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65" r:id="rId5"/>
    <p:sldMasterId id="2147483680" r:id="rId6"/>
  </p:sldMasterIdLst>
  <p:notesMasterIdLst>
    <p:notesMasterId r:id="rId20"/>
  </p:notesMasterIdLst>
  <p:sldIdLst>
    <p:sldId id="258" r:id="rId7"/>
    <p:sldId id="273" r:id="rId8"/>
    <p:sldId id="2569" r:id="rId9"/>
    <p:sldId id="279" r:id="rId10"/>
    <p:sldId id="271" r:id="rId11"/>
    <p:sldId id="278" r:id="rId12"/>
    <p:sldId id="274" r:id="rId13"/>
    <p:sldId id="280" r:id="rId14"/>
    <p:sldId id="319" r:id="rId15"/>
    <p:sldId id="320" r:id="rId16"/>
    <p:sldId id="321" r:id="rId17"/>
    <p:sldId id="322" r:id="rId18"/>
    <p:sldId id="2568" r:id="rId1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22" roundtripDataSignature="AMtx7mgTj5NmD1LPOcVDpZYOgHhVLQUE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C3C3C"/>
    <a:srgbClr val="8CC2B4"/>
    <a:srgbClr val="E8B4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46"/>
    <p:restoredTop sz="94658"/>
  </p:normalViewPr>
  <p:slideViewPr>
    <p:cSldViewPr snapToGrid="0">
      <p:cViewPr varScale="1">
        <p:scale>
          <a:sx n="120" d="100"/>
          <a:sy n="120" d="100"/>
        </p:scale>
        <p:origin x="110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fi-FI"/>
          </a:p>
        </p:txBody>
      </p:sp>
    </p:spTree>
    <p:extLst>
      <p:ext uri="{BB962C8B-B14F-4D97-AF65-F5344CB8AC3E}">
        <p14:creationId xmlns:p14="http://schemas.microsoft.com/office/powerpoint/2010/main" val="3427947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381000" y="685800"/>
            <a:ext cx="6096000" cy="3429000"/>
          </a:xfrm>
        </p:spPr>
      </p:sp>
      <p:sp>
        <p:nvSpPr>
          <p:cNvPr id="3" name="Huomautusten paikkamerkki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err="1"/>
              <a:t>Onnistuneen</a:t>
            </a:r>
            <a:r>
              <a:rPr lang="en-US"/>
              <a:t> </a:t>
            </a:r>
            <a:r>
              <a:rPr lang="en-US" err="1"/>
              <a:t>luontohetken</a:t>
            </a:r>
            <a:r>
              <a:rPr lang="en-US"/>
              <a:t> </a:t>
            </a:r>
            <a:r>
              <a:rPr lang="en-US" err="1"/>
              <a:t>ytimessä</a:t>
            </a:r>
            <a:r>
              <a:rPr lang="en-US"/>
              <a:t> on </a:t>
            </a:r>
            <a:r>
              <a:rPr lang="en-US" err="1"/>
              <a:t>selkeä</a:t>
            </a:r>
            <a:r>
              <a:rPr lang="en-US"/>
              <a:t> </a:t>
            </a:r>
            <a:r>
              <a:rPr lang="en-US" err="1"/>
              <a:t>pedagoginen</a:t>
            </a:r>
            <a:r>
              <a:rPr lang="en-US"/>
              <a:t> </a:t>
            </a:r>
            <a:r>
              <a:rPr lang="en-US" err="1"/>
              <a:t>ote</a:t>
            </a:r>
            <a:r>
              <a:rPr lang="en-US"/>
              <a:t> </a:t>
            </a:r>
            <a:r>
              <a:rPr lang="en-US" err="1"/>
              <a:t>yhdistettynä</a:t>
            </a:r>
            <a:r>
              <a:rPr lang="en-US"/>
              <a:t> </a:t>
            </a:r>
            <a:r>
              <a:rPr lang="en-US" err="1"/>
              <a:t>joustavuuteen</a:t>
            </a:r>
            <a:r>
              <a:rPr lang="en-US"/>
              <a:t>. </a:t>
            </a:r>
            <a:r>
              <a:rPr lang="en-US" err="1"/>
              <a:t>Ensimmäinen</a:t>
            </a:r>
            <a:r>
              <a:rPr lang="en-US"/>
              <a:t> </a:t>
            </a:r>
            <a:r>
              <a:rPr lang="en-US" err="1"/>
              <a:t>tärkeä</a:t>
            </a:r>
            <a:r>
              <a:rPr lang="en-US"/>
              <a:t> </a:t>
            </a:r>
            <a:r>
              <a:rPr lang="en-US" err="1"/>
              <a:t>tekijä</a:t>
            </a:r>
            <a:r>
              <a:rPr lang="en-US"/>
              <a:t> on </a:t>
            </a:r>
            <a:r>
              <a:rPr lang="en-US" err="1"/>
              <a:t>ohjeiden</a:t>
            </a:r>
            <a:r>
              <a:rPr lang="en-US"/>
              <a:t> </a:t>
            </a:r>
            <a:r>
              <a:rPr lang="en-US" err="1"/>
              <a:t>selkeys</a:t>
            </a:r>
            <a:r>
              <a:rPr lang="en-US"/>
              <a:t> ja </a:t>
            </a:r>
            <a:r>
              <a:rPr lang="en-US" err="1"/>
              <a:t>lyhyys</a:t>
            </a:r>
            <a:r>
              <a:rPr lang="en-US"/>
              <a:t>. </a:t>
            </a:r>
            <a:r>
              <a:rPr lang="en-US" err="1"/>
              <a:t>Ulkona</a:t>
            </a:r>
            <a:r>
              <a:rPr lang="en-US"/>
              <a:t> </a:t>
            </a:r>
            <a:r>
              <a:rPr lang="en-US" err="1"/>
              <a:t>ympäristö</a:t>
            </a:r>
            <a:r>
              <a:rPr lang="en-US"/>
              <a:t> </a:t>
            </a:r>
            <a:r>
              <a:rPr lang="en-US" err="1"/>
              <a:t>tarjoaa</a:t>
            </a:r>
            <a:r>
              <a:rPr lang="en-US"/>
              <a:t> </a:t>
            </a:r>
            <a:r>
              <a:rPr lang="en-US" err="1"/>
              <a:t>paljon</a:t>
            </a:r>
            <a:r>
              <a:rPr lang="en-US"/>
              <a:t> </a:t>
            </a:r>
            <a:r>
              <a:rPr lang="en-US" err="1"/>
              <a:t>ärsykkeitä</a:t>
            </a:r>
            <a:r>
              <a:rPr lang="en-US"/>
              <a:t>, </a:t>
            </a:r>
            <a:r>
              <a:rPr lang="en-US" err="1"/>
              <a:t>joten</a:t>
            </a:r>
            <a:r>
              <a:rPr lang="en-US"/>
              <a:t> </a:t>
            </a:r>
            <a:r>
              <a:rPr lang="en-US" err="1"/>
              <a:t>pitkät</a:t>
            </a:r>
            <a:r>
              <a:rPr lang="en-US"/>
              <a:t> </a:t>
            </a:r>
            <a:r>
              <a:rPr lang="en-US" err="1"/>
              <a:t>sanalliset</a:t>
            </a:r>
            <a:r>
              <a:rPr lang="en-US"/>
              <a:t> </a:t>
            </a:r>
            <a:r>
              <a:rPr lang="en-US" err="1"/>
              <a:t>ohjeet</a:t>
            </a:r>
            <a:r>
              <a:rPr lang="en-US"/>
              <a:t> </a:t>
            </a:r>
            <a:r>
              <a:rPr lang="en-US" err="1"/>
              <a:t>eivät</a:t>
            </a:r>
            <a:r>
              <a:rPr lang="en-US"/>
              <a:t> </a:t>
            </a:r>
            <a:r>
              <a:rPr lang="en-US" err="1"/>
              <a:t>toimi</a:t>
            </a:r>
            <a:r>
              <a:rPr lang="en-US"/>
              <a:t>. </a:t>
            </a:r>
            <a:r>
              <a:rPr lang="en-US" err="1"/>
              <a:t>Toinen</a:t>
            </a:r>
            <a:r>
              <a:rPr lang="en-US"/>
              <a:t> </a:t>
            </a:r>
            <a:r>
              <a:rPr lang="en-US" err="1"/>
              <a:t>keskeinen</a:t>
            </a:r>
            <a:r>
              <a:rPr lang="en-US"/>
              <a:t> </a:t>
            </a:r>
            <a:r>
              <a:rPr lang="en-US" err="1"/>
              <a:t>tekijä</a:t>
            </a:r>
            <a:r>
              <a:rPr lang="en-US"/>
              <a:t> on </a:t>
            </a:r>
            <a:r>
              <a:rPr lang="en-US" err="1"/>
              <a:t>toiminnallisuus</a:t>
            </a:r>
            <a:r>
              <a:rPr lang="en-US"/>
              <a:t>. </a:t>
            </a:r>
            <a:r>
              <a:rPr lang="en-US" err="1"/>
              <a:t>Luonnossa</a:t>
            </a:r>
            <a:r>
              <a:rPr lang="en-US"/>
              <a:t> </a:t>
            </a:r>
            <a:r>
              <a:rPr lang="en-US" err="1"/>
              <a:t>oppiminen</a:t>
            </a:r>
            <a:r>
              <a:rPr lang="en-US"/>
              <a:t> </a:t>
            </a:r>
            <a:r>
              <a:rPr lang="en-US" err="1"/>
              <a:t>tapahtuu</a:t>
            </a:r>
            <a:r>
              <a:rPr lang="en-US"/>
              <a:t> </a:t>
            </a:r>
            <a:r>
              <a:rPr lang="en-US" err="1"/>
              <a:t>tekemällä</a:t>
            </a:r>
            <a:r>
              <a:rPr lang="en-US"/>
              <a:t>, </a:t>
            </a:r>
            <a:r>
              <a:rPr lang="en-US" err="1"/>
              <a:t>liikkumalla</a:t>
            </a:r>
            <a:r>
              <a:rPr lang="en-US"/>
              <a:t>, </a:t>
            </a:r>
            <a:r>
              <a:rPr lang="en-US" err="1"/>
              <a:t>tutkimalla</a:t>
            </a:r>
            <a:r>
              <a:rPr lang="en-US"/>
              <a:t> ja </a:t>
            </a:r>
            <a:r>
              <a:rPr lang="en-US" err="1"/>
              <a:t>havainnoimalla</a:t>
            </a:r>
            <a:r>
              <a:rPr lang="en-US"/>
              <a:t>. </a:t>
            </a:r>
            <a:r>
              <a:rPr lang="en-US" err="1"/>
              <a:t>Yhteinen</a:t>
            </a:r>
            <a:r>
              <a:rPr lang="en-US"/>
              <a:t> </a:t>
            </a:r>
            <a:r>
              <a:rPr lang="en-US" err="1"/>
              <a:t>aloitus</a:t>
            </a:r>
            <a:r>
              <a:rPr lang="en-US"/>
              <a:t> ja </a:t>
            </a:r>
            <a:r>
              <a:rPr lang="en-US" err="1"/>
              <a:t>lopetus</a:t>
            </a:r>
            <a:r>
              <a:rPr lang="en-US"/>
              <a:t> </a:t>
            </a:r>
            <a:r>
              <a:rPr lang="en-US" err="1"/>
              <a:t>ovat</a:t>
            </a:r>
            <a:r>
              <a:rPr lang="en-US"/>
              <a:t> </a:t>
            </a:r>
            <a:r>
              <a:rPr lang="en-US" err="1"/>
              <a:t>tärkeitä</a:t>
            </a:r>
            <a:r>
              <a:rPr lang="en-US"/>
              <a:t>. </a:t>
            </a:r>
            <a:r>
              <a:rPr lang="en-US" err="1"/>
              <a:t>Piiri</a:t>
            </a:r>
            <a:r>
              <a:rPr lang="en-US"/>
              <a:t> </a:t>
            </a:r>
            <a:r>
              <a:rPr lang="en-US" err="1"/>
              <a:t>kokoaa</a:t>
            </a:r>
            <a:r>
              <a:rPr lang="en-US"/>
              <a:t> </a:t>
            </a:r>
            <a:r>
              <a:rPr lang="en-US" err="1"/>
              <a:t>ryhmän</a:t>
            </a:r>
            <a:r>
              <a:rPr lang="en-US"/>
              <a:t> </a:t>
            </a:r>
            <a:r>
              <a:rPr lang="en-US" err="1"/>
              <a:t>yhteen</a:t>
            </a:r>
            <a:r>
              <a:rPr lang="en-US"/>
              <a:t>, </a:t>
            </a:r>
            <a:r>
              <a:rPr lang="en-US" err="1"/>
              <a:t>luo</a:t>
            </a:r>
            <a:r>
              <a:rPr lang="en-US"/>
              <a:t> </a:t>
            </a:r>
            <a:r>
              <a:rPr lang="en-US" err="1"/>
              <a:t>turvallisuutta</a:t>
            </a:r>
            <a:r>
              <a:rPr lang="en-US"/>
              <a:t> ja </a:t>
            </a:r>
            <a:r>
              <a:rPr lang="en-US" err="1"/>
              <a:t>auttaa</a:t>
            </a:r>
            <a:r>
              <a:rPr lang="en-US"/>
              <a:t> </a:t>
            </a:r>
            <a:r>
              <a:rPr lang="en-US" err="1"/>
              <a:t>siirtymään</a:t>
            </a:r>
            <a:r>
              <a:rPr lang="en-US"/>
              <a:t> </a:t>
            </a:r>
            <a:r>
              <a:rPr lang="en-US" err="1"/>
              <a:t>tehtävästä</a:t>
            </a:r>
            <a:r>
              <a:rPr lang="en-US"/>
              <a:t> </a:t>
            </a:r>
            <a:r>
              <a:rPr lang="en-US" err="1"/>
              <a:t>toiseen</a:t>
            </a:r>
            <a:r>
              <a:rPr lang="en-US"/>
              <a:t>. </a:t>
            </a:r>
            <a:r>
              <a:rPr lang="en-US" err="1"/>
              <a:t>Aloituksessa</a:t>
            </a:r>
            <a:r>
              <a:rPr lang="en-US"/>
              <a:t> </a:t>
            </a:r>
            <a:r>
              <a:rPr lang="en-US" err="1"/>
              <a:t>tuodaan</a:t>
            </a:r>
            <a:r>
              <a:rPr lang="en-US"/>
              <a:t> </a:t>
            </a:r>
            <a:r>
              <a:rPr lang="en-US" err="1"/>
              <a:t>huomio</a:t>
            </a:r>
            <a:r>
              <a:rPr lang="en-US"/>
              <a:t> </a:t>
            </a:r>
            <a:r>
              <a:rPr lang="en-US" err="1"/>
              <a:t>yhteiseen</a:t>
            </a:r>
            <a:r>
              <a:rPr lang="en-US"/>
              <a:t> </a:t>
            </a:r>
            <a:r>
              <a:rPr lang="en-US" err="1"/>
              <a:t>luontohetkeen</a:t>
            </a:r>
            <a:r>
              <a:rPr lang="en-US"/>
              <a:t> ja </a:t>
            </a:r>
            <a:r>
              <a:rPr lang="en-US" err="1"/>
              <a:t>lopetuksessa</a:t>
            </a:r>
            <a:r>
              <a:rPr lang="en-US"/>
              <a:t> </a:t>
            </a:r>
            <a:r>
              <a:rPr lang="en-US" err="1"/>
              <a:t>vaihdetaan</a:t>
            </a:r>
            <a:r>
              <a:rPr lang="en-US"/>
              <a:t> </a:t>
            </a:r>
            <a:r>
              <a:rPr lang="en-US" err="1"/>
              <a:t>ajatuksia</a:t>
            </a:r>
            <a:r>
              <a:rPr lang="en-US"/>
              <a:t> </a:t>
            </a:r>
            <a:r>
              <a:rPr lang="en-US" err="1"/>
              <a:t>havaitusta</a:t>
            </a:r>
            <a:r>
              <a:rPr lang="en-US"/>
              <a:t> ja </a:t>
            </a:r>
            <a:r>
              <a:rPr lang="en-US" err="1"/>
              <a:t>opitusta</a:t>
            </a:r>
            <a:r>
              <a:rPr lang="en-US"/>
              <a:t>. </a:t>
            </a:r>
            <a:r>
              <a:rPr lang="en-US" err="1"/>
              <a:t>Onnistunut</a:t>
            </a:r>
            <a:r>
              <a:rPr lang="en-US"/>
              <a:t> </a:t>
            </a:r>
            <a:r>
              <a:rPr lang="en-US" err="1"/>
              <a:t>luontohetki</a:t>
            </a:r>
            <a:r>
              <a:rPr lang="en-US"/>
              <a:t> </a:t>
            </a:r>
            <a:r>
              <a:rPr lang="en-US" err="1"/>
              <a:t>jättää</a:t>
            </a:r>
            <a:r>
              <a:rPr lang="en-US"/>
              <a:t> </a:t>
            </a:r>
            <a:r>
              <a:rPr lang="en-US" err="1"/>
              <a:t>tilaa</a:t>
            </a:r>
            <a:r>
              <a:rPr lang="en-US"/>
              <a:t> myös </a:t>
            </a:r>
            <a:r>
              <a:rPr lang="en-US" err="1"/>
              <a:t>ihmettelylle</a:t>
            </a:r>
            <a:r>
              <a:rPr lang="en-US"/>
              <a:t> ja </a:t>
            </a:r>
            <a:r>
              <a:rPr lang="en-US" err="1"/>
              <a:t>spontaanille</a:t>
            </a:r>
            <a:r>
              <a:rPr lang="en-US"/>
              <a:t> </a:t>
            </a:r>
            <a:r>
              <a:rPr lang="en-US" err="1"/>
              <a:t>oppimiselle</a:t>
            </a:r>
            <a:r>
              <a:rPr lang="en-US"/>
              <a:t>. Kaikkea </a:t>
            </a:r>
            <a:r>
              <a:rPr lang="en-US" err="1"/>
              <a:t>ei</a:t>
            </a:r>
            <a:r>
              <a:rPr lang="en-US"/>
              <a:t> </a:t>
            </a:r>
            <a:r>
              <a:rPr lang="en-US" err="1"/>
              <a:t>tarvitse</a:t>
            </a:r>
            <a:r>
              <a:rPr lang="en-US"/>
              <a:t> </a:t>
            </a:r>
            <a:r>
              <a:rPr lang="en-US" err="1"/>
              <a:t>suunnitella</a:t>
            </a:r>
            <a:r>
              <a:rPr lang="en-US"/>
              <a:t> </a:t>
            </a:r>
            <a:r>
              <a:rPr lang="en-US" err="1"/>
              <a:t>valmiiksi</a:t>
            </a:r>
            <a:r>
              <a:rPr lang="en-US"/>
              <a:t>, </a:t>
            </a:r>
            <a:r>
              <a:rPr lang="en-US" err="1"/>
              <a:t>vaan</a:t>
            </a:r>
            <a:r>
              <a:rPr lang="en-US"/>
              <a:t> </a:t>
            </a:r>
            <a:r>
              <a:rPr lang="en-US" err="1"/>
              <a:t>luonnossa</a:t>
            </a:r>
            <a:r>
              <a:rPr lang="en-US"/>
              <a:t> </a:t>
            </a:r>
            <a:r>
              <a:rPr lang="en-US" err="1"/>
              <a:t>voi</a:t>
            </a:r>
            <a:r>
              <a:rPr lang="en-US"/>
              <a:t> </a:t>
            </a:r>
            <a:r>
              <a:rPr lang="en-US" err="1"/>
              <a:t>tarttua</a:t>
            </a:r>
            <a:r>
              <a:rPr lang="en-US"/>
              <a:t> </a:t>
            </a:r>
            <a:r>
              <a:rPr lang="en-US" err="1"/>
              <a:t>esiin</a:t>
            </a:r>
            <a:r>
              <a:rPr lang="en-US"/>
              <a:t> </a:t>
            </a:r>
            <a:r>
              <a:rPr lang="en-US" err="1"/>
              <a:t>nouseviin</a:t>
            </a:r>
            <a:r>
              <a:rPr lang="en-US"/>
              <a:t> </a:t>
            </a:r>
            <a:r>
              <a:rPr lang="en-US" err="1"/>
              <a:t>havaintoihin</a:t>
            </a:r>
            <a:r>
              <a:rPr lang="en-US"/>
              <a:t> ja </a:t>
            </a:r>
            <a:r>
              <a:rPr lang="en-US" err="1"/>
              <a:t>kysymyksiin</a:t>
            </a:r>
            <a:r>
              <a:rPr lang="en-US"/>
              <a:t>. </a:t>
            </a:r>
            <a:r>
              <a:rPr lang="en-US" err="1"/>
              <a:t>Kiireettömyys</a:t>
            </a:r>
            <a:r>
              <a:rPr lang="en-US"/>
              <a:t> ja </a:t>
            </a:r>
            <a:r>
              <a:rPr lang="en-US" err="1"/>
              <a:t>läsnäolo</a:t>
            </a:r>
            <a:r>
              <a:rPr lang="en-US"/>
              <a:t> </a:t>
            </a:r>
            <a:r>
              <a:rPr lang="en-US" err="1"/>
              <a:t>ovat</a:t>
            </a:r>
            <a:r>
              <a:rPr lang="en-US"/>
              <a:t> </a:t>
            </a:r>
            <a:r>
              <a:rPr lang="en-US" err="1"/>
              <a:t>usein</a:t>
            </a:r>
            <a:r>
              <a:rPr lang="en-US"/>
              <a:t> </a:t>
            </a:r>
            <a:r>
              <a:rPr lang="en-US" err="1"/>
              <a:t>juuri</a:t>
            </a:r>
            <a:r>
              <a:rPr lang="en-US"/>
              <a:t> se </a:t>
            </a:r>
            <a:r>
              <a:rPr lang="en-US" err="1"/>
              <a:t>tekijä</a:t>
            </a:r>
            <a:r>
              <a:rPr lang="en-US"/>
              <a:t>, </a:t>
            </a:r>
            <a:r>
              <a:rPr lang="en-US" err="1"/>
              <a:t>joka</a:t>
            </a:r>
            <a:r>
              <a:rPr lang="en-US"/>
              <a:t> </a:t>
            </a:r>
            <a:r>
              <a:rPr lang="en-US" err="1"/>
              <a:t>tekee</a:t>
            </a:r>
            <a:r>
              <a:rPr lang="en-US"/>
              <a:t> </a:t>
            </a:r>
            <a:r>
              <a:rPr lang="en-US" err="1"/>
              <a:t>luontohetkestä</a:t>
            </a:r>
            <a:r>
              <a:rPr lang="en-US"/>
              <a:t> </a:t>
            </a:r>
            <a:r>
              <a:rPr lang="en-US" err="1"/>
              <a:t>lapsille</a:t>
            </a:r>
            <a:r>
              <a:rPr lang="en-US"/>
              <a:t> </a:t>
            </a:r>
            <a:r>
              <a:rPr lang="en-US" err="1"/>
              <a:t>merkityksellisen</a:t>
            </a:r>
            <a:r>
              <a:rPr lang="en-US"/>
              <a:t> ja </a:t>
            </a:r>
            <a:r>
              <a:rPr lang="en-US" err="1"/>
              <a:t>mieleenpainuvan</a:t>
            </a:r>
            <a:r>
              <a:rPr lang="en-US"/>
              <a:t>.</a:t>
            </a:r>
          </a:p>
          <a:p>
            <a:pPr marL="158750" indent="0">
              <a:buNone/>
            </a:pPr>
            <a:endParaRPr lang="fi-FI"/>
          </a:p>
        </p:txBody>
      </p:sp>
    </p:spTree>
    <p:extLst>
      <p:ext uri="{BB962C8B-B14F-4D97-AF65-F5344CB8AC3E}">
        <p14:creationId xmlns:p14="http://schemas.microsoft.com/office/powerpoint/2010/main" val="2138797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err="1">
                <a:latin typeface="Calibri"/>
                <a:ea typeface="Calibri"/>
                <a:cs typeface="Calibri"/>
              </a:rPr>
              <a:t>Reppuun</a:t>
            </a:r>
            <a:r>
              <a:rPr lang="en-US">
                <a:latin typeface="Calibri"/>
                <a:ea typeface="Calibri"/>
                <a:cs typeface="Calibri"/>
              </a:rPr>
              <a:t> </a:t>
            </a:r>
            <a:r>
              <a:rPr lang="en-US" err="1">
                <a:latin typeface="Calibri"/>
                <a:ea typeface="Calibri"/>
                <a:cs typeface="Calibri"/>
              </a:rPr>
              <a:t>sisälle</a:t>
            </a:r>
            <a:r>
              <a:rPr lang="en-US">
                <a:latin typeface="Calibri"/>
                <a:ea typeface="Calibri"/>
                <a:cs typeface="Calibri"/>
              </a:rPr>
              <a:t> </a:t>
            </a:r>
            <a:r>
              <a:rPr lang="en-US" err="1">
                <a:latin typeface="Calibri"/>
                <a:ea typeface="Calibri"/>
                <a:cs typeface="Calibri"/>
              </a:rPr>
              <a:t>ohjeita</a:t>
            </a:r>
            <a:r>
              <a:rPr lang="en-US">
                <a:latin typeface="Calibri"/>
                <a:ea typeface="Calibri"/>
                <a:cs typeface="Calibri"/>
              </a:rPr>
              <a:t>, checklist</a:t>
            </a:r>
          </a:p>
          <a:p>
            <a:pPr>
              <a:buNone/>
            </a:pPr>
            <a:r>
              <a:rPr lang="en-US" err="1">
                <a:latin typeface="Calibri"/>
                <a:ea typeface="Calibri"/>
                <a:cs typeface="Calibri"/>
              </a:rPr>
              <a:t>Trangian</a:t>
            </a:r>
            <a:r>
              <a:rPr lang="en-US">
                <a:latin typeface="Calibri"/>
                <a:ea typeface="Calibri"/>
                <a:cs typeface="Calibri"/>
              </a:rPr>
              <a:t> </a:t>
            </a:r>
            <a:r>
              <a:rPr lang="en-US" err="1">
                <a:latin typeface="Calibri"/>
                <a:ea typeface="Calibri"/>
                <a:cs typeface="Calibri"/>
              </a:rPr>
              <a:t>ohje</a:t>
            </a:r>
            <a:r>
              <a:rPr lang="en-US">
                <a:latin typeface="Calibri"/>
                <a:ea typeface="Calibri"/>
                <a:cs typeface="Calibri"/>
              </a:rPr>
              <a:t> </a:t>
            </a:r>
            <a:r>
              <a:rPr lang="en-US" err="1">
                <a:latin typeface="Calibri"/>
                <a:ea typeface="Calibri"/>
                <a:cs typeface="Calibri"/>
              </a:rPr>
              <a:t>kirjallisesti</a:t>
            </a:r>
          </a:p>
          <a:p>
            <a:pPr>
              <a:buNone/>
            </a:pPr>
            <a:r>
              <a:rPr lang="en-US" err="1">
                <a:latin typeface="Calibri"/>
                <a:ea typeface="Calibri"/>
                <a:cs typeface="Calibri"/>
              </a:rPr>
              <a:t>Riippumatto-ohe</a:t>
            </a:r>
            <a:r>
              <a:rPr lang="en-US">
                <a:latin typeface="Calibri"/>
                <a:ea typeface="Calibri"/>
                <a:cs typeface="Calibri"/>
              </a:rPr>
              <a:t> </a:t>
            </a:r>
            <a:r>
              <a:rPr lang="en-US" err="1">
                <a:latin typeface="Calibri"/>
                <a:ea typeface="Calibri"/>
                <a:cs typeface="Calibri"/>
              </a:rPr>
              <a:t>kirjallisesti</a:t>
            </a:r>
          </a:p>
          <a:p>
            <a:pPr>
              <a:buNone/>
            </a:pPr>
            <a:r>
              <a:rPr lang="en-US" err="1">
                <a:latin typeface="Calibri"/>
                <a:ea typeface="Calibri"/>
                <a:cs typeface="Calibri"/>
              </a:rPr>
              <a:t>Tulitikut</a:t>
            </a:r>
          </a:p>
        </p:txBody>
      </p:sp>
    </p:spTree>
    <p:extLst>
      <p:ext uri="{BB962C8B-B14F-4D97-AF65-F5344CB8AC3E}">
        <p14:creationId xmlns:p14="http://schemas.microsoft.com/office/powerpoint/2010/main" val="2098323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FCCE1-7D23-10BE-EFF2-8C6A96B8A73D}"/>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57B612BF-0948-0274-3639-7FD48BB798A4}"/>
              </a:ext>
            </a:extLst>
          </p:cNvPr>
          <p:cNvSpPr>
            <a:spLocks noGrp="1" noRot="1" noChangeAspect="1"/>
          </p:cNvSpPr>
          <p:nvPr>
            <p:ph type="sldImg"/>
          </p:nvPr>
        </p:nvSpPr>
        <p:spPr>
          <a:xfrm>
            <a:off x="381000" y="685800"/>
            <a:ext cx="6096000" cy="3429000"/>
          </a:xfrm>
        </p:spPr>
      </p:sp>
      <p:sp>
        <p:nvSpPr>
          <p:cNvPr id="3" name="Huomautusten paikkamerkki 2">
            <a:extLst>
              <a:ext uri="{FF2B5EF4-FFF2-40B4-BE49-F238E27FC236}">
                <a16:creationId xmlns:a16="http://schemas.microsoft.com/office/drawing/2014/main" id="{231A00FE-1153-1C72-67DA-A970B141466A}"/>
              </a:ext>
            </a:extLst>
          </p:cNvPr>
          <p:cNvSpPr>
            <a:spLocks noGrp="1"/>
          </p:cNvSpPr>
          <p:nvPr>
            <p:ph type="body" idx="1"/>
          </p:nvPr>
        </p:nvSpPr>
        <p:spPr/>
        <p:txBody>
          <a:bodyPr/>
          <a:lstStyle/>
          <a:p>
            <a:pPr marL="158750" indent="0">
              <a:buNone/>
              <a:defRPr/>
            </a:pPr>
            <a:r>
              <a:rPr lang="fi-FI"/>
              <a:t>Vakan KETU-sivuille Taskuun</a:t>
            </a:r>
          </a:p>
          <a:p>
            <a:pPr marL="158750" indent="0">
              <a:buNone/>
              <a:defRPr/>
            </a:pPr>
            <a:r>
              <a:rPr lang="fi-FI"/>
              <a:t>Roosa kysyy Hannalta luvan jakaa Taskuun</a:t>
            </a:r>
          </a:p>
        </p:txBody>
      </p:sp>
    </p:spTree>
    <p:extLst>
      <p:ext uri="{BB962C8B-B14F-4D97-AF65-F5344CB8AC3E}">
        <p14:creationId xmlns:p14="http://schemas.microsoft.com/office/powerpoint/2010/main" val="19208459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244AE-17C1-5E65-0E73-D250F697F624}"/>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B4C1A030-A39B-ED39-F79A-974E40D90E49}"/>
              </a:ext>
            </a:extLst>
          </p:cNvPr>
          <p:cNvSpPr>
            <a:spLocks noGrp="1" noRot="1" noChangeAspect="1"/>
          </p:cNvSpPr>
          <p:nvPr>
            <p:ph type="sldImg"/>
          </p:nvPr>
        </p:nvSpPr>
        <p:spPr>
          <a:xfrm>
            <a:off x="381000" y="685800"/>
            <a:ext cx="6096000" cy="3429000"/>
          </a:xfrm>
        </p:spPr>
      </p:sp>
      <p:sp>
        <p:nvSpPr>
          <p:cNvPr id="3" name="Huomautusten paikkamerkki 2">
            <a:extLst>
              <a:ext uri="{FF2B5EF4-FFF2-40B4-BE49-F238E27FC236}">
                <a16:creationId xmlns:a16="http://schemas.microsoft.com/office/drawing/2014/main" id="{707730B6-8AB8-ED18-8E80-272C10F2A476}"/>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err="1"/>
              <a:t>Onnistuneen</a:t>
            </a:r>
            <a:r>
              <a:rPr lang="en-US"/>
              <a:t> </a:t>
            </a:r>
            <a:r>
              <a:rPr lang="en-US" err="1"/>
              <a:t>luontohetken</a:t>
            </a:r>
            <a:r>
              <a:rPr lang="en-US"/>
              <a:t> </a:t>
            </a:r>
            <a:r>
              <a:rPr lang="en-US" err="1"/>
              <a:t>ytimessä</a:t>
            </a:r>
            <a:r>
              <a:rPr lang="en-US"/>
              <a:t> on </a:t>
            </a:r>
            <a:r>
              <a:rPr lang="en-US" err="1"/>
              <a:t>selkeä</a:t>
            </a:r>
            <a:r>
              <a:rPr lang="en-US"/>
              <a:t> </a:t>
            </a:r>
            <a:r>
              <a:rPr lang="en-US" err="1"/>
              <a:t>pedagoginen</a:t>
            </a:r>
            <a:r>
              <a:rPr lang="en-US"/>
              <a:t> </a:t>
            </a:r>
            <a:r>
              <a:rPr lang="en-US" err="1"/>
              <a:t>ote</a:t>
            </a:r>
            <a:r>
              <a:rPr lang="en-US"/>
              <a:t> </a:t>
            </a:r>
            <a:r>
              <a:rPr lang="en-US" err="1"/>
              <a:t>yhdistettynä</a:t>
            </a:r>
            <a:r>
              <a:rPr lang="en-US"/>
              <a:t> </a:t>
            </a:r>
            <a:r>
              <a:rPr lang="en-US" err="1"/>
              <a:t>joustavuuteen</a:t>
            </a:r>
            <a:r>
              <a:rPr lang="en-US"/>
              <a:t>. </a:t>
            </a:r>
            <a:r>
              <a:rPr lang="en-US" err="1"/>
              <a:t>Ensimmäinen</a:t>
            </a:r>
            <a:r>
              <a:rPr lang="en-US"/>
              <a:t> </a:t>
            </a:r>
            <a:r>
              <a:rPr lang="en-US" err="1"/>
              <a:t>tärkeä</a:t>
            </a:r>
            <a:r>
              <a:rPr lang="en-US"/>
              <a:t> </a:t>
            </a:r>
            <a:r>
              <a:rPr lang="en-US" err="1"/>
              <a:t>tekijä</a:t>
            </a:r>
            <a:r>
              <a:rPr lang="en-US"/>
              <a:t> on </a:t>
            </a:r>
            <a:r>
              <a:rPr lang="en-US" err="1"/>
              <a:t>ohjeiden</a:t>
            </a:r>
            <a:r>
              <a:rPr lang="en-US"/>
              <a:t> </a:t>
            </a:r>
            <a:r>
              <a:rPr lang="en-US" err="1"/>
              <a:t>selkeys</a:t>
            </a:r>
            <a:r>
              <a:rPr lang="en-US"/>
              <a:t> ja </a:t>
            </a:r>
            <a:r>
              <a:rPr lang="en-US" err="1"/>
              <a:t>lyhyys</a:t>
            </a:r>
            <a:r>
              <a:rPr lang="en-US"/>
              <a:t>. </a:t>
            </a:r>
            <a:r>
              <a:rPr lang="en-US" err="1"/>
              <a:t>Ulkona</a:t>
            </a:r>
            <a:r>
              <a:rPr lang="en-US"/>
              <a:t> </a:t>
            </a:r>
            <a:r>
              <a:rPr lang="en-US" err="1"/>
              <a:t>ympäristö</a:t>
            </a:r>
            <a:r>
              <a:rPr lang="en-US"/>
              <a:t> </a:t>
            </a:r>
            <a:r>
              <a:rPr lang="en-US" err="1"/>
              <a:t>tarjoaa</a:t>
            </a:r>
            <a:r>
              <a:rPr lang="en-US"/>
              <a:t> </a:t>
            </a:r>
            <a:r>
              <a:rPr lang="en-US" err="1"/>
              <a:t>paljon</a:t>
            </a:r>
            <a:r>
              <a:rPr lang="en-US"/>
              <a:t> </a:t>
            </a:r>
            <a:r>
              <a:rPr lang="en-US" err="1"/>
              <a:t>ärsykkeitä</a:t>
            </a:r>
            <a:r>
              <a:rPr lang="en-US"/>
              <a:t>, </a:t>
            </a:r>
            <a:r>
              <a:rPr lang="en-US" err="1"/>
              <a:t>joten</a:t>
            </a:r>
            <a:r>
              <a:rPr lang="en-US"/>
              <a:t> </a:t>
            </a:r>
            <a:r>
              <a:rPr lang="en-US" err="1"/>
              <a:t>pitkät</a:t>
            </a:r>
            <a:r>
              <a:rPr lang="en-US"/>
              <a:t> </a:t>
            </a:r>
            <a:r>
              <a:rPr lang="en-US" err="1"/>
              <a:t>sanalliset</a:t>
            </a:r>
            <a:r>
              <a:rPr lang="en-US"/>
              <a:t> </a:t>
            </a:r>
            <a:r>
              <a:rPr lang="en-US" err="1"/>
              <a:t>ohjeet</a:t>
            </a:r>
            <a:r>
              <a:rPr lang="en-US"/>
              <a:t> </a:t>
            </a:r>
            <a:r>
              <a:rPr lang="en-US" err="1"/>
              <a:t>eivät</a:t>
            </a:r>
            <a:r>
              <a:rPr lang="en-US"/>
              <a:t> </a:t>
            </a:r>
            <a:r>
              <a:rPr lang="en-US" err="1"/>
              <a:t>toimi</a:t>
            </a:r>
            <a:r>
              <a:rPr lang="en-US"/>
              <a:t>. </a:t>
            </a:r>
            <a:r>
              <a:rPr lang="en-US" err="1"/>
              <a:t>Toinen</a:t>
            </a:r>
            <a:r>
              <a:rPr lang="en-US"/>
              <a:t> </a:t>
            </a:r>
            <a:r>
              <a:rPr lang="en-US" err="1"/>
              <a:t>keskeinen</a:t>
            </a:r>
            <a:r>
              <a:rPr lang="en-US"/>
              <a:t> </a:t>
            </a:r>
            <a:r>
              <a:rPr lang="en-US" err="1"/>
              <a:t>tekijä</a:t>
            </a:r>
            <a:r>
              <a:rPr lang="en-US"/>
              <a:t> on </a:t>
            </a:r>
            <a:r>
              <a:rPr lang="en-US" err="1"/>
              <a:t>toiminnallisuus</a:t>
            </a:r>
            <a:r>
              <a:rPr lang="en-US"/>
              <a:t>. </a:t>
            </a:r>
            <a:r>
              <a:rPr lang="en-US" err="1"/>
              <a:t>Luonnossa</a:t>
            </a:r>
            <a:r>
              <a:rPr lang="en-US"/>
              <a:t> </a:t>
            </a:r>
            <a:r>
              <a:rPr lang="en-US" err="1"/>
              <a:t>oppiminen</a:t>
            </a:r>
            <a:r>
              <a:rPr lang="en-US"/>
              <a:t> </a:t>
            </a:r>
            <a:r>
              <a:rPr lang="en-US" err="1"/>
              <a:t>tapahtuu</a:t>
            </a:r>
            <a:r>
              <a:rPr lang="en-US"/>
              <a:t> </a:t>
            </a:r>
            <a:r>
              <a:rPr lang="en-US" err="1"/>
              <a:t>tekemällä</a:t>
            </a:r>
            <a:r>
              <a:rPr lang="en-US"/>
              <a:t>, </a:t>
            </a:r>
            <a:r>
              <a:rPr lang="en-US" err="1"/>
              <a:t>liikkumalla</a:t>
            </a:r>
            <a:r>
              <a:rPr lang="en-US"/>
              <a:t>, </a:t>
            </a:r>
            <a:r>
              <a:rPr lang="en-US" err="1"/>
              <a:t>tutkimalla</a:t>
            </a:r>
            <a:r>
              <a:rPr lang="en-US"/>
              <a:t> ja </a:t>
            </a:r>
            <a:r>
              <a:rPr lang="en-US" err="1"/>
              <a:t>havainnoimalla</a:t>
            </a:r>
            <a:r>
              <a:rPr lang="en-US"/>
              <a:t>. </a:t>
            </a:r>
            <a:r>
              <a:rPr lang="en-US" err="1"/>
              <a:t>Yhteinen</a:t>
            </a:r>
            <a:r>
              <a:rPr lang="en-US"/>
              <a:t> </a:t>
            </a:r>
            <a:r>
              <a:rPr lang="en-US" err="1"/>
              <a:t>aloitus</a:t>
            </a:r>
            <a:r>
              <a:rPr lang="en-US"/>
              <a:t> ja </a:t>
            </a:r>
            <a:r>
              <a:rPr lang="en-US" err="1"/>
              <a:t>lopetus</a:t>
            </a:r>
            <a:r>
              <a:rPr lang="en-US"/>
              <a:t> </a:t>
            </a:r>
            <a:r>
              <a:rPr lang="en-US" err="1"/>
              <a:t>ovat</a:t>
            </a:r>
            <a:r>
              <a:rPr lang="en-US"/>
              <a:t> </a:t>
            </a:r>
            <a:r>
              <a:rPr lang="en-US" err="1"/>
              <a:t>tärkeitä</a:t>
            </a:r>
            <a:r>
              <a:rPr lang="en-US"/>
              <a:t>. </a:t>
            </a:r>
            <a:r>
              <a:rPr lang="en-US" err="1"/>
              <a:t>Piiri</a:t>
            </a:r>
            <a:r>
              <a:rPr lang="en-US"/>
              <a:t> </a:t>
            </a:r>
            <a:r>
              <a:rPr lang="en-US" err="1"/>
              <a:t>kokoaa</a:t>
            </a:r>
            <a:r>
              <a:rPr lang="en-US"/>
              <a:t> </a:t>
            </a:r>
            <a:r>
              <a:rPr lang="en-US" err="1"/>
              <a:t>ryhmän</a:t>
            </a:r>
            <a:r>
              <a:rPr lang="en-US"/>
              <a:t> </a:t>
            </a:r>
            <a:r>
              <a:rPr lang="en-US" err="1"/>
              <a:t>yhteen</a:t>
            </a:r>
            <a:r>
              <a:rPr lang="en-US"/>
              <a:t>, </a:t>
            </a:r>
            <a:r>
              <a:rPr lang="en-US" err="1"/>
              <a:t>luo</a:t>
            </a:r>
            <a:r>
              <a:rPr lang="en-US"/>
              <a:t> </a:t>
            </a:r>
            <a:r>
              <a:rPr lang="en-US" err="1"/>
              <a:t>turvallisuutta</a:t>
            </a:r>
            <a:r>
              <a:rPr lang="en-US"/>
              <a:t> ja </a:t>
            </a:r>
            <a:r>
              <a:rPr lang="en-US" err="1"/>
              <a:t>auttaa</a:t>
            </a:r>
            <a:r>
              <a:rPr lang="en-US"/>
              <a:t> </a:t>
            </a:r>
            <a:r>
              <a:rPr lang="en-US" err="1"/>
              <a:t>siirtymään</a:t>
            </a:r>
            <a:r>
              <a:rPr lang="en-US"/>
              <a:t> </a:t>
            </a:r>
            <a:r>
              <a:rPr lang="en-US" err="1"/>
              <a:t>tehtävästä</a:t>
            </a:r>
            <a:r>
              <a:rPr lang="en-US"/>
              <a:t> </a:t>
            </a:r>
            <a:r>
              <a:rPr lang="en-US" err="1"/>
              <a:t>toiseen</a:t>
            </a:r>
            <a:r>
              <a:rPr lang="en-US"/>
              <a:t>. </a:t>
            </a:r>
            <a:r>
              <a:rPr lang="en-US" err="1"/>
              <a:t>Aloituksessa</a:t>
            </a:r>
            <a:r>
              <a:rPr lang="en-US"/>
              <a:t> </a:t>
            </a:r>
            <a:r>
              <a:rPr lang="en-US" err="1"/>
              <a:t>tuodaan</a:t>
            </a:r>
            <a:r>
              <a:rPr lang="en-US"/>
              <a:t> </a:t>
            </a:r>
            <a:r>
              <a:rPr lang="en-US" err="1"/>
              <a:t>huomio</a:t>
            </a:r>
            <a:r>
              <a:rPr lang="en-US"/>
              <a:t> </a:t>
            </a:r>
            <a:r>
              <a:rPr lang="en-US" err="1"/>
              <a:t>yhteiseen</a:t>
            </a:r>
            <a:r>
              <a:rPr lang="en-US"/>
              <a:t> </a:t>
            </a:r>
            <a:r>
              <a:rPr lang="en-US" err="1"/>
              <a:t>luontohetkeen</a:t>
            </a:r>
            <a:r>
              <a:rPr lang="en-US"/>
              <a:t> ja </a:t>
            </a:r>
            <a:r>
              <a:rPr lang="en-US" err="1"/>
              <a:t>lopetuksessa</a:t>
            </a:r>
            <a:r>
              <a:rPr lang="en-US"/>
              <a:t> </a:t>
            </a:r>
            <a:r>
              <a:rPr lang="en-US" err="1"/>
              <a:t>vaihdetaan</a:t>
            </a:r>
            <a:r>
              <a:rPr lang="en-US"/>
              <a:t> </a:t>
            </a:r>
            <a:r>
              <a:rPr lang="en-US" err="1"/>
              <a:t>ajatuksia</a:t>
            </a:r>
            <a:r>
              <a:rPr lang="en-US"/>
              <a:t> </a:t>
            </a:r>
            <a:r>
              <a:rPr lang="en-US" err="1"/>
              <a:t>havaitusta</a:t>
            </a:r>
            <a:r>
              <a:rPr lang="en-US"/>
              <a:t> ja </a:t>
            </a:r>
            <a:r>
              <a:rPr lang="en-US" err="1"/>
              <a:t>opitusta</a:t>
            </a:r>
            <a:r>
              <a:rPr lang="en-US"/>
              <a:t>. </a:t>
            </a:r>
            <a:r>
              <a:rPr lang="en-US" err="1"/>
              <a:t>Onnistunut</a:t>
            </a:r>
            <a:r>
              <a:rPr lang="en-US"/>
              <a:t> </a:t>
            </a:r>
            <a:r>
              <a:rPr lang="en-US" err="1"/>
              <a:t>luontohetki</a:t>
            </a:r>
            <a:r>
              <a:rPr lang="en-US"/>
              <a:t> </a:t>
            </a:r>
            <a:r>
              <a:rPr lang="en-US" err="1"/>
              <a:t>jättää</a:t>
            </a:r>
            <a:r>
              <a:rPr lang="en-US"/>
              <a:t> </a:t>
            </a:r>
            <a:r>
              <a:rPr lang="en-US" err="1"/>
              <a:t>tilaa</a:t>
            </a:r>
            <a:r>
              <a:rPr lang="en-US"/>
              <a:t> myös </a:t>
            </a:r>
            <a:r>
              <a:rPr lang="en-US" err="1"/>
              <a:t>ihmettelylle</a:t>
            </a:r>
            <a:r>
              <a:rPr lang="en-US"/>
              <a:t> ja </a:t>
            </a:r>
            <a:r>
              <a:rPr lang="en-US" err="1"/>
              <a:t>spontaanille</a:t>
            </a:r>
            <a:r>
              <a:rPr lang="en-US"/>
              <a:t> </a:t>
            </a:r>
            <a:r>
              <a:rPr lang="en-US" err="1"/>
              <a:t>oppimiselle</a:t>
            </a:r>
            <a:r>
              <a:rPr lang="en-US"/>
              <a:t>. Kaikkea </a:t>
            </a:r>
            <a:r>
              <a:rPr lang="en-US" err="1"/>
              <a:t>ei</a:t>
            </a:r>
            <a:r>
              <a:rPr lang="en-US"/>
              <a:t> </a:t>
            </a:r>
            <a:r>
              <a:rPr lang="en-US" err="1"/>
              <a:t>tarvitse</a:t>
            </a:r>
            <a:r>
              <a:rPr lang="en-US"/>
              <a:t> </a:t>
            </a:r>
            <a:r>
              <a:rPr lang="en-US" err="1"/>
              <a:t>suunnitella</a:t>
            </a:r>
            <a:r>
              <a:rPr lang="en-US"/>
              <a:t> </a:t>
            </a:r>
            <a:r>
              <a:rPr lang="en-US" err="1"/>
              <a:t>valmiiksi</a:t>
            </a:r>
            <a:r>
              <a:rPr lang="en-US"/>
              <a:t>, </a:t>
            </a:r>
            <a:r>
              <a:rPr lang="en-US" err="1"/>
              <a:t>vaan</a:t>
            </a:r>
            <a:r>
              <a:rPr lang="en-US"/>
              <a:t> </a:t>
            </a:r>
            <a:r>
              <a:rPr lang="en-US" err="1"/>
              <a:t>luonnossa</a:t>
            </a:r>
            <a:r>
              <a:rPr lang="en-US"/>
              <a:t> </a:t>
            </a:r>
            <a:r>
              <a:rPr lang="en-US" err="1"/>
              <a:t>voi</a:t>
            </a:r>
            <a:r>
              <a:rPr lang="en-US"/>
              <a:t> </a:t>
            </a:r>
            <a:r>
              <a:rPr lang="en-US" err="1"/>
              <a:t>tarttua</a:t>
            </a:r>
            <a:r>
              <a:rPr lang="en-US"/>
              <a:t> </a:t>
            </a:r>
            <a:r>
              <a:rPr lang="en-US" err="1"/>
              <a:t>esiin</a:t>
            </a:r>
            <a:r>
              <a:rPr lang="en-US"/>
              <a:t> </a:t>
            </a:r>
            <a:r>
              <a:rPr lang="en-US" err="1"/>
              <a:t>nouseviin</a:t>
            </a:r>
            <a:r>
              <a:rPr lang="en-US"/>
              <a:t> </a:t>
            </a:r>
            <a:r>
              <a:rPr lang="en-US" err="1"/>
              <a:t>havaintoihin</a:t>
            </a:r>
            <a:r>
              <a:rPr lang="en-US"/>
              <a:t> ja </a:t>
            </a:r>
            <a:r>
              <a:rPr lang="en-US" err="1"/>
              <a:t>kysymyksiin</a:t>
            </a:r>
            <a:r>
              <a:rPr lang="en-US"/>
              <a:t>. </a:t>
            </a:r>
            <a:r>
              <a:rPr lang="en-US" err="1"/>
              <a:t>Kiireettömyys</a:t>
            </a:r>
            <a:r>
              <a:rPr lang="en-US"/>
              <a:t> ja </a:t>
            </a:r>
            <a:r>
              <a:rPr lang="en-US" err="1"/>
              <a:t>läsnäolo</a:t>
            </a:r>
            <a:r>
              <a:rPr lang="en-US"/>
              <a:t> </a:t>
            </a:r>
            <a:r>
              <a:rPr lang="en-US" err="1"/>
              <a:t>ovat</a:t>
            </a:r>
            <a:r>
              <a:rPr lang="en-US"/>
              <a:t> </a:t>
            </a:r>
            <a:r>
              <a:rPr lang="en-US" err="1"/>
              <a:t>usein</a:t>
            </a:r>
            <a:r>
              <a:rPr lang="en-US"/>
              <a:t> </a:t>
            </a:r>
            <a:r>
              <a:rPr lang="en-US" err="1"/>
              <a:t>juuri</a:t>
            </a:r>
            <a:r>
              <a:rPr lang="en-US"/>
              <a:t> se </a:t>
            </a:r>
            <a:r>
              <a:rPr lang="en-US" err="1"/>
              <a:t>tekijä</a:t>
            </a:r>
            <a:r>
              <a:rPr lang="en-US"/>
              <a:t>, </a:t>
            </a:r>
            <a:r>
              <a:rPr lang="en-US" err="1"/>
              <a:t>joka</a:t>
            </a:r>
            <a:r>
              <a:rPr lang="en-US"/>
              <a:t> </a:t>
            </a:r>
            <a:r>
              <a:rPr lang="en-US" err="1"/>
              <a:t>tekee</a:t>
            </a:r>
            <a:r>
              <a:rPr lang="en-US"/>
              <a:t> </a:t>
            </a:r>
            <a:r>
              <a:rPr lang="en-US" err="1"/>
              <a:t>luontohetkestä</a:t>
            </a:r>
            <a:r>
              <a:rPr lang="en-US"/>
              <a:t> </a:t>
            </a:r>
            <a:r>
              <a:rPr lang="en-US" err="1"/>
              <a:t>lapsille</a:t>
            </a:r>
            <a:r>
              <a:rPr lang="en-US"/>
              <a:t> </a:t>
            </a:r>
            <a:r>
              <a:rPr lang="en-US" err="1"/>
              <a:t>merkityksellisen</a:t>
            </a:r>
            <a:r>
              <a:rPr lang="en-US"/>
              <a:t> ja </a:t>
            </a:r>
            <a:r>
              <a:rPr lang="en-US" err="1"/>
              <a:t>mieleenpainuvan</a:t>
            </a:r>
            <a:r>
              <a:rPr lang="en-US"/>
              <a:t>.</a:t>
            </a:r>
          </a:p>
          <a:p>
            <a:pPr marL="158750" indent="0">
              <a:buNone/>
            </a:pPr>
            <a:endParaRPr lang="fi-FI"/>
          </a:p>
        </p:txBody>
      </p:sp>
    </p:spTree>
    <p:extLst>
      <p:ext uri="{BB962C8B-B14F-4D97-AF65-F5344CB8AC3E}">
        <p14:creationId xmlns:p14="http://schemas.microsoft.com/office/powerpoint/2010/main" val="501666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32866-9162-02A3-F6A7-69563D5778D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04FB1F02-890F-F4C0-2989-2551133CD99E}"/>
              </a:ext>
            </a:extLst>
          </p:cNvPr>
          <p:cNvSpPr>
            <a:spLocks noGrp="1" noRot="1" noChangeAspect="1"/>
          </p:cNvSpPr>
          <p:nvPr>
            <p:ph type="sldImg"/>
          </p:nvPr>
        </p:nvSpPr>
        <p:spPr>
          <a:xfrm>
            <a:off x="381000" y="685800"/>
            <a:ext cx="6096000" cy="3429000"/>
          </a:xfrm>
        </p:spPr>
      </p:sp>
      <p:sp>
        <p:nvSpPr>
          <p:cNvPr id="3" name="Huomautusten paikkamerkki 2">
            <a:extLst>
              <a:ext uri="{FF2B5EF4-FFF2-40B4-BE49-F238E27FC236}">
                <a16:creationId xmlns:a16="http://schemas.microsoft.com/office/drawing/2014/main" id="{D7CCA33C-D3A3-48E5-F2E1-535F2EFD068E}"/>
              </a:ext>
            </a:extLst>
          </p:cNvPr>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err="1"/>
              <a:t>Viestintä</a:t>
            </a:r>
            <a:r>
              <a:rPr lang="en-US"/>
              <a:t> </a:t>
            </a:r>
            <a:r>
              <a:rPr lang="en-US" err="1"/>
              <a:t>huoltajien</a:t>
            </a:r>
            <a:r>
              <a:rPr lang="en-US"/>
              <a:t> </a:t>
            </a:r>
            <a:r>
              <a:rPr lang="en-US" err="1"/>
              <a:t>kanssa</a:t>
            </a:r>
            <a:r>
              <a:rPr lang="en-US"/>
              <a:t> on </a:t>
            </a:r>
            <a:r>
              <a:rPr lang="en-US" err="1"/>
              <a:t>keskeinen</a:t>
            </a:r>
            <a:r>
              <a:rPr lang="en-US"/>
              <a:t> </a:t>
            </a:r>
            <a:r>
              <a:rPr lang="en-US" err="1"/>
              <a:t>osa</a:t>
            </a:r>
            <a:r>
              <a:rPr lang="en-US"/>
              <a:t> </a:t>
            </a:r>
            <a:r>
              <a:rPr lang="en-US" err="1"/>
              <a:t>onnistunutta</a:t>
            </a:r>
            <a:r>
              <a:rPr lang="en-US"/>
              <a:t> </a:t>
            </a:r>
            <a:r>
              <a:rPr lang="en-US" err="1"/>
              <a:t>ulkoluokkatoimintaa</a:t>
            </a:r>
            <a:r>
              <a:rPr lang="en-US"/>
              <a:t>, </a:t>
            </a:r>
            <a:r>
              <a:rPr lang="en-US" err="1"/>
              <a:t>sillä</a:t>
            </a:r>
            <a:r>
              <a:rPr lang="en-US"/>
              <a:t> se </a:t>
            </a:r>
            <a:r>
              <a:rPr lang="en-US" err="1"/>
              <a:t>lisää</a:t>
            </a:r>
            <a:r>
              <a:rPr lang="en-US"/>
              <a:t> </a:t>
            </a:r>
            <a:r>
              <a:rPr lang="en-US" err="1"/>
              <a:t>luottamusta</a:t>
            </a:r>
            <a:r>
              <a:rPr lang="en-US"/>
              <a:t> ja </a:t>
            </a:r>
            <a:r>
              <a:rPr lang="en-US" err="1"/>
              <a:t>ymmärrystä</a:t>
            </a:r>
            <a:r>
              <a:rPr lang="en-US"/>
              <a:t> </a:t>
            </a:r>
            <a:r>
              <a:rPr lang="en-US" err="1"/>
              <a:t>toimintaa</a:t>
            </a:r>
            <a:r>
              <a:rPr lang="en-US"/>
              <a:t> </a:t>
            </a:r>
            <a:r>
              <a:rPr lang="en-US" err="1"/>
              <a:t>kohtaan</a:t>
            </a:r>
            <a:r>
              <a:rPr lang="en-US"/>
              <a:t>. </a:t>
            </a:r>
            <a:r>
              <a:rPr lang="en-US" err="1"/>
              <a:t>Ensimmäinen</a:t>
            </a:r>
            <a:r>
              <a:rPr lang="en-US"/>
              <a:t> </a:t>
            </a:r>
            <a:r>
              <a:rPr lang="en-US" err="1"/>
              <a:t>tärkeä</a:t>
            </a:r>
            <a:r>
              <a:rPr lang="en-US"/>
              <a:t> </a:t>
            </a:r>
            <a:r>
              <a:rPr lang="en-US" err="1"/>
              <a:t>periaate</a:t>
            </a:r>
            <a:r>
              <a:rPr lang="en-US"/>
              <a:t> on </a:t>
            </a:r>
            <a:r>
              <a:rPr lang="en-US" err="1"/>
              <a:t>tavoitteiden</a:t>
            </a:r>
            <a:r>
              <a:rPr lang="en-US"/>
              <a:t> ja </a:t>
            </a:r>
            <a:r>
              <a:rPr lang="en-US" err="1"/>
              <a:t>hyötyjen</a:t>
            </a:r>
            <a:r>
              <a:rPr lang="en-US"/>
              <a:t> </a:t>
            </a:r>
            <a:r>
              <a:rPr lang="en-US" err="1"/>
              <a:t>selkeä</a:t>
            </a:r>
            <a:r>
              <a:rPr lang="en-US"/>
              <a:t> </a:t>
            </a:r>
            <a:r>
              <a:rPr lang="en-US" err="1"/>
              <a:t>sanoittaminen</a:t>
            </a:r>
            <a:r>
              <a:rPr lang="en-US"/>
              <a:t>. </a:t>
            </a:r>
            <a:r>
              <a:rPr lang="en-US" err="1"/>
              <a:t>Huoltajille</a:t>
            </a:r>
            <a:r>
              <a:rPr lang="en-US"/>
              <a:t> on </a:t>
            </a:r>
            <a:r>
              <a:rPr lang="en-US" err="1"/>
              <a:t>hyvä</a:t>
            </a:r>
            <a:r>
              <a:rPr lang="en-US"/>
              <a:t> </a:t>
            </a:r>
            <a:r>
              <a:rPr lang="en-US" err="1"/>
              <a:t>kertoa</a:t>
            </a:r>
            <a:r>
              <a:rPr lang="en-US"/>
              <a:t>, että </a:t>
            </a:r>
            <a:r>
              <a:rPr lang="en-US" err="1"/>
              <a:t>ulkoluokka</a:t>
            </a:r>
            <a:r>
              <a:rPr lang="en-US"/>
              <a:t> </a:t>
            </a:r>
            <a:r>
              <a:rPr lang="en-US" err="1"/>
              <a:t>ei</a:t>
            </a:r>
            <a:r>
              <a:rPr lang="en-US"/>
              <a:t> ole </a:t>
            </a:r>
            <a:r>
              <a:rPr lang="en-US" err="1"/>
              <a:t>pelkkää</a:t>
            </a:r>
            <a:r>
              <a:rPr lang="en-US"/>
              <a:t> </a:t>
            </a:r>
            <a:r>
              <a:rPr lang="en-US" err="1"/>
              <a:t>ulkoilua</a:t>
            </a:r>
            <a:r>
              <a:rPr lang="en-US"/>
              <a:t>, </a:t>
            </a:r>
            <a:r>
              <a:rPr lang="en-US" err="1"/>
              <a:t>vaan</a:t>
            </a:r>
            <a:r>
              <a:rPr lang="en-US"/>
              <a:t> </a:t>
            </a:r>
            <a:r>
              <a:rPr lang="en-US" err="1"/>
              <a:t>suunnitelmallista</a:t>
            </a:r>
            <a:r>
              <a:rPr lang="en-US"/>
              <a:t> ja </a:t>
            </a:r>
            <a:r>
              <a:rPr lang="en-US" err="1"/>
              <a:t>opetussuunnitelmaan</a:t>
            </a:r>
            <a:r>
              <a:rPr lang="en-US"/>
              <a:t> </a:t>
            </a:r>
            <a:r>
              <a:rPr lang="en-US" err="1"/>
              <a:t>pohjautuvaa</a:t>
            </a:r>
            <a:r>
              <a:rPr lang="en-US"/>
              <a:t> </a:t>
            </a:r>
            <a:r>
              <a:rPr lang="en-US" err="1"/>
              <a:t>oppimista</a:t>
            </a:r>
            <a:r>
              <a:rPr lang="en-US"/>
              <a:t>, </a:t>
            </a:r>
            <a:r>
              <a:rPr lang="en-US" err="1"/>
              <a:t>joka</a:t>
            </a:r>
            <a:r>
              <a:rPr lang="en-US"/>
              <a:t> </a:t>
            </a:r>
            <a:r>
              <a:rPr lang="en-US" err="1"/>
              <a:t>tukee</a:t>
            </a:r>
            <a:r>
              <a:rPr lang="en-US"/>
              <a:t> </a:t>
            </a:r>
            <a:r>
              <a:rPr lang="en-US" err="1"/>
              <a:t>hyvinvointia</a:t>
            </a:r>
            <a:r>
              <a:rPr lang="en-US"/>
              <a:t>, </a:t>
            </a:r>
            <a:r>
              <a:rPr lang="en-US" err="1"/>
              <a:t>keskittymistä</a:t>
            </a:r>
            <a:r>
              <a:rPr lang="en-US"/>
              <a:t> ja </a:t>
            </a:r>
            <a:r>
              <a:rPr lang="en-US" err="1"/>
              <a:t>taitojen</a:t>
            </a:r>
            <a:r>
              <a:rPr lang="en-US"/>
              <a:t> </a:t>
            </a:r>
            <a:r>
              <a:rPr lang="en-US" err="1"/>
              <a:t>kehittymistä</a:t>
            </a:r>
            <a:r>
              <a:rPr lang="en-US"/>
              <a:t>. </a:t>
            </a:r>
            <a:r>
              <a:rPr lang="en-US" err="1"/>
              <a:t>Toiseksi</a:t>
            </a:r>
            <a:r>
              <a:rPr lang="en-US"/>
              <a:t> </a:t>
            </a:r>
            <a:r>
              <a:rPr lang="en-US" err="1"/>
              <a:t>käytännön</a:t>
            </a:r>
            <a:r>
              <a:rPr lang="en-US"/>
              <a:t> </a:t>
            </a:r>
            <a:r>
              <a:rPr lang="en-US" err="1"/>
              <a:t>ohjeet</a:t>
            </a:r>
            <a:r>
              <a:rPr lang="en-US"/>
              <a:t> </a:t>
            </a:r>
            <a:r>
              <a:rPr lang="en-US" err="1"/>
              <a:t>ovat</a:t>
            </a:r>
            <a:r>
              <a:rPr lang="en-US"/>
              <a:t> </a:t>
            </a:r>
            <a:r>
              <a:rPr lang="en-US" err="1"/>
              <a:t>tärkeitä</a:t>
            </a:r>
            <a:r>
              <a:rPr lang="en-US"/>
              <a:t>. </a:t>
            </a:r>
            <a:r>
              <a:rPr lang="en-US" err="1"/>
              <a:t>Selkeä</a:t>
            </a:r>
            <a:r>
              <a:rPr lang="en-US"/>
              <a:t> </a:t>
            </a:r>
            <a:r>
              <a:rPr lang="en-US" err="1"/>
              <a:t>tieto</a:t>
            </a:r>
            <a:r>
              <a:rPr lang="en-US"/>
              <a:t> </a:t>
            </a:r>
            <a:r>
              <a:rPr lang="en-US" err="1"/>
              <a:t>varustuksesta</a:t>
            </a:r>
            <a:r>
              <a:rPr lang="en-US"/>
              <a:t>, </a:t>
            </a:r>
            <a:r>
              <a:rPr lang="en-US" err="1"/>
              <a:t>aikatauluista</a:t>
            </a:r>
            <a:r>
              <a:rPr lang="en-US"/>
              <a:t> ja </a:t>
            </a:r>
            <a:r>
              <a:rPr lang="en-US" err="1"/>
              <a:t>toiminnan</a:t>
            </a:r>
            <a:r>
              <a:rPr lang="en-US"/>
              <a:t> </a:t>
            </a:r>
            <a:r>
              <a:rPr lang="en-US" err="1"/>
              <a:t>luonteesta</a:t>
            </a:r>
            <a:r>
              <a:rPr lang="en-US"/>
              <a:t> </a:t>
            </a:r>
            <a:r>
              <a:rPr lang="en-US" err="1"/>
              <a:t>auttaa</a:t>
            </a:r>
            <a:r>
              <a:rPr lang="en-US"/>
              <a:t> </a:t>
            </a:r>
            <a:r>
              <a:rPr lang="en-US" err="1"/>
              <a:t>perheitä</a:t>
            </a:r>
            <a:r>
              <a:rPr lang="en-US"/>
              <a:t> </a:t>
            </a:r>
            <a:r>
              <a:rPr lang="en-US" err="1"/>
              <a:t>valmistautumaan</a:t>
            </a:r>
            <a:r>
              <a:rPr lang="en-US"/>
              <a:t> ja </a:t>
            </a:r>
            <a:r>
              <a:rPr lang="en-US" err="1"/>
              <a:t>vähentää</a:t>
            </a:r>
            <a:r>
              <a:rPr lang="en-US"/>
              <a:t> </a:t>
            </a:r>
            <a:r>
              <a:rPr lang="en-US" err="1"/>
              <a:t>huolia</a:t>
            </a:r>
            <a:r>
              <a:rPr lang="en-US"/>
              <a:t>. </a:t>
            </a:r>
            <a:r>
              <a:rPr lang="en-US" err="1"/>
              <a:t>Kolmanneksi</a:t>
            </a:r>
            <a:r>
              <a:rPr lang="en-US"/>
              <a:t> </a:t>
            </a:r>
            <a:r>
              <a:rPr lang="en-US" err="1"/>
              <a:t>kokemusten</a:t>
            </a:r>
            <a:r>
              <a:rPr lang="en-US"/>
              <a:t> </a:t>
            </a:r>
            <a:r>
              <a:rPr lang="en-US" err="1"/>
              <a:t>jakaminen</a:t>
            </a:r>
            <a:r>
              <a:rPr lang="en-US"/>
              <a:t> </a:t>
            </a:r>
            <a:r>
              <a:rPr lang="en-US" err="1"/>
              <a:t>tekee</a:t>
            </a:r>
            <a:r>
              <a:rPr lang="en-US"/>
              <a:t> </a:t>
            </a:r>
            <a:r>
              <a:rPr lang="en-US" err="1"/>
              <a:t>toiminnan</a:t>
            </a:r>
            <a:r>
              <a:rPr lang="en-US"/>
              <a:t> </a:t>
            </a:r>
            <a:r>
              <a:rPr lang="en-US" err="1"/>
              <a:t>näkyväksi</a:t>
            </a:r>
            <a:r>
              <a:rPr lang="en-US"/>
              <a:t>. Kuvat, </a:t>
            </a:r>
            <a:r>
              <a:rPr lang="en-US" err="1"/>
              <a:t>oppilaiden</a:t>
            </a:r>
            <a:r>
              <a:rPr lang="en-US"/>
              <a:t> </a:t>
            </a:r>
            <a:r>
              <a:rPr lang="en-US" err="1"/>
              <a:t>kommentit</a:t>
            </a:r>
            <a:r>
              <a:rPr lang="en-US"/>
              <a:t> ja </a:t>
            </a:r>
            <a:r>
              <a:rPr lang="en-US" err="1"/>
              <a:t>lyhyet</a:t>
            </a:r>
            <a:r>
              <a:rPr lang="en-US"/>
              <a:t> </a:t>
            </a:r>
            <a:r>
              <a:rPr lang="en-US" err="1"/>
              <a:t>kuvaukset</a:t>
            </a:r>
            <a:r>
              <a:rPr lang="en-US"/>
              <a:t> </a:t>
            </a:r>
            <a:r>
              <a:rPr lang="en-US" err="1"/>
              <a:t>ulkoluokkatunneista</a:t>
            </a:r>
            <a:r>
              <a:rPr lang="en-US"/>
              <a:t> </a:t>
            </a:r>
            <a:r>
              <a:rPr lang="en-US" err="1"/>
              <a:t>konkretisoivat</a:t>
            </a:r>
            <a:r>
              <a:rPr lang="en-US"/>
              <a:t>, </a:t>
            </a:r>
            <a:r>
              <a:rPr lang="en-US" err="1"/>
              <a:t>mitä</a:t>
            </a:r>
            <a:r>
              <a:rPr lang="en-US"/>
              <a:t> </a:t>
            </a:r>
            <a:r>
              <a:rPr lang="en-US" err="1"/>
              <a:t>ulkona</a:t>
            </a:r>
            <a:r>
              <a:rPr lang="en-US"/>
              <a:t> </a:t>
            </a:r>
            <a:r>
              <a:rPr lang="en-US" err="1"/>
              <a:t>tapahtuu</a:t>
            </a:r>
            <a:r>
              <a:rPr lang="en-US"/>
              <a:t> ja </a:t>
            </a:r>
            <a:r>
              <a:rPr lang="en-US" err="1"/>
              <a:t>miksi</a:t>
            </a:r>
            <a:r>
              <a:rPr lang="en-US"/>
              <a:t> se on </a:t>
            </a:r>
            <a:r>
              <a:rPr lang="en-US" err="1"/>
              <a:t>arvokasta</a:t>
            </a:r>
            <a:r>
              <a:rPr lang="en-US"/>
              <a:t>. </a:t>
            </a:r>
            <a:r>
              <a:rPr lang="en-US" err="1"/>
              <a:t>Neljänneksi</a:t>
            </a:r>
            <a:r>
              <a:rPr lang="en-US"/>
              <a:t> </a:t>
            </a:r>
            <a:r>
              <a:rPr lang="en-US" err="1"/>
              <a:t>huoltajia</a:t>
            </a:r>
            <a:r>
              <a:rPr lang="en-US"/>
              <a:t> </a:t>
            </a:r>
            <a:r>
              <a:rPr lang="en-US" err="1"/>
              <a:t>kannattaa</a:t>
            </a:r>
            <a:r>
              <a:rPr lang="en-US"/>
              <a:t> </a:t>
            </a:r>
            <a:r>
              <a:rPr lang="en-US" err="1"/>
              <a:t>osallistaa</a:t>
            </a:r>
            <a:r>
              <a:rPr lang="en-US"/>
              <a:t> </a:t>
            </a:r>
            <a:r>
              <a:rPr lang="en-US" err="1"/>
              <a:t>mahdollisuuksien</a:t>
            </a:r>
            <a:r>
              <a:rPr lang="en-US"/>
              <a:t> </a:t>
            </a:r>
            <a:r>
              <a:rPr lang="en-US" err="1"/>
              <a:t>mukaan</a:t>
            </a:r>
            <a:r>
              <a:rPr lang="en-US"/>
              <a:t>. </a:t>
            </a:r>
            <a:r>
              <a:rPr lang="en-US" err="1"/>
              <a:t>Esimerkiksi</a:t>
            </a:r>
            <a:r>
              <a:rPr lang="en-US"/>
              <a:t> </a:t>
            </a:r>
            <a:r>
              <a:rPr lang="en-US" err="1"/>
              <a:t>vanhempainilta</a:t>
            </a:r>
            <a:r>
              <a:rPr lang="en-US"/>
              <a:t> </a:t>
            </a:r>
            <a:r>
              <a:rPr lang="en-US" err="1"/>
              <a:t>ulkona</a:t>
            </a:r>
            <a:r>
              <a:rPr lang="en-US"/>
              <a:t> tai </a:t>
            </a:r>
            <a:r>
              <a:rPr lang="en-US" err="1"/>
              <a:t>yhteinen</a:t>
            </a:r>
            <a:r>
              <a:rPr lang="en-US"/>
              <a:t> </a:t>
            </a:r>
            <a:r>
              <a:rPr lang="en-US" err="1"/>
              <a:t>retki</a:t>
            </a:r>
            <a:r>
              <a:rPr lang="en-US"/>
              <a:t> </a:t>
            </a:r>
            <a:r>
              <a:rPr lang="en-US" err="1"/>
              <a:t>voi</a:t>
            </a:r>
            <a:r>
              <a:rPr lang="en-US"/>
              <a:t> </a:t>
            </a:r>
            <a:r>
              <a:rPr lang="en-US" err="1"/>
              <a:t>lisätä</a:t>
            </a:r>
            <a:r>
              <a:rPr lang="en-US"/>
              <a:t> </a:t>
            </a:r>
            <a:r>
              <a:rPr lang="en-US" err="1"/>
              <a:t>ymmärrystä</a:t>
            </a:r>
            <a:r>
              <a:rPr lang="en-US"/>
              <a:t> ja </a:t>
            </a:r>
            <a:r>
              <a:rPr lang="en-US" err="1"/>
              <a:t>myönteistä</a:t>
            </a:r>
            <a:r>
              <a:rPr lang="en-US"/>
              <a:t> </a:t>
            </a:r>
            <a:r>
              <a:rPr lang="en-US" err="1"/>
              <a:t>asennetta</a:t>
            </a:r>
            <a:r>
              <a:rPr lang="en-US"/>
              <a:t>. </a:t>
            </a:r>
            <a:r>
              <a:rPr lang="en-US" err="1"/>
              <a:t>Viidenneksi</a:t>
            </a:r>
            <a:r>
              <a:rPr lang="en-US"/>
              <a:t> </a:t>
            </a:r>
            <a:r>
              <a:rPr lang="en-US" err="1"/>
              <a:t>viestinnässä</a:t>
            </a:r>
            <a:r>
              <a:rPr lang="en-US"/>
              <a:t> on </a:t>
            </a:r>
            <a:r>
              <a:rPr lang="en-US" err="1"/>
              <a:t>hyvä</a:t>
            </a:r>
            <a:r>
              <a:rPr lang="en-US"/>
              <a:t> </a:t>
            </a:r>
            <a:r>
              <a:rPr lang="en-US" err="1"/>
              <a:t>korostaa</a:t>
            </a:r>
            <a:r>
              <a:rPr lang="en-US"/>
              <a:t> </a:t>
            </a:r>
            <a:r>
              <a:rPr lang="en-US" err="1"/>
              <a:t>säännöllisyyttä</a:t>
            </a:r>
            <a:r>
              <a:rPr lang="en-US"/>
              <a:t>. Kun </a:t>
            </a:r>
            <a:r>
              <a:rPr lang="en-US" err="1"/>
              <a:t>ulkoluokka</a:t>
            </a:r>
            <a:r>
              <a:rPr lang="en-US"/>
              <a:t> </a:t>
            </a:r>
            <a:r>
              <a:rPr lang="en-US" err="1"/>
              <a:t>esitetään</a:t>
            </a:r>
            <a:r>
              <a:rPr lang="en-US"/>
              <a:t> </a:t>
            </a:r>
            <a:r>
              <a:rPr lang="en-US" err="1"/>
              <a:t>osana</a:t>
            </a:r>
            <a:r>
              <a:rPr lang="en-US"/>
              <a:t> </a:t>
            </a:r>
            <a:r>
              <a:rPr lang="en-US" err="1"/>
              <a:t>normaalia</a:t>
            </a:r>
            <a:r>
              <a:rPr lang="en-US"/>
              <a:t> </a:t>
            </a:r>
            <a:r>
              <a:rPr lang="en-US" err="1"/>
              <a:t>arkea</a:t>
            </a:r>
            <a:r>
              <a:rPr lang="en-US"/>
              <a:t> </a:t>
            </a:r>
            <a:r>
              <a:rPr lang="en-US" err="1"/>
              <a:t>eikä</a:t>
            </a:r>
            <a:r>
              <a:rPr lang="en-US"/>
              <a:t> </a:t>
            </a:r>
            <a:r>
              <a:rPr lang="en-US" err="1"/>
              <a:t>poikkeuksena</a:t>
            </a:r>
            <a:r>
              <a:rPr lang="en-US"/>
              <a:t>, se </a:t>
            </a:r>
            <a:r>
              <a:rPr lang="en-US" err="1"/>
              <a:t>koetaan</a:t>
            </a:r>
            <a:r>
              <a:rPr lang="en-US"/>
              <a:t> </a:t>
            </a:r>
            <a:r>
              <a:rPr lang="en-US" err="1"/>
              <a:t>luontevaksi</a:t>
            </a:r>
            <a:r>
              <a:rPr lang="en-US"/>
              <a:t> ja </a:t>
            </a:r>
            <a:r>
              <a:rPr lang="en-US" err="1"/>
              <a:t>hyväksytyksi</a:t>
            </a:r>
            <a:r>
              <a:rPr lang="en-US"/>
              <a:t> </a:t>
            </a:r>
            <a:r>
              <a:rPr lang="en-US" err="1"/>
              <a:t>toimintatavaksi</a:t>
            </a:r>
            <a:r>
              <a:rPr lang="en-US"/>
              <a:t>. </a:t>
            </a:r>
            <a:r>
              <a:rPr lang="en-US" err="1"/>
              <a:t>Hyvä</a:t>
            </a:r>
            <a:r>
              <a:rPr lang="en-US"/>
              <a:t> ja </a:t>
            </a:r>
            <a:r>
              <a:rPr lang="en-US" err="1"/>
              <a:t>avoin</a:t>
            </a:r>
            <a:r>
              <a:rPr lang="en-US"/>
              <a:t> </a:t>
            </a:r>
            <a:r>
              <a:rPr lang="en-US" err="1"/>
              <a:t>viestintä</a:t>
            </a:r>
            <a:r>
              <a:rPr lang="en-US"/>
              <a:t> rakentaa </a:t>
            </a:r>
            <a:r>
              <a:rPr lang="en-US" err="1"/>
              <a:t>yhteistyötä</a:t>
            </a:r>
            <a:r>
              <a:rPr lang="en-US"/>
              <a:t> </a:t>
            </a:r>
            <a:r>
              <a:rPr lang="en-US" err="1"/>
              <a:t>kodin</a:t>
            </a:r>
            <a:r>
              <a:rPr lang="en-US"/>
              <a:t> ja </a:t>
            </a:r>
            <a:r>
              <a:rPr lang="en-US" err="1"/>
              <a:t>koulun</a:t>
            </a:r>
            <a:r>
              <a:rPr lang="en-US"/>
              <a:t> </a:t>
            </a:r>
            <a:r>
              <a:rPr lang="en-US" err="1"/>
              <a:t>välille</a:t>
            </a:r>
            <a:r>
              <a:rPr lang="en-US"/>
              <a:t> ja </a:t>
            </a:r>
            <a:r>
              <a:rPr lang="en-US" err="1"/>
              <a:t>tukee</a:t>
            </a:r>
            <a:r>
              <a:rPr lang="en-US"/>
              <a:t> </a:t>
            </a:r>
            <a:r>
              <a:rPr lang="en-US" err="1"/>
              <a:t>ulkoluokkatoiminnan</a:t>
            </a:r>
            <a:r>
              <a:rPr lang="en-US"/>
              <a:t> </a:t>
            </a:r>
            <a:r>
              <a:rPr lang="en-US" err="1"/>
              <a:t>pitkäjänteistä</a:t>
            </a:r>
            <a:r>
              <a:rPr lang="en-US"/>
              <a:t> </a:t>
            </a:r>
            <a:r>
              <a:rPr lang="en-US" err="1"/>
              <a:t>toteuttamista</a:t>
            </a:r>
            <a:r>
              <a:rPr lang="en-US"/>
              <a:t>.</a:t>
            </a:r>
          </a:p>
          <a:p>
            <a:endParaRPr lang="fi-FI"/>
          </a:p>
        </p:txBody>
      </p:sp>
    </p:spTree>
    <p:extLst>
      <p:ext uri="{BB962C8B-B14F-4D97-AF65-F5344CB8AC3E}">
        <p14:creationId xmlns:p14="http://schemas.microsoft.com/office/powerpoint/2010/main" val="24348645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Otsikko ja teksti">
  <p:cSld name="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6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636912"/>
            <a:ext cx="10501532" cy="358291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7698FE1E-FF6E-F5FC-1293-9F6267346D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tsikko, teksti ja sisältö">
  <p:cSld name="Otsikko, teksti ja sisältö">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831850" y="72131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9" name="Google Shape;39;p10"/>
          <p:cNvSpPr txBox="1">
            <a:spLocks noGrp="1"/>
          </p:cNvSpPr>
          <p:nvPr>
            <p:ph type="body" idx="1"/>
          </p:nvPr>
        </p:nvSpPr>
        <p:spPr>
          <a:xfrm>
            <a:off x="822215" y="1818186"/>
            <a:ext cx="10525236" cy="6408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i="1">
                <a:solidFill>
                  <a:schemeClr val="tx1"/>
                </a:solidFill>
                <a:latin typeface="+mn-lt"/>
              </a:defRPr>
            </a:lvl1pPr>
            <a:lvl2pPr marL="914400" lvl="1" indent="-342900" algn="l">
              <a:lnSpc>
                <a:spcPct val="100000"/>
              </a:lnSpc>
              <a:spcBef>
                <a:spcPts val="500"/>
              </a:spcBef>
              <a:spcAft>
                <a:spcPts val="0"/>
              </a:spcAft>
              <a:buSzPts val="1800"/>
              <a:buChar char="o"/>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0" name="Google Shape;40;p10"/>
          <p:cNvSpPr txBox="1">
            <a:spLocks noGrp="1"/>
          </p:cNvSpPr>
          <p:nvPr>
            <p:ph type="body" idx="2"/>
          </p:nvPr>
        </p:nvSpPr>
        <p:spPr>
          <a:xfrm>
            <a:off x="831850" y="2577783"/>
            <a:ext cx="4966522" cy="364204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41" name="Google Shape;41;p10"/>
          <p:cNvSpPr txBox="1">
            <a:spLocks noGrp="1"/>
          </p:cNvSpPr>
          <p:nvPr>
            <p:ph type="body" idx="3"/>
          </p:nvPr>
        </p:nvSpPr>
        <p:spPr>
          <a:xfrm>
            <a:off x="6280150" y="2595880"/>
            <a:ext cx="5067300" cy="364172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2" name="Google Shape;42;p10"/>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5" name="Google Shape;45;p10"/>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39CBB54E-4D43-AFDE-329D-97AC6E338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1050153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1640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tsikko ja teksti" preserve="1" userDrawn="1">
  <p:cSld name="2_tyhja-vihrea">
    <p:bg>
      <p:bgPr>
        <a:solidFill>
          <a:schemeClr val="tx2"/>
        </a:solidFill>
        <a:effectLst/>
      </p:bgPr>
    </p:bg>
    <p:spTree>
      <p:nvGrpSpPr>
        <p:cNvPr id="1" name="Shape 30"/>
        <p:cNvGrpSpPr/>
        <p:nvPr/>
      </p:nvGrpSpPr>
      <p:grpSpPr>
        <a:xfrm>
          <a:off x="0" y="0"/>
          <a:ext cx="0" cy="0"/>
          <a:chOff x="0" y="0"/>
          <a:chExt cx="0" cy="0"/>
        </a:xfrm>
      </p:grpSpPr>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2078287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bg>
      <p:bgPr>
        <a:solidFill>
          <a:schemeClr val="tx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bg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8085416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bg>
      <p:bgPr>
        <a:solidFill>
          <a:schemeClr val="bg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1402580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28235"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75920"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2185552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3356992"/>
            <a:ext cx="10501532" cy="286283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3" name="Google Shape;32;p9">
            <a:extLst>
              <a:ext uri="{FF2B5EF4-FFF2-40B4-BE49-F238E27FC236}">
                <a16:creationId xmlns:a16="http://schemas.microsoft.com/office/drawing/2014/main" id="{F1317CC9-2DE3-227B-C7E4-B93901CC6DA4}"/>
              </a:ext>
            </a:extLst>
          </p:cNvPr>
          <p:cNvSpPr txBox="1">
            <a:spLocks noGrp="1"/>
          </p:cNvSpPr>
          <p:nvPr>
            <p:ph type="body" idx="13"/>
          </p:nvPr>
        </p:nvSpPr>
        <p:spPr>
          <a:xfrm>
            <a:off x="859986" y="1974976"/>
            <a:ext cx="10501532" cy="1060926"/>
          </a:xfrm>
          <a:prstGeom prst="rect">
            <a:avLst/>
          </a:prstGeom>
          <a:noFill/>
          <a:ln>
            <a:noFill/>
          </a:ln>
        </p:spPr>
        <p:txBody>
          <a:bodyPr spcFirstLastPara="1" wrap="square" lIns="91425" tIns="45700" rIns="91425" bIns="45700" anchor="t" anchorCtr="0">
            <a:normAutofit/>
          </a:bodyPr>
          <a:lstStyle>
            <a:lvl1pPr marL="76200" lvl="0" indent="0" algn="l">
              <a:lnSpc>
                <a:spcPct val="100000"/>
              </a:lnSpc>
              <a:spcBef>
                <a:spcPts val="1000"/>
              </a:spcBef>
              <a:spcAft>
                <a:spcPts val="0"/>
              </a:spcAft>
              <a:buClr>
                <a:schemeClr val="lt2"/>
              </a:buClr>
              <a:buSzPts val="2400"/>
              <a:buFont typeface="Arial"/>
              <a:buNone/>
              <a:defRPr sz="2400" i="1">
                <a:solidFill>
                  <a:schemeClr val="tx1">
                    <a:lumMod val="50000"/>
                    <a:lumOff val="50000"/>
                  </a:schemeClr>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Tree>
    <p:extLst>
      <p:ext uri="{BB962C8B-B14F-4D97-AF65-F5344CB8AC3E}">
        <p14:creationId xmlns:p14="http://schemas.microsoft.com/office/powerpoint/2010/main" val="1700292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6088964" y="714375"/>
            <a:ext cx="5258485" cy="10609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44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6096000" y="2011680"/>
            <a:ext cx="5251450"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6" name="Content Placeholder 5">
            <a:extLst>
              <a:ext uri="{FF2B5EF4-FFF2-40B4-BE49-F238E27FC236}">
                <a16:creationId xmlns:a16="http://schemas.microsoft.com/office/drawing/2014/main" id="{207C84E2-7CFA-0EDA-20BA-FEBDA50002BE}"/>
              </a:ext>
            </a:extLst>
          </p:cNvPr>
          <p:cNvSpPr>
            <a:spLocks noGrp="1"/>
          </p:cNvSpPr>
          <p:nvPr>
            <p:ph sz="quarter" idx="13"/>
          </p:nvPr>
        </p:nvSpPr>
        <p:spPr>
          <a:xfrm>
            <a:off x="1127448" y="1241190"/>
            <a:ext cx="3816350" cy="4103688"/>
          </a:xfrm>
        </p:spPr>
        <p:txBody>
          <a:bodyPr/>
          <a:lstStyle>
            <a:lvl1pPr>
              <a:defRPr sz="1800">
                <a:solidFill>
                  <a:schemeClr val="tx2"/>
                </a:solidFill>
                <a:latin typeface="+mn-lt"/>
              </a:defRPr>
            </a:lvl1pPr>
            <a:lvl2pPr>
              <a:defRPr sz="1800">
                <a:solidFill>
                  <a:schemeClr val="tx2"/>
                </a:solidFill>
                <a:latin typeface="+mn-lt"/>
              </a:defRPr>
            </a:lvl2pPr>
            <a:lvl3pPr>
              <a:defRPr sz="1800">
                <a:solidFill>
                  <a:schemeClr val="tx2"/>
                </a:solidFill>
                <a:latin typeface="+mn-lt"/>
              </a:defRPr>
            </a:lvl3pPr>
            <a:lvl4pPr>
              <a:defRPr sz="1800">
                <a:solidFill>
                  <a:schemeClr val="tx2"/>
                </a:solidFill>
                <a:latin typeface="+mn-lt"/>
              </a:defRPr>
            </a:lvl4pPr>
            <a:lvl5pPr>
              <a:defRPr sz="1800">
                <a:solidFill>
                  <a:schemeClr val="tx2"/>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E14FC62-BB55-2A8D-0746-43DBEE2CA3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205698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tsikko ja teksti" preserve="1" userDrawn="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1" y="714375"/>
            <a:ext cx="6338682"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633020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pic>
        <p:nvPicPr>
          <p:cNvPr id="35" name="Google Shape;35;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50493" y="169756"/>
            <a:ext cx="1704382" cy="655442"/>
          </a:xfrm>
          <a:prstGeom prst="rect">
            <a:avLst/>
          </a:prstGeom>
          <a:noFill/>
          <a:ln>
            <a:noFill/>
          </a:ln>
        </p:spPr>
      </p:pic>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7" name="Picture Placeholder 6">
            <a:extLst>
              <a:ext uri="{FF2B5EF4-FFF2-40B4-BE49-F238E27FC236}">
                <a16:creationId xmlns:a16="http://schemas.microsoft.com/office/drawing/2014/main" id="{69A44AC1-F812-2C85-09C5-188129F4703B}"/>
              </a:ext>
            </a:extLst>
          </p:cNvPr>
          <p:cNvSpPr>
            <a:spLocks noGrp="1"/>
          </p:cNvSpPr>
          <p:nvPr>
            <p:ph type="pic" sz="quarter" idx="13"/>
          </p:nvPr>
        </p:nvSpPr>
        <p:spPr>
          <a:xfrm>
            <a:off x="7891577" y="0"/>
            <a:ext cx="4300537" cy="6858000"/>
          </a:xfrm>
          <a:solidFill>
            <a:schemeClr val="bg1">
              <a:lumMod val="95000"/>
            </a:schemeClr>
          </a:solidFill>
        </p:spPr>
        <p:txBody>
          <a:bodyPr/>
          <a:lstStyle/>
          <a:p>
            <a:r>
              <a:rPr lang="en-GB"/>
              <a:t>Click icon to add picture</a:t>
            </a:r>
            <a:endParaRPr lang="fi-FI"/>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198B123-C8B3-9777-B192-E439070184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196398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cstate="email">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bg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13" name="Picture 12" descr="A black and white logo&#10;&#10;Description automatically generated">
            <a:extLst>
              <a:ext uri="{FF2B5EF4-FFF2-40B4-BE49-F238E27FC236}">
                <a16:creationId xmlns:a16="http://schemas.microsoft.com/office/drawing/2014/main" id="{1E4BC2C1-1375-176D-FE2E-787B2D9A823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4179157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tx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6" name="Picture 5" descr="A black background with a black square&#10;&#10;Description automatically generated with medium confidence">
            <a:extLst>
              <a:ext uri="{FF2B5EF4-FFF2-40B4-BE49-F238E27FC236}">
                <a16:creationId xmlns:a16="http://schemas.microsoft.com/office/drawing/2014/main" id="{57929EFB-CE65-44F6-0099-191150D406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117218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9B29C2-1E2E-DAE5-3DE6-860B06BECA62}"/>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904AF414-E83F-6385-1488-F0361C6800CB}"/>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91E6617C-340C-07B1-74CA-BE81228E0E51}"/>
              </a:ext>
            </a:extLst>
          </p:cNvPr>
          <p:cNvSpPr>
            <a:spLocks noGrp="1"/>
          </p:cNvSpPr>
          <p:nvPr>
            <p:ph type="ftr" idx="12"/>
          </p:nvPr>
        </p:nvSpPr>
        <p:spPr/>
        <p:txBody>
          <a:bodyPr/>
          <a:lstStyle/>
          <a:p>
            <a:endParaRPr lang="en-FI"/>
          </a:p>
        </p:txBody>
      </p:sp>
      <p:sp>
        <p:nvSpPr>
          <p:cNvPr id="6" name="Title 5">
            <a:extLst>
              <a:ext uri="{FF2B5EF4-FFF2-40B4-BE49-F238E27FC236}">
                <a16:creationId xmlns:a16="http://schemas.microsoft.com/office/drawing/2014/main" id="{DE66E6A3-3300-F94B-5FEE-5D1F32C5AF58}"/>
              </a:ext>
            </a:extLst>
          </p:cNvPr>
          <p:cNvSpPr>
            <a:spLocks noGrp="1"/>
          </p:cNvSpPr>
          <p:nvPr>
            <p:ph type="title"/>
          </p:nvPr>
        </p:nvSpPr>
        <p:spPr>
          <a:xfrm>
            <a:off x="838200" y="3356992"/>
            <a:ext cx="10515600" cy="1325563"/>
          </a:xfrm>
        </p:spPr>
        <p:txBody>
          <a:bodyPr/>
          <a:lstStyle>
            <a:lvl1pPr>
              <a:defRPr>
                <a:solidFill>
                  <a:schemeClr val="bg1"/>
                </a:solidFill>
                <a:latin typeface="+mj-lt"/>
              </a:defRPr>
            </a:lvl1pPr>
          </a:lstStyle>
          <a:p>
            <a:r>
              <a:rPr lang="en-GB"/>
              <a:t>Click to edit Master title style</a:t>
            </a:r>
            <a:endParaRPr lang="fi-FI"/>
          </a:p>
        </p:txBody>
      </p:sp>
      <p:pic>
        <p:nvPicPr>
          <p:cNvPr id="10" name="Picture 9" descr="A black and white logo&#10;&#10;Description automatically generated">
            <a:extLst>
              <a:ext uri="{FF2B5EF4-FFF2-40B4-BE49-F238E27FC236}">
                <a16:creationId xmlns:a16="http://schemas.microsoft.com/office/drawing/2014/main" id="{111496F4-A26C-7038-9ABF-F2B2427FA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
        <p:nvSpPr>
          <p:cNvPr id="12" name="Picture Placeholder 11">
            <a:extLst>
              <a:ext uri="{FF2B5EF4-FFF2-40B4-BE49-F238E27FC236}">
                <a16:creationId xmlns:a16="http://schemas.microsoft.com/office/drawing/2014/main" id="{2C706241-E0A9-DE08-09E4-4E76E6938C90}"/>
              </a:ext>
            </a:extLst>
          </p:cNvPr>
          <p:cNvSpPr>
            <a:spLocks noGrp="1"/>
          </p:cNvSpPr>
          <p:nvPr>
            <p:ph type="pic" sz="quarter" idx="13"/>
          </p:nvPr>
        </p:nvSpPr>
        <p:spPr>
          <a:xfrm>
            <a:off x="8256588" y="908050"/>
            <a:ext cx="2946400" cy="2592388"/>
          </a:xfrm>
        </p:spPr>
        <p:txBody>
          <a:bodyPr/>
          <a:lstStyle>
            <a:lvl1pPr>
              <a:defRPr>
                <a:latin typeface="+mn-lt"/>
              </a:defRPr>
            </a:lvl1pPr>
          </a:lstStyle>
          <a:p>
            <a:r>
              <a:rPr lang="en-GB"/>
              <a:t>Click icon to add picture</a:t>
            </a:r>
            <a:endParaRPr lang="fi-FI"/>
          </a:p>
        </p:txBody>
      </p:sp>
    </p:spTree>
    <p:extLst>
      <p:ext uri="{BB962C8B-B14F-4D97-AF65-F5344CB8AC3E}">
        <p14:creationId xmlns:p14="http://schemas.microsoft.com/office/powerpoint/2010/main" val="33986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Otsikko ja teksti + aaltoikkuna">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03F6D011-47EA-6E4D-A27B-95CB34C1787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26416"/>
          <a:stretch/>
        </p:blipFill>
        <p:spPr>
          <a:xfrm>
            <a:off x="8324186" y="2492791"/>
            <a:ext cx="3854416" cy="4588086"/>
          </a:xfrm>
          <a:prstGeom prst="rect">
            <a:avLst/>
          </a:prstGeom>
        </p:spPr>
      </p:pic>
      <p:sp>
        <p:nvSpPr>
          <p:cNvPr id="9" name="Otsikko 1">
            <a:extLst>
              <a:ext uri="{FF2B5EF4-FFF2-40B4-BE49-F238E27FC236}">
                <a16:creationId xmlns:a16="http://schemas.microsoft.com/office/drawing/2014/main" id="{48726DB4-FA71-D144-8554-B6FC274FD4A0}"/>
              </a:ext>
            </a:extLst>
          </p:cNvPr>
          <p:cNvSpPr>
            <a:spLocks noGrp="1"/>
          </p:cNvSpPr>
          <p:nvPr>
            <p:ph type="title"/>
          </p:nvPr>
        </p:nvSpPr>
        <p:spPr>
          <a:xfrm>
            <a:off x="831850" y="714375"/>
            <a:ext cx="10515600" cy="1060926"/>
          </a:xfrm>
          <a:prstGeom prst="rect">
            <a:avLst/>
          </a:prstGeom>
          <a:effectLst/>
        </p:spPr>
        <p:txBody>
          <a:bodyPr anchor="t"/>
          <a:lstStyle>
            <a:lvl1pPr algn="ctr">
              <a:defRPr sz="6000">
                <a:solidFill>
                  <a:schemeClr val="tx2"/>
                </a:solidFill>
              </a:defRPr>
            </a:lvl1pPr>
          </a:lstStyle>
          <a:p>
            <a:r>
              <a:rPr lang="fi-FI"/>
              <a:t>Muokkaa </a:t>
            </a:r>
            <a:r>
              <a:rPr lang="fi-FI" err="1"/>
              <a:t>ots</a:t>
            </a:r>
            <a:r>
              <a:rPr lang="fi-FI"/>
              <a:t>. </a:t>
            </a:r>
            <a:r>
              <a:rPr lang="fi-FI" err="1"/>
              <a:t>perustyyl</a:t>
            </a:r>
            <a:r>
              <a:rPr lang="fi-FI"/>
              <a:t>. </a:t>
            </a:r>
          </a:p>
        </p:txBody>
      </p:sp>
      <p:sp>
        <p:nvSpPr>
          <p:cNvPr id="3" name="Tekstin paikkamerkki 2">
            <a:extLst>
              <a:ext uri="{FF2B5EF4-FFF2-40B4-BE49-F238E27FC236}">
                <a16:creationId xmlns:a16="http://schemas.microsoft.com/office/drawing/2014/main" id="{CB7DD24E-B9EC-D441-A777-25616DBF5C0E}"/>
              </a:ext>
            </a:extLst>
          </p:cNvPr>
          <p:cNvSpPr>
            <a:spLocks noGrp="1"/>
          </p:cNvSpPr>
          <p:nvPr>
            <p:ph type="body" idx="1"/>
          </p:nvPr>
        </p:nvSpPr>
        <p:spPr>
          <a:xfrm>
            <a:off x="845918" y="2011680"/>
            <a:ext cx="7478268" cy="4208145"/>
          </a:xfrm>
          <a:prstGeom prst="rect">
            <a:avLst/>
          </a:prstGeom>
          <a:effectLst/>
        </p:spPr>
        <p:txBody>
          <a:bodyPr>
            <a:normAutofit/>
          </a:bodyPr>
          <a:lstStyle>
            <a:lvl1pPr marL="342900" indent="-342900" algn="l">
              <a:lnSpc>
                <a:spcPct val="100000"/>
              </a:lnSpc>
              <a:buClr>
                <a:schemeClr val="tx2"/>
              </a:buClr>
              <a:buFont typeface="Arial" panose="020B0604020202020204" pitchFamily="34" charset="0"/>
              <a:buChar char="•"/>
              <a:defRPr sz="2400">
                <a:solidFill>
                  <a:schemeClr val="tx2"/>
                </a:solidFill>
              </a:defRPr>
            </a:lvl1pPr>
            <a:lvl2pPr marL="800100" indent="-342900" algn="l">
              <a:lnSpc>
                <a:spcPct val="100000"/>
              </a:lnSpc>
              <a:buClr>
                <a:schemeClr val="tx2"/>
              </a:buClr>
              <a:buFont typeface="Courier New" panose="02070309020205020404" pitchFamily="49" charset="0"/>
              <a:buChar char="o"/>
              <a:defRPr sz="2000">
                <a:solidFill>
                  <a:schemeClr val="tx2"/>
                </a:solidFill>
              </a:defRPr>
            </a:lvl2pPr>
            <a:lvl3pPr marL="1200150" indent="-285750" algn="l">
              <a:lnSpc>
                <a:spcPct val="100000"/>
              </a:lnSpc>
              <a:buClr>
                <a:schemeClr val="tx2"/>
              </a:buClr>
              <a:buFont typeface="Wingdings" pitchFamily="2" charset="2"/>
              <a:buChar char="§"/>
              <a:defRPr sz="1800">
                <a:solidFill>
                  <a:schemeClr val="tx2"/>
                </a:solidFill>
              </a:defRPr>
            </a:lvl3pPr>
            <a:lvl4pPr marL="1657350" indent="-285750" algn="l">
              <a:lnSpc>
                <a:spcPct val="100000"/>
              </a:lnSpc>
              <a:buClr>
                <a:schemeClr val="tx2"/>
              </a:buClr>
              <a:buFont typeface="Wingdings" pitchFamily="2" charset="2"/>
              <a:buChar char="§"/>
              <a:defRPr sz="1600">
                <a:solidFill>
                  <a:schemeClr val="tx2"/>
                </a:solidFill>
              </a:defRPr>
            </a:lvl4pPr>
            <a:lvl5pPr marL="2114550" indent="-285750" algn="l">
              <a:lnSpc>
                <a:spcPct val="100000"/>
              </a:lnSpc>
              <a:buClr>
                <a:schemeClr val="tx2"/>
              </a:buClr>
              <a:buFont typeface="Wingdings" pitchFamily="2" charset="2"/>
              <a:buChar char="§"/>
              <a:defRPr sz="1600">
                <a:solidFill>
                  <a:schemeClr val="tx2"/>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pic>
        <p:nvPicPr>
          <p:cNvPr id="13" name="Kuva 12">
            <a:extLst>
              <a:ext uri="{FF2B5EF4-FFF2-40B4-BE49-F238E27FC236}">
                <a16:creationId xmlns:a16="http://schemas.microsoft.com/office/drawing/2014/main" id="{C620B7B5-D500-2B4D-8E05-38D5EFF9927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50493" y="169756"/>
            <a:ext cx="1704382" cy="655442"/>
          </a:xfrm>
          <a:prstGeom prst="rect">
            <a:avLst/>
          </a:prstGeom>
        </p:spPr>
      </p:pic>
      <p:sp>
        <p:nvSpPr>
          <p:cNvPr id="5" name="Päivämäärän paikkamerkki 4"/>
          <p:cNvSpPr>
            <a:spLocks noGrp="1"/>
          </p:cNvSpPr>
          <p:nvPr>
            <p:ph type="dt" sz="half" idx="10"/>
          </p:nvPr>
        </p:nvSpPr>
        <p:spPr/>
        <p:txBody>
          <a:bodyPr/>
          <a:lstStyle/>
          <a:p>
            <a:fld id="{C7D98752-59B4-476B-82AD-A40B94580204}" type="datetime1">
              <a:rPr lang="fi-FI" smtClean="0"/>
              <a:t>10.9.2026</a:t>
            </a:fld>
            <a:endParaRPr lang="fi-FI"/>
          </a:p>
        </p:txBody>
      </p:sp>
      <p:sp>
        <p:nvSpPr>
          <p:cNvPr id="7" name="Alatunnisteen paikkamerkki 6"/>
          <p:cNvSpPr>
            <a:spLocks noGrp="1"/>
          </p:cNvSpPr>
          <p:nvPr>
            <p:ph type="ftr" sz="quarter" idx="11"/>
          </p:nvPr>
        </p:nvSpPr>
        <p:spPr>
          <a:xfrm>
            <a:off x="4121668" y="6356350"/>
            <a:ext cx="3935963" cy="365125"/>
          </a:xfrm>
        </p:spPr>
        <p:txBody>
          <a:bodyPr/>
          <a:lstStyle/>
          <a:p>
            <a:endParaRPr lang="fi-FI"/>
          </a:p>
        </p:txBody>
      </p:sp>
      <p:sp>
        <p:nvSpPr>
          <p:cNvPr id="8" name="Dian numeron paikkamerkki 7"/>
          <p:cNvSpPr>
            <a:spLocks noGrp="1"/>
          </p:cNvSpPr>
          <p:nvPr>
            <p:ph type="sldNum" sz="quarter" idx="12"/>
          </p:nvPr>
        </p:nvSpPr>
        <p:spPr/>
        <p:txBody>
          <a:bodyPr/>
          <a:lstStyle/>
          <a:p>
            <a:fld id="{F3EE06F1-2D77-A44E-97FA-F679B9CB76D5}" type="slidenum">
              <a:rPr lang="fi-FI" smtClean="0"/>
              <a:t>‹#›</a:t>
            </a:fld>
            <a:endParaRPr lang="fi-FI"/>
          </a:p>
        </p:txBody>
      </p:sp>
    </p:spTree>
    <p:extLst>
      <p:ext uri="{BB962C8B-B14F-4D97-AF65-F5344CB8AC3E}">
        <p14:creationId xmlns:p14="http://schemas.microsoft.com/office/powerpoint/2010/main" val="491599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tsikko ja teksti">
  <p:cSld name="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6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636912"/>
            <a:ext cx="10501532" cy="358291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7698FE1E-FF6E-F5FC-1293-9F6267346D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360804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tsikko, teksti ja sisältö">
  <p:cSld name="Otsikko, teksti ja sisältö">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831850" y="72131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9" name="Google Shape;39;p10"/>
          <p:cNvSpPr txBox="1">
            <a:spLocks noGrp="1"/>
          </p:cNvSpPr>
          <p:nvPr>
            <p:ph type="body" idx="1"/>
          </p:nvPr>
        </p:nvSpPr>
        <p:spPr>
          <a:xfrm>
            <a:off x="822215" y="1818186"/>
            <a:ext cx="10525236" cy="6408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i="1">
                <a:solidFill>
                  <a:schemeClr val="tx1"/>
                </a:solidFill>
                <a:latin typeface="+mn-lt"/>
              </a:defRPr>
            </a:lvl1pPr>
            <a:lvl2pPr marL="914400" lvl="1" indent="-342900" algn="l">
              <a:lnSpc>
                <a:spcPct val="100000"/>
              </a:lnSpc>
              <a:spcBef>
                <a:spcPts val="500"/>
              </a:spcBef>
              <a:spcAft>
                <a:spcPts val="0"/>
              </a:spcAft>
              <a:buSzPts val="1800"/>
              <a:buChar char="o"/>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0" name="Google Shape;40;p10"/>
          <p:cNvSpPr txBox="1">
            <a:spLocks noGrp="1"/>
          </p:cNvSpPr>
          <p:nvPr>
            <p:ph type="body" idx="2"/>
          </p:nvPr>
        </p:nvSpPr>
        <p:spPr>
          <a:xfrm>
            <a:off x="831850" y="2577783"/>
            <a:ext cx="4966522" cy="364204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41" name="Google Shape;41;p10"/>
          <p:cNvSpPr txBox="1">
            <a:spLocks noGrp="1"/>
          </p:cNvSpPr>
          <p:nvPr>
            <p:ph type="body" idx="3"/>
          </p:nvPr>
        </p:nvSpPr>
        <p:spPr>
          <a:xfrm>
            <a:off x="6280150" y="2595880"/>
            <a:ext cx="5067300" cy="364172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2" name="Google Shape;42;p10"/>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5" name="Google Shape;45;p10"/>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39CBB54E-4D43-AFDE-329D-97AC6E338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797584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1050153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4990679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tsikko ja teksti" preserve="1" userDrawn="1">
  <p:cSld name="2_Otsikko ja teksti">
    <p:bg>
      <p:bgPr>
        <a:solidFill>
          <a:schemeClr val="tx2"/>
        </a:solidFill>
        <a:effectLst/>
      </p:bgPr>
    </p:bg>
    <p:spTree>
      <p:nvGrpSpPr>
        <p:cNvPr id="1" name="Shape 30"/>
        <p:cNvGrpSpPr/>
        <p:nvPr/>
      </p:nvGrpSpPr>
      <p:grpSpPr>
        <a:xfrm>
          <a:off x="0" y="0"/>
          <a:ext cx="0" cy="0"/>
          <a:chOff x="0" y="0"/>
          <a:chExt cx="0" cy="0"/>
        </a:xfrm>
      </p:grpSpPr>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1674664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Otsikko ja teksti" preserve="1" userDrawn="1">
  <p:cSld name="3_Otsikko ja teksti">
    <p:bg>
      <p:bgPr>
        <a:solidFill>
          <a:schemeClr val="tx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bg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2398393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Otsikko ja teksti" preserve="1" userDrawn="1">
  <p:cSld name="4_Otsikko ja teksti">
    <p:bg>
      <p:bgPr>
        <a:solidFill>
          <a:schemeClr val="bg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7338479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Otsikko ja teksti" preserve="1" userDrawn="1">
  <p:cSld name="5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28235"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75920"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27722475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Otsikko ja teksti" preserve="1">
  <p:cSld name="6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3356992"/>
            <a:ext cx="10501532" cy="286283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3" name="Google Shape;32;p9">
            <a:extLst>
              <a:ext uri="{FF2B5EF4-FFF2-40B4-BE49-F238E27FC236}">
                <a16:creationId xmlns:a16="http://schemas.microsoft.com/office/drawing/2014/main" id="{F1317CC9-2DE3-227B-C7E4-B93901CC6DA4}"/>
              </a:ext>
            </a:extLst>
          </p:cNvPr>
          <p:cNvSpPr txBox="1">
            <a:spLocks noGrp="1"/>
          </p:cNvSpPr>
          <p:nvPr>
            <p:ph type="body" idx="13"/>
          </p:nvPr>
        </p:nvSpPr>
        <p:spPr>
          <a:xfrm>
            <a:off x="859986" y="1974976"/>
            <a:ext cx="10501532" cy="1060926"/>
          </a:xfrm>
          <a:prstGeom prst="rect">
            <a:avLst/>
          </a:prstGeom>
          <a:noFill/>
          <a:ln>
            <a:noFill/>
          </a:ln>
        </p:spPr>
        <p:txBody>
          <a:bodyPr spcFirstLastPara="1" wrap="square" lIns="91425" tIns="45700" rIns="91425" bIns="45700" anchor="t" anchorCtr="0">
            <a:normAutofit/>
          </a:bodyPr>
          <a:lstStyle>
            <a:lvl1pPr marL="76200" lvl="0" indent="0" algn="l">
              <a:lnSpc>
                <a:spcPct val="100000"/>
              </a:lnSpc>
              <a:spcBef>
                <a:spcPts val="1000"/>
              </a:spcBef>
              <a:spcAft>
                <a:spcPts val="0"/>
              </a:spcAft>
              <a:buClr>
                <a:schemeClr val="lt2"/>
              </a:buClr>
              <a:buSzPts val="2400"/>
              <a:buFont typeface="Arial"/>
              <a:buNone/>
              <a:defRPr sz="2400" i="1">
                <a:solidFill>
                  <a:schemeClr val="tx1">
                    <a:lumMod val="50000"/>
                    <a:lumOff val="50000"/>
                  </a:schemeClr>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Tree>
    <p:extLst>
      <p:ext uri="{BB962C8B-B14F-4D97-AF65-F5344CB8AC3E}">
        <p14:creationId xmlns:p14="http://schemas.microsoft.com/office/powerpoint/2010/main" val="1935921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tsikko ja teksti" preserve="1" userDrawn="1">
  <p:cSld name="7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6088964" y="714375"/>
            <a:ext cx="5258485" cy="10609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44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6096000" y="2011680"/>
            <a:ext cx="5251450"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6" name="Content Placeholder 5">
            <a:extLst>
              <a:ext uri="{FF2B5EF4-FFF2-40B4-BE49-F238E27FC236}">
                <a16:creationId xmlns:a16="http://schemas.microsoft.com/office/drawing/2014/main" id="{207C84E2-7CFA-0EDA-20BA-FEBDA50002BE}"/>
              </a:ext>
            </a:extLst>
          </p:cNvPr>
          <p:cNvSpPr>
            <a:spLocks noGrp="1"/>
          </p:cNvSpPr>
          <p:nvPr>
            <p:ph sz="quarter" idx="13"/>
          </p:nvPr>
        </p:nvSpPr>
        <p:spPr>
          <a:xfrm>
            <a:off x="1127448" y="1241190"/>
            <a:ext cx="3816350" cy="4103688"/>
          </a:xfrm>
        </p:spPr>
        <p:txBody>
          <a:bodyPr/>
          <a:lstStyle>
            <a:lvl1pPr>
              <a:defRPr sz="1800">
                <a:solidFill>
                  <a:schemeClr val="tx2"/>
                </a:solidFill>
                <a:latin typeface="+mn-lt"/>
              </a:defRPr>
            </a:lvl1pPr>
            <a:lvl2pPr>
              <a:defRPr sz="1800">
                <a:solidFill>
                  <a:schemeClr val="tx2"/>
                </a:solidFill>
                <a:latin typeface="+mn-lt"/>
              </a:defRPr>
            </a:lvl2pPr>
            <a:lvl3pPr>
              <a:defRPr sz="1800">
                <a:solidFill>
                  <a:schemeClr val="tx2"/>
                </a:solidFill>
                <a:latin typeface="+mn-lt"/>
              </a:defRPr>
            </a:lvl3pPr>
            <a:lvl4pPr>
              <a:defRPr sz="1800">
                <a:solidFill>
                  <a:schemeClr val="tx2"/>
                </a:solidFill>
                <a:latin typeface="+mn-lt"/>
              </a:defRPr>
            </a:lvl4pPr>
            <a:lvl5pPr>
              <a:defRPr sz="1800">
                <a:solidFill>
                  <a:schemeClr val="tx2"/>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E14FC62-BB55-2A8D-0746-43DBEE2CA3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3603890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Otsikko ja teksti" preserve="1" userDrawn="1">
  <p:cSld name="8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1" y="714375"/>
            <a:ext cx="6338682"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633020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pic>
        <p:nvPicPr>
          <p:cNvPr id="35" name="Google Shape;35;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50493" y="169756"/>
            <a:ext cx="1704382" cy="655442"/>
          </a:xfrm>
          <a:prstGeom prst="rect">
            <a:avLst/>
          </a:prstGeom>
          <a:noFill/>
          <a:ln>
            <a:noFill/>
          </a:ln>
        </p:spPr>
      </p:pic>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7" name="Picture Placeholder 6">
            <a:extLst>
              <a:ext uri="{FF2B5EF4-FFF2-40B4-BE49-F238E27FC236}">
                <a16:creationId xmlns:a16="http://schemas.microsoft.com/office/drawing/2014/main" id="{69A44AC1-F812-2C85-09C5-188129F4703B}"/>
              </a:ext>
            </a:extLst>
          </p:cNvPr>
          <p:cNvSpPr>
            <a:spLocks noGrp="1"/>
          </p:cNvSpPr>
          <p:nvPr>
            <p:ph type="pic" sz="quarter" idx="13"/>
          </p:nvPr>
        </p:nvSpPr>
        <p:spPr>
          <a:xfrm>
            <a:off x="7891577" y="0"/>
            <a:ext cx="4300537" cy="6858000"/>
          </a:xfrm>
          <a:solidFill>
            <a:schemeClr val="bg1">
              <a:lumMod val="95000"/>
            </a:schemeClr>
          </a:solidFill>
        </p:spPr>
        <p:txBody>
          <a:bodyPr/>
          <a:lstStyle/>
          <a:p>
            <a:r>
              <a:rPr lang="en-GB"/>
              <a:t>Click icon to add picture</a:t>
            </a:r>
            <a:endParaRPr lang="fi-FI"/>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198B123-C8B3-9777-B192-E439070184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3795612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cstate="email">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bg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13" name="Picture 12" descr="A black and white logo&#10;&#10;Description automatically generated">
            <a:extLst>
              <a:ext uri="{FF2B5EF4-FFF2-40B4-BE49-F238E27FC236}">
                <a16:creationId xmlns:a16="http://schemas.microsoft.com/office/drawing/2014/main" id="{1E4BC2C1-1375-176D-FE2E-787B2D9A823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36883323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tx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6" name="Picture 5" descr="A black background with a black square&#10;&#10;Description automatically generated with medium confidence">
            <a:extLst>
              <a:ext uri="{FF2B5EF4-FFF2-40B4-BE49-F238E27FC236}">
                <a16:creationId xmlns:a16="http://schemas.microsoft.com/office/drawing/2014/main" id="{57929EFB-CE65-44F6-0099-191150D406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098599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9B29C2-1E2E-DAE5-3DE6-860B06BECA62}"/>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904AF414-E83F-6385-1488-F0361C6800CB}"/>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91E6617C-340C-07B1-74CA-BE81228E0E51}"/>
              </a:ext>
            </a:extLst>
          </p:cNvPr>
          <p:cNvSpPr>
            <a:spLocks noGrp="1"/>
          </p:cNvSpPr>
          <p:nvPr>
            <p:ph type="ftr" idx="12"/>
          </p:nvPr>
        </p:nvSpPr>
        <p:spPr/>
        <p:txBody>
          <a:bodyPr/>
          <a:lstStyle/>
          <a:p>
            <a:endParaRPr lang="en-FI"/>
          </a:p>
        </p:txBody>
      </p:sp>
      <p:sp>
        <p:nvSpPr>
          <p:cNvPr id="6" name="Title 5">
            <a:extLst>
              <a:ext uri="{FF2B5EF4-FFF2-40B4-BE49-F238E27FC236}">
                <a16:creationId xmlns:a16="http://schemas.microsoft.com/office/drawing/2014/main" id="{DE66E6A3-3300-F94B-5FEE-5D1F32C5AF58}"/>
              </a:ext>
            </a:extLst>
          </p:cNvPr>
          <p:cNvSpPr>
            <a:spLocks noGrp="1"/>
          </p:cNvSpPr>
          <p:nvPr>
            <p:ph type="title"/>
          </p:nvPr>
        </p:nvSpPr>
        <p:spPr>
          <a:xfrm>
            <a:off x="838200" y="3356992"/>
            <a:ext cx="10515600" cy="1325563"/>
          </a:xfrm>
        </p:spPr>
        <p:txBody>
          <a:bodyPr/>
          <a:lstStyle>
            <a:lvl1pPr>
              <a:defRPr>
                <a:solidFill>
                  <a:schemeClr val="bg1"/>
                </a:solidFill>
                <a:latin typeface="+mj-lt"/>
              </a:defRPr>
            </a:lvl1pPr>
          </a:lstStyle>
          <a:p>
            <a:r>
              <a:rPr lang="en-GB"/>
              <a:t>Click to edit Master title style</a:t>
            </a:r>
            <a:endParaRPr lang="fi-FI"/>
          </a:p>
        </p:txBody>
      </p:sp>
      <p:pic>
        <p:nvPicPr>
          <p:cNvPr id="10" name="Picture 9" descr="A black and white logo&#10;&#10;Description automatically generated">
            <a:extLst>
              <a:ext uri="{FF2B5EF4-FFF2-40B4-BE49-F238E27FC236}">
                <a16:creationId xmlns:a16="http://schemas.microsoft.com/office/drawing/2014/main" id="{111496F4-A26C-7038-9ABF-F2B2427FA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
        <p:nvSpPr>
          <p:cNvPr id="12" name="Picture Placeholder 11">
            <a:extLst>
              <a:ext uri="{FF2B5EF4-FFF2-40B4-BE49-F238E27FC236}">
                <a16:creationId xmlns:a16="http://schemas.microsoft.com/office/drawing/2014/main" id="{2C706241-E0A9-DE08-09E4-4E76E6938C90}"/>
              </a:ext>
            </a:extLst>
          </p:cNvPr>
          <p:cNvSpPr>
            <a:spLocks noGrp="1"/>
          </p:cNvSpPr>
          <p:nvPr>
            <p:ph type="pic" sz="quarter" idx="13"/>
          </p:nvPr>
        </p:nvSpPr>
        <p:spPr>
          <a:xfrm>
            <a:off x="8256588" y="908050"/>
            <a:ext cx="2946400" cy="2592388"/>
          </a:xfrm>
        </p:spPr>
        <p:txBody>
          <a:bodyPr/>
          <a:lstStyle>
            <a:lvl1pPr>
              <a:defRPr>
                <a:latin typeface="+mn-lt"/>
              </a:defRPr>
            </a:lvl1pPr>
          </a:lstStyle>
          <a:p>
            <a:r>
              <a:rPr lang="en-GB"/>
              <a:t>Click icon to add picture</a:t>
            </a:r>
            <a:endParaRPr lang="fi-FI"/>
          </a:p>
        </p:txBody>
      </p:sp>
    </p:spTree>
    <p:extLst>
      <p:ext uri="{BB962C8B-B14F-4D97-AF65-F5344CB8AC3E}">
        <p14:creationId xmlns:p14="http://schemas.microsoft.com/office/powerpoint/2010/main" val="23779410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49DD5F-55F0-2203-B1AC-445988EC2F1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2ADC0BB-C4FB-611A-5846-772DFA2B8B25}"/>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C35E7AE-0A48-5AE7-6EA9-59C8129C88A8}"/>
              </a:ext>
            </a:extLst>
          </p:cNvPr>
          <p:cNvSpPr>
            <a:spLocks noGrp="1"/>
          </p:cNvSpPr>
          <p:nvPr>
            <p:ph type="dt" sz="half" idx="10"/>
          </p:nvPr>
        </p:nvSpPr>
        <p:spPr/>
        <p:txBody>
          <a:bodyPr/>
          <a:lstStyle/>
          <a:p>
            <a:fld id="{17A1550F-9DA0-4927-91C4-562A5C653C29}" type="datetimeFigureOut">
              <a:rPr lang="fi-FI" smtClean="0"/>
              <a:t>10.9.2026</a:t>
            </a:fld>
            <a:endParaRPr lang="fi-FI"/>
          </a:p>
        </p:txBody>
      </p:sp>
      <p:sp>
        <p:nvSpPr>
          <p:cNvPr id="5" name="Alatunnisteen paikkamerkki 4">
            <a:extLst>
              <a:ext uri="{FF2B5EF4-FFF2-40B4-BE49-F238E27FC236}">
                <a16:creationId xmlns:a16="http://schemas.microsoft.com/office/drawing/2014/main" id="{473CEB62-7FF1-B345-0917-C986D92DBED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CE6CC0-D197-7B03-8B29-2BEA2AAB83DA}"/>
              </a:ext>
            </a:extLst>
          </p:cNvPr>
          <p:cNvSpPr>
            <a:spLocks noGrp="1"/>
          </p:cNvSpPr>
          <p:nvPr>
            <p:ph type="sldNum" sz="quarter" idx="12"/>
          </p:nvPr>
        </p:nvSpPr>
        <p:spPr/>
        <p:txBody>
          <a:bodyPr/>
          <a:lstStyle/>
          <a:p>
            <a:fld id="{21C866D5-46F5-4E13-8545-051DD22DAA49}" type="slidenum">
              <a:rPr lang="fi-FI" smtClean="0"/>
              <a:t>‹#›</a:t>
            </a:fld>
            <a:endParaRPr lang="fi-FI"/>
          </a:p>
        </p:txBody>
      </p:sp>
    </p:spTree>
    <p:extLst>
      <p:ext uri="{BB962C8B-B14F-4D97-AF65-F5344CB8AC3E}">
        <p14:creationId xmlns:p14="http://schemas.microsoft.com/office/powerpoint/2010/main" val="31612196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tsikko ja teksti">
  <p:cSld name="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6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636912"/>
            <a:ext cx="10501532" cy="358291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7698FE1E-FF6E-F5FC-1293-9F6267346D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2765717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tsikko, teksti ja sisältö">
  <p:cSld name="Otsikko, teksti ja sisältö">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831850" y="72131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9" name="Google Shape;39;p10"/>
          <p:cNvSpPr txBox="1">
            <a:spLocks noGrp="1"/>
          </p:cNvSpPr>
          <p:nvPr>
            <p:ph type="body" idx="1"/>
          </p:nvPr>
        </p:nvSpPr>
        <p:spPr>
          <a:xfrm>
            <a:off x="822215" y="1818186"/>
            <a:ext cx="10525236" cy="64085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2400"/>
              <a:buNone/>
              <a:defRPr sz="2400" i="1">
                <a:solidFill>
                  <a:schemeClr val="tx1"/>
                </a:solidFill>
                <a:latin typeface="+mn-lt"/>
              </a:defRPr>
            </a:lvl1pPr>
            <a:lvl2pPr marL="914400" lvl="1" indent="-342900" algn="l">
              <a:lnSpc>
                <a:spcPct val="100000"/>
              </a:lnSpc>
              <a:spcBef>
                <a:spcPts val="500"/>
              </a:spcBef>
              <a:spcAft>
                <a:spcPts val="0"/>
              </a:spcAft>
              <a:buSzPts val="1800"/>
              <a:buChar char="o"/>
              <a:defRPr/>
            </a:lvl2pPr>
            <a:lvl3pPr marL="1371600" lvl="2" indent="-342900" algn="l">
              <a:lnSpc>
                <a:spcPct val="100000"/>
              </a:lnSpc>
              <a:spcBef>
                <a:spcPts val="500"/>
              </a:spcBef>
              <a:spcAft>
                <a:spcPts val="0"/>
              </a:spcAft>
              <a:buSzPts val="1800"/>
              <a:buChar char="⮚"/>
              <a:defRPr/>
            </a:lvl3pPr>
            <a:lvl4pPr marL="1828800" lvl="3" indent="-342900" algn="l">
              <a:lnSpc>
                <a:spcPct val="100000"/>
              </a:lnSpc>
              <a:spcBef>
                <a:spcPts val="500"/>
              </a:spcBef>
              <a:spcAft>
                <a:spcPts val="0"/>
              </a:spcAft>
              <a:buSzPts val="1800"/>
              <a:buChar char="−"/>
              <a:defRPr/>
            </a:lvl4pPr>
            <a:lvl5pPr marL="2286000" lvl="4" indent="-342900" algn="l">
              <a:lnSpc>
                <a:spcPct val="100000"/>
              </a:lnSpc>
              <a:spcBef>
                <a:spcPts val="500"/>
              </a:spcBef>
              <a:spcAft>
                <a:spcPts val="0"/>
              </a:spcAft>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0" name="Google Shape;40;p10"/>
          <p:cNvSpPr txBox="1">
            <a:spLocks noGrp="1"/>
          </p:cNvSpPr>
          <p:nvPr>
            <p:ph type="body" idx="2"/>
          </p:nvPr>
        </p:nvSpPr>
        <p:spPr>
          <a:xfrm>
            <a:off x="831850" y="2577783"/>
            <a:ext cx="4966522" cy="3642042"/>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41" name="Google Shape;41;p10"/>
          <p:cNvSpPr txBox="1">
            <a:spLocks noGrp="1"/>
          </p:cNvSpPr>
          <p:nvPr>
            <p:ph type="body" idx="3"/>
          </p:nvPr>
        </p:nvSpPr>
        <p:spPr>
          <a:xfrm>
            <a:off x="6280150" y="2595880"/>
            <a:ext cx="5067300" cy="364172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pPr lvl="0"/>
            <a:r>
              <a:rPr lang="en-GB"/>
              <a:t>Click to edit Master text styles</a:t>
            </a:r>
          </a:p>
        </p:txBody>
      </p:sp>
      <p:sp>
        <p:nvSpPr>
          <p:cNvPr id="42" name="Google Shape;42;p10"/>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EFEFE"/>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0"/>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FEFEFE"/>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5" name="Google Shape;45;p10"/>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pic>
        <p:nvPicPr>
          <p:cNvPr id="2" name="Picture 1" descr="A black background with a black square&#10;&#10;Description automatically generated with medium confidence">
            <a:extLst>
              <a:ext uri="{FF2B5EF4-FFF2-40B4-BE49-F238E27FC236}">
                <a16:creationId xmlns:a16="http://schemas.microsoft.com/office/drawing/2014/main" id="{39CBB54E-4D43-AFDE-329D-97AC6E3388B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2158193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Otsikko ja teksti" preserve="1">
  <p:cSld name="1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1050153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3632815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Otsikko ja teksti" preserve="1" userDrawn="1">
  <p:cSld name="2_Otsikko ja teksti">
    <p:bg>
      <p:bgPr>
        <a:solidFill>
          <a:schemeClr val="tx2"/>
        </a:solidFill>
        <a:effectLst/>
      </p:bgPr>
    </p:bg>
    <p:spTree>
      <p:nvGrpSpPr>
        <p:cNvPr id="1" name="Shape 30"/>
        <p:cNvGrpSpPr/>
        <p:nvPr/>
      </p:nvGrpSpPr>
      <p:grpSpPr>
        <a:xfrm>
          <a:off x="0" y="0"/>
          <a:ext cx="0" cy="0"/>
          <a:chOff x="0" y="0"/>
          <a:chExt cx="0" cy="0"/>
        </a:xfrm>
      </p:grpSpPr>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15498574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Otsikko ja teksti" preserve="1" userDrawn="1">
  <p:cSld name="3_Otsikko ja teksti">
    <p:bg>
      <p:bgPr>
        <a:solidFill>
          <a:schemeClr val="tx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bg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bg2"/>
              </a:buClr>
              <a:buSzPts val="2400"/>
              <a:buFont typeface="Arial"/>
              <a:buChar char="•"/>
              <a:defRPr sz="2000">
                <a:solidFill>
                  <a:schemeClr val="bg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pic>
        <p:nvPicPr>
          <p:cNvPr id="5" name="Picture 4" descr="A black and white logo&#10;&#10;Description automatically generated">
            <a:extLst>
              <a:ext uri="{FF2B5EF4-FFF2-40B4-BE49-F238E27FC236}">
                <a16:creationId xmlns:a16="http://schemas.microsoft.com/office/drawing/2014/main" id="{15CA1775-DE5F-F0AA-62BF-094658D586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15991749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Otsikko ja teksti" preserve="1" userDrawn="1">
  <p:cSld name="4_Otsikko ja teksti">
    <p:bg>
      <p:bgPr>
        <a:solidFill>
          <a:schemeClr val="bg2"/>
        </a:solidFill>
        <a:effectLst/>
      </p:bgPr>
    </p:bg>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2"/>
              </a:buClr>
              <a:buSzPts val="2400"/>
              <a:buFont typeface="Arial"/>
              <a:buChar char="•"/>
              <a:defRPr sz="18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32114"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83679"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320587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tsikko ja teksti" preserve="1" userDrawn="1">
  <p:cSld name="5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45918" y="692696"/>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7"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2" name="Google Shape;32;p9">
            <a:extLst>
              <a:ext uri="{FF2B5EF4-FFF2-40B4-BE49-F238E27FC236}">
                <a16:creationId xmlns:a16="http://schemas.microsoft.com/office/drawing/2014/main" id="{29AACF23-2DA2-F800-AD96-99A0878A8B1D}"/>
              </a:ext>
            </a:extLst>
          </p:cNvPr>
          <p:cNvSpPr txBox="1">
            <a:spLocks noGrp="1"/>
          </p:cNvSpPr>
          <p:nvPr>
            <p:ph type="body" idx="13"/>
          </p:nvPr>
        </p:nvSpPr>
        <p:spPr>
          <a:xfrm>
            <a:off x="4395941"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 name="Google Shape;32;p9">
            <a:extLst>
              <a:ext uri="{FF2B5EF4-FFF2-40B4-BE49-F238E27FC236}">
                <a16:creationId xmlns:a16="http://schemas.microsoft.com/office/drawing/2014/main" id="{3047F805-89E7-2787-1D73-9793373EB470}"/>
              </a:ext>
            </a:extLst>
          </p:cNvPr>
          <p:cNvSpPr txBox="1">
            <a:spLocks noGrp="1"/>
          </p:cNvSpPr>
          <p:nvPr>
            <p:ph type="body" idx="14"/>
          </p:nvPr>
        </p:nvSpPr>
        <p:spPr>
          <a:xfrm>
            <a:off x="7945964" y="2011681"/>
            <a:ext cx="3415553" cy="256944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tx1"/>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6" name="Picture Placeholder 5">
            <a:extLst>
              <a:ext uri="{FF2B5EF4-FFF2-40B4-BE49-F238E27FC236}">
                <a16:creationId xmlns:a16="http://schemas.microsoft.com/office/drawing/2014/main" id="{1E788FCA-A2F5-B807-346B-29A29C715DD8}"/>
              </a:ext>
            </a:extLst>
          </p:cNvPr>
          <p:cNvSpPr>
            <a:spLocks noGrp="1"/>
          </p:cNvSpPr>
          <p:nvPr>
            <p:ph type="pic" sz="quarter" idx="15"/>
          </p:nvPr>
        </p:nvSpPr>
        <p:spPr>
          <a:xfrm>
            <a:off x="9480550" y="4724400"/>
            <a:ext cx="1881188" cy="1368425"/>
          </a:xfrm>
        </p:spPr>
        <p:txBody>
          <a:bodyPr/>
          <a:lstStyle/>
          <a:p>
            <a:r>
              <a:rPr lang="en-GB"/>
              <a:t>Click icon to add picture</a:t>
            </a:r>
            <a:endParaRPr lang="fi-FI"/>
          </a:p>
        </p:txBody>
      </p:sp>
      <p:sp>
        <p:nvSpPr>
          <p:cNvPr id="7" name="Picture Placeholder 5">
            <a:extLst>
              <a:ext uri="{FF2B5EF4-FFF2-40B4-BE49-F238E27FC236}">
                <a16:creationId xmlns:a16="http://schemas.microsoft.com/office/drawing/2014/main" id="{BDE01AE5-C4AA-1B8E-1585-D81F98BE0BAC}"/>
              </a:ext>
            </a:extLst>
          </p:cNvPr>
          <p:cNvSpPr>
            <a:spLocks noGrp="1"/>
          </p:cNvSpPr>
          <p:nvPr>
            <p:ph type="pic" sz="quarter" idx="16"/>
          </p:nvPr>
        </p:nvSpPr>
        <p:spPr>
          <a:xfrm>
            <a:off x="7428235" y="4724400"/>
            <a:ext cx="1881188" cy="1368425"/>
          </a:xfrm>
        </p:spPr>
        <p:txBody>
          <a:bodyPr/>
          <a:lstStyle/>
          <a:p>
            <a:r>
              <a:rPr lang="en-GB"/>
              <a:t>Click icon to add picture</a:t>
            </a:r>
            <a:endParaRPr lang="fi-FI"/>
          </a:p>
        </p:txBody>
      </p:sp>
      <p:sp>
        <p:nvSpPr>
          <p:cNvPr id="8" name="Picture Placeholder 5">
            <a:extLst>
              <a:ext uri="{FF2B5EF4-FFF2-40B4-BE49-F238E27FC236}">
                <a16:creationId xmlns:a16="http://schemas.microsoft.com/office/drawing/2014/main" id="{E3FE3458-649B-5436-2F6F-9455A4A6E8DB}"/>
              </a:ext>
            </a:extLst>
          </p:cNvPr>
          <p:cNvSpPr>
            <a:spLocks noGrp="1"/>
          </p:cNvSpPr>
          <p:nvPr>
            <p:ph type="pic" sz="quarter" idx="17"/>
          </p:nvPr>
        </p:nvSpPr>
        <p:spPr>
          <a:xfrm>
            <a:off x="5375920" y="4724400"/>
            <a:ext cx="1881188" cy="1368425"/>
          </a:xfrm>
        </p:spPr>
        <p:txBody>
          <a:bodyPr/>
          <a:lstStyle/>
          <a:p>
            <a:r>
              <a:rPr lang="en-GB"/>
              <a:t>Click icon to add picture</a:t>
            </a:r>
            <a:endParaRPr lang="fi-FI"/>
          </a:p>
        </p:txBody>
      </p:sp>
    </p:spTree>
    <p:extLst>
      <p:ext uri="{BB962C8B-B14F-4D97-AF65-F5344CB8AC3E}">
        <p14:creationId xmlns:p14="http://schemas.microsoft.com/office/powerpoint/2010/main" val="8147291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tsikko ja teksti" preserve="1">
  <p:cSld name="6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714375"/>
            <a:ext cx="10515600"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8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3356992"/>
            <a:ext cx="10501532" cy="286283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D8B02D3-9662-9DBB-B0BE-65508576B1D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
        <p:nvSpPr>
          <p:cNvPr id="3" name="Google Shape;32;p9">
            <a:extLst>
              <a:ext uri="{FF2B5EF4-FFF2-40B4-BE49-F238E27FC236}">
                <a16:creationId xmlns:a16="http://schemas.microsoft.com/office/drawing/2014/main" id="{F1317CC9-2DE3-227B-C7E4-B93901CC6DA4}"/>
              </a:ext>
            </a:extLst>
          </p:cNvPr>
          <p:cNvSpPr txBox="1">
            <a:spLocks noGrp="1"/>
          </p:cNvSpPr>
          <p:nvPr>
            <p:ph type="body" idx="13"/>
          </p:nvPr>
        </p:nvSpPr>
        <p:spPr>
          <a:xfrm>
            <a:off x="859986" y="1974976"/>
            <a:ext cx="10501532" cy="1060926"/>
          </a:xfrm>
          <a:prstGeom prst="rect">
            <a:avLst/>
          </a:prstGeom>
          <a:noFill/>
          <a:ln>
            <a:noFill/>
          </a:ln>
        </p:spPr>
        <p:txBody>
          <a:bodyPr spcFirstLastPara="1" wrap="square" lIns="91425" tIns="45700" rIns="91425" bIns="45700" anchor="t" anchorCtr="0">
            <a:normAutofit/>
          </a:bodyPr>
          <a:lstStyle>
            <a:lvl1pPr marL="76200" lvl="0" indent="0" algn="l">
              <a:lnSpc>
                <a:spcPct val="100000"/>
              </a:lnSpc>
              <a:spcBef>
                <a:spcPts val="1000"/>
              </a:spcBef>
              <a:spcAft>
                <a:spcPts val="0"/>
              </a:spcAft>
              <a:buClr>
                <a:schemeClr val="lt2"/>
              </a:buClr>
              <a:buSzPts val="2400"/>
              <a:buFont typeface="Arial"/>
              <a:buNone/>
              <a:defRPr sz="2400" i="1">
                <a:solidFill>
                  <a:schemeClr val="tx1">
                    <a:lumMod val="50000"/>
                    <a:lumOff val="50000"/>
                  </a:schemeClr>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Tree>
    <p:extLst>
      <p:ext uri="{BB962C8B-B14F-4D97-AF65-F5344CB8AC3E}">
        <p14:creationId xmlns:p14="http://schemas.microsoft.com/office/powerpoint/2010/main" val="2013706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tsikko ja teksti" preserve="1" userDrawn="1">
  <p:cSld name="7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6088964" y="714375"/>
            <a:ext cx="5258485" cy="10609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44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6096000" y="2011680"/>
            <a:ext cx="5251450"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6" name="Content Placeholder 5">
            <a:extLst>
              <a:ext uri="{FF2B5EF4-FFF2-40B4-BE49-F238E27FC236}">
                <a16:creationId xmlns:a16="http://schemas.microsoft.com/office/drawing/2014/main" id="{207C84E2-7CFA-0EDA-20BA-FEBDA50002BE}"/>
              </a:ext>
            </a:extLst>
          </p:cNvPr>
          <p:cNvSpPr>
            <a:spLocks noGrp="1"/>
          </p:cNvSpPr>
          <p:nvPr>
            <p:ph sz="quarter" idx="13"/>
          </p:nvPr>
        </p:nvSpPr>
        <p:spPr>
          <a:xfrm>
            <a:off x="1127448" y="1241190"/>
            <a:ext cx="3816350" cy="4103688"/>
          </a:xfrm>
        </p:spPr>
        <p:txBody>
          <a:bodyPr/>
          <a:lstStyle>
            <a:lvl1pPr>
              <a:defRPr sz="1800">
                <a:solidFill>
                  <a:schemeClr val="tx2"/>
                </a:solidFill>
                <a:latin typeface="+mn-lt"/>
              </a:defRPr>
            </a:lvl1pPr>
            <a:lvl2pPr>
              <a:defRPr sz="1800">
                <a:solidFill>
                  <a:schemeClr val="tx2"/>
                </a:solidFill>
                <a:latin typeface="+mn-lt"/>
              </a:defRPr>
            </a:lvl2pPr>
            <a:lvl3pPr>
              <a:defRPr sz="1800">
                <a:solidFill>
                  <a:schemeClr val="tx2"/>
                </a:solidFill>
                <a:latin typeface="+mn-lt"/>
              </a:defRPr>
            </a:lvl3pPr>
            <a:lvl4pPr>
              <a:defRPr sz="1800">
                <a:solidFill>
                  <a:schemeClr val="tx2"/>
                </a:solidFill>
                <a:latin typeface="+mn-lt"/>
              </a:defRPr>
            </a:lvl4pPr>
            <a:lvl5pPr>
              <a:defRPr sz="1800">
                <a:solidFill>
                  <a:schemeClr val="tx2"/>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E14FC62-BB55-2A8D-0746-43DBEE2CA34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441007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Otsikko ja teksti" preserve="1" userDrawn="1">
  <p:cSld name="8_Otsikko ja teksti">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1" y="714375"/>
            <a:ext cx="6338682" cy="1060926"/>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Calibri"/>
              <a:buNone/>
              <a:defRPr sz="4000">
                <a:solidFill>
                  <a:schemeClr val="tx1"/>
                </a:solidFill>
                <a:latin typeface="+mj-l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
        <p:nvSpPr>
          <p:cNvPr id="32" name="Google Shape;32;p9"/>
          <p:cNvSpPr txBox="1">
            <a:spLocks noGrp="1"/>
          </p:cNvSpPr>
          <p:nvPr>
            <p:ph type="body" idx="1"/>
          </p:nvPr>
        </p:nvSpPr>
        <p:spPr>
          <a:xfrm>
            <a:off x="845918" y="2011680"/>
            <a:ext cx="6330202" cy="4208145"/>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1000"/>
              </a:spcBef>
              <a:spcAft>
                <a:spcPts val="0"/>
              </a:spcAft>
              <a:buClr>
                <a:schemeClr val="lt2"/>
              </a:buClr>
              <a:buSzPts val="2400"/>
              <a:buFont typeface="Arial"/>
              <a:buChar char="•"/>
              <a:defRPr sz="2400">
                <a:solidFill>
                  <a:schemeClr val="tx1"/>
                </a:solidFill>
                <a:latin typeface="+mn-lt"/>
              </a:defRPr>
            </a:lvl1pPr>
            <a:lvl2pPr marL="914400" lvl="1" indent="-355600" algn="l">
              <a:lnSpc>
                <a:spcPct val="100000"/>
              </a:lnSpc>
              <a:spcBef>
                <a:spcPts val="500"/>
              </a:spcBef>
              <a:spcAft>
                <a:spcPts val="0"/>
              </a:spcAft>
              <a:buClr>
                <a:schemeClr val="lt2"/>
              </a:buClr>
              <a:buSzPts val="2000"/>
              <a:buFont typeface="Courier New"/>
              <a:buChar char="o"/>
              <a:defRPr sz="2000">
                <a:solidFill>
                  <a:schemeClr val="lt1"/>
                </a:solidFill>
              </a:defRPr>
            </a:lvl2pPr>
            <a:lvl3pPr marL="1371600" lvl="2" indent="-342900" algn="l">
              <a:lnSpc>
                <a:spcPct val="100000"/>
              </a:lnSpc>
              <a:spcBef>
                <a:spcPts val="500"/>
              </a:spcBef>
              <a:spcAft>
                <a:spcPts val="0"/>
              </a:spcAft>
              <a:buClr>
                <a:schemeClr val="lt2"/>
              </a:buClr>
              <a:buSzPts val="1800"/>
              <a:buFont typeface="Noto Sans Symbols"/>
              <a:buChar char="▪"/>
              <a:defRPr sz="1800">
                <a:solidFill>
                  <a:schemeClr val="lt1"/>
                </a:solidFill>
              </a:defRPr>
            </a:lvl3pPr>
            <a:lvl4pPr marL="1828800" lvl="3" indent="-330200" algn="l">
              <a:lnSpc>
                <a:spcPct val="100000"/>
              </a:lnSpc>
              <a:spcBef>
                <a:spcPts val="500"/>
              </a:spcBef>
              <a:spcAft>
                <a:spcPts val="0"/>
              </a:spcAft>
              <a:buClr>
                <a:schemeClr val="lt2"/>
              </a:buClr>
              <a:buSzPts val="1600"/>
              <a:buFont typeface="Noto Sans Symbols"/>
              <a:buChar char="▪"/>
              <a:defRPr sz="1600">
                <a:solidFill>
                  <a:schemeClr val="lt1"/>
                </a:solidFill>
              </a:defRPr>
            </a:lvl4pPr>
            <a:lvl5pPr marL="2286000" lvl="4" indent="-330200" algn="l">
              <a:lnSpc>
                <a:spcPct val="100000"/>
              </a:lnSpc>
              <a:spcBef>
                <a:spcPts val="500"/>
              </a:spcBef>
              <a:spcAft>
                <a:spcPts val="0"/>
              </a:spcAft>
              <a:buClr>
                <a:schemeClr val="lt2"/>
              </a:buClr>
              <a:buSzPts val="1600"/>
              <a:buFont typeface="Noto Sans Symbols"/>
              <a:buChar char="▪"/>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pPr lvl="0"/>
            <a:r>
              <a:rPr lang="en-GB"/>
              <a:t>Click to edit Master text styles</a:t>
            </a:r>
          </a:p>
        </p:txBody>
      </p:sp>
      <p:sp>
        <p:nvSpPr>
          <p:cNvPr id="33" name="Google Shape;33;p9"/>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34" name="Google Shape;34;p9"/>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tx1"/>
                </a:solidFill>
                <a:latin typeface="Calibri"/>
                <a:ea typeface="Calibri"/>
                <a:cs typeface="Calibri"/>
                <a:sym typeface="Calibri"/>
              </a:defRPr>
            </a:lvl1pPr>
            <a:lvl2pPr marL="0" lvl="1" indent="0" algn="r">
              <a:spcBef>
                <a:spcPts val="0"/>
              </a:spcBef>
              <a:buNone/>
              <a:defRPr sz="1200">
                <a:solidFill>
                  <a:srgbClr val="FEFEFE"/>
                </a:solidFill>
                <a:latin typeface="Calibri"/>
                <a:ea typeface="Calibri"/>
                <a:cs typeface="Calibri"/>
                <a:sym typeface="Calibri"/>
              </a:defRPr>
            </a:lvl2pPr>
            <a:lvl3pPr marL="0" lvl="2" indent="0" algn="r">
              <a:spcBef>
                <a:spcPts val="0"/>
              </a:spcBef>
              <a:buNone/>
              <a:defRPr sz="1200">
                <a:solidFill>
                  <a:srgbClr val="FEFEFE"/>
                </a:solidFill>
                <a:latin typeface="Calibri"/>
                <a:ea typeface="Calibri"/>
                <a:cs typeface="Calibri"/>
                <a:sym typeface="Calibri"/>
              </a:defRPr>
            </a:lvl3pPr>
            <a:lvl4pPr marL="0" lvl="3" indent="0" algn="r">
              <a:spcBef>
                <a:spcPts val="0"/>
              </a:spcBef>
              <a:buNone/>
              <a:defRPr sz="1200">
                <a:solidFill>
                  <a:srgbClr val="FEFEFE"/>
                </a:solidFill>
                <a:latin typeface="Calibri"/>
                <a:ea typeface="Calibri"/>
                <a:cs typeface="Calibri"/>
                <a:sym typeface="Calibri"/>
              </a:defRPr>
            </a:lvl4pPr>
            <a:lvl5pPr marL="0" lvl="4" indent="0" algn="r">
              <a:spcBef>
                <a:spcPts val="0"/>
              </a:spcBef>
              <a:buNone/>
              <a:defRPr sz="1200">
                <a:solidFill>
                  <a:srgbClr val="FEFEFE"/>
                </a:solidFill>
                <a:latin typeface="Calibri"/>
                <a:ea typeface="Calibri"/>
                <a:cs typeface="Calibri"/>
                <a:sym typeface="Calibri"/>
              </a:defRPr>
            </a:lvl5pPr>
            <a:lvl6pPr marL="0" lvl="5" indent="0" algn="r">
              <a:spcBef>
                <a:spcPts val="0"/>
              </a:spcBef>
              <a:buNone/>
              <a:defRPr sz="1200">
                <a:solidFill>
                  <a:srgbClr val="FEFEFE"/>
                </a:solidFill>
                <a:latin typeface="Calibri"/>
                <a:ea typeface="Calibri"/>
                <a:cs typeface="Calibri"/>
                <a:sym typeface="Calibri"/>
              </a:defRPr>
            </a:lvl6pPr>
            <a:lvl7pPr marL="0" lvl="6" indent="0" algn="r">
              <a:spcBef>
                <a:spcPts val="0"/>
              </a:spcBef>
              <a:buNone/>
              <a:defRPr sz="1200">
                <a:solidFill>
                  <a:srgbClr val="FEFEFE"/>
                </a:solidFill>
                <a:latin typeface="Calibri"/>
                <a:ea typeface="Calibri"/>
                <a:cs typeface="Calibri"/>
                <a:sym typeface="Calibri"/>
              </a:defRPr>
            </a:lvl7pPr>
            <a:lvl8pPr marL="0" lvl="7" indent="0" algn="r">
              <a:spcBef>
                <a:spcPts val="0"/>
              </a:spcBef>
              <a:buNone/>
              <a:defRPr sz="1200">
                <a:solidFill>
                  <a:srgbClr val="FEFEFE"/>
                </a:solidFill>
                <a:latin typeface="Calibri"/>
                <a:ea typeface="Calibri"/>
                <a:cs typeface="Calibri"/>
                <a:sym typeface="Calibri"/>
              </a:defRPr>
            </a:lvl8pPr>
            <a:lvl9pPr marL="0" lvl="8" indent="0" algn="r">
              <a:spcBef>
                <a:spcPts val="0"/>
              </a:spcBef>
              <a:buNone/>
              <a:defRPr sz="1200">
                <a:solidFill>
                  <a:srgbClr val="FEFEFE"/>
                </a:solidFill>
                <a:latin typeface="Calibri"/>
                <a:ea typeface="Calibri"/>
                <a:cs typeface="Calibri"/>
                <a:sym typeface="Calibri"/>
              </a:defRPr>
            </a:lvl9pPr>
          </a:lstStyle>
          <a:p>
            <a:fld id="{00000000-1234-1234-1234-123412341234}" type="slidenum">
              <a:rPr lang="fi-FI" smtClean="0"/>
              <a:pPr/>
              <a:t>‹#›</a:t>
            </a:fld>
            <a:endParaRPr lang="fi-FI"/>
          </a:p>
        </p:txBody>
      </p:sp>
      <p:pic>
        <p:nvPicPr>
          <p:cNvPr id="35" name="Google Shape;35;p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0350493" y="169756"/>
            <a:ext cx="1704382" cy="655442"/>
          </a:xfrm>
          <a:prstGeom prst="rect">
            <a:avLst/>
          </a:prstGeom>
          <a:noFill/>
          <a:ln>
            <a:noFill/>
          </a:ln>
        </p:spPr>
      </p:pic>
      <p:sp>
        <p:nvSpPr>
          <p:cNvPr id="36" name="Google Shape;36;p9"/>
          <p:cNvSpPr txBox="1">
            <a:spLocks noGrp="1"/>
          </p:cNvSpPr>
          <p:nvPr>
            <p:ph type="ftr" idx="11"/>
          </p:nvPr>
        </p:nvSpPr>
        <p:spPr>
          <a:xfrm>
            <a:off x="4121668" y="6356350"/>
            <a:ext cx="3935963"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tx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FI"/>
          </a:p>
        </p:txBody>
      </p:sp>
      <p:sp>
        <p:nvSpPr>
          <p:cNvPr id="7" name="Picture Placeholder 6">
            <a:extLst>
              <a:ext uri="{FF2B5EF4-FFF2-40B4-BE49-F238E27FC236}">
                <a16:creationId xmlns:a16="http://schemas.microsoft.com/office/drawing/2014/main" id="{69A44AC1-F812-2C85-09C5-188129F4703B}"/>
              </a:ext>
            </a:extLst>
          </p:cNvPr>
          <p:cNvSpPr>
            <a:spLocks noGrp="1"/>
          </p:cNvSpPr>
          <p:nvPr>
            <p:ph type="pic" sz="quarter" idx="13"/>
          </p:nvPr>
        </p:nvSpPr>
        <p:spPr>
          <a:xfrm>
            <a:off x="7891577" y="0"/>
            <a:ext cx="4300537" cy="6858000"/>
          </a:xfrm>
          <a:solidFill>
            <a:schemeClr val="bg1">
              <a:lumMod val="95000"/>
            </a:schemeClr>
          </a:solidFill>
        </p:spPr>
        <p:txBody>
          <a:bodyPr/>
          <a:lstStyle/>
          <a:p>
            <a:r>
              <a:rPr lang="en-GB"/>
              <a:t>Click icon to add picture</a:t>
            </a:r>
            <a:endParaRPr lang="fi-FI"/>
          </a:p>
        </p:txBody>
      </p:sp>
      <p:pic>
        <p:nvPicPr>
          <p:cNvPr id="8" name="Picture 7" descr="A black background with a black square&#10;&#10;Description automatically generated with medium confidence">
            <a:extLst>
              <a:ext uri="{FF2B5EF4-FFF2-40B4-BE49-F238E27FC236}">
                <a16:creationId xmlns:a16="http://schemas.microsoft.com/office/drawing/2014/main" id="{1198B123-C8B3-9777-B192-E439070184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159128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1">
          <a:blip r:embed="rId2" cstate="email">
            <a:extLst>
              <a:ext uri="{BEBA8EAE-BF5A-486C-A8C5-ECC9F3942E4B}">
                <a14:imgProps xmlns:a14="http://schemas.microsoft.com/office/drawing/2010/main">
                  <a14:imgLayer r:embed="rId3">
                    <a14:imgEffect>
                      <a14:brightnessContrast bright="-18000"/>
                    </a14:imgEffect>
                  </a14:imgLayer>
                </a14:imgProps>
              </a:ex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bg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13" name="Picture 12" descr="A black and white logo&#10;&#10;Description automatically generated">
            <a:extLst>
              <a:ext uri="{FF2B5EF4-FFF2-40B4-BE49-F238E27FC236}">
                <a16:creationId xmlns:a16="http://schemas.microsoft.com/office/drawing/2014/main" id="{1E4BC2C1-1375-176D-FE2E-787B2D9A823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Tree>
    <p:extLst>
      <p:ext uri="{BB962C8B-B14F-4D97-AF65-F5344CB8AC3E}">
        <p14:creationId xmlns:p14="http://schemas.microsoft.com/office/powerpoint/2010/main" val="6822597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A193-6715-736F-FB3E-3726F6BB6DD4}"/>
              </a:ext>
            </a:extLst>
          </p:cNvPr>
          <p:cNvSpPr>
            <a:spLocks noGrp="1"/>
          </p:cNvSpPr>
          <p:nvPr>
            <p:ph type="title"/>
          </p:nvPr>
        </p:nvSpPr>
        <p:spPr>
          <a:xfrm>
            <a:off x="838200" y="2564904"/>
            <a:ext cx="10515600" cy="1325563"/>
          </a:xfrm>
        </p:spPr>
        <p:txBody>
          <a:bodyPr/>
          <a:lstStyle>
            <a:lvl1pPr algn="ctr">
              <a:defRPr>
                <a:solidFill>
                  <a:schemeClr val="tx1"/>
                </a:solidFill>
                <a:latin typeface="+mj-lt"/>
              </a:defRPr>
            </a:lvl1pPr>
          </a:lstStyle>
          <a:p>
            <a:r>
              <a:rPr lang="en-GB"/>
              <a:t>Click to edit Master title style</a:t>
            </a:r>
            <a:endParaRPr lang="fi-FI"/>
          </a:p>
        </p:txBody>
      </p:sp>
      <p:sp>
        <p:nvSpPr>
          <p:cNvPr id="3" name="Date Placeholder 2">
            <a:extLst>
              <a:ext uri="{FF2B5EF4-FFF2-40B4-BE49-F238E27FC236}">
                <a16:creationId xmlns:a16="http://schemas.microsoft.com/office/drawing/2014/main" id="{1BD13A82-3A8E-C4AD-8946-FC29011F304E}"/>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F3191A25-5B03-7E87-B321-EA045AB0A232}"/>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CE7F366C-D720-02D4-3280-EA004188244C}"/>
              </a:ext>
            </a:extLst>
          </p:cNvPr>
          <p:cNvSpPr>
            <a:spLocks noGrp="1"/>
          </p:cNvSpPr>
          <p:nvPr>
            <p:ph type="ftr" idx="12"/>
          </p:nvPr>
        </p:nvSpPr>
        <p:spPr/>
        <p:txBody>
          <a:bodyPr/>
          <a:lstStyle/>
          <a:p>
            <a:endParaRPr lang="en-FI"/>
          </a:p>
        </p:txBody>
      </p:sp>
      <p:pic>
        <p:nvPicPr>
          <p:cNvPr id="6" name="Picture 5" descr="A black background with a black square&#10;&#10;Description automatically generated with medium confidence">
            <a:extLst>
              <a:ext uri="{FF2B5EF4-FFF2-40B4-BE49-F238E27FC236}">
                <a16:creationId xmlns:a16="http://schemas.microsoft.com/office/drawing/2014/main" id="{57929EFB-CE65-44F6-0099-191150D406C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spTree>
    <p:extLst>
      <p:ext uri="{BB962C8B-B14F-4D97-AF65-F5344CB8AC3E}">
        <p14:creationId xmlns:p14="http://schemas.microsoft.com/office/powerpoint/2010/main" val="35993493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2"/>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79B29C2-1E2E-DAE5-3DE6-860B06BECA62}"/>
              </a:ext>
            </a:extLst>
          </p:cNvPr>
          <p:cNvSpPr>
            <a:spLocks noGrp="1"/>
          </p:cNvSpPr>
          <p:nvPr>
            <p:ph type="dt" idx="10"/>
          </p:nvPr>
        </p:nvSpPr>
        <p:spPr/>
        <p:txBody>
          <a:bodyPr/>
          <a:lstStyle/>
          <a:p>
            <a:endParaRPr lang="en-FI"/>
          </a:p>
        </p:txBody>
      </p:sp>
      <p:sp>
        <p:nvSpPr>
          <p:cNvPr id="4" name="Slide Number Placeholder 3">
            <a:extLst>
              <a:ext uri="{FF2B5EF4-FFF2-40B4-BE49-F238E27FC236}">
                <a16:creationId xmlns:a16="http://schemas.microsoft.com/office/drawing/2014/main" id="{904AF414-E83F-6385-1488-F0361C6800CB}"/>
              </a:ext>
            </a:extLst>
          </p:cNvPr>
          <p:cNvSpPr>
            <a:spLocks noGrp="1"/>
          </p:cNvSpPr>
          <p:nvPr>
            <p:ph type="sldNum" idx="11"/>
          </p:nvPr>
        </p:nvSpPr>
        <p:spPr/>
        <p:txBody>
          <a:bodyPr/>
          <a:lstStyle/>
          <a:p>
            <a:fld id="{00000000-1234-1234-1234-123412341234}" type="slidenum">
              <a:rPr lang="fi-FI" smtClean="0"/>
              <a:pPr/>
              <a:t>‹#›</a:t>
            </a:fld>
            <a:endParaRPr lang="fi-FI"/>
          </a:p>
        </p:txBody>
      </p:sp>
      <p:sp>
        <p:nvSpPr>
          <p:cNvPr id="5" name="Footer Placeholder 4">
            <a:extLst>
              <a:ext uri="{FF2B5EF4-FFF2-40B4-BE49-F238E27FC236}">
                <a16:creationId xmlns:a16="http://schemas.microsoft.com/office/drawing/2014/main" id="{91E6617C-340C-07B1-74CA-BE81228E0E51}"/>
              </a:ext>
            </a:extLst>
          </p:cNvPr>
          <p:cNvSpPr>
            <a:spLocks noGrp="1"/>
          </p:cNvSpPr>
          <p:nvPr>
            <p:ph type="ftr" idx="12"/>
          </p:nvPr>
        </p:nvSpPr>
        <p:spPr/>
        <p:txBody>
          <a:bodyPr/>
          <a:lstStyle/>
          <a:p>
            <a:endParaRPr lang="en-FI"/>
          </a:p>
        </p:txBody>
      </p:sp>
      <p:sp>
        <p:nvSpPr>
          <p:cNvPr id="6" name="Title 5">
            <a:extLst>
              <a:ext uri="{FF2B5EF4-FFF2-40B4-BE49-F238E27FC236}">
                <a16:creationId xmlns:a16="http://schemas.microsoft.com/office/drawing/2014/main" id="{DE66E6A3-3300-F94B-5FEE-5D1F32C5AF58}"/>
              </a:ext>
            </a:extLst>
          </p:cNvPr>
          <p:cNvSpPr>
            <a:spLocks noGrp="1"/>
          </p:cNvSpPr>
          <p:nvPr>
            <p:ph type="title"/>
          </p:nvPr>
        </p:nvSpPr>
        <p:spPr>
          <a:xfrm>
            <a:off x="838200" y="3356992"/>
            <a:ext cx="10515600" cy="1325563"/>
          </a:xfrm>
        </p:spPr>
        <p:txBody>
          <a:bodyPr/>
          <a:lstStyle>
            <a:lvl1pPr>
              <a:defRPr>
                <a:solidFill>
                  <a:schemeClr val="bg1"/>
                </a:solidFill>
                <a:latin typeface="+mj-lt"/>
              </a:defRPr>
            </a:lvl1pPr>
          </a:lstStyle>
          <a:p>
            <a:r>
              <a:rPr lang="en-GB"/>
              <a:t>Click to edit Master title style</a:t>
            </a:r>
            <a:endParaRPr lang="fi-FI"/>
          </a:p>
        </p:txBody>
      </p:sp>
      <p:pic>
        <p:nvPicPr>
          <p:cNvPr id="10" name="Picture 9" descr="A black and white logo&#10;&#10;Description automatically generated">
            <a:extLst>
              <a:ext uri="{FF2B5EF4-FFF2-40B4-BE49-F238E27FC236}">
                <a16:creationId xmlns:a16="http://schemas.microsoft.com/office/drawing/2014/main" id="{111496F4-A26C-7038-9ABF-F2B2427FA6C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21046" y="6358289"/>
            <a:ext cx="1249744" cy="314353"/>
          </a:xfrm>
          <a:prstGeom prst="rect">
            <a:avLst/>
          </a:prstGeom>
        </p:spPr>
      </p:pic>
      <p:sp>
        <p:nvSpPr>
          <p:cNvPr id="12" name="Picture Placeholder 11">
            <a:extLst>
              <a:ext uri="{FF2B5EF4-FFF2-40B4-BE49-F238E27FC236}">
                <a16:creationId xmlns:a16="http://schemas.microsoft.com/office/drawing/2014/main" id="{2C706241-E0A9-DE08-09E4-4E76E6938C90}"/>
              </a:ext>
            </a:extLst>
          </p:cNvPr>
          <p:cNvSpPr>
            <a:spLocks noGrp="1"/>
          </p:cNvSpPr>
          <p:nvPr>
            <p:ph type="pic" sz="quarter" idx="13"/>
          </p:nvPr>
        </p:nvSpPr>
        <p:spPr>
          <a:xfrm>
            <a:off x="8256588" y="908050"/>
            <a:ext cx="2946400" cy="2592388"/>
          </a:xfrm>
        </p:spPr>
        <p:txBody>
          <a:bodyPr/>
          <a:lstStyle>
            <a:lvl1pPr>
              <a:defRPr>
                <a:latin typeface="+mn-lt"/>
              </a:defRPr>
            </a:lvl1pPr>
          </a:lstStyle>
          <a:p>
            <a:r>
              <a:rPr lang="en-GB"/>
              <a:t>Click icon to add picture</a:t>
            </a:r>
            <a:endParaRPr lang="fi-FI"/>
          </a:p>
        </p:txBody>
      </p:sp>
    </p:spTree>
    <p:extLst>
      <p:ext uri="{BB962C8B-B14F-4D97-AF65-F5344CB8AC3E}">
        <p14:creationId xmlns:p14="http://schemas.microsoft.com/office/powerpoint/2010/main" val="31161433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E49DD5F-55F0-2203-B1AC-445988EC2F1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D2ADC0BB-C4FB-611A-5846-772DFA2B8B25}"/>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5C35E7AE-0A48-5AE7-6EA9-59C8129C88A8}"/>
              </a:ext>
            </a:extLst>
          </p:cNvPr>
          <p:cNvSpPr>
            <a:spLocks noGrp="1"/>
          </p:cNvSpPr>
          <p:nvPr>
            <p:ph type="dt" sz="half" idx="10"/>
          </p:nvPr>
        </p:nvSpPr>
        <p:spPr/>
        <p:txBody>
          <a:bodyPr/>
          <a:lstStyle/>
          <a:p>
            <a:fld id="{17A1550F-9DA0-4927-91C4-562A5C653C29}" type="datetimeFigureOut">
              <a:rPr lang="fi-FI" smtClean="0"/>
              <a:t>10.9.2026</a:t>
            </a:fld>
            <a:endParaRPr lang="fi-FI"/>
          </a:p>
        </p:txBody>
      </p:sp>
      <p:sp>
        <p:nvSpPr>
          <p:cNvPr id="5" name="Alatunnisteen paikkamerkki 4">
            <a:extLst>
              <a:ext uri="{FF2B5EF4-FFF2-40B4-BE49-F238E27FC236}">
                <a16:creationId xmlns:a16="http://schemas.microsoft.com/office/drawing/2014/main" id="{473CEB62-7FF1-B345-0917-C986D92DBED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ACE6CC0-D197-7B03-8B29-2BEA2AAB83DA}"/>
              </a:ext>
            </a:extLst>
          </p:cNvPr>
          <p:cNvSpPr>
            <a:spLocks noGrp="1"/>
          </p:cNvSpPr>
          <p:nvPr>
            <p:ph type="sldNum" sz="quarter" idx="12"/>
          </p:nvPr>
        </p:nvSpPr>
        <p:spPr/>
        <p:txBody>
          <a:bodyPr/>
          <a:lstStyle/>
          <a:p>
            <a:fld id="{21C866D5-46F5-4E13-8545-051DD22DAA49}" type="slidenum">
              <a:rPr lang="fi-FI" smtClean="0"/>
              <a:t>‹#›</a:t>
            </a:fld>
            <a:endParaRPr lang="fi-FI"/>
          </a:p>
        </p:txBody>
      </p:sp>
    </p:spTree>
    <p:extLst>
      <p:ext uri="{BB962C8B-B14F-4D97-AF65-F5344CB8AC3E}">
        <p14:creationId xmlns:p14="http://schemas.microsoft.com/office/powerpoint/2010/main" val="52951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2709332" y="2405822"/>
            <a:ext cx="6581429" cy="340763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1000"/>
              </a:spcBef>
              <a:spcAft>
                <a:spcPts val="0"/>
              </a:spcAft>
              <a:buClr>
                <a:schemeClr val="lt2"/>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lt2"/>
              </a:buClr>
              <a:buSzPts val="2400"/>
              <a:buFont typeface="Courier New"/>
              <a:buChar char="o"/>
              <a:defRPr sz="24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500"/>
              </a:spcBef>
              <a:spcAft>
                <a:spcPts val="0"/>
              </a:spcAft>
              <a:buClr>
                <a:schemeClr val="lt2"/>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500"/>
              </a:spcBef>
              <a:spcAft>
                <a:spcPts val="0"/>
              </a:spcAft>
              <a:buClr>
                <a:schemeClr val="lt2"/>
              </a:buClr>
              <a:buSzPts val="1800"/>
              <a:buFont typeface="Helvetica Neue"/>
              <a:buChar char="−"/>
              <a:defRPr sz="18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500"/>
              </a:spcBef>
              <a:spcAft>
                <a:spcPts val="0"/>
              </a:spcAft>
              <a:buClr>
                <a:schemeClr val="lt2"/>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4"/>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1" name="Google Shape;1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64" r:id="rId4"/>
    <p:sldLayoutId id="2147483654" r:id="rId5"/>
    <p:sldLayoutId id="2147483655" r:id="rId6"/>
    <p:sldLayoutId id="2147483656" r:id="rId7"/>
    <p:sldLayoutId id="2147483657" r:id="rId8"/>
    <p:sldLayoutId id="2147483658" r:id="rId9"/>
    <p:sldLayoutId id="2147483659" r:id="rId10"/>
    <p:sldLayoutId id="2147483662" r:id="rId11"/>
    <p:sldLayoutId id="2147483660" r:id="rId12"/>
    <p:sldLayoutId id="2147483661" r:id="rId13"/>
    <p:sldLayoutId id="2147483695" r:id="rId14"/>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ndale Mono" panose="020B0509000000000004" pitchFamily="49" charset="0"/>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2709332" y="2405822"/>
            <a:ext cx="6581429" cy="340763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1000"/>
              </a:spcBef>
              <a:spcAft>
                <a:spcPts val="0"/>
              </a:spcAft>
              <a:buClr>
                <a:schemeClr val="lt2"/>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lt2"/>
              </a:buClr>
              <a:buSzPts val="2400"/>
              <a:buFont typeface="Courier New"/>
              <a:buChar char="o"/>
              <a:defRPr sz="24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500"/>
              </a:spcBef>
              <a:spcAft>
                <a:spcPts val="0"/>
              </a:spcAft>
              <a:buClr>
                <a:schemeClr val="lt2"/>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500"/>
              </a:spcBef>
              <a:spcAft>
                <a:spcPts val="0"/>
              </a:spcAft>
              <a:buClr>
                <a:schemeClr val="lt2"/>
              </a:buClr>
              <a:buSzPts val="1800"/>
              <a:buFont typeface="Helvetica Neue"/>
              <a:buChar char="−"/>
              <a:defRPr sz="18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500"/>
              </a:spcBef>
              <a:spcAft>
                <a:spcPts val="0"/>
              </a:spcAft>
              <a:buClr>
                <a:schemeClr val="lt2"/>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4"/>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1" name="Google Shape;1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36536490"/>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ndale Mono" panose="020B0509000000000004" pitchFamily="49" charset="0"/>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2709332" y="2405822"/>
            <a:ext cx="6581429" cy="3407637"/>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100000"/>
              </a:lnSpc>
              <a:spcBef>
                <a:spcPts val="1000"/>
              </a:spcBef>
              <a:spcAft>
                <a:spcPts val="0"/>
              </a:spcAft>
              <a:buClr>
                <a:schemeClr val="lt2"/>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100000"/>
              </a:lnSpc>
              <a:spcBef>
                <a:spcPts val="500"/>
              </a:spcBef>
              <a:spcAft>
                <a:spcPts val="0"/>
              </a:spcAft>
              <a:buClr>
                <a:schemeClr val="lt2"/>
              </a:buClr>
              <a:buSzPts val="2400"/>
              <a:buFont typeface="Courier New"/>
              <a:buChar char="o"/>
              <a:defRPr sz="24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500"/>
              </a:spcBef>
              <a:spcAft>
                <a:spcPts val="0"/>
              </a:spcAft>
              <a:buClr>
                <a:schemeClr val="lt2"/>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42900" algn="l" rtl="0">
              <a:lnSpc>
                <a:spcPct val="100000"/>
              </a:lnSpc>
              <a:spcBef>
                <a:spcPts val="500"/>
              </a:spcBef>
              <a:spcAft>
                <a:spcPts val="0"/>
              </a:spcAft>
              <a:buClr>
                <a:schemeClr val="lt2"/>
              </a:buClr>
              <a:buSzPts val="1800"/>
              <a:buFont typeface="Helvetica Neue"/>
              <a:buChar char="−"/>
              <a:defRPr sz="1800" b="0" i="0" u="none" strike="noStrike" cap="none">
                <a:solidFill>
                  <a:schemeClr val="lt1"/>
                </a:solidFill>
                <a:latin typeface="Calibri"/>
                <a:ea typeface="Calibri"/>
                <a:cs typeface="Calibri"/>
                <a:sym typeface="Calibri"/>
              </a:defRPr>
            </a:lvl4pPr>
            <a:lvl5pPr marL="2286000" marR="0" lvl="4" indent="-342900" algn="l" rtl="0">
              <a:lnSpc>
                <a:spcPct val="100000"/>
              </a:lnSpc>
              <a:spcBef>
                <a:spcPts val="500"/>
              </a:spcBef>
              <a:spcAft>
                <a:spcPts val="0"/>
              </a:spcAft>
              <a:buClr>
                <a:schemeClr val="lt2"/>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 name="Google Shape;8;p4"/>
          <p:cNvSpPr txBox="1">
            <a:spLocks noGrp="1"/>
          </p:cNvSpPr>
          <p:nvPr>
            <p:ph type="dt" idx="10"/>
          </p:nvPr>
        </p:nvSpPr>
        <p:spPr>
          <a:xfrm>
            <a:off x="10003077" y="6356350"/>
            <a:ext cx="1095103" cy="365125"/>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9" name="Google Shape;9;p4"/>
          <p:cNvSpPr txBox="1">
            <a:spLocks noGrp="1"/>
          </p:cNvSpPr>
          <p:nvPr>
            <p:ph type="sldNum" idx="12"/>
          </p:nvPr>
        </p:nvSpPr>
        <p:spPr>
          <a:xfrm>
            <a:off x="11202684" y="6356350"/>
            <a:ext cx="851263"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1" name="Google Shape;1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03082554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mj-lt"/>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ndale Mono" panose="020B0509000000000004" pitchFamily="49" charset="0"/>
          <a:ea typeface="Andale Mono" panose="020B0509000000000004" pitchFamily="49"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4.jpeg"/><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 Id="rId6" Type="http://schemas.openxmlformats.org/officeDocument/2006/relationships/hyperlink" Target="https://www.luontokoulut.fi/ulkona_oppimisen_hyodyt/" TargetMode="External"/><Relationship Id="rId5" Type="http://schemas.openxmlformats.org/officeDocument/2006/relationships/image" Target="../media/image17.png"/><Relationship Id="rId4"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opi.tampere.fi/lupaliikkualupaharrastaa/kestava-liikkuminen/#Seikkailukarttaopas" TargetMode="Externa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hyperlink" Target="https://ulkoluokka.fi/wp-content/uploads/2020/01/sykli-ulkoluokka-tehtavakortit-sahkoinen-kaytto.pdf" TargetMode="External"/><Relationship Id="rId5" Type="http://schemas.openxmlformats.org/officeDocument/2006/relationships/hyperlink" Target="https://www.youtube.com/watch?v=rZoh99WkOb8" TargetMode="External"/><Relationship Id="rId4" Type="http://schemas.openxmlformats.org/officeDocument/2006/relationships/hyperlink" Target="https://www.youtube.com/watch?v=-AoSYaeTMyM"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file:///C:/Users/roosarit/OneDrive%20-%20Tampereen%20seutu/My_Documents/Roosan/SITRA/TY&#195;&#150;PAJAT/Hanna%20Siurola_%2027.5.2027_Mets&#195;&#164;%20rauhoittaa.pdf" TargetMode="External"/><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julkaisut.metsa.fi/julkaisu/luonnosta-hyvinvointia-kortit/" TargetMode="External"/><Relationship Id="rId1" Type="http://schemas.openxmlformats.org/officeDocument/2006/relationships/slideLayout" Target="../slideLayouts/slideLayout33.xml"/><Relationship Id="rId5" Type="http://schemas.openxmlformats.org/officeDocument/2006/relationships/image" Target="../media/image35.pn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hyperlink" Target="https://tampereenilo.fi/blogi/luonto-tarjoaa-evaita-hyvinvointiin-ja-oppimiseen/" TargetMode="External"/><Relationship Id="rId7" Type="http://schemas.openxmlformats.org/officeDocument/2006/relationships/image" Target="../media/image38.svg"/><Relationship Id="rId2" Type="http://schemas.openxmlformats.org/officeDocument/2006/relationships/notesSlide" Target="../notesSlides/notesSlide5.xml"/><Relationship Id="rId1" Type="http://schemas.openxmlformats.org/officeDocument/2006/relationships/slideLayout" Target="../slideLayouts/slideLayout37.xml"/><Relationship Id="rId6" Type="http://schemas.openxmlformats.org/officeDocument/2006/relationships/image" Target="../media/image37.jpeg"/><Relationship Id="rId5" Type="http://schemas.openxmlformats.org/officeDocument/2006/relationships/hyperlink" Target="https://www.tampere.fi/varhaiskasvatus-ja-esiopetus/varhaiskasvatusta-ja-esiopetusta-ohjaavat-suunnitelmat/kestava-tulevaisuus-varhaiskasvatuksessa-ja-esiopetuksessa" TargetMode="External"/><Relationship Id="rId4" Type="http://schemas.openxmlformats.org/officeDocument/2006/relationships/image" Target="../media/image36.jpeg"/></Relationships>
</file>

<file path=ppt/slides/_rels/slide1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9.png"/><Relationship Id="rId7" Type="http://schemas.openxmlformats.org/officeDocument/2006/relationships/image" Target="../media/image42.jpeg"/><Relationship Id="rId2" Type="http://schemas.openxmlformats.org/officeDocument/2006/relationships/notesSlide" Target="../notesSlides/notesSlide6.xml"/><Relationship Id="rId1" Type="http://schemas.openxmlformats.org/officeDocument/2006/relationships/slideLayout" Target="../slideLayouts/slideLayout3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hyperlink" Target="https://nomaji.fi/work/leikin-ja-liikkeen-lumo-opas/" TargetMode="External"/><Relationship Id="rId9"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hyperlink" Target="https://julkaisut.metsa.fi/julkaisu/luonnosta-hyvinvointia-kortit/" TargetMode="External"/><Relationship Id="rId2" Type="http://schemas.openxmlformats.org/officeDocument/2006/relationships/hyperlink" Target="https://www.luontokoulut.fi/ulkona_oppimisen_hyodyt/" TargetMode="External"/><Relationship Id="rId1" Type="http://schemas.openxmlformats.org/officeDocument/2006/relationships/slideLayout" Target="../slideLayouts/slideLayout14.xml"/><Relationship Id="rId6" Type="http://schemas.openxmlformats.org/officeDocument/2006/relationships/hyperlink" Target="https://nomaji.fi/work/leikin-ja-liikkeen-lumo-opas/" TargetMode="External"/><Relationship Id="rId5" Type="http://schemas.openxmlformats.org/officeDocument/2006/relationships/hyperlink" Target="https://tampereenilo.fi/blogi/luonto-tarjoaa-evaita-hyvinvointiin-ja-oppimiseen/" TargetMode="External"/><Relationship Id="rId4" Type="http://schemas.openxmlformats.org/officeDocument/2006/relationships/hyperlink" Target="https://ulkoluokka.fi/wp-content/uploads/2020/01/sykli-ulkoluokka-tehtavakortit-sahkoinen-kaytto.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82DB882-8035-D71C-E18F-3A79EFB2D3D1}"/>
              </a:ext>
              <a:ext uri="{C183D7F6-B498-43B3-948B-1728B52AA6E4}">
                <adec:decorative xmlns:adec="http://schemas.microsoft.com/office/drawing/2017/decorative" val="1"/>
              </a:ext>
            </a:extLst>
          </p:cNvPr>
          <p:cNvSpPr>
            <a:spLocks/>
          </p:cNvSpPr>
          <p:nvPr/>
        </p:nvSpPr>
        <p:spPr>
          <a:xfrm>
            <a:off x="0" y="6021288"/>
            <a:ext cx="12192000" cy="836712"/>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noProof="1"/>
          </a:p>
        </p:txBody>
      </p:sp>
      <p:sp>
        <p:nvSpPr>
          <p:cNvPr id="5" name="Title 4">
            <a:extLst>
              <a:ext uri="{FF2B5EF4-FFF2-40B4-BE49-F238E27FC236}">
                <a16:creationId xmlns:a16="http://schemas.microsoft.com/office/drawing/2014/main" id="{6867A196-468B-9231-B7AA-0492B2B514CD}"/>
              </a:ext>
            </a:extLst>
          </p:cNvPr>
          <p:cNvSpPr>
            <a:spLocks noGrp="1"/>
          </p:cNvSpPr>
          <p:nvPr>
            <p:ph type="title"/>
          </p:nvPr>
        </p:nvSpPr>
        <p:spPr>
          <a:xfrm>
            <a:off x="838200" y="2953255"/>
            <a:ext cx="10515600" cy="1643848"/>
          </a:xfrm>
        </p:spPr>
        <p:txBody>
          <a:bodyPr>
            <a:normAutofit/>
          </a:bodyPr>
          <a:lstStyle/>
          <a:p>
            <a:pPr algn="ctr"/>
            <a:r>
              <a:rPr lang="fi-FI" sz="4000" noProof="1">
                <a:solidFill>
                  <a:schemeClr val="bg1"/>
                </a:solidFill>
              </a:rPr>
              <a:t>Pieni opas lähiluontotoimintaan</a:t>
            </a:r>
          </a:p>
        </p:txBody>
      </p:sp>
      <p:sp>
        <p:nvSpPr>
          <p:cNvPr id="16" name="Tekstiruutu 15">
            <a:extLst>
              <a:ext uri="{FF2B5EF4-FFF2-40B4-BE49-F238E27FC236}">
                <a16:creationId xmlns:a16="http://schemas.microsoft.com/office/drawing/2014/main" id="{0FFAE5E9-493D-D82B-181D-4F8C65543EF3}"/>
              </a:ext>
            </a:extLst>
          </p:cNvPr>
          <p:cNvSpPr txBox="1"/>
          <p:nvPr/>
        </p:nvSpPr>
        <p:spPr>
          <a:xfrm>
            <a:off x="1516311" y="3762243"/>
            <a:ext cx="9002216" cy="400110"/>
          </a:xfrm>
          <a:prstGeom prst="rect">
            <a:avLst/>
          </a:prstGeom>
          <a:noFill/>
        </p:spPr>
        <p:txBody>
          <a:bodyPr wrap="square">
            <a:spAutoFit/>
          </a:bodyPr>
          <a:lstStyle/>
          <a:p>
            <a:pPr algn="ctr"/>
            <a:r>
              <a:rPr lang="fi-FI" sz="2000" b="1" noProof="1">
                <a:solidFill>
                  <a:schemeClr val="bg1"/>
                </a:solidFill>
              </a:rPr>
              <a:t>Luonto - monipuolinen tila leikkiin ja yhdessäoloon</a:t>
            </a:r>
          </a:p>
        </p:txBody>
      </p:sp>
      <p:pic>
        <p:nvPicPr>
          <p:cNvPr id="7" name="Picture 6" descr="Tampereen kaupungin logo.">
            <a:extLst>
              <a:ext uri="{FF2B5EF4-FFF2-40B4-BE49-F238E27FC236}">
                <a16:creationId xmlns:a16="http://schemas.microsoft.com/office/drawing/2014/main" id="{1E0CEB64-EA90-D44E-1783-68EC0419C741}"/>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1046" y="6356350"/>
            <a:ext cx="1249744" cy="316293"/>
          </a:xfrm>
          <a:prstGeom prst="rect">
            <a:avLst/>
          </a:prstGeom>
        </p:spPr>
      </p:pic>
      <p:pic>
        <p:nvPicPr>
          <p:cNvPr id="15" name="Kuva 8" descr="Kuva, ikoni, jossa koulu tai päiväkoti, vieressä  järvi, puut ja iloiset lapset">
            <a:extLst>
              <a:ext uri="{FF2B5EF4-FFF2-40B4-BE49-F238E27FC236}">
                <a16:creationId xmlns:a16="http://schemas.microsoft.com/office/drawing/2014/main" id="{7FAF3235-CBAD-DBD6-E0E0-6D76DBF6E4E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5439" y="1069783"/>
            <a:ext cx="3187425" cy="1171379"/>
          </a:xfrm>
          <a:prstGeom prst="rect">
            <a:avLst/>
          </a:prstGeom>
        </p:spPr>
      </p:pic>
      <p:pic>
        <p:nvPicPr>
          <p:cNvPr id="2" name="Kuva 16" descr="Kuva, joka sisältää kohteen musta, pimeys&#10;&#10;Tekoälyllä luotu sisältö voi olla virheellistä.">
            <a:extLst>
              <a:ext uri="{FF2B5EF4-FFF2-40B4-BE49-F238E27FC236}">
                <a16:creationId xmlns:a16="http://schemas.microsoft.com/office/drawing/2014/main" id="{6D9B5168-6093-5D54-A61D-F49A4A9240D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26260" y="6062273"/>
            <a:ext cx="1326212" cy="795727"/>
          </a:xfrm>
          <a:prstGeom prst="rect">
            <a:avLst/>
          </a:prstGeom>
        </p:spPr>
      </p:pic>
      <p:pic>
        <p:nvPicPr>
          <p:cNvPr id="12" name="Graphic 11" descr="logo: Suomen Itämeri-instituutti">
            <a:extLst>
              <a:ext uri="{FF2B5EF4-FFF2-40B4-BE49-F238E27FC236}">
                <a16:creationId xmlns:a16="http://schemas.microsoft.com/office/drawing/2014/main" id="{30D5EC28-0D0F-C882-953D-F62116E0BC1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07942" y="6268404"/>
            <a:ext cx="1622349" cy="383464"/>
          </a:xfrm>
          <a:prstGeom prst="rect">
            <a:avLst/>
          </a:prstGeom>
        </p:spPr>
      </p:pic>
      <p:pic>
        <p:nvPicPr>
          <p:cNvPr id="11" name="Kuva 12" descr="Logo: luontolähettiläs">
            <a:extLst>
              <a:ext uri="{FF2B5EF4-FFF2-40B4-BE49-F238E27FC236}">
                <a16:creationId xmlns:a16="http://schemas.microsoft.com/office/drawing/2014/main" id="{FC966626-6DD6-C681-3090-E4A29114F82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44427" y="6296362"/>
            <a:ext cx="2740865" cy="301494"/>
          </a:xfrm>
          <a:prstGeom prst="rect">
            <a:avLst/>
          </a:prstGeom>
        </p:spPr>
      </p:pic>
      <p:pic>
        <p:nvPicPr>
          <p:cNvPr id="3" name="Kuva 29" descr="Logo: Sitra">
            <a:extLst>
              <a:ext uri="{FF2B5EF4-FFF2-40B4-BE49-F238E27FC236}">
                <a16:creationId xmlns:a16="http://schemas.microsoft.com/office/drawing/2014/main" id="{F3EEF1B1-B19A-A657-EEF4-5D07F31F93C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803928" y="6289865"/>
            <a:ext cx="977205" cy="340541"/>
          </a:xfrm>
          <a:prstGeom prst="rect">
            <a:avLst/>
          </a:prstGeom>
        </p:spPr>
      </p:pic>
      <p:grpSp>
        <p:nvGrpSpPr>
          <p:cNvPr id="14" name="Group 13" descr="Terveyttä luonnosta -leima">
            <a:extLst>
              <a:ext uri="{FF2B5EF4-FFF2-40B4-BE49-F238E27FC236}">
                <a16:creationId xmlns:a16="http://schemas.microsoft.com/office/drawing/2014/main" id="{F10A9390-DFAF-6251-9EAB-7C6C31DF0106}"/>
              </a:ext>
            </a:extLst>
          </p:cNvPr>
          <p:cNvGrpSpPr/>
          <p:nvPr/>
        </p:nvGrpSpPr>
        <p:grpSpPr>
          <a:xfrm>
            <a:off x="10488488" y="497758"/>
            <a:ext cx="1171380" cy="1171380"/>
            <a:chOff x="10488488" y="497758"/>
            <a:chExt cx="1171380" cy="1171380"/>
          </a:xfrm>
        </p:grpSpPr>
        <p:sp>
          <p:nvSpPr>
            <p:cNvPr id="13" name="Oval 12">
              <a:extLst>
                <a:ext uri="{FF2B5EF4-FFF2-40B4-BE49-F238E27FC236}">
                  <a16:creationId xmlns:a16="http://schemas.microsoft.com/office/drawing/2014/main" id="{5D2DA55F-DDBE-D2B6-0938-7E31437DFA6B}"/>
                </a:ext>
              </a:extLst>
            </p:cNvPr>
            <p:cNvSpPr/>
            <p:nvPr/>
          </p:nvSpPr>
          <p:spPr>
            <a:xfrm>
              <a:off x="10488488" y="497758"/>
              <a:ext cx="1171380" cy="1171380"/>
            </a:xfrm>
            <a:prstGeom prst="ellipse">
              <a:avLst/>
            </a:prstGeom>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i-FI" noProof="1"/>
            </a:p>
          </p:txBody>
        </p:sp>
        <p:pic>
          <p:nvPicPr>
            <p:cNvPr id="6" name="Kuva 33" descr="Kuva, joka sisältää kohteen musta, pimeys&#10;&#10;Tekoälyllä luotu sisältö voi olla virheellistä.">
              <a:extLst>
                <a:ext uri="{FF2B5EF4-FFF2-40B4-BE49-F238E27FC236}">
                  <a16:creationId xmlns:a16="http://schemas.microsoft.com/office/drawing/2014/main" id="{B8D92BE9-F00F-40C1-6EF9-98EB67D5CFF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0539024" y="548294"/>
              <a:ext cx="1070307" cy="1070307"/>
            </a:xfrm>
            <a:prstGeom prst="rect">
              <a:avLst/>
            </a:prstGeom>
          </p:spPr>
        </p:pic>
      </p:grpSp>
    </p:spTree>
    <p:extLst>
      <p:ext uri="{BB962C8B-B14F-4D97-AF65-F5344CB8AC3E}">
        <p14:creationId xmlns:p14="http://schemas.microsoft.com/office/powerpoint/2010/main" val="3928460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203F5FC1-8C1D-B4E7-8EBF-817DC9FA2361}"/>
              </a:ext>
            </a:extLst>
          </p:cNvPr>
          <p:cNvSpPr>
            <a:spLocks noGrp="1"/>
          </p:cNvSpPr>
          <p:nvPr>
            <p:ph type="body" idx="1"/>
          </p:nvPr>
        </p:nvSpPr>
        <p:spPr>
          <a:xfrm>
            <a:off x="845918" y="1652641"/>
            <a:ext cx="6330202" cy="4444524"/>
          </a:xfrm>
        </p:spPr>
        <p:txBody>
          <a:bodyPr>
            <a:normAutofit fontScale="92500" lnSpcReduction="20000"/>
          </a:bodyPr>
          <a:lstStyle/>
          <a:p>
            <a:pPr marL="533400" indent="-457200">
              <a:buFont typeface="+mj-lt"/>
              <a:buAutoNum type="arabicPeriod"/>
            </a:pPr>
            <a:r>
              <a:rPr lang="fi-FI" noProof="1"/>
              <a:t>Tampereen luontokasvatuksen visio</a:t>
            </a:r>
          </a:p>
          <a:p>
            <a:pPr marL="533400" indent="-457200">
              <a:buFont typeface="+mj-lt"/>
              <a:buAutoNum type="arabicPeriod"/>
            </a:pPr>
            <a:r>
              <a:rPr lang="fi-FI" noProof="1"/>
              <a:t>Hyvät syyt lähteä ulos luontoon</a:t>
            </a:r>
          </a:p>
          <a:p>
            <a:pPr marL="533400" indent="-457200">
              <a:buFont typeface="+mj-lt"/>
              <a:buAutoNum type="arabicPeriod"/>
            </a:pPr>
            <a:r>
              <a:rPr lang="fi-FI" noProof="1"/>
              <a:t>Valmistautuminen takaa onnistuneen luontohetken</a:t>
            </a:r>
          </a:p>
          <a:p>
            <a:pPr marL="990600" lvl="1" indent="-457200">
              <a:buFont typeface="+mj-lt"/>
              <a:buAutoNum type="arabicPeriod"/>
            </a:pPr>
            <a:r>
              <a:rPr lang="fi-FI" noProof="1">
                <a:solidFill>
                  <a:schemeClr val="tx1"/>
                </a:solidFill>
              </a:rPr>
              <a:t>Seikkailukartat iloksi ja avuksi</a:t>
            </a:r>
          </a:p>
          <a:p>
            <a:pPr marL="533400" indent="-457200">
              <a:buFont typeface="+mj-lt"/>
              <a:buAutoNum type="arabicPeriod"/>
            </a:pPr>
            <a:r>
              <a:rPr lang="fi-FI" noProof="1"/>
              <a:t>Onnistuneen luontohetken resepti</a:t>
            </a:r>
          </a:p>
          <a:p>
            <a:pPr marL="990600" lvl="1" indent="-457200">
              <a:buFont typeface="+mj-lt"/>
              <a:buAutoNum type="arabicPeriod"/>
            </a:pPr>
            <a:r>
              <a:rPr lang="fi-FI" noProof="1">
                <a:solidFill>
                  <a:schemeClr val="tx1"/>
                </a:solidFill>
              </a:rPr>
              <a:t>Lainattavat retkireput</a:t>
            </a:r>
          </a:p>
          <a:p>
            <a:pPr marL="990600" lvl="1" indent="-457200">
              <a:buFont typeface="+mj-lt"/>
              <a:buAutoNum type="arabicPeriod"/>
            </a:pPr>
            <a:r>
              <a:rPr lang="fi-FI" noProof="1">
                <a:solidFill>
                  <a:schemeClr val="tx1"/>
                </a:solidFill>
              </a:rPr>
              <a:t>Rauhoittuminen lähiluonnossa</a:t>
            </a:r>
          </a:p>
          <a:p>
            <a:pPr marL="533400" indent="-457200">
              <a:buFont typeface="+mj-lt"/>
              <a:buAutoNum type="arabicPeriod"/>
            </a:pPr>
            <a:r>
              <a:rPr lang="fi-FI" noProof="1"/>
              <a:t>Retken jälkeen huomioitavaa</a:t>
            </a:r>
          </a:p>
          <a:p>
            <a:pPr marL="533400" indent="-457200">
              <a:buFont typeface="+mj-lt"/>
              <a:buAutoNum type="arabicPeriod"/>
            </a:pPr>
            <a:r>
              <a:rPr lang="fi-FI" noProof="1"/>
              <a:t>Viestintä koteihin</a:t>
            </a:r>
          </a:p>
          <a:p>
            <a:pPr marL="533400" indent="-457200">
              <a:buFont typeface="+mj-lt"/>
              <a:buAutoNum type="arabicPeriod"/>
            </a:pPr>
            <a:r>
              <a:rPr lang="fi-FI" noProof="1"/>
              <a:t>Lisää luontoa pihaan</a:t>
            </a:r>
          </a:p>
          <a:p>
            <a:pPr marL="533400" indent="-457200">
              <a:buFont typeface="+mj-lt"/>
              <a:buAutoNum type="arabicPeriod"/>
            </a:pPr>
            <a:r>
              <a:rPr lang="fi-FI" noProof="1"/>
              <a:t>Lähteet ja lisää lukemista</a:t>
            </a:r>
          </a:p>
          <a:p>
            <a:pPr marL="533400" indent="-457200">
              <a:buFont typeface="+mj-lt"/>
              <a:buAutoNum type="arabicPeriod"/>
            </a:pPr>
            <a:endParaRPr lang="fi-FI" noProof="1"/>
          </a:p>
          <a:p>
            <a:endParaRPr lang="fi-FI" noProof="1"/>
          </a:p>
        </p:txBody>
      </p:sp>
      <p:pic>
        <p:nvPicPr>
          <p:cNvPr id="15" name="Picture Placeholder 14" descr="Valokuva iloisesta lapsesta, joka pitää käsiään avoimina kohti kameraa ja hymyilee leveästi. Lapsella on musta lippalakki, harmaa neule, jossa keltainen gepardi, ja taustalla vihreää ruohoa ja kiviä. Kädet ovat värjäytyneet mustikasta.">
            <a:extLst>
              <a:ext uri="{FF2B5EF4-FFF2-40B4-BE49-F238E27FC236}">
                <a16:creationId xmlns:a16="http://schemas.microsoft.com/office/drawing/2014/main" id="{67D9DA30-E2F7-A619-7CF5-A39ECDE13BCD}"/>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t="17490"/>
          <a:stretch>
            <a:fillRect/>
          </a:stretch>
        </p:blipFill>
        <p:spPr>
          <a:xfrm>
            <a:off x="8379145" y="0"/>
            <a:ext cx="3812855" cy="6858000"/>
          </a:xfrm>
          <a:prstGeom prst="rect">
            <a:avLst/>
          </a:prstGeom>
          <a:solidFill>
            <a:srgbClr val="FFFFFF">
              <a:lumMod val="95000"/>
            </a:srgbClr>
          </a:solidFill>
          <a:ln>
            <a:noFill/>
          </a:ln>
        </p:spPr>
      </p:pic>
      <p:sp>
        <p:nvSpPr>
          <p:cNvPr id="3" name="Tekstiruutu 2">
            <a:extLst>
              <a:ext uri="{FF2B5EF4-FFF2-40B4-BE49-F238E27FC236}">
                <a16:creationId xmlns:a16="http://schemas.microsoft.com/office/drawing/2014/main" id="{8852FF56-9DE8-EBAD-1165-7685976A5E38}"/>
              </a:ext>
            </a:extLst>
          </p:cNvPr>
          <p:cNvSpPr txBox="1"/>
          <p:nvPr/>
        </p:nvSpPr>
        <p:spPr>
          <a:xfrm>
            <a:off x="10778815" y="6590670"/>
            <a:ext cx="1480457" cy="261610"/>
          </a:xfrm>
          <a:prstGeom prst="rect">
            <a:avLst/>
          </a:prstGeom>
          <a:noFill/>
        </p:spPr>
        <p:txBody>
          <a:bodyPr wrap="square" rtlCol="0">
            <a:spAutoFit/>
          </a:bodyPr>
          <a:lstStyle/>
          <a:p>
            <a:r>
              <a:rPr lang="fi-FI" sz="1050" noProof="1">
                <a:solidFill>
                  <a:schemeClr val="bg1"/>
                </a:solidFill>
              </a:rPr>
              <a:t>Kuva: Roosa Ritola</a:t>
            </a:r>
          </a:p>
        </p:txBody>
      </p:sp>
      <p:pic>
        <p:nvPicPr>
          <p:cNvPr id="7" name="Graphic 3" descr="logo: Suomen Itämeri-instituutti">
            <a:extLst>
              <a:ext uri="{FF2B5EF4-FFF2-40B4-BE49-F238E27FC236}">
                <a16:creationId xmlns:a16="http://schemas.microsoft.com/office/drawing/2014/main" id="{6184AA08-4BDD-25DC-432E-E10A94C4A80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03512" y="6309320"/>
            <a:ext cx="1241673" cy="293486"/>
          </a:xfrm>
          <a:prstGeom prst="rect">
            <a:avLst/>
          </a:prstGeom>
        </p:spPr>
      </p:pic>
      <p:pic>
        <p:nvPicPr>
          <p:cNvPr id="4" name="Kuva 16" descr="Logo: ekokumppanit">
            <a:extLst>
              <a:ext uri="{FF2B5EF4-FFF2-40B4-BE49-F238E27FC236}">
                <a16:creationId xmlns:a16="http://schemas.microsoft.com/office/drawing/2014/main" id="{89AEFE0C-EFF7-2809-7F27-E3F3D116F27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71664" y="6204362"/>
            <a:ext cx="1015024" cy="609014"/>
          </a:xfrm>
          <a:prstGeom prst="rect">
            <a:avLst/>
          </a:prstGeom>
        </p:spPr>
      </p:pic>
      <p:pic>
        <p:nvPicPr>
          <p:cNvPr id="16" name="Kuva 12" descr="Logo: luontolähettiläs">
            <a:extLst>
              <a:ext uri="{FF2B5EF4-FFF2-40B4-BE49-F238E27FC236}">
                <a16:creationId xmlns:a16="http://schemas.microsoft.com/office/drawing/2014/main" id="{96020125-28CF-8938-C80F-C179FEAFC3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32923" y="6356350"/>
            <a:ext cx="2934288" cy="322770"/>
          </a:xfrm>
          <a:prstGeom prst="rect">
            <a:avLst/>
          </a:prstGeom>
        </p:spPr>
      </p:pic>
      <p:sp>
        <p:nvSpPr>
          <p:cNvPr id="6" name="Slide Number Placeholder 5">
            <a:extLst>
              <a:ext uri="{FF2B5EF4-FFF2-40B4-BE49-F238E27FC236}">
                <a16:creationId xmlns:a16="http://schemas.microsoft.com/office/drawing/2014/main" id="{140ABDA5-9379-9F94-303B-4477A8EFA54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fi-FI" noProof="1" smtClean="0"/>
              <a:t>2</a:t>
            </a:fld>
            <a:endParaRPr lang="fi-FI" noProof="1"/>
          </a:p>
        </p:txBody>
      </p:sp>
      <p:sp>
        <p:nvSpPr>
          <p:cNvPr id="11" name="Title 10">
            <a:extLst>
              <a:ext uri="{FF2B5EF4-FFF2-40B4-BE49-F238E27FC236}">
                <a16:creationId xmlns:a16="http://schemas.microsoft.com/office/drawing/2014/main" id="{CF006456-463C-9425-E165-F6F01B620F25}"/>
              </a:ext>
            </a:extLst>
          </p:cNvPr>
          <p:cNvSpPr>
            <a:spLocks noGrp="1"/>
          </p:cNvSpPr>
          <p:nvPr>
            <p:ph type="title"/>
          </p:nvPr>
        </p:nvSpPr>
        <p:spPr/>
        <p:txBody>
          <a:bodyPr/>
          <a:lstStyle/>
          <a:p>
            <a:r>
              <a:rPr lang="fi-FI" noProof="1"/>
              <a:t>Sisällysluettelo</a:t>
            </a:r>
          </a:p>
        </p:txBody>
      </p:sp>
    </p:spTree>
    <p:extLst>
      <p:ext uri="{BB962C8B-B14F-4D97-AF65-F5344CB8AC3E}">
        <p14:creationId xmlns:p14="http://schemas.microsoft.com/office/powerpoint/2010/main" val="2222371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755FEB00-A88F-5433-9F95-52905946E5AF}"/>
              </a:ext>
            </a:extLst>
          </p:cNvPr>
          <p:cNvSpPr>
            <a:spLocks noGrp="1"/>
          </p:cNvSpPr>
          <p:nvPr>
            <p:ph type="title"/>
          </p:nvPr>
        </p:nvSpPr>
        <p:spPr>
          <a:xfrm>
            <a:off x="838200" y="393008"/>
            <a:ext cx="10515600" cy="5390208"/>
          </a:xfrm>
        </p:spPr>
        <p:txBody>
          <a:bodyPr>
            <a:noAutofit/>
          </a:bodyPr>
          <a:lstStyle/>
          <a:p>
            <a:pPr marL="0" marR="0" lvl="0" indent="0" defTabSz="914400" rtl="0" eaLnBrk="1" fontAlgn="auto" latinLnBrk="0" hangingPunct="1">
              <a:lnSpc>
                <a:spcPct val="100000"/>
              </a:lnSpc>
              <a:spcBef>
                <a:spcPts val="0"/>
              </a:spcBef>
              <a:spcAft>
                <a:spcPts val="0"/>
              </a:spcAft>
              <a:tabLst/>
              <a:defRPr/>
            </a:pPr>
            <a:r>
              <a:rPr kumimoji="0" lang="fi-FI" sz="2000" b="1" i="0" u="none" strike="noStrike" kern="1200" cap="none" spc="0" normalizeH="0" baseline="0" noProof="1">
                <a:ln>
                  <a:noFill/>
                </a:ln>
                <a:solidFill>
                  <a:srgbClr val="FFFFFF"/>
                </a:solidFill>
                <a:effectLst/>
                <a:uLnTx/>
                <a:uFillTx/>
                <a:latin typeface="+mn-lt"/>
                <a:ea typeface="Calibri"/>
                <a:cs typeface="Calibri"/>
              </a:rPr>
              <a:t>TAMPEREEN LUONTOKASVATUKSEN VISIO (esi- ja perusopetus)</a:t>
            </a:r>
            <a:br>
              <a:rPr kumimoji="0" lang="fi-FI" sz="2000" b="0" i="0" u="none" strike="noStrike" kern="1200" cap="none" spc="0" normalizeH="0" baseline="0" noProof="1">
                <a:ln>
                  <a:noFill/>
                </a:ln>
                <a:solidFill>
                  <a:srgbClr val="FFFFFF"/>
                </a:solidFill>
                <a:effectLst/>
                <a:uLnTx/>
                <a:uFillTx/>
                <a:latin typeface="+mn-lt"/>
                <a:ea typeface="+mn-ea"/>
                <a:cs typeface="+mn-cs"/>
              </a:rPr>
            </a:br>
            <a:br>
              <a:rPr kumimoji="0" lang="fi-FI" sz="2000" b="0" i="0" u="none" strike="noStrike" kern="1200" cap="none" spc="0" normalizeH="0" baseline="0" noProof="1">
                <a:ln>
                  <a:noFill/>
                </a:ln>
                <a:solidFill>
                  <a:srgbClr val="FFFFFF"/>
                </a:solidFill>
                <a:effectLst/>
                <a:uLnTx/>
                <a:uFillTx/>
                <a:latin typeface="+mn-lt"/>
                <a:ea typeface="Calibri"/>
                <a:cs typeface="Calibri"/>
              </a:rPr>
            </a:br>
            <a:r>
              <a:rPr kumimoji="0" lang="fi-FI" sz="2000" b="1" i="0" u="none" strike="noStrike" kern="1200" cap="none" spc="0" normalizeH="0" baseline="0" noProof="1">
                <a:ln>
                  <a:noFill/>
                </a:ln>
                <a:solidFill>
                  <a:srgbClr val="FFFFFF"/>
                </a:solidFill>
                <a:effectLst/>
                <a:uLnTx/>
                <a:uFillTx/>
                <a:latin typeface="+mn-lt"/>
                <a:ea typeface="Calibri"/>
                <a:cs typeface="Calibri"/>
              </a:rPr>
              <a:t>Luontoyhteyden tärkeys oppimiselle ja hyvinvoinnille tiedostetaan laajasti</a:t>
            </a:r>
            <a:r>
              <a:rPr kumimoji="0" lang="fi-FI" sz="2000" b="0" i="0" u="none" strike="noStrike" kern="1200" cap="none" spc="0" normalizeH="0" baseline="0" noProof="1">
                <a:ln>
                  <a:noFill/>
                </a:ln>
                <a:solidFill>
                  <a:srgbClr val="FFFFFF"/>
                </a:solidFill>
                <a:effectLst/>
                <a:uLnTx/>
                <a:uFillTx/>
                <a:latin typeface="+mn-lt"/>
                <a:ea typeface="Calibri"/>
                <a:cs typeface="Calibri"/>
              </a:rPr>
              <a:t>.</a:t>
            </a:r>
            <a:r>
              <a:rPr kumimoji="0" lang="fi-FI" sz="1400" b="0" i="0" u="none" strike="noStrike" kern="1200" cap="none" spc="0" normalizeH="0" baseline="0" noProof="1">
                <a:ln>
                  <a:noFill/>
                </a:ln>
                <a:solidFill>
                  <a:srgbClr val="FFFFFF"/>
                </a:solidFill>
                <a:effectLst/>
                <a:uLnTx/>
                <a:uFillTx/>
                <a:latin typeface="+mn-lt"/>
                <a:ea typeface="Calibri"/>
                <a:cs typeface="Calibri"/>
              </a:rPr>
              <a:t> Se on esillä kasvatusta ja koulutusta ohjaavissa asiakirjoissa ja johdon puheissa. Luonnossa oleminen kuuluu kaikkien esikoululaisten ja koululaisten arkeen. Se on yhteisöllistä ja säännöllistä, mikä lisää hyvinvointia; vahvistaa sosiaalisia taitoja, mielenterveyttä, oppimista ja merkityksellisyyden tunnetta.</a:t>
            </a:r>
            <a:br>
              <a:rPr kumimoji="0" lang="fi-FI" sz="1400" b="0" i="0" u="none" strike="noStrike" kern="1200" cap="none" spc="0" normalizeH="0" baseline="0" noProof="1">
                <a:ln>
                  <a:noFill/>
                </a:ln>
                <a:solidFill>
                  <a:srgbClr val="FFFFFF"/>
                </a:solidFill>
                <a:effectLst/>
                <a:uLnTx/>
                <a:uFillTx/>
                <a:latin typeface="+mn-lt"/>
                <a:ea typeface="Calibri"/>
                <a:cs typeface="Calibri"/>
              </a:rPr>
            </a:br>
            <a:br>
              <a:rPr kumimoji="0" lang="fi-FI" sz="1400" b="0" i="0" u="none" strike="noStrike" kern="1200" cap="none" spc="0" normalizeH="0" baseline="0" noProof="1">
                <a:ln>
                  <a:noFill/>
                </a:ln>
                <a:solidFill>
                  <a:srgbClr val="FFFFFF"/>
                </a:solidFill>
                <a:effectLst/>
                <a:uLnTx/>
                <a:uFillTx/>
                <a:latin typeface="+mn-lt"/>
                <a:ea typeface="Calibri"/>
                <a:cs typeface="Calibri"/>
              </a:rPr>
            </a:br>
            <a:r>
              <a:rPr kumimoji="0" lang="fi-FI" sz="2000" b="1" i="0" u="none" strike="noStrike" kern="1200" cap="none" spc="0" normalizeH="0" baseline="0" noProof="1">
                <a:ln>
                  <a:noFill/>
                </a:ln>
                <a:solidFill>
                  <a:srgbClr val="FFFFFF"/>
                </a:solidFill>
                <a:effectLst/>
                <a:uLnTx/>
                <a:uFillTx/>
                <a:latin typeface="+mn-lt"/>
                <a:ea typeface="+mn-lt"/>
                <a:cs typeface="Arial"/>
              </a:rPr>
              <a:t>Oppiminen ei rajoitu luokkahuoneeseen.</a:t>
            </a:r>
            <a:r>
              <a:rPr kumimoji="0" lang="fi-FI" sz="1600" b="1" i="0" u="none" strike="noStrike" kern="1200" cap="none" spc="0" normalizeH="0" baseline="0" noProof="1">
                <a:ln>
                  <a:noFill/>
                </a:ln>
                <a:solidFill>
                  <a:srgbClr val="FFFFFF"/>
                </a:solidFill>
                <a:effectLst/>
                <a:uLnTx/>
                <a:uFillTx/>
                <a:latin typeface="+mn-lt"/>
                <a:ea typeface="+mn-lt"/>
                <a:cs typeface="Arial"/>
              </a:rPr>
              <a:t> </a:t>
            </a:r>
            <a:r>
              <a:rPr kumimoji="0" lang="fi-FI" sz="1400" b="0" i="0" u="none" strike="noStrike" kern="1200" cap="none" spc="0" normalizeH="0" baseline="0" noProof="1">
                <a:ln>
                  <a:noFill/>
                </a:ln>
                <a:solidFill>
                  <a:srgbClr val="FFFFFF"/>
                </a:solidFill>
                <a:effectLst/>
                <a:uLnTx/>
                <a:uFillTx/>
                <a:latin typeface="+mn-lt"/>
                <a:ea typeface="+mn-lt"/>
                <a:cs typeface="Arial"/>
              </a:rPr>
              <a:t>Ulkona oppiminen ja opettaminen huomioidaan päiväkotien ja koulujen suunnitteluohjeissa ja –vaatimuksissa. Koulun rakenteet ja toimintakulttuuri (oppimateriaalit, tuntipalkit, henkilöresurssi) tukevat säännöllistä ulkona opettamista. Luonto on lähellä ja helposti saavutettavaa, kaupunkisuunnittelu tukee tätä. Opetushenkilöstö tuntee koulun lähiympäristön.</a:t>
            </a:r>
            <a:br>
              <a:rPr kumimoji="0" lang="fi-FI" sz="1400" b="0" i="0" u="none" strike="noStrike" kern="1200" cap="none" spc="0" normalizeH="0" baseline="0" noProof="1">
                <a:ln>
                  <a:noFill/>
                </a:ln>
                <a:solidFill>
                  <a:srgbClr val="FFFFFF"/>
                </a:solidFill>
                <a:effectLst/>
                <a:uLnTx/>
                <a:uFillTx/>
                <a:latin typeface="+mn-lt"/>
                <a:ea typeface="Calibri"/>
                <a:cs typeface="Calibri"/>
              </a:rPr>
            </a:br>
            <a:br>
              <a:rPr kumimoji="0" lang="fi-FI" sz="1400" b="0" i="0" u="none" strike="noStrike" kern="1200" cap="none" spc="0" normalizeH="0" baseline="0" noProof="1">
                <a:ln>
                  <a:noFill/>
                </a:ln>
                <a:solidFill>
                  <a:srgbClr val="FFFFFF"/>
                </a:solidFill>
                <a:effectLst/>
                <a:uLnTx/>
                <a:uFillTx/>
                <a:latin typeface="+mn-lt"/>
                <a:ea typeface="Calibri"/>
                <a:cs typeface="Calibri"/>
              </a:rPr>
            </a:br>
            <a:r>
              <a:rPr kumimoji="0" lang="fi-FI" sz="2000" b="1" i="0" u="none" strike="noStrike" kern="1200" cap="none" spc="0" normalizeH="0" baseline="0" noProof="1">
                <a:ln>
                  <a:noFill/>
                </a:ln>
                <a:solidFill>
                  <a:srgbClr val="FFFFFF"/>
                </a:solidFill>
                <a:effectLst/>
                <a:uLnTx/>
                <a:uFillTx/>
                <a:latin typeface="+mn-lt"/>
                <a:ea typeface="Calibri"/>
                <a:cs typeface="Calibri"/>
              </a:rPr>
              <a:t>Opettajille on tehty näkyväksi luontokasvatuksen polku, </a:t>
            </a:r>
            <a:r>
              <a:rPr kumimoji="0" lang="fi-FI" sz="1400" b="0" i="0" u="none" strike="noStrike" kern="1200" cap="none" spc="0" normalizeH="0" baseline="0" noProof="1">
                <a:ln>
                  <a:noFill/>
                </a:ln>
                <a:solidFill>
                  <a:srgbClr val="FFFFFF"/>
                </a:solidFill>
                <a:effectLst/>
                <a:uLnTx/>
                <a:uFillTx/>
                <a:latin typeface="+mn-lt"/>
                <a:ea typeface="Calibri"/>
                <a:cs typeface="Calibri"/>
              </a:rPr>
              <a:t>joka linkittyy olemassa olevaan toimintaan ja osaamiseen (Luontokoulu Korento, retket, Taidekaari, liikunta, eri oppiaineet). Opettajalle on tarjolla eri vuosiluokille sopivat vaihtoehdot. Jokainen oppilas käy luonnossa vähintään tunnin viikossa (liikunnan lisäksi).</a:t>
            </a:r>
            <a:br>
              <a:rPr kumimoji="0" lang="fi-FI" sz="1400" b="0" i="0" u="none" strike="noStrike" kern="1200" cap="none" spc="0" normalizeH="0" baseline="0" noProof="1">
                <a:ln>
                  <a:noFill/>
                </a:ln>
                <a:solidFill>
                  <a:srgbClr val="FFFFFF"/>
                </a:solidFill>
                <a:effectLst/>
                <a:uLnTx/>
                <a:uFillTx/>
                <a:latin typeface="+mn-lt"/>
                <a:ea typeface="Calibri"/>
                <a:cs typeface="Calibri"/>
              </a:rPr>
            </a:br>
            <a:br>
              <a:rPr kumimoji="0" lang="fi-FI" sz="1400" b="0" i="0" u="none" strike="noStrike" kern="1200" cap="none" spc="0" normalizeH="0" baseline="0" noProof="1">
                <a:ln>
                  <a:noFill/>
                </a:ln>
                <a:solidFill>
                  <a:srgbClr val="FFFFFF"/>
                </a:solidFill>
                <a:effectLst/>
                <a:uLnTx/>
                <a:uFillTx/>
                <a:latin typeface="+mn-lt"/>
                <a:ea typeface="Calibri"/>
                <a:cs typeface="Calibri"/>
              </a:rPr>
            </a:br>
            <a:r>
              <a:rPr kumimoji="0" lang="fi-FI" sz="2000" b="1" i="0" u="none" strike="noStrike" kern="1200" cap="none" spc="0" normalizeH="0" baseline="0" noProof="1">
                <a:ln>
                  <a:noFill/>
                </a:ln>
                <a:solidFill>
                  <a:srgbClr val="FFFFFF"/>
                </a:solidFill>
                <a:effectLst/>
                <a:uLnTx/>
                <a:uFillTx/>
                <a:latin typeface="+mn-lt"/>
                <a:ea typeface="Calibri"/>
                <a:cs typeface="Calibri"/>
              </a:rPr>
              <a:t>Luontokasvatukseen on osoitettu resursseja </a:t>
            </a:r>
            <a:r>
              <a:rPr kumimoji="0" lang="fi-FI" sz="1400" b="0" i="0" u="none" strike="noStrike" kern="1200" cap="none" spc="0" normalizeH="0" baseline="0" noProof="1">
                <a:ln>
                  <a:noFill/>
                </a:ln>
                <a:solidFill>
                  <a:srgbClr val="FFFFFF"/>
                </a:solidFill>
                <a:effectLst/>
                <a:uLnTx/>
                <a:uFillTx/>
                <a:latin typeface="+mn-lt"/>
                <a:ea typeface="Calibri"/>
                <a:cs typeface="Calibri"/>
              </a:rPr>
              <a:t>koulutuksen, tutortoiminnan, yhteisopettajuuden ja suunnitteluajan muodossa. Opettajilla on tietoa ja taitoa sekä kanava, jonka kautta jakaa osaamista ja innostaa muita opettajia. </a:t>
            </a:r>
            <a:br>
              <a:rPr kumimoji="0" lang="fi-FI" sz="1400" b="0" i="0" u="none" strike="noStrike" kern="1200" cap="none" spc="0" normalizeH="0" baseline="0" noProof="1">
                <a:ln>
                  <a:noFill/>
                </a:ln>
                <a:solidFill>
                  <a:srgbClr val="FFFFFF"/>
                </a:solidFill>
                <a:effectLst/>
                <a:uLnTx/>
                <a:uFillTx/>
                <a:latin typeface="+mn-lt"/>
                <a:ea typeface="Calibri"/>
                <a:cs typeface="Calibri"/>
              </a:rPr>
            </a:br>
            <a:endParaRPr lang="fi-FI" sz="3600" noProof="1">
              <a:latin typeface="+mn-lt"/>
            </a:endParaRPr>
          </a:p>
        </p:txBody>
      </p:sp>
      <p:sp>
        <p:nvSpPr>
          <p:cNvPr id="4" name="Slide Number Placeholder 3">
            <a:extLst>
              <a:ext uri="{FF2B5EF4-FFF2-40B4-BE49-F238E27FC236}">
                <a16:creationId xmlns:a16="http://schemas.microsoft.com/office/drawing/2014/main" id="{0FD16E02-1623-97F5-242C-87409ADC837A}"/>
              </a:ext>
            </a:extLst>
          </p:cNvPr>
          <p:cNvSpPr>
            <a:spLocks noGrp="1"/>
          </p:cNvSpPr>
          <p:nvPr>
            <p:ph type="sldNum" idx="11"/>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i-FI" sz="1200" b="0" i="0" u="none" strike="noStrike" kern="0" cap="none" spc="0" normalizeH="0" baseline="0" noProof="1" smtClean="0">
                <a:ln>
                  <a:noFill/>
                </a:ln>
                <a:solidFill>
                  <a:srgbClr val="FFFFFF"/>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lang="fi-FI" sz="12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 name="Alternative Process 10">
            <a:extLst>
              <a:ext uri="{FF2B5EF4-FFF2-40B4-BE49-F238E27FC236}">
                <a16:creationId xmlns:a16="http://schemas.microsoft.com/office/drawing/2014/main" id="{402067A7-DDF3-C040-4CEF-52B9378D3D81}"/>
              </a:ext>
              <a:ext uri="{C183D7F6-B498-43B3-948B-1728B52AA6E4}">
                <adec:decorative xmlns:adec="http://schemas.microsoft.com/office/drawing/2017/decorative" val="1"/>
              </a:ext>
            </a:extLst>
          </p:cNvPr>
          <p:cNvSpPr/>
          <p:nvPr/>
        </p:nvSpPr>
        <p:spPr>
          <a:xfrm>
            <a:off x="1802541" y="5465135"/>
            <a:ext cx="4704416" cy="999857"/>
          </a:xfrm>
          <a:prstGeom prst="flowChartAlternateProcess">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i-FI" sz="1200" b="0" i="0" u="none" strike="noStrike" kern="0" cap="none" spc="0" normalizeH="0" baseline="0" noProof="1">
                <a:ln>
                  <a:noFill/>
                </a:ln>
                <a:solidFill>
                  <a:schemeClr val="tx1"/>
                </a:solidFill>
                <a:effectLst/>
                <a:uLnTx/>
                <a:uFillTx/>
                <a:latin typeface="Arial"/>
                <a:ea typeface="+mn-ea"/>
                <a:cs typeface="+mn-cs"/>
                <a:sym typeface="Arial"/>
              </a:rPr>
              <a:t>Luontolähettiläs-hankkeessa (2025-2026 luotiin laajassa sidosryhmäyhteistyössä Tampereelle oma luontokasvatuksen VISIO.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i-FI" sz="1200" b="1" i="0" u="none" strike="noStrike" kern="0" cap="none" spc="0" normalizeH="0" baseline="0" noProof="1">
                <a:ln>
                  <a:noFill/>
                </a:ln>
                <a:solidFill>
                  <a:schemeClr val="tx1"/>
                </a:solidFill>
                <a:effectLst/>
                <a:uLnTx/>
                <a:uFillTx/>
                <a:latin typeface="Arial"/>
                <a:ea typeface="+mn-ea"/>
                <a:cs typeface="+mn-cs"/>
                <a:sym typeface="Arial"/>
              </a:rPr>
              <a:t>Miten oma työsi voisi edistää vision saavuttamise</a:t>
            </a:r>
            <a:r>
              <a:rPr lang="fi-FI" sz="1200" b="1" noProof="1">
                <a:solidFill>
                  <a:schemeClr val="tx1"/>
                </a:solidFill>
                <a:latin typeface="Arial"/>
              </a:rPr>
              <a:t>ss</a:t>
            </a:r>
            <a:r>
              <a:rPr kumimoji="0" lang="fi-FI" sz="1200" b="1" i="0" u="none" strike="noStrike" kern="0" cap="none" spc="0" normalizeH="0" baseline="0" noProof="1">
                <a:ln>
                  <a:noFill/>
                </a:ln>
                <a:solidFill>
                  <a:schemeClr val="tx1"/>
                </a:solidFill>
                <a:effectLst/>
                <a:uLnTx/>
                <a:uFillTx/>
                <a:latin typeface="Arial"/>
                <a:ea typeface="+mn-ea"/>
                <a:cs typeface="+mn-cs"/>
                <a:sym typeface="Arial"/>
              </a:rPr>
              <a:t>a?</a:t>
            </a:r>
          </a:p>
        </p:txBody>
      </p:sp>
      <p:sp>
        <p:nvSpPr>
          <p:cNvPr id="6" name="Alternative Process 10">
            <a:extLst>
              <a:ext uri="{FF2B5EF4-FFF2-40B4-BE49-F238E27FC236}">
                <a16:creationId xmlns:a16="http://schemas.microsoft.com/office/drawing/2014/main" id="{F94DA75E-09D0-4BD4-2133-007FDD25135C}"/>
              </a:ext>
              <a:ext uri="{C183D7F6-B498-43B3-948B-1728B52AA6E4}">
                <adec:decorative xmlns:adec="http://schemas.microsoft.com/office/drawing/2017/decorative" val="1"/>
              </a:ext>
            </a:extLst>
          </p:cNvPr>
          <p:cNvSpPr/>
          <p:nvPr/>
        </p:nvSpPr>
        <p:spPr>
          <a:xfrm>
            <a:off x="6734774" y="5465134"/>
            <a:ext cx="4704416" cy="999857"/>
          </a:xfrm>
          <a:prstGeom prst="flowChartAlternateProcess">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i-FI" sz="1200" b="0" i="1" u="none" strike="noStrike" kern="0" cap="none" spc="0" normalizeH="0" baseline="0" noProof="1">
                <a:ln>
                  <a:noFill/>
                </a:ln>
                <a:solidFill>
                  <a:srgbClr val="FFFFFF"/>
                </a:solidFill>
                <a:effectLst/>
                <a:uLnTx/>
                <a:uFillTx/>
                <a:latin typeface="Arial"/>
                <a:ea typeface="+mn-ea"/>
                <a:cs typeface="+mn-cs"/>
                <a:sym typeface="Arial"/>
              </a:rPr>
              <a:t>”Tärkeintä oli osallisuuden kokemus: kehitimme luontotoiminnan käytäntöjä samassa pöydässä kaikkien sidosryhmien kanssa.”</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1200" b="0" i="0" u="none" strike="noStrike" kern="0" cap="none" spc="0" normalizeH="0" baseline="0" noProof="1">
              <a:ln>
                <a:noFill/>
              </a:ln>
              <a:solidFill>
                <a:srgbClr val="FFFFFF"/>
              </a:solidFill>
              <a:effectLst/>
              <a:uLnTx/>
              <a:uFillTx/>
              <a:latin typeface="Arial"/>
              <a:ea typeface="+mn-ea"/>
              <a:cs typeface="+mn-cs"/>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fi-FI" sz="1200" b="0" i="0" u="none" strike="noStrike" kern="0" cap="none" spc="0" normalizeH="0" baseline="0" noProof="1">
                <a:ln>
                  <a:noFill/>
                </a:ln>
                <a:solidFill>
                  <a:srgbClr val="FFFFFF"/>
                </a:solidFill>
                <a:effectLst/>
                <a:uLnTx/>
                <a:uFillTx/>
                <a:latin typeface="Arial"/>
                <a:ea typeface="+mn-ea"/>
                <a:cs typeface="+mn-cs"/>
                <a:sym typeface="Arial"/>
              </a:rPr>
              <a:t>(Työpajoihin osallistunut opettaja)</a:t>
            </a:r>
          </a:p>
        </p:txBody>
      </p:sp>
      <p:pic>
        <p:nvPicPr>
          <p:cNvPr id="8" name="Picture 22">
            <a:extLst>
              <a:ext uri="{FF2B5EF4-FFF2-40B4-BE49-F238E27FC236}">
                <a16:creationId xmlns:a16="http://schemas.microsoft.com/office/drawing/2014/main" id="{EA3F1DC3-1C98-1B3E-0D59-7FB04EE3A41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03411" y="6087554"/>
            <a:ext cx="750389" cy="537592"/>
          </a:xfrm>
          <a:prstGeom prst="rect">
            <a:avLst/>
          </a:prstGeom>
        </p:spPr>
      </p:pic>
    </p:spTree>
    <p:extLst>
      <p:ext uri="{BB962C8B-B14F-4D97-AF65-F5344CB8AC3E}">
        <p14:creationId xmlns:p14="http://schemas.microsoft.com/office/powerpoint/2010/main" val="2959192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3AAAA-03D0-31BC-E04E-E66F1E120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179ACA-AD35-C70A-8D8C-943BC37738F6}"/>
              </a:ext>
            </a:extLst>
          </p:cNvPr>
          <p:cNvSpPr>
            <a:spLocks noGrp="1"/>
          </p:cNvSpPr>
          <p:nvPr>
            <p:ph type="title"/>
          </p:nvPr>
        </p:nvSpPr>
        <p:spPr/>
        <p:txBody>
          <a:bodyPr>
            <a:normAutofit/>
          </a:bodyPr>
          <a:lstStyle/>
          <a:p>
            <a:r>
              <a:rPr lang="fi-FI" noProof="1">
                <a:solidFill>
                  <a:schemeClr val="bg1"/>
                </a:solidFill>
                <a:ea typeface="Calibri" panose="020F0502020204030204" pitchFamily="34" charset="0"/>
                <a:cs typeface="Calibri" panose="020F0502020204030204" pitchFamily="34" charset="0"/>
              </a:rPr>
              <a:t>Paljon hyviä syitä lähteä ulos</a:t>
            </a:r>
            <a:endParaRPr lang="fi-FI" noProof="1">
              <a:solidFill>
                <a:schemeClr val="bg1"/>
              </a:solidFill>
            </a:endParaRPr>
          </a:p>
        </p:txBody>
      </p:sp>
      <p:sp>
        <p:nvSpPr>
          <p:cNvPr id="6" name="Text Placeholder 5">
            <a:extLst>
              <a:ext uri="{FF2B5EF4-FFF2-40B4-BE49-F238E27FC236}">
                <a16:creationId xmlns:a16="http://schemas.microsoft.com/office/drawing/2014/main" id="{2DB357F5-DC6A-9FBE-02CC-1C0E2CCBA8CC}"/>
              </a:ext>
            </a:extLst>
          </p:cNvPr>
          <p:cNvSpPr>
            <a:spLocks noGrp="1"/>
          </p:cNvSpPr>
          <p:nvPr>
            <p:ph type="body" idx="14"/>
          </p:nvPr>
        </p:nvSpPr>
        <p:spPr>
          <a:xfrm>
            <a:off x="845918" y="1699192"/>
            <a:ext cx="10515600" cy="3460635"/>
          </a:xfrm>
        </p:spPr>
        <p:txBody>
          <a:bodyPr>
            <a:normAutofit fontScale="92500" lnSpcReduction="10000"/>
          </a:bodyPr>
          <a:lstStyle/>
          <a:p>
            <a:pPr marL="0" lvl="0" indent="0">
              <a:spcBef>
                <a:spcPts val="0"/>
              </a:spcBef>
              <a:buFont typeface="Arial" panose="020B0604020202020204" pitchFamily="34" charset="0"/>
              <a:buNone/>
            </a:pPr>
            <a:r>
              <a:rPr lang="fi-FI" sz="1600" b="1" noProof="1">
                <a:ea typeface="Calibri" panose="020F0502020204030204" pitchFamily="34" charset="0"/>
                <a:cs typeface="Calibri" panose="020F0502020204030204" pitchFamily="34" charset="0"/>
              </a:rPr>
              <a:t>Luonto mahdollistaa syvän leikin</a:t>
            </a:r>
            <a:endParaRPr lang="fi-FI" sz="1600"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sz="1600" noProof="1">
                <a:ea typeface="Calibri" panose="020F0502020204030204" pitchFamily="34" charset="0"/>
                <a:cs typeface="Calibri" panose="020F0502020204030204" pitchFamily="34" charset="0"/>
              </a:rPr>
              <a:t>Luonnossa oleskelu tukee luovuutta ja mielikuvitusta</a:t>
            </a:r>
          </a:p>
          <a:p>
            <a:pPr marL="0" lvl="0" indent="0">
              <a:spcBef>
                <a:spcPts val="0"/>
              </a:spcBef>
              <a:buFont typeface="Arial" panose="020B0604020202020204" pitchFamily="34" charset="0"/>
              <a:buNone/>
            </a:pPr>
            <a:endParaRPr lang="fi-FI" sz="1600"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sz="1600" b="1" noProof="1">
                <a:ea typeface="Calibri" panose="020F0502020204030204" pitchFamily="34" charset="0"/>
                <a:cs typeface="Calibri" panose="020F0502020204030204" pitchFamily="34" charset="0"/>
              </a:rPr>
              <a:t>Hyvinvointi ja keskittyminen</a:t>
            </a:r>
          </a:p>
          <a:p>
            <a:pPr marL="0" lvl="0" indent="0">
              <a:spcBef>
                <a:spcPts val="0"/>
              </a:spcBef>
              <a:buFont typeface="Arial" panose="020B0604020202020204" pitchFamily="34" charset="0"/>
              <a:buNone/>
            </a:pPr>
            <a:r>
              <a:rPr lang="fi-FI" sz="1600" noProof="1">
                <a:ea typeface="Calibri" panose="020F0502020204030204" pitchFamily="34" charset="0"/>
                <a:cs typeface="Calibri" panose="020F0502020204030204" pitchFamily="34" charset="0"/>
              </a:rPr>
              <a:t>Luonto rauhoittaa ja kohottaa mielialaa, myös aikuisten </a:t>
            </a:r>
            <a:r>
              <a:rPr lang="fi-FI" sz="1600" noProof="1">
                <a:ea typeface="Calibri" panose="020F0502020204030204" pitchFamily="34" charset="0"/>
                <a:cs typeface="Calibri" panose="020F0502020204030204" pitchFamily="34" charset="0"/>
                <a:sym typeface="Wingdings" panose="05000000000000000000" pitchFamily="2" charset="2"/>
              </a:rPr>
              <a:t></a:t>
            </a:r>
            <a:endParaRPr lang="fi-FI" sz="1600"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endParaRPr lang="fi-FI" sz="1600"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sz="1600" b="1" noProof="1">
                <a:ea typeface="Calibri" panose="020F0502020204030204" pitchFamily="34" charset="0"/>
                <a:cs typeface="Calibri" panose="020F0502020204030204" pitchFamily="34" charset="0"/>
              </a:rPr>
              <a:t>Liikunnan lisääminen</a:t>
            </a:r>
          </a:p>
          <a:p>
            <a:pPr marL="0" lvl="0" indent="0">
              <a:spcBef>
                <a:spcPts val="0"/>
              </a:spcBef>
              <a:buFont typeface="Arial" panose="020B0604020202020204" pitchFamily="34" charset="0"/>
              <a:buNone/>
            </a:pPr>
            <a:r>
              <a:rPr lang="fi-FI" sz="1600" noProof="1">
                <a:ea typeface="Calibri" panose="020F0502020204030204" pitchFamily="34" charset="0"/>
                <a:cs typeface="Calibri" panose="020F0502020204030204" pitchFamily="34" charset="0"/>
              </a:rPr>
              <a:t>Luontoympäristö  lisää monipuolista liikuntaa, tukee motoristen taitojen kehitystä ja lasten liikkumisen tarvetta.</a:t>
            </a:r>
          </a:p>
          <a:p>
            <a:pPr marL="0" lvl="0" indent="0">
              <a:spcBef>
                <a:spcPts val="0"/>
              </a:spcBef>
              <a:buFont typeface="Arial" panose="020B0604020202020204" pitchFamily="34" charset="0"/>
              <a:buNone/>
            </a:pPr>
            <a:endParaRPr lang="fi-FI" sz="1600"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sz="1600" b="1" noProof="1">
                <a:ea typeface="Calibri" panose="020F0502020204030204" pitchFamily="34" charset="0"/>
                <a:cs typeface="Calibri" panose="020F0502020204030204" pitchFamily="34" charset="0"/>
              </a:rPr>
              <a:t>Sosiaaliset taidot ja yhteisöllisyys</a:t>
            </a:r>
          </a:p>
          <a:p>
            <a:pPr marL="0" lvl="0" indent="0">
              <a:spcBef>
                <a:spcPts val="0"/>
              </a:spcBef>
              <a:buFont typeface="Arial" panose="020B0604020202020204" pitchFamily="34" charset="0"/>
              <a:buNone/>
            </a:pPr>
            <a:r>
              <a:rPr lang="fi-FI" sz="1600" noProof="1">
                <a:ea typeface="Calibri" panose="020F0502020204030204" pitchFamily="34" charset="0"/>
                <a:cs typeface="Calibri" panose="020F0502020204030204" pitchFamily="34" charset="0"/>
              </a:rPr>
              <a:t>Luonnossa tekeminen tutkitusti vahvistaa ryhmätyötaitoja, yhteisöllisyyttä ja vähentää konflikteja verrattuna sisätiloihin.</a:t>
            </a:r>
          </a:p>
          <a:p>
            <a:pPr marL="0" lvl="0" indent="0">
              <a:spcBef>
                <a:spcPts val="0"/>
              </a:spcBef>
              <a:buFont typeface="Arial" panose="020B0604020202020204" pitchFamily="34" charset="0"/>
              <a:buNone/>
            </a:pPr>
            <a:endParaRPr lang="fi-FI" sz="1600"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sz="1600" b="1" noProof="1">
                <a:ea typeface="Calibri" panose="020F0502020204030204" pitchFamily="34" charset="0"/>
                <a:cs typeface="Calibri" panose="020F0502020204030204" pitchFamily="34" charset="0"/>
              </a:rPr>
              <a:t>Luontosuhde syvenee</a:t>
            </a:r>
          </a:p>
          <a:p>
            <a:pPr marL="0" lvl="0" indent="0">
              <a:spcBef>
                <a:spcPts val="0"/>
              </a:spcBef>
              <a:buFont typeface="Arial" panose="020B0604020202020204" pitchFamily="34" charset="0"/>
              <a:buNone/>
            </a:pPr>
            <a:r>
              <a:rPr lang="fi-FI" sz="1600" noProof="1">
                <a:ea typeface="Calibri" panose="020F0502020204030204" pitchFamily="34" charset="0"/>
                <a:cs typeface="Calibri" panose="020F0502020204030204" pitchFamily="34" charset="0"/>
              </a:rPr>
              <a:t>Toistuvat luontokokemukset luovat perustan luontosuhteelle ja kestävälle elämäntavalle.</a:t>
            </a:r>
          </a:p>
          <a:p>
            <a:pPr marL="0" lvl="0" indent="0">
              <a:spcBef>
                <a:spcPts val="0"/>
              </a:spcBef>
              <a:buFont typeface="Arial" panose="020B0604020202020204" pitchFamily="34" charset="0"/>
              <a:buNone/>
            </a:pPr>
            <a:endParaRPr lang="fi-FI" sz="1600"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sz="1600" b="1" noProof="1">
                <a:solidFill>
                  <a:schemeClr val="accent2">
                    <a:lumMod val="75000"/>
                  </a:schemeClr>
                </a:solidFill>
                <a:ea typeface="Calibri" panose="020F0502020204030204" pitchFamily="34" charset="0"/>
                <a:cs typeface="Calibri" panose="020F0502020204030204" pitchFamily="34" charset="0"/>
              </a:rPr>
              <a:t>Mitä muita hyviä perusteita keksitte?</a:t>
            </a:r>
          </a:p>
          <a:p>
            <a:pPr>
              <a:buClr>
                <a:schemeClr val="bg2"/>
              </a:buClr>
            </a:pPr>
            <a:endParaRPr lang="fi-FI" sz="1600" noProof="1">
              <a:solidFill>
                <a:schemeClr val="bg1"/>
              </a:solidFill>
            </a:endParaRPr>
          </a:p>
        </p:txBody>
      </p:sp>
      <p:pic>
        <p:nvPicPr>
          <p:cNvPr id="11" name="Kuvan paikkamerkki 10" descr="Kuva, jossa on etualalla värikkäitä kukkia ja niiden takana pieni lapsi katsomassa ja ihailemassa niitä.">
            <a:extLst>
              <a:ext uri="{FF2B5EF4-FFF2-40B4-BE49-F238E27FC236}">
                <a16:creationId xmlns:a16="http://schemas.microsoft.com/office/drawing/2014/main" id="{D1105B86-AEB9-312F-10A7-A9A80B9C01E4}"/>
              </a:ext>
            </a:extLst>
          </p:cNvPr>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l="-25" t="22899" r="25" b="43601"/>
          <a:stretch>
            <a:fillRect/>
          </a:stretch>
        </p:blipFill>
        <p:spPr>
          <a:xfrm>
            <a:off x="5383679" y="4724400"/>
            <a:ext cx="1881188" cy="1368425"/>
          </a:xfrm>
          <a:prstGeom prst="rect">
            <a:avLst/>
          </a:prstGeom>
          <a:noFill/>
          <a:ln>
            <a:noFill/>
          </a:ln>
        </p:spPr>
      </p:pic>
      <p:pic>
        <p:nvPicPr>
          <p:cNvPr id="13" name="Kuvan paikkamerkki 12" descr="Kuva, jossa ryhmä pieniä lapsiaja kolme aikuista ovat metsässä retkellä. Lapsilla on päällä sadevaatteet ja liivit ja aikuisilla sadevaatteet.">
            <a:extLst>
              <a:ext uri="{FF2B5EF4-FFF2-40B4-BE49-F238E27FC236}">
                <a16:creationId xmlns:a16="http://schemas.microsoft.com/office/drawing/2014/main" id="{A4E2D3EA-A5A7-EB23-40E1-F2813AFBB0B5}"/>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t="1505" b="1505"/>
          <a:stretch/>
        </p:blipFill>
        <p:spPr>
          <a:prstGeom prst="rect">
            <a:avLst/>
          </a:prstGeom>
          <a:noFill/>
          <a:ln>
            <a:noFill/>
          </a:ln>
        </p:spPr>
      </p:pic>
      <p:pic>
        <p:nvPicPr>
          <p:cNvPr id="15" name="Kuvan paikkamerkki 14" descr="Kuva jossa aikuinen ja lapsi keräävät mustikoita yhdessä. Lapsi ottaa mustikoita aikuisen kädestä. Lähikuva.">
            <a:extLst>
              <a:ext uri="{FF2B5EF4-FFF2-40B4-BE49-F238E27FC236}">
                <a16:creationId xmlns:a16="http://schemas.microsoft.com/office/drawing/2014/main" id="{312CD6F3-E84E-6041-1BBF-9679E0EBA295}"/>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t="1505" b="1505"/>
          <a:stretch/>
        </p:blipFill>
        <p:spPr>
          <a:prstGeom prst="rect">
            <a:avLst/>
          </a:prstGeom>
          <a:noFill/>
          <a:ln>
            <a:noFill/>
          </a:ln>
        </p:spPr>
      </p:pic>
      <p:sp>
        <p:nvSpPr>
          <p:cNvPr id="5" name="Tekstiruutu 4">
            <a:extLst>
              <a:ext uri="{FF2B5EF4-FFF2-40B4-BE49-F238E27FC236}">
                <a16:creationId xmlns:a16="http://schemas.microsoft.com/office/drawing/2014/main" id="{56DE09A0-246E-87CD-269E-E7E709826921}"/>
              </a:ext>
            </a:extLst>
          </p:cNvPr>
          <p:cNvSpPr txBox="1"/>
          <p:nvPr/>
        </p:nvSpPr>
        <p:spPr>
          <a:xfrm>
            <a:off x="10048529" y="6092825"/>
            <a:ext cx="1480457" cy="261610"/>
          </a:xfrm>
          <a:prstGeom prst="rect">
            <a:avLst/>
          </a:prstGeom>
          <a:noFill/>
        </p:spPr>
        <p:txBody>
          <a:bodyPr wrap="square" rtlCol="0">
            <a:spAutoFit/>
          </a:bodyPr>
          <a:lstStyle/>
          <a:p>
            <a:r>
              <a:rPr lang="fi-FI" sz="1050" noProof="1">
                <a:solidFill>
                  <a:schemeClr val="bg1"/>
                </a:solidFill>
              </a:rPr>
              <a:t>Kuvat: Roosa Ritola</a:t>
            </a:r>
          </a:p>
        </p:txBody>
      </p:sp>
      <p:pic>
        <p:nvPicPr>
          <p:cNvPr id="17" name="Picture 22">
            <a:extLst>
              <a:ext uri="{FF2B5EF4-FFF2-40B4-BE49-F238E27FC236}">
                <a16:creationId xmlns:a16="http://schemas.microsoft.com/office/drawing/2014/main" id="{9756BF9F-FEF7-925C-4A02-319889D5FA6D}"/>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43472" y="5139816"/>
            <a:ext cx="750389" cy="537592"/>
          </a:xfrm>
          <a:prstGeom prst="rect">
            <a:avLst/>
          </a:prstGeom>
        </p:spPr>
      </p:pic>
      <p:sp>
        <p:nvSpPr>
          <p:cNvPr id="8" name="Tekstiruutu 7">
            <a:extLst>
              <a:ext uri="{FF2B5EF4-FFF2-40B4-BE49-F238E27FC236}">
                <a16:creationId xmlns:a16="http://schemas.microsoft.com/office/drawing/2014/main" id="{304232A8-2D92-612A-95AE-EAE449EFDD7E}"/>
              </a:ext>
            </a:extLst>
          </p:cNvPr>
          <p:cNvSpPr txBox="1"/>
          <p:nvPr/>
        </p:nvSpPr>
        <p:spPr>
          <a:xfrm>
            <a:off x="2065299" y="6413698"/>
            <a:ext cx="6379028" cy="307777"/>
          </a:xfrm>
          <a:prstGeom prst="rect">
            <a:avLst/>
          </a:prstGeom>
          <a:noFill/>
        </p:spPr>
        <p:txBody>
          <a:bodyPr wrap="square" rtlCol="0">
            <a:spAutoFit/>
          </a:bodyPr>
          <a:lstStyle/>
          <a:p>
            <a:r>
              <a:rPr lang="fi-FI" noProof="1">
                <a:solidFill>
                  <a:schemeClr val="bg1"/>
                </a:solidFill>
              </a:rPr>
              <a:t>Lähde mm. </a:t>
            </a:r>
            <a:r>
              <a:rPr lang="fi-FI" noProof="1">
                <a:solidFill>
                  <a:schemeClr val="bg1"/>
                </a:solidFill>
                <a:hlinkClick r:id="rId6">
                  <a:extLst>
                    <a:ext uri="{A12FA001-AC4F-418D-AE19-62706E023703}">
                      <ahyp:hlinkClr xmlns:ahyp="http://schemas.microsoft.com/office/drawing/2018/hyperlinkcolor" val="tx"/>
                    </a:ext>
                  </a:extLst>
                </a:hlinkClick>
              </a:rPr>
              <a:t>Luonto oppimisympäristönä vahvistaa oppimista - LYKE-verkosto</a:t>
            </a:r>
            <a:endParaRPr lang="fi-FI" noProof="1">
              <a:solidFill>
                <a:schemeClr val="bg1"/>
              </a:solidFill>
            </a:endParaRPr>
          </a:p>
        </p:txBody>
      </p:sp>
      <p:sp>
        <p:nvSpPr>
          <p:cNvPr id="4" name="Slide Number Placeholder 3">
            <a:extLst>
              <a:ext uri="{FF2B5EF4-FFF2-40B4-BE49-F238E27FC236}">
                <a16:creationId xmlns:a16="http://schemas.microsoft.com/office/drawing/2014/main" id="{7C6399E7-8EB1-1F6F-3C19-E910CFB778B5}"/>
              </a:ext>
            </a:extLst>
          </p:cNvPr>
          <p:cNvSpPr>
            <a:spLocks noGrp="1"/>
          </p:cNvSpPr>
          <p:nvPr>
            <p:ph type="sldNum" idx="12"/>
          </p:nvPr>
        </p:nvSpPr>
        <p:spPr/>
        <p:txBody>
          <a:bodyPr/>
          <a:lstStyle/>
          <a:p>
            <a:fld id="{00000000-1234-1234-1234-123412341234}" type="slidenum">
              <a:rPr lang="fi-FI" noProof="1" smtClean="0"/>
              <a:pPr/>
              <a:t>4</a:t>
            </a:fld>
            <a:endParaRPr lang="fi-FI" noProof="1"/>
          </a:p>
        </p:txBody>
      </p:sp>
    </p:spTree>
    <p:extLst>
      <p:ext uri="{BB962C8B-B14F-4D97-AF65-F5344CB8AC3E}">
        <p14:creationId xmlns:p14="http://schemas.microsoft.com/office/powerpoint/2010/main" val="3678054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5C574D9-D827-461B-4017-D2F7B14D60B2}"/>
              </a:ext>
            </a:extLst>
          </p:cNvPr>
          <p:cNvSpPr>
            <a:spLocks noGrp="1"/>
          </p:cNvSpPr>
          <p:nvPr>
            <p:ph type="body" idx="1"/>
          </p:nvPr>
        </p:nvSpPr>
        <p:spPr>
          <a:xfrm>
            <a:off x="845918" y="1617607"/>
            <a:ext cx="6338682" cy="4602219"/>
          </a:xfrm>
        </p:spPr>
        <p:txBody>
          <a:bodyPr wrap="square" anchor="t">
            <a:normAutofit fontScale="92500" lnSpcReduction="20000"/>
          </a:bodyPr>
          <a:lstStyle/>
          <a:p>
            <a:pPr marL="0" indent="0">
              <a:lnSpc>
                <a:spcPct val="90000"/>
              </a:lnSpc>
              <a:spcBef>
                <a:spcPts val="0"/>
              </a:spcBef>
              <a:spcAft>
                <a:spcPts val="600"/>
              </a:spcAft>
              <a:buNone/>
            </a:pPr>
            <a:r>
              <a:rPr lang="fi-FI" sz="1600" b="1" noProof="1"/>
              <a:t>Valitse turvallinen ja innostava leikkiympäristö </a:t>
            </a:r>
          </a:p>
          <a:p>
            <a:pPr marL="0" indent="0">
              <a:lnSpc>
                <a:spcPct val="90000"/>
              </a:lnSpc>
              <a:spcBef>
                <a:spcPts val="0"/>
              </a:spcBef>
              <a:spcAft>
                <a:spcPts val="600"/>
              </a:spcAft>
              <a:buNone/>
            </a:pPr>
            <a:r>
              <a:rPr lang="fi-FI" sz="1600" noProof="1"/>
              <a:t>Valitse päiväkodin läheltä helposti rajattava, turvallinen paikka ja kartoita mahdolliset riskitilanteet etukäteen.</a:t>
            </a:r>
          </a:p>
          <a:p>
            <a:pPr marL="0" indent="0">
              <a:lnSpc>
                <a:spcPct val="90000"/>
              </a:lnSpc>
              <a:spcBef>
                <a:spcPts val="0"/>
              </a:spcBef>
              <a:spcAft>
                <a:spcPts val="600"/>
              </a:spcAft>
              <a:buNone/>
            </a:pPr>
            <a:endParaRPr lang="fi-FI" sz="1600" b="1" noProof="1"/>
          </a:p>
          <a:p>
            <a:pPr marL="0" indent="0">
              <a:lnSpc>
                <a:spcPct val="90000"/>
              </a:lnSpc>
              <a:spcBef>
                <a:spcPts val="0"/>
              </a:spcBef>
              <a:spcAft>
                <a:spcPts val="600"/>
              </a:spcAft>
              <a:buNone/>
            </a:pPr>
            <a:r>
              <a:rPr lang="fi-FI" sz="1600" b="1" noProof="1"/>
              <a:t>Pidä suunnitelma ja kantamukset kevyenä</a:t>
            </a:r>
          </a:p>
          <a:p>
            <a:pPr marL="0" indent="0">
              <a:lnSpc>
                <a:spcPct val="90000"/>
              </a:lnSpc>
              <a:spcBef>
                <a:spcPts val="0"/>
              </a:spcBef>
              <a:spcAft>
                <a:spcPts val="600"/>
              </a:spcAft>
              <a:buNone/>
            </a:pPr>
            <a:r>
              <a:rPr lang="fi-FI" sz="1600" noProof="1"/>
              <a:t>Retki on hyvä suunnitella väljäksi: siirtymiin ja mahdollisiin kokoontumisiin kuluu aikaa. Luonnossa on hyvä käyttää ensisijaisesti luonnonmateriaaleja. Mieti, mitä tarvitset ja ota mukaan vain tarpeelliset välineet.</a:t>
            </a:r>
          </a:p>
          <a:p>
            <a:pPr marL="0" indent="0">
              <a:lnSpc>
                <a:spcPct val="90000"/>
              </a:lnSpc>
              <a:spcBef>
                <a:spcPts val="0"/>
              </a:spcBef>
              <a:spcAft>
                <a:spcPts val="600"/>
              </a:spcAft>
              <a:buNone/>
            </a:pPr>
            <a:endParaRPr lang="fi-FI" sz="1600" b="1" noProof="1"/>
          </a:p>
          <a:p>
            <a:pPr marL="0" indent="0">
              <a:lnSpc>
                <a:spcPct val="90000"/>
              </a:lnSpc>
              <a:spcBef>
                <a:spcPts val="0"/>
              </a:spcBef>
              <a:spcAft>
                <a:spcPts val="600"/>
              </a:spcAft>
              <a:buNone/>
            </a:pPr>
            <a:r>
              <a:rPr lang="fi-FI" sz="1600" b="1" noProof="1"/>
              <a:t>Varmista rutiinit ja perussäännöt </a:t>
            </a:r>
          </a:p>
          <a:p>
            <a:pPr marL="0" indent="0">
              <a:lnSpc>
                <a:spcPct val="90000"/>
              </a:lnSpc>
              <a:spcBef>
                <a:spcPts val="0"/>
              </a:spcBef>
              <a:spcAft>
                <a:spcPts val="600"/>
              </a:spcAft>
              <a:buNone/>
            </a:pPr>
            <a:r>
              <a:rPr lang="fi-FI" sz="1600" noProof="1"/>
              <a:t>Tietääkö ryhmässä kaikki miten toimitaan myös poikkeustilanteessa?</a:t>
            </a:r>
          </a:p>
          <a:p>
            <a:pPr marL="0" indent="0">
              <a:lnSpc>
                <a:spcPct val="90000"/>
              </a:lnSpc>
              <a:spcBef>
                <a:spcPts val="0"/>
              </a:spcBef>
              <a:spcAft>
                <a:spcPts val="600"/>
              </a:spcAft>
              <a:buNone/>
            </a:pPr>
            <a:endParaRPr lang="fi-FI" sz="1600" b="1" noProof="1"/>
          </a:p>
          <a:p>
            <a:pPr marL="0" indent="0">
              <a:lnSpc>
                <a:spcPct val="90000"/>
              </a:lnSpc>
              <a:spcBef>
                <a:spcPts val="0"/>
              </a:spcBef>
              <a:spcAft>
                <a:spcPts val="600"/>
              </a:spcAft>
              <a:buNone/>
            </a:pPr>
            <a:r>
              <a:rPr lang="fi-FI" sz="1600" b="1" noProof="1"/>
              <a:t>Viesti koteihin</a:t>
            </a:r>
          </a:p>
          <a:p>
            <a:pPr marL="0" indent="0">
              <a:lnSpc>
                <a:spcPct val="90000"/>
              </a:lnSpc>
              <a:spcBef>
                <a:spcPts val="0"/>
              </a:spcBef>
              <a:spcAft>
                <a:spcPts val="600"/>
              </a:spcAft>
              <a:buNone/>
            </a:pPr>
            <a:r>
              <a:rPr lang="fi-FI" sz="1600" noProof="1"/>
              <a:t>Huoltajille on hyvä tiedottaa etukäteen luonnossa toimisen tavoitteista.</a:t>
            </a:r>
          </a:p>
          <a:p>
            <a:pPr marL="0" indent="0">
              <a:lnSpc>
                <a:spcPct val="90000"/>
              </a:lnSpc>
              <a:spcBef>
                <a:spcPts val="0"/>
              </a:spcBef>
              <a:spcAft>
                <a:spcPts val="600"/>
              </a:spcAft>
              <a:buNone/>
            </a:pPr>
            <a:endParaRPr lang="fi-FI" sz="1600" b="1" noProof="1"/>
          </a:p>
          <a:p>
            <a:pPr marL="0" indent="0">
              <a:lnSpc>
                <a:spcPct val="90000"/>
              </a:lnSpc>
              <a:spcBef>
                <a:spcPts val="0"/>
              </a:spcBef>
              <a:spcAft>
                <a:spcPts val="600"/>
              </a:spcAft>
              <a:buNone/>
            </a:pPr>
            <a:r>
              <a:rPr lang="fi-FI" sz="1600" b="1" noProof="1"/>
              <a:t>Turvallisuus = muistisääntö 5 T:tä</a:t>
            </a:r>
          </a:p>
          <a:p>
            <a:pPr marL="0" indent="0">
              <a:lnSpc>
                <a:spcPct val="90000"/>
              </a:lnSpc>
              <a:spcBef>
                <a:spcPts val="0"/>
              </a:spcBef>
              <a:spcAft>
                <a:spcPts val="600"/>
              </a:spcAft>
              <a:buNone/>
            </a:pPr>
            <a:r>
              <a:rPr lang="fi-FI" sz="1600" noProof="1"/>
              <a:t>1) Tunne ryhmä 2) Tutustu etukäteen ympäristöön 3) Tee suunnitelma poikkeustilanteiden varalle 4) Toimi rauhallisesti 5) Turvaa välineet ja varusteet.</a:t>
            </a:r>
          </a:p>
        </p:txBody>
      </p:sp>
      <p:pic>
        <p:nvPicPr>
          <p:cNvPr id="3" name="Sisällön paikkamerkki 2" descr="Valokuva esittää lasta metsässä, joka katsoo ylös ja pitää kiikareita kasvojensa edessä. Taustalla näkyy puita ja vesistö, mikä viittaa ulkoiluun luonnon keskellä.">
            <a:extLst>
              <a:ext uri="{FF2B5EF4-FFF2-40B4-BE49-F238E27FC236}">
                <a16:creationId xmlns:a16="http://schemas.microsoft.com/office/drawing/2014/main" id="{09CBE38D-3E03-1E8B-5D6D-32E1C56FBAB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l="332" t="17258" r="-332" b="9303"/>
          <a:stretch>
            <a:fillRect/>
          </a:stretch>
        </p:blipFill>
        <p:spPr>
          <a:xfrm>
            <a:off x="7891577" y="10"/>
            <a:ext cx="4300537" cy="6857990"/>
          </a:xfrm>
          <a:prstGeom prst="rect">
            <a:avLst/>
          </a:prstGeom>
          <a:noFill/>
          <a:ln>
            <a:noFill/>
          </a:ln>
        </p:spPr>
      </p:pic>
      <p:sp>
        <p:nvSpPr>
          <p:cNvPr id="11" name="Tekstiruutu 10">
            <a:extLst>
              <a:ext uri="{FF2B5EF4-FFF2-40B4-BE49-F238E27FC236}">
                <a16:creationId xmlns:a16="http://schemas.microsoft.com/office/drawing/2014/main" id="{EBBF27F0-7C80-E2D2-0D88-DA2AA236D3D3}"/>
              </a:ext>
            </a:extLst>
          </p:cNvPr>
          <p:cNvSpPr txBox="1"/>
          <p:nvPr/>
        </p:nvSpPr>
        <p:spPr>
          <a:xfrm>
            <a:off x="10778815" y="6590670"/>
            <a:ext cx="1480457" cy="261610"/>
          </a:xfrm>
          <a:prstGeom prst="rect">
            <a:avLst/>
          </a:prstGeom>
          <a:noFill/>
        </p:spPr>
        <p:txBody>
          <a:bodyPr wrap="square" rtlCol="0">
            <a:spAutoFit/>
          </a:bodyPr>
          <a:lstStyle/>
          <a:p>
            <a:r>
              <a:rPr lang="fi-FI" sz="1050" noProof="1">
                <a:solidFill>
                  <a:schemeClr val="bg1"/>
                </a:solidFill>
              </a:rPr>
              <a:t>Kuva: Roosa Ritola</a:t>
            </a:r>
          </a:p>
        </p:txBody>
      </p:sp>
      <p:grpSp>
        <p:nvGrpSpPr>
          <p:cNvPr id="7" name="Group 23" descr="Ikoni, jossa kaksi kasvavaa taimea">
            <a:extLst>
              <a:ext uri="{FF2B5EF4-FFF2-40B4-BE49-F238E27FC236}">
                <a16:creationId xmlns:a16="http://schemas.microsoft.com/office/drawing/2014/main" id="{784E8D58-DBDF-6F3A-1F2E-2F7D8825A7E7}"/>
              </a:ext>
            </a:extLst>
          </p:cNvPr>
          <p:cNvGrpSpPr/>
          <p:nvPr/>
        </p:nvGrpSpPr>
        <p:grpSpPr>
          <a:xfrm>
            <a:off x="6528048" y="1055221"/>
            <a:ext cx="720080" cy="720080"/>
            <a:chOff x="2097616" y="4725145"/>
            <a:chExt cx="720080" cy="720080"/>
          </a:xfrm>
        </p:grpSpPr>
        <p:sp>
          <p:nvSpPr>
            <p:cNvPr id="8" name="Oval 14">
              <a:extLst>
                <a:ext uri="{FF2B5EF4-FFF2-40B4-BE49-F238E27FC236}">
                  <a16:creationId xmlns:a16="http://schemas.microsoft.com/office/drawing/2014/main" id="{AE72B56D-8858-857B-EAA0-818CB3CA38CF}"/>
                </a:ext>
              </a:extLst>
            </p:cNvPr>
            <p:cNvSpPr/>
            <p:nvPr/>
          </p:nvSpPr>
          <p:spPr>
            <a:xfrm>
              <a:off x="2097616" y="4725145"/>
              <a:ext cx="720080" cy="72008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noProof="1"/>
            </a:p>
          </p:txBody>
        </p:sp>
        <p:pic>
          <p:nvPicPr>
            <p:cNvPr id="9" name="Picture 19">
              <a:extLst>
                <a:ext uri="{FF2B5EF4-FFF2-40B4-BE49-F238E27FC236}">
                  <a16:creationId xmlns:a16="http://schemas.microsoft.com/office/drawing/2014/main" id="{7281F44B-4430-B0B6-9F9E-01EF15DBDED1}"/>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238463" y="4908830"/>
              <a:ext cx="468000" cy="337708"/>
            </a:xfrm>
            <a:prstGeom prst="rect">
              <a:avLst/>
            </a:prstGeom>
          </p:spPr>
        </p:pic>
      </p:grpSp>
      <p:sp>
        <p:nvSpPr>
          <p:cNvPr id="10" name="Slide Number Placeholder 3">
            <a:extLst>
              <a:ext uri="{FF2B5EF4-FFF2-40B4-BE49-F238E27FC236}">
                <a16:creationId xmlns:a16="http://schemas.microsoft.com/office/drawing/2014/main" id="{D43EF372-C5F4-CF2B-9E85-6D847E8A30A2}"/>
              </a:ext>
            </a:extLst>
          </p:cNvPr>
          <p:cNvSpPr>
            <a:spLocks noGrp="1"/>
          </p:cNvSpPr>
          <p:nvPr>
            <p:ph type="sldNum" idx="12"/>
          </p:nvPr>
        </p:nvSpPr>
        <p:spPr>
          <a:xfrm>
            <a:off x="11202684" y="6356350"/>
            <a:ext cx="851263" cy="365125"/>
          </a:xfrm>
        </p:spPr>
        <p:txBody>
          <a:bodyPr/>
          <a:lstStyle/>
          <a:p>
            <a:pPr>
              <a:spcAft>
                <a:spcPts val="600"/>
              </a:spcAft>
            </a:pPr>
            <a:fld id="{00000000-1234-1234-1234-123412341234}" type="slidenum">
              <a:rPr lang="fi-FI" noProof="1" smtClean="0"/>
              <a:pPr>
                <a:spcAft>
                  <a:spcPts val="600"/>
                </a:spcAft>
              </a:pPr>
              <a:t>5</a:t>
            </a:fld>
            <a:endParaRPr lang="fi-FI" noProof="1"/>
          </a:p>
        </p:txBody>
      </p:sp>
      <p:sp>
        <p:nvSpPr>
          <p:cNvPr id="4" name="Title 3">
            <a:extLst>
              <a:ext uri="{FF2B5EF4-FFF2-40B4-BE49-F238E27FC236}">
                <a16:creationId xmlns:a16="http://schemas.microsoft.com/office/drawing/2014/main" id="{7B016CE1-4A69-1031-9390-3A294038C41D}"/>
              </a:ext>
            </a:extLst>
          </p:cNvPr>
          <p:cNvSpPr>
            <a:spLocks noGrp="1"/>
          </p:cNvSpPr>
          <p:nvPr>
            <p:ph type="title"/>
          </p:nvPr>
        </p:nvSpPr>
        <p:spPr>
          <a:xfrm>
            <a:off x="831851" y="714375"/>
            <a:ext cx="6338682" cy="1060926"/>
          </a:xfrm>
        </p:spPr>
        <p:txBody>
          <a:bodyPr wrap="square" anchor="t">
            <a:normAutofit/>
          </a:bodyPr>
          <a:lstStyle/>
          <a:p>
            <a:r>
              <a:rPr lang="fi-FI" sz="3400" noProof="1"/>
              <a:t>Valmistautumisen A&amp;O</a:t>
            </a:r>
          </a:p>
        </p:txBody>
      </p:sp>
    </p:spTree>
    <p:extLst>
      <p:ext uri="{BB962C8B-B14F-4D97-AF65-F5344CB8AC3E}">
        <p14:creationId xmlns:p14="http://schemas.microsoft.com/office/powerpoint/2010/main" val="101146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6BDA-46FB-7737-1DC2-E805394C7E2B}"/>
              </a:ext>
            </a:extLst>
          </p:cNvPr>
          <p:cNvSpPr>
            <a:spLocks noGrp="1"/>
          </p:cNvSpPr>
          <p:nvPr>
            <p:ph type="title"/>
          </p:nvPr>
        </p:nvSpPr>
        <p:spPr/>
        <p:txBody>
          <a:bodyPr/>
          <a:lstStyle/>
          <a:p>
            <a:r>
              <a:rPr lang="fi-FI" noProof="1">
                <a:solidFill>
                  <a:schemeClr val="bg1"/>
                </a:solidFill>
              </a:rPr>
              <a:t>Seikkailukartat iloksi ja avuksi</a:t>
            </a:r>
          </a:p>
        </p:txBody>
      </p:sp>
      <p:sp>
        <p:nvSpPr>
          <p:cNvPr id="3" name="Text Placeholder 2">
            <a:extLst>
              <a:ext uri="{FF2B5EF4-FFF2-40B4-BE49-F238E27FC236}">
                <a16:creationId xmlns:a16="http://schemas.microsoft.com/office/drawing/2014/main" id="{30D12459-4943-9FB5-8568-F41017266FF7}"/>
              </a:ext>
            </a:extLst>
          </p:cNvPr>
          <p:cNvSpPr>
            <a:spLocks noGrp="1"/>
          </p:cNvSpPr>
          <p:nvPr>
            <p:ph type="body" idx="1"/>
          </p:nvPr>
        </p:nvSpPr>
        <p:spPr>
          <a:xfrm>
            <a:off x="845917" y="1710078"/>
            <a:ext cx="4852356" cy="2034607"/>
          </a:xfrm>
        </p:spPr>
        <p:txBody>
          <a:bodyPr>
            <a:normAutofit/>
          </a:bodyPr>
          <a:lstStyle/>
          <a:p>
            <a:pPr marL="76200" indent="0">
              <a:buClr>
                <a:schemeClr val="bg2"/>
              </a:buClr>
              <a:buNone/>
            </a:pPr>
            <a:r>
              <a:rPr lang="fi-FI" sz="1800" noProof="1">
                <a:solidFill>
                  <a:schemeClr val="bg1"/>
                </a:solidFill>
              </a:rPr>
              <a:t>Käyttäkää varhaiskasvatuksen </a:t>
            </a:r>
            <a:r>
              <a:rPr lang="fi-FI" sz="1800" b="1" noProof="1">
                <a:solidFill>
                  <a:schemeClr val="bg1"/>
                </a:solidFill>
              </a:rPr>
              <a:t>Seikkailukarttoja lähialueen luontoaarteiden löytämiseen.</a:t>
            </a:r>
          </a:p>
          <a:p>
            <a:pPr marL="76200" indent="0">
              <a:buClr>
                <a:schemeClr val="bg2"/>
              </a:buClr>
              <a:buNone/>
            </a:pPr>
            <a:r>
              <a:rPr lang="fi-FI" sz="1800" b="1" noProof="1">
                <a:solidFill>
                  <a:schemeClr val="bg1"/>
                </a:solidFill>
              </a:rPr>
              <a:t>Seikkailukartat on tarkoitettu myös perheiden käyttöön!</a:t>
            </a:r>
            <a:endParaRPr lang="fi-FI" sz="1800" noProof="1">
              <a:solidFill>
                <a:schemeClr val="bg1"/>
              </a:solidFill>
            </a:endParaRPr>
          </a:p>
          <a:p>
            <a:pPr>
              <a:buClr>
                <a:schemeClr val="bg2"/>
              </a:buClr>
            </a:pPr>
            <a:endParaRPr lang="fi-FI" sz="1800" noProof="1">
              <a:solidFill>
                <a:schemeClr val="bg1"/>
              </a:solidFill>
            </a:endParaRPr>
          </a:p>
        </p:txBody>
      </p:sp>
      <p:sp>
        <p:nvSpPr>
          <p:cNvPr id="5" name="Text Placeholder 4">
            <a:extLst>
              <a:ext uri="{FF2B5EF4-FFF2-40B4-BE49-F238E27FC236}">
                <a16:creationId xmlns:a16="http://schemas.microsoft.com/office/drawing/2014/main" id="{5B3A5756-B184-5793-2326-E9B6EFCCF226}"/>
              </a:ext>
            </a:extLst>
          </p:cNvPr>
          <p:cNvSpPr>
            <a:spLocks noGrp="1"/>
          </p:cNvSpPr>
          <p:nvPr>
            <p:ph type="body" idx="13"/>
          </p:nvPr>
        </p:nvSpPr>
        <p:spPr>
          <a:xfrm>
            <a:off x="845917" y="3876647"/>
            <a:ext cx="4404399" cy="1970315"/>
          </a:xfrm>
        </p:spPr>
        <p:txBody>
          <a:bodyPr>
            <a:normAutofit/>
          </a:bodyPr>
          <a:lstStyle/>
          <a:p>
            <a:pPr marL="76200" indent="0">
              <a:buClr>
                <a:schemeClr val="bg2"/>
              </a:buClr>
              <a:buNone/>
            </a:pPr>
            <a:r>
              <a:rPr lang="fi-FI" sz="1800" noProof="1">
                <a:solidFill>
                  <a:schemeClr val="bg1"/>
                </a:solidFill>
              </a:rPr>
              <a:t>Lupa liikkua lupa harrastaa –sivulta löytyy </a:t>
            </a:r>
            <a:r>
              <a:rPr lang="fi-FI" sz="1800" b="1" noProof="1">
                <a:solidFill>
                  <a:schemeClr val="bg1"/>
                </a:solidFill>
              </a:rPr>
              <a:t>olemassa olevat kartat, ja käsikirja oman kartan tekemiseen!</a:t>
            </a:r>
          </a:p>
          <a:p>
            <a:pPr marL="76200" indent="0">
              <a:buClr>
                <a:schemeClr val="bg2"/>
              </a:buClr>
              <a:buNone/>
            </a:pPr>
            <a:r>
              <a:rPr lang="fi-FI" sz="1800" noProof="1">
                <a:hlinkClick r:id="rId2"/>
              </a:rPr>
              <a:t>Kestävä liikkuminen - Lupa liikkua lupa harrastaa</a:t>
            </a:r>
            <a:endParaRPr lang="fi-FI" sz="1800" b="1" noProof="1">
              <a:solidFill>
                <a:schemeClr val="bg1"/>
              </a:solidFill>
            </a:endParaRPr>
          </a:p>
        </p:txBody>
      </p:sp>
      <p:pic>
        <p:nvPicPr>
          <p:cNvPr id="17" name="Picture 20">
            <a:extLst>
              <a:ext uri="{FF2B5EF4-FFF2-40B4-BE49-F238E27FC236}">
                <a16:creationId xmlns:a16="http://schemas.microsoft.com/office/drawing/2014/main" id="{74B9D34C-CA12-54CB-FB5A-49A995373984}"/>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0316" y="2799864"/>
            <a:ext cx="504056" cy="504056"/>
          </a:xfrm>
          <a:prstGeom prst="rect">
            <a:avLst/>
          </a:prstGeom>
        </p:spPr>
      </p:pic>
      <p:pic>
        <p:nvPicPr>
          <p:cNvPr id="9" name="Sisällön paikkamerkki 9" descr="Kartta Tampereen suosikkipaikoista, joka esittää nähtävyydet, puistot ja palvelut värikoodatuilla symboleilla ja numeroiduilla merkinnöillä. Kartassa näkyy pyöräilyreitit, julkisen liikenteen pysäkit sekä suosituimmat kohteet, kuten Suomenniemen alue, Rauhaniemen uimaranta ja Särkänniemen huvipuisto.">
            <a:extLst>
              <a:ext uri="{FF2B5EF4-FFF2-40B4-BE49-F238E27FC236}">
                <a16:creationId xmlns:a16="http://schemas.microsoft.com/office/drawing/2014/main" id="{8BF3D2A3-F153-2B6E-9385-DD3D1FD0ECBF}"/>
              </a:ext>
            </a:extLst>
          </p:cNvPr>
          <p:cNvPicPr>
            <a:picLocks noChangeAspect="1"/>
          </p:cNvPicPr>
          <p:nvPr/>
        </p:nvPicPr>
        <p:blipFill>
          <a:blip r:embed="rId4" cstate="email">
            <a:extLst>
              <a:ext uri="{28A0092B-C50C-407E-A947-70E740481C1C}">
                <a14:useLocalDpi xmlns:a14="http://schemas.microsoft.com/office/drawing/2010/main"/>
              </a:ext>
            </a:extLst>
          </a:blip>
          <a:srcRect l="7876" r="24550"/>
          <a:stretch>
            <a:fillRect/>
          </a:stretch>
        </p:blipFill>
        <p:spPr>
          <a:xfrm>
            <a:off x="6740510" y="1710078"/>
            <a:ext cx="4004754" cy="4178128"/>
          </a:xfrm>
          <a:prstGeom prst="rect">
            <a:avLst/>
          </a:prstGeom>
          <a:noFill/>
          <a:ln>
            <a:noFill/>
          </a:ln>
          <a:effectLst/>
        </p:spPr>
      </p:pic>
      <p:sp>
        <p:nvSpPr>
          <p:cNvPr id="4" name="Slide Number Placeholder 3">
            <a:extLst>
              <a:ext uri="{FF2B5EF4-FFF2-40B4-BE49-F238E27FC236}">
                <a16:creationId xmlns:a16="http://schemas.microsoft.com/office/drawing/2014/main" id="{0FD16E02-1623-97F5-242C-87409ADC837A}"/>
              </a:ext>
            </a:extLst>
          </p:cNvPr>
          <p:cNvSpPr>
            <a:spLocks noGrp="1"/>
          </p:cNvSpPr>
          <p:nvPr>
            <p:ph type="sldNum" idx="12"/>
          </p:nvPr>
        </p:nvSpPr>
        <p:spPr/>
        <p:txBody>
          <a:bodyPr/>
          <a:lstStyle/>
          <a:p>
            <a:fld id="{00000000-1234-1234-1234-123412341234}" type="slidenum">
              <a:rPr lang="fi-FI" noProof="1" smtClean="0"/>
              <a:pPr/>
              <a:t>6</a:t>
            </a:fld>
            <a:endParaRPr lang="fi-FI" noProof="1"/>
          </a:p>
        </p:txBody>
      </p:sp>
    </p:spTree>
    <p:extLst>
      <p:ext uri="{BB962C8B-B14F-4D97-AF65-F5344CB8AC3E}">
        <p14:creationId xmlns:p14="http://schemas.microsoft.com/office/powerpoint/2010/main" val="1735559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FC8AC-4CBD-2BFC-61EA-7926CCEB5FD0}"/>
              </a:ext>
            </a:extLst>
          </p:cNvPr>
          <p:cNvSpPr>
            <a:spLocks noGrp="1"/>
          </p:cNvSpPr>
          <p:nvPr>
            <p:ph type="title"/>
          </p:nvPr>
        </p:nvSpPr>
        <p:spPr>
          <a:xfrm>
            <a:off x="831851" y="714375"/>
            <a:ext cx="6338682" cy="1060926"/>
          </a:xfrm>
        </p:spPr>
        <p:txBody>
          <a:bodyPr wrap="square" anchor="t">
            <a:normAutofit/>
          </a:bodyPr>
          <a:lstStyle/>
          <a:p>
            <a:r>
              <a:rPr lang="fi-FI" sz="3400" noProof="1"/>
              <a:t>Aineksia onnistuneeseen luontohetkeen</a:t>
            </a:r>
          </a:p>
        </p:txBody>
      </p:sp>
      <p:sp>
        <p:nvSpPr>
          <p:cNvPr id="3" name="Text Placeholder 2">
            <a:extLst>
              <a:ext uri="{FF2B5EF4-FFF2-40B4-BE49-F238E27FC236}">
                <a16:creationId xmlns:a16="http://schemas.microsoft.com/office/drawing/2014/main" id="{DEC6C701-A378-E355-790F-886A7B2790FE}"/>
              </a:ext>
            </a:extLst>
          </p:cNvPr>
          <p:cNvSpPr>
            <a:spLocks noGrp="1"/>
          </p:cNvSpPr>
          <p:nvPr>
            <p:ph type="body" idx="1"/>
          </p:nvPr>
        </p:nvSpPr>
        <p:spPr>
          <a:xfrm>
            <a:off x="845918" y="2011680"/>
            <a:ext cx="6330202" cy="4208145"/>
          </a:xfrm>
        </p:spPr>
        <p:txBody>
          <a:bodyPr wrap="square" anchor="t">
            <a:normAutofit/>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fi-FI" sz="2000" b="1" i="0" u="none" strike="noStrike" kern="1200" cap="none" spc="0" normalizeH="0" baseline="0" noProof="1">
                <a:ln>
                  <a:noFill/>
                </a:ln>
                <a:solidFill>
                  <a:schemeClr val="tx2"/>
                </a:solidFill>
                <a:effectLst/>
                <a:uLnTx/>
                <a:uFillTx/>
              </a:rPr>
              <a:t>Voitte koota tähän oman päiväkodin parhaat vinkit lähiluontoon.</a:t>
            </a:r>
          </a:p>
          <a:p>
            <a:pPr marL="0" marR="0" lvl="0" indent="0" defTabSz="914400" rtl="0" eaLnBrk="1" fontAlgn="auto" latinLnBrk="0" hangingPunct="1">
              <a:lnSpc>
                <a:spcPct val="90000"/>
              </a:lnSpc>
              <a:spcBef>
                <a:spcPts val="0"/>
              </a:spcBef>
              <a:spcAft>
                <a:spcPts val="0"/>
              </a:spcAft>
              <a:buClrTx/>
              <a:buSzTx/>
              <a:buFontTx/>
              <a:buNone/>
              <a:tabLst/>
              <a:defRPr/>
            </a:pPr>
            <a:endParaRPr kumimoji="0" lang="fi-FI" sz="1800" b="1" i="0" u="none" strike="noStrike" kern="1200" cap="none" spc="0" normalizeH="0" baseline="0" noProof="1">
              <a:ln>
                <a:noFill/>
              </a:ln>
              <a:effectLst/>
              <a:uLnTx/>
              <a:uFillTx/>
            </a:endParaRPr>
          </a:p>
          <a:p>
            <a:pPr marL="0" marR="0" lvl="0" indent="0" defTabSz="914400" rtl="0" eaLnBrk="1" fontAlgn="auto" latinLnBrk="0" hangingPunct="1">
              <a:lnSpc>
                <a:spcPct val="90000"/>
              </a:lnSpc>
              <a:spcBef>
                <a:spcPts val="0"/>
              </a:spcBef>
              <a:spcAft>
                <a:spcPts val="0"/>
              </a:spcAft>
              <a:buClrTx/>
              <a:buSzTx/>
              <a:buFontTx/>
              <a:buNone/>
              <a:tabLst/>
              <a:defRPr/>
            </a:pPr>
            <a:r>
              <a:rPr kumimoji="0" lang="fi-FI" sz="2000" i="0" u="none" strike="noStrike" kern="1200" cap="none" spc="0" normalizeH="0" baseline="0" noProof="1">
                <a:ln>
                  <a:noFill/>
                </a:ln>
                <a:effectLst/>
                <a:uLnTx/>
                <a:uFillTx/>
              </a:rPr>
              <a:t>Esimerkkejä:</a:t>
            </a: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Piiri jäsentää aloituksen ja lopetuksen</a:t>
            </a: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Paras tekeminen syntyy lasten huomion ja kiinnostuksen kohteita seuraamalla</a:t>
            </a: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Leikki rikastuu kysymyksillä ja havainnoilla ympäristöstä</a:t>
            </a: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Luonnossa on hyvä jättää aikaa vapaalle leikille ja erilaisten ryhmien muodostumiselle</a:t>
            </a: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Leikissä hyödynnetään luonnon materiaaleja</a:t>
            </a: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Turvallisuus syntyy jakamalla vastuuta ja sopimalla siitä etukäteen</a:t>
            </a: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i-FI" sz="1800" b="0" i="0" u="none" strike="noStrike" kern="1200" cap="none" spc="0" normalizeH="0" baseline="0" noProof="1">
              <a:ln>
                <a:noFill/>
              </a:ln>
              <a:solidFill>
                <a:schemeClr val="tx1"/>
              </a:solidFill>
              <a:effectLst/>
              <a:uLnTx/>
              <a:uFillTx/>
              <a:latin typeface="+mn-lt"/>
            </a:endParaRPr>
          </a:p>
          <a:p>
            <a:pPr marL="0" marR="0" lvl="1" indent="0"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fi-FI" sz="1800" b="0" i="0" u="none" strike="noStrike" kern="1200" cap="none" spc="0" normalizeH="0" baseline="0" noProof="1">
              <a:ln>
                <a:noFill/>
              </a:ln>
              <a:solidFill>
                <a:schemeClr val="tx1"/>
              </a:solidFill>
              <a:effectLst/>
              <a:uLnTx/>
              <a:uFillTx/>
              <a:latin typeface="+mn-lt"/>
            </a:endParaRPr>
          </a:p>
          <a:p>
            <a:pPr marL="76200" indent="0">
              <a:lnSpc>
                <a:spcPct val="90000"/>
              </a:lnSpc>
              <a:buNone/>
            </a:pPr>
            <a:endParaRPr lang="fi-FI" sz="1800" noProof="1"/>
          </a:p>
        </p:txBody>
      </p:sp>
      <p:pic>
        <p:nvPicPr>
          <p:cNvPr id="11" name="Kuvan paikkamerkki 10" descr="Valokuva metsästä, jossa kolme riippumattoa on ripustettu puiden väliin lumisella maalla. Riippumatoissa istuu lapsia talvivaatteissa, ja ympärillä näkyy havupuita sekä ohuesti maassa oleva lumi.">
            <a:extLst>
              <a:ext uri="{FF2B5EF4-FFF2-40B4-BE49-F238E27FC236}">
                <a16:creationId xmlns:a16="http://schemas.microsoft.com/office/drawing/2014/main" id="{F4880377-3977-073F-214D-BF1DD21863F0}"/>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l="7410" r="7410"/>
          <a:stretch/>
        </p:blipFill>
        <p:spPr>
          <a:xfrm>
            <a:off x="7891577" y="18"/>
            <a:ext cx="4300537" cy="6857964"/>
          </a:xfrm>
          <a:prstGeom prst="rect">
            <a:avLst/>
          </a:prstGeom>
          <a:noFill/>
          <a:ln>
            <a:noFill/>
          </a:ln>
        </p:spPr>
      </p:pic>
      <p:sp>
        <p:nvSpPr>
          <p:cNvPr id="6" name="Tekstiruutu 5">
            <a:extLst>
              <a:ext uri="{FF2B5EF4-FFF2-40B4-BE49-F238E27FC236}">
                <a16:creationId xmlns:a16="http://schemas.microsoft.com/office/drawing/2014/main" id="{B9D8D165-C870-8912-B907-C5A6E2FD9DE5}"/>
              </a:ext>
            </a:extLst>
          </p:cNvPr>
          <p:cNvSpPr txBox="1"/>
          <p:nvPr/>
        </p:nvSpPr>
        <p:spPr>
          <a:xfrm>
            <a:off x="10778815" y="6590670"/>
            <a:ext cx="1480457" cy="261610"/>
          </a:xfrm>
          <a:prstGeom prst="rect">
            <a:avLst/>
          </a:prstGeom>
          <a:noFill/>
        </p:spPr>
        <p:txBody>
          <a:bodyPr wrap="square" rtlCol="0">
            <a:spAutoFit/>
          </a:bodyPr>
          <a:lstStyle/>
          <a:p>
            <a:r>
              <a:rPr lang="fi-FI" sz="1050" noProof="1">
                <a:solidFill>
                  <a:schemeClr val="bg1"/>
                </a:solidFill>
              </a:rPr>
              <a:t>Kuva: Roosa Ritola</a:t>
            </a:r>
          </a:p>
        </p:txBody>
      </p:sp>
      <p:pic>
        <p:nvPicPr>
          <p:cNvPr id="10" name="Kuva 9" descr="Kuva, ikoni, jossa koulu tai päiväkoti. Vieressä on järvi, metsä ja iloiset lapset">
            <a:extLst>
              <a:ext uri="{FF2B5EF4-FFF2-40B4-BE49-F238E27FC236}">
                <a16:creationId xmlns:a16="http://schemas.microsoft.com/office/drawing/2014/main" id="{5DDF7C95-C568-CD91-41B4-6A27A3840A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57058" y="5433575"/>
            <a:ext cx="2782665" cy="1022629"/>
          </a:xfrm>
          <a:prstGeom prst="rect">
            <a:avLst/>
          </a:prstGeom>
        </p:spPr>
      </p:pic>
      <p:sp>
        <p:nvSpPr>
          <p:cNvPr id="4" name="Slide Number Placeholder 3">
            <a:extLst>
              <a:ext uri="{FF2B5EF4-FFF2-40B4-BE49-F238E27FC236}">
                <a16:creationId xmlns:a16="http://schemas.microsoft.com/office/drawing/2014/main" id="{87AA8B21-5005-5D09-54A1-289D4A6EFA45}"/>
              </a:ext>
            </a:extLst>
          </p:cNvPr>
          <p:cNvSpPr>
            <a:spLocks noGrp="1"/>
          </p:cNvSpPr>
          <p:nvPr>
            <p:ph type="sldNum" idx="12"/>
          </p:nvPr>
        </p:nvSpPr>
        <p:spPr>
          <a:xfrm>
            <a:off x="11202684" y="6356350"/>
            <a:ext cx="851263" cy="365125"/>
          </a:xfrm>
        </p:spPr>
        <p:txBody>
          <a:bodyPr wrap="square" anchor="ctr">
            <a:normAutofit/>
          </a:bodyPr>
          <a:lstStyle/>
          <a:p>
            <a:pPr>
              <a:spcAft>
                <a:spcPts val="600"/>
              </a:spcAft>
            </a:pPr>
            <a:fld id="{00000000-1234-1234-1234-123412341234}" type="slidenum">
              <a:rPr lang="fi-FI" noProof="1" smtClean="0"/>
              <a:pPr>
                <a:spcAft>
                  <a:spcPts val="600"/>
                </a:spcAft>
              </a:pPr>
              <a:t>7</a:t>
            </a:fld>
            <a:endParaRPr lang="fi-FI" noProof="1"/>
          </a:p>
        </p:txBody>
      </p:sp>
    </p:spTree>
    <p:extLst>
      <p:ext uri="{BB962C8B-B14F-4D97-AF65-F5344CB8AC3E}">
        <p14:creationId xmlns:p14="http://schemas.microsoft.com/office/powerpoint/2010/main" val="12842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800C6-9703-7862-78BF-44087CC470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EFEFA0-E87D-CBB3-8175-24BBA2733715}"/>
              </a:ext>
            </a:extLst>
          </p:cNvPr>
          <p:cNvSpPr>
            <a:spLocks noGrp="1"/>
          </p:cNvSpPr>
          <p:nvPr>
            <p:ph type="title"/>
          </p:nvPr>
        </p:nvSpPr>
        <p:spPr/>
        <p:txBody>
          <a:bodyPr>
            <a:normAutofit/>
          </a:bodyPr>
          <a:lstStyle/>
          <a:p>
            <a:r>
              <a:rPr lang="fi-FI" noProof="1">
                <a:ea typeface="Calibri" panose="020F0502020204030204" pitchFamily="34" charset="0"/>
                <a:cs typeface="Calibri" panose="020F0502020204030204" pitchFamily="34" charset="0"/>
              </a:rPr>
              <a:t>Lainattavat </a:t>
            </a:r>
            <a:r>
              <a:rPr lang="fi-FI" i="1" noProof="1">
                <a:ea typeface="Calibri" panose="020F0502020204030204" pitchFamily="34" charset="0"/>
                <a:cs typeface="Calibri" panose="020F0502020204030204" pitchFamily="34" charset="0"/>
              </a:rPr>
              <a:t>lähiluontoreput</a:t>
            </a:r>
            <a:endParaRPr lang="fi-FI" noProof="1"/>
          </a:p>
        </p:txBody>
      </p:sp>
      <p:sp>
        <p:nvSpPr>
          <p:cNvPr id="8" name="Tekstin paikkamerkki 7">
            <a:extLst>
              <a:ext uri="{FF2B5EF4-FFF2-40B4-BE49-F238E27FC236}">
                <a16:creationId xmlns:a16="http://schemas.microsoft.com/office/drawing/2014/main" id="{BD7AB62C-FEFF-3EB7-4513-0DAF65A44BE4}"/>
              </a:ext>
            </a:extLst>
          </p:cNvPr>
          <p:cNvSpPr>
            <a:spLocks noGrp="1"/>
          </p:cNvSpPr>
          <p:nvPr>
            <p:ph type="body" idx="1"/>
          </p:nvPr>
        </p:nvSpPr>
        <p:spPr>
          <a:xfrm>
            <a:off x="830483" y="2026728"/>
            <a:ext cx="3415553" cy="1663786"/>
          </a:xfrm>
        </p:spPr>
        <p:txBody>
          <a:bodyPr/>
          <a:lstStyle/>
          <a:p>
            <a:pPr marL="0" lvl="0" indent="0">
              <a:spcBef>
                <a:spcPts val="0"/>
              </a:spcBef>
              <a:buNone/>
            </a:pPr>
            <a:r>
              <a:rPr lang="fi-FI" sz="1800" noProof="1">
                <a:ea typeface="Calibri" panose="020F0502020204030204" pitchFamily="34" charset="0"/>
                <a:cs typeface="Calibri" panose="020F0502020204030204" pitchFamily="34" charset="0"/>
              </a:rPr>
              <a:t>Varhaiskasvatukseen on hankittu neljä alueilla kiertävää lähiluontoreppua</a:t>
            </a:r>
          </a:p>
        </p:txBody>
      </p:sp>
      <p:sp>
        <p:nvSpPr>
          <p:cNvPr id="5" name="Text Placeholder 4">
            <a:extLst>
              <a:ext uri="{FF2B5EF4-FFF2-40B4-BE49-F238E27FC236}">
                <a16:creationId xmlns:a16="http://schemas.microsoft.com/office/drawing/2014/main" id="{992C7E5B-21F6-457B-F214-BAB42FF42A54}"/>
              </a:ext>
            </a:extLst>
          </p:cNvPr>
          <p:cNvSpPr>
            <a:spLocks noGrp="1"/>
          </p:cNvSpPr>
          <p:nvPr>
            <p:ph type="body" idx="13"/>
          </p:nvPr>
        </p:nvSpPr>
        <p:spPr>
          <a:xfrm>
            <a:off x="4525848" y="2051016"/>
            <a:ext cx="3527074" cy="2911940"/>
          </a:xfrm>
        </p:spPr>
        <p:txBody>
          <a:bodyPr>
            <a:normAutofit fontScale="92500" lnSpcReduction="10000"/>
          </a:bodyPr>
          <a:lstStyle/>
          <a:p>
            <a:pPr marL="0" lvl="1" indent="0">
              <a:spcBef>
                <a:spcPts val="0"/>
              </a:spcBef>
              <a:buFont typeface="Arial" panose="020B0604020202020204" pitchFamily="34" charset="0"/>
              <a:buNone/>
            </a:pPr>
            <a:r>
              <a:rPr lang="fi-FI" sz="1800" b="1" noProof="1">
                <a:latin typeface="+mn-lt"/>
              </a:rPr>
              <a:t>Reput sisältävät:</a:t>
            </a:r>
          </a:p>
          <a:p>
            <a:pPr marL="285750" lvl="1" indent="-285750">
              <a:spcBef>
                <a:spcPts val="0"/>
              </a:spcBef>
            </a:pPr>
            <a:r>
              <a:rPr lang="fi-FI" sz="1800" noProof="1">
                <a:latin typeface="+mn-lt"/>
              </a:rPr>
              <a:t>Maskotti ja maskotin reissuvihko </a:t>
            </a:r>
          </a:p>
          <a:p>
            <a:pPr marL="285750" lvl="1" indent="-285750">
              <a:spcBef>
                <a:spcPts val="0"/>
              </a:spcBef>
            </a:pPr>
            <a:r>
              <a:rPr lang="fi-FI" sz="1800" noProof="1">
                <a:latin typeface="+mn-lt"/>
              </a:rPr>
              <a:t>3 riippumattoa ja 3 puunhalaajaköydet</a:t>
            </a:r>
          </a:p>
          <a:p>
            <a:pPr marL="285750" lvl="1" indent="-285750">
              <a:spcBef>
                <a:spcPts val="0"/>
              </a:spcBef>
            </a:pPr>
            <a:r>
              <a:rPr lang="fi-FI" sz="1800" noProof="1">
                <a:latin typeface="+mn-lt"/>
              </a:rPr>
              <a:t>1 kiikarit</a:t>
            </a:r>
          </a:p>
          <a:p>
            <a:pPr marL="285750" lvl="1" indent="-285750">
              <a:spcBef>
                <a:spcPts val="0"/>
              </a:spcBef>
            </a:pPr>
            <a:r>
              <a:rPr lang="fi-FI" sz="1800" noProof="1">
                <a:latin typeface="+mn-lt"/>
              </a:rPr>
              <a:t>Luuppeja (5) ja suurennuslaseja (5)</a:t>
            </a:r>
            <a:endParaRPr lang="fi-FI" sz="1800" noProof="1">
              <a:latin typeface="+mn-lt"/>
              <a:ea typeface="Calibri" panose="020F0502020204030204" pitchFamily="34" charset="0"/>
              <a:cs typeface="Calibri" panose="020F0502020204030204" pitchFamily="34" charset="0"/>
            </a:endParaRPr>
          </a:p>
          <a:p>
            <a:pPr marL="285750" lvl="1" indent="-285750">
              <a:spcBef>
                <a:spcPts val="0"/>
              </a:spcBef>
            </a:pPr>
            <a:r>
              <a:rPr lang="fi-FI" sz="1800" noProof="1">
                <a:latin typeface="+mn-lt"/>
              </a:rPr>
              <a:t>Trangia, kaasupullo ja tulitikut</a:t>
            </a:r>
          </a:p>
          <a:p>
            <a:pPr marL="285750" lvl="1" indent="-285750">
              <a:spcBef>
                <a:spcPts val="0"/>
              </a:spcBef>
            </a:pPr>
            <a:r>
              <a:rPr lang="fi-FI" sz="1800" noProof="1">
                <a:latin typeface="+mn-lt"/>
              </a:rPr>
              <a:t>Laminoidut lajikortit</a:t>
            </a:r>
          </a:p>
          <a:p>
            <a:pPr marL="285750" lvl="1" indent="-285750">
              <a:spcBef>
                <a:spcPts val="0"/>
              </a:spcBef>
            </a:pPr>
            <a:r>
              <a:rPr lang="fi-FI" sz="1800" noProof="1">
                <a:latin typeface="+mn-lt"/>
              </a:rPr>
              <a:t>Laminoidut Luonnosta hyvinvointia –kortit</a:t>
            </a:r>
          </a:p>
          <a:p>
            <a:pPr marL="76200" indent="0">
              <a:buNone/>
            </a:pPr>
            <a:endParaRPr lang="fi-FI" noProof="1"/>
          </a:p>
        </p:txBody>
      </p:sp>
      <p:sp>
        <p:nvSpPr>
          <p:cNvPr id="6" name="Text Placeholder 5">
            <a:extLst>
              <a:ext uri="{FF2B5EF4-FFF2-40B4-BE49-F238E27FC236}">
                <a16:creationId xmlns:a16="http://schemas.microsoft.com/office/drawing/2014/main" id="{9E595A87-D4C6-A2D8-DCD9-E53EC6A2D1FD}"/>
              </a:ext>
            </a:extLst>
          </p:cNvPr>
          <p:cNvSpPr>
            <a:spLocks noGrp="1"/>
          </p:cNvSpPr>
          <p:nvPr>
            <p:ph type="body" idx="14"/>
          </p:nvPr>
        </p:nvSpPr>
        <p:spPr>
          <a:xfrm>
            <a:off x="8107406" y="2051016"/>
            <a:ext cx="3415553" cy="1281931"/>
          </a:xfrm>
        </p:spPr>
        <p:txBody>
          <a:bodyPr>
            <a:normAutofit/>
          </a:bodyPr>
          <a:lstStyle/>
          <a:p>
            <a:pPr marL="0" lvl="0" indent="0">
              <a:spcBef>
                <a:spcPts val="0"/>
              </a:spcBef>
              <a:buNone/>
            </a:pPr>
            <a:r>
              <a:rPr lang="fi-FI" sz="1800" b="1" noProof="1">
                <a:ea typeface="Calibri" panose="020F0502020204030204" pitchFamily="34" charset="0"/>
                <a:cs typeface="Calibri" panose="020F0502020204030204" pitchFamily="34" charset="0"/>
              </a:rPr>
              <a:t>Reppuihin pakattava lisäksi</a:t>
            </a:r>
          </a:p>
          <a:p>
            <a:pPr lvl="0">
              <a:spcBef>
                <a:spcPts val="0"/>
              </a:spcBef>
              <a:buFontTx/>
              <a:buChar char="-"/>
            </a:pPr>
            <a:r>
              <a:rPr lang="fi-FI" sz="1800" noProof="1">
                <a:ea typeface="Calibri" panose="020F0502020204030204" pitchFamily="34" charset="0"/>
                <a:cs typeface="Calibri" panose="020F0502020204030204" pitchFamily="34" charset="0"/>
              </a:rPr>
              <a:t>EA-tarvikkeet</a:t>
            </a:r>
          </a:p>
          <a:p>
            <a:pPr lvl="0">
              <a:spcBef>
                <a:spcPts val="0"/>
              </a:spcBef>
              <a:buFontTx/>
              <a:buChar char="-"/>
            </a:pPr>
            <a:r>
              <a:rPr lang="fi-FI" sz="1800" noProof="1">
                <a:ea typeface="Calibri" panose="020F0502020204030204" pitchFamily="34" charset="0"/>
                <a:cs typeface="Calibri" panose="020F0502020204030204" pitchFamily="34" charset="0"/>
              </a:rPr>
              <a:t>Puhelin</a:t>
            </a:r>
          </a:p>
          <a:p>
            <a:pPr lvl="0">
              <a:spcBef>
                <a:spcPts val="0"/>
              </a:spcBef>
              <a:buFontTx/>
              <a:buChar char="-"/>
            </a:pPr>
            <a:r>
              <a:rPr lang="fi-FI" sz="1800" noProof="1">
                <a:ea typeface="Calibri" panose="020F0502020204030204" pitchFamily="34" charset="0"/>
                <a:cs typeface="Calibri" panose="020F0502020204030204" pitchFamily="34" charset="0"/>
              </a:rPr>
              <a:t>Muuta?</a:t>
            </a:r>
          </a:p>
          <a:p>
            <a:pPr marL="0" lvl="0" indent="0">
              <a:spcBef>
                <a:spcPts val="0"/>
              </a:spcBef>
              <a:buFont typeface="Arial" panose="020B0604020202020204" pitchFamily="34" charset="0"/>
              <a:buNone/>
            </a:pPr>
            <a:endParaRPr lang="fi-FI" sz="1600" noProof="1">
              <a:ea typeface="Calibri" panose="020F0502020204030204" pitchFamily="34" charset="0"/>
              <a:cs typeface="Calibri" panose="020F0502020204030204" pitchFamily="34" charset="0"/>
            </a:endParaRPr>
          </a:p>
        </p:txBody>
      </p:sp>
      <p:pic>
        <p:nvPicPr>
          <p:cNvPr id="10" name="Kuva 9" descr="Reppu ääriviiva">
            <a:extLst>
              <a:ext uri="{FF2B5EF4-FFF2-40B4-BE49-F238E27FC236}">
                <a16:creationId xmlns:a16="http://schemas.microsoft.com/office/drawing/2014/main" id="{7CC6D8FC-14C0-AB68-3D58-B1DA3F56995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642877" y="3429000"/>
            <a:ext cx="1207480" cy="1207480"/>
          </a:xfrm>
          <a:prstGeom prst="rect">
            <a:avLst/>
          </a:prstGeom>
        </p:spPr>
      </p:pic>
      <p:sp>
        <p:nvSpPr>
          <p:cNvPr id="7" name="TextBox 6">
            <a:extLst>
              <a:ext uri="{FF2B5EF4-FFF2-40B4-BE49-F238E27FC236}">
                <a16:creationId xmlns:a16="http://schemas.microsoft.com/office/drawing/2014/main" id="{F2100D68-6F48-BEBC-B64E-98566D64BE92}"/>
              </a:ext>
            </a:extLst>
          </p:cNvPr>
          <p:cNvSpPr txBox="1"/>
          <p:nvPr/>
        </p:nvSpPr>
        <p:spPr>
          <a:xfrm>
            <a:off x="4525848" y="5139952"/>
            <a:ext cx="7268111"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1800" b="1" noProof="1">
                <a:solidFill>
                  <a:srgbClr val="FFFFFF"/>
                </a:solidFill>
              </a:rPr>
              <a:t>Ohjeet:</a:t>
            </a:r>
          </a:p>
          <a:p>
            <a:r>
              <a:rPr lang="fi-FI" sz="1800" noProof="1">
                <a:solidFill>
                  <a:srgbClr val="FFFFFF"/>
                </a:solidFill>
              </a:rPr>
              <a:t>Näin käytät trangiaa kaasupolttimella: </a:t>
            </a:r>
            <a:r>
              <a:rPr lang="fi-FI" sz="1800" noProof="1">
                <a:hlinkClick r:id="rId4"/>
              </a:rPr>
              <a:t>VIDEO</a:t>
            </a:r>
            <a:endParaRPr lang="fi-FI" sz="1800" noProof="1">
              <a:solidFill>
                <a:srgbClr val="FFFFFF"/>
              </a:solidFill>
            </a:endParaRPr>
          </a:p>
          <a:p>
            <a:r>
              <a:rPr lang="fi-FI" sz="1800" noProof="1">
                <a:solidFill>
                  <a:srgbClr val="FFFFFF"/>
                </a:solidFill>
              </a:rPr>
              <a:t>Riippumattojen ripustus puunhalaajaköysillä: </a:t>
            </a:r>
            <a:r>
              <a:rPr lang="fi-FI" sz="1800" noProof="1">
                <a:solidFill>
                  <a:srgbClr val="FFFFFF"/>
                </a:solidFill>
                <a:hlinkClick r:id="rId5"/>
              </a:rPr>
              <a:t>VIDEO</a:t>
            </a:r>
            <a:endParaRPr lang="fi-FI" sz="1800" noProof="1">
              <a:solidFill>
                <a:srgbClr val="FFFFFF"/>
              </a:solidFill>
            </a:endParaRPr>
          </a:p>
          <a:p>
            <a:r>
              <a:rPr lang="fi-FI" sz="1800" noProof="1">
                <a:solidFill>
                  <a:srgbClr val="FFFFFF"/>
                </a:solidFill>
              </a:rPr>
              <a:t>Ideoita lajikorttien käyttöön: </a:t>
            </a:r>
            <a:r>
              <a:rPr lang="fi-FI" sz="1800" noProof="1">
                <a:hlinkClick r:id="rId6"/>
              </a:rPr>
              <a:t>lajikorttien kaytto.pdf</a:t>
            </a:r>
            <a:endParaRPr lang="fi-FI" sz="1800" noProof="1">
              <a:solidFill>
                <a:srgbClr val="FFFFFF"/>
              </a:solidFill>
            </a:endParaRPr>
          </a:p>
          <a:p>
            <a:pPr algn="ctr"/>
            <a:endParaRPr lang="fi-FI" sz="1800" noProof="1">
              <a:solidFill>
                <a:srgbClr val="FFFFFF"/>
              </a:solidFill>
            </a:endParaRPr>
          </a:p>
        </p:txBody>
      </p:sp>
      <p:sp>
        <p:nvSpPr>
          <p:cNvPr id="4" name="Slide Number Placeholder 3">
            <a:extLst>
              <a:ext uri="{FF2B5EF4-FFF2-40B4-BE49-F238E27FC236}">
                <a16:creationId xmlns:a16="http://schemas.microsoft.com/office/drawing/2014/main" id="{24BB848C-60FB-A760-8CFB-9BDFBE99D679}"/>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i-FI" sz="1200" b="0" i="0" u="none" strike="noStrike" kern="0" cap="none" spc="0" normalizeH="0" baseline="0" noProof="1" smtClean="0">
                <a:ln>
                  <a:noFill/>
                </a:ln>
                <a:solidFill>
                  <a:srgbClr val="212121"/>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fi-FI" sz="1200" b="0" i="0" u="none" strike="noStrike" kern="0" cap="none" spc="0" normalizeH="0" baseline="0" noProof="1">
              <a:ln>
                <a:noFill/>
              </a:ln>
              <a:solidFill>
                <a:srgbClr val="21212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64738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C8A216EC-45AA-94F3-7DEC-13326A4EA225}"/>
            </a:ext>
          </a:extLst>
        </p:cNvPr>
        <p:cNvGrpSpPr/>
        <p:nvPr/>
      </p:nvGrpSpPr>
      <p:grpSpPr>
        <a:xfrm>
          <a:off x="0" y="0"/>
          <a:ext cx="0" cy="0"/>
          <a:chOff x="0" y="0"/>
          <a:chExt cx="0" cy="0"/>
        </a:xfrm>
      </p:grpSpPr>
      <p:sp>
        <p:nvSpPr>
          <p:cNvPr id="8" name="Otsikko 7">
            <a:extLst>
              <a:ext uri="{FF2B5EF4-FFF2-40B4-BE49-F238E27FC236}">
                <a16:creationId xmlns:a16="http://schemas.microsoft.com/office/drawing/2014/main" id="{A7441F20-2283-F100-0E8D-41F197E142F0}"/>
              </a:ext>
            </a:extLst>
          </p:cNvPr>
          <p:cNvSpPr>
            <a:spLocks noGrp="1"/>
          </p:cNvSpPr>
          <p:nvPr>
            <p:ph type="title"/>
          </p:nvPr>
        </p:nvSpPr>
        <p:spPr/>
        <p:txBody>
          <a:bodyPr>
            <a:normAutofit fontScale="90000"/>
          </a:bodyPr>
          <a:lstStyle/>
          <a:p>
            <a:r>
              <a:rPr lang="fi-FI" noProof="1">
                <a:solidFill>
                  <a:schemeClr val="tx1"/>
                </a:solidFill>
              </a:rPr>
              <a:t>Rauhoittuminen ja rentoutushetket lähiluonnossa</a:t>
            </a:r>
          </a:p>
        </p:txBody>
      </p:sp>
      <p:pic>
        <p:nvPicPr>
          <p:cNvPr id="39" name="Kuva 38" descr="Kuva nuotiosta järven rannalla. Vieressä on teksti: Luonto rauhoittaa ja virittää: 20 min liikuntaa aktivoi aivojen oppimisen ja muistin alueet (virittävä). Nuotion ja tulen tuijottelu auttaa kehoa siirtymään parasympaattiseen tilaan.">
            <a:extLst>
              <a:ext uri="{FF2B5EF4-FFF2-40B4-BE49-F238E27FC236}">
                <a16:creationId xmlns:a16="http://schemas.microsoft.com/office/drawing/2014/main" id="{25727104-9E6F-F790-70F0-D9600F18923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0869" y="2132855"/>
            <a:ext cx="4595993" cy="2540048"/>
          </a:xfrm>
          <a:prstGeom prst="rect">
            <a:avLst/>
          </a:prstGeom>
        </p:spPr>
      </p:pic>
      <p:pic>
        <p:nvPicPr>
          <p:cNvPr id="41" name="Kuva 40" descr="Kuva lapsesta kuravaatteissa ja mudassa. Vieressä on teksti: (palauttava) Kaikki aistit avoinna. Havainnoidaan ympäristöä, kuunnellaan ääniä, haistellaan tuoksuja, maistellaan turvallisesti luonnonantimia, kosketellaan erilaisia pintoja, tunnetaan lämpötila ja tuuli iholla. Missä menee aistikylläisen kuraseikkailun raja?">
            <a:extLst>
              <a:ext uri="{FF2B5EF4-FFF2-40B4-BE49-F238E27FC236}">
                <a16:creationId xmlns:a16="http://schemas.microsoft.com/office/drawing/2014/main" id="{42C3AF16-0042-9375-86B2-4DC6AEBF73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65515" y="2132855"/>
            <a:ext cx="2970005" cy="1639690"/>
          </a:xfrm>
          <a:prstGeom prst="rect">
            <a:avLst/>
          </a:prstGeom>
        </p:spPr>
      </p:pic>
      <p:pic>
        <p:nvPicPr>
          <p:cNvPr id="43" name="Kuva 42" descr="Kuva aikuisesta nuotion äärellä talvella. Aikuinen pitää kädessä avointa kirjaa ja näyttää sitä kameraan päin. Vieressä lukee: satuja luonnossa.">
            <a:extLst>
              <a:ext uri="{FF2B5EF4-FFF2-40B4-BE49-F238E27FC236}">
                <a16:creationId xmlns:a16="http://schemas.microsoft.com/office/drawing/2014/main" id="{C07AEA45-7E2A-0E86-7F25-3FC7AF290B1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67100" y="4050805"/>
            <a:ext cx="2966314" cy="1639690"/>
          </a:xfrm>
          <a:prstGeom prst="rect">
            <a:avLst/>
          </a:prstGeom>
        </p:spPr>
      </p:pic>
      <p:pic>
        <p:nvPicPr>
          <p:cNvPr id="45" name="Kuva 44" descr="Kuvassa on kukkaniitty. Vieressä teksti: Metsäeskarin ideavarasto: oma pieni kolo, rauhoittavat leikit, jänis/eläinjooga, hengitysharjoitukset, taide, riippumatto">
            <a:extLst>
              <a:ext uri="{FF2B5EF4-FFF2-40B4-BE49-F238E27FC236}">
                <a16:creationId xmlns:a16="http://schemas.microsoft.com/office/drawing/2014/main" id="{861825D2-6A8F-61A1-42F9-B299EF88AE6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99434" y="2132854"/>
            <a:ext cx="2935200" cy="1639690"/>
          </a:xfrm>
          <a:prstGeom prst="rect">
            <a:avLst/>
          </a:prstGeom>
        </p:spPr>
      </p:pic>
      <p:pic>
        <p:nvPicPr>
          <p:cNvPr id="47" name="Kuva 46" descr="Kuvassa on kota talvella, metsässä. ">
            <a:extLst>
              <a:ext uri="{FF2B5EF4-FFF2-40B4-BE49-F238E27FC236}">
                <a16:creationId xmlns:a16="http://schemas.microsoft.com/office/drawing/2014/main" id="{1C33970A-A0E7-C46B-57FD-14029B46CE8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11508" y="4050804"/>
            <a:ext cx="2888979" cy="1639690"/>
          </a:xfrm>
          <a:prstGeom prst="rect">
            <a:avLst/>
          </a:prstGeom>
        </p:spPr>
      </p:pic>
      <p:sp>
        <p:nvSpPr>
          <p:cNvPr id="11" name="Alternative Process 10">
            <a:extLst>
              <a:ext uri="{FF2B5EF4-FFF2-40B4-BE49-F238E27FC236}">
                <a16:creationId xmlns:a16="http://schemas.microsoft.com/office/drawing/2014/main" id="{19015BB9-E38F-2099-71D0-652E4B1AFB45}"/>
              </a:ext>
              <a:ext uri="{C183D7F6-B498-43B3-948B-1728B52AA6E4}">
                <adec:decorative xmlns:adec="http://schemas.microsoft.com/office/drawing/2017/decorative" val="1"/>
              </a:ext>
            </a:extLst>
          </p:cNvPr>
          <p:cNvSpPr/>
          <p:nvPr/>
        </p:nvSpPr>
        <p:spPr>
          <a:xfrm>
            <a:off x="773749" y="4870649"/>
            <a:ext cx="5322251" cy="1368151"/>
          </a:xfrm>
          <a:prstGeom prst="flowChartAlternateProcess">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2400" b="0" i="0" u="none" strike="noStrike" kern="0" cap="none" spc="0" normalizeH="0" baseline="0" noProof="1">
              <a:ln>
                <a:noFill/>
              </a:ln>
              <a:solidFill>
                <a:srgbClr val="FFFFFF"/>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7D473EDD-8269-6B41-41C9-8A332F10E89D}"/>
              </a:ext>
            </a:extLst>
          </p:cNvPr>
          <p:cNvSpPr txBox="1"/>
          <p:nvPr/>
        </p:nvSpPr>
        <p:spPr>
          <a:xfrm>
            <a:off x="1053986" y="5028774"/>
            <a:ext cx="4889614" cy="1200329"/>
          </a:xfrm>
          <a:prstGeom prst="rect">
            <a:avLst/>
          </a:prstGeom>
          <a:noFill/>
        </p:spPr>
        <p:txBody>
          <a:bodyPr wrap="square" rtlCol="0">
            <a:spAutoFit/>
          </a:bodyPr>
          <a:lstStyle/>
          <a:p>
            <a:pPr>
              <a:defRPr/>
            </a:pPr>
            <a:r>
              <a:rPr lang="fi-FI" sz="1800" noProof="1">
                <a:solidFill>
                  <a:schemeClr val="tx1"/>
                </a:solidFill>
              </a:rPr>
              <a:t>Metsäeskarin vinkit rauhoittumishetkiin luonnon helmassa: </a:t>
            </a:r>
            <a:r>
              <a:rPr lang="fi-FI" sz="1800" noProof="1">
                <a:solidFill>
                  <a:schemeClr val="tx2"/>
                </a:solidFill>
                <a:hlinkClick r:id="rId8">
                  <a:extLst>
                    <a:ext uri="{A12FA001-AC4F-418D-AE19-62706E023703}">
                      <ahyp:hlinkClr xmlns:ahyp="http://schemas.microsoft.com/office/drawing/2018/hyperlinkcolor" val="tx"/>
                    </a:ext>
                  </a:extLst>
                </a:hlinkClick>
              </a:rPr>
              <a:t>Hanna Siurola_ 27.5.2027_Metsä rauhoittaa.pdf</a:t>
            </a:r>
            <a:endParaRPr lang="fi-FI" sz="1800" noProof="1">
              <a:solidFill>
                <a:schemeClr val="tx2"/>
              </a:solidFil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1800" b="1" i="0" u="none" strike="noStrike" kern="0" cap="none" spc="0" normalizeH="0" baseline="0" noProof="1">
              <a:ln>
                <a:noFill/>
              </a:ln>
              <a:solidFill>
                <a:srgbClr val="418155"/>
              </a:solidFill>
              <a:effectLst/>
              <a:uLnTx/>
              <a:uFillTx/>
              <a:latin typeface="Arial"/>
              <a:cs typeface="Arial"/>
              <a:sym typeface="Arial"/>
            </a:endParaRPr>
          </a:p>
        </p:txBody>
      </p:sp>
      <p:sp>
        <p:nvSpPr>
          <p:cNvPr id="4" name="Slide Number Placeholder 3">
            <a:extLst>
              <a:ext uri="{FF2B5EF4-FFF2-40B4-BE49-F238E27FC236}">
                <a16:creationId xmlns:a16="http://schemas.microsoft.com/office/drawing/2014/main" id="{AAD538EB-DB4E-D6B6-7FEB-D1AF5A2A96AC}"/>
              </a:ext>
            </a:extLst>
          </p:cNvPr>
          <p:cNvSpPr>
            <a:spLocks noGrp="1"/>
          </p:cNvSpPr>
          <p:nvPr>
            <p:ph type="sldNum" idx="12"/>
          </p:nvPr>
        </p:nvSpPr>
        <p:spPr>
          <a:xfrm>
            <a:off x="11202684" y="6356350"/>
            <a:ext cx="851263"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i-FI" sz="1200" b="0" i="0" u="none" strike="noStrike" kern="0" cap="none" spc="0" normalizeH="0" baseline="0" noProof="1" smtClean="0">
                <a:ln>
                  <a:noFill/>
                </a:ln>
                <a:solidFill>
                  <a:srgbClr val="212121"/>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fi-FI" sz="1200" b="0" i="0" u="none" strike="noStrike" kern="0" cap="none" spc="0" normalizeH="0" baseline="0" noProof="1">
              <a:ln>
                <a:noFill/>
              </a:ln>
              <a:solidFill>
                <a:srgbClr val="212121"/>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89282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77AA6-8AF0-68AA-4234-71E9CFF76324}"/>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AE1A6F0D-8450-4A6B-97AC-2F0FCEB07B17}"/>
              </a:ext>
            </a:extLst>
          </p:cNvPr>
          <p:cNvSpPr>
            <a:spLocks noGrp="1"/>
          </p:cNvSpPr>
          <p:nvPr>
            <p:ph type="body" idx="14"/>
          </p:nvPr>
        </p:nvSpPr>
        <p:spPr>
          <a:xfrm>
            <a:off x="845918" y="1753622"/>
            <a:ext cx="6402375" cy="4411681"/>
          </a:xfrm>
        </p:spPr>
        <p:txBody>
          <a:bodyPr>
            <a:normAutofit fontScale="85000" lnSpcReduction="20000"/>
          </a:bodyPr>
          <a:lstStyle/>
          <a:p>
            <a:pPr marL="0" lvl="0" indent="0">
              <a:spcBef>
                <a:spcPts val="0"/>
              </a:spcBef>
              <a:buFont typeface="Arial" panose="020B0604020202020204" pitchFamily="34" charset="0"/>
              <a:buNone/>
            </a:pPr>
            <a:endParaRPr lang="fi-FI"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b="1" noProof="1">
                <a:ea typeface="Calibri" panose="020F0502020204030204" pitchFamily="34" charset="0"/>
                <a:cs typeface="Calibri" panose="020F0502020204030204" pitchFamily="34" charset="0"/>
              </a:rPr>
              <a:t>Jatkuvuuden rakentaminen ja tuttuus</a:t>
            </a:r>
          </a:p>
          <a:p>
            <a:pPr marL="0" lvl="0" indent="0">
              <a:spcBef>
                <a:spcPts val="0"/>
              </a:spcBef>
              <a:buFont typeface="Arial" panose="020B0604020202020204" pitchFamily="34" charset="0"/>
              <a:buNone/>
            </a:pPr>
            <a:r>
              <a:rPr lang="fi-FI" noProof="1">
                <a:ea typeface="Calibri" panose="020F0502020204030204" pitchFamily="34" charset="0"/>
                <a:cs typeface="Calibri" panose="020F0502020204030204" pitchFamily="34" charset="0"/>
              </a:rPr>
              <a:t>Useampi käynti samaan paikkaan syventää havaintoja ja tekee luontotoiminnasta rutiinin.</a:t>
            </a:r>
          </a:p>
          <a:p>
            <a:pPr marL="0" lvl="0" indent="0">
              <a:spcBef>
                <a:spcPts val="0"/>
              </a:spcBef>
              <a:buFont typeface="Arial" panose="020B0604020202020204" pitchFamily="34" charset="0"/>
              <a:buNone/>
            </a:pPr>
            <a:endParaRPr lang="fi-FI"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b="1" noProof="1">
                <a:ea typeface="Calibri" panose="020F0502020204030204" pitchFamily="34" charset="0"/>
                <a:cs typeface="Calibri" panose="020F0502020204030204" pitchFamily="34" charset="0"/>
              </a:rPr>
              <a:t>Reflektointi opitusta sekä yhdistäminen aikaisemmin opittuun</a:t>
            </a:r>
          </a:p>
          <a:p>
            <a:pPr marL="0" lvl="0" indent="0">
              <a:spcBef>
                <a:spcPts val="0"/>
              </a:spcBef>
              <a:buFont typeface="Arial" panose="020B0604020202020204" pitchFamily="34" charset="0"/>
              <a:buNone/>
            </a:pPr>
            <a:r>
              <a:rPr lang="fi-FI" noProof="1">
                <a:ea typeface="Calibri" panose="020F0502020204030204" pitchFamily="34" charset="0"/>
                <a:cs typeface="Calibri" panose="020F0502020204030204" pitchFamily="34" charset="0"/>
              </a:rPr>
              <a:t>Sanoittaminen ja keskustelu muuttavat kokemuksellisen tiedon tietoiseksi ymmärrykseksi pikku hiljaa. Miten esimerkiksi yhteistyö sujui metsässä?</a:t>
            </a:r>
          </a:p>
          <a:p>
            <a:pPr marL="0" lvl="0" indent="0">
              <a:spcBef>
                <a:spcPts val="0"/>
              </a:spcBef>
              <a:buFont typeface="Arial" panose="020B0604020202020204" pitchFamily="34" charset="0"/>
              <a:buNone/>
            </a:pPr>
            <a:endParaRPr lang="fi-FI"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b="1" noProof="1">
                <a:ea typeface="Calibri" panose="020F0502020204030204" pitchFamily="34" charset="0"/>
                <a:cs typeface="Calibri" panose="020F0502020204030204" pitchFamily="34" charset="0"/>
              </a:rPr>
              <a:t>Reflektio luontoympäristön vaikutuksista</a:t>
            </a:r>
          </a:p>
          <a:p>
            <a:pPr marL="0" lvl="0" indent="0">
              <a:spcBef>
                <a:spcPts val="0"/>
              </a:spcBef>
              <a:buFont typeface="Arial" panose="020B0604020202020204" pitchFamily="34" charset="0"/>
              <a:buNone/>
            </a:pPr>
            <a:r>
              <a:rPr lang="fi-FI" noProof="1">
                <a:ea typeface="Calibri" panose="020F0502020204030204" pitchFamily="34" charset="0"/>
                <a:cs typeface="Calibri" panose="020F0502020204030204" pitchFamily="34" charset="0"/>
              </a:rPr>
              <a:t>Huomioista voi keskustella yhdessä lasten esimerkiksi näiden korttien pohjalta: </a:t>
            </a:r>
            <a:r>
              <a:rPr lang="fi-FI" noProof="1">
                <a:hlinkClick r:id="rId2"/>
              </a:rPr>
              <a:t>Luonnosta hyvinvointia -kortit - julkaisut.metsa.fi</a:t>
            </a:r>
            <a:endParaRPr lang="fi-FI" noProof="1"/>
          </a:p>
          <a:p>
            <a:pPr marL="0" lvl="0" indent="0">
              <a:spcBef>
                <a:spcPts val="0"/>
              </a:spcBef>
              <a:buFont typeface="Arial" panose="020B0604020202020204" pitchFamily="34" charset="0"/>
              <a:buNone/>
            </a:pPr>
            <a:endParaRPr lang="fi-FI" b="1" noProof="1">
              <a:ea typeface="Calibri" panose="020F0502020204030204" pitchFamily="34" charset="0"/>
              <a:cs typeface="Calibri" panose="020F0502020204030204" pitchFamily="34" charset="0"/>
            </a:endParaRPr>
          </a:p>
          <a:p>
            <a:pPr marL="0" lvl="0" indent="0">
              <a:spcBef>
                <a:spcPts val="0"/>
              </a:spcBef>
              <a:buFont typeface="Arial" panose="020B0604020202020204" pitchFamily="34" charset="0"/>
              <a:buNone/>
            </a:pPr>
            <a:r>
              <a:rPr lang="fi-FI" b="1" noProof="1">
                <a:ea typeface="Calibri" panose="020F0502020204030204" pitchFamily="34" charset="0"/>
                <a:cs typeface="Calibri" panose="020F0502020204030204" pitchFamily="34" charset="0"/>
              </a:rPr>
              <a:t>Pedagoginen dokumentointi</a:t>
            </a:r>
          </a:p>
          <a:p>
            <a:pPr marL="0" lvl="0" indent="0">
              <a:spcBef>
                <a:spcPts val="0"/>
              </a:spcBef>
              <a:buFont typeface="Arial" panose="020B0604020202020204" pitchFamily="34" charset="0"/>
              <a:buNone/>
            </a:pPr>
            <a:r>
              <a:rPr lang="fi-FI" noProof="1">
                <a:ea typeface="Calibri" panose="020F0502020204030204" pitchFamily="34" charset="0"/>
                <a:cs typeface="Calibri" panose="020F0502020204030204" pitchFamily="34" charset="0"/>
              </a:rPr>
              <a:t>Lasten kokemuksia ja ajatuksia voi tallentaa valokuvin, piirtämällä tai liikkeen avulla. </a:t>
            </a:r>
          </a:p>
          <a:p>
            <a:pPr>
              <a:buClr>
                <a:schemeClr val="bg2"/>
              </a:buClr>
            </a:pPr>
            <a:endParaRPr lang="fi-FI" noProof="1">
              <a:solidFill>
                <a:schemeClr val="bg1"/>
              </a:solidFill>
            </a:endParaRPr>
          </a:p>
        </p:txBody>
      </p:sp>
      <p:pic>
        <p:nvPicPr>
          <p:cNvPr id="20" name="Kuvan paikkamerkki 19" descr="Kuva, jossa pieni lapsi katsoo läheltä pöydällä olevaa syksynlehteä ja käpyä.">
            <a:extLst>
              <a:ext uri="{FF2B5EF4-FFF2-40B4-BE49-F238E27FC236}">
                <a16:creationId xmlns:a16="http://schemas.microsoft.com/office/drawing/2014/main" id="{4BAD94FC-18F9-E59B-0D4A-717B5FB5FEE3}"/>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t="33250" b="33250"/>
          <a:stretch>
            <a:fillRect/>
          </a:stretch>
        </p:blipFill>
        <p:spPr>
          <a:prstGeom prst="rect">
            <a:avLst/>
          </a:prstGeom>
          <a:noFill/>
          <a:ln>
            <a:noFill/>
          </a:ln>
        </p:spPr>
      </p:pic>
      <p:pic>
        <p:nvPicPr>
          <p:cNvPr id="22" name="Kuvan paikkamerkki 21" descr="Kuva lasten taideteoksesta, jossa esiintyy puu, kukat, järvi ja kalat.">
            <a:extLst>
              <a:ext uri="{FF2B5EF4-FFF2-40B4-BE49-F238E27FC236}">
                <a16:creationId xmlns:a16="http://schemas.microsoft.com/office/drawing/2014/main" id="{5E88201F-889C-2CD5-74A6-00BE6881D090}"/>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t="1505" b="1505"/>
          <a:stretch>
            <a:fillRect/>
          </a:stretch>
        </p:blipFill>
        <p:spPr>
          <a:xfrm rot="10800000">
            <a:off x="9480550" y="4724400"/>
            <a:ext cx="1881188" cy="1368425"/>
          </a:xfrm>
          <a:prstGeom prst="rect">
            <a:avLst/>
          </a:prstGeom>
          <a:noFill/>
          <a:ln>
            <a:noFill/>
          </a:ln>
        </p:spPr>
      </p:pic>
      <p:sp>
        <p:nvSpPr>
          <p:cNvPr id="5" name="Tekstiruutu 4">
            <a:extLst>
              <a:ext uri="{FF2B5EF4-FFF2-40B4-BE49-F238E27FC236}">
                <a16:creationId xmlns:a16="http://schemas.microsoft.com/office/drawing/2014/main" id="{2F28632C-62B7-0D5C-4C8B-C6FCA4061672}"/>
              </a:ext>
            </a:extLst>
          </p:cNvPr>
          <p:cNvSpPr txBox="1"/>
          <p:nvPr/>
        </p:nvSpPr>
        <p:spPr>
          <a:xfrm>
            <a:off x="10048529" y="6092825"/>
            <a:ext cx="1480457" cy="261610"/>
          </a:xfrm>
          <a:prstGeom prst="rect">
            <a:avLst/>
          </a:prstGeom>
          <a:noFill/>
        </p:spPr>
        <p:txBody>
          <a:bodyPr wrap="square" rtlCol="0">
            <a:spAutoFit/>
          </a:bodyPr>
          <a:lstStyle/>
          <a:p>
            <a:r>
              <a:rPr lang="fi-FI" sz="1050" noProof="1">
                <a:solidFill>
                  <a:schemeClr val="bg1"/>
                </a:solidFill>
              </a:rPr>
              <a:t>Kuvat: Roosa Ritola</a:t>
            </a:r>
          </a:p>
        </p:txBody>
      </p:sp>
      <p:pic>
        <p:nvPicPr>
          <p:cNvPr id="14" name="Kuva 13" descr="Kuusiosainen kuvitettu hyvinvointijuliste esittelee myönteisiä ajatuksia, joissa yhdistyvät luonto, ulkoilu ja henkinen hyvinvointi. Pastellisävyisissä sinisissä, keltaisissa, persikanvärisissä ja vihreissä osioissa on kuvattu mustaa pöllöä, aurinkoa, puolikuuta ja lintuja sekä viestejä luonnon rauhoittavasta vaikutuksesta, mielialaa kohottavasta ulkoilusta, luonnon havainnoinnista, monipuolisesta liikunnasta ja kevyistä ajatuksista.&#10;">
            <a:hlinkClick r:id="rId2"/>
            <a:extLst>
              <a:ext uri="{FF2B5EF4-FFF2-40B4-BE49-F238E27FC236}">
                <a16:creationId xmlns:a16="http://schemas.microsoft.com/office/drawing/2014/main" id="{ADF2AA8A-D945-AC5C-8EDE-D5140E42000D}"/>
              </a:ext>
            </a:extLst>
          </p:cNvPr>
          <p:cNvPicPr>
            <a:picLocks noChangeAspect="1"/>
          </p:cNvPicPr>
          <p:nvPr/>
        </p:nvPicPr>
        <p:blipFill>
          <a:blip r:embed="rId5" cstate="email">
            <a:alphaModFix amt="88000"/>
            <a:extLst>
              <a:ext uri="{28A0092B-C50C-407E-A947-70E740481C1C}">
                <a14:useLocalDpi xmlns:a14="http://schemas.microsoft.com/office/drawing/2010/main"/>
              </a:ext>
            </a:extLst>
          </a:blip>
          <a:stretch>
            <a:fillRect/>
          </a:stretch>
        </p:blipFill>
        <p:spPr>
          <a:xfrm rot="20988282">
            <a:off x="8546348" y="1147078"/>
            <a:ext cx="2181089" cy="3020691"/>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4" name="Slide Number Placeholder 3">
            <a:extLst>
              <a:ext uri="{FF2B5EF4-FFF2-40B4-BE49-F238E27FC236}">
                <a16:creationId xmlns:a16="http://schemas.microsoft.com/office/drawing/2014/main" id="{E3139D98-9C3D-02B4-63C5-527F74BB6825}"/>
              </a:ext>
            </a:extLst>
          </p:cNvPr>
          <p:cNvSpPr>
            <a:spLocks noGrp="1"/>
          </p:cNvSpPr>
          <p:nvPr>
            <p:ph type="sldNum" idx="12"/>
          </p:nvPr>
        </p:nvSpPr>
        <p:spPr/>
        <p:txBody>
          <a:bodyPr/>
          <a:lstStyle/>
          <a:p>
            <a:fld id="{00000000-1234-1234-1234-123412341234}" type="slidenum">
              <a:rPr lang="fi-FI" noProof="1" smtClean="0"/>
              <a:pPr/>
              <a:t>10</a:t>
            </a:fld>
            <a:endParaRPr lang="fi-FI" noProof="1"/>
          </a:p>
        </p:txBody>
      </p:sp>
      <p:sp>
        <p:nvSpPr>
          <p:cNvPr id="2" name="Title 1">
            <a:extLst>
              <a:ext uri="{FF2B5EF4-FFF2-40B4-BE49-F238E27FC236}">
                <a16:creationId xmlns:a16="http://schemas.microsoft.com/office/drawing/2014/main" id="{72F4989A-F09B-5537-842F-364C860D5817}"/>
              </a:ext>
            </a:extLst>
          </p:cNvPr>
          <p:cNvSpPr>
            <a:spLocks noGrp="1"/>
          </p:cNvSpPr>
          <p:nvPr>
            <p:ph type="title"/>
          </p:nvPr>
        </p:nvSpPr>
        <p:spPr/>
        <p:txBody>
          <a:bodyPr>
            <a:normAutofit/>
          </a:bodyPr>
          <a:lstStyle/>
          <a:p>
            <a:r>
              <a:rPr lang="fi-FI" noProof="1">
                <a:latin typeface="Arial" panose="020B0604020202020204" pitchFamily="34" charset="0"/>
                <a:ea typeface="Calibri" panose="020F0502020204030204" pitchFamily="34" charset="0"/>
                <a:cs typeface="Arial" panose="020B0604020202020204" pitchFamily="34" charset="0"/>
              </a:rPr>
              <a:t>Luontohetken jälkeen</a:t>
            </a:r>
            <a:endParaRPr lang="fi-FI" noProof="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7430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CF1BC-B3FA-2E4C-489A-ACDC2E6191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23739-04CE-CB51-64EA-CCB52B501D2C}"/>
              </a:ext>
            </a:extLst>
          </p:cNvPr>
          <p:cNvSpPr>
            <a:spLocks noGrp="1"/>
          </p:cNvSpPr>
          <p:nvPr>
            <p:ph type="title"/>
          </p:nvPr>
        </p:nvSpPr>
        <p:spPr>
          <a:xfrm>
            <a:off x="831851" y="714375"/>
            <a:ext cx="6338682" cy="1060926"/>
          </a:xfrm>
        </p:spPr>
        <p:txBody>
          <a:bodyPr wrap="square" anchor="t">
            <a:normAutofit/>
          </a:bodyPr>
          <a:lstStyle/>
          <a:p>
            <a:r>
              <a:rPr lang="fi-FI" sz="3400" noProof="1"/>
              <a:t>Yhteistyö kotien kanssa</a:t>
            </a:r>
          </a:p>
        </p:txBody>
      </p:sp>
      <p:sp>
        <p:nvSpPr>
          <p:cNvPr id="3" name="Text Placeholder 2">
            <a:extLst>
              <a:ext uri="{FF2B5EF4-FFF2-40B4-BE49-F238E27FC236}">
                <a16:creationId xmlns:a16="http://schemas.microsoft.com/office/drawing/2014/main" id="{61663C67-473A-4B75-E820-A8FDBC7B4C0C}"/>
              </a:ext>
            </a:extLst>
          </p:cNvPr>
          <p:cNvSpPr>
            <a:spLocks noGrp="1"/>
          </p:cNvSpPr>
          <p:nvPr>
            <p:ph type="body" idx="1"/>
          </p:nvPr>
        </p:nvSpPr>
        <p:spPr>
          <a:xfrm>
            <a:off x="845918" y="1567543"/>
            <a:ext cx="6001571" cy="2625316"/>
          </a:xfrm>
        </p:spPr>
        <p:txBody>
          <a:bodyPr wrap="square" anchor="t">
            <a:normAutofit fontScale="92500" lnSpcReduction="10000"/>
          </a:bodyPr>
          <a:lstStyle/>
          <a:p>
            <a:pPr marL="0" marR="0" lvl="0" indent="0" defTabSz="914400" rtl="0" eaLnBrk="1" fontAlgn="auto" latinLnBrk="0" hangingPunct="1">
              <a:lnSpc>
                <a:spcPct val="90000"/>
              </a:lnSpc>
              <a:spcBef>
                <a:spcPts val="0"/>
              </a:spcBef>
              <a:spcAft>
                <a:spcPts val="0"/>
              </a:spcAft>
              <a:buClrTx/>
              <a:buSzTx/>
              <a:buFontTx/>
              <a:buNone/>
              <a:tabLst/>
              <a:defRPr/>
            </a:pPr>
            <a:r>
              <a:rPr kumimoji="0" lang="fi-FI" sz="1800" i="0" u="none" strike="noStrike" kern="1200" cap="none" spc="0" normalizeH="0" baseline="0" noProof="1">
                <a:ln>
                  <a:noFill/>
                </a:ln>
                <a:effectLst/>
                <a:uLnTx/>
                <a:uFillTx/>
              </a:rPr>
              <a:t>Kerro huoltajille, mitä lapset oppivat luonnossa leikkimisen ja olemisen kautta. Jaa havaintoja ja kuvia.</a:t>
            </a:r>
          </a:p>
          <a:p>
            <a:pPr marL="0" marR="0" lvl="0" indent="0" defTabSz="914400" rtl="0" eaLnBrk="1" fontAlgn="auto" latinLnBrk="0" hangingPunct="1">
              <a:lnSpc>
                <a:spcPct val="90000"/>
              </a:lnSpc>
              <a:spcBef>
                <a:spcPts val="0"/>
              </a:spcBef>
              <a:spcAft>
                <a:spcPts val="0"/>
              </a:spcAft>
              <a:buClrTx/>
              <a:buSzTx/>
              <a:buFontTx/>
              <a:buNone/>
              <a:tabLst/>
              <a:defRPr/>
            </a:pPr>
            <a:endParaRPr kumimoji="0" lang="fi-FI" sz="1800" b="1" i="0" u="none" strike="noStrike" kern="1200" cap="none" spc="0" normalizeH="0" baseline="0" noProof="1">
              <a:ln>
                <a:noFill/>
              </a:ln>
              <a:solidFill>
                <a:schemeClr val="tx2"/>
              </a:solidFill>
              <a:effectLst/>
              <a:uLnTx/>
              <a:uFillTx/>
            </a:endParaRPr>
          </a:p>
          <a:p>
            <a:pPr marL="0" marR="0" lvl="0" indent="0" defTabSz="914400" rtl="0" eaLnBrk="1" fontAlgn="auto" latinLnBrk="0" hangingPunct="1">
              <a:lnSpc>
                <a:spcPct val="90000"/>
              </a:lnSpc>
              <a:spcBef>
                <a:spcPts val="0"/>
              </a:spcBef>
              <a:spcAft>
                <a:spcPts val="0"/>
              </a:spcAft>
              <a:buClrTx/>
              <a:buSzTx/>
              <a:buFontTx/>
              <a:buNone/>
              <a:tabLst/>
              <a:defRPr/>
            </a:pPr>
            <a:r>
              <a:rPr kumimoji="0" lang="fi-FI" sz="1800" b="1" i="0" u="none" strike="noStrike" kern="1200" cap="none" spc="0" normalizeH="0" baseline="0" noProof="1">
                <a:ln>
                  <a:noFill/>
                </a:ln>
                <a:solidFill>
                  <a:schemeClr val="tx2"/>
                </a:solidFill>
                <a:effectLst/>
                <a:uLnTx/>
                <a:uFillTx/>
              </a:rPr>
              <a:t>Mihin mukavaan luonnossa tapahtuvaan toimintaan voisi ottaa myös kodit mukaan?</a:t>
            </a:r>
            <a:endParaRPr lang="fi-FI" sz="1800" b="1" i="0" u="none" strike="noStrike" kern="1200" cap="none" spc="0" normalizeH="0" baseline="0" noProof="1">
              <a:ln>
                <a:noFill/>
              </a:ln>
              <a:solidFill>
                <a:schemeClr val="tx2"/>
              </a:solidFill>
              <a:effectLst/>
              <a:uLnTx/>
              <a:uFillTx/>
            </a:endParaRPr>
          </a:p>
          <a:p>
            <a:pPr marL="0" marR="0" lvl="0" indent="0" defTabSz="914400" rtl="0" eaLnBrk="1" fontAlgn="auto" latinLnBrk="0" hangingPunct="1">
              <a:lnSpc>
                <a:spcPct val="90000"/>
              </a:lnSpc>
              <a:spcBef>
                <a:spcPts val="0"/>
              </a:spcBef>
              <a:spcAft>
                <a:spcPts val="0"/>
              </a:spcAft>
              <a:buClrTx/>
              <a:buSzTx/>
              <a:buFontTx/>
              <a:buNone/>
              <a:tabLst/>
              <a:defRPr/>
            </a:pPr>
            <a:endParaRPr kumimoji="0" lang="fi-FI" sz="1800" b="1" i="0" u="none" strike="noStrike" kern="1200" cap="none" spc="0" normalizeH="0" baseline="0" noProof="1">
              <a:ln>
                <a:noFill/>
              </a:ln>
              <a:solidFill>
                <a:schemeClr val="accent2">
                  <a:lumMod val="75000"/>
                </a:schemeClr>
              </a:solidFill>
              <a:effectLst/>
              <a:uLnTx/>
              <a:uFillTx/>
            </a:endParaRP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Järjestäkää seuraava vanhempainilta tai muu teemahetki lähiluonnossa</a:t>
            </a:r>
          </a:p>
          <a:p>
            <a:pPr marL="285750" indent="-285750">
              <a:lnSpc>
                <a:spcPct val="90000"/>
              </a:lnSpc>
              <a:spcBef>
                <a:spcPts val="0"/>
              </a:spcBef>
              <a:buClrTx/>
              <a:buSzTx/>
              <a:defRPr/>
            </a:pPr>
            <a:r>
              <a:rPr kumimoji="0" lang="fi-FI" sz="1800" i="0" u="none" strike="noStrike" kern="1200" cap="none" spc="0" normalizeH="0" baseline="0" noProof="1">
                <a:ln>
                  <a:noFill/>
                </a:ln>
                <a:effectLst/>
                <a:uLnTx/>
                <a:uFillTx/>
              </a:rPr>
              <a:t>Lisää kotien kanssa tehtävä yhteistyö leikkikausikalenterin vuosikelloon</a:t>
            </a:r>
          </a:p>
          <a:p>
            <a:pPr marL="285750" indent="-285750">
              <a:lnSpc>
                <a:spcPct val="90000"/>
              </a:lnSpc>
              <a:spcBef>
                <a:spcPts val="0"/>
              </a:spcBef>
              <a:buClrTx/>
              <a:buSzTx/>
              <a:defRPr/>
            </a:pPr>
            <a:endParaRPr kumimoji="0" lang="fi-FI" sz="1800" i="0" u="none" strike="noStrike" kern="1200" cap="none" spc="0" normalizeH="0" baseline="0" noProof="1">
              <a:ln>
                <a:noFill/>
              </a:ln>
              <a:effectLst/>
              <a:uLnTx/>
              <a:uFillTx/>
            </a:endParaRPr>
          </a:p>
          <a:p>
            <a:pPr marL="285750" indent="-285750">
              <a:lnSpc>
                <a:spcPct val="90000"/>
              </a:lnSpc>
              <a:spcBef>
                <a:spcPts val="0"/>
              </a:spcBef>
              <a:buClrTx/>
              <a:buSzTx/>
              <a:defRPr/>
            </a:pPr>
            <a:r>
              <a:rPr lang="fi-FI" sz="1800" kern="1200" noProof="1"/>
              <a:t>Jaettavaa:</a:t>
            </a:r>
            <a:endParaRPr lang="fi-FI" sz="1800" i="0" u="none" strike="noStrike" kern="1200" cap="none" spc="0" normalizeH="0" baseline="0" noProof="1">
              <a:ln>
                <a:noFill/>
              </a:ln>
              <a:effectLst/>
              <a:uLnTx/>
              <a:uFillTx/>
            </a:endParaRPr>
          </a:p>
        </p:txBody>
      </p:sp>
      <p:sp>
        <p:nvSpPr>
          <p:cNvPr id="7" name="Alternative Process 10">
            <a:extLst>
              <a:ext uri="{FF2B5EF4-FFF2-40B4-BE49-F238E27FC236}">
                <a16:creationId xmlns:a16="http://schemas.microsoft.com/office/drawing/2014/main" id="{AD27FA05-B865-AC64-1FAC-33D31A91D45A}"/>
              </a:ext>
            </a:extLst>
          </p:cNvPr>
          <p:cNvSpPr/>
          <p:nvPr/>
        </p:nvSpPr>
        <p:spPr>
          <a:xfrm>
            <a:off x="1174796" y="4270554"/>
            <a:ext cx="4237506" cy="776674"/>
          </a:xfrm>
          <a:prstGeom prst="flowChartAlternateProcess">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600" noProof="1">
                <a:solidFill>
                  <a:srgbClr val="3C3C3C"/>
                </a:solidFill>
              </a:rPr>
              <a:t>Huoltajille suunnattu blogiteksti: </a:t>
            </a:r>
          </a:p>
          <a:p>
            <a:pPr algn="ctr"/>
            <a:r>
              <a:rPr lang="fi-FI" sz="1600" noProof="1">
                <a:solidFill>
                  <a:schemeClr val="tx1"/>
                </a:solidFill>
                <a:hlinkClick r:id="rId3">
                  <a:extLst>
                    <a:ext uri="{A12FA001-AC4F-418D-AE19-62706E023703}">
                      <ahyp:hlinkClr xmlns:ahyp="http://schemas.microsoft.com/office/drawing/2018/hyperlinkcolor" val="tx"/>
                    </a:ext>
                  </a:extLst>
                </a:hlinkClick>
              </a:rPr>
              <a:t>Päiväkodit, koulut ja kodit yhdessä edistämään luontoyhteyttä</a:t>
            </a:r>
            <a:endParaRPr lang="fi-FI" sz="1600" noProof="1">
              <a:solidFill>
                <a:schemeClr val="tx1"/>
              </a:solidFill>
            </a:endParaRPr>
          </a:p>
        </p:txBody>
      </p:sp>
      <p:pic>
        <p:nvPicPr>
          <p:cNvPr id="11" name="Kuvan paikkamerkki 10" descr="Kuva, jossa pieni lapsi keltaisessa ulkoilutakissa seisoo mustikanversojen keskellä. Ympärillä on kuusia.">
            <a:extLst>
              <a:ext uri="{FF2B5EF4-FFF2-40B4-BE49-F238E27FC236}">
                <a16:creationId xmlns:a16="http://schemas.microsoft.com/office/drawing/2014/main" id="{A4A17901-DEF7-7903-2382-448E155998B4}"/>
              </a:ext>
            </a:extLst>
          </p:cNvPr>
          <p:cNvPicPr>
            <a:picLocks noGrp="1" noChangeAspect="1"/>
          </p:cNvPicPr>
          <p:nvPr>
            <p:ph type="pic" sz="quarter" idx="13"/>
          </p:nvPr>
        </p:nvPicPr>
        <p:blipFill>
          <a:blip r:embed="rId4" cstate="email">
            <a:extLst>
              <a:ext uri="{28A0092B-C50C-407E-A947-70E740481C1C}">
                <a14:useLocalDpi xmlns:a14="http://schemas.microsoft.com/office/drawing/2010/main"/>
              </a:ext>
            </a:extLst>
          </a:blip>
          <a:srcRect t="13280" b="13280"/>
          <a:stretch/>
        </p:blipFill>
        <p:spPr>
          <a:xfrm>
            <a:off x="7891577" y="18"/>
            <a:ext cx="4300537" cy="6857964"/>
          </a:xfrm>
          <a:prstGeom prst="rect">
            <a:avLst/>
          </a:prstGeom>
          <a:noFill/>
          <a:ln>
            <a:noFill/>
          </a:ln>
        </p:spPr>
      </p:pic>
      <p:sp>
        <p:nvSpPr>
          <p:cNvPr id="9" name="Tekstiruutu 8">
            <a:extLst>
              <a:ext uri="{FF2B5EF4-FFF2-40B4-BE49-F238E27FC236}">
                <a16:creationId xmlns:a16="http://schemas.microsoft.com/office/drawing/2014/main" id="{A4D03C44-28C4-B58B-63D9-319DD140F957}"/>
              </a:ext>
            </a:extLst>
          </p:cNvPr>
          <p:cNvSpPr txBox="1"/>
          <p:nvPr/>
        </p:nvSpPr>
        <p:spPr>
          <a:xfrm>
            <a:off x="10778815" y="6590670"/>
            <a:ext cx="1480457" cy="261610"/>
          </a:xfrm>
          <a:prstGeom prst="rect">
            <a:avLst/>
          </a:prstGeom>
          <a:noFill/>
        </p:spPr>
        <p:txBody>
          <a:bodyPr wrap="square" rtlCol="0">
            <a:spAutoFit/>
          </a:bodyPr>
          <a:lstStyle/>
          <a:p>
            <a:r>
              <a:rPr lang="fi-FI" sz="1050" noProof="1">
                <a:solidFill>
                  <a:schemeClr val="bg1"/>
                </a:solidFill>
              </a:rPr>
              <a:t>Kuva: Roosa Ritola</a:t>
            </a:r>
          </a:p>
        </p:txBody>
      </p:sp>
      <p:sp>
        <p:nvSpPr>
          <p:cNvPr id="18" name="Alternative Process 10">
            <a:extLst>
              <a:ext uri="{FF2B5EF4-FFF2-40B4-BE49-F238E27FC236}">
                <a16:creationId xmlns:a16="http://schemas.microsoft.com/office/drawing/2014/main" id="{86396E65-B912-B11C-F396-FD673A8650C7}"/>
              </a:ext>
            </a:extLst>
          </p:cNvPr>
          <p:cNvSpPr/>
          <p:nvPr/>
        </p:nvSpPr>
        <p:spPr>
          <a:xfrm>
            <a:off x="1752600" y="5366656"/>
            <a:ext cx="3976751" cy="1224013"/>
          </a:xfrm>
          <a:prstGeom prst="flowChartAlternateProcess">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600" noProof="1">
                <a:solidFill>
                  <a:schemeClr val="tx1"/>
                </a:solidFill>
              </a:rPr>
              <a:t>Tampereen varhaiskasvatuksessa ja esiopetuksessa laadittu Metsäresepti kannustaa perheitä nauttimaan luonnosta yhdessä!</a:t>
            </a:r>
          </a:p>
        </p:txBody>
      </p:sp>
      <p:pic>
        <p:nvPicPr>
          <p:cNvPr id="8" name="Kuva 7" descr="Kuva, jossa on kuvitus kolmesta pupusta. Pieni pupu osottaa tikkaa, joka istuu puussa. Toinen pieni pupu pitää aikuista pupua kädestä. Vieressä on teksti: Metsäresepti.">
            <a:hlinkClick r:id="rId5"/>
            <a:extLst>
              <a:ext uri="{FF2B5EF4-FFF2-40B4-BE49-F238E27FC236}">
                <a16:creationId xmlns:a16="http://schemas.microsoft.com/office/drawing/2014/main" id="{5D9FF776-43BF-9F01-FD3F-EC484F0400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10504" y="3421236"/>
            <a:ext cx="1799920" cy="3322928"/>
          </a:xfrm>
          <a:prstGeom prst="rect">
            <a:avLst/>
          </a:prstGeom>
        </p:spPr>
      </p:pic>
      <p:pic>
        <p:nvPicPr>
          <p:cNvPr id="20" name="Kuva 19" descr="Nuoli: loiva kaarre tasaisella täytöllä">
            <a:extLst>
              <a:ext uri="{FF2B5EF4-FFF2-40B4-BE49-F238E27FC236}">
                <a16:creationId xmlns:a16="http://schemas.microsoft.com/office/drawing/2014/main" id="{18C76B7E-3E5E-B261-E805-D07B7352A49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43074" y="6005513"/>
            <a:ext cx="852487" cy="852487"/>
          </a:xfrm>
          <a:prstGeom prst="rect">
            <a:avLst/>
          </a:prstGeom>
        </p:spPr>
      </p:pic>
      <p:sp>
        <p:nvSpPr>
          <p:cNvPr id="4" name="Slide Number Placeholder 3">
            <a:extLst>
              <a:ext uri="{FF2B5EF4-FFF2-40B4-BE49-F238E27FC236}">
                <a16:creationId xmlns:a16="http://schemas.microsoft.com/office/drawing/2014/main" id="{B8BA9AE4-AA60-F79C-F2FD-BDEBE5F87CB4}"/>
              </a:ext>
            </a:extLst>
          </p:cNvPr>
          <p:cNvSpPr>
            <a:spLocks noGrp="1"/>
          </p:cNvSpPr>
          <p:nvPr>
            <p:ph type="sldNum" idx="12"/>
          </p:nvPr>
        </p:nvSpPr>
        <p:spPr>
          <a:xfrm>
            <a:off x="11202684" y="6356350"/>
            <a:ext cx="851263" cy="365125"/>
          </a:xfrm>
        </p:spPr>
        <p:txBody>
          <a:bodyPr wrap="square" anchor="ctr">
            <a:normAutofit/>
          </a:bodyPr>
          <a:lstStyle/>
          <a:p>
            <a:pPr>
              <a:spcAft>
                <a:spcPts val="600"/>
              </a:spcAft>
            </a:pPr>
            <a:fld id="{00000000-1234-1234-1234-123412341234}" type="slidenum">
              <a:rPr lang="fi-FI" noProof="1" smtClean="0"/>
              <a:pPr>
                <a:spcAft>
                  <a:spcPts val="600"/>
                </a:spcAft>
              </a:pPr>
              <a:t>11</a:t>
            </a:fld>
            <a:endParaRPr lang="fi-FI" noProof="1"/>
          </a:p>
        </p:txBody>
      </p:sp>
    </p:spTree>
    <p:extLst>
      <p:ext uri="{BB962C8B-B14F-4D97-AF65-F5344CB8AC3E}">
        <p14:creationId xmlns:p14="http://schemas.microsoft.com/office/powerpoint/2010/main" val="2019720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3F6AF-E05E-1B8F-BF89-57B5B829B1DB}"/>
            </a:ext>
          </a:extLst>
        </p:cNvPr>
        <p:cNvGrpSpPr/>
        <p:nvPr/>
      </p:nvGrpSpPr>
      <p:grpSpPr>
        <a:xfrm>
          <a:off x="0" y="0"/>
          <a:ext cx="0" cy="0"/>
          <a:chOff x="0" y="0"/>
          <a:chExt cx="0" cy="0"/>
        </a:xfrm>
      </p:grpSpPr>
      <p:pic>
        <p:nvPicPr>
          <p:cNvPr id="15" name="Kuva 14" descr="Taulukko, jossa on vertailu leikkipaikan ja leikin paikan eroista.">
            <a:extLst>
              <a:ext uri="{FF2B5EF4-FFF2-40B4-BE49-F238E27FC236}">
                <a16:creationId xmlns:a16="http://schemas.microsoft.com/office/drawing/2014/main" id="{B3ED7936-07E0-BB5E-4F35-CB2A9BCAB53C}"/>
              </a:ext>
            </a:extLst>
          </p:cNvPr>
          <p:cNvPicPr>
            <a:picLocks noChangeAspect="1"/>
          </p:cNvPicPr>
          <p:nvPr/>
        </p:nvPicPr>
        <p:blipFill>
          <a:blip r:embed="rId3" cstate="email">
            <a:extLst>
              <a:ext uri="{28A0092B-C50C-407E-A947-70E740481C1C}">
                <a14:useLocalDpi xmlns:a14="http://schemas.microsoft.com/office/drawing/2010/main"/>
              </a:ext>
            </a:extLst>
          </a:blip>
          <a:srcRect t="9991"/>
          <a:stretch>
            <a:fillRect/>
          </a:stretch>
        </p:blipFill>
        <p:spPr>
          <a:xfrm>
            <a:off x="333228" y="2190561"/>
            <a:ext cx="6158055" cy="2268301"/>
          </a:xfrm>
          <a:prstGeom prst="rect">
            <a:avLst/>
          </a:prstGeom>
        </p:spPr>
      </p:pic>
      <p:sp>
        <p:nvSpPr>
          <p:cNvPr id="11" name="Alternative Process 10">
            <a:extLst>
              <a:ext uri="{FF2B5EF4-FFF2-40B4-BE49-F238E27FC236}">
                <a16:creationId xmlns:a16="http://schemas.microsoft.com/office/drawing/2014/main" id="{073E940A-C8DC-47CF-6E26-ACB14C207E35}"/>
              </a:ext>
              <a:ext uri="{C183D7F6-B498-43B3-948B-1728B52AA6E4}">
                <adec:decorative xmlns:adec="http://schemas.microsoft.com/office/drawing/2017/decorative" val="1"/>
              </a:ext>
            </a:extLst>
          </p:cNvPr>
          <p:cNvSpPr/>
          <p:nvPr/>
        </p:nvSpPr>
        <p:spPr>
          <a:xfrm>
            <a:off x="530747" y="4834977"/>
            <a:ext cx="6186347" cy="1485701"/>
          </a:xfrm>
          <a:prstGeom prst="flowChartAlternateProcess">
            <a:avLst/>
          </a:prstGeom>
          <a:solidFill>
            <a:srgbClr val="8CC2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2400" b="0" i="0" u="none" strike="noStrike" kern="0" cap="none" spc="0" normalizeH="0" baseline="0" noProof="1">
              <a:ln>
                <a:noFill/>
              </a:ln>
              <a:solidFill>
                <a:srgbClr val="FFFFFF"/>
              </a:solidFill>
              <a:effectLst/>
              <a:uLnTx/>
              <a:uFillTx/>
              <a:latin typeface="Arial"/>
              <a:ea typeface="+mn-ea"/>
              <a:cs typeface="+mn-cs"/>
              <a:sym typeface="Arial"/>
            </a:endParaRPr>
          </a:p>
        </p:txBody>
      </p:sp>
      <p:sp>
        <p:nvSpPr>
          <p:cNvPr id="12" name="TextBox 11">
            <a:extLst>
              <a:ext uri="{FF2B5EF4-FFF2-40B4-BE49-F238E27FC236}">
                <a16:creationId xmlns:a16="http://schemas.microsoft.com/office/drawing/2014/main" id="{3651B6F3-80A4-543E-C6E8-B68A04B16E52}"/>
              </a:ext>
            </a:extLst>
          </p:cNvPr>
          <p:cNvSpPr txBox="1"/>
          <p:nvPr/>
        </p:nvSpPr>
        <p:spPr>
          <a:xfrm>
            <a:off x="962795" y="4986177"/>
            <a:ext cx="5322252" cy="1323439"/>
          </a:xfrm>
          <a:prstGeom prst="rect">
            <a:avLst/>
          </a:prstGeom>
          <a:noFill/>
        </p:spPr>
        <p:txBody>
          <a:bodyPr wrap="square" rtlCol="0">
            <a:spAutoFit/>
          </a:bodyPr>
          <a:lstStyle/>
          <a:p>
            <a:r>
              <a:rPr lang="fi-FI" sz="1600" noProof="1"/>
              <a:t>Ideoita pihan luonnonmukaisuuden ja monipuolisten liikkumismahdollisuuksien lisäämiseen. Essi Kaipainen, Kirkkonummi. LINKKI. </a:t>
            </a:r>
          </a:p>
          <a:p>
            <a:r>
              <a:rPr lang="fi-FI" sz="1600" noProof="1"/>
              <a:t>Katso myös: </a:t>
            </a:r>
            <a:r>
              <a:rPr lang="fi-FI" sz="1600" noProof="1">
                <a:solidFill>
                  <a:schemeClr val="tx1"/>
                </a:solidFill>
                <a:hlinkClick r:id="rId4">
                  <a:extLst>
                    <a:ext uri="{A12FA001-AC4F-418D-AE19-62706E023703}">
                      <ahyp:hlinkClr xmlns:ahyp="http://schemas.microsoft.com/office/drawing/2018/hyperlinkcolor" val="tx"/>
                    </a:ext>
                  </a:extLst>
                </a:hlinkClick>
              </a:rPr>
              <a:t>Leikin ja liikkeen lumo -opas – Nomaji</a:t>
            </a:r>
            <a:r>
              <a:rPr lang="fi-FI" sz="1600" b="1" noProof="1">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fi-FI" sz="1600" b="1" i="0" u="none" strike="noStrike" kern="0" cap="none" spc="0" normalizeH="0" baseline="0" noProof="1">
              <a:ln>
                <a:noFill/>
              </a:ln>
              <a:solidFill>
                <a:srgbClr val="418155"/>
              </a:solidFill>
              <a:effectLst/>
              <a:uLnTx/>
              <a:uFillTx/>
              <a:latin typeface="Arial"/>
              <a:cs typeface="Arial"/>
              <a:sym typeface="Arial"/>
            </a:endParaRPr>
          </a:p>
        </p:txBody>
      </p:sp>
      <p:pic>
        <p:nvPicPr>
          <p:cNvPr id="3" name="Kuva 2" descr="Kuva liikennepuistosta ja leikkipaikoista. Vieressä lukee: Laten leikin havainnointi ja leikin siirtäminen ulos.">
            <a:extLst>
              <a:ext uri="{FF2B5EF4-FFF2-40B4-BE49-F238E27FC236}">
                <a16:creationId xmlns:a16="http://schemas.microsoft.com/office/drawing/2014/main" id="{EBFFCCF1-4CE6-44BD-B607-CD8399ABFF3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124800" y="2439279"/>
            <a:ext cx="2944865" cy="1665437"/>
          </a:xfrm>
          <a:prstGeom prst="rect">
            <a:avLst/>
          </a:prstGeom>
        </p:spPr>
      </p:pic>
      <p:pic>
        <p:nvPicPr>
          <p:cNvPr id="6" name="Kuva 5" descr="Kuva erilaisista taukopaikoista ja piknik-pöydistä ulkona. Vieressä teksti: huoltajien osallistamisen keinoin lasten ääni kuuluviin.">
            <a:extLst>
              <a:ext uri="{FF2B5EF4-FFF2-40B4-BE49-F238E27FC236}">
                <a16:creationId xmlns:a16="http://schemas.microsoft.com/office/drawing/2014/main" id="{FEAE9C35-0CA7-C1AB-92CE-0600A2DDA1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41673" y="2421237"/>
            <a:ext cx="2985866" cy="1665437"/>
          </a:xfrm>
          <a:prstGeom prst="rect">
            <a:avLst/>
          </a:prstGeom>
        </p:spPr>
      </p:pic>
      <p:pic>
        <p:nvPicPr>
          <p:cNvPr id="9" name="Kuva 8" descr="Kuva erilaisista leikkiympäristöistä ulkona. Vieressä teksti: Kun innostus tarttuu, leikin paikat lisääntyy.">
            <a:extLst>
              <a:ext uri="{FF2B5EF4-FFF2-40B4-BE49-F238E27FC236}">
                <a16:creationId xmlns:a16="http://schemas.microsoft.com/office/drawing/2014/main" id="{7127A87B-83D8-1CD1-B154-4F369C460E1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181932" y="4271660"/>
            <a:ext cx="2959741" cy="1665437"/>
          </a:xfrm>
          <a:prstGeom prst="rect">
            <a:avLst/>
          </a:prstGeom>
        </p:spPr>
      </p:pic>
      <p:pic>
        <p:nvPicPr>
          <p:cNvPr id="13" name="Kuva 12" descr="Kuva kukkapenkeistä. Teksti: Kestävää elämäntapaa upottamalla sormet multaan!">
            <a:extLst>
              <a:ext uri="{FF2B5EF4-FFF2-40B4-BE49-F238E27FC236}">
                <a16:creationId xmlns:a16="http://schemas.microsoft.com/office/drawing/2014/main" id="{144EDFDA-A823-4B57-D1D2-88714ABD4C9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221131" y="4262408"/>
            <a:ext cx="2928340" cy="1665437"/>
          </a:xfrm>
          <a:prstGeom prst="rect">
            <a:avLst/>
          </a:prstGeom>
        </p:spPr>
      </p:pic>
      <p:pic>
        <p:nvPicPr>
          <p:cNvPr id="17" name="Kuva 8" descr="Kuvitus: ikoni, jossa on koulu tai päiväkoti, vieressä järvi, metsä ja iloiset lapset">
            <a:extLst>
              <a:ext uri="{FF2B5EF4-FFF2-40B4-BE49-F238E27FC236}">
                <a16:creationId xmlns:a16="http://schemas.microsoft.com/office/drawing/2014/main" id="{E64B67A1-D6BD-9EC2-E541-5CCC8C1D517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050086" y="338550"/>
            <a:ext cx="2295996" cy="843779"/>
          </a:xfrm>
          <a:prstGeom prst="rect">
            <a:avLst/>
          </a:prstGeom>
        </p:spPr>
      </p:pic>
      <p:sp>
        <p:nvSpPr>
          <p:cNvPr id="4" name="Slide Number Placeholder 3">
            <a:extLst>
              <a:ext uri="{FF2B5EF4-FFF2-40B4-BE49-F238E27FC236}">
                <a16:creationId xmlns:a16="http://schemas.microsoft.com/office/drawing/2014/main" id="{57E54746-2D96-58C1-AAB0-18A3ED623081}"/>
              </a:ext>
            </a:extLst>
          </p:cNvPr>
          <p:cNvSpPr>
            <a:spLocks noGrp="1"/>
          </p:cNvSpPr>
          <p:nvPr>
            <p:ph type="sldNum" idx="12"/>
          </p:nvPr>
        </p:nvSpPr>
        <p:spPr>
          <a:xfrm>
            <a:off x="11202684" y="6356350"/>
            <a:ext cx="851263"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fi-FI" sz="1200" b="0" i="0" u="none" strike="noStrike" kern="0" cap="none" spc="0" normalizeH="0" baseline="0" noProof="1" smtClean="0">
                <a:ln>
                  <a:noFill/>
                </a:ln>
                <a:solidFill>
                  <a:srgbClr val="212121"/>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fi-FI" sz="1200" b="0" i="0" u="none" strike="noStrike" kern="0" cap="none" spc="0" normalizeH="0" baseline="0" noProof="1">
              <a:ln>
                <a:noFill/>
              </a:ln>
              <a:solidFill>
                <a:srgbClr val="212121"/>
              </a:solidFill>
              <a:effectLst/>
              <a:uLnTx/>
              <a:uFillTx/>
              <a:latin typeface="Calibri"/>
              <a:ea typeface="Calibri"/>
              <a:cs typeface="Calibri"/>
              <a:sym typeface="Calibri"/>
            </a:endParaRPr>
          </a:p>
        </p:txBody>
      </p:sp>
      <p:sp>
        <p:nvSpPr>
          <p:cNvPr id="8" name="Otsikko 7">
            <a:extLst>
              <a:ext uri="{FF2B5EF4-FFF2-40B4-BE49-F238E27FC236}">
                <a16:creationId xmlns:a16="http://schemas.microsoft.com/office/drawing/2014/main" id="{8A408258-4A9D-256B-C56A-48969EACC9FA}"/>
              </a:ext>
            </a:extLst>
          </p:cNvPr>
          <p:cNvSpPr>
            <a:spLocks noGrp="1"/>
          </p:cNvSpPr>
          <p:nvPr>
            <p:ph type="title"/>
          </p:nvPr>
        </p:nvSpPr>
        <p:spPr/>
        <p:txBody>
          <a:bodyPr>
            <a:normAutofit fontScale="90000"/>
          </a:bodyPr>
          <a:lstStyle/>
          <a:p>
            <a:r>
              <a:rPr lang="fi-FI" noProof="1"/>
              <a:t>Ideoita luontokosketuksen lisäämiseksi päiväkodin pihassa</a:t>
            </a:r>
          </a:p>
        </p:txBody>
      </p:sp>
    </p:spTree>
    <p:extLst>
      <p:ext uri="{BB962C8B-B14F-4D97-AF65-F5344CB8AC3E}">
        <p14:creationId xmlns:p14="http://schemas.microsoft.com/office/powerpoint/2010/main" val="2678504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A9D0CD-0752-9E54-E240-38BE94602C0A}"/>
              </a:ext>
            </a:extLst>
          </p:cNvPr>
          <p:cNvSpPr>
            <a:spLocks noGrp="1"/>
          </p:cNvSpPr>
          <p:nvPr>
            <p:ph type="title"/>
          </p:nvPr>
        </p:nvSpPr>
        <p:spPr/>
        <p:txBody>
          <a:bodyPr/>
          <a:lstStyle/>
          <a:p>
            <a:r>
              <a:rPr lang="fi-FI" noProof="1">
                <a:solidFill>
                  <a:schemeClr val="tx1"/>
                </a:solidFill>
                <a:latin typeface="+mj-lt"/>
              </a:rPr>
              <a:t>Lähteet ja linkit:</a:t>
            </a:r>
          </a:p>
        </p:txBody>
      </p:sp>
      <p:sp>
        <p:nvSpPr>
          <p:cNvPr id="3" name="Sisällön paikkamerkki 2">
            <a:extLst>
              <a:ext uri="{FF2B5EF4-FFF2-40B4-BE49-F238E27FC236}">
                <a16:creationId xmlns:a16="http://schemas.microsoft.com/office/drawing/2014/main" id="{4677B940-5C35-5EAC-DF8D-9464ED8B37FC}"/>
              </a:ext>
            </a:extLst>
          </p:cNvPr>
          <p:cNvSpPr>
            <a:spLocks noGrp="1"/>
          </p:cNvSpPr>
          <p:nvPr>
            <p:ph type="body" idx="1"/>
          </p:nvPr>
        </p:nvSpPr>
        <p:spPr>
          <a:xfrm>
            <a:off x="845917" y="2011680"/>
            <a:ext cx="7492539" cy="4208145"/>
          </a:xfrm>
        </p:spPr>
        <p:txBody>
          <a:bodyPr>
            <a:normAutofit fontScale="77500" lnSpcReduction="20000"/>
          </a:bodyPr>
          <a:lstStyle/>
          <a:p>
            <a:r>
              <a:rPr lang="fi-FI" noProof="1">
                <a:solidFill>
                  <a:schemeClr val="tx1"/>
                </a:solidFill>
                <a:hlinkClick r:id="rId2">
                  <a:extLst>
                    <a:ext uri="{A12FA001-AC4F-418D-AE19-62706E023703}">
                      <ahyp:hlinkClr xmlns:ahyp="http://schemas.microsoft.com/office/drawing/2018/hyperlinkcolor" val="tx"/>
                    </a:ext>
                  </a:extLst>
                </a:hlinkClick>
              </a:rPr>
              <a:t>Luonto oppimisympäristönä vahvistaa oppimista - LYKE-verkosto</a:t>
            </a:r>
            <a:endParaRPr lang="fi-FI" noProof="1">
              <a:solidFill>
                <a:schemeClr val="tx1"/>
              </a:solidFill>
            </a:endParaRPr>
          </a:p>
          <a:p>
            <a:r>
              <a:rPr lang="fi-FI" noProof="1">
                <a:solidFill>
                  <a:schemeClr val="tx1"/>
                </a:solidFill>
              </a:rPr>
              <a:t>Fågel, R., Jussila, V., &amp; Sarkkinen, S. (toim.). (2021). Ilo kasvaa ulkona – luontotoiminnan käsikirja. Suomen ympäristöopisto SYKLI. </a:t>
            </a:r>
          </a:p>
          <a:p>
            <a:r>
              <a:rPr lang="fi-FI" noProof="1">
                <a:solidFill>
                  <a:schemeClr val="tx1"/>
                </a:solidFill>
              </a:rPr>
              <a:t>Laine, A., Elonheimo, M., &amp; Kettunen, A. (toim.). (2018). Loikkaa ulkoluokkaan – opas ulkona opettamiseen. Suomen ympäristöopisto SYKLI. </a:t>
            </a:r>
          </a:p>
          <a:p>
            <a:r>
              <a:rPr lang="fi-FI" noProof="1">
                <a:solidFill>
                  <a:schemeClr val="tx1"/>
                </a:solidFill>
              </a:rPr>
              <a:t>Suomen Latu &amp; yhteistyötahot. (julkaisuvuosi ei tiedossa). Ohjeita ulkokouluun: Metsäreppu.</a:t>
            </a:r>
          </a:p>
          <a:p>
            <a:r>
              <a:rPr lang="fi-FI" noProof="1">
                <a:solidFill>
                  <a:schemeClr val="tx1"/>
                </a:solidFill>
                <a:hlinkClick r:id="rId3">
                  <a:extLst>
                    <a:ext uri="{A12FA001-AC4F-418D-AE19-62706E023703}">
                      <ahyp:hlinkClr xmlns:ahyp="http://schemas.microsoft.com/office/drawing/2018/hyperlinkcolor" val="tx"/>
                    </a:ext>
                  </a:extLst>
                </a:hlinkClick>
              </a:rPr>
              <a:t>SYKLI ja Haltia: Luonnosta hyvinvointia -kortit - julkaisut.metsa.fi</a:t>
            </a:r>
            <a:endParaRPr lang="fi-FI" noProof="1">
              <a:solidFill>
                <a:schemeClr val="tx1"/>
              </a:solidFill>
            </a:endParaRPr>
          </a:p>
          <a:p>
            <a:r>
              <a:rPr lang="fi-FI" noProof="1">
                <a:solidFill>
                  <a:schemeClr val="tx1"/>
                </a:solidFill>
                <a:hlinkClick r:id="rId4">
                  <a:extLst>
                    <a:ext uri="{A12FA001-AC4F-418D-AE19-62706E023703}">
                      <ahyp:hlinkClr xmlns:ahyp="http://schemas.microsoft.com/office/drawing/2018/hyperlinkcolor" val="tx"/>
                    </a:ext>
                  </a:extLst>
                </a:hlinkClick>
              </a:rPr>
              <a:t>SYKLI: sykli-ulkoluokka-tehtavakortit-sahkoinen-kaytto.pdf</a:t>
            </a:r>
            <a:endParaRPr lang="fi-FI" noProof="1">
              <a:solidFill>
                <a:schemeClr val="tx1"/>
              </a:solidFill>
            </a:endParaRPr>
          </a:p>
          <a:p>
            <a:r>
              <a:rPr lang="fi-FI" noProof="1">
                <a:solidFill>
                  <a:schemeClr val="tx1"/>
                </a:solidFill>
                <a:hlinkClick r:id="rId5">
                  <a:extLst>
                    <a:ext uri="{A12FA001-AC4F-418D-AE19-62706E023703}">
                      <ahyp:hlinkClr xmlns:ahyp="http://schemas.microsoft.com/office/drawing/2018/hyperlinkcolor" val="tx"/>
                    </a:ext>
                  </a:extLst>
                </a:hlinkClick>
              </a:rPr>
              <a:t>Päiväkodit, koulut ja kodit yhdessä edistämään luontoyhteyttä - Tampereenilo.fi</a:t>
            </a:r>
            <a:endParaRPr lang="fi-FI" noProof="1">
              <a:solidFill>
                <a:schemeClr val="tx1"/>
              </a:solidFill>
            </a:endParaRPr>
          </a:p>
          <a:p>
            <a:r>
              <a:rPr lang="fi-FI" noProof="1">
                <a:solidFill>
                  <a:schemeClr val="tx1"/>
                </a:solidFill>
                <a:hlinkClick r:id="rId6">
                  <a:extLst>
                    <a:ext uri="{A12FA001-AC4F-418D-AE19-62706E023703}">
                      <ahyp:hlinkClr xmlns:ahyp="http://schemas.microsoft.com/office/drawing/2018/hyperlinkcolor" val="tx"/>
                    </a:ext>
                  </a:extLst>
                </a:hlinkClick>
              </a:rPr>
              <a:t>Leikin ja liikkeen lumo -opas – Nomaji maisema-arkkitehdit</a:t>
            </a:r>
            <a:endParaRPr lang="fi-FI" noProof="1">
              <a:solidFill>
                <a:schemeClr val="tx1"/>
              </a:solidFill>
            </a:endParaRPr>
          </a:p>
          <a:p>
            <a:endParaRPr lang="fi-FI" noProof="1">
              <a:solidFill>
                <a:schemeClr val="tx1"/>
              </a:solidFill>
            </a:endParaRPr>
          </a:p>
          <a:p>
            <a:endParaRPr lang="fi-FI" noProof="1">
              <a:solidFill>
                <a:schemeClr val="tx1"/>
              </a:solidFill>
            </a:endParaRPr>
          </a:p>
        </p:txBody>
      </p:sp>
    </p:spTree>
    <p:extLst>
      <p:ext uri="{BB962C8B-B14F-4D97-AF65-F5344CB8AC3E}">
        <p14:creationId xmlns:p14="http://schemas.microsoft.com/office/powerpoint/2010/main" val="1567008249"/>
      </p:ext>
    </p:extLst>
  </p:cSld>
  <p:clrMapOvr>
    <a:masterClrMapping/>
  </p:clrMapOvr>
</p:sld>
</file>

<file path=ppt/theme/theme1.xml><?xml version="1.0" encoding="utf-8"?>
<a:theme xmlns:a="http://schemas.openxmlformats.org/drawingml/2006/main" name="Tampere_perusopetus_teräs">
  <a:themeElements>
    <a:clrScheme name="Custom 1">
      <a:dk1>
        <a:srgbClr val="212121"/>
      </a:dk1>
      <a:lt1>
        <a:srgbClr val="FFFFFF"/>
      </a:lt1>
      <a:dk2>
        <a:srgbClr val="418155"/>
      </a:dk2>
      <a:lt2>
        <a:srgbClr val="ABC871"/>
      </a:lt2>
      <a:accent1>
        <a:srgbClr val="8CC1B3"/>
      </a:accent1>
      <a:accent2>
        <a:srgbClr val="F8DE79"/>
      </a:accent2>
      <a:accent3>
        <a:srgbClr val="ABC871"/>
      </a:accent3>
      <a:accent4>
        <a:srgbClr val="F3D240"/>
      </a:accent4>
      <a:accent5>
        <a:srgbClr val="91C9EA"/>
      </a:accent5>
      <a:accent6>
        <a:srgbClr val="ABC871"/>
      </a:accent6>
      <a:hlink>
        <a:srgbClr val="91C9EA"/>
      </a:hlink>
      <a:folHlink>
        <a:srgbClr val="38A7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mpere ekososiaalinen sivistys versio 1" id="{F82484FE-CE3D-A64A-BF32-41C8F93E7E3E}" vid="{997593F1-8416-F946-9828-92223C7411EB}"/>
    </a:ext>
  </a:extLst>
</a:theme>
</file>

<file path=ppt/theme/theme2.xml><?xml version="1.0" encoding="utf-8"?>
<a:theme xmlns:a="http://schemas.openxmlformats.org/drawingml/2006/main" name="1_Tampere_perusopetus_teräs">
  <a:themeElements>
    <a:clrScheme name="Custom 1">
      <a:dk1>
        <a:srgbClr val="212121"/>
      </a:dk1>
      <a:lt1>
        <a:srgbClr val="FFFFFF"/>
      </a:lt1>
      <a:dk2>
        <a:srgbClr val="418155"/>
      </a:dk2>
      <a:lt2>
        <a:srgbClr val="ABC871"/>
      </a:lt2>
      <a:accent1>
        <a:srgbClr val="8CC1B3"/>
      </a:accent1>
      <a:accent2>
        <a:srgbClr val="F8DE79"/>
      </a:accent2>
      <a:accent3>
        <a:srgbClr val="ABC871"/>
      </a:accent3>
      <a:accent4>
        <a:srgbClr val="F3D240"/>
      </a:accent4>
      <a:accent5>
        <a:srgbClr val="91C9EA"/>
      </a:accent5>
      <a:accent6>
        <a:srgbClr val="ABC871"/>
      </a:accent6>
      <a:hlink>
        <a:srgbClr val="91C9EA"/>
      </a:hlink>
      <a:folHlink>
        <a:srgbClr val="38A7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mpere ekososiaalinen sivistys versio 1" id="{F82484FE-CE3D-A64A-BF32-41C8F93E7E3E}" vid="{997593F1-8416-F946-9828-92223C7411EB}"/>
    </a:ext>
  </a:extLst>
</a:theme>
</file>

<file path=ppt/theme/theme3.xml><?xml version="1.0" encoding="utf-8"?>
<a:theme xmlns:a="http://schemas.openxmlformats.org/drawingml/2006/main" name="2_Tampere_perusopetus_teräs">
  <a:themeElements>
    <a:clrScheme name="Custom 1">
      <a:dk1>
        <a:srgbClr val="212121"/>
      </a:dk1>
      <a:lt1>
        <a:srgbClr val="FFFFFF"/>
      </a:lt1>
      <a:dk2>
        <a:srgbClr val="418155"/>
      </a:dk2>
      <a:lt2>
        <a:srgbClr val="ABC871"/>
      </a:lt2>
      <a:accent1>
        <a:srgbClr val="8CC1B3"/>
      </a:accent1>
      <a:accent2>
        <a:srgbClr val="F8DE79"/>
      </a:accent2>
      <a:accent3>
        <a:srgbClr val="ABC871"/>
      </a:accent3>
      <a:accent4>
        <a:srgbClr val="F3D240"/>
      </a:accent4>
      <a:accent5>
        <a:srgbClr val="91C9EA"/>
      </a:accent5>
      <a:accent6>
        <a:srgbClr val="ABC871"/>
      </a:accent6>
      <a:hlink>
        <a:srgbClr val="91C9EA"/>
      </a:hlink>
      <a:folHlink>
        <a:srgbClr val="38A7D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ampere ekososiaalinen sivistys versio 1" id="{F82484FE-CE3D-A64A-BF32-41C8F93E7E3E}" vid="{997593F1-8416-F946-9828-92223C7411EB}"/>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8B038B059F977B448C5DDA792EFB0702" ma:contentTypeVersion="12" ma:contentTypeDescription="Luo uusi asiakirja." ma:contentTypeScope="" ma:versionID="a41e65c2d9ad664885f580e8849e0486">
  <xsd:schema xmlns:xsd="http://www.w3.org/2001/XMLSchema" xmlns:xs="http://www.w3.org/2001/XMLSchema" xmlns:p="http://schemas.microsoft.com/office/2006/metadata/properties" xmlns:ns2="683b024b-6ea6-4db4-a667-7c7376461b6c" xmlns:ns3="1100e810-88c2-4d66-836c-244cc0204148" targetNamespace="http://schemas.microsoft.com/office/2006/metadata/properties" ma:root="true" ma:fieldsID="767b7aa1dbc8318558af08cf127ac2bd" ns2:_="" ns3:_="">
    <xsd:import namespace="683b024b-6ea6-4db4-a667-7c7376461b6c"/>
    <xsd:import namespace="1100e810-88c2-4d66-836c-244cc020414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GenerationTime" minOccurs="0"/>
                <xsd:element ref="ns2:MediaServiceEventHashCode"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3b024b-6ea6-4db4-a667-7c7376461b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ca21971b-e04b-4e31-9f45-cf2f6b61fcc0"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00e810-88c2-4d66-836c-244cc020414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fdeff6-1bc6-42d0-bdd2-b9b8a1a0ebc0}" ma:internalName="TaxCatchAll" ma:showField="CatchAllData" ma:web="1100e810-88c2-4d66-836c-244cc020414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100e810-88c2-4d66-836c-244cc0204148" xsi:nil="true"/>
    <lcf76f155ced4ddcb4097134ff3c332f xmlns="683b024b-6ea6-4db4-a667-7c7376461b6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3E48CDE-3219-406F-9A2E-A73FB7D667DF}">
  <ds:schemaRefs>
    <ds:schemaRef ds:uri="http://schemas.microsoft.com/sharepoint/v3/contenttype/forms"/>
  </ds:schemaRefs>
</ds:datastoreItem>
</file>

<file path=customXml/itemProps2.xml><?xml version="1.0" encoding="utf-8"?>
<ds:datastoreItem xmlns:ds="http://schemas.openxmlformats.org/officeDocument/2006/customXml" ds:itemID="{943B5AEC-77DC-4D6F-86C2-88FF9F31541E}">
  <ds:schemaRefs>
    <ds:schemaRef ds:uri="1100e810-88c2-4d66-836c-244cc0204148"/>
    <ds:schemaRef ds:uri="683b024b-6ea6-4db4-a667-7c7376461b6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14A29EC-E3F5-446B-A6C9-0FD26BE22824}">
  <ds:schemaRefs>
    <ds:schemaRef ds:uri="http://www.w3.org/XML/1998/namespace"/>
    <ds:schemaRef ds:uri="1100e810-88c2-4d66-836c-244cc0204148"/>
    <ds:schemaRef ds:uri="http://purl.org/dc/terms/"/>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683b024b-6ea6-4db4-a667-7c7376461b6c"/>
  </ds:schemaRefs>
</ds:datastoreItem>
</file>

<file path=docProps/app.xml><?xml version="1.0" encoding="utf-8"?>
<Properties xmlns="http://schemas.openxmlformats.org/officeDocument/2006/extended-properties" xmlns:vt="http://schemas.openxmlformats.org/officeDocument/2006/docPropsVTypes">
  <Template>Tampere_perusopetus_teräs</Template>
  <TotalTime>235</TotalTime>
  <Words>1441</Words>
  <Application>Microsoft Macintosh PowerPoint</Application>
  <PresentationFormat>Widescreen</PresentationFormat>
  <Paragraphs>152</Paragraphs>
  <Slides>13</Slides>
  <Notes>6</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13</vt:i4>
      </vt:variant>
    </vt:vector>
  </HeadingPairs>
  <TitlesOfParts>
    <vt:vector size="22" baseType="lpstr">
      <vt:lpstr>Andale Mono</vt:lpstr>
      <vt:lpstr>Arial</vt:lpstr>
      <vt:lpstr>Calibri</vt:lpstr>
      <vt:lpstr>Courier New</vt:lpstr>
      <vt:lpstr>Noto Sans Symbols</vt:lpstr>
      <vt:lpstr>Wingdings</vt:lpstr>
      <vt:lpstr>Tampere_perusopetus_teräs</vt:lpstr>
      <vt:lpstr>1_Tampere_perusopetus_teräs</vt:lpstr>
      <vt:lpstr>2_Tampere_perusopetus_teräs</vt:lpstr>
      <vt:lpstr>Pieni opas lähiluontotoimintaan</vt:lpstr>
      <vt:lpstr>Sisällysluettelo</vt:lpstr>
      <vt:lpstr>TAMPEREEN LUONTOKASVATUKSEN VISIO (esi- ja perusopetus)  Luontoyhteyden tärkeys oppimiselle ja hyvinvoinnille tiedostetaan laajasti. Se on esillä kasvatusta ja koulutusta ohjaavissa asiakirjoissa ja johdon puheissa. Luonnossa oleminen kuuluu kaikkien esikoululaisten ja koululaisten arkeen. Se on yhteisöllistä ja säännöllistä, mikä lisää hyvinvointia; vahvistaa sosiaalisia taitoja, mielenterveyttä, oppimista ja merkityksellisyyden tunnetta.  Oppiminen ei rajoitu luokkahuoneeseen. Ulkona oppiminen ja opettaminen huomioidaan päiväkotien ja koulujen suunnitteluohjeissa ja –vaatimuksissa. Koulun rakenteet ja toimintakulttuuri (oppimateriaalit, tuntipalkit, henkilöresurssi) tukevat säännöllistä ulkona opettamista. Luonto on lähellä ja helposti saavutettavaa, kaupunkisuunnittelu tukee tätä. Opetushenkilöstö tuntee koulun lähiympäristön.  Opettajille on tehty näkyväksi luontokasvatuksen polku, joka linkittyy olemassa olevaan toimintaan ja osaamiseen (Luontokoulu Korento, retket, Taidekaari, liikunta, eri oppiaineet). Opettajalle on tarjolla eri vuosiluokille sopivat vaihtoehdot. Jokainen oppilas käy luonnossa vähintään tunnin viikossa (liikunnan lisäksi).  Luontokasvatukseen on osoitettu resursseja koulutuksen, tutortoiminnan, yhteisopettajuuden ja suunnitteluajan muodossa. Opettajilla on tietoa ja taitoa sekä kanava, jonka kautta jakaa osaamista ja innostaa muita opettajia.  </vt:lpstr>
      <vt:lpstr>Paljon hyviä syitä lähteä ulos</vt:lpstr>
      <vt:lpstr>Valmistautumisen A&amp;O</vt:lpstr>
      <vt:lpstr>Seikkailukartat iloksi ja avuksi</vt:lpstr>
      <vt:lpstr>Aineksia onnistuneeseen luontohetkeen</vt:lpstr>
      <vt:lpstr>Lainattavat lähiluontoreput</vt:lpstr>
      <vt:lpstr>Rauhoittuminen ja rentoutushetket lähiluonnossa</vt:lpstr>
      <vt:lpstr>Luontohetken jälkeen</vt:lpstr>
      <vt:lpstr>Yhteistyö kotien kanssa</vt:lpstr>
      <vt:lpstr>Ideoita luontokosketuksen lisäämiseksi päiväkodin pihassa</vt:lpstr>
      <vt:lpstr>Lähteet ja linkit: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Tampereen Kaupunki</dc:creator>
  <cp:keywords/>
  <dc:description/>
  <cp:lastModifiedBy>Katja Uvarova</cp:lastModifiedBy>
  <cp:revision>11</cp:revision>
  <dcterms:created xsi:type="dcterms:W3CDTF">2026-08-05T09:44:20Z</dcterms:created>
  <dcterms:modified xsi:type="dcterms:W3CDTF">2026-09-10T12:36:16Z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0x0101008B038B059F977B448C5DDA792EFB0702</vt:lpwstr>
  </property>
  <property fmtid="{D5CDD505-2E9C-101B-9397-08002B2CF9AE}" pid="3" name="MediaServiceImageTags">
    <vt:lpwstr/>
  </property>
</Properties>
</file>