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5" r:id="rId5"/>
    <p:sldMasterId id="2147483680" r:id="rId6"/>
  </p:sldMasterIdLst>
  <p:notesMasterIdLst>
    <p:notesMasterId r:id="rId19"/>
  </p:notesMasterIdLst>
  <p:sldIdLst>
    <p:sldId id="258" r:id="rId7"/>
    <p:sldId id="273" r:id="rId8"/>
    <p:sldId id="272" r:id="rId9"/>
    <p:sldId id="279" r:id="rId10"/>
    <p:sldId id="271" r:id="rId11"/>
    <p:sldId id="277" r:id="rId12"/>
    <p:sldId id="278" r:id="rId13"/>
    <p:sldId id="274" r:id="rId14"/>
    <p:sldId id="280" r:id="rId15"/>
    <p:sldId id="281" r:id="rId16"/>
    <p:sldId id="311" r:id="rId17"/>
    <p:sldId id="2568"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22" roundtripDataSignature="AMtx7mgTj5NmD1LPOcVDpZYOgHhVLQUE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C2B4"/>
    <a:srgbClr val="E8B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0B52D2-BBFD-48FA-887F-218AF6564ED0}" v="1" dt="2026-09-09T14:32:29.5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06"/>
    <p:restoredTop sz="94658"/>
  </p:normalViewPr>
  <p:slideViewPr>
    <p:cSldViewPr snapToGrid="0">
      <p:cViewPr varScale="1">
        <p:scale>
          <a:sx n="120" d="100"/>
          <a:sy n="120" d="100"/>
        </p:scale>
        <p:origin x="105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customschemas.google.com/relationships/presentationmetadata" Target="meta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i-FI"/>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fi-FI"/>
          </a:p>
        </p:txBody>
      </p:sp>
      <p:sp>
        <p:nvSpPr>
          <p:cNvPr id="3" name="Notes Placeholder 2"/>
          <p:cNvSpPr>
            <a:spLocks noGrp="1"/>
          </p:cNvSpPr>
          <p:nvPr>
            <p:ph type="body" idx="1"/>
          </p:nvPr>
        </p:nvSpPr>
        <p:spPr/>
        <p:txBody>
          <a:bodyPr/>
          <a:lstStyle/>
          <a:p>
            <a:endParaRPr lang="fi-FI"/>
          </a:p>
        </p:txBody>
      </p:sp>
    </p:spTree>
    <p:extLst>
      <p:ext uri="{BB962C8B-B14F-4D97-AF65-F5344CB8AC3E}">
        <p14:creationId xmlns:p14="http://schemas.microsoft.com/office/powerpoint/2010/main" val="342794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381000" y="685800"/>
            <a:ext cx="6096000" cy="3429000"/>
          </a:xfrm>
        </p:spPr>
        <p:txBody>
          <a:bodyPr/>
          <a:lstStyle/>
          <a:p>
            <a:endParaRPr lang="fi-FI"/>
          </a:p>
        </p:txBody>
      </p:sp>
      <p:sp>
        <p:nvSpPr>
          <p:cNvPr id="3" name="Huomautusten paikkamerkki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err="1"/>
              <a:t>Viestintä</a:t>
            </a:r>
            <a:r>
              <a:rPr lang="en-US"/>
              <a:t> </a:t>
            </a:r>
            <a:r>
              <a:rPr lang="en-US" err="1"/>
              <a:t>huoltajien</a:t>
            </a:r>
            <a:r>
              <a:rPr lang="en-US"/>
              <a:t> </a:t>
            </a:r>
            <a:r>
              <a:rPr lang="en-US" err="1"/>
              <a:t>kanssa</a:t>
            </a:r>
            <a:r>
              <a:rPr lang="en-US"/>
              <a:t> on </a:t>
            </a:r>
            <a:r>
              <a:rPr lang="en-US" err="1"/>
              <a:t>keskeinen</a:t>
            </a:r>
            <a:r>
              <a:rPr lang="en-US"/>
              <a:t> </a:t>
            </a:r>
            <a:r>
              <a:rPr lang="en-US" err="1"/>
              <a:t>osa</a:t>
            </a:r>
            <a:r>
              <a:rPr lang="en-US"/>
              <a:t> </a:t>
            </a:r>
            <a:r>
              <a:rPr lang="en-US" err="1"/>
              <a:t>onnistunutta</a:t>
            </a:r>
            <a:r>
              <a:rPr lang="en-US"/>
              <a:t> </a:t>
            </a:r>
            <a:r>
              <a:rPr lang="en-US" err="1"/>
              <a:t>ulkoluokkatoimintaa</a:t>
            </a:r>
            <a:r>
              <a:rPr lang="en-US"/>
              <a:t>, </a:t>
            </a:r>
            <a:r>
              <a:rPr lang="en-US" err="1"/>
              <a:t>sillä</a:t>
            </a:r>
            <a:r>
              <a:rPr lang="en-US"/>
              <a:t> se </a:t>
            </a:r>
            <a:r>
              <a:rPr lang="en-US" err="1"/>
              <a:t>lisää</a:t>
            </a:r>
            <a:r>
              <a:rPr lang="en-US"/>
              <a:t> </a:t>
            </a:r>
            <a:r>
              <a:rPr lang="en-US" err="1"/>
              <a:t>luottamusta</a:t>
            </a:r>
            <a:r>
              <a:rPr lang="en-US"/>
              <a:t> ja </a:t>
            </a:r>
            <a:r>
              <a:rPr lang="en-US" err="1"/>
              <a:t>ymmärrystä</a:t>
            </a:r>
            <a:r>
              <a:rPr lang="en-US"/>
              <a:t> </a:t>
            </a:r>
            <a:r>
              <a:rPr lang="en-US" err="1"/>
              <a:t>toimintaa</a:t>
            </a:r>
            <a:r>
              <a:rPr lang="en-US"/>
              <a:t> </a:t>
            </a:r>
            <a:r>
              <a:rPr lang="en-US" err="1"/>
              <a:t>kohtaan</a:t>
            </a:r>
            <a:r>
              <a:rPr lang="en-US"/>
              <a:t>. </a:t>
            </a:r>
            <a:r>
              <a:rPr lang="en-US" err="1"/>
              <a:t>Ensimmäinen</a:t>
            </a:r>
            <a:r>
              <a:rPr lang="en-US"/>
              <a:t> </a:t>
            </a:r>
            <a:r>
              <a:rPr lang="en-US" err="1"/>
              <a:t>tärkeä</a:t>
            </a:r>
            <a:r>
              <a:rPr lang="en-US"/>
              <a:t> </a:t>
            </a:r>
            <a:r>
              <a:rPr lang="en-US" err="1"/>
              <a:t>periaate</a:t>
            </a:r>
            <a:r>
              <a:rPr lang="en-US"/>
              <a:t> on </a:t>
            </a:r>
            <a:r>
              <a:rPr lang="en-US" err="1"/>
              <a:t>tavoitteiden</a:t>
            </a:r>
            <a:r>
              <a:rPr lang="en-US"/>
              <a:t> ja </a:t>
            </a:r>
            <a:r>
              <a:rPr lang="en-US" err="1"/>
              <a:t>hyötyjen</a:t>
            </a:r>
            <a:r>
              <a:rPr lang="en-US"/>
              <a:t> </a:t>
            </a:r>
            <a:r>
              <a:rPr lang="en-US" err="1"/>
              <a:t>selkeä</a:t>
            </a:r>
            <a:r>
              <a:rPr lang="en-US"/>
              <a:t> </a:t>
            </a:r>
            <a:r>
              <a:rPr lang="en-US" err="1"/>
              <a:t>sanoittaminen</a:t>
            </a:r>
            <a:r>
              <a:rPr lang="en-US"/>
              <a:t>. </a:t>
            </a:r>
            <a:r>
              <a:rPr lang="en-US" err="1"/>
              <a:t>Huoltajille</a:t>
            </a:r>
            <a:r>
              <a:rPr lang="en-US"/>
              <a:t> on </a:t>
            </a:r>
            <a:r>
              <a:rPr lang="en-US" err="1"/>
              <a:t>hyvä</a:t>
            </a:r>
            <a:r>
              <a:rPr lang="en-US"/>
              <a:t> </a:t>
            </a:r>
            <a:r>
              <a:rPr lang="en-US" err="1"/>
              <a:t>kertoa</a:t>
            </a:r>
            <a:r>
              <a:rPr lang="en-US"/>
              <a:t>, että </a:t>
            </a:r>
            <a:r>
              <a:rPr lang="en-US" err="1"/>
              <a:t>ulkoluokka</a:t>
            </a:r>
            <a:r>
              <a:rPr lang="en-US"/>
              <a:t> </a:t>
            </a:r>
            <a:r>
              <a:rPr lang="en-US" err="1"/>
              <a:t>ei</a:t>
            </a:r>
            <a:r>
              <a:rPr lang="en-US"/>
              <a:t> ole </a:t>
            </a:r>
            <a:r>
              <a:rPr lang="en-US" err="1"/>
              <a:t>pelkkää</a:t>
            </a:r>
            <a:r>
              <a:rPr lang="en-US"/>
              <a:t> </a:t>
            </a:r>
            <a:r>
              <a:rPr lang="en-US" err="1"/>
              <a:t>ulkoilua</a:t>
            </a:r>
            <a:r>
              <a:rPr lang="en-US"/>
              <a:t>, </a:t>
            </a:r>
            <a:r>
              <a:rPr lang="en-US" err="1"/>
              <a:t>vaan</a:t>
            </a:r>
            <a:r>
              <a:rPr lang="en-US"/>
              <a:t> </a:t>
            </a:r>
            <a:r>
              <a:rPr lang="en-US" err="1"/>
              <a:t>suunnitelmallista</a:t>
            </a:r>
            <a:r>
              <a:rPr lang="en-US"/>
              <a:t> ja </a:t>
            </a:r>
            <a:r>
              <a:rPr lang="en-US" err="1"/>
              <a:t>opetussuunnitelmaan</a:t>
            </a:r>
            <a:r>
              <a:rPr lang="en-US"/>
              <a:t> </a:t>
            </a:r>
            <a:r>
              <a:rPr lang="en-US" err="1"/>
              <a:t>pohjautuvaa</a:t>
            </a:r>
            <a:r>
              <a:rPr lang="en-US"/>
              <a:t> </a:t>
            </a:r>
            <a:r>
              <a:rPr lang="en-US" err="1"/>
              <a:t>oppimista</a:t>
            </a:r>
            <a:r>
              <a:rPr lang="en-US"/>
              <a:t>, </a:t>
            </a:r>
            <a:r>
              <a:rPr lang="en-US" err="1"/>
              <a:t>joka</a:t>
            </a:r>
            <a:r>
              <a:rPr lang="en-US"/>
              <a:t> </a:t>
            </a:r>
            <a:r>
              <a:rPr lang="en-US" err="1"/>
              <a:t>tukee</a:t>
            </a:r>
            <a:r>
              <a:rPr lang="en-US"/>
              <a:t> </a:t>
            </a:r>
            <a:r>
              <a:rPr lang="en-US" err="1"/>
              <a:t>hyvinvointia</a:t>
            </a:r>
            <a:r>
              <a:rPr lang="en-US"/>
              <a:t>, </a:t>
            </a:r>
            <a:r>
              <a:rPr lang="en-US" err="1"/>
              <a:t>keskittymistä</a:t>
            </a:r>
            <a:r>
              <a:rPr lang="en-US"/>
              <a:t> ja </a:t>
            </a:r>
            <a:r>
              <a:rPr lang="en-US" err="1"/>
              <a:t>taitojen</a:t>
            </a:r>
            <a:r>
              <a:rPr lang="en-US"/>
              <a:t> </a:t>
            </a:r>
            <a:r>
              <a:rPr lang="en-US" err="1"/>
              <a:t>kehittymistä</a:t>
            </a:r>
            <a:r>
              <a:rPr lang="en-US"/>
              <a:t>. </a:t>
            </a:r>
            <a:r>
              <a:rPr lang="en-US" err="1"/>
              <a:t>Toiseksi</a:t>
            </a:r>
            <a:r>
              <a:rPr lang="en-US"/>
              <a:t> </a:t>
            </a:r>
            <a:r>
              <a:rPr lang="en-US" err="1"/>
              <a:t>käytännön</a:t>
            </a:r>
            <a:r>
              <a:rPr lang="en-US"/>
              <a:t> </a:t>
            </a:r>
            <a:r>
              <a:rPr lang="en-US" err="1"/>
              <a:t>ohjeet</a:t>
            </a:r>
            <a:r>
              <a:rPr lang="en-US"/>
              <a:t> </a:t>
            </a:r>
            <a:r>
              <a:rPr lang="en-US" err="1"/>
              <a:t>ovat</a:t>
            </a:r>
            <a:r>
              <a:rPr lang="en-US"/>
              <a:t> </a:t>
            </a:r>
            <a:r>
              <a:rPr lang="en-US" err="1"/>
              <a:t>tärkeitä</a:t>
            </a:r>
            <a:r>
              <a:rPr lang="en-US"/>
              <a:t>. </a:t>
            </a:r>
            <a:r>
              <a:rPr lang="en-US" err="1"/>
              <a:t>Selkeä</a:t>
            </a:r>
            <a:r>
              <a:rPr lang="en-US"/>
              <a:t> </a:t>
            </a:r>
            <a:r>
              <a:rPr lang="en-US" err="1"/>
              <a:t>tieto</a:t>
            </a:r>
            <a:r>
              <a:rPr lang="en-US"/>
              <a:t> </a:t>
            </a:r>
            <a:r>
              <a:rPr lang="en-US" err="1"/>
              <a:t>varustuksesta</a:t>
            </a:r>
            <a:r>
              <a:rPr lang="en-US"/>
              <a:t>, </a:t>
            </a:r>
            <a:r>
              <a:rPr lang="en-US" err="1"/>
              <a:t>aikatauluista</a:t>
            </a:r>
            <a:r>
              <a:rPr lang="en-US"/>
              <a:t> ja </a:t>
            </a:r>
            <a:r>
              <a:rPr lang="en-US" err="1"/>
              <a:t>toiminnan</a:t>
            </a:r>
            <a:r>
              <a:rPr lang="en-US"/>
              <a:t> </a:t>
            </a:r>
            <a:r>
              <a:rPr lang="en-US" err="1"/>
              <a:t>luonteesta</a:t>
            </a:r>
            <a:r>
              <a:rPr lang="en-US"/>
              <a:t> </a:t>
            </a:r>
            <a:r>
              <a:rPr lang="en-US" err="1"/>
              <a:t>auttaa</a:t>
            </a:r>
            <a:r>
              <a:rPr lang="en-US"/>
              <a:t> </a:t>
            </a:r>
            <a:r>
              <a:rPr lang="en-US" err="1"/>
              <a:t>perheitä</a:t>
            </a:r>
            <a:r>
              <a:rPr lang="en-US"/>
              <a:t> </a:t>
            </a:r>
            <a:r>
              <a:rPr lang="en-US" err="1"/>
              <a:t>valmistautumaan</a:t>
            </a:r>
            <a:r>
              <a:rPr lang="en-US"/>
              <a:t> ja </a:t>
            </a:r>
            <a:r>
              <a:rPr lang="en-US" err="1"/>
              <a:t>vähentää</a:t>
            </a:r>
            <a:r>
              <a:rPr lang="en-US"/>
              <a:t> </a:t>
            </a:r>
            <a:r>
              <a:rPr lang="en-US" err="1"/>
              <a:t>huolia</a:t>
            </a:r>
            <a:r>
              <a:rPr lang="en-US"/>
              <a:t>. </a:t>
            </a:r>
            <a:r>
              <a:rPr lang="en-US" err="1"/>
              <a:t>Kolmanneksi</a:t>
            </a:r>
            <a:r>
              <a:rPr lang="en-US"/>
              <a:t> </a:t>
            </a:r>
            <a:r>
              <a:rPr lang="en-US" err="1"/>
              <a:t>kokemusten</a:t>
            </a:r>
            <a:r>
              <a:rPr lang="en-US"/>
              <a:t> </a:t>
            </a:r>
            <a:r>
              <a:rPr lang="en-US" err="1"/>
              <a:t>jakaminen</a:t>
            </a:r>
            <a:r>
              <a:rPr lang="en-US"/>
              <a:t> </a:t>
            </a:r>
            <a:r>
              <a:rPr lang="en-US" err="1"/>
              <a:t>tekee</a:t>
            </a:r>
            <a:r>
              <a:rPr lang="en-US"/>
              <a:t> </a:t>
            </a:r>
            <a:r>
              <a:rPr lang="en-US" err="1"/>
              <a:t>toiminnan</a:t>
            </a:r>
            <a:r>
              <a:rPr lang="en-US"/>
              <a:t> </a:t>
            </a:r>
            <a:r>
              <a:rPr lang="en-US" err="1"/>
              <a:t>näkyväksi</a:t>
            </a:r>
            <a:r>
              <a:rPr lang="en-US"/>
              <a:t>. Kuvat, </a:t>
            </a:r>
            <a:r>
              <a:rPr lang="en-US" err="1"/>
              <a:t>oppilaiden</a:t>
            </a:r>
            <a:r>
              <a:rPr lang="en-US"/>
              <a:t> </a:t>
            </a:r>
            <a:r>
              <a:rPr lang="en-US" err="1"/>
              <a:t>kommentit</a:t>
            </a:r>
            <a:r>
              <a:rPr lang="en-US"/>
              <a:t> ja </a:t>
            </a:r>
            <a:r>
              <a:rPr lang="en-US" err="1"/>
              <a:t>lyhyet</a:t>
            </a:r>
            <a:r>
              <a:rPr lang="en-US"/>
              <a:t> </a:t>
            </a:r>
            <a:r>
              <a:rPr lang="en-US" err="1"/>
              <a:t>kuvaukset</a:t>
            </a:r>
            <a:r>
              <a:rPr lang="en-US"/>
              <a:t> </a:t>
            </a:r>
            <a:r>
              <a:rPr lang="en-US" err="1"/>
              <a:t>ulkoluokkatunneista</a:t>
            </a:r>
            <a:r>
              <a:rPr lang="en-US"/>
              <a:t> </a:t>
            </a:r>
            <a:r>
              <a:rPr lang="en-US" err="1"/>
              <a:t>konkretisoivat</a:t>
            </a:r>
            <a:r>
              <a:rPr lang="en-US"/>
              <a:t>, </a:t>
            </a:r>
            <a:r>
              <a:rPr lang="en-US" err="1"/>
              <a:t>mitä</a:t>
            </a:r>
            <a:r>
              <a:rPr lang="en-US"/>
              <a:t> </a:t>
            </a:r>
            <a:r>
              <a:rPr lang="en-US" err="1"/>
              <a:t>ulkona</a:t>
            </a:r>
            <a:r>
              <a:rPr lang="en-US"/>
              <a:t> </a:t>
            </a:r>
            <a:r>
              <a:rPr lang="en-US" err="1"/>
              <a:t>tapahtuu</a:t>
            </a:r>
            <a:r>
              <a:rPr lang="en-US"/>
              <a:t> ja </a:t>
            </a:r>
            <a:r>
              <a:rPr lang="en-US" err="1"/>
              <a:t>miksi</a:t>
            </a:r>
            <a:r>
              <a:rPr lang="en-US"/>
              <a:t> se on </a:t>
            </a:r>
            <a:r>
              <a:rPr lang="en-US" err="1"/>
              <a:t>arvokasta</a:t>
            </a:r>
            <a:r>
              <a:rPr lang="en-US"/>
              <a:t>. </a:t>
            </a:r>
            <a:r>
              <a:rPr lang="en-US" err="1"/>
              <a:t>Neljänneksi</a:t>
            </a:r>
            <a:r>
              <a:rPr lang="en-US"/>
              <a:t> </a:t>
            </a:r>
            <a:r>
              <a:rPr lang="en-US" err="1"/>
              <a:t>huoltajia</a:t>
            </a:r>
            <a:r>
              <a:rPr lang="en-US"/>
              <a:t> </a:t>
            </a:r>
            <a:r>
              <a:rPr lang="en-US" err="1"/>
              <a:t>kannattaa</a:t>
            </a:r>
            <a:r>
              <a:rPr lang="en-US"/>
              <a:t> </a:t>
            </a:r>
            <a:r>
              <a:rPr lang="en-US" err="1"/>
              <a:t>osallistaa</a:t>
            </a:r>
            <a:r>
              <a:rPr lang="en-US"/>
              <a:t> </a:t>
            </a:r>
            <a:r>
              <a:rPr lang="en-US" err="1"/>
              <a:t>mahdollisuuksien</a:t>
            </a:r>
            <a:r>
              <a:rPr lang="en-US"/>
              <a:t> </a:t>
            </a:r>
            <a:r>
              <a:rPr lang="en-US" err="1"/>
              <a:t>mukaan</a:t>
            </a:r>
            <a:r>
              <a:rPr lang="en-US"/>
              <a:t>. </a:t>
            </a:r>
            <a:r>
              <a:rPr lang="en-US" err="1"/>
              <a:t>Esimerkiksi</a:t>
            </a:r>
            <a:r>
              <a:rPr lang="en-US"/>
              <a:t> </a:t>
            </a:r>
            <a:r>
              <a:rPr lang="en-US" err="1"/>
              <a:t>vanhempainilta</a:t>
            </a:r>
            <a:r>
              <a:rPr lang="en-US"/>
              <a:t> </a:t>
            </a:r>
            <a:r>
              <a:rPr lang="en-US" err="1"/>
              <a:t>ulkona</a:t>
            </a:r>
            <a:r>
              <a:rPr lang="en-US"/>
              <a:t> tai </a:t>
            </a:r>
            <a:r>
              <a:rPr lang="en-US" err="1"/>
              <a:t>yhteinen</a:t>
            </a:r>
            <a:r>
              <a:rPr lang="en-US"/>
              <a:t> </a:t>
            </a:r>
            <a:r>
              <a:rPr lang="en-US" err="1"/>
              <a:t>retki</a:t>
            </a:r>
            <a:r>
              <a:rPr lang="en-US"/>
              <a:t> </a:t>
            </a:r>
            <a:r>
              <a:rPr lang="en-US" err="1"/>
              <a:t>voi</a:t>
            </a:r>
            <a:r>
              <a:rPr lang="en-US"/>
              <a:t> </a:t>
            </a:r>
            <a:r>
              <a:rPr lang="en-US" err="1"/>
              <a:t>lisätä</a:t>
            </a:r>
            <a:r>
              <a:rPr lang="en-US"/>
              <a:t> </a:t>
            </a:r>
            <a:r>
              <a:rPr lang="en-US" err="1"/>
              <a:t>ymmärrystä</a:t>
            </a:r>
            <a:r>
              <a:rPr lang="en-US"/>
              <a:t> ja </a:t>
            </a:r>
            <a:r>
              <a:rPr lang="en-US" err="1"/>
              <a:t>myönteistä</a:t>
            </a:r>
            <a:r>
              <a:rPr lang="en-US"/>
              <a:t> </a:t>
            </a:r>
            <a:r>
              <a:rPr lang="en-US" err="1"/>
              <a:t>asennetta</a:t>
            </a:r>
            <a:r>
              <a:rPr lang="en-US"/>
              <a:t>. </a:t>
            </a:r>
            <a:r>
              <a:rPr lang="en-US" err="1"/>
              <a:t>Viidenneksi</a:t>
            </a:r>
            <a:r>
              <a:rPr lang="en-US"/>
              <a:t> </a:t>
            </a:r>
            <a:r>
              <a:rPr lang="en-US" err="1"/>
              <a:t>viestinnässä</a:t>
            </a:r>
            <a:r>
              <a:rPr lang="en-US"/>
              <a:t> on </a:t>
            </a:r>
            <a:r>
              <a:rPr lang="en-US" err="1"/>
              <a:t>hyvä</a:t>
            </a:r>
            <a:r>
              <a:rPr lang="en-US"/>
              <a:t> </a:t>
            </a:r>
            <a:r>
              <a:rPr lang="en-US" err="1"/>
              <a:t>korostaa</a:t>
            </a:r>
            <a:r>
              <a:rPr lang="en-US"/>
              <a:t> </a:t>
            </a:r>
            <a:r>
              <a:rPr lang="en-US" err="1"/>
              <a:t>säännöllisyyttä</a:t>
            </a:r>
            <a:r>
              <a:rPr lang="en-US"/>
              <a:t>. Kun </a:t>
            </a:r>
            <a:r>
              <a:rPr lang="en-US" err="1"/>
              <a:t>ulkoluokka</a:t>
            </a:r>
            <a:r>
              <a:rPr lang="en-US"/>
              <a:t> </a:t>
            </a:r>
            <a:r>
              <a:rPr lang="en-US" err="1"/>
              <a:t>esitetään</a:t>
            </a:r>
            <a:r>
              <a:rPr lang="en-US"/>
              <a:t> </a:t>
            </a:r>
            <a:r>
              <a:rPr lang="en-US" err="1"/>
              <a:t>osana</a:t>
            </a:r>
            <a:r>
              <a:rPr lang="en-US"/>
              <a:t> </a:t>
            </a:r>
            <a:r>
              <a:rPr lang="en-US" err="1"/>
              <a:t>normaalia</a:t>
            </a:r>
            <a:r>
              <a:rPr lang="en-US"/>
              <a:t> </a:t>
            </a:r>
            <a:r>
              <a:rPr lang="en-US" err="1"/>
              <a:t>arkea</a:t>
            </a:r>
            <a:r>
              <a:rPr lang="en-US"/>
              <a:t> </a:t>
            </a:r>
            <a:r>
              <a:rPr lang="en-US" err="1"/>
              <a:t>eikä</a:t>
            </a:r>
            <a:r>
              <a:rPr lang="en-US"/>
              <a:t> </a:t>
            </a:r>
            <a:r>
              <a:rPr lang="en-US" err="1"/>
              <a:t>poikkeuksena</a:t>
            </a:r>
            <a:r>
              <a:rPr lang="en-US"/>
              <a:t>, se </a:t>
            </a:r>
            <a:r>
              <a:rPr lang="en-US" err="1"/>
              <a:t>koetaan</a:t>
            </a:r>
            <a:r>
              <a:rPr lang="en-US"/>
              <a:t> </a:t>
            </a:r>
            <a:r>
              <a:rPr lang="en-US" err="1"/>
              <a:t>luontevaksi</a:t>
            </a:r>
            <a:r>
              <a:rPr lang="en-US"/>
              <a:t> ja </a:t>
            </a:r>
            <a:r>
              <a:rPr lang="en-US" err="1"/>
              <a:t>hyväksytyksi</a:t>
            </a:r>
            <a:r>
              <a:rPr lang="en-US"/>
              <a:t> </a:t>
            </a:r>
            <a:r>
              <a:rPr lang="en-US" err="1"/>
              <a:t>toimintatavaksi</a:t>
            </a:r>
            <a:r>
              <a:rPr lang="en-US"/>
              <a:t>. </a:t>
            </a:r>
            <a:r>
              <a:rPr lang="en-US" err="1"/>
              <a:t>Hyvä</a:t>
            </a:r>
            <a:r>
              <a:rPr lang="en-US"/>
              <a:t> ja </a:t>
            </a:r>
            <a:r>
              <a:rPr lang="en-US" err="1"/>
              <a:t>avoin</a:t>
            </a:r>
            <a:r>
              <a:rPr lang="en-US"/>
              <a:t> </a:t>
            </a:r>
            <a:r>
              <a:rPr lang="en-US" err="1"/>
              <a:t>viestintä</a:t>
            </a:r>
            <a:r>
              <a:rPr lang="en-US"/>
              <a:t> rakentaa </a:t>
            </a:r>
            <a:r>
              <a:rPr lang="en-US" err="1"/>
              <a:t>yhteistyötä</a:t>
            </a:r>
            <a:r>
              <a:rPr lang="en-US"/>
              <a:t> </a:t>
            </a:r>
            <a:r>
              <a:rPr lang="en-US" err="1"/>
              <a:t>kodin</a:t>
            </a:r>
            <a:r>
              <a:rPr lang="en-US"/>
              <a:t> ja koulun </a:t>
            </a:r>
            <a:r>
              <a:rPr lang="en-US" err="1"/>
              <a:t>välille</a:t>
            </a:r>
            <a:r>
              <a:rPr lang="en-US"/>
              <a:t> ja </a:t>
            </a:r>
            <a:r>
              <a:rPr lang="en-US" err="1"/>
              <a:t>tukee</a:t>
            </a:r>
            <a:r>
              <a:rPr lang="en-US"/>
              <a:t> </a:t>
            </a:r>
            <a:r>
              <a:rPr lang="en-US" err="1"/>
              <a:t>ulkoluokkatoiminnan</a:t>
            </a:r>
            <a:r>
              <a:rPr lang="en-US"/>
              <a:t> </a:t>
            </a:r>
            <a:r>
              <a:rPr lang="en-US" err="1"/>
              <a:t>pitkäjänteistä</a:t>
            </a:r>
            <a:r>
              <a:rPr lang="en-US"/>
              <a:t> </a:t>
            </a:r>
            <a:r>
              <a:rPr lang="en-US" err="1"/>
              <a:t>toteuttamista</a:t>
            </a:r>
            <a:r>
              <a:rPr lang="en-US"/>
              <a:t>.</a:t>
            </a:r>
          </a:p>
          <a:p>
            <a:endParaRPr lang="fi-FI"/>
          </a:p>
        </p:txBody>
      </p:sp>
    </p:spTree>
    <p:extLst>
      <p:ext uri="{BB962C8B-B14F-4D97-AF65-F5344CB8AC3E}">
        <p14:creationId xmlns:p14="http://schemas.microsoft.com/office/powerpoint/2010/main" val="3174826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 ja teksti">
  <p:cSld name="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6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636912"/>
            <a:ext cx="10501532" cy="358291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7698FE1E-FF6E-F5FC-1293-9F6267346D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 teksti ja sisältö">
  <p:cSld name="Otsikko, teksti ja sisältö">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831850" y="72131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9" name="Google Shape;39;p10"/>
          <p:cNvSpPr txBox="1">
            <a:spLocks noGrp="1"/>
          </p:cNvSpPr>
          <p:nvPr>
            <p:ph type="body" idx="1"/>
          </p:nvPr>
        </p:nvSpPr>
        <p:spPr>
          <a:xfrm>
            <a:off x="822215" y="1818186"/>
            <a:ext cx="10525236" cy="64085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i="1">
                <a:solidFill>
                  <a:schemeClr val="tx1"/>
                </a:solidFill>
                <a:latin typeface="+mn-lt"/>
              </a:defRPr>
            </a:lvl1pPr>
            <a:lvl2pPr marL="914400" lvl="1" indent="-342900" algn="l">
              <a:lnSpc>
                <a:spcPct val="100000"/>
              </a:lnSpc>
              <a:spcBef>
                <a:spcPts val="500"/>
              </a:spcBef>
              <a:spcAft>
                <a:spcPts val="0"/>
              </a:spcAft>
              <a:buSzPts val="1800"/>
              <a:buChar char="o"/>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0" name="Google Shape;40;p10"/>
          <p:cNvSpPr txBox="1">
            <a:spLocks noGrp="1"/>
          </p:cNvSpPr>
          <p:nvPr>
            <p:ph type="body" idx="2"/>
          </p:nvPr>
        </p:nvSpPr>
        <p:spPr>
          <a:xfrm>
            <a:off x="831850" y="2577783"/>
            <a:ext cx="4966522" cy="364204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41" name="Google Shape;41;p10"/>
          <p:cNvSpPr txBox="1">
            <a:spLocks noGrp="1"/>
          </p:cNvSpPr>
          <p:nvPr>
            <p:ph type="body" idx="3"/>
          </p:nvPr>
        </p:nvSpPr>
        <p:spPr>
          <a:xfrm>
            <a:off x="6280150" y="2595880"/>
            <a:ext cx="5067300" cy="364172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2" name="Google Shape;42;p10"/>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45" name="Google Shape;45;p10"/>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39CBB54E-4D43-AFDE-329D-97AC6E338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tsikko ja teksti" preserve="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1050153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1640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tsikko ja teksti" preserve="1" userDrawn="1">
  <p:cSld name="2_tyhja-vihrea">
    <p:bg>
      <p:bgPr>
        <a:solidFill>
          <a:schemeClr val="tx2"/>
        </a:solidFill>
        <a:effectLst/>
      </p:bgPr>
    </p:bg>
    <p:spTree>
      <p:nvGrpSpPr>
        <p:cNvPr id="1" name="Shape 30"/>
        <p:cNvGrpSpPr/>
        <p:nvPr/>
      </p:nvGrpSpPr>
      <p:grpSpPr>
        <a:xfrm>
          <a:off x="0" y="0"/>
          <a:ext cx="0" cy="0"/>
          <a:chOff x="0" y="0"/>
          <a:chExt cx="0" cy="0"/>
        </a:xfrm>
      </p:grpSpPr>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2078287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bg>
      <p:bgPr>
        <a:solidFill>
          <a:schemeClr val="tx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bg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808541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bg>
      <p:bgPr>
        <a:solidFill>
          <a:schemeClr val="bg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1402580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28235"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75920"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2185552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tsikko ja teksti" preserve="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3356992"/>
            <a:ext cx="10501532" cy="286283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3" name="Google Shape;32;p9">
            <a:extLst>
              <a:ext uri="{FF2B5EF4-FFF2-40B4-BE49-F238E27FC236}">
                <a16:creationId xmlns:a16="http://schemas.microsoft.com/office/drawing/2014/main" id="{F1317CC9-2DE3-227B-C7E4-B93901CC6DA4}"/>
              </a:ext>
            </a:extLst>
          </p:cNvPr>
          <p:cNvSpPr txBox="1">
            <a:spLocks noGrp="1"/>
          </p:cNvSpPr>
          <p:nvPr>
            <p:ph type="body" idx="13"/>
          </p:nvPr>
        </p:nvSpPr>
        <p:spPr>
          <a:xfrm>
            <a:off x="859986" y="1974976"/>
            <a:ext cx="10501532" cy="1060926"/>
          </a:xfrm>
          <a:prstGeom prst="rect">
            <a:avLst/>
          </a:prstGeom>
          <a:noFill/>
          <a:ln>
            <a:noFill/>
          </a:ln>
        </p:spPr>
        <p:txBody>
          <a:bodyPr spcFirstLastPara="1" wrap="square" lIns="91425" tIns="45700" rIns="91425" bIns="45700" anchor="t" anchorCtr="0">
            <a:normAutofit/>
          </a:bodyPr>
          <a:lstStyle>
            <a:lvl1pPr marL="76200" lvl="0" indent="0" algn="l">
              <a:lnSpc>
                <a:spcPct val="100000"/>
              </a:lnSpc>
              <a:spcBef>
                <a:spcPts val="1000"/>
              </a:spcBef>
              <a:spcAft>
                <a:spcPts val="0"/>
              </a:spcAft>
              <a:buClr>
                <a:schemeClr val="lt2"/>
              </a:buClr>
              <a:buSzPts val="2400"/>
              <a:buFont typeface="Arial"/>
              <a:buNone/>
              <a:defRPr sz="2400" i="1">
                <a:solidFill>
                  <a:schemeClr val="tx1">
                    <a:lumMod val="50000"/>
                    <a:lumOff val="50000"/>
                  </a:schemeClr>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Tree>
    <p:extLst>
      <p:ext uri="{BB962C8B-B14F-4D97-AF65-F5344CB8AC3E}">
        <p14:creationId xmlns:p14="http://schemas.microsoft.com/office/powerpoint/2010/main" val="1700292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6088964" y="714375"/>
            <a:ext cx="5258485" cy="10609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44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6096000" y="2011680"/>
            <a:ext cx="5251450"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6" name="Content Placeholder 5">
            <a:extLst>
              <a:ext uri="{FF2B5EF4-FFF2-40B4-BE49-F238E27FC236}">
                <a16:creationId xmlns:a16="http://schemas.microsoft.com/office/drawing/2014/main" id="{207C84E2-7CFA-0EDA-20BA-FEBDA50002BE}"/>
              </a:ext>
            </a:extLst>
          </p:cNvPr>
          <p:cNvSpPr>
            <a:spLocks noGrp="1"/>
          </p:cNvSpPr>
          <p:nvPr>
            <p:ph sz="quarter" idx="13"/>
          </p:nvPr>
        </p:nvSpPr>
        <p:spPr>
          <a:xfrm>
            <a:off x="1127448" y="1241190"/>
            <a:ext cx="3816350" cy="4103688"/>
          </a:xfrm>
        </p:spPr>
        <p:txBody>
          <a:bodyPr/>
          <a:lstStyle>
            <a:lvl1pPr>
              <a:defRPr sz="1800">
                <a:solidFill>
                  <a:schemeClr val="tx2"/>
                </a:solidFill>
                <a:latin typeface="+mn-lt"/>
              </a:defRPr>
            </a:lvl1pPr>
            <a:lvl2pPr>
              <a:defRPr sz="1800">
                <a:solidFill>
                  <a:schemeClr val="tx2"/>
                </a:solidFill>
                <a:latin typeface="+mn-lt"/>
              </a:defRPr>
            </a:lvl2pPr>
            <a:lvl3pPr>
              <a:defRPr sz="1800">
                <a:solidFill>
                  <a:schemeClr val="tx2"/>
                </a:solidFill>
                <a:latin typeface="+mn-lt"/>
              </a:defRPr>
            </a:lvl3pPr>
            <a:lvl4pPr>
              <a:defRPr sz="1800">
                <a:solidFill>
                  <a:schemeClr val="tx2"/>
                </a:solidFill>
                <a:latin typeface="+mn-lt"/>
              </a:defRPr>
            </a:lvl4pPr>
            <a:lvl5pPr>
              <a:defRPr sz="1800">
                <a:solidFill>
                  <a:schemeClr val="tx2"/>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Picture 6" descr="A black background with a black square&#10;&#10;Description automatically generated with medium confidence">
            <a:extLst>
              <a:ext uri="{FF2B5EF4-FFF2-40B4-BE49-F238E27FC236}">
                <a16:creationId xmlns:a16="http://schemas.microsoft.com/office/drawing/2014/main" id="{3E14FC62-BB55-2A8D-0746-43DBEE2CA3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205698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1" y="714375"/>
            <a:ext cx="6338682"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633020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pic>
        <p:nvPicPr>
          <p:cNvPr id="35" name="Google Shape;35;p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50493" y="169756"/>
            <a:ext cx="1704382" cy="655442"/>
          </a:xfrm>
          <a:prstGeom prst="rect">
            <a:avLst/>
          </a:prstGeom>
          <a:noFill/>
          <a:ln>
            <a:noFill/>
          </a:ln>
        </p:spPr>
      </p:pic>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7" name="Picture Placeholder 6">
            <a:extLst>
              <a:ext uri="{FF2B5EF4-FFF2-40B4-BE49-F238E27FC236}">
                <a16:creationId xmlns:a16="http://schemas.microsoft.com/office/drawing/2014/main" id="{69A44AC1-F812-2C85-09C5-188129F4703B}"/>
              </a:ext>
            </a:extLst>
          </p:cNvPr>
          <p:cNvSpPr>
            <a:spLocks noGrp="1"/>
          </p:cNvSpPr>
          <p:nvPr>
            <p:ph type="pic" sz="quarter" idx="13"/>
          </p:nvPr>
        </p:nvSpPr>
        <p:spPr>
          <a:xfrm>
            <a:off x="7891577" y="0"/>
            <a:ext cx="4300537" cy="6858000"/>
          </a:xfrm>
          <a:solidFill>
            <a:schemeClr val="bg1">
              <a:lumMod val="95000"/>
            </a:schemeClr>
          </a:solidFill>
        </p:spPr>
        <p:txBody>
          <a:bodyPr/>
          <a:lstStyle/>
          <a:p>
            <a:r>
              <a:rPr lang="en-GB"/>
              <a:t>Click icon to add picture</a:t>
            </a:r>
            <a:endParaRPr lang="fi-FI"/>
          </a:p>
        </p:txBody>
      </p:sp>
      <p:pic>
        <p:nvPicPr>
          <p:cNvPr id="8" name="Picture 7" descr="A black background with a black square&#10;&#10;Description automatically generated with medium confidence">
            <a:extLst>
              <a:ext uri="{FF2B5EF4-FFF2-40B4-BE49-F238E27FC236}">
                <a16:creationId xmlns:a16="http://schemas.microsoft.com/office/drawing/2014/main" id="{1198B123-C8B3-9777-B192-E4390701841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2196398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cstate="email">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bg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13" name="Picture 12" descr="A black and white logo&#10;&#10;Description automatically generated">
            <a:extLst>
              <a:ext uri="{FF2B5EF4-FFF2-40B4-BE49-F238E27FC236}">
                <a16:creationId xmlns:a16="http://schemas.microsoft.com/office/drawing/2014/main" id="{1E4BC2C1-1375-176D-FE2E-787B2D9A823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4179157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tx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6" name="Picture 5" descr="A black background with a black square&#10;&#10;Description automatically generated with medium confidence">
            <a:extLst>
              <a:ext uri="{FF2B5EF4-FFF2-40B4-BE49-F238E27FC236}">
                <a16:creationId xmlns:a16="http://schemas.microsoft.com/office/drawing/2014/main" id="{57929EFB-CE65-44F6-0099-191150D406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117218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9B29C2-1E2E-DAE5-3DE6-860B06BECA62}"/>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904AF414-E83F-6385-1488-F0361C6800CB}"/>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91E6617C-340C-07B1-74CA-BE81228E0E51}"/>
              </a:ext>
            </a:extLst>
          </p:cNvPr>
          <p:cNvSpPr>
            <a:spLocks noGrp="1"/>
          </p:cNvSpPr>
          <p:nvPr>
            <p:ph type="ftr" idx="12"/>
          </p:nvPr>
        </p:nvSpPr>
        <p:spPr/>
        <p:txBody>
          <a:bodyPr/>
          <a:lstStyle/>
          <a:p>
            <a:endParaRPr lang="en-FI"/>
          </a:p>
        </p:txBody>
      </p:sp>
      <p:sp>
        <p:nvSpPr>
          <p:cNvPr id="6" name="Title 5">
            <a:extLst>
              <a:ext uri="{FF2B5EF4-FFF2-40B4-BE49-F238E27FC236}">
                <a16:creationId xmlns:a16="http://schemas.microsoft.com/office/drawing/2014/main" id="{DE66E6A3-3300-F94B-5FEE-5D1F32C5AF58}"/>
              </a:ext>
            </a:extLst>
          </p:cNvPr>
          <p:cNvSpPr>
            <a:spLocks noGrp="1"/>
          </p:cNvSpPr>
          <p:nvPr>
            <p:ph type="title"/>
          </p:nvPr>
        </p:nvSpPr>
        <p:spPr>
          <a:xfrm>
            <a:off x="838200" y="3356992"/>
            <a:ext cx="10515600" cy="1325563"/>
          </a:xfrm>
        </p:spPr>
        <p:txBody>
          <a:bodyPr/>
          <a:lstStyle>
            <a:lvl1pPr>
              <a:defRPr>
                <a:solidFill>
                  <a:schemeClr val="bg1"/>
                </a:solidFill>
                <a:latin typeface="+mj-lt"/>
              </a:defRPr>
            </a:lvl1pPr>
          </a:lstStyle>
          <a:p>
            <a:r>
              <a:rPr lang="en-GB"/>
              <a:t>Click to edit Master title style</a:t>
            </a:r>
            <a:endParaRPr lang="fi-FI"/>
          </a:p>
        </p:txBody>
      </p:sp>
      <p:pic>
        <p:nvPicPr>
          <p:cNvPr id="10" name="Picture 9" descr="A black and white logo&#10;&#10;Description automatically generated">
            <a:extLst>
              <a:ext uri="{FF2B5EF4-FFF2-40B4-BE49-F238E27FC236}">
                <a16:creationId xmlns:a16="http://schemas.microsoft.com/office/drawing/2014/main" id="{111496F4-A26C-7038-9ABF-F2B2427FA6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
        <p:nvSpPr>
          <p:cNvPr id="12" name="Picture Placeholder 11">
            <a:extLst>
              <a:ext uri="{FF2B5EF4-FFF2-40B4-BE49-F238E27FC236}">
                <a16:creationId xmlns:a16="http://schemas.microsoft.com/office/drawing/2014/main" id="{2C706241-E0A9-DE08-09E4-4E76E6938C90}"/>
              </a:ext>
            </a:extLst>
          </p:cNvPr>
          <p:cNvSpPr>
            <a:spLocks noGrp="1"/>
          </p:cNvSpPr>
          <p:nvPr>
            <p:ph type="pic" sz="quarter" idx="13"/>
          </p:nvPr>
        </p:nvSpPr>
        <p:spPr>
          <a:xfrm>
            <a:off x="8256588" y="908050"/>
            <a:ext cx="2946400" cy="2592388"/>
          </a:xfrm>
        </p:spPr>
        <p:txBody>
          <a:bodyPr/>
          <a:lstStyle>
            <a:lvl1pPr>
              <a:defRPr>
                <a:latin typeface="+mn-lt"/>
              </a:defRPr>
            </a:lvl1pPr>
          </a:lstStyle>
          <a:p>
            <a:r>
              <a:rPr lang="en-GB"/>
              <a:t>Click icon to add picture</a:t>
            </a:r>
            <a:endParaRPr lang="fi-FI"/>
          </a:p>
        </p:txBody>
      </p:sp>
    </p:spTree>
    <p:extLst>
      <p:ext uri="{BB962C8B-B14F-4D97-AF65-F5344CB8AC3E}">
        <p14:creationId xmlns:p14="http://schemas.microsoft.com/office/powerpoint/2010/main" val="33986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tsikko ja teksti + aaltoikkuna">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03F6D011-47EA-6E4D-A27B-95CB34C1787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6416"/>
          <a:stretch/>
        </p:blipFill>
        <p:spPr>
          <a:xfrm>
            <a:off x="8324186" y="2492791"/>
            <a:ext cx="3854416" cy="4588086"/>
          </a:xfrm>
          <a:prstGeom prst="rect">
            <a:avLst/>
          </a:prstGeom>
        </p:spPr>
      </p:pic>
      <p:sp>
        <p:nvSpPr>
          <p:cNvPr id="9" name="Otsikko 1">
            <a:extLst>
              <a:ext uri="{FF2B5EF4-FFF2-40B4-BE49-F238E27FC236}">
                <a16:creationId xmlns:a16="http://schemas.microsoft.com/office/drawing/2014/main" id="{48726DB4-FA71-D144-8554-B6FC274FD4A0}"/>
              </a:ext>
            </a:extLst>
          </p:cNvPr>
          <p:cNvSpPr>
            <a:spLocks noGrp="1"/>
          </p:cNvSpPr>
          <p:nvPr>
            <p:ph type="title"/>
          </p:nvPr>
        </p:nvSpPr>
        <p:spPr>
          <a:xfrm>
            <a:off x="831850" y="714375"/>
            <a:ext cx="10515600" cy="1060926"/>
          </a:xfrm>
          <a:prstGeom prst="rect">
            <a:avLst/>
          </a:prstGeom>
          <a:effectLst/>
        </p:spPr>
        <p:txBody>
          <a:bodyPr anchor="t"/>
          <a:lstStyle>
            <a:lvl1pPr algn="ctr">
              <a:defRPr sz="6000">
                <a:solidFill>
                  <a:schemeClr val="tx2"/>
                </a:solidFill>
              </a:defRPr>
            </a:lvl1pPr>
          </a:lstStyle>
          <a:p>
            <a:r>
              <a:rPr lang="fi-FI"/>
              <a:t>Muokkaa </a:t>
            </a:r>
            <a:r>
              <a:rPr lang="fi-FI" err="1"/>
              <a:t>ots</a:t>
            </a:r>
            <a:r>
              <a:rPr lang="fi-FI"/>
              <a:t>. </a:t>
            </a:r>
            <a:r>
              <a:rPr lang="fi-FI" err="1"/>
              <a:t>perustyyl</a:t>
            </a:r>
            <a:r>
              <a:rPr lang="fi-FI"/>
              <a:t>. </a:t>
            </a:r>
          </a:p>
        </p:txBody>
      </p:sp>
      <p:sp>
        <p:nvSpPr>
          <p:cNvPr id="3" name="Tekstin paikkamerkki 2">
            <a:extLst>
              <a:ext uri="{FF2B5EF4-FFF2-40B4-BE49-F238E27FC236}">
                <a16:creationId xmlns:a16="http://schemas.microsoft.com/office/drawing/2014/main" id="{CB7DD24E-B9EC-D441-A777-25616DBF5C0E}"/>
              </a:ext>
            </a:extLst>
          </p:cNvPr>
          <p:cNvSpPr>
            <a:spLocks noGrp="1"/>
          </p:cNvSpPr>
          <p:nvPr>
            <p:ph type="body" idx="1"/>
          </p:nvPr>
        </p:nvSpPr>
        <p:spPr>
          <a:xfrm>
            <a:off x="845918" y="2011680"/>
            <a:ext cx="7478268" cy="4208145"/>
          </a:xfrm>
          <a:prstGeom prst="rect">
            <a:avLst/>
          </a:prstGeom>
          <a:effectLst/>
        </p:spPr>
        <p:txBody>
          <a:bodyPr>
            <a:normAutofit/>
          </a:bodyPr>
          <a:lstStyle>
            <a:lvl1pPr marL="342900" indent="-342900" algn="l">
              <a:lnSpc>
                <a:spcPct val="100000"/>
              </a:lnSpc>
              <a:buClr>
                <a:schemeClr val="tx2"/>
              </a:buClr>
              <a:buFont typeface="Arial" panose="020B0604020202020204" pitchFamily="34" charset="0"/>
              <a:buChar char="•"/>
              <a:defRPr sz="2400">
                <a:solidFill>
                  <a:schemeClr val="tx2"/>
                </a:solidFill>
              </a:defRPr>
            </a:lvl1pPr>
            <a:lvl2pPr marL="800100" indent="-342900" algn="l">
              <a:lnSpc>
                <a:spcPct val="100000"/>
              </a:lnSpc>
              <a:buClr>
                <a:schemeClr val="tx2"/>
              </a:buClr>
              <a:buFont typeface="Courier New" panose="02070309020205020404" pitchFamily="49" charset="0"/>
              <a:buChar char="o"/>
              <a:defRPr sz="2000">
                <a:solidFill>
                  <a:schemeClr val="tx2"/>
                </a:solidFill>
              </a:defRPr>
            </a:lvl2pPr>
            <a:lvl3pPr marL="1200150" indent="-285750" algn="l">
              <a:lnSpc>
                <a:spcPct val="100000"/>
              </a:lnSpc>
              <a:buClr>
                <a:schemeClr val="tx2"/>
              </a:buClr>
              <a:buFont typeface="Wingdings" pitchFamily="2" charset="2"/>
              <a:buChar char="§"/>
              <a:defRPr sz="1800">
                <a:solidFill>
                  <a:schemeClr val="tx2"/>
                </a:solidFill>
              </a:defRPr>
            </a:lvl3pPr>
            <a:lvl4pPr marL="1657350" indent="-285750" algn="l">
              <a:lnSpc>
                <a:spcPct val="100000"/>
              </a:lnSpc>
              <a:buClr>
                <a:schemeClr val="tx2"/>
              </a:buClr>
              <a:buFont typeface="Wingdings" pitchFamily="2" charset="2"/>
              <a:buChar char="§"/>
              <a:defRPr sz="1600">
                <a:solidFill>
                  <a:schemeClr val="tx2"/>
                </a:solidFill>
              </a:defRPr>
            </a:lvl4pPr>
            <a:lvl5pPr marL="2114550" indent="-285750" algn="l">
              <a:lnSpc>
                <a:spcPct val="100000"/>
              </a:lnSpc>
              <a:buClr>
                <a:schemeClr val="tx2"/>
              </a:buClr>
              <a:buFont typeface="Wingdings" pitchFamily="2" charset="2"/>
              <a:buChar char="§"/>
              <a:defRPr sz="1600">
                <a:solidFill>
                  <a:schemeClr val="tx2"/>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3" name="Kuva 12">
            <a:extLst>
              <a:ext uri="{FF2B5EF4-FFF2-40B4-BE49-F238E27FC236}">
                <a16:creationId xmlns:a16="http://schemas.microsoft.com/office/drawing/2014/main" id="{C620B7B5-D500-2B4D-8E05-38D5EFF9927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50493" y="169756"/>
            <a:ext cx="1704382" cy="655442"/>
          </a:xfrm>
          <a:prstGeom prst="rect">
            <a:avLst/>
          </a:prstGeom>
        </p:spPr>
      </p:pic>
      <p:sp>
        <p:nvSpPr>
          <p:cNvPr id="5" name="Päivämäärän paikkamerkki 4"/>
          <p:cNvSpPr>
            <a:spLocks noGrp="1"/>
          </p:cNvSpPr>
          <p:nvPr>
            <p:ph type="dt" sz="half" idx="10"/>
          </p:nvPr>
        </p:nvSpPr>
        <p:spPr/>
        <p:txBody>
          <a:bodyPr/>
          <a:lstStyle/>
          <a:p>
            <a:fld id="{C7D98752-59B4-476B-82AD-A40B94580204}" type="datetime1">
              <a:rPr lang="fi-FI" smtClean="0"/>
              <a:t>10.9.2026</a:t>
            </a:fld>
            <a:endParaRPr lang="fi-FI"/>
          </a:p>
        </p:txBody>
      </p:sp>
      <p:sp>
        <p:nvSpPr>
          <p:cNvPr id="7" name="Alatunnisteen paikkamerkki 6"/>
          <p:cNvSpPr>
            <a:spLocks noGrp="1"/>
          </p:cNvSpPr>
          <p:nvPr>
            <p:ph type="ftr" sz="quarter" idx="11"/>
          </p:nvPr>
        </p:nvSpPr>
        <p:spPr>
          <a:xfrm>
            <a:off x="4121668" y="6356350"/>
            <a:ext cx="3935963" cy="365125"/>
          </a:xfrm>
        </p:spPr>
        <p:txBody>
          <a:bodyPr/>
          <a:lstStyle/>
          <a:p>
            <a:endParaRPr lang="fi-FI"/>
          </a:p>
        </p:txBody>
      </p:sp>
      <p:sp>
        <p:nvSpPr>
          <p:cNvPr id="8" name="Dian numeron paikkamerkki 7"/>
          <p:cNvSpPr>
            <a:spLocks noGrp="1"/>
          </p:cNvSpPr>
          <p:nvPr>
            <p:ph type="sldNum" sz="quarter" idx="12"/>
          </p:nvPr>
        </p:nvSpPr>
        <p:spPr/>
        <p:txBody>
          <a:bodyPr/>
          <a:lstStyle/>
          <a:p>
            <a:fld id="{F3EE06F1-2D77-A44E-97FA-F679B9CB76D5}" type="slidenum">
              <a:rPr lang="fi-FI" smtClean="0"/>
              <a:t>‹#›</a:t>
            </a:fld>
            <a:endParaRPr lang="fi-FI"/>
          </a:p>
        </p:txBody>
      </p:sp>
    </p:spTree>
    <p:extLst>
      <p:ext uri="{BB962C8B-B14F-4D97-AF65-F5344CB8AC3E}">
        <p14:creationId xmlns:p14="http://schemas.microsoft.com/office/powerpoint/2010/main" val="9884151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tsikko ja teksti">
  <p:cSld name="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6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636912"/>
            <a:ext cx="10501532" cy="358291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7698FE1E-FF6E-F5FC-1293-9F6267346D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360804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tsikko, teksti ja sisältö">
  <p:cSld name="Otsikko, teksti ja sisältö">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831850" y="72131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9" name="Google Shape;39;p10"/>
          <p:cNvSpPr txBox="1">
            <a:spLocks noGrp="1"/>
          </p:cNvSpPr>
          <p:nvPr>
            <p:ph type="body" idx="1"/>
          </p:nvPr>
        </p:nvSpPr>
        <p:spPr>
          <a:xfrm>
            <a:off x="822215" y="1818186"/>
            <a:ext cx="10525236" cy="64085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i="1">
                <a:solidFill>
                  <a:schemeClr val="tx1"/>
                </a:solidFill>
                <a:latin typeface="+mn-lt"/>
              </a:defRPr>
            </a:lvl1pPr>
            <a:lvl2pPr marL="914400" lvl="1" indent="-342900" algn="l">
              <a:lnSpc>
                <a:spcPct val="100000"/>
              </a:lnSpc>
              <a:spcBef>
                <a:spcPts val="500"/>
              </a:spcBef>
              <a:spcAft>
                <a:spcPts val="0"/>
              </a:spcAft>
              <a:buSzPts val="1800"/>
              <a:buChar char="o"/>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0" name="Google Shape;40;p10"/>
          <p:cNvSpPr txBox="1">
            <a:spLocks noGrp="1"/>
          </p:cNvSpPr>
          <p:nvPr>
            <p:ph type="body" idx="2"/>
          </p:nvPr>
        </p:nvSpPr>
        <p:spPr>
          <a:xfrm>
            <a:off x="831850" y="2577783"/>
            <a:ext cx="4966522" cy="364204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41" name="Google Shape;41;p10"/>
          <p:cNvSpPr txBox="1">
            <a:spLocks noGrp="1"/>
          </p:cNvSpPr>
          <p:nvPr>
            <p:ph type="body" idx="3"/>
          </p:nvPr>
        </p:nvSpPr>
        <p:spPr>
          <a:xfrm>
            <a:off x="6280150" y="2595880"/>
            <a:ext cx="5067300" cy="364172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2" name="Google Shape;42;p10"/>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45" name="Google Shape;45;p10"/>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39CBB54E-4D43-AFDE-329D-97AC6E338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797584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tsikko ja teksti" preserve="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1050153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4990679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tsikko ja teksti" preserve="1" userDrawn="1">
  <p:cSld name="2_Otsikko ja teksti">
    <p:bg>
      <p:bgPr>
        <a:solidFill>
          <a:schemeClr val="tx2"/>
        </a:solidFill>
        <a:effectLst/>
      </p:bgPr>
    </p:bg>
    <p:spTree>
      <p:nvGrpSpPr>
        <p:cNvPr id="1" name="Shape 30"/>
        <p:cNvGrpSpPr/>
        <p:nvPr/>
      </p:nvGrpSpPr>
      <p:grpSpPr>
        <a:xfrm>
          <a:off x="0" y="0"/>
          <a:ext cx="0" cy="0"/>
          <a:chOff x="0" y="0"/>
          <a:chExt cx="0" cy="0"/>
        </a:xfrm>
      </p:grpSpPr>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1674664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tsikko ja teksti" preserve="1" userDrawn="1">
  <p:cSld name="3_Otsikko ja teksti">
    <p:bg>
      <p:bgPr>
        <a:solidFill>
          <a:schemeClr val="tx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bg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2398393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tsikko ja teksti" preserve="1" userDrawn="1">
  <p:cSld name="4_Otsikko ja teksti">
    <p:bg>
      <p:bgPr>
        <a:solidFill>
          <a:schemeClr val="bg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7338479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tsikko ja teksti" preserve="1" userDrawn="1">
  <p:cSld name="5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28235"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75920"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2772247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tsikko ja teksti" preserve="1">
  <p:cSld name="6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3356992"/>
            <a:ext cx="10501532" cy="286283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3" name="Google Shape;32;p9">
            <a:extLst>
              <a:ext uri="{FF2B5EF4-FFF2-40B4-BE49-F238E27FC236}">
                <a16:creationId xmlns:a16="http://schemas.microsoft.com/office/drawing/2014/main" id="{F1317CC9-2DE3-227B-C7E4-B93901CC6DA4}"/>
              </a:ext>
            </a:extLst>
          </p:cNvPr>
          <p:cNvSpPr txBox="1">
            <a:spLocks noGrp="1"/>
          </p:cNvSpPr>
          <p:nvPr>
            <p:ph type="body" idx="13"/>
          </p:nvPr>
        </p:nvSpPr>
        <p:spPr>
          <a:xfrm>
            <a:off x="859986" y="1974976"/>
            <a:ext cx="10501532" cy="1060926"/>
          </a:xfrm>
          <a:prstGeom prst="rect">
            <a:avLst/>
          </a:prstGeom>
          <a:noFill/>
          <a:ln>
            <a:noFill/>
          </a:ln>
        </p:spPr>
        <p:txBody>
          <a:bodyPr spcFirstLastPara="1" wrap="square" lIns="91425" tIns="45700" rIns="91425" bIns="45700" anchor="t" anchorCtr="0">
            <a:normAutofit/>
          </a:bodyPr>
          <a:lstStyle>
            <a:lvl1pPr marL="76200" lvl="0" indent="0" algn="l">
              <a:lnSpc>
                <a:spcPct val="100000"/>
              </a:lnSpc>
              <a:spcBef>
                <a:spcPts val="1000"/>
              </a:spcBef>
              <a:spcAft>
                <a:spcPts val="0"/>
              </a:spcAft>
              <a:buClr>
                <a:schemeClr val="lt2"/>
              </a:buClr>
              <a:buSzPts val="2400"/>
              <a:buFont typeface="Arial"/>
              <a:buNone/>
              <a:defRPr sz="2400" i="1">
                <a:solidFill>
                  <a:schemeClr val="tx1">
                    <a:lumMod val="50000"/>
                    <a:lumOff val="50000"/>
                  </a:schemeClr>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Tree>
    <p:extLst>
      <p:ext uri="{BB962C8B-B14F-4D97-AF65-F5344CB8AC3E}">
        <p14:creationId xmlns:p14="http://schemas.microsoft.com/office/powerpoint/2010/main" val="19359215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tsikko ja teksti" preserve="1" userDrawn="1">
  <p:cSld name="7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6088964" y="714375"/>
            <a:ext cx="5258485" cy="10609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44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6096000" y="2011680"/>
            <a:ext cx="5251450"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6" name="Content Placeholder 5">
            <a:extLst>
              <a:ext uri="{FF2B5EF4-FFF2-40B4-BE49-F238E27FC236}">
                <a16:creationId xmlns:a16="http://schemas.microsoft.com/office/drawing/2014/main" id="{207C84E2-7CFA-0EDA-20BA-FEBDA50002BE}"/>
              </a:ext>
            </a:extLst>
          </p:cNvPr>
          <p:cNvSpPr>
            <a:spLocks noGrp="1"/>
          </p:cNvSpPr>
          <p:nvPr>
            <p:ph sz="quarter" idx="13"/>
          </p:nvPr>
        </p:nvSpPr>
        <p:spPr>
          <a:xfrm>
            <a:off x="1127448" y="1241190"/>
            <a:ext cx="3816350" cy="4103688"/>
          </a:xfrm>
        </p:spPr>
        <p:txBody>
          <a:bodyPr/>
          <a:lstStyle>
            <a:lvl1pPr>
              <a:defRPr sz="1800">
                <a:solidFill>
                  <a:schemeClr val="tx2"/>
                </a:solidFill>
                <a:latin typeface="+mn-lt"/>
              </a:defRPr>
            </a:lvl1pPr>
            <a:lvl2pPr>
              <a:defRPr sz="1800">
                <a:solidFill>
                  <a:schemeClr val="tx2"/>
                </a:solidFill>
                <a:latin typeface="+mn-lt"/>
              </a:defRPr>
            </a:lvl2pPr>
            <a:lvl3pPr>
              <a:defRPr sz="1800">
                <a:solidFill>
                  <a:schemeClr val="tx2"/>
                </a:solidFill>
                <a:latin typeface="+mn-lt"/>
              </a:defRPr>
            </a:lvl3pPr>
            <a:lvl4pPr>
              <a:defRPr sz="1800">
                <a:solidFill>
                  <a:schemeClr val="tx2"/>
                </a:solidFill>
                <a:latin typeface="+mn-lt"/>
              </a:defRPr>
            </a:lvl4pPr>
            <a:lvl5pPr>
              <a:defRPr sz="1800">
                <a:solidFill>
                  <a:schemeClr val="tx2"/>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Picture 6" descr="A black background with a black square&#10;&#10;Description automatically generated with medium confidence">
            <a:extLst>
              <a:ext uri="{FF2B5EF4-FFF2-40B4-BE49-F238E27FC236}">
                <a16:creationId xmlns:a16="http://schemas.microsoft.com/office/drawing/2014/main" id="{3E14FC62-BB55-2A8D-0746-43DBEE2CA3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23603890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tsikko ja teksti" preserve="1" userDrawn="1">
  <p:cSld name="8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1" y="714375"/>
            <a:ext cx="6338682"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633020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pic>
        <p:nvPicPr>
          <p:cNvPr id="35" name="Google Shape;35;p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50493" y="169756"/>
            <a:ext cx="1704382" cy="655442"/>
          </a:xfrm>
          <a:prstGeom prst="rect">
            <a:avLst/>
          </a:prstGeom>
          <a:noFill/>
          <a:ln>
            <a:noFill/>
          </a:ln>
        </p:spPr>
      </p:pic>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7" name="Picture Placeholder 6">
            <a:extLst>
              <a:ext uri="{FF2B5EF4-FFF2-40B4-BE49-F238E27FC236}">
                <a16:creationId xmlns:a16="http://schemas.microsoft.com/office/drawing/2014/main" id="{69A44AC1-F812-2C85-09C5-188129F4703B}"/>
              </a:ext>
            </a:extLst>
          </p:cNvPr>
          <p:cNvSpPr>
            <a:spLocks noGrp="1"/>
          </p:cNvSpPr>
          <p:nvPr>
            <p:ph type="pic" sz="quarter" idx="13"/>
          </p:nvPr>
        </p:nvSpPr>
        <p:spPr>
          <a:xfrm>
            <a:off x="7891577" y="0"/>
            <a:ext cx="4300537" cy="6858000"/>
          </a:xfrm>
          <a:solidFill>
            <a:schemeClr val="bg1">
              <a:lumMod val="95000"/>
            </a:schemeClr>
          </a:solidFill>
        </p:spPr>
        <p:txBody>
          <a:bodyPr/>
          <a:lstStyle/>
          <a:p>
            <a:r>
              <a:rPr lang="en-GB"/>
              <a:t>Click icon to add picture</a:t>
            </a:r>
            <a:endParaRPr lang="fi-FI"/>
          </a:p>
        </p:txBody>
      </p:sp>
      <p:pic>
        <p:nvPicPr>
          <p:cNvPr id="8" name="Picture 7" descr="A black background with a black square&#10;&#10;Description automatically generated with medium confidence">
            <a:extLst>
              <a:ext uri="{FF2B5EF4-FFF2-40B4-BE49-F238E27FC236}">
                <a16:creationId xmlns:a16="http://schemas.microsoft.com/office/drawing/2014/main" id="{1198B123-C8B3-9777-B192-E4390701841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2379561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cstate="email">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bg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13" name="Picture 12" descr="A black and white logo&#10;&#10;Description automatically generated">
            <a:extLst>
              <a:ext uri="{FF2B5EF4-FFF2-40B4-BE49-F238E27FC236}">
                <a16:creationId xmlns:a16="http://schemas.microsoft.com/office/drawing/2014/main" id="{1E4BC2C1-1375-176D-FE2E-787B2D9A823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36883323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tx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6" name="Picture 5" descr="A black background with a black square&#10;&#10;Description automatically generated with medium confidence">
            <a:extLst>
              <a:ext uri="{FF2B5EF4-FFF2-40B4-BE49-F238E27FC236}">
                <a16:creationId xmlns:a16="http://schemas.microsoft.com/office/drawing/2014/main" id="{57929EFB-CE65-44F6-0099-191150D406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098599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9B29C2-1E2E-DAE5-3DE6-860B06BECA62}"/>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904AF414-E83F-6385-1488-F0361C6800CB}"/>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91E6617C-340C-07B1-74CA-BE81228E0E51}"/>
              </a:ext>
            </a:extLst>
          </p:cNvPr>
          <p:cNvSpPr>
            <a:spLocks noGrp="1"/>
          </p:cNvSpPr>
          <p:nvPr>
            <p:ph type="ftr" idx="12"/>
          </p:nvPr>
        </p:nvSpPr>
        <p:spPr/>
        <p:txBody>
          <a:bodyPr/>
          <a:lstStyle/>
          <a:p>
            <a:endParaRPr lang="en-FI"/>
          </a:p>
        </p:txBody>
      </p:sp>
      <p:sp>
        <p:nvSpPr>
          <p:cNvPr id="6" name="Title 5">
            <a:extLst>
              <a:ext uri="{FF2B5EF4-FFF2-40B4-BE49-F238E27FC236}">
                <a16:creationId xmlns:a16="http://schemas.microsoft.com/office/drawing/2014/main" id="{DE66E6A3-3300-F94B-5FEE-5D1F32C5AF58}"/>
              </a:ext>
            </a:extLst>
          </p:cNvPr>
          <p:cNvSpPr>
            <a:spLocks noGrp="1"/>
          </p:cNvSpPr>
          <p:nvPr>
            <p:ph type="title"/>
          </p:nvPr>
        </p:nvSpPr>
        <p:spPr>
          <a:xfrm>
            <a:off x="838200" y="3356992"/>
            <a:ext cx="10515600" cy="1325563"/>
          </a:xfrm>
        </p:spPr>
        <p:txBody>
          <a:bodyPr/>
          <a:lstStyle>
            <a:lvl1pPr>
              <a:defRPr>
                <a:solidFill>
                  <a:schemeClr val="bg1"/>
                </a:solidFill>
                <a:latin typeface="+mj-lt"/>
              </a:defRPr>
            </a:lvl1pPr>
          </a:lstStyle>
          <a:p>
            <a:r>
              <a:rPr lang="en-GB"/>
              <a:t>Click to edit Master title style</a:t>
            </a:r>
            <a:endParaRPr lang="fi-FI"/>
          </a:p>
        </p:txBody>
      </p:sp>
      <p:pic>
        <p:nvPicPr>
          <p:cNvPr id="10" name="Picture 9" descr="A black and white logo&#10;&#10;Description automatically generated">
            <a:extLst>
              <a:ext uri="{FF2B5EF4-FFF2-40B4-BE49-F238E27FC236}">
                <a16:creationId xmlns:a16="http://schemas.microsoft.com/office/drawing/2014/main" id="{111496F4-A26C-7038-9ABF-F2B2427FA6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
        <p:nvSpPr>
          <p:cNvPr id="12" name="Picture Placeholder 11">
            <a:extLst>
              <a:ext uri="{FF2B5EF4-FFF2-40B4-BE49-F238E27FC236}">
                <a16:creationId xmlns:a16="http://schemas.microsoft.com/office/drawing/2014/main" id="{2C706241-E0A9-DE08-09E4-4E76E6938C90}"/>
              </a:ext>
            </a:extLst>
          </p:cNvPr>
          <p:cNvSpPr>
            <a:spLocks noGrp="1"/>
          </p:cNvSpPr>
          <p:nvPr>
            <p:ph type="pic" sz="quarter" idx="13"/>
          </p:nvPr>
        </p:nvSpPr>
        <p:spPr>
          <a:xfrm>
            <a:off x="8256588" y="908050"/>
            <a:ext cx="2946400" cy="2592388"/>
          </a:xfrm>
        </p:spPr>
        <p:txBody>
          <a:bodyPr/>
          <a:lstStyle>
            <a:lvl1pPr>
              <a:defRPr>
                <a:latin typeface="+mn-lt"/>
              </a:defRPr>
            </a:lvl1pPr>
          </a:lstStyle>
          <a:p>
            <a:r>
              <a:rPr lang="en-GB"/>
              <a:t>Click icon to add picture</a:t>
            </a:r>
            <a:endParaRPr lang="fi-FI"/>
          </a:p>
        </p:txBody>
      </p:sp>
    </p:spTree>
    <p:extLst>
      <p:ext uri="{BB962C8B-B14F-4D97-AF65-F5344CB8AC3E}">
        <p14:creationId xmlns:p14="http://schemas.microsoft.com/office/powerpoint/2010/main" val="23779410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49DD5F-55F0-2203-B1AC-445988EC2F1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2ADC0BB-C4FB-611A-5846-772DFA2B8B25}"/>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C35E7AE-0A48-5AE7-6EA9-59C8129C88A8}"/>
              </a:ext>
            </a:extLst>
          </p:cNvPr>
          <p:cNvSpPr>
            <a:spLocks noGrp="1"/>
          </p:cNvSpPr>
          <p:nvPr>
            <p:ph type="dt" sz="half" idx="10"/>
          </p:nvPr>
        </p:nvSpPr>
        <p:spPr/>
        <p:txBody>
          <a:bodyPr/>
          <a:lstStyle/>
          <a:p>
            <a:fld id="{17A1550F-9DA0-4927-91C4-562A5C653C29}" type="datetimeFigureOut">
              <a:rPr lang="fi-FI" smtClean="0"/>
              <a:t>10.9.2026</a:t>
            </a:fld>
            <a:endParaRPr lang="fi-FI"/>
          </a:p>
        </p:txBody>
      </p:sp>
      <p:sp>
        <p:nvSpPr>
          <p:cNvPr id="5" name="Alatunnisteen paikkamerkki 4">
            <a:extLst>
              <a:ext uri="{FF2B5EF4-FFF2-40B4-BE49-F238E27FC236}">
                <a16:creationId xmlns:a16="http://schemas.microsoft.com/office/drawing/2014/main" id="{473CEB62-7FF1-B345-0917-C986D92DBED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ACE6CC0-D197-7B03-8B29-2BEA2AAB83DA}"/>
              </a:ext>
            </a:extLst>
          </p:cNvPr>
          <p:cNvSpPr>
            <a:spLocks noGrp="1"/>
          </p:cNvSpPr>
          <p:nvPr>
            <p:ph type="sldNum" sz="quarter" idx="12"/>
          </p:nvPr>
        </p:nvSpPr>
        <p:spPr/>
        <p:txBody>
          <a:bodyPr/>
          <a:lstStyle/>
          <a:p>
            <a:fld id="{21C866D5-46F5-4E13-8545-051DD22DAA49}" type="slidenum">
              <a:rPr lang="fi-FI" smtClean="0"/>
              <a:t>‹#›</a:t>
            </a:fld>
            <a:endParaRPr lang="fi-FI"/>
          </a:p>
        </p:txBody>
      </p:sp>
    </p:spTree>
    <p:extLst>
      <p:ext uri="{BB962C8B-B14F-4D97-AF65-F5344CB8AC3E}">
        <p14:creationId xmlns:p14="http://schemas.microsoft.com/office/powerpoint/2010/main" val="31612196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tsikko ja teksti">
  <p:cSld name="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6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636912"/>
            <a:ext cx="10501532" cy="358291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7698FE1E-FF6E-F5FC-1293-9F6267346D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2765717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tsikko, teksti ja sisältö">
  <p:cSld name="Otsikko, teksti ja sisältö">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831850" y="72131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9" name="Google Shape;39;p10"/>
          <p:cNvSpPr txBox="1">
            <a:spLocks noGrp="1"/>
          </p:cNvSpPr>
          <p:nvPr>
            <p:ph type="body" idx="1"/>
          </p:nvPr>
        </p:nvSpPr>
        <p:spPr>
          <a:xfrm>
            <a:off x="822215" y="1818186"/>
            <a:ext cx="10525236" cy="64085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i="1">
                <a:solidFill>
                  <a:schemeClr val="tx1"/>
                </a:solidFill>
                <a:latin typeface="+mn-lt"/>
              </a:defRPr>
            </a:lvl1pPr>
            <a:lvl2pPr marL="914400" lvl="1" indent="-342900" algn="l">
              <a:lnSpc>
                <a:spcPct val="100000"/>
              </a:lnSpc>
              <a:spcBef>
                <a:spcPts val="500"/>
              </a:spcBef>
              <a:spcAft>
                <a:spcPts val="0"/>
              </a:spcAft>
              <a:buSzPts val="1800"/>
              <a:buChar char="o"/>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0" name="Google Shape;40;p10"/>
          <p:cNvSpPr txBox="1">
            <a:spLocks noGrp="1"/>
          </p:cNvSpPr>
          <p:nvPr>
            <p:ph type="body" idx="2"/>
          </p:nvPr>
        </p:nvSpPr>
        <p:spPr>
          <a:xfrm>
            <a:off x="831850" y="2577783"/>
            <a:ext cx="4966522" cy="364204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41" name="Google Shape;41;p10"/>
          <p:cNvSpPr txBox="1">
            <a:spLocks noGrp="1"/>
          </p:cNvSpPr>
          <p:nvPr>
            <p:ph type="body" idx="3"/>
          </p:nvPr>
        </p:nvSpPr>
        <p:spPr>
          <a:xfrm>
            <a:off x="6280150" y="2595880"/>
            <a:ext cx="5067300" cy="364172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2" name="Google Shape;42;p10"/>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45" name="Google Shape;45;p10"/>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39CBB54E-4D43-AFDE-329D-97AC6E338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2158193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tsikko ja teksti" preserve="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1050153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3632815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Otsikko ja teksti" preserve="1" userDrawn="1">
  <p:cSld name="2_Otsikko ja teksti">
    <p:bg>
      <p:bgPr>
        <a:solidFill>
          <a:schemeClr val="tx2"/>
        </a:solidFill>
        <a:effectLst/>
      </p:bgPr>
    </p:bg>
    <p:spTree>
      <p:nvGrpSpPr>
        <p:cNvPr id="1" name="Shape 30"/>
        <p:cNvGrpSpPr/>
        <p:nvPr/>
      </p:nvGrpSpPr>
      <p:grpSpPr>
        <a:xfrm>
          <a:off x="0" y="0"/>
          <a:ext cx="0" cy="0"/>
          <a:chOff x="0" y="0"/>
          <a:chExt cx="0" cy="0"/>
        </a:xfrm>
      </p:grpSpPr>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15498574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Otsikko ja teksti" preserve="1" userDrawn="1">
  <p:cSld name="3_Otsikko ja teksti">
    <p:bg>
      <p:bgPr>
        <a:solidFill>
          <a:schemeClr val="tx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bg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15991749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tsikko ja teksti" preserve="1" userDrawn="1">
  <p:cSld name="4_Otsikko ja teksti">
    <p:bg>
      <p:bgPr>
        <a:solidFill>
          <a:schemeClr val="bg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320587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Otsikko ja teksti" preserve="1" userDrawn="1">
  <p:cSld name="5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28235"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75920"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8147291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Otsikko ja teksti" preserve="1">
  <p:cSld name="6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3356992"/>
            <a:ext cx="10501532" cy="286283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3" name="Google Shape;32;p9">
            <a:extLst>
              <a:ext uri="{FF2B5EF4-FFF2-40B4-BE49-F238E27FC236}">
                <a16:creationId xmlns:a16="http://schemas.microsoft.com/office/drawing/2014/main" id="{F1317CC9-2DE3-227B-C7E4-B93901CC6DA4}"/>
              </a:ext>
            </a:extLst>
          </p:cNvPr>
          <p:cNvSpPr txBox="1">
            <a:spLocks noGrp="1"/>
          </p:cNvSpPr>
          <p:nvPr>
            <p:ph type="body" idx="13"/>
          </p:nvPr>
        </p:nvSpPr>
        <p:spPr>
          <a:xfrm>
            <a:off x="859986" y="1974976"/>
            <a:ext cx="10501532" cy="1060926"/>
          </a:xfrm>
          <a:prstGeom prst="rect">
            <a:avLst/>
          </a:prstGeom>
          <a:noFill/>
          <a:ln>
            <a:noFill/>
          </a:ln>
        </p:spPr>
        <p:txBody>
          <a:bodyPr spcFirstLastPara="1" wrap="square" lIns="91425" tIns="45700" rIns="91425" bIns="45700" anchor="t" anchorCtr="0">
            <a:normAutofit/>
          </a:bodyPr>
          <a:lstStyle>
            <a:lvl1pPr marL="76200" lvl="0" indent="0" algn="l">
              <a:lnSpc>
                <a:spcPct val="100000"/>
              </a:lnSpc>
              <a:spcBef>
                <a:spcPts val="1000"/>
              </a:spcBef>
              <a:spcAft>
                <a:spcPts val="0"/>
              </a:spcAft>
              <a:buClr>
                <a:schemeClr val="lt2"/>
              </a:buClr>
              <a:buSzPts val="2400"/>
              <a:buFont typeface="Arial"/>
              <a:buNone/>
              <a:defRPr sz="2400" i="1">
                <a:solidFill>
                  <a:schemeClr val="tx1">
                    <a:lumMod val="50000"/>
                    <a:lumOff val="50000"/>
                  </a:schemeClr>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Tree>
    <p:extLst>
      <p:ext uri="{BB962C8B-B14F-4D97-AF65-F5344CB8AC3E}">
        <p14:creationId xmlns:p14="http://schemas.microsoft.com/office/powerpoint/2010/main" val="20137060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Otsikko ja teksti" preserve="1" userDrawn="1">
  <p:cSld name="7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6088964" y="714375"/>
            <a:ext cx="5258485" cy="10609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44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6096000" y="2011680"/>
            <a:ext cx="5251450"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6" name="Content Placeholder 5">
            <a:extLst>
              <a:ext uri="{FF2B5EF4-FFF2-40B4-BE49-F238E27FC236}">
                <a16:creationId xmlns:a16="http://schemas.microsoft.com/office/drawing/2014/main" id="{207C84E2-7CFA-0EDA-20BA-FEBDA50002BE}"/>
              </a:ext>
            </a:extLst>
          </p:cNvPr>
          <p:cNvSpPr>
            <a:spLocks noGrp="1"/>
          </p:cNvSpPr>
          <p:nvPr>
            <p:ph sz="quarter" idx="13"/>
          </p:nvPr>
        </p:nvSpPr>
        <p:spPr>
          <a:xfrm>
            <a:off x="1127448" y="1241190"/>
            <a:ext cx="3816350" cy="4103688"/>
          </a:xfrm>
        </p:spPr>
        <p:txBody>
          <a:bodyPr/>
          <a:lstStyle>
            <a:lvl1pPr>
              <a:defRPr sz="1800">
                <a:solidFill>
                  <a:schemeClr val="tx2"/>
                </a:solidFill>
                <a:latin typeface="+mn-lt"/>
              </a:defRPr>
            </a:lvl1pPr>
            <a:lvl2pPr>
              <a:defRPr sz="1800">
                <a:solidFill>
                  <a:schemeClr val="tx2"/>
                </a:solidFill>
                <a:latin typeface="+mn-lt"/>
              </a:defRPr>
            </a:lvl2pPr>
            <a:lvl3pPr>
              <a:defRPr sz="1800">
                <a:solidFill>
                  <a:schemeClr val="tx2"/>
                </a:solidFill>
                <a:latin typeface="+mn-lt"/>
              </a:defRPr>
            </a:lvl3pPr>
            <a:lvl4pPr>
              <a:defRPr sz="1800">
                <a:solidFill>
                  <a:schemeClr val="tx2"/>
                </a:solidFill>
                <a:latin typeface="+mn-lt"/>
              </a:defRPr>
            </a:lvl4pPr>
            <a:lvl5pPr>
              <a:defRPr sz="1800">
                <a:solidFill>
                  <a:schemeClr val="tx2"/>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Picture 6" descr="A black background with a black square&#10;&#10;Description automatically generated with medium confidence">
            <a:extLst>
              <a:ext uri="{FF2B5EF4-FFF2-40B4-BE49-F238E27FC236}">
                <a16:creationId xmlns:a16="http://schemas.microsoft.com/office/drawing/2014/main" id="{3E14FC62-BB55-2A8D-0746-43DBEE2CA3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441007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tsikko ja teksti" preserve="1" userDrawn="1">
  <p:cSld name="8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1" y="714375"/>
            <a:ext cx="6338682"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633020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pic>
        <p:nvPicPr>
          <p:cNvPr id="35" name="Google Shape;35;p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50493" y="169756"/>
            <a:ext cx="1704382" cy="655442"/>
          </a:xfrm>
          <a:prstGeom prst="rect">
            <a:avLst/>
          </a:prstGeom>
          <a:noFill/>
          <a:ln>
            <a:noFill/>
          </a:ln>
        </p:spPr>
      </p:pic>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7" name="Picture Placeholder 6">
            <a:extLst>
              <a:ext uri="{FF2B5EF4-FFF2-40B4-BE49-F238E27FC236}">
                <a16:creationId xmlns:a16="http://schemas.microsoft.com/office/drawing/2014/main" id="{69A44AC1-F812-2C85-09C5-188129F4703B}"/>
              </a:ext>
            </a:extLst>
          </p:cNvPr>
          <p:cNvSpPr>
            <a:spLocks noGrp="1"/>
          </p:cNvSpPr>
          <p:nvPr>
            <p:ph type="pic" sz="quarter" idx="13"/>
          </p:nvPr>
        </p:nvSpPr>
        <p:spPr>
          <a:xfrm>
            <a:off x="7891577" y="0"/>
            <a:ext cx="4300537" cy="6858000"/>
          </a:xfrm>
          <a:solidFill>
            <a:schemeClr val="bg1">
              <a:lumMod val="95000"/>
            </a:schemeClr>
          </a:solidFill>
        </p:spPr>
        <p:txBody>
          <a:bodyPr/>
          <a:lstStyle/>
          <a:p>
            <a:r>
              <a:rPr lang="en-GB"/>
              <a:t>Click icon to add picture</a:t>
            </a:r>
            <a:endParaRPr lang="fi-FI"/>
          </a:p>
        </p:txBody>
      </p:sp>
      <p:pic>
        <p:nvPicPr>
          <p:cNvPr id="8" name="Picture 7" descr="A black background with a black square&#10;&#10;Description automatically generated with medium confidence">
            <a:extLst>
              <a:ext uri="{FF2B5EF4-FFF2-40B4-BE49-F238E27FC236}">
                <a16:creationId xmlns:a16="http://schemas.microsoft.com/office/drawing/2014/main" id="{1198B123-C8B3-9777-B192-E4390701841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59128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cstate="email">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bg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13" name="Picture 12" descr="A black and white logo&#10;&#10;Description automatically generated">
            <a:extLst>
              <a:ext uri="{FF2B5EF4-FFF2-40B4-BE49-F238E27FC236}">
                <a16:creationId xmlns:a16="http://schemas.microsoft.com/office/drawing/2014/main" id="{1E4BC2C1-1375-176D-FE2E-787B2D9A823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6822597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tx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6" name="Picture 5" descr="A black background with a black square&#10;&#10;Description automatically generated with medium confidence">
            <a:extLst>
              <a:ext uri="{FF2B5EF4-FFF2-40B4-BE49-F238E27FC236}">
                <a16:creationId xmlns:a16="http://schemas.microsoft.com/office/drawing/2014/main" id="{57929EFB-CE65-44F6-0099-191150D406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5993493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9B29C2-1E2E-DAE5-3DE6-860B06BECA62}"/>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904AF414-E83F-6385-1488-F0361C6800CB}"/>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91E6617C-340C-07B1-74CA-BE81228E0E51}"/>
              </a:ext>
            </a:extLst>
          </p:cNvPr>
          <p:cNvSpPr>
            <a:spLocks noGrp="1"/>
          </p:cNvSpPr>
          <p:nvPr>
            <p:ph type="ftr" idx="12"/>
          </p:nvPr>
        </p:nvSpPr>
        <p:spPr/>
        <p:txBody>
          <a:bodyPr/>
          <a:lstStyle/>
          <a:p>
            <a:endParaRPr lang="en-FI"/>
          </a:p>
        </p:txBody>
      </p:sp>
      <p:sp>
        <p:nvSpPr>
          <p:cNvPr id="6" name="Title 5">
            <a:extLst>
              <a:ext uri="{FF2B5EF4-FFF2-40B4-BE49-F238E27FC236}">
                <a16:creationId xmlns:a16="http://schemas.microsoft.com/office/drawing/2014/main" id="{DE66E6A3-3300-F94B-5FEE-5D1F32C5AF58}"/>
              </a:ext>
            </a:extLst>
          </p:cNvPr>
          <p:cNvSpPr>
            <a:spLocks noGrp="1"/>
          </p:cNvSpPr>
          <p:nvPr>
            <p:ph type="title"/>
          </p:nvPr>
        </p:nvSpPr>
        <p:spPr>
          <a:xfrm>
            <a:off x="838200" y="3356992"/>
            <a:ext cx="10515600" cy="1325563"/>
          </a:xfrm>
        </p:spPr>
        <p:txBody>
          <a:bodyPr/>
          <a:lstStyle>
            <a:lvl1pPr>
              <a:defRPr>
                <a:solidFill>
                  <a:schemeClr val="bg1"/>
                </a:solidFill>
                <a:latin typeface="+mj-lt"/>
              </a:defRPr>
            </a:lvl1pPr>
          </a:lstStyle>
          <a:p>
            <a:r>
              <a:rPr lang="en-GB"/>
              <a:t>Click to edit Master title style</a:t>
            </a:r>
            <a:endParaRPr lang="fi-FI"/>
          </a:p>
        </p:txBody>
      </p:sp>
      <p:pic>
        <p:nvPicPr>
          <p:cNvPr id="10" name="Picture 9" descr="A black and white logo&#10;&#10;Description automatically generated">
            <a:extLst>
              <a:ext uri="{FF2B5EF4-FFF2-40B4-BE49-F238E27FC236}">
                <a16:creationId xmlns:a16="http://schemas.microsoft.com/office/drawing/2014/main" id="{111496F4-A26C-7038-9ABF-F2B2427FA6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
        <p:nvSpPr>
          <p:cNvPr id="12" name="Picture Placeholder 11">
            <a:extLst>
              <a:ext uri="{FF2B5EF4-FFF2-40B4-BE49-F238E27FC236}">
                <a16:creationId xmlns:a16="http://schemas.microsoft.com/office/drawing/2014/main" id="{2C706241-E0A9-DE08-09E4-4E76E6938C90}"/>
              </a:ext>
            </a:extLst>
          </p:cNvPr>
          <p:cNvSpPr>
            <a:spLocks noGrp="1"/>
          </p:cNvSpPr>
          <p:nvPr>
            <p:ph type="pic" sz="quarter" idx="13"/>
          </p:nvPr>
        </p:nvSpPr>
        <p:spPr>
          <a:xfrm>
            <a:off x="8256588" y="908050"/>
            <a:ext cx="2946400" cy="2592388"/>
          </a:xfrm>
        </p:spPr>
        <p:txBody>
          <a:bodyPr/>
          <a:lstStyle>
            <a:lvl1pPr>
              <a:defRPr>
                <a:latin typeface="+mn-lt"/>
              </a:defRPr>
            </a:lvl1pPr>
          </a:lstStyle>
          <a:p>
            <a:r>
              <a:rPr lang="en-GB"/>
              <a:t>Click icon to add picture</a:t>
            </a:r>
            <a:endParaRPr lang="fi-FI"/>
          </a:p>
        </p:txBody>
      </p:sp>
    </p:spTree>
    <p:extLst>
      <p:ext uri="{BB962C8B-B14F-4D97-AF65-F5344CB8AC3E}">
        <p14:creationId xmlns:p14="http://schemas.microsoft.com/office/powerpoint/2010/main" val="31161433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49DD5F-55F0-2203-B1AC-445988EC2F1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2ADC0BB-C4FB-611A-5846-772DFA2B8B25}"/>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C35E7AE-0A48-5AE7-6EA9-59C8129C88A8}"/>
              </a:ext>
            </a:extLst>
          </p:cNvPr>
          <p:cNvSpPr>
            <a:spLocks noGrp="1"/>
          </p:cNvSpPr>
          <p:nvPr>
            <p:ph type="dt" sz="half" idx="10"/>
          </p:nvPr>
        </p:nvSpPr>
        <p:spPr/>
        <p:txBody>
          <a:bodyPr/>
          <a:lstStyle/>
          <a:p>
            <a:fld id="{17A1550F-9DA0-4927-91C4-562A5C653C29}" type="datetimeFigureOut">
              <a:rPr lang="fi-FI" smtClean="0"/>
              <a:t>10.9.2026</a:t>
            </a:fld>
            <a:endParaRPr lang="fi-FI"/>
          </a:p>
        </p:txBody>
      </p:sp>
      <p:sp>
        <p:nvSpPr>
          <p:cNvPr id="5" name="Alatunnisteen paikkamerkki 4">
            <a:extLst>
              <a:ext uri="{FF2B5EF4-FFF2-40B4-BE49-F238E27FC236}">
                <a16:creationId xmlns:a16="http://schemas.microsoft.com/office/drawing/2014/main" id="{473CEB62-7FF1-B345-0917-C986D92DBED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ACE6CC0-D197-7B03-8B29-2BEA2AAB83DA}"/>
              </a:ext>
            </a:extLst>
          </p:cNvPr>
          <p:cNvSpPr>
            <a:spLocks noGrp="1"/>
          </p:cNvSpPr>
          <p:nvPr>
            <p:ph type="sldNum" sz="quarter" idx="12"/>
          </p:nvPr>
        </p:nvSpPr>
        <p:spPr/>
        <p:txBody>
          <a:bodyPr/>
          <a:lstStyle/>
          <a:p>
            <a:fld id="{21C866D5-46F5-4E13-8545-051DD22DAA49}" type="slidenum">
              <a:rPr lang="fi-FI" smtClean="0"/>
              <a:t>‹#›</a:t>
            </a:fld>
            <a:endParaRPr lang="fi-FI"/>
          </a:p>
        </p:txBody>
      </p:sp>
    </p:spTree>
    <p:extLst>
      <p:ext uri="{BB962C8B-B14F-4D97-AF65-F5344CB8AC3E}">
        <p14:creationId xmlns:p14="http://schemas.microsoft.com/office/powerpoint/2010/main" val="52951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2709332" y="2405822"/>
            <a:ext cx="6581429" cy="340763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1000"/>
              </a:spcBef>
              <a:spcAft>
                <a:spcPts val="0"/>
              </a:spcAft>
              <a:buClr>
                <a:schemeClr val="lt2"/>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lt2"/>
              </a:buClr>
              <a:buSzPts val="2400"/>
              <a:buFont typeface="Courier New"/>
              <a:buChar char="o"/>
              <a:defRPr sz="24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500"/>
              </a:spcBef>
              <a:spcAft>
                <a:spcPts val="0"/>
              </a:spcAft>
              <a:buClr>
                <a:schemeClr val="lt2"/>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500"/>
              </a:spcBef>
              <a:spcAft>
                <a:spcPts val="0"/>
              </a:spcAft>
              <a:buClr>
                <a:schemeClr val="lt2"/>
              </a:buClr>
              <a:buSzPts val="1800"/>
              <a:buFont typeface="Helvetica Neue"/>
              <a:buChar char="−"/>
              <a:defRPr sz="18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500"/>
              </a:spcBef>
              <a:spcAft>
                <a:spcPts val="0"/>
              </a:spcAft>
              <a:buClr>
                <a:schemeClr val="lt2"/>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4"/>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11" name="Google Shape;1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64" r:id="rId4"/>
    <p:sldLayoutId id="2147483654" r:id="rId5"/>
    <p:sldLayoutId id="2147483655" r:id="rId6"/>
    <p:sldLayoutId id="2147483656" r:id="rId7"/>
    <p:sldLayoutId id="2147483657" r:id="rId8"/>
    <p:sldLayoutId id="2147483658" r:id="rId9"/>
    <p:sldLayoutId id="2147483659" r:id="rId10"/>
    <p:sldLayoutId id="2147483662" r:id="rId11"/>
    <p:sldLayoutId id="2147483660" r:id="rId12"/>
    <p:sldLayoutId id="2147483661" r:id="rId13"/>
    <p:sldLayoutId id="2147483695" r:id="rId14"/>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mj-lt"/>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ndale Mono" panose="020B0509000000000004" pitchFamily="49" charset="0"/>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2709332" y="2405822"/>
            <a:ext cx="6581429" cy="340763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1000"/>
              </a:spcBef>
              <a:spcAft>
                <a:spcPts val="0"/>
              </a:spcAft>
              <a:buClr>
                <a:schemeClr val="lt2"/>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lt2"/>
              </a:buClr>
              <a:buSzPts val="2400"/>
              <a:buFont typeface="Courier New"/>
              <a:buChar char="o"/>
              <a:defRPr sz="24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500"/>
              </a:spcBef>
              <a:spcAft>
                <a:spcPts val="0"/>
              </a:spcAft>
              <a:buClr>
                <a:schemeClr val="lt2"/>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500"/>
              </a:spcBef>
              <a:spcAft>
                <a:spcPts val="0"/>
              </a:spcAft>
              <a:buClr>
                <a:schemeClr val="lt2"/>
              </a:buClr>
              <a:buSzPts val="1800"/>
              <a:buFont typeface="Helvetica Neue"/>
              <a:buChar char="−"/>
              <a:defRPr sz="18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500"/>
              </a:spcBef>
              <a:spcAft>
                <a:spcPts val="0"/>
              </a:spcAft>
              <a:buClr>
                <a:schemeClr val="lt2"/>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4"/>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11" name="Google Shape;1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3653649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mj-lt"/>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ndale Mono" panose="020B0509000000000004" pitchFamily="49" charset="0"/>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2709332" y="2405822"/>
            <a:ext cx="6581429" cy="340763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1000"/>
              </a:spcBef>
              <a:spcAft>
                <a:spcPts val="0"/>
              </a:spcAft>
              <a:buClr>
                <a:schemeClr val="lt2"/>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lt2"/>
              </a:buClr>
              <a:buSzPts val="2400"/>
              <a:buFont typeface="Courier New"/>
              <a:buChar char="o"/>
              <a:defRPr sz="24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500"/>
              </a:spcBef>
              <a:spcAft>
                <a:spcPts val="0"/>
              </a:spcAft>
              <a:buClr>
                <a:schemeClr val="lt2"/>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500"/>
              </a:spcBef>
              <a:spcAft>
                <a:spcPts val="0"/>
              </a:spcAft>
              <a:buClr>
                <a:schemeClr val="lt2"/>
              </a:buClr>
              <a:buSzPts val="1800"/>
              <a:buFont typeface="Helvetica Neue"/>
              <a:buChar char="−"/>
              <a:defRPr sz="18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500"/>
              </a:spcBef>
              <a:spcAft>
                <a:spcPts val="0"/>
              </a:spcAft>
              <a:buClr>
                <a:schemeClr val="lt2"/>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4"/>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11" name="Google Shape;1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3082554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mj-lt"/>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ndale Mono" panose="020B0509000000000004" pitchFamily="49" charset="0"/>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4.jpeg"/><Relationship Id="rId1" Type="http://schemas.openxmlformats.org/officeDocument/2006/relationships/slideLayout" Target="../slideLayouts/slideLayout10.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hyperlink" Target="https://www.luontokoulut.fi/ulkona_oppimisen_hyodyt/" TargetMode="External"/><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tampereenseutu.sharepoint.com/:f:/r/sites/tasku-perusopetus/Jaetut%20asiakirjat/Ekososiaalinen%20sivistys-Perusopetus%20sivusto/L%C3%A4hiluontosuunnitelma%20ohje%20ja%20karttapohjat?d=w9b71ef418d01480a8e7fcb2497460428&amp;csf=1&amp;web=1&amp;e=ueW9jT" TargetMode="Externa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hyperlink" Target="https://www.sll.fi/wp-content/uploads/2024/10/koulumetsaopas2014.pdf" TargetMode="External"/><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julkaisut.metsa.fi/julkaisu/luonnosta-hyvinvointia-kortit/" TargetMode="External"/><Relationship Id="rId1" Type="http://schemas.openxmlformats.org/officeDocument/2006/relationships/slideLayout" Target="../slideLayouts/slideLayout19.xml"/><Relationship Id="rId5" Type="http://schemas.openxmlformats.org/officeDocument/2006/relationships/image" Target="../media/image33.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s://julkaisut.metsa.fi/julkaisu/luonnosta-hyvinvointia-kortit/" TargetMode="External"/><Relationship Id="rId2" Type="http://schemas.openxmlformats.org/officeDocument/2006/relationships/hyperlink" Target="https://www.luontokoulut.fi/ulkona_oppimisen_hyodyt/" TargetMode="External"/><Relationship Id="rId1" Type="http://schemas.openxmlformats.org/officeDocument/2006/relationships/slideLayout" Target="../slideLayouts/slideLayout14.xml"/><Relationship Id="rId4" Type="http://schemas.openxmlformats.org/officeDocument/2006/relationships/hyperlink" Target="https://tampereenilo.fi/blogi/luonto-tarjoaa-evaita-hyvinvointiin-ja-oppimise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82DB882-8035-D71C-E18F-3A79EFB2D3D1}"/>
              </a:ext>
              <a:ext uri="{C183D7F6-B498-43B3-948B-1728B52AA6E4}">
                <adec:decorative xmlns:adec="http://schemas.microsoft.com/office/drawing/2017/decorative" val="1"/>
              </a:ext>
            </a:extLst>
          </p:cNvPr>
          <p:cNvSpPr>
            <a:spLocks/>
          </p:cNvSpPr>
          <p:nvPr/>
        </p:nvSpPr>
        <p:spPr>
          <a:xfrm>
            <a:off x="0" y="6021288"/>
            <a:ext cx="12192000" cy="83671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itle 4">
            <a:extLst>
              <a:ext uri="{FF2B5EF4-FFF2-40B4-BE49-F238E27FC236}">
                <a16:creationId xmlns:a16="http://schemas.microsoft.com/office/drawing/2014/main" id="{6867A196-468B-9231-B7AA-0492B2B514CD}"/>
              </a:ext>
            </a:extLst>
          </p:cNvPr>
          <p:cNvSpPr>
            <a:spLocks noGrp="1"/>
          </p:cNvSpPr>
          <p:nvPr>
            <p:ph type="title"/>
          </p:nvPr>
        </p:nvSpPr>
        <p:spPr>
          <a:xfrm>
            <a:off x="838200" y="3261103"/>
            <a:ext cx="10515600" cy="1643848"/>
          </a:xfrm>
        </p:spPr>
        <p:txBody>
          <a:bodyPr>
            <a:normAutofit/>
          </a:bodyPr>
          <a:lstStyle/>
          <a:p>
            <a:r>
              <a:rPr lang="fi-FI" sz="4000" dirty="0">
                <a:solidFill>
                  <a:schemeClr val="bg1"/>
                </a:solidFill>
              </a:rPr>
              <a:t>Opimme luonnossa – opimme luonnosta</a:t>
            </a:r>
          </a:p>
        </p:txBody>
      </p:sp>
      <p:pic>
        <p:nvPicPr>
          <p:cNvPr id="7" name="Picture 6" descr="Tampereen kaupungin logo.">
            <a:extLst>
              <a:ext uri="{FF2B5EF4-FFF2-40B4-BE49-F238E27FC236}">
                <a16:creationId xmlns:a16="http://schemas.microsoft.com/office/drawing/2014/main" id="{1E0CEB64-EA90-D44E-1783-68EC0419C741}"/>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pic>
        <p:nvPicPr>
          <p:cNvPr id="2" name="Kuva 16" descr="Logo: ekokumppanit">
            <a:extLst>
              <a:ext uri="{FF2B5EF4-FFF2-40B4-BE49-F238E27FC236}">
                <a16:creationId xmlns:a16="http://schemas.microsoft.com/office/drawing/2014/main" id="{6D9B5168-6093-5D54-A61D-F49A4A9240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29649" y="6062273"/>
            <a:ext cx="1326212" cy="795727"/>
          </a:xfrm>
          <a:prstGeom prst="rect">
            <a:avLst/>
          </a:prstGeom>
        </p:spPr>
      </p:pic>
      <p:pic>
        <p:nvPicPr>
          <p:cNvPr id="12" name="Graphic 11" descr="logo: Suomen Itämeri-instituutti">
            <a:extLst>
              <a:ext uri="{FF2B5EF4-FFF2-40B4-BE49-F238E27FC236}">
                <a16:creationId xmlns:a16="http://schemas.microsoft.com/office/drawing/2014/main" id="{30D5EC28-0D0F-C882-953D-F62116E0BC1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91014" y="6264709"/>
            <a:ext cx="1622349" cy="383464"/>
          </a:xfrm>
          <a:prstGeom prst="rect">
            <a:avLst/>
          </a:prstGeom>
        </p:spPr>
      </p:pic>
      <p:pic>
        <p:nvPicPr>
          <p:cNvPr id="11" name="Kuva 12" descr="Logo: Luontolähettiläs-tunnus">
            <a:extLst>
              <a:ext uri="{FF2B5EF4-FFF2-40B4-BE49-F238E27FC236}">
                <a16:creationId xmlns:a16="http://schemas.microsoft.com/office/drawing/2014/main" id="{FC966626-6DD6-C681-3090-E4A29114F82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747623" y="6288897"/>
            <a:ext cx="2740865" cy="301494"/>
          </a:xfrm>
          <a:prstGeom prst="rect">
            <a:avLst/>
          </a:prstGeom>
        </p:spPr>
      </p:pic>
      <p:pic>
        <p:nvPicPr>
          <p:cNvPr id="3" name="Kuva 29" descr="Logo: Sitra">
            <a:extLst>
              <a:ext uri="{FF2B5EF4-FFF2-40B4-BE49-F238E27FC236}">
                <a16:creationId xmlns:a16="http://schemas.microsoft.com/office/drawing/2014/main" id="{F3EEF1B1-B19A-A657-EEF4-5D07F31F93C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743769" y="6269671"/>
            <a:ext cx="977205" cy="340541"/>
          </a:xfrm>
          <a:prstGeom prst="rect">
            <a:avLst/>
          </a:prstGeom>
        </p:spPr>
      </p:pic>
      <p:grpSp>
        <p:nvGrpSpPr>
          <p:cNvPr id="14" name="Group 13" descr="Terveyttä luonnosta -leima">
            <a:extLst>
              <a:ext uri="{FF2B5EF4-FFF2-40B4-BE49-F238E27FC236}">
                <a16:creationId xmlns:a16="http://schemas.microsoft.com/office/drawing/2014/main" id="{F10A9390-DFAF-6251-9EAB-7C6C31DF0106}"/>
              </a:ext>
            </a:extLst>
          </p:cNvPr>
          <p:cNvGrpSpPr/>
          <p:nvPr/>
        </p:nvGrpSpPr>
        <p:grpSpPr>
          <a:xfrm>
            <a:off x="10488488" y="497758"/>
            <a:ext cx="1171380" cy="1171380"/>
            <a:chOff x="10488488" y="497758"/>
            <a:chExt cx="1171380" cy="1171380"/>
          </a:xfrm>
        </p:grpSpPr>
        <p:sp>
          <p:nvSpPr>
            <p:cNvPr id="13" name="Oval 12">
              <a:extLst>
                <a:ext uri="{FF2B5EF4-FFF2-40B4-BE49-F238E27FC236}">
                  <a16:creationId xmlns:a16="http://schemas.microsoft.com/office/drawing/2014/main" id="{5D2DA55F-DDBE-D2B6-0938-7E31437DFA6B}"/>
                </a:ext>
              </a:extLst>
            </p:cNvPr>
            <p:cNvSpPr/>
            <p:nvPr/>
          </p:nvSpPr>
          <p:spPr>
            <a:xfrm>
              <a:off x="10488488" y="497758"/>
              <a:ext cx="1171380" cy="1171380"/>
            </a:xfrm>
            <a:prstGeom prst="ellipse">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fi-FI" dirty="0"/>
            </a:p>
          </p:txBody>
        </p:sp>
        <p:pic>
          <p:nvPicPr>
            <p:cNvPr id="6" name="Kuva 33" descr="Kuva, joka sisältää kohteen musta, pimeys&#10;&#10;Tekoälyllä luotu sisältö voi olla virheellistä.">
              <a:extLst>
                <a:ext uri="{FF2B5EF4-FFF2-40B4-BE49-F238E27FC236}">
                  <a16:creationId xmlns:a16="http://schemas.microsoft.com/office/drawing/2014/main" id="{B8D92BE9-F00F-40C1-6EF9-98EB67D5CFF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539024" y="548294"/>
              <a:ext cx="1070307" cy="1070307"/>
            </a:xfrm>
            <a:prstGeom prst="rect">
              <a:avLst/>
            </a:prstGeom>
          </p:spPr>
        </p:pic>
      </p:grpSp>
      <p:pic>
        <p:nvPicPr>
          <p:cNvPr id="15" name="Kuva 8" descr="Ikoni, kuva jossa esiintyy koulu, järvi, metsä ja iloiset lapset">
            <a:extLst>
              <a:ext uri="{FF2B5EF4-FFF2-40B4-BE49-F238E27FC236}">
                <a16:creationId xmlns:a16="http://schemas.microsoft.com/office/drawing/2014/main" id="{7FAF3235-CBAD-DBD6-E0E0-6D76DBF6E4E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55439" y="1506802"/>
            <a:ext cx="3187425" cy="1171379"/>
          </a:xfrm>
          <a:prstGeom prst="rect">
            <a:avLst/>
          </a:prstGeom>
        </p:spPr>
      </p:pic>
      <p:sp>
        <p:nvSpPr>
          <p:cNvPr id="16" name="Tekstiruutu 15">
            <a:extLst>
              <a:ext uri="{FF2B5EF4-FFF2-40B4-BE49-F238E27FC236}">
                <a16:creationId xmlns:a16="http://schemas.microsoft.com/office/drawing/2014/main" id="{0FFAE5E9-493D-D82B-181D-4F8C65543EF3}"/>
              </a:ext>
            </a:extLst>
          </p:cNvPr>
          <p:cNvSpPr txBox="1"/>
          <p:nvPr/>
        </p:nvSpPr>
        <p:spPr>
          <a:xfrm>
            <a:off x="1935428" y="4070091"/>
            <a:ext cx="9002216" cy="400110"/>
          </a:xfrm>
          <a:prstGeom prst="rect">
            <a:avLst/>
          </a:prstGeom>
          <a:noFill/>
        </p:spPr>
        <p:txBody>
          <a:bodyPr wrap="square">
            <a:spAutoFit/>
          </a:bodyPr>
          <a:lstStyle/>
          <a:p>
            <a:r>
              <a:rPr lang="fi-FI" sz="2000" b="1" dirty="0">
                <a:solidFill>
                  <a:schemeClr val="bg1"/>
                </a:solidFill>
              </a:rPr>
              <a:t>Pieni opas toiminnalliseen oppimiseen koulun lähiluonnossa</a:t>
            </a:r>
          </a:p>
        </p:txBody>
      </p:sp>
    </p:spTree>
    <p:extLst>
      <p:ext uri="{BB962C8B-B14F-4D97-AF65-F5344CB8AC3E}">
        <p14:creationId xmlns:p14="http://schemas.microsoft.com/office/powerpoint/2010/main" val="3928460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F006456-463C-9425-E165-F6F01B620F25}"/>
              </a:ext>
            </a:extLst>
          </p:cNvPr>
          <p:cNvSpPr>
            <a:spLocks noGrp="1"/>
          </p:cNvSpPr>
          <p:nvPr>
            <p:ph type="title"/>
          </p:nvPr>
        </p:nvSpPr>
        <p:spPr/>
        <p:txBody>
          <a:bodyPr/>
          <a:lstStyle/>
          <a:p>
            <a:r>
              <a:rPr lang="fi-FI" dirty="0"/>
              <a:t>Sisällysluettelo</a:t>
            </a:r>
            <a:endParaRPr lang="en-FI"/>
          </a:p>
        </p:txBody>
      </p:sp>
      <p:sp>
        <p:nvSpPr>
          <p:cNvPr id="12" name="Text Placeholder 11">
            <a:extLst>
              <a:ext uri="{FF2B5EF4-FFF2-40B4-BE49-F238E27FC236}">
                <a16:creationId xmlns:a16="http://schemas.microsoft.com/office/drawing/2014/main" id="{203F5FC1-8C1D-B4E7-8EBF-817DC9FA2361}"/>
              </a:ext>
            </a:extLst>
          </p:cNvPr>
          <p:cNvSpPr>
            <a:spLocks noGrp="1"/>
          </p:cNvSpPr>
          <p:nvPr>
            <p:ph type="body" idx="1"/>
          </p:nvPr>
        </p:nvSpPr>
        <p:spPr>
          <a:xfrm>
            <a:off x="845918" y="1697245"/>
            <a:ext cx="6330202" cy="4444524"/>
          </a:xfrm>
        </p:spPr>
        <p:txBody>
          <a:bodyPr>
            <a:normAutofit fontScale="92500" lnSpcReduction="20000"/>
          </a:bodyPr>
          <a:lstStyle/>
          <a:p>
            <a:pPr marL="533400" indent="-457200">
              <a:buFont typeface="+mj-lt"/>
              <a:buAutoNum type="arabicPeriod"/>
            </a:pPr>
            <a:r>
              <a:rPr lang="fi-FI" dirty="0"/>
              <a:t>Tampereen luontokasvatuksen visio (esi- ja perusopetus)</a:t>
            </a:r>
          </a:p>
          <a:p>
            <a:pPr marL="533400" indent="-457200">
              <a:buFont typeface="+mj-lt"/>
              <a:buAutoNum type="arabicPeriod"/>
            </a:pPr>
            <a:r>
              <a:rPr lang="fi-FI" dirty="0"/>
              <a:t>Miksi opetusta kannattaa viedä ulos luontoon</a:t>
            </a:r>
          </a:p>
          <a:p>
            <a:pPr marL="533400" indent="-457200">
              <a:buFont typeface="+mj-lt"/>
              <a:buAutoNum type="arabicPeriod"/>
            </a:pPr>
            <a:r>
              <a:rPr lang="fi-FI" dirty="0"/>
              <a:t>Rehtorin rooli ja toiminnan yhteys lukuvuosisuunnitelmaan</a:t>
            </a:r>
          </a:p>
          <a:p>
            <a:pPr marL="533400" indent="-457200">
              <a:buFont typeface="+mj-lt"/>
              <a:buAutoNum type="arabicPeriod"/>
            </a:pPr>
            <a:r>
              <a:rPr lang="fi-FI" dirty="0"/>
              <a:t>Ohjeet oman koulun </a:t>
            </a:r>
            <a:r>
              <a:rPr lang="fi-FI" i="1" dirty="0">
                <a:solidFill>
                  <a:schemeClr val="tx2"/>
                </a:solidFill>
              </a:rPr>
              <a:t>lähiluontosuunnitelmaan</a:t>
            </a:r>
          </a:p>
          <a:p>
            <a:pPr marL="533400" indent="-457200">
              <a:buFont typeface="+mj-lt"/>
              <a:buAutoNum type="arabicPeriod"/>
            </a:pPr>
            <a:r>
              <a:rPr lang="fi-FI" dirty="0"/>
              <a:t>Yhdessä luodut pelisäännöt lähiluontoon</a:t>
            </a:r>
          </a:p>
          <a:p>
            <a:pPr marL="533400" indent="-457200">
              <a:buFont typeface="+mj-lt"/>
              <a:buAutoNum type="arabicPeriod"/>
            </a:pPr>
            <a:r>
              <a:rPr lang="fi-FI" dirty="0"/>
              <a:t>Onnistuneen ulkoluokkatunnin resepti</a:t>
            </a:r>
          </a:p>
          <a:p>
            <a:pPr marL="533400" indent="-457200">
              <a:buFont typeface="+mj-lt"/>
              <a:buAutoNum type="arabicPeriod"/>
            </a:pPr>
            <a:r>
              <a:rPr lang="fi-FI" dirty="0"/>
              <a:t>Tunnin jälkeen</a:t>
            </a:r>
          </a:p>
          <a:p>
            <a:pPr marL="533400" indent="-457200">
              <a:buFont typeface="+mj-lt"/>
              <a:buAutoNum type="arabicPeriod"/>
            </a:pPr>
            <a:r>
              <a:rPr lang="fi-FI" dirty="0"/>
              <a:t>Yhteistyö ja viestintä koteihin</a:t>
            </a:r>
          </a:p>
          <a:p>
            <a:pPr marL="533400" indent="-457200">
              <a:buFont typeface="+mj-lt"/>
              <a:buAutoNum type="arabicPeriod"/>
            </a:pPr>
            <a:r>
              <a:rPr lang="fi-FI" dirty="0"/>
              <a:t>Lähteet ja lisää lukemista</a:t>
            </a:r>
          </a:p>
          <a:p>
            <a:endParaRPr lang="en-FI"/>
          </a:p>
        </p:txBody>
      </p:sp>
      <p:sp>
        <p:nvSpPr>
          <p:cNvPr id="6" name="Slide Number Placeholder 5">
            <a:extLst>
              <a:ext uri="{FF2B5EF4-FFF2-40B4-BE49-F238E27FC236}">
                <a16:creationId xmlns:a16="http://schemas.microsoft.com/office/drawing/2014/main" id="{140ABDA5-9379-9F94-303B-4477A8EFA54C}"/>
              </a:ext>
              <a:ext uri="{C183D7F6-B498-43B3-948B-1728B52AA6E4}">
                <adec:decorative xmlns:adec="http://schemas.microsoft.com/office/drawing/2017/decorative" val="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i-FI" smtClean="0"/>
              <a:t>2</a:t>
            </a:fld>
            <a:endParaRPr lang="fi-FI" dirty="0"/>
          </a:p>
        </p:txBody>
      </p:sp>
      <p:pic>
        <p:nvPicPr>
          <p:cNvPr id="15" name="Picture Placeholder 14" descr="Valokuva, jossa kolme henkilöä on metsässä tutkimassa maasta löytyvää esinettä tai kasvia. Henkilöt pukeutuneina talvivaatteisiin, kuten pipoihin ja takkeihin, ja ympärillä näkyy sammalta ja lehtiä.">
            <a:extLst>
              <a:ext uri="{FF2B5EF4-FFF2-40B4-BE49-F238E27FC236}">
                <a16:creationId xmlns:a16="http://schemas.microsoft.com/office/drawing/2014/main" id="{67D9DA30-E2F7-A619-7CF5-A39ECDE13BCD}"/>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xfrm>
            <a:off x="7891463" y="113"/>
            <a:ext cx="4300537" cy="6858000"/>
          </a:xfrm>
          <a:prstGeom prst="rect">
            <a:avLst/>
          </a:prstGeom>
          <a:solidFill>
            <a:srgbClr val="FFFFFF">
              <a:lumMod val="95000"/>
            </a:srgbClr>
          </a:solidFill>
          <a:ln>
            <a:noFill/>
          </a:ln>
        </p:spPr>
      </p:pic>
      <p:sp>
        <p:nvSpPr>
          <p:cNvPr id="3" name="Tekstiruutu 2">
            <a:extLst>
              <a:ext uri="{FF2B5EF4-FFF2-40B4-BE49-F238E27FC236}">
                <a16:creationId xmlns:a16="http://schemas.microsoft.com/office/drawing/2014/main" id="{39D68F8F-E6E1-12EF-42BA-20C6D9258536}"/>
              </a:ext>
            </a:extLst>
          </p:cNvPr>
          <p:cNvSpPr txBox="1"/>
          <p:nvPr/>
        </p:nvSpPr>
        <p:spPr>
          <a:xfrm>
            <a:off x="10778815" y="6590670"/>
            <a:ext cx="1480457" cy="261610"/>
          </a:xfrm>
          <a:prstGeom prst="rect">
            <a:avLst/>
          </a:prstGeom>
          <a:noFill/>
        </p:spPr>
        <p:txBody>
          <a:bodyPr wrap="square" rtlCol="0">
            <a:spAutoFit/>
          </a:bodyPr>
          <a:lstStyle/>
          <a:p>
            <a:r>
              <a:rPr lang="fi-FI" sz="1050" dirty="0">
                <a:solidFill>
                  <a:schemeClr val="bg1"/>
                </a:solidFill>
              </a:rPr>
              <a:t>Kuva: Roosa Ritola</a:t>
            </a:r>
          </a:p>
        </p:txBody>
      </p:sp>
      <p:pic>
        <p:nvPicPr>
          <p:cNvPr id="7" name="Graphic 3" descr="logo: Suomen Itämeri-instituutti">
            <a:extLst>
              <a:ext uri="{FF2B5EF4-FFF2-40B4-BE49-F238E27FC236}">
                <a16:creationId xmlns:a16="http://schemas.microsoft.com/office/drawing/2014/main" id="{A913373B-94CC-89B2-4DDC-AA8F6C2A59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03512" y="6309320"/>
            <a:ext cx="1241673" cy="293486"/>
          </a:xfrm>
          <a:prstGeom prst="rect">
            <a:avLst/>
          </a:prstGeom>
        </p:spPr>
      </p:pic>
      <p:pic>
        <p:nvPicPr>
          <p:cNvPr id="4" name="Kuva 16" descr="Logo: ekokumppanit">
            <a:extLst>
              <a:ext uri="{FF2B5EF4-FFF2-40B4-BE49-F238E27FC236}">
                <a16:creationId xmlns:a16="http://schemas.microsoft.com/office/drawing/2014/main" id="{B0464331-E7DB-FC95-3C5E-6A0CE47441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71664" y="6204362"/>
            <a:ext cx="1015024" cy="609014"/>
          </a:xfrm>
          <a:prstGeom prst="rect">
            <a:avLst/>
          </a:prstGeom>
        </p:spPr>
      </p:pic>
      <p:pic>
        <p:nvPicPr>
          <p:cNvPr id="16" name="Kuva 12" descr="Logo: Luontolähettiläs">
            <a:extLst>
              <a:ext uri="{FF2B5EF4-FFF2-40B4-BE49-F238E27FC236}">
                <a16:creationId xmlns:a16="http://schemas.microsoft.com/office/drawing/2014/main" id="{96020125-28CF-8938-C80F-C179FEAFC305}"/>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50165" y="6322765"/>
            <a:ext cx="2934288" cy="322770"/>
          </a:xfrm>
          <a:prstGeom prst="rect">
            <a:avLst/>
          </a:prstGeom>
        </p:spPr>
      </p:pic>
    </p:spTree>
    <p:extLst>
      <p:ext uri="{BB962C8B-B14F-4D97-AF65-F5344CB8AC3E}">
        <p14:creationId xmlns:p14="http://schemas.microsoft.com/office/powerpoint/2010/main" val="2222371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755FEB00-A88F-5433-9F95-52905946E5AF}"/>
              </a:ext>
            </a:extLst>
          </p:cNvPr>
          <p:cNvSpPr>
            <a:spLocks noGrp="1"/>
          </p:cNvSpPr>
          <p:nvPr>
            <p:ph type="title"/>
          </p:nvPr>
        </p:nvSpPr>
        <p:spPr>
          <a:xfrm>
            <a:off x="838200" y="393008"/>
            <a:ext cx="10515600" cy="5390208"/>
          </a:xfrm>
        </p:spPr>
        <p:txBody>
          <a:bodyPr>
            <a:noAutofit/>
          </a:bodyPr>
          <a:lstStyle/>
          <a:p>
            <a:pPr marL="0" marR="0" lvl="0" indent="0" defTabSz="914400" rtl="0" eaLnBrk="1" fontAlgn="auto" latinLnBrk="0" hangingPunct="1">
              <a:lnSpc>
                <a:spcPct val="100000"/>
              </a:lnSpc>
              <a:spcBef>
                <a:spcPts val="0"/>
              </a:spcBef>
              <a:spcAft>
                <a:spcPts val="0"/>
              </a:spcAft>
              <a:tabLst/>
              <a:defRPr/>
            </a:pPr>
            <a:r>
              <a:rPr kumimoji="0" lang="fi-FI" sz="2000" b="1" i="0" u="none" strike="noStrike" kern="1200" cap="none" spc="0" normalizeH="0" baseline="0" noProof="0" dirty="0">
                <a:ln>
                  <a:noFill/>
                </a:ln>
                <a:solidFill>
                  <a:srgbClr val="FFFFFF"/>
                </a:solidFill>
                <a:effectLst/>
                <a:uLnTx/>
                <a:uFillTx/>
                <a:latin typeface="+mn-lt"/>
                <a:ea typeface="Calibri"/>
                <a:cs typeface="Calibri"/>
              </a:rPr>
              <a:t>TAMPEREEN LUONTOKASVATUKSEN VISIO (esi- ja perusopetus)</a:t>
            </a:r>
            <a:br>
              <a:rPr kumimoji="0" lang="fi-FI" sz="2000" b="0" i="0" u="none" strike="noStrike" kern="1200" cap="none" spc="0" normalizeH="0" baseline="0" noProof="0" dirty="0">
                <a:ln>
                  <a:noFill/>
                </a:ln>
                <a:solidFill>
                  <a:srgbClr val="FFFFFF"/>
                </a:solidFill>
                <a:effectLst/>
                <a:uLnTx/>
                <a:uFillTx/>
                <a:latin typeface="+mn-lt"/>
                <a:ea typeface="+mn-ea"/>
                <a:cs typeface="+mn-cs"/>
              </a:rPr>
            </a:br>
            <a:br>
              <a:rPr kumimoji="0" lang="fi-FI" sz="2000" b="0" i="0" u="none" strike="noStrike" kern="1200" cap="none" spc="0" normalizeH="0" baseline="0" noProof="0" dirty="0">
                <a:ln>
                  <a:noFill/>
                </a:ln>
                <a:solidFill>
                  <a:srgbClr val="FFFFFF"/>
                </a:solidFill>
                <a:effectLst/>
                <a:uLnTx/>
                <a:uFillTx/>
                <a:latin typeface="+mn-lt"/>
                <a:ea typeface="Calibri"/>
                <a:cs typeface="Calibri"/>
              </a:rPr>
            </a:br>
            <a:r>
              <a:rPr kumimoji="0" lang="fi-FI" sz="2000" b="1" i="0" u="none" strike="noStrike" kern="1200" cap="none" spc="0" normalizeH="0" baseline="0" noProof="0" dirty="0">
                <a:ln>
                  <a:noFill/>
                </a:ln>
                <a:solidFill>
                  <a:srgbClr val="FFFFFF"/>
                </a:solidFill>
                <a:effectLst/>
                <a:uLnTx/>
                <a:uFillTx/>
                <a:latin typeface="+mn-lt"/>
                <a:ea typeface="Calibri"/>
                <a:cs typeface="Calibri"/>
              </a:rPr>
              <a:t>Luontoyhteyden tärkeys oppimiselle ja hyvinvoinnille tiedostetaan laajasti</a:t>
            </a:r>
            <a:r>
              <a:rPr kumimoji="0" lang="fi-FI" sz="2000" b="0" i="0" u="none" strike="noStrike" kern="1200" cap="none" spc="0" normalizeH="0" baseline="0" noProof="0" dirty="0">
                <a:ln>
                  <a:noFill/>
                </a:ln>
                <a:solidFill>
                  <a:srgbClr val="FFFFFF"/>
                </a:solidFill>
                <a:effectLst/>
                <a:uLnTx/>
                <a:uFillTx/>
                <a:latin typeface="+mn-lt"/>
                <a:ea typeface="Calibri"/>
                <a:cs typeface="Calibri"/>
              </a:rPr>
              <a:t>.</a:t>
            </a:r>
            <a:r>
              <a:rPr kumimoji="0" lang="fi-FI" sz="1400" b="0" i="0" u="none" strike="noStrike" kern="1200" cap="none" spc="0" normalizeH="0" baseline="0" noProof="0" dirty="0">
                <a:ln>
                  <a:noFill/>
                </a:ln>
                <a:solidFill>
                  <a:srgbClr val="FFFFFF"/>
                </a:solidFill>
                <a:effectLst/>
                <a:uLnTx/>
                <a:uFillTx/>
                <a:latin typeface="+mn-lt"/>
                <a:ea typeface="Calibri"/>
                <a:cs typeface="Calibri"/>
              </a:rPr>
              <a:t> Se on esillä kasvatusta ja koulutusta ohjaavissa asiakirjoissa ja johdon puheissa. Luonnossa oleminen kuuluu kaikkien esikoululaisten ja koululaisten arkeen. Se on yhteisöllistä ja säännöllistä, mikä lisää hyvinvointia; vahvistaa sosiaalisia taitoja, mielenterveyttä, oppimista ja merkityksellisyyden tunnetta.</a:t>
            </a:r>
            <a:br>
              <a:rPr kumimoji="0" lang="en-US" sz="1400" b="0" i="0" u="none" strike="noStrike" kern="1200" cap="none" spc="0" normalizeH="0" baseline="0" noProof="0" dirty="0">
                <a:ln>
                  <a:noFill/>
                </a:ln>
                <a:solidFill>
                  <a:srgbClr val="FFFFFF"/>
                </a:solidFill>
                <a:effectLst/>
                <a:uLnTx/>
                <a:uFillTx/>
                <a:latin typeface="+mn-lt"/>
                <a:ea typeface="Calibri"/>
                <a:cs typeface="Calibri"/>
              </a:rPr>
            </a:br>
            <a:br>
              <a:rPr kumimoji="0" lang="fi-FI" sz="1400" b="0" i="0" u="none" strike="noStrike" kern="1200" cap="none" spc="0" normalizeH="0" baseline="0" noProof="0" dirty="0">
                <a:ln>
                  <a:noFill/>
                </a:ln>
                <a:solidFill>
                  <a:srgbClr val="FFFFFF"/>
                </a:solidFill>
                <a:effectLst/>
                <a:uLnTx/>
                <a:uFillTx/>
                <a:latin typeface="+mn-lt"/>
                <a:ea typeface="Calibri"/>
                <a:cs typeface="Calibri"/>
              </a:rPr>
            </a:br>
            <a:r>
              <a:rPr kumimoji="0" lang="fi-FI" sz="2000" b="1" i="0" u="none" strike="noStrike" kern="1200" cap="none" spc="0" normalizeH="0" baseline="0" noProof="0" dirty="0">
                <a:ln>
                  <a:noFill/>
                </a:ln>
                <a:solidFill>
                  <a:srgbClr val="FFFFFF"/>
                </a:solidFill>
                <a:effectLst/>
                <a:uLnTx/>
                <a:uFillTx/>
                <a:latin typeface="+mn-lt"/>
                <a:ea typeface="+mn-lt"/>
                <a:cs typeface="Arial"/>
              </a:rPr>
              <a:t>Oppiminen ei rajoitu luokkahuoneeseen.</a:t>
            </a:r>
            <a:r>
              <a:rPr kumimoji="0" lang="fi-FI" sz="1600" b="1" i="0" u="none" strike="noStrike" kern="1200" cap="none" spc="0" normalizeH="0" baseline="0" noProof="0" dirty="0">
                <a:ln>
                  <a:noFill/>
                </a:ln>
                <a:solidFill>
                  <a:srgbClr val="FFFFFF"/>
                </a:solidFill>
                <a:effectLst/>
                <a:uLnTx/>
                <a:uFillTx/>
                <a:latin typeface="+mn-lt"/>
                <a:ea typeface="+mn-lt"/>
                <a:cs typeface="Arial"/>
              </a:rPr>
              <a:t> </a:t>
            </a:r>
            <a:r>
              <a:rPr kumimoji="0" lang="fi-FI" sz="1400" b="0" i="0" u="none" strike="noStrike" kern="1200" cap="none" spc="0" normalizeH="0" baseline="0" noProof="0" dirty="0">
                <a:ln>
                  <a:noFill/>
                </a:ln>
                <a:solidFill>
                  <a:srgbClr val="FFFFFF"/>
                </a:solidFill>
                <a:effectLst/>
                <a:uLnTx/>
                <a:uFillTx/>
                <a:latin typeface="+mn-lt"/>
                <a:ea typeface="+mn-lt"/>
                <a:cs typeface="Arial"/>
              </a:rPr>
              <a:t>Ulkona oppiminen ja opettaminen huomioidaan päiväkotien ja koulujen suunnitteluohjeissa ja –vaatimuksissa. Koulun rakenteet ja toimintakulttuuri (oppimateriaalit, tuntipalkit, henkilöresurssi) tukevat säännöllistä ulkona opettamista. Luonto on lähellä ja helposti saavutettavaa, kaupunkisuunnittelu tukee tätä. Opetushenkilöstö tuntee koulun lähiympäristön.</a:t>
            </a:r>
            <a:br>
              <a:rPr kumimoji="0" lang="fi-FI" sz="1400" b="0" i="0" u="none" strike="noStrike" kern="1200" cap="none" spc="0" normalizeH="0" baseline="0" noProof="0" dirty="0">
                <a:ln>
                  <a:noFill/>
                </a:ln>
                <a:solidFill>
                  <a:srgbClr val="FFFFFF"/>
                </a:solidFill>
                <a:effectLst/>
                <a:uLnTx/>
                <a:uFillTx/>
                <a:latin typeface="+mn-lt"/>
                <a:ea typeface="Calibri"/>
                <a:cs typeface="Calibri"/>
              </a:rPr>
            </a:br>
            <a:br>
              <a:rPr kumimoji="0" lang="fi-FI" sz="1400" b="0" i="0" u="none" strike="noStrike" kern="1200" cap="none" spc="0" normalizeH="0" baseline="0" noProof="0" dirty="0">
                <a:ln>
                  <a:noFill/>
                </a:ln>
                <a:solidFill>
                  <a:srgbClr val="FFFFFF"/>
                </a:solidFill>
                <a:effectLst/>
                <a:uLnTx/>
                <a:uFillTx/>
                <a:latin typeface="+mn-lt"/>
                <a:ea typeface="Calibri"/>
                <a:cs typeface="Calibri"/>
              </a:rPr>
            </a:br>
            <a:r>
              <a:rPr kumimoji="0" lang="fi-FI" sz="2000" b="1" i="0" u="none" strike="noStrike" kern="1200" cap="none" spc="0" normalizeH="0" baseline="0" noProof="0" dirty="0">
                <a:ln>
                  <a:noFill/>
                </a:ln>
                <a:solidFill>
                  <a:srgbClr val="FFFFFF"/>
                </a:solidFill>
                <a:effectLst/>
                <a:uLnTx/>
                <a:uFillTx/>
                <a:latin typeface="+mn-lt"/>
                <a:ea typeface="Calibri"/>
                <a:cs typeface="Calibri"/>
              </a:rPr>
              <a:t>Opettajille on tehty näkyväksi luontokasvatuksen polku, </a:t>
            </a:r>
            <a:r>
              <a:rPr kumimoji="0" lang="fi-FI" sz="1400" b="0" i="0" u="none" strike="noStrike" kern="1200" cap="none" spc="0" normalizeH="0" baseline="0" noProof="0" dirty="0">
                <a:ln>
                  <a:noFill/>
                </a:ln>
                <a:solidFill>
                  <a:srgbClr val="FFFFFF"/>
                </a:solidFill>
                <a:effectLst/>
                <a:uLnTx/>
                <a:uFillTx/>
                <a:latin typeface="+mn-lt"/>
                <a:ea typeface="Calibri"/>
                <a:cs typeface="Calibri"/>
              </a:rPr>
              <a:t>joka linkittyy olemassa olevaan toimintaan ja osaamiseen (Luontokoulu Korento, retket, Taidekaari, liikunta, eri oppiaineet). Opettajalle on tarjolla eri vuosiluokille sopivat vaihtoehdot. Jokainen oppilas käy luonnossa vähintään tunnin viikossa (liikunnan lisäksi).</a:t>
            </a:r>
            <a:br>
              <a:rPr kumimoji="0" lang="en-US" sz="1400" b="0" i="0" u="none" strike="noStrike" kern="1200" cap="none" spc="0" normalizeH="0" baseline="0" noProof="0" dirty="0">
                <a:ln>
                  <a:noFill/>
                </a:ln>
                <a:solidFill>
                  <a:srgbClr val="FFFFFF"/>
                </a:solidFill>
                <a:effectLst/>
                <a:uLnTx/>
                <a:uFillTx/>
                <a:latin typeface="+mn-lt"/>
                <a:ea typeface="Calibri"/>
                <a:cs typeface="Calibri"/>
              </a:rPr>
            </a:br>
            <a:br>
              <a:rPr kumimoji="0" lang="fi-FI" sz="1400" b="0" i="0" u="none" strike="noStrike" kern="1200" cap="none" spc="0" normalizeH="0" baseline="0" noProof="0" dirty="0">
                <a:ln>
                  <a:noFill/>
                </a:ln>
                <a:solidFill>
                  <a:srgbClr val="FFFFFF"/>
                </a:solidFill>
                <a:effectLst/>
                <a:uLnTx/>
                <a:uFillTx/>
                <a:latin typeface="+mn-lt"/>
                <a:ea typeface="Calibri"/>
                <a:cs typeface="Calibri"/>
              </a:rPr>
            </a:br>
            <a:r>
              <a:rPr kumimoji="0" lang="fi-FI" sz="2000" b="1" i="0" u="none" strike="noStrike" kern="1200" cap="none" spc="0" normalizeH="0" baseline="0" noProof="0" dirty="0">
                <a:ln>
                  <a:noFill/>
                </a:ln>
                <a:solidFill>
                  <a:srgbClr val="FFFFFF"/>
                </a:solidFill>
                <a:effectLst/>
                <a:uLnTx/>
                <a:uFillTx/>
                <a:latin typeface="+mn-lt"/>
                <a:ea typeface="Calibri"/>
                <a:cs typeface="Calibri"/>
              </a:rPr>
              <a:t>Luontokasvatukseen on osoitettu resursseja </a:t>
            </a:r>
            <a:r>
              <a:rPr kumimoji="0" lang="fi-FI" sz="1400" b="0" i="0" u="none" strike="noStrike" kern="1200" cap="none" spc="0" normalizeH="0" baseline="0" noProof="0" dirty="0">
                <a:ln>
                  <a:noFill/>
                </a:ln>
                <a:solidFill>
                  <a:srgbClr val="FFFFFF"/>
                </a:solidFill>
                <a:effectLst/>
                <a:uLnTx/>
                <a:uFillTx/>
                <a:latin typeface="+mn-lt"/>
                <a:ea typeface="Calibri"/>
                <a:cs typeface="Calibri"/>
              </a:rPr>
              <a:t>koulutuksen, tutortoiminnan, yhteisopettajuuden ja suunnitteluajan muodossa. Opettajilla on tietoa ja taitoa sekä kanava, jonka kautta jakaa osaamista ja innostaa muita opettajia. </a:t>
            </a:r>
            <a:br>
              <a:rPr kumimoji="0" lang="en-US" sz="1400" b="0" i="0" u="none" strike="noStrike" kern="1200" cap="none" spc="0" normalizeH="0" baseline="0" noProof="0" dirty="0">
                <a:ln>
                  <a:noFill/>
                </a:ln>
                <a:solidFill>
                  <a:srgbClr val="FFFFFF"/>
                </a:solidFill>
                <a:effectLst/>
                <a:uLnTx/>
                <a:uFillTx/>
                <a:latin typeface="+mn-lt"/>
                <a:ea typeface="Calibri"/>
                <a:cs typeface="Calibri"/>
              </a:rPr>
            </a:br>
            <a:endParaRPr lang="en-FI" sz="3600">
              <a:latin typeface="+mn-lt"/>
            </a:endParaRPr>
          </a:p>
        </p:txBody>
      </p:sp>
      <p:sp>
        <p:nvSpPr>
          <p:cNvPr id="4" name="Slide Number Placeholder 3">
            <a:extLst>
              <a:ext uri="{FF2B5EF4-FFF2-40B4-BE49-F238E27FC236}">
                <a16:creationId xmlns:a16="http://schemas.microsoft.com/office/drawing/2014/main" id="{0FD16E02-1623-97F5-242C-87409ADC837A}"/>
              </a:ext>
            </a:extLst>
          </p:cNvPr>
          <p:cNvSpPr>
            <a:spLocks noGrp="1"/>
          </p:cNvSpPr>
          <p:nvPr>
            <p:ph type="sldNum" idx="11"/>
          </p:nvPr>
        </p:nvSpPr>
        <p:spPr/>
        <p:txBody>
          <a:bodyPr/>
          <a:lstStyle/>
          <a:p>
            <a:fld id="{00000000-1234-1234-1234-123412341234}" type="slidenum">
              <a:rPr lang="fi-FI" smtClean="0"/>
              <a:pPr/>
              <a:t>3</a:t>
            </a:fld>
            <a:endParaRPr lang="fi-FI" dirty="0"/>
          </a:p>
        </p:txBody>
      </p:sp>
      <p:sp>
        <p:nvSpPr>
          <p:cNvPr id="3" name="Alternative Process 10">
            <a:extLst>
              <a:ext uri="{FF2B5EF4-FFF2-40B4-BE49-F238E27FC236}">
                <a16:creationId xmlns:a16="http://schemas.microsoft.com/office/drawing/2014/main" id="{402067A7-DDF3-C040-4CEF-52B9378D3D81}"/>
              </a:ext>
              <a:ext uri="{C183D7F6-B498-43B3-948B-1728B52AA6E4}">
                <adec:decorative xmlns:adec="http://schemas.microsoft.com/office/drawing/2017/decorative" val="1"/>
              </a:ext>
            </a:extLst>
          </p:cNvPr>
          <p:cNvSpPr/>
          <p:nvPr/>
        </p:nvSpPr>
        <p:spPr>
          <a:xfrm>
            <a:off x="1802541" y="5465135"/>
            <a:ext cx="4704416" cy="999857"/>
          </a:xfrm>
          <a:prstGeom prst="flowChartAlternateProcess">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200" dirty="0"/>
              <a:t>Luontolähettiläs-hankkeessa (2025-2026 luotiin laajassa sidosryhmäyhteistyössä Tampereelle oma luontokasvatuksen VISIO. </a:t>
            </a:r>
          </a:p>
          <a:p>
            <a:pPr algn="ctr"/>
            <a:r>
              <a:rPr lang="fi-FI" sz="1200" b="1" dirty="0"/>
              <a:t>Miten oma työsi voisi edistää vision saavuttamista?</a:t>
            </a:r>
          </a:p>
        </p:txBody>
      </p:sp>
      <p:sp>
        <p:nvSpPr>
          <p:cNvPr id="6" name="Alternative Process 10">
            <a:extLst>
              <a:ext uri="{FF2B5EF4-FFF2-40B4-BE49-F238E27FC236}">
                <a16:creationId xmlns:a16="http://schemas.microsoft.com/office/drawing/2014/main" id="{F94DA75E-09D0-4BD4-2133-007FDD25135C}"/>
              </a:ext>
              <a:ext uri="{C183D7F6-B498-43B3-948B-1728B52AA6E4}">
                <adec:decorative xmlns:adec="http://schemas.microsoft.com/office/drawing/2017/decorative" val="1"/>
              </a:ext>
            </a:extLst>
          </p:cNvPr>
          <p:cNvSpPr/>
          <p:nvPr/>
        </p:nvSpPr>
        <p:spPr>
          <a:xfrm>
            <a:off x="6734774" y="5465134"/>
            <a:ext cx="4704416" cy="999857"/>
          </a:xfrm>
          <a:prstGeom prst="flowChartAlternateProcess">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200" i="1" dirty="0"/>
              <a:t>”Tärkeintä oli osallisuuden kokemus: kehitimme luontotoiminnan käytäntöjä samassa pöydässä kaikkien sidosryhmien kanssa.”</a:t>
            </a:r>
          </a:p>
          <a:p>
            <a:pPr algn="ctr"/>
            <a:endParaRPr lang="fi-FI" sz="1200" dirty="0"/>
          </a:p>
          <a:p>
            <a:pPr algn="ctr"/>
            <a:r>
              <a:rPr lang="fi-FI" sz="1200" dirty="0"/>
              <a:t>(Työpajoihin osallistunut opettaja)</a:t>
            </a:r>
          </a:p>
        </p:txBody>
      </p:sp>
      <p:pic>
        <p:nvPicPr>
          <p:cNvPr id="8" name="Picture 22">
            <a:extLst>
              <a:ext uri="{FF2B5EF4-FFF2-40B4-BE49-F238E27FC236}">
                <a16:creationId xmlns:a16="http://schemas.microsoft.com/office/drawing/2014/main" id="{EA3F1DC3-1C98-1B3E-0D59-7FB04EE3A41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03411" y="6087554"/>
            <a:ext cx="750389" cy="537592"/>
          </a:xfrm>
          <a:prstGeom prst="rect">
            <a:avLst/>
          </a:prstGeom>
        </p:spPr>
      </p:pic>
    </p:spTree>
    <p:extLst>
      <p:ext uri="{BB962C8B-B14F-4D97-AF65-F5344CB8AC3E}">
        <p14:creationId xmlns:p14="http://schemas.microsoft.com/office/powerpoint/2010/main" val="3127607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3AAAA-03D0-31BC-E04E-E66F1E120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179ACA-AD35-C70A-8D8C-943BC37738F6}"/>
              </a:ext>
            </a:extLst>
          </p:cNvPr>
          <p:cNvSpPr>
            <a:spLocks noGrp="1"/>
          </p:cNvSpPr>
          <p:nvPr>
            <p:ph type="title"/>
          </p:nvPr>
        </p:nvSpPr>
        <p:spPr/>
        <p:txBody>
          <a:bodyPr>
            <a:normAutofit fontScale="90000"/>
          </a:bodyPr>
          <a:lstStyle/>
          <a:p>
            <a:r>
              <a:rPr lang="fi-FI" noProof="0" dirty="0">
                <a:ea typeface="Calibri" panose="020F0502020204030204" pitchFamily="34" charset="0"/>
                <a:cs typeface="Calibri" panose="020F0502020204030204" pitchFamily="34" charset="0"/>
              </a:rPr>
              <a:t>Miksi opetusta kannattaa viedä ulos?</a:t>
            </a:r>
            <a:endParaRPr lang="fi-FI" noProof="0" dirty="0">
              <a:solidFill>
                <a:schemeClr val="bg1"/>
              </a:solidFill>
            </a:endParaRPr>
          </a:p>
        </p:txBody>
      </p:sp>
      <p:sp>
        <p:nvSpPr>
          <p:cNvPr id="6" name="Text Placeholder 5">
            <a:extLst>
              <a:ext uri="{FF2B5EF4-FFF2-40B4-BE49-F238E27FC236}">
                <a16:creationId xmlns:a16="http://schemas.microsoft.com/office/drawing/2014/main" id="{2DB357F5-DC6A-9FBE-02CC-1C0E2CCBA8CC}"/>
              </a:ext>
            </a:extLst>
          </p:cNvPr>
          <p:cNvSpPr>
            <a:spLocks noGrp="1"/>
          </p:cNvSpPr>
          <p:nvPr>
            <p:ph type="body" idx="14"/>
          </p:nvPr>
        </p:nvSpPr>
        <p:spPr>
          <a:xfrm>
            <a:off x="845918" y="1753623"/>
            <a:ext cx="10515600" cy="2827506"/>
          </a:xfrm>
        </p:spPr>
        <p:txBody>
          <a:bodyPr>
            <a:normAutofit fontScale="85000" lnSpcReduction="20000"/>
          </a:bodyPr>
          <a:lstStyle/>
          <a:p>
            <a:pPr marL="0" lvl="0" indent="0">
              <a:spcBef>
                <a:spcPts val="0"/>
              </a:spcBef>
              <a:buFont typeface="Arial" panose="020B0604020202020204" pitchFamily="34" charset="0"/>
              <a:buNone/>
            </a:pPr>
            <a:r>
              <a:rPr lang="fi-FI" b="1" noProof="0" dirty="0">
                <a:ea typeface="Calibri" panose="020F0502020204030204" pitchFamily="34" charset="0"/>
                <a:cs typeface="Calibri" panose="020F0502020204030204" pitchFamily="34" charset="0"/>
              </a:rPr>
              <a:t>Konkreettinen oppiminen</a:t>
            </a:r>
          </a:p>
          <a:p>
            <a:pPr marL="0" lvl="1" indent="0">
              <a:spcBef>
                <a:spcPts val="0"/>
              </a:spcBef>
              <a:buFont typeface="Arial" panose="020B0604020202020204" pitchFamily="34" charset="0"/>
              <a:buNone/>
            </a:pPr>
            <a:r>
              <a:rPr lang="fi-FI" sz="1800" noProof="0" dirty="0">
                <a:latin typeface="+mn-lt"/>
                <a:ea typeface="Calibri" panose="020F0502020204030204" pitchFamily="34" charset="0"/>
                <a:cs typeface="Calibri" panose="020F0502020204030204" pitchFamily="34" charset="0"/>
              </a:rPr>
              <a:t>Luonnossa oppiminen konkretisoi asiat aidoissa ympäristöissä, tukien ilmiöpohjaista ja kokemuksellista oppimista.</a:t>
            </a:r>
          </a:p>
          <a:p>
            <a:pPr marL="0" lvl="1" indent="0">
              <a:spcBef>
                <a:spcPts val="0"/>
              </a:spcBef>
              <a:buFont typeface="Arial" panose="020B0604020202020204" pitchFamily="34" charset="0"/>
              <a:buNone/>
            </a:pPr>
            <a:endParaRPr lang="fi-FI" sz="1800" noProof="0" dirty="0">
              <a:latin typeface="+mn-lt"/>
              <a:ea typeface="Calibri" panose="020F0502020204030204" pitchFamily="34" charset="0"/>
              <a:cs typeface="Calibri" panose="020F0502020204030204" pitchFamily="34" charset="0"/>
            </a:endParaRPr>
          </a:p>
          <a:p>
            <a:pPr marL="0" lvl="0" indent="0">
              <a:spcBef>
                <a:spcPts val="0"/>
              </a:spcBef>
              <a:buNone/>
            </a:pPr>
            <a:r>
              <a:rPr lang="fi-FI" b="1" noProof="0" dirty="0">
                <a:ea typeface="Calibri" panose="020F0502020204030204" pitchFamily="34" charset="0"/>
                <a:cs typeface="Calibri" panose="020F0502020204030204" pitchFamily="34" charset="0"/>
              </a:rPr>
              <a:t>Liikunnan lisääminen</a:t>
            </a:r>
          </a:p>
          <a:p>
            <a:pPr marL="0" lvl="1" indent="0">
              <a:spcBef>
                <a:spcPts val="0"/>
              </a:spcBef>
              <a:buNone/>
            </a:pPr>
            <a:r>
              <a:rPr lang="fi-FI" sz="1800" noProof="0" dirty="0">
                <a:latin typeface="+mn-lt"/>
                <a:ea typeface="Calibri" panose="020F0502020204030204" pitchFamily="34" charset="0"/>
                <a:cs typeface="Calibri" panose="020F0502020204030204" pitchFamily="34" charset="0"/>
              </a:rPr>
              <a:t>Ulko-opetus lisää monipuolista liikuntaa, tukien motoristen taitojen kehitystä ja lasten liikkumisen tarvetta.</a:t>
            </a:r>
          </a:p>
          <a:p>
            <a:pPr marL="0" lvl="1" indent="0">
              <a:spcBef>
                <a:spcPts val="0"/>
              </a:spcBef>
              <a:buNone/>
            </a:pPr>
            <a:endParaRPr lang="fi-FI" sz="1800" noProof="0" dirty="0">
              <a:latin typeface="+mn-lt"/>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b="1" noProof="0" dirty="0">
                <a:ea typeface="Calibri" panose="020F0502020204030204" pitchFamily="34" charset="0"/>
                <a:cs typeface="Calibri" panose="020F0502020204030204" pitchFamily="34" charset="0"/>
              </a:rPr>
              <a:t>Hyvinvointi ja keskittyminen paranee</a:t>
            </a:r>
          </a:p>
          <a:p>
            <a:pPr marL="0" lvl="1" indent="0">
              <a:spcBef>
                <a:spcPts val="0"/>
              </a:spcBef>
              <a:buFont typeface="Arial" panose="020B0604020202020204" pitchFamily="34" charset="0"/>
              <a:buNone/>
            </a:pPr>
            <a:r>
              <a:rPr lang="fi-FI" sz="1800" noProof="0" dirty="0">
                <a:latin typeface="+mn-lt"/>
                <a:ea typeface="Calibri" panose="020F0502020204030204" pitchFamily="34" charset="0"/>
                <a:cs typeface="Calibri" panose="020F0502020204030204" pitchFamily="34" charset="0"/>
              </a:rPr>
              <a:t>Luonto rauhoittaa, vähentää stressiä ja parantaa mielialaa, mikä tukee tehokasta oppimista ja työrauhaa.</a:t>
            </a:r>
          </a:p>
          <a:p>
            <a:pPr marL="0" lvl="1" indent="0">
              <a:spcBef>
                <a:spcPts val="0"/>
              </a:spcBef>
              <a:buFont typeface="Arial" panose="020B0604020202020204" pitchFamily="34" charset="0"/>
              <a:buNone/>
            </a:pPr>
            <a:endParaRPr lang="fi-FI" sz="1800" noProof="0" dirty="0">
              <a:latin typeface="+mn-lt"/>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b="1" noProof="0" dirty="0">
                <a:ea typeface="Calibri" panose="020F0502020204030204" pitchFamily="34" charset="0"/>
                <a:cs typeface="Calibri" panose="020F0502020204030204" pitchFamily="34" charset="0"/>
              </a:rPr>
              <a:t>Sosiaaliset taidot ja yhteisöllisyys</a:t>
            </a:r>
          </a:p>
          <a:p>
            <a:pPr marL="0" lvl="1" indent="0">
              <a:spcBef>
                <a:spcPts val="0"/>
              </a:spcBef>
              <a:buFont typeface="Arial" panose="020B0604020202020204" pitchFamily="34" charset="0"/>
              <a:buNone/>
            </a:pPr>
            <a:r>
              <a:rPr lang="fi-FI" sz="1800" noProof="0" dirty="0">
                <a:latin typeface="+mn-lt"/>
                <a:ea typeface="Calibri" panose="020F0502020204030204" pitchFamily="34" charset="0"/>
                <a:cs typeface="Calibri" panose="020F0502020204030204" pitchFamily="34" charset="0"/>
              </a:rPr>
              <a:t>Ulkoluokka vahvistaa yhteisöllisyyttä, ryhmätyötaitoja ja vähentää konflikteja verrattuna sisätiloihin.</a:t>
            </a:r>
          </a:p>
          <a:p>
            <a:pPr marL="0" lvl="1" indent="0">
              <a:spcBef>
                <a:spcPts val="0"/>
              </a:spcBef>
              <a:buFont typeface="Arial" panose="020B0604020202020204" pitchFamily="34" charset="0"/>
              <a:buNone/>
            </a:pPr>
            <a:endParaRPr lang="fi-FI" sz="1800" noProof="0" dirty="0">
              <a:latin typeface="+mn-lt"/>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b="1" noProof="0" dirty="0">
                <a:ea typeface="Calibri" panose="020F0502020204030204" pitchFamily="34" charset="0"/>
                <a:cs typeface="Calibri" panose="020F0502020204030204" pitchFamily="34" charset="0"/>
              </a:rPr>
              <a:t>Kestävä luontosuhde</a:t>
            </a:r>
          </a:p>
          <a:p>
            <a:pPr marL="0" lvl="1" indent="0">
              <a:spcBef>
                <a:spcPts val="0"/>
              </a:spcBef>
              <a:buFont typeface="Arial" panose="020B0604020202020204" pitchFamily="34" charset="0"/>
              <a:buNone/>
            </a:pPr>
            <a:r>
              <a:rPr lang="fi-FI" sz="1800" noProof="0" dirty="0">
                <a:latin typeface="+mn-lt"/>
                <a:ea typeface="Calibri" panose="020F0502020204030204" pitchFamily="34" charset="0"/>
                <a:cs typeface="Calibri" panose="020F0502020204030204" pitchFamily="34" charset="0"/>
              </a:rPr>
              <a:t>Toistuvat luontokokemukset luovat perustan ympäristövastuulle ja kestävälle elämäntavalle.</a:t>
            </a:r>
          </a:p>
          <a:p>
            <a:pPr>
              <a:buClr>
                <a:schemeClr val="bg2"/>
              </a:buClr>
            </a:pPr>
            <a:endParaRPr lang="fi-FI" noProof="0" dirty="0">
              <a:solidFill>
                <a:schemeClr val="bg1"/>
              </a:solidFill>
            </a:endParaRPr>
          </a:p>
        </p:txBody>
      </p:sp>
      <p:pic>
        <p:nvPicPr>
          <p:cNvPr id="11" name="Kuvan paikkamerkki 10" descr="Valokuva kahdesta pojasta metsässä, jotka tutkivat karttoja tai papereita. Taustalla näkyy tiheä metsä, sammaleisia puita ja luonnon elementtejä, mikä korostaa ulkoilun ja seikkailun teemaa.">
            <a:extLst>
              <a:ext uri="{FF2B5EF4-FFF2-40B4-BE49-F238E27FC236}">
                <a16:creationId xmlns:a16="http://schemas.microsoft.com/office/drawing/2014/main" id="{D1105B86-AEB9-312F-10A7-A9A80B9C01E4}"/>
              </a:ext>
            </a:extLst>
          </p:cNvPr>
          <p:cNvPicPr>
            <a:picLocks noGrp="1" noChangeAspect="1"/>
          </p:cNvPicPr>
          <p:nvPr>
            <p:ph type="pic" sz="quarter" idx="17"/>
          </p:nvPr>
        </p:nvPicPr>
        <p:blipFill>
          <a:blip r:embed="rId2" cstate="email">
            <a:extLst>
              <a:ext uri="{28A0092B-C50C-407E-A947-70E740481C1C}">
                <a14:useLocalDpi xmlns:a14="http://schemas.microsoft.com/office/drawing/2010/main"/>
              </a:ext>
            </a:extLst>
          </a:blip>
          <a:srcRect l="4176" r="4176"/>
          <a:stretch>
            <a:fillRect/>
          </a:stretch>
        </p:blipFill>
        <p:spPr>
          <a:prstGeom prst="rect">
            <a:avLst/>
          </a:prstGeom>
          <a:noFill/>
          <a:ln>
            <a:noFill/>
          </a:ln>
        </p:spPr>
      </p:pic>
      <p:pic>
        <p:nvPicPr>
          <p:cNvPr id="13" name="Kuvan paikkamerkki 12" descr="Valokuva ryhmästä lapsia ja aikuista metsässä, jossa aikuinen nostaa kännykän ilmaan ja lapset katsovat siihen. Kuvassa näkyy värikkäitä takkeja ja taustalla korkeita puita sekä kirkas taivas.">
            <a:extLst>
              <a:ext uri="{FF2B5EF4-FFF2-40B4-BE49-F238E27FC236}">
                <a16:creationId xmlns:a16="http://schemas.microsoft.com/office/drawing/2014/main" id="{A4E2D3EA-A5A7-EB23-40E1-F2813AFBB0B5}"/>
              </a:ext>
            </a:extLst>
          </p:cNvPr>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l="4176" r="4176"/>
          <a:stretch>
            <a:fillRect/>
          </a:stretch>
        </p:blipFill>
        <p:spPr>
          <a:prstGeom prst="rect">
            <a:avLst/>
          </a:prstGeom>
          <a:noFill/>
          <a:ln>
            <a:noFill/>
          </a:ln>
        </p:spPr>
      </p:pic>
      <p:pic>
        <p:nvPicPr>
          <p:cNvPr id="15" name="Kuvan paikkamerkki 14" descr="Lapset ja ohjaaja leikkivät luonnossa">
            <a:extLst>
              <a:ext uri="{FF2B5EF4-FFF2-40B4-BE49-F238E27FC236}">
                <a16:creationId xmlns:a16="http://schemas.microsoft.com/office/drawing/2014/main" id="{312CD6F3-E84E-6041-1BBF-9679E0EBA295}"/>
              </a:ext>
            </a:extLst>
          </p:cNvPr>
          <p:cNvPicPr>
            <a:picLocks noGrp="1" noChangeAspect="1"/>
          </p:cNvPicPr>
          <p:nvPr>
            <p:ph type="pic" sz="quarter" idx="15"/>
          </p:nvPr>
        </p:nvPicPr>
        <p:blipFill>
          <a:blip r:embed="rId4" cstate="email">
            <a:extLst>
              <a:ext uri="{28A0092B-C50C-407E-A947-70E740481C1C}">
                <a14:useLocalDpi xmlns:a14="http://schemas.microsoft.com/office/drawing/2010/main"/>
              </a:ext>
            </a:extLst>
          </a:blip>
          <a:srcRect l="4176" r="4176"/>
          <a:stretch>
            <a:fillRect/>
          </a:stretch>
        </p:blipFill>
        <p:spPr>
          <a:prstGeom prst="rect">
            <a:avLst/>
          </a:prstGeom>
          <a:noFill/>
          <a:ln>
            <a:noFill/>
          </a:ln>
        </p:spPr>
      </p:pic>
      <p:sp>
        <p:nvSpPr>
          <p:cNvPr id="5" name="Tekstiruutu 4">
            <a:extLst>
              <a:ext uri="{FF2B5EF4-FFF2-40B4-BE49-F238E27FC236}">
                <a16:creationId xmlns:a16="http://schemas.microsoft.com/office/drawing/2014/main" id="{3F9B06DD-F0C5-55E8-383B-A0640486B55F}"/>
              </a:ext>
            </a:extLst>
          </p:cNvPr>
          <p:cNvSpPr txBox="1"/>
          <p:nvPr/>
        </p:nvSpPr>
        <p:spPr>
          <a:xfrm>
            <a:off x="8764415" y="6110219"/>
            <a:ext cx="2781260" cy="253916"/>
          </a:xfrm>
          <a:prstGeom prst="rect">
            <a:avLst/>
          </a:prstGeom>
          <a:noFill/>
        </p:spPr>
        <p:txBody>
          <a:bodyPr wrap="square" rtlCol="0">
            <a:spAutoFit/>
          </a:bodyPr>
          <a:lstStyle/>
          <a:p>
            <a:r>
              <a:rPr lang="fi-FI" sz="1050" noProof="0" dirty="0">
                <a:solidFill>
                  <a:schemeClr val="bg1"/>
                </a:solidFill>
              </a:rPr>
              <a:t>Kuvat: Laura Happo Tampereen kaupunki</a:t>
            </a:r>
          </a:p>
        </p:txBody>
      </p:sp>
      <p:sp>
        <p:nvSpPr>
          <p:cNvPr id="3" name="Tekstiruutu 2">
            <a:extLst>
              <a:ext uri="{FF2B5EF4-FFF2-40B4-BE49-F238E27FC236}">
                <a16:creationId xmlns:a16="http://schemas.microsoft.com/office/drawing/2014/main" id="{FBD66383-3265-1A13-79AE-86ABFE603F92}"/>
              </a:ext>
            </a:extLst>
          </p:cNvPr>
          <p:cNvSpPr txBox="1"/>
          <p:nvPr/>
        </p:nvSpPr>
        <p:spPr>
          <a:xfrm>
            <a:off x="2065299" y="6413698"/>
            <a:ext cx="6379028" cy="307777"/>
          </a:xfrm>
          <a:prstGeom prst="rect">
            <a:avLst/>
          </a:prstGeom>
          <a:noFill/>
        </p:spPr>
        <p:txBody>
          <a:bodyPr wrap="square" rtlCol="0">
            <a:spAutoFit/>
          </a:bodyPr>
          <a:lstStyle/>
          <a:p>
            <a:r>
              <a:rPr lang="fi-FI" noProof="0" dirty="0">
                <a:solidFill>
                  <a:schemeClr val="bg1"/>
                </a:solidFill>
              </a:rPr>
              <a:t>Lähde mm. </a:t>
            </a:r>
            <a:r>
              <a:rPr lang="fi-FI" noProof="0" dirty="0">
                <a:solidFill>
                  <a:schemeClr val="bg1"/>
                </a:solidFill>
                <a:hlinkClick r:id="rId5">
                  <a:extLst>
                    <a:ext uri="{A12FA001-AC4F-418D-AE19-62706E023703}">
                      <ahyp:hlinkClr xmlns:ahyp="http://schemas.microsoft.com/office/drawing/2018/hyperlinkcolor" val="tx"/>
                    </a:ext>
                  </a:extLst>
                </a:hlinkClick>
              </a:rPr>
              <a:t>Luonto oppimisympäristönä vahvistaa oppimista - LYKE-verkosto</a:t>
            </a:r>
            <a:endParaRPr lang="fi-FI" noProof="0" dirty="0">
              <a:solidFill>
                <a:schemeClr val="bg1"/>
              </a:solidFill>
            </a:endParaRPr>
          </a:p>
        </p:txBody>
      </p:sp>
      <p:pic>
        <p:nvPicPr>
          <p:cNvPr id="17" name="Picture 22">
            <a:extLst>
              <a:ext uri="{FF2B5EF4-FFF2-40B4-BE49-F238E27FC236}">
                <a16:creationId xmlns:a16="http://schemas.microsoft.com/office/drawing/2014/main" id="{9756BF9F-FEF7-925C-4A02-319889D5FA6D}"/>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43472" y="5139816"/>
            <a:ext cx="750389" cy="537592"/>
          </a:xfrm>
          <a:prstGeom prst="rect">
            <a:avLst/>
          </a:prstGeom>
        </p:spPr>
      </p:pic>
      <p:sp>
        <p:nvSpPr>
          <p:cNvPr id="4" name="Slide Number Placeholder 3">
            <a:extLst>
              <a:ext uri="{FF2B5EF4-FFF2-40B4-BE49-F238E27FC236}">
                <a16:creationId xmlns:a16="http://schemas.microsoft.com/office/drawing/2014/main" id="{7C6399E7-8EB1-1F6F-3C19-E910CFB778B5}"/>
              </a:ext>
            </a:extLst>
          </p:cNvPr>
          <p:cNvSpPr>
            <a:spLocks noGrp="1"/>
          </p:cNvSpPr>
          <p:nvPr>
            <p:ph type="sldNum" idx="12"/>
          </p:nvPr>
        </p:nvSpPr>
        <p:spPr/>
        <p:txBody>
          <a:bodyPr/>
          <a:lstStyle/>
          <a:p>
            <a:fld id="{00000000-1234-1234-1234-123412341234}" type="slidenum">
              <a:rPr lang="fi-FI" noProof="0" smtClean="0"/>
              <a:pPr/>
              <a:t>4</a:t>
            </a:fld>
            <a:endParaRPr lang="fi-FI" noProof="0" dirty="0"/>
          </a:p>
        </p:txBody>
      </p:sp>
    </p:spTree>
    <p:extLst>
      <p:ext uri="{BB962C8B-B14F-4D97-AF65-F5344CB8AC3E}">
        <p14:creationId xmlns:p14="http://schemas.microsoft.com/office/powerpoint/2010/main" val="3678054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16CE1-4A69-1031-9390-3A294038C41D}"/>
              </a:ext>
            </a:extLst>
          </p:cNvPr>
          <p:cNvSpPr>
            <a:spLocks noGrp="1"/>
          </p:cNvSpPr>
          <p:nvPr>
            <p:ph type="title"/>
          </p:nvPr>
        </p:nvSpPr>
        <p:spPr>
          <a:xfrm>
            <a:off x="831851" y="714375"/>
            <a:ext cx="6338682" cy="1060926"/>
          </a:xfrm>
        </p:spPr>
        <p:txBody>
          <a:bodyPr wrap="square" anchor="t">
            <a:normAutofit/>
          </a:bodyPr>
          <a:lstStyle/>
          <a:p>
            <a:r>
              <a:rPr lang="fi-FI" sz="3400" noProof="0" dirty="0"/>
              <a:t>Rehtorin rooli ja yhteys lukuvuosisuunnitelmaan:</a:t>
            </a:r>
          </a:p>
        </p:txBody>
      </p:sp>
      <p:sp>
        <p:nvSpPr>
          <p:cNvPr id="5" name="Text Placeholder 4">
            <a:extLst>
              <a:ext uri="{FF2B5EF4-FFF2-40B4-BE49-F238E27FC236}">
                <a16:creationId xmlns:a16="http://schemas.microsoft.com/office/drawing/2014/main" id="{05C574D9-D827-461B-4017-D2F7B14D60B2}"/>
              </a:ext>
            </a:extLst>
          </p:cNvPr>
          <p:cNvSpPr>
            <a:spLocks noGrp="1"/>
          </p:cNvSpPr>
          <p:nvPr>
            <p:ph type="body" idx="1"/>
          </p:nvPr>
        </p:nvSpPr>
        <p:spPr>
          <a:xfrm>
            <a:off x="845918" y="2011680"/>
            <a:ext cx="6907492" cy="4456027"/>
          </a:xfrm>
        </p:spPr>
        <p:txBody>
          <a:bodyPr wrap="square" anchor="t">
            <a:noAutofit/>
          </a:bodyPr>
          <a:lstStyle/>
          <a:p>
            <a:pPr marL="0" indent="0">
              <a:lnSpc>
                <a:spcPct val="90000"/>
              </a:lnSpc>
              <a:spcBef>
                <a:spcPts val="0"/>
              </a:spcBef>
              <a:buNone/>
            </a:pPr>
            <a:r>
              <a:rPr lang="fi-FI" sz="1400" b="1" noProof="0" dirty="0"/>
              <a:t>Lukuvuosisuunnitelma</a:t>
            </a:r>
          </a:p>
          <a:p>
            <a:pPr marL="0" indent="0">
              <a:lnSpc>
                <a:spcPct val="90000"/>
              </a:lnSpc>
              <a:spcBef>
                <a:spcPts val="0"/>
              </a:spcBef>
              <a:buNone/>
            </a:pPr>
            <a:r>
              <a:rPr lang="fi-FI" sz="1400" noProof="0" dirty="0"/>
              <a:t>Viesti henkilökunnalle, mitä lukuvuosisuunnitelmaan on kirjattu luonnossa ja luonnosta oppimisesta. Luo linkki konkretiaan ja kannusta toimintaan!</a:t>
            </a:r>
          </a:p>
          <a:p>
            <a:pPr marL="0" indent="0">
              <a:lnSpc>
                <a:spcPct val="90000"/>
              </a:lnSpc>
              <a:spcBef>
                <a:spcPts val="0"/>
              </a:spcBef>
              <a:buNone/>
            </a:pPr>
            <a:endParaRPr lang="fi-FI" sz="1400" noProof="0" dirty="0">
              <a:solidFill>
                <a:schemeClr val="tx1"/>
              </a:solidFill>
              <a:latin typeface="+mn-lt"/>
            </a:endParaRPr>
          </a:p>
          <a:p>
            <a:pPr marL="0" indent="0">
              <a:lnSpc>
                <a:spcPct val="90000"/>
              </a:lnSpc>
              <a:spcBef>
                <a:spcPts val="0"/>
              </a:spcBef>
              <a:buNone/>
            </a:pPr>
            <a:r>
              <a:rPr lang="fi-FI" sz="1400" b="1" noProof="0" dirty="0"/>
              <a:t>Oman koulun lähiluontokartta</a:t>
            </a:r>
          </a:p>
          <a:p>
            <a:pPr marL="0" indent="0">
              <a:lnSpc>
                <a:spcPct val="90000"/>
              </a:lnSpc>
              <a:spcBef>
                <a:spcPts val="0"/>
              </a:spcBef>
              <a:buNone/>
            </a:pPr>
            <a:r>
              <a:rPr lang="fi-FI" sz="1400" noProof="0" dirty="0"/>
              <a:t>Tässä materiaalissa esitellään idea ja ohjeet oman koulun lähiluontosuunnitelman/-kartan tekemiseksi – tee työlle toteutussuunnitelma.</a:t>
            </a:r>
          </a:p>
          <a:p>
            <a:pPr marL="0" lvl="1" indent="0">
              <a:lnSpc>
                <a:spcPct val="90000"/>
              </a:lnSpc>
              <a:spcBef>
                <a:spcPts val="0"/>
              </a:spcBef>
              <a:buNone/>
            </a:pPr>
            <a:endParaRPr lang="fi-FI" sz="1400" noProof="0" dirty="0">
              <a:solidFill>
                <a:schemeClr val="tx1"/>
              </a:solidFill>
              <a:latin typeface="+mn-lt"/>
            </a:endParaRPr>
          </a:p>
          <a:p>
            <a:pPr marL="0" indent="0">
              <a:lnSpc>
                <a:spcPct val="90000"/>
              </a:lnSpc>
              <a:spcBef>
                <a:spcPts val="0"/>
              </a:spcBef>
              <a:buNone/>
            </a:pPr>
            <a:r>
              <a:rPr lang="fi-FI" sz="1400" b="1" noProof="0" dirty="0"/>
              <a:t>Toimi lähiluonnossa itse - näytä esimerkkiä</a:t>
            </a:r>
          </a:p>
          <a:p>
            <a:pPr marL="0" indent="0">
              <a:lnSpc>
                <a:spcPct val="90000"/>
              </a:lnSpc>
              <a:spcBef>
                <a:spcPts val="0"/>
              </a:spcBef>
              <a:buNone/>
            </a:pPr>
            <a:r>
              <a:rPr lang="fi-FI" sz="1400" noProof="0" dirty="0"/>
              <a:t>Onko mahdollista järjestää esimerkiksi kävelypalavereita tai YS-aikaa koulun lähiluonnossa?</a:t>
            </a:r>
          </a:p>
          <a:p>
            <a:pPr marL="0" indent="0">
              <a:lnSpc>
                <a:spcPct val="90000"/>
              </a:lnSpc>
              <a:spcBef>
                <a:spcPts val="0"/>
              </a:spcBef>
              <a:buNone/>
            </a:pPr>
            <a:endParaRPr lang="fi-FI" sz="1400" noProof="0" dirty="0">
              <a:solidFill>
                <a:schemeClr val="tx1"/>
              </a:solidFill>
              <a:latin typeface="+mn-lt"/>
            </a:endParaRPr>
          </a:p>
          <a:p>
            <a:pPr marL="0" lvl="1" indent="0">
              <a:lnSpc>
                <a:spcPct val="90000"/>
              </a:lnSpc>
              <a:spcBef>
                <a:spcPts val="0"/>
              </a:spcBef>
              <a:buNone/>
            </a:pPr>
            <a:r>
              <a:rPr lang="fi-FI" sz="1400" b="1" noProof="0" dirty="0">
                <a:solidFill>
                  <a:schemeClr val="tx1"/>
                </a:solidFill>
                <a:latin typeface="+mn-lt"/>
              </a:rPr>
              <a:t>Pedagogisen tiimin tehtävät</a:t>
            </a:r>
          </a:p>
          <a:p>
            <a:pPr marL="0" lvl="1" indent="0">
              <a:lnSpc>
                <a:spcPct val="90000"/>
              </a:lnSpc>
              <a:spcBef>
                <a:spcPts val="0"/>
              </a:spcBef>
              <a:buNone/>
            </a:pPr>
            <a:r>
              <a:rPr lang="fi-FI" sz="1400" noProof="0" dirty="0">
                <a:solidFill>
                  <a:schemeClr val="tx1"/>
                </a:solidFill>
                <a:latin typeface="+mn-lt"/>
              </a:rPr>
              <a:t>Onko luontotoiminnan suunnittelu </a:t>
            </a:r>
            <a:r>
              <a:rPr lang="fi-FI" sz="1400" noProof="0" dirty="0" err="1">
                <a:solidFill>
                  <a:schemeClr val="tx1"/>
                </a:solidFill>
                <a:latin typeface="+mn-lt"/>
              </a:rPr>
              <a:t>vastuutettu</a:t>
            </a:r>
            <a:r>
              <a:rPr lang="fi-FI" sz="1400" noProof="0" dirty="0">
                <a:solidFill>
                  <a:schemeClr val="tx1"/>
                </a:solidFill>
                <a:latin typeface="+mn-lt"/>
              </a:rPr>
              <a:t> koulun jollekin pedagogiselle tiimille?</a:t>
            </a:r>
          </a:p>
          <a:p>
            <a:pPr marL="0" lvl="1" indent="0">
              <a:lnSpc>
                <a:spcPct val="90000"/>
              </a:lnSpc>
              <a:spcBef>
                <a:spcPts val="0"/>
              </a:spcBef>
              <a:buNone/>
            </a:pPr>
            <a:endParaRPr lang="fi-FI" sz="1400" noProof="0" dirty="0">
              <a:solidFill>
                <a:schemeClr val="tx1"/>
              </a:solidFill>
              <a:latin typeface="+mn-lt"/>
            </a:endParaRPr>
          </a:p>
          <a:p>
            <a:pPr marL="0" lvl="1" indent="0">
              <a:lnSpc>
                <a:spcPct val="90000"/>
              </a:lnSpc>
              <a:spcBef>
                <a:spcPts val="0"/>
              </a:spcBef>
              <a:buNone/>
            </a:pPr>
            <a:r>
              <a:rPr lang="fi-FI" sz="1400" b="1" noProof="0" dirty="0">
                <a:solidFill>
                  <a:schemeClr val="tx1"/>
                </a:solidFill>
                <a:latin typeface="+mn-lt"/>
              </a:rPr>
              <a:t>Viestintä huoltajille esim. vanhempainilloissa</a:t>
            </a:r>
          </a:p>
          <a:p>
            <a:pPr marL="0" lvl="1" indent="0">
              <a:lnSpc>
                <a:spcPct val="90000"/>
              </a:lnSpc>
              <a:spcBef>
                <a:spcPts val="0"/>
              </a:spcBef>
              <a:buNone/>
            </a:pPr>
            <a:r>
              <a:rPr lang="fi-FI" sz="1400" noProof="0" dirty="0">
                <a:solidFill>
                  <a:schemeClr val="tx1"/>
                </a:solidFill>
                <a:latin typeface="+mn-lt"/>
              </a:rPr>
              <a:t>Mitä ja miten lähiluonnossa toimimisesta ja positiivisista vaikutuksista voisi viestiä koteihin? Mikä on koulun linja?</a:t>
            </a:r>
          </a:p>
          <a:p>
            <a:pPr marL="0" lvl="1" indent="0">
              <a:lnSpc>
                <a:spcPct val="90000"/>
              </a:lnSpc>
              <a:spcBef>
                <a:spcPts val="0"/>
              </a:spcBef>
              <a:buNone/>
            </a:pPr>
            <a:endParaRPr lang="fi-FI" sz="1400" b="1" noProof="0" dirty="0">
              <a:solidFill>
                <a:schemeClr val="tx1"/>
              </a:solidFill>
              <a:latin typeface="+mn-lt"/>
            </a:endParaRPr>
          </a:p>
          <a:p>
            <a:pPr marL="0" lvl="1" indent="0">
              <a:lnSpc>
                <a:spcPct val="90000"/>
              </a:lnSpc>
              <a:spcBef>
                <a:spcPts val="0"/>
              </a:spcBef>
              <a:buNone/>
            </a:pPr>
            <a:r>
              <a:rPr lang="fi-FI" sz="1400" b="1" noProof="0" dirty="0">
                <a:solidFill>
                  <a:schemeClr val="tx1"/>
                </a:solidFill>
                <a:latin typeface="+mn-lt"/>
              </a:rPr>
              <a:t>Mahdollista vertaisoppiminen ja kouluttautuminen</a:t>
            </a:r>
          </a:p>
          <a:p>
            <a:pPr marL="0" lvl="1" indent="0">
              <a:lnSpc>
                <a:spcPct val="90000"/>
              </a:lnSpc>
              <a:spcBef>
                <a:spcPts val="0"/>
              </a:spcBef>
              <a:buNone/>
            </a:pPr>
            <a:r>
              <a:rPr lang="fi-FI" sz="1400" noProof="0" dirty="0">
                <a:solidFill>
                  <a:schemeClr val="tx1"/>
                </a:solidFill>
                <a:latin typeface="+mn-lt"/>
              </a:rPr>
              <a:t>Tutorit, </a:t>
            </a:r>
            <a:r>
              <a:rPr lang="fi-FI" sz="1400" noProof="0" dirty="0" err="1">
                <a:solidFill>
                  <a:schemeClr val="tx1"/>
                </a:solidFill>
                <a:latin typeface="+mn-lt"/>
              </a:rPr>
              <a:t>yhteisopettajjuus</a:t>
            </a:r>
            <a:r>
              <a:rPr lang="fi-FI" sz="1400" noProof="0" dirty="0">
                <a:solidFill>
                  <a:schemeClr val="tx1"/>
                </a:solidFill>
                <a:latin typeface="+mn-lt"/>
              </a:rPr>
              <a:t> ja muu yhteistyö sekä käynnit Luontokoulu Korennossa tukevat opettajien työtä</a:t>
            </a:r>
          </a:p>
        </p:txBody>
      </p:sp>
      <p:sp>
        <p:nvSpPr>
          <p:cNvPr id="10" name="Slide Number Placeholder 3">
            <a:extLst>
              <a:ext uri="{FF2B5EF4-FFF2-40B4-BE49-F238E27FC236}">
                <a16:creationId xmlns:a16="http://schemas.microsoft.com/office/drawing/2014/main" id="{D43EF372-C5F4-CF2B-9E85-6D847E8A30A2}"/>
              </a:ext>
            </a:extLst>
          </p:cNvPr>
          <p:cNvSpPr>
            <a:spLocks noGrp="1"/>
          </p:cNvSpPr>
          <p:nvPr>
            <p:ph type="sldNum" idx="12"/>
          </p:nvPr>
        </p:nvSpPr>
        <p:spPr>
          <a:xfrm>
            <a:off x="11202684" y="6356350"/>
            <a:ext cx="851263" cy="365125"/>
          </a:xfrm>
        </p:spPr>
        <p:txBody>
          <a:bodyPr/>
          <a:lstStyle/>
          <a:p>
            <a:pPr>
              <a:spcAft>
                <a:spcPts val="600"/>
              </a:spcAft>
            </a:pPr>
            <a:fld id="{00000000-1234-1234-1234-123412341234}" type="slidenum">
              <a:rPr lang="fi-FI" noProof="0" smtClean="0"/>
              <a:pPr>
                <a:spcAft>
                  <a:spcPts val="600"/>
                </a:spcAft>
              </a:pPr>
              <a:t>5</a:t>
            </a:fld>
            <a:endParaRPr lang="fi-FI" noProof="0"/>
          </a:p>
        </p:txBody>
      </p:sp>
      <p:pic>
        <p:nvPicPr>
          <p:cNvPr id="3" name="Sisällön paikkamerkki 2" descr="Kuva, jossa pieni poika katsoo kiikareilla ylös. Vieressä on korkeat kuuset, ja taustalla on järvi. Pojalla on kumisaappaat, retkivaatteet, reppu ja lippis päässä.">
            <a:extLst>
              <a:ext uri="{FF2B5EF4-FFF2-40B4-BE49-F238E27FC236}">
                <a16:creationId xmlns:a16="http://schemas.microsoft.com/office/drawing/2014/main" id="{09CBE38D-3E03-1E8B-5D6D-32E1C56FBAB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l="332" t="17258" r="-332" b="9303"/>
          <a:stretch>
            <a:fillRect/>
          </a:stretch>
        </p:blipFill>
        <p:spPr>
          <a:xfrm>
            <a:off x="7891577" y="10"/>
            <a:ext cx="4300537" cy="6857990"/>
          </a:xfrm>
          <a:prstGeom prst="rect">
            <a:avLst/>
          </a:prstGeom>
          <a:noFill/>
          <a:ln>
            <a:noFill/>
          </a:ln>
        </p:spPr>
      </p:pic>
      <p:sp>
        <p:nvSpPr>
          <p:cNvPr id="6" name="Tekstiruutu 5">
            <a:extLst>
              <a:ext uri="{FF2B5EF4-FFF2-40B4-BE49-F238E27FC236}">
                <a16:creationId xmlns:a16="http://schemas.microsoft.com/office/drawing/2014/main" id="{8393ED18-F37C-7EDD-C73E-BCD4F1A7AE8E}"/>
              </a:ext>
            </a:extLst>
          </p:cNvPr>
          <p:cNvSpPr txBox="1"/>
          <p:nvPr/>
        </p:nvSpPr>
        <p:spPr>
          <a:xfrm>
            <a:off x="10778815" y="6590670"/>
            <a:ext cx="1480457" cy="261610"/>
          </a:xfrm>
          <a:prstGeom prst="rect">
            <a:avLst/>
          </a:prstGeom>
          <a:noFill/>
        </p:spPr>
        <p:txBody>
          <a:bodyPr wrap="square" rtlCol="0">
            <a:spAutoFit/>
          </a:bodyPr>
          <a:lstStyle/>
          <a:p>
            <a:r>
              <a:rPr lang="fi-FI" sz="1050" noProof="0">
                <a:solidFill>
                  <a:schemeClr val="bg1"/>
                </a:solidFill>
              </a:rPr>
              <a:t>Kuva: Roosa Ritola</a:t>
            </a:r>
          </a:p>
        </p:txBody>
      </p:sp>
      <p:pic>
        <p:nvPicPr>
          <p:cNvPr id="8" name="Kuva 7">
            <a:extLst>
              <a:ext uri="{FF2B5EF4-FFF2-40B4-BE49-F238E27FC236}">
                <a16:creationId xmlns:a16="http://schemas.microsoft.com/office/drawing/2014/main" id="{E4B9C529-F225-4B0F-25FB-3F99FECEAAEF}"/>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4567" y="984340"/>
            <a:ext cx="519697" cy="520995"/>
          </a:xfrm>
          <a:prstGeom prst="rect">
            <a:avLst/>
          </a:prstGeom>
        </p:spPr>
      </p:pic>
    </p:spTree>
    <p:extLst>
      <p:ext uri="{BB962C8B-B14F-4D97-AF65-F5344CB8AC3E}">
        <p14:creationId xmlns:p14="http://schemas.microsoft.com/office/powerpoint/2010/main" val="101146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12C1-68AB-C7FB-5428-862C068BD621}"/>
              </a:ext>
            </a:extLst>
          </p:cNvPr>
          <p:cNvSpPr>
            <a:spLocks noGrp="1"/>
          </p:cNvSpPr>
          <p:nvPr>
            <p:ph type="title"/>
          </p:nvPr>
        </p:nvSpPr>
        <p:spPr/>
        <p:txBody>
          <a:bodyPr>
            <a:normAutofit fontScale="90000"/>
          </a:bodyPr>
          <a:lstStyle/>
          <a:p>
            <a:r>
              <a:rPr lang="fi-FI" noProof="0">
                <a:solidFill>
                  <a:srgbClr val="002060"/>
                </a:solidFill>
              </a:rPr>
              <a:t>Oman koulun lähiluontosuunnitelma</a:t>
            </a:r>
            <a:endParaRPr lang="fi-FI" noProof="0"/>
          </a:p>
        </p:txBody>
      </p:sp>
      <p:sp>
        <p:nvSpPr>
          <p:cNvPr id="3" name="Text Placeholder 2">
            <a:extLst>
              <a:ext uri="{FF2B5EF4-FFF2-40B4-BE49-F238E27FC236}">
                <a16:creationId xmlns:a16="http://schemas.microsoft.com/office/drawing/2014/main" id="{C4DA472E-ED47-853E-9163-38ACCC322DAB}"/>
              </a:ext>
            </a:extLst>
          </p:cNvPr>
          <p:cNvSpPr>
            <a:spLocks noGrp="1"/>
          </p:cNvSpPr>
          <p:nvPr>
            <p:ph type="body" idx="1"/>
          </p:nvPr>
        </p:nvSpPr>
        <p:spPr>
          <a:xfrm>
            <a:off x="606432" y="1610402"/>
            <a:ext cx="4413865" cy="4745947"/>
          </a:xfrm>
        </p:spPr>
        <p:txBody>
          <a:bodyPr>
            <a:noAutofit/>
          </a:bodyPr>
          <a:lstStyle/>
          <a:p>
            <a:pPr lvl="0"/>
            <a:r>
              <a:rPr lang="fi-FI" sz="1600" b="1" noProof="0">
                <a:solidFill>
                  <a:srgbClr val="002060"/>
                </a:solidFill>
                <a:ea typeface="Calibri" panose="020F0502020204030204" pitchFamily="34" charset="0"/>
                <a:cs typeface="Calibri" panose="020F0502020204030204" pitchFamily="34" charset="0"/>
              </a:rPr>
              <a:t>Ladatkaa oman koulun karttapohja (A3)</a:t>
            </a:r>
          </a:p>
          <a:p>
            <a:pPr lvl="1"/>
            <a:r>
              <a:rPr lang="fi-FI" sz="1600" noProof="0">
                <a:solidFill>
                  <a:srgbClr val="002060"/>
                </a:solidFill>
                <a:latin typeface="+mn-lt"/>
                <a:ea typeface="Calibri" panose="020F0502020204030204" pitchFamily="34" charset="0"/>
                <a:cs typeface="Calibri" panose="020F0502020204030204" pitchFamily="34" charset="0"/>
              </a:rPr>
              <a:t>Linkki karttapohjiin Taskussa: </a:t>
            </a:r>
            <a:r>
              <a:rPr lang="fi-FI" sz="1600" noProof="0">
                <a:hlinkClick r:id="rId2"/>
              </a:rPr>
              <a:t>Lähiluontosuunnitelma ohje ja karttapohjat</a:t>
            </a:r>
            <a:endParaRPr lang="fi-FI" sz="1600" noProof="0">
              <a:solidFill>
                <a:srgbClr val="002060"/>
              </a:solidFill>
              <a:latin typeface="+mn-lt"/>
              <a:ea typeface="Calibri" panose="020F0502020204030204" pitchFamily="34" charset="0"/>
              <a:cs typeface="Calibri" panose="020F0502020204030204" pitchFamily="34" charset="0"/>
            </a:endParaRPr>
          </a:p>
          <a:p>
            <a:r>
              <a:rPr lang="fi-FI" sz="1600" b="1" noProof="0">
                <a:solidFill>
                  <a:srgbClr val="002060"/>
                </a:solidFill>
                <a:ea typeface="Calibri" panose="020F0502020204030204" pitchFamily="34" charset="0"/>
                <a:cs typeface="Calibri" panose="020F0502020204030204" pitchFamily="34" charset="0"/>
              </a:rPr>
              <a:t>Kiinnittäkää karttapohja näkyvälle paikalle esim. opehuoneeseen</a:t>
            </a:r>
          </a:p>
          <a:p>
            <a:r>
              <a:rPr lang="fi-FI" sz="1600" noProof="0">
                <a:solidFill>
                  <a:srgbClr val="002060"/>
                </a:solidFill>
                <a:ea typeface="Calibri" panose="020F0502020204030204" pitchFamily="34" charset="0"/>
                <a:cs typeface="Calibri" panose="020F0502020204030204" pitchFamily="34" charset="0"/>
              </a:rPr>
              <a:t>Kerätkää karttapohjalle koulun läheltä sopivia, kiinnostavia, hyväksi koettuja kohteita ulko-oppituntien pitämiseen ja luonnossa käymiseen</a:t>
            </a:r>
          </a:p>
          <a:p>
            <a:r>
              <a:rPr lang="fi-FI" sz="1600" b="1" noProof="0">
                <a:solidFill>
                  <a:srgbClr val="002060"/>
                </a:solidFill>
                <a:ea typeface="Calibri" panose="020F0502020204030204" pitchFamily="34" charset="0"/>
                <a:cs typeface="Calibri" panose="020F0502020204030204" pitchFamily="34" charset="0"/>
              </a:rPr>
              <a:t>Sopikaa päivämäärä mihin mennessä laput on koottu. </a:t>
            </a:r>
            <a:r>
              <a:rPr lang="fi-FI" sz="1600" noProof="0">
                <a:solidFill>
                  <a:srgbClr val="002060"/>
                </a:solidFill>
                <a:ea typeface="Calibri" panose="020F0502020204030204" pitchFamily="34" charset="0"/>
                <a:cs typeface="Calibri" panose="020F0502020204030204" pitchFamily="34" charset="0"/>
              </a:rPr>
              <a:t>Koulun ekososiaalisen sivistyksen tiimi tai muuten </a:t>
            </a:r>
            <a:r>
              <a:rPr lang="fi-FI" sz="1600" noProof="0" err="1">
                <a:solidFill>
                  <a:srgbClr val="002060"/>
                </a:solidFill>
                <a:ea typeface="Calibri" panose="020F0502020204030204" pitchFamily="34" charset="0"/>
                <a:cs typeface="Calibri" panose="020F0502020204030204" pitchFamily="34" charset="0"/>
              </a:rPr>
              <a:t>vastuutettu</a:t>
            </a:r>
            <a:r>
              <a:rPr lang="fi-FI" sz="1600" noProof="0">
                <a:solidFill>
                  <a:srgbClr val="002060"/>
                </a:solidFill>
                <a:ea typeface="Calibri" panose="020F0502020204030204" pitchFamily="34" charset="0"/>
                <a:cs typeface="Calibri" panose="020F0502020204030204" pitchFamily="34" charset="0"/>
              </a:rPr>
              <a:t> porukka kokoaa kartan lopulliseen muotoonsa ja esittelee kartan YS-ajalla.</a:t>
            </a:r>
            <a:endParaRPr lang="fi-FI" sz="1600" b="1" noProof="0">
              <a:solidFill>
                <a:srgbClr val="002060"/>
              </a:solidFill>
              <a:ea typeface="Calibri" panose="020F0502020204030204" pitchFamily="34" charset="0"/>
              <a:cs typeface="Calibri" panose="020F0502020204030204" pitchFamily="34" charset="0"/>
            </a:endParaRPr>
          </a:p>
          <a:p>
            <a:endParaRPr lang="fi-FI" sz="1600" b="1" noProof="0">
              <a:solidFill>
                <a:srgbClr val="002060"/>
              </a:solidFill>
              <a:ea typeface="Calibri" panose="020F0502020204030204" pitchFamily="34" charset="0"/>
              <a:cs typeface="Calibri" panose="020F0502020204030204" pitchFamily="34" charset="0"/>
            </a:endParaRPr>
          </a:p>
        </p:txBody>
      </p:sp>
      <p:pic>
        <p:nvPicPr>
          <p:cNvPr id="13" name="Picture Placeholder 12" descr="Kuva, jossa neljä lasta kävelevät metsäpolulla. Aurinko paistaa ja maassa on lehtiä. Etualalla on iso kivi jonka päällä on sammalta.">
            <a:extLst>
              <a:ext uri="{FF2B5EF4-FFF2-40B4-BE49-F238E27FC236}">
                <a16:creationId xmlns:a16="http://schemas.microsoft.com/office/drawing/2014/main" id="{25470136-053B-4901-9A0C-38AE5E25A181}"/>
              </a:ext>
            </a:extLst>
          </p:cNvPr>
          <p:cNvPicPr>
            <a:picLocks noGrp="1" noChangeAspect="1"/>
          </p:cNvPicPr>
          <p:nvPr>
            <p:ph type="pic" sz="quarter" idx="17"/>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a:noFill/>
          <a:ln>
            <a:noFill/>
          </a:ln>
        </p:spPr>
      </p:pic>
      <p:pic>
        <p:nvPicPr>
          <p:cNvPr id="15" name="Picture Placeholder 14" descr="Ryhmä lapsia ja aikuinen retkellä puistossa. Lapsilla on pinkit liivit päällä.">
            <a:extLst>
              <a:ext uri="{FF2B5EF4-FFF2-40B4-BE49-F238E27FC236}">
                <a16:creationId xmlns:a16="http://schemas.microsoft.com/office/drawing/2014/main" id="{10670E00-2B95-849F-A5BA-BBB64038CC5A}"/>
              </a:ext>
            </a:extLst>
          </p:cNvPr>
          <p:cNvPicPr>
            <a:picLocks noGrp="1" noChangeAspect="1"/>
          </p:cNvPicPr>
          <p:nvPr>
            <p:ph type="pic" sz="quarter" idx="16"/>
          </p:nvPr>
        </p:nvPicPr>
        <p:blipFill>
          <a:blip r:embed="rId4" cstate="email">
            <a:extLst>
              <a:ext uri="{28A0092B-C50C-407E-A947-70E740481C1C}">
                <a14:useLocalDpi xmlns:a14="http://schemas.microsoft.com/office/drawing/2010/main"/>
              </a:ext>
            </a:extLst>
          </a:blip>
          <a:srcRect/>
          <a:stretch>
            <a:fillRect/>
          </a:stretch>
        </p:blipFill>
        <p:spPr>
          <a:xfrm rot="5400000">
            <a:off x="7688495" y="4468019"/>
            <a:ext cx="1368425" cy="1881188"/>
          </a:xfrm>
          <a:prstGeom prst="rect">
            <a:avLst/>
          </a:prstGeom>
          <a:noFill/>
          <a:ln>
            <a:noFill/>
          </a:ln>
        </p:spPr>
      </p:pic>
      <p:pic>
        <p:nvPicPr>
          <p:cNvPr id="17" name="Picture Placeholder 16" descr="Kuva, jossa kaksi poikaa ovat metsäpolulla juttelemassa. Maassa on puunrunko.">
            <a:extLst>
              <a:ext uri="{FF2B5EF4-FFF2-40B4-BE49-F238E27FC236}">
                <a16:creationId xmlns:a16="http://schemas.microsoft.com/office/drawing/2014/main" id="{843FDD5F-DFD3-5E3A-708B-753C1717EEA9}"/>
              </a:ext>
            </a:extLst>
          </p:cNvPr>
          <p:cNvPicPr>
            <a:picLocks noGrp="1" noChangeAspect="1"/>
          </p:cNvPicPr>
          <p:nvPr>
            <p:ph type="pic" sz="quarter" idx="15"/>
          </p:nvPr>
        </p:nvPicPr>
        <p:blipFill>
          <a:blip r:embed="rId5" cstate="email">
            <a:extLst>
              <a:ext uri="{28A0092B-C50C-407E-A947-70E740481C1C}">
                <a14:useLocalDpi xmlns:a14="http://schemas.microsoft.com/office/drawing/2010/main"/>
              </a:ext>
            </a:extLst>
          </a:blip>
          <a:srcRect/>
          <a:stretch>
            <a:fillRect/>
          </a:stretch>
        </p:blipFill>
        <p:spPr>
          <a:prstGeom prst="rect">
            <a:avLst/>
          </a:prstGeom>
          <a:noFill/>
          <a:ln>
            <a:noFill/>
          </a:ln>
        </p:spPr>
      </p:pic>
      <p:pic>
        <p:nvPicPr>
          <p:cNvPr id="7" name="Content Placeholder 3" descr="Kuva Tampereen kartasta, mihin on kiinnitetty post-it lappuja, joissa on ranskalaisilla viivoilla kirjoitettu huomioita Tampereen metsä-alueista.">
            <a:extLst>
              <a:ext uri="{FF2B5EF4-FFF2-40B4-BE49-F238E27FC236}">
                <a16:creationId xmlns:a16="http://schemas.microsoft.com/office/drawing/2014/main" id="{2C22B87B-53EE-5758-0B1A-6179978AEE5E}"/>
              </a:ext>
            </a:extLst>
          </p:cNvPr>
          <p:cNvPicPr>
            <a:picLocks noChangeAspect="1"/>
          </p:cNvPicPr>
          <p:nvPr/>
        </p:nvPicPr>
        <p:blipFill>
          <a:blip r:embed="rId6" cstate="email">
            <a:extLst>
              <a:ext uri="{28A0092B-C50C-407E-A947-70E740481C1C}">
                <a14:useLocalDpi xmlns:a14="http://schemas.microsoft.com/office/drawing/2010/main"/>
              </a:ext>
            </a:extLst>
          </a:blip>
          <a:srcRect l="6743" t="16762" r="8536" b="27640"/>
          <a:stretch>
            <a:fillRect/>
          </a:stretch>
        </p:blipFill>
        <p:spPr>
          <a:xfrm rot="16200000">
            <a:off x="6542189" y="940033"/>
            <a:ext cx="3330658" cy="4802029"/>
          </a:xfrm>
          <a:prstGeom prst="rect">
            <a:avLst/>
          </a:prstGeom>
          <a:solidFill>
            <a:schemeClr val="accent6">
              <a:lumMod val="50000"/>
            </a:schemeClr>
          </a:solidFill>
          <a:ln>
            <a:noFill/>
          </a:ln>
        </p:spPr>
      </p:pic>
      <p:sp>
        <p:nvSpPr>
          <p:cNvPr id="8" name="Pilvi 7">
            <a:extLst>
              <a:ext uri="{FF2B5EF4-FFF2-40B4-BE49-F238E27FC236}">
                <a16:creationId xmlns:a16="http://schemas.microsoft.com/office/drawing/2014/main" id="{A556C7E2-AA9F-D2DB-1F4E-99710C19007C}"/>
              </a:ext>
            </a:extLst>
          </p:cNvPr>
          <p:cNvSpPr/>
          <p:nvPr/>
        </p:nvSpPr>
        <p:spPr>
          <a:xfrm>
            <a:off x="6963163" y="1391773"/>
            <a:ext cx="2294500" cy="1052600"/>
          </a:xfrm>
          <a:prstGeom prst="cloud">
            <a:avLst/>
          </a:prstGeom>
          <a:solidFill>
            <a:srgbClr val="2C5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noProof="0"/>
              <a:t>Vanha puu tai muu kiinnostava luonnon monumentti</a:t>
            </a:r>
          </a:p>
        </p:txBody>
      </p:sp>
      <p:sp>
        <p:nvSpPr>
          <p:cNvPr id="9" name="Pilvi 8">
            <a:extLst>
              <a:ext uri="{FF2B5EF4-FFF2-40B4-BE49-F238E27FC236}">
                <a16:creationId xmlns:a16="http://schemas.microsoft.com/office/drawing/2014/main" id="{8193D010-815A-FDC8-93EA-1D11F98788A8}"/>
              </a:ext>
            </a:extLst>
          </p:cNvPr>
          <p:cNvSpPr/>
          <p:nvPr/>
        </p:nvSpPr>
        <p:spPr>
          <a:xfrm>
            <a:off x="10135545" y="4491811"/>
            <a:ext cx="1783320" cy="679017"/>
          </a:xfrm>
          <a:prstGeom prst="cloud">
            <a:avLst/>
          </a:prstGeom>
          <a:solidFill>
            <a:srgbClr val="2C5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noProof="0"/>
              <a:t>Turvalliset reitit</a:t>
            </a:r>
          </a:p>
        </p:txBody>
      </p:sp>
      <p:sp>
        <p:nvSpPr>
          <p:cNvPr id="10" name="Pilvi 9">
            <a:extLst>
              <a:ext uri="{FF2B5EF4-FFF2-40B4-BE49-F238E27FC236}">
                <a16:creationId xmlns:a16="http://schemas.microsoft.com/office/drawing/2014/main" id="{7F4F78DA-87EA-F390-8CAE-EBD41C2960D1}"/>
              </a:ext>
            </a:extLst>
          </p:cNvPr>
          <p:cNvSpPr/>
          <p:nvPr/>
        </p:nvSpPr>
        <p:spPr>
          <a:xfrm>
            <a:off x="7961268" y="4308623"/>
            <a:ext cx="1913454" cy="828448"/>
          </a:xfrm>
          <a:prstGeom prst="cloud">
            <a:avLst/>
          </a:prstGeom>
          <a:solidFill>
            <a:srgbClr val="2C5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noProof="0"/>
              <a:t>Paikka, johon istahtaa porukalla</a:t>
            </a:r>
          </a:p>
        </p:txBody>
      </p:sp>
      <p:sp>
        <p:nvSpPr>
          <p:cNvPr id="11" name="Pilvi 10">
            <a:extLst>
              <a:ext uri="{FF2B5EF4-FFF2-40B4-BE49-F238E27FC236}">
                <a16:creationId xmlns:a16="http://schemas.microsoft.com/office/drawing/2014/main" id="{4BA94F1B-1B24-FEC3-A087-36D245223EA0}"/>
              </a:ext>
            </a:extLst>
          </p:cNvPr>
          <p:cNvSpPr/>
          <p:nvPr/>
        </p:nvSpPr>
        <p:spPr>
          <a:xfrm>
            <a:off x="9791140" y="1394761"/>
            <a:ext cx="2127725" cy="1060927"/>
          </a:xfrm>
          <a:prstGeom prst="cloud">
            <a:avLst/>
          </a:prstGeom>
          <a:solidFill>
            <a:srgbClr val="2C5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noProof="0"/>
              <a:t>Aukea paikka opetushetken aloitukseen/ päättämiseen</a:t>
            </a:r>
          </a:p>
        </p:txBody>
      </p:sp>
      <p:sp>
        <p:nvSpPr>
          <p:cNvPr id="12" name="Pilvi 11">
            <a:extLst>
              <a:ext uri="{FF2B5EF4-FFF2-40B4-BE49-F238E27FC236}">
                <a16:creationId xmlns:a16="http://schemas.microsoft.com/office/drawing/2014/main" id="{8FAB0E34-D9C9-9D05-7DD6-D347F7AC212F}"/>
              </a:ext>
            </a:extLst>
          </p:cNvPr>
          <p:cNvSpPr/>
          <p:nvPr/>
        </p:nvSpPr>
        <p:spPr>
          <a:xfrm>
            <a:off x="5733341" y="4211804"/>
            <a:ext cx="2004735" cy="1022085"/>
          </a:xfrm>
          <a:prstGeom prst="cloud">
            <a:avLst/>
          </a:prstGeom>
          <a:solidFill>
            <a:srgbClr val="2C5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noProof="0"/>
              <a:t>Kulttuuri-historiallisesti kiinnostavat paikat</a:t>
            </a:r>
          </a:p>
        </p:txBody>
      </p:sp>
      <p:sp>
        <p:nvSpPr>
          <p:cNvPr id="14" name="Pilvi 13">
            <a:extLst>
              <a:ext uri="{FF2B5EF4-FFF2-40B4-BE49-F238E27FC236}">
                <a16:creationId xmlns:a16="http://schemas.microsoft.com/office/drawing/2014/main" id="{A36F00CD-4CCB-65A9-97B8-E8D7B4196B8E}"/>
              </a:ext>
            </a:extLst>
          </p:cNvPr>
          <p:cNvSpPr/>
          <p:nvPr/>
        </p:nvSpPr>
        <p:spPr>
          <a:xfrm>
            <a:off x="9958405" y="3405363"/>
            <a:ext cx="1783320" cy="907118"/>
          </a:xfrm>
          <a:prstGeom prst="cloud">
            <a:avLst/>
          </a:prstGeom>
          <a:solidFill>
            <a:srgbClr val="2C5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noProof="0"/>
              <a:t>Paikka, jossa levähtää</a:t>
            </a:r>
          </a:p>
        </p:txBody>
      </p:sp>
      <p:sp>
        <p:nvSpPr>
          <p:cNvPr id="16" name="Pilvi 15">
            <a:extLst>
              <a:ext uri="{FF2B5EF4-FFF2-40B4-BE49-F238E27FC236}">
                <a16:creationId xmlns:a16="http://schemas.microsoft.com/office/drawing/2014/main" id="{0D52D13E-AAE0-5FD4-157B-264BD3C1C738}"/>
              </a:ext>
            </a:extLst>
          </p:cNvPr>
          <p:cNvSpPr/>
          <p:nvPr/>
        </p:nvSpPr>
        <p:spPr>
          <a:xfrm>
            <a:off x="5195302" y="1939146"/>
            <a:ext cx="1513397" cy="914856"/>
          </a:xfrm>
          <a:prstGeom prst="cloud">
            <a:avLst/>
          </a:prstGeom>
          <a:solidFill>
            <a:srgbClr val="2C5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noProof="0"/>
              <a:t>Erityisen hiljainen paikka</a:t>
            </a:r>
          </a:p>
        </p:txBody>
      </p:sp>
      <p:sp>
        <p:nvSpPr>
          <p:cNvPr id="18" name="Pilvi 17">
            <a:extLst>
              <a:ext uri="{FF2B5EF4-FFF2-40B4-BE49-F238E27FC236}">
                <a16:creationId xmlns:a16="http://schemas.microsoft.com/office/drawing/2014/main" id="{08488FBE-F132-08D4-999D-6BF20E591467}"/>
              </a:ext>
            </a:extLst>
          </p:cNvPr>
          <p:cNvSpPr/>
          <p:nvPr/>
        </p:nvSpPr>
        <p:spPr>
          <a:xfrm>
            <a:off x="4934774" y="3183326"/>
            <a:ext cx="1513397" cy="800965"/>
          </a:xfrm>
          <a:prstGeom prst="cloud">
            <a:avLst/>
          </a:prstGeom>
          <a:solidFill>
            <a:srgbClr val="2C5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noProof="0"/>
              <a:t>Erityisen kaunis maisema</a:t>
            </a:r>
          </a:p>
        </p:txBody>
      </p:sp>
      <p:sp>
        <p:nvSpPr>
          <p:cNvPr id="19" name="Pilvi 18">
            <a:extLst>
              <a:ext uri="{FF2B5EF4-FFF2-40B4-BE49-F238E27FC236}">
                <a16:creationId xmlns:a16="http://schemas.microsoft.com/office/drawing/2014/main" id="{5A4D9A9C-49FA-2C56-CF05-5486BB5475A0}"/>
              </a:ext>
            </a:extLst>
          </p:cNvPr>
          <p:cNvSpPr/>
          <p:nvPr/>
        </p:nvSpPr>
        <p:spPr>
          <a:xfrm>
            <a:off x="9727015" y="2545521"/>
            <a:ext cx="1513398" cy="787715"/>
          </a:xfrm>
          <a:prstGeom prst="cloud">
            <a:avLst/>
          </a:prstGeom>
          <a:solidFill>
            <a:srgbClr val="2C5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noProof="0"/>
              <a:t>Paikka liikkeelle ja leikeille</a:t>
            </a:r>
          </a:p>
        </p:txBody>
      </p:sp>
      <p:sp>
        <p:nvSpPr>
          <p:cNvPr id="4" name="Slide Number Placeholder 3">
            <a:extLst>
              <a:ext uri="{FF2B5EF4-FFF2-40B4-BE49-F238E27FC236}">
                <a16:creationId xmlns:a16="http://schemas.microsoft.com/office/drawing/2014/main" id="{7C5A1884-E9E0-4722-74F5-08A841A2FD1D}"/>
              </a:ext>
            </a:extLst>
          </p:cNvPr>
          <p:cNvSpPr>
            <a:spLocks noGrp="1"/>
          </p:cNvSpPr>
          <p:nvPr>
            <p:ph type="sldNum" idx="12"/>
          </p:nvPr>
        </p:nvSpPr>
        <p:spPr/>
        <p:txBody>
          <a:bodyPr/>
          <a:lstStyle/>
          <a:p>
            <a:fld id="{00000000-1234-1234-1234-123412341234}" type="slidenum">
              <a:rPr lang="fi-FI" noProof="0" smtClean="0"/>
              <a:pPr/>
              <a:t>6</a:t>
            </a:fld>
            <a:endParaRPr lang="fi-FI" noProof="0"/>
          </a:p>
        </p:txBody>
      </p:sp>
    </p:spTree>
    <p:extLst>
      <p:ext uri="{BB962C8B-B14F-4D97-AF65-F5344CB8AC3E}">
        <p14:creationId xmlns:p14="http://schemas.microsoft.com/office/powerpoint/2010/main" val="2030938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D12459-4943-9FB5-8568-F41017266FF7}"/>
              </a:ext>
            </a:extLst>
          </p:cNvPr>
          <p:cNvSpPr>
            <a:spLocks noGrp="1"/>
          </p:cNvSpPr>
          <p:nvPr>
            <p:ph type="body" idx="1"/>
          </p:nvPr>
        </p:nvSpPr>
        <p:spPr>
          <a:xfrm>
            <a:off x="845917" y="2011681"/>
            <a:ext cx="3415553" cy="3001495"/>
          </a:xfrm>
        </p:spPr>
        <p:txBody>
          <a:bodyPr>
            <a:normAutofit fontScale="92500" lnSpcReduction="10000"/>
          </a:bodyPr>
          <a:lstStyle/>
          <a:p>
            <a:pPr marL="76200" indent="0">
              <a:buClr>
                <a:schemeClr val="bg2"/>
              </a:buClr>
              <a:buNone/>
            </a:pPr>
            <a:r>
              <a:rPr lang="fi-FI" sz="1800" b="1">
                <a:solidFill>
                  <a:schemeClr val="bg1"/>
                </a:solidFill>
              </a:rPr>
              <a:t>Turvallisuuden varmistaminen</a:t>
            </a:r>
          </a:p>
          <a:p>
            <a:pPr marL="76200" indent="0">
              <a:buClr>
                <a:schemeClr val="bg2"/>
              </a:buClr>
              <a:buNone/>
            </a:pPr>
            <a:r>
              <a:rPr lang="fi-FI" sz="1800">
                <a:solidFill>
                  <a:schemeClr val="bg1"/>
                </a:solidFill>
              </a:rPr>
              <a:t>Valitse koulun läheltä helposti rajattava, turvallinen paikka ja kartoita riskit etukäteen esim. turvallisuussuunnitelman avulla.</a:t>
            </a:r>
          </a:p>
          <a:p>
            <a:pPr marL="76200" indent="0">
              <a:buClr>
                <a:schemeClr val="bg2"/>
              </a:buClr>
              <a:buNone/>
            </a:pPr>
            <a:r>
              <a:rPr lang="fi-FI" sz="1800" b="1">
                <a:solidFill>
                  <a:schemeClr val="bg1"/>
                </a:solidFill>
              </a:rPr>
              <a:t>Ajankäytön suunnittelu</a:t>
            </a:r>
          </a:p>
          <a:p>
            <a:pPr marL="76200" indent="0">
              <a:buClr>
                <a:schemeClr val="bg2"/>
              </a:buClr>
              <a:buNone/>
            </a:pPr>
            <a:r>
              <a:rPr lang="fi-FI" sz="1800">
                <a:solidFill>
                  <a:schemeClr val="bg1"/>
                </a:solidFill>
              </a:rPr>
              <a:t>Tunnin rakenne on hyvä suunnitella väljäksi: siirtymiin, ryhmiin jakoihin ja  kokoontumisiin kuluu aikaa.</a:t>
            </a:r>
          </a:p>
          <a:p>
            <a:pPr marL="76200" indent="0">
              <a:buClr>
                <a:schemeClr val="bg2"/>
              </a:buClr>
              <a:buNone/>
            </a:pPr>
            <a:endParaRPr lang="fi-FI" sz="1800">
              <a:solidFill>
                <a:schemeClr val="bg1"/>
              </a:solidFill>
            </a:endParaRPr>
          </a:p>
          <a:p>
            <a:pPr>
              <a:buClr>
                <a:schemeClr val="bg2"/>
              </a:buClr>
            </a:pPr>
            <a:endParaRPr lang="en-FI" sz="1800">
              <a:solidFill>
                <a:schemeClr val="bg1"/>
              </a:solidFill>
            </a:endParaRPr>
          </a:p>
        </p:txBody>
      </p:sp>
      <p:sp>
        <p:nvSpPr>
          <p:cNvPr id="4" name="Slide Number Placeholder 3">
            <a:extLst>
              <a:ext uri="{FF2B5EF4-FFF2-40B4-BE49-F238E27FC236}">
                <a16:creationId xmlns:a16="http://schemas.microsoft.com/office/drawing/2014/main" id="{0FD16E02-1623-97F5-242C-87409ADC837A}"/>
              </a:ext>
            </a:extLst>
          </p:cNvPr>
          <p:cNvSpPr>
            <a:spLocks noGrp="1"/>
          </p:cNvSpPr>
          <p:nvPr>
            <p:ph type="sldNum" idx="12"/>
          </p:nvPr>
        </p:nvSpPr>
        <p:spPr/>
        <p:txBody>
          <a:bodyPr/>
          <a:lstStyle/>
          <a:p>
            <a:fld id="{00000000-1234-1234-1234-123412341234}" type="slidenum">
              <a:rPr lang="fi-FI" smtClean="0"/>
              <a:pPr/>
              <a:t>7</a:t>
            </a:fld>
            <a:endParaRPr lang="fi-FI"/>
          </a:p>
        </p:txBody>
      </p:sp>
      <p:sp>
        <p:nvSpPr>
          <p:cNvPr id="5" name="Text Placeholder 4">
            <a:extLst>
              <a:ext uri="{FF2B5EF4-FFF2-40B4-BE49-F238E27FC236}">
                <a16:creationId xmlns:a16="http://schemas.microsoft.com/office/drawing/2014/main" id="{5B3A5756-B184-5793-2326-E9B6EFCCF226}"/>
              </a:ext>
            </a:extLst>
          </p:cNvPr>
          <p:cNvSpPr>
            <a:spLocks noGrp="1"/>
          </p:cNvSpPr>
          <p:nvPr>
            <p:ph type="body" idx="13"/>
          </p:nvPr>
        </p:nvSpPr>
        <p:spPr/>
        <p:txBody>
          <a:bodyPr>
            <a:normAutofit/>
          </a:bodyPr>
          <a:lstStyle/>
          <a:p>
            <a:pPr marL="76200" indent="0">
              <a:buClr>
                <a:schemeClr val="bg2"/>
              </a:buClr>
              <a:buNone/>
            </a:pPr>
            <a:r>
              <a:rPr lang="fi-FI" sz="1600" b="1">
                <a:solidFill>
                  <a:schemeClr val="bg1"/>
                </a:solidFill>
              </a:rPr>
              <a:t>Materiaalien minimointi</a:t>
            </a:r>
          </a:p>
          <a:p>
            <a:pPr marL="76200" indent="0">
              <a:buClr>
                <a:schemeClr val="bg2"/>
              </a:buClr>
              <a:buNone/>
            </a:pPr>
            <a:r>
              <a:rPr lang="fi-FI" sz="1600">
                <a:solidFill>
                  <a:schemeClr val="bg1"/>
                </a:solidFill>
              </a:rPr>
              <a:t>Luonnossa on hyvä käyttää ensisijaisesti luonnonmateriaaleja. Mieti, mitä tarvitset ja ota mukaan vain tarpeellinen. Harkitse puhelimen ja EA-pakkauksen tarve.</a:t>
            </a:r>
          </a:p>
          <a:p>
            <a:pPr>
              <a:buClr>
                <a:schemeClr val="bg2"/>
              </a:buClr>
            </a:pPr>
            <a:endParaRPr lang="en-FI" sz="1600">
              <a:solidFill>
                <a:schemeClr val="bg1"/>
              </a:solidFill>
            </a:endParaRPr>
          </a:p>
        </p:txBody>
      </p:sp>
      <p:sp>
        <p:nvSpPr>
          <p:cNvPr id="6" name="Text Placeholder 5">
            <a:extLst>
              <a:ext uri="{FF2B5EF4-FFF2-40B4-BE49-F238E27FC236}">
                <a16:creationId xmlns:a16="http://schemas.microsoft.com/office/drawing/2014/main" id="{AE72C262-1ED5-5D1F-E536-77F6F9DF17B4}"/>
              </a:ext>
            </a:extLst>
          </p:cNvPr>
          <p:cNvSpPr>
            <a:spLocks noGrp="1"/>
          </p:cNvSpPr>
          <p:nvPr>
            <p:ph type="body" idx="14"/>
          </p:nvPr>
        </p:nvSpPr>
        <p:spPr/>
        <p:txBody>
          <a:bodyPr>
            <a:normAutofit/>
          </a:bodyPr>
          <a:lstStyle/>
          <a:p>
            <a:pPr marL="76200" indent="0">
              <a:buClr>
                <a:schemeClr val="bg2"/>
              </a:buClr>
              <a:buNone/>
            </a:pPr>
            <a:r>
              <a:rPr lang="fi-FI" sz="1600" b="1">
                <a:solidFill>
                  <a:schemeClr val="bg1"/>
                </a:solidFill>
              </a:rPr>
              <a:t>Viestintä huoltajille</a:t>
            </a:r>
          </a:p>
          <a:p>
            <a:pPr marL="76200" indent="0">
              <a:buClr>
                <a:schemeClr val="bg2"/>
              </a:buClr>
              <a:buNone/>
            </a:pPr>
            <a:r>
              <a:rPr lang="fi-FI" sz="1600">
                <a:solidFill>
                  <a:schemeClr val="bg1"/>
                </a:solidFill>
              </a:rPr>
              <a:t>Huoltajille tiedotetaan etukäteen ulkoluokkatoiminnan tavoitteista sekä esim. sopivasta vaatetuksesta.</a:t>
            </a:r>
          </a:p>
          <a:p>
            <a:pPr>
              <a:buClr>
                <a:schemeClr val="bg2"/>
              </a:buClr>
            </a:pPr>
            <a:endParaRPr lang="en-FI" sz="1600">
              <a:solidFill>
                <a:schemeClr val="bg1"/>
              </a:solidFill>
            </a:endParaRPr>
          </a:p>
        </p:txBody>
      </p:sp>
      <p:pic>
        <p:nvPicPr>
          <p:cNvPr id="11" name="Kuvan paikkamerkki 10" descr="Kuva, jossa henkilö tummassa takissa pitää apilan lehteä kädessä. Lähikuva.">
            <a:extLst>
              <a:ext uri="{FF2B5EF4-FFF2-40B4-BE49-F238E27FC236}">
                <a16:creationId xmlns:a16="http://schemas.microsoft.com/office/drawing/2014/main" id="{C19E148D-A029-1CF5-54A4-36658CE45A5D}"/>
              </a:ext>
            </a:extLst>
          </p:cNvPr>
          <p:cNvPicPr>
            <a:picLocks noGrp="1" noChangeAspect="1"/>
          </p:cNvPicPr>
          <p:nvPr>
            <p:ph type="pic" sz="quarter" idx="17"/>
          </p:nvPr>
        </p:nvPicPr>
        <p:blipFill>
          <a:blip r:embed="rId2" cstate="email">
            <a:extLst>
              <a:ext uri="{28A0092B-C50C-407E-A947-70E740481C1C}">
                <a14:useLocalDpi xmlns:a14="http://schemas.microsoft.com/office/drawing/2010/main"/>
              </a:ext>
            </a:extLst>
          </a:blip>
          <a:srcRect l="4176" r="4176"/>
          <a:stretch>
            <a:fillRect/>
          </a:stretch>
        </p:blipFill>
        <p:spPr>
          <a:prstGeom prst="rect">
            <a:avLst/>
          </a:prstGeom>
          <a:noFill/>
          <a:ln>
            <a:noFill/>
          </a:ln>
        </p:spPr>
      </p:pic>
      <p:pic>
        <p:nvPicPr>
          <p:cNvPr id="13" name="Kuvan paikkamerkki 12" descr="Kuva, jossa yksi kouluikäinen lapsi pitää reppua kädessä. Muut reput on maassa, yhdessä. Taustalla on puita ja seinä jossa graffitit.">
            <a:extLst>
              <a:ext uri="{FF2B5EF4-FFF2-40B4-BE49-F238E27FC236}">
                <a16:creationId xmlns:a16="http://schemas.microsoft.com/office/drawing/2014/main" id="{10283F3E-F5D0-F0D0-8BB9-229BD735E4FD}"/>
              </a:ext>
            </a:extLst>
          </p:cNvPr>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l="18720" r="18720"/>
          <a:stretch>
            <a:fillRect/>
          </a:stretch>
        </p:blipFill>
        <p:spPr>
          <a:prstGeom prst="rect">
            <a:avLst/>
          </a:prstGeom>
          <a:noFill/>
          <a:ln>
            <a:noFill/>
          </a:ln>
        </p:spPr>
      </p:pic>
      <p:pic>
        <p:nvPicPr>
          <p:cNvPr id="15" name="Kuvan paikkamerkki 14" descr="Kuva, jossa henkilö tarkastelee etanaa suurennuslasilla.">
            <a:extLst>
              <a:ext uri="{FF2B5EF4-FFF2-40B4-BE49-F238E27FC236}">
                <a16:creationId xmlns:a16="http://schemas.microsoft.com/office/drawing/2014/main" id="{CA00B2A7-A2C4-7BCE-7F56-DE28B34E2A21}"/>
              </a:ext>
            </a:extLst>
          </p:cNvPr>
          <p:cNvPicPr>
            <a:picLocks noGrp="1" noChangeAspect="1"/>
          </p:cNvPicPr>
          <p:nvPr>
            <p:ph type="pic" sz="quarter" idx="15"/>
          </p:nvPr>
        </p:nvPicPr>
        <p:blipFill>
          <a:blip r:embed="rId4" cstate="email">
            <a:extLst>
              <a:ext uri="{28A0092B-C50C-407E-A947-70E740481C1C}">
                <a14:useLocalDpi xmlns:a14="http://schemas.microsoft.com/office/drawing/2010/main"/>
              </a:ext>
            </a:extLst>
          </a:blip>
          <a:srcRect t="18345" b="18345"/>
          <a:stretch>
            <a:fillRect/>
          </a:stretch>
        </p:blipFill>
        <p:spPr>
          <a:xfrm rot="16200000">
            <a:off x="9736931" y="4468018"/>
            <a:ext cx="1368425" cy="1881188"/>
          </a:xfrm>
          <a:prstGeom prst="rect">
            <a:avLst/>
          </a:prstGeom>
          <a:noFill/>
          <a:ln>
            <a:noFill/>
          </a:ln>
        </p:spPr>
      </p:pic>
      <p:pic>
        <p:nvPicPr>
          <p:cNvPr id="17" name="Picture 20">
            <a:extLst>
              <a:ext uri="{FF2B5EF4-FFF2-40B4-BE49-F238E27FC236}">
                <a16:creationId xmlns:a16="http://schemas.microsoft.com/office/drawing/2014/main" id="{74B9D34C-CA12-54CB-FB5A-49A995373984}"/>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76207" y="1775698"/>
            <a:ext cx="504056" cy="504056"/>
          </a:xfrm>
          <a:prstGeom prst="rect">
            <a:avLst/>
          </a:prstGeom>
        </p:spPr>
      </p:pic>
      <p:sp>
        <p:nvSpPr>
          <p:cNvPr id="8" name="Tekstiruutu 7">
            <a:extLst>
              <a:ext uri="{FF2B5EF4-FFF2-40B4-BE49-F238E27FC236}">
                <a16:creationId xmlns:a16="http://schemas.microsoft.com/office/drawing/2014/main" id="{5E3D3E1A-27EA-7850-36C2-F9F811C0FE17}"/>
              </a:ext>
            </a:extLst>
          </p:cNvPr>
          <p:cNvSpPr txBox="1"/>
          <p:nvPr/>
        </p:nvSpPr>
        <p:spPr>
          <a:xfrm>
            <a:off x="5260099" y="6092825"/>
            <a:ext cx="2685865" cy="400110"/>
          </a:xfrm>
          <a:prstGeom prst="rect">
            <a:avLst/>
          </a:prstGeom>
          <a:noFill/>
        </p:spPr>
        <p:txBody>
          <a:bodyPr wrap="square" rtlCol="0">
            <a:spAutoFit/>
          </a:bodyPr>
          <a:lstStyle/>
          <a:p>
            <a:r>
              <a:rPr lang="fi-FI" sz="1000">
                <a:solidFill>
                  <a:schemeClr val="bg1"/>
                </a:solidFill>
              </a:rPr>
              <a:t>Kuvat: Laura Happo Tampereen kaupunki ja Roosa Ritola</a:t>
            </a:r>
          </a:p>
        </p:txBody>
      </p:sp>
      <p:sp>
        <p:nvSpPr>
          <p:cNvPr id="2" name="Title 1">
            <a:extLst>
              <a:ext uri="{FF2B5EF4-FFF2-40B4-BE49-F238E27FC236}">
                <a16:creationId xmlns:a16="http://schemas.microsoft.com/office/drawing/2014/main" id="{61476BDA-46FB-7737-1DC2-E805394C7E2B}"/>
              </a:ext>
            </a:extLst>
          </p:cNvPr>
          <p:cNvSpPr>
            <a:spLocks noGrp="1"/>
          </p:cNvSpPr>
          <p:nvPr>
            <p:ph type="title"/>
          </p:nvPr>
        </p:nvSpPr>
        <p:spPr/>
        <p:txBody>
          <a:bodyPr/>
          <a:lstStyle/>
          <a:p>
            <a:r>
              <a:rPr lang="fi-FI">
                <a:solidFill>
                  <a:schemeClr val="bg1"/>
                </a:solidFill>
              </a:rPr>
              <a:t>Ennen ulkoluokkaan lähtemistä</a:t>
            </a:r>
            <a:endParaRPr lang="en-FI">
              <a:solidFill>
                <a:schemeClr val="bg1"/>
              </a:solidFill>
            </a:endParaRPr>
          </a:p>
        </p:txBody>
      </p:sp>
    </p:spTree>
    <p:extLst>
      <p:ext uri="{BB962C8B-B14F-4D97-AF65-F5344CB8AC3E}">
        <p14:creationId xmlns:p14="http://schemas.microsoft.com/office/powerpoint/2010/main" val="1735559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C8AC-4CBD-2BFC-61EA-7926CCEB5FD0}"/>
              </a:ext>
            </a:extLst>
          </p:cNvPr>
          <p:cNvSpPr>
            <a:spLocks noGrp="1"/>
          </p:cNvSpPr>
          <p:nvPr>
            <p:ph type="title"/>
          </p:nvPr>
        </p:nvSpPr>
        <p:spPr>
          <a:xfrm>
            <a:off x="831851" y="714375"/>
            <a:ext cx="6338682" cy="1060926"/>
          </a:xfrm>
        </p:spPr>
        <p:txBody>
          <a:bodyPr wrap="square" anchor="t">
            <a:normAutofit/>
          </a:bodyPr>
          <a:lstStyle/>
          <a:p>
            <a:r>
              <a:rPr lang="fi-FI" sz="3400" noProof="0"/>
              <a:t>Onnistuneen ulkoluokkatunnin resepti</a:t>
            </a:r>
          </a:p>
        </p:txBody>
      </p:sp>
      <p:sp>
        <p:nvSpPr>
          <p:cNvPr id="3" name="Text Placeholder 2">
            <a:extLst>
              <a:ext uri="{FF2B5EF4-FFF2-40B4-BE49-F238E27FC236}">
                <a16:creationId xmlns:a16="http://schemas.microsoft.com/office/drawing/2014/main" id="{DEC6C701-A378-E355-790F-886A7B2790FE}"/>
              </a:ext>
            </a:extLst>
          </p:cNvPr>
          <p:cNvSpPr>
            <a:spLocks noGrp="1"/>
          </p:cNvSpPr>
          <p:nvPr>
            <p:ph type="body" idx="1"/>
          </p:nvPr>
        </p:nvSpPr>
        <p:spPr>
          <a:xfrm>
            <a:off x="845918" y="2011680"/>
            <a:ext cx="6330202" cy="4208145"/>
          </a:xfrm>
        </p:spPr>
        <p:txBody>
          <a:bodyPr wrap="square" anchor="t">
            <a:norm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fi-FI" sz="1500" b="1" i="0" u="none" strike="noStrike" kern="1200" cap="none" spc="0" normalizeH="0" baseline="0" noProof="0">
                <a:ln>
                  <a:noFill/>
                </a:ln>
                <a:effectLst/>
                <a:uLnTx/>
                <a:uFillTx/>
              </a:rPr>
              <a:t>Pelisäännöt ja turvallisuus</a:t>
            </a:r>
          </a:p>
          <a:p>
            <a:pPr marL="0" marR="0" lvl="0" indent="0" defTabSz="914400" rtl="0" eaLnBrk="1" fontAlgn="auto" latinLnBrk="0" hangingPunct="1">
              <a:lnSpc>
                <a:spcPct val="90000"/>
              </a:lnSpc>
              <a:spcBef>
                <a:spcPts val="0"/>
              </a:spcBef>
              <a:spcAft>
                <a:spcPts val="0"/>
              </a:spcAft>
              <a:buClrTx/>
              <a:buSzTx/>
              <a:buFontTx/>
              <a:buNone/>
              <a:tabLst/>
              <a:defRPr/>
            </a:pPr>
            <a:r>
              <a:rPr kumimoji="0" lang="fi-FI" sz="1500" b="0" i="0" u="none" strike="noStrike" kern="1200" cap="none" spc="0" normalizeH="0" baseline="0" noProof="0">
                <a:ln>
                  <a:noFill/>
                </a:ln>
                <a:effectLst/>
                <a:uLnTx/>
                <a:uFillTx/>
              </a:rPr>
              <a:t>Luokaa yhdessä pelisäännöt lähiluontoon</a:t>
            </a:r>
          </a:p>
          <a:p>
            <a:pPr marL="0" marR="0" lvl="0" indent="0" defTabSz="914400" rtl="0" eaLnBrk="1" fontAlgn="auto" latinLnBrk="0" hangingPunct="1">
              <a:lnSpc>
                <a:spcPct val="90000"/>
              </a:lnSpc>
              <a:spcBef>
                <a:spcPts val="0"/>
              </a:spcBef>
              <a:spcAft>
                <a:spcPts val="0"/>
              </a:spcAft>
              <a:buClrTx/>
              <a:buSzTx/>
              <a:buFontTx/>
              <a:buNone/>
              <a:tabLst/>
              <a:defRPr/>
            </a:pPr>
            <a:endParaRPr kumimoji="0" lang="fi-FI" sz="1500" b="1" i="0" u="none" strike="noStrike" kern="1200" cap="none" spc="0" normalizeH="0" baseline="0" noProof="0">
              <a:ln>
                <a:noFill/>
              </a:ln>
              <a:effectLst/>
              <a:uLnTx/>
              <a:uFillTx/>
            </a:endParaRPr>
          </a:p>
          <a:p>
            <a:pPr marL="0" marR="0" lvl="0" indent="0" defTabSz="914400" rtl="0" eaLnBrk="1" fontAlgn="auto" latinLnBrk="0" hangingPunct="1">
              <a:lnSpc>
                <a:spcPct val="90000"/>
              </a:lnSpc>
              <a:spcBef>
                <a:spcPts val="0"/>
              </a:spcBef>
              <a:spcAft>
                <a:spcPts val="0"/>
              </a:spcAft>
              <a:buClrTx/>
              <a:buSzTx/>
              <a:buFontTx/>
              <a:buNone/>
              <a:tabLst/>
              <a:defRPr/>
            </a:pPr>
            <a:r>
              <a:rPr kumimoji="0" lang="fi-FI" sz="1500" b="1" i="0" u="none" strike="noStrike" kern="1200" cap="none" spc="0" normalizeH="0" baseline="0" noProof="0">
                <a:ln>
                  <a:noFill/>
                </a:ln>
                <a:effectLst/>
                <a:uLnTx/>
                <a:uFillTx/>
              </a:rPr>
              <a:t>Tuttu paikka ja rutiinien luominen - yhteinen aloitus ja lopetus</a:t>
            </a: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i-FI" sz="1500" b="0" i="0" u="none" strike="noStrike" kern="1200" cap="none" spc="0" normalizeH="0" baseline="0" noProof="0">
                <a:ln>
                  <a:noFill/>
                </a:ln>
                <a:solidFill>
                  <a:schemeClr val="tx1"/>
                </a:solidFill>
                <a:effectLst/>
                <a:uLnTx/>
                <a:uFillTx/>
              </a:rPr>
              <a:t>Ulkoluokkaan kokoontuminen on hyvä aloittaa aina samassa paikassa. Repuille katsotaan yhdessä oma paikka. Piiriin kokoontuminen jäsentää oppimisen aloituksen ja lopetuksen.</a:t>
            </a: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i-FI" sz="1500" b="1" i="0" u="none" strike="noStrike" kern="1200" cap="none" spc="0" normalizeH="0" baseline="0" noProof="0">
              <a:ln>
                <a:noFill/>
              </a:ln>
              <a:solidFill>
                <a:schemeClr val="tx1"/>
              </a:solidFill>
              <a:effectLst/>
              <a:uLnTx/>
              <a:uFillTx/>
            </a:endParaRPr>
          </a:p>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i-FI" sz="1500" b="1" i="0" u="none" strike="noStrike" kern="1200" cap="none" spc="0" normalizeH="0" baseline="0" noProof="0">
                <a:ln>
                  <a:noFill/>
                </a:ln>
                <a:effectLst/>
                <a:uLnTx/>
                <a:uFillTx/>
              </a:rPr>
              <a:t>Selkeät ja lyhyet ohjeet tehtäviin</a:t>
            </a: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i-FI" sz="1500" b="0" i="0" u="none" strike="noStrike" kern="1200" cap="none" spc="0" normalizeH="0" baseline="0" noProof="0">
                <a:ln>
                  <a:noFill/>
                </a:ln>
                <a:solidFill>
                  <a:schemeClr val="tx1"/>
                </a:solidFill>
                <a:effectLst/>
                <a:uLnTx/>
                <a:uFillTx/>
              </a:rPr>
              <a:t>Ulkoluokassa ohjeiden on hyvä olla selkeitä ja lyhyitä, jotta niihin on helppo keskittyä. Oppilaat saavat yhden tehtävän kerrallaan. </a:t>
            </a: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i-FI" sz="1500" b="0" i="0" u="none" strike="noStrike" kern="1200" cap="none" spc="0" normalizeH="0" baseline="0" noProof="0">
              <a:ln>
                <a:noFill/>
              </a:ln>
              <a:solidFill>
                <a:schemeClr val="tx1"/>
              </a:solidFill>
              <a:effectLst/>
              <a:uLnTx/>
              <a:uFillTx/>
            </a:endParaRPr>
          </a:p>
          <a:p>
            <a:pPr marL="0" marR="0" lvl="0" indent="0" defTabSz="914400" rtl="0" eaLnBrk="1" fontAlgn="auto" latinLnBrk="0" hangingPunct="1">
              <a:lnSpc>
                <a:spcPct val="90000"/>
              </a:lnSpc>
              <a:spcBef>
                <a:spcPts val="0"/>
              </a:spcBef>
              <a:spcAft>
                <a:spcPts val="0"/>
              </a:spcAft>
              <a:buClrTx/>
              <a:buSzTx/>
              <a:buFontTx/>
              <a:buNone/>
              <a:tabLst/>
              <a:defRPr/>
            </a:pPr>
            <a:r>
              <a:rPr kumimoji="0" lang="fi-FI" sz="1500" b="1" i="0" u="none" strike="noStrike" kern="1200" cap="none" spc="0" normalizeH="0" baseline="0" noProof="0">
                <a:ln>
                  <a:noFill/>
                </a:ln>
                <a:effectLst/>
                <a:uLnTx/>
                <a:uFillTx/>
              </a:rPr>
              <a:t>Yhteisopettajuutta ja työskentelyä pienryhmissä</a:t>
            </a: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i-FI" sz="1500" b="0" i="0" u="none" strike="noStrike" kern="1200" cap="none" spc="0" normalizeH="0" baseline="0" noProof="0" err="1">
                <a:ln>
                  <a:noFill/>
                </a:ln>
                <a:solidFill>
                  <a:schemeClr val="tx1"/>
                </a:solidFill>
                <a:effectLst/>
                <a:uLnTx/>
                <a:uFillTx/>
              </a:rPr>
              <a:t>Pienryhmt</a:t>
            </a:r>
            <a:r>
              <a:rPr kumimoji="0" lang="fi-FI" sz="1500" b="0" i="0" u="none" strike="noStrike" kern="1200" cap="none" spc="0" normalizeH="0" baseline="0" noProof="0">
                <a:ln>
                  <a:noFill/>
                </a:ln>
                <a:solidFill>
                  <a:schemeClr val="tx1"/>
                </a:solidFill>
                <a:effectLst/>
                <a:uLnTx/>
                <a:uFillTx/>
              </a:rPr>
              <a:t> ja parityöskentely tukevat vuorovaikutusta, vastuun jakoa ja opettajan ohjausta ulkona.</a:t>
            </a: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i-FI" sz="1500" b="0" i="0" u="none" strike="noStrike" kern="1200" cap="none" spc="0" normalizeH="0" baseline="0" noProof="0">
              <a:ln>
                <a:noFill/>
              </a:ln>
              <a:solidFill>
                <a:schemeClr val="tx1"/>
              </a:solidFill>
              <a:effectLst/>
              <a:uLnTx/>
              <a:uFillTx/>
            </a:endParaRP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i-FI" sz="1500" b="1" i="0" u="none" strike="noStrike" kern="1200" cap="none" spc="0" normalizeH="0" baseline="0" noProof="0">
                <a:ln>
                  <a:noFill/>
                </a:ln>
                <a:solidFill>
                  <a:schemeClr val="tx1"/>
                </a:solidFill>
                <a:effectLst/>
                <a:uLnTx/>
                <a:uFillTx/>
              </a:rPr>
              <a:t>Pelillisyys ja toiminnallisuus innostaa oppilaita</a:t>
            </a: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i-FI" sz="1500" b="0" i="0" u="none" strike="noStrike" kern="1200" cap="none" spc="0" normalizeH="0" baseline="0" noProof="0">
                <a:ln>
                  <a:noFill/>
                </a:ln>
                <a:solidFill>
                  <a:schemeClr val="tx1"/>
                </a:solidFill>
                <a:effectLst/>
                <a:uLnTx/>
                <a:uFillTx/>
              </a:rPr>
              <a:t>Luonnossa oppiminen tapahtuu luontevasti tekemällä, liikkumalla ja havainnoimalla, mikä lisää motivaatiota ja sitoutumista tekemiseen.</a:t>
            </a: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i-FI" sz="1500" b="0" i="0" u="none" strike="noStrike" kern="1200" cap="none" spc="0" normalizeH="0" baseline="0" noProof="0">
              <a:ln>
                <a:noFill/>
              </a:ln>
              <a:solidFill>
                <a:schemeClr val="tx1"/>
              </a:solidFill>
              <a:effectLst/>
              <a:uLnTx/>
              <a:uFillTx/>
            </a:endParaRP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i-FI" sz="1500" b="0" i="0" u="none" strike="noStrike" kern="1200" cap="none" spc="0" normalizeH="0" baseline="0" noProof="0">
              <a:ln>
                <a:noFill/>
              </a:ln>
              <a:solidFill>
                <a:schemeClr val="tx1"/>
              </a:solidFill>
              <a:effectLst/>
              <a:uLnTx/>
              <a:uFillTx/>
            </a:endParaRPr>
          </a:p>
          <a:p>
            <a:pPr marL="76200" indent="0">
              <a:lnSpc>
                <a:spcPct val="90000"/>
              </a:lnSpc>
              <a:buNone/>
            </a:pPr>
            <a:endParaRPr lang="fi-FI" sz="1500" noProof="0"/>
          </a:p>
        </p:txBody>
      </p:sp>
      <p:sp>
        <p:nvSpPr>
          <p:cNvPr id="4" name="Slide Number Placeholder 3">
            <a:extLst>
              <a:ext uri="{FF2B5EF4-FFF2-40B4-BE49-F238E27FC236}">
                <a16:creationId xmlns:a16="http://schemas.microsoft.com/office/drawing/2014/main" id="{87AA8B21-5005-5D09-54A1-289D4A6EFA45}"/>
              </a:ext>
            </a:extLst>
          </p:cNvPr>
          <p:cNvSpPr>
            <a:spLocks noGrp="1"/>
          </p:cNvSpPr>
          <p:nvPr>
            <p:ph type="sldNum" idx="12"/>
          </p:nvPr>
        </p:nvSpPr>
        <p:spPr>
          <a:xfrm>
            <a:off x="11202684" y="6356350"/>
            <a:ext cx="851263" cy="365125"/>
          </a:xfrm>
        </p:spPr>
        <p:txBody>
          <a:bodyPr wrap="square" anchor="ctr">
            <a:normAutofit/>
          </a:bodyPr>
          <a:lstStyle/>
          <a:p>
            <a:pPr>
              <a:spcAft>
                <a:spcPts val="600"/>
              </a:spcAft>
            </a:pPr>
            <a:fld id="{00000000-1234-1234-1234-123412341234}" type="slidenum">
              <a:rPr lang="fi-FI" noProof="0" smtClean="0"/>
              <a:pPr>
                <a:spcAft>
                  <a:spcPts val="600"/>
                </a:spcAft>
              </a:pPr>
              <a:t>8</a:t>
            </a:fld>
            <a:endParaRPr lang="fi-FI" noProof="0"/>
          </a:p>
        </p:txBody>
      </p:sp>
      <p:pic>
        <p:nvPicPr>
          <p:cNvPr id="11" name="Kuvan paikkamerkki 10" descr="Taustakuva, jossa näkyy ryhmä lapsia ja heidän kädet. Lapsilla on päällä syystakit ja maassa on lehtiä.">
            <a:extLst>
              <a:ext uri="{FF2B5EF4-FFF2-40B4-BE49-F238E27FC236}">
                <a16:creationId xmlns:a16="http://schemas.microsoft.com/office/drawing/2014/main" id="{F4880377-3977-073F-214D-BF1DD21863F0}"/>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l="29071" r="29071"/>
          <a:stretch/>
        </p:blipFill>
        <p:spPr>
          <a:xfrm>
            <a:off x="7891577" y="18"/>
            <a:ext cx="4300537" cy="6857964"/>
          </a:xfrm>
          <a:prstGeom prst="rect">
            <a:avLst/>
          </a:prstGeom>
          <a:noFill/>
          <a:ln>
            <a:noFill/>
          </a:ln>
        </p:spPr>
      </p:pic>
      <p:sp>
        <p:nvSpPr>
          <p:cNvPr id="13" name="Tekstiruutu 12">
            <a:extLst>
              <a:ext uri="{FF2B5EF4-FFF2-40B4-BE49-F238E27FC236}">
                <a16:creationId xmlns:a16="http://schemas.microsoft.com/office/drawing/2014/main" id="{538DF093-B3D2-4CDA-1846-A15AB6D9C849}"/>
              </a:ext>
            </a:extLst>
          </p:cNvPr>
          <p:cNvSpPr txBox="1"/>
          <p:nvPr/>
        </p:nvSpPr>
        <p:spPr>
          <a:xfrm>
            <a:off x="8400256" y="1484784"/>
            <a:ext cx="3493008" cy="3893374"/>
          </a:xfrm>
          <a:prstGeom prst="rect">
            <a:avLst/>
          </a:prstGeom>
          <a:solidFill>
            <a:schemeClr val="accent4">
              <a:lumMod val="20000"/>
              <a:lumOff val="80000"/>
            </a:schemeClr>
          </a:solidFill>
        </p:spPr>
        <p:txBody>
          <a:bodyPr wrap="square" rtlCol="0">
            <a:spAutoFit/>
          </a:bodyPr>
          <a:lstStyle/>
          <a:p>
            <a:pPr algn="ctr"/>
            <a:r>
              <a:rPr lang="fi-FI" sz="1300" b="1" noProof="0">
                <a:solidFill>
                  <a:schemeClr val="tx1"/>
                </a:solidFill>
              </a:rPr>
              <a:t>Yhdessä luodut pelisäännöt  ulkoluokkaan </a:t>
            </a:r>
          </a:p>
          <a:p>
            <a:pPr algn="ctr"/>
            <a:endParaRPr lang="fi-FI" sz="1300" noProof="0">
              <a:solidFill>
                <a:schemeClr val="tx1"/>
              </a:solidFill>
            </a:endParaRPr>
          </a:p>
          <a:p>
            <a:pPr algn="ctr"/>
            <a:r>
              <a:rPr lang="fi-FI" sz="1300" noProof="0">
                <a:solidFill>
                  <a:schemeClr val="tx1"/>
                </a:solidFill>
              </a:rPr>
              <a:t>Huomioikaa sääntöjä laatiessa toisenne, oppilaitoksen yleiset säännöt sekä jokaisen oikeudet.</a:t>
            </a:r>
          </a:p>
          <a:p>
            <a:pPr algn="ctr"/>
            <a:endParaRPr lang="fi-FI" sz="1300" noProof="0">
              <a:solidFill>
                <a:schemeClr val="tx1"/>
              </a:solidFill>
            </a:endParaRPr>
          </a:p>
          <a:p>
            <a:pPr algn="ctr"/>
            <a:r>
              <a:rPr lang="fi-FI" sz="1300" noProof="0">
                <a:solidFill>
                  <a:schemeClr val="tx1"/>
                </a:solidFill>
              </a:rPr>
              <a:t>Voitte ideoida sääntöjä vaikka paikan päällä metsässä. Oppilaat saavat paperilappuja, joihin sääntöjä voi luonnostella ryhmissä. Paperilaput kiinnitetään pyykkipojalla naruun, joka on pingotettu puiden väliin. Säännöistä käydään keskustelu ryhmittelemällä lappuja sopivaan järjestykseen.</a:t>
            </a:r>
          </a:p>
          <a:p>
            <a:pPr algn="ctr"/>
            <a:endParaRPr lang="fi-FI" sz="1300" noProof="0">
              <a:solidFill>
                <a:schemeClr val="tx1"/>
              </a:solidFill>
            </a:endParaRPr>
          </a:p>
          <a:p>
            <a:pPr algn="ctr"/>
            <a:r>
              <a:rPr lang="fi-FI" sz="1300" noProof="0">
                <a:solidFill>
                  <a:schemeClr val="tx1"/>
                </a:solidFill>
              </a:rPr>
              <a:t>Lopputulos valokuvataan muistiin merkitsemistä varten.</a:t>
            </a:r>
          </a:p>
          <a:p>
            <a:pPr algn="ctr"/>
            <a:endParaRPr lang="fi-FI" sz="1300" noProof="0">
              <a:solidFill>
                <a:schemeClr val="tx1"/>
              </a:solidFill>
            </a:endParaRPr>
          </a:p>
          <a:p>
            <a:pPr algn="ctr"/>
            <a:r>
              <a:rPr lang="fi-FI" sz="1300" noProof="0">
                <a:solidFill>
                  <a:schemeClr val="tx1"/>
                </a:solidFill>
              </a:rPr>
              <a:t>Lähde: </a:t>
            </a:r>
            <a:r>
              <a:rPr lang="fi-FI" sz="1300" noProof="0">
                <a:solidFill>
                  <a:schemeClr val="tx1"/>
                </a:solidFill>
                <a:hlinkClick r:id="rId3">
                  <a:extLst>
                    <a:ext uri="{A12FA001-AC4F-418D-AE19-62706E023703}">
                      <ahyp:hlinkClr xmlns:ahyp="http://schemas.microsoft.com/office/drawing/2018/hyperlinkcolor" val="tx"/>
                    </a:ext>
                  </a:extLst>
                </a:hlinkClick>
              </a:rPr>
              <a:t>koulumetsaopas2014.pdf</a:t>
            </a:r>
            <a:endParaRPr lang="fi-FI" sz="1300" noProof="0">
              <a:solidFill>
                <a:schemeClr val="tx1"/>
              </a:solidFill>
            </a:endParaRPr>
          </a:p>
        </p:txBody>
      </p:sp>
      <p:sp>
        <p:nvSpPr>
          <p:cNvPr id="6" name="Tekstiruutu 5">
            <a:extLst>
              <a:ext uri="{FF2B5EF4-FFF2-40B4-BE49-F238E27FC236}">
                <a16:creationId xmlns:a16="http://schemas.microsoft.com/office/drawing/2014/main" id="{7E6B5797-71C5-3B72-F76D-31A482BD721C}"/>
              </a:ext>
            </a:extLst>
          </p:cNvPr>
          <p:cNvSpPr txBox="1"/>
          <p:nvPr/>
        </p:nvSpPr>
        <p:spPr>
          <a:xfrm>
            <a:off x="9506135" y="6356350"/>
            <a:ext cx="2685865" cy="246221"/>
          </a:xfrm>
          <a:prstGeom prst="rect">
            <a:avLst/>
          </a:prstGeom>
          <a:noFill/>
        </p:spPr>
        <p:txBody>
          <a:bodyPr wrap="square" rtlCol="0">
            <a:spAutoFit/>
          </a:bodyPr>
          <a:lstStyle/>
          <a:p>
            <a:r>
              <a:rPr lang="fi-FI" sz="1000" noProof="0">
                <a:solidFill>
                  <a:schemeClr val="bg1"/>
                </a:solidFill>
              </a:rPr>
              <a:t>Kuva: Laura Happo Tampereen kaupunki</a:t>
            </a:r>
          </a:p>
        </p:txBody>
      </p:sp>
    </p:spTree>
    <p:extLst>
      <p:ext uri="{BB962C8B-B14F-4D97-AF65-F5344CB8AC3E}">
        <p14:creationId xmlns:p14="http://schemas.microsoft.com/office/powerpoint/2010/main" val="12842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800C6-9703-7862-78BF-44087CC470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EFEFA0-E87D-CBB3-8175-24BBA2733715}"/>
              </a:ext>
            </a:extLst>
          </p:cNvPr>
          <p:cNvSpPr>
            <a:spLocks noGrp="1"/>
          </p:cNvSpPr>
          <p:nvPr>
            <p:ph type="title"/>
          </p:nvPr>
        </p:nvSpPr>
        <p:spPr/>
        <p:txBody>
          <a:bodyPr/>
          <a:lstStyle/>
          <a:p>
            <a:r>
              <a:rPr lang="fi-FI" noProof="0">
                <a:latin typeface="Calibri" panose="020F0502020204030204" pitchFamily="34" charset="0"/>
                <a:ea typeface="Calibri" panose="020F0502020204030204" pitchFamily="34" charset="0"/>
                <a:cs typeface="Calibri" panose="020F0502020204030204" pitchFamily="34" charset="0"/>
              </a:rPr>
              <a:t>Ulkoluokkatunnin jälkeen</a:t>
            </a:r>
            <a:endParaRPr lang="fi-FI" noProof="0"/>
          </a:p>
        </p:txBody>
      </p:sp>
      <p:sp>
        <p:nvSpPr>
          <p:cNvPr id="3" name="Text Placeholder 2">
            <a:extLst>
              <a:ext uri="{FF2B5EF4-FFF2-40B4-BE49-F238E27FC236}">
                <a16:creationId xmlns:a16="http://schemas.microsoft.com/office/drawing/2014/main" id="{E389AB89-C597-D96A-85FF-547FB0C865E8}"/>
              </a:ext>
            </a:extLst>
          </p:cNvPr>
          <p:cNvSpPr>
            <a:spLocks noGrp="1"/>
          </p:cNvSpPr>
          <p:nvPr>
            <p:ph type="body" idx="1"/>
          </p:nvPr>
        </p:nvSpPr>
        <p:spPr>
          <a:xfrm>
            <a:off x="845917" y="2011681"/>
            <a:ext cx="3415553" cy="4344669"/>
          </a:xfrm>
        </p:spPr>
        <p:txBody>
          <a:bodyPr>
            <a:normAutofit/>
          </a:bodyPr>
          <a:lstStyle/>
          <a:p>
            <a:pPr marL="0" lvl="0" indent="0">
              <a:spcBef>
                <a:spcPts val="0"/>
              </a:spcBef>
              <a:buNone/>
            </a:pPr>
            <a:r>
              <a:rPr lang="fi-FI" sz="1600" b="1" noProof="0">
                <a:ea typeface="Calibri" panose="020F0502020204030204" pitchFamily="34" charset="0"/>
                <a:cs typeface="Calibri" panose="020F0502020204030204" pitchFamily="34" charset="0"/>
              </a:rPr>
              <a:t>Reflektointi ja dokumentointi</a:t>
            </a:r>
          </a:p>
          <a:p>
            <a:pPr marL="0" lvl="1" indent="0">
              <a:spcBef>
                <a:spcPts val="0"/>
              </a:spcBef>
              <a:buNone/>
            </a:pPr>
            <a:r>
              <a:rPr lang="fi-FI" sz="1600" noProof="0">
                <a:latin typeface="+mn-lt"/>
                <a:ea typeface="Calibri" panose="020F0502020204030204" pitchFamily="34" charset="0"/>
                <a:cs typeface="Calibri" panose="020F0502020204030204" pitchFamily="34" charset="0"/>
              </a:rPr>
              <a:t>Ulkoluokassa opittua voi purkaa myöhemmin keskustellen, piirtäen tai esimerkiksi liikkeen avulla. Ulkona opittua on hyvä yhdistää tunnin tavoitteisiin, aikaisemmin opittuun ja tuleviin oppitunteihin.</a:t>
            </a:r>
          </a:p>
          <a:p>
            <a:pPr marL="0" lvl="1" indent="0">
              <a:spcBef>
                <a:spcPts val="0"/>
              </a:spcBef>
              <a:buNone/>
            </a:pPr>
            <a:endParaRPr lang="fi-FI" sz="1600" noProof="0">
              <a:latin typeface="+mn-lt"/>
              <a:ea typeface="Calibri" panose="020F0502020204030204" pitchFamily="34" charset="0"/>
              <a:cs typeface="Calibri" panose="020F0502020204030204" pitchFamily="34" charset="0"/>
            </a:endParaRPr>
          </a:p>
          <a:p>
            <a:pPr marL="0" lvl="1" indent="0">
              <a:spcBef>
                <a:spcPts val="0"/>
              </a:spcBef>
              <a:buNone/>
            </a:pPr>
            <a:r>
              <a:rPr lang="fi-FI" sz="1600" noProof="0">
                <a:latin typeface="+mn-lt"/>
                <a:ea typeface="Calibri" panose="020F0502020204030204" pitchFamily="34" charset="0"/>
                <a:cs typeface="Calibri" panose="020F0502020204030204" pitchFamily="34" charset="0"/>
              </a:rPr>
              <a:t>Oppilaiden tallentamat valokuvat, muistiinpanot tai muu dokumentointi tekevät oppimisen näkyväksi ja tukevat arviointia.</a:t>
            </a:r>
          </a:p>
          <a:p>
            <a:pPr marL="0" lvl="1" indent="0">
              <a:spcBef>
                <a:spcPts val="0"/>
              </a:spcBef>
              <a:buNone/>
            </a:pPr>
            <a:endParaRPr lang="fi-FI" sz="1600" noProof="0">
              <a:latin typeface="+mn-lt"/>
              <a:ea typeface="Calibri" panose="020F0502020204030204" pitchFamily="34" charset="0"/>
              <a:cs typeface="Calibri" panose="020F0502020204030204" pitchFamily="34" charset="0"/>
            </a:endParaRPr>
          </a:p>
          <a:p>
            <a:pPr marL="0" lvl="1" indent="0">
              <a:spcBef>
                <a:spcPts val="0"/>
              </a:spcBef>
              <a:buNone/>
            </a:pPr>
            <a:endParaRPr lang="fi-FI" sz="1600" noProof="0">
              <a:latin typeface="+mn-lt"/>
              <a:ea typeface="Calibri" panose="020F0502020204030204" pitchFamily="34" charset="0"/>
              <a:cs typeface="Calibri" panose="020F0502020204030204" pitchFamily="34" charset="0"/>
            </a:endParaRPr>
          </a:p>
          <a:p>
            <a:pPr marL="0" lvl="1" indent="0">
              <a:spcBef>
                <a:spcPts val="0"/>
              </a:spcBef>
              <a:buNone/>
            </a:pPr>
            <a:endParaRPr lang="fi-FI" sz="1600" noProof="0">
              <a:latin typeface="+mn-lt"/>
              <a:ea typeface="Calibri" panose="020F0502020204030204" pitchFamily="34" charset="0"/>
              <a:cs typeface="Calibri" panose="020F0502020204030204" pitchFamily="34" charset="0"/>
            </a:endParaRPr>
          </a:p>
          <a:p>
            <a:pPr marL="76200" indent="0">
              <a:buNone/>
            </a:pPr>
            <a:endParaRPr lang="fi-FI" sz="1600" noProof="0"/>
          </a:p>
        </p:txBody>
      </p:sp>
      <p:sp>
        <p:nvSpPr>
          <p:cNvPr id="5" name="Text Placeholder 4">
            <a:extLst>
              <a:ext uri="{FF2B5EF4-FFF2-40B4-BE49-F238E27FC236}">
                <a16:creationId xmlns:a16="http://schemas.microsoft.com/office/drawing/2014/main" id="{992C7E5B-21F6-457B-F214-BAB42FF42A54}"/>
              </a:ext>
            </a:extLst>
          </p:cNvPr>
          <p:cNvSpPr>
            <a:spLocks noGrp="1"/>
          </p:cNvSpPr>
          <p:nvPr>
            <p:ph type="body" idx="13"/>
          </p:nvPr>
        </p:nvSpPr>
        <p:spPr/>
        <p:txBody>
          <a:bodyPr>
            <a:normAutofit/>
          </a:bodyPr>
          <a:lstStyle/>
          <a:p>
            <a:pPr marL="0" lvl="1" indent="0">
              <a:spcBef>
                <a:spcPts val="0"/>
              </a:spcBef>
              <a:buFont typeface="Arial" panose="020B0604020202020204" pitchFamily="34" charset="0"/>
              <a:buNone/>
            </a:pPr>
            <a:r>
              <a:rPr lang="fi-FI" sz="1600" b="1" noProof="0">
                <a:latin typeface="+mn-lt"/>
                <a:ea typeface="Calibri" panose="020F0502020204030204" pitchFamily="34" charset="0"/>
                <a:cs typeface="Calibri" panose="020F0502020204030204" pitchFamily="34" charset="0"/>
              </a:rPr>
              <a:t>Reflektointi luontoympäristön vaikutuksista</a:t>
            </a:r>
          </a:p>
          <a:p>
            <a:pPr marL="0" lvl="1" indent="0">
              <a:spcBef>
                <a:spcPts val="0"/>
              </a:spcBef>
              <a:buNone/>
            </a:pPr>
            <a:r>
              <a:rPr lang="fi-FI" sz="1600" noProof="0">
                <a:latin typeface="+mn-lt"/>
                <a:ea typeface="Calibri" panose="020F0502020204030204" pitchFamily="34" charset="0"/>
                <a:cs typeface="Calibri" panose="020F0502020204030204" pitchFamily="34" charset="0"/>
              </a:rPr>
              <a:t>Sanoittaminen ja keskustelu muuttavat kokemuksellisen tiedon tietoiseksi ymmärrykseksi. Kortit reflektointiin: </a:t>
            </a:r>
            <a:r>
              <a:rPr lang="fi-FI" sz="1600" noProof="0">
                <a:latin typeface="+mn-lt"/>
                <a:ea typeface="Calibri" panose="020F0502020204030204" pitchFamily="34" charset="0"/>
                <a:cs typeface="Calibri" panose="020F0502020204030204" pitchFamily="34" charset="0"/>
                <a:hlinkClick r:id="rId2"/>
              </a:rPr>
              <a:t>Luonnosta hyvinvointia -kortit - julkaisut.metsa.fi</a:t>
            </a:r>
            <a:endParaRPr lang="fi-FI" sz="1600" noProof="0">
              <a:latin typeface="+mn-lt"/>
              <a:ea typeface="Calibri" panose="020F0502020204030204" pitchFamily="34" charset="0"/>
              <a:cs typeface="Calibri" panose="020F0502020204030204" pitchFamily="34" charset="0"/>
            </a:endParaRPr>
          </a:p>
          <a:p>
            <a:pPr marL="76200" indent="0">
              <a:buNone/>
            </a:pPr>
            <a:endParaRPr lang="fi-FI" sz="1600" noProof="0"/>
          </a:p>
        </p:txBody>
      </p:sp>
      <p:sp>
        <p:nvSpPr>
          <p:cNvPr id="6" name="Text Placeholder 5">
            <a:extLst>
              <a:ext uri="{FF2B5EF4-FFF2-40B4-BE49-F238E27FC236}">
                <a16:creationId xmlns:a16="http://schemas.microsoft.com/office/drawing/2014/main" id="{9E595A87-D4C6-A2D8-DCD9-E53EC6A2D1FD}"/>
              </a:ext>
            </a:extLst>
          </p:cNvPr>
          <p:cNvSpPr>
            <a:spLocks noGrp="1"/>
          </p:cNvSpPr>
          <p:nvPr>
            <p:ph type="body" idx="14"/>
          </p:nvPr>
        </p:nvSpPr>
        <p:spPr/>
        <p:txBody>
          <a:bodyPr>
            <a:normAutofit/>
          </a:bodyPr>
          <a:lstStyle/>
          <a:p>
            <a:pPr marL="0" lvl="0" indent="0">
              <a:spcBef>
                <a:spcPts val="0"/>
              </a:spcBef>
              <a:buFont typeface="Arial" panose="020B0604020202020204" pitchFamily="34" charset="0"/>
              <a:buNone/>
            </a:pPr>
            <a:r>
              <a:rPr lang="fi-FI" sz="1600" b="1" noProof="0">
                <a:ea typeface="Calibri" panose="020F0502020204030204" pitchFamily="34" charset="0"/>
                <a:cs typeface="Calibri" panose="020F0502020204030204" pitchFamily="34" charset="0"/>
              </a:rPr>
              <a:t>Jatkuvuuden rakentaminen ja tuttuus</a:t>
            </a:r>
          </a:p>
          <a:p>
            <a:pPr marL="0" lvl="1" indent="0">
              <a:spcBef>
                <a:spcPts val="0"/>
              </a:spcBef>
              <a:buFont typeface="Arial" panose="020B0604020202020204" pitchFamily="34" charset="0"/>
              <a:buNone/>
            </a:pPr>
            <a:r>
              <a:rPr lang="fi-FI" sz="1600" noProof="0">
                <a:latin typeface="+mn-lt"/>
                <a:ea typeface="Calibri" panose="020F0502020204030204" pitchFamily="34" charset="0"/>
                <a:cs typeface="Calibri" panose="020F0502020204030204" pitchFamily="34" charset="0"/>
              </a:rPr>
              <a:t>Useampi käynti samaan paikkaan syventää havaintoja ja tekee oppimisesta merkityksellistä.</a:t>
            </a:r>
          </a:p>
        </p:txBody>
      </p:sp>
      <p:pic>
        <p:nvPicPr>
          <p:cNvPr id="11" name="Kuva 10" descr="Kuva korteista, jossa on kuvituksena pöllöhahmo ja erilaisia tekstejä, kuten “luonto rauhoittaa minua” ja “ulkona oleminen piristi mieltäni”">
            <a:hlinkClick r:id="rId2"/>
            <a:extLst>
              <a:ext uri="{FF2B5EF4-FFF2-40B4-BE49-F238E27FC236}">
                <a16:creationId xmlns:a16="http://schemas.microsoft.com/office/drawing/2014/main" id="{54626ACB-50B5-1935-6F6F-FFB02CC18C97}"/>
              </a:ext>
            </a:extLst>
          </p:cNvPr>
          <p:cNvPicPr>
            <a:picLocks noChangeAspect="1"/>
          </p:cNvPicPr>
          <p:nvPr/>
        </p:nvPicPr>
        <p:blipFill>
          <a:blip r:embed="rId3" cstate="email">
            <a:alphaModFix amt="81000"/>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rot="908746">
            <a:off x="6877545" y="4040108"/>
            <a:ext cx="1679983" cy="2326686"/>
          </a:xfrm>
          <a:prstGeom prst="rect">
            <a:avLst/>
          </a:prstGeom>
          <a:effectLst>
            <a:softEdge rad="12700"/>
          </a:effectLst>
        </p:spPr>
      </p:pic>
      <p:grpSp>
        <p:nvGrpSpPr>
          <p:cNvPr id="16" name="Group 22" descr="Ikonikuvitus jossa on tehtävälista ja kynä">
            <a:extLst>
              <a:ext uri="{FF2B5EF4-FFF2-40B4-BE49-F238E27FC236}">
                <a16:creationId xmlns:a16="http://schemas.microsoft.com/office/drawing/2014/main" id="{9769EB6B-8CC7-F70D-F504-258B6C89CB8A}"/>
              </a:ext>
            </a:extLst>
          </p:cNvPr>
          <p:cNvGrpSpPr/>
          <p:nvPr/>
        </p:nvGrpSpPr>
        <p:grpSpPr>
          <a:xfrm>
            <a:off x="8663509" y="5805264"/>
            <a:ext cx="720080" cy="720080"/>
            <a:chOff x="3053268" y="4725145"/>
            <a:chExt cx="720080" cy="720080"/>
          </a:xfrm>
        </p:grpSpPr>
        <p:sp>
          <p:nvSpPr>
            <p:cNvPr id="17" name="Oval 13">
              <a:extLst>
                <a:ext uri="{FF2B5EF4-FFF2-40B4-BE49-F238E27FC236}">
                  <a16:creationId xmlns:a16="http://schemas.microsoft.com/office/drawing/2014/main" id="{A5D60C92-341B-0448-D95D-BCF5C20E28D6}"/>
                </a:ext>
              </a:extLst>
            </p:cNvPr>
            <p:cNvSpPr/>
            <p:nvPr/>
          </p:nvSpPr>
          <p:spPr>
            <a:xfrm>
              <a:off x="3053268" y="4725145"/>
              <a:ext cx="720080" cy="72008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noProof="0"/>
            </a:p>
          </p:txBody>
        </p:sp>
        <p:pic>
          <p:nvPicPr>
            <p:cNvPr id="18" name="Picture 21">
              <a:extLst>
                <a:ext uri="{FF2B5EF4-FFF2-40B4-BE49-F238E27FC236}">
                  <a16:creationId xmlns:a16="http://schemas.microsoft.com/office/drawing/2014/main" id="{CCCECE46-098A-B530-CB28-1DBD1D52616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74657" y="4916421"/>
              <a:ext cx="349923" cy="342049"/>
            </a:xfrm>
            <a:prstGeom prst="rect">
              <a:avLst/>
            </a:prstGeom>
          </p:spPr>
        </p:pic>
      </p:grpSp>
      <p:sp>
        <p:nvSpPr>
          <p:cNvPr id="4" name="Slide Number Placeholder 3">
            <a:extLst>
              <a:ext uri="{FF2B5EF4-FFF2-40B4-BE49-F238E27FC236}">
                <a16:creationId xmlns:a16="http://schemas.microsoft.com/office/drawing/2014/main" id="{24BB848C-60FB-A760-8CFB-9BDFBE99D67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i-FI" sz="1200" b="0" i="0" u="none" strike="noStrike" kern="0" cap="none" spc="0" normalizeH="0" baseline="0" noProof="0" smtClean="0">
                <a:ln>
                  <a:noFill/>
                </a:ln>
                <a:solidFill>
                  <a:srgbClr val="212121"/>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fi-FI" sz="1200" b="0" i="0" u="none" strike="noStrike" kern="0" cap="none" spc="0" normalizeH="0" baseline="0" noProof="0">
              <a:ln>
                <a:noFill/>
              </a:ln>
              <a:solidFill>
                <a:srgbClr val="21212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64738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234DF09-38A9-13B4-91DE-BE7D118AE48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4B34C77-C438-5BED-3175-28CF9296E921}"/>
              </a:ext>
            </a:extLst>
          </p:cNvPr>
          <p:cNvSpPr>
            <a:spLocks noGrp="1"/>
          </p:cNvSpPr>
          <p:nvPr>
            <p:ph type="sldNum" idx="12"/>
          </p:nvPr>
        </p:nvSpPr>
        <p:spPr>
          <a:xfrm>
            <a:off x="11202684" y="6356350"/>
            <a:ext cx="851263" cy="365125"/>
          </a:xfrm>
        </p:spPr>
        <p:txBody>
          <a:bodyPr/>
          <a:lstStyle/>
          <a:p>
            <a:pPr lvl="0"/>
            <a:fld id="{00000000-1234-1234-1234-123412341234}" type="slidenum">
              <a:rPr lang="fi-FI" noProof="0" smtClean="0">
                <a:sym typeface="Calibri"/>
              </a:rPr>
              <a:pPr lvl="0"/>
              <a:t>10</a:t>
            </a:fld>
            <a:endParaRPr lang="fi-FI" noProof="0">
              <a:sym typeface="Calibri"/>
            </a:endParaRPr>
          </a:p>
        </p:txBody>
      </p:sp>
      <p:sp>
        <p:nvSpPr>
          <p:cNvPr id="8" name="Otsikko 7">
            <a:extLst>
              <a:ext uri="{FF2B5EF4-FFF2-40B4-BE49-F238E27FC236}">
                <a16:creationId xmlns:a16="http://schemas.microsoft.com/office/drawing/2014/main" id="{54A09484-FC88-C768-0575-1D1B205DF0F1}"/>
              </a:ext>
            </a:extLst>
          </p:cNvPr>
          <p:cNvSpPr>
            <a:spLocks noGrp="1"/>
          </p:cNvSpPr>
          <p:nvPr>
            <p:ph type="title"/>
          </p:nvPr>
        </p:nvSpPr>
        <p:spPr/>
        <p:txBody>
          <a:bodyPr>
            <a:normAutofit fontScale="90000"/>
          </a:bodyPr>
          <a:lstStyle/>
          <a:p>
            <a:r>
              <a:rPr lang="fi-FI">
                <a:solidFill>
                  <a:schemeClr val="tx1"/>
                </a:solidFill>
              </a:rPr>
              <a:t>Miten viestiä ulkoluokkatoiminnasta koteihin?</a:t>
            </a:r>
          </a:p>
        </p:txBody>
      </p:sp>
      <p:sp>
        <p:nvSpPr>
          <p:cNvPr id="9" name="Tekstin paikkamerkki 8">
            <a:extLst>
              <a:ext uri="{FF2B5EF4-FFF2-40B4-BE49-F238E27FC236}">
                <a16:creationId xmlns:a16="http://schemas.microsoft.com/office/drawing/2014/main" id="{B2C6EA2C-52DB-D2F1-46DB-4F80A3B141BC}"/>
              </a:ext>
            </a:extLst>
          </p:cNvPr>
          <p:cNvSpPr>
            <a:spLocks noGrp="1"/>
          </p:cNvSpPr>
          <p:nvPr>
            <p:ph type="body" idx="1"/>
          </p:nvPr>
        </p:nvSpPr>
        <p:spPr/>
        <p:txBody>
          <a:bodyPr/>
          <a:lstStyle/>
          <a:p>
            <a:pPr marL="0" lvl="0" indent="0">
              <a:buFont typeface="Arial" panose="020B0604020202020204" pitchFamily="34" charset="0"/>
              <a:buNone/>
            </a:pPr>
            <a:r>
              <a:rPr lang="fi-FI" b="1">
                <a:solidFill>
                  <a:schemeClr val="tx1"/>
                </a:solidFill>
              </a:rPr>
              <a:t>Perusteet toiminnalle ja selkeä viestintä</a:t>
            </a:r>
          </a:p>
          <a:p>
            <a:pPr marL="0" lvl="1" indent="0">
              <a:buFont typeface="Arial" panose="020B0604020202020204" pitchFamily="34" charset="0"/>
              <a:buNone/>
            </a:pPr>
            <a:r>
              <a:rPr lang="fi-FI" sz="1600">
                <a:solidFill>
                  <a:schemeClr val="tx1"/>
                </a:solidFill>
                <a:latin typeface="+mn-lt"/>
              </a:rPr>
              <a:t>Selkeä viestintä ulkoluokan tavoitteista ja hyödyistä lisää vanhempien ymmärrystä ja luottamusta oppimiseen.</a:t>
            </a:r>
          </a:p>
          <a:p>
            <a:endParaRPr lang="fi-FI">
              <a:solidFill>
                <a:schemeClr val="tx1"/>
              </a:solidFill>
            </a:endParaRPr>
          </a:p>
        </p:txBody>
      </p:sp>
      <p:sp>
        <p:nvSpPr>
          <p:cNvPr id="10" name="Tekstin paikkamerkki 9">
            <a:extLst>
              <a:ext uri="{FF2B5EF4-FFF2-40B4-BE49-F238E27FC236}">
                <a16:creationId xmlns:a16="http://schemas.microsoft.com/office/drawing/2014/main" id="{EEAA2019-A849-4062-20A6-E9E0263E3591}"/>
              </a:ext>
            </a:extLst>
          </p:cNvPr>
          <p:cNvSpPr>
            <a:spLocks noGrp="1"/>
          </p:cNvSpPr>
          <p:nvPr>
            <p:ph type="body" idx="13"/>
          </p:nvPr>
        </p:nvSpPr>
        <p:spPr/>
        <p:txBody>
          <a:bodyPr/>
          <a:lstStyle/>
          <a:p>
            <a:pPr marL="0" lvl="0" indent="0">
              <a:buFont typeface="Arial" panose="020B0604020202020204" pitchFamily="34" charset="0"/>
              <a:buNone/>
            </a:pPr>
            <a:r>
              <a:rPr lang="fi-FI" b="1">
                <a:solidFill>
                  <a:schemeClr val="tx1"/>
                </a:solidFill>
              </a:rPr>
              <a:t>Käytännön ohjeet</a:t>
            </a:r>
          </a:p>
          <a:p>
            <a:pPr marL="0" lvl="1" indent="0">
              <a:buFont typeface="Arial" panose="020B0604020202020204" pitchFamily="34" charset="0"/>
              <a:buNone/>
            </a:pPr>
            <a:r>
              <a:rPr lang="fi-FI" sz="1600">
                <a:solidFill>
                  <a:schemeClr val="tx1"/>
                </a:solidFill>
                <a:latin typeface="+mn-lt"/>
              </a:rPr>
              <a:t>Selkeät tiedot varustuksesta, aikatauluista ja toiminnan luonteesta auttavat huoltajia valmistautumaan ja vähentävät huolia.</a:t>
            </a:r>
          </a:p>
          <a:p>
            <a:endParaRPr lang="fi-FI">
              <a:solidFill>
                <a:schemeClr val="tx1"/>
              </a:solidFill>
            </a:endParaRPr>
          </a:p>
        </p:txBody>
      </p:sp>
      <p:sp>
        <p:nvSpPr>
          <p:cNvPr id="17" name="Tekstin paikkamerkki 16">
            <a:extLst>
              <a:ext uri="{FF2B5EF4-FFF2-40B4-BE49-F238E27FC236}">
                <a16:creationId xmlns:a16="http://schemas.microsoft.com/office/drawing/2014/main" id="{2090480A-1B00-8DCC-9AB5-8DC16CC2EEDC}"/>
              </a:ext>
            </a:extLst>
          </p:cNvPr>
          <p:cNvSpPr>
            <a:spLocks noGrp="1"/>
          </p:cNvSpPr>
          <p:nvPr>
            <p:ph type="body" idx="14"/>
          </p:nvPr>
        </p:nvSpPr>
        <p:spPr/>
        <p:txBody>
          <a:bodyPr/>
          <a:lstStyle/>
          <a:p>
            <a:pPr marL="0" lvl="0" indent="0">
              <a:buFont typeface="Arial" panose="020B0604020202020204" pitchFamily="34" charset="0"/>
              <a:buNone/>
            </a:pPr>
            <a:r>
              <a:rPr lang="fi-FI" b="1">
                <a:solidFill>
                  <a:schemeClr val="tx1"/>
                </a:solidFill>
              </a:rPr>
              <a:t>Kokemusten jakaminen</a:t>
            </a:r>
          </a:p>
          <a:p>
            <a:pPr marL="0" lvl="1" indent="0">
              <a:buFont typeface="Arial" panose="020B0604020202020204" pitchFamily="34" charset="0"/>
              <a:buNone/>
            </a:pPr>
            <a:r>
              <a:rPr lang="fi-FI" sz="1600">
                <a:solidFill>
                  <a:schemeClr val="tx1"/>
                </a:solidFill>
                <a:latin typeface="+mn-lt"/>
              </a:rPr>
              <a:t>Kuvat ja oppilaiden kommentit konkretisoivat ulkoluokkatoiminnan merkityksen ja tekevät siitä näkyvää koteihin.</a:t>
            </a:r>
          </a:p>
        </p:txBody>
      </p:sp>
      <p:sp>
        <p:nvSpPr>
          <p:cNvPr id="11" name="Alternative Process 10">
            <a:extLst>
              <a:ext uri="{FF2B5EF4-FFF2-40B4-BE49-F238E27FC236}">
                <a16:creationId xmlns:a16="http://schemas.microsoft.com/office/drawing/2014/main" id="{BBAEFC67-5988-05FA-607D-0511AC1ABD71}"/>
              </a:ext>
              <a:ext uri="{C183D7F6-B498-43B3-948B-1728B52AA6E4}">
                <adec:decorative xmlns:adec="http://schemas.microsoft.com/office/drawing/2017/decorative" val="1"/>
              </a:ext>
            </a:extLst>
          </p:cNvPr>
          <p:cNvSpPr/>
          <p:nvPr/>
        </p:nvSpPr>
        <p:spPr>
          <a:xfrm>
            <a:off x="4261470" y="4725145"/>
            <a:ext cx="7100047" cy="1368151"/>
          </a:xfrm>
          <a:prstGeom prst="flowChartAlternateProcess">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i-FI"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F79C56A5-5301-E1A8-4D83-330A731AC503}"/>
              </a:ext>
            </a:extLst>
          </p:cNvPr>
          <p:cNvSpPr txBox="1"/>
          <p:nvPr/>
        </p:nvSpPr>
        <p:spPr>
          <a:xfrm>
            <a:off x="4781962" y="4872062"/>
            <a:ext cx="6268073"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i-FI" sz="1600" b="1" u="none" strike="noStrike" kern="0" cap="none" spc="0" normalizeH="0" baseline="0" noProof="0">
                <a:ln>
                  <a:noFill/>
                </a:ln>
                <a:solidFill>
                  <a:srgbClr val="418155"/>
                </a:solidFill>
                <a:effectLst/>
                <a:uLnTx/>
                <a:uFillTx/>
                <a:latin typeface="Arial"/>
                <a:cs typeface="Arial"/>
                <a:sym typeface="Arial"/>
              </a:rPr>
              <a:t>Vanhempien osallisuus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i-FI" sz="1600" b="1" u="none" strike="noStrike" kern="0" cap="none" spc="0" normalizeH="0" baseline="0" noProof="0">
                <a:ln>
                  <a:noFill/>
                </a:ln>
                <a:solidFill>
                  <a:srgbClr val="418155"/>
                </a:solidFill>
                <a:effectLst/>
                <a:uLnTx/>
                <a:uFillTx/>
                <a:latin typeface="Arial"/>
                <a:cs typeface="Arial"/>
                <a:sym typeface="Arial"/>
              </a:rPr>
              <a:t>Vanhempainillat ja yhteiset retket ulkona lisäävät ymmärrystä ja myönteistä asennetta ulkoluokkatoimintaan. Mikä yhteinen tekeminen </a:t>
            </a:r>
            <a:r>
              <a:rPr kumimoji="0" lang="fi-FI" sz="1600" b="1" u="none" strike="noStrike" kern="0" cap="none" spc="0" normalizeH="0" baseline="0" noProof="0" err="1">
                <a:ln>
                  <a:noFill/>
                </a:ln>
                <a:solidFill>
                  <a:srgbClr val="418155"/>
                </a:solidFill>
                <a:effectLst/>
                <a:uLnTx/>
                <a:uFillTx/>
                <a:latin typeface="Arial"/>
                <a:cs typeface="Arial"/>
                <a:sym typeface="Arial"/>
              </a:rPr>
              <a:t>huoltajie</a:t>
            </a:r>
            <a:r>
              <a:rPr lang="fi-FI" sz="1600" b="1">
                <a:solidFill>
                  <a:srgbClr val="418155"/>
                </a:solidFill>
              </a:rPr>
              <a:t>n kanssa sopisi tehtäväksi lähiluonnossa?</a:t>
            </a:r>
            <a:endParaRPr kumimoji="0" lang="fi-FI" sz="1600" b="1" u="none" strike="noStrike" kern="0" cap="none" spc="0" normalizeH="0" baseline="0" noProof="0">
              <a:ln>
                <a:noFill/>
              </a:ln>
              <a:solidFill>
                <a:srgbClr val="418155"/>
              </a:solidFill>
              <a:effectLst/>
              <a:uLnTx/>
              <a:uFillTx/>
              <a:latin typeface="Arial"/>
              <a:cs typeface="Arial"/>
              <a:sym typeface="Arial"/>
            </a:endParaRPr>
          </a:p>
        </p:txBody>
      </p:sp>
      <p:grpSp>
        <p:nvGrpSpPr>
          <p:cNvPr id="24" name="Group 23">
            <a:extLst>
              <a:ext uri="{FF2B5EF4-FFF2-40B4-BE49-F238E27FC236}">
                <a16:creationId xmlns:a16="http://schemas.microsoft.com/office/drawing/2014/main" id="{4EABCB17-DBCA-D62D-3711-C7E4FDDF0E06}"/>
              </a:ext>
              <a:ext uri="{C183D7F6-B498-43B3-948B-1728B52AA6E4}">
                <adec:decorative xmlns:adec="http://schemas.microsoft.com/office/drawing/2017/decorative" val="1"/>
              </a:ext>
            </a:extLst>
          </p:cNvPr>
          <p:cNvGrpSpPr/>
          <p:nvPr/>
        </p:nvGrpSpPr>
        <p:grpSpPr>
          <a:xfrm>
            <a:off x="10200456" y="4248470"/>
            <a:ext cx="720080" cy="720080"/>
            <a:chOff x="10200456" y="4248470"/>
            <a:chExt cx="720080" cy="720080"/>
          </a:xfrm>
        </p:grpSpPr>
        <p:sp>
          <p:nvSpPr>
            <p:cNvPr id="15" name="Oval 14">
              <a:extLst>
                <a:ext uri="{FF2B5EF4-FFF2-40B4-BE49-F238E27FC236}">
                  <a16:creationId xmlns:a16="http://schemas.microsoft.com/office/drawing/2014/main" id="{3567B74E-19AB-100F-6018-F7248DE8796C}"/>
                </a:ext>
              </a:extLst>
            </p:cNvPr>
            <p:cNvSpPr/>
            <p:nvPr/>
          </p:nvSpPr>
          <p:spPr>
            <a:xfrm>
              <a:off x="10200456" y="4248470"/>
              <a:ext cx="720080" cy="72008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i-FI"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0" name="Picture 19">
              <a:extLst>
                <a:ext uri="{FF2B5EF4-FFF2-40B4-BE49-F238E27FC236}">
                  <a16:creationId xmlns:a16="http://schemas.microsoft.com/office/drawing/2014/main" id="{5E895C97-0166-17C3-5111-199C34D566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06620" y="4435000"/>
              <a:ext cx="307752" cy="404694"/>
            </a:xfrm>
            <a:prstGeom prst="rect">
              <a:avLst/>
            </a:prstGeom>
          </p:spPr>
        </p:pic>
      </p:grpSp>
    </p:spTree>
    <p:extLst>
      <p:ext uri="{BB962C8B-B14F-4D97-AF65-F5344CB8AC3E}">
        <p14:creationId xmlns:p14="http://schemas.microsoft.com/office/powerpoint/2010/main" val="215792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82DB882-8035-D71C-E18F-3A79EFB2D3D1}"/>
              </a:ext>
              <a:ext uri="{C183D7F6-B498-43B3-948B-1728B52AA6E4}">
                <adec:decorative xmlns:adec="http://schemas.microsoft.com/office/drawing/2017/decorative" val="1"/>
              </a:ext>
            </a:extLst>
          </p:cNvPr>
          <p:cNvSpPr>
            <a:spLocks/>
          </p:cNvSpPr>
          <p:nvPr/>
        </p:nvSpPr>
        <p:spPr>
          <a:xfrm>
            <a:off x="0" y="6021288"/>
            <a:ext cx="12192000" cy="83671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i-FI"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7" name="Picture 6" descr="Tampereen kaupungin logo.">
            <a:extLst>
              <a:ext uri="{FF2B5EF4-FFF2-40B4-BE49-F238E27FC236}">
                <a16:creationId xmlns:a16="http://schemas.microsoft.com/office/drawing/2014/main" id="{1E0CEB64-EA90-D44E-1783-68EC0419C741}"/>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5" name="Title 4">
            <a:extLst>
              <a:ext uri="{FF2B5EF4-FFF2-40B4-BE49-F238E27FC236}">
                <a16:creationId xmlns:a16="http://schemas.microsoft.com/office/drawing/2014/main" id="{6867A196-468B-9231-B7AA-0492B2B514CD}"/>
              </a:ext>
            </a:extLst>
          </p:cNvPr>
          <p:cNvSpPr>
            <a:spLocks noGrp="1"/>
          </p:cNvSpPr>
          <p:nvPr>
            <p:ph type="title"/>
          </p:nvPr>
        </p:nvSpPr>
        <p:spPr>
          <a:xfrm>
            <a:off x="838200" y="2942119"/>
            <a:ext cx="10515600" cy="1643848"/>
          </a:xfrm>
        </p:spPr>
        <p:txBody>
          <a:bodyPr>
            <a:normAutofit/>
          </a:bodyPr>
          <a:lstStyle/>
          <a:p>
            <a:pPr algn="ctr"/>
            <a:r>
              <a:rPr lang="fi-FI" sz="3600">
                <a:solidFill>
                  <a:schemeClr val="bg1"/>
                </a:solidFill>
              </a:rPr>
              <a:t>Tampereella oppiminen ei rajoitu </a:t>
            </a:r>
            <a:br>
              <a:rPr lang="fi-FI" sz="3600">
                <a:solidFill>
                  <a:schemeClr val="bg1"/>
                </a:solidFill>
              </a:rPr>
            </a:br>
            <a:r>
              <a:rPr lang="fi-FI" sz="3600">
                <a:solidFill>
                  <a:schemeClr val="bg1"/>
                </a:solidFill>
              </a:rPr>
              <a:t>luokkahuoneeseen – hyviä hetkiä ulos!</a:t>
            </a:r>
            <a:endParaRPr lang="en-FI" sz="3600">
              <a:solidFill>
                <a:schemeClr val="bg1"/>
              </a:solidFill>
            </a:endParaRPr>
          </a:p>
        </p:txBody>
      </p:sp>
      <p:pic>
        <p:nvPicPr>
          <p:cNvPr id="11" name="Kuva 12" descr="Logo: Luontolähettiläs">
            <a:extLst>
              <a:ext uri="{FF2B5EF4-FFF2-40B4-BE49-F238E27FC236}">
                <a16:creationId xmlns:a16="http://schemas.microsoft.com/office/drawing/2014/main" id="{FC966626-6DD6-C681-3090-E4A29114F82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40791" y="6287800"/>
            <a:ext cx="2740865" cy="301494"/>
          </a:xfrm>
          <a:prstGeom prst="rect">
            <a:avLst/>
          </a:prstGeom>
        </p:spPr>
      </p:pic>
      <p:pic>
        <p:nvPicPr>
          <p:cNvPr id="2" name="Kuva 16" descr="Logo: Ekokumppanit">
            <a:extLst>
              <a:ext uri="{FF2B5EF4-FFF2-40B4-BE49-F238E27FC236}">
                <a16:creationId xmlns:a16="http://schemas.microsoft.com/office/drawing/2014/main" id="{6D9B5168-6093-5D54-A61D-F49A4A9240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50938" y="6021288"/>
            <a:ext cx="1326212" cy="795727"/>
          </a:xfrm>
          <a:prstGeom prst="rect">
            <a:avLst/>
          </a:prstGeom>
        </p:spPr>
      </p:pic>
      <p:pic>
        <p:nvPicPr>
          <p:cNvPr id="3" name="Kuva 29" descr="Kuva, joka sisältää kohteen musta, pimeys&#10;&#10;Tekoälyllä luotu sisältö voi olla virheellistä.">
            <a:extLst>
              <a:ext uri="{FF2B5EF4-FFF2-40B4-BE49-F238E27FC236}">
                <a16:creationId xmlns:a16="http://schemas.microsoft.com/office/drawing/2014/main" id="{F3EEF1B1-B19A-A657-EEF4-5D07F31F93C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19195" y="6264709"/>
            <a:ext cx="977205" cy="340541"/>
          </a:xfrm>
          <a:prstGeom prst="rect">
            <a:avLst/>
          </a:prstGeom>
        </p:spPr>
      </p:pic>
      <p:pic>
        <p:nvPicPr>
          <p:cNvPr id="12" name="Graphic 11" descr="logo: Suomen Itämeri-instituutti">
            <a:extLst>
              <a:ext uri="{FF2B5EF4-FFF2-40B4-BE49-F238E27FC236}">
                <a16:creationId xmlns:a16="http://schemas.microsoft.com/office/drawing/2014/main" id="{30D5EC28-0D0F-C882-953D-F62116E0BC1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00456" y="6205830"/>
            <a:ext cx="1622349" cy="383464"/>
          </a:xfrm>
          <a:prstGeom prst="rect">
            <a:avLst/>
          </a:prstGeom>
        </p:spPr>
      </p:pic>
      <p:grpSp>
        <p:nvGrpSpPr>
          <p:cNvPr id="14" name="Group 13" descr="Terveyttä luonnosta -leima">
            <a:extLst>
              <a:ext uri="{FF2B5EF4-FFF2-40B4-BE49-F238E27FC236}">
                <a16:creationId xmlns:a16="http://schemas.microsoft.com/office/drawing/2014/main" id="{F10A9390-DFAF-6251-9EAB-7C6C31DF0106}"/>
              </a:ext>
            </a:extLst>
          </p:cNvPr>
          <p:cNvGrpSpPr/>
          <p:nvPr/>
        </p:nvGrpSpPr>
        <p:grpSpPr>
          <a:xfrm>
            <a:off x="10488488" y="497758"/>
            <a:ext cx="1171380" cy="1171380"/>
            <a:chOff x="10488488" y="497758"/>
            <a:chExt cx="1171380" cy="1171380"/>
          </a:xfrm>
        </p:grpSpPr>
        <p:sp>
          <p:nvSpPr>
            <p:cNvPr id="13" name="Oval 12">
              <a:extLst>
                <a:ext uri="{FF2B5EF4-FFF2-40B4-BE49-F238E27FC236}">
                  <a16:creationId xmlns:a16="http://schemas.microsoft.com/office/drawing/2014/main" id="{5D2DA55F-DDBE-D2B6-0938-7E31437DFA6B}"/>
                </a:ext>
              </a:extLst>
            </p:cNvPr>
            <p:cNvSpPr/>
            <p:nvPr/>
          </p:nvSpPr>
          <p:spPr>
            <a:xfrm>
              <a:off x="10488488" y="497758"/>
              <a:ext cx="1171380" cy="1171380"/>
            </a:xfrm>
            <a:prstGeom prst="ellipse">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FI"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6" name="Kuva 33" descr="Kuva, joka sisältää kohteen musta, pimeys&#10;&#10;Tekoälyllä luotu sisältö voi olla virheellistä.">
              <a:extLst>
                <a:ext uri="{FF2B5EF4-FFF2-40B4-BE49-F238E27FC236}">
                  <a16:creationId xmlns:a16="http://schemas.microsoft.com/office/drawing/2014/main" id="{B8D92BE9-F00F-40C1-6EF9-98EB67D5CFF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539024" y="548294"/>
              <a:ext cx="1070307" cy="1070307"/>
            </a:xfrm>
            <a:prstGeom prst="rect">
              <a:avLst/>
            </a:prstGeom>
          </p:spPr>
        </p:pic>
      </p:grpSp>
    </p:spTree>
    <p:extLst>
      <p:ext uri="{BB962C8B-B14F-4D97-AF65-F5344CB8AC3E}">
        <p14:creationId xmlns:p14="http://schemas.microsoft.com/office/powerpoint/2010/main" val="1455176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4A9D0CD-0752-9E54-E240-38BE94602C0A}"/>
              </a:ext>
            </a:extLst>
          </p:cNvPr>
          <p:cNvSpPr>
            <a:spLocks noGrp="1"/>
          </p:cNvSpPr>
          <p:nvPr>
            <p:ph type="title"/>
          </p:nvPr>
        </p:nvSpPr>
        <p:spPr/>
        <p:txBody>
          <a:bodyPr/>
          <a:lstStyle/>
          <a:p>
            <a:r>
              <a:rPr lang="fi-FI">
                <a:solidFill>
                  <a:schemeClr val="tx1"/>
                </a:solidFill>
              </a:rPr>
              <a:t>Lähteet ja linkit:</a:t>
            </a:r>
          </a:p>
        </p:txBody>
      </p:sp>
      <p:sp>
        <p:nvSpPr>
          <p:cNvPr id="3" name="Sisällön paikkamerkki 2">
            <a:extLst>
              <a:ext uri="{FF2B5EF4-FFF2-40B4-BE49-F238E27FC236}">
                <a16:creationId xmlns:a16="http://schemas.microsoft.com/office/drawing/2014/main" id="{4677B940-5C35-5EAC-DF8D-9464ED8B37FC}"/>
              </a:ext>
            </a:extLst>
          </p:cNvPr>
          <p:cNvSpPr>
            <a:spLocks noGrp="1"/>
          </p:cNvSpPr>
          <p:nvPr>
            <p:ph type="body" idx="1"/>
          </p:nvPr>
        </p:nvSpPr>
        <p:spPr>
          <a:xfrm>
            <a:off x="845917" y="2011680"/>
            <a:ext cx="7492539" cy="4208145"/>
          </a:xfrm>
        </p:spPr>
        <p:txBody>
          <a:bodyPr>
            <a:normAutofit fontScale="85000" lnSpcReduction="10000"/>
          </a:bodyPr>
          <a:lstStyle/>
          <a:p>
            <a:r>
              <a:rPr lang="fi-FI">
                <a:solidFill>
                  <a:schemeClr val="tx1"/>
                </a:solidFill>
                <a:hlinkClick r:id="rId2">
                  <a:extLst>
                    <a:ext uri="{A12FA001-AC4F-418D-AE19-62706E023703}">
                      <ahyp:hlinkClr xmlns:ahyp="http://schemas.microsoft.com/office/drawing/2018/hyperlinkcolor" val="tx"/>
                    </a:ext>
                  </a:extLst>
                </a:hlinkClick>
              </a:rPr>
              <a:t>Luonto oppimisympäristönä vahvistaa oppimista - LYKE-verkosto</a:t>
            </a:r>
            <a:endParaRPr lang="fi-FI">
              <a:solidFill>
                <a:schemeClr val="tx1"/>
              </a:solidFill>
            </a:endParaRPr>
          </a:p>
          <a:p>
            <a:r>
              <a:rPr lang="fi-FI" err="1">
                <a:solidFill>
                  <a:schemeClr val="tx1"/>
                </a:solidFill>
              </a:rPr>
              <a:t>Fågel</a:t>
            </a:r>
            <a:r>
              <a:rPr lang="fi-FI">
                <a:solidFill>
                  <a:schemeClr val="tx1"/>
                </a:solidFill>
              </a:rPr>
              <a:t>, R., Jussila, V., &amp; Sarkkinen, S. (toim.). (2021). Ilo kasvaa ulkona – luontotoiminnan käsikirja. Suomen ympäristöopisto SYKLI. </a:t>
            </a:r>
          </a:p>
          <a:p>
            <a:r>
              <a:rPr lang="fi-FI">
                <a:solidFill>
                  <a:schemeClr val="tx1"/>
                </a:solidFill>
              </a:rPr>
              <a:t>Laine, A., Elonheimo, M., &amp; Kettunen, A. (toim.). (2018). Loikkaa ulkoluokkaan – opas ulkona opettamiseen. Suomen ympäristöopisto SYKLI. </a:t>
            </a:r>
          </a:p>
          <a:p>
            <a:r>
              <a:rPr lang="fi-FI">
                <a:solidFill>
                  <a:schemeClr val="tx1"/>
                </a:solidFill>
              </a:rPr>
              <a:t>Suomen Latu &amp; yhteistyötahot. (julkaisuvuosi ei tiedossa). Ohjeita ulkokouluun: Metsäreppu.</a:t>
            </a:r>
          </a:p>
          <a:p>
            <a:r>
              <a:rPr lang="fi-FI">
                <a:solidFill>
                  <a:schemeClr val="tx1"/>
                </a:solidFill>
                <a:hlinkClick r:id="rId3">
                  <a:extLst>
                    <a:ext uri="{A12FA001-AC4F-418D-AE19-62706E023703}">
                      <ahyp:hlinkClr xmlns:ahyp="http://schemas.microsoft.com/office/drawing/2018/hyperlinkcolor" val="tx"/>
                    </a:ext>
                  </a:extLst>
                </a:hlinkClick>
              </a:rPr>
              <a:t>SYKLI ja Haltia: Luonnosta hyvinvointia -kortit - julkaisut.metsa.fi</a:t>
            </a:r>
            <a:endParaRPr lang="fi-FI">
              <a:solidFill>
                <a:schemeClr val="tx1"/>
              </a:solidFill>
            </a:endParaRPr>
          </a:p>
          <a:p>
            <a:r>
              <a:rPr lang="fi-FI">
                <a:solidFill>
                  <a:schemeClr val="tx1"/>
                </a:solidFill>
                <a:hlinkClick r:id="rId4">
                  <a:extLst>
                    <a:ext uri="{A12FA001-AC4F-418D-AE19-62706E023703}">
                      <ahyp:hlinkClr xmlns:ahyp="http://schemas.microsoft.com/office/drawing/2018/hyperlinkcolor" val="tx"/>
                    </a:ext>
                  </a:extLst>
                </a:hlinkClick>
              </a:rPr>
              <a:t>Päiväkodit, koulut ja kodit yhdessä edistämään luontoyhteyttä - Tampereenilo.fi</a:t>
            </a:r>
            <a:endParaRPr lang="fi-FI">
              <a:solidFill>
                <a:schemeClr val="tx1"/>
              </a:solidFill>
            </a:endParaRPr>
          </a:p>
          <a:p>
            <a:endParaRPr lang="fi-FI">
              <a:solidFill>
                <a:schemeClr val="tx1"/>
              </a:solidFill>
            </a:endParaRPr>
          </a:p>
        </p:txBody>
      </p:sp>
    </p:spTree>
    <p:extLst>
      <p:ext uri="{BB962C8B-B14F-4D97-AF65-F5344CB8AC3E}">
        <p14:creationId xmlns:p14="http://schemas.microsoft.com/office/powerpoint/2010/main" val="1567008249"/>
      </p:ext>
    </p:extLst>
  </p:cSld>
  <p:clrMapOvr>
    <a:masterClrMapping/>
  </p:clrMapOvr>
</p:sld>
</file>

<file path=ppt/theme/theme1.xml><?xml version="1.0" encoding="utf-8"?>
<a:theme xmlns:a="http://schemas.openxmlformats.org/drawingml/2006/main" name="Tampere_perusopetus_teräs">
  <a:themeElements>
    <a:clrScheme name="Custom 1">
      <a:dk1>
        <a:srgbClr val="212121"/>
      </a:dk1>
      <a:lt1>
        <a:srgbClr val="FFFFFF"/>
      </a:lt1>
      <a:dk2>
        <a:srgbClr val="418155"/>
      </a:dk2>
      <a:lt2>
        <a:srgbClr val="ABC871"/>
      </a:lt2>
      <a:accent1>
        <a:srgbClr val="8CC1B3"/>
      </a:accent1>
      <a:accent2>
        <a:srgbClr val="F8DE79"/>
      </a:accent2>
      <a:accent3>
        <a:srgbClr val="ABC871"/>
      </a:accent3>
      <a:accent4>
        <a:srgbClr val="F3D240"/>
      </a:accent4>
      <a:accent5>
        <a:srgbClr val="91C9EA"/>
      </a:accent5>
      <a:accent6>
        <a:srgbClr val="ABC871"/>
      </a:accent6>
      <a:hlink>
        <a:srgbClr val="91C9EA"/>
      </a:hlink>
      <a:folHlink>
        <a:srgbClr val="38A7D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ampere ekososiaalinen sivistys versio 1" id="{F82484FE-CE3D-A64A-BF32-41C8F93E7E3E}" vid="{997593F1-8416-F946-9828-92223C7411EB}"/>
    </a:ext>
  </a:extLst>
</a:theme>
</file>

<file path=ppt/theme/theme2.xml><?xml version="1.0" encoding="utf-8"?>
<a:theme xmlns:a="http://schemas.openxmlformats.org/drawingml/2006/main" name="1_Tampere_perusopetus_teräs">
  <a:themeElements>
    <a:clrScheme name="Custom 1">
      <a:dk1>
        <a:srgbClr val="212121"/>
      </a:dk1>
      <a:lt1>
        <a:srgbClr val="FFFFFF"/>
      </a:lt1>
      <a:dk2>
        <a:srgbClr val="418155"/>
      </a:dk2>
      <a:lt2>
        <a:srgbClr val="ABC871"/>
      </a:lt2>
      <a:accent1>
        <a:srgbClr val="8CC1B3"/>
      </a:accent1>
      <a:accent2>
        <a:srgbClr val="F8DE79"/>
      </a:accent2>
      <a:accent3>
        <a:srgbClr val="ABC871"/>
      </a:accent3>
      <a:accent4>
        <a:srgbClr val="F3D240"/>
      </a:accent4>
      <a:accent5>
        <a:srgbClr val="91C9EA"/>
      </a:accent5>
      <a:accent6>
        <a:srgbClr val="ABC871"/>
      </a:accent6>
      <a:hlink>
        <a:srgbClr val="91C9EA"/>
      </a:hlink>
      <a:folHlink>
        <a:srgbClr val="38A7D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ampere ekososiaalinen sivistys versio 1" id="{F82484FE-CE3D-A64A-BF32-41C8F93E7E3E}" vid="{997593F1-8416-F946-9828-92223C7411EB}"/>
    </a:ext>
  </a:extLst>
</a:theme>
</file>

<file path=ppt/theme/theme3.xml><?xml version="1.0" encoding="utf-8"?>
<a:theme xmlns:a="http://schemas.openxmlformats.org/drawingml/2006/main" name="2_Tampere_perusopetus_teräs">
  <a:themeElements>
    <a:clrScheme name="Custom 1">
      <a:dk1>
        <a:srgbClr val="212121"/>
      </a:dk1>
      <a:lt1>
        <a:srgbClr val="FFFFFF"/>
      </a:lt1>
      <a:dk2>
        <a:srgbClr val="418155"/>
      </a:dk2>
      <a:lt2>
        <a:srgbClr val="ABC871"/>
      </a:lt2>
      <a:accent1>
        <a:srgbClr val="8CC1B3"/>
      </a:accent1>
      <a:accent2>
        <a:srgbClr val="F8DE79"/>
      </a:accent2>
      <a:accent3>
        <a:srgbClr val="ABC871"/>
      </a:accent3>
      <a:accent4>
        <a:srgbClr val="F3D240"/>
      </a:accent4>
      <a:accent5>
        <a:srgbClr val="91C9EA"/>
      </a:accent5>
      <a:accent6>
        <a:srgbClr val="ABC871"/>
      </a:accent6>
      <a:hlink>
        <a:srgbClr val="91C9EA"/>
      </a:hlink>
      <a:folHlink>
        <a:srgbClr val="38A7D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ampere ekososiaalinen sivistys versio 1" id="{F82484FE-CE3D-A64A-BF32-41C8F93E7E3E}" vid="{997593F1-8416-F946-9828-92223C7411EB}"/>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100e810-88c2-4d66-836c-244cc0204148" xsi:nil="true"/>
    <lcf76f155ced4ddcb4097134ff3c332f xmlns="683b024b-6ea6-4db4-a667-7c7376461b6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8B038B059F977B448C5DDA792EFB0702" ma:contentTypeVersion="12" ma:contentTypeDescription="Luo uusi asiakirja." ma:contentTypeScope="" ma:versionID="a41e65c2d9ad664885f580e8849e0486">
  <xsd:schema xmlns:xsd="http://www.w3.org/2001/XMLSchema" xmlns:xs="http://www.w3.org/2001/XMLSchema" xmlns:p="http://schemas.microsoft.com/office/2006/metadata/properties" xmlns:ns2="683b024b-6ea6-4db4-a667-7c7376461b6c" xmlns:ns3="1100e810-88c2-4d66-836c-244cc0204148" targetNamespace="http://schemas.microsoft.com/office/2006/metadata/properties" ma:root="true" ma:fieldsID="767b7aa1dbc8318558af08cf127ac2bd" ns2:_="" ns3:_="">
    <xsd:import namespace="683b024b-6ea6-4db4-a667-7c7376461b6c"/>
    <xsd:import namespace="1100e810-88c2-4d66-836c-244cc020414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3b024b-6ea6-4db4-a667-7c7376461b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ca21971b-e04b-4e31-9f45-cf2f6b61fcc0"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00e810-88c2-4d66-836c-244cc020414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fdeff6-1bc6-42d0-bdd2-b9b8a1a0ebc0}" ma:internalName="TaxCatchAll" ma:showField="CatchAllData" ma:web="1100e810-88c2-4d66-836c-244cc02041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4A29EC-E3F5-446B-A6C9-0FD26BE22824}">
  <ds:schemaRefs>
    <ds:schemaRef ds:uri="http://www.w3.org/XML/1998/namespace"/>
    <ds:schemaRef ds:uri="683b024b-6ea6-4db4-a667-7c7376461b6c"/>
    <ds:schemaRef ds:uri="http://schemas.microsoft.com/office/2006/metadata/properties"/>
    <ds:schemaRef ds:uri="http://schemas.microsoft.com/office/2006/documentManagement/types"/>
    <ds:schemaRef ds:uri="http://purl.org/dc/terms/"/>
    <ds:schemaRef ds:uri="http://purl.org/dc/elements/1.1/"/>
    <ds:schemaRef ds:uri="1100e810-88c2-4d66-836c-244cc0204148"/>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943B5AEC-77DC-4D6F-86C2-88FF9F31541E}">
  <ds:schemaRefs>
    <ds:schemaRef ds:uri="1100e810-88c2-4d66-836c-244cc0204148"/>
    <ds:schemaRef ds:uri="683b024b-6ea6-4db4-a667-7c7376461b6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3E48CDE-3219-406F-9A2E-A73FB7D667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Tampere_perusopetus_teräs</Template>
  <TotalTime>84</TotalTime>
  <Words>1330</Words>
  <Application>Microsoft Macintosh PowerPoint</Application>
  <PresentationFormat>Widescreen</PresentationFormat>
  <Paragraphs>144</Paragraphs>
  <Slides>12</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12</vt:i4>
      </vt:variant>
    </vt:vector>
  </HeadingPairs>
  <TitlesOfParts>
    <vt:vector size="21" baseType="lpstr">
      <vt:lpstr>Andale Mono</vt:lpstr>
      <vt:lpstr>Arial</vt:lpstr>
      <vt:lpstr>Calibri</vt:lpstr>
      <vt:lpstr>Courier New</vt:lpstr>
      <vt:lpstr>Noto Sans Symbols</vt:lpstr>
      <vt:lpstr>Wingdings</vt:lpstr>
      <vt:lpstr>Tampere_perusopetus_teräs</vt:lpstr>
      <vt:lpstr>1_Tampere_perusopetus_teräs</vt:lpstr>
      <vt:lpstr>2_Tampere_perusopetus_teräs</vt:lpstr>
      <vt:lpstr>Opimme luonnossa – opimme luonnosta</vt:lpstr>
      <vt:lpstr>Sisällysluettelo</vt:lpstr>
      <vt:lpstr>TAMPEREEN LUONTOKASVATUKSEN VISIO (esi- ja perusopetus)  Luontoyhteyden tärkeys oppimiselle ja hyvinvoinnille tiedostetaan laajasti. Se on esillä kasvatusta ja koulutusta ohjaavissa asiakirjoissa ja johdon puheissa. Luonnossa oleminen kuuluu kaikkien esikoululaisten ja koululaisten arkeen. Se on yhteisöllistä ja säännöllistä, mikä lisää hyvinvointia; vahvistaa sosiaalisia taitoja, mielenterveyttä, oppimista ja merkityksellisyyden tunnetta.  Oppiminen ei rajoitu luokkahuoneeseen. Ulkona oppiminen ja opettaminen huomioidaan päiväkotien ja koulujen suunnitteluohjeissa ja –vaatimuksissa. Koulun rakenteet ja toimintakulttuuri (oppimateriaalit, tuntipalkit, henkilöresurssi) tukevat säännöllistä ulkona opettamista. Luonto on lähellä ja helposti saavutettavaa, kaupunkisuunnittelu tukee tätä. Opetushenkilöstö tuntee koulun lähiympäristön.  Opettajille on tehty näkyväksi luontokasvatuksen polku, joka linkittyy olemassa olevaan toimintaan ja osaamiseen (Luontokoulu Korento, retket, Taidekaari, liikunta, eri oppiaineet). Opettajalle on tarjolla eri vuosiluokille sopivat vaihtoehdot. Jokainen oppilas käy luonnossa vähintään tunnin viikossa (liikunnan lisäksi).  Luontokasvatukseen on osoitettu resursseja koulutuksen, tutortoiminnan, yhteisopettajuuden ja suunnitteluajan muodossa. Opettajilla on tietoa ja taitoa sekä kanava, jonka kautta jakaa osaamista ja innostaa muita opettajia.  </vt:lpstr>
      <vt:lpstr>Miksi opetusta kannattaa viedä ulos?</vt:lpstr>
      <vt:lpstr>Rehtorin rooli ja yhteys lukuvuosisuunnitelmaan:</vt:lpstr>
      <vt:lpstr>Oman koulun lähiluontosuunnitelma</vt:lpstr>
      <vt:lpstr>Ennen ulkoluokkaan lähtemistä</vt:lpstr>
      <vt:lpstr>Onnistuneen ulkoluokkatunnin resepti</vt:lpstr>
      <vt:lpstr>Ulkoluokkatunnin jälkeen</vt:lpstr>
      <vt:lpstr>Miten viestiä ulkoluokkatoiminnasta koteihin?</vt:lpstr>
      <vt:lpstr>Tampereella oppiminen ei rajoitu  luokkahuoneeseen – hyviä hetkiä ulos!</vt:lpstr>
      <vt:lpstr>Lähteet ja linkit: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Katja Uvarova</dc:creator>
  <cp:keywords/>
  <dc:description/>
  <cp:lastModifiedBy>Katja Uvarova</cp:lastModifiedBy>
  <cp:revision>6</cp:revision>
  <dcterms:created xsi:type="dcterms:W3CDTF">2026-08-05T09:44:20Z</dcterms:created>
  <dcterms:modified xsi:type="dcterms:W3CDTF">2026-09-10T12:03:04Z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0x0101008B038B059F977B448C5DDA792EFB0702</vt:lpwstr>
  </property>
  <property fmtid="{D5CDD505-2E9C-101B-9397-08002B2CF9AE}" pid="3" name="MediaServiceImageTags">
    <vt:lpwstr/>
  </property>
</Properties>
</file>