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4"/>
    <p:sldMasterId id="2147483769" r:id="rId5"/>
    <p:sldMasterId id="2147483703" r:id="rId6"/>
    <p:sldMasterId id="2147483785" r:id="rId7"/>
  </p:sldMasterIdLst>
  <p:notesMasterIdLst>
    <p:notesMasterId r:id="rId56"/>
  </p:notesMasterIdLst>
  <p:handoutMasterIdLst>
    <p:handoutMasterId r:id="rId57"/>
  </p:handoutMasterIdLst>
  <p:sldIdLst>
    <p:sldId id="263" r:id="rId8"/>
    <p:sldId id="264" r:id="rId9"/>
    <p:sldId id="266" r:id="rId10"/>
    <p:sldId id="322" r:id="rId11"/>
    <p:sldId id="256" r:id="rId12"/>
    <p:sldId id="258" r:id="rId13"/>
    <p:sldId id="275" r:id="rId14"/>
    <p:sldId id="270" r:id="rId15"/>
    <p:sldId id="273" r:id="rId16"/>
    <p:sldId id="274" r:id="rId17"/>
    <p:sldId id="276" r:id="rId18"/>
    <p:sldId id="277" r:id="rId19"/>
    <p:sldId id="278" r:id="rId20"/>
    <p:sldId id="279" r:id="rId21"/>
    <p:sldId id="325" r:id="rId22"/>
    <p:sldId id="326" r:id="rId23"/>
    <p:sldId id="327" r:id="rId24"/>
    <p:sldId id="328" r:id="rId25"/>
    <p:sldId id="285" r:id="rId26"/>
    <p:sldId id="286" r:id="rId27"/>
    <p:sldId id="287" r:id="rId28"/>
    <p:sldId id="288" r:id="rId29"/>
    <p:sldId id="280" r:id="rId30"/>
    <p:sldId id="289" r:id="rId31"/>
    <p:sldId id="290" r:id="rId32"/>
    <p:sldId id="333" r:id="rId33"/>
    <p:sldId id="292" r:id="rId34"/>
    <p:sldId id="293" r:id="rId35"/>
    <p:sldId id="294" r:id="rId36"/>
    <p:sldId id="295" r:id="rId37"/>
    <p:sldId id="296" r:id="rId38"/>
    <p:sldId id="329" r:id="rId39"/>
    <p:sldId id="300" r:id="rId40"/>
    <p:sldId id="301" r:id="rId41"/>
    <p:sldId id="302" r:id="rId42"/>
    <p:sldId id="303" r:id="rId43"/>
    <p:sldId id="304" r:id="rId44"/>
    <p:sldId id="281" r:id="rId45"/>
    <p:sldId id="306" r:id="rId46"/>
    <p:sldId id="307" r:id="rId47"/>
    <p:sldId id="308" r:id="rId48"/>
    <p:sldId id="309" r:id="rId49"/>
    <p:sldId id="310" r:id="rId50"/>
    <p:sldId id="313" r:id="rId51"/>
    <p:sldId id="311" r:id="rId52"/>
    <p:sldId id="312" r:id="rId53"/>
    <p:sldId id="314" r:id="rId54"/>
    <p:sldId id="315" r:id="rId5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CBEB"/>
    <a:srgbClr val="22437B"/>
    <a:srgbClr val="005BA6"/>
    <a:srgbClr val="29549A"/>
    <a:srgbClr val="418155"/>
    <a:srgbClr val="C83E36"/>
    <a:srgbClr val="AD3963"/>
    <a:srgbClr val="00417D"/>
    <a:srgbClr val="A12E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34E810-DFDF-48A9-83E9-84003DAA75F9}" v="28" dt="2026-05-11T05:27:50.5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67" autoAdjust="0"/>
    <p:restoredTop sz="78482" autoAdjust="0"/>
  </p:normalViewPr>
  <p:slideViewPr>
    <p:cSldViewPr snapToGrid="0">
      <p:cViewPr>
        <p:scale>
          <a:sx n="100" d="100"/>
          <a:sy n="100" d="100"/>
        </p:scale>
        <p:origin x="48" y="-2264"/>
      </p:cViewPr>
      <p:guideLst/>
    </p:cSldViewPr>
  </p:slideViewPr>
  <p:outlineViewPr>
    <p:cViewPr>
      <p:scale>
        <a:sx n="33" d="100"/>
        <a:sy n="33" d="100"/>
      </p:scale>
      <p:origin x="0" y="-39472"/>
    </p:cViewPr>
  </p:outlineViewPr>
  <p:notesTextViewPr>
    <p:cViewPr>
      <p:scale>
        <a:sx n="75" d="100"/>
        <a:sy n="75"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uvola Katri" userId="e011a4aa-1f79-4ddc-9ec4-0f1fb55268ad" providerId="ADAL" clId="{DB11CF13-31BF-4111-A194-C788BCB4EB9B}"/>
    <pc:docChg chg="undo redo custSel addSld delSld modSld">
      <pc:chgData name="Rauvola Katri" userId="e011a4aa-1f79-4ddc-9ec4-0f1fb55268ad" providerId="ADAL" clId="{DB11CF13-31BF-4111-A194-C788BCB4EB9B}" dt="2026-05-11T05:34:25.422" v="1278" actId="20577"/>
      <pc:docMkLst>
        <pc:docMk/>
      </pc:docMkLst>
      <pc:sldChg chg="modSp mod">
        <pc:chgData name="Rauvola Katri" userId="e011a4aa-1f79-4ddc-9ec4-0f1fb55268ad" providerId="ADAL" clId="{DB11CF13-31BF-4111-A194-C788BCB4EB9B}" dt="2026-05-07T12:43:28.001" v="1130" actId="962"/>
        <pc:sldMkLst>
          <pc:docMk/>
          <pc:sldMk cId="0" sldId="256"/>
        </pc:sldMkLst>
        <pc:picChg chg="mod">
          <ac:chgData name="Rauvola Katri" userId="e011a4aa-1f79-4ddc-9ec4-0f1fb55268ad" providerId="ADAL" clId="{DB11CF13-31BF-4111-A194-C788BCB4EB9B}" dt="2026-05-07T12:43:24.445" v="1129" actId="962"/>
          <ac:picMkLst>
            <pc:docMk/>
            <pc:sldMk cId="0" sldId="256"/>
            <ac:picMk id="2" creationId="{2077FE0F-4797-D412-1B7F-9F5BD79E0F95}"/>
          </ac:picMkLst>
        </pc:picChg>
        <pc:picChg chg="mod">
          <ac:chgData name="Rauvola Katri" userId="e011a4aa-1f79-4ddc-9ec4-0f1fb55268ad" providerId="ADAL" clId="{DB11CF13-31BF-4111-A194-C788BCB4EB9B}" dt="2026-05-07T12:43:28.001" v="1130" actId="962"/>
          <ac:picMkLst>
            <pc:docMk/>
            <pc:sldMk cId="0" sldId="256"/>
            <ac:picMk id="7" creationId="{318081E8-B657-6B54-08C9-364865A7B0B9}"/>
          </ac:picMkLst>
        </pc:picChg>
      </pc:sldChg>
      <pc:sldChg chg="modSp mod">
        <pc:chgData name="Rauvola Katri" userId="e011a4aa-1f79-4ddc-9ec4-0f1fb55268ad" providerId="ADAL" clId="{DB11CF13-31BF-4111-A194-C788BCB4EB9B}" dt="2026-05-07T12:43:31.122" v="1131" actId="962"/>
        <pc:sldMkLst>
          <pc:docMk/>
          <pc:sldMk cId="0" sldId="258"/>
        </pc:sldMkLst>
        <pc:picChg chg="mod">
          <ac:chgData name="Rauvola Katri" userId="e011a4aa-1f79-4ddc-9ec4-0f1fb55268ad" providerId="ADAL" clId="{DB11CF13-31BF-4111-A194-C788BCB4EB9B}" dt="2026-05-07T12:43:31.122" v="1131" actId="962"/>
          <ac:picMkLst>
            <pc:docMk/>
            <pc:sldMk cId="0" sldId="258"/>
            <ac:picMk id="2" creationId="{7F93259D-3E72-808E-39A3-FE17A4A21C4B}"/>
          </ac:picMkLst>
        </pc:picChg>
      </pc:sldChg>
      <pc:sldChg chg="modSp mod modNotesTx">
        <pc:chgData name="Rauvola Katri" userId="e011a4aa-1f79-4ddc-9ec4-0f1fb55268ad" providerId="ADAL" clId="{DB11CF13-31BF-4111-A194-C788BCB4EB9B}" dt="2026-05-04T08:29:42.892" v="433" actId="20577"/>
        <pc:sldMkLst>
          <pc:docMk/>
          <pc:sldMk cId="1019881923" sldId="270"/>
        </pc:sldMkLst>
        <pc:spChg chg="mod">
          <ac:chgData name="Rauvola Katri" userId="e011a4aa-1f79-4ddc-9ec4-0f1fb55268ad" providerId="ADAL" clId="{DB11CF13-31BF-4111-A194-C788BCB4EB9B}" dt="2026-05-04T08:19:20.824" v="289" actId="20577"/>
          <ac:spMkLst>
            <pc:docMk/>
            <pc:sldMk cId="1019881923" sldId="270"/>
            <ac:spMk id="10" creationId="{580DB2A2-4ABE-87CF-5BAE-A6EE5B6A2AFC}"/>
          </ac:spMkLst>
        </pc:spChg>
        <pc:spChg chg="mod">
          <ac:chgData name="Rauvola Katri" userId="e011a4aa-1f79-4ddc-9ec4-0f1fb55268ad" providerId="ADAL" clId="{DB11CF13-31BF-4111-A194-C788BCB4EB9B}" dt="2026-05-04T08:20:33.209" v="311" actId="20577"/>
          <ac:spMkLst>
            <pc:docMk/>
            <pc:sldMk cId="1019881923" sldId="270"/>
            <ac:spMk id="14" creationId="{09F21DF2-4898-A49F-21BA-ABE5AF1165E9}"/>
          </ac:spMkLst>
        </pc:spChg>
        <pc:spChg chg="mod">
          <ac:chgData name="Rauvola Katri" userId="e011a4aa-1f79-4ddc-9ec4-0f1fb55268ad" providerId="ADAL" clId="{DB11CF13-31BF-4111-A194-C788BCB4EB9B}" dt="2026-05-04T08:19:35.673" v="291" actId="20577"/>
          <ac:spMkLst>
            <pc:docMk/>
            <pc:sldMk cId="1019881923" sldId="270"/>
            <ac:spMk id="23" creationId="{C569A887-112E-2564-28F9-228CE678B19C}"/>
          </ac:spMkLst>
        </pc:spChg>
        <pc:spChg chg="mod">
          <ac:chgData name="Rauvola Katri" userId="e011a4aa-1f79-4ddc-9ec4-0f1fb55268ad" providerId="ADAL" clId="{DB11CF13-31BF-4111-A194-C788BCB4EB9B}" dt="2026-05-04T08:19:53.783" v="295" actId="20577"/>
          <ac:spMkLst>
            <pc:docMk/>
            <pc:sldMk cId="1019881923" sldId="270"/>
            <ac:spMk id="26" creationId="{43941F11-17D8-0589-A35D-0F03382DEFE0}"/>
          </ac:spMkLst>
        </pc:spChg>
        <pc:spChg chg="mod">
          <ac:chgData name="Rauvola Katri" userId="e011a4aa-1f79-4ddc-9ec4-0f1fb55268ad" providerId="ADAL" clId="{DB11CF13-31BF-4111-A194-C788BCB4EB9B}" dt="2026-05-04T08:20:19.930" v="309" actId="20577"/>
          <ac:spMkLst>
            <pc:docMk/>
            <pc:sldMk cId="1019881923" sldId="270"/>
            <ac:spMk id="29" creationId="{9135814E-BE81-FC87-C88C-5F1D7728BD35}"/>
          </ac:spMkLst>
        </pc:spChg>
        <pc:spChg chg="mod">
          <ac:chgData name="Rauvola Katri" userId="e011a4aa-1f79-4ddc-9ec4-0f1fb55268ad" providerId="ADAL" clId="{DB11CF13-31BF-4111-A194-C788BCB4EB9B}" dt="2026-05-04T08:20:06.327" v="301" actId="20577"/>
          <ac:spMkLst>
            <pc:docMk/>
            <pc:sldMk cId="1019881923" sldId="270"/>
            <ac:spMk id="32" creationId="{B1B0826F-8ED2-F6D2-E415-32F7D16A0009}"/>
          </ac:spMkLst>
        </pc:spChg>
        <pc:spChg chg="mod">
          <ac:chgData name="Rauvola Katri" userId="e011a4aa-1f79-4ddc-9ec4-0f1fb55268ad" providerId="ADAL" clId="{DB11CF13-31BF-4111-A194-C788BCB4EB9B}" dt="2026-05-04T08:21:17.399" v="345" actId="20577"/>
          <ac:spMkLst>
            <pc:docMk/>
            <pc:sldMk cId="1019881923" sldId="270"/>
            <ac:spMk id="39" creationId="{0598F953-2755-6A96-455F-768813FF2CFA}"/>
          </ac:spMkLst>
        </pc:spChg>
      </pc:sldChg>
      <pc:sldChg chg="addSp delSp modSp mod">
        <pc:chgData name="Rauvola Katri" userId="e011a4aa-1f79-4ddc-9ec4-0f1fb55268ad" providerId="ADAL" clId="{DB11CF13-31BF-4111-A194-C788BCB4EB9B}" dt="2026-04-28T08:55:30.059" v="60"/>
        <pc:sldMkLst>
          <pc:docMk/>
          <pc:sldMk cId="2697267300" sldId="274"/>
        </pc:sldMkLst>
        <pc:picChg chg="add mod">
          <ac:chgData name="Rauvola Katri" userId="e011a4aa-1f79-4ddc-9ec4-0f1fb55268ad" providerId="ADAL" clId="{DB11CF13-31BF-4111-A194-C788BCB4EB9B}" dt="2026-04-28T08:55:30.059" v="60"/>
          <ac:picMkLst>
            <pc:docMk/>
            <pc:sldMk cId="2697267300" sldId="274"/>
            <ac:picMk id="4" creationId="{841A9005-68A4-0DCA-85E8-22FA9D41743B}"/>
          </ac:picMkLst>
        </pc:picChg>
        <pc:picChg chg="add mod">
          <ac:chgData name="Rauvola Katri" userId="e011a4aa-1f79-4ddc-9ec4-0f1fb55268ad" providerId="ADAL" clId="{DB11CF13-31BF-4111-A194-C788BCB4EB9B}" dt="2026-04-28T08:55:30.059" v="60"/>
          <ac:picMkLst>
            <pc:docMk/>
            <pc:sldMk cId="2697267300" sldId="274"/>
            <ac:picMk id="9" creationId="{455B5A4A-A474-BD5A-4424-6CC5F2CDC68A}"/>
          </ac:picMkLst>
        </pc:picChg>
        <pc:picChg chg="add mod">
          <ac:chgData name="Rauvola Katri" userId="e011a4aa-1f79-4ddc-9ec4-0f1fb55268ad" providerId="ADAL" clId="{DB11CF13-31BF-4111-A194-C788BCB4EB9B}" dt="2026-04-28T08:55:30.059" v="60"/>
          <ac:picMkLst>
            <pc:docMk/>
            <pc:sldMk cId="2697267300" sldId="274"/>
            <ac:picMk id="10" creationId="{FCC46FE5-884C-872C-7E22-0B67824D9149}"/>
          </ac:picMkLst>
        </pc:picChg>
        <pc:picChg chg="add mod">
          <ac:chgData name="Rauvola Katri" userId="e011a4aa-1f79-4ddc-9ec4-0f1fb55268ad" providerId="ADAL" clId="{DB11CF13-31BF-4111-A194-C788BCB4EB9B}" dt="2026-04-28T08:55:30.059" v="60"/>
          <ac:picMkLst>
            <pc:docMk/>
            <pc:sldMk cId="2697267300" sldId="274"/>
            <ac:picMk id="11" creationId="{8FAD65CB-5CD4-4EE4-7711-23DF005677A1}"/>
          </ac:picMkLst>
        </pc:picChg>
        <pc:picChg chg="add mod">
          <ac:chgData name="Rauvola Katri" userId="e011a4aa-1f79-4ddc-9ec4-0f1fb55268ad" providerId="ADAL" clId="{DB11CF13-31BF-4111-A194-C788BCB4EB9B}" dt="2026-04-28T08:55:30.059" v="60"/>
          <ac:picMkLst>
            <pc:docMk/>
            <pc:sldMk cId="2697267300" sldId="274"/>
            <ac:picMk id="12" creationId="{9D536BD6-7550-5E97-3396-12606D076413}"/>
          </ac:picMkLst>
        </pc:picChg>
        <pc:picChg chg="add mod">
          <ac:chgData name="Rauvola Katri" userId="e011a4aa-1f79-4ddc-9ec4-0f1fb55268ad" providerId="ADAL" clId="{DB11CF13-31BF-4111-A194-C788BCB4EB9B}" dt="2026-04-28T08:55:30.059" v="60"/>
          <ac:picMkLst>
            <pc:docMk/>
            <pc:sldMk cId="2697267300" sldId="274"/>
            <ac:picMk id="14" creationId="{CB337BCA-76A1-E4C8-9C7D-4F1837813748}"/>
          </ac:picMkLst>
        </pc:picChg>
        <pc:picChg chg="add mod">
          <ac:chgData name="Rauvola Katri" userId="e011a4aa-1f79-4ddc-9ec4-0f1fb55268ad" providerId="ADAL" clId="{DB11CF13-31BF-4111-A194-C788BCB4EB9B}" dt="2026-04-28T08:55:30.059" v="60"/>
          <ac:picMkLst>
            <pc:docMk/>
            <pc:sldMk cId="2697267300" sldId="274"/>
            <ac:picMk id="15" creationId="{136C3DB2-4B67-6BD4-5833-9AA3182DA58B}"/>
          </ac:picMkLst>
        </pc:picChg>
        <pc:picChg chg="add mod">
          <ac:chgData name="Rauvola Katri" userId="e011a4aa-1f79-4ddc-9ec4-0f1fb55268ad" providerId="ADAL" clId="{DB11CF13-31BF-4111-A194-C788BCB4EB9B}" dt="2026-04-28T08:55:30.059" v="60"/>
          <ac:picMkLst>
            <pc:docMk/>
            <pc:sldMk cId="2697267300" sldId="274"/>
            <ac:picMk id="16" creationId="{995A7764-2F5D-9225-F827-DF1B98014341}"/>
          </ac:picMkLst>
        </pc:picChg>
        <pc:picChg chg="add mod">
          <ac:chgData name="Rauvola Katri" userId="e011a4aa-1f79-4ddc-9ec4-0f1fb55268ad" providerId="ADAL" clId="{DB11CF13-31BF-4111-A194-C788BCB4EB9B}" dt="2026-04-28T08:55:30.059" v="60"/>
          <ac:picMkLst>
            <pc:docMk/>
            <pc:sldMk cId="2697267300" sldId="274"/>
            <ac:picMk id="17" creationId="{14D01B8F-6445-96D0-0B99-5F58E1964738}"/>
          </ac:picMkLst>
        </pc:picChg>
        <pc:picChg chg="add mod">
          <ac:chgData name="Rauvola Katri" userId="e011a4aa-1f79-4ddc-9ec4-0f1fb55268ad" providerId="ADAL" clId="{DB11CF13-31BF-4111-A194-C788BCB4EB9B}" dt="2026-04-28T08:55:30.059" v="60"/>
          <ac:picMkLst>
            <pc:docMk/>
            <pc:sldMk cId="2697267300" sldId="274"/>
            <ac:picMk id="18" creationId="{93A7A8D7-75BC-7E79-47F1-3DFF1342BEFC}"/>
          </ac:picMkLst>
        </pc:picChg>
      </pc:sldChg>
      <pc:sldChg chg="modSp mod modNotesTx">
        <pc:chgData name="Rauvola Katri" userId="e011a4aa-1f79-4ddc-9ec4-0f1fb55268ad" providerId="ADAL" clId="{DB11CF13-31BF-4111-A194-C788BCB4EB9B}" dt="2026-04-28T08:58:19.542" v="266" actId="20577"/>
        <pc:sldMkLst>
          <pc:docMk/>
          <pc:sldMk cId="4290219609" sldId="277"/>
        </pc:sldMkLst>
        <pc:spChg chg="mod">
          <ac:chgData name="Rauvola Katri" userId="e011a4aa-1f79-4ddc-9ec4-0f1fb55268ad" providerId="ADAL" clId="{DB11CF13-31BF-4111-A194-C788BCB4EB9B}" dt="2026-04-28T08:55:54.956" v="64" actId="20577"/>
          <ac:spMkLst>
            <pc:docMk/>
            <pc:sldMk cId="4290219609" sldId="277"/>
            <ac:spMk id="16" creationId="{A9A22A19-566D-0C9A-EC9A-4417A59AEE96}"/>
          </ac:spMkLst>
        </pc:spChg>
      </pc:sldChg>
      <pc:sldChg chg="addSp delSp modSp mod modNotesTx">
        <pc:chgData name="Rauvola Katri" userId="e011a4aa-1f79-4ddc-9ec4-0f1fb55268ad" providerId="ADAL" clId="{DB11CF13-31BF-4111-A194-C788BCB4EB9B}" dt="2026-05-04T08:32:40.713" v="447" actId="20577"/>
        <pc:sldMkLst>
          <pc:docMk/>
          <pc:sldMk cId="2127621635" sldId="278"/>
        </pc:sldMkLst>
        <pc:spChg chg="mod">
          <ac:chgData name="Rauvola Katri" userId="e011a4aa-1f79-4ddc-9ec4-0f1fb55268ad" providerId="ADAL" clId="{DB11CF13-31BF-4111-A194-C788BCB4EB9B}" dt="2026-05-04T08:31:53.577" v="446" actId="20577"/>
          <ac:spMkLst>
            <pc:docMk/>
            <pc:sldMk cId="2127621635" sldId="278"/>
            <ac:spMk id="6" creationId="{D90BA079-5C83-3833-9AD3-40F2A51B7D4D}"/>
          </ac:spMkLst>
        </pc:spChg>
        <pc:spChg chg="mod">
          <ac:chgData name="Rauvola Katri" userId="e011a4aa-1f79-4ddc-9ec4-0f1fb55268ad" providerId="ADAL" clId="{DB11CF13-31BF-4111-A194-C788BCB4EB9B}" dt="2026-05-04T08:31:35.104" v="444" actId="20577"/>
          <ac:spMkLst>
            <pc:docMk/>
            <pc:sldMk cId="2127621635" sldId="278"/>
            <ac:spMk id="7" creationId="{6AD38B0D-01F8-2B79-706B-F3388153CE32}"/>
          </ac:spMkLst>
        </pc:spChg>
      </pc:sldChg>
      <pc:sldChg chg="modSp mod modNotesTx">
        <pc:chgData name="Rauvola Katri" userId="e011a4aa-1f79-4ddc-9ec4-0f1fb55268ad" providerId="ADAL" clId="{DB11CF13-31BF-4111-A194-C788BCB4EB9B}" dt="2026-05-04T08:34:50.484" v="460" actId="20577"/>
        <pc:sldMkLst>
          <pc:docMk/>
          <pc:sldMk cId="1962757425" sldId="279"/>
        </pc:sldMkLst>
        <pc:spChg chg="mod">
          <ac:chgData name="Rauvola Katri" userId="e011a4aa-1f79-4ddc-9ec4-0f1fb55268ad" providerId="ADAL" clId="{DB11CF13-31BF-4111-A194-C788BCB4EB9B}" dt="2026-05-04T08:33:35.256" v="456" actId="27636"/>
          <ac:spMkLst>
            <pc:docMk/>
            <pc:sldMk cId="1962757425" sldId="279"/>
            <ac:spMk id="7" creationId="{5B9FF1A7-CD0A-D7A1-46A0-A3E784FF6752}"/>
          </ac:spMkLst>
        </pc:spChg>
      </pc:sldChg>
      <pc:sldChg chg="addSp delSp modSp mod modNotesTx">
        <pc:chgData name="Rauvola Katri" userId="e011a4aa-1f79-4ddc-9ec4-0f1fb55268ad" providerId="ADAL" clId="{DB11CF13-31BF-4111-A194-C788BCB4EB9B}" dt="2026-05-04T09:00:30.421" v="746"/>
        <pc:sldMkLst>
          <pc:docMk/>
          <pc:sldMk cId="2570162629" sldId="286"/>
        </pc:sldMkLst>
        <pc:spChg chg="mod">
          <ac:chgData name="Rauvola Katri" userId="e011a4aa-1f79-4ddc-9ec4-0f1fb55268ad" providerId="ADAL" clId="{DB11CF13-31BF-4111-A194-C788BCB4EB9B}" dt="2026-05-04T08:59:51.886" v="743" actId="20577"/>
          <ac:spMkLst>
            <pc:docMk/>
            <pc:sldMk cId="2570162629" sldId="286"/>
            <ac:spMk id="36" creationId="{2FD03376-1D05-1529-05CC-D1F9EC210F5F}"/>
          </ac:spMkLst>
        </pc:spChg>
        <pc:picChg chg="add mod">
          <ac:chgData name="Rauvola Katri" userId="e011a4aa-1f79-4ddc-9ec4-0f1fb55268ad" providerId="ADAL" clId="{DB11CF13-31BF-4111-A194-C788BCB4EB9B}" dt="2026-04-28T09:00:51.509" v="268"/>
          <ac:picMkLst>
            <pc:docMk/>
            <pc:sldMk cId="2570162629" sldId="286"/>
            <ac:picMk id="2" creationId="{6AE489CB-64D0-170C-4E20-5A7744B90DEF}"/>
          </ac:picMkLst>
        </pc:picChg>
        <pc:picChg chg="add mod">
          <ac:chgData name="Rauvola Katri" userId="e011a4aa-1f79-4ddc-9ec4-0f1fb55268ad" providerId="ADAL" clId="{DB11CF13-31BF-4111-A194-C788BCB4EB9B}" dt="2026-04-28T09:00:51.509" v="268"/>
          <ac:picMkLst>
            <pc:docMk/>
            <pc:sldMk cId="2570162629" sldId="286"/>
            <ac:picMk id="3" creationId="{02B10E73-5887-DD86-01EF-1038673372B7}"/>
          </ac:picMkLst>
        </pc:picChg>
        <pc:picChg chg="add mod">
          <ac:chgData name="Rauvola Katri" userId="e011a4aa-1f79-4ddc-9ec4-0f1fb55268ad" providerId="ADAL" clId="{DB11CF13-31BF-4111-A194-C788BCB4EB9B}" dt="2026-04-28T09:00:51.509" v="268"/>
          <ac:picMkLst>
            <pc:docMk/>
            <pc:sldMk cId="2570162629" sldId="286"/>
            <ac:picMk id="8" creationId="{6A5D951B-4454-0F2B-1490-F136567085FC}"/>
          </ac:picMkLst>
        </pc:picChg>
        <pc:picChg chg="add mod">
          <ac:chgData name="Rauvola Katri" userId="e011a4aa-1f79-4ddc-9ec4-0f1fb55268ad" providerId="ADAL" clId="{DB11CF13-31BF-4111-A194-C788BCB4EB9B}" dt="2026-04-28T09:00:51.509" v="268"/>
          <ac:picMkLst>
            <pc:docMk/>
            <pc:sldMk cId="2570162629" sldId="286"/>
            <ac:picMk id="9" creationId="{D462B9D6-B8D4-B346-65A2-1E7EB6673B58}"/>
          </ac:picMkLst>
        </pc:picChg>
        <pc:picChg chg="add mod">
          <ac:chgData name="Rauvola Katri" userId="e011a4aa-1f79-4ddc-9ec4-0f1fb55268ad" providerId="ADAL" clId="{DB11CF13-31BF-4111-A194-C788BCB4EB9B}" dt="2026-04-28T09:00:51.509" v="268"/>
          <ac:picMkLst>
            <pc:docMk/>
            <pc:sldMk cId="2570162629" sldId="286"/>
            <ac:picMk id="10" creationId="{7C5D7856-02DF-2D0F-7D88-BE9E3C3C45E8}"/>
          </ac:picMkLst>
        </pc:picChg>
        <pc:picChg chg="add mod">
          <ac:chgData name="Rauvola Katri" userId="e011a4aa-1f79-4ddc-9ec4-0f1fb55268ad" providerId="ADAL" clId="{DB11CF13-31BF-4111-A194-C788BCB4EB9B}" dt="2026-04-28T09:00:51.509" v="268"/>
          <ac:picMkLst>
            <pc:docMk/>
            <pc:sldMk cId="2570162629" sldId="286"/>
            <ac:picMk id="11" creationId="{9A1A0EF4-8D32-CC95-27E1-0FC2665D9548}"/>
          </ac:picMkLst>
        </pc:picChg>
        <pc:picChg chg="add mod">
          <ac:chgData name="Rauvola Katri" userId="e011a4aa-1f79-4ddc-9ec4-0f1fb55268ad" providerId="ADAL" clId="{DB11CF13-31BF-4111-A194-C788BCB4EB9B}" dt="2026-04-28T09:00:51.509" v="268"/>
          <ac:picMkLst>
            <pc:docMk/>
            <pc:sldMk cId="2570162629" sldId="286"/>
            <ac:picMk id="12" creationId="{AB833D7E-7D30-3B0E-52D5-70773630C4CB}"/>
          </ac:picMkLst>
        </pc:picChg>
        <pc:picChg chg="add mod">
          <ac:chgData name="Rauvola Katri" userId="e011a4aa-1f79-4ddc-9ec4-0f1fb55268ad" providerId="ADAL" clId="{DB11CF13-31BF-4111-A194-C788BCB4EB9B}" dt="2026-04-28T09:00:51.509" v="268"/>
          <ac:picMkLst>
            <pc:docMk/>
            <pc:sldMk cId="2570162629" sldId="286"/>
            <ac:picMk id="13" creationId="{BE13A96F-6B3D-ADE9-0F72-FA5D831AC938}"/>
          </ac:picMkLst>
        </pc:picChg>
      </pc:sldChg>
      <pc:sldChg chg="addSp delSp modSp mod modNotesTx">
        <pc:chgData name="Rauvola Katri" userId="e011a4aa-1f79-4ddc-9ec4-0f1fb55268ad" providerId="ADAL" clId="{DB11CF13-31BF-4111-A194-C788BCB4EB9B}" dt="2026-05-11T05:31:52.186" v="1277" actId="20577"/>
        <pc:sldMkLst>
          <pc:docMk/>
          <pc:sldMk cId="4198335620" sldId="288"/>
        </pc:sldMkLst>
        <pc:spChg chg="mod">
          <ac:chgData name="Rauvola Katri" userId="e011a4aa-1f79-4ddc-9ec4-0f1fb55268ad" providerId="ADAL" clId="{DB11CF13-31BF-4111-A194-C788BCB4EB9B}" dt="2026-05-11T05:31:52.186" v="1277" actId="20577"/>
          <ac:spMkLst>
            <pc:docMk/>
            <pc:sldMk cId="4198335620" sldId="288"/>
            <ac:spMk id="7" creationId="{C720034E-8AE7-87E4-A749-D1F432681530}"/>
          </ac:spMkLst>
        </pc:spChg>
        <pc:spChg chg="mod">
          <ac:chgData name="Rauvola Katri" userId="e011a4aa-1f79-4ddc-9ec4-0f1fb55268ad" providerId="ADAL" clId="{DB11CF13-31BF-4111-A194-C788BCB4EB9B}" dt="2026-05-11T05:29:57.814" v="1241" actId="1038"/>
          <ac:spMkLst>
            <pc:docMk/>
            <pc:sldMk cId="4198335620" sldId="288"/>
            <ac:spMk id="8" creationId="{6EAD64E8-6B02-80B6-AC06-A50D25721EFE}"/>
          </ac:spMkLst>
        </pc:spChg>
        <pc:spChg chg="mod">
          <ac:chgData name="Rauvola Katri" userId="e011a4aa-1f79-4ddc-9ec4-0f1fb55268ad" providerId="ADAL" clId="{DB11CF13-31BF-4111-A194-C788BCB4EB9B}" dt="2026-05-11T05:29:57.814" v="1241" actId="1038"/>
          <ac:spMkLst>
            <pc:docMk/>
            <pc:sldMk cId="4198335620" sldId="288"/>
            <ac:spMk id="9" creationId="{A7237D1B-73AF-FE5C-2882-32D660EF7D5E}"/>
          </ac:spMkLst>
        </pc:spChg>
      </pc:sldChg>
      <pc:sldChg chg="delSp modSp mod modNotesTx">
        <pc:chgData name="Rauvola Katri" userId="e011a4aa-1f79-4ddc-9ec4-0f1fb55268ad" providerId="ADAL" clId="{DB11CF13-31BF-4111-A194-C788BCB4EB9B}" dt="2026-05-04T10:14:10.549" v="902" actId="20577"/>
        <pc:sldMkLst>
          <pc:docMk/>
          <pc:sldMk cId="1645949024" sldId="292"/>
        </pc:sldMkLst>
        <pc:spChg chg="mod">
          <ac:chgData name="Rauvola Katri" userId="e011a4aa-1f79-4ddc-9ec4-0f1fb55268ad" providerId="ADAL" clId="{DB11CF13-31BF-4111-A194-C788BCB4EB9B}" dt="2026-05-04T10:12:52.384" v="892" actId="1076"/>
          <ac:spMkLst>
            <pc:docMk/>
            <pc:sldMk cId="1645949024" sldId="292"/>
            <ac:spMk id="8" creationId="{7D1307A8-FDE5-0DD6-29ED-D839788FC545}"/>
          </ac:spMkLst>
        </pc:spChg>
        <pc:spChg chg="mod">
          <ac:chgData name="Rauvola Katri" userId="e011a4aa-1f79-4ddc-9ec4-0f1fb55268ad" providerId="ADAL" clId="{DB11CF13-31BF-4111-A194-C788BCB4EB9B}" dt="2026-05-04T10:12:22.009" v="889" actId="20577"/>
          <ac:spMkLst>
            <pc:docMk/>
            <pc:sldMk cId="1645949024" sldId="292"/>
            <ac:spMk id="11" creationId="{F7DE6152-69E8-69CC-2A0F-09900634A8F4}"/>
          </ac:spMkLst>
        </pc:spChg>
        <pc:spChg chg="mod">
          <ac:chgData name="Rauvola Katri" userId="e011a4aa-1f79-4ddc-9ec4-0f1fb55268ad" providerId="ADAL" clId="{DB11CF13-31BF-4111-A194-C788BCB4EB9B}" dt="2026-05-04T10:12:26.051" v="891" actId="20577"/>
          <ac:spMkLst>
            <pc:docMk/>
            <pc:sldMk cId="1645949024" sldId="292"/>
            <ac:spMk id="13" creationId="{F6068FBC-86F7-3C19-577D-CDC39E36CC5C}"/>
          </ac:spMkLst>
        </pc:spChg>
      </pc:sldChg>
      <pc:sldChg chg="modSp mod modNotesTx">
        <pc:chgData name="Rauvola Katri" userId="e011a4aa-1f79-4ddc-9ec4-0f1fb55268ad" providerId="ADAL" clId="{DB11CF13-31BF-4111-A194-C788BCB4EB9B}" dt="2026-05-04T10:15:44.419" v="926" actId="20577"/>
        <pc:sldMkLst>
          <pc:docMk/>
          <pc:sldMk cId="3539139854" sldId="293"/>
        </pc:sldMkLst>
        <pc:spChg chg="mod">
          <ac:chgData name="Rauvola Katri" userId="e011a4aa-1f79-4ddc-9ec4-0f1fb55268ad" providerId="ADAL" clId="{DB11CF13-31BF-4111-A194-C788BCB4EB9B}" dt="2026-05-04T10:14:49.812" v="910" actId="20577"/>
          <ac:spMkLst>
            <pc:docMk/>
            <pc:sldMk cId="3539139854" sldId="293"/>
            <ac:spMk id="3" creationId="{C21F9661-5839-26A4-84F9-B7861EE7675D}"/>
          </ac:spMkLst>
        </pc:spChg>
      </pc:sldChg>
      <pc:sldChg chg="modNotesTx">
        <pc:chgData name="Rauvola Katri" userId="e011a4aa-1f79-4ddc-9ec4-0f1fb55268ad" providerId="ADAL" clId="{DB11CF13-31BF-4111-A194-C788BCB4EB9B}" dt="2026-05-04T11:08:00.602" v="931" actId="20577"/>
        <pc:sldMkLst>
          <pc:docMk/>
          <pc:sldMk cId="2309753476" sldId="296"/>
        </pc:sldMkLst>
      </pc:sldChg>
      <pc:sldChg chg="modSp mod modNotesTx">
        <pc:chgData name="Rauvola Katri" userId="e011a4aa-1f79-4ddc-9ec4-0f1fb55268ad" providerId="ADAL" clId="{DB11CF13-31BF-4111-A194-C788BCB4EB9B}" dt="2026-05-04T11:13:08.368" v="956" actId="20577"/>
        <pc:sldMkLst>
          <pc:docMk/>
          <pc:sldMk cId="1120548013" sldId="301"/>
        </pc:sldMkLst>
        <pc:spChg chg="mod">
          <ac:chgData name="Rauvola Katri" userId="e011a4aa-1f79-4ddc-9ec4-0f1fb55268ad" providerId="ADAL" clId="{DB11CF13-31BF-4111-A194-C788BCB4EB9B}" dt="2026-05-04T11:12:37.890" v="953" actId="20577"/>
          <ac:spMkLst>
            <pc:docMk/>
            <pc:sldMk cId="1120548013" sldId="301"/>
            <ac:spMk id="7" creationId="{9C6CD915-E249-6F50-3735-880B9E43AE41}"/>
          </ac:spMkLst>
        </pc:spChg>
      </pc:sldChg>
      <pc:sldChg chg="modSp mod modNotesTx">
        <pc:chgData name="Rauvola Katri" userId="e011a4aa-1f79-4ddc-9ec4-0f1fb55268ad" providerId="ADAL" clId="{DB11CF13-31BF-4111-A194-C788BCB4EB9B}" dt="2026-05-11T05:34:25.422" v="1278" actId="20577"/>
        <pc:sldMkLst>
          <pc:docMk/>
          <pc:sldMk cId="2295425380" sldId="302"/>
        </pc:sldMkLst>
        <pc:spChg chg="mod">
          <ac:chgData name="Rauvola Katri" userId="e011a4aa-1f79-4ddc-9ec4-0f1fb55268ad" providerId="ADAL" clId="{DB11CF13-31BF-4111-A194-C788BCB4EB9B}" dt="2026-05-04T11:17:17.783" v="961" actId="255"/>
          <ac:spMkLst>
            <pc:docMk/>
            <pc:sldMk cId="2295425380" sldId="302"/>
            <ac:spMk id="7" creationId="{9C6CD915-E249-6F50-3735-880B9E43AE41}"/>
          </ac:spMkLst>
        </pc:spChg>
        <pc:spChg chg="mod">
          <ac:chgData name="Rauvola Katri" userId="e011a4aa-1f79-4ddc-9ec4-0f1fb55268ad" providerId="ADAL" clId="{DB11CF13-31BF-4111-A194-C788BCB4EB9B}" dt="2026-05-11T05:34:25.422" v="1278" actId="20577"/>
          <ac:spMkLst>
            <pc:docMk/>
            <pc:sldMk cId="2295425380" sldId="302"/>
            <ac:spMk id="15" creationId="{70C53F80-243D-E66F-E041-77D62D259CB9}"/>
          </ac:spMkLst>
        </pc:spChg>
      </pc:sldChg>
      <pc:sldChg chg="modSp mod">
        <pc:chgData name="Rauvola Katri" userId="e011a4aa-1f79-4ddc-9ec4-0f1fb55268ad" providerId="ADAL" clId="{DB11CF13-31BF-4111-A194-C788BCB4EB9B}" dt="2026-05-07T12:05:17.131" v="1034"/>
        <pc:sldMkLst>
          <pc:docMk/>
          <pc:sldMk cId="1833409719" sldId="303"/>
        </pc:sldMkLst>
        <pc:spChg chg="mod">
          <ac:chgData name="Rauvola Katri" userId="e011a4aa-1f79-4ddc-9ec4-0f1fb55268ad" providerId="ADAL" clId="{DB11CF13-31BF-4111-A194-C788BCB4EB9B}" dt="2026-05-07T12:05:17.131" v="1034"/>
          <ac:spMkLst>
            <pc:docMk/>
            <pc:sldMk cId="1833409719" sldId="303"/>
            <ac:spMk id="7" creationId="{FA8E710E-5690-01E4-E946-9F1D61CDD31B}"/>
          </ac:spMkLst>
        </pc:spChg>
      </pc:sldChg>
      <pc:sldChg chg="addSp delSp modSp mod">
        <pc:chgData name="Rauvola Katri" userId="e011a4aa-1f79-4ddc-9ec4-0f1fb55268ad" providerId="ADAL" clId="{DB11CF13-31BF-4111-A194-C788BCB4EB9B}" dt="2026-05-07T11:59:15.286" v="995" actId="20577"/>
        <pc:sldMkLst>
          <pc:docMk/>
          <pc:sldMk cId="2738802042" sldId="306"/>
        </pc:sldMkLst>
        <pc:spChg chg="mod">
          <ac:chgData name="Rauvola Katri" userId="e011a4aa-1f79-4ddc-9ec4-0f1fb55268ad" providerId="ADAL" clId="{DB11CF13-31BF-4111-A194-C788BCB4EB9B}" dt="2026-05-07T11:59:15.286" v="995" actId="20577"/>
          <ac:spMkLst>
            <pc:docMk/>
            <pc:sldMk cId="2738802042" sldId="306"/>
            <ac:spMk id="3" creationId="{81000B62-F887-1A1B-3509-268DB811891C}"/>
          </ac:spMkLst>
        </pc:spChg>
        <pc:spChg chg="mod">
          <ac:chgData name="Rauvola Katri" userId="e011a4aa-1f79-4ddc-9ec4-0f1fb55268ad" providerId="ADAL" clId="{DB11CF13-31BF-4111-A194-C788BCB4EB9B}" dt="2026-05-07T11:55:46.456" v="963" actId="20577"/>
          <ac:spMkLst>
            <pc:docMk/>
            <pc:sldMk cId="2738802042" sldId="306"/>
            <ac:spMk id="10" creationId="{0D1969E0-B66F-E23F-FBAB-9D61BCA415BD}"/>
          </ac:spMkLst>
        </pc:spChg>
      </pc:sldChg>
      <pc:sldChg chg="addSp modSp mod modNotesTx">
        <pc:chgData name="Rauvola Katri" userId="e011a4aa-1f79-4ddc-9ec4-0f1fb55268ad" providerId="ADAL" clId="{DB11CF13-31BF-4111-A194-C788BCB4EB9B}" dt="2026-05-07T12:29:58.637" v="1084" actId="20577"/>
        <pc:sldMkLst>
          <pc:docMk/>
          <pc:sldMk cId="1995170266" sldId="307"/>
        </pc:sldMkLst>
        <pc:spChg chg="mod">
          <ac:chgData name="Rauvola Katri" userId="e011a4aa-1f79-4ddc-9ec4-0f1fb55268ad" providerId="ADAL" clId="{DB11CF13-31BF-4111-A194-C788BCB4EB9B}" dt="2026-05-07T12:26:54.670" v="1083" actId="255"/>
          <ac:spMkLst>
            <pc:docMk/>
            <pc:sldMk cId="1995170266" sldId="307"/>
            <ac:spMk id="3" creationId="{81000B62-F887-1A1B-3509-268DB811891C}"/>
          </ac:spMkLst>
        </pc:spChg>
      </pc:sldChg>
      <pc:sldChg chg="modSp mod">
        <pc:chgData name="Rauvola Katri" userId="e011a4aa-1f79-4ddc-9ec4-0f1fb55268ad" providerId="ADAL" clId="{DB11CF13-31BF-4111-A194-C788BCB4EB9B}" dt="2026-05-07T12:31:59.896" v="1106" actId="20577"/>
        <pc:sldMkLst>
          <pc:docMk/>
          <pc:sldMk cId="1076448241" sldId="308"/>
        </pc:sldMkLst>
        <pc:spChg chg="mod">
          <ac:chgData name="Rauvola Katri" userId="e011a4aa-1f79-4ddc-9ec4-0f1fb55268ad" providerId="ADAL" clId="{DB11CF13-31BF-4111-A194-C788BCB4EB9B}" dt="2026-05-07T12:31:59.896" v="1106" actId="20577"/>
          <ac:spMkLst>
            <pc:docMk/>
            <pc:sldMk cId="1076448241" sldId="308"/>
            <ac:spMk id="11" creationId="{B553E00D-FBD2-ABAD-9503-D743C868F0DC}"/>
          </ac:spMkLst>
        </pc:spChg>
      </pc:sldChg>
      <pc:sldChg chg="modSp mod">
        <pc:chgData name="Rauvola Katri" userId="e011a4aa-1f79-4ddc-9ec4-0f1fb55268ad" providerId="ADAL" clId="{DB11CF13-31BF-4111-A194-C788BCB4EB9B}" dt="2026-05-07T12:42:49.082" v="1128" actId="20577"/>
        <pc:sldMkLst>
          <pc:docMk/>
          <pc:sldMk cId="251399015" sldId="311"/>
        </pc:sldMkLst>
        <pc:spChg chg="mod">
          <ac:chgData name="Rauvola Katri" userId="e011a4aa-1f79-4ddc-9ec4-0f1fb55268ad" providerId="ADAL" clId="{DB11CF13-31BF-4111-A194-C788BCB4EB9B}" dt="2026-05-07T12:42:49.082" v="1128" actId="20577"/>
          <ac:spMkLst>
            <pc:docMk/>
            <pc:sldMk cId="251399015" sldId="311"/>
            <ac:spMk id="7" creationId="{2E5341C8-B814-E6D3-D637-C1C30C5F35EC}"/>
          </ac:spMkLst>
        </pc:spChg>
      </pc:sldChg>
      <pc:sldChg chg="addSp modSp mod modNotesTx">
        <pc:chgData name="Rauvola Katri" userId="e011a4aa-1f79-4ddc-9ec4-0f1fb55268ad" providerId="ADAL" clId="{DB11CF13-31BF-4111-A194-C788BCB4EB9B}" dt="2026-05-07T12:40:57.742" v="1127" actId="20577"/>
        <pc:sldMkLst>
          <pc:docMk/>
          <pc:sldMk cId="1053138758" sldId="313"/>
        </pc:sldMkLst>
        <pc:spChg chg="mod">
          <ac:chgData name="Rauvola Katri" userId="e011a4aa-1f79-4ddc-9ec4-0f1fb55268ad" providerId="ADAL" clId="{DB11CF13-31BF-4111-A194-C788BCB4EB9B}" dt="2026-05-07T12:34:23.631" v="1120" actId="27636"/>
          <ac:spMkLst>
            <pc:docMk/>
            <pc:sldMk cId="1053138758" sldId="313"/>
            <ac:spMk id="3" creationId="{5D84C237-2A92-F01A-3BAA-A41F0E3DD6AB}"/>
          </ac:spMkLst>
        </pc:spChg>
        <pc:spChg chg="mod">
          <ac:chgData name="Rauvola Katri" userId="e011a4aa-1f79-4ddc-9ec4-0f1fb55268ad" providerId="ADAL" clId="{DB11CF13-31BF-4111-A194-C788BCB4EB9B}" dt="2026-05-07T12:40:44.008" v="1126"/>
          <ac:spMkLst>
            <pc:docMk/>
            <pc:sldMk cId="1053138758" sldId="313"/>
            <ac:spMk id="7" creationId="{9A51CAE3-F2A2-7FE5-3F56-402281B7587B}"/>
          </ac:spMkLst>
        </pc:spChg>
      </pc:sldChg>
      <pc:sldChg chg="modSp mod modNotesTx">
        <pc:chgData name="Rauvola Katri" userId="e011a4aa-1f79-4ddc-9ec4-0f1fb55268ad" providerId="ADAL" clId="{DB11CF13-31BF-4111-A194-C788BCB4EB9B}" dt="2026-05-11T05:27:50.561" v="1176" actId="1038"/>
        <pc:sldMkLst>
          <pc:docMk/>
          <pc:sldMk cId="2051409971" sldId="326"/>
        </pc:sldMkLst>
        <pc:spChg chg="mod">
          <ac:chgData name="Rauvola Katri" userId="e011a4aa-1f79-4ddc-9ec4-0f1fb55268ad" providerId="ADAL" clId="{DB11CF13-31BF-4111-A194-C788BCB4EB9B}" dt="2026-05-11T05:27:25.210" v="1169" actId="20577"/>
          <ac:spMkLst>
            <pc:docMk/>
            <pc:sldMk cId="2051409971" sldId="326"/>
            <ac:spMk id="3" creationId="{A1A49559-A721-F796-540A-E01E160F2927}"/>
          </ac:spMkLst>
        </pc:spChg>
        <pc:spChg chg="mod">
          <ac:chgData name="Rauvola Katri" userId="e011a4aa-1f79-4ddc-9ec4-0f1fb55268ad" providerId="ADAL" clId="{DB11CF13-31BF-4111-A194-C788BCB4EB9B}" dt="2026-05-11T05:27:50.561" v="1176" actId="1038"/>
          <ac:spMkLst>
            <pc:docMk/>
            <pc:sldMk cId="2051409971" sldId="326"/>
            <ac:spMk id="8" creationId="{2458A9AB-DBBB-C8A4-CDA0-15F80932E437}"/>
          </ac:spMkLst>
        </pc:spChg>
        <pc:spChg chg="mod">
          <ac:chgData name="Rauvola Katri" userId="e011a4aa-1f79-4ddc-9ec4-0f1fb55268ad" providerId="ADAL" clId="{DB11CF13-31BF-4111-A194-C788BCB4EB9B}" dt="2026-05-04T08:56:27.168" v="723" actId="255"/>
          <ac:spMkLst>
            <pc:docMk/>
            <pc:sldMk cId="2051409971" sldId="326"/>
            <ac:spMk id="10" creationId="{95155B7D-FA5B-DBFD-0496-02BDAEC84F19}"/>
          </ac:spMkLst>
        </pc:spChg>
      </pc:sldChg>
      <pc:sldChg chg="modSp mod">
        <pc:chgData name="Rauvola Katri" userId="e011a4aa-1f79-4ddc-9ec4-0f1fb55268ad" providerId="ADAL" clId="{DB11CF13-31BF-4111-A194-C788BCB4EB9B}" dt="2026-05-04T08:58:24.193" v="741" actId="20577"/>
        <pc:sldMkLst>
          <pc:docMk/>
          <pc:sldMk cId="1525472044" sldId="327"/>
        </pc:sldMkLst>
        <pc:spChg chg="mod">
          <ac:chgData name="Rauvola Katri" userId="e011a4aa-1f79-4ddc-9ec4-0f1fb55268ad" providerId="ADAL" clId="{DB11CF13-31BF-4111-A194-C788BCB4EB9B}" dt="2026-05-04T08:58:24.193" v="741" actId="20577"/>
          <ac:spMkLst>
            <pc:docMk/>
            <pc:sldMk cId="1525472044" sldId="327"/>
            <ac:spMk id="3" creationId="{1DDAE8A4-635E-5DC2-9114-87CBF0225BD9}"/>
          </ac:spMkLst>
        </pc:spChg>
      </pc:sldChg>
      <pc:sldChg chg="modSp mod modNotesTx">
        <pc:chgData name="Rauvola Katri" userId="e011a4aa-1f79-4ddc-9ec4-0f1fb55268ad" providerId="ADAL" clId="{DB11CF13-31BF-4111-A194-C788BCB4EB9B}" dt="2026-05-07T12:43:33.126" v="1132" actId="962"/>
        <pc:sldMkLst>
          <pc:docMk/>
          <pc:sldMk cId="2590058913" sldId="328"/>
        </pc:sldMkLst>
        <pc:spChg chg="mod">
          <ac:chgData name="Rauvola Katri" userId="e011a4aa-1f79-4ddc-9ec4-0f1fb55268ad" providerId="ADAL" clId="{DB11CF13-31BF-4111-A194-C788BCB4EB9B}" dt="2026-05-04T08:42:54.841" v="672" actId="20577"/>
          <ac:spMkLst>
            <pc:docMk/>
            <pc:sldMk cId="2590058913" sldId="328"/>
            <ac:spMk id="3" creationId="{7281165B-00C2-5BA5-EDE8-085165D44636}"/>
          </ac:spMkLst>
        </pc:spChg>
        <pc:picChg chg="mod">
          <ac:chgData name="Rauvola Katri" userId="e011a4aa-1f79-4ddc-9ec4-0f1fb55268ad" providerId="ADAL" clId="{DB11CF13-31BF-4111-A194-C788BCB4EB9B}" dt="2026-05-07T12:43:33.126" v="1132" actId="962"/>
          <ac:picMkLst>
            <pc:docMk/>
            <pc:sldMk cId="2590058913" sldId="328"/>
            <ac:picMk id="11" creationId="{B7B9E576-7F95-0E96-A193-273EE26F0E7C}"/>
          </ac:picMkLst>
        </pc:picChg>
      </pc:sldChg>
      <pc:sldChg chg="modSp mod modNotesTx">
        <pc:chgData name="Rauvola Katri" userId="e011a4aa-1f79-4ddc-9ec4-0f1fb55268ad" providerId="ADAL" clId="{DB11CF13-31BF-4111-A194-C788BCB4EB9B}" dt="2026-05-07T12:43:40.031" v="1134" actId="962"/>
        <pc:sldMkLst>
          <pc:docMk/>
          <pc:sldMk cId="2145465749" sldId="329"/>
        </pc:sldMkLst>
        <pc:picChg chg="mod">
          <ac:chgData name="Rauvola Katri" userId="e011a4aa-1f79-4ddc-9ec4-0f1fb55268ad" providerId="ADAL" clId="{DB11CF13-31BF-4111-A194-C788BCB4EB9B}" dt="2026-05-07T12:43:40.031" v="1134" actId="962"/>
          <ac:picMkLst>
            <pc:docMk/>
            <pc:sldMk cId="2145465749" sldId="329"/>
            <ac:picMk id="18" creationId="{6DAC36C6-DB59-1AC0-8CCA-8F2416CCDAE5}"/>
          </ac:picMkLst>
        </pc:picChg>
      </pc:sldChg>
      <pc:sldChg chg="addSp delSp modSp add mod modNotesTx">
        <pc:chgData name="Rauvola Katri" userId="e011a4aa-1f79-4ddc-9ec4-0f1fb55268ad" providerId="ADAL" clId="{DB11CF13-31BF-4111-A194-C788BCB4EB9B}" dt="2026-05-07T12:43:37.621" v="1133" actId="962"/>
        <pc:sldMkLst>
          <pc:docMk/>
          <pc:sldMk cId="2048438042" sldId="333"/>
        </pc:sldMkLst>
        <pc:spChg chg="mod">
          <ac:chgData name="Rauvola Katri" userId="e011a4aa-1f79-4ddc-9ec4-0f1fb55268ad" providerId="ADAL" clId="{DB11CF13-31BF-4111-A194-C788BCB4EB9B}" dt="2026-05-04T09:28:03.093" v="843" actId="20577"/>
          <ac:spMkLst>
            <pc:docMk/>
            <pc:sldMk cId="2048438042" sldId="333"/>
            <ac:spMk id="6" creationId="{545D9D2D-6911-3A25-37D2-DFCFF7DE55B1}"/>
          </ac:spMkLst>
        </pc:spChg>
        <pc:spChg chg="add del mod">
          <ac:chgData name="Rauvola Katri" userId="e011a4aa-1f79-4ddc-9ec4-0f1fb55268ad" providerId="ADAL" clId="{DB11CF13-31BF-4111-A194-C788BCB4EB9B}" dt="2026-05-04T09:31:07.081" v="857" actId="20577"/>
          <ac:spMkLst>
            <pc:docMk/>
            <pc:sldMk cId="2048438042" sldId="333"/>
            <ac:spMk id="7" creationId="{0B7CF619-84D3-9962-3CC9-127100F44747}"/>
          </ac:spMkLst>
        </pc:spChg>
        <pc:spChg chg="mod">
          <ac:chgData name="Rauvola Katri" userId="e011a4aa-1f79-4ddc-9ec4-0f1fb55268ad" providerId="ADAL" clId="{DB11CF13-31BF-4111-A194-C788BCB4EB9B}" dt="2026-05-04T10:07:46.405" v="860" actId="122"/>
          <ac:spMkLst>
            <pc:docMk/>
            <pc:sldMk cId="2048438042" sldId="333"/>
            <ac:spMk id="9" creationId="{28A5A243-A78E-21A6-1CB2-1E65BD4DBFC0}"/>
          </ac:spMkLst>
        </pc:spChg>
        <pc:spChg chg="mod">
          <ac:chgData name="Rauvola Katri" userId="e011a4aa-1f79-4ddc-9ec4-0f1fb55268ad" providerId="ADAL" clId="{DB11CF13-31BF-4111-A194-C788BCB4EB9B}" dt="2026-05-07T12:43:37.621" v="1133" actId="962"/>
          <ac:spMkLst>
            <pc:docMk/>
            <pc:sldMk cId="2048438042" sldId="333"/>
            <ac:spMk id="10" creationId="{2670F3DA-7A42-CE66-3D20-2B7DDFE98607}"/>
          </ac:spMkLst>
        </pc:spChg>
      </pc:sldChg>
      <pc:sldMasterChg chg="delSldLayout">
        <pc:chgData name="Rauvola Katri" userId="e011a4aa-1f79-4ddc-9ec4-0f1fb55268ad" providerId="ADAL" clId="{DB11CF13-31BF-4111-A194-C788BCB4EB9B}" dt="2026-05-07T12:06:37.751" v="1035" actId="2696"/>
        <pc:sldMasterMkLst>
          <pc:docMk/>
          <pc:sldMasterMk cId="984712758" sldId="2147483680"/>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33DAE404-DD2B-4DE5-B0CE-992ED5713C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FC15FA0B-E055-434F-9E11-CCA88C7883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D2137A-EBCB-49EC-9734-26FC45E32E86}" type="datetimeFigureOut">
              <a:rPr lang="fi-FI" smtClean="0"/>
              <a:t>11.5.2026</a:t>
            </a:fld>
            <a:endParaRPr lang="fi-FI"/>
          </a:p>
        </p:txBody>
      </p:sp>
      <p:sp>
        <p:nvSpPr>
          <p:cNvPr id="4" name="Alatunnisteen paikkamerkki 3">
            <a:extLst>
              <a:ext uri="{FF2B5EF4-FFF2-40B4-BE49-F238E27FC236}">
                <a16:creationId xmlns:a16="http://schemas.microsoft.com/office/drawing/2014/main" id="{988F5078-AF5B-496C-93A1-3CA8AC44E7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1542F74D-8F19-4A29-8457-0C7AB1C560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CCCB98-25CB-4FD0-B2B3-A73A24D4DE4B}" type="slidenum">
              <a:rPr lang="fi-FI" smtClean="0"/>
              <a:t>‹#›</a:t>
            </a:fld>
            <a:endParaRPr lang="fi-FI"/>
          </a:p>
        </p:txBody>
      </p:sp>
    </p:spTree>
    <p:extLst>
      <p:ext uri="{BB962C8B-B14F-4D97-AF65-F5344CB8AC3E}">
        <p14:creationId xmlns:p14="http://schemas.microsoft.com/office/powerpoint/2010/main" val="115554372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6CCC1C-3D33-4DD6-9439-6415BA8504E7}" type="datetimeFigureOut">
              <a:rPr lang="fi-FI" smtClean="0"/>
              <a:t>11.5.2026</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99F7F8-48A1-4863-ABF0-01A9D479BFD7}" type="slidenum">
              <a:rPr lang="fi-FI" smtClean="0"/>
              <a:t>‹#›</a:t>
            </a:fld>
            <a:endParaRPr lang="fi-FI"/>
          </a:p>
        </p:txBody>
      </p:sp>
    </p:spTree>
    <p:extLst>
      <p:ext uri="{BB962C8B-B14F-4D97-AF65-F5344CB8AC3E}">
        <p14:creationId xmlns:p14="http://schemas.microsoft.com/office/powerpoint/2010/main" val="25822017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app.powerbi.com/view?r=eyJrIjoiYzkwNjcxMjYtZDRhYS00MjA5LTk1ODYtYjlkMDY4ODFhMzY0IiwidCI6ImRkZTVkYzEyLWJkM2MtNGMwNi04NWNjLTM0MzYxZWZlOWFkNCIsImMiOjl9"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app.powerbi.com/view?r=eyJrIjoiZWFiZWIzN2ItOTFjMC00MTk0LWI4MWEtNGQ4ZDM5MDExYWNiIiwidCI6ImRkZTVkYzEyLWJkM2MtNGMwNi04NWNjLTM0MzYxZWZlOWFkNCIsImMiOjl9"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4B831-DB3A-C444-A46A-82F5B0D537F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latunnisteen paikkamerkki 4">
            <a:extLst>
              <a:ext uri="{FF2B5EF4-FFF2-40B4-BE49-F238E27FC236}">
                <a16:creationId xmlns:a16="http://schemas.microsoft.com/office/drawing/2014/main" id="{28EFCACD-B607-4D16-B386-125E3C8D27B9}"/>
              </a:ext>
            </a:extLst>
          </p:cNvPr>
          <p:cNvSpPr>
            <a:spLocks noGrp="1"/>
          </p:cNvSpPr>
          <p:nvPr>
            <p:ph type="ftr" sz="quarter" idx="4"/>
          </p:nvPr>
        </p:nvSpPr>
        <p:spPr/>
        <p:txBody>
          <a:bodyPr/>
          <a:lstStyle/>
          <a:p>
            <a:endParaRPr lang="fi-FI"/>
          </a:p>
        </p:txBody>
      </p:sp>
    </p:spTree>
    <p:extLst>
      <p:ext uri="{BB962C8B-B14F-4D97-AF65-F5344CB8AC3E}">
        <p14:creationId xmlns:p14="http://schemas.microsoft.com/office/powerpoint/2010/main" val="3746693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a:solidFill>
                  <a:srgbClr val="000000"/>
                </a:solidFill>
                <a:effectLst/>
                <a:latin typeface="Calibri" panose="020F0502020204030204" pitchFamily="34" charset="0"/>
              </a:rPr>
              <a:t>Higher education institution investing in research, product development and collaboration with businesses has created success stories in the gaming industry, the industrial sector and health technology.</a:t>
            </a:r>
            <a:r>
              <a:rPr lang="en-US" sz="2200" b="0" i="0">
                <a:solidFill>
                  <a:srgbClr val="444444"/>
                </a:solidFill>
                <a:effectLst/>
                <a:latin typeface="Calibri" panose="020F0502020204030204" pitchFamily="34" charset="0"/>
              </a:rPr>
              <a:t>​</a:t>
            </a:r>
          </a:p>
          <a:p>
            <a:pPr algn="l" rtl="0" fontAlgn="base"/>
            <a:r>
              <a:rPr lang="en-GB" sz="2200" b="0" i="0">
                <a:solidFill>
                  <a:srgbClr val="444444"/>
                </a:solidFill>
                <a:effectLst/>
                <a:latin typeface="Calibri" panose="020F0502020204030204" pitchFamily="34" charset="0"/>
              </a:rPr>
              <a:t>​</a:t>
            </a:r>
          </a:p>
          <a:p>
            <a:pPr algn="l" rtl="0" fontAlgn="base"/>
            <a:r>
              <a:rPr lang="en-US" sz="2200" b="0" i="0" u="none" strike="noStrike">
                <a:solidFill>
                  <a:srgbClr val="000000"/>
                </a:solidFill>
                <a:effectLst/>
                <a:latin typeface="Calibri" panose="020F0502020204030204" pitchFamily="34" charset="0"/>
              </a:rPr>
              <a:t>A world-leading competence centre in the fields of imaging and camera technologies, Tampere is already number one in Europe.</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https://businesstampere.com/investments/investment-opportunities/focus-industries-and-business-ecosystems-in-the-tampere-region/</a:t>
            </a:r>
            <a:r>
              <a:rPr lang="en-US" sz="2200" b="0" i="0">
                <a:solidFill>
                  <a:srgbClr val="444444"/>
                </a:solidFill>
                <a:effectLst/>
                <a:latin typeface="Calibri" panose="020F0502020204030204" pitchFamily="34" charset="0"/>
              </a:rPr>
              <a:t>​</a:t>
            </a:r>
          </a:p>
          <a:p>
            <a:pPr algn="l" rtl="0" fontAlgn="base"/>
            <a:r>
              <a:rPr lang="en-GB" sz="2200" b="0" i="0">
                <a:solidFill>
                  <a:srgbClr val="444444"/>
                </a:solidFill>
                <a:effectLst/>
                <a:latin typeface="Calibri" panose="020F0502020204030204" pitchFamily="34" charset="0"/>
              </a:rPr>
              <a:t>​</a:t>
            </a:r>
          </a:p>
          <a:p>
            <a:pPr algn="l" rtl="0" fontAlgn="base"/>
            <a:r>
              <a:rPr lang="en-US" sz="2200" b="0" i="0" u="none" strike="noStrike">
                <a:solidFill>
                  <a:srgbClr val="000000"/>
                </a:solidFill>
                <a:effectLst/>
                <a:latin typeface="Calibri" panose="020F0502020204030204" pitchFamily="34" charset="0"/>
              </a:rPr>
              <a:t>The companies in circular economy and cleantech in the Tampere region offer a wide range of innovative solutions, life cycle services and automation to various industries.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https://businesstampere.com/business-environment/business-ecosystems/tampere-circular-economy-and-cleantech-ecosystem/</a:t>
            </a:r>
            <a:r>
              <a:rPr lang="en-US" sz="2200" b="0" i="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10</a:t>
            </a:fld>
            <a:endParaRPr lang="fi-FI"/>
          </a:p>
        </p:txBody>
      </p:sp>
    </p:spTree>
    <p:extLst>
      <p:ext uri="{BB962C8B-B14F-4D97-AF65-F5344CB8AC3E}">
        <p14:creationId xmlns:p14="http://schemas.microsoft.com/office/powerpoint/2010/main" val="313773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dirty="0">
                <a:solidFill>
                  <a:srgbClr val="000000"/>
                </a:solidFill>
                <a:effectLst/>
                <a:latin typeface="Calibri" panose="020F0502020204030204" pitchFamily="34" charset="0"/>
              </a:rPr>
              <a:t>Formerly known as a traditional industrial town, Tampere is now Finland’s most active start-up city. The bolts of fabric have been replaced by strings of code, and heavy industries are increasingly joined by smart technology.</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Tampere is an attractive city for start-ups:</a:t>
            </a:r>
            <a:r>
              <a:rPr lang="en-US" sz="2200" b="0" i="0" dirty="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Good availability of a trained workforce</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More cost-effective than the capital region area</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Cooperation with universities creates talent and ideas</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Central location</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algn="l" rtl="0" fontAlgn="base"/>
            <a:r>
              <a:rPr lang="fi-FI" sz="2200" b="0" i="0" dirty="0">
                <a:solidFill>
                  <a:srgbClr val="444444"/>
                </a:solidFill>
                <a:effectLst/>
                <a:latin typeface="Calibri" panose="020F0502020204030204" pitchFamily="34" charset="0"/>
              </a:rPr>
              <a:t>​</a:t>
            </a:r>
          </a:p>
          <a:p>
            <a:endParaRPr lang="fi-FI" sz="2200" dirty="0"/>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11</a:t>
            </a:fld>
            <a:endParaRPr lang="fi-FI"/>
          </a:p>
        </p:txBody>
      </p:sp>
    </p:spTree>
    <p:extLst>
      <p:ext uri="{BB962C8B-B14F-4D97-AF65-F5344CB8AC3E}">
        <p14:creationId xmlns:p14="http://schemas.microsoft.com/office/powerpoint/2010/main" val="1529386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2200" b="0" i="0" u="none" strike="noStrike" dirty="0">
                <a:solidFill>
                  <a:srgbClr val="000000"/>
                </a:solidFill>
                <a:effectLst/>
                <a:latin typeface="Calibri" panose="020F0502020204030204" pitchFamily="34" charset="0"/>
              </a:rPr>
              <a:t>- </a:t>
            </a:r>
            <a:r>
              <a:rPr lang="en-US" sz="2200" b="0" i="0" u="none" strike="noStrike" dirty="0">
                <a:solidFill>
                  <a:srgbClr val="000000"/>
                </a:solidFill>
                <a:effectLst/>
                <a:latin typeface="Calibri" panose="020F0502020204030204" pitchFamily="34" charset="0"/>
              </a:rPr>
              <a:t>80% of people over the age of 15 in Tampere have an upper secondary degree.</a:t>
            </a:r>
            <a:r>
              <a:rPr lang="fi-FI" sz="2200" b="0" i="0" u="none" strike="noStrike" dirty="0">
                <a:solidFill>
                  <a:srgbClr val="000000"/>
                </a:solidFill>
                <a:effectLst/>
                <a:latin typeface="Calibri" panose="020F0502020204030204" pitchFamily="34" charset="0"/>
              </a:rPr>
              <a:t> (2023)</a:t>
            </a:r>
            <a:r>
              <a:rPr lang="en-US" sz="2200" b="0" i="0" dirty="0">
                <a:solidFill>
                  <a:srgbClr val="444444"/>
                </a:solidFill>
                <a:effectLst/>
                <a:latin typeface="Calibri" panose="020F0502020204030204" pitchFamily="34" charset="0"/>
              </a:rPr>
              <a:t>​</a:t>
            </a:r>
          </a:p>
          <a:p>
            <a:pPr algn="l" rtl="0" fontAlgn="base"/>
            <a:r>
              <a:rPr lang="fi-FI" sz="2200" b="0" i="0" u="none" strike="noStrike" dirty="0">
                <a:solidFill>
                  <a:srgbClr val="000000"/>
                </a:solidFill>
                <a:effectLst/>
                <a:latin typeface="Calibri" panose="020F0502020204030204" pitchFamily="34" charset="0"/>
              </a:rPr>
              <a:t> </a:t>
            </a:r>
            <a:r>
              <a:rPr lang="en-US" sz="2200" b="0" i="0" dirty="0">
                <a:solidFill>
                  <a:srgbClr val="444444"/>
                </a:solidFill>
                <a:effectLst/>
                <a:latin typeface="Calibri" panose="020F0502020204030204" pitchFamily="34" charset="0"/>
              </a:rPr>
              <a:t>​</a:t>
            </a:r>
          </a:p>
          <a:p>
            <a:pPr algn="l" rtl="0" fontAlgn="base"/>
            <a:r>
              <a:rPr lang="fi-FI" sz="2200" b="0" i="0" u="none" strike="noStrike" dirty="0">
                <a:solidFill>
                  <a:srgbClr val="000000"/>
                </a:solidFill>
                <a:effectLst/>
                <a:latin typeface="Calibri" panose="020F0502020204030204" pitchFamily="34" charset="0"/>
              </a:rPr>
              <a:t>- </a:t>
            </a:r>
            <a:r>
              <a:rPr lang="en-US" sz="2200" b="0" i="0" u="none" strike="noStrike" dirty="0">
                <a:solidFill>
                  <a:srgbClr val="000000"/>
                </a:solidFill>
                <a:effectLst/>
                <a:latin typeface="Calibri" panose="020F0502020204030204" pitchFamily="34" charset="0"/>
              </a:rPr>
              <a:t>40% of people over the age of 15  in Tampere have a higher education degree </a:t>
            </a:r>
            <a:r>
              <a:rPr lang="fi-FI" sz="2200" b="0" i="0" u="none" strike="noStrike" dirty="0">
                <a:solidFill>
                  <a:srgbClr val="000000"/>
                </a:solidFill>
                <a:effectLst/>
                <a:latin typeface="Calibri" panose="020F0502020204030204" pitchFamily="34" charset="0"/>
              </a:rPr>
              <a:t>(2023). </a:t>
            </a:r>
            <a:r>
              <a:rPr lang="en-US" sz="2200" b="0" i="0" dirty="0">
                <a:solidFill>
                  <a:srgbClr val="444444"/>
                </a:solidFill>
                <a:effectLst/>
                <a:latin typeface="Calibri" panose="020F0502020204030204" pitchFamily="34" charset="0"/>
              </a:rPr>
              <a:t>​</a:t>
            </a:r>
          </a:p>
          <a:p>
            <a:pPr algn="l" rtl="0" fontAlgn="base"/>
            <a:r>
              <a:rPr lang="fi-FI" sz="2200" b="0" i="0" u="none" strike="noStrike" dirty="0">
                <a:solidFill>
                  <a:srgbClr val="000000"/>
                </a:solidFill>
                <a:effectLst/>
                <a:latin typeface="Calibri" panose="020F0502020204030204" pitchFamily="34" charset="0"/>
              </a:rPr>
              <a:t> </a:t>
            </a:r>
            <a:r>
              <a:rPr lang="en-US" sz="2200" b="0" i="0" dirty="0">
                <a:solidFill>
                  <a:srgbClr val="444444"/>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fi-FI" sz="2200" b="0" i="0" u="none" strike="noStrike" dirty="0">
                <a:solidFill>
                  <a:srgbClr val="000000"/>
                </a:solidFill>
                <a:effectLst/>
                <a:latin typeface="Calibri" panose="020F0502020204030204" pitchFamily="34" charset="0"/>
              </a:rPr>
              <a:t>-</a:t>
            </a:r>
            <a:r>
              <a:rPr lang="en-US" sz="2200" b="0" i="0" u="none" strike="noStrike" dirty="0">
                <a:solidFill>
                  <a:srgbClr val="000000"/>
                </a:solidFill>
                <a:effectLst/>
                <a:latin typeface="Calibri" panose="020F0502020204030204" pitchFamily="34" charset="0"/>
              </a:rPr>
              <a:t> </a:t>
            </a:r>
            <a:r>
              <a:rPr lang="fi-FI" sz="2200" b="0" i="0" u="none" strike="noStrike" dirty="0" err="1">
                <a:solidFill>
                  <a:srgbClr val="000000"/>
                </a:solidFill>
                <a:effectLst/>
                <a:latin typeface="Calibri" panose="020F0502020204030204" pitchFamily="34" charset="0"/>
              </a:rPr>
              <a:t>Source</a:t>
            </a:r>
            <a:r>
              <a:rPr lang="fi-FI" sz="2200" b="0" i="0" u="none" strike="noStrike" dirty="0">
                <a:solidFill>
                  <a:srgbClr val="000000"/>
                </a:solidFill>
                <a:effectLst/>
                <a:latin typeface="Calibri" panose="020F0502020204030204" pitchFamily="34" charset="0"/>
              </a:rPr>
              <a:t>: </a:t>
            </a:r>
            <a:r>
              <a:rPr lang="fi-FI" sz="2400" dirty="0"/>
              <a:t>https://www.tampere.fi/kaupunki-ja-paatoksenteko/tampere-tietoa/tilastot/tilastotietoa-vaestosta-ja-vaestonmuutoksista</a:t>
            </a:r>
            <a:br>
              <a:rPr lang="fi-FI" sz="2400" dirty="0"/>
            </a:br>
            <a:r>
              <a:rPr lang="fi-FI" sz="2400" dirty="0"/>
              <a:t>→ Alueittaista väestötietoa Tampereesta → Koulutus</a:t>
            </a:r>
          </a:p>
          <a:p>
            <a:pPr algn="l" rtl="0" fontAlgn="base"/>
            <a:endParaRPr lang="en-US" sz="2200" b="0" i="0" dirty="0">
              <a:solidFill>
                <a:srgbClr val="444444"/>
              </a:solidFill>
              <a:effectLst/>
              <a:latin typeface="Calibri" panose="020F0502020204030204" pitchFamily="34" charset="0"/>
            </a:endParaRPr>
          </a:p>
          <a:p>
            <a:pPr algn="l" rtl="0" fontAlgn="base"/>
            <a:r>
              <a:rPr lang="fi-FI" sz="2200" b="0" i="0" dirty="0">
                <a:solidFill>
                  <a:srgbClr val="444444"/>
                </a:solidFill>
                <a:effectLst/>
                <a:latin typeface="Calibri" panose="020F0502020204030204" pitchFamily="34" charset="0"/>
              </a:rPr>
              <a:t>​</a:t>
            </a:r>
          </a:p>
          <a:p>
            <a:endParaRPr lang="fi-FI" sz="2200" dirty="0"/>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12</a:t>
            </a:fld>
            <a:endParaRPr lang="fi-FI"/>
          </a:p>
        </p:txBody>
      </p:sp>
    </p:spTree>
    <p:extLst>
      <p:ext uri="{BB962C8B-B14F-4D97-AF65-F5344CB8AC3E}">
        <p14:creationId xmlns:p14="http://schemas.microsoft.com/office/powerpoint/2010/main" val="3413152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13</a:t>
            </a:fld>
            <a:endParaRPr lang="fi-FI"/>
          </a:p>
        </p:txBody>
      </p:sp>
    </p:spTree>
    <p:extLst>
      <p:ext uri="{BB962C8B-B14F-4D97-AF65-F5344CB8AC3E}">
        <p14:creationId xmlns:p14="http://schemas.microsoft.com/office/powerpoint/2010/main" val="3731166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dirty="0">
                <a:solidFill>
                  <a:srgbClr val="000000"/>
                </a:solidFill>
                <a:effectLst/>
                <a:latin typeface="Calibri" panose="020F0502020204030204" pitchFamily="34" charset="0"/>
              </a:rPr>
              <a:t>The University of Tampere, Tampere University of Technology and Tampere University of Applied Sciences formed a multidisciplined higher education community on 1 January 2019. </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 </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The community comprises a total of 35,000 students. One-third of the students are enrolled in the Tampere University of Applied Sciences, and two-thirds in the Tampere University.</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Around 2,000 students begin their studies in TAMK each year, and 4,000 students in the university. In addition to this, thousands of students participate in open higher education studies and different types of continuing education.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The community employs nearly 5,300 people.</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five campuses in Tampere (</a:t>
            </a:r>
            <a:r>
              <a:rPr lang="en-GB" sz="2200" b="0" i="0" u="none" strike="noStrike" dirty="0" err="1">
                <a:solidFill>
                  <a:srgbClr val="000000"/>
                </a:solidFill>
                <a:effectLst/>
                <a:latin typeface="Calibri" panose="020F0502020204030204" pitchFamily="34" charset="0"/>
              </a:rPr>
              <a:t>Hervanta</a:t>
            </a:r>
            <a:r>
              <a:rPr lang="en-GB" sz="2200" b="0" i="0" u="none" strike="noStrike" dirty="0">
                <a:solidFill>
                  <a:srgbClr val="000000"/>
                </a:solidFill>
                <a:effectLst/>
                <a:latin typeface="Calibri" panose="020F0502020204030204" pitchFamily="34" charset="0"/>
              </a:rPr>
              <a:t>, Kauppi, </a:t>
            </a:r>
            <a:r>
              <a:rPr lang="en-GB" sz="2200" b="0" i="0" u="none" strike="noStrike" dirty="0" err="1">
                <a:solidFill>
                  <a:srgbClr val="000000"/>
                </a:solidFill>
                <a:effectLst/>
                <a:latin typeface="Calibri" panose="020F0502020204030204" pitchFamily="34" charset="0"/>
              </a:rPr>
              <a:t>Keskusta</a:t>
            </a:r>
            <a:r>
              <a:rPr lang="en-GB" sz="2200" b="0" i="0" u="none" strike="noStrike" dirty="0">
                <a:solidFill>
                  <a:srgbClr val="000000"/>
                </a:solidFill>
                <a:effectLst/>
                <a:latin typeface="Calibri" panose="020F0502020204030204" pitchFamily="34" charset="0"/>
              </a:rPr>
              <a:t>, TAMK main campus, Mediapolis, </a:t>
            </a:r>
            <a:r>
              <a:rPr lang="en-GB" sz="2200" b="0" i="0" u="none" strike="noStrike" dirty="0" err="1">
                <a:solidFill>
                  <a:srgbClr val="000000"/>
                </a:solidFill>
                <a:effectLst/>
                <a:latin typeface="Calibri" panose="020F0502020204030204" pitchFamily="34" charset="0"/>
              </a:rPr>
              <a:t>Proakatemia</a:t>
            </a:r>
            <a:r>
              <a:rPr lang="en-GB" sz="2200" b="0" i="0" u="none" strike="noStrike" dirty="0">
                <a:solidFill>
                  <a:srgbClr val="000000"/>
                </a:solidFill>
                <a:effectLst/>
                <a:latin typeface="Calibri" panose="020F0502020204030204" pitchFamily="34" charset="0"/>
              </a:rPr>
              <a:t>), five in other locations</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a:t>
            </a:r>
            <a:r>
              <a:rPr lang="en-GB" sz="2200" b="0" i="0" u="none" strike="noStrike" dirty="0" err="1">
                <a:solidFill>
                  <a:srgbClr val="000000"/>
                </a:solidFill>
                <a:effectLst/>
                <a:latin typeface="Calibri" panose="020F0502020204030204" pitchFamily="34" charset="0"/>
              </a:rPr>
              <a:t>Ikaalinen</a:t>
            </a:r>
            <a:r>
              <a:rPr lang="en-GB" sz="2200" b="0" i="0" u="none" strike="noStrike" dirty="0">
                <a:solidFill>
                  <a:srgbClr val="000000"/>
                </a:solidFill>
                <a:effectLst/>
                <a:latin typeface="Calibri" panose="020F0502020204030204" pitchFamily="34" charset="0"/>
              </a:rPr>
              <a:t>, </a:t>
            </a:r>
            <a:r>
              <a:rPr lang="en-GB" sz="2200" b="0" i="0" u="none" strike="noStrike" dirty="0" err="1">
                <a:solidFill>
                  <a:srgbClr val="000000"/>
                </a:solidFill>
                <a:effectLst/>
                <a:latin typeface="Calibri" panose="020F0502020204030204" pitchFamily="34" charset="0"/>
              </a:rPr>
              <a:t>Mänttä-Vilppula</a:t>
            </a:r>
            <a:r>
              <a:rPr lang="en-GB" sz="2200" b="0" i="0" u="none" strike="noStrike" dirty="0">
                <a:solidFill>
                  <a:srgbClr val="000000"/>
                </a:solidFill>
                <a:effectLst/>
                <a:latin typeface="Calibri" panose="020F0502020204030204" pitchFamily="34" charset="0"/>
              </a:rPr>
              <a:t>, Pori, </a:t>
            </a:r>
            <a:r>
              <a:rPr lang="en-GB" sz="2200" b="0" i="0" u="none" strike="noStrike" dirty="0" err="1">
                <a:solidFill>
                  <a:srgbClr val="000000"/>
                </a:solidFill>
                <a:effectLst/>
                <a:latin typeface="Calibri" panose="020F0502020204030204" pitchFamily="34" charset="0"/>
              </a:rPr>
              <a:t>Seinäjoki</a:t>
            </a:r>
            <a:r>
              <a:rPr lang="en-GB" sz="2200" b="0" i="0" u="none" strike="noStrike" dirty="0">
                <a:solidFill>
                  <a:srgbClr val="000000"/>
                </a:solidFill>
                <a:effectLst/>
                <a:latin typeface="Calibri" panose="020F0502020204030204" pitchFamily="34" charset="0"/>
              </a:rPr>
              <a:t>, </a:t>
            </a:r>
            <a:r>
              <a:rPr lang="en-GB" sz="2200" b="0" i="0" u="none" strike="noStrike" dirty="0" err="1">
                <a:solidFill>
                  <a:srgbClr val="000000"/>
                </a:solidFill>
                <a:effectLst/>
                <a:latin typeface="Calibri" panose="020F0502020204030204" pitchFamily="34" charset="0"/>
              </a:rPr>
              <a:t>Virrat</a:t>
            </a:r>
            <a:r>
              <a:rPr lang="en-GB" sz="2200" b="0" i="0" u="none" strike="noStrike" dirty="0">
                <a:solidFill>
                  <a:srgbClr val="000000"/>
                </a:solidFill>
                <a:effectLst/>
                <a:latin typeface="Calibri" panose="020F0502020204030204" pitchFamily="34" charset="0"/>
              </a:rPr>
              <a:t>)</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 </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Academic focus is on technology, health and society.</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 </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The Tampere University has seven faculties:</a:t>
            </a:r>
            <a:r>
              <a:rPr lang="en-US" sz="2200" b="0" i="0" dirty="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Information Technology and Communication Sciences</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Management and Business</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Education and Culture</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Medicine and Health Technology</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Built Environment</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Engineering and Natural Sciences</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Social Sciences</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algn="l" rtl="0" fontAlgn="base"/>
            <a:r>
              <a:rPr lang="en-GB" sz="2200" b="0" i="0" u="none" strike="noStrike" dirty="0">
                <a:solidFill>
                  <a:srgbClr val="000000"/>
                </a:solidFill>
                <a:effectLst/>
                <a:latin typeface="Calibri" panose="020F0502020204030204" pitchFamily="34" charset="0"/>
              </a:rPr>
              <a:t> </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TAMK provides education in nine fields of study:</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agriculture and forestry; arts; business administration; education; engineering, manufacturing and construction; health and welfare; information and communication technologies; services; social sciences.</a:t>
            </a:r>
            <a:r>
              <a:rPr lang="en-US"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14</a:t>
            </a:fld>
            <a:endParaRPr lang="fi-FI"/>
          </a:p>
        </p:txBody>
      </p:sp>
    </p:spTree>
    <p:extLst>
      <p:ext uri="{BB962C8B-B14F-4D97-AF65-F5344CB8AC3E}">
        <p14:creationId xmlns:p14="http://schemas.microsoft.com/office/powerpoint/2010/main" val="1355138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Footer Placeholder 3"/>
          <p:cNvSpPr>
            <a:spLocks noGrp="1"/>
          </p:cNvSpPr>
          <p:nvPr>
            <p:ph type="ftr" sz="quarter" idx="4"/>
          </p:nvPr>
        </p:nvSpPr>
        <p:spPr/>
        <p:txBody>
          <a:bodyPr/>
          <a:lstStyle/>
          <a:p>
            <a:endParaRPr lang="fi-FI"/>
          </a:p>
        </p:txBody>
      </p:sp>
      <p:sp>
        <p:nvSpPr>
          <p:cNvPr id="5" name="Slide Number Placeholder 4"/>
          <p:cNvSpPr>
            <a:spLocks noGrp="1"/>
          </p:cNvSpPr>
          <p:nvPr>
            <p:ph type="sldNum" sz="quarter" idx="5"/>
          </p:nvPr>
        </p:nvSpPr>
        <p:spPr/>
        <p:txBody>
          <a:bodyPr/>
          <a:lstStyle/>
          <a:p>
            <a:fld id="{C199F7F8-48A1-4863-ABF0-01A9D479BFD7}" type="slidenum">
              <a:rPr lang="fi-FI" smtClean="0"/>
              <a:t>15</a:t>
            </a:fld>
            <a:endParaRPr lang="fi-FI"/>
          </a:p>
        </p:txBody>
      </p:sp>
    </p:spTree>
    <p:extLst>
      <p:ext uri="{BB962C8B-B14F-4D97-AF65-F5344CB8AC3E}">
        <p14:creationId xmlns:p14="http://schemas.microsoft.com/office/powerpoint/2010/main" val="1699989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br>
              <a:rPr lang="fi-FI" sz="2200" b="0" i="0" u="none" strike="noStrike" dirty="0">
                <a:solidFill>
                  <a:srgbClr val="000000"/>
                </a:solidFill>
                <a:effectLst/>
                <a:latin typeface="Calibri" panose="020F0502020204030204" pitchFamily="34" charset="0"/>
              </a:rPr>
            </a:br>
            <a:r>
              <a:rPr lang="fi-FI" sz="2200" b="0" i="0" u="none" strike="noStrike" dirty="0" err="1">
                <a:solidFill>
                  <a:srgbClr val="000000"/>
                </a:solidFill>
                <a:effectLst/>
                <a:latin typeface="Calibri" panose="020F0502020204030204" pitchFamily="34" charset="0"/>
              </a:rPr>
              <a:t>Largest</a:t>
            </a:r>
            <a:r>
              <a:rPr lang="fi-FI" sz="2200" b="0" i="0" u="none" strike="noStrike" dirty="0">
                <a:solidFill>
                  <a:srgbClr val="000000"/>
                </a:solidFill>
                <a:effectLst/>
                <a:latin typeface="Calibri" panose="020F0502020204030204" pitchFamily="34" charset="0"/>
              </a:rPr>
              <a:t> </a:t>
            </a:r>
            <a:r>
              <a:rPr lang="fi-FI" sz="2200" b="0" i="0" u="none" strike="noStrike" dirty="0" err="1">
                <a:solidFill>
                  <a:srgbClr val="000000"/>
                </a:solidFill>
                <a:effectLst/>
                <a:latin typeface="Calibri" panose="020F0502020204030204" pitchFamily="34" charset="0"/>
              </a:rPr>
              <a:t>industries</a:t>
            </a:r>
            <a:r>
              <a:rPr lang="fi-FI" sz="2200" b="0" i="0" u="none" strike="noStrike" dirty="0">
                <a:solidFill>
                  <a:srgbClr val="000000"/>
                </a:solidFill>
                <a:effectLst/>
                <a:latin typeface="Calibri" panose="020F0502020204030204" pitchFamily="34" charset="0"/>
              </a:rPr>
              <a:t>: </a:t>
            </a:r>
            <a:r>
              <a:rPr lang="fi-FI" sz="2200" b="0" i="0" u="none" strike="noStrike" dirty="0" err="1">
                <a:solidFill>
                  <a:srgbClr val="000000"/>
                </a:solidFill>
                <a:effectLst/>
                <a:latin typeface="Calibri" panose="020F0502020204030204" pitchFamily="34" charset="0"/>
              </a:rPr>
              <a:t>Source</a:t>
            </a:r>
            <a:r>
              <a:rPr lang="fi-FI" sz="2200" b="0" i="0" u="none" strike="noStrike" dirty="0">
                <a:solidFill>
                  <a:srgbClr val="000000"/>
                </a:solidFill>
                <a:effectLst/>
                <a:latin typeface="Calibri" panose="020F0502020204030204" pitchFamily="34" charset="0"/>
              </a:rPr>
              <a:t>: T</a:t>
            </a:r>
            <a:r>
              <a:rPr lang="en-US" sz="1200" b="0" i="1" kern="1200" dirty="0">
                <a:solidFill>
                  <a:schemeClr val="tx1"/>
                </a:solidFill>
                <a:effectLst/>
                <a:latin typeface="+mn-lt"/>
                <a:ea typeface="+mn-ea"/>
                <a:cs typeface="+mn-cs"/>
              </a:rPr>
              <a:t>ampere – City of Sustainable Action</a:t>
            </a:r>
            <a:r>
              <a:rPr lang="en-US" sz="1200" b="0" i="0" kern="1200" dirty="0">
                <a:solidFill>
                  <a:schemeClr val="tx1"/>
                </a:solidFill>
                <a:effectLst/>
                <a:latin typeface="+mn-lt"/>
                <a:ea typeface="+mn-ea"/>
                <a:cs typeface="+mn-cs"/>
              </a:rPr>
              <a:t> (2025). Voluntary Local Review.</a:t>
            </a:r>
            <a:br>
              <a:rPr lang="fi-FI" sz="3600" b="0" i="0" u="none" strike="noStrike" dirty="0">
                <a:solidFill>
                  <a:srgbClr val="000000"/>
                </a:solidFill>
                <a:effectLst/>
                <a:latin typeface="Calibri" panose="020F0502020204030204" pitchFamily="34" charset="0"/>
              </a:rPr>
            </a:br>
            <a:r>
              <a:rPr lang="fi-FI" sz="3600" b="0" i="0" u="none" strike="noStrike" dirty="0">
                <a:solidFill>
                  <a:srgbClr val="000000"/>
                </a:solidFill>
                <a:effectLst/>
                <a:latin typeface="Calibri" panose="020F0502020204030204" pitchFamily="34" charset="0"/>
              </a:rPr>
              <a:t>https://www.tampere.fi/sites/default/files/2025-06/Tampere_VLReport_2025_EN_18062025.pdf </a:t>
            </a:r>
          </a:p>
          <a:p>
            <a:pPr marL="0" marR="0" lvl="0" indent="0" algn="l" defTabSz="914400" rtl="0" eaLnBrk="1" fontAlgn="base" latinLnBrk="0" hangingPunct="1">
              <a:lnSpc>
                <a:spcPct val="100000"/>
              </a:lnSpc>
              <a:spcBef>
                <a:spcPts val="0"/>
              </a:spcBef>
              <a:spcAft>
                <a:spcPts val="0"/>
              </a:spcAft>
              <a:buClrTx/>
              <a:buSzTx/>
              <a:buFontTx/>
              <a:buNone/>
              <a:tabLst/>
              <a:defRPr/>
            </a:pPr>
            <a:br>
              <a:rPr lang="fi-FI" sz="2400" b="0" i="0" u="none" strike="noStrike" dirty="0">
                <a:solidFill>
                  <a:srgbClr val="000000"/>
                </a:solidFill>
                <a:effectLst/>
                <a:latin typeface="Calibri" panose="020F0502020204030204" pitchFamily="34" charset="0"/>
              </a:rPr>
            </a:br>
            <a:endParaRPr lang="fi-FI" altLang="fi-FI" sz="2400" dirty="0">
              <a:solidFill>
                <a:schemeClr val="tx1"/>
              </a:solidFill>
              <a:latin typeface="+mn-lt"/>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i-FI" sz="2200" b="0" i="0" dirty="0">
                <a:solidFill>
                  <a:srgbClr val="444444"/>
                </a:solidFill>
                <a:effectLst/>
                <a:latin typeface="Calibri" panose="020F0502020204030204" pitchFamily="34" charset="0"/>
              </a:rPr>
              <a:t>​</a:t>
            </a:r>
            <a:r>
              <a:rPr lang="en-US" sz="2200" b="0" i="0" dirty="0">
                <a:solidFill>
                  <a:srgbClr val="444444"/>
                </a:solidFill>
                <a:effectLst/>
                <a:latin typeface="Calibri" panose="020F0502020204030204" pitchFamily="34" charset="0"/>
              </a:rPr>
              <a:t>The Tampere region is home to approximately 240,000 jobs. Source: </a:t>
            </a:r>
            <a:r>
              <a:rPr lang="fi-FI" sz="2400" b="0" i="0" kern="1200" dirty="0">
                <a:solidFill>
                  <a:schemeClr val="tx1"/>
                </a:solidFill>
                <a:effectLst/>
                <a:latin typeface="+mn-lt"/>
                <a:ea typeface="+mn-ea"/>
                <a:cs typeface="+mn-cs"/>
              </a:rPr>
              <a:t>Lähde: Tilastokeskuksen työssäkäyntitilasto.</a:t>
            </a:r>
            <a:endParaRPr lang="fi-FI" sz="2200" b="0" i="0" dirty="0">
              <a:solidFill>
                <a:srgbClr val="444444"/>
              </a:solidFill>
              <a:effectLst/>
              <a:latin typeface="Calibri" panose="020F0502020204030204" pitchFamily="34" charset="0"/>
            </a:endParaRPr>
          </a:p>
          <a:p>
            <a:endParaRPr lang="fi-FI" sz="2200" dirty="0"/>
          </a:p>
          <a:p>
            <a:pPr algn="l" rtl="0" fontAlgn="base"/>
            <a:endParaRPr lang="en-US" sz="2200" b="0" i="0" dirty="0">
              <a:solidFill>
                <a:srgbClr val="444444"/>
              </a:solidFill>
              <a:effectLst/>
              <a:latin typeface="Calibri" panose="020F0502020204030204" pitchFamily="34" charset="0"/>
            </a:endParaRPr>
          </a:p>
          <a:p>
            <a:pPr algn="l" rtl="0" fontAlgn="base"/>
            <a:r>
              <a:rPr lang="fi-FI"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16</a:t>
            </a:fld>
            <a:endParaRPr lang="fi-FI"/>
          </a:p>
        </p:txBody>
      </p:sp>
    </p:spTree>
    <p:extLst>
      <p:ext uri="{BB962C8B-B14F-4D97-AF65-F5344CB8AC3E}">
        <p14:creationId xmlns:p14="http://schemas.microsoft.com/office/powerpoint/2010/main" val="114952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dirty="0">
                <a:solidFill>
                  <a:srgbClr val="000000"/>
                </a:solidFill>
                <a:effectLst/>
                <a:latin typeface="Calibri" panose="020F0502020204030204" pitchFamily="34" charset="0"/>
              </a:rPr>
              <a:t>Tampere adds quality to life.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1" i="0" u="none" strike="noStrike" dirty="0">
                <a:solidFill>
                  <a:srgbClr val="000000"/>
                </a:solidFill>
                <a:effectLst/>
                <a:latin typeface="Calibri" panose="020F0502020204030204" pitchFamily="34" charset="0"/>
              </a:rPr>
              <a:t>Proof:</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Tampere has plenty of jobs, for example in manufacturing, ICT and social and health care services for highly educated people and those with vocational expertise.</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Housing costs are lower than in the capital region. Plenty of different types of homes available.</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Services and experiences are easy to reach with public transportation or on foot.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Diverse cultural offering and excellent sports offering. Among other things, 23 museums, ten theatres, a world-class philharmonic orchestra, the most Finnish Composers’ Copyright Society (</a:t>
            </a:r>
            <a:r>
              <a:rPr lang="en-GB" sz="2200" b="0" i="0" u="none" strike="noStrike" dirty="0" err="1">
                <a:solidFill>
                  <a:srgbClr val="000000"/>
                </a:solidFill>
                <a:effectLst/>
                <a:latin typeface="Calibri" panose="020F0502020204030204" pitchFamily="34" charset="0"/>
              </a:rPr>
              <a:t>Teosto</a:t>
            </a:r>
            <a:r>
              <a:rPr lang="en-GB" sz="2200" b="0" i="0" u="none" strike="noStrike" dirty="0">
                <a:solidFill>
                  <a:srgbClr val="000000"/>
                </a:solidFill>
                <a:effectLst/>
                <a:latin typeface="Calibri" panose="020F0502020204030204" pitchFamily="34" charset="0"/>
              </a:rPr>
              <a:t>) licences per capita, over 20 public saunas.</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Tampere is a relaxed and </a:t>
            </a:r>
            <a:r>
              <a:rPr lang="en-GB" sz="2200" b="0" i="0" u="none" strike="noStrike" dirty="0" err="1">
                <a:solidFill>
                  <a:srgbClr val="000000"/>
                </a:solidFill>
                <a:effectLst/>
                <a:latin typeface="Calibri" panose="020F0502020204030204" pitchFamily="34" charset="0"/>
              </a:rPr>
              <a:t>easygoing</a:t>
            </a:r>
            <a:r>
              <a:rPr lang="en-GB" sz="2200" b="0" i="0" u="none" strike="noStrike" dirty="0">
                <a:solidFill>
                  <a:srgbClr val="000000"/>
                </a:solidFill>
                <a:effectLst/>
                <a:latin typeface="Calibri" panose="020F0502020204030204" pitchFamily="34" charset="0"/>
              </a:rPr>
              <a:t> city where it’s easy to feel at home. Only one in every three residents were born here – but we are all proud to live here. In fact, Tampere has been ranked the most attractive city in Finland in several studies.</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The most important location criterion for students is jobs. The story of positive employment as one target of Tampere’s business strategy (Business Tampere) and attraction/retention.</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https://www.aamulehti.fi/a/9bd3552b-dfa0-463f-8d3a-00cb9f3ed1f7</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Target established in the attraction-retention seminar: promoting the feeling of being proud to be from Tampere</a:t>
            </a:r>
            <a:r>
              <a:rPr lang="en-US" sz="2200" b="0" i="0" dirty="0">
                <a:solidFill>
                  <a:srgbClr val="444444"/>
                </a:solidFill>
                <a:effectLst/>
                <a:latin typeface="Calibri" panose="020F0502020204030204" pitchFamily="34" charset="0"/>
              </a:rPr>
              <a:t>​</a:t>
            </a:r>
            <a:br>
              <a:rPr lang="en-US" sz="2200" b="0" i="0" dirty="0">
                <a:solidFill>
                  <a:srgbClr val="444444"/>
                </a:solidFill>
                <a:effectLst/>
                <a:latin typeface="Calibri" panose="020F0502020204030204" pitchFamily="34" charset="0"/>
              </a:rPr>
            </a:br>
            <a:r>
              <a:rPr lang="en-GB" sz="2200" b="0" i="0" u="none" strike="noStrike" dirty="0">
                <a:solidFill>
                  <a:srgbClr val="000000"/>
                </a:solidFill>
                <a:effectLst/>
                <a:latin typeface="Calibri" panose="020F0502020204030204" pitchFamily="34" charset="0"/>
              </a:rPr>
              <a:t>https://www.tamperelainen.fi/artikkeli/714284-tilastot-kertovat-vain-joka-kolmas-tamperelainen-on-syntyperainen-tamperelainen </a:t>
            </a:r>
            <a:r>
              <a:rPr lang="en-US"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17</a:t>
            </a:fld>
            <a:endParaRPr lang="fi-FI"/>
          </a:p>
        </p:txBody>
      </p:sp>
    </p:spTree>
    <p:extLst>
      <p:ext uri="{BB962C8B-B14F-4D97-AF65-F5344CB8AC3E}">
        <p14:creationId xmlns:p14="http://schemas.microsoft.com/office/powerpoint/2010/main" val="20361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dirty="0">
                <a:solidFill>
                  <a:srgbClr val="000000"/>
                </a:solidFill>
                <a:effectLst/>
                <a:latin typeface="Calibri" panose="020F0502020204030204" pitchFamily="34" charset="0"/>
              </a:rPr>
              <a:t>Non-Finnish speakers </a:t>
            </a:r>
            <a:r>
              <a:rPr lang="fi-FI" sz="2200" b="0" i="0" u="none" strike="noStrike" dirty="0">
                <a:solidFill>
                  <a:srgbClr val="000000"/>
                </a:solidFill>
                <a:effectLst/>
                <a:latin typeface="Calibri" panose="020F0502020204030204" pitchFamily="34" charset="0"/>
              </a:rPr>
              <a:t>31 487 (2025) Tunnuslukuja väestöstä muuttujina Alue, Tiedot ja Vuosi. </a:t>
            </a:r>
            <a:r>
              <a:rPr lang="fi-FI" sz="2200" b="0" i="0" u="none" strike="noStrike" err="1">
                <a:solidFill>
                  <a:srgbClr val="000000"/>
                </a:solidFill>
                <a:effectLst/>
                <a:latin typeface="Calibri" panose="020F0502020204030204" pitchFamily="34" charset="0"/>
              </a:rPr>
              <a:t>PxWeb</a:t>
            </a:r>
            <a:r>
              <a:rPr lang="fi-FI" sz="2200" b="0" i="0" u="none" strike="noStrike">
                <a:solidFill>
                  <a:srgbClr val="000000"/>
                </a:solidFill>
                <a:effectLst/>
                <a:latin typeface="Calibri" panose="020F0502020204030204" pitchFamily="34" charset="0"/>
              </a:rPr>
              <a:t>​</a:t>
            </a:r>
          </a:p>
          <a:p>
            <a:pPr algn="l" rtl="0" fontAlgn="base"/>
            <a:endParaRPr lang="en-GB" sz="2200" b="0" i="0" u="none" strike="noStrike">
              <a:solidFill>
                <a:srgbClr val="000000"/>
              </a:solidFill>
              <a:effectLst/>
              <a:latin typeface="Calibri" panose="020F0502020204030204" pitchFamily="34" charset="0"/>
            </a:endParaRPr>
          </a:p>
          <a:p>
            <a:pPr algn="l" rtl="0" fontAlgn="base"/>
            <a:br>
              <a:rPr lang="en-US" sz="2200" b="0" i="0">
                <a:solidFill>
                  <a:srgbClr val="444444"/>
                </a:solidFill>
                <a:effectLst/>
                <a:latin typeface="Calibri" panose="020F0502020204030204" pitchFamily="34" charset="0"/>
              </a:rPr>
            </a:br>
            <a:r>
              <a:rPr lang="en-US" sz="2200" b="0" i="0" u="none" strike="noStrike">
                <a:solidFill>
                  <a:srgbClr val="000000"/>
                </a:solidFill>
                <a:effectLst/>
                <a:latin typeface="Calibri" panose="020F0502020204030204" pitchFamily="34" charset="0"/>
              </a:rPr>
              <a:t>Thea amount of foreign citizens in Tampere and non-Finnish speakers is growing each year</a:t>
            </a:r>
            <a:r>
              <a:rPr lang="fi-FI" sz="2200" b="0" i="0" u="none" strike="noStrike">
                <a:solidFill>
                  <a:srgbClr val="000000"/>
                </a:solidFill>
                <a:effectLst/>
                <a:latin typeface="Calibri" panose="020F0502020204030204" pitchFamily="34" charset="0"/>
              </a:rPr>
              <a:t>.</a:t>
            </a:r>
            <a:r>
              <a:rPr lang="en-US" sz="2200" b="0" i="0">
                <a:solidFill>
                  <a:srgbClr val="444444"/>
                </a:solidFill>
                <a:effectLst/>
                <a:latin typeface="Calibri" panose="020F0502020204030204" pitchFamily="34" charset="0"/>
              </a:rPr>
              <a:t>​</a:t>
            </a:r>
          </a:p>
          <a:p>
            <a:pPr fontAlgn="base"/>
            <a:r>
              <a:rPr lang="fi-FI" sz="2200" b="0" i="0" u="none" strike="noStrike">
                <a:solidFill>
                  <a:srgbClr val="000000"/>
                </a:solidFill>
                <a:effectLst/>
                <a:latin typeface="Calibri"/>
                <a:cs typeface="Calibri"/>
              </a:rPr>
              <a:t>In </a:t>
            </a:r>
            <a:r>
              <a:rPr lang="fi-FI" sz="2200">
                <a:solidFill>
                  <a:srgbClr val="000000"/>
                </a:solidFill>
                <a:latin typeface="Calibri"/>
                <a:cs typeface="Calibri"/>
              </a:rPr>
              <a:t>2012</a:t>
            </a:r>
            <a:r>
              <a:rPr lang="fi-FI" sz="2200" b="0" i="0" u="none" strike="noStrike">
                <a:solidFill>
                  <a:srgbClr val="000000"/>
                </a:solidFill>
                <a:effectLst/>
                <a:latin typeface="Calibri"/>
                <a:cs typeface="Calibri"/>
              </a:rPr>
              <a:t> the amount of </a:t>
            </a:r>
            <a:r>
              <a:rPr lang="en-US" sz="2200" b="0" i="0" u="none" strike="noStrike">
                <a:solidFill>
                  <a:srgbClr val="000000"/>
                </a:solidFill>
                <a:effectLst/>
                <a:latin typeface="Calibri"/>
                <a:cs typeface="Calibri"/>
              </a:rPr>
              <a:t>non-Finnish speakers in Tampere was</a:t>
            </a:r>
            <a:r>
              <a:rPr lang="fi-FI" sz="2200" b="0" i="0" u="none" strike="noStrike">
                <a:solidFill>
                  <a:srgbClr val="000000"/>
                </a:solidFill>
                <a:effectLst/>
                <a:latin typeface="Calibri"/>
                <a:cs typeface="Calibri"/>
              </a:rPr>
              <a:t> </a:t>
            </a:r>
            <a:r>
              <a:rPr lang="fi-FI" sz="2200">
                <a:solidFill>
                  <a:srgbClr val="000000"/>
                </a:solidFill>
                <a:latin typeface="Calibri"/>
                <a:cs typeface="Calibri"/>
              </a:rPr>
              <a:t>9</a:t>
            </a:r>
            <a:r>
              <a:rPr lang="fi-FI" sz="2200" b="0" i="0" u="none" strike="noStrike">
                <a:solidFill>
                  <a:srgbClr val="000000"/>
                </a:solidFill>
                <a:effectLst/>
                <a:latin typeface="Calibri"/>
                <a:cs typeface="Calibri"/>
              </a:rPr>
              <a:t> % and the amount of </a:t>
            </a:r>
            <a:r>
              <a:rPr lang="en-US" sz="2200" b="0" i="0" u="none" strike="noStrike">
                <a:solidFill>
                  <a:srgbClr val="000000"/>
                </a:solidFill>
                <a:effectLst/>
                <a:latin typeface="Calibri"/>
                <a:cs typeface="Calibri"/>
              </a:rPr>
              <a:t>foreign citizens</a:t>
            </a:r>
            <a:r>
              <a:rPr lang="en-US" sz="2200">
                <a:solidFill>
                  <a:srgbClr val="000000"/>
                </a:solidFill>
                <a:latin typeface="Calibri"/>
                <a:cs typeface="Calibri"/>
              </a:rPr>
              <a:t> 6</a:t>
            </a:r>
            <a:r>
              <a:rPr lang="fi-FI" sz="2200" b="0" i="0" u="none" strike="noStrike">
                <a:solidFill>
                  <a:srgbClr val="000000"/>
                </a:solidFill>
                <a:effectLst/>
                <a:latin typeface="Calibri"/>
                <a:cs typeface="Calibri"/>
              </a:rPr>
              <a:t> %. The largest foreign-language speaking age group in Tampere is </a:t>
            </a:r>
            <a:r>
              <a:rPr lang="fi-FI" sz="2200">
                <a:solidFill>
                  <a:srgbClr val="000000"/>
                </a:solidFill>
                <a:latin typeface="Calibri"/>
                <a:cs typeface="Calibri"/>
              </a:rPr>
              <a:t>30–34-year-olds</a:t>
            </a:r>
            <a:r>
              <a:rPr lang="fi-FI" sz="2200" b="0" i="0" u="none" strike="noStrike">
                <a:solidFill>
                  <a:srgbClr val="000000"/>
                </a:solidFill>
                <a:effectLst/>
                <a:latin typeface="Calibri"/>
                <a:cs typeface="Calibri"/>
              </a:rPr>
              <a:t> and the smallest group people over 70 years. The largest nationalities come from </a:t>
            </a:r>
            <a:r>
              <a:rPr lang="fi-FI" sz="2200">
                <a:solidFill>
                  <a:srgbClr val="000000"/>
                </a:solidFill>
                <a:latin typeface="Calibri"/>
                <a:cs typeface="Calibri"/>
              </a:rPr>
              <a:t>Russia, Afgsnistan, Estonia and Irak</a:t>
            </a:r>
            <a:r>
              <a:rPr lang="fi-FI" sz="2200" b="0" i="0" u="none" strike="noStrike">
                <a:solidFill>
                  <a:srgbClr val="000000"/>
                </a:solidFill>
                <a:effectLst/>
                <a:latin typeface="Calibri"/>
                <a:cs typeface="Calibri"/>
              </a:rPr>
              <a:t>. The most spoken languages are Russian, Arabic, Persian and English. </a:t>
            </a:r>
            <a:r>
              <a:rPr lang="en-US" sz="2200" b="0" i="0">
                <a:solidFill>
                  <a:srgbClr val="444444"/>
                </a:solidFill>
                <a:effectLst/>
                <a:latin typeface="Calibri"/>
                <a:cs typeface="Calibri"/>
              </a:rPr>
              <a:t>​</a:t>
            </a:r>
            <a:endParaRPr lang="en-US" sz="2200" b="0" i="0">
              <a:solidFill>
                <a:srgbClr val="444444"/>
              </a:solidFill>
              <a:effectLst/>
              <a:latin typeface="Calibri" panose="020F0502020204030204" pitchFamily="34" charset="0"/>
              <a:cs typeface="Calibri" panose="020F0502020204030204" pitchFamily="34" charset="0"/>
            </a:endParaRPr>
          </a:p>
          <a:p>
            <a:pPr algn="l" rtl="0" fontAlgn="base"/>
            <a:r>
              <a:rPr lang="en-GB"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Tampere </a:t>
            </a:r>
            <a:r>
              <a:rPr lang="en-GB" sz="2200" b="0" i="0" u="none" strike="noStrike" dirty="0">
                <a:solidFill>
                  <a:srgbClr val="000000"/>
                </a:solidFill>
                <a:effectLst/>
                <a:latin typeface="Calibri" panose="020F0502020204030204" pitchFamily="34" charset="0"/>
              </a:rPr>
              <a:t>provides opportunities. Functioning communities and the ease of living support leading a happy life.</a:t>
            </a:r>
            <a:r>
              <a:rPr lang="en-US" sz="2200" b="0" i="0" dirty="0">
                <a:solidFill>
                  <a:srgbClr val="444444"/>
                </a:solidFill>
                <a:effectLst/>
                <a:latin typeface="Calibri" panose="020F0502020204030204" pitchFamily="34" charset="0"/>
              </a:rPr>
              <a:t>​</a:t>
            </a:r>
          </a:p>
          <a:p>
            <a:pPr algn="l" rtl="0" fontAlgn="base"/>
            <a:r>
              <a:rPr lang="en-US" sz="2200" b="0" i="0" dirty="0">
                <a:solidFill>
                  <a:srgbClr val="444444"/>
                </a:solidFill>
                <a:effectLst/>
                <a:latin typeface="Calibri" panose="020F0502020204030204" pitchFamily="34" charset="0"/>
              </a:rPr>
              <a:t>​</a:t>
            </a:r>
            <a:br>
              <a:rPr lang="en-US" sz="2200" b="0" i="0" dirty="0">
                <a:solidFill>
                  <a:srgbClr val="444444"/>
                </a:solidFill>
                <a:effectLst/>
                <a:latin typeface="Calibri" panose="020F0502020204030204" pitchFamily="34" charset="0"/>
              </a:rPr>
            </a:br>
            <a:r>
              <a:rPr lang="en-GB" sz="2200" b="0" i="0" u="none" strike="noStrike" dirty="0">
                <a:solidFill>
                  <a:srgbClr val="000000"/>
                </a:solidFill>
                <a:effectLst/>
                <a:latin typeface="Calibri" panose="020F0502020204030204" pitchFamily="34" charset="0"/>
              </a:rPr>
              <a:t>Proof:</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*Finland facts. Balancing work and private life is easy. Finland is a forerunner in equality and one of the safest countries in the world. World-class free pre-school education and comprehensive education for children. Clean water and clean air. Beautiful nature that is easily accessible in all seasons.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a:cs typeface="Calibri"/>
              </a:rPr>
              <a:t>Over </a:t>
            </a:r>
            <a:r>
              <a:rPr lang="en-GB" sz="2200">
                <a:solidFill>
                  <a:srgbClr val="000000"/>
                </a:solidFill>
                <a:latin typeface="Calibri"/>
                <a:cs typeface="Calibri"/>
              </a:rPr>
              <a:t>38,000</a:t>
            </a:r>
            <a:r>
              <a:rPr lang="en-GB" sz="2200" b="0" i="0" u="none" strike="noStrike">
                <a:solidFill>
                  <a:srgbClr val="000000"/>
                </a:solidFill>
                <a:effectLst/>
                <a:latin typeface="Calibri"/>
                <a:cs typeface="Calibri"/>
              </a:rPr>
              <a:t> </a:t>
            </a:r>
            <a:r>
              <a:rPr lang="en-GB" sz="2200" b="0" i="0" u="none" strike="noStrike" dirty="0">
                <a:solidFill>
                  <a:srgbClr val="000000"/>
                </a:solidFill>
                <a:effectLst/>
                <a:latin typeface="Calibri"/>
                <a:cs typeface="Calibri"/>
              </a:rPr>
              <a:t>businesses operate </a:t>
            </a:r>
            <a:r>
              <a:rPr lang="en-GB" sz="2200" b="0" i="0" u="none" strike="noStrike">
                <a:solidFill>
                  <a:srgbClr val="000000"/>
                </a:solidFill>
                <a:effectLst/>
                <a:latin typeface="Calibri"/>
                <a:cs typeface="Calibri"/>
              </a:rPr>
              <a:t>in the Tampere region. </a:t>
            </a:r>
            <a:r>
              <a:rPr lang="en-GB" sz="2200" b="0" i="0" u="none" strike="noStrike" dirty="0">
                <a:solidFill>
                  <a:srgbClr val="000000"/>
                </a:solidFill>
                <a:effectLst/>
                <a:latin typeface="Calibri"/>
                <a:cs typeface="Calibri"/>
              </a:rPr>
              <a:t>Tampere has multidisciplined and new technological expertise in multiple fields, such as camera technology, VR/AR, gaming industry, health care technology and automotive industry. </a:t>
            </a:r>
            <a:r>
              <a:rPr lang="en-US" sz="2200" b="0" i="0" dirty="0">
                <a:solidFill>
                  <a:srgbClr val="444444"/>
                </a:solidFill>
                <a:effectLst/>
                <a:latin typeface="Calibri"/>
                <a:cs typeface="Calibri"/>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Several start-ups and business networks operate in Tampere. The businesses in the region regularly work with universities. For example, Mediapolis, Tribe, International HUB Tampere, DIMECC and SMACC.</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Several international businesses have R&amp;D operations in Tampere. For example, BHTC, AAC Technologies, Axon, Huawei, Xiaomi, </a:t>
            </a:r>
            <a:r>
              <a:rPr lang="en-GB" sz="2200" b="0" i="0" u="none" strike="noStrike" dirty="0" err="1">
                <a:solidFill>
                  <a:srgbClr val="000000"/>
                </a:solidFill>
                <a:effectLst/>
                <a:latin typeface="Calibri" panose="020F0502020204030204" pitchFamily="34" charset="0"/>
              </a:rPr>
              <a:t>Scandit</a:t>
            </a:r>
            <a:r>
              <a:rPr lang="en-GB" sz="2200" b="0" i="0" u="none" strike="noStrike" dirty="0">
                <a:solidFill>
                  <a:srgbClr val="000000"/>
                </a:solidFill>
                <a:effectLst/>
                <a:latin typeface="Calibri" panose="020F0502020204030204" pitchFamily="34" charset="0"/>
              </a:rPr>
              <a:t>, </a:t>
            </a:r>
            <a:r>
              <a:rPr lang="en-GB" sz="2200" b="0" i="0" u="none" strike="noStrike" dirty="0" err="1">
                <a:solidFill>
                  <a:srgbClr val="000000"/>
                </a:solidFill>
                <a:effectLst/>
                <a:latin typeface="Calibri" panose="020F0502020204030204" pitchFamily="34" charset="0"/>
              </a:rPr>
              <a:t>Polight</a:t>
            </a:r>
            <a:r>
              <a:rPr lang="en-GB" sz="2200" b="0" i="0" u="none" strike="noStrike" dirty="0">
                <a:solidFill>
                  <a:srgbClr val="000000"/>
                </a:solidFill>
                <a:effectLst/>
                <a:latin typeface="Calibri" panose="020F0502020204030204" pitchFamily="34" charset="0"/>
              </a:rPr>
              <a:t>.</a:t>
            </a:r>
            <a:r>
              <a:rPr lang="en-US" sz="2200" b="0" i="0" dirty="0">
                <a:solidFill>
                  <a:srgbClr val="444444"/>
                </a:solidFill>
                <a:effectLst/>
                <a:latin typeface="Calibri" panose="020F0502020204030204" pitchFamily="34" charset="0"/>
              </a:rPr>
              <a:t>​</a:t>
            </a:r>
          </a:p>
          <a:p>
            <a:pPr algn="l" rtl="0" fontAlgn="base"/>
            <a:r>
              <a:rPr lang="en-GB"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Tampere has a central location in Finland – excellent road, train and air traffic connections.</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Tampere is a great place for children to grow and learn.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The Hidden Gems project helps the spouses of international employees to integrate and to find jobs.</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18</a:t>
            </a:fld>
            <a:endParaRPr lang="fi-FI"/>
          </a:p>
        </p:txBody>
      </p:sp>
    </p:spTree>
    <p:extLst>
      <p:ext uri="{BB962C8B-B14F-4D97-AF65-F5344CB8AC3E}">
        <p14:creationId xmlns:p14="http://schemas.microsoft.com/office/powerpoint/2010/main" val="2819391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dirty="0">
                <a:solidFill>
                  <a:srgbClr val="000000"/>
                </a:solidFill>
                <a:effectLst/>
                <a:latin typeface="Calibri" panose="020F0502020204030204" pitchFamily="34" charset="0"/>
              </a:rPr>
              <a:t>Tampere is a city of growth.</a:t>
            </a:r>
            <a:r>
              <a:rPr lang="en-GB" sz="2200" b="0" i="0" dirty="0">
                <a:solidFill>
                  <a:srgbClr val="444444"/>
                </a:solidFill>
                <a:effectLst/>
                <a:latin typeface="Calibri" panose="020F0502020204030204" pitchFamily="34" charset="0"/>
              </a:rPr>
              <a:t>​</a:t>
            </a:r>
            <a:br>
              <a:rPr lang="en-GB" sz="2200" b="0" i="0" dirty="0">
                <a:solidFill>
                  <a:srgbClr val="444444"/>
                </a:solidFill>
                <a:effectLst/>
                <a:latin typeface="Calibri" panose="020F0502020204030204" pitchFamily="34" charset="0"/>
              </a:rPr>
            </a:br>
            <a:r>
              <a:rPr lang="en-GB"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Competent employees, the power of networks and its central location make Tampere an appealing home for employers. </a:t>
            </a:r>
            <a:r>
              <a:rPr lang="en-US" sz="2200" b="0" i="0" dirty="0">
                <a:solidFill>
                  <a:srgbClr val="444444"/>
                </a:solidFill>
                <a:effectLst/>
                <a:latin typeface="Calibri" panose="020F0502020204030204" pitchFamily="34" charset="0"/>
              </a:rPr>
              <a:t>​</a:t>
            </a:r>
            <a:br>
              <a:rPr lang="en-US" sz="2200" b="0" i="0" dirty="0">
                <a:solidFill>
                  <a:srgbClr val="444444"/>
                </a:solidFill>
                <a:effectLst/>
                <a:latin typeface="Calibri" panose="020F0502020204030204" pitchFamily="34" charset="0"/>
              </a:rPr>
            </a:br>
            <a:r>
              <a:rPr lang="en-US" sz="2200" b="0" i="0" dirty="0">
                <a:solidFill>
                  <a:srgbClr val="444444"/>
                </a:solidFill>
                <a:effectLst/>
                <a:latin typeface="Calibri" panose="020F0502020204030204" pitchFamily="34" charset="0"/>
              </a:rPr>
              <a:t>​</a:t>
            </a:r>
            <a:br>
              <a:rPr lang="en-US" sz="2200" b="0" i="0" dirty="0">
                <a:solidFill>
                  <a:srgbClr val="444444"/>
                </a:solidFill>
                <a:effectLst/>
                <a:latin typeface="Calibri" panose="020F0502020204030204" pitchFamily="34" charset="0"/>
              </a:rPr>
            </a:br>
            <a:r>
              <a:rPr lang="en-GB" sz="2200" b="0" i="0" u="none" strike="noStrike" dirty="0">
                <a:solidFill>
                  <a:srgbClr val="000000"/>
                </a:solidFill>
                <a:effectLst/>
                <a:latin typeface="Calibri" panose="020F0502020204030204" pitchFamily="34" charset="0"/>
              </a:rPr>
              <a:t>Proof:</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The manufacturing industry of Tampere is one of the most important sources of exports in Finland. </a:t>
            </a:r>
            <a:r>
              <a:rPr lang="en-GB" sz="2200" b="0" i="0" dirty="0">
                <a:solidFill>
                  <a:srgbClr val="444444"/>
                </a:solidFill>
                <a:effectLst/>
                <a:latin typeface="Calibri" panose="020F0502020204030204" pitchFamily="34" charset="0"/>
              </a:rPr>
              <a:t>​</a:t>
            </a:r>
            <a:br>
              <a:rPr lang="en-GB" sz="2200" b="0" i="0" dirty="0">
                <a:solidFill>
                  <a:srgbClr val="444444"/>
                </a:solidFill>
                <a:effectLst/>
                <a:latin typeface="Calibri" panose="020F0502020204030204" pitchFamily="34" charset="0"/>
              </a:rPr>
            </a:br>
            <a:r>
              <a:rPr lang="en-GB"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Tampere has multidisciplined and new technological expertise in multiple fields, such as camera technology, VR/AR, the gaming industry, health care technology and the automotive industry.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Tampere has a central location in Finland – excellent road, train and air traffic connections. The new tramway is central to Tampere’s growth: it enables effortless movement for residents and creates opportunities for forming new clusters of businesses and services.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Tampere has the capacity for renewal and for taking brave steps: the tramway, Smart City, Deck and Arena, Travel and Service Centre, </a:t>
            </a:r>
            <a:r>
              <a:rPr lang="en-GB" sz="2200" b="0" i="0" u="none" strike="noStrike" dirty="0" err="1">
                <a:solidFill>
                  <a:srgbClr val="000000"/>
                </a:solidFill>
                <a:effectLst/>
                <a:latin typeface="Calibri" panose="020F0502020204030204" pitchFamily="34" charset="0"/>
              </a:rPr>
              <a:t>Hiedanranta</a:t>
            </a:r>
            <a:r>
              <a:rPr lang="en-GB" sz="2200" b="0" i="0" u="none" strike="noStrike" dirty="0">
                <a:solidFill>
                  <a:srgbClr val="000000"/>
                </a:solidFill>
                <a:effectLst/>
                <a:latin typeface="Calibri" panose="020F0502020204030204" pitchFamily="34" charset="0"/>
              </a:rPr>
              <a:t>. Tampere will invest over 6 billion euros in development by 2030.</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Several start-ups and business networks operate in Tampere. The businesses in the region regularly work with universities. For example, Mediapolis, Tribe, International HUB Tampere, DIMECC and SMACC.</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Over 35,900 businesses operate in the Tampere region.</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Availability of skilled workforce is the number one criterion for businesses, with location/accessibility in second place. Expertise in technology as a fact about our skilled workforce.</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Of the individual industrial clusters in the area, one of the most significant is the manufacture of mobile work machines with the connected subcontracting chains, since it generates a turnover of billions of euros for the region.</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19</a:t>
            </a:fld>
            <a:endParaRPr lang="fi-FI"/>
          </a:p>
        </p:txBody>
      </p:sp>
    </p:spTree>
    <p:extLst>
      <p:ext uri="{BB962C8B-B14F-4D97-AF65-F5344CB8AC3E}">
        <p14:creationId xmlns:p14="http://schemas.microsoft.com/office/powerpoint/2010/main" val="2612063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a:t>
            </a:fld>
            <a:endParaRPr lang="fi-FI"/>
          </a:p>
        </p:txBody>
      </p:sp>
    </p:spTree>
    <p:extLst>
      <p:ext uri="{BB962C8B-B14F-4D97-AF65-F5344CB8AC3E}">
        <p14:creationId xmlns:p14="http://schemas.microsoft.com/office/powerpoint/2010/main" val="3407501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dirty="0">
                <a:solidFill>
                  <a:srgbClr val="000000"/>
                </a:solidFill>
                <a:effectLst/>
                <a:latin typeface="Calibri" panose="020F0502020204030204" pitchFamily="34" charset="0"/>
              </a:rPr>
              <a:t>Tampere active companies 03/2025 (https://yritystieto.businesstampere.fi/)</a:t>
            </a:r>
            <a:r>
              <a:rPr lang="en-US" sz="2200" b="0" i="0" dirty="0">
                <a:solidFill>
                  <a:srgbClr val="444444"/>
                </a:solidFill>
                <a:effectLst/>
                <a:latin typeface="Calibri" panose="020F0502020204030204" pitchFamily="34" charset="0"/>
              </a:rPr>
              <a:t>​</a:t>
            </a:r>
          </a:p>
          <a:p>
            <a:pPr algn="l" rtl="0" fontAlgn="base"/>
            <a:r>
              <a:rPr lang="en-GB" sz="2200" b="0" i="0" dirty="0">
                <a:solidFill>
                  <a:srgbClr val="444444"/>
                </a:solidFill>
                <a:effectLst/>
                <a:latin typeface="Calibri" panose="020F0502020204030204" pitchFamily="34" charset="0"/>
              </a:rPr>
              <a:t>​</a:t>
            </a:r>
          </a:p>
          <a:p>
            <a:pPr marL="0" indent="0" algn="l" rtl="0" fontAlgn="base">
              <a:buFont typeface="Arial" panose="020B0604020202020204" pitchFamily="34" charset="0"/>
              <a:buNone/>
            </a:pPr>
            <a:r>
              <a:rPr lang="en-GB" sz="2200" b="0" i="0" u="none" strike="noStrike" dirty="0">
                <a:solidFill>
                  <a:srgbClr val="000000"/>
                </a:solidFill>
                <a:effectLst/>
                <a:latin typeface="Calibri" panose="020F0502020204030204" pitchFamily="34" charset="0"/>
              </a:rPr>
              <a:t>Largest private employers:</a:t>
            </a:r>
            <a:r>
              <a:rPr lang="en-US" sz="2200" b="0" i="0" dirty="0">
                <a:solidFill>
                  <a:srgbClr val="444444"/>
                </a:solidFill>
                <a:effectLst/>
                <a:latin typeface="Calibri" panose="020F0502020204030204" pitchFamily="34" charset="0"/>
              </a:rPr>
              <a:t>​</a:t>
            </a:r>
          </a:p>
          <a:p>
            <a:pPr marL="342900" indent="-342900" algn="l" rtl="0" fontAlgn="base">
              <a:buFont typeface="Arial" panose="020B0604020202020204" pitchFamily="34" charset="0"/>
              <a:buChar char="•"/>
            </a:pPr>
            <a:r>
              <a:rPr lang="fi-FI" sz="2200" b="0" i="0" dirty="0">
                <a:solidFill>
                  <a:srgbClr val="444444"/>
                </a:solidFill>
                <a:effectLst/>
                <a:latin typeface="Calibri" panose="020F0502020204030204" pitchFamily="34" charset="0"/>
              </a:rPr>
              <a:t>​Pirkanmaan Osuuskauppa​</a:t>
            </a:r>
          </a:p>
          <a:p>
            <a:pPr marL="342900" indent="-342900" algn="l" rtl="0" fontAlgn="base">
              <a:buFont typeface="Arial" panose="020B0604020202020204" pitchFamily="34" charset="0"/>
              <a:buChar char="•"/>
            </a:pPr>
            <a:r>
              <a:rPr lang="fi-FI" sz="2200" b="0" i="0" dirty="0">
                <a:solidFill>
                  <a:srgbClr val="444444"/>
                </a:solidFill>
                <a:effectLst/>
                <a:latin typeface="Calibri" panose="020F0502020204030204" pitchFamily="34" charset="0"/>
              </a:rPr>
              <a:t>Sandvik Mining and Construction Oy​</a:t>
            </a:r>
          </a:p>
          <a:p>
            <a:pPr marL="342900" indent="-342900" algn="l" rtl="0" fontAlgn="base">
              <a:buFont typeface="Arial" panose="020B0604020202020204" pitchFamily="34" charset="0"/>
              <a:buChar char="•"/>
            </a:pPr>
            <a:r>
              <a:rPr lang="fi-FI" sz="2200" b="0" i="0" dirty="0">
                <a:solidFill>
                  <a:srgbClr val="444444"/>
                </a:solidFill>
                <a:effectLst/>
                <a:latin typeface="Calibri" panose="020F0502020204030204" pitchFamily="34" charset="0"/>
              </a:rPr>
              <a:t>Valmet Technologies Oy</a:t>
            </a:r>
          </a:p>
          <a:p>
            <a:pPr marL="342900" indent="-342900" algn="l" rtl="0" fontAlgn="base">
              <a:buFont typeface="Arial" panose="020B0604020202020204" pitchFamily="34" charset="0"/>
              <a:buChar char="•"/>
            </a:pPr>
            <a:r>
              <a:rPr lang="fi-FI" sz="2200" b="0" i="0" dirty="0">
                <a:solidFill>
                  <a:srgbClr val="444444"/>
                </a:solidFill>
                <a:effectLst/>
                <a:latin typeface="Calibri" panose="020F0502020204030204" pitchFamily="34" charset="0"/>
              </a:rPr>
              <a:t>Metso Finland Oy</a:t>
            </a:r>
          </a:p>
          <a:p>
            <a:pPr marL="342900" indent="-342900" algn="l" rtl="0" fontAlgn="base">
              <a:buFont typeface="Arial" panose="020B0604020202020204" pitchFamily="34" charset="0"/>
              <a:buChar char="•"/>
            </a:pPr>
            <a:r>
              <a:rPr lang="fi-FI" sz="2200" b="0" i="0" dirty="0">
                <a:solidFill>
                  <a:srgbClr val="444444"/>
                </a:solidFill>
                <a:effectLst/>
                <a:latin typeface="Calibri" panose="020F0502020204030204" pitchFamily="34" charset="0"/>
              </a:rPr>
              <a:t>Pohjola Vakuutus Oy</a:t>
            </a:r>
          </a:p>
          <a:p>
            <a:pPr marL="342900" indent="-342900" algn="l" rtl="0" fontAlgn="base">
              <a:buFont typeface="Arial" panose="020B0604020202020204" pitchFamily="34" charset="0"/>
              <a:buChar char="•"/>
            </a:pPr>
            <a:r>
              <a:rPr lang="fi-FI" sz="2200" b="0" i="0" dirty="0">
                <a:solidFill>
                  <a:srgbClr val="444444"/>
                </a:solidFill>
                <a:effectLst/>
                <a:latin typeface="Calibri" panose="020F0502020204030204" pitchFamily="34" charset="0"/>
              </a:rPr>
              <a:t>Nokia Networks Oy</a:t>
            </a:r>
          </a:p>
          <a:p>
            <a:pPr marL="342900" indent="-342900" algn="l" rtl="0" fontAlgn="base">
              <a:buFont typeface="Arial" panose="020B0604020202020204" pitchFamily="34" charset="0"/>
              <a:buChar char="•"/>
            </a:pPr>
            <a:endParaRPr lang="fi-FI" sz="2200" b="0" i="0" dirty="0">
              <a:solidFill>
                <a:srgbClr val="444444"/>
              </a:solidFill>
              <a:effectLst/>
              <a:latin typeface="Calibri" panose="020F0502020204030204" pitchFamily="34" charset="0"/>
            </a:endParaRP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20</a:t>
            </a:fld>
            <a:endParaRPr lang="fi-FI"/>
          </a:p>
        </p:txBody>
      </p:sp>
    </p:spTree>
    <p:extLst>
      <p:ext uri="{BB962C8B-B14F-4D97-AF65-F5344CB8AC3E}">
        <p14:creationId xmlns:p14="http://schemas.microsoft.com/office/powerpoint/2010/main" val="2806339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1" i="0" u="none" strike="noStrike">
                <a:solidFill>
                  <a:srgbClr val="000000"/>
                </a:solidFill>
                <a:effectLst/>
                <a:latin typeface="Calibri" panose="020F0502020204030204" pitchFamily="34" charset="0"/>
              </a:rPr>
              <a:t>The Tampere-way of cooperating</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We embrace change and get things done. Tampere is known for its efficient decision-making and innovative ways of cooperating.</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 </a:t>
            </a:r>
            <a:r>
              <a:rPr lang="en-US" sz="2200" b="0" i="0">
                <a:solidFill>
                  <a:srgbClr val="444444"/>
                </a:solidFill>
                <a:effectLst/>
                <a:latin typeface="Calibri" panose="020F0502020204030204" pitchFamily="34" charset="0"/>
              </a:rPr>
              <a:t>​</a:t>
            </a:r>
          </a:p>
          <a:p>
            <a:pPr algn="l" rtl="0" fontAlgn="base"/>
            <a:r>
              <a:rPr lang="en-GB" sz="2200" b="1" i="0" u="none" strike="noStrike">
                <a:solidFill>
                  <a:srgbClr val="000000"/>
                </a:solidFill>
                <a:effectLst/>
                <a:latin typeface="Calibri" panose="020F0502020204030204" pitchFamily="34" charset="0"/>
              </a:rPr>
              <a:t>The Tampere Tunnel: </a:t>
            </a:r>
            <a:r>
              <a:rPr lang="en-GB" sz="2200" b="0" i="0" u="none" strike="noStrike">
                <a:solidFill>
                  <a:srgbClr val="000000"/>
                </a:solidFill>
                <a:effectLst/>
                <a:latin typeface="Calibri" panose="020F0502020204030204" pitchFamily="34" charset="0"/>
              </a:rPr>
              <a:t>The road tunnel’s construction with an alliance model was successful beyond all expectations. Finland’s longest road tunnel was built in Tampere in 2013–2016. It was completed six months ahead of schedule and for less than the original budget. </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The project was carried out with an alliance model, the parties involved being the City of Tampere, the Finnish Transport Infrastructure Agency, Lemminkäinen, YIT, Saanio &amp; Riekkola and AINS Group.</a:t>
            </a:r>
            <a:r>
              <a:rPr lang="en-US" sz="2200" b="0" i="0">
                <a:solidFill>
                  <a:srgbClr val="444444"/>
                </a:solidFill>
                <a:effectLst/>
                <a:latin typeface="Calibri" panose="020F0502020204030204" pitchFamily="34" charset="0"/>
              </a:rPr>
              <a:t>​</a:t>
            </a:r>
          </a:p>
          <a:p>
            <a:pPr algn="l" rtl="0" fontAlgn="base"/>
            <a:endParaRPr lang="en-GB" sz="2200" b="1" i="0" u="none" strike="noStrike">
              <a:solidFill>
                <a:srgbClr val="000000"/>
              </a:solidFill>
              <a:effectLst/>
              <a:latin typeface="Calibri" panose="020F0502020204030204" pitchFamily="34" charset="0"/>
            </a:endParaRPr>
          </a:p>
          <a:p>
            <a:pPr algn="l" rtl="0" fontAlgn="base"/>
            <a:r>
              <a:rPr lang="en-GB" sz="2200" b="1" i="0" u="none" strike="noStrike">
                <a:solidFill>
                  <a:srgbClr val="000000"/>
                </a:solidFill>
                <a:effectLst/>
                <a:latin typeface="Calibri" panose="020F0502020204030204" pitchFamily="34" charset="0"/>
              </a:rPr>
              <a:t>The alliance model for the Tesoma Health and Well-Being Centre: </a:t>
            </a:r>
            <a:r>
              <a:rPr lang="en-GB" sz="2200" b="0" i="0" u="none" strike="noStrike">
                <a:solidFill>
                  <a:srgbClr val="000000"/>
                </a:solidFill>
                <a:effectLst/>
                <a:latin typeface="Calibri" panose="020F0502020204030204" pitchFamily="34" charset="0"/>
              </a:rPr>
              <a:t>The services of the health and well-being centre in the Tesoma district of Tampere have been implemented with a partnership model of the public, private and third sectors, in which the alliance is formed by the City of Tampere and Mehiläinen. This is the first time that the alliance model was applied to the implementation of health and wellbeing services in Finland.</a:t>
            </a:r>
            <a:r>
              <a:rPr lang="en-US" sz="2200" b="0" i="0">
                <a:solidFill>
                  <a:srgbClr val="444444"/>
                </a:solidFill>
                <a:effectLst/>
                <a:latin typeface="Calibri" panose="020F0502020204030204" pitchFamily="34" charset="0"/>
              </a:rPr>
              <a:t>​</a:t>
            </a:r>
          </a:p>
          <a:p>
            <a:endParaRPr lang="fi-FI" sz="220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21</a:t>
            </a:fld>
            <a:endParaRPr lang="fi-FI"/>
          </a:p>
        </p:txBody>
      </p:sp>
    </p:spTree>
    <p:extLst>
      <p:ext uri="{BB962C8B-B14F-4D97-AF65-F5344CB8AC3E}">
        <p14:creationId xmlns:p14="http://schemas.microsoft.com/office/powerpoint/2010/main" val="42422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dirty="0">
                <a:solidFill>
                  <a:srgbClr val="000000"/>
                </a:solidFill>
                <a:effectLst/>
                <a:latin typeface="Calibri" panose="020F0502020204030204" pitchFamily="34" charset="0"/>
              </a:rPr>
              <a:t>The ecosystems unite experts from multiple fields, facilitate making use of the opportunities that digitalisation presents and help with innovation, for example.</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algn="l" rtl="0" fontAlgn="base"/>
            <a:r>
              <a:rPr lang="fi-FI" sz="2200" b="0" i="0" dirty="0">
                <a:solidFill>
                  <a:srgbClr val="444444"/>
                </a:solidFill>
                <a:effectLst/>
                <a:latin typeface="Calibri" panose="020F0502020204030204" pitchFamily="34" charset="0"/>
              </a:rPr>
              <a:t>​</a:t>
            </a:r>
            <a:endParaRPr lang="fi-FI" sz="2200" b="0" i="0" dirty="0">
              <a:solidFill>
                <a:srgbClr val="444444"/>
              </a:solidFill>
              <a:effectLst/>
              <a:latin typeface="Arial" panose="020B0604020202020204" pitchFamily="34" charset="0"/>
            </a:endParaRPr>
          </a:p>
          <a:p>
            <a:pPr algn="l" rtl="0" fontAlgn="base"/>
            <a:r>
              <a:rPr lang="en-GB" sz="2200" b="0" i="0" u="none" strike="noStrike" dirty="0">
                <a:solidFill>
                  <a:srgbClr val="000000"/>
                </a:solidFill>
                <a:effectLst/>
                <a:latin typeface="Calibri" panose="020F0502020204030204" pitchFamily="34" charset="0"/>
              </a:rPr>
              <a:t>Currently, there are fourteen ecosystems in place.</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a:spcBef>
                <a:spcPts val="200"/>
              </a:spcBef>
            </a:pPr>
            <a:r>
              <a:rPr lang="fi-FI" sz="2400" dirty="0" err="1"/>
              <a:t>Camera</a:t>
            </a:r>
            <a:r>
              <a:rPr lang="fi-FI" sz="2400" dirty="0"/>
              <a:t> </a:t>
            </a:r>
            <a:r>
              <a:rPr lang="fi-FI" sz="2400" dirty="0" err="1"/>
              <a:t>technology</a:t>
            </a:r>
            <a:r>
              <a:rPr lang="fi-FI" sz="2400" dirty="0"/>
              <a:t> – Tampere </a:t>
            </a:r>
            <a:r>
              <a:rPr lang="fi-FI" sz="2400" dirty="0" err="1"/>
              <a:t>Imaging</a:t>
            </a:r>
            <a:r>
              <a:rPr lang="fi-FI" sz="2400" dirty="0"/>
              <a:t> </a:t>
            </a:r>
            <a:r>
              <a:rPr lang="fi-FI" sz="2400" dirty="0" err="1"/>
              <a:t>Ecosystem</a:t>
            </a:r>
            <a:endParaRPr lang="fi-FI" sz="2400" dirty="0"/>
          </a:p>
          <a:p>
            <a:pPr>
              <a:spcBef>
                <a:spcPts val="200"/>
              </a:spcBef>
            </a:pPr>
            <a:r>
              <a:rPr lang="fi-FI" sz="2400" dirty="0" err="1"/>
              <a:t>Artificial</a:t>
            </a:r>
            <a:r>
              <a:rPr lang="fi-FI" sz="2400" dirty="0"/>
              <a:t> </a:t>
            </a:r>
            <a:r>
              <a:rPr lang="fi-FI" sz="2400" dirty="0" err="1"/>
              <a:t>intelligence</a:t>
            </a:r>
            <a:r>
              <a:rPr lang="fi-FI" sz="2400" dirty="0"/>
              <a:t> – Tampere AI </a:t>
            </a:r>
            <a:r>
              <a:rPr lang="fi-FI" sz="2400" dirty="0" err="1"/>
              <a:t>ecosystem</a:t>
            </a:r>
            <a:endParaRPr lang="fi-FI" sz="2400" dirty="0"/>
          </a:p>
          <a:p>
            <a:pPr>
              <a:spcBef>
                <a:spcPts val="200"/>
              </a:spcBef>
            </a:pPr>
            <a:r>
              <a:rPr lang="fi-FI" sz="2400" dirty="0" err="1"/>
              <a:t>Mobility</a:t>
            </a:r>
            <a:r>
              <a:rPr lang="fi-FI" sz="2400" dirty="0"/>
              <a:t> – ITS </a:t>
            </a:r>
            <a:r>
              <a:rPr lang="fi-FI" sz="2400" dirty="0" err="1"/>
              <a:t>Factory</a:t>
            </a:r>
            <a:endParaRPr lang="fi-FI" sz="2400" dirty="0"/>
          </a:p>
          <a:p>
            <a:pPr>
              <a:spcBef>
                <a:spcPts val="200"/>
              </a:spcBef>
            </a:pPr>
            <a:r>
              <a:rPr lang="fi-FI" sz="2400" dirty="0"/>
              <a:t>Startup Tampere</a:t>
            </a:r>
          </a:p>
          <a:p>
            <a:pPr>
              <a:spcBef>
                <a:spcPts val="200"/>
              </a:spcBef>
            </a:pPr>
            <a:r>
              <a:rPr lang="fi-FI" sz="2400" dirty="0" err="1"/>
              <a:t>The</a:t>
            </a:r>
            <a:r>
              <a:rPr lang="fi-FI" sz="2400" dirty="0"/>
              <a:t> Tampere Automotive Cluster</a:t>
            </a:r>
          </a:p>
          <a:p>
            <a:pPr>
              <a:spcBef>
                <a:spcPts val="200"/>
              </a:spcBef>
            </a:pPr>
            <a:r>
              <a:rPr lang="fi-FI" sz="2400" dirty="0"/>
              <a:t>Tampere </a:t>
            </a:r>
            <a:r>
              <a:rPr lang="fi-FI" sz="2400" dirty="0" err="1"/>
              <a:t>Region</a:t>
            </a:r>
            <a:r>
              <a:rPr lang="fi-FI" sz="2400" dirty="0"/>
              <a:t> </a:t>
            </a:r>
            <a:r>
              <a:rPr lang="fi-FI" sz="2400" dirty="0" err="1"/>
              <a:t>Safety</a:t>
            </a:r>
            <a:r>
              <a:rPr lang="fi-FI" sz="2400" dirty="0"/>
              <a:t> and Security </a:t>
            </a:r>
            <a:r>
              <a:rPr lang="fi-FI" sz="2400" dirty="0" err="1"/>
              <a:t>Ecosystem</a:t>
            </a:r>
            <a:endParaRPr lang="fi-FI" sz="2400" dirty="0"/>
          </a:p>
          <a:p>
            <a:pPr>
              <a:spcBef>
                <a:spcPts val="200"/>
              </a:spcBef>
            </a:pPr>
            <a:r>
              <a:rPr lang="fi-FI" sz="2400" dirty="0"/>
              <a:t>Connectivity </a:t>
            </a:r>
            <a:r>
              <a:rPr lang="fi-FI" sz="2400" dirty="0" err="1"/>
              <a:t>ecosystem</a:t>
            </a:r>
            <a:endParaRPr lang="fi-FI" sz="2400" dirty="0"/>
          </a:p>
          <a:p>
            <a:pPr>
              <a:spcBef>
                <a:spcPts val="200"/>
              </a:spcBef>
            </a:pPr>
            <a:r>
              <a:rPr lang="fi-FI" sz="2400" dirty="0"/>
              <a:t>Tampere </a:t>
            </a:r>
            <a:r>
              <a:rPr lang="fi-FI" sz="2400" dirty="0" err="1"/>
              <a:t>Region</a:t>
            </a:r>
            <a:r>
              <a:rPr lang="fi-FI" sz="2400" dirty="0"/>
              <a:t> </a:t>
            </a:r>
            <a:r>
              <a:rPr lang="fi-FI" sz="2400" dirty="0" err="1"/>
              <a:t>Circular</a:t>
            </a:r>
            <a:r>
              <a:rPr lang="fi-FI" sz="2400" dirty="0"/>
              <a:t> </a:t>
            </a:r>
            <a:r>
              <a:rPr lang="fi-FI" sz="2400" dirty="0" err="1"/>
              <a:t>Economy</a:t>
            </a:r>
            <a:r>
              <a:rPr lang="fi-FI" sz="2400" dirty="0"/>
              <a:t> </a:t>
            </a:r>
            <a:r>
              <a:rPr lang="fi-FI" sz="2400" dirty="0" err="1"/>
              <a:t>Ecosystem</a:t>
            </a:r>
            <a:endParaRPr lang="fi-FI" sz="2400" dirty="0"/>
          </a:p>
          <a:p>
            <a:pPr>
              <a:spcBef>
                <a:spcPts val="200"/>
              </a:spcBef>
            </a:pPr>
            <a:r>
              <a:rPr lang="fi-FI" sz="2400" dirty="0"/>
              <a:t>Film Tampere</a:t>
            </a:r>
          </a:p>
          <a:p>
            <a:pPr>
              <a:spcBef>
                <a:spcPts val="200"/>
              </a:spcBef>
            </a:pPr>
            <a:r>
              <a:rPr lang="fi-FI" sz="2400" dirty="0" err="1"/>
              <a:t>Microchips</a:t>
            </a:r>
            <a:r>
              <a:rPr lang="fi-FI" sz="2400" dirty="0"/>
              <a:t> </a:t>
            </a:r>
            <a:r>
              <a:rPr lang="fi-FI" sz="2400" dirty="0" err="1"/>
              <a:t>from</a:t>
            </a:r>
            <a:r>
              <a:rPr lang="fi-FI" sz="2400" dirty="0"/>
              <a:t> Tampere</a:t>
            </a:r>
          </a:p>
          <a:p>
            <a:pPr>
              <a:spcBef>
                <a:spcPts val="200"/>
              </a:spcBef>
            </a:pPr>
            <a:r>
              <a:rPr lang="fi-FI" sz="2400" dirty="0" err="1"/>
              <a:t>Hydrogen</a:t>
            </a:r>
            <a:r>
              <a:rPr lang="fi-FI" sz="2400" dirty="0"/>
              <a:t> Hills</a:t>
            </a:r>
          </a:p>
          <a:p>
            <a:pPr>
              <a:spcBef>
                <a:spcPts val="200"/>
              </a:spcBef>
            </a:pPr>
            <a:r>
              <a:rPr lang="fi-FI" sz="2400" dirty="0" err="1"/>
              <a:t>Intelligent</a:t>
            </a:r>
            <a:r>
              <a:rPr lang="fi-FI" sz="2400" dirty="0"/>
              <a:t> Machines and </a:t>
            </a:r>
            <a:r>
              <a:rPr lang="fi-FI" sz="2400" dirty="0" err="1"/>
              <a:t>Automation</a:t>
            </a:r>
            <a:endParaRPr lang="fi-FI" sz="2400" dirty="0"/>
          </a:p>
          <a:p>
            <a:pPr>
              <a:spcBef>
                <a:spcPts val="200"/>
              </a:spcBef>
            </a:pPr>
            <a:r>
              <a:rPr lang="fi-FI" sz="2400" dirty="0"/>
              <a:t>Health </a:t>
            </a:r>
            <a:r>
              <a:rPr lang="fi-FI" sz="2400" dirty="0" err="1"/>
              <a:t>technology</a:t>
            </a:r>
            <a:r>
              <a:rPr lang="fi-FI" sz="2400" dirty="0"/>
              <a:t> and life science</a:t>
            </a:r>
          </a:p>
          <a:p>
            <a:pPr>
              <a:spcBef>
                <a:spcPts val="200"/>
              </a:spcBef>
            </a:pPr>
            <a:r>
              <a:rPr lang="fi-FI" sz="2400" dirty="0"/>
              <a:t>Tampere.eu</a:t>
            </a:r>
          </a:p>
          <a:p>
            <a:pPr>
              <a:spcBef>
                <a:spcPts val="200"/>
              </a:spcBef>
            </a:pPr>
            <a:r>
              <a:rPr lang="fi-FI" sz="2200" b="0" i="0" dirty="0">
                <a:solidFill>
                  <a:srgbClr val="444444"/>
                </a:solidFill>
                <a:effectLst/>
                <a:latin typeface="Calibri" panose="020F0502020204030204" pitchFamily="34" charset="0"/>
              </a:rPr>
              <a:t>​</a:t>
            </a:r>
            <a:endParaRPr lang="fi-FI" sz="2200" b="0" i="0" dirty="0">
              <a:solidFill>
                <a:srgbClr val="444444"/>
              </a:solidFill>
              <a:effectLst/>
              <a:latin typeface="Arial" panose="020B0604020202020204" pitchFamily="34" charset="0"/>
            </a:endParaRPr>
          </a:p>
          <a:p>
            <a:pPr algn="l" rtl="0" fontAlgn="base"/>
            <a:r>
              <a:rPr lang="en-GB" sz="2200" b="1" i="0" u="none" strike="noStrike" dirty="0">
                <a:solidFill>
                  <a:srgbClr val="000000"/>
                </a:solidFill>
                <a:effectLst/>
                <a:latin typeface="Calibri" panose="020F0502020204030204" pitchFamily="34" charset="0"/>
              </a:rPr>
              <a:t>Things created in Tampere include</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A smartphone</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OZO – the world’s first VR movie camera</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Digital X-ray camera</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22</a:t>
            </a:fld>
            <a:endParaRPr lang="fi-FI"/>
          </a:p>
        </p:txBody>
      </p:sp>
    </p:spTree>
    <p:extLst>
      <p:ext uri="{BB962C8B-B14F-4D97-AF65-F5344CB8AC3E}">
        <p14:creationId xmlns:p14="http://schemas.microsoft.com/office/powerpoint/2010/main" val="2444294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Footer Placeholder 3"/>
          <p:cNvSpPr>
            <a:spLocks noGrp="1"/>
          </p:cNvSpPr>
          <p:nvPr>
            <p:ph type="ftr" sz="quarter" idx="4"/>
          </p:nvPr>
        </p:nvSpPr>
        <p:spPr/>
        <p:txBody>
          <a:bodyPr/>
          <a:lstStyle/>
          <a:p>
            <a:endParaRPr lang="fi-FI"/>
          </a:p>
        </p:txBody>
      </p:sp>
      <p:sp>
        <p:nvSpPr>
          <p:cNvPr id="5" name="Slide Number Placeholder 4"/>
          <p:cNvSpPr>
            <a:spLocks noGrp="1"/>
          </p:cNvSpPr>
          <p:nvPr>
            <p:ph type="sldNum" sz="quarter" idx="5"/>
          </p:nvPr>
        </p:nvSpPr>
        <p:spPr/>
        <p:txBody>
          <a:bodyPr/>
          <a:lstStyle/>
          <a:p>
            <a:fld id="{C199F7F8-48A1-4863-ABF0-01A9D479BFD7}" type="slidenum">
              <a:rPr lang="fi-FI" smtClean="0"/>
              <a:t>23</a:t>
            </a:fld>
            <a:endParaRPr lang="fi-FI"/>
          </a:p>
        </p:txBody>
      </p:sp>
    </p:spTree>
    <p:extLst>
      <p:ext uri="{BB962C8B-B14F-4D97-AF65-F5344CB8AC3E}">
        <p14:creationId xmlns:p14="http://schemas.microsoft.com/office/powerpoint/2010/main" val="38549523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dirty="0">
                <a:solidFill>
                  <a:srgbClr val="000000"/>
                </a:solidFill>
                <a:effectLst/>
                <a:latin typeface="Calibri" panose="020F0502020204030204" pitchFamily="34" charset="0"/>
              </a:rPr>
              <a:t>The goals of Tampere’s cultural strategy are: </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342900" indent="-342900" algn="l" rtl="0" fontAlgn="base">
              <a:buFont typeface="+mj-lt"/>
              <a:buAutoNum type="arabicPeriod"/>
            </a:pPr>
            <a:r>
              <a:rPr lang="en-GB" sz="2200" b="0" i="0" u="none" strike="noStrike" dirty="0">
                <a:solidFill>
                  <a:srgbClr val="000000"/>
                </a:solidFill>
                <a:effectLst/>
                <a:latin typeface="Calibri" panose="020F0502020204030204" pitchFamily="34" charset="0"/>
              </a:rPr>
              <a:t> Culture Affecting Everyone: Equal culture increasing welfare for all.</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342900" indent="-342900" algn="l" rtl="0" fontAlgn="base">
              <a:buFont typeface="+mj-lt"/>
              <a:buAutoNum type="arabicPeriod"/>
            </a:pPr>
            <a:r>
              <a:rPr lang="en-GB" sz="2200" b="0" i="0" u="none" strike="noStrike" dirty="0">
                <a:solidFill>
                  <a:srgbClr val="000000"/>
                </a:solidFill>
                <a:effectLst/>
                <a:latin typeface="Calibri" panose="020F0502020204030204" pitchFamily="34" charset="0"/>
              </a:rPr>
              <a:t> Home of Creative People: Creative industries enhancing the city’s vitality.</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342900" indent="-342900" algn="l" rtl="0" fontAlgn="base">
              <a:buFont typeface="+mj-lt"/>
              <a:buAutoNum type="arabicPeriod"/>
            </a:pPr>
            <a:r>
              <a:rPr lang="en-GB" sz="2200" b="0" i="0" u="none" strike="noStrike" dirty="0">
                <a:solidFill>
                  <a:srgbClr val="000000"/>
                </a:solidFill>
                <a:effectLst/>
                <a:latin typeface="Calibri" panose="020F0502020204030204" pitchFamily="34" charset="0"/>
              </a:rPr>
              <a:t> City of Significance: The vibrant urban environment improving the city’s congeniality</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342900" indent="-342900" algn="l" rtl="0" fontAlgn="base">
              <a:buFont typeface="+mj-lt"/>
              <a:buAutoNum type="arabicPeriod"/>
            </a:pPr>
            <a:r>
              <a:rPr lang="en-GB" sz="2200" b="0" i="0" u="none" strike="noStrike" dirty="0">
                <a:solidFill>
                  <a:srgbClr val="000000"/>
                </a:solidFill>
                <a:effectLst/>
                <a:latin typeface="Calibri" panose="020F0502020204030204" pitchFamily="34" charset="0"/>
              </a:rPr>
              <a:t> Bigger than Its Size: Internationally attractive cultural offering becoming a central part of Tampere’s appeal</a:t>
            </a:r>
            <a:r>
              <a:rPr lang="en-US" sz="2200" b="0" i="0" dirty="0">
                <a:solidFill>
                  <a:srgbClr val="444444"/>
                </a:solidFill>
                <a:effectLst/>
                <a:latin typeface="Calibri" panose="020F0502020204030204" pitchFamily="34" charset="0"/>
              </a:rPr>
              <a:t>​</a:t>
            </a:r>
            <a:r>
              <a:rPr lang="fi-FI" sz="2200" b="0" i="0" dirty="0">
                <a:solidFill>
                  <a:srgbClr val="444444"/>
                </a:solidFill>
                <a:effectLst/>
                <a:latin typeface="Calibri" panose="020F0502020204030204" pitchFamily="34" charset="0"/>
              </a:rPr>
              <a:t>​</a:t>
            </a:r>
            <a:endParaRPr lang="fi-FI" sz="2200" b="0" i="0" dirty="0">
              <a:solidFill>
                <a:srgbClr val="444444"/>
              </a:solidFill>
              <a:effectLst/>
              <a:latin typeface="Arial" panose="020B0604020202020204" pitchFamily="34" charset="0"/>
            </a:endParaRP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24</a:t>
            </a:fld>
            <a:endParaRPr lang="fi-FI"/>
          </a:p>
        </p:txBody>
      </p:sp>
    </p:spTree>
    <p:extLst>
      <p:ext uri="{BB962C8B-B14F-4D97-AF65-F5344CB8AC3E}">
        <p14:creationId xmlns:p14="http://schemas.microsoft.com/office/powerpoint/2010/main" val="2070998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a:solidFill>
                  <a:srgbClr val="000000"/>
                </a:solidFill>
                <a:effectLst/>
                <a:latin typeface="Calibri" panose="020F0502020204030204" pitchFamily="34" charset="0"/>
              </a:rPr>
              <a:t>Sustainable growth will be created with culture by 2030 with the following actions:</a:t>
            </a:r>
            <a:r>
              <a:rPr lang="en-GB" sz="2200" b="1" i="0" u="none" strike="noStrike">
                <a:solidFill>
                  <a:srgbClr val="000000"/>
                </a:solidFill>
                <a:effectLst/>
                <a:latin typeface="Calibri" panose="020F0502020204030204" pitchFamily="34" charset="0"/>
              </a:rPr>
              <a:t> </a:t>
            </a:r>
            <a:r>
              <a:rPr lang="en-US" sz="2200" b="0" i="0">
                <a:solidFill>
                  <a:srgbClr val="444444"/>
                </a:solidFill>
                <a:effectLst/>
                <a:latin typeface="Calibri" panose="020F0502020204030204" pitchFamily="34" charset="0"/>
              </a:rPr>
              <a:t>​</a:t>
            </a:r>
          </a:p>
          <a:p>
            <a:pPr algn="l" rtl="0" fontAlgn="base"/>
            <a:r>
              <a:rPr lang="en-GB" sz="2200" b="1" i="0" u="none" strike="noStrike">
                <a:solidFill>
                  <a:srgbClr val="000000"/>
                </a:solidFill>
                <a:effectLst/>
                <a:latin typeface="Calibri" panose="020F0502020204030204" pitchFamily="34" charset="0"/>
              </a:rPr>
              <a:t> </a:t>
            </a:r>
            <a:r>
              <a:rPr lang="en-US" sz="2200" b="0" i="0">
                <a:solidFill>
                  <a:srgbClr val="444444"/>
                </a:solidFill>
                <a:effectLst/>
                <a:latin typeface="Calibri" panose="020F0502020204030204" pitchFamily="34" charset="0"/>
              </a:rPr>
              <a:t>​</a:t>
            </a:r>
          </a:p>
          <a:p>
            <a:pPr algn="l" rtl="0" fontAlgn="base"/>
            <a:r>
              <a:rPr lang="en-GB" sz="2200" b="1" i="0" u="none" strike="noStrike">
                <a:solidFill>
                  <a:srgbClr val="000000"/>
                </a:solidFill>
                <a:effectLst/>
                <a:latin typeface="Calibri" panose="020F0502020204030204" pitchFamily="34" charset="0"/>
              </a:rPr>
              <a:t>1. Culture Affecting Everyone: Actions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1.1 Improving the accessibility of open cultural offerings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1.2 Supporting participation in culture by tailoring services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1.3 Power from diversity</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1.4 Utilising the positive effects of culture in social and health care services</a:t>
            </a:r>
            <a:r>
              <a:rPr lang="en-US" sz="2200" b="0" i="0">
                <a:solidFill>
                  <a:srgbClr val="444444"/>
                </a:solidFill>
                <a:effectLst/>
                <a:latin typeface="Calibri" panose="020F0502020204030204" pitchFamily="34" charset="0"/>
              </a:rPr>
              <a:t>​</a:t>
            </a:r>
          </a:p>
          <a:p>
            <a:pPr algn="l" rtl="0" fontAlgn="base"/>
            <a:r>
              <a:rPr lang="en-GB" sz="2200" b="1" i="0" u="none" strike="noStrike">
                <a:solidFill>
                  <a:srgbClr val="000000"/>
                </a:solidFill>
                <a:effectLst/>
                <a:latin typeface="Calibri" panose="020F0502020204030204" pitchFamily="34" charset="0"/>
              </a:rPr>
              <a:t> </a:t>
            </a:r>
            <a:r>
              <a:rPr lang="en-US" sz="2200" b="0" i="0">
                <a:solidFill>
                  <a:srgbClr val="444444"/>
                </a:solidFill>
                <a:effectLst/>
                <a:latin typeface="Calibri" panose="020F0502020204030204" pitchFamily="34" charset="0"/>
              </a:rPr>
              <a:t>​</a:t>
            </a:r>
          </a:p>
          <a:p>
            <a:pPr algn="l" rtl="0" fontAlgn="base"/>
            <a:r>
              <a:rPr lang="en-GB" sz="2200" b="1" i="0" u="none" strike="noStrike">
                <a:solidFill>
                  <a:srgbClr val="000000"/>
                </a:solidFill>
                <a:effectLst/>
                <a:latin typeface="Calibri" panose="020F0502020204030204" pitchFamily="34" charset="0"/>
              </a:rPr>
              <a:t>2. Home of Creative People: Actions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2.1 Supporting networks, employment and expertise in the creative industries through inter-administrative cooperation</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2.2 More venues for cultural operators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2.3 Developing services for the civil society</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2.4 Increasing the significance of education in creative fields and artistic education in growing new competence and talent</a:t>
            </a:r>
            <a:r>
              <a:rPr lang="en-US" sz="2200" b="0" i="0">
                <a:solidFill>
                  <a:srgbClr val="444444"/>
                </a:solidFill>
                <a:effectLst/>
                <a:latin typeface="Calibri" panose="020F0502020204030204" pitchFamily="34" charset="0"/>
              </a:rPr>
              <a:t>​</a:t>
            </a:r>
          </a:p>
          <a:p>
            <a:pPr algn="l" rtl="0" fontAlgn="base"/>
            <a:r>
              <a:rPr lang="en-GB" sz="2200" b="1" i="0" u="none" strike="noStrike">
                <a:solidFill>
                  <a:srgbClr val="000000"/>
                </a:solidFill>
                <a:effectLst/>
                <a:latin typeface="Calibri" panose="020F0502020204030204" pitchFamily="34" charset="0"/>
              </a:rPr>
              <a:t> </a:t>
            </a:r>
            <a:r>
              <a:rPr lang="en-US" sz="2200" b="0" i="0">
                <a:solidFill>
                  <a:srgbClr val="444444"/>
                </a:solidFill>
                <a:effectLst/>
                <a:latin typeface="Calibri" panose="020F0502020204030204" pitchFamily="34" charset="0"/>
              </a:rPr>
              <a:t>​</a:t>
            </a:r>
          </a:p>
          <a:p>
            <a:pPr algn="l" rtl="0" fontAlgn="base"/>
            <a:r>
              <a:rPr lang="en-GB" sz="2200" b="1" i="0" u="none" strike="noStrike">
                <a:solidFill>
                  <a:srgbClr val="000000"/>
                </a:solidFill>
                <a:effectLst/>
                <a:latin typeface="Calibri" panose="020F0502020204030204" pitchFamily="34" charset="0"/>
              </a:rPr>
              <a:t>3. City of Significance</a:t>
            </a:r>
            <a:r>
              <a:rPr lang="en-GB" sz="2200" b="0" i="0" u="none" strike="noStrike">
                <a:solidFill>
                  <a:srgbClr val="000000"/>
                </a:solidFill>
                <a:effectLst/>
                <a:latin typeface="Calibri" panose="020F0502020204030204" pitchFamily="34" charset="0"/>
              </a:rPr>
              <a:t>: </a:t>
            </a:r>
            <a:r>
              <a:rPr lang="en-GB" sz="2200" b="1" i="0" u="none" strike="noStrike">
                <a:solidFill>
                  <a:srgbClr val="000000"/>
                </a:solidFill>
                <a:effectLst/>
                <a:latin typeface="Calibri" panose="020F0502020204030204" pitchFamily="34" charset="0"/>
              </a:rPr>
              <a:t>Actions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3.1 Increasing public art and its impact</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3.2 Design public spaces to enable interaction, leisure and hobbies.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3.3 Design a high-quality environment in cooperation with residents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3.4 Actively treasuring and promoting our unique history</a:t>
            </a:r>
            <a:r>
              <a:rPr lang="en-US" sz="2200" b="0" i="0">
                <a:solidFill>
                  <a:srgbClr val="444444"/>
                </a:solidFill>
                <a:effectLst/>
                <a:latin typeface="Calibri" panose="020F0502020204030204" pitchFamily="34" charset="0"/>
              </a:rPr>
              <a:t>​</a:t>
            </a:r>
          </a:p>
          <a:p>
            <a:pPr algn="l" rtl="0" fontAlgn="base"/>
            <a:r>
              <a:rPr lang="en-GB" sz="2200" b="1" i="0" u="none" strike="noStrike">
                <a:solidFill>
                  <a:srgbClr val="000000"/>
                </a:solidFill>
                <a:effectLst/>
                <a:latin typeface="Calibri" panose="020F0502020204030204" pitchFamily="34" charset="0"/>
              </a:rPr>
              <a:t> </a:t>
            </a:r>
            <a:r>
              <a:rPr lang="en-US" sz="2200" b="0" i="0">
                <a:solidFill>
                  <a:srgbClr val="444444"/>
                </a:solidFill>
                <a:effectLst/>
                <a:latin typeface="Calibri" panose="020F0502020204030204" pitchFamily="34" charset="0"/>
              </a:rPr>
              <a:t>​</a:t>
            </a:r>
          </a:p>
          <a:p>
            <a:pPr algn="l" rtl="0" fontAlgn="base"/>
            <a:r>
              <a:rPr lang="en-GB" sz="2200" b="1" i="0" u="none" strike="noStrike">
                <a:solidFill>
                  <a:srgbClr val="000000"/>
                </a:solidFill>
                <a:effectLst/>
                <a:latin typeface="Calibri" panose="020F0502020204030204" pitchFamily="34" charset="0"/>
              </a:rPr>
              <a:t>4. Bigger than Its Size</a:t>
            </a:r>
            <a:r>
              <a:rPr lang="en-GB" sz="2200" b="0" i="0" u="none" strike="noStrike">
                <a:solidFill>
                  <a:srgbClr val="000000"/>
                </a:solidFill>
                <a:effectLst/>
                <a:latin typeface="Calibri" panose="020F0502020204030204" pitchFamily="34" charset="0"/>
              </a:rPr>
              <a:t>: </a:t>
            </a:r>
            <a:r>
              <a:rPr lang="en-GB" sz="2200" b="1" i="0" u="none" strike="noStrike">
                <a:solidFill>
                  <a:srgbClr val="000000"/>
                </a:solidFill>
                <a:effectLst/>
                <a:latin typeface="Calibri" panose="020F0502020204030204" pitchFamily="34" charset="0"/>
              </a:rPr>
              <a:t>Actions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4.1 Investing in infrastructure for providing experiences and content</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4.2 Investing in events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4.3 Increasing awareness of Tampere as a cultural city </a:t>
            </a:r>
            <a:r>
              <a:rPr lang="en-US" sz="2200" b="0" i="0">
                <a:solidFill>
                  <a:srgbClr val="444444"/>
                </a:solidFill>
                <a:effectLst/>
                <a:latin typeface="Calibri" panose="020F0502020204030204" pitchFamily="34" charset="0"/>
              </a:rPr>
              <a:t>​</a:t>
            </a:r>
          </a:p>
          <a:p>
            <a:endParaRPr lang="fi-FI" sz="220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25</a:t>
            </a:fld>
            <a:endParaRPr lang="fi-FI"/>
          </a:p>
        </p:txBody>
      </p:sp>
    </p:spTree>
    <p:extLst>
      <p:ext uri="{BB962C8B-B14F-4D97-AF65-F5344CB8AC3E}">
        <p14:creationId xmlns:p14="http://schemas.microsoft.com/office/powerpoint/2010/main" val="3587180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1" i="0" u="none" strike="noStrike" dirty="0">
                <a:solidFill>
                  <a:srgbClr val="000000"/>
                </a:solidFill>
                <a:effectLst/>
                <a:latin typeface="Calibri" panose="020F0502020204030204" pitchFamily="34" charset="0"/>
              </a:rPr>
              <a:t>Tampere’s production incentive system</a:t>
            </a:r>
            <a:r>
              <a:rPr lang="en-US" sz="1800" b="0" i="0" dirty="0">
                <a:solidFill>
                  <a:srgbClr val="444444"/>
                </a:solidFill>
                <a:effectLst/>
                <a:latin typeface="Calibri" panose="020F0502020204030204" pitchFamily="34" charset="0"/>
              </a:rPr>
              <a:t>​</a:t>
            </a:r>
          </a:p>
          <a:p>
            <a:pPr algn="l" rtl="0" fontAlgn="base"/>
            <a:r>
              <a:rPr lang="en-GB" sz="1800" b="0" i="0" u="none" strike="noStrike" dirty="0">
                <a:solidFill>
                  <a:srgbClr val="000000"/>
                </a:solidFill>
                <a:effectLst/>
                <a:latin typeface="Calibri" panose="020F0502020204030204" pitchFamily="34" charset="0"/>
              </a:rPr>
              <a:t>A 10–15% refund of production costs incurred in the Tampere region. A 10% standard refund with a chance for a 5% additional refund through marketing cooperation. </a:t>
            </a:r>
            <a:r>
              <a:rPr lang="en-US" sz="1800" b="0" i="0" dirty="0">
                <a:solidFill>
                  <a:srgbClr val="444444"/>
                </a:solidFill>
                <a:effectLst/>
                <a:latin typeface="Calibri" panose="020F0502020204030204" pitchFamily="34" charset="0"/>
              </a:rPr>
              <a:t>​</a:t>
            </a:r>
          </a:p>
          <a:p>
            <a:pPr algn="l" rtl="0" fontAlgn="base"/>
            <a:r>
              <a:rPr lang="en-GB" sz="1800" b="0" i="0" u="none" strike="noStrike" dirty="0">
                <a:solidFill>
                  <a:srgbClr val="000000"/>
                </a:solidFill>
                <a:effectLst/>
                <a:latin typeface="Calibri" panose="020F0502020204030204" pitchFamily="34" charset="0"/>
              </a:rPr>
              <a:t>Applicable costs include purchases of services and goods made and wages paid within the Tampere region. All professional entertainment, drama, movie, documentary and VR productions can apply for the refund.</a:t>
            </a:r>
            <a:r>
              <a:rPr lang="en-US" sz="1800" b="0" i="0" dirty="0">
                <a:solidFill>
                  <a:srgbClr val="444444"/>
                </a:solidFill>
                <a:effectLst/>
                <a:latin typeface="Calibri" panose="020F0502020204030204" pitchFamily="34" charset="0"/>
              </a:rPr>
              <a:t>​</a:t>
            </a:r>
          </a:p>
          <a:p>
            <a:pPr algn="l" rtl="0" fontAlgn="base"/>
            <a:r>
              <a:rPr lang="fi-FI" sz="1800" b="0" i="0" dirty="0">
                <a:solidFill>
                  <a:srgbClr val="444444"/>
                </a:solidFill>
                <a:effectLst/>
                <a:latin typeface="Calibri" panose="020F0502020204030204" pitchFamily="34" charset="0"/>
              </a:rPr>
              <a:t>​</a:t>
            </a:r>
          </a:p>
          <a:p>
            <a:pPr algn="l" rtl="0" fontAlgn="base"/>
            <a:r>
              <a:rPr lang="en-GB" sz="1800" b="1" i="0" u="none" strike="noStrike" dirty="0">
                <a:solidFill>
                  <a:srgbClr val="000000"/>
                </a:solidFill>
                <a:effectLst/>
                <a:latin typeface="Calibri" panose="020F0502020204030204" pitchFamily="34" charset="0"/>
              </a:rPr>
              <a:t>Already produced at Tampere: </a:t>
            </a:r>
            <a:r>
              <a:rPr lang="en-US" sz="1800" b="0" i="0" dirty="0">
                <a:solidFill>
                  <a:srgbClr val="444444"/>
                </a:solidFill>
                <a:effectLst/>
                <a:latin typeface="Calibri" panose="020F0502020204030204" pitchFamily="34" charset="0"/>
              </a:rPr>
              <a:t>​</a:t>
            </a:r>
            <a:endParaRPr lang="fi-FI" sz="1800" b="0" i="0" u="none" strike="noStrike" dirty="0">
              <a:solidFill>
                <a:srgbClr val="000000"/>
              </a:solidFill>
              <a:effectLst/>
              <a:latin typeface="Calibri" panose="020F0502020204030204" pitchFamily="34" charset="0"/>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thriller Dual (the first Hollywood production to be filmed entirely in Finland)</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fi-FI" sz="1800" b="0" i="0" u="none" strike="noStrike" dirty="0" err="1">
                <a:solidFill>
                  <a:srgbClr val="000000"/>
                </a:solidFill>
                <a:effectLst/>
                <a:latin typeface="Calibri" panose="020F0502020204030204" pitchFamily="34" charset="0"/>
              </a:rPr>
              <a:t>Invisible</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heroes</a:t>
            </a:r>
            <a:r>
              <a:rPr lang="fi-FI" sz="1800" b="0" i="0" u="none" strike="noStrike" dirty="0">
                <a:solidFill>
                  <a:srgbClr val="000000"/>
                </a:solidFill>
                <a:effectLst/>
                <a:latin typeface="Calibri" panose="020F0502020204030204" pitchFamily="34" charset="0"/>
              </a:rPr>
              <a:t> </a:t>
            </a:r>
            <a:r>
              <a:rPr lang="en-GB" sz="1800" b="0" i="0" u="none" strike="noStrike" dirty="0">
                <a:solidFill>
                  <a:srgbClr val="000000"/>
                </a:solidFill>
                <a:effectLst/>
                <a:latin typeface="Calibri" panose="020F0502020204030204" pitchFamily="34" charset="0"/>
              </a:rPr>
              <a:t>(post-production)</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World Film Report  (CCTV-6 Kiina)</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Jahti</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Elossa 24h</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Yksittäistapaus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err="1">
                <a:solidFill>
                  <a:srgbClr val="000000"/>
                </a:solidFill>
                <a:effectLst/>
                <a:latin typeface="Calibri" panose="020F0502020204030204" pitchFamily="34" charset="0"/>
              </a:rPr>
              <a:t>Kontio&amp;Parmas</a:t>
            </a:r>
            <a:r>
              <a:rPr lang="fi-FI" sz="1800" b="0" i="0" dirty="0">
                <a:solidFill>
                  <a:srgbClr val="444444"/>
                </a:solidFill>
                <a:effectLst/>
                <a:latin typeface="Calibri" panose="020F0502020204030204" pitchFamily="34" charset="0"/>
              </a:rPr>
              <a:t>​</a:t>
            </a:r>
            <a:endParaRPr lang="fi-FI"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Onnenpyörä</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Melkein Totta</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Napakymppi</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Kellot Soi!</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fontAlgn="base">
              <a:buFont typeface="Arial" panose="020B0604020202020204" pitchFamily="34" charset="0"/>
              <a:buChar char="•"/>
            </a:pPr>
            <a:r>
              <a:rPr lang="fi-FI" sz="1800" b="0" i="0" u="none" strike="noStrike" dirty="0">
                <a:solidFill>
                  <a:srgbClr val="000000"/>
                </a:solidFill>
                <a:effectLst/>
                <a:latin typeface="Calibri"/>
                <a:ea typeface="Calibri"/>
                <a:cs typeface="Calibri"/>
              </a:rPr>
              <a:t>Jaksa paremmin</a:t>
            </a:r>
            <a:r>
              <a:rPr lang="en-US" sz="1800" b="0" i="0" dirty="0">
                <a:solidFill>
                  <a:srgbClr val="444444"/>
                </a:solidFill>
                <a:effectLst/>
                <a:latin typeface="Calibri"/>
                <a:ea typeface="Calibri"/>
                <a:cs typeface="Calibri"/>
              </a:rPr>
              <a:t>​</a:t>
            </a:r>
            <a:endParaRPr lang="fi-FI" dirty="0">
              <a:solidFill>
                <a:srgbClr val="444444"/>
              </a:solidFill>
            </a:endParaRPr>
          </a:p>
          <a:p>
            <a:pPr marL="285750" indent="-285750">
              <a:buFont typeface="Arial" panose="020B0604020202020204" pitchFamily="34" charset="0"/>
              <a:buChar char="•"/>
            </a:pPr>
            <a:r>
              <a:rPr lang="fi-FI" dirty="0" err="1">
                <a:solidFill>
                  <a:srgbClr val="444444"/>
                </a:solidFill>
              </a:rPr>
              <a:t>Svalta</a:t>
            </a:r>
            <a:endParaRPr lang="fi-FI" dirty="0">
              <a:solidFill>
                <a:srgbClr val="444444"/>
              </a:solidFill>
              <a:ea typeface="Calibri"/>
              <a:cs typeface="Calibri"/>
            </a:endParaRPr>
          </a:p>
          <a:p>
            <a:pPr marL="285750" indent="-285750">
              <a:buFont typeface="Arial" panose="020B0604020202020204" pitchFamily="34" charset="0"/>
              <a:buChar char="•"/>
            </a:pPr>
            <a:r>
              <a:rPr lang="fi-FI" dirty="0" err="1">
                <a:solidFill>
                  <a:srgbClr val="444444"/>
                </a:solidFill>
              </a:rPr>
              <a:t>Avgrunden</a:t>
            </a:r>
            <a:endParaRPr lang="fi-FI" dirty="0">
              <a:solidFill>
                <a:srgbClr val="444444"/>
              </a:solidFill>
              <a:ea typeface="Calibri"/>
              <a:cs typeface="Calibri"/>
            </a:endParaRPr>
          </a:p>
          <a:p>
            <a:pPr marL="285750" indent="-285750">
              <a:buFont typeface="Arial" panose="020B0604020202020204" pitchFamily="34" charset="0"/>
              <a:buChar char="•"/>
            </a:pPr>
            <a:r>
              <a:rPr lang="fi-FI" dirty="0">
                <a:solidFill>
                  <a:srgbClr val="444444"/>
                </a:solidFill>
              </a:rPr>
              <a:t>Jälkeemme vedenpaisumus</a:t>
            </a:r>
          </a:p>
          <a:p>
            <a:pPr marL="285750" indent="-285750">
              <a:buFont typeface="Arial" panose="020B0604020202020204" pitchFamily="34" charset="0"/>
              <a:buChar char="•"/>
            </a:pPr>
            <a:r>
              <a:rPr lang="fi-FI" dirty="0" err="1">
                <a:solidFill>
                  <a:srgbClr val="444444"/>
                </a:solidFill>
              </a:rPr>
              <a:t>Breaking</a:t>
            </a:r>
            <a:r>
              <a:rPr lang="fi-FI" dirty="0">
                <a:solidFill>
                  <a:srgbClr val="444444"/>
                </a:solidFill>
              </a:rPr>
              <a:t> </a:t>
            </a:r>
            <a:r>
              <a:rPr lang="fi-FI" dirty="0" err="1">
                <a:solidFill>
                  <a:srgbClr val="444444"/>
                </a:solidFill>
              </a:rPr>
              <a:t>Bad</a:t>
            </a:r>
            <a:r>
              <a:rPr lang="fi-FI" dirty="0">
                <a:solidFill>
                  <a:srgbClr val="444444"/>
                </a:solidFill>
              </a:rPr>
              <a:t> English</a:t>
            </a:r>
          </a:p>
          <a:p>
            <a:pPr marL="285750" indent="-285750">
              <a:buFont typeface="Arial" panose="020B0604020202020204" pitchFamily="34" charset="0"/>
              <a:buChar char="•"/>
            </a:pPr>
            <a:r>
              <a:rPr lang="fi-FI" dirty="0">
                <a:solidFill>
                  <a:srgbClr val="444444"/>
                </a:solidFill>
              </a:rPr>
              <a:t>Räkä ja Roiskis</a:t>
            </a:r>
          </a:p>
          <a:p>
            <a:pPr marL="285750" indent="-285750">
              <a:buFont typeface="Arial" panose="020B0604020202020204" pitchFamily="34" charset="0"/>
              <a:buChar char="•"/>
            </a:pPr>
            <a:r>
              <a:rPr lang="fi-FI" dirty="0">
                <a:solidFill>
                  <a:srgbClr val="444444"/>
                </a:solidFill>
              </a:rPr>
              <a:t>Kyllä isä osaa</a:t>
            </a:r>
            <a:endParaRPr lang="en-US" dirty="0">
              <a:solidFill>
                <a:srgbClr val="444444"/>
              </a:solidFill>
            </a:endParaRPr>
          </a:p>
          <a:p>
            <a:pPr marL="285750" indent="-285750">
              <a:buFont typeface="Arial" panose="020B0604020202020204" pitchFamily="34" charset="0"/>
              <a:buChar char="•"/>
            </a:pPr>
            <a:r>
              <a:rPr lang="fi-FI" dirty="0">
                <a:solidFill>
                  <a:srgbClr val="444444"/>
                </a:solidFill>
              </a:rPr>
              <a:t>Koskinen</a:t>
            </a:r>
            <a:endParaRPr lang="en-US" dirty="0">
              <a:solidFill>
                <a:srgbClr val="444444"/>
              </a:solidFill>
            </a:endParaRPr>
          </a:p>
          <a:p>
            <a:pPr marL="285750" indent="-285750">
              <a:buFont typeface="Arial" panose="020B0604020202020204" pitchFamily="34" charset="0"/>
              <a:buChar char="•"/>
            </a:pPr>
            <a:r>
              <a:rPr lang="fi-FI" dirty="0">
                <a:solidFill>
                  <a:srgbClr val="444444"/>
                </a:solidFill>
              </a:rPr>
              <a:t>70 on vain numero</a:t>
            </a:r>
            <a:endParaRPr lang="en-US" dirty="0">
              <a:solidFill>
                <a:srgbClr val="000000"/>
              </a:solidFill>
            </a:endParaRPr>
          </a:p>
          <a:p>
            <a:pPr marL="285750" indent="-285750" algn="l">
              <a:buFont typeface="Arial" panose="020B0604020202020204" pitchFamily="34" charset="0"/>
              <a:buChar char="•"/>
            </a:pPr>
            <a:r>
              <a:rPr lang="fi-FI" dirty="0">
                <a:solidFill>
                  <a:srgbClr val="444444"/>
                </a:solidFill>
              </a:rPr>
              <a:t>Heinähattu, Vilttitossu ja kana</a:t>
            </a:r>
            <a:endParaRPr lang="en-US" dirty="0">
              <a:ea typeface="Calibri" panose="020F0502020204030204"/>
              <a:cs typeface="Calibri" panose="020F0502020204030204"/>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ian numeron paikkamerkki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9F7F8-48A1-4863-ABF0-01A9D479BFD7}"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945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1" i="0" u="none" strike="noStrike" dirty="0">
                <a:solidFill>
                  <a:srgbClr val="000000"/>
                </a:solidFill>
                <a:effectLst/>
                <a:latin typeface="Calibri" panose="020F0502020204030204" pitchFamily="34" charset="0"/>
              </a:rPr>
              <a:t>Tampere Hall </a:t>
            </a:r>
            <a:r>
              <a:rPr lang="en-GB" sz="2200" b="0" i="0" u="none" strike="noStrike" dirty="0">
                <a:solidFill>
                  <a:srgbClr val="000000"/>
                </a:solidFill>
                <a:effectLst/>
                <a:latin typeface="Calibri" panose="020F0502020204030204" pitchFamily="34" charset="0"/>
              </a:rPr>
              <a:t>is the largest congress and culture centre in the Nordics. Tampere Hall is a venue for a variety of different events, such as business meetings, seminars, training events and family celebrations, national and international congresses, exhibitions, trade fairs, business celebrations and special events. </a:t>
            </a:r>
          </a:p>
          <a:p>
            <a:pPr algn="l" rtl="0" fontAlgn="base"/>
            <a:r>
              <a:rPr lang="en-GB" sz="2200" b="0" i="0" dirty="0">
                <a:solidFill>
                  <a:srgbClr val="444444"/>
                </a:solidFill>
                <a:effectLst/>
                <a:latin typeface="Calibri" panose="020F0502020204030204" pitchFamily="34" charset="0"/>
              </a:rPr>
              <a:t>​</a:t>
            </a:r>
          </a:p>
          <a:p>
            <a:pPr algn="l" rtl="0" fontAlgn="base"/>
            <a:r>
              <a:rPr lang="en-GB" sz="2200" b="1" i="0" u="none" strike="noStrike" dirty="0">
                <a:solidFill>
                  <a:srgbClr val="000000"/>
                </a:solidFill>
                <a:effectLst/>
                <a:latin typeface="Calibri" panose="020F0502020204030204" pitchFamily="34" charset="0"/>
              </a:rPr>
              <a:t>Tampere Exhibition and Sports Centre (TESC) </a:t>
            </a:r>
            <a:r>
              <a:rPr lang="en-GB" sz="2200" b="0" i="0" u="none" strike="noStrike" dirty="0">
                <a:solidFill>
                  <a:srgbClr val="000000"/>
                </a:solidFill>
                <a:effectLst/>
                <a:latin typeface="Calibri" panose="020F0502020204030204" pitchFamily="34" charset="0"/>
              </a:rPr>
              <a:t>was opened in 2005. It is owned by the City of Tampere and the corporation </a:t>
            </a:r>
            <a:r>
              <a:rPr lang="en-GB" sz="2200" b="0" i="0" u="none" strike="noStrike" dirty="0" err="1">
                <a:solidFill>
                  <a:srgbClr val="000000"/>
                </a:solidFill>
                <a:effectLst/>
                <a:latin typeface="Calibri" panose="020F0502020204030204" pitchFamily="34" charset="0"/>
              </a:rPr>
              <a:t>Tampereen</a:t>
            </a:r>
            <a:r>
              <a:rPr lang="en-GB" sz="2200" b="0" i="0" u="none" strike="noStrike" dirty="0">
                <a:solidFill>
                  <a:srgbClr val="000000"/>
                </a:solidFill>
                <a:effectLst/>
                <a:latin typeface="Calibri" panose="020F0502020204030204" pitchFamily="34" charset="0"/>
              </a:rPr>
              <a:t> </a:t>
            </a:r>
            <a:r>
              <a:rPr lang="en-GB" sz="2200" b="0" i="0" u="none" strike="noStrike" dirty="0" err="1">
                <a:solidFill>
                  <a:srgbClr val="000000"/>
                </a:solidFill>
                <a:effectLst/>
                <a:latin typeface="Calibri" panose="020F0502020204030204" pitchFamily="34" charset="0"/>
              </a:rPr>
              <a:t>Messut</a:t>
            </a:r>
            <a:r>
              <a:rPr lang="en-GB" sz="2200" b="0" i="0" u="none" strike="noStrike" dirty="0">
                <a:solidFill>
                  <a:srgbClr val="000000"/>
                </a:solidFill>
                <a:effectLst/>
                <a:latin typeface="Calibri" panose="020F0502020204030204" pitchFamily="34" charset="0"/>
              </a:rPr>
              <a:t>.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TESC provides a variety of facilities for event organisers, companies, associations and clubs to organise events and meetings.</a:t>
            </a:r>
            <a:r>
              <a:rPr lang="en-US" sz="2200" b="0" i="0" dirty="0">
                <a:solidFill>
                  <a:srgbClr val="444444"/>
                </a:solidFill>
                <a:effectLst/>
                <a:latin typeface="Calibri" panose="020F0502020204030204" pitchFamily="34" charset="0"/>
              </a:rPr>
              <a:t>​</a:t>
            </a:r>
          </a:p>
          <a:p>
            <a:pPr algn="l" rtl="0" fontAlgn="base"/>
            <a:endParaRPr lang="en-US" sz="2200" b="0" i="0" dirty="0">
              <a:solidFill>
                <a:srgbClr val="444444"/>
              </a:solidFill>
              <a:effectLst/>
              <a:latin typeface="Calibri" panose="020F0502020204030204" pitchFamily="34" charset="0"/>
            </a:endParaRPr>
          </a:p>
          <a:p>
            <a:pPr algn="l" rtl="0" fontAlgn="base"/>
            <a:r>
              <a:rPr lang="en-US" sz="2200" b="0" i="0" dirty="0">
                <a:solidFill>
                  <a:srgbClr val="444444"/>
                </a:solidFill>
                <a:effectLst/>
                <a:latin typeface="Calibri" panose="020F0502020204030204" pitchFamily="34" charset="0"/>
              </a:rPr>
              <a:t>Trade fairs visitor, source: </a:t>
            </a:r>
            <a:r>
              <a:rPr lang="fi-FI" sz="3600" dirty="0">
                <a:hlinkClick r:id="rId3"/>
              </a:rPr>
              <a:t>Microsoft Power BI</a:t>
            </a:r>
            <a:r>
              <a:rPr lang="fi-FI" sz="3600" dirty="0"/>
              <a:t> (2024)</a:t>
            </a:r>
          </a:p>
          <a:p>
            <a:pPr algn="l" rtl="0" fontAlgn="base"/>
            <a:r>
              <a:rPr lang="fi-FI" sz="3600" b="0" i="0" dirty="0" err="1">
                <a:solidFill>
                  <a:srgbClr val="444444"/>
                </a:solidFill>
                <a:effectLst/>
                <a:latin typeface="Calibri" panose="020F0502020204030204" pitchFamily="34" charset="0"/>
              </a:rPr>
              <a:t>Congress</a:t>
            </a:r>
            <a:r>
              <a:rPr lang="fi-FI" sz="3600" b="0" i="0" dirty="0">
                <a:solidFill>
                  <a:srgbClr val="444444"/>
                </a:solidFill>
                <a:effectLst/>
                <a:latin typeface="Calibri" panose="020F0502020204030204" pitchFamily="34" charset="0"/>
              </a:rPr>
              <a:t> </a:t>
            </a:r>
            <a:r>
              <a:rPr lang="fi-FI" sz="3600" b="0" i="0" dirty="0" err="1">
                <a:solidFill>
                  <a:srgbClr val="444444"/>
                </a:solidFill>
                <a:effectLst/>
                <a:latin typeface="Calibri" panose="020F0502020204030204" pitchFamily="34" charset="0"/>
              </a:rPr>
              <a:t>visitors</a:t>
            </a:r>
            <a:r>
              <a:rPr lang="fi-FI" sz="3600" b="0" i="0" dirty="0">
                <a:solidFill>
                  <a:srgbClr val="444444"/>
                </a:solidFill>
                <a:effectLst/>
                <a:latin typeface="Calibri" panose="020F0502020204030204" pitchFamily="34" charset="0"/>
              </a:rPr>
              <a:t>, </a:t>
            </a:r>
            <a:r>
              <a:rPr lang="fi-FI" sz="3600" b="0" i="0" dirty="0" err="1">
                <a:solidFill>
                  <a:srgbClr val="444444"/>
                </a:solidFill>
                <a:effectLst/>
                <a:latin typeface="Calibri" panose="020F0502020204030204" pitchFamily="34" charset="0"/>
              </a:rPr>
              <a:t>source</a:t>
            </a:r>
            <a:r>
              <a:rPr lang="fi-FI" sz="3600" b="0" i="0" dirty="0">
                <a:solidFill>
                  <a:srgbClr val="444444"/>
                </a:solidFill>
                <a:effectLst/>
                <a:latin typeface="Calibri" panose="020F0502020204030204" pitchFamily="34" charset="0"/>
              </a:rPr>
              <a:t>: Tampere </a:t>
            </a:r>
            <a:r>
              <a:rPr lang="fi-FI" sz="3600" b="0" i="0" dirty="0" err="1">
                <a:solidFill>
                  <a:srgbClr val="444444"/>
                </a:solidFill>
                <a:effectLst/>
                <a:latin typeface="Calibri" panose="020F0502020204030204" pitchFamily="34" charset="0"/>
              </a:rPr>
              <a:t>Convention</a:t>
            </a:r>
            <a:r>
              <a:rPr lang="fi-FI" sz="3600" b="0" i="0" dirty="0">
                <a:solidFill>
                  <a:srgbClr val="444444"/>
                </a:solidFill>
                <a:effectLst/>
                <a:latin typeface="Calibri" panose="020F0502020204030204" pitchFamily="34" charset="0"/>
              </a:rPr>
              <a:t> Bureau (2025)</a:t>
            </a:r>
            <a:endParaRPr lang="en-US" sz="2200" b="0" i="0" dirty="0">
              <a:solidFill>
                <a:srgbClr val="444444"/>
              </a:solidFill>
              <a:effectLst/>
              <a:latin typeface="Calibri" panose="020F0502020204030204" pitchFamily="34" charset="0"/>
            </a:endParaRPr>
          </a:p>
          <a:p>
            <a:pPr algn="l" rtl="0" fontAlgn="base"/>
            <a:r>
              <a:rPr lang="fi-FI" sz="2200" b="0" i="0" dirty="0">
                <a:solidFill>
                  <a:srgbClr val="444444"/>
                </a:solidFill>
                <a:effectLst/>
                <a:latin typeface="Calibri" panose="020F0502020204030204" pitchFamily="34" charset="0"/>
              </a:rPr>
              <a:t>​</a:t>
            </a:r>
            <a:r>
              <a:rPr lang="en-GB"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27</a:t>
            </a:fld>
            <a:endParaRPr lang="fi-FI"/>
          </a:p>
        </p:txBody>
      </p:sp>
    </p:spTree>
    <p:extLst>
      <p:ext uri="{BB962C8B-B14F-4D97-AF65-F5344CB8AC3E}">
        <p14:creationId xmlns:p14="http://schemas.microsoft.com/office/powerpoint/2010/main" val="2225051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fontAlgn="base"/>
            <a:r>
              <a:rPr lang="en-GB" sz="2200" b="0" i="0" u="none" strike="noStrike" dirty="0">
                <a:solidFill>
                  <a:srgbClr val="000000"/>
                </a:solidFill>
                <a:effectLst/>
                <a:latin typeface="Calibri"/>
                <a:cs typeface="Calibri"/>
              </a:rPr>
              <a:t>2/3 of Finns live within a radius of 200 kilometres. Tampere has </a:t>
            </a:r>
            <a:r>
              <a:rPr lang="en-GB" sz="2200" dirty="0">
                <a:solidFill>
                  <a:srgbClr val="000000"/>
                </a:solidFill>
                <a:latin typeface="Calibri"/>
                <a:cs typeface="Calibri"/>
              </a:rPr>
              <a:t>31</a:t>
            </a:r>
            <a:r>
              <a:rPr lang="en-GB" sz="2200" b="0" i="0" u="none" strike="noStrike" dirty="0">
                <a:solidFill>
                  <a:srgbClr val="000000"/>
                </a:solidFill>
                <a:effectLst/>
                <a:latin typeface="Calibri"/>
                <a:cs typeface="Calibri"/>
              </a:rPr>
              <a:t> hotels with </a:t>
            </a:r>
            <a:r>
              <a:rPr lang="en-GB" sz="2200" dirty="0">
                <a:solidFill>
                  <a:srgbClr val="000000"/>
                </a:solidFill>
                <a:latin typeface="Calibri"/>
                <a:cs typeface="Calibri"/>
              </a:rPr>
              <a:t>3,700</a:t>
            </a:r>
            <a:r>
              <a:rPr lang="en-GB" sz="2200" b="0" i="0" u="none" strike="noStrike" dirty="0">
                <a:solidFill>
                  <a:srgbClr val="000000"/>
                </a:solidFill>
                <a:effectLst/>
                <a:latin typeface="Calibri"/>
                <a:cs typeface="Calibri"/>
              </a:rPr>
              <a:t> rooms and</a:t>
            </a:r>
            <a:r>
              <a:rPr lang="en-GB" sz="2200" dirty="0">
                <a:solidFill>
                  <a:srgbClr val="000000"/>
                </a:solidFill>
                <a:latin typeface="Calibri"/>
                <a:cs typeface="Calibri"/>
              </a:rPr>
              <a:t> 7 700</a:t>
            </a:r>
            <a:r>
              <a:rPr lang="en-GB" sz="2200" b="0" i="0" u="none" strike="noStrike" dirty="0">
                <a:solidFill>
                  <a:srgbClr val="000000"/>
                </a:solidFill>
                <a:effectLst/>
                <a:latin typeface="Calibri"/>
                <a:cs typeface="Calibri"/>
              </a:rPr>
              <a:t> beds. </a:t>
            </a:r>
            <a:r>
              <a:rPr lang="en-US" sz="2200" b="0" i="0" dirty="0">
                <a:solidFill>
                  <a:srgbClr val="444444"/>
                </a:solidFill>
                <a:effectLst/>
                <a:latin typeface="Calibri"/>
                <a:cs typeface="Calibri"/>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Tampere’s location between two lakes ensures beautiful venues for events and excellent opportunities for leisure.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Most event venues and services are within walking distance.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We heavily invest in creating, enabling and attracting interesting events with large audiences.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We provide event organisers with optimal operational conditions, smooth administration and a modern infrastructure. </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A multifunctional arena with a capacity of 15,000 was opened in the city centre in 2021. The arena is the first of its kind in Europe. </a:t>
            </a:r>
            <a:r>
              <a:rPr lang="en-US"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28</a:t>
            </a:fld>
            <a:endParaRPr lang="fi-FI"/>
          </a:p>
        </p:txBody>
      </p:sp>
    </p:spTree>
    <p:extLst>
      <p:ext uri="{BB962C8B-B14F-4D97-AF65-F5344CB8AC3E}">
        <p14:creationId xmlns:p14="http://schemas.microsoft.com/office/powerpoint/2010/main" val="3922561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Footer Placeholder 3"/>
          <p:cNvSpPr>
            <a:spLocks noGrp="1"/>
          </p:cNvSpPr>
          <p:nvPr>
            <p:ph type="ftr" sz="quarter" idx="4"/>
          </p:nvPr>
        </p:nvSpPr>
        <p:spPr/>
        <p:txBody>
          <a:bodyPr/>
          <a:lstStyle/>
          <a:p>
            <a:endParaRPr lang="fi-FI"/>
          </a:p>
        </p:txBody>
      </p:sp>
      <p:sp>
        <p:nvSpPr>
          <p:cNvPr id="5" name="Slide Number Placeholder 4"/>
          <p:cNvSpPr>
            <a:spLocks noGrp="1"/>
          </p:cNvSpPr>
          <p:nvPr>
            <p:ph type="sldNum" sz="quarter" idx="5"/>
          </p:nvPr>
        </p:nvSpPr>
        <p:spPr/>
        <p:txBody>
          <a:bodyPr/>
          <a:lstStyle/>
          <a:p>
            <a:fld id="{C199F7F8-48A1-4863-ABF0-01A9D479BFD7}" type="slidenum">
              <a:rPr lang="fi-FI" smtClean="0"/>
              <a:t>29</a:t>
            </a:fld>
            <a:endParaRPr lang="fi-FI"/>
          </a:p>
        </p:txBody>
      </p:sp>
    </p:spTree>
    <p:extLst>
      <p:ext uri="{BB962C8B-B14F-4D97-AF65-F5344CB8AC3E}">
        <p14:creationId xmlns:p14="http://schemas.microsoft.com/office/powerpoint/2010/main" val="1258078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2200" b="0" i="0" u="none" strike="noStrike" dirty="0" err="1">
                <a:solidFill>
                  <a:srgbClr val="000000"/>
                </a:solidFill>
                <a:effectLst/>
                <a:latin typeface="Calibri" panose="020F0502020204030204" pitchFamily="34" charset="0"/>
              </a:rPr>
              <a:t>Sources</a:t>
            </a:r>
            <a:r>
              <a:rPr lang="fi-FI" sz="2200" b="0" i="0" u="none" strike="noStrike" dirty="0">
                <a:solidFill>
                  <a:srgbClr val="000000"/>
                </a:solidFill>
                <a:effectLst/>
                <a:latin typeface="Calibri" panose="020F0502020204030204" pitchFamily="34" charset="0"/>
              </a:rPr>
              <a:t>:</a:t>
            </a:r>
            <a:r>
              <a:rPr lang="en-US" sz="2200" b="0" i="0" dirty="0">
                <a:solidFill>
                  <a:srgbClr val="444444"/>
                </a:solidFill>
                <a:effectLst/>
                <a:latin typeface="Calibri" panose="020F0502020204030204" pitchFamily="34" charset="0"/>
              </a:rPr>
              <a:t>​​</a:t>
            </a:r>
          </a:p>
          <a:p>
            <a:pPr algn="l" rtl="0" fontAlgn="base"/>
            <a:r>
              <a:rPr lang="fi-FI" sz="2200" b="0" i="0" u="none" strike="noStrike" dirty="0">
                <a:solidFill>
                  <a:srgbClr val="000000"/>
                </a:solidFill>
                <a:effectLst/>
                <a:latin typeface="Calibri" panose="020F0502020204030204" pitchFamily="34" charset="0"/>
              </a:rPr>
              <a:t>Opiskelukaupunkien suositteluhalukkuus 2025, Taloustutkimus</a:t>
            </a:r>
            <a:r>
              <a:rPr lang="en-US" sz="2200" b="0" i="0" dirty="0">
                <a:solidFill>
                  <a:srgbClr val="444444"/>
                </a:solidFill>
                <a:effectLst/>
                <a:latin typeface="Calibri" panose="020F0502020204030204" pitchFamily="34" charset="0"/>
              </a:rPr>
              <a:t>​</a:t>
            </a:r>
          </a:p>
          <a:p>
            <a:pPr algn="l" rtl="0" fontAlgn="base"/>
            <a:r>
              <a:rPr lang="fi-FI" sz="2200" b="0" i="0" u="none" strike="noStrike" dirty="0">
                <a:solidFill>
                  <a:srgbClr val="000000"/>
                </a:solidFill>
                <a:effectLst/>
                <a:latin typeface="Calibri" panose="020F0502020204030204" pitchFamily="34" charset="0"/>
              </a:rPr>
              <a:t>Muuttohalukkuus 2025, Taloustutkimus </a:t>
            </a:r>
            <a:endParaRPr lang="en-US" sz="2200"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i-FI" sz="2200" b="0" i="0" dirty="0">
                <a:solidFill>
                  <a:srgbClr val="444444"/>
                </a:solidFill>
                <a:effectLst/>
                <a:latin typeface="Calibri" panose="020F0502020204030204" pitchFamily="34" charset="0"/>
              </a:rPr>
              <a:t>​</a:t>
            </a:r>
            <a:r>
              <a:rPr lang="fi-FI" sz="2200" b="0" i="0" u="none" strike="noStrike" dirty="0">
                <a:solidFill>
                  <a:srgbClr val="000000"/>
                </a:solidFill>
                <a:effectLst/>
                <a:latin typeface="Calibri" panose="020F0502020204030204" pitchFamily="34" charset="0"/>
              </a:rPr>
              <a:t>Kaupungit ja kunnat matkailukohteina 2025, Taloustutkimus</a:t>
            </a:r>
            <a:endParaRPr lang="en-US" sz="2200" b="0" i="0" dirty="0">
              <a:solidFill>
                <a:srgbClr val="444444"/>
              </a:solidFill>
              <a:effectLst/>
              <a:latin typeface="Calibri" panose="020F0502020204030204" pitchFamily="34" charset="0"/>
            </a:endParaRPr>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a:t>
            </a:fld>
            <a:endParaRPr lang="fi-FI"/>
          </a:p>
        </p:txBody>
      </p:sp>
    </p:spTree>
    <p:extLst>
      <p:ext uri="{BB962C8B-B14F-4D97-AF65-F5344CB8AC3E}">
        <p14:creationId xmlns:p14="http://schemas.microsoft.com/office/powerpoint/2010/main" val="2185674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dirty="0">
                <a:solidFill>
                  <a:srgbClr val="000000"/>
                </a:solidFill>
                <a:effectLst/>
                <a:latin typeface="Calibri" panose="020F0502020204030204" pitchFamily="34" charset="0"/>
              </a:rPr>
              <a:t>Five-star City Centre is a development programme for 2011–2030 based on the city’s strategy. The programme is a comprehensive description of the targets set for the urban environment and operational environment of Tampere city centre and the practical measures to be taken to reach the targets in the coming decades.</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The city’s centre is being developed systematically in all respects, taking into account the urban structure, urban environment, urban transport, townscape and urban culture.</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2200" b="0" i="0" u="none" strike="noStrike" dirty="0">
                <a:solidFill>
                  <a:srgbClr val="000000"/>
                </a:solidFill>
                <a:effectLst/>
                <a:latin typeface="Calibri" panose="020F0502020204030204" pitchFamily="34" charset="0"/>
              </a:rPr>
              <a:t>By 2030, the city centre of Tampere will have 30% to 40% more residents than in 2015, and new important job centres, such as the Travel and Service Centre.</a:t>
            </a:r>
            <a:r>
              <a:rPr lang="en-US" sz="2200" b="0" i="0" dirty="0">
                <a:solidFill>
                  <a:srgbClr val="444444"/>
                </a:solidFill>
                <a:effectLst/>
                <a:latin typeface="Calibri" panose="020F0502020204030204" pitchFamily="34" charset="0"/>
              </a:rPr>
              <a:t>​ </a:t>
            </a:r>
            <a:br>
              <a:rPr lang="en-US" sz="2200" b="0" i="0" dirty="0">
                <a:solidFill>
                  <a:srgbClr val="444444"/>
                </a:solidFill>
                <a:effectLst/>
                <a:latin typeface="Calibri" panose="020F0502020204030204" pitchFamily="34" charset="0"/>
              </a:rPr>
            </a:br>
            <a:r>
              <a:rPr lang="en-US" sz="1200" b="0" i="0" kern="1200" dirty="0">
                <a:solidFill>
                  <a:schemeClr val="tx1"/>
                </a:solidFill>
                <a:effectLst/>
                <a:latin typeface="+mn-lt"/>
                <a:ea typeface="+mn-ea"/>
                <a:cs typeface="+mn-cs"/>
              </a:rPr>
              <a:t>By 2040, the goal is to add 55,000 new residents and create 55,000 new jobs.</a:t>
            </a:r>
            <a:endParaRPr lang="en-US" sz="2200" b="0" i="0" dirty="0">
              <a:solidFill>
                <a:srgbClr val="444444"/>
              </a:solidFill>
              <a:effectLst/>
              <a:latin typeface="Calibri" panose="020F0502020204030204" pitchFamily="34" charset="0"/>
            </a:endParaRP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The city centre has the capacity for building housing for around 15,000 residents. The programme holds potential for creating 15,000 new jobs. Accessing the city centre is easy and comfortable. Business is booming and services run smoothly.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An area in the city centre is built which is easy to come to or to have a presence or invest in. The structure of the city becomes coherent and denser. Modern architecture complements the older buildings, forming an interesting whole.</a:t>
            </a:r>
            <a:r>
              <a:rPr lang="en-GB" sz="2200" b="1" i="0" u="none" strike="noStrike" dirty="0">
                <a:solidFill>
                  <a:srgbClr val="000000"/>
                </a:solidFill>
                <a:effectLst/>
                <a:latin typeface="Calibri" panose="020F0502020204030204" pitchFamily="34" charset="0"/>
              </a:rPr>
              <a:t> </a:t>
            </a:r>
            <a:r>
              <a:rPr lang="en-GB" sz="2200" b="0" i="0" u="none" strike="noStrike" dirty="0">
                <a:solidFill>
                  <a:srgbClr val="000000"/>
                </a:solidFill>
                <a:effectLst/>
                <a:latin typeface="Calibri" panose="020F0502020204030204" pitchFamily="34" charset="0"/>
              </a:rPr>
              <a:t>Shores and the lakes become a part of the city centre. The streetscape is urban, interesting, lively and full of events and the spirit of Tampere. Lifestyle of residents is urban with a strong sense of community. People lead comfortable and healthy lives.</a:t>
            </a:r>
            <a:r>
              <a:rPr lang="en-US"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31</a:t>
            </a:fld>
            <a:endParaRPr lang="fi-FI"/>
          </a:p>
        </p:txBody>
      </p:sp>
    </p:spTree>
    <p:extLst>
      <p:ext uri="{BB962C8B-B14F-4D97-AF65-F5344CB8AC3E}">
        <p14:creationId xmlns:p14="http://schemas.microsoft.com/office/powerpoint/2010/main" val="1644278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fontAlgn="t">
              <a:lnSpc>
                <a:spcPts val="1500"/>
              </a:lnSpc>
              <a:buNone/>
            </a:pPr>
            <a:r>
              <a:rPr lang="en-US" sz="3600" b="1" i="0" dirty="0">
                <a:effectLst/>
                <a:latin typeface="Segoe UI" panose="020B0502040204020203" pitchFamily="34" charset="0"/>
              </a:rPr>
              <a:t>Key figures for the area:</a:t>
            </a:r>
          </a:p>
          <a:p>
            <a:pPr fontAlgn="t">
              <a:lnSpc>
                <a:spcPts val="1500"/>
              </a:lnSpc>
              <a:buFont typeface="Arial" panose="020B0604020202020204" pitchFamily="34" charset="0"/>
              <a:buChar char="•"/>
            </a:pPr>
            <a:r>
              <a:rPr lang="en-US" sz="3600" b="0" i="0" dirty="0">
                <a:effectLst/>
                <a:latin typeface="Segoe UI" panose="020B0502040204020203" pitchFamily="34" charset="0"/>
              </a:rPr>
              <a:t>Approximately 4,000–6,000 residents</a:t>
            </a:r>
          </a:p>
          <a:p>
            <a:pPr fontAlgn="t">
              <a:lnSpc>
                <a:spcPts val="1500"/>
              </a:lnSpc>
              <a:buFont typeface="Arial" panose="020B0604020202020204" pitchFamily="34" charset="0"/>
              <a:buChar char="•"/>
            </a:pPr>
            <a:r>
              <a:rPr lang="en-US" sz="3600" b="0" i="0" dirty="0">
                <a:effectLst/>
                <a:latin typeface="Segoe UI" panose="020B0502040204020203" pitchFamily="34" charset="0"/>
              </a:rPr>
              <a:t>Approximately 10,000 new jobs</a:t>
            </a:r>
          </a:p>
          <a:p>
            <a:pPr fontAlgn="t">
              <a:lnSpc>
                <a:spcPts val="1500"/>
              </a:lnSpc>
              <a:buFont typeface="Arial" panose="020B0604020202020204" pitchFamily="34" charset="0"/>
              <a:buChar char="•"/>
            </a:pPr>
            <a:r>
              <a:rPr lang="en-US" sz="3600" b="0" i="0" dirty="0">
                <a:effectLst/>
                <a:latin typeface="Segoe UI" panose="020B0502040204020203" pitchFamily="34" charset="0"/>
              </a:rPr>
              <a:t>Approximately 300,000 square </a:t>
            </a:r>
            <a:r>
              <a:rPr lang="en-US" sz="3600" b="0" i="0" dirty="0" err="1">
                <a:effectLst/>
                <a:latin typeface="Segoe UI" panose="020B0502040204020203" pitchFamily="34" charset="0"/>
              </a:rPr>
              <a:t>metres</a:t>
            </a:r>
            <a:r>
              <a:rPr lang="en-US" sz="3600" b="0" i="0" dirty="0">
                <a:effectLst/>
                <a:latin typeface="Segoe UI" panose="020B0502040204020203" pitchFamily="34" charset="0"/>
              </a:rPr>
              <a:t> of building rights</a:t>
            </a:r>
            <a:br>
              <a:rPr lang="en-US" sz="3600" b="0" i="0" dirty="0">
                <a:effectLst/>
                <a:latin typeface="Segoe UI" panose="020B0502040204020203" pitchFamily="34" charset="0"/>
              </a:rPr>
            </a:br>
            <a:endParaRPr lang="en-US" sz="3600" b="0" i="0" dirty="0">
              <a:effectLst/>
              <a:latin typeface="Segoe UI" panose="020B0502040204020203" pitchFamily="34" charset="0"/>
            </a:endParaRPr>
          </a:p>
          <a:p>
            <a:pPr fontAlgn="t">
              <a:lnSpc>
                <a:spcPts val="1500"/>
              </a:lnSpc>
              <a:buNone/>
            </a:pPr>
            <a:r>
              <a:rPr lang="en-US" sz="3600" b="1" i="0" dirty="0">
                <a:effectLst/>
                <a:latin typeface="Segoe UI" panose="020B0502040204020203" pitchFamily="34" charset="0"/>
              </a:rPr>
              <a:t>Easy accessibility and increased transport flows:</a:t>
            </a:r>
          </a:p>
          <a:p>
            <a:pPr fontAlgn="t">
              <a:lnSpc>
                <a:spcPts val="1500"/>
              </a:lnSpc>
              <a:buFont typeface="Arial" panose="020B0604020202020204" pitchFamily="34" charset="0"/>
              <a:buChar char="•"/>
            </a:pPr>
            <a:r>
              <a:rPr lang="en-US" sz="3600" b="0" i="0" dirty="0">
                <a:effectLst/>
                <a:latin typeface="Segoe UI" panose="020B0502040204020203" pitchFamily="34" charset="0"/>
              </a:rPr>
              <a:t>The tram line runs through the area</a:t>
            </a:r>
          </a:p>
          <a:p>
            <a:pPr fontAlgn="t">
              <a:lnSpc>
                <a:spcPts val="1500"/>
              </a:lnSpc>
              <a:buFont typeface="Arial" panose="020B0604020202020204" pitchFamily="34" charset="0"/>
              <a:buChar char="•"/>
            </a:pPr>
            <a:r>
              <a:rPr lang="en-US" sz="3600" b="0" i="0" dirty="0">
                <a:effectLst/>
                <a:latin typeface="Segoe UI" panose="020B0502040204020203" pitchFamily="34" charset="0"/>
              </a:rPr>
              <a:t>Direct access to the railway platforms via the renovated </a:t>
            </a:r>
            <a:r>
              <a:rPr lang="en-US" sz="3600" b="0" i="0" dirty="0" err="1">
                <a:effectLst/>
                <a:latin typeface="Segoe UI" panose="020B0502040204020203" pitchFamily="34" charset="0"/>
              </a:rPr>
              <a:t>Itsenäisyydenkatu</a:t>
            </a:r>
            <a:r>
              <a:rPr lang="en-US" sz="3600" b="0" i="0" dirty="0">
                <a:effectLst/>
                <a:latin typeface="Segoe UI" panose="020B0502040204020203" pitchFamily="34" charset="0"/>
              </a:rPr>
              <a:t> underpass tunnel</a:t>
            </a:r>
          </a:p>
          <a:p>
            <a:pPr fontAlgn="t">
              <a:lnSpc>
                <a:spcPts val="1500"/>
              </a:lnSpc>
              <a:buFont typeface="Arial" panose="020B0604020202020204" pitchFamily="34" charset="0"/>
              <a:buChar char="•"/>
            </a:pPr>
            <a:r>
              <a:rPr lang="en-US" sz="3600" b="0" i="0" dirty="0">
                <a:effectLst/>
                <a:latin typeface="Segoe UI" panose="020B0502040204020203" pitchFamily="34" charset="0"/>
              </a:rPr>
              <a:t>Smooth and well-connected routes for pedestrians and cyclists</a:t>
            </a:r>
          </a:p>
          <a:p>
            <a:pPr fontAlgn="t">
              <a:lnSpc>
                <a:spcPts val="1500"/>
              </a:lnSpc>
              <a:buFont typeface="Arial" panose="020B0604020202020204" pitchFamily="34" charset="0"/>
              <a:buChar char="•"/>
            </a:pPr>
            <a:r>
              <a:rPr lang="en-US" sz="3600" b="0" i="0" dirty="0">
                <a:effectLst/>
                <a:latin typeface="Segoe UI" panose="020B0502040204020203" pitchFamily="34" charset="0"/>
              </a:rPr>
              <a:t>The extension of P‑</a:t>
            </a:r>
            <a:r>
              <a:rPr lang="en-US" sz="3600" b="0" i="0" dirty="0" err="1">
                <a:effectLst/>
                <a:latin typeface="Segoe UI" panose="020B0502040204020203" pitchFamily="34" charset="0"/>
              </a:rPr>
              <a:t>Hämppi</a:t>
            </a:r>
            <a:r>
              <a:rPr lang="en-US" sz="3600" b="0" i="0" dirty="0">
                <a:effectLst/>
                <a:latin typeface="Segoe UI" panose="020B0502040204020203" pitchFamily="34" charset="0"/>
              </a:rPr>
              <a:t> (underground parking) improves access for private vehicles and service traffic</a:t>
            </a:r>
          </a:p>
          <a:p>
            <a:pPr fontAlgn="t">
              <a:lnSpc>
                <a:spcPts val="1500"/>
              </a:lnSpc>
              <a:buFont typeface="Arial" panose="020B0604020202020204" pitchFamily="34" charset="0"/>
              <a:buChar char="•"/>
            </a:pPr>
            <a:r>
              <a:rPr lang="en-US" sz="3600" b="0" i="0" dirty="0">
                <a:effectLst/>
                <a:latin typeface="Segoe UI" panose="020B0502040204020203" pitchFamily="34" charset="0"/>
              </a:rPr>
              <a:t>The planned </a:t>
            </a:r>
            <a:r>
              <a:rPr lang="en-US" sz="3600" b="0" i="0" dirty="0" err="1">
                <a:effectLst/>
                <a:latin typeface="Segoe UI" panose="020B0502040204020203" pitchFamily="34" charset="0"/>
              </a:rPr>
              <a:t>Suomirata</a:t>
            </a:r>
            <a:r>
              <a:rPr lang="en-US" sz="3600" b="0" i="0" dirty="0">
                <a:effectLst/>
                <a:latin typeface="Segoe UI" panose="020B0502040204020203" pitchFamily="34" charset="0"/>
              </a:rPr>
              <a:t> rail project will significantly reduce travel times to the Helsinki metropolitan area and Helsinki Airport</a:t>
            </a:r>
          </a:p>
          <a:p>
            <a:pPr algn="l" rtl="0" fontAlgn="base"/>
            <a:endParaRPr lang="fi-FI" sz="2200" b="0" i="0" u="none" strike="noStrike" dirty="0">
              <a:solidFill>
                <a:srgbClr val="000000"/>
              </a:solidFill>
              <a:effectLst/>
              <a:latin typeface="Calibri" panose="020F0502020204030204" pitchFamily="34" charset="0"/>
            </a:endParaRPr>
          </a:p>
          <a:p>
            <a:pPr algn="l" rtl="0" fontAlgn="base"/>
            <a:r>
              <a:rPr lang="fi-FI"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ian numeron paikkamerkki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9F7F8-48A1-4863-ABF0-01A9D479BFD7}"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421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a:solidFill>
                  <a:srgbClr val="000000"/>
                </a:solidFill>
                <a:effectLst/>
                <a:latin typeface="Calibri" panose="020F0502020204030204" pitchFamily="34" charset="0"/>
              </a:rPr>
              <a:t>The Arena on the Deck is a new generation multi-purpose arena: open 24/7 and located right next to a hotel, casino, restaurants as well as office premises and residential apartments. A competitive setting for mega productions required by international artists as well as large-scale sports and entertainment events. The arena, in the very heart of the city, will not house any parking spaces at all, given that it will be easy to reach on foot, by bicycle or by public transport.</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 Finland’s biggest multi-purpose arena</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 Sustainable development accounted for since the design phase</a:t>
            </a:r>
            <a:r>
              <a:rPr lang="en-US" sz="2200" b="0" i="0">
                <a:solidFill>
                  <a:srgbClr val="444444"/>
                </a:solidFill>
                <a:effectLst/>
                <a:latin typeface="Calibri" panose="020F0502020204030204" pitchFamily="34" charset="0"/>
              </a:rPr>
              <a:t>​</a:t>
            </a:r>
          </a:p>
          <a:p>
            <a:endParaRPr lang="fi-FI" sz="220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33</a:t>
            </a:fld>
            <a:endParaRPr lang="fi-FI"/>
          </a:p>
        </p:txBody>
      </p:sp>
    </p:spTree>
    <p:extLst>
      <p:ext uri="{BB962C8B-B14F-4D97-AF65-F5344CB8AC3E}">
        <p14:creationId xmlns:p14="http://schemas.microsoft.com/office/powerpoint/2010/main" val="2860040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fontAlgn="t">
              <a:lnSpc>
                <a:spcPts val="1500"/>
              </a:lnSpc>
              <a:buNone/>
            </a:pPr>
            <a:r>
              <a:rPr lang="en-US" sz="3600" b="1" i="0" dirty="0">
                <a:effectLst/>
                <a:latin typeface="Segoe UI" panose="020B0502040204020203" pitchFamily="34" charset="0"/>
              </a:rPr>
              <a:t>Ranta‑</a:t>
            </a:r>
            <a:r>
              <a:rPr lang="en-US" sz="3600" b="1" i="0" dirty="0" err="1">
                <a:effectLst/>
                <a:latin typeface="Segoe UI" panose="020B0502040204020203" pitchFamily="34" charset="0"/>
              </a:rPr>
              <a:t>Tampella</a:t>
            </a:r>
            <a:r>
              <a:rPr lang="en-US" sz="3600" b="1" i="0" dirty="0">
                <a:effectLst/>
                <a:latin typeface="Segoe UI" panose="020B0502040204020203" pitchFamily="34" charset="0"/>
              </a:rPr>
              <a:t> is located in a prime central location, on the northern edge of Tampere city </a:t>
            </a:r>
            <a:r>
              <a:rPr lang="en-US" sz="3600" b="1" i="0" dirty="0" err="1">
                <a:effectLst/>
                <a:latin typeface="Segoe UI" panose="020B0502040204020203" pitchFamily="34" charset="0"/>
              </a:rPr>
              <a:t>centre</a:t>
            </a:r>
            <a:r>
              <a:rPr lang="en-US" sz="3600" b="1" i="0" dirty="0">
                <a:effectLst/>
                <a:latin typeface="Segoe UI" panose="020B0502040204020203" pitchFamily="34" charset="0"/>
              </a:rPr>
              <a:t>, along the shores of Lake </a:t>
            </a:r>
            <a:r>
              <a:rPr lang="en-US" sz="3600" b="1" i="0" dirty="0" err="1">
                <a:effectLst/>
                <a:latin typeface="Segoe UI" panose="020B0502040204020203" pitchFamily="34" charset="0"/>
              </a:rPr>
              <a:t>Näsijärvi</a:t>
            </a:r>
            <a:r>
              <a:rPr lang="en-US" sz="3600" b="1" i="0" dirty="0">
                <a:effectLst/>
                <a:latin typeface="Segoe UI" panose="020B0502040204020203" pitchFamily="34" charset="0"/>
              </a:rPr>
              <a:t> and at the mouth of the </a:t>
            </a:r>
            <a:r>
              <a:rPr lang="en-US" sz="3600" b="1" i="0" dirty="0" err="1">
                <a:effectLst/>
                <a:latin typeface="Segoe UI" panose="020B0502040204020203" pitchFamily="34" charset="0"/>
              </a:rPr>
              <a:t>Tammerkoski</a:t>
            </a:r>
            <a:r>
              <a:rPr lang="en-US" sz="3600" b="1" i="0" dirty="0">
                <a:effectLst/>
                <a:latin typeface="Segoe UI" panose="020B0502040204020203" pitchFamily="34" charset="0"/>
              </a:rPr>
              <a:t> Rapids.</a:t>
            </a:r>
            <a:r>
              <a:rPr lang="en-US" sz="3600" b="0" i="0" dirty="0">
                <a:effectLst/>
                <a:latin typeface="Segoe UI" panose="020B0502040204020203" pitchFamily="34" charset="0"/>
              </a:rPr>
              <a:t> The area forms a significant part of Tampere’s cityscape when viewed from Lake </a:t>
            </a:r>
            <a:r>
              <a:rPr lang="en-US" sz="3600" b="0" i="0" dirty="0" err="1">
                <a:effectLst/>
                <a:latin typeface="Segoe UI" panose="020B0502040204020203" pitchFamily="34" charset="0"/>
              </a:rPr>
              <a:t>Näsijärvi</a:t>
            </a:r>
            <a:r>
              <a:rPr lang="en-US" sz="3600" b="0" i="0" dirty="0">
                <a:effectLst/>
                <a:latin typeface="Segoe UI" panose="020B0502040204020203" pitchFamily="34" charset="0"/>
              </a:rPr>
              <a:t> and connects the city’s waterfront routes and </a:t>
            </a:r>
            <a:r>
              <a:rPr lang="en-US" sz="3600" b="0" i="0" dirty="0" err="1">
                <a:effectLst/>
                <a:latin typeface="Segoe UI" panose="020B0502040204020203" pitchFamily="34" charset="0"/>
              </a:rPr>
              <a:t>neighbourhoods</a:t>
            </a:r>
            <a:r>
              <a:rPr lang="en-US" sz="3600" b="0" i="0" dirty="0">
                <a:effectLst/>
                <a:latin typeface="Segoe UI" panose="020B0502040204020203" pitchFamily="34" charset="0"/>
              </a:rPr>
              <a:t>, creating new cycling and pedestrian opportunities for residents.</a:t>
            </a:r>
          </a:p>
          <a:p>
            <a:pPr fontAlgn="t">
              <a:lnSpc>
                <a:spcPts val="1500"/>
              </a:lnSpc>
              <a:buNone/>
            </a:pPr>
            <a:r>
              <a:rPr lang="en-US" sz="3600" b="1" i="0" dirty="0">
                <a:effectLst/>
                <a:latin typeface="Segoe UI" panose="020B0502040204020203" pitchFamily="34" charset="0"/>
              </a:rPr>
              <a:t>Ranta‑</a:t>
            </a:r>
            <a:r>
              <a:rPr lang="en-US" sz="3600" b="1" i="0" dirty="0" err="1">
                <a:effectLst/>
                <a:latin typeface="Segoe UI" panose="020B0502040204020203" pitchFamily="34" charset="0"/>
              </a:rPr>
              <a:t>Tampella</a:t>
            </a:r>
            <a:r>
              <a:rPr lang="en-US" sz="3600" b="1" i="0" dirty="0">
                <a:effectLst/>
                <a:latin typeface="Segoe UI" panose="020B0502040204020203" pitchFamily="34" charset="0"/>
              </a:rPr>
              <a:t> is the last major new residential development area around the </a:t>
            </a:r>
            <a:r>
              <a:rPr lang="en-US" sz="3600" b="1" i="0" dirty="0" err="1">
                <a:effectLst/>
                <a:latin typeface="Segoe UI" panose="020B0502040204020203" pitchFamily="34" charset="0"/>
              </a:rPr>
              <a:t>Tammerkoski</a:t>
            </a:r>
            <a:r>
              <a:rPr lang="en-US" sz="3600" b="1" i="0" dirty="0">
                <a:effectLst/>
                <a:latin typeface="Segoe UI" panose="020B0502040204020203" pitchFamily="34" charset="0"/>
              </a:rPr>
              <a:t> Rapids</a:t>
            </a:r>
            <a:r>
              <a:rPr lang="en-US" sz="3600" b="0" i="0" dirty="0">
                <a:effectLst/>
                <a:latin typeface="Segoe UI" panose="020B0502040204020203" pitchFamily="34" charset="0"/>
              </a:rPr>
              <a:t>, offering a diverse range of housing for both owner‑occupation and rental living.</a:t>
            </a:r>
            <a:br>
              <a:rPr lang="en-US" sz="3600" b="0" i="0" dirty="0">
                <a:effectLst/>
                <a:latin typeface="Segoe UI" panose="020B0502040204020203" pitchFamily="34" charset="0"/>
              </a:rPr>
            </a:br>
            <a:r>
              <a:rPr lang="en-US" sz="3600" b="0" i="0" dirty="0">
                <a:effectLst/>
                <a:latin typeface="Segoe UI" panose="020B0502040204020203" pitchFamily="34" charset="0"/>
              </a:rPr>
              <a:t>The waterfront streets and the canal built through the residential blocks, complete with bridges, give the area a distinctive and unique urban character. The construction of municipal infrastructure, streets and public spaces in Ranta‑</a:t>
            </a:r>
            <a:r>
              <a:rPr lang="en-US" sz="3600" b="0" i="0" dirty="0" err="1">
                <a:effectLst/>
                <a:latin typeface="Segoe UI" panose="020B0502040204020203" pitchFamily="34" charset="0"/>
              </a:rPr>
              <a:t>Tampella</a:t>
            </a:r>
            <a:r>
              <a:rPr lang="en-US" sz="3600" b="0" i="0" dirty="0">
                <a:effectLst/>
                <a:latin typeface="Segoe UI" panose="020B0502040204020203" pitchFamily="34" charset="0"/>
              </a:rPr>
              <a:t> is the responsibility of the </a:t>
            </a:r>
            <a:r>
              <a:rPr lang="en-US" sz="3600" b="0" i="1" dirty="0">
                <a:effectLst/>
                <a:latin typeface="Segoe UI" panose="020B0502040204020203" pitchFamily="34" charset="0"/>
              </a:rPr>
              <a:t>Five‑Star City Centre</a:t>
            </a:r>
            <a:r>
              <a:rPr lang="en-US" sz="3600" b="0" i="0" dirty="0">
                <a:effectLst/>
                <a:latin typeface="Segoe UI" panose="020B0502040204020203" pitchFamily="34" charset="0"/>
              </a:rPr>
              <a:t> </a:t>
            </a:r>
            <a:r>
              <a:rPr lang="en-US" sz="3600" b="0" i="0" dirty="0" err="1">
                <a:effectLst/>
                <a:latin typeface="Segoe UI" panose="020B0502040204020203" pitchFamily="34" charset="0"/>
              </a:rPr>
              <a:t>programme</a:t>
            </a:r>
            <a:r>
              <a:rPr lang="en-US" sz="3600" b="0" i="0" dirty="0">
                <a:effectLst/>
                <a:latin typeface="Segoe UI" panose="020B0502040204020203" pitchFamily="34" charset="0"/>
              </a:rPr>
              <a:t>.</a:t>
            </a:r>
          </a:p>
          <a:p>
            <a:pPr fontAlgn="t">
              <a:lnSpc>
                <a:spcPts val="1500"/>
              </a:lnSpc>
              <a:buNone/>
            </a:pPr>
            <a:r>
              <a:rPr lang="en-US" sz="3600" b="0" i="0" dirty="0">
                <a:effectLst/>
                <a:latin typeface="Segoe UI" panose="020B0502040204020203" pitchFamily="34" charset="0"/>
              </a:rPr>
              <a:t>In addition to housing, </a:t>
            </a:r>
            <a:r>
              <a:rPr lang="en-US" sz="3600" b="1" i="0" dirty="0">
                <a:effectLst/>
                <a:latin typeface="Segoe UI" panose="020B0502040204020203" pitchFamily="34" charset="0"/>
              </a:rPr>
              <a:t>Ranta‑</a:t>
            </a:r>
            <a:r>
              <a:rPr lang="en-US" sz="3600" b="1" i="0" dirty="0" err="1">
                <a:effectLst/>
                <a:latin typeface="Segoe UI" panose="020B0502040204020203" pitchFamily="34" charset="0"/>
              </a:rPr>
              <a:t>Tampella</a:t>
            </a:r>
            <a:r>
              <a:rPr lang="en-US" sz="3600" b="1" i="0" dirty="0">
                <a:effectLst/>
                <a:latin typeface="Segoe UI" panose="020B0502040204020203" pitchFamily="34" charset="0"/>
              </a:rPr>
              <a:t> offers plenty to enjoy for visitors and residents alike</a:t>
            </a:r>
            <a:r>
              <a:rPr lang="en-US" sz="3600" b="0" i="0" dirty="0">
                <a:effectLst/>
                <a:latin typeface="Segoe UI" panose="020B0502040204020203" pitchFamily="34" charset="0"/>
              </a:rPr>
              <a:t>, including leisure docks, outdoor fitness equipment and a climbing wall.</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34</a:t>
            </a:fld>
            <a:endParaRPr lang="fi-FI"/>
          </a:p>
        </p:txBody>
      </p:sp>
    </p:spTree>
    <p:extLst>
      <p:ext uri="{BB962C8B-B14F-4D97-AF65-F5344CB8AC3E}">
        <p14:creationId xmlns:p14="http://schemas.microsoft.com/office/powerpoint/2010/main" val="28164095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fontAlgn="t">
              <a:lnSpc>
                <a:spcPts val="1500"/>
              </a:lnSpc>
              <a:buNone/>
            </a:pPr>
            <a:r>
              <a:rPr lang="en-US" sz="3600" b="1" i="0" dirty="0" err="1">
                <a:effectLst/>
                <a:latin typeface="Segoe UI" panose="020B0502040204020203" pitchFamily="34" charset="0"/>
              </a:rPr>
              <a:t>Hiedanranta</a:t>
            </a:r>
            <a:r>
              <a:rPr lang="en-US" sz="3600" b="1" i="0" dirty="0">
                <a:effectLst/>
                <a:latin typeface="Segoe UI" panose="020B0502040204020203" pitchFamily="34" charset="0"/>
              </a:rPr>
              <a:t> will become the future </a:t>
            </a:r>
            <a:r>
              <a:rPr lang="en-US" sz="3600" b="1" i="0" dirty="0" err="1">
                <a:effectLst/>
                <a:latin typeface="Segoe UI" panose="020B0502040204020203" pitchFamily="34" charset="0"/>
              </a:rPr>
              <a:t>centre</a:t>
            </a:r>
            <a:r>
              <a:rPr lang="en-US" sz="3600" b="1" i="0" dirty="0">
                <a:effectLst/>
                <a:latin typeface="Segoe UI" panose="020B0502040204020203" pitchFamily="34" charset="0"/>
              </a:rPr>
              <a:t> of western Tampere, developed along the shores of Lake </a:t>
            </a:r>
            <a:r>
              <a:rPr lang="en-US" sz="3600" b="1" i="0" dirty="0" err="1">
                <a:effectLst/>
                <a:latin typeface="Segoe UI" panose="020B0502040204020203" pitchFamily="34" charset="0"/>
              </a:rPr>
              <a:t>Näsijärvi</a:t>
            </a:r>
            <a:r>
              <a:rPr lang="en-US" sz="3600" b="1" i="0" dirty="0">
                <a:effectLst/>
                <a:latin typeface="Segoe UI" panose="020B0502040204020203" pitchFamily="34" charset="0"/>
              </a:rPr>
              <a:t> and home to approximately 18,500 residents.</a:t>
            </a:r>
            <a:br>
              <a:rPr lang="en-US" sz="3600" b="0" i="0" dirty="0">
                <a:effectLst/>
                <a:latin typeface="Segoe UI" panose="020B0502040204020203" pitchFamily="34" charset="0"/>
              </a:rPr>
            </a:br>
            <a:r>
              <a:rPr lang="en-US" sz="3600" b="0" i="0" dirty="0">
                <a:effectLst/>
                <a:latin typeface="Segoe UI" panose="020B0502040204020203" pitchFamily="34" charset="0"/>
              </a:rPr>
              <a:t>The area has a visible and </a:t>
            </a:r>
            <a:r>
              <a:rPr lang="en-US" sz="3600" b="0" i="0" dirty="0" err="1">
                <a:effectLst/>
                <a:latin typeface="Segoe UI" panose="020B0502040204020203" pitchFamily="34" charset="0"/>
              </a:rPr>
              <a:t>colourful</a:t>
            </a:r>
            <a:r>
              <a:rPr lang="en-US" sz="3600" b="0" i="0" dirty="0">
                <a:effectLst/>
                <a:latin typeface="Segoe UI" panose="020B0502040204020203" pitchFamily="34" charset="0"/>
              </a:rPr>
              <a:t> industrial history, while its solutions represent the future of sustainable urban living. The goal is to create a </a:t>
            </a:r>
            <a:r>
              <a:rPr lang="en-US" sz="3600" b="1" i="0" dirty="0">
                <a:effectLst/>
                <a:latin typeface="Segoe UI" panose="020B0502040204020203" pitchFamily="34" charset="0"/>
              </a:rPr>
              <a:t>carbon‑negative district</a:t>
            </a:r>
            <a:r>
              <a:rPr lang="en-US" sz="3600" b="0" i="0" dirty="0">
                <a:effectLst/>
                <a:latin typeface="Segoe UI" panose="020B0502040204020203" pitchFamily="34" charset="0"/>
              </a:rPr>
              <a:t> that produces more emissions‑free energy than it consumes.</a:t>
            </a:r>
            <a:br>
              <a:rPr lang="en-US" sz="3600" b="0" i="0" dirty="0">
                <a:effectLst/>
                <a:latin typeface="Segoe UI" panose="020B0502040204020203" pitchFamily="34" charset="0"/>
              </a:rPr>
            </a:br>
            <a:endParaRPr lang="en-US" sz="3600" b="0" i="0" dirty="0">
              <a:effectLst/>
              <a:latin typeface="Segoe UI" panose="020B0502040204020203" pitchFamily="34" charset="0"/>
            </a:endParaRPr>
          </a:p>
          <a:p>
            <a:pPr fontAlgn="t">
              <a:lnSpc>
                <a:spcPts val="1500"/>
              </a:lnSpc>
              <a:buNone/>
            </a:pPr>
            <a:r>
              <a:rPr lang="en-US" sz="3600" b="1" i="0" dirty="0" err="1">
                <a:effectLst/>
                <a:latin typeface="Segoe UI" panose="020B0502040204020203" pitchFamily="34" charset="0"/>
              </a:rPr>
              <a:t>Hiedanranta</a:t>
            </a:r>
            <a:r>
              <a:rPr lang="en-US" sz="3600" b="1" i="0" dirty="0">
                <a:effectLst/>
                <a:latin typeface="Segoe UI" panose="020B0502040204020203" pitchFamily="34" charset="0"/>
              </a:rPr>
              <a:t> is easily accessible by all modes of transport</a:t>
            </a:r>
            <a:r>
              <a:rPr lang="en-US" sz="3600" b="0" i="0" dirty="0">
                <a:effectLst/>
                <a:latin typeface="Segoe UI" panose="020B0502040204020203" pitchFamily="34" charset="0"/>
              </a:rPr>
              <a:t>, with a </a:t>
            </a:r>
            <a:r>
              <a:rPr lang="en-US" sz="3600" b="1" i="0" dirty="0">
                <a:effectLst/>
                <a:latin typeface="Segoe UI" panose="020B0502040204020203" pitchFamily="34" charset="0"/>
              </a:rPr>
              <a:t>12‑minute tram ride from the city </a:t>
            </a:r>
            <a:r>
              <a:rPr lang="en-US" sz="3600" b="1" i="0" dirty="0" err="1">
                <a:effectLst/>
                <a:latin typeface="Segoe UI" panose="020B0502040204020203" pitchFamily="34" charset="0"/>
              </a:rPr>
              <a:t>centre</a:t>
            </a:r>
            <a:r>
              <a:rPr lang="en-US" sz="3600" b="0" i="0" dirty="0">
                <a:effectLst/>
                <a:latin typeface="Segoe UI" panose="020B0502040204020203" pitchFamily="34" charset="0"/>
              </a:rPr>
              <a:t>. Although the district will remain under development for years to come, it already offers a continuous </a:t>
            </a:r>
            <a:r>
              <a:rPr lang="en-US" sz="3600" b="0" i="0" dirty="0" err="1">
                <a:effectLst/>
                <a:latin typeface="Segoe UI" panose="020B0502040204020203" pitchFamily="34" charset="0"/>
              </a:rPr>
              <a:t>programme</a:t>
            </a:r>
            <a:r>
              <a:rPr lang="en-US" sz="3600" b="0" i="0" dirty="0">
                <a:effectLst/>
                <a:latin typeface="Segoe UI" panose="020B0502040204020203" pitchFamily="34" charset="0"/>
              </a:rPr>
              <a:t> of events, activities and opportunities for participation.</a:t>
            </a:r>
          </a:p>
          <a:p>
            <a:pPr fontAlgn="t">
              <a:lnSpc>
                <a:spcPts val="1500"/>
              </a:lnSpc>
              <a:buNone/>
            </a:pPr>
            <a:r>
              <a:rPr lang="en-US" sz="3600" b="0" i="0" dirty="0">
                <a:effectLst/>
                <a:latin typeface="Segoe UI" panose="020B0502040204020203" pitchFamily="34" charset="0"/>
              </a:rPr>
              <a:t>Construction of the tramway westward from </a:t>
            </a:r>
            <a:r>
              <a:rPr lang="en-US" sz="3600" b="0" i="0" dirty="0" err="1">
                <a:effectLst/>
                <a:latin typeface="Segoe UI" panose="020B0502040204020203" pitchFamily="34" charset="0"/>
              </a:rPr>
              <a:t>Pyynikintori</a:t>
            </a:r>
            <a:r>
              <a:rPr lang="en-US" sz="3600" b="0" i="0" dirty="0">
                <a:effectLst/>
                <a:latin typeface="Segoe UI" panose="020B0502040204020203" pitchFamily="34" charset="0"/>
              </a:rPr>
              <a:t> began in 2021, and </a:t>
            </a:r>
            <a:r>
              <a:rPr lang="en-US" sz="3600" b="1" i="0" dirty="0">
                <a:effectLst/>
                <a:latin typeface="Segoe UI" panose="020B0502040204020203" pitchFamily="34" charset="0"/>
              </a:rPr>
              <a:t>tram services to </a:t>
            </a:r>
            <a:r>
              <a:rPr lang="en-US" sz="3600" b="1" i="0" dirty="0" err="1">
                <a:effectLst/>
                <a:latin typeface="Segoe UI" panose="020B0502040204020203" pitchFamily="34" charset="0"/>
              </a:rPr>
              <a:t>Hiedanranta</a:t>
            </a:r>
            <a:r>
              <a:rPr lang="en-US" sz="3600" b="1" i="0" dirty="0">
                <a:effectLst/>
                <a:latin typeface="Segoe UI" panose="020B0502040204020203" pitchFamily="34" charset="0"/>
              </a:rPr>
              <a:t> started in late 2024</a:t>
            </a:r>
            <a:r>
              <a:rPr lang="en-US" sz="3600" b="0" i="0" dirty="0">
                <a:effectLst/>
                <a:latin typeface="Segoe UI" panose="020B0502040204020203"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35</a:t>
            </a:fld>
            <a:endParaRPr lang="fi-FI"/>
          </a:p>
        </p:txBody>
      </p:sp>
    </p:spTree>
    <p:extLst>
      <p:ext uri="{BB962C8B-B14F-4D97-AF65-F5344CB8AC3E}">
        <p14:creationId xmlns:p14="http://schemas.microsoft.com/office/powerpoint/2010/main" val="2025342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dirty="0">
                <a:solidFill>
                  <a:srgbClr val="000000"/>
                </a:solidFill>
                <a:effectLst/>
                <a:latin typeface="Calibri" panose="020F0502020204030204" pitchFamily="34" charset="0"/>
              </a:rPr>
              <a:t>In 2017–2021, Tampere constructed a double-branched tramway that runs from </a:t>
            </a:r>
            <a:r>
              <a:rPr lang="en-GB" sz="2200" b="0" i="0" u="none" strike="noStrike" dirty="0" err="1">
                <a:solidFill>
                  <a:srgbClr val="000000"/>
                </a:solidFill>
                <a:effectLst/>
                <a:latin typeface="Calibri" panose="020F0502020204030204" pitchFamily="34" charset="0"/>
              </a:rPr>
              <a:t>Pyynikintori</a:t>
            </a:r>
            <a:r>
              <a:rPr lang="en-GB" sz="2200" b="0" i="0" u="none" strike="noStrike" dirty="0">
                <a:solidFill>
                  <a:srgbClr val="000000"/>
                </a:solidFill>
                <a:effectLst/>
                <a:latin typeface="Calibri" panose="020F0502020204030204" pitchFamily="34" charset="0"/>
              </a:rPr>
              <a:t> to </a:t>
            </a:r>
            <a:r>
              <a:rPr lang="en-GB" sz="2200" b="0" i="0" u="none" strike="noStrike" dirty="0" err="1">
                <a:solidFill>
                  <a:srgbClr val="000000"/>
                </a:solidFill>
                <a:effectLst/>
                <a:latin typeface="Calibri" panose="020F0502020204030204" pitchFamily="34" charset="0"/>
              </a:rPr>
              <a:t>Hervanta</a:t>
            </a:r>
            <a:r>
              <a:rPr lang="en-GB" sz="2200" b="0" i="0" u="none" strike="noStrike" dirty="0">
                <a:solidFill>
                  <a:srgbClr val="000000"/>
                </a:solidFill>
                <a:effectLst/>
                <a:latin typeface="Calibri" panose="020F0502020204030204" pitchFamily="34" charset="0"/>
              </a:rPr>
              <a:t> and from </a:t>
            </a:r>
            <a:r>
              <a:rPr lang="en-GB" sz="2200" b="0" i="0" u="none" strike="noStrike" dirty="0" err="1">
                <a:solidFill>
                  <a:srgbClr val="000000"/>
                </a:solidFill>
                <a:effectLst/>
                <a:latin typeface="Calibri" panose="020F0502020204030204" pitchFamily="34" charset="0"/>
              </a:rPr>
              <a:t>Sorinaukio</a:t>
            </a:r>
            <a:r>
              <a:rPr lang="en-GB" sz="2200" b="0" i="0" u="none" strike="noStrike" dirty="0">
                <a:solidFill>
                  <a:srgbClr val="000000"/>
                </a:solidFill>
                <a:effectLst/>
                <a:latin typeface="Calibri" panose="020F0502020204030204" pitchFamily="34" charset="0"/>
              </a:rPr>
              <a:t> (close to the new Arena) to Tampere University Hospital. The tramway is planned to be extended west from </a:t>
            </a:r>
            <a:r>
              <a:rPr lang="en-GB" sz="2200" b="0" i="0" u="none" strike="noStrike" dirty="0" err="1">
                <a:solidFill>
                  <a:srgbClr val="000000"/>
                </a:solidFill>
                <a:effectLst/>
                <a:latin typeface="Calibri" panose="020F0502020204030204" pitchFamily="34" charset="0"/>
              </a:rPr>
              <a:t>Pyynikintori</a:t>
            </a:r>
            <a:r>
              <a:rPr lang="en-GB" sz="2200" b="0" i="0" u="none" strike="noStrike" dirty="0">
                <a:solidFill>
                  <a:srgbClr val="000000"/>
                </a:solidFill>
                <a:effectLst/>
                <a:latin typeface="Calibri" panose="020F0502020204030204" pitchFamily="34" charset="0"/>
              </a:rPr>
              <a:t> to run through the new </a:t>
            </a:r>
            <a:r>
              <a:rPr lang="en-GB" sz="2200" b="0" i="0" u="none" strike="noStrike" dirty="0" err="1">
                <a:solidFill>
                  <a:srgbClr val="000000"/>
                </a:solidFill>
                <a:effectLst/>
                <a:latin typeface="Calibri" panose="020F0502020204030204" pitchFamily="34" charset="0"/>
              </a:rPr>
              <a:t>Hiedanranta</a:t>
            </a:r>
            <a:r>
              <a:rPr lang="en-GB" sz="2200" b="0" i="0" u="none" strike="noStrike" dirty="0">
                <a:solidFill>
                  <a:srgbClr val="000000"/>
                </a:solidFill>
                <a:effectLst/>
                <a:latin typeface="Calibri" panose="020F0502020204030204" pitchFamily="34" charset="0"/>
              </a:rPr>
              <a:t> district and to </a:t>
            </a:r>
            <a:r>
              <a:rPr lang="en-GB" sz="2200" b="0" i="0" u="none" strike="noStrike" dirty="0" err="1">
                <a:solidFill>
                  <a:srgbClr val="000000"/>
                </a:solidFill>
                <a:effectLst/>
                <a:latin typeface="Calibri" panose="020F0502020204030204" pitchFamily="34" charset="0"/>
              </a:rPr>
              <a:t>Lentävänniemi</a:t>
            </a:r>
            <a:r>
              <a:rPr lang="en-GB" sz="2200" b="0" i="0" u="none" strike="noStrike" dirty="0">
                <a:solidFill>
                  <a:srgbClr val="000000"/>
                </a:solidFill>
                <a:effectLst/>
                <a:latin typeface="Calibri" panose="020F0502020204030204" pitchFamily="34" charset="0"/>
              </a:rPr>
              <a:t> in 2021–2024. The second stage is under construction.</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The City Council of Tampere decided on the construction of the first stage on 7 November 2016. In addition to the tramway itself, the first stage included the construction of a depot in </a:t>
            </a:r>
            <a:r>
              <a:rPr lang="en-GB" sz="2200" b="0" i="0" u="none" strike="noStrike" dirty="0" err="1">
                <a:solidFill>
                  <a:srgbClr val="000000"/>
                </a:solidFill>
                <a:effectLst/>
                <a:latin typeface="Calibri" panose="020F0502020204030204" pitchFamily="34" charset="0"/>
              </a:rPr>
              <a:t>Hervanta</a:t>
            </a:r>
            <a:r>
              <a:rPr lang="en-GB" sz="2200" b="0" i="0" u="none" strike="noStrike" dirty="0">
                <a:solidFill>
                  <a:srgbClr val="000000"/>
                </a:solidFill>
                <a:effectLst/>
                <a:latin typeface="Calibri" panose="020F0502020204030204" pitchFamily="34" charset="0"/>
              </a:rPr>
              <a:t>.</a:t>
            </a:r>
            <a:r>
              <a:rPr lang="en-GB"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Tampere is already testing robot buses and autonomic vehicles that could transport people from more remote parking spaces to tram stops. </a:t>
            </a:r>
            <a:r>
              <a:rPr lang="en-GB"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36</a:t>
            </a:fld>
            <a:endParaRPr lang="fi-FI"/>
          </a:p>
        </p:txBody>
      </p:sp>
    </p:spTree>
    <p:extLst>
      <p:ext uri="{BB962C8B-B14F-4D97-AF65-F5344CB8AC3E}">
        <p14:creationId xmlns:p14="http://schemas.microsoft.com/office/powerpoint/2010/main" val="35021254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a:solidFill>
                  <a:srgbClr val="000000"/>
                </a:solidFill>
                <a:effectLst/>
                <a:latin typeface="Calibri" panose="020F0502020204030204" pitchFamily="34" charset="0"/>
              </a:rPr>
              <a:t>Tampere is a great city to operate and invest in. The main reasons for companies to operate in Finland’s most appealing city are good availability of workforce, central location and close connections to institutes of higher education. </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The region of Tampere is Finland’s second biggest urban centre, right after the metropolitan area. Around two-thirds of Finland’s economic activity is located within a two-hour drive of Tampere. </a:t>
            </a:r>
            <a:r>
              <a:rPr lang="en-GB"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Construction in Tampere yields a better return than construction in the other big cities of the Nordic countries.</a:t>
            </a:r>
            <a:endParaRPr lang="en-GB" sz="2200" b="0" i="0">
              <a:solidFill>
                <a:srgbClr val="444444"/>
              </a:solidFill>
              <a:effectLst/>
              <a:latin typeface="Calibri" panose="020F0502020204030204" pitchFamily="34" charset="0"/>
            </a:endParaRP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37</a:t>
            </a:fld>
            <a:endParaRPr lang="fi-FI"/>
          </a:p>
        </p:txBody>
      </p:sp>
    </p:spTree>
    <p:extLst>
      <p:ext uri="{BB962C8B-B14F-4D97-AF65-F5344CB8AC3E}">
        <p14:creationId xmlns:p14="http://schemas.microsoft.com/office/powerpoint/2010/main" val="36071521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endParaRPr lang="en-GB" sz="2200" b="0" i="0" dirty="0">
              <a:solidFill>
                <a:srgbClr val="000000"/>
              </a:solidFill>
              <a:effectLst/>
              <a:latin typeface="Calibri"/>
              <a:ea typeface="Calibri"/>
              <a:cs typeface="Calibri"/>
            </a:endParaRPr>
          </a:p>
          <a:p>
            <a:pPr algn="l" rtl="0" fontAlgn="base">
              <a:buFont typeface="Arial" panose="020B0604020202020204" pitchFamily="34" charset="0"/>
              <a:buNone/>
            </a:pPr>
            <a:endParaRPr lang="fi-FI"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a:solidFill>
                  <a:srgbClr val="000000"/>
                </a:solidFill>
                <a:latin typeface="Calibri"/>
                <a:ea typeface="Calibri"/>
                <a:cs typeface="Calibri"/>
              </a:rPr>
              <a:t>60</a:t>
            </a:r>
            <a:r>
              <a:rPr lang="en-GB" sz="2200" b="0" i="0" u="none" strike="noStrike">
                <a:solidFill>
                  <a:srgbClr val="000000"/>
                </a:solidFill>
                <a:effectLst/>
                <a:latin typeface="Calibri"/>
                <a:ea typeface="Calibri"/>
                <a:cs typeface="Calibri"/>
              </a:rPr>
              <a:t> outdoor gyms</a:t>
            </a:r>
            <a:endParaRPr lang="en-US" sz="2200" b="0" i="0">
              <a:solidFill>
                <a:srgbClr val="444444"/>
              </a:solidFill>
              <a:effectLst/>
              <a:latin typeface="Calibri"/>
              <a:ea typeface="Calibri"/>
              <a:cs typeface="Calibri"/>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85 km of leisure routes with lighting, around 120–130 km of ski tracks for cross-country skiing (if weather permits), however, not all tracks have lighting.</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4 indoor ice rinks (Tampere Ice Stadium (</a:t>
            </a:r>
            <a:r>
              <a:rPr lang="en-GB" sz="2200" b="0" i="0" u="none" strike="noStrike" dirty="0" err="1">
                <a:solidFill>
                  <a:srgbClr val="000000"/>
                </a:solidFill>
                <a:effectLst/>
                <a:latin typeface="Calibri" panose="020F0502020204030204" pitchFamily="34" charset="0"/>
              </a:rPr>
              <a:t>Hakametsä</a:t>
            </a:r>
            <a:r>
              <a:rPr lang="en-GB" sz="2200" b="0" i="0" u="none" strike="noStrike" dirty="0">
                <a:solidFill>
                  <a:srgbClr val="000000"/>
                </a:solidFill>
                <a:effectLst/>
                <a:latin typeface="Calibri" panose="020F0502020204030204" pitchFamily="34" charset="0"/>
              </a:rPr>
              <a:t>), training ice rink (Haka 3), </a:t>
            </a:r>
            <a:r>
              <a:rPr lang="en-GB" sz="2200" b="0" i="0" u="none" strike="noStrike" dirty="0" err="1">
                <a:solidFill>
                  <a:srgbClr val="000000"/>
                </a:solidFill>
                <a:effectLst/>
                <a:latin typeface="Calibri" panose="020F0502020204030204" pitchFamily="34" charset="0"/>
              </a:rPr>
              <a:t>Tesoma</a:t>
            </a:r>
            <a:r>
              <a:rPr lang="en-GB" sz="2200" b="0" i="0" u="none" strike="noStrike" dirty="0">
                <a:solidFill>
                  <a:srgbClr val="000000"/>
                </a:solidFill>
                <a:effectLst/>
                <a:latin typeface="Calibri" panose="020F0502020204030204" pitchFamily="34" charset="0"/>
              </a:rPr>
              <a:t> and </a:t>
            </a:r>
            <a:r>
              <a:rPr lang="en-GB" sz="2200" b="0" i="0" u="none" strike="noStrike" dirty="0" err="1">
                <a:solidFill>
                  <a:srgbClr val="000000"/>
                </a:solidFill>
                <a:effectLst/>
                <a:latin typeface="Calibri" panose="020F0502020204030204" pitchFamily="34" charset="0"/>
              </a:rPr>
              <a:t>Hervanta</a:t>
            </a:r>
            <a:r>
              <a:rPr lang="en-GB" sz="2200" b="0" i="0" u="none" strike="noStrike" dirty="0">
                <a:solidFill>
                  <a:srgbClr val="000000"/>
                </a:solidFill>
                <a:effectLst/>
                <a:latin typeface="Calibri" panose="020F0502020204030204" pitchFamily="34" charset="0"/>
              </a:rPr>
              <a:t> ice rinks) and the </a:t>
            </a:r>
            <a:r>
              <a:rPr lang="en-GB" sz="2200" b="0" i="0" u="none" strike="noStrike" dirty="0" err="1">
                <a:solidFill>
                  <a:srgbClr val="000000"/>
                </a:solidFill>
                <a:effectLst/>
                <a:latin typeface="Calibri" panose="020F0502020204030204" pitchFamily="34" charset="0"/>
              </a:rPr>
              <a:t>Sentteri</a:t>
            </a:r>
            <a:r>
              <a:rPr lang="en-GB" sz="2200" b="0" i="0" u="none" strike="noStrike" dirty="0">
                <a:solidFill>
                  <a:srgbClr val="000000"/>
                </a:solidFill>
                <a:effectLst/>
                <a:latin typeface="Calibri" panose="020F0502020204030204" pitchFamily="34" charset="0"/>
              </a:rPr>
              <a:t> Tampere Oy ice Rink (in </a:t>
            </a:r>
            <a:r>
              <a:rPr lang="en-GB" sz="2200" b="0" i="0" u="none" strike="noStrike" dirty="0" err="1">
                <a:solidFill>
                  <a:srgbClr val="000000"/>
                </a:solidFill>
                <a:effectLst/>
                <a:latin typeface="Calibri" panose="020F0502020204030204" pitchFamily="34" charset="0"/>
              </a:rPr>
              <a:t>Kaukajärvi</a:t>
            </a:r>
            <a:r>
              <a:rPr lang="en-GB" sz="2200" b="0" i="0" u="none" strike="noStrike" dirty="0">
                <a:solidFill>
                  <a:srgbClr val="000000"/>
                </a:solidFill>
                <a:effectLst/>
                <a:latin typeface="Calibri" panose="020F0502020204030204" pitchFamily="34" charset="0"/>
              </a:rPr>
              <a:t>) for which the City of Tampere takes care of the ice management and monitoring.</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a:solidFill>
                  <a:srgbClr val="000000"/>
                </a:solidFill>
                <a:latin typeface="Calibri"/>
                <a:ea typeface="Calibri"/>
                <a:cs typeface="Calibri"/>
              </a:rPr>
              <a:t>32</a:t>
            </a:r>
            <a:r>
              <a:rPr lang="en-GB" sz="2200" b="0" i="0" u="none" strike="noStrike">
                <a:solidFill>
                  <a:srgbClr val="000000"/>
                </a:solidFill>
                <a:effectLst/>
                <a:latin typeface="Calibri"/>
                <a:ea typeface="Calibri"/>
                <a:cs typeface="Calibri"/>
              </a:rPr>
              <a:t> beaches</a:t>
            </a:r>
            <a:r>
              <a:rPr lang="en-US" sz="2200" b="0" i="0" dirty="0">
                <a:solidFill>
                  <a:srgbClr val="444444"/>
                </a:solidFill>
                <a:effectLst/>
                <a:latin typeface="Calibri"/>
                <a:ea typeface="Calibri"/>
                <a:cs typeface="Calibri"/>
              </a:rPr>
              <a:t>​</a:t>
            </a: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4 swimming centres (</a:t>
            </a:r>
            <a:r>
              <a:rPr lang="en-GB" sz="2200" b="0" i="0" u="none" strike="noStrike" dirty="0" err="1">
                <a:solidFill>
                  <a:srgbClr val="000000"/>
                </a:solidFill>
                <a:effectLst/>
                <a:latin typeface="Calibri" panose="020F0502020204030204" pitchFamily="34" charset="0"/>
              </a:rPr>
              <a:t>Tesoma</a:t>
            </a:r>
            <a:r>
              <a:rPr lang="en-GB" sz="2200" b="0" i="0" u="none" strike="noStrike" dirty="0">
                <a:solidFill>
                  <a:srgbClr val="000000"/>
                </a:solidFill>
                <a:effectLst/>
                <a:latin typeface="Calibri" panose="020F0502020204030204" pitchFamily="34" charset="0"/>
              </a:rPr>
              <a:t>, </a:t>
            </a:r>
            <a:r>
              <a:rPr lang="en-GB" sz="2200" b="0" i="0" u="none" strike="noStrike" dirty="0" err="1">
                <a:solidFill>
                  <a:srgbClr val="000000"/>
                </a:solidFill>
                <a:effectLst/>
                <a:latin typeface="Calibri" panose="020F0502020204030204" pitchFamily="34" charset="0"/>
              </a:rPr>
              <a:t>Pyynikki</a:t>
            </a:r>
            <a:r>
              <a:rPr lang="en-GB" sz="2200" b="0" i="0" u="none" strike="noStrike" dirty="0">
                <a:solidFill>
                  <a:srgbClr val="000000"/>
                </a:solidFill>
                <a:effectLst/>
                <a:latin typeface="Calibri" panose="020F0502020204030204" pitchFamily="34" charset="0"/>
              </a:rPr>
              <a:t> and </a:t>
            </a:r>
            <a:r>
              <a:rPr lang="en-GB" sz="2200" b="0" i="0" u="none" strike="noStrike" dirty="0" err="1">
                <a:solidFill>
                  <a:srgbClr val="000000"/>
                </a:solidFill>
                <a:effectLst/>
                <a:latin typeface="Calibri" panose="020F0502020204030204" pitchFamily="34" charset="0"/>
              </a:rPr>
              <a:t>Hervanta</a:t>
            </a:r>
            <a:r>
              <a:rPr lang="en-GB" sz="2200" b="0" i="0" u="none" strike="noStrike" dirty="0">
                <a:solidFill>
                  <a:srgbClr val="000000"/>
                </a:solidFill>
                <a:effectLst/>
                <a:latin typeface="Calibri" panose="020F0502020204030204" pitchFamily="34" charset="0"/>
              </a:rPr>
              <a:t> swimming pools and the Tampere swimming centre)</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1 outside pool in Kaleva (at the Tampere swimming centre)</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The Iso-</a:t>
            </a:r>
            <a:r>
              <a:rPr lang="en-GB" sz="2200" b="0" i="0" u="none" strike="noStrike" dirty="0" err="1">
                <a:solidFill>
                  <a:srgbClr val="000000"/>
                </a:solidFill>
                <a:effectLst/>
                <a:latin typeface="Calibri" panose="020F0502020204030204" pitchFamily="34" charset="0"/>
              </a:rPr>
              <a:t>Vilunen</a:t>
            </a:r>
            <a:r>
              <a:rPr lang="en-GB" sz="2200" b="0" i="0" u="none" strike="noStrike" dirty="0">
                <a:solidFill>
                  <a:srgbClr val="000000"/>
                </a:solidFill>
                <a:effectLst/>
                <a:latin typeface="Calibri" panose="020F0502020204030204" pitchFamily="34" charset="0"/>
              </a:rPr>
              <a:t> skate pool, BBMX track and trials track for bicycles, </a:t>
            </a:r>
            <a:r>
              <a:rPr lang="en-GB" sz="2200" b="0" i="0" u="none" strike="noStrike" dirty="0" err="1">
                <a:solidFill>
                  <a:srgbClr val="000000"/>
                </a:solidFill>
                <a:effectLst/>
                <a:latin typeface="Calibri" panose="020F0502020204030204" pitchFamily="34" charset="0"/>
              </a:rPr>
              <a:t>Mustavuori</a:t>
            </a:r>
            <a:r>
              <a:rPr lang="en-GB" sz="2200" b="0" i="0" u="none" strike="noStrike" dirty="0">
                <a:solidFill>
                  <a:srgbClr val="000000"/>
                </a:solidFill>
                <a:effectLst/>
                <a:latin typeface="Calibri" panose="020F0502020204030204" pitchFamily="34" charset="0"/>
              </a:rPr>
              <a:t> Ski Resort</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39</a:t>
            </a:fld>
            <a:endParaRPr lang="fi-FI"/>
          </a:p>
        </p:txBody>
      </p:sp>
    </p:spTree>
    <p:extLst>
      <p:ext uri="{BB962C8B-B14F-4D97-AF65-F5344CB8AC3E}">
        <p14:creationId xmlns:p14="http://schemas.microsoft.com/office/powerpoint/2010/main" val="21065363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dirty="0">
                <a:solidFill>
                  <a:srgbClr val="000000"/>
                </a:solidFill>
                <a:effectLst/>
                <a:latin typeface="Calibri" panose="020F0502020204030204" pitchFamily="34" charset="0"/>
              </a:rPr>
              <a:t>Tampere has a broad selection of sports and culture events. The event selection is diverse and high in quality.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2200" b="0" i="0" u="none" strike="noStrike" dirty="0">
                <a:solidFill>
                  <a:srgbClr val="000000"/>
                </a:solidFill>
                <a:effectLst/>
                <a:latin typeface="Calibri" panose="020F0502020204030204" pitchFamily="34" charset="0"/>
              </a:rPr>
              <a:t>More interesting data on Tampere’s events:</a:t>
            </a:r>
            <a:r>
              <a:rPr lang="en-US" sz="2200" b="0" i="0" dirty="0">
                <a:solidFill>
                  <a:srgbClr val="444444"/>
                </a:solidFill>
                <a:effectLst/>
                <a:latin typeface="Calibri" panose="020F0502020204030204" pitchFamily="34" charset="0"/>
              </a:rPr>
              <a:t>​</a:t>
            </a:r>
            <a:br>
              <a:rPr lang="en-US" sz="2200" b="0" i="0" dirty="0">
                <a:solidFill>
                  <a:srgbClr val="444444"/>
                </a:solidFill>
                <a:effectLst/>
                <a:latin typeface="Calibri" panose="020F0502020204030204" pitchFamily="34" charset="0"/>
              </a:rPr>
            </a:br>
            <a:r>
              <a:rPr lang="fi-FI" sz="2400" dirty="0">
                <a:hlinkClick r:id="rId3"/>
              </a:rPr>
              <a:t>Microsoft Power BI</a:t>
            </a:r>
            <a:r>
              <a:rPr lang="fi-FI" sz="2400" dirty="0"/>
              <a:t> (Tapahtumien vaikuttavuusarviointiraportti)</a:t>
            </a:r>
            <a:r>
              <a:rPr lang="fi-FI" sz="1600" b="0" i="0" dirty="0">
                <a:solidFill>
                  <a:srgbClr val="444444"/>
                </a:solidFill>
                <a:effectLst/>
                <a:latin typeface="+mn-lt"/>
                <a:ea typeface="Calibri"/>
                <a:cs typeface="Calibri"/>
              </a:rPr>
              <a:t>​</a:t>
            </a:r>
            <a:endParaRPr lang="fi-FI" sz="2400" b="0" i="0" dirty="0">
              <a:solidFill>
                <a:srgbClr val="444444"/>
              </a:solidFill>
              <a:effectLst/>
              <a:latin typeface="+mn-lt"/>
              <a:ea typeface="Calibri"/>
              <a:cs typeface="Calibri"/>
            </a:endParaRPr>
          </a:p>
          <a:p>
            <a:pPr algn="l" rtl="0" fontAlgn="base"/>
            <a:endParaRPr lang="en-US" sz="2200" b="0" i="0" dirty="0">
              <a:solidFill>
                <a:srgbClr val="444444"/>
              </a:solidFill>
              <a:effectLst/>
              <a:latin typeface="Calibri" panose="020F0502020204030204" pitchFamily="34" charset="0"/>
            </a:endParaRPr>
          </a:p>
          <a:p>
            <a:pPr algn="l" rtl="0" fontAlgn="base"/>
            <a:r>
              <a:rPr lang="fi-FI"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40</a:t>
            </a:fld>
            <a:endParaRPr lang="fi-FI"/>
          </a:p>
        </p:txBody>
      </p:sp>
    </p:spTree>
    <p:extLst>
      <p:ext uri="{BB962C8B-B14F-4D97-AF65-F5344CB8AC3E}">
        <p14:creationId xmlns:p14="http://schemas.microsoft.com/office/powerpoint/2010/main" val="7432533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a:solidFill>
                  <a:srgbClr val="000000"/>
                </a:solidFill>
                <a:effectLst/>
                <a:latin typeface="Calibri" panose="020F0502020204030204" pitchFamily="34" charset="0"/>
              </a:rPr>
              <a:t>Tampere has plenty to offer for the whole family (Stable Yards, Tampere Market Hall, Pyynikki Observation Tower)</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Viikinsaari: The island includes the Lemmenpolku nature trail, a kiosk, a restaurant, swimming spots, a dance floor and even a chapel and a summer theatre. Boats leave for the island from Laukontori every hour on the dot, and from the island to Laukontori at half past.</a:t>
            </a:r>
            <a:r>
              <a:rPr lang="en-GB"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Särkänniemi: over 30 rides, aquarium, planetarium, Mauri Kunnas’s Doghill Fairytale Farm</a:t>
            </a:r>
            <a:r>
              <a:rPr lang="en-GB"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The Särkänniemi Theme Park has over 30 amusement rides. Satisfy your need for speed by riding the rollercoasters, take a swing in a carousel and travel around the galaxy in an armchair. Reach for the sky at Näsinneula observation tower and enjoy a fancy dinner there, observe underwater life in the aquarium or become part of the story at Doghill Fairytale Farm. Särkänniemi is more than just a theme park! Särkänniemi Theme Park is one of the most popular family destinations in the whole country.</a:t>
            </a:r>
            <a:r>
              <a:rPr lang="en-GB"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Doghill Fairytale Farm is a theme park centred around author Mauri Kunnas’s beloved dog stories. In the park, stories meet reality and form the most adorable whole. At Doghill, visitors become a part of a story happening in the 19th century, but with some modern twists. Doghill is all about action and fun, playing and experiencing. Visitors will meet the residents of Doghill, both human and canine, and the fairytale farm is home to many real-life animals as well.</a:t>
            </a:r>
            <a:r>
              <a:rPr lang="en-GB"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Parks: Sorsapuisto</a:t>
            </a:r>
            <a:r>
              <a:rPr lang="en-GB"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 </a:t>
            </a:r>
            <a:r>
              <a:rPr lang="en-GB"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Näsinpuisto park and playground, combining art and functionality, is a themed playground based on poems by Kirsi Kunnas.</a:t>
            </a:r>
            <a:r>
              <a:rPr lang="en-GB"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The Pikku Kakkonen playground in Koskipuisto is suitable for older children as well: the renewed playground is an adventure course with climbing frames and themed play areas.</a:t>
            </a:r>
            <a:r>
              <a:rPr lang="en-GB"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The Eemil Aaltonen playground, a short walk from the city centre on the side of the Tammelantori marketplace, is right next to a large park area and a great place to spend time as a family.</a:t>
            </a:r>
            <a:r>
              <a:rPr lang="en-GB"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 </a:t>
            </a:r>
            <a:r>
              <a:rPr lang="en-GB"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Museums (Museum Centre Vapriikki including several museums and exhibitions, Moomin museum, Spy Museum, Natural History Museum and Police museum)</a:t>
            </a:r>
            <a:r>
              <a:rPr lang="en-GB"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219 play areas in parks in addition to the playgrounds of schools and day-cares.</a:t>
            </a:r>
            <a:r>
              <a:rPr lang="en-GB"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endParaRPr lang="fi-FI" sz="220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41</a:t>
            </a:fld>
            <a:endParaRPr lang="fi-FI"/>
          </a:p>
        </p:txBody>
      </p:sp>
    </p:spTree>
    <p:extLst>
      <p:ext uri="{BB962C8B-B14F-4D97-AF65-F5344CB8AC3E}">
        <p14:creationId xmlns:p14="http://schemas.microsoft.com/office/powerpoint/2010/main" val="2925472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sz="2200" dirty="0">
              <a:cs typeface="Calibri"/>
            </a:endParaRPr>
          </a:p>
          <a:p>
            <a:endParaRPr lang="fi-FI" sz="2200" dirty="0">
              <a:cs typeface="Calibri" panose="020F0502020204030204"/>
            </a:endParaRPr>
          </a:p>
          <a:p>
            <a:endParaRPr lang="en-FI" sz="2200" dirty="0"/>
          </a:p>
        </p:txBody>
      </p:sp>
      <p:sp>
        <p:nvSpPr>
          <p:cNvPr id="4" name="Footer Placeholder 3"/>
          <p:cNvSpPr>
            <a:spLocks noGrp="1"/>
          </p:cNvSpPr>
          <p:nvPr>
            <p:ph type="ftr" sz="quarter" idx="4"/>
          </p:nvPr>
        </p:nvSpPr>
        <p:spPr/>
        <p:txBody>
          <a:bodyPr/>
          <a:lstStyle/>
          <a:p>
            <a:endParaRPr lang="fi-FI"/>
          </a:p>
        </p:txBody>
      </p:sp>
      <p:sp>
        <p:nvSpPr>
          <p:cNvPr id="5" name="Slide Number Placeholder 4"/>
          <p:cNvSpPr>
            <a:spLocks noGrp="1"/>
          </p:cNvSpPr>
          <p:nvPr>
            <p:ph type="sldNum" sz="quarter" idx="5"/>
          </p:nvPr>
        </p:nvSpPr>
        <p:spPr/>
        <p:txBody>
          <a:bodyPr/>
          <a:lstStyle/>
          <a:p>
            <a:fld id="{C199F7F8-48A1-4863-ABF0-01A9D479BFD7}" type="slidenum">
              <a:rPr lang="fi-FI" smtClean="0"/>
              <a:t>4</a:t>
            </a:fld>
            <a:endParaRPr lang="fi-FI"/>
          </a:p>
        </p:txBody>
      </p:sp>
    </p:spTree>
    <p:extLst>
      <p:ext uri="{BB962C8B-B14F-4D97-AF65-F5344CB8AC3E}">
        <p14:creationId xmlns:p14="http://schemas.microsoft.com/office/powerpoint/2010/main" val="14963468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Footer Placeholder 3"/>
          <p:cNvSpPr>
            <a:spLocks noGrp="1"/>
          </p:cNvSpPr>
          <p:nvPr>
            <p:ph type="ftr" sz="quarter" idx="4"/>
          </p:nvPr>
        </p:nvSpPr>
        <p:spPr/>
        <p:txBody>
          <a:bodyPr/>
          <a:lstStyle/>
          <a:p>
            <a:endParaRPr lang="fi-FI"/>
          </a:p>
        </p:txBody>
      </p:sp>
      <p:sp>
        <p:nvSpPr>
          <p:cNvPr id="5" name="Slide Number Placeholder 4"/>
          <p:cNvSpPr>
            <a:spLocks noGrp="1"/>
          </p:cNvSpPr>
          <p:nvPr>
            <p:ph type="sldNum" sz="quarter" idx="5"/>
          </p:nvPr>
        </p:nvSpPr>
        <p:spPr/>
        <p:txBody>
          <a:bodyPr/>
          <a:lstStyle/>
          <a:p>
            <a:fld id="{C199F7F8-48A1-4863-ABF0-01A9D479BFD7}" type="slidenum">
              <a:rPr lang="fi-FI" smtClean="0"/>
              <a:t>42</a:t>
            </a:fld>
            <a:endParaRPr lang="fi-FI"/>
          </a:p>
        </p:txBody>
      </p:sp>
    </p:spTree>
    <p:extLst>
      <p:ext uri="{BB962C8B-B14F-4D97-AF65-F5344CB8AC3E}">
        <p14:creationId xmlns:p14="http://schemas.microsoft.com/office/powerpoint/2010/main" val="42103559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1" i="0" u="none" strike="noStrike" dirty="0">
                <a:solidFill>
                  <a:srgbClr val="000000"/>
                </a:solidFill>
                <a:effectLst/>
                <a:latin typeface="Calibri"/>
                <a:ea typeface="Calibri"/>
                <a:cs typeface="Calibri"/>
              </a:rPr>
              <a:t>Living in Tampere adds quality to life</a:t>
            </a:r>
            <a:r>
              <a:rPr lang="en-US" sz="2200" b="0" i="0" dirty="0">
                <a:solidFill>
                  <a:srgbClr val="444444"/>
                </a:solidFill>
                <a:effectLst/>
                <a:latin typeface="Calibri"/>
                <a:ea typeface="Calibri"/>
                <a:cs typeface="Calibri"/>
              </a:rPr>
              <a:t>​</a:t>
            </a:r>
          </a:p>
          <a:p>
            <a:pPr algn="l" rtl="0" fontAlgn="base"/>
            <a:r>
              <a:rPr lang="fi-FI" sz="2200" b="0" i="0" dirty="0">
                <a:solidFill>
                  <a:srgbClr val="444444"/>
                </a:solidFill>
                <a:effectLst/>
                <a:latin typeface="Calibri"/>
                <a:ea typeface="Calibri"/>
                <a:cs typeface="Calibri"/>
              </a:rPr>
              <a:t>​</a:t>
            </a:r>
          </a:p>
          <a:p>
            <a:pPr algn="l" rtl="0" fontAlgn="base"/>
            <a:r>
              <a:rPr lang="en-GB" sz="2200" b="0" i="0" u="none" strike="noStrike" dirty="0">
                <a:solidFill>
                  <a:srgbClr val="000000"/>
                </a:solidFill>
                <a:effectLst/>
                <a:latin typeface="Calibri"/>
                <a:ea typeface="Calibri"/>
                <a:cs typeface="Calibri"/>
              </a:rPr>
              <a:t>Housing costs are lower than in the capital region. Cost-efficient living expenses, congestion-free traffic and</a:t>
            </a:r>
            <a:r>
              <a:rPr lang="en-US" sz="2200" b="0" i="0" dirty="0">
                <a:solidFill>
                  <a:srgbClr val="444444"/>
                </a:solidFill>
                <a:effectLst/>
                <a:latin typeface="Calibri"/>
                <a:ea typeface="Calibri"/>
                <a:cs typeface="Calibri"/>
              </a:rPr>
              <a:t>​</a:t>
            </a:r>
            <a:br>
              <a:rPr lang="en-US" sz="2200" b="0" i="0" dirty="0">
                <a:effectLst/>
                <a:latin typeface="Calibri" panose="020F0502020204030204" pitchFamily="34" charset="0"/>
                <a:cs typeface="Calibri"/>
              </a:rPr>
            </a:br>
            <a:r>
              <a:rPr lang="en-GB" sz="2200" b="0" i="0" u="none" strike="noStrike" dirty="0">
                <a:solidFill>
                  <a:srgbClr val="000000"/>
                </a:solidFill>
                <a:effectLst/>
                <a:latin typeface="Calibri"/>
                <a:ea typeface="Calibri"/>
                <a:cs typeface="Calibri"/>
              </a:rPr>
              <a:t>a broad range of opportunities for different experiences make everyday life easy.</a:t>
            </a:r>
            <a:r>
              <a:rPr lang="en-US" sz="2200" b="0" i="0" dirty="0">
                <a:solidFill>
                  <a:srgbClr val="444444"/>
                </a:solidFill>
                <a:effectLst/>
                <a:latin typeface="Calibri"/>
                <a:ea typeface="Calibri"/>
                <a:cs typeface="Calibri"/>
              </a:rPr>
              <a:t>​</a:t>
            </a:r>
          </a:p>
          <a:p>
            <a:pPr algn="l" rtl="0" fontAlgn="base"/>
            <a:r>
              <a:rPr lang="fi-FI" sz="2200" b="0" i="0" dirty="0">
                <a:solidFill>
                  <a:srgbClr val="444444"/>
                </a:solidFill>
                <a:effectLst/>
                <a:latin typeface="Calibri"/>
                <a:ea typeface="Calibri"/>
                <a:cs typeface="Calibri"/>
              </a:rPr>
              <a:t>​</a:t>
            </a:r>
          </a:p>
          <a:p>
            <a:pPr algn="l" rtl="0" fontAlgn="base"/>
            <a:r>
              <a:rPr lang="en-GB" sz="2200" b="0" i="0" u="none" strike="noStrike" dirty="0">
                <a:solidFill>
                  <a:srgbClr val="000000"/>
                </a:solidFill>
                <a:effectLst/>
                <a:latin typeface="Calibri"/>
                <a:ea typeface="Calibri"/>
                <a:cs typeface="Calibri"/>
              </a:rPr>
              <a:t>New, versatile residential areas are being constructed. Most of them are located next to the tramway. At Tampere, the beach is always just a bike ride away, no matter which district you are in.</a:t>
            </a:r>
            <a:r>
              <a:rPr lang="en-US" sz="2200" b="0" i="0" dirty="0">
                <a:solidFill>
                  <a:srgbClr val="444444"/>
                </a:solidFill>
                <a:effectLst/>
                <a:latin typeface="Calibri"/>
                <a:ea typeface="Calibri"/>
                <a:cs typeface="Calibri"/>
              </a:rPr>
              <a:t>​</a:t>
            </a:r>
          </a:p>
          <a:p>
            <a:pPr algn="l" rtl="0" fontAlgn="base"/>
            <a:r>
              <a:rPr lang="fi-FI" sz="2200" b="0" i="0" dirty="0">
                <a:solidFill>
                  <a:srgbClr val="444444"/>
                </a:solidFill>
                <a:effectLst/>
                <a:latin typeface="Calibri"/>
                <a:ea typeface="Calibri"/>
                <a:cs typeface="Calibri"/>
              </a:rPr>
              <a:t>​</a:t>
            </a:r>
          </a:p>
          <a:p>
            <a:pPr algn="l" rtl="0" fontAlgn="base"/>
            <a:r>
              <a:rPr lang="en-GB" sz="2200" b="0" i="0" u="none" strike="noStrike" dirty="0">
                <a:solidFill>
                  <a:srgbClr val="000000"/>
                </a:solidFill>
                <a:effectLst/>
                <a:latin typeface="Calibri"/>
                <a:ea typeface="Calibri"/>
                <a:cs typeface="Calibri"/>
              </a:rPr>
              <a:t>Tampere grows with around </a:t>
            </a:r>
            <a:r>
              <a:rPr lang="en-GB" sz="2200" dirty="0">
                <a:solidFill>
                  <a:srgbClr val="000000"/>
                </a:solidFill>
                <a:latin typeface="Calibri"/>
                <a:ea typeface="Calibri"/>
                <a:cs typeface="Calibri"/>
              </a:rPr>
              <a:t>5,000</a:t>
            </a:r>
            <a:r>
              <a:rPr lang="en-GB" sz="2200" b="0" i="0" u="none" strike="noStrike" dirty="0">
                <a:solidFill>
                  <a:srgbClr val="000000"/>
                </a:solidFill>
                <a:effectLst/>
                <a:latin typeface="Calibri"/>
                <a:ea typeface="Calibri"/>
                <a:cs typeface="Calibri"/>
              </a:rPr>
              <a:t> residents each year and in 10 years, 15–20% of residents are newcomers. Tampere has been ranked the most attractive city in Finland in several studies.</a:t>
            </a:r>
            <a:r>
              <a:rPr lang="en-US" sz="2200" b="0" i="0" dirty="0">
                <a:solidFill>
                  <a:srgbClr val="444444"/>
                </a:solidFill>
                <a:effectLst/>
                <a:latin typeface="Calibri"/>
                <a:ea typeface="Calibri"/>
                <a:cs typeface="Calibri"/>
              </a:rPr>
              <a:t>​</a:t>
            </a:r>
          </a:p>
          <a:p>
            <a:endParaRPr lang="fi-FI" sz="220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43</a:t>
            </a:fld>
            <a:endParaRPr lang="fi-FI"/>
          </a:p>
        </p:txBody>
      </p:sp>
    </p:spTree>
    <p:extLst>
      <p:ext uri="{BB962C8B-B14F-4D97-AF65-F5344CB8AC3E}">
        <p14:creationId xmlns:p14="http://schemas.microsoft.com/office/powerpoint/2010/main" val="38051502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44</a:t>
            </a:fld>
            <a:endParaRPr lang="fi-FI"/>
          </a:p>
        </p:txBody>
      </p:sp>
    </p:spTree>
    <p:extLst>
      <p:ext uri="{BB962C8B-B14F-4D97-AF65-F5344CB8AC3E}">
        <p14:creationId xmlns:p14="http://schemas.microsoft.com/office/powerpoint/2010/main" val="35209965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1" i="0" u="none" strike="noStrike">
                <a:solidFill>
                  <a:srgbClr val="000000"/>
                </a:solidFill>
                <a:effectLst/>
                <a:latin typeface="Calibri" panose="020F0502020204030204" pitchFamily="34" charset="0"/>
              </a:rPr>
              <a:t>In Tampere, you too can participate and make a difference</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Tampere is a city for active people, who are provided numerous ways to participate and influence the city and its services.</a:t>
            </a:r>
            <a:r>
              <a:rPr lang="en-US" sz="2200" b="0" i="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en-GB" sz="2200" b="0" i="0" u="none" strike="noStrike">
                <a:solidFill>
                  <a:srgbClr val="000000"/>
                </a:solidFill>
                <a:effectLst/>
                <a:latin typeface="Calibri" panose="020F0502020204030204" pitchFamily="34" charset="0"/>
              </a:rPr>
              <a:t>Representative influencing bodies include the Tampere Children’s Parliament, Youth Council, Tampere Immigrant Council, the Older People’s Council, Council of representatives for associations and the parliament for clubs.</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a:solidFill>
                  <a:srgbClr val="000000"/>
                </a:solidFill>
                <a:effectLst/>
                <a:latin typeface="Calibri" panose="020F0502020204030204" pitchFamily="34" charset="0"/>
              </a:rPr>
              <a:t>Direct ways to influence are provided with different public events and meetings of regional networks and the many methods of co-development (surveys, pilot projects and participation in them, participatory planning).</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a:solidFill>
                  <a:srgbClr val="000000"/>
                </a:solidFill>
                <a:effectLst/>
                <a:latin typeface="Calibri" panose="020F0502020204030204" pitchFamily="34" charset="0"/>
              </a:rPr>
              <a:t>Different city-supported forms of civil activism include volunteer- and companion-based activities, associations and neighbourhood activities. </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Tampere is testing and developing new methods for participation and influencing, such and the mayor’s crowdfunding pilot and the “Mun Tampere” participatory budgeting.</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endParaRPr lang="fi-FI" sz="220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45</a:t>
            </a:fld>
            <a:endParaRPr lang="fi-FI"/>
          </a:p>
        </p:txBody>
      </p:sp>
    </p:spTree>
    <p:extLst>
      <p:ext uri="{BB962C8B-B14F-4D97-AF65-F5344CB8AC3E}">
        <p14:creationId xmlns:p14="http://schemas.microsoft.com/office/powerpoint/2010/main" val="11504411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1" i="0" u="none" strike="noStrike">
                <a:solidFill>
                  <a:srgbClr val="000000"/>
                </a:solidFill>
                <a:effectLst/>
                <a:latin typeface="Calibri" panose="020F0502020204030204" pitchFamily="34" charset="0"/>
              </a:rPr>
              <a:t>Safety and security</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The City of Tampere is developing urban safety and security in cooperation with the related operators in the region (from authorities to third-sector operators).</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The Tampere Region Safety and Security Cluster that began its operations in 2011 has created excellent conditions for cooperation and competence development in the safety and security industry in the region. The operating environment is optimal, since the operators want to cooperate closely and at the same time feel that their expertise is already competitive at an international level. This creates an excellent environment for the development of new innovative solutions and for marketing of the region’s high-class expertise.</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Planned and coordinated cooperation. The city coordinates multiple security and safety operator networks.</a:t>
            </a:r>
            <a:r>
              <a:rPr lang="en-US" sz="2200" b="0" i="0">
                <a:solidFill>
                  <a:srgbClr val="444444"/>
                </a:solidFill>
                <a:effectLst/>
                <a:latin typeface="Calibri" panose="020F0502020204030204" pitchFamily="34" charset="0"/>
              </a:rPr>
              <a:t>​</a:t>
            </a:r>
          </a:p>
          <a:p>
            <a:endParaRPr lang="fi-FI" sz="220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46</a:t>
            </a:fld>
            <a:endParaRPr lang="fi-FI"/>
          </a:p>
        </p:txBody>
      </p:sp>
    </p:spTree>
    <p:extLst>
      <p:ext uri="{BB962C8B-B14F-4D97-AF65-F5344CB8AC3E}">
        <p14:creationId xmlns:p14="http://schemas.microsoft.com/office/powerpoint/2010/main" val="2880756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a:solidFill>
                  <a:srgbClr val="000000"/>
                </a:solidFill>
                <a:effectLst/>
                <a:latin typeface="Calibri" panose="020F0502020204030204" pitchFamily="34" charset="0"/>
              </a:rPr>
              <a:t>Tampere is home to high-quality health care and top-class research in health sciences. In the Pirkanmaa Hospital District, health care is provided by the Tampere University Hospital, i.e. Tays. </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 </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Some services are provided by corporations owned by the hospital district: the Coxa hospital for joint replacement, Tays Heart Hospital and Fimlab Laboratories. Imaging and pharmaceutical services are provided by the Imaging Centre and Pharmacy, which also includes the globally unique Tays Vascular Surgery and Procedural Radiology Unit. </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 </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The Coxa hospital for joint replacement is the only one of its kind in Finland, and one of Europe’s leading hospitals specialising in joint replacement. Its reputation as a centre of excellence has also brought with it more responsibility, since Coxa now handles all the most challenging joint replacement surgical procedures in Finland. In addition to the joint replacement hospital in Tampere, Coxa also has clinics in Helsinki, Lahti, Pori and Turku.</a:t>
            </a:r>
            <a:r>
              <a:rPr lang="en-US" sz="2200" b="0" i="0">
                <a:solidFill>
                  <a:srgbClr val="444444"/>
                </a:solidFill>
                <a:effectLst/>
                <a:latin typeface="Calibri" panose="020F0502020204030204" pitchFamily="34" charset="0"/>
              </a:rPr>
              <a:t>​</a:t>
            </a:r>
          </a:p>
          <a:p>
            <a:endParaRPr lang="fi-FI" sz="220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47</a:t>
            </a:fld>
            <a:endParaRPr lang="fi-FI"/>
          </a:p>
        </p:txBody>
      </p:sp>
    </p:spTree>
    <p:extLst>
      <p:ext uri="{BB962C8B-B14F-4D97-AF65-F5344CB8AC3E}">
        <p14:creationId xmlns:p14="http://schemas.microsoft.com/office/powerpoint/2010/main" val="7069017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Footer Placeholder 3"/>
          <p:cNvSpPr>
            <a:spLocks noGrp="1"/>
          </p:cNvSpPr>
          <p:nvPr>
            <p:ph type="ftr" sz="quarter" idx="4"/>
          </p:nvPr>
        </p:nvSpPr>
        <p:spPr/>
        <p:txBody>
          <a:bodyPr/>
          <a:lstStyle/>
          <a:p>
            <a:endParaRPr lang="fi-FI"/>
          </a:p>
        </p:txBody>
      </p:sp>
      <p:sp>
        <p:nvSpPr>
          <p:cNvPr id="5" name="Slide Number Placeholder 4"/>
          <p:cNvSpPr>
            <a:spLocks noGrp="1"/>
          </p:cNvSpPr>
          <p:nvPr>
            <p:ph type="sldNum" sz="quarter" idx="5"/>
          </p:nvPr>
        </p:nvSpPr>
        <p:spPr/>
        <p:txBody>
          <a:bodyPr/>
          <a:lstStyle/>
          <a:p>
            <a:fld id="{C199F7F8-48A1-4863-ABF0-01A9D479BFD7}" type="slidenum">
              <a:rPr lang="fi-FI" smtClean="0"/>
              <a:t>48</a:t>
            </a:fld>
            <a:endParaRPr lang="fi-FI"/>
          </a:p>
        </p:txBody>
      </p:sp>
    </p:spTree>
    <p:extLst>
      <p:ext uri="{BB962C8B-B14F-4D97-AF65-F5344CB8AC3E}">
        <p14:creationId xmlns:p14="http://schemas.microsoft.com/office/powerpoint/2010/main" val="3745806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 name="Google Shape;3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a:extLst>
            <a:ext uri="{FF2B5EF4-FFF2-40B4-BE49-F238E27FC236}">
              <a16:creationId xmlns:a16="http://schemas.microsoft.com/office/drawing/2014/main" id="{D7F69552-63FF-9886-9D44-07E4987CBCE3}"/>
            </a:ext>
          </a:extLst>
        </p:cNvPr>
        <p:cNvGrpSpPr/>
        <p:nvPr/>
      </p:nvGrpSpPr>
      <p:grpSpPr>
        <a:xfrm>
          <a:off x="0" y="0"/>
          <a:ext cx="0" cy="0"/>
          <a:chOff x="0" y="0"/>
          <a:chExt cx="0" cy="0"/>
        </a:xfrm>
      </p:grpSpPr>
      <p:sp>
        <p:nvSpPr>
          <p:cNvPr id="79" name="Google Shape;79;p5:notes">
            <a:extLst>
              <a:ext uri="{FF2B5EF4-FFF2-40B4-BE49-F238E27FC236}">
                <a16:creationId xmlns:a16="http://schemas.microsoft.com/office/drawing/2014/main" id="{CC8ACC8D-3DF6-9057-65AD-B7BE71CC389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5:notes">
            <a:extLst>
              <a:ext uri="{FF2B5EF4-FFF2-40B4-BE49-F238E27FC236}">
                <a16:creationId xmlns:a16="http://schemas.microsoft.com/office/drawing/2014/main" id="{34E68043-8B57-3CF4-C43D-96B4CF02CD4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1181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kumimoji="0" lang="fi-FI" sz="2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Source</a:t>
            </a:r>
            <a:r>
              <a:rPr kumimoji="0" lang="fi-FI"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Tampereen väkiluku: väestökatsaus (ennakkoväkiluku 2/2026) Microsoft Power BI</a:t>
            </a:r>
            <a:br>
              <a:rPr kumimoji="0" lang="fi-FI"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fi-FI"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https://www.tampere.fi/tampere-tietoa/tilastot </a:t>
            </a:r>
            <a:endParaRPr lang="en-GB" sz="2200" b="0" i="0" u="none" strike="noStrike" dirty="0">
              <a:solidFill>
                <a:srgbClr val="000000"/>
              </a:solidFill>
              <a:effectLst/>
              <a:latin typeface="Calibri" panose="020F0502020204030204" pitchFamily="34" charset="0"/>
            </a:endParaRPr>
          </a:p>
          <a:p>
            <a:pPr algn="l" rtl="0" fontAlgn="base"/>
            <a:br>
              <a:rPr lang="en-GB" sz="2200" b="0" i="0" u="none" strike="noStrike" dirty="0">
                <a:solidFill>
                  <a:srgbClr val="000000"/>
                </a:solidFill>
                <a:effectLst/>
                <a:latin typeface="Calibri" panose="020F0502020204030204" pitchFamily="34" charset="0"/>
              </a:rPr>
            </a:br>
            <a:r>
              <a:rPr lang="en-GB" sz="2200" b="0" i="0" u="none" strike="noStrike" dirty="0">
                <a:solidFill>
                  <a:srgbClr val="000000"/>
                </a:solidFill>
                <a:effectLst/>
                <a:latin typeface="Calibri" panose="020F0502020204030204" pitchFamily="34" charset="0"/>
              </a:rPr>
              <a:t>Unemployment rate 16,2% </a:t>
            </a:r>
            <a:r>
              <a:rPr lang="fi-FI" sz="2200" b="0" i="0" u="none" strike="noStrike" dirty="0">
                <a:solidFill>
                  <a:srgbClr val="000000"/>
                </a:solidFill>
                <a:effectLst/>
                <a:latin typeface="Calibri" panose="020F0502020204030204" pitchFamily="34" charset="0"/>
              </a:rPr>
              <a:t>(Työllisyyskatsaus 3/2025)</a:t>
            </a:r>
            <a:endParaRPr lang="en-US" sz="2200" b="0" i="0" dirty="0">
              <a:solidFill>
                <a:srgbClr val="444444"/>
              </a:solidFill>
              <a:effectLst/>
              <a:latin typeface="Calibri" panose="020F0502020204030204" pitchFamily="34" charset="0"/>
            </a:endParaRPr>
          </a:p>
          <a:p>
            <a:pPr algn="l" rtl="0" fontAlgn="base"/>
            <a:r>
              <a:rPr lang="en-GB"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2025: </a:t>
            </a:r>
            <a:r>
              <a:rPr lang="fi-FI" sz="2400" b="0" i="0" u="none" strike="noStrike" dirty="0">
                <a:solidFill>
                  <a:srgbClr val="000000"/>
                </a:solidFill>
                <a:effectLst/>
                <a:latin typeface="+mn-lt"/>
                <a:cs typeface="Calibri"/>
              </a:rPr>
              <a:t>31,</a:t>
            </a:r>
            <a:r>
              <a:rPr lang="fi-FI" sz="2400" dirty="0">
                <a:solidFill>
                  <a:srgbClr val="000000"/>
                </a:solidFill>
                <a:latin typeface="+mn-lt"/>
                <a:cs typeface="Calibri"/>
              </a:rPr>
              <a:t>487 </a:t>
            </a:r>
            <a:r>
              <a:rPr lang="fi-FI" sz="2200" b="0" i="0" u="none" strike="noStrike" dirty="0">
                <a:solidFill>
                  <a:srgbClr val="000000"/>
                </a:solidFill>
                <a:effectLst/>
                <a:latin typeface="Calibri" panose="020F0502020204030204" pitchFamily="34" charset="0"/>
              </a:rPr>
              <a:t> </a:t>
            </a:r>
            <a:r>
              <a:rPr lang="en-GB" sz="2200" b="0" i="0" u="none" strike="noStrike" dirty="0">
                <a:solidFill>
                  <a:srgbClr val="000000"/>
                </a:solidFill>
                <a:effectLst/>
                <a:latin typeface="Calibri" panose="020F0502020204030204" pitchFamily="34" charset="0"/>
              </a:rPr>
              <a:t>foreign-language speakers (12% of total population), </a:t>
            </a:r>
            <a:r>
              <a:rPr lang="fi-FI" sz="2200" b="0" i="0" u="none" strike="noStrike" dirty="0">
                <a:solidFill>
                  <a:srgbClr val="000000"/>
                </a:solidFill>
                <a:effectLst/>
                <a:latin typeface="Calibri" panose="020F0502020204030204" pitchFamily="34" charset="0"/>
              </a:rPr>
              <a:t>20,823 </a:t>
            </a:r>
            <a:r>
              <a:rPr lang="en-GB" sz="2200" b="0" i="0" u="none" strike="noStrike" dirty="0">
                <a:solidFill>
                  <a:srgbClr val="000000"/>
                </a:solidFill>
                <a:effectLst/>
                <a:latin typeface="Calibri" panose="020F0502020204030204" pitchFamily="34" charset="0"/>
              </a:rPr>
              <a:t> foreign citizens (8%). Most common foreign nationalities: Russia, India, Afghanistan</a:t>
            </a:r>
            <a:r>
              <a:rPr lang="en-US" sz="2200" b="0" i="0" dirty="0">
                <a:solidFill>
                  <a:srgbClr val="444444"/>
                </a:solidFill>
                <a:effectLst/>
                <a:latin typeface="Calibri" panose="020F0502020204030204" pitchFamily="34" charset="0"/>
              </a:rPr>
              <a:t>​, China, Estonia</a:t>
            </a:r>
          </a:p>
          <a:p>
            <a:pPr fontAlgn="base"/>
            <a:endParaRPr lang="fi-FI" sz="2200" b="0" i="0" dirty="0">
              <a:solidFill>
                <a:srgbClr val="444444"/>
              </a:solidFill>
              <a:effectLst/>
              <a:latin typeface="Calibri"/>
              <a:cs typeface="Calibri"/>
            </a:endParaRPr>
          </a:p>
          <a:p>
            <a:pPr algn="l" rtl="0" fontAlgn="base"/>
            <a:r>
              <a:rPr lang="fi-FI" sz="2200" b="0" i="0" dirty="0">
                <a:solidFill>
                  <a:srgbClr val="444444"/>
                </a:solidFill>
                <a:effectLst/>
                <a:latin typeface="Calibri" panose="020F0502020204030204" pitchFamily="34" charset="0"/>
              </a:rPr>
              <a:t>​Tunnuslukuja väestöstä muuttujina Alue, Tiedot ja Vuosi. </a:t>
            </a:r>
            <a:r>
              <a:rPr lang="fi-FI" sz="2200" b="0" i="0" dirty="0" err="1">
                <a:solidFill>
                  <a:srgbClr val="444444"/>
                </a:solidFill>
                <a:effectLst/>
                <a:latin typeface="Calibri" panose="020F0502020204030204" pitchFamily="34" charset="0"/>
              </a:rPr>
              <a:t>PxWeb</a:t>
            </a:r>
            <a:r>
              <a:rPr lang="fi-FI" sz="2200" b="0" i="0" dirty="0">
                <a:solidFill>
                  <a:srgbClr val="444444"/>
                </a:solidFill>
                <a:effectLst/>
                <a:latin typeface="Calibri" panose="020F0502020204030204" pitchFamily="34" charset="0"/>
              </a:rPr>
              <a:t>​ </a:t>
            </a:r>
          </a:p>
          <a:p>
            <a:pPr algn="l" rtl="0" fontAlgn="base"/>
            <a:endParaRPr lang="fi-FI" sz="2200" b="0" i="0" dirty="0">
              <a:solidFill>
                <a:srgbClr val="444444"/>
              </a:solidFill>
              <a:effectLst/>
              <a:latin typeface="Calibri" panose="020F0502020204030204" pitchFamily="34" charset="0"/>
            </a:endParaRP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8</a:t>
            </a:fld>
            <a:endParaRPr lang="fi-FI"/>
          </a:p>
        </p:txBody>
      </p:sp>
    </p:spTree>
    <p:extLst>
      <p:ext uri="{BB962C8B-B14F-4D97-AF65-F5344CB8AC3E}">
        <p14:creationId xmlns:p14="http://schemas.microsoft.com/office/powerpoint/2010/main" val="184579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Footer Placeholder 3"/>
          <p:cNvSpPr>
            <a:spLocks noGrp="1"/>
          </p:cNvSpPr>
          <p:nvPr>
            <p:ph type="ftr" sz="quarter" idx="4"/>
          </p:nvPr>
        </p:nvSpPr>
        <p:spPr/>
        <p:txBody>
          <a:bodyPr/>
          <a:lstStyle/>
          <a:p>
            <a:endParaRPr lang="fi-FI"/>
          </a:p>
        </p:txBody>
      </p:sp>
      <p:sp>
        <p:nvSpPr>
          <p:cNvPr id="5" name="Slide Number Placeholder 4"/>
          <p:cNvSpPr>
            <a:spLocks noGrp="1"/>
          </p:cNvSpPr>
          <p:nvPr>
            <p:ph type="sldNum" sz="quarter" idx="5"/>
          </p:nvPr>
        </p:nvSpPr>
        <p:spPr/>
        <p:txBody>
          <a:bodyPr/>
          <a:lstStyle/>
          <a:p>
            <a:fld id="{C199F7F8-48A1-4863-ABF0-01A9D479BFD7}" type="slidenum">
              <a:rPr lang="fi-FI" smtClean="0"/>
              <a:t>9</a:t>
            </a:fld>
            <a:endParaRPr lang="fi-FI"/>
          </a:p>
        </p:txBody>
      </p:sp>
    </p:spTree>
    <p:extLst>
      <p:ext uri="{BB962C8B-B14F-4D97-AF65-F5344CB8AC3E}">
        <p14:creationId xmlns:p14="http://schemas.microsoft.com/office/powerpoint/2010/main" val="16782254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8200" y="2130425"/>
            <a:ext cx="10515600" cy="1060926"/>
          </a:xfrm>
          <a:prstGeom prst="rect">
            <a:avLst/>
          </a:prstGeom>
          <a:effectLst/>
        </p:spPr>
        <p:txBody>
          <a:bodyPr anchor="t">
            <a:noAutofit/>
          </a:bodyPr>
          <a:lstStyle>
            <a:lvl1pPr algn="ctr">
              <a:defRPr sz="6600" b="1" i="0">
                <a:solidFill>
                  <a:schemeClr val="tx2"/>
                </a:solidFill>
                <a:latin typeface="Montserrat Black" pitchFamily="2" charset="77"/>
              </a:defRPr>
            </a:lvl1pPr>
          </a:lstStyle>
          <a:p>
            <a:r>
              <a:rPr lang="fi-FI" dirty="0"/>
              <a:t>Muokkaa </a:t>
            </a:r>
            <a:r>
              <a:rPr lang="fi-FI" dirty="0" err="1"/>
              <a:t>ots</a:t>
            </a:r>
            <a:r>
              <a:rPr lang="fi-FI" dirty="0"/>
              <a:t>. </a:t>
            </a:r>
            <a:r>
              <a:rPr lang="fi-FI" dirty="0" err="1"/>
              <a:t>perustyyl</a:t>
            </a:r>
            <a:r>
              <a:rPr lang="fi-FI" dirty="0"/>
              <a:t>. </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B551A907-986E-2C4A-B9BA-E0501BFB8785}" type="datetime1">
              <a:rPr lang="fi-FI" smtClean="0"/>
              <a:t>11.5.2026</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123811040"/>
      </p:ext>
    </p:extLst>
  </p:cSld>
  <p:clrMapOvr>
    <a:masterClrMapping/>
  </p:clrMapOvr>
  <p:extLst>
    <p:ext uri="{DCECCB84-F9BA-43D5-87BE-67443E8EF086}">
      <p15:sldGuideLst xmlns:p15="http://schemas.microsoft.com/office/powerpoint/2012/main">
        <p15:guide id="1" orient="horz" pos="2636" userDrawn="1">
          <p15:clr>
            <a:srgbClr val="FBAE40"/>
          </p15:clr>
        </p15:guide>
        <p15:guide id="2" pos="3840" userDrawn="1">
          <p15:clr>
            <a:srgbClr val="FBAE40"/>
          </p15:clr>
        </p15:guide>
        <p15:guide id="3" pos="7491" userDrawn="1">
          <p15:clr>
            <a:srgbClr val="FBAE40"/>
          </p15:clr>
        </p15:guide>
        <p15:guide id="4" orient="horz" pos="142" userDrawn="1">
          <p15:clr>
            <a:srgbClr val="FBAE40"/>
          </p15:clr>
        </p15:guide>
        <p15:guide id="5" orient="horz" pos="4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tsikko, teksti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21315"/>
            <a:ext cx="10515600" cy="655442"/>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1782241"/>
            <a:ext cx="4966522" cy="4437584"/>
          </a:xfrm>
          <a:prstGeom prst="rect">
            <a:avLst/>
          </a:prstGeom>
          <a:effectLst/>
        </p:spPr>
        <p:txBody>
          <a:bodyPr/>
          <a:lstStyle>
            <a:lvl1pPr marL="342900" indent="-342900" algn="l">
              <a:buClr>
                <a:schemeClr val="tx2"/>
              </a:buClr>
              <a:buFont typeface="Arial" panose="020B0604020202020204" pitchFamily="34" charset="0"/>
              <a:buChar char="•"/>
              <a:defRPr sz="2400">
                <a:solidFill>
                  <a:schemeClr val="tx2"/>
                </a:solidFill>
              </a:defRPr>
            </a:lvl1pPr>
            <a:lvl2pPr marL="800100" indent="-342900" algn="l">
              <a:buClr>
                <a:schemeClr val="tx2"/>
              </a:buClr>
              <a:buFont typeface="Courier New" panose="02070309020205020404" pitchFamily="49" charset="0"/>
              <a:buChar char="o"/>
              <a:defRPr sz="2000">
                <a:solidFill>
                  <a:schemeClr val="tx2"/>
                </a:solidFill>
              </a:defRPr>
            </a:lvl2pPr>
            <a:lvl3pPr marL="1200150" indent="-285750" algn="l">
              <a:buClr>
                <a:schemeClr val="tx2"/>
              </a:buClr>
              <a:buFont typeface="Wingdings" pitchFamily="2" charset="2"/>
              <a:buChar char="§"/>
              <a:defRPr sz="1800">
                <a:solidFill>
                  <a:schemeClr val="tx2"/>
                </a:solidFill>
              </a:defRPr>
            </a:lvl3pPr>
            <a:lvl4pPr marL="1657350" indent="-285750" algn="l">
              <a:buClr>
                <a:schemeClr val="tx2"/>
              </a:buClr>
              <a:buFont typeface="Wingdings" pitchFamily="2" charset="2"/>
              <a:buChar char="§"/>
              <a:defRPr sz="1600">
                <a:solidFill>
                  <a:schemeClr val="tx2"/>
                </a:solidFill>
              </a:defRPr>
            </a:lvl4pPr>
            <a:lvl5pPr marL="2114550" indent="-285750" algn="l">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3">
            <a:extLst>
              <a:ext uri="{FF2B5EF4-FFF2-40B4-BE49-F238E27FC236}">
                <a16:creationId xmlns:a16="http://schemas.microsoft.com/office/drawing/2014/main" id="{AB1A52CF-0DED-2B41-9D9E-F377E3E3C879}"/>
              </a:ext>
            </a:extLst>
          </p:cNvPr>
          <p:cNvSpPr>
            <a:spLocks noGrp="1"/>
          </p:cNvSpPr>
          <p:nvPr>
            <p:ph sz="quarter" idx="15"/>
          </p:nvPr>
        </p:nvSpPr>
        <p:spPr>
          <a:xfrm>
            <a:off x="6280150" y="1782242"/>
            <a:ext cx="5067300" cy="4455364"/>
          </a:xfrm>
          <a:effectLst/>
        </p:spPr>
        <p:txBody>
          <a:bodyPr>
            <a:normAutofit/>
          </a:bodyPr>
          <a:lstStyle>
            <a:lvl1pPr marL="342900" indent="-342900" algn="l">
              <a:buClr>
                <a:schemeClr val="tx2"/>
              </a:buClr>
              <a:buFont typeface="Arial" panose="020B0604020202020204" pitchFamily="34" charset="0"/>
              <a:buChar char="•"/>
              <a:defRPr sz="2400">
                <a:solidFill>
                  <a:schemeClr val="tx2"/>
                </a:solidFill>
              </a:defRPr>
            </a:lvl1pPr>
            <a:lvl2pPr algn="l">
              <a:buClr>
                <a:schemeClr val="tx2"/>
              </a:buClr>
              <a:defRPr sz="2000">
                <a:solidFill>
                  <a:schemeClr val="tx2"/>
                </a:solidFill>
              </a:defRPr>
            </a:lvl2pPr>
            <a:lvl3pPr marL="1143000" indent="-228600" algn="l">
              <a:buClr>
                <a:schemeClr val="tx2"/>
              </a:buClr>
              <a:buFont typeface="Wingdings" pitchFamily="2" charset="2"/>
              <a:buChar char="§"/>
              <a:defRPr sz="1800">
                <a:solidFill>
                  <a:schemeClr val="tx2"/>
                </a:solidFill>
              </a:defRPr>
            </a:lvl3pPr>
            <a:lvl4pPr marL="1600200" indent="-228600" algn="l">
              <a:buClr>
                <a:schemeClr val="tx2"/>
              </a:buClr>
              <a:buFont typeface="Wingdings" pitchFamily="2" charset="2"/>
              <a:buChar char="§"/>
              <a:defRPr sz="1600">
                <a:solidFill>
                  <a:schemeClr val="tx2"/>
                </a:solidFill>
              </a:defRPr>
            </a:lvl4pPr>
            <a:lvl5pPr marL="2057400" indent="-228600" algn="l">
              <a:buClr>
                <a:schemeClr val="tx2"/>
              </a:buClr>
              <a:buFont typeface="Wingdings" pitchFamily="2" charset="2"/>
              <a:buChar char="§"/>
              <a:defRPr sz="1600">
                <a:solidFill>
                  <a:schemeClr val="tx2"/>
                </a:solidFill>
              </a:defRPr>
            </a:lvl5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E09333C7-EE24-DD4C-9C12-7ABC2E9830A4}" type="datetime1">
              <a:rPr lang="fi-FI" smtClean="0"/>
              <a:t>11.5.2026</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11" name="Alatunnisteen paikkamerkki 6">
            <a:extLst>
              <a:ext uri="{FF2B5EF4-FFF2-40B4-BE49-F238E27FC236}">
                <a16:creationId xmlns:a16="http://schemas.microsoft.com/office/drawing/2014/main" id="{A12F04CB-ECF6-4F64-AACC-9FB0DFBA1BD7}"/>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1742834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1740275"/>
            <a:ext cx="10515600" cy="1060926"/>
          </a:xfrm>
          <a:prstGeom prst="rect">
            <a:avLst/>
          </a:prstGeom>
          <a:effectLst/>
        </p:spPr>
        <p:txBody>
          <a:bodyPr anchor="t"/>
          <a:lstStyle>
            <a:lvl1pPr algn="ctr">
              <a:defRPr sz="6000"/>
            </a:lvl1pPr>
          </a:lstStyle>
          <a:p>
            <a:r>
              <a:rPr lang="fi-FI" dirty="0"/>
              <a:t>Muokkaa </a:t>
            </a:r>
            <a:r>
              <a:rPr lang="fi-FI" dirty="0" err="1"/>
              <a:t>ots</a:t>
            </a:r>
            <a:r>
              <a:rPr lang="fi-FI" dirty="0"/>
              <a:t>. </a:t>
            </a:r>
            <a:r>
              <a:rPr lang="fi-FI" dirty="0" err="1"/>
              <a:t>perustyyl</a:t>
            </a:r>
            <a:r>
              <a:rPr lang="fi-FI" dirty="0"/>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2837146"/>
            <a:ext cx="10525236" cy="2123934"/>
          </a:xfrm>
          <a:effectLst/>
        </p:spPr>
        <p:txBody>
          <a:bodyPr>
            <a:normAutofit/>
          </a:bodyPr>
          <a:lstStyle>
            <a:lvl1pPr marL="0" indent="0" algn="ctr">
              <a:buNone/>
              <a:defRPr sz="2400" i="1"/>
            </a:lvl1pPr>
          </a:lstStyle>
          <a:p>
            <a:r>
              <a:rPr lang="fi-FI"/>
              <a:t>Otsikko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1A89A-7BBD-724A-8D94-A3D3C4672C3E}" type="datetime1">
              <a:rPr lang="fi-FI" smtClean="0"/>
              <a:t>11.5.2026</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FBD76F2B-45DB-4C94-97C2-D60CBF63531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D1394ED2-75C7-4A59-AD2E-7D168B7AE7E1}"/>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1142456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BDFA28A-83F3-48FD-12B6-18DAAB0BEF2F}"/>
              </a:ext>
            </a:extLst>
          </p:cNvPr>
          <p:cNvSpPr>
            <a:spLocks noGrp="1"/>
          </p:cNvSpPr>
          <p:nvPr>
            <p:ph type="pic" sz="quarter" idx="13"/>
          </p:nvPr>
        </p:nvSpPr>
        <p:spPr>
          <a:xfrm>
            <a:off x="0" y="0"/>
            <a:ext cx="12192000" cy="6858000"/>
          </a:xfrm>
        </p:spPr>
        <p:txBody>
          <a:bodyPr/>
          <a:lstStyle/>
          <a:p>
            <a:endParaRPr lang="en-FI"/>
          </a:p>
        </p:txBody>
      </p:sp>
      <p:sp>
        <p:nvSpPr>
          <p:cNvPr id="2" name="Title 1">
            <a:extLst>
              <a:ext uri="{FF2B5EF4-FFF2-40B4-BE49-F238E27FC236}">
                <a16:creationId xmlns:a16="http://schemas.microsoft.com/office/drawing/2014/main" id="{887B0DA2-8FB6-BF38-C32D-9D2A304D0ED4}"/>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endParaRPr lang="en-FI" dirty="0"/>
          </a:p>
        </p:txBody>
      </p:sp>
      <p:sp>
        <p:nvSpPr>
          <p:cNvPr id="3" name="Subtitle 2">
            <a:extLst>
              <a:ext uri="{FF2B5EF4-FFF2-40B4-BE49-F238E27FC236}">
                <a16:creationId xmlns:a16="http://schemas.microsoft.com/office/drawing/2014/main" id="{EF8BFED9-1EB9-591B-E753-6872969A55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I"/>
          </a:p>
        </p:txBody>
      </p:sp>
      <p:sp>
        <p:nvSpPr>
          <p:cNvPr id="4" name="Date Placeholder 3">
            <a:extLst>
              <a:ext uri="{FF2B5EF4-FFF2-40B4-BE49-F238E27FC236}">
                <a16:creationId xmlns:a16="http://schemas.microsoft.com/office/drawing/2014/main" id="{B007720F-8542-6726-0E8C-EC9BCF0BA40F}"/>
              </a:ext>
            </a:extLst>
          </p:cNvPr>
          <p:cNvSpPr>
            <a:spLocks noGrp="1"/>
          </p:cNvSpPr>
          <p:nvPr>
            <p:ph type="dt" sz="half" idx="10"/>
          </p:nvPr>
        </p:nvSpPr>
        <p:spPr/>
        <p:txBody>
          <a:bodyPr/>
          <a:lstStyle/>
          <a:p>
            <a:fld id="{98463FBD-66DC-6843-A081-70782D0C8534}" type="datetime1">
              <a:rPr lang="fi-FI" smtClean="0"/>
              <a:t>11.5.2026</a:t>
            </a:fld>
            <a:endParaRPr lang="en-FI"/>
          </a:p>
        </p:txBody>
      </p:sp>
      <p:sp>
        <p:nvSpPr>
          <p:cNvPr id="5" name="Footer Placeholder 4">
            <a:extLst>
              <a:ext uri="{FF2B5EF4-FFF2-40B4-BE49-F238E27FC236}">
                <a16:creationId xmlns:a16="http://schemas.microsoft.com/office/drawing/2014/main" id="{FE6A053E-B9C2-833A-392F-BA3214C5A418}"/>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410C7796-2A01-B93E-4F2A-A45173004C55}"/>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1718129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78841-27B1-9B8E-E9AB-1CA5BDB80551}"/>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D1A2E895-EF54-C162-EB0F-80C86F8ED9F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12D164FE-5AA9-CB58-336F-E2BBD6D44B9F}"/>
              </a:ext>
            </a:extLst>
          </p:cNvPr>
          <p:cNvSpPr>
            <a:spLocks noGrp="1"/>
          </p:cNvSpPr>
          <p:nvPr>
            <p:ph type="dt" sz="half" idx="10"/>
          </p:nvPr>
        </p:nvSpPr>
        <p:spPr>
          <a:xfrm>
            <a:off x="9965575" y="6356350"/>
            <a:ext cx="2743200" cy="365125"/>
          </a:xfrm>
        </p:spPr>
        <p:txBody>
          <a:bodyPr/>
          <a:lstStyle/>
          <a:p>
            <a:fld id="{10044658-94F9-1740-9416-AEDC9E7A95A1}" type="datetime1">
              <a:rPr lang="fi-FI" smtClean="0"/>
              <a:t>11.5.2026</a:t>
            </a:fld>
            <a:endParaRPr lang="en-FI"/>
          </a:p>
        </p:txBody>
      </p:sp>
      <p:sp>
        <p:nvSpPr>
          <p:cNvPr id="5" name="Footer Placeholder 4">
            <a:extLst>
              <a:ext uri="{FF2B5EF4-FFF2-40B4-BE49-F238E27FC236}">
                <a16:creationId xmlns:a16="http://schemas.microsoft.com/office/drawing/2014/main" id="{C85CE0E8-299B-352E-3758-5B1189F9DD46}"/>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064A88F8-28C3-2119-561C-48CBBE9EC543}"/>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4076678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5656B-0D51-C6D1-4DB1-CAD1D146CB0F}"/>
              </a:ext>
            </a:extLst>
          </p:cNvPr>
          <p:cNvSpPr>
            <a:spLocks noGrp="1"/>
          </p:cNvSpPr>
          <p:nvPr>
            <p:ph type="title"/>
          </p:nvPr>
        </p:nvSpPr>
        <p:spPr>
          <a:xfrm>
            <a:off x="831850" y="1709738"/>
            <a:ext cx="10027739" cy="2852737"/>
          </a:xfrm>
        </p:spPr>
        <p:txBody>
          <a:bodyPr anchor="b"/>
          <a:lstStyle>
            <a:lvl1pPr>
              <a:defRPr sz="6000"/>
            </a:lvl1p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03B7DA8B-17A3-4D0B-5425-2C90DC63E42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2D733B7-8A4F-5869-69DD-1723FC6071B3}"/>
              </a:ext>
            </a:extLst>
          </p:cNvPr>
          <p:cNvSpPr>
            <a:spLocks noGrp="1"/>
          </p:cNvSpPr>
          <p:nvPr>
            <p:ph type="dt" sz="half" idx="10"/>
          </p:nvPr>
        </p:nvSpPr>
        <p:spPr/>
        <p:txBody>
          <a:bodyPr/>
          <a:lstStyle/>
          <a:p>
            <a:fld id="{E7C9F607-913C-5948-A3A5-C9C26F248945}" type="datetime1">
              <a:rPr lang="fi-FI" smtClean="0"/>
              <a:t>11.5.2026</a:t>
            </a:fld>
            <a:endParaRPr lang="en-FI"/>
          </a:p>
        </p:txBody>
      </p:sp>
      <p:sp>
        <p:nvSpPr>
          <p:cNvPr id="5" name="Footer Placeholder 4">
            <a:extLst>
              <a:ext uri="{FF2B5EF4-FFF2-40B4-BE49-F238E27FC236}">
                <a16:creationId xmlns:a16="http://schemas.microsoft.com/office/drawing/2014/main" id="{BFF83188-5338-E4A6-5338-68474AD10E79}"/>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E4E5CBF0-B4DE-9C95-AAEA-8580C4CA6460}"/>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10722203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D1B4A3D-4515-9288-DFEB-C3514D5323B4}"/>
              </a:ext>
            </a:extLst>
          </p:cNvPr>
          <p:cNvSpPr>
            <a:spLocks noGrp="1" noRot="1" noMove="1" noResize="1" noEditPoints="1" noAdjustHandles="1" noChangeArrowheads="1" noChangeShapeType="1"/>
          </p:cNvSpPr>
          <p:nvPr>
            <p:ph type="pic" sz="quarter" idx="13"/>
          </p:nvPr>
        </p:nvSpPr>
        <p:spPr>
          <a:xfrm>
            <a:off x="0" y="0"/>
            <a:ext cx="12192000" cy="6858000"/>
          </a:xfrm>
          <a:solidFill>
            <a:schemeClr val="accent2">
              <a:lumMod val="20000"/>
              <a:lumOff val="80000"/>
            </a:schemeClr>
          </a:solidFill>
        </p:spPr>
        <p:txBody>
          <a:bodyPr/>
          <a:lstStyle>
            <a:lvl1pPr>
              <a:defRPr lang="en-FI"/>
            </a:lvl1pPr>
          </a:lstStyle>
          <a:p>
            <a:endParaRPr lang="en-FI"/>
          </a:p>
        </p:txBody>
      </p:sp>
      <p:sp>
        <p:nvSpPr>
          <p:cNvPr id="2" name="Title 1">
            <a:extLst>
              <a:ext uri="{FF2B5EF4-FFF2-40B4-BE49-F238E27FC236}">
                <a16:creationId xmlns:a16="http://schemas.microsoft.com/office/drawing/2014/main" id="{F5CE3103-0BDA-547D-F32F-B4025E972F0E}"/>
              </a:ext>
            </a:extLst>
          </p:cNvPr>
          <p:cNvSpPr>
            <a:spLocks noGrp="1"/>
          </p:cNvSpPr>
          <p:nvPr>
            <p:ph type="title"/>
          </p:nvPr>
        </p:nvSpPr>
        <p:spPr>
          <a:xfrm>
            <a:off x="5453744" y="1863634"/>
            <a:ext cx="5980611" cy="3422469"/>
          </a:xfrm>
        </p:spPr>
        <p:txBody>
          <a:bodyPr>
            <a:noAutofit/>
          </a:bodyPr>
          <a:lstStyle>
            <a:lvl1pPr algn="r">
              <a:defRPr sz="6000" b="1" i="0">
                <a:solidFill>
                  <a:schemeClr val="bg1"/>
                </a:solidFill>
                <a:latin typeface="Montserrat Black" pitchFamily="2" charset="77"/>
              </a:defRPr>
            </a:lvl1pPr>
          </a:lstStyle>
          <a:p>
            <a:r>
              <a:rPr lang="en-GB" dirty="0"/>
              <a:t>Click to edit Master title style</a:t>
            </a:r>
            <a:endParaRPr lang="en-FI" dirty="0"/>
          </a:p>
        </p:txBody>
      </p:sp>
      <p:sp>
        <p:nvSpPr>
          <p:cNvPr id="3" name="Date Placeholder 2">
            <a:extLst>
              <a:ext uri="{FF2B5EF4-FFF2-40B4-BE49-F238E27FC236}">
                <a16:creationId xmlns:a16="http://schemas.microsoft.com/office/drawing/2014/main" id="{E3A8AD91-E340-6400-3D58-106B28F288EA}"/>
              </a:ext>
            </a:extLst>
          </p:cNvPr>
          <p:cNvSpPr>
            <a:spLocks noGrp="1"/>
          </p:cNvSpPr>
          <p:nvPr>
            <p:ph type="dt" sz="half" idx="10"/>
          </p:nvPr>
        </p:nvSpPr>
        <p:spPr/>
        <p:txBody>
          <a:bodyPr/>
          <a:lstStyle/>
          <a:p>
            <a:fld id="{A543A232-F379-D648-A4A1-B395DF9D2754}" type="datetime1">
              <a:rPr lang="fi-FI" smtClean="0"/>
              <a:t>11.5.2026</a:t>
            </a:fld>
            <a:endParaRPr lang="en-FI"/>
          </a:p>
        </p:txBody>
      </p:sp>
      <p:sp>
        <p:nvSpPr>
          <p:cNvPr id="4" name="Footer Placeholder 3">
            <a:extLst>
              <a:ext uri="{FF2B5EF4-FFF2-40B4-BE49-F238E27FC236}">
                <a16:creationId xmlns:a16="http://schemas.microsoft.com/office/drawing/2014/main" id="{39B45A5B-5AC7-CDD8-90F0-BF83BF89AF3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3AE7B4CD-E55E-8DB6-F5A7-331D65FD99B6}"/>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1163898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D1B4A3D-4515-9288-DFEB-C3514D5323B4}"/>
              </a:ext>
            </a:extLst>
          </p:cNvPr>
          <p:cNvSpPr>
            <a:spLocks noGrp="1" noRot="1" noMove="1" noResize="1" noEditPoints="1" noAdjustHandles="1" noChangeArrowheads="1" noChangeShapeType="1"/>
          </p:cNvSpPr>
          <p:nvPr>
            <p:ph type="pic" sz="quarter" idx="13"/>
          </p:nvPr>
        </p:nvSpPr>
        <p:spPr>
          <a:xfrm>
            <a:off x="0" y="0"/>
            <a:ext cx="12192000" cy="6858000"/>
          </a:xfrm>
          <a:solidFill>
            <a:schemeClr val="accent2">
              <a:lumMod val="20000"/>
              <a:lumOff val="80000"/>
            </a:schemeClr>
          </a:solidFill>
        </p:spPr>
        <p:txBody>
          <a:bodyPr/>
          <a:lstStyle>
            <a:lvl1pPr>
              <a:defRPr lang="en-FI"/>
            </a:lvl1pPr>
          </a:lstStyle>
          <a:p>
            <a:endParaRPr lang="en-FI"/>
          </a:p>
        </p:txBody>
      </p:sp>
      <p:sp>
        <p:nvSpPr>
          <p:cNvPr id="2" name="Title 1">
            <a:extLst>
              <a:ext uri="{FF2B5EF4-FFF2-40B4-BE49-F238E27FC236}">
                <a16:creationId xmlns:a16="http://schemas.microsoft.com/office/drawing/2014/main" id="{F5CE3103-0BDA-547D-F32F-B4025E972F0E}"/>
              </a:ext>
            </a:extLst>
          </p:cNvPr>
          <p:cNvSpPr>
            <a:spLocks noGrp="1"/>
          </p:cNvSpPr>
          <p:nvPr>
            <p:ph type="title"/>
          </p:nvPr>
        </p:nvSpPr>
        <p:spPr>
          <a:xfrm>
            <a:off x="933995" y="1863634"/>
            <a:ext cx="5980611" cy="3422469"/>
          </a:xfrm>
        </p:spPr>
        <p:txBody>
          <a:bodyPr>
            <a:noAutofit/>
          </a:bodyPr>
          <a:lstStyle>
            <a:lvl1pPr>
              <a:defRPr sz="6000" b="1" i="0">
                <a:solidFill>
                  <a:schemeClr val="bg1"/>
                </a:solidFill>
                <a:latin typeface="Montserrat Black" pitchFamily="2" charset="77"/>
              </a:defRPr>
            </a:lvl1pPr>
          </a:lstStyle>
          <a:p>
            <a:r>
              <a:rPr lang="en-GB" dirty="0"/>
              <a:t>Click to edit Master title style</a:t>
            </a:r>
            <a:endParaRPr lang="en-FI" dirty="0"/>
          </a:p>
        </p:txBody>
      </p:sp>
      <p:sp>
        <p:nvSpPr>
          <p:cNvPr id="3" name="Date Placeholder 2">
            <a:extLst>
              <a:ext uri="{FF2B5EF4-FFF2-40B4-BE49-F238E27FC236}">
                <a16:creationId xmlns:a16="http://schemas.microsoft.com/office/drawing/2014/main" id="{E3A8AD91-E340-6400-3D58-106B28F288EA}"/>
              </a:ext>
            </a:extLst>
          </p:cNvPr>
          <p:cNvSpPr>
            <a:spLocks noGrp="1"/>
          </p:cNvSpPr>
          <p:nvPr>
            <p:ph type="dt" sz="half" idx="10"/>
          </p:nvPr>
        </p:nvSpPr>
        <p:spPr/>
        <p:txBody>
          <a:bodyPr/>
          <a:lstStyle/>
          <a:p>
            <a:fld id="{C86971F9-C1FE-744F-9A70-3E8BC9452985}" type="datetime1">
              <a:rPr lang="fi-FI" smtClean="0"/>
              <a:t>11.5.2026</a:t>
            </a:fld>
            <a:endParaRPr lang="en-FI"/>
          </a:p>
        </p:txBody>
      </p:sp>
      <p:sp>
        <p:nvSpPr>
          <p:cNvPr id="4" name="Footer Placeholder 3">
            <a:extLst>
              <a:ext uri="{FF2B5EF4-FFF2-40B4-BE49-F238E27FC236}">
                <a16:creationId xmlns:a16="http://schemas.microsoft.com/office/drawing/2014/main" id="{39B45A5B-5AC7-CDD8-90F0-BF83BF89AF3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3AE7B4CD-E55E-8DB6-F5A7-331D65FD99B6}"/>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1316351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48F78-38BE-0001-29AB-DA00C476566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I"/>
          </a:p>
        </p:txBody>
      </p:sp>
      <p:sp>
        <p:nvSpPr>
          <p:cNvPr id="3" name="Content Placeholder 2">
            <a:extLst>
              <a:ext uri="{FF2B5EF4-FFF2-40B4-BE49-F238E27FC236}">
                <a16:creationId xmlns:a16="http://schemas.microsoft.com/office/drawing/2014/main" id="{A7982B10-6B24-E651-A7C3-DECB565705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Text Placeholder 3">
            <a:extLst>
              <a:ext uri="{FF2B5EF4-FFF2-40B4-BE49-F238E27FC236}">
                <a16:creationId xmlns:a16="http://schemas.microsoft.com/office/drawing/2014/main" id="{538A5D41-E793-2109-C072-811CFDFEFD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CADE1A3-0207-EFA9-5153-E085D8A5BF49}"/>
              </a:ext>
            </a:extLst>
          </p:cNvPr>
          <p:cNvSpPr>
            <a:spLocks noGrp="1"/>
          </p:cNvSpPr>
          <p:nvPr>
            <p:ph type="dt" sz="half" idx="10"/>
          </p:nvPr>
        </p:nvSpPr>
        <p:spPr/>
        <p:txBody>
          <a:bodyPr/>
          <a:lstStyle/>
          <a:p>
            <a:fld id="{3F344068-EBAC-4F40-BB88-24C5021FF603}" type="datetime1">
              <a:rPr lang="fi-FI" smtClean="0"/>
              <a:t>11.5.2026</a:t>
            </a:fld>
            <a:endParaRPr lang="en-FI"/>
          </a:p>
        </p:txBody>
      </p:sp>
      <p:sp>
        <p:nvSpPr>
          <p:cNvPr id="6" name="Footer Placeholder 5">
            <a:extLst>
              <a:ext uri="{FF2B5EF4-FFF2-40B4-BE49-F238E27FC236}">
                <a16:creationId xmlns:a16="http://schemas.microsoft.com/office/drawing/2014/main" id="{3C4A52D2-E635-565D-EAC1-4AF3FE4349E5}"/>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7F5A8F2B-7103-7B2A-4709-4B3F350B0138}"/>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1785994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E034D-67E9-A0F9-5391-57E2AEEB15E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I"/>
          </a:p>
        </p:txBody>
      </p:sp>
      <p:sp>
        <p:nvSpPr>
          <p:cNvPr id="3" name="Picture Placeholder 2">
            <a:extLst>
              <a:ext uri="{FF2B5EF4-FFF2-40B4-BE49-F238E27FC236}">
                <a16:creationId xmlns:a16="http://schemas.microsoft.com/office/drawing/2014/main" id="{6313587C-7868-D5C1-B8DB-2A20B1E089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I"/>
          </a:p>
        </p:txBody>
      </p:sp>
      <p:sp>
        <p:nvSpPr>
          <p:cNvPr id="4" name="Text Placeholder 3">
            <a:extLst>
              <a:ext uri="{FF2B5EF4-FFF2-40B4-BE49-F238E27FC236}">
                <a16:creationId xmlns:a16="http://schemas.microsoft.com/office/drawing/2014/main" id="{725BEEFC-F4F7-D7F6-FE16-C3F37743D0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44F2795-DA46-73A9-DC81-D9AE6555E245}"/>
              </a:ext>
            </a:extLst>
          </p:cNvPr>
          <p:cNvSpPr>
            <a:spLocks noGrp="1"/>
          </p:cNvSpPr>
          <p:nvPr>
            <p:ph type="dt" sz="half" idx="10"/>
          </p:nvPr>
        </p:nvSpPr>
        <p:spPr/>
        <p:txBody>
          <a:bodyPr/>
          <a:lstStyle/>
          <a:p>
            <a:fld id="{44CB00E4-7099-9B4F-B283-627F303E3344}" type="datetime1">
              <a:rPr lang="fi-FI" smtClean="0"/>
              <a:t>11.5.2026</a:t>
            </a:fld>
            <a:endParaRPr lang="en-FI"/>
          </a:p>
        </p:txBody>
      </p:sp>
      <p:sp>
        <p:nvSpPr>
          <p:cNvPr id="6" name="Footer Placeholder 5">
            <a:extLst>
              <a:ext uri="{FF2B5EF4-FFF2-40B4-BE49-F238E27FC236}">
                <a16:creationId xmlns:a16="http://schemas.microsoft.com/office/drawing/2014/main" id="{83FBE966-C6FB-825E-4846-056E7318B025}"/>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B0FB89C1-2263-4229-2031-212FAFA590FC}"/>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1281299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115FE-1BE2-6BAF-A251-CD5305CDDD04}"/>
              </a:ext>
            </a:extLst>
          </p:cNvPr>
          <p:cNvSpPr>
            <a:spLocks noGrp="1"/>
          </p:cNvSpPr>
          <p:nvPr>
            <p:ph type="title"/>
          </p:nvPr>
        </p:nvSpPr>
        <p:spPr/>
        <p:txBody>
          <a:bodyPr/>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45ABF65E-7DC8-D09B-1206-A066B7C192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FCD4A500-2DCC-D8CC-E23F-F0A11C518974}"/>
              </a:ext>
            </a:extLst>
          </p:cNvPr>
          <p:cNvSpPr>
            <a:spLocks noGrp="1"/>
          </p:cNvSpPr>
          <p:nvPr>
            <p:ph type="dt" sz="half" idx="10"/>
          </p:nvPr>
        </p:nvSpPr>
        <p:spPr/>
        <p:txBody>
          <a:bodyPr/>
          <a:lstStyle/>
          <a:p>
            <a:fld id="{014275B9-B877-FF4D-A085-727378DD2157}" type="datetime1">
              <a:rPr lang="fi-FI" smtClean="0"/>
              <a:t>11.5.2026</a:t>
            </a:fld>
            <a:endParaRPr lang="en-FI"/>
          </a:p>
        </p:txBody>
      </p:sp>
      <p:sp>
        <p:nvSpPr>
          <p:cNvPr id="5" name="Footer Placeholder 4">
            <a:extLst>
              <a:ext uri="{FF2B5EF4-FFF2-40B4-BE49-F238E27FC236}">
                <a16:creationId xmlns:a16="http://schemas.microsoft.com/office/drawing/2014/main" id="{20A0CA77-58B5-4DE6-3997-104F7E2E9076}"/>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B74DC032-B56B-6199-7774-AD7F27B5CF8E}"/>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327464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393613" y="657225"/>
            <a:ext cx="10515600" cy="1060926"/>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B551A907-986E-2C4A-B9BA-E0501BFB8785}" type="datetime1">
              <a:rPr lang="fi-FI" smtClean="0"/>
              <a:t>11.5.2026</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3933909141"/>
      </p:ext>
    </p:extLst>
  </p:cSld>
  <p:clrMapOvr>
    <a:masterClrMapping/>
  </p:clrMapOvr>
  <p:extLst>
    <p:ext uri="{DCECCB84-F9BA-43D5-87BE-67443E8EF086}">
      <p15:sldGuideLst xmlns:p15="http://schemas.microsoft.com/office/powerpoint/2012/main">
        <p15:guide id="1" orient="horz" pos="2636" userDrawn="1">
          <p15:clr>
            <a:srgbClr val="FBAE40"/>
          </p15:clr>
        </p15:guide>
        <p15:guide id="2" pos="3840" userDrawn="1">
          <p15:clr>
            <a:srgbClr val="FBAE40"/>
          </p15:clr>
        </p15:guide>
        <p15:guide id="3" pos="7491" userDrawn="1">
          <p15:clr>
            <a:srgbClr val="FBAE40"/>
          </p15:clr>
        </p15:guide>
        <p15:guide id="4" orient="horz" pos="142" userDrawn="1">
          <p15:clr>
            <a:srgbClr val="FBAE40"/>
          </p15:clr>
        </p15:guide>
        <p15:guide id="5" orient="horz" pos="43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369EBF-3321-2870-510E-22F9265A1E6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EB809D55-7BB3-1E9F-0A70-A8B68ADD26D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AF555A60-8593-0B05-C6CD-5BA49148E43A}"/>
              </a:ext>
            </a:extLst>
          </p:cNvPr>
          <p:cNvSpPr>
            <a:spLocks noGrp="1"/>
          </p:cNvSpPr>
          <p:nvPr>
            <p:ph type="dt" sz="half" idx="10"/>
          </p:nvPr>
        </p:nvSpPr>
        <p:spPr/>
        <p:txBody>
          <a:bodyPr/>
          <a:lstStyle/>
          <a:p>
            <a:fld id="{54CDD0A8-FAFE-8B4A-80A0-6295BE60961C}" type="datetime1">
              <a:rPr lang="fi-FI" smtClean="0"/>
              <a:t>11.5.2026</a:t>
            </a:fld>
            <a:endParaRPr lang="en-FI"/>
          </a:p>
        </p:txBody>
      </p:sp>
      <p:sp>
        <p:nvSpPr>
          <p:cNvPr id="5" name="Footer Placeholder 4">
            <a:extLst>
              <a:ext uri="{FF2B5EF4-FFF2-40B4-BE49-F238E27FC236}">
                <a16:creationId xmlns:a16="http://schemas.microsoft.com/office/drawing/2014/main" id="{06B4BF6C-5E4B-6384-B5F3-F2A34792445E}"/>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BE05D76B-D170-B28E-BFB8-C30355257379}"/>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381138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14375"/>
            <a:ext cx="10515600" cy="1060926"/>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45918" y="2011680"/>
            <a:ext cx="10501532" cy="4208145"/>
          </a:xfrm>
          <a:prstGeom prst="rect">
            <a:avLst/>
          </a:prstGeom>
          <a:effectLst/>
        </p:spPr>
        <p:txBody>
          <a:bodyPr>
            <a:normAutofit/>
          </a:bodyPr>
          <a:lstStyle>
            <a:lvl1pPr marL="179388" indent="-179388" algn="l">
              <a:lnSpc>
                <a:spcPct val="100000"/>
              </a:lnSpc>
              <a:buClr>
                <a:schemeClr val="accent6"/>
              </a:buClr>
              <a:buFont typeface="Arial" panose="020B0604020202020204" pitchFamily="34" charset="0"/>
              <a:buChar char="•"/>
              <a:tabLst/>
              <a:defRPr sz="2400">
                <a:solidFill>
                  <a:schemeClr val="tx2"/>
                </a:solidFill>
              </a:defRPr>
            </a:lvl1pPr>
            <a:lvl2pPr marL="800100" indent="-342900" algn="l">
              <a:lnSpc>
                <a:spcPct val="100000"/>
              </a:lnSpc>
              <a:buClr>
                <a:schemeClr val="tx2"/>
              </a:buClr>
              <a:buFont typeface="Courier New" panose="02070309020205020404" pitchFamily="49" charset="0"/>
              <a:buChar char="o"/>
              <a:defRPr sz="2000">
                <a:solidFill>
                  <a:schemeClr val="tx2"/>
                </a:solidFill>
              </a:defRPr>
            </a:lvl2pPr>
            <a:lvl3pPr marL="1200150" indent="-285750" algn="l">
              <a:lnSpc>
                <a:spcPct val="100000"/>
              </a:lnSpc>
              <a:buClr>
                <a:schemeClr val="tx2"/>
              </a:buClr>
              <a:buFont typeface="Wingdings" pitchFamily="2" charset="2"/>
              <a:buChar char="§"/>
              <a:defRPr sz="1800">
                <a:solidFill>
                  <a:schemeClr val="tx2"/>
                </a:solidFill>
              </a:defRPr>
            </a:lvl3pPr>
            <a:lvl4pPr marL="1657350" indent="-285750" algn="l">
              <a:lnSpc>
                <a:spcPct val="100000"/>
              </a:lnSpc>
              <a:buClr>
                <a:schemeClr val="tx2"/>
              </a:buClr>
              <a:buFont typeface="Wingdings" pitchFamily="2" charset="2"/>
              <a:buChar char="§"/>
              <a:defRPr sz="1600">
                <a:solidFill>
                  <a:schemeClr val="tx2"/>
                </a:solidFill>
              </a:defRPr>
            </a:lvl4pPr>
            <a:lvl5pPr marL="2114550" indent="-285750" algn="l">
              <a:lnSpc>
                <a:spcPct val="100000"/>
              </a:lnSpc>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7C3AA2F-1231-E144-AF87-9308E4CCA634}" type="datetime1">
              <a:rPr kumimoji="0" lang="fi-FI" sz="1200" b="0" i="0" u="none" strike="noStrike" kern="1200" cap="none" spc="0" normalizeH="0" baseline="0" noProof="0" smtClean="0">
                <a:ln>
                  <a:noFill/>
                </a:ln>
                <a:solidFill>
                  <a:srgbClr val="FFFFFF">
                    <a:lumMod val="75000"/>
                    <a:lumOff val="25000"/>
                  </a:srgbClr>
                </a:solidFill>
                <a:effectLst/>
                <a:uLnTx/>
                <a:uFillTx/>
                <a:latin typeface="Calibri" panose="020F0502020204030204"/>
                <a:ea typeface="+mn-ea"/>
                <a:cs typeface="+mn-cs"/>
              </a:rPr>
              <a:t>11.5.2026</a:t>
            </a:fld>
            <a:endParaRPr kumimoji="0" lang="fi-FI" sz="1200" b="0" i="0" u="none" strike="noStrike" kern="1200" cap="none" spc="0" normalizeH="0" baseline="0" noProof="0">
              <a:ln>
                <a:noFill/>
              </a:ln>
              <a:solidFill>
                <a:srgbClr val="FFFFFF">
                  <a:lumMod val="75000"/>
                  <a:lumOff val="25000"/>
                </a:srgbClr>
              </a:solidFill>
              <a:effectLst/>
              <a:uLnTx/>
              <a:uFillTx/>
              <a:latin typeface="Calibri" panose="020F0502020204030204"/>
              <a:ea typeface="+mn-ea"/>
              <a:cs typeface="+mn-cs"/>
            </a:endParaRPr>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EE06F1-2D77-A44E-97FA-F679B9CB76D5}" type="slidenum">
              <a:rPr kumimoji="0" lang="fi-FI" sz="1200" b="0" i="0" u="none" strike="noStrike" kern="1200" cap="none" spc="0" normalizeH="0" baseline="0" noProof="0" smtClean="0">
                <a:ln>
                  <a:noFill/>
                </a:ln>
                <a:solidFill>
                  <a:srgbClr val="FFFFFF">
                    <a:lumMod val="75000"/>
                    <a:lumOff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200" b="0" i="0" u="none" strike="noStrike" kern="1200" cap="none" spc="0" normalizeH="0" baseline="0" noProof="0">
              <a:ln>
                <a:noFill/>
              </a:ln>
              <a:solidFill>
                <a:srgbClr val="FFFFFF">
                  <a:lumMod val="75000"/>
                  <a:lumOff val="25000"/>
                </a:srgbClr>
              </a:solidFill>
              <a:effectLst/>
              <a:uLnTx/>
              <a:uFillTx/>
              <a:latin typeface="Calibri" panose="020F0502020204030204"/>
              <a:ea typeface="+mn-ea"/>
              <a:cs typeface="+mn-cs"/>
            </a:endParaRPr>
          </a:p>
        </p:txBody>
      </p:sp>
      <p:pic>
        <p:nvPicPr>
          <p:cNvPr id="7" name="Kuva 6">
            <a:extLst>
              <a:ext uri="{FF2B5EF4-FFF2-40B4-BE49-F238E27FC236}">
                <a16:creationId xmlns:a16="http://schemas.microsoft.com/office/drawing/2014/main" id="{66228325-6032-4F41-9E54-225E76F5EAD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8" name="Alatunnisteen paikkamerkki 1">
            <a:extLst>
              <a:ext uri="{FF2B5EF4-FFF2-40B4-BE49-F238E27FC236}">
                <a16:creationId xmlns:a16="http://schemas.microsoft.com/office/drawing/2014/main" id="{9EEAAD98-ACDF-4CEA-BB1F-A7470144AF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099260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03535"/>
            <a:ext cx="10515600" cy="1060926"/>
          </a:xfrm>
          <a:prstGeom prst="rect">
            <a:avLst/>
          </a:prstGeom>
          <a:effectLst/>
        </p:spPr>
        <p:txBody>
          <a:bodyPr anchor="t">
            <a:normAutofit/>
          </a:bodyPr>
          <a:lstStyle>
            <a:lvl1pPr algn="l">
              <a:defRPr sz="4400"/>
            </a:lvl1pPr>
          </a:lstStyle>
          <a:p>
            <a:r>
              <a:rPr lang="fi-FI" dirty="0"/>
              <a:t>Muokkaa </a:t>
            </a:r>
            <a:r>
              <a:rPr lang="fi-FI" dirty="0" err="1"/>
              <a:t>ots</a:t>
            </a:r>
            <a:r>
              <a:rPr lang="fi-FI" dirty="0"/>
              <a:t>. </a:t>
            </a:r>
            <a:r>
              <a:rPr lang="fi-FI" dirty="0" err="1"/>
              <a:t>perustyyl</a:t>
            </a:r>
            <a:r>
              <a:rPr lang="fi-FI" dirty="0"/>
              <a:t>. </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F5BEC9-5101-7141-97E9-272DBB3AADE9}" type="datetime1">
              <a:rPr lang="fi-FI" smtClean="0"/>
              <a:t>11.5.2026</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5F7AA0F4-8832-4C98-880F-32049A82B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059947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03535"/>
            <a:ext cx="10515600" cy="1060926"/>
          </a:xfrm>
          <a:prstGeom prst="rect">
            <a:avLst/>
          </a:prstGeom>
          <a:effectLst/>
        </p:spPr>
        <p:txBody>
          <a:bodyPr anchor="t">
            <a:normAutofit/>
          </a:bodyPr>
          <a:lstStyle>
            <a:lvl1pPr algn="l">
              <a:defRPr sz="4400"/>
            </a:lvl1pPr>
          </a:lstStyle>
          <a:p>
            <a:r>
              <a:rPr lang="fi-FI" dirty="0"/>
              <a:t>Muokkaa </a:t>
            </a:r>
            <a:r>
              <a:rPr lang="fi-FI" dirty="0" err="1"/>
              <a:t>ots</a:t>
            </a:r>
            <a:r>
              <a:rPr lang="fi-FI" dirty="0"/>
              <a:t>. </a:t>
            </a:r>
            <a:r>
              <a:rPr lang="fi-FI" dirty="0" err="1"/>
              <a:t>perustyyl</a:t>
            </a:r>
            <a:r>
              <a:rPr lang="fi-FI" dirty="0"/>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821880" y="1927274"/>
            <a:ext cx="10525570" cy="4163079"/>
          </a:xfrm>
          <a:effectLst/>
        </p:spPr>
        <p:txBody>
          <a:bodyPr/>
          <a:lstStyle>
            <a:lvl1pPr algn="l">
              <a:buClr>
                <a:schemeClr val="accent6"/>
              </a:buClr>
              <a:defRPr sz="2400"/>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D2879-B711-9644-99E8-32D437E8DD9D}" type="datetime1">
              <a:rPr lang="fi-FI" smtClean="0"/>
              <a:t>11.5.2026</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5F7AA0F4-8832-4C98-880F-32049A82B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41795836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Otsikko ja sisältö">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19B8D28-8B73-60D1-513B-F11CA9CF76D6}"/>
              </a:ext>
            </a:extLst>
          </p:cNvPr>
          <p:cNvPicPr>
            <a:picLocks noChangeAspect="1"/>
          </p:cNvPicPr>
          <p:nvPr userDrawn="1"/>
        </p:nvPicPr>
        <p:blipFill>
          <a:blip r:embed="rId2" cstate="print">
            <a:alphaModFix amt="14000"/>
            <a:extLst>
              <a:ext uri="{28A0092B-C50C-407E-A947-70E740481C1C}">
                <a14:useLocalDpi xmlns:a14="http://schemas.microsoft.com/office/drawing/2010/main"/>
              </a:ext>
            </a:extLst>
          </a:blip>
          <a:srcRect/>
          <a:stretch/>
        </p:blipFill>
        <p:spPr>
          <a:xfrm>
            <a:off x="-7212" y="6991"/>
            <a:ext cx="12183754" cy="6851009"/>
          </a:xfrm>
          <a:prstGeom prst="rect">
            <a:avLst/>
          </a:prstGeom>
        </p:spPr>
      </p:pic>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03535"/>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821880" y="1927274"/>
            <a:ext cx="10525570" cy="4163079"/>
          </a:xfrm>
          <a:effectLst/>
        </p:spPr>
        <p:txBody>
          <a:bodyPr/>
          <a:lstStyle>
            <a:lvl1pPr algn="l">
              <a:buClr>
                <a:schemeClr val="tx1"/>
              </a:buClr>
              <a:defRPr sz="2400"/>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51E3EE-BAC0-FE44-8964-5671B129B09E}" type="datetime1">
              <a:rPr lang="fi-FI" smtClean="0"/>
              <a:t>11.5.2026</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5F7AA0F4-8832-4C98-880F-32049A82B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588616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tsikko, teksti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F2C59-5C5C-B64C-A942-709B83363EA8}"/>
              </a:ext>
            </a:extLst>
          </p:cNvPr>
          <p:cNvSpPr>
            <a:spLocks noGrp="1"/>
          </p:cNvSpPr>
          <p:nvPr>
            <p:ph type="title"/>
          </p:nvPr>
        </p:nvSpPr>
        <p:spPr>
          <a:xfrm>
            <a:off x="547942" y="683744"/>
            <a:ext cx="5067301" cy="1060926"/>
          </a:xfrm>
          <a:prstGeom prst="rect">
            <a:avLst/>
          </a:prstGeom>
          <a:effectLst/>
        </p:spPr>
        <p:txBody>
          <a:bodyPr anchor="t">
            <a:noAutofit/>
          </a:bodyPr>
          <a:lstStyle>
            <a:lvl1pPr algn="l">
              <a:lnSpc>
                <a:spcPct val="80000"/>
              </a:lnSpc>
              <a:defRPr sz="4400"/>
            </a:lvl1pPr>
          </a:lstStyle>
          <a:p>
            <a:r>
              <a:rPr lang="fi-FI" dirty="0"/>
              <a:t>Muokkaa </a:t>
            </a:r>
            <a:r>
              <a:rPr lang="fi-FI" dirty="0" err="1"/>
              <a:t>ots</a:t>
            </a:r>
            <a:r>
              <a:rPr lang="fi-FI" dirty="0"/>
              <a:t>. </a:t>
            </a:r>
            <a:r>
              <a:rPr lang="fi-FI" dirty="0" err="1"/>
              <a:t>perustyyl</a:t>
            </a:r>
            <a:r>
              <a:rPr lang="fi-FI" dirty="0"/>
              <a:t>. </a:t>
            </a:r>
          </a:p>
        </p:txBody>
      </p:sp>
      <p:sp>
        <p:nvSpPr>
          <p:cNvPr id="17" name="Sisällön paikkamerkki 3">
            <a:extLst>
              <a:ext uri="{FF2B5EF4-FFF2-40B4-BE49-F238E27FC236}">
                <a16:creationId xmlns:a16="http://schemas.microsoft.com/office/drawing/2014/main" id="{BAAD8882-CAED-0944-B454-3E362FFEA82A}"/>
              </a:ext>
            </a:extLst>
          </p:cNvPr>
          <p:cNvSpPr>
            <a:spLocks noGrp="1"/>
          </p:cNvSpPr>
          <p:nvPr>
            <p:ph sz="quarter" idx="15"/>
          </p:nvPr>
        </p:nvSpPr>
        <p:spPr>
          <a:xfrm>
            <a:off x="547944" y="2163098"/>
            <a:ext cx="5067300" cy="4074508"/>
          </a:xfrm>
          <a:effectLst/>
        </p:spPr>
        <p:txBody>
          <a:bodyPr>
            <a:normAutofit/>
          </a:bodyPr>
          <a:lstStyle>
            <a:lvl1pPr marL="342900" indent="-342900" algn="l">
              <a:buClr>
                <a:schemeClr val="accent6"/>
              </a:buClr>
              <a:buFont typeface="Arial" panose="020B0604020202020204" pitchFamily="34" charset="0"/>
              <a:buChar char="•"/>
              <a:defRPr sz="2400"/>
            </a:lvl1pPr>
            <a:lvl2pPr algn="l">
              <a:buClr>
                <a:schemeClr val="tx1"/>
              </a:buClr>
              <a:defRPr sz="2000"/>
            </a:lvl2pPr>
            <a:lvl3pPr marL="1143000" indent="-228600" algn="l">
              <a:buClr>
                <a:schemeClr val="tx1"/>
              </a:buClr>
              <a:buFont typeface="Wingdings" pitchFamily="2" charset="2"/>
              <a:buChar char="§"/>
              <a:defRPr/>
            </a:lvl3pPr>
            <a:lvl4pPr marL="1600200" indent="-228600" algn="l">
              <a:buClr>
                <a:schemeClr val="tx1"/>
              </a:buClr>
              <a:buFont typeface="Wingdings" pitchFamily="2" charset="2"/>
              <a:buChar char="§"/>
              <a:defRPr sz="1600"/>
            </a:lvl4pPr>
            <a:lvl5pPr marL="2057400" indent="-228600" algn="l">
              <a:buClr>
                <a:schemeClr val="tx1"/>
              </a:buClr>
              <a:buFont typeface="Wingdings" pitchFamily="2" charset="2"/>
              <a:buChar char="§"/>
              <a:defRPr sz="1600"/>
            </a:lvl5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Päivämäärän paikkamerkki 3">
            <a:extLst>
              <a:ext uri="{FF2B5EF4-FFF2-40B4-BE49-F238E27FC236}">
                <a16:creationId xmlns:a16="http://schemas.microsoft.com/office/drawing/2014/main" id="{C35A80A9-F689-254A-9877-D83262B3882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C1396E-2123-BA4A-BE4B-59731CDCCC2B}" type="datetime1">
              <a:rPr lang="fi-FI" smtClean="0"/>
              <a:t>11.5.2026</a:t>
            </a:fld>
            <a:endParaRPr lang="fi-FI"/>
          </a:p>
        </p:txBody>
      </p:sp>
      <p:sp>
        <p:nvSpPr>
          <p:cNvPr id="11" name="Dian numeron paikkamerkki 5">
            <a:extLst>
              <a:ext uri="{FF2B5EF4-FFF2-40B4-BE49-F238E27FC236}">
                <a16:creationId xmlns:a16="http://schemas.microsoft.com/office/drawing/2014/main" id="{05936F28-65A3-F746-805B-242219146F45}"/>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4" name="Kuva 13">
            <a:extLst>
              <a:ext uri="{FF2B5EF4-FFF2-40B4-BE49-F238E27FC236}">
                <a16:creationId xmlns:a16="http://schemas.microsoft.com/office/drawing/2014/main" id="{C51D31CB-0844-C34C-AC5D-61C763D3BC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C599D6C2-7EB9-41C6-B0E2-0885AE33D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006323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Otsikko, teksti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F2C59-5C5C-B64C-A942-709B83363EA8}"/>
              </a:ext>
            </a:extLst>
          </p:cNvPr>
          <p:cNvSpPr>
            <a:spLocks noGrp="1"/>
          </p:cNvSpPr>
          <p:nvPr>
            <p:ph type="title"/>
          </p:nvPr>
        </p:nvSpPr>
        <p:spPr>
          <a:xfrm>
            <a:off x="6280148" y="683744"/>
            <a:ext cx="5067301" cy="1060926"/>
          </a:xfrm>
          <a:prstGeom prst="rect">
            <a:avLst/>
          </a:prstGeom>
          <a:effectLst/>
        </p:spPr>
        <p:txBody>
          <a:bodyPr anchor="t">
            <a:noAutofit/>
          </a:bodyPr>
          <a:lstStyle>
            <a:lvl1pPr algn="l">
              <a:lnSpc>
                <a:spcPct val="80000"/>
              </a:lnSpc>
              <a:defRPr sz="4400"/>
            </a:lvl1pPr>
          </a:lstStyle>
          <a:p>
            <a:r>
              <a:rPr lang="fi-FI" dirty="0"/>
              <a:t>Muokkaa </a:t>
            </a:r>
            <a:r>
              <a:rPr lang="fi-FI" dirty="0" err="1"/>
              <a:t>ots</a:t>
            </a:r>
            <a:r>
              <a:rPr lang="fi-FI" dirty="0"/>
              <a:t>. </a:t>
            </a:r>
            <a:r>
              <a:rPr lang="fi-FI" dirty="0" err="1"/>
              <a:t>perustyyl</a:t>
            </a:r>
            <a:r>
              <a:rPr lang="fi-FI" dirty="0"/>
              <a:t>. </a:t>
            </a:r>
          </a:p>
        </p:txBody>
      </p:sp>
      <p:sp>
        <p:nvSpPr>
          <p:cNvPr id="17" name="Sisällön paikkamerkki 3">
            <a:extLst>
              <a:ext uri="{FF2B5EF4-FFF2-40B4-BE49-F238E27FC236}">
                <a16:creationId xmlns:a16="http://schemas.microsoft.com/office/drawing/2014/main" id="{BAAD8882-CAED-0944-B454-3E362FFEA82A}"/>
              </a:ext>
            </a:extLst>
          </p:cNvPr>
          <p:cNvSpPr>
            <a:spLocks noGrp="1"/>
          </p:cNvSpPr>
          <p:nvPr>
            <p:ph sz="quarter" idx="15"/>
          </p:nvPr>
        </p:nvSpPr>
        <p:spPr>
          <a:xfrm>
            <a:off x="6280150" y="2163098"/>
            <a:ext cx="5067300" cy="4074508"/>
          </a:xfrm>
          <a:effectLst/>
        </p:spPr>
        <p:txBody>
          <a:bodyPr>
            <a:normAutofit/>
          </a:bodyPr>
          <a:lstStyle>
            <a:lvl1pPr marL="342900" indent="-342900" algn="l">
              <a:buClr>
                <a:schemeClr val="accent6"/>
              </a:buClr>
              <a:buFont typeface="Arial" panose="020B0604020202020204" pitchFamily="34" charset="0"/>
              <a:buChar char="•"/>
              <a:defRPr sz="2400"/>
            </a:lvl1pPr>
            <a:lvl2pPr algn="l">
              <a:buClr>
                <a:schemeClr val="tx1"/>
              </a:buClr>
              <a:defRPr sz="2000"/>
            </a:lvl2pPr>
            <a:lvl3pPr marL="1143000" indent="-228600" algn="l">
              <a:buClr>
                <a:schemeClr val="tx1"/>
              </a:buClr>
              <a:buFont typeface="Wingdings" pitchFamily="2" charset="2"/>
              <a:buChar char="§"/>
              <a:defRPr/>
            </a:lvl3pPr>
            <a:lvl4pPr marL="1600200" indent="-228600" algn="l">
              <a:buClr>
                <a:schemeClr val="tx1"/>
              </a:buClr>
              <a:buFont typeface="Wingdings" pitchFamily="2" charset="2"/>
              <a:buChar char="§"/>
              <a:defRPr sz="1600"/>
            </a:lvl4pPr>
            <a:lvl5pPr marL="2057400" indent="-228600" algn="l">
              <a:buClr>
                <a:schemeClr val="tx1"/>
              </a:buClr>
              <a:buFont typeface="Wingdings" pitchFamily="2" charset="2"/>
              <a:buChar char="§"/>
              <a:defRPr sz="1600"/>
            </a:lvl5pPr>
          </a:lstStyle>
          <a:p>
            <a:r>
              <a:rPr lang="fi-FI"/>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Päivämäärän paikkamerkki 3">
            <a:extLst>
              <a:ext uri="{FF2B5EF4-FFF2-40B4-BE49-F238E27FC236}">
                <a16:creationId xmlns:a16="http://schemas.microsoft.com/office/drawing/2014/main" id="{C35A80A9-F689-254A-9877-D83262B3882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AA0B1-2C5B-CA48-992E-E36854AB65EA}" type="datetime1">
              <a:rPr lang="fi-FI" smtClean="0"/>
              <a:t>11.5.2026</a:t>
            </a:fld>
            <a:endParaRPr lang="fi-FI"/>
          </a:p>
        </p:txBody>
      </p:sp>
      <p:sp>
        <p:nvSpPr>
          <p:cNvPr id="11" name="Dian numeron paikkamerkki 5">
            <a:extLst>
              <a:ext uri="{FF2B5EF4-FFF2-40B4-BE49-F238E27FC236}">
                <a16:creationId xmlns:a16="http://schemas.microsoft.com/office/drawing/2014/main" id="{05936F28-65A3-F746-805B-242219146F45}"/>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4" name="Kuva 13">
            <a:extLst>
              <a:ext uri="{FF2B5EF4-FFF2-40B4-BE49-F238E27FC236}">
                <a16:creationId xmlns:a16="http://schemas.microsoft.com/office/drawing/2014/main" id="{C51D31CB-0844-C34C-AC5D-61C763D3BC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C599D6C2-7EB9-41C6-B0E2-0885AE33D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6315199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Otsikko, teksti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F2C59-5C5C-B64C-A942-709B83363EA8}"/>
              </a:ext>
            </a:extLst>
          </p:cNvPr>
          <p:cNvSpPr>
            <a:spLocks noGrp="1"/>
          </p:cNvSpPr>
          <p:nvPr>
            <p:ph type="title"/>
          </p:nvPr>
        </p:nvSpPr>
        <p:spPr>
          <a:xfrm>
            <a:off x="831850" y="683744"/>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13" name="Sisällön paikkamerkki 12">
            <a:extLst>
              <a:ext uri="{FF2B5EF4-FFF2-40B4-BE49-F238E27FC236}">
                <a16:creationId xmlns:a16="http://schemas.microsoft.com/office/drawing/2014/main" id="{7A8DE876-7802-F443-B27E-BF46C207122D}"/>
              </a:ext>
            </a:extLst>
          </p:cNvPr>
          <p:cNvSpPr>
            <a:spLocks noGrp="1"/>
          </p:cNvSpPr>
          <p:nvPr>
            <p:ph sz="quarter" idx="14" hasCustomPrompt="1"/>
          </p:nvPr>
        </p:nvSpPr>
        <p:spPr>
          <a:xfrm>
            <a:off x="822215" y="1780614"/>
            <a:ext cx="10525236" cy="611823"/>
          </a:xfrm>
          <a:effectLst/>
        </p:spPr>
        <p:txBody>
          <a:bodyPr>
            <a:normAutofit/>
          </a:bodyPr>
          <a:lstStyle>
            <a:lvl1pPr marL="0" indent="0" algn="ctr">
              <a:buNone/>
              <a:defRPr sz="2400" i="1"/>
            </a:lvl1pPr>
          </a:lstStyle>
          <a:p>
            <a:r>
              <a:rPr lang="fi-FI"/>
              <a:t>Otsikko</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2577783"/>
            <a:ext cx="4966522" cy="3642042"/>
          </a:xfrm>
          <a:prstGeom prst="rect">
            <a:avLst/>
          </a:prstGeom>
          <a:effectLst/>
        </p:spPr>
        <p:txBody>
          <a:bodyPr/>
          <a:lstStyle>
            <a:lvl1pPr marL="342900" indent="-342900" algn="l">
              <a:buClr>
                <a:schemeClr val="tx1"/>
              </a:buClr>
              <a:buFont typeface="Arial" panose="020B0604020202020204" pitchFamily="34" charset="0"/>
              <a:buChar char="•"/>
              <a:defRPr sz="2400">
                <a:solidFill>
                  <a:schemeClr val="tx1">
                    <a:tint val="75000"/>
                  </a:schemeClr>
                </a:solidFill>
              </a:defRPr>
            </a:lvl1pPr>
            <a:lvl2pPr marL="800100" indent="-342900" algn="l">
              <a:buClr>
                <a:schemeClr val="tx1"/>
              </a:buClr>
              <a:buFont typeface="Courier New" panose="02070309020205020404" pitchFamily="49" charset="0"/>
              <a:buChar char="o"/>
              <a:defRPr sz="2000">
                <a:solidFill>
                  <a:schemeClr val="tx1">
                    <a:tint val="75000"/>
                  </a:schemeClr>
                </a:solidFill>
              </a:defRPr>
            </a:lvl2pPr>
            <a:lvl3pPr marL="1200150" indent="-285750" algn="l">
              <a:buClr>
                <a:schemeClr val="tx1"/>
              </a:buClr>
              <a:buFont typeface="Wingdings" pitchFamily="2" charset="2"/>
              <a:buChar char="§"/>
              <a:defRPr sz="1800">
                <a:solidFill>
                  <a:schemeClr val="tx1">
                    <a:tint val="75000"/>
                  </a:schemeClr>
                </a:solidFill>
              </a:defRPr>
            </a:lvl3pPr>
            <a:lvl4pPr marL="1657350" indent="-285750" algn="l">
              <a:buClr>
                <a:schemeClr val="tx1"/>
              </a:buClr>
              <a:buFont typeface="Wingdings" pitchFamily="2" charset="2"/>
              <a:buChar char="§"/>
              <a:defRPr sz="1600">
                <a:solidFill>
                  <a:schemeClr val="tx1">
                    <a:tint val="75000"/>
                  </a:schemeClr>
                </a:solidFill>
              </a:defRPr>
            </a:lvl4pPr>
            <a:lvl5pPr marL="2114550" indent="-285750" algn="l">
              <a:buClr>
                <a:schemeClr val="tx1"/>
              </a:buClr>
              <a:buFont typeface="Wingdings" pitchFamily="2" charset="2"/>
              <a:buChar char="§"/>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7" name="Sisällön paikkamerkki 3">
            <a:extLst>
              <a:ext uri="{FF2B5EF4-FFF2-40B4-BE49-F238E27FC236}">
                <a16:creationId xmlns:a16="http://schemas.microsoft.com/office/drawing/2014/main" id="{BAAD8882-CAED-0944-B454-3E362FFEA82A}"/>
              </a:ext>
            </a:extLst>
          </p:cNvPr>
          <p:cNvSpPr>
            <a:spLocks noGrp="1"/>
          </p:cNvSpPr>
          <p:nvPr>
            <p:ph sz="quarter" idx="15"/>
          </p:nvPr>
        </p:nvSpPr>
        <p:spPr>
          <a:xfrm>
            <a:off x="6280150" y="2595880"/>
            <a:ext cx="5067300" cy="3641725"/>
          </a:xfrm>
          <a:effectLst/>
        </p:spPr>
        <p:txBody>
          <a:bodyPr>
            <a:normAutofit/>
          </a:bodyPr>
          <a:lstStyle>
            <a:lvl1pPr marL="342900" indent="-342900" algn="l">
              <a:buClr>
                <a:schemeClr val="tx1"/>
              </a:buClr>
              <a:buFont typeface="Arial" panose="020B0604020202020204" pitchFamily="34" charset="0"/>
              <a:buChar char="•"/>
              <a:defRPr sz="2400"/>
            </a:lvl1pPr>
            <a:lvl2pPr algn="l">
              <a:buClr>
                <a:schemeClr val="tx1"/>
              </a:buClr>
              <a:defRPr sz="2000"/>
            </a:lvl2pPr>
            <a:lvl3pPr marL="1143000" indent="-228600" algn="l">
              <a:buClr>
                <a:schemeClr val="tx1"/>
              </a:buClr>
              <a:buFont typeface="Wingdings" pitchFamily="2" charset="2"/>
              <a:buChar char="§"/>
              <a:defRPr/>
            </a:lvl3pPr>
            <a:lvl4pPr marL="1600200" indent="-228600" algn="l">
              <a:buClr>
                <a:schemeClr val="tx1"/>
              </a:buClr>
              <a:buFont typeface="Wingdings" pitchFamily="2" charset="2"/>
              <a:buChar char="§"/>
              <a:defRPr sz="1600"/>
            </a:lvl4pPr>
            <a:lvl5pPr marL="2057400" indent="-228600" algn="l">
              <a:buClr>
                <a:schemeClr val="tx1"/>
              </a:buClr>
              <a:buFont typeface="Wingdings" pitchFamily="2" charset="2"/>
              <a:buChar cha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0" name="Päivämäärän paikkamerkki 3">
            <a:extLst>
              <a:ext uri="{FF2B5EF4-FFF2-40B4-BE49-F238E27FC236}">
                <a16:creationId xmlns:a16="http://schemas.microsoft.com/office/drawing/2014/main" id="{C35A80A9-F689-254A-9877-D83262B3882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54714E-591B-6547-B74D-E4BA98630745}" type="datetime1">
              <a:rPr lang="fi-FI" smtClean="0"/>
              <a:t>11.5.2026</a:t>
            </a:fld>
            <a:endParaRPr lang="fi-FI"/>
          </a:p>
        </p:txBody>
      </p:sp>
      <p:sp>
        <p:nvSpPr>
          <p:cNvPr id="11" name="Dian numeron paikkamerkki 5">
            <a:extLst>
              <a:ext uri="{FF2B5EF4-FFF2-40B4-BE49-F238E27FC236}">
                <a16:creationId xmlns:a16="http://schemas.microsoft.com/office/drawing/2014/main" id="{05936F28-65A3-F746-805B-242219146F45}"/>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4" name="Kuva 13">
            <a:extLst>
              <a:ext uri="{FF2B5EF4-FFF2-40B4-BE49-F238E27FC236}">
                <a16:creationId xmlns:a16="http://schemas.microsoft.com/office/drawing/2014/main" id="{C51D31CB-0844-C34C-AC5D-61C763D3BC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C599D6C2-7EB9-41C6-B0E2-0885AE33D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4232735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1740275"/>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2837146"/>
            <a:ext cx="10525236" cy="2123934"/>
          </a:xfrm>
          <a:effectLst/>
        </p:spPr>
        <p:txBody>
          <a:bodyPr>
            <a:normAutofit/>
          </a:bodyPr>
          <a:lstStyle>
            <a:lvl1pPr marL="0" indent="0" algn="ctr">
              <a:buNone/>
              <a:defRPr sz="2400" i="1"/>
            </a:lvl1pPr>
          </a:lstStyle>
          <a:p>
            <a:r>
              <a:rPr lang="fi-FI"/>
              <a:t>Otsikko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1EE7F5-77A9-C24A-BC91-F17D4D720786}" type="datetime1">
              <a:rPr lang="fi-FI" smtClean="0"/>
              <a:t>11.5.2026</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731D126B-5A40-411B-B642-6F8F323F81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488286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2" type="title">
  <p:cSld name="Title Slide 2">
    <p:bg>
      <p:bgPr>
        <a:solidFill>
          <a:schemeClr val="dk2"/>
        </a:solidFill>
        <a:effectLst/>
      </p:bgPr>
    </p:bg>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D1E9E3"/>
              </a:buClr>
              <a:buSzPts val="6000"/>
              <a:buFont typeface="Montserrat"/>
              <a:buNone/>
              <a:defRPr sz="6000">
                <a:solidFill>
                  <a:srgbClr val="D1E9E3"/>
                </a:solidFill>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D1E9E3"/>
              </a:buClr>
              <a:buSzPts val="2400"/>
              <a:buNone/>
              <a:defRPr sz="2400">
                <a:solidFill>
                  <a:srgbClr val="D1E9E3"/>
                </a:solidFill>
                <a:latin typeface="Calibri" panose="020F0502020204030204" pitchFamily="34" charset="0"/>
                <a:cs typeface="Calibri" panose="020F050202020403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4230766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380913" y="714375"/>
            <a:ext cx="10515600" cy="1060926"/>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394981" y="2011680"/>
            <a:ext cx="10501532" cy="4208145"/>
          </a:xfrm>
          <a:prstGeom prst="rect">
            <a:avLst/>
          </a:prstGeom>
          <a:effectLst/>
        </p:spPr>
        <p:txBody>
          <a:bodyPr>
            <a:normAutofit/>
          </a:bodyPr>
          <a:lstStyle>
            <a:lvl1pPr marL="179388" indent="-179388" algn="l">
              <a:lnSpc>
                <a:spcPct val="100000"/>
              </a:lnSpc>
              <a:buClr>
                <a:schemeClr val="tx2"/>
              </a:buClr>
              <a:buFont typeface="Arial" panose="020B0604020202020204" pitchFamily="34" charset="0"/>
              <a:buChar char="•"/>
              <a:tabLst/>
              <a:defRPr sz="2400">
                <a:solidFill>
                  <a:schemeClr val="tx2"/>
                </a:solidFill>
              </a:defRPr>
            </a:lvl1pPr>
            <a:lvl2pPr marL="800100" indent="-342900" algn="l">
              <a:lnSpc>
                <a:spcPct val="100000"/>
              </a:lnSpc>
              <a:buClr>
                <a:schemeClr val="tx2"/>
              </a:buClr>
              <a:buFont typeface="Courier New" panose="02070309020205020404" pitchFamily="49" charset="0"/>
              <a:buChar char="o"/>
              <a:defRPr sz="2000">
                <a:solidFill>
                  <a:schemeClr val="tx2"/>
                </a:solidFill>
              </a:defRPr>
            </a:lvl2pPr>
            <a:lvl3pPr marL="1200150" indent="-285750" algn="l">
              <a:lnSpc>
                <a:spcPct val="100000"/>
              </a:lnSpc>
              <a:buClr>
                <a:schemeClr val="tx2"/>
              </a:buClr>
              <a:buFont typeface="Wingdings" pitchFamily="2" charset="2"/>
              <a:buChar char="§"/>
              <a:defRPr sz="1800">
                <a:solidFill>
                  <a:schemeClr val="tx2"/>
                </a:solidFill>
              </a:defRPr>
            </a:lvl3pPr>
            <a:lvl4pPr marL="1657350" indent="-285750" algn="l">
              <a:lnSpc>
                <a:spcPct val="100000"/>
              </a:lnSpc>
              <a:buClr>
                <a:schemeClr val="tx2"/>
              </a:buClr>
              <a:buFont typeface="Wingdings" pitchFamily="2" charset="2"/>
              <a:buChar char="§"/>
              <a:defRPr sz="1600">
                <a:solidFill>
                  <a:schemeClr val="tx2"/>
                </a:solidFill>
              </a:defRPr>
            </a:lvl4pPr>
            <a:lvl5pPr marL="2114550" indent="-285750" algn="l">
              <a:lnSpc>
                <a:spcPct val="100000"/>
              </a:lnSpc>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E9068364-75A1-2243-8411-DE85A408B1C3}" type="datetime1">
              <a:rPr lang="fi-FI" smtClean="0"/>
              <a:t>11.5.2026</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21820909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2" type="secHead">
  <p:cSld name="Section Header 2">
    <p:bg>
      <p:bgPr>
        <a:solidFill>
          <a:schemeClr val="accent1"/>
        </a:solidFill>
        <a:effectLst/>
      </p:bgPr>
    </p:bg>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Montserrat"/>
              <a:buNone/>
              <a:defRPr sz="6000">
                <a:solidFill>
                  <a:schemeClr val="lt1"/>
                </a:solidFill>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 name="Google Shape;17;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extLst>
      <p:ext uri="{BB962C8B-B14F-4D97-AF65-F5344CB8AC3E}">
        <p14:creationId xmlns:p14="http://schemas.microsoft.com/office/powerpoint/2010/main" val="2201261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1" type="obj">
  <p:cSld name="Title and Content 1">
    <p:bg>
      <p:bgPr>
        <a:solidFill>
          <a:schemeClr val="lt1"/>
        </a:solidFill>
        <a:effectLst/>
      </p:bgPr>
    </p:bg>
    <p:spTree>
      <p:nvGrpSpPr>
        <p:cNvPr id="1" name="Shape 18"/>
        <p:cNvGrpSpPr/>
        <p:nvPr/>
      </p:nvGrpSpPr>
      <p:grpSpPr>
        <a:xfrm>
          <a:off x="0" y="0"/>
          <a:ext cx="0" cy="0"/>
          <a:chOff x="0" y="0"/>
          <a:chExt cx="0" cy="0"/>
        </a:xfrm>
      </p:grpSpPr>
      <p:sp>
        <p:nvSpPr>
          <p:cNvPr id="19" name="Google Shape;19;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Montserrat"/>
              <a:buNone/>
              <a:defRPr>
                <a:solidFill>
                  <a:schemeClr val="dk2"/>
                </a:solidFill>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0" name="Google Shape;20;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Char char="•"/>
              <a:defRPr>
                <a:solidFill>
                  <a:schemeClr val="dk2"/>
                </a:solidFill>
                <a:latin typeface="Calibri" panose="020F0502020204030204" pitchFamily="34" charset="0"/>
                <a:cs typeface="Calibri" panose="020F0502020204030204" pitchFamily="34" charset="0"/>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76000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 Content">
    <p:bg>
      <p:bgPr>
        <a:solidFill>
          <a:schemeClr val="dk2"/>
        </a:solidFill>
        <a:effectLst/>
      </p:bgPr>
    </p:bg>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Montserrat"/>
              <a:buNone/>
              <a:defRPr>
                <a:solidFill>
                  <a:schemeClr val="lt1"/>
                </a:solidFill>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3" name="Google Shape;23;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latin typeface="Calibri" panose="020F0502020204030204" pitchFamily="34" charset="0"/>
                <a:cs typeface="Calibri" panose="020F0502020204030204" pitchFamily="34" charset="0"/>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latin typeface="Calibri" panose="020F0502020204030204" pitchFamily="34" charset="0"/>
                <a:cs typeface="Calibri" panose="020F0502020204030204" pitchFamily="34" charset="0"/>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94894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1"/>
        </a:solidFill>
        <a:effectLst/>
      </p:bgPr>
    </p:bg>
    <p:spTree>
      <p:nvGrpSpPr>
        <p:cNvPr id="1" name="Shape 25"/>
        <p:cNvGrpSpPr/>
        <p:nvPr/>
      </p:nvGrpSpPr>
      <p:grpSpPr>
        <a:xfrm>
          <a:off x="0" y="0"/>
          <a:ext cx="0" cy="0"/>
          <a:chOff x="0" y="0"/>
          <a:chExt cx="0" cy="0"/>
        </a:xfrm>
      </p:grpSpPr>
      <p:sp>
        <p:nvSpPr>
          <p:cNvPr id="26" name="Google Shape;2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Montserrat"/>
              <a:buNone/>
              <a:defRPr>
                <a:solidFill>
                  <a:schemeClr val="lt1"/>
                </a:solidFill>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27140376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Tree>
    <p:extLst>
      <p:ext uri="{BB962C8B-B14F-4D97-AF65-F5344CB8AC3E}">
        <p14:creationId xmlns:p14="http://schemas.microsoft.com/office/powerpoint/2010/main" val="9389543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bg>
      <p:bgPr>
        <a:solidFill>
          <a:schemeClr val="dk2"/>
        </a:solidFill>
        <a:effectLst/>
      </p:bgPr>
    </p:bg>
    <p:spTree>
      <p:nvGrpSpPr>
        <p:cNvPr id="1" name="Shape 28"/>
        <p:cNvGrpSpPr/>
        <p:nvPr/>
      </p:nvGrpSpPr>
      <p:grpSpPr>
        <a:xfrm>
          <a:off x="0" y="0"/>
          <a:ext cx="0" cy="0"/>
          <a:chOff x="0" y="0"/>
          <a:chExt cx="0" cy="0"/>
        </a:xfrm>
      </p:grpSpPr>
      <p:sp>
        <p:nvSpPr>
          <p:cNvPr id="29" name="Google Shape;29;p20"/>
          <p:cNvSpPr txBox="1">
            <a:spLocks noGrp="1"/>
          </p:cNvSpPr>
          <p:nvPr>
            <p:ph type="title"/>
          </p:nvPr>
        </p:nvSpPr>
        <p:spPr>
          <a:xfrm>
            <a:off x="839788" y="727074"/>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Montserrat"/>
              <a:buNone/>
              <a:defRPr sz="3200">
                <a:solidFill>
                  <a:schemeClr val="lt1"/>
                </a:solidFill>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0" name="Google Shape;30;p20"/>
          <p:cNvSpPr>
            <a:spLocks noGrp="1"/>
          </p:cNvSpPr>
          <p:nvPr>
            <p:ph type="pic" idx="2"/>
          </p:nvPr>
        </p:nvSpPr>
        <p:spPr>
          <a:xfrm>
            <a:off x="5183188" y="727075"/>
            <a:ext cx="6172200" cy="5403850"/>
          </a:xfrm>
          <a:prstGeom prst="rect">
            <a:avLst/>
          </a:prstGeom>
          <a:noFill/>
          <a:ln>
            <a:noFill/>
          </a:ln>
        </p:spPr>
      </p:sp>
      <p:sp>
        <p:nvSpPr>
          <p:cNvPr id="31" name="Google Shape;31;p20"/>
          <p:cNvSpPr txBox="1">
            <a:spLocks noGrp="1"/>
          </p:cNvSpPr>
          <p:nvPr>
            <p:ph type="body" idx="1"/>
          </p:nvPr>
        </p:nvSpPr>
        <p:spPr>
          <a:xfrm>
            <a:off x="839788" y="2327274"/>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491439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380913" y="714375"/>
            <a:ext cx="10515600" cy="1060926"/>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21A3DE51-84B5-564F-BBB1-528BC0871DC6}" type="datetime1">
              <a:rPr lang="fi-FI" smtClean="0"/>
              <a:t>11.5.2026</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1718057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yhja_pohj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35E18DDB-A664-284E-A249-43DF8E94FC87}" type="datetime1">
              <a:rPr lang="fi-FI" smtClean="0"/>
              <a:t>11.5.2026</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Tree>
    <p:extLst>
      <p:ext uri="{BB962C8B-B14F-4D97-AF65-F5344CB8AC3E}">
        <p14:creationId xmlns:p14="http://schemas.microsoft.com/office/powerpoint/2010/main" val="1793006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655281" y="573817"/>
            <a:ext cx="4930466" cy="1060926"/>
          </a:xfrm>
          <a:prstGeom prst="rect">
            <a:avLst/>
          </a:prstGeom>
          <a:effectLst/>
        </p:spPr>
        <p:txBody>
          <a:bodyPr anchor="t">
            <a:noAutofit/>
          </a:bodyPr>
          <a:lstStyle>
            <a:lvl1pPr algn="l">
              <a:lnSpc>
                <a:spcPct val="80000"/>
              </a:lnSpc>
              <a:defRPr sz="4400"/>
            </a:lvl1pPr>
          </a:lstStyle>
          <a:p>
            <a:r>
              <a:rPr lang="fi-FI" dirty="0"/>
              <a:t>Muokkaa </a:t>
            </a:r>
            <a:r>
              <a:rPr lang="fi-FI" dirty="0" err="1"/>
              <a:t>ots</a:t>
            </a:r>
            <a:r>
              <a:rPr lang="fi-FI" dirty="0"/>
              <a:t>. </a:t>
            </a:r>
            <a:r>
              <a:rPr lang="fi-FI" dirty="0" err="1"/>
              <a:t>perustyyl</a:t>
            </a:r>
            <a:r>
              <a:rPr lang="fi-FI" dirty="0"/>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655281" y="2121104"/>
            <a:ext cx="4728165" cy="4163079"/>
          </a:xfrm>
          <a:effectLst/>
        </p:spPr>
        <p:txBody>
          <a:bodyPr/>
          <a:lstStyle>
            <a:lvl1pPr algn="l">
              <a:buClr>
                <a:schemeClr val="tx2"/>
              </a:buClr>
              <a:defRPr sz="2400">
                <a:solidFill>
                  <a:schemeClr val="tx2"/>
                </a:solidFill>
              </a:defRPr>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D1AC09-571D-D04E-ABB2-DDD76FDCDFD7}" type="datetime1">
              <a:rPr lang="fi-FI" smtClean="0"/>
              <a:t>11.5.2026</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7DEC344F-66C6-4AB1-A5D0-028D84B065E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EF66A10E-4733-4BA7-8132-A2EB004F951C}"/>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90442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Otsikko ja sisältö">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CAD235D-C864-F667-0250-6020F085BCAE}"/>
              </a:ext>
            </a:extLst>
          </p:cNvPr>
          <p:cNvSpPr>
            <a:spLocks noGrp="1" noRot="1" noMove="1" noResize="1" noEditPoints="1" noAdjustHandles="1" noChangeArrowheads="1" noChangeShapeType="1"/>
          </p:cNvSpPr>
          <p:nvPr>
            <p:ph type="pic" sz="quarter" idx="16"/>
          </p:nvPr>
        </p:nvSpPr>
        <p:spPr>
          <a:xfrm>
            <a:off x="0" y="0"/>
            <a:ext cx="12192000" cy="6858000"/>
          </a:xfrm>
          <a:solidFill>
            <a:schemeClr val="accent2">
              <a:lumMod val="20000"/>
              <a:lumOff val="80000"/>
            </a:schemeClr>
          </a:solidFill>
        </p:spPr>
        <p:txBody>
          <a:bodyPr/>
          <a:lstStyle/>
          <a:p>
            <a:endParaRPr lang="en-FI" dirty="0"/>
          </a:p>
        </p:txBody>
      </p:sp>
      <p:sp>
        <p:nvSpPr>
          <p:cNvPr id="14" name="Content Placeholder 13">
            <a:extLst>
              <a:ext uri="{FF2B5EF4-FFF2-40B4-BE49-F238E27FC236}">
                <a16:creationId xmlns:a16="http://schemas.microsoft.com/office/drawing/2014/main" id="{E18593AF-7D37-2628-52EB-45FF26D474AF}"/>
              </a:ext>
            </a:extLst>
          </p:cNvPr>
          <p:cNvSpPr>
            <a:spLocks noGrp="1"/>
          </p:cNvSpPr>
          <p:nvPr>
            <p:ph sz="quarter" idx="17"/>
          </p:nvPr>
        </p:nvSpPr>
        <p:spPr>
          <a:xfrm>
            <a:off x="0" y="0"/>
            <a:ext cx="6121400" cy="6858000"/>
          </a:xfrm>
          <a:solidFill>
            <a:schemeClr val="tx2">
              <a:alpha val="89000"/>
            </a:schemeClr>
          </a:solidFill>
        </p:spPr>
        <p:txBody>
          <a:bodyPr>
            <a:normAutofit/>
          </a:bodyPr>
          <a:lstStyle>
            <a:lvl1pPr>
              <a:defRPr sz="100"/>
            </a:lvl1pPr>
          </a:lstStyle>
          <a:p>
            <a:pPr lvl="0"/>
            <a:endParaRPr lang="en-GB" dirty="0"/>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hasCustomPrompt="1"/>
          </p:nvPr>
        </p:nvSpPr>
        <p:spPr>
          <a:xfrm>
            <a:off x="655281" y="2121104"/>
            <a:ext cx="4728165" cy="4163079"/>
          </a:xfrm>
          <a:effectLst/>
        </p:spPr>
        <p:txBody>
          <a:bodyPr/>
          <a:lstStyle>
            <a:lvl1pPr algn="l">
              <a:buClr>
                <a:schemeClr val="bg1"/>
              </a:buClr>
              <a:defRPr sz="2000">
                <a:solidFill>
                  <a:schemeClr val="bg1"/>
                </a:solidFill>
              </a:defRPr>
            </a:lvl1pPr>
            <a:lvl2pPr algn="l">
              <a:buClr>
                <a:schemeClr val="bg1"/>
              </a:buClr>
              <a:defRPr sz="2000">
                <a:solidFill>
                  <a:schemeClr val="bg1"/>
                </a:solidFill>
              </a:defRPr>
            </a:lvl2pPr>
            <a:lvl3pPr marL="914400" indent="0" algn="l">
              <a:buClr>
                <a:schemeClr val="tx1"/>
              </a:buClr>
              <a:buFont typeface="Wingdings" pitchFamily="2" charset="2"/>
              <a:buNone/>
              <a:defRPr sz="1800">
                <a:solidFill>
                  <a:schemeClr val="bg1"/>
                </a:solidFill>
              </a:defRPr>
            </a:lvl3pPr>
            <a:lvl4pPr marL="1600200" indent="-228600" algn="l">
              <a:buClr>
                <a:schemeClr val="tx1"/>
              </a:buClr>
              <a:buFont typeface="Wingdings" pitchFamily="2" charset="2"/>
              <a:buChar char="§"/>
              <a:defRPr sz="1600">
                <a:solidFill>
                  <a:schemeClr val="bg1"/>
                </a:solidFill>
              </a:defRPr>
            </a:lvl4pPr>
            <a:lvl5pPr algn="l">
              <a:buClr>
                <a:schemeClr val="tx1"/>
              </a:buClr>
              <a:defRPr sz="1600">
                <a:solidFill>
                  <a:schemeClr val="bg1"/>
                </a:solidFill>
              </a:defRPr>
            </a:lvl5pPr>
          </a:lstStyle>
          <a:p>
            <a:r>
              <a:rPr lang="fi-FI" dirty="0"/>
              <a:t>Muokkaa tekstin perustyylejä</a:t>
            </a:r>
          </a:p>
          <a:p>
            <a:pPr lvl="1"/>
            <a:r>
              <a:rPr lang="fi-FI" dirty="0"/>
              <a:t>toinen taso</a:t>
            </a:r>
          </a:p>
        </p:txBody>
      </p:sp>
      <p:pic>
        <p:nvPicPr>
          <p:cNvPr id="3" name="Kuva 14">
            <a:extLst>
              <a:ext uri="{FF2B5EF4-FFF2-40B4-BE49-F238E27FC236}">
                <a16:creationId xmlns:a16="http://schemas.microsoft.com/office/drawing/2014/main" id="{8E41823A-42C8-67A1-09F6-76DF48561FF6}"/>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0" name="Kuva 7">
            <a:extLst>
              <a:ext uri="{FF2B5EF4-FFF2-40B4-BE49-F238E27FC236}">
                <a16:creationId xmlns:a16="http://schemas.microsoft.com/office/drawing/2014/main" id="{64DC52D6-CE5F-0894-C259-BD410AE52E2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rcRect/>
          <a:stretch/>
        </p:blipFill>
        <p:spPr>
          <a:xfrm>
            <a:off x="248657" y="6351698"/>
            <a:ext cx="1231334" cy="311634"/>
          </a:xfrm>
          <a:prstGeom prst="rect">
            <a:avLst/>
          </a:prstGeom>
        </p:spPr>
      </p:pic>
      <p:sp>
        <p:nvSpPr>
          <p:cNvPr id="18" name="Date Placeholder 17">
            <a:extLst>
              <a:ext uri="{FF2B5EF4-FFF2-40B4-BE49-F238E27FC236}">
                <a16:creationId xmlns:a16="http://schemas.microsoft.com/office/drawing/2014/main" id="{48900134-0426-C864-0C8F-C15AF7A88FA5}"/>
              </a:ext>
            </a:extLst>
          </p:cNvPr>
          <p:cNvSpPr>
            <a:spLocks noGrp="1"/>
          </p:cNvSpPr>
          <p:nvPr>
            <p:ph type="dt" sz="half" idx="18"/>
          </p:nvPr>
        </p:nvSpPr>
        <p:spPr/>
        <p:txBody>
          <a:bodyPr/>
          <a:lstStyle/>
          <a:p>
            <a:fld id="{080695B0-5E78-C144-965A-188F84CF903B}" type="datetime1">
              <a:rPr lang="fi-FI" smtClean="0"/>
              <a:t>11.5.2026</a:t>
            </a:fld>
            <a:endParaRPr lang="fi-FI" dirty="0"/>
          </a:p>
        </p:txBody>
      </p:sp>
      <p:sp>
        <p:nvSpPr>
          <p:cNvPr id="19" name="Footer Placeholder 18">
            <a:extLst>
              <a:ext uri="{FF2B5EF4-FFF2-40B4-BE49-F238E27FC236}">
                <a16:creationId xmlns:a16="http://schemas.microsoft.com/office/drawing/2014/main" id="{B4D14EC8-C169-4443-9E17-5286699CA3FD}"/>
              </a:ext>
            </a:extLst>
          </p:cNvPr>
          <p:cNvSpPr>
            <a:spLocks noGrp="1"/>
          </p:cNvSpPr>
          <p:nvPr>
            <p:ph type="ftr" sz="quarter" idx="19"/>
          </p:nvPr>
        </p:nvSpPr>
        <p:spPr/>
        <p:txBody>
          <a:bodyPr/>
          <a:lstStyle/>
          <a:p>
            <a:endParaRPr lang="fi-FI" dirty="0"/>
          </a:p>
        </p:txBody>
      </p:sp>
      <p:sp>
        <p:nvSpPr>
          <p:cNvPr id="20" name="Slide Number Placeholder 19">
            <a:extLst>
              <a:ext uri="{FF2B5EF4-FFF2-40B4-BE49-F238E27FC236}">
                <a16:creationId xmlns:a16="http://schemas.microsoft.com/office/drawing/2014/main" id="{1FC71ECC-E54A-B903-0A26-B2A0C9F3A6AD}"/>
              </a:ext>
            </a:extLst>
          </p:cNvPr>
          <p:cNvSpPr>
            <a:spLocks noGrp="1"/>
          </p:cNvSpPr>
          <p:nvPr>
            <p:ph type="sldNum" sz="quarter" idx="20"/>
          </p:nvPr>
        </p:nvSpPr>
        <p:spPr/>
        <p:txBody>
          <a:bodyPr/>
          <a:lstStyle/>
          <a:p>
            <a:fld id="{F3EE06F1-2D77-A44E-97FA-F679B9CB76D5}" type="slidenum">
              <a:rPr lang="fi-FI" smtClean="0"/>
              <a:t>‹#›</a:t>
            </a:fld>
            <a:endParaRPr lang="fi-FI"/>
          </a:p>
        </p:txBody>
      </p:sp>
      <p:sp>
        <p:nvSpPr>
          <p:cNvPr id="21" name="Title 20">
            <a:extLst>
              <a:ext uri="{FF2B5EF4-FFF2-40B4-BE49-F238E27FC236}">
                <a16:creationId xmlns:a16="http://schemas.microsoft.com/office/drawing/2014/main" id="{37E8AFB4-FB58-9132-B5AE-72AE55F8529D}"/>
              </a:ext>
            </a:extLst>
          </p:cNvPr>
          <p:cNvSpPr>
            <a:spLocks noGrp="1"/>
          </p:cNvSpPr>
          <p:nvPr>
            <p:ph type="title"/>
          </p:nvPr>
        </p:nvSpPr>
        <p:spPr>
          <a:xfrm>
            <a:off x="646612" y="643799"/>
            <a:ext cx="4892040" cy="1325563"/>
          </a:xfrm>
        </p:spPr>
        <p:txBody>
          <a:bodyPr>
            <a:normAutofit/>
          </a:bodyPr>
          <a:lstStyle>
            <a:lvl1pPr>
              <a:defRPr sz="3600">
                <a:solidFill>
                  <a:schemeClr val="bg1"/>
                </a:solidFill>
              </a:defRPr>
            </a:lvl1pPr>
          </a:lstStyle>
          <a:p>
            <a:r>
              <a:rPr lang="en-GB" dirty="0"/>
              <a:t>Click to edit Master title style</a:t>
            </a:r>
            <a:endParaRPr lang="en-FI" dirty="0"/>
          </a:p>
        </p:txBody>
      </p:sp>
    </p:spTree>
    <p:extLst>
      <p:ext uri="{BB962C8B-B14F-4D97-AF65-F5344CB8AC3E}">
        <p14:creationId xmlns:p14="http://schemas.microsoft.com/office/powerpoint/2010/main" val="6238768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6416984" y="825198"/>
            <a:ext cx="4930466" cy="1060926"/>
          </a:xfrm>
          <a:prstGeom prst="rect">
            <a:avLst/>
          </a:prstGeom>
          <a:effectLst/>
        </p:spPr>
        <p:txBody>
          <a:bodyPr anchor="t">
            <a:noAutofit/>
          </a:bodyPr>
          <a:lstStyle>
            <a:lvl1pPr algn="l">
              <a:lnSpc>
                <a:spcPct val="80000"/>
              </a:lnSpc>
              <a:defRPr sz="4400"/>
            </a:lvl1pPr>
          </a:lstStyle>
          <a:p>
            <a:r>
              <a:rPr lang="fi-FI" dirty="0"/>
              <a:t>Muokkaa </a:t>
            </a:r>
            <a:r>
              <a:rPr lang="fi-FI" dirty="0" err="1"/>
              <a:t>ots</a:t>
            </a:r>
            <a:r>
              <a:rPr lang="fi-FI" dirty="0"/>
              <a:t>. </a:t>
            </a:r>
            <a:r>
              <a:rPr lang="fi-FI" dirty="0" err="1"/>
              <a:t>perustyyl</a:t>
            </a:r>
            <a:r>
              <a:rPr lang="fi-FI" dirty="0"/>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6416984" y="2121104"/>
            <a:ext cx="4728165" cy="4163079"/>
          </a:xfrm>
          <a:effectLst/>
        </p:spPr>
        <p:txBody>
          <a:bodyPr/>
          <a:lstStyle>
            <a:lvl1pPr algn="l">
              <a:buClr>
                <a:schemeClr val="tx2"/>
              </a:buClr>
              <a:defRPr sz="2400">
                <a:solidFill>
                  <a:schemeClr val="tx2"/>
                </a:solidFill>
              </a:defRPr>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698E3A-5E8C-2E43-A099-8C2D53E7BB0B}" type="datetime1">
              <a:rPr lang="fi-FI" smtClean="0"/>
              <a:t>11.5.2026</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7DEC344F-66C6-4AB1-A5D0-028D84B065E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EF66A10E-4733-4BA7-8132-A2EB004F951C}"/>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42204956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Otsikko ja sisältö">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EC2FD3CA-AD77-DE2E-68F4-FB89B57163D9}"/>
              </a:ext>
            </a:extLst>
          </p:cNvPr>
          <p:cNvSpPr>
            <a:spLocks noGrp="1" noRot="1" noMove="1" noResize="1" noEditPoints="1" noAdjustHandles="1" noChangeArrowheads="1" noChangeShapeType="1"/>
          </p:cNvSpPr>
          <p:nvPr>
            <p:ph type="pic" sz="quarter" idx="16"/>
          </p:nvPr>
        </p:nvSpPr>
        <p:spPr>
          <a:xfrm>
            <a:off x="0" y="0"/>
            <a:ext cx="12192000" cy="6858000"/>
          </a:xfrm>
          <a:solidFill>
            <a:schemeClr val="accent2">
              <a:lumMod val="20000"/>
              <a:lumOff val="80000"/>
            </a:schemeClr>
          </a:solidFill>
        </p:spPr>
        <p:txBody>
          <a:bodyPr/>
          <a:lstStyle/>
          <a:p>
            <a:endParaRPr lang="en-FI" dirty="0"/>
          </a:p>
        </p:txBody>
      </p:sp>
      <p:sp>
        <p:nvSpPr>
          <p:cNvPr id="6" name="Content Placeholder 13">
            <a:extLst>
              <a:ext uri="{FF2B5EF4-FFF2-40B4-BE49-F238E27FC236}">
                <a16:creationId xmlns:a16="http://schemas.microsoft.com/office/drawing/2014/main" id="{3A732C5B-DD1B-AEA1-8267-65F6288B451F}"/>
              </a:ext>
            </a:extLst>
          </p:cNvPr>
          <p:cNvSpPr>
            <a:spLocks noGrp="1" noRot="1" noMove="1" noResize="1" noEditPoints="1" noAdjustHandles="1" noChangeArrowheads="1" noChangeShapeType="1"/>
          </p:cNvSpPr>
          <p:nvPr>
            <p:ph sz="quarter" idx="21"/>
          </p:nvPr>
        </p:nvSpPr>
        <p:spPr>
          <a:xfrm>
            <a:off x="6070600" y="0"/>
            <a:ext cx="6121400" cy="6858000"/>
          </a:xfrm>
          <a:solidFill>
            <a:schemeClr val="tx2">
              <a:alpha val="89000"/>
            </a:schemeClr>
          </a:solidFill>
        </p:spPr>
        <p:txBody>
          <a:bodyPr>
            <a:normAutofit/>
          </a:bodyPr>
          <a:lstStyle>
            <a:lvl1pPr>
              <a:defRPr sz="100"/>
            </a:lvl1pPr>
          </a:lstStyle>
          <a:p>
            <a:pPr lvl="0"/>
            <a:endParaRPr lang="en-GB" dirty="0"/>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hasCustomPrompt="1"/>
          </p:nvPr>
        </p:nvSpPr>
        <p:spPr>
          <a:xfrm>
            <a:off x="6416984" y="2121104"/>
            <a:ext cx="4728165" cy="4163079"/>
          </a:xfrm>
          <a:effectLst/>
        </p:spPr>
        <p:txBody>
          <a:bodyPr/>
          <a:lstStyle>
            <a:lvl1pPr algn="l">
              <a:buClr>
                <a:schemeClr val="bg1"/>
              </a:buClr>
              <a:defRPr sz="2400">
                <a:solidFill>
                  <a:schemeClr val="bg1"/>
                </a:solidFill>
              </a:defRPr>
            </a:lvl1pPr>
            <a:lvl2pPr algn="l">
              <a:buClr>
                <a:schemeClr val="bg1"/>
              </a:buClr>
              <a:defRPr sz="2000">
                <a:solidFill>
                  <a:schemeClr val="bg1"/>
                </a:solidFill>
              </a:defRPr>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dirty="0"/>
              <a:t>Muokkaa tekstin perustyylejä</a:t>
            </a:r>
          </a:p>
          <a:p>
            <a:pPr lvl="1"/>
            <a:r>
              <a:rPr lang="fi-FI" dirty="0"/>
              <a:t>toinen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B69009-C391-6644-89C6-DA5C2FDA301E}" type="datetime1">
              <a:rPr lang="fi-FI" smtClean="0"/>
              <a:t>11.5.2026</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sp>
        <p:nvSpPr>
          <p:cNvPr id="8" name="Alatunnisteen paikkamerkki 6">
            <a:extLst>
              <a:ext uri="{FF2B5EF4-FFF2-40B4-BE49-F238E27FC236}">
                <a16:creationId xmlns:a16="http://schemas.microsoft.com/office/drawing/2014/main" id="{EF66A10E-4733-4BA7-8132-A2EB004F951C}"/>
              </a:ext>
            </a:extLst>
          </p:cNvPr>
          <p:cNvSpPr>
            <a:spLocks noGrp="1"/>
          </p:cNvSpPr>
          <p:nvPr>
            <p:ph type="ftr" sz="quarter" idx="11"/>
          </p:nvPr>
        </p:nvSpPr>
        <p:spPr>
          <a:xfrm>
            <a:off x="4121668" y="6356350"/>
            <a:ext cx="3935963" cy="365125"/>
          </a:xfrm>
        </p:spPr>
        <p:txBody>
          <a:bodyPr/>
          <a:lstStyle/>
          <a:p>
            <a:endParaRPr lang="fi-FI" dirty="0"/>
          </a:p>
        </p:txBody>
      </p:sp>
      <p:pic>
        <p:nvPicPr>
          <p:cNvPr id="2" name="Kuva 7">
            <a:extLst>
              <a:ext uri="{FF2B5EF4-FFF2-40B4-BE49-F238E27FC236}">
                <a16:creationId xmlns:a16="http://schemas.microsoft.com/office/drawing/2014/main" id="{14D3BFAD-ACEF-A24C-0871-574171A3092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48657" y="6351698"/>
            <a:ext cx="1231334" cy="311634"/>
          </a:xfrm>
          <a:prstGeom prst="rect">
            <a:avLst/>
          </a:prstGeom>
        </p:spPr>
      </p:pic>
      <p:pic>
        <p:nvPicPr>
          <p:cNvPr id="11" name="Kuva 14">
            <a:extLst>
              <a:ext uri="{FF2B5EF4-FFF2-40B4-BE49-F238E27FC236}">
                <a16:creationId xmlns:a16="http://schemas.microsoft.com/office/drawing/2014/main" id="{A8A6F180-55E7-BC93-4086-07DA0A0F923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6416984" y="825198"/>
            <a:ext cx="4930466" cy="1060926"/>
          </a:xfrm>
          <a:prstGeom prst="rect">
            <a:avLst/>
          </a:prstGeom>
          <a:effectLst/>
        </p:spPr>
        <p:txBody>
          <a:bodyPr anchor="t">
            <a:noAutofit/>
          </a:bodyPr>
          <a:lstStyle>
            <a:lvl1pPr algn="l">
              <a:lnSpc>
                <a:spcPct val="80000"/>
              </a:lnSpc>
              <a:defRPr sz="4400">
                <a:solidFill>
                  <a:schemeClr val="bg1"/>
                </a:solidFill>
              </a:defRPr>
            </a:lvl1pPr>
          </a:lstStyle>
          <a:p>
            <a:r>
              <a:rPr lang="fi-FI" dirty="0"/>
              <a:t>Muokkaa </a:t>
            </a:r>
            <a:r>
              <a:rPr lang="fi-FI" dirty="0" err="1"/>
              <a:t>ots</a:t>
            </a:r>
            <a:r>
              <a:rPr lang="fi-FI" dirty="0"/>
              <a:t>. </a:t>
            </a:r>
            <a:r>
              <a:rPr lang="fi-FI" dirty="0" err="1"/>
              <a:t>perustyyl</a:t>
            </a:r>
            <a:r>
              <a:rPr lang="fi-FI" dirty="0"/>
              <a:t>. </a:t>
            </a:r>
          </a:p>
        </p:txBody>
      </p:sp>
    </p:spTree>
    <p:extLst>
      <p:ext uri="{BB962C8B-B14F-4D97-AF65-F5344CB8AC3E}">
        <p14:creationId xmlns:p14="http://schemas.microsoft.com/office/powerpoint/2010/main" val="13954532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4.png"/><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p:spPr>
        <p:txBody>
          <a:bodyPr vert="horz" lIns="91440" tIns="45720" rIns="91440" bIns="45720" rtlCol="0">
            <a:normAutofit/>
          </a:body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F55C59-CB3E-0140-9B72-6775C6C00E6E}" type="datetime1">
              <a:rPr lang="fi-FI" smtClean="0"/>
              <a:t>11.5.2026</a:t>
            </a:fld>
            <a:endParaRPr lang="fi-FI" dirty="0"/>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1" name="Kuva 7">
            <a:extLst>
              <a:ext uri="{FF2B5EF4-FFF2-40B4-BE49-F238E27FC236}">
                <a16:creationId xmlns:a16="http://schemas.microsoft.com/office/drawing/2014/main" id="{36EEFE7A-A019-8245-8B1B-79373550A02F}"/>
              </a:ext>
              <a:ext uri="{C183D7F6-B498-43B3-948B-1728B52AA6E4}">
                <adec:decorative xmlns:adec="http://schemas.microsoft.com/office/drawing/2017/decorative" val="1"/>
              </a:ext>
            </a:extLst>
          </p:cNvPr>
          <p:cNvPicPr>
            <a:picLocks noChangeAspect="1"/>
          </p:cNvPicPr>
          <p:nvPr userDrawn="1"/>
        </p:nvPicPr>
        <p:blipFill>
          <a:blip r:embed="rId13" cstate="print">
            <a:extLst>
              <a:ext uri="{28A0092B-C50C-407E-A947-70E740481C1C}">
                <a14:useLocalDpi xmlns:a14="http://schemas.microsoft.com/office/drawing/2010/main"/>
              </a:ext>
            </a:extLst>
          </a:blip>
          <a:srcRect/>
          <a:stretch/>
        </p:blipFill>
        <p:spPr>
          <a:xfrm>
            <a:off x="248657" y="6351698"/>
            <a:ext cx="1231334" cy="311634"/>
          </a:xfrm>
          <a:prstGeom prst="rect">
            <a:avLst/>
          </a:prstGeom>
        </p:spPr>
      </p:pic>
      <p:sp>
        <p:nvSpPr>
          <p:cNvPr id="2" name="Alatunnisteen paikkamerkki 1">
            <a:extLst>
              <a:ext uri="{FF2B5EF4-FFF2-40B4-BE49-F238E27FC236}">
                <a16:creationId xmlns:a16="http://schemas.microsoft.com/office/drawing/2014/main" id="{EFEB5C75-9C88-46D4-947C-D7483FA5AD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dirty="0"/>
          </a:p>
        </p:txBody>
      </p:sp>
    </p:spTree>
    <p:extLst>
      <p:ext uri="{BB962C8B-B14F-4D97-AF65-F5344CB8AC3E}">
        <p14:creationId xmlns:p14="http://schemas.microsoft.com/office/powerpoint/2010/main" val="984712758"/>
      </p:ext>
    </p:extLst>
  </p:cSld>
  <p:clrMap bg1="lt1" tx1="dk1" bg2="lt2" tx2="dk2" accent1="accent1" accent2="accent2" accent3="accent3" accent4="accent4" accent5="accent5" accent6="accent6" hlink="hlink" folHlink="folHlink"/>
  <p:sldLayoutIdLst>
    <p:sldLayoutId id="2147483734" r:id="rId1"/>
    <p:sldLayoutId id="2147483784" r:id="rId2"/>
    <p:sldLayoutId id="2147483761" r:id="rId3"/>
    <p:sldLayoutId id="2147483760" r:id="rId4"/>
    <p:sldLayoutId id="2147483749" r:id="rId5"/>
    <p:sldLayoutId id="2147483742" r:id="rId6"/>
    <p:sldLayoutId id="2147483781" r:id="rId7"/>
    <p:sldLayoutId id="2147483746" r:id="rId8"/>
    <p:sldLayoutId id="2147483782" r:id="rId9"/>
    <p:sldLayoutId id="2147483733" r:id="rId10"/>
    <p:sldLayoutId id="2147483736" r:id="rId11"/>
  </p:sldLayoutIdLst>
  <p:hf hdr="0" ftr="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37CA5B-A07F-1C4B-2599-03A5947BE3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D8A50614-0520-57D8-AFF0-DC758411C5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4" name="Date Placeholder 3">
            <a:extLst>
              <a:ext uri="{FF2B5EF4-FFF2-40B4-BE49-F238E27FC236}">
                <a16:creationId xmlns:a16="http://schemas.microsoft.com/office/drawing/2014/main" id="{ECA47E9F-9B60-3748-CF87-3EE379A26F9C}"/>
              </a:ext>
            </a:extLst>
          </p:cNvPr>
          <p:cNvSpPr>
            <a:spLocks noGrp="1"/>
          </p:cNvSpPr>
          <p:nvPr>
            <p:ph type="dt" sz="half" idx="2"/>
          </p:nvPr>
        </p:nvSpPr>
        <p:spPr>
          <a:xfrm>
            <a:off x="10023763"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B5CBA11-0FD3-D944-B4EE-21F417C7B6E1}" type="datetime1">
              <a:rPr lang="fi-FI" smtClean="0"/>
              <a:t>11.5.2026</a:t>
            </a:fld>
            <a:endParaRPr lang="en-FI"/>
          </a:p>
        </p:txBody>
      </p:sp>
      <p:sp>
        <p:nvSpPr>
          <p:cNvPr id="5" name="Footer Placeholder 4">
            <a:extLst>
              <a:ext uri="{FF2B5EF4-FFF2-40B4-BE49-F238E27FC236}">
                <a16:creationId xmlns:a16="http://schemas.microsoft.com/office/drawing/2014/main" id="{E5108AC5-188D-039D-8A60-7E6A49BEE2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endParaRPr lang="en-FI" dirty="0"/>
          </a:p>
        </p:txBody>
      </p:sp>
      <p:sp>
        <p:nvSpPr>
          <p:cNvPr id="6" name="Slide Number Placeholder 5">
            <a:extLst>
              <a:ext uri="{FF2B5EF4-FFF2-40B4-BE49-F238E27FC236}">
                <a16:creationId xmlns:a16="http://schemas.microsoft.com/office/drawing/2014/main" id="{4554AB44-2256-D287-15D6-959F2BF7B5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B72EF1-256A-4E48-9A2B-96E76D70EB3F}" type="slidenum">
              <a:rPr lang="en-FI" smtClean="0"/>
              <a:t>‹#›</a:t>
            </a:fld>
            <a:endParaRPr lang="en-FI"/>
          </a:p>
        </p:txBody>
      </p:sp>
    </p:spTree>
    <p:extLst>
      <p:ext uri="{BB962C8B-B14F-4D97-AF65-F5344CB8AC3E}">
        <p14:creationId xmlns:p14="http://schemas.microsoft.com/office/powerpoint/2010/main" val="39491997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5" r:id="rId4"/>
    <p:sldLayoutId id="2147483783" r:id="rId5"/>
    <p:sldLayoutId id="2147483777" r:id="rId6"/>
    <p:sldLayoutId id="2147483778" r:id="rId7"/>
    <p:sldLayoutId id="2147483779" r:id="rId8"/>
    <p:sldLayoutId id="2147483780" r:id="rId9"/>
  </p:sldLayoutIdLst>
  <p:hf hdr="0" ftr="0"/>
  <p:txStyles>
    <p:titleStyle>
      <a:lvl1pPr algn="l" defTabSz="914400" rtl="0" eaLnBrk="1" latinLnBrk="0" hangingPunct="1">
        <a:lnSpc>
          <a:spcPct val="90000"/>
        </a:lnSpc>
        <a:spcBef>
          <a:spcPct val="0"/>
        </a:spcBef>
        <a:buNone/>
        <a:defRPr sz="3600" b="1"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p:spPr>
        <p:txBody>
          <a:bodyPr vert="horz" lIns="91440" tIns="45720" rIns="91440" bIns="45720" rtlCol="0">
            <a:normAutofit/>
          </a:body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624FB4-966E-4544-82C1-8EBCAC43730C}" type="datetime1">
              <a:rPr lang="fi-FI" smtClean="0"/>
              <a:t>11.5.2026</a:t>
            </a:fld>
            <a:endParaRPr lang="fi-FI"/>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9" name="Kuva 8">
            <a:extLst>
              <a:ext uri="{FF2B5EF4-FFF2-40B4-BE49-F238E27FC236}">
                <a16:creationId xmlns:a16="http://schemas.microsoft.com/office/drawing/2014/main" id="{A4EB6745-5D38-414D-8F18-78AE802E20C7}"/>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2" name="Alatunnisteen paikkamerkki 1">
            <a:extLst>
              <a:ext uri="{FF2B5EF4-FFF2-40B4-BE49-F238E27FC236}">
                <a16:creationId xmlns:a16="http://schemas.microsoft.com/office/drawing/2014/main" id="{382AD9C5-3DA3-4566-9BA7-6876F94555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991031939"/>
      </p:ext>
    </p:extLst>
  </p:cSld>
  <p:clrMap bg1="dk1" tx1="lt1" bg2="dk2" tx2="lt2" accent1="accent1" accent2="accent2" accent3="accent3" accent4="accent4" accent5="accent5" accent6="accent6" hlink="hlink" folHlink="folHlink"/>
  <p:sldLayoutIdLst>
    <p:sldLayoutId id="2147483741" r:id="rId1"/>
    <p:sldLayoutId id="2147483738" r:id="rId2"/>
    <p:sldLayoutId id="2147483762" r:id="rId3"/>
    <p:sldLayoutId id="2147483745" r:id="rId4"/>
    <p:sldLayoutId id="2147483737" r:id="rId5"/>
    <p:sldLayoutId id="2147483748" r:id="rId6"/>
    <p:sldLayoutId id="2147483747" r:id="rId7"/>
    <p:sldLayoutId id="2147483739" r:id="rId8"/>
  </p:sldLayoutIdLst>
  <p:hf hdr="0" ft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Montserrat"/>
              <a:buNone/>
              <a:defRPr sz="4400" b="1" i="0" u="none" strike="noStrike" cap="none">
                <a:solidFill>
                  <a:schemeClr val="dk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a:ea typeface="Montserrat"/>
                <a:cs typeface="Montserrat"/>
                <a:sym typeface="Montserra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212872038"/>
      </p:ext>
    </p:extLst>
  </p:cSld>
  <p:clrMap bg1="lt1" tx1="dk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6.tiff"/><Relationship Id="rId13" Type="http://schemas.openxmlformats.org/officeDocument/2006/relationships/image" Target="../media/image41.png"/><Relationship Id="rId3" Type="http://schemas.openxmlformats.org/officeDocument/2006/relationships/image" Target="../media/image32.jpeg"/><Relationship Id="rId7" Type="http://schemas.openxmlformats.org/officeDocument/2006/relationships/image" Target="../media/image35.tiff"/><Relationship Id="rId12" Type="http://schemas.openxmlformats.org/officeDocument/2006/relationships/image" Target="../media/image40.png"/><Relationship Id="rId2" Type="http://schemas.openxmlformats.org/officeDocument/2006/relationships/notesSlide" Target="../notesSlides/notesSlide10.xml"/><Relationship Id="rId16"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4.png"/><Relationship Id="rId9" Type="http://schemas.openxmlformats.org/officeDocument/2006/relationships/image" Target="../media/image37.tiff"/><Relationship Id="rId1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50.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54.jp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jpeg"/><Relationship Id="rId7" Type="http://schemas.openxmlformats.org/officeDocument/2006/relationships/image" Target="../media/image59.jpeg"/><Relationship Id="rId12"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58.jpeg"/><Relationship Id="rId11" Type="http://schemas.openxmlformats.org/officeDocument/2006/relationships/image" Target="../media/image61.jpg"/><Relationship Id="rId5" Type="http://schemas.openxmlformats.org/officeDocument/2006/relationships/image" Target="../media/image57.svg"/><Relationship Id="rId10" Type="http://schemas.openxmlformats.org/officeDocument/2006/relationships/image" Target="../media/image41.png"/><Relationship Id="rId4" Type="http://schemas.openxmlformats.org/officeDocument/2006/relationships/image" Target="../media/image4.png"/><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26.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22.xml"/><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2.jpe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25.xml"/><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78.jpeg"/></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1.jpe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emf"/><Relationship Id="rId5" Type="http://schemas.openxmlformats.org/officeDocument/2006/relationships/image" Target="../media/image3.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83.jpeg"/></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33" name="Kuva 32" descr="Tampere.Finland -tunnus.">
            <a:extLst>
              <a:ext uri="{FF2B5EF4-FFF2-40B4-BE49-F238E27FC236}">
                <a16:creationId xmlns:a16="http://schemas.microsoft.com/office/drawing/2014/main" id="{084490A2-A769-4E49-1646-836BE9B2ECDF}"/>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366014" y="488300"/>
            <a:ext cx="5459973" cy="2099702"/>
          </a:xfrm>
          <a:prstGeom prst="rect">
            <a:avLst/>
          </a:prstGeom>
          <a:effectLst>
            <a:outerShdw blurRad="88900" algn="ctr" rotWithShape="0">
              <a:prstClr val="black">
                <a:alpha val="36620"/>
              </a:prstClr>
            </a:outerShdw>
          </a:effectLst>
        </p:spPr>
      </p:pic>
      <p:pic>
        <p:nvPicPr>
          <p:cNvPr id="34" name="Kuva 33">
            <a:extLst>
              <a:ext uri="{FF2B5EF4-FFF2-40B4-BE49-F238E27FC236}">
                <a16:creationId xmlns:a16="http://schemas.microsoft.com/office/drawing/2014/main" id="{C8254E92-CB3A-4A5F-8440-3B1D99FEED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2" name="Sisällön paikkamerkki 12">
            <a:extLst>
              <a:ext uri="{FF2B5EF4-FFF2-40B4-BE49-F238E27FC236}">
                <a16:creationId xmlns:a16="http://schemas.microsoft.com/office/drawing/2014/main" id="{CA66FF7C-035D-462B-F6E7-115533D93CB3}"/>
              </a:ext>
            </a:extLst>
          </p:cNvPr>
          <p:cNvSpPr txBox="1">
            <a:spLocks noGrp="1"/>
          </p:cNvSpPr>
          <p:nvPr>
            <p:ph type="title" idx="4294967295"/>
          </p:nvPr>
        </p:nvSpPr>
        <p:spPr>
          <a:xfrm>
            <a:off x="2946346" y="5212242"/>
            <a:ext cx="6364922" cy="1043591"/>
          </a:xfrm>
          <a:prstGeom prst="rect">
            <a:avLst/>
          </a:prstGeom>
          <a:noFill/>
          <a:ln>
            <a:noFill/>
            <a:prstDash/>
          </a:ln>
          <a:effectLst>
            <a:outerShdw blurRad="161250" algn="ctr" rotWithShape="0">
              <a:prstClr val="black">
                <a:alpha val="75437"/>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400"/>
              </a:spcBef>
              <a:spcAft>
                <a:spcPts val="0"/>
              </a:spcAft>
              <a:buClr>
                <a:schemeClr val="bg1"/>
              </a:buClr>
              <a:buSzTx/>
              <a:buFont typeface="Arial" panose="020B0604020202020204" pitchFamily="34" charset="0"/>
              <a:buNone/>
              <a:tabLst/>
              <a:defRPr/>
            </a:pPr>
            <a:r>
              <a:rPr kumimoji="0" lang="fi-FI" sz="3600" b="1" i="0" u="none" strike="noStrike" kern="1200" cap="none" spc="0" normalizeH="0" baseline="0" noProof="0" dirty="0">
                <a:ln>
                  <a:noFill/>
                </a:ln>
                <a:solidFill>
                  <a:schemeClr val="bg1"/>
                </a:solidFill>
                <a:effectLst/>
                <a:uLnTx/>
                <a:uFillTx/>
                <a:latin typeface="+mj-lt"/>
                <a:ea typeface="+mn-ea"/>
                <a:cs typeface="+mn-cs"/>
              </a:rPr>
              <a:t>ESITYKSEN NIMI</a:t>
            </a:r>
            <a:br>
              <a:rPr kumimoji="0" lang="fi-FI" sz="1800" b="0" i="0" u="none" strike="noStrike" kern="1200" cap="none" spc="0" normalizeH="0" baseline="0" noProof="0" dirty="0">
                <a:ln>
                  <a:noFill/>
                </a:ln>
                <a:solidFill>
                  <a:schemeClr val="bg1"/>
                </a:solidFill>
                <a:effectLst/>
                <a:uLnTx/>
                <a:uFillTx/>
                <a:latin typeface="+mn-lt"/>
                <a:ea typeface="+mn-ea"/>
                <a:cs typeface="+mn-cs"/>
              </a:rPr>
            </a:br>
            <a:r>
              <a:rPr kumimoji="0" lang="fi-FI" sz="2400" b="0" i="0" u="none" strike="noStrike" kern="1200" cap="none" spc="0" normalizeH="0" baseline="0" noProof="0" dirty="0">
                <a:ln>
                  <a:noFill/>
                </a:ln>
                <a:solidFill>
                  <a:schemeClr val="bg1"/>
                </a:solidFill>
                <a:effectLst/>
                <a:uLnTx/>
                <a:uFillTx/>
                <a:latin typeface="+mn-lt"/>
                <a:ea typeface="+mn-ea"/>
                <a:cs typeface="+mn-cs"/>
              </a:rPr>
              <a:t>Esittelijä, Tapahtumapaikka, -aika</a:t>
            </a:r>
          </a:p>
        </p:txBody>
      </p:sp>
    </p:spTree>
    <p:extLst>
      <p:ext uri="{BB962C8B-B14F-4D97-AF65-F5344CB8AC3E}">
        <p14:creationId xmlns:p14="http://schemas.microsoft.com/office/powerpoint/2010/main" val="3878248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inter evening view of downtown Tampere, featuring old red brick buildings around Tammerkoski.">
            <a:extLst>
              <a:ext uri="{FF2B5EF4-FFF2-40B4-BE49-F238E27FC236}">
                <a16:creationId xmlns:a16="http://schemas.microsoft.com/office/drawing/2014/main" id="{57E6FC69-61CD-506D-266E-00CC22B88CB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2611"/>
            <a:ext cx="8417169" cy="6855389"/>
          </a:xfrm>
          <a:prstGeom prst="rect">
            <a:avLst/>
          </a:prstGeom>
        </p:spPr>
      </p:pic>
      <p:sp>
        <p:nvSpPr>
          <p:cNvPr id="2" name="Rectangle 1">
            <a:extLst>
              <a:ext uri="{FF2B5EF4-FFF2-40B4-BE49-F238E27FC236}">
                <a16:creationId xmlns:a16="http://schemas.microsoft.com/office/drawing/2014/main" id="{EDCD77BC-83DF-15EC-9E2C-ADA21DDF417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4501662"/>
            <a:ext cx="8417169" cy="2356338"/>
          </a:xfrm>
          <a:prstGeom prst="rect">
            <a:avLst/>
          </a:prstGeom>
          <a:solidFill>
            <a:schemeClr val="tx2">
              <a:lumMod val="75000"/>
              <a:alpha val="9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604775A-181C-817E-5DC6-AA79BAB64BF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1723" y="2919047"/>
            <a:ext cx="8428892" cy="1582616"/>
          </a:xfrm>
          <a:prstGeom prst="rect">
            <a:avLst/>
          </a:prstGeom>
          <a:solidFill>
            <a:schemeClr val="tx2">
              <a:lumMod val="75000"/>
              <a:alpha val="8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Otsikko 1">
            <a:extLst>
              <a:ext uri="{FF2B5EF4-FFF2-40B4-BE49-F238E27FC236}">
                <a16:creationId xmlns:a16="http://schemas.microsoft.com/office/drawing/2014/main" id="{60928593-8D0E-2871-CCE2-9AD9C5E5F4CB}"/>
              </a:ext>
            </a:extLst>
          </p:cNvPr>
          <p:cNvSpPr txBox="1">
            <a:spLocks noGrp="1"/>
          </p:cNvSpPr>
          <p:nvPr>
            <p:ph type="title" idx="4294967295"/>
          </p:nvPr>
        </p:nvSpPr>
        <p:spPr>
          <a:xfrm>
            <a:off x="532042" y="3261209"/>
            <a:ext cx="11566173" cy="1252766"/>
          </a:xfrm>
          <a:prstGeom prst="rect">
            <a:avLst/>
          </a:prstGeom>
          <a:noFill/>
          <a:ln>
            <a:noFill/>
            <a:prstDash/>
          </a:ln>
          <a:effectLst>
            <a:outerShdw blurRad="134660" algn="ctr" rotWithShape="0">
              <a:prstClr val="black">
                <a:alpha val="18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fi-FI" sz="3600" dirty="0">
                <a:solidFill>
                  <a:schemeClr val="bg1"/>
                </a:solidFill>
              </a:rPr>
              <a:t>Home of </a:t>
            </a:r>
            <a:r>
              <a:rPr lang="fi-FI" sz="3600" dirty="0" err="1">
                <a:solidFill>
                  <a:schemeClr val="bg1"/>
                </a:solidFill>
              </a:rPr>
              <a:t>entrepreneurship</a:t>
            </a:r>
            <a:r>
              <a:rPr lang="fi-FI" sz="3600" dirty="0">
                <a:solidFill>
                  <a:schemeClr val="bg1"/>
                </a:solidFill>
              </a:rPr>
              <a:t> – </a:t>
            </a:r>
            <a:br>
              <a:rPr lang="fi-FI" sz="3600" dirty="0">
                <a:solidFill>
                  <a:schemeClr val="bg1"/>
                </a:solidFill>
              </a:rPr>
            </a:br>
            <a:r>
              <a:rPr lang="fi-FI" sz="3600" dirty="0" err="1">
                <a:solidFill>
                  <a:schemeClr val="bg1"/>
                </a:solidFill>
              </a:rPr>
              <a:t>strong</a:t>
            </a:r>
            <a:r>
              <a:rPr lang="fi-FI" sz="3600" dirty="0">
                <a:solidFill>
                  <a:schemeClr val="bg1"/>
                </a:solidFill>
              </a:rPr>
              <a:t> business culture</a:t>
            </a:r>
            <a:endParaRPr kumimoji="0" lang="fi-FI" sz="3600" u="none" strike="noStrike" kern="1200" cap="none" spc="0" normalizeH="0" baseline="0" noProof="0" dirty="0">
              <a:ln>
                <a:noFill/>
              </a:ln>
              <a:solidFill>
                <a:schemeClr val="bg1"/>
              </a:solidFill>
              <a:effectLst/>
              <a:uLnTx/>
              <a:uFillTx/>
            </a:endParaRPr>
          </a:p>
        </p:txBody>
      </p:sp>
      <p:sp>
        <p:nvSpPr>
          <p:cNvPr id="13" name="Suorakulmio 12">
            <a:extLst>
              <a:ext uri="{FF2B5EF4-FFF2-40B4-BE49-F238E27FC236}">
                <a16:creationId xmlns:a16="http://schemas.microsoft.com/office/drawing/2014/main" id="{91B88F19-A2C6-7180-3661-7F08C5EBDFA6}"/>
              </a:ext>
            </a:extLst>
          </p:cNvPr>
          <p:cNvSpPr/>
          <p:nvPr/>
        </p:nvSpPr>
        <p:spPr>
          <a:xfrm>
            <a:off x="476051" y="4540417"/>
            <a:ext cx="7300326" cy="1579029"/>
          </a:xfrm>
          <a:prstGeom prst="rect">
            <a:avLst/>
          </a:prstGeom>
        </p:spPr>
        <p:txBody>
          <a:bodyPr wrap="square" lIns="91440" tIns="45720" rIns="91440" bIns="45720" anchor="t">
            <a:noAutofit/>
          </a:bodyPr>
          <a:lstStyle/>
          <a:p>
            <a:pPr lvl="0">
              <a:defRPr/>
            </a:pPr>
            <a:r>
              <a:rPr lang="en-GB" sz="2000" b="1" dirty="0">
                <a:solidFill>
                  <a:srgbClr val="FFFFFF"/>
                </a:solidFill>
              </a:rPr>
              <a:t>THE REGION’S LEADING INDUSTRIES </a:t>
            </a:r>
            <a:r>
              <a:rPr lang="en-GB" sz="2000" dirty="0">
                <a:solidFill>
                  <a:srgbClr val="FFFFFF"/>
                </a:solidFill>
              </a:rPr>
              <a:t>are manufacturing, intelligent machines, automation, Al and analytics, health technology, circular economy and cleantech.</a:t>
            </a:r>
          </a:p>
          <a:p>
            <a:pPr lvl="0">
              <a:defRPr/>
            </a:pPr>
            <a:r>
              <a:rPr lang="en-GB" sz="2000" b="1" dirty="0">
                <a:solidFill>
                  <a:srgbClr val="FFFFFF"/>
                </a:solidFill>
              </a:rPr>
              <a:t>EMERGING INDUSTRIES </a:t>
            </a:r>
            <a:r>
              <a:rPr lang="en-GB" sz="2000" dirty="0">
                <a:solidFill>
                  <a:srgbClr val="FFFFFF"/>
                </a:solidFill>
              </a:rPr>
              <a:t>include gaming, automotive, nanotechnology, and the creative industries, among others.</a:t>
            </a:r>
          </a:p>
        </p:txBody>
      </p:sp>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7A9C3CBA-192A-D14D-A5C5-82A4EEA15591}" type="datetime1">
              <a:rPr lang="fi-FI" smtClean="0">
                <a:solidFill>
                  <a:schemeClr val="bg1">
                    <a:lumMod val="65000"/>
                  </a:schemeClr>
                </a:solidFill>
              </a:rPr>
              <a:t>11.5.2026</a:t>
            </a:fld>
            <a:endParaRPr lang="fi-FI" dirty="0">
              <a:solidFill>
                <a:schemeClr val="bg1">
                  <a:lumMod val="65000"/>
                </a:schemeClr>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lumMod val="65000"/>
                  </a:schemeClr>
                </a:solidFill>
              </a:rPr>
              <a:pPr/>
              <a:t>10</a:t>
            </a:fld>
            <a:endParaRPr lang="fi-FI">
              <a:solidFill>
                <a:schemeClr val="bg1">
                  <a:lumMod val="65000"/>
                </a:schemeClr>
              </a:solidFill>
            </a:endParaRP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34" name="Tekstiruutu 24">
            <a:extLst>
              <a:ext uri="{FF2B5EF4-FFF2-40B4-BE49-F238E27FC236}">
                <a16:creationId xmlns:a16="http://schemas.microsoft.com/office/drawing/2014/main" id="{206ECE68-64AA-A939-1963-CC8164DE5923}"/>
              </a:ext>
              <a:ext uri="{C183D7F6-B498-43B3-948B-1728B52AA6E4}">
                <adec:decorative xmlns:adec="http://schemas.microsoft.com/office/drawing/2017/decorative" val="1"/>
              </a:ext>
            </a:extLst>
          </p:cNvPr>
          <p:cNvSpPr txBox="1">
            <a:spLocks noChangeArrowheads="1"/>
          </p:cNvSpPr>
          <p:nvPr/>
        </p:nvSpPr>
        <p:spPr bwMode="auto">
          <a:xfrm>
            <a:off x="5253550"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a:t>
            </a:r>
            <a:r>
              <a:rPr lang="fi-FI" altLang="fi-FI" sz="1200" dirty="0">
                <a:solidFill>
                  <a:schemeClr val="bg1"/>
                </a:solidFill>
                <a:latin typeface="Calibri" panose="020F0502020204030204"/>
              </a:rPr>
              <a:t>/</a:t>
            </a:r>
            <a:r>
              <a:rPr lang="fi-FI" altLang="fi-FI" sz="1200" dirty="0" err="1">
                <a:solidFill>
                  <a:schemeClr val="bg1"/>
                </a:solidFill>
                <a:latin typeface="Calibri" panose="020F0502020204030204"/>
              </a:rPr>
              <a:t>Smartrac</a:t>
            </a:r>
            <a:r>
              <a:rPr lang="fi-FI" altLang="fi-FI" sz="1200" dirty="0">
                <a:solidFill>
                  <a:schemeClr val="bg1"/>
                </a:solidFill>
                <a:latin typeface="Calibri" panose="020F0502020204030204"/>
              </a:rPr>
              <a:t> / Laura </a:t>
            </a:r>
            <a:r>
              <a:rPr lang="fi-FI" altLang="fi-FI" sz="1200" dirty="0" err="1">
                <a:solidFill>
                  <a:schemeClr val="bg1"/>
                </a:solidFill>
                <a:latin typeface="Calibri" panose="020F0502020204030204"/>
              </a:rPr>
              <a:t>Vanzo</a:t>
            </a:r>
            <a:endPar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3" name="Kuva 2" descr="Valmet">
            <a:extLst>
              <a:ext uri="{FF2B5EF4-FFF2-40B4-BE49-F238E27FC236}">
                <a16:creationId xmlns:a16="http://schemas.microsoft.com/office/drawing/2014/main" id="{CA7446A3-61D2-7261-849F-3C00B5AA281B}"/>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0388684" y="1276616"/>
            <a:ext cx="1447662" cy="517393"/>
          </a:xfrm>
          <a:prstGeom prst="rect">
            <a:avLst/>
          </a:prstGeom>
        </p:spPr>
      </p:pic>
      <p:pic>
        <p:nvPicPr>
          <p:cNvPr id="4" name="Kuva 3" descr="Huawei">
            <a:extLst>
              <a:ext uri="{FF2B5EF4-FFF2-40B4-BE49-F238E27FC236}">
                <a16:creationId xmlns:a16="http://schemas.microsoft.com/office/drawing/2014/main" id="{841A9005-68A4-0DCA-85E8-22FA9D41743B}"/>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8996547" y="3584324"/>
            <a:ext cx="732739" cy="732739"/>
          </a:xfrm>
          <a:prstGeom prst="rect">
            <a:avLst/>
          </a:prstGeom>
        </p:spPr>
      </p:pic>
      <p:pic>
        <p:nvPicPr>
          <p:cNvPr id="9" name="Kuva 8" descr="Ponsse">
            <a:extLst>
              <a:ext uri="{FF2B5EF4-FFF2-40B4-BE49-F238E27FC236}">
                <a16:creationId xmlns:a16="http://schemas.microsoft.com/office/drawing/2014/main" id="{455B5A4A-A474-BD5A-4424-6CC5F2CDC68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430761" y="2043490"/>
            <a:ext cx="1334838" cy="401430"/>
          </a:xfrm>
          <a:prstGeom prst="rect">
            <a:avLst/>
          </a:prstGeom>
        </p:spPr>
      </p:pic>
      <p:pic>
        <p:nvPicPr>
          <p:cNvPr id="10" name="Kuva 9" descr="Gofore">
            <a:extLst>
              <a:ext uri="{FF2B5EF4-FFF2-40B4-BE49-F238E27FC236}">
                <a16:creationId xmlns:a16="http://schemas.microsoft.com/office/drawing/2014/main" id="{FCC46FE5-884C-872C-7E22-0B67824D914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733752" y="4694568"/>
            <a:ext cx="1258329" cy="212824"/>
          </a:xfrm>
          <a:prstGeom prst="rect">
            <a:avLst/>
          </a:prstGeom>
        </p:spPr>
      </p:pic>
      <p:pic>
        <p:nvPicPr>
          <p:cNvPr id="11" name="Kuva 10" descr="Nokia">
            <a:extLst>
              <a:ext uri="{FF2B5EF4-FFF2-40B4-BE49-F238E27FC236}">
                <a16:creationId xmlns:a16="http://schemas.microsoft.com/office/drawing/2014/main" id="{8FAD65CB-5CD4-4EE4-7711-23DF005677A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778854" y="2808256"/>
            <a:ext cx="1364142" cy="591873"/>
          </a:xfrm>
          <a:prstGeom prst="rect">
            <a:avLst/>
          </a:prstGeom>
        </p:spPr>
      </p:pic>
      <p:pic>
        <p:nvPicPr>
          <p:cNvPr id="12" name="Kuva 11" descr="Fastems">
            <a:extLst>
              <a:ext uri="{FF2B5EF4-FFF2-40B4-BE49-F238E27FC236}">
                <a16:creationId xmlns:a16="http://schemas.microsoft.com/office/drawing/2014/main" id="{9D536BD6-7550-5E97-3396-12606D076413}"/>
              </a:ext>
            </a:extLst>
          </p:cNvPr>
          <p:cNvPicPr>
            <a:picLocks noChangeAspect="1"/>
          </p:cNvPicPr>
          <p:nvPr/>
        </p:nvPicPr>
        <p:blipFill>
          <a:blip r:embed="rId10" cstate="print">
            <a:extLst>
              <a:ext uri="{28A0092B-C50C-407E-A947-70E740481C1C}">
                <a14:useLocalDpi xmlns:a14="http://schemas.microsoft.com/office/drawing/2010/main"/>
              </a:ext>
            </a:extLst>
          </a:blip>
          <a:srcRect t="15888" b="15888"/>
          <a:stretch/>
        </p:blipFill>
        <p:spPr>
          <a:xfrm>
            <a:off x="10388684" y="2805386"/>
            <a:ext cx="1399127" cy="528177"/>
          </a:xfrm>
          <a:prstGeom prst="rect">
            <a:avLst/>
          </a:prstGeom>
        </p:spPr>
      </p:pic>
      <p:pic>
        <p:nvPicPr>
          <p:cNvPr id="14" name="Kuva 13" descr="AAC Technologies">
            <a:extLst>
              <a:ext uri="{FF2B5EF4-FFF2-40B4-BE49-F238E27FC236}">
                <a16:creationId xmlns:a16="http://schemas.microsoft.com/office/drawing/2014/main" id="{CB337BCA-76A1-E4C8-9C7D-4F1837813748}"/>
              </a:ext>
            </a:extLst>
          </p:cNvPr>
          <p:cNvPicPr>
            <a:picLocks noChangeAspect="1"/>
          </p:cNvPicPr>
          <p:nvPr/>
        </p:nvPicPr>
        <p:blipFill>
          <a:blip r:embed="rId11"/>
          <a:srcRect t="18982" r="34073"/>
          <a:stretch>
            <a:fillRect/>
          </a:stretch>
        </p:blipFill>
        <p:spPr>
          <a:xfrm>
            <a:off x="10445096" y="5310590"/>
            <a:ext cx="1471302" cy="435874"/>
          </a:xfrm>
          <a:prstGeom prst="rect">
            <a:avLst/>
          </a:prstGeom>
        </p:spPr>
      </p:pic>
      <p:pic>
        <p:nvPicPr>
          <p:cNvPr id="15" name="Kuva 14" descr="Vincit">
            <a:extLst>
              <a:ext uri="{FF2B5EF4-FFF2-40B4-BE49-F238E27FC236}">
                <a16:creationId xmlns:a16="http://schemas.microsoft.com/office/drawing/2014/main" id="{136C3DB2-4B67-6BD4-5833-9AA3182DA5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78854" y="1326328"/>
            <a:ext cx="1168124" cy="417970"/>
          </a:xfrm>
          <a:prstGeom prst="rect">
            <a:avLst/>
          </a:prstGeom>
        </p:spPr>
      </p:pic>
      <p:pic>
        <p:nvPicPr>
          <p:cNvPr id="16" name="Kuva 15" descr="Sandvik">
            <a:extLst>
              <a:ext uri="{FF2B5EF4-FFF2-40B4-BE49-F238E27FC236}">
                <a16:creationId xmlns:a16="http://schemas.microsoft.com/office/drawing/2014/main" id="{995A7764-2F5D-9225-F827-DF1B980143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80824" y="2138301"/>
            <a:ext cx="1468472" cy="265356"/>
          </a:xfrm>
          <a:prstGeom prst="rect">
            <a:avLst/>
          </a:prstGeom>
        </p:spPr>
      </p:pic>
      <p:pic>
        <p:nvPicPr>
          <p:cNvPr id="17" name="Kuva 16" descr="Insta">
            <a:extLst>
              <a:ext uri="{FF2B5EF4-FFF2-40B4-BE49-F238E27FC236}">
                <a16:creationId xmlns:a16="http://schemas.microsoft.com/office/drawing/2014/main" id="{14D01B8F-6445-96D0-0B99-5F58E196473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446074" y="3736156"/>
            <a:ext cx="1132516" cy="283242"/>
          </a:xfrm>
          <a:prstGeom prst="rect">
            <a:avLst/>
          </a:prstGeom>
        </p:spPr>
      </p:pic>
      <p:pic>
        <p:nvPicPr>
          <p:cNvPr id="18" name="Kuva 17" descr="Kalmar">
            <a:extLst>
              <a:ext uri="{FF2B5EF4-FFF2-40B4-BE49-F238E27FC236}">
                <a16:creationId xmlns:a16="http://schemas.microsoft.com/office/drawing/2014/main" id="{93A7A8D7-75BC-7E79-47F1-3DFF1342BEFC}"/>
              </a:ext>
            </a:extLst>
          </p:cNvPr>
          <p:cNvPicPr>
            <a:picLocks noChangeAspect="1"/>
          </p:cNvPicPr>
          <p:nvPr/>
        </p:nvPicPr>
        <p:blipFill>
          <a:blip r:embed="rId15"/>
          <a:stretch>
            <a:fillRect/>
          </a:stretch>
        </p:blipFill>
        <p:spPr>
          <a:xfrm>
            <a:off x="10369812" y="4540417"/>
            <a:ext cx="1456736" cy="409707"/>
          </a:xfrm>
          <a:prstGeom prst="rect">
            <a:avLst/>
          </a:prstGeom>
        </p:spPr>
      </p:pic>
      <p:pic>
        <p:nvPicPr>
          <p:cNvPr id="19" name="Kuva 18" descr="Metso">
            <a:extLst>
              <a:ext uri="{FF2B5EF4-FFF2-40B4-BE49-F238E27FC236}">
                <a16:creationId xmlns:a16="http://schemas.microsoft.com/office/drawing/2014/main" id="{2072C326-CFF6-AFF1-F736-A9FB8504305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680845" y="5191257"/>
            <a:ext cx="1355841" cy="631346"/>
          </a:xfrm>
          <a:prstGeom prst="rect">
            <a:avLst/>
          </a:prstGeom>
        </p:spPr>
      </p:pic>
    </p:spTree>
    <p:extLst>
      <p:ext uri="{BB962C8B-B14F-4D97-AF65-F5344CB8AC3E}">
        <p14:creationId xmlns:p14="http://schemas.microsoft.com/office/powerpoint/2010/main" val="2697267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 21" descr="A woman working on her laptop.">
            <a:extLst>
              <a:ext uri="{FF2B5EF4-FFF2-40B4-BE49-F238E27FC236}">
                <a16:creationId xmlns:a16="http://schemas.microsoft.com/office/drawing/2014/main" id="{3C1C8800-9147-68EB-1D5B-AE1F8711A7F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4D03EE2-F710-1B61-D971-697AACFE1722}"/>
              </a:ext>
              <a:ext uri="{C183D7F6-B498-43B3-948B-1728B52AA6E4}">
                <adec:decorative xmlns:adec="http://schemas.microsoft.com/office/drawing/2017/decorative" val="1"/>
              </a:ext>
            </a:extLst>
          </p:cNvPr>
          <p:cNvSpPr>
            <a:spLocks/>
          </p:cNvSpPr>
          <p:nvPr/>
        </p:nvSpPr>
        <p:spPr>
          <a:xfrm>
            <a:off x="0" y="0"/>
            <a:ext cx="5269312" cy="6858000"/>
          </a:xfrm>
          <a:prstGeom prst="rect">
            <a:avLst/>
          </a:prstGeom>
          <a:solidFill>
            <a:schemeClr val="tx2">
              <a:lumMod val="75000"/>
              <a:alpha val="828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Otsikko 1">
            <a:extLst>
              <a:ext uri="{FF2B5EF4-FFF2-40B4-BE49-F238E27FC236}">
                <a16:creationId xmlns:a16="http://schemas.microsoft.com/office/drawing/2014/main" id="{2821273A-355E-6263-976D-3B0E5CC112DA}"/>
              </a:ext>
            </a:extLst>
          </p:cNvPr>
          <p:cNvSpPr>
            <a:spLocks noGrp="1"/>
          </p:cNvSpPr>
          <p:nvPr>
            <p:ph type="title"/>
          </p:nvPr>
        </p:nvSpPr>
        <p:spPr>
          <a:xfrm>
            <a:off x="437370" y="840233"/>
            <a:ext cx="3546234" cy="941374"/>
          </a:xfrm>
        </p:spPr>
        <p:txBody>
          <a:bodyPr/>
          <a:lstStyle/>
          <a:p>
            <a:r>
              <a:rPr lang="fi-FI" sz="2800" dirty="0" err="1">
                <a:solidFill>
                  <a:schemeClr val="bg1"/>
                </a:solidFill>
              </a:rPr>
              <a:t>Fertile</a:t>
            </a:r>
            <a:r>
              <a:rPr lang="fi-FI" sz="2800" dirty="0">
                <a:solidFill>
                  <a:schemeClr val="bg1"/>
                </a:solidFill>
              </a:rPr>
              <a:t> </a:t>
            </a:r>
            <a:r>
              <a:rPr lang="fi-FI" sz="2800" dirty="0" err="1">
                <a:solidFill>
                  <a:schemeClr val="bg1"/>
                </a:solidFill>
              </a:rPr>
              <a:t>ground</a:t>
            </a:r>
            <a:r>
              <a:rPr lang="fi-FI" sz="2800" dirty="0">
                <a:solidFill>
                  <a:schemeClr val="bg1"/>
                </a:solidFill>
              </a:rPr>
              <a:t> for </a:t>
            </a:r>
            <a:br>
              <a:rPr lang="fi-FI" dirty="0">
                <a:solidFill>
                  <a:schemeClr val="bg1"/>
                </a:solidFill>
              </a:rPr>
            </a:br>
            <a:r>
              <a:rPr lang="fi-FI" dirty="0">
                <a:solidFill>
                  <a:schemeClr val="bg1"/>
                </a:solidFill>
              </a:rPr>
              <a:t>NEW IDEAS</a:t>
            </a:r>
          </a:p>
        </p:txBody>
      </p:sp>
      <p:sp>
        <p:nvSpPr>
          <p:cNvPr id="3" name="Sisällön paikkamerkki 2">
            <a:extLst>
              <a:ext uri="{FF2B5EF4-FFF2-40B4-BE49-F238E27FC236}">
                <a16:creationId xmlns:a16="http://schemas.microsoft.com/office/drawing/2014/main" id="{B0D6BD2B-663B-9ECC-5E2D-151921816854}"/>
              </a:ext>
            </a:extLst>
          </p:cNvPr>
          <p:cNvSpPr>
            <a:spLocks noGrp="1"/>
          </p:cNvSpPr>
          <p:nvPr>
            <p:ph sz="quarter" idx="15"/>
          </p:nvPr>
        </p:nvSpPr>
        <p:spPr>
          <a:xfrm>
            <a:off x="397027" y="1938528"/>
            <a:ext cx="6878415" cy="5038344"/>
          </a:xfrm>
        </p:spPr>
        <p:txBody>
          <a:bodyPr>
            <a:noAutofit/>
          </a:bodyPr>
          <a:lstStyle/>
          <a:p>
            <a:pPr marL="0" indent="0">
              <a:spcBef>
                <a:spcPts val="0"/>
              </a:spcBef>
              <a:spcAft>
                <a:spcPts val="600"/>
              </a:spcAft>
              <a:buNone/>
            </a:pPr>
            <a:r>
              <a:rPr lang="fi-FI" sz="2000" dirty="0" err="1">
                <a:solidFill>
                  <a:schemeClr val="bg1"/>
                </a:solidFill>
              </a:rPr>
              <a:t>We</a:t>
            </a:r>
            <a:r>
              <a:rPr lang="fi-FI" sz="2000" dirty="0">
                <a:solidFill>
                  <a:schemeClr val="bg1"/>
                </a:solidFill>
              </a:rPr>
              <a:t> </a:t>
            </a:r>
            <a:r>
              <a:rPr lang="fi-FI" sz="2000" dirty="0" err="1">
                <a:solidFill>
                  <a:schemeClr val="bg1"/>
                </a:solidFill>
              </a:rPr>
              <a:t>are</a:t>
            </a:r>
            <a:r>
              <a:rPr lang="fi-FI" sz="2000" dirty="0">
                <a:solidFill>
                  <a:schemeClr val="bg1"/>
                </a:solidFill>
              </a:rPr>
              <a:t> </a:t>
            </a:r>
            <a:r>
              <a:rPr lang="fi-FI" sz="2000" dirty="0" err="1">
                <a:solidFill>
                  <a:schemeClr val="bg1"/>
                </a:solidFill>
              </a:rPr>
              <a:t>one</a:t>
            </a:r>
            <a:r>
              <a:rPr lang="fi-FI" sz="2000" dirty="0">
                <a:solidFill>
                  <a:schemeClr val="bg1"/>
                </a:solidFill>
              </a:rPr>
              <a:t> of </a:t>
            </a:r>
            <a:r>
              <a:rPr lang="fi-FI" sz="2000" dirty="0" err="1">
                <a:solidFill>
                  <a:schemeClr val="bg1"/>
                </a:solidFill>
              </a:rPr>
              <a:t>the</a:t>
            </a:r>
            <a:r>
              <a:rPr lang="fi-FI" sz="2000" dirty="0">
                <a:solidFill>
                  <a:schemeClr val="bg1"/>
                </a:solidFill>
              </a:rPr>
              <a:t> </a:t>
            </a:r>
            <a:r>
              <a:rPr lang="fi-FI" sz="2000" dirty="0" err="1">
                <a:solidFill>
                  <a:schemeClr val="bg1"/>
                </a:solidFill>
              </a:rPr>
              <a:t>most</a:t>
            </a:r>
            <a:r>
              <a:rPr lang="fi-FI" sz="2000" dirty="0">
                <a:solidFill>
                  <a:schemeClr val="bg1"/>
                </a:solidFill>
              </a:rPr>
              <a:t> </a:t>
            </a:r>
            <a:r>
              <a:rPr lang="fi-FI" sz="2000" dirty="0" err="1">
                <a:solidFill>
                  <a:schemeClr val="bg1"/>
                </a:solidFill>
              </a:rPr>
              <a:t>active</a:t>
            </a:r>
            <a:r>
              <a:rPr lang="fi-FI" sz="2000" dirty="0">
                <a:solidFill>
                  <a:schemeClr val="bg1"/>
                </a:solidFill>
              </a:rPr>
              <a:t> </a:t>
            </a:r>
            <a:br>
              <a:rPr lang="fi-FI" sz="2000" dirty="0">
                <a:solidFill>
                  <a:schemeClr val="bg1"/>
                </a:solidFill>
              </a:rPr>
            </a:br>
            <a:r>
              <a:rPr lang="fi-FI" sz="2000" dirty="0" err="1">
                <a:solidFill>
                  <a:schemeClr val="bg1"/>
                </a:solidFill>
              </a:rPr>
              <a:t>start-up</a:t>
            </a:r>
            <a:r>
              <a:rPr lang="fi-FI" sz="2000" dirty="0">
                <a:solidFill>
                  <a:schemeClr val="bg1"/>
                </a:solidFill>
              </a:rPr>
              <a:t> </a:t>
            </a:r>
            <a:r>
              <a:rPr lang="fi-FI" sz="2000" dirty="0" err="1">
                <a:solidFill>
                  <a:schemeClr val="bg1"/>
                </a:solidFill>
              </a:rPr>
              <a:t>cities</a:t>
            </a:r>
            <a:r>
              <a:rPr lang="fi-FI" sz="2000" dirty="0">
                <a:solidFill>
                  <a:schemeClr val="bg1"/>
                </a:solidFill>
              </a:rPr>
              <a:t> in Finland.</a:t>
            </a:r>
          </a:p>
          <a:p>
            <a:pPr marL="0" indent="0">
              <a:spcBef>
                <a:spcPts val="600"/>
              </a:spcBef>
              <a:spcAft>
                <a:spcPts val="600"/>
              </a:spcAft>
              <a:buNone/>
            </a:pPr>
            <a:r>
              <a:rPr lang="fi-FI" sz="2000" dirty="0">
                <a:solidFill>
                  <a:schemeClr val="bg1"/>
                </a:solidFill>
              </a:rPr>
              <a:t>ATTRACTIVE OPERATING </a:t>
            </a:r>
            <a:br>
              <a:rPr lang="fi-FI" sz="2000" dirty="0">
                <a:solidFill>
                  <a:schemeClr val="bg1"/>
                </a:solidFill>
              </a:rPr>
            </a:br>
            <a:r>
              <a:rPr lang="fi-FI" sz="2000" dirty="0">
                <a:solidFill>
                  <a:schemeClr val="bg1"/>
                </a:solidFill>
              </a:rPr>
              <a:t>ENVIRONMENT</a:t>
            </a:r>
          </a:p>
          <a:p>
            <a:pPr>
              <a:spcBef>
                <a:spcPts val="0"/>
              </a:spcBef>
              <a:spcAft>
                <a:spcPts val="600"/>
              </a:spcAft>
              <a:buClr>
                <a:schemeClr val="accent1"/>
              </a:buClr>
            </a:pPr>
            <a:r>
              <a:rPr lang="fi-FI" sz="2000" dirty="0" err="1">
                <a:solidFill>
                  <a:schemeClr val="bg1"/>
                </a:solidFill>
              </a:rPr>
              <a:t>Good</a:t>
            </a:r>
            <a:r>
              <a:rPr lang="fi-FI" sz="2000" dirty="0">
                <a:solidFill>
                  <a:schemeClr val="bg1"/>
                </a:solidFill>
              </a:rPr>
              <a:t> </a:t>
            </a:r>
            <a:r>
              <a:rPr lang="fi-FI" sz="2000" dirty="0" err="1">
                <a:solidFill>
                  <a:schemeClr val="bg1"/>
                </a:solidFill>
              </a:rPr>
              <a:t>availability</a:t>
            </a:r>
            <a:r>
              <a:rPr lang="fi-FI" sz="2000" dirty="0">
                <a:solidFill>
                  <a:schemeClr val="bg1"/>
                </a:solidFill>
              </a:rPr>
              <a:t> of a </a:t>
            </a:r>
            <a:r>
              <a:rPr lang="fi-FI" sz="2000" dirty="0" err="1">
                <a:solidFill>
                  <a:schemeClr val="bg1"/>
                </a:solidFill>
              </a:rPr>
              <a:t>trained</a:t>
            </a:r>
            <a:r>
              <a:rPr lang="fi-FI" sz="2000" dirty="0">
                <a:solidFill>
                  <a:schemeClr val="bg1"/>
                </a:solidFill>
              </a:rPr>
              <a:t> </a:t>
            </a:r>
            <a:br>
              <a:rPr lang="fi-FI" sz="2000" dirty="0">
                <a:solidFill>
                  <a:schemeClr val="bg1"/>
                </a:solidFill>
              </a:rPr>
            </a:br>
            <a:r>
              <a:rPr lang="fi-FI" sz="2000" dirty="0" err="1">
                <a:solidFill>
                  <a:schemeClr val="bg1"/>
                </a:solidFill>
              </a:rPr>
              <a:t>workforce</a:t>
            </a:r>
            <a:endParaRPr lang="fi-FI" sz="2000" dirty="0">
              <a:solidFill>
                <a:schemeClr val="bg1"/>
              </a:solidFill>
            </a:endParaRPr>
          </a:p>
          <a:p>
            <a:pPr>
              <a:spcBef>
                <a:spcPts val="0"/>
              </a:spcBef>
              <a:spcAft>
                <a:spcPts val="600"/>
              </a:spcAft>
              <a:buClr>
                <a:schemeClr val="accent1"/>
              </a:buClr>
            </a:pPr>
            <a:r>
              <a:rPr lang="fi-FI" sz="2000" dirty="0">
                <a:solidFill>
                  <a:schemeClr val="bg1"/>
                </a:solidFill>
              </a:rPr>
              <a:t>More </a:t>
            </a:r>
            <a:r>
              <a:rPr lang="fi-FI" sz="2000" dirty="0" err="1">
                <a:solidFill>
                  <a:schemeClr val="bg1"/>
                </a:solidFill>
              </a:rPr>
              <a:t>cost-effective</a:t>
            </a:r>
            <a:r>
              <a:rPr lang="fi-FI" sz="2000" dirty="0">
                <a:solidFill>
                  <a:schemeClr val="bg1"/>
                </a:solidFill>
              </a:rPr>
              <a:t> </a:t>
            </a:r>
            <a:r>
              <a:rPr lang="fi-FI" sz="2000" dirty="0" err="1">
                <a:solidFill>
                  <a:schemeClr val="bg1"/>
                </a:solidFill>
              </a:rPr>
              <a:t>than</a:t>
            </a:r>
            <a:r>
              <a:rPr lang="fi-FI" sz="2000" dirty="0">
                <a:solidFill>
                  <a:schemeClr val="bg1"/>
                </a:solidFill>
              </a:rPr>
              <a:t> </a:t>
            </a:r>
            <a:br>
              <a:rPr lang="fi-FI" sz="2000" dirty="0">
                <a:solidFill>
                  <a:schemeClr val="bg1"/>
                </a:solidFill>
              </a:rPr>
            </a:br>
            <a:r>
              <a:rPr lang="fi-FI" sz="2000" dirty="0" err="1">
                <a:solidFill>
                  <a:schemeClr val="bg1"/>
                </a:solidFill>
              </a:rPr>
              <a:t>the</a:t>
            </a:r>
            <a:r>
              <a:rPr lang="fi-FI" sz="2000" dirty="0">
                <a:solidFill>
                  <a:schemeClr val="bg1"/>
                </a:solidFill>
              </a:rPr>
              <a:t> capital </a:t>
            </a:r>
            <a:r>
              <a:rPr lang="fi-FI" sz="2000" dirty="0" err="1">
                <a:solidFill>
                  <a:schemeClr val="bg1"/>
                </a:solidFill>
              </a:rPr>
              <a:t>region</a:t>
            </a:r>
            <a:endParaRPr lang="fi-FI" sz="2000" dirty="0">
              <a:solidFill>
                <a:schemeClr val="bg1"/>
              </a:solidFill>
            </a:endParaRPr>
          </a:p>
          <a:p>
            <a:pPr>
              <a:spcBef>
                <a:spcPts val="0"/>
              </a:spcBef>
              <a:spcAft>
                <a:spcPts val="600"/>
              </a:spcAft>
              <a:buClr>
                <a:schemeClr val="accent1"/>
              </a:buClr>
            </a:pPr>
            <a:r>
              <a:rPr lang="fi-FI" sz="2000" dirty="0" err="1">
                <a:solidFill>
                  <a:schemeClr val="bg1"/>
                </a:solidFill>
              </a:rPr>
              <a:t>Cooperation</a:t>
            </a:r>
            <a:r>
              <a:rPr lang="fi-FI" sz="2000" dirty="0">
                <a:solidFill>
                  <a:schemeClr val="bg1"/>
                </a:solidFill>
              </a:rPr>
              <a:t> </a:t>
            </a:r>
            <a:r>
              <a:rPr lang="fi-FI" sz="2000" dirty="0" err="1">
                <a:solidFill>
                  <a:schemeClr val="bg1"/>
                </a:solidFill>
              </a:rPr>
              <a:t>with</a:t>
            </a:r>
            <a:r>
              <a:rPr lang="fi-FI" sz="2000" dirty="0">
                <a:solidFill>
                  <a:schemeClr val="bg1"/>
                </a:solidFill>
              </a:rPr>
              <a:t> </a:t>
            </a:r>
            <a:r>
              <a:rPr lang="fi-FI" sz="2000" dirty="0" err="1">
                <a:solidFill>
                  <a:schemeClr val="bg1"/>
                </a:solidFill>
              </a:rPr>
              <a:t>universities</a:t>
            </a:r>
            <a:r>
              <a:rPr lang="fi-FI" sz="2000" dirty="0">
                <a:solidFill>
                  <a:schemeClr val="bg1"/>
                </a:solidFill>
              </a:rPr>
              <a:t> </a:t>
            </a:r>
            <a:br>
              <a:rPr lang="fi-FI" sz="2000" dirty="0">
                <a:solidFill>
                  <a:schemeClr val="bg1"/>
                </a:solidFill>
              </a:rPr>
            </a:br>
            <a:r>
              <a:rPr lang="fi-FI" sz="2000" dirty="0" err="1">
                <a:solidFill>
                  <a:schemeClr val="bg1"/>
                </a:solidFill>
              </a:rPr>
              <a:t>creates</a:t>
            </a:r>
            <a:r>
              <a:rPr lang="fi-FI" sz="2000" dirty="0">
                <a:solidFill>
                  <a:schemeClr val="bg1"/>
                </a:solidFill>
              </a:rPr>
              <a:t> </a:t>
            </a:r>
            <a:r>
              <a:rPr lang="fi-FI" sz="2000" dirty="0" err="1">
                <a:solidFill>
                  <a:schemeClr val="bg1"/>
                </a:solidFill>
              </a:rPr>
              <a:t>talent</a:t>
            </a:r>
            <a:r>
              <a:rPr lang="fi-FI" sz="2000" dirty="0">
                <a:solidFill>
                  <a:schemeClr val="bg1"/>
                </a:solidFill>
              </a:rPr>
              <a:t> and </a:t>
            </a:r>
            <a:r>
              <a:rPr lang="fi-FI" sz="2000" dirty="0" err="1">
                <a:solidFill>
                  <a:schemeClr val="bg1"/>
                </a:solidFill>
              </a:rPr>
              <a:t>ideas</a:t>
            </a:r>
            <a:endParaRPr lang="fi-FI" sz="2000" dirty="0">
              <a:solidFill>
                <a:schemeClr val="bg1"/>
              </a:solidFill>
            </a:endParaRPr>
          </a:p>
          <a:p>
            <a:pPr>
              <a:spcBef>
                <a:spcPts val="0"/>
              </a:spcBef>
              <a:spcAft>
                <a:spcPts val="600"/>
              </a:spcAft>
              <a:buClr>
                <a:schemeClr val="accent1"/>
              </a:buClr>
            </a:pPr>
            <a:r>
              <a:rPr lang="fi-FI" sz="2000" dirty="0">
                <a:solidFill>
                  <a:schemeClr val="bg1"/>
                </a:solidFill>
              </a:rPr>
              <a:t>Central </a:t>
            </a:r>
            <a:r>
              <a:rPr lang="fi-FI" sz="2000" dirty="0" err="1">
                <a:solidFill>
                  <a:schemeClr val="bg1"/>
                </a:solidFill>
              </a:rPr>
              <a:t>location</a:t>
            </a:r>
            <a:endParaRPr lang="fi-FI" sz="2000" dirty="0">
              <a:solidFill>
                <a:schemeClr val="bg1"/>
              </a:solidFill>
            </a:endParaRPr>
          </a:p>
        </p:txBody>
      </p:sp>
      <p:sp>
        <p:nvSpPr>
          <p:cNvPr id="4" name="Päivämäärän paikkamerkki 3">
            <a:extLst>
              <a:ext uri="{FF2B5EF4-FFF2-40B4-BE49-F238E27FC236}">
                <a16:creationId xmlns:a16="http://schemas.microsoft.com/office/drawing/2014/main" id="{8863963B-7296-BC17-0B8E-F0CCC22E884B}"/>
              </a:ext>
              <a:ext uri="{C183D7F6-B498-43B3-948B-1728B52AA6E4}">
                <adec:decorative xmlns:adec="http://schemas.microsoft.com/office/drawing/2017/decorative" val="1"/>
              </a:ext>
            </a:extLst>
          </p:cNvPr>
          <p:cNvSpPr>
            <a:spLocks noGrp="1"/>
          </p:cNvSpPr>
          <p:nvPr>
            <p:ph type="dt" sz="half" idx="2"/>
          </p:nvPr>
        </p:nvSpPr>
        <p:spPr/>
        <p:txBody>
          <a:bodyPr/>
          <a:lstStyle/>
          <a:p>
            <a:fld id="{A20F7C3C-2574-0848-A079-CE40710EF26B}" type="datetime1">
              <a:rPr lang="fi-FI" smtClean="0">
                <a:solidFill>
                  <a:schemeClr val="bg1"/>
                </a:solidFill>
              </a:rPr>
              <a:t>11.5.2026</a:t>
            </a:fld>
            <a:endParaRPr lang="fi-FI" dirty="0">
              <a:solidFill>
                <a:schemeClr val="bg1"/>
              </a:solidFill>
            </a:endParaRPr>
          </a:p>
        </p:txBody>
      </p:sp>
      <p:sp>
        <p:nvSpPr>
          <p:cNvPr id="5" name="Dian numeron paikkamerkki 4">
            <a:extLst>
              <a:ext uri="{FF2B5EF4-FFF2-40B4-BE49-F238E27FC236}">
                <a16:creationId xmlns:a16="http://schemas.microsoft.com/office/drawing/2014/main" id="{06A74D54-5914-CCCB-3338-64A2AF01D1EB}"/>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11</a:t>
            </a:fld>
            <a:endParaRPr lang="fi-FI">
              <a:solidFill>
                <a:schemeClr val="bg1"/>
              </a:solidFill>
            </a:endParaRPr>
          </a:p>
        </p:txBody>
      </p:sp>
      <p:grpSp>
        <p:nvGrpSpPr>
          <p:cNvPr id="12" name="Group 11">
            <a:extLst>
              <a:ext uri="{FF2B5EF4-FFF2-40B4-BE49-F238E27FC236}">
                <a16:creationId xmlns:a16="http://schemas.microsoft.com/office/drawing/2014/main" id="{86B07D02-FE53-9B82-D57E-F674AE69121A}"/>
              </a:ext>
              <a:ext uri="{C183D7F6-B498-43B3-948B-1728B52AA6E4}">
                <adec:decorative xmlns:adec="http://schemas.microsoft.com/office/drawing/2017/decorative" val="1"/>
              </a:ext>
            </a:extLst>
          </p:cNvPr>
          <p:cNvGrpSpPr/>
          <p:nvPr/>
        </p:nvGrpSpPr>
        <p:grpSpPr>
          <a:xfrm>
            <a:off x="8873434" y="523020"/>
            <a:ext cx="2511742" cy="4331936"/>
            <a:chOff x="10506456" y="1518447"/>
            <a:chExt cx="1442363" cy="2487606"/>
          </a:xfrm>
        </p:grpSpPr>
        <p:pic>
          <p:nvPicPr>
            <p:cNvPr id="9" name="Kuva 8" descr="Suomen kartta.">
              <a:extLst>
                <a:ext uri="{FF2B5EF4-FFF2-40B4-BE49-F238E27FC236}">
                  <a16:creationId xmlns:a16="http://schemas.microsoft.com/office/drawing/2014/main" id="{6BD31AD3-ABD1-B0F3-A229-68AF0F0F4222}"/>
                </a:ext>
              </a:extLst>
            </p:cNvPr>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10506456" y="1518447"/>
              <a:ext cx="1442363" cy="2487606"/>
            </a:xfrm>
            <a:prstGeom prst="rect">
              <a:avLst/>
            </a:prstGeom>
          </p:spPr>
        </p:pic>
        <p:sp>
          <p:nvSpPr>
            <p:cNvPr id="11" name="Ellipsi 10" descr="Tampere merkittynä Suomen karttaan.">
              <a:extLst>
                <a:ext uri="{FF2B5EF4-FFF2-40B4-BE49-F238E27FC236}">
                  <a16:creationId xmlns:a16="http://schemas.microsoft.com/office/drawing/2014/main" id="{D41DDA58-5023-AC7F-C3A5-48080640068B}"/>
                </a:ext>
                <a:ext uri="{C183D7F6-B498-43B3-948B-1728B52AA6E4}">
                  <adec:decorative xmlns:adec="http://schemas.microsoft.com/office/drawing/2017/decorative" val="0"/>
                </a:ext>
              </a:extLst>
            </p:cNvPr>
            <p:cNvSpPr/>
            <p:nvPr/>
          </p:nvSpPr>
          <p:spPr>
            <a:xfrm>
              <a:off x="10905796" y="3292719"/>
              <a:ext cx="211005" cy="211005"/>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srgbClr val="CB4A6C"/>
                </a:solidFill>
                <a:effectLst/>
                <a:uLnTx/>
                <a:uFillTx/>
                <a:latin typeface="Calibri" panose="020F0502020204030204"/>
                <a:ea typeface="+mn-ea"/>
                <a:cs typeface="+mn-cs"/>
              </a:endParaRPr>
            </a:p>
          </p:txBody>
        </p:sp>
      </p:grpSp>
      <p:sp>
        <p:nvSpPr>
          <p:cNvPr id="7" name="Tekstiruutu 24">
            <a:extLst>
              <a:ext uri="{FF2B5EF4-FFF2-40B4-BE49-F238E27FC236}">
                <a16:creationId xmlns:a16="http://schemas.microsoft.com/office/drawing/2014/main" id="{D0BABC0C-55B7-D925-E4E4-54BEF55714F7}"/>
              </a:ext>
              <a:ext uri="{C183D7F6-B498-43B3-948B-1728B52AA6E4}">
                <adec:decorative xmlns:adec="http://schemas.microsoft.com/office/drawing/2017/decorative" val="1"/>
              </a:ext>
            </a:extLst>
          </p:cNvPr>
          <p:cNvSpPr txBox="1">
            <a:spLocks noChangeArrowheads="1"/>
          </p:cNvSpPr>
          <p:nvPr/>
        </p:nvSpPr>
        <p:spPr bwMode="auto">
          <a:xfrm>
            <a:off x="7232585" y="6399907"/>
            <a:ext cx="3003283" cy="45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a:t>
            </a:r>
            <a:r>
              <a:rPr kumimoji="0" lang="en-GB" altLang="fi-FI"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Visit</a:t>
            </a: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Tampere / Mirella </a:t>
            </a:r>
            <a:r>
              <a:rPr lang="en-GB" altLang="fi-FI" sz="1200" dirty="0">
                <a:solidFill>
                  <a:srgbClr val="FFFFFF"/>
                </a:solidFill>
              </a:rPr>
              <a:t>M</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ellonmaa</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8" name="Kuva 18">
            <a:extLst>
              <a:ext uri="{FF2B5EF4-FFF2-40B4-BE49-F238E27FC236}">
                <a16:creationId xmlns:a16="http://schemas.microsoft.com/office/drawing/2014/main" id="{7B116E10-F047-8624-978B-82C16B4D719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3" name="Kuva 19">
            <a:extLst>
              <a:ext uri="{FF2B5EF4-FFF2-40B4-BE49-F238E27FC236}">
                <a16:creationId xmlns:a16="http://schemas.microsoft.com/office/drawing/2014/main" id="{4909E89B-5BFB-BD95-EE12-D723435DCDAC}"/>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482802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descr="A young woman standing and smiling.">
            <a:extLst>
              <a:ext uri="{FF2B5EF4-FFF2-40B4-BE49-F238E27FC236}">
                <a16:creationId xmlns:a16="http://schemas.microsoft.com/office/drawing/2014/main" id="{BF093525-D57F-BDED-D38F-72CF3DF1C84E}"/>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15088" y="6350"/>
            <a:ext cx="12207088" cy="6849533"/>
          </a:xfrm>
          <a:prstGeom prst="rect">
            <a:avLst/>
          </a:prstGeom>
        </p:spPr>
      </p:pic>
      <p:sp>
        <p:nvSpPr>
          <p:cNvPr id="2" name="Suorakulmio 13">
            <a:extLst>
              <a:ext uri="{FF2B5EF4-FFF2-40B4-BE49-F238E27FC236}">
                <a16:creationId xmlns:a16="http://schemas.microsoft.com/office/drawing/2014/main" id="{AA01EAC2-FB65-9D41-0899-F6D26CE280F3}"/>
              </a:ext>
              <a:ext uri="{C183D7F6-B498-43B3-948B-1728B52AA6E4}">
                <adec:decorative xmlns:adec="http://schemas.microsoft.com/office/drawing/2017/decorative" val="1"/>
              </a:ext>
            </a:extLst>
          </p:cNvPr>
          <p:cNvSpPr/>
          <p:nvPr/>
        </p:nvSpPr>
        <p:spPr>
          <a:xfrm>
            <a:off x="0" y="1"/>
            <a:ext cx="5498123" cy="6857999"/>
          </a:xfrm>
          <a:prstGeom prst="rect">
            <a:avLst/>
          </a:prstGeom>
          <a:gradFill>
            <a:gsLst>
              <a:gs pos="48000">
                <a:schemeClr val="tx1">
                  <a:alpha val="44137"/>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6" name="Otsikko 5">
            <a:extLst>
              <a:ext uri="{FF2B5EF4-FFF2-40B4-BE49-F238E27FC236}">
                <a16:creationId xmlns:a16="http://schemas.microsoft.com/office/drawing/2014/main" id="{44B02941-3556-DBCA-2C0E-2A76E9B99AF2}"/>
              </a:ext>
            </a:extLst>
          </p:cNvPr>
          <p:cNvSpPr>
            <a:spLocks noGrp="1"/>
          </p:cNvSpPr>
          <p:nvPr>
            <p:ph type="title"/>
          </p:nvPr>
        </p:nvSpPr>
        <p:spPr>
          <a:xfrm>
            <a:off x="338758" y="913784"/>
            <a:ext cx="5581396" cy="1102583"/>
          </a:xfrm>
        </p:spPr>
        <p:txBody>
          <a:bodyPr/>
          <a:lstStyle/>
          <a:p>
            <a:r>
              <a:rPr lang="fi-FI" dirty="0">
                <a:solidFill>
                  <a:schemeClr val="bg1"/>
                </a:solidFill>
                <a:latin typeface="Montserrat Black" pitchFamily="2" charset="77"/>
              </a:rPr>
              <a:t>WE INVEST IN EDUCATION</a:t>
            </a:r>
          </a:p>
        </p:txBody>
      </p:sp>
      <p:sp>
        <p:nvSpPr>
          <p:cNvPr id="4" name="Päivämäärän paikkamerkki 3">
            <a:extLst>
              <a:ext uri="{FF2B5EF4-FFF2-40B4-BE49-F238E27FC236}">
                <a16:creationId xmlns:a16="http://schemas.microsoft.com/office/drawing/2014/main" id="{842CD238-5DBB-5593-4BB6-4460E08CEF65}"/>
              </a:ext>
              <a:ext uri="{C183D7F6-B498-43B3-948B-1728B52AA6E4}">
                <adec:decorative xmlns:adec="http://schemas.microsoft.com/office/drawing/2017/decorative" val="1"/>
              </a:ext>
            </a:extLst>
          </p:cNvPr>
          <p:cNvSpPr>
            <a:spLocks noGrp="1"/>
          </p:cNvSpPr>
          <p:nvPr>
            <p:ph type="dt" sz="half" idx="2"/>
          </p:nvPr>
        </p:nvSpPr>
        <p:spPr/>
        <p:txBody>
          <a:bodyPr/>
          <a:lstStyle/>
          <a:p>
            <a:fld id="{DCEA8DAB-19DF-AC40-A236-9374FD38AA4B}" type="datetime1">
              <a:rPr lang="fi-FI" smtClean="0"/>
              <a:t>11.5.2026</a:t>
            </a:fld>
            <a:endParaRPr lang="fi-FI"/>
          </a:p>
        </p:txBody>
      </p:sp>
      <p:sp>
        <p:nvSpPr>
          <p:cNvPr id="5" name="Dian numeron paikkamerkki 4">
            <a:extLst>
              <a:ext uri="{FF2B5EF4-FFF2-40B4-BE49-F238E27FC236}">
                <a16:creationId xmlns:a16="http://schemas.microsoft.com/office/drawing/2014/main" id="{437F8050-EB2D-A58D-C3FD-96F1338F99EF}"/>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12</a:t>
            </a:fld>
            <a:endParaRPr lang="fi-FI"/>
          </a:p>
        </p:txBody>
      </p:sp>
      <p:sp>
        <p:nvSpPr>
          <p:cNvPr id="10" name="Tekstiruutu 24">
            <a:extLst>
              <a:ext uri="{FF2B5EF4-FFF2-40B4-BE49-F238E27FC236}">
                <a16:creationId xmlns:a16="http://schemas.microsoft.com/office/drawing/2014/main" id="{1D50E12E-912B-BD83-4CE6-37A6095FBB89}"/>
              </a:ext>
              <a:ext uri="{C183D7F6-B498-43B3-948B-1728B52AA6E4}">
                <adec:decorative xmlns:adec="http://schemas.microsoft.com/office/drawing/2017/decorative" val="1"/>
              </a:ext>
            </a:extLst>
          </p:cNvPr>
          <p:cNvSpPr txBox="1">
            <a:spLocks noChangeArrowheads="1"/>
          </p:cNvSpPr>
          <p:nvPr/>
        </p:nvSpPr>
        <p:spPr bwMode="auto">
          <a:xfrm>
            <a:off x="2325755" y="6283992"/>
            <a:ext cx="3810001" cy="4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1" name="Suorakulmio 10">
            <a:extLst>
              <a:ext uri="{FF2B5EF4-FFF2-40B4-BE49-F238E27FC236}">
                <a16:creationId xmlns:a16="http://schemas.microsoft.com/office/drawing/2014/main" id="{DC517476-9730-F752-6C27-960B967DB14B}"/>
              </a:ext>
              <a:ext uri="{C183D7F6-B498-43B3-948B-1728B52AA6E4}">
                <adec:decorative xmlns:adec="http://schemas.microsoft.com/office/drawing/2017/decorative" val="1"/>
              </a:ext>
            </a:extLst>
          </p:cNvPr>
          <p:cNvSpPr/>
          <p:nvPr/>
        </p:nvSpPr>
        <p:spPr>
          <a:xfrm>
            <a:off x="7367120" y="6404977"/>
            <a:ext cx="2725426" cy="276999"/>
          </a:xfrm>
          <a:prstGeom prst="rect">
            <a:avLst/>
          </a:prstGeom>
          <a:effectLst/>
        </p:spPr>
        <p:txBody>
          <a:bodyPr wrap="none">
            <a:spAutoFit/>
          </a:bodyPr>
          <a:lstStyle/>
          <a:p>
            <a:r>
              <a:rPr lang="en-GB" altLang="fi-FI" sz="1200" dirty="0">
                <a:solidFill>
                  <a:srgbClr val="FFFFFF"/>
                </a:solidFill>
                <a:latin typeface="Calibri" panose="020F0502020204030204" pitchFamily="34" charset="0"/>
              </a:rPr>
              <a:t>Kuva: Visit Tampere / Mirella </a:t>
            </a:r>
            <a:r>
              <a:rPr lang="en-GB" altLang="fi-FI" sz="1200" dirty="0" err="1">
                <a:solidFill>
                  <a:srgbClr val="FFFFFF"/>
                </a:solidFill>
                <a:latin typeface="Calibri" panose="020F0502020204030204" pitchFamily="34" charset="0"/>
              </a:rPr>
              <a:t>Mellonmaa</a:t>
            </a:r>
            <a:endParaRPr lang="fi-FI" sz="1200" dirty="0"/>
          </a:p>
        </p:txBody>
      </p:sp>
      <p:pic>
        <p:nvPicPr>
          <p:cNvPr id="12" name="Kuva 11">
            <a:extLst>
              <a:ext uri="{FF2B5EF4-FFF2-40B4-BE49-F238E27FC236}">
                <a16:creationId xmlns:a16="http://schemas.microsoft.com/office/drawing/2014/main" id="{6757BCA8-8D6D-401C-BF12-A4E36E62CF0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3" name="Kuva 12">
            <a:extLst>
              <a:ext uri="{FF2B5EF4-FFF2-40B4-BE49-F238E27FC236}">
                <a16:creationId xmlns:a16="http://schemas.microsoft.com/office/drawing/2014/main" id="{FF092F21-FC33-86D0-C70F-132120DB0B7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4" name="Ellipsi 13">
            <a:extLst>
              <a:ext uri="{FF2B5EF4-FFF2-40B4-BE49-F238E27FC236}">
                <a16:creationId xmlns:a16="http://schemas.microsoft.com/office/drawing/2014/main" id="{A13B1B33-4698-0921-B6E8-E6E89DFCD909}"/>
              </a:ext>
              <a:ext uri="{C183D7F6-B498-43B3-948B-1728B52AA6E4}">
                <adec:decorative xmlns:adec="http://schemas.microsoft.com/office/drawing/2017/decorative" val="1"/>
              </a:ext>
            </a:extLst>
          </p:cNvPr>
          <p:cNvSpPr/>
          <p:nvPr/>
        </p:nvSpPr>
        <p:spPr>
          <a:xfrm>
            <a:off x="2383947" y="2399932"/>
            <a:ext cx="1948068" cy="1948068"/>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0000"/>
              </a:lnSpc>
              <a:spcBef>
                <a:spcPct val="0"/>
              </a:spcBef>
              <a:defRPr/>
            </a:pPr>
            <a:endParaRPr lang="fi-FI" sz="4000" dirty="0">
              <a:solidFill>
                <a:schemeClr val="bg1">
                  <a:lumMod val="75000"/>
                  <a:lumOff val="25000"/>
                </a:schemeClr>
              </a:solidFill>
            </a:endParaRPr>
          </a:p>
        </p:txBody>
      </p:sp>
      <p:sp>
        <p:nvSpPr>
          <p:cNvPr id="15" name="Ellipsi 14">
            <a:extLst>
              <a:ext uri="{FF2B5EF4-FFF2-40B4-BE49-F238E27FC236}">
                <a16:creationId xmlns:a16="http://schemas.microsoft.com/office/drawing/2014/main" id="{1C22EC41-4861-55A3-8E77-3C75367FF287}"/>
              </a:ext>
              <a:ext uri="{C183D7F6-B498-43B3-948B-1728B52AA6E4}">
                <adec:decorative xmlns:adec="http://schemas.microsoft.com/office/drawing/2017/decorative" val="1"/>
              </a:ext>
            </a:extLst>
          </p:cNvPr>
          <p:cNvSpPr/>
          <p:nvPr/>
        </p:nvSpPr>
        <p:spPr>
          <a:xfrm>
            <a:off x="4481804" y="3478144"/>
            <a:ext cx="2306752" cy="2306752"/>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0000"/>
              </a:lnSpc>
              <a:spcBef>
                <a:spcPct val="0"/>
              </a:spcBef>
              <a:defRPr/>
            </a:pPr>
            <a:endParaRPr lang="fi-FI" sz="4000" dirty="0">
              <a:solidFill>
                <a:schemeClr val="bg1">
                  <a:lumMod val="75000"/>
                  <a:lumOff val="25000"/>
                </a:schemeClr>
              </a:solidFill>
            </a:endParaRPr>
          </a:p>
        </p:txBody>
      </p:sp>
      <p:sp>
        <p:nvSpPr>
          <p:cNvPr id="17" name="Suorakulmio 16">
            <a:extLst>
              <a:ext uri="{FF2B5EF4-FFF2-40B4-BE49-F238E27FC236}">
                <a16:creationId xmlns:a16="http://schemas.microsoft.com/office/drawing/2014/main" id="{6E023218-710A-E60D-D6B8-9F911FD91E80}"/>
              </a:ext>
            </a:extLst>
          </p:cNvPr>
          <p:cNvSpPr/>
          <p:nvPr/>
        </p:nvSpPr>
        <p:spPr>
          <a:xfrm>
            <a:off x="2368340" y="2599081"/>
            <a:ext cx="1936847" cy="1809726"/>
          </a:xfrm>
          <a:prstGeom prst="rect">
            <a:avLst/>
          </a:prstGeom>
        </p:spPr>
        <p:txBody>
          <a:bodyPr wrap="square" anchor="ctr" anchorCtr="0">
            <a:spAutoFit/>
          </a:bodyPr>
          <a:lstStyle/>
          <a:p>
            <a:pPr algn="ctr">
              <a:lnSpc>
                <a:spcPct val="90000"/>
              </a:lnSpc>
              <a:spcBef>
                <a:spcPct val="0"/>
              </a:spcBef>
              <a:defRPr/>
            </a:pPr>
            <a:r>
              <a:rPr lang="fi-FI" sz="4400" b="1" dirty="0">
                <a:solidFill>
                  <a:srgbClr val="5BCBEB"/>
                </a:solidFill>
                <a:latin typeface="Montserrat Black" pitchFamily="2" charset="77"/>
              </a:rPr>
              <a:t>40%</a:t>
            </a:r>
            <a:br>
              <a:rPr lang="fi-FI" b="1" dirty="0">
                <a:solidFill>
                  <a:schemeClr val="bg1"/>
                </a:solidFill>
                <a:latin typeface="Montserrat" pitchFamily="2" charset="77"/>
              </a:rPr>
            </a:br>
            <a:r>
              <a:rPr lang="fi-FI" sz="1600" b="1" dirty="0">
                <a:solidFill>
                  <a:schemeClr val="bg1"/>
                </a:solidFill>
                <a:latin typeface="Calibri" panose="020F0502020204030204" pitchFamily="34" charset="0"/>
                <a:cs typeface="Calibri" panose="020F0502020204030204" pitchFamily="34" charset="0"/>
              </a:rPr>
              <a:t>of </a:t>
            </a:r>
            <a:r>
              <a:rPr lang="fi-FI" sz="1600" b="1" dirty="0" err="1">
                <a:solidFill>
                  <a:schemeClr val="bg1"/>
                </a:solidFill>
                <a:latin typeface="Calibri" panose="020F0502020204030204" pitchFamily="34" charset="0"/>
                <a:cs typeface="Calibri" panose="020F0502020204030204" pitchFamily="34" charset="0"/>
              </a:rPr>
              <a:t>the</a:t>
            </a:r>
            <a:r>
              <a:rPr lang="fi-FI" sz="1600" b="1" dirty="0">
                <a:solidFill>
                  <a:schemeClr val="bg1"/>
                </a:solidFill>
                <a:latin typeface="Calibri" panose="020F0502020204030204" pitchFamily="34" charset="0"/>
                <a:cs typeface="Calibri" panose="020F0502020204030204" pitchFamily="34" charset="0"/>
              </a:rPr>
              <a:t> </a:t>
            </a:r>
            <a:r>
              <a:rPr lang="fi-FI" sz="1600" b="1" dirty="0" err="1">
                <a:solidFill>
                  <a:schemeClr val="bg1"/>
                </a:solidFill>
                <a:latin typeface="Calibri" panose="020F0502020204030204" pitchFamily="34" charset="0"/>
                <a:cs typeface="Calibri" panose="020F0502020204030204" pitchFamily="34" charset="0"/>
              </a:rPr>
              <a:t>population</a:t>
            </a:r>
            <a:r>
              <a:rPr lang="fi-FI" sz="1600" b="1" dirty="0">
                <a:solidFill>
                  <a:schemeClr val="bg1"/>
                </a:solidFill>
                <a:latin typeface="Calibri" panose="020F0502020204030204" pitchFamily="34" charset="0"/>
                <a:cs typeface="Calibri" panose="020F0502020204030204" pitchFamily="34" charset="0"/>
              </a:rPr>
              <a:t> </a:t>
            </a:r>
            <a:r>
              <a:rPr lang="fi-FI" sz="1600" b="1" dirty="0" err="1">
                <a:solidFill>
                  <a:schemeClr val="bg1"/>
                </a:solidFill>
                <a:latin typeface="Calibri" panose="020F0502020204030204" pitchFamily="34" charset="0"/>
                <a:cs typeface="Calibri" panose="020F0502020204030204" pitchFamily="34" charset="0"/>
              </a:rPr>
              <a:t>have</a:t>
            </a:r>
            <a:r>
              <a:rPr lang="fi-FI" sz="1600" b="1" dirty="0">
                <a:solidFill>
                  <a:schemeClr val="bg1"/>
                </a:solidFill>
                <a:latin typeface="Calibri" panose="020F0502020204030204" pitchFamily="34" charset="0"/>
                <a:cs typeface="Calibri" panose="020F0502020204030204" pitchFamily="34" charset="0"/>
              </a:rPr>
              <a:t> a </a:t>
            </a:r>
            <a:r>
              <a:rPr lang="fi-FI" sz="1600" b="1" dirty="0" err="1">
                <a:solidFill>
                  <a:schemeClr val="bg1"/>
                </a:solidFill>
                <a:latin typeface="Calibri" panose="020F0502020204030204" pitchFamily="34" charset="0"/>
                <a:cs typeface="Calibri" panose="020F0502020204030204" pitchFamily="34" charset="0"/>
              </a:rPr>
              <a:t>higher</a:t>
            </a:r>
            <a:r>
              <a:rPr lang="fi-FI" sz="1600" b="1" dirty="0">
                <a:solidFill>
                  <a:schemeClr val="bg1"/>
                </a:solidFill>
                <a:latin typeface="Calibri" panose="020F0502020204030204" pitchFamily="34" charset="0"/>
                <a:cs typeface="Calibri" panose="020F0502020204030204" pitchFamily="34" charset="0"/>
              </a:rPr>
              <a:t> </a:t>
            </a:r>
            <a:r>
              <a:rPr lang="fi-FI" sz="1600" b="1" dirty="0" err="1">
                <a:solidFill>
                  <a:schemeClr val="bg1"/>
                </a:solidFill>
                <a:latin typeface="Calibri" panose="020F0502020204030204" pitchFamily="34" charset="0"/>
                <a:cs typeface="Calibri" panose="020F0502020204030204" pitchFamily="34" charset="0"/>
              </a:rPr>
              <a:t>education</a:t>
            </a:r>
            <a:r>
              <a:rPr lang="fi-FI" sz="1600" b="1" dirty="0">
                <a:solidFill>
                  <a:schemeClr val="bg1"/>
                </a:solidFill>
                <a:latin typeface="Calibri" panose="020F0502020204030204" pitchFamily="34" charset="0"/>
                <a:cs typeface="Calibri" panose="020F0502020204030204" pitchFamily="34" charset="0"/>
              </a:rPr>
              <a:t> </a:t>
            </a:r>
            <a:br>
              <a:rPr lang="fi-FI" sz="1600" b="1" dirty="0">
                <a:solidFill>
                  <a:schemeClr val="bg1"/>
                </a:solidFill>
                <a:latin typeface="Calibri" panose="020F0502020204030204" pitchFamily="34" charset="0"/>
                <a:cs typeface="Calibri" panose="020F0502020204030204" pitchFamily="34" charset="0"/>
              </a:rPr>
            </a:br>
            <a:r>
              <a:rPr lang="fi-FI" sz="1600" b="1" dirty="0" err="1">
                <a:solidFill>
                  <a:schemeClr val="bg1"/>
                </a:solidFill>
                <a:latin typeface="Calibri" panose="020F0502020204030204" pitchFamily="34" charset="0"/>
                <a:cs typeface="Calibri" panose="020F0502020204030204" pitchFamily="34" charset="0"/>
              </a:rPr>
              <a:t>degree</a:t>
            </a:r>
            <a:endParaRPr lang="fi-FI" sz="1600" b="1" dirty="0">
              <a:solidFill>
                <a:schemeClr val="bg1"/>
              </a:solidFill>
              <a:latin typeface="Calibri" panose="020F0502020204030204" pitchFamily="34" charset="0"/>
              <a:cs typeface="Calibri" panose="020F0502020204030204" pitchFamily="34" charset="0"/>
            </a:endParaRPr>
          </a:p>
          <a:p>
            <a:pPr algn="ctr">
              <a:lnSpc>
                <a:spcPct val="90000"/>
              </a:lnSpc>
              <a:spcBef>
                <a:spcPct val="0"/>
              </a:spcBef>
              <a:defRPr/>
            </a:pPr>
            <a:endParaRPr lang="fi-FI" sz="1600" b="1" dirty="0">
              <a:solidFill>
                <a:schemeClr val="bg1"/>
              </a:solidFill>
              <a:latin typeface="Calibri" panose="020F0502020204030204" pitchFamily="34" charset="0"/>
              <a:cs typeface="Calibri" panose="020F0502020204030204" pitchFamily="34" charset="0"/>
            </a:endParaRPr>
          </a:p>
        </p:txBody>
      </p:sp>
      <p:sp>
        <p:nvSpPr>
          <p:cNvPr id="16" name="Suorakulmio 15">
            <a:extLst>
              <a:ext uri="{FF2B5EF4-FFF2-40B4-BE49-F238E27FC236}">
                <a16:creationId xmlns:a16="http://schemas.microsoft.com/office/drawing/2014/main" id="{A9A22A19-566D-0C9A-EC9A-4417A59AEE96}"/>
              </a:ext>
            </a:extLst>
          </p:cNvPr>
          <p:cNvSpPr/>
          <p:nvPr/>
        </p:nvSpPr>
        <p:spPr>
          <a:xfrm>
            <a:off x="4675367" y="3837456"/>
            <a:ext cx="1876508" cy="1588127"/>
          </a:xfrm>
          <a:prstGeom prst="rect">
            <a:avLst/>
          </a:prstGeom>
        </p:spPr>
        <p:txBody>
          <a:bodyPr wrap="square" anchor="ctr" anchorCtr="0">
            <a:spAutoFit/>
          </a:bodyPr>
          <a:lstStyle/>
          <a:p>
            <a:pPr algn="ctr">
              <a:lnSpc>
                <a:spcPct val="90000"/>
              </a:lnSpc>
              <a:spcBef>
                <a:spcPct val="0"/>
              </a:spcBef>
              <a:defRPr/>
            </a:pPr>
            <a:r>
              <a:rPr lang="fi-FI" sz="4400" b="1" dirty="0">
                <a:solidFill>
                  <a:srgbClr val="5BCBEB"/>
                </a:solidFill>
                <a:latin typeface="Montserrat Black" pitchFamily="2" charset="77"/>
              </a:rPr>
              <a:t>80%</a:t>
            </a:r>
            <a:br>
              <a:rPr lang="fi-FI" b="1" dirty="0">
                <a:solidFill>
                  <a:schemeClr val="bg1"/>
                </a:solidFill>
                <a:latin typeface="Montserrat" pitchFamily="2" charset="77"/>
              </a:rPr>
            </a:br>
            <a:r>
              <a:rPr lang="fi-FI" sz="1600" b="1" dirty="0">
                <a:solidFill>
                  <a:schemeClr val="bg1"/>
                </a:solidFill>
                <a:latin typeface="Calibri" panose="020F0502020204030204" pitchFamily="34" charset="0"/>
                <a:cs typeface="Calibri" panose="020F0502020204030204" pitchFamily="34" charset="0"/>
              </a:rPr>
              <a:t>of </a:t>
            </a:r>
            <a:r>
              <a:rPr lang="fi-FI" sz="1600" b="1" dirty="0" err="1">
                <a:solidFill>
                  <a:schemeClr val="bg1"/>
                </a:solidFill>
                <a:latin typeface="Calibri" panose="020F0502020204030204" pitchFamily="34" charset="0"/>
                <a:cs typeface="Calibri" panose="020F0502020204030204" pitchFamily="34" charset="0"/>
              </a:rPr>
              <a:t>people</a:t>
            </a:r>
            <a:r>
              <a:rPr lang="fi-FI" sz="1600" b="1" dirty="0">
                <a:solidFill>
                  <a:schemeClr val="bg1"/>
                </a:solidFill>
                <a:latin typeface="Calibri" panose="020F0502020204030204" pitchFamily="34" charset="0"/>
                <a:cs typeface="Calibri" panose="020F0502020204030204" pitchFamily="34" charset="0"/>
              </a:rPr>
              <a:t> </a:t>
            </a:r>
            <a:r>
              <a:rPr lang="fi-FI" sz="1600" b="1" dirty="0" err="1">
                <a:solidFill>
                  <a:schemeClr val="bg1"/>
                </a:solidFill>
                <a:latin typeface="Calibri" panose="020F0502020204030204" pitchFamily="34" charset="0"/>
                <a:cs typeface="Calibri" panose="020F0502020204030204" pitchFamily="34" charset="0"/>
              </a:rPr>
              <a:t>over</a:t>
            </a:r>
            <a:r>
              <a:rPr lang="fi-FI" sz="1600" b="1" dirty="0">
                <a:solidFill>
                  <a:schemeClr val="bg1"/>
                </a:solidFill>
                <a:latin typeface="Calibri" panose="020F0502020204030204" pitchFamily="34" charset="0"/>
                <a:cs typeface="Calibri" panose="020F0502020204030204" pitchFamily="34" charset="0"/>
              </a:rPr>
              <a:t> </a:t>
            </a:r>
            <a:br>
              <a:rPr lang="fi-FI" sz="1600" b="1" dirty="0">
                <a:solidFill>
                  <a:schemeClr val="bg1"/>
                </a:solidFill>
                <a:latin typeface="Calibri" panose="020F0502020204030204" pitchFamily="34" charset="0"/>
                <a:cs typeface="Calibri" panose="020F0502020204030204" pitchFamily="34" charset="0"/>
              </a:rPr>
            </a:br>
            <a:r>
              <a:rPr lang="fi-FI" sz="1600" b="1" dirty="0" err="1">
                <a:solidFill>
                  <a:schemeClr val="bg1"/>
                </a:solidFill>
                <a:latin typeface="Calibri" panose="020F0502020204030204" pitchFamily="34" charset="0"/>
                <a:cs typeface="Calibri" panose="020F0502020204030204" pitchFamily="34" charset="0"/>
              </a:rPr>
              <a:t>the</a:t>
            </a:r>
            <a:r>
              <a:rPr lang="fi-FI" sz="1600" b="1" dirty="0">
                <a:solidFill>
                  <a:schemeClr val="bg1"/>
                </a:solidFill>
                <a:latin typeface="Calibri" panose="020F0502020204030204" pitchFamily="34" charset="0"/>
                <a:cs typeface="Calibri" panose="020F0502020204030204" pitchFamily="34" charset="0"/>
              </a:rPr>
              <a:t> </a:t>
            </a:r>
            <a:r>
              <a:rPr lang="fi-FI" sz="1600" b="1" dirty="0" err="1">
                <a:solidFill>
                  <a:schemeClr val="bg1"/>
                </a:solidFill>
                <a:latin typeface="Calibri" panose="020F0502020204030204" pitchFamily="34" charset="0"/>
                <a:cs typeface="Calibri" panose="020F0502020204030204" pitchFamily="34" charset="0"/>
              </a:rPr>
              <a:t>age</a:t>
            </a:r>
            <a:r>
              <a:rPr lang="fi-FI" sz="1600" b="1" dirty="0">
                <a:solidFill>
                  <a:schemeClr val="bg1"/>
                </a:solidFill>
                <a:latin typeface="Calibri" panose="020F0502020204030204" pitchFamily="34" charset="0"/>
                <a:cs typeface="Calibri" panose="020F0502020204030204" pitchFamily="34" charset="0"/>
              </a:rPr>
              <a:t> of 15 </a:t>
            </a:r>
            <a:r>
              <a:rPr lang="fi-FI" sz="1600" b="1" dirty="0" err="1">
                <a:solidFill>
                  <a:schemeClr val="bg1"/>
                </a:solidFill>
                <a:latin typeface="Calibri" panose="020F0502020204030204" pitchFamily="34" charset="0"/>
                <a:cs typeface="Calibri" panose="020F0502020204030204" pitchFamily="34" charset="0"/>
              </a:rPr>
              <a:t>have</a:t>
            </a:r>
            <a:r>
              <a:rPr lang="fi-FI" sz="1600" b="1" dirty="0">
                <a:solidFill>
                  <a:schemeClr val="bg1"/>
                </a:solidFill>
                <a:latin typeface="Calibri" panose="020F0502020204030204" pitchFamily="34" charset="0"/>
                <a:cs typeface="Calibri" panose="020F0502020204030204" pitchFamily="34" charset="0"/>
              </a:rPr>
              <a:t> </a:t>
            </a:r>
            <a:br>
              <a:rPr lang="fi-FI" sz="1600" b="1" dirty="0">
                <a:solidFill>
                  <a:schemeClr val="bg1"/>
                </a:solidFill>
                <a:latin typeface="Calibri" panose="020F0502020204030204" pitchFamily="34" charset="0"/>
                <a:cs typeface="Calibri" panose="020F0502020204030204" pitchFamily="34" charset="0"/>
              </a:rPr>
            </a:br>
            <a:r>
              <a:rPr lang="fi-FI" sz="1600" b="1" dirty="0">
                <a:solidFill>
                  <a:schemeClr val="bg1"/>
                </a:solidFill>
                <a:latin typeface="Calibri" panose="020F0502020204030204" pitchFamily="34" charset="0"/>
                <a:cs typeface="Calibri" panose="020F0502020204030204" pitchFamily="34" charset="0"/>
              </a:rPr>
              <a:t>an </a:t>
            </a:r>
            <a:r>
              <a:rPr lang="fi-FI" sz="1600" b="1" dirty="0" err="1">
                <a:solidFill>
                  <a:schemeClr val="bg1"/>
                </a:solidFill>
                <a:latin typeface="Calibri" panose="020F0502020204030204" pitchFamily="34" charset="0"/>
                <a:cs typeface="Calibri" panose="020F0502020204030204" pitchFamily="34" charset="0"/>
              </a:rPr>
              <a:t>upper</a:t>
            </a:r>
            <a:r>
              <a:rPr lang="fi-FI" sz="1600" b="1" dirty="0">
                <a:solidFill>
                  <a:schemeClr val="bg1"/>
                </a:solidFill>
                <a:latin typeface="Calibri" panose="020F0502020204030204" pitchFamily="34" charset="0"/>
                <a:cs typeface="Calibri" panose="020F0502020204030204" pitchFamily="34" charset="0"/>
              </a:rPr>
              <a:t> </a:t>
            </a:r>
            <a:r>
              <a:rPr lang="fi-FI" sz="1600" b="1" dirty="0" err="1">
                <a:solidFill>
                  <a:schemeClr val="bg1"/>
                </a:solidFill>
                <a:latin typeface="Calibri" panose="020F0502020204030204" pitchFamily="34" charset="0"/>
                <a:cs typeface="Calibri" panose="020F0502020204030204" pitchFamily="34" charset="0"/>
              </a:rPr>
              <a:t>secondary</a:t>
            </a:r>
            <a:r>
              <a:rPr lang="fi-FI" sz="1600" b="1" dirty="0">
                <a:solidFill>
                  <a:schemeClr val="bg1"/>
                </a:solidFill>
                <a:latin typeface="Calibri" panose="020F0502020204030204" pitchFamily="34" charset="0"/>
                <a:cs typeface="Calibri" panose="020F0502020204030204" pitchFamily="34" charset="0"/>
              </a:rPr>
              <a:t> </a:t>
            </a:r>
            <a:r>
              <a:rPr lang="fi-FI" sz="1600" b="1" dirty="0" err="1">
                <a:solidFill>
                  <a:schemeClr val="bg1"/>
                </a:solidFill>
                <a:latin typeface="Calibri" panose="020F0502020204030204" pitchFamily="34" charset="0"/>
                <a:cs typeface="Calibri" panose="020F0502020204030204" pitchFamily="34" charset="0"/>
              </a:rPr>
              <a:t>degree</a:t>
            </a:r>
            <a:endParaRPr lang="fi-FI" sz="16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0219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D90BA079-5C83-3833-9AD3-40F2A51B7D4D}"/>
              </a:ext>
            </a:extLst>
          </p:cNvPr>
          <p:cNvSpPr>
            <a:spLocks noGrp="1"/>
          </p:cNvSpPr>
          <p:nvPr>
            <p:ph type="title"/>
          </p:nvPr>
        </p:nvSpPr>
        <p:spPr>
          <a:xfrm>
            <a:off x="6416984" y="865838"/>
            <a:ext cx="4930466" cy="1426212"/>
          </a:xfrm>
        </p:spPr>
        <p:txBody>
          <a:bodyPr/>
          <a:lstStyle/>
          <a:p>
            <a:pPr>
              <a:lnSpc>
                <a:spcPts val="3000"/>
              </a:lnSpc>
            </a:pPr>
            <a:r>
              <a:rPr lang="fi-FI" dirty="0"/>
              <a:t>Lifelong </a:t>
            </a:r>
            <a:r>
              <a:rPr lang="fi-FI" dirty="0" err="1"/>
              <a:t>learning</a:t>
            </a:r>
            <a:br>
              <a:rPr lang="fi-FI" dirty="0"/>
            </a:br>
            <a:r>
              <a:rPr lang="fi-FI" dirty="0"/>
              <a:t> </a:t>
            </a:r>
            <a:r>
              <a:rPr lang="fi-FI" sz="2400" b="0" dirty="0"/>
              <a:t>– UPPER SECONDARY LEVEL AND ADULT EDUCATION AND TRAINING</a:t>
            </a:r>
          </a:p>
        </p:txBody>
      </p:sp>
      <p:sp>
        <p:nvSpPr>
          <p:cNvPr id="7" name="Sisällön paikkamerkki 6">
            <a:extLst>
              <a:ext uri="{FF2B5EF4-FFF2-40B4-BE49-F238E27FC236}">
                <a16:creationId xmlns:a16="http://schemas.microsoft.com/office/drawing/2014/main" id="{6AD38B0D-01F8-2B79-706B-F3388153CE32}"/>
              </a:ext>
            </a:extLst>
          </p:cNvPr>
          <p:cNvSpPr>
            <a:spLocks noGrp="1"/>
          </p:cNvSpPr>
          <p:nvPr>
            <p:ph sz="quarter" idx="15"/>
          </p:nvPr>
        </p:nvSpPr>
        <p:spPr>
          <a:xfrm>
            <a:off x="6416984" y="2423090"/>
            <a:ext cx="4728165" cy="4163079"/>
          </a:xfrm>
        </p:spPr>
        <p:txBody>
          <a:bodyPr vert="horz" lIns="91440" tIns="45720" rIns="91440" bIns="45720" rtlCol="0" anchor="t">
            <a:normAutofit fontScale="92500" lnSpcReduction="20000"/>
          </a:bodyPr>
          <a:lstStyle/>
          <a:p>
            <a:pPr marL="0" indent="0">
              <a:spcBef>
                <a:spcPts val="0"/>
              </a:spcBef>
              <a:spcAft>
                <a:spcPts val="600"/>
              </a:spcAft>
              <a:buNone/>
            </a:pPr>
            <a:r>
              <a:rPr lang="en-US" sz="2200" b="1" dirty="0"/>
              <a:t>12 upper secondary schools and one adult upper secondary school</a:t>
            </a:r>
            <a:br>
              <a:rPr lang="en-US" sz="2200" b="1" dirty="0"/>
            </a:br>
            <a:endParaRPr lang="en-US" sz="2200" b="1" dirty="0"/>
          </a:p>
          <a:p>
            <a:pPr>
              <a:spcBef>
                <a:spcPts val="0"/>
              </a:spcBef>
              <a:spcAft>
                <a:spcPts val="600"/>
              </a:spcAft>
            </a:pPr>
            <a:r>
              <a:rPr lang="en-US" sz="2200" dirty="0"/>
              <a:t>6 daytime upper secondary schools operated by the City and one adult upper secondary school</a:t>
            </a:r>
          </a:p>
          <a:p>
            <a:pPr>
              <a:spcBef>
                <a:spcPts val="0"/>
              </a:spcBef>
              <a:spcAft>
                <a:spcPts val="600"/>
              </a:spcAft>
            </a:pPr>
            <a:r>
              <a:rPr lang="en-US" sz="2200" dirty="0"/>
              <a:t>5 upper secondary schools operated by other education providers</a:t>
            </a:r>
            <a:endParaRPr lang="fi-FI" sz="2200" dirty="0"/>
          </a:p>
          <a:p>
            <a:pPr marL="0" indent="0">
              <a:spcBef>
                <a:spcPts val="0"/>
              </a:spcBef>
              <a:spcAft>
                <a:spcPts val="600"/>
              </a:spcAft>
              <a:buNone/>
            </a:pPr>
            <a:br>
              <a:rPr lang="fi-FI" sz="2200" b="1" dirty="0"/>
            </a:br>
            <a:r>
              <a:rPr lang="fi-FI" sz="2200" b="1" dirty="0"/>
              <a:t>Tampere </a:t>
            </a:r>
            <a:r>
              <a:rPr lang="fi-FI" sz="2200" b="1" dirty="0" err="1"/>
              <a:t>Vocational</a:t>
            </a:r>
            <a:r>
              <a:rPr lang="fi-FI" sz="2200" b="1" dirty="0"/>
              <a:t> College </a:t>
            </a:r>
            <a:r>
              <a:rPr lang="fi-FI" sz="2200" b="1" dirty="0" err="1"/>
              <a:t>Tredu</a:t>
            </a:r>
            <a:endParaRPr lang="fi-FI" sz="2200" b="1" dirty="0"/>
          </a:p>
          <a:p>
            <a:pPr>
              <a:spcBef>
                <a:spcPts val="0"/>
              </a:spcBef>
              <a:spcAft>
                <a:spcPts val="600"/>
              </a:spcAft>
            </a:pPr>
            <a:r>
              <a:rPr lang="fi-FI" sz="2200" dirty="0"/>
              <a:t>17,000 </a:t>
            </a:r>
            <a:r>
              <a:rPr lang="fi-FI" sz="2200" dirty="0" err="1"/>
              <a:t>students</a:t>
            </a:r>
            <a:r>
              <a:rPr lang="fi-FI" sz="2200" dirty="0"/>
              <a:t>, </a:t>
            </a:r>
            <a:r>
              <a:rPr lang="fi-FI" sz="2200" dirty="0" err="1"/>
              <a:t>young</a:t>
            </a:r>
            <a:r>
              <a:rPr lang="fi-FI" sz="2200" dirty="0"/>
              <a:t> </a:t>
            </a:r>
            <a:r>
              <a:rPr lang="fi-FI" sz="2200" dirty="0" err="1"/>
              <a:t>people</a:t>
            </a:r>
            <a:r>
              <a:rPr lang="fi-FI" sz="2200" dirty="0"/>
              <a:t> </a:t>
            </a:r>
            <a:br>
              <a:rPr lang="fi-FI" sz="2200" dirty="0"/>
            </a:br>
            <a:r>
              <a:rPr lang="fi-FI" sz="2200" dirty="0"/>
              <a:t>and </a:t>
            </a:r>
            <a:r>
              <a:rPr lang="fi-FI" sz="2200" dirty="0" err="1"/>
              <a:t>adults</a:t>
            </a:r>
            <a:endParaRPr lang="fi-FI" sz="2200" dirty="0"/>
          </a:p>
          <a:p>
            <a:pPr>
              <a:spcBef>
                <a:spcPts val="0"/>
              </a:spcBef>
              <a:spcAft>
                <a:spcPts val="600"/>
              </a:spcAft>
            </a:pPr>
            <a:r>
              <a:rPr lang="fi-FI" sz="2200" dirty="0"/>
              <a:t>29 </a:t>
            </a:r>
            <a:r>
              <a:rPr lang="fi-FI" sz="2200" dirty="0" err="1"/>
              <a:t>vocational</a:t>
            </a:r>
            <a:r>
              <a:rPr lang="fi-FI" sz="2200" dirty="0"/>
              <a:t> </a:t>
            </a:r>
            <a:r>
              <a:rPr lang="fi-FI" sz="2200" dirty="0" err="1"/>
              <a:t>upper</a:t>
            </a:r>
            <a:r>
              <a:rPr lang="fi-FI" sz="2200" dirty="0"/>
              <a:t> </a:t>
            </a:r>
            <a:r>
              <a:rPr lang="fi-FI" sz="2200" dirty="0" err="1"/>
              <a:t>secondary</a:t>
            </a:r>
            <a:r>
              <a:rPr lang="fi-FI" sz="2200" dirty="0"/>
              <a:t> </a:t>
            </a:r>
            <a:r>
              <a:rPr lang="fi-FI" sz="2200" dirty="0" err="1"/>
              <a:t>qualifications</a:t>
            </a:r>
            <a:r>
              <a:rPr lang="fi-FI" sz="2200" dirty="0"/>
              <a:t>, 21 </a:t>
            </a:r>
            <a:r>
              <a:rPr lang="fi-FI" sz="2200" dirty="0" err="1"/>
              <a:t>further</a:t>
            </a:r>
            <a:r>
              <a:rPr lang="fi-FI" sz="2200" dirty="0"/>
              <a:t> </a:t>
            </a:r>
            <a:r>
              <a:rPr lang="fi-FI" sz="2200" dirty="0" err="1"/>
              <a:t>vocational</a:t>
            </a:r>
            <a:r>
              <a:rPr lang="fi-FI" sz="2200" dirty="0"/>
              <a:t> </a:t>
            </a:r>
            <a:r>
              <a:rPr lang="fi-FI" sz="2200" dirty="0" err="1"/>
              <a:t>qualifications</a:t>
            </a:r>
            <a:endParaRPr lang="fi-FI" sz="2200" dirty="0"/>
          </a:p>
        </p:txBody>
      </p:sp>
      <p:sp>
        <p:nvSpPr>
          <p:cNvPr id="4" name="Päivämäärän paikkamerkki 3">
            <a:extLst>
              <a:ext uri="{FF2B5EF4-FFF2-40B4-BE49-F238E27FC236}">
                <a16:creationId xmlns:a16="http://schemas.microsoft.com/office/drawing/2014/main" id="{FACBFF56-DBED-F5A3-F5DB-9ED7669D645A}"/>
              </a:ext>
              <a:ext uri="{C183D7F6-B498-43B3-948B-1728B52AA6E4}">
                <adec:decorative xmlns:adec="http://schemas.microsoft.com/office/drawing/2017/decorative" val="1"/>
              </a:ext>
            </a:extLst>
          </p:cNvPr>
          <p:cNvSpPr>
            <a:spLocks noGrp="1"/>
          </p:cNvSpPr>
          <p:nvPr>
            <p:ph type="dt" sz="half" idx="2"/>
          </p:nvPr>
        </p:nvSpPr>
        <p:spPr/>
        <p:txBody>
          <a:bodyPr/>
          <a:lstStyle/>
          <a:p>
            <a:fld id="{7B6FBF6D-0A12-DE47-B33E-25B1457D3951}" type="datetime1">
              <a:rPr lang="fi-FI" smtClean="0"/>
              <a:t>11.5.2026</a:t>
            </a:fld>
            <a:endParaRPr lang="fi-FI"/>
          </a:p>
        </p:txBody>
      </p:sp>
      <p:sp>
        <p:nvSpPr>
          <p:cNvPr id="5" name="Dian numeron paikkamerkki 4">
            <a:extLst>
              <a:ext uri="{FF2B5EF4-FFF2-40B4-BE49-F238E27FC236}">
                <a16:creationId xmlns:a16="http://schemas.microsoft.com/office/drawing/2014/main" id="{8E04535D-6558-22F4-A966-F784787C3333}"/>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13</a:t>
            </a:fld>
            <a:endParaRPr lang="fi-FI"/>
          </a:p>
        </p:txBody>
      </p:sp>
      <p:sp>
        <p:nvSpPr>
          <p:cNvPr id="9" name="Tekstiruutu 24">
            <a:extLst>
              <a:ext uri="{FF2B5EF4-FFF2-40B4-BE49-F238E27FC236}">
                <a16:creationId xmlns:a16="http://schemas.microsoft.com/office/drawing/2014/main" id="{9502E8BF-C88D-29C3-2251-7FDE2CE13D6E}"/>
              </a:ext>
              <a:ext uri="{C183D7F6-B498-43B3-948B-1728B52AA6E4}">
                <adec:decorative xmlns:adec="http://schemas.microsoft.com/office/drawing/2017/decorative" val="1"/>
              </a:ext>
            </a:extLst>
          </p:cNvPr>
          <p:cNvSpPr txBox="1">
            <a:spLocks noChangeArrowheads="1"/>
          </p:cNvSpPr>
          <p:nvPr/>
        </p:nvSpPr>
        <p:spPr bwMode="auto">
          <a:xfrm>
            <a:off x="3200400" y="6392724"/>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Tampereen</a:t>
            </a: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kaupunki</a:t>
            </a: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Tredu</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10" name="Kuva 9">
            <a:extLst>
              <a:ext uri="{FF2B5EF4-FFF2-40B4-BE49-F238E27FC236}">
                <a16:creationId xmlns:a16="http://schemas.microsoft.com/office/drawing/2014/main" id="{36372918-F615-3786-9CED-1A73FB183F0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34389" y="6357295"/>
            <a:ext cx="1238935" cy="311634"/>
          </a:xfrm>
          <a:prstGeom prst="rect">
            <a:avLst/>
          </a:prstGeom>
        </p:spPr>
      </p:pic>
      <p:pic>
        <p:nvPicPr>
          <p:cNvPr id="3" name="Picture 2" descr="A group of young students sitting in a room.">
            <a:extLst>
              <a:ext uri="{FF2B5EF4-FFF2-40B4-BE49-F238E27FC236}">
                <a16:creationId xmlns:a16="http://schemas.microsoft.com/office/drawing/2014/main" id="{B0558786-1224-F96D-B9F6-32C3A5340912}"/>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0" y="0"/>
            <a:ext cx="5961321" cy="6858000"/>
          </a:xfrm>
          <a:prstGeom prst="rect">
            <a:avLst/>
          </a:prstGeom>
        </p:spPr>
      </p:pic>
    </p:spTree>
    <p:extLst>
      <p:ext uri="{BB962C8B-B14F-4D97-AF65-F5344CB8AC3E}">
        <p14:creationId xmlns:p14="http://schemas.microsoft.com/office/powerpoint/2010/main" val="2127621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Kuva 18" descr="People walking up the stairs inside a university building, carrying backpacks.">
            <a:extLst>
              <a:ext uri="{FF2B5EF4-FFF2-40B4-BE49-F238E27FC236}">
                <a16:creationId xmlns:a16="http://schemas.microsoft.com/office/drawing/2014/main" id="{E44C704D-1F79-998B-875B-75E6796BBA8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5894363" cy="6858000"/>
          </a:xfrm>
          <a:prstGeom prst="rect">
            <a:avLst/>
          </a:prstGeom>
        </p:spPr>
      </p:pic>
      <p:sp>
        <p:nvSpPr>
          <p:cNvPr id="20" name="Suorakulmio 19">
            <a:extLst>
              <a:ext uri="{FF2B5EF4-FFF2-40B4-BE49-F238E27FC236}">
                <a16:creationId xmlns:a16="http://schemas.microsoft.com/office/drawing/2014/main" id="{AEFF3A05-4D0B-C817-B45D-CF3C54916D7D}"/>
              </a:ext>
              <a:ext uri="{C183D7F6-B498-43B3-948B-1728B52AA6E4}">
                <adec:decorative xmlns:adec="http://schemas.microsoft.com/office/drawing/2017/decorative" val="1"/>
              </a:ext>
            </a:extLst>
          </p:cNvPr>
          <p:cNvSpPr/>
          <p:nvPr/>
        </p:nvSpPr>
        <p:spPr>
          <a:xfrm>
            <a:off x="0" y="0"/>
            <a:ext cx="5880295" cy="2998381"/>
          </a:xfrm>
          <a:prstGeom prst="rect">
            <a:avLst/>
          </a:prstGeom>
          <a:gradFill>
            <a:gsLst>
              <a:gs pos="79000">
                <a:schemeClr val="bg1">
                  <a:lumMod val="95000"/>
                  <a:alpha val="0"/>
                </a:schemeClr>
              </a:gs>
              <a:gs pos="15000">
                <a:schemeClr val="tx1">
                  <a:alpha val="66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5">
            <a:extLst>
              <a:ext uri="{FF2B5EF4-FFF2-40B4-BE49-F238E27FC236}">
                <a16:creationId xmlns:a16="http://schemas.microsoft.com/office/drawing/2014/main" id="{44B02941-3556-DBCA-2C0E-2A76E9B99AF2}"/>
              </a:ext>
            </a:extLst>
          </p:cNvPr>
          <p:cNvSpPr>
            <a:spLocks noGrp="1"/>
          </p:cNvSpPr>
          <p:nvPr>
            <p:ph type="title"/>
          </p:nvPr>
        </p:nvSpPr>
        <p:spPr>
          <a:xfrm>
            <a:off x="6416984" y="866141"/>
            <a:ext cx="4930466" cy="1553673"/>
          </a:xfrm>
        </p:spPr>
        <p:txBody>
          <a:bodyPr/>
          <a:lstStyle/>
          <a:p>
            <a:pPr>
              <a:lnSpc>
                <a:spcPts val="3000"/>
              </a:lnSpc>
              <a:spcBef>
                <a:spcPts val="0"/>
              </a:spcBef>
            </a:pPr>
            <a:r>
              <a:rPr lang="fi-FI" dirty="0"/>
              <a:t>City for </a:t>
            </a:r>
            <a:r>
              <a:rPr lang="fi-FI" dirty="0" err="1"/>
              <a:t>students</a:t>
            </a:r>
            <a:br>
              <a:rPr lang="fi-FI" dirty="0" err="1"/>
            </a:br>
            <a:r>
              <a:rPr lang="fi-FI" sz="2400" b="0" dirty="0"/>
              <a:t>– TAMPERE HIGHER EDUCATION </a:t>
            </a:r>
            <a:br>
              <a:rPr lang="fi-FI" sz="2400" b="0" dirty="0"/>
            </a:br>
            <a:r>
              <a:rPr lang="fi-FI" sz="2400" b="0" dirty="0"/>
              <a:t>   COMMUNITY</a:t>
            </a:r>
          </a:p>
        </p:txBody>
      </p:sp>
      <p:sp>
        <p:nvSpPr>
          <p:cNvPr id="7" name="Content Placeholder 6">
            <a:extLst>
              <a:ext uri="{FF2B5EF4-FFF2-40B4-BE49-F238E27FC236}">
                <a16:creationId xmlns:a16="http://schemas.microsoft.com/office/drawing/2014/main" id="{5B9FF1A7-CD0A-D7A1-46A0-A3E784FF6752}"/>
              </a:ext>
            </a:extLst>
          </p:cNvPr>
          <p:cNvSpPr>
            <a:spLocks noGrp="1"/>
          </p:cNvSpPr>
          <p:nvPr>
            <p:ph sz="quarter" idx="15"/>
          </p:nvPr>
        </p:nvSpPr>
        <p:spPr>
          <a:xfrm>
            <a:off x="6416984" y="2483892"/>
            <a:ext cx="5589486" cy="4090163"/>
          </a:xfrm>
        </p:spPr>
        <p:txBody>
          <a:bodyPr>
            <a:normAutofit fontScale="92500" lnSpcReduction="20000"/>
          </a:bodyPr>
          <a:lstStyle/>
          <a:p>
            <a:pPr marL="0" indent="0">
              <a:lnSpc>
                <a:spcPct val="110000"/>
              </a:lnSpc>
              <a:spcBef>
                <a:spcPts val="0"/>
              </a:spcBef>
              <a:buClr>
                <a:schemeClr val="tx1"/>
              </a:buClr>
              <a:buNone/>
              <a:defRPr/>
            </a:pPr>
            <a:r>
              <a:rPr kumimoji="0" lang="fi-FI" sz="2400" b="0" i="0" u="none" strike="noStrike" kern="1200" cap="none" spc="0" normalizeH="0" baseline="0" noProof="0" dirty="0" err="1">
                <a:ln>
                  <a:noFill/>
                </a:ln>
                <a:effectLst/>
                <a:uLnTx/>
                <a:uFillTx/>
                <a:latin typeface="Calibri" panose="020F0502020204030204"/>
                <a:ea typeface="+mn-ea"/>
                <a:cs typeface="+mn-cs"/>
              </a:rPr>
              <a:t>University</a:t>
            </a:r>
            <a:r>
              <a:rPr kumimoji="0" lang="fi-FI" sz="2400" b="0" i="0" u="none" strike="noStrike" kern="1200" cap="none" spc="0" normalizeH="0" baseline="0" noProof="0" dirty="0">
                <a:ln>
                  <a:noFill/>
                </a:ln>
                <a:effectLst/>
                <a:uLnTx/>
                <a:uFillTx/>
                <a:latin typeface="Calibri" panose="020F0502020204030204"/>
                <a:ea typeface="+mn-ea"/>
                <a:cs typeface="+mn-cs"/>
              </a:rPr>
              <a:t> of Tampere (</a:t>
            </a:r>
            <a:r>
              <a:rPr kumimoji="0" lang="fi-FI" sz="2400" b="1" i="0" u="none" strike="noStrike" kern="1200" cap="none" spc="0" normalizeH="0" baseline="0" noProof="0" dirty="0">
                <a:ln>
                  <a:noFill/>
                </a:ln>
                <a:effectLst/>
                <a:uLnTx/>
                <a:uFillTx/>
                <a:latin typeface="Calibri" panose="020F0502020204030204"/>
                <a:ea typeface="+mn-ea"/>
                <a:cs typeface="+mn-cs"/>
              </a:rPr>
              <a:t>UTA</a:t>
            </a:r>
            <a:r>
              <a:rPr kumimoji="0" lang="fi-FI" sz="2400" b="0" i="0" u="none" strike="noStrike" kern="1200" cap="none" spc="0" normalizeH="0" baseline="0" noProof="0" dirty="0">
                <a:ln>
                  <a:noFill/>
                </a:ln>
                <a:effectLst/>
                <a:uLnTx/>
                <a:uFillTx/>
                <a:latin typeface="Calibri" panose="020F0502020204030204"/>
                <a:ea typeface="+mn-ea"/>
                <a:cs typeface="+mn-cs"/>
              </a:rPr>
              <a:t>) and </a:t>
            </a:r>
            <a:br>
              <a:rPr kumimoji="0" lang="fi-FI" sz="2400" b="0" i="0" u="none" strike="noStrike" kern="1200" cap="none" spc="0" normalizeH="0" baseline="0" noProof="0" dirty="0">
                <a:ln>
                  <a:noFill/>
                </a:ln>
                <a:effectLst/>
                <a:uLnTx/>
                <a:uFillTx/>
                <a:latin typeface="Calibri" panose="020F0502020204030204"/>
                <a:ea typeface="+mn-ea"/>
                <a:cs typeface="+mn-cs"/>
              </a:rPr>
            </a:br>
            <a:r>
              <a:rPr kumimoji="0" lang="fi-FI" sz="2400" b="0" i="0" u="none" strike="noStrike" kern="1200" cap="none" spc="0" normalizeH="0" baseline="0" noProof="0" dirty="0">
                <a:ln>
                  <a:noFill/>
                </a:ln>
                <a:effectLst/>
                <a:uLnTx/>
                <a:uFillTx/>
                <a:latin typeface="Calibri" panose="020F0502020204030204"/>
                <a:ea typeface="+mn-ea"/>
                <a:cs typeface="+mn-cs"/>
              </a:rPr>
              <a:t>Tampere </a:t>
            </a:r>
            <a:r>
              <a:rPr kumimoji="0" lang="fi-FI" sz="2400" b="0" i="0" u="none" strike="noStrike" kern="1200" cap="none" spc="0" normalizeH="0" baseline="0" noProof="0" dirty="0" err="1">
                <a:ln>
                  <a:noFill/>
                </a:ln>
                <a:effectLst/>
                <a:uLnTx/>
                <a:uFillTx/>
                <a:latin typeface="Calibri" panose="020F0502020204030204"/>
                <a:ea typeface="+mn-ea"/>
                <a:cs typeface="+mn-cs"/>
              </a:rPr>
              <a:t>University</a:t>
            </a:r>
            <a:r>
              <a:rPr kumimoji="0" lang="fi-FI" sz="2400" b="0" i="0" u="none" strike="noStrike" kern="1200" cap="none" spc="0" normalizeH="0" baseline="0" noProof="0" dirty="0">
                <a:ln>
                  <a:noFill/>
                </a:ln>
                <a:effectLst/>
                <a:uLnTx/>
                <a:uFillTx/>
                <a:latin typeface="Calibri" panose="020F0502020204030204"/>
                <a:ea typeface="+mn-ea"/>
                <a:cs typeface="+mn-cs"/>
              </a:rPr>
              <a:t> of </a:t>
            </a:r>
            <a:r>
              <a:rPr kumimoji="0" lang="fi-FI" sz="2400" b="0" i="0" u="none" strike="noStrike" kern="1200" cap="none" spc="0" normalizeH="0" baseline="0" noProof="0" dirty="0" err="1">
                <a:ln>
                  <a:noFill/>
                </a:ln>
                <a:effectLst/>
                <a:uLnTx/>
                <a:uFillTx/>
                <a:latin typeface="Calibri" panose="020F0502020204030204"/>
                <a:ea typeface="+mn-ea"/>
                <a:cs typeface="+mn-cs"/>
              </a:rPr>
              <a:t>Applied</a:t>
            </a:r>
            <a:r>
              <a:rPr kumimoji="0" lang="fi-FI" sz="2400" b="0" i="0" u="none" strike="noStrike" kern="1200" cap="none" spc="0" normalizeH="0" baseline="0" noProof="0" dirty="0">
                <a:ln>
                  <a:noFill/>
                </a:ln>
                <a:effectLst/>
                <a:uLnTx/>
                <a:uFillTx/>
                <a:latin typeface="Calibri" panose="020F0502020204030204"/>
                <a:ea typeface="+mn-ea"/>
                <a:cs typeface="+mn-cs"/>
              </a:rPr>
              <a:t> Sciences (</a:t>
            </a:r>
            <a:r>
              <a:rPr kumimoji="0" lang="fi-FI" sz="2400" b="1" i="0" u="none" strike="noStrike" kern="1200" cap="none" spc="0" normalizeH="0" baseline="0" noProof="0" dirty="0">
                <a:ln>
                  <a:noFill/>
                </a:ln>
                <a:effectLst/>
                <a:uLnTx/>
                <a:uFillTx/>
                <a:latin typeface="Calibri" panose="020F0502020204030204"/>
                <a:ea typeface="+mn-ea"/>
                <a:cs typeface="+mn-cs"/>
              </a:rPr>
              <a:t>TAMK</a:t>
            </a:r>
            <a:r>
              <a:rPr kumimoji="0" lang="fi-FI" sz="2400" b="0" i="0" u="none" strike="noStrike" kern="1200" cap="none" spc="0" normalizeH="0" baseline="0" noProof="0" dirty="0">
                <a:ln>
                  <a:noFill/>
                </a:ln>
                <a:effectLst/>
                <a:uLnTx/>
                <a:uFillTx/>
                <a:latin typeface="Calibri" panose="020F0502020204030204"/>
                <a:ea typeface="+mn-ea"/>
                <a:cs typeface="+mn-cs"/>
              </a:rPr>
              <a:t>)</a:t>
            </a:r>
            <a:br>
              <a:rPr kumimoji="0" lang="fi-FI" sz="2400" b="0" i="0" u="none" strike="noStrike" kern="1200" cap="none" spc="0" normalizeH="0" baseline="0" noProof="0" dirty="0">
                <a:ln>
                  <a:noFill/>
                </a:ln>
                <a:effectLst/>
                <a:uLnTx/>
                <a:uFillTx/>
                <a:latin typeface="Calibri" panose="020F0502020204030204"/>
                <a:ea typeface="+mn-ea"/>
                <a:cs typeface="+mn-cs"/>
              </a:rPr>
            </a:br>
            <a:endParaRPr kumimoji="0" lang="fi-FI" sz="2400" b="0" i="0" u="none" strike="noStrike" kern="1200" cap="none" spc="0" normalizeH="0" baseline="0" noProof="0" dirty="0">
              <a:ln>
                <a:noFill/>
              </a:ln>
              <a:effectLst/>
              <a:uLnTx/>
              <a:uFillTx/>
              <a:latin typeface="Calibri" panose="020F0502020204030204"/>
              <a:ea typeface="+mn-ea"/>
              <a:cs typeface="+mn-cs"/>
            </a:endParaRPr>
          </a:p>
          <a:p>
            <a:pPr marL="0" lvl="0" indent="0" algn="l">
              <a:lnSpc>
                <a:spcPct val="110000"/>
              </a:lnSpc>
              <a:spcBef>
                <a:spcPts val="0"/>
              </a:spcBef>
              <a:spcAft>
                <a:spcPts val="600"/>
              </a:spcAft>
              <a:buClr>
                <a:schemeClr val="tx1"/>
              </a:buClr>
              <a:buNone/>
              <a:defRPr/>
            </a:pPr>
            <a:r>
              <a:rPr lang="fi-FI" sz="2400" b="1" dirty="0"/>
              <a:t>35,000</a:t>
            </a:r>
            <a:r>
              <a:rPr lang="fi-FI" sz="2400" dirty="0"/>
              <a:t> </a:t>
            </a:r>
            <a:r>
              <a:rPr lang="fi-FI" sz="2400" dirty="0" err="1"/>
              <a:t>students</a:t>
            </a:r>
            <a:endParaRPr lang="fi-FI" dirty="0"/>
          </a:p>
          <a:p>
            <a:pPr marL="0" lvl="0" indent="0" algn="l">
              <a:lnSpc>
                <a:spcPct val="110000"/>
              </a:lnSpc>
              <a:spcBef>
                <a:spcPts val="0"/>
              </a:spcBef>
              <a:spcAft>
                <a:spcPts val="600"/>
              </a:spcAft>
              <a:buClr>
                <a:schemeClr val="tx1"/>
              </a:buClr>
              <a:buNone/>
              <a:defRPr/>
            </a:pPr>
            <a:r>
              <a:rPr lang="fi-FI" sz="2400" b="1" dirty="0"/>
              <a:t>5,300</a:t>
            </a:r>
            <a:r>
              <a:rPr lang="fi-FI" sz="2400" dirty="0"/>
              <a:t> </a:t>
            </a:r>
            <a:r>
              <a:rPr lang="fi-FI" sz="2400" dirty="0" err="1"/>
              <a:t>employees</a:t>
            </a:r>
            <a:endParaRPr lang="fi-FI" sz="2400" dirty="0"/>
          </a:p>
          <a:p>
            <a:pPr marL="0" lvl="0" indent="0" algn="l">
              <a:lnSpc>
                <a:spcPct val="110000"/>
              </a:lnSpc>
              <a:spcBef>
                <a:spcPts val="0"/>
              </a:spcBef>
              <a:buClr>
                <a:schemeClr val="tx1"/>
              </a:buClr>
              <a:buNone/>
              <a:defRPr/>
            </a:pPr>
            <a:br>
              <a:rPr lang="fi-FI" sz="2400" b="1" dirty="0"/>
            </a:br>
            <a:r>
              <a:rPr lang="fi-FI" sz="2400" b="1" dirty="0" err="1"/>
              <a:t>Academic</a:t>
            </a:r>
            <a:r>
              <a:rPr lang="fi-FI" sz="2400" b="1" dirty="0"/>
              <a:t> </a:t>
            </a:r>
            <a:r>
              <a:rPr lang="fi-FI" sz="2400" b="1" dirty="0" err="1"/>
              <a:t>focus</a:t>
            </a:r>
            <a:r>
              <a:rPr lang="fi-FI" sz="2400" b="1" dirty="0"/>
              <a:t>: </a:t>
            </a:r>
          </a:p>
          <a:p>
            <a:pPr algn="l">
              <a:lnSpc>
                <a:spcPct val="110000"/>
              </a:lnSpc>
              <a:spcBef>
                <a:spcPts val="0"/>
              </a:spcBef>
              <a:spcAft>
                <a:spcPts val="600"/>
              </a:spcAft>
              <a:buClr>
                <a:schemeClr val="tx1"/>
              </a:buClr>
              <a:defRPr/>
            </a:pPr>
            <a:r>
              <a:rPr lang="fi-FI" sz="2400" dirty="0" err="1"/>
              <a:t>technology</a:t>
            </a:r>
            <a:r>
              <a:rPr lang="fi-FI" sz="2400" dirty="0"/>
              <a:t>, </a:t>
            </a:r>
            <a:r>
              <a:rPr lang="fi-FI" sz="2400" dirty="0" err="1"/>
              <a:t>health</a:t>
            </a:r>
            <a:r>
              <a:rPr lang="fi-FI" sz="2400" dirty="0"/>
              <a:t> and </a:t>
            </a:r>
            <a:r>
              <a:rPr lang="fi-FI" sz="2400" dirty="0" err="1"/>
              <a:t>society</a:t>
            </a:r>
            <a:endParaRPr lang="fi-FI" sz="2400" dirty="0"/>
          </a:p>
          <a:p>
            <a:pPr marL="0" lvl="0" indent="0" algn="l">
              <a:lnSpc>
                <a:spcPct val="110000"/>
              </a:lnSpc>
              <a:spcBef>
                <a:spcPts val="0"/>
              </a:spcBef>
              <a:spcAft>
                <a:spcPts val="600"/>
              </a:spcAft>
              <a:buClr>
                <a:schemeClr val="tx1"/>
              </a:buClr>
              <a:buNone/>
              <a:defRPr/>
            </a:pPr>
            <a:r>
              <a:rPr lang="fi-FI" b="1" dirty="0"/>
              <a:t>5</a:t>
            </a:r>
            <a:r>
              <a:rPr lang="fi-FI" sz="2400" dirty="0"/>
              <a:t> </a:t>
            </a:r>
            <a:r>
              <a:rPr lang="fi-FI" sz="2400" dirty="0" err="1"/>
              <a:t>campuses</a:t>
            </a:r>
            <a:r>
              <a:rPr lang="fi-FI" sz="2400" dirty="0"/>
              <a:t> in Tampere</a:t>
            </a:r>
          </a:p>
          <a:p>
            <a:pPr marL="0" lvl="0" indent="0" algn="l">
              <a:lnSpc>
                <a:spcPct val="110000"/>
              </a:lnSpc>
              <a:spcBef>
                <a:spcPts val="0"/>
              </a:spcBef>
              <a:buClr>
                <a:schemeClr val="tx1"/>
              </a:buClr>
              <a:buNone/>
              <a:defRPr/>
            </a:pPr>
            <a:r>
              <a:rPr lang="fi-FI" sz="2400" b="1" dirty="0"/>
              <a:t>5</a:t>
            </a:r>
            <a:r>
              <a:rPr lang="fi-FI" sz="2400" dirty="0"/>
              <a:t> in </a:t>
            </a:r>
            <a:r>
              <a:rPr lang="fi-FI" sz="2400" dirty="0" err="1"/>
              <a:t>other</a:t>
            </a:r>
            <a:r>
              <a:rPr lang="fi-FI" sz="2400" dirty="0"/>
              <a:t> </a:t>
            </a:r>
            <a:r>
              <a:rPr lang="fi-FI" sz="2400" dirty="0" err="1"/>
              <a:t>locations</a:t>
            </a:r>
            <a:endParaRPr lang="fi-FI" sz="2400" dirty="0"/>
          </a:p>
          <a:p>
            <a:pPr algn="l">
              <a:lnSpc>
                <a:spcPct val="110000"/>
              </a:lnSpc>
              <a:spcBef>
                <a:spcPts val="0"/>
              </a:spcBef>
              <a:spcAft>
                <a:spcPts val="600"/>
              </a:spcAft>
              <a:buClr>
                <a:schemeClr val="tx1"/>
              </a:buClr>
              <a:defRPr/>
            </a:pPr>
            <a:r>
              <a:rPr lang="fi-FI" sz="2400" dirty="0"/>
              <a:t>Ikaalinen, Mänttä-Vilppula, Pori, Seinäjoki and Virrat</a:t>
            </a:r>
          </a:p>
        </p:txBody>
      </p:sp>
      <p:sp>
        <p:nvSpPr>
          <p:cNvPr id="4" name="Päivämäärän paikkamerkki 3">
            <a:extLst>
              <a:ext uri="{FF2B5EF4-FFF2-40B4-BE49-F238E27FC236}">
                <a16:creationId xmlns:a16="http://schemas.microsoft.com/office/drawing/2014/main" id="{842CD238-5DBB-5593-4BB6-4460E08CEF65}"/>
              </a:ext>
              <a:ext uri="{C183D7F6-B498-43B3-948B-1728B52AA6E4}">
                <adec:decorative xmlns:adec="http://schemas.microsoft.com/office/drawing/2017/decorative" val="1"/>
              </a:ext>
            </a:extLst>
          </p:cNvPr>
          <p:cNvSpPr>
            <a:spLocks noGrp="1"/>
          </p:cNvSpPr>
          <p:nvPr>
            <p:ph type="dt" sz="half" idx="2"/>
          </p:nvPr>
        </p:nvSpPr>
        <p:spPr/>
        <p:txBody>
          <a:bodyPr/>
          <a:lstStyle/>
          <a:p>
            <a:fld id="{24D08A0C-A567-C84D-8DF4-835E0456C55D}" type="datetime1">
              <a:rPr lang="fi-FI" smtClean="0"/>
              <a:t>11.5.2026</a:t>
            </a:fld>
            <a:endParaRPr lang="fi-FI"/>
          </a:p>
        </p:txBody>
      </p:sp>
      <p:sp>
        <p:nvSpPr>
          <p:cNvPr id="5" name="Dian numeron paikkamerkki 4">
            <a:extLst>
              <a:ext uri="{FF2B5EF4-FFF2-40B4-BE49-F238E27FC236}">
                <a16:creationId xmlns:a16="http://schemas.microsoft.com/office/drawing/2014/main" id="{437F8050-EB2D-A58D-C3FD-96F1338F99EF}"/>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14</a:t>
            </a:fld>
            <a:endParaRPr lang="fi-FI"/>
          </a:p>
        </p:txBody>
      </p:sp>
      <p:sp>
        <p:nvSpPr>
          <p:cNvPr id="11" name="Suorakulmio 10">
            <a:extLst>
              <a:ext uri="{FF2B5EF4-FFF2-40B4-BE49-F238E27FC236}">
                <a16:creationId xmlns:a16="http://schemas.microsoft.com/office/drawing/2014/main" id="{DC517476-9730-F752-6C27-960B967DB14B}"/>
              </a:ext>
              <a:ext uri="{C183D7F6-B498-43B3-948B-1728B52AA6E4}">
                <adec:decorative xmlns:adec="http://schemas.microsoft.com/office/drawing/2017/decorative" val="1"/>
              </a:ext>
            </a:extLst>
          </p:cNvPr>
          <p:cNvSpPr/>
          <p:nvPr/>
        </p:nvSpPr>
        <p:spPr>
          <a:xfrm>
            <a:off x="6862364" y="6404977"/>
            <a:ext cx="2725426" cy="276999"/>
          </a:xfrm>
          <a:prstGeom prst="rect">
            <a:avLst/>
          </a:prstGeom>
          <a:effectLst/>
        </p:spPr>
        <p:txBody>
          <a:bodyPr wrap="none">
            <a:spAutoFit/>
          </a:bodyPr>
          <a:lstStyle/>
          <a:p>
            <a:r>
              <a:rPr lang="en-GB" altLang="fi-FI" sz="1200" dirty="0">
                <a:solidFill>
                  <a:srgbClr val="FFFFFF"/>
                </a:solidFill>
                <a:latin typeface="Calibri" panose="020F0502020204030204" pitchFamily="34" charset="0"/>
              </a:rPr>
              <a:t>Kuva: Visit Tampere / Mirella </a:t>
            </a:r>
            <a:r>
              <a:rPr lang="en-GB" altLang="fi-FI" sz="1200" dirty="0" err="1">
                <a:solidFill>
                  <a:srgbClr val="FFFFFF"/>
                </a:solidFill>
                <a:latin typeface="Calibri" panose="020F0502020204030204" pitchFamily="34" charset="0"/>
              </a:rPr>
              <a:t>Mellonmaa</a:t>
            </a:r>
            <a:endParaRPr lang="fi-FI" sz="1200" dirty="0"/>
          </a:p>
        </p:txBody>
      </p:sp>
      <p:pic>
        <p:nvPicPr>
          <p:cNvPr id="13" name="Kuva 12">
            <a:extLst>
              <a:ext uri="{FF2B5EF4-FFF2-40B4-BE49-F238E27FC236}">
                <a16:creationId xmlns:a16="http://schemas.microsoft.com/office/drawing/2014/main" id="{FF092F21-FC33-86D0-C70F-132120DB0B7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pic>
        <p:nvPicPr>
          <p:cNvPr id="3" name="Kuva 2">
            <a:extLst>
              <a:ext uri="{FF2B5EF4-FFF2-40B4-BE49-F238E27FC236}">
                <a16:creationId xmlns:a16="http://schemas.microsoft.com/office/drawing/2014/main" id="{B57D58FF-F8ED-7FB1-BA6A-0BBBBA50B98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2173" y="306977"/>
            <a:ext cx="5456239" cy="1532858"/>
          </a:xfrm>
          <a:prstGeom prst="rect">
            <a:avLst/>
          </a:prstGeom>
        </p:spPr>
      </p:pic>
    </p:spTree>
    <p:extLst>
      <p:ext uri="{BB962C8B-B14F-4D97-AF65-F5344CB8AC3E}">
        <p14:creationId xmlns:p14="http://schemas.microsoft.com/office/powerpoint/2010/main" val="1962757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2">
            <a:extLst>
              <a:ext uri="{FF2B5EF4-FFF2-40B4-BE49-F238E27FC236}">
                <a16:creationId xmlns:a16="http://schemas.microsoft.com/office/drawing/2014/main" id="{61972B76-86E2-04BF-0651-04446E5D2A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rcRect t="5327" r="778" b="10923"/>
          <a:stretch/>
        </p:blipFill>
        <p:spPr>
          <a:xfrm>
            <a:off x="0" y="-1"/>
            <a:ext cx="12192000" cy="6858001"/>
          </a:xfrm>
          <a:prstGeom prst="rect">
            <a:avLst/>
          </a:prstGeom>
        </p:spPr>
      </p:pic>
      <p:sp>
        <p:nvSpPr>
          <p:cNvPr id="3" name="Suorakulmio 13">
            <a:extLst>
              <a:ext uri="{FF2B5EF4-FFF2-40B4-BE49-F238E27FC236}">
                <a16:creationId xmlns:a16="http://schemas.microsoft.com/office/drawing/2014/main" id="{5651EAA0-F9B1-ABAC-1E73-A4B3EF631A0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5498123" cy="6857999"/>
          </a:xfrm>
          <a:prstGeom prst="rect">
            <a:avLst/>
          </a:prstGeom>
          <a:gradFill>
            <a:gsLst>
              <a:gs pos="48000">
                <a:schemeClr val="tx1">
                  <a:alpha val="44137"/>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6" name="Suorakulmio 15">
            <a:extLst>
              <a:ext uri="{FF2B5EF4-FFF2-40B4-BE49-F238E27FC236}">
                <a16:creationId xmlns:a16="http://schemas.microsoft.com/office/drawing/2014/main" id="{A76AE085-D16F-0249-8EA1-4CDA92BAF8D7}"/>
              </a:ext>
              <a:ext uri="{C183D7F6-B498-43B3-948B-1728B52AA6E4}">
                <adec:decorative xmlns:adec="http://schemas.microsoft.com/office/drawing/2017/decorative" val="1"/>
              </a:ext>
            </a:extLst>
          </p:cNvPr>
          <p:cNvSpPr/>
          <p:nvPr/>
        </p:nvSpPr>
        <p:spPr>
          <a:xfrm>
            <a:off x="4935637" y="4623029"/>
            <a:ext cx="7118309" cy="1259244"/>
          </a:xfrm>
          <a:prstGeom prst="rect">
            <a:avLst/>
          </a:prstGeom>
          <a:noFill/>
        </p:spPr>
        <p:txBody>
          <a:bodyPr wrap="square">
            <a:noAutofit/>
          </a:bodyPr>
          <a:lstStyle/>
          <a:p>
            <a:pPr lvl="0">
              <a:defRPr/>
            </a:pPr>
            <a:endParaRPr lang="fi-FI" sz="2000" dirty="0">
              <a:solidFill>
                <a:schemeClr val="tx2"/>
              </a:solidFill>
            </a:endParaRPr>
          </a:p>
        </p:txBody>
      </p:sp>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9568CF82-0B15-2A48-B818-B060041479D8}" type="datetime1">
              <a:rPr lang="fi-FI" smtClean="0">
                <a:solidFill>
                  <a:schemeClr val="bg1"/>
                </a:solidFill>
              </a:rPr>
              <a:t>11.5.2026</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solidFill>
              </a:rPr>
              <a:pPr/>
              <a:t>15</a:t>
            </a:fld>
            <a:endParaRPr lang="fi-FI">
              <a:solidFill>
                <a:schemeClr val="bg1"/>
              </a:solidFill>
            </a:endParaRP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A5306C4C-A834-5863-35D5-31DB3978BBAE}"/>
              </a:ext>
              <a:ext uri="{C183D7F6-B498-43B3-948B-1728B52AA6E4}">
                <adec:decorative xmlns:adec="http://schemas.microsoft.com/office/drawing/2017/decorative" val="1"/>
              </a:ext>
            </a:extLst>
          </p:cNvPr>
          <p:cNvSpPr txBox="1">
            <a:spLocks noChangeArrowheads="1"/>
          </p:cNvSpPr>
          <p:nvPr/>
        </p:nvSpPr>
        <p:spPr bwMode="auto">
          <a:xfrm>
            <a:off x="7938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a:t>
            </a:r>
            <a:r>
              <a:rPr kumimoji="0" lang="fi-FI"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Opa</a:t>
            </a:r>
            <a:r>
              <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Latvala</a:t>
            </a:r>
          </a:p>
        </p:txBody>
      </p:sp>
      <p:sp>
        <p:nvSpPr>
          <p:cNvPr id="2" name="Title 6">
            <a:extLst>
              <a:ext uri="{FF2B5EF4-FFF2-40B4-BE49-F238E27FC236}">
                <a16:creationId xmlns:a16="http://schemas.microsoft.com/office/drawing/2014/main" id="{813A2FFF-72F7-9DD5-A569-A921D4BFE74C}"/>
              </a:ext>
            </a:extLst>
          </p:cNvPr>
          <p:cNvSpPr txBox="1">
            <a:spLocks noGrp="1"/>
          </p:cNvSpPr>
          <p:nvPr>
            <p:ph type="title" idx="4294967295"/>
          </p:nvPr>
        </p:nvSpPr>
        <p:spPr>
          <a:xfrm>
            <a:off x="751706" y="2579363"/>
            <a:ext cx="9906001" cy="13481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FI" sz="9600" b="1" i="0" u="none" strike="noStrike" kern="1200" cap="none" spc="0" normalizeH="0" baseline="0" noProof="0" dirty="0">
                <a:ln>
                  <a:noFill/>
                </a:ln>
                <a:solidFill>
                  <a:schemeClr val="bg1"/>
                </a:solidFill>
                <a:effectLst/>
                <a:uLnTx/>
                <a:uFillTx/>
                <a:latin typeface="Montserrat Black" pitchFamily="2" charset="77"/>
                <a:ea typeface="+mj-ea"/>
                <a:cs typeface="+mj-cs"/>
              </a:rPr>
              <a:t>WORK</a:t>
            </a:r>
          </a:p>
        </p:txBody>
      </p:sp>
      <p:sp>
        <p:nvSpPr>
          <p:cNvPr id="4" name="Text Placeholder 8">
            <a:extLst>
              <a:ext uri="{FF2B5EF4-FFF2-40B4-BE49-F238E27FC236}">
                <a16:creationId xmlns:a16="http://schemas.microsoft.com/office/drawing/2014/main" id="{31AD9663-016E-AFBC-A1E1-45C1B6977983}"/>
              </a:ext>
            </a:extLst>
          </p:cNvPr>
          <p:cNvSpPr txBox="1">
            <a:spLocks/>
          </p:cNvSpPr>
          <p:nvPr/>
        </p:nvSpPr>
        <p:spPr>
          <a:xfrm>
            <a:off x="727199" y="4216100"/>
            <a:ext cx="5500180" cy="1735383"/>
          </a:xfrm>
          <a:prstGeom prst="rect">
            <a:avLst/>
          </a:prstGeom>
        </p:spPr>
        <p:txBody>
          <a:bodyPr>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fi-FI" sz="2000" dirty="0">
                <a:solidFill>
                  <a:schemeClr val="bg1"/>
                </a:solidFill>
              </a:rPr>
              <a:t>Tampere </a:t>
            </a:r>
            <a:r>
              <a:rPr lang="fi-FI" sz="2000" dirty="0" err="1">
                <a:solidFill>
                  <a:schemeClr val="bg1"/>
                </a:solidFill>
              </a:rPr>
              <a:t>has</a:t>
            </a:r>
            <a:r>
              <a:rPr lang="fi-FI" sz="2000" dirty="0">
                <a:solidFill>
                  <a:schemeClr val="bg1"/>
                </a:solidFill>
              </a:rPr>
              <a:t> </a:t>
            </a:r>
            <a:r>
              <a:rPr lang="fi-FI" sz="2000" dirty="0" err="1">
                <a:solidFill>
                  <a:schemeClr val="bg1"/>
                </a:solidFill>
              </a:rPr>
              <a:t>always</a:t>
            </a:r>
            <a:r>
              <a:rPr lang="fi-FI" sz="2000" dirty="0">
                <a:solidFill>
                  <a:schemeClr val="bg1"/>
                </a:solidFill>
              </a:rPr>
              <a:t> </a:t>
            </a:r>
            <a:r>
              <a:rPr lang="fi-FI" sz="2000" dirty="0" err="1">
                <a:solidFill>
                  <a:schemeClr val="bg1"/>
                </a:solidFill>
              </a:rPr>
              <a:t>offered</a:t>
            </a:r>
            <a:r>
              <a:rPr lang="fi-FI" sz="2000" dirty="0">
                <a:solidFill>
                  <a:schemeClr val="bg1"/>
                </a:solidFill>
              </a:rPr>
              <a:t> </a:t>
            </a:r>
            <a:r>
              <a:rPr lang="fi-FI" sz="2000" dirty="0" err="1">
                <a:solidFill>
                  <a:schemeClr val="bg1"/>
                </a:solidFill>
              </a:rPr>
              <a:t>work</a:t>
            </a:r>
            <a:r>
              <a:rPr lang="fi-FI" sz="2000" dirty="0">
                <a:solidFill>
                  <a:schemeClr val="bg1"/>
                </a:solidFill>
              </a:rPr>
              <a:t>, </a:t>
            </a:r>
            <a:r>
              <a:rPr lang="fi-FI" sz="2000" dirty="0" err="1">
                <a:solidFill>
                  <a:schemeClr val="bg1"/>
                </a:solidFill>
              </a:rPr>
              <a:t>even</a:t>
            </a:r>
            <a:r>
              <a:rPr lang="fi-FI" sz="2000" dirty="0">
                <a:solidFill>
                  <a:schemeClr val="bg1"/>
                </a:solidFill>
              </a:rPr>
              <a:t> </a:t>
            </a:r>
            <a:r>
              <a:rPr lang="fi-FI" sz="2000" dirty="0" err="1">
                <a:solidFill>
                  <a:schemeClr val="bg1"/>
                </a:solidFill>
              </a:rPr>
              <a:t>though</a:t>
            </a:r>
            <a:r>
              <a:rPr lang="fi-FI" sz="2000" dirty="0">
                <a:solidFill>
                  <a:schemeClr val="bg1"/>
                </a:solidFill>
              </a:rPr>
              <a:t> </a:t>
            </a:r>
            <a:r>
              <a:rPr lang="fi-FI" sz="2000" dirty="0" err="1">
                <a:solidFill>
                  <a:schemeClr val="bg1"/>
                </a:solidFill>
              </a:rPr>
              <a:t>the</a:t>
            </a:r>
            <a:r>
              <a:rPr lang="fi-FI" sz="2000" dirty="0">
                <a:solidFill>
                  <a:schemeClr val="bg1"/>
                </a:solidFill>
              </a:rPr>
              <a:t> </a:t>
            </a:r>
            <a:r>
              <a:rPr lang="fi-FI" sz="2000" dirty="0" err="1">
                <a:solidFill>
                  <a:schemeClr val="bg1"/>
                </a:solidFill>
              </a:rPr>
              <a:t>nature</a:t>
            </a:r>
            <a:r>
              <a:rPr lang="fi-FI" sz="2000" dirty="0">
                <a:solidFill>
                  <a:schemeClr val="bg1"/>
                </a:solidFill>
              </a:rPr>
              <a:t> and </a:t>
            </a:r>
            <a:r>
              <a:rPr lang="fi-FI" sz="2000" dirty="0" err="1">
                <a:solidFill>
                  <a:schemeClr val="bg1"/>
                </a:solidFill>
              </a:rPr>
              <a:t>methods</a:t>
            </a:r>
            <a:r>
              <a:rPr lang="fi-FI" sz="2000" dirty="0">
                <a:solidFill>
                  <a:schemeClr val="bg1"/>
                </a:solidFill>
              </a:rPr>
              <a:t> of </a:t>
            </a:r>
            <a:r>
              <a:rPr lang="fi-FI" sz="2000" dirty="0" err="1">
                <a:solidFill>
                  <a:schemeClr val="bg1"/>
                </a:solidFill>
              </a:rPr>
              <a:t>work</a:t>
            </a:r>
            <a:r>
              <a:rPr lang="fi-FI" sz="2000" dirty="0">
                <a:solidFill>
                  <a:schemeClr val="bg1"/>
                </a:solidFill>
              </a:rPr>
              <a:t> </a:t>
            </a:r>
            <a:r>
              <a:rPr lang="fi-FI" sz="2000" dirty="0" err="1">
                <a:solidFill>
                  <a:schemeClr val="bg1"/>
                </a:solidFill>
              </a:rPr>
              <a:t>have</a:t>
            </a:r>
            <a:r>
              <a:rPr lang="fi-FI" sz="2000" dirty="0">
                <a:solidFill>
                  <a:schemeClr val="bg1"/>
                </a:solidFill>
              </a:rPr>
              <a:t> </a:t>
            </a:r>
            <a:r>
              <a:rPr lang="fi-FI" sz="2000" dirty="0" err="1">
                <a:solidFill>
                  <a:schemeClr val="bg1"/>
                </a:solidFill>
              </a:rPr>
              <a:t>varied</a:t>
            </a:r>
            <a:r>
              <a:rPr lang="fi-FI" sz="2000" dirty="0">
                <a:solidFill>
                  <a:schemeClr val="bg1"/>
                </a:solidFill>
              </a:rPr>
              <a:t> </a:t>
            </a:r>
            <a:r>
              <a:rPr lang="fi-FI" sz="2000" dirty="0" err="1">
                <a:solidFill>
                  <a:schemeClr val="bg1"/>
                </a:solidFill>
              </a:rPr>
              <a:t>over</a:t>
            </a:r>
            <a:r>
              <a:rPr lang="fi-FI" sz="2000" dirty="0">
                <a:solidFill>
                  <a:schemeClr val="bg1"/>
                </a:solidFill>
              </a:rPr>
              <a:t> </a:t>
            </a:r>
            <a:r>
              <a:rPr lang="fi-FI" sz="2000" dirty="0" err="1">
                <a:solidFill>
                  <a:schemeClr val="bg1"/>
                </a:solidFill>
              </a:rPr>
              <a:t>the</a:t>
            </a:r>
            <a:r>
              <a:rPr lang="fi-FI" sz="2000" dirty="0">
                <a:solidFill>
                  <a:schemeClr val="bg1"/>
                </a:solidFill>
              </a:rPr>
              <a:t> </a:t>
            </a:r>
            <a:r>
              <a:rPr lang="fi-FI" sz="2000" dirty="0" err="1">
                <a:solidFill>
                  <a:schemeClr val="bg1"/>
                </a:solidFill>
              </a:rPr>
              <a:t>years</a:t>
            </a:r>
            <a:r>
              <a:rPr lang="fi-FI" sz="2000" dirty="0">
                <a:solidFill>
                  <a:schemeClr val="bg1"/>
                </a:solidFill>
              </a:rPr>
              <a:t>. Tampere is </a:t>
            </a:r>
            <a:r>
              <a:rPr lang="fi-FI" sz="2000" dirty="0" err="1">
                <a:solidFill>
                  <a:schemeClr val="bg1"/>
                </a:solidFill>
              </a:rPr>
              <a:t>still</a:t>
            </a:r>
            <a:r>
              <a:rPr lang="fi-FI" sz="2000" dirty="0">
                <a:solidFill>
                  <a:schemeClr val="bg1"/>
                </a:solidFill>
              </a:rPr>
              <a:t> </a:t>
            </a:r>
            <a:r>
              <a:rPr lang="fi-FI" sz="2000" dirty="0" err="1">
                <a:solidFill>
                  <a:schemeClr val="bg1"/>
                </a:solidFill>
              </a:rPr>
              <a:t>known</a:t>
            </a:r>
            <a:r>
              <a:rPr lang="fi-FI" sz="2000" dirty="0">
                <a:solidFill>
                  <a:schemeClr val="bg1"/>
                </a:solidFill>
              </a:rPr>
              <a:t> for </a:t>
            </a:r>
            <a:r>
              <a:rPr lang="fi-FI" sz="2000" dirty="0" err="1">
                <a:solidFill>
                  <a:schemeClr val="bg1"/>
                </a:solidFill>
              </a:rPr>
              <a:t>work</a:t>
            </a:r>
            <a:r>
              <a:rPr lang="fi-FI" sz="2000" dirty="0">
                <a:solidFill>
                  <a:schemeClr val="bg1"/>
                </a:solidFill>
              </a:rPr>
              <a:t>, and </a:t>
            </a:r>
            <a:r>
              <a:rPr lang="fi-FI" sz="2000" dirty="0" err="1">
                <a:solidFill>
                  <a:schemeClr val="bg1"/>
                </a:solidFill>
              </a:rPr>
              <a:t>you</a:t>
            </a:r>
            <a:r>
              <a:rPr lang="fi-FI" sz="2000" dirty="0">
                <a:solidFill>
                  <a:schemeClr val="bg1"/>
                </a:solidFill>
              </a:rPr>
              <a:t> </a:t>
            </a:r>
            <a:r>
              <a:rPr lang="fi-FI" sz="2000" dirty="0" err="1">
                <a:solidFill>
                  <a:schemeClr val="bg1"/>
                </a:solidFill>
              </a:rPr>
              <a:t>can</a:t>
            </a:r>
            <a:r>
              <a:rPr lang="fi-FI" sz="2000" dirty="0">
                <a:solidFill>
                  <a:schemeClr val="bg1"/>
                </a:solidFill>
              </a:rPr>
              <a:t> </a:t>
            </a:r>
            <a:r>
              <a:rPr lang="fi-FI" sz="2000" dirty="0" err="1">
                <a:solidFill>
                  <a:schemeClr val="bg1"/>
                </a:solidFill>
              </a:rPr>
              <a:t>find</a:t>
            </a:r>
            <a:r>
              <a:rPr lang="fi-FI" sz="2000" dirty="0">
                <a:solidFill>
                  <a:schemeClr val="bg1"/>
                </a:solidFill>
              </a:rPr>
              <a:t> </a:t>
            </a:r>
            <a:r>
              <a:rPr lang="fi-FI" sz="2000" dirty="0" err="1">
                <a:solidFill>
                  <a:schemeClr val="bg1"/>
                </a:solidFill>
              </a:rPr>
              <a:t>diverse</a:t>
            </a:r>
            <a:r>
              <a:rPr lang="fi-FI" sz="2000" dirty="0">
                <a:solidFill>
                  <a:schemeClr val="bg1"/>
                </a:solidFill>
              </a:rPr>
              <a:t> know-how </a:t>
            </a:r>
            <a:r>
              <a:rPr lang="fi-FI" sz="2000" dirty="0" err="1">
                <a:solidFill>
                  <a:schemeClr val="bg1"/>
                </a:solidFill>
              </a:rPr>
              <a:t>here</a:t>
            </a:r>
            <a:r>
              <a:rPr lang="fi-FI" sz="2000" dirty="0">
                <a:solidFill>
                  <a:schemeClr val="bg1"/>
                </a:solidFill>
              </a:rPr>
              <a:t>.</a:t>
            </a:r>
          </a:p>
        </p:txBody>
      </p:sp>
    </p:spTree>
    <p:extLst>
      <p:ext uri="{BB962C8B-B14F-4D97-AF65-F5344CB8AC3E}">
        <p14:creationId xmlns:p14="http://schemas.microsoft.com/office/powerpoint/2010/main" val="473319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and person talking in an office.">
            <a:extLst>
              <a:ext uri="{FF2B5EF4-FFF2-40B4-BE49-F238E27FC236}">
                <a16:creationId xmlns:a16="http://schemas.microsoft.com/office/drawing/2014/main" id="{254CD196-3CC6-2D75-1DD7-07FE703EE91A}"/>
              </a:ext>
            </a:extLst>
          </p:cNvPr>
          <p:cNvPicPr>
            <a:picLocks noChangeAspect="1"/>
          </p:cNvPicPr>
          <p:nvPr/>
        </p:nvPicPr>
        <p:blipFill>
          <a:blip r:embed="rId3" cstate="print">
            <a:extLst>
              <a:ext uri="{28A0092B-C50C-407E-A947-70E740481C1C}">
                <a14:useLocalDpi xmlns:a14="http://schemas.microsoft.com/office/drawing/2010/main" val="0"/>
              </a:ext>
            </a:extLst>
          </a:blip>
          <a:srcRect t="2442" r="4882" b="2411"/>
          <a:stretch/>
        </p:blipFill>
        <p:spPr>
          <a:xfrm>
            <a:off x="11722" y="2163"/>
            <a:ext cx="12192001" cy="6855838"/>
          </a:xfrm>
          <a:prstGeom prst="rect">
            <a:avLst/>
          </a:prstGeom>
        </p:spPr>
      </p:pic>
      <p:sp>
        <p:nvSpPr>
          <p:cNvPr id="16" name="Rectangle 15">
            <a:extLst>
              <a:ext uri="{FF2B5EF4-FFF2-40B4-BE49-F238E27FC236}">
                <a16:creationId xmlns:a16="http://schemas.microsoft.com/office/drawing/2014/main" id="{12EFDD6E-72A2-4211-3234-FA7752C1F348}"/>
              </a:ext>
              <a:ext uri="{C183D7F6-B498-43B3-948B-1728B52AA6E4}">
                <adec:decorative xmlns:adec="http://schemas.microsoft.com/office/drawing/2017/decorative" val="1"/>
              </a:ext>
            </a:extLst>
          </p:cNvPr>
          <p:cNvSpPr/>
          <p:nvPr/>
        </p:nvSpPr>
        <p:spPr>
          <a:xfrm>
            <a:off x="0" y="0"/>
            <a:ext cx="6107723" cy="6858000"/>
          </a:xfrm>
          <a:prstGeom prst="rect">
            <a:avLst/>
          </a:prstGeom>
          <a:solidFill>
            <a:schemeClr val="tx2">
              <a:lumMod val="75000"/>
              <a:alpha val="8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7969501E-3A3A-817F-CBF5-BB3D8DF675B4}"/>
              </a:ext>
            </a:extLst>
          </p:cNvPr>
          <p:cNvSpPr>
            <a:spLocks noGrp="1"/>
          </p:cNvSpPr>
          <p:nvPr>
            <p:ph type="title"/>
          </p:nvPr>
        </p:nvSpPr>
        <p:spPr>
          <a:xfrm>
            <a:off x="594698" y="923873"/>
            <a:ext cx="5940864" cy="1164967"/>
          </a:xfrm>
        </p:spPr>
        <p:txBody>
          <a:bodyPr/>
          <a:lstStyle/>
          <a:p>
            <a:r>
              <a:rPr lang="fi-FI" dirty="0" err="1">
                <a:solidFill>
                  <a:schemeClr val="bg1"/>
                </a:solidFill>
              </a:rPr>
              <a:t>We</a:t>
            </a:r>
            <a:r>
              <a:rPr lang="fi-FI" dirty="0">
                <a:solidFill>
                  <a:schemeClr val="bg1"/>
                </a:solidFill>
              </a:rPr>
              <a:t> </a:t>
            </a:r>
            <a:r>
              <a:rPr lang="fi-FI" dirty="0" err="1">
                <a:solidFill>
                  <a:schemeClr val="bg1"/>
                </a:solidFill>
              </a:rPr>
              <a:t>work</a:t>
            </a:r>
            <a:endParaRPr lang="fi-FI" dirty="0">
              <a:solidFill>
                <a:schemeClr val="bg1"/>
              </a:solidFill>
            </a:endParaRPr>
          </a:p>
        </p:txBody>
      </p:sp>
      <p:sp>
        <p:nvSpPr>
          <p:cNvPr id="3" name="Sisällön paikkamerkki 2">
            <a:extLst>
              <a:ext uri="{FF2B5EF4-FFF2-40B4-BE49-F238E27FC236}">
                <a16:creationId xmlns:a16="http://schemas.microsoft.com/office/drawing/2014/main" id="{A1A49559-A721-F796-540A-E01E160F2927}"/>
              </a:ext>
            </a:extLst>
          </p:cNvPr>
          <p:cNvSpPr>
            <a:spLocks noGrp="1"/>
          </p:cNvSpPr>
          <p:nvPr>
            <p:ph sz="quarter" idx="15"/>
          </p:nvPr>
        </p:nvSpPr>
        <p:spPr>
          <a:xfrm>
            <a:off x="607855" y="1698024"/>
            <a:ext cx="5004669" cy="2535018"/>
          </a:xfrm>
        </p:spPr>
        <p:txBody>
          <a:bodyPr vert="horz" lIns="91440" tIns="45720" rIns="91440" bIns="45720" rtlCol="0" anchor="t">
            <a:normAutofit fontScale="92500" lnSpcReduction="20000"/>
          </a:bodyPr>
          <a:lstStyle/>
          <a:p>
            <a:pPr marL="0" indent="0">
              <a:buClr>
                <a:srgbClr val="5BCBEB"/>
              </a:buClr>
              <a:buNone/>
            </a:pPr>
            <a:r>
              <a:rPr lang="fi-FI" b="1" dirty="0" err="1">
                <a:solidFill>
                  <a:schemeClr val="bg1"/>
                </a:solidFill>
              </a:rPr>
              <a:t>Largest</a:t>
            </a:r>
            <a:r>
              <a:rPr lang="fi-FI" b="1" dirty="0">
                <a:solidFill>
                  <a:schemeClr val="bg1"/>
                </a:solidFill>
              </a:rPr>
              <a:t> </a:t>
            </a:r>
            <a:r>
              <a:rPr lang="fi-FI" b="1" dirty="0" err="1">
                <a:solidFill>
                  <a:schemeClr val="bg1"/>
                </a:solidFill>
              </a:rPr>
              <a:t>industries</a:t>
            </a:r>
            <a:r>
              <a:rPr lang="fi-FI" b="1" dirty="0">
                <a:solidFill>
                  <a:schemeClr val="bg1"/>
                </a:solidFill>
              </a:rPr>
              <a:t>:</a:t>
            </a:r>
          </a:p>
          <a:p>
            <a:pPr>
              <a:buClr>
                <a:srgbClr val="5BCBEB"/>
              </a:buClr>
            </a:pPr>
            <a:r>
              <a:rPr lang="fi-FI" dirty="0">
                <a:solidFill>
                  <a:schemeClr val="bg1"/>
                </a:solidFill>
              </a:rPr>
              <a:t>Health </a:t>
            </a:r>
            <a:r>
              <a:rPr lang="fi-FI" dirty="0" err="1">
                <a:solidFill>
                  <a:schemeClr val="bg1"/>
                </a:solidFill>
              </a:rPr>
              <a:t>care</a:t>
            </a:r>
            <a:r>
              <a:rPr lang="fi-FI" dirty="0">
                <a:solidFill>
                  <a:schemeClr val="bg1"/>
                </a:solidFill>
              </a:rPr>
              <a:t> and </a:t>
            </a:r>
            <a:r>
              <a:rPr lang="fi-FI" dirty="0" err="1">
                <a:solidFill>
                  <a:schemeClr val="bg1"/>
                </a:solidFill>
              </a:rPr>
              <a:t>social</a:t>
            </a:r>
            <a:r>
              <a:rPr lang="fi-FI" dirty="0">
                <a:solidFill>
                  <a:schemeClr val="bg1"/>
                </a:solidFill>
              </a:rPr>
              <a:t> </a:t>
            </a:r>
            <a:r>
              <a:rPr lang="fi-FI" dirty="0" err="1">
                <a:solidFill>
                  <a:schemeClr val="bg1"/>
                </a:solidFill>
              </a:rPr>
              <a:t>services</a:t>
            </a:r>
            <a:r>
              <a:rPr lang="fi-FI" dirty="0">
                <a:solidFill>
                  <a:schemeClr val="bg1"/>
                </a:solidFill>
              </a:rPr>
              <a:t> 18,7%</a:t>
            </a:r>
          </a:p>
          <a:p>
            <a:pPr>
              <a:buClr>
                <a:srgbClr val="5BCBEB"/>
              </a:buClr>
            </a:pPr>
            <a:r>
              <a:rPr lang="fi-FI" dirty="0">
                <a:solidFill>
                  <a:schemeClr val="bg1"/>
                </a:solidFill>
              </a:rPr>
              <a:t>Manufacturing 11,9%</a:t>
            </a:r>
          </a:p>
          <a:p>
            <a:pPr>
              <a:buClr>
                <a:srgbClr val="5BCBEB"/>
              </a:buClr>
            </a:pPr>
            <a:r>
              <a:rPr lang="fi-FI" dirty="0">
                <a:solidFill>
                  <a:schemeClr val="bg1"/>
                </a:solidFill>
              </a:rPr>
              <a:t>Trade </a:t>
            </a:r>
            <a:r>
              <a:rPr lang="fi-FI" dirty="0" err="1">
                <a:solidFill>
                  <a:schemeClr val="bg1"/>
                </a:solidFill>
              </a:rPr>
              <a:t>sector</a:t>
            </a:r>
            <a:r>
              <a:rPr lang="fi-FI" dirty="0">
                <a:solidFill>
                  <a:schemeClr val="bg1"/>
                </a:solidFill>
              </a:rPr>
              <a:t> 9,4%</a:t>
            </a:r>
          </a:p>
          <a:p>
            <a:pPr marL="0" indent="0">
              <a:buClr>
                <a:srgbClr val="5BCBEB"/>
              </a:buClr>
              <a:buNone/>
            </a:pPr>
            <a:r>
              <a:rPr lang="fi-FI" b="1" dirty="0">
                <a:solidFill>
                  <a:schemeClr val="bg1"/>
                </a:solidFill>
              </a:rPr>
              <a:t>         </a:t>
            </a:r>
          </a:p>
          <a:p>
            <a:pPr marL="0" indent="0">
              <a:buClr>
                <a:srgbClr val="5BCBEB"/>
              </a:buClr>
              <a:buNone/>
            </a:pPr>
            <a:r>
              <a:rPr lang="fi-FI" b="1" dirty="0">
                <a:solidFill>
                  <a:schemeClr val="bg1"/>
                </a:solidFill>
              </a:rPr>
              <a:t>	</a:t>
            </a:r>
            <a:r>
              <a:rPr lang="fi-FI" b="1" dirty="0" err="1">
                <a:solidFill>
                  <a:schemeClr val="bg1"/>
                </a:solidFill>
              </a:rPr>
              <a:t>Unemployment</a:t>
            </a:r>
            <a:r>
              <a:rPr lang="fi-FI" b="1" dirty="0">
                <a:solidFill>
                  <a:schemeClr val="bg1"/>
                </a:solidFill>
              </a:rPr>
              <a:t> </a:t>
            </a:r>
            <a:r>
              <a:rPr lang="fi-FI" b="1" dirty="0" err="1">
                <a:solidFill>
                  <a:schemeClr val="bg1"/>
                </a:solidFill>
              </a:rPr>
              <a:t>rate</a:t>
            </a:r>
            <a:r>
              <a:rPr lang="fi-FI" b="1" dirty="0">
                <a:solidFill>
                  <a:schemeClr val="bg1"/>
                </a:solidFill>
              </a:rPr>
              <a:t> 15.7%</a:t>
            </a:r>
          </a:p>
          <a:p>
            <a:endParaRPr lang="fi-FI" dirty="0">
              <a:solidFill>
                <a:schemeClr val="bg1"/>
              </a:solidFill>
            </a:endParaRPr>
          </a:p>
        </p:txBody>
      </p:sp>
      <p:sp>
        <p:nvSpPr>
          <p:cNvPr id="8" name="Tekstiruutu 24">
            <a:extLst>
              <a:ext uri="{FF2B5EF4-FFF2-40B4-BE49-F238E27FC236}">
                <a16:creationId xmlns:a16="http://schemas.microsoft.com/office/drawing/2014/main" id="{2458A9AB-DBBB-C8A4-CDA0-15F80932E437}"/>
              </a:ext>
            </a:extLst>
          </p:cNvPr>
          <p:cNvSpPr txBox="1">
            <a:spLocks noChangeArrowheads="1"/>
          </p:cNvSpPr>
          <p:nvPr/>
        </p:nvSpPr>
        <p:spPr bwMode="auto">
          <a:xfrm>
            <a:off x="1527332" y="3982059"/>
            <a:ext cx="3605539" cy="911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l" eaLnBrk="1" hangingPunct="1">
              <a:spcBef>
                <a:spcPct val="0"/>
              </a:spcBef>
              <a:buClrTx/>
              <a:buNone/>
              <a:defRPr/>
            </a:pPr>
            <a:r>
              <a:rPr lang="fi-FI" altLang="fi-FI" sz="1200" dirty="0" err="1">
                <a:solidFill>
                  <a:schemeClr val="bg1"/>
                </a:solidFill>
                <a:latin typeface="Calibri" panose="020F0502020204030204"/>
              </a:rPr>
              <a:t>Employment</a:t>
            </a:r>
            <a:r>
              <a:rPr lang="fi-FI" altLang="fi-FI" sz="1200" dirty="0">
                <a:solidFill>
                  <a:schemeClr val="bg1"/>
                </a:solidFill>
                <a:latin typeface="Calibri" panose="020F0502020204030204"/>
              </a:rPr>
              <a:t> </a:t>
            </a:r>
            <a:r>
              <a:rPr lang="fi-FI" altLang="fi-FI" sz="1200" dirty="0" err="1">
                <a:solidFill>
                  <a:schemeClr val="bg1"/>
                </a:solidFill>
                <a:latin typeface="Calibri" panose="020F0502020204030204"/>
              </a:rPr>
              <a:t>review</a:t>
            </a:r>
            <a:r>
              <a:rPr lang="fi-FI" altLang="fi-FI" sz="1200" dirty="0">
                <a:solidFill>
                  <a:schemeClr val="bg1"/>
                </a:solidFill>
                <a:latin typeface="Calibri" panose="020F0502020204030204"/>
              </a:rPr>
              <a:t> 3/2026</a:t>
            </a:r>
          </a:p>
          <a:p>
            <a:pPr lvl="0" algn="l" eaLnBrk="1" hangingPunct="1">
              <a:spcBef>
                <a:spcPct val="0"/>
              </a:spcBef>
              <a:buClrTx/>
              <a:buNone/>
              <a:defRPr/>
            </a:pPr>
            <a:endParaRPr lang="fi-FI" altLang="fi-FI" sz="1200" dirty="0">
              <a:solidFill>
                <a:schemeClr val="bg1"/>
              </a:solidFill>
              <a:latin typeface="Calibri" panose="020F0502020204030204"/>
            </a:endParaRPr>
          </a:p>
        </p:txBody>
      </p:sp>
      <p:sp>
        <p:nvSpPr>
          <p:cNvPr id="4" name="Päivämäärän paikkamerkki 3">
            <a:extLst>
              <a:ext uri="{FF2B5EF4-FFF2-40B4-BE49-F238E27FC236}">
                <a16:creationId xmlns:a16="http://schemas.microsoft.com/office/drawing/2014/main" id="{00650DA7-BDB6-8568-80E4-65E0FCF0B79A}"/>
              </a:ext>
              <a:ext uri="{C183D7F6-B498-43B3-948B-1728B52AA6E4}">
                <adec:decorative xmlns:adec="http://schemas.microsoft.com/office/drawing/2017/decorative" val="1"/>
              </a:ext>
            </a:extLst>
          </p:cNvPr>
          <p:cNvSpPr>
            <a:spLocks noGrp="1"/>
          </p:cNvSpPr>
          <p:nvPr>
            <p:ph type="dt" sz="half" idx="2"/>
          </p:nvPr>
        </p:nvSpPr>
        <p:spPr/>
        <p:txBody>
          <a:bodyPr/>
          <a:lstStyle/>
          <a:p>
            <a:fld id="{97A2E676-63F4-3343-BD52-1D2184EE877E}" type="datetime1">
              <a:rPr lang="fi-FI" smtClean="0"/>
              <a:t>11.5.2026</a:t>
            </a:fld>
            <a:endParaRPr lang="fi-FI"/>
          </a:p>
        </p:txBody>
      </p:sp>
      <p:sp>
        <p:nvSpPr>
          <p:cNvPr id="5" name="Dian numeron paikkamerkki 4">
            <a:extLst>
              <a:ext uri="{FF2B5EF4-FFF2-40B4-BE49-F238E27FC236}">
                <a16:creationId xmlns:a16="http://schemas.microsoft.com/office/drawing/2014/main" id="{5742D6B6-AD8E-53D5-4F03-A95D80E14DF9}"/>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16</a:t>
            </a:fld>
            <a:endParaRPr lang="fi-FI"/>
          </a:p>
        </p:txBody>
      </p:sp>
      <p:sp>
        <p:nvSpPr>
          <p:cNvPr id="9" name="Ellipsi 8">
            <a:extLst>
              <a:ext uri="{FF2B5EF4-FFF2-40B4-BE49-F238E27FC236}">
                <a16:creationId xmlns:a16="http://schemas.microsoft.com/office/drawing/2014/main" id="{9C4BE3CB-C4AA-2269-4DC4-1210DD8102EF}"/>
              </a:ext>
              <a:ext uri="{C183D7F6-B498-43B3-948B-1728B52AA6E4}">
                <adec:decorative xmlns:adec="http://schemas.microsoft.com/office/drawing/2017/decorative" val="1"/>
              </a:ext>
            </a:extLst>
          </p:cNvPr>
          <p:cNvSpPr/>
          <p:nvPr/>
        </p:nvSpPr>
        <p:spPr>
          <a:xfrm>
            <a:off x="5094771" y="3630706"/>
            <a:ext cx="2325188" cy="23251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accent2"/>
              </a:solidFill>
            </a:endParaRPr>
          </a:p>
        </p:txBody>
      </p:sp>
      <p:sp>
        <p:nvSpPr>
          <p:cNvPr id="10" name="Suorakulmio 9">
            <a:extLst>
              <a:ext uri="{FF2B5EF4-FFF2-40B4-BE49-F238E27FC236}">
                <a16:creationId xmlns:a16="http://schemas.microsoft.com/office/drawing/2014/main" id="{95155B7D-FA5B-DBFD-0496-02BDAEC84F19}"/>
              </a:ext>
            </a:extLst>
          </p:cNvPr>
          <p:cNvSpPr/>
          <p:nvPr/>
        </p:nvSpPr>
        <p:spPr>
          <a:xfrm>
            <a:off x="5060730" y="4288268"/>
            <a:ext cx="2451020" cy="1144929"/>
          </a:xfrm>
          <a:prstGeom prst="rect">
            <a:avLst/>
          </a:prstGeom>
        </p:spPr>
        <p:txBody>
          <a:bodyPr wrap="square" lIns="91440" tIns="45720" rIns="91440" bIns="45720" anchor="t">
            <a:spAutoFit/>
          </a:bodyPr>
          <a:lstStyle/>
          <a:p>
            <a:pPr algn="ctr">
              <a:lnSpc>
                <a:spcPct val="90000"/>
              </a:lnSpc>
              <a:spcBef>
                <a:spcPct val="0"/>
              </a:spcBef>
              <a:defRPr/>
            </a:pPr>
            <a:r>
              <a:rPr lang="fi-FI" sz="3600" b="1" dirty="0">
                <a:solidFill>
                  <a:schemeClr val="bg1"/>
                </a:solidFill>
                <a:latin typeface="Montserrat Black" pitchFamily="2" charset="77"/>
                <a:cs typeface="Calibri"/>
              </a:rPr>
              <a:t>240,000</a:t>
            </a:r>
          </a:p>
          <a:p>
            <a:pPr algn="ctr">
              <a:lnSpc>
                <a:spcPct val="90000"/>
              </a:lnSpc>
              <a:spcBef>
                <a:spcPct val="0"/>
              </a:spcBef>
              <a:defRPr/>
            </a:pPr>
            <a:r>
              <a:rPr lang="fi-FI" sz="2000" dirty="0" err="1">
                <a:solidFill>
                  <a:srgbClr val="FFFFFF"/>
                </a:solidFill>
              </a:rPr>
              <a:t>jobs</a:t>
            </a:r>
            <a:r>
              <a:rPr lang="fi-FI" sz="2000" dirty="0">
                <a:solidFill>
                  <a:srgbClr val="FFFFFF"/>
                </a:solidFill>
              </a:rPr>
              <a:t> in </a:t>
            </a:r>
            <a:r>
              <a:rPr lang="fi-FI" sz="2000" dirty="0" err="1">
                <a:solidFill>
                  <a:srgbClr val="FFFFFF"/>
                </a:solidFill>
              </a:rPr>
              <a:t>the</a:t>
            </a:r>
            <a:r>
              <a:rPr lang="fi-FI" sz="2000" dirty="0">
                <a:solidFill>
                  <a:srgbClr val="FFFFFF"/>
                </a:solidFill>
              </a:rPr>
              <a:t> Tampere </a:t>
            </a:r>
            <a:r>
              <a:rPr lang="fi-FI" sz="2000" dirty="0" err="1">
                <a:solidFill>
                  <a:srgbClr val="FFFFFF"/>
                </a:solidFill>
              </a:rPr>
              <a:t>Region</a:t>
            </a:r>
            <a:endParaRPr lang="fi-FI" sz="2000" dirty="0">
              <a:solidFill>
                <a:schemeClr val="bg1"/>
              </a:solidFill>
              <a:cs typeface="Calibri"/>
            </a:endParaRPr>
          </a:p>
        </p:txBody>
      </p:sp>
      <p:pic>
        <p:nvPicPr>
          <p:cNvPr id="11" name="Kuva 10">
            <a:extLst>
              <a:ext uri="{FF2B5EF4-FFF2-40B4-BE49-F238E27FC236}">
                <a16:creationId xmlns:a16="http://schemas.microsoft.com/office/drawing/2014/main" id="{DA4AD24D-FA3A-BD75-4766-24FE37E3CC4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2" name="Tekstiruutu 24">
            <a:extLst>
              <a:ext uri="{FF2B5EF4-FFF2-40B4-BE49-F238E27FC236}">
                <a16:creationId xmlns:a16="http://schemas.microsoft.com/office/drawing/2014/main" id="{96E80108-D132-190E-ADA5-4A184AFCE074}"/>
              </a:ext>
              <a:ext uri="{C183D7F6-B498-43B3-948B-1728B52AA6E4}">
                <adec:decorative xmlns:adec="http://schemas.microsoft.com/office/drawing/2017/decorative" val="1"/>
              </a:ext>
            </a:extLst>
          </p:cNvPr>
          <p:cNvSpPr txBox="1">
            <a:spLocks noChangeArrowheads="1"/>
          </p:cNvSpPr>
          <p:nvPr/>
        </p:nvSpPr>
        <p:spPr bwMode="auto">
          <a:xfrm>
            <a:off x="3276278"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a:t>
            </a:r>
            <a:r>
              <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Laura </a:t>
            </a:r>
            <a:r>
              <a:rPr kumimoji="0" lang="fi-FI"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409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2" descr="Nainen työskentelee tarkkuutta vaativassa tehtävässä.">
            <a:extLst>
              <a:ext uri="{FF2B5EF4-FFF2-40B4-BE49-F238E27FC236}">
                <a16:creationId xmlns:a16="http://schemas.microsoft.com/office/drawing/2014/main" id="{8014D9E9-15C8-81A3-D976-4BE008196FA6}"/>
              </a:ext>
            </a:extLst>
          </p:cNvPr>
          <p:cNvSpPr>
            <a:spLocks noChangeAspect="1"/>
          </p:cNvSpPr>
          <p:nvPr/>
        </p:nvSpPr>
        <p:spPr>
          <a:xfrm>
            <a:off x="6096000" y="0"/>
            <a:ext cx="6096000" cy="6876000"/>
          </a:xfrm>
          <a:prstGeom prst="rect">
            <a:avLst/>
          </a:prstGeom>
          <a:blipFill>
            <a:blip r:embed="rId3" cstate="print">
              <a:extLst>
                <a:ext uri="{28A0092B-C50C-407E-A947-70E740481C1C}">
                  <a14:useLocalDpi xmlns:a14="http://schemas.microsoft.com/office/drawing/2010/main"/>
                </a:ext>
              </a:extLst>
            </a:blip>
            <a:srcRect/>
            <a:stretch>
              <a:fillRect l="-10315" r="-1"/>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70C78C6C-A653-26B1-B695-383CD396B987}"/>
              </a:ext>
            </a:extLst>
          </p:cNvPr>
          <p:cNvSpPr>
            <a:spLocks noGrp="1"/>
          </p:cNvSpPr>
          <p:nvPr>
            <p:ph type="title"/>
          </p:nvPr>
        </p:nvSpPr>
        <p:spPr>
          <a:xfrm>
            <a:off x="655280" y="573817"/>
            <a:ext cx="5745519" cy="1132320"/>
          </a:xfrm>
        </p:spPr>
        <p:txBody>
          <a:bodyPr/>
          <a:lstStyle/>
          <a:p>
            <a:r>
              <a:rPr lang="fi-FI" sz="4000" dirty="0" err="1"/>
              <a:t>We</a:t>
            </a:r>
            <a:r>
              <a:rPr lang="fi-FI" sz="4000" dirty="0"/>
              <a:t> </a:t>
            </a:r>
            <a:r>
              <a:rPr lang="fi-FI" sz="4000" dirty="0" err="1"/>
              <a:t>attract</a:t>
            </a:r>
            <a:r>
              <a:rPr lang="fi-FI" sz="4000" dirty="0"/>
              <a:t> </a:t>
            </a:r>
            <a:r>
              <a:rPr lang="fi-FI" sz="4000" dirty="0" err="1"/>
              <a:t>expertise</a:t>
            </a:r>
            <a:r>
              <a:rPr lang="fi-FI" sz="4000" dirty="0"/>
              <a:t> </a:t>
            </a:r>
            <a:br>
              <a:rPr lang="fi-FI" sz="4000" dirty="0"/>
            </a:br>
            <a:r>
              <a:rPr lang="fi-FI" sz="4000" dirty="0"/>
              <a:t>and </a:t>
            </a:r>
            <a:r>
              <a:rPr lang="fi-FI" sz="4000" dirty="0" err="1"/>
              <a:t>new</a:t>
            </a:r>
            <a:r>
              <a:rPr lang="fi-FI" sz="4000" dirty="0"/>
              <a:t> </a:t>
            </a:r>
            <a:r>
              <a:rPr lang="fi-FI" sz="4000" dirty="0" err="1"/>
              <a:t>talent</a:t>
            </a:r>
            <a:endParaRPr lang="fi-FI" sz="4000" dirty="0"/>
          </a:p>
        </p:txBody>
      </p:sp>
      <p:sp>
        <p:nvSpPr>
          <p:cNvPr id="3" name="Sisällön paikkamerkki 2">
            <a:extLst>
              <a:ext uri="{FF2B5EF4-FFF2-40B4-BE49-F238E27FC236}">
                <a16:creationId xmlns:a16="http://schemas.microsoft.com/office/drawing/2014/main" id="{1DDAE8A4-635E-5DC2-9114-87CBF0225BD9}"/>
              </a:ext>
            </a:extLst>
          </p:cNvPr>
          <p:cNvSpPr>
            <a:spLocks noGrp="1"/>
          </p:cNvSpPr>
          <p:nvPr>
            <p:ph sz="quarter" idx="15"/>
          </p:nvPr>
        </p:nvSpPr>
        <p:spPr>
          <a:xfrm>
            <a:off x="655281" y="1987290"/>
            <a:ext cx="4728165" cy="4163079"/>
          </a:xfrm>
        </p:spPr>
        <p:txBody>
          <a:bodyPr vert="horz" lIns="91440" tIns="45720" rIns="91440" bIns="45720" rtlCol="0" anchor="t">
            <a:noAutofit/>
          </a:bodyPr>
          <a:lstStyle/>
          <a:p>
            <a:pPr marL="0" indent="0">
              <a:buClr>
                <a:schemeClr val="tx1"/>
              </a:buClr>
              <a:buNone/>
            </a:pPr>
            <a:r>
              <a:rPr lang="fi-FI" sz="2000" dirty="0"/>
              <a:t>Tampere </a:t>
            </a:r>
            <a:r>
              <a:rPr lang="fi-FI" sz="2000" dirty="0" err="1"/>
              <a:t>has</a:t>
            </a:r>
            <a:r>
              <a:rPr lang="fi-FI" sz="2000" dirty="0"/>
              <a:t> </a:t>
            </a:r>
            <a:r>
              <a:rPr lang="fi-FI" sz="2000" dirty="0" err="1"/>
              <a:t>plenty</a:t>
            </a:r>
            <a:r>
              <a:rPr lang="fi-FI" sz="2000" dirty="0"/>
              <a:t> of </a:t>
            </a:r>
            <a:r>
              <a:rPr lang="fi-FI" sz="2000" dirty="0" err="1"/>
              <a:t>jobs</a:t>
            </a:r>
            <a:r>
              <a:rPr lang="fi-FI" sz="2000" dirty="0"/>
              <a:t> for </a:t>
            </a:r>
            <a:r>
              <a:rPr lang="fi-FI" sz="2000" dirty="0" err="1"/>
              <a:t>highly</a:t>
            </a:r>
            <a:r>
              <a:rPr lang="fi-FI" sz="2000" dirty="0"/>
              <a:t> </a:t>
            </a:r>
            <a:r>
              <a:rPr lang="fi-FI" sz="2000" dirty="0" err="1"/>
              <a:t>educated</a:t>
            </a:r>
            <a:r>
              <a:rPr lang="fi-FI" sz="2000" dirty="0"/>
              <a:t> </a:t>
            </a:r>
            <a:r>
              <a:rPr lang="fi-FI" sz="2000" dirty="0" err="1"/>
              <a:t>people</a:t>
            </a:r>
            <a:r>
              <a:rPr lang="fi-FI" sz="2000" dirty="0"/>
              <a:t> and </a:t>
            </a:r>
            <a:r>
              <a:rPr lang="fi-FI" sz="2000" dirty="0" err="1"/>
              <a:t>those</a:t>
            </a:r>
            <a:r>
              <a:rPr lang="fi-FI" sz="2000" dirty="0"/>
              <a:t> </a:t>
            </a:r>
            <a:r>
              <a:rPr lang="fi-FI" sz="2000" dirty="0" err="1"/>
              <a:t>with</a:t>
            </a:r>
            <a:r>
              <a:rPr lang="fi-FI" sz="2000" dirty="0"/>
              <a:t> </a:t>
            </a:r>
            <a:r>
              <a:rPr lang="fi-FI" sz="2000" dirty="0" err="1"/>
              <a:t>vocational</a:t>
            </a:r>
            <a:r>
              <a:rPr lang="fi-FI" sz="2000" dirty="0"/>
              <a:t> </a:t>
            </a:r>
            <a:r>
              <a:rPr lang="fi-FI" sz="2000" dirty="0" err="1"/>
              <a:t>expertise</a:t>
            </a:r>
            <a:r>
              <a:rPr lang="fi-FI" sz="2000" dirty="0"/>
              <a:t>. </a:t>
            </a:r>
            <a:r>
              <a:rPr lang="fi-FI" sz="2000" dirty="0" err="1"/>
              <a:t>The</a:t>
            </a:r>
            <a:r>
              <a:rPr lang="fi-FI" sz="2000" dirty="0"/>
              <a:t> Tampere </a:t>
            </a:r>
            <a:r>
              <a:rPr lang="fi-FI" sz="2000" dirty="0" err="1"/>
              <a:t>region</a:t>
            </a:r>
            <a:r>
              <a:rPr lang="fi-FI" sz="2000" dirty="0"/>
              <a:t> is a home to </a:t>
            </a:r>
            <a:r>
              <a:rPr lang="fi-FI" sz="2000" dirty="0">
                <a:ea typeface="+mn-lt"/>
                <a:cs typeface="+mn-lt"/>
              </a:rPr>
              <a:t>39,700</a:t>
            </a:r>
            <a:r>
              <a:rPr lang="fi-FI" sz="2000" dirty="0"/>
              <a:t>  </a:t>
            </a:r>
            <a:r>
              <a:rPr lang="fi-FI" sz="2000" dirty="0" err="1"/>
              <a:t>businesses</a:t>
            </a:r>
            <a:r>
              <a:rPr lang="fi-FI" sz="2000" dirty="0"/>
              <a:t>.</a:t>
            </a:r>
          </a:p>
          <a:p>
            <a:pPr marL="0" indent="0">
              <a:buClr>
                <a:schemeClr val="tx1"/>
              </a:buClr>
              <a:buNone/>
            </a:pPr>
            <a:r>
              <a:rPr lang="fi-FI" sz="2000" b="1" dirty="0"/>
              <a:t>Top </a:t>
            </a:r>
            <a:r>
              <a:rPr lang="fi-FI" sz="2000" b="1" dirty="0" err="1"/>
              <a:t>industries</a:t>
            </a:r>
            <a:r>
              <a:rPr lang="fi-FI" sz="2000" b="1" dirty="0"/>
              <a:t>:</a:t>
            </a:r>
          </a:p>
          <a:p>
            <a:pPr>
              <a:spcBef>
                <a:spcPts val="0"/>
              </a:spcBef>
            </a:pPr>
            <a:r>
              <a:rPr lang="fi-FI" sz="2000" dirty="0"/>
              <a:t>Manufacturing</a:t>
            </a:r>
          </a:p>
          <a:p>
            <a:pPr>
              <a:spcBef>
                <a:spcPts val="0"/>
              </a:spcBef>
            </a:pPr>
            <a:r>
              <a:rPr lang="fi-FI" sz="2000" dirty="0"/>
              <a:t>ICT</a:t>
            </a:r>
          </a:p>
          <a:p>
            <a:pPr>
              <a:spcBef>
                <a:spcPts val="0"/>
              </a:spcBef>
            </a:pPr>
            <a:r>
              <a:rPr lang="fi-FI" sz="2000" dirty="0" err="1"/>
              <a:t>Social</a:t>
            </a:r>
            <a:r>
              <a:rPr lang="fi-FI" sz="2000" dirty="0"/>
              <a:t> and </a:t>
            </a:r>
            <a:r>
              <a:rPr lang="fi-FI" sz="2000" dirty="0" err="1"/>
              <a:t>health</a:t>
            </a:r>
            <a:r>
              <a:rPr lang="fi-FI" sz="2000" dirty="0"/>
              <a:t> </a:t>
            </a:r>
            <a:r>
              <a:rPr lang="fi-FI" sz="2000" dirty="0" err="1"/>
              <a:t>care</a:t>
            </a:r>
            <a:r>
              <a:rPr lang="fi-FI" sz="2000" dirty="0"/>
              <a:t> </a:t>
            </a:r>
            <a:r>
              <a:rPr lang="fi-FI" sz="2000" dirty="0" err="1"/>
              <a:t>services</a:t>
            </a:r>
            <a:endParaRPr lang="fi-FI" sz="2000" dirty="0"/>
          </a:p>
          <a:p>
            <a:pPr marL="0" indent="0">
              <a:buClr>
                <a:schemeClr val="tx1"/>
              </a:buClr>
              <a:buNone/>
            </a:pPr>
            <a:r>
              <a:rPr lang="fi-FI" sz="2000" dirty="0" err="1"/>
              <a:t>Cost-efficient</a:t>
            </a:r>
            <a:r>
              <a:rPr lang="fi-FI" sz="2000" dirty="0"/>
              <a:t> </a:t>
            </a:r>
            <a:r>
              <a:rPr lang="fi-FI" sz="2000" dirty="0" err="1"/>
              <a:t>living</a:t>
            </a:r>
            <a:r>
              <a:rPr lang="fi-FI" sz="2000" dirty="0"/>
              <a:t> </a:t>
            </a:r>
            <a:r>
              <a:rPr lang="fi-FI" sz="2000" dirty="0" err="1"/>
              <a:t>expenses</a:t>
            </a:r>
            <a:r>
              <a:rPr lang="fi-FI" sz="2000" dirty="0"/>
              <a:t>, </a:t>
            </a:r>
            <a:r>
              <a:rPr lang="fi-FI" sz="2000" dirty="0" err="1"/>
              <a:t>smooth</a:t>
            </a:r>
            <a:r>
              <a:rPr lang="fi-FI" sz="2000" dirty="0"/>
              <a:t> </a:t>
            </a:r>
            <a:r>
              <a:rPr lang="fi-FI" sz="2000" dirty="0" err="1"/>
              <a:t>mobility</a:t>
            </a:r>
            <a:r>
              <a:rPr lang="fi-FI" sz="2000" dirty="0"/>
              <a:t> and </a:t>
            </a:r>
            <a:r>
              <a:rPr lang="fi-FI" sz="2000" dirty="0" err="1"/>
              <a:t>diverse</a:t>
            </a:r>
            <a:r>
              <a:rPr lang="fi-FI" sz="2000" dirty="0"/>
              <a:t> </a:t>
            </a:r>
            <a:r>
              <a:rPr lang="fi-FI" sz="2000" dirty="0" err="1"/>
              <a:t>opportunities</a:t>
            </a:r>
            <a:r>
              <a:rPr lang="fi-FI" sz="2000" dirty="0"/>
              <a:t> for </a:t>
            </a:r>
            <a:r>
              <a:rPr lang="fi-FI" sz="2000" dirty="0" err="1"/>
              <a:t>experiences</a:t>
            </a:r>
            <a:r>
              <a:rPr lang="fi-FI" sz="2000" dirty="0"/>
              <a:t> </a:t>
            </a:r>
            <a:r>
              <a:rPr lang="fi-FI" sz="2000" dirty="0" err="1"/>
              <a:t>make</a:t>
            </a:r>
            <a:r>
              <a:rPr lang="fi-FI" sz="2000" dirty="0"/>
              <a:t> </a:t>
            </a:r>
            <a:r>
              <a:rPr lang="fi-FI" sz="2000" dirty="0" err="1"/>
              <a:t>everyday</a:t>
            </a:r>
            <a:r>
              <a:rPr lang="fi-FI" sz="2000" dirty="0"/>
              <a:t> life </a:t>
            </a:r>
            <a:r>
              <a:rPr lang="fi-FI" sz="2000" dirty="0" err="1"/>
              <a:t>easy</a:t>
            </a:r>
            <a:r>
              <a:rPr lang="fi-FI" sz="2000" dirty="0"/>
              <a:t> and </a:t>
            </a:r>
            <a:r>
              <a:rPr lang="fi-FI" sz="2000" dirty="0" err="1"/>
              <a:t>attractive</a:t>
            </a:r>
            <a:r>
              <a:rPr lang="fi-FI" sz="2000" dirty="0"/>
              <a:t>. </a:t>
            </a:r>
            <a:r>
              <a:rPr lang="fi-FI" sz="2000" dirty="0" err="1"/>
              <a:t>It’s</a:t>
            </a:r>
            <a:r>
              <a:rPr lang="fi-FI" sz="2000" dirty="0"/>
              <a:t> </a:t>
            </a:r>
            <a:r>
              <a:rPr lang="fi-FI" sz="2000" dirty="0" err="1"/>
              <a:t>easy</a:t>
            </a:r>
            <a:r>
              <a:rPr lang="fi-FI" sz="2000" dirty="0"/>
              <a:t> to </a:t>
            </a:r>
            <a:r>
              <a:rPr lang="fi-FI" sz="2000" dirty="0" err="1"/>
              <a:t>feel</a:t>
            </a:r>
            <a:r>
              <a:rPr lang="fi-FI" sz="2000" dirty="0"/>
              <a:t> at home </a:t>
            </a:r>
            <a:r>
              <a:rPr lang="fi-FI" sz="2000" dirty="0" err="1"/>
              <a:t>here</a:t>
            </a:r>
            <a:r>
              <a:rPr lang="fi-FI" sz="2000" dirty="0"/>
              <a:t>.</a:t>
            </a:r>
          </a:p>
          <a:p>
            <a:endParaRPr lang="fi-FI" sz="2000" dirty="0"/>
          </a:p>
        </p:txBody>
      </p:sp>
      <p:sp>
        <p:nvSpPr>
          <p:cNvPr id="4" name="Päivämäärän paikkamerkki 3">
            <a:extLst>
              <a:ext uri="{FF2B5EF4-FFF2-40B4-BE49-F238E27FC236}">
                <a16:creationId xmlns:a16="http://schemas.microsoft.com/office/drawing/2014/main" id="{7C969818-28A7-8778-73E4-6CF1AF194AFB}"/>
              </a:ext>
              <a:ext uri="{C183D7F6-B498-43B3-948B-1728B52AA6E4}">
                <adec:decorative xmlns:adec="http://schemas.microsoft.com/office/drawing/2017/decorative" val="1"/>
              </a:ext>
            </a:extLst>
          </p:cNvPr>
          <p:cNvSpPr>
            <a:spLocks noGrp="1"/>
          </p:cNvSpPr>
          <p:nvPr>
            <p:ph type="dt" sz="half" idx="2"/>
          </p:nvPr>
        </p:nvSpPr>
        <p:spPr/>
        <p:txBody>
          <a:bodyPr/>
          <a:lstStyle/>
          <a:p>
            <a:fld id="{2E4D861A-F331-2143-917E-C919AA83DACE}" type="datetime1">
              <a:rPr lang="fi-FI" smtClean="0"/>
              <a:t>11.5.2026</a:t>
            </a:fld>
            <a:endParaRPr lang="fi-FI"/>
          </a:p>
        </p:txBody>
      </p:sp>
      <p:sp>
        <p:nvSpPr>
          <p:cNvPr id="5" name="Dian numeron paikkamerkki 4">
            <a:extLst>
              <a:ext uri="{FF2B5EF4-FFF2-40B4-BE49-F238E27FC236}">
                <a16:creationId xmlns:a16="http://schemas.microsoft.com/office/drawing/2014/main" id="{24A4941C-3515-FC03-8A14-B135A5EC8AD7}"/>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17</a:t>
            </a:fld>
            <a:endParaRPr lang="fi-FI"/>
          </a:p>
        </p:txBody>
      </p:sp>
      <p:pic>
        <p:nvPicPr>
          <p:cNvPr id="7" name="Kuva 6">
            <a:extLst>
              <a:ext uri="{FF2B5EF4-FFF2-40B4-BE49-F238E27FC236}">
                <a16:creationId xmlns:a16="http://schemas.microsoft.com/office/drawing/2014/main" id="{5E2AF1EA-AF70-9A6B-6D51-DBE96A2C6D1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8" name="Tekstiruutu 24">
            <a:extLst>
              <a:ext uri="{FF2B5EF4-FFF2-40B4-BE49-F238E27FC236}">
                <a16:creationId xmlns:a16="http://schemas.microsoft.com/office/drawing/2014/main" id="{607BC2D8-406E-AA2E-9EB3-230266DBB562}"/>
              </a:ext>
              <a:ext uri="{C183D7F6-B498-43B3-948B-1728B52AA6E4}">
                <adec:decorative xmlns:adec="http://schemas.microsoft.com/office/drawing/2017/decorative" val="1"/>
              </a:ext>
            </a:extLst>
          </p:cNvPr>
          <p:cNvSpPr txBox="1">
            <a:spLocks noChangeArrowheads="1"/>
          </p:cNvSpPr>
          <p:nvPr/>
        </p:nvSpPr>
        <p:spPr bwMode="auto">
          <a:xfrm>
            <a:off x="6096000"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tx1"/>
                </a:solidFill>
                <a:effectLst/>
                <a:uLnTx/>
                <a:uFillTx/>
                <a:latin typeface="Calibri" panose="020F0502020204030204"/>
                <a:ea typeface="+mn-ea"/>
                <a:cs typeface="+mn-cs"/>
              </a:rPr>
              <a:t>Image: Visit Tampere / </a:t>
            </a:r>
            <a:r>
              <a:rPr kumimoji="0" lang="fi-FI" altLang="fi-FI" sz="1200" b="0" i="0" u="none" strike="noStrike" kern="1200" cap="none" spc="0" normalizeH="0" baseline="0" noProof="0" dirty="0">
                <a:ln>
                  <a:noFill/>
                </a:ln>
                <a:solidFill>
                  <a:schemeClr val="tx1"/>
                </a:solidFill>
                <a:effectLst/>
                <a:uLnTx/>
                <a:uFillTx/>
                <a:latin typeface="Calibri" panose="020F0502020204030204"/>
                <a:ea typeface="+mn-ea"/>
                <a:cs typeface="+mn-cs"/>
              </a:rPr>
              <a:t>Laura </a:t>
            </a:r>
            <a:r>
              <a:rPr kumimoji="0" lang="fi-FI" altLang="fi-FI" sz="1200" b="0" i="0" u="none" strike="noStrike" kern="1200" cap="none" spc="0" normalizeH="0" baseline="0" noProof="0" dirty="0" err="1">
                <a:ln>
                  <a:noFill/>
                </a:ln>
                <a:solidFill>
                  <a:schemeClr val="tx1"/>
                </a:solidFill>
                <a:effectLst/>
                <a:uLnTx/>
                <a:uFillTx/>
                <a:latin typeface="Calibri" panose="020F0502020204030204"/>
                <a:ea typeface="+mn-ea"/>
                <a:cs typeface="+mn-cs"/>
              </a:rPr>
              <a:t>Vanzo</a:t>
            </a:r>
            <a:endParaRPr kumimoji="0" lang="fi-FI" altLang="fi-FI"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472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524BA1-22C2-F4F2-B840-DC9B8FFE24D0}"/>
              </a:ext>
            </a:extLst>
          </p:cNvPr>
          <p:cNvSpPr>
            <a:spLocks noGrp="1"/>
          </p:cNvSpPr>
          <p:nvPr>
            <p:ph type="title"/>
          </p:nvPr>
        </p:nvSpPr>
        <p:spPr>
          <a:xfrm>
            <a:off x="6416984" y="1326398"/>
            <a:ext cx="6171782" cy="1382743"/>
          </a:xfrm>
        </p:spPr>
        <p:txBody>
          <a:bodyPr/>
          <a:lstStyle/>
          <a:p>
            <a:r>
              <a:rPr lang="fi-FI" sz="2000" b="0" spc="20" dirty="0"/>
              <a:t>INTERNATIONAL TALENT–</a:t>
            </a:r>
            <a:br>
              <a:rPr lang="fi-FI" sz="2400" b="0" spc="20" dirty="0"/>
            </a:br>
            <a:r>
              <a:rPr lang="en-GB" sz="4000" spc="-50" dirty="0"/>
              <a:t>Functioning communities</a:t>
            </a:r>
            <a:br>
              <a:rPr lang="en-GB" sz="4000" dirty="0"/>
            </a:br>
            <a:r>
              <a:rPr lang="en-GB" sz="4000" dirty="0"/>
              <a:t>support good living</a:t>
            </a:r>
            <a:endParaRPr lang="fi-FI" sz="4000" dirty="0"/>
          </a:p>
        </p:txBody>
      </p:sp>
      <p:sp>
        <p:nvSpPr>
          <p:cNvPr id="3" name="Sisällön paikkamerkki 2">
            <a:extLst>
              <a:ext uri="{FF2B5EF4-FFF2-40B4-BE49-F238E27FC236}">
                <a16:creationId xmlns:a16="http://schemas.microsoft.com/office/drawing/2014/main" id="{7281165B-00C2-5BA5-EDE8-085165D44636}"/>
              </a:ext>
            </a:extLst>
          </p:cNvPr>
          <p:cNvSpPr>
            <a:spLocks noGrp="1"/>
          </p:cNvSpPr>
          <p:nvPr>
            <p:ph sz="quarter" idx="15"/>
          </p:nvPr>
        </p:nvSpPr>
        <p:spPr>
          <a:xfrm>
            <a:off x="6416983" y="2803698"/>
            <a:ext cx="5449897" cy="4163079"/>
          </a:xfrm>
        </p:spPr>
        <p:txBody>
          <a:bodyPr vert="horz" lIns="91440" tIns="45720" rIns="91440" bIns="45720" rtlCol="0" anchor="t">
            <a:normAutofit/>
          </a:bodyPr>
          <a:lstStyle/>
          <a:p>
            <a:pPr>
              <a:spcBef>
                <a:spcPts val="400"/>
              </a:spcBef>
            </a:pPr>
            <a:r>
              <a:rPr lang="fi-FI" sz="2000" b="1" dirty="0"/>
              <a:t>160 </a:t>
            </a:r>
            <a:r>
              <a:rPr lang="fi-FI" sz="2000" dirty="0" err="1"/>
              <a:t>languages</a:t>
            </a:r>
            <a:endParaRPr lang="fi-FI" sz="2000" dirty="0"/>
          </a:p>
          <a:p>
            <a:pPr>
              <a:spcBef>
                <a:spcPts val="400"/>
              </a:spcBef>
            </a:pPr>
            <a:r>
              <a:rPr lang="fi-FI" sz="2000" b="1" dirty="0"/>
              <a:t>94 </a:t>
            </a:r>
            <a:r>
              <a:rPr lang="fi-FI" sz="2000" dirty="0" err="1"/>
              <a:t>nationalities</a:t>
            </a:r>
            <a:endParaRPr lang="fi-FI" sz="2000" dirty="0"/>
          </a:p>
          <a:p>
            <a:pPr>
              <a:spcBef>
                <a:spcPts val="400"/>
              </a:spcBef>
            </a:pPr>
            <a:r>
              <a:rPr lang="fi-FI" sz="2000" b="1" dirty="0"/>
              <a:t>31,500 </a:t>
            </a:r>
            <a:r>
              <a:rPr lang="fi-FI" sz="2000" dirty="0"/>
              <a:t>non-</a:t>
            </a:r>
            <a:r>
              <a:rPr lang="fi-FI" sz="2000" dirty="0" err="1"/>
              <a:t>Finnish</a:t>
            </a:r>
            <a:r>
              <a:rPr lang="fi-FI" sz="2000" dirty="0"/>
              <a:t> </a:t>
            </a:r>
            <a:r>
              <a:rPr lang="fi-FI" sz="2000" dirty="0" err="1"/>
              <a:t>speakers</a:t>
            </a:r>
            <a:r>
              <a:rPr lang="fi-FI" sz="2000" dirty="0"/>
              <a:t>  (2025) </a:t>
            </a:r>
            <a:endParaRPr lang="fi-FI" sz="2000" dirty="0">
              <a:cs typeface="Calibri"/>
            </a:endParaRPr>
          </a:p>
          <a:p>
            <a:pPr marL="0" indent="0">
              <a:buNone/>
            </a:pPr>
            <a:r>
              <a:rPr lang="fi-FI" sz="2000" dirty="0"/>
              <a:t>In Tampere, </a:t>
            </a:r>
            <a:r>
              <a:rPr lang="fi-FI" sz="2000" dirty="0" err="1"/>
              <a:t>it’s</a:t>
            </a:r>
            <a:r>
              <a:rPr lang="fi-FI" sz="2000" dirty="0"/>
              <a:t> </a:t>
            </a:r>
            <a:r>
              <a:rPr lang="fi-FI" sz="2000" dirty="0" err="1"/>
              <a:t>easy</a:t>
            </a:r>
            <a:r>
              <a:rPr lang="fi-FI" sz="2000" dirty="0"/>
              <a:t> to </a:t>
            </a:r>
            <a:r>
              <a:rPr lang="fi-FI" sz="2000" dirty="0" err="1"/>
              <a:t>balance</a:t>
            </a:r>
            <a:r>
              <a:rPr lang="fi-FI" sz="2000" dirty="0"/>
              <a:t> </a:t>
            </a:r>
            <a:r>
              <a:rPr lang="fi-FI" sz="2000" dirty="0" err="1"/>
              <a:t>your</a:t>
            </a:r>
            <a:r>
              <a:rPr lang="fi-FI" sz="2000" dirty="0"/>
              <a:t> </a:t>
            </a:r>
            <a:r>
              <a:rPr lang="fi-FI" sz="2000" dirty="0" err="1"/>
              <a:t>work</a:t>
            </a:r>
            <a:r>
              <a:rPr lang="fi-FI" sz="2000" dirty="0"/>
              <a:t> </a:t>
            </a:r>
            <a:br>
              <a:rPr lang="fi-FI" sz="2000" dirty="0"/>
            </a:br>
            <a:r>
              <a:rPr lang="fi-FI" sz="2000" dirty="0"/>
              <a:t>and </a:t>
            </a:r>
            <a:r>
              <a:rPr lang="fi-FI" sz="2000" dirty="0" err="1"/>
              <a:t>private</a:t>
            </a:r>
            <a:r>
              <a:rPr lang="fi-FI" sz="2000" dirty="0"/>
              <a:t> life. </a:t>
            </a:r>
            <a:r>
              <a:rPr lang="fi-FI" sz="2000" dirty="0" err="1"/>
              <a:t>Our</a:t>
            </a:r>
            <a:r>
              <a:rPr lang="fi-FI" sz="2000" dirty="0"/>
              <a:t> </a:t>
            </a:r>
            <a:r>
              <a:rPr lang="fi-FI" sz="2000" dirty="0" err="1"/>
              <a:t>international</a:t>
            </a:r>
            <a:r>
              <a:rPr lang="fi-FI" sz="2000" dirty="0"/>
              <a:t> </a:t>
            </a:r>
            <a:r>
              <a:rPr lang="fi-FI" sz="2000" dirty="0" err="1"/>
              <a:t>community</a:t>
            </a:r>
            <a:r>
              <a:rPr lang="fi-FI" sz="2000" dirty="0"/>
              <a:t> </a:t>
            </a:r>
            <a:r>
              <a:rPr lang="fi-FI" sz="2000" dirty="0" err="1"/>
              <a:t>welcomes</a:t>
            </a:r>
            <a:r>
              <a:rPr lang="fi-FI" sz="2000" dirty="0"/>
              <a:t> </a:t>
            </a:r>
            <a:r>
              <a:rPr lang="fi-FI" sz="2000" dirty="0" err="1"/>
              <a:t>all</a:t>
            </a:r>
            <a:r>
              <a:rPr lang="fi-FI" sz="2000" dirty="0"/>
              <a:t> </a:t>
            </a:r>
            <a:r>
              <a:rPr lang="fi-FI" sz="2000" dirty="0" err="1"/>
              <a:t>new</a:t>
            </a:r>
            <a:r>
              <a:rPr lang="fi-FI" sz="2000" dirty="0"/>
              <a:t> </a:t>
            </a:r>
            <a:r>
              <a:rPr lang="fi-FI" sz="2000" dirty="0" err="1"/>
              <a:t>residents</a:t>
            </a:r>
            <a:r>
              <a:rPr lang="fi-FI" sz="2000" dirty="0"/>
              <a:t> </a:t>
            </a:r>
            <a:r>
              <a:rPr lang="fi-FI" sz="2000" dirty="0" err="1"/>
              <a:t>with</a:t>
            </a:r>
            <a:r>
              <a:rPr lang="fi-FI" sz="2000" dirty="0"/>
              <a:t> open </a:t>
            </a:r>
            <a:r>
              <a:rPr lang="fi-FI" sz="2000" dirty="0" err="1"/>
              <a:t>arms</a:t>
            </a:r>
            <a:r>
              <a:rPr lang="fi-FI" sz="2000" dirty="0"/>
              <a:t>.</a:t>
            </a:r>
          </a:p>
          <a:p>
            <a:pPr marL="0" indent="0">
              <a:buNone/>
            </a:pPr>
            <a:r>
              <a:rPr lang="fi-FI" sz="2000" dirty="0" err="1"/>
              <a:t>The</a:t>
            </a:r>
            <a:r>
              <a:rPr lang="fi-FI" sz="2000" dirty="0"/>
              <a:t> </a:t>
            </a:r>
            <a:r>
              <a:rPr lang="fi-FI" sz="2000" dirty="0" err="1"/>
              <a:t>Hidden</a:t>
            </a:r>
            <a:r>
              <a:rPr lang="fi-FI" sz="2000" dirty="0"/>
              <a:t> </a:t>
            </a:r>
            <a:r>
              <a:rPr lang="fi-FI" sz="2000" dirty="0" err="1"/>
              <a:t>Gems</a:t>
            </a:r>
            <a:r>
              <a:rPr lang="fi-FI" sz="2000" dirty="0"/>
              <a:t> </a:t>
            </a:r>
            <a:r>
              <a:rPr lang="fi-FI" sz="2000" dirty="0" err="1"/>
              <a:t>project</a:t>
            </a:r>
            <a:r>
              <a:rPr lang="fi-FI" sz="2000" dirty="0"/>
              <a:t> </a:t>
            </a:r>
            <a:r>
              <a:rPr lang="fi-FI" sz="2000" dirty="0" err="1"/>
              <a:t>helps</a:t>
            </a:r>
            <a:r>
              <a:rPr lang="fi-FI" sz="2000" dirty="0"/>
              <a:t> </a:t>
            </a:r>
            <a:r>
              <a:rPr lang="fi-FI" sz="2000" dirty="0" err="1"/>
              <a:t>the</a:t>
            </a:r>
            <a:r>
              <a:rPr lang="fi-FI" sz="2000" dirty="0"/>
              <a:t> </a:t>
            </a:r>
            <a:r>
              <a:rPr lang="fi-FI" sz="2000" dirty="0" err="1"/>
              <a:t>spouses</a:t>
            </a:r>
            <a:r>
              <a:rPr lang="fi-FI" sz="2000" dirty="0"/>
              <a:t> of </a:t>
            </a:r>
            <a:r>
              <a:rPr lang="fi-FI" sz="2000" dirty="0" err="1"/>
              <a:t>international</a:t>
            </a:r>
            <a:r>
              <a:rPr lang="fi-FI" sz="2000" dirty="0"/>
              <a:t> </a:t>
            </a:r>
            <a:r>
              <a:rPr lang="fi-FI" sz="2000" dirty="0" err="1"/>
              <a:t>employees</a:t>
            </a:r>
            <a:r>
              <a:rPr lang="fi-FI" sz="2000" dirty="0"/>
              <a:t> to </a:t>
            </a:r>
            <a:r>
              <a:rPr lang="fi-FI" sz="2000" dirty="0" err="1"/>
              <a:t>integrate</a:t>
            </a:r>
            <a:r>
              <a:rPr lang="fi-FI" sz="2000" dirty="0"/>
              <a:t> and </a:t>
            </a:r>
            <a:r>
              <a:rPr lang="fi-FI" sz="2000" dirty="0" err="1"/>
              <a:t>find</a:t>
            </a:r>
            <a:r>
              <a:rPr lang="fi-FI" sz="2000" dirty="0"/>
              <a:t> </a:t>
            </a:r>
            <a:r>
              <a:rPr lang="fi-FI" sz="2000" dirty="0" err="1"/>
              <a:t>jobs</a:t>
            </a:r>
            <a:r>
              <a:rPr lang="fi-FI" sz="2000" dirty="0"/>
              <a:t>.</a:t>
            </a:r>
          </a:p>
        </p:txBody>
      </p:sp>
      <p:sp>
        <p:nvSpPr>
          <p:cNvPr id="8" name="Tekstiruutu 24">
            <a:extLst>
              <a:ext uri="{FF2B5EF4-FFF2-40B4-BE49-F238E27FC236}">
                <a16:creationId xmlns:a16="http://schemas.microsoft.com/office/drawing/2014/main" id="{E3F083E7-F73A-ACDD-AC32-73FCD35AA682}"/>
              </a:ext>
            </a:extLst>
          </p:cNvPr>
          <p:cNvSpPr txBox="1">
            <a:spLocks noChangeArrowheads="1"/>
          </p:cNvSpPr>
          <p:nvPr/>
        </p:nvSpPr>
        <p:spPr bwMode="auto">
          <a:xfrm>
            <a:off x="6410459" y="6403261"/>
            <a:ext cx="2239221" cy="3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r>
              <a:rPr lang="fi-FI" altLang="fi-FI" sz="1200" dirty="0">
                <a:solidFill>
                  <a:srgbClr val="212121">
                    <a:tint val="75000"/>
                  </a:srgbClr>
                </a:solidFill>
                <a:latin typeface="Calibri" panose="020F0502020204030204"/>
              </a:rPr>
              <a:t>Lähde: Talousarvio 2020</a:t>
            </a:r>
            <a:r>
              <a:rPr kumimoji="0" lang="fi-FI" altLang="fi-FI" sz="1200" b="0" i="0" u="none" strike="noStrike" kern="1200" cap="none" spc="0" normalizeH="0" baseline="0" noProof="0" dirty="0">
                <a:ln>
                  <a:noFill/>
                </a:ln>
                <a:solidFill>
                  <a:srgbClr val="212121">
                    <a:tint val="75000"/>
                  </a:srgbClr>
                </a:solidFill>
                <a:effectLst/>
                <a:uLnTx/>
                <a:uFillTx/>
                <a:latin typeface="Calibri" panose="020F0502020204030204"/>
                <a:ea typeface="+mn-ea"/>
                <a:cs typeface="+mn-cs"/>
              </a:rPr>
              <a:t> </a:t>
            </a:r>
          </a:p>
        </p:txBody>
      </p:sp>
      <p:sp>
        <p:nvSpPr>
          <p:cNvPr id="4" name="Päivämäärän paikkamerkki 3">
            <a:extLst>
              <a:ext uri="{FF2B5EF4-FFF2-40B4-BE49-F238E27FC236}">
                <a16:creationId xmlns:a16="http://schemas.microsoft.com/office/drawing/2014/main" id="{413A1DE8-F494-DAA2-D1A8-98B4CF5249EB}"/>
              </a:ext>
              <a:ext uri="{C183D7F6-B498-43B3-948B-1728B52AA6E4}">
                <adec:decorative xmlns:adec="http://schemas.microsoft.com/office/drawing/2017/decorative" val="1"/>
              </a:ext>
            </a:extLst>
          </p:cNvPr>
          <p:cNvSpPr>
            <a:spLocks noGrp="1"/>
          </p:cNvSpPr>
          <p:nvPr>
            <p:ph type="dt" sz="half" idx="2"/>
          </p:nvPr>
        </p:nvSpPr>
        <p:spPr/>
        <p:txBody>
          <a:bodyPr/>
          <a:lstStyle/>
          <a:p>
            <a:fld id="{7466DBEE-BE9F-364E-8B50-BF8513CBE563}" type="datetime1">
              <a:rPr lang="fi-FI" smtClean="0"/>
              <a:t>11.5.2026</a:t>
            </a:fld>
            <a:endParaRPr lang="fi-FI"/>
          </a:p>
        </p:txBody>
      </p:sp>
      <p:sp>
        <p:nvSpPr>
          <p:cNvPr id="5" name="Dian numeron paikkamerkki 4">
            <a:extLst>
              <a:ext uri="{FF2B5EF4-FFF2-40B4-BE49-F238E27FC236}">
                <a16:creationId xmlns:a16="http://schemas.microsoft.com/office/drawing/2014/main" id="{D84FE8DC-CBB4-D091-DC9B-57B2D4C8587D}"/>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18</a:t>
            </a:fld>
            <a:endParaRPr lang="fi-FI"/>
          </a:p>
        </p:txBody>
      </p:sp>
      <p:sp>
        <p:nvSpPr>
          <p:cNvPr id="7" name="Tekstiruutu 24">
            <a:extLst>
              <a:ext uri="{FF2B5EF4-FFF2-40B4-BE49-F238E27FC236}">
                <a16:creationId xmlns:a16="http://schemas.microsoft.com/office/drawing/2014/main" id="{3445FD24-85FF-DA29-3908-3B5025465E07}"/>
              </a:ext>
              <a:ext uri="{C183D7F6-B498-43B3-948B-1728B52AA6E4}">
                <adec:decorative xmlns:adec="http://schemas.microsoft.com/office/drawing/2017/decorative" val="1"/>
              </a:ext>
            </a:extLst>
          </p:cNvPr>
          <p:cNvSpPr txBox="1">
            <a:spLocks noChangeArrowheads="1"/>
          </p:cNvSpPr>
          <p:nvPr/>
        </p:nvSpPr>
        <p:spPr bwMode="auto">
          <a:xfrm>
            <a:off x="3242603" y="6410182"/>
            <a:ext cx="2853397" cy="19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9" name="Kuva 8">
            <a:extLst>
              <a:ext uri="{FF2B5EF4-FFF2-40B4-BE49-F238E27FC236}">
                <a16:creationId xmlns:a16="http://schemas.microsoft.com/office/drawing/2014/main" id="{E2CA4D84-BFFA-7BB2-5395-CEFBD4FF07D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pic>
        <p:nvPicPr>
          <p:cNvPr id="11" name="Kuva 10">
            <a:extLst>
              <a:ext uri="{FF2B5EF4-FFF2-40B4-BE49-F238E27FC236}">
                <a16:creationId xmlns:a16="http://schemas.microsoft.com/office/drawing/2014/main" id="{B7B9E576-7F95-0E96-A193-273EE26F0E7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17922"/>
          <a:stretch>
            <a:fillRect/>
          </a:stretch>
        </p:blipFill>
        <p:spPr>
          <a:xfrm>
            <a:off x="0" y="0"/>
            <a:ext cx="5625236" cy="6858000"/>
          </a:xfrm>
          <a:prstGeom prst="rect">
            <a:avLst/>
          </a:prstGeom>
        </p:spPr>
      </p:pic>
    </p:spTree>
    <p:extLst>
      <p:ext uri="{BB962C8B-B14F-4D97-AF65-F5344CB8AC3E}">
        <p14:creationId xmlns:p14="http://schemas.microsoft.com/office/powerpoint/2010/main" val="2590058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lose-up of a person welding, with sparks flying.">
            <a:extLst>
              <a:ext uri="{FF2B5EF4-FFF2-40B4-BE49-F238E27FC236}">
                <a16:creationId xmlns:a16="http://schemas.microsoft.com/office/drawing/2014/main" id="{2D1429E9-576E-BA0D-5761-58D57346491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096000" y="0"/>
            <a:ext cx="6096000" cy="6855389"/>
          </a:xfrm>
          <a:prstGeom prst="rect">
            <a:avLst/>
          </a:prstGeom>
        </p:spPr>
      </p:pic>
      <p:sp>
        <p:nvSpPr>
          <p:cNvPr id="2" name="Otsikko 1">
            <a:extLst>
              <a:ext uri="{FF2B5EF4-FFF2-40B4-BE49-F238E27FC236}">
                <a16:creationId xmlns:a16="http://schemas.microsoft.com/office/drawing/2014/main" id="{78524BA1-22C2-F4F2-B840-DC9B8FFE24D0}"/>
              </a:ext>
            </a:extLst>
          </p:cNvPr>
          <p:cNvSpPr>
            <a:spLocks noGrp="1"/>
          </p:cNvSpPr>
          <p:nvPr>
            <p:ph type="title"/>
          </p:nvPr>
        </p:nvSpPr>
        <p:spPr/>
        <p:txBody>
          <a:bodyPr/>
          <a:lstStyle/>
          <a:p>
            <a:r>
              <a:rPr lang="fi-FI" sz="4000" dirty="0" err="1"/>
              <a:t>The</a:t>
            </a:r>
            <a:r>
              <a:rPr lang="fi-FI" sz="4000" dirty="0"/>
              <a:t> city of</a:t>
            </a:r>
            <a:br>
              <a:rPr lang="fi-FI" sz="4000" dirty="0"/>
            </a:br>
            <a:r>
              <a:rPr lang="fi-FI" sz="4000" dirty="0" err="1"/>
              <a:t>employer</a:t>
            </a:r>
            <a:r>
              <a:rPr lang="fi-FI" sz="4000" dirty="0"/>
              <a:t> </a:t>
            </a:r>
            <a:r>
              <a:rPr lang="fi-FI" sz="4000" dirty="0" err="1"/>
              <a:t>growth</a:t>
            </a:r>
            <a:endParaRPr lang="fi-FI" sz="4000" dirty="0"/>
          </a:p>
        </p:txBody>
      </p:sp>
      <p:sp>
        <p:nvSpPr>
          <p:cNvPr id="3" name="Sisällön paikkamerkki 2">
            <a:extLst>
              <a:ext uri="{FF2B5EF4-FFF2-40B4-BE49-F238E27FC236}">
                <a16:creationId xmlns:a16="http://schemas.microsoft.com/office/drawing/2014/main" id="{7281165B-00C2-5BA5-EDE8-085165D44636}"/>
              </a:ext>
            </a:extLst>
          </p:cNvPr>
          <p:cNvSpPr>
            <a:spLocks noGrp="1"/>
          </p:cNvSpPr>
          <p:nvPr>
            <p:ph sz="quarter" idx="15"/>
          </p:nvPr>
        </p:nvSpPr>
        <p:spPr>
          <a:xfrm>
            <a:off x="655281" y="1897033"/>
            <a:ext cx="5105439" cy="4711882"/>
          </a:xfrm>
        </p:spPr>
        <p:txBody>
          <a:bodyPr>
            <a:noAutofit/>
          </a:bodyPr>
          <a:lstStyle/>
          <a:p>
            <a:pPr marL="0" indent="0">
              <a:spcBef>
                <a:spcPts val="0"/>
              </a:spcBef>
              <a:buNone/>
            </a:pPr>
            <a:r>
              <a:rPr lang="fi-FI" sz="1900" dirty="0" err="1"/>
              <a:t>The</a:t>
            </a:r>
            <a:r>
              <a:rPr lang="fi-FI" sz="1900" dirty="0"/>
              <a:t> </a:t>
            </a:r>
            <a:r>
              <a:rPr lang="fi-FI" sz="1900" dirty="0" err="1"/>
              <a:t>manufacturing</a:t>
            </a:r>
            <a:r>
              <a:rPr lang="fi-FI" sz="1900" dirty="0"/>
              <a:t> </a:t>
            </a:r>
            <a:r>
              <a:rPr lang="fi-FI" sz="1900" dirty="0" err="1"/>
              <a:t>industry</a:t>
            </a:r>
            <a:r>
              <a:rPr lang="fi-FI" sz="1900" dirty="0"/>
              <a:t> in Tampere </a:t>
            </a:r>
            <a:br>
              <a:rPr lang="fi-FI" sz="1900" dirty="0"/>
            </a:br>
            <a:r>
              <a:rPr lang="fi-FI" sz="1900" dirty="0"/>
              <a:t>is </a:t>
            </a:r>
            <a:r>
              <a:rPr lang="fi-FI" sz="1900" dirty="0" err="1"/>
              <a:t>one</a:t>
            </a:r>
            <a:r>
              <a:rPr lang="fi-FI" sz="1900" dirty="0"/>
              <a:t> of </a:t>
            </a:r>
            <a:r>
              <a:rPr lang="fi-FI" sz="1900" dirty="0" err="1"/>
              <a:t>the</a:t>
            </a:r>
            <a:r>
              <a:rPr lang="fi-FI" sz="1900" dirty="0"/>
              <a:t> </a:t>
            </a:r>
            <a:r>
              <a:rPr lang="fi-FI" sz="1900" dirty="0" err="1"/>
              <a:t>most</a:t>
            </a:r>
            <a:r>
              <a:rPr lang="fi-FI" sz="1900" dirty="0"/>
              <a:t> </a:t>
            </a:r>
            <a:r>
              <a:rPr lang="fi-FI" sz="1900" dirty="0" err="1"/>
              <a:t>important</a:t>
            </a:r>
            <a:r>
              <a:rPr lang="fi-FI" sz="1900" dirty="0"/>
              <a:t> </a:t>
            </a:r>
            <a:r>
              <a:rPr lang="fi-FI" sz="1900" dirty="0" err="1"/>
              <a:t>components</a:t>
            </a:r>
            <a:r>
              <a:rPr lang="fi-FI" sz="1900" dirty="0"/>
              <a:t> of </a:t>
            </a:r>
            <a:r>
              <a:rPr lang="fi-FI" sz="1900" dirty="0" err="1"/>
              <a:t>export</a:t>
            </a:r>
            <a:r>
              <a:rPr lang="fi-FI" sz="1900" dirty="0"/>
              <a:t> in Finland. </a:t>
            </a:r>
          </a:p>
          <a:p>
            <a:pPr marL="0" indent="0">
              <a:buNone/>
            </a:pPr>
            <a:r>
              <a:rPr lang="fi-FI" sz="1900" dirty="0"/>
              <a:t>Tampere is a home to </a:t>
            </a:r>
            <a:r>
              <a:rPr lang="fi-FI" sz="1900" dirty="0" err="1"/>
              <a:t>multidisciplinary</a:t>
            </a:r>
            <a:r>
              <a:rPr lang="fi-FI" sz="1900" dirty="0"/>
              <a:t> and </a:t>
            </a:r>
            <a:r>
              <a:rPr lang="fi-FI" sz="1900" dirty="0" err="1"/>
              <a:t>new</a:t>
            </a:r>
            <a:r>
              <a:rPr lang="fi-FI" sz="1900" dirty="0"/>
              <a:t> </a:t>
            </a:r>
            <a:r>
              <a:rPr lang="fi-FI" sz="1900" dirty="0" err="1"/>
              <a:t>technological</a:t>
            </a:r>
            <a:r>
              <a:rPr lang="fi-FI" sz="1900" dirty="0"/>
              <a:t> </a:t>
            </a:r>
            <a:r>
              <a:rPr lang="fi-FI" sz="1900" dirty="0" err="1"/>
              <a:t>expertise</a:t>
            </a:r>
            <a:r>
              <a:rPr lang="fi-FI" sz="1900" dirty="0"/>
              <a:t> in </a:t>
            </a:r>
            <a:r>
              <a:rPr lang="fi-FI" sz="1900" dirty="0" err="1"/>
              <a:t>multiple</a:t>
            </a:r>
            <a:r>
              <a:rPr lang="fi-FI" sz="1900" dirty="0"/>
              <a:t> </a:t>
            </a:r>
            <a:r>
              <a:rPr lang="fi-FI" sz="1900" dirty="0" err="1"/>
              <a:t>fields</a:t>
            </a:r>
            <a:r>
              <a:rPr lang="fi-FI" sz="1900" dirty="0"/>
              <a:t>, </a:t>
            </a:r>
            <a:r>
              <a:rPr lang="fi-FI" sz="1900" dirty="0" err="1"/>
              <a:t>such</a:t>
            </a:r>
            <a:r>
              <a:rPr lang="fi-FI" sz="1900" dirty="0"/>
              <a:t> as:</a:t>
            </a:r>
          </a:p>
          <a:p>
            <a:pPr>
              <a:spcBef>
                <a:spcPts val="0"/>
              </a:spcBef>
            </a:pPr>
            <a:r>
              <a:rPr lang="fi-FI" sz="1900" dirty="0" err="1"/>
              <a:t>Camera</a:t>
            </a:r>
            <a:r>
              <a:rPr lang="fi-FI" sz="1900" dirty="0"/>
              <a:t> </a:t>
            </a:r>
            <a:r>
              <a:rPr lang="fi-FI" sz="1900" dirty="0" err="1"/>
              <a:t>technology</a:t>
            </a:r>
            <a:endParaRPr lang="fi-FI" sz="1900" dirty="0"/>
          </a:p>
          <a:p>
            <a:pPr>
              <a:spcBef>
                <a:spcPts val="0"/>
              </a:spcBef>
            </a:pPr>
            <a:r>
              <a:rPr lang="fi-FI" sz="1900" dirty="0"/>
              <a:t>VR/AR business</a:t>
            </a:r>
          </a:p>
          <a:p>
            <a:pPr>
              <a:spcBef>
                <a:spcPts val="0"/>
              </a:spcBef>
            </a:pPr>
            <a:r>
              <a:rPr lang="fi-FI" sz="1900" dirty="0"/>
              <a:t>Gaming </a:t>
            </a:r>
            <a:r>
              <a:rPr lang="fi-FI" sz="1900" dirty="0" err="1"/>
              <a:t>industry</a:t>
            </a:r>
            <a:endParaRPr lang="fi-FI" sz="1900" dirty="0"/>
          </a:p>
          <a:p>
            <a:pPr>
              <a:spcBef>
                <a:spcPts val="0"/>
              </a:spcBef>
            </a:pPr>
            <a:r>
              <a:rPr lang="fi-FI" sz="1900" dirty="0"/>
              <a:t>Health </a:t>
            </a:r>
            <a:r>
              <a:rPr lang="fi-FI" sz="1900" dirty="0" err="1"/>
              <a:t>care</a:t>
            </a:r>
            <a:r>
              <a:rPr lang="fi-FI" sz="1900" dirty="0"/>
              <a:t> </a:t>
            </a:r>
            <a:r>
              <a:rPr lang="fi-FI" sz="1900" dirty="0" err="1"/>
              <a:t>technology</a:t>
            </a:r>
            <a:endParaRPr lang="fi-FI" sz="1900" dirty="0"/>
          </a:p>
          <a:p>
            <a:pPr>
              <a:spcBef>
                <a:spcPts val="0"/>
              </a:spcBef>
            </a:pPr>
            <a:r>
              <a:rPr lang="fi-FI" sz="1900" dirty="0"/>
              <a:t>Automotive </a:t>
            </a:r>
            <a:r>
              <a:rPr lang="fi-FI" sz="1900" dirty="0" err="1"/>
              <a:t>industry</a:t>
            </a:r>
            <a:endParaRPr lang="fi-FI" sz="1900" dirty="0"/>
          </a:p>
          <a:p>
            <a:pPr marL="0" indent="0">
              <a:buNone/>
            </a:pPr>
            <a:r>
              <a:rPr lang="fi-FI" sz="1900" dirty="0" err="1"/>
              <a:t>Competent</a:t>
            </a:r>
            <a:r>
              <a:rPr lang="fi-FI" sz="1900" dirty="0"/>
              <a:t> </a:t>
            </a:r>
            <a:r>
              <a:rPr lang="fi-FI" sz="1900" dirty="0" err="1"/>
              <a:t>employees</a:t>
            </a:r>
            <a:r>
              <a:rPr lang="fi-FI" sz="1900" dirty="0"/>
              <a:t>, </a:t>
            </a:r>
            <a:r>
              <a:rPr lang="fi-FI" sz="1900" dirty="0" err="1"/>
              <a:t>the</a:t>
            </a:r>
            <a:r>
              <a:rPr lang="fi-FI" sz="1900" dirty="0"/>
              <a:t> </a:t>
            </a:r>
            <a:r>
              <a:rPr lang="fi-FI" sz="1900" dirty="0" err="1"/>
              <a:t>power</a:t>
            </a:r>
            <a:r>
              <a:rPr lang="fi-FI" sz="1900" dirty="0"/>
              <a:t> of </a:t>
            </a:r>
            <a:r>
              <a:rPr lang="fi-FI" sz="1900" dirty="0" err="1"/>
              <a:t>networks</a:t>
            </a:r>
            <a:r>
              <a:rPr lang="fi-FI" sz="1900" dirty="0"/>
              <a:t> and </a:t>
            </a:r>
            <a:r>
              <a:rPr lang="fi-FI" sz="1900" dirty="0" err="1"/>
              <a:t>its</a:t>
            </a:r>
            <a:r>
              <a:rPr lang="fi-FI" sz="1900" dirty="0"/>
              <a:t> </a:t>
            </a:r>
            <a:r>
              <a:rPr lang="fi-FI" sz="1900" dirty="0" err="1"/>
              <a:t>central</a:t>
            </a:r>
            <a:r>
              <a:rPr lang="fi-FI" sz="1900" dirty="0"/>
              <a:t> </a:t>
            </a:r>
            <a:r>
              <a:rPr lang="fi-FI" sz="1900" dirty="0" err="1"/>
              <a:t>location</a:t>
            </a:r>
            <a:r>
              <a:rPr lang="fi-FI" sz="1900" dirty="0"/>
              <a:t> </a:t>
            </a:r>
            <a:r>
              <a:rPr lang="fi-FI" sz="1900" dirty="0" err="1"/>
              <a:t>make</a:t>
            </a:r>
            <a:r>
              <a:rPr lang="fi-FI" sz="1900" dirty="0"/>
              <a:t> Tampere an </a:t>
            </a:r>
            <a:r>
              <a:rPr lang="fi-FI" sz="1900" dirty="0" err="1"/>
              <a:t>appealing</a:t>
            </a:r>
            <a:r>
              <a:rPr lang="fi-FI" sz="1900" dirty="0"/>
              <a:t> home for </a:t>
            </a:r>
            <a:r>
              <a:rPr lang="fi-FI" sz="1900" dirty="0" err="1"/>
              <a:t>employers</a:t>
            </a:r>
            <a:r>
              <a:rPr lang="fi-FI" sz="1900" dirty="0"/>
              <a:t>. </a:t>
            </a:r>
          </a:p>
        </p:txBody>
      </p:sp>
      <p:sp>
        <p:nvSpPr>
          <p:cNvPr id="8" name="Tekstiruutu 24">
            <a:extLst>
              <a:ext uri="{FF2B5EF4-FFF2-40B4-BE49-F238E27FC236}">
                <a16:creationId xmlns:a16="http://schemas.microsoft.com/office/drawing/2014/main" id="{E3F083E7-F73A-ACDD-AC32-73FCD35AA682}"/>
              </a:ext>
            </a:extLst>
          </p:cNvPr>
          <p:cNvSpPr txBox="1">
            <a:spLocks noChangeArrowheads="1"/>
          </p:cNvSpPr>
          <p:nvPr/>
        </p:nvSpPr>
        <p:spPr bwMode="auto">
          <a:xfrm>
            <a:off x="3678410" y="6403261"/>
            <a:ext cx="2239221" cy="3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r>
              <a:rPr lang="fi-FI" altLang="fi-FI" sz="1200" dirty="0">
                <a:solidFill>
                  <a:srgbClr val="212121">
                    <a:tint val="75000"/>
                  </a:srgbClr>
                </a:solidFill>
                <a:latin typeface="Calibri" panose="020F0502020204030204"/>
              </a:rPr>
              <a:t>Lähde: Talousarvio 2020</a:t>
            </a:r>
            <a:r>
              <a:rPr kumimoji="0" lang="fi-FI" altLang="fi-FI" sz="1200" b="0" i="0" u="none" strike="noStrike" kern="1200" cap="none" spc="0" normalizeH="0" baseline="0" noProof="0" dirty="0">
                <a:ln>
                  <a:noFill/>
                </a:ln>
                <a:solidFill>
                  <a:srgbClr val="212121">
                    <a:tint val="75000"/>
                  </a:srgbClr>
                </a:solidFill>
                <a:effectLst/>
                <a:uLnTx/>
                <a:uFillTx/>
                <a:latin typeface="Calibri" panose="020F0502020204030204"/>
                <a:ea typeface="+mn-ea"/>
                <a:cs typeface="+mn-cs"/>
              </a:rPr>
              <a:t> </a:t>
            </a:r>
          </a:p>
        </p:txBody>
      </p:sp>
      <p:sp>
        <p:nvSpPr>
          <p:cNvPr id="4" name="Päivämäärän paikkamerkki 3">
            <a:extLst>
              <a:ext uri="{FF2B5EF4-FFF2-40B4-BE49-F238E27FC236}">
                <a16:creationId xmlns:a16="http://schemas.microsoft.com/office/drawing/2014/main" id="{413A1DE8-F494-DAA2-D1A8-98B4CF5249EB}"/>
              </a:ext>
              <a:ext uri="{C183D7F6-B498-43B3-948B-1728B52AA6E4}">
                <adec:decorative xmlns:adec="http://schemas.microsoft.com/office/drawing/2017/decorative" val="1"/>
              </a:ext>
            </a:extLst>
          </p:cNvPr>
          <p:cNvSpPr>
            <a:spLocks noGrp="1"/>
          </p:cNvSpPr>
          <p:nvPr>
            <p:ph type="dt" sz="half" idx="2"/>
          </p:nvPr>
        </p:nvSpPr>
        <p:spPr/>
        <p:txBody>
          <a:bodyPr/>
          <a:lstStyle/>
          <a:p>
            <a:fld id="{C8406D1F-BF8C-8C47-9D52-0E26C7A046A5}" type="datetime1">
              <a:rPr lang="fi-FI" smtClean="0"/>
              <a:t>11.5.2026</a:t>
            </a:fld>
            <a:endParaRPr lang="fi-FI"/>
          </a:p>
        </p:txBody>
      </p:sp>
      <p:sp>
        <p:nvSpPr>
          <p:cNvPr id="5" name="Dian numeron paikkamerkki 4">
            <a:extLst>
              <a:ext uri="{FF2B5EF4-FFF2-40B4-BE49-F238E27FC236}">
                <a16:creationId xmlns:a16="http://schemas.microsoft.com/office/drawing/2014/main" id="{D84FE8DC-CBB4-D091-DC9B-57B2D4C8587D}"/>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dirty="0" smtClean="0"/>
              <a:t>19</a:t>
            </a:fld>
            <a:endParaRPr lang="fi-FI" dirty="0"/>
          </a:p>
        </p:txBody>
      </p:sp>
      <p:sp>
        <p:nvSpPr>
          <p:cNvPr id="7" name="Tekstiruutu 24">
            <a:extLst>
              <a:ext uri="{FF2B5EF4-FFF2-40B4-BE49-F238E27FC236}">
                <a16:creationId xmlns:a16="http://schemas.microsoft.com/office/drawing/2014/main" id="{3445FD24-85FF-DA29-3908-3B5025465E07}"/>
              </a:ext>
              <a:ext uri="{C183D7F6-B498-43B3-948B-1728B52AA6E4}">
                <adec:decorative xmlns:adec="http://schemas.microsoft.com/office/drawing/2017/decorative" val="1"/>
              </a:ext>
            </a:extLst>
          </p:cNvPr>
          <p:cNvSpPr txBox="1">
            <a:spLocks noChangeArrowheads="1"/>
          </p:cNvSpPr>
          <p:nvPr/>
        </p:nvSpPr>
        <p:spPr bwMode="auto">
          <a:xfrm>
            <a:off x="6403292" y="6410182"/>
            <a:ext cx="2853397" cy="19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Laura </a:t>
            </a:r>
            <a:r>
              <a:rPr kumimoji="0" lang="fi-FI"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12" name="Kuva 11">
            <a:extLst>
              <a:ext uri="{FF2B5EF4-FFF2-40B4-BE49-F238E27FC236}">
                <a16:creationId xmlns:a16="http://schemas.microsoft.com/office/drawing/2014/main" id="{4D27BB50-806F-A2FF-1C49-12BEAD40397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Tree>
    <p:extLst>
      <p:ext uri="{BB962C8B-B14F-4D97-AF65-F5344CB8AC3E}">
        <p14:creationId xmlns:p14="http://schemas.microsoft.com/office/powerpoint/2010/main" val="3092215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iruutu 24">
            <a:extLst>
              <a:ext uri="{FF2B5EF4-FFF2-40B4-BE49-F238E27FC236}">
                <a16:creationId xmlns:a16="http://schemas.microsoft.com/office/drawing/2014/main" id="{1F1CFB57-6EA6-17F7-042C-691E365B1D0A}"/>
              </a:ext>
              <a:ext uri="{C183D7F6-B498-43B3-948B-1728B52AA6E4}">
                <adec:decorative xmlns:adec="http://schemas.microsoft.com/office/drawing/2017/decorative" val="1"/>
              </a:ext>
            </a:extLst>
          </p:cNvPr>
          <p:cNvSpPr txBox="1">
            <a:spLocks noChangeArrowheads="1"/>
          </p:cNvSpPr>
          <p:nvPr/>
        </p:nvSpPr>
        <p:spPr bwMode="auto">
          <a:xfrm>
            <a:off x="7731322" y="6408900"/>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l" eaLnBrk="1" hangingPunct="1">
              <a:spcBef>
                <a:spcPct val="0"/>
              </a:spcBef>
              <a:buClrTx/>
              <a:buFontTx/>
              <a:buNone/>
            </a:pPr>
            <a:r>
              <a:rPr lang="en-GB" altLang="fi-FI" sz="1200" dirty="0">
                <a:solidFill>
                  <a:schemeClr val="tx1"/>
                </a:solidFill>
              </a:rPr>
              <a:t>Image: Visit Tampere / Laura </a:t>
            </a:r>
            <a:r>
              <a:rPr lang="en-GB" altLang="fi-FI" sz="1200" dirty="0" err="1">
                <a:solidFill>
                  <a:schemeClr val="tx1"/>
                </a:solidFill>
              </a:rPr>
              <a:t>Vanzo</a:t>
            </a:r>
            <a:r>
              <a:rPr lang="fi-FI" altLang="fi-FI" sz="1200" dirty="0">
                <a:solidFill>
                  <a:schemeClr val="tx1"/>
                </a:solidFill>
              </a:rPr>
              <a:t> </a:t>
            </a:r>
          </a:p>
        </p:txBody>
      </p:sp>
      <p:sp>
        <p:nvSpPr>
          <p:cNvPr id="2" name="Otsikko 1">
            <a:extLst>
              <a:ext uri="{FF2B5EF4-FFF2-40B4-BE49-F238E27FC236}">
                <a16:creationId xmlns:a16="http://schemas.microsoft.com/office/drawing/2014/main" id="{53EFBA73-4781-779E-BA58-6921545D5495}"/>
              </a:ext>
            </a:extLst>
          </p:cNvPr>
          <p:cNvSpPr>
            <a:spLocks noGrp="1"/>
          </p:cNvSpPr>
          <p:nvPr>
            <p:ph type="title"/>
          </p:nvPr>
        </p:nvSpPr>
        <p:spPr>
          <a:xfrm>
            <a:off x="831850" y="-1060926"/>
            <a:ext cx="10515600" cy="1060926"/>
          </a:xfrm>
        </p:spPr>
        <p:txBody>
          <a:bodyPr vert="horz" lIns="91440" tIns="45720" rIns="91440" bIns="45720" rtlCol="0" anchor="b">
            <a:normAutofit/>
          </a:bodyPr>
          <a:lstStyle/>
          <a:p>
            <a:r>
              <a:rPr lang="fi-FI" dirty="0" err="1"/>
              <a:t>The</a:t>
            </a:r>
            <a:r>
              <a:rPr lang="fi-FI" dirty="0"/>
              <a:t> </a:t>
            </a:r>
            <a:r>
              <a:rPr lang="fi-FI" dirty="0" err="1"/>
              <a:t>Story</a:t>
            </a:r>
            <a:r>
              <a:rPr lang="fi-FI" dirty="0"/>
              <a:t> of Tampere</a:t>
            </a:r>
          </a:p>
        </p:txBody>
      </p:sp>
      <p:sp>
        <p:nvSpPr>
          <p:cNvPr id="3" name="Sisällön paikkamerkki 2">
            <a:extLst>
              <a:ext uri="{FF2B5EF4-FFF2-40B4-BE49-F238E27FC236}">
                <a16:creationId xmlns:a16="http://schemas.microsoft.com/office/drawing/2014/main" id="{6CD6622B-093E-18A5-0E6F-6D595F652285}"/>
              </a:ext>
            </a:extLst>
          </p:cNvPr>
          <p:cNvSpPr>
            <a:spLocks noGrp="1"/>
          </p:cNvSpPr>
          <p:nvPr>
            <p:ph sz="quarter" idx="15"/>
          </p:nvPr>
        </p:nvSpPr>
        <p:spPr>
          <a:xfrm>
            <a:off x="2172929" y="1927274"/>
            <a:ext cx="7630856" cy="4163079"/>
          </a:xfrm>
        </p:spPr>
        <p:txBody>
          <a:bodyPr>
            <a:normAutofit/>
          </a:bodyPr>
          <a:lstStyle/>
          <a:p>
            <a:pPr marL="0" indent="0" algn="ctr">
              <a:lnSpc>
                <a:spcPct val="120000"/>
              </a:lnSpc>
              <a:buClr>
                <a:srgbClr val="EB5E58"/>
              </a:buClr>
              <a:buNone/>
              <a:defRPr/>
            </a:pPr>
            <a:r>
              <a:rPr lang="en-GB" sz="1600" b="1" dirty="0">
                <a:solidFill>
                  <a:srgbClr val="FFFFFF"/>
                </a:solidFill>
              </a:rPr>
              <a:t>Tampere is a state of mind. It is something that resides within </a:t>
            </a:r>
            <a:br>
              <a:rPr lang="en-GB" sz="1600" b="1" dirty="0">
                <a:solidFill>
                  <a:srgbClr val="FFFFFF"/>
                </a:solidFill>
              </a:rPr>
            </a:br>
            <a:r>
              <a:rPr lang="en-GB" sz="1600" b="1" dirty="0">
                <a:solidFill>
                  <a:srgbClr val="FFFFFF"/>
                </a:solidFill>
              </a:rPr>
              <a:t>all of us and is deeply rooted in the ridges of the landscape. </a:t>
            </a:r>
            <a:br>
              <a:rPr lang="en-GB" sz="1600" b="1" dirty="0">
                <a:solidFill>
                  <a:srgbClr val="FFFFFF"/>
                </a:solidFill>
              </a:rPr>
            </a:br>
            <a:r>
              <a:rPr lang="en-GB" sz="1600" b="1" dirty="0">
                <a:solidFill>
                  <a:srgbClr val="FFFFFF"/>
                </a:solidFill>
              </a:rPr>
              <a:t>Here, by the banks of the </a:t>
            </a:r>
            <a:r>
              <a:rPr lang="en-GB" sz="1600" b="1" dirty="0" err="1">
                <a:solidFill>
                  <a:srgbClr val="FFFFFF"/>
                </a:solidFill>
              </a:rPr>
              <a:t>Tammerkoski</a:t>
            </a:r>
            <a:r>
              <a:rPr lang="en-GB" sz="1600" b="1" dirty="0">
                <a:solidFill>
                  <a:srgbClr val="FFFFFF"/>
                </a:solidFill>
              </a:rPr>
              <a:t> rapids, ideas have always been born. </a:t>
            </a:r>
            <a:br>
              <a:rPr lang="en-GB" sz="1600" b="1" dirty="0">
                <a:solidFill>
                  <a:srgbClr val="FFFFFF"/>
                </a:solidFill>
              </a:rPr>
            </a:br>
            <a:r>
              <a:rPr lang="en-GB" sz="1600" b="1" dirty="0">
                <a:solidFill>
                  <a:srgbClr val="FFFFFF"/>
                </a:solidFill>
              </a:rPr>
              <a:t>They have turned into lines of work – and even entire communities. ​</a:t>
            </a:r>
          </a:p>
          <a:p>
            <a:pPr marL="0" indent="0" algn="ctr">
              <a:lnSpc>
                <a:spcPct val="120000"/>
              </a:lnSpc>
              <a:buClr>
                <a:srgbClr val="EB5E58"/>
              </a:buClr>
              <a:buNone/>
              <a:defRPr/>
            </a:pPr>
            <a:r>
              <a:rPr lang="en-GB" sz="1600" b="1" dirty="0">
                <a:solidFill>
                  <a:srgbClr val="FFFFFF"/>
                </a:solidFill>
              </a:rPr>
              <a:t>Whenever a set of machines has fallen silent, new thoughts have soon </a:t>
            </a:r>
            <a:br>
              <a:rPr lang="en-GB" sz="1600" b="1" dirty="0">
                <a:solidFill>
                  <a:srgbClr val="FFFFFF"/>
                </a:solidFill>
              </a:rPr>
            </a:br>
            <a:r>
              <a:rPr lang="en-GB" sz="1600" b="1" dirty="0">
                <a:solidFill>
                  <a:srgbClr val="FFFFFF"/>
                </a:solidFill>
              </a:rPr>
              <a:t>filled that space. Rolls of cloth have changed into lines of code and </a:t>
            </a:r>
            <a:br>
              <a:rPr lang="en-GB" sz="1600" b="1" dirty="0">
                <a:solidFill>
                  <a:srgbClr val="FFFFFF"/>
                </a:solidFill>
              </a:rPr>
            </a:br>
            <a:r>
              <a:rPr lang="en-GB" sz="1600" b="1" dirty="0">
                <a:solidFill>
                  <a:srgbClr val="FFFFFF"/>
                </a:solidFill>
              </a:rPr>
              <a:t>unforgettable experiences. ​</a:t>
            </a:r>
          </a:p>
          <a:p>
            <a:pPr marL="0" indent="0" algn="ctr">
              <a:lnSpc>
                <a:spcPct val="120000"/>
              </a:lnSpc>
              <a:buClr>
                <a:srgbClr val="EB5E58"/>
              </a:buClr>
              <a:buNone/>
              <a:defRPr/>
            </a:pPr>
            <a:r>
              <a:rPr lang="en-GB" sz="1600" b="1" dirty="0">
                <a:solidFill>
                  <a:srgbClr val="FFFFFF"/>
                </a:solidFill>
              </a:rPr>
              <a:t>A promise of things to come has been planted into the </a:t>
            </a:r>
            <a:br>
              <a:rPr lang="en-GB" sz="1600" b="1" dirty="0">
                <a:solidFill>
                  <a:srgbClr val="FFFFFF"/>
                </a:solidFill>
              </a:rPr>
            </a:br>
            <a:r>
              <a:rPr lang="en-GB" sz="1600" b="1" dirty="0">
                <a:solidFill>
                  <a:srgbClr val="FFFFFF"/>
                </a:solidFill>
              </a:rPr>
              <a:t>rough brick walls, and the rows of windows rise ever higher. </a:t>
            </a:r>
            <a:br>
              <a:rPr lang="en-GB" sz="1600" b="1" dirty="0">
                <a:solidFill>
                  <a:srgbClr val="FFFFFF"/>
                </a:solidFill>
              </a:rPr>
            </a:br>
            <a:r>
              <a:rPr lang="en-GB" sz="1600" b="1" dirty="0">
                <a:solidFill>
                  <a:srgbClr val="FFFFFF"/>
                </a:solidFill>
              </a:rPr>
              <a:t>The city skyline may change, but you can always find that </a:t>
            </a:r>
            <a:br>
              <a:rPr lang="en-GB" sz="1600" b="1" dirty="0">
                <a:solidFill>
                  <a:srgbClr val="FFFFFF"/>
                </a:solidFill>
              </a:rPr>
            </a:br>
            <a:r>
              <a:rPr lang="en-GB" sz="1600" b="1" dirty="0">
                <a:solidFill>
                  <a:srgbClr val="FFFFFF"/>
                </a:solidFill>
              </a:rPr>
              <a:t>familiar feeling in Tampere. </a:t>
            </a:r>
          </a:p>
          <a:p>
            <a:pPr marL="0" indent="0" algn="ctr">
              <a:lnSpc>
                <a:spcPct val="120000"/>
              </a:lnSpc>
              <a:buClr>
                <a:srgbClr val="EB5E58"/>
              </a:buClr>
              <a:buNone/>
              <a:defRPr/>
            </a:pPr>
            <a:r>
              <a:rPr lang="en-GB" b="1" dirty="0">
                <a:solidFill>
                  <a:srgbClr val="FFFFFF"/>
                </a:solidFill>
              </a:rPr>
              <a:t>This is home. </a:t>
            </a:r>
          </a:p>
        </p:txBody>
      </p:sp>
      <p:sp>
        <p:nvSpPr>
          <p:cNvPr id="4" name="Päivämäärän paikkamerkki 3">
            <a:extLst>
              <a:ext uri="{FF2B5EF4-FFF2-40B4-BE49-F238E27FC236}">
                <a16:creationId xmlns:a16="http://schemas.microsoft.com/office/drawing/2014/main" id="{A09D2D0B-B6E0-A270-DBBA-2C44F10EFA93}"/>
              </a:ext>
              <a:ext uri="{C183D7F6-B498-43B3-948B-1728B52AA6E4}">
                <adec:decorative xmlns:adec="http://schemas.microsoft.com/office/drawing/2017/decorative" val="1"/>
              </a:ext>
            </a:extLst>
          </p:cNvPr>
          <p:cNvSpPr>
            <a:spLocks noGrp="1"/>
          </p:cNvSpPr>
          <p:nvPr>
            <p:ph type="dt" sz="half" idx="2"/>
          </p:nvPr>
        </p:nvSpPr>
        <p:spPr/>
        <p:txBody>
          <a:bodyPr/>
          <a:lstStyle/>
          <a:p>
            <a:fld id="{A8749F13-BDE8-2B48-894C-291E7F18BF45}" type="datetime1">
              <a:rPr lang="fi-FI" smtClean="0"/>
              <a:t>11.5.2026</a:t>
            </a:fld>
            <a:endParaRPr lang="fi-FI"/>
          </a:p>
        </p:txBody>
      </p:sp>
      <p:sp>
        <p:nvSpPr>
          <p:cNvPr id="5" name="Dian numeron paikkamerkki 4">
            <a:extLst>
              <a:ext uri="{FF2B5EF4-FFF2-40B4-BE49-F238E27FC236}">
                <a16:creationId xmlns:a16="http://schemas.microsoft.com/office/drawing/2014/main" id="{4BABB32C-5EEF-20BA-8A31-6EC6FC2D502C}"/>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2</a:t>
            </a:fld>
            <a:endParaRPr lang="fi-FI"/>
          </a:p>
        </p:txBody>
      </p:sp>
      <p:pic>
        <p:nvPicPr>
          <p:cNvPr id="9" name="Kuva 32">
            <a:extLst>
              <a:ext uri="{FF2B5EF4-FFF2-40B4-BE49-F238E27FC236}">
                <a16:creationId xmlns:a16="http://schemas.microsoft.com/office/drawing/2014/main" id="{07A3B9EA-F2BC-3F66-CC8A-2EEA63D1A1A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366014" y="488300"/>
            <a:ext cx="5459973" cy="1235997"/>
          </a:xfrm>
          <a:prstGeom prst="rect">
            <a:avLst/>
          </a:prstGeom>
          <a:effectLst>
            <a:outerShdw blurRad="88900" algn="ctr" rotWithShape="0">
              <a:prstClr val="black">
                <a:alpha val="36620"/>
              </a:prstClr>
            </a:outerShdw>
          </a:effectLst>
        </p:spPr>
      </p:pic>
    </p:spTree>
    <p:extLst>
      <p:ext uri="{BB962C8B-B14F-4D97-AF65-F5344CB8AC3E}">
        <p14:creationId xmlns:p14="http://schemas.microsoft.com/office/powerpoint/2010/main" val="939797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Kuva 46" descr="Silhouette of downtown Tampere at sunset.">
            <a:extLst>
              <a:ext uri="{FF2B5EF4-FFF2-40B4-BE49-F238E27FC236}">
                <a16:creationId xmlns:a16="http://schemas.microsoft.com/office/drawing/2014/main" id="{834DF3B8-9CE5-9B98-B737-ED7507E4513F}"/>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0" y="6991"/>
            <a:ext cx="8428892" cy="6851009"/>
          </a:xfrm>
          <a:prstGeom prst="rect">
            <a:avLst/>
          </a:prstGeom>
        </p:spPr>
      </p:pic>
      <p:sp>
        <p:nvSpPr>
          <p:cNvPr id="4" name="Rectangle 3">
            <a:extLst>
              <a:ext uri="{FF2B5EF4-FFF2-40B4-BE49-F238E27FC236}">
                <a16:creationId xmlns:a16="http://schemas.microsoft.com/office/drawing/2014/main" id="{30ECCD85-B343-BE11-CDCB-9C1ED8D9D0B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 y="4501662"/>
            <a:ext cx="8428892" cy="2356338"/>
          </a:xfrm>
          <a:prstGeom prst="rect">
            <a:avLst/>
          </a:prstGeom>
          <a:solidFill>
            <a:schemeClr val="tx2">
              <a:lumMod val="75000"/>
              <a:alpha val="9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38D8AF9-E14C-4293-1B19-6DA2E371F6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2926080"/>
            <a:ext cx="8428892" cy="1582616"/>
          </a:xfrm>
          <a:prstGeom prst="rect">
            <a:avLst/>
          </a:prstGeom>
          <a:solidFill>
            <a:schemeClr val="tx2">
              <a:lumMod val="75000"/>
              <a:alpha val="8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Otsikko 1">
            <a:extLst>
              <a:ext uri="{FF2B5EF4-FFF2-40B4-BE49-F238E27FC236}">
                <a16:creationId xmlns:a16="http://schemas.microsoft.com/office/drawing/2014/main" id="{60928593-8D0E-2871-CCE2-9AD9C5E5F4CB}"/>
              </a:ext>
            </a:extLst>
          </p:cNvPr>
          <p:cNvSpPr txBox="1">
            <a:spLocks noGrp="1"/>
          </p:cNvSpPr>
          <p:nvPr>
            <p:ph type="title" idx="4294967295"/>
          </p:nvPr>
        </p:nvSpPr>
        <p:spPr>
          <a:xfrm>
            <a:off x="507668" y="3377543"/>
            <a:ext cx="11566173" cy="6299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i-FI" dirty="0" err="1">
                <a:solidFill>
                  <a:schemeClr val="bg1"/>
                </a:solidFill>
                <a:effectLst>
                  <a:outerShdw blurRad="63500" sx="102000" sy="102000" algn="ctr" rotWithShape="0">
                    <a:prstClr val="black">
                      <a:alpha val="40000"/>
                    </a:prstClr>
                  </a:outerShdw>
                </a:effectLst>
              </a:rPr>
              <a:t>Largest</a:t>
            </a:r>
            <a:r>
              <a:rPr lang="fi-FI" dirty="0">
                <a:solidFill>
                  <a:schemeClr val="bg1"/>
                </a:solidFill>
                <a:effectLst>
                  <a:outerShdw blurRad="63500" sx="102000" sy="102000" algn="ctr" rotWithShape="0">
                    <a:prstClr val="black">
                      <a:alpha val="40000"/>
                    </a:prstClr>
                  </a:outerShdw>
                </a:effectLst>
              </a:rPr>
              <a:t> </a:t>
            </a:r>
            <a:r>
              <a:rPr lang="fi-FI" dirty="0" err="1">
                <a:solidFill>
                  <a:schemeClr val="bg1"/>
                </a:solidFill>
                <a:effectLst>
                  <a:outerShdw blurRad="63500" sx="102000" sy="102000" algn="ctr" rotWithShape="0">
                    <a:prstClr val="black">
                      <a:alpha val="40000"/>
                    </a:prstClr>
                  </a:outerShdw>
                </a:effectLst>
              </a:rPr>
              <a:t>private</a:t>
            </a:r>
            <a:r>
              <a:rPr lang="fi-FI" dirty="0">
                <a:solidFill>
                  <a:schemeClr val="bg1"/>
                </a:solidFill>
                <a:effectLst>
                  <a:outerShdw blurRad="63500" sx="102000" sy="102000" algn="ctr" rotWithShape="0">
                    <a:prstClr val="black">
                      <a:alpha val="40000"/>
                    </a:prstClr>
                  </a:outerShdw>
                </a:effectLst>
              </a:rPr>
              <a:t> </a:t>
            </a:r>
            <a:r>
              <a:rPr lang="fi-FI" dirty="0" err="1">
                <a:solidFill>
                  <a:schemeClr val="bg1"/>
                </a:solidFill>
                <a:effectLst>
                  <a:outerShdw blurRad="63500" sx="102000" sy="102000" algn="ctr" rotWithShape="0">
                    <a:prstClr val="black">
                      <a:alpha val="40000"/>
                    </a:prstClr>
                  </a:outerShdw>
                </a:effectLst>
              </a:rPr>
              <a:t>employers</a:t>
            </a:r>
            <a:endParaRPr kumimoji="0" lang="fi-FI" sz="4400" u="none" strike="noStrike" kern="1200" cap="none" spc="0" normalizeH="0" baseline="0" noProof="0" dirty="0">
              <a:ln>
                <a:noFill/>
              </a:ln>
              <a:solidFill>
                <a:schemeClr val="bg1"/>
              </a:solidFill>
              <a:uLnTx/>
              <a:uFillTx/>
            </a:endParaRPr>
          </a:p>
        </p:txBody>
      </p:sp>
      <p:sp>
        <p:nvSpPr>
          <p:cNvPr id="36" name="Suorakulmio 35">
            <a:extLst>
              <a:ext uri="{FF2B5EF4-FFF2-40B4-BE49-F238E27FC236}">
                <a16:creationId xmlns:a16="http://schemas.microsoft.com/office/drawing/2014/main" id="{2FD03376-1D05-1529-05CC-D1F9EC210F5F}"/>
              </a:ext>
            </a:extLst>
          </p:cNvPr>
          <p:cNvSpPr/>
          <p:nvPr/>
        </p:nvSpPr>
        <p:spPr>
          <a:xfrm>
            <a:off x="487774" y="4520132"/>
            <a:ext cx="6757088" cy="1883287"/>
          </a:xfrm>
          <a:prstGeom prst="rect">
            <a:avLst/>
          </a:prstGeom>
        </p:spPr>
        <p:txBody>
          <a:bodyPr wrap="square" lIns="91440" tIns="45720" rIns="91440" bIns="4572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4000" b="1" u="none" strike="noStrike" kern="0" cap="none" spc="0" normalizeH="0" baseline="0" noProof="0" dirty="0">
                <a:ln>
                  <a:noFill/>
                </a:ln>
                <a:solidFill>
                  <a:srgbClr val="5BCBEB"/>
                </a:solidFill>
                <a:effectLst/>
                <a:uLnTx/>
                <a:uFillTx/>
                <a:latin typeface="Montserrat Black" pitchFamily="2" charset="77"/>
              </a:rPr>
              <a:t>27,000 </a:t>
            </a:r>
            <a:r>
              <a:rPr kumimoji="0" lang="fi-FI" sz="2000" b="1" u="none" strike="noStrike" kern="0" cap="none" spc="0" normalizeH="0" baseline="0" noProof="0" dirty="0">
                <a:ln>
                  <a:noFill/>
                </a:ln>
                <a:solidFill>
                  <a:srgbClr val="FFFFFF"/>
                </a:solidFill>
                <a:effectLst/>
                <a:uLnTx/>
                <a:uFillTx/>
                <a:latin typeface="Montserrat Black" pitchFamily="2" charset="77"/>
              </a:rPr>
              <a:t>Active </a:t>
            </a:r>
            <a:r>
              <a:rPr kumimoji="0" lang="fi-FI" sz="2000" b="1" u="none" strike="noStrike" kern="0" cap="none" spc="0" normalizeH="0" baseline="0" noProof="0" dirty="0" err="1">
                <a:ln>
                  <a:noFill/>
                </a:ln>
                <a:solidFill>
                  <a:srgbClr val="FFFFFF"/>
                </a:solidFill>
                <a:effectLst/>
                <a:uLnTx/>
                <a:uFillTx/>
                <a:latin typeface="Montserrat Black" pitchFamily="2" charset="77"/>
              </a:rPr>
              <a:t>companies</a:t>
            </a:r>
            <a:r>
              <a:rPr kumimoji="0" lang="fi-FI" sz="2000" b="1" u="none" strike="noStrike" kern="0" cap="none" spc="0" normalizeH="0" baseline="0" noProof="0" dirty="0">
                <a:ln>
                  <a:noFill/>
                </a:ln>
                <a:solidFill>
                  <a:srgbClr val="FFFFFF"/>
                </a:solidFill>
                <a:effectLst/>
                <a:uLnTx/>
                <a:uFillTx/>
                <a:latin typeface="Montserrat Black" pitchFamily="2" charset="77"/>
              </a:rPr>
              <a:t> </a:t>
            </a:r>
          </a:p>
          <a:p>
            <a:pPr lvl="0">
              <a:spcBef>
                <a:spcPts val="1200"/>
              </a:spcBef>
              <a:defRPr/>
            </a:pPr>
            <a:r>
              <a:rPr lang="fi-FI" sz="2000" kern="0" dirty="0">
                <a:solidFill>
                  <a:srgbClr val="FFFFFF"/>
                </a:solidFill>
              </a:rPr>
              <a:t>Tampere is a </a:t>
            </a:r>
            <a:r>
              <a:rPr lang="fi-FI" sz="2000" kern="0" dirty="0" err="1">
                <a:solidFill>
                  <a:srgbClr val="FFFFFF"/>
                </a:solidFill>
              </a:rPr>
              <a:t>central</a:t>
            </a:r>
            <a:r>
              <a:rPr lang="fi-FI" sz="2000" kern="0" dirty="0">
                <a:solidFill>
                  <a:srgbClr val="FFFFFF"/>
                </a:solidFill>
              </a:rPr>
              <a:t> and </a:t>
            </a:r>
            <a:r>
              <a:rPr lang="fi-FI" sz="2000" kern="0" dirty="0" err="1">
                <a:solidFill>
                  <a:srgbClr val="FFFFFF"/>
                </a:solidFill>
              </a:rPr>
              <a:t>cost-effective</a:t>
            </a:r>
            <a:r>
              <a:rPr lang="fi-FI" sz="2000" kern="0" dirty="0">
                <a:solidFill>
                  <a:srgbClr val="FFFFFF"/>
                </a:solidFill>
              </a:rPr>
              <a:t> </a:t>
            </a:r>
            <a:r>
              <a:rPr lang="fi-FI" sz="2000" kern="0" dirty="0" err="1">
                <a:solidFill>
                  <a:srgbClr val="FFFFFF"/>
                </a:solidFill>
              </a:rPr>
              <a:t>location</a:t>
            </a:r>
            <a:r>
              <a:rPr lang="fi-FI" sz="2000" kern="0" dirty="0">
                <a:solidFill>
                  <a:srgbClr val="FFFFFF"/>
                </a:solidFill>
              </a:rPr>
              <a:t> </a:t>
            </a:r>
            <a:r>
              <a:rPr lang="fi-FI" sz="2000" kern="0" dirty="0" err="1">
                <a:solidFill>
                  <a:srgbClr val="FFFFFF"/>
                </a:solidFill>
              </a:rPr>
              <a:t>with</a:t>
            </a:r>
            <a:r>
              <a:rPr lang="fi-FI" sz="2000" kern="0" dirty="0">
                <a:solidFill>
                  <a:srgbClr val="FFFFFF"/>
                </a:solidFill>
              </a:rPr>
              <a:t> </a:t>
            </a:r>
            <a:r>
              <a:rPr lang="fi-FI" sz="2000" kern="0" dirty="0" err="1">
                <a:solidFill>
                  <a:srgbClr val="FFFFFF"/>
                </a:solidFill>
              </a:rPr>
              <a:t>plenty</a:t>
            </a:r>
            <a:r>
              <a:rPr lang="fi-FI" sz="2000" kern="0" dirty="0">
                <a:solidFill>
                  <a:srgbClr val="FFFFFF"/>
                </a:solidFill>
              </a:rPr>
              <a:t> of </a:t>
            </a:r>
            <a:r>
              <a:rPr lang="fi-FI" sz="2000" kern="0" dirty="0" err="1">
                <a:solidFill>
                  <a:srgbClr val="FFFFFF"/>
                </a:solidFill>
              </a:rPr>
              <a:t>talent</a:t>
            </a:r>
            <a:r>
              <a:rPr lang="fi-FI" sz="2000" kern="0" dirty="0">
                <a:solidFill>
                  <a:srgbClr val="FFFFFF"/>
                </a:solidFill>
              </a:rPr>
              <a:t>, </a:t>
            </a:r>
            <a:r>
              <a:rPr lang="fi-FI" sz="2000" kern="0" dirty="0" err="1">
                <a:solidFill>
                  <a:srgbClr val="FFFFFF"/>
                </a:solidFill>
              </a:rPr>
              <a:t>making</a:t>
            </a:r>
            <a:r>
              <a:rPr lang="fi-FI" sz="2000" kern="0" dirty="0">
                <a:solidFill>
                  <a:srgbClr val="FFFFFF"/>
                </a:solidFill>
              </a:rPr>
              <a:t> it an </a:t>
            </a:r>
            <a:r>
              <a:rPr lang="fi-FI" sz="2000" kern="0" dirty="0" err="1">
                <a:solidFill>
                  <a:srgbClr val="FFFFFF"/>
                </a:solidFill>
              </a:rPr>
              <a:t>attractive</a:t>
            </a:r>
            <a:r>
              <a:rPr lang="fi-FI" sz="2000" kern="0" dirty="0">
                <a:solidFill>
                  <a:srgbClr val="FFFFFF"/>
                </a:solidFill>
              </a:rPr>
              <a:t> city for </a:t>
            </a:r>
            <a:r>
              <a:rPr lang="fi-FI" sz="2000" kern="0" dirty="0" err="1">
                <a:solidFill>
                  <a:srgbClr val="FFFFFF"/>
                </a:solidFill>
              </a:rPr>
              <a:t>businesses</a:t>
            </a:r>
            <a:r>
              <a:rPr lang="fi-FI" sz="2000" kern="0" dirty="0">
                <a:solidFill>
                  <a:srgbClr val="FFFFFF"/>
                </a:solidFill>
              </a:rPr>
              <a:t>. </a:t>
            </a:r>
          </a:p>
        </p:txBody>
      </p:sp>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F8DAB8A1-7D9F-8344-B961-04F6731F6D2C}" type="datetime1">
              <a:rPr lang="fi-FI" smtClean="0">
                <a:solidFill>
                  <a:schemeClr val="bg1"/>
                </a:solidFill>
              </a:rPr>
              <a:t>11.5.2026</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dirty="0" smtClean="0">
                <a:solidFill>
                  <a:schemeClr val="bg1">
                    <a:lumMod val="65000"/>
                  </a:schemeClr>
                </a:solidFill>
              </a:rPr>
              <a:pPr/>
              <a:t>20</a:t>
            </a:fld>
            <a:endParaRPr lang="fi-FI" dirty="0">
              <a:solidFill>
                <a:schemeClr val="bg1">
                  <a:lumMod val="65000"/>
                </a:schemeClr>
              </a:solidFill>
            </a:endParaRP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6" name="Tekstiruutu 24">
            <a:extLst>
              <a:ext uri="{FF2B5EF4-FFF2-40B4-BE49-F238E27FC236}">
                <a16:creationId xmlns:a16="http://schemas.microsoft.com/office/drawing/2014/main" id="{381F5DF6-05E8-3C70-6A76-66CC758AE60B}"/>
              </a:ext>
              <a:ext uri="{C183D7F6-B498-43B3-948B-1728B52AA6E4}">
                <adec:decorative xmlns:adec="http://schemas.microsoft.com/office/drawing/2017/decorative" val="1"/>
              </a:ext>
            </a:extLst>
          </p:cNvPr>
          <p:cNvSpPr txBox="1">
            <a:spLocks noChangeArrowheads="1"/>
          </p:cNvSpPr>
          <p:nvPr/>
        </p:nvSpPr>
        <p:spPr bwMode="auto">
          <a:xfrm>
            <a:off x="5903249"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tint val="75000"/>
                  </a:srgbClr>
                </a:solidFill>
                <a:effectLst/>
                <a:uLnTx/>
                <a:uFillTx/>
                <a:latin typeface="Calibri" panose="020F0502020204030204"/>
                <a:ea typeface="+mn-ea"/>
                <a:cs typeface="+mn-cs"/>
              </a:rPr>
              <a:t>Image: Visit Tampere / Laura </a:t>
            </a:r>
            <a:r>
              <a:rPr kumimoji="0" lang="en-GB" altLang="fi-FI" sz="1200" b="0" i="0" u="none" strike="noStrike" kern="1200" cap="none" spc="0" normalizeH="0" baseline="0" noProof="0" dirty="0" err="1">
                <a:ln>
                  <a:noFill/>
                </a:ln>
                <a:solidFill>
                  <a:srgbClr val="FFFFFF">
                    <a:tint val="75000"/>
                  </a:srgbClr>
                </a:solidFill>
                <a:effectLst/>
                <a:uLnTx/>
                <a:uFillTx/>
                <a:latin typeface="Calibri" panose="020F0502020204030204"/>
                <a:ea typeface="+mn-ea"/>
                <a:cs typeface="+mn-cs"/>
              </a:rPr>
              <a:t>Vanzo</a:t>
            </a:r>
            <a:r>
              <a:rPr kumimoji="0" lang="fi-FI" altLang="fi-FI" sz="1200" b="0" i="0" u="none" strike="noStrike" kern="1200" cap="none" spc="0" normalizeH="0" baseline="0" noProof="0" dirty="0">
                <a:ln>
                  <a:noFill/>
                </a:ln>
                <a:solidFill>
                  <a:srgbClr val="FFFFFF">
                    <a:tint val="75000"/>
                  </a:srgbClr>
                </a:solidFill>
                <a:effectLst/>
                <a:uLnTx/>
                <a:uFillTx/>
                <a:latin typeface="Calibri" panose="020F0502020204030204"/>
                <a:ea typeface="+mn-ea"/>
                <a:cs typeface="+mn-cs"/>
              </a:rPr>
              <a:t> </a:t>
            </a:r>
          </a:p>
        </p:txBody>
      </p:sp>
      <p:pic>
        <p:nvPicPr>
          <p:cNvPr id="2" name="Kuva 1" descr="Pirkanmaan Osuuskauppa">
            <a:extLst>
              <a:ext uri="{FF2B5EF4-FFF2-40B4-BE49-F238E27FC236}">
                <a16:creationId xmlns:a16="http://schemas.microsoft.com/office/drawing/2014/main" id="{6AE489CB-64D0-170C-4E20-5A7744B90DEF}"/>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8662012" y="1588790"/>
            <a:ext cx="1341065" cy="316431"/>
          </a:xfrm>
          <a:prstGeom prst="rect">
            <a:avLst/>
          </a:prstGeom>
        </p:spPr>
      </p:pic>
      <p:pic>
        <p:nvPicPr>
          <p:cNvPr id="3" name="Kuva 2" descr="Kesko&#10;">
            <a:extLst>
              <a:ext uri="{FF2B5EF4-FFF2-40B4-BE49-F238E27FC236}">
                <a16:creationId xmlns:a16="http://schemas.microsoft.com/office/drawing/2014/main" id="{02B10E73-5887-DD86-01EF-1038673372B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16665" y="4561554"/>
            <a:ext cx="1017431" cy="225530"/>
          </a:xfrm>
          <a:prstGeom prst="rect">
            <a:avLst/>
          </a:prstGeom>
        </p:spPr>
      </p:pic>
      <p:pic>
        <p:nvPicPr>
          <p:cNvPr id="8" name="Kuva 7" descr="Valmet&#10;">
            <a:extLst>
              <a:ext uri="{FF2B5EF4-FFF2-40B4-BE49-F238E27FC236}">
                <a16:creationId xmlns:a16="http://schemas.microsoft.com/office/drawing/2014/main" id="{6A5D951B-4454-0F2B-1490-F136567085F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662012" y="2502617"/>
            <a:ext cx="1674571" cy="598490"/>
          </a:xfrm>
          <a:prstGeom prst="rect">
            <a:avLst/>
          </a:prstGeom>
        </p:spPr>
      </p:pic>
      <p:pic>
        <p:nvPicPr>
          <p:cNvPr id="9" name="Picture 2" descr="Pohjola Vakuutus Oy">
            <a:extLst>
              <a:ext uri="{FF2B5EF4-FFF2-40B4-BE49-F238E27FC236}">
                <a16:creationId xmlns:a16="http://schemas.microsoft.com/office/drawing/2014/main" id="{D462B9D6-B8D4-B346-65A2-1E7EB6673B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51922" y="3372962"/>
            <a:ext cx="688851" cy="688851"/>
          </a:xfrm>
          <a:prstGeom prst="rect">
            <a:avLst/>
          </a:prstGeom>
          <a:noFill/>
          <a:extLst>
            <a:ext uri="{909E8E84-426E-40DD-AFC4-6F175D3DCCD1}">
              <a14:hiddenFill xmlns:a14="http://schemas.microsoft.com/office/drawing/2010/main">
                <a:solidFill>
                  <a:srgbClr val="FFFFFF"/>
                </a:solidFill>
              </a14:hiddenFill>
            </a:ext>
          </a:extLst>
        </p:spPr>
      </p:pic>
      <p:pic>
        <p:nvPicPr>
          <p:cNvPr id="10" name="Kuva 9" descr="Metso">
            <a:extLst>
              <a:ext uri="{FF2B5EF4-FFF2-40B4-BE49-F238E27FC236}">
                <a16:creationId xmlns:a16="http://schemas.microsoft.com/office/drawing/2014/main" id="{7C5D7856-02DF-2D0F-7D88-BE9E3C3C45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66812" y="2444036"/>
            <a:ext cx="1355841" cy="631346"/>
          </a:xfrm>
          <a:prstGeom prst="rect">
            <a:avLst/>
          </a:prstGeom>
        </p:spPr>
      </p:pic>
      <p:pic>
        <p:nvPicPr>
          <p:cNvPr id="11" name="Kuva 10" descr="Sandvik">
            <a:extLst>
              <a:ext uri="{FF2B5EF4-FFF2-40B4-BE49-F238E27FC236}">
                <a16:creationId xmlns:a16="http://schemas.microsoft.com/office/drawing/2014/main" id="{9A1A0EF4-8D32-CC95-27E1-0FC2665D95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54181" y="1618407"/>
            <a:ext cx="1468472" cy="265356"/>
          </a:xfrm>
          <a:prstGeom prst="rect">
            <a:avLst/>
          </a:prstGeom>
        </p:spPr>
      </p:pic>
      <p:pic>
        <p:nvPicPr>
          <p:cNvPr id="12" name="Kuva 11" descr="Nokia">
            <a:extLst>
              <a:ext uri="{FF2B5EF4-FFF2-40B4-BE49-F238E27FC236}">
                <a16:creationId xmlns:a16="http://schemas.microsoft.com/office/drawing/2014/main" id="{AB833D7E-7D30-3B0E-52D5-70773630C4C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73749" y="3316923"/>
            <a:ext cx="1657869" cy="744890"/>
          </a:xfrm>
          <a:prstGeom prst="rect">
            <a:avLst/>
          </a:prstGeom>
        </p:spPr>
      </p:pic>
      <p:pic>
        <p:nvPicPr>
          <p:cNvPr id="13" name="Kuva 12" descr="Pihlajalinna">
            <a:extLst>
              <a:ext uri="{FF2B5EF4-FFF2-40B4-BE49-F238E27FC236}">
                <a16:creationId xmlns:a16="http://schemas.microsoft.com/office/drawing/2014/main" id="{BE13A96F-6B3D-ADE9-0F72-FA5D831AC938}"/>
              </a:ext>
            </a:extLst>
          </p:cNvPr>
          <p:cNvPicPr>
            <a:picLocks noChangeAspect="1"/>
          </p:cNvPicPr>
          <p:nvPr/>
        </p:nvPicPr>
        <p:blipFill>
          <a:blip r:embed="rId12"/>
          <a:stretch>
            <a:fillRect/>
          </a:stretch>
        </p:blipFill>
        <p:spPr>
          <a:xfrm>
            <a:off x="10395888" y="4480579"/>
            <a:ext cx="1518143" cy="330564"/>
          </a:xfrm>
          <a:prstGeom prst="rect">
            <a:avLst/>
          </a:prstGeom>
        </p:spPr>
      </p:pic>
    </p:spTree>
    <p:extLst>
      <p:ext uri="{BB962C8B-B14F-4D97-AF65-F5344CB8AC3E}">
        <p14:creationId xmlns:p14="http://schemas.microsoft.com/office/powerpoint/2010/main" val="2570162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10">
            <a:extLst>
              <a:ext uri="{FF2B5EF4-FFF2-40B4-BE49-F238E27FC236}">
                <a16:creationId xmlns:a16="http://schemas.microsoft.com/office/drawing/2014/main" id="{D3A58838-7C94-2554-9EC4-F38AA9DACA74}"/>
              </a:ext>
              <a:ext uri="{C183D7F6-B498-43B3-948B-1728B52AA6E4}">
                <adec:decorative xmlns:adec="http://schemas.microsoft.com/office/drawing/2017/decorative" val="1"/>
              </a:ext>
            </a:extLst>
          </p:cNvPr>
          <p:cNvSpPr>
            <a:spLocks noChangeAspect="1"/>
          </p:cNvSpPr>
          <p:nvPr/>
        </p:nvSpPr>
        <p:spPr>
          <a:xfrm>
            <a:off x="0" y="0"/>
            <a:ext cx="6096000" cy="6858000"/>
          </a:xfrm>
          <a:prstGeom prst="rect">
            <a:avLst/>
          </a:prstGeom>
          <a:blipFill>
            <a:blip r:embed="rId3" cstate="print">
              <a:extLst>
                <a:ext uri="{28A0092B-C50C-407E-A947-70E740481C1C}">
                  <a14:useLocalDpi xmlns:a14="http://schemas.microsoft.com/office/drawing/2010/main"/>
                </a:ext>
              </a:extLst>
            </a:blip>
            <a:srcRect/>
            <a:stretch>
              <a:fillRect l="1"/>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2F3FB21D-76D9-E6CB-48EC-95B5F930138B}"/>
              </a:ext>
            </a:extLst>
          </p:cNvPr>
          <p:cNvSpPr>
            <a:spLocks noGrp="1"/>
          </p:cNvSpPr>
          <p:nvPr>
            <p:ph type="title"/>
          </p:nvPr>
        </p:nvSpPr>
        <p:spPr>
          <a:xfrm>
            <a:off x="6595403" y="1173788"/>
            <a:ext cx="4930466" cy="1060926"/>
          </a:xfrm>
        </p:spPr>
        <p:txBody>
          <a:bodyPr/>
          <a:lstStyle/>
          <a:p>
            <a:r>
              <a:rPr lang="en-GB" dirty="0"/>
              <a:t>Together</a:t>
            </a:r>
            <a:br>
              <a:rPr lang="en-GB" dirty="0"/>
            </a:br>
            <a:r>
              <a:rPr lang="en-GB" dirty="0"/>
              <a:t>we are greater</a:t>
            </a:r>
            <a:endParaRPr lang="fi-FI" dirty="0"/>
          </a:p>
        </p:txBody>
      </p:sp>
      <p:sp>
        <p:nvSpPr>
          <p:cNvPr id="3" name="Sisällön paikkamerkki 2">
            <a:extLst>
              <a:ext uri="{FF2B5EF4-FFF2-40B4-BE49-F238E27FC236}">
                <a16:creationId xmlns:a16="http://schemas.microsoft.com/office/drawing/2014/main" id="{70CF29A8-974B-B728-A916-78A1FFB58EFE}"/>
              </a:ext>
            </a:extLst>
          </p:cNvPr>
          <p:cNvSpPr>
            <a:spLocks noGrp="1"/>
          </p:cNvSpPr>
          <p:nvPr>
            <p:ph sz="quarter" idx="15"/>
          </p:nvPr>
        </p:nvSpPr>
        <p:spPr>
          <a:xfrm>
            <a:off x="6595403" y="2375833"/>
            <a:ext cx="5098757" cy="4163079"/>
          </a:xfrm>
        </p:spPr>
        <p:txBody>
          <a:bodyPr>
            <a:noAutofit/>
          </a:bodyPr>
          <a:lstStyle/>
          <a:p>
            <a:pPr marL="0" indent="0">
              <a:buNone/>
            </a:pPr>
            <a:r>
              <a:rPr lang="fi-FI" sz="2000" dirty="0" err="1"/>
              <a:t>We</a:t>
            </a:r>
            <a:r>
              <a:rPr lang="fi-FI" sz="2000" dirty="0"/>
              <a:t> </a:t>
            </a:r>
            <a:r>
              <a:rPr lang="fi-FI" sz="2000" dirty="0" err="1"/>
              <a:t>embrace</a:t>
            </a:r>
            <a:r>
              <a:rPr lang="fi-FI" sz="2000" dirty="0"/>
              <a:t> </a:t>
            </a:r>
            <a:r>
              <a:rPr lang="fi-FI" sz="2000" dirty="0" err="1"/>
              <a:t>change</a:t>
            </a:r>
            <a:r>
              <a:rPr lang="fi-FI" sz="2000" dirty="0"/>
              <a:t> and </a:t>
            </a:r>
            <a:br>
              <a:rPr lang="fi-FI" sz="2000" dirty="0"/>
            </a:br>
            <a:r>
              <a:rPr lang="fi-FI" sz="2000" dirty="0" err="1"/>
              <a:t>get</a:t>
            </a:r>
            <a:r>
              <a:rPr lang="fi-FI" sz="2000" dirty="0"/>
              <a:t> </a:t>
            </a:r>
            <a:r>
              <a:rPr lang="fi-FI" sz="2000" dirty="0" err="1"/>
              <a:t>things</a:t>
            </a:r>
            <a:r>
              <a:rPr lang="fi-FI" sz="2000" dirty="0"/>
              <a:t> </a:t>
            </a:r>
            <a:r>
              <a:rPr lang="fi-FI" sz="2000" dirty="0" err="1"/>
              <a:t>done</a:t>
            </a:r>
            <a:r>
              <a:rPr lang="fi-FI" sz="2000" dirty="0"/>
              <a:t> – </a:t>
            </a:r>
            <a:r>
              <a:rPr lang="fi-FI" sz="2000" dirty="0" err="1"/>
              <a:t>innovatively</a:t>
            </a:r>
            <a:r>
              <a:rPr lang="fi-FI" sz="2000" dirty="0"/>
              <a:t>.</a:t>
            </a:r>
          </a:p>
          <a:p>
            <a:pPr marL="0" indent="0">
              <a:buNone/>
            </a:pPr>
            <a:r>
              <a:rPr lang="fi-FI" sz="2000" dirty="0"/>
              <a:t>In an </a:t>
            </a:r>
            <a:r>
              <a:rPr lang="fi-FI" sz="2000" dirty="0" err="1"/>
              <a:t>alliance</a:t>
            </a:r>
            <a:r>
              <a:rPr lang="fi-FI" sz="2000" dirty="0"/>
              <a:t>, </a:t>
            </a:r>
            <a:r>
              <a:rPr lang="fi-FI" sz="2000" dirty="0" err="1"/>
              <a:t>the</a:t>
            </a:r>
            <a:r>
              <a:rPr lang="fi-FI" sz="2000" dirty="0"/>
              <a:t> </a:t>
            </a:r>
            <a:r>
              <a:rPr lang="fi-FI" sz="2000" dirty="0" err="1"/>
              <a:t>client</a:t>
            </a:r>
            <a:r>
              <a:rPr lang="fi-FI" sz="2000" dirty="0"/>
              <a:t> and </a:t>
            </a:r>
            <a:r>
              <a:rPr lang="fi-FI" sz="2000" dirty="0" err="1"/>
              <a:t>the</a:t>
            </a:r>
            <a:r>
              <a:rPr lang="fi-FI" sz="2000" dirty="0"/>
              <a:t> </a:t>
            </a:r>
            <a:r>
              <a:rPr lang="fi-FI" sz="2000" dirty="0" err="1"/>
              <a:t>service</a:t>
            </a:r>
            <a:r>
              <a:rPr lang="fi-FI" sz="2000" dirty="0"/>
              <a:t> </a:t>
            </a:r>
            <a:r>
              <a:rPr lang="fi-FI" sz="2000" dirty="0" err="1"/>
              <a:t>providers</a:t>
            </a:r>
            <a:r>
              <a:rPr lang="fi-FI" sz="2000" dirty="0"/>
              <a:t> design and </a:t>
            </a:r>
            <a:r>
              <a:rPr lang="fi-FI" sz="2000" dirty="0" err="1"/>
              <a:t>implement</a:t>
            </a:r>
            <a:r>
              <a:rPr lang="fi-FI" sz="2000" dirty="0"/>
              <a:t> </a:t>
            </a:r>
            <a:r>
              <a:rPr lang="fi-FI" sz="2000" dirty="0" err="1"/>
              <a:t>the</a:t>
            </a:r>
            <a:r>
              <a:rPr lang="fi-FI" sz="2000" dirty="0"/>
              <a:t> </a:t>
            </a:r>
            <a:r>
              <a:rPr lang="fi-FI" sz="2000" dirty="0" err="1"/>
              <a:t>project</a:t>
            </a:r>
            <a:r>
              <a:rPr lang="fi-FI" sz="2000" dirty="0"/>
              <a:t> </a:t>
            </a:r>
            <a:r>
              <a:rPr lang="fi-FI" sz="2000" dirty="0" err="1"/>
              <a:t>together</a:t>
            </a:r>
            <a:r>
              <a:rPr lang="fi-FI" sz="2000" dirty="0"/>
              <a:t>, </a:t>
            </a:r>
            <a:r>
              <a:rPr lang="fi-FI" sz="2000" dirty="0" err="1"/>
              <a:t>with</a:t>
            </a:r>
            <a:r>
              <a:rPr lang="fi-FI" sz="2000" dirty="0"/>
              <a:t> a </a:t>
            </a:r>
            <a:r>
              <a:rPr lang="fi-FI" sz="2000" dirty="0" err="1"/>
              <a:t>joint</a:t>
            </a:r>
            <a:r>
              <a:rPr lang="fi-FI" sz="2000" dirty="0"/>
              <a:t> </a:t>
            </a:r>
            <a:r>
              <a:rPr lang="fi-FI" sz="2000" dirty="0" err="1"/>
              <a:t>organisation</a:t>
            </a:r>
            <a:r>
              <a:rPr lang="fi-FI" sz="2000" dirty="0"/>
              <a:t> and </a:t>
            </a:r>
            <a:r>
              <a:rPr lang="fi-FI" sz="2000" dirty="0" err="1"/>
              <a:t>based</a:t>
            </a:r>
            <a:r>
              <a:rPr lang="fi-FI" sz="2000" dirty="0"/>
              <a:t> on </a:t>
            </a:r>
            <a:r>
              <a:rPr lang="fi-FI" sz="2000" dirty="0" err="1"/>
              <a:t>common</a:t>
            </a:r>
            <a:r>
              <a:rPr lang="fi-FI" sz="2000" dirty="0"/>
              <a:t> </a:t>
            </a:r>
            <a:r>
              <a:rPr lang="fi-FI" sz="2000" dirty="0" err="1"/>
              <a:t>decisions</a:t>
            </a:r>
            <a:r>
              <a:rPr lang="fi-FI" sz="2000" dirty="0"/>
              <a:t>. </a:t>
            </a:r>
            <a:r>
              <a:rPr lang="fi-FI" sz="2000" dirty="0" err="1"/>
              <a:t>Everyone</a:t>
            </a:r>
            <a:r>
              <a:rPr lang="fi-FI" sz="2000" dirty="0"/>
              <a:t> </a:t>
            </a:r>
            <a:r>
              <a:rPr lang="fi-FI" sz="2000" dirty="0" err="1"/>
              <a:t>wins</a:t>
            </a:r>
            <a:r>
              <a:rPr lang="fi-FI" sz="2000" dirty="0"/>
              <a:t>, </a:t>
            </a:r>
            <a:r>
              <a:rPr lang="fi-FI" sz="2000" dirty="0" err="1"/>
              <a:t>given</a:t>
            </a:r>
            <a:r>
              <a:rPr lang="fi-FI" sz="2000" dirty="0"/>
              <a:t> </a:t>
            </a:r>
            <a:r>
              <a:rPr lang="fi-FI" sz="2000" dirty="0" err="1"/>
              <a:t>that</a:t>
            </a:r>
            <a:r>
              <a:rPr lang="fi-FI" sz="2000" dirty="0"/>
              <a:t> </a:t>
            </a:r>
            <a:r>
              <a:rPr lang="fi-FI" sz="2000" dirty="0" err="1"/>
              <a:t>the</a:t>
            </a:r>
            <a:r>
              <a:rPr lang="fi-FI" sz="2000" dirty="0"/>
              <a:t> </a:t>
            </a:r>
            <a:r>
              <a:rPr lang="fi-FI" sz="2000" dirty="0" err="1"/>
              <a:t>risks</a:t>
            </a:r>
            <a:r>
              <a:rPr lang="fi-FI" sz="2000" dirty="0"/>
              <a:t> and </a:t>
            </a:r>
            <a:r>
              <a:rPr lang="fi-FI" sz="2000" dirty="0" err="1"/>
              <a:t>rewards</a:t>
            </a:r>
            <a:r>
              <a:rPr lang="fi-FI" sz="2000" dirty="0"/>
              <a:t> </a:t>
            </a:r>
            <a:r>
              <a:rPr lang="fi-FI" sz="2000" dirty="0" err="1"/>
              <a:t>are</a:t>
            </a:r>
            <a:r>
              <a:rPr lang="fi-FI" sz="2000" dirty="0"/>
              <a:t> </a:t>
            </a:r>
            <a:r>
              <a:rPr lang="fi-FI" sz="2000" dirty="0" err="1"/>
              <a:t>shared</a:t>
            </a:r>
            <a:r>
              <a:rPr lang="fi-FI" sz="2000" dirty="0"/>
              <a:t>.</a:t>
            </a:r>
          </a:p>
          <a:p>
            <a:pPr marL="0" indent="0">
              <a:buNone/>
            </a:pPr>
            <a:r>
              <a:rPr lang="fi-FI" sz="2000" b="1" dirty="0"/>
              <a:t>An </a:t>
            </a:r>
            <a:r>
              <a:rPr lang="fi-FI" sz="2000" b="1" dirty="0" err="1"/>
              <a:t>alliance</a:t>
            </a:r>
            <a:r>
              <a:rPr lang="fi-FI" sz="2000" b="1" dirty="0"/>
              <a:t> </a:t>
            </a:r>
            <a:r>
              <a:rPr lang="fi-FI" sz="2000" b="1" dirty="0" err="1"/>
              <a:t>helped</a:t>
            </a:r>
            <a:r>
              <a:rPr lang="fi-FI" sz="2000" b="1" dirty="0"/>
              <a:t> us </a:t>
            </a:r>
            <a:r>
              <a:rPr lang="fi-FI" sz="2000" b="1" dirty="0" err="1"/>
              <a:t>build</a:t>
            </a:r>
            <a:r>
              <a:rPr lang="fi-FI" sz="2000" b="1" dirty="0"/>
              <a:t>:</a:t>
            </a:r>
          </a:p>
          <a:p>
            <a:pPr>
              <a:spcBef>
                <a:spcPts val="0"/>
              </a:spcBef>
            </a:pPr>
            <a:r>
              <a:rPr lang="fi-FI" sz="2000" dirty="0" err="1"/>
              <a:t>The</a:t>
            </a:r>
            <a:r>
              <a:rPr lang="fi-FI" sz="2000" dirty="0"/>
              <a:t> Tampere </a:t>
            </a:r>
            <a:r>
              <a:rPr lang="fi-FI" sz="2000" dirty="0" err="1"/>
              <a:t>Tunnel</a:t>
            </a:r>
            <a:endParaRPr lang="fi-FI" sz="2000" dirty="0"/>
          </a:p>
          <a:p>
            <a:pPr>
              <a:spcBef>
                <a:spcPts val="0"/>
              </a:spcBef>
            </a:pPr>
            <a:r>
              <a:rPr lang="fi-FI" sz="2000" dirty="0" err="1"/>
              <a:t>The</a:t>
            </a:r>
            <a:r>
              <a:rPr lang="fi-FI" sz="2000" dirty="0"/>
              <a:t> </a:t>
            </a:r>
            <a:r>
              <a:rPr lang="fi-FI" sz="2000" dirty="0" err="1"/>
              <a:t>Tesoma</a:t>
            </a:r>
            <a:r>
              <a:rPr lang="fi-FI" sz="2000" dirty="0"/>
              <a:t> </a:t>
            </a:r>
            <a:r>
              <a:rPr lang="fi-FI" sz="2000" dirty="0" err="1"/>
              <a:t>Wellbeing</a:t>
            </a:r>
            <a:r>
              <a:rPr lang="fi-FI" sz="2000" dirty="0"/>
              <a:t> Centre</a:t>
            </a:r>
          </a:p>
          <a:p>
            <a:pPr>
              <a:spcBef>
                <a:spcPts val="0"/>
              </a:spcBef>
            </a:pPr>
            <a:r>
              <a:rPr lang="fi-FI" sz="2000" dirty="0" err="1"/>
              <a:t>The</a:t>
            </a:r>
            <a:r>
              <a:rPr lang="fi-FI" sz="2000" dirty="0"/>
              <a:t> Tampere </a:t>
            </a:r>
            <a:r>
              <a:rPr lang="fi-FI" sz="2000" dirty="0" err="1"/>
              <a:t>Tramway</a:t>
            </a:r>
            <a:endParaRPr lang="fi-FI" sz="2000" dirty="0"/>
          </a:p>
        </p:txBody>
      </p:sp>
      <p:sp>
        <p:nvSpPr>
          <p:cNvPr id="4" name="Päivämäärän paikkamerkki 3">
            <a:extLst>
              <a:ext uri="{FF2B5EF4-FFF2-40B4-BE49-F238E27FC236}">
                <a16:creationId xmlns:a16="http://schemas.microsoft.com/office/drawing/2014/main" id="{BD03B233-CCF2-2AA5-8258-12A081995E4F}"/>
              </a:ext>
              <a:ext uri="{C183D7F6-B498-43B3-948B-1728B52AA6E4}">
                <adec:decorative xmlns:adec="http://schemas.microsoft.com/office/drawing/2017/decorative" val="1"/>
              </a:ext>
            </a:extLst>
          </p:cNvPr>
          <p:cNvSpPr>
            <a:spLocks noGrp="1"/>
          </p:cNvSpPr>
          <p:nvPr>
            <p:ph type="dt" sz="half" idx="2"/>
          </p:nvPr>
        </p:nvSpPr>
        <p:spPr/>
        <p:txBody>
          <a:bodyPr/>
          <a:lstStyle/>
          <a:p>
            <a:fld id="{47A4DD9F-4736-8349-8BF3-E102517F436A}" type="datetime1">
              <a:rPr lang="fi-FI" smtClean="0"/>
              <a:t>11.5.2026</a:t>
            </a:fld>
            <a:endParaRPr lang="fi-FI"/>
          </a:p>
        </p:txBody>
      </p:sp>
      <p:sp>
        <p:nvSpPr>
          <p:cNvPr id="5" name="Dian numeron paikkamerkki 4">
            <a:extLst>
              <a:ext uri="{FF2B5EF4-FFF2-40B4-BE49-F238E27FC236}">
                <a16:creationId xmlns:a16="http://schemas.microsoft.com/office/drawing/2014/main" id="{8113E6F5-4D2F-575B-7428-35D9D090B982}"/>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dirty="0" smtClean="0"/>
              <a:t>21</a:t>
            </a:fld>
            <a:endParaRPr lang="fi-FI" dirty="0"/>
          </a:p>
        </p:txBody>
      </p:sp>
      <p:sp>
        <p:nvSpPr>
          <p:cNvPr id="7" name="Tekstiruutu 24">
            <a:extLst>
              <a:ext uri="{FF2B5EF4-FFF2-40B4-BE49-F238E27FC236}">
                <a16:creationId xmlns:a16="http://schemas.microsoft.com/office/drawing/2014/main" id="{A00E6C8C-81B7-EE65-259A-FBB20E24CCEB}"/>
              </a:ext>
              <a:ext uri="{C183D7F6-B498-43B3-948B-1728B52AA6E4}">
                <adec:decorative xmlns:adec="http://schemas.microsoft.com/office/drawing/2017/decorative" val="1"/>
              </a:ext>
            </a:extLst>
          </p:cNvPr>
          <p:cNvSpPr txBox="1">
            <a:spLocks noChangeArrowheads="1"/>
          </p:cNvSpPr>
          <p:nvPr/>
        </p:nvSpPr>
        <p:spPr bwMode="auto">
          <a:xfrm>
            <a:off x="3242603" y="6435692"/>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8" name="Kuva 7">
            <a:extLst>
              <a:ext uri="{FF2B5EF4-FFF2-40B4-BE49-F238E27FC236}">
                <a16:creationId xmlns:a16="http://schemas.microsoft.com/office/drawing/2014/main" id="{3D9DAB73-FBB5-A2A9-AFBB-FF1792D78E5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a:effectLst>
            <a:outerShdw blurRad="50800" dir="5400000" algn="ctr" rotWithShape="0">
              <a:schemeClr val="tx1">
                <a:alpha val="15384"/>
              </a:schemeClr>
            </a:outerShdw>
          </a:effectLst>
        </p:spPr>
      </p:pic>
    </p:spTree>
    <p:extLst>
      <p:ext uri="{BB962C8B-B14F-4D97-AF65-F5344CB8AC3E}">
        <p14:creationId xmlns:p14="http://schemas.microsoft.com/office/powerpoint/2010/main" val="2025600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Kuva 2" descr="Image of a panel discussion hosted by Business Tampere.">
            <a:extLst>
              <a:ext uri="{FF2B5EF4-FFF2-40B4-BE49-F238E27FC236}">
                <a16:creationId xmlns:a16="http://schemas.microsoft.com/office/drawing/2014/main" id="{7BE4DD54-122C-E1D2-212D-8FBD36FD9BA6}"/>
              </a:ext>
            </a:extLst>
          </p:cNvPr>
          <p:cNvSpPr>
            <a:spLocks noChangeAspect="1"/>
          </p:cNvSpPr>
          <p:nvPr/>
        </p:nvSpPr>
        <p:spPr>
          <a:xfrm>
            <a:off x="6096000" y="0"/>
            <a:ext cx="6096000" cy="6876000"/>
          </a:xfrm>
          <a:prstGeom prst="rect">
            <a:avLst/>
          </a:pr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9" name="Ellipsi 8">
            <a:extLst>
              <a:ext uri="{FF2B5EF4-FFF2-40B4-BE49-F238E27FC236}">
                <a16:creationId xmlns:a16="http://schemas.microsoft.com/office/drawing/2014/main" id="{A7237D1B-73AF-FE5C-2882-32D660EF7D5E}"/>
              </a:ext>
              <a:ext uri="{C183D7F6-B498-43B3-948B-1728B52AA6E4}">
                <adec:decorative xmlns:adec="http://schemas.microsoft.com/office/drawing/2017/decorative" val="1"/>
              </a:ext>
            </a:extLst>
          </p:cNvPr>
          <p:cNvSpPr/>
          <p:nvPr/>
        </p:nvSpPr>
        <p:spPr>
          <a:xfrm>
            <a:off x="5384587" y="3811686"/>
            <a:ext cx="2325188" cy="23251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5">
            <a:extLst>
              <a:ext uri="{FF2B5EF4-FFF2-40B4-BE49-F238E27FC236}">
                <a16:creationId xmlns:a16="http://schemas.microsoft.com/office/drawing/2014/main" id="{4BA74540-F260-92FE-7F40-072838F8D4E3}"/>
              </a:ext>
            </a:extLst>
          </p:cNvPr>
          <p:cNvSpPr>
            <a:spLocks noGrp="1"/>
          </p:cNvSpPr>
          <p:nvPr>
            <p:ph type="title"/>
          </p:nvPr>
        </p:nvSpPr>
        <p:spPr>
          <a:xfrm>
            <a:off x="655281" y="643325"/>
            <a:ext cx="4930466" cy="1060926"/>
          </a:xfrm>
        </p:spPr>
        <p:txBody>
          <a:bodyPr/>
          <a:lstStyle/>
          <a:p>
            <a:r>
              <a:rPr lang="en-GB" dirty="0"/>
              <a:t>Ecosystems bringing talent together</a:t>
            </a:r>
            <a:endParaRPr lang="fi-FI" dirty="0"/>
          </a:p>
        </p:txBody>
      </p:sp>
      <p:sp>
        <p:nvSpPr>
          <p:cNvPr id="7" name="Sisällön paikkamerkki 6">
            <a:extLst>
              <a:ext uri="{FF2B5EF4-FFF2-40B4-BE49-F238E27FC236}">
                <a16:creationId xmlns:a16="http://schemas.microsoft.com/office/drawing/2014/main" id="{C720034E-8AE7-87E4-A749-D1F432681530}"/>
              </a:ext>
            </a:extLst>
          </p:cNvPr>
          <p:cNvSpPr>
            <a:spLocks noGrp="1"/>
          </p:cNvSpPr>
          <p:nvPr>
            <p:ph sz="quarter" idx="15"/>
          </p:nvPr>
        </p:nvSpPr>
        <p:spPr>
          <a:xfrm>
            <a:off x="575270" y="1834541"/>
            <a:ext cx="5440720" cy="4380134"/>
          </a:xfrm>
        </p:spPr>
        <p:txBody>
          <a:bodyPr vert="horz" lIns="91440" tIns="45720" rIns="91440" bIns="45720" rtlCol="0" anchor="t">
            <a:noAutofit/>
          </a:bodyPr>
          <a:lstStyle/>
          <a:p>
            <a:pPr marL="0" indent="0">
              <a:buNone/>
            </a:pPr>
            <a:r>
              <a:rPr lang="fi-FI" sz="2000" dirty="0" err="1"/>
              <a:t>The</a:t>
            </a:r>
            <a:r>
              <a:rPr lang="fi-FI" sz="2000" dirty="0"/>
              <a:t> </a:t>
            </a:r>
            <a:r>
              <a:rPr lang="fi-FI" sz="2000" dirty="0" err="1"/>
              <a:t>ecosystems</a:t>
            </a:r>
            <a:r>
              <a:rPr lang="fi-FI" sz="2000" dirty="0"/>
              <a:t> </a:t>
            </a:r>
            <a:r>
              <a:rPr lang="fi-FI" sz="2000" dirty="0" err="1"/>
              <a:t>unite</a:t>
            </a:r>
            <a:r>
              <a:rPr lang="fi-FI" sz="2000" dirty="0"/>
              <a:t> </a:t>
            </a:r>
            <a:r>
              <a:rPr lang="fi-FI" sz="2000" dirty="0" err="1"/>
              <a:t>experts</a:t>
            </a:r>
            <a:r>
              <a:rPr lang="fi-FI" sz="2000" dirty="0"/>
              <a:t> </a:t>
            </a:r>
            <a:r>
              <a:rPr lang="fi-FI" sz="2000" dirty="0" err="1"/>
              <a:t>from</a:t>
            </a:r>
            <a:r>
              <a:rPr lang="fi-FI" sz="2000" dirty="0"/>
              <a:t> </a:t>
            </a:r>
            <a:r>
              <a:rPr lang="fi-FI" sz="2000" dirty="0" err="1"/>
              <a:t>multiple</a:t>
            </a:r>
            <a:r>
              <a:rPr lang="fi-FI" sz="2000" dirty="0"/>
              <a:t> </a:t>
            </a:r>
            <a:r>
              <a:rPr lang="fi-FI" sz="2000" dirty="0" err="1"/>
              <a:t>fields</a:t>
            </a:r>
            <a:r>
              <a:rPr lang="fi-FI" sz="2000" dirty="0"/>
              <a:t>, </a:t>
            </a:r>
            <a:r>
              <a:rPr lang="fi-FI" sz="2000" dirty="0" err="1"/>
              <a:t>facilitate</a:t>
            </a:r>
            <a:r>
              <a:rPr lang="fi-FI" sz="2000" dirty="0"/>
              <a:t> </a:t>
            </a:r>
            <a:r>
              <a:rPr lang="fi-FI" sz="2000" dirty="0" err="1"/>
              <a:t>making</a:t>
            </a:r>
            <a:r>
              <a:rPr lang="fi-FI" sz="2000" dirty="0"/>
              <a:t> </a:t>
            </a:r>
            <a:r>
              <a:rPr lang="fi-FI" sz="2000" dirty="0" err="1"/>
              <a:t>use</a:t>
            </a:r>
            <a:r>
              <a:rPr lang="fi-FI" sz="2000" dirty="0"/>
              <a:t> of </a:t>
            </a:r>
            <a:r>
              <a:rPr lang="fi-FI" sz="2000" dirty="0" err="1"/>
              <a:t>opportunities</a:t>
            </a:r>
            <a:r>
              <a:rPr lang="fi-FI" sz="2000" dirty="0"/>
              <a:t> and help </a:t>
            </a:r>
            <a:r>
              <a:rPr lang="fi-FI" sz="2000" dirty="0" err="1"/>
              <a:t>with</a:t>
            </a:r>
            <a:r>
              <a:rPr lang="fi-FI" sz="2000" dirty="0"/>
              <a:t> </a:t>
            </a:r>
            <a:r>
              <a:rPr lang="fi-FI" sz="2000" dirty="0" err="1"/>
              <a:t>innovation</a:t>
            </a:r>
            <a:r>
              <a:rPr lang="fi-FI" sz="2000" dirty="0"/>
              <a:t>.</a:t>
            </a:r>
          </a:p>
          <a:p>
            <a:pPr marL="0" indent="0">
              <a:buNone/>
            </a:pPr>
            <a:r>
              <a:rPr lang="fi-FI" sz="2000" b="1" dirty="0"/>
              <a:t>Key </a:t>
            </a:r>
            <a:r>
              <a:rPr lang="fi-FI" sz="2000" b="1" dirty="0" err="1"/>
              <a:t>industries</a:t>
            </a:r>
            <a:r>
              <a:rPr lang="fi-FI" sz="2000" b="1" dirty="0"/>
              <a:t>:</a:t>
            </a:r>
          </a:p>
          <a:p>
            <a:r>
              <a:rPr lang="fi-FI" sz="2000" dirty="0" err="1"/>
              <a:t>Defence</a:t>
            </a:r>
            <a:r>
              <a:rPr lang="fi-FI" sz="2000" dirty="0"/>
              <a:t> &amp; Dual-</a:t>
            </a:r>
            <a:r>
              <a:rPr lang="fi-FI" sz="2000" dirty="0" err="1"/>
              <a:t>Use</a:t>
            </a:r>
            <a:endParaRPr lang="fi-FI" sz="2000" dirty="0"/>
          </a:p>
          <a:p>
            <a:r>
              <a:rPr lang="fi-FI" sz="2000" dirty="0" err="1"/>
              <a:t>Semiconductors</a:t>
            </a:r>
            <a:r>
              <a:rPr lang="fi-FI" sz="2000" dirty="0"/>
              <a:t> &amp; </a:t>
            </a:r>
            <a:r>
              <a:rPr lang="fi-FI" sz="2000" dirty="0" err="1"/>
              <a:t>Photonics</a:t>
            </a:r>
            <a:endParaRPr lang="fi-FI" sz="2000" dirty="0"/>
          </a:p>
          <a:p>
            <a:r>
              <a:rPr lang="fi-FI" sz="2000" dirty="0" err="1"/>
              <a:t>Intelligent</a:t>
            </a:r>
            <a:r>
              <a:rPr lang="fi-FI" sz="2000" dirty="0"/>
              <a:t> &amp; </a:t>
            </a:r>
            <a:r>
              <a:rPr lang="fi-FI" sz="2000" dirty="0" err="1"/>
              <a:t>Autonomous</a:t>
            </a:r>
            <a:r>
              <a:rPr lang="fi-FI" sz="2000" dirty="0"/>
              <a:t> Mighty Machines</a:t>
            </a:r>
          </a:p>
          <a:p>
            <a:r>
              <a:rPr lang="fi-FI" sz="2000" dirty="0"/>
              <a:t>Smart &amp; </a:t>
            </a:r>
            <a:r>
              <a:rPr lang="fi-FI" sz="2000" dirty="0" err="1"/>
              <a:t>Sustainable</a:t>
            </a:r>
            <a:r>
              <a:rPr lang="fi-FI" sz="2000" dirty="0"/>
              <a:t> Energy</a:t>
            </a:r>
          </a:p>
          <a:p>
            <a:r>
              <a:rPr lang="fi-FI" sz="2000" dirty="0"/>
              <a:t>Industrial AI &amp; </a:t>
            </a:r>
            <a:r>
              <a:rPr lang="fi-FI" sz="2000" dirty="0" err="1"/>
              <a:t>Physical</a:t>
            </a:r>
            <a:r>
              <a:rPr lang="fi-FI" sz="2000" dirty="0"/>
              <a:t> </a:t>
            </a:r>
            <a:r>
              <a:rPr lang="fi-FI" sz="2000" dirty="0" err="1"/>
              <a:t>Intelligence</a:t>
            </a:r>
            <a:endParaRPr lang="fi-FI" sz="2000" dirty="0"/>
          </a:p>
          <a:p>
            <a:r>
              <a:rPr lang="fi-FI" sz="2000" dirty="0"/>
              <a:t>Life Sciences &amp; Precision </a:t>
            </a:r>
            <a:r>
              <a:rPr lang="fi-FI" sz="2000" dirty="0" err="1"/>
              <a:t>Medicine</a:t>
            </a:r>
            <a:endParaRPr lang="fi-FI" sz="2000" dirty="0"/>
          </a:p>
        </p:txBody>
      </p:sp>
      <p:sp>
        <p:nvSpPr>
          <p:cNvPr id="8" name="Suorakulmio 7">
            <a:extLst>
              <a:ext uri="{FF2B5EF4-FFF2-40B4-BE49-F238E27FC236}">
                <a16:creationId xmlns:a16="http://schemas.microsoft.com/office/drawing/2014/main" id="{6EAD64E8-6B02-80B6-AC06-A50D25721EFE}"/>
              </a:ext>
            </a:extLst>
          </p:cNvPr>
          <p:cNvSpPr/>
          <p:nvPr/>
        </p:nvSpPr>
        <p:spPr>
          <a:xfrm>
            <a:off x="5480161" y="4059416"/>
            <a:ext cx="2146742" cy="1600438"/>
          </a:xfrm>
          <a:prstGeom prst="rect">
            <a:avLst/>
          </a:prstGeom>
        </p:spPr>
        <p:txBody>
          <a:bodyPr wrap="none">
            <a:spAutoFit/>
          </a:bodyPr>
          <a:lstStyle/>
          <a:p>
            <a:pPr algn="ctr"/>
            <a:r>
              <a:rPr lang="fi-FI" sz="4400" b="1" dirty="0">
                <a:solidFill>
                  <a:srgbClr val="5BCBEB"/>
                </a:solidFill>
                <a:latin typeface="Montserrat Black" pitchFamily="2" charset="77"/>
              </a:rPr>
              <a:t>14</a:t>
            </a:r>
            <a:r>
              <a:rPr lang="fi-FI" sz="4000" b="1" dirty="0">
                <a:solidFill>
                  <a:schemeClr val="bg1"/>
                </a:solidFill>
                <a:latin typeface="Montserrat Black" pitchFamily="2" charset="77"/>
              </a:rPr>
              <a:t> </a:t>
            </a:r>
            <a:br>
              <a:rPr lang="fi-FI" b="1" dirty="0">
                <a:solidFill>
                  <a:schemeClr val="bg1"/>
                </a:solidFill>
                <a:latin typeface="Montserrat Black" pitchFamily="2" charset="77"/>
              </a:rPr>
            </a:br>
            <a:r>
              <a:rPr lang="fi-FI" b="1" dirty="0" err="1">
                <a:solidFill>
                  <a:schemeClr val="bg1"/>
                </a:solidFill>
                <a:latin typeface="Montserrat" pitchFamily="2" charset="77"/>
              </a:rPr>
              <a:t>ecosystems</a:t>
            </a:r>
            <a:r>
              <a:rPr lang="fi-FI" b="1" dirty="0">
                <a:solidFill>
                  <a:schemeClr val="bg1"/>
                </a:solidFill>
                <a:latin typeface="Montserrat" pitchFamily="2" charset="77"/>
              </a:rPr>
              <a:t> - </a:t>
            </a:r>
            <a:r>
              <a:rPr lang="fi-FI" dirty="0">
                <a:solidFill>
                  <a:schemeClr val="bg1"/>
                </a:solidFill>
                <a:latin typeface="Montserrat" pitchFamily="2" charset="77"/>
              </a:rPr>
              <a:t>for </a:t>
            </a:r>
            <a:br>
              <a:rPr lang="fi-FI" dirty="0">
                <a:solidFill>
                  <a:schemeClr val="bg1"/>
                </a:solidFill>
                <a:latin typeface="Montserrat" pitchFamily="2" charset="77"/>
              </a:rPr>
            </a:br>
            <a:r>
              <a:rPr lang="fi-FI" dirty="0">
                <a:solidFill>
                  <a:schemeClr val="bg1"/>
                </a:solidFill>
                <a:latin typeface="Montserrat" pitchFamily="2" charset="77"/>
              </a:rPr>
              <a:t>open and </a:t>
            </a:r>
            <a:r>
              <a:rPr lang="fi-FI" dirty="0" err="1">
                <a:solidFill>
                  <a:schemeClr val="bg1"/>
                </a:solidFill>
                <a:latin typeface="Montserrat" pitchFamily="2" charset="77"/>
              </a:rPr>
              <a:t>smart</a:t>
            </a:r>
            <a:r>
              <a:rPr lang="fi-FI" dirty="0">
                <a:solidFill>
                  <a:schemeClr val="bg1"/>
                </a:solidFill>
                <a:latin typeface="Montserrat" pitchFamily="2" charset="77"/>
              </a:rPr>
              <a:t> </a:t>
            </a:r>
            <a:br>
              <a:rPr lang="fi-FI" dirty="0">
                <a:solidFill>
                  <a:schemeClr val="bg1"/>
                </a:solidFill>
                <a:latin typeface="Montserrat" pitchFamily="2" charset="77"/>
              </a:rPr>
            </a:br>
            <a:r>
              <a:rPr lang="fi-FI" dirty="0" err="1">
                <a:solidFill>
                  <a:schemeClr val="bg1"/>
                </a:solidFill>
                <a:latin typeface="Montserrat" pitchFamily="2" charset="77"/>
              </a:rPr>
              <a:t>collaboration</a:t>
            </a:r>
            <a:r>
              <a:rPr lang="fi-FI" dirty="0">
                <a:solidFill>
                  <a:schemeClr val="bg1"/>
                </a:solidFill>
                <a:latin typeface="Montserrat" pitchFamily="2" charset="77"/>
              </a:rPr>
              <a:t>.</a:t>
            </a:r>
          </a:p>
        </p:txBody>
      </p:sp>
      <p:sp>
        <p:nvSpPr>
          <p:cNvPr id="4" name="Päivämäärän paikkamerkki 3">
            <a:extLst>
              <a:ext uri="{FF2B5EF4-FFF2-40B4-BE49-F238E27FC236}">
                <a16:creationId xmlns:a16="http://schemas.microsoft.com/office/drawing/2014/main" id="{23C82E0F-442D-223E-CAB7-576882BD1979}"/>
              </a:ext>
              <a:ext uri="{C183D7F6-B498-43B3-948B-1728B52AA6E4}">
                <adec:decorative xmlns:adec="http://schemas.microsoft.com/office/drawing/2017/decorative" val="1"/>
              </a:ext>
            </a:extLst>
          </p:cNvPr>
          <p:cNvSpPr>
            <a:spLocks noGrp="1"/>
          </p:cNvSpPr>
          <p:nvPr>
            <p:ph type="dt" sz="half" idx="2"/>
          </p:nvPr>
        </p:nvSpPr>
        <p:spPr/>
        <p:txBody>
          <a:bodyPr/>
          <a:lstStyle/>
          <a:p>
            <a:fld id="{62186CDD-C825-A44C-8CC0-260AEE84ED19}" type="datetime1">
              <a:rPr lang="fi-FI" smtClean="0">
                <a:solidFill>
                  <a:schemeClr val="bg1"/>
                </a:solidFill>
              </a:rPr>
              <a:t>11.5.2026</a:t>
            </a:fld>
            <a:endParaRPr lang="fi-FI">
              <a:solidFill>
                <a:schemeClr val="bg1"/>
              </a:solidFill>
            </a:endParaRPr>
          </a:p>
        </p:txBody>
      </p:sp>
      <p:sp>
        <p:nvSpPr>
          <p:cNvPr id="5" name="Dian numeron paikkamerkki 4">
            <a:extLst>
              <a:ext uri="{FF2B5EF4-FFF2-40B4-BE49-F238E27FC236}">
                <a16:creationId xmlns:a16="http://schemas.microsoft.com/office/drawing/2014/main" id="{B1A443AE-859F-AED9-9891-3DA3F2DDE67C}"/>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dirty="0" smtClean="0">
                <a:solidFill>
                  <a:schemeClr val="bg1"/>
                </a:solidFill>
              </a:rPr>
              <a:t>22</a:t>
            </a:fld>
            <a:endParaRPr lang="fi-FI" dirty="0">
              <a:solidFill>
                <a:schemeClr val="bg1"/>
              </a:solidFill>
            </a:endParaRPr>
          </a:p>
        </p:txBody>
      </p:sp>
      <p:sp>
        <p:nvSpPr>
          <p:cNvPr id="11" name="Tekstiruutu 24">
            <a:extLst>
              <a:ext uri="{FF2B5EF4-FFF2-40B4-BE49-F238E27FC236}">
                <a16:creationId xmlns:a16="http://schemas.microsoft.com/office/drawing/2014/main" id="{D049A909-5239-984C-8F25-54F8FB33655F}"/>
              </a:ext>
              <a:ext uri="{C183D7F6-B498-43B3-948B-1728B52AA6E4}">
                <adec:decorative xmlns:adec="http://schemas.microsoft.com/office/drawing/2017/decorative" val="1"/>
              </a:ext>
            </a:extLst>
          </p:cNvPr>
          <p:cNvSpPr txBox="1">
            <a:spLocks noChangeArrowheads="1"/>
          </p:cNvSpPr>
          <p:nvPr/>
        </p:nvSpPr>
        <p:spPr bwMode="auto">
          <a:xfrm>
            <a:off x="7521474"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a:t>
            </a:r>
            <a:r>
              <a:rPr kumimoji="0" lang="fi-FI"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Mirella</a:t>
            </a:r>
            <a:r>
              <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Mellonmaa</a:t>
            </a:r>
          </a:p>
        </p:txBody>
      </p:sp>
      <p:pic>
        <p:nvPicPr>
          <p:cNvPr id="12" name="Kuva 11">
            <a:extLst>
              <a:ext uri="{FF2B5EF4-FFF2-40B4-BE49-F238E27FC236}">
                <a16:creationId xmlns:a16="http://schemas.microsoft.com/office/drawing/2014/main" id="{A414C395-0316-247D-B30D-AAC1C54DB8D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Tree>
    <p:extLst>
      <p:ext uri="{BB962C8B-B14F-4D97-AF65-F5344CB8AC3E}">
        <p14:creationId xmlns:p14="http://schemas.microsoft.com/office/powerpoint/2010/main" val="4198335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a:extLst>
              <a:ext uri="{FF2B5EF4-FFF2-40B4-BE49-F238E27FC236}">
                <a16:creationId xmlns:a16="http://schemas.microsoft.com/office/drawing/2014/main" id="{379D72D4-09D6-2695-E4FB-316B040F4924}"/>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93"/>
          <a:stretch/>
        </p:blipFill>
        <p:spPr>
          <a:xfrm>
            <a:off x="0" y="-1"/>
            <a:ext cx="12192000" cy="6866945"/>
          </a:xfrm>
          <a:prstGeom prst="rect">
            <a:avLst/>
          </a:prstGeom>
        </p:spPr>
      </p:pic>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829994" y="3682756"/>
            <a:ext cx="9502726" cy="12690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i-FI" sz="9600" u="none" strike="noStrike" kern="1200" cap="none" spc="0" normalizeH="0" baseline="0" noProof="0" dirty="0">
                <a:ln>
                  <a:noFill/>
                </a:ln>
                <a:solidFill>
                  <a:schemeClr val="bg1">
                    <a:lumMod val="75000"/>
                    <a:lumOff val="25000"/>
                  </a:schemeClr>
                </a:solidFill>
                <a:effectLst/>
                <a:uLnTx/>
                <a:uFillTx/>
                <a:latin typeface="Montserrat Black" pitchFamily="2" charset="77"/>
              </a:rPr>
              <a:t>FEELING</a:t>
            </a:r>
          </a:p>
        </p:txBody>
      </p:sp>
      <p:sp>
        <p:nvSpPr>
          <p:cNvPr id="16" name="Suorakulmio 15">
            <a:extLst>
              <a:ext uri="{FF2B5EF4-FFF2-40B4-BE49-F238E27FC236}">
                <a16:creationId xmlns:a16="http://schemas.microsoft.com/office/drawing/2014/main" id="{A76AE085-D16F-0249-8EA1-4CDA92BAF8D7}"/>
              </a:ext>
            </a:extLst>
          </p:cNvPr>
          <p:cNvSpPr/>
          <p:nvPr/>
        </p:nvSpPr>
        <p:spPr>
          <a:xfrm>
            <a:off x="947446" y="4978260"/>
            <a:ext cx="7118309" cy="1161524"/>
          </a:xfrm>
          <a:prstGeom prst="rect">
            <a:avLst/>
          </a:prstGeom>
          <a:noFill/>
        </p:spPr>
        <p:txBody>
          <a:bodyPr wrap="square">
            <a:noAutofit/>
          </a:bodyPr>
          <a:lstStyle/>
          <a:p>
            <a:pPr lvl="0">
              <a:defRPr/>
            </a:pPr>
            <a:r>
              <a:rPr lang="fi-FI" sz="2000" dirty="0" err="1">
                <a:solidFill>
                  <a:schemeClr val="bg1"/>
                </a:solidFill>
              </a:rPr>
              <a:t>The</a:t>
            </a:r>
            <a:r>
              <a:rPr lang="fi-FI" sz="2000" dirty="0">
                <a:solidFill>
                  <a:schemeClr val="bg1"/>
                </a:solidFill>
              </a:rPr>
              <a:t> </a:t>
            </a:r>
            <a:r>
              <a:rPr lang="fi-FI" sz="2000" dirty="0" err="1">
                <a:solidFill>
                  <a:schemeClr val="bg1"/>
                </a:solidFill>
              </a:rPr>
              <a:t>relaxed</a:t>
            </a:r>
            <a:r>
              <a:rPr lang="fi-FI" sz="2000" dirty="0">
                <a:solidFill>
                  <a:schemeClr val="bg1"/>
                </a:solidFill>
              </a:rPr>
              <a:t>, </a:t>
            </a:r>
            <a:r>
              <a:rPr lang="fi-FI" sz="2000" dirty="0" err="1">
                <a:solidFill>
                  <a:schemeClr val="bg1"/>
                </a:solidFill>
              </a:rPr>
              <a:t>forward-looking</a:t>
            </a:r>
            <a:r>
              <a:rPr lang="fi-FI" sz="2000" dirty="0">
                <a:solidFill>
                  <a:schemeClr val="bg1"/>
                </a:solidFill>
              </a:rPr>
              <a:t> </a:t>
            </a:r>
            <a:r>
              <a:rPr lang="fi-FI" sz="2000" dirty="0" err="1">
                <a:solidFill>
                  <a:schemeClr val="bg1"/>
                </a:solidFill>
              </a:rPr>
              <a:t>feeling</a:t>
            </a:r>
            <a:r>
              <a:rPr lang="fi-FI" sz="2000" dirty="0">
                <a:solidFill>
                  <a:schemeClr val="bg1"/>
                </a:solidFill>
              </a:rPr>
              <a:t> </a:t>
            </a:r>
            <a:br>
              <a:rPr lang="fi-FI" sz="2000" dirty="0">
                <a:solidFill>
                  <a:schemeClr val="bg1"/>
                </a:solidFill>
              </a:rPr>
            </a:br>
            <a:r>
              <a:rPr lang="fi-FI" sz="2000" dirty="0" err="1">
                <a:solidFill>
                  <a:schemeClr val="bg1"/>
                </a:solidFill>
              </a:rPr>
              <a:t>you</a:t>
            </a:r>
            <a:r>
              <a:rPr lang="fi-FI" sz="2000" dirty="0">
                <a:solidFill>
                  <a:schemeClr val="bg1"/>
                </a:solidFill>
              </a:rPr>
              <a:t> </a:t>
            </a:r>
            <a:r>
              <a:rPr lang="fi-FI" sz="2000" dirty="0" err="1">
                <a:solidFill>
                  <a:schemeClr val="bg1"/>
                </a:solidFill>
              </a:rPr>
              <a:t>get</a:t>
            </a:r>
            <a:r>
              <a:rPr lang="fi-FI" sz="2000" dirty="0">
                <a:solidFill>
                  <a:schemeClr val="bg1"/>
                </a:solidFill>
              </a:rPr>
              <a:t> in Tampere </a:t>
            </a:r>
            <a:r>
              <a:rPr lang="fi-FI" sz="2000" dirty="0" err="1">
                <a:solidFill>
                  <a:schemeClr val="bg1"/>
                </a:solidFill>
              </a:rPr>
              <a:t>needs</a:t>
            </a:r>
            <a:r>
              <a:rPr lang="fi-FI" sz="2000" dirty="0">
                <a:solidFill>
                  <a:schemeClr val="bg1"/>
                </a:solidFill>
              </a:rPr>
              <a:t> no </a:t>
            </a:r>
            <a:r>
              <a:rPr lang="fi-FI" sz="2000" dirty="0" err="1">
                <a:solidFill>
                  <a:schemeClr val="bg1"/>
                </a:solidFill>
              </a:rPr>
              <a:t>explanation</a:t>
            </a:r>
            <a:r>
              <a:rPr lang="fi-FI" sz="2000" dirty="0">
                <a:solidFill>
                  <a:schemeClr val="bg1"/>
                </a:solidFill>
              </a:rPr>
              <a:t> – </a:t>
            </a:r>
            <a:br>
              <a:rPr lang="fi-FI" sz="2000" dirty="0">
                <a:solidFill>
                  <a:schemeClr val="bg1"/>
                </a:solidFill>
              </a:rPr>
            </a:br>
            <a:r>
              <a:rPr lang="fi-FI" sz="2000" dirty="0" err="1">
                <a:solidFill>
                  <a:schemeClr val="bg1"/>
                </a:solidFill>
              </a:rPr>
              <a:t>you</a:t>
            </a:r>
            <a:r>
              <a:rPr lang="fi-FI" sz="2000" dirty="0">
                <a:solidFill>
                  <a:schemeClr val="bg1"/>
                </a:solidFill>
              </a:rPr>
              <a:t> </a:t>
            </a:r>
            <a:r>
              <a:rPr lang="fi-FI" sz="2000" dirty="0" err="1">
                <a:solidFill>
                  <a:schemeClr val="bg1"/>
                </a:solidFill>
              </a:rPr>
              <a:t>can</a:t>
            </a:r>
            <a:r>
              <a:rPr lang="fi-FI" sz="2000" dirty="0">
                <a:solidFill>
                  <a:schemeClr val="bg1"/>
                </a:solidFill>
              </a:rPr>
              <a:t> </a:t>
            </a:r>
            <a:r>
              <a:rPr lang="fi-FI" sz="2000" dirty="0" err="1">
                <a:solidFill>
                  <a:schemeClr val="bg1"/>
                </a:solidFill>
              </a:rPr>
              <a:t>sense</a:t>
            </a:r>
            <a:r>
              <a:rPr lang="fi-FI" sz="2000" dirty="0">
                <a:solidFill>
                  <a:schemeClr val="bg1"/>
                </a:solidFill>
              </a:rPr>
              <a:t> it </a:t>
            </a:r>
            <a:r>
              <a:rPr lang="fi-FI" sz="2000" dirty="0" err="1">
                <a:solidFill>
                  <a:schemeClr val="bg1"/>
                </a:solidFill>
              </a:rPr>
              <a:t>everywhere</a:t>
            </a:r>
            <a:r>
              <a:rPr lang="fi-FI" sz="2000" dirty="0">
                <a:solidFill>
                  <a:schemeClr val="bg1"/>
                </a:solidFill>
              </a:rPr>
              <a:t> in </a:t>
            </a:r>
            <a:r>
              <a:rPr lang="fi-FI" sz="2000" dirty="0" err="1">
                <a:solidFill>
                  <a:schemeClr val="bg1"/>
                </a:solidFill>
              </a:rPr>
              <a:t>the</a:t>
            </a:r>
            <a:r>
              <a:rPr lang="fi-FI" sz="2000" dirty="0">
                <a:solidFill>
                  <a:schemeClr val="bg1"/>
                </a:solidFill>
              </a:rPr>
              <a:t> city. </a:t>
            </a: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49B7D5EB-A65C-4446-8BBB-CA48A7104F2E}" type="datetime1">
              <a:rPr lang="fi-FI" smtClean="0">
                <a:solidFill>
                  <a:schemeClr val="bg1"/>
                </a:solidFill>
              </a:rPr>
              <a:t>11.5.2026</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dirty="0" smtClean="0">
                <a:solidFill>
                  <a:schemeClr val="bg1"/>
                </a:solidFill>
              </a:rPr>
              <a:pPr/>
              <a:t>23</a:t>
            </a:fld>
            <a:endParaRPr lang="fi-FI" dirty="0">
              <a:solidFill>
                <a:schemeClr val="bg1"/>
              </a:solidFill>
            </a:endParaRPr>
          </a:p>
        </p:txBody>
      </p:sp>
      <p:sp>
        <p:nvSpPr>
          <p:cNvPr id="13" name="Tekstiruutu 24">
            <a:extLst>
              <a:ext uri="{FF2B5EF4-FFF2-40B4-BE49-F238E27FC236}">
                <a16:creationId xmlns:a16="http://schemas.microsoft.com/office/drawing/2014/main" id="{B984A092-78E9-7330-C998-A7CB9F81DCF7}"/>
              </a:ext>
              <a:ext uri="{C183D7F6-B498-43B3-948B-1728B52AA6E4}">
                <adec:decorative xmlns:adec="http://schemas.microsoft.com/office/drawing/2017/decorative" val="1"/>
              </a:ext>
            </a:extLst>
          </p:cNvPr>
          <p:cNvSpPr txBox="1">
            <a:spLocks noChangeArrowheads="1"/>
          </p:cNvSpPr>
          <p:nvPr/>
        </p:nvSpPr>
        <p:spPr bwMode="auto">
          <a:xfrm>
            <a:off x="7721012" y="6409938"/>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a:t>
            </a:r>
            <a:r>
              <a:rPr lang="fi-FI" altLang="fi-FI" sz="1200" dirty="0">
                <a:solidFill>
                  <a:schemeClr val="bg1"/>
                </a:solidFill>
                <a:latin typeface="Calibri" panose="020F0502020204030204"/>
              </a:rPr>
              <a:t>Laura </a:t>
            </a:r>
            <a:r>
              <a:rPr lang="fi-FI" altLang="fi-FI" sz="1200" dirty="0" err="1">
                <a:solidFill>
                  <a:schemeClr val="bg1"/>
                </a:solidFill>
                <a:latin typeface="Calibri" panose="020F0502020204030204"/>
              </a:rPr>
              <a:t>Vanzo</a:t>
            </a:r>
            <a:endPar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1791867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064438AF-41D8-1F00-F0E0-181E2A795FF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941" y="0"/>
            <a:ext cx="12176118" cy="6858000"/>
          </a:xfrm>
          <a:prstGeom prst="rect">
            <a:avLst/>
          </a:prstGeom>
        </p:spPr>
      </p:pic>
      <p:sp>
        <p:nvSpPr>
          <p:cNvPr id="5" name="Suorakulmio 13">
            <a:extLst>
              <a:ext uri="{FF2B5EF4-FFF2-40B4-BE49-F238E27FC236}">
                <a16:creationId xmlns:a16="http://schemas.microsoft.com/office/drawing/2014/main" id="{5FAABAA2-1C78-62BE-1D63-05CB460639B0}"/>
              </a:ext>
              <a:ext uri="{C183D7F6-B498-43B3-948B-1728B52AA6E4}">
                <adec:decorative xmlns:adec="http://schemas.microsoft.com/office/drawing/2017/decorative" val="1"/>
              </a:ext>
            </a:extLst>
          </p:cNvPr>
          <p:cNvSpPr/>
          <p:nvPr/>
        </p:nvSpPr>
        <p:spPr>
          <a:xfrm rot="16200000">
            <a:off x="4841488" y="-492513"/>
            <a:ext cx="2509024" cy="12192000"/>
          </a:xfrm>
          <a:prstGeom prst="rect">
            <a:avLst/>
          </a:prstGeom>
          <a:gradFill>
            <a:gsLst>
              <a:gs pos="48000">
                <a:schemeClr val="tx1">
                  <a:alpha val="44137"/>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11" name="Kuva 10">
            <a:extLst>
              <a:ext uri="{FF2B5EF4-FFF2-40B4-BE49-F238E27FC236}">
                <a16:creationId xmlns:a16="http://schemas.microsoft.com/office/drawing/2014/main" id="{9F8C3CD5-96AA-9EA7-9328-D978B236E59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0" name="Kuva 9">
            <a:extLst>
              <a:ext uri="{FF2B5EF4-FFF2-40B4-BE49-F238E27FC236}">
                <a16:creationId xmlns:a16="http://schemas.microsoft.com/office/drawing/2014/main" id="{BD07F0AC-B2E3-1238-A0CE-13C250B0644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2" name="Otsikko 11">
            <a:extLst>
              <a:ext uri="{FF2B5EF4-FFF2-40B4-BE49-F238E27FC236}">
                <a16:creationId xmlns:a16="http://schemas.microsoft.com/office/drawing/2014/main" id="{05643B19-D208-F861-E31E-A72C87E1363E}"/>
              </a:ext>
            </a:extLst>
          </p:cNvPr>
          <p:cNvSpPr>
            <a:spLocks noGrp="1"/>
          </p:cNvSpPr>
          <p:nvPr>
            <p:ph type="title"/>
          </p:nvPr>
        </p:nvSpPr>
        <p:spPr>
          <a:xfrm>
            <a:off x="1624819" y="896425"/>
            <a:ext cx="8855612" cy="1330805"/>
          </a:xfrm>
          <a:effectLst>
            <a:outerShdw blurRad="273884" sx="103000" sy="103000" algn="ctr" rotWithShape="0">
              <a:prstClr val="black">
                <a:alpha val="33467"/>
              </a:prstClr>
            </a:outerShdw>
          </a:effectLst>
        </p:spPr>
        <p:txBody>
          <a:bodyPr/>
          <a:lstStyle/>
          <a:p>
            <a:pPr algn="ctr">
              <a:lnSpc>
                <a:spcPct val="90000"/>
              </a:lnSpc>
            </a:pPr>
            <a:r>
              <a:rPr lang="fi-FI" sz="5400" dirty="0" err="1">
                <a:solidFill>
                  <a:schemeClr val="bg1"/>
                </a:solidFill>
                <a:effectLst>
                  <a:outerShdw blurRad="126568" algn="ctr" rotWithShape="0">
                    <a:prstClr val="black">
                      <a:alpha val="49104"/>
                    </a:prstClr>
                  </a:outerShdw>
                </a:effectLst>
                <a:latin typeface="Montserrat Black" pitchFamily="2" charset="77"/>
              </a:rPr>
              <a:t>Sustainable</a:t>
            </a:r>
            <a:r>
              <a:rPr lang="fi-FI" sz="5400" dirty="0">
                <a:solidFill>
                  <a:schemeClr val="bg1"/>
                </a:solidFill>
                <a:effectLst>
                  <a:outerShdw blurRad="126568" algn="ctr" rotWithShape="0">
                    <a:prstClr val="black">
                      <a:alpha val="49104"/>
                    </a:prstClr>
                  </a:outerShdw>
                </a:effectLst>
                <a:latin typeface="Montserrat Black" pitchFamily="2" charset="77"/>
              </a:rPr>
              <a:t> </a:t>
            </a:r>
            <a:r>
              <a:rPr lang="fi-FI" sz="5400" dirty="0" err="1">
                <a:solidFill>
                  <a:schemeClr val="bg1"/>
                </a:solidFill>
                <a:effectLst>
                  <a:outerShdw blurRad="126568" algn="ctr" rotWithShape="0">
                    <a:prstClr val="black">
                      <a:alpha val="49104"/>
                    </a:prstClr>
                  </a:outerShdw>
                </a:effectLst>
                <a:latin typeface="Montserrat Black" pitchFamily="2" charset="77"/>
              </a:rPr>
              <a:t>growth</a:t>
            </a:r>
            <a:r>
              <a:rPr lang="fi-FI" sz="5400" dirty="0">
                <a:solidFill>
                  <a:schemeClr val="bg1"/>
                </a:solidFill>
                <a:effectLst>
                  <a:outerShdw blurRad="126568" algn="ctr" rotWithShape="0">
                    <a:prstClr val="black">
                      <a:alpha val="49104"/>
                    </a:prstClr>
                  </a:outerShdw>
                </a:effectLst>
                <a:latin typeface="Montserrat Black" pitchFamily="2" charset="77"/>
              </a:rPr>
              <a:t> </a:t>
            </a:r>
            <a:r>
              <a:rPr lang="fi-FI" sz="5400" dirty="0" err="1">
                <a:solidFill>
                  <a:schemeClr val="bg1"/>
                </a:solidFill>
                <a:effectLst>
                  <a:outerShdw blurRad="126568" algn="ctr" rotWithShape="0">
                    <a:prstClr val="black">
                      <a:alpha val="49104"/>
                    </a:prstClr>
                  </a:outerShdw>
                </a:effectLst>
                <a:latin typeface="Montserrat Black" pitchFamily="2" charset="77"/>
              </a:rPr>
              <a:t>with</a:t>
            </a:r>
            <a:r>
              <a:rPr lang="fi-FI" sz="5400" dirty="0">
                <a:solidFill>
                  <a:schemeClr val="bg1"/>
                </a:solidFill>
                <a:effectLst>
                  <a:outerShdw blurRad="126568" algn="ctr" rotWithShape="0">
                    <a:prstClr val="black">
                      <a:alpha val="49104"/>
                    </a:prstClr>
                  </a:outerShdw>
                </a:effectLst>
                <a:latin typeface="Montserrat Black" pitchFamily="2" charset="77"/>
              </a:rPr>
              <a:t> culture</a:t>
            </a:r>
          </a:p>
        </p:txBody>
      </p:sp>
      <p:sp>
        <p:nvSpPr>
          <p:cNvPr id="13" name="Sisällön paikkamerkki 12">
            <a:extLst>
              <a:ext uri="{FF2B5EF4-FFF2-40B4-BE49-F238E27FC236}">
                <a16:creationId xmlns:a16="http://schemas.microsoft.com/office/drawing/2014/main" id="{62A6D965-E6C7-2736-7F7B-80079134056F}"/>
              </a:ext>
            </a:extLst>
          </p:cNvPr>
          <p:cNvSpPr>
            <a:spLocks noGrp="1"/>
          </p:cNvSpPr>
          <p:nvPr>
            <p:ph sz="quarter" idx="15"/>
          </p:nvPr>
        </p:nvSpPr>
        <p:spPr>
          <a:xfrm>
            <a:off x="472783" y="4907130"/>
            <a:ext cx="6332765" cy="1208544"/>
          </a:xfrm>
        </p:spPr>
        <p:txBody>
          <a:bodyPr>
            <a:noAutofit/>
          </a:bodyPr>
          <a:lstStyle/>
          <a:p>
            <a:pPr>
              <a:spcBef>
                <a:spcPts val="0"/>
              </a:spcBef>
              <a:buClr>
                <a:schemeClr val="bg1"/>
              </a:buClr>
            </a:pPr>
            <a:r>
              <a:rPr lang="fi-FI" dirty="0">
                <a:solidFill>
                  <a:schemeClr val="bg1"/>
                </a:solidFill>
              </a:rPr>
              <a:t>Culture </a:t>
            </a:r>
            <a:r>
              <a:rPr lang="fi-FI" dirty="0" err="1">
                <a:solidFill>
                  <a:schemeClr val="bg1"/>
                </a:solidFill>
              </a:rPr>
              <a:t>affecting</a:t>
            </a:r>
            <a:r>
              <a:rPr lang="fi-FI" dirty="0">
                <a:solidFill>
                  <a:schemeClr val="bg1"/>
                </a:solidFill>
              </a:rPr>
              <a:t> </a:t>
            </a:r>
            <a:r>
              <a:rPr lang="fi-FI" dirty="0" err="1">
                <a:solidFill>
                  <a:schemeClr val="bg1"/>
                </a:solidFill>
              </a:rPr>
              <a:t>everyone</a:t>
            </a:r>
            <a:endParaRPr lang="fi-FI" dirty="0">
              <a:solidFill>
                <a:schemeClr val="bg1"/>
              </a:solidFill>
            </a:endParaRPr>
          </a:p>
          <a:p>
            <a:pPr>
              <a:spcBef>
                <a:spcPts val="0"/>
              </a:spcBef>
              <a:buClr>
                <a:schemeClr val="bg1"/>
              </a:buClr>
            </a:pPr>
            <a:r>
              <a:rPr lang="fi-FI" dirty="0">
                <a:solidFill>
                  <a:schemeClr val="bg1"/>
                </a:solidFill>
              </a:rPr>
              <a:t>Home of </a:t>
            </a:r>
            <a:r>
              <a:rPr lang="fi-FI" dirty="0" err="1">
                <a:solidFill>
                  <a:schemeClr val="bg1"/>
                </a:solidFill>
              </a:rPr>
              <a:t>creative</a:t>
            </a:r>
            <a:r>
              <a:rPr lang="fi-FI" dirty="0">
                <a:solidFill>
                  <a:schemeClr val="bg1"/>
                </a:solidFill>
              </a:rPr>
              <a:t> </a:t>
            </a:r>
            <a:r>
              <a:rPr lang="fi-FI" dirty="0" err="1">
                <a:solidFill>
                  <a:schemeClr val="bg1"/>
                </a:solidFill>
              </a:rPr>
              <a:t>people</a:t>
            </a:r>
            <a:endParaRPr lang="fi-FI" dirty="0">
              <a:solidFill>
                <a:schemeClr val="bg1"/>
              </a:solidFill>
            </a:endParaRPr>
          </a:p>
          <a:p>
            <a:pPr>
              <a:spcBef>
                <a:spcPts val="0"/>
              </a:spcBef>
              <a:buClr>
                <a:schemeClr val="bg1"/>
              </a:buClr>
            </a:pPr>
            <a:r>
              <a:rPr lang="fi-FI" dirty="0">
                <a:solidFill>
                  <a:schemeClr val="bg1"/>
                </a:solidFill>
              </a:rPr>
              <a:t>City of </a:t>
            </a:r>
            <a:r>
              <a:rPr lang="fi-FI" dirty="0" err="1">
                <a:solidFill>
                  <a:schemeClr val="bg1"/>
                </a:solidFill>
              </a:rPr>
              <a:t>significance</a:t>
            </a:r>
            <a:r>
              <a:rPr lang="fi-FI" dirty="0">
                <a:solidFill>
                  <a:schemeClr val="bg1"/>
                </a:solidFill>
              </a:rPr>
              <a:t>, </a:t>
            </a:r>
            <a:r>
              <a:rPr lang="fi-FI" dirty="0" err="1">
                <a:solidFill>
                  <a:schemeClr val="bg1"/>
                </a:solidFill>
              </a:rPr>
              <a:t>bigger</a:t>
            </a:r>
            <a:r>
              <a:rPr lang="fi-FI" dirty="0">
                <a:solidFill>
                  <a:schemeClr val="bg1"/>
                </a:solidFill>
              </a:rPr>
              <a:t> </a:t>
            </a:r>
            <a:r>
              <a:rPr lang="fi-FI" dirty="0" err="1">
                <a:solidFill>
                  <a:schemeClr val="bg1"/>
                </a:solidFill>
              </a:rPr>
              <a:t>than</a:t>
            </a:r>
            <a:r>
              <a:rPr lang="fi-FI" dirty="0">
                <a:solidFill>
                  <a:schemeClr val="bg1"/>
                </a:solidFill>
              </a:rPr>
              <a:t> </a:t>
            </a:r>
            <a:r>
              <a:rPr lang="fi-FI" dirty="0" err="1">
                <a:solidFill>
                  <a:schemeClr val="bg1"/>
                </a:solidFill>
              </a:rPr>
              <a:t>its</a:t>
            </a:r>
            <a:r>
              <a:rPr lang="fi-FI" dirty="0">
                <a:solidFill>
                  <a:schemeClr val="bg1"/>
                </a:solidFill>
              </a:rPr>
              <a:t> </a:t>
            </a:r>
            <a:r>
              <a:rPr lang="fi-FI" dirty="0" err="1">
                <a:solidFill>
                  <a:schemeClr val="bg1"/>
                </a:solidFill>
              </a:rPr>
              <a:t>size</a:t>
            </a:r>
            <a:endParaRPr lang="fi-FI" dirty="0">
              <a:solidFill>
                <a:schemeClr val="bg1"/>
              </a:solidFill>
            </a:endParaRPr>
          </a:p>
          <a:p>
            <a:pPr>
              <a:spcBef>
                <a:spcPts val="0"/>
              </a:spcBef>
              <a:buClr>
                <a:schemeClr val="bg1"/>
              </a:buClr>
            </a:pPr>
            <a:endParaRPr lang="fi-FI" dirty="0">
              <a:solidFill>
                <a:schemeClr val="bg1"/>
              </a:solidFill>
            </a:endParaRPr>
          </a:p>
        </p:txBody>
      </p:sp>
      <p:sp>
        <p:nvSpPr>
          <p:cNvPr id="17" name="Ellipsi 16">
            <a:extLst>
              <a:ext uri="{FF2B5EF4-FFF2-40B4-BE49-F238E27FC236}">
                <a16:creationId xmlns:a16="http://schemas.microsoft.com/office/drawing/2014/main" id="{598E1BEF-6F29-8D17-0631-25598C4CDAB4}"/>
              </a:ext>
              <a:ext uri="{C183D7F6-B498-43B3-948B-1728B52AA6E4}">
                <adec:decorative xmlns:adec="http://schemas.microsoft.com/office/drawing/2017/decorative" val="1"/>
              </a:ext>
            </a:extLst>
          </p:cNvPr>
          <p:cNvSpPr/>
          <p:nvPr/>
        </p:nvSpPr>
        <p:spPr>
          <a:xfrm>
            <a:off x="4219019" y="3899647"/>
            <a:ext cx="1581615" cy="1581615"/>
          </a:xfrm>
          <a:prstGeom prst="ellipse">
            <a:avLst/>
          </a:prstGeom>
          <a:solidFill>
            <a:srgbClr val="C83E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effectLst>
                <a:outerShdw blurRad="593921" algn="ctr" rotWithShape="0">
                  <a:schemeClr val="bg1"/>
                </a:outerShdw>
              </a:effectLst>
            </a:endParaRPr>
          </a:p>
        </p:txBody>
      </p:sp>
      <p:sp>
        <p:nvSpPr>
          <p:cNvPr id="18" name="Suorakulmio 17">
            <a:extLst>
              <a:ext uri="{FF2B5EF4-FFF2-40B4-BE49-F238E27FC236}">
                <a16:creationId xmlns:a16="http://schemas.microsoft.com/office/drawing/2014/main" id="{172C544C-393D-F8E9-20FE-9B39B7267AB8}"/>
              </a:ext>
              <a:ext uri="{C183D7F6-B498-43B3-948B-1728B52AA6E4}">
                <adec:decorative xmlns:adec="http://schemas.microsoft.com/office/drawing/2017/decorative" val="1"/>
              </a:ext>
            </a:extLst>
          </p:cNvPr>
          <p:cNvSpPr/>
          <p:nvPr/>
        </p:nvSpPr>
        <p:spPr>
          <a:xfrm>
            <a:off x="4301244" y="4371802"/>
            <a:ext cx="1460310" cy="615553"/>
          </a:xfrm>
          <a:prstGeom prst="rect">
            <a:avLst/>
          </a:prstGeom>
        </p:spPr>
        <p:txBody>
          <a:bodyPr wrap="square" lIns="0" tIns="0" rIns="0" bIns="0">
            <a:spAutoFit/>
          </a:bodyPr>
          <a:lstStyle/>
          <a:p>
            <a:pPr algn="ctr"/>
            <a:r>
              <a:rPr lang="fi-FI" sz="4000" b="1" dirty="0">
                <a:solidFill>
                  <a:srgbClr val="FFFFFF"/>
                </a:solidFill>
                <a:latin typeface="Montserrat Black" pitchFamily="2" charset="77"/>
                <a:ea typeface="+mj-ea"/>
                <a:cs typeface="+mj-cs"/>
              </a:rPr>
              <a:t>2030 </a:t>
            </a:r>
            <a:endParaRPr lang="fi-FI" sz="4000" b="1" dirty="0">
              <a:latin typeface="Montserrat Black" pitchFamily="2" charset="77"/>
            </a:endParaRPr>
          </a:p>
        </p:txBody>
      </p:sp>
      <p:sp>
        <p:nvSpPr>
          <p:cNvPr id="2" name="Päivämäärän paikkamerkki 1">
            <a:extLst>
              <a:ext uri="{FF2B5EF4-FFF2-40B4-BE49-F238E27FC236}">
                <a16:creationId xmlns:a16="http://schemas.microsoft.com/office/drawing/2014/main" id="{090CD63B-B80F-AC66-0DBE-AB2EDDEE606E}"/>
              </a:ext>
              <a:ext uri="{C183D7F6-B498-43B3-948B-1728B52AA6E4}">
                <adec:decorative xmlns:adec="http://schemas.microsoft.com/office/drawing/2017/decorative" val="1"/>
              </a:ext>
            </a:extLst>
          </p:cNvPr>
          <p:cNvSpPr>
            <a:spLocks noGrp="1"/>
          </p:cNvSpPr>
          <p:nvPr>
            <p:ph type="dt" sz="half" idx="2"/>
          </p:nvPr>
        </p:nvSpPr>
        <p:spPr/>
        <p:txBody>
          <a:bodyPr/>
          <a:lstStyle/>
          <a:p>
            <a:fld id="{6DC59AF4-38D7-C44E-94B4-7DE611DD8BFC}" type="datetime1">
              <a:rPr lang="fi-FI" smtClean="0">
                <a:solidFill>
                  <a:schemeClr val="bg1"/>
                </a:solidFill>
              </a:rPr>
              <a:t>11.5.2026</a:t>
            </a:fld>
            <a:endParaRPr lang="fi-FI" dirty="0">
              <a:solidFill>
                <a:schemeClr val="bg1"/>
              </a:solidFill>
            </a:endParaRPr>
          </a:p>
        </p:txBody>
      </p:sp>
      <p:sp>
        <p:nvSpPr>
          <p:cNvPr id="3" name="Dian numeron paikkamerkki 2">
            <a:extLst>
              <a:ext uri="{FF2B5EF4-FFF2-40B4-BE49-F238E27FC236}">
                <a16:creationId xmlns:a16="http://schemas.microsoft.com/office/drawing/2014/main" id="{6D69E9AA-5935-F266-7EA8-7995D34AEE68}"/>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dirty="0" smtClean="0">
                <a:solidFill>
                  <a:schemeClr val="bg1"/>
                </a:solidFill>
              </a:rPr>
              <a:pPr/>
              <a:t>24</a:t>
            </a:fld>
            <a:endParaRPr lang="fi-FI" dirty="0">
              <a:solidFill>
                <a:schemeClr val="bg1"/>
              </a:solidFill>
            </a:endParaRPr>
          </a:p>
        </p:txBody>
      </p:sp>
      <p:sp>
        <p:nvSpPr>
          <p:cNvPr id="14" name="Tekstiruutu 24">
            <a:extLst>
              <a:ext uri="{FF2B5EF4-FFF2-40B4-BE49-F238E27FC236}">
                <a16:creationId xmlns:a16="http://schemas.microsoft.com/office/drawing/2014/main" id="{62B3C3AA-3A82-22B6-92DC-9F183BBA4CE7}"/>
              </a:ext>
              <a:ext uri="{C183D7F6-B498-43B3-948B-1728B52AA6E4}">
                <adec:decorative xmlns:adec="http://schemas.microsoft.com/office/drawing/2017/decorative" val="1"/>
              </a:ext>
            </a:extLst>
          </p:cNvPr>
          <p:cNvSpPr txBox="1">
            <a:spLocks noChangeArrowheads="1"/>
          </p:cNvSpPr>
          <p:nvPr/>
        </p:nvSpPr>
        <p:spPr bwMode="auto">
          <a:xfrm>
            <a:off x="7917137" y="6413700"/>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a:t>
            </a:r>
            <a:r>
              <a:rPr lang="fi-FI" altLang="fi-FI" sz="1200" dirty="0">
                <a:solidFill>
                  <a:schemeClr val="bg1"/>
                </a:solidFill>
                <a:latin typeface="Calibri" panose="020F0502020204030204"/>
              </a:rPr>
              <a:t>Laura </a:t>
            </a:r>
            <a:r>
              <a:rPr lang="fi-FI" altLang="fi-FI" sz="1200" dirty="0" err="1">
                <a:solidFill>
                  <a:schemeClr val="bg1"/>
                </a:solidFill>
                <a:latin typeface="Calibri" panose="020F0502020204030204"/>
              </a:rPr>
              <a:t>Vanzo</a:t>
            </a:r>
            <a:endPar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379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10" descr="People having a conversation in the Moomin Museum.">
            <a:extLst>
              <a:ext uri="{FF2B5EF4-FFF2-40B4-BE49-F238E27FC236}">
                <a16:creationId xmlns:a16="http://schemas.microsoft.com/office/drawing/2014/main" id="{E9E40CC0-BEB3-5286-D84E-D70C617E8274}"/>
              </a:ext>
            </a:extLst>
          </p:cNvPr>
          <p:cNvSpPr>
            <a:spLocks noChangeAspect="1"/>
          </p:cNvSpPr>
          <p:nvPr/>
        </p:nvSpPr>
        <p:spPr>
          <a:xfrm>
            <a:off x="0" y="0"/>
            <a:ext cx="5843239" cy="6858000"/>
          </a:xfrm>
          <a:prstGeom prst="rect">
            <a:avLst/>
          </a:prstGeom>
          <a:blipFill>
            <a:blip r:embed="rId3" cstate="print">
              <a:extLst>
                <a:ext uri="{28A0092B-C50C-407E-A947-70E740481C1C}">
                  <a14:useLocalDpi xmlns:a14="http://schemas.microsoft.com/office/drawing/2010/main"/>
                </a:ext>
              </a:extLst>
            </a:blip>
            <a:srcRect/>
            <a:stretch>
              <a:fillRect t="1" b="1"/>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86F0FF40-B6F5-C71E-6CD7-301D06CF418B}"/>
              </a:ext>
            </a:extLst>
          </p:cNvPr>
          <p:cNvSpPr>
            <a:spLocks noGrp="1"/>
          </p:cNvSpPr>
          <p:nvPr>
            <p:ph type="title"/>
          </p:nvPr>
        </p:nvSpPr>
        <p:spPr/>
        <p:txBody>
          <a:bodyPr/>
          <a:lstStyle/>
          <a:p>
            <a:r>
              <a:rPr lang="en-GB" dirty="0"/>
              <a:t>Implementing </a:t>
            </a:r>
            <a:br>
              <a:rPr lang="en-GB" dirty="0"/>
            </a:br>
            <a:r>
              <a:rPr lang="en-GB" dirty="0"/>
              <a:t>the cultural strategy</a:t>
            </a:r>
            <a:endParaRPr lang="fi-FI" dirty="0"/>
          </a:p>
        </p:txBody>
      </p:sp>
      <p:sp>
        <p:nvSpPr>
          <p:cNvPr id="3" name="Sisällön paikkamerkki 2">
            <a:extLst>
              <a:ext uri="{FF2B5EF4-FFF2-40B4-BE49-F238E27FC236}">
                <a16:creationId xmlns:a16="http://schemas.microsoft.com/office/drawing/2014/main" id="{A0A7A249-7FB3-908D-1214-915AFB62056A}"/>
              </a:ext>
            </a:extLst>
          </p:cNvPr>
          <p:cNvSpPr>
            <a:spLocks noGrp="1"/>
          </p:cNvSpPr>
          <p:nvPr>
            <p:ph sz="quarter" idx="15"/>
          </p:nvPr>
        </p:nvSpPr>
        <p:spPr>
          <a:xfrm>
            <a:off x="6280150" y="2013256"/>
            <a:ext cx="5403850" cy="4074508"/>
          </a:xfrm>
        </p:spPr>
        <p:txBody>
          <a:bodyPr>
            <a:noAutofit/>
          </a:bodyPr>
          <a:lstStyle/>
          <a:p>
            <a:pPr marL="0" indent="0">
              <a:spcBef>
                <a:spcPts val="600"/>
              </a:spcBef>
              <a:buClr>
                <a:schemeClr val="tx1"/>
              </a:buClr>
              <a:buNone/>
            </a:pPr>
            <a:r>
              <a:rPr lang="en-GB" sz="2200" dirty="0"/>
              <a:t>By 2030, we will improve the following, among others, to reach the goals set in our cultural strategy:</a:t>
            </a:r>
          </a:p>
          <a:p>
            <a:pPr>
              <a:spcBef>
                <a:spcPts val="600"/>
              </a:spcBef>
              <a:buClr>
                <a:schemeClr val="tx1"/>
              </a:buClr>
            </a:pPr>
            <a:r>
              <a:rPr lang="en-GB" sz="2200" dirty="0"/>
              <a:t>Accessibility of open cultural offering</a:t>
            </a:r>
          </a:p>
          <a:p>
            <a:pPr>
              <a:spcBef>
                <a:spcPts val="600"/>
              </a:spcBef>
              <a:buClr>
                <a:schemeClr val="tx1"/>
              </a:buClr>
            </a:pPr>
            <a:r>
              <a:rPr lang="en-GB" sz="2200" dirty="0"/>
              <a:t>Tailoring cultural services</a:t>
            </a:r>
          </a:p>
          <a:p>
            <a:pPr>
              <a:spcBef>
                <a:spcPts val="600"/>
              </a:spcBef>
              <a:buClr>
                <a:schemeClr val="tx1"/>
              </a:buClr>
            </a:pPr>
            <a:r>
              <a:rPr lang="en-GB" sz="2200" dirty="0"/>
              <a:t>Taking use of the positive effects of </a:t>
            </a:r>
            <a:br>
              <a:rPr lang="en-GB" sz="2200" dirty="0"/>
            </a:br>
            <a:r>
              <a:rPr lang="en-GB" sz="2200" dirty="0"/>
              <a:t>culture on wellbeing</a:t>
            </a:r>
          </a:p>
          <a:p>
            <a:pPr>
              <a:spcBef>
                <a:spcPts val="600"/>
              </a:spcBef>
              <a:buClr>
                <a:schemeClr val="tx1"/>
              </a:buClr>
            </a:pPr>
            <a:r>
              <a:rPr lang="en-GB" sz="2200" dirty="0"/>
              <a:t>Public art</a:t>
            </a:r>
          </a:p>
          <a:p>
            <a:pPr>
              <a:spcBef>
                <a:spcPts val="600"/>
              </a:spcBef>
              <a:buClr>
                <a:schemeClr val="tx1"/>
              </a:buClr>
            </a:pPr>
            <a:r>
              <a:rPr lang="en-GB" sz="2200" dirty="0"/>
              <a:t>Design of public spaces and </a:t>
            </a:r>
            <a:br>
              <a:rPr lang="en-GB" sz="2200" dirty="0"/>
            </a:br>
            <a:r>
              <a:rPr lang="en-GB" sz="2200" dirty="0"/>
              <a:t>providing them for cultural operators</a:t>
            </a:r>
          </a:p>
          <a:p>
            <a:pPr>
              <a:spcBef>
                <a:spcPts val="600"/>
              </a:spcBef>
              <a:buClr>
                <a:schemeClr val="tx1"/>
              </a:buClr>
            </a:pPr>
            <a:r>
              <a:rPr lang="en-GB" sz="2200" dirty="0"/>
              <a:t>Infrastructure for experiences and content</a:t>
            </a:r>
          </a:p>
        </p:txBody>
      </p:sp>
      <p:sp>
        <p:nvSpPr>
          <p:cNvPr id="4" name="Päivämäärän paikkamerkki 3">
            <a:extLst>
              <a:ext uri="{FF2B5EF4-FFF2-40B4-BE49-F238E27FC236}">
                <a16:creationId xmlns:a16="http://schemas.microsoft.com/office/drawing/2014/main" id="{C11DCCA0-5122-B376-377B-45D15005722B}"/>
              </a:ext>
              <a:ext uri="{C183D7F6-B498-43B3-948B-1728B52AA6E4}">
                <adec:decorative xmlns:adec="http://schemas.microsoft.com/office/drawing/2017/decorative" val="1"/>
              </a:ext>
            </a:extLst>
          </p:cNvPr>
          <p:cNvSpPr>
            <a:spLocks noGrp="1"/>
          </p:cNvSpPr>
          <p:nvPr>
            <p:ph type="dt" sz="half" idx="2"/>
          </p:nvPr>
        </p:nvSpPr>
        <p:spPr/>
        <p:txBody>
          <a:bodyPr/>
          <a:lstStyle/>
          <a:p>
            <a:fld id="{EBECDE88-12B7-4840-9052-5037A94EABCB}" type="datetime1">
              <a:rPr lang="fi-FI" smtClean="0"/>
              <a:t>11.5.2026</a:t>
            </a:fld>
            <a:endParaRPr lang="fi-FI"/>
          </a:p>
        </p:txBody>
      </p:sp>
      <p:sp>
        <p:nvSpPr>
          <p:cNvPr id="5" name="Dian numeron paikkamerkki 4">
            <a:extLst>
              <a:ext uri="{FF2B5EF4-FFF2-40B4-BE49-F238E27FC236}">
                <a16:creationId xmlns:a16="http://schemas.microsoft.com/office/drawing/2014/main" id="{A17C44CF-1DD0-05E0-36D9-EECAE6B35734}"/>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dirty="0" smtClean="0"/>
              <a:t>25</a:t>
            </a:fld>
            <a:endParaRPr lang="fi-FI" dirty="0"/>
          </a:p>
        </p:txBody>
      </p:sp>
      <p:sp>
        <p:nvSpPr>
          <p:cNvPr id="9" name="Tekstiruutu 24">
            <a:extLst>
              <a:ext uri="{FF2B5EF4-FFF2-40B4-BE49-F238E27FC236}">
                <a16:creationId xmlns:a16="http://schemas.microsoft.com/office/drawing/2014/main" id="{F164DFA5-7222-ED0C-51F6-B7E3C8DD98B8}"/>
              </a:ext>
              <a:ext uri="{C183D7F6-B498-43B3-948B-1728B52AA6E4}">
                <adec:decorative xmlns:adec="http://schemas.microsoft.com/office/drawing/2017/decorative" val="1"/>
              </a:ext>
            </a:extLst>
          </p:cNvPr>
          <p:cNvSpPr txBox="1">
            <a:spLocks noChangeArrowheads="1"/>
          </p:cNvSpPr>
          <p:nvPr/>
        </p:nvSpPr>
        <p:spPr bwMode="auto">
          <a:xfrm>
            <a:off x="3112291" y="6471574"/>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Laura 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10" name="Kuva 9">
            <a:extLst>
              <a:ext uri="{FF2B5EF4-FFF2-40B4-BE49-F238E27FC236}">
                <a16:creationId xmlns:a16="http://schemas.microsoft.com/office/drawing/2014/main" id="{FDA2FE47-9A68-1DE1-E79B-8E9F04142BE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1312960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Tokio-Tampere tv-sarjan kuvasryhmä talvisessa maisemassa järven rannalla.">
            <a:extLst>
              <a:ext uri="{FF2B5EF4-FFF2-40B4-BE49-F238E27FC236}">
                <a16:creationId xmlns:a16="http://schemas.microsoft.com/office/drawing/2014/main" id="{9B3C98FD-7D65-4AF0-47B6-55B3D9723ACD}"/>
              </a:ext>
            </a:extLst>
          </p:cNvPr>
          <p:cNvPicPr>
            <a:picLocks noChangeAspect="1"/>
          </p:cNvPicPr>
          <p:nvPr/>
        </p:nvPicPr>
        <p:blipFill>
          <a:blip r:embed="rId3"/>
          <a:srcRect l="9349" t="-305" r="33994" b="421"/>
          <a:stretch>
            <a:fillRect/>
          </a:stretch>
        </p:blipFill>
        <p:spPr>
          <a:xfrm>
            <a:off x="-47033" y="-87136"/>
            <a:ext cx="5759302" cy="6960912"/>
          </a:xfrm>
          <a:prstGeom prst="rect">
            <a:avLst/>
          </a:prstGeom>
        </p:spPr>
      </p:pic>
      <p:sp>
        <p:nvSpPr>
          <p:cNvPr id="6" name="Otsikko 5">
            <a:extLst>
              <a:ext uri="{FF2B5EF4-FFF2-40B4-BE49-F238E27FC236}">
                <a16:creationId xmlns:a16="http://schemas.microsoft.com/office/drawing/2014/main" id="{545D9D2D-6911-3A25-37D2-DFCFF7DE55B1}"/>
              </a:ext>
            </a:extLst>
          </p:cNvPr>
          <p:cNvSpPr>
            <a:spLocks noGrp="1"/>
          </p:cNvSpPr>
          <p:nvPr>
            <p:ph type="title"/>
          </p:nvPr>
        </p:nvSpPr>
        <p:spPr>
          <a:xfrm>
            <a:off x="5828014" y="825065"/>
            <a:ext cx="6179299" cy="1060926"/>
          </a:xfrm>
        </p:spPr>
        <p:txBody>
          <a:bodyPr/>
          <a:lstStyle/>
          <a:p>
            <a:r>
              <a:rPr lang="fi-FI" sz="4000" dirty="0"/>
              <a:t>City of Film and </a:t>
            </a:r>
            <a:r>
              <a:rPr lang="fi-FI" sz="4000" dirty="0" err="1"/>
              <a:t>Games</a:t>
            </a:r>
            <a:endParaRPr lang="fi-FI" sz="4000" dirty="0">
              <a:ea typeface="Calibri"/>
              <a:cs typeface="Calibri"/>
            </a:endParaRPr>
          </a:p>
        </p:txBody>
      </p:sp>
      <p:sp>
        <p:nvSpPr>
          <p:cNvPr id="7" name="Sisällön paikkamerkki 6">
            <a:extLst>
              <a:ext uri="{FF2B5EF4-FFF2-40B4-BE49-F238E27FC236}">
                <a16:creationId xmlns:a16="http://schemas.microsoft.com/office/drawing/2014/main" id="{0B7CF619-84D3-9962-3CC9-127100F44747}"/>
              </a:ext>
            </a:extLst>
          </p:cNvPr>
          <p:cNvSpPr>
            <a:spLocks noGrp="1"/>
          </p:cNvSpPr>
          <p:nvPr>
            <p:ph sz="quarter" idx="15"/>
          </p:nvPr>
        </p:nvSpPr>
        <p:spPr>
          <a:xfrm>
            <a:off x="5968088" y="1552350"/>
            <a:ext cx="5892331" cy="4321829"/>
          </a:xfrm>
        </p:spPr>
        <p:txBody>
          <a:bodyPr vert="horz" lIns="91440" tIns="45720" rIns="91440" bIns="45720" rtlCol="0" anchor="t">
            <a:normAutofit fontScale="77500" lnSpcReduction="20000"/>
          </a:bodyPr>
          <a:lstStyle/>
          <a:p>
            <a:r>
              <a:rPr lang="en-US" dirty="0"/>
              <a:t>Over 160 productions supported through a production incentive, with EUR 6.8 million granted; the incentive has generated more than EUR 58 million for the region.</a:t>
            </a:r>
          </a:p>
          <a:p>
            <a:r>
              <a:rPr lang="en-US" dirty="0"/>
              <a:t>Hollywood productions completed in Tampere include Over Your Dead Body, Get Away and Dual, as well as major domestic audience hits such as the </a:t>
            </a:r>
            <a:r>
              <a:rPr lang="en-US" dirty="0" err="1"/>
              <a:t>Kyllä</a:t>
            </a:r>
            <a:r>
              <a:rPr lang="en-US" dirty="0"/>
              <a:t> </a:t>
            </a:r>
            <a:r>
              <a:rPr lang="en-US" dirty="0" err="1"/>
              <a:t>isä</a:t>
            </a:r>
            <a:r>
              <a:rPr lang="en-US" dirty="0"/>
              <a:t> </a:t>
            </a:r>
            <a:r>
              <a:rPr lang="en-US" dirty="0" err="1"/>
              <a:t>osaa</a:t>
            </a:r>
            <a:r>
              <a:rPr lang="en-US" dirty="0"/>
              <a:t> feature films; TV series Koskinen and </a:t>
            </a:r>
            <a:r>
              <a:rPr lang="en-US" dirty="0" err="1"/>
              <a:t>Elämäni</a:t>
            </a:r>
            <a:r>
              <a:rPr lang="en-US" dirty="0"/>
              <a:t> </a:t>
            </a:r>
            <a:r>
              <a:rPr lang="en-US" dirty="0" err="1"/>
              <a:t>biisi</a:t>
            </a:r>
            <a:r>
              <a:rPr lang="en-US" dirty="0"/>
              <a:t>; the first Finnish–Japanese TV series Tokyo–Tampere (pictured); and children’s productions </a:t>
            </a:r>
            <a:r>
              <a:rPr lang="en-US" dirty="0" err="1"/>
              <a:t>Räkä</a:t>
            </a:r>
            <a:r>
              <a:rPr lang="en-US" dirty="0"/>
              <a:t> ja </a:t>
            </a:r>
            <a:r>
              <a:rPr lang="en-US" dirty="0" err="1"/>
              <a:t>Roiskis</a:t>
            </a:r>
            <a:r>
              <a:rPr lang="en-US" dirty="0"/>
              <a:t> as well as </a:t>
            </a:r>
            <a:r>
              <a:rPr lang="en-US" dirty="0" err="1"/>
              <a:t>Heinähattu</a:t>
            </a:r>
            <a:r>
              <a:rPr lang="en-US" dirty="0"/>
              <a:t>, </a:t>
            </a:r>
            <a:r>
              <a:rPr lang="en-US" dirty="0" err="1"/>
              <a:t>Vilttitossu</a:t>
            </a:r>
            <a:r>
              <a:rPr lang="en-US" dirty="0"/>
              <a:t> ja kana.</a:t>
            </a:r>
          </a:p>
          <a:p>
            <a:r>
              <a:rPr lang="en-US" dirty="0"/>
              <a:t>Additionally, VFX work has been carried out in Tampere for films such as Sisu, Sisu 2 and Havoc. </a:t>
            </a:r>
          </a:p>
          <a:p>
            <a:r>
              <a:rPr lang="en-US" dirty="0"/>
              <a:t>In 2025, the incentive will be expanded to the games industry. Services will include, among other things, the development of cross‑IP transmedia projects between audiovisual and games industry companies.</a:t>
            </a:r>
            <a:endParaRPr lang="fi-FI" dirty="0"/>
          </a:p>
        </p:txBody>
      </p:sp>
      <p:sp>
        <p:nvSpPr>
          <p:cNvPr id="4" name="Päivämäärän paikkamerkki 3">
            <a:extLst>
              <a:ext uri="{FF2B5EF4-FFF2-40B4-BE49-F238E27FC236}">
                <a16:creationId xmlns:a16="http://schemas.microsoft.com/office/drawing/2014/main" id="{3A6A9F81-1559-CE08-7DAE-84470935D203}"/>
              </a:ext>
              <a:ext uri="{C183D7F6-B498-43B3-948B-1728B52AA6E4}">
                <adec:decorative xmlns:adec="http://schemas.microsoft.com/office/drawing/2017/decorative" val="1"/>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83BBF-C3DD-CC4B-A0CA-9DF4AB7B1294}" type="datetime1">
              <a:rPr kumimoji="0" lang="fi-FI" sz="1200" b="0" i="0" u="none" strike="noStrike" kern="1200" cap="none" spc="0" normalizeH="0" baseline="0" noProof="0" smtClean="0">
                <a:ln>
                  <a:noFill/>
                </a:ln>
                <a:solidFill>
                  <a:srgbClr val="21212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11.5.2026</a:t>
            </a:fld>
            <a:endParaRPr kumimoji="0" lang="fi-FI" sz="1200" b="0" i="0" u="none" strike="noStrike" kern="1200" cap="none" spc="0" normalizeH="0" baseline="0" noProof="0">
              <a:ln>
                <a:noFill/>
              </a:ln>
              <a:solidFill>
                <a:srgbClr val="212121">
                  <a:tint val="75000"/>
                </a:srgbClr>
              </a:solidFill>
              <a:effectLst/>
              <a:uLnTx/>
              <a:uFillTx/>
              <a:latin typeface="Calibri" panose="020F0502020204030204"/>
              <a:ea typeface="+mn-ea"/>
              <a:cs typeface="+mn-cs"/>
            </a:endParaRPr>
          </a:p>
        </p:txBody>
      </p:sp>
      <p:sp>
        <p:nvSpPr>
          <p:cNvPr id="5" name="Dian numeron paikkamerkki 4">
            <a:extLst>
              <a:ext uri="{FF2B5EF4-FFF2-40B4-BE49-F238E27FC236}">
                <a16:creationId xmlns:a16="http://schemas.microsoft.com/office/drawing/2014/main" id="{7BABFDF9-A94F-4F49-DF7F-7390694838C1}"/>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E06F1-2D77-A44E-97FA-F679B9CB76D5}" type="slidenum">
              <a:rPr kumimoji="0" lang="fi-FI" sz="1200" b="0" i="0" u="none" strike="noStrike" kern="1200" cap="none" spc="0" normalizeH="0" baseline="0" noProof="0" smtClean="0">
                <a:ln>
                  <a:noFill/>
                </a:ln>
                <a:solidFill>
                  <a:srgbClr val="21212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i-FI" sz="1200" b="0" i="0" u="none" strike="noStrike" kern="1200" cap="none" spc="0" normalizeH="0" baseline="0" noProof="0">
              <a:ln>
                <a:noFill/>
              </a:ln>
              <a:solidFill>
                <a:srgbClr val="212121">
                  <a:tint val="75000"/>
                </a:srgbClr>
              </a:solidFill>
              <a:effectLst/>
              <a:uLnTx/>
              <a:uFillTx/>
              <a:latin typeface="Calibri" panose="020F0502020204030204"/>
              <a:ea typeface="+mn-ea"/>
              <a:cs typeface="+mn-cs"/>
            </a:endParaRPr>
          </a:p>
        </p:txBody>
      </p:sp>
      <p:sp>
        <p:nvSpPr>
          <p:cNvPr id="9" name="Ellipsi 8">
            <a:extLst>
              <a:ext uri="{FF2B5EF4-FFF2-40B4-BE49-F238E27FC236}">
                <a16:creationId xmlns:a16="http://schemas.microsoft.com/office/drawing/2014/main" id="{28A5A243-A78E-21A6-1CB2-1E65BD4DBFC0}"/>
              </a:ext>
              <a:ext uri="{C183D7F6-B498-43B3-948B-1728B52AA6E4}">
                <adec:decorative xmlns:adec="http://schemas.microsoft.com/office/drawing/2017/decorative" val="1"/>
              </a:ext>
            </a:extLst>
          </p:cNvPr>
          <p:cNvSpPr/>
          <p:nvPr/>
        </p:nvSpPr>
        <p:spPr>
          <a:xfrm>
            <a:off x="-216509" y="-297443"/>
            <a:ext cx="3302758" cy="3302758"/>
          </a:xfrm>
          <a:prstGeom prst="ellipse">
            <a:avLst/>
          </a:prstGeom>
          <a:solidFill>
            <a:srgbClr val="C83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28549A"/>
              </a:buClr>
              <a:buSzTx/>
              <a:buFontTx/>
              <a:buNone/>
              <a:tabLst/>
              <a:defRPr/>
            </a:pPr>
            <a:r>
              <a:rPr kumimoji="0" lang="fi-FI" sz="1800" b="1" i="0" u="none" strike="noStrike" kern="1200" cap="none" spc="0" normalizeH="0" baseline="0" noProof="0" dirty="0">
                <a:ln>
                  <a:noFill/>
                </a:ln>
                <a:solidFill>
                  <a:srgbClr val="FFFFFF"/>
                </a:solidFill>
                <a:effectLst/>
                <a:uLnTx/>
                <a:uFillTx/>
                <a:latin typeface="Montserrat" pitchFamily="2" charset="77"/>
                <a:ea typeface="+mn-ea"/>
                <a:cs typeface="+mn-cs"/>
              </a:rPr>
              <a:t>TAMPERE’S PRODUCTION INCENTIVE SYSTEM</a:t>
            </a:r>
            <a:br>
              <a:rPr kumimoji="0" lang="fi-FI" sz="2000" b="1" i="0" u="none" strike="noStrike" kern="1200" cap="none" spc="0" normalizeH="0" baseline="0" noProof="0" dirty="0">
                <a:ln>
                  <a:noFill/>
                </a:ln>
                <a:solidFill>
                  <a:srgbClr val="FFFFFF"/>
                </a:solidFill>
                <a:effectLst/>
                <a:uLnTx/>
                <a:uFillTx/>
                <a:latin typeface="Montserrat Black" pitchFamily="2" charset="77"/>
                <a:ea typeface="+mn-ea"/>
                <a:cs typeface="+mn-cs"/>
              </a:rPr>
            </a:br>
            <a:r>
              <a:rPr kumimoji="0" lang="fi-FI" sz="4400" b="1" i="0" u="none" strike="noStrike" kern="1200" cap="none" spc="0" normalizeH="0" baseline="0" noProof="0" dirty="0">
                <a:ln>
                  <a:noFill/>
                </a:ln>
                <a:solidFill>
                  <a:srgbClr val="F3D240">
                    <a:lumMod val="40000"/>
                    <a:lumOff val="60000"/>
                  </a:srgbClr>
                </a:solidFill>
                <a:effectLst/>
                <a:uLnTx/>
                <a:uFillTx/>
                <a:latin typeface="Montserrat Black" pitchFamily="2" charset="77"/>
                <a:ea typeface="+mn-ea"/>
                <a:cs typeface="+mn-cs"/>
              </a:rPr>
              <a:t>1</a:t>
            </a:r>
            <a:r>
              <a:rPr kumimoji="0" lang="fi-FI" sz="4400" b="1" i="0" u="none" strike="noStrike" kern="1200" cap="none" spc="300" normalizeH="0" baseline="0" noProof="0" dirty="0">
                <a:ln>
                  <a:noFill/>
                </a:ln>
                <a:solidFill>
                  <a:srgbClr val="F3D240">
                    <a:lumMod val="40000"/>
                    <a:lumOff val="60000"/>
                  </a:srgbClr>
                </a:solidFill>
                <a:effectLst/>
                <a:uLnTx/>
                <a:uFillTx/>
                <a:latin typeface="Montserrat Black" pitchFamily="2" charset="77"/>
                <a:ea typeface="+mn-ea"/>
                <a:cs typeface="+mn-cs"/>
              </a:rPr>
              <a:t>0–</a:t>
            </a:r>
            <a:r>
              <a:rPr kumimoji="0" lang="fi-FI" sz="4400" b="1" i="0" u="none" strike="noStrike" kern="1200" cap="none" spc="0" normalizeH="0" baseline="0" noProof="0" dirty="0">
                <a:ln>
                  <a:noFill/>
                </a:ln>
                <a:solidFill>
                  <a:srgbClr val="F3D240">
                    <a:lumMod val="40000"/>
                    <a:lumOff val="60000"/>
                  </a:srgbClr>
                </a:solidFill>
                <a:effectLst/>
                <a:uLnTx/>
                <a:uFillTx/>
                <a:latin typeface="Montserrat Black" pitchFamily="2" charset="77"/>
                <a:ea typeface="+mn-ea"/>
                <a:cs typeface="+mn-cs"/>
              </a:rPr>
              <a:t>15%</a:t>
            </a:r>
          </a:p>
          <a:p>
            <a:pPr marL="0" marR="0" lvl="0" indent="0" algn="ctr" defTabSz="914400" rtl="0" eaLnBrk="1" fontAlgn="auto" latinLnBrk="0" hangingPunct="1">
              <a:lnSpc>
                <a:spcPct val="100000"/>
              </a:lnSpc>
              <a:spcBef>
                <a:spcPts val="0"/>
              </a:spcBef>
              <a:spcAft>
                <a:spcPts val="0"/>
              </a:spcAft>
              <a:buClr>
                <a:srgbClr val="28549A"/>
              </a:buClr>
              <a:buSzTx/>
              <a:buFontTx/>
              <a:buNone/>
              <a:tabLst/>
              <a:defRPr/>
            </a:pPr>
            <a:r>
              <a:rPr kumimoji="0" lang="fi-FI" sz="1800" b="0" i="0" u="none" strike="noStrike" kern="1200" cap="none" spc="0" normalizeH="0" baseline="0" noProof="0" dirty="0" err="1">
                <a:ln>
                  <a:noFill/>
                </a:ln>
                <a:solidFill>
                  <a:srgbClr val="FFFFFF"/>
                </a:solidFill>
                <a:effectLst/>
                <a:uLnTx/>
                <a:uFillTx/>
                <a:latin typeface="Calibri" panose="020F0502020204030204"/>
                <a:ea typeface="+mn-ea"/>
                <a:cs typeface="+mn-cs"/>
              </a:rPr>
              <a:t>refund</a:t>
            </a:r>
            <a:r>
              <a:rPr kumimoji="0" lang="fi-FI" sz="1800" b="0" i="0" u="none" strike="noStrike" kern="1200" cap="none" spc="0" normalizeH="0" baseline="0" noProof="0" dirty="0">
                <a:ln>
                  <a:noFill/>
                </a:ln>
                <a:solidFill>
                  <a:srgbClr val="FFFFFF"/>
                </a:solidFill>
                <a:effectLst/>
                <a:uLnTx/>
                <a:uFillTx/>
                <a:latin typeface="Calibri" panose="020F0502020204030204"/>
                <a:ea typeface="+mn-ea"/>
                <a:cs typeface="+mn-cs"/>
              </a:rPr>
              <a:t> for </a:t>
            </a:r>
            <a:r>
              <a:rPr kumimoji="0" lang="fi-FI" sz="1800" b="0" i="0" u="none" strike="noStrike" kern="1200" cap="none" spc="0" normalizeH="0" baseline="0" noProof="0" dirty="0" err="1">
                <a:ln>
                  <a:noFill/>
                </a:ln>
                <a:solidFill>
                  <a:srgbClr val="FFFFFF"/>
                </a:solidFill>
                <a:effectLst/>
                <a:uLnTx/>
                <a:uFillTx/>
                <a:latin typeface="Calibri" panose="020F0502020204030204"/>
                <a:ea typeface="+mn-ea"/>
                <a:cs typeface="+mn-cs"/>
              </a:rPr>
              <a:t>production</a:t>
            </a:r>
            <a:r>
              <a:rPr kumimoji="0" lang="fi-FI" sz="18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i-FI" sz="1800" b="0" i="0" u="none" strike="noStrike" kern="1200" cap="none" spc="0" normalizeH="0" baseline="0" noProof="0" dirty="0" err="1">
                <a:ln>
                  <a:noFill/>
                </a:ln>
                <a:solidFill>
                  <a:srgbClr val="FFFFFF"/>
                </a:solidFill>
                <a:effectLst/>
                <a:uLnTx/>
                <a:uFillTx/>
                <a:latin typeface="Calibri" panose="020F0502020204030204"/>
                <a:ea typeface="+mn-ea"/>
                <a:cs typeface="+mn-cs"/>
              </a:rPr>
              <a:t>costs</a:t>
            </a:r>
            <a:r>
              <a:rPr kumimoji="0" lang="fi-FI" sz="18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i-FI" sz="1800" b="0" i="0" u="none" strike="noStrike" kern="1200" cap="none" spc="0" normalizeH="0" baseline="0" noProof="0" dirty="0" err="1">
                <a:ln>
                  <a:noFill/>
                </a:ln>
                <a:solidFill>
                  <a:srgbClr val="FFFFFF"/>
                </a:solidFill>
                <a:effectLst/>
                <a:uLnTx/>
                <a:uFillTx/>
                <a:latin typeface="Calibri" panose="020F0502020204030204"/>
                <a:ea typeface="+mn-ea"/>
                <a:cs typeface="+mn-cs"/>
              </a:rPr>
              <a:t>incurred</a:t>
            </a:r>
            <a:r>
              <a:rPr kumimoji="0" lang="fi-FI" sz="1800" b="0" i="0" u="none" strike="noStrike" kern="1200" cap="none" spc="0" normalizeH="0" baseline="0" noProof="0" dirty="0">
                <a:ln>
                  <a:noFill/>
                </a:ln>
                <a:solidFill>
                  <a:srgbClr val="FFFFFF"/>
                </a:solidFill>
                <a:effectLst/>
                <a:uLnTx/>
                <a:uFillTx/>
                <a:latin typeface="Calibri" panose="020F0502020204030204"/>
                <a:ea typeface="+mn-ea"/>
                <a:cs typeface="+mn-cs"/>
              </a:rPr>
              <a:t> in </a:t>
            </a:r>
            <a:r>
              <a:rPr kumimoji="0" lang="fi-FI" sz="1800" b="0" i="0" u="none" strike="noStrike" kern="1200" cap="none" spc="0" normalizeH="0" baseline="0" noProof="0" dirty="0" err="1">
                <a:ln>
                  <a:noFill/>
                </a:ln>
                <a:solidFill>
                  <a:srgbClr val="FFFFFF"/>
                </a:solidFill>
                <a:effectLst/>
                <a:uLnTx/>
                <a:uFillTx/>
                <a:latin typeface="Calibri" panose="020F0502020204030204"/>
                <a:ea typeface="+mn-ea"/>
                <a:cs typeface="+mn-cs"/>
              </a:rPr>
              <a:t>the</a:t>
            </a:r>
            <a:r>
              <a:rPr kumimoji="0" lang="fi-FI" sz="1800" b="0" i="0" u="none" strike="noStrike" kern="1200" cap="none" spc="0" normalizeH="0" baseline="0" noProof="0" dirty="0">
                <a:ln>
                  <a:noFill/>
                </a:ln>
                <a:solidFill>
                  <a:srgbClr val="FFFFFF"/>
                </a:solidFill>
                <a:effectLst/>
                <a:uLnTx/>
                <a:uFillTx/>
                <a:latin typeface="Calibri" panose="020F0502020204030204"/>
                <a:ea typeface="+mn-ea"/>
                <a:cs typeface="+mn-cs"/>
              </a:rPr>
              <a:t> Tampere </a:t>
            </a:r>
            <a:r>
              <a:rPr kumimoji="0" lang="fi-FI" sz="1800" b="0" i="0" u="none" strike="noStrike" kern="1200" cap="none" spc="0" normalizeH="0" baseline="0" noProof="0" dirty="0" err="1">
                <a:ln>
                  <a:noFill/>
                </a:ln>
                <a:solidFill>
                  <a:srgbClr val="FFFFFF"/>
                </a:solidFill>
                <a:effectLst/>
                <a:uLnTx/>
                <a:uFillTx/>
                <a:latin typeface="Calibri" panose="020F0502020204030204"/>
                <a:ea typeface="+mn-ea"/>
                <a:cs typeface="+mn-cs"/>
              </a:rPr>
              <a:t>region</a:t>
            </a:r>
            <a:endParaRPr kumimoji="0" lang="fi-FI"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Sisällön paikkamerkki 28">
            <a:extLst>
              <a:ext uri="{FF2B5EF4-FFF2-40B4-BE49-F238E27FC236}">
                <a16:creationId xmlns:a16="http://schemas.microsoft.com/office/drawing/2014/main" id="{2670F3DA-7A42-CE66-3D20-2B7DDFE98607}"/>
              </a:ext>
              <a:ext uri="{C183D7F6-B498-43B3-948B-1728B52AA6E4}">
                <adec:decorative xmlns:adec="http://schemas.microsoft.com/office/drawing/2017/decorative" val="1"/>
              </a:ext>
            </a:extLst>
          </p:cNvPr>
          <p:cNvSpPr txBox="1">
            <a:spLocks/>
          </p:cNvSpPr>
          <p:nvPr/>
        </p:nvSpPr>
        <p:spPr>
          <a:xfrm>
            <a:off x="-47033" y="-87270"/>
            <a:ext cx="2982351" cy="3121565"/>
          </a:xfrm>
          <a:prstGeom prst="rect">
            <a:avLst/>
          </a:prstGeom>
          <a:effectLst/>
        </p:spPr>
        <p:txBody>
          <a:bodyPr vert="horz" lIns="91440" tIns="45720" rIns="91440" bIns="45720" rtlCol="0" anchor="ctr" anchorCtr="0">
            <a:normAutofit/>
          </a:bodyPr>
          <a:lstStyle>
            <a:lvl1pPr marL="228600" indent="-228600" algn="ctr" defTabSz="914400" rtl="0" eaLnBrk="1" latinLnBrk="0" hangingPunct="1">
              <a:lnSpc>
                <a:spcPct val="100000"/>
              </a:lnSpc>
              <a:spcBef>
                <a:spcPts val="1000"/>
              </a:spcBef>
              <a:buClr>
                <a:schemeClr val="tx2"/>
              </a:buClr>
              <a:buFont typeface="Arial" panose="020B0604020202020204" pitchFamily="34" charset="0"/>
              <a:buChar char="•"/>
              <a:defRPr sz="2000" kern="1200">
                <a:solidFill>
                  <a:schemeClr val="tx2"/>
                </a:solidFill>
                <a:latin typeface="+mn-lt"/>
                <a:ea typeface="+mn-ea"/>
                <a:cs typeface="+mn-cs"/>
              </a:defRPr>
            </a:lvl1pPr>
            <a:lvl2pPr marL="685800" indent="-228600" algn="ctr" defTabSz="914400" rtl="0" eaLnBrk="1" latinLnBrk="0" hangingPunct="1">
              <a:lnSpc>
                <a:spcPct val="100000"/>
              </a:lnSpc>
              <a:spcBef>
                <a:spcPts val="500"/>
              </a:spcBef>
              <a:buClr>
                <a:schemeClr val="tx2"/>
              </a:buClr>
              <a:buFont typeface="Courier New" panose="02070309020205020404" pitchFamily="49" charset="0"/>
              <a:buChar char="o"/>
              <a:defRPr sz="1800" kern="1200">
                <a:solidFill>
                  <a:schemeClr val="tx2"/>
                </a:solidFill>
                <a:latin typeface="+mn-lt"/>
                <a:ea typeface="+mn-ea"/>
                <a:cs typeface="+mn-cs"/>
              </a:defRPr>
            </a:lvl2pPr>
            <a:lvl3pPr marL="1143000" indent="-228600" algn="ctr" defTabSz="914400" rtl="0" eaLnBrk="1" latinLnBrk="0" hangingPunct="1">
              <a:lnSpc>
                <a:spcPct val="100000"/>
              </a:lnSpc>
              <a:spcBef>
                <a:spcPts val="500"/>
              </a:spcBef>
              <a:buClr>
                <a:schemeClr val="tx2"/>
              </a:buClr>
              <a:buFont typeface="Wingdings" pitchFamily="2" charset="2"/>
              <a:buChar char="§"/>
              <a:defRPr sz="1600" kern="1200">
                <a:solidFill>
                  <a:schemeClr val="tx2"/>
                </a:solidFill>
                <a:latin typeface="+mn-lt"/>
                <a:ea typeface="+mn-ea"/>
                <a:cs typeface="+mn-cs"/>
              </a:defRPr>
            </a:lvl3pPr>
            <a:lvl4pPr marL="1600200" indent="-228600" algn="ctr" defTabSz="914400" rtl="0" eaLnBrk="1" latinLnBrk="0" hangingPunct="1">
              <a:lnSpc>
                <a:spcPct val="100000"/>
              </a:lnSpc>
              <a:spcBef>
                <a:spcPts val="500"/>
              </a:spcBef>
              <a:buClr>
                <a:schemeClr val="tx2"/>
              </a:buClr>
              <a:buFont typeface="Wingdings" pitchFamily="2" charset="2"/>
              <a:buChar char="§"/>
              <a:defRPr sz="1400" kern="1200">
                <a:solidFill>
                  <a:schemeClr val="tx2"/>
                </a:solidFill>
                <a:latin typeface="+mn-lt"/>
                <a:ea typeface="+mn-ea"/>
                <a:cs typeface="+mn-cs"/>
              </a:defRPr>
            </a:lvl4pPr>
            <a:lvl5pPr marL="2057400" indent="-228600" algn="ctr"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28549A"/>
              </a:buClr>
              <a:buSzTx/>
              <a:buFont typeface="Arial" panose="020B0604020202020204" pitchFamily="34" charset="0"/>
              <a:buNone/>
              <a:tabLst/>
              <a:defRPr/>
            </a:pPr>
            <a:endParaRPr kumimoji="0" lang="fi-FI"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1" name="Kuva 10">
            <a:extLst>
              <a:ext uri="{FF2B5EF4-FFF2-40B4-BE49-F238E27FC236}">
                <a16:creationId xmlns:a16="http://schemas.microsoft.com/office/drawing/2014/main" id="{95F382EB-5A4A-F820-D864-A8D3A51BCE7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2" name="Tekstiruutu 24">
            <a:extLst>
              <a:ext uri="{FF2B5EF4-FFF2-40B4-BE49-F238E27FC236}">
                <a16:creationId xmlns:a16="http://schemas.microsoft.com/office/drawing/2014/main" id="{0F5B755B-EC90-E903-6E8D-4D719FD0F8CF}"/>
              </a:ext>
              <a:ext uri="{C183D7F6-B498-43B3-948B-1728B52AA6E4}">
                <adec:decorative xmlns:adec="http://schemas.microsoft.com/office/drawing/2017/decorative" val="1"/>
              </a:ext>
            </a:extLst>
          </p:cNvPr>
          <p:cNvSpPr txBox="1">
            <a:spLocks noChangeArrowheads="1"/>
          </p:cNvSpPr>
          <p:nvPr/>
        </p:nvSpPr>
        <p:spPr bwMode="auto">
          <a:xfrm>
            <a:off x="2202124" y="6355157"/>
            <a:ext cx="3001963" cy="35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fi-FI" sz="1200" b="0" i="0" u="none" strike="noStrike" kern="1200" cap="none" spc="0" normalizeH="0" baseline="0" noProof="0" dirty="0">
                <a:ln>
                  <a:noFill/>
                </a:ln>
                <a:solidFill>
                  <a:srgbClr val="FFFFFF"/>
                </a:solidFill>
                <a:effectLst/>
                <a:uLnTx/>
                <a:uFillTx/>
                <a:latin typeface="Calibri"/>
                <a:ea typeface="Calibri"/>
                <a:cs typeface="Calibri"/>
              </a:rPr>
              <a:t>Kuva: ICS Nordic / Annamaria </a:t>
            </a:r>
            <a:r>
              <a:rPr kumimoji="0" lang="en-GB" altLang="fi-FI" sz="1200" b="0" i="0" u="none" strike="noStrike" kern="1200" cap="none" spc="0" normalizeH="0" baseline="0" noProof="0" dirty="0" err="1">
                <a:ln>
                  <a:noFill/>
                </a:ln>
                <a:solidFill>
                  <a:srgbClr val="FFFFFF"/>
                </a:solidFill>
                <a:effectLst/>
                <a:uLnTx/>
                <a:uFillTx/>
                <a:latin typeface="Calibri"/>
                <a:ea typeface="Calibri"/>
                <a:cs typeface="Calibri"/>
              </a:rPr>
              <a:t>Palsi</a:t>
            </a:r>
            <a:r>
              <a:rPr kumimoji="0" lang="en-GB" altLang="fi-FI" sz="1200" b="0" i="0" u="none" strike="noStrike" kern="1200" cap="none" spc="0" normalizeH="0" baseline="0" noProof="0" dirty="0">
                <a:ln>
                  <a:noFill/>
                </a:ln>
                <a:solidFill>
                  <a:srgbClr val="FFFFFF"/>
                </a:solidFill>
                <a:effectLst/>
                <a:uLnTx/>
                <a:uFillTx/>
                <a:latin typeface="Calibri"/>
                <a:ea typeface="Calibri"/>
                <a:cs typeface="Calibri"/>
              </a:rPr>
              <a:t>-Ikonen, </a:t>
            </a:r>
            <a:br>
              <a:rPr kumimoji="0" lang="en-GB" altLang="fi-FI" sz="1200" b="0" i="0" u="none" strike="noStrike" kern="1200" cap="none" spc="0" normalizeH="0" baseline="0" noProof="0" dirty="0">
                <a:ln>
                  <a:noFill/>
                </a:ln>
                <a:solidFill>
                  <a:srgbClr val="FFFFFF"/>
                </a:solidFill>
                <a:effectLst/>
                <a:uLnTx/>
                <a:uFillTx/>
                <a:latin typeface="Calibri"/>
                <a:ea typeface="Calibri"/>
                <a:cs typeface="Calibri"/>
              </a:rPr>
            </a:br>
            <a:r>
              <a:rPr kumimoji="0" lang="en-GB" altLang="fi-FI" sz="1200" b="0" i="0" u="none" strike="noStrike" kern="1200" cap="none" spc="0" normalizeH="0" baseline="0" noProof="0" dirty="0" err="1">
                <a:ln>
                  <a:noFill/>
                </a:ln>
                <a:solidFill>
                  <a:srgbClr val="FFFFFF"/>
                </a:solidFill>
                <a:effectLst/>
                <a:uLnTx/>
                <a:uFillTx/>
                <a:latin typeface="Calibri"/>
                <a:ea typeface="Calibri"/>
                <a:cs typeface="Calibri"/>
              </a:rPr>
              <a:t>tuotanto</a:t>
            </a:r>
            <a:r>
              <a:rPr kumimoji="0" lang="en-GB" altLang="fi-FI" sz="1200" b="0" i="0" u="none" strike="noStrike" kern="1200" cap="none" spc="0" normalizeH="0" baseline="0" noProof="0" dirty="0">
                <a:ln>
                  <a:noFill/>
                </a:ln>
                <a:solidFill>
                  <a:srgbClr val="FFFFFF"/>
                </a:solidFill>
                <a:effectLst/>
                <a:uLnTx/>
                <a:uFillTx/>
                <a:latin typeface="Calibri"/>
                <a:ea typeface="Calibri"/>
                <a:cs typeface="Calibri"/>
              </a:rPr>
              <a:t> Tokio-Tampere</a:t>
            </a:r>
            <a:endParaRPr kumimoji="0" lang="fi-FI" altLang="fi-FI" sz="1200" b="0" i="0" u="none" strike="noStrike" kern="1200" cap="none" spc="0" normalizeH="0" baseline="0" noProof="0" dirty="0">
              <a:ln>
                <a:noFill/>
              </a:ln>
              <a:solidFill>
                <a:srgbClr val="FFFFFF"/>
              </a:solidFill>
              <a:effectLst/>
              <a:uLnTx/>
              <a:uFillTx/>
              <a:latin typeface="Calibri"/>
              <a:ea typeface="Calibri"/>
              <a:cs typeface="Calibri"/>
            </a:endParaRPr>
          </a:p>
        </p:txBody>
      </p:sp>
    </p:spTree>
    <p:extLst>
      <p:ext uri="{BB962C8B-B14F-4D97-AF65-F5344CB8AC3E}">
        <p14:creationId xmlns:p14="http://schemas.microsoft.com/office/powerpoint/2010/main" val="2048438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8E57FE14-DE56-1028-43AB-A66BAF99B2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Päivämäärän paikkamerkki 1">
            <a:extLst>
              <a:ext uri="{FF2B5EF4-FFF2-40B4-BE49-F238E27FC236}">
                <a16:creationId xmlns:a16="http://schemas.microsoft.com/office/drawing/2014/main" id="{DB5C84B0-018F-D4D0-2D16-32E3C96FFBDC}"/>
              </a:ext>
              <a:ext uri="{C183D7F6-B498-43B3-948B-1728B52AA6E4}">
                <adec:decorative xmlns:adec="http://schemas.microsoft.com/office/drawing/2017/decorative" val="1"/>
              </a:ext>
            </a:extLst>
          </p:cNvPr>
          <p:cNvSpPr>
            <a:spLocks noGrp="1"/>
          </p:cNvSpPr>
          <p:nvPr>
            <p:ph type="dt" sz="half" idx="10"/>
          </p:nvPr>
        </p:nvSpPr>
        <p:spPr/>
        <p:txBody>
          <a:bodyPr/>
          <a:lstStyle/>
          <a:p>
            <a:fld id="{2AD68721-D01D-A744-BD89-EAEF361C4A64}" type="datetime1">
              <a:rPr lang="fi-FI" smtClean="0">
                <a:solidFill>
                  <a:schemeClr val="bg1"/>
                </a:solidFill>
              </a:rPr>
              <a:t>11.5.2026</a:t>
            </a:fld>
            <a:endParaRPr lang="fi-FI" dirty="0">
              <a:solidFill>
                <a:schemeClr val="bg1"/>
              </a:solidFill>
            </a:endParaRPr>
          </a:p>
        </p:txBody>
      </p:sp>
      <p:sp>
        <p:nvSpPr>
          <p:cNvPr id="3" name="Dian numeron paikkamerkki 2">
            <a:extLst>
              <a:ext uri="{FF2B5EF4-FFF2-40B4-BE49-F238E27FC236}">
                <a16:creationId xmlns:a16="http://schemas.microsoft.com/office/drawing/2014/main" id="{2714E12F-211B-E6C7-3C7F-DA8E0915E13F}"/>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solidFill>
              </a:rPr>
              <a:pPr/>
              <a:t>27</a:t>
            </a:fld>
            <a:endParaRPr lang="fi-FI">
              <a:solidFill>
                <a:schemeClr val="bg1"/>
              </a:solidFill>
            </a:endParaRPr>
          </a:p>
        </p:txBody>
      </p:sp>
      <p:pic>
        <p:nvPicPr>
          <p:cNvPr id="6" name="Kuva 5">
            <a:extLst>
              <a:ext uri="{FF2B5EF4-FFF2-40B4-BE49-F238E27FC236}">
                <a16:creationId xmlns:a16="http://schemas.microsoft.com/office/drawing/2014/main" id="{4A856437-C662-0C95-F45F-4D65513BF44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7" name="Kuva 6">
            <a:extLst>
              <a:ext uri="{FF2B5EF4-FFF2-40B4-BE49-F238E27FC236}">
                <a16:creationId xmlns:a16="http://schemas.microsoft.com/office/drawing/2014/main" id="{710A0A6F-BB04-D5F6-9F88-1FD5784D352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0" name="Ellipsi 9">
            <a:extLst>
              <a:ext uri="{FF2B5EF4-FFF2-40B4-BE49-F238E27FC236}">
                <a16:creationId xmlns:a16="http://schemas.microsoft.com/office/drawing/2014/main" id="{49A8436D-C3DD-2979-5B26-540A764EEE85}"/>
              </a:ext>
              <a:ext uri="{C183D7F6-B498-43B3-948B-1728B52AA6E4}">
                <adec:decorative xmlns:adec="http://schemas.microsoft.com/office/drawing/2017/decorative" val="1"/>
              </a:ext>
            </a:extLst>
          </p:cNvPr>
          <p:cNvSpPr/>
          <p:nvPr/>
        </p:nvSpPr>
        <p:spPr>
          <a:xfrm>
            <a:off x="8925951" y="605287"/>
            <a:ext cx="2096397" cy="2096397"/>
          </a:xfrm>
          <a:prstGeom prst="ellipse">
            <a:avLst/>
          </a:prstGeom>
          <a:solidFill>
            <a:srgbClr val="C83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rgbClr val="FFFFFF"/>
              </a:solidFill>
            </a:endParaRPr>
          </a:p>
        </p:txBody>
      </p:sp>
      <p:sp>
        <p:nvSpPr>
          <p:cNvPr id="12" name="Ellipsi 11">
            <a:extLst>
              <a:ext uri="{FF2B5EF4-FFF2-40B4-BE49-F238E27FC236}">
                <a16:creationId xmlns:a16="http://schemas.microsoft.com/office/drawing/2014/main" id="{44C3B9AF-411A-2947-49DC-E27A0FD4FF9D}"/>
              </a:ext>
              <a:ext uri="{C183D7F6-B498-43B3-948B-1728B52AA6E4}">
                <adec:decorative xmlns:adec="http://schemas.microsoft.com/office/drawing/2017/decorative" val="1"/>
              </a:ext>
            </a:extLst>
          </p:cNvPr>
          <p:cNvSpPr/>
          <p:nvPr/>
        </p:nvSpPr>
        <p:spPr>
          <a:xfrm>
            <a:off x="5758617" y="3859300"/>
            <a:ext cx="2398374" cy="2398374"/>
          </a:xfrm>
          <a:prstGeom prst="ellipse">
            <a:avLst/>
          </a:prstGeom>
          <a:solidFill>
            <a:srgbClr val="C83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rgbClr val="FFFFFF"/>
              </a:solidFill>
            </a:endParaRPr>
          </a:p>
        </p:txBody>
      </p:sp>
      <p:sp>
        <p:nvSpPr>
          <p:cNvPr id="14" name="Tekstiruutu 24">
            <a:extLst>
              <a:ext uri="{FF2B5EF4-FFF2-40B4-BE49-F238E27FC236}">
                <a16:creationId xmlns:a16="http://schemas.microsoft.com/office/drawing/2014/main" id="{0689E57A-6495-3EAA-150B-5DC8655EE43B}"/>
              </a:ext>
              <a:ext uri="{C183D7F6-B498-43B3-948B-1728B52AA6E4}">
                <adec:decorative xmlns:adec="http://schemas.microsoft.com/office/drawing/2017/decorative" val="1"/>
              </a:ext>
            </a:extLst>
          </p:cNvPr>
          <p:cNvSpPr txBox="1">
            <a:spLocks noChangeArrowheads="1"/>
          </p:cNvSpPr>
          <p:nvPr/>
        </p:nvSpPr>
        <p:spPr bwMode="auto">
          <a:xfrm>
            <a:off x="7549806" y="6388992"/>
            <a:ext cx="2453271" cy="33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sp>
        <p:nvSpPr>
          <p:cNvPr id="5" name="Suorakulmio 13">
            <a:extLst>
              <a:ext uri="{FF2B5EF4-FFF2-40B4-BE49-F238E27FC236}">
                <a16:creationId xmlns:a16="http://schemas.microsoft.com/office/drawing/2014/main" id="{0C1BA19C-3338-148D-D882-41A137F8EDAD}"/>
              </a:ext>
              <a:ext uri="{C183D7F6-B498-43B3-948B-1728B52AA6E4}">
                <adec:decorative xmlns:adec="http://schemas.microsoft.com/office/drawing/2017/decorative" val="1"/>
              </a:ext>
            </a:extLst>
          </p:cNvPr>
          <p:cNvSpPr/>
          <p:nvPr/>
        </p:nvSpPr>
        <p:spPr>
          <a:xfrm>
            <a:off x="0" y="0"/>
            <a:ext cx="7170234" cy="6857999"/>
          </a:xfrm>
          <a:prstGeom prst="rect">
            <a:avLst/>
          </a:prstGeom>
          <a:gradFill>
            <a:gsLst>
              <a:gs pos="48000">
                <a:schemeClr val="tx1">
                  <a:alpha val="44137"/>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8" name="Otsikko 7">
            <a:extLst>
              <a:ext uri="{FF2B5EF4-FFF2-40B4-BE49-F238E27FC236}">
                <a16:creationId xmlns:a16="http://schemas.microsoft.com/office/drawing/2014/main" id="{7D1307A8-FDE5-0DD6-29ED-D839788FC545}"/>
              </a:ext>
            </a:extLst>
          </p:cNvPr>
          <p:cNvSpPr>
            <a:spLocks noGrp="1"/>
          </p:cNvSpPr>
          <p:nvPr>
            <p:ph type="title"/>
          </p:nvPr>
        </p:nvSpPr>
        <p:spPr>
          <a:xfrm>
            <a:off x="453645" y="1491726"/>
            <a:ext cx="6262943" cy="2367573"/>
          </a:xfrm>
        </p:spPr>
        <p:txBody>
          <a:bodyPr>
            <a:noAutofit/>
          </a:bodyPr>
          <a:lstStyle/>
          <a:p>
            <a:pPr>
              <a:spcBef>
                <a:spcPts val="1200"/>
              </a:spcBef>
              <a:spcAft>
                <a:spcPts val="1200"/>
              </a:spcAft>
            </a:pPr>
            <a:r>
              <a:rPr lang="fi-FI" sz="5400" dirty="0">
                <a:solidFill>
                  <a:schemeClr val="bg1"/>
                </a:solidFill>
                <a:latin typeface="Montserrat Black" pitchFamily="2" charset="77"/>
              </a:rPr>
              <a:t>Business </a:t>
            </a:r>
            <a:r>
              <a:rPr lang="fi-FI" sz="5400" dirty="0" err="1">
                <a:solidFill>
                  <a:schemeClr val="bg1"/>
                </a:solidFill>
                <a:latin typeface="Montserrat Black" pitchFamily="2" charset="77"/>
              </a:rPr>
              <a:t>events</a:t>
            </a:r>
            <a:r>
              <a:rPr lang="fi-FI" sz="5400" dirty="0">
                <a:solidFill>
                  <a:schemeClr val="bg1"/>
                </a:solidFill>
                <a:latin typeface="Montserrat Black" pitchFamily="2" charset="77"/>
              </a:rPr>
              <a:t>, </a:t>
            </a:r>
            <a:br>
              <a:rPr lang="fi-FI" sz="5400" dirty="0">
                <a:solidFill>
                  <a:schemeClr val="bg1"/>
                </a:solidFill>
                <a:latin typeface="Montserrat Black" pitchFamily="2" charset="77"/>
              </a:rPr>
            </a:br>
            <a:r>
              <a:rPr lang="fi-FI" sz="5400" dirty="0" err="1">
                <a:solidFill>
                  <a:schemeClr val="bg1"/>
                </a:solidFill>
                <a:latin typeface="Montserrat Black" pitchFamily="2" charset="77"/>
              </a:rPr>
              <a:t>congresses</a:t>
            </a:r>
            <a:r>
              <a:rPr lang="fi-FI" sz="5400" dirty="0">
                <a:solidFill>
                  <a:schemeClr val="bg1"/>
                </a:solidFill>
                <a:latin typeface="Montserrat Black" pitchFamily="2" charset="77"/>
              </a:rPr>
              <a:t> and </a:t>
            </a:r>
            <a:r>
              <a:rPr lang="fi-FI" sz="5400" dirty="0" err="1">
                <a:solidFill>
                  <a:schemeClr val="bg1"/>
                </a:solidFill>
                <a:latin typeface="Montserrat Black" pitchFamily="2" charset="77"/>
              </a:rPr>
              <a:t>trade</a:t>
            </a:r>
            <a:r>
              <a:rPr lang="fi-FI" sz="5400" dirty="0">
                <a:solidFill>
                  <a:schemeClr val="bg1"/>
                </a:solidFill>
                <a:latin typeface="Montserrat Black" pitchFamily="2" charset="77"/>
              </a:rPr>
              <a:t> </a:t>
            </a:r>
            <a:r>
              <a:rPr lang="fi-FI" sz="5400" dirty="0" err="1">
                <a:solidFill>
                  <a:schemeClr val="bg1"/>
                </a:solidFill>
                <a:latin typeface="Montserrat Black" pitchFamily="2" charset="77"/>
              </a:rPr>
              <a:t>fairs</a:t>
            </a:r>
            <a:endParaRPr lang="fi-FI" sz="5400" b="0" dirty="0">
              <a:solidFill>
                <a:schemeClr val="bg1"/>
              </a:solidFill>
              <a:latin typeface="Montserrat" pitchFamily="2" charset="77"/>
            </a:endParaRPr>
          </a:p>
        </p:txBody>
      </p:sp>
      <p:sp>
        <p:nvSpPr>
          <p:cNvPr id="13" name="Suorakulmio 12">
            <a:extLst>
              <a:ext uri="{FF2B5EF4-FFF2-40B4-BE49-F238E27FC236}">
                <a16:creationId xmlns:a16="http://schemas.microsoft.com/office/drawing/2014/main" id="{F6068FBC-86F7-3C19-577D-CDC39E36CC5C}"/>
              </a:ext>
            </a:extLst>
          </p:cNvPr>
          <p:cNvSpPr/>
          <p:nvPr/>
        </p:nvSpPr>
        <p:spPr>
          <a:xfrm>
            <a:off x="5542108" y="4462507"/>
            <a:ext cx="2803256" cy="1144929"/>
          </a:xfrm>
          <a:prstGeom prst="rect">
            <a:avLst/>
          </a:prstGeom>
        </p:spPr>
        <p:txBody>
          <a:bodyPr wrap="square" anchor="ctr" anchorCtr="0">
            <a:spAutoFit/>
          </a:bodyPr>
          <a:lstStyle/>
          <a:p>
            <a:pPr lvl="0" algn="ctr">
              <a:lnSpc>
                <a:spcPct val="90000"/>
              </a:lnSpc>
              <a:spcBef>
                <a:spcPct val="0"/>
              </a:spcBef>
              <a:defRPr/>
            </a:pPr>
            <a:r>
              <a:rPr lang="fi-FI" sz="3600" b="1" dirty="0">
                <a:solidFill>
                  <a:schemeClr val="accent4">
                    <a:lumMod val="40000"/>
                    <a:lumOff val="60000"/>
                  </a:schemeClr>
                </a:solidFill>
                <a:latin typeface="Montserrat Black" pitchFamily="2" charset="77"/>
              </a:rPr>
              <a:t>10,800</a:t>
            </a:r>
          </a:p>
          <a:p>
            <a:pPr algn="ctr">
              <a:lnSpc>
                <a:spcPct val="90000"/>
              </a:lnSpc>
              <a:spcBef>
                <a:spcPct val="0"/>
              </a:spcBef>
              <a:defRPr/>
            </a:pPr>
            <a:r>
              <a:rPr lang="fi-FI" sz="2000" b="1" dirty="0" err="1">
                <a:solidFill>
                  <a:srgbClr val="FFFFFF"/>
                </a:solidFill>
                <a:latin typeface="Montserrat Black" pitchFamily="2" charset="77"/>
              </a:rPr>
              <a:t>Congress</a:t>
            </a:r>
            <a:r>
              <a:rPr lang="fi-FI" sz="2000" b="1" dirty="0">
                <a:solidFill>
                  <a:srgbClr val="FFFFFF"/>
                </a:solidFill>
                <a:latin typeface="Montserrat Black" pitchFamily="2" charset="77"/>
              </a:rPr>
              <a:t> </a:t>
            </a:r>
          </a:p>
          <a:p>
            <a:pPr algn="ctr">
              <a:lnSpc>
                <a:spcPct val="90000"/>
              </a:lnSpc>
              <a:spcBef>
                <a:spcPct val="0"/>
              </a:spcBef>
              <a:defRPr/>
            </a:pPr>
            <a:r>
              <a:rPr lang="fi-FI" sz="2000" b="1" dirty="0" err="1">
                <a:solidFill>
                  <a:srgbClr val="FFFFFF"/>
                </a:solidFill>
                <a:latin typeface="Montserrat Black" pitchFamily="2" charset="77"/>
              </a:rPr>
              <a:t>delegates</a:t>
            </a:r>
            <a:endParaRPr lang="fi-FI" sz="2000" b="1" dirty="0">
              <a:solidFill>
                <a:srgbClr val="FFFFFF"/>
              </a:solidFill>
              <a:latin typeface="Montserrat Black" pitchFamily="2" charset="77"/>
            </a:endParaRPr>
          </a:p>
        </p:txBody>
      </p:sp>
      <p:sp>
        <p:nvSpPr>
          <p:cNvPr id="11" name="Suorakulmio 10">
            <a:extLst>
              <a:ext uri="{FF2B5EF4-FFF2-40B4-BE49-F238E27FC236}">
                <a16:creationId xmlns:a16="http://schemas.microsoft.com/office/drawing/2014/main" id="{F7DE6152-69E8-69CC-2A0F-09900634A8F4}"/>
              </a:ext>
            </a:extLst>
          </p:cNvPr>
          <p:cNvSpPr/>
          <p:nvPr/>
        </p:nvSpPr>
        <p:spPr>
          <a:xfrm>
            <a:off x="8824229" y="1212464"/>
            <a:ext cx="2329218" cy="1144929"/>
          </a:xfrm>
          <a:prstGeom prst="rect">
            <a:avLst/>
          </a:prstGeom>
        </p:spPr>
        <p:txBody>
          <a:bodyPr wrap="square" anchor="ctr" anchorCtr="0">
            <a:spAutoFit/>
          </a:bodyPr>
          <a:lstStyle/>
          <a:p>
            <a:pPr lvl="0" algn="ctr">
              <a:lnSpc>
                <a:spcPct val="90000"/>
              </a:lnSpc>
              <a:spcBef>
                <a:spcPct val="0"/>
              </a:spcBef>
              <a:defRPr/>
            </a:pPr>
            <a:r>
              <a:rPr lang="fi-FI" sz="3600" b="1" dirty="0">
                <a:solidFill>
                  <a:schemeClr val="accent4">
                    <a:lumMod val="40000"/>
                    <a:lumOff val="60000"/>
                  </a:schemeClr>
                </a:solidFill>
                <a:latin typeface="Montserrat Black" pitchFamily="2" charset="77"/>
              </a:rPr>
              <a:t>122,000</a:t>
            </a:r>
          </a:p>
          <a:p>
            <a:pPr lvl="0" algn="ctr">
              <a:lnSpc>
                <a:spcPct val="90000"/>
              </a:lnSpc>
              <a:spcBef>
                <a:spcPct val="0"/>
              </a:spcBef>
              <a:defRPr/>
            </a:pPr>
            <a:r>
              <a:rPr lang="fi-FI" sz="2000" b="1" dirty="0" err="1">
                <a:solidFill>
                  <a:srgbClr val="FFFFFF"/>
                </a:solidFill>
                <a:latin typeface="Montserrat Black" pitchFamily="2" charset="77"/>
              </a:rPr>
              <a:t>visitors</a:t>
            </a:r>
            <a:r>
              <a:rPr lang="fi-FI" sz="2000" b="1" dirty="0">
                <a:solidFill>
                  <a:srgbClr val="FFFFFF"/>
                </a:solidFill>
                <a:latin typeface="Montserrat Black" pitchFamily="2" charset="77"/>
              </a:rPr>
              <a:t> in </a:t>
            </a:r>
          </a:p>
          <a:p>
            <a:pPr lvl="0" algn="ctr">
              <a:lnSpc>
                <a:spcPct val="90000"/>
              </a:lnSpc>
              <a:spcBef>
                <a:spcPct val="0"/>
              </a:spcBef>
              <a:defRPr/>
            </a:pPr>
            <a:r>
              <a:rPr lang="fi-FI" sz="2000" b="1" dirty="0">
                <a:solidFill>
                  <a:srgbClr val="FFFFFF"/>
                </a:solidFill>
                <a:latin typeface="Montserrat Black" pitchFamily="2" charset="77"/>
              </a:rPr>
              <a:t>Trade </a:t>
            </a:r>
            <a:r>
              <a:rPr lang="fi-FI" sz="2000" b="1" dirty="0" err="1">
                <a:solidFill>
                  <a:srgbClr val="FFFFFF"/>
                </a:solidFill>
                <a:latin typeface="Montserrat Black" pitchFamily="2" charset="77"/>
              </a:rPr>
              <a:t>fairs</a:t>
            </a:r>
            <a:endParaRPr lang="fi-FI" sz="2000" b="1" dirty="0">
              <a:latin typeface="Montserrat Black" pitchFamily="2" charset="77"/>
            </a:endParaRPr>
          </a:p>
        </p:txBody>
      </p:sp>
    </p:spTree>
    <p:extLst>
      <p:ext uri="{BB962C8B-B14F-4D97-AF65-F5344CB8AC3E}">
        <p14:creationId xmlns:p14="http://schemas.microsoft.com/office/powerpoint/2010/main" val="1645949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descr="Aerial view of downtown Tampere illuminated at night.">
            <a:extLst>
              <a:ext uri="{FF2B5EF4-FFF2-40B4-BE49-F238E27FC236}">
                <a16:creationId xmlns:a16="http://schemas.microsoft.com/office/drawing/2014/main" id="{0FC105AB-7C14-5FD2-97FC-3A1A820D82CC}"/>
              </a:ext>
            </a:extLst>
          </p:cNvPr>
          <p:cNvSpPr>
            <a:spLocks noChangeAspect="1"/>
          </p:cNvSpPr>
          <p:nvPr/>
        </p:nvSpPr>
        <p:spPr>
          <a:xfrm>
            <a:off x="6070209" y="0"/>
            <a:ext cx="6121791" cy="6876000"/>
          </a:xfrm>
          <a:prstGeom prst="rect">
            <a:avLst/>
          </a:prstGeom>
          <a:blipFill>
            <a:blip r:embed="rId3" cstate="print">
              <a:extLst>
                <a:ext uri="{28A0092B-C50C-407E-A947-70E740481C1C}">
                  <a14:useLocalDpi xmlns:a14="http://schemas.microsoft.com/office/drawing/2010/main"/>
                </a:ext>
              </a:extLst>
            </a:blip>
            <a:srcRect/>
            <a:stretch>
              <a:fillRect l="421" r="1" b="312"/>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AE37638E-D4C6-A3C0-F2FB-6043D697211F}"/>
              </a:ext>
            </a:extLst>
          </p:cNvPr>
          <p:cNvSpPr>
            <a:spLocks noGrp="1"/>
          </p:cNvSpPr>
          <p:nvPr>
            <p:ph type="title"/>
          </p:nvPr>
        </p:nvSpPr>
        <p:spPr>
          <a:xfrm>
            <a:off x="655281" y="643325"/>
            <a:ext cx="4930466" cy="1060926"/>
          </a:xfrm>
        </p:spPr>
        <p:txBody>
          <a:bodyPr/>
          <a:lstStyle/>
          <a:p>
            <a:r>
              <a:rPr lang="fi-FI" dirty="0" err="1"/>
              <a:t>Event</a:t>
            </a:r>
            <a:r>
              <a:rPr lang="fi-FI" dirty="0"/>
              <a:t> </a:t>
            </a:r>
            <a:r>
              <a:rPr lang="fi-FI" dirty="0" err="1"/>
              <a:t>paradise</a:t>
            </a:r>
            <a:endParaRPr lang="fi-FI" dirty="0"/>
          </a:p>
        </p:txBody>
      </p:sp>
      <p:sp>
        <p:nvSpPr>
          <p:cNvPr id="3" name="Sisällön paikkamerkki 2">
            <a:extLst>
              <a:ext uri="{FF2B5EF4-FFF2-40B4-BE49-F238E27FC236}">
                <a16:creationId xmlns:a16="http://schemas.microsoft.com/office/drawing/2014/main" id="{C21F9661-5839-26A4-84F9-B7861EE7675D}"/>
              </a:ext>
            </a:extLst>
          </p:cNvPr>
          <p:cNvSpPr>
            <a:spLocks noGrp="1"/>
          </p:cNvSpPr>
          <p:nvPr>
            <p:ph sz="quarter" idx="15"/>
          </p:nvPr>
        </p:nvSpPr>
        <p:spPr>
          <a:xfrm>
            <a:off x="655281" y="1534960"/>
            <a:ext cx="5303730" cy="4383464"/>
          </a:xfrm>
        </p:spPr>
        <p:txBody>
          <a:bodyPr vert="horz" lIns="91440" tIns="45720" rIns="91440" bIns="45720" rtlCol="0" anchor="t">
            <a:normAutofit fontScale="92500"/>
          </a:bodyPr>
          <a:lstStyle/>
          <a:p>
            <a:pPr marL="0" indent="0">
              <a:spcBef>
                <a:spcPts val="600"/>
              </a:spcBef>
              <a:buNone/>
              <a:tabLst>
                <a:tab pos="1062038" algn="l"/>
              </a:tabLst>
              <a:defRPr/>
            </a:pPr>
            <a:r>
              <a:rPr lang="fi-FI" dirty="0" err="1"/>
              <a:t>Two</a:t>
            </a:r>
            <a:r>
              <a:rPr lang="fi-FI" dirty="0"/>
              <a:t> </a:t>
            </a:r>
            <a:r>
              <a:rPr lang="fi-FI" dirty="0" err="1"/>
              <a:t>lakes</a:t>
            </a:r>
            <a:r>
              <a:rPr lang="fi-FI" dirty="0"/>
              <a:t> </a:t>
            </a:r>
            <a:r>
              <a:rPr lang="fi-FI" dirty="0" err="1"/>
              <a:t>dividing</a:t>
            </a:r>
            <a:r>
              <a:rPr lang="fi-FI" dirty="0"/>
              <a:t> </a:t>
            </a:r>
            <a:r>
              <a:rPr lang="fi-FI" dirty="0" err="1"/>
              <a:t>the</a:t>
            </a:r>
            <a:r>
              <a:rPr lang="fi-FI" dirty="0"/>
              <a:t> city </a:t>
            </a:r>
            <a:r>
              <a:rPr lang="fi-FI" dirty="0" err="1"/>
              <a:t>create</a:t>
            </a:r>
            <a:r>
              <a:rPr lang="fi-FI" dirty="0"/>
              <a:t> a</a:t>
            </a:r>
            <a:br>
              <a:rPr lang="fi-FI" dirty="0"/>
            </a:br>
            <a:r>
              <a:rPr lang="fi-FI" dirty="0" err="1"/>
              <a:t>unique</a:t>
            </a:r>
            <a:r>
              <a:rPr lang="fi-FI" dirty="0"/>
              <a:t> </a:t>
            </a:r>
            <a:r>
              <a:rPr lang="fi-FI" dirty="0" err="1"/>
              <a:t>surroundings</a:t>
            </a:r>
            <a:r>
              <a:rPr lang="fi-FI" dirty="0"/>
              <a:t> for </a:t>
            </a:r>
            <a:r>
              <a:rPr lang="fi-FI" dirty="0" err="1"/>
              <a:t>events</a:t>
            </a:r>
            <a:r>
              <a:rPr lang="fi-FI" dirty="0"/>
              <a:t>.</a:t>
            </a:r>
          </a:p>
          <a:p>
            <a:pPr marL="0" indent="0">
              <a:buNone/>
              <a:tabLst>
                <a:tab pos="1062038" algn="l"/>
              </a:tabLst>
              <a:defRPr/>
            </a:pPr>
            <a:r>
              <a:rPr lang="fi-FI" b="1" dirty="0"/>
              <a:t>A </a:t>
            </a:r>
            <a:r>
              <a:rPr lang="fi-FI" b="1" dirty="0" err="1"/>
              <a:t>bustling</a:t>
            </a:r>
            <a:r>
              <a:rPr lang="fi-FI" b="1" dirty="0"/>
              <a:t> city </a:t>
            </a:r>
            <a:r>
              <a:rPr lang="fi-FI" b="1" dirty="0" err="1"/>
              <a:t>with</a:t>
            </a:r>
            <a:r>
              <a:rPr lang="fi-FI" b="1" dirty="0"/>
              <a:t>: </a:t>
            </a:r>
          </a:p>
          <a:p>
            <a:pPr>
              <a:spcBef>
                <a:spcPts val="600"/>
              </a:spcBef>
              <a:tabLst>
                <a:tab pos="1062038" algn="l"/>
              </a:tabLst>
              <a:defRPr/>
            </a:pPr>
            <a:r>
              <a:rPr lang="fi-FI" dirty="0" err="1"/>
              <a:t>thousands</a:t>
            </a:r>
            <a:r>
              <a:rPr lang="fi-FI" dirty="0"/>
              <a:t> of </a:t>
            </a:r>
            <a:r>
              <a:rPr lang="fi-FI" dirty="0" err="1"/>
              <a:t>events</a:t>
            </a:r>
            <a:r>
              <a:rPr lang="fi-FI" dirty="0"/>
              <a:t> </a:t>
            </a:r>
            <a:r>
              <a:rPr lang="fi-FI" dirty="0" err="1"/>
              <a:t>from</a:t>
            </a:r>
            <a:r>
              <a:rPr lang="fi-FI" dirty="0"/>
              <a:t> </a:t>
            </a:r>
            <a:r>
              <a:rPr lang="fi-FI" dirty="0" err="1"/>
              <a:t>yard</a:t>
            </a:r>
            <a:r>
              <a:rPr lang="fi-FI" dirty="0"/>
              <a:t> </a:t>
            </a:r>
            <a:r>
              <a:rPr lang="fi-FI" dirty="0" err="1"/>
              <a:t>sales</a:t>
            </a:r>
            <a:r>
              <a:rPr lang="fi-FI" dirty="0"/>
              <a:t> to </a:t>
            </a:r>
            <a:r>
              <a:rPr lang="fi-FI" dirty="0" err="1"/>
              <a:t>international</a:t>
            </a:r>
            <a:r>
              <a:rPr lang="fi-FI" dirty="0"/>
              <a:t> </a:t>
            </a:r>
            <a:r>
              <a:rPr lang="fi-FI" dirty="0" err="1"/>
              <a:t>festivals</a:t>
            </a:r>
            <a:endParaRPr lang="fi-FI" dirty="0"/>
          </a:p>
          <a:p>
            <a:pPr>
              <a:spcBef>
                <a:spcPts val="600"/>
              </a:spcBef>
              <a:tabLst>
                <a:tab pos="1062038" algn="l"/>
              </a:tabLst>
              <a:defRPr/>
            </a:pPr>
            <a:r>
              <a:rPr lang="fi-FI" b="1" dirty="0"/>
              <a:t>4.7</a:t>
            </a:r>
            <a:r>
              <a:rPr lang="fi-FI" dirty="0"/>
              <a:t> </a:t>
            </a:r>
            <a:r>
              <a:rPr lang="fi-FI" dirty="0" err="1"/>
              <a:t>million</a:t>
            </a:r>
            <a:r>
              <a:rPr lang="fi-FI" dirty="0"/>
              <a:t> </a:t>
            </a:r>
            <a:r>
              <a:rPr lang="fi-FI" dirty="0" err="1"/>
              <a:t>event</a:t>
            </a:r>
            <a:r>
              <a:rPr lang="fi-FI" dirty="0"/>
              <a:t> </a:t>
            </a:r>
            <a:r>
              <a:rPr lang="fi-FI" dirty="0" err="1"/>
              <a:t>visitors</a:t>
            </a:r>
            <a:r>
              <a:rPr lang="fi-FI" dirty="0"/>
              <a:t> (2024)</a:t>
            </a:r>
            <a:endParaRPr lang="fi-FI" dirty="0">
              <a:cs typeface="Calibri"/>
            </a:endParaRPr>
          </a:p>
          <a:p>
            <a:pPr>
              <a:spcBef>
                <a:spcPts val="600"/>
              </a:spcBef>
              <a:tabLst>
                <a:tab pos="1062038" algn="l"/>
              </a:tabLst>
              <a:defRPr/>
            </a:pPr>
            <a:r>
              <a:rPr lang="fi-FI" b="1" dirty="0"/>
              <a:t>730 </a:t>
            </a:r>
            <a:r>
              <a:rPr lang="fi-FI" dirty="0" err="1"/>
              <a:t>million</a:t>
            </a:r>
            <a:r>
              <a:rPr lang="fi-FI" dirty="0"/>
              <a:t> </a:t>
            </a:r>
            <a:r>
              <a:rPr lang="fi-FI" dirty="0" err="1"/>
              <a:t>euros</a:t>
            </a:r>
            <a:r>
              <a:rPr lang="fi-FI" dirty="0"/>
              <a:t> </a:t>
            </a:r>
            <a:r>
              <a:rPr lang="fi-FI" dirty="0" err="1"/>
              <a:t>revenue</a:t>
            </a:r>
            <a:r>
              <a:rPr lang="fi-FI" dirty="0"/>
              <a:t> of </a:t>
            </a:r>
            <a:r>
              <a:rPr lang="fi-FI" dirty="0" err="1"/>
              <a:t>events</a:t>
            </a:r>
            <a:r>
              <a:rPr lang="fi-FI" dirty="0"/>
              <a:t> (2023)</a:t>
            </a:r>
            <a:endParaRPr lang="fi-FI" dirty="0">
              <a:cs typeface="Calibri"/>
            </a:endParaRPr>
          </a:p>
          <a:p>
            <a:pPr>
              <a:spcBef>
                <a:spcPts val="600"/>
              </a:spcBef>
              <a:tabLst>
                <a:tab pos="1062038" algn="l"/>
              </a:tabLst>
              <a:defRPr/>
            </a:pPr>
            <a:r>
              <a:rPr lang="fi-FI" dirty="0"/>
              <a:t>Nokia </a:t>
            </a:r>
            <a:r>
              <a:rPr lang="fi-FI" dirty="0" err="1"/>
              <a:t>Arena</a:t>
            </a:r>
            <a:r>
              <a:rPr lang="fi-FI" dirty="0"/>
              <a:t> for </a:t>
            </a:r>
            <a:r>
              <a:rPr lang="fi-FI" b="1" dirty="0"/>
              <a:t>15,000</a:t>
            </a:r>
            <a:r>
              <a:rPr lang="fi-FI" dirty="0"/>
              <a:t> </a:t>
            </a:r>
            <a:r>
              <a:rPr lang="fi-FI" dirty="0" err="1"/>
              <a:t>spectators</a:t>
            </a:r>
            <a:r>
              <a:rPr lang="fi-FI" dirty="0"/>
              <a:t> </a:t>
            </a:r>
            <a:br>
              <a:rPr lang="fi-FI" dirty="0"/>
            </a:br>
            <a:r>
              <a:rPr lang="fi-FI" dirty="0" err="1"/>
              <a:t>opened</a:t>
            </a:r>
            <a:r>
              <a:rPr lang="fi-FI" dirty="0"/>
              <a:t> in 2021 </a:t>
            </a:r>
          </a:p>
          <a:p>
            <a:pPr marL="0" indent="0">
              <a:buNone/>
              <a:tabLst>
                <a:tab pos="1062038" algn="l"/>
              </a:tabLst>
              <a:defRPr/>
            </a:pPr>
            <a:r>
              <a:rPr lang="fi-FI" dirty="0" err="1"/>
              <a:t>We</a:t>
            </a:r>
            <a:r>
              <a:rPr lang="fi-FI" dirty="0"/>
              <a:t> </a:t>
            </a:r>
            <a:r>
              <a:rPr lang="fi-FI" dirty="0" err="1"/>
              <a:t>invest</a:t>
            </a:r>
            <a:r>
              <a:rPr lang="fi-FI" dirty="0"/>
              <a:t> in </a:t>
            </a:r>
            <a:r>
              <a:rPr lang="fi-FI" dirty="0" err="1"/>
              <a:t>interesting</a:t>
            </a:r>
            <a:r>
              <a:rPr lang="fi-FI" dirty="0"/>
              <a:t> </a:t>
            </a:r>
            <a:r>
              <a:rPr lang="fi-FI" dirty="0" err="1"/>
              <a:t>events</a:t>
            </a:r>
            <a:r>
              <a:rPr lang="fi-FI" dirty="0"/>
              <a:t> for </a:t>
            </a:r>
            <a:br>
              <a:rPr lang="fi-FI" dirty="0"/>
            </a:br>
            <a:r>
              <a:rPr lang="fi-FI" dirty="0" err="1"/>
              <a:t>large</a:t>
            </a:r>
            <a:r>
              <a:rPr lang="fi-FI" dirty="0"/>
              <a:t> </a:t>
            </a:r>
            <a:r>
              <a:rPr lang="fi-FI" dirty="0" err="1"/>
              <a:t>audiences</a:t>
            </a:r>
            <a:r>
              <a:rPr lang="fi-FI" dirty="0"/>
              <a:t> </a:t>
            </a:r>
          </a:p>
        </p:txBody>
      </p:sp>
      <p:sp>
        <p:nvSpPr>
          <p:cNvPr id="4" name="Päivämäärän paikkamerkki 3">
            <a:extLst>
              <a:ext uri="{FF2B5EF4-FFF2-40B4-BE49-F238E27FC236}">
                <a16:creationId xmlns:a16="http://schemas.microsoft.com/office/drawing/2014/main" id="{BE0CB556-0334-DD0D-D5C4-7E20B1B01588}"/>
              </a:ext>
              <a:ext uri="{C183D7F6-B498-43B3-948B-1728B52AA6E4}">
                <adec:decorative xmlns:adec="http://schemas.microsoft.com/office/drawing/2017/decorative" val="1"/>
              </a:ext>
            </a:extLst>
          </p:cNvPr>
          <p:cNvSpPr>
            <a:spLocks noGrp="1"/>
          </p:cNvSpPr>
          <p:nvPr>
            <p:ph type="dt" sz="half" idx="2"/>
          </p:nvPr>
        </p:nvSpPr>
        <p:spPr/>
        <p:txBody>
          <a:bodyPr/>
          <a:lstStyle/>
          <a:p>
            <a:fld id="{278319ED-A30C-E741-B8CF-0702D92DBDA8}" type="datetime1">
              <a:rPr lang="fi-FI" smtClean="0">
                <a:solidFill>
                  <a:schemeClr val="bg1"/>
                </a:solidFill>
              </a:rPr>
              <a:t>11.5.2026</a:t>
            </a:fld>
            <a:endParaRPr lang="fi-FI" dirty="0">
              <a:solidFill>
                <a:schemeClr val="bg1"/>
              </a:solidFill>
            </a:endParaRPr>
          </a:p>
        </p:txBody>
      </p:sp>
      <p:sp>
        <p:nvSpPr>
          <p:cNvPr id="5" name="Dian numeron paikkamerkki 4">
            <a:extLst>
              <a:ext uri="{FF2B5EF4-FFF2-40B4-BE49-F238E27FC236}">
                <a16:creationId xmlns:a16="http://schemas.microsoft.com/office/drawing/2014/main" id="{A975E99F-7353-30F2-C974-88305AFEB41E}"/>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28</a:t>
            </a:fld>
            <a:endParaRPr lang="fi-FI">
              <a:solidFill>
                <a:schemeClr val="bg1"/>
              </a:solidFill>
            </a:endParaRPr>
          </a:p>
        </p:txBody>
      </p:sp>
      <p:pic>
        <p:nvPicPr>
          <p:cNvPr id="9" name="Kuva 8">
            <a:extLst>
              <a:ext uri="{FF2B5EF4-FFF2-40B4-BE49-F238E27FC236}">
                <a16:creationId xmlns:a16="http://schemas.microsoft.com/office/drawing/2014/main" id="{537355FC-6742-DC58-7AD1-B73CCFCF9B0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a:outerShdw blurRad="63500" sx="102000" sy="102000" algn="ctr" rotWithShape="0">
              <a:prstClr val="black">
                <a:alpha val="40000"/>
              </a:prstClr>
            </a:outerShdw>
          </a:effectLst>
        </p:spPr>
      </p:pic>
      <p:sp>
        <p:nvSpPr>
          <p:cNvPr id="11" name="Tekstiruutu 24">
            <a:extLst>
              <a:ext uri="{FF2B5EF4-FFF2-40B4-BE49-F238E27FC236}">
                <a16:creationId xmlns:a16="http://schemas.microsoft.com/office/drawing/2014/main" id="{A9847849-ED8E-452F-C668-4B2D49A8CF4B}"/>
              </a:ext>
              <a:ext uri="{C183D7F6-B498-43B3-948B-1728B52AA6E4}">
                <adec:decorative xmlns:adec="http://schemas.microsoft.com/office/drawing/2017/decorative" val="1"/>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Visit Tampere / </a:t>
            </a:r>
            <a:r>
              <a:rPr kumimoji="0" lang="fi-FI"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Skyfox</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Marko Kallio</a:t>
            </a:r>
          </a:p>
        </p:txBody>
      </p:sp>
    </p:spTree>
    <p:extLst>
      <p:ext uri="{BB962C8B-B14F-4D97-AF65-F5344CB8AC3E}">
        <p14:creationId xmlns:p14="http://schemas.microsoft.com/office/powerpoint/2010/main" val="3539139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ootball field in a city&#10;&#10;AI-generated content may be incorrect.">
            <a:extLst>
              <a:ext uri="{FF2B5EF4-FFF2-40B4-BE49-F238E27FC236}">
                <a16:creationId xmlns:a16="http://schemas.microsoft.com/office/drawing/2014/main" id="{A665FF63-09BC-D757-42B3-2D8E16BBC0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r="-1"/>
          <a:stretch/>
        </p:blipFill>
        <p:spPr>
          <a:xfrm>
            <a:off x="0" y="0"/>
            <a:ext cx="12192000" cy="6858000"/>
          </a:xfrm>
          <a:prstGeom prst="rect">
            <a:avLst/>
          </a:prstGeom>
        </p:spPr>
      </p:pic>
      <p:sp>
        <p:nvSpPr>
          <p:cNvPr id="7" name="Suorakulmio 13">
            <a:extLst>
              <a:ext uri="{FF2B5EF4-FFF2-40B4-BE49-F238E27FC236}">
                <a16:creationId xmlns:a16="http://schemas.microsoft.com/office/drawing/2014/main" id="{74C843E9-66E7-7069-FAC9-510DC4733CF5}"/>
              </a:ext>
              <a:ext uri="{C183D7F6-B498-43B3-948B-1728B52AA6E4}">
                <adec:decorative xmlns:adec="http://schemas.microsoft.com/office/drawing/2017/decorative" val="1"/>
              </a:ext>
            </a:extLst>
          </p:cNvPr>
          <p:cNvSpPr>
            <a:spLocks/>
          </p:cNvSpPr>
          <p:nvPr/>
        </p:nvSpPr>
        <p:spPr>
          <a:xfrm>
            <a:off x="0" y="0"/>
            <a:ext cx="4884234" cy="6858000"/>
          </a:xfrm>
          <a:prstGeom prst="rect">
            <a:avLst/>
          </a:prstGeom>
          <a:gradFill>
            <a:gsLst>
              <a:gs pos="48000">
                <a:schemeClr val="bg1">
                  <a:alpha val="23242"/>
                </a:schemeClr>
              </a:gs>
              <a:gs pos="98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4" name="Otsikko 7">
            <a:extLst>
              <a:ext uri="{FF2B5EF4-FFF2-40B4-BE49-F238E27FC236}">
                <a16:creationId xmlns:a16="http://schemas.microsoft.com/office/drawing/2014/main" id="{3A972D70-8105-D062-A0C4-85199C11A3B9}"/>
              </a:ext>
            </a:extLst>
          </p:cNvPr>
          <p:cNvSpPr txBox="1">
            <a:spLocks noGrp="1"/>
          </p:cNvSpPr>
          <p:nvPr>
            <p:ph type="title"/>
          </p:nvPr>
        </p:nvSpPr>
        <p:spPr>
          <a:xfrm>
            <a:off x="597674" y="803896"/>
            <a:ext cx="10515600" cy="10609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i-FI" sz="9600" u="none" strike="noStrike" kern="1200" cap="none" spc="0" normalizeH="0" baseline="0" noProof="0" dirty="0">
                <a:ln>
                  <a:noFill/>
                </a:ln>
                <a:solidFill>
                  <a:schemeClr val="tx1"/>
                </a:solidFill>
                <a:effectLst/>
                <a:uLnTx/>
                <a:uFillTx/>
                <a:latin typeface="Montserrat Black" pitchFamily="2" charset="77"/>
              </a:rPr>
              <a:t>CHANGE</a:t>
            </a:r>
          </a:p>
        </p:txBody>
      </p:sp>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2"/>
          </p:nvPr>
        </p:nvSpPr>
        <p:spPr/>
        <p:txBody>
          <a:bodyPr/>
          <a:lstStyle/>
          <a:p>
            <a:fld id="{99799C86-244D-6E40-BF51-549997C8C30E}" type="datetime1">
              <a:rPr lang="fi-FI" smtClean="0">
                <a:solidFill>
                  <a:schemeClr val="tx1"/>
                </a:solidFill>
              </a:rPr>
              <a:t>11.5.2026</a:t>
            </a:fld>
            <a:endParaRPr lang="fi-FI" dirty="0">
              <a:solidFill>
                <a:schemeClr val="tx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tx1"/>
                </a:solidFill>
              </a:rPr>
              <a:pPr/>
              <a:t>29</a:t>
            </a:fld>
            <a:endParaRPr lang="fi-FI">
              <a:solidFill>
                <a:schemeClr val="tx1"/>
              </a:solidFill>
            </a:endParaRPr>
          </a:p>
        </p:txBody>
      </p:sp>
      <p:sp>
        <p:nvSpPr>
          <p:cNvPr id="16" name="Suorakulmio 15">
            <a:extLst>
              <a:ext uri="{FF2B5EF4-FFF2-40B4-BE49-F238E27FC236}">
                <a16:creationId xmlns:a16="http://schemas.microsoft.com/office/drawing/2014/main" id="{A76AE085-D16F-0249-8EA1-4CDA92BAF8D7}"/>
              </a:ext>
            </a:extLst>
          </p:cNvPr>
          <p:cNvSpPr/>
          <p:nvPr/>
        </p:nvSpPr>
        <p:spPr>
          <a:xfrm>
            <a:off x="715331" y="4532219"/>
            <a:ext cx="4057391" cy="1400230"/>
          </a:xfrm>
          <a:prstGeom prst="rect">
            <a:avLst/>
          </a:prstGeom>
          <a:noFill/>
        </p:spPr>
        <p:txBody>
          <a:bodyPr wrap="square">
            <a:noAutofit/>
          </a:bodyPr>
          <a:lstStyle/>
          <a:p>
            <a:pPr lvl="0">
              <a:defRPr/>
            </a:pPr>
            <a:r>
              <a:rPr lang="fi-FI" sz="2000" dirty="0">
                <a:solidFill>
                  <a:schemeClr val="tx2"/>
                </a:solidFill>
              </a:rPr>
              <a:t>In a </a:t>
            </a:r>
            <a:r>
              <a:rPr lang="fi-FI" sz="2000" dirty="0" err="1">
                <a:solidFill>
                  <a:schemeClr val="tx2"/>
                </a:solidFill>
              </a:rPr>
              <a:t>growing</a:t>
            </a:r>
            <a:r>
              <a:rPr lang="fi-FI" sz="2000" dirty="0">
                <a:solidFill>
                  <a:schemeClr val="tx2"/>
                </a:solidFill>
              </a:rPr>
              <a:t> city, </a:t>
            </a:r>
            <a:r>
              <a:rPr lang="fi-FI" sz="2000" dirty="0" err="1">
                <a:solidFill>
                  <a:schemeClr val="tx2"/>
                </a:solidFill>
              </a:rPr>
              <a:t>change</a:t>
            </a:r>
            <a:r>
              <a:rPr lang="fi-FI" sz="2000" dirty="0">
                <a:solidFill>
                  <a:schemeClr val="tx2"/>
                </a:solidFill>
              </a:rPr>
              <a:t> is </a:t>
            </a:r>
            <a:r>
              <a:rPr lang="fi-FI" sz="2000" dirty="0" err="1">
                <a:solidFill>
                  <a:schemeClr val="tx2"/>
                </a:solidFill>
              </a:rPr>
              <a:t>present</a:t>
            </a:r>
            <a:r>
              <a:rPr lang="fi-FI" sz="2000" dirty="0">
                <a:solidFill>
                  <a:schemeClr val="tx2"/>
                </a:solidFill>
              </a:rPr>
              <a:t> </a:t>
            </a:r>
            <a:r>
              <a:rPr lang="fi-FI" sz="2000" dirty="0" err="1">
                <a:solidFill>
                  <a:schemeClr val="tx2"/>
                </a:solidFill>
              </a:rPr>
              <a:t>everywhere</a:t>
            </a:r>
            <a:r>
              <a:rPr lang="fi-FI" sz="2000" dirty="0">
                <a:solidFill>
                  <a:schemeClr val="tx2"/>
                </a:solidFill>
              </a:rPr>
              <a:t> </a:t>
            </a:r>
            <a:r>
              <a:rPr lang="fi-FI" sz="2000" dirty="0" err="1">
                <a:solidFill>
                  <a:schemeClr val="tx2"/>
                </a:solidFill>
              </a:rPr>
              <a:t>you</a:t>
            </a:r>
            <a:r>
              <a:rPr lang="fi-FI" sz="2000" dirty="0">
                <a:solidFill>
                  <a:schemeClr val="tx2"/>
                </a:solidFill>
              </a:rPr>
              <a:t> look – Tampere is </a:t>
            </a:r>
            <a:r>
              <a:rPr lang="fi-FI" sz="2000" dirty="0" err="1">
                <a:solidFill>
                  <a:schemeClr val="tx2"/>
                </a:solidFill>
              </a:rPr>
              <a:t>constantly</a:t>
            </a:r>
            <a:r>
              <a:rPr lang="fi-FI" sz="2000" dirty="0">
                <a:solidFill>
                  <a:schemeClr val="tx2"/>
                </a:solidFill>
              </a:rPr>
              <a:t> </a:t>
            </a:r>
            <a:r>
              <a:rPr lang="fi-FI" sz="2000" dirty="0" err="1">
                <a:solidFill>
                  <a:schemeClr val="tx2"/>
                </a:solidFill>
              </a:rPr>
              <a:t>being</a:t>
            </a:r>
            <a:r>
              <a:rPr lang="fi-FI" sz="2000" dirty="0">
                <a:solidFill>
                  <a:schemeClr val="tx2"/>
                </a:solidFill>
              </a:rPr>
              <a:t> </a:t>
            </a:r>
            <a:r>
              <a:rPr lang="fi-FI" sz="2000" dirty="0" err="1">
                <a:solidFill>
                  <a:schemeClr val="tx2"/>
                </a:solidFill>
              </a:rPr>
              <a:t>built</a:t>
            </a:r>
            <a:r>
              <a:rPr lang="fi-FI" sz="2000" dirty="0">
                <a:solidFill>
                  <a:schemeClr val="tx2"/>
                </a:solidFill>
              </a:rPr>
              <a:t> and </a:t>
            </a:r>
            <a:r>
              <a:rPr lang="fi-FI" sz="2000" dirty="0" err="1">
                <a:solidFill>
                  <a:schemeClr val="tx2"/>
                </a:solidFill>
              </a:rPr>
              <a:t>developed</a:t>
            </a:r>
            <a:r>
              <a:rPr lang="fi-FI" sz="2000" dirty="0">
                <a:solidFill>
                  <a:schemeClr val="tx2"/>
                </a:solidFill>
              </a:rPr>
              <a:t> </a:t>
            </a:r>
            <a:r>
              <a:rPr lang="fi-FI" sz="2000" dirty="0" err="1">
                <a:solidFill>
                  <a:schemeClr val="tx2"/>
                </a:solidFill>
              </a:rPr>
              <a:t>further</a:t>
            </a:r>
            <a:r>
              <a:rPr lang="fi-FI" sz="2000" dirty="0">
                <a:solidFill>
                  <a:schemeClr val="tx2"/>
                </a:solidFill>
              </a:rPr>
              <a:t>. </a:t>
            </a: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D4640674-13AD-CB63-8C4A-22980250789D}"/>
              </a:ext>
              <a:ext uri="{C183D7F6-B498-43B3-948B-1728B52AA6E4}">
                <adec:decorative xmlns:adec="http://schemas.microsoft.com/office/drawing/2017/decorative" val="1"/>
              </a:ext>
            </a:extLst>
          </p:cNvPr>
          <p:cNvSpPr txBox="1">
            <a:spLocks noChangeArrowheads="1"/>
          </p:cNvSpPr>
          <p:nvPr/>
        </p:nvSpPr>
        <p:spPr bwMode="auto">
          <a:xfrm>
            <a:off x="7352564" y="6436716"/>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a:t>
            </a:r>
            <a:r>
              <a:rPr kumimoji="0" lang="fi-FI"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Skyfox</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Marko Kallio</a:t>
            </a:r>
          </a:p>
        </p:txBody>
      </p:sp>
      <p:sp>
        <p:nvSpPr>
          <p:cNvPr id="2" name="Suorakulmio 1">
            <a:extLst>
              <a:ext uri="{FF2B5EF4-FFF2-40B4-BE49-F238E27FC236}">
                <a16:creationId xmlns:a16="http://schemas.microsoft.com/office/drawing/2014/main" id="{21151CC6-A4D7-722B-2962-D46D09F86CEB}"/>
              </a:ext>
              <a:ext uri="{C183D7F6-B498-43B3-948B-1728B52AA6E4}">
                <adec:decorative xmlns:adec="http://schemas.microsoft.com/office/drawing/2017/decorative" val="1"/>
              </a:ext>
            </a:extLst>
          </p:cNvPr>
          <p:cNvSpPr/>
          <p:nvPr/>
        </p:nvSpPr>
        <p:spPr>
          <a:xfrm>
            <a:off x="10107038" y="1926077"/>
            <a:ext cx="1614792" cy="5368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8">
            <a:extLst>
              <a:ext uri="{FF2B5EF4-FFF2-40B4-BE49-F238E27FC236}">
                <a16:creationId xmlns:a16="http://schemas.microsoft.com/office/drawing/2014/main" id="{97FF10C4-4657-22DA-9B2F-C9BCEA376CE7}"/>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02033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5C1E8EF-F9F8-E312-8456-92BFC6099E66}"/>
              </a:ext>
              <a:ext uri="{C183D7F6-B498-43B3-948B-1728B52AA6E4}">
                <adec:decorative xmlns:adec="http://schemas.microsoft.com/office/drawing/2017/decorative" val="1"/>
              </a:ext>
            </a:extLst>
          </p:cNvPr>
          <p:cNvPicPr>
            <a:picLocks/>
          </p:cNvPicPr>
          <p:nvPr/>
        </p:nvPicPr>
        <p:blipFill>
          <a:blip r:embed="rId3" cstate="print">
            <a:extLst>
              <a:ext uri="{28A0092B-C50C-407E-A947-70E740481C1C}">
                <a14:useLocalDpi xmlns:a14="http://schemas.microsoft.com/office/drawing/2010/main"/>
              </a:ext>
            </a:extLst>
          </a:blip>
          <a:srcRect/>
          <a:stretch/>
        </p:blipFill>
        <p:spPr>
          <a:xfrm>
            <a:off x="8107681" y="0"/>
            <a:ext cx="4084319" cy="6858000"/>
          </a:xfrm>
          <a:prstGeom prst="rect">
            <a:avLst/>
          </a:prstGeom>
        </p:spPr>
      </p:pic>
      <p:pic>
        <p:nvPicPr>
          <p:cNvPr id="9" name="Picture 8">
            <a:extLst>
              <a:ext uri="{FF2B5EF4-FFF2-40B4-BE49-F238E27FC236}">
                <a16:creationId xmlns:a16="http://schemas.microsoft.com/office/drawing/2014/main" id="{41E05467-917B-6B6F-34E4-9A87F03CDE9B}"/>
              </a:ext>
              <a:ext uri="{C183D7F6-B498-43B3-948B-1728B52AA6E4}">
                <adec:decorative xmlns:adec="http://schemas.microsoft.com/office/drawing/2017/decorative" val="1"/>
              </a:ext>
            </a:extLst>
          </p:cNvPr>
          <p:cNvPicPr>
            <a:picLocks/>
          </p:cNvPicPr>
          <p:nvPr/>
        </p:nvPicPr>
        <p:blipFill>
          <a:blip r:embed="rId4" cstate="print">
            <a:extLst>
              <a:ext uri="{28A0092B-C50C-407E-A947-70E740481C1C}">
                <a14:useLocalDpi xmlns:a14="http://schemas.microsoft.com/office/drawing/2010/main"/>
              </a:ext>
            </a:extLst>
          </a:blip>
          <a:srcRect/>
          <a:stretch/>
        </p:blipFill>
        <p:spPr>
          <a:xfrm>
            <a:off x="4044000" y="0"/>
            <a:ext cx="4104000" cy="6858000"/>
          </a:xfrm>
          <a:prstGeom prst="rect">
            <a:avLst/>
          </a:prstGeom>
          <a:effectLst>
            <a:outerShdw blurRad="190500" dist="38100" algn="l" rotWithShape="0">
              <a:prstClr val="black">
                <a:alpha val="76000"/>
              </a:prstClr>
            </a:outerShdw>
          </a:effectLst>
        </p:spPr>
      </p:pic>
      <p:pic>
        <p:nvPicPr>
          <p:cNvPr id="8" name="Picture 7">
            <a:extLst>
              <a:ext uri="{FF2B5EF4-FFF2-40B4-BE49-F238E27FC236}">
                <a16:creationId xmlns:a16="http://schemas.microsoft.com/office/drawing/2014/main" id="{13F1D9DB-4A7F-F3D2-7F0C-1009A2708A4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0" y="0"/>
            <a:ext cx="4104000" cy="6858001"/>
          </a:xfrm>
          <a:prstGeom prst="rect">
            <a:avLst/>
          </a:prstGeom>
          <a:effectLst>
            <a:outerShdw blurRad="364011" dist="38100" algn="l" rotWithShape="0">
              <a:prstClr val="black">
                <a:alpha val="76000"/>
              </a:prstClr>
            </a:outerShdw>
          </a:effectLst>
        </p:spPr>
      </p:pic>
      <p:sp>
        <p:nvSpPr>
          <p:cNvPr id="14" name="Suorakulmio 13">
            <a:extLst>
              <a:ext uri="{FF2B5EF4-FFF2-40B4-BE49-F238E27FC236}">
                <a16:creationId xmlns:a16="http://schemas.microsoft.com/office/drawing/2014/main" id="{E9DB678F-E8EF-5FDD-7497-3E7265506C53}"/>
              </a:ext>
              <a:ext uri="{C183D7F6-B498-43B3-948B-1728B52AA6E4}">
                <adec:decorative xmlns:adec="http://schemas.microsoft.com/office/drawing/2017/decorative" val="1"/>
              </a:ext>
            </a:extLst>
          </p:cNvPr>
          <p:cNvSpPr/>
          <p:nvPr/>
        </p:nvSpPr>
        <p:spPr>
          <a:xfrm>
            <a:off x="0" y="4177295"/>
            <a:ext cx="12192000" cy="2680706"/>
          </a:xfrm>
          <a:prstGeom prst="rect">
            <a:avLst/>
          </a:prstGeom>
          <a:gradFill>
            <a:gsLst>
              <a:gs pos="1000">
                <a:schemeClr val="tx1">
                  <a:alpha val="0"/>
                </a:schemeClr>
              </a:gs>
              <a:gs pos="84000">
                <a:schemeClr val="tx1">
                  <a:alpha val="7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Kuva 10">
            <a:extLst>
              <a:ext uri="{FF2B5EF4-FFF2-40B4-BE49-F238E27FC236}">
                <a16:creationId xmlns:a16="http://schemas.microsoft.com/office/drawing/2014/main" id="{9F8C3CD5-96AA-9EA7-9328-D978B236E592}"/>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0" name="Kuva 9">
            <a:extLst>
              <a:ext uri="{FF2B5EF4-FFF2-40B4-BE49-F238E27FC236}">
                <a16:creationId xmlns:a16="http://schemas.microsoft.com/office/drawing/2014/main" id="{BD07F0AC-B2E3-1238-A0CE-13C250B06446}"/>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2" name="Otsikko 11">
            <a:extLst>
              <a:ext uri="{FF2B5EF4-FFF2-40B4-BE49-F238E27FC236}">
                <a16:creationId xmlns:a16="http://schemas.microsoft.com/office/drawing/2014/main" id="{05643B19-D208-F861-E31E-A72C87E1363E}"/>
              </a:ext>
            </a:extLst>
          </p:cNvPr>
          <p:cNvSpPr>
            <a:spLocks noGrp="1"/>
          </p:cNvSpPr>
          <p:nvPr>
            <p:ph type="title"/>
          </p:nvPr>
        </p:nvSpPr>
        <p:spPr>
          <a:xfrm>
            <a:off x="0" y="2948781"/>
            <a:ext cx="12191999" cy="831117"/>
          </a:xfrm>
        </p:spPr>
        <p:txBody>
          <a:bodyPr/>
          <a:lstStyle/>
          <a:p>
            <a:pPr algn="ctr"/>
            <a:r>
              <a:rPr lang="fi-FI" dirty="0">
                <a:solidFill>
                  <a:schemeClr val="bg1"/>
                </a:solidFill>
                <a:effectLst>
                  <a:outerShdw blurRad="76200" algn="ctr" rotWithShape="0">
                    <a:prstClr val="black">
                      <a:alpha val="20000"/>
                    </a:prstClr>
                  </a:outerShdw>
                </a:effectLst>
                <a:latin typeface="Montserrat Black" pitchFamily="2" charset="77"/>
              </a:rPr>
              <a:t>FINLAND’S MOST ATTRACTIVE CITY </a:t>
            </a:r>
          </a:p>
        </p:txBody>
      </p:sp>
      <p:sp>
        <p:nvSpPr>
          <p:cNvPr id="13" name="Sisällön paikkamerkki 12">
            <a:extLst>
              <a:ext uri="{FF2B5EF4-FFF2-40B4-BE49-F238E27FC236}">
                <a16:creationId xmlns:a16="http://schemas.microsoft.com/office/drawing/2014/main" id="{62A6D965-E6C7-2736-7F7B-80079134056F}"/>
              </a:ext>
            </a:extLst>
          </p:cNvPr>
          <p:cNvSpPr>
            <a:spLocks noGrp="1"/>
          </p:cNvSpPr>
          <p:nvPr>
            <p:ph sz="quarter" idx="15"/>
          </p:nvPr>
        </p:nvSpPr>
        <p:spPr>
          <a:xfrm>
            <a:off x="0" y="5128543"/>
            <a:ext cx="4096215" cy="1196752"/>
          </a:xfrm>
        </p:spPr>
        <p:txBody>
          <a:bodyPr>
            <a:noAutofit/>
          </a:bodyPr>
          <a:lstStyle/>
          <a:p>
            <a:pPr marL="0" indent="0" algn="ctr">
              <a:lnSpc>
                <a:spcPts val="2600"/>
              </a:lnSpc>
              <a:spcBef>
                <a:spcPts val="0"/>
              </a:spcBef>
              <a:buClr>
                <a:schemeClr val="bg1"/>
              </a:buClr>
              <a:buNone/>
            </a:pPr>
            <a:r>
              <a:rPr lang="fi-FI" b="1" dirty="0" err="1">
                <a:solidFill>
                  <a:schemeClr val="bg1"/>
                </a:solidFill>
              </a:rPr>
              <a:t>Most</a:t>
            </a:r>
            <a:r>
              <a:rPr lang="fi-FI" b="1" dirty="0">
                <a:solidFill>
                  <a:schemeClr val="bg1"/>
                </a:solidFill>
              </a:rPr>
              <a:t> </a:t>
            </a:r>
            <a:r>
              <a:rPr lang="fi-FI" b="1" dirty="0" err="1">
                <a:solidFill>
                  <a:schemeClr val="bg1"/>
                </a:solidFill>
              </a:rPr>
              <a:t>attractive</a:t>
            </a:r>
            <a:r>
              <a:rPr lang="fi-FI" b="1" dirty="0">
                <a:solidFill>
                  <a:schemeClr val="bg1"/>
                </a:solidFill>
              </a:rPr>
              <a:t> </a:t>
            </a:r>
            <a:br>
              <a:rPr lang="fi-FI" b="1" dirty="0">
                <a:solidFill>
                  <a:schemeClr val="bg1"/>
                </a:solidFill>
              </a:rPr>
            </a:br>
            <a:r>
              <a:rPr lang="fi-FI" b="1" dirty="0" err="1">
                <a:solidFill>
                  <a:schemeClr val="bg1"/>
                </a:solidFill>
              </a:rPr>
              <a:t>residential</a:t>
            </a:r>
            <a:r>
              <a:rPr lang="fi-FI" b="1" dirty="0">
                <a:solidFill>
                  <a:schemeClr val="bg1"/>
                </a:solidFill>
              </a:rPr>
              <a:t> </a:t>
            </a:r>
            <a:r>
              <a:rPr lang="fi-FI" b="1" dirty="0" err="1">
                <a:solidFill>
                  <a:schemeClr val="bg1"/>
                </a:solidFill>
              </a:rPr>
              <a:t>destination</a:t>
            </a:r>
            <a:br>
              <a:rPr lang="fi-FI" b="1" dirty="0">
                <a:solidFill>
                  <a:schemeClr val="bg1"/>
                </a:solidFill>
              </a:rPr>
            </a:br>
            <a:r>
              <a:rPr lang="fi-FI" b="1" dirty="0">
                <a:solidFill>
                  <a:schemeClr val="bg1"/>
                </a:solidFill>
              </a:rPr>
              <a:t>2025</a:t>
            </a:r>
          </a:p>
        </p:txBody>
      </p:sp>
      <p:sp>
        <p:nvSpPr>
          <p:cNvPr id="2" name="Päivämäärän paikkamerkki 1">
            <a:extLst>
              <a:ext uri="{FF2B5EF4-FFF2-40B4-BE49-F238E27FC236}">
                <a16:creationId xmlns:a16="http://schemas.microsoft.com/office/drawing/2014/main" id="{090CD63B-B80F-AC66-0DBE-AB2EDDEE606E}"/>
              </a:ext>
              <a:ext uri="{C183D7F6-B498-43B3-948B-1728B52AA6E4}">
                <adec:decorative xmlns:adec="http://schemas.microsoft.com/office/drawing/2017/decorative" val="1"/>
              </a:ext>
            </a:extLst>
          </p:cNvPr>
          <p:cNvSpPr>
            <a:spLocks noGrp="1"/>
          </p:cNvSpPr>
          <p:nvPr>
            <p:ph type="dt" sz="half" idx="2"/>
          </p:nvPr>
        </p:nvSpPr>
        <p:spPr/>
        <p:txBody>
          <a:bodyPr/>
          <a:lstStyle/>
          <a:p>
            <a:fld id="{2D6EB140-2F55-344D-BDD8-F8FA8CAF263B}" type="datetime1">
              <a:rPr lang="fi-FI" smtClean="0">
                <a:solidFill>
                  <a:schemeClr val="bg1"/>
                </a:solidFill>
              </a:rPr>
              <a:t>11.5.2026</a:t>
            </a:fld>
            <a:endParaRPr lang="fi-FI" dirty="0">
              <a:solidFill>
                <a:schemeClr val="bg1"/>
              </a:solidFill>
            </a:endParaRPr>
          </a:p>
        </p:txBody>
      </p:sp>
      <p:sp>
        <p:nvSpPr>
          <p:cNvPr id="3" name="Dian numeron paikkamerkki 2">
            <a:extLst>
              <a:ext uri="{FF2B5EF4-FFF2-40B4-BE49-F238E27FC236}">
                <a16:creationId xmlns:a16="http://schemas.microsoft.com/office/drawing/2014/main" id="{6D69E9AA-5935-F266-7EA8-7995D34AEE68}"/>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pPr/>
              <a:t>3</a:t>
            </a:fld>
            <a:endParaRPr lang="fi-FI">
              <a:solidFill>
                <a:schemeClr val="bg1"/>
              </a:solidFill>
            </a:endParaRPr>
          </a:p>
        </p:txBody>
      </p:sp>
      <p:sp>
        <p:nvSpPr>
          <p:cNvPr id="15" name="Tekstiruutu 24">
            <a:extLst>
              <a:ext uri="{FF2B5EF4-FFF2-40B4-BE49-F238E27FC236}">
                <a16:creationId xmlns:a16="http://schemas.microsoft.com/office/drawing/2014/main" id="{EA9FA353-04C3-79BC-E42F-D310A92CD079}"/>
              </a:ext>
              <a:ext uri="{C183D7F6-B498-43B3-948B-1728B52AA6E4}">
                <adec:decorative xmlns:adec="http://schemas.microsoft.com/office/drawing/2017/decorative" val="1"/>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l" eaLnBrk="1" hangingPunct="1">
              <a:spcBef>
                <a:spcPct val="0"/>
              </a:spcBef>
              <a:buClrTx/>
              <a:buNone/>
              <a:defRPr/>
            </a:pPr>
            <a:r>
              <a:rPr kumimoji="0" lang="en-GB" altLang="fi-FI" sz="1200" b="0" i="0" u="none" strike="noStrike" kern="0" cap="none" spc="0" normalizeH="0" baseline="0" noProof="0" dirty="0">
                <a:ln>
                  <a:noFill/>
                </a:ln>
                <a:solidFill>
                  <a:srgbClr val="FFFFFF"/>
                </a:solidFill>
                <a:effectLst/>
                <a:uLnTx/>
                <a:uFillTx/>
                <a:latin typeface="Calibri" panose="020F0502020204030204" pitchFamily="34" charset="0"/>
              </a:rPr>
              <a:t>Image : Visit Tampere / Laura </a:t>
            </a:r>
            <a:r>
              <a:rPr kumimoji="0" lang="en-GB" altLang="fi-FI" sz="1200" b="0" i="0" u="none" strike="noStrike" kern="0" cap="none" spc="0" normalizeH="0" baseline="0" noProof="0" dirty="0" err="1">
                <a:ln>
                  <a:noFill/>
                </a:ln>
                <a:solidFill>
                  <a:srgbClr val="FFFFFF"/>
                </a:solidFill>
                <a:effectLst/>
                <a:uLnTx/>
                <a:uFillTx/>
                <a:latin typeface="Calibri" panose="020F0502020204030204" pitchFamily="34" charset="0"/>
              </a:rPr>
              <a:t>Vanzo</a:t>
            </a:r>
            <a:r>
              <a:rPr kumimoji="0" lang="fi-FI" altLang="fi-FI" sz="1200" b="0" i="0" u="none" strike="noStrike" kern="0" cap="none" spc="0" normalizeH="0" baseline="0" noProof="0" dirty="0">
                <a:ln>
                  <a:noFill/>
                </a:ln>
                <a:solidFill>
                  <a:srgbClr val="FFFFFF"/>
                </a:solidFill>
                <a:effectLst/>
                <a:uLnTx/>
                <a:uFillTx/>
                <a:latin typeface="Calibri" panose="020F0502020204030204" pitchFamily="34" charset="0"/>
              </a:rPr>
              <a:t> </a:t>
            </a:r>
          </a:p>
        </p:txBody>
      </p:sp>
      <p:sp>
        <p:nvSpPr>
          <p:cNvPr id="17" name="Sisällön paikkamerkki 12">
            <a:extLst>
              <a:ext uri="{FF2B5EF4-FFF2-40B4-BE49-F238E27FC236}">
                <a16:creationId xmlns:a16="http://schemas.microsoft.com/office/drawing/2014/main" id="{7EE541EE-4AB7-1FD9-BAB1-23C37E91A367}"/>
              </a:ext>
            </a:extLst>
          </p:cNvPr>
          <p:cNvSpPr txBox="1">
            <a:spLocks/>
          </p:cNvSpPr>
          <p:nvPr/>
        </p:nvSpPr>
        <p:spPr>
          <a:xfrm>
            <a:off x="4094922" y="5128544"/>
            <a:ext cx="4068417" cy="1209260"/>
          </a:xfrm>
          <a:prstGeom prst="rect">
            <a:avLst/>
          </a:prstGeom>
          <a:effectLst/>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600"/>
              </a:lnSpc>
              <a:spcBef>
                <a:spcPts val="0"/>
              </a:spcBef>
              <a:buClr>
                <a:schemeClr val="bg1"/>
              </a:buClr>
              <a:buNone/>
            </a:pPr>
            <a:r>
              <a:rPr lang="fi-FI" b="1" dirty="0" err="1">
                <a:solidFill>
                  <a:schemeClr val="bg1"/>
                </a:solidFill>
              </a:rPr>
              <a:t>Most</a:t>
            </a:r>
            <a:r>
              <a:rPr lang="fi-FI" b="1" dirty="0">
                <a:solidFill>
                  <a:schemeClr val="bg1"/>
                </a:solidFill>
              </a:rPr>
              <a:t> </a:t>
            </a:r>
            <a:r>
              <a:rPr lang="fi-FI" b="1" dirty="0" err="1">
                <a:solidFill>
                  <a:schemeClr val="bg1"/>
                </a:solidFill>
              </a:rPr>
              <a:t>recommended</a:t>
            </a:r>
            <a:r>
              <a:rPr lang="fi-FI" b="1" dirty="0">
                <a:solidFill>
                  <a:schemeClr val="bg1"/>
                </a:solidFill>
              </a:rPr>
              <a:t> </a:t>
            </a:r>
            <a:br>
              <a:rPr lang="fi-FI" b="1" dirty="0">
                <a:solidFill>
                  <a:schemeClr val="bg1"/>
                </a:solidFill>
              </a:rPr>
            </a:br>
            <a:r>
              <a:rPr lang="fi-FI" b="1" dirty="0" err="1">
                <a:solidFill>
                  <a:schemeClr val="bg1"/>
                </a:solidFill>
              </a:rPr>
              <a:t>student</a:t>
            </a:r>
            <a:r>
              <a:rPr lang="fi-FI" b="1" dirty="0">
                <a:solidFill>
                  <a:schemeClr val="bg1"/>
                </a:solidFill>
              </a:rPr>
              <a:t> city</a:t>
            </a:r>
            <a:br>
              <a:rPr lang="fi-FI" b="1" dirty="0">
                <a:solidFill>
                  <a:schemeClr val="bg1"/>
                </a:solidFill>
              </a:rPr>
            </a:br>
            <a:r>
              <a:rPr lang="fi-FI" b="1" dirty="0">
                <a:solidFill>
                  <a:schemeClr val="bg1"/>
                </a:solidFill>
              </a:rPr>
              <a:t>2025</a:t>
            </a:r>
          </a:p>
        </p:txBody>
      </p:sp>
      <p:sp>
        <p:nvSpPr>
          <p:cNvPr id="18" name="Sisällön paikkamerkki 12">
            <a:extLst>
              <a:ext uri="{FF2B5EF4-FFF2-40B4-BE49-F238E27FC236}">
                <a16:creationId xmlns:a16="http://schemas.microsoft.com/office/drawing/2014/main" id="{C1AAC862-05BE-4861-8487-63D62C8C1EA6}"/>
              </a:ext>
            </a:extLst>
          </p:cNvPr>
          <p:cNvSpPr txBox="1">
            <a:spLocks/>
          </p:cNvSpPr>
          <p:nvPr/>
        </p:nvSpPr>
        <p:spPr>
          <a:xfrm>
            <a:off x="8165707" y="5128544"/>
            <a:ext cx="4026293" cy="1213050"/>
          </a:xfrm>
          <a:prstGeom prst="rect">
            <a:avLst/>
          </a:prstGeom>
          <a:effectLst/>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600"/>
              </a:lnSpc>
              <a:spcBef>
                <a:spcPts val="400"/>
              </a:spcBef>
              <a:buClr>
                <a:schemeClr val="bg1"/>
              </a:buClr>
              <a:buNone/>
            </a:pPr>
            <a:r>
              <a:rPr lang="fi-FI" b="1" dirty="0" err="1">
                <a:solidFill>
                  <a:schemeClr val="bg1"/>
                </a:solidFill>
              </a:rPr>
              <a:t>Most</a:t>
            </a:r>
            <a:r>
              <a:rPr lang="fi-FI" b="1" dirty="0">
                <a:solidFill>
                  <a:schemeClr val="bg1"/>
                </a:solidFill>
              </a:rPr>
              <a:t> </a:t>
            </a:r>
            <a:r>
              <a:rPr lang="fi-FI" b="1" dirty="0" err="1">
                <a:solidFill>
                  <a:schemeClr val="bg1"/>
                </a:solidFill>
              </a:rPr>
              <a:t>popular</a:t>
            </a:r>
            <a:r>
              <a:rPr lang="fi-FI" b="1" dirty="0">
                <a:solidFill>
                  <a:schemeClr val="bg1"/>
                </a:solidFill>
              </a:rPr>
              <a:t> </a:t>
            </a:r>
            <a:br>
              <a:rPr lang="fi-FI" b="1" dirty="0">
                <a:solidFill>
                  <a:schemeClr val="bg1"/>
                </a:solidFill>
              </a:rPr>
            </a:br>
            <a:r>
              <a:rPr lang="fi-FI" b="1" dirty="0" err="1">
                <a:solidFill>
                  <a:schemeClr val="bg1"/>
                </a:solidFill>
              </a:rPr>
              <a:t>travel</a:t>
            </a:r>
            <a:r>
              <a:rPr lang="fi-FI" b="1" dirty="0">
                <a:solidFill>
                  <a:schemeClr val="bg1"/>
                </a:solidFill>
              </a:rPr>
              <a:t> </a:t>
            </a:r>
            <a:r>
              <a:rPr lang="fi-FI" b="1" dirty="0" err="1">
                <a:solidFill>
                  <a:schemeClr val="bg1"/>
                </a:solidFill>
              </a:rPr>
              <a:t>destination</a:t>
            </a:r>
            <a:br>
              <a:rPr lang="fi-FI" b="1" dirty="0">
                <a:solidFill>
                  <a:schemeClr val="bg1"/>
                </a:solidFill>
              </a:rPr>
            </a:br>
            <a:r>
              <a:rPr lang="fi-FI" b="1" dirty="0">
                <a:solidFill>
                  <a:schemeClr val="bg1"/>
                </a:solidFill>
              </a:rPr>
              <a:t>2025</a:t>
            </a:r>
          </a:p>
        </p:txBody>
      </p:sp>
    </p:spTree>
    <p:extLst>
      <p:ext uri="{BB962C8B-B14F-4D97-AF65-F5344CB8AC3E}">
        <p14:creationId xmlns:p14="http://schemas.microsoft.com/office/powerpoint/2010/main" val="2526808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ummer photo taken in a park, with colorful flowers in sharp focus in the foreground and a few people blurred in the background.">
            <a:extLst>
              <a:ext uri="{FF2B5EF4-FFF2-40B4-BE49-F238E27FC236}">
                <a16:creationId xmlns:a16="http://schemas.microsoft.com/office/drawing/2014/main" id="{E415F712-CB3C-7467-3538-0000B9B3FFD6}"/>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119" y="0"/>
            <a:ext cx="12189881" cy="6858000"/>
          </a:xfrm>
          <a:prstGeom prst="rect">
            <a:avLst/>
          </a:prstGeom>
        </p:spPr>
      </p:pic>
      <p:sp>
        <p:nvSpPr>
          <p:cNvPr id="11" name="Rectangle 10">
            <a:extLst>
              <a:ext uri="{FF2B5EF4-FFF2-40B4-BE49-F238E27FC236}">
                <a16:creationId xmlns:a16="http://schemas.microsoft.com/office/drawing/2014/main" id="{561D303E-DEFF-4281-7A42-05AB3AE91063}"/>
              </a:ext>
              <a:ext uri="{C183D7F6-B498-43B3-948B-1728B52AA6E4}">
                <adec:decorative xmlns:adec="http://schemas.microsoft.com/office/drawing/2017/decorative" val="1"/>
              </a:ext>
            </a:extLst>
          </p:cNvPr>
          <p:cNvSpPr/>
          <p:nvPr/>
        </p:nvSpPr>
        <p:spPr>
          <a:xfrm>
            <a:off x="0" y="0"/>
            <a:ext cx="5959736" cy="6858000"/>
          </a:xfrm>
          <a:prstGeom prst="rect">
            <a:avLst/>
          </a:prstGeom>
          <a:solidFill>
            <a:schemeClr val="tx2">
              <a:lumMod val="75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Otsikko 1">
            <a:extLst>
              <a:ext uri="{FF2B5EF4-FFF2-40B4-BE49-F238E27FC236}">
                <a16:creationId xmlns:a16="http://schemas.microsoft.com/office/drawing/2014/main" id="{EF718DAA-4E82-C90F-1091-CF1D94129961}"/>
              </a:ext>
            </a:extLst>
          </p:cNvPr>
          <p:cNvSpPr>
            <a:spLocks noGrp="1"/>
          </p:cNvSpPr>
          <p:nvPr>
            <p:ph type="title"/>
          </p:nvPr>
        </p:nvSpPr>
        <p:spPr>
          <a:xfrm>
            <a:off x="655281" y="1004600"/>
            <a:ext cx="4930466" cy="665246"/>
          </a:xfrm>
        </p:spPr>
        <p:txBody>
          <a:bodyPr/>
          <a:lstStyle/>
          <a:p>
            <a:r>
              <a:rPr lang="fi-FI" dirty="0" err="1">
                <a:solidFill>
                  <a:schemeClr val="bg1"/>
                </a:solidFill>
              </a:rPr>
              <a:t>Sustainable</a:t>
            </a:r>
            <a:r>
              <a:rPr lang="fi-FI" dirty="0">
                <a:solidFill>
                  <a:schemeClr val="bg1"/>
                </a:solidFill>
              </a:rPr>
              <a:t> city</a:t>
            </a:r>
          </a:p>
        </p:txBody>
      </p:sp>
      <p:sp>
        <p:nvSpPr>
          <p:cNvPr id="3" name="Sisällön paikkamerkki 2">
            <a:extLst>
              <a:ext uri="{FF2B5EF4-FFF2-40B4-BE49-F238E27FC236}">
                <a16:creationId xmlns:a16="http://schemas.microsoft.com/office/drawing/2014/main" id="{19861FC7-F154-E525-0E20-E068FECD0AE6}"/>
              </a:ext>
            </a:extLst>
          </p:cNvPr>
          <p:cNvSpPr>
            <a:spLocks noGrp="1"/>
          </p:cNvSpPr>
          <p:nvPr>
            <p:ph sz="quarter" idx="15"/>
          </p:nvPr>
        </p:nvSpPr>
        <p:spPr>
          <a:xfrm>
            <a:off x="655281" y="1966992"/>
            <a:ext cx="4728165" cy="4163079"/>
          </a:xfrm>
        </p:spPr>
        <p:txBody>
          <a:bodyPr>
            <a:normAutofit lnSpcReduction="10000"/>
          </a:bodyPr>
          <a:lstStyle/>
          <a:p>
            <a:pPr marL="0" indent="0">
              <a:buNone/>
            </a:pPr>
            <a:r>
              <a:rPr lang="fi-FI" dirty="0">
                <a:solidFill>
                  <a:schemeClr val="bg1"/>
                </a:solidFill>
              </a:rPr>
              <a:t>Tampere </a:t>
            </a:r>
            <a:r>
              <a:rPr lang="fi-FI" dirty="0" err="1">
                <a:solidFill>
                  <a:schemeClr val="bg1"/>
                </a:solidFill>
              </a:rPr>
              <a:t>wants</a:t>
            </a:r>
            <a:r>
              <a:rPr lang="fi-FI" dirty="0">
                <a:solidFill>
                  <a:schemeClr val="bg1"/>
                </a:solidFill>
              </a:rPr>
              <a:t> to </a:t>
            </a:r>
            <a:r>
              <a:rPr lang="fi-FI" dirty="0" err="1">
                <a:solidFill>
                  <a:schemeClr val="bg1"/>
                </a:solidFill>
              </a:rPr>
              <a:t>be</a:t>
            </a:r>
            <a:r>
              <a:rPr lang="fi-FI" dirty="0">
                <a:solidFill>
                  <a:schemeClr val="bg1"/>
                </a:solidFill>
              </a:rPr>
              <a:t> </a:t>
            </a:r>
            <a:r>
              <a:rPr lang="fi-FI" dirty="0" err="1">
                <a:solidFill>
                  <a:schemeClr val="bg1"/>
                </a:solidFill>
              </a:rPr>
              <a:t>internationally</a:t>
            </a:r>
            <a:r>
              <a:rPr lang="fi-FI" dirty="0">
                <a:solidFill>
                  <a:schemeClr val="bg1"/>
                </a:solidFill>
              </a:rPr>
              <a:t> </a:t>
            </a:r>
            <a:r>
              <a:rPr lang="fi-FI" dirty="0" err="1">
                <a:solidFill>
                  <a:schemeClr val="bg1"/>
                </a:solidFill>
              </a:rPr>
              <a:t>known</a:t>
            </a:r>
            <a:r>
              <a:rPr lang="fi-FI" dirty="0">
                <a:solidFill>
                  <a:schemeClr val="bg1"/>
                </a:solidFill>
              </a:rPr>
              <a:t> for </a:t>
            </a:r>
            <a:r>
              <a:rPr lang="fi-FI" dirty="0" err="1">
                <a:solidFill>
                  <a:schemeClr val="bg1"/>
                </a:solidFill>
              </a:rPr>
              <a:t>its</a:t>
            </a:r>
            <a:r>
              <a:rPr lang="fi-FI" dirty="0">
                <a:solidFill>
                  <a:schemeClr val="bg1"/>
                </a:solidFill>
              </a:rPr>
              <a:t> </a:t>
            </a:r>
            <a:r>
              <a:rPr lang="fi-FI" dirty="0" err="1">
                <a:solidFill>
                  <a:schemeClr val="bg1"/>
                </a:solidFill>
              </a:rPr>
              <a:t>actions</a:t>
            </a:r>
            <a:r>
              <a:rPr lang="fi-FI" dirty="0">
                <a:solidFill>
                  <a:schemeClr val="bg1"/>
                </a:solidFill>
              </a:rPr>
              <a:t> for </a:t>
            </a:r>
            <a:r>
              <a:rPr lang="fi-FI" dirty="0" err="1">
                <a:solidFill>
                  <a:schemeClr val="bg1"/>
                </a:solidFill>
              </a:rPr>
              <a:t>climate</a:t>
            </a:r>
            <a:r>
              <a:rPr lang="fi-FI" dirty="0">
                <a:solidFill>
                  <a:schemeClr val="bg1"/>
                </a:solidFill>
              </a:rPr>
              <a:t> and </a:t>
            </a:r>
            <a:r>
              <a:rPr lang="fi-FI" dirty="0" err="1">
                <a:solidFill>
                  <a:schemeClr val="bg1"/>
                </a:solidFill>
              </a:rPr>
              <a:t>biodiversity</a:t>
            </a:r>
            <a:r>
              <a:rPr lang="fi-FI" dirty="0">
                <a:solidFill>
                  <a:schemeClr val="bg1"/>
                </a:solidFill>
              </a:rPr>
              <a:t>.</a:t>
            </a:r>
          </a:p>
          <a:p>
            <a:pPr>
              <a:buClr>
                <a:schemeClr val="accent6"/>
              </a:buClr>
            </a:pPr>
            <a:r>
              <a:rPr lang="fi-FI" dirty="0">
                <a:solidFill>
                  <a:schemeClr val="bg1"/>
                </a:solidFill>
              </a:rPr>
              <a:t>Tampere </a:t>
            </a:r>
            <a:r>
              <a:rPr lang="fi-FI" dirty="0" err="1">
                <a:solidFill>
                  <a:schemeClr val="bg1"/>
                </a:solidFill>
              </a:rPr>
              <a:t>aims</a:t>
            </a:r>
            <a:r>
              <a:rPr lang="fi-FI" dirty="0">
                <a:solidFill>
                  <a:schemeClr val="bg1"/>
                </a:solidFill>
              </a:rPr>
              <a:t> to </a:t>
            </a:r>
            <a:r>
              <a:rPr lang="fi-FI" dirty="0" err="1">
                <a:solidFill>
                  <a:schemeClr val="bg1"/>
                </a:solidFill>
              </a:rPr>
              <a:t>be</a:t>
            </a:r>
            <a:r>
              <a:rPr lang="fi-FI" dirty="0">
                <a:solidFill>
                  <a:schemeClr val="bg1"/>
                </a:solidFill>
              </a:rPr>
              <a:t> </a:t>
            </a:r>
            <a:r>
              <a:rPr lang="fi-FI" dirty="0" err="1">
                <a:solidFill>
                  <a:schemeClr val="bg1"/>
                </a:solidFill>
              </a:rPr>
              <a:t>climate</a:t>
            </a:r>
            <a:r>
              <a:rPr lang="fi-FI" dirty="0">
                <a:solidFill>
                  <a:schemeClr val="bg1"/>
                </a:solidFill>
              </a:rPr>
              <a:t> </a:t>
            </a:r>
            <a:r>
              <a:rPr lang="fi-FI" dirty="0" err="1">
                <a:solidFill>
                  <a:schemeClr val="bg1"/>
                </a:solidFill>
              </a:rPr>
              <a:t>neutral</a:t>
            </a:r>
            <a:r>
              <a:rPr lang="fi-FI" dirty="0">
                <a:solidFill>
                  <a:schemeClr val="bg1"/>
                </a:solidFill>
              </a:rPr>
              <a:t> </a:t>
            </a:r>
            <a:r>
              <a:rPr lang="fi-FI" dirty="0" err="1">
                <a:solidFill>
                  <a:schemeClr val="bg1"/>
                </a:solidFill>
              </a:rPr>
              <a:t>by</a:t>
            </a:r>
            <a:r>
              <a:rPr lang="fi-FI" dirty="0">
                <a:solidFill>
                  <a:schemeClr val="bg1"/>
                </a:solidFill>
              </a:rPr>
              <a:t> 2030. </a:t>
            </a:r>
            <a:r>
              <a:rPr lang="fi-FI" dirty="0" err="1">
                <a:solidFill>
                  <a:schemeClr val="bg1"/>
                </a:solidFill>
              </a:rPr>
              <a:t>The</a:t>
            </a:r>
            <a:r>
              <a:rPr lang="fi-FI" dirty="0">
                <a:solidFill>
                  <a:schemeClr val="bg1"/>
                </a:solidFill>
              </a:rPr>
              <a:t> </a:t>
            </a:r>
            <a:r>
              <a:rPr lang="fi-FI" dirty="0" err="1">
                <a:solidFill>
                  <a:schemeClr val="bg1"/>
                </a:solidFill>
              </a:rPr>
              <a:t>climate</a:t>
            </a:r>
            <a:r>
              <a:rPr lang="fi-FI" dirty="0">
                <a:solidFill>
                  <a:schemeClr val="bg1"/>
                </a:solidFill>
              </a:rPr>
              <a:t> </a:t>
            </a:r>
            <a:r>
              <a:rPr lang="fi-FI" dirty="0" err="1">
                <a:solidFill>
                  <a:schemeClr val="bg1"/>
                </a:solidFill>
              </a:rPr>
              <a:t>neutral</a:t>
            </a:r>
            <a:r>
              <a:rPr lang="fi-FI" dirty="0">
                <a:solidFill>
                  <a:schemeClr val="bg1"/>
                </a:solidFill>
              </a:rPr>
              <a:t> Tampere</a:t>
            </a:r>
            <a:r>
              <a:rPr lang="en-US" dirty="0">
                <a:solidFill>
                  <a:schemeClr val="bg1"/>
                </a:solidFill>
              </a:rPr>
              <a:t> roadmap includes 397 actions under seven themes.</a:t>
            </a:r>
            <a:endParaRPr lang="fi-FI" dirty="0">
              <a:solidFill>
                <a:schemeClr val="bg1"/>
              </a:solidFill>
            </a:endParaRPr>
          </a:p>
          <a:p>
            <a:pPr>
              <a:buClr>
                <a:schemeClr val="accent6"/>
              </a:buClr>
            </a:pPr>
            <a:r>
              <a:rPr lang="fi-FI" dirty="0">
                <a:solidFill>
                  <a:schemeClr val="bg1"/>
                </a:solidFill>
              </a:rPr>
              <a:t>Tampere </a:t>
            </a:r>
            <a:r>
              <a:rPr lang="fi-FI" dirty="0" err="1">
                <a:solidFill>
                  <a:schemeClr val="bg1"/>
                </a:solidFill>
              </a:rPr>
              <a:t>protects</a:t>
            </a:r>
            <a:r>
              <a:rPr lang="fi-FI" dirty="0">
                <a:solidFill>
                  <a:schemeClr val="bg1"/>
                </a:solidFill>
              </a:rPr>
              <a:t> </a:t>
            </a:r>
            <a:r>
              <a:rPr lang="fi-FI" dirty="0" err="1">
                <a:solidFill>
                  <a:schemeClr val="bg1"/>
                </a:solidFill>
              </a:rPr>
              <a:t>biodiversity</a:t>
            </a:r>
            <a:r>
              <a:rPr lang="fi-FI" dirty="0">
                <a:solidFill>
                  <a:schemeClr val="bg1"/>
                </a:solidFill>
              </a:rPr>
              <a:t>. Tampere </a:t>
            </a:r>
            <a:r>
              <a:rPr lang="fi-FI" dirty="0" err="1">
                <a:solidFill>
                  <a:schemeClr val="bg1"/>
                </a:solidFill>
              </a:rPr>
              <a:t>biodiversity</a:t>
            </a:r>
            <a:r>
              <a:rPr lang="fi-FI" dirty="0">
                <a:solidFill>
                  <a:schemeClr val="bg1"/>
                </a:solidFill>
              </a:rPr>
              <a:t> </a:t>
            </a:r>
            <a:r>
              <a:rPr lang="fi-FI" dirty="0" err="1">
                <a:solidFill>
                  <a:schemeClr val="bg1"/>
                </a:solidFill>
              </a:rPr>
              <a:t>programme</a:t>
            </a:r>
            <a:r>
              <a:rPr lang="fi-FI" dirty="0">
                <a:solidFill>
                  <a:schemeClr val="bg1"/>
                </a:solidFill>
              </a:rPr>
              <a:t> (LUMO-</a:t>
            </a:r>
            <a:r>
              <a:rPr lang="fi-FI" dirty="0" err="1">
                <a:solidFill>
                  <a:schemeClr val="bg1"/>
                </a:solidFill>
              </a:rPr>
              <a:t>programme</a:t>
            </a:r>
            <a:r>
              <a:rPr lang="fi-FI" dirty="0">
                <a:solidFill>
                  <a:schemeClr val="bg1"/>
                </a:solidFill>
              </a:rPr>
              <a:t>) </a:t>
            </a:r>
            <a:r>
              <a:rPr lang="fi-FI" dirty="0" err="1">
                <a:solidFill>
                  <a:schemeClr val="bg1"/>
                </a:solidFill>
              </a:rPr>
              <a:t>includes</a:t>
            </a:r>
            <a:r>
              <a:rPr lang="fi-FI" dirty="0">
                <a:solidFill>
                  <a:schemeClr val="bg1"/>
                </a:solidFill>
              </a:rPr>
              <a:t> </a:t>
            </a:r>
            <a:r>
              <a:rPr lang="fi-FI" dirty="0" err="1">
                <a:solidFill>
                  <a:schemeClr val="bg1"/>
                </a:solidFill>
              </a:rPr>
              <a:t>over</a:t>
            </a:r>
            <a:r>
              <a:rPr lang="fi-FI" dirty="0">
                <a:solidFill>
                  <a:schemeClr val="bg1"/>
                </a:solidFill>
              </a:rPr>
              <a:t> 100 </a:t>
            </a:r>
            <a:r>
              <a:rPr lang="fi-FI" dirty="0" err="1">
                <a:solidFill>
                  <a:schemeClr val="bg1"/>
                </a:solidFill>
              </a:rPr>
              <a:t>actions</a:t>
            </a:r>
            <a:r>
              <a:rPr lang="fi-FI" dirty="0">
                <a:solidFill>
                  <a:schemeClr val="bg1"/>
                </a:solidFill>
              </a:rPr>
              <a:t>.</a:t>
            </a:r>
          </a:p>
          <a:p>
            <a:endParaRPr lang="fi-FI" dirty="0">
              <a:solidFill>
                <a:schemeClr val="bg1"/>
              </a:solidFill>
            </a:endParaRPr>
          </a:p>
          <a:p>
            <a:endParaRPr lang="fi-FI" dirty="0">
              <a:solidFill>
                <a:schemeClr val="bg1"/>
              </a:solidFill>
            </a:endParaRPr>
          </a:p>
          <a:p>
            <a:pPr marL="0" indent="0">
              <a:buNone/>
            </a:pPr>
            <a:endParaRPr lang="fi-FI" dirty="0">
              <a:solidFill>
                <a:schemeClr val="bg1"/>
              </a:solidFill>
            </a:endParaRPr>
          </a:p>
        </p:txBody>
      </p:sp>
      <p:sp>
        <p:nvSpPr>
          <p:cNvPr id="4" name="Päivämäärän paikkamerkki 3">
            <a:extLst>
              <a:ext uri="{FF2B5EF4-FFF2-40B4-BE49-F238E27FC236}">
                <a16:creationId xmlns:a16="http://schemas.microsoft.com/office/drawing/2014/main" id="{2B40B7B8-5FEB-D6FE-2FD8-5586D5DDAA5A}"/>
              </a:ext>
              <a:ext uri="{C183D7F6-B498-43B3-948B-1728B52AA6E4}">
                <adec:decorative xmlns:adec="http://schemas.microsoft.com/office/drawing/2017/decorative" val="1"/>
              </a:ext>
            </a:extLst>
          </p:cNvPr>
          <p:cNvSpPr>
            <a:spLocks noGrp="1"/>
          </p:cNvSpPr>
          <p:nvPr>
            <p:ph type="dt" sz="half" idx="2"/>
          </p:nvPr>
        </p:nvSpPr>
        <p:spPr/>
        <p:txBody>
          <a:bodyPr/>
          <a:lstStyle/>
          <a:p>
            <a:fld id="{D4F04CF8-0B99-2F48-824E-2066D9C2B963}" type="datetime1">
              <a:rPr lang="fi-FI" smtClean="0">
                <a:solidFill>
                  <a:schemeClr val="bg1"/>
                </a:solidFill>
              </a:rPr>
              <a:t>11.5.2026</a:t>
            </a:fld>
            <a:endParaRPr lang="fi-FI" dirty="0">
              <a:solidFill>
                <a:schemeClr val="bg1"/>
              </a:solidFill>
            </a:endParaRPr>
          </a:p>
        </p:txBody>
      </p:sp>
      <p:sp>
        <p:nvSpPr>
          <p:cNvPr id="5" name="Dian numeron paikkamerkki 4">
            <a:extLst>
              <a:ext uri="{FF2B5EF4-FFF2-40B4-BE49-F238E27FC236}">
                <a16:creationId xmlns:a16="http://schemas.microsoft.com/office/drawing/2014/main" id="{2B08A09A-ED72-9D08-6806-2DF67F3B1D57}"/>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30</a:t>
            </a:fld>
            <a:endParaRPr lang="fi-FI">
              <a:solidFill>
                <a:schemeClr val="bg1"/>
              </a:solidFill>
            </a:endParaRPr>
          </a:p>
        </p:txBody>
      </p:sp>
      <p:sp>
        <p:nvSpPr>
          <p:cNvPr id="7" name="Tekstiruutu 24">
            <a:extLst>
              <a:ext uri="{FF2B5EF4-FFF2-40B4-BE49-F238E27FC236}">
                <a16:creationId xmlns:a16="http://schemas.microsoft.com/office/drawing/2014/main" id="{4CC10025-026E-0BFD-DFFD-4AD39C4D5A7F}"/>
              </a:ext>
              <a:ext uri="{C183D7F6-B498-43B3-948B-1728B52AA6E4}">
                <adec:decorative xmlns:adec="http://schemas.microsoft.com/office/drawing/2017/decorative" val="1"/>
              </a:ext>
            </a:extLst>
          </p:cNvPr>
          <p:cNvSpPr txBox="1">
            <a:spLocks noChangeArrowheads="1"/>
          </p:cNvSpPr>
          <p:nvPr/>
        </p:nvSpPr>
        <p:spPr bwMode="auto">
          <a:xfrm>
            <a:off x="7549806" y="6388992"/>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8" name="Kuva 7">
            <a:extLst>
              <a:ext uri="{FF2B5EF4-FFF2-40B4-BE49-F238E27FC236}">
                <a16:creationId xmlns:a16="http://schemas.microsoft.com/office/drawing/2014/main" id="{30221FB2-061E-7C7C-3BFC-CE9F177804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pic>
        <p:nvPicPr>
          <p:cNvPr id="12" name="Kuva 19">
            <a:extLst>
              <a:ext uri="{FF2B5EF4-FFF2-40B4-BE49-F238E27FC236}">
                <a16:creationId xmlns:a16="http://schemas.microsoft.com/office/drawing/2014/main" id="{8247F2FC-DCC9-242B-DA7B-0BD195ED45A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538301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street with buildings and a bus&#10;&#10;AI-generated content may be incorrect.">
            <a:extLst>
              <a:ext uri="{FF2B5EF4-FFF2-40B4-BE49-F238E27FC236}">
                <a16:creationId xmlns:a16="http://schemas.microsoft.com/office/drawing/2014/main" id="{4AE81527-8CA0-D729-B1B9-CE61941B0EF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DA330D6-5AAE-FDB8-8E27-E61972C73199}"/>
              </a:ext>
              <a:ext uri="{C183D7F6-B498-43B3-948B-1728B52AA6E4}">
                <adec:decorative xmlns:adec="http://schemas.microsoft.com/office/drawing/2017/decorative" val="1"/>
              </a:ext>
            </a:extLst>
          </p:cNvPr>
          <p:cNvSpPr/>
          <p:nvPr/>
        </p:nvSpPr>
        <p:spPr>
          <a:xfrm>
            <a:off x="5720576" y="0"/>
            <a:ext cx="6471424" cy="6858000"/>
          </a:xfrm>
          <a:prstGeom prst="rect">
            <a:avLst/>
          </a:prstGeom>
          <a:solidFill>
            <a:schemeClr val="tx2">
              <a:lumMod val="2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6" name="Otsikko 5">
            <a:extLst>
              <a:ext uri="{FF2B5EF4-FFF2-40B4-BE49-F238E27FC236}">
                <a16:creationId xmlns:a16="http://schemas.microsoft.com/office/drawing/2014/main" id="{F6A88895-D029-AD73-D694-BAAB2AFFF661}"/>
              </a:ext>
            </a:extLst>
          </p:cNvPr>
          <p:cNvSpPr>
            <a:spLocks noGrp="1"/>
          </p:cNvSpPr>
          <p:nvPr>
            <p:ph type="title"/>
          </p:nvPr>
        </p:nvSpPr>
        <p:spPr>
          <a:xfrm>
            <a:off x="6441884" y="1008176"/>
            <a:ext cx="5750116" cy="717367"/>
          </a:xfrm>
        </p:spPr>
        <p:txBody>
          <a:bodyPr/>
          <a:lstStyle/>
          <a:p>
            <a:r>
              <a:rPr lang="fi-FI" dirty="0"/>
              <a:t>A </a:t>
            </a:r>
            <a:r>
              <a:rPr lang="fi-FI" dirty="0" err="1"/>
              <a:t>five-star</a:t>
            </a:r>
            <a:r>
              <a:rPr lang="fi-FI" dirty="0"/>
              <a:t> city </a:t>
            </a:r>
            <a:r>
              <a:rPr lang="fi-FI" dirty="0" err="1"/>
              <a:t>centre</a:t>
            </a:r>
            <a:endParaRPr lang="fi-FI" sz="2400" b="0" dirty="0"/>
          </a:p>
        </p:txBody>
      </p:sp>
      <p:sp>
        <p:nvSpPr>
          <p:cNvPr id="7" name="Sisällön paikkamerkki 6">
            <a:extLst>
              <a:ext uri="{FF2B5EF4-FFF2-40B4-BE49-F238E27FC236}">
                <a16:creationId xmlns:a16="http://schemas.microsoft.com/office/drawing/2014/main" id="{B489AD8F-ABEB-ECA2-BDA4-5AF56C6C2E2C}"/>
              </a:ext>
            </a:extLst>
          </p:cNvPr>
          <p:cNvSpPr>
            <a:spLocks noGrp="1"/>
          </p:cNvSpPr>
          <p:nvPr>
            <p:ph sz="quarter" idx="15"/>
          </p:nvPr>
        </p:nvSpPr>
        <p:spPr>
          <a:xfrm>
            <a:off x="6441884" y="2095908"/>
            <a:ext cx="5067300" cy="4008430"/>
          </a:xfrm>
        </p:spPr>
        <p:txBody>
          <a:bodyPr>
            <a:normAutofit/>
          </a:bodyPr>
          <a:lstStyle/>
          <a:p>
            <a:pPr marL="0" indent="0">
              <a:lnSpc>
                <a:spcPct val="90000"/>
              </a:lnSpc>
              <a:spcBef>
                <a:spcPts val="400"/>
              </a:spcBef>
              <a:buNone/>
            </a:pPr>
            <a:r>
              <a:rPr lang="fi-FI" sz="2200" dirty="0" err="1"/>
              <a:t>Renews</a:t>
            </a:r>
            <a:r>
              <a:rPr lang="fi-FI" sz="2200" dirty="0"/>
              <a:t> </a:t>
            </a:r>
            <a:r>
              <a:rPr lang="fi-FI" sz="2200" dirty="0" err="1"/>
              <a:t>the</a:t>
            </a:r>
            <a:r>
              <a:rPr lang="fi-FI" sz="2200" dirty="0"/>
              <a:t> Tampere city center to </a:t>
            </a:r>
            <a:br>
              <a:rPr lang="fi-FI" sz="2200" dirty="0"/>
            </a:br>
            <a:r>
              <a:rPr lang="fi-FI" sz="2200" dirty="0" err="1"/>
              <a:t>serve</a:t>
            </a:r>
            <a:r>
              <a:rPr lang="fi-FI" sz="2200" dirty="0"/>
              <a:t> </a:t>
            </a:r>
            <a:r>
              <a:rPr lang="fi-FI" sz="2200" dirty="0" err="1"/>
              <a:t>even</a:t>
            </a:r>
            <a:r>
              <a:rPr lang="fi-FI" sz="2200" dirty="0"/>
              <a:t> </a:t>
            </a:r>
            <a:r>
              <a:rPr lang="fi-FI" sz="2200" dirty="0" err="1"/>
              <a:t>more</a:t>
            </a:r>
            <a:r>
              <a:rPr lang="fi-FI" sz="2200" dirty="0"/>
              <a:t> </a:t>
            </a:r>
            <a:r>
              <a:rPr lang="fi-FI" sz="2200" dirty="0" err="1"/>
              <a:t>residents</a:t>
            </a:r>
            <a:r>
              <a:rPr lang="fi-FI" sz="2200" dirty="0"/>
              <a:t> and </a:t>
            </a:r>
            <a:br>
              <a:rPr lang="fi-FI" sz="2200" dirty="0"/>
            </a:br>
            <a:r>
              <a:rPr lang="fi-FI" sz="2200" dirty="0" err="1"/>
              <a:t>businesses</a:t>
            </a:r>
            <a:r>
              <a:rPr lang="fi-FI" sz="2200" dirty="0"/>
              <a:t>.</a:t>
            </a:r>
          </a:p>
          <a:p>
            <a:pPr marL="0" indent="0">
              <a:lnSpc>
                <a:spcPct val="90000"/>
              </a:lnSpc>
              <a:buNone/>
            </a:pPr>
            <a:r>
              <a:rPr lang="fi-FI" sz="2200" dirty="0" err="1"/>
              <a:t>Enables</a:t>
            </a:r>
            <a:r>
              <a:rPr lang="fi-FI" sz="2200" dirty="0"/>
              <a:t> </a:t>
            </a:r>
            <a:r>
              <a:rPr lang="fi-FI" sz="2200" dirty="0" err="1"/>
              <a:t>the</a:t>
            </a:r>
            <a:r>
              <a:rPr lang="fi-FI" sz="2200" dirty="0"/>
              <a:t> </a:t>
            </a:r>
            <a:r>
              <a:rPr lang="fi-FI" sz="2200" dirty="0" err="1"/>
              <a:t>development</a:t>
            </a:r>
            <a:r>
              <a:rPr lang="fi-FI" sz="2200" dirty="0"/>
              <a:t> of </a:t>
            </a:r>
            <a:r>
              <a:rPr lang="fi-FI" sz="2200" dirty="0" err="1"/>
              <a:t>new</a:t>
            </a:r>
            <a:r>
              <a:rPr lang="fi-FI" sz="2200" dirty="0"/>
              <a:t> </a:t>
            </a:r>
            <a:r>
              <a:rPr lang="fi-FI" sz="2200" dirty="0" err="1"/>
              <a:t>residential</a:t>
            </a:r>
            <a:r>
              <a:rPr lang="fi-FI" sz="2200" dirty="0"/>
              <a:t> and </a:t>
            </a:r>
            <a:r>
              <a:rPr lang="fi-FI" sz="2200" dirty="0" err="1"/>
              <a:t>recreational</a:t>
            </a:r>
            <a:r>
              <a:rPr lang="fi-FI" sz="2200" dirty="0"/>
              <a:t> </a:t>
            </a:r>
            <a:r>
              <a:rPr lang="fi-FI" sz="2200" dirty="0" err="1"/>
              <a:t>areas</a:t>
            </a:r>
            <a:r>
              <a:rPr lang="fi-FI" sz="2200" dirty="0"/>
              <a:t>, </a:t>
            </a:r>
            <a:br>
              <a:rPr lang="fi-FI" sz="2200" dirty="0"/>
            </a:br>
            <a:r>
              <a:rPr lang="fi-FI" sz="2200" dirty="0"/>
              <a:t>business and </a:t>
            </a:r>
            <a:r>
              <a:rPr lang="fi-FI" sz="2200" dirty="0" err="1"/>
              <a:t>retail</a:t>
            </a:r>
            <a:r>
              <a:rPr lang="fi-FI" sz="2200" dirty="0"/>
              <a:t> </a:t>
            </a:r>
            <a:r>
              <a:rPr lang="fi-FI" sz="2200" dirty="0" err="1"/>
              <a:t>premises</a:t>
            </a:r>
            <a:r>
              <a:rPr lang="fi-FI" sz="2200" dirty="0"/>
              <a:t> and </a:t>
            </a:r>
            <a:br>
              <a:rPr lang="fi-FI" sz="2200" dirty="0"/>
            </a:br>
            <a:r>
              <a:rPr lang="fi-FI" sz="2200" dirty="0" err="1"/>
              <a:t>venues</a:t>
            </a:r>
            <a:r>
              <a:rPr lang="fi-FI" sz="2200" dirty="0"/>
              <a:t> in </a:t>
            </a:r>
            <a:r>
              <a:rPr lang="fi-FI" sz="2200" dirty="0" err="1"/>
              <a:t>the</a:t>
            </a:r>
            <a:r>
              <a:rPr lang="fi-FI" sz="2200" dirty="0"/>
              <a:t> city center.</a:t>
            </a:r>
          </a:p>
          <a:p>
            <a:pPr marL="0" indent="0">
              <a:lnSpc>
                <a:spcPct val="90000"/>
              </a:lnSpc>
              <a:spcBef>
                <a:spcPts val="400"/>
              </a:spcBef>
              <a:buNone/>
            </a:pPr>
            <a:br>
              <a:rPr lang="fi-FI" sz="2200" dirty="0"/>
            </a:br>
            <a:r>
              <a:rPr lang="fi-FI" sz="2200" dirty="0"/>
              <a:t>In 2040, Tampere </a:t>
            </a:r>
            <a:r>
              <a:rPr lang="fi-FI" sz="2200" dirty="0" err="1"/>
              <a:t>will</a:t>
            </a:r>
            <a:r>
              <a:rPr lang="fi-FI" sz="2200" dirty="0"/>
              <a:t> </a:t>
            </a:r>
            <a:r>
              <a:rPr lang="fi-FI" sz="2200" dirty="0" err="1"/>
              <a:t>stand</a:t>
            </a:r>
            <a:r>
              <a:rPr lang="fi-FI" sz="2200" dirty="0"/>
              <a:t> out </a:t>
            </a:r>
            <a:br>
              <a:rPr lang="fi-FI" sz="2200" dirty="0"/>
            </a:br>
            <a:r>
              <a:rPr lang="fi-FI" sz="2200" dirty="0" err="1"/>
              <a:t>thanks</a:t>
            </a:r>
            <a:r>
              <a:rPr lang="fi-FI" sz="2200" dirty="0"/>
              <a:t> to </a:t>
            </a:r>
            <a:r>
              <a:rPr lang="fi-FI" sz="2200" dirty="0" err="1"/>
              <a:t>its</a:t>
            </a:r>
            <a:r>
              <a:rPr lang="fi-FI" sz="2200" dirty="0"/>
              <a:t> </a:t>
            </a:r>
            <a:r>
              <a:rPr lang="fi-FI" sz="2200" dirty="0" err="1"/>
              <a:t>progressive</a:t>
            </a:r>
            <a:r>
              <a:rPr lang="fi-FI" sz="2200" dirty="0"/>
              <a:t>, </a:t>
            </a:r>
            <a:r>
              <a:rPr lang="fi-FI" sz="2200" dirty="0" err="1"/>
              <a:t>experiential</a:t>
            </a:r>
            <a:r>
              <a:rPr lang="fi-FI" sz="2200" dirty="0"/>
              <a:t> </a:t>
            </a:r>
            <a:br>
              <a:rPr lang="fi-FI" sz="2200" dirty="0"/>
            </a:br>
            <a:r>
              <a:rPr lang="fi-FI" sz="2200" dirty="0"/>
              <a:t>and </a:t>
            </a:r>
            <a:r>
              <a:rPr lang="fi-FI" sz="2200" dirty="0" err="1"/>
              <a:t>distinctive</a:t>
            </a:r>
            <a:r>
              <a:rPr lang="fi-FI" sz="2200" dirty="0"/>
              <a:t> city center.</a:t>
            </a:r>
          </a:p>
        </p:txBody>
      </p:sp>
      <p:sp>
        <p:nvSpPr>
          <p:cNvPr id="10" name="Ellipsi 9">
            <a:extLst>
              <a:ext uri="{FF2B5EF4-FFF2-40B4-BE49-F238E27FC236}">
                <a16:creationId xmlns:a16="http://schemas.microsoft.com/office/drawing/2014/main" id="{2D60BFE4-6AC9-57B0-C0DA-1C591774875A}"/>
              </a:ext>
              <a:ext uri="{C183D7F6-B498-43B3-948B-1728B52AA6E4}">
                <adec:decorative xmlns:adec="http://schemas.microsoft.com/office/drawing/2017/decorative" val="1"/>
              </a:ext>
            </a:extLst>
          </p:cNvPr>
          <p:cNvSpPr/>
          <p:nvPr/>
        </p:nvSpPr>
        <p:spPr>
          <a:xfrm>
            <a:off x="1234526" y="391647"/>
            <a:ext cx="1741953" cy="174195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chemeClr val="bg2">
                  <a:lumMod val="75000"/>
                </a:schemeClr>
              </a:solidFill>
            </a:endParaRPr>
          </a:p>
        </p:txBody>
      </p:sp>
      <p:pic>
        <p:nvPicPr>
          <p:cNvPr id="16" name="Kuva 15">
            <a:extLst>
              <a:ext uri="{FF2B5EF4-FFF2-40B4-BE49-F238E27FC236}">
                <a16:creationId xmlns:a16="http://schemas.microsoft.com/office/drawing/2014/main" id="{2444C749-AA1D-D4EA-E01E-AC84C0E408F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pic>
        <p:nvPicPr>
          <p:cNvPr id="18" name="Kuva 17">
            <a:extLst>
              <a:ext uri="{FF2B5EF4-FFF2-40B4-BE49-F238E27FC236}">
                <a16:creationId xmlns:a16="http://schemas.microsoft.com/office/drawing/2014/main" id="{FB56FDB2-D947-9F55-4060-D7538F6BEB0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Päivämäärän paikkamerkki 3">
            <a:extLst>
              <a:ext uri="{FF2B5EF4-FFF2-40B4-BE49-F238E27FC236}">
                <a16:creationId xmlns:a16="http://schemas.microsoft.com/office/drawing/2014/main" id="{1AC93EF3-18F3-5ED6-F7BD-B2C969376C70}"/>
              </a:ext>
              <a:ext uri="{C183D7F6-B498-43B3-948B-1728B52AA6E4}">
                <adec:decorative xmlns:adec="http://schemas.microsoft.com/office/drawing/2017/decorative" val="1"/>
              </a:ext>
            </a:extLst>
          </p:cNvPr>
          <p:cNvSpPr>
            <a:spLocks noGrp="1"/>
          </p:cNvSpPr>
          <p:nvPr>
            <p:ph type="dt" sz="half" idx="2"/>
          </p:nvPr>
        </p:nvSpPr>
        <p:spPr/>
        <p:txBody>
          <a:bodyPr/>
          <a:lstStyle/>
          <a:p>
            <a:fld id="{54B9CE44-3E5F-DC4D-BB0D-E21249BF47D5}" type="datetime1">
              <a:rPr lang="fi-FI" smtClean="0"/>
              <a:t>11.5.2026</a:t>
            </a:fld>
            <a:endParaRPr lang="fi-FI"/>
          </a:p>
        </p:txBody>
      </p:sp>
      <p:sp>
        <p:nvSpPr>
          <p:cNvPr id="5" name="Dian numeron paikkamerkki 4">
            <a:extLst>
              <a:ext uri="{FF2B5EF4-FFF2-40B4-BE49-F238E27FC236}">
                <a16:creationId xmlns:a16="http://schemas.microsoft.com/office/drawing/2014/main" id="{A00761E2-CC6A-00A7-DCE4-34F5B289400F}"/>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31</a:t>
            </a:fld>
            <a:endParaRPr lang="fi-FI"/>
          </a:p>
        </p:txBody>
      </p:sp>
      <p:sp>
        <p:nvSpPr>
          <p:cNvPr id="19" name="Tekstiruutu 24">
            <a:extLst>
              <a:ext uri="{FF2B5EF4-FFF2-40B4-BE49-F238E27FC236}">
                <a16:creationId xmlns:a16="http://schemas.microsoft.com/office/drawing/2014/main" id="{6EC516F0-4E14-6A40-CD11-2B29E5F7D1F8}"/>
              </a:ext>
              <a:ext uri="{C183D7F6-B498-43B3-948B-1728B52AA6E4}">
                <adec:decorative xmlns:adec="http://schemas.microsoft.com/office/drawing/2017/decorative" val="1"/>
              </a:ext>
            </a:extLst>
          </p:cNvPr>
          <p:cNvSpPr txBox="1">
            <a:spLocks noChangeArrowheads="1"/>
          </p:cNvSpPr>
          <p:nvPr/>
        </p:nvSpPr>
        <p:spPr bwMode="auto">
          <a:xfrm>
            <a:off x="3645803" y="6388993"/>
            <a:ext cx="2343871" cy="28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a:t>
            </a:r>
            <a:r>
              <a:rPr lang="fi-FI" sz="1200" dirty="0">
                <a:solidFill>
                  <a:srgbClr val="FFFFFF"/>
                </a:solidFill>
                <a:latin typeface="Calibri" panose="020F0502020204030204"/>
              </a:rPr>
              <a:t>Arkkitehtitoimisto NOAN</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8" name="Ellipsi 9">
            <a:extLst>
              <a:ext uri="{FF2B5EF4-FFF2-40B4-BE49-F238E27FC236}">
                <a16:creationId xmlns:a16="http://schemas.microsoft.com/office/drawing/2014/main" id="{332454FE-1A8C-873E-A860-43560A553BB6}"/>
              </a:ext>
              <a:ext uri="{C183D7F6-B498-43B3-948B-1728B52AA6E4}">
                <adec:decorative xmlns:adec="http://schemas.microsoft.com/office/drawing/2017/decorative" val="1"/>
              </a:ext>
            </a:extLst>
          </p:cNvPr>
          <p:cNvSpPr/>
          <p:nvPr/>
        </p:nvSpPr>
        <p:spPr>
          <a:xfrm>
            <a:off x="2617816" y="189861"/>
            <a:ext cx="1089403" cy="108940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chemeClr val="bg2">
                  <a:lumMod val="75000"/>
                </a:schemeClr>
              </a:solidFill>
            </a:endParaRPr>
          </a:p>
        </p:txBody>
      </p:sp>
      <p:sp>
        <p:nvSpPr>
          <p:cNvPr id="9" name="Ellipsi 9">
            <a:extLst>
              <a:ext uri="{FF2B5EF4-FFF2-40B4-BE49-F238E27FC236}">
                <a16:creationId xmlns:a16="http://schemas.microsoft.com/office/drawing/2014/main" id="{811E66A9-AE26-DD03-B9BF-CC80C5A88DDF}"/>
              </a:ext>
              <a:ext uri="{C183D7F6-B498-43B3-948B-1728B52AA6E4}">
                <adec:decorative xmlns:adec="http://schemas.microsoft.com/office/drawing/2017/decorative" val="1"/>
              </a:ext>
            </a:extLst>
          </p:cNvPr>
          <p:cNvSpPr/>
          <p:nvPr/>
        </p:nvSpPr>
        <p:spPr>
          <a:xfrm>
            <a:off x="557006" y="1279222"/>
            <a:ext cx="1089403" cy="108940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chemeClr val="bg2">
                  <a:lumMod val="75000"/>
                </a:schemeClr>
              </a:solidFill>
            </a:endParaRPr>
          </a:p>
        </p:txBody>
      </p:sp>
      <p:sp>
        <p:nvSpPr>
          <p:cNvPr id="11" name="Otsikko 7">
            <a:extLst>
              <a:ext uri="{FF2B5EF4-FFF2-40B4-BE49-F238E27FC236}">
                <a16:creationId xmlns:a16="http://schemas.microsoft.com/office/drawing/2014/main" id="{86148A8C-745B-DADA-813B-450195AA758E}"/>
              </a:ext>
            </a:extLst>
          </p:cNvPr>
          <p:cNvSpPr txBox="1">
            <a:spLocks/>
          </p:cNvSpPr>
          <p:nvPr/>
        </p:nvSpPr>
        <p:spPr>
          <a:xfrm>
            <a:off x="1148332" y="821519"/>
            <a:ext cx="1957932" cy="971839"/>
          </a:xfrm>
          <a:prstGeom prst="rect">
            <a:avLst/>
          </a:prstGeom>
          <a:noFill/>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defRPr/>
            </a:pPr>
            <a:r>
              <a:rPr kumimoji="0" lang="fi-FI" sz="4200" b="1" i="0" u="none" strike="noStrike" kern="1200" cap="none" spc="0" normalizeH="0" baseline="0" noProof="0" dirty="0">
                <a:ln>
                  <a:noFill/>
                </a:ln>
                <a:solidFill>
                  <a:srgbClr val="5BCBEB"/>
                </a:solidFill>
                <a:effectLst/>
                <a:uLnTx/>
                <a:uFillTx/>
                <a:latin typeface="Montserrat" pitchFamily="2" charset="77"/>
              </a:rPr>
              <a:t>2040</a:t>
            </a:r>
            <a:r>
              <a:rPr kumimoji="0" lang="fi-FI" sz="4200" b="1" i="0" u="none" strike="noStrike" kern="1200" cap="none" spc="0" normalizeH="0" baseline="0" noProof="0" dirty="0">
                <a:ln>
                  <a:noFill/>
                </a:ln>
                <a:solidFill>
                  <a:srgbClr val="FFFFFF"/>
                </a:solidFill>
                <a:effectLst/>
                <a:uLnTx/>
                <a:uFillTx/>
                <a:latin typeface="Montserrat" pitchFamily="2" charset="77"/>
              </a:rPr>
              <a:t> </a:t>
            </a:r>
            <a:br>
              <a:rPr kumimoji="0" lang="fi-FI" sz="4200" b="1" i="0" u="none" strike="noStrike" kern="1200" cap="none" spc="0" normalizeH="0" baseline="0" noProof="0" dirty="0">
                <a:ln>
                  <a:noFill/>
                </a:ln>
                <a:solidFill>
                  <a:srgbClr val="FFFFFF"/>
                </a:solidFill>
                <a:effectLst/>
                <a:uLnTx/>
                <a:uFillTx/>
                <a:latin typeface="Montserrat" pitchFamily="2" charset="77"/>
              </a:rPr>
            </a:br>
            <a:r>
              <a:rPr lang="fi-FI" sz="1800" b="0" dirty="0">
                <a:solidFill>
                  <a:srgbClr val="FFFFFF"/>
                </a:solidFill>
              </a:rPr>
              <a:t>55,000 </a:t>
            </a:r>
            <a:r>
              <a:rPr lang="fi-FI" sz="1800" b="0" dirty="0" err="1">
                <a:solidFill>
                  <a:srgbClr val="FFFFFF"/>
                </a:solidFill>
              </a:rPr>
              <a:t>new</a:t>
            </a:r>
            <a:endParaRPr lang="fi-FI" sz="1800" b="0" dirty="0">
              <a:solidFill>
                <a:srgbClr val="FFFFFF"/>
              </a:solidFill>
            </a:endParaRPr>
          </a:p>
        </p:txBody>
      </p:sp>
      <p:sp>
        <p:nvSpPr>
          <p:cNvPr id="15" name="TextBox 14">
            <a:extLst>
              <a:ext uri="{FF2B5EF4-FFF2-40B4-BE49-F238E27FC236}">
                <a16:creationId xmlns:a16="http://schemas.microsoft.com/office/drawing/2014/main" id="{CB573C6E-616E-7AD4-329B-CA10C087E650}"/>
              </a:ext>
            </a:extLst>
          </p:cNvPr>
          <p:cNvSpPr txBox="1"/>
          <p:nvPr/>
        </p:nvSpPr>
        <p:spPr>
          <a:xfrm>
            <a:off x="622005" y="1629959"/>
            <a:ext cx="1079205" cy="369332"/>
          </a:xfrm>
          <a:prstGeom prst="rect">
            <a:avLst/>
          </a:prstGeom>
          <a:noFill/>
          <a:effectLst/>
        </p:spPr>
        <p:txBody>
          <a:bodyPr wrap="square">
            <a:spAutoFit/>
          </a:bodyPr>
          <a:lstStyle/>
          <a:p>
            <a:r>
              <a:rPr lang="fi-FI" sz="1800" b="0" dirty="0" err="1">
                <a:solidFill>
                  <a:srgbClr val="FFFFFF"/>
                </a:solidFill>
              </a:rPr>
              <a:t>residents</a:t>
            </a:r>
            <a:endParaRPr lang="en-FI" dirty="0"/>
          </a:p>
        </p:txBody>
      </p:sp>
      <p:sp>
        <p:nvSpPr>
          <p:cNvPr id="20" name="TextBox 19">
            <a:extLst>
              <a:ext uri="{FF2B5EF4-FFF2-40B4-BE49-F238E27FC236}">
                <a16:creationId xmlns:a16="http://schemas.microsoft.com/office/drawing/2014/main" id="{1919EF5D-D992-EAC4-FC83-3311DA386136}"/>
              </a:ext>
            </a:extLst>
          </p:cNvPr>
          <p:cNvSpPr txBox="1"/>
          <p:nvPr/>
        </p:nvSpPr>
        <p:spPr>
          <a:xfrm>
            <a:off x="2539500" y="534897"/>
            <a:ext cx="1249325" cy="369332"/>
          </a:xfrm>
          <a:prstGeom prst="rect">
            <a:avLst/>
          </a:prstGeom>
          <a:noFill/>
          <a:effectLst/>
        </p:spPr>
        <p:txBody>
          <a:bodyPr wrap="square">
            <a:spAutoFit/>
          </a:bodyPr>
          <a:lstStyle/>
          <a:p>
            <a:pPr algn="ctr"/>
            <a:r>
              <a:rPr lang="fi-FI" sz="1800" b="0" dirty="0" err="1">
                <a:solidFill>
                  <a:srgbClr val="FFFFFF"/>
                </a:solidFill>
              </a:rPr>
              <a:t>jobs</a:t>
            </a:r>
            <a:endParaRPr lang="en-FI" dirty="0"/>
          </a:p>
        </p:txBody>
      </p:sp>
    </p:spTree>
    <p:extLst>
      <p:ext uri="{BB962C8B-B14F-4D97-AF65-F5344CB8AC3E}">
        <p14:creationId xmlns:p14="http://schemas.microsoft.com/office/powerpoint/2010/main" val="2309753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a:extLst>
              <a:ext uri="{FF2B5EF4-FFF2-40B4-BE49-F238E27FC236}">
                <a16:creationId xmlns:a16="http://schemas.microsoft.com/office/drawing/2014/main" id="{6DAC36C6-DB59-1AC0-8CCA-8F2416CCDAE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6725" r="29804" b="9879"/>
          <a:stretch/>
        </p:blipFill>
        <p:spPr>
          <a:xfrm>
            <a:off x="-201478" y="1"/>
            <a:ext cx="6374114" cy="6858000"/>
          </a:xfrm>
          <a:prstGeom prst="rect">
            <a:avLst/>
          </a:prstGeom>
        </p:spPr>
      </p:pic>
      <p:sp>
        <p:nvSpPr>
          <p:cNvPr id="6" name="Otsikko 5">
            <a:extLst>
              <a:ext uri="{FF2B5EF4-FFF2-40B4-BE49-F238E27FC236}">
                <a16:creationId xmlns:a16="http://schemas.microsoft.com/office/drawing/2014/main" id="{E01D4FC9-3E38-62F6-9FBE-6019A8440A57}"/>
              </a:ext>
            </a:extLst>
          </p:cNvPr>
          <p:cNvSpPr>
            <a:spLocks noGrp="1"/>
          </p:cNvSpPr>
          <p:nvPr>
            <p:ph type="title"/>
          </p:nvPr>
        </p:nvSpPr>
        <p:spPr>
          <a:xfrm>
            <a:off x="6277140" y="621864"/>
            <a:ext cx="10797021" cy="1399949"/>
          </a:xfrm>
        </p:spPr>
        <p:txBody>
          <a:bodyPr/>
          <a:lstStyle/>
          <a:p>
            <a:r>
              <a:rPr lang="fi-FI" sz="2200" b="0" dirty="0"/>
              <a:t>STATION DISTRICT – </a:t>
            </a:r>
            <a:br>
              <a:rPr lang="fi-FI" dirty="0"/>
            </a:br>
            <a:r>
              <a:rPr lang="fi-FI" sz="3700" dirty="0">
                <a:ea typeface="+mj-lt"/>
                <a:cs typeface="+mj-lt"/>
              </a:rPr>
              <a:t>A </a:t>
            </a:r>
            <a:r>
              <a:rPr lang="fi-FI" sz="3700" dirty="0" err="1">
                <a:ea typeface="+mj-lt"/>
                <a:cs typeface="+mj-lt"/>
              </a:rPr>
              <a:t>new</a:t>
            </a:r>
            <a:r>
              <a:rPr lang="fi-FI" sz="3700" dirty="0">
                <a:ea typeface="+mj-lt"/>
                <a:cs typeface="+mj-lt"/>
              </a:rPr>
              <a:t> </a:t>
            </a:r>
            <a:r>
              <a:rPr lang="fi-FI" sz="3700" dirty="0" err="1">
                <a:ea typeface="+mj-lt"/>
                <a:cs typeface="+mj-lt"/>
              </a:rPr>
              <a:t>district</a:t>
            </a:r>
            <a:r>
              <a:rPr lang="fi-FI" sz="3700" dirty="0">
                <a:ea typeface="+mj-lt"/>
                <a:cs typeface="+mj-lt"/>
              </a:rPr>
              <a:t> for </a:t>
            </a:r>
            <a:r>
              <a:rPr lang="fi-FI" sz="3700" dirty="0" err="1">
                <a:ea typeface="+mj-lt"/>
                <a:cs typeface="+mj-lt"/>
              </a:rPr>
              <a:t>people</a:t>
            </a:r>
            <a:r>
              <a:rPr lang="fi-FI" sz="3700" dirty="0">
                <a:ea typeface="+mj-lt"/>
                <a:cs typeface="+mj-lt"/>
              </a:rPr>
              <a:t> </a:t>
            </a:r>
            <a:br>
              <a:rPr lang="fi-FI" sz="3700" dirty="0">
                <a:ea typeface="+mj-lt"/>
                <a:cs typeface="+mj-lt"/>
              </a:rPr>
            </a:br>
            <a:r>
              <a:rPr lang="fi-FI" sz="3700" dirty="0">
                <a:ea typeface="+mj-lt"/>
                <a:cs typeface="+mj-lt"/>
              </a:rPr>
              <a:t>and </a:t>
            </a:r>
            <a:r>
              <a:rPr lang="fi-FI" sz="3700" dirty="0" err="1">
                <a:ea typeface="+mj-lt"/>
                <a:cs typeface="+mj-lt"/>
              </a:rPr>
              <a:t>living</a:t>
            </a:r>
            <a:r>
              <a:rPr lang="fi-FI" sz="3700" dirty="0">
                <a:ea typeface="+mj-lt"/>
                <a:cs typeface="+mj-lt"/>
              </a:rPr>
              <a:t> in </a:t>
            </a:r>
            <a:r>
              <a:rPr lang="fi-FI" sz="3700" dirty="0" err="1">
                <a:ea typeface="+mj-lt"/>
                <a:cs typeface="+mj-lt"/>
              </a:rPr>
              <a:t>the</a:t>
            </a:r>
            <a:r>
              <a:rPr lang="fi-FI" sz="3700" dirty="0">
                <a:ea typeface="+mj-lt"/>
                <a:cs typeface="+mj-lt"/>
              </a:rPr>
              <a:t> city </a:t>
            </a:r>
            <a:r>
              <a:rPr lang="fi-FI" sz="3700" dirty="0" err="1">
                <a:ea typeface="+mj-lt"/>
                <a:cs typeface="+mj-lt"/>
              </a:rPr>
              <a:t>centre</a:t>
            </a:r>
            <a:endParaRPr lang="fi-FI" sz="3700" dirty="0"/>
          </a:p>
        </p:txBody>
      </p:sp>
      <p:sp>
        <p:nvSpPr>
          <p:cNvPr id="7" name="Sisällön paikkamerkki 6">
            <a:extLst>
              <a:ext uri="{FF2B5EF4-FFF2-40B4-BE49-F238E27FC236}">
                <a16:creationId xmlns:a16="http://schemas.microsoft.com/office/drawing/2014/main" id="{E62CBB8E-3409-7232-5388-C7842DB8AD1C}"/>
              </a:ext>
            </a:extLst>
          </p:cNvPr>
          <p:cNvSpPr>
            <a:spLocks noGrp="1"/>
          </p:cNvSpPr>
          <p:nvPr>
            <p:ph sz="quarter" idx="15"/>
          </p:nvPr>
        </p:nvSpPr>
        <p:spPr>
          <a:xfrm>
            <a:off x="6277140" y="2021813"/>
            <a:ext cx="5237084" cy="5222898"/>
          </a:xfrm>
        </p:spPr>
        <p:txBody>
          <a:bodyPr>
            <a:noAutofit/>
          </a:bodyPr>
          <a:lstStyle/>
          <a:p>
            <a:pPr marL="0" indent="0">
              <a:spcBef>
                <a:spcPts val="400"/>
              </a:spcBef>
              <a:buNone/>
            </a:pPr>
            <a:r>
              <a:rPr lang="fi-FI" sz="1700" dirty="0" err="1"/>
              <a:t>The</a:t>
            </a:r>
            <a:r>
              <a:rPr lang="fi-FI" sz="1700" dirty="0"/>
              <a:t> </a:t>
            </a:r>
            <a:r>
              <a:rPr lang="fi-FI" sz="1700" dirty="0" err="1"/>
              <a:t>new</a:t>
            </a:r>
            <a:r>
              <a:rPr lang="fi-FI" sz="1700" dirty="0"/>
              <a:t> and </a:t>
            </a:r>
            <a:r>
              <a:rPr lang="fi-FI" sz="1700" dirty="0" err="1"/>
              <a:t>unique</a:t>
            </a:r>
            <a:r>
              <a:rPr lang="fi-FI" sz="1700" dirty="0"/>
              <a:t> </a:t>
            </a:r>
            <a:r>
              <a:rPr lang="fi-FI" sz="1700" dirty="0" err="1"/>
              <a:t>Station</a:t>
            </a:r>
            <a:r>
              <a:rPr lang="fi-FI" sz="1700" dirty="0"/>
              <a:t> </a:t>
            </a:r>
            <a:r>
              <a:rPr lang="fi-FI" sz="1700" dirty="0" err="1"/>
              <a:t>district</a:t>
            </a:r>
            <a:r>
              <a:rPr lang="fi-FI" sz="1700" dirty="0"/>
              <a:t> </a:t>
            </a:r>
            <a:r>
              <a:rPr lang="fi-FI" sz="1700" dirty="0" err="1"/>
              <a:t>will</a:t>
            </a:r>
            <a:r>
              <a:rPr lang="fi-FI" sz="1700" dirty="0"/>
              <a:t> </a:t>
            </a:r>
            <a:r>
              <a:rPr lang="fi-FI" sz="1700" dirty="0" err="1"/>
              <a:t>be</a:t>
            </a:r>
            <a:r>
              <a:rPr lang="fi-FI" sz="1700" dirty="0"/>
              <a:t> </a:t>
            </a:r>
            <a:r>
              <a:rPr lang="fi-FI" sz="1700" dirty="0" err="1"/>
              <a:t>built</a:t>
            </a:r>
            <a:r>
              <a:rPr lang="fi-FI" sz="1700" dirty="0"/>
              <a:t> </a:t>
            </a:r>
            <a:r>
              <a:rPr lang="fi-FI" sz="1700" dirty="0" err="1"/>
              <a:t>by</a:t>
            </a:r>
            <a:r>
              <a:rPr lang="fi-FI" sz="1700" dirty="0"/>
              <a:t> and </a:t>
            </a:r>
            <a:r>
              <a:rPr lang="fi-FI" sz="1700" dirty="0" err="1"/>
              <a:t>above</a:t>
            </a:r>
            <a:r>
              <a:rPr lang="fi-FI" sz="1700" dirty="0"/>
              <a:t> </a:t>
            </a:r>
            <a:r>
              <a:rPr lang="fi-FI" sz="1700" dirty="0" err="1"/>
              <a:t>the</a:t>
            </a:r>
            <a:r>
              <a:rPr lang="fi-FI" sz="1700" dirty="0"/>
              <a:t> </a:t>
            </a:r>
            <a:r>
              <a:rPr lang="fi-FI" sz="1700" dirty="0" err="1"/>
              <a:t>railroad</a:t>
            </a:r>
            <a:r>
              <a:rPr lang="fi-FI" sz="1700" dirty="0"/>
              <a:t> </a:t>
            </a:r>
            <a:r>
              <a:rPr lang="fi-FI" sz="1700" dirty="0" err="1"/>
              <a:t>tracks</a:t>
            </a:r>
            <a:r>
              <a:rPr lang="fi-FI" sz="1700" dirty="0"/>
              <a:t>. It is </a:t>
            </a:r>
            <a:r>
              <a:rPr lang="fi-FI" sz="1700" dirty="0" err="1"/>
              <a:t>positioned</a:t>
            </a:r>
            <a:r>
              <a:rPr lang="fi-FI" sz="1700" dirty="0"/>
              <a:t> in </a:t>
            </a:r>
            <a:r>
              <a:rPr lang="fi-FI" sz="1700" dirty="0" err="1"/>
              <a:t>the</a:t>
            </a:r>
            <a:r>
              <a:rPr lang="fi-FI" sz="1700" dirty="0"/>
              <a:t>  </a:t>
            </a:r>
            <a:r>
              <a:rPr lang="fi-FI" sz="1700" dirty="0" err="1"/>
              <a:t>new</a:t>
            </a:r>
            <a:r>
              <a:rPr lang="fi-FI" sz="1700" dirty="0"/>
              <a:t> </a:t>
            </a:r>
            <a:r>
              <a:rPr lang="fi-FI" sz="1700" dirty="0" err="1"/>
              <a:t>urban</a:t>
            </a:r>
            <a:r>
              <a:rPr lang="fi-FI" sz="1700" dirty="0"/>
              <a:t> </a:t>
            </a:r>
            <a:r>
              <a:rPr lang="fi-FI" sz="1700" dirty="0" err="1"/>
              <a:t>heart</a:t>
            </a:r>
            <a:r>
              <a:rPr lang="fi-FI" sz="1700" dirty="0"/>
              <a:t> of Tampere, </a:t>
            </a:r>
            <a:r>
              <a:rPr lang="fi-FI" sz="1700" dirty="0" err="1"/>
              <a:t>linking</a:t>
            </a:r>
            <a:r>
              <a:rPr lang="fi-FI" sz="1700" dirty="0"/>
              <a:t> </a:t>
            </a:r>
            <a:r>
              <a:rPr lang="fi-FI" sz="1700" dirty="0" err="1"/>
              <a:t>the</a:t>
            </a:r>
            <a:r>
              <a:rPr lang="fi-FI" sz="1700" dirty="0"/>
              <a:t> east and </a:t>
            </a:r>
            <a:r>
              <a:rPr lang="fi-FI" sz="1700" dirty="0" err="1"/>
              <a:t>the</a:t>
            </a:r>
            <a:r>
              <a:rPr lang="fi-FI" sz="1700" dirty="0"/>
              <a:t> </a:t>
            </a:r>
            <a:r>
              <a:rPr lang="fi-FI" sz="1700" dirty="0" err="1"/>
              <a:t>west</a:t>
            </a:r>
            <a:r>
              <a:rPr lang="fi-FI" sz="1700" dirty="0"/>
              <a:t> </a:t>
            </a:r>
            <a:r>
              <a:rPr lang="fi-FI" sz="1700" dirty="0" err="1"/>
              <a:t>sides</a:t>
            </a:r>
            <a:r>
              <a:rPr lang="fi-FI" sz="1700" dirty="0"/>
              <a:t> of </a:t>
            </a:r>
            <a:r>
              <a:rPr lang="fi-FI" sz="1700" dirty="0" err="1"/>
              <a:t>the</a:t>
            </a:r>
            <a:r>
              <a:rPr lang="fi-FI" sz="1700" dirty="0"/>
              <a:t> </a:t>
            </a:r>
            <a:r>
              <a:rPr lang="fi-FI" sz="1700" dirty="0" err="1"/>
              <a:t>centre</a:t>
            </a:r>
            <a:r>
              <a:rPr lang="fi-FI" sz="1700" dirty="0"/>
              <a:t>. </a:t>
            </a:r>
          </a:p>
          <a:p>
            <a:pPr marL="0" indent="0">
              <a:buNone/>
            </a:pPr>
            <a:r>
              <a:rPr lang="fi-FI" sz="1700" dirty="0" err="1"/>
              <a:t>The</a:t>
            </a:r>
            <a:r>
              <a:rPr lang="fi-FI" sz="1700" dirty="0"/>
              <a:t> </a:t>
            </a:r>
            <a:r>
              <a:rPr lang="fi-FI" sz="1700" dirty="0" err="1"/>
              <a:t>Station</a:t>
            </a:r>
            <a:r>
              <a:rPr lang="fi-FI" sz="1700" dirty="0"/>
              <a:t> </a:t>
            </a:r>
            <a:r>
              <a:rPr lang="fi-FI" sz="1700" dirty="0" err="1"/>
              <a:t>district</a:t>
            </a:r>
            <a:r>
              <a:rPr lang="fi-FI" sz="1700" dirty="0"/>
              <a:t> </a:t>
            </a:r>
            <a:r>
              <a:rPr lang="fi-FI" sz="1700" dirty="0" err="1"/>
              <a:t>combines</a:t>
            </a:r>
            <a:r>
              <a:rPr lang="fi-FI" sz="1700" dirty="0"/>
              <a:t> </a:t>
            </a:r>
            <a:r>
              <a:rPr lang="fi-FI" sz="1700" dirty="0" err="1"/>
              <a:t>different</a:t>
            </a:r>
            <a:r>
              <a:rPr lang="fi-FI" sz="1700" dirty="0"/>
              <a:t> </a:t>
            </a:r>
            <a:r>
              <a:rPr lang="fi-FI" sz="1700" dirty="0" err="1"/>
              <a:t>modes</a:t>
            </a:r>
            <a:r>
              <a:rPr lang="fi-FI" sz="1700" dirty="0"/>
              <a:t> of </a:t>
            </a:r>
            <a:r>
              <a:rPr lang="fi-FI" sz="1700" dirty="0" err="1"/>
              <a:t>mobility</a:t>
            </a:r>
            <a:r>
              <a:rPr lang="fi-FI" sz="1700" dirty="0"/>
              <a:t>. </a:t>
            </a:r>
            <a:br>
              <a:rPr lang="fi-FI" sz="1700" dirty="0"/>
            </a:br>
            <a:r>
              <a:rPr lang="fi-FI" sz="1700" dirty="0"/>
              <a:t>It is an </a:t>
            </a:r>
            <a:r>
              <a:rPr lang="fi-FI" sz="1700" dirty="0" err="1"/>
              <a:t>attractive</a:t>
            </a:r>
            <a:r>
              <a:rPr lang="fi-FI" sz="1700" dirty="0"/>
              <a:t> </a:t>
            </a:r>
            <a:r>
              <a:rPr lang="fi-FI" sz="1700" dirty="0" err="1"/>
              <a:t>hub</a:t>
            </a:r>
            <a:r>
              <a:rPr lang="fi-FI" sz="1700" dirty="0"/>
              <a:t> for </a:t>
            </a:r>
            <a:r>
              <a:rPr lang="fi-FI" sz="1700" dirty="0" err="1"/>
              <a:t>jobs</a:t>
            </a:r>
            <a:r>
              <a:rPr lang="fi-FI" sz="1700" dirty="0"/>
              <a:t>, </a:t>
            </a:r>
            <a:r>
              <a:rPr lang="fi-FI" sz="1700" dirty="0" err="1"/>
              <a:t>services</a:t>
            </a:r>
            <a:r>
              <a:rPr lang="fi-FI" sz="1700" dirty="0"/>
              <a:t> and </a:t>
            </a:r>
            <a:r>
              <a:rPr lang="fi-FI" sz="1700" dirty="0" err="1"/>
              <a:t>living</a:t>
            </a:r>
            <a:r>
              <a:rPr lang="fi-FI" sz="1700" dirty="0"/>
              <a:t>. </a:t>
            </a:r>
            <a:br>
              <a:rPr lang="fi-FI" sz="1700" dirty="0"/>
            </a:br>
            <a:r>
              <a:rPr lang="fi-FI" sz="1700" dirty="0"/>
              <a:t>For </a:t>
            </a:r>
            <a:r>
              <a:rPr lang="fi-FI" sz="1700" dirty="0" err="1"/>
              <a:t>companies</a:t>
            </a:r>
            <a:r>
              <a:rPr lang="fi-FI" sz="1700" dirty="0"/>
              <a:t> </a:t>
            </a:r>
            <a:r>
              <a:rPr lang="fi-FI" sz="1700" dirty="0" err="1"/>
              <a:t>the</a:t>
            </a:r>
            <a:r>
              <a:rPr lang="fi-FI" sz="1700" dirty="0"/>
              <a:t> </a:t>
            </a:r>
            <a:r>
              <a:rPr lang="fi-FI" sz="1700" dirty="0" err="1"/>
              <a:t>Station</a:t>
            </a:r>
            <a:r>
              <a:rPr lang="fi-FI" sz="1700" dirty="0"/>
              <a:t> </a:t>
            </a:r>
            <a:r>
              <a:rPr lang="fi-FI" sz="1700" dirty="0" err="1"/>
              <a:t>district</a:t>
            </a:r>
            <a:r>
              <a:rPr lang="fi-FI" sz="1700" dirty="0"/>
              <a:t> </a:t>
            </a:r>
            <a:r>
              <a:rPr lang="fi-FI" sz="1700" dirty="0" err="1"/>
              <a:t>offers</a:t>
            </a:r>
            <a:r>
              <a:rPr lang="fi-FI" sz="1700" dirty="0"/>
              <a:t> </a:t>
            </a:r>
            <a:r>
              <a:rPr lang="fi-FI" sz="1700" dirty="0" err="1"/>
              <a:t>the</a:t>
            </a:r>
            <a:r>
              <a:rPr lang="fi-FI" sz="1700" dirty="0"/>
              <a:t> </a:t>
            </a:r>
            <a:r>
              <a:rPr lang="fi-FI" sz="1700" dirty="0" err="1"/>
              <a:t>best</a:t>
            </a:r>
            <a:r>
              <a:rPr lang="fi-FI" sz="1700" dirty="0"/>
              <a:t> </a:t>
            </a:r>
            <a:br>
              <a:rPr lang="fi-FI" sz="1700" dirty="0"/>
            </a:br>
            <a:r>
              <a:rPr lang="fi-FI" sz="1700" dirty="0" err="1"/>
              <a:t>location</a:t>
            </a:r>
            <a:r>
              <a:rPr lang="fi-FI" sz="1700" dirty="0"/>
              <a:t> in </a:t>
            </a:r>
            <a:r>
              <a:rPr lang="fi-FI" sz="1700" dirty="0" err="1"/>
              <a:t>Finland’s</a:t>
            </a:r>
            <a:r>
              <a:rPr lang="fi-FI" sz="1700" dirty="0"/>
              <a:t> </a:t>
            </a:r>
            <a:r>
              <a:rPr lang="fi-FI" sz="1700" dirty="0" err="1"/>
              <a:t>most</a:t>
            </a:r>
            <a:r>
              <a:rPr lang="fi-FI" sz="1700" dirty="0"/>
              <a:t> </a:t>
            </a:r>
            <a:r>
              <a:rPr lang="fi-FI" sz="1700" dirty="0" err="1"/>
              <a:t>attractive</a:t>
            </a:r>
            <a:r>
              <a:rPr lang="fi-FI" sz="1700" dirty="0"/>
              <a:t> </a:t>
            </a:r>
            <a:r>
              <a:rPr lang="fi-FI" sz="1700" dirty="0" err="1"/>
              <a:t>growth</a:t>
            </a:r>
            <a:r>
              <a:rPr lang="fi-FI" sz="1700" dirty="0"/>
              <a:t> </a:t>
            </a:r>
            <a:r>
              <a:rPr lang="fi-FI" sz="1700" dirty="0" err="1"/>
              <a:t>centre</a:t>
            </a:r>
            <a:r>
              <a:rPr lang="fi-FI" sz="1700" dirty="0"/>
              <a:t>. </a:t>
            </a:r>
          </a:p>
          <a:p>
            <a:pPr marL="449263" indent="0">
              <a:buNone/>
            </a:pPr>
            <a:r>
              <a:rPr lang="fi-FI" sz="1700" b="1" dirty="0" err="1"/>
              <a:t>The</a:t>
            </a:r>
            <a:r>
              <a:rPr lang="fi-FI" sz="1700" b="1" dirty="0"/>
              <a:t> </a:t>
            </a:r>
            <a:r>
              <a:rPr lang="fi-FI" sz="1700" b="1" dirty="0" err="1"/>
              <a:t>Station</a:t>
            </a:r>
            <a:r>
              <a:rPr lang="fi-FI" sz="1700" b="1" dirty="0"/>
              <a:t> </a:t>
            </a:r>
            <a:r>
              <a:rPr lang="fi-FI" sz="1700" b="1" dirty="0" err="1"/>
              <a:t>district</a:t>
            </a:r>
            <a:r>
              <a:rPr lang="fi-FI" sz="1700" b="1" dirty="0"/>
              <a:t> – </a:t>
            </a:r>
            <a:r>
              <a:rPr lang="fi-FI" sz="1700" b="1" dirty="0" err="1"/>
              <a:t>full</a:t>
            </a:r>
            <a:r>
              <a:rPr lang="fi-FI" sz="1700" b="1" dirty="0"/>
              <a:t> of life 24/7</a:t>
            </a:r>
          </a:p>
          <a:p>
            <a:pPr marL="792163" indent="-342900">
              <a:spcBef>
                <a:spcPts val="0"/>
              </a:spcBef>
            </a:pPr>
            <a:r>
              <a:rPr lang="fi-FI" sz="1700" dirty="0"/>
              <a:t>Nokia </a:t>
            </a:r>
            <a:r>
              <a:rPr lang="fi-FI" sz="1700" dirty="0" err="1"/>
              <a:t>Arena</a:t>
            </a:r>
            <a:endParaRPr lang="fi-FI" sz="1700" dirty="0"/>
          </a:p>
          <a:p>
            <a:pPr marL="792163" indent="-342900">
              <a:spcBef>
                <a:spcPts val="0"/>
              </a:spcBef>
            </a:pPr>
            <a:r>
              <a:rPr lang="fi-FI" sz="1700" dirty="0"/>
              <a:t>Services</a:t>
            </a:r>
          </a:p>
          <a:p>
            <a:pPr marL="792163" indent="-342900">
              <a:spcBef>
                <a:spcPts val="0"/>
              </a:spcBef>
            </a:pPr>
            <a:r>
              <a:rPr lang="fi-FI" sz="1700" dirty="0" err="1"/>
              <a:t>Homes</a:t>
            </a:r>
            <a:endParaRPr lang="fi-FI" sz="1700" dirty="0"/>
          </a:p>
          <a:p>
            <a:pPr marL="792163" indent="-342900">
              <a:spcBef>
                <a:spcPts val="0"/>
              </a:spcBef>
            </a:pPr>
            <a:r>
              <a:rPr lang="fi-FI" sz="1700" dirty="0"/>
              <a:t>Park</a:t>
            </a:r>
          </a:p>
          <a:p>
            <a:pPr marL="792163" indent="-342900">
              <a:spcBef>
                <a:spcPts val="0"/>
              </a:spcBef>
            </a:pPr>
            <a:r>
              <a:rPr lang="fi-FI" sz="1700" dirty="0"/>
              <a:t>Business </a:t>
            </a:r>
            <a:r>
              <a:rPr lang="fi-FI" sz="1700" dirty="0" err="1"/>
              <a:t>premises</a:t>
            </a:r>
            <a:endParaRPr lang="fi-FI" sz="1700" dirty="0"/>
          </a:p>
          <a:p>
            <a:pPr marL="792163" indent="-342900">
              <a:spcBef>
                <a:spcPts val="0"/>
              </a:spcBef>
            </a:pPr>
            <a:r>
              <a:rPr lang="fi-FI" sz="1700" dirty="0" err="1"/>
              <a:t>Tram</a:t>
            </a:r>
            <a:r>
              <a:rPr lang="fi-FI" sz="1700" dirty="0"/>
              <a:t> stop and </a:t>
            </a:r>
            <a:r>
              <a:rPr lang="fi-FI" sz="1700" dirty="0" err="1"/>
              <a:t>the</a:t>
            </a:r>
            <a:r>
              <a:rPr lang="fi-FI" sz="1700" dirty="0"/>
              <a:t> Travel and Service Centre</a:t>
            </a:r>
          </a:p>
        </p:txBody>
      </p:sp>
      <p:sp>
        <p:nvSpPr>
          <p:cNvPr id="4" name="Päivämäärän paikkamerkki 3">
            <a:extLst>
              <a:ext uri="{FF2B5EF4-FFF2-40B4-BE49-F238E27FC236}">
                <a16:creationId xmlns:a16="http://schemas.microsoft.com/office/drawing/2014/main" id="{CF8347A7-E9B0-356D-99D4-F1CAF2768272}"/>
              </a:ext>
              <a:ext uri="{C183D7F6-B498-43B3-948B-1728B52AA6E4}">
                <adec:decorative xmlns:adec="http://schemas.microsoft.com/office/drawing/2017/decorative" val="1"/>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93E99-BEB8-3847-BCA8-02E3739E7283}" type="datetime1">
              <a:rPr kumimoji="0" lang="fi-FI" sz="1200" b="0" i="0" u="none" strike="noStrike" kern="1200" cap="none" spc="0" normalizeH="0" baseline="0" noProof="0" smtClean="0">
                <a:ln>
                  <a:noFill/>
                </a:ln>
                <a:solidFill>
                  <a:srgbClr val="21212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11.5.2026</a:t>
            </a:fld>
            <a:endParaRPr kumimoji="0" lang="fi-FI" sz="1200" b="0" i="0" u="none" strike="noStrike" kern="1200" cap="none" spc="0" normalizeH="0" baseline="0" noProof="0">
              <a:ln>
                <a:noFill/>
              </a:ln>
              <a:solidFill>
                <a:srgbClr val="212121">
                  <a:tint val="75000"/>
                </a:srgbClr>
              </a:solidFill>
              <a:effectLst/>
              <a:uLnTx/>
              <a:uFillTx/>
              <a:latin typeface="Calibri" panose="020F0502020204030204"/>
              <a:ea typeface="+mn-ea"/>
              <a:cs typeface="+mn-cs"/>
            </a:endParaRPr>
          </a:p>
        </p:txBody>
      </p:sp>
      <p:sp>
        <p:nvSpPr>
          <p:cNvPr id="5" name="Dian numeron paikkamerkki 4">
            <a:extLst>
              <a:ext uri="{FF2B5EF4-FFF2-40B4-BE49-F238E27FC236}">
                <a16:creationId xmlns:a16="http://schemas.microsoft.com/office/drawing/2014/main" id="{0D359E0A-CFB8-3F5A-9E41-07F3FEFDEFE7}"/>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E06F1-2D77-A44E-97FA-F679B9CB76D5}" type="slidenum">
              <a:rPr kumimoji="0" lang="fi-FI" sz="1200" b="0" i="0" u="none" strike="noStrike" kern="1200" cap="none" spc="0" normalizeH="0" baseline="0" noProof="0" smtClean="0">
                <a:ln>
                  <a:noFill/>
                </a:ln>
                <a:solidFill>
                  <a:srgbClr val="21212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i-FI" sz="1200" b="0" i="0" u="none" strike="noStrike" kern="1200" cap="none" spc="0" normalizeH="0" baseline="0" noProof="0">
              <a:ln>
                <a:noFill/>
              </a:ln>
              <a:solidFill>
                <a:srgbClr val="212121">
                  <a:tint val="75000"/>
                </a:srgbClr>
              </a:solidFill>
              <a:effectLst/>
              <a:uLnTx/>
              <a:uFillTx/>
              <a:latin typeface="Calibri" panose="020F0502020204030204"/>
              <a:ea typeface="+mn-ea"/>
              <a:cs typeface="+mn-cs"/>
            </a:endParaRPr>
          </a:p>
        </p:txBody>
      </p:sp>
      <p:sp>
        <p:nvSpPr>
          <p:cNvPr id="10" name="Ellipsi 9">
            <a:extLst>
              <a:ext uri="{FF2B5EF4-FFF2-40B4-BE49-F238E27FC236}">
                <a16:creationId xmlns:a16="http://schemas.microsoft.com/office/drawing/2014/main" id="{8BEC2279-2CB3-D855-8B58-C192482A96AC}"/>
              </a:ext>
              <a:ext uri="{C183D7F6-B498-43B3-948B-1728B52AA6E4}">
                <adec:decorative xmlns:adec="http://schemas.microsoft.com/office/drawing/2017/decorative" val="1"/>
              </a:ext>
            </a:extLst>
          </p:cNvPr>
          <p:cNvSpPr/>
          <p:nvPr/>
        </p:nvSpPr>
        <p:spPr>
          <a:xfrm>
            <a:off x="717203" y="190016"/>
            <a:ext cx="2293759" cy="2293759"/>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i-FI"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Otsikko 7">
            <a:extLst>
              <a:ext uri="{FF2B5EF4-FFF2-40B4-BE49-F238E27FC236}">
                <a16:creationId xmlns:a16="http://schemas.microsoft.com/office/drawing/2014/main" id="{7F1B0718-4AB9-0CCA-FCFE-76386B0FA018}"/>
              </a:ext>
            </a:extLst>
          </p:cNvPr>
          <p:cNvSpPr txBox="1">
            <a:spLocks/>
          </p:cNvSpPr>
          <p:nvPr/>
        </p:nvSpPr>
        <p:spPr>
          <a:xfrm>
            <a:off x="885116" y="405376"/>
            <a:ext cx="1957932" cy="1863039"/>
          </a:xfrm>
          <a:prstGeom prst="rect">
            <a:avLst/>
          </a:prstGeom>
          <a:noFill/>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3600" b="1" i="0" u="none" strike="noStrike" kern="1200" cap="none" spc="0" normalizeH="0" baseline="0" noProof="0" dirty="0">
                <a:ln>
                  <a:noFill/>
                </a:ln>
                <a:solidFill>
                  <a:srgbClr val="5BCBEB"/>
                </a:solidFill>
                <a:effectLst/>
                <a:uLnTx/>
                <a:uFillTx/>
                <a:latin typeface="Montserrat Black" pitchFamily="2" charset="77"/>
                <a:ea typeface="+mj-ea"/>
                <a:cs typeface="+mj-cs"/>
              </a:rPr>
              <a:t>20 </a:t>
            </a:r>
            <a:r>
              <a:rPr kumimoji="0" lang="fi-FI" sz="3600" b="1" i="0" u="none" strike="noStrike" kern="1200" cap="none" spc="0" normalizeH="0" baseline="0" noProof="0" dirty="0" err="1">
                <a:ln>
                  <a:noFill/>
                </a:ln>
                <a:solidFill>
                  <a:srgbClr val="5BCBEB"/>
                </a:solidFill>
                <a:effectLst/>
                <a:uLnTx/>
                <a:uFillTx/>
                <a:latin typeface="Montserrat Black" pitchFamily="2" charset="77"/>
                <a:ea typeface="+mj-ea"/>
                <a:cs typeface="+mj-cs"/>
              </a:rPr>
              <a:t>million</a:t>
            </a:r>
            <a:endParaRPr kumimoji="0" lang="fi-FI" sz="3600" b="1" i="0" u="none" strike="noStrike" kern="1200" cap="none" spc="0" normalizeH="0" baseline="0" noProof="0" dirty="0">
              <a:ln>
                <a:noFill/>
              </a:ln>
              <a:solidFill>
                <a:srgbClr val="5BCBEB"/>
              </a:solidFill>
              <a:effectLst/>
              <a:uLnTx/>
              <a:uFillTx/>
              <a:latin typeface="Montserrat Black" pitchFamily="2" charset="77"/>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1800" b="0" i="0" u="none" strike="noStrike" kern="1200" cap="none" spc="0" normalizeH="0" baseline="0" noProof="0" dirty="0" err="1">
                <a:ln>
                  <a:noFill/>
                </a:ln>
                <a:solidFill>
                  <a:srgbClr val="FFFFFF"/>
                </a:solidFill>
                <a:effectLst/>
                <a:uLnTx/>
                <a:uFillTx/>
                <a:latin typeface="Calibri" panose="020F0502020204030204"/>
                <a:ea typeface="+mj-ea"/>
                <a:cs typeface="+mj-cs"/>
              </a:rPr>
              <a:t>potential</a:t>
            </a:r>
            <a:r>
              <a:rPr kumimoji="0" lang="fi-FI" sz="1800" b="0" i="0" u="none" strike="noStrike" kern="1200" cap="none" spc="0" normalizeH="0" baseline="0" noProof="0" dirty="0">
                <a:ln>
                  <a:noFill/>
                </a:ln>
                <a:solidFill>
                  <a:srgbClr val="FFFFFF"/>
                </a:solidFill>
                <a:effectLst/>
                <a:uLnTx/>
                <a:uFillTx/>
                <a:latin typeface="Calibri" panose="020F0502020204030204"/>
                <a:ea typeface="+mj-ea"/>
                <a:cs typeface="+mj-cs"/>
              </a:rPr>
              <a:t> </a:t>
            </a:r>
            <a:r>
              <a:rPr kumimoji="0" lang="fi-FI" sz="1800" b="0" i="0" u="none" strike="noStrike" kern="1200" cap="none" spc="0" normalizeH="0" baseline="0" noProof="0" dirty="0" err="1">
                <a:ln>
                  <a:noFill/>
                </a:ln>
                <a:solidFill>
                  <a:srgbClr val="FFFFFF"/>
                </a:solidFill>
                <a:effectLst/>
                <a:uLnTx/>
                <a:uFillTx/>
                <a:latin typeface="Calibri" panose="020F0502020204030204"/>
                <a:ea typeface="+mj-ea"/>
                <a:cs typeface="+mj-cs"/>
              </a:rPr>
              <a:t>visits</a:t>
            </a:r>
            <a:r>
              <a:rPr kumimoji="0" lang="fi-FI" sz="1800" b="0" i="0" u="none" strike="noStrike" kern="1200" cap="none" spc="0" normalizeH="0" baseline="0" noProof="0" dirty="0">
                <a:ln>
                  <a:noFill/>
                </a:ln>
                <a:solidFill>
                  <a:srgbClr val="FFFFFF"/>
                </a:solidFill>
                <a:effectLst/>
                <a:uLnTx/>
                <a:uFillTx/>
                <a:latin typeface="Calibri" panose="020F0502020204030204"/>
                <a:ea typeface="+mj-ea"/>
                <a:cs typeface="+mj-cs"/>
              </a:rPr>
              <a:t> </a:t>
            </a:r>
            <a:r>
              <a:rPr kumimoji="0" lang="fi-FI" sz="1800" b="0" i="0" u="none" strike="noStrike" kern="1200" cap="none" spc="0" normalizeH="0" baseline="0" noProof="0" dirty="0" err="1">
                <a:ln>
                  <a:noFill/>
                </a:ln>
                <a:solidFill>
                  <a:srgbClr val="FFFFFF"/>
                </a:solidFill>
                <a:effectLst/>
                <a:uLnTx/>
                <a:uFillTx/>
                <a:latin typeface="Calibri" panose="020F0502020204030204"/>
                <a:ea typeface="+mj-ea"/>
                <a:cs typeface="+mj-cs"/>
              </a:rPr>
              <a:t>annually</a:t>
            </a:r>
            <a:endParaRPr kumimoji="0" lang="fi-FI" sz="1800" b="0" i="0" u="none" strike="noStrike" kern="1200" cap="none" spc="0" normalizeH="0" baseline="0" noProof="0" dirty="0">
              <a:ln>
                <a:noFill/>
              </a:ln>
              <a:solidFill>
                <a:srgbClr val="FFFFFF"/>
              </a:solidFill>
              <a:effectLst/>
              <a:uLnTx/>
              <a:uFillTx/>
              <a:latin typeface="Calibri" panose="020F0502020204030204"/>
              <a:ea typeface="+mj-ea"/>
              <a:cs typeface="+mj-cs"/>
            </a:endParaRPr>
          </a:p>
        </p:txBody>
      </p:sp>
      <p:pic>
        <p:nvPicPr>
          <p:cNvPr id="12" name="Kuva 11">
            <a:extLst>
              <a:ext uri="{FF2B5EF4-FFF2-40B4-BE49-F238E27FC236}">
                <a16:creationId xmlns:a16="http://schemas.microsoft.com/office/drawing/2014/main" id="{7B4316B0-74A4-6C5E-B818-95676884B52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2F476951-9F36-749A-FAD2-F8977FC3F3C1}"/>
              </a:ext>
              <a:ext uri="{C183D7F6-B498-43B3-948B-1728B52AA6E4}">
                <adec:decorative xmlns:adec="http://schemas.microsoft.com/office/drawing/2017/decorative" val="1"/>
              </a:ext>
            </a:extLst>
          </p:cNvPr>
          <p:cNvSpPr txBox="1">
            <a:spLocks noChangeArrowheads="1"/>
          </p:cNvSpPr>
          <p:nvPr/>
        </p:nvSpPr>
        <p:spPr bwMode="auto">
          <a:xfrm>
            <a:off x="2011709" y="6388992"/>
            <a:ext cx="4561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Studio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Libeskind</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&amp;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Arco</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Architecture Oy</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45465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erial view of a city with buildings and Nokia Arena.">
            <a:extLst>
              <a:ext uri="{FF2B5EF4-FFF2-40B4-BE49-F238E27FC236}">
                <a16:creationId xmlns:a16="http://schemas.microsoft.com/office/drawing/2014/main" id="{0512F455-6639-37DE-D9BD-DC0767ED6F6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6" name="Otsikko 5">
            <a:extLst>
              <a:ext uri="{FF2B5EF4-FFF2-40B4-BE49-F238E27FC236}">
                <a16:creationId xmlns:a16="http://schemas.microsoft.com/office/drawing/2014/main" id="{E01D4FC9-3E38-62F6-9FBE-6019A8440A57}"/>
              </a:ext>
            </a:extLst>
          </p:cNvPr>
          <p:cNvSpPr>
            <a:spLocks noGrp="1"/>
          </p:cNvSpPr>
          <p:nvPr>
            <p:ph type="title"/>
          </p:nvPr>
        </p:nvSpPr>
        <p:spPr>
          <a:xfrm>
            <a:off x="6416984" y="1270164"/>
            <a:ext cx="4930466" cy="655377"/>
          </a:xfrm>
        </p:spPr>
        <p:txBody>
          <a:bodyPr/>
          <a:lstStyle/>
          <a:p>
            <a:r>
              <a:rPr lang="fi-FI" dirty="0">
                <a:ea typeface="+mj-lt"/>
                <a:cs typeface="+mj-lt"/>
              </a:rPr>
              <a:t>Nokia </a:t>
            </a:r>
            <a:r>
              <a:rPr lang="fi-FI" dirty="0" err="1">
                <a:ea typeface="+mj-lt"/>
                <a:cs typeface="+mj-lt"/>
              </a:rPr>
              <a:t>Arena</a:t>
            </a:r>
            <a:endParaRPr lang="fi-FI" dirty="0"/>
          </a:p>
        </p:txBody>
      </p:sp>
      <p:sp>
        <p:nvSpPr>
          <p:cNvPr id="7" name="Sisällön paikkamerkki 6">
            <a:extLst>
              <a:ext uri="{FF2B5EF4-FFF2-40B4-BE49-F238E27FC236}">
                <a16:creationId xmlns:a16="http://schemas.microsoft.com/office/drawing/2014/main" id="{E62CBB8E-3409-7232-5388-C7842DB8AD1C}"/>
              </a:ext>
            </a:extLst>
          </p:cNvPr>
          <p:cNvSpPr>
            <a:spLocks noGrp="1"/>
          </p:cNvSpPr>
          <p:nvPr>
            <p:ph sz="quarter" idx="15"/>
          </p:nvPr>
        </p:nvSpPr>
        <p:spPr>
          <a:xfrm>
            <a:off x="6416984" y="2021813"/>
            <a:ext cx="5073976" cy="4163079"/>
          </a:xfrm>
        </p:spPr>
        <p:txBody>
          <a:bodyPr>
            <a:noAutofit/>
          </a:bodyPr>
          <a:lstStyle/>
          <a:p>
            <a:pPr marL="0" indent="0">
              <a:spcAft>
                <a:spcPts val="500"/>
              </a:spcAft>
              <a:buNone/>
            </a:pPr>
            <a:r>
              <a:rPr lang="fi-FI" sz="1700" dirty="0" err="1"/>
              <a:t>The</a:t>
            </a:r>
            <a:r>
              <a:rPr lang="fi-FI" sz="1700" dirty="0"/>
              <a:t> </a:t>
            </a:r>
            <a:r>
              <a:rPr lang="fi-FI" sz="1700" dirty="0" err="1"/>
              <a:t>first</a:t>
            </a:r>
            <a:r>
              <a:rPr lang="fi-FI" sz="1700" dirty="0"/>
              <a:t> </a:t>
            </a:r>
            <a:r>
              <a:rPr lang="fi-FI" sz="1700" dirty="0" err="1"/>
              <a:t>arena</a:t>
            </a:r>
            <a:r>
              <a:rPr lang="fi-FI" sz="1700" dirty="0"/>
              <a:t> </a:t>
            </a:r>
            <a:r>
              <a:rPr lang="fi-FI" sz="1700" dirty="0" err="1"/>
              <a:t>located</a:t>
            </a:r>
            <a:r>
              <a:rPr lang="fi-FI" sz="1700" dirty="0"/>
              <a:t> in a city </a:t>
            </a:r>
            <a:r>
              <a:rPr lang="fi-FI" sz="1700" dirty="0" err="1"/>
              <a:t>centre</a:t>
            </a:r>
            <a:r>
              <a:rPr lang="fi-FI" sz="1700" dirty="0"/>
              <a:t> in Europe, Nokia </a:t>
            </a:r>
            <a:r>
              <a:rPr lang="fi-FI" sz="1700" dirty="0" err="1"/>
              <a:t>Arena</a:t>
            </a:r>
            <a:r>
              <a:rPr lang="fi-FI" sz="1700" dirty="0"/>
              <a:t>, </a:t>
            </a:r>
            <a:r>
              <a:rPr lang="fi-FI" sz="1700" dirty="0" err="1"/>
              <a:t>serves</a:t>
            </a:r>
            <a:r>
              <a:rPr lang="fi-FI" sz="1700" dirty="0"/>
              <a:t> as a </a:t>
            </a:r>
            <a:r>
              <a:rPr lang="fi-FI" sz="1700" dirty="0" err="1"/>
              <a:t>venue</a:t>
            </a:r>
            <a:r>
              <a:rPr lang="fi-FI" sz="1700" dirty="0"/>
              <a:t> for </a:t>
            </a:r>
            <a:r>
              <a:rPr lang="fi-FI" sz="1700" dirty="0" err="1"/>
              <a:t>large</a:t>
            </a:r>
            <a:r>
              <a:rPr lang="fi-FI" sz="1700" dirty="0"/>
              <a:t> </a:t>
            </a:r>
            <a:r>
              <a:rPr lang="fi-FI" sz="1700" dirty="0" err="1"/>
              <a:t>entertainment</a:t>
            </a:r>
            <a:r>
              <a:rPr lang="fi-FI" sz="1700" dirty="0"/>
              <a:t> and </a:t>
            </a:r>
            <a:r>
              <a:rPr lang="fi-FI" sz="1700" dirty="0" err="1"/>
              <a:t>sports</a:t>
            </a:r>
            <a:r>
              <a:rPr lang="fi-FI" sz="1700" dirty="0"/>
              <a:t> </a:t>
            </a:r>
            <a:r>
              <a:rPr lang="fi-FI" sz="1700" dirty="0" err="1"/>
              <a:t>events</a:t>
            </a:r>
            <a:r>
              <a:rPr lang="fi-FI" sz="1700" dirty="0"/>
              <a:t>. </a:t>
            </a:r>
          </a:p>
          <a:p>
            <a:pPr marL="0" indent="0">
              <a:spcAft>
                <a:spcPts val="500"/>
              </a:spcAft>
              <a:buNone/>
            </a:pPr>
            <a:r>
              <a:rPr lang="fi-FI" sz="1700" dirty="0" err="1"/>
              <a:t>The</a:t>
            </a:r>
            <a:r>
              <a:rPr lang="fi-FI" sz="1700" dirty="0"/>
              <a:t> </a:t>
            </a:r>
            <a:r>
              <a:rPr lang="fi-FI" sz="1700" dirty="0" err="1"/>
              <a:t>arena</a:t>
            </a:r>
            <a:r>
              <a:rPr lang="fi-FI" sz="1700" dirty="0"/>
              <a:t> </a:t>
            </a:r>
            <a:r>
              <a:rPr lang="fi-FI" sz="1700" dirty="0" err="1"/>
              <a:t>provides</a:t>
            </a:r>
            <a:r>
              <a:rPr lang="fi-FI" sz="1700" dirty="0"/>
              <a:t> </a:t>
            </a:r>
            <a:r>
              <a:rPr lang="fi-FI" sz="1700" dirty="0" err="1"/>
              <a:t>exciting</a:t>
            </a:r>
            <a:r>
              <a:rPr lang="fi-FI" sz="1700" dirty="0"/>
              <a:t> </a:t>
            </a:r>
            <a:r>
              <a:rPr lang="fi-FI" sz="1700" dirty="0" err="1"/>
              <a:t>experiences</a:t>
            </a:r>
            <a:r>
              <a:rPr lang="fi-FI" sz="1700" dirty="0"/>
              <a:t>, </a:t>
            </a:r>
            <a:r>
              <a:rPr lang="fi-FI" sz="1700" dirty="0" err="1"/>
              <a:t>restaurants</a:t>
            </a:r>
            <a:r>
              <a:rPr lang="fi-FI" sz="1700" dirty="0"/>
              <a:t> and a </a:t>
            </a:r>
            <a:r>
              <a:rPr lang="fi-FI" sz="1700" dirty="0" err="1"/>
              <a:t>casino</a:t>
            </a:r>
            <a:r>
              <a:rPr lang="fi-FI" sz="1700" dirty="0"/>
              <a:t>. Some hotel </a:t>
            </a:r>
            <a:r>
              <a:rPr lang="fi-FI" sz="1700" dirty="0" err="1"/>
              <a:t>rooms</a:t>
            </a:r>
            <a:r>
              <a:rPr lang="fi-FI" sz="1700" dirty="0"/>
              <a:t> </a:t>
            </a:r>
            <a:r>
              <a:rPr lang="fi-FI" sz="1700" dirty="0" err="1"/>
              <a:t>offer</a:t>
            </a:r>
            <a:r>
              <a:rPr lang="fi-FI" sz="1700" dirty="0"/>
              <a:t> a </a:t>
            </a:r>
            <a:r>
              <a:rPr lang="fi-FI" sz="1700" dirty="0" err="1"/>
              <a:t>view</a:t>
            </a:r>
            <a:r>
              <a:rPr lang="fi-FI" sz="1700" dirty="0"/>
              <a:t> of </a:t>
            </a:r>
            <a:r>
              <a:rPr lang="fi-FI" sz="1700" dirty="0" err="1"/>
              <a:t>the</a:t>
            </a:r>
            <a:r>
              <a:rPr lang="fi-FI" sz="1700" dirty="0"/>
              <a:t> </a:t>
            </a:r>
            <a:r>
              <a:rPr lang="fi-FI" sz="1700" dirty="0" err="1"/>
              <a:t>events</a:t>
            </a:r>
            <a:r>
              <a:rPr lang="fi-FI" sz="1700" dirty="0"/>
              <a:t> in </a:t>
            </a:r>
            <a:r>
              <a:rPr lang="fi-FI" sz="1700" dirty="0" err="1"/>
              <a:t>the</a:t>
            </a:r>
            <a:r>
              <a:rPr lang="fi-FI" sz="1700" dirty="0"/>
              <a:t> </a:t>
            </a:r>
            <a:r>
              <a:rPr lang="fi-FI" sz="1700" dirty="0" err="1"/>
              <a:t>arena</a:t>
            </a:r>
            <a:r>
              <a:rPr lang="fi-FI" sz="1700" dirty="0"/>
              <a:t>.</a:t>
            </a:r>
          </a:p>
          <a:p>
            <a:pPr marL="711200" indent="0">
              <a:spcBef>
                <a:spcPts val="400"/>
              </a:spcBef>
              <a:buNone/>
              <a:tabLst>
                <a:tab pos="889000" algn="l"/>
              </a:tabLst>
            </a:pPr>
            <a:r>
              <a:rPr lang="fi-FI" sz="1700" b="1" dirty="0"/>
              <a:t>Nokia </a:t>
            </a:r>
            <a:r>
              <a:rPr lang="fi-FI" sz="1700" b="1" dirty="0" err="1"/>
              <a:t>Arena</a:t>
            </a:r>
            <a:r>
              <a:rPr lang="fi-FI" sz="1700" b="1" dirty="0"/>
              <a:t>:</a:t>
            </a:r>
          </a:p>
          <a:p>
            <a:pPr marL="938213" indent="-220663">
              <a:spcBef>
                <a:spcPts val="0"/>
              </a:spcBef>
            </a:pPr>
            <a:r>
              <a:rPr lang="fi-FI" sz="1700" dirty="0" err="1"/>
              <a:t>Opened</a:t>
            </a:r>
            <a:r>
              <a:rPr lang="fi-FI" sz="1700" dirty="0"/>
              <a:t> in 2021</a:t>
            </a:r>
          </a:p>
          <a:p>
            <a:pPr marL="938213" indent="-220663">
              <a:spcBef>
                <a:spcPts val="0"/>
              </a:spcBef>
            </a:pPr>
            <a:r>
              <a:rPr lang="fi-FI" sz="1700" dirty="0" err="1"/>
              <a:t>The</a:t>
            </a:r>
            <a:r>
              <a:rPr lang="fi-FI" sz="1700" dirty="0"/>
              <a:t> main </a:t>
            </a:r>
            <a:r>
              <a:rPr lang="fi-FI" sz="1700" dirty="0" err="1"/>
              <a:t>venue</a:t>
            </a:r>
            <a:r>
              <a:rPr lang="fi-FI" sz="1700" dirty="0"/>
              <a:t> for </a:t>
            </a:r>
            <a:r>
              <a:rPr lang="fi-FI" sz="1700" dirty="0" err="1"/>
              <a:t>the</a:t>
            </a:r>
            <a:r>
              <a:rPr lang="fi-FI" sz="1700" dirty="0"/>
              <a:t> ice hockey </a:t>
            </a:r>
            <a:br>
              <a:rPr lang="fi-FI" sz="1700" dirty="0"/>
            </a:br>
            <a:r>
              <a:rPr lang="fi-FI" sz="1700" dirty="0"/>
              <a:t>World Championship </a:t>
            </a:r>
            <a:r>
              <a:rPr lang="fi-FI" sz="1700" dirty="0" err="1"/>
              <a:t>games</a:t>
            </a:r>
            <a:r>
              <a:rPr lang="fi-FI" sz="1700" dirty="0"/>
              <a:t> in 2022</a:t>
            </a:r>
          </a:p>
          <a:p>
            <a:pPr marL="938213" indent="-220663">
              <a:spcBef>
                <a:spcPts val="0"/>
              </a:spcBef>
            </a:pPr>
            <a:r>
              <a:rPr lang="fi-FI" sz="1700" dirty="0"/>
              <a:t>A </a:t>
            </a:r>
            <a:r>
              <a:rPr lang="fi-FI" sz="1700" dirty="0" err="1"/>
              <a:t>million</a:t>
            </a:r>
            <a:r>
              <a:rPr lang="fi-FI" sz="1700" dirty="0"/>
              <a:t> </a:t>
            </a:r>
            <a:r>
              <a:rPr lang="fi-FI" sz="1700" dirty="0" err="1"/>
              <a:t>visitors</a:t>
            </a:r>
            <a:r>
              <a:rPr lang="fi-FI" sz="1700" dirty="0"/>
              <a:t> and 120 </a:t>
            </a:r>
            <a:r>
              <a:rPr lang="fi-FI" sz="1700" dirty="0" err="1"/>
              <a:t>events</a:t>
            </a:r>
            <a:r>
              <a:rPr lang="fi-FI" sz="1700" dirty="0"/>
              <a:t> per </a:t>
            </a:r>
            <a:r>
              <a:rPr lang="fi-FI" sz="1700" dirty="0" err="1"/>
              <a:t>year</a:t>
            </a:r>
            <a:endParaRPr lang="fi-FI" sz="1700" dirty="0"/>
          </a:p>
          <a:p>
            <a:pPr marL="938213" indent="-220663">
              <a:spcBef>
                <a:spcPts val="0"/>
              </a:spcBef>
              <a:spcAft>
                <a:spcPts val="500"/>
              </a:spcAft>
            </a:pPr>
            <a:r>
              <a:rPr lang="fi-FI" sz="1700" dirty="0"/>
              <a:t>15,000 </a:t>
            </a:r>
            <a:r>
              <a:rPr lang="fi-FI" sz="1700" dirty="0" err="1"/>
              <a:t>seats</a:t>
            </a:r>
            <a:endParaRPr lang="fi-FI" sz="1700" dirty="0"/>
          </a:p>
          <a:p>
            <a:pPr marL="0" indent="0">
              <a:spcBef>
                <a:spcPts val="400"/>
              </a:spcBef>
              <a:spcAft>
                <a:spcPts val="1000"/>
              </a:spcAft>
              <a:buNone/>
            </a:pPr>
            <a:r>
              <a:rPr lang="fi-FI" sz="1700" dirty="0" err="1"/>
              <a:t>Arena</a:t>
            </a:r>
            <a:r>
              <a:rPr lang="fi-FI" sz="1700" dirty="0"/>
              <a:t> is </a:t>
            </a:r>
            <a:r>
              <a:rPr lang="fi-FI" sz="1700" dirty="0" err="1"/>
              <a:t>awake</a:t>
            </a:r>
            <a:r>
              <a:rPr lang="fi-FI" sz="1700" dirty="0"/>
              <a:t> 24/7. </a:t>
            </a:r>
            <a:r>
              <a:rPr lang="fi-FI" sz="1700" dirty="0" err="1"/>
              <a:t>Restaurants</a:t>
            </a:r>
            <a:r>
              <a:rPr lang="fi-FI" sz="1700" dirty="0"/>
              <a:t> and </a:t>
            </a:r>
            <a:r>
              <a:rPr lang="fi-FI" sz="1700" dirty="0" err="1"/>
              <a:t>other</a:t>
            </a:r>
            <a:r>
              <a:rPr lang="fi-FI" sz="1700" dirty="0"/>
              <a:t> </a:t>
            </a:r>
            <a:r>
              <a:rPr lang="fi-FI" sz="1700" dirty="0" err="1"/>
              <a:t>services</a:t>
            </a:r>
            <a:r>
              <a:rPr lang="fi-FI" sz="1700" dirty="0"/>
              <a:t> </a:t>
            </a:r>
            <a:r>
              <a:rPr lang="fi-FI" sz="1700" dirty="0" err="1"/>
              <a:t>are</a:t>
            </a:r>
            <a:r>
              <a:rPr lang="fi-FI" sz="1700" dirty="0"/>
              <a:t> open for </a:t>
            </a:r>
            <a:r>
              <a:rPr lang="fi-FI" sz="1700" dirty="0" err="1"/>
              <a:t>customers</a:t>
            </a:r>
            <a:r>
              <a:rPr lang="fi-FI" sz="1700" dirty="0"/>
              <a:t> </a:t>
            </a:r>
            <a:r>
              <a:rPr lang="fi-FI" sz="1700" dirty="0" err="1"/>
              <a:t>also</a:t>
            </a:r>
            <a:r>
              <a:rPr lang="fi-FI" sz="1700" dirty="0"/>
              <a:t> </a:t>
            </a:r>
            <a:r>
              <a:rPr lang="fi-FI" sz="1700" dirty="0" err="1"/>
              <a:t>when</a:t>
            </a:r>
            <a:r>
              <a:rPr lang="fi-FI" sz="1700" dirty="0"/>
              <a:t> </a:t>
            </a:r>
            <a:r>
              <a:rPr lang="fi-FI" sz="1700" dirty="0" err="1"/>
              <a:t>there</a:t>
            </a:r>
            <a:r>
              <a:rPr lang="fi-FI" sz="1700" dirty="0"/>
              <a:t> </a:t>
            </a:r>
            <a:r>
              <a:rPr lang="fi-FI" sz="1700" dirty="0" err="1"/>
              <a:t>are</a:t>
            </a:r>
            <a:r>
              <a:rPr lang="fi-FI" sz="1700" dirty="0"/>
              <a:t> no </a:t>
            </a:r>
            <a:r>
              <a:rPr lang="fi-FI" sz="1700" dirty="0" err="1"/>
              <a:t>events</a:t>
            </a:r>
            <a:r>
              <a:rPr lang="fi-FI" sz="1700" dirty="0"/>
              <a:t>.</a:t>
            </a:r>
          </a:p>
          <a:p>
            <a:pPr marL="0" indent="0">
              <a:spcBef>
                <a:spcPts val="400"/>
              </a:spcBef>
              <a:buNone/>
            </a:pPr>
            <a:endParaRPr lang="fi-FI" sz="1700" dirty="0"/>
          </a:p>
        </p:txBody>
      </p:sp>
      <p:sp>
        <p:nvSpPr>
          <p:cNvPr id="4" name="Päivämäärän paikkamerkki 3">
            <a:extLst>
              <a:ext uri="{FF2B5EF4-FFF2-40B4-BE49-F238E27FC236}">
                <a16:creationId xmlns:a16="http://schemas.microsoft.com/office/drawing/2014/main" id="{CF8347A7-E9B0-356D-99D4-F1CAF2768272}"/>
              </a:ext>
              <a:ext uri="{C183D7F6-B498-43B3-948B-1728B52AA6E4}">
                <adec:decorative xmlns:adec="http://schemas.microsoft.com/office/drawing/2017/decorative" val="1"/>
              </a:ext>
            </a:extLst>
          </p:cNvPr>
          <p:cNvSpPr>
            <a:spLocks noGrp="1"/>
          </p:cNvSpPr>
          <p:nvPr>
            <p:ph type="dt" sz="half" idx="2"/>
          </p:nvPr>
        </p:nvSpPr>
        <p:spPr/>
        <p:txBody>
          <a:bodyPr/>
          <a:lstStyle/>
          <a:p>
            <a:fld id="{E8AB2543-D441-744E-AE7B-148026E161D5}" type="datetime1">
              <a:rPr lang="fi-FI" smtClean="0"/>
              <a:t>11.5.2026</a:t>
            </a:fld>
            <a:endParaRPr lang="fi-FI"/>
          </a:p>
        </p:txBody>
      </p:sp>
      <p:sp>
        <p:nvSpPr>
          <p:cNvPr id="5" name="Dian numeron paikkamerkki 4">
            <a:extLst>
              <a:ext uri="{FF2B5EF4-FFF2-40B4-BE49-F238E27FC236}">
                <a16:creationId xmlns:a16="http://schemas.microsoft.com/office/drawing/2014/main" id="{0D359E0A-CFB8-3F5A-9E41-07F3FEFDEFE7}"/>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33</a:t>
            </a:fld>
            <a:endParaRPr lang="fi-FI"/>
          </a:p>
        </p:txBody>
      </p:sp>
      <p:pic>
        <p:nvPicPr>
          <p:cNvPr id="12" name="Kuva 11">
            <a:extLst>
              <a:ext uri="{FF2B5EF4-FFF2-40B4-BE49-F238E27FC236}">
                <a16:creationId xmlns:a16="http://schemas.microsoft.com/office/drawing/2014/main" id="{7B4316B0-74A4-6C5E-B818-95676884B52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0" name="Tekstiruutu 24">
            <a:extLst>
              <a:ext uri="{FF2B5EF4-FFF2-40B4-BE49-F238E27FC236}">
                <a16:creationId xmlns:a16="http://schemas.microsoft.com/office/drawing/2014/main" id="{5967EDC5-61EA-99D5-EBD0-FBECA75786A5}"/>
              </a:ext>
              <a:ext uri="{C183D7F6-B498-43B3-948B-1728B52AA6E4}">
                <adec:decorative xmlns:adec="http://schemas.microsoft.com/office/drawing/2017/decorative" val="1"/>
              </a:ext>
            </a:extLst>
          </p:cNvPr>
          <p:cNvSpPr txBox="1">
            <a:spLocks noChangeArrowheads="1"/>
          </p:cNvSpPr>
          <p:nvPr/>
        </p:nvSpPr>
        <p:spPr bwMode="auto">
          <a:xfrm>
            <a:off x="2495158"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a:t>
            </a:r>
            <a:r>
              <a:rPr kumimoji="0" lang="fi-FI"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Skyfox</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Marko Kallio</a:t>
            </a:r>
          </a:p>
        </p:txBody>
      </p:sp>
      <p:grpSp>
        <p:nvGrpSpPr>
          <p:cNvPr id="9" name="Group 8">
            <a:extLst>
              <a:ext uri="{FF2B5EF4-FFF2-40B4-BE49-F238E27FC236}">
                <a16:creationId xmlns:a16="http://schemas.microsoft.com/office/drawing/2014/main" id="{32F7158D-9E76-F9BA-2C14-97645F2FA2DE}"/>
              </a:ext>
              <a:ext uri="{C183D7F6-B498-43B3-948B-1728B52AA6E4}">
                <adec:decorative xmlns:adec="http://schemas.microsoft.com/office/drawing/2017/decorative" val="1"/>
              </a:ext>
            </a:extLst>
          </p:cNvPr>
          <p:cNvGrpSpPr/>
          <p:nvPr/>
        </p:nvGrpSpPr>
        <p:grpSpPr>
          <a:xfrm>
            <a:off x="4846669" y="3751109"/>
            <a:ext cx="1957932" cy="1922050"/>
            <a:chOff x="784604" y="3852001"/>
            <a:chExt cx="1957932" cy="1922050"/>
          </a:xfrm>
        </p:grpSpPr>
        <p:sp>
          <p:nvSpPr>
            <p:cNvPr id="2" name="Ellipsi 9">
              <a:extLst>
                <a:ext uri="{FF2B5EF4-FFF2-40B4-BE49-F238E27FC236}">
                  <a16:creationId xmlns:a16="http://schemas.microsoft.com/office/drawing/2014/main" id="{25DD4C00-7041-0529-08DF-F66533488149}"/>
                </a:ext>
                <a:ext uri="{C183D7F6-B498-43B3-948B-1728B52AA6E4}">
                  <adec:decorative xmlns:adec="http://schemas.microsoft.com/office/drawing/2017/decorative" val="1"/>
                </a:ext>
              </a:extLst>
            </p:cNvPr>
            <p:cNvSpPr/>
            <p:nvPr/>
          </p:nvSpPr>
          <p:spPr>
            <a:xfrm>
              <a:off x="802545" y="3852001"/>
              <a:ext cx="1922050" cy="192205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rgbClr val="FFFFFF"/>
                </a:solidFill>
              </a:endParaRPr>
            </a:p>
          </p:txBody>
        </p:sp>
        <p:sp>
          <p:nvSpPr>
            <p:cNvPr id="8" name="Otsikko 7">
              <a:extLst>
                <a:ext uri="{FF2B5EF4-FFF2-40B4-BE49-F238E27FC236}">
                  <a16:creationId xmlns:a16="http://schemas.microsoft.com/office/drawing/2014/main" id="{E8C50ECF-93D8-DE2E-B716-5FE0D2225A9E}"/>
                </a:ext>
              </a:extLst>
            </p:cNvPr>
            <p:cNvSpPr txBox="1">
              <a:spLocks/>
            </p:cNvSpPr>
            <p:nvPr/>
          </p:nvSpPr>
          <p:spPr>
            <a:xfrm>
              <a:off x="784604" y="3881507"/>
              <a:ext cx="1957932" cy="1863039"/>
            </a:xfrm>
            <a:prstGeom prst="rect">
              <a:avLst/>
            </a:prstGeom>
            <a:noFill/>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3600" u="none" strike="noStrike" kern="1200" cap="none" spc="0" normalizeH="0" baseline="0" noProof="0" dirty="0">
                  <a:ln>
                    <a:noFill/>
                  </a:ln>
                  <a:solidFill>
                    <a:srgbClr val="5BCBEB"/>
                  </a:solidFill>
                  <a:effectLst/>
                  <a:uLnTx/>
                  <a:uFillTx/>
                  <a:latin typeface="Montserrat Black" pitchFamily="2" charset="77"/>
                </a:rPr>
                <a:t>1st </a:t>
              </a:r>
            </a:p>
            <a:p>
              <a:pPr>
                <a:defRPr/>
              </a:pPr>
              <a:r>
                <a:rPr lang="fi-FI" sz="1800" dirty="0" err="1">
                  <a:solidFill>
                    <a:schemeClr val="bg1"/>
                  </a:solidFill>
                </a:rPr>
                <a:t>The</a:t>
              </a:r>
              <a:r>
                <a:rPr lang="fi-FI" sz="1800" dirty="0">
                  <a:solidFill>
                    <a:schemeClr val="bg1"/>
                  </a:solidFill>
                </a:rPr>
                <a:t> </a:t>
              </a:r>
              <a:r>
                <a:rPr lang="fi-FI" sz="1800" dirty="0" err="1">
                  <a:solidFill>
                    <a:schemeClr val="bg1"/>
                  </a:solidFill>
                </a:rPr>
                <a:t>first</a:t>
              </a:r>
              <a:r>
                <a:rPr lang="fi-FI" sz="1800" dirty="0">
                  <a:solidFill>
                    <a:schemeClr val="bg1"/>
                  </a:solidFill>
                </a:rPr>
                <a:t> </a:t>
              </a:r>
              <a:br>
                <a:rPr lang="fi-FI" sz="1800" dirty="0">
                  <a:solidFill>
                    <a:schemeClr val="bg1"/>
                  </a:solidFill>
                </a:rPr>
              </a:br>
              <a:r>
                <a:rPr lang="fi-FI" sz="1800" dirty="0">
                  <a:solidFill>
                    <a:schemeClr val="bg1"/>
                  </a:solidFill>
                </a:rPr>
                <a:t>city </a:t>
              </a:r>
              <a:r>
                <a:rPr lang="fi-FI" sz="1800" dirty="0" err="1">
                  <a:solidFill>
                    <a:schemeClr val="bg1"/>
                  </a:solidFill>
                </a:rPr>
                <a:t>centre</a:t>
              </a:r>
              <a:r>
                <a:rPr lang="fi-FI" sz="1800" dirty="0">
                  <a:solidFill>
                    <a:schemeClr val="bg1"/>
                  </a:solidFill>
                </a:rPr>
                <a:t> </a:t>
              </a:r>
              <a:r>
                <a:rPr lang="fi-FI" sz="1800" dirty="0" err="1">
                  <a:solidFill>
                    <a:schemeClr val="bg1"/>
                  </a:solidFill>
                </a:rPr>
                <a:t>arena</a:t>
              </a:r>
              <a:r>
                <a:rPr lang="fi-FI" sz="1800" dirty="0">
                  <a:solidFill>
                    <a:schemeClr val="bg1"/>
                  </a:solidFill>
                </a:rPr>
                <a:t> </a:t>
              </a:r>
              <a:br>
                <a:rPr lang="fi-FI" sz="1800" dirty="0">
                  <a:solidFill>
                    <a:schemeClr val="bg1"/>
                  </a:solidFill>
                </a:rPr>
              </a:br>
              <a:r>
                <a:rPr lang="fi-FI" sz="1800" dirty="0">
                  <a:solidFill>
                    <a:schemeClr val="bg1"/>
                  </a:solidFill>
                </a:rPr>
                <a:t>in Europe</a:t>
              </a:r>
              <a:endParaRPr kumimoji="0" lang="fi-FI" sz="1800" u="none" strike="noStrike" kern="1200" cap="none" spc="0" normalizeH="0" baseline="0" noProof="0" dirty="0">
                <a:ln>
                  <a:noFill/>
                </a:ln>
                <a:solidFill>
                  <a:schemeClr val="bg1"/>
                </a:solidFill>
                <a:effectLst/>
                <a:uLnTx/>
                <a:uFillTx/>
              </a:endParaRPr>
            </a:p>
          </p:txBody>
        </p:sp>
      </p:grpSp>
    </p:spTree>
    <p:extLst>
      <p:ext uri="{BB962C8B-B14F-4D97-AF65-F5344CB8AC3E}">
        <p14:creationId xmlns:p14="http://schemas.microsoft.com/office/powerpoint/2010/main" val="42526025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descr="Aerial view of the new residential area in Ranta-Tampella.">
            <a:extLst>
              <a:ext uri="{FF2B5EF4-FFF2-40B4-BE49-F238E27FC236}">
                <a16:creationId xmlns:a16="http://schemas.microsoft.com/office/drawing/2014/main" id="{416EDFAF-B882-8A52-A493-0BAA34AAB282}"/>
              </a:ext>
            </a:extLst>
          </p:cNvPr>
          <p:cNvSpPr>
            <a:spLocks noChangeAspect="1"/>
          </p:cNvSpPr>
          <p:nvPr/>
        </p:nvSpPr>
        <p:spPr>
          <a:xfrm>
            <a:off x="6096000" y="0"/>
            <a:ext cx="6096000" cy="6876000"/>
          </a:xfrm>
          <a:prstGeom prst="rect">
            <a:avLst/>
          </a:pr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DE0A36B-EBC9-58FE-3906-D0978C2E2129}"/>
              </a:ext>
            </a:extLst>
          </p:cNvPr>
          <p:cNvSpPr>
            <a:spLocks noGrp="1"/>
          </p:cNvSpPr>
          <p:nvPr>
            <p:ph type="title"/>
          </p:nvPr>
        </p:nvSpPr>
        <p:spPr>
          <a:xfrm>
            <a:off x="655281" y="877637"/>
            <a:ext cx="4930466" cy="1306809"/>
          </a:xfrm>
        </p:spPr>
        <p:txBody>
          <a:bodyPr/>
          <a:lstStyle/>
          <a:p>
            <a:pPr>
              <a:lnSpc>
                <a:spcPts val="2800"/>
              </a:lnSpc>
            </a:pPr>
            <a:r>
              <a:rPr lang="fi-FI" dirty="0"/>
              <a:t>Ranta-Tampella – </a:t>
            </a:r>
            <a:br>
              <a:rPr lang="fi-FI" dirty="0"/>
            </a:br>
            <a:r>
              <a:rPr lang="fi-FI" sz="2200" b="0" dirty="0"/>
              <a:t>ONE STEP TO REACH THE LAKE, </a:t>
            </a:r>
            <a:br>
              <a:rPr lang="fi-FI" sz="2200" b="0" dirty="0"/>
            </a:br>
            <a:r>
              <a:rPr lang="fi-FI" sz="2200" b="0" dirty="0"/>
              <a:t>TWO TO THE CITY CENTRE</a:t>
            </a:r>
          </a:p>
        </p:txBody>
      </p:sp>
      <p:sp>
        <p:nvSpPr>
          <p:cNvPr id="7" name="Sisällön paikkamerkki 6">
            <a:extLst>
              <a:ext uri="{FF2B5EF4-FFF2-40B4-BE49-F238E27FC236}">
                <a16:creationId xmlns:a16="http://schemas.microsoft.com/office/drawing/2014/main" id="{9C6CD915-E249-6F50-3735-880B9E43AE41}"/>
              </a:ext>
            </a:extLst>
          </p:cNvPr>
          <p:cNvSpPr>
            <a:spLocks noGrp="1"/>
          </p:cNvSpPr>
          <p:nvPr>
            <p:ph sz="quarter" idx="15"/>
          </p:nvPr>
        </p:nvSpPr>
        <p:spPr>
          <a:xfrm>
            <a:off x="655281" y="2243756"/>
            <a:ext cx="5440719" cy="3897731"/>
          </a:xfrm>
        </p:spPr>
        <p:txBody>
          <a:bodyPr>
            <a:normAutofit fontScale="77500" lnSpcReduction="20000"/>
          </a:bodyPr>
          <a:lstStyle/>
          <a:p>
            <a:pPr marL="0" indent="0">
              <a:lnSpc>
                <a:spcPct val="120000"/>
              </a:lnSpc>
              <a:buNone/>
            </a:pPr>
            <a:r>
              <a:rPr lang="fi-FI" dirty="0"/>
              <a:t>A </a:t>
            </a:r>
            <a:r>
              <a:rPr lang="fi-FI" dirty="0" err="1"/>
              <a:t>new</a:t>
            </a:r>
            <a:r>
              <a:rPr lang="fi-FI" dirty="0"/>
              <a:t> </a:t>
            </a:r>
            <a:r>
              <a:rPr lang="fi-FI" dirty="0" err="1"/>
              <a:t>versatile</a:t>
            </a:r>
            <a:r>
              <a:rPr lang="fi-FI" dirty="0"/>
              <a:t> </a:t>
            </a:r>
            <a:r>
              <a:rPr lang="fi-FI" dirty="0" err="1"/>
              <a:t>residential</a:t>
            </a:r>
            <a:r>
              <a:rPr lang="fi-FI" dirty="0"/>
              <a:t> </a:t>
            </a:r>
            <a:r>
              <a:rPr lang="fi-FI" dirty="0" err="1"/>
              <a:t>area</a:t>
            </a:r>
            <a:r>
              <a:rPr lang="fi-FI" dirty="0"/>
              <a:t> </a:t>
            </a:r>
            <a:r>
              <a:rPr lang="fi-FI" dirty="0" err="1"/>
              <a:t>right</a:t>
            </a:r>
            <a:r>
              <a:rPr lang="fi-FI" dirty="0"/>
              <a:t> </a:t>
            </a:r>
            <a:r>
              <a:rPr lang="fi-FI" dirty="0" err="1"/>
              <a:t>next</a:t>
            </a:r>
            <a:r>
              <a:rPr lang="fi-FI" dirty="0"/>
              <a:t> to </a:t>
            </a:r>
            <a:br>
              <a:rPr lang="fi-FI" dirty="0"/>
            </a:br>
            <a:r>
              <a:rPr lang="fi-FI" dirty="0" err="1"/>
              <a:t>the</a:t>
            </a:r>
            <a:r>
              <a:rPr lang="fi-FI" dirty="0"/>
              <a:t> city </a:t>
            </a:r>
            <a:r>
              <a:rPr lang="fi-FI" dirty="0" err="1"/>
              <a:t>centre</a:t>
            </a:r>
            <a:r>
              <a:rPr lang="fi-FI" dirty="0"/>
              <a:t> and on </a:t>
            </a:r>
            <a:r>
              <a:rPr lang="fi-FI" dirty="0" err="1"/>
              <a:t>the</a:t>
            </a:r>
            <a:r>
              <a:rPr lang="fi-FI" dirty="0"/>
              <a:t> </a:t>
            </a:r>
            <a:r>
              <a:rPr lang="fi-FI" dirty="0" err="1"/>
              <a:t>shore</a:t>
            </a:r>
            <a:r>
              <a:rPr lang="fi-FI" dirty="0"/>
              <a:t> of lake Näsijärvi. </a:t>
            </a:r>
          </a:p>
          <a:p>
            <a:pPr marL="0" indent="0">
              <a:lnSpc>
                <a:spcPct val="120000"/>
              </a:lnSpc>
              <a:buNone/>
            </a:pPr>
            <a:r>
              <a:rPr lang="fi-FI" dirty="0"/>
              <a:t>Ranta-Tampella </a:t>
            </a:r>
            <a:r>
              <a:rPr lang="fi-FI" dirty="0" err="1"/>
              <a:t>offers</a:t>
            </a:r>
            <a:r>
              <a:rPr lang="fi-FI" dirty="0"/>
              <a:t> </a:t>
            </a:r>
            <a:r>
              <a:rPr lang="fi-FI" dirty="0" err="1"/>
              <a:t>shore</a:t>
            </a:r>
            <a:r>
              <a:rPr lang="fi-FI" dirty="0"/>
              <a:t>-side </a:t>
            </a:r>
            <a:r>
              <a:rPr lang="fi-FI" dirty="0" err="1"/>
              <a:t>routes</a:t>
            </a:r>
            <a:r>
              <a:rPr lang="fi-FI" dirty="0"/>
              <a:t> and </a:t>
            </a:r>
            <a:r>
              <a:rPr lang="fi-FI" dirty="0" err="1"/>
              <a:t>versatile</a:t>
            </a:r>
            <a:r>
              <a:rPr lang="fi-FI" dirty="0"/>
              <a:t> </a:t>
            </a:r>
            <a:r>
              <a:rPr lang="fi-FI" dirty="0" err="1"/>
              <a:t>activities</a:t>
            </a:r>
            <a:r>
              <a:rPr lang="fi-FI" dirty="0"/>
              <a:t> to </a:t>
            </a:r>
            <a:r>
              <a:rPr lang="fi-FI" dirty="0" err="1"/>
              <a:t>all</a:t>
            </a:r>
            <a:r>
              <a:rPr lang="fi-FI" dirty="0"/>
              <a:t> </a:t>
            </a:r>
            <a:r>
              <a:rPr lang="fi-FI" dirty="0" err="1"/>
              <a:t>citizens</a:t>
            </a:r>
            <a:r>
              <a:rPr lang="fi-FI" dirty="0"/>
              <a:t>.</a:t>
            </a:r>
          </a:p>
          <a:p>
            <a:pPr marL="0" indent="0">
              <a:lnSpc>
                <a:spcPct val="120000"/>
              </a:lnSpc>
              <a:buNone/>
            </a:pPr>
            <a:r>
              <a:rPr lang="fi-FI" b="1" dirty="0"/>
              <a:t>Ranta-Tampella </a:t>
            </a:r>
            <a:r>
              <a:rPr lang="fi-FI" b="1" dirty="0" err="1"/>
              <a:t>includes</a:t>
            </a:r>
            <a:r>
              <a:rPr lang="fi-FI" b="1" dirty="0"/>
              <a:t>:</a:t>
            </a:r>
          </a:p>
          <a:p>
            <a:pPr>
              <a:lnSpc>
                <a:spcPct val="120000"/>
              </a:lnSpc>
              <a:spcBef>
                <a:spcPts val="400"/>
              </a:spcBef>
            </a:pPr>
            <a:r>
              <a:rPr lang="fi-FI" dirty="0" err="1"/>
              <a:t>Leisure</a:t>
            </a:r>
            <a:r>
              <a:rPr lang="fi-FI" dirty="0"/>
              <a:t> </a:t>
            </a:r>
            <a:r>
              <a:rPr lang="fi-FI" dirty="0" err="1"/>
              <a:t>docks</a:t>
            </a:r>
            <a:endParaRPr lang="fi-FI" dirty="0"/>
          </a:p>
          <a:p>
            <a:pPr>
              <a:lnSpc>
                <a:spcPct val="120000"/>
              </a:lnSpc>
              <a:spcBef>
                <a:spcPts val="400"/>
              </a:spcBef>
            </a:pPr>
            <a:r>
              <a:rPr lang="fi-FI" dirty="0" err="1"/>
              <a:t>Canals</a:t>
            </a:r>
            <a:endParaRPr lang="fi-FI" dirty="0"/>
          </a:p>
          <a:p>
            <a:pPr>
              <a:lnSpc>
                <a:spcPct val="120000"/>
              </a:lnSpc>
              <a:spcBef>
                <a:spcPts val="400"/>
              </a:spcBef>
            </a:pPr>
            <a:r>
              <a:rPr lang="fi-FI" dirty="0" err="1"/>
              <a:t>Cycling</a:t>
            </a:r>
            <a:r>
              <a:rPr lang="fi-FI" dirty="0"/>
              <a:t> and </a:t>
            </a:r>
            <a:r>
              <a:rPr lang="fi-FI" dirty="0" err="1"/>
              <a:t>walking</a:t>
            </a:r>
            <a:r>
              <a:rPr lang="fi-FI" dirty="0"/>
              <a:t> </a:t>
            </a:r>
            <a:r>
              <a:rPr lang="fi-FI" dirty="0" err="1"/>
              <a:t>routes</a:t>
            </a:r>
            <a:endParaRPr lang="fi-FI" dirty="0"/>
          </a:p>
          <a:p>
            <a:pPr>
              <a:lnSpc>
                <a:spcPct val="120000"/>
              </a:lnSpc>
              <a:spcBef>
                <a:spcPts val="400"/>
              </a:spcBef>
            </a:pPr>
            <a:r>
              <a:rPr lang="fi-FI" dirty="0" err="1"/>
              <a:t>Outdoor</a:t>
            </a:r>
            <a:r>
              <a:rPr lang="fi-FI" dirty="0"/>
              <a:t> </a:t>
            </a:r>
            <a:r>
              <a:rPr lang="fi-FI" dirty="0" err="1"/>
              <a:t>gyms</a:t>
            </a:r>
            <a:endParaRPr lang="fi-FI" dirty="0"/>
          </a:p>
          <a:p>
            <a:pPr>
              <a:lnSpc>
                <a:spcPct val="120000"/>
              </a:lnSpc>
              <a:spcBef>
                <a:spcPts val="400"/>
              </a:spcBef>
            </a:pPr>
            <a:r>
              <a:rPr lang="fi-FI" dirty="0"/>
              <a:t>A </a:t>
            </a:r>
            <a:r>
              <a:rPr lang="fi-FI" dirty="0" err="1"/>
              <a:t>climbing</a:t>
            </a:r>
            <a:r>
              <a:rPr lang="fi-FI" dirty="0"/>
              <a:t> </a:t>
            </a:r>
            <a:r>
              <a:rPr lang="fi-FI" dirty="0" err="1"/>
              <a:t>wall</a:t>
            </a:r>
            <a:endParaRPr lang="fi-FI" dirty="0"/>
          </a:p>
          <a:p>
            <a:pPr>
              <a:lnSpc>
                <a:spcPct val="120000"/>
              </a:lnSpc>
              <a:spcBef>
                <a:spcPts val="400"/>
              </a:spcBef>
            </a:pPr>
            <a:r>
              <a:rPr lang="fi-FI" dirty="0"/>
              <a:t>Parks.</a:t>
            </a:r>
          </a:p>
        </p:txBody>
      </p:sp>
      <p:sp>
        <p:nvSpPr>
          <p:cNvPr id="9" name="Ellipsi 8">
            <a:extLst>
              <a:ext uri="{FF2B5EF4-FFF2-40B4-BE49-F238E27FC236}">
                <a16:creationId xmlns:a16="http://schemas.microsoft.com/office/drawing/2014/main" id="{D75287DD-D018-9CB0-AEE7-E6C43F1D7A06}"/>
              </a:ext>
              <a:ext uri="{C183D7F6-B498-43B3-948B-1728B52AA6E4}">
                <adec:decorative xmlns:adec="http://schemas.microsoft.com/office/drawing/2017/decorative" val="1"/>
              </a:ext>
            </a:extLst>
          </p:cNvPr>
          <p:cNvSpPr/>
          <p:nvPr/>
        </p:nvSpPr>
        <p:spPr>
          <a:xfrm>
            <a:off x="4827926" y="3814721"/>
            <a:ext cx="2140844" cy="214084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orakulmio 9">
            <a:extLst>
              <a:ext uri="{FF2B5EF4-FFF2-40B4-BE49-F238E27FC236}">
                <a16:creationId xmlns:a16="http://schemas.microsoft.com/office/drawing/2014/main" id="{E1CE8A6C-F57D-B448-CDE1-67CDDCF48CC2}"/>
              </a:ext>
            </a:extLst>
          </p:cNvPr>
          <p:cNvSpPr/>
          <p:nvPr/>
        </p:nvSpPr>
        <p:spPr>
          <a:xfrm>
            <a:off x="4747244" y="4210060"/>
            <a:ext cx="2325188" cy="1505027"/>
          </a:xfrm>
          <a:prstGeom prst="rect">
            <a:avLst/>
          </a:prstGeom>
        </p:spPr>
        <p:txBody>
          <a:bodyPr wrap="square">
            <a:spAutoFit/>
          </a:bodyPr>
          <a:lstStyle/>
          <a:p>
            <a:pPr algn="ctr">
              <a:lnSpc>
                <a:spcPct val="90000"/>
              </a:lnSpc>
              <a:spcBef>
                <a:spcPct val="0"/>
              </a:spcBef>
              <a:defRPr/>
            </a:pPr>
            <a:r>
              <a:rPr lang="fi-FI" sz="4200" b="1" dirty="0">
                <a:solidFill>
                  <a:srgbClr val="FFFFFF"/>
                </a:solidFill>
                <a:latin typeface="Montserrat Black" pitchFamily="2" charset="77"/>
              </a:rPr>
              <a:t>3,500</a:t>
            </a:r>
            <a:br>
              <a:rPr lang="fi-FI" sz="4200" b="1" dirty="0">
                <a:solidFill>
                  <a:srgbClr val="FFFFFF"/>
                </a:solidFill>
                <a:latin typeface="Montserrat Black" pitchFamily="2" charset="77"/>
              </a:rPr>
            </a:br>
            <a:r>
              <a:rPr lang="fi-FI" sz="2000" b="1" dirty="0" err="1">
                <a:solidFill>
                  <a:srgbClr val="FFFFFF"/>
                </a:solidFill>
                <a:latin typeface="+mj-lt"/>
              </a:rPr>
              <a:t>homes</a:t>
            </a:r>
            <a:r>
              <a:rPr lang="fi-FI" sz="2000" b="1" dirty="0">
                <a:solidFill>
                  <a:srgbClr val="FFFFFF"/>
                </a:solidFill>
                <a:latin typeface="+mj-lt"/>
              </a:rPr>
              <a:t> for </a:t>
            </a:r>
            <a:br>
              <a:rPr lang="fi-FI" sz="2000" b="1" dirty="0">
                <a:solidFill>
                  <a:srgbClr val="FFFFFF"/>
                </a:solidFill>
                <a:latin typeface="+mj-lt"/>
              </a:rPr>
            </a:br>
            <a:r>
              <a:rPr lang="fi-FI" sz="2000" b="1" dirty="0">
                <a:solidFill>
                  <a:srgbClr val="FFFFFF"/>
                </a:solidFill>
                <a:latin typeface="+mj-lt"/>
              </a:rPr>
              <a:t>Tampere </a:t>
            </a:r>
            <a:br>
              <a:rPr lang="fi-FI" sz="2000" b="1" dirty="0">
                <a:solidFill>
                  <a:srgbClr val="FFFFFF"/>
                </a:solidFill>
                <a:latin typeface="+mj-lt"/>
              </a:rPr>
            </a:br>
            <a:r>
              <a:rPr lang="fi-FI" sz="2000" b="1" dirty="0" err="1">
                <a:solidFill>
                  <a:srgbClr val="FFFFFF"/>
                </a:solidFill>
                <a:latin typeface="+mj-lt"/>
              </a:rPr>
              <a:t>residents</a:t>
            </a:r>
            <a:endParaRPr lang="fi-FI" sz="2000" b="1" dirty="0">
              <a:solidFill>
                <a:srgbClr val="FFFFFF"/>
              </a:solidFill>
              <a:latin typeface="+mj-lt"/>
            </a:endParaRPr>
          </a:p>
        </p:txBody>
      </p:sp>
      <p:sp>
        <p:nvSpPr>
          <p:cNvPr id="4" name="Päivämäärän paikkamerkki 3">
            <a:extLst>
              <a:ext uri="{FF2B5EF4-FFF2-40B4-BE49-F238E27FC236}">
                <a16:creationId xmlns:a16="http://schemas.microsoft.com/office/drawing/2014/main" id="{44B5A5C9-6C42-036A-0BDC-37544D008F03}"/>
              </a:ext>
              <a:ext uri="{C183D7F6-B498-43B3-948B-1728B52AA6E4}">
                <adec:decorative xmlns:adec="http://schemas.microsoft.com/office/drawing/2017/decorative" val="1"/>
              </a:ext>
            </a:extLst>
          </p:cNvPr>
          <p:cNvSpPr>
            <a:spLocks noGrp="1"/>
          </p:cNvSpPr>
          <p:nvPr>
            <p:ph type="dt" sz="half" idx="2"/>
          </p:nvPr>
        </p:nvSpPr>
        <p:spPr/>
        <p:txBody>
          <a:bodyPr/>
          <a:lstStyle/>
          <a:p>
            <a:fld id="{88B3ED1D-A6AB-EC41-BE02-24F7DF65304D}" type="datetime1">
              <a:rPr lang="fi-FI" smtClean="0">
                <a:solidFill>
                  <a:schemeClr val="bg1"/>
                </a:solidFill>
              </a:rPr>
              <a:t>11.5.2026</a:t>
            </a:fld>
            <a:endParaRPr lang="fi-FI" dirty="0">
              <a:solidFill>
                <a:schemeClr val="bg1"/>
              </a:solidFill>
            </a:endParaRPr>
          </a:p>
        </p:txBody>
      </p:sp>
      <p:sp>
        <p:nvSpPr>
          <p:cNvPr id="5" name="Dian numeron paikkamerkki 4">
            <a:extLst>
              <a:ext uri="{FF2B5EF4-FFF2-40B4-BE49-F238E27FC236}">
                <a16:creationId xmlns:a16="http://schemas.microsoft.com/office/drawing/2014/main" id="{0D2F2C86-3085-047F-788C-54108EB2DEDE}"/>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34</a:t>
            </a:fld>
            <a:endParaRPr lang="fi-FI">
              <a:solidFill>
                <a:schemeClr val="bg1"/>
              </a:solidFill>
            </a:endParaRPr>
          </a:p>
        </p:txBody>
      </p:sp>
      <p:pic>
        <p:nvPicPr>
          <p:cNvPr id="11" name="Kuva 10">
            <a:extLst>
              <a:ext uri="{FF2B5EF4-FFF2-40B4-BE49-F238E27FC236}">
                <a16:creationId xmlns:a16="http://schemas.microsoft.com/office/drawing/2014/main" id="{EE2D47DE-52E7-72DD-2C79-D8B7336CA2F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
        <p:nvSpPr>
          <p:cNvPr id="12" name="Tekstiruutu 24">
            <a:extLst>
              <a:ext uri="{FF2B5EF4-FFF2-40B4-BE49-F238E27FC236}">
                <a16:creationId xmlns:a16="http://schemas.microsoft.com/office/drawing/2014/main" id="{7F069FD7-E7FD-EEB0-6E73-00271C057768}"/>
              </a:ext>
              <a:ext uri="{C183D7F6-B498-43B3-948B-1728B52AA6E4}">
                <adec:decorative xmlns:adec="http://schemas.microsoft.com/office/drawing/2017/decorative" val="1"/>
              </a:ext>
            </a:extLst>
          </p:cNvPr>
          <p:cNvSpPr txBox="1">
            <a:spLocks noChangeArrowheads="1"/>
          </p:cNvSpPr>
          <p:nvPr/>
        </p:nvSpPr>
        <p:spPr bwMode="auto">
          <a:xfrm>
            <a:off x="6326653"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Tampereen</a:t>
            </a: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kaupunki</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205480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5FEDBD3-2D6B-8222-9583-62D5BFD6DC3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096000" y="3429000"/>
            <a:ext cx="6096000" cy="3429000"/>
          </a:xfrm>
          <a:prstGeom prst="rect">
            <a:avLst/>
          </a:prstGeom>
        </p:spPr>
      </p:pic>
      <p:pic>
        <p:nvPicPr>
          <p:cNvPr id="2" name="Kuva 7">
            <a:extLst>
              <a:ext uri="{FF2B5EF4-FFF2-40B4-BE49-F238E27FC236}">
                <a16:creationId xmlns:a16="http://schemas.microsoft.com/office/drawing/2014/main" id="{6EF7A150-6B54-ACB1-6579-BF07355974B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096001" y="13763"/>
            <a:ext cx="6095999" cy="3429000"/>
          </a:xfrm>
          <a:prstGeom prst="rect">
            <a:avLst/>
          </a:prstGeom>
        </p:spPr>
      </p:pic>
      <p:sp>
        <p:nvSpPr>
          <p:cNvPr id="6" name="Otsikko 5">
            <a:extLst>
              <a:ext uri="{FF2B5EF4-FFF2-40B4-BE49-F238E27FC236}">
                <a16:creationId xmlns:a16="http://schemas.microsoft.com/office/drawing/2014/main" id="{EDE0A36B-EBC9-58FE-3906-D0978C2E2129}"/>
              </a:ext>
            </a:extLst>
          </p:cNvPr>
          <p:cNvSpPr>
            <a:spLocks noGrp="1"/>
          </p:cNvSpPr>
          <p:nvPr>
            <p:ph type="title"/>
          </p:nvPr>
        </p:nvSpPr>
        <p:spPr>
          <a:xfrm>
            <a:off x="655280" y="573817"/>
            <a:ext cx="5440719" cy="1060926"/>
          </a:xfrm>
        </p:spPr>
        <p:txBody>
          <a:bodyPr/>
          <a:lstStyle/>
          <a:p>
            <a:r>
              <a:rPr lang="fi-FI" dirty="0"/>
              <a:t>Hiedanranta</a:t>
            </a:r>
            <a:br>
              <a:rPr lang="fi-FI" dirty="0"/>
            </a:br>
            <a:r>
              <a:rPr lang="en-US" sz="2000" b="0" dirty="0"/>
              <a:t>THE FUTURE CENTRE OF WESTERN TAMPERE</a:t>
            </a:r>
            <a:endParaRPr lang="fi-FI" sz="2000" b="0" dirty="0"/>
          </a:p>
        </p:txBody>
      </p:sp>
      <p:sp>
        <p:nvSpPr>
          <p:cNvPr id="7" name="Sisällön paikkamerkki 6">
            <a:extLst>
              <a:ext uri="{FF2B5EF4-FFF2-40B4-BE49-F238E27FC236}">
                <a16:creationId xmlns:a16="http://schemas.microsoft.com/office/drawing/2014/main" id="{9C6CD915-E249-6F50-3735-880B9E43AE41}"/>
              </a:ext>
            </a:extLst>
          </p:cNvPr>
          <p:cNvSpPr>
            <a:spLocks noGrp="1"/>
          </p:cNvSpPr>
          <p:nvPr>
            <p:ph sz="quarter" idx="15"/>
          </p:nvPr>
        </p:nvSpPr>
        <p:spPr>
          <a:xfrm>
            <a:off x="427373" y="1728263"/>
            <a:ext cx="5402452" cy="4367737"/>
          </a:xfrm>
        </p:spPr>
        <p:txBody>
          <a:bodyPr>
            <a:normAutofit fontScale="25000" lnSpcReduction="20000"/>
          </a:bodyPr>
          <a:lstStyle/>
          <a:p>
            <a:pPr marL="0" lvl="0" indent="0">
              <a:buNone/>
              <a:defRPr/>
            </a:pPr>
            <a:r>
              <a:rPr lang="fi-FI" sz="8000" b="1" dirty="0"/>
              <a:t>VISION 2050:</a:t>
            </a:r>
          </a:p>
          <a:p>
            <a:pPr marL="0" lvl="0" indent="0">
              <a:buNone/>
              <a:defRPr/>
            </a:pPr>
            <a:r>
              <a:rPr lang="en-US" sz="8000" dirty="0" err="1"/>
              <a:t>Hiedanranta</a:t>
            </a:r>
            <a:r>
              <a:rPr lang="en-US" sz="8000" dirty="0"/>
              <a:t> is a new lakeside city district by Lake </a:t>
            </a:r>
            <a:r>
              <a:rPr lang="en-US" sz="8000" dirty="0" err="1"/>
              <a:t>Näsijärvi</a:t>
            </a:r>
            <a:r>
              <a:rPr lang="en-US" sz="8000" dirty="0"/>
              <a:t>, combining </a:t>
            </a:r>
            <a:r>
              <a:rPr lang="en-US" sz="8000" b="1" dirty="0"/>
              <a:t>WORK, ACTIVITIES, LIVING</a:t>
            </a:r>
            <a:r>
              <a:rPr lang="en-US" sz="8000" dirty="0"/>
              <a:t>, and </a:t>
            </a:r>
            <a:r>
              <a:rPr lang="en-US" sz="8000" b="1" dirty="0"/>
              <a:t>EVENTS</a:t>
            </a:r>
            <a:r>
              <a:rPr lang="en-US" sz="8000" dirty="0"/>
              <a:t> in an interesting way.</a:t>
            </a:r>
          </a:p>
          <a:p>
            <a:pPr marL="0" lvl="0" indent="0">
              <a:buNone/>
              <a:defRPr/>
            </a:pPr>
            <a:endParaRPr lang="en-US" sz="8000" dirty="0"/>
          </a:p>
          <a:p>
            <a:pPr marL="0" lvl="0" indent="0">
              <a:buNone/>
              <a:defRPr/>
            </a:pPr>
            <a:r>
              <a:rPr lang="fi-FI" sz="8000" dirty="0" err="1"/>
              <a:t>Together</a:t>
            </a:r>
            <a:r>
              <a:rPr lang="fi-FI" sz="8000" dirty="0"/>
              <a:t> </a:t>
            </a:r>
            <a:r>
              <a:rPr lang="fi-FI" sz="8000" dirty="0" err="1"/>
              <a:t>with</a:t>
            </a:r>
            <a:r>
              <a:rPr lang="fi-FI" sz="8000" dirty="0"/>
              <a:t> Lielahti it </a:t>
            </a:r>
            <a:r>
              <a:rPr lang="fi-FI" sz="8000" dirty="0" err="1"/>
              <a:t>forms</a:t>
            </a:r>
            <a:r>
              <a:rPr lang="fi-FI" sz="8000" dirty="0"/>
              <a:t> a </a:t>
            </a:r>
            <a:r>
              <a:rPr lang="fi-FI" sz="8000" dirty="0" err="1"/>
              <a:t>new</a:t>
            </a:r>
            <a:r>
              <a:rPr lang="fi-FI" sz="8000" dirty="0"/>
              <a:t> </a:t>
            </a:r>
            <a:r>
              <a:rPr lang="fi-FI" sz="8000" dirty="0" err="1"/>
              <a:t>era</a:t>
            </a:r>
            <a:r>
              <a:rPr lang="fi-FI" sz="8000" dirty="0"/>
              <a:t> </a:t>
            </a:r>
            <a:r>
              <a:rPr lang="fi-FI" sz="8000" b="1" dirty="0"/>
              <a:t>SUSTAINABLE</a:t>
            </a:r>
            <a:r>
              <a:rPr lang="fi-FI" sz="8000" dirty="0"/>
              <a:t> and </a:t>
            </a:r>
            <a:r>
              <a:rPr lang="fi-FI" sz="8000" b="1" dirty="0"/>
              <a:t>SMART</a:t>
            </a:r>
            <a:r>
              <a:rPr lang="fi-FI" sz="8000" dirty="0"/>
              <a:t> city </a:t>
            </a:r>
            <a:r>
              <a:rPr lang="fi-FI" sz="8000" dirty="0" err="1"/>
              <a:t>district</a:t>
            </a:r>
            <a:r>
              <a:rPr lang="fi-FI" sz="8000" dirty="0"/>
              <a:t> center just a </a:t>
            </a:r>
            <a:r>
              <a:rPr lang="fi-FI" sz="8000" dirty="0" err="1"/>
              <a:t>few</a:t>
            </a:r>
            <a:r>
              <a:rPr lang="fi-FI" sz="8000" dirty="0"/>
              <a:t> </a:t>
            </a:r>
            <a:r>
              <a:rPr lang="fi-FI" sz="8000" dirty="0" err="1"/>
              <a:t>minutes</a:t>
            </a:r>
            <a:r>
              <a:rPr lang="fi-FI" sz="8000" dirty="0"/>
              <a:t> </a:t>
            </a:r>
            <a:r>
              <a:rPr lang="fi-FI" sz="8000" dirty="0" err="1"/>
              <a:t>aways</a:t>
            </a:r>
            <a:r>
              <a:rPr lang="fi-FI" sz="8000" dirty="0"/>
              <a:t> </a:t>
            </a:r>
            <a:r>
              <a:rPr lang="fi-FI" sz="8000" dirty="0" err="1"/>
              <a:t>from</a:t>
            </a:r>
            <a:r>
              <a:rPr lang="fi-FI" sz="8000" dirty="0"/>
              <a:t> </a:t>
            </a:r>
            <a:r>
              <a:rPr lang="fi-FI" sz="8000" dirty="0" err="1"/>
              <a:t>the</a:t>
            </a:r>
            <a:r>
              <a:rPr lang="fi-FI" sz="8000" dirty="0"/>
              <a:t> Central Square of Tampere. </a:t>
            </a:r>
          </a:p>
          <a:p>
            <a:pPr marL="0" lvl="0" indent="0">
              <a:buNone/>
              <a:defRPr/>
            </a:pPr>
            <a:endParaRPr lang="fi-FI" sz="8000" dirty="0"/>
          </a:p>
          <a:p>
            <a:pPr marL="0" lvl="0" indent="0">
              <a:buNone/>
              <a:defRPr/>
            </a:pPr>
            <a:r>
              <a:rPr lang="en-US" sz="8000" dirty="0"/>
              <a:t>The zoning of the area is underway, and construction will begin in the Northern Blocks. </a:t>
            </a:r>
          </a:p>
          <a:p>
            <a:pPr marL="0" lvl="0" indent="0">
              <a:buNone/>
              <a:defRPr/>
            </a:pPr>
            <a:endParaRPr lang="en-US" dirty="0"/>
          </a:p>
          <a:p>
            <a:pPr marL="0" lvl="0" indent="0">
              <a:buNone/>
              <a:defRPr/>
            </a:pPr>
            <a:r>
              <a:rPr lang="en-US" sz="5200" dirty="0"/>
              <a:t>The development is managed by </a:t>
            </a:r>
            <a:r>
              <a:rPr lang="en-US" sz="5200" dirty="0" err="1"/>
              <a:t>Hiedanrannan</a:t>
            </a:r>
            <a:r>
              <a:rPr lang="en-US" sz="5200" dirty="0"/>
              <a:t> </a:t>
            </a:r>
            <a:r>
              <a:rPr lang="en-US" sz="5200" dirty="0" err="1"/>
              <a:t>Kehitys</a:t>
            </a:r>
            <a:r>
              <a:rPr lang="en-US" sz="5200" dirty="0"/>
              <a:t> Oy, owned by the City of Tampere. • hiedanranta.fi </a:t>
            </a:r>
          </a:p>
          <a:p>
            <a:pPr>
              <a:spcBef>
                <a:spcPts val="0"/>
              </a:spcBef>
              <a:defRPr/>
            </a:pPr>
            <a:endParaRPr lang="fi-FI" sz="4000" dirty="0"/>
          </a:p>
          <a:p>
            <a:pPr marL="0" indent="0">
              <a:spcBef>
                <a:spcPts val="0"/>
              </a:spcBef>
              <a:buNone/>
              <a:defRPr/>
            </a:pPr>
            <a:br>
              <a:rPr lang="fi-FI" b="1" dirty="0"/>
            </a:br>
            <a:endParaRPr lang="fi-FI" sz="2000" dirty="0">
              <a:solidFill>
                <a:srgbClr val="212121"/>
              </a:solidFill>
            </a:endParaRPr>
          </a:p>
        </p:txBody>
      </p:sp>
      <p:sp>
        <p:nvSpPr>
          <p:cNvPr id="5" name="Dian numeron paikkamerkki 4">
            <a:extLst>
              <a:ext uri="{FF2B5EF4-FFF2-40B4-BE49-F238E27FC236}">
                <a16:creationId xmlns:a16="http://schemas.microsoft.com/office/drawing/2014/main" id="{0D2F2C86-3085-047F-788C-54108EB2DEDE}"/>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35</a:t>
            </a:fld>
            <a:endParaRPr lang="fi-FI">
              <a:solidFill>
                <a:schemeClr val="bg1"/>
              </a:solidFill>
            </a:endParaRPr>
          </a:p>
        </p:txBody>
      </p:sp>
      <p:pic>
        <p:nvPicPr>
          <p:cNvPr id="11" name="Kuva 10">
            <a:extLst>
              <a:ext uri="{FF2B5EF4-FFF2-40B4-BE49-F238E27FC236}">
                <a16:creationId xmlns:a16="http://schemas.microsoft.com/office/drawing/2014/main" id="{38EAF2FD-032D-72D7-19C1-1C528A895C2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
        <p:nvSpPr>
          <p:cNvPr id="12" name="Tekstiruutu 24">
            <a:extLst>
              <a:ext uri="{FF2B5EF4-FFF2-40B4-BE49-F238E27FC236}">
                <a16:creationId xmlns:a16="http://schemas.microsoft.com/office/drawing/2014/main" id="{F578B08A-D255-5DFF-2AE7-B20DDC7E8166}"/>
              </a:ext>
              <a:ext uri="{C183D7F6-B498-43B3-948B-1728B52AA6E4}">
                <adec:decorative xmlns:adec="http://schemas.microsoft.com/office/drawing/2017/decorative" val="1"/>
              </a:ext>
            </a:extLst>
          </p:cNvPr>
          <p:cNvSpPr txBox="1">
            <a:spLocks noChangeArrowheads="1"/>
          </p:cNvSpPr>
          <p:nvPr/>
        </p:nvSpPr>
        <p:spPr bwMode="auto">
          <a:xfrm>
            <a:off x="6315500" y="6403262"/>
            <a:ext cx="256614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Images: </a:t>
            </a:r>
            <a:r>
              <a:rPr kumimoji="0" lang="en-GB" altLang="fi-FI" sz="1200" b="0" i="0" u="none" strike="noStrike" kern="1200" cap="none" spc="0" normalizeH="0" baseline="0" noProof="0" dirty="0" err="1">
                <a:ln>
                  <a:noFill/>
                </a:ln>
                <a:solidFill>
                  <a:schemeClr val="bg1"/>
                </a:solidFill>
                <a:effectLst/>
                <a:uLnTx/>
                <a:uFillTx/>
                <a:latin typeface="Calibri" panose="020F0502020204030204" pitchFamily="34" charset="0"/>
                <a:ea typeface="+mn-ea"/>
                <a:cs typeface="+mn-cs"/>
              </a:rPr>
              <a:t>Hiedanranta</a:t>
            </a:r>
            <a:r>
              <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 Tampere</a:t>
            </a:r>
            <a:endParaRPr kumimoji="0" lang="fi-FI"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
        <p:nvSpPr>
          <p:cNvPr id="3" name="Ellipsi 8">
            <a:extLst>
              <a:ext uri="{FF2B5EF4-FFF2-40B4-BE49-F238E27FC236}">
                <a16:creationId xmlns:a16="http://schemas.microsoft.com/office/drawing/2014/main" id="{52C3569E-1853-37BF-5776-9FF0629E7D93}"/>
              </a:ext>
              <a:ext uri="{C183D7F6-B498-43B3-948B-1728B52AA6E4}">
                <adec:decorative xmlns:adec="http://schemas.microsoft.com/office/drawing/2017/decorative" val="1"/>
              </a:ext>
            </a:extLst>
          </p:cNvPr>
          <p:cNvSpPr/>
          <p:nvPr/>
        </p:nvSpPr>
        <p:spPr>
          <a:xfrm>
            <a:off x="5829825" y="2647791"/>
            <a:ext cx="1743740" cy="17437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Suorakulmio 9">
            <a:extLst>
              <a:ext uri="{FF2B5EF4-FFF2-40B4-BE49-F238E27FC236}">
                <a16:creationId xmlns:a16="http://schemas.microsoft.com/office/drawing/2014/main" id="{1E5EC637-F81F-256C-70AB-87058BEB4714}"/>
              </a:ext>
            </a:extLst>
          </p:cNvPr>
          <p:cNvSpPr/>
          <p:nvPr/>
        </p:nvSpPr>
        <p:spPr>
          <a:xfrm>
            <a:off x="5716132" y="3190574"/>
            <a:ext cx="1971125" cy="867930"/>
          </a:xfrm>
          <a:prstGeom prst="rect">
            <a:avLst/>
          </a:prstGeom>
        </p:spPr>
        <p:txBody>
          <a:bodyPr wrap="square">
            <a:spAutoFit/>
          </a:bodyPr>
          <a:lstStyle/>
          <a:p>
            <a:pPr lvl="0" algn="ctr">
              <a:lnSpc>
                <a:spcPct val="90000"/>
              </a:lnSpc>
              <a:spcBef>
                <a:spcPct val="0"/>
              </a:spcBef>
              <a:defRPr/>
            </a:pPr>
            <a:r>
              <a:rPr lang="fi-FI" sz="3600" b="1" dirty="0">
                <a:solidFill>
                  <a:schemeClr val="bg1"/>
                </a:solidFill>
                <a:latin typeface="Montserrat Black" pitchFamily="2" charset="77"/>
              </a:rPr>
              <a:t>18,500</a:t>
            </a:r>
            <a:br>
              <a:rPr lang="fi-FI" sz="4200" b="1" dirty="0">
                <a:solidFill>
                  <a:srgbClr val="FFFFFF"/>
                </a:solidFill>
                <a:latin typeface="Montserrat Black" pitchFamily="2" charset="77"/>
              </a:rPr>
            </a:br>
            <a:r>
              <a:rPr lang="fi-FI" sz="2000" b="1" dirty="0" err="1">
                <a:solidFill>
                  <a:srgbClr val="FFFFFF"/>
                </a:solidFill>
                <a:latin typeface="+mj-lt"/>
              </a:rPr>
              <a:t>residents</a:t>
            </a:r>
            <a:endParaRPr lang="fi-FI" sz="2000" b="1" dirty="0">
              <a:solidFill>
                <a:srgbClr val="FFFFFF"/>
              </a:solidFill>
              <a:latin typeface="+mj-lt"/>
            </a:endParaRPr>
          </a:p>
        </p:txBody>
      </p:sp>
      <p:sp>
        <p:nvSpPr>
          <p:cNvPr id="14" name="Ellipsi 8">
            <a:extLst>
              <a:ext uri="{FF2B5EF4-FFF2-40B4-BE49-F238E27FC236}">
                <a16:creationId xmlns:a16="http://schemas.microsoft.com/office/drawing/2014/main" id="{3400AF50-562C-523B-299C-0C62F56B58FF}"/>
              </a:ext>
              <a:ext uri="{C183D7F6-B498-43B3-948B-1728B52AA6E4}">
                <adec:decorative xmlns:adec="http://schemas.microsoft.com/office/drawing/2017/decorative" val="1"/>
              </a:ext>
            </a:extLst>
          </p:cNvPr>
          <p:cNvSpPr/>
          <p:nvPr/>
        </p:nvSpPr>
        <p:spPr>
          <a:xfrm>
            <a:off x="9599276" y="4810545"/>
            <a:ext cx="1743740" cy="17437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9">
            <a:extLst>
              <a:ext uri="{FF2B5EF4-FFF2-40B4-BE49-F238E27FC236}">
                <a16:creationId xmlns:a16="http://schemas.microsoft.com/office/drawing/2014/main" id="{70C53F80-243D-E66F-E041-77D62D259CB9}"/>
              </a:ext>
            </a:extLst>
          </p:cNvPr>
          <p:cNvSpPr/>
          <p:nvPr/>
        </p:nvSpPr>
        <p:spPr>
          <a:xfrm>
            <a:off x="9518595" y="5236998"/>
            <a:ext cx="1971125" cy="1089529"/>
          </a:xfrm>
          <a:prstGeom prst="rect">
            <a:avLst/>
          </a:prstGeom>
        </p:spPr>
        <p:txBody>
          <a:bodyPr wrap="square">
            <a:spAutoFit/>
          </a:bodyPr>
          <a:lstStyle/>
          <a:p>
            <a:pPr lvl="0" algn="ctr">
              <a:lnSpc>
                <a:spcPct val="90000"/>
              </a:lnSpc>
              <a:spcBef>
                <a:spcPct val="0"/>
              </a:spcBef>
              <a:defRPr/>
            </a:pPr>
            <a:r>
              <a:rPr lang="fi-FI" sz="3200" b="1" dirty="0">
                <a:solidFill>
                  <a:schemeClr val="bg1"/>
                </a:solidFill>
                <a:latin typeface="Montserrat Black" pitchFamily="2" charset="77"/>
              </a:rPr>
              <a:t>12 min</a:t>
            </a:r>
            <a:br>
              <a:rPr lang="fi-FI" sz="4200" b="1" dirty="0">
                <a:solidFill>
                  <a:schemeClr val="bg1"/>
                </a:solidFill>
                <a:latin typeface="Montserrat Black" pitchFamily="2" charset="77"/>
              </a:rPr>
            </a:br>
            <a:r>
              <a:rPr lang="fi-FI" sz="2000" b="1" dirty="0">
                <a:solidFill>
                  <a:schemeClr val="bg1"/>
                </a:solidFill>
                <a:latin typeface="+mj-lt"/>
              </a:rPr>
              <a:t>to city </a:t>
            </a:r>
            <a:r>
              <a:rPr lang="fi-FI" sz="2000" b="1" dirty="0" err="1">
                <a:solidFill>
                  <a:schemeClr val="bg1"/>
                </a:solidFill>
                <a:latin typeface="+mj-lt"/>
              </a:rPr>
              <a:t>centre</a:t>
            </a:r>
            <a:r>
              <a:rPr lang="fi-FI" sz="2000" b="1" dirty="0">
                <a:solidFill>
                  <a:schemeClr val="bg1"/>
                </a:solidFill>
                <a:latin typeface="+mj-lt"/>
              </a:rPr>
              <a:t> </a:t>
            </a:r>
            <a:br>
              <a:rPr lang="fi-FI" sz="2000" b="1" dirty="0">
                <a:solidFill>
                  <a:schemeClr val="bg1"/>
                </a:solidFill>
                <a:latin typeface="+mj-lt"/>
              </a:rPr>
            </a:br>
            <a:r>
              <a:rPr lang="fi-FI" sz="2000" b="1" dirty="0" err="1">
                <a:solidFill>
                  <a:schemeClr val="bg1"/>
                </a:solidFill>
                <a:latin typeface="+mj-lt"/>
              </a:rPr>
              <a:t>by</a:t>
            </a:r>
            <a:r>
              <a:rPr lang="fi-FI" sz="2000" b="1" dirty="0">
                <a:solidFill>
                  <a:schemeClr val="bg1"/>
                </a:solidFill>
                <a:latin typeface="+mj-lt"/>
              </a:rPr>
              <a:t> </a:t>
            </a:r>
            <a:r>
              <a:rPr lang="fi-FI" sz="2000" b="1" dirty="0" err="1">
                <a:solidFill>
                  <a:schemeClr val="bg1"/>
                </a:solidFill>
                <a:latin typeface="+mj-lt"/>
              </a:rPr>
              <a:t>tram</a:t>
            </a:r>
            <a:endParaRPr lang="fi-FI" sz="2000" b="1" dirty="0">
              <a:solidFill>
                <a:schemeClr val="bg1"/>
              </a:solidFill>
              <a:latin typeface="+mj-lt"/>
            </a:endParaRPr>
          </a:p>
        </p:txBody>
      </p:sp>
    </p:spTree>
    <p:extLst>
      <p:ext uri="{BB962C8B-B14F-4D97-AF65-F5344CB8AC3E}">
        <p14:creationId xmlns:p14="http://schemas.microsoft.com/office/powerpoint/2010/main" val="22954253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6" descr="Two people with backpacks exiting a tram in a forested area.">
            <a:extLst>
              <a:ext uri="{FF2B5EF4-FFF2-40B4-BE49-F238E27FC236}">
                <a16:creationId xmlns:a16="http://schemas.microsoft.com/office/drawing/2014/main" id="{31A1D679-0913-73C0-00A7-108F319711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14712" y="0"/>
            <a:ext cx="12221424" cy="6858000"/>
          </a:xfrm>
          <a:prstGeom prst="rect">
            <a:avLst/>
          </a:prstGeom>
        </p:spPr>
      </p:pic>
      <p:sp>
        <p:nvSpPr>
          <p:cNvPr id="14" name="Kuva 4">
            <a:extLst>
              <a:ext uri="{FF2B5EF4-FFF2-40B4-BE49-F238E27FC236}">
                <a16:creationId xmlns:a16="http://schemas.microsoft.com/office/drawing/2014/main" id="{BC27C2EB-FC69-689C-D361-14C693E0D716}"/>
              </a:ext>
              <a:ext uri="{C183D7F6-B498-43B3-948B-1728B52AA6E4}">
                <adec:decorative xmlns:adec="http://schemas.microsoft.com/office/drawing/2017/decorative" val="1"/>
              </a:ext>
            </a:extLst>
          </p:cNvPr>
          <p:cNvSpPr>
            <a:spLocks noChangeAspect="1"/>
          </p:cNvSpPr>
          <p:nvPr/>
        </p:nvSpPr>
        <p:spPr>
          <a:xfrm>
            <a:off x="0" y="0"/>
            <a:ext cx="5788363" cy="6858000"/>
          </a:xfrm>
          <a:prstGeom prst="rect">
            <a:avLst/>
          </a:prstGeom>
          <a:solidFill>
            <a:schemeClr val="tx2">
              <a:lumMod val="75000"/>
              <a:alpha val="88000"/>
            </a:schemeClr>
          </a:solidFill>
          <a:ln w="9525" cap="flat">
            <a:noFill/>
            <a:prstDash val="solid"/>
            <a:miter/>
          </a:ln>
        </p:spPr>
        <p:txBody>
          <a:bodyPr rtlCol="0" anchor="ctr"/>
          <a:lstStyle/>
          <a:p>
            <a:endParaRPr lang="fi-FI" dirty="0">
              <a:solidFill>
                <a:schemeClr val="bg1"/>
              </a:solidFill>
            </a:endParaRPr>
          </a:p>
        </p:txBody>
      </p:sp>
      <p:sp>
        <p:nvSpPr>
          <p:cNvPr id="6" name="Otsikko 5">
            <a:extLst>
              <a:ext uri="{FF2B5EF4-FFF2-40B4-BE49-F238E27FC236}">
                <a16:creationId xmlns:a16="http://schemas.microsoft.com/office/drawing/2014/main" id="{EE89A4C7-8393-F2FE-50D2-9C9648F2CB06}"/>
              </a:ext>
            </a:extLst>
          </p:cNvPr>
          <p:cNvSpPr>
            <a:spLocks noGrp="1"/>
          </p:cNvSpPr>
          <p:nvPr>
            <p:ph type="title"/>
          </p:nvPr>
        </p:nvSpPr>
        <p:spPr>
          <a:xfrm>
            <a:off x="844523" y="736586"/>
            <a:ext cx="4930466" cy="1060926"/>
          </a:xfrm>
        </p:spPr>
        <p:txBody>
          <a:bodyPr/>
          <a:lstStyle/>
          <a:p>
            <a:r>
              <a:rPr lang="fi-FI" dirty="0" err="1">
                <a:solidFill>
                  <a:schemeClr val="bg1"/>
                </a:solidFill>
              </a:rPr>
              <a:t>The</a:t>
            </a:r>
            <a:r>
              <a:rPr lang="fi-FI" dirty="0">
                <a:solidFill>
                  <a:schemeClr val="bg1"/>
                </a:solidFill>
              </a:rPr>
              <a:t> </a:t>
            </a:r>
            <a:r>
              <a:rPr lang="fi-FI" dirty="0" err="1">
                <a:solidFill>
                  <a:schemeClr val="bg1"/>
                </a:solidFill>
              </a:rPr>
              <a:t>tramway</a:t>
            </a:r>
            <a:r>
              <a:rPr lang="fi-FI" dirty="0">
                <a:solidFill>
                  <a:schemeClr val="bg1"/>
                </a:solidFill>
              </a:rPr>
              <a:t> </a:t>
            </a:r>
            <a:br>
              <a:rPr lang="fi-FI" dirty="0">
                <a:solidFill>
                  <a:schemeClr val="bg1"/>
                </a:solidFill>
              </a:rPr>
            </a:br>
            <a:r>
              <a:rPr lang="fi-FI" dirty="0" err="1">
                <a:solidFill>
                  <a:schemeClr val="bg1"/>
                </a:solidFill>
              </a:rPr>
              <a:t>era </a:t>
            </a:r>
            <a:r>
              <a:rPr lang="fi-FI" dirty="0">
                <a:solidFill>
                  <a:schemeClr val="bg1"/>
                </a:solidFill>
              </a:rPr>
              <a:t>of Tampere</a:t>
            </a:r>
          </a:p>
        </p:txBody>
      </p:sp>
      <p:sp>
        <p:nvSpPr>
          <p:cNvPr id="7" name="Sisällön paikkamerkki 6">
            <a:extLst>
              <a:ext uri="{FF2B5EF4-FFF2-40B4-BE49-F238E27FC236}">
                <a16:creationId xmlns:a16="http://schemas.microsoft.com/office/drawing/2014/main" id="{FA8E710E-5690-01E4-E946-9F1D61CDD31B}"/>
              </a:ext>
            </a:extLst>
          </p:cNvPr>
          <p:cNvSpPr>
            <a:spLocks noGrp="1"/>
          </p:cNvSpPr>
          <p:nvPr>
            <p:ph sz="quarter" idx="15"/>
          </p:nvPr>
        </p:nvSpPr>
        <p:spPr>
          <a:xfrm>
            <a:off x="844523" y="2240183"/>
            <a:ext cx="4976414" cy="4163079"/>
          </a:xfrm>
        </p:spPr>
        <p:txBody>
          <a:bodyPr>
            <a:noAutofit/>
          </a:bodyPr>
          <a:lstStyle/>
          <a:p>
            <a:pPr marL="0" indent="0">
              <a:spcBef>
                <a:spcPts val="400"/>
              </a:spcBef>
              <a:buClr>
                <a:schemeClr val="accent1"/>
              </a:buClr>
              <a:buNone/>
            </a:pPr>
            <a:r>
              <a:rPr lang="fi-FI" sz="2000" b="1" dirty="0">
                <a:solidFill>
                  <a:schemeClr val="bg1"/>
                </a:solidFill>
              </a:rPr>
              <a:t>Transport </a:t>
            </a:r>
            <a:r>
              <a:rPr lang="fi-FI" sz="2000" b="1" dirty="0" err="1">
                <a:solidFill>
                  <a:schemeClr val="bg1"/>
                </a:solidFill>
              </a:rPr>
              <a:t>started</a:t>
            </a:r>
            <a:r>
              <a:rPr lang="fi-FI" sz="2000" b="1" dirty="0">
                <a:solidFill>
                  <a:schemeClr val="bg1"/>
                </a:solidFill>
              </a:rPr>
              <a:t> on </a:t>
            </a:r>
            <a:r>
              <a:rPr lang="fi-FI" sz="2000" b="1" dirty="0" err="1">
                <a:solidFill>
                  <a:schemeClr val="bg1"/>
                </a:solidFill>
              </a:rPr>
              <a:t>two</a:t>
            </a:r>
            <a:r>
              <a:rPr lang="fi-FI" sz="2000" b="1" dirty="0">
                <a:solidFill>
                  <a:schemeClr val="bg1"/>
                </a:solidFill>
              </a:rPr>
              <a:t> </a:t>
            </a:r>
            <a:r>
              <a:rPr lang="fi-FI" sz="2000" b="1" dirty="0" err="1">
                <a:solidFill>
                  <a:schemeClr val="bg1"/>
                </a:solidFill>
              </a:rPr>
              <a:t>routes</a:t>
            </a:r>
            <a:r>
              <a:rPr lang="fi-FI" sz="2000" b="1" dirty="0">
                <a:solidFill>
                  <a:schemeClr val="bg1"/>
                </a:solidFill>
              </a:rPr>
              <a:t> 2021: </a:t>
            </a:r>
          </a:p>
          <a:p>
            <a:pPr>
              <a:spcBef>
                <a:spcPts val="0"/>
              </a:spcBef>
              <a:buClr>
                <a:schemeClr val="accent1"/>
              </a:buClr>
            </a:pPr>
            <a:r>
              <a:rPr lang="fi-FI" sz="2000" dirty="0">
                <a:solidFill>
                  <a:schemeClr val="bg1"/>
                </a:solidFill>
              </a:rPr>
              <a:t>Pyynikintori – Hervanta</a:t>
            </a:r>
          </a:p>
          <a:p>
            <a:pPr>
              <a:spcBef>
                <a:spcPts val="0"/>
              </a:spcBef>
              <a:buClr>
                <a:schemeClr val="accent1"/>
              </a:buClr>
            </a:pPr>
            <a:r>
              <a:rPr lang="fi-FI" sz="2000" dirty="0" err="1">
                <a:solidFill>
                  <a:schemeClr val="bg1"/>
                </a:solidFill>
              </a:rPr>
              <a:t>Tays</a:t>
            </a:r>
            <a:r>
              <a:rPr lang="fi-FI" sz="2000" dirty="0">
                <a:solidFill>
                  <a:schemeClr val="bg1"/>
                </a:solidFill>
              </a:rPr>
              <a:t> – Sorin aukio</a:t>
            </a:r>
          </a:p>
          <a:p>
            <a:pPr marL="0" indent="0">
              <a:buClr>
                <a:schemeClr val="accent1"/>
              </a:buClr>
              <a:buNone/>
            </a:pPr>
            <a:r>
              <a:rPr lang="fi-FI" sz="2000" b="1" dirty="0" err="1">
                <a:solidFill>
                  <a:schemeClr val="bg1"/>
                </a:solidFill>
              </a:rPr>
              <a:t>The</a:t>
            </a:r>
            <a:r>
              <a:rPr lang="fi-FI" sz="2000" b="1" dirty="0">
                <a:solidFill>
                  <a:schemeClr val="bg1"/>
                </a:solidFill>
              </a:rPr>
              <a:t> </a:t>
            </a:r>
            <a:r>
              <a:rPr lang="fi-FI" sz="2000" b="1" dirty="0" err="1">
                <a:solidFill>
                  <a:schemeClr val="bg1"/>
                </a:solidFill>
              </a:rPr>
              <a:t>second</a:t>
            </a:r>
            <a:r>
              <a:rPr lang="fi-FI" sz="2000" b="1" dirty="0">
                <a:solidFill>
                  <a:schemeClr val="bg1"/>
                </a:solidFill>
              </a:rPr>
              <a:t> </a:t>
            </a:r>
            <a:r>
              <a:rPr lang="fi-FI" sz="2000" b="1" dirty="0" err="1">
                <a:solidFill>
                  <a:schemeClr val="bg1"/>
                </a:solidFill>
              </a:rPr>
              <a:t>stage</a:t>
            </a:r>
            <a:r>
              <a:rPr lang="fi-FI" sz="2000" b="1" dirty="0">
                <a:solidFill>
                  <a:schemeClr val="bg1"/>
                </a:solidFill>
              </a:rPr>
              <a:t> </a:t>
            </a:r>
            <a:r>
              <a:rPr lang="fi-FI" sz="2000" b="1" dirty="0" err="1">
                <a:solidFill>
                  <a:schemeClr val="bg1"/>
                </a:solidFill>
              </a:rPr>
              <a:t>started</a:t>
            </a:r>
            <a:r>
              <a:rPr lang="fi-FI" sz="2000" b="1" dirty="0">
                <a:solidFill>
                  <a:schemeClr val="bg1"/>
                </a:solidFill>
              </a:rPr>
              <a:t> 01/2025: </a:t>
            </a:r>
          </a:p>
          <a:p>
            <a:pPr>
              <a:spcBef>
                <a:spcPts val="0"/>
              </a:spcBef>
              <a:buClr>
                <a:schemeClr val="accent1"/>
              </a:buClr>
            </a:pPr>
            <a:r>
              <a:rPr lang="fi-FI" sz="2000" dirty="0">
                <a:solidFill>
                  <a:schemeClr val="bg1"/>
                </a:solidFill>
              </a:rPr>
              <a:t>Hiedanranta</a:t>
            </a:r>
          </a:p>
          <a:p>
            <a:pPr>
              <a:spcBef>
                <a:spcPts val="0"/>
              </a:spcBef>
              <a:buClr>
                <a:schemeClr val="accent1"/>
              </a:buClr>
            </a:pPr>
            <a:r>
              <a:rPr lang="fi-FI" sz="2000" dirty="0" err="1">
                <a:solidFill>
                  <a:schemeClr val="bg1"/>
                </a:solidFill>
              </a:rPr>
              <a:t>Lentävänniemi</a:t>
            </a:r>
            <a:endParaRPr lang="fi-FI" sz="2000" dirty="0">
              <a:solidFill>
                <a:schemeClr val="bg1"/>
              </a:solidFill>
            </a:endParaRPr>
          </a:p>
          <a:p>
            <a:pPr marL="0" indent="0">
              <a:buClr>
                <a:schemeClr val="accent1"/>
              </a:buClr>
              <a:buNone/>
            </a:pPr>
            <a:r>
              <a:rPr lang="fi-FI" sz="2000" b="1" dirty="0" err="1">
                <a:solidFill>
                  <a:schemeClr val="bg1"/>
                </a:solidFill>
              </a:rPr>
              <a:t>Regional</a:t>
            </a:r>
            <a:r>
              <a:rPr lang="fi-FI" sz="2000" b="1" dirty="0">
                <a:solidFill>
                  <a:schemeClr val="bg1"/>
                </a:solidFill>
              </a:rPr>
              <a:t> </a:t>
            </a:r>
            <a:r>
              <a:rPr lang="fi-FI" sz="2000" b="1" dirty="0" err="1">
                <a:solidFill>
                  <a:schemeClr val="bg1"/>
                </a:solidFill>
              </a:rPr>
              <a:t>tramway</a:t>
            </a:r>
            <a:r>
              <a:rPr lang="fi-FI" sz="2000" b="1" dirty="0">
                <a:solidFill>
                  <a:schemeClr val="bg1"/>
                </a:solidFill>
              </a:rPr>
              <a:t>: </a:t>
            </a:r>
          </a:p>
          <a:p>
            <a:pPr>
              <a:spcBef>
                <a:spcPts val="0"/>
              </a:spcBef>
              <a:buClr>
                <a:schemeClr val="accent1"/>
              </a:buClr>
            </a:pPr>
            <a:r>
              <a:rPr lang="fi-FI" sz="2000" dirty="0">
                <a:solidFill>
                  <a:schemeClr val="bg1"/>
                </a:solidFill>
              </a:rPr>
              <a:t>Koilliskeskus – Pirkkala 2025 – 2032</a:t>
            </a:r>
          </a:p>
          <a:p>
            <a:pPr>
              <a:spcBef>
                <a:spcPts val="0"/>
              </a:spcBef>
              <a:buClr>
                <a:schemeClr val="accent1"/>
              </a:buClr>
            </a:pPr>
            <a:r>
              <a:rPr lang="fi-FI" sz="2000" dirty="0">
                <a:solidFill>
                  <a:schemeClr val="bg1"/>
                </a:solidFill>
              </a:rPr>
              <a:t>Hiedanranta – Ylöjärvi 2032 – 2035</a:t>
            </a:r>
          </a:p>
          <a:p>
            <a:pPr>
              <a:spcBef>
                <a:spcPts val="0"/>
              </a:spcBef>
              <a:buClr>
                <a:schemeClr val="accent1"/>
              </a:buClr>
            </a:pPr>
            <a:r>
              <a:rPr lang="fi-FI" sz="2000" dirty="0">
                <a:solidFill>
                  <a:schemeClr val="bg1"/>
                </a:solidFill>
              </a:rPr>
              <a:t>Koilliskeskus – Kangasala 2036 – 2039</a:t>
            </a:r>
          </a:p>
        </p:txBody>
      </p:sp>
      <p:sp>
        <p:nvSpPr>
          <p:cNvPr id="4" name="Päivämäärän paikkamerkki 3">
            <a:extLst>
              <a:ext uri="{FF2B5EF4-FFF2-40B4-BE49-F238E27FC236}">
                <a16:creationId xmlns:a16="http://schemas.microsoft.com/office/drawing/2014/main" id="{707F5EA6-2397-F003-962B-B7C3B700802C}"/>
              </a:ext>
              <a:ext uri="{C183D7F6-B498-43B3-948B-1728B52AA6E4}">
                <adec:decorative xmlns:adec="http://schemas.microsoft.com/office/drawing/2017/decorative" val="1"/>
              </a:ext>
            </a:extLst>
          </p:cNvPr>
          <p:cNvSpPr>
            <a:spLocks noGrp="1"/>
          </p:cNvSpPr>
          <p:nvPr>
            <p:ph type="dt" sz="half" idx="2"/>
          </p:nvPr>
        </p:nvSpPr>
        <p:spPr/>
        <p:txBody>
          <a:bodyPr/>
          <a:lstStyle/>
          <a:p>
            <a:fld id="{4E4A8819-08E0-F140-9857-7BF453656414}" type="datetime1">
              <a:rPr lang="fi-FI" smtClean="0"/>
              <a:t>11.5.2026</a:t>
            </a:fld>
            <a:endParaRPr lang="fi-FI"/>
          </a:p>
        </p:txBody>
      </p:sp>
      <p:sp>
        <p:nvSpPr>
          <p:cNvPr id="5" name="Dian numeron paikkamerkki 4">
            <a:extLst>
              <a:ext uri="{FF2B5EF4-FFF2-40B4-BE49-F238E27FC236}">
                <a16:creationId xmlns:a16="http://schemas.microsoft.com/office/drawing/2014/main" id="{20DB20D5-7E58-20A3-7EE0-E485381EA561}"/>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36</a:t>
            </a:fld>
            <a:endParaRPr lang="fi-FI"/>
          </a:p>
        </p:txBody>
      </p:sp>
      <p:sp>
        <p:nvSpPr>
          <p:cNvPr id="9" name="Ellipsi 8">
            <a:extLst>
              <a:ext uri="{FF2B5EF4-FFF2-40B4-BE49-F238E27FC236}">
                <a16:creationId xmlns:a16="http://schemas.microsoft.com/office/drawing/2014/main" id="{7EE390B7-E23D-8860-A4A2-BE3D9CE3357F}"/>
              </a:ext>
              <a:ext uri="{C183D7F6-B498-43B3-948B-1728B52AA6E4}">
                <adec:decorative xmlns:adec="http://schemas.microsoft.com/office/drawing/2017/decorative" val="1"/>
              </a:ext>
            </a:extLst>
          </p:cNvPr>
          <p:cNvSpPr/>
          <p:nvPr/>
        </p:nvSpPr>
        <p:spPr>
          <a:xfrm>
            <a:off x="10155220" y="527125"/>
            <a:ext cx="1699708" cy="16459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0000"/>
              </a:lnSpc>
              <a:spcBef>
                <a:spcPct val="0"/>
              </a:spcBef>
              <a:defRPr/>
            </a:pPr>
            <a:r>
              <a:rPr lang="fi-FI" sz="3600" b="1" dirty="0">
                <a:solidFill>
                  <a:srgbClr val="FFFFFF"/>
                </a:solidFill>
                <a:latin typeface="Montserrat Black" pitchFamily="2" charset="77"/>
              </a:rPr>
              <a:t>9.8.</a:t>
            </a:r>
            <a:br>
              <a:rPr lang="fi-FI" sz="3600" b="1" dirty="0">
                <a:solidFill>
                  <a:srgbClr val="FFFFFF"/>
                </a:solidFill>
                <a:latin typeface="Montserrat Black" pitchFamily="2" charset="77"/>
              </a:rPr>
            </a:br>
            <a:r>
              <a:rPr lang="fi-FI" sz="3600" b="1" dirty="0">
                <a:solidFill>
                  <a:srgbClr val="FFFFFF"/>
                </a:solidFill>
                <a:latin typeface="Montserrat Black" pitchFamily="2" charset="77"/>
              </a:rPr>
              <a:t>2021</a:t>
            </a:r>
          </a:p>
        </p:txBody>
      </p:sp>
      <p:sp>
        <p:nvSpPr>
          <p:cNvPr id="10" name="Ellipsi 9">
            <a:extLst>
              <a:ext uri="{FF2B5EF4-FFF2-40B4-BE49-F238E27FC236}">
                <a16:creationId xmlns:a16="http://schemas.microsoft.com/office/drawing/2014/main" id="{21397A9A-81C8-B66F-5AF4-DBA12150A692}"/>
              </a:ext>
              <a:ext uri="{C183D7F6-B498-43B3-948B-1728B52AA6E4}">
                <adec:decorative xmlns:adec="http://schemas.microsoft.com/office/drawing/2017/decorative" val="1"/>
              </a:ext>
            </a:extLst>
          </p:cNvPr>
          <p:cNvSpPr/>
          <p:nvPr/>
        </p:nvSpPr>
        <p:spPr>
          <a:xfrm>
            <a:off x="4908694" y="2352917"/>
            <a:ext cx="1756766" cy="17583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65000"/>
              </a:lnSpc>
              <a:spcBef>
                <a:spcPct val="0"/>
              </a:spcBef>
              <a:defRPr/>
            </a:pPr>
            <a:endParaRPr lang="fi-FI" sz="3600" dirty="0">
              <a:solidFill>
                <a:srgbClr val="FFFFFF"/>
              </a:solidFill>
            </a:endParaRPr>
          </a:p>
        </p:txBody>
      </p:sp>
      <p:sp>
        <p:nvSpPr>
          <p:cNvPr id="11" name="Suorakulmio 10">
            <a:extLst>
              <a:ext uri="{FF2B5EF4-FFF2-40B4-BE49-F238E27FC236}">
                <a16:creationId xmlns:a16="http://schemas.microsoft.com/office/drawing/2014/main" id="{1E191EC1-A9AB-4AB7-E4DF-D91CB0812C3C}"/>
              </a:ext>
              <a:ext uri="{C183D7F6-B498-43B3-948B-1728B52AA6E4}">
                <adec:decorative xmlns:adec="http://schemas.microsoft.com/office/drawing/2017/decorative" val="1"/>
              </a:ext>
            </a:extLst>
          </p:cNvPr>
          <p:cNvSpPr/>
          <p:nvPr/>
        </p:nvSpPr>
        <p:spPr>
          <a:xfrm>
            <a:off x="4644146" y="2699743"/>
            <a:ext cx="2311078" cy="1183722"/>
          </a:xfrm>
          <a:prstGeom prst="rect">
            <a:avLst/>
          </a:prstGeom>
        </p:spPr>
        <p:txBody>
          <a:bodyPr wrap="square" anchor="ctr" anchorCtr="0">
            <a:spAutoFit/>
          </a:bodyPr>
          <a:lstStyle/>
          <a:p>
            <a:pPr lvl="0" algn="ctr">
              <a:lnSpc>
                <a:spcPct val="65000"/>
              </a:lnSpc>
              <a:spcBef>
                <a:spcPct val="0"/>
              </a:spcBef>
              <a:defRPr/>
            </a:pPr>
            <a:r>
              <a:rPr lang="fi-FI" sz="3600" b="1" dirty="0">
                <a:solidFill>
                  <a:srgbClr val="FFFFFF"/>
                </a:solidFill>
                <a:latin typeface="Montserrat Black" pitchFamily="2" charset="77"/>
              </a:rPr>
              <a:t>2021</a:t>
            </a:r>
            <a:br>
              <a:rPr lang="fi-FI" sz="3600" b="1" dirty="0">
                <a:solidFill>
                  <a:srgbClr val="FFFFFF"/>
                </a:solidFill>
                <a:latin typeface="Montserrat Black" pitchFamily="2" charset="77"/>
              </a:rPr>
            </a:br>
            <a:r>
              <a:rPr lang="fi-FI" sz="3600" b="1" dirty="0">
                <a:solidFill>
                  <a:srgbClr val="FFFFFF"/>
                </a:solidFill>
                <a:latin typeface="Montserrat Black" pitchFamily="2" charset="77"/>
              </a:rPr>
              <a:t>–</a:t>
            </a:r>
          </a:p>
          <a:p>
            <a:pPr lvl="0" algn="ctr">
              <a:lnSpc>
                <a:spcPct val="60000"/>
              </a:lnSpc>
              <a:spcBef>
                <a:spcPct val="0"/>
              </a:spcBef>
              <a:defRPr/>
            </a:pPr>
            <a:r>
              <a:rPr lang="fi-FI" sz="3600" b="1" dirty="0">
                <a:solidFill>
                  <a:srgbClr val="FFFFFF"/>
                </a:solidFill>
                <a:latin typeface="Montserrat Black" pitchFamily="2" charset="77"/>
              </a:rPr>
              <a:t>2024</a:t>
            </a:r>
          </a:p>
        </p:txBody>
      </p:sp>
      <p:pic>
        <p:nvPicPr>
          <p:cNvPr id="12" name="Kuva 11">
            <a:extLst>
              <a:ext uri="{FF2B5EF4-FFF2-40B4-BE49-F238E27FC236}">
                <a16:creationId xmlns:a16="http://schemas.microsoft.com/office/drawing/2014/main" id="{8398DD02-3813-9012-BF9F-7748E807693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A79645F3-31DD-6C0B-5559-AF243390F9AC}"/>
              </a:ext>
              <a:ext uri="{C183D7F6-B498-43B3-948B-1728B52AA6E4}">
                <adec:decorative xmlns:adec="http://schemas.microsoft.com/office/drawing/2017/decorative" val="1"/>
              </a:ext>
            </a:extLst>
          </p:cNvPr>
          <p:cNvSpPr txBox="1">
            <a:spLocks noChangeArrowheads="1"/>
          </p:cNvSpPr>
          <p:nvPr/>
        </p:nvSpPr>
        <p:spPr bwMode="auto">
          <a:xfrm>
            <a:off x="6067500"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33409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a:extLst>
              <a:ext uri="{FF2B5EF4-FFF2-40B4-BE49-F238E27FC236}">
                <a16:creationId xmlns:a16="http://schemas.microsoft.com/office/drawing/2014/main" id="{842720EB-86C1-8F25-57B9-859A89FB2E0B}"/>
              </a:ext>
              <a:ext uri="{C183D7F6-B498-43B3-948B-1728B52AA6E4}">
                <adec:decorative xmlns:adec="http://schemas.microsoft.com/office/drawing/2017/decorative" val="1"/>
              </a:ext>
            </a:extLst>
          </p:cNvPr>
          <p:cNvSpPr>
            <a:spLocks noChangeAspect="1"/>
          </p:cNvSpPr>
          <p:nvPr/>
        </p:nvSpPr>
        <p:spPr>
          <a:xfrm>
            <a:off x="1" y="0"/>
            <a:ext cx="5776856" cy="6858000"/>
          </a:xfrm>
          <a:prstGeom prst="rect">
            <a:avLst/>
          </a:pr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E89A4C7-8393-F2FE-50D2-9C9648F2CB06}"/>
              </a:ext>
            </a:extLst>
          </p:cNvPr>
          <p:cNvSpPr>
            <a:spLocks noGrp="1"/>
          </p:cNvSpPr>
          <p:nvPr>
            <p:ph type="title"/>
          </p:nvPr>
        </p:nvSpPr>
        <p:spPr>
          <a:xfrm>
            <a:off x="6416983" y="1173788"/>
            <a:ext cx="5247579" cy="1060926"/>
          </a:xfrm>
        </p:spPr>
        <p:txBody>
          <a:bodyPr/>
          <a:lstStyle/>
          <a:p>
            <a:r>
              <a:rPr lang="en-GB" dirty="0"/>
              <a:t>A great city to </a:t>
            </a:r>
            <a:br>
              <a:rPr lang="en-GB" dirty="0"/>
            </a:br>
            <a:r>
              <a:rPr lang="en-GB" dirty="0"/>
              <a:t>operate and invest in </a:t>
            </a:r>
            <a:endParaRPr lang="fi-FI" dirty="0"/>
          </a:p>
        </p:txBody>
      </p:sp>
      <p:sp>
        <p:nvSpPr>
          <p:cNvPr id="7" name="Sisällön paikkamerkki 6">
            <a:extLst>
              <a:ext uri="{FF2B5EF4-FFF2-40B4-BE49-F238E27FC236}">
                <a16:creationId xmlns:a16="http://schemas.microsoft.com/office/drawing/2014/main" id="{FA8E710E-5690-01E4-E946-9F1D61CDD31B}"/>
              </a:ext>
            </a:extLst>
          </p:cNvPr>
          <p:cNvSpPr>
            <a:spLocks noGrp="1"/>
          </p:cNvSpPr>
          <p:nvPr>
            <p:ph sz="quarter" idx="15"/>
          </p:nvPr>
        </p:nvSpPr>
        <p:spPr>
          <a:xfrm>
            <a:off x="6911836" y="2504905"/>
            <a:ext cx="4728165" cy="4163079"/>
          </a:xfrm>
        </p:spPr>
        <p:txBody>
          <a:bodyPr>
            <a:normAutofit/>
          </a:bodyPr>
          <a:lstStyle/>
          <a:p>
            <a:pPr marL="0" indent="0">
              <a:spcBef>
                <a:spcPts val="400"/>
              </a:spcBef>
              <a:buNone/>
            </a:pPr>
            <a:r>
              <a:rPr lang="fi-FI" sz="2200" dirty="0" err="1"/>
              <a:t>The</a:t>
            </a:r>
            <a:r>
              <a:rPr lang="fi-FI" sz="2200" dirty="0"/>
              <a:t> main </a:t>
            </a:r>
            <a:r>
              <a:rPr lang="fi-FI" sz="2200" dirty="0" err="1"/>
              <a:t>reasons</a:t>
            </a:r>
            <a:r>
              <a:rPr lang="fi-FI" sz="2200" dirty="0"/>
              <a:t> </a:t>
            </a:r>
            <a:r>
              <a:rPr lang="fi-FI" sz="2200" dirty="0" err="1"/>
              <a:t>businesses</a:t>
            </a:r>
            <a:r>
              <a:rPr lang="fi-FI" sz="2200" dirty="0"/>
              <a:t> </a:t>
            </a:r>
            <a:r>
              <a:rPr lang="fi-FI" sz="2200" dirty="0" err="1"/>
              <a:t>choose</a:t>
            </a:r>
            <a:r>
              <a:rPr lang="fi-FI" sz="2200" dirty="0"/>
              <a:t> </a:t>
            </a:r>
            <a:br>
              <a:rPr lang="fi-FI" sz="2200" dirty="0"/>
            </a:br>
            <a:r>
              <a:rPr lang="fi-FI" sz="2200" dirty="0" err="1"/>
              <a:t>the</a:t>
            </a:r>
            <a:r>
              <a:rPr lang="fi-FI" sz="2200" dirty="0"/>
              <a:t> </a:t>
            </a:r>
            <a:r>
              <a:rPr lang="fi-FI" sz="2200" dirty="0" err="1"/>
              <a:t>most</a:t>
            </a:r>
            <a:r>
              <a:rPr lang="fi-FI" sz="2200" dirty="0"/>
              <a:t> </a:t>
            </a:r>
            <a:r>
              <a:rPr lang="fi-FI" sz="2200" dirty="0" err="1"/>
              <a:t>attractive</a:t>
            </a:r>
            <a:r>
              <a:rPr lang="fi-FI" sz="2200" dirty="0"/>
              <a:t> city in Finland:</a:t>
            </a:r>
          </a:p>
          <a:p>
            <a:pPr>
              <a:spcBef>
                <a:spcPts val="400"/>
              </a:spcBef>
            </a:pPr>
            <a:r>
              <a:rPr lang="fi-FI" sz="2200" dirty="0"/>
              <a:t>Great </a:t>
            </a:r>
            <a:r>
              <a:rPr lang="fi-FI" sz="2200" dirty="0" err="1"/>
              <a:t>availability</a:t>
            </a:r>
            <a:r>
              <a:rPr lang="fi-FI" sz="2200" dirty="0"/>
              <a:t> of </a:t>
            </a:r>
            <a:r>
              <a:rPr lang="fi-FI" sz="2200" dirty="0" err="1"/>
              <a:t>skilled</a:t>
            </a:r>
            <a:r>
              <a:rPr lang="fi-FI" sz="2200" dirty="0"/>
              <a:t> </a:t>
            </a:r>
            <a:r>
              <a:rPr lang="fi-FI" sz="2200" dirty="0" err="1"/>
              <a:t>workforce</a:t>
            </a:r>
            <a:endParaRPr lang="fi-FI" sz="2200" dirty="0"/>
          </a:p>
          <a:p>
            <a:pPr>
              <a:spcBef>
                <a:spcPts val="400"/>
              </a:spcBef>
            </a:pPr>
            <a:r>
              <a:rPr lang="fi-FI" sz="2200" dirty="0"/>
              <a:t>Central </a:t>
            </a:r>
            <a:r>
              <a:rPr lang="fi-FI" sz="2200" dirty="0" err="1"/>
              <a:t>location</a:t>
            </a:r>
            <a:endParaRPr lang="fi-FI" sz="2200" dirty="0"/>
          </a:p>
          <a:p>
            <a:pPr>
              <a:spcBef>
                <a:spcPts val="400"/>
              </a:spcBef>
            </a:pPr>
            <a:r>
              <a:rPr lang="fi-FI" sz="2200" dirty="0" err="1"/>
              <a:t>Close</a:t>
            </a:r>
            <a:r>
              <a:rPr lang="fi-FI" sz="2200" dirty="0"/>
              <a:t> </a:t>
            </a:r>
            <a:r>
              <a:rPr lang="fi-FI" sz="2200" dirty="0" err="1"/>
              <a:t>connections</a:t>
            </a:r>
            <a:r>
              <a:rPr lang="fi-FI" sz="2200" dirty="0"/>
              <a:t> to </a:t>
            </a:r>
            <a:r>
              <a:rPr lang="fi-FI" sz="2200" dirty="0" err="1"/>
              <a:t>institutes</a:t>
            </a:r>
            <a:r>
              <a:rPr lang="fi-FI" sz="2200" dirty="0"/>
              <a:t> of </a:t>
            </a:r>
            <a:r>
              <a:rPr lang="fi-FI" sz="2200" dirty="0" err="1"/>
              <a:t>higher</a:t>
            </a:r>
            <a:r>
              <a:rPr lang="fi-FI" sz="2200" dirty="0"/>
              <a:t> </a:t>
            </a:r>
            <a:r>
              <a:rPr lang="fi-FI" sz="2200" dirty="0" err="1"/>
              <a:t>education</a:t>
            </a:r>
            <a:endParaRPr lang="fi-FI" sz="2200" dirty="0"/>
          </a:p>
        </p:txBody>
      </p:sp>
      <p:sp>
        <p:nvSpPr>
          <p:cNvPr id="4" name="Päivämäärän paikkamerkki 3">
            <a:extLst>
              <a:ext uri="{FF2B5EF4-FFF2-40B4-BE49-F238E27FC236}">
                <a16:creationId xmlns:a16="http://schemas.microsoft.com/office/drawing/2014/main" id="{707F5EA6-2397-F003-962B-B7C3B700802C}"/>
              </a:ext>
              <a:ext uri="{C183D7F6-B498-43B3-948B-1728B52AA6E4}">
                <adec:decorative xmlns:adec="http://schemas.microsoft.com/office/drawing/2017/decorative" val="1"/>
              </a:ext>
            </a:extLst>
          </p:cNvPr>
          <p:cNvSpPr>
            <a:spLocks noGrp="1"/>
          </p:cNvSpPr>
          <p:nvPr>
            <p:ph type="dt" sz="half" idx="2"/>
          </p:nvPr>
        </p:nvSpPr>
        <p:spPr/>
        <p:txBody>
          <a:bodyPr/>
          <a:lstStyle/>
          <a:p>
            <a:fld id="{1174A9FD-88F1-6D43-8E2C-09AA744A2156}" type="datetime1">
              <a:rPr lang="fi-FI" smtClean="0"/>
              <a:t>11.5.2026</a:t>
            </a:fld>
            <a:endParaRPr lang="fi-FI"/>
          </a:p>
        </p:txBody>
      </p:sp>
      <p:sp>
        <p:nvSpPr>
          <p:cNvPr id="5" name="Dian numeron paikkamerkki 4">
            <a:extLst>
              <a:ext uri="{FF2B5EF4-FFF2-40B4-BE49-F238E27FC236}">
                <a16:creationId xmlns:a16="http://schemas.microsoft.com/office/drawing/2014/main" id="{20DB20D5-7E58-20A3-7EE0-E485381EA561}"/>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37</a:t>
            </a:fld>
            <a:endParaRPr lang="fi-FI"/>
          </a:p>
        </p:txBody>
      </p:sp>
      <p:sp>
        <p:nvSpPr>
          <p:cNvPr id="10" name="Ellipsi 9">
            <a:extLst>
              <a:ext uri="{FF2B5EF4-FFF2-40B4-BE49-F238E27FC236}">
                <a16:creationId xmlns:a16="http://schemas.microsoft.com/office/drawing/2014/main" id="{21397A9A-81C8-B66F-5AF4-DBA12150A692}"/>
              </a:ext>
              <a:ext uri="{C183D7F6-B498-43B3-948B-1728B52AA6E4}">
                <adec:decorative xmlns:adec="http://schemas.microsoft.com/office/drawing/2017/decorative" val="1"/>
              </a:ext>
            </a:extLst>
          </p:cNvPr>
          <p:cNvSpPr/>
          <p:nvPr/>
        </p:nvSpPr>
        <p:spPr>
          <a:xfrm>
            <a:off x="4622182" y="3810989"/>
            <a:ext cx="2394625" cy="23946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65000"/>
              </a:lnSpc>
              <a:spcBef>
                <a:spcPct val="0"/>
              </a:spcBef>
              <a:defRPr/>
            </a:pPr>
            <a:endParaRPr lang="fi-FI" sz="3600" dirty="0">
              <a:solidFill>
                <a:srgbClr val="FFFFFF"/>
              </a:solidFill>
            </a:endParaRPr>
          </a:p>
        </p:txBody>
      </p:sp>
      <p:sp>
        <p:nvSpPr>
          <p:cNvPr id="11" name="Suorakulmio 10">
            <a:extLst>
              <a:ext uri="{FF2B5EF4-FFF2-40B4-BE49-F238E27FC236}">
                <a16:creationId xmlns:a16="http://schemas.microsoft.com/office/drawing/2014/main" id="{1E191EC1-A9AB-4AB7-E4DF-D91CB0812C3C}"/>
              </a:ext>
            </a:extLst>
          </p:cNvPr>
          <p:cNvSpPr/>
          <p:nvPr/>
        </p:nvSpPr>
        <p:spPr>
          <a:xfrm>
            <a:off x="4663955" y="4416597"/>
            <a:ext cx="2311078" cy="1261884"/>
          </a:xfrm>
          <a:prstGeom prst="rect">
            <a:avLst/>
          </a:prstGeom>
        </p:spPr>
        <p:txBody>
          <a:bodyPr wrap="square" anchor="ctr" anchorCtr="0">
            <a:spAutoFit/>
          </a:bodyPr>
          <a:lstStyle/>
          <a:p>
            <a:pPr lvl="0" algn="ctr">
              <a:spcBef>
                <a:spcPts val="1000"/>
              </a:spcBef>
              <a:buClr>
                <a:srgbClr val="28549A"/>
              </a:buClr>
              <a:defRPr/>
            </a:pPr>
            <a:r>
              <a:rPr lang="fi-FI" sz="4000" b="1" dirty="0">
                <a:solidFill>
                  <a:srgbClr val="FFFFFF"/>
                </a:solidFill>
                <a:latin typeface="Montserrat Black" pitchFamily="2" charset="77"/>
              </a:rPr>
              <a:t>+7–15% </a:t>
            </a:r>
          </a:p>
          <a:p>
            <a:pPr algn="ctr">
              <a:buClr>
                <a:srgbClr val="28549A"/>
              </a:buClr>
              <a:defRPr/>
            </a:pPr>
            <a:r>
              <a:rPr lang="fi-FI" b="1" dirty="0" err="1">
                <a:solidFill>
                  <a:srgbClr val="FFFFFF"/>
                </a:solidFill>
              </a:rPr>
              <a:t>return</a:t>
            </a:r>
            <a:r>
              <a:rPr lang="fi-FI" b="1" dirty="0">
                <a:solidFill>
                  <a:srgbClr val="FFFFFF"/>
                </a:solidFill>
              </a:rPr>
              <a:t> on </a:t>
            </a:r>
            <a:br>
              <a:rPr lang="fi-FI" b="1" dirty="0">
                <a:solidFill>
                  <a:srgbClr val="FFFFFF"/>
                </a:solidFill>
              </a:rPr>
            </a:br>
            <a:r>
              <a:rPr lang="fi-FI" b="1" dirty="0" err="1">
                <a:solidFill>
                  <a:srgbClr val="FFFFFF"/>
                </a:solidFill>
              </a:rPr>
              <a:t>invested</a:t>
            </a:r>
            <a:r>
              <a:rPr lang="fi-FI" b="1" dirty="0">
                <a:solidFill>
                  <a:srgbClr val="FFFFFF"/>
                </a:solidFill>
              </a:rPr>
              <a:t> capital </a:t>
            </a:r>
          </a:p>
        </p:txBody>
      </p:sp>
      <p:sp>
        <p:nvSpPr>
          <p:cNvPr id="12" name="Tekstiruutu 24">
            <a:extLst>
              <a:ext uri="{FF2B5EF4-FFF2-40B4-BE49-F238E27FC236}">
                <a16:creationId xmlns:a16="http://schemas.microsoft.com/office/drawing/2014/main" id="{50E2E433-CA84-2219-16C3-6419BA5EED8D}"/>
              </a:ext>
              <a:ext uri="{C183D7F6-B498-43B3-948B-1728B52AA6E4}">
                <adec:decorative xmlns:adec="http://schemas.microsoft.com/office/drawing/2017/decorative" val="1"/>
              </a:ext>
            </a:extLst>
          </p:cNvPr>
          <p:cNvSpPr txBox="1">
            <a:spLocks noChangeArrowheads="1"/>
          </p:cNvSpPr>
          <p:nvPr/>
        </p:nvSpPr>
        <p:spPr bwMode="auto">
          <a:xfrm>
            <a:off x="2928143" y="6392725"/>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Mirella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Mellonmaa</a:t>
            </a:r>
            <a:endPar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13" name="Kuva 12">
            <a:extLst>
              <a:ext uri="{FF2B5EF4-FFF2-40B4-BE49-F238E27FC236}">
                <a16:creationId xmlns:a16="http://schemas.microsoft.com/office/drawing/2014/main" id="{E37C2FB8-C25B-EF52-0D75-6AFCA157096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17770551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FB6274-531E-C638-69F7-48D7DEED675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3" name="Suorakulmio 13">
            <a:extLst>
              <a:ext uri="{FF2B5EF4-FFF2-40B4-BE49-F238E27FC236}">
                <a16:creationId xmlns:a16="http://schemas.microsoft.com/office/drawing/2014/main" id="{EB86DE7D-4A30-A5DE-1121-6636934E4E4C}"/>
              </a:ext>
              <a:ext uri="{C183D7F6-B498-43B3-948B-1728B52AA6E4}">
                <adec:decorative xmlns:adec="http://schemas.microsoft.com/office/drawing/2017/decorative" val="1"/>
              </a:ext>
            </a:extLst>
          </p:cNvPr>
          <p:cNvSpPr>
            <a:spLocks/>
          </p:cNvSpPr>
          <p:nvPr/>
        </p:nvSpPr>
        <p:spPr>
          <a:xfrm rot="16200000">
            <a:off x="4941849" y="-392151"/>
            <a:ext cx="2308302" cy="12192000"/>
          </a:xfrm>
          <a:prstGeom prst="rect">
            <a:avLst/>
          </a:prstGeom>
          <a:gradFill>
            <a:gsLst>
              <a:gs pos="48000">
                <a:schemeClr val="tx1">
                  <a:alpha val="39000"/>
                </a:schemeClr>
              </a:gs>
              <a:gs pos="98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1208598" y="3696130"/>
            <a:ext cx="9366637" cy="13442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i-FI" sz="9600" u="none" strike="noStrike" kern="1200" cap="none" spc="0" normalizeH="0" baseline="0" noProof="0" dirty="0">
                <a:ln>
                  <a:noFill/>
                </a:ln>
                <a:solidFill>
                  <a:schemeClr val="bg1">
                    <a:lumMod val="75000"/>
                    <a:lumOff val="25000"/>
                  </a:schemeClr>
                </a:solidFill>
                <a:effectLst/>
                <a:uLnTx/>
                <a:uFillTx/>
                <a:latin typeface="Montserrat Black" pitchFamily="2" charset="77"/>
              </a:rPr>
              <a:t>EXPERIENCE</a:t>
            </a:r>
          </a:p>
        </p:txBody>
      </p:sp>
      <p:sp>
        <p:nvSpPr>
          <p:cNvPr id="16" name="Suorakulmio 15">
            <a:extLst>
              <a:ext uri="{FF2B5EF4-FFF2-40B4-BE49-F238E27FC236}">
                <a16:creationId xmlns:a16="http://schemas.microsoft.com/office/drawing/2014/main" id="{A76AE085-D16F-0249-8EA1-4CDA92BAF8D7}"/>
              </a:ext>
            </a:extLst>
          </p:cNvPr>
          <p:cNvSpPr/>
          <p:nvPr/>
        </p:nvSpPr>
        <p:spPr>
          <a:xfrm>
            <a:off x="1266885" y="5138838"/>
            <a:ext cx="7741943" cy="1161524"/>
          </a:xfrm>
          <a:prstGeom prst="rect">
            <a:avLst/>
          </a:prstGeom>
          <a:noFill/>
        </p:spPr>
        <p:txBody>
          <a:bodyPr wrap="square">
            <a:noAutofit/>
          </a:bodyPr>
          <a:lstStyle/>
          <a:p>
            <a:pPr lvl="0">
              <a:defRPr/>
            </a:pPr>
            <a:r>
              <a:rPr lang="fi-FI" sz="2000" dirty="0" err="1">
                <a:solidFill>
                  <a:schemeClr val="bg1"/>
                </a:solidFill>
              </a:rPr>
              <a:t>With</a:t>
            </a:r>
            <a:r>
              <a:rPr lang="fi-FI" sz="2000" dirty="0">
                <a:solidFill>
                  <a:schemeClr val="bg1"/>
                </a:solidFill>
              </a:rPr>
              <a:t> </a:t>
            </a:r>
            <a:r>
              <a:rPr lang="fi-FI" sz="2000" dirty="0" err="1">
                <a:solidFill>
                  <a:schemeClr val="bg1"/>
                </a:solidFill>
              </a:rPr>
              <a:t>thousands</a:t>
            </a:r>
            <a:r>
              <a:rPr lang="fi-FI" sz="2000" dirty="0">
                <a:solidFill>
                  <a:schemeClr val="bg1"/>
                </a:solidFill>
              </a:rPr>
              <a:t> of </a:t>
            </a:r>
            <a:r>
              <a:rPr lang="fi-FI" sz="2000" dirty="0" err="1">
                <a:solidFill>
                  <a:schemeClr val="bg1"/>
                </a:solidFill>
              </a:rPr>
              <a:t>events</a:t>
            </a:r>
            <a:r>
              <a:rPr lang="fi-FI" sz="2000" dirty="0">
                <a:solidFill>
                  <a:schemeClr val="bg1"/>
                </a:solidFill>
              </a:rPr>
              <a:t>, </a:t>
            </a:r>
            <a:r>
              <a:rPr lang="fi-FI" sz="2000" dirty="0" err="1">
                <a:solidFill>
                  <a:schemeClr val="bg1"/>
                </a:solidFill>
              </a:rPr>
              <a:t>concerts</a:t>
            </a:r>
            <a:r>
              <a:rPr lang="fi-FI" sz="2000" dirty="0">
                <a:solidFill>
                  <a:schemeClr val="bg1"/>
                </a:solidFill>
              </a:rPr>
              <a:t> and </a:t>
            </a:r>
            <a:r>
              <a:rPr lang="fi-FI" sz="2000" dirty="0" err="1">
                <a:solidFill>
                  <a:schemeClr val="bg1"/>
                </a:solidFill>
              </a:rPr>
              <a:t>adventures</a:t>
            </a:r>
            <a:r>
              <a:rPr lang="fi-FI" sz="2000" dirty="0">
                <a:solidFill>
                  <a:schemeClr val="bg1"/>
                </a:solidFill>
              </a:rPr>
              <a:t>, </a:t>
            </a:r>
            <a:r>
              <a:rPr lang="fi-FI" sz="2000" dirty="0" err="1">
                <a:solidFill>
                  <a:schemeClr val="bg1"/>
                </a:solidFill>
              </a:rPr>
              <a:t>there’s</a:t>
            </a:r>
            <a:r>
              <a:rPr lang="fi-FI" sz="2000" dirty="0">
                <a:solidFill>
                  <a:schemeClr val="bg1"/>
                </a:solidFill>
              </a:rPr>
              <a:t> </a:t>
            </a:r>
            <a:r>
              <a:rPr lang="fi-FI" sz="2000" dirty="0" err="1">
                <a:solidFill>
                  <a:schemeClr val="bg1"/>
                </a:solidFill>
              </a:rPr>
              <a:t>always</a:t>
            </a:r>
            <a:r>
              <a:rPr lang="fi-FI" sz="2000" dirty="0">
                <a:solidFill>
                  <a:schemeClr val="bg1"/>
                </a:solidFill>
              </a:rPr>
              <a:t> </a:t>
            </a:r>
            <a:r>
              <a:rPr lang="fi-FI" sz="2000" dirty="0" err="1">
                <a:solidFill>
                  <a:schemeClr val="bg1"/>
                </a:solidFill>
              </a:rPr>
              <a:t>something</a:t>
            </a:r>
            <a:r>
              <a:rPr lang="fi-FI" sz="2000" dirty="0">
                <a:solidFill>
                  <a:schemeClr val="bg1"/>
                </a:solidFill>
              </a:rPr>
              <a:t> to </a:t>
            </a:r>
            <a:r>
              <a:rPr lang="fi-FI" sz="2000" dirty="0" err="1">
                <a:solidFill>
                  <a:schemeClr val="bg1"/>
                </a:solidFill>
              </a:rPr>
              <a:t>experience</a:t>
            </a:r>
            <a:r>
              <a:rPr lang="fi-FI" sz="2000" dirty="0">
                <a:solidFill>
                  <a:schemeClr val="bg1"/>
                </a:solidFill>
              </a:rPr>
              <a:t> in Tampere. A </a:t>
            </a:r>
            <a:r>
              <a:rPr lang="fi-FI" sz="2000" dirty="0" err="1">
                <a:solidFill>
                  <a:schemeClr val="bg1"/>
                </a:solidFill>
              </a:rPr>
              <a:t>quick</a:t>
            </a:r>
            <a:r>
              <a:rPr lang="fi-FI" sz="2000" dirty="0">
                <a:solidFill>
                  <a:schemeClr val="bg1"/>
                </a:solidFill>
              </a:rPr>
              <a:t> </a:t>
            </a:r>
            <a:r>
              <a:rPr lang="fi-FI" sz="2000" dirty="0" err="1">
                <a:solidFill>
                  <a:schemeClr val="bg1"/>
                </a:solidFill>
              </a:rPr>
              <a:t>dip</a:t>
            </a:r>
            <a:r>
              <a:rPr lang="fi-FI" sz="2000" dirty="0">
                <a:solidFill>
                  <a:schemeClr val="bg1"/>
                </a:solidFill>
              </a:rPr>
              <a:t> in </a:t>
            </a:r>
            <a:r>
              <a:rPr lang="fi-FI" sz="2000" dirty="0" err="1">
                <a:solidFill>
                  <a:schemeClr val="bg1"/>
                </a:solidFill>
              </a:rPr>
              <a:t>the</a:t>
            </a:r>
            <a:r>
              <a:rPr lang="fi-FI" sz="2000" dirty="0">
                <a:solidFill>
                  <a:schemeClr val="bg1"/>
                </a:solidFill>
              </a:rPr>
              <a:t> lake </a:t>
            </a:r>
            <a:r>
              <a:rPr lang="fi-FI" sz="2000" dirty="0" err="1">
                <a:solidFill>
                  <a:schemeClr val="bg1"/>
                </a:solidFill>
              </a:rPr>
              <a:t>or</a:t>
            </a:r>
            <a:r>
              <a:rPr lang="fi-FI" sz="2000" dirty="0">
                <a:solidFill>
                  <a:schemeClr val="bg1"/>
                </a:solidFill>
              </a:rPr>
              <a:t> a </a:t>
            </a:r>
            <a:r>
              <a:rPr lang="fi-FI" sz="2000" dirty="0" err="1">
                <a:solidFill>
                  <a:schemeClr val="bg1"/>
                </a:solidFill>
              </a:rPr>
              <a:t>morning</a:t>
            </a:r>
            <a:r>
              <a:rPr lang="fi-FI" sz="2000" dirty="0">
                <a:solidFill>
                  <a:schemeClr val="bg1"/>
                </a:solidFill>
              </a:rPr>
              <a:t> </a:t>
            </a:r>
            <a:r>
              <a:rPr lang="fi-FI" sz="2000" dirty="0" err="1">
                <a:solidFill>
                  <a:schemeClr val="bg1"/>
                </a:solidFill>
              </a:rPr>
              <a:t>coffee</a:t>
            </a:r>
            <a:r>
              <a:rPr lang="fi-FI" sz="2000" dirty="0">
                <a:solidFill>
                  <a:schemeClr val="bg1"/>
                </a:solidFill>
              </a:rPr>
              <a:t> at </a:t>
            </a:r>
            <a:r>
              <a:rPr lang="fi-FI" sz="2000" dirty="0" err="1">
                <a:solidFill>
                  <a:schemeClr val="bg1"/>
                </a:solidFill>
              </a:rPr>
              <a:t>the</a:t>
            </a:r>
            <a:r>
              <a:rPr lang="fi-FI" sz="2000" dirty="0">
                <a:solidFill>
                  <a:schemeClr val="bg1"/>
                </a:solidFill>
              </a:rPr>
              <a:t> market </a:t>
            </a:r>
            <a:r>
              <a:rPr lang="fi-FI" sz="2000" dirty="0" err="1">
                <a:solidFill>
                  <a:schemeClr val="bg1"/>
                </a:solidFill>
              </a:rPr>
              <a:t>are</a:t>
            </a:r>
            <a:r>
              <a:rPr lang="fi-FI" sz="2000" dirty="0">
                <a:solidFill>
                  <a:schemeClr val="bg1"/>
                </a:solidFill>
              </a:rPr>
              <a:t> </a:t>
            </a:r>
            <a:r>
              <a:rPr lang="fi-FI" sz="2000" dirty="0" err="1">
                <a:solidFill>
                  <a:schemeClr val="bg1"/>
                </a:solidFill>
              </a:rPr>
              <a:t>among</a:t>
            </a:r>
            <a:r>
              <a:rPr lang="fi-FI" sz="2000" dirty="0">
                <a:solidFill>
                  <a:schemeClr val="bg1"/>
                </a:solidFill>
              </a:rPr>
              <a:t> </a:t>
            </a:r>
            <a:r>
              <a:rPr lang="fi-FI" sz="2000" dirty="0" err="1">
                <a:solidFill>
                  <a:schemeClr val="bg1"/>
                </a:solidFill>
              </a:rPr>
              <a:t>the</a:t>
            </a:r>
            <a:r>
              <a:rPr lang="fi-FI" sz="2000" dirty="0">
                <a:solidFill>
                  <a:schemeClr val="bg1"/>
                </a:solidFill>
              </a:rPr>
              <a:t> </a:t>
            </a:r>
            <a:r>
              <a:rPr lang="fi-FI" sz="2000" dirty="0" err="1">
                <a:solidFill>
                  <a:schemeClr val="bg1"/>
                </a:solidFill>
              </a:rPr>
              <a:t>experiences</a:t>
            </a:r>
            <a:r>
              <a:rPr lang="fi-FI" sz="2000" dirty="0">
                <a:solidFill>
                  <a:schemeClr val="bg1"/>
                </a:solidFill>
              </a:rPr>
              <a:t> </a:t>
            </a:r>
            <a:r>
              <a:rPr lang="fi-FI" sz="2000" dirty="0" err="1">
                <a:solidFill>
                  <a:schemeClr val="bg1"/>
                </a:solidFill>
              </a:rPr>
              <a:t>offered</a:t>
            </a:r>
            <a:r>
              <a:rPr lang="fi-FI" sz="2000" dirty="0">
                <a:solidFill>
                  <a:schemeClr val="bg1"/>
                </a:solidFill>
              </a:rPr>
              <a:t> </a:t>
            </a:r>
            <a:r>
              <a:rPr lang="fi-FI" sz="2000" dirty="0" err="1">
                <a:solidFill>
                  <a:schemeClr val="bg1"/>
                </a:solidFill>
              </a:rPr>
              <a:t>by</a:t>
            </a:r>
            <a:r>
              <a:rPr lang="fi-FI" sz="2000" dirty="0">
                <a:solidFill>
                  <a:schemeClr val="bg1"/>
                </a:solidFill>
              </a:rPr>
              <a:t> </a:t>
            </a:r>
            <a:r>
              <a:rPr lang="fi-FI" sz="2000" dirty="0" err="1">
                <a:solidFill>
                  <a:schemeClr val="bg1"/>
                </a:solidFill>
              </a:rPr>
              <a:t>the</a:t>
            </a:r>
            <a:r>
              <a:rPr lang="fi-FI" sz="2000" dirty="0">
                <a:solidFill>
                  <a:schemeClr val="bg1"/>
                </a:solidFill>
              </a:rPr>
              <a:t> city. </a:t>
            </a: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6343F5A1-6311-8E43-A155-C444E74B3BCF}" type="datetime1">
              <a:rPr lang="fi-FI" smtClean="0">
                <a:solidFill>
                  <a:schemeClr val="bg1"/>
                </a:solidFill>
              </a:rPr>
              <a:t>11.5.2026</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solidFill>
              </a:rPr>
              <a:pPr/>
              <a:t>38</a:t>
            </a:fld>
            <a:endParaRPr lang="fi-FI">
              <a:solidFill>
                <a:schemeClr val="bg1"/>
              </a:solidFill>
            </a:endParaRPr>
          </a:p>
        </p:txBody>
      </p:sp>
      <p:sp>
        <p:nvSpPr>
          <p:cNvPr id="13" name="Tekstiruutu 24">
            <a:extLst>
              <a:ext uri="{FF2B5EF4-FFF2-40B4-BE49-F238E27FC236}">
                <a16:creationId xmlns:a16="http://schemas.microsoft.com/office/drawing/2014/main" id="{5CC63CEF-6764-0934-13B8-412C586F42A3}"/>
              </a:ext>
              <a:ext uri="{C183D7F6-B498-43B3-948B-1728B52AA6E4}">
                <adec:decorative xmlns:adec="http://schemas.microsoft.com/office/drawing/2017/decorative" val="1"/>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096692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Kuva 10" descr="Aerial view of Kaleva outdoor swimming pool on a summer day.">
            <a:extLst>
              <a:ext uri="{FF2B5EF4-FFF2-40B4-BE49-F238E27FC236}">
                <a16:creationId xmlns:a16="http://schemas.microsoft.com/office/drawing/2014/main" id="{A6F19859-0C8D-E03C-B214-1A38BA03223C}"/>
              </a:ext>
            </a:extLst>
          </p:cNvPr>
          <p:cNvSpPr>
            <a:spLocks noChangeAspect="1"/>
          </p:cNvSpPr>
          <p:nvPr/>
        </p:nvSpPr>
        <p:spPr>
          <a:xfrm>
            <a:off x="0" y="0"/>
            <a:ext cx="6095999" cy="6858000"/>
          </a:xfrm>
          <a:prstGeom prst="rect">
            <a:avLst/>
          </a:pr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93EE6F9A-14D8-B563-5F39-5D948C1553FF}"/>
              </a:ext>
            </a:extLst>
          </p:cNvPr>
          <p:cNvSpPr>
            <a:spLocks noGrp="1"/>
          </p:cNvSpPr>
          <p:nvPr>
            <p:ph type="title"/>
          </p:nvPr>
        </p:nvSpPr>
        <p:spPr>
          <a:xfrm>
            <a:off x="6416984" y="825198"/>
            <a:ext cx="4930466" cy="637842"/>
          </a:xfrm>
        </p:spPr>
        <p:txBody>
          <a:bodyPr/>
          <a:lstStyle/>
          <a:p>
            <a:r>
              <a:rPr lang="fi-FI" dirty="0" err="1"/>
              <a:t>Joy</a:t>
            </a:r>
            <a:r>
              <a:rPr lang="fi-FI" dirty="0"/>
              <a:t> of </a:t>
            </a:r>
            <a:r>
              <a:rPr lang="fi-FI" dirty="0" err="1"/>
              <a:t>movement</a:t>
            </a:r>
            <a:endParaRPr lang="fi-FI" dirty="0"/>
          </a:p>
        </p:txBody>
      </p:sp>
      <p:sp>
        <p:nvSpPr>
          <p:cNvPr id="3" name="Sisällön paikkamerkki 2">
            <a:extLst>
              <a:ext uri="{FF2B5EF4-FFF2-40B4-BE49-F238E27FC236}">
                <a16:creationId xmlns:a16="http://schemas.microsoft.com/office/drawing/2014/main" id="{81000B62-F887-1A1B-3509-268DB811891C}"/>
              </a:ext>
            </a:extLst>
          </p:cNvPr>
          <p:cNvSpPr>
            <a:spLocks noGrp="1"/>
          </p:cNvSpPr>
          <p:nvPr>
            <p:ph sz="quarter" idx="15"/>
          </p:nvPr>
        </p:nvSpPr>
        <p:spPr>
          <a:xfrm>
            <a:off x="7089338" y="1680883"/>
            <a:ext cx="4728165" cy="4921622"/>
          </a:xfrm>
        </p:spPr>
        <p:txBody>
          <a:bodyPr vert="horz" lIns="91440" tIns="45720" rIns="91440" bIns="45720" rtlCol="0" anchor="t">
            <a:normAutofit fontScale="92500" lnSpcReduction="10000"/>
          </a:bodyPr>
          <a:lstStyle/>
          <a:p>
            <a:r>
              <a:rPr lang="fi-FI" dirty="0"/>
              <a:t>63 </a:t>
            </a:r>
            <a:r>
              <a:rPr lang="fi-FI" dirty="0" err="1"/>
              <a:t>outdoor</a:t>
            </a:r>
            <a:r>
              <a:rPr lang="fi-FI" dirty="0"/>
              <a:t> </a:t>
            </a:r>
            <a:r>
              <a:rPr lang="fi-FI" dirty="0" err="1"/>
              <a:t>gyms</a:t>
            </a:r>
            <a:endParaRPr lang="fi-FI" dirty="0"/>
          </a:p>
          <a:p>
            <a:r>
              <a:rPr lang="fi-FI" dirty="0"/>
              <a:t>85 km of </a:t>
            </a:r>
            <a:r>
              <a:rPr lang="fi-FI" dirty="0" err="1"/>
              <a:t>leisure</a:t>
            </a:r>
            <a:r>
              <a:rPr lang="fi-FI" dirty="0"/>
              <a:t> </a:t>
            </a:r>
            <a:r>
              <a:rPr lang="fi-FI" dirty="0" err="1"/>
              <a:t>routes</a:t>
            </a:r>
            <a:r>
              <a:rPr lang="fi-FI" dirty="0"/>
              <a:t> </a:t>
            </a:r>
            <a:r>
              <a:rPr lang="fi-FI" dirty="0" err="1"/>
              <a:t>with</a:t>
            </a:r>
            <a:r>
              <a:rPr lang="fi-FI" dirty="0"/>
              <a:t> </a:t>
            </a:r>
            <a:r>
              <a:rPr lang="fi-FI" dirty="0" err="1"/>
              <a:t>lighting</a:t>
            </a:r>
            <a:endParaRPr lang="fi-FI" dirty="0"/>
          </a:p>
          <a:p>
            <a:r>
              <a:rPr lang="en-US" dirty="0"/>
              <a:t>1,165 km of pedestrian and cycling routes</a:t>
            </a:r>
            <a:endParaRPr lang="fi-FI" dirty="0"/>
          </a:p>
          <a:p>
            <a:r>
              <a:rPr lang="fi-FI" dirty="0"/>
              <a:t>180 km of cross-country </a:t>
            </a:r>
            <a:r>
              <a:rPr lang="fi-FI" dirty="0" err="1"/>
              <a:t>ski</a:t>
            </a:r>
            <a:r>
              <a:rPr lang="fi-FI" dirty="0"/>
              <a:t> </a:t>
            </a:r>
            <a:r>
              <a:rPr lang="fi-FI" dirty="0" err="1"/>
              <a:t>tracks</a:t>
            </a:r>
            <a:endParaRPr lang="fi-FI" dirty="0"/>
          </a:p>
          <a:p>
            <a:r>
              <a:rPr lang="fi-FI" dirty="0"/>
              <a:t>150 ice </a:t>
            </a:r>
            <a:r>
              <a:rPr lang="fi-FI" dirty="0" err="1"/>
              <a:t>rinks</a:t>
            </a:r>
            <a:endParaRPr lang="fi-FI" dirty="0"/>
          </a:p>
          <a:p>
            <a:r>
              <a:rPr lang="fi-FI" dirty="0"/>
              <a:t>4 </a:t>
            </a:r>
            <a:r>
              <a:rPr lang="fi-FI" dirty="0" err="1"/>
              <a:t>indoor</a:t>
            </a:r>
            <a:r>
              <a:rPr lang="fi-FI" dirty="0"/>
              <a:t> ice </a:t>
            </a:r>
            <a:r>
              <a:rPr lang="fi-FI" dirty="0" err="1"/>
              <a:t>rinks</a:t>
            </a:r>
            <a:endParaRPr lang="fi-FI" dirty="0"/>
          </a:p>
          <a:p>
            <a:r>
              <a:rPr lang="fi-FI" dirty="0"/>
              <a:t>32 </a:t>
            </a:r>
            <a:r>
              <a:rPr lang="fi-FI" dirty="0" err="1"/>
              <a:t>beaches</a:t>
            </a:r>
            <a:r>
              <a:rPr lang="fi-FI" dirty="0"/>
              <a:t>, Pyynikki </a:t>
            </a:r>
            <a:r>
              <a:rPr lang="fi-FI" dirty="0" err="1"/>
              <a:t>beach</a:t>
            </a:r>
            <a:r>
              <a:rPr lang="fi-FI" dirty="0"/>
              <a:t> </a:t>
            </a:r>
            <a:r>
              <a:rPr lang="fi-FI" dirty="0" err="1"/>
              <a:t>being</a:t>
            </a:r>
            <a:r>
              <a:rPr lang="fi-FI" dirty="0"/>
              <a:t> </a:t>
            </a:r>
            <a:r>
              <a:rPr lang="fi-FI" dirty="0" err="1"/>
              <a:t>accessible</a:t>
            </a:r>
            <a:endParaRPr lang="fi-FI" dirty="0"/>
          </a:p>
          <a:p>
            <a:r>
              <a:rPr lang="fi-FI" dirty="0"/>
              <a:t>9 </a:t>
            </a:r>
            <a:r>
              <a:rPr lang="fi-FI" dirty="0" err="1"/>
              <a:t>winter</a:t>
            </a:r>
            <a:r>
              <a:rPr lang="fi-FI" dirty="0"/>
              <a:t> </a:t>
            </a:r>
            <a:r>
              <a:rPr lang="fi-FI" dirty="0" err="1"/>
              <a:t>swimming</a:t>
            </a:r>
            <a:r>
              <a:rPr lang="fi-FI" dirty="0"/>
              <a:t> </a:t>
            </a:r>
            <a:r>
              <a:rPr lang="fi-FI" dirty="0" err="1"/>
              <a:t>spots</a:t>
            </a:r>
            <a:endParaRPr lang="fi-FI" dirty="0"/>
          </a:p>
          <a:p>
            <a:r>
              <a:rPr lang="fi-FI" dirty="0"/>
              <a:t>4 </a:t>
            </a:r>
            <a:r>
              <a:rPr lang="fi-FI" dirty="0" err="1"/>
              <a:t>swimming</a:t>
            </a:r>
            <a:r>
              <a:rPr lang="fi-FI" dirty="0"/>
              <a:t> </a:t>
            </a:r>
            <a:r>
              <a:rPr lang="fi-FI" dirty="0" err="1"/>
              <a:t>centres</a:t>
            </a:r>
            <a:endParaRPr lang="fi-FI" dirty="0"/>
          </a:p>
          <a:p>
            <a:r>
              <a:rPr lang="fi-FI" dirty="0"/>
              <a:t>1 </a:t>
            </a:r>
            <a:r>
              <a:rPr lang="fi-FI" dirty="0" err="1"/>
              <a:t>outdoor</a:t>
            </a:r>
            <a:r>
              <a:rPr lang="fi-FI" dirty="0"/>
              <a:t> </a:t>
            </a:r>
            <a:r>
              <a:rPr lang="fi-FI" dirty="0" err="1"/>
              <a:t>swimming</a:t>
            </a:r>
            <a:r>
              <a:rPr lang="fi-FI" dirty="0"/>
              <a:t> </a:t>
            </a:r>
            <a:r>
              <a:rPr lang="fi-FI" dirty="0" err="1"/>
              <a:t>pool</a:t>
            </a:r>
            <a:endParaRPr lang="fi-FI" dirty="0"/>
          </a:p>
          <a:p>
            <a:pPr marL="0" indent="0">
              <a:buNone/>
            </a:pPr>
            <a:endParaRPr lang="fi-FI" dirty="0"/>
          </a:p>
        </p:txBody>
      </p:sp>
      <p:sp>
        <p:nvSpPr>
          <p:cNvPr id="4" name="Päivämäärän paikkamerkki 3">
            <a:extLst>
              <a:ext uri="{FF2B5EF4-FFF2-40B4-BE49-F238E27FC236}">
                <a16:creationId xmlns:a16="http://schemas.microsoft.com/office/drawing/2014/main" id="{33E8D25E-7C47-8A88-DC90-353A1D3F81F0}"/>
              </a:ext>
              <a:ext uri="{C183D7F6-B498-43B3-948B-1728B52AA6E4}">
                <adec:decorative xmlns:adec="http://schemas.microsoft.com/office/drawing/2017/decorative" val="1"/>
              </a:ext>
            </a:extLst>
          </p:cNvPr>
          <p:cNvSpPr>
            <a:spLocks noGrp="1"/>
          </p:cNvSpPr>
          <p:nvPr>
            <p:ph type="dt" sz="half" idx="2"/>
          </p:nvPr>
        </p:nvSpPr>
        <p:spPr/>
        <p:txBody>
          <a:bodyPr/>
          <a:lstStyle/>
          <a:p>
            <a:fld id="{D2577FD0-45F7-154F-ABAE-423AA11BBD4F}" type="datetime1">
              <a:rPr lang="fi-FI" smtClean="0"/>
              <a:t>11.5.2026</a:t>
            </a:fld>
            <a:endParaRPr lang="fi-FI"/>
          </a:p>
        </p:txBody>
      </p:sp>
      <p:sp>
        <p:nvSpPr>
          <p:cNvPr id="5" name="Dian numeron paikkamerkki 4">
            <a:extLst>
              <a:ext uri="{FF2B5EF4-FFF2-40B4-BE49-F238E27FC236}">
                <a16:creationId xmlns:a16="http://schemas.microsoft.com/office/drawing/2014/main" id="{0A9565AF-7191-2F12-4B59-839B7A5FC6F6}"/>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39</a:t>
            </a:fld>
            <a:endParaRPr lang="fi-FI"/>
          </a:p>
        </p:txBody>
      </p:sp>
      <p:pic>
        <p:nvPicPr>
          <p:cNvPr id="8" name="Kuva 7">
            <a:extLst>
              <a:ext uri="{FF2B5EF4-FFF2-40B4-BE49-F238E27FC236}">
                <a16:creationId xmlns:a16="http://schemas.microsoft.com/office/drawing/2014/main" id="{BA7BD69D-8DD7-57D0-B5AE-567009AB8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9" name="Tekstiruutu 24">
            <a:extLst>
              <a:ext uri="{FF2B5EF4-FFF2-40B4-BE49-F238E27FC236}">
                <a16:creationId xmlns:a16="http://schemas.microsoft.com/office/drawing/2014/main" id="{63909B2A-1B4D-E0A8-2403-41010DECFF92}"/>
              </a:ext>
              <a:ext uri="{C183D7F6-B498-43B3-948B-1728B52AA6E4}">
                <adec:decorative xmlns:adec="http://schemas.microsoft.com/office/drawing/2017/decorative" val="1"/>
              </a:ext>
            </a:extLst>
          </p:cNvPr>
          <p:cNvSpPr txBox="1">
            <a:spLocks noChangeArrowheads="1"/>
          </p:cNvSpPr>
          <p:nvPr/>
        </p:nvSpPr>
        <p:spPr bwMode="auto">
          <a:xfrm>
            <a:off x="3238189"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
        <p:nvSpPr>
          <p:cNvPr id="6" name="Ellipsi 9">
            <a:extLst>
              <a:ext uri="{FF2B5EF4-FFF2-40B4-BE49-F238E27FC236}">
                <a16:creationId xmlns:a16="http://schemas.microsoft.com/office/drawing/2014/main" id="{444533DD-8987-B386-4DFD-81256B9146F1}"/>
              </a:ext>
              <a:ext uri="{C183D7F6-B498-43B3-948B-1728B52AA6E4}">
                <adec:decorative xmlns:adec="http://schemas.microsoft.com/office/drawing/2017/decorative" val="1"/>
              </a:ext>
            </a:extLst>
          </p:cNvPr>
          <p:cNvSpPr/>
          <p:nvPr/>
        </p:nvSpPr>
        <p:spPr>
          <a:xfrm>
            <a:off x="4823191" y="2330416"/>
            <a:ext cx="1938821" cy="19388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65000"/>
              </a:lnSpc>
              <a:spcBef>
                <a:spcPct val="0"/>
              </a:spcBef>
              <a:defRPr/>
            </a:pPr>
            <a:endParaRPr lang="fi-FI" sz="3600" dirty="0">
              <a:solidFill>
                <a:srgbClr val="FFFFFF"/>
              </a:solidFill>
            </a:endParaRPr>
          </a:p>
        </p:txBody>
      </p:sp>
      <p:sp>
        <p:nvSpPr>
          <p:cNvPr id="10" name="Suorakulmio 10">
            <a:extLst>
              <a:ext uri="{FF2B5EF4-FFF2-40B4-BE49-F238E27FC236}">
                <a16:creationId xmlns:a16="http://schemas.microsoft.com/office/drawing/2014/main" id="{0D1969E0-B66F-E23F-FBAB-9D61BCA415BD}"/>
              </a:ext>
            </a:extLst>
          </p:cNvPr>
          <p:cNvSpPr/>
          <p:nvPr/>
        </p:nvSpPr>
        <p:spPr>
          <a:xfrm>
            <a:off x="4637062" y="2766638"/>
            <a:ext cx="2311078" cy="984885"/>
          </a:xfrm>
          <a:prstGeom prst="rect">
            <a:avLst/>
          </a:prstGeom>
        </p:spPr>
        <p:txBody>
          <a:bodyPr wrap="square" lIns="91440" tIns="45720" rIns="91440" bIns="45720" anchor="ctr" anchorCtr="0">
            <a:spAutoFit/>
          </a:bodyPr>
          <a:lstStyle/>
          <a:p>
            <a:pPr lvl="0" algn="ctr">
              <a:spcBef>
                <a:spcPts val="1000"/>
              </a:spcBef>
              <a:buClr>
                <a:srgbClr val="28549A"/>
              </a:buClr>
              <a:defRPr/>
            </a:pPr>
            <a:r>
              <a:rPr lang="fi-FI" sz="4000" b="1" dirty="0">
                <a:solidFill>
                  <a:srgbClr val="FFFFFF"/>
                </a:solidFill>
                <a:latin typeface="Montserrat Black"/>
              </a:rPr>
              <a:t>560</a:t>
            </a:r>
            <a:endParaRPr lang="fi-FI" sz="4000" b="1" dirty="0">
              <a:solidFill>
                <a:srgbClr val="FFFFFF"/>
              </a:solidFill>
              <a:latin typeface="Montserrat Black" pitchFamily="2" charset="77"/>
            </a:endParaRPr>
          </a:p>
          <a:p>
            <a:pPr lvl="0" algn="ctr">
              <a:buClr>
                <a:srgbClr val="28549A"/>
              </a:buClr>
              <a:defRPr/>
            </a:pPr>
            <a:r>
              <a:rPr lang="fi-FI" b="1" dirty="0" err="1">
                <a:solidFill>
                  <a:srgbClr val="FFFFFF"/>
                </a:solidFill>
                <a:latin typeface="+mj-lt"/>
              </a:rPr>
              <a:t>sports</a:t>
            </a:r>
            <a:r>
              <a:rPr lang="fi-FI" b="1" dirty="0">
                <a:solidFill>
                  <a:srgbClr val="FFFFFF"/>
                </a:solidFill>
                <a:latin typeface="+mj-lt"/>
              </a:rPr>
              <a:t> </a:t>
            </a:r>
            <a:r>
              <a:rPr lang="fi-FI" b="1" dirty="0" err="1">
                <a:solidFill>
                  <a:srgbClr val="FFFFFF"/>
                </a:solidFill>
                <a:latin typeface="+mj-lt"/>
              </a:rPr>
              <a:t>facilities</a:t>
            </a:r>
            <a:endParaRPr lang="fi-FI" b="1" dirty="0">
              <a:solidFill>
                <a:srgbClr val="FFFFFF"/>
              </a:solidFill>
              <a:latin typeface="+mj-lt"/>
            </a:endParaRPr>
          </a:p>
        </p:txBody>
      </p:sp>
    </p:spTree>
    <p:extLst>
      <p:ext uri="{BB962C8B-B14F-4D97-AF65-F5344CB8AC3E}">
        <p14:creationId xmlns:p14="http://schemas.microsoft.com/office/powerpoint/2010/main" val="2738802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Kuva 24">
            <a:extLst>
              <a:ext uri="{FF2B5EF4-FFF2-40B4-BE49-F238E27FC236}">
                <a16:creationId xmlns:a16="http://schemas.microsoft.com/office/drawing/2014/main" id="{07DB4103-73BE-9116-D9F2-9865BB95FD5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1" name="Suorakulmio 9">
            <a:extLst>
              <a:ext uri="{FF2B5EF4-FFF2-40B4-BE49-F238E27FC236}">
                <a16:creationId xmlns:a16="http://schemas.microsoft.com/office/drawing/2014/main" id="{99CF2C22-106D-5E02-034F-8696FBD1B2E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178" y="-10147"/>
            <a:ext cx="12212357" cy="6878294"/>
          </a:xfrm>
          <a:prstGeom prst="rect">
            <a:avLst/>
          </a:prstGeom>
          <a:solidFill>
            <a:srgbClr val="22437B">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6" name="Kuva 6">
            <a:extLst>
              <a:ext uri="{FF2B5EF4-FFF2-40B4-BE49-F238E27FC236}">
                <a16:creationId xmlns:a16="http://schemas.microsoft.com/office/drawing/2014/main" id="{CCB2F70C-0B8D-9837-E69B-E09D7B886510}"/>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790" t="3560" r="8664" b="22743"/>
          <a:stretch/>
        </p:blipFill>
        <p:spPr>
          <a:xfrm>
            <a:off x="3744581" y="0"/>
            <a:ext cx="8447419" cy="6858000"/>
          </a:xfrm>
          <a:prstGeom prst="rect">
            <a:avLst/>
          </a:prstGeom>
        </p:spPr>
      </p:pic>
      <p:sp>
        <p:nvSpPr>
          <p:cNvPr id="2" name="Title 1">
            <a:extLst>
              <a:ext uri="{FF2B5EF4-FFF2-40B4-BE49-F238E27FC236}">
                <a16:creationId xmlns:a16="http://schemas.microsoft.com/office/drawing/2014/main" id="{9C929FED-2D04-65B0-F2C2-257F15E801A9}"/>
              </a:ext>
            </a:extLst>
          </p:cNvPr>
          <p:cNvSpPr>
            <a:spLocks noGrp="1"/>
          </p:cNvSpPr>
          <p:nvPr>
            <p:ph type="title"/>
          </p:nvPr>
        </p:nvSpPr>
        <p:spPr>
          <a:xfrm>
            <a:off x="655281" y="573817"/>
            <a:ext cx="6119230" cy="1175470"/>
          </a:xfrm>
        </p:spPr>
        <p:txBody>
          <a:bodyPr/>
          <a:lstStyle/>
          <a:p>
            <a:r>
              <a:rPr lang="fi-FI" dirty="0">
                <a:solidFill>
                  <a:schemeClr val="bg1"/>
                </a:solidFill>
              </a:rPr>
              <a:t>Tampere </a:t>
            </a:r>
            <a:br>
              <a:rPr lang="fi-FI" dirty="0">
                <a:solidFill>
                  <a:schemeClr val="bg1"/>
                </a:solidFill>
              </a:rPr>
            </a:br>
            <a:r>
              <a:rPr lang="fi-FI" dirty="0">
                <a:solidFill>
                  <a:schemeClr val="bg1"/>
                </a:solidFill>
              </a:rPr>
              <a:t>– </a:t>
            </a:r>
            <a:r>
              <a:rPr lang="fi-FI" dirty="0" err="1">
                <a:solidFill>
                  <a:schemeClr val="bg1"/>
                </a:solidFill>
              </a:rPr>
              <a:t>excellent</a:t>
            </a:r>
            <a:r>
              <a:rPr lang="fi-FI" dirty="0">
                <a:solidFill>
                  <a:schemeClr val="bg1"/>
                </a:solidFill>
              </a:rPr>
              <a:t> </a:t>
            </a:r>
            <a:r>
              <a:rPr lang="fi-FI" dirty="0" err="1">
                <a:solidFill>
                  <a:schemeClr val="bg1"/>
                </a:solidFill>
              </a:rPr>
              <a:t>connectivity</a:t>
            </a:r>
            <a:endParaRPr lang="en-FI" dirty="0">
              <a:solidFill>
                <a:schemeClr val="bg1"/>
              </a:solidFill>
            </a:endParaRPr>
          </a:p>
        </p:txBody>
      </p:sp>
      <p:sp>
        <p:nvSpPr>
          <p:cNvPr id="3" name="Content Placeholder 2">
            <a:extLst>
              <a:ext uri="{FF2B5EF4-FFF2-40B4-BE49-F238E27FC236}">
                <a16:creationId xmlns:a16="http://schemas.microsoft.com/office/drawing/2014/main" id="{9E57BDB4-3899-DDDC-4A2A-577A74B4F5CC}"/>
              </a:ext>
            </a:extLst>
          </p:cNvPr>
          <p:cNvSpPr>
            <a:spLocks noGrp="1"/>
          </p:cNvSpPr>
          <p:nvPr>
            <p:ph sz="quarter" idx="15"/>
          </p:nvPr>
        </p:nvSpPr>
        <p:spPr>
          <a:xfrm>
            <a:off x="655281" y="2121105"/>
            <a:ext cx="5440719" cy="1441080"/>
          </a:xfrm>
        </p:spPr>
        <p:txBody>
          <a:bodyPr>
            <a:normAutofit/>
          </a:bodyPr>
          <a:lstStyle/>
          <a:p>
            <a:pPr marL="0" indent="0">
              <a:lnSpc>
                <a:spcPct val="90000"/>
              </a:lnSpc>
              <a:spcBef>
                <a:spcPts val="300"/>
              </a:spcBef>
              <a:buClr>
                <a:schemeClr val="accent3"/>
              </a:buClr>
              <a:buFont typeface="Arial" panose="020B0604020202020204" pitchFamily="34" charset="0"/>
              <a:buNone/>
            </a:pPr>
            <a:r>
              <a:rPr lang="fi-FI" sz="2000" b="1" dirty="0" err="1">
                <a:solidFill>
                  <a:schemeClr val="bg1"/>
                </a:solidFill>
              </a:rPr>
              <a:t>Within</a:t>
            </a:r>
            <a:r>
              <a:rPr lang="fi-FI" sz="2000" b="1" dirty="0">
                <a:solidFill>
                  <a:schemeClr val="bg1"/>
                </a:solidFill>
              </a:rPr>
              <a:t> </a:t>
            </a:r>
            <a:r>
              <a:rPr lang="fi-FI" sz="2000" b="1" dirty="0" err="1">
                <a:solidFill>
                  <a:schemeClr val="bg1"/>
                </a:solidFill>
              </a:rPr>
              <a:t>two-hour</a:t>
            </a:r>
            <a:r>
              <a:rPr lang="fi-FI" sz="2000" b="1" dirty="0">
                <a:solidFill>
                  <a:schemeClr val="bg1"/>
                </a:solidFill>
              </a:rPr>
              <a:t> </a:t>
            </a:r>
            <a:r>
              <a:rPr lang="fi-FI" sz="2000" b="1" dirty="0" err="1">
                <a:solidFill>
                  <a:schemeClr val="bg1"/>
                </a:solidFill>
              </a:rPr>
              <a:t>drive</a:t>
            </a:r>
            <a:r>
              <a:rPr lang="fi-FI" sz="2000" b="1" dirty="0">
                <a:solidFill>
                  <a:schemeClr val="bg1"/>
                </a:solidFill>
              </a:rPr>
              <a:t> </a:t>
            </a:r>
            <a:r>
              <a:rPr lang="fi-FI" sz="2000" b="1" dirty="0" err="1">
                <a:solidFill>
                  <a:schemeClr val="bg1"/>
                </a:solidFill>
              </a:rPr>
              <a:t>reach</a:t>
            </a:r>
            <a:r>
              <a:rPr lang="fi-FI" sz="2000" b="1" dirty="0">
                <a:solidFill>
                  <a:schemeClr val="bg1"/>
                </a:solidFill>
              </a:rPr>
              <a:t> </a:t>
            </a:r>
            <a:r>
              <a:rPr lang="fi-FI" sz="2000" b="1" dirty="0" err="1">
                <a:solidFill>
                  <a:schemeClr val="bg1"/>
                </a:solidFill>
              </a:rPr>
              <a:t>from</a:t>
            </a:r>
            <a:r>
              <a:rPr lang="fi-FI" sz="2000" b="1" dirty="0">
                <a:solidFill>
                  <a:schemeClr val="bg1"/>
                </a:solidFill>
              </a:rPr>
              <a:t> Tampere:</a:t>
            </a:r>
            <a:endParaRPr lang="fi-FI" sz="2000" b="1" dirty="0">
              <a:solidFill>
                <a:schemeClr val="bg1"/>
              </a:solidFill>
              <a:ea typeface="+mn-lt"/>
              <a:cs typeface="+mn-lt"/>
            </a:endParaRPr>
          </a:p>
          <a:p>
            <a:pPr marL="137795" indent="-137795">
              <a:lnSpc>
                <a:spcPct val="90000"/>
              </a:lnSpc>
              <a:spcBef>
                <a:spcPts val="300"/>
              </a:spcBef>
              <a:buClr>
                <a:schemeClr val="accent3"/>
              </a:buClr>
            </a:pPr>
            <a:r>
              <a:rPr lang="fi-FI" sz="2000" dirty="0">
                <a:solidFill>
                  <a:schemeClr val="bg1"/>
                </a:solidFill>
              </a:rPr>
              <a:t>75% of </a:t>
            </a:r>
            <a:r>
              <a:rPr lang="fi-FI" sz="2000" dirty="0" err="1">
                <a:solidFill>
                  <a:schemeClr val="bg1"/>
                </a:solidFill>
              </a:rPr>
              <a:t>Finns</a:t>
            </a:r>
            <a:r>
              <a:rPr lang="fi-FI" sz="2000" dirty="0">
                <a:solidFill>
                  <a:schemeClr val="bg1"/>
                </a:solidFill>
              </a:rPr>
              <a:t> </a:t>
            </a:r>
            <a:r>
              <a:rPr lang="fi-FI" sz="2000" dirty="0" err="1">
                <a:solidFill>
                  <a:schemeClr val="bg1"/>
                </a:solidFill>
              </a:rPr>
              <a:t>living</a:t>
            </a:r>
            <a:endParaRPr lang="fi-FI" sz="2000" dirty="0">
              <a:solidFill>
                <a:schemeClr val="bg1"/>
              </a:solidFill>
            </a:endParaRPr>
          </a:p>
          <a:p>
            <a:pPr marL="137795" indent="-137795">
              <a:lnSpc>
                <a:spcPct val="90000"/>
              </a:lnSpc>
              <a:spcBef>
                <a:spcPts val="300"/>
              </a:spcBef>
              <a:buClr>
                <a:schemeClr val="accent3"/>
              </a:buClr>
            </a:pPr>
            <a:r>
              <a:rPr kumimoji="0" lang="en-US" sz="200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80% of Finland’s industrial and economic </a:t>
            </a:r>
            <a:br>
              <a:rPr kumimoji="0" lang="en-US" sz="200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br>
            <a:r>
              <a:rPr kumimoji="0" lang="en-US" sz="200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activity concentrated on the region</a:t>
            </a:r>
            <a:endParaRPr lang="fi-FI" sz="2000" dirty="0">
              <a:solidFill>
                <a:schemeClr val="bg1"/>
              </a:solidFill>
            </a:endParaRPr>
          </a:p>
        </p:txBody>
      </p:sp>
      <p:sp>
        <p:nvSpPr>
          <p:cNvPr id="4" name="Date Placeholder 3">
            <a:extLst>
              <a:ext uri="{FF2B5EF4-FFF2-40B4-BE49-F238E27FC236}">
                <a16:creationId xmlns:a16="http://schemas.microsoft.com/office/drawing/2014/main" id="{DD586FEA-2042-9CD0-3299-84126FFFC44D}"/>
              </a:ext>
              <a:ext uri="{C183D7F6-B498-43B3-948B-1728B52AA6E4}">
                <adec:decorative xmlns:adec="http://schemas.microsoft.com/office/drawing/2017/decorative" val="1"/>
              </a:ext>
            </a:extLst>
          </p:cNvPr>
          <p:cNvSpPr>
            <a:spLocks noGrp="1"/>
          </p:cNvSpPr>
          <p:nvPr>
            <p:ph type="dt" sz="half" idx="2"/>
          </p:nvPr>
        </p:nvSpPr>
        <p:spPr/>
        <p:txBody>
          <a:bodyPr/>
          <a:lstStyle/>
          <a:p>
            <a:fld id="{4EC50F96-65D1-A54C-89A7-1A2BF7BB6A70}" type="datetime1">
              <a:rPr lang="fi-FI" smtClean="0"/>
              <a:t>11.5.2026</a:t>
            </a:fld>
            <a:endParaRPr lang="fi-FI"/>
          </a:p>
        </p:txBody>
      </p:sp>
      <p:sp>
        <p:nvSpPr>
          <p:cNvPr id="5" name="Slide Number Placeholder 4">
            <a:extLst>
              <a:ext uri="{FF2B5EF4-FFF2-40B4-BE49-F238E27FC236}">
                <a16:creationId xmlns:a16="http://schemas.microsoft.com/office/drawing/2014/main" id="{0E278B39-4463-581F-B65A-E9C2B2BE027C}"/>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4</a:t>
            </a:fld>
            <a:endParaRPr lang="fi-FI"/>
          </a:p>
        </p:txBody>
      </p:sp>
      <p:sp>
        <p:nvSpPr>
          <p:cNvPr id="25" name="Dian numeron paikkamerkki 4">
            <a:extLst>
              <a:ext uri="{FF2B5EF4-FFF2-40B4-BE49-F238E27FC236}">
                <a16:creationId xmlns:a16="http://schemas.microsoft.com/office/drawing/2014/main" id="{D476C041-7741-8F36-7920-1B9374158B0B}"/>
              </a:ext>
              <a:ext uri="{C183D7F6-B498-43B3-948B-1728B52AA6E4}">
                <adec:decorative xmlns:adec="http://schemas.microsoft.com/office/drawing/2017/decorative" val="1"/>
              </a:ext>
            </a:extLst>
          </p:cNvPr>
          <p:cNvSpPr txBox="1">
            <a:spLocks/>
          </p:cNvSpPr>
          <p:nvPr/>
        </p:nvSpPr>
        <p:spPr>
          <a:xfrm>
            <a:off x="11202684" y="6356350"/>
            <a:ext cx="851263" cy="365125"/>
          </a:xfrm>
          <a:prstGeom prst="rect">
            <a:avLst/>
          </a:prstGeom>
        </p:spPr>
        <p:txBody>
          <a:bodyPr vert="horz" lIns="91440" tIns="45720" rIns="91440" bIns="45720" rtlCol="0" anchor="ctr"/>
          <a:lstStyle>
            <a:defPPr>
              <a:defRPr lang="fi-F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3EE06F1-2D77-A44E-97FA-F679B9CB76D5}" type="slidenum">
              <a:rPr lang="fi-FI" smtClean="0">
                <a:solidFill>
                  <a:schemeClr val="bg1"/>
                </a:solidFill>
                <a:latin typeface="Calibri" panose="020F0502020204030204"/>
              </a:rPr>
              <a:pPr>
                <a:defRPr/>
              </a:pPr>
              <a:t>4</a:t>
            </a:fld>
            <a:endParaRPr lang="fi-FI">
              <a:solidFill>
                <a:schemeClr val="bg1"/>
              </a:solidFill>
              <a:latin typeface="Calibri" panose="020F0502020204030204"/>
            </a:endParaRPr>
          </a:p>
        </p:txBody>
      </p:sp>
      <p:pic>
        <p:nvPicPr>
          <p:cNvPr id="26" name="Kuva 20">
            <a:extLst>
              <a:ext uri="{FF2B5EF4-FFF2-40B4-BE49-F238E27FC236}">
                <a16:creationId xmlns:a16="http://schemas.microsoft.com/office/drawing/2014/main" id="{BAC13690-A0E5-4DBD-E4D0-93A025781B2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grpSp>
        <p:nvGrpSpPr>
          <p:cNvPr id="27" name="Ryhmä 21" descr="1,5 h">
            <a:extLst>
              <a:ext uri="{FF2B5EF4-FFF2-40B4-BE49-F238E27FC236}">
                <a16:creationId xmlns:a16="http://schemas.microsoft.com/office/drawing/2014/main" id="{6B3BC1D2-4E4B-48DD-C20E-81E451672C49}"/>
              </a:ext>
            </a:extLst>
          </p:cNvPr>
          <p:cNvGrpSpPr/>
          <p:nvPr/>
        </p:nvGrpSpPr>
        <p:grpSpPr>
          <a:xfrm>
            <a:off x="595976" y="4212901"/>
            <a:ext cx="1060928" cy="1060927"/>
            <a:chOff x="10397917" y="1303836"/>
            <a:chExt cx="1193496" cy="1193495"/>
          </a:xfrm>
        </p:grpSpPr>
        <p:sp>
          <p:nvSpPr>
            <p:cNvPr id="28" name="Ellipsi 23">
              <a:extLst>
                <a:ext uri="{FF2B5EF4-FFF2-40B4-BE49-F238E27FC236}">
                  <a16:creationId xmlns:a16="http://schemas.microsoft.com/office/drawing/2014/main" id="{AE3ECCB5-8981-D799-1BB6-D6DC1FB0931A}"/>
                </a:ext>
                <a:ext uri="{C183D7F6-B498-43B3-948B-1728B52AA6E4}">
                  <adec:decorative xmlns:adec="http://schemas.microsoft.com/office/drawing/2017/decorative" val="1"/>
                </a:ext>
              </a:extLst>
            </p:cNvPr>
            <p:cNvSpPr/>
            <p:nvPr/>
          </p:nvSpPr>
          <p:spPr>
            <a:xfrm>
              <a:off x="10397917" y="1303836"/>
              <a:ext cx="1193496" cy="11934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Suorakulmio 24">
              <a:extLst>
                <a:ext uri="{FF2B5EF4-FFF2-40B4-BE49-F238E27FC236}">
                  <a16:creationId xmlns:a16="http://schemas.microsoft.com/office/drawing/2014/main" id="{93880E8C-D61D-113C-AD0C-7F12D6DAA178}"/>
                </a:ext>
              </a:extLst>
            </p:cNvPr>
            <p:cNvSpPr/>
            <p:nvPr/>
          </p:nvSpPr>
          <p:spPr>
            <a:xfrm>
              <a:off x="10412311" y="1651074"/>
              <a:ext cx="1136814" cy="726928"/>
            </a:xfrm>
            <a:prstGeom prst="rect">
              <a:avLst/>
            </a:prstGeom>
          </p:spPr>
          <p:txBody>
            <a:bodyPr wrap="square"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200" b="1" i="0" u="none" strike="noStrike" kern="1200" cap="none" spc="0" normalizeH="0" baseline="0" noProof="0" dirty="0">
                  <a:ln>
                    <a:noFill/>
                  </a:ln>
                  <a:solidFill>
                    <a:srgbClr val="FFFFFF"/>
                  </a:solidFill>
                  <a:effectLst/>
                  <a:uLnTx/>
                  <a:uFillTx/>
                  <a:latin typeface="Calibri" panose="020F0502020204030204"/>
                  <a:ea typeface="+mn-ea"/>
                  <a:cs typeface="+mn-cs"/>
                </a:rPr>
                <a:t>1,5 h</a:t>
              </a:r>
            </a:p>
          </p:txBody>
        </p:sp>
      </p:grpSp>
      <p:sp>
        <p:nvSpPr>
          <p:cNvPr id="30" name="Tekstiruutu 26">
            <a:extLst>
              <a:ext uri="{FF2B5EF4-FFF2-40B4-BE49-F238E27FC236}">
                <a16:creationId xmlns:a16="http://schemas.microsoft.com/office/drawing/2014/main" id="{066D3015-3222-7EBC-375D-4628150C0CB6}"/>
              </a:ext>
            </a:extLst>
          </p:cNvPr>
          <p:cNvSpPr txBox="1"/>
          <p:nvPr/>
        </p:nvSpPr>
        <p:spPr>
          <a:xfrm>
            <a:off x="1739793" y="4499325"/>
            <a:ext cx="3683409" cy="400110"/>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srgbClr val="FFFFFF"/>
                </a:solidFill>
                <a:effectLst/>
                <a:uLnTx/>
                <a:uFillTx/>
                <a:latin typeface="Calibri" panose="020F0502020204030204"/>
                <a:ea typeface="+mn-lt"/>
                <a:cs typeface="Calibri" panose="020F0502020204030204"/>
              </a:rPr>
              <a:t>Helsinki-Vantaa </a:t>
            </a:r>
            <a:r>
              <a:rPr kumimoji="0" lang="fi-FI" sz="2000" b="1" i="0" u="none" strike="noStrike" kern="1200" cap="none" spc="0" normalizeH="0" baseline="0" noProof="0" dirty="0" err="1">
                <a:ln>
                  <a:noFill/>
                </a:ln>
                <a:solidFill>
                  <a:srgbClr val="FFFFFF"/>
                </a:solidFill>
                <a:effectLst/>
                <a:uLnTx/>
                <a:uFillTx/>
                <a:latin typeface="Calibri" panose="020F0502020204030204"/>
                <a:ea typeface="+mn-lt"/>
                <a:cs typeface="Calibri" panose="020F0502020204030204"/>
              </a:rPr>
              <a:t>Airport</a:t>
            </a:r>
            <a:endParaRPr kumimoji="0" lang="en-GB" sz="2000" b="1" i="0" u="none" strike="noStrike" kern="1200" cap="none" spc="0" normalizeH="0" baseline="0" noProof="0" dirty="0">
              <a:ln>
                <a:noFill/>
              </a:ln>
              <a:solidFill>
                <a:srgbClr val="212121"/>
              </a:solidFill>
              <a:effectLst/>
              <a:uLnTx/>
              <a:uFillTx/>
              <a:latin typeface="Calibri" panose="020F0502020204030204"/>
              <a:ea typeface="+mn-ea"/>
              <a:cs typeface="+mn-cs"/>
            </a:endParaRPr>
          </a:p>
        </p:txBody>
      </p:sp>
      <p:grpSp>
        <p:nvGrpSpPr>
          <p:cNvPr id="31" name="Ryhmä 12" descr="20 min">
            <a:extLst>
              <a:ext uri="{FF2B5EF4-FFF2-40B4-BE49-F238E27FC236}">
                <a16:creationId xmlns:a16="http://schemas.microsoft.com/office/drawing/2014/main" id="{FFBC674A-9B5A-9FB5-938C-2DEADC6FD097}"/>
              </a:ext>
            </a:extLst>
          </p:cNvPr>
          <p:cNvGrpSpPr/>
          <p:nvPr/>
        </p:nvGrpSpPr>
        <p:grpSpPr>
          <a:xfrm>
            <a:off x="1480078" y="5028495"/>
            <a:ext cx="1060928" cy="1060927"/>
            <a:chOff x="10397917" y="1303836"/>
            <a:chExt cx="1193496" cy="1193495"/>
          </a:xfrm>
        </p:grpSpPr>
        <p:sp>
          <p:nvSpPr>
            <p:cNvPr id="32" name="Ellipsi 14">
              <a:extLst>
                <a:ext uri="{FF2B5EF4-FFF2-40B4-BE49-F238E27FC236}">
                  <a16:creationId xmlns:a16="http://schemas.microsoft.com/office/drawing/2014/main" id="{F1F14861-B2DA-2737-980A-45FC63ABC5FC}"/>
                </a:ext>
                <a:ext uri="{C183D7F6-B498-43B3-948B-1728B52AA6E4}">
                  <adec:decorative xmlns:adec="http://schemas.microsoft.com/office/drawing/2017/decorative" val="1"/>
                </a:ext>
              </a:extLst>
            </p:cNvPr>
            <p:cNvSpPr/>
            <p:nvPr/>
          </p:nvSpPr>
          <p:spPr>
            <a:xfrm>
              <a:off x="10397917" y="1303836"/>
              <a:ext cx="1193496" cy="11934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Suorakulmio 19">
              <a:extLst>
                <a:ext uri="{FF2B5EF4-FFF2-40B4-BE49-F238E27FC236}">
                  <a16:creationId xmlns:a16="http://schemas.microsoft.com/office/drawing/2014/main" id="{4D9DDC5D-EC32-96F8-2F71-10EA7BB7AF45}"/>
                </a:ext>
              </a:extLst>
            </p:cNvPr>
            <p:cNvSpPr/>
            <p:nvPr/>
          </p:nvSpPr>
          <p:spPr>
            <a:xfrm>
              <a:off x="10412311" y="1651074"/>
              <a:ext cx="1136814" cy="726928"/>
            </a:xfrm>
            <a:prstGeom prst="rect">
              <a:avLst/>
            </a:prstGeom>
          </p:spPr>
          <p:txBody>
            <a:bodyPr wrap="square"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200" b="1" i="0" u="none" strike="noStrike" kern="1200" cap="none" spc="0" normalizeH="0" baseline="0" noProof="0" dirty="0">
                  <a:ln>
                    <a:noFill/>
                  </a:ln>
                  <a:solidFill>
                    <a:srgbClr val="FFFFFF"/>
                  </a:solidFill>
                  <a:effectLst/>
                  <a:uLnTx/>
                  <a:uFillTx/>
                  <a:latin typeface="Calibri" panose="020F0502020204030204"/>
                  <a:ea typeface="+mn-ea"/>
                  <a:cs typeface="+mn-cs"/>
                </a:rPr>
                <a:t>20 min</a:t>
              </a:r>
            </a:p>
          </p:txBody>
        </p:sp>
      </p:grpSp>
      <p:sp>
        <p:nvSpPr>
          <p:cNvPr id="34" name="Tekstiruutu 28">
            <a:extLst>
              <a:ext uri="{FF2B5EF4-FFF2-40B4-BE49-F238E27FC236}">
                <a16:creationId xmlns:a16="http://schemas.microsoft.com/office/drawing/2014/main" id="{2098D012-1B5E-0640-7FE3-9B61C6EA06EA}"/>
              </a:ext>
            </a:extLst>
          </p:cNvPr>
          <p:cNvSpPr txBox="1"/>
          <p:nvPr/>
        </p:nvSpPr>
        <p:spPr>
          <a:xfrm>
            <a:off x="2617769" y="5417873"/>
            <a:ext cx="13044948" cy="369332"/>
          </a:xfrm>
          <a:prstGeom prst="rect">
            <a:avLst/>
          </a:prstGeom>
          <a:noFill/>
          <a:effectLst/>
        </p:spPr>
        <p:txBody>
          <a:bodyPr wrap="square">
            <a:spAutoFit/>
          </a:bodyPr>
          <a:lstStyle/>
          <a:p>
            <a:pPr marL="137795" marR="0" lvl="0" indent="-137795" algn="l" defTabSz="914400" rtl="0" eaLnBrk="1" fontAlgn="auto" latinLnBrk="0" hangingPunct="1">
              <a:lnSpc>
                <a:spcPct val="90000"/>
              </a:lnSpc>
              <a:spcBef>
                <a:spcPts val="300"/>
              </a:spcBef>
              <a:spcAft>
                <a:spcPts val="0"/>
              </a:spcAft>
              <a:buClrTx/>
              <a:buSzTx/>
              <a:buFontTx/>
              <a:buNone/>
              <a:tabLst/>
              <a:defRPr/>
            </a:pPr>
            <a:r>
              <a:rPr kumimoji="0" lang="fi-FI" sz="2000" b="1" i="0" u="none" strike="noStrike" kern="1200" cap="none" spc="0" normalizeH="0" baseline="0" noProof="0" dirty="0">
                <a:ln>
                  <a:noFill/>
                </a:ln>
                <a:solidFill>
                  <a:srgbClr val="FFFFFF"/>
                </a:solidFill>
                <a:effectLst/>
                <a:uLnTx/>
                <a:uFillTx/>
                <a:latin typeface="Calibri" panose="020F0502020204030204"/>
                <a:ea typeface="+mn-lt"/>
                <a:cs typeface="Calibri" panose="020F0502020204030204"/>
              </a:rPr>
              <a:t>Tampere-Pirkkala </a:t>
            </a:r>
            <a:r>
              <a:rPr kumimoji="0" lang="fi-FI" sz="2000" b="1" i="0" u="none" strike="noStrike" kern="1200" cap="none" spc="0" normalizeH="0" baseline="0" noProof="0" dirty="0" err="1">
                <a:ln>
                  <a:noFill/>
                </a:ln>
                <a:solidFill>
                  <a:srgbClr val="FFFFFF"/>
                </a:solidFill>
                <a:effectLst/>
                <a:uLnTx/>
                <a:uFillTx/>
                <a:latin typeface="Calibri" panose="020F0502020204030204"/>
                <a:ea typeface="+mn-lt"/>
                <a:cs typeface="Calibri" panose="020F0502020204030204"/>
              </a:rPr>
              <a:t>Airport</a:t>
            </a:r>
            <a:endParaRPr kumimoji="0" lang="fi-FI" sz="2000" b="1" i="0" u="none" strike="noStrike" kern="1200" cap="none" spc="0" normalizeH="0" baseline="0" noProof="0" dirty="0">
              <a:ln>
                <a:noFill/>
              </a:ln>
              <a:solidFill>
                <a:srgbClr val="FFFFFF"/>
              </a:solidFill>
              <a:effectLst/>
              <a:uLnTx/>
              <a:uFillTx/>
              <a:latin typeface="Calibri" panose="020F0502020204030204"/>
              <a:ea typeface="+mn-lt"/>
              <a:cs typeface="Calibri" panose="020F0502020204030204"/>
            </a:endParaRPr>
          </a:p>
        </p:txBody>
      </p:sp>
      <p:pic>
        <p:nvPicPr>
          <p:cNvPr id="35" name="Kuva 29">
            <a:extLst>
              <a:ext uri="{FF2B5EF4-FFF2-40B4-BE49-F238E27FC236}">
                <a16:creationId xmlns:a16="http://schemas.microsoft.com/office/drawing/2014/main" id="{EA4AA187-5BD3-A258-4A76-2F258F8691CA}"/>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64580" y="5466885"/>
            <a:ext cx="504049" cy="504049"/>
          </a:xfrm>
          <a:prstGeom prst="rect">
            <a:avLst/>
          </a:prstGeom>
        </p:spPr>
      </p:pic>
      <p:sp>
        <p:nvSpPr>
          <p:cNvPr id="43" name="Ellipsi 4">
            <a:extLst>
              <a:ext uri="{FF2B5EF4-FFF2-40B4-BE49-F238E27FC236}">
                <a16:creationId xmlns:a16="http://schemas.microsoft.com/office/drawing/2014/main" id="{CB9F238D-6F2D-E9C9-DC71-E653391D8857}"/>
              </a:ext>
              <a:ext uri="{C183D7F6-B498-43B3-948B-1728B52AA6E4}">
                <adec:decorative xmlns:adec="http://schemas.microsoft.com/office/drawing/2017/decorative" val="1"/>
              </a:ext>
            </a:extLst>
          </p:cNvPr>
          <p:cNvSpPr/>
          <p:nvPr/>
        </p:nvSpPr>
        <p:spPr>
          <a:xfrm>
            <a:off x="8839201" y="1613212"/>
            <a:ext cx="552892" cy="552892"/>
          </a:xfrm>
          <a:prstGeom prst="ellipse">
            <a:avLst/>
          </a:prstGeom>
          <a:solidFill>
            <a:schemeClr val="accent2">
              <a:alpha val="55441"/>
            </a:scheme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7201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EE6F9A-14D8-B563-5F39-5D948C1553FF}"/>
              </a:ext>
            </a:extLst>
          </p:cNvPr>
          <p:cNvSpPr>
            <a:spLocks noGrp="1"/>
          </p:cNvSpPr>
          <p:nvPr>
            <p:ph type="title"/>
          </p:nvPr>
        </p:nvSpPr>
        <p:spPr>
          <a:xfrm>
            <a:off x="6416984" y="825198"/>
            <a:ext cx="4930466" cy="1060926"/>
          </a:xfrm>
        </p:spPr>
        <p:txBody>
          <a:bodyPr/>
          <a:lstStyle/>
          <a:p>
            <a:r>
              <a:rPr lang="en-GB" dirty="0"/>
              <a:t>City of</a:t>
            </a:r>
            <a:br>
              <a:rPr lang="en-GB" dirty="0"/>
            </a:br>
            <a:r>
              <a:rPr lang="en-GB" dirty="0"/>
              <a:t>sports enthusiasts</a:t>
            </a:r>
            <a:endParaRPr lang="fi-FI" dirty="0"/>
          </a:p>
        </p:txBody>
      </p:sp>
      <p:sp>
        <p:nvSpPr>
          <p:cNvPr id="3" name="Sisällön paikkamerkki 2">
            <a:extLst>
              <a:ext uri="{FF2B5EF4-FFF2-40B4-BE49-F238E27FC236}">
                <a16:creationId xmlns:a16="http://schemas.microsoft.com/office/drawing/2014/main" id="{81000B62-F887-1A1B-3509-268DB811891C}"/>
              </a:ext>
            </a:extLst>
          </p:cNvPr>
          <p:cNvSpPr>
            <a:spLocks noGrp="1"/>
          </p:cNvSpPr>
          <p:nvPr>
            <p:ph sz="quarter" idx="15"/>
          </p:nvPr>
        </p:nvSpPr>
        <p:spPr>
          <a:xfrm>
            <a:off x="6416984" y="2121104"/>
            <a:ext cx="5480376" cy="4736896"/>
          </a:xfrm>
        </p:spPr>
        <p:txBody>
          <a:bodyPr vert="horz" lIns="91440" tIns="45720" rIns="91440" bIns="45720" rtlCol="0" anchor="t">
            <a:noAutofit/>
          </a:bodyPr>
          <a:lstStyle/>
          <a:p>
            <a:r>
              <a:rPr lang="fi-FI" b="1" dirty="0"/>
              <a:t>775,000</a:t>
            </a:r>
            <a:r>
              <a:rPr lang="en-US" dirty="0"/>
              <a:t> spectators at home and league matches</a:t>
            </a:r>
            <a:endParaRPr lang="fi-FI" dirty="0"/>
          </a:p>
          <a:p>
            <a:r>
              <a:rPr lang="fi-FI" b="1" dirty="0"/>
              <a:t>96,000 </a:t>
            </a:r>
            <a:r>
              <a:rPr lang="fi-FI" dirty="0" err="1"/>
              <a:t>people</a:t>
            </a:r>
            <a:r>
              <a:rPr lang="fi-FI" dirty="0"/>
              <a:t> </a:t>
            </a:r>
            <a:r>
              <a:rPr lang="fi-FI" dirty="0" err="1"/>
              <a:t>see</a:t>
            </a:r>
            <a:r>
              <a:rPr lang="fi-FI" dirty="0"/>
              <a:t> Veikkausliiga </a:t>
            </a:r>
            <a:br>
              <a:rPr lang="fi-FI" dirty="0"/>
            </a:br>
            <a:r>
              <a:rPr lang="fi-FI" dirty="0" err="1"/>
              <a:t>football</a:t>
            </a:r>
            <a:r>
              <a:rPr lang="fi-FI" dirty="0"/>
              <a:t> home </a:t>
            </a:r>
            <a:r>
              <a:rPr lang="fi-FI" dirty="0" err="1"/>
              <a:t>games</a:t>
            </a:r>
            <a:r>
              <a:rPr lang="fi-FI" dirty="0"/>
              <a:t> </a:t>
            </a:r>
          </a:p>
          <a:p>
            <a:r>
              <a:rPr lang="fi-FI" b="1" dirty="0"/>
              <a:t>13,000</a:t>
            </a:r>
            <a:r>
              <a:rPr lang="fi-FI" dirty="0"/>
              <a:t> </a:t>
            </a:r>
            <a:r>
              <a:rPr lang="fi-FI" dirty="0" err="1"/>
              <a:t>people</a:t>
            </a:r>
            <a:r>
              <a:rPr lang="fi-FI" dirty="0"/>
              <a:t> </a:t>
            </a:r>
            <a:r>
              <a:rPr lang="fi-FI" dirty="0" err="1"/>
              <a:t>see</a:t>
            </a:r>
            <a:r>
              <a:rPr lang="fi-FI" dirty="0"/>
              <a:t> Korisliiga </a:t>
            </a:r>
            <a:r>
              <a:rPr lang="fi-FI" dirty="0" err="1"/>
              <a:t>basketball</a:t>
            </a:r>
            <a:r>
              <a:rPr lang="fi-FI" dirty="0"/>
              <a:t> </a:t>
            </a:r>
            <a:br>
              <a:rPr lang="fi-FI" dirty="0"/>
            </a:br>
            <a:r>
              <a:rPr lang="fi-FI" dirty="0"/>
              <a:t>home </a:t>
            </a:r>
            <a:r>
              <a:rPr lang="fi-FI" dirty="0" err="1"/>
              <a:t>games</a:t>
            </a:r>
            <a:r>
              <a:rPr lang="fi-FI" dirty="0"/>
              <a:t>  </a:t>
            </a:r>
          </a:p>
          <a:p>
            <a:pPr>
              <a:spcAft>
                <a:spcPts val="500"/>
              </a:spcAft>
            </a:pPr>
            <a:r>
              <a:rPr lang="fi-FI" b="1" dirty="0"/>
              <a:t>56,000</a:t>
            </a:r>
            <a:r>
              <a:rPr lang="fi-FI" dirty="0"/>
              <a:t> </a:t>
            </a:r>
            <a:r>
              <a:rPr lang="fi-FI" dirty="0" err="1"/>
              <a:t>see</a:t>
            </a:r>
            <a:r>
              <a:rPr lang="fi-FI" dirty="0"/>
              <a:t> </a:t>
            </a:r>
            <a:r>
              <a:rPr lang="fi-FI" dirty="0" err="1"/>
              <a:t>the</a:t>
            </a:r>
            <a:r>
              <a:rPr lang="fi-FI" dirty="0"/>
              <a:t> Superpesis and </a:t>
            </a:r>
            <a:br>
              <a:rPr lang="fi-FI" dirty="0"/>
            </a:br>
            <a:r>
              <a:rPr lang="fi-FI" dirty="0"/>
              <a:t>Ykköspesis </a:t>
            </a:r>
            <a:r>
              <a:rPr lang="fi-FI" dirty="0" err="1"/>
              <a:t>finnish</a:t>
            </a:r>
            <a:r>
              <a:rPr lang="fi-FI" dirty="0"/>
              <a:t> baseball home </a:t>
            </a:r>
            <a:r>
              <a:rPr lang="fi-FI" dirty="0" err="1"/>
              <a:t>games</a:t>
            </a:r>
            <a:r>
              <a:rPr lang="fi-FI" dirty="0"/>
              <a:t> </a:t>
            </a:r>
          </a:p>
          <a:p>
            <a:pPr marL="0" indent="0">
              <a:buNone/>
            </a:pPr>
            <a:r>
              <a:rPr lang="fi-FI" dirty="0"/>
              <a:t>(</a:t>
            </a:r>
            <a:r>
              <a:rPr lang="fi-FI" dirty="0" err="1"/>
              <a:t>Statistics</a:t>
            </a:r>
            <a:r>
              <a:rPr lang="fi-FI" dirty="0"/>
              <a:t> </a:t>
            </a:r>
            <a:r>
              <a:rPr lang="fi-FI" dirty="0" err="1"/>
              <a:t>from</a:t>
            </a:r>
            <a:r>
              <a:rPr lang="fi-FI" dirty="0"/>
              <a:t> 2024-2025)</a:t>
            </a:r>
          </a:p>
        </p:txBody>
      </p:sp>
      <p:sp>
        <p:nvSpPr>
          <p:cNvPr id="4" name="Päivämäärän paikkamerkki 3">
            <a:extLst>
              <a:ext uri="{FF2B5EF4-FFF2-40B4-BE49-F238E27FC236}">
                <a16:creationId xmlns:a16="http://schemas.microsoft.com/office/drawing/2014/main" id="{33E8D25E-7C47-8A88-DC90-353A1D3F81F0}"/>
              </a:ext>
              <a:ext uri="{C183D7F6-B498-43B3-948B-1728B52AA6E4}">
                <adec:decorative xmlns:adec="http://schemas.microsoft.com/office/drawing/2017/decorative" val="1"/>
              </a:ext>
            </a:extLst>
          </p:cNvPr>
          <p:cNvSpPr>
            <a:spLocks noGrp="1"/>
          </p:cNvSpPr>
          <p:nvPr>
            <p:ph type="dt" sz="half" idx="2"/>
          </p:nvPr>
        </p:nvSpPr>
        <p:spPr/>
        <p:txBody>
          <a:bodyPr/>
          <a:lstStyle/>
          <a:p>
            <a:fld id="{5FCE1097-1BB8-9645-9386-F34E2A396E64}" type="datetime1">
              <a:rPr lang="fi-FI" smtClean="0"/>
              <a:t>11.5.2026</a:t>
            </a:fld>
            <a:endParaRPr lang="fi-FI"/>
          </a:p>
        </p:txBody>
      </p:sp>
      <p:sp>
        <p:nvSpPr>
          <p:cNvPr id="5" name="Dian numeron paikkamerkki 4">
            <a:extLst>
              <a:ext uri="{FF2B5EF4-FFF2-40B4-BE49-F238E27FC236}">
                <a16:creationId xmlns:a16="http://schemas.microsoft.com/office/drawing/2014/main" id="{0A9565AF-7191-2F12-4B59-839B7A5FC6F6}"/>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40</a:t>
            </a:fld>
            <a:endParaRPr lang="fi-FI"/>
          </a:p>
        </p:txBody>
      </p:sp>
      <p:pic>
        <p:nvPicPr>
          <p:cNvPr id="9" name="Kuva 8">
            <a:extLst>
              <a:ext uri="{FF2B5EF4-FFF2-40B4-BE49-F238E27FC236}">
                <a16:creationId xmlns:a16="http://schemas.microsoft.com/office/drawing/2014/main" id="{072BE987-3CE6-AAB8-3F62-FE150B983B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0" name="Tekstiruutu 24">
            <a:extLst>
              <a:ext uri="{FF2B5EF4-FFF2-40B4-BE49-F238E27FC236}">
                <a16:creationId xmlns:a16="http://schemas.microsoft.com/office/drawing/2014/main" id="{760FAD13-9534-0987-CB39-C60517D836CA}"/>
              </a:ext>
              <a:ext uri="{C183D7F6-B498-43B3-948B-1728B52AA6E4}">
                <adec:decorative xmlns:adec="http://schemas.microsoft.com/office/drawing/2017/decorative" val="1"/>
              </a:ext>
            </a:extLst>
          </p:cNvPr>
          <p:cNvSpPr txBox="1">
            <a:spLocks noChangeArrowheads="1"/>
          </p:cNvSpPr>
          <p:nvPr/>
        </p:nvSpPr>
        <p:spPr bwMode="auto">
          <a:xfrm>
            <a:off x="3559173"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Tampereen</a:t>
            </a: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kaupunki</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pic>
        <p:nvPicPr>
          <p:cNvPr id="7" name="Picture 6" descr="A group of Finnish basket ball fans cheering.">
            <a:extLst>
              <a:ext uri="{FF2B5EF4-FFF2-40B4-BE49-F238E27FC236}">
                <a16:creationId xmlns:a16="http://schemas.microsoft.com/office/drawing/2014/main" id="{4A31FC50-66CB-13C0-1CDC-FDDC2B56A6D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0" y="1581"/>
            <a:ext cx="6002767" cy="6856419"/>
          </a:xfrm>
          <a:prstGeom prst="rect">
            <a:avLst/>
          </a:prstGeom>
        </p:spPr>
      </p:pic>
    </p:spTree>
    <p:extLst>
      <p:ext uri="{BB962C8B-B14F-4D97-AF65-F5344CB8AC3E}">
        <p14:creationId xmlns:p14="http://schemas.microsoft.com/office/powerpoint/2010/main" val="19951702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Two children and their mother on a boat deck, leaning against the railing. One child is looking at the camera and smiling.">
            <a:extLst>
              <a:ext uri="{FF2B5EF4-FFF2-40B4-BE49-F238E27FC236}">
                <a16:creationId xmlns:a16="http://schemas.microsoft.com/office/drawing/2014/main" id="{F5841161-1352-70E8-0C59-22E1C9D40E6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313" y="0"/>
            <a:ext cx="12185373" cy="6858000"/>
          </a:xfrm>
          <a:prstGeom prst="rect">
            <a:avLst/>
          </a:prstGeom>
        </p:spPr>
      </p:pic>
      <p:sp>
        <p:nvSpPr>
          <p:cNvPr id="7" name="Kuva 2">
            <a:extLst>
              <a:ext uri="{FF2B5EF4-FFF2-40B4-BE49-F238E27FC236}">
                <a16:creationId xmlns:a16="http://schemas.microsoft.com/office/drawing/2014/main" id="{3FBC91C2-3A3C-369F-BE52-55824D65744A}"/>
              </a:ext>
              <a:ext uri="{C183D7F6-B498-43B3-948B-1728B52AA6E4}">
                <adec:decorative xmlns:adec="http://schemas.microsoft.com/office/drawing/2017/decorative" val="1"/>
              </a:ext>
            </a:extLst>
          </p:cNvPr>
          <p:cNvSpPr>
            <a:spLocks noChangeAspect="1"/>
          </p:cNvSpPr>
          <p:nvPr/>
        </p:nvSpPr>
        <p:spPr>
          <a:xfrm>
            <a:off x="0" y="-17032"/>
            <a:ext cx="6077415" cy="6878548"/>
          </a:xfrm>
          <a:prstGeom prst="rect">
            <a:avLst/>
          </a:prstGeom>
          <a:solidFill>
            <a:schemeClr val="tx2">
              <a:lumMod val="75000"/>
              <a:alpha val="88915"/>
            </a:schemeClr>
          </a:solidFill>
          <a:ln w="9525" cap="flat">
            <a:noFill/>
            <a:prstDash val="solid"/>
            <a:miter/>
          </a:ln>
        </p:spPr>
        <p:txBody>
          <a:bodyPr rtlCol="0" anchor="ctr"/>
          <a:lstStyle/>
          <a:p>
            <a:endParaRPr lang="fi-FI"/>
          </a:p>
        </p:txBody>
      </p:sp>
      <p:pic>
        <p:nvPicPr>
          <p:cNvPr id="8" name="Kuva 7">
            <a:extLst>
              <a:ext uri="{FF2B5EF4-FFF2-40B4-BE49-F238E27FC236}">
                <a16:creationId xmlns:a16="http://schemas.microsoft.com/office/drawing/2014/main" id="{0F2D4377-4469-D36B-6745-265BCADF2F3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49566" y="136525"/>
            <a:ext cx="1704381" cy="655442"/>
          </a:xfrm>
          <a:prstGeom prst="rect">
            <a:avLst/>
          </a:prstGeom>
        </p:spPr>
      </p:pic>
      <p:pic>
        <p:nvPicPr>
          <p:cNvPr id="9" name="Kuva 8">
            <a:extLst>
              <a:ext uri="{FF2B5EF4-FFF2-40B4-BE49-F238E27FC236}">
                <a16:creationId xmlns:a16="http://schemas.microsoft.com/office/drawing/2014/main" id="{99486D0A-E7CF-0F6D-948F-16E1C735A0E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0" name="Otsikko 9">
            <a:extLst>
              <a:ext uri="{FF2B5EF4-FFF2-40B4-BE49-F238E27FC236}">
                <a16:creationId xmlns:a16="http://schemas.microsoft.com/office/drawing/2014/main" id="{F3C3DFEE-D61E-0844-2FCE-71EACBE28030}"/>
              </a:ext>
            </a:extLst>
          </p:cNvPr>
          <p:cNvSpPr>
            <a:spLocks noGrp="1"/>
          </p:cNvSpPr>
          <p:nvPr>
            <p:ph type="title"/>
          </p:nvPr>
        </p:nvSpPr>
        <p:spPr>
          <a:xfrm>
            <a:off x="798669" y="1345501"/>
            <a:ext cx="4930466" cy="1060926"/>
          </a:xfrm>
        </p:spPr>
        <p:txBody>
          <a:bodyPr/>
          <a:lstStyle/>
          <a:p>
            <a:r>
              <a:rPr lang="fi-FI" dirty="0">
                <a:solidFill>
                  <a:schemeClr val="bg1"/>
                </a:solidFill>
              </a:rPr>
              <a:t>Tampere for </a:t>
            </a:r>
            <a:r>
              <a:rPr lang="fi-FI" dirty="0" err="1">
                <a:solidFill>
                  <a:schemeClr val="bg1"/>
                </a:solidFill>
              </a:rPr>
              <a:t>families</a:t>
            </a:r>
            <a:endParaRPr lang="fi-FI" dirty="0">
              <a:solidFill>
                <a:schemeClr val="bg1"/>
              </a:solidFill>
            </a:endParaRPr>
          </a:p>
        </p:txBody>
      </p:sp>
      <p:sp>
        <p:nvSpPr>
          <p:cNvPr id="11" name="Sisällön paikkamerkki 10">
            <a:extLst>
              <a:ext uri="{FF2B5EF4-FFF2-40B4-BE49-F238E27FC236}">
                <a16:creationId xmlns:a16="http://schemas.microsoft.com/office/drawing/2014/main" id="{B553E00D-FBD2-ABAD-9503-D743C868F0DC}"/>
              </a:ext>
            </a:extLst>
          </p:cNvPr>
          <p:cNvSpPr>
            <a:spLocks noGrp="1"/>
          </p:cNvSpPr>
          <p:nvPr>
            <p:ph sz="quarter" idx="15"/>
          </p:nvPr>
        </p:nvSpPr>
        <p:spPr>
          <a:xfrm>
            <a:off x="798669" y="2694922"/>
            <a:ext cx="4728165" cy="2640404"/>
          </a:xfrm>
        </p:spPr>
        <p:txBody>
          <a:bodyPr/>
          <a:lstStyle/>
          <a:p>
            <a:pPr>
              <a:buClr>
                <a:schemeClr val="accent1"/>
              </a:buClr>
            </a:pPr>
            <a:r>
              <a:rPr lang="fi-FI" b="1" dirty="0">
                <a:solidFill>
                  <a:schemeClr val="bg1"/>
                </a:solidFill>
              </a:rPr>
              <a:t>28 </a:t>
            </a:r>
            <a:r>
              <a:rPr lang="fi-FI" b="1" dirty="0" err="1">
                <a:solidFill>
                  <a:schemeClr val="bg1"/>
                </a:solidFill>
              </a:rPr>
              <a:t>rides</a:t>
            </a:r>
            <a:r>
              <a:rPr lang="fi-FI" b="1" dirty="0">
                <a:solidFill>
                  <a:schemeClr val="bg1"/>
                </a:solidFill>
              </a:rPr>
              <a:t> in Särkänniemi</a:t>
            </a:r>
          </a:p>
          <a:p>
            <a:pPr>
              <a:buClr>
                <a:schemeClr val="accent1"/>
              </a:buClr>
            </a:pPr>
            <a:r>
              <a:rPr lang="fi-FI" b="1" dirty="0">
                <a:solidFill>
                  <a:schemeClr val="bg1"/>
                </a:solidFill>
              </a:rPr>
              <a:t>Summer </a:t>
            </a:r>
            <a:r>
              <a:rPr lang="fi-FI" b="1" dirty="0" err="1">
                <a:solidFill>
                  <a:schemeClr val="bg1"/>
                </a:solidFill>
              </a:rPr>
              <a:t>oasis</a:t>
            </a:r>
            <a:r>
              <a:rPr lang="fi-FI" b="1" dirty="0">
                <a:solidFill>
                  <a:schemeClr val="bg1"/>
                </a:solidFill>
              </a:rPr>
              <a:t> </a:t>
            </a:r>
            <a:r>
              <a:rPr lang="fi-FI" b="1" dirty="0" err="1">
                <a:solidFill>
                  <a:schemeClr val="bg1"/>
                </a:solidFill>
              </a:rPr>
              <a:t>Viikinsaari</a:t>
            </a:r>
            <a:endParaRPr lang="fi-FI" b="1" dirty="0">
              <a:solidFill>
                <a:schemeClr val="bg1"/>
              </a:solidFill>
            </a:endParaRPr>
          </a:p>
          <a:p>
            <a:pPr>
              <a:buClr>
                <a:schemeClr val="accent1"/>
              </a:buClr>
            </a:pPr>
            <a:r>
              <a:rPr lang="fi-FI" b="1" dirty="0">
                <a:solidFill>
                  <a:schemeClr val="bg1"/>
                </a:solidFill>
              </a:rPr>
              <a:t>16 </a:t>
            </a:r>
            <a:r>
              <a:rPr lang="fi-FI" b="1" dirty="0" err="1">
                <a:solidFill>
                  <a:schemeClr val="bg1"/>
                </a:solidFill>
              </a:rPr>
              <a:t>museums</a:t>
            </a:r>
            <a:endParaRPr lang="fi-FI" b="1" dirty="0">
              <a:solidFill>
                <a:schemeClr val="bg1"/>
              </a:solidFill>
            </a:endParaRPr>
          </a:p>
          <a:p>
            <a:pPr>
              <a:buClr>
                <a:schemeClr val="accent1"/>
              </a:buClr>
            </a:pPr>
            <a:r>
              <a:rPr lang="en-US" b="1" dirty="0">
                <a:solidFill>
                  <a:schemeClr val="bg1"/>
                </a:solidFill>
              </a:rPr>
              <a:t>13 parks in the city </a:t>
            </a:r>
            <a:r>
              <a:rPr lang="en-US" b="1" dirty="0" err="1">
                <a:solidFill>
                  <a:schemeClr val="bg1"/>
                </a:solidFill>
              </a:rPr>
              <a:t>centre</a:t>
            </a:r>
            <a:endParaRPr lang="fi-FI" b="1" dirty="0">
              <a:solidFill>
                <a:schemeClr val="bg1"/>
              </a:solidFill>
            </a:endParaRPr>
          </a:p>
          <a:p>
            <a:pPr>
              <a:buClr>
                <a:schemeClr val="accent1"/>
              </a:buClr>
            </a:pPr>
            <a:r>
              <a:rPr lang="fi-FI" b="1" dirty="0" err="1">
                <a:solidFill>
                  <a:schemeClr val="bg1"/>
                </a:solidFill>
              </a:rPr>
              <a:t>Over</a:t>
            </a:r>
            <a:r>
              <a:rPr lang="fi-FI" b="1" dirty="0">
                <a:solidFill>
                  <a:schemeClr val="bg1"/>
                </a:solidFill>
              </a:rPr>
              <a:t> 200 </a:t>
            </a:r>
            <a:r>
              <a:rPr lang="fi-FI" b="1" dirty="0" err="1">
                <a:solidFill>
                  <a:schemeClr val="bg1"/>
                </a:solidFill>
              </a:rPr>
              <a:t>playgrounds</a:t>
            </a:r>
            <a:endParaRPr lang="fi-FI" b="1" dirty="0">
              <a:solidFill>
                <a:schemeClr val="bg1"/>
              </a:solidFill>
            </a:endParaRPr>
          </a:p>
        </p:txBody>
      </p:sp>
      <p:sp>
        <p:nvSpPr>
          <p:cNvPr id="4" name="Päivämäärän paikkamerkki 3">
            <a:extLst>
              <a:ext uri="{FF2B5EF4-FFF2-40B4-BE49-F238E27FC236}">
                <a16:creationId xmlns:a16="http://schemas.microsoft.com/office/drawing/2014/main" id="{C2D851BC-1507-6F23-C878-CABD05C57D7A}"/>
              </a:ext>
              <a:ext uri="{C183D7F6-B498-43B3-948B-1728B52AA6E4}">
                <adec:decorative xmlns:adec="http://schemas.microsoft.com/office/drawing/2017/decorative" val="1"/>
              </a:ext>
            </a:extLst>
          </p:cNvPr>
          <p:cNvSpPr>
            <a:spLocks noGrp="1"/>
          </p:cNvSpPr>
          <p:nvPr>
            <p:ph type="dt" sz="half" idx="2"/>
          </p:nvPr>
        </p:nvSpPr>
        <p:spPr/>
        <p:txBody>
          <a:bodyPr/>
          <a:lstStyle/>
          <a:p>
            <a:fld id="{673254B0-A76C-3A4F-B3D7-7CE46D98E5F0}" type="datetime1">
              <a:rPr lang="fi-FI" smtClean="0">
                <a:solidFill>
                  <a:schemeClr val="bg1"/>
                </a:solidFill>
              </a:rPr>
              <a:t>11.5.2026</a:t>
            </a:fld>
            <a:endParaRPr lang="fi-FI" dirty="0">
              <a:solidFill>
                <a:schemeClr val="bg1"/>
              </a:solidFill>
            </a:endParaRPr>
          </a:p>
        </p:txBody>
      </p:sp>
      <p:sp>
        <p:nvSpPr>
          <p:cNvPr id="5" name="Dian numeron paikkamerkki 4">
            <a:extLst>
              <a:ext uri="{FF2B5EF4-FFF2-40B4-BE49-F238E27FC236}">
                <a16:creationId xmlns:a16="http://schemas.microsoft.com/office/drawing/2014/main" id="{F13C8C1B-C667-5846-BB6D-CA10F73FA2E5}"/>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41</a:t>
            </a:fld>
            <a:endParaRPr lang="fi-FI">
              <a:solidFill>
                <a:schemeClr val="bg1"/>
              </a:solidFill>
            </a:endParaRPr>
          </a:p>
        </p:txBody>
      </p:sp>
      <p:sp>
        <p:nvSpPr>
          <p:cNvPr id="12" name="Tekstiruutu 24">
            <a:extLst>
              <a:ext uri="{FF2B5EF4-FFF2-40B4-BE49-F238E27FC236}">
                <a16:creationId xmlns:a16="http://schemas.microsoft.com/office/drawing/2014/main" id="{BF80080F-2AFB-EFB1-E0EC-FE7F805D2DA5}"/>
              </a:ext>
              <a:ext uri="{C183D7F6-B498-43B3-948B-1728B52AA6E4}">
                <adec:decorative xmlns:adec="http://schemas.microsoft.com/office/drawing/2017/decorative" val="1"/>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Opa Latvala</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764482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453077A3-6476-AB87-B65E-EE057A6B315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1" y="0"/>
            <a:ext cx="12195592" cy="6858001"/>
          </a:xfrm>
          <a:prstGeom prst="rect">
            <a:avLst/>
          </a:prstGeom>
        </p:spPr>
      </p:pic>
      <p:sp>
        <p:nvSpPr>
          <p:cNvPr id="2" name="Suorakulmio 13">
            <a:extLst>
              <a:ext uri="{FF2B5EF4-FFF2-40B4-BE49-F238E27FC236}">
                <a16:creationId xmlns:a16="http://schemas.microsoft.com/office/drawing/2014/main" id="{8BA71B76-3564-6658-1F72-F8C7654A658D}"/>
              </a:ext>
              <a:ext uri="{C183D7F6-B498-43B3-948B-1728B52AA6E4}">
                <adec:decorative xmlns:adec="http://schemas.microsoft.com/office/drawing/2017/decorative" val="1"/>
              </a:ext>
            </a:extLst>
          </p:cNvPr>
          <p:cNvSpPr>
            <a:spLocks/>
          </p:cNvSpPr>
          <p:nvPr/>
        </p:nvSpPr>
        <p:spPr>
          <a:xfrm>
            <a:off x="0" y="0"/>
            <a:ext cx="5498123" cy="6857999"/>
          </a:xfrm>
          <a:prstGeom prst="rect">
            <a:avLst/>
          </a:prstGeom>
          <a:gradFill>
            <a:gsLst>
              <a:gs pos="48000">
                <a:schemeClr val="tx1">
                  <a:alpha val="44137"/>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836246" y="3206282"/>
            <a:ext cx="4765657" cy="8218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i-FI" sz="9600" u="none" strike="noStrike" kern="1200" cap="none" spc="0" normalizeH="0" baseline="0" noProof="0" dirty="0">
                <a:ln>
                  <a:noFill/>
                </a:ln>
                <a:solidFill>
                  <a:schemeClr val="bg1">
                    <a:lumMod val="75000"/>
                    <a:lumOff val="25000"/>
                  </a:schemeClr>
                </a:solidFill>
                <a:effectLst/>
                <a:uLnTx/>
                <a:uFillTx/>
                <a:latin typeface="Montserrat Black" pitchFamily="2" charset="77"/>
              </a:rPr>
              <a:t>HOME</a:t>
            </a:r>
          </a:p>
        </p:txBody>
      </p:sp>
      <p:sp>
        <p:nvSpPr>
          <p:cNvPr id="16" name="Suorakulmio 15">
            <a:extLst>
              <a:ext uri="{FF2B5EF4-FFF2-40B4-BE49-F238E27FC236}">
                <a16:creationId xmlns:a16="http://schemas.microsoft.com/office/drawing/2014/main" id="{A76AE085-D16F-0249-8EA1-4CDA92BAF8D7}"/>
              </a:ext>
            </a:extLst>
          </p:cNvPr>
          <p:cNvSpPr/>
          <p:nvPr/>
        </p:nvSpPr>
        <p:spPr>
          <a:xfrm>
            <a:off x="847567" y="4692789"/>
            <a:ext cx="4912372" cy="1384626"/>
          </a:xfrm>
          <a:prstGeom prst="rect">
            <a:avLst/>
          </a:prstGeom>
          <a:noFill/>
        </p:spPr>
        <p:txBody>
          <a:bodyPr wrap="square">
            <a:noAutofit/>
          </a:bodyPr>
          <a:lstStyle/>
          <a:p>
            <a:pPr lvl="0">
              <a:defRPr/>
            </a:pPr>
            <a:r>
              <a:rPr lang="fi-FI" sz="2000" dirty="0">
                <a:solidFill>
                  <a:schemeClr val="bg1"/>
                </a:solidFill>
              </a:rPr>
              <a:t>Home is </a:t>
            </a:r>
            <a:r>
              <a:rPr lang="fi-FI" sz="2000" dirty="0" err="1">
                <a:solidFill>
                  <a:schemeClr val="bg1"/>
                </a:solidFill>
              </a:rPr>
              <a:t>always</a:t>
            </a:r>
            <a:r>
              <a:rPr lang="fi-FI" sz="2000" dirty="0">
                <a:solidFill>
                  <a:schemeClr val="bg1"/>
                </a:solidFill>
              </a:rPr>
              <a:t> </a:t>
            </a:r>
            <a:r>
              <a:rPr lang="fi-FI" sz="2000" dirty="0" err="1">
                <a:solidFill>
                  <a:schemeClr val="bg1"/>
                </a:solidFill>
              </a:rPr>
              <a:t>close</a:t>
            </a:r>
            <a:r>
              <a:rPr lang="fi-FI" sz="2000" dirty="0">
                <a:solidFill>
                  <a:schemeClr val="bg1"/>
                </a:solidFill>
              </a:rPr>
              <a:t> to </a:t>
            </a:r>
            <a:r>
              <a:rPr lang="fi-FI" sz="2000" dirty="0" err="1">
                <a:solidFill>
                  <a:schemeClr val="bg1"/>
                </a:solidFill>
              </a:rPr>
              <a:t>one’s</a:t>
            </a:r>
            <a:r>
              <a:rPr lang="fi-FI" sz="2000" dirty="0">
                <a:solidFill>
                  <a:schemeClr val="bg1"/>
                </a:solidFill>
              </a:rPr>
              <a:t> </a:t>
            </a:r>
            <a:r>
              <a:rPr lang="fi-FI" sz="2000" dirty="0" err="1">
                <a:solidFill>
                  <a:schemeClr val="bg1"/>
                </a:solidFill>
              </a:rPr>
              <a:t>heart</a:t>
            </a:r>
            <a:r>
              <a:rPr lang="fi-FI" sz="2000" dirty="0">
                <a:solidFill>
                  <a:schemeClr val="bg1"/>
                </a:solidFill>
              </a:rPr>
              <a:t> </a:t>
            </a:r>
            <a:r>
              <a:rPr lang="fi-FI" sz="2000" dirty="0" err="1">
                <a:solidFill>
                  <a:schemeClr val="bg1"/>
                </a:solidFill>
              </a:rPr>
              <a:t>but</a:t>
            </a:r>
            <a:r>
              <a:rPr lang="fi-FI" sz="2000" dirty="0">
                <a:solidFill>
                  <a:schemeClr val="bg1"/>
                </a:solidFill>
              </a:rPr>
              <a:t> </a:t>
            </a:r>
            <a:r>
              <a:rPr lang="fi-FI" sz="2000" dirty="0" err="1">
                <a:solidFill>
                  <a:schemeClr val="bg1"/>
                </a:solidFill>
              </a:rPr>
              <a:t>different</a:t>
            </a:r>
            <a:r>
              <a:rPr lang="fi-FI" sz="2000" dirty="0">
                <a:solidFill>
                  <a:schemeClr val="bg1"/>
                </a:solidFill>
              </a:rPr>
              <a:t> for </a:t>
            </a:r>
            <a:r>
              <a:rPr lang="fi-FI" sz="2000" dirty="0" err="1">
                <a:solidFill>
                  <a:schemeClr val="bg1"/>
                </a:solidFill>
              </a:rPr>
              <a:t>each</a:t>
            </a:r>
            <a:r>
              <a:rPr lang="fi-FI" sz="2000" dirty="0">
                <a:solidFill>
                  <a:schemeClr val="bg1"/>
                </a:solidFill>
              </a:rPr>
              <a:t> of us. Tampere is a home </a:t>
            </a:r>
            <a:r>
              <a:rPr lang="fi-FI" sz="2000" dirty="0" err="1">
                <a:solidFill>
                  <a:schemeClr val="bg1"/>
                </a:solidFill>
              </a:rPr>
              <a:t>that</a:t>
            </a:r>
            <a:r>
              <a:rPr lang="fi-FI" sz="2000" dirty="0">
                <a:solidFill>
                  <a:schemeClr val="bg1"/>
                </a:solidFill>
              </a:rPr>
              <a:t> </a:t>
            </a:r>
            <a:r>
              <a:rPr lang="fi-FI" sz="2000" dirty="0" err="1">
                <a:solidFill>
                  <a:schemeClr val="bg1"/>
                </a:solidFill>
              </a:rPr>
              <a:t>offers</a:t>
            </a:r>
            <a:r>
              <a:rPr lang="fi-FI" sz="2000" dirty="0">
                <a:solidFill>
                  <a:schemeClr val="bg1"/>
                </a:solidFill>
              </a:rPr>
              <a:t> a </a:t>
            </a:r>
            <a:r>
              <a:rPr lang="fi-FI" sz="2000" dirty="0" err="1">
                <a:solidFill>
                  <a:schemeClr val="bg1"/>
                </a:solidFill>
              </a:rPr>
              <a:t>good</a:t>
            </a:r>
            <a:r>
              <a:rPr lang="fi-FI" sz="2000" dirty="0">
                <a:solidFill>
                  <a:schemeClr val="bg1"/>
                </a:solidFill>
              </a:rPr>
              <a:t> </a:t>
            </a:r>
            <a:r>
              <a:rPr lang="fi-FI" sz="2000" dirty="0" err="1">
                <a:solidFill>
                  <a:schemeClr val="bg1"/>
                </a:solidFill>
              </a:rPr>
              <a:t>place</a:t>
            </a:r>
            <a:r>
              <a:rPr lang="fi-FI" sz="2000" dirty="0">
                <a:solidFill>
                  <a:schemeClr val="bg1"/>
                </a:solidFill>
              </a:rPr>
              <a:t> to live, </a:t>
            </a:r>
            <a:r>
              <a:rPr lang="fi-FI" sz="2000" dirty="0" err="1">
                <a:solidFill>
                  <a:schemeClr val="bg1"/>
                </a:solidFill>
              </a:rPr>
              <a:t>study</a:t>
            </a:r>
            <a:r>
              <a:rPr lang="fi-FI" sz="2000" dirty="0">
                <a:solidFill>
                  <a:schemeClr val="bg1"/>
                </a:solidFill>
              </a:rPr>
              <a:t>, </a:t>
            </a:r>
            <a:r>
              <a:rPr lang="fi-FI" sz="2000" dirty="0" err="1">
                <a:solidFill>
                  <a:schemeClr val="bg1"/>
                </a:solidFill>
              </a:rPr>
              <a:t>work</a:t>
            </a:r>
            <a:r>
              <a:rPr lang="fi-FI" sz="2000" dirty="0">
                <a:solidFill>
                  <a:schemeClr val="bg1"/>
                </a:solidFill>
              </a:rPr>
              <a:t> </a:t>
            </a:r>
            <a:br>
              <a:rPr lang="fi-FI" sz="2000" dirty="0">
                <a:solidFill>
                  <a:schemeClr val="bg1"/>
                </a:solidFill>
              </a:rPr>
            </a:br>
            <a:r>
              <a:rPr lang="fi-FI" sz="2000" dirty="0">
                <a:solidFill>
                  <a:schemeClr val="bg1"/>
                </a:solidFill>
              </a:rPr>
              <a:t>and </a:t>
            </a:r>
            <a:r>
              <a:rPr lang="fi-FI" sz="2000" dirty="0" err="1">
                <a:solidFill>
                  <a:schemeClr val="bg1"/>
                </a:solidFill>
              </a:rPr>
              <a:t>run</a:t>
            </a:r>
            <a:r>
              <a:rPr lang="fi-FI" sz="2000" dirty="0">
                <a:solidFill>
                  <a:schemeClr val="bg1"/>
                </a:solidFill>
              </a:rPr>
              <a:t> a business in, </a:t>
            </a:r>
            <a:r>
              <a:rPr lang="fi-FI" sz="2000" dirty="0" err="1">
                <a:solidFill>
                  <a:schemeClr val="bg1"/>
                </a:solidFill>
              </a:rPr>
              <a:t>or</a:t>
            </a:r>
            <a:r>
              <a:rPr lang="fi-FI" sz="2000" dirty="0">
                <a:solidFill>
                  <a:schemeClr val="bg1"/>
                </a:solidFill>
              </a:rPr>
              <a:t> just to </a:t>
            </a:r>
            <a:r>
              <a:rPr lang="fi-FI" sz="2000" dirty="0" err="1">
                <a:solidFill>
                  <a:schemeClr val="bg1"/>
                </a:solidFill>
              </a:rPr>
              <a:t>visit</a:t>
            </a:r>
            <a:r>
              <a:rPr lang="fi-FI" sz="2000" dirty="0">
                <a:solidFill>
                  <a:schemeClr val="bg1"/>
                </a:solidFill>
              </a:rPr>
              <a:t>. </a:t>
            </a: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pic>
        <p:nvPicPr>
          <p:cNvPr id="17" name="Kuva 16">
            <a:extLst>
              <a:ext uri="{FF2B5EF4-FFF2-40B4-BE49-F238E27FC236}">
                <a16:creationId xmlns:a16="http://schemas.microsoft.com/office/drawing/2014/main" id="{E81DA2B4-233D-1C92-5012-BA21175AB70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3875F006-F9EA-8A4F-AAC6-0C5FC1CE7B8A}" type="datetime1">
              <a:rPr lang="fi-FI" smtClean="0">
                <a:solidFill>
                  <a:schemeClr val="bg1"/>
                </a:solidFill>
              </a:rPr>
              <a:t>11.5.2026</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solidFill>
              </a:rPr>
              <a:pPr/>
              <a:t>42</a:t>
            </a:fld>
            <a:endParaRPr lang="fi-FI">
              <a:solidFill>
                <a:schemeClr val="bg1"/>
              </a:solidFill>
            </a:endParaRPr>
          </a:p>
        </p:txBody>
      </p:sp>
      <p:sp>
        <p:nvSpPr>
          <p:cNvPr id="21" name="Tekstiruutu 24">
            <a:extLst>
              <a:ext uri="{FF2B5EF4-FFF2-40B4-BE49-F238E27FC236}">
                <a16:creationId xmlns:a16="http://schemas.microsoft.com/office/drawing/2014/main" id="{311C39A0-ACA0-E016-D356-CF361F12D720}"/>
              </a:ext>
              <a:ext uri="{C183D7F6-B498-43B3-948B-1728B52AA6E4}">
                <adec:decorative xmlns:adec="http://schemas.microsoft.com/office/drawing/2017/decorative" val="1"/>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921704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uva 16" descr="A couple walking along a lakeside sidewalk on a summer evening.">
            <a:extLst>
              <a:ext uri="{FF2B5EF4-FFF2-40B4-BE49-F238E27FC236}">
                <a16:creationId xmlns:a16="http://schemas.microsoft.com/office/drawing/2014/main" id="{7A9A8D55-4CC9-C58A-907B-71A47F4E819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2"/>
            <a:ext cx="6622995" cy="6857998"/>
          </a:xfrm>
          <a:prstGeom prst="rect">
            <a:avLst/>
          </a:prstGeom>
          <a:ln>
            <a:noFill/>
          </a:ln>
          <a:effectLst/>
        </p:spPr>
      </p:pic>
      <p:pic>
        <p:nvPicPr>
          <p:cNvPr id="12" name="Kuva 11">
            <a:extLst>
              <a:ext uri="{FF2B5EF4-FFF2-40B4-BE49-F238E27FC236}">
                <a16:creationId xmlns:a16="http://schemas.microsoft.com/office/drawing/2014/main" id="{98499687-957D-CE95-F05D-006F3BDF06B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Otsikko 3">
            <a:extLst>
              <a:ext uri="{FF2B5EF4-FFF2-40B4-BE49-F238E27FC236}">
                <a16:creationId xmlns:a16="http://schemas.microsoft.com/office/drawing/2014/main" id="{50FBE317-090D-0D5D-5CB4-449FBD02D0C1}"/>
              </a:ext>
            </a:extLst>
          </p:cNvPr>
          <p:cNvSpPr>
            <a:spLocks noGrp="1"/>
          </p:cNvSpPr>
          <p:nvPr>
            <p:ph type="title"/>
          </p:nvPr>
        </p:nvSpPr>
        <p:spPr>
          <a:xfrm>
            <a:off x="7083958" y="825198"/>
            <a:ext cx="4930466" cy="1060926"/>
          </a:xfrm>
        </p:spPr>
        <p:txBody>
          <a:bodyPr/>
          <a:lstStyle/>
          <a:p>
            <a:r>
              <a:rPr lang="fi-FI" dirty="0" err="1"/>
              <a:t>The</a:t>
            </a:r>
            <a:r>
              <a:rPr lang="fi-FI" dirty="0"/>
              <a:t> </a:t>
            </a:r>
            <a:r>
              <a:rPr lang="fi-FI" dirty="0" err="1"/>
              <a:t>most</a:t>
            </a:r>
            <a:r>
              <a:rPr lang="fi-FI" dirty="0"/>
              <a:t> </a:t>
            </a:r>
            <a:r>
              <a:rPr lang="fi-FI" dirty="0" err="1"/>
              <a:t>appealing</a:t>
            </a:r>
            <a:r>
              <a:rPr lang="fi-FI" dirty="0"/>
              <a:t> city to </a:t>
            </a:r>
            <a:r>
              <a:rPr lang="fi-FI" dirty="0" err="1"/>
              <a:t>settle</a:t>
            </a:r>
            <a:r>
              <a:rPr lang="fi-FI" dirty="0"/>
              <a:t> in</a:t>
            </a:r>
          </a:p>
        </p:txBody>
      </p:sp>
      <p:sp>
        <p:nvSpPr>
          <p:cNvPr id="5" name="Sisällön paikkamerkki 4">
            <a:extLst>
              <a:ext uri="{FF2B5EF4-FFF2-40B4-BE49-F238E27FC236}">
                <a16:creationId xmlns:a16="http://schemas.microsoft.com/office/drawing/2014/main" id="{0694356E-98B8-596B-2125-227DA65A0BE2}"/>
              </a:ext>
            </a:extLst>
          </p:cNvPr>
          <p:cNvSpPr>
            <a:spLocks noGrp="1"/>
          </p:cNvSpPr>
          <p:nvPr>
            <p:ph sz="quarter" idx="15"/>
          </p:nvPr>
        </p:nvSpPr>
        <p:spPr>
          <a:xfrm>
            <a:off x="7588235" y="2325499"/>
            <a:ext cx="4545898" cy="4532501"/>
          </a:xfrm>
        </p:spPr>
        <p:txBody>
          <a:bodyPr>
            <a:normAutofit/>
          </a:bodyPr>
          <a:lstStyle/>
          <a:p>
            <a:pPr marL="0" indent="0">
              <a:spcBef>
                <a:spcPts val="400"/>
              </a:spcBef>
              <a:buNone/>
            </a:pPr>
            <a:r>
              <a:rPr lang="fi-FI" sz="2000" b="1" dirty="0" err="1"/>
              <a:t>Why</a:t>
            </a:r>
            <a:r>
              <a:rPr lang="fi-FI" sz="2000" b="1" dirty="0"/>
              <a:t> Tampere?</a:t>
            </a:r>
          </a:p>
          <a:p>
            <a:pPr>
              <a:spcBef>
                <a:spcPts val="400"/>
              </a:spcBef>
            </a:pPr>
            <a:r>
              <a:rPr lang="fi-FI" sz="2000" dirty="0"/>
              <a:t>A </a:t>
            </a:r>
            <a:r>
              <a:rPr lang="fi-FI" sz="2000" dirty="0" err="1"/>
              <a:t>relaxed</a:t>
            </a:r>
            <a:r>
              <a:rPr lang="fi-FI" sz="2000" dirty="0"/>
              <a:t> and </a:t>
            </a:r>
            <a:r>
              <a:rPr lang="fi-FI" sz="2000" dirty="0" err="1"/>
              <a:t>easy-going</a:t>
            </a:r>
            <a:r>
              <a:rPr lang="fi-FI" sz="2000" dirty="0"/>
              <a:t> </a:t>
            </a:r>
            <a:r>
              <a:rPr lang="fi-FI" sz="2000" dirty="0" err="1"/>
              <a:t>atmosphere</a:t>
            </a:r>
            <a:endParaRPr lang="fi-FI" sz="2000" dirty="0"/>
          </a:p>
          <a:p>
            <a:pPr>
              <a:spcBef>
                <a:spcPts val="400"/>
              </a:spcBef>
            </a:pPr>
            <a:r>
              <a:rPr lang="fi-FI" sz="2000" dirty="0" err="1"/>
              <a:t>Cost-effective</a:t>
            </a:r>
            <a:r>
              <a:rPr lang="fi-FI" sz="2000" dirty="0"/>
              <a:t> </a:t>
            </a:r>
            <a:r>
              <a:rPr lang="fi-FI" sz="2000" dirty="0" err="1"/>
              <a:t>housing</a:t>
            </a:r>
            <a:r>
              <a:rPr lang="fi-FI" sz="2000" dirty="0"/>
              <a:t> </a:t>
            </a:r>
            <a:r>
              <a:rPr lang="fi-FI" sz="2000" dirty="0" err="1"/>
              <a:t>opportunities</a:t>
            </a:r>
            <a:endParaRPr lang="fi-FI" sz="2000" dirty="0"/>
          </a:p>
          <a:p>
            <a:pPr>
              <a:spcBef>
                <a:spcPts val="400"/>
              </a:spcBef>
            </a:pPr>
            <a:r>
              <a:rPr lang="fi-FI" sz="2000" dirty="0" err="1"/>
              <a:t>Ongoing</a:t>
            </a:r>
            <a:r>
              <a:rPr lang="fi-FI" sz="2000" dirty="0"/>
              <a:t> </a:t>
            </a:r>
            <a:r>
              <a:rPr lang="fi-FI" sz="2000" dirty="0" err="1"/>
              <a:t>development</a:t>
            </a:r>
            <a:r>
              <a:rPr lang="fi-FI" sz="2000" dirty="0"/>
              <a:t> and </a:t>
            </a:r>
            <a:br>
              <a:rPr lang="fi-FI" sz="2000" dirty="0"/>
            </a:br>
            <a:r>
              <a:rPr lang="fi-FI" sz="2000" dirty="0" err="1"/>
              <a:t>renewal</a:t>
            </a:r>
            <a:r>
              <a:rPr lang="fi-FI" sz="2000" dirty="0"/>
              <a:t> of </a:t>
            </a:r>
            <a:r>
              <a:rPr lang="fi-FI" sz="2000" dirty="0" err="1"/>
              <a:t>residential</a:t>
            </a:r>
            <a:r>
              <a:rPr lang="fi-FI" sz="2000" dirty="0"/>
              <a:t> </a:t>
            </a:r>
            <a:r>
              <a:rPr lang="fi-FI" sz="2000" dirty="0" err="1"/>
              <a:t>areas</a:t>
            </a:r>
            <a:endParaRPr lang="fi-FI" sz="2000" dirty="0"/>
          </a:p>
          <a:p>
            <a:pPr>
              <a:spcBef>
                <a:spcPts val="400"/>
              </a:spcBef>
            </a:pPr>
            <a:r>
              <a:rPr lang="fi-FI" sz="2000" dirty="0" err="1"/>
              <a:t>Easy</a:t>
            </a:r>
            <a:r>
              <a:rPr lang="fi-FI" sz="2000" dirty="0"/>
              <a:t> to </a:t>
            </a:r>
            <a:r>
              <a:rPr lang="fi-FI" sz="2000" dirty="0" err="1"/>
              <a:t>move</a:t>
            </a:r>
            <a:r>
              <a:rPr lang="fi-FI" sz="2000" dirty="0"/>
              <a:t> </a:t>
            </a:r>
            <a:r>
              <a:rPr lang="fi-FI" sz="2000" dirty="0" err="1"/>
              <a:t>from</a:t>
            </a:r>
            <a:r>
              <a:rPr lang="fi-FI" sz="2000" dirty="0"/>
              <a:t> </a:t>
            </a:r>
            <a:r>
              <a:rPr lang="fi-FI" sz="2000" dirty="0" err="1"/>
              <a:t>place</a:t>
            </a:r>
            <a:r>
              <a:rPr lang="fi-FI" sz="2000" dirty="0"/>
              <a:t> to </a:t>
            </a:r>
            <a:r>
              <a:rPr lang="fi-FI" sz="2000" dirty="0" err="1"/>
              <a:t>place</a:t>
            </a:r>
            <a:r>
              <a:rPr lang="fi-FI" sz="2000" dirty="0"/>
              <a:t> on </a:t>
            </a:r>
            <a:r>
              <a:rPr lang="fi-FI" sz="2000" dirty="0" err="1"/>
              <a:t>foot</a:t>
            </a:r>
            <a:r>
              <a:rPr lang="fi-FI" sz="2000" dirty="0"/>
              <a:t>, </a:t>
            </a:r>
            <a:r>
              <a:rPr lang="fi-FI" sz="2000" dirty="0" err="1"/>
              <a:t>by</a:t>
            </a:r>
            <a:r>
              <a:rPr lang="fi-FI" sz="2000" dirty="0"/>
              <a:t> </a:t>
            </a:r>
            <a:r>
              <a:rPr lang="fi-FI" sz="2000" dirty="0" err="1"/>
              <a:t>bike</a:t>
            </a:r>
            <a:r>
              <a:rPr lang="fi-FI" sz="2000" dirty="0"/>
              <a:t> </a:t>
            </a:r>
            <a:r>
              <a:rPr lang="fi-FI" sz="2000" dirty="0" err="1"/>
              <a:t>or</a:t>
            </a:r>
            <a:r>
              <a:rPr lang="fi-FI" sz="2000" dirty="0"/>
              <a:t> </a:t>
            </a:r>
            <a:r>
              <a:rPr lang="fi-FI" sz="2000" dirty="0" err="1"/>
              <a:t>public</a:t>
            </a:r>
            <a:r>
              <a:rPr lang="fi-FI" sz="2000" dirty="0"/>
              <a:t> transport</a:t>
            </a:r>
          </a:p>
          <a:p>
            <a:pPr>
              <a:spcBef>
                <a:spcPts val="400"/>
              </a:spcBef>
            </a:pPr>
            <a:r>
              <a:rPr lang="fi-FI" sz="2000" dirty="0"/>
              <a:t>A </a:t>
            </a:r>
            <a:r>
              <a:rPr lang="fi-FI" sz="2000" dirty="0" err="1"/>
              <a:t>lot</a:t>
            </a:r>
            <a:r>
              <a:rPr lang="fi-FI" sz="2000" dirty="0"/>
              <a:t> of </a:t>
            </a:r>
            <a:r>
              <a:rPr lang="fi-FI" sz="2000" dirty="0" err="1"/>
              <a:t>activities</a:t>
            </a:r>
            <a:r>
              <a:rPr lang="fi-FI" sz="2000" dirty="0"/>
              <a:t> and </a:t>
            </a:r>
            <a:r>
              <a:rPr lang="fi-FI" sz="2000" dirty="0" err="1"/>
              <a:t>events</a:t>
            </a:r>
            <a:r>
              <a:rPr lang="fi-FI" sz="2000" dirty="0"/>
              <a:t> </a:t>
            </a:r>
            <a:br>
              <a:rPr lang="fi-FI" sz="2000" dirty="0"/>
            </a:br>
            <a:r>
              <a:rPr lang="fi-FI" sz="2000" dirty="0"/>
              <a:t>to </a:t>
            </a:r>
            <a:r>
              <a:rPr lang="fi-FI" sz="2000" dirty="0" err="1"/>
              <a:t>participate</a:t>
            </a:r>
            <a:endParaRPr lang="fi-FI" sz="2000" dirty="0"/>
          </a:p>
          <a:p>
            <a:pPr>
              <a:spcBef>
                <a:spcPts val="400"/>
              </a:spcBef>
            </a:pPr>
            <a:r>
              <a:rPr lang="fi-FI" sz="2000" dirty="0"/>
              <a:t>A </a:t>
            </a:r>
            <a:r>
              <a:rPr lang="fi-FI" sz="2000" dirty="0" err="1"/>
              <a:t>beach</a:t>
            </a:r>
            <a:r>
              <a:rPr lang="fi-FI" sz="2000" dirty="0"/>
              <a:t> </a:t>
            </a:r>
            <a:r>
              <a:rPr lang="fi-FI" sz="2000" dirty="0" err="1"/>
              <a:t>always</a:t>
            </a:r>
            <a:r>
              <a:rPr lang="fi-FI" sz="2000" dirty="0"/>
              <a:t> just a </a:t>
            </a:r>
            <a:r>
              <a:rPr lang="fi-FI" sz="2000" dirty="0" err="1"/>
              <a:t>bike</a:t>
            </a:r>
            <a:r>
              <a:rPr lang="fi-FI" sz="2000" dirty="0"/>
              <a:t> </a:t>
            </a:r>
            <a:r>
              <a:rPr lang="fi-FI" sz="2000" dirty="0" err="1"/>
              <a:t>ride</a:t>
            </a:r>
            <a:r>
              <a:rPr lang="fi-FI" sz="2000" dirty="0"/>
              <a:t> </a:t>
            </a:r>
            <a:r>
              <a:rPr lang="fi-FI" sz="2000" dirty="0" err="1"/>
              <a:t>away</a:t>
            </a:r>
            <a:endParaRPr lang="fi-FI" sz="2000" dirty="0"/>
          </a:p>
        </p:txBody>
      </p:sp>
      <p:sp>
        <p:nvSpPr>
          <p:cNvPr id="2" name="Päivämäärän paikkamerkki 1">
            <a:extLst>
              <a:ext uri="{FF2B5EF4-FFF2-40B4-BE49-F238E27FC236}">
                <a16:creationId xmlns:a16="http://schemas.microsoft.com/office/drawing/2014/main" id="{230C02E1-96F6-5F1D-604F-877FF407ACE0}"/>
              </a:ext>
              <a:ext uri="{C183D7F6-B498-43B3-948B-1728B52AA6E4}">
                <adec:decorative xmlns:adec="http://schemas.microsoft.com/office/drawing/2017/decorative" val="1"/>
              </a:ext>
            </a:extLst>
          </p:cNvPr>
          <p:cNvSpPr>
            <a:spLocks noGrp="1"/>
          </p:cNvSpPr>
          <p:nvPr>
            <p:ph type="dt" sz="half" idx="2"/>
          </p:nvPr>
        </p:nvSpPr>
        <p:spPr/>
        <p:txBody>
          <a:bodyPr/>
          <a:lstStyle/>
          <a:p>
            <a:fld id="{A651EFB6-7C51-1041-B1C2-0D6E690DCD49}" type="datetime1">
              <a:rPr lang="fi-FI" smtClean="0"/>
              <a:t>11.5.2026</a:t>
            </a:fld>
            <a:endParaRPr lang="fi-FI"/>
          </a:p>
        </p:txBody>
      </p:sp>
      <p:sp>
        <p:nvSpPr>
          <p:cNvPr id="3" name="Dian numeron paikkamerkki 2">
            <a:extLst>
              <a:ext uri="{FF2B5EF4-FFF2-40B4-BE49-F238E27FC236}">
                <a16:creationId xmlns:a16="http://schemas.microsoft.com/office/drawing/2014/main" id="{E5865941-75FA-5093-0C78-276CB00E3FB1}"/>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pPr/>
              <a:t>43</a:t>
            </a:fld>
            <a:endParaRPr lang="fi-FI"/>
          </a:p>
        </p:txBody>
      </p:sp>
      <p:sp>
        <p:nvSpPr>
          <p:cNvPr id="7" name="Ellipsi 6">
            <a:extLst>
              <a:ext uri="{FF2B5EF4-FFF2-40B4-BE49-F238E27FC236}">
                <a16:creationId xmlns:a16="http://schemas.microsoft.com/office/drawing/2014/main" id="{D2C65844-C1D8-6538-26B1-E3DA7980C52F}"/>
              </a:ext>
              <a:ext uri="{C183D7F6-B498-43B3-948B-1728B52AA6E4}">
                <adec:decorative xmlns:adec="http://schemas.microsoft.com/office/drawing/2017/decorative" val="1"/>
              </a:ext>
            </a:extLst>
          </p:cNvPr>
          <p:cNvSpPr/>
          <p:nvPr/>
        </p:nvSpPr>
        <p:spPr>
          <a:xfrm>
            <a:off x="1304977" y="701637"/>
            <a:ext cx="2086984" cy="2086984"/>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Ellipsi 7">
            <a:extLst>
              <a:ext uri="{FF2B5EF4-FFF2-40B4-BE49-F238E27FC236}">
                <a16:creationId xmlns:a16="http://schemas.microsoft.com/office/drawing/2014/main" id="{239139CD-25A5-D464-7BB9-A809A4CE75BE}"/>
              </a:ext>
              <a:ext uri="{C183D7F6-B498-43B3-948B-1728B52AA6E4}">
                <adec:decorative xmlns:adec="http://schemas.microsoft.com/office/drawing/2017/decorative" val="1"/>
              </a:ext>
            </a:extLst>
          </p:cNvPr>
          <p:cNvSpPr/>
          <p:nvPr/>
        </p:nvSpPr>
        <p:spPr>
          <a:xfrm>
            <a:off x="4787525" y="3560643"/>
            <a:ext cx="2616949" cy="2616949"/>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Otsikko 7">
            <a:extLst>
              <a:ext uri="{FF2B5EF4-FFF2-40B4-BE49-F238E27FC236}">
                <a16:creationId xmlns:a16="http://schemas.microsoft.com/office/drawing/2014/main" id="{0CE5D220-BD16-1589-69F5-AD515282F27B}"/>
              </a:ext>
            </a:extLst>
          </p:cNvPr>
          <p:cNvSpPr txBox="1">
            <a:spLocks/>
          </p:cNvSpPr>
          <p:nvPr/>
        </p:nvSpPr>
        <p:spPr>
          <a:xfrm>
            <a:off x="5049078" y="4197201"/>
            <a:ext cx="2182394" cy="1463631"/>
          </a:xfrm>
          <a:prstGeom prst="rect">
            <a:avLst/>
          </a:prstGeom>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i-FI" sz="3600" u="none" strike="noStrike" kern="1200" cap="none" spc="0" normalizeH="0" baseline="0" noProof="0" dirty="0">
                <a:ln>
                  <a:noFill/>
                </a:ln>
                <a:solidFill>
                  <a:srgbClr val="5BCBEB"/>
                </a:solidFill>
                <a:effectLst/>
                <a:uLnTx/>
                <a:uFillTx/>
                <a:latin typeface="Montserrat Black" pitchFamily="2" charset="77"/>
              </a:rPr>
              <a:t>15–20 %</a:t>
            </a:r>
          </a:p>
          <a:p>
            <a:pPr>
              <a:defRPr/>
            </a:pPr>
            <a:r>
              <a:rPr lang="fi-FI" sz="1800" dirty="0">
                <a:solidFill>
                  <a:srgbClr val="FFFFFF"/>
                </a:solidFill>
              </a:rPr>
              <a:t>of </a:t>
            </a:r>
            <a:r>
              <a:rPr lang="fi-FI" sz="1800" dirty="0" err="1">
                <a:solidFill>
                  <a:srgbClr val="FFFFFF"/>
                </a:solidFill>
              </a:rPr>
              <a:t>newcomers</a:t>
            </a:r>
            <a:r>
              <a:rPr lang="fi-FI" sz="1800" dirty="0">
                <a:solidFill>
                  <a:srgbClr val="FFFFFF"/>
                </a:solidFill>
              </a:rPr>
              <a:t> </a:t>
            </a:r>
            <a:r>
              <a:rPr lang="fi-FI" sz="1800" dirty="0" err="1">
                <a:solidFill>
                  <a:srgbClr val="FFFFFF"/>
                </a:solidFill>
              </a:rPr>
              <a:t>stay</a:t>
            </a:r>
            <a:r>
              <a:rPr lang="fi-FI" sz="1800" dirty="0">
                <a:solidFill>
                  <a:srgbClr val="FFFFFF"/>
                </a:solidFill>
              </a:rPr>
              <a:t> </a:t>
            </a:r>
            <a:br>
              <a:rPr lang="fi-FI" sz="1800" dirty="0">
                <a:solidFill>
                  <a:srgbClr val="FFFFFF"/>
                </a:solidFill>
              </a:rPr>
            </a:br>
            <a:r>
              <a:rPr lang="fi-FI" sz="1800" dirty="0">
                <a:solidFill>
                  <a:srgbClr val="FFFFFF"/>
                </a:solidFill>
              </a:rPr>
              <a:t>in Tampere at </a:t>
            </a:r>
            <a:r>
              <a:rPr lang="fi-FI" sz="1800" dirty="0" err="1">
                <a:solidFill>
                  <a:srgbClr val="FFFFFF"/>
                </a:solidFill>
              </a:rPr>
              <a:t>least</a:t>
            </a:r>
            <a:r>
              <a:rPr lang="fi-FI" sz="1800" dirty="0">
                <a:solidFill>
                  <a:srgbClr val="FFFFFF"/>
                </a:solidFill>
              </a:rPr>
              <a:t> 10 </a:t>
            </a:r>
            <a:r>
              <a:rPr lang="fi-FI" sz="1800" dirty="0" err="1">
                <a:solidFill>
                  <a:srgbClr val="FFFFFF"/>
                </a:solidFill>
              </a:rPr>
              <a:t>years</a:t>
            </a:r>
            <a:endParaRPr lang="fi-FI" sz="1800" dirty="0">
              <a:solidFill>
                <a:srgbClr val="FFFFFF"/>
              </a:solidFill>
            </a:endParaRPr>
          </a:p>
          <a:p>
            <a:pPr marL="0" marR="0" lvl="0" indent="0" defTabSz="914400" rtl="0" eaLnBrk="1" fontAlgn="auto" latinLnBrk="0" hangingPunct="1">
              <a:lnSpc>
                <a:spcPct val="90000"/>
              </a:lnSpc>
              <a:spcBef>
                <a:spcPct val="0"/>
              </a:spcBef>
              <a:spcAft>
                <a:spcPts val="0"/>
              </a:spcAft>
              <a:buClrTx/>
              <a:buSzTx/>
              <a:buFontTx/>
              <a:buNone/>
              <a:tabLst/>
              <a:defRPr/>
            </a:pPr>
            <a:endParaRPr kumimoji="0" lang="fi-FI" sz="1800" u="none" strike="noStrike" kern="1200" cap="none" spc="0" normalizeH="0" baseline="0" noProof="0" dirty="0">
              <a:ln>
                <a:noFill/>
              </a:ln>
              <a:solidFill>
                <a:srgbClr val="FFFFFF"/>
              </a:solidFill>
              <a:effectLst/>
              <a:uLnTx/>
              <a:uFillTx/>
            </a:endParaRPr>
          </a:p>
        </p:txBody>
      </p:sp>
      <p:sp>
        <p:nvSpPr>
          <p:cNvPr id="10" name="Otsikko 7">
            <a:extLst>
              <a:ext uri="{FF2B5EF4-FFF2-40B4-BE49-F238E27FC236}">
                <a16:creationId xmlns:a16="http://schemas.microsoft.com/office/drawing/2014/main" id="{A48D428D-8D87-A9D3-761B-82C80BD8DDE0}"/>
              </a:ext>
            </a:extLst>
          </p:cNvPr>
          <p:cNvSpPr txBox="1">
            <a:spLocks/>
          </p:cNvSpPr>
          <p:nvPr/>
        </p:nvSpPr>
        <p:spPr>
          <a:xfrm>
            <a:off x="1196168" y="1020312"/>
            <a:ext cx="2354153" cy="1463631"/>
          </a:xfrm>
          <a:prstGeom prst="rect">
            <a:avLst/>
          </a:prstGeom>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defRPr/>
            </a:pPr>
            <a:r>
              <a:rPr lang="fi-FI" sz="3600" dirty="0">
                <a:solidFill>
                  <a:srgbClr val="5BCBEB"/>
                </a:solidFill>
                <a:latin typeface="Montserrat Black" pitchFamily="2" charset="77"/>
              </a:rPr>
              <a:t>5,</a:t>
            </a:r>
            <a:r>
              <a:rPr kumimoji="0" lang="fi-FI" sz="3600" u="none" strike="noStrike" kern="1200" cap="none" spc="0" normalizeH="0" baseline="0" noProof="0" dirty="0">
                <a:ln>
                  <a:noFill/>
                </a:ln>
                <a:solidFill>
                  <a:srgbClr val="5BCBEB"/>
                </a:solidFill>
                <a:effectLst/>
                <a:uLnTx/>
                <a:uFillTx/>
                <a:latin typeface="Montserrat Black" pitchFamily="2" charset="77"/>
              </a:rPr>
              <a:t>000</a:t>
            </a:r>
            <a:endParaRPr lang="fi-FI" sz="3600" u="none" strike="noStrike" kern="1200" cap="none" spc="0" normalizeH="0" baseline="0" noProof="0" dirty="0">
              <a:ln>
                <a:noFill/>
              </a:ln>
              <a:solidFill>
                <a:srgbClr val="5BCBEB"/>
              </a:solidFill>
              <a:effectLst/>
              <a:uLnTx/>
              <a:uFillTx/>
              <a:latin typeface="Montserrat Black" pitchFamily="2" charset="77"/>
              <a:cs typeface="Calibri"/>
            </a:endParaRPr>
          </a:p>
          <a:p>
            <a:pPr lvl="0">
              <a:defRPr/>
            </a:pPr>
            <a:r>
              <a:rPr lang="fi-FI" sz="1800" dirty="0" err="1">
                <a:solidFill>
                  <a:srgbClr val="FFFFFF"/>
                </a:solidFill>
              </a:rPr>
              <a:t>new</a:t>
            </a:r>
            <a:r>
              <a:rPr lang="fi-FI" sz="1800" dirty="0">
                <a:solidFill>
                  <a:srgbClr val="FFFFFF"/>
                </a:solidFill>
              </a:rPr>
              <a:t> </a:t>
            </a:r>
            <a:r>
              <a:rPr lang="fi-FI" sz="1800" dirty="0" err="1">
                <a:solidFill>
                  <a:srgbClr val="FFFFFF"/>
                </a:solidFill>
              </a:rPr>
              <a:t>residents</a:t>
            </a:r>
            <a:br>
              <a:rPr lang="fi-FI" sz="1800" dirty="0">
                <a:solidFill>
                  <a:srgbClr val="FFFFFF"/>
                </a:solidFill>
              </a:rPr>
            </a:br>
            <a:r>
              <a:rPr lang="fi-FI" sz="1800" dirty="0">
                <a:solidFill>
                  <a:srgbClr val="FFFFFF"/>
                </a:solidFill>
              </a:rPr>
              <a:t> </a:t>
            </a:r>
            <a:r>
              <a:rPr lang="fi-FI" sz="1800" dirty="0" err="1">
                <a:solidFill>
                  <a:srgbClr val="FFFFFF"/>
                </a:solidFill>
              </a:rPr>
              <a:t>each</a:t>
            </a:r>
            <a:r>
              <a:rPr lang="fi-FI" sz="1800" dirty="0">
                <a:solidFill>
                  <a:srgbClr val="FFFFFF"/>
                </a:solidFill>
              </a:rPr>
              <a:t> </a:t>
            </a:r>
            <a:r>
              <a:rPr lang="fi-FI" sz="1800" dirty="0" err="1">
                <a:solidFill>
                  <a:srgbClr val="FFFFFF"/>
                </a:solidFill>
              </a:rPr>
              <a:t>year</a:t>
            </a:r>
            <a:endParaRPr lang="fi-FI" sz="1800" dirty="0">
              <a:solidFill>
                <a:srgbClr val="FFFFFF"/>
              </a:solidFill>
            </a:endParaRPr>
          </a:p>
        </p:txBody>
      </p:sp>
      <p:sp>
        <p:nvSpPr>
          <p:cNvPr id="13" name="Tekstiruutu 24">
            <a:extLst>
              <a:ext uri="{FF2B5EF4-FFF2-40B4-BE49-F238E27FC236}">
                <a16:creationId xmlns:a16="http://schemas.microsoft.com/office/drawing/2014/main" id="{D2AF7057-C502-5DFC-5AE0-2E83665274F2}"/>
              </a:ext>
              <a:ext uri="{C183D7F6-B498-43B3-948B-1728B52AA6E4}">
                <adec:decorative xmlns:adec="http://schemas.microsoft.com/office/drawing/2017/decorative" val="1"/>
              </a:ext>
            </a:extLst>
          </p:cNvPr>
          <p:cNvSpPr txBox="1">
            <a:spLocks noChangeArrowheads="1"/>
          </p:cNvSpPr>
          <p:nvPr/>
        </p:nvSpPr>
        <p:spPr bwMode="auto">
          <a:xfrm>
            <a:off x="3238189"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
        <p:nvSpPr>
          <p:cNvPr id="6" name="TextBox 5">
            <a:extLst>
              <a:ext uri="{FF2B5EF4-FFF2-40B4-BE49-F238E27FC236}">
                <a16:creationId xmlns:a16="http://schemas.microsoft.com/office/drawing/2014/main" id="{EE27E176-A301-2155-5EBE-CB83AFD5EC0C}"/>
              </a:ext>
              <a:ext uri="{C183D7F6-B498-43B3-948B-1728B52AA6E4}">
                <adec:decorative xmlns:adec="http://schemas.microsoft.com/office/drawing/2017/decorative" val="1"/>
              </a:ext>
            </a:extLst>
          </p:cNvPr>
          <p:cNvSpPr txBox="1"/>
          <p:nvPr/>
        </p:nvSpPr>
        <p:spPr>
          <a:xfrm>
            <a:off x="7081024" y="-1304693"/>
            <a:ext cx="0" cy="0"/>
          </a:xfrm>
          <a:prstGeom prst="rect">
            <a:avLst/>
          </a:prstGeom>
          <a:effectLst/>
        </p:spPr>
        <p:txBody>
          <a:bodyPr vert="horz" wrap="none" lIns="91440" tIns="45720" rIns="91440" bIns="45720" rtlCol="0" anchor="t">
            <a:normAutofit fontScale="25000" lnSpcReduction="20000"/>
          </a:bodyPr>
          <a:lstStyle/>
          <a:p>
            <a:pPr algn="l"/>
            <a:endParaRPr lang="en-FI" sz="2000" dirty="0"/>
          </a:p>
        </p:txBody>
      </p:sp>
    </p:spTree>
    <p:extLst>
      <p:ext uri="{BB962C8B-B14F-4D97-AF65-F5344CB8AC3E}">
        <p14:creationId xmlns:p14="http://schemas.microsoft.com/office/powerpoint/2010/main" val="41549235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a:extLst>
              <a:ext uri="{FF2B5EF4-FFF2-40B4-BE49-F238E27FC236}">
                <a16:creationId xmlns:a16="http://schemas.microsoft.com/office/drawing/2014/main" id="{B35F82D3-5961-0659-1F74-FCA10606718C}"/>
              </a:ext>
              <a:ext uri="{C183D7F6-B498-43B3-948B-1728B52AA6E4}">
                <adec:decorative xmlns:adec="http://schemas.microsoft.com/office/drawing/2017/decorative" val="1"/>
              </a:ext>
            </a:extLst>
          </p:cNvPr>
          <p:cNvSpPr>
            <a:spLocks noChangeAspect="1"/>
          </p:cNvSpPr>
          <p:nvPr/>
        </p:nvSpPr>
        <p:spPr>
          <a:xfrm>
            <a:off x="6096000" y="0"/>
            <a:ext cx="6096000" cy="6876000"/>
          </a:xfrm>
          <a:prstGeom prst="rect">
            <a:avLst/>
          </a:prstGeom>
          <a:blipFill>
            <a:blip r:embed="rId3" cstate="print">
              <a:extLst>
                <a:ext uri="{28A0092B-C50C-407E-A947-70E740481C1C}">
                  <a14:useLocalDpi xmlns:a14="http://schemas.microsoft.com/office/drawing/2010/main"/>
                </a:ext>
              </a:extLst>
            </a:blip>
            <a:srcRect/>
            <a:stretch>
              <a:fillRect b="132"/>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1FD433F9-7F2D-8CFC-CDA7-52959E27E318}"/>
              </a:ext>
            </a:extLst>
          </p:cNvPr>
          <p:cNvSpPr>
            <a:spLocks noGrp="1"/>
          </p:cNvSpPr>
          <p:nvPr>
            <p:ph type="title"/>
          </p:nvPr>
        </p:nvSpPr>
        <p:spPr>
          <a:xfrm>
            <a:off x="655280" y="888777"/>
            <a:ext cx="6019839" cy="1193628"/>
          </a:xfrm>
        </p:spPr>
        <p:txBody>
          <a:bodyPr/>
          <a:lstStyle/>
          <a:p>
            <a:r>
              <a:rPr lang="fi-FI" sz="3800" dirty="0"/>
              <a:t>On </a:t>
            </a:r>
            <a:r>
              <a:rPr lang="fi-FI" sz="3800" dirty="0" err="1"/>
              <a:t>the</a:t>
            </a:r>
            <a:r>
              <a:rPr lang="fi-FI" sz="3800" dirty="0"/>
              <a:t> </a:t>
            </a:r>
            <a:r>
              <a:rPr lang="fi-FI" sz="3800" dirty="0" err="1"/>
              <a:t>path</a:t>
            </a:r>
            <a:r>
              <a:rPr lang="fi-FI" sz="3800" dirty="0"/>
              <a:t> of </a:t>
            </a:r>
            <a:r>
              <a:rPr lang="fi-FI" sz="3800" dirty="0" err="1"/>
              <a:t>learning</a:t>
            </a:r>
            <a:r>
              <a:rPr lang="fi-FI" sz="3800" dirty="0"/>
              <a:t> – </a:t>
            </a:r>
            <a:br>
              <a:rPr lang="fi-FI" dirty="0"/>
            </a:br>
            <a:r>
              <a:rPr lang="fi-FI" sz="2200" b="0" dirty="0"/>
              <a:t>EARLY CHILDHOOD EDUCATION</a:t>
            </a:r>
            <a:br>
              <a:rPr lang="fi-FI" sz="2200" b="0" dirty="0"/>
            </a:br>
            <a:r>
              <a:rPr lang="fi-FI" sz="2200" b="0" dirty="0"/>
              <a:t>AND BASIC EDUCATION IN TAMPERE</a:t>
            </a:r>
          </a:p>
        </p:txBody>
      </p:sp>
      <p:sp>
        <p:nvSpPr>
          <p:cNvPr id="3" name="Sisällön paikkamerkki 2">
            <a:extLst>
              <a:ext uri="{FF2B5EF4-FFF2-40B4-BE49-F238E27FC236}">
                <a16:creationId xmlns:a16="http://schemas.microsoft.com/office/drawing/2014/main" id="{5D84C237-2A92-F01A-3BAA-A41F0E3DD6AB}"/>
              </a:ext>
            </a:extLst>
          </p:cNvPr>
          <p:cNvSpPr>
            <a:spLocks noGrp="1"/>
          </p:cNvSpPr>
          <p:nvPr>
            <p:ph sz="quarter" idx="15"/>
          </p:nvPr>
        </p:nvSpPr>
        <p:spPr>
          <a:xfrm>
            <a:off x="655281" y="2250344"/>
            <a:ext cx="2768639" cy="3903776"/>
          </a:xfrm>
        </p:spPr>
        <p:txBody>
          <a:bodyPr vert="horz" lIns="91440" tIns="45720" rIns="91440" bIns="45720" rtlCol="0" anchor="t">
            <a:normAutofit/>
          </a:bodyPr>
          <a:lstStyle/>
          <a:p>
            <a:pPr marL="184150" indent="-184150"/>
            <a:r>
              <a:rPr lang="fi-FI" sz="2000" dirty="0"/>
              <a:t>6,703 </a:t>
            </a:r>
            <a:r>
              <a:rPr lang="fi-FI" sz="2000" dirty="0" err="1"/>
              <a:t>children</a:t>
            </a:r>
            <a:r>
              <a:rPr lang="fi-FI" sz="2000" dirty="0"/>
              <a:t> in </a:t>
            </a:r>
            <a:r>
              <a:rPr lang="fi-FI" sz="2000" dirty="0" err="1"/>
              <a:t>early</a:t>
            </a:r>
            <a:r>
              <a:rPr lang="fi-FI" sz="2000" dirty="0"/>
              <a:t> </a:t>
            </a:r>
            <a:r>
              <a:rPr lang="fi-FI" sz="2000" dirty="0" err="1"/>
              <a:t>childhood</a:t>
            </a:r>
            <a:r>
              <a:rPr lang="fi-FI" sz="2000" dirty="0"/>
              <a:t> </a:t>
            </a:r>
            <a:r>
              <a:rPr lang="fi-FI" sz="2000" dirty="0" err="1"/>
              <a:t>education</a:t>
            </a:r>
            <a:r>
              <a:rPr lang="fi-FI" sz="2000" dirty="0"/>
              <a:t> </a:t>
            </a:r>
            <a:r>
              <a:rPr lang="fi-FI" sz="2000" dirty="0" err="1"/>
              <a:t>provided</a:t>
            </a:r>
            <a:r>
              <a:rPr lang="fi-FI" sz="2000" dirty="0"/>
              <a:t> </a:t>
            </a:r>
            <a:r>
              <a:rPr lang="fi-FI" sz="2000" dirty="0" err="1"/>
              <a:t>by</a:t>
            </a:r>
            <a:r>
              <a:rPr lang="fi-FI" sz="2000" dirty="0"/>
              <a:t> </a:t>
            </a:r>
            <a:r>
              <a:rPr lang="fi-FI" sz="2000" dirty="0" err="1"/>
              <a:t>the</a:t>
            </a:r>
            <a:r>
              <a:rPr lang="fi-FI" sz="2000" dirty="0"/>
              <a:t> </a:t>
            </a:r>
            <a:r>
              <a:rPr lang="fi-FI" sz="2000" dirty="0" err="1"/>
              <a:t>municipality</a:t>
            </a:r>
            <a:endParaRPr lang="fi-FI" sz="2000" dirty="0"/>
          </a:p>
          <a:p>
            <a:pPr marL="184150" indent="-184150"/>
            <a:r>
              <a:rPr lang="fi-FI" sz="2000" dirty="0"/>
              <a:t>2,240 </a:t>
            </a:r>
            <a:r>
              <a:rPr lang="fi-FI" sz="2000" dirty="0" err="1"/>
              <a:t>children</a:t>
            </a:r>
            <a:r>
              <a:rPr lang="fi-FI" sz="2000" dirty="0"/>
              <a:t> in </a:t>
            </a:r>
            <a:r>
              <a:rPr lang="fi-FI" sz="2000" dirty="0" err="1"/>
              <a:t>private</a:t>
            </a:r>
            <a:r>
              <a:rPr lang="fi-FI" sz="2000" dirty="0"/>
              <a:t> </a:t>
            </a:r>
            <a:r>
              <a:rPr lang="fi-FI" sz="2000" dirty="0" err="1"/>
              <a:t>early</a:t>
            </a:r>
            <a:r>
              <a:rPr lang="fi-FI" sz="2000" dirty="0"/>
              <a:t> </a:t>
            </a:r>
            <a:r>
              <a:rPr lang="fi-FI" sz="2000" dirty="0" err="1"/>
              <a:t>childhood</a:t>
            </a:r>
            <a:r>
              <a:rPr lang="fi-FI" sz="2000" dirty="0"/>
              <a:t> </a:t>
            </a:r>
            <a:r>
              <a:rPr lang="fi-FI" sz="2000" dirty="0" err="1"/>
              <a:t>education</a:t>
            </a:r>
            <a:r>
              <a:rPr lang="fi-FI" sz="2000" dirty="0"/>
              <a:t> </a:t>
            </a:r>
            <a:r>
              <a:rPr lang="fi-FI" sz="2000" dirty="0" err="1"/>
              <a:t>institutions</a:t>
            </a:r>
            <a:endParaRPr lang="fi-FI" sz="2000" dirty="0"/>
          </a:p>
          <a:p>
            <a:pPr marL="184150" indent="-184150"/>
            <a:r>
              <a:rPr lang="fi-FI" sz="2000" dirty="0"/>
              <a:t>48 </a:t>
            </a:r>
            <a:r>
              <a:rPr lang="fi-FI" sz="2000" dirty="0" err="1"/>
              <a:t>children</a:t>
            </a:r>
            <a:r>
              <a:rPr lang="fi-FI" sz="2000" dirty="0"/>
              <a:t> in open </a:t>
            </a:r>
            <a:r>
              <a:rPr lang="fi-FI" sz="2000" dirty="0" err="1"/>
              <a:t>early</a:t>
            </a:r>
            <a:r>
              <a:rPr lang="fi-FI" sz="2000" dirty="0"/>
              <a:t> </a:t>
            </a:r>
            <a:r>
              <a:rPr lang="fi-FI" sz="2000" dirty="0" err="1"/>
              <a:t>childhood</a:t>
            </a:r>
            <a:r>
              <a:rPr lang="fi-FI" sz="2000" dirty="0"/>
              <a:t> </a:t>
            </a:r>
            <a:r>
              <a:rPr lang="fi-FI" sz="2000" dirty="0" err="1"/>
              <a:t>education</a:t>
            </a:r>
            <a:endParaRPr lang="fi-FI" sz="2000" dirty="0"/>
          </a:p>
        </p:txBody>
      </p:sp>
      <p:sp>
        <p:nvSpPr>
          <p:cNvPr id="7" name="Sisällön paikkamerkki 2">
            <a:extLst>
              <a:ext uri="{FF2B5EF4-FFF2-40B4-BE49-F238E27FC236}">
                <a16:creationId xmlns:a16="http://schemas.microsoft.com/office/drawing/2014/main" id="{9A51CAE3-F2A2-7FE5-3F56-402281B7587B}"/>
              </a:ext>
            </a:extLst>
          </p:cNvPr>
          <p:cNvSpPr txBox="1">
            <a:spLocks/>
          </p:cNvSpPr>
          <p:nvPr/>
        </p:nvSpPr>
        <p:spPr>
          <a:xfrm>
            <a:off x="3447962" y="2240183"/>
            <a:ext cx="2692032" cy="4163079"/>
          </a:xfrm>
          <a:prstGeom prst="rect">
            <a:avLst/>
          </a:prstGeom>
          <a:effectLst/>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indent="-184150">
              <a:lnSpc>
                <a:spcPts val="2220"/>
              </a:lnSpc>
              <a:spcBef>
                <a:spcPts val="1050"/>
              </a:spcBef>
            </a:pPr>
            <a:r>
              <a:rPr lang="fi-FI" sz="1900" dirty="0"/>
              <a:t>30 </a:t>
            </a:r>
            <a:r>
              <a:rPr lang="fi-FI" sz="1900" dirty="0" err="1"/>
              <a:t>comprehensive</a:t>
            </a:r>
            <a:r>
              <a:rPr lang="fi-FI" sz="1900" dirty="0"/>
              <a:t> </a:t>
            </a:r>
            <a:r>
              <a:rPr lang="fi-FI" sz="1900" dirty="0" err="1"/>
              <a:t>schools</a:t>
            </a:r>
            <a:endParaRPr lang="fi-FI" sz="1900" dirty="0"/>
          </a:p>
          <a:p>
            <a:pPr marL="184150" indent="-184150">
              <a:lnSpc>
                <a:spcPts val="2220"/>
              </a:lnSpc>
              <a:spcBef>
                <a:spcPts val="1050"/>
              </a:spcBef>
            </a:pPr>
            <a:r>
              <a:rPr lang="en-US" sz="1900" dirty="0"/>
              <a:t>Around 19,000 pupils in basic education</a:t>
            </a:r>
            <a:endParaRPr lang="fi-FI" sz="1900" dirty="0"/>
          </a:p>
          <a:p>
            <a:pPr marL="184150" indent="-184150">
              <a:lnSpc>
                <a:spcPts val="2220"/>
              </a:lnSpc>
              <a:spcBef>
                <a:spcPts val="1050"/>
              </a:spcBef>
            </a:pPr>
            <a:r>
              <a:rPr lang="fi-FI" sz="1900" dirty="0"/>
              <a:t>17 </a:t>
            </a:r>
            <a:r>
              <a:rPr lang="fi-FI" sz="1900" dirty="0" err="1"/>
              <a:t>pupils</a:t>
            </a:r>
            <a:r>
              <a:rPr lang="fi-FI" sz="1900" dirty="0"/>
              <a:t>: </a:t>
            </a:r>
            <a:br>
              <a:rPr lang="fi-FI" sz="1900" dirty="0"/>
            </a:br>
            <a:r>
              <a:rPr lang="fi-FI" sz="1900" dirty="0" err="1"/>
              <a:t>average</a:t>
            </a:r>
            <a:r>
              <a:rPr lang="fi-FI" sz="1900" dirty="0"/>
              <a:t> </a:t>
            </a:r>
            <a:r>
              <a:rPr lang="fi-FI" sz="1900" dirty="0" err="1"/>
              <a:t>class</a:t>
            </a:r>
            <a:r>
              <a:rPr lang="fi-FI" sz="1900" dirty="0"/>
              <a:t> </a:t>
            </a:r>
            <a:r>
              <a:rPr lang="fi-FI" sz="1900" dirty="0" err="1"/>
              <a:t>size</a:t>
            </a:r>
            <a:r>
              <a:rPr lang="fi-FI" sz="1900" dirty="0"/>
              <a:t> for </a:t>
            </a:r>
            <a:r>
              <a:rPr lang="fi-FI" sz="1900" dirty="0" err="1"/>
              <a:t>years</a:t>
            </a:r>
            <a:r>
              <a:rPr lang="fi-FI" sz="1900" dirty="0"/>
              <a:t> 1–9</a:t>
            </a:r>
            <a:endParaRPr lang="fi-FI" sz="1900" dirty="0">
              <a:ea typeface="Calibri"/>
              <a:cs typeface="Calibri"/>
            </a:endParaRPr>
          </a:p>
          <a:p>
            <a:pPr marL="184150" indent="-184150">
              <a:lnSpc>
                <a:spcPts val="2220"/>
              </a:lnSpc>
              <a:spcBef>
                <a:spcPts val="1050"/>
              </a:spcBef>
            </a:pPr>
            <a:r>
              <a:rPr lang="fi-FI" sz="1900" dirty="0"/>
              <a:t>3000 </a:t>
            </a:r>
            <a:r>
              <a:rPr lang="fi-FI" sz="1900" dirty="0" err="1"/>
              <a:t>children</a:t>
            </a:r>
            <a:r>
              <a:rPr lang="fi-FI" sz="1900" dirty="0"/>
              <a:t> </a:t>
            </a:r>
            <a:br>
              <a:rPr lang="fi-FI" sz="1900" dirty="0"/>
            </a:br>
            <a:r>
              <a:rPr lang="fi-FI" sz="1900" dirty="0" err="1"/>
              <a:t>with</a:t>
            </a:r>
            <a:r>
              <a:rPr lang="fi-FI" sz="1900" dirty="0"/>
              <a:t> </a:t>
            </a:r>
            <a:r>
              <a:rPr lang="fi-FI" sz="1900" dirty="0" err="1"/>
              <a:t>Finnish</a:t>
            </a:r>
            <a:r>
              <a:rPr lang="fi-FI" sz="1900" dirty="0"/>
              <a:t> as </a:t>
            </a:r>
            <a:r>
              <a:rPr lang="fi-FI" sz="1900" dirty="0" err="1"/>
              <a:t>second</a:t>
            </a:r>
            <a:r>
              <a:rPr lang="fi-FI" sz="1900" dirty="0"/>
              <a:t> </a:t>
            </a:r>
            <a:r>
              <a:rPr lang="fi-FI" sz="1900" dirty="0" err="1"/>
              <a:t>language</a:t>
            </a:r>
            <a:r>
              <a:rPr lang="fi-FI" sz="1900" dirty="0"/>
              <a:t> (S2).</a:t>
            </a:r>
          </a:p>
        </p:txBody>
      </p:sp>
      <p:sp>
        <p:nvSpPr>
          <p:cNvPr id="4" name="Päivämäärän paikkamerkki 3">
            <a:extLst>
              <a:ext uri="{FF2B5EF4-FFF2-40B4-BE49-F238E27FC236}">
                <a16:creationId xmlns:a16="http://schemas.microsoft.com/office/drawing/2014/main" id="{A8D764C4-E7A6-042E-A441-3106D0543662}"/>
              </a:ext>
              <a:ext uri="{C183D7F6-B498-43B3-948B-1728B52AA6E4}">
                <adec:decorative xmlns:adec="http://schemas.microsoft.com/office/drawing/2017/decorative" val="1"/>
              </a:ext>
            </a:extLst>
          </p:cNvPr>
          <p:cNvSpPr>
            <a:spLocks noGrp="1"/>
          </p:cNvSpPr>
          <p:nvPr>
            <p:ph type="dt" sz="half" idx="2"/>
          </p:nvPr>
        </p:nvSpPr>
        <p:spPr/>
        <p:txBody>
          <a:bodyPr/>
          <a:lstStyle/>
          <a:p>
            <a:fld id="{61CB3954-0B16-024E-907D-B8C9337B80CB}" type="datetime1">
              <a:rPr lang="fi-FI" smtClean="0">
                <a:solidFill>
                  <a:schemeClr val="bg1"/>
                </a:solidFill>
              </a:rPr>
              <a:t>11.5.2026</a:t>
            </a:fld>
            <a:endParaRPr lang="fi-FI" dirty="0">
              <a:solidFill>
                <a:schemeClr val="bg1"/>
              </a:solidFill>
            </a:endParaRPr>
          </a:p>
        </p:txBody>
      </p:sp>
      <p:sp>
        <p:nvSpPr>
          <p:cNvPr id="5" name="Dian numeron paikkamerkki 4">
            <a:extLst>
              <a:ext uri="{FF2B5EF4-FFF2-40B4-BE49-F238E27FC236}">
                <a16:creationId xmlns:a16="http://schemas.microsoft.com/office/drawing/2014/main" id="{CD4DFD59-4A55-CEFC-0A22-66D50F07D6BA}"/>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44</a:t>
            </a:fld>
            <a:endParaRPr lang="fi-FI">
              <a:solidFill>
                <a:schemeClr val="bg1"/>
              </a:solidFill>
            </a:endParaRPr>
          </a:p>
        </p:txBody>
      </p:sp>
      <p:pic>
        <p:nvPicPr>
          <p:cNvPr id="10" name="Kuva 9">
            <a:extLst>
              <a:ext uri="{FF2B5EF4-FFF2-40B4-BE49-F238E27FC236}">
                <a16:creationId xmlns:a16="http://schemas.microsoft.com/office/drawing/2014/main" id="{0ED4D37D-81EA-6C3E-F0BE-C5C0658CBA7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49566" y="136525"/>
            <a:ext cx="1704381" cy="655442"/>
          </a:xfrm>
          <a:prstGeom prst="rect">
            <a:avLst/>
          </a:prstGeom>
        </p:spPr>
      </p:pic>
      <p:sp>
        <p:nvSpPr>
          <p:cNvPr id="11" name="Tekstiruutu 24">
            <a:extLst>
              <a:ext uri="{FF2B5EF4-FFF2-40B4-BE49-F238E27FC236}">
                <a16:creationId xmlns:a16="http://schemas.microsoft.com/office/drawing/2014/main" id="{0736325A-6003-6E05-BDA0-55EA4966CAF3}"/>
              </a:ext>
              <a:ext uri="{C183D7F6-B498-43B3-948B-1728B52AA6E4}">
                <adec:decorative xmlns:adec="http://schemas.microsoft.com/office/drawing/2017/decorative" val="1"/>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531387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ople filling out a paper survey.">
            <a:extLst>
              <a:ext uri="{FF2B5EF4-FFF2-40B4-BE49-F238E27FC236}">
                <a16:creationId xmlns:a16="http://schemas.microsoft.com/office/drawing/2014/main" id="{65BD6F4F-77C2-441E-5B61-19D4E675317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096000" y="0"/>
            <a:ext cx="6187440" cy="6858000"/>
          </a:xfrm>
          <a:prstGeom prst="rect">
            <a:avLst/>
          </a:prstGeom>
        </p:spPr>
      </p:pic>
      <p:sp>
        <p:nvSpPr>
          <p:cNvPr id="6" name="Otsikko 5">
            <a:extLst>
              <a:ext uri="{FF2B5EF4-FFF2-40B4-BE49-F238E27FC236}">
                <a16:creationId xmlns:a16="http://schemas.microsoft.com/office/drawing/2014/main" id="{1340B0F0-4A76-7583-D468-89BB2DA4D37C}"/>
              </a:ext>
            </a:extLst>
          </p:cNvPr>
          <p:cNvSpPr>
            <a:spLocks noGrp="1"/>
          </p:cNvSpPr>
          <p:nvPr>
            <p:ph type="title"/>
          </p:nvPr>
        </p:nvSpPr>
        <p:spPr>
          <a:xfrm>
            <a:off x="655281" y="825198"/>
            <a:ext cx="4930466" cy="1060926"/>
          </a:xfrm>
        </p:spPr>
        <p:txBody>
          <a:bodyPr/>
          <a:lstStyle/>
          <a:p>
            <a:r>
              <a:rPr lang="fi-FI" dirty="0" err="1"/>
              <a:t>We</a:t>
            </a:r>
            <a:r>
              <a:rPr lang="fi-FI" dirty="0"/>
              <a:t> </a:t>
            </a:r>
            <a:r>
              <a:rPr lang="fi-FI" dirty="0" err="1"/>
              <a:t>participate</a:t>
            </a:r>
            <a:r>
              <a:rPr lang="fi-FI" dirty="0"/>
              <a:t> and </a:t>
            </a:r>
            <a:r>
              <a:rPr lang="fi-FI" dirty="0" err="1"/>
              <a:t>make</a:t>
            </a:r>
            <a:r>
              <a:rPr lang="fi-FI" dirty="0"/>
              <a:t> a </a:t>
            </a:r>
            <a:r>
              <a:rPr lang="fi-FI" dirty="0" err="1"/>
              <a:t>difference</a:t>
            </a:r>
            <a:r>
              <a:rPr lang="fi-FI" dirty="0"/>
              <a:t>! </a:t>
            </a:r>
          </a:p>
        </p:txBody>
      </p:sp>
      <p:sp>
        <p:nvSpPr>
          <p:cNvPr id="7" name="Sisällön paikkamerkki 6">
            <a:extLst>
              <a:ext uri="{FF2B5EF4-FFF2-40B4-BE49-F238E27FC236}">
                <a16:creationId xmlns:a16="http://schemas.microsoft.com/office/drawing/2014/main" id="{2E5341C8-B814-E6D3-D637-C1C30C5F35EC}"/>
              </a:ext>
            </a:extLst>
          </p:cNvPr>
          <p:cNvSpPr>
            <a:spLocks noGrp="1"/>
          </p:cNvSpPr>
          <p:nvPr>
            <p:ph sz="quarter" idx="15"/>
          </p:nvPr>
        </p:nvSpPr>
        <p:spPr>
          <a:xfrm>
            <a:off x="655281" y="2141106"/>
            <a:ext cx="5074959" cy="4397806"/>
          </a:xfrm>
        </p:spPr>
        <p:txBody>
          <a:bodyPr vert="horz" lIns="91440" tIns="45720" rIns="91440" bIns="45720" rtlCol="0" anchor="t">
            <a:noAutofit/>
          </a:bodyPr>
          <a:lstStyle/>
          <a:p>
            <a:pPr marL="0" indent="0">
              <a:buNone/>
            </a:pPr>
            <a:r>
              <a:rPr lang="fi-FI" sz="1700" b="1" dirty="0" err="1"/>
              <a:t>The</a:t>
            </a:r>
            <a:r>
              <a:rPr lang="fi-FI" sz="1700" b="1" dirty="0"/>
              <a:t> </a:t>
            </a:r>
            <a:r>
              <a:rPr lang="fi-FI" sz="1700" b="1" dirty="0" err="1"/>
              <a:t>residents</a:t>
            </a:r>
            <a:r>
              <a:rPr lang="fi-FI" sz="1700" b="1" dirty="0"/>
              <a:t> in Tampere </a:t>
            </a:r>
            <a:r>
              <a:rPr lang="fi-FI" sz="1700" b="1" dirty="0" err="1"/>
              <a:t>have</a:t>
            </a:r>
            <a:r>
              <a:rPr lang="fi-FI" sz="1700" b="1" dirty="0"/>
              <a:t> </a:t>
            </a:r>
            <a:r>
              <a:rPr lang="fi-FI" sz="1700" b="1" dirty="0" err="1"/>
              <a:t>numerous</a:t>
            </a:r>
            <a:r>
              <a:rPr lang="fi-FI" sz="1700" b="1" dirty="0"/>
              <a:t> </a:t>
            </a:r>
            <a:r>
              <a:rPr lang="fi-FI" sz="1700" b="1" dirty="0" err="1"/>
              <a:t>ways</a:t>
            </a:r>
            <a:r>
              <a:rPr lang="fi-FI" sz="1700" b="1" dirty="0"/>
              <a:t> to </a:t>
            </a:r>
            <a:r>
              <a:rPr lang="fi-FI" sz="1700" b="1" dirty="0" err="1"/>
              <a:t>participate</a:t>
            </a:r>
            <a:r>
              <a:rPr lang="fi-FI" sz="1700" b="1" dirty="0"/>
              <a:t> in and </a:t>
            </a:r>
            <a:r>
              <a:rPr lang="fi-FI" sz="1700" b="1" dirty="0" err="1"/>
              <a:t>influence</a:t>
            </a:r>
            <a:r>
              <a:rPr lang="fi-FI" sz="1700" b="1" dirty="0"/>
              <a:t> </a:t>
            </a:r>
            <a:r>
              <a:rPr lang="fi-FI" sz="1700" b="1" dirty="0" err="1"/>
              <a:t>the</a:t>
            </a:r>
            <a:r>
              <a:rPr lang="fi-FI" sz="1700" b="1" dirty="0"/>
              <a:t> </a:t>
            </a:r>
            <a:r>
              <a:rPr lang="fi-FI" sz="1700" b="1" dirty="0" err="1"/>
              <a:t>actions</a:t>
            </a:r>
            <a:r>
              <a:rPr lang="fi-FI" sz="1700" b="1" dirty="0"/>
              <a:t> of </a:t>
            </a:r>
            <a:r>
              <a:rPr lang="fi-FI" sz="1700" b="1" dirty="0" err="1"/>
              <a:t>their</a:t>
            </a:r>
            <a:r>
              <a:rPr lang="fi-FI" sz="1700" b="1" dirty="0"/>
              <a:t> city:</a:t>
            </a:r>
          </a:p>
          <a:p>
            <a:r>
              <a:rPr lang="fi-FI" sz="1700" b="1" dirty="0" err="1"/>
              <a:t>Influencing</a:t>
            </a:r>
            <a:r>
              <a:rPr lang="fi-FI" sz="1700" b="1" dirty="0"/>
              <a:t> </a:t>
            </a:r>
            <a:r>
              <a:rPr lang="fi-FI" sz="1700" b="1" dirty="0" err="1"/>
              <a:t>bodies</a:t>
            </a:r>
            <a:r>
              <a:rPr lang="fi-FI" sz="1700" b="1" dirty="0"/>
              <a:t>: </a:t>
            </a:r>
            <a:r>
              <a:rPr lang="fi-FI" sz="1700" dirty="0"/>
              <a:t>Tampere </a:t>
            </a:r>
            <a:r>
              <a:rPr lang="fi-FI" sz="1700" dirty="0" err="1"/>
              <a:t>Children’s</a:t>
            </a:r>
            <a:r>
              <a:rPr lang="fi-FI" sz="1700" dirty="0"/>
              <a:t> </a:t>
            </a:r>
            <a:r>
              <a:rPr lang="fi-FI" sz="1700" dirty="0" err="1"/>
              <a:t>Parliament</a:t>
            </a:r>
            <a:r>
              <a:rPr lang="fi-FI" sz="1700" dirty="0"/>
              <a:t>, </a:t>
            </a:r>
            <a:br>
              <a:rPr lang="fi-FI" sz="1700" dirty="0"/>
            </a:br>
            <a:r>
              <a:rPr lang="fi-FI" sz="1700" dirty="0"/>
              <a:t>Tampere </a:t>
            </a:r>
            <a:r>
              <a:rPr lang="fi-FI" sz="1700" dirty="0" err="1"/>
              <a:t>Youth</a:t>
            </a:r>
            <a:r>
              <a:rPr lang="fi-FI" sz="1700" dirty="0"/>
              <a:t> </a:t>
            </a:r>
            <a:r>
              <a:rPr lang="fi-FI" sz="1700" dirty="0" err="1"/>
              <a:t>Council</a:t>
            </a:r>
            <a:r>
              <a:rPr lang="fi-FI" sz="1700" dirty="0"/>
              <a:t>, Tampere </a:t>
            </a:r>
            <a:r>
              <a:rPr lang="fi-FI" sz="1700" dirty="0" err="1"/>
              <a:t>Immigrant</a:t>
            </a:r>
            <a:r>
              <a:rPr lang="fi-FI" sz="1700" dirty="0"/>
              <a:t> </a:t>
            </a:r>
            <a:r>
              <a:rPr lang="fi-FI" sz="1700" dirty="0" err="1"/>
              <a:t>Council</a:t>
            </a:r>
            <a:r>
              <a:rPr lang="fi-FI" sz="1700" dirty="0"/>
              <a:t>, Tampere </a:t>
            </a:r>
            <a:r>
              <a:rPr lang="fi-FI" sz="1700" dirty="0" err="1"/>
              <a:t>Disability</a:t>
            </a:r>
            <a:r>
              <a:rPr lang="fi-FI" sz="1700" dirty="0"/>
              <a:t> </a:t>
            </a:r>
            <a:r>
              <a:rPr lang="fi-FI" sz="1700" dirty="0" err="1"/>
              <a:t>Council</a:t>
            </a:r>
            <a:r>
              <a:rPr lang="fi-FI" sz="1700" dirty="0"/>
              <a:t>, Tampere </a:t>
            </a:r>
            <a:r>
              <a:rPr lang="fi-FI" sz="1700" dirty="0" err="1"/>
              <a:t>Older</a:t>
            </a:r>
            <a:r>
              <a:rPr lang="fi-FI" sz="1700" dirty="0"/>
              <a:t> </a:t>
            </a:r>
            <a:r>
              <a:rPr lang="fi-FI" sz="1700" dirty="0" err="1"/>
              <a:t>People's</a:t>
            </a:r>
            <a:r>
              <a:rPr lang="fi-FI" sz="1700" dirty="0"/>
              <a:t> </a:t>
            </a:r>
            <a:r>
              <a:rPr lang="fi-FI" sz="1700" dirty="0" err="1"/>
              <a:t>Council</a:t>
            </a:r>
            <a:r>
              <a:rPr lang="fi-FI" sz="1700" dirty="0"/>
              <a:t>, </a:t>
            </a:r>
            <a:r>
              <a:rPr lang="fi-FI" sz="1700" dirty="0" err="1"/>
              <a:t>Council</a:t>
            </a:r>
            <a:r>
              <a:rPr lang="fi-FI" sz="1700" dirty="0"/>
              <a:t> of </a:t>
            </a:r>
            <a:r>
              <a:rPr lang="fi-FI" sz="1700" dirty="0" err="1"/>
              <a:t>representatives</a:t>
            </a:r>
            <a:r>
              <a:rPr lang="fi-FI" sz="1700" dirty="0"/>
              <a:t> for </a:t>
            </a:r>
            <a:r>
              <a:rPr lang="fi-FI" sz="1700" dirty="0" err="1"/>
              <a:t>associations</a:t>
            </a:r>
            <a:r>
              <a:rPr lang="fi-FI" sz="1700" dirty="0"/>
              <a:t> </a:t>
            </a:r>
          </a:p>
          <a:p>
            <a:r>
              <a:rPr lang="fi-FI" sz="1700" b="1" dirty="0"/>
              <a:t>Direct </a:t>
            </a:r>
            <a:r>
              <a:rPr lang="fi-FI" sz="1700" b="1" dirty="0" err="1"/>
              <a:t>ways</a:t>
            </a:r>
            <a:r>
              <a:rPr lang="fi-FI" sz="1700" b="1" dirty="0"/>
              <a:t> of </a:t>
            </a:r>
            <a:r>
              <a:rPr lang="fi-FI" sz="1700" b="1" dirty="0" err="1"/>
              <a:t>influencing</a:t>
            </a:r>
            <a:r>
              <a:rPr lang="fi-FI" sz="1700" b="1" dirty="0"/>
              <a:t>: </a:t>
            </a:r>
            <a:r>
              <a:rPr lang="fi-FI" sz="1700" dirty="0" err="1"/>
              <a:t>survey</a:t>
            </a:r>
            <a:r>
              <a:rPr lang="fi-FI" sz="1700" dirty="0"/>
              <a:t>, feedback, </a:t>
            </a:r>
            <a:r>
              <a:rPr lang="fi-FI" sz="1700" dirty="0" err="1"/>
              <a:t>co-developing</a:t>
            </a:r>
            <a:r>
              <a:rPr lang="fi-FI" sz="1700" dirty="0"/>
              <a:t>, </a:t>
            </a:r>
            <a:r>
              <a:rPr lang="fi-FI" sz="1700" dirty="0" err="1"/>
              <a:t>public</a:t>
            </a:r>
            <a:r>
              <a:rPr lang="fi-FI" sz="1700" dirty="0"/>
              <a:t> </a:t>
            </a:r>
            <a:r>
              <a:rPr lang="fi-FI" sz="1700" dirty="0" err="1"/>
              <a:t>discussion</a:t>
            </a:r>
            <a:endParaRPr lang="fi-FI" sz="1700" dirty="0"/>
          </a:p>
          <a:p>
            <a:pPr>
              <a:spcBef>
                <a:spcPts val="400"/>
              </a:spcBef>
            </a:pPr>
            <a:r>
              <a:rPr lang="fi-FI" sz="1700" dirty="0" err="1"/>
              <a:t>Volunteering</a:t>
            </a:r>
            <a:r>
              <a:rPr lang="fi-FI" sz="1700" dirty="0"/>
              <a:t> and </a:t>
            </a:r>
            <a:r>
              <a:rPr lang="fi-FI" sz="1700" dirty="0" err="1"/>
              <a:t>companion</a:t>
            </a:r>
            <a:r>
              <a:rPr lang="fi-FI" sz="1700" dirty="0"/>
              <a:t> </a:t>
            </a:r>
            <a:r>
              <a:rPr lang="fi-FI" sz="1700" dirty="0" err="1"/>
              <a:t>operations</a:t>
            </a:r>
            <a:r>
              <a:rPr lang="fi-FI" sz="1700" dirty="0"/>
              <a:t>, city-</a:t>
            </a:r>
            <a:r>
              <a:rPr lang="fi-FI" sz="1700" dirty="0" err="1"/>
              <a:t>supported</a:t>
            </a:r>
            <a:r>
              <a:rPr lang="fi-FI" sz="1700" dirty="0"/>
              <a:t> </a:t>
            </a:r>
            <a:r>
              <a:rPr lang="fi-FI" sz="1700" dirty="0" err="1"/>
              <a:t>crowdfunding</a:t>
            </a:r>
            <a:r>
              <a:rPr lang="fi-FI" sz="1700" dirty="0"/>
              <a:t> </a:t>
            </a:r>
            <a:r>
              <a:rPr lang="fi-FI" sz="1700" dirty="0" err="1"/>
              <a:t>projects</a:t>
            </a:r>
            <a:endParaRPr lang="fi-FI" sz="1700" dirty="0"/>
          </a:p>
          <a:p>
            <a:pPr marL="0" indent="0">
              <a:spcBef>
                <a:spcPts val="400"/>
              </a:spcBef>
              <a:buNone/>
            </a:pPr>
            <a:endParaRPr lang="fi-FI" sz="1700" dirty="0">
              <a:ea typeface="Calibri" panose="020F0502020204030204"/>
              <a:cs typeface="Calibri" panose="020F0502020204030204"/>
            </a:endParaRPr>
          </a:p>
        </p:txBody>
      </p:sp>
      <p:sp>
        <p:nvSpPr>
          <p:cNvPr id="4" name="Päivämäärän paikkamerkki 3">
            <a:extLst>
              <a:ext uri="{FF2B5EF4-FFF2-40B4-BE49-F238E27FC236}">
                <a16:creationId xmlns:a16="http://schemas.microsoft.com/office/drawing/2014/main" id="{420761EF-66C3-9ABF-ED2F-4D6898F4A91E}"/>
              </a:ext>
              <a:ext uri="{C183D7F6-B498-43B3-948B-1728B52AA6E4}">
                <adec:decorative xmlns:adec="http://schemas.microsoft.com/office/drawing/2017/decorative" val="1"/>
              </a:ext>
            </a:extLst>
          </p:cNvPr>
          <p:cNvSpPr>
            <a:spLocks noGrp="1"/>
          </p:cNvSpPr>
          <p:nvPr>
            <p:ph type="dt" sz="half" idx="2"/>
          </p:nvPr>
        </p:nvSpPr>
        <p:spPr/>
        <p:txBody>
          <a:bodyPr/>
          <a:lstStyle/>
          <a:p>
            <a:fld id="{2B2EFFE9-788D-0A42-9DEF-08D322A02E4B}" type="datetime1">
              <a:rPr lang="fi-FI" smtClean="0">
                <a:solidFill>
                  <a:schemeClr val="bg1"/>
                </a:solidFill>
              </a:rPr>
              <a:t>11.5.2026</a:t>
            </a:fld>
            <a:endParaRPr lang="fi-FI" dirty="0">
              <a:solidFill>
                <a:schemeClr val="bg1"/>
              </a:solidFill>
            </a:endParaRPr>
          </a:p>
        </p:txBody>
      </p:sp>
      <p:sp>
        <p:nvSpPr>
          <p:cNvPr id="5" name="Dian numeron paikkamerkki 4">
            <a:extLst>
              <a:ext uri="{FF2B5EF4-FFF2-40B4-BE49-F238E27FC236}">
                <a16:creationId xmlns:a16="http://schemas.microsoft.com/office/drawing/2014/main" id="{994BC9EE-C7DE-E084-FAB3-D7C5EE89D64D}"/>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45</a:t>
            </a:fld>
            <a:endParaRPr lang="fi-FI">
              <a:solidFill>
                <a:schemeClr val="bg1"/>
              </a:solidFill>
            </a:endParaRPr>
          </a:p>
        </p:txBody>
      </p:sp>
      <p:pic>
        <p:nvPicPr>
          <p:cNvPr id="9" name="Kuva 8">
            <a:extLst>
              <a:ext uri="{FF2B5EF4-FFF2-40B4-BE49-F238E27FC236}">
                <a16:creationId xmlns:a16="http://schemas.microsoft.com/office/drawing/2014/main" id="{60D7290F-12F1-2D7F-2438-C41774192A9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726" y="167005"/>
            <a:ext cx="1704381" cy="655442"/>
          </a:xfrm>
          <a:prstGeom prst="rect">
            <a:avLst/>
          </a:prstGeom>
        </p:spPr>
      </p:pic>
      <p:sp>
        <p:nvSpPr>
          <p:cNvPr id="10" name="Tekstiruutu 24">
            <a:extLst>
              <a:ext uri="{FF2B5EF4-FFF2-40B4-BE49-F238E27FC236}">
                <a16:creationId xmlns:a16="http://schemas.microsoft.com/office/drawing/2014/main" id="{23C3AAA6-25B4-3D5A-A40F-007394111D3B}"/>
              </a:ext>
              <a:ext uri="{C183D7F6-B498-43B3-948B-1728B52AA6E4}">
                <adec:decorative xmlns:adec="http://schemas.microsoft.com/office/drawing/2017/decorative" val="1"/>
              </a:ext>
            </a:extLst>
          </p:cNvPr>
          <p:cNvSpPr txBox="1">
            <a:spLocks noChangeArrowheads="1"/>
          </p:cNvSpPr>
          <p:nvPr/>
        </p:nvSpPr>
        <p:spPr bwMode="auto">
          <a:xfrm>
            <a:off x="626367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13990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wo men in police uniforms working in an office.">
            <a:extLst>
              <a:ext uri="{FF2B5EF4-FFF2-40B4-BE49-F238E27FC236}">
                <a16:creationId xmlns:a16="http://schemas.microsoft.com/office/drawing/2014/main" id="{4BF31175-2EF6-1635-5CCB-8F2FAE263AA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122019" y="0"/>
            <a:ext cx="6069981" cy="6858000"/>
          </a:xfrm>
          <a:prstGeom prst="rect">
            <a:avLst/>
          </a:prstGeom>
        </p:spPr>
      </p:pic>
      <p:sp>
        <p:nvSpPr>
          <p:cNvPr id="2" name="Otsikko 1">
            <a:extLst>
              <a:ext uri="{FF2B5EF4-FFF2-40B4-BE49-F238E27FC236}">
                <a16:creationId xmlns:a16="http://schemas.microsoft.com/office/drawing/2014/main" id="{87599F07-DA41-29F7-86BE-3ED1CB5A37F6}"/>
              </a:ext>
            </a:extLst>
          </p:cNvPr>
          <p:cNvSpPr>
            <a:spLocks noGrp="1"/>
          </p:cNvSpPr>
          <p:nvPr>
            <p:ph type="title"/>
          </p:nvPr>
        </p:nvSpPr>
        <p:spPr>
          <a:xfrm>
            <a:off x="655280" y="825198"/>
            <a:ext cx="6146963" cy="1221529"/>
          </a:xfrm>
        </p:spPr>
        <p:txBody>
          <a:bodyPr/>
          <a:lstStyle/>
          <a:p>
            <a:r>
              <a:rPr lang="fi-FI" dirty="0"/>
              <a:t>Building </a:t>
            </a:r>
            <a:r>
              <a:rPr lang="fi-FI" dirty="0" err="1"/>
              <a:t>the</a:t>
            </a:r>
            <a:r>
              <a:rPr lang="fi-FI" dirty="0"/>
              <a:t> </a:t>
            </a:r>
            <a:r>
              <a:rPr lang="fi-FI" dirty="0" err="1"/>
              <a:t>future</a:t>
            </a:r>
            <a:r>
              <a:rPr lang="fi-FI" dirty="0"/>
              <a:t> </a:t>
            </a:r>
            <a:r>
              <a:rPr lang="fi-FI" dirty="0" err="1"/>
              <a:t>together</a:t>
            </a:r>
            <a:endParaRPr lang="fi-FI" dirty="0"/>
          </a:p>
        </p:txBody>
      </p:sp>
      <p:sp>
        <p:nvSpPr>
          <p:cNvPr id="3" name="Sisällön paikkamerkki 2">
            <a:extLst>
              <a:ext uri="{FF2B5EF4-FFF2-40B4-BE49-F238E27FC236}">
                <a16:creationId xmlns:a16="http://schemas.microsoft.com/office/drawing/2014/main" id="{839B8132-166F-597D-A5B0-7826A1E32E28}"/>
              </a:ext>
            </a:extLst>
          </p:cNvPr>
          <p:cNvSpPr>
            <a:spLocks noGrp="1"/>
          </p:cNvSpPr>
          <p:nvPr>
            <p:ph sz="quarter" idx="15"/>
          </p:nvPr>
        </p:nvSpPr>
        <p:spPr>
          <a:xfrm>
            <a:off x="655281" y="2141106"/>
            <a:ext cx="4897794" cy="4136821"/>
          </a:xfrm>
        </p:spPr>
        <p:txBody>
          <a:bodyPr>
            <a:noAutofit/>
          </a:bodyPr>
          <a:lstStyle/>
          <a:p>
            <a:pPr marL="0" indent="0">
              <a:buNone/>
            </a:pPr>
            <a:r>
              <a:rPr lang="en-GB" sz="1700" dirty="0"/>
              <a:t>Safety and security are essential parts of building </a:t>
            </a:r>
            <a:br>
              <a:rPr lang="en-GB" sz="1700" dirty="0"/>
            </a:br>
            <a:r>
              <a:rPr lang="en-GB" sz="1700" dirty="0"/>
              <a:t>a smart city that takes full use of modern technology and its solutions.</a:t>
            </a:r>
          </a:p>
          <a:p>
            <a:pPr marL="0" indent="0">
              <a:buNone/>
            </a:pPr>
            <a:r>
              <a:rPr lang="en-GB" sz="1400" b="1" dirty="0"/>
              <a:t>Tampere Region Safety and Security Cluster since 2011</a:t>
            </a:r>
            <a:endParaRPr lang="en-GB" sz="1400" b="1" dirty="0">
              <a:cs typeface="Calibri"/>
            </a:endParaRPr>
          </a:p>
          <a:p>
            <a:pPr>
              <a:spcBef>
                <a:spcPts val="0"/>
              </a:spcBef>
            </a:pPr>
            <a:r>
              <a:rPr lang="en-GB" sz="1400" dirty="0"/>
              <a:t>Improving safety and security in cooperation with </a:t>
            </a:r>
            <a:br>
              <a:rPr lang="en-GB" sz="1400" dirty="0"/>
            </a:br>
            <a:r>
              <a:rPr lang="en-GB" sz="1400" dirty="0"/>
              <a:t>the largest players in the industry</a:t>
            </a:r>
            <a:endParaRPr lang="en-GB" sz="1400" dirty="0">
              <a:cs typeface="Calibri"/>
            </a:endParaRPr>
          </a:p>
          <a:p>
            <a:pPr marL="0" indent="0">
              <a:buNone/>
            </a:pPr>
            <a:r>
              <a:rPr lang="en-GB" sz="1400" b="1" dirty="0"/>
              <a:t>Tampere region safety and security ecosystem</a:t>
            </a:r>
            <a:endParaRPr lang="en-GB" sz="1400" b="1" dirty="0">
              <a:cs typeface="Calibri"/>
            </a:endParaRPr>
          </a:p>
          <a:p>
            <a:pPr>
              <a:spcBef>
                <a:spcPts val="0"/>
              </a:spcBef>
            </a:pPr>
            <a:r>
              <a:rPr lang="en-GB" sz="1400" dirty="0"/>
              <a:t>Brings together safety and security businesses operating in the region</a:t>
            </a:r>
            <a:endParaRPr lang="en-GB" sz="1400" dirty="0">
              <a:cs typeface="Calibri"/>
            </a:endParaRPr>
          </a:p>
          <a:p>
            <a:pPr>
              <a:spcBef>
                <a:spcPts val="0"/>
              </a:spcBef>
            </a:pPr>
            <a:r>
              <a:rPr lang="en-GB" sz="1400" dirty="0"/>
              <a:t>Helps developing new opportunities for business</a:t>
            </a:r>
            <a:endParaRPr lang="en-GB" sz="1400" dirty="0">
              <a:cs typeface="Calibri"/>
            </a:endParaRPr>
          </a:p>
          <a:p>
            <a:pPr>
              <a:spcBef>
                <a:spcPts val="0"/>
              </a:spcBef>
            </a:pPr>
            <a:r>
              <a:rPr lang="en-GB" sz="1400" dirty="0"/>
              <a:t>Increases awareness of safety and security competence in the region</a:t>
            </a:r>
            <a:endParaRPr lang="en-GB" sz="1400" dirty="0">
              <a:cs typeface="Calibri"/>
            </a:endParaRPr>
          </a:p>
          <a:p>
            <a:pPr marL="0" indent="0">
              <a:buNone/>
            </a:pPr>
            <a:r>
              <a:rPr lang="en-US" sz="1400" b="1" dirty="0"/>
              <a:t>The SURE – Smart Urban Security and Event Resilience Project </a:t>
            </a:r>
            <a:endParaRPr lang="en-GB" sz="1400" b="1" dirty="0"/>
          </a:p>
          <a:p>
            <a:pPr>
              <a:spcBef>
                <a:spcPts val="0"/>
              </a:spcBef>
            </a:pPr>
            <a:r>
              <a:rPr lang="en-US" sz="1400" dirty="0"/>
              <a:t>Tampere gets over MEUR 3 of EU funding for improving urban and event security</a:t>
            </a:r>
            <a:endParaRPr lang="en-GB" sz="1400" dirty="0"/>
          </a:p>
        </p:txBody>
      </p:sp>
      <p:sp>
        <p:nvSpPr>
          <p:cNvPr id="4" name="Päivämäärän paikkamerkki 3">
            <a:extLst>
              <a:ext uri="{FF2B5EF4-FFF2-40B4-BE49-F238E27FC236}">
                <a16:creationId xmlns:a16="http://schemas.microsoft.com/office/drawing/2014/main" id="{873CC2AD-E5DD-60F2-932D-4B8FA45226F2}"/>
              </a:ext>
              <a:ext uri="{C183D7F6-B498-43B3-948B-1728B52AA6E4}">
                <adec:decorative xmlns:adec="http://schemas.microsoft.com/office/drawing/2017/decorative" val="1"/>
              </a:ext>
            </a:extLst>
          </p:cNvPr>
          <p:cNvSpPr>
            <a:spLocks noGrp="1"/>
          </p:cNvSpPr>
          <p:nvPr>
            <p:ph type="dt" sz="half" idx="2"/>
          </p:nvPr>
        </p:nvSpPr>
        <p:spPr/>
        <p:txBody>
          <a:bodyPr/>
          <a:lstStyle/>
          <a:p>
            <a:fld id="{634685F1-F408-4F48-9485-4CAC6D71636F}" type="datetime1">
              <a:rPr lang="fi-FI" smtClean="0">
                <a:solidFill>
                  <a:schemeClr val="bg1"/>
                </a:solidFill>
              </a:rPr>
              <a:t>11.5.2026</a:t>
            </a:fld>
            <a:endParaRPr lang="fi-FI" dirty="0">
              <a:solidFill>
                <a:schemeClr val="bg1"/>
              </a:solidFill>
            </a:endParaRPr>
          </a:p>
        </p:txBody>
      </p:sp>
      <p:sp>
        <p:nvSpPr>
          <p:cNvPr id="5" name="Dian numeron paikkamerkki 4">
            <a:extLst>
              <a:ext uri="{FF2B5EF4-FFF2-40B4-BE49-F238E27FC236}">
                <a16:creationId xmlns:a16="http://schemas.microsoft.com/office/drawing/2014/main" id="{1ED35BFD-5AD9-1465-4D06-5E5129BDE48B}"/>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46</a:t>
            </a:fld>
            <a:endParaRPr lang="fi-FI">
              <a:solidFill>
                <a:schemeClr val="bg1"/>
              </a:solidFill>
            </a:endParaRPr>
          </a:p>
        </p:txBody>
      </p:sp>
      <p:pic>
        <p:nvPicPr>
          <p:cNvPr id="7" name="Kuva 6">
            <a:extLst>
              <a:ext uri="{FF2B5EF4-FFF2-40B4-BE49-F238E27FC236}">
                <a16:creationId xmlns:a16="http://schemas.microsoft.com/office/drawing/2014/main" id="{996E0D87-A389-AF58-D598-F39A4A48E6B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8" name="Tekstiruutu 24">
            <a:extLst>
              <a:ext uri="{FF2B5EF4-FFF2-40B4-BE49-F238E27FC236}">
                <a16:creationId xmlns:a16="http://schemas.microsoft.com/office/drawing/2014/main" id="{82650363-2C60-3593-A690-88F1688AFE27}"/>
              </a:ext>
              <a:ext uri="{C183D7F6-B498-43B3-948B-1728B52AA6E4}">
                <adec:decorative xmlns:adec="http://schemas.microsoft.com/office/drawing/2017/decorative" val="1"/>
              </a:ext>
            </a:extLst>
          </p:cNvPr>
          <p:cNvSpPr txBox="1">
            <a:spLocks noChangeArrowheads="1"/>
          </p:cNvSpPr>
          <p:nvPr/>
        </p:nvSpPr>
        <p:spPr bwMode="auto">
          <a:xfrm>
            <a:off x="6279889"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Mirella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Mellonmaa</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pic>
        <p:nvPicPr>
          <p:cNvPr id="11" name="Kuva 7">
            <a:extLst>
              <a:ext uri="{FF2B5EF4-FFF2-40B4-BE49-F238E27FC236}">
                <a16:creationId xmlns:a16="http://schemas.microsoft.com/office/drawing/2014/main" id="{5CEA2F79-FF6E-9069-27F8-B4223B0FDE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49566" y="136525"/>
            <a:ext cx="1704381" cy="655442"/>
          </a:xfrm>
          <a:prstGeom prst="rect">
            <a:avLst/>
          </a:prstGeom>
        </p:spPr>
      </p:pic>
    </p:spTree>
    <p:extLst>
      <p:ext uri="{BB962C8B-B14F-4D97-AF65-F5344CB8AC3E}">
        <p14:creationId xmlns:p14="http://schemas.microsoft.com/office/powerpoint/2010/main" val="17932930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tors in protective gear in a operating room.">
            <a:extLst>
              <a:ext uri="{FF2B5EF4-FFF2-40B4-BE49-F238E27FC236}">
                <a16:creationId xmlns:a16="http://schemas.microsoft.com/office/drawing/2014/main" id="{C0B602CE-1B81-59CE-731A-51C8447E14A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6" name="Otsikko 5">
            <a:extLst>
              <a:ext uri="{FF2B5EF4-FFF2-40B4-BE49-F238E27FC236}">
                <a16:creationId xmlns:a16="http://schemas.microsoft.com/office/drawing/2014/main" id="{2AC77257-29FB-B107-7C35-E70C2C631C58}"/>
              </a:ext>
            </a:extLst>
          </p:cNvPr>
          <p:cNvSpPr>
            <a:spLocks noGrp="1"/>
          </p:cNvSpPr>
          <p:nvPr>
            <p:ph type="title"/>
          </p:nvPr>
        </p:nvSpPr>
        <p:spPr>
          <a:xfrm>
            <a:off x="655281" y="825198"/>
            <a:ext cx="4930466" cy="1671543"/>
          </a:xfrm>
        </p:spPr>
        <p:txBody>
          <a:bodyPr/>
          <a:lstStyle/>
          <a:p>
            <a:r>
              <a:rPr lang="fi-FI" dirty="0" err="1"/>
              <a:t>Research</a:t>
            </a:r>
            <a:r>
              <a:rPr lang="fi-FI" dirty="0"/>
              <a:t> in </a:t>
            </a:r>
            <a:br>
              <a:rPr lang="fi-FI" dirty="0"/>
            </a:br>
            <a:r>
              <a:rPr lang="fi-FI" dirty="0" err="1"/>
              <a:t>health</a:t>
            </a:r>
            <a:r>
              <a:rPr lang="fi-FI" dirty="0"/>
              <a:t> </a:t>
            </a:r>
            <a:r>
              <a:rPr lang="fi-FI" dirty="0" err="1"/>
              <a:t>sciences</a:t>
            </a:r>
            <a:r>
              <a:rPr lang="fi-FI" dirty="0"/>
              <a:t> </a:t>
            </a:r>
            <a:br>
              <a:rPr lang="fi-FI" dirty="0"/>
            </a:br>
            <a:r>
              <a:rPr lang="fi-FI" dirty="0"/>
              <a:t>and </a:t>
            </a:r>
            <a:r>
              <a:rPr lang="fi-FI" dirty="0" err="1"/>
              <a:t>quality</a:t>
            </a:r>
            <a:r>
              <a:rPr lang="fi-FI" dirty="0"/>
              <a:t> </a:t>
            </a:r>
            <a:r>
              <a:rPr lang="fi-FI" dirty="0" err="1"/>
              <a:t>care</a:t>
            </a:r>
            <a:endParaRPr lang="fi-FI" dirty="0"/>
          </a:p>
        </p:txBody>
      </p:sp>
      <p:sp>
        <p:nvSpPr>
          <p:cNvPr id="7" name="Sisällön paikkamerkki 6">
            <a:extLst>
              <a:ext uri="{FF2B5EF4-FFF2-40B4-BE49-F238E27FC236}">
                <a16:creationId xmlns:a16="http://schemas.microsoft.com/office/drawing/2014/main" id="{A739544C-5738-7662-35F6-5B52FE5A1115}"/>
              </a:ext>
            </a:extLst>
          </p:cNvPr>
          <p:cNvSpPr>
            <a:spLocks noGrp="1"/>
          </p:cNvSpPr>
          <p:nvPr>
            <p:ph sz="quarter" idx="15"/>
          </p:nvPr>
        </p:nvSpPr>
        <p:spPr>
          <a:xfrm>
            <a:off x="655281" y="2678657"/>
            <a:ext cx="5466739" cy="3354145"/>
          </a:xfrm>
        </p:spPr>
        <p:txBody>
          <a:bodyPr>
            <a:normAutofit fontScale="92500"/>
          </a:bodyPr>
          <a:lstStyle/>
          <a:p>
            <a:pPr marL="0" indent="0">
              <a:buNone/>
            </a:pPr>
            <a:r>
              <a:rPr lang="fi-FI" b="1" dirty="0"/>
              <a:t>In addition to Tampere </a:t>
            </a:r>
            <a:r>
              <a:rPr lang="fi-FI" b="1" dirty="0" err="1"/>
              <a:t>University</a:t>
            </a:r>
            <a:r>
              <a:rPr lang="fi-FI" b="1" dirty="0"/>
              <a:t> </a:t>
            </a:r>
            <a:r>
              <a:rPr lang="fi-FI" b="1" dirty="0" err="1"/>
              <a:t>Hospital</a:t>
            </a:r>
            <a:r>
              <a:rPr lang="fi-FI" b="1" dirty="0"/>
              <a:t>, </a:t>
            </a:r>
            <a:br>
              <a:rPr lang="fi-FI" b="1" dirty="0"/>
            </a:br>
            <a:r>
              <a:rPr lang="fi-FI" b="1" dirty="0" err="1"/>
              <a:t>the</a:t>
            </a:r>
            <a:r>
              <a:rPr lang="fi-FI" b="1" dirty="0"/>
              <a:t> </a:t>
            </a:r>
            <a:r>
              <a:rPr lang="fi-FI" b="1" dirty="0" err="1"/>
              <a:t>following</a:t>
            </a:r>
            <a:r>
              <a:rPr lang="fi-FI" b="1" dirty="0"/>
              <a:t> </a:t>
            </a:r>
            <a:r>
              <a:rPr lang="fi-FI" b="1" dirty="0" err="1"/>
              <a:t>care</a:t>
            </a:r>
            <a:r>
              <a:rPr lang="fi-FI" b="1" dirty="0"/>
              <a:t> for </a:t>
            </a:r>
            <a:r>
              <a:rPr lang="fi-FI" b="1" dirty="0" err="1"/>
              <a:t>our</a:t>
            </a:r>
            <a:r>
              <a:rPr lang="fi-FI" b="1" dirty="0"/>
              <a:t> </a:t>
            </a:r>
            <a:r>
              <a:rPr lang="fi-FI" b="1" dirty="0" err="1"/>
              <a:t>health</a:t>
            </a:r>
            <a:r>
              <a:rPr lang="fi-FI" b="1" dirty="0"/>
              <a:t>:</a:t>
            </a:r>
          </a:p>
          <a:p>
            <a:r>
              <a:rPr lang="fi-FI" dirty="0" err="1"/>
              <a:t>The</a:t>
            </a:r>
            <a:r>
              <a:rPr lang="fi-FI" dirty="0"/>
              <a:t> </a:t>
            </a:r>
            <a:r>
              <a:rPr lang="fi-FI" dirty="0" err="1"/>
              <a:t>Coxa</a:t>
            </a:r>
            <a:r>
              <a:rPr lang="fi-FI" dirty="0"/>
              <a:t> </a:t>
            </a:r>
            <a:r>
              <a:rPr lang="fi-FI" dirty="0" err="1"/>
              <a:t>hospital</a:t>
            </a:r>
            <a:r>
              <a:rPr lang="fi-FI" dirty="0"/>
              <a:t> for </a:t>
            </a:r>
            <a:r>
              <a:rPr lang="fi-FI" dirty="0" err="1"/>
              <a:t>joint</a:t>
            </a:r>
            <a:r>
              <a:rPr lang="fi-FI" dirty="0"/>
              <a:t> </a:t>
            </a:r>
            <a:r>
              <a:rPr lang="fi-FI" dirty="0" err="1"/>
              <a:t>replacement</a:t>
            </a:r>
            <a:endParaRPr lang="fi-FI" dirty="0"/>
          </a:p>
          <a:p>
            <a:pPr>
              <a:spcBef>
                <a:spcPts val="400"/>
              </a:spcBef>
            </a:pPr>
            <a:r>
              <a:rPr lang="fi-FI" dirty="0" err="1"/>
              <a:t>Tays</a:t>
            </a:r>
            <a:r>
              <a:rPr lang="fi-FI" dirty="0"/>
              <a:t> </a:t>
            </a:r>
            <a:r>
              <a:rPr lang="fi-FI" dirty="0" err="1"/>
              <a:t>Heart</a:t>
            </a:r>
            <a:r>
              <a:rPr lang="fi-FI" dirty="0"/>
              <a:t> </a:t>
            </a:r>
            <a:r>
              <a:rPr lang="fi-FI" dirty="0" err="1"/>
              <a:t>Hospital</a:t>
            </a:r>
            <a:endParaRPr lang="fi-FI" dirty="0"/>
          </a:p>
          <a:p>
            <a:pPr>
              <a:spcBef>
                <a:spcPts val="400"/>
              </a:spcBef>
            </a:pPr>
            <a:r>
              <a:rPr lang="fi-FI" dirty="0" err="1"/>
              <a:t>Fimlab</a:t>
            </a:r>
            <a:r>
              <a:rPr lang="fi-FI" dirty="0"/>
              <a:t> Laboratories</a:t>
            </a:r>
          </a:p>
          <a:p>
            <a:pPr>
              <a:spcBef>
                <a:spcPts val="400"/>
              </a:spcBef>
            </a:pPr>
            <a:r>
              <a:rPr lang="fi-FI" dirty="0" err="1"/>
              <a:t>Imaging</a:t>
            </a:r>
            <a:r>
              <a:rPr lang="fi-FI" dirty="0"/>
              <a:t> Centre and </a:t>
            </a:r>
            <a:r>
              <a:rPr lang="fi-FI" dirty="0" err="1"/>
              <a:t>Pharmacy</a:t>
            </a:r>
            <a:endParaRPr lang="fi-FI" dirty="0"/>
          </a:p>
          <a:p>
            <a:pPr>
              <a:spcBef>
                <a:spcPts val="400"/>
              </a:spcBef>
            </a:pPr>
            <a:r>
              <a:rPr lang="fi-FI" dirty="0" err="1"/>
              <a:t>Vascular</a:t>
            </a:r>
            <a:r>
              <a:rPr lang="fi-FI" dirty="0"/>
              <a:t> </a:t>
            </a:r>
            <a:r>
              <a:rPr lang="fi-FI" dirty="0" err="1"/>
              <a:t>Surgery</a:t>
            </a:r>
            <a:r>
              <a:rPr lang="fi-FI" dirty="0"/>
              <a:t> and </a:t>
            </a:r>
            <a:r>
              <a:rPr lang="fi-FI" dirty="0" err="1"/>
              <a:t>Procedural</a:t>
            </a:r>
            <a:r>
              <a:rPr lang="fi-FI" dirty="0"/>
              <a:t> </a:t>
            </a:r>
            <a:br>
              <a:rPr lang="fi-FI" dirty="0"/>
            </a:br>
            <a:r>
              <a:rPr lang="fi-FI" dirty="0" err="1"/>
              <a:t>Radiology</a:t>
            </a:r>
            <a:r>
              <a:rPr lang="fi-FI" dirty="0"/>
              <a:t> </a:t>
            </a:r>
            <a:r>
              <a:rPr lang="fi-FI" dirty="0" err="1"/>
              <a:t>Unit</a:t>
            </a:r>
            <a:endParaRPr lang="fi-FI" b="1" dirty="0"/>
          </a:p>
        </p:txBody>
      </p:sp>
      <p:sp>
        <p:nvSpPr>
          <p:cNvPr id="4" name="Päivämäärän paikkamerkki 3">
            <a:extLst>
              <a:ext uri="{FF2B5EF4-FFF2-40B4-BE49-F238E27FC236}">
                <a16:creationId xmlns:a16="http://schemas.microsoft.com/office/drawing/2014/main" id="{61906281-C062-AA81-12AA-F648349947C6}"/>
              </a:ext>
              <a:ext uri="{C183D7F6-B498-43B3-948B-1728B52AA6E4}">
                <adec:decorative xmlns:adec="http://schemas.microsoft.com/office/drawing/2017/decorative" val="1"/>
              </a:ext>
            </a:extLst>
          </p:cNvPr>
          <p:cNvSpPr>
            <a:spLocks noGrp="1"/>
          </p:cNvSpPr>
          <p:nvPr>
            <p:ph type="dt" sz="half" idx="2"/>
          </p:nvPr>
        </p:nvSpPr>
        <p:spPr/>
        <p:txBody>
          <a:bodyPr/>
          <a:lstStyle/>
          <a:p>
            <a:fld id="{673B358A-BA96-0249-9898-D7593C0F5906}" type="datetime1">
              <a:rPr lang="fi-FI" smtClean="0">
                <a:solidFill>
                  <a:schemeClr val="bg1"/>
                </a:solidFill>
              </a:rPr>
              <a:t>11.5.2026</a:t>
            </a:fld>
            <a:endParaRPr lang="fi-FI" dirty="0">
              <a:solidFill>
                <a:schemeClr val="bg1"/>
              </a:solidFill>
            </a:endParaRPr>
          </a:p>
        </p:txBody>
      </p:sp>
      <p:sp>
        <p:nvSpPr>
          <p:cNvPr id="5" name="Dian numeron paikkamerkki 4">
            <a:extLst>
              <a:ext uri="{FF2B5EF4-FFF2-40B4-BE49-F238E27FC236}">
                <a16:creationId xmlns:a16="http://schemas.microsoft.com/office/drawing/2014/main" id="{6765287C-C60F-C07D-88B7-A390C4E761C7}"/>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47</a:t>
            </a:fld>
            <a:endParaRPr lang="fi-FI">
              <a:solidFill>
                <a:schemeClr val="bg1"/>
              </a:solidFill>
            </a:endParaRPr>
          </a:p>
        </p:txBody>
      </p:sp>
      <p:sp>
        <p:nvSpPr>
          <p:cNvPr id="9" name="Tekstiruutu 24">
            <a:extLst>
              <a:ext uri="{FF2B5EF4-FFF2-40B4-BE49-F238E27FC236}">
                <a16:creationId xmlns:a16="http://schemas.microsoft.com/office/drawing/2014/main" id="{D99A8FA0-7EED-2A6F-E70B-7F3FD5DA7E91}"/>
              </a:ext>
              <a:ext uri="{C183D7F6-B498-43B3-948B-1728B52AA6E4}">
                <adec:decorative xmlns:adec="http://schemas.microsoft.com/office/drawing/2017/decorative" val="1"/>
              </a:ext>
            </a:extLst>
          </p:cNvPr>
          <p:cNvSpPr txBox="1">
            <a:spLocks noChangeArrowheads="1"/>
          </p:cNvSpPr>
          <p:nvPr/>
        </p:nvSpPr>
        <p:spPr bwMode="auto">
          <a:xfrm>
            <a:off x="6418092"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a:t>
            </a:r>
            <a:r>
              <a:rPr lang="en-GB" altLang="fi-FI" sz="1200" dirty="0">
                <a:solidFill>
                  <a:srgbClr val="FFFFFF"/>
                </a:solidFill>
              </a:rPr>
              <a:t>Opa Latvala</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11" name="Kuva 10">
            <a:extLst>
              <a:ext uri="{FF2B5EF4-FFF2-40B4-BE49-F238E27FC236}">
                <a16:creationId xmlns:a16="http://schemas.microsoft.com/office/drawing/2014/main" id="{E77E7B1C-7B9A-4CD5-FE0E-1569A5CBBFB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10" name="TextBox 9">
            <a:extLst>
              <a:ext uri="{FF2B5EF4-FFF2-40B4-BE49-F238E27FC236}">
                <a16:creationId xmlns:a16="http://schemas.microsoft.com/office/drawing/2014/main" id="{FC5D6EAD-13ED-A015-DAAF-18B1882F42AA}"/>
              </a:ext>
              <a:ext uri="{C183D7F6-B498-43B3-948B-1728B52AA6E4}">
                <adec:decorative xmlns:adec="http://schemas.microsoft.com/office/drawing/2017/decorative" val="1"/>
              </a:ext>
            </a:extLst>
          </p:cNvPr>
          <p:cNvSpPr txBox="1"/>
          <p:nvPr/>
        </p:nvSpPr>
        <p:spPr>
          <a:xfrm>
            <a:off x="13894420" y="2129883"/>
            <a:ext cx="0" cy="0"/>
          </a:xfrm>
          <a:prstGeom prst="rect">
            <a:avLst/>
          </a:prstGeom>
          <a:effectLst/>
        </p:spPr>
        <p:txBody>
          <a:bodyPr vert="horz" wrap="none" lIns="91440" tIns="45720" rIns="91440" bIns="45720" rtlCol="0" anchor="t">
            <a:normAutofit fontScale="25000" lnSpcReduction="20000"/>
          </a:bodyPr>
          <a:lstStyle/>
          <a:p>
            <a:pPr algn="l"/>
            <a:endParaRPr lang="en-FI" sz="2000" dirty="0"/>
          </a:p>
        </p:txBody>
      </p:sp>
    </p:spTree>
    <p:extLst>
      <p:ext uri="{BB962C8B-B14F-4D97-AF65-F5344CB8AC3E}">
        <p14:creationId xmlns:p14="http://schemas.microsoft.com/office/powerpoint/2010/main" val="13739860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uorakulmio 3" descr="Background view of downtown Tampere from Pyynikki observation tower on a sunny winter day.">
            <a:extLst>
              <a:ext uri="{FF2B5EF4-FFF2-40B4-BE49-F238E27FC236}">
                <a16:creationId xmlns:a16="http://schemas.microsoft.com/office/drawing/2014/main" id="{5ECE5876-F899-1668-F1A4-EACDD4882C97}"/>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7" descr="Tampere.Finland tunnus.">
            <a:extLst>
              <a:ext uri="{FF2B5EF4-FFF2-40B4-BE49-F238E27FC236}">
                <a16:creationId xmlns:a16="http://schemas.microsoft.com/office/drawing/2014/main" id="{6311F34C-ADE3-368D-E090-930673A4D16D}"/>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876955" y="1988855"/>
            <a:ext cx="6305871" cy="2425003"/>
          </a:xfrm>
          <a:prstGeom prst="rect">
            <a:avLst/>
          </a:prstGeom>
          <a:effectLst>
            <a:outerShdw blurRad="88900" algn="ctr" rotWithShape="0">
              <a:prstClr val="black">
                <a:alpha val="36620"/>
              </a:prstClr>
            </a:outerShdw>
          </a:effectLst>
        </p:spPr>
      </p:pic>
      <p:sp>
        <p:nvSpPr>
          <p:cNvPr id="2" name="Otsikko 1">
            <a:extLst>
              <a:ext uri="{FF2B5EF4-FFF2-40B4-BE49-F238E27FC236}">
                <a16:creationId xmlns:a16="http://schemas.microsoft.com/office/drawing/2014/main" id="{4F3B555C-99FF-4DAA-ED01-03EA3727B46A}"/>
              </a:ext>
            </a:extLst>
          </p:cNvPr>
          <p:cNvSpPr>
            <a:spLocks noGrp="1"/>
          </p:cNvSpPr>
          <p:nvPr>
            <p:ph type="title"/>
          </p:nvPr>
        </p:nvSpPr>
        <p:spPr>
          <a:xfrm>
            <a:off x="815898" y="4461030"/>
            <a:ext cx="10515600" cy="1060926"/>
          </a:xfrm>
          <a:noFill/>
          <a:effectLst/>
        </p:spPr>
        <p:txBody>
          <a:bodyPr/>
          <a:lstStyle/>
          <a:p>
            <a:r>
              <a:rPr lang="fi-FI" dirty="0">
                <a:solidFill>
                  <a:schemeClr val="bg1"/>
                </a:solidFill>
              </a:rPr>
              <a:t>THANK YOU</a:t>
            </a:r>
          </a:p>
        </p:txBody>
      </p:sp>
      <p:sp>
        <p:nvSpPr>
          <p:cNvPr id="7" name="Tekstiruutu 24">
            <a:extLst>
              <a:ext uri="{FF2B5EF4-FFF2-40B4-BE49-F238E27FC236}">
                <a16:creationId xmlns:a16="http://schemas.microsoft.com/office/drawing/2014/main" id="{56B3BBEA-224E-FC79-5583-28CCE19D332F}"/>
              </a:ext>
              <a:ext uri="{C183D7F6-B498-43B3-948B-1728B52AA6E4}">
                <adec:decorative xmlns:adec="http://schemas.microsoft.com/office/drawing/2017/decorative" val="1"/>
              </a:ext>
            </a:extLst>
          </p:cNvPr>
          <p:cNvSpPr txBox="1">
            <a:spLocks noChangeArrowheads="1"/>
          </p:cNvSpPr>
          <p:nvPr/>
        </p:nvSpPr>
        <p:spPr bwMode="auto">
          <a:xfrm>
            <a:off x="9650641" y="6356350"/>
            <a:ext cx="246094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spTree>
    <p:extLst>
      <p:ext uri="{BB962C8B-B14F-4D97-AF65-F5344CB8AC3E}">
        <p14:creationId xmlns:p14="http://schemas.microsoft.com/office/powerpoint/2010/main" val="1336783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pic>
        <p:nvPicPr>
          <p:cNvPr id="36" name="Google Shape;36;p1" descr="A river with buildings and a bridge&#10;&#10;AI-generated content may be incorrect."/>
          <p:cNvPicPr preferRelativeResize="0"/>
          <p:nvPr/>
        </p:nvPicPr>
        <p:blipFill rotWithShape="1">
          <a:blip r:embed="rId3">
            <a:alphaModFix/>
          </a:blip>
          <a:srcRect/>
          <a:stretch/>
        </p:blipFill>
        <p:spPr>
          <a:xfrm>
            <a:off x="-1" y="2366"/>
            <a:ext cx="12196213" cy="6855634"/>
          </a:xfrm>
          <a:prstGeom prst="rect">
            <a:avLst/>
          </a:prstGeom>
          <a:noFill/>
          <a:ln>
            <a:noFill/>
          </a:ln>
        </p:spPr>
      </p:pic>
      <p:sp>
        <p:nvSpPr>
          <p:cNvPr id="37" name="Google Shape;37;p1">
            <a:extLst>
              <a:ext uri="{C183D7F6-B498-43B3-948B-1728B52AA6E4}">
                <adec:decorative xmlns:adec="http://schemas.microsoft.com/office/drawing/2017/decorative" val="1"/>
              </a:ext>
            </a:extLst>
          </p:cNvPr>
          <p:cNvSpPr/>
          <p:nvPr/>
        </p:nvSpPr>
        <p:spPr>
          <a:xfrm>
            <a:off x="0" y="0"/>
            <a:ext cx="12192001" cy="6858000"/>
          </a:xfrm>
          <a:prstGeom prst="rect">
            <a:avLst/>
          </a:prstGeom>
          <a:solidFill>
            <a:srgbClr val="262626">
              <a:alpha val="2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i-FI"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38" name="Google Shape;38;p1" descr="A person with red hair and a brown jacket&#10;&#10;AI-generated content may be incorrect."/>
          <p:cNvPicPr preferRelativeResize="0"/>
          <p:nvPr/>
        </p:nvPicPr>
        <p:blipFill rotWithShape="1">
          <a:blip r:embed="rId4">
            <a:alphaModFix/>
          </a:blip>
          <a:srcRect l="24873" t="11973" b="29042"/>
          <a:stretch/>
        </p:blipFill>
        <p:spPr>
          <a:xfrm>
            <a:off x="3467151" y="1143852"/>
            <a:ext cx="4854481" cy="5714148"/>
          </a:xfrm>
          <a:prstGeom prst="rect">
            <a:avLst/>
          </a:prstGeom>
          <a:noFill/>
          <a:ln>
            <a:noFill/>
          </a:ln>
        </p:spPr>
      </p:pic>
      <p:pic>
        <p:nvPicPr>
          <p:cNvPr id="39" name="Google Shape;39;p1" descr="A person holding a baby&#10;&#10;AI-generated content may be incorrect."/>
          <p:cNvPicPr preferRelativeResize="0"/>
          <p:nvPr/>
        </p:nvPicPr>
        <p:blipFill rotWithShape="1">
          <a:blip r:embed="rId5">
            <a:alphaModFix/>
          </a:blip>
          <a:srcRect l="16471" t="5088" r="21607" b="38442"/>
          <a:stretch/>
        </p:blipFill>
        <p:spPr>
          <a:xfrm>
            <a:off x="8219744" y="1157033"/>
            <a:ext cx="4167827" cy="5698601"/>
          </a:xfrm>
          <a:prstGeom prst="rect">
            <a:avLst/>
          </a:prstGeom>
          <a:noFill/>
          <a:ln>
            <a:noFill/>
          </a:ln>
        </p:spPr>
      </p:pic>
      <p:pic>
        <p:nvPicPr>
          <p:cNvPr id="40" name="Google Shape;40;p1" descr="A person with a bag and a backpack&#10;&#10;AI-generated content may be incorrect."/>
          <p:cNvPicPr preferRelativeResize="0"/>
          <p:nvPr/>
        </p:nvPicPr>
        <p:blipFill rotWithShape="1">
          <a:blip r:embed="rId6">
            <a:alphaModFix/>
          </a:blip>
          <a:srcRect t="5041" r="24907" b="41005"/>
          <a:stretch/>
        </p:blipFill>
        <p:spPr>
          <a:xfrm>
            <a:off x="4026762" y="67405"/>
            <a:ext cx="6301694" cy="6788230"/>
          </a:xfrm>
          <a:prstGeom prst="rect">
            <a:avLst/>
          </a:prstGeom>
          <a:noFill/>
          <a:ln>
            <a:noFill/>
          </a:ln>
        </p:spPr>
      </p:pic>
      <p:sp>
        <p:nvSpPr>
          <p:cNvPr id="41" name="Google Shape;41;p1"/>
          <p:cNvSpPr txBox="1">
            <a:spLocks noGrp="1"/>
          </p:cNvSpPr>
          <p:nvPr>
            <p:ph type="ctrTitle"/>
          </p:nvPr>
        </p:nvSpPr>
        <p:spPr>
          <a:xfrm>
            <a:off x="673100" y="3332033"/>
            <a:ext cx="9144000" cy="2387600"/>
          </a:xfrm>
          <a:prstGeom prst="rect">
            <a:avLst/>
          </a:prstGeom>
          <a:noFill/>
          <a:ln>
            <a:noFill/>
          </a:ln>
        </p:spPr>
        <p:txBody>
          <a:bodyPr spcFirstLastPara="1" wrap="square" lIns="91425" tIns="45700" rIns="91425" bIns="45700" anchor="b" anchorCtr="0">
            <a:noAutofit/>
          </a:bodyPr>
          <a:lstStyle/>
          <a:p>
            <a:pPr marL="0" lvl="0" indent="0" algn="l" rtl="0">
              <a:lnSpc>
                <a:spcPts val="9000"/>
              </a:lnSpc>
              <a:spcBef>
                <a:spcPts val="0"/>
              </a:spcBef>
              <a:spcAft>
                <a:spcPts val="0"/>
              </a:spcAft>
              <a:buClr>
                <a:schemeClr val="lt1"/>
              </a:buClr>
              <a:buSzPts val="9000"/>
              <a:buFont typeface="Montserrat"/>
              <a:buNone/>
            </a:pPr>
            <a:r>
              <a:rPr lang="fi-FI" sz="9600" dirty="0" err="1">
                <a:solidFill>
                  <a:schemeClr val="lt1"/>
                </a:solidFill>
              </a:rPr>
              <a:t>The</a:t>
            </a:r>
            <a:r>
              <a:rPr lang="fi-FI" sz="9600" dirty="0">
                <a:solidFill>
                  <a:schemeClr val="lt1"/>
                </a:solidFill>
              </a:rPr>
              <a:t> City </a:t>
            </a:r>
            <a:br>
              <a:rPr lang="fi-FI" sz="9600" dirty="0">
                <a:solidFill>
                  <a:schemeClr val="lt1"/>
                </a:solidFill>
              </a:rPr>
            </a:br>
            <a:r>
              <a:rPr lang="fi-FI" sz="9600" dirty="0">
                <a:solidFill>
                  <a:schemeClr val="lt1"/>
                </a:solidFill>
              </a:rPr>
              <a:t>of Action</a:t>
            </a:r>
            <a:endParaRPr lang="fi-FI" dirty="0"/>
          </a:p>
        </p:txBody>
      </p:sp>
      <p:sp>
        <p:nvSpPr>
          <p:cNvPr id="42" name="Google Shape;42;p1"/>
          <p:cNvSpPr txBox="1">
            <a:spLocks noGrp="1"/>
          </p:cNvSpPr>
          <p:nvPr>
            <p:ph type="subTitle" idx="1"/>
          </p:nvPr>
        </p:nvSpPr>
        <p:spPr>
          <a:xfrm>
            <a:off x="673100" y="5780261"/>
            <a:ext cx="8981704" cy="411523"/>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D1E9E3"/>
              </a:buClr>
              <a:buSzPts val="2000"/>
              <a:buNone/>
            </a:pPr>
            <a:r>
              <a:rPr lang="fi-FI" dirty="0">
                <a:solidFill>
                  <a:srgbClr val="D1E9E3"/>
                </a:solidFill>
              </a:rPr>
              <a:t>TAMPERE CITY STRATEGY 2035</a:t>
            </a:r>
            <a:endParaRPr lang="fi-FI" sz="2800" dirty="0"/>
          </a:p>
        </p:txBody>
      </p:sp>
      <p:pic>
        <p:nvPicPr>
          <p:cNvPr id="2" name="Picture 1">
            <a:extLst>
              <a:ext uri="{FF2B5EF4-FFF2-40B4-BE49-F238E27FC236}">
                <a16:creationId xmlns:a16="http://schemas.microsoft.com/office/drawing/2014/main" id="{2077FE0F-4797-D412-1B7F-9F5BD79E0F95}"/>
              </a:ext>
              <a:ext uri="{C183D7F6-B498-43B3-948B-1728B52AA6E4}">
                <adec:decorative xmlns:adec="http://schemas.microsoft.com/office/drawing/2017/decorative" val="1"/>
              </a:ext>
            </a:extLst>
          </p:cNvPr>
          <p:cNvPicPr>
            <a:picLocks noChangeAspect="1"/>
          </p:cNvPicPr>
          <p:nvPr/>
        </p:nvPicPr>
        <p:blipFill>
          <a:blip r:embed="rId7"/>
          <a:srcRect l="8114" t="17371" r="8114" b="18794"/>
          <a:stretch>
            <a:fillRect/>
          </a:stretch>
        </p:blipFill>
        <p:spPr>
          <a:xfrm>
            <a:off x="10724666" y="168274"/>
            <a:ext cx="1266827" cy="371232"/>
          </a:xfrm>
          <a:prstGeom prst="rect">
            <a:avLst/>
          </a:prstGeom>
        </p:spPr>
      </p:pic>
      <p:pic>
        <p:nvPicPr>
          <p:cNvPr id="3" name="Picture 2" descr="A black and white logo&#10;&#10;AI-generated content may be incorrect.">
            <a:extLst>
              <a:ext uri="{FF2B5EF4-FFF2-40B4-BE49-F238E27FC236}">
                <a16:creationId xmlns:a16="http://schemas.microsoft.com/office/drawing/2014/main" id="{74BFB544-6C0F-C5F2-9DE2-D75361C4B832}"/>
              </a:ext>
            </a:extLst>
          </p:cNvPr>
          <p:cNvPicPr>
            <a:picLocks noChangeAspect="1"/>
          </p:cNvPicPr>
          <p:nvPr/>
        </p:nvPicPr>
        <p:blipFill>
          <a:blip r:embed="rId8"/>
          <a:stretch>
            <a:fillRect/>
          </a:stretch>
        </p:blipFill>
        <p:spPr>
          <a:xfrm>
            <a:off x="224138" y="6347197"/>
            <a:ext cx="1266827" cy="320616"/>
          </a:xfrm>
          <a:prstGeom prst="rect">
            <a:avLst/>
          </a:prstGeom>
        </p:spPr>
      </p:pic>
      <p:pic>
        <p:nvPicPr>
          <p:cNvPr id="7" name="Picture 6">
            <a:extLst>
              <a:ext uri="{FF2B5EF4-FFF2-40B4-BE49-F238E27FC236}">
                <a16:creationId xmlns:a16="http://schemas.microsoft.com/office/drawing/2014/main" id="{318081E8-B657-6B54-08C9-364865A7B0B9}"/>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5115105" y="5726457"/>
            <a:ext cx="1586974" cy="93856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pic>
        <p:nvPicPr>
          <p:cNvPr id="6" name="Picture 5" descr="A city with a river and a bridge&#10;&#10;AI-generated content may be incorrect.">
            <a:extLst>
              <a:ext uri="{FF2B5EF4-FFF2-40B4-BE49-F238E27FC236}">
                <a16:creationId xmlns:a16="http://schemas.microsoft.com/office/drawing/2014/main" id="{8417F539-29F3-D5D0-95EA-2C49D4FE4792}"/>
              </a:ext>
            </a:extLst>
          </p:cNvPr>
          <p:cNvPicPr>
            <a:picLocks noChangeAspect="1"/>
          </p:cNvPicPr>
          <p:nvPr/>
        </p:nvPicPr>
        <p:blipFill>
          <a:blip r:embed="rId3"/>
          <a:stretch>
            <a:fillRect/>
          </a:stretch>
        </p:blipFill>
        <p:spPr>
          <a:xfrm>
            <a:off x="-2" y="0"/>
            <a:ext cx="12200088" cy="6852472"/>
          </a:xfrm>
          <a:prstGeom prst="rect">
            <a:avLst/>
          </a:prstGeom>
        </p:spPr>
      </p:pic>
      <p:sp>
        <p:nvSpPr>
          <p:cNvPr id="4" name="Google Shape;83;p5">
            <a:extLst>
              <a:ext uri="{FF2B5EF4-FFF2-40B4-BE49-F238E27FC236}">
                <a16:creationId xmlns:a16="http://schemas.microsoft.com/office/drawing/2014/main" id="{9665DFAF-24EA-1BCD-12AD-9082D42D6251}"/>
              </a:ext>
              <a:ext uri="{C183D7F6-B498-43B3-948B-1728B52AA6E4}">
                <adec:decorative xmlns:adec="http://schemas.microsoft.com/office/drawing/2017/decorative" val="1"/>
              </a:ext>
            </a:extLst>
          </p:cNvPr>
          <p:cNvSpPr/>
          <p:nvPr/>
        </p:nvSpPr>
        <p:spPr>
          <a:xfrm rot="10800000">
            <a:off x="-2" y="0"/>
            <a:ext cx="9439836" cy="6858000"/>
          </a:xfrm>
          <a:prstGeom prst="rect">
            <a:avLst/>
          </a:prstGeom>
          <a:gradFill>
            <a:gsLst>
              <a:gs pos="0">
                <a:schemeClr val="bg2">
                  <a:lumMod val="50000"/>
                  <a:alpha val="0"/>
                </a:schemeClr>
              </a:gs>
              <a:gs pos="44000">
                <a:schemeClr val="bg2">
                  <a:lumMod val="50000"/>
                  <a:alpha val="66336"/>
                </a:schemeClr>
              </a:gs>
              <a:gs pos="100000">
                <a:schemeClr val="bg2">
                  <a:lumMod val="50000"/>
                  <a:alpha val="82805"/>
                </a:schemeClr>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i-FI"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57" name="Google Shape;57;p3"/>
          <p:cNvSpPr txBox="1">
            <a:spLocks noGrp="1"/>
          </p:cNvSpPr>
          <p:nvPr>
            <p:ph type="ctrTitle"/>
          </p:nvPr>
        </p:nvSpPr>
        <p:spPr>
          <a:xfrm>
            <a:off x="753035" y="1033147"/>
            <a:ext cx="5342965" cy="1780821"/>
          </a:xfrm>
          <a:prstGeom prst="rect">
            <a:avLst/>
          </a:prstGeom>
          <a:noFill/>
          <a:ln>
            <a:noFill/>
          </a:ln>
        </p:spPr>
        <p:txBody>
          <a:bodyPr spcFirstLastPara="1" wrap="square" lIns="91425" tIns="45700" rIns="91425" bIns="45700" anchor="b" anchorCtr="0">
            <a:noAutofit/>
          </a:bodyPr>
          <a:lstStyle/>
          <a:p>
            <a:pPr marL="0" lvl="0" indent="0" algn="l" rtl="0">
              <a:lnSpc>
                <a:spcPts val="7000"/>
              </a:lnSpc>
              <a:spcBef>
                <a:spcPts val="0"/>
              </a:spcBef>
              <a:spcAft>
                <a:spcPts val="0"/>
              </a:spcAft>
              <a:buClr>
                <a:srgbClr val="D1E9E3"/>
              </a:buClr>
              <a:buSzPts val="6000"/>
              <a:buFont typeface="Montserrat"/>
              <a:buNone/>
            </a:pPr>
            <a:r>
              <a:rPr lang="fi-FI" sz="6600" dirty="0" err="1">
                <a:solidFill>
                  <a:srgbClr val="D1E9E3"/>
                </a:solidFill>
              </a:rPr>
              <a:t>The</a:t>
            </a:r>
            <a:r>
              <a:rPr lang="fi-FI" sz="6600" dirty="0">
                <a:solidFill>
                  <a:srgbClr val="D1E9E3"/>
                </a:solidFill>
              </a:rPr>
              <a:t> City </a:t>
            </a:r>
            <a:br>
              <a:rPr lang="fi-FI" sz="6600" dirty="0">
                <a:solidFill>
                  <a:srgbClr val="D1E9E3"/>
                </a:solidFill>
              </a:rPr>
            </a:br>
            <a:r>
              <a:rPr lang="fi-FI" sz="6600" dirty="0">
                <a:solidFill>
                  <a:srgbClr val="D1E9E3"/>
                </a:solidFill>
              </a:rPr>
              <a:t>of Action</a:t>
            </a:r>
            <a:endParaRPr lang="fi-FI" sz="6600" dirty="0"/>
          </a:p>
        </p:txBody>
      </p:sp>
      <p:sp>
        <p:nvSpPr>
          <p:cNvPr id="58" name="Google Shape;58;p3"/>
          <p:cNvSpPr txBox="1">
            <a:spLocks noGrp="1"/>
          </p:cNvSpPr>
          <p:nvPr>
            <p:ph type="subTitle" idx="1"/>
          </p:nvPr>
        </p:nvSpPr>
        <p:spPr>
          <a:xfrm>
            <a:off x="753035" y="2918481"/>
            <a:ext cx="6099710" cy="31458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600"/>
              <a:buNone/>
            </a:pPr>
            <a:r>
              <a:rPr lang="fi-FI" sz="1800" dirty="0">
                <a:solidFill>
                  <a:schemeClr val="lt1"/>
                </a:solidFill>
              </a:rPr>
              <a:t>Tampere </a:t>
            </a:r>
            <a:r>
              <a:rPr lang="fi-FI" sz="1800" dirty="0" err="1">
                <a:solidFill>
                  <a:schemeClr val="lt1"/>
                </a:solidFill>
              </a:rPr>
              <a:t>has</a:t>
            </a:r>
            <a:r>
              <a:rPr lang="fi-FI" sz="1800" dirty="0">
                <a:solidFill>
                  <a:schemeClr val="lt1"/>
                </a:solidFill>
              </a:rPr>
              <a:t> </a:t>
            </a:r>
            <a:r>
              <a:rPr lang="fi-FI" sz="1800" dirty="0" err="1">
                <a:solidFill>
                  <a:schemeClr val="lt1"/>
                </a:solidFill>
              </a:rPr>
              <a:t>always</a:t>
            </a:r>
            <a:r>
              <a:rPr lang="fi-FI" sz="1800" dirty="0">
                <a:solidFill>
                  <a:schemeClr val="lt1"/>
                </a:solidFill>
              </a:rPr>
              <a:t> </a:t>
            </a:r>
            <a:r>
              <a:rPr lang="fi-FI" sz="1800" dirty="0" err="1">
                <a:solidFill>
                  <a:schemeClr val="lt1"/>
                </a:solidFill>
              </a:rPr>
              <a:t>been</a:t>
            </a:r>
            <a:r>
              <a:rPr lang="fi-FI" sz="1800" dirty="0">
                <a:solidFill>
                  <a:schemeClr val="lt1"/>
                </a:solidFill>
              </a:rPr>
              <a:t> a city of </a:t>
            </a:r>
            <a:r>
              <a:rPr lang="fi-FI" sz="1800" dirty="0" err="1">
                <a:solidFill>
                  <a:schemeClr val="lt1"/>
                </a:solidFill>
              </a:rPr>
              <a:t>work</a:t>
            </a:r>
            <a:r>
              <a:rPr lang="fi-FI" sz="1800" dirty="0">
                <a:solidFill>
                  <a:schemeClr val="lt1"/>
                </a:solidFill>
              </a:rPr>
              <a:t>. </a:t>
            </a:r>
            <a:r>
              <a:rPr lang="fi-FI" sz="1800" dirty="0" err="1">
                <a:solidFill>
                  <a:schemeClr val="lt1"/>
                </a:solidFill>
              </a:rPr>
              <a:t>Since</a:t>
            </a:r>
            <a:r>
              <a:rPr lang="fi-FI" sz="1800" dirty="0">
                <a:solidFill>
                  <a:schemeClr val="lt1"/>
                </a:solidFill>
              </a:rPr>
              <a:t> </a:t>
            </a:r>
            <a:r>
              <a:rPr lang="fi-FI" sz="1800" dirty="0" err="1">
                <a:solidFill>
                  <a:schemeClr val="lt1"/>
                </a:solidFill>
              </a:rPr>
              <a:t>the</a:t>
            </a:r>
            <a:r>
              <a:rPr lang="fi-FI" sz="1800" dirty="0">
                <a:solidFill>
                  <a:schemeClr val="lt1"/>
                </a:solidFill>
              </a:rPr>
              <a:t> </a:t>
            </a:r>
            <a:r>
              <a:rPr lang="fi-FI" sz="1800" dirty="0" err="1">
                <a:solidFill>
                  <a:schemeClr val="lt1"/>
                </a:solidFill>
              </a:rPr>
              <a:t>days</a:t>
            </a:r>
            <a:r>
              <a:rPr lang="fi-FI" sz="1800" dirty="0">
                <a:solidFill>
                  <a:schemeClr val="lt1"/>
                </a:solidFill>
              </a:rPr>
              <a:t> of James Finlayson, </a:t>
            </a:r>
            <a:r>
              <a:rPr lang="fi-FI" sz="1800" dirty="0" err="1">
                <a:solidFill>
                  <a:schemeClr val="lt1"/>
                </a:solidFill>
              </a:rPr>
              <a:t>the</a:t>
            </a:r>
            <a:r>
              <a:rPr lang="fi-FI" sz="1800" dirty="0">
                <a:solidFill>
                  <a:schemeClr val="lt1"/>
                </a:solidFill>
              </a:rPr>
              <a:t> </a:t>
            </a:r>
            <a:r>
              <a:rPr lang="fi-FI" sz="1800" dirty="0" err="1">
                <a:solidFill>
                  <a:schemeClr val="lt1"/>
                </a:solidFill>
              </a:rPr>
              <a:t>story</a:t>
            </a:r>
            <a:r>
              <a:rPr lang="fi-FI" sz="1800" dirty="0">
                <a:solidFill>
                  <a:schemeClr val="lt1"/>
                </a:solidFill>
              </a:rPr>
              <a:t> of Tampere </a:t>
            </a:r>
            <a:r>
              <a:rPr lang="fi-FI" sz="1800" dirty="0" err="1">
                <a:solidFill>
                  <a:schemeClr val="lt1"/>
                </a:solidFill>
              </a:rPr>
              <a:t>has</a:t>
            </a:r>
            <a:r>
              <a:rPr lang="fi-FI" sz="1800" dirty="0">
                <a:solidFill>
                  <a:schemeClr val="lt1"/>
                </a:solidFill>
              </a:rPr>
              <a:t> </a:t>
            </a:r>
            <a:r>
              <a:rPr lang="fi-FI" sz="1800" dirty="0" err="1">
                <a:solidFill>
                  <a:schemeClr val="lt1"/>
                </a:solidFill>
              </a:rPr>
              <a:t>included</a:t>
            </a:r>
            <a:r>
              <a:rPr lang="fi-FI" sz="1800" dirty="0">
                <a:solidFill>
                  <a:schemeClr val="lt1"/>
                </a:solidFill>
              </a:rPr>
              <a:t> </a:t>
            </a:r>
            <a:r>
              <a:rPr lang="fi-FI" sz="1800" dirty="0" err="1">
                <a:solidFill>
                  <a:schemeClr val="lt1"/>
                </a:solidFill>
              </a:rPr>
              <a:t>great</a:t>
            </a:r>
            <a:r>
              <a:rPr lang="fi-FI" sz="1800" dirty="0">
                <a:solidFill>
                  <a:schemeClr val="lt1"/>
                </a:solidFill>
              </a:rPr>
              <a:t> </a:t>
            </a:r>
            <a:r>
              <a:rPr lang="fi-FI" sz="1800" dirty="0" err="1">
                <a:solidFill>
                  <a:schemeClr val="lt1"/>
                </a:solidFill>
              </a:rPr>
              <a:t>plans</a:t>
            </a:r>
            <a:r>
              <a:rPr lang="fi-FI" sz="1800" dirty="0">
                <a:solidFill>
                  <a:schemeClr val="lt1"/>
                </a:solidFill>
              </a:rPr>
              <a:t> and </a:t>
            </a:r>
            <a:r>
              <a:rPr lang="fi-FI" sz="1800" dirty="0" err="1">
                <a:solidFill>
                  <a:schemeClr val="lt1"/>
                </a:solidFill>
              </a:rPr>
              <a:t>ambitious</a:t>
            </a:r>
            <a:r>
              <a:rPr lang="fi-FI" sz="1800" dirty="0">
                <a:solidFill>
                  <a:schemeClr val="lt1"/>
                </a:solidFill>
              </a:rPr>
              <a:t> </a:t>
            </a:r>
            <a:r>
              <a:rPr lang="fi-FI" sz="1800" dirty="0" err="1">
                <a:solidFill>
                  <a:schemeClr val="lt1"/>
                </a:solidFill>
              </a:rPr>
              <a:t>objectives</a:t>
            </a:r>
            <a:r>
              <a:rPr lang="fi-FI" sz="1800" dirty="0">
                <a:solidFill>
                  <a:schemeClr val="lt1"/>
                </a:solidFill>
              </a:rPr>
              <a:t>. </a:t>
            </a:r>
            <a:r>
              <a:rPr lang="fi-FI" sz="1800" dirty="0" err="1">
                <a:solidFill>
                  <a:schemeClr val="lt1"/>
                </a:solidFill>
              </a:rPr>
              <a:t>This</a:t>
            </a:r>
            <a:r>
              <a:rPr lang="fi-FI" sz="1800" dirty="0">
                <a:solidFill>
                  <a:schemeClr val="lt1"/>
                </a:solidFill>
              </a:rPr>
              <a:t> </a:t>
            </a:r>
            <a:r>
              <a:rPr lang="fi-FI" sz="1800" dirty="0" err="1">
                <a:solidFill>
                  <a:schemeClr val="lt1"/>
                </a:solidFill>
              </a:rPr>
              <a:t>heritage</a:t>
            </a:r>
            <a:r>
              <a:rPr lang="fi-FI" sz="1800" dirty="0">
                <a:solidFill>
                  <a:schemeClr val="lt1"/>
                </a:solidFill>
              </a:rPr>
              <a:t> </a:t>
            </a:r>
            <a:r>
              <a:rPr lang="fi-FI" sz="1800" dirty="0" err="1">
                <a:solidFill>
                  <a:schemeClr val="lt1"/>
                </a:solidFill>
              </a:rPr>
              <a:t>has</a:t>
            </a:r>
            <a:r>
              <a:rPr lang="fi-FI" sz="1800" dirty="0">
                <a:solidFill>
                  <a:schemeClr val="lt1"/>
                </a:solidFill>
              </a:rPr>
              <a:t> </a:t>
            </a:r>
            <a:r>
              <a:rPr lang="fi-FI" sz="1800" dirty="0" err="1">
                <a:solidFill>
                  <a:schemeClr val="lt1"/>
                </a:solidFill>
              </a:rPr>
              <a:t>shaped</a:t>
            </a:r>
            <a:r>
              <a:rPr lang="fi-FI" sz="1800" dirty="0">
                <a:solidFill>
                  <a:schemeClr val="lt1"/>
                </a:solidFill>
              </a:rPr>
              <a:t> a </a:t>
            </a:r>
            <a:r>
              <a:rPr lang="fi-FI" sz="1800" dirty="0" err="1">
                <a:solidFill>
                  <a:schemeClr val="lt1"/>
                </a:solidFill>
              </a:rPr>
              <a:t>fundamental</a:t>
            </a:r>
            <a:r>
              <a:rPr lang="fi-FI" sz="1800" dirty="0">
                <a:solidFill>
                  <a:schemeClr val="lt1"/>
                </a:solidFill>
              </a:rPr>
              <a:t> </a:t>
            </a:r>
            <a:r>
              <a:rPr lang="fi-FI" sz="1800" dirty="0" err="1">
                <a:solidFill>
                  <a:schemeClr val="lt1"/>
                </a:solidFill>
              </a:rPr>
              <a:t>characteristic</a:t>
            </a:r>
            <a:r>
              <a:rPr lang="fi-FI" sz="1800" dirty="0">
                <a:solidFill>
                  <a:schemeClr val="lt1"/>
                </a:solidFill>
              </a:rPr>
              <a:t> of </a:t>
            </a:r>
            <a:r>
              <a:rPr lang="fi-FI" sz="1800" dirty="0" err="1">
                <a:solidFill>
                  <a:schemeClr val="lt1"/>
                </a:solidFill>
              </a:rPr>
              <a:t>the</a:t>
            </a:r>
            <a:r>
              <a:rPr lang="fi-FI" sz="1800" dirty="0">
                <a:solidFill>
                  <a:schemeClr val="lt1"/>
                </a:solidFill>
              </a:rPr>
              <a:t> city: a </a:t>
            </a:r>
            <a:r>
              <a:rPr lang="fi-FI" sz="1800" dirty="0" err="1">
                <a:solidFill>
                  <a:schemeClr val="lt1"/>
                </a:solidFill>
              </a:rPr>
              <a:t>bold</a:t>
            </a:r>
            <a:r>
              <a:rPr lang="fi-FI" sz="1800" dirty="0">
                <a:solidFill>
                  <a:schemeClr val="lt1"/>
                </a:solidFill>
              </a:rPr>
              <a:t> </a:t>
            </a:r>
            <a:r>
              <a:rPr lang="fi-FI" sz="1800" dirty="0" err="1">
                <a:solidFill>
                  <a:schemeClr val="lt1"/>
                </a:solidFill>
              </a:rPr>
              <a:t>approach</a:t>
            </a:r>
            <a:r>
              <a:rPr lang="fi-FI" sz="1800" dirty="0">
                <a:solidFill>
                  <a:schemeClr val="lt1"/>
                </a:solidFill>
              </a:rPr>
              <a:t> to </a:t>
            </a:r>
            <a:r>
              <a:rPr lang="fi-FI" sz="1800" dirty="0" err="1">
                <a:solidFill>
                  <a:schemeClr val="lt1"/>
                </a:solidFill>
              </a:rPr>
              <a:t>getting</a:t>
            </a:r>
            <a:r>
              <a:rPr lang="fi-FI" sz="1800" dirty="0">
                <a:solidFill>
                  <a:schemeClr val="lt1"/>
                </a:solidFill>
              </a:rPr>
              <a:t> </a:t>
            </a:r>
            <a:r>
              <a:rPr lang="fi-FI" sz="1800" dirty="0" err="1">
                <a:solidFill>
                  <a:schemeClr val="lt1"/>
                </a:solidFill>
              </a:rPr>
              <a:t>things</a:t>
            </a:r>
            <a:r>
              <a:rPr lang="fi-FI" sz="1800" dirty="0">
                <a:solidFill>
                  <a:schemeClr val="lt1"/>
                </a:solidFill>
              </a:rPr>
              <a:t> </a:t>
            </a:r>
            <a:r>
              <a:rPr lang="fi-FI" sz="1800" dirty="0" err="1">
                <a:solidFill>
                  <a:schemeClr val="lt1"/>
                </a:solidFill>
              </a:rPr>
              <a:t>done</a:t>
            </a:r>
            <a:r>
              <a:rPr lang="fi-FI" sz="1800" dirty="0">
                <a:solidFill>
                  <a:schemeClr val="lt1"/>
                </a:solidFill>
              </a:rPr>
              <a:t>. </a:t>
            </a:r>
          </a:p>
          <a:p>
            <a:pPr marL="0" lvl="0" indent="0" algn="l" rtl="0">
              <a:lnSpc>
                <a:spcPct val="90000"/>
              </a:lnSpc>
              <a:spcBef>
                <a:spcPts val="0"/>
              </a:spcBef>
              <a:spcAft>
                <a:spcPts val="0"/>
              </a:spcAft>
              <a:buClr>
                <a:schemeClr val="lt1"/>
              </a:buClr>
              <a:buSzPts val="1600"/>
              <a:buNone/>
            </a:pPr>
            <a:endParaRPr lang="fi-FI" sz="1800" dirty="0">
              <a:solidFill>
                <a:schemeClr val="lt1"/>
              </a:solidFill>
            </a:endParaRPr>
          </a:p>
          <a:p>
            <a:pPr marL="0" lvl="0" indent="0" algn="l" rtl="0">
              <a:lnSpc>
                <a:spcPct val="90000"/>
              </a:lnSpc>
              <a:spcBef>
                <a:spcPts val="0"/>
              </a:spcBef>
              <a:spcAft>
                <a:spcPts val="0"/>
              </a:spcAft>
              <a:buClr>
                <a:schemeClr val="lt1"/>
              </a:buClr>
              <a:buSzPts val="1600"/>
              <a:buNone/>
            </a:pPr>
            <a:r>
              <a:rPr lang="fi-FI" sz="1800" dirty="0" err="1">
                <a:solidFill>
                  <a:schemeClr val="lt1"/>
                </a:solidFill>
              </a:rPr>
              <a:t>The</a:t>
            </a:r>
            <a:r>
              <a:rPr lang="fi-FI" sz="1800" dirty="0">
                <a:solidFill>
                  <a:schemeClr val="lt1"/>
                </a:solidFill>
              </a:rPr>
              <a:t> city of </a:t>
            </a:r>
            <a:r>
              <a:rPr lang="fi-FI" sz="1800" dirty="0" err="1">
                <a:solidFill>
                  <a:schemeClr val="lt1"/>
                </a:solidFill>
              </a:rPr>
              <a:t>the</a:t>
            </a:r>
            <a:r>
              <a:rPr lang="fi-FI" sz="1800" dirty="0">
                <a:solidFill>
                  <a:schemeClr val="lt1"/>
                </a:solidFill>
              </a:rPr>
              <a:t> </a:t>
            </a:r>
            <a:r>
              <a:rPr lang="fi-FI" sz="1800" dirty="0" err="1">
                <a:solidFill>
                  <a:schemeClr val="lt1"/>
                </a:solidFill>
              </a:rPr>
              <a:t>future</a:t>
            </a:r>
            <a:r>
              <a:rPr lang="fi-FI" sz="1800" dirty="0">
                <a:solidFill>
                  <a:schemeClr val="lt1"/>
                </a:solidFill>
              </a:rPr>
              <a:t> is made </a:t>
            </a:r>
            <a:r>
              <a:rPr lang="fi-FI" sz="1800" dirty="0" err="1">
                <a:solidFill>
                  <a:schemeClr val="lt1"/>
                </a:solidFill>
              </a:rPr>
              <a:t>together</a:t>
            </a:r>
            <a:r>
              <a:rPr lang="fi-FI" sz="1800" dirty="0">
                <a:solidFill>
                  <a:schemeClr val="lt1"/>
                </a:solidFill>
              </a:rPr>
              <a:t>, and </a:t>
            </a:r>
            <a:r>
              <a:rPr lang="fi-FI" sz="1800" dirty="0" err="1">
                <a:solidFill>
                  <a:schemeClr val="lt1"/>
                </a:solidFill>
              </a:rPr>
              <a:t>every</a:t>
            </a:r>
            <a:r>
              <a:rPr lang="fi-FI" sz="1800" dirty="0">
                <a:solidFill>
                  <a:schemeClr val="lt1"/>
                </a:solidFill>
              </a:rPr>
              <a:t> </a:t>
            </a:r>
            <a:r>
              <a:rPr lang="fi-FI" sz="1800" dirty="0" err="1">
                <a:solidFill>
                  <a:schemeClr val="lt1"/>
                </a:solidFill>
              </a:rPr>
              <a:t>resident</a:t>
            </a:r>
            <a:r>
              <a:rPr lang="fi-FI" sz="1800" dirty="0">
                <a:solidFill>
                  <a:schemeClr val="lt1"/>
                </a:solidFill>
              </a:rPr>
              <a:t> </a:t>
            </a:r>
            <a:r>
              <a:rPr lang="fi-FI" sz="1800" dirty="0" err="1">
                <a:solidFill>
                  <a:schemeClr val="lt1"/>
                </a:solidFill>
              </a:rPr>
              <a:t>has</a:t>
            </a:r>
            <a:r>
              <a:rPr lang="fi-FI" sz="1800" dirty="0">
                <a:solidFill>
                  <a:schemeClr val="lt1"/>
                </a:solidFill>
              </a:rPr>
              <a:t> </a:t>
            </a:r>
            <a:r>
              <a:rPr lang="fi-FI" sz="1800" dirty="0" err="1">
                <a:solidFill>
                  <a:schemeClr val="lt1"/>
                </a:solidFill>
              </a:rPr>
              <a:t>the</a:t>
            </a:r>
            <a:r>
              <a:rPr lang="fi-FI" sz="1800" dirty="0">
                <a:solidFill>
                  <a:schemeClr val="lt1"/>
                </a:solidFill>
              </a:rPr>
              <a:t> </a:t>
            </a:r>
            <a:r>
              <a:rPr lang="fi-FI" sz="1800" dirty="0" err="1">
                <a:solidFill>
                  <a:schemeClr val="lt1"/>
                </a:solidFill>
              </a:rPr>
              <a:t>power</a:t>
            </a:r>
            <a:r>
              <a:rPr lang="fi-FI" sz="1800" dirty="0">
                <a:solidFill>
                  <a:schemeClr val="lt1"/>
                </a:solidFill>
              </a:rPr>
              <a:t> to act. In Tampere </a:t>
            </a:r>
            <a:r>
              <a:rPr lang="fi-FI" sz="1800" dirty="0" err="1">
                <a:solidFill>
                  <a:schemeClr val="lt1"/>
                </a:solidFill>
              </a:rPr>
              <a:t>everyone</a:t>
            </a:r>
            <a:r>
              <a:rPr lang="fi-FI" sz="1800" dirty="0">
                <a:solidFill>
                  <a:schemeClr val="lt1"/>
                </a:solidFill>
              </a:rPr>
              <a:t> </a:t>
            </a:r>
            <a:r>
              <a:rPr lang="fi-FI" sz="1800" dirty="0" err="1">
                <a:solidFill>
                  <a:schemeClr val="lt1"/>
                </a:solidFill>
              </a:rPr>
              <a:t>can</a:t>
            </a:r>
            <a:r>
              <a:rPr lang="fi-FI" sz="1800" dirty="0">
                <a:solidFill>
                  <a:schemeClr val="lt1"/>
                </a:solidFill>
              </a:rPr>
              <a:t> </a:t>
            </a:r>
            <a:r>
              <a:rPr lang="fi-FI" sz="1800" dirty="0" err="1">
                <a:solidFill>
                  <a:schemeClr val="lt1"/>
                </a:solidFill>
              </a:rPr>
              <a:t>be</a:t>
            </a:r>
            <a:r>
              <a:rPr lang="fi-FI" sz="1800" dirty="0">
                <a:solidFill>
                  <a:schemeClr val="lt1"/>
                </a:solidFill>
              </a:rPr>
              <a:t> </a:t>
            </a:r>
            <a:r>
              <a:rPr lang="fi-FI" sz="1800" dirty="0" err="1">
                <a:solidFill>
                  <a:schemeClr val="lt1"/>
                </a:solidFill>
              </a:rPr>
              <a:t>themselves</a:t>
            </a:r>
            <a:r>
              <a:rPr lang="fi-FI" sz="1800" dirty="0">
                <a:solidFill>
                  <a:schemeClr val="lt1"/>
                </a:solidFill>
              </a:rPr>
              <a:t>. </a:t>
            </a:r>
          </a:p>
          <a:p>
            <a:pPr marL="0" lvl="0" indent="0" algn="l" rtl="0">
              <a:lnSpc>
                <a:spcPct val="90000"/>
              </a:lnSpc>
              <a:spcBef>
                <a:spcPts val="0"/>
              </a:spcBef>
              <a:spcAft>
                <a:spcPts val="0"/>
              </a:spcAft>
              <a:buClr>
                <a:schemeClr val="lt1"/>
              </a:buClr>
              <a:buSzPts val="1600"/>
              <a:buNone/>
            </a:pPr>
            <a:endParaRPr lang="fi-FI" sz="1800" dirty="0">
              <a:solidFill>
                <a:schemeClr val="lt1"/>
              </a:solidFill>
            </a:endParaRPr>
          </a:p>
          <a:p>
            <a:pPr marL="0" lvl="0" indent="0" algn="l" rtl="0">
              <a:lnSpc>
                <a:spcPct val="90000"/>
              </a:lnSpc>
              <a:spcBef>
                <a:spcPts val="0"/>
              </a:spcBef>
              <a:spcAft>
                <a:spcPts val="0"/>
              </a:spcAft>
              <a:buClr>
                <a:schemeClr val="lt1"/>
              </a:buClr>
              <a:buSzPts val="1600"/>
              <a:buNone/>
            </a:pPr>
            <a:r>
              <a:rPr lang="fi-FI" sz="1800" dirty="0" err="1">
                <a:solidFill>
                  <a:schemeClr val="lt1"/>
                </a:solidFill>
              </a:rPr>
              <a:t>The</a:t>
            </a:r>
            <a:r>
              <a:rPr lang="fi-FI" sz="1800" dirty="0">
                <a:solidFill>
                  <a:schemeClr val="lt1"/>
                </a:solidFill>
              </a:rPr>
              <a:t> </a:t>
            </a:r>
            <a:r>
              <a:rPr lang="fi-FI" sz="1800" dirty="0" err="1">
                <a:solidFill>
                  <a:schemeClr val="lt1"/>
                </a:solidFill>
              </a:rPr>
              <a:t>banks</a:t>
            </a:r>
            <a:r>
              <a:rPr lang="fi-FI" sz="1800" dirty="0">
                <a:solidFill>
                  <a:schemeClr val="lt1"/>
                </a:solidFill>
              </a:rPr>
              <a:t> of Tammerkoski </a:t>
            </a:r>
            <a:r>
              <a:rPr lang="fi-FI" sz="1800" dirty="0" err="1">
                <a:solidFill>
                  <a:schemeClr val="lt1"/>
                </a:solidFill>
              </a:rPr>
              <a:t>Rapids</a:t>
            </a:r>
            <a:r>
              <a:rPr lang="fi-FI" sz="1800" dirty="0">
                <a:solidFill>
                  <a:schemeClr val="lt1"/>
                </a:solidFill>
              </a:rPr>
              <a:t> </a:t>
            </a:r>
            <a:r>
              <a:rPr lang="fi-FI" sz="1800" dirty="0" err="1">
                <a:solidFill>
                  <a:schemeClr val="lt1"/>
                </a:solidFill>
              </a:rPr>
              <a:t>have</a:t>
            </a:r>
            <a:r>
              <a:rPr lang="fi-FI" sz="1800" dirty="0">
                <a:solidFill>
                  <a:schemeClr val="lt1"/>
                </a:solidFill>
              </a:rPr>
              <a:t> </a:t>
            </a:r>
            <a:r>
              <a:rPr lang="fi-FI" sz="1800" dirty="0" err="1">
                <a:solidFill>
                  <a:schemeClr val="lt1"/>
                </a:solidFill>
              </a:rPr>
              <a:t>always</a:t>
            </a:r>
            <a:r>
              <a:rPr lang="fi-FI" sz="1800" dirty="0">
                <a:solidFill>
                  <a:schemeClr val="lt1"/>
                </a:solidFill>
              </a:rPr>
              <a:t> </a:t>
            </a:r>
            <a:r>
              <a:rPr lang="fi-FI" sz="1800" dirty="0" err="1">
                <a:solidFill>
                  <a:schemeClr val="lt1"/>
                </a:solidFill>
              </a:rPr>
              <a:t>been</a:t>
            </a:r>
            <a:r>
              <a:rPr lang="fi-FI" sz="1800" dirty="0">
                <a:solidFill>
                  <a:schemeClr val="lt1"/>
                </a:solidFill>
              </a:rPr>
              <a:t> a </a:t>
            </a:r>
            <a:r>
              <a:rPr lang="fi-FI" sz="1800" dirty="0" err="1">
                <a:solidFill>
                  <a:schemeClr val="lt1"/>
                </a:solidFill>
              </a:rPr>
              <a:t>meeting</a:t>
            </a:r>
            <a:r>
              <a:rPr lang="fi-FI" sz="1800" dirty="0">
                <a:solidFill>
                  <a:schemeClr val="lt1"/>
                </a:solidFill>
              </a:rPr>
              <a:t> </a:t>
            </a:r>
            <a:r>
              <a:rPr lang="fi-FI" sz="1800" dirty="0" err="1">
                <a:solidFill>
                  <a:schemeClr val="lt1"/>
                </a:solidFill>
              </a:rPr>
              <a:t>point</a:t>
            </a:r>
            <a:r>
              <a:rPr lang="fi-FI" sz="1800" dirty="0">
                <a:solidFill>
                  <a:schemeClr val="lt1"/>
                </a:solidFill>
              </a:rPr>
              <a:t> for </a:t>
            </a:r>
            <a:r>
              <a:rPr lang="fi-FI" sz="1800" dirty="0" err="1">
                <a:solidFill>
                  <a:schemeClr val="lt1"/>
                </a:solidFill>
              </a:rPr>
              <a:t>competence</a:t>
            </a:r>
            <a:r>
              <a:rPr lang="fi-FI" sz="1800" dirty="0">
                <a:solidFill>
                  <a:schemeClr val="lt1"/>
                </a:solidFill>
              </a:rPr>
              <a:t>, </a:t>
            </a:r>
            <a:r>
              <a:rPr lang="fi-FI" sz="1800" dirty="0" err="1">
                <a:solidFill>
                  <a:schemeClr val="lt1"/>
                </a:solidFill>
              </a:rPr>
              <a:t>expertise</a:t>
            </a:r>
            <a:r>
              <a:rPr lang="fi-FI" sz="1800" dirty="0">
                <a:solidFill>
                  <a:schemeClr val="lt1"/>
                </a:solidFill>
              </a:rPr>
              <a:t> and </a:t>
            </a:r>
            <a:r>
              <a:rPr lang="fi-FI" sz="1800" dirty="0" err="1">
                <a:solidFill>
                  <a:schemeClr val="lt1"/>
                </a:solidFill>
              </a:rPr>
              <a:t>new</a:t>
            </a:r>
            <a:r>
              <a:rPr lang="fi-FI" sz="1800" dirty="0">
                <a:solidFill>
                  <a:schemeClr val="lt1"/>
                </a:solidFill>
              </a:rPr>
              <a:t> </a:t>
            </a:r>
            <a:r>
              <a:rPr lang="fi-FI" sz="1800" dirty="0" err="1">
                <a:solidFill>
                  <a:schemeClr val="lt1"/>
                </a:solidFill>
              </a:rPr>
              <a:t>ideas</a:t>
            </a:r>
            <a:r>
              <a:rPr lang="fi-FI" sz="1800" dirty="0">
                <a:solidFill>
                  <a:schemeClr val="lt1"/>
                </a:solidFill>
              </a:rPr>
              <a:t>. </a:t>
            </a:r>
            <a:r>
              <a:rPr lang="fi-FI" sz="1800" dirty="0" err="1">
                <a:solidFill>
                  <a:schemeClr val="lt1"/>
                </a:solidFill>
              </a:rPr>
              <a:t>Our</a:t>
            </a:r>
            <a:r>
              <a:rPr lang="fi-FI" sz="1800" dirty="0">
                <a:solidFill>
                  <a:schemeClr val="lt1"/>
                </a:solidFill>
              </a:rPr>
              <a:t> </a:t>
            </a:r>
            <a:r>
              <a:rPr lang="fi-FI" sz="1800" dirty="0" err="1">
                <a:solidFill>
                  <a:schemeClr val="lt1"/>
                </a:solidFill>
              </a:rPr>
              <a:t>growing</a:t>
            </a:r>
            <a:r>
              <a:rPr lang="fi-FI" sz="1800" dirty="0">
                <a:solidFill>
                  <a:schemeClr val="lt1"/>
                </a:solidFill>
              </a:rPr>
              <a:t> and </a:t>
            </a:r>
            <a:r>
              <a:rPr lang="fi-FI" sz="1800" dirty="0" err="1">
                <a:solidFill>
                  <a:schemeClr val="lt1"/>
                </a:solidFill>
              </a:rPr>
              <a:t>international</a:t>
            </a:r>
            <a:r>
              <a:rPr lang="fi-FI" sz="1800" dirty="0">
                <a:solidFill>
                  <a:schemeClr val="lt1"/>
                </a:solidFill>
              </a:rPr>
              <a:t> city of action </a:t>
            </a:r>
            <a:r>
              <a:rPr lang="fi-FI" sz="1800" dirty="0" err="1">
                <a:solidFill>
                  <a:schemeClr val="lt1"/>
                </a:solidFill>
              </a:rPr>
              <a:t>builds</a:t>
            </a:r>
            <a:r>
              <a:rPr lang="fi-FI" sz="1800" dirty="0">
                <a:solidFill>
                  <a:schemeClr val="lt1"/>
                </a:solidFill>
              </a:rPr>
              <a:t> </a:t>
            </a:r>
            <a:r>
              <a:rPr lang="fi-FI" sz="1800" dirty="0" err="1">
                <a:solidFill>
                  <a:schemeClr val="lt1"/>
                </a:solidFill>
              </a:rPr>
              <a:t>sustainable</a:t>
            </a:r>
            <a:r>
              <a:rPr lang="fi-FI" sz="1800" dirty="0">
                <a:solidFill>
                  <a:schemeClr val="lt1"/>
                </a:solidFill>
              </a:rPr>
              <a:t> </a:t>
            </a:r>
            <a:r>
              <a:rPr lang="fi-FI" sz="1800" dirty="0" err="1">
                <a:solidFill>
                  <a:schemeClr val="lt1"/>
                </a:solidFill>
              </a:rPr>
              <a:t>future</a:t>
            </a:r>
            <a:r>
              <a:rPr lang="fi-FI" sz="1800" dirty="0">
                <a:solidFill>
                  <a:schemeClr val="lt1"/>
                </a:solidFill>
              </a:rPr>
              <a:t> </a:t>
            </a:r>
            <a:r>
              <a:rPr lang="fi-FI" sz="1800" dirty="0" err="1">
                <a:solidFill>
                  <a:schemeClr val="lt1"/>
                </a:solidFill>
              </a:rPr>
              <a:t>with</a:t>
            </a:r>
            <a:r>
              <a:rPr lang="fi-FI" sz="1800" dirty="0">
                <a:solidFill>
                  <a:schemeClr val="lt1"/>
                </a:solidFill>
              </a:rPr>
              <a:t> </a:t>
            </a:r>
            <a:r>
              <a:rPr lang="fi-FI" sz="1800" dirty="0" err="1">
                <a:solidFill>
                  <a:schemeClr val="lt1"/>
                </a:solidFill>
              </a:rPr>
              <a:t>this</a:t>
            </a:r>
            <a:r>
              <a:rPr lang="fi-FI" sz="1800" dirty="0">
                <a:solidFill>
                  <a:schemeClr val="lt1"/>
                </a:solidFill>
              </a:rPr>
              <a:t> know-how.</a:t>
            </a:r>
          </a:p>
          <a:p>
            <a:pPr marL="0" lvl="0" indent="0" algn="l" rtl="0">
              <a:lnSpc>
                <a:spcPct val="90000"/>
              </a:lnSpc>
              <a:spcBef>
                <a:spcPts val="0"/>
              </a:spcBef>
              <a:spcAft>
                <a:spcPts val="0"/>
              </a:spcAft>
              <a:buClr>
                <a:schemeClr val="lt1"/>
              </a:buClr>
              <a:buSzPts val="1600"/>
              <a:buNone/>
            </a:pPr>
            <a:endParaRPr lang="fi-FI" sz="1800" dirty="0">
              <a:solidFill>
                <a:schemeClr val="lt1"/>
              </a:solidFill>
            </a:endParaRPr>
          </a:p>
          <a:p>
            <a:pPr marL="0" lvl="0" indent="0" algn="l" rtl="0">
              <a:lnSpc>
                <a:spcPct val="90000"/>
              </a:lnSpc>
              <a:spcBef>
                <a:spcPts val="0"/>
              </a:spcBef>
              <a:spcAft>
                <a:spcPts val="0"/>
              </a:spcAft>
              <a:buClr>
                <a:schemeClr val="lt1"/>
              </a:buClr>
              <a:buSzPts val="1600"/>
              <a:buNone/>
            </a:pPr>
            <a:endParaRPr lang="fi-FI" sz="1800" dirty="0">
              <a:solidFill>
                <a:schemeClr val="lt1"/>
              </a:solidFill>
            </a:endParaRPr>
          </a:p>
          <a:p>
            <a:pPr marL="0" lvl="0" indent="0" algn="l" rtl="0">
              <a:lnSpc>
                <a:spcPct val="90000"/>
              </a:lnSpc>
              <a:spcBef>
                <a:spcPts val="0"/>
              </a:spcBef>
              <a:spcAft>
                <a:spcPts val="0"/>
              </a:spcAft>
              <a:buClr>
                <a:schemeClr val="lt1"/>
              </a:buClr>
              <a:buSzPts val="1600"/>
              <a:buNone/>
            </a:pPr>
            <a:endParaRPr lang="fi-FI" sz="1800" dirty="0">
              <a:solidFill>
                <a:schemeClr val="lt1"/>
              </a:solidFill>
            </a:endParaRPr>
          </a:p>
        </p:txBody>
      </p:sp>
      <p:sp>
        <p:nvSpPr>
          <p:cNvPr id="59" name="Google Shape;59;p3"/>
          <p:cNvSpPr txBox="1"/>
          <p:nvPr/>
        </p:nvSpPr>
        <p:spPr>
          <a:xfrm>
            <a:off x="753035" y="633924"/>
            <a:ext cx="4531484" cy="420529"/>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000"/>
              <a:buFont typeface="Arial"/>
              <a:buNone/>
              <a:tabLst/>
              <a:defRPr/>
            </a:pPr>
            <a:r>
              <a:rPr kumimoji="0" lang="fi-FI" sz="24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VISION 2035</a:t>
            </a:r>
            <a:endParaRPr kumimoji="0" lang="fi-FI"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7F93259D-3E72-808E-39A3-FE17A4A21C4B}"/>
              </a:ext>
              <a:ext uri="{C183D7F6-B498-43B3-948B-1728B52AA6E4}">
                <adec:decorative xmlns:adec="http://schemas.microsoft.com/office/drawing/2017/decorative" val="1"/>
              </a:ext>
            </a:extLst>
          </p:cNvPr>
          <p:cNvPicPr>
            <a:picLocks noChangeAspect="1"/>
          </p:cNvPicPr>
          <p:nvPr/>
        </p:nvPicPr>
        <p:blipFill>
          <a:blip r:embed="rId4"/>
          <a:srcRect l="8114" t="17371" r="8114" b="18794"/>
          <a:stretch>
            <a:fillRect/>
          </a:stretch>
        </p:blipFill>
        <p:spPr>
          <a:xfrm>
            <a:off x="10724666" y="168274"/>
            <a:ext cx="1266827" cy="371232"/>
          </a:xfrm>
          <a:prstGeom prst="rect">
            <a:avLst/>
          </a:prstGeom>
        </p:spPr>
      </p:pic>
      <p:pic>
        <p:nvPicPr>
          <p:cNvPr id="5" name="Picture 4" descr="A black and white logo&#10;&#10;AI-generated content may be incorrect.">
            <a:extLst>
              <a:ext uri="{FF2B5EF4-FFF2-40B4-BE49-F238E27FC236}">
                <a16:creationId xmlns:a16="http://schemas.microsoft.com/office/drawing/2014/main" id="{5F54F48A-9AE7-985D-E83B-0AA64287BD2B}"/>
              </a:ext>
            </a:extLst>
          </p:cNvPr>
          <p:cNvPicPr>
            <a:picLocks noChangeAspect="1"/>
          </p:cNvPicPr>
          <p:nvPr/>
        </p:nvPicPr>
        <p:blipFill>
          <a:blip r:embed="rId5"/>
          <a:stretch>
            <a:fillRect/>
          </a:stretch>
        </p:blipFill>
        <p:spPr>
          <a:xfrm>
            <a:off x="224138" y="6347197"/>
            <a:ext cx="1266827" cy="32061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1">
          <a:extLst>
            <a:ext uri="{FF2B5EF4-FFF2-40B4-BE49-F238E27FC236}">
              <a16:creationId xmlns:a16="http://schemas.microsoft.com/office/drawing/2014/main" id="{4E092C6F-2F0C-0B42-7520-E40C80638505}"/>
            </a:ext>
          </a:extLst>
        </p:cNvPr>
        <p:cNvGrpSpPr/>
        <p:nvPr/>
      </p:nvGrpSpPr>
      <p:grpSpPr>
        <a:xfrm>
          <a:off x="0" y="0"/>
          <a:ext cx="0" cy="0"/>
          <a:chOff x="0" y="0"/>
          <a:chExt cx="0" cy="0"/>
        </a:xfrm>
      </p:grpSpPr>
      <p:pic>
        <p:nvPicPr>
          <p:cNvPr id="36" name="Picture 35">
            <a:extLst>
              <a:ext uri="{FF2B5EF4-FFF2-40B4-BE49-F238E27FC236}">
                <a16:creationId xmlns:a16="http://schemas.microsoft.com/office/drawing/2014/main" id="{F4B7871D-A44F-6BC1-75DE-E46A88E460CE}"/>
              </a:ext>
              <a:ext uri="{C183D7F6-B498-43B3-948B-1728B52AA6E4}">
                <adec:decorative xmlns:adec="http://schemas.microsoft.com/office/drawing/2017/decorative" val="1"/>
              </a:ext>
            </a:extLst>
          </p:cNvPr>
          <p:cNvPicPr>
            <a:picLocks noChangeAspect="1"/>
          </p:cNvPicPr>
          <p:nvPr/>
        </p:nvPicPr>
        <p:blipFill>
          <a:blip r:embed="rId3"/>
          <a:srcRect l="8338" t="3124" r="1774" b="15938"/>
          <a:stretch>
            <a:fillRect/>
          </a:stretch>
        </p:blipFill>
        <p:spPr>
          <a:xfrm>
            <a:off x="0" y="-4367"/>
            <a:ext cx="12192000" cy="6858000"/>
          </a:xfrm>
          <a:prstGeom prst="rect">
            <a:avLst/>
          </a:prstGeom>
        </p:spPr>
      </p:pic>
      <p:sp>
        <p:nvSpPr>
          <p:cNvPr id="34" name="Rectangle 33">
            <a:extLst>
              <a:ext uri="{FF2B5EF4-FFF2-40B4-BE49-F238E27FC236}">
                <a16:creationId xmlns:a16="http://schemas.microsoft.com/office/drawing/2014/main" id="{01891F69-BE12-DC7E-11FB-E648FBECE66B}"/>
              </a:ext>
              <a:ext uri="{C183D7F6-B498-43B3-948B-1728B52AA6E4}">
                <adec:decorative xmlns:adec="http://schemas.microsoft.com/office/drawing/2017/decorative" val="1"/>
              </a:ext>
            </a:extLst>
          </p:cNvPr>
          <p:cNvSpPr/>
          <p:nvPr/>
        </p:nvSpPr>
        <p:spPr>
          <a:xfrm>
            <a:off x="0" y="-4367"/>
            <a:ext cx="12192000" cy="6858000"/>
          </a:xfrm>
          <a:prstGeom prst="rect">
            <a:avLst/>
          </a:prstGeom>
          <a:solidFill>
            <a:schemeClr val="bg1">
              <a:alpha val="1641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i-FI" sz="1400" b="0" i="0" u="none" strike="noStrike" kern="0" cap="none" spc="0" normalizeH="0" baseline="0" noProof="0" dirty="0">
              <a:ln>
                <a:noFill/>
              </a:ln>
              <a:solidFill>
                <a:srgbClr val="FFFFFF"/>
              </a:solidFill>
              <a:effectLst/>
              <a:uLnTx/>
              <a:uFillTx/>
              <a:latin typeface="Calibri" panose="020F0502020204030204"/>
              <a:ea typeface="+mn-ea"/>
              <a:cs typeface="+mn-cs"/>
              <a:sym typeface="Arial"/>
            </a:endParaRPr>
          </a:p>
        </p:txBody>
      </p:sp>
      <p:pic>
        <p:nvPicPr>
          <p:cNvPr id="21" name="Picture 20">
            <a:extLst>
              <a:ext uri="{FF2B5EF4-FFF2-40B4-BE49-F238E27FC236}">
                <a16:creationId xmlns:a16="http://schemas.microsoft.com/office/drawing/2014/main" id="{09B9393C-F4AA-B31E-333F-41763C18C9E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962268" y="4434674"/>
            <a:ext cx="6863687" cy="2064050"/>
          </a:xfrm>
          <a:prstGeom prst="rect">
            <a:avLst/>
          </a:prstGeom>
        </p:spPr>
      </p:pic>
      <p:sp>
        <p:nvSpPr>
          <p:cNvPr id="19" name="Google Shape;86;p5">
            <a:extLst>
              <a:ext uri="{FF2B5EF4-FFF2-40B4-BE49-F238E27FC236}">
                <a16:creationId xmlns:a16="http://schemas.microsoft.com/office/drawing/2014/main" id="{D190DB6D-C859-13A2-5B1A-1107943C6D58}"/>
              </a:ext>
              <a:ext uri="{C183D7F6-B498-43B3-948B-1728B52AA6E4}">
                <adec:decorative xmlns:adec="http://schemas.microsoft.com/office/drawing/2017/decorative" val="1"/>
              </a:ext>
            </a:extLst>
          </p:cNvPr>
          <p:cNvSpPr/>
          <p:nvPr/>
        </p:nvSpPr>
        <p:spPr>
          <a:xfrm>
            <a:off x="4966146" y="4434674"/>
            <a:ext cx="6855555" cy="2064050"/>
          </a:xfrm>
          <a:prstGeom prst="rect">
            <a:avLst/>
          </a:prstGeom>
          <a:solidFill>
            <a:schemeClr val="bg2">
              <a:alpha val="65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i-FI" sz="1800" b="0" i="0" u="none" strike="noStrike" kern="0" cap="none" spc="0" normalizeH="0" baseline="0" noProof="0" dirty="0">
              <a:ln>
                <a:noFill/>
              </a:ln>
              <a:solidFill>
                <a:srgbClr val="387368"/>
              </a:solidFill>
              <a:effectLst/>
              <a:uLnTx/>
              <a:uFillTx/>
              <a:latin typeface="Arial"/>
              <a:ea typeface="Arial"/>
              <a:cs typeface="Arial"/>
              <a:sym typeface="Arial"/>
            </a:endParaRPr>
          </a:p>
        </p:txBody>
      </p:sp>
      <p:pic>
        <p:nvPicPr>
          <p:cNvPr id="14" name="Picture 13">
            <a:extLst>
              <a:ext uri="{FF2B5EF4-FFF2-40B4-BE49-F238E27FC236}">
                <a16:creationId xmlns:a16="http://schemas.microsoft.com/office/drawing/2014/main" id="{E60F2A0F-9AB7-B959-A9A9-C2B87EA969A1}"/>
              </a:ext>
              <a:ext uri="{C183D7F6-B498-43B3-948B-1728B52AA6E4}">
                <adec:decorative xmlns:adec="http://schemas.microsoft.com/office/drawing/2017/decorative" val="1"/>
              </a:ext>
            </a:extLst>
          </p:cNvPr>
          <p:cNvPicPr>
            <a:picLocks noChangeAspect="1"/>
          </p:cNvPicPr>
          <p:nvPr/>
        </p:nvPicPr>
        <p:blipFill>
          <a:blip r:embed="rId5"/>
          <a:srcRect t="14634"/>
          <a:stretch>
            <a:fillRect/>
          </a:stretch>
        </p:blipFill>
        <p:spPr>
          <a:xfrm>
            <a:off x="9598084" y="689329"/>
            <a:ext cx="2223617" cy="3659729"/>
          </a:xfrm>
          <a:prstGeom prst="rect">
            <a:avLst/>
          </a:prstGeom>
        </p:spPr>
      </p:pic>
      <p:sp>
        <p:nvSpPr>
          <p:cNvPr id="15" name="Google Shape;86;p5">
            <a:extLst>
              <a:ext uri="{FF2B5EF4-FFF2-40B4-BE49-F238E27FC236}">
                <a16:creationId xmlns:a16="http://schemas.microsoft.com/office/drawing/2014/main" id="{D9F27813-AC19-D991-7B04-C4DF51F42DE7}"/>
              </a:ext>
              <a:ext uri="{C183D7F6-B498-43B3-948B-1728B52AA6E4}">
                <adec:decorative xmlns:adec="http://schemas.microsoft.com/office/drawing/2017/decorative" val="1"/>
              </a:ext>
            </a:extLst>
          </p:cNvPr>
          <p:cNvSpPr/>
          <p:nvPr/>
        </p:nvSpPr>
        <p:spPr>
          <a:xfrm>
            <a:off x="9602338" y="689330"/>
            <a:ext cx="2223617" cy="3659728"/>
          </a:xfrm>
          <a:prstGeom prst="rect">
            <a:avLst/>
          </a:prstGeom>
          <a:solidFill>
            <a:schemeClr val="bg2">
              <a:alpha val="65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i-FI" sz="1800" b="0" i="0" u="none" strike="noStrike" kern="0" cap="none" spc="0" normalizeH="0" baseline="0" noProof="0" dirty="0">
              <a:ln>
                <a:noFill/>
              </a:ln>
              <a:solidFill>
                <a:srgbClr val="387368"/>
              </a:solidFill>
              <a:effectLst/>
              <a:uLnTx/>
              <a:uFillTx/>
              <a:latin typeface="Arial"/>
              <a:ea typeface="Arial"/>
              <a:cs typeface="Arial"/>
              <a:sym typeface="Arial"/>
            </a:endParaRPr>
          </a:p>
        </p:txBody>
      </p:sp>
      <p:pic>
        <p:nvPicPr>
          <p:cNvPr id="12" name="Picture 11">
            <a:extLst>
              <a:ext uri="{FF2B5EF4-FFF2-40B4-BE49-F238E27FC236}">
                <a16:creationId xmlns:a16="http://schemas.microsoft.com/office/drawing/2014/main" id="{7ECAB081-D1B3-8D6A-2718-570727A2B111}"/>
              </a:ext>
              <a:ext uri="{C183D7F6-B498-43B3-948B-1728B52AA6E4}">
                <adec:decorative xmlns:adec="http://schemas.microsoft.com/office/drawing/2017/decorative" val="1"/>
              </a:ext>
            </a:extLst>
          </p:cNvPr>
          <p:cNvPicPr>
            <a:picLocks noChangeAspect="1"/>
          </p:cNvPicPr>
          <p:nvPr/>
        </p:nvPicPr>
        <p:blipFill>
          <a:blip r:embed="rId6"/>
          <a:srcRect t="13593"/>
          <a:stretch>
            <a:fillRect/>
          </a:stretch>
        </p:blipFill>
        <p:spPr>
          <a:xfrm>
            <a:off x="7282115" y="689331"/>
            <a:ext cx="2223617" cy="3659728"/>
          </a:xfrm>
          <a:prstGeom prst="rect">
            <a:avLst/>
          </a:prstGeom>
        </p:spPr>
      </p:pic>
      <p:sp>
        <p:nvSpPr>
          <p:cNvPr id="13" name="Google Shape;86;p5">
            <a:extLst>
              <a:ext uri="{FF2B5EF4-FFF2-40B4-BE49-F238E27FC236}">
                <a16:creationId xmlns:a16="http://schemas.microsoft.com/office/drawing/2014/main" id="{A1BD755A-A76C-E535-3F50-AFA65621240E}"/>
              </a:ext>
              <a:ext uri="{C183D7F6-B498-43B3-948B-1728B52AA6E4}">
                <adec:decorative xmlns:adec="http://schemas.microsoft.com/office/drawing/2017/decorative" val="1"/>
              </a:ext>
            </a:extLst>
          </p:cNvPr>
          <p:cNvSpPr/>
          <p:nvPr/>
        </p:nvSpPr>
        <p:spPr>
          <a:xfrm>
            <a:off x="7285993" y="691697"/>
            <a:ext cx="2219739" cy="3659728"/>
          </a:xfrm>
          <a:prstGeom prst="rect">
            <a:avLst/>
          </a:prstGeom>
          <a:solidFill>
            <a:schemeClr val="bg2">
              <a:alpha val="65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i-FI" sz="1800" b="0" i="0" u="none" strike="noStrike" kern="0" cap="none" spc="0" normalizeH="0" baseline="0" noProof="0" dirty="0">
              <a:ln>
                <a:noFill/>
              </a:ln>
              <a:solidFill>
                <a:srgbClr val="387368"/>
              </a:solidFill>
              <a:effectLst/>
              <a:uLnTx/>
              <a:uFillTx/>
              <a:latin typeface="Arial"/>
              <a:ea typeface="Arial"/>
              <a:cs typeface="Arial"/>
              <a:sym typeface="Arial"/>
            </a:endParaRPr>
          </a:p>
        </p:txBody>
      </p:sp>
      <p:pic>
        <p:nvPicPr>
          <p:cNvPr id="11" name="Picture 10">
            <a:extLst>
              <a:ext uri="{FF2B5EF4-FFF2-40B4-BE49-F238E27FC236}">
                <a16:creationId xmlns:a16="http://schemas.microsoft.com/office/drawing/2014/main" id="{40A27C53-63A6-7553-C416-F512440258D6}"/>
              </a:ext>
              <a:ext uri="{C183D7F6-B498-43B3-948B-1728B52AA6E4}">
                <adec:decorative xmlns:adec="http://schemas.microsoft.com/office/drawing/2017/decorative" val="1"/>
              </a:ext>
            </a:extLst>
          </p:cNvPr>
          <p:cNvPicPr>
            <a:picLocks noChangeAspect="1"/>
          </p:cNvPicPr>
          <p:nvPr/>
        </p:nvPicPr>
        <p:blipFill>
          <a:blip r:embed="rId7"/>
          <a:srcRect t="13746"/>
          <a:stretch>
            <a:fillRect/>
          </a:stretch>
        </p:blipFill>
        <p:spPr>
          <a:xfrm>
            <a:off x="4962268" y="693003"/>
            <a:ext cx="2223617" cy="3659728"/>
          </a:xfrm>
          <a:prstGeom prst="rect">
            <a:avLst/>
          </a:prstGeom>
        </p:spPr>
      </p:pic>
      <p:sp>
        <p:nvSpPr>
          <p:cNvPr id="86" name="Google Shape;86;p5">
            <a:extLst>
              <a:ext uri="{FF2B5EF4-FFF2-40B4-BE49-F238E27FC236}">
                <a16:creationId xmlns:a16="http://schemas.microsoft.com/office/drawing/2014/main" id="{FE6676A8-9E5F-4F1E-9546-0FE64B5BABE0}"/>
              </a:ext>
              <a:ext uri="{C183D7F6-B498-43B3-948B-1728B52AA6E4}">
                <adec:decorative xmlns:adec="http://schemas.microsoft.com/office/drawing/2017/decorative" val="1"/>
              </a:ext>
            </a:extLst>
          </p:cNvPr>
          <p:cNvSpPr/>
          <p:nvPr/>
        </p:nvSpPr>
        <p:spPr>
          <a:xfrm>
            <a:off x="4966146" y="691697"/>
            <a:ext cx="2223617" cy="3659728"/>
          </a:xfrm>
          <a:prstGeom prst="rect">
            <a:avLst/>
          </a:prstGeom>
          <a:solidFill>
            <a:schemeClr val="bg2">
              <a:alpha val="65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i-FI" sz="1800" b="0" i="0" u="none" strike="noStrike" kern="0" cap="none" spc="0" normalizeH="0" baseline="0" noProof="0" dirty="0">
              <a:ln>
                <a:noFill/>
              </a:ln>
              <a:solidFill>
                <a:srgbClr val="387368"/>
              </a:solidFill>
              <a:effectLst/>
              <a:uLnTx/>
              <a:uFillTx/>
              <a:latin typeface="Arial"/>
              <a:ea typeface="Arial"/>
              <a:cs typeface="Arial"/>
              <a:sym typeface="Arial"/>
            </a:endParaRPr>
          </a:p>
        </p:txBody>
      </p:sp>
      <p:sp>
        <p:nvSpPr>
          <p:cNvPr id="39" name="Google Shape;71;p4">
            <a:extLst>
              <a:ext uri="{FF2B5EF4-FFF2-40B4-BE49-F238E27FC236}">
                <a16:creationId xmlns:a16="http://schemas.microsoft.com/office/drawing/2014/main" id="{96F84D30-4C0D-58F1-B508-20B935E02BE8}"/>
              </a:ext>
            </a:extLst>
          </p:cNvPr>
          <p:cNvSpPr txBox="1">
            <a:spLocks noGrp="1"/>
          </p:cNvSpPr>
          <p:nvPr>
            <p:ph type="ctrTitle"/>
          </p:nvPr>
        </p:nvSpPr>
        <p:spPr>
          <a:xfrm>
            <a:off x="257014" y="2606549"/>
            <a:ext cx="3789470" cy="167674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D1E9E3"/>
              </a:buClr>
              <a:buSzPts val="6000"/>
              <a:buFont typeface="Montserrat"/>
              <a:buNone/>
            </a:pPr>
            <a:r>
              <a:rPr lang="fi-FI" sz="6600" dirty="0" err="1">
                <a:solidFill>
                  <a:schemeClr val="bg2"/>
                </a:solidFill>
              </a:rPr>
              <a:t>The</a:t>
            </a:r>
            <a:r>
              <a:rPr lang="fi-FI" sz="6600" dirty="0">
                <a:solidFill>
                  <a:schemeClr val="bg2"/>
                </a:solidFill>
              </a:rPr>
              <a:t> City of Action</a:t>
            </a:r>
          </a:p>
        </p:txBody>
      </p:sp>
      <p:sp>
        <p:nvSpPr>
          <p:cNvPr id="8" name="Google Shape;70;p4">
            <a:extLst>
              <a:ext uri="{FF2B5EF4-FFF2-40B4-BE49-F238E27FC236}">
                <a16:creationId xmlns:a16="http://schemas.microsoft.com/office/drawing/2014/main" id="{2CAF177C-0ABC-7DE2-CB3F-047853ABBADA}"/>
              </a:ext>
            </a:extLst>
          </p:cNvPr>
          <p:cNvSpPr txBox="1"/>
          <p:nvPr/>
        </p:nvSpPr>
        <p:spPr>
          <a:xfrm>
            <a:off x="5019702" y="1109965"/>
            <a:ext cx="2112627" cy="421951"/>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1C3933"/>
              </a:buClr>
              <a:buSzPts val="2400"/>
              <a:buFont typeface="Montserrat SemiBold"/>
              <a:buNone/>
              <a:tabLst/>
              <a:defRPr/>
            </a:pPr>
            <a:r>
              <a:rPr kumimoji="0" lang="fi-FI" sz="2000" b="0" i="0" u="none" strike="noStrike" kern="0" cap="none" spc="0" normalizeH="0" baseline="0" noProof="0" dirty="0" err="1">
                <a:ln>
                  <a:noFill/>
                </a:ln>
                <a:solidFill>
                  <a:srgbClr val="FFFFFF"/>
                </a:solidFill>
                <a:effectLst/>
                <a:uLnTx/>
                <a:uFillTx/>
                <a:latin typeface="Calibri" panose="020F0502020204030204" pitchFamily="34" charset="0"/>
                <a:ea typeface="Montserrat SemiBold"/>
                <a:cs typeface="Calibri" panose="020F0502020204030204" pitchFamily="34" charset="0"/>
                <a:sym typeface="Montserrat SemiBold"/>
              </a:rPr>
              <a:t>Joy</a:t>
            </a:r>
            <a:r>
              <a:rPr kumimoji="0" lang="fi-FI" sz="2000" b="0" i="0" u="none" strike="noStrike" kern="0" cap="none" spc="0" normalizeH="0" baseline="0" noProof="0" dirty="0">
                <a:ln>
                  <a:noFill/>
                </a:ln>
                <a:solidFill>
                  <a:srgbClr val="FFFFFF"/>
                </a:solidFill>
                <a:effectLst/>
                <a:uLnTx/>
                <a:uFillTx/>
                <a:latin typeface="Calibri" panose="020F0502020204030204" pitchFamily="34" charset="0"/>
                <a:ea typeface="Montserrat SemiBold"/>
                <a:cs typeface="Calibri" panose="020F0502020204030204" pitchFamily="34" charset="0"/>
                <a:sym typeface="Montserrat SemiBold"/>
              </a:rPr>
              <a:t> of life.</a:t>
            </a:r>
          </a:p>
        </p:txBody>
      </p:sp>
      <p:sp>
        <p:nvSpPr>
          <p:cNvPr id="91" name="Google Shape;91;p5">
            <a:extLst>
              <a:ext uri="{FF2B5EF4-FFF2-40B4-BE49-F238E27FC236}">
                <a16:creationId xmlns:a16="http://schemas.microsoft.com/office/drawing/2014/main" id="{E284545C-E658-F255-9D33-E8CB45C92145}"/>
              </a:ext>
            </a:extLst>
          </p:cNvPr>
          <p:cNvSpPr txBox="1"/>
          <p:nvPr/>
        </p:nvSpPr>
        <p:spPr>
          <a:xfrm>
            <a:off x="5042499" y="1630247"/>
            <a:ext cx="2089830" cy="191351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1C3933"/>
              </a:buClr>
              <a:buSzPts val="1400"/>
              <a:buFont typeface="Montserrat"/>
              <a:buNone/>
              <a:tabLst/>
              <a:defRPr/>
            </a:pP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Tampere for </a:t>
            </a:r>
            <a:r>
              <a:rPr kumimoji="0" lang="fi-FI" sz="1600" b="0" i="0" u="none" strike="noStrike" kern="0" cap="none" spc="0" normalizeH="0" baseline="0" noProof="0" dirty="0" err="1">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all</a:t>
            </a: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 – </a:t>
            </a:r>
            <a:r>
              <a:rPr kumimoji="0" lang="fi-FI" sz="1600" b="0" i="0" u="none" strike="noStrike" kern="0" cap="none" spc="0" normalizeH="0" baseline="0" noProof="0" dirty="0" err="1">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well-being</a:t>
            </a: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 </a:t>
            </a:r>
            <a:r>
              <a:rPr kumimoji="0" lang="fi-FI" sz="1600" b="0" i="0" u="none" strike="noStrike" kern="0" cap="none" spc="0" normalizeH="0" baseline="0" noProof="0" dirty="0" err="1">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belongs</a:t>
            </a: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 to </a:t>
            </a:r>
            <a:r>
              <a:rPr kumimoji="0" lang="fi-FI" sz="1600" b="0" i="0" u="none" strike="noStrike" kern="0" cap="none" spc="0" normalizeH="0" baseline="0" noProof="0" dirty="0" err="1">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everyone</a:t>
            </a:r>
            <a:endPar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endParaRPr>
          </a:p>
          <a:p>
            <a:pPr marL="0" marR="0" lvl="0" indent="0" algn="l" defTabSz="914400" rtl="0" eaLnBrk="1" fontAlgn="auto" latinLnBrk="0" hangingPunct="1">
              <a:lnSpc>
                <a:spcPct val="90000"/>
              </a:lnSpc>
              <a:spcBef>
                <a:spcPts val="0"/>
              </a:spcBef>
              <a:spcAft>
                <a:spcPts val="0"/>
              </a:spcAft>
              <a:buClr>
                <a:srgbClr val="1C3933"/>
              </a:buClr>
              <a:buSzPts val="1400"/>
              <a:buFont typeface="Montserrat"/>
              <a:buNone/>
              <a:tabLst/>
              <a:defRPr/>
            </a:pPr>
            <a:endPar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endParaRPr>
          </a:p>
          <a:p>
            <a:pPr marL="0" marR="0" lvl="0" indent="0" algn="l" defTabSz="914400" rtl="0" eaLnBrk="1" fontAlgn="auto" latinLnBrk="0" hangingPunct="1">
              <a:lnSpc>
                <a:spcPct val="90000"/>
              </a:lnSpc>
              <a:spcBef>
                <a:spcPts val="0"/>
              </a:spcBef>
              <a:spcAft>
                <a:spcPts val="0"/>
              </a:spcAft>
              <a:buClr>
                <a:srgbClr val="1C3933"/>
              </a:buClr>
              <a:buSzPts val="1400"/>
              <a:buFont typeface="Montserrat"/>
              <a:buNone/>
              <a:tabLst/>
              <a:defRPr/>
            </a:pPr>
            <a:r>
              <a:rPr kumimoji="0" lang="fi-FI" sz="1600" b="0" i="0" u="none" strike="noStrike" kern="0" cap="none" spc="0" normalizeH="0" baseline="0" noProof="0" dirty="0" err="1">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Enabler</a:t>
            </a: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 of </a:t>
            </a:r>
            <a:r>
              <a:rPr kumimoji="0" lang="fi-FI" sz="1600" b="0" i="0" u="none" strike="noStrike" kern="0" cap="none" spc="0" normalizeH="0" baseline="0" noProof="0" dirty="0" err="1">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meaningful</a:t>
            </a: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 </a:t>
            </a:r>
            <a:r>
              <a:rPr kumimoji="0" lang="fi-FI" sz="1600" b="0" i="0" u="none" strike="noStrike" kern="0" cap="none" spc="0" normalizeH="0" baseline="0" noProof="0" dirty="0" err="1">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leisure</a:t>
            </a: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 </a:t>
            </a:r>
            <a:r>
              <a:rPr kumimoji="0" lang="fi-FI" sz="1600" b="0" i="0" u="none" strike="noStrike" kern="0" cap="none" spc="0" normalizeH="0" baseline="0" noProof="0" dirty="0" err="1">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time</a:t>
            </a:r>
            <a:endPar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endParaRPr>
          </a:p>
          <a:p>
            <a:pPr marL="0" marR="0" lvl="0" indent="0" algn="l" defTabSz="914400" rtl="0" eaLnBrk="1" fontAlgn="auto" latinLnBrk="0" hangingPunct="1">
              <a:lnSpc>
                <a:spcPct val="90000"/>
              </a:lnSpc>
              <a:spcBef>
                <a:spcPts val="0"/>
              </a:spcBef>
              <a:spcAft>
                <a:spcPts val="0"/>
              </a:spcAft>
              <a:buClr>
                <a:srgbClr val="1C3933"/>
              </a:buClr>
              <a:buSzPts val="1400"/>
              <a:buFont typeface="Montserrat"/>
              <a:buNone/>
              <a:tabLst/>
              <a:defRPr/>
            </a:pPr>
            <a:endPar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endParaRPr>
          </a:p>
          <a:p>
            <a:pPr marL="0" marR="0" lvl="0" indent="0" algn="l" defTabSz="914400" rtl="0" eaLnBrk="1" fontAlgn="auto" latinLnBrk="0" hangingPunct="1">
              <a:lnSpc>
                <a:spcPct val="90000"/>
              </a:lnSpc>
              <a:spcBef>
                <a:spcPts val="0"/>
              </a:spcBef>
              <a:spcAft>
                <a:spcPts val="0"/>
              </a:spcAft>
              <a:buClr>
                <a:srgbClr val="1C3933"/>
              </a:buClr>
              <a:buSzPts val="1400"/>
              <a:buFont typeface="Montserrat"/>
              <a:buNone/>
              <a:tabLst/>
              <a:defRPr/>
            </a:pPr>
            <a:r>
              <a:rPr kumimoji="0" lang="fi-FI" sz="1600" b="0" i="0" u="none" strike="noStrike" kern="0" cap="none" spc="0" normalizeH="0" baseline="0" noProof="0" dirty="0" err="1">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Joy</a:t>
            </a: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 of </a:t>
            </a:r>
            <a:r>
              <a:rPr kumimoji="0" lang="fi-FI" sz="1600" b="0" i="0" u="none" strike="noStrike" kern="0" cap="none" spc="0" normalizeH="0" baseline="0" noProof="0" dirty="0" err="1">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learning</a:t>
            </a: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 in a </a:t>
            </a:r>
            <a:r>
              <a:rPr kumimoji="0" lang="fi-FI" sz="1600" b="0" i="0" u="none" strike="noStrike" kern="0" cap="none" spc="0" normalizeH="0" baseline="0" noProof="0" dirty="0" err="1">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leading</a:t>
            </a: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 city of </a:t>
            </a:r>
            <a:r>
              <a:rPr kumimoji="0" lang="fi-FI" sz="1600" b="0" i="0" u="none" strike="noStrike" kern="0" cap="none" spc="0" normalizeH="0" baseline="0" noProof="0" dirty="0" err="1">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education</a:t>
            </a:r>
            <a:endPar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endParaRPr>
          </a:p>
          <a:p>
            <a:pPr marL="0" marR="0" lvl="0" indent="0" algn="l" defTabSz="914400" rtl="0" eaLnBrk="1" fontAlgn="auto" latinLnBrk="0" hangingPunct="1">
              <a:lnSpc>
                <a:spcPct val="90000"/>
              </a:lnSpc>
              <a:spcBef>
                <a:spcPts val="0"/>
              </a:spcBef>
              <a:spcAft>
                <a:spcPts val="0"/>
              </a:spcAft>
              <a:buClr>
                <a:srgbClr val="1C3933"/>
              </a:buClr>
              <a:buSzPts val="1400"/>
              <a:buFont typeface="Montserrat"/>
              <a:buNone/>
              <a:tabLst/>
              <a:defRPr/>
            </a:pPr>
            <a:endPar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endParaRPr>
          </a:p>
        </p:txBody>
      </p:sp>
      <p:sp>
        <p:nvSpPr>
          <p:cNvPr id="6" name="Google Shape;68;p4">
            <a:extLst>
              <a:ext uri="{FF2B5EF4-FFF2-40B4-BE49-F238E27FC236}">
                <a16:creationId xmlns:a16="http://schemas.microsoft.com/office/drawing/2014/main" id="{5FC6BE70-F900-640B-4901-A20627F8BF9C}"/>
              </a:ext>
            </a:extLst>
          </p:cNvPr>
          <p:cNvSpPr txBox="1"/>
          <p:nvPr/>
        </p:nvSpPr>
        <p:spPr>
          <a:xfrm>
            <a:off x="7343831" y="1109964"/>
            <a:ext cx="2125429" cy="421951"/>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1C3933"/>
              </a:buClr>
              <a:buSzPts val="2400"/>
              <a:buFont typeface="Montserrat SemiBold"/>
              <a:buNone/>
              <a:tabLst/>
              <a:defRPr/>
            </a:pPr>
            <a:r>
              <a:rPr kumimoji="0" lang="fi-FI" sz="2000" b="0" i="0" u="none" strike="noStrike" kern="0" cap="none" spc="0" normalizeH="0" baseline="0" noProof="0" dirty="0" err="1">
                <a:ln>
                  <a:noFill/>
                </a:ln>
                <a:solidFill>
                  <a:srgbClr val="FFFFFF"/>
                </a:solidFill>
                <a:effectLst/>
                <a:uLnTx/>
                <a:uFillTx/>
                <a:latin typeface="Calibri" panose="020F0502020204030204" pitchFamily="34" charset="0"/>
                <a:ea typeface="Montserrat SemiBold"/>
                <a:cs typeface="Calibri" panose="020F0502020204030204" pitchFamily="34" charset="0"/>
                <a:sym typeface="Montserrat SemiBold"/>
              </a:rPr>
              <a:t>Sustainability</a:t>
            </a:r>
            <a:r>
              <a:rPr kumimoji="0" lang="fi-FI" sz="2000" b="0" i="0" u="none" strike="noStrike" kern="0" cap="none" spc="0" normalizeH="0" baseline="0" noProof="0" dirty="0">
                <a:ln>
                  <a:noFill/>
                </a:ln>
                <a:solidFill>
                  <a:srgbClr val="FFFFFF"/>
                </a:solidFill>
                <a:effectLst/>
                <a:uLnTx/>
                <a:uFillTx/>
                <a:latin typeface="Calibri" panose="020F0502020204030204" pitchFamily="34" charset="0"/>
                <a:ea typeface="Montserrat SemiBold"/>
                <a:cs typeface="Calibri" panose="020F0502020204030204" pitchFamily="34" charset="0"/>
                <a:sym typeface="Montserrat SemiBold"/>
              </a:rPr>
              <a:t>.</a:t>
            </a:r>
          </a:p>
        </p:txBody>
      </p:sp>
      <p:sp>
        <p:nvSpPr>
          <p:cNvPr id="92" name="Google Shape;92;p5">
            <a:extLst>
              <a:ext uri="{FF2B5EF4-FFF2-40B4-BE49-F238E27FC236}">
                <a16:creationId xmlns:a16="http://schemas.microsoft.com/office/drawing/2014/main" id="{C3DA52AC-56DF-522D-9491-EBAA4DFF9A57}"/>
              </a:ext>
            </a:extLst>
          </p:cNvPr>
          <p:cNvSpPr txBox="1"/>
          <p:nvPr/>
        </p:nvSpPr>
        <p:spPr>
          <a:xfrm>
            <a:off x="7349697" y="1630247"/>
            <a:ext cx="2089830" cy="191351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1C3933"/>
              </a:buClr>
              <a:buSzPts val="1400"/>
              <a:buFont typeface="Montserrat"/>
              <a:buNone/>
              <a:tabLst/>
              <a:defRPr/>
            </a:pPr>
            <a:r>
              <a:rPr kumimoji="0" lang="fi-FI" sz="1600" b="0" i="0" u="none" strike="noStrike" kern="0" cap="none" spc="0" normalizeH="0" baseline="0" noProof="0" dirty="0" err="1">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Responsible</a:t>
            </a: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 </a:t>
            </a:r>
            <a:r>
              <a:rPr kumimoji="0" lang="fi-FI" sz="1600" b="0" i="0" u="none" strike="noStrike" kern="0" cap="none" spc="0" normalizeH="0" baseline="0" noProof="0" dirty="0" err="1">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role</a:t>
            </a: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 in </a:t>
            </a:r>
            <a:r>
              <a:rPr kumimoji="0" lang="fi-FI" sz="1600" b="0" i="0" u="none" strike="noStrike" kern="0" cap="none" spc="0" normalizeH="0" baseline="0" noProof="0" dirty="0" err="1">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climate</a:t>
            </a: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 action</a:t>
            </a:r>
          </a:p>
          <a:p>
            <a:pPr marL="0" marR="0" lvl="0" indent="0" algn="l" defTabSz="914400" rtl="0" eaLnBrk="1" fontAlgn="auto" latinLnBrk="0" hangingPunct="1">
              <a:lnSpc>
                <a:spcPct val="90000"/>
              </a:lnSpc>
              <a:spcBef>
                <a:spcPts val="0"/>
              </a:spcBef>
              <a:spcAft>
                <a:spcPts val="0"/>
              </a:spcAft>
              <a:buClr>
                <a:srgbClr val="1C3933"/>
              </a:buClr>
              <a:buSzPts val="1400"/>
              <a:buFont typeface="Montserrat"/>
              <a:buNone/>
              <a:tabLst/>
              <a:defRPr/>
            </a:pPr>
            <a:endPar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endParaRPr>
          </a:p>
          <a:p>
            <a:pPr marL="0" marR="0" lvl="0" indent="0" algn="l" defTabSz="914400" rtl="0" eaLnBrk="1" fontAlgn="auto" latinLnBrk="0" hangingPunct="1">
              <a:lnSpc>
                <a:spcPct val="90000"/>
              </a:lnSpc>
              <a:spcBef>
                <a:spcPts val="0"/>
              </a:spcBef>
              <a:spcAft>
                <a:spcPts val="0"/>
              </a:spcAft>
              <a:buClr>
                <a:srgbClr val="1C3933"/>
              </a:buClr>
              <a:buSzPts val="1400"/>
              <a:buFont typeface="Montserrat"/>
              <a:buNone/>
              <a:tabLst/>
              <a:defRPr/>
            </a:pPr>
            <a:r>
              <a:rPr kumimoji="0" lang="fi-FI" sz="1600" b="0" i="0" u="none" strike="noStrike" kern="0" cap="none" spc="0" normalizeH="0" baseline="0" noProof="0" dirty="0" err="1">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Leading</a:t>
            </a: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 </a:t>
            </a:r>
            <a:r>
              <a:rPr kumimoji="0" lang="fi-FI" sz="1600" b="0" i="0" u="none" strike="noStrike" kern="0" cap="none" spc="0" normalizeH="0" baseline="0" noProof="0" dirty="0" err="1">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the</a:t>
            </a: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 </a:t>
            </a:r>
            <a:r>
              <a:rPr kumimoji="0" lang="fi-FI" sz="1600" b="0" i="0" u="none" strike="noStrike" kern="0" cap="none" spc="0" normalizeH="0" baseline="0" noProof="0" dirty="0" err="1">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way</a:t>
            </a: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 in </a:t>
            </a:r>
            <a:r>
              <a:rPr kumimoji="0" lang="fi-FI" sz="1600" b="0" i="0" u="none" strike="noStrike" kern="0" cap="none" spc="0" normalizeH="0" baseline="0" noProof="0" dirty="0" err="1">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biodiversity</a:t>
            </a:r>
            <a:endPar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endParaRPr>
          </a:p>
          <a:p>
            <a:pPr marL="0" marR="0" lvl="0" indent="0" algn="l" defTabSz="914400" rtl="0" eaLnBrk="1" fontAlgn="auto" latinLnBrk="0" hangingPunct="1">
              <a:lnSpc>
                <a:spcPct val="90000"/>
              </a:lnSpc>
              <a:spcBef>
                <a:spcPts val="0"/>
              </a:spcBef>
              <a:spcAft>
                <a:spcPts val="0"/>
              </a:spcAft>
              <a:buClr>
                <a:srgbClr val="1C3933"/>
              </a:buClr>
              <a:buSzPts val="1400"/>
              <a:buFont typeface="Montserrat"/>
              <a:buNone/>
              <a:tabLst/>
              <a:defRPr/>
            </a:pPr>
            <a:endPar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endParaRPr>
          </a:p>
          <a:p>
            <a:pPr marL="0" marR="0" lvl="0" indent="0" algn="l" defTabSz="914400" rtl="0" eaLnBrk="1" fontAlgn="auto" latinLnBrk="0" hangingPunct="1">
              <a:lnSpc>
                <a:spcPct val="90000"/>
              </a:lnSpc>
              <a:spcBef>
                <a:spcPts val="0"/>
              </a:spcBef>
              <a:spcAft>
                <a:spcPts val="0"/>
              </a:spcAft>
              <a:buClr>
                <a:srgbClr val="1C3933"/>
              </a:buClr>
              <a:buSzPts val="1400"/>
              <a:buFont typeface="Montserrat"/>
              <a:buNone/>
              <a:tabLst/>
              <a:defRPr/>
            </a:pPr>
            <a:r>
              <a:rPr kumimoji="0" lang="fi-FI" sz="1600" b="0" i="0" u="none" strike="noStrike" kern="0" cap="none" spc="0" normalizeH="0" baseline="0" noProof="0" dirty="0" err="1">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Proud</a:t>
            </a: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 of </a:t>
            </a:r>
            <a:r>
              <a:rPr kumimoji="0" lang="fi-FI" sz="1600" b="0" i="0" u="none" strike="noStrike" kern="0" cap="none" spc="0" normalizeH="0" baseline="0" noProof="0" dirty="0" err="1">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its</a:t>
            </a: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 </a:t>
            </a:r>
            <a:r>
              <a:rPr kumimoji="0" lang="fi-FI" sz="1600" b="0" i="0" u="none" strike="noStrike" kern="0" cap="none" spc="0" normalizeH="0" baseline="0" noProof="0" dirty="0" err="1">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distinctive</a:t>
            </a: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 </a:t>
            </a:r>
            <a:r>
              <a:rPr kumimoji="0" lang="fi-FI" sz="1600" b="0" i="0" u="none" strike="noStrike" kern="0" cap="none" spc="0" normalizeH="0" baseline="0" noProof="0" dirty="0" err="1">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districts</a:t>
            </a:r>
            <a:endPar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endParaRPr>
          </a:p>
          <a:p>
            <a:pPr marL="0" marR="0" lvl="0" indent="0" algn="l" defTabSz="914400" rtl="0" eaLnBrk="1" fontAlgn="auto" latinLnBrk="0" hangingPunct="1">
              <a:lnSpc>
                <a:spcPct val="90000"/>
              </a:lnSpc>
              <a:spcBef>
                <a:spcPts val="0"/>
              </a:spcBef>
              <a:spcAft>
                <a:spcPts val="0"/>
              </a:spcAft>
              <a:buClr>
                <a:srgbClr val="1C3933"/>
              </a:buClr>
              <a:buSzPts val="1400"/>
              <a:buFont typeface="Montserrat"/>
              <a:buNone/>
              <a:tabLst/>
              <a:defRPr/>
            </a:pPr>
            <a:endPar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endParaRPr>
          </a:p>
        </p:txBody>
      </p:sp>
      <p:sp>
        <p:nvSpPr>
          <p:cNvPr id="10" name="Google Shape;77;p4">
            <a:extLst>
              <a:ext uri="{FF2B5EF4-FFF2-40B4-BE49-F238E27FC236}">
                <a16:creationId xmlns:a16="http://schemas.microsoft.com/office/drawing/2014/main" id="{A98D1F9D-97D0-FF11-D144-F3AAD816A5AF}"/>
              </a:ext>
            </a:extLst>
          </p:cNvPr>
          <p:cNvSpPr txBox="1"/>
          <p:nvPr/>
        </p:nvSpPr>
        <p:spPr>
          <a:xfrm>
            <a:off x="9599333" y="1109964"/>
            <a:ext cx="2223617" cy="421951"/>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1C3933"/>
              </a:buClr>
              <a:buSzPts val="2400"/>
              <a:buFont typeface="Montserrat SemiBold"/>
              <a:buNone/>
              <a:tabLst/>
              <a:defRPr/>
            </a:pPr>
            <a:r>
              <a:rPr kumimoji="0" lang="fi-FI" sz="2000" b="0" i="0" u="none" strike="noStrike" kern="0" cap="none" spc="0" normalizeH="0" baseline="0" noProof="0" dirty="0" err="1">
                <a:ln>
                  <a:noFill/>
                </a:ln>
                <a:solidFill>
                  <a:srgbClr val="FFFFFF"/>
                </a:solidFill>
                <a:effectLst/>
                <a:uLnTx/>
                <a:uFillTx/>
                <a:latin typeface="Calibri" panose="020F0502020204030204" pitchFamily="34" charset="0"/>
                <a:ea typeface="Montserrat SemiBold"/>
                <a:cs typeface="Calibri" panose="020F0502020204030204" pitchFamily="34" charset="0"/>
                <a:sym typeface="Montserrat SemiBold"/>
              </a:rPr>
              <a:t>Leading</a:t>
            </a:r>
            <a:r>
              <a:rPr kumimoji="0" lang="fi-FI" sz="2000" b="0" i="0" u="none" strike="noStrike" kern="0" cap="none" spc="0" normalizeH="0" baseline="0" noProof="0" dirty="0">
                <a:ln>
                  <a:noFill/>
                </a:ln>
                <a:solidFill>
                  <a:srgbClr val="FFFFFF"/>
                </a:solidFill>
                <a:effectLst/>
                <a:uLnTx/>
                <a:uFillTx/>
                <a:latin typeface="Calibri" panose="020F0502020204030204" pitchFamily="34" charset="0"/>
                <a:ea typeface="Montserrat SemiBold"/>
                <a:cs typeface="Calibri" panose="020F0502020204030204" pitchFamily="34" charset="0"/>
                <a:sym typeface="Montserrat SemiBold"/>
              </a:rPr>
              <a:t> </a:t>
            </a:r>
            <a:r>
              <a:rPr kumimoji="0" lang="fi-FI" sz="2000" b="0" i="0" u="none" strike="noStrike" kern="0" cap="none" spc="0" normalizeH="0" baseline="0" noProof="0" dirty="0" err="1">
                <a:ln>
                  <a:noFill/>
                </a:ln>
                <a:solidFill>
                  <a:srgbClr val="FFFFFF"/>
                </a:solidFill>
                <a:effectLst/>
                <a:uLnTx/>
                <a:uFillTx/>
                <a:latin typeface="Calibri" panose="020F0502020204030204" pitchFamily="34" charset="0"/>
                <a:ea typeface="Montserrat SemiBold"/>
                <a:cs typeface="Calibri" panose="020F0502020204030204" pitchFamily="34" charset="0"/>
                <a:sym typeface="Montserrat SemiBold"/>
              </a:rPr>
              <a:t>the</a:t>
            </a:r>
            <a:r>
              <a:rPr kumimoji="0" lang="fi-FI" sz="2000" b="0" i="0" u="none" strike="noStrike" kern="0" cap="none" spc="0" normalizeH="0" baseline="0" noProof="0" dirty="0">
                <a:ln>
                  <a:noFill/>
                </a:ln>
                <a:solidFill>
                  <a:srgbClr val="FFFFFF"/>
                </a:solidFill>
                <a:effectLst/>
                <a:uLnTx/>
                <a:uFillTx/>
                <a:latin typeface="Calibri" panose="020F0502020204030204" pitchFamily="34" charset="0"/>
                <a:ea typeface="Montserrat SemiBold"/>
                <a:cs typeface="Calibri" panose="020F0502020204030204" pitchFamily="34" charset="0"/>
                <a:sym typeface="Montserrat SemiBold"/>
              </a:rPr>
              <a:t> </a:t>
            </a:r>
            <a:r>
              <a:rPr kumimoji="0" lang="fi-FI" sz="2000" b="0" i="0" u="none" strike="noStrike" kern="0" cap="none" spc="0" normalizeH="0" baseline="0" noProof="0" dirty="0" err="1">
                <a:ln>
                  <a:noFill/>
                </a:ln>
                <a:solidFill>
                  <a:srgbClr val="FFFFFF"/>
                </a:solidFill>
                <a:effectLst/>
                <a:uLnTx/>
                <a:uFillTx/>
                <a:latin typeface="Calibri" panose="020F0502020204030204" pitchFamily="34" charset="0"/>
                <a:ea typeface="Montserrat SemiBold"/>
                <a:cs typeface="Calibri" panose="020F0502020204030204" pitchFamily="34" charset="0"/>
                <a:sym typeface="Montserrat SemiBold"/>
              </a:rPr>
              <a:t>way</a:t>
            </a:r>
            <a:r>
              <a:rPr kumimoji="0" lang="fi-FI" sz="2000" b="0" i="0" u="none" strike="noStrike" kern="0" cap="none" spc="0" normalizeH="0" baseline="0" noProof="0" dirty="0">
                <a:ln>
                  <a:noFill/>
                </a:ln>
                <a:solidFill>
                  <a:srgbClr val="FFFFFF"/>
                </a:solidFill>
                <a:effectLst/>
                <a:uLnTx/>
                <a:uFillTx/>
                <a:latin typeface="Calibri" panose="020F0502020204030204" pitchFamily="34" charset="0"/>
                <a:ea typeface="Montserrat SemiBold"/>
                <a:cs typeface="Calibri" panose="020F0502020204030204" pitchFamily="34" charset="0"/>
                <a:sym typeface="Montserrat SemiBold"/>
              </a:rPr>
              <a:t>.</a:t>
            </a:r>
          </a:p>
        </p:txBody>
      </p:sp>
      <p:sp>
        <p:nvSpPr>
          <p:cNvPr id="93" name="Google Shape;93;p5">
            <a:extLst>
              <a:ext uri="{FF2B5EF4-FFF2-40B4-BE49-F238E27FC236}">
                <a16:creationId xmlns:a16="http://schemas.microsoft.com/office/drawing/2014/main" id="{4A89FDC3-F7B8-5032-CA25-BF915046D886}"/>
              </a:ext>
            </a:extLst>
          </p:cNvPr>
          <p:cNvSpPr txBox="1"/>
          <p:nvPr/>
        </p:nvSpPr>
        <p:spPr>
          <a:xfrm>
            <a:off x="9681404" y="1630247"/>
            <a:ext cx="2089830" cy="191351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1C3933"/>
              </a:buClr>
              <a:buSzPts val="1400"/>
              <a:buFont typeface="Montserrat"/>
              <a:buNone/>
              <a:tabLst/>
              <a:defRPr/>
            </a:pPr>
            <a:r>
              <a:rPr kumimoji="0" lang="fi-FI" sz="1600" b="0" i="0" u="none" strike="noStrike" kern="0" cap="none" spc="0" normalizeH="0" baseline="0" noProof="0" dirty="0" err="1">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Attractive</a:t>
            </a: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 </a:t>
            </a:r>
            <a:r>
              <a:rPr kumimoji="0" lang="fi-FI" sz="1600" b="0" i="0" u="none" strike="noStrike" kern="0" cap="none" spc="0" normalizeH="0" baseline="0" noProof="0" dirty="0" err="1">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hub</a:t>
            </a: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 of </a:t>
            </a:r>
            <a:r>
              <a:rPr kumimoji="0" lang="fi-FI" sz="1600" b="0" i="0" u="none" strike="noStrike" kern="0" cap="none" spc="0" normalizeH="0" baseline="0" noProof="0" dirty="0" err="1">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expertise</a:t>
            </a:r>
            <a:endPar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endParaRPr>
          </a:p>
          <a:p>
            <a:pPr marL="0" marR="0" lvl="0" indent="0" algn="l" defTabSz="914400" rtl="0" eaLnBrk="1" fontAlgn="auto" latinLnBrk="0" hangingPunct="1">
              <a:lnSpc>
                <a:spcPct val="90000"/>
              </a:lnSpc>
              <a:spcBef>
                <a:spcPts val="0"/>
              </a:spcBef>
              <a:spcAft>
                <a:spcPts val="0"/>
              </a:spcAft>
              <a:buClr>
                <a:srgbClr val="1C3933"/>
              </a:buClr>
              <a:buSzPts val="1400"/>
              <a:buFont typeface="Montserrat"/>
              <a:buNone/>
              <a:tabLst/>
              <a:defRPr/>
            </a:pPr>
            <a:endPar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endParaRPr>
          </a:p>
          <a:p>
            <a:pPr marL="0" marR="0" lvl="0" indent="0" algn="l" defTabSz="914400" rtl="0" eaLnBrk="1" fontAlgn="auto" latinLnBrk="0" hangingPunct="1">
              <a:lnSpc>
                <a:spcPct val="90000"/>
              </a:lnSpc>
              <a:spcBef>
                <a:spcPts val="0"/>
              </a:spcBef>
              <a:spcAft>
                <a:spcPts val="0"/>
              </a:spcAft>
              <a:buClr>
                <a:srgbClr val="1C3933"/>
              </a:buClr>
              <a:buSzPts val="1400"/>
              <a:buFont typeface="Montserrat"/>
              <a:buNone/>
              <a:tabLst/>
              <a:defRPr/>
            </a:pPr>
            <a:r>
              <a:rPr kumimoji="0" lang="fi-FI" sz="1600" b="0" i="0" u="none" strike="noStrike" kern="0" cap="none" spc="0" normalizeH="0" baseline="0" noProof="0" dirty="0" err="1">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Driver</a:t>
            </a: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 of </a:t>
            </a:r>
            <a:r>
              <a:rPr kumimoji="0" lang="fi-FI" sz="1600" b="0" i="0" u="none" strike="noStrike" kern="0" cap="none" spc="0" normalizeH="0" baseline="0" noProof="0" dirty="0" err="1">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growth</a:t>
            </a:r>
            <a:endPar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endParaRPr>
          </a:p>
          <a:p>
            <a:pPr marL="0" marR="0" lvl="0" indent="0" algn="l" defTabSz="914400" rtl="0" eaLnBrk="1" fontAlgn="auto" latinLnBrk="0" hangingPunct="1">
              <a:lnSpc>
                <a:spcPct val="90000"/>
              </a:lnSpc>
              <a:spcBef>
                <a:spcPts val="0"/>
              </a:spcBef>
              <a:spcAft>
                <a:spcPts val="0"/>
              </a:spcAft>
              <a:buClr>
                <a:srgbClr val="1C3933"/>
              </a:buClr>
              <a:buSzPts val="1400"/>
              <a:buFont typeface="Montserrat"/>
              <a:buNone/>
              <a:tabLst/>
              <a:defRPr/>
            </a:pPr>
            <a:endPar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endParaRPr>
          </a:p>
          <a:p>
            <a:pPr marL="0" marR="0" lvl="0" indent="0" algn="l" defTabSz="914400" rtl="0" eaLnBrk="1" fontAlgn="auto" latinLnBrk="0" hangingPunct="1">
              <a:lnSpc>
                <a:spcPct val="90000"/>
              </a:lnSpc>
              <a:spcBef>
                <a:spcPts val="0"/>
              </a:spcBef>
              <a:spcAft>
                <a:spcPts val="0"/>
              </a:spcAft>
              <a:buClr>
                <a:srgbClr val="1C3933"/>
              </a:buClr>
              <a:buSzPts val="1400"/>
              <a:buFont typeface="Montserrat"/>
              <a:buNone/>
              <a:tabLst/>
              <a:defRPr/>
            </a:pP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International and </a:t>
            </a:r>
            <a:r>
              <a:rPr kumimoji="0" lang="fi-FI" sz="1600" b="0" i="0" u="none" strike="noStrike" kern="0" cap="none" spc="0" normalizeH="0" baseline="0" noProof="0" dirty="0" err="1">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interesting</a:t>
            </a: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 city of </a:t>
            </a:r>
            <a:r>
              <a:rPr kumimoji="0" lang="fi-FI" sz="1600" b="0" i="0" u="none" strike="noStrike" kern="0" cap="none" spc="0" normalizeH="0" baseline="0" noProof="0" dirty="0" err="1">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experiences</a:t>
            </a:r>
            <a:endPar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endParaRPr>
          </a:p>
        </p:txBody>
      </p:sp>
      <p:sp>
        <p:nvSpPr>
          <p:cNvPr id="7" name="Google Shape;69;p4">
            <a:extLst>
              <a:ext uri="{FF2B5EF4-FFF2-40B4-BE49-F238E27FC236}">
                <a16:creationId xmlns:a16="http://schemas.microsoft.com/office/drawing/2014/main" id="{985753D6-2A96-5D71-017C-2521C5527CFE}"/>
              </a:ext>
            </a:extLst>
          </p:cNvPr>
          <p:cNvSpPr txBox="1"/>
          <p:nvPr/>
        </p:nvSpPr>
        <p:spPr>
          <a:xfrm>
            <a:off x="7004110" y="5183365"/>
            <a:ext cx="2763229" cy="56467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1C3933"/>
              </a:buClr>
              <a:buSzPts val="2400"/>
              <a:buFont typeface="Montserrat SemiBold"/>
              <a:buNone/>
              <a:tabLst/>
              <a:defRPr/>
            </a:pPr>
            <a:r>
              <a:rPr kumimoji="0" lang="fi-FI" sz="4000" b="0" i="0" u="none" strike="noStrike" kern="0" cap="none" spc="0" normalizeH="0" baseline="0" noProof="0" dirty="0" err="1">
                <a:ln>
                  <a:noFill/>
                </a:ln>
                <a:solidFill>
                  <a:srgbClr val="FFFFFF"/>
                </a:solidFill>
                <a:effectLst/>
                <a:uLnTx/>
                <a:uFillTx/>
                <a:latin typeface="Calibri" panose="020F0502020204030204" pitchFamily="34" charset="0"/>
                <a:ea typeface="Montserrat SemiBold"/>
                <a:cs typeface="Calibri" panose="020F0502020204030204" pitchFamily="34" charset="0"/>
                <a:sym typeface="Montserrat SemiBold"/>
              </a:rPr>
              <a:t>Together</a:t>
            </a:r>
            <a:r>
              <a:rPr kumimoji="0" lang="fi-FI" sz="4000" b="0" i="0" u="none" strike="noStrike" kern="0" cap="none" spc="0" normalizeH="0" baseline="0" noProof="0" dirty="0">
                <a:ln>
                  <a:noFill/>
                </a:ln>
                <a:solidFill>
                  <a:srgbClr val="FFFFFF"/>
                </a:solidFill>
                <a:effectLst/>
                <a:uLnTx/>
                <a:uFillTx/>
                <a:latin typeface="Calibri" panose="020F0502020204030204" pitchFamily="34" charset="0"/>
                <a:ea typeface="Montserrat SemiBold"/>
                <a:cs typeface="Calibri" panose="020F0502020204030204" pitchFamily="34" charset="0"/>
                <a:sym typeface="Montserrat SemiBold"/>
              </a:rPr>
              <a:t>.</a:t>
            </a:r>
          </a:p>
        </p:txBody>
      </p:sp>
      <p:pic>
        <p:nvPicPr>
          <p:cNvPr id="2" name="Picture 1">
            <a:extLst>
              <a:ext uri="{FF2B5EF4-FFF2-40B4-BE49-F238E27FC236}">
                <a16:creationId xmlns:a16="http://schemas.microsoft.com/office/drawing/2014/main" id="{67E5D528-0292-F6A0-E686-E351DFFBD668}"/>
              </a:ext>
              <a:ext uri="{C183D7F6-B498-43B3-948B-1728B52AA6E4}">
                <adec:decorative xmlns:adec="http://schemas.microsoft.com/office/drawing/2017/decorative" val="1"/>
              </a:ext>
            </a:extLst>
          </p:cNvPr>
          <p:cNvPicPr>
            <a:picLocks noChangeAspect="1"/>
          </p:cNvPicPr>
          <p:nvPr/>
        </p:nvPicPr>
        <p:blipFill>
          <a:blip r:embed="rId8"/>
          <a:srcRect l="8114" t="17371" r="8114" b="18794"/>
          <a:stretch>
            <a:fillRect/>
          </a:stretch>
        </p:blipFill>
        <p:spPr>
          <a:xfrm>
            <a:off x="10724666" y="168274"/>
            <a:ext cx="1266827" cy="371232"/>
          </a:xfrm>
          <a:prstGeom prst="rect">
            <a:avLst/>
          </a:prstGeom>
        </p:spPr>
      </p:pic>
      <p:pic>
        <p:nvPicPr>
          <p:cNvPr id="3" name="Picture 2">
            <a:extLst>
              <a:ext uri="{FF2B5EF4-FFF2-40B4-BE49-F238E27FC236}">
                <a16:creationId xmlns:a16="http://schemas.microsoft.com/office/drawing/2014/main" id="{F4550ED6-0E4A-ACA7-6E5E-693AD19D9193}"/>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224138" y="6347197"/>
            <a:ext cx="1266827" cy="320616"/>
          </a:xfrm>
          <a:prstGeom prst="rect">
            <a:avLst/>
          </a:prstGeom>
        </p:spPr>
      </p:pic>
    </p:spTree>
    <p:extLst>
      <p:ext uri="{BB962C8B-B14F-4D97-AF65-F5344CB8AC3E}">
        <p14:creationId xmlns:p14="http://schemas.microsoft.com/office/powerpoint/2010/main" val="3999051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7" name="Kuva 46">
            <a:extLst>
              <a:ext uri="{FF2B5EF4-FFF2-40B4-BE49-F238E27FC236}">
                <a16:creationId xmlns:a16="http://schemas.microsoft.com/office/drawing/2014/main" id="{314450B8-A118-6D13-082F-4F3EA9D94F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p:blipFill>
        <p:spPr>
          <a:xfrm>
            <a:off x="0" y="0"/>
            <a:ext cx="12189880" cy="6858000"/>
          </a:xfrm>
          <a:prstGeom prst="rect">
            <a:avLst/>
          </a:prstGeom>
          <a:effectLst/>
        </p:spPr>
      </p:pic>
      <p:sp>
        <p:nvSpPr>
          <p:cNvPr id="15" name="Suorakulmio 13">
            <a:extLst>
              <a:ext uri="{FF2B5EF4-FFF2-40B4-BE49-F238E27FC236}">
                <a16:creationId xmlns:a16="http://schemas.microsoft.com/office/drawing/2014/main" id="{45F086C4-6566-A915-9708-4CF30335AB55}"/>
              </a:ext>
              <a:ext uri="{C183D7F6-B498-43B3-948B-1728B52AA6E4}">
                <adec:decorative xmlns:adec="http://schemas.microsoft.com/office/drawing/2017/decorative" val="1"/>
              </a:ext>
            </a:extLst>
          </p:cNvPr>
          <p:cNvSpPr>
            <a:spLocks/>
          </p:cNvSpPr>
          <p:nvPr/>
        </p:nvSpPr>
        <p:spPr>
          <a:xfrm>
            <a:off x="0" y="5127674"/>
            <a:ext cx="12192000" cy="1730325"/>
          </a:xfrm>
          <a:prstGeom prst="rect">
            <a:avLst/>
          </a:prstGeom>
          <a:solidFill>
            <a:schemeClr val="tx2">
              <a:lumMod val="75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 name="Suorakulmio 13">
            <a:extLst>
              <a:ext uri="{FF2B5EF4-FFF2-40B4-BE49-F238E27FC236}">
                <a16:creationId xmlns:a16="http://schemas.microsoft.com/office/drawing/2014/main" id="{20B967AD-65E5-2675-9AE2-4476D8FB9C18}"/>
              </a:ext>
              <a:ext uri="{C183D7F6-B498-43B3-948B-1728B52AA6E4}">
                <adec:decorative xmlns:adec="http://schemas.microsoft.com/office/drawing/2017/decorative" val="1"/>
              </a:ext>
            </a:extLst>
          </p:cNvPr>
          <p:cNvSpPr>
            <a:spLocks/>
          </p:cNvSpPr>
          <p:nvPr/>
        </p:nvSpPr>
        <p:spPr>
          <a:xfrm>
            <a:off x="0" y="2387600"/>
            <a:ext cx="12167320" cy="2753360"/>
          </a:xfrm>
          <a:prstGeom prst="rect">
            <a:avLst/>
          </a:prstGeom>
          <a:solidFill>
            <a:schemeClr val="tx2">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 name="Otsikko 1">
            <a:extLst>
              <a:ext uri="{FF2B5EF4-FFF2-40B4-BE49-F238E27FC236}">
                <a16:creationId xmlns:a16="http://schemas.microsoft.com/office/drawing/2014/main" id="{17AAEACE-D18C-5992-A432-1520BFAC9F35}"/>
              </a:ext>
            </a:extLst>
          </p:cNvPr>
          <p:cNvSpPr>
            <a:spLocks noGrp="1" noRot="1" noMove="1" noResize="1" noEditPoints="1" noAdjustHandles="1" noChangeArrowheads="1" noChangeShapeType="1"/>
          </p:cNvSpPr>
          <p:nvPr>
            <p:ph type="title"/>
          </p:nvPr>
        </p:nvSpPr>
        <p:spPr>
          <a:xfrm>
            <a:off x="838200" y="843427"/>
            <a:ext cx="10515600" cy="1325563"/>
          </a:xfrm>
          <a:noFill/>
          <a:effectLst>
            <a:glow rad="411023">
              <a:schemeClr val="tx1">
                <a:alpha val="40000"/>
              </a:schemeClr>
            </a:glow>
          </a:effectLst>
        </p:spPr>
        <p:txBody>
          <a:bodyPr>
            <a:noAutofit/>
          </a:bodyPr>
          <a:lstStyle/>
          <a:p>
            <a:pPr algn="ctr"/>
            <a:r>
              <a:rPr lang="fi-FI" sz="5400" dirty="0">
                <a:solidFill>
                  <a:schemeClr val="bg1"/>
                </a:solidFill>
                <a:effectLst>
                  <a:glow rad="412056">
                    <a:schemeClr val="tx1">
                      <a:alpha val="13000"/>
                    </a:schemeClr>
                  </a:glow>
                  <a:outerShdw blurRad="50800" dist="38100" dir="2700000" algn="tl" rotWithShape="0">
                    <a:prstClr val="black">
                      <a:alpha val="47033"/>
                    </a:prstClr>
                  </a:outerShdw>
                </a:effectLst>
                <a:latin typeface="Montserrat Black" pitchFamily="2" charset="77"/>
              </a:rPr>
              <a:t>THE PEOPLE OF TAMPERE </a:t>
            </a:r>
          </a:p>
        </p:txBody>
      </p:sp>
      <p:sp>
        <p:nvSpPr>
          <p:cNvPr id="4" name="Dian numeron paikkamerkki 3">
            <a:extLst>
              <a:ext uri="{FF2B5EF4-FFF2-40B4-BE49-F238E27FC236}">
                <a16:creationId xmlns:a16="http://schemas.microsoft.com/office/drawing/2014/main" id="{28DEAB72-D251-7C9D-D488-7901AA2AF343}"/>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dirty="0" smtClean="0">
                <a:solidFill>
                  <a:schemeClr val="bg1"/>
                </a:solidFill>
              </a:rPr>
              <a:t>8</a:t>
            </a:fld>
            <a:endParaRPr lang="fi-FI" dirty="0">
              <a:solidFill>
                <a:schemeClr val="bg1"/>
              </a:solidFill>
            </a:endParaRPr>
          </a:p>
        </p:txBody>
      </p:sp>
      <p:sp>
        <p:nvSpPr>
          <p:cNvPr id="6" name="Tekstiruutu 24">
            <a:extLst>
              <a:ext uri="{FF2B5EF4-FFF2-40B4-BE49-F238E27FC236}">
                <a16:creationId xmlns:a16="http://schemas.microsoft.com/office/drawing/2014/main" id="{3D4C7D83-E97C-F9FE-BDFD-3B4240E5E79C}"/>
              </a:ext>
              <a:ext uri="{C183D7F6-B498-43B3-948B-1728B52AA6E4}">
                <adec:decorative xmlns:adec="http://schemas.microsoft.com/office/drawing/2017/decorative" val="1"/>
              </a:ext>
            </a:extLst>
          </p:cNvPr>
          <p:cNvSpPr txBox="1">
            <a:spLocks noChangeArrowheads="1"/>
          </p:cNvSpPr>
          <p:nvPr/>
        </p:nvSpPr>
        <p:spPr bwMode="auto">
          <a:xfrm>
            <a:off x="6950684" y="6403643"/>
            <a:ext cx="2941462" cy="321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r" eaLnBrk="1" hangingPunct="1">
              <a:spcBef>
                <a:spcPct val="0"/>
              </a:spcBef>
              <a:buClrTx/>
              <a:buFontTx/>
              <a:buNone/>
            </a:pPr>
            <a:r>
              <a:rPr lang="en-GB" altLang="fi-FI" sz="1200" dirty="0">
                <a:solidFill>
                  <a:schemeClr val="bg1"/>
                </a:solidFill>
              </a:rPr>
              <a:t>Image: Visit Tampere / Laura Vanzo</a:t>
            </a:r>
            <a:r>
              <a:rPr lang="fi-FI" altLang="fi-FI" sz="1200" dirty="0">
                <a:solidFill>
                  <a:schemeClr val="bg1"/>
                </a:solidFill>
              </a:rPr>
              <a:t> </a:t>
            </a:r>
          </a:p>
        </p:txBody>
      </p:sp>
      <p:sp>
        <p:nvSpPr>
          <p:cNvPr id="10" name="Suorakulmio 9">
            <a:extLst>
              <a:ext uri="{FF2B5EF4-FFF2-40B4-BE49-F238E27FC236}">
                <a16:creationId xmlns:a16="http://schemas.microsoft.com/office/drawing/2014/main" id="{580DB2A2-4ABE-87CF-5BAE-A6EE5B6A2AFC}"/>
              </a:ext>
            </a:extLst>
          </p:cNvPr>
          <p:cNvSpPr/>
          <p:nvPr/>
        </p:nvSpPr>
        <p:spPr>
          <a:xfrm>
            <a:off x="1330700" y="5814714"/>
            <a:ext cx="3350726" cy="744494"/>
          </a:xfrm>
          <a:prstGeom prst="rect">
            <a:avLst/>
          </a:prstGeom>
          <a:noFill/>
        </p:spPr>
        <p:txBody>
          <a:bodyPr wrap="square" lIns="91440" tIns="45720" rIns="91440" bIns="45720" anchor="t" anchorCtr="0">
            <a:noAutofit/>
          </a:bodyPr>
          <a:lstStyle/>
          <a:p>
            <a:pPr algn="ctr"/>
            <a:r>
              <a:rPr lang="fi-FI" sz="1600" b="1" dirty="0">
                <a:solidFill>
                  <a:schemeClr val="bg1"/>
                </a:solidFill>
                <a:latin typeface="Montserrat" pitchFamily="2" charset="77"/>
              </a:rPr>
              <a:t>263,464 </a:t>
            </a:r>
            <a:r>
              <a:rPr lang="fi-FI" b="1" dirty="0" err="1">
                <a:solidFill>
                  <a:schemeClr val="bg1"/>
                </a:solidFill>
                <a:latin typeface="Montserrat" pitchFamily="2" charset="77"/>
              </a:rPr>
              <a:t>residents</a:t>
            </a:r>
            <a:endParaRPr lang="fi-FI" b="1" dirty="0">
              <a:solidFill>
                <a:schemeClr val="bg1"/>
              </a:solidFill>
              <a:latin typeface="Montserrat" pitchFamily="2" charset="77"/>
            </a:endParaRPr>
          </a:p>
        </p:txBody>
      </p:sp>
      <p:sp>
        <p:nvSpPr>
          <p:cNvPr id="46" name="Suorakulmio 45">
            <a:extLst>
              <a:ext uri="{FF2B5EF4-FFF2-40B4-BE49-F238E27FC236}">
                <a16:creationId xmlns:a16="http://schemas.microsoft.com/office/drawing/2014/main" id="{8460BDB1-4ACA-2977-60E1-3D4C4107B4A7}"/>
              </a:ext>
            </a:extLst>
          </p:cNvPr>
          <p:cNvSpPr/>
          <p:nvPr/>
        </p:nvSpPr>
        <p:spPr>
          <a:xfrm>
            <a:off x="1320277" y="6151149"/>
            <a:ext cx="3350726" cy="644092"/>
          </a:xfrm>
          <a:prstGeom prst="rect">
            <a:avLst/>
          </a:prstGeom>
        </p:spPr>
        <p:txBody>
          <a:bodyPr wrap="square" lIns="91440" tIns="45720" rIns="91440" bIns="45720" anchor="t" anchorCtr="0">
            <a:noAutofit/>
          </a:bodyPr>
          <a:lstStyle/>
          <a:p>
            <a:pPr algn="ctr"/>
            <a:r>
              <a:rPr lang="fi-FI" b="1" dirty="0">
                <a:solidFill>
                  <a:srgbClr val="5BCBEB"/>
                </a:solidFill>
                <a:latin typeface="Montserrat" pitchFamily="2" charset="77"/>
              </a:rPr>
              <a:t> 274,036 </a:t>
            </a:r>
            <a:r>
              <a:rPr lang="fi-FI" b="1" dirty="0" err="1">
                <a:solidFill>
                  <a:srgbClr val="5BCBEB"/>
                </a:solidFill>
                <a:latin typeface="Montserrat" pitchFamily="2" charset="77"/>
              </a:rPr>
              <a:t>by</a:t>
            </a:r>
            <a:r>
              <a:rPr lang="fi-FI" b="1" dirty="0">
                <a:solidFill>
                  <a:srgbClr val="5BCBEB"/>
                </a:solidFill>
                <a:latin typeface="Montserrat" pitchFamily="2" charset="77"/>
              </a:rPr>
              <a:t> 2033</a:t>
            </a:r>
          </a:p>
        </p:txBody>
      </p:sp>
      <p:sp>
        <p:nvSpPr>
          <p:cNvPr id="42" name="Kaari 41">
            <a:extLst>
              <a:ext uri="{FF2B5EF4-FFF2-40B4-BE49-F238E27FC236}">
                <a16:creationId xmlns:a16="http://schemas.microsoft.com/office/drawing/2014/main" id="{1C43B63C-AE98-BA29-8007-84834E6BAE15}"/>
              </a:ext>
              <a:ext uri="{C183D7F6-B498-43B3-948B-1728B52AA6E4}">
                <adec:decorative xmlns:adec="http://schemas.microsoft.com/office/drawing/2017/decorative" val="1"/>
              </a:ext>
            </a:extLst>
          </p:cNvPr>
          <p:cNvSpPr/>
          <p:nvPr/>
        </p:nvSpPr>
        <p:spPr>
          <a:xfrm rot="18109049" flipH="1">
            <a:off x="1424024" y="4356905"/>
            <a:ext cx="2157725" cy="2157725"/>
          </a:xfrm>
          <a:prstGeom prst="arc">
            <a:avLst/>
          </a:prstGeom>
          <a:ln w="38100">
            <a:solidFill>
              <a:srgbClr val="5BCBEB"/>
            </a:solidFill>
            <a:prstDash val="sysDash"/>
            <a:headEnd type="triangle"/>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sp>
        <p:nvSpPr>
          <p:cNvPr id="22" name="Saman puolen kulmista pyöristetty suorakulmio 21">
            <a:extLst>
              <a:ext uri="{FF2B5EF4-FFF2-40B4-BE49-F238E27FC236}">
                <a16:creationId xmlns:a16="http://schemas.microsoft.com/office/drawing/2014/main" id="{96817E2F-9A38-A981-8D14-C8ACC51C8AE6}"/>
              </a:ext>
              <a:ext uri="{C183D7F6-B498-43B3-948B-1728B52AA6E4}">
                <adec:decorative xmlns:adec="http://schemas.microsoft.com/office/drawing/2017/decorative" val="1"/>
              </a:ext>
            </a:extLst>
          </p:cNvPr>
          <p:cNvSpPr/>
          <p:nvPr/>
        </p:nvSpPr>
        <p:spPr>
          <a:xfrm>
            <a:off x="4639175" y="3881025"/>
            <a:ext cx="722775" cy="1284933"/>
          </a:xfrm>
          <a:prstGeom prst="round2SameRect">
            <a:avLst>
              <a:gd name="adj1" fmla="val 3927"/>
              <a:gd name="adj2" fmla="val 0"/>
            </a:avLst>
          </a:prstGeom>
          <a:solidFill>
            <a:schemeClr val="tx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dirty="0"/>
          </a:p>
        </p:txBody>
      </p:sp>
      <p:sp>
        <p:nvSpPr>
          <p:cNvPr id="23" name="Suorakulmio 22">
            <a:extLst>
              <a:ext uri="{FF2B5EF4-FFF2-40B4-BE49-F238E27FC236}">
                <a16:creationId xmlns:a16="http://schemas.microsoft.com/office/drawing/2014/main" id="{C569A887-112E-2564-28F9-228CE678B19C}"/>
              </a:ext>
              <a:ext uri="{C183D7F6-B498-43B3-948B-1728B52AA6E4}">
                <adec:decorative xmlns:adec="http://schemas.microsoft.com/office/drawing/2017/decorative" val="1"/>
              </a:ext>
            </a:extLst>
          </p:cNvPr>
          <p:cNvSpPr/>
          <p:nvPr/>
        </p:nvSpPr>
        <p:spPr>
          <a:xfrm>
            <a:off x="4558865" y="3967496"/>
            <a:ext cx="910162" cy="625948"/>
          </a:xfrm>
          <a:prstGeom prst="rect">
            <a:avLst/>
          </a:prstGeom>
          <a:noFill/>
        </p:spPr>
        <p:txBody>
          <a:bodyPr wrap="square" lIns="91440" tIns="45720" rIns="91440" bIns="45720" anchor="t">
            <a:noAutofit/>
          </a:bodyPr>
          <a:lstStyle/>
          <a:p>
            <a:pPr algn="ctr"/>
            <a:r>
              <a:rPr lang="fi-FI" sz="1400" b="1" dirty="0">
                <a:solidFill>
                  <a:schemeClr val="bg1"/>
                </a:solidFill>
                <a:latin typeface="Montserrat" pitchFamily="2" charset="77"/>
              </a:rPr>
              <a:t>45,600</a:t>
            </a:r>
          </a:p>
        </p:txBody>
      </p:sp>
      <p:sp>
        <p:nvSpPr>
          <p:cNvPr id="25" name="Saman puolen kulmista pyöristetty suorakulmio 24">
            <a:extLst>
              <a:ext uri="{FF2B5EF4-FFF2-40B4-BE49-F238E27FC236}">
                <a16:creationId xmlns:a16="http://schemas.microsoft.com/office/drawing/2014/main" id="{259BC972-976B-72E7-9D41-9A8171F79A2E}"/>
              </a:ext>
              <a:ext uri="{C183D7F6-B498-43B3-948B-1728B52AA6E4}">
                <adec:decorative xmlns:adec="http://schemas.microsoft.com/office/drawing/2017/decorative" val="1"/>
              </a:ext>
            </a:extLst>
          </p:cNvPr>
          <p:cNvSpPr/>
          <p:nvPr/>
        </p:nvSpPr>
        <p:spPr>
          <a:xfrm>
            <a:off x="5528723" y="2394114"/>
            <a:ext cx="722775" cy="2792945"/>
          </a:xfrm>
          <a:prstGeom prst="round2SameRect">
            <a:avLst>
              <a:gd name="adj1" fmla="val 2866"/>
              <a:gd name="adj2" fmla="val 0"/>
            </a:avLst>
          </a:prstGeom>
          <a:solidFill>
            <a:schemeClr val="tx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dirty="0"/>
          </a:p>
        </p:txBody>
      </p:sp>
      <p:sp>
        <p:nvSpPr>
          <p:cNvPr id="26" name="Suorakulmio 25">
            <a:extLst>
              <a:ext uri="{FF2B5EF4-FFF2-40B4-BE49-F238E27FC236}">
                <a16:creationId xmlns:a16="http://schemas.microsoft.com/office/drawing/2014/main" id="{43941F11-17D8-0589-A35D-0F03382DEFE0}"/>
              </a:ext>
              <a:ext uri="{C183D7F6-B498-43B3-948B-1728B52AA6E4}">
                <adec:decorative xmlns:adec="http://schemas.microsoft.com/office/drawing/2017/decorative" val="1"/>
              </a:ext>
            </a:extLst>
          </p:cNvPr>
          <p:cNvSpPr/>
          <p:nvPr/>
        </p:nvSpPr>
        <p:spPr>
          <a:xfrm>
            <a:off x="5424411" y="2533821"/>
            <a:ext cx="945854" cy="625948"/>
          </a:xfrm>
          <a:prstGeom prst="rect">
            <a:avLst/>
          </a:prstGeom>
          <a:noFill/>
        </p:spPr>
        <p:txBody>
          <a:bodyPr wrap="square" lIns="91440" tIns="45720" rIns="91440" bIns="45720" anchor="t">
            <a:noAutofit/>
          </a:bodyPr>
          <a:lstStyle/>
          <a:p>
            <a:pPr algn="ctr"/>
            <a:r>
              <a:rPr lang="fi-FI" sz="1400" b="1" dirty="0">
                <a:solidFill>
                  <a:schemeClr val="bg1"/>
                </a:solidFill>
                <a:latin typeface="Montserrat" pitchFamily="2" charset="77"/>
              </a:rPr>
              <a:t>95,300</a:t>
            </a:r>
          </a:p>
        </p:txBody>
      </p:sp>
      <p:sp>
        <p:nvSpPr>
          <p:cNvPr id="28" name="Saman puolen kulmista pyöristetty suorakulmio 27">
            <a:extLst>
              <a:ext uri="{FF2B5EF4-FFF2-40B4-BE49-F238E27FC236}">
                <a16:creationId xmlns:a16="http://schemas.microsoft.com/office/drawing/2014/main" id="{FD15A0E9-A1E4-1959-0B3D-B76082D66D6F}"/>
              </a:ext>
              <a:ext uri="{C183D7F6-B498-43B3-948B-1728B52AA6E4}">
                <adec:decorative xmlns:adec="http://schemas.microsoft.com/office/drawing/2017/decorative" val="1"/>
              </a:ext>
            </a:extLst>
          </p:cNvPr>
          <p:cNvSpPr/>
          <p:nvPr/>
        </p:nvSpPr>
        <p:spPr>
          <a:xfrm>
            <a:off x="7349263" y="3741509"/>
            <a:ext cx="722775" cy="1454473"/>
          </a:xfrm>
          <a:prstGeom prst="round2SameRect">
            <a:avLst>
              <a:gd name="adj1" fmla="val 6316"/>
              <a:gd name="adj2" fmla="val 0"/>
            </a:avLst>
          </a:prstGeom>
          <a:solidFill>
            <a:schemeClr val="tx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dirty="0"/>
          </a:p>
        </p:txBody>
      </p:sp>
      <p:sp>
        <p:nvSpPr>
          <p:cNvPr id="29" name="Suorakulmio 28">
            <a:extLst>
              <a:ext uri="{FF2B5EF4-FFF2-40B4-BE49-F238E27FC236}">
                <a16:creationId xmlns:a16="http://schemas.microsoft.com/office/drawing/2014/main" id="{9135814E-BE81-FC87-C88C-5F1D7728BD35}"/>
              </a:ext>
              <a:ext uri="{C183D7F6-B498-43B3-948B-1728B52AA6E4}">
                <adec:decorative xmlns:adec="http://schemas.microsoft.com/office/drawing/2017/decorative" val="1"/>
              </a:ext>
            </a:extLst>
          </p:cNvPr>
          <p:cNvSpPr/>
          <p:nvPr/>
        </p:nvSpPr>
        <p:spPr>
          <a:xfrm>
            <a:off x="7298273" y="3813798"/>
            <a:ext cx="892315" cy="625948"/>
          </a:xfrm>
          <a:prstGeom prst="rect">
            <a:avLst/>
          </a:prstGeom>
          <a:noFill/>
        </p:spPr>
        <p:txBody>
          <a:bodyPr wrap="square" lIns="91440" tIns="45720" rIns="91440" bIns="45720" anchor="t">
            <a:noAutofit/>
          </a:bodyPr>
          <a:lstStyle/>
          <a:p>
            <a:pPr algn="ctr"/>
            <a:r>
              <a:rPr lang="fi-FI" sz="1400" b="1" dirty="0">
                <a:solidFill>
                  <a:schemeClr val="bg1"/>
                </a:solidFill>
                <a:latin typeface="Montserrat" pitchFamily="2" charset="77"/>
              </a:rPr>
              <a:t>50,000</a:t>
            </a:r>
          </a:p>
        </p:txBody>
      </p:sp>
      <p:sp>
        <p:nvSpPr>
          <p:cNvPr id="31" name="Saman puolen kulmista pyöristetty suorakulmio 30">
            <a:extLst>
              <a:ext uri="{FF2B5EF4-FFF2-40B4-BE49-F238E27FC236}">
                <a16:creationId xmlns:a16="http://schemas.microsoft.com/office/drawing/2014/main" id="{EE420162-DEA1-29A8-D7C7-04CA105DD88A}"/>
              </a:ext>
              <a:ext uri="{C183D7F6-B498-43B3-948B-1728B52AA6E4}">
                <adec:decorative xmlns:adec="http://schemas.microsoft.com/office/drawing/2017/decorative" val="1"/>
              </a:ext>
            </a:extLst>
          </p:cNvPr>
          <p:cNvSpPr/>
          <p:nvPr/>
        </p:nvSpPr>
        <p:spPr>
          <a:xfrm>
            <a:off x="6456829" y="3107966"/>
            <a:ext cx="722775" cy="2079093"/>
          </a:xfrm>
          <a:prstGeom prst="round2SameRect">
            <a:avLst>
              <a:gd name="adj1" fmla="val 7466"/>
              <a:gd name="adj2" fmla="val 0"/>
            </a:avLst>
          </a:prstGeom>
          <a:solidFill>
            <a:schemeClr val="tx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dirty="0"/>
          </a:p>
        </p:txBody>
      </p:sp>
      <p:sp>
        <p:nvSpPr>
          <p:cNvPr id="32" name="Suorakulmio 59">
            <a:extLst>
              <a:ext uri="{FF2B5EF4-FFF2-40B4-BE49-F238E27FC236}">
                <a16:creationId xmlns:a16="http://schemas.microsoft.com/office/drawing/2014/main" id="{B1B0826F-8ED2-F6D2-E415-32F7D16A0009}"/>
              </a:ext>
              <a:ext uri="{C183D7F6-B498-43B3-948B-1728B52AA6E4}">
                <adec:decorative xmlns:adec="http://schemas.microsoft.com/office/drawing/2017/decorative" val="1"/>
              </a:ext>
            </a:extLst>
          </p:cNvPr>
          <p:cNvSpPr/>
          <p:nvPr/>
        </p:nvSpPr>
        <p:spPr>
          <a:xfrm>
            <a:off x="6388110" y="3184825"/>
            <a:ext cx="892316" cy="625948"/>
          </a:xfrm>
          <a:prstGeom prst="rect">
            <a:avLst/>
          </a:prstGeom>
          <a:noFill/>
        </p:spPr>
        <p:txBody>
          <a:bodyPr wrap="square" lIns="91440" tIns="45720" rIns="91440" bIns="45720" anchor="t">
            <a:noAutofit/>
          </a:bodyPr>
          <a:lstStyle/>
          <a:p>
            <a:pPr algn="ctr"/>
            <a:r>
              <a:rPr lang="fi-FI" sz="1400" b="1" dirty="0">
                <a:solidFill>
                  <a:schemeClr val="bg1"/>
                </a:solidFill>
                <a:latin typeface="Montserrat" pitchFamily="2" charset="77"/>
              </a:rPr>
              <a:t>72,500</a:t>
            </a:r>
          </a:p>
        </p:txBody>
      </p:sp>
      <p:pic>
        <p:nvPicPr>
          <p:cNvPr id="48" name="Kuva 47">
            <a:extLst>
              <a:ext uri="{FF2B5EF4-FFF2-40B4-BE49-F238E27FC236}">
                <a16:creationId xmlns:a16="http://schemas.microsoft.com/office/drawing/2014/main" id="{1EA8C5E2-3C61-D1D9-E166-5BE97856AD8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49" name="Kuva 48">
            <a:extLst>
              <a:ext uri="{FF2B5EF4-FFF2-40B4-BE49-F238E27FC236}">
                <a16:creationId xmlns:a16="http://schemas.microsoft.com/office/drawing/2014/main" id="{C95D5174-EC54-D388-09DE-919B533216F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6112" y="6392464"/>
            <a:ext cx="1238935" cy="311634"/>
          </a:xfrm>
          <a:prstGeom prst="rect">
            <a:avLst/>
          </a:prstGeom>
        </p:spPr>
      </p:pic>
      <p:grpSp>
        <p:nvGrpSpPr>
          <p:cNvPr id="56" name="Ryhmä 55" descr="Population by age group: 0-19 45,500, 20-39 94,400, 40-64 71,200, 65 and older 49,200.">
            <a:extLst>
              <a:ext uri="{FF2B5EF4-FFF2-40B4-BE49-F238E27FC236}">
                <a16:creationId xmlns:a16="http://schemas.microsoft.com/office/drawing/2014/main" id="{1569B420-A930-D912-4910-E6DEFE1AF165}"/>
              </a:ext>
              <a:ext uri="{C183D7F6-B498-43B3-948B-1728B52AA6E4}">
                <adec:decorative xmlns:adec="http://schemas.microsoft.com/office/drawing/2017/decorative" val="0"/>
              </a:ext>
            </a:extLst>
          </p:cNvPr>
          <p:cNvGrpSpPr/>
          <p:nvPr/>
        </p:nvGrpSpPr>
        <p:grpSpPr>
          <a:xfrm>
            <a:off x="4369701" y="5162707"/>
            <a:ext cx="3959123" cy="783515"/>
            <a:chOff x="4615938" y="4837743"/>
            <a:chExt cx="3959123" cy="783515"/>
          </a:xfrm>
          <a:noFill/>
        </p:grpSpPr>
        <p:sp>
          <p:nvSpPr>
            <p:cNvPr id="54" name="Suorakulmio 53">
              <a:extLst>
                <a:ext uri="{FF2B5EF4-FFF2-40B4-BE49-F238E27FC236}">
                  <a16:creationId xmlns:a16="http://schemas.microsoft.com/office/drawing/2014/main" id="{1D8E9D77-7EDE-C1F7-FE64-3A52FF647728}"/>
                </a:ext>
              </a:extLst>
            </p:cNvPr>
            <p:cNvSpPr/>
            <p:nvPr/>
          </p:nvSpPr>
          <p:spPr>
            <a:xfrm>
              <a:off x="4615938" y="4837743"/>
              <a:ext cx="3959123" cy="7624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Suorakulmio 33">
              <a:extLst>
                <a:ext uri="{FF2B5EF4-FFF2-40B4-BE49-F238E27FC236}">
                  <a16:creationId xmlns:a16="http://schemas.microsoft.com/office/drawing/2014/main" id="{4B29D829-5188-105E-4000-17EC3DB4E88E}"/>
                </a:ext>
              </a:extLst>
            </p:cNvPr>
            <p:cNvSpPr/>
            <p:nvPr/>
          </p:nvSpPr>
          <p:spPr>
            <a:xfrm>
              <a:off x="4659266" y="5216196"/>
              <a:ext cx="3595090" cy="405062"/>
            </a:xfrm>
            <a:prstGeom prst="rect">
              <a:avLst/>
            </a:prstGeom>
            <a:grpFill/>
            <a:effectLst/>
          </p:spPr>
          <p:txBody>
            <a:bodyPr wrap="square" anchor="t" anchorCtr="0">
              <a:noAutofit/>
            </a:bodyPr>
            <a:lstStyle/>
            <a:p>
              <a:pPr algn="ctr"/>
              <a:r>
                <a:rPr lang="fi-FI" sz="1100" b="1" dirty="0" err="1">
                  <a:solidFill>
                    <a:schemeClr val="bg1"/>
                  </a:solidFill>
                  <a:latin typeface="Montserrat" pitchFamily="2" charset="77"/>
                </a:rPr>
                <a:t>Population</a:t>
              </a:r>
              <a:r>
                <a:rPr lang="fi-FI" sz="1100" b="1" dirty="0">
                  <a:solidFill>
                    <a:schemeClr val="bg1"/>
                  </a:solidFill>
                  <a:latin typeface="Montserrat" pitchFamily="2" charset="77"/>
                </a:rPr>
                <a:t> </a:t>
              </a:r>
              <a:r>
                <a:rPr lang="fi-FI" sz="1100" b="1" dirty="0" err="1">
                  <a:solidFill>
                    <a:schemeClr val="bg1"/>
                  </a:solidFill>
                  <a:latin typeface="Montserrat" pitchFamily="2" charset="77"/>
                </a:rPr>
                <a:t>by</a:t>
              </a:r>
              <a:r>
                <a:rPr lang="fi-FI" sz="1100" b="1" dirty="0">
                  <a:solidFill>
                    <a:schemeClr val="bg1"/>
                  </a:solidFill>
                  <a:latin typeface="Montserrat" pitchFamily="2" charset="77"/>
                </a:rPr>
                <a:t> </a:t>
              </a:r>
              <a:r>
                <a:rPr lang="fi-FI" sz="1100" b="1" dirty="0" err="1">
                  <a:solidFill>
                    <a:schemeClr val="bg1"/>
                  </a:solidFill>
                  <a:latin typeface="Montserrat" pitchFamily="2" charset="77"/>
                </a:rPr>
                <a:t>age</a:t>
              </a:r>
              <a:r>
                <a:rPr lang="fi-FI" sz="1100" b="1" dirty="0">
                  <a:solidFill>
                    <a:schemeClr val="bg1"/>
                  </a:solidFill>
                  <a:latin typeface="Montserrat" pitchFamily="2" charset="77"/>
                </a:rPr>
                <a:t> </a:t>
              </a:r>
              <a:r>
                <a:rPr lang="fi-FI" sz="1100" b="1" dirty="0" err="1">
                  <a:solidFill>
                    <a:schemeClr val="bg1"/>
                  </a:solidFill>
                  <a:latin typeface="Montserrat" pitchFamily="2" charset="77"/>
                </a:rPr>
                <a:t>group</a:t>
              </a:r>
              <a:endParaRPr lang="fi-FI" sz="1100" b="1" dirty="0">
                <a:solidFill>
                  <a:schemeClr val="bg1"/>
                </a:solidFill>
                <a:latin typeface="Montserrat" pitchFamily="2" charset="77"/>
              </a:endParaRPr>
            </a:p>
          </p:txBody>
        </p:sp>
        <p:sp>
          <p:nvSpPr>
            <p:cNvPr id="35" name="Suorakulmio 34">
              <a:extLst>
                <a:ext uri="{FF2B5EF4-FFF2-40B4-BE49-F238E27FC236}">
                  <a16:creationId xmlns:a16="http://schemas.microsoft.com/office/drawing/2014/main" id="{BFBC5CC9-BF8E-F64E-D10F-C30A3D407EE5}"/>
                </a:ext>
              </a:extLst>
            </p:cNvPr>
            <p:cNvSpPr/>
            <p:nvPr/>
          </p:nvSpPr>
          <p:spPr>
            <a:xfrm>
              <a:off x="4723098" y="4874318"/>
              <a:ext cx="896849" cy="625947"/>
            </a:xfrm>
            <a:prstGeom prst="rect">
              <a:avLst/>
            </a:prstGeom>
            <a:grpFill/>
            <a:effectLst/>
          </p:spPr>
          <p:txBody>
            <a:bodyPr wrap="square">
              <a:noAutofit/>
            </a:bodyPr>
            <a:lstStyle/>
            <a:p>
              <a:pPr algn="ctr"/>
              <a:r>
                <a:rPr lang="fi-FI" b="1" dirty="0">
                  <a:solidFill>
                    <a:schemeClr val="bg1"/>
                  </a:solidFill>
                  <a:latin typeface="Montserrat" pitchFamily="2" charset="77"/>
                </a:rPr>
                <a:t>0-19</a:t>
              </a:r>
            </a:p>
          </p:txBody>
        </p:sp>
        <p:sp>
          <p:nvSpPr>
            <p:cNvPr id="36" name="Suorakulmio 35">
              <a:extLst>
                <a:ext uri="{FF2B5EF4-FFF2-40B4-BE49-F238E27FC236}">
                  <a16:creationId xmlns:a16="http://schemas.microsoft.com/office/drawing/2014/main" id="{AE071C39-2F3D-61D3-A86F-D35831B5B008}"/>
                </a:ext>
              </a:extLst>
            </p:cNvPr>
            <p:cNvSpPr/>
            <p:nvPr/>
          </p:nvSpPr>
          <p:spPr>
            <a:xfrm>
              <a:off x="5687342" y="4874318"/>
              <a:ext cx="896849" cy="625947"/>
            </a:xfrm>
            <a:prstGeom prst="rect">
              <a:avLst/>
            </a:prstGeom>
            <a:grpFill/>
            <a:effectLst/>
          </p:spPr>
          <p:txBody>
            <a:bodyPr wrap="square">
              <a:noAutofit/>
            </a:bodyPr>
            <a:lstStyle/>
            <a:p>
              <a:pPr algn="ctr"/>
              <a:r>
                <a:rPr lang="fi-FI" b="1" dirty="0">
                  <a:solidFill>
                    <a:schemeClr val="bg1"/>
                  </a:solidFill>
                  <a:latin typeface="Montserrat" pitchFamily="2" charset="77"/>
                </a:rPr>
                <a:t>20-39</a:t>
              </a:r>
            </a:p>
          </p:txBody>
        </p:sp>
        <p:sp>
          <p:nvSpPr>
            <p:cNvPr id="37" name="Suorakulmio 35">
              <a:extLst>
                <a:ext uri="{FF2B5EF4-FFF2-40B4-BE49-F238E27FC236}">
                  <a16:creationId xmlns:a16="http://schemas.microsoft.com/office/drawing/2014/main" id="{4DE1854C-E99F-1D57-1571-66A595BCFD27}"/>
                </a:ext>
              </a:extLst>
            </p:cNvPr>
            <p:cNvSpPr/>
            <p:nvPr/>
          </p:nvSpPr>
          <p:spPr>
            <a:xfrm>
              <a:off x="6651586" y="4874318"/>
              <a:ext cx="896849" cy="625947"/>
            </a:xfrm>
            <a:prstGeom prst="rect">
              <a:avLst/>
            </a:prstGeom>
            <a:grpFill/>
            <a:effectLst/>
          </p:spPr>
          <p:txBody>
            <a:bodyPr wrap="square">
              <a:noAutofit/>
            </a:bodyPr>
            <a:lstStyle/>
            <a:p>
              <a:pPr algn="ctr"/>
              <a:r>
                <a:rPr lang="fi-FI" b="1" dirty="0">
                  <a:solidFill>
                    <a:schemeClr val="bg1"/>
                  </a:solidFill>
                  <a:latin typeface="Montserrat" pitchFamily="2" charset="77"/>
                </a:rPr>
                <a:t>40-64</a:t>
              </a:r>
            </a:p>
          </p:txBody>
        </p:sp>
        <p:sp>
          <p:nvSpPr>
            <p:cNvPr id="38" name="Suorakulmio 35">
              <a:extLst>
                <a:ext uri="{FF2B5EF4-FFF2-40B4-BE49-F238E27FC236}">
                  <a16:creationId xmlns:a16="http://schemas.microsoft.com/office/drawing/2014/main" id="{10E6E53A-3AA7-B321-4F05-D624EB474E8B}"/>
                </a:ext>
              </a:extLst>
            </p:cNvPr>
            <p:cNvSpPr/>
            <p:nvPr/>
          </p:nvSpPr>
          <p:spPr>
            <a:xfrm>
              <a:off x="7615829" y="4874318"/>
              <a:ext cx="896849" cy="625947"/>
            </a:xfrm>
            <a:prstGeom prst="rect">
              <a:avLst/>
            </a:prstGeom>
            <a:grpFill/>
            <a:effectLst/>
          </p:spPr>
          <p:txBody>
            <a:bodyPr wrap="square">
              <a:noAutofit/>
            </a:bodyPr>
            <a:lstStyle/>
            <a:p>
              <a:pPr algn="ctr"/>
              <a:r>
                <a:rPr lang="fi-FI" b="1" dirty="0">
                  <a:solidFill>
                    <a:schemeClr val="bg1"/>
                  </a:solidFill>
                  <a:latin typeface="Montserrat" pitchFamily="2" charset="77"/>
                </a:rPr>
                <a:t>65+</a:t>
              </a:r>
            </a:p>
          </p:txBody>
        </p:sp>
      </p:grpSp>
      <p:sp>
        <p:nvSpPr>
          <p:cNvPr id="52" name="Ellipsi 51">
            <a:extLst>
              <a:ext uri="{FF2B5EF4-FFF2-40B4-BE49-F238E27FC236}">
                <a16:creationId xmlns:a16="http://schemas.microsoft.com/office/drawing/2014/main" id="{4B0671C6-4839-CED5-7093-661319AAAE91}"/>
              </a:ext>
              <a:ext uri="{C183D7F6-B498-43B3-948B-1728B52AA6E4}">
                <adec:decorative xmlns:adec="http://schemas.microsoft.com/office/drawing/2017/decorative" val="1"/>
              </a:ext>
            </a:extLst>
          </p:cNvPr>
          <p:cNvSpPr/>
          <p:nvPr/>
        </p:nvSpPr>
        <p:spPr>
          <a:xfrm>
            <a:off x="9181514" y="2414545"/>
            <a:ext cx="1427498" cy="1427498"/>
          </a:xfrm>
          <a:prstGeom prst="ellipse">
            <a:avLst/>
          </a:prstGeom>
          <a:solidFill>
            <a:schemeClr val="tx2">
              <a:lumMod val="75000"/>
            </a:schemeClr>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Suorakulmio 39" descr="Tampereen suurin ikäryhmä on 24 v.&#10;">
            <a:extLst>
              <a:ext uri="{FF2B5EF4-FFF2-40B4-BE49-F238E27FC236}">
                <a16:creationId xmlns:a16="http://schemas.microsoft.com/office/drawing/2014/main" id="{A795EB93-7482-5B47-6801-C9ECC59FB9ED}"/>
              </a:ext>
            </a:extLst>
          </p:cNvPr>
          <p:cNvSpPr/>
          <p:nvPr/>
        </p:nvSpPr>
        <p:spPr>
          <a:xfrm>
            <a:off x="9094093" y="2583672"/>
            <a:ext cx="1637607" cy="1079772"/>
          </a:xfrm>
          <a:prstGeom prst="rect">
            <a:avLst/>
          </a:prstGeom>
        </p:spPr>
        <p:txBody>
          <a:bodyPr wrap="square">
            <a:noAutofit/>
          </a:bodyPr>
          <a:lstStyle/>
          <a:p>
            <a:pPr algn="ctr">
              <a:lnSpc>
                <a:spcPct val="90000"/>
              </a:lnSpc>
            </a:pPr>
            <a:r>
              <a:rPr lang="fi-FI" sz="1600" b="1" dirty="0" err="1">
                <a:solidFill>
                  <a:schemeClr val="bg1"/>
                </a:solidFill>
                <a:latin typeface="Montserrat" pitchFamily="2" charset="77"/>
              </a:rPr>
              <a:t>Largest</a:t>
            </a:r>
            <a:endParaRPr lang="fi-FI" sz="1600" b="1" dirty="0">
              <a:solidFill>
                <a:schemeClr val="bg1"/>
              </a:solidFill>
              <a:latin typeface="Montserrat" pitchFamily="2" charset="77"/>
            </a:endParaRPr>
          </a:p>
          <a:p>
            <a:pPr algn="ctr">
              <a:lnSpc>
                <a:spcPct val="90000"/>
              </a:lnSpc>
            </a:pPr>
            <a:r>
              <a:rPr lang="fi-FI" sz="1600" b="1" dirty="0" err="1">
                <a:solidFill>
                  <a:schemeClr val="bg1"/>
                </a:solidFill>
                <a:latin typeface="Montserrat" pitchFamily="2" charset="77"/>
              </a:rPr>
              <a:t>age</a:t>
            </a:r>
            <a:r>
              <a:rPr lang="fi-FI" sz="1600" b="1" dirty="0">
                <a:solidFill>
                  <a:schemeClr val="bg1"/>
                </a:solidFill>
                <a:latin typeface="Montserrat" pitchFamily="2" charset="77"/>
              </a:rPr>
              <a:t> </a:t>
            </a:r>
            <a:r>
              <a:rPr lang="fi-FI" sz="1600" b="1" dirty="0" err="1">
                <a:solidFill>
                  <a:schemeClr val="bg1"/>
                </a:solidFill>
                <a:latin typeface="Montserrat" pitchFamily="2" charset="77"/>
              </a:rPr>
              <a:t>group</a:t>
            </a:r>
            <a:endParaRPr lang="fi-FI" sz="1600" b="1" dirty="0">
              <a:solidFill>
                <a:schemeClr val="bg1"/>
              </a:solidFill>
              <a:latin typeface="Montserrat" pitchFamily="2" charset="77"/>
            </a:endParaRPr>
          </a:p>
          <a:p>
            <a:pPr algn="ctr">
              <a:lnSpc>
                <a:spcPct val="60000"/>
              </a:lnSpc>
              <a:spcBef>
                <a:spcPts val="1200"/>
              </a:spcBef>
            </a:pPr>
            <a:r>
              <a:rPr lang="fi-FI" sz="1600" b="1" dirty="0">
                <a:solidFill>
                  <a:schemeClr val="bg1"/>
                </a:solidFill>
                <a:latin typeface="Montserrat" pitchFamily="2" charset="77"/>
              </a:rPr>
              <a:t> </a:t>
            </a:r>
            <a:r>
              <a:rPr lang="fi-FI" sz="2400" b="1" dirty="0">
                <a:solidFill>
                  <a:srgbClr val="5BCBEB"/>
                </a:solidFill>
                <a:latin typeface="Montserrat" pitchFamily="2" charset="77"/>
              </a:rPr>
              <a:t>25-29 </a:t>
            </a:r>
            <a:br>
              <a:rPr lang="fi-FI" sz="2400" b="1" dirty="0">
                <a:solidFill>
                  <a:srgbClr val="5BCBEB"/>
                </a:solidFill>
                <a:latin typeface="Montserrat" pitchFamily="2" charset="77"/>
              </a:rPr>
            </a:br>
            <a:r>
              <a:rPr lang="fi-FI" sz="2400" b="1" dirty="0" err="1">
                <a:solidFill>
                  <a:srgbClr val="5BCBEB"/>
                </a:solidFill>
                <a:latin typeface="Montserrat" pitchFamily="2" charset="77"/>
              </a:rPr>
              <a:t>yrs</a:t>
            </a:r>
            <a:endParaRPr lang="fi-FI" sz="2400" b="1" dirty="0">
              <a:solidFill>
                <a:srgbClr val="5BCBEB"/>
              </a:solidFill>
              <a:latin typeface="Montserrat" pitchFamily="2" charset="77"/>
            </a:endParaRPr>
          </a:p>
        </p:txBody>
      </p:sp>
      <p:sp>
        <p:nvSpPr>
          <p:cNvPr id="19" name="Date Placeholder 18">
            <a:extLst>
              <a:ext uri="{FF2B5EF4-FFF2-40B4-BE49-F238E27FC236}">
                <a16:creationId xmlns:a16="http://schemas.microsoft.com/office/drawing/2014/main" id="{5BBBA6EA-B629-B520-4089-31719EFD3D81}"/>
              </a:ext>
              <a:ext uri="{C183D7F6-B498-43B3-948B-1728B52AA6E4}">
                <adec:decorative xmlns:adec="http://schemas.microsoft.com/office/drawing/2017/decorative" val="1"/>
              </a:ext>
            </a:extLst>
          </p:cNvPr>
          <p:cNvSpPr>
            <a:spLocks noGrp="1"/>
          </p:cNvSpPr>
          <p:nvPr>
            <p:ph type="dt" sz="half" idx="10"/>
          </p:nvPr>
        </p:nvSpPr>
        <p:spPr/>
        <p:txBody>
          <a:bodyPr/>
          <a:lstStyle/>
          <a:p>
            <a:fld id="{71690394-7DDB-BC43-94B8-F1636FB57770}" type="datetime1">
              <a:rPr lang="fi-FI" smtClean="0">
                <a:solidFill>
                  <a:schemeClr val="bg1"/>
                </a:solidFill>
              </a:rPr>
              <a:t>11.5.2026</a:t>
            </a:fld>
            <a:endParaRPr lang="en-FI" dirty="0">
              <a:solidFill>
                <a:schemeClr val="bg1"/>
              </a:solidFill>
            </a:endParaRPr>
          </a:p>
        </p:txBody>
      </p:sp>
      <p:sp>
        <p:nvSpPr>
          <p:cNvPr id="40" name="Ellipsi 51">
            <a:extLst>
              <a:ext uri="{FF2B5EF4-FFF2-40B4-BE49-F238E27FC236}">
                <a16:creationId xmlns:a16="http://schemas.microsoft.com/office/drawing/2014/main" id="{080F00C2-2C33-F447-F0AF-B03C4A48B625}"/>
              </a:ext>
              <a:ext uri="{C183D7F6-B498-43B3-948B-1728B52AA6E4}">
                <adec:decorative xmlns:adec="http://schemas.microsoft.com/office/drawing/2017/decorative" val="1"/>
              </a:ext>
            </a:extLst>
          </p:cNvPr>
          <p:cNvSpPr/>
          <p:nvPr/>
        </p:nvSpPr>
        <p:spPr>
          <a:xfrm>
            <a:off x="8583017" y="3707370"/>
            <a:ext cx="1279627" cy="1279627"/>
          </a:xfrm>
          <a:prstGeom prst="ellipse">
            <a:avLst/>
          </a:prstGeom>
          <a:solidFill>
            <a:schemeClr val="tx2">
              <a:lumMod val="75000"/>
            </a:schemeClr>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0" name="Ellipsi 51">
            <a:extLst>
              <a:ext uri="{FF2B5EF4-FFF2-40B4-BE49-F238E27FC236}">
                <a16:creationId xmlns:a16="http://schemas.microsoft.com/office/drawing/2014/main" id="{6E328F14-70B1-76F3-55A6-91DDAF5B55DD}"/>
              </a:ext>
              <a:ext uri="{C183D7F6-B498-43B3-948B-1728B52AA6E4}">
                <adec:decorative xmlns:adec="http://schemas.microsoft.com/office/drawing/2017/decorative" val="1"/>
              </a:ext>
            </a:extLst>
          </p:cNvPr>
          <p:cNvSpPr/>
          <p:nvPr/>
        </p:nvSpPr>
        <p:spPr>
          <a:xfrm>
            <a:off x="10573594" y="4069342"/>
            <a:ext cx="1376910" cy="1376910"/>
          </a:xfrm>
          <a:prstGeom prst="ellipse">
            <a:avLst/>
          </a:prstGeom>
          <a:solidFill>
            <a:schemeClr val="tx2">
              <a:lumMod val="75000"/>
            </a:schemeClr>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Suorakulmio 13">
            <a:extLst>
              <a:ext uri="{FF2B5EF4-FFF2-40B4-BE49-F238E27FC236}">
                <a16:creationId xmlns:a16="http://schemas.microsoft.com/office/drawing/2014/main" id="{09F21DF2-4898-A49F-21BA-ABE5AF1165E9}"/>
              </a:ext>
            </a:extLst>
          </p:cNvPr>
          <p:cNvSpPr/>
          <p:nvPr/>
        </p:nvSpPr>
        <p:spPr>
          <a:xfrm>
            <a:off x="8512873" y="3823745"/>
            <a:ext cx="1454728" cy="719479"/>
          </a:xfrm>
          <a:prstGeom prst="rect">
            <a:avLst/>
          </a:prstGeom>
        </p:spPr>
        <p:txBody>
          <a:bodyPr wrap="square" anchor="t" anchorCtr="0">
            <a:noAutofit/>
          </a:bodyPr>
          <a:lstStyle/>
          <a:p>
            <a:pPr algn="ctr">
              <a:lnSpc>
                <a:spcPct val="90000"/>
              </a:lnSpc>
              <a:spcBef>
                <a:spcPts val="600"/>
              </a:spcBef>
            </a:pPr>
            <a:r>
              <a:rPr lang="fi-FI" sz="1600" b="1" dirty="0" err="1">
                <a:solidFill>
                  <a:schemeClr val="bg1"/>
                </a:solidFill>
                <a:latin typeface="Montserrat" pitchFamily="2" charset="77"/>
              </a:rPr>
              <a:t>Average</a:t>
            </a:r>
            <a:br>
              <a:rPr lang="fi-FI" sz="1600" b="1" dirty="0">
                <a:solidFill>
                  <a:schemeClr val="bg1"/>
                </a:solidFill>
                <a:latin typeface="Montserrat" pitchFamily="2" charset="77"/>
              </a:rPr>
            </a:br>
            <a:r>
              <a:rPr lang="fi-FI" sz="1600" b="1" dirty="0" err="1">
                <a:solidFill>
                  <a:schemeClr val="bg1"/>
                </a:solidFill>
                <a:latin typeface="Montserrat" pitchFamily="2" charset="77"/>
              </a:rPr>
              <a:t>age</a:t>
            </a:r>
            <a:r>
              <a:rPr lang="fi-FI" b="1" dirty="0">
                <a:solidFill>
                  <a:schemeClr val="bg1"/>
                </a:solidFill>
                <a:latin typeface="Montserrat" pitchFamily="2" charset="77"/>
              </a:rPr>
              <a:t> </a:t>
            </a:r>
            <a:br>
              <a:rPr lang="fi-FI" b="1" dirty="0">
                <a:solidFill>
                  <a:schemeClr val="bg1"/>
                </a:solidFill>
                <a:latin typeface="Montserrat" pitchFamily="2" charset="77"/>
              </a:rPr>
            </a:br>
            <a:r>
              <a:rPr lang="fi-FI" sz="2400" b="1" dirty="0">
                <a:solidFill>
                  <a:srgbClr val="5BCBEB"/>
                </a:solidFill>
                <a:latin typeface="Montserrat" pitchFamily="2" charset="77"/>
              </a:rPr>
              <a:t>41 </a:t>
            </a:r>
            <a:r>
              <a:rPr lang="fi-FI" sz="2400" b="1" dirty="0" err="1">
                <a:solidFill>
                  <a:srgbClr val="5BCBEB"/>
                </a:solidFill>
                <a:latin typeface="Montserrat" pitchFamily="2" charset="77"/>
              </a:rPr>
              <a:t>yrs</a:t>
            </a:r>
            <a:endParaRPr lang="fi-FI" sz="2400" b="1" dirty="0">
              <a:solidFill>
                <a:srgbClr val="5BCBEB"/>
              </a:solidFill>
              <a:latin typeface="Montserrat" pitchFamily="2" charset="77"/>
            </a:endParaRPr>
          </a:p>
        </p:txBody>
      </p:sp>
      <p:sp>
        <p:nvSpPr>
          <p:cNvPr id="39" name="Suorakulmio 13">
            <a:extLst>
              <a:ext uri="{FF2B5EF4-FFF2-40B4-BE49-F238E27FC236}">
                <a16:creationId xmlns:a16="http://schemas.microsoft.com/office/drawing/2014/main" id="{0598F953-2755-6A96-455F-768813FF2CFA}"/>
              </a:ext>
            </a:extLst>
          </p:cNvPr>
          <p:cNvSpPr/>
          <p:nvPr/>
        </p:nvSpPr>
        <p:spPr>
          <a:xfrm>
            <a:off x="10559081" y="4382295"/>
            <a:ext cx="1454728" cy="719479"/>
          </a:xfrm>
          <a:prstGeom prst="rect">
            <a:avLst/>
          </a:prstGeom>
        </p:spPr>
        <p:txBody>
          <a:bodyPr wrap="square" anchor="t" anchorCtr="0">
            <a:noAutofit/>
          </a:bodyPr>
          <a:lstStyle/>
          <a:p>
            <a:pPr algn="ctr">
              <a:lnSpc>
                <a:spcPct val="90000"/>
              </a:lnSpc>
              <a:spcBef>
                <a:spcPts val="600"/>
              </a:spcBef>
            </a:pPr>
            <a:r>
              <a:rPr lang="fi-FI" sz="1600" b="1" dirty="0" err="1">
                <a:solidFill>
                  <a:schemeClr val="bg1"/>
                </a:solidFill>
                <a:latin typeface="Montserrat" pitchFamily="2" charset="77"/>
              </a:rPr>
              <a:t>Foreign</a:t>
            </a:r>
            <a:r>
              <a:rPr lang="fi-FI" sz="1600" b="1" dirty="0">
                <a:solidFill>
                  <a:schemeClr val="bg1"/>
                </a:solidFill>
                <a:latin typeface="Montserrat" pitchFamily="2" charset="77"/>
              </a:rPr>
              <a:t> </a:t>
            </a:r>
            <a:r>
              <a:rPr lang="fi-FI" sz="1600" b="1" dirty="0" err="1">
                <a:solidFill>
                  <a:schemeClr val="bg1"/>
                </a:solidFill>
                <a:latin typeface="Montserrat" pitchFamily="2" charset="77"/>
              </a:rPr>
              <a:t>language</a:t>
            </a:r>
            <a:r>
              <a:rPr lang="fi-FI" sz="1600" b="1" dirty="0">
                <a:solidFill>
                  <a:schemeClr val="bg1"/>
                </a:solidFill>
                <a:latin typeface="Montserrat" pitchFamily="2" charset="77"/>
              </a:rPr>
              <a:t> </a:t>
            </a:r>
            <a:r>
              <a:rPr lang="fi-FI" sz="1600" b="1" dirty="0" err="1">
                <a:solidFill>
                  <a:schemeClr val="bg1"/>
                </a:solidFill>
                <a:latin typeface="Montserrat" pitchFamily="2" charset="77"/>
              </a:rPr>
              <a:t>speakers</a:t>
            </a:r>
            <a:r>
              <a:rPr lang="fi-FI" b="1" dirty="0">
                <a:solidFill>
                  <a:schemeClr val="bg1"/>
                </a:solidFill>
                <a:latin typeface="Montserrat" pitchFamily="2" charset="77"/>
              </a:rPr>
              <a:t> </a:t>
            </a:r>
            <a:br>
              <a:rPr lang="fi-FI" b="1" dirty="0">
                <a:solidFill>
                  <a:schemeClr val="bg1"/>
                </a:solidFill>
                <a:latin typeface="Montserrat" pitchFamily="2" charset="77"/>
              </a:rPr>
            </a:br>
            <a:r>
              <a:rPr lang="fi-FI" sz="2400" b="1" dirty="0">
                <a:solidFill>
                  <a:srgbClr val="5BCBEB"/>
                </a:solidFill>
                <a:latin typeface="Montserrat" pitchFamily="2" charset="77"/>
              </a:rPr>
              <a:t>12%</a:t>
            </a:r>
          </a:p>
        </p:txBody>
      </p:sp>
      <p:sp>
        <p:nvSpPr>
          <p:cNvPr id="53" name="Rectangle 52">
            <a:extLst>
              <a:ext uri="{FF2B5EF4-FFF2-40B4-BE49-F238E27FC236}">
                <a16:creationId xmlns:a16="http://schemas.microsoft.com/office/drawing/2014/main" id="{17378059-39BA-2F00-A820-3CD3BFE29F8D}"/>
              </a:ext>
              <a:ext uri="{C183D7F6-B498-43B3-948B-1728B52AA6E4}">
                <adec:decorative xmlns:adec="http://schemas.microsoft.com/office/drawing/2017/decorative" val="1"/>
              </a:ext>
            </a:extLst>
          </p:cNvPr>
          <p:cNvSpPr/>
          <p:nvPr/>
        </p:nvSpPr>
        <p:spPr>
          <a:xfrm>
            <a:off x="4410223" y="5127675"/>
            <a:ext cx="3953021" cy="77372"/>
          </a:xfrm>
          <a:prstGeom prst="rect">
            <a:avLst/>
          </a:prstGeom>
          <a:solidFill>
            <a:srgbClr val="005B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43" name="Kuva 98">
            <a:extLst>
              <a:ext uri="{FF2B5EF4-FFF2-40B4-BE49-F238E27FC236}">
                <a16:creationId xmlns:a16="http://schemas.microsoft.com/office/drawing/2014/main" id="{ACE42252-EF19-EE65-233D-0F4613DE1070}"/>
              </a:ext>
              <a:ext uri="{C183D7F6-B498-43B3-948B-1728B52AA6E4}">
                <adec:decorative xmlns:adec="http://schemas.microsoft.com/office/drawing/2017/decorative" val="1"/>
              </a:ext>
            </a:extLst>
          </p:cNvPr>
          <p:cNvSpPr/>
          <p:nvPr/>
        </p:nvSpPr>
        <p:spPr>
          <a:xfrm rot="5400000">
            <a:off x="2534214" y="2719160"/>
            <a:ext cx="698664" cy="484289"/>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gradFill>
            <a:gsLst>
              <a:gs pos="28000">
                <a:srgbClr val="5BCBEB"/>
              </a:gs>
              <a:gs pos="89000">
                <a:schemeClr val="accent1">
                  <a:alpha val="23298"/>
                </a:schemeClr>
              </a:gs>
            </a:gsLst>
            <a:lin ang="0" scaled="0"/>
          </a:gradFill>
          <a:ln w="9525" cap="flat">
            <a:noFill/>
            <a:prstDash val="solid"/>
            <a:miter/>
          </a:ln>
        </p:spPr>
        <p:txBody>
          <a:bodyPr rtlCol="0" anchor="ctr"/>
          <a:lstStyle/>
          <a:p>
            <a:endParaRPr lang="fi-FI"/>
          </a:p>
        </p:txBody>
      </p:sp>
      <p:sp>
        <p:nvSpPr>
          <p:cNvPr id="44" name="Kuva 98">
            <a:extLst>
              <a:ext uri="{FF2B5EF4-FFF2-40B4-BE49-F238E27FC236}">
                <a16:creationId xmlns:a16="http://schemas.microsoft.com/office/drawing/2014/main" id="{F8B80F0E-79DA-F0DE-BE52-B7643127114D}"/>
              </a:ext>
              <a:ext uri="{C183D7F6-B498-43B3-948B-1728B52AA6E4}">
                <adec:decorative xmlns:adec="http://schemas.microsoft.com/office/drawing/2017/decorative" val="1"/>
              </a:ext>
            </a:extLst>
          </p:cNvPr>
          <p:cNvSpPr/>
          <p:nvPr/>
        </p:nvSpPr>
        <p:spPr>
          <a:xfrm rot="7200000">
            <a:off x="3233807" y="2947176"/>
            <a:ext cx="698664" cy="484289"/>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gradFill>
            <a:gsLst>
              <a:gs pos="28000">
                <a:srgbClr val="5BCBEB"/>
              </a:gs>
              <a:gs pos="89000">
                <a:schemeClr val="accent1">
                  <a:alpha val="23298"/>
                </a:schemeClr>
              </a:gs>
            </a:gsLst>
            <a:lin ang="0" scaled="0"/>
          </a:gradFill>
          <a:ln w="9525" cap="flat">
            <a:noFill/>
            <a:prstDash val="solid"/>
            <a:miter/>
          </a:ln>
        </p:spPr>
        <p:txBody>
          <a:bodyPr rtlCol="0" anchor="ctr"/>
          <a:lstStyle/>
          <a:p>
            <a:endParaRPr lang="fi-FI"/>
          </a:p>
        </p:txBody>
      </p:sp>
      <p:sp>
        <p:nvSpPr>
          <p:cNvPr id="45" name="Kuva 98">
            <a:extLst>
              <a:ext uri="{FF2B5EF4-FFF2-40B4-BE49-F238E27FC236}">
                <a16:creationId xmlns:a16="http://schemas.microsoft.com/office/drawing/2014/main" id="{DB2E5FF1-B388-4375-6016-D167DFA8D5AE}"/>
              </a:ext>
              <a:ext uri="{C183D7F6-B498-43B3-948B-1728B52AA6E4}">
                <adec:decorative xmlns:adec="http://schemas.microsoft.com/office/drawing/2017/decorative" val="1"/>
              </a:ext>
            </a:extLst>
          </p:cNvPr>
          <p:cNvSpPr/>
          <p:nvPr/>
        </p:nvSpPr>
        <p:spPr>
          <a:xfrm rot="14400000" flipH="1">
            <a:off x="1811579" y="2978963"/>
            <a:ext cx="698664" cy="484289"/>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gradFill>
            <a:gsLst>
              <a:gs pos="28000">
                <a:srgbClr val="5BCBEB"/>
              </a:gs>
              <a:gs pos="89000">
                <a:schemeClr val="accent1">
                  <a:alpha val="23298"/>
                </a:schemeClr>
              </a:gs>
            </a:gsLst>
            <a:lin ang="0" scaled="0"/>
          </a:gradFill>
          <a:ln w="9525" cap="flat">
            <a:noFill/>
            <a:prstDash val="solid"/>
            <a:miter/>
          </a:ln>
        </p:spPr>
        <p:txBody>
          <a:bodyPr rtlCol="0" anchor="ctr"/>
          <a:lstStyle/>
          <a:p>
            <a:endParaRPr lang="fi-FI"/>
          </a:p>
        </p:txBody>
      </p:sp>
      <p:sp>
        <p:nvSpPr>
          <p:cNvPr id="8" name="Ellipsi 7">
            <a:extLst>
              <a:ext uri="{FF2B5EF4-FFF2-40B4-BE49-F238E27FC236}">
                <a16:creationId xmlns:a16="http://schemas.microsoft.com/office/drawing/2014/main" id="{3ADBBA87-BB59-B31A-6F99-230CE65FE2D1}"/>
              </a:ext>
              <a:ext uri="{C183D7F6-B498-43B3-948B-1728B52AA6E4}">
                <adec:decorative xmlns:adec="http://schemas.microsoft.com/office/drawing/2017/decorative" val="1"/>
              </a:ext>
            </a:extLst>
          </p:cNvPr>
          <p:cNvSpPr/>
          <p:nvPr/>
        </p:nvSpPr>
        <p:spPr>
          <a:xfrm>
            <a:off x="1703505" y="3081394"/>
            <a:ext cx="2360084" cy="2360083"/>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1" name="Ellipsi 40">
            <a:extLst>
              <a:ext uri="{FF2B5EF4-FFF2-40B4-BE49-F238E27FC236}">
                <a16:creationId xmlns:a16="http://schemas.microsoft.com/office/drawing/2014/main" id="{BBE66158-579B-5C67-6B2D-6F8BB6C6241B}"/>
              </a:ext>
              <a:ext uri="{C183D7F6-B498-43B3-948B-1728B52AA6E4}">
                <adec:decorative xmlns:adec="http://schemas.microsoft.com/office/drawing/2017/decorative" val="1"/>
              </a:ext>
            </a:extLst>
          </p:cNvPr>
          <p:cNvSpPr>
            <a:spLocks noChangeAspect="1"/>
          </p:cNvSpPr>
          <p:nvPr/>
        </p:nvSpPr>
        <p:spPr>
          <a:xfrm>
            <a:off x="1456399" y="2558978"/>
            <a:ext cx="2849728" cy="2849728"/>
          </a:xfrm>
          <a:prstGeom prst="ellipse">
            <a:avLst/>
          </a:prstGeom>
          <a:solidFill>
            <a:schemeClr val="tx2">
              <a:lumMod val="75000"/>
              <a:alpha val="25000"/>
            </a:schemeClr>
          </a:solidFill>
          <a:ln w="38100">
            <a:solidFill>
              <a:srgbClr val="5BCBE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grpSp>
        <p:nvGrpSpPr>
          <p:cNvPr id="9" name="Ryhmä 8">
            <a:extLst>
              <a:ext uri="{FF2B5EF4-FFF2-40B4-BE49-F238E27FC236}">
                <a16:creationId xmlns:a16="http://schemas.microsoft.com/office/drawing/2014/main" id="{5DAD1627-3C9B-33BD-5735-A99D517805AC}"/>
              </a:ext>
              <a:ext uri="{C183D7F6-B498-43B3-948B-1728B52AA6E4}">
                <adec:decorative xmlns:adec="http://schemas.microsoft.com/office/drawing/2017/decorative" val="1"/>
              </a:ext>
            </a:extLst>
          </p:cNvPr>
          <p:cNvGrpSpPr/>
          <p:nvPr/>
        </p:nvGrpSpPr>
        <p:grpSpPr>
          <a:xfrm>
            <a:off x="2249901" y="3512735"/>
            <a:ext cx="1267293" cy="1497401"/>
            <a:chOff x="1162675" y="3768428"/>
            <a:chExt cx="1317227" cy="1556403"/>
          </a:xfrm>
          <a:solidFill>
            <a:schemeClr val="tx2">
              <a:lumMod val="75000"/>
            </a:schemeClr>
          </a:solidFill>
        </p:grpSpPr>
        <p:pic>
          <p:nvPicPr>
            <p:cNvPr id="11" name="Kuva 10">
              <a:extLst>
                <a:ext uri="{FF2B5EF4-FFF2-40B4-BE49-F238E27FC236}">
                  <a16:creationId xmlns:a16="http://schemas.microsoft.com/office/drawing/2014/main" id="{A756ED71-AFDE-34E6-D0A8-F32029E3B55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62675" y="3768428"/>
              <a:ext cx="626763" cy="1556403"/>
            </a:xfrm>
            <a:prstGeom prst="rect">
              <a:avLst/>
            </a:prstGeom>
            <a:grpFill/>
          </p:spPr>
        </p:pic>
        <p:pic>
          <p:nvPicPr>
            <p:cNvPr id="12" name="Kuva 11">
              <a:extLst>
                <a:ext uri="{FF2B5EF4-FFF2-40B4-BE49-F238E27FC236}">
                  <a16:creationId xmlns:a16="http://schemas.microsoft.com/office/drawing/2014/main" id="{21594056-6431-C855-2097-6E47808546D6}"/>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1853140" y="3768428"/>
              <a:ext cx="626762" cy="1556403"/>
            </a:xfrm>
            <a:prstGeom prst="rect">
              <a:avLst/>
            </a:prstGeom>
            <a:grpFill/>
          </p:spPr>
        </p:pic>
      </p:grpSp>
    </p:spTree>
    <p:extLst>
      <p:ext uri="{BB962C8B-B14F-4D97-AF65-F5344CB8AC3E}">
        <p14:creationId xmlns:p14="http://schemas.microsoft.com/office/powerpoint/2010/main" val="1019881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descr="Three people standing and working together in a brainstorming session, with Post-it notes attached to the wall.&#10;">
            <a:extLst>
              <a:ext uri="{FF2B5EF4-FFF2-40B4-BE49-F238E27FC236}">
                <a16:creationId xmlns:a16="http://schemas.microsoft.com/office/drawing/2014/main" id="{379D72D4-09D6-2695-E4FB-316B040F4924}"/>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p:blipFill>
        <p:spPr>
          <a:xfrm>
            <a:off x="0" y="0"/>
            <a:ext cx="12185780" cy="6858000"/>
          </a:xfrm>
          <a:prstGeom prst="rect">
            <a:avLst/>
          </a:prstGeom>
        </p:spPr>
      </p:pic>
      <p:sp>
        <p:nvSpPr>
          <p:cNvPr id="10" name="Suorakulmio 13">
            <a:extLst>
              <a:ext uri="{FF2B5EF4-FFF2-40B4-BE49-F238E27FC236}">
                <a16:creationId xmlns:a16="http://schemas.microsoft.com/office/drawing/2014/main" id="{7FD83A2C-FDAD-2FD9-CA9C-566315F0FBB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5498123" cy="6857999"/>
          </a:xfrm>
          <a:prstGeom prst="rect">
            <a:avLst/>
          </a:prstGeom>
          <a:gradFill>
            <a:gsLst>
              <a:gs pos="48000">
                <a:schemeClr val="tx1">
                  <a:alpha val="44137"/>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 name="Title 6">
            <a:extLst>
              <a:ext uri="{FF2B5EF4-FFF2-40B4-BE49-F238E27FC236}">
                <a16:creationId xmlns:a16="http://schemas.microsoft.com/office/drawing/2014/main" id="{6B3A8C44-126E-E305-1C04-3710B1A7A709}"/>
              </a:ext>
            </a:extLst>
          </p:cNvPr>
          <p:cNvSpPr>
            <a:spLocks noGrp="1"/>
          </p:cNvSpPr>
          <p:nvPr>
            <p:ph type="title"/>
          </p:nvPr>
        </p:nvSpPr>
        <p:spPr>
          <a:xfrm>
            <a:off x="1008184" y="3270738"/>
            <a:ext cx="9906001" cy="1348154"/>
          </a:xfrm>
        </p:spPr>
        <p:txBody>
          <a:bodyPr>
            <a:noAutofit/>
          </a:bodyPr>
          <a:lstStyle/>
          <a:p>
            <a:r>
              <a:rPr lang="en-FI" sz="9600" dirty="0">
                <a:solidFill>
                  <a:schemeClr val="bg1"/>
                </a:solidFill>
                <a:latin typeface="Montserrat Black" pitchFamily="2" charset="77"/>
              </a:rPr>
              <a:t>IDEA</a:t>
            </a:r>
          </a:p>
        </p:txBody>
      </p:sp>
      <p:sp>
        <p:nvSpPr>
          <p:cNvPr id="9" name="Text Placeholder 8">
            <a:extLst>
              <a:ext uri="{FF2B5EF4-FFF2-40B4-BE49-F238E27FC236}">
                <a16:creationId xmlns:a16="http://schemas.microsoft.com/office/drawing/2014/main" id="{D1248BA0-7F23-D807-39FB-A0F352B22F3F}"/>
              </a:ext>
            </a:extLst>
          </p:cNvPr>
          <p:cNvSpPr>
            <a:spLocks noGrp="1"/>
          </p:cNvSpPr>
          <p:nvPr>
            <p:ph type="body" idx="1"/>
          </p:nvPr>
        </p:nvSpPr>
        <p:spPr>
          <a:xfrm>
            <a:off x="972526" y="4584090"/>
            <a:ext cx="10515600" cy="1042987"/>
          </a:xfrm>
        </p:spPr>
        <p:txBody>
          <a:bodyPr>
            <a:normAutofit/>
          </a:bodyPr>
          <a:lstStyle/>
          <a:p>
            <a:pPr lvl="0">
              <a:defRPr/>
            </a:pPr>
            <a:r>
              <a:rPr lang="fi-FI" sz="2000" b="1" dirty="0" err="1">
                <a:solidFill>
                  <a:schemeClr val="bg1"/>
                </a:solidFill>
              </a:rPr>
              <a:t>Education</a:t>
            </a:r>
            <a:r>
              <a:rPr lang="fi-FI" sz="2000" b="1" dirty="0">
                <a:solidFill>
                  <a:schemeClr val="bg1"/>
                </a:solidFill>
              </a:rPr>
              <a:t> and top </a:t>
            </a:r>
            <a:r>
              <a:rPr lang="fi-FI" sz="2000" b="1" dirty="0" err="1">
                <a:solidFill>
                  <a:schemeClr val="bg1"/>
                </a:solidFill>
              </a:rPr>
              <a:t>research</a:t>
            </a:r>
            <a:r>
              <a:rPr lang="fi-FI" sz="2000" b="1" dirty="0">
                <a:solidFill>
                  <a:schemeClr val="bg1"/>
                </a:solidFill>
              </a:rPr>
              <a:t> </a:t>
            </a:r>
            <a:r>
              <a:rPr lang="fi-FI" sz="2000" b="1" dirty="0" err="1">
                <a:solidFill>
                  <a:schemeClr val="bg1"/>
                </a:solidFill>
              </a:rPr>
              <a:t>generate</a:t>
            </a:r>
            <a:r>
              <a:rPr lang="fi-FI" sz="2000" b="1" dirty="0">
                <a:solidFill>
                  <a:schemeClr val="bg1"/>
                </a:solidFill>
              </a:rPr>
              <a:t> </a:t>
            </a:r>
            <a:br>
              <a:rPr lang="fi-FI" sz="2000" b="1" dirty="0">
                <a:solidFill>
                  <a:schemeClr val="bg1"/>
                </a:solidFill>
              </a:rPr>
            </a:br>
            <a:r>
              <a:rPr lang="fi-FI" sz="2000" b="1" dirty="0" err="1">
                <a:solidFill>
                  <a:schemeClr val="bg1"/>
                </a:solidFill>
              </a:rPr>
              <a:t>fresh</a:t>
            </a:r>
            <a:r>
              <a:rPr lang="fi-FI" sz="2000" b="1" dirty="0">
                <a:solidFill>
                  <a:schemeClr val="bg1"/>
                </a:solidFill>
              </a:rPr>
              <a:t> </a:t>
            </a:r>
            <a:r>
              <a:rPr lang="fi-FI" sz="2000" b="1" dirty="0" err="1">
                <a:solidFill>
                  <a:schemeClr val="bg1"/>
                </a:solidFill>
              </a:rPr>
              <a:t>ideas</a:t>
            </a:r>
            <a:r>
              <a:rPr lang="fi-FI" sz="2000" b="1" dirty="0">
                <a:solidFill>
                  <a:schemeClr val="bg1"/>
                </a:solidFill>
              </a:rPr>
              <a:t> in Tampere. </a:t>
            </a:r>
            <a:br>
              <a:rPr lang="fi-FI" sz="2000" b="1" dirty="0">
                <a:solidFill>
                  <a:schemeClr val="bg1"/>
                </a:solidFill>
              </a:rPr>
            </a:br>
            <a:r>
              <a:rPr lang="fi-FI" sz="2000" b="1" dirty="0" err="1">
                <a:solidFill>
                  <a:schemeClr val="bg1"/>
                </a:solidFill>
              </a:rPr>
              <a:t>Skilled</a:t>
            </a:r>
            <a:r>
              <a:rPr lang="fi-FI" sz="2000" b="1" dirty="0">
                <a:solidFill>
                  <a:schemeClr val="bg1"/>
                </a:solidFill>
              </a:rPr>
              <a:t> </a:t>
            </a:r>
            <a:r>
              <a:rPr lang="fi-FI" sz="2000" b="1" dirty="0" err="1">
                <a:solidFill>
                  <a:schemeClr val="bg1"/>
                </a:solidFill>
              </a:rPr>
              <a:t>people</a:t>
            </a:r>
            <a:r>
              <a:rPr lang="fi-FI" sz="2000" b="1" dirty="0">
                <a:solidFill>
                  <a:schemeClr val="bg1"/>
                </a:solidFill>
              </a:rPr>
              <a:t> </a:t>
            </a:r>
            <a:r>
              <a:rPr lang="fi-FI" sz="2000" b="1" dirty="0" err="1">
                <a:solidFill>
                  <a:schemeClr val="bg1"/>
                </a:solidFill>
              </a:rPr>
              <a:t>turn</a:t>
            </a:r>
            <a:r>
              <a:rPr lang="fi-FI" sz="2000" b="1" dirty="0">
                <a:solidFill>
                  <a:schemeClr val="bg1"/>
                </a:solidFill>
              </a:rPr>
              <a:t> </a:t>
            </a:r>
            <a:r>
              <a:rPr lang="fi-FI" sz="2000" b="1" dirty="0" err="1">
                <a:solidFill>
                  <a:schemeClr val="bg1"/>
                </a:solidFill>
              </a:rPr>
              <a:t>ideasinto</a:t>
            </a:r>
            <a:r>
              <a:rPr lang="fi-FI" sz="2000" b="1" dirty="0">
                <a:solidFill>
                  <a:schemeClr val="bg1"/>
                </a:solidFill>
              </a:rPr>
              <a:t> </a:t>
            </a:r>
            <a:r>
              <a:rPr lang="fi-FI" sz="2000" b="1" dirty="0" err="1">
                <a:solidFill>
                  <a:schemeClr val="bg1"/>
                </a:solidFill>
              </a:rPr>
              <a:t>successful</a:t>
            </a:r>
            <a:r>
              <a:rPr lang="fi-FI" sz="2000" b="1" dirty="0">
                <a:solidFill>
                  <a:schemeClr val="bg1"/>
                </a:solidFill>
              </a:rPr>
              <a:t> business.</a:t>
            </a:r>
          </a:p>
          <a:p>
            <a:endParaRPr lang="en-FI" sz="2000" b="1" dirty="0">
              <a:solidFill>
                <a:schemeClr val="bg1"/>
              </a:solidFill>
            </a:endParaRPr>
          </a:p>
        </p:txBody>
      </p:sp>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4A0D37C4-06BB-7B44-B587-D7BBE2ADDC47}" type="datetime1">
              <a:rPr lang="fi-FI" smtClean="0">
                <a:solidFill>
                  <a:schemeClr val="bg1"/>
                </a:solidFill>
              </a:rPr>
              <a:t>11.5.2026</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solidFill>
              </a:rPr>
              <a:pPr/>
              <a:t>9</a:t>
            </a:fld>
            <a:endParaRPr lang="fi-FI">
              <a:solidFill>
                <a:schemeClr val="bg1"/>
              </a:solidFill>
            </a:endParaRPr>
          </a:p>
        </p:txBody>
      </p:sp>
      <p:sp>
        <p:nvSpPr>
          <p:cNvPr id="16" name="Suorakulmio 15">
            <a:extLst>
              <a:ext uri="{FF2B5EF4-FFF2-40B4-BE49-F238E27FC236}">
                <a16:creationId xmlns:a16="http://schemas.microsoft.com/office/drawing/2014/main" id="{A76AE085-D16F-0249-8EA1-4CDA92BAF8D7}"/>
              </a:ext>
              <a:ext uri="{C183D7F6-B498-43B3-948B-1728B52AA6E4}">
                <adec:decorative xmlns:adec="http://schemas.microsoft.com/office/drawing/2017/decorative" val="1"/>
              </a:ext>
            </a:extLst>
          </p:cNvPr>
          <p:cNvSpPr/>
          <p:nvPr/>
        </p:nvSpPr>
        <p:spPr>
          <a:xfrm>
            <a:off x="4935637" y="4689081"/>
            <a:ext cx="7118309" cy="1161524"/>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schemeClr val="tx2"/>
              </a:solidFill>
              <a:effectLst/>
              <a:uLnTx/>
              <a:uFillTx/>
              <a:latin typeface="Calibri" panose="020F0502020204030204"/>
              <a:ea typeface="+mn-ea"/>
              <a:cs typeface="+mn-cs"/>
            </a:endParaRP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60E351C3-7C9C-4C1D-F84B-0AAE14EC8ED4}"/>
              </a:ext>
              <a:ext uri="{C183D7F6-B498-43B3-948B-1728B52AA6E4}">
                <adec:decorative xmlns:adec="http://schemas.microsoft.com/office/drawing/2017/decorative" val="1"/>
              </a:ext>
            </a:extLst>
          </p:cNvPr>
          <p:cNvSpPr txBox="1">
            <a:spLocks noChangeArrowheads="1"/>
          </p:cNvSpPr>
          <p:nvPr/>
        </p:nvSpPr>
        <p:spPr bwMode="auto">
          <a:xfrm>
            <a:off x="7938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l" eaLnBrk="1" hangingPunct="1">
              <a:spcBef>
                <a:spcPct val="0"/>
              </a:spcBef>
              <a:buClrTx/>
              <a:buNone/>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r>
              <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071514737"/>
      </p:ext>
    </p:extLst>
  </p:cSld>
  <p:clrMapOvr>
    <a:masterClrMapping/>
  </p:clrMapOvr>
</p:sld>
</file>

<file path=ppt/theme/theme1.xml><?xml version="1.0" encoding="utf-8"?>
<a:theme xmlns:a="http://schemas.openxmlformats.org/drawingml/2006/main" name="Tampere.Finland_Valkoinen">
  <a:themeElements>
    <a:clrScheme name="TAMPERE">
      <a:dk1>
        <a:srgbClr val="212121"/>
      </a:dk1>
      <a:lt1>
        <a:srgbClr val="FFFFFF"/>
      </a:lt1>
      <a:dk2>
        <a:srgbClr val="22437B"/>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ntserrat_ots">
  <a:themeElements>
    <a:clrScheme name="TAMPERE">
      <a:dk1>
        <a:srgbClr val="212121"/>
      </a:dk1>
      <a:lt1>
        <a:srgbClr val="FFFFFF"/>
      </a:lt1>
      <a:dk2>
        <a:srgbClr val="22437B"/>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ampere.Finland_Sininen">
  <a:themeElements>
    <a:clrScheme name="Mukautettu 4">
      <a:dk1>
        <a:srgbClr val="212121"/>
      </a:dk1>
      <a:lt1>
        <a:srgbClr val="FFFFFF"/>
      </a:lt1>
      <a:dk2>
        <a:srgbClr val="00417D"/>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Tampere">
      <a:dk1>
        <a:srgbClr val="000000"/>
      </a:dk1>
      <a:lt1>
        <a:srgbClr val="FFFFFF"/>
      </a:lt1>
      <a:dk2>
        <a:srgbClr val="387368"/>
      </a:dk2>
      <a:lt2>
        <a:srgbClr val="F8DE79"/>
      </a:lt2>
      <a:accent1>
        <a:srgbClr val="8CC1B3"/>
      </a:accent1>
      <a:accent2>
        <a:srgbClr val="E8B355"/>
      </a:accent2>
      <a:accent3>
        <a:srgbClr val="387368"/>
      </a:accent3>
      <a:accent4>
        <a:srgbClr val="F8DE79"/>
      </a:accent4>
      <a:accent5>
        <a:srgbClr val="E8B355"/>
      </a:accent5>
      <a:accent6>
        <a:srgbClr val="8CC1B3"/>
      </a:accent6>
      <a:hlink>
        <a:srgbClr val="387368"/>
      </a:hlink>
      <a:folHlink>
        <a:srgbClr val="E8B355"/>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77203c6-3465-410b-9265-aa0f194ab9a3" xsi:nil="true"/>
    <lcf76f155ced4ddcb4097134ff3c332f xmlns="84a92e02-2eaa-4f76-a60e-4a133290ec92">
      <Terms xmlns="http://schemas.microsoft.com/office/infopath/2007/PartnerControls"/>
    </lcf76f155ced4ddcb4097134ff3c332f>
    <MediaLengthInSeconds xmlns="84a92e02-2eaa-4f76-a60e-4a133290ec92" xsi:nil="true"/>
    <SharedWithUsers xmlns="477203c6-3465-410b-9265-aa0f194ab9a3">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76760EB447055C438D41C36DBC8DB149" ma:contentTypeVersion="19" ma:contentTypeDescription="Luo uusi asiakirja." ma:contentTypeScope="" ma:versionID="5e0edb48146eef94df914b0c175e454a">
  <xsd:schema xmlns:xsd="http://www.w3.org/2001/XMLSchema" xmlns:xs="http://www.w3.org/2001/XMLSchema" xmlns:p="http://schemas.microsoft.com/office/2006/metadata/properties" xmlns:ns2="84a92e02-2eaa-4f76-a60e-4a133290ec92" xmlns:ns3="477203c6-3465-410b-9265-aa0f194ab9a3" targetNamespace="http://schemas.microsoft.com/office/2006/metadata/properties" ma:root="true" ma:fieldsID="68532606eb5b21fa0dfc172d6fd4fcec" ns2:_="" ns3:_="">
    <xsd:import namespace="84a92e02-2eaa-4f76-a60e-4a133290ec92"/>
    <xsd:import namespace="477203c6-3465-410b-9265-aa0f194ab9a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a92e02-2eaa-4f76-a60e-4a133290ec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ca21971b-e04b-4e31-9f45-cf2f6b61fc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7203c6-3465-410b-9265-aa0f194ab9a3"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ef07e68a-99eb-4c28-9432-705a3d82c082}" ma:internalName="TaxCatchAll" ma:showField="CatchAllData" ma:web="477203c6-3465-410b-9265-aa0f194ab9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30230D-0052-4837-812B-A185EC734801}">
  <ds:schemaRefs>
    <ds:schemaRef ds:uri="http://purl.org/dc/terms/"/>
    <ds:schemaRef ds:uri="http://schemas.openxmlformats.org/package/2006/metadata/core-properties"/>
    <ds:schemaRef ds:uri="http://purl.org/dc/dcmitype/"/>
    <ds:schemaRef ds:uri="84a92e02-2eaa-4f76-a60e-4a133290ec92"/>
    <ds:schemaRef ds:uri="http://schemas.microsoft.com/office/2006/documentManagement/types"/>
    <ds:schemaRef ds:uri="http://schemas.microsoft.com/office/2006/metadata/properties"/>
    <ds:schemaRef ds:uri="http://schemas.microsoft.com/office/infopath/2007/PartnerControls"/>
    <ds:schemaRef ds:uri="477203c6-3465-410b-9265-aa0f194ab9a3"/>
    <ds:schemaRef ds:uri="http://www.w3.org/XML/1998/namespace"/>
    <ds:schemaRef ds:uri="http://purl.org/dc/elements/1.1/"/>
  </ds:schemaRefs>
</ds:datastoreItem>
</file>

<file path=customXml/itemProps2.xml><?xml version="1.0" encoding="utf-8"?>
<ds:datastoreItem xmlns:ds="http://schemas.openxmlformats.org/officeDocument/2006/customXml" ds:itemID="{77700FB0-6680-4783-B708-5DFD6824F3A0}">
  <ds:schemaRefs>
    <ds:schemaRef ds:uri="http://schemas.microsoft.com/sharepoint/v3/contenttype/forms"/>
  </ds:schemaRefs>
</ds:datastoreItem>
</file>

<file path=customXml/itemProps3.xml><?xml version="1.0" encoding="utf-8"?>
<ds:datastoreItem xmlns:ds="http://schemas.openxmlformats.org/officeDocument/2006/customXml" ds:itemID="{21DDF4A6-E0BF-4EB0-BB0E-231BA2E772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a92e02-2eaa-4f76-a60e-4a133290ec92"/>
    <ds:schemaRef ds:uri="477203c6-3465-410b-9265-aa0f194ab9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17401</TotalTime>
  <Words>7984</Words>
  <Application>Microsoft Office PowerPoint</Application>
  <PresentationFormat>Laajakuva</PresentationFormat>
  <Paragraphs>848</Paragraphs>
  <Slides>48</Slides>
  <Notes>46</Notes>
  <HiddenSlides>0</HiddenSlides>
  <MMClips>0</MMClips>
  <ScaleCrop>false</ScaleCrop>
  <HeadingPairs>
    <vt:vector size="6" baseType="variant">
      <vt:variant>
        <vt:lpstr>Käytetyt fontit</vt:lpstr>
      </vt:variant>
      <vt:variant>
        <vt:i4>9</vt:i4>
      </vt:variant>
      <vt:variant>
        <vt:lpstr>Teema</vt:lpstr>
      </vt:variant>
      <vt:variant>
        <vt:i4>4</vt:i4>
      </vt:variant>
      <vt:variant>
        <vt:lpstr>Dian otsikot</vt:lpstr>
      </vt:variant>
      <vt:variant>
        <vt:i4>48</vt:i4>
      </vt:variant>
    </vt:vector>
  </HeadingPairs>
  <TitlesOfParts>
    <vt:vector size="61" baseType="lpstr">
      <vt:lpstr>Arial</vt:lpstr>
      <vt:lpstr>Calibri</vt:lpstr>
      <vt:lpstr>Courier New</vt:lpstr>
      <vt:lpstr>Helvetica</vt:lpstr>
      <vt:lpstr>Montserrat</vt:lpstr>
      <vt:lpstr>Montserrat Black</vt:lpstr>
      <vt:lpstr>Montserrat SemiBold</vt:lpstr>
      <vt:lpstr>Segoe UI</vt:lpstr>
      <vt:lpstr>Wingdings</vt:lpstr>
      <vt:lpstr>Tampere.Finland_Valkoinen</vt:lpstr>
      <vt:lpstr>Montserrat_ots</vt:lpstr>
      <vt:lpstr>Tampere.Finland_Sininen</vt:lpstr>
      <vt:lpstr>Office Theme</vt:lpstr>
      <vt:lpstr>ESITYKSEN NIMI Esittelijä, Tapahtumapaikka, -aika</vt:lpstr>
      <vt:lpstr>The Story of Tampere</vt:lpstr>
      <vt:lpstr>FINLAND’S MOST ATTRACTIVE CITY </vt:lpstr>
      <vt:lpstr>Tampere  – excellent connectivity</vt:lpstr>
      <vt:lpstr>The City  of Action</vt:lpstr>
      <vt:lpstr>The City  of Action</vt:lpstr>
      <vt:lpstr>The City of Action</vt:lpstr>
      <vt:lpstr>THE PEOPLE OF TAMPERE </vt:lpstr>
      <vt:lpstr>IDEA</vt:lpstr>
      <vt:lpstr>Home of entrepreneurship –  strong business culture</vt:lpstr>
      <vt:lpstr>Fertile ground for  NEW IDEAS</vt:lpstr>
      <vt:lpstr>WE INVEST IN EDUCATION</vt:lpstr>
      <vt:lpstr>Lifelong learning  – UPPER SECONDARY LEVEL AND ADULT EDUCATION AND TRAINING</vt:lpstr>
      <vt:lpstr>City for students – TAMPERE HIGHER EDUCATION     COMMUNITY</vt:lpstr>
      <vt:lpstr>WORK</vt:lpstr>
      <vt:lpstr>We work</vt:lpstr>
      <vt:lpstr>We attract expertise  and new talent</vt:lpstr>
      <vt:lpstr>INTERNATIONAL TALENT– Functioning communities support good living</vt:lpstr>
      <vt:lpstr>The city of employer growth</vt:lpstr>
      <vt:lpstr>Largest private employers</vt:lpstr>
      <vt:lpstr>Together we are greater</vt:lpstr>
      <vt:lpstr>Ecosystems bringing talent together</vt:lpstr>
      <vt:lpstr>FEELING</vt:lpstr>
      <vt:lpstr>Sustainable growth with culture</vt:lpstr>
      <vt:lpstr>Implementing  the cultural strategy</vt:lpstr>
      <vt:lpstr>City of Film and Games</vt:lpstr>
      <vt:lpstr>Business events,  congresses and trade fairs</vt:lpstr>
      <vt:lpstr>Event paradise</vt:lpstr>
      <vt:lpstr>CHANGE</vt:lpstr>
      <vt:lpstr>Sustainable city</vt:lpstr>
      <vt:lpstr>A five-star city centre</vt:lpstr>
      <vt:lpstr>STATION DISTRICT –  A new district for people  and living in the city centre</vt:lpstr>
      <vt:lpstr>Nokia Arena</vt:lpstr>
      <vt:lpstr>Ranta-Tampella –  ONE STEP TO REACH THE LAKE,  TWO TO THE CITY CENTRE</vt:lpstr>
      <vt:lpstr>Hiedanranta THE FUTURE CENTRE OF WESTERN TAMPERE</vt:lpstr>
      <vt:lpstr>The tramway  era of Tampere</vt:lpstr>
      <vt:lpstr>A great city to  operate and invest in </vt:lpstr>
      <vt:lpstr>EXPERIENCE</vt:lpstr>
      <vt:lpstr>Joy of movement</vt:lpstr>
      <vt:lpstr>City of sports enthusiasts</vt:lpstr>
      <vt:lpstr>Tampere for families</vt:lpstr>
      <vt:lpstr>HOME</vt:lpstr>
      <vt:lpstr>The most appealing city to settle in</vt:lpstr>
      <vt:lpstr>On the path of learning –  EARLY CHILDHOOD EDUCATION AND BASIC EDUCATION IN TAMPERE</vt:lpstr>
      <vt:lpstr>We participate and make a difference! </vt:lpstr>
      <vt:lpstr>Building the future together</vt:lpstr>
      <vt:lpstr>Research in  health sciences  and quality care</vt:lpstr>
      <vt:lpstr>THANK YOU</vt:lpstr>
    </vt:vector>
  </TitlesOfParts>
  <Manager/>
  <Company>Tampere Opetus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TAMPERE</dc:title>
  <dc:subject/>
  <dc:creator>Rauvola Katri</dc:creator>
  <cp:keywords/>
  <dc:description/>
  <cp:lastModifiedBy>Rauvola Katri</cp:lastModifiedBy>
  <cp:revision>458</cp:revision>
  <dcterms:created xsi:type="dcterms:W3CDTF">2020-11-09T06:43:04Z</dcterms:created>
  <dcterms:modified xsi:type="dcterms:W3CDTF">2026-05-11T05:34:28Z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0x01010076760EB447055C438D41C36DBC8DB149</vt:lpwstr>
  </property>
  <property fmtid="{D5CDD505-2E9C-101B-9397-08002B2CF9AE}" pid="3" name="MediaServiceImageTags">
    <vt:lpwstr/>
  </property>
  <property fmtid="{D5CDD505-2E9C-101B-9397-08002B2CF9AE}" pid="4" name="Order">
    <vt:lpwstr>2161200.00000000</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{"FileActivityType":"9","FileActivityTimeStamp":"2023-02-21T08.58.53.160Z","FileActivityUsersOnPage":[{"DisplayName":"Nyholm Jonna","Id":"jonna.nyholm@tampere.fi"}],"FileActivityNavigationId":null}</vt:lpwstr>
  </property>
  <property fmtid="{D5CDD505-2E9C-101B-9397-08002B2CF9AE}" pid="8" name="TriggerFlowInfo">
    <vt:lpwstr/>
  </property>
</Properties>
</file>