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9" r:id="rId5"/>
    <p:sldMasterId id="2147483703" r:id="rId6"/>
    <p:sldMasterId id="2147483785" r:id="rId7"/>
    <p:sldMasterId id="2147483787" r:id="rId8"/>
    <p:sldMasterId id="2147483791" r:id="rId9"/>
    <p:sldMasterId id="2147483799" r:id="rId10"/>
  </p:sldMasterIdLst>
  <p:notesMasterIdLst>
    <p:notesMasterId r:id="rId65"/>
  </p:notesMasterIdLst>
  <p:handoutMasterIdLst>
    <p:handoutMasterId r:id="rId66"/>
  </p:handoutMasterIdLst>
  <p:sldIdLst>
    <p:sldId id="263" r:id="rId11"/>
    <p:sldId id="264" r:id="rId12"/>
    <p:sldId id="330" r:id="rId13"/>
    <p:sldId id="266" r:id="rId14"/>
    <p:sldId id="322" r:id="rId15"/>
    <p:sldId id="256" r:id="rId16"/>
    <p:sldId id="258" r:id="rId17"/>
    <p:sldId id="331" r:id="rId18"/>
    <p:sldId id="270" r:id="rId19"/>
    <p:sldId id="271" r:id="rId20"/>
    <p:sldId id="332" r:id="rId21"/>
    <p:sldId id="334" r:id="rId22"/>
    <p:sldId id="335" r:id="rId23"/>
    <p:sldId id="273" r:id="rId24"/>
    <p:sldId id="274" r:id="rId25"/>
    <p:sldId id="276" r:id="rId26"/>
    <p:sldId id="277" r:id="rId27"/>
    <p:sldId id="278" r:id="rId28"/>
    <p:sldId id="279" r:id="rId29"/>
    <p:sldId id="275" r:id="rId30"/>
    <p:sldId id="282" r:id="rId31"/>
    <p:sldId id="283" r:id="rId32"/>
    <p:sldId id="284" r:id="rId33"/>
    <p:sldId id="285" r:id="rId34"/>
    <p:sldId id="286" r:id="rId35"/>
    <p:sldId id="287" r:id="rId36"/>
    <p:sldId id="288" r:id="rId37"/>
    <p:sldId id="280" r:id="rId38"/>
    <p:sldId id="289" r:id="rId39"/>
    <p:sldId id="290" r:id="rId40"/>
    <p:sldId id="333" r:id="rId41"/>
    <p:sldId id="292" r:id="rId42"/>
    <p:sldId id="293" r:id="rId43"/>
    <p:sldId id="294" r:id="rId44"/>
    <p:sldId id="295" r:id="rId45"/>
    <p:sldId id="325" r:id="rId46"/>
    <p:sldId id="296" r:id="rId47"/>
    <p:sldId id="329" r:id="rId48"/>
    <p:sldId id="300" r:id="rId49"/>
    <p:sldId id="301" r:id="rId50"/>
    <p:sldId id="302" r:id="rId51"/>
    <p:sldId id="303" r:id="rId52"/>
    <p:sldId id="304" r:id="rId53"/>
    <p:sldId id="281" r:id="rId54"/>
    <p:sldId id="336" r:id="rId55"/>
    <p:sldId id="307" r:id="rId56"/>
    <p:sldId id="308" r:id="rId57"/>
    <p:sldId id="309" r:id="rId58"/>
    <p:sldId id="310" r:id="rId59"/>
    <p:sldId id="313" r:id="rId60"/>
    <p:sldId id="311" r:id="rId61"/>
    <p:sldId id="312" r:id="rId62"/>
    <p:sldId id="314" r:id="rId63"/>
    <p:sldId id="315" r:id="rId6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EB"/>
    <a:srgbClr val="22437B"/>
    <a:srgbClr val="005BA6"/>
    <a:srgbClr val="29549A"/>
    <a:srgbClr val="418155"/>
    <a:srgbClr val="C83E36"/>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83051" autoAdjust="0"/>
  </p:normalViewPr>
  <p:slideViewPr>
    <p:cSldViewPr snapToGrid="0">
      <p:cViewPr varScale="1">
        <p:scale>
          <a:sx n="44" d="100"/>
          <a:sy n="44" d="100"/>
        </p:scale>
        <p:origin x="1484"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uvola Katri" userId="e011a4aa-1f79-4ddc-9ec4-0f1fb55268ad" providerId="ADAL" clId="{DB11CF13-31BF-4111-A194-C788BCB4EB9B}"/>
    <pc:docChg chg="undo redo custSel addSld delSld modSld delMainMaster modMainMaster">
      <pc:chgData name="Rauvola Katri" userId="e011a4aa-1f79-4ddc-9ec4-0f1fb55268ad" providerId="ADAL" clId="{DB11CF13-31BF-4111-A194-C788BCB4EB9B}" dt="2026-05-07T12:42:19.819" v="3966" actId="20577"/>
      <pc:docMkLst>
        <pc:docMk/>
      </pc:docMkLst>
      <pc:sldChg chg="modSp mod modTransition">
        <pc:chgData name="Rauvola Katri" userId="e011a4aa-1f79-4ddc-9ec4-0f1fb55268ad" providerId="ADAL" clId="{DB11CF13-31BF-4111-A194-C788BCB4EB9B}" dt="2026-04-28T08:46:23.036" v="3788"/>
        <pc:sldMkLst>
          <pc:docMk/>
          <pc:sldMk cId="0" sldId="256"/>
        </pc:sldMkLst>
        <pc:spChg chg="mod">
          <ac:chgData name="Rauvola Katri" userId="e011a4aa-1f79-4ddc-9ec4-0f1fb55268ad" providerId="ADAL" clId="{DB11CF13-31BF-4111-A194-C788BCB4EB9B}" dt="2026-04-28T07:08:28.172" v="2386" actId="962"/>
          <ac:spMkLst>
            <pc:docMk/>
            <pc:sldMk cId="0" sldId="256"/>
            <ac:spMk id="37" creationId="{00000000-0000-0000-0000-000000000000}"/>
          </ac:spMkLst>
        </pc:spChg>
        <pc:picChg chg="mod">
          <ac:chgData name="Rauvola Katri" userId="e011a4aa-1f79-4ddc-9ec4-0f1fb55268ad" providerId="ADAL" clId="{DB11CF13-31BF-4111-A194-C788BCB4EB9B}" dt="2026-04-28T07:12:33.352" v="2811" actId="962"/>
          <ac:picMkLst>
            <pc:docMk/>
            <pc:sldMk cId="0" sldId="256"/>
            <ac:picMk id="2" creationId="{2077FE0F-4797-D412-1B7F-9F5BD79E0F95}"/>
          </ac:picMkLst>
        </pc:picChg>
        <pc:picChg chg="mod">
          <ac:chgData name="Rauvola Katri" userId="e011a4aa-1f79-4ddc-9ec4-0f1fb55268ad" providerId="ADAL" clId="{DB11CF13-31BF-4111-A194-C788BCB4EB9B}" dt="2026-04-28T07:09:39.437" v="2567" actId="962"/>
          <ac:picMkLst>
            <pc:docMk/>
            <pc:sldMk cId="0" sldId="256"/>
            <ac:picMk id="39" creationId="{00000000-0000-0000-0000-000000000000}"/>
          </ac:picMkLst>
        </pc:picChg>
        <pc:picChg chg="mod">
          <ac:chgData name="Rauvola Katri" userId="e011a4aa-1f79-4ddc-9ec4-0f1fb55268ad" providerId="ADAL" clId="{DB11CF13-31BF-4111-A194-C788BCB4EB9B}" dt="2026-04-28T07:09:56.004" v="2569" actId="1076"/>
          <ac:picMkLst>
            <pc:docMk/>
            <pc:sldMk cId="0" sldId="256"/>
            <ac:picMk id="40" creationId="{00000000-0000-0000-0000-000000000000}"/>
          </ac:picMkLst>
        </pc:picChg>
      </pc:sldChg>
      <pc:sldChg chg="addSp delSp modSp mod modTransition">
        <pc:chgData name="Rauvola Katri" userId="e011a4aa-1f79-4ddc-9ec4-0f1fb55268ad" providerId="ADAL" clId="{DB11CF13-31BF-4111-A194-C788BCB4EB9B}" dt="2026-04-28T08:46:23.036" v="3788"/>
        <pc:sldMkLst>
          <pc:docMk/>
          <pc:sldMk cId="0" sldId="258"/>
        </pc:sldMkLst>
        <pc:spChg chg="mod">
          <ac:chgData name="Rauvola Katri" userId="e011a4aa-1f79-4ddc-9ec4-0f1fb55268ad" providerId="ADAL" clId="{DB11CF13-31BF-4111-A194-C788BCB4EB9B}" dt="2026-04-28T07:12:41.104" v="2812" actId="962"/>
          <ac:spMkLst>
            <pc:docMk/>
            <pc:sldMk cId="0" sldId="258"/>
            <ac:spMk id="4" creationId="{9665DFAF-24EA-1BCD-12AD-9082D42D6251}"/>
          </ac:spMkLst>
        </pc:spChg>
        <pc:spChg chg="add del mod">
          <ac:chgData name="Rauvola Katri" userId="e011a4aa-1f79-4ddc-9ec4-0f1fb55268ad" providerId="ADAL" clId="{DB11CF13-31BF-4111-A194-C788BCB4EB9B}" dt="2026-04-28T08:30:27.962" v="3776" actId="478"/>
          <ac:spMkLst>
            <pc:docMk/>
            <pc:sldMk cId="0" sldId="258"/>
            <ac:spMk id="57" creationId="{00000000-0000-0000-0000-000000000000}"/>
          </ac:spMkLst>
        </pc:spChg>
        <pc:picChg chg="mod">
          <ac:chgData name="Rauvola Katri" userId="e011a4aa-1f79-4ddc-9ec4-0f1fb55268ad" providerId="ADAL" clId="{DB11CF13-31BF-4111-A194-C788BCB4EB9B}" dt="2026-04-28T07:12:47.997" v="2813" actId="962"/>
          <ac:picMkLst>
            <pc:docMk/>
            <pc:sldMk cId="0" sldId="258"/>
            <ac:picMk id="2" creationId="{7F93259D-3E72-808E-39A3-FE17A4A21C4B}"/>
          </ac:picMkLst>
        </pc:picChg>
        <pc:picChg chg="mod">
          <ac:chgData name="Rauvola Katri" userId="e011a4aa-1f79-4ddc-9ec4-0f1fb55268ad" providerId="ADAL" clId="{DB11CF13-31BF-4111-A194-C788BCB4EB9B}" dt="2026-04-28T07:10:28.856" v="2701" actId="962"/>
          <ac:picMkLst>
            <pc:docMk/>
            <pc:sldMk cId="0" sldId="258"/>
            <ac:picMk id="6" creationId="{8417F539-29F3-D5D0-95EA-2C49D4FE4792}"/>
          </ac:picMkLst>
        </pc:picChg>
      </pc:sldChg>
      <pc:sldChg chg="modTransition">
        <pc:chgData name="Rauvola Katri" userId="e011a4aa-1f79-4ddc-9ec4-0f1fb55268ad" providerId="ADAL" clId="{DB11CF13-31BF-4111-A194-C788BCB4EB9B}" dt="2026-04-28T08:46:23.036" v="3788"/>
        <pc:sldMkLst>
          <pc:docMk/>
          <pc:sldMk cId="3878248805" sldId="263"/>
        </pc:sldMkLst>
      </pc:sldChg>
      <pc:sldChg chg="modTransition">
        <pc:chgData name="Rauvola Katri" userId="e011a4aa-1f79-4ddc-9ec4-0f1fb55268ad" providerId="ADAL" clId="{DB11CF13-31BF-4111-A194-C788BCB4EB9B}" dt="2026-04-28T08:46:23.036" v="3788"/>
        <pc:sldMkLst>
          <pc:docMk/>
          <pc:sldMk cId="939797185" sldId="264"/>
        </pc:sldMkLst>
      </pc:sldChg>
      <pc:sldChg chg="modTransition">
        <pc:chgData name="Rauvola Katri" userId="e011a4aa-1f79-4ddc-9ec4-0f1fb55268ad" providerId="ADAL" clId="{DB11CF13-31BF-4111-A194-C788BCB4EB9B}" dt="2026-04-28T08:46:23.036" v="3788"/>
        <pc:sldMkLst>
          <pc:docMk/>
          <pc:sldMk cId="2526808711" sldId="266"/>
        </pc:sldMkLst>
      </pc:sldChg>
      <pc:sldChg chg="modSp mod modTransition modNotesTx">
        <pc:chgData name="Rauvola Katri" userId="e011a4aa-1f79-4ddc-9ec4-0f1fb55268ad" providerId="ADAL" clId="{DB11CF13-31BF-4111-A194-C788BCB4EB9B}" dt="2026-04-28T08:46:23.036" v="3788"/>
        <pc:sldMkLst>
          <pc:docMk/>
          <pc:sldMk cId="1019881923" sldId="270"/>
        </pc:sldMkLst>
        <pc:spChg chg="mod">
          <ac:chgData name="Rauvola Katri" userId="e011a4aa-1f79-4ddc-9ec4-0f1fb55268ad" providerId="ADAL" clId="{DB11CF13-31BF-4111-A194-C788BCB4EB9B}" dt="2026-04-07T08:38:03.842" v="128" actId="20577"/>
          <ac:spMkLst>
            <pc:docMk/>
            <pc:sldMk cId="1019881923" sldId="270"/>
            <ac:spMk id="10" creationId="{580DB2A2-4ABE-87CF-5BAE-A6EE5B6A2AFC}"/>
          </ac:spMkLst>
        </pc:spChg>
        <pc:spChg chg="mod">
          <ac:chgData name="Rauvola Katri" userId="e011a4aa-1f79-4ddc-9ec4-0f1fb55268ad" providerId="ADAL" clId="{DB11CF13-31BF-4111-A194-C788BCB4EB9B}" dt="2026-04-07T08:46:56.047" v="146" actId="20577"/>
          <ac:spMkLst>
            <pc:docMk/>
            <pc:sldMk cId="1019881923" sldId="270"/>
            <ac:spMk id="14" creationId="{09F21DF2-4898-A49F-21BA-ABE5AF1165E9}"/>
          </ac:spMkLst>
        </pc:spChg>
        <pc:spChg chg="mod">
          <ac:chgData name="Rauvola Katri" userId="e011a4aa-1f79-4ddc-9ec4-0f1fb55268ad" providerId="ADAL" clId="{DB11CF13-31BF-4111-A194-C788BCB4EB9B}" dt="2026-04-07T08:39:02.311" v="130" actId="20577"/>
          <ac:spMkLst>
            <pc:docMk/>
            <pc:sldMk cId="1019881923" sldId="270"/>
            <ac:spMk id="23" creationId="{C569A887-112E-2564-28F9-228CE678B19C}"/>
          </ac:spMkLst>
        </pc:spChg>
        <pc:spChg chg="mod">
          <ac:chgData name="Rauvola Katri" userId="e011a4aa-1f79-4ddc-9ec4-0f1fb55268ad" providerId="ADAL" clId="{DB11CF13-31BF-4111-A194-C788BCB4EB9B}" dt="2026-04-07T08:39:38.750" v="134" actId="20577"/>
          <ac:spMkLst>
            <pc:docMk/>
            <pc:sldMk cId="1019881923" sldId="270"/>
            <ac:spMk id="26" creationId="{43941F11-17D8-0589-A35D-0F03382DEFE0}"/>
          </ac:spMkLst>
        </pc:spChg>
        <pc:spChg chg="mod">
          <ac:chgData name="Rauvola Katri" userId="e011a4aa-1f79-4ddc-9ec4-0f1fb55268ad" providerId="ADAL" clId="{DB11CF13-31BF-4111-A194-C788BCB4EB9B}" dt="2026-04-07T08:40:53.135" v="144" actId="20577"/>
          <ac:spMkLst>
            <pc:docMk/>
            <pc:sldMk cId="1019881923" sldId="270"/>
            <ac:spMk id="29" creationId="{9135814E-BE81-FC87-C88C-5F1D7728BD35}"/>
          </ac:spMkLst>
        </pc:spChg>
        <pc:spChg chg="mod">
          <ac:chgData name="Rauvola Katri" userId="e011a4aa-1f79-4ddc-9ec4-0f1fb55268ad" providerId="ADAL" clId="{DB11CF13-31BF-4111-A194-C788BCB4EB9B}" dt="2026-04-07T08:40:06.913" v="138" actId="20577"/>
          <ac:spMkLst>
            <pc:docMk/>
            <pc:sldMk cId="1019881923" sldId="270"/>
            <ac:spMk id="32" creationId="{B1B0826F-8ED2-F6D2-E415-32F7D16A0009}"/>
          </ac:spMkLst>
        </pc:spChg>
        <pc:spChg chg="mod">
          <ac:chgData name="Rauvola Katri" userId="e011a4aa-1f79-4ddc-9ec4-0f1fb55268ad" providerId="ADAL" clId="{DB11CF13-31BF-4111-A194-C788BCB4EB9B}" dt="2026-04-22T10:13:29.023" v="1262" actId="20577"/>
          <ac:spMkLst>
            <pc:docMk/>
            <pc:sldMk cId="1019881923" sldId="270"/>
            <ac:spMk id="39" creationId="{0598F953-2755-6A96-455F-768813FF2CFA}"/>
          </ac:spMkLst>
        </pc:spChg>
      </pc:sldChg>
      <pc:sldChg chg="delSp modSp mod modTransition modNotesTx">
        <pc:chgData name="Rauvola Katri" userId="e011a4aa-1f79-4ddc-9ec4-0f1fb55268ad" providerId="ADAL" clId="{DB11CF13-31BF-4111-A194-C788BCB4EB9B}" dt="2026-04-28T08:46:23.036" v="3788"/>
        <pc:sldMkLst>
          <pc:docMk/>
          <pc:sldMk cId="649948208" sldId="271"/>
        </pc:sldMkLst>
        <pc:spChg chg="mod">
          <ac:chgData name="Rauvola Katri" userId="e011a4aa-1f79-4ddc-9ec4-0f1fb55268ad" providerId="ADAL" clId="{DB11CF13-31BF-4111-A194-C788BCB4EB9B}" dt="2026-04-24T10:14:48.104" v="2322" actId="20577"/>
          <ac:spMkLst>
            <pc:docMk/>
            <pc:sldMk cId="649948208" sldId="271"/>
            <ac:spMk id="2" creationId="{C1C94325-C096-7F9E-BDE4-8D66A1D1FE98}"/>
          </ac:spMkLst>
        </pc:spChg>
        <pc:spChg chg="mod">
          <ac:chgData name="Rauvola Katri" userId="e011a4aa-1f79-4ddc-9ec4-0f1fb55268ad" providerId="ADAL" clId="{DB11CF13-31BF-4111-A194-C788BCB4EB9B}" dt="2026-04-24T10:21:43.378" v="2382" actId="20577"/>
          <ac:spMkLst>
            <pc:docMk/>
            <pc:sldMk cId="649948208" sldId="271"/>
            <ac:spMk id="3" creationId="{A192377C-F177-5672-31CE-7948459FC9AA}"/>
          </ac:spMkLst>
        </pc:spChg>
        <pc:spChg chg="mod">
          <ac:chgData name="Rauvola Katri" userId="e011a4aa-1f79-4ddc-9ec4-0f1fb55268ad" providerId="ADAL" clId="{DB11CF13-31BF-4111-A194-C788BCB4EB9B}" dt="2026-04-24T10:20:43.539" v="2369" actId="20577"/>
          <ac:spMkLst>
            <pc:docMk/>
            <pc:sldMk cId="649948208" sldId="271"/>
            <ac:spMk id="8" creationId="{07E922BF-AF8C-F28E-766B-01910D8F6B34}"/>
          </ac:spMkLst>
        </pc:spChg>
        <pc:spChg chg="mod">
          <ac:chgData name="Rauvola Katri" userId="e011a4aa-1f79-4ddc-9ec4-0f1fb55268ad" providerId="ADAL" clId="{DB11CF13-31BF-4111-A194-C788BCB4EB9B}" dt="2026-04-24T10:14:43.585" v="2321" actId="20577"/>
          <ac:spMkLst>
            <pc:docMk/>
            <pc:sldMk cId="649948208" sldId="271"/>
            <ac:spMk id="12" creationId="{200F8443-2F6A-25D2-5437-72DEA1F07A2F}"/>
          </ac:spMkLst>
        </pc:spChg>
        <pc:picChg chg="mod">
          <ac:chgData name="Rauvola Katri" userId="e011a4aa-1f79-4ddc-9ec4-0f1fb55268ad" providerId="ADAL" clId="{DB11CF13-31BF-4111-A194-C788BCB4EB9B}" dt="2026-04-28T07:20:43.561" v="3174" actId="962"/>
          <ac:picMkLst>
            <pc:docMk/>
            <pc:sldMk cId="649948208" sldId="271"/>
            <ac:picMk id="11" creationId="{216C72B3-74C3-69FE-B20A-A4EB274720D8}"/>
          </ac:picMkLst>
        </pc:picChg>
      </pc:sldChg>
      <pc:sldChg chg="modTransition">
        <pc:chgData name="Rauvola Katri" userId="e011a4aa-1f79-4ddc-9ec4-0f1fb55268ad" providerId="ADAL" clId="{DB11CF13-31BF-4111-A194-C788BCB4EB9B}" dt="2026-04-28T08:46:23.036" v="3788"/>
        <pc:sldMkLst>
          <pc:docMk/>
          <pc:sldMk cId="1071514737" sldId="273"/>
        </pc:sldMkLst>
      </pc:sldChg>
      <pc:sldChg chg="addSp delSp modSp mod modTransition">
        <pc:chgData name="Rauvola Katri" userId="e011a4aa-1f79-4ddc-9ec4-0f1fb55268ad" providerId="ADAL" clId="{DB11CF13-31BF-4111-A194-C788BCB4EB9B}" dt="2026-04-28T08:46:23.036" v="3788"/>
        <pc:sldMkLst>
          <pc:docMk/>
          <pc:sldMk cId="2697267300" sldId="274"/>
        </pc:sldMkLst>
        <pc:spChg chg="mod">
          <ac:chgData name="Rauvola Katri" userId="e011a4aa-1f79-4ddc-9ec4-0f1fb55268ad" providerId="ADAL" clId="{DB11CF13-31BF-4111-A194-C788BCB4EB9B}" dt="2026-04-07T10:44:15.880" v="498" actId="20577"/>
          <ac:spMkLst>
            <pc:docMk/>
            <pc:sldMk cId="2697267300" sldId="274"/>
            <ac:spMk id="13" creationId="{91B88F19-A2C6-7180-3661-7F08C5EBDFA6}"/>
          </ac:spMkLst>
        </pc:spChg>
        <pc:picChg chg="add mod modCrop">
          <ac:chgData name="Rauvola Katri" userId="e011a4aa-1f79-4ddc-9ec4-0f1fb55268ad" providerId="ADAL" clId="{DB11CF13-31BF-4111-A194-C788BCB4EB9B}" dt="2026-04-28T07:17:03.544" v="3055" actId="962"/>
          <ac:picMkLst>
            <pc:docMk/>
            <pc:sldMk cId="2697267300" sldId="274"/>
            <ac:picMk id="4" creationId="{0A4945ED-3B26-0C93-9698-B17A4EE0C733}"/>
          </ac:picMkLst>
        </pc:picChg>
        <pc:picChg chg="add mod">
          <ac:chgData name="Rauvola Katri" userId="e011a4aa-1f79-4ddc-9ec4-0f1fb55268ad" providerId="ADAL" clId="{DB11CF13-31BF-4111-A194-C788BCB4EB9B}" dt="2026-04-28T07:16:28.907" v="2977" actId="962"/>
          <ac:picMkLst>
            <pc:docMk/>
            <pc:sldMk cId="2697267300" sldId="274"/>
            <ac:picMk id="10" creationId="{DD0A050F-BC62-4F04-8ED5-3C20295BED54}"/>
          </ac:picMkLst>
        </pc:picChg>
        <pc:picChg chg="add mod">
          <ac:chgData name="Rauvola Katri" userId="e011a4aa-1f79-4ddc-9ec4-0f1fb55268ad" providerId="ADAL" clId="{DB11CF13-31BF-4111-A194-C788BCB4EB9B}" dt="2026-04-28T07:16:36.747" v="2991" actId="962"/>
          <ac:picMkLst>
            <pc:docMk/>
            <pc:sldMk cId="2697267300" sldId="274"/>
            <ac:picMk id="12" creationId="{54523DC7-A023-20BB-1816-AED7E86918A0}"/>
          </ac:picMkLst>
        </pc:picChg>
        <pc:picChg chg="add mod">
          <ac:chgData name="Rauvola Katri" userId="e011a4aa-1f79-4ddc-9ec4-0f1fb55268ad" providerId="ADAL" clId="{DB11CF13-31BF-4111-A194-C788BCB4EB9B}" dt="2026-04-28T07:16:45.475" v="3001" actId="962"/>
          <ac:picMkLst>
            <pc:docMk/>
            <pc:sldMk cId="2697267300" sldId="274"/>
            <ac:picMk id="15" creationId="{93339A4B-7F34-04CC-675D-B3337126627C}"/>
          </ac:picMkLst>
        </pc:picChg>
        <pc:picChg chg="add mod">
          <ac:chgData name="Rauvola Katri" userId="e011a4aa-1f79-4ddc-9ec4-0f1fb55268ad" providerId="ADAL" clId="{DB11CF13-31BF-4111-A194-C788BCB4EB9B}" dt="2026-04-28T07:16:52.171" v="3013" actId="962"/>
          <ac:picMkLst>
            <pc:docMk/>
            <pc:sldMk cId="2697267300" sldId="274"/>
            <ac:picMk id="16" creationId="{7F0F4E3A-3F5F-7C22-154E-5CC5E584CA0B}"/>
          </ac:picMkLst>
        </pc:picChg>
        <pc:picChg chg="add mod">
          <ac:chgData name="Rauvola Katri" userId="e011a4aa-1f79-4ddc-9ec4-0f1fb55268ad" providerId="ADAL" clId="{DB11CF13-31BF-4111-A194-C788BCB4EB9B}" dt="2026-04-28T07:16:56.328" v="3023" actId="962"/>
          <ac:picMkLst>
            <pc:docMk/>
            <pc:sldMk cId="2697267300" sldId="274"/>
            <ac:picMk id="18" creationId="{FD447EC6-6767-734F-CCC8-D2081256634F}"/>
          </ac:picMkLst>
        </pc:picChg>
        <pc:picChg chg="mod">
          <ac:chgData name="Rauvola Katri" userId="e011a4aa-1f79-4ddc-9ec4-0f1fb55268ad" providerId="ADAL" clId="{DB11CF13-31BF-4111-A194-C788BCB4EB9B}" dt="2026-04-07T10:28:33.441" v="282" actId="1076"/>
          <ac:picMkLst>
            <pc:docMk/>
            <pc:sldMk cId="2697267300" sldId="274"/>
            <ac:picMk id="21" creationId="{0576C0D9-5702-0DDF-A504-961AF3BC1EC4}"/>
          </ac:picMkLst>
        </pc:picChg>
        <pc:picChg chg="mod">
          <ac:chgData name="Rauvola Katri" userId="e011a4aa-1f79-4ddc-9ec4-0f1fb55268ad" providerId="ADAL" clId="{DB11CF13-31BF-4111-A194-C788BCB4EB9B}" dt="2026-04-07T10:28:40.439" v="283" actId="1076"/>
          <ac:picMkLst>
            <pc:docMk/>
            <pc:sldMk cId="2697267300" sldId="274"/>
            <ac:picMk id="26" creationId="{69A89A38-B23B-7B70-8FB1-917E67F33EB1}"/>
          </ac:picMkLst>
        </pc:picChg>
        <pc:picChg chg="mod">
          <ac:chgData name="Rauvola Katri" userId="e011a4aa-1f79-4ddc-9ec4-0f1fb55268ad" providerId="ADAL" clId="{DB11CF13-31BF-4111-A194-C788BCB4EB9B}" dt="2026-04-07T10:28:52.749" v="285" actId="1076"/>
          <ac:picMkLst>
            <pc:docMk/>
            <pc:sldMk cId="2697267300" sldId="274"/>
            <ac:picMk id="29" creationId="{04CB9E9A-20FC-89AB-792A-025BA1BDB0A8}"/>
          </ac:picMkLst>
        </pc:picChg>
        <pc:picChg chg="mod">
          <ac:chgData name="Rauvola Katri" userId="e011a4aa-1f79-4ddc-9ec4-0f1fb55268ad" providerId="ADAL" clId="{DB11CF13-31BF-4111-A194-C788BCB4EB9B}" dt="2026-04-07T10:28:55.970" v="286" actId="1076"/>
          <ac:picMkLst>
            <pc:docMk/>
            <pc:sldMk cId="2697267300" sldId="274"/>
            <ac:picMk id="31" creationId="{ED851183-021D-E55D-F0F0-2D92925D8CE7}"/>
          </ac:picMkLst>
        </pc:picChg>
      </pc:sldChg>
      <pc:sldChg chg="modTransition">
        <pc:chgData name="Rauvola Katri" userId="e011a4aa-1f79-4ddc-9ec4-0f1fb55268ad" providerId="ADAL" clId="{DB11CF13-31BF-4111-A194-C788BCB4EB9B}" dt="2026-04-28T08:46:23.036" v="3788"/>
        <pc:sldMkLst>
          <pc:docMk/>
          <pc:sldMk cId="2785070833" sldId="275"/>
        </pc:sldMkLst>
      </pc:sldChg>
      <pc:sldChg chg="modTransition">
        <pc:chgData name="Rauvola Katri" userId="e011a4aa-1f79-4ddc-9ec4-0f1fb55268ad" providerId="ADAL" clId="{DB11CF13-31BF-4111-A194-C788BCB4EB9B}" dt="2026-04-28T08:46:23.036" v="3788"/>
        <pc:sldMkLst>
          <pc:docMk/>
          <pc:sldMk cId="482802929" sldId="276"/>
        </pc:sldMkLst>
      </pc:sldChg>
      <pc:sldChg chg="modSp mod modTransition modNotesTx">
        <pc:chgData name="Rauvola Katri" userId="e011a4aa-1f79-4ddc-9ec4-0f1fb55268ad" providerId="ADAL" clId="{DB11CF13-31BF-4111-A194-C788BCB4EB9B}" dt="2026-04-28T08:46:23.036" v="3788"/>
        <pc:sldMkLst>
          <pc:docMk/>
          <pc:sldMk cId="4290219609" sldId="277"/>
        </pc:sldMkLst>
        <pc:spChg chg="mod">
          <ac:chgData name="Rauvola Katri" userId="e011a4aa-1f79-4ddc-9ec4-0f1fb55268ad" providerId="ADAL" clId="{DB11CF13-31BF-4111-A194-C788BCB4EB9B}" dt="2026-04-07T11:00:27.599" v="634" actId="20577"/>
          <ac:spMkLst>
            <pc:docMk/>
            <pc:sldMk cId="4290219609" sldId="277"/>
            <ac:spMk id="16" creationId="{A9A22A19-566D-0C9A-EC9A-4417A59AEE96}"/>
          </ac:spMkLst>
        </pc:spChg>
        <pc:spChg chg="mod">
          <ac:chgData name="Rauvola Katri" userId="e011a4aa-1f79-4ddc-9ec4-0f1fb55268ad" providerId="ADAL" clId="{DB11CF13-31BF-4111-A194-C788BCB4EB9B}" dt="2026-04-07T10:59:34.197" v="624" actId="20577"/>
          <ac:spMkLst>
            <pc:docMk/>
            <pc:sldMk cId="4290219609" sldId="277"/>
            <ac:spMk id="17" creationId="{6E023218-710A-E60D-D6B8-9F911FD91E80}"/>
          </ac:spMkLst>
        </pc:spChg>
      </pc:sldChg>
      <pc:sldChg chg="modSp mod modTransition modNotesTx">
        <pc:chgData name="Rauvola Katri" userId="e011a4aa-1f79-4ddc-9ec4-0f1fb55268ad" providerId="ADAL" clId="{DB11CF13-31BF-4111-A194-C788BCB4EB9B}" dt="2026-04-28T08:46:23.036" v="3788"/>
        <pc:sldMkLst>
          <pc:docMk/>
          <pc:sldMk cId="2127621635" sldId="278"/>
        </pc:sldMkLst>
        <pc:spChg chg="mod">
          <ac:chgData name="Rauvola Katri" userId="e011a4aa-1f79-4ddc-9ec4-0f1fb55268ad" providerId="ADAL" clId="{DB11CF13-31BF-4111-A194-C788BCB4EB9B}" dt="2026-04-07T11:10:43.696" v="832" actId="20577"/>
          <ac:spMkLst>
            <pc:docMk/>
            <pc:sldMk cId="2127621635" sldId="278"/>
            <ac:spMk id="7" creationId="{6AD38B0D-01F8-2B79-706B-F3388153CE32}"/>
          </ac:spMkLst>
        </pc:spChg>
      </pc:sldChg>
      <pc:sldChg chg="modSp mod modTransition modNotesTx">
        <pc:chgData name="Rauvola Katri" userId="e011a4aa-1f79-4ddc-9ec4-0f1fb55268ad" providerId="ADAL" clId="{DB11CF13-31BF-4111-A194-C788BCB4EB9B}" dt="2026-05-04T08:32:56.520" v="3800" actId="20577"/>
        <pc:sldMkLst>
          <pc:docMk/>
          <pc:sldMk cId="1962757425" sldId="279"/>
        </pc:sldMkLst>
        <pc:spChg chg="mod">
          <ac:chgData name="Rauvola Katri" userId="e011a4aa-1f79-4ddc-9ec4-0f1fb55268ad" providerId="ADAL" clId="{DB11CF13-31BF-4111-A194-C788BCB4EB9B}" dt="2026-05-04T08:32:56.520" v="3800" actId="20577"/>
          <ac:spMkLst>
            <pc:docMk/>
            <pc:sldMk cId="1962757425" sldId="279"/>
            <ac:spMk id="7" creationId="{5B9FF1A7-CD0A-D7A1-46A0-A3E784FF6752}"/>
          </ac:spMkLst>
        </pc:spChg>
        <pc:picChg chg="mod">
          <ac:chgData name="Rauvola Katri" userId="e011a4aa-1f79-4ddc-9ec4-0f1fb55268ad" providerId="ADAL" clId="{DB11CF13-31BF-4111-A194-C788BCB4EB9B}" dt="2026-04-28T07:12:06.069" v="2810" actId="962"/>
          <ac:picMkLst>
            <pc:docMk/>
            <pc:sldMk cId="1962757425" sldId="279"/>
            <ac:picMk id="19" creationId="{E44C704D-1F79-998B-875B-75E6796BBA8E}"/>
          </ac:picMkLst>
        </pc:picChg>
      </pc:sldChg>
      <pc:sldChg chg="modTransition">
        <pc:chgData name="Rauvola Katri" userId="e011a4aa-1f79-4ddc-9ec4-0f1fb55268ad" providerId="ADAL" clId="{DB11CF13-31BF-4111-A194-C788BCB4EB9B}" dt="2026-04-28T08:46:23.036" v="3788"/>
        <pc:sldMkLst>
          <pc:docMk/>
          <pc:sldMk cId="1791867259" sldId="280"/>
        </pc:sldMkLst>
      </pc:sldChg>
      <pc:sldChg chg="modTransition">
        <pc:chgData name="Rauvola Katri" userId="e011a4aa-1f79-4ddc-9ec4-0f1fb55268ad" providerId="ADAL" clId="{DB11CF13-31BF-4111-A194-C788BCB4EB9B}" dt="2026-04-28T08:46:23.036" v="3788"/>
        <pc:sldMkLst>
          <pc:docMk/>
          <pc:sldMk cId="2809669263" sldId="281"/>
        </pc:sldMkLst>
      </pc:sldChg>
      <pc:sldChg chg="modSp mod modTransition modNotesTx">
        <pc:chgData name="Rauvola Katri" userId="e011a4aa-1f79-4ddc-9ec4-0f1fb55268ad" providerId="ADAL" clId="{DB11CF13-31BF-4111-A194-C788BCB4EB9B}" dt="2026-05-04T08:57:38.542" v="3843" actId="113"/>
        <pc:sldMkLst>
          <pc:docMk/>
          <pc:sldMk cId="3656354676" sldId="282"/>
        </pc:sldMkLst>
        <pc:spChg chg="mod">
          <ac:chgData name="Rauvola Katri" userId="e011a4aa-1f79-4ddc-9ec4-0f1fb55268ad" providerId="ADAL" clId="{DB11CF13-31BF-4111-A194-C788BCB4EB9B}" dt="2026-04-22T09:19:56.451" v="1116" actId="20577"/>
          <ac:spMkLst>
            <pc:docMk/>
            <pc:sldMk cId="3656354676" sldId="282"/>
            <ac:spMk id="3" creationId="{A1A49559-A721-F796-540A-E01E160F2927}"/>
          </ac:spMkLst>
        </pc:spChg>
        <pc:spChg chg="mod">
          <ac:chgData name="Rauvola Katri" userId="e011a4aa-1f79-4ddc-9ec4-0f1fb55268ad" providerId="ADAL" clId="{DB11CF13-31BF-4111-A194-C788BCB4EB9B}" dt="2026-04-22T09:20:06.399" v="1121" actId="1037"/>
          <ac:spMkLst>
            <pc:docMk/>
            <pc:sldMk cId="3656354676" sldId="282"/>
            <ac:spMk id="8" creationId="{2458A9AB-DBBB-C8A4-CDA0-15F80932E437}"/>
          </ac:spMkLst>
        </pc:spChg>
        <pc:spChg chg="mod">
          <ac:chgData name="Rauvola Katri" userId="e011a4aa-1f79-4ddc-9ec4-0f1fb55268ad" providerId="ADAL" clId="{DB11CF13-31BF-4111-A194-C788BCB4EB9B}" dt="2026-05-04T08:55:17.448" v="3821" actId="20577"/>
          <ac:spMkLst>
            <pc:docMk/>
            <pc:sldMk cId="3656354676" sldId="282"/>
            <ac:spMk id="10" creationId="{95155B7D-FA5B-DBFD-0496-02BDAEC84F19}"/>
          </ac:spMkLst>
        </pc:spChg>
        <pc:picChg chg="mod">
          <ac:chgData name="Rauvola Katri" userId="e011a4aa-1f79-4ddc-9ec4-0f1fb55268ad" providerId="ADAL" clId="{DB11CF13-31BF-4111-A194-C788BCB4EB9B}" dt="2026-04-28T07:22:02.069" v="3305" actId="962"/>
          <ac:picMkLst>
            <pc:docMk/>
            <pc:sldMk cId="3656354676" sldId="282"/>
            <ac:picMk id="15" creationId="{254CD196-3CC6-2D75-1DD7-07FE703EE91A}"/>
          </ac:picMkLst>
        </pc:picChg>
      </pc:sldChg>
      <pc:sldChg chg="modSp mod modTransition modNotesTx">
        <pc:chgData name="Rauvola Katri" userId="e011a4aa-1f79-4ddc-9ec4-0f1fb55268ad" providerId="ADAL" clId="{DB11CF13-31BF-4111-A194-C788BCB4EB9B}" dt="2026-04-28T08:46:23.036" v="3788"/>
        <pc:sldMkLst>
          <pc:docMk/>
          <pc:sldMk cId="3446753200" sldId="283"/>
        </pc:sldMkLst>
        <pc:spChg chg="mod">
          <ac:chgData name="Rauvola Katri" userId="e011a4aa-1f79-4ddc-9ec4-0f1fb55268ad" providerId="ADAL" clId="{DB11CF13-31BF-4111-A194-C788BCB4EB9B}" dt="2026-04-22T10:41:13.865" v="1389" actId="27636"/>
          <ac:spMkLst>
            <pc:docMk/>
            <pc:sldMk cId="3446753200" sldId="283"/>
            <ac:spMk id="3" creationId="{1DDAE8A4-635E-5DC2-9114-87CBF0225BD9}"/>
          </ac:spMkLst>
        </pc:spChg>
      </pc:sldChg>
      <pc:sldChg chg="modSp mod modTransition modNotesTx">
        <pc:chgData name="Rauvola Katri" userId="e011a4aa-1f79-4ddc-9ec4-0f1fb55268ad" providerId="ADAL" clId="{DB11CF13-31BF-4111-A194-C788BCB4EB9B}" dt="2026-04-28T08:46:23.036" v="3788"/>
        <pc:sldMkLst>
          <pc:docMk/>
          <pc:sldMk cId="2028470865" sldId="284"/>
        </pc:sldMkLst>
        <pc:spChg chg="mod">
          <ac:chgData name="Rauvola Katri" userId="e011a4aa-1f79-4ddc-9ec4-0f1fb55268ad" providerId="ADAL" clId="{DB11CF13-31BF-4111-A194-C788BCB4EB9B}" dt="2026-04-22T10:06:02.561" v="1235" actId="20577"/>
          <ac:spMkLst>
            <pc:docMk/>
            <pc:sldMk cId="2028470865" sldId="284"/>
            <ac:spMk id="3" creationId="{7281165B-00C2-5BA5-EDE8-085165D44636}"/>
          </ac:spMkLst>
        </pc:spChg>
      </pc:sldChg>
      <pc:sldChg chg="modTransition">
        <pc:chgData name="Rauvola Katri" userId="e011a4aa-1f79-4ddc-9ec4-0f1fb55268ad" providerId="ADAL" clId="{DB11CF13-31BF-4111-A194-C788BCB4EB9B}" dt="2026-04-28T08:46:23.036" v="3788"/>
        <pc:sldMkLst>
          <pc:docMk/>
          <pc:sldMk cId="3092215838" sldId="285"/>
        </pc:sldMkLst>
      </pc:sldChg>
      <pc:sldChg chg="addSp delSp modSp mod modTransition modNotesTx">
        <pc:chgData name="Rauvola Katri" userId="e011a4aa-1f79-4ddc-9ec4-0f1fb55268ad" providerId="ADAL" clId="{DB11CF13-31BF-4111-A194-C788BCB4EB9B}" dt="2026-04-28T08:46:23.036" v="3788"/>
        <pc:sldMkLst>
          <pc:docMk/>
          <pc:sldMk cId="2570162629" sldId="286"/>
        </pc:sldMkLst>
        <pc:spChg chg="mod">
          <ac:chgData name="Rauvola Katri" userId="e011a4aa-1f79-4ddc-9ec4-0f1fb55268ad" providerId="ADAL" clId="{DB11CF13-31BF-4111-A194-C788BCB4EB9B}" dt="2026-04-22T09:08:45.324" v="1046" actId="20577"/>
          <ac:spMkLst>
            <pc:docMk/>
            <pc:sldMk cId="2570162629" sldId="286"/>
            <ac:spMk id="36" creationId="{2FD03376-1D05-1529-05CC-D1F9EC210F5F}"/>
          </ac:spMkLst>
        </pc:spChg>
        <pc:picChg chg="add mod">
          <ac:chgData name="Rauvola Katri" userId="e011a4aa-1f79-4ddc-9ec4-0f1fb55268ad" providerId="ADAL" clId="{DB11CF13-31BF-4111-A194-C788BCB4EB9B}" dt="2026-04-28T07:15:24.088" v="2857" actId="962"/>
          <ac:picMkLst>
            <pc:docMk/>
            <pc:sldMk cId="2570162629" sldId="286"/>
            <ac:picMk id="2" creationId="{6B07CFB9-8AA4-9044-ECEA-60C1AC201E14}"/>
          </ac:picMkLst>
        </pc:picChg>
        <pc:picChg chg="add mod">
          <ac:chgData name="Rauvola Katri" userId="e011a4aa-1f79-4ddc-9ec4-0f1fb55268ad" providerId="ADAL" clId="{DB11CF13-31BF-4111-A194-C788BCB4EB9B}" dt="2026-04-28T07:15:45.610" v="2893" actId="962"/>
          <ac:picMkLst>
            <pc:docMk/>
            <pc:sldMk cId="2570162629" sldId="286"/>
            <ac:picMk id="3" creationId="{977CFFA7-D974-995C-0602-3708315FBF3D}"/>
          </ac:picMkLst>
        </pc:picChg>
        <pc:picChg chg="add mod">
          <ac:chgData name="Rauvola Katri" userId="e011a4aa-1f79-4ddc-9ec4-0f1fb55268ad" providerId="ADAL" clId="{DB11CF13-31BF-4111-A194-C788BCB4EB9B}" dt="2026-04-28T07:16:10.089" v="2941" actId="962"/>
          <ac:picMkLst>
            <pc:docMk/>
            <pc:sldMk cId="2570162629" sldId="286"/>
            <ac:picMk id="9" creationId="{FDFDC56B-6E24-551E-109F-EABA83F103A4}"/>
          </ac:picMkLst>
        </pc:picChg>
        <pc:picChg chg="add mod">
          <ac:chgData name="Rauvola Katri" userId="e011a4aa-1f79-4ddc-9ec4-0f1fb55268ad" providerId="ADAL" clId="{DB11CF13-31BF-4111-A194-C788BCB4EB9B}" dt="2026-04-28T07:16:17.298" v="2965" actId="962"/>
          <ac:picMkLst>
            <pc:docMk/>
            <pc:sldMk cId="2570162629" sldId="286"/>
            <ac:picMk id="13" creationId="{701A0CAD-D7A0-C201-E846-AFACFF68751A}"/>
          </ac:picMkLst>
        </pc:picChg>
        <pc:picChg chg="mod">
          <ac:chgData name="Rauvola Katri" userId="e011a4aa-1f79-4ddc-9ec4-0f1fb55268ad" providerId="ADAL" clId="{DB11CF13-31BF-4111-A194-C788BCB4EB9B}" dt="2026-04-28T07:15:43.594" v="2891" actId="962"/>
          <ac:picMkLst>
            <pc:docMk/>
            <pc:sldMk cId="2570162629" sldId="286"/>
            <ac:picMk id="37" creationId="{851D6946-425E-56CE-0B75-BDF97245D805}"/>
          </ac:picMkLst>
        </pc:picChg>
        <pc:picChg chg="mod">
          <ac:chgData name="Rauvola Katri" userId="e011a4aa-1f79-4ddc-9ec4-0f1fb55268ad" providerId="ADAL" clId="{DB11CF13-31BF-4111-A194-C788BCB4EB9B}" dt="2026-04-22T09:09:23.623" v="1052" actId="1076"/>
          <ac:picMkLst>
            <pc:docMk/>
            <pc:sldMk cId="2570162629" sldId="286"/>
            <ac:picMk id="43" creationId="{14759C86-AC78-D0A0-224B-377814D714B9}"/>
          </ac:picMkLst>
        </pc:picChg>
        <pc:picChg chg="mod">
          <ac:chgData name="Rauvola Katri" userId="e011a4aa-1f79-4ddc-9ec4-0f1fb55268ad" providerId="ADAL" clId="{DB11CF13-31BF-4111-A194-C788BCB4EB9B}" dt="2026-04-22T09:09:14.156" v="1047" actId="1076"/>
          <ac:picMkLst>
            <pc:docMk/>
            <pc:sldMk cId="2570162629" sldId="286"/>
            <ac:picMk id="44" creationId="{1EF20184-10C6-74F3-B51F-057FF6E33B85}"/>
          </ac:picMkLst>
        </pc:picChg>
        <pc:picChg chg="add mod">
          <ac:chgData name="Rauvola Katri" userId="e011a4aa-1f79-4ddc-9ec4-0f1fb55268ad" providerId="ADAL" clId="{DB11CF13-31BF-4111-A194-C788BCB4EB9B}" dt="2026-04-28T07:16:05.899" v="2931" actId="962"/>
          <ac:picMkLst>
            <pc:docMk/>
            <pc:sldMk cId="2570162629" sldId="286"/>
            <ac:picMk id="1026" creationId="{B813562A-BBED-2B23-20BF-9FFD4CAFC2CD}"/>
          </ac:picMkLst>
        </pc:picChg>
      </pc:sldChg>
      <pc:sldChg chg="modTransition">
        <pc:chgData name="Rauvola Katri" userId="e011a4aa-1f79-4ddc-9ec4-0f1fb55268ad" providerId="ADAL" clId="{DB11CF13-31BF-4111-A194-C788BCB4EB9B}" dt="2026-04-28T08:46:23.036" v="3788"/>
        <pc:sldMkLst>
          <pc:docMk/>
          <pc:sldMk cId="2025600248" sldId="287"/>
        </pc:sldMkLst>
      </pc:sldChg>
      <pc:sldChg chg="delSp modSp mod modTransition modNotesTx">
        <pc:chgData name="Rauvola Katri" userId="e011a4aa-1f79-4ddc-9ec4-0f1fb55268ad" providerId="ADAL" clId="{DB11CF13-31BF-4111-A194-C788BCB4EB9B}" dt="2026-04-28T08:46:23.036" v="3788"/>
        <pc:sldMkLst>
          <pc:docMk/>
          <pc:sldMk cId="4198335620" sldId="288"/>
        </pc:sldMkLst>
        <pc:spChg chg="mod">
          <ac:chgData name="Rauvola Katri" userId="e011a4aa-1f79-4ddc-9ec4-0f1fb55268ad" providerId="ADAL" clId="{DB11CF13-31BF-4111-A194-C788BCB4EB9B}" dt="2026-04-22T11:07:21.079" v="1523" actId="27636"/>
          <ac:spMkLst>
            <pc:docMk/>
            <pc:sldMk cId="4198335620" sldId="288"/>
            <ac:spMk id="7" creationId="{C720034E-8AE7-87E4-A749-D1F432681530}"/>
          </ac:spMkLst>
        </pc:spChg>
      </pc:sldChg>
      <pc:sldChg chg="modTransition">
        <pc:chgData name="Rauvola Katri" userId="e011a4aa-1f79-4ddc-9ec4-0f1fb55268ad" providerId="ADAL" clId="{DB11CF13-31BF-4111-A194-C788BCB4EB9B}" dt="2026-04-28T08:46:23.036" v="3788"/>
        <pc:sldMkLst>
          <pc:docMk/>
          <pc:sldMk cId="952379886" sldId="289"/>
        </pc:sldMkLst>
      </pc:sldChg>
      <pc:sldChg chg="modTransition">
        <pc:chgData name="Rauvola Katri" userId="e011a4aa-1f79-4ddc-9ec4-0f1fb55268ad" providerId="ADAL" clId="{DB11CF13-31BF-4111-A194-C788BCB4EB9B}" dt="2026-04-28T08:46:23.036" v="3788"/>
        <pc:sldMkLst>
          <pc:docMk/>
          <pc:sldMk cId="1312960157" sldId="290"/>
        </pc:sldMkLst>
      </pc:sldChg>
      <pc:sldChg chg="delSp modSp mod modTransition modNotesTx">
        <pc:chgData name="Rauvola Katri" userId="e011a4aa-1f79-4ddc-9ec4-0f1fb55268ad" providerId="ADAL" clId="{DB11CF13-31BF-4111-A194-C788BCB4EB9B}" dt="2026-04-28T08:46:23.036" v="3788"/>
        <pc:sldMkLst>
          <pc:docMk/>
          <pc:sldMk cId="1645949024" sldId="292"/>
        </pc:sldMkLst>
        <pc:spChg chg="mod ord">
          <ac:chgData name="Rauvola Katri" userId="e011a4aa-1f79-4ddc-9ec4-0f1fb55268ad" providerId="ADAL" clId="{DB11CF13-31BF-4111-A194-C788BCB4EB9B}" dt="2026-04-28T07:24:26.318" v="3620" actId="962"/>
          <ac:spMkLst>
            <pc:docMk/>
            <pc:sldMk cId="1645949024" sldId="292"/>
            <ac:spMk id="5" creationId="{0C1BA19C-3338-148D-D882-41A137F8EDAD}"/>
          </ac:spMkLst>
        </pc:spChg>
        <pc:spChg chg="mod">
          <ac:chgData name="Rauvola Katri" userId="e011a4aa-1f79-4ddc-9ec4-0f1fb55268ad" providerId="ADAL" clId="{DB11CF13-31BF-4111-A194-C788BCB4EB9B}" dt="2026-04-24T09:53:47.059" v="2256" actId="20577"/>
          <ac:spMkLst>
            <pc:docMk/>
            <pc:sldMk cId="1645949024" sldId="292"/>
            <ac:spMk id="11" creationId="{F7DE6152-69E8-69CC-2A0F-09900634A8F4}"/>
          </ac:spMkLst>
        </pc:spChg>
        <pc:spChg chg="mod">
          <ac:chgData name="Rauvola Katri" userId="e011a4aa-1f79-4ddc-9ec4-0f1fb55268ad" providerId="ADAL" clId="{DB11CF13-31BF-4111-A194-C788BCB4EB9B}" dt="2026-04-24T09:50:49.614" v="2230" actId="1036"/>
          <ac:spMkLst>
            <pc:docMk/>
            <pc:sldMk cId="1645949024" sldId="292"/>
            <ac:spMk id="12" creationId="{44C3B9AF-411A-2947-49DC-E27A0FD4FF9D}"/>
          </ac:spMkLst>
        </pc:spChg>
        <pc:spChg chg="mod">
          <ac:chgData name="Rauvola Katri" userId="e011a4aa-1f79-4ddc-9ec4-0f1fb55268ad" providerId="ADAL" clId="{DB11CF13-31BF-4111-A194-C788BCB4EB9B}" dt="2026-04-24T09:54:46.577" v="2277" actId="20577"/>
          <ac:spMkLst>
            <pc:docMk/>
            <pc:sldMk cId="1645949024" sldId="292"/>
            <ac:spMk id="13" creationId="{F6068FBC-86F7-3C19-577D-CDC39E36CC5C}"/>
          </ac:spMkLst>
        </pc:spChg>
      </pc:sldChg>
      <pc:sldChg chg="modSp mod modTransition modNotesTx">
        <pc:chgData name="Rauvola Katri" userId="e011a4aa-1f79-4ddc-9ec4-0f1fb55268ad" providerId="ADAL" clId="{DB11CF13-31BF-4111-A194-C788BCB4EB9B}" dt="2026-05-04T10:15:22.296" v="3844" actId="20577"/>
        <pc:sldMkLst>
          <pc:docMk/>
          <pc:sldMk cId="3539139854" sldId="293"/>
        </pc:sldMkLst>
        <pc:spChg chg="mod">
          <ac:chgData name="Rauvola Katri" userId="e011a4aa-1f79-4ddc-9ec4-0f1fb55268ad" providerId="ADAL" clId="{DB11CF13-31BF-4111-A194-C788BCB4EB9B}" dt="2026-04-24T10:04:25.051" v="2285" actId="20577"/>
          <ac:spMkLst>
            <pc:docMk/>
            <pc:sldMk cId="3539139854" sldId="293"/>
            <ac:spMk id="3" creationId="{C21F9661-5839-26A4-84F9-B7861EE7675D}"/>
          </ac:spMkLst>
        </pc:spChg>
      </pc:sldChg>
      <pc:sldChg chg="modTransition">
        <pc:chgData name="Rauvola Katri" userId="e011a4aa-1f79-4ddc-9ec4-0f1fb55268ad" providerId="ADAL" clId="{DB11CF13-31BF-4111-A194-C788BCB4EB9B}" dt="2026-04-28T08:46:23.036" v="3788"/>
        <pc:sldMkLst>
          <pc:docMk/>
          <pc:sldMk cId="502033370" sldId="294"/>
        </pc:sldMkLst>
      </pc:sldChg>
      <pc:sldChg chg="modSp mod modTransition">
        <pc:chgData name="Rauvola Katri" userId="e011a4aa-1f79-4ddc-9ec4-0f1fb55268ad" providerId="ADAL" clId="{DB11CF13-31BF-4111-A194-C788BCB4EB9B}" dt="2026-04-28T08:46:23.036" v="3788"/>
        <pc:sldMkLst>
          <pc:docMk/>
          <pc:sldMk cId="538301231" sldId="295"/>
        </pc:sldMkLst>
        <pc:spChg chg="mod">
          <ac:chgData name="Rauvola Katri" userId="e011a4aa-1f79-4ddc-9ec4-0f1fb55268ad" providerId="ADAL" clId="{DB11CF13-31BF-4111-A194-C788BCB4EB9B}" dt="2026-04-28T06:49:07.232" v="2385" actId="114"/>
          <ac:spMkLst>
            <pc:docMk/>
            <pc:sldMk cId="538301231" sldId="295"/>
            <ac:spMk id="3" creationId="{19861FC7-F154-E525-0E20-E068FECD0AE6}"/>
          </ac:spMkLst>
        </pc:spChg>
      </pc:sldChg>
      <pc:sldChg chg="add del modTransition">
        <pc:chgData name="Rauvola Katri" userId="e011a4aa-1f79-4ddc-9ec4-0f1fb55268ad" providerId="ADAL" clId="{DB11CF13-31BF-4111-A194-C788BCB4EB9B}" dt="2026-04-28T08:46:23.036" v="3788"/>
        <pc:sldMkLst>
          <pc:docMk/>
          <pc:sldMk cId="2309753476" sldId="296"/>
        </pc:sldMkLst>
      </pc:sldChg>
      <pc:sldChg chg="modTransition">
        <pc:chgData name="Rauvola Katri" userId="e011a4aa-1f79-4ddc-9ec4-0f1fb55268ad" providerId="ADAL" clId="{DB11CF13-31BF-4111-A194-C788BCB4EB9B}" dt="2026-04-28T08:46:23.036" v="3788"/>
        <pc:sldMkLst>
          <pc:docMk/>
          <pc:sldMk cId="4252602574" sldId="300"/>
        </pc:sldMkLst>
      </pc:sldChg>
      <pc:sldChg chg="modSp mod modTransition">
        <pc:chgData name="Rauvola Katri" userId="e011a4aa-1f79-4ddc-9ec4-0f1fb55268ad" providerId="ADAL" clId="{DB11CF13-31BF-4111-A194-C788BCB4EB9B}" dt="2026-04-28T08:46:23.036" v="3788"/>
        <pc:sldMkLst>
          <pc:docMk/>
          <pc:sldMk cId="1120548013" sldId="301"/>
        </pc:sldMkLst>
        <pc:spChg chg="mod">
          <ac:chgData name="Rauvola Katri" userId="e011a4aa-1f79-4ddc-9ec4-0f1fb55268ad" providerId="ADAL" clId="{DB11CF13-31BF-4111-A194-C788BCB4EB9B}" dt="2026-04-28T08:29:47.146" v="3772" actId="962"/>
          <ac:spMkLst>
            <pc:docMk/>
            <pc:sldMk cId="1120548013" sldId="301"/>
            <ac:spMk id="8" creationId="{416EDFAF-B882-8A52-A493-0BAA34AAB282}"/>
          </ac:spMkLst>
        </pc:spChg>
      </pc:sldChg>
      <pc:sldChg chg="modSp add del mod modTransition modNotesTx">
        <pc:chgData name="Rauvola Katri" userId="e011a4aa-1f79-4ddc-9ec4-0f1fb55268ad" providerId="ADAL" clId="{DB11CF13-31BF-4111-A194-C788BCB4EB9B}" dt="2026-05-04T11:14:46.098" v="3879" actId="20577"/>
        <pc:sldMkLst>
          <pc:docMk/>
          <pc:sldMk cId="2295425380" sldId="302"/>
        </pc:sldMkLst>
        <pc:spChg chg="mod">
          <ac:chgData name="Rauvola Katri" userId="e011a4aa-1f79-4ddc-9ec4-0f1fb55268ad" providerId="ADAL" clId="{DB11CF13-31BF-4111-A194-C788BCB4EB9B}" dt="2026-04-28T08:50:38.224" v="3799" actId="20577"/>
          <ac:spMkLst>
            <pc:docMk/>
            <pc:sldMk cId="2295425380" sldId="302"/>
            <ac:spMk id="12" creationId="{F578B08A-D255-5DFF-2AE7-B20DDC7E8166}"/>
          </ac:spMkLst>
        </pc:spChg>
      </pc:sldChg>
      <pc:sldChg chg="delSp modSp mod modTransition modNotesTx">
        <pc:chgData name="Rauvola Katri" userId="e011a4aa-1f79-4ddc-9ec4-0f1fb55268ad" providerId="ADAL" clId="{DB11CF13-31BF-4111-A194-C788BCB4EB9B}" dt="2026-05-07T12:05:46.187" v="3895"/>
        <pc:sldMkLst>
          <pc:docMk/>
          <pc:sldMk cId="1833409719" sldId="303"/>
        </pc:sldMkLst>
        <pc:spChg chg="mod">
          <ac:chgData name="Rauvola Katri" userId="e011a4aa-1f79-4ddc-9ec4-0f1fb55268ad" providerId="ADAL" clId="{DB11CF13-31BF-4111-A194-C788BCB4EB9B}" dt="2026-05-07T12:05:46.187" v="3895"/>
          <ac:spMkLst>
            <pc:docMk/>
            <pc:sldMk cId="1833409719" sldId="303"/>
            <ac:spMk id="7" creationId="{FA8E710E-5690-01E4-E946-9F1D61CDD31B}"/>
          </ac:spMkLst>
        </pc:spChg>
      </pc:sldChg>
      <pc:sldChg chg="modTransition">
        <pc:chgData name="Rauvola Katri" userId="e011a4aa-1f79-4ddc-9ec4-0f1fb55268ad" providerId="ADAL" clId="{DB11CF13-31BF-4111-A194-C788BCB4EB9B}" dt="2026-04-28T08:46:23.036" v="3788"/>
        <pc:sldMkLst>
          <pc:docMk/>
          <pc:sldMk cId="1777055134" sldId="304"/>
        </pc:sldMkLst>
      </pc:sldChg>
      <pc:sldChg chg="modSp del mod modTransition">
        <pc:chgData name="Rauvola Katri" userId="e011a4aa-1f79-4ddc-9ec4-0f1fb55268ad" providerId="ADAL" clId="{DB11CF13-31BF-4111-A194-C788BCB4EB9B}" dt="2026-05-07T11:55:18.697" v="3881" actId="2696"/>
        <pc:sldMkLst>
          <pc:docMk/>
          <pc:sldMk cId="2738802042" sldId="306"/>
        </pc:sldMkLst>
      </pc:sldChg>
      <pc:sldChg chg="modSp mod modTransition modNotesTx">
        <pc:chgData name="Rauvola Katri" userId="e011a4aa-1f79-4ddc-9ec4-0f1fb55268ad" providerId="ADAL" clId="{DB11CF13-31BF-4111-A194-C788BCB4EB9B}" dt="2026-04-28T08:46:23.036" v="3788"/>
        <pc:sldMkLst>
          <pc:docMk/>
          <pc:sldMk cId="1995170266" sldId="307"/>
        </pc:sldMkLst>
        <pc:spChg chg="mod">
          <ac:chgData name="Rauvola Katri" userId="e011a4aa-1f79-4ddc-9ec4-0f1fb55268ad" providerId="ADAL" clId="{DB11CF13-31BF-4111-A194-C788BCB4EB9B}" dt="2026-04-24T09:41:07.045" v="2206" actId="20577"/>
          <ac:spMkLst>
            <pc:docMk/>
            <pc:sldMk cId="1995170266" sldId="307"/>
            <ac:spMk id="3" creationId="{81000B62-F887-1A1B-3509-268DB811891C}"/>
          </ac:spMkLst>
        </pc:spChg>
      </pc:sldChg>
      <pc:sldChg chg="modSp mod modTransition modNotesTx">
        <pc:chgData name="Rauvola Katri" userId="e011a4aa-1f79-4ddc-9ec4-0f1fb55268ad" providerId="ADAL" clId="{DB11CF13-31BF-4111-A194-C788BCB4EB9B}" dt="2026-04-28T08:46:23.036" v="3788"/>
        <pc:sldMkLst>
          <pc:docMk/>
          <pc:sldMk cId="1076448241" sldId="308"/>
        </pc:sldMkLst>
        <pc:spChg chg="mod">
          <ac:chgData name="Rauvola Katri" userId="e011a4aa-1f79-4ddc-9ec4-0f1fb55268ad" providerId="ADAL" clId="{DB11CF13-31BF-4111-A194-C788BCB4EB9B}" dt="2026-04-24T09:07:18.242" v="2092" actId="20577"/>
          <ac:spMkLst>
            <pc:docMk/>
            <pc:sldMk cId="1076448241" sldId="308"/>
            <ac:spMk id="11" creationId="{B553E00D-FBD2-ABAD-9503-D743C868F0DC}"/>
          </ac:spMkLst>
        </pc:spChg>
      </pc:sldChg>
      <pc:sldChg chg="modTransition">
        <pc:chgData name="Rauvola Katri" userId="e011a4aa-1f79-4ddc-9ec4-0f1fb55268ad" providerId="ADAL" clId="{DB11CF13-31BF-4111-A194-C788BCB4EB9B}" dt="2026-04-28T08:46:23.036" v="3788"/>
        <pc:sldMkLst>
          <pc:docMk/>
          <pc:sldMk cId="892170463" sldId="309"/>
        </pc:sldMkLst>
      </pc:sldChg>
      <pc:sldChg chg="modSp mod modTransition modNotesTx">
        <pc:chgData name="Rauvola Katri" userId="e011a4aa-1f79-4ddc-9ec4-0f1fb55268ad" providerId="ADAL" clId="{DB11CF13-31BF-4111-A194-C788BCB4EB9B}" dt="2026-05-07T12:32:43.713" v="3923" actId="20577"/>
        <pc:sldMkLst>
          <pc:docMk/>
          <pc:sldMk cId="4154923570" sldId="310"/>
        </pc:sldMkLst>
        <pc:spChg chg="mod">
          <ac:chgData name="Rauvola Katri" userId="e011a4aa-1f79-4ddc-9ec4-0f1fb55268ad" providerId="ADAL" clId="{DB11CF13-31BF-4111-A194-C788BCB4EB9B}" dt="2026-05-07T12:32:43.713" v="3923" actId="20577"/>
          <ac:spMkLst>
            <pc:docMk/>
            <pc:sldMk cId="4154923570" sldId="310"/>
            <ac:spMk id="10" creationId="{A48D428D-8D87-A9D3-761B-82C80BD8DDE0}"/>
          </ac:spMkLst>
        </pc:spChg>
      </pc:sldChg>
      <pc:sldChg chg="modSp mod modTransition">
        <pc:chgData name="Rauvola Katri" userId="e011a4aa-1f79-4ddc-9ec4-0f1fb55268ad" providerId="ADAL" clId="{DB11CF13-31BF-4111-A194-C788BCB4EB9B}" dt="2026-04-28T08:46:23.036" v="3788"/>
        <pc:sldMkLst>
          <pc:docMk/>
          <pc:sldMk cId="251399015" sldId="311"/>
        </pc:sldMkLst>
        <pc:spChg chg="mod">
          <ac:chgData name="Rauvola Katri" userId="e011a4aa-1f79-4ddc-9ec4-0f1fb55268ad" providerId="ADAL" clId="{DB11CF13-31BF-4111-A194-C788BCB4EB9B}" dt="2026-04-22T12:18:37.061" v="1789" actId="27636"/>
          <ac:spMkLst>
            <pc:docMk/>
            <pc:sldMk cId="251399015" sldId="311"/>
            <ac:spMk id="7" creationId="{2E5341C8-B814-E6D3-D637-C1C30C5F35EC}"/>
          </ac:spMkLst>
        </pc:spChg>
      </pc:sldChg>
      <pc:sldChg chg="modSp mod modTransition modNotesTx">
        <pc:chgData name="Rauvola Katri" userId="e011a4aa-1f79-4ddc-9ec4-0f1fb55268ad" providerId="ADAL" clId="{DB11CF13-31BF-4111-A194-C788BCB4EB9B}" dt="2026-04-28T08:46:23.036" v="3788"/>
        <pc:sldMkLst>
          <pc:docMk/>
          <pc:sldMk cId="1793293083" sldId="312"/>
        </pc:sldMkLst>
        <pc:spChg chg="mod">
          <ac:chgData name="Rauvola Katri" userId="e011a4aa-1f79-4ddc-9ec4-0f1fb55268ad" providerId="ADAL" clId="{DB11CF13-31BF-4111-A194-C788BCB4EB9B}" dt="2026-04-22T12:13:45.673" v="1787" actId="255"/>
          <ac:spMkLst>
            <pc:docMk/>
            <pc:sldMk cId="1793293083" sldId="312"/>
            <ac:spMk id="3" creationId="{839B8132-166F-597D-A5B0-7826A1E32E28}"/>
          </ac:spMkLst>
        </pc:spChg>
      </pc:sldChg>
      <pc:sldChg chg="addSp modSp mod modTransition modNotesTx">
        <pc:chgData name="Rauvola Katri" userId="e011a4aa-1f79-4ddc-9ec4-0f1fb55268ad" providerId="ADAL" clId="{DB11CF13-31BF-4111-A194-C788BCB4EB9B}" dt="2026-05-07T12:42:19.819" v="3966" actId="20577"/>
        <pc:sldMkLst>
          <pc:docMk/>
          <pc:sldMk cId="1053138758" sldId="313"/>
        </pc:sldMkLst>
        <pc:spChg chg="mod">
          <ac:chgData name="Rauvola Katri" userId="e011a4aa-1f79-4ddc-9ec4-0f1fb55268ad" providerId="ADAL" clId="{DB11CF13-31BF-4111-A194-C788BCB4EB9B}" dt="2026-04-28T08:37:48.796" v="3783"/>
          <ac:spMkLst>
            <pc:docMk/>
            <pc:sldMk cId="1053138758" sldId="313"/>
            <ac:spMk id="3" creationId="{5D84C237-2A92-F01A-3BAA-A41F0E3DD6AB}"/>
          </ac:spMkLst>
        </pc:spChg>
        <pc:spChg chg="mod">
          <ac:chgData name="Rauvola Katri" userId="e011a4aa-1f79-4ddc-9ec4-0f1fb55268ad" providerId="ADAL" clId="{DB11CF13-31BF-4111-A194-C788BCB4EB9B}" dt="2026-05-07T12:41:48.071" v="3963" actId="20577"/>
          <ac:spMkLst>
            <pc:docMk/>
            <pc:sldMk cId="1053138758" sldId="313"/>
            <ac:spMk id="7" creationId="{9A51CAE3-F2A2-7FE5-3F56-402281B7587B}"/>
          </ac:spMkLst>
        </pc:spChg>
        <pc:graphicFrameChg chg="add mod">
          <ac:chgData name="Rauvola Katri" userId="e011a4aa-1f79-4ddc-9ec4-0f1fb55268ad" providerId="ADAL" clId="{DB11CF13-31BF-4111-A194-C788BCB4EB9B}" dt="2026-05-07T12:39:42.520" v="3925"/>
          <ac:graphicFrameMkLst>
            <pc:docMk/>
            <pc:sldMk cId="1053138758" sldId="313"/>
            <ac:graphicFrameMk id="6" creationId="{BF8D12B3-403F-4017-898C-C503EE1EF0AA}"/>
          </ac:graphicFrameMkLst>
        </pc:graphicFrameChg>
      </pc:sldChg>
      <pc:sldChg chg="modTransition modNotesTx">
        <pc:chgData name="Rauvola Katri" userId="e011a4aa-1f79-4ddc-9ec4-0f1fb55268ad" providerId="ADAL" clId="{DB11CF13-31BF-4111-A194-C788BCB4EB9B}" dt="2026-04-28T08:46:23.036" v="3788"/>
        <pc:sldMkLst>
          <pc:docMk/>
          <pc:sldMk cId="1373986052" sldId="314"/>
        </pc:sldMkLst>
      </pc:sldChg>
      <pc:sldChg chg="modTransition">
        <pc:chgData name="Rauvola Katri" userId="e011a4aa-1f79-4ddc-9ec4-0f1fb55268ad" providerId="ADAL" clId="{DB11CF13-31BF-4111-A194-C788BCB4EB9B}" dt="2026-04-28T08:46:23.036" v="3788"/>
        <pc:sldMkLst>
          <pc:docMk/>
          <pc:sldMk cId="1336783377" sldId="315"/>
        </pc:sldMkLst>
      </pc:sldChg>
      <pc:sldChg chg="modTransition">
        <pc:chgData name="Rauvola Katri" userId="e011a4aa-1f79-4ddc-9ec4-0f1fb55268ad" providerId="ADAL" clId="{DB11CF13-31BF-4111-A194-C788BCB4EB9B}" dt="2026-04-28T08:46:23.036" v="3788"/>
        <pc:sldMkLst>
          <pc:docMk/>
          <pc:sldMk cId="700720184" sldId="322"/>
        </pc:sldMkLst>
      </pc:sldChg>
      <pc:sldChg chg="modTransition">
        <pc:chgData name="Rauvola Katri" userId="e011a4aa-1f79-4ddc-9ec4-0f1fb55268ad" providerId="ADAL" clId="{DB11CF13-31BF-4111-A194-C788BCB4EB9B}" dt="2026-04-28T08:46:23.036" v="3788"/>
        <pc:sldMkLst>
          <pc:docMk/>
          <pc:sldMk cId="3752976306" sldId="325"/>
        </pc:sldMkLst>
      </pc:sldChg>
      <pc:sldChg chg="modSp add del mod modTransition">
        <pc:chgData name="Rauvola Katri" userId="e011a4aa-1f79-4ddc-9ec4-0f1fb55268ad" providerId="ADAL" clId="{DB11CF13-31BF-4111-A194-C788BCB4EB9B}" dt="2026-04-28T08:50:10.384" v="3798" actId="20577"/>
        <pc:sldMkLst>
          <pc:docMk/>
          <pc:sldMk cId="2145465749" sldId="329"/>
        </pc:sldMkLst>
        <pc:spChg chg="mod">
          <ac:chgData name="Rauvola Katri" userId="e011a4aa-1f79-4ddc-9ec4-0f1fb55268ad" providerId="ADAL" clId="{DB11CF13-31BF-4111-A194-C788BCB4EB9B}" dt="2026-04-28T08:50:10.384" v="3798" actId="20577"/>
          <ac:spMkLst>
            <pc:docMk/>
            <pc:sldMk cId="2145465749" sldId="329"/>
            <ac:spMk id="6" creationId="{E01D4FC9-3E38-62F6-9FBE-6019A8440A57}"/>
          </ac:spMkLst>
        </pc:spChg>
        <pc:picChg chg="mod">
          <ac:chgData name="Rauvola Katri" userId="e011a4aa-1f79-4ddc-9ec4-0f1fb55268ad" providerId="ADAL" clId="{DB11CF13-31BF-4111-A194-C788BCB4EB9B}" dt="2026-04-28T08:29:19.725" v="3770" actId="962"/>
          <ac:picMkLst>
            <pc:docMk/>
            <pc:sldMk cId="2145465749" sldId="329"/>
            <ac:picMk id="18" creationId="{6DAC36C6-DB59-1AC0-8CCA-8F2416CCDAE5}"/>
          </ac:picMkLst>
        </pc:picChg>
      </pc:sldChg>
      <pc:sldChg chg="modTransition">
        <pc:chgData name="Rauvola Katri" userId="e011a4aa-1f79-4ddc-9ec4-0f1fb55268ad" providerId="ADAL" clId="{DB11CF13-31BF-4111-A194-C788BCB4EB9B}" dt="2026-04-28T08:46:23.036" v="3788"/>
        <pc:sldMkLst>
          <pc:docMk/>
          <pc:sldMk cId="2389145488" sldId="330"/>
        </pc:sldMkLst>
      </pc:sldChg>
      <pc:sldChg chg="modSp mod modTransition">
        <pc:chgData name="Rauvola Katri" userId="e011a4aa-1f79-4ddc-9ec4-0f1fb55268ad" providerId="ADAL" clId="{DB11CF13-31BF-4111-A194-C788BCB4EB9B}" dt="2026-04-28T08:46:23.036" v="3788"/>
        <pc:sldMkLst>
          <pc:docMk/>
          <pc:sldMk cId="3999051429" sldId="331"/>
        </pc:sldMkLst>
        <pc:spChg chg="mod">
          <ac:chgData name="Rauvola Katri" userId="e011a4aa-1f79-4ddc-9ec4-0f1fb55268ad" providerId="ADAL" clId="{DB11CF13-31BF-4111-A194-C788BCB4EB9B}" dt="2026-04-28T07:11:00.792" v="2808" actId="962"/>
          <ac:spMkLst>
            <pc:docMk/>
            <pc:sldMk cId="3999051429" sldId="331"/>
            <ac:spMk id="34" creationId="{01891F69-BE12-DC7E-11FB-E648FBECE66B}"/>
          </ac:spMkLst>
        </pc:spChg>
      </pc:sldChg>
      <pc:sldChg chg="add modTransition modAnim">
        <pc:chgData name="Rauvola Katri" userId="e011a4aa-1f79-4ddc-9ec4-0f1fb55268ad" providerId="ADAL" clId="{DB11CF13-31BF-4111-A194-C788BCB4EB9B}" dt="2026-04-28T08:47:19.862" v="3789"/>
        <pc:sldMkLst>
          <pc:docMk/>
          <pc:sldMk cId="434282702" sldId="332"/>
        </pc:sldMkLst>
      </pc:sldChg>
      <pc:sldChg chg="modSp add mod modTransition">
        <pc:chgData name="Rauvola Katri" userId="e011a4aa-1f79-4ddc-9ec4-0f1fb55268ad" providerId="ADAL" clId="{DB11CF13-31BF-4111-A194-C788BCB4EB9B}" dt="2026-04-28T08:46:23.036" v="3788"/>
        <pc:sldMkLst>
          <pc:docMk/>
          <pc:sldMk cId="2048438042" sldId="333"/>
        </pc:sldMkLst>
        <pc:picChg chg="mod">
          <ac:chgData name="Rauvola Katri" userId="e011a4aa-1f79-4ddc-9ec4-0f1fb55268ad" providerId="ADAL" clId="{DB11CF13-31BF-4111-A194-C788BCB4EB9B}" dt="2026-04-28T07:23:21.940" v="3463" actId="962"/>
          <ac:picMkLst>
            <pc:docMk/>
            <pc:sldMk cId="2048438042" sldId="333"/>
            <ac:picMk id="17" creationId="{9B3C98FD-7D65-4AF0-47B6-55B3D9723ACD}"/>
          </ac:picMkLst>
        </pc:picChg>
      </pc:sldChg>
      <pc:sldChg chg="modSp add mod modTransition modAnim">
        <pc:chgData name="Rauvola Katri" userId="e011a4aa-1f79-4ddc-9ec4-0f1fb55268ad" providerId="ADAL" clId="{DB11CF13-31BF-4111-A194-C788BCB4EB9B}" dt="2026-04-28T08:47:27.196" v="3791"/>
        <pc:sldMkLst>
          <pc:docMk/>
          <pc:sldMk cId="2114830875" sldId="334"/>
        </pc:sldMkLst>
        <pc:spChg chg="mod">
          <ac:chgData name="Rauvola Katri" userId="e011a4aa-1f79-4ddc-9ec4-0f1fb55268ad" providerId="ADAL" clId="{DB11CF13-31BF-4111-A194-C788BCB4EB9B}" dt="2026-04-21T07:39:33.207" v="863" actId="27636"/>
          <ac:spMkLst>
            <pc:docMk/>
            <pc:sldMk cId="2114830875" sldId="334"/>
            <ac:spMk id="2" creationId="{A77835D3-0D83-E77B-2A7E-588D03328B77}"/>
          </ac:spMkLst>
        </pc:spChg>
      </pc:sldChg>
      <pc:sldChg chg="modSp add mod modTransition modAnim">
        <pc:chgData name="Rauvola Katri" userId="e011a4aa-1f79-4ddc-9ec4-0f1fb55268ad" providerId="ADAL" clId="{DB11CF13-31BF-4111-A194-C788BCB4EB9B}" dt="2026-04-28T08:48:05.997" v="3796"/>
        <pc:sldMkLst>
          <pc:docMk/>
          <pc:sldMk cId="1900028053" sldId="335"/>
        </pc:sldMkLst>
        <pc:grpChg chg="mod">
          <ac:chgData name="Rauvola Katri" userId="e011a4aa-1f79-4ddc-9ec4-0f1fb55268ad" providerId="ADAL" clId="{DB11CF13-31BF-4111-A194-C788BCB4EB9B}" dt="2026-04-28T07:13:23.321" v="2817" actId="962"/>
          <ac:grpSpMkLst>
            <pc:docMk/>
            <pc:sldMk cId="1900028053" sldId="335"/>
            <ac:grpSpMk id="26" creationId="{64B940D6-D88A-67F4-AF57-C224AD771D3F}"/>
          </ac:grpSpMkLst>
        </pc:grpChg>
        <pc:picChg chg="mod">
          <ac:chgData name="Rauvola Katri" userId="e011a4aa-1f79-4ddc-9ec4-0f1fb55268ad" providerId="ADAL" clId="{DB11CF13-31BF-4111-A194-C788BCB4EB9B}" dt="2026-04-28T07:13:18.475" v="2815" actId="962"/>
          <ac:picMkLst>
            <pc:docMk/>
            <pc:sldMk cId="1900028053" sldId="335"/>
            <ac:picMk id="7" creationId="{1E336DBA-06D6-9D8D-5C6C-BA88B74E55E5}"/>
          </ac:picMkLst>
        </pc:picChg>
        <pc:picChg chg="mod">
          <ac:chgData name="Rauvola Katri" userId="e011a4aa-1f79-4ddc-9ec4-0f1fb55268ad" providerId="ADAL" clId="{DB11CF13-31BF-4111-A194-C788BCB4EB9B}" dt="2026-04-28T07:13:16.432" v="2814" actId="962"/>
          <ac:picMkLst>
            <pc:docMk/>
            <pc:sldMk cId="1900028053" sldId="335"/>
            <ac:picMk id="9" creationId="{FA70CB5B-05C8-FE3F-06D9-C5480DE50BCD}"/>
          </ac:picMkLst>
        </pc:picChg>
        <pc:picChg chg="mod">
          <ac:chgData name="Rauvola Katri" userId="e011a4aa-1f79-4ddc-9ec4-0f1fb55268ad" providerId="ADAL" clId="{DB11CF13-31BF-4111-A194-C788BCB4EB9B}" dt="2026-04-28T07:13:21.212" v="2816" actId="962"/>
          <ac:picMkLst>
            <pc:docMk/>
            <pc:sldMk cId="1900028053" sldId="335"/>
            <ac:picMk id="11" creationId="{EBC8E852-5DF1-2770-F6E4-54D2DEF90150}"/>
          </ac:picMkLst>
        </pc:picChg>
      </pc:sldChg>
      <pc:sldChg chg="add">
        <pc:chgData name="Rauvola Katri" userId="e011a4aa-1f79-4ddc-9ec4-0f1fb55268ad" providerId="ADAL" clId="{DB11CF13-31BF-4111-A194-C788BCB4EB9B}" dt="2026-05-07T11:55:13.494" v="3880"/>
        <pc:sldMkLst>
          <pc:docMk/>
          <pc:sldMk cId="2531437173" sldId="336"/>
        </pc:sldMkLst>
      </pc:sldChg>
      <pc:sldMasterChg chg="modTransition modSldLayout">
        <pc:chgData name="Rauvola Katri" userId="e011a4aa-1f79-4ddc-9ec4-0f1fb55268ad" providerId="ADAL" clId="{DB11CF13-31BF-4111-A194-C788BCB4EB9B}" dt="2026-04-28T08:46:23.036" v="3788"/>
        <pc:sldMasterMkLst>
          <pc:docMk/>
          <pc:sldMasterMk cId="984712758" sldId="2147483680"/>
        </pc:sldMasterMkLst>
        <pc:sldLayoutChg chg="modTransition">
          <pc:chgData name="Rauvola Katri" userId="e011a4aa-1f79-4ddc-9ec4-0f1fb55268ad" providerId="ADAL" clId="{DB11CF13-31BF-4111-A194-C788BCB4EB9B}" dt="2026-04-28T08:46:23.036" v="3788"/>
          <pc:sldLayoutMkLst>
            <pc:docMk/>
            <pc:sldMasterMk cId="984712758" sldId="2147483680"/>
            <pc:sldLayoutMk cId="1742834936" sldId="2147483733"/>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123811040" sldId="2147483734"/>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1142456123" sldId="2147483736"/>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9044249" sldId="2147483742"/>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4220495685" sldId="2147483746"/>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1793006044" sldId="2147483749"/>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1718057263" sldId="2147483760"/>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2182090909" sldId="2147483761"/>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623876836" sldId="2147483781"/>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1395453265" sldId="2147483782"/>
          </pc:sldLayoutMkLst>
        </pc:sldLayoutChg>
        <pc:sldLayoutChg chg="modTransition">
          <pc:chgData name="Rauvola Katri" userId="e011a4aa-1f79-4ddc-9ec4-0f1fb55268ad" providerId="ADAL" clId="{DB11CF13-31BF-4111-A194-C788BCB4EB9B}" dt="2026-04-28T08:46:23.036" v="3788"/>
          <pc:sldLayoutMkLst>
            <pc:docMk/>
            <pc:sldMasterMk cId="984712758" sldId="2147483680"/>
            <pc:sldLayoutMk cId="3933909141" sldId="2147483784"/>
          </pc:sldLayoutMkLst>
        </pc:sldLayoutChg>
      </pc:sldMasterChg>
      <pc:sldMasterChg chg="modTransition modSldLayout">
        <pc:chgData name="Rauvola Katri" userId="e011a4aa-1f79-4ddc-9ec4-0f1fb55268ad" providerId="ADAL" clId="{DB11CF13-31BF-4111-A194-C788BCB4EB9B}" dt="2026-04-28T08:46:23.036" v="3788"/>
        <pc:sldMasterMkLst>
          <pc:docMk/>
          <pc:sldMasterMk cId="1991031939" sldId="2147483703"/>
        </pc:sldMasterMkLst>
        <pc:sldLayoutChg chg="modTransition">
          <pc:chgData name="Rauvola Katri" userId="e011a4aa-1f79-4ddc-9ec4-0f1fb55268ad" providerId="ADAL" clId="{DB11CF13-31BF-4111-A194-C788BCB4EB9B}" dt="2026-04-28T08:46:23.036" v="3788"/>
          <pc:sldLayoutMkLst>
            <pc:docMk/>
            <pc:sldMasterMk cId="1991031939" sldId="2147483703"/>
            <pc:sldLayoutMk cId="3006323446" sldId="2147483737"/>
          </pc:sldLayoutMkLst>
        </pc:sldLayoutChg>
        <pc:sldLayoutChg chg="modTransition">
          <pc:chgData name="Rauvola Katri" userId="e011a4aa-1f79-4ddc-9ec4-0f1fb55268ad" providerId="ADAL" clId="{DB11CF13-31BF-4111-A194-C788BCB4EB9B}" dt="2026-04-28T08:46:23.036" v="3788"/>
          <pc:sldLayoutMkLst>
            <pc:docMk/>
            <pc:sldMasterMk cId="1991031939" sldId="2147483703"/>
            <pc:sldLayoutMk cId="1059947227" sldId="2147483738"/>
          </pc:sldLayoutMkLst>
        </pc:sldLayoutChg>
        <pc:sldLayoutChg chg="modTransition">
          <pc:chgData name="Rauvola Katri" userId="e011a4aa-1f79-4ddc-9ec4-0f1fb55268ad" providerId="ADAL" clId="{DB11CF13-31BF-4111-A194-C788BCB4EB9B}" dt="2026-04-28T08:46:23.036" v="3788"/>
          <pc:sldLayoutMkLst>
            <pc:docMk/>
            <pc:sldMasterMk cId="1991031939" sldId="2147483703"/>
            <pc:sldLayoutMk cId="3488286789" sldId="2147483739"/>
          </pc:sldLayoutMkLst>
        </pc:sldLayoutChg>
        <pc:sldLayoutChg chg="modTransition">
          <pc:chgData name="Rauvola Katri" userId="e011a4aa-1f79-4ddc-9ec4-0f1fb55268ad" providerId="ADAL" clId="{DB11CF13-31BF-4111-A194-C788BCB4EB9B}" dt="2026-04-28T08:46:23.036" v="3788"/>
          <pc:sldLayoutMkLst>
            <pc:docMk/>
            <pc:sldMasterMk cId="1991031939" sldId="2147483703"/>
            <pc:sldLayoutMk cId="3099260904" sldId="2147483741"/>
          </pc:sldLayoutMkLst>
        </pc:sldLayoutChg>
        <pc:sldLayoutChg chg="modTransition">
          <pc:chgData name="Rauvola Katri" userId="e011a4aa-1f79-4ddc-9ec4-0f1fb55268ad" providerId="ADAL" clId="{DB11CF13-31BF-4111-A194-C788BCB4EB9B}" dt="2026-04-28T08:46:23.036" v="3788"/>
          <pc:sldLayoutMkLst>
            <pc:docMk/>
            <pc:sldMasterMk cId="1991031939" sldId="2147483703"/>
            <pc:sldLayoutMk cId="588616731" sldId="2147483745"/>
          </pc:sldLayoutMkLst>
        </pc:sldLayoutChg>
        <pc:sldLayoutChg chg="modTransition">
          <pc:chgData name="Rauvola Katri" userId="e011a4aa-1f79-4ddc-9ec4-0f1fb55268ad" providerId="ADAL" clId="{DB11CF13-31BF-4111-A194-C788BCB4EB9B}" dt="2026-04-28T08:46:23.036" v="3788"/>
          <pc:sldLayoutMkLst>
            <pc:docMk/>
            <pc:sldMasterMk cId="1991031939" sldId="2147483703"/>
            <pc:sldLayoutMk cId="1423273566" sldId="2147483747"/>
          </pc:sldLayoutMkLst>
        </pc:sldLayoutChg>
        <pc:sldLayoutChg chg="modTransition">
          <pc:chgData name="Rauvola Katri" userId="e011a4aa-1f79-4ddc-9ec4-0f1fb55268ad" providerId="ADAL" clId="{DB11CF13-31BF-4111-A194-C788BCB4EB9B}" dt="2026-04-28T08:46:23.036" v="3788"/>
          <pc:sldLayoutMkLst>
            <pc:docMk/>
            <pc:sldMasterMk cId="1991031939" sldId="2147483703"/>
            <pc:sldLayoutMk cId="3631519938" sldId="2147483748"/>
          </pc:sldLayoutMkLst>
        </pc:sldLayoutChg>
        <pc:sldLayoutChg chg="modTransition">
          <pc:chgData name="Rauvola Katri" userId="e011a4aa-1f79-4ddc-9ec4-0f1fb55268ad" providerId="ADAL" clId="{DB11CF13-31BF-4111-A194-C788BCB4EB9B}" dt="2026-04-28T08:46:23.036" v="3788"/>
          <pc:sldLayoutMkLst>
            <pc:docMk/>
            <pc:sldMasterMk cId="1991031939" sldId="2147483703"/>
            <pc:sldLayoutMk cId="4179583666" sldId="2147483762"/>
          </pc:sldLayoutMkLst>
        </pc:sldLayoutChg>
      </pc:sldMasterChg>
      <pc:sldMasterChg chg="modTransition modSldLayout">
        <pc:chgData name="Rauvola Katri" userId="e011a4aa-1f79-4ddc-9ec4-0f1fb55268ad" providerId="ADAL" clId="{DB11CF13-31BF-4111-A194-C788BCB4EB9B}" dt="2026-04-28T08:46:23.036" v="3788"/>
        <pc:sldMasterMkLst>
          <pc:docMk/>
          <pc:sldMasterMk cId="394919974" sldId="2147483769"/>
        </pc:sldMasterMkLst>
        <pc:sldLayoutChg chg="modTransition">
          <pc:chgData name="Rauvola Katri" userId="e011a4aa-1f79-4ddc-9ec4-0f1fb55268ad" providerId="ADAL" clId="{DB11CF13-31BF-4111-A194-C788BCB4EB9B}" dt="2026-04-28T08:46:23.036" v="3788"/>
          <pc:sldLayoutMkLst>
            <pc:docMk/>
            <pc:sldMasterMk cId="394919974" sldId="2147483769"/>
            <pc:sldLayoutMk cId="1718129367" sldId="2147483770"/>
          </pc:sldLayoutMkLst>
        </pc:sldLayoutChg>
        <pc:sldLayoutChg chg="modTransition">
          <pc:chgData name="Rauvola Katri" userId="e011a4aa-1f79-4ddc-9ec4-0f1fb55268ad" providerId="ADAL" clId="{DB11CF13-31BF-4111-A194-C788BCB4EB9B}" dt="2026-04-28T08:46:23.036" v="3788"/>
          <pc:sldLayoutMkLst>
            <pc:docMk/>
            <pc:sldMasterMk cId="394919974" sldId="2147483769"/>
            <pc:sldLayoutMk cId="4076678736" sldId="2147483771"/>
          </pc:sldLayoutMkLst>
        </pc:sldLayoutChg>
        <pc:sldLayoutChg chg="modTransition">
          <pc:chgData name="Rauvola Katri" userId="e011a4aa-1f79-4ddc-9ec4-0f1fb55268ad" providerId="ADAL" clId="{DB11CF13-31BF-4111-A194-C788BCB4EB9B}" dt="2026-04-28T08:46:23.036" v="3788"/>
          <pc:sldLayoutMkLst>
            <pc:docMk/>
            <pc:sldMasterMk cId="394919974" sldId="2147483769"/>
            <pc:sldLayoutMk cId="1072220311" sldId="2147483772"/>
          </pc:sldLayoutMkLst>
        </pc:sldLayoutChg>
        <pc:sldLayoutChg chg="modTransition">
          <pc:chgData name="Rauvola Katri" userId="e011a4aa-1f79-4ddc-9ec4-0f1fb55268ad" providerId="ADAL" clId="{DB11CF13-31BF-4111-A194-C788BCB4EB9B}" dt="2026-04-28T08:46:23.036" v="3788"/>
          <pc:sldLayoutMkLst>
            <pc:docMk/>
            <pc:sldMasterMk cId="394919974" sldId="2147483769"/>
            <pc:sldLayoutMk cId="1163898105" sldId="2147483775"/>
          </pc:sldLayoutMkLst>
        </pc:sldLayoutChg>
        <pc:sldLayoutChg chg="modTransition">
          <pc:chgData name="Rauvola Katri" userId="e011a4aa-1f79-4ddc-9ec4-0f1fb55268ad" providerId="ADAL" clId="{DB11CF13-31BF-4111-A194-C788BCB4EB9B}" dt="2026-04-28T08:46:23.036" v="3788"/>
          <pc:sldLayoutMkLst>
            <pc:docMk/>
            <pc:sldMasterMk cId="394919974" sldId="2147483769"/>
            <pc:sldLayoutMk cId="1785994985" sldId="2147483777"/>
          </pc:sldLayoutMkLst>
        </pc:sldLayoutChg>
        <pc:sldLayoutChg chg="modTransition">
          <pc:chgData name="Rauvola Katri" userId="e011a4aa-1f79-4ddc-9ec4-0f1fb55268ad" providerId="ADAL" clId="{DB11CF13-31BF-4111-A194-C788BCB4EB9B}" dt="2026-04-28T08:46:23.036" v="3788"/>
          <pc:sldLayoutMkLst>
            <pc:docMk/>
            <pc:sldMasterMk cId="394919974" sldId="2147483769"/>
            <pc:sldLayoutMk cId="1281299915" sldId="2147483778"/>
          </pc:sldLayoutMkLst>
        </pc:sldLayoutChg>
        <pc:sldLayoutChg chg="modTransition">
          <pc:chgData name="Rauvola Katri" userId="e011a4aa-1f79-4ddc-9ec4-0f1fb55268ad" providerId="ADAL" clId="{DB11CF13-31BF-4111-A194-C788BCB4EB9B}" dt="2026-04-28T08:46:23.036" v="3788"/>
          <pc:sldLayoutMkLst>
            <pc:docMk/>
            <pc:sldMasterMk cId="394919974" sldId="2147483769"/>
            <pc:sldLayoutMk cId="3274648672" sldId="2147483779"/>
          </pc:sldLayoutMkLst>
        </pc:sldLayoutChg>
        <pc:sldLayoutChg chg="modTransition">
          <pc:chgData name="Rauvola Katri" userId="e011a4aa-1f79-4ddc-9ec4-0f1fb55268ad" providerId="ADAL" clId="{DB11CF13-31BF-4111-A194-C788BCB4EB9B}" dt="2026-04-28T08:46:23.036" v="3788"/>
          <pc:sldLayoutMkLst>
            <pc:docMk/>
            <pc:sldMasterMk cId="394919974" sldId="2147483769"/>
            <pc:sldLayoutMk cId="381138148" sldId="2147483780"/>
          </pc:sldLayoutMkLst>
        </pc:sldLayoutChg>
        <pc:sldLayoutChg chg="modTransition">
          <pc:chgData name="Rauvola Katri" userId="e011a4aa-1f79-4ddc-9ec4-0f1fb55268ad" providerId="ADAL" clId="{DB11CF13-31BF-4111-A194-C788BCB4EB9B}" dt="2026-04-28T08:46:23.036" v="3788"/>
          <pc:sldLayoutMkLst>
            <pc:docMk/>
            <pc:sldMasterMk cId="394919974" sldId="2147483769"/>
            <pc:sldLayoutMk cId="1316351138" sldId="2147483783"/>
          </pc:sldLayoutMkLst>
        </pc:sldLayoutChg>
      </pc:sldMasterChg>
      <pc:sldMasterChg chg="modTransition modSldLayout">
        <pc:chgData name="Rauvola Katri" userId="e011a4aa-1f79-4ddc-9ec4-0f1fb55268ad" providerId="ADAL" clId="{DB11CF13-31BF-4111-A194-C788BCB4EB9B}" dt="2026-04-28T08:46:23.036" v="3788"/>
        <pc:sldMasterMkLst>
          <pc:docMk/>
          <pc:sldMasterMk cId="4079799724" sldId="2147483785"/>
        </pc:sldMasterMkLst>
        <pc:sldLayoutChg chg="modTransition">
          <pc:chgData name="Rauvola Katri" userId="e011a4aa-1f79-4ddc-9ec4-0f1fb55268ad" providerId="ADAL" clId="{DB11CF13-31BF-4111-A194-C788BCB4EB9B}" dt="2026-04-28T08:46:23.036" v="3788"/>
          <pc:sldLayoutMkLst>
            <pc:docMk/>
            <pc:sldMasterMk cId="4079799724" sldId="2147483785"/>
            <pc:sldLayoutMk cId="4239475084" sldId="2147483786"/>
          </pc:sldLayoutMkLst>
        </pc:sldLayoutChg>
      </pc:sldMasterChg>
      <pc:sldMasterChg chg="modTransition modSldLayout">
        <pc:chgData name="Rauvola Katri" userId="e011a4aa-1f79-4ddc-9ec4-0f1fb55268ad" providerId="ADAL" clId="{DB11CF13-31BF-4111-A194-C788BCB4EB9B}" dt="2026-04-28T08:46:23.036" v="3788"/>
        <pc:sldMasterMkLst>
          <pc:docMk/>
          <pc:sldMasterMk cId="552165017" sldId="2147483787"/>
        </pc:sldMasterMkLst>
        <pc:sldLayoutChg chg="modTransition">
          <pc:chgData name="Rauvola Katri" userId="e011a4aa-1f79-4ddc-9ec4-0f1fb55268ad" providerId="ADAL" clId="{DB11CF13-31BF-4111-A194-C788BCB4EB9B}" dt="2026-04-28T08:46:23.036" v="3788"/>
          <pc:sldLayoutMkLst>
            <pc:docMk/>
            <pc:sldMasterMk cId="552165017" sldId="2147483787"/>
            <pc:sldLayoutMk cId="3144474637" sldId="2147483788"/>
          </pc:sldLayoutMkLst>
        </pc:sldLayoutChg>
        <pc:sldLayoutChg chg="modTransition">
          <pc:chgData name="Rauvola Katri" userId="e011a4aa-1f79-4ddc-9ec4-0f1fb55268ad" providerId="ADAL" clId="{DB11CF13-31BF-4111-A194-C788BCB4EB9B}" dt="2026-04-28T08:46:23.036" v="3788"/>
          <pc:sldLayoutMkLst>
            <pc:docMk/>
            <pc:sldMasterMk cId="552165017" sldId="2147483787"/>
            <pc:sldLayoutMk cId="1031976460" sldId="2147483789"/>
          </pc:sldLayoutMkLst>
        </pc:sldLayoutChg>
        <pc:sldLayoutChg chg="modTransition">
          <pc:chgData name="Rauvola Katri" userId="e011a4aa-1f79-4ddc-9ec4-0f1fb55268ad" providerId="ADAL" clId="{DB11CF13-31BF-4111-A194-C788BCB4EB9B}" dt="2026-04-28T08:46:23.036" v="3788"/>
          <pc:sldLayoutMkLst>
            <pc:docMk/>
            <pc:sldMasterMk cId="552165017" sldId="2147483787"/>
            <pc:sldLayoutMk cId="1673253909" sldId="2147483790"/>
          </pc:sldLayoutMkLst>
        </pc:sldLayoutChg>
      </pc:sldMasterChg>
      <pc:sldMasterChg chg="modTransition modSldLayout">
        <pc:chgData name="Rauvola Katri" userId="e011a4aa-1f79-4ddc-9ec4-0f1fb55268ad" providerId="ADAL" clId="{DB11CF13-31BF-4111-A194-C788BCB4EB9B}" dt="2026-04-28T08:46:23.036" v="3788"/>
        <pc:sldMasterMkLst>
          <pc:docMk/>
          <pc:sldMasterMk cId="49420318" sldId="2147483791"/>
        </pc:sldMasterMkLst>
        <pc:sldLayoutChg chg="modTransition">
          <pc:chgData name="Rauvola Katri" userId="e011a4aa-1f79-4ddc-9ec4-0f1fb55268ad" providerId="ADAL" clId="{DB11CF13-31BF-4111-A194-C788BCB4EB9B}" dt="2026-04-28T08:46:23.036" v="3788"/>
          <pc:sldLayoutMkLst>
            <pc:docMk/>
            <pc:sldMasterMk cId="49420318" sldId="2147483791"/>
            <pc:sldLayoutMk cId="2719505448" sldId="2147483792"/>
          </pc:sldLayoutMkLst>
        </pc:sldLayoutChg>
        <pc:sldLayoutChg chg="modTransition">
          <pc:chgData name="Rauvola Katri" userId="e011a4aa-1f79-4ddc-9ec4-0f1fb55268ad" providerId="ADAL" clId="{DB11CF13-31BF-4111-A194-C788BCB4EB9B}" dt="2026-04-28T08:46:23.036" v="3788"/>
          <pc:sldLayoutMkLst>
            <pc:docMk/>
            <pc:sldMasterMk cId="49420318" sldId="2147483791"/>
            <pc:sldLayoutMk cId="4128920266" sldId="2147483793"/>
          </pc:sldLayoutMkLst>
        </pc:sldLayoutChg>
        <pc:sldLayoutChg chg="modTransition">
          <pc:chgData name="Rauvola Katri" userId="e011a4aa-1f79-4ddc-9ec4-0f1fb55268ad" providerId="ADAL" clId="{DB11CF13-31BF-4111-A194-C788BCB4EB9B}" dt="2026-04-28T08:46:23.036" v="3788"/>
          <pc:sldLayoutMkLst>
            <pc:docMk/>
            <pc:sldMasterMk cId="49420318" sldId="2147483791"/>
            <pc:sldLayoutMk cId="1994181043" sldId="2147483794"/>
          </pc:sldLayoutMkLst>
        </pc:sldLayoutChg>
        <pc:sldLayoutChg chg="modTransition">
          <pc:chgData name="Rauvola Katri" userId="e011a4aa-1f79-4ddc-9ec4-0f1fb55268ad" providerId="ADAL" clId="{DB11CF13-31BF-4111-A194-C788BCB4EB9B}" dt="2026-04-28T08:46:23.036" v="3788"/>
          <pc:sldLayoutMkLst>
            <pc:docMk/>
            <pc:sldMasterMk cId="49420318" sldId="2147483791"/>
            <pc:sldLayoutMk cId="2332097821" sldId="2147483795"/>
          </pc:sldLayoutMkLst>
        </pc:sldLayoutChg>
        <pc:sldLayoutChg chg="modTransition">
          <pc:chgData name="Rauvola Katri" userId="e011a4aa-1f79-4ddc-9ec4-0f1fb55268ad" providerId="ADAL" clId="{DB11CF13-31BF-4111-A194-C788BCB4EB9B}" dt="2026-04-28T08:46:23.036" v="3788"/>
          <pc:sldLayoutMkLst>
            <pc:docMk/>
            <pc:sldMasterMk cId="49420318" sldId="2147483791"/>
            <pc:sldLayoutMk cId="2022236532" sldId="2147483796"/>
          </pc:sldLayoutMkLst>
        </pc:sldLayoutChg>
        <pc:sldLayoutChg chg="modTransition">
          <pc:chgData name="Rauvola Katri" userId="e011a4aa-1f79-4ddc-9ec4-0f1fb55268ad" providerId="ADAL" clId="{DB11CF13-31BF-4111-A194-C788BCB4EB9B}" dt="2026-04-28T08:46:23.036" v="3788"/>
          <pc:sldLayoutMkLst>
            <pc:docMk/>
            <pc:sldMasterMk cId="49420318" sldId="2147483791"/>
            <pc:sldLayoutMk cId="625094107" sldId="2147483797"/>
          </pc:sldLayoutMkLst>
        </pc:sldLayoutChg>
        <pc:sldLayoutChg chg="modTransition">
          <pc:chgData name="Rauvola Katri" userId="e011a4aa-1f79-4ddc-9ec4-0f1fb55268ad" providerId="ADAL" clId="{DB11CF13-31BF-4111-A194-C788BCB4EB9B}" dt="2026-04-28T08:46:23.036" v="3788"/>
          <pc:sldLayoutMkLst>
            <pc:docMk/>
            <pc:sldMasterMk cId="49420318" sldId="2147483791"/>
            <pc:sldLayoutMk cId="3022239787" sldId="2147483798"/>
          </pc:sldLayoutMkLst>
        </pc:sldLayoutChg>
      </pc:sldMasterChg>
      <pc:sldMasterChg chg="modTransition modSldLayout">
        <pc:chgData name="Rauvola Katri" userId="e011a4aa-1f79-4ddc-9ec4-0f1fb55268ad" providerId="ADAL" clId="{DB11CF13-31BF-4111-A194-C788BCB4EB9B}" dt="2026-04-28T08:46:23.036" v="3788"/>
        <pc:sldMasterMkLst>
          <pc:docMk/>
          <pc:sldMasterMk cId="2421556795" sldId="2147483799"/>
        </pc:sldMasterMkLst>
        <pc:sldLayoutChg chg="modTransition">
          <pc:chgData name="Rauvola Katri" userId="e011a4aa-1f79-4ddc-9ec4-0f1fb55268ad" providerId="ADAL" clId="{DB11CF13-31BF-4111-A194-C788BCB4EB9B}" dt="2026-04-28T08:46:23.036" v="3788"/>
          <pc:sldLayoutMkLst>
            <pc:docMk/>
            <pc:sldMasterMk cId="2421556795" sldId="2147483799"/>
            <pc:sldLayoutMk cId="1394842036" sldId="2147483800"/>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2369234501" sldId="2147483801"/>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1889062185" sldId="2147483802"/>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1517944140" sldId="2147483803"/>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2829718576" sldId="2147483804"/>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1187695795" sldId="2147483805"/>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781783381" sldId="2147483806"/>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1705894685" sldId="2147483807"/>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2927656080" sldId="2147483808"/>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3796163874" sldId="2147483809"/>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2933988843" sldId="2147483810"/>
          </pc:sldLayoutMkLst>
        </pc:sldLayoutChg>
        <pc:sldLayoutChg chg="modTransition">
          <pc:chgData name="Rauvola Katri" userId="e011a4aa-1f79-4ddc-9ec4-0f1fb55268ad" providerId="ADAL" clId="{DB11CF13-31BF-4111-A194-C788BCB4EB9B}" dt="2026-04-28T08:46:23.036" v="3788"/>
          <pc:sldLayoutMkLst>
            <pc:docMk/>
            <pc:sldMasterMk cId="2421556795" sldId="2147483799"/>
            <pc:sldLayoutMk cId="145669629" sldId="214748381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5A08-E24F-A4E9-07500224DA4C}"/>
              </c:ext>
            </c:extLst>
          </c:dPt>
          <c:dPt>
            <c:idx val="1"/>
            <c:bubble3D val="0"/>
            <c:spPr>
              <a:solidFill>
                <a:srgbClr val="F1F2F2"/>
              </a:solidFill>
              <a:ln w="19050">
                <a:noFill/>
              </a:ln>
              <a:effectLst/>
            </c:spPr>
            <c:extLst>
              <c:ext xmlns:c16="http://schemas.microsoft.com/office/drawing/2014/chart" uri="{C3380CC4-5D6E-409C-BE32-E72D297353CC}">
                <c16:uniqueId val="{00000002-5A08-E24F-A4E9-07500224DA4C}"/>
              </c:ext>
            </c:extLst>
          </c:dPt>
          <c:dPt>
            <c:idx val="2"/>
            <c:bubble3D val="0"/>
            <c:spPr>
              <a:solidFill>
                <a:srgbClr val="E6E7E8"/>
              </a:solidFill>
              <a:ln w="19050">
                <a:noFill/>
              </a:ln>
              <a:effectLst/>
            </c:spPr>
            <c:extLst>
              <c:ext xmlns:c16="http://schemas.microsoft.com/office/drawing/2014/chart" uri="{C3380CC4-5D6E-409C-BE32-E72D297353CC}">
                <c16:uniqueId val="{00000003-5A08-E24F-A4E9-07500224DA4C}"/>
              </c:ext>
            </c:extLst>
          </c:dPt>
          <c:dPt>
            <c:idx val="3"/>
            <c:bubble3D val="0"/>
            <c:spPr>
              <a:solidFill>
                <a:srgbClr val="D1D3D4"/>
              </a:solidFill>
              <a:ln w="19050">
                <a:noFill/>
              </a:ln>
              <a:effectLst/>
            </c:spPr>
            <c:extLst>
              <c:ext xmlns:c16="http://schemas.microsoft.com/office/drawing/2014/chart" uri="{C3380CC4-5D6E-409C-BE32-E72D297353CC}">
                <c16:uniqueId val="{00000004-5A08-E24F-A4E9-07500224DA4C}"/>
              </c:ext>
            </c:extLst>
          </c:dPt>
          <c:dPt>
            <c:idx val="4"/>
            <c:bubble3D val="0"/>
            <c:spPr>
              <a:solidFill>
                <a:srgbClr val="A7A9AC"/>
              </a:solidFill>
              <a:ln w="19050">
                <a:noFill/>
              </a:ln>
              <a:effectLst/>
            </c:spPr>
            <c:extLst>
              <c:ext xmlns:c16="http://schemas.microsoft.com/office/drawing/2014/chart" uri="{C3380CC4-5D6E-409C-BE32-E72D297353CC}">
                <c16:uniqueId val="{00000005-5A08-E24F-A4E9-07500224DA4C}"/>
              </c:ext>
            </c:extLst>
          </c:dPt>
          <c:dPt>
            <c:idx val="5"/>
            <c:bubble3D val="0"/>
            <c:spPr>
              <a:solidFill>
                <a:srgbClr val="939598"/>
              </a:solidFill>
              <a:ln w="19050">
                <a:noFill/>
              </a:ln>
              <a:effectLst/>
            </c:spPr>
            <c:extLst>
              <c:ext xmlns:c16="http://schemas.microsoft.com/office/drawing/2014/chart" uri="{C3380CC4-5D6E-409C-BE32-E72D297353CC}">
                <c16:uniqueId val="{00000006-5A08-E24F-A4E9-07500224DA4C}"/>
              </c:ext>
            </c:extLst>
          </c:dPt>
          <c:dPt>
            <c:idx val="6"/>
            <c:bubble3D val="0"/>
            <c:spPr>
              <a:solidFill>
                <a:srgbClr val="6D6E71"/>
              </a:solidFill>
              <a:ln w="19050">
                <a:noFill/>
              </a:ln>
              <a:effectLst/>
            </c:spPr>
            <c:extLst>
              <c:ext xmlns:c16="http://schemas.microsoft.com/office/drawing/2014/chart" uri="{C3380CC4-5D6E-409C-BE32-E72D297353CC}">
                <c16:uniqueId val="{00000007-5A08-E24F-A4E9-07500224DA4C}"/>
              </c:ext>
            </c:extLst>
          </c:dPt>
          <c:dPt>
            <c:idx val="7"/>
            <c:bubble3D val="0"/>
            <c:spPr>
              <a:solidFill>
                <a:srgbClr val="414042"/>
              </a:solidFill>
              <a:ln w="19050">
                <a:noFill/>
              </a:ln>
              <a:effectLst/>
            </c:spPr>
            <c:extLst>
              <c:ext xmlns:c16="http://schemas.microsoft.com/office/drawing/2014/chart" uri="{C3380CC4-5D6E-409C-BE32-E72D297353CC}">
                <c16:uniqueId val="{00000008-5A08-E24F-A4E9-07500224DA4C}"/>
              </c:ext>
            </c:extLst>
          </c:dPt>
          <c:cat>
            <c:strRef>
              <c:f>Sheet1!$A$2:$A$9</c:f>
              <c:strCache>
                <c:ptCount val="8"/>
                <c:pt idx="0">
                  <c:v>Palvelujen ostot</c:v>
                </c:pt>
                <c:pt idx="1">
                  <c:v>Henkilöstökulut</c:v>
                </c:pt>
                <c:pt idx="2">
                  <c:v>Avustukset</c:v>
                </c:pt>
                <c:pt idx="3">
                  <c:v>Poistot ja arvonalentumiset</c:v>
                </c:pt>
                <c:pt idx="4">
                  <c:v>Aineet, tarvikkeet ja tavarat</c:v>
                </c:pt>
                <c:pt idx="5">
                  <c:v>Vuokrakulut</c:v>
                </c:pt>
                <c:pt idx="6">
                  <c:v>Rahoituskulut</c:v>
                </c:pt>
                <c:pt idx="7">
                  <c:v>Muut toimintakulut</c:v>
                </c:pt>
              </c:strCache>
            </c:strRef>
          </c:cat>
          <c:val>
            <c:numRef>
              <c:f>Sheet1!$B$2:$B$9</c:f>
              <c:numCache>
                <c:formatCode>General</c:formatCode>
                <c:ptCount val="8"/>
                <c:pt idx="0">
                  <c:v>30.1</c:v>
                </c:pt>
                <c:pt idx="1">
                  <c:v>38.299999999999997</c:v>
                </c:pt>
                <c:pt idx="2">
                  <c:v>8.3000000000000007</c:v>
                </c:pt>
                <c:pt idx="3">
                  <c:v>11.3</c:v>
                </c:pt>
                <c:pt idx="4">
                  <c:v>1.8</c:v>
                </c:pt>
                <c:pt idx="5">
                  <c:v>8</c:v>
                </c:pt>
                <c:pt idx="6">
                  <c:v>1.9</c:v>
                </c:pt>
                <c:pt idx="7">
                  <c:v>0.3</c:v>
                </c:pt>
              </c:numCache>
            </c:numRef>
          </c:val>
          <c:extLst>
            <c:ext xmlns:c16="http://schemas.microsoft.com/office/drawing/2014/chart" uri="{C3380CC4-5D6E-409C-BE32-E72D297353CC}">
              <c16:uniqueId val="{00000000-5A08-E24F-A4E9-07500224DA4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4749-CA4C-8119-C37EE1B7F75B}"/>
              </c:ext>
            </c:extLst>
          </c:dPt>
          <c:dPt>
            <c:idx val="1"/>
            <c:bubble3D val="0"/>
            <c:spPr>
              <a:solidFill>
                <a:srgbClr val="F1F2F2"/>
              </a:solidFill>
              <a:ln w="19050">
                <a:noFill/>
              </a:ln>
              <a:effectLst/>
            </c:spPr>
            <c:extLst>
              <c:ext xmlns:c16="http://schemas.microsoft.com/office/drawing/2014/chart" uri="{C3380CC4-5D6E-409C-BE32-E72D297353CC}">
                <c16:uniqueId val="{00000002-4749-CA4C-8119-C37EE1B7F75B}"/>
              </c:ext>
            </c:extLst>
          </c:dPt>
          <c:dPt>
            <c:idx val="2"/>
            <c:bubble3D val="0"/>
            <c:spPr>
              <a:solidFill>
                <a:srgbClr val="E6E7E8"/>
              </a:solidFill>
              <a:ln w="19050">
                <a:noFill/>
              </a:ln>
              <a:effectLst/>
            </c:spPr>
            <c:extLst>
              <c:ext xmlns:c16="http://schemas.microsoft.com/office/drawing/2014/chart" uri="{C3380CC4-5D6E-409C-BE32-E72D297353CC}">
                <c16:uniqueId val="{00000003-4749-CA4C-8119-C37EE1B7F75B}"/>
              </c:ext>
            </c:extLst>
          </c:dPt>
          <c:dPt>
            <c:idx val="3"/>
            <c:bubble3D val="0"/>
            <c:spPr>
              <a:solidFill>
                <a:srgbClr val="D1D3D4"/>
              </a:solidFill>
              <a:ln w="19050">
                <a:noFill/>
              </a:ln>
              <a:effectLst/>
            </c:spPr>
            <c:extLst>
              <c:ext xmlns:c16="http://schemas.microsoft.com/office/drawing/2014/chart" uri="{C3380CC4-5D6E-409C-BE32-E72D297353CC}">
                <c16:uniqueId val="{00000004-4749-CA4C-8119-C37EE1B7F75B}"/>
              </c:ext>
            </c:extLst>
          </c:dPt>
          <c:dPt>
            <c:idx val="4"/>
            <c:bubble3D val="0"/>
            <c:spPr>
              <a:solidFill>
                <a:srgbClr val="A7A9AC"/>
              </a:solidFill>
              <a:ln w="19050">
                <a:noFill/>
              </a:ln>
              <a:effectLst/>
            </c:spPr>
            <c:extLst>
              <c:ext xmlns:c16="http://schemas.microsoft.com/office/drawing/2014/chart" uri="{C3380CC4-5D6E-409C-BE32-E72D297353CC}">
                <c16:uniqueId val="{00000005-4749-CA4C-8119-C37EE1B7F75B}"/>
              </c:ext>
            </c:extLst>
          </c:dPt>
          <c:dPt>
            <c:idx val="5"/>
            <c:bubble3D val="0"/>
            <c:spPr>
              <a:solidFill>
                <a:srgbClr val="939598"/>
              </a:solidFill>
              <a:ln w="19050">
                <a:noFill/>
              </a:ln>
              <a:effectLst/>
            </c:spPr>
            <c:extLst>
              <c:ext xmlns:c16="http://schemas.microsoft.com/office/drawing/2014/chart" uri="{C3380CC4-5D6E-409C-BE32-E72D297353CC}">
                <c16:uniqueId val="{00000006-4749-CA4C-8119-C37EE1B7F75B}"/>
              </c:ext>
            </c:extLst>
          </c:dPt>
          <c:dPt>
            <c:idx val="6"/>
            <c:bubble3D val="0"/>
            <c:spPr>
              <a:solidFill>
                <a:srgbClr val="6D6E71"/>
              </a:solidFill>
              <a:ln w="19050">
                <a:noFill/>
              </a:ln>
              <a:effectLst/>
            </c:spPr>
            <c:extLst>
              <c:ext xmlns:c16="http://schemas.microsoft.com/office/drawing/2014/chart" uri="{C3380CC4-5D6E-409C-BE32-E72D297353CC}">
                <c16:uniqueId val="{00000007-4749-CA4C-8119-C37EE1B7F75B}"/>
              </c:ext>
            </c:extLst>
          </c:dPt>
          <c:dPt>
            <c:idx val="7"/>
            <c:bubble3D val="0"/>
            <c:spPr>
              <a:solidFill>
                <a:srgbClr val="414042"/>
              </a:solidFill>
              <a:ln w="19050">
                <a:noFill/>
              </a:ln>
              <a:effectLst/>
            </c:spPr>
            <c:extLst>
              <c:ext xmlns:c16="http://schemas.microsoft.com/office/drawing/2014/chart" uri="{C3380CC4-5D6E-409C-BE32-E72D297353CC}">
                <c16:uniqueId val="{00000008-4749-CA4C-8119-C37EE1B7F75B}"/>
              </c:ext>
            </c:extLst>
          </c:dPt>
          <c:cat>
            <c:strRef>
              <c:f>Sheet1!$A$2:$A$9</c:f>
              <c:strCache>
                <c:ptCount val="8"/>
                <c:pt idx="0">
                  <c:v>Verotulot</c:v>
                </c:pt>
                <c:pt idx="1">
                  <c:v>Valtionosuudet</c:v>
                </c:pt>
                <c:pt idx="2">
                  <c:v>Myyntituotot</c:v>
                </c:pt>
                <c:pt idx="3">
                  <c:v>Maksutuotot</c:v>
                </c:pt>
                <c:pt idx="4">
                  <c:v>Rahoitustuotot</c:v>
                </c:pt>
                <c:pt idx="5">
                  <c:v>Vuokratuotot</c:v>
                </c:pt>
                <c:pt idx="6">
                  <c:v>Muut toimintatuotot</c:v>
                </c:pt>
                <c:pt idx="7">
                  <c:v>Tuet ja avustukset</c:v>
                </c:pt>
              </c:strCache>
            </c:strRef>
          </c:cat>
          <c:val>
            <c:numRef>
              <c:f>Sheet1!$B$2:$B$9</c:f>
              <c:numCache>
                <c:formatCode>General</c:formatCode>
                <c:ptCount val="8"/>
                <c:pt idx="0">
                  <c:v>53.5</c:v>
                </c:pt>
                <c:pt idx="1">
                  <c:v>10.5</c:v>
                </c:pt>
                <c:pt idx="2">
                  <c:v>10.6</c:v>
                </c:pt>
                <c:pt idx="3">
                  <c:v>3.4</c:v>
                </c:pt>
                <c:pt idx="4">
                  <c:v>4.0999999999999996</c:v>
                </c:pt>
                <c:pt idx="5">
                  <c:v>9.3000000000000007</c:v>
                </c:pt>
                <c:pt idx="6">
                  <c:v>6.3</c:v>
                </c:pt>
                <c:pt idx="7">
                  <c:v>2.2999999999999998</c:v>
                </c:pt>
              </c:numCache>
            </c:numRef>
          </c:val>
          <c:extLst>
            <c:ext xmlns:c16="http://schemas.microsoft.com/office/drawing/2014/chart" uri="{C3380CC4-5D6E-409C-BE32-E72D297353CC}">
              <c16:uniqueId val="{00000000-4749-CA4C-8119-C37EE1B7F75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5CCBEB"/>
              </a:solidFill>
              <a:ln w="19050">
                <a:noFill/>
              </a:ln>
              <a:effectLst/>
            </c:spPr>
            <c:extLst>
              <c:ext xmlns:c16="http://schemas.microsoft.com/office/drawing/2014/chart" uri="{C3380CC4-5D6E-409C-BE32-E72D297353CC}">
                <c16:uniqueId val="{00000001-2251-8148-88BF-D2D45E00A338}"/>
              </c:ext>
            </c:extLst>
          </c:dPt>
          <c:dPt>
            <c:idx val="1"/>
            <c:bubble3D val="0"/>
            <c:spPr>
              <a:solidFill>
                <a:srgbClr val="F1F2F2"/>
              </a:solidFill>
              <a:ln w="19050">
                <a:noFill/>
              </a:ln>
              <a:effectLst/>
            </c:spPr>
            <c:extLst>
              <c:ext xmlns:c16="http://schemas.microsoft.com/office/drawing/2014/chart" uri="{C3380CC4-5D6E-409C-BE32-E72D297353CC}">
                <c16:uniqueId val="{00000002-2251-8148-88BF-D2D45E00A338}"/>
              </c:ext>
            </c:extLst>
          </c:dPt>
          <c:dPt>
            <c:idx val="2"/>
            <c:bubble3D val="0"/>
            <c:spPr>
              <a:solidFill>
                <a:srgbClr val="E6E7E8"/>
              </a:solidFill>
              <a:ln w="19050">
                <a:noFill/>
              </a:ln>
              <a:effectLst/>
            </c:spPr>
            <c:extLst>
              <c:ext xmlns:c16="http://schemas.microsoft.com/office/drawing/2014/chart" uri="{C3380CC4-5D6E-409C-BE32-E72D297353CC}">
                <c16:uniqueId val="{00000003-2251-8148-88BF-D2D45E00A338}"/>
              </c:ext>
            </c:extLst>
          </c:dPt>
          <c:dPt>
            <c:idx val="3"/>
            <c:bubble3D val="0"/>
            <c:spPr>
              <a:solidFill>
                <a:srgbClr val="D1D3D4"/>
              </a:solidFill>
              <a:ln w="19050">
                <a:noFill/>
              </a:ln>
              <a:effectLst/>
            </c:spPr>
            <c:extLst>
              <c:ext xmlns:c16="http://schemas.microsoft.com/office/drawing/2014/chart" uri="{C3380CC4-5D6E-409C-BE32-E72D297353CC}">
                <c16:uniqueId val="{00000004-2251-8148-88BF-D2D45E00A338}"/>
              </c:ext>
            </c:extLst>
          </c:dPt>
          <c:dPt>
            <c:idx val="4"/>
            <c:bubble3D val="0"/>
            <c:spPr>
              <a:solidFill>
                <a:srgbClr val="A7A9AC"/>
              </a:solidFill>
              <a:ln w="19050">
                <a:noFill/>
              </a:ln>
              <a:effectLst/>
            </c:spPr>
            <c:extLst>
              <c:ext xmlns:c16="http://schemas.microsoft.com/office/drawing/2014/chart" uri="{C3380CC4-5D6E-409C-BE32-E72D297353CC}">
                <c16:uniqueId val="{00000005-2251-8148-88BF-D2D45E00A338}"/>
              </c:ext>
            </c:extLst>
          </c:dPt>
          <c:dPt>
            <c:idx val="5"/>
            <c:bubble3D val="0"/>
            <c:spPr>
              <a:solidFill>
                <a:srgbClr val="939598"/>
              </a:solidFill>
              <a:ln w="19050">
                <a:noFill/>
              </a:ln>
              <a:effectLst/>
            </c:spPr>
            <c:extLst>
              <c:ext xmlns:c16="http://schemas.microsoft.com/office/drawing/2014/chart" uri="{C3380CC4-5D6E-409C-BE32-E72D297353CC}">
                <c16:uniqueId val="{00000006-2251-8148-88BF-D2D45E00A338}"/>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30A3-7F48-A0CF-9D306C59D1E8}"/>
              </c:ext>
            </c:extLst>
          </c:dPt>
          <c:cat>
            <c:strRef>
              <c:f>Sheet1!$A$2:$A$8</c:f>
              <c:strCache>
                <c:ptCount val="7"/>
                <c:pt idx="0">
                  <c:v>Rakennukset ja rakennelmat</c:v>
                </c:pt>
                <c:pt idx="1">
                  <c:v>Kiinteät rakenteet ja laitteet</c:v>
                </c:pt>
                <c:pt idx="2">
                  <c:v>Maa- ja vesialueet</c:v>
                </c:pt>
                <c:pt idx="3">
                  <c:v>Osakkeet ja osuudet</c:v>
                </c:pt>
                <c:pt idx="4">
                  <c:v>Koneet ja kalusto</c:v>
                </c:pt>
                <c:pt idx="5">
                  <c:v>Muut pitkävaikutteiset menot </c:v>
                </c:pt>
                <c:pt idx="6">
                  <c:v>Muut aineelliset hyödykkeet</c:v>
                </c:pt>
              </c:strCache>
            </c:strRef>
          </c:cat>
          <c:val>
            <c:numRef>
              <c:f>Sheet1!$B$2:$B$8</c:f>
              <c:numCache>
                <c:formatCode>General</c:formatCode>
                <c:ptCount val="7"/>
                <c:pt idx="0">
                  <c:v>41.2</c:v>
                </c:pt>
                <c:pt idx="1">
                  <c:v>31.3</c:v>
                </c:pt>
                <c:pt idx="2">
                  <c:v>5.9</c:v>
                </c:pt>
                <c:pt idx="3">
                  <c:v>11.6</c:v>
                </c:pt>
                <c:pt idx="4">
                  <c:v>2.8</c:v>
                </c:pt>
                <c:pt idx="5">
                  <c:v>7.2</c:v>
                </c:pt>
                <c:pt idx="6">
                  <c:v>0.1</c:v>
                </c:pt>
              </c:numCache>
            </c:numRef>
          </c:val>
          <c:extLst>
            <c:ext xmlns:c16="http://schemas.microsoft.com/office/drawing/2014/chart" uri="{C3380CC4-5D6E-409C-BE32-E72D297353CC}">
              <c16:uniqueId val="{00000000-2251-8148-88BF-D2D45E00A33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7.5.2026</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7.5.2026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ampere.fi/kaupunki-ja-paatoksenteko/talous/toiminnan-ja-talouden-seurant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usinesstampere.com/business-tampere-dat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xdata.stat.fi/PXWeb/pxweb/fi/StatFin/StatFin__vaerak/statfin_vaerak_pxt_11ra.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usinesstampere.com/ekosysteemit-ja-verkosto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pp.powerbi.com/view?r=eyJrIjoiYzkwNjcxMjYtZDRhYS00MjA5LTk1ODYtYjlkMDY4ODFhMzY0IiwidCI6ImRkZTVkYzEyLWJkM2MtNGMwNi04NWNjLTM0MzYxZWZlOWFkNCIsImMiOjl9"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visitfinland.stat.fi/PXWeb/pxweb/fi/VisitFinland/VisitFinland__Majoitustilastot/visitfinland_matk_pxt_116y.px"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app.powerbi.com/view?r=eyJrIjoiYjk5YzlhYjctNTZmNy00M2U2LThhMDgtYmY1Njk4NDdiYWFlIiwidCI6ImRkZTVkYzEyLWJkM2MtNGMwNi04NWNjLTM0MzYxZWZlOWFkNCIsImMiOjl9"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kuhamaa.fi/jarvet/"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tampere.fi/liitteet/5o2F1q9zz/jarvivesiraportti07.pdf" TargetMode="External"/><Relationship Id="rId5" Type="http://schemas.openxmlformats.org/officeDocument/2006/relationships/hyperlink" Target="https://www.tampere.fi/asuminen-ja-ymparisto/ymparisto-ja-luonto/puistot-ja-viheralueet.html" TargetMode="External"/><Relationship Id="rId4" Type="http://schemas.openxmlformats.org/officeDocument/2006/relationships/hyperlink" Target="https://www.tampere.fi/asuminen-ja-ymparisto/ymparisto-ja-luonto/metsat.html"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okiaarena.fi/info/tietoa-areenast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ampere.fi/kulttuuri-ja-vapaa-aika/liikunta/liikuntapaikat/talviuintipaikat.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tampere.fi/kulttuuri-ja-vapaa-aika/liikunta/liikuntapaikat/frisbeegolfradat.html" TargetMode="External"/><Relationship Id="rId5" Type="http://schemas.openxmlformats.org/officeDocument/2006/relationships/hyperlink" Target="https://www.tampere.fi/kulttuuri-ja-vapaa-aika/liikunta/liikuntapaikat/beachvolleykentat.html" TargetMode="External"/><Relationship Id="rId4" Type="http://schemas.openxmlformats.org/officeDocument/2006/relationships/hyperlink" Target="https://www.tampere.fi/kulttuuri-ja-vapaa-aika/liikunta/liikuntapaikat/kuntosalit.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app.powerbi.com/view?r=eyJrIjoiZWFiZWIzN2ItOTFjMC00MTk0LWI4MWEtNGQ4ZDM5MDExYWNiIiwidCI6ImRkZTVkYzEyLWJkM2MtNGMwNi04NWNjLTM0MzYxZWZlOWFkNCIsImMiOjl9"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ampere.fi/vapaa-aika-ja-harrastukset/leikkipaika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pp.powerbi.com/view?r=eyJrIjoiMzY4NTEzMjQtNTAxYS00NmRlLWI4NTYtOGQ5YzJmMjdmOTZiIiwidCI6ImRkZTVkYzEyLWJkM2MtNGMwNi04NWNjLTM0MzYxZWZlOWFkNCIsImMiOjh9"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xdata.stat.fi/PXWeb/pxweb/fi/StatFin/StatFin__vaerak/statfin_vaerak_pxt_11ra.p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Luvut vuoden 2025 henkilöstökertomuksesta: </a:t>
            </a:r>
          </a:p>
          <a:p>
            <a:r>
              <a:rPr lang="fi-FI" dirty="0">
                <a:hlinkClick r:id="rId3"/>
              </a:rPr>
              <a:t>Toiminnan ja talouden seuranta [Tampereen kaupunki - Kaupunki ja päätöksenteko - Talous]</a:t>
            </a:r>
            <a:r>
              <a:rPr lang="fi-FI" dirty="0"/>
              <a:t> </a:t>
            </a: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10</a:t>
            </a:fld>
            <a:endParaRPr lang="fi-FI"/>
          </a:p>
        </p:txBody>
      </p:sp>
    </p:spTree>
    <p:extLst>
      <p:ext uri="{BB962C8B-B14F-4D97-AF65-F5344CB8AC3E}">
        <p14:creationId xmlns:p14="http://schemas.microsoft.com/office/powerpoint/2010/main" val="309343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11B8-9B64-A020-3036-68C915CB097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765AF07-A384-3BAB-3129-787F176BB4E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59B06C2-04F6-85D1-5867-7A0E27ABEB96}"/>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E2151AA2-0DCE-44CC-B949-7B075C00D0B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6799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594B831-DB3A-C444-A46A-82F5B0D537F8}" type="slidenum">
              <a:rPr lang="fi-FI" smtClean="0"/>
              <a:t>12</a:t>
            </a:fld>
            <a:endParaRPr lang="fi-FI"/>
          </a:p>
        </p:txBody>
      </p:sp>
    </p:spTree>
    <p:extLst>
      <p:ext uri="{BB962C8B-B14F-4D97-AF65-F5344CB8AC3E}">
        <p14:creationId xmlns:p14="http://schemas.microsoft.com/office/powerpoint/2010/main" val="106164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85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1678225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Korkeakoulujen panostaminen tutkimukseen, tuotekehitykseen ja yritysyhteistyöhön on synnyttänyt menestystarinoita esimerkiksi pelialalle, teollisuuteen ja terveysteknologiaan.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yksi johtavista kuvantamisen ja kamerateknologioiden osaamiskeskuksista maailmanlaajuisesti ja Euroopan mittakaavassa ykkönen.</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Lähde: https://businesstampere.com/fi/investoinnit/investointimahdollisuudet/tampereen-karkitoimialat/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seudulla toimivat kiertotalous- ja </a:t>
            </a:r>
            <a:r>
              <a:rPr lang="fi-FI" sz="1800" b="0" i="0" u="none" strike="noStrike" dirty="0" err="1">
                <a:solidFill>
                  <a:srgbClr val="000000"/>
                </a:solidFill>
                <a:effectLst/>
                <a:latin typeface="Calibri" panose="020F0502020204030204" pitchFamily="34" charset="0"/>
              </a:rPr>
              <a:t>cleantech</a:t>
            </a:r>
            <a:r>
              <a:rPr lang="fi-FI" sz="1800" b="0" i="0" u="none" strike="noStrike" dirty="0">
                <a:solidFill>
                  <a:srgbClr val="000000"/>
                </a:solidFill>
                <a:effectLst/>
                <a:latin typeface="Calibri" panose="020F0502020204030204" pitchFamily="34" charset="0"/>
              </a:rPr>
              <a:t>-yritykset tarjoavat monenlaisia innovatiivisia ratkaisuja, elinkaaripalveluita ja automatiikkaa eri toimialoille.</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Lähde: https://businesstampere.com/fi/toimintaymparisto/liiketoimintaekosysteemit/tampereen-seudun-kiertotalous-ekosysteemi/</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313773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 on aikaisemmin tunnettu perinteisenä teollisuuskaupunkina. Kangaspakat ovat vaihtuneet koodinpätkiin – raskaan teollisuuden rinnalle on tullut yhä enemmän älyteknologiaa.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 on vetovoimainen startup-kaupunki, koska: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Koulutetun työvoiman hyvä saatavuus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Edullisempaa kuin pääkaupunkiseudulla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Korkeakouluyhteistyöstä osaajia ja ideoita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a:solidFill>
                  <a:srgbClr val="000000"/>
                </a:solidFill>
                <a:effectLst/>
                <a:latin typeface="Calibri" panose="020F0502020204030204" pitchFamily="34" charset="0"/>
              </a:rPr>
              <a:t>Keskeinen sijainti</a:t>
            </a:r>
            <a:endParaRPr lang="en-US" sz="1800" b="0" i="0">
              <a:solidFill>
                <a:srgbClr val="444444"/>
              </a:solidFill>
              <a:effectLst/>
              <a:latin typeface="Arial" panose="020B060402020202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1529386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- 15 vuotta täyttäneistä perusasteen jälkeinen tutkinto on 80 % (2023)</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- 15 vuotta täyttäneestä väestöstä korkeakoulutettuja on 40 % (2023)</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dirty="0"/>
          </a:p>
          <a:p>
            <a:r>
              <a:rPr lang="fi-FI" dirty="0"/>
              <a:t>https://www.tampere.fi/kaupunki-ja-paatoksenteko/tampere-tietoa/tilastot/tilastotietoa-vaestosta-ja-vaestonmuutoksista</a:t>
            </a:r>
            <a:br>
              <a:rPr lang="fi-FI" dirty="0"/>
            </a:br>
            <a:r>
              <a:rPr lang="fi-FI" dirty="0"/>
              <a:t>→ Alueittaista väestötietoa Tampereesta → Koulutus</a:t>
            </a: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800" b="1" i="0" dirty="0">
                <a:effectLst/>
                <a:latin typeface="Segoe UI" panose="020B0502040204020203" pitchFamily="34" charset="0"/>
              </a:rPr>
              <a:t>Tampereen kaupungin ylläpitämät lukiot:</a:t>
            </a:r>
          </a:p>
          <a:p>
            <a:pPr fontAlgn="t">
              <a:lnSpc>
                <a:spcPts val="1500"/>
              </a:lnSpc>
              <a:buFont typeface="+mj-lt"/>
              <a:buAutoNum type="arabicPeriod"/>
            </a:pPr>
            <a:r>
              <a:rPr lang="fi-FI" sz="2800" b="0" i="0" dirty="0">
                <a:effectLst/>
                <a:latin typeface="Segoe UI" panose="020B0502040204020203" pitchFamily="34" charset="0"/>
              </a:rPr>
              <a:t> Pyynikin lukio</a:t>
            </a:r>
          </a:p>
          <a:p>
            <a:pPr fontAlgn="t">
              <a:lnSpc>
                <a:spcPts val="1500"/>
              </a:lnSpc>
              <a:buFont typeface="+mj-lt"/>
              <a:buAutoNum type="arabicPeriod"/>
            </a:pPr>
            <a:r>
              <a:rPr lang="fi-FI" sz="2800" b="0" i="0" dirty="0">
                <a:effectLst/>
                <a:latin typeface="Segoe UI" panose="020B0502040204020203" pitchFamily="34" charset="0"/>
              </a:rPr>
              <a:t> Sammon keskuslukio</a:t>
            </a:r>
          </a:p>
          <a:p>
            <a:pPr fontAlgn="t">
              <a:lnSpc>
                <a:spcPts val="1500"/>
              </a:lnSpc>
              <a:buFont typeface="+mj-lt"/>
              <a:buAutoNum type="arabicPeriod"/>
            </a:pPr>
            <a:r>
              <a:rPr lang="fi-FI" sz="2800" b="0" i="0" dirty="0">
                <a:effectLst/>
                <a:latin typeface="Segoe UI" panose="020B0502040204020203" pitchFamily="34" charset="0"/>
              </a:rPr>
              <a:t> Tammerkosken lukio</a:t>
            </a:r>
          </a:p>
          <a:p>
            <a:pPr fontAlgn="t">
              <a:lnSpc>
                <a:spcPts val="1500"/>
              </a:lnSpc>
              <a:buFont typeface="+mj-lt"/>
              <a:buAutoNum type="arabicPeriod"/>
            </a:pPr>
            <a:r>
              <a:rPr lang="fi-FI" sz="2800" b="0" i="0" dirty="0">
                <a:effectLst/>
                <a:latin typeface="Segoe UI" panose="020B0502040204020203" pitchFamily="34" charset="0"/>
              </a:rPr>
              <a:t> Tampereen lyseon lukio</a:t>
            </a:r>
          </a:p>
          <a:p>
            <a:pPr fontAlgn="t">
              <a:lnSpc>
                <a:spcPts val="1500"/>
              </a:lnSpc>
              <a:buFont typeface="+mj-lt"/>
              <a:buAutoNum type="arabicPeriod"/>
            </a:pPr>
            <a:r>
              <a:rPr lang="fi-FI" sz="2800" b="0" i="0" dirty="0">
                <a:effectLst/>
                <a:latin typeface="Segoe UI" panose="020B0502040204020203" pitchFamily="34" charset="0"/>
              </a:rPr>
              <a:t> Tampereen klassillinen lukio</a:t>
            </a:r>
          </a:p>
          <a:p>
            <a:pPr fontAlgn="t">
              <a:lnSpc>
                <a:spcPts val="1500"/>
              </a:lnSpc>
              <a:buFont typeface="+mj-lt"/>
              <a:buAutoNum type="arabicPeriod"/>
            </a:pPr>
            <a:r>
              <a:rPr lang="fi-FI" sz="2800" b="0" i="0" dirty="0">
                <a:effectLst/>
                <a:latin typeface="Segoe UI" panose="020B0502040204020203" pitchFamily="34" charset="0"/>
              </a:rPr>
              <a:t> Tampereen yhteiskoulun lukio</a:t>
            </a:r>
          </a:p>
          <a:p>
            <a:pPr marL="0" marR="0" lvl="0" indent="0" algn="l" defTabSz="914400" rtl="0" eaLnBrk="1" fontAlgn="t" latinLnBrk="0" hangingPunct="1">
              <a:lnSpc>
                <a:spcPts val="1500"/>
              </a:lnSpc>
              <a:spcBef>
                <a:spcPts val="0"/>
              </a:spcBef>
              <a:spcAft>
                <a:spcPts val="0"/>
              </a:spcAft>
              <a:buClrTx/>
              <a:buSzTx/>
              <a:buFontTx/>
              <a:buNone/>
              <a:tabLst/>
              <a:defRPr/>
            </a:pPr>
            <a:r>
              <a:rPr lang="fi-FI" sz="2800" b="0" i="0" dirty="0">
                <a:effectLst/>
                <a:latin typeface="Segoe UI" panose="020B0502040204020203" pitchFamily="34" charset="0"/>
              </a:rPr>
              <a:t>7. Tampereen aikuislukio</a:t>
            </a:r>
            <a:br>
              <a:rPr lang="fi-FI" sz="2800" b="0" i="0" dirty="0">
                <a:effectLst/>
                <a:latin typeface="Segoe UI" panose="020B0502040204020203" pitchFamily="34" charset="0"/>
              </a:rPr>
            </a:br>
            <a:br>
              <a:rPr lang="fi-FI" sz="2800" b="0" i="0" dirty="0">
                <a:effectLst/>
                <a:latin typeface="Segoe UI" panose="020B0502040204020203" pitchFamily="34" charset="0"/>
              </a:rPr>
            </a:br>
            <a:r>
              <a:rPr lang="fi-FI" sz="2800" b="0" i="0" u="none" strike="noStrike" dirty="0">
                <a:solidFill>
                  <a:srgbClr val="000000"/>
                </a:solidFill>
                <a:effectLst/>
                <a:latin typeface="Calibri" panose="020F0502020204030204" pitchFamily="34" charset="0"/>
              </a:rPr>
              <a:t>Kaupungin päivälukioissa n. 3500 ja aikuislukiossa n. 550 opiskelijaa</a:t>
            </a:r>
            <a:r>
              <a:rPr lang="en-US" sz="2800" b="0" i="0" dirty="0">
                <a:solidFill>
                  <a:srgbClr val="444444"/>
                </a:solidFill>
                <a:effectLst/>
                <a:latin typeface="Calibri" panose="020F0502020204030204" pitchFamily="34" charset="0"/>
              </a:rPr>
              <a:t>​</a:t>
            </a:r>
          </a:p>
          <a:p>
            <a:pPr fontAlgn="t">
              <a:lnSpc>
                <a:spcPts val="1500"/>
              </a:lnSpc>
              <a:buNone/>
            </a:pPr>
            <a:endParaRPr lang="fi-FI" sz="2800" b="0" i="0" dirty="0">
              <a:effectLst/>
              <a:latin typeface="Segoe UI" panose="020B0502040204020203" pitchFamily="34" charset="0"/>
            </a:endParaRPr>
          </a:p>
          <a:p>
            <a:pPr fontAlgn="t">
              <a:lnSpc>
                <a:spcPts val="1500"/>
              </a:lnSpc>
              <a:buNone/>
            </a:pPr>
            <a:r>
              <a:rPr lang="fi-FI" sz="2800" b="1" i="0" dirty="0">
                <a:effectLst/>
                <a:latin typeface="Segoe UI" panose="020B0502040204020203" pitchFamily="34" charset="0"/>
              </a:rPr>
              <a:t>Muiden koulutuksenjärjestäjien ylläpitämät lukiot</a:t>
            </a:r>
          </a:p>
          <a:p>
            <a:pPr fontAlgn="t">
              <a:lnSpc>
                <a:spcPts val="1500"/>
              </a:lnSpc>
              <a:buFont typeface="+mj-lt"/>
              <a:buAutoNum type="arabicPeriod" startAt="8"/>
            </a:pPr>
            <a:r>
              <a:rPr lang="fi-FI" sz="2800" b="0" i="0" dirty="0">
                <a:effectLst/>
                <a:latin typeface="Segoe UI" panose="020B0502040204020203" pitchFamily="34" charset="0"/>
              </a:rPr>
              <a:t> Kalevan lukio</a:t>
            </a:r>
          </a:p>
          <a:p>
            <a:pPr fontAlgn="t">
              <a:lnSpc>
                <a:spcPts val="1500"/>
              </a:lnSpc>
              <a:buFont typeface="+mj-lt"/>
              <a:buAutoNum type="arabicPeriod" startAt="8"/>
            </a:pPr>
            <a:r>
              <a:rPr lang="fi-FI" sz="2800" b="0" i="0" dirty="0">
                <a:effectLst/>
                <a:latin typeface="Segoe UI" panose="020B0502040204020203" pitchFamily="34" charset="0"/>
              </a:rPr>
              <a:t> Tampereen teknillinen lukio</a:t>
            </a:r>
          </a:p>
          <a:p>
            <a:pPr fontAlgn="t">
              <a:lnSpc>
                <a:spcPts val="1500"/>
              </a:lnSpc>
              <a:buFont typeface="+mj-lt"/>
              <a:buAutoNum type="arabicPeriod" startAt="8"/>
            </a:pPr>
            <a:r>
              <a:rPr lang="fi-FI" sz="2800" b="0" i="0" dirty="0">
                <a:effectLst/>
                <a:latin typeface="Segoe UI" panose="020B0502040204020203" pitchFamily="34" charset="0"/>
              </a:rPr>
              <a:t> Tampereen steinerkoulun lukio</a:t>
            </a:r>
          </a:p>
          <a:p>
            <a:pPr fontAlgn="t">
              <a:lnSpc>
                <a:spcPts val="1500"/>
              </a:lnSpc>
              <a:buFont typeface="+mj-lt"/>
              <a:buAutoNum type="arabicPeriod" startAt="8"/>
            </a:pPr>
            <a:r>
              <a:rPr lang="fi-FI" sz="2800" b="0" i="0" dirty="0">
                <a:effectLst/>
                <a:latin typeface="Segoe UI" panose="020B0502040204020203" pitchFamily="34" charset="0"/>
              </a:rPr>
              <a:t> Tampereen yliopiston normaalikoulun lukio</a:t>
            </a:r>
          </a:p>
          <a:p>
            <a:pPr fontAlgn="t">
              <a:lnSpc>
                <a:spcPts val="1500"/>
              </a:lnSpc>
              <a:buFont typeface="+mj-lt"/>
              <a:buAutoNum type="arabicPeriod" startAt="8"/>
            </a:pPr>
            <a:r>
              <a:rPr lang="fi-FI" sz="2800" b="0" i="0" dirty="0">
                <a:effectLst/>
                <a:latin typeface="Segoe UI" panose="020B0502040204020203" pitchFamily="34" charset="0"/>
              </a:rPr>
              <a:t> International School of Tampere – IB-lukio</a:t>
            </a:r>
          </a:p>
          <a:p>
            <a:pPr algn="l" rtl="0" fontAlgn="base"/>
            <a:endParaRPr lang="fi-FI" b="0" i="0" dirty="0">
              <a:solidFill>
                <a:srgbClr val="444444"/>
              </a:solidFill>
              <a:effectLst/>
              <a:latin typeface="Calibri" panose="020F0502020204030204" pitchFamily="34" charset="0"/>
            </a:endParaRPr>
          </a:p>
          <a:p>
            <a:pPr algn="l" rtl="0" fontAlgn="base"/>
            <a:r>
              <a:rPr lang="fi-FI" sz="1800" b="1" i="0" u="none" strike="noStrike" dirty="0" err="1">
                <a:solidFill>
                  <a:srgbClr val="000000"/>
                </a:solidFill>
                <a:effectLst/>
                <a:latin typeface="Calibri" panose="020F0502020204030204" pitchFamily="34" charset="0"/>
              </a:rPr>
              <a:t>Tredu</a:t>
            </a:r>
            <a:r>
              <a:rPr lang="fi-FI" sz="1800" b="1" i="0" u="none" strike="noStrike" dirty="0">
                <a:solidFill>
                  <a:srgbClr val="000000"/>
                </a:solidFill>
                <a:effectLst/>
                <a:latin typeface="Calibri" panose="020F0502020204030204" pitchFamily="34" charset="0"/>
              </a:rPr>
              <a:t> (Tampereen Seudun ammattiopisto)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17 000 nuorta ja aikuista opiskelijaa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29 perustutkintoa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21 ammattitutkintoa ja 11 erikoisammattitutkintoa (v. 2026)</a:t>
            </a:r>
            <a:endParaRPr lang="en-US" sz="1800" b="0" i="0" dirty="0">
              <a:solidFill>
                <a:srgbClr val="444444"/>
              </a:solidFill>
              <a:effectLst/>
              <a:latin typeface="Arial" panose="020B060402020202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Tampereen yliopisto ja Tampereen ammattikorkeakoulu muodostavat monialaisen korkeakouluyhteisön. </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Korkeakouluyhteisössä on yhteensä noin 35 000 tutkinto-opiskelijaa. Opiskelijoista kolmannes opiskelee Tampereen ammattikorkeakoulussa, kaksi kolmannesta yliopistossa.</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TAMK:ssa aloittaa vuosittain 2 000 uutta opiskelijaa, yliopistossa 4 000. Lisäksi avoimen korkeakoulun kursseille ja erilaisiin täydennyskoulutuksiin osallistuu vuosittain tuhansia opiskelijoita.</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Henkilöstöä noin 5 300</a:t>
            </a:r>
            <a:endParaRPr lang="en-US" sz="1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5 kampusta Tampereella (Hervanta, Kauppi, Keskusta, TAMK pääkampus ja Mediapolis), toimintaa myös muilla paikkakunnilla (Ikaalinen, Mänttä-Vilppula, Pori, Seinäjoki, Virrat)</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Kärkialoja ovat tekniikka, terveys ja yhteiskunta.</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Tampereen yliopistossa on seitsemän tiedekuntaa:</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1) Informaatioteknologia ja viestintä</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2) Johtaminen ja talous</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3) Kasvatustieteet ja kulttuuri</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4) Lääketiede ja terveysteknologia</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5) Rakennettu ympäristö</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6) Tekniikka ja luonnontieteet</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7) Yhteiskuntatieteet</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p>
          <a:p>
            <a:pPr algn="l" rtl="0" fontAlgn="base"/>
            <a:r>
              <a:rPr lang="fi-FI" sz="1800" b="0" i="0" u="none" strike="noStrike" dirty="0" err="1">
                <a:solidFill>
                  <a:srgbClr val="000000"/>
                </a:solidFill>
                <a:effectLst/>
                <a:latin typeface="Calibri" panose="020F0502020204030204" pitchFamily="34" charset="0"/>
              </a:rPr>
              <a:t>TAMKissa</a:t>
            </a:r>
            <a:r>
              <a:rPr lang="fi-FI" sz="1800" b="0" i="0" u="none" strike="noStrike" dirty="0">
                <a:solidFill>
                  <a:srgbClr val="000000"/>
                </a:solidFill>
                <a:effectLst/>
                <a:latin typeface="Calibri" panose="020F0502020204030204" pitchFamily="34" charset="0"/>
              </a:rPr>
              <a:t> on viisi osaamisyksikköä (vastaavat tiedekuntia):</a:t>
            </a:r>
            <a:r>
              <a:rPr lang="en-US" sz="1800" b="0" i="0" dirty="0">
                <a:solidFill>
                  <a:srgbClr val="444444"/>
                </a:solidFill>
                <a:effectLst/>
                <a:latin typeface="Calibri" panose="020F0502020204030204" pitchFamily="34" charset="0"/>
              </a:rPr>
              <a:t>​</a:t>
            </a:r>
          </a:p>
          <a:p>
            <a:pPr marL="0" indent="0" algn="l" rtl="0" fontAlgn="base">
              <a:buNone/>
            </a:pPr>
            <a:r>
              <a:rPr lang="fi-FI" sz="1800" b="0" i="0" u="none" strike="noStrike" dirty="0">
                <a:solidFill>
                  <a:srgbClr val="000000"/>
                </a:solidFill>
                <a:effectLst/>
                <a:latin typeface="Calibri" panose="020F0502020204030204" pitchFamily="34" charset="0"/>
              </a:rPr>
              <a:t>1) Liiketoiminta ja media</a:t>
            </a:r>
          </a:p>
          <a:p>
            <a:pPr marL="0" marR="0" lvl="0" indent="0" algn="l" defTabSz="914400" rtl="0" eaLnBrk="1" fontAlgn="base" latinLnBrk="0" hangingPunct="1">
              <a:lnSpc>
                <a:spcPct val="100000"/>
              </a:lnSpc>
              <a:spcBef>
                <a:spcPts val="0"/>
              </a:spcBef>
              <a:spcAft>
                <a:spcPts val="0"/>
              </a:spcAft>
              <a:buClrTx/>
              <a:buSzTx/>
              <a:buFontTx/>
              <a:buNone/>
              <a:tabLst/>
              <a:defRPr/>
            </a:pPr>
            <a:r>
              <a:rPr lang="fi-FI" sz="2800" b="0" i="0" u="none" strike="noStrike" dirty="0">
                <a:solidFill>
                  <a:srgbClr val="555555"/>
                </a:solidFill>
                <a:effectLst/>
                <a:latin typeface="Lucida Sans Unicode" panose="020B0602030504020204" pitchFamily="34" charset="0"/>
              </a:rPr>
              <a:t>2) </a:t>
            </a:r>
            <a:r>
              <a:rPr lang="fi-FI" sz="2800" b="0" i="0" dirty="0">
                <a:solidFill>
                  <a:srgbClr val="555555"/>
                </a:solidFill>
                <a:effectLst/>
                <a:latin typeface="Lucida Sans Unicode" panose="020B0602030504020204" pitchFamily="34" charset="0"/>
              </a:rPr>
              <a:t>Pedagogiset ratkaisut ja kulttuuri</a:t>
            </a:r>
          </a:p>
          <a:p>
            <a:pPr marL="0" indent="0" algn="l" rtl="0" fontAlgn="base">
              <a:buNone/>
            </a:pPr>
            <a:r>
              <a:rPr lang="fi-FI" sz="2800" b="0" i="0" u="none" strike="noStrike" dirty="0">
                <a:solidFill>
                  <a:srgbClr val="555555"/>
                </a:solidFill>
                <a:effectLst/>
                <a:latin typeface="Lucida Sans Unicode" panose="020B0602030504020204" pitchFamily="34" charset="0"/>
              </a:rPr>
              <a:t>3) </a:t>
            </a:r>
            <a:r>
              <a:rPr lang="fi-FI" sz="4000" b="0" i="0" u="none" strike="noStrike" dirty="0">
                <a:solidFill>
                  <a:srgbClr val="555555"/>
                </a:solidFill>
                <a:effectLst/>
                <a:latin typeface="Lucida Sans Unicode" panose="020B0602030504020204" pitchFamily="34" charset="0"/>
              </a:rPr>
              <a:t>R</a:t>
            </a:r>
            <a:r>
              <a:rPr lang="fi-FI" sz="4000" b="0" i="0" dirty="0">
                <a:solidFill>
                  <a:srgbClr val="555555"/>
                </a:solidFill>
                <a:effectLst/>
                <a:latin typeface="Lucida Sans Unicode" panose="020B0602030504020204" pitchFamily="34" charset="0"/>
              </a:rPr>
              <a:t>akennettu ympäristö ja biotalous</a:t>
            </a:r>
            <a:br>
              <a:rPr lang="fi-FI" sz="4000" b="0" i="0" dirty="0">
                <a:solidFill>
                  <a:srgbClr val="555555"/>
                </a:solidFill>
                <a:effectLst/>
                <a:latin typeface="Lucida Sans Unicode" panose="020B0602030504020204" pitchFamily="34" charset="0"/>
              </a:rPr>
            </a:br>
            <a:r>
              <a:rPr lang="fi-FI" sz="4000" b="0" i="0" dirty="0">
                <a:solidFill>
                  <a:srgbClr val="555555"/>
                </a:solidFill>
                <a:effectLst/>
                <a:latin typeface="Lucida Sans Unicode" panose="020B0602030504020204" pitchFamily="34" charset="0"/>
              </a:rPr>
              <a:t>4) Teollisuusteknologia</a:t>
            </a:r>
          </a:p>
          <a:p>
            <a:pPr marL="0" indent="0" algn="l" rtl="0" fontAlgn="base">
              <a:buNone/>
            </a:pPr>
            <a:r>
              <a:rPr lang="fi-FI" sz="4000" b="0" i="0" u="none" strike="noStrike" dirty="0">
                <a:solidFill>
                  <a:srgbClr val="555555"/>
                </a:solidFill>
                <a:effectLst/>
                <a:latin typeface="Lucida Sans Unicode" panose="020B0602030504020204" pitchFamily="34" charset="0"/>
              </a:rPr>
              <a:t>5) S</a:t>
            </a:r>
            <a:r>
              <a:rPr lang="fi-FI" sz="4000" b="0" i="0" dirty="0">
                <a:solidFill>
                  <a:srgbClr val="555555"/>
                </a:solidFill>
                <a:effectLst/>
                <a:latin typeface="Lucida Sans Unicode" panose="020B0602030504020204" pitchFamily="34" charset="0"/>
              </a:rPr>
              <a:t>osiaali- ja terveysala</a:t>
            </a:r>
          </a:p>
          <a:p>
            <a:pPr marL="0" indent="0" algn="l" rtl="0" fontAlgn="base">
              <a:buNone/>
            </a:pPr>
            <a:endParaRPr lang="fi-FI" sz="2800" b="0" i="0" u="none" strike="noStrike" dirty="0">
              <a:solidFill>
                <a:srgbClr val="555555"/>
              </a:solidFill>
              <a:effectLst/>
              <a:latin typeface="Lucida Sans Unicode" panose="020B0602030504020204" pitchFamily="34" charset="0"/>
            </a:endParaRPr>
          </a:p>
          <a:p>
            <a:pPr marL="0" indent="0" algn="l" rtl="0" fontAlgn="base">
              <a:buNone/>
            </a:pPr>
            <a:r>
              <a:rPr lang="fi-FI" sz="1800" b="0" i="0" u="none" strike="noStrike" dirty="0">
                <a:solidFill>
                  <a:srgbClr val="000000"/>
                </a:solidFill>
                <a:effectLst/>
                <a:latin typeface="Calibri" panose="020F0502020204030204" pitchFamily="34" charset="0"/>
              </a:rPr>
              <a:t>Lähde: viestinta.tau@tuni.fi</a:t>
            </a:r>
            <a:r>
              <a:rPr lang="en-US" sz="1800" b="0" i="0" dirty="0">
                <a:solidFill>
                  <a:srgbClr val="444444"/>
                </a:solidFill>
                <a:effectLst/>
                <a:latin typeface="Calibri" panose="020F0502020204030204" pitchFamily="34" charset="0"/>
              </a:rPr>
              <a:t>​ ja viestinta.tamk@tuni.fi</a:t>
            </a:r>
          </a:p>
          <a:p>
            <a:pPr algn="l" rtl="0" fontAlgn="base"/>
            <a:endParaRPr lang="en-US"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err="1">
                <a:solidFill>
                  <a:srgbClr val="444444"/>
                </a:solidFill>
                <a:effectLst/>
                <a:latin typeface="Calibri" panose="020F0502020204030204" pitchFamily="34" charset="0"/>
              </a:rPr>
              <a:t>Lisäksi</a:t>
            </a:r>
            <a:r>
              <a:rPr lang="en-US" sz="1200" b="0" i="0" dirty="0">
                <a:solidFill>
                  <a:srgbClr val="444444"/>
                </a:solidFill>
                <a:effectLst/>
                <a:latin typeface="Calibri" panose="020F0502020204030204" pitchFamily="34" charset="0"/>
              </a:rPr>
              <a:t> Tampereella </a:t>
            </a:r>
            <a:r>
              <a:rPr lang="en-US" sz="1200" b="0" i="0" dirty="0" err="1">
                <a:solidFill>
                  <a:srgbClr val="444444"/>
                </a:solidFill>
                <a:effectLst/>
                <a:latin typeface="Calibri" panose="020F0502020204030204" pitchFamily="34" charset="0"/>
              </a:rPr>
              <a:t>toimii</a:t>
            </a:r>
            <a:r>
              <a:rPr lang="en-US" sz="1200" b="0" i="0" dirty="0">
                <a:solidFill>
                  <a:srgbClr val="444444"/>
                </a:solidFill>
                <a:effectLst/>
                <a:latin typeface="Calibri" panose="020F0502020204030204" pitchFamily="34" charset="0"/>
              </a:rPr>
              <a:t> </a:t>
            </a:r>
            <a:r>
              <a:rPr lang="en-US" sz="1200" b="0" i="0" dirty="0" err="1">
                <a:solidFill>
                  <a:srgbClr val="444444"/>
                </a:solidFill>
                <a:effectLst/>
                <a:latin typeface="Calibri" panose="020F0502020204030204" pitchFamily="34" charset="0"/>
              </a:rPr>
              <a:t>Poliisiammattikorkeakoulu</a:t>
            </a:r>
            <a:r>
              <a:rPr lang="en-US" sz="1200" b="0" i="0" dirty="0">
                <a:solidFill>
                  <a:srgbClr val="444444"/>
                </a:solidFill>
                <a:effectLst/>
                <a:latin typeface="Calibri" panose="020F0502020204030204" pitchFamily="34" charset="0"/>
              </a:rPr>
              <a:t> POLAMK.</a:t>
            </a:r>
            <a:endParaRPr lang="en-US" sz="1800"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19</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1699989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dirty="0">
                <a:solidFill>
                  <a:srgbClr val="444444"/>
                </a:solidFill>
                <a:effectLst/>
                <a:latin typeface="Calibri" panose="020F0502020204030204" pitchFamily="34" charset="0"/>
              </a:rPr>
              <a:t>​</a:t>
            </a:r>
            <a:r>
              <a:rPr lang="fi-FI" sz="1800" b="0" i="0" u="none" strike="noStrike" dirty="0">
                <a:solidFill>
                  <a:srgbClr val="000000"/>
                </a:solidFill>
                <a:effectLst/>
                <a:latin typeface="Calibri" panose="020F0502020204030204" pitchFamily="34" charset="0"/>
              </a:rPr>
              <a:t>Tampereen kaupunkiseudun työpaikoista suurin osa on terveys ja sosiaalipalveluiden työpaikkoja, teollisuuden työpaikkoja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sekä kaupan alan työpaikkoja.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Toimialat lähde: KESTÄVÄN TEKEMISEN KAUPUNKI, Paikallisarviointi YK:n kestävän kehityksen tavoitteista Tampereella 2025</a:t>
            </a:r>
          </a:p>
          <a:p>
            <a:pPr marL="0" marR="0" lvl="0" indent="0" algn="l" defTabSz="914400" rtl="0" eaLnBrk="1" fontAlgn="base" latinLnBrk="0" hangingPunct="1">
              <a:lnSpc>
                <a:spcPct val="100000"/>
              </a:lnSpc>
              <a:spcBef>
                <a:spcPts val="0"/>
              </a:spcBef>
              <a:spcAft>
                <a:spcPts val="0"/>
              </a:spcAft>
              <a:buClrTx/>
              <a:buSzTx/>
              <a:buFontTx/>
              <a:buNone/>
              <a:tabLst/>
              <a:defRPr/>
            </a:pPr>
            <a:br>
              <a:rPr lang="fi-FI" sz="1200" b="0" i="0" u="none" strike="noStrike" dirty="0">
                <a:solidFill>
                  <a:srgbClr val="000000"/>
                </a:solidFill>
                <a:effectLst/>
                <a:latin typeface="Calibri" panose="020F0502020204030204" pitchFamily="34" charset="0"/>
              </a:rPr>
            </a:br>
            <a:r>
              <a:rPr lang="fi-FI" sz="1200" b="0" i="0" u="none" strike="noStrike" dirty="0">
                <a:solidFill>
                  <a:srgbClr val="000000"/>
                </a:solidFill>
                <a:effectLst/>
                <a:latin typeface="Calibri" panose="020F0502020204030204" pitchFamily="34" charset="0"/>
              </a:rPr>
              <a:t>Työttömyysaste 15,7 % (Pirkanmaa, </a:t>
            </a:r>
            <a:r>
              <a:rPr lang="fi-FI" altLang="fi-FI" sz="1200" dirty="0">
                <a:solidFill>
                  <a:schemeClr val="tx1">
                    <a:lumMod val="75000"/>
                    <a:lumOff val="25000"/>
                  </a:schemeClr>
                </a:solidFill>
                <a:latin typeface="Calibri" panose="020F0502020204030204"/>
              </a:rPr>
              <a:t>Työllisyyskatsaus </a:t>
            </a:r>
            <a:r>
              <a:rPr lang="fi-FI" altLang="fi-FI" sz="1200" dirty="0">
                <a:solidFill>
                  <a:schemeClr val="tx1"/>
                </a:solidFill>
                <a:latin typeface="Calibri" panose="020F0502020204030204"/>
              </a:rPr>
              <a:t>3/2026)</a:t>
            </a:r>
          </a:p>
          <a:p>
            <a:pPr marL="0" marR="0" lvl="0" indent="0" algn="l" defTabSz="914400" rtl="0" eaLnBrk="1" fontAlgn="base" latinLnBrk="0" hangingPunct="1">
              <a:lnSpc>
                <a:spcPct val="100000"/>
              </a:lnSpc>
              <a:spcBef>
                <a:spcPts val="0"/>
              </a:spcBef>
              <a:spcAft>
                <a:spcPts val="0"/>
              </a:spcAft>
              <a:buClrTx/>
              <a:buSzTx/>
              <a:buFontTx/>
              <a:buNone/>
              <a:tabLst/>
              <a:defRPr/>
            </a:pPr>
            <a:endParaRPr lang="fi-FI" altLang="fi-FI" sz="1200" dirty="0">
              <a:solidFill>
                <a:schemeClr val="tx1"/>
              </a:solidFill>
              <a:latin typeface="Calibri" panose="020F0502020204030204"/>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Tampereen seudulla on noin 240 000 työpaikkaa. Lähde: Tilastokeskuksen työssäkäyntitilasto.</a:t>
            </a:r>
          </a:p>
          <a:p>
            <a:pPr marL="0" marR="0" lvl="0" indent="0" algn="l" defTabSz="914400" rtl="0" eaLnBrk="1" fontAlgn="base" latinLnBrk="0" hangingPunct="1">
              <a:lnSpc>
                <a:spcPct val="100000"/>
              </a:lnSpc>
              <a:spcBef>
                <a:spcPts val="0"/>
              </a:spcBef>
              <a:spcAft>
                <a:spcPts val="0"/>
              </a:spcAft>
              <a:buClrTx/>
              <a:buSzTx/>
              <a:buFontTx/>
              <a:buNone/>
              <a:tabLst/>
              <a:defRPr/>
            </a:pPr>
            <a:endParaRPr lang="fi-FI" sz="1200" b="0" i="0" kern="1200" dirty="0">
              <a:solidFill>
                <a:schemeClr val="tx1"/>
              </a:solidFill>
              <a:effectLst/>
              <a:latin typeface="+mn-lt"/>
              <a:ea typeface="+mn-ea"/>
              <a:cs typeface="+mn-cs"/>
            </a:endParaRPr>
          </a:p>
          <a:p>
            <a:pPr algn="l" rtl="0" fontAlgn="base"/>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114952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Tiedot: </a:t>
            </a:r>
            <a:r>
              <a:rPr lang="en-US" sz="2800" dirty="0">
                <a:hlinkClick r:id="rId3"/>
              </a:rPr>
              <a:t>Business Tampere Data - Business Tampere</a:t>
            </a:r>
            <a:r>
              <a:rPr lang="en-US" sz="2800" dirty="0"/>
              <a:t> (</a:t>
            </a:r>
            <a:r>
              <a:rPr lang="en-US" sz="2800" dirty="0" err="1"/>
              <a:t>Pirkanmaan</a:t>
            </a:r>
            <a:r>
              <a:rPr lang="en-US" sz="2800" dirty="0"/>
              <a:t> </a:t>
            </a:r>
            <a:r>
              <a:rPr lang="en-US" sz="2800" dirty="0" err="1"/>
              <a:t>talouskatsaus</a:t>
            </a:r>
            <a:r>
              <a:rPr lang="en-US" sz="2800" dirty="0"/>
              <a:t>)</a:t>
            </a:r>
          </a:p>
          <a:p>
            <a:pPr algn="l" rtl="0" fontAlgn="base"/>
            <a:r>
              <a:rPr lang="en-US" sz="2800" b="0" i="0" u="none" strike="noStrike" dirty="0" err="1">
                <a:solidFill>
                  <a:srgbClr val="000000"/>
                </a:solidFill>
                <a:effectLst/>
                <a:latin typeface="Calibri" panose="020F0502020204030204" pitchFamily="34" charset="0"/>
              </a:rPr>
              <a:t>Luvut</a:t>
            </a:r>
            <a:r>
              <a:rPr lang="en-US" sz="2800" b="0" i="0" u="none" strike="noStrike" dirty="0">
                <a:solidFill>
                  <a:srgbClr val="000000"/>
                </a:solidFill>
                <a:effectLst/>
                <a:latin typeface="Calibri" panose="020F0502020204030204" pitchFamily="34" charset="0"/>
              </a:rPr>
              <a:t> 10/2025.</a:t>
            </a:r>
            <a:endParaRPr lang="fi-FI" sz="1800" b="0" i="0" u="none" strike="noStrike" dirty="0">
              <a:solidFill>
                <a:srgbClr val="000000"/>
              </a:solidFill>
              <a:effectLst/>
              <a:latin typeface="Calibri" panose="020F0502020204030204" pitchFamily="34" charset="0"/>
            </a:endParaRPr>
          </a:p>
          <a:p>
            <a:pPr algn="l" rtl="0" fontAlgn="base"/>
            <a:endParaRPr lang="fi-FI" sz="1800" b="0" i="0" u="none" strike="noStrike" dirty="0">
              <a:solidFill>
                <a:srgbClr val="000000"/>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tuo elämään laatua.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Todisteet:</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on paljon työpaikkoja sekä korkeakoulutetuille että ammatillisille osaajille mm. teollisuudessa, ICT-sektorilla ja sote-sektorilla.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Asuntojen hintataso on Tampereella pääkaupunkiseutua alhaisempi. Erilaisia asumisvaihtoehtoja on tarjolla runsaasti.</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Palvelut ja elämykset ovat helposti saavutettavissa julkisilla liikennevälineillä tai kävellen.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on monipuolinen kulttuuritarjonta ja erinomaiset mahdollisuudet liikunnan harrastamiseen. Mm. 23 museota, parikymmentä teatteria, maailmanluokan filharmonia, eniten musiikin Teosto-ilmoituksia/asukas, yli 20 yleistä saunaa.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rento ja mutkaton kaupunki, jossa on helppo tuntea olonsa kotoisaksi. Vain joka kolmas asukas on syntyperäinen tamperelainen – mutta tamperelaisuudesta ollaan ylpeitä. Tampere onkin useiden tutkimusten mukaan houkuttelevin kaupunki Suomessa.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Opiskelijoiden tärkein sijaintikriteeri on työpaikat. Positiivisen työllistymisen tarina yhtenä elinkeinostrategian (BT) ja veto/pitovoiman tavoitteena.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https://www.aamulehti.fi/a/9bd3552b-dfa0-463f-8d3a-00cb9f3ed1f7</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Veto- ja pitovoimaseminaarin pohjalta noussut tavoite: tamperelaisuuden kokemuksen vahvistaminen</a:t>
            </a:r>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https://www.tamperelainen.fi/artikkeli/714284-tilastot-kertovat-vain-joka-kolmas-tamperelainen-on-syntyperainen-tamperelainen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22</a:t>
            </a:fld>
            <a:endParaRPr lang="fi-FI"/>
          </a:p>
        </p:txBody>
      </p:sp>
    </p:spTree>
    <p:extLst>
      <p:ext uri="{BB962C8B-B14F-4D97-AF65-F5344CB8AC3E}">
        <p14:creationId xmlns:p14="http://schemas.microsoft.com/office/powerpoint/2010/main" val="2036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a:cs typeface="Calibri"/>
              </a:rPr>
              <a:t>Vierasta kieltä puhuvia 31</a:t>
            </a:r>
            <a:r>
              <a:rPr lang="fi-FI" sz="1800" dirty="0">
                <a:solidFill>
                  <a:srgbClr val="000000"/>
                </a:solidFill>
                <a:latin typeface="Calibri"/>
                <a:cs typeface="Calibri"/>
              </a:rPr>
              <a:t> 487 (2025</a:t>
            </a:r>
            <a:r>
              <a:rPr lang="fi-FI" sz="1800" b="0" i="0" u="none" strike="noStrike" dirty="0">
                <a:solidFill>
                  <a:srgbClr val="000000"/>
                </a:solidFill>
                <a:effectLst/>
                <a:latin typeface="Calibri"/>
                <a:cs typeface="Calibri"/>
              </a:rPr>
              <a:t>)</a:t>
            </a:r>
            <a:r>
              <a:rPr lang="fi-FI" sz="1800" dirty="0">
                <a:solidFill>
                  <a:srgbClr val="000000"/>
                </a:solidFill>
                <a:latin typeface="Calibri"/>
                <a:cs typeface="Calibri"/>
              </a:rPr>
              <a:t> </a:t>
            </a:r>
            <a:r>
              <a:rPr lang="fi-FI" sz="1200" dirty="0">
                <a:hlinkClick r:id="rId3"/>
              </a:rPr>
              <a:t>Tunnuslukuja väestöstä muuttujina Alue, Tiedot ja Vuosi. </a:t>
            </a:r>
            <a:r>
              <a:rPr lang="fi-FI" sz="1200" dirty="0" err="1">
                <a:hlinkClick r:id="rId3"/>
              </a:rPr>
              <a:t>PxWeb</a:t>
            </a:r>
            <a:r>
              <a:rPr lang="fi-FI" sz="10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r>
              <a:rPr lang="fi-FI" sz="1800" dirty="0">
                <a:solidFill>
                  <a:srgbClr val="000000"/>
                </a:solidFill>
                <a:latin typeface="Calibri"/>
                <a:cs typeface="Calibri"/>
              </a:rPr>
              <a:t>Kansainvälisen</a:t>
            </a:r>
            <a:r>
              <a:rPr lang="fi-FI" sz="1800" b="0" i="0" u="none" strike="noStrike" dirty="0">
                <a:solidFill>
                  <a:srgbClr val="000000"/>
                </a:solidFill>
                <a:effectLst/>
                <a:latin typeface="Calibri"/>
                <a:cs typeface="Calibri"/>
              </a:rPr>
              <a:t> väestön sekä vieraskielisten määrä kasvaa vuosittain.</a:t>
            </a:r>
            <a:r>
              <a:rPr lang="en-US" sz="1800" b="0" i="0" dirty="0">
                <a:solidFill>
                  <a:srgbClr val="444444"/>
                </a:solidFill>
                <a:effectLst/>
                <a:latin typeface="Calibri"/>
                <a:cs typeface="Calibri"/>
              </a:rPr>
              <a:t>​</a:t>
            </a:r>
            <a:endParaRPr lang="en-US" sz="2800" b="0" i="0" dirty="0">
              <a:solidFill>
                <a:srgbClr val="444444"/>
              </a:solidFill>
              <a:effectLst/>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2800" dirty="0">
                <a:solidFill>
                  <a:srgbClr val="000000"/>
                </a:solidFill>
                <a:latin typeface="+mn-lt"/>
                <a:cs typeface="Calibri"/>
              </a:rPr>
              <a:t>2025</a:t>
            </a:r>
            <a:r>
              <a:rPr lang="fi-FI" sz="2800" b="0" i="0" u="none" strike="noStrike" dirty="0">
                <a:solidFill>
                  <a:srgbClr val="000000"/>
                </a:solidFill>
                <a:effectLst/>
                <a:latin typeface="+mn-lt"/>
                <a:cs typeface="Calibri"/>
              </a:rPr>
              <a:t>: vieraskieliset</a:t>
            </a:r>
            <a:r>
              <a:rPr lang="fi-FI" sz="2800" dirty="0">
                <a:solidFill>
                  <a:srgbClr val="000000"/>
                </a:solidFill>
                <a:latin typeface="+mn-lt"/>
                <a:cs typeface="Calibri"/>
              </a:rPr>
              <a:t> </a:t>
            </a:r>
            <a:r>
              <a:rPr lang="fi-FI" sz="1800" b="0" i="0" u="none" strike="noStrike" dirty="0">
                <a:solidFill>
                  <a:srgbClr val="000000"/>
                </a:solidFill>
                <a:effectLst/>
                <a:latin typeface="+mn-lt"/>
                <a:cs typeface="Calibri"/>
              </a:rPr>
              <a:t>31</a:t>
            </a:r>
            <a:r>
              <a:rPr lang="fi-FI" sz="1800" dirty="0">
                <a:solidFill>
                  <a:srgbClr val="000000"/>
                </a:solidFill>
                <a:latin typeface="+mn-lt"/>
                <a:cs typeface="Calibri"/>
              </a:rPr>
              <a:t> 487 </a:t>
            </a:r>
            <a:r>
              <a:rPr lang="fi-FI" sz="2800" dirty="0"/>
              <a:t> </a:t>
            </a:r>
            <a:r>
              <a:rPr lang="fi-FI" sz="2800" b="0" i="0" u="none" strike="noStrike" dirty="0">
                <a:solidFill>
                  <a:srgbClr val="000000"/>
                </a:solidFill>
                <a:effectLst/>
                <a:latin typeface="+mn-lt"/>
                <a:cs typeface="Calibri"/>
              </a:rPr>
              <a:t>hlö (osuus väestöstä</a:t>
            </a:r>
            <a:r>
              <a:rPr lang="fi-FI" sz="2800" dirty="0">
                <a:solidFill>
                  <a:srgbClr val="000000"/>
                </a:solidFill>
                <a:latin typeface="+mn-lt"/>
                <a:cs typeface="Calibri"/>
              </a:rPr>
              <a:t> 12</a:t>
            </a:r>
            <a:r>
              <a:rPr lang="fi-FI" sz="2800" b="0" i="0" u="none" strike="noStrike" dirty="0">
                <a:solidFill>
                  <a:srgbClr val="000000"/>
                </a:solidFill>
                <a:effectLst/>
                <a:latin typeface="+mn-lt"/>
                <a:cs typeface="Calibri"/>
              </a:rPr>
              <a:t> %), ulkomaan kansalaisia 20 823 hlö (osuus väestöstä</a:t>
            </a:r>
            <a:r>
              <a:rPr lang="fi-FI" sz="2800" dirty="0">
                <a:solidFill>
                  <a:srgbClr val="000000"/>
                </a:solidFill>
                <a:latin typeface="+mn-lt"/>
                <a:cs typeface="Calibri"/>
              </a:rPr>
              <a:t> 8 %)</a:t>
            </a:r>
            <a:r>
              <a:rPr lang="fi-FI" sz="2800" b="0" i="0" u="none" strike="noStrike" dirty="0">
                <a:solidFill>
                  <a:srgbClr val="000000"/>
                </a:solidFill>
                <a:effectLst/>
                <a:latin typeface="+mn-lt"/>
                <a:cs typeface="Calibri"/>
              </a:rPr>
              <a:t>, joista yleisimmät kansalaisuudet: </a:t>
            </a:r>
            <a:r>
              <a:rPr lang="fi-FI" sz="2800" dirty="0">
                <a:solidFill>
                  <a:srgbClr val="000000"/>
                </a:solidFill>
                <a:latin typeface="+mn-lt"/>
                <a:cs typeface="Calibri"/>
              </a:rPr>
              <a:t>Venäjä, Intia, Afganistan, Kiina, Viro</a:t>
            </a:r>
            <a:r>
              <a:rPr lang="fi-FI" sz="2800" b="0" i="0" dirty="0">
                <a:solidFill>
                  <a:srgbClr val="444444"/>
                </a:solidFill>
                <a:effectLst/>
                <a:latin typeface="+mn-lt"/>
                <a:cs typeface="Calibri"/>
              </a:rPr>
              <a:t>​.</a:t>
            </a:r>
          </a:p>
          <a:p>
            <a:pPr algn="l" rtl="0" fontAlgn="base"/>
            <a:r>
              <a:rPr lang="fi-FI" sz="2800" dirty="0">
                <a:hlinkClick r:id="rId3"/>
              </a:rPr>
              <a:t>Tunnuslukuja väestöstä muuttujina Alue, Tiedot ja Vuosi. </a:t>
            </a:r>
            <a:r>
              <a:rPr lang="fi-FI" sz="2800" dirty="0" err="1">
                <a:hlinkClick r:id="rId3"/>
              </a:rPr>
              <a:t>PxWeb</a:t>
            </a:r>
            <a:r>
              <a:rPr lang="fi-FI" sz="1800" b="0" i="0" dirty="0">
                <a:solidFill>
                  <a:srgbClr val="444444"/>
                </a:solidFill>
                <a:effectLst/>
                <a:latin typeface="Calibri" panose="020F0502020204030204" pitchFamily="34" charset="0"/>
              </a:rPr>
              <a:t>​</a:t>
            </a:r>
          </a:p>
          <a:p>
            <a:pPr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tarjoaa mahdollisuuksia. Toimivat yhteisöt ja arjen helppous tukevat hyvää elämää.</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Todisteet: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*Suomi-faktat. Työn ja vapaa-ajan yhteensovittaminen on helppoa. Suomi on tasa-arvon edelläkävijä sekä yksi maailman turvallisimpia maita. Esikoulu ja koulu on laadultaan maailman huippua ja lapsille ilmaista. Suomessa on puhdas ilma ja vesi. Ainutlaatuinen luonto on helposti saavutettavissa kaikkina vuodenaikoina. </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a:ea typeface="Calibri"/>
                <a:cs typeface="Calibri"/>
              </a:rPr>
              <a:t>Pirkanmaalla toimii yli </a:t>
            </a:r>
            <a:r>
              <a:rPr lang="fi-FI" sz="1800" dirty="0">
                <a:solidFill>
                  <a:srgbClr val="000000"/>
                </a:solidFill>
                <a:latin typeface="Calibri"/>
                <a:ea typeface="Calibri"/>
                <a:cs typeface="Calibri"/>
              </a:rPr>
              <a:t>42 000 </a:t>
            </a:r>
            <a:r>
              <a:rPr lang="fi-FI" sz="1800" b="0" i="0" u="none" strike="noStrike" dirty="0">
                <a:solidFill>
                  <a:srgbClr val="000000"/>
                </a:solidFill>
                <a:effectLst/>
                <a:latin typeface="Calibri"/>
                <a:ea typeface="Calibri"/>
                <a:cs typeface="Calibri"/>
              </a:rPr>
              <a:t>yritystä. Tampereella on monialaista ja uutta teknologiaosaamista, kuten kamerateknologiaa, VR/AR-yrityksiä, peliteollisuutta, terveysteknologiaa ja autoteollisuutta. </a:t>
            </a:r>
            <a:r>
              <a:rPr lang="fi-FI" sz="1800" b="0" i="0" dirty="0">
                <a:solidFill>
                  <a:srgbClr val="444444"/>
                </a:solidFill>
                <a:effectLst/>
                <a:latin typeface="Calibri"/>
                <a:ea typeface="Calibri"/>
                <a:cs typeface="Calibri"/>
              </a:rPr>
              <a:t>​</a:t>
            </a:r>
            <a:endParaRPr lang="fi-FI" sz="2800"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toimii useita </a:t>
            </a:r>
            <a:r>
              <a:rPr lang="fi-FI" sz="1800" b="0" i="0" u="none" strike="noStrike" dirty="0" err="1">
                <a:solidFill>
                  <a:srgbClr val="000000"/>
                </a:solidFill>
                <a:effectLst/>
                <a:latin typeface="Calibri" panose="020F0502020204030204" pitchFamily="34" charset="0"/>
              </a:rPr>
              <a:t>start-up</a:t>
            </a:r>
            <a:r>
              <a:rPr lang="fi-FI" sz="1800" b="0" i="0" u="none" strike="noStrike" dirty="0">
                <a:solidFill>
                  <a:srgbClr val="000000"/>
                </a:solidFill>
                <a:effectLst/>
                <a:latin typeface="Calibri" panose="020F0502020204030204" pitchFamily="34" charset="0"/>
              </a:rPr>
              <a:t> - ja yritysverkostoja. Alueen yritykset tekevät tiivistä yhteistyötä korkeakoulujen kanssa. Esimerkkeinä Mediapolis, </a:t>
            </a:r>
            <a:r>
              <a:rPr lang="fi-FI" sz="1800" b="0" i="0" u="none" strike="noStrike" dirty="0" err="1">
                <a:solidFill>
                  <a:srgbClr val="000000"/>
                </a:solidFill>
                <a:effectLst/>
                <a:latin typeface="Calibri" panose="020F0502020204030204" pitchFamily="34" charset="0"/>
              </a:rPr>
              <a:t>Tribe</a:t>
            </a:r>
            <a:r>
              <a:rPr lang="fi-FI" sz="1800" b="0" i="0" u="none" strike="noStrike" dirty="0">
                <a:solidFill>
                  <a:srgbClr val="000000"/>
                </a:solidFill>
                <a:effectLst/>
                <a:latin typeface="Calibri" panose="020F0502020204030204" pitchFamily="34" charset="0"/>
              </a:rPr>
              <a:t>, International HUB Tampere, DIMECC ja SMACC.</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Useilla kansainvälisillä yrityksillä on R&amp;D keskukset Tampereella. Esimerkkeinä BHTC, AAC Technologies, </a:t>
            </a:r>
            <a:r>
              <a:rPr lang="fi-FI" sz="1800" b="0" i="0" u="none" strike="noStrike" dirty="0" err="1">
                <a:solidFill>
                  <a:srgbClr val="000000"/>
                </a:solidFill>
                <a:effectLst/>
                <a:latin typeface="Calibri" panose="020F0502020204030204" pitchFamily="34" charset="0"/>
              </a:rPr>
              <a:t>Axon</a:t>
            </a:r>
            <a:r>
              <a:rPr lang="fi-FI" sz="1800" b="0" i="0" u="none" strike="noStrike" dirty="0">
                <a:solidFill>
                  <a:srgbClr val="000000"/>
                </a:solidFill>
                <a:effectLst/>
                <a:latin typeface="Calibri" panose="020F0502020204030204" pitchFamily="34" charset="0"/>
              </a:rPr>
              <a:t>, Huawei, </a:t>
            </a:r>
            <a:r>
              <a:rPr lang="fi-FI" sz="1800" b="0" i="0" u="none" strike="noStrike" dirty="0" err="1">
                <a:solidFill>
                  <a:srgbClr val="000000"/>
                </a:solidFill>
                <a:effectLst/>
                <a:latin typeface="Calibri" panose="020F0502020204030204" pitchFamily="34" charset="0"/>
              </a:rPr>
              <a:t>Xiaomi</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Scandit</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Polight</a:t>
            </a:r>
            <a:r>
              <a:rPr lang="fi-FI" sz="1800" b="0" i="0" u="none" strike="noStrike" dirty="0">
                <a:solidFill>
                  <a:srgbClr val="000000"/>
                </a:solidFill>
                <a:effectLst/>
                <a:latin typeface="Calibri" panose="020F0502020204030204" pitchFamily="34" charset="0"/>
              </a:rPr>
              <a: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sijainti Suomessa on keskeinen – maantie-, juna- ja lentoliikenneyhteydet ovat erinomaiset.</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on erinomainen paikka lasten kasvaa ja oppia. </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Hidden</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gems</a:t>
            </a:r>
            <a:r>
              <a:rPr lang="fi-FI" sz="1800" b="0" i="0" u="none" strike="noStrike" dirty="0">
                <a:solidFill>
                  <a:srgbClr val="000000"/>
                </a:solidFill>
                <a:effectLst/>
                <a:latin typeface="Calibri" panose="020F0502020204030204" pitchFamily="34" charset="0"/>
              </a:rPr>
              <a:t> –ohjelma: suunnattu kansainvälisten työntekijöiden puolisoille työllistymisen &amp; integroitumisen helpottamiseksi.</a:t>
            </a:r>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2819391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 on kasvun kaupunki.</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Osaavat työntekijät, verkostojen voima ja keskeinen sijainti tekevät siitä kiinnostavan kotipaikan yrityksille. </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Todisteet: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seudun valmistava teollisuus on yksi Suomen ulkomaanviennin tärkeimmistä vetureista. </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on monialaista ja uutta teknologiaosaamista, kuten kamerateknologiaa, VR/AR-yrityksiä, peliteollisuutta, terveysteknologiaa ja autoteollisuutta.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sijainti Suomessa on keskeinen – maantie-, juna- ja lentoliikenneyhteydet ovat erinomaiset. Tampereen kasvu rakentuu raitiotien ympärille, mikä mahdollistaa vaivattoman liikkumisen sekä työpaikkojen ja palvelujen uudet keskittymät.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on kyky uudistua ja ottaa rohkeita askeleita: Ratikka, Smart City, Kansi ja Areena, Asemakeskus, Hiedanranta. Tampereella sijoitetaan kehittämiseen yli 6 miljardia vuoteen 2030 mennessä.</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toimii useita </a:t>
            </a:r>
            <a:r>
              <a:rPr lang="fi-FI" sz="1800" b="0" i="0" u="none" strike="noStrike" err="1">
                <a:solidFill>
                  <a:srgbClr val="000000"/>
                </a:solidFill>
                <a:effectLst/>
                <a:latin typeface="Calibri" panose="020F0502020204030204" pitchFamily="34" charset="0"/>
              </a:rPr>
              <a:t>start-up</a:t>
            </a:r>
            <a:r>
              <a:rPr lang="fi-FI" sz="1800" b="0" i="0" u="none" strike="noStrike">
                <a:solidFill>
                  <a:srgbClr val="000000"/>
                </a:solidFill>
                <a:effectLst/>
                <a:latin typeface="Calibri" panose="020F0502020204030204" pitchFamily="34" charset="0"/>
              </a:rPr>
              <a:t>- ja yritysverkostoja. Alueen yritykset tekevät tiivistä yhteistyötä korkeakoulujen kanssa. Esimerkkeinä Mediapolis, </a:t>
            </a:r>
            <a:r>
              <a:rPr lang="fi-FI" sz="1800" b="0" i="0" u="none" strike="noStrike" err="1">
                <a:solidFill>
                  <a:srgbClr val="000000"/>
                </a:solidFill>
                <a:effectLst/>
                <a:latin typeface="Calibri" panose="020F0502020204030204" pitchFamily="34" charset="0"/>
              </a:rPr>
              <a:t>Tribe</a:t>
            </a:r>
            <a:r>
              <a:rPr lang="fi-FI" sz="1800" b="0" i="0" u="none" strike="noStrike">
                <a:solidFill>
                  <a:srgbClr val="000000"/>
                </a:solidFill>
                <a:effectLst/>
                <a:latin typeface="Calibri" panose="020F0502020204030204" pitchFamily="34" charset="0"/>
              </a:rPr>
              <a:t>, International HUB Tampere, DIMECC ja SMACC.</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Pirkanmaalla toimi maaliskuussa 2025 yli 42 000 yritystä. (Lähde: https://yritystieto.businesstampere.fi/)</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Osaavan työvoiman saatavuus yritysten tärkein sijaintikriteeri, sijainti/saavutettavuus kakkosena.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Yksittäisistä teollisuuden klustereista erityisen merkittävä on liikkuvien työkoneiden valmistus alihankintaketjuineen, se luo vuosittain miljardien eurojen liikevaihdon seudulle.</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612063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Tampere </a:t>
            </a:r>
            <a:r>
              <a:rPr lang="en-GB" sz="1800" b="0" i="0" u="none" strike="noStrike" dirty="0" err="1">
                <a:solidFill>
                  <a:srgbClr val="000000"/>
                </a:solidFill>
                <a:effectLst/>
                <a:latin typeface="Calibri" panose="020F0502020204030204" pitchFamily="34" charset="0"/>
              </a:rPr>
              <a:t>aktiiviset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yritykset</a:t>
            </a:r>
            <a:r>
              <a:rPr lang="en-GB" sz="1800" b="0" i="0" u="none" strike="noStrike" dirty="0">
                <a:solidFill>
                  <a:srgbClr val="000000"/>
                </a:solidFill>
                <a:effectLst/>
                <a:latin typeface="Calibri" panose="020F0502020204030204" pitchFamily="34" charset="0"/>
              </a:rPr>
              <a:t> 03/2025 (https://yritystieto.businesstampere.fi/)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Suurimmat yksityiset työnantajat: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Pirkanmaan Osuuskauppa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Sandvik Mining and Construction Oy</a:t>
            </a:r>
            <a:r>
              <a:rPr lang="fi-FI" sz="18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1800" b="0" i="0" dirty="0">
                <a:solidFill>
                  <a:srgbClr val="444444"/>
                </a:solidFill>
                <a:effectLst/>
                <a:latin typeface="Calibri" panose="020F0502020204030204" pitchFamily="34" charset="0"/>
              </a:rPr>
              <a:t>Valmet Technologies Oy</a:t>
            </a:r>
          </a:p>
          <a:p>
            <a:pPr marL="285750" indent="-285750" algn="l" rtl="0" fontAlgn="base">
              <a:buFont typeface="Arial" panose="020B0604020202020204" pitchFamily="34" charset="0"/>
              <a:buChar char="•"/>
            </a:pPr>
            <a:r>
              <a:rPr lang="fi-FI" sz="1800" b="0" i="0" dirty="0">
                <a:solidFill>
                  <a:srgbClr val="444444"/>
                </a:solidFill>
                <a:effectLst/>
                <a:latin typeface="Calibri" panose="020F0502020204030204" pitchFamily="34" charset="0"/>
              </a:rPr>
              <a:t>Metso Finland Oy</a:t>
            </a:r>
          </a:p>
          <a:p>
            <a:pPr marL="285750" indent="-285750" algn="l" rtl="0" fontAlgn="base">
              <a:buFont typeface="Arial" panose="020B0604020202020204" pitchFamily="34" charset="0"/>
              <a:buChar char="•"/>
            </a:pPr>
            <a:r>
              <a:rPr lang="fi-FI" sz="1800" b="0" i="0" dirty="0">
                <a:solidFill>
                  <a:srgbClr val="444444"/>
                </a:solidFill>
                <a:effectLst/>
                <a:latin typeface="Calibri" panose="020F0502020204030204" pitchFamily="34" charset="0"/>
              </a:rPr>
              <a:t>Pohjola Vakuutus Oy</a:t>
            </a:r>
          </a:p>
          <a:p>
            <a:pPr marL="285750" indent="-285750" algn="l" rtl="0" fontAlgn="base">
              <a:buFont typeface="Arial" panose="020B0604020202020204" pitchFamily="34" charset="0"/>
              <a:buChar char="•"/>
            </a:pPr>
            <a:r>
              <a:rPr lang="fi-FI" sz="1800" b="0" i="0" dirty="0">
                <a:solidFill>
                  <a:srgbClr val="444444"/>
                </a:solidFill>
                <a:effectLst/>
                <a:latin typeface="Calibri" panose="020F0502020204030204" pitchFamily="34" charset="0"/>
              </a:rPr>
              <a:t>Nokia Networks Oy</a:t>
            </a: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a:solidFill>
                  <a:srgbClr val="000000"/>
                </a:solidFill>
                <a:effectLst/>
                <a:latin typeface="Calibri" panose="020F0502020204030204" pitchFamily="34" charset="0"/>
              </a:rPr>
              <a:t>Tampere </a:t>
            </a:r>
            <a:r>
              <a:rPr lang="fi-FI" sz="1800" b="1" i="0" u="none" strike="noStrike" err="1">
                <a:solidFill>
                  <a:srgbClr val="000000"/>
                </a:solidFill>
                <a:effectLst/>
                <a:latin typeface="Calibri" panose="020F0502020204030204" pitchFamily="34" charset="0"/>
              </a:rPr>
              <a:t>way</a:t>
            </a:r>
            <a:r>
              <a:rPr lang="fi-FI" sz="1800" b="1" i="0" u="none" strike="noStrike">
                <a:solidFill>
                  <a:srgbClr val="000000"/>
                </a:solidFill>
                <a:effectLst/>
                <a:latin typeface="Calibri" panose="020F0502020204030204" pitchFamily="34" charset="0"/>
              </a:rPr>
              <a:t> of </a:t>
            </a:r>
            <a:r>
              <a:rPr lang="fi-FI" sz="1800" b="1" i="0" u="none" strike="noStrike" err="1">
                <a:solidFill>
                  <a:srgbClr val="000000"/>
                </a:solidFill>
                <a:effectLst/>
                <a:latin typeface="Calibri" panose="020F0502020204030204" pitchFamily="34" charset="0"/>
              </a:rPr>
              <a:t>co</a:t>
            </a:r>
            <a:r>
              <a:rPr lang="fi-FI" sz="1800" b="1" i="0" u="none" strike="noStrike">
                <a:solidFill>
                  <a:srgbClr val="000000"/>
                </a:solidFill>
                <a:effectLst/>
                <a:latin typeface="Calibri" panose="020F0502020204030204" pitchFamily="34" charset="0"/>
              </a:rPr>
              <a:t>-operating</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err="1">
                <a:solidFill>
                  <a:srgbClr val="000000"/>
                </a:solidFill>
                <a:effectLst/>
                <a:latin typeface="Calibri" panose="020F0502020204030204" pitchFamily="34" charset="0"/>
              </a:rPr>
              <a:t>We</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embrace</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change</a:t>
            </a:r>
            <a:r>
              <a:rPr lang="fi-FI" sz="1800" b="0" i="0" u="none" strike="noStrike">
                <a:solidFill>
                  <a:srgbClr val="000000"/>
                </a:solidFill>
                <a:effectLst/>
                <a:latin typeface="Calibri" panose="020F0502020204030204" pitchFamily="34" charset="0"/>
              </a:rPr>
              <a:t> and </a:t>
            </a:r>
            <a:r>
              <a:rPr lang="fi-FI" sz="1800" b="0" i="0" u="none" strike="noStrike" err="1">
                <a:solidFill>
                  <a:srgbClr val="000000"/>
                </a:solidFill>
                <a:effectLst/>
                <a:latin typeface="Calibri" panose="020F0502020204030204" pitchFamily="34" charset="0"/>
              </a:rPr>
              <a:t>get</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things</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done</a:t>
            </a:r>
            <a:r>
              <a:rPr lang="fi-FI" sz="1800" b="0" i="0" u="none" strike="noStrike">
                <a:solidFill>
                  <a:srgbClr val="000000"/>
                </a:solidFill>
                <a:effectLst/>
                <a:latin typeface="Calibri" panose="020F0502020204030204" pitchFamily="34" charset="0"/>
              </a:rPr>
              <a:t>. Tampere is </a:t>
            </a:r>
            <a:r>
              <a:rPr lang="fi-FI" sz="1800" b="0" i="0" u="none" strike="noStrike" err="1">
                <a:solidFill>
                  <a:srgbClr val="000000"/>
                </a:solidFill>
                <a:effectLst/>
                <a:latin typeface="Calibri" panose="020F0502020204030204" pitchFamily="34" charset="0"/>
              </a:rPr>
              <a:t>known</a:t>
            </a:r>
            <a:r>
              <a:rPr lang="fi-FI" sz="1800" b="0" i="0" u="none" strike="noStrike">
                <a:solidFill>
                  <a:srgbClr val="000000"/>
                </a:solidFill>
                <a:effectLst/>
                <a:latin typeface="Calibri" panose="020F0502020204030204" pitchFamily="34" charset="0"/>
              </a:rPr>
              <a:t> for </a:t>
            </a:r>
            <a:r>
              <a:rPr lang="fi-FI" sz="1800" b="0" i="0" u="none" strike="noStrike" err="1">
                <a:solidFill>
                  <a:srgbClr val="000000"/>
                </a:solidFill>
                <a:effectLst/>
                <a:latin typeface="Calibri" panose="020F0502020204030204" pitchFamily="34" charset="0"/>
              </a:rPr>
              <a:t>its</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efficient</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decision-making</a:t>
            </a:r>
            <a:r>
              <a:rPr lang="fi-FI" sz="1800" b="0" i="0" u="none" strike="noStrike">
                <a:solidFill>
                  <a:srgbClr val="000000"/>
                </a:solidFill>
                <a:effectLst/>
                <a:latin typeface="Calibri" panose="020F0502020204030204" pitchFamily="34" charset="0"/>
              </a:rPr>
              <a:t> and </a:t>
            </a:r>
            <a:r>
              <a:rPr lang="fi-FI" sz="1800" b="0" i="0" u="none" strike="noStrike" err="1">
                <a:solidFill>
                  <a:srgbClr val="000000"/>
                </a:solidFill>
                <a:effectLst/>
                <a:latin typeface="Calibri" panose="020F0502020204030204" pitchFamily="34" charset="0"/>
              </a:rPr>
              <a:t>innovative</a:t>
            </a:r>
            <a:r>
              <a:rPr lang="fi-FI" sz="1800" b="0" i="0" u="none" strike="noStrike">
                <a:solidFill>
                  <a:srgbClr val="000000"/>
                </a:solidFill>
                <a:effectLst/>
                <a:latin typeface="Calibri" panose="020F0502020204030204" pitchFamily="34" charset="0"/>
              </a:rPr>
              <a:t> </a:t>
            </a:r>
            <a:r>
              <a:rPr lang="fi-FI" sz="1800" b="0" i="0" u="none" strike="noStrike" err="1">
                <a:solidFill>
                  <a:srgbClr val="000000"/>
                </a:solidFill>
                <a:effectLst/>
                <a:latin typeface="Calibri" panose="020F0502020204030204" pitchFamily="34" charset="0"/>
              </a:rPr>
              <a:t>ways</a:t>
            </a:r>
            <a:r>
              <a:rPr lang="fi-FI" sz="1800" b="0" i="0" u="none" strike="noStrike">
                <a:solidFill>
                  <a:srgbClr val="000000"/>
                </a:solidFill>
                <a:effectLst/>
                <a:latin typeface="Calibri" panose="020F0502020204030204" pitchFamily="34" charset="0"/>
              </a:rPr>
              <a:t> of </a:t>
            </a:r>
            <a:r>
              <a:rPr lang="fi-FI" sz="1800" b="0" i="0" u="none" strike="noStrike" err="1">
                <a:solidFill>
                  <a:srgbClr val="000000"/>
                </a:solidFill>
                <a:effectLst/>
                <a:latin typeface="Calibri" panose="020F0502020204030204" pitchFamily="34" charset="0"/>
              </a:rPr>
              <a:t>co</a:t>
            </a:r>
            <a:r>
              <a:rPr lang="fi-FI" sz="1800" b="0" i="0" u="none" strike="noStrike">
                <a:solidFill>
                  <a:srgbClr val="000000"/>
                </a:solidFill>
                <a:effectLst/>
                <a:latin typeface="Calibri" panose="020F0502020204030204" pitchFamily="34" charset="0"/>
              </a:rPr>
              <a:t>-operating.</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Tampereen raitiotie: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Tampereen raitiotielinjan ensimmäistä osaa paraikaa rakentava </a:t>
            </a:r>
            <a:r>
              <a:rPr lang="fi-FI" sz="1800" b="1" i="0" u="none" strike="noStrike">
                <a:solidFill>
                  <a:srgbClr val="000000"/>
                </a:solidFill>
                <a:effectLst/>
                <a:latin typeface="Calibri" panose="020F0502020204030204" pitchFamily="34" charset="0"/>
              </a:rPr>
              <a:t>Raitiotieallianssi</a:t>
            </a:r>
            <a:r>
              <a:rPr lang="fi-FI" sz="1800" b="0" i="0" u="none" strike="noStrike">
                <a:solidFill>
                  <a:srgbClr val="000000"/>
                </a:solidFill>
                <a:effectLst/>
                <a:latin typeface="Calibri" panose="020F0502020204030204" pitchFamily="34" charset="0"/>
              </a:rPr>
              <a:t> jatkaa myös toisen osan toteuttajana. Tampereen kaupungin ja Tampereen Raitiotie Oy:n tilaaman palvelun tuottajina ovat AFRY, YIT, NRC ja </a:t>
            </a:r>
            <a:r>
              <a:rPr lang="fi-FI" sz="1800" b="0" i="0" u="none" strike="noStrike" err="1">
                <a:solidFill>
                  <a:srgbClr val="000000"/>
                </a:solidFill>
                <a:effectLst/>
                <a:latin typeface="Calibri" panose="020F0502020204030204" pitchFamily="34" charset="0"/>
              </a:rPr>
              <a:t>Sweco</a:t>
            </a:r>
            <a:r>
              <a:rPr lang="fi-FI" sz="1800" b="0" i="0" u="none" strike="noStrike">
                <a:solidFill>
                  <a:srgbClr val="000000"/>
                </a:solidFill>
                <a:effectLst/>
                <a:latin typeface="Calibri" panose="020F0502020204030204" pitchFamily="34" charset="0"/>
              </a:rPr>
              <a:t>. Allianssimallin mukaisesti hankkeen tilaaja, suunnittelijat ja urakoitsijat toimivat yhteistyössä hankkeen toteuttamisessa. Tampereen kaupunginvaltuusto päätti raitiotiehankkeen toisen osan rakentamisesta 19.10.2020.</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Rantatunneli: </a:t>
            </a:r>
            <a:r>
              <a:rPr lang="fi-FI" sz="1800" b="0" i="0" u="none" strike="noStrike">
                <a:solidFill>
                  <a:srgbClr val="000000"/>
                </a:solidFill>
                <a:effectLst/>
                <a:latin typeface="Calibri" panose="020F0502020204030204" pitchFamily="34" charset="0"/>
              </a:rPr>
              <a:t>Maantietunnelin rakentaminen onnistui yli odotusten allianssimallilla. Tampereelle rakennettiin Suomen pisin maantietunneli vuosina 2013–2016. Se valmistui puoli vuotta etuajassa aikataulustaan ja alitti alkuperäisen budjetin.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Hanke toteutettiin allianssimallilla, jossa olivat mukana Tampereen kaupunki, Liikennevirasto, Lemminkäinen, YIT, </a:t>
            </a:r>
            <a:r>
              <a:rPr lang="fi-FI" sz="1800" b="0" i="0" u="none" strike="noStrike" err="1">
                <a:solidFill>
                  <a:srgbClr val="000000"/>
                </a:solidFill>
                <a:effectLst/>
                <a:latin typeface="Calibri" panose="020F0502020204030204" pitchFamily="34" charset="0"/>
              </a:rPr>
              <a:t>Saanio</a:t>
            </a:r>
            <a:r>
              <a:rPr lang="fi-FI" sz="1800" b="0" i="0" u="none" strike="noStrike">
                <a:solidFill>
                  <a:srgbClr val="000000"/>
                </a:solidFill>
                <a:effectLst/>
                <a:latin typeface="Calibri" panose="020F0502020204030204" pitchFamily="34" charset="0"/>
              </a:rPr>
              <a:t> &amp; Riekkola ja A-Insinöörit.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err="1">
                <a:solidFill>
                  <a:srgbClr val="000000"/>
                </a:solidFill>
                <a:effectLst/>
                <a:latin typeface="Calibri" panose="020F0502020204030204" pitchFamily="34" charset="0"/>
              </a:rPr>
              <a:t>Tesoman</a:t>
            </a:r>
            <a:r>
              <a:rPr lang="fi-FI" sz="1800" b="1" i="0" u="none" strike="noStrike">
                <a:solidFill>
                  <a:srgbClr val="000000"/>
                </a:solidFill>
                <a:effectLst/>
                <a:latin typeface="Calibri" panose="020F0502020204030204" pitchFamily="34" charset="0"/>
              </a:rPr>
              <a:t> hyvinvointikeskuksen allianssimalli: </a:t>
            </a:r>
            <a:r>
              <a:rPr lang="fi-FI" sz="1800" b="0" i="0" u="none" strike="noStrike">
                <a:solidFill>
                  <a:srgbClr val="000000"/>
                </a:solidFill>
                <a:effectLst/>
                <a:latin typeface="Calibri" panose="020F0502020204030204" pitchFamily="34" charset="0"/>
              </a:rPr>
              <a:t>Tampereen </a:t>
            </a:r>
            <a:r>
              <a:rPr lang="fi-FI" sz="1800" b="0" i="0" u="none" strike="noStrike" err="1">
                <a:solidFill>
                  <a:srgbClr val="000000"/>
                </a:solidFill>
                <a:effectLst/>
                <a:latin typeface="Calibri" panose="020F0502020204030204" pitchFamily="34" charset="0"/>
              </a:rPr>
              <a:t>Tesoman</a:t>
            </a:r>
            <a:r>
              <a:rPr lang="fi-FI" sz="1800" b="0" i="0" u="none" strike="noStrike">
                <a:solidFill>
                  <a:srgbClr val="000000"/>
                </a:solidFill>
                <a:effectLst/>
                <a:latin typeface="Calibri" panose="020F0502020204030204" pitchFamily="34" charset="0"/>
              </a:rPr>
              <a:t> kaupunginosan hyvinvointikeskuksen palvelut on toteutettu julkisen, yksityisen ja kolmannen sektorin toimijoiden kumppanuusmallilla, jossa Tampereen kaupunki ja Mehiläinen-ryhmittymä muodostavat allianssin. Allianssimalli on ensimmäistä kertaa Suomessa käytössä hyvinvointipalvelujen toteutuksessa.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26</a:t>
            </a:fld>
            <a:endParaRPr lang="fi-FI"/>
          </a:p>
        </p:txBody>
      </p:sp>
    </p:spTree>
    <p:extLst>
      <p:ext uri="{BB962C8B-B14F-4D97-AF65-F5344CB8AC3E}">
        <p14:creationId xmlns:p14="http://schemas.microsoft.com/office/powerpoint/2010/main" val="42422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Ekosysteemit tuovat eri alojen toimijat yhteen ja edesauttavat esimerkiksi digitalisaation mahdollisuuksien hyödyntämisessä sekä innovaatiotoiminnassa.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Kokonaisuudessa käynnissä on parhaillaan 16 erilaista ekosysteemiä.</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Arial" panose="020B0604020202020204" pitchFamily="34" charset="0"/>
            </a:endParaRPr>
          </a:p>
          <a:p>
            <a:pPr marL="0" marR="0" lvl="0" indent="0" algn="l" defTabSz="914400" rtl="0" eaLnBrk="1" fontAlgn="auto" latinLnBrk="0" hangingPunct="1">
              <a:lnSpc>
                <a:spcPct val="100000"/>
              </a:lnSpc>
              <a:spcBef>
                <a:spcPts val="200"/>
              </a:spcBef>
              <a:spcAft>
                <a:spcPts val="0"/>
              </a:spcAft>
              <a:buClrTx/>
              <a:buSzTx/>
              <a:buFontTx/>
              <a:buNone/>
              <a:tabLst/>
              <a:defRPr/>
            </a:pPr>
            <a:r>
              <a:rPr lang="fi-FI" sz="3600" dirty="0"/>
              <a:t>Siruja Tampereelta</a:t>
            </a:r>
          </a:p>
          <a:p>
            <a:pPr marL="0" marR="0" lvl="0" indent="0" algn="l" defTabSz="914400" rtl="0" eaLnBrk="1" fontAlgn="auto" latinLnBrk="0" hangingPunct="1">
              <a:lnSpc>
                <a:spcPct val="100000"/>
              </a:lnSpc>
              <a:spcBef>
                <a:spcPts val="200"/>
              </a:spcBef>
              <a:spcAft>
                <a:spcPts val="0"/>
              </a:spcAft>
              <a:buClrTx/>
              <a:buSzTx/>
              <a:buFontTx/>
              <a:buNone/>
              <a:tabLst/>
              <a:defRPr/>
            </a:pPr>
            <a:r>
              <a:rPr lang="fi-FI" sz="3600" dirty="0"/>
              <a:t>Vetyteollisuus</a:t>
            </a:r>
          </a:p>
          <a:p>
            <a:pPr>
              <a:spcBef>
                <a:spcPts val="200"/>
              </a:spcBef>
            </a:pPr>
            <a:r>
              <a:rPr lang="fi-FI" sz="3600" dirty="0"/>
              <a:t>Tampere AI</a:t>
            </a:r>
          </a:p>
          <a:p>
            <a:pPr>
              <a:spcBef>
                <a:spcPts val="200"/>
              </a:spcBef>
            </a:pPr>
            <a:r>
              <a:rPr lang="fi-FI" sz="3600" dirty="0"/>
              <a:t>Kuvantaminen</a:t>
            </a:r>
            <a:br>
              <a:rPr lang="fi-FI" sz="3600" dirty="0"/>
            </a:br>
            <a:r>
              <a:rPr lang="fi-FI" sz="3600" dirty="0"/>
              <a:t>Turvallisuus</a:t>
            </a:r>
          </a:p>
          <a:p>
            <a:pPr>
              <a:spcBef>
                <a:spcPts val="200"/>
              </a:spcBef>
            </a:pPr>
            <a:r>
              <a:rPr lang="fi-FI" sz="3600" dirty="0"/>
              <a:t>Älykkäät liikkuvat koneet</a:t>
            </a:r>
            <a:br>
              <a:rPr lang="fi-FI" sz="3600" dirty="0"/>
            </a:br>
            <a:r>
              <a:rPr lang="fi-FI" sz="3600" dirty="0"/>
              <a:t>Valmistava teollisuus</a:t>
            </a:r>
          </a:p>
          <a:p>
            <a:pPr>
              <a:spcBef>
                <a:spcPts val="200"/>
              </a:spcBef>
            </a:pPr>
            <a:r>
              <a:rPr lang="fi-FI" sz="3600" dirty="0"/>
              <a:t>Tampere Health</a:t>
            </a:r>
          </a:p>
          <a:p>
            <a:pPr>
              <a:spcBef>
                <a:spcPts val="200"/>
              </a:spcBef>
            </a:pPr>
            <a:r>
              <a:rPr lang="fi-FI" sz="3600" dirty="0"/>
              <a:t>Auto- ja ajoneuvoteknologiaklusteri</a:t>
            </a:r>
            <a:br>
              <a:rPr lang="fi-FI" sz="3600" dirty="0"/>
            </a:br>
            <a:r>
              <a:rPr lang="fi-FI" sz="3600" dirty="0"/>
              <a:t>Ukrainan jälleenrakennus</a:t>
            </a:r>
            <a:br>
              <a:rPr lang="fi-FI" sz="3600" dirty="0"/>
            </a:br>
            <a:r>
              <a:rPr lang="fi-FI" sz="3600" dirty="0"/>
              <a:t>Film Tampere</a:t>
            </a:r>
          </a:p>
          <a:p>
            <a:pPr>
              <a:spcBef>
                <a:spcPts val="200"/>
              </a:spcBef>
            </a:pPr>
            <a:r>
              <a:rPr lang="fi-FI" sz="3600" dirty="0"/>
              <a:t>ITS </a:t>
            </a:r>
            <a:r>
              <a:rPr lang="fi-FI" sz="3600" dirty="0" err="1"/>
              <a:t>Facory</a:t>
            </a:r>
            <a:r>
              <a:rPr lang="fi-FI" sz="3600" dirty="0"/>
              <a:t> – Liikkuminen</a:t>
            </a:r>
          </a:p>
          <a:p>
            <a:pPr>
              <a:spcBef>
                <a:spcPts val="200"/>
              </a:spcBef>
            </a:pPr>
            <a:r>
              <a:rPr lang="fi-FI" sz="3600" dirty="0"/>
              <a:t>Kiertotalous</a:t>
            </a:r>
            <a:br>
              <a:rPr lang="fi-FI" sz="3600" dirty="0"/>
            </a:br>
            <a:r>
              <a:rPr lang="fi-FI" sz="3600" dirty="0"/>
              <a:t>Startup Tampere​</a:t>
            </a:r>
          </a:p>
          <a:p>
            <a:pPr>
              <a:spcBef>
                <a:spcPts val="200"/>
              </a:spcBef>
            </a:pPr>
            <a:r>
              <a:rPr lang="fi-FI" sz="3600" dirty="0"/>
              <a:t>Tampere.eu</a:t>
            </a:r>
          </a:p>
          <a:p>
            <a:pPr>
              <a:spcBef>
                <a:spcPts val="200"/>
              </a:spcBef>
            </a:pPr>
            <a:r>
              <a:rPr lang="fi-FI" sz="3600" dirty="0"/>
              <a:t>Liikenneyhteydet ja logistiikka</a:t>
            </a:r>
          </a:p>
          <a:p>
            <a:pPr algn="l" rtl="0" fontAlgn="base">
              <a:buFont typeface="Arial" panose="020B0604020202020204" pitchFamily="34" charset="0"/>
              <a:buChar char="•"/>
            </a:pPr>
            <a:endParaRPr lang="fi-FI"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Lähde: </a:t>
            </a:r>
            <a:r>
              <a:rPr lang="fi-FI" sz="2800" dirty="0">
                <a:hlinkClick r:id="rId3"/>
              </a:rPr>
              <a:t>Ekosysteemit ja verkostot - Business Tampere</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Tampereelta on luotu mm.</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Älypuhelin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OZO – maailman ensimmäinen VR-elokuvakamera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Digitaalinen röntgenkamera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27</a:t>
            </a:fld>
            <a:endParaRPr lang="fi-FI"/>
          </a:p>
        </p:txBody>
      </p:sp>
    </p:spTree>
    <p:extLst>
      <p:ext uri="{BB962C8B-B14F-4D97-AF65-F5344CB8AC3E}">
        <p14:creationId xmlns:p14="http://schemas.microsoft.com/office/powerpoint/2010/main" val="2444294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28</a:t>
            </a:fld>
            <a:endParaRPr lang="fi-FI"/>
          </a:p>
        </p:txBody>
      </p:sp>
    </p:spTree>
    <p:extLst>
      <p:ext uri="{BB962C8B-B14F-4D97-AF65-F5344CB8AC3E}">
        <p14:creationId xmlns:p14="http://schemas.microsoft.com/office/powerpoint/2010/main" val="3854952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Tampereen kaupungin kulttuuristrategian tavoitteet ovat: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342900" indent="-342900" algn="l" rtl="0" fontAlgn="base">
              <a:buFont typeface="+mj-lt"/>
              <a:buAutoNum type="arabicPeriod"/>
            </a:pPr>
            <a:r>
              <a:rPr lang="fi-FI" sz="1800" b="0" i="0" u="none" strike="noStrike">
                <a:solidFill>
                  <a:srgbClr val="000000"/>
                </a:solidFill>
                <a:effectLst/>
                <a:latin typeface="Calibri" panose="020F0502020204030204" pitchFamily="34" charset="0"/>
              </a:rPr>
              <a:t>Kulttuuri koskettaa kaikkia: Yhdenvertainen kulttuuri lisää kaikkien kaupunkilaisten hyvinvointia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a:solidFill>
                  <a:srgbClr val="000000"/>
                </a:solidFill>
                <a:effectLst/>
                <a:latin typeface="Calibri" panose="020F0502020204030204" pitchFamily="34" charset="0"/>
              </a:rPr>
              <a:t>Luovien ihmisten koti: Luovat alat ja ihmiset kasvattavat kaupungin elinvoimaa</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a:solidFill>
                  <a:srgbClr val="000000"/>
                </a:solidFill>
                <a:effectLst/>
                <a:latin typeface="Calibri" panose="020F0502020204030204" pitchFamily="34" charset="0"/>
              </a:rPr>
              <a:t>Merkityksellinen kaupunki: Omaleimainen ja elävä kaupunkiympäristö rakentaa Tampereen pitovoimaa ja viihtyisyyttä</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342900" indent="-342900" algn="l" rtl="0" fontAlgn="base">
              <a:buFont typeface="+mj-lt"/>
              <a:buAutoNum type="arabicPeriod"/>
            </a:pPr>
            <a:r>
              <a:rPr lang="fi-FI" sz="1800" b="0" i="0" u="none" strike="noStrike">
                <a:solidFill>
                  <a:srgbClr val="000000"/>
                </a:solidFill>
                <a:effectLst/>
                <a:latin typeface="Calibri" panose="020F0502020204030204" pitchFamily="34" charset="0"/>
              </a:rPr>
              <a:t>Kokoaan suurempi: Kansainvälisen tason kulttuuri- ja tapahtumatarjoaja on keskeinen osa Tampereen vetovoimaa</a:t>
            </a:r>
            <a:endParaRPr lang="en-US" sz="1800" b="0" i="0">
              <a:solidFill>
                <a:srgbClr val="444444"/>
              </a:solidFill>
              <a:effectLst/>
              <a:latin typeface="Arial" panose="020B060402020202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049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Kulttuurista kestävästi kasvava kaupunki vuoteen 2030 mennessä luodaan seuraavilla toimenpiteillä:</a:t>
            </a:r>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1. Kulttuuri koskettaa kaikkia -toimenpiteet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1.1. Kehitetään kaikille avoimen kulttuuritarjonnan saavutettavuutta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1.2. Tuetaan kulttuuriin osallistumista räätälöimällä palveluja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1.3. Nostetaan moninaisuus voimavaraksi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1.4. Hyödynnetään kulttuurin hyvinvointivaikutuksia sosiaali- ja terveyspalveluissa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2. Luovien ihmisten koti</a:t>
            </a:r>
            <a:r>
              <a:rPr lang="fi-FI" sz="1800" b="0" i="0" u="none" strike="noStrike">
                <a:solidFill>
                  <a:srgbClr val="000000"/>
                </a:solidFill>
                <a:effectLst/>
                <a:latin typeface="Calibri" panose="020F0502020204030204" pitchFamily="34" charset="0"/>
              </a:rPr>
              <a:t> -</a:t>
            </a:r>
            <a:r>
              <a:rPr lang="fi-FI" sz="1800" b="1" i="0" u="none" strike="noStrike">
                <a:solidFill>
                  <a:srgbClr val="000000"/>
                </a:solidFill>
                <a:effectLst/>
                <a:latin typeface="Calibri" panose="020F0502020204030204" pitchFamily="34" charset="0"/>
              </a:rPr>
              <a:t>toimenpiteet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2.1 Luovien alojen verkostoja, työllisyyttä ja osaamista tuetaan poikkihallinnollisesti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2.2 Kulttuuritoimijoille tarjotaan tiloja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2.3 Kansalaisyhteiskunnan tuen palveluja kehitetään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2.4 Luovien alojen koulutuksen ja taidekasvatuksen merkitystä nostetaan uuden osaamisen ja kyvykkyyksien kasvattajana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3. Merkityksellinen kaupunki</a:t>
            </a:r>
            <a:r>
              <a:rPr lang="fi-FI" sz="1800" b="0" i="0" u="none" strike="noStrike">
                <a:solidFill>
                  <a:srgbClr val="000000"/>
                </a:solidFill>
                <a:effectLst/>
                <a:latin typeface="Calibri" panose="020F0502020204030204" pitchFamily="34" charset="0"/>
              </a:rPr>
              <a:t> -</a:t>
            </a:r>
            <a:r>
              <a:rPr lang="fi-FI" sz="1800" b="1" i="0" u="none" strike="noStrike">
                <a:solidFill>
                  <a:srgbClr val="000000"/>
                </a:solidFill>
                <a:effectLst/>
                <a:latin typeface="Calibri" panose="020F0502020204030204" pitchFamily="34" charset="0"/>
              </a:rPr>
              <a:t>toimenpiteet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3.1 Julkista taidetta ja sen vaikuttavuutta lisätään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3.2 Kaupunkitilaa suunnitellaan oleskelua, harrastamista ja kohtaamisia mahdollistavaksi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3.3 Korkealaatuista ympäristöä suunnitellaan yhdessä asukkaiden kanssa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3.4 Omaleimaista historiaa vaalitaan ja tuodaan aktiivisesti esiin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 </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1" i="0" u="none" strike="noStrike">
                <a:solidFill>
                  <a:srgbClr val="000000"/>
                </a:solidFill>
                <a:effectLst/>
                <a:latin typeface="Calibri" panose="020F0502020204030204" pitchFamily="34" charset="0"/>
              </a:rPr>
              <a:t>4. Kokoaan suurempi</a:t>
            </a:r>
            <a:r>
              <a:rPr lang="fi-FI" sz="1800" b="0" i="0" u="none" strike="noStrike">
                <a:solidFill>
                  <a:srgbClr val="000000"/>
                </a:solidFill>
                <a:effectLst/>
                <a:latin typeface="Calibri" panose="020F0502020204030204" pitchFamily="34" charset="0"/>
              </a:rPr>
              <a:t> -</a:t>
            </a:r>
            <a:r>
              <a:rPr lang="fi-FI" sz="1800" b="1" i="0" u="none" strike="noStrike">
                <a:solidFill>
                  <a:srgbClr val="000000"/>
                </a:solidFill>
                <a:effectLst/>
                <a:latin typeface="Calibri" panose="020F0502020204030204" pitchFamily="34" charset="0"/>
              </a:rPr>
              <a:t>toimenpiteet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4.1 Panostetaan elämysinfraan ja sisältöihin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4.2 Panostetaan tapahtumiin</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4.3 Vahvistetaan Tampereen tunnettuutta kulttuurikaupunkina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30</a:t>
            </a:fld>
            <a:endParaRPr lang="fi-FI"/>
          </a:p>
        </p:txBody>
      </p:sp>
    </p:spTree>
    <p:extLst>
      <p:ext uri="{BB962C8B-B14F-4D97-AF65-F5344CB8AC3E}">
        <p14:creationId xmlns:p14="http://schemas.microsoft.com/office/powerpoint/2010/main" val="3587180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dirty="0">
                <a:solidFill>
                  <a:srgbClr val="000000"/>
                </a:solidFill>
                <a:effectLst/>
                <a:latin typeface="Calibri" panose="020F0502020204030204" pitchFamily="34" charset="0"/>
              </a:rPr>
              <a:t>Tampereen tuotantokannustin</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10-15 % maksuhyvitys Tampereen seudulla syntyneistä tuotantokuluista. 10 % perusosa. Mahdollisuus 0-5 % korotukseen markkinointiyhteistyöllä.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Hyväksyttyjä kustannuksia ovat alueella tehtyjen palvelujen ja tavaroiden ostot sekä Tampereen seudulle maksetut palkat. Kannustinta voivat hakea ammattimaiset viihde-, draama-, elokuva-, dokumentti- ja VR-tuotannot.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Tampereella jo nyt tehty: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Dual-trilleri</a:t>
            </a:r>
            <a:r>
              <a:rPr lang="fi-FI" sz="1800" b="1" i="0" u="none" strike="noStrike" dirty="0">
                <a:solidFill>
                  <a:srgbClr val="000000"/>
                </a:solidFill>
                <a:effectLst/>
                <a:latin typeface="Calibri" panose="020F0502020204030204" pitchFamily="34" charset="0"/>
              </a:rPr>
              <a:t> </a:t>
            </a:r>
            <a:r>
              <a:rPr lang="fi-FI" sz="1800" b="0" i="0" u="none" strike="noStrike" dirty="0">
                <a:solidFill>
                  <a:srgbClr val="000000"/>
                </a:solidFill>
                <a:effectLst/>
                <a:latin typeface="Calibri" panose="020F0502020204030204" pitchFamily="34" charset="0"/>
              </a:rPr>
              <a:t>(ensimmäinen kokonaan Suomessa kuvattu Hollywood-tuotanto)</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err="1">
                <a:solidFill>
                  <a:srgbClr val="000000"/>
                </a:solidFill>
                <a:effectLst/>
                <a:latin typeface="Calibri" panose="020F0502020204030204" pitchFamily="34" charset="0"/>
              </a:rPr>
              <a:t>Invisible</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heroes</a:t>
            </a:r>
            <a:r>
              <a:rPr lang="fi-FI" sz="1800" b="0" i="0" u="none" strike="noStrike" dirty="0">
                <a:solidFill>
                  <a:srgbClr val="000000"/>
                </a:solidFill>
                <a:effectLst/>
                <a:latin typeface="Calibri" panose="020F0502020204030204" pitchFamily="34" charset="0"/>
              </a:rPr>
              <a:t> (jälkityöt)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World Film Report  (CCTV-6 Kiina)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Jahti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Elossa 24h</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Yksittäistapaus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err="1">
                <a:solidFill>
                  <a:srgbClr val="000000"/>
                </a:solidFill>
                <a:effectLst/>
                <a:latin typeface="Calibri" panose="020F0502020204030204" pitchFamily="34" charset="0"/>
              </a:rPr>
              <a:t>Kontio&amp;Parmas</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Onnenpyörä</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Melkein Totta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Napakymppi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Kellot Soi!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fontAlgn="base">
              <a:buFont typeface="Arial" panose="020B0604020202020204" pitchFamily="34" charset="0"/>
              <a:buChar char="•"/>
            </a:pPr>
            <a:r>
              <a:rPr lang="fi-FI" sz="1800" b="0" i="0" u="none" strike="noStrike" dirty="0">
                <a:solidFill>
                  <a:srgbClr val="000000"/>
                </a:solidFill>
                <a:effectLst/>
                <a:latin typeface="Calibri"/>
                <a:ea typeface="Calibri"/>
                <a:cs typeface="Calibri"/>
              </a:rPr>
              <a:t>Jaksa paremmin</a:t>
            </a:r>
            <a:r>
              <a:rPr lang="en-US" sz="1800" b="0" i="0" dirty="0">
                <a:solidFill>
                  <a:srgbClr val="444444"/>
                </a:solidFill>
                <a:effectLst/>
                <a:latin typeface="Calibri"/>
                <a:ea typeface="Calibri"/>
                <a:cs typeface="Calibri"/>
              </a:rPr>
              <a:t>​</a:t>
            </a:r>
            <a:endParaRPr lang="fi-FI" dirty="0">
              <a:solidFill>
                <a:srgbClr val="444444"/>
              </a:solidFill>
            </a:endParaRPr>
          </a:p>
          <a:p>
            <a:pPr marL="285750" indent="-285750">
              <a:buFont typeface="Arial" panose="020B0604020202020204" pitchFamily="34" charset="0"/>
              <a:buChar char="•"/>
            </a:pPr>
            <a:r>
              <a:rPr lang="fi-FI" dirty="0" err="1">
                <a:solidFill>
                  <a:srgbClr val="444444"/>
                </a:solidFill>
              </a:rPr>
              <a:t>Svalta</a:t>
            </a:r>
            <a:endParaRPr lang="fi-FI" dirty="0">
              <a:solidFill>
                <a:srgbClr val="444444"/>
              </a:solidFill>
              <a:ea typeface="Calibri"/>
              <a:cs typeface="Calibri"/>
            </a:endParaRPr>
          </a:p>
          <a:p>
            <a:pPr marL="285750" indent="-285750">
              <a:buFont typeface="Arial" panose="020B0604020202020204" pitchFamily="34" charset="0"/>
              <a:buChar char="•"/>
            </a:pPr>
            <a:r>
              <a:rPr lang="fi-FI" dirty="0" err="1">
                <a:solidFill>
                  <a:srgbClr val="444444"/>
                </a:solidFill>
              </a:rPr>
              <a:t>Avgrunden</a:t>
            </a:r>
            <a:endParaRPr lang="fi-FI" dirty="0">
              <a:solidFill>
                <a:srgbClr val="444444"/>
              </a:solidFill>
              <a:ea typeface="Calibri"/>
              <a:cs typeface="Calibri"/>
            </a:endParaRPr>
          </a:p>
          <a:p>
            <a:pPr marL="285750" indent="-285750">
              <a:buFont typeface="Arial" panose="020B0604020202020204" pitchFamily="34" charset="0"/>
              <a:buChar char="•"/>
            </a:pPr>
            <a:r>
              <a:rPr lang="fi-FI" dirty="0">
                <a:solidFill>
                  <a:srgbClr val="444444"/>
                </a:solidFill>
              </a:rPr>
              <a:t>Jälkeemme vedenpaisumus</a:t>
            </a:r>
          </a:p>
          <a:p>
            <a:pPr marL="285750" indent="-285750">
              <a:buFont typeface="Arial" panose="020B0604020202020204" pitchFamily="34" charset="0"/>
              <a:buChar char="•"/>
            </a:pPr>
            <a:r>
              <a:rPr lang="fi-FI" dirty="0" err="1">
                <a:solidFill>
                  <a:srgbClr val="444444"/>
                </a:solidFill>
              </a:rPr>
              <a:t>Breaking</a:t>
            </a:r>
            <a:r>
              <a:rPr lang="fi-FI" dirty="0">
                <a:solidFill>
                  <a:srgbClr val="444444"/>
                </a:solidFill>
              </a:rPr>
              <a:t> </a:t>
            </a:r>
            <a:r>
              <a:rPr lang="fi-FI" dirty="0" err="1">
                <a:solidFill>
                  <a:srgbClr val="444444"/>
                </a:solidFill>
              </a:rPr>
              <a:t>Bad</a:t>
            </a:r>
            <a:r>
              <a:rPr lang="fi-FI" dirty="0">
                <a:solidFill>
                  <a:srgbClr val="444444"/>
                </a:solidFill>
              </a:rPr>
              <a:t> English</a:t>
            </a:r>
          </a:p>
          <a:p>
            <a:pPr marL="285750" indent="-285750">
              <a:buFont typeface="Arial" panose="020B0604020202020204" pitchFamily="34" charset="0"/>
              <a:buChar char="•"/>
            </a:pPr>
            <a:r>
              <a:rPr lang="fi-FI" dirty="0">
                <a:solidFill>
                  <a:srgbClr val="444444"/>
                </a:solidFill>
              </a:rPr>
              <a:t>Räkä ja Roiskis</a:t>
            </a:r>
          </a:p>
          <a:p>
            <a:pPr marL="285750" indent="-285750">
              <a:buFont typeface="Arial" panose="020B0604020202020204" pitchFamily="34" charset="0"/>
              <a:buChar char="•"/>
            </a:pPr>
            <a:r>
              <a:rPr lang="fi-FI" dirty="0">
                <a:solidFill>
                  <a:srgbClr val="444444"/>
                </a:solidFill>
              </a:rPr>
              <a:t>Kyllä isä osaa</a:t>
            </a:r>
            <a:endParaRPr lang="en-US" dirty="0">
              <a:solidFill>
                <a:srgbClr val="444444"/>
              </a:solidFill>
            </a:endParaRPr>
          </a:p>
          <a:p>
            <a:pPr marL="285750" indent="-285750">
              <a:buFont typeface="Arial" panose="020B0604020202020204" pitchFamily="34" charset="0"/>
              <a:buChar char="•"/>
            </a:pPr>
            <a:r>
              <a:rPr lang="fi-FI" dirty="0">
                <a:solidFill>
                  <a:srgbClr val="444444"/>
                </a:solidFill>
              </a:rPr>
              <a:t>Koskinen</a:t>
            </a:r>
            <a:endParaRPr lang="en-US" dirty="0">
              <a:solidFill>
                <a:srgbClr val="444444"/>
              </a:solidFill>
            </a:endParaRPr>
          </a:p>
          <a:p>
            <a:pPr marL="285750" indent="-285750">
              <a:buFont typeface="Arial" panose="020B0604020202020204" pitchFamily="34" charset="0"/>
              <a:buChar char="•"/>
            </a:pPr>
            <a:r>
              <a:rPr lang="fi-FI" dirty="0">
                <a:solidFill>
                  <a:srgbClr val="444444"/>
                </a:solidFill>
              </a:rPr>
              <a:t>70 on vain numero</a:t>
            </a:r>
            <a:endParaRPr lang="en-US" dirty="0">
              <a:solidFill>
                <a:srgbClr val="000000"/>
              </a:solidFill>
            </a:endParaRPr>
          </a:p>
          <a:p>
            <a:pPr marL="285750" indent="-285750" algn="l">
              <a:buFont typeface="Arial" panose="020B0604020202020204" pitchFamily="34" charset="0"/>
              <a:buChar char="•"/>
            </a:pPr>
            <a:r>
              <a:rPr lang="fi-FI" dirty="0">
                <a:solidFill>
                  <a:srgbClr val="444444"/>
                </a:solidFill>
              </a:rPr>
              <a:t>Heinähattu, Vilttitossu ja kana</a:t>
            </a:r>
            <a:endParaRPr lang="en-US" dirty="0">
              <a:ea typeface="Calibri" panose="020F0502020204030204"/>
              <a:cs typeface="Calibri" panose="020F0502020204030204"/>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45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sz="1800" b="1" i="0" u="none" strike="noStrike" dirty="0">
                <a:solidFill>
                  <a:srgbClr val="000000"/>
                </a:solidFill>
                <a:effectLst/>
                <a:latin typeface="Calibri"/>
                <a:cs typeface="Calibri"/>
              </a:rPr>
              <a:t>Tampere-talo</a:t>
            </a:r>
            <a:r>
              <a:rPr lang="fi-FI" sz="1800" b="0" i="0" u="none" strike="noStrike" dirty="0">
                <a:solidFill>
                  <a:srgbClr val="000000"/>
                </a:solidFill>
                <a:effectLst/>
                <a:latin typeface="Calibri"/>
                <a:cs typeface="Calibri"/>
              </a:rPr>
              <a:t> on Pohjoismaiden suurin kongressi- ja kulttuurikeskus. Tampere-talon tiloissa järjestetään erilaisia tapahtumia, kirjo vaihtelee kokouksista, seminaareista, opintopäivistä ja perhejuhlista kotimaisiin ja kansainvälisiin kongresseihin, näyttelyihin, messuihin, yritysjuhliin ja erikoistapahtumiin. </a:t>
            </a: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u="none" strike="noStrike" dirty="0">
                <a:solidFill>
                  <a:srgbClr val="000000"/>
                </a:solidFill>
                <a:effectLst/>
                <a:latin typeface="Calibri"/>
                <a:cs typeface="Calibri"/>
              </a:rPr>
              <a:t>Kongressikävijöitä vuonna 2025: 10 775, kansainvälisiä kongresseja 85 kpl. (Lähde: Kongressi- ja kokoustiimi)</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a:cs typeface="Calibri"/>
              </a:rPr>
              <a:t>​</a:t>
            </a:r>
            <a:r>
              <a:rPr lang="fi-FI"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1" i="0" u="none" strike="noStrike" dirty="0">
                <a:solidFill>
                  <a:srgbClr val="000000"/>
                </a:solidFill>
                <a:effectLst/>
                <a:latin typeface="Calibri"/>
                <a:cs typeface="Calibri"/>
              </a:rPr>
              <a:t>Tampereen Messu- ja Urheilukeskus Oy</a:t>
            </a:r>
            <a:r>
              <a:rPr lang="fi-FI" sz="1800" b="0" i="0" u="none" strike="noStrike" dirty="0">
                <a:solidFill>
                  <a:srgbClr val="000000"/>
                </a:solidFill>
                <a:effectLst/>
                <a:latin typeface="Calibri"/>
                <a:cs typeface="Calibri"/>
              </a:rPr>
              <a:t>, TESC, perustettiin vuonna 2005. Sen omistavat Tampereen kaupunki ja Tampereen Messut Oy.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r>
              <a:rPr lang="fi-FI" sz="1800" b="0" i="0" u="none" strike="noStrike" dirty="0">
                <a:solidFill>
                  <a:srgbClr val="000000"/>
                </a:solidFill>
                <a:effectLst/>
                <a:latin typeface="Calibri"/>
                <a:cs typeface="Calibri"/>
              </a:rPr>
              <a:t>Tampereen Messu- ja Urheilukeskus tarjoaa erilaisia mahdollisuuksia monenlaisille tapahtumanjärjestäjille, yrityksille, järjestöille ja seuroille erityyppisten- ja kokoisten tapahtumien järjestämiseen.</a:t>
            </a:r>
            <a:r>
              <a:rPr lang="en-US" sz="1800" b="0" i="0" dirty="0">
                <a:solidFill>
                  <a:srgbClr val="444444"/>
                </a:solidFill>
                <a:effectLst/>
                <a:latin typeface="Calibri"/>
                <a:cs typeface="Calibri"/>
              </a:rPr>
              <a:t>​</a:t>
            </a:r>
          </a:p>
          <a:p>
            <a:pPr algn="l" rtl="0" fontAlgn="base"/>
            <a:r>
              <a:rPr lang="en-US" sz="1800" b="0" i="0" dirty="0" err="1">
                <a:solidFill>
                  <a:srgbClr val="444444"/>
                </a:solidFill>
                <a:effectLst/>
                <a:latin typeface="Calibri"/>
                <a:cs typeface="Calibri"/>
              </a:rPr>
              <a:t>Messukävijöitä</a:t>
            </a:r>
            <a:r>
              <a:rPr lang="en-US" sz="1800" b="0" i="0" dirty="0">
                <a:solidFill>
                  <a:srgbClr val="444444"/>
                </a:solidFill>
                <a:effectLst/>
                <a:latin typeface="Calibri"/>
                <a:cs typeface="Calibri"/>
              </a:rPr>
              <a:t> </a:t>
            </a:r>
            <a:r>
              <a:rPr lang="en-US" sz="1800" b="0" i="0" dirty="0" err="1">
                <a:solidFill>
                  <a:srgbClr val="444444"/>
                </a:solidFill>
                <a:effectLst/>
                <a:latin typeface="Calibri"/>
                <a:cs typeface="Calibri"/>
              </a:rPr>
              <a:t>vuonna</a:t>
            </a:r>
            <a:r>
              <a:rPr lang="en-US" sz="1800" b="0" i="0" dirty="0">
                <a:solidFill>
                  <a:srgbClr val="444444"/>
                </a:solidFill>
                <a:effectLst/>
                <a:latin typeface="Calibri"/>
                <a:cs typeface="Calibri"/>
              </a:rPr>
              <a:t> 2024: 121 798  (Lähde: </a:t>
            </a:r>
            <a:r>
              <a:rPr lang="fi-FI" dirty="0">
                <a:hlinkClick r:id="rId3"/>
              </a:rPr>
              <a:t>Microsoft Power BI</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r>
              <a:rPr lang="fi-FI" sz="1800" b="0" i="0" u="none" strike="noStrike" dirty="0">
                <a:solidFill>
                  <a:srgbClr val="000000"/>
                </a:solidFill>
                <a:effectLst/>
                <a:latin typeface="Calibri"/>
                <a:cs typeface="Calibri"/>
              </a:rPr>
              <a:t>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32</a:t>
            </a:fld>
            <a:endParaRPr lang="fi-FI"/>
          </a:p>
        </p:txBody>
      </p:sp>
    </p:spTree>
    <p:extLst>
      <p:ext uri="{BB962C8B-B14F-4D97-AF65-F5344CB8AC3E}">
        <p14:creationId xmlns:p14="http://schemas.microsoft.com/office/powerpoint/2010/main" val="2225051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fi-FI" sz="1800" b="0" i="0" u="none" strike="noStrike" dirty="0">
                <a:solidFill>
                  <a:srgbClr val="000000"/>
                </a:solidFill>
                <a:effectLst/>
                <a:latin typeface="Calibri"/>
                <a:cs typeface="Calibri"/>
              </a:rPr>
              <a:t>2/3 suomalaisista asuu 200 kilometrin säteellä Tampereesta. </a:t>
            </a:r>
            <a:r>
              <a:rPr lang="fi-FI" sz="1800" b="1" i="0" u="none" strike="noStrike" dirty="0">
                <a:solidFill>
                  <a:srgbClr val="000000"/>
                </a:solidFill>
                <a:effectLst/>
                <a:latin typeface="Calibri"/>
                <a:cs typeface="Calibri"/>
              </a:rPr>
              <a:t>Tampereella oli vuonna </a:t>
            </a:r>
            <a:r>
              <a:rPr lang="fi-FI" sz="1800" b="1" dirty="0">
                <a:solidFill>
                  <a:srgbClr val="000000"/>
                </a:solidFill>
                <a:latin typeface="Calibri"/>
                <a:cs typeface="Calibri"/>
              </a:rPr>
              <a:t>2025</a:t>
            </a:r>
            <a:r>
              <a:rPr lang="fi-FI" sz="1800" b="1" i="0" u="none" strike="noStrike" dirty="0">
                <a:solidFill>
                  <a:srgbClr val="000000"/>
                </a:solidFill>
                <a:effectLst/>
                <a:latin typeface="Calibri"/>
                <a:cs typeface="Calibri"/>
              </a:rPr>
              <a:t>:</a:t>
            </a:r>
            <a:r>
              <a:rPr lang="fi-FI" sz="1800" b="1" dirty="0">
                <a:solidFill>
                  <a:srgbClr val="000000"/>
                </a:solidFill>
                <a:latin typeface="Calibri"/>
                <a:cs typeface="Calibri"/>
              </a:rPr>
              <a:t> 31</a:t>
            </a:r>
            <a:r>
              <a:rPr lang="fi-FI" sz="1800" b="1" i="0" u="none" strike="noStrike" dirty="0">
                <a:solidFill>
                  <a:srgbClr val="000000"/>
                </a:solidFill>
                <a:effectLst/>
                <a:latin typeface="Calibri"/>
                <a:cs typeface="Calibri"/>
              </a:rPr>
              <a:t> hotellia, n. </a:t>
            </a:r>
            <a:r>
              <a:rPr lang="fi-FI" sz="1800" b="1" dirty="0">
                <a:solidFill>
                  <a:srgbClr val="000000"/>
                </a:solidFill>
                <a:latin typeface="Calibri"/>
                <a:cs typeface="Calibri"/>
              </a:rPr>
              <a:t>3700</a:t>
            </a:r>
            <a:r>
              <a:rPr lang="fi-FI" sz="1800" b="1" i="0" u="none" strike="noStrike" dirty="0">
                <a:solidFill>
                  <a:srgbClr val="000000"/>
                </a:solidFill>
                <a:effectLst/>
                <a:latin typeface="Calibri"/>
                <a:cs typeface="Calibri"/>
              </a:rPr>
              <a:t> hotellihuonetta ja noin</a:t>
            </a:r>
            <a:r>
              <a:rPr lang="fi-FI" sz="1800" b="1" dirty="0">
                <a:solidFill>
                  <a:srgbClr val="000000"/>
                </a:solidFill>
                <a:latin typeface="Calibri"/>
                <a:cs typeface="Calibri"/>
              </a:rPr>
              <a:t> 7 700 </a:t>
            </a:r>
            <a:r>
              <a:rPr lang="fi-FI" sz="1800" b="1" i="0" u="none" strike="noStrike" dirty="0">
                <a:solidFill>
                  <a:srgbClr val="000000"/>
                </a:solidFill>
                <a:effectLst/>
                <a:latin typeface="Calibri"/>
                <a:cs typeface="Calibri"/>
              </a:rPr>
              <a:t>vuodepaikkaa</a:t>
            </a:r>
            <a:r>
              <a:rPr lang="fi-FI" sz="1800" b="0" i="0" u="none" strike="noStrike" dirty="0">
                <a:solidFill>
                  <a:srgbClr val="000000"/>
                </a:solidFill>
                <a:effectLst/>
                <a:latin typeface="Calibri"/>
                <a:cs typeface="Calibri"/>
              </a:rPr>
              <a:t>. (Lähde: </a:t>
            </a:r>
            <a:r>
              <a:rPr lang="fi-FI" dirty="0">
                <a:hlinkClick r:id="rId3"/>
              </a:rPr>
              <a:t>https://visitfinland.stat.fi/PXWeb/pxweb/fi/VisitFinland/VisitFinland__Majoitustilastot/visitfinland_matk_pxt_116y.px</a:t>
            </a:r>
            <a:r>
              <a:rPr lang="fi-FI" dirty="0">
                <a:solidFill>
                  <a:srgbClr val="000000"/>
                </a:solidFill>
                <a:latin typeface="Calibri"/>
                <a:cs typeface="Calibri"/>
              </a:rPr>
              <a:t>)</a:t>
            </a:r>
            <a:endParaRPr lang="fi-FI" dirty="0">
              <a:solidFill>
                <a:srgbClr val="444444"/>
              </a:solidFill>
              <a:latin typeface="Calibri"/>
              <a:cs typeface="Calibri"/>
            </a:endParaRPr>
          </a:p>
          <a:p>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Sijainti kahden järven välissä tarjoaa kauniita tapahtumapaikkoja ja virkistäytymismahdollisuuksia.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Suuri osa tapahtumapaikoista ja palveluista kävelyetäisyyden päässä toisistaan.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Panostamme voimakkaasti uusien, suurta yleisöä kiinnostavien tapahtumien ideointiin, mahdollistamiseen ja hankkimiseen.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Tarjoamme tapahtumajärjestäjille parhaat mahdolliset toimintaedellytykset, sujuvan hallinnon ja nykyaikaisen infrastruktuurin.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15 000 katsojaa vetävä Euroopan ensimmäinen ja ainoa ydinkeskustassa sijaitseva monitoimiareena valmistui 2021. </a:t>
            </a:r>
            <a:r>
              <a:rPr lang="en-US" sz="18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fi-FI" sz="1800" b="0" i="0" dirty="0">
                <a:solidFill>
                  <a:srgbClr val="444444"/>
                </a:solidFill>
                <a:effectLst/>
                <a:latin typeface="Calibri"/>
                <a:cs typeface="Calibri"/>
              </a:rPr>
              <a:t>​</a:t>
            </a:r>
            <a:endParaRPr lang="fi-FI" b="0" i="0" dirty="0">
              <a:solidFill>
                <a:srgbClr val="444444"/>
              </a:solidFill>
              <a:effectLst/>
              <a:latin typeface="Calibri"/>
              <a:cs typeface="Calibri"/>
            </a:endParaRPr>
          </a:p>
          <a:p>
            <a:pPr algn="l" rtl="0" fontAlgn="base"/>
            <a:r>
              <a:rPr lang="fi-FI" sz="1800" b="0" i="0" u="none" strike="noStrike" dirty="0">
                <a:solidFill>
                  <a:srgbClr val="000000"/>
                </a:solidFill>
                <a:effectLst/>
                <a:latin typeface="Calibri"/>
                <a:cs typeface="Calibri"/>
              </a:rPr>
              <a:t>Lähde: </a:t>
            </a:r>
            <a:r>
              <a:rPr lang="fi-FI" sz="2800" dirty="0">
                <a:hlinkClick r:id="rId4"/>
              </a:rPr>
              <a:t>Microsoft Power BI</a:t>
            </a:r>
            <a:r>
              <a:rPr lang="fi-FI" sz="2800" dirty="0"/>
              <a:t> (Tapahtumien  vaikuttavuusarviointi 2023)</a:t>
            </a:r>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33</a:t>
            </a:fld>
            <a:endParaRPr lang="fi-FI"/>
          </a:p>
        </p:txBody>
      </p:sp>
    </p:spTree>
    <p:extLst>
      <p:ext uri="{BB962C8B-B14F-4D97-AF65-F5344CB8AC3E}">
        <p14:creationId xmlns:p14="http://schemas.microsoft.com/office/powerpoint/2010/main" val="3922561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Pirkanmaalla on 2 571 yli hehtaarin suuruista vesistöä. Maakunnan järvet ovat melko syviä, keskisyvyydeltään 11 m. Lähde: Pirkanmaan Kalatalouskeskus: </a:t>
            </a:r>
            <a:r>
              <a:rPr lang="fi-FI" sz="1800" b="0" i="0" u="sng" strike="noStrike">
                <a:solidFill>
                  <a:srgbClr val="91C9EA"/>
                </a:solidFill>
                <a:effectLst/>
                <a:latin typeface="Calibri" panose="020F0502020204030204" pitchFamily="34" charset="0"/>
                <a:hlinkClick r:id="rId3"/>
              </a:rPr>
              <a:t>https://www.kuhamaa.fi/jarvet/</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kaupunki omistaa metsiä noin 7500 hehtaaria. Noin 3800 hehtaaria kaupungin metsistä sijaitsee kantakaupungissa: Lähde: </a:t>
            </a:r>
            <a:r>
              <a:rPr lang="fi-FI" sz="1800" b="0" i="0" u="sng" strike="noStrike">
                <a:solidFill>
                  <a:srgbClr val="91C9EA"/>
                </a:solidFill>
                <a:effectLst/>
                <a:latin typeface="Calibri" panose="020F0502020204030204" pitchFamily="34" charset="0"/>
                <a:hlinkClick r:id="rId4"/>
              </a:rPr>
              <a:t>https://www.tampere.fi/asuminen-ja-ymparisto/ymparisto-ja-luonto/metsat.html</a:t>
            </a:r>
            <a:r>
              <a:rPr lang="fi-FI"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Vuoden 2020 lopussa leikkipaikkoja on 219. Lisäksi Tampereella on lasten liikennepuisto Kalevassa. </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Viherpalveluohjelman (leikkipaikat 2021-2030) mukaisesti vuonna 2030 kaupungilla 200 leikkipaikkaa. Laaja peruskunnostus tehdään 49 leikkipaikalle ja rakennetaan 17 uutta leikkipaikkaa.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Lähde: </a:t>
            </a:r>
            <a:r>
              <a:rPr lang="fi-FI" sz="1800" b="0" i="0" u="sng">
                <a:solidFill>
                  <a:srgbClr val="000000"/>
                </a:solidFill>
                <a:effectLst/>
                <a:latin typeface="Calibri" panose="020F0502020204030204" pitchFamily="34" charset="0"/>
              </a:rPr>
              <a:t>https://www.tampere.fi/asuminen-ja-ymparisto/ymparisto-ja-luonto/puistot-ja-viheralueet/leikkipaikat/leikkipaikkaohjelma.html</a:t>
            </a:r>
            <a:r>
              <a:rPr lang="fi-FI" sz="1800" b="0" i="0">
                <a:solidFill>
                  <a:srgbClr val="444444"/>
                </a:solidFill>
                <a:effectLst/>
                <a:latin typeface="Calibri" panose="020F0502020204030204" pitchFamily="34" charset="0"/>
              </a:rPr>
              <a:t>​</a:t>
            </a:r>
            <a:br>
              <a:rPr lang="fi-FI" sz="1800" b="0" i="0">
                <a:solidFill>
                  <a:srgbClr val="444444"/>
                </a:solidFill>
                <a:effectLst/>
                <a:latin typeface="Calibri" panose="020F0502020204030204" pitchFamily="34" charset="0"/>
              </a:rPr>
            </a:b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Viidesosa kaupungin pinta-alasta on viheralueita, joihin sisältyvät rakennettujen puistojen lisäksi metsät ja avoimet alueet: </a:t>
            </a:r>
            <a:r>
              <a:rPr lang="fi-FI" sz="1800" b="0" i="0" u="sng" strike="noStrike">
                <a:solidFill>
                  <a:srgbClr val="91C9EA"/>
                </a:solidFill>
                <a:effectLst/>
                <a:latin typeface="Calibri" panose="020F0502020204030204" pitchFamily="34" charset="0"/>
                <a:hlinkClick r:id="rId5"/>
              </a:rPr>
              <a:t>https://www.tampere.fi/asuminen-ja-ymparisto/ymparisto-ja-luonto/puistot-ja-viheralueet.html</a:t>
            </a:r>
            <a:r>
              <a:rPr lang="en-US" sz="1800" b="0" i="0">
                <a:solidFill>
                  <a:srgbClr val="444444"/>
                </a:solidFill>
                <a:effectLst/>
                <a:latin typeface="Calibri" panose="020F0502020204030204" pitchFamily="34" charset="0"/>
              </a:rPr>
              <a:t>​</a:t>
            </a:r>
            <a:br>
              <a:rPr lang="en-US" sz="1800" b="0" i="0">
                <a:solidFill>
                  <a:srgbClr val="444444"/>
                </a:solidFill>
                <a:effectLst/>
                <a:latin typeface="Calibri" panose="020F0502020204030204" pitchFamily="34" charset="0"/>
              </a:rPr>
            </a:br>
            <a:r>
              <a:rPr lang="fi-FI" sz="1800" b="0" i="0" u="none" strike="noStrike">
                <a:solidFill>
                  <a:srgbClr val="000000"/>
                </a:solidFill>
                <a:effectLst/>
                <a:latin typeface="Calibri" panose="020F0502020204030204" pitchFamily="34" charset="0"/>
              </a:rPr>
              <a:t>Tampereelle laadittiin kaupunkipuulinjaus 22.12.2020. Linjauksen avulla halutaan lisätä tietoa kaupunkipuiden merkityksestä ja turvata puiden hyvinvointi ja niihin liittyvät ekologiset, esteettiset ja kulttuuriset arvot. Kaupunkipuulinjauksen avulla pyritään lisäksi ohjaamaan istutettavien puiden lajistoa monimuotoisemmaksi ja varmistamaan kaupunkipuuston säilyminen muuttuvissa ilmasto-olosuhteissa.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kaupungin alueella on lähes 200 järveä tai lampea.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Vesialue käsittää noin 24 % kaupungin kokonaispinta-alasta. Lähde: </a:t>
            </a:r>
            <a:r>
              <a:rPr lang="fi-FI" sz="1800" b="0" i="0" u="sng" strike="noStrike">
                <a:solidFill>
                  <a:srgbClr val="91C9EA"/>
                </a:solidFill>
                <a:effectLst/>
                <a:latin typeface="Calibri" panose="020F0502020204030204" pitchFamily="34" charset="0"/>
                <a:hlinkClick r:id="rId6"/>
              </a:rPr>
              <a:t>https://www.tampere.fi/liitteet/5o2F1q9zz/jarvivesiraportti07.pdf</a:t>
            </a:r>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Suurimmat järvet ovat Näsijärvi ja Pyhäjärvi. Näsijärvi on Suomen 16. suurin järvi</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Pyynikinharju on maailman korkein soraharju, 80 m Pyhäjärven pinnasta.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Pudotus kaupunkia halkovassa Tammerkoskessa 18 metriä.</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2484692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Viiden tähden keskusta on kaupungin strategiaan pohjautuva kehittämisohjelma vuosille 2011–2030. Ohjelma on kokonaisnäkemys keskustan kaupunkiympäristön ja toimintaympäristön tavoitteista ja niitä toteuttavista käytännön toimista tuleville vuosikymmenille.</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Kaupungin keskustaa kehitetään määrätietoisesti kaikilla osa-alueilla: kaupunkirakenne, kaupunkiympäristö, kaupunkiliikenne, kaupunkikuva ja kaupunkikulttuuri huomioiden.</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Vuoteen 2030 mennessä Tampereen keskustassa on 35–40 % enemmän asukkaita kuin 2015 sekä uusia, merkittäviä työpaikka-alueita, esim. Asemakeskus.</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US" sz="1800" b="0" i="0" dirty="0" err="1">
                <a:solidFill>
                  <a:srgbClr val="444444"/>
                </a:solidFill>
                <a:effectLst/>
                <a:latin typeface="Calibri" panose="020F0502020204030204" pitchFamily="34" charset="0"/>
              </a:rPr>
              <a:t>Vuoteen</a:t>
            </a:r>
            <a:r>
              <a:rPr lang="en-US" sz="1800" b="0" i="0" dirty="0">
                <a:solidFill>
                  <a:srgbClr val="444444"/>
                </a:solidFill>
                <a:effectLst/>
                <a:latin typeface="Calibri" panose="020F0502020204030204" pitchFamily="34" charset="0"/>
              </a:rPr>
              <a:t> 2040 </a:t>
            </a:r>
            <a:r>
              <a:rPr lang="en-US" sz="1800" b="0" i="0" dirty="0" err="1">
                <a:solidFill>
                  <a:srgbClr val="444444"/>
                </a:solidFill>
                <a:effectLst/>
                <a:latin typeface="Calibri" panose="020F0502020204030204" pitchFamily="34" charset="0"/>
              </a:rPr>
              <a:t>tavoitteena</a:t>
            </a:r>
            <a:r>
              <a:rPr lang="en-US" sz="1800" b="0" i="0" dirty="0">
                <a:solidFill>
                  <a:srgbClr val="444444"/>
                </a:solidFill>
                <a:effectLst/>
                <a:latin typeface="Calibri" panose="020F0502020204030204" pitchFamily="34" charset="0"/>
              </a:rPr>
              <a:t> on 55 000 </a:t>
            </a:r>
            <a:r>
              <a:rPr lang="en-US" sz="1800" b="0" i="0" dirty="0" err="1">
                <a:solidFill>
                  <a:srgbClr val="444444"/>
                </a:solidFill>
                <a:effectLst/>
                <a:latin typeface="Calibri" panose="020F0502020204030204" pitchFamily="34" charset="0"/>
              </a:rPr>
              <a:t>uutta</a:t>
            </a:r>
            <a:r>
              <a:rPr lang="en-US" sz="1800" b="0" i="0" dirty="0">
                <a:solidFill>
                  <a:srgbClr val="444444"/>
                </a:solidFill>
                <a:effectLst/>
                <a:latin typeface="Calibri" panose="020F0502020204030204" pitchFamily="34" charset="0"/>
              </a:rPr>
              <a:t> </a:t>
            </a:r>
            <a:r>
              <a:rPr lang="en-US" sz="1800" b="0" i="0" dirty="0" err="1">
                <a:solidFill>
                  <a:srgbClr val="444444"/>
                </a:solidFill>
                <a:effectLst/>
                <a:latin typeface="Calibri" panose="020F0502020204030204" pitchFamily="34" charset="0"/>
              </a:rPr>
              <a:t>asukasta</a:t>
            </a:r>
            <a:r>
              <a:rPr lang="en-US" sz="1800" b="0" i="0" dirty="0">
                <a:solidFill>
                  <a:srgbClr val="444444"/>
                </a:solidFill>
                <a:effectLst/>
                <a:latin typeface="Calibri" panose="020F0502020204030204" pitchFamily="34" charset="0"/>
              </a:rPr>
              <a:t> ja 55 000 </a:t>
            </a:r>
            <a:r>
              <a:rPr lang="en-US" sz="1800" b="0" i="0" dirty="0" err="1">
                <a:solidFill>
                  <a:srgbClr val="444444"/>
                </a:solidFill>
                <a:effectLst/>
                <a:latin typeface="Calibri" panose="020F0502020204030204" pitchFamily="34" charset="0"/>
              </a:rPr>
              <a:t>uutta</a:t>
            </a:r>
            <a:r>
              <a:rPr lang="en-US" sz="1800" b="0" i="0" dirty="0">
                <a:solidFill>
                  <a:srgbClr val="444444"/>
                </a:solidFill>
                <a:effectLst/>
                <a:latin typeface="Calibri" panose="020F0502020204030204" pitchFamily="34" charset="0"/>
              </a:rPr>
              <a:t> </a:t>
            </a:r>
            <a:r>
              <a:rPr lang="en-US" sz="1800" b="0" i="0" dirty="0" err="1">
                <a:solidFill>
                  <a:srgbClr val="444444"/>
                </a:solidFill>
                <a:effectLst/>
                <a:latin typeface="Calibri" panose="020F0502020204030204" pitchFamily="34" charset="0"/>
              </a:rPr>
              <a:t>työpaikkaa</a:t>
            </a:r>
            <a:endParaRPr lang="en-US"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Keskustassa on valmius rakentaa asuntoja noin 15 000 asukkaalle. Uusia työpaikkoja voi syntyä noin 15 000. Ihmiset voivat matkustaa keskustaan mukavasti ja sujuvasti. Yritykset menestyvät ja palvelu pelaa. </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sz="2800"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keskustasta rakentuu elämyksellinen kokonaisuus, johon on helppo tulla, sijoittua tai sijoittaa. Kaupunkirakenne eheytyy ja tiivistyy. Moderni arkkitehtuuri täydentää vanhaa rakennuskantaa muodostaen yhdessä kiinnostavan kokonaisuuden.</a:t>
            </a:r>
            <a:r>
              <a:rPr lang="fi-FI" sz="1800" b="1" i="0" u="none" strike="noStrike" dirty="0">
                <a:solidFill>
                  <a:srgbClr val="000000"/>
                </a:solidFill>
                <a:effectLst/>
                <a:latin typeface="Calibri" panose="020F0502020204030204" pitchFamily="34" charset="0"/>
              </a:rPr>
              <a:t> </a:t>
            </a:r>
            <a:r>
              <a:rPr lang="fi-FI" sz="1800" b="0" i="0" u="none" strike="noStrike" dirty="0">
                <a:solidFill>
                  <a:srgbClr val="000000"/>
                </a:solidFill>
                <a:effectLst/>
                <a:latin typeface="Calibri" panose="020F0502020204030204" pitchFamily="34" charset="0"/>
              </a:rPr>
              <a:t>Rannat ja järvet ovat tulleet osaksi keskustaa. Katukuva on kaupunkimainen, kiinnostava, elävä, täynnä tamperelaisia vivahteita ja tapahtumia. Elämäntapa on kaupunkimainen ja yhteisöllinen. Ihmiset viihtyvät ja voivat hyvin.</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278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1" i="0" u="none" strike="noStrike" dirty="0">
                <a:solidFill>
                  <a:srgbClr val="000000"/>
                </a:solidFill>
                <a:effectLst/>
                <a:latin typeface="Calibri" panose="020F0502020204030204" pitchFamily="34" charset="0"/>
              </a:rPr>
              <a:t>Alueen avainnumeroita:</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noin 4000-6000 asukasta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noin 10 000 uutta työpaikkaa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noin 300 000 neliömetriä rakennusoikeutta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p>
          <a:p>
            <a:pPr algn="l" rtl="0" fontAlgn="base"/>
            <a:r>
              <a:rPr lang="fi-FI" sz="2200" b="1" i="0" u="none" strike="noStrike" dirty="0">
                <a:solidFill>
                  <a:srgbClr val="000000"/>
                </a:solidFill>
                <a:effectLst/>
                <a:latin typeface="Calibri" panose="020F0502020204030204" pitchFamily="34" charset="0"/>
              </a:rPr>
              <a:t>Helppo saavutettavuus ja suuremmat liikennevirrat</a:t>
            </a:r>
            <a:r>
              <a:rPr lang="fi-FI"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Ratikka kulkee alueen läpi</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Uudistetusta Itsenäisyydenkadun alikulkusillan tunnelista suora kulku asemalaitureille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Jalankulkijoiden ja pyöräilijöiden yhteydet ovat sujuvat</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P-</a:t>
            </a:r>
            <a:r>
              <a:rPr lang="fi-FI" sz="2200" b="0" i="0" u="none" strike="noStrike" dirty="0" err="1">
                <a:solidFill>
                  <a:srgbClr val="000000"/>
                </a:solidFill>
                <a:effectLst/>
                <a:latin typeface="Calibri" panose="020F0502020204030204" pitchFamily="34" charset="0"/>
              </a:rPr>
              <a:t>Hämpin</a:t>
            </a:r>
            <a:r>
              <a:rPr lang="fi-FI" sz="2200" b="0" i="0" u="none" strike="noStrike" dirty="0">
                <a:solidFill>
                  <a:srgbClr val="000000"/>
                </a:solidFill>
                <a:effectLst/>
                <a:latin typeface="Calibri" panose="020F0502020204030204" pitchFamily="34" charset="0"/>
              </a:rPr>
              <a:t> laajennus parantaa yksityisautoilun ja huoltoliikenteen yhteyksiä</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Suomirata lähentää toteutuessaan pääkaupunkiseutua ja Helsinki-Vantaa lentoasemaa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u="none" strike="noStrike" dirty="0">
                <a:solidFill>
                  <a:srgbClr val="000000"/>
                </a:solidFill>
                <a:effectLst/>
                <a:latin typeface="Calibri" panose="020F0502020204030204" pitchFamily="34" charset="0"/>
              </a:rPr>
              <a:t>Lähde: https://www.tampere.fi/asuminen-ja-ymparisto/kaupunkisuunnittelu-ja-rakentamishankkeet/kannen-alue.html</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21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Tampereen Nokia </a:t>
            </a:r>
            <a:r>
              <a:rPr lang="fi-FI" sz="1800" b="0" i="0" u="none" strike="noStrike" dirty="0" err="1">
                <a:solidFill>
                  <a:srgbClr val="000000"/>
                </a:solidFill>
                <a:effectLst/>
                <a:latin typeface="Calibri" panose="020F0502020204030204" pitchFamily="34" charset="0"/>
              </a:rPr>
              <a:t>Arena</a:t>
            </a:r>
            <a:r>
              <a:rPr lang="fi-FI" sz="1800" b="0" i="0" u="none" strike="noStrike" dirty="0">
                <a:solidFill>
                  <a:srgbClr val="000000"/>
                </a:solidFill>
                <a:effectLst/>
                <a:latin typeface="Calibri" panose="020F0502020204030204" pitchFamily="34" charset="0"/>
              </a:rPr>
              <a:t> on aina avoinna oleva, uuden sukupolven monitoimiareena, jonka yhteydessä on myös hotelli, kasino, ravintoloita ja toimistotiloja. Kilpailukykyiset puitteet kansainvälisten artistien sekä suurten urheilu- ja viihdetapahtumien vaatimille megatuotannoille. Aivan kaupungin ydinkeskustassa sijaitsevalle areenalle ei tule ollenkaan parkkipaikkoja, sillä sinne on helppo saapua jalan, pyörällä tai julkisella liikenteellä.</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Suomen suurin monitoimiareena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Kestävä kehitys huomioitu jo suunnitteluvaiheessa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Nokia </a:t>
            </a:r>
            <a:r>
              <a:rPr lang="fi-FI" sz="1800" b="0" i="0" u="none" strike="noStrike" dirty="0" err="1">
                <a:solidFill>
                  <a:srgbClr val="000000"/>
                </a:solidFill>
                <a:effectLst/>
                <a:latin typeface="Calibri" panose="020F0502020204030204" pitchFamily="34" charset="0"/>
              </a:rPr>
              <a:t>Arena</a:t>
            </a:r>
            <a:r>
              <a:rPr lang="fi-FI" sz="1800" b="0" i="0" u="none" strike="noStrike" dirty="0">
                <a:solidFill>
                  <a:srgbClr val="000000"/>
                </a:solidFill>
                <a:effectLst/>
                <a:latin typeface="Calibri" panose="020F0502020204030204" pitchFamily="34" charset="0"/>
              </a:rPr>
              <a:t> tarjoaa elämysten oheen kattavat ja monipuoliset ravintolaelämykset, laadukkaat majoituspalvelut kokoustiloineen ja saunoineen sekä aitioita yksityis- ja yrityskäyttöön. Nokia </a:t>
            </a:r>
            <a:r>
              <a:rPr lang="fi-FI" sz="1800" b="0" i="0" u="none" strike="noStrike" dirty="0" err="1">
                <a:solidFill>
                  <a:srgbClr val="000000"/>
                </a:solidFill>
                <a:effectLst/>
                <a:latin typeface="Calibri" panose="020F0502020204030204" pitchFamily="34" charset="0"/>
              </a:rPr>
              <a:t>Arena</a:t>
            </a:r>
            <a:r>
              <a:rPr lang="fi-FI" sz="1800" b="0" i="0" u="none" strike="noStrike" dirty="0">
                <a:solidFill>
                  <a:srgbClr val="000000"/>
                </a:solidFill>
                <a:effectLst/>
                <a:latin typeface="Calibri" panose="020F0502020204030204" pitchFamily="34" charset="0"/>
              </a:rPr>
              <a:t> on kaupunkilaisten olohuone, joka on täynnä elämää vuoden jokaisena päivänä. Areenan ravintolat ja muut palvelut palvelevat asiakkaita myös tapahtumien ulkopuolella.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Areenalla on myös tarjolla maailmanluokan majoituspalvelut, joista vastaa </a:t>
            </a:r>
            <a:r>
              <a:rPr lang="fi-FI" sz="1800" b="0" i="0" u="none" strike="noStrike" dirty="0" err="1">
                <a:solidFill>
                  <a:srgbClr val="000000"/>
                </a:solidFill>
                <a:effectLst/>
                <a:latin typeface="Calibri" panose="020F0502020204030204" pitchFamily="34" charset="0"/>
              </a:rPr>
              <a:t>Lapland</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Hotels</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Arena</a:t>
            </a:r>
            <a:r>
              <a:rPr lang="fi-FI" sz="1800" b="0" i="0" u="none" strike="noStrike" dirty="0">
                <a:solidFill>
                  <a:srgbClr val="000000"/>
                </a:solidFill>
                <a:effectLst/>
                <a:latin typeface="Calibri" panose="020F0502020204030204" pitchFamily="34" charset="0"/>
              </a:rPr>
              <a:t>. Hotellissa on kaikkiaan 273 hotellihuonetta, joista 70 on oma sauna ja 15 huoneessa oma aitioparveke. </a:t>
            </a:r>
            <a:r>
              <a:rPr lang="fi-FI" sz="1800" b="0" i="0" dirty="0">
                <a:solidFill>
                  <a:srgbClr val="444444"/>
                </a:solidFill>
                <a:effectLst/>
                <a:latin typeface="Calibri" panose="020F0502020204030204" pitchFamily="34" charset="0"/>
              </a:rPr>
              <a:t>​</a:t>
            </a:r>
            <a:br>
              <a:rPr lang="fi-FI"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https://nokiaarena.fi/</a:t>
            </a:r>
            <a:r>
              <a:rPr lang="fi-FI" sz="1800" b="0" i="0" dirty="0">
                <a:solidFill>
                  <a:srgbClr val="444444"/>
                </a:solidFill>
                <a:effectLst/>
                <a:latin typeface="Calibri" panose="020F0502020204030204" pitchFamily="34" charset="0"/>
              </a:rPr>
              <a:t>​</a:t>
            </a:r>
          </a:p>
          <a:p>
            <a:pPr algn="l" rtl="0" fontAlgn="base"/>
            <a:r>
              <a:rPr lang="fi-FI" sz="2800" dirty="0">
                <a:hlinkClick r:id="rId3"/>
              </a:rPr>
              <a:t>Tietoa Areenasta - Nokia </a:t>
            </a:r>
            <a:r>
              <a:rPr lang="fi-FI" sz="2800" dirty="0" err="1">
                <a:hlinkClick r:id="rId3"/>
              </a:rPr>
              <a:t>Arena</a:t>
            </a:r>
            <a:br>
              <a:rPr lang="fi-FI" sz="1800" b="0" i="0" dirty="0">
                <a:solidFill>
                  <a:srgbClr val="444444"/>
                </a:solidFill>
                <a:effectLst/>
                <a:latin typeface="Calibri" panose="020F0502020204030204" pitchFamily="34" charset="0"/>
              </a:rPr>
            </a:b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39</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Ranta-Tampella sijaitsee keskeisellä paikalla, Tampereen keskustan pohjoisreunalla, Näsijärven rannassa ja Tammerkosken suulla. Alue on merkittävä osa Tampereen kaupunkikuvaa Näsijärven suunnasta katsottuna ja se yhdistää kaupungin rantareitit sekä eri alueet toisiinsa luoden uusia pyöräily ja kävelymahdollisuuksia kaupunkilaisille.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Alue on Tammerkosken ympäristön viimeinen laaja uudisrakentamisalue, johon rakennetaan monimuotoisia asuntoja sekä omistukseen että vuokralle. Rantakadut ja asuintalojen keskelle rakennettu kanava siltoineen luovat alueelle omaleimaisen ja ainutlaatuisen kaupunkimaisen ilmeen. Ranta-Tampellan kunnallistekniikan, katujen ja yleisten alueiden rakentaminen kuuluu Viiden tähden keskustan vastuualueelle. Lisäksi Ranta-Tampellassa on paljon nautittavaa myös muille kuin asukkaille, mm. oleskelulaitureita, ulkoliikuntalaitteita, kiipeilyseinä.</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2816409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Hiedanranta on tuleva läntisen Tampereen keskus, jota rakennetaan Näsijärven maisemiin 18 500 asukkaalle. Alueella on näkyvä ja värikäs historia, mutta ratkaisuillaan se edustaa kestävän kaupunkielämän tulevaisuutta. Tavoitteena on hiilinegatiivinen kaupunginosa, joka tuottaa enemmän päästötöntä energiaa kuin kuluttaa. Hiedanrantaan pääsee helposti kaikilla kulkumuodoilla ja ratikkamatka keskustasta vie 12 minuuttia. Vaikka kaupunginosa on vielä pitkään kesken, siellä on jatkuvasti koettavaa ja osallistumisen mahdollisuuksia. Ratikan rakentaminen Pyynikintorilta länteen aloitettiin 2021. Liikennöinti Hiedanrantaan alkoi loppuvuodesta 2024.</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https://hiedanranta.fi/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3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Lähteet:</a:t>
            </a:r>
            <a:r>
              <a:rPr lang="en-US" sz="1800" b="0" i="0" dirty="0">
                <a:solidFill>
                  <a:srgbClr val="444444"/>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Opiskelukaupunkien suositteluhalukkuus 2025, Taloustutkimus </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Muuttohalukkuus 2025, Taloustutkimus </a:t>
            </a:r>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dirty="0">
                <a:solidFill>
                  <a:srgbClr val="444444"/>
                </a:solidFill>
                <a:effectLst/>
                <a:latin typeface="Calibri" panose="020F0502020204030204" pitchFamily="34" charset="0"/>
              </a:rPr>
              <a:t>​</a:t>
            </a:r>
            <a:r>
              <a:rPr lang="fi-FI" sz="1200" b="0" i="0" u="none" strike="noStrike" dirty="0">
                <a:solidFill>
                  <a:srgbClr val="000000"/>
                </a:solidFill>
                <a:effectLst/>
                <a:latin typeface="Calibri" panose="020F0502020204030204" pitchFamily="34" charset="0"/>
              </a:rPr>
              <a:t>Kaupungit ja kunnat matkailukohteina 2025, Taloustutkimus</a:t>
            </a:r>
            <a:endParaRPr lang="en-US" b="0" i="0" dirty="0">
              <a:solidFill>
                <a:srgbClr val="444444"/>
              </a:solidFill>
              <a:effectLst/>
              <a:latin typeface="Calibri" panose="020F0502020204030204" pitchFamily="34" charset="0"/>
            </a:endParaRPr>
          </a:p>
          <a:p>
            <a:pPr algn="l" rtl="0" fontAlgn="base"/>
            <a:endParaRPr lang="fi-FI" b="1" i="0" dirty="0">
              <a:solidFill>
                <a:srgbClr val="444444"/>
              </a:solidFill>
              <a:effectLst/>
              <a:latin typeface="Calibri" panose="020F0502020204030204" pitchFamily="34" charset="0"/>
            </a:endParaRPr>
          </a:p>
          <a:p>
            <a:r>
              <a:rPr lang="fi-FI" sz="1800" b="1" i="0" u="none" strike="noStrike" dirty="0">
                <a:solidFill>
                  <a:srgbClr val="000000"/>
                </a:solidFill>
                <a:effectLst/>
                <a:latin typeface="Calibri" panose="020F0502020204030204" pitchFamily="34" charset="0"/>
              </a:rPr>
              <a:t>Tampere on Suomen vetovoimaisin kaupunki. </a:t>
            </a:r>
            <a:r>
              <a:rPr lang="fi-FI" sz="1800" b="0" i="0" u="none" strike="noStrike" dirty="0">
                <a:solidFill>
                  <a:srgbClr val="000000"/>
                </a:solidFill>
                <a:effectLst/>
                <a:latin typeface="Calibri" panose="020F0502020204030204" pitchFamily="34" charset="0"/>
              </a:rPr>
              <a:t>T</a:t>
            </a:r>
            <a:r>
              <a:rPr lang="fi-FI" sz="1200" b="0" i="0" kern="1200" dirty="0">
                <a:solidFill>
                  <a:schemeClr val="tx1"/>
                </a:solidFill>
                <a:effectLst/>
                <a:latin typeface="+mn-lt"/>
                <a:ea typeface="+mn-ea"/>
                <a:cs typeface="+mn-cs"/>
              </a:rPr>
              <a:t>ulokset pohjautuvat T-Median tammi-helmikuussa 2025 toteuttamaan kaupunkien </a:t>
            </a:r>
            <a:r>
              <a:rPr lang="fi-FI" sz="1200" b="0" i="0" kern="1200" dirty="0" err="1">
                <a:solidFill>
                  <a:schemeClr val="tx1"/>
                </a:solidFill>
                <a:effectLst/>
                <a:latin typeface="+mn-lt"/>
                <a:ea typeface="+mn-ea"/>
                <a:cs typeface="+mn-cs"/>
              </a:rPr>
              <a:t>Vetovoima&amp;Pitovoima-tutkimukseen</a:t>
            </a:r>
            <a:r>
              <a:rPr lang="fi-FI" sz="1200" b="0" i="0" kern="1200" dirty="0">
                <a:solidFill>
                  <a:schemeClr val="tx1"/>
                </a:solidFill>
                <a:effectLst/>
                <a:latin typeface="+mn-lt"/>
                <a:ea typeface="+mn-ea"/>
                <a:cs typeface="+mn-cs"/>
              </a:rPr>
              <a:t>. Tutkimuksessa selvitettiin Suomen kymmenen asukasluvultaan suurimman kaupungin veto- ja pitovoimaa sekä potentiaalisten että kaupunkien omien asukkaiden joukossa. Kaupunkien asukkaiden tutkimukseen osallistui yhteensä 2 166 ja potentiaalisten asukkaiden tutkimukseen 2 067 vastaajaa. Tutkimuksen kohderyhmänä olivat 15–65-vuotiaat suomalaiset, Ahvenanmaata lukuun ottamatta. T-Median </a:t>
            </a:r>
            <a:r>
              <a:rPr lang="fi-FI" sz="1200" b="0" i="0" kern="1200" dirty="0" err="1">
                <a:solidFill>
                  <a:schemeClr val="tx1"/>
                </a:solidFill>
                <a:effectLst/>
                <a:latin typeface="+mn-lt"/>
                <a:ea typeface="+mn-ea"/>
                <a:cs typeface="+mn-cs"/>
              </a:rPr>
              <a:t>Vetovoima&amp;Pitovoima-tutkimusmallissa</a:t>
            </a:r>
            <a:r>
              <a:rPr lang="fi-FI" sz="1200" b="0" i="0" kern="1200" dirty="0">
                <a:solidFill>
                  <a:schemeClr val="tx1"/>
                </a:solidFill>
                <a:effectLst/>
                <a:latin typeface="+mn-lt"/>
                <a:ea typeface="+mn-ea"/>
                <a:cs typeface="+mn-cs"/>
              </a:rPr>
              <a:t> kaupungin saama vetovoimapistemäärä muodostuu kuuden eri osa-alueen keskiarvona: taloudellinen elinvoima, yhteisö, ympäristö, sijainti, palvelut ja kustannusrakenne.</a:t>
            </a:r>
          </a:p>
          <a:p>
            <a:pPr algn="l" rtl="0" fontAlgn="base"/>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Ratikan </a:t>
            </a:r>
            <a:r>
              <a:rPr lang="fi-FI" sz="1800" b="0" i="0" u="none" strike="noStrike" dirty="0" err="1">
                <a:solidFill>
                  <a:srgbClr val="000000"/>
                </a:solidFill>
                <a:effectLst/>
                <a:latin typeface="Calibri" panose="020F0502020204030204" pitchFamily="34" charset="0"/>
              </a:rPr>
              <a:t>liikkenöinti</a:t>
            </a:r>
            <a:r>
              <a:rPr lang="fi-FI" sz="1800" b="0" i="0" u="none" strike="noStrike" dirty="0">
                <a:solidFill>
                  <a:srgbClr val="000000"/>
                </a:solidFill>
                <a:effectLst/>
                <a:latin typeface="Calibri" panose="020F0502020204030204" pitchFamily="34" charset="0"/>
              </a:rPr>
              <a:t> alkoi Tampereella 9.8.2021. </a:t>
            </a:r>
            <a:r>
              <a:rPr lang="en-US" sz="1800" b="0" i="0" dirty="0">
                <a:solidFill>
                  <a:srgbClr val="444444"/>
                </a:solidFill>
                <a:effectLst/>
                <a:latin typeface="Calibri" panose="020F0502020204030204" pitchFamily="34" charset="0"/>
              </a:rPr>
              <a:t>​</a:t>
            </a:r>
          </a:p>
          <a:p>
            <a:pPr algn="l" rtl="0" fontAlgn="base"/>
            <a:r>
              <a:rPr lang="fi-FI" sz="1800" b="0" i="0" u="none" strike="noStrike" dirty="0">
                <a:solidFill>
                  <a:srgbClr val="000000"/>
                </a:solidFill>
                <a:effectLst/>
                <a:latin typeface="Calibri" panose="020F0502020204030204" pitchFamily="34" charset="0"/>
              </a:rPr>
              <a:t>Tampereen kaupunginvaltuusto teki 7.11.2016 toteutuspäätöksen raitiotien ensimmäisen vaiheen rakentamisesta. Ensimmäiseen toteutusvaiheeseen kuuluu raitiotieradan lisäksi varikko Hervantaan. Läntisen raitiotien rakentamisesta päätettiin kaupunginvaltuustossa 19.10.2020.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Raitiotie mahdollistaa Tampereen kasvun ja kehityksen monin tavoin. Sen lisäksi, että se tarjoaa uuden liikkumismuodon, se yhdistää kodit, koulut ja työpaikat sekä lisää Tampereen vetovoimaa. Kasvava kaupunki rakentuu tiiviimmin raitiotieradan ympärille.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r>
              <a:rPr lang="fi-FI" sz="1800" b="0" i="0" u="none" strike="noStrike" dirty="0">
                <a:solidFill>
                  <a:srgbClr val="000000"/>
                </a:solidFill>
                <a:effectLst/>
                <a:latin typeface="Calibri" panose="020F0502020204030204" pitchFamily="34" charset="0"/>
              </a:rPr>
              <a:t>Raitiotien seudullisen yleissuunnitelman yhteydessä (19.2.2021) on tehty alustava arvio toteutusjärjestyksestä ja alustavasta aikataulusta raitiotiejärjestelmän laajentamiseksi seudulliseksi vuoteen 2040 mennessä. Raitiotietä on tavoitteena laajentaa vaiheittain.</a:t>
            </a:r>
            <a:br>
              <a:rPr lang="fi-FI" sz="1800" b="0" i="0" u="none" strike="noStrike" dirty="0">
                <a:solidFill>
                  <a:srgbClr val="000000"/>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 </a:t>
            </a:r>
            <a:br>
              <a:rPr lang="en-US" sz="1800" b="0" i="0" u="none" strike="noStrike" dirty="0">
                <a:solidFill>
                  <a:srgbClr val="444444"/>
                </a:solidFill>
                <a:effectLst/>
                <a:latin typeface="Calibri" panose="020F0502020204030204" pitchFamily="34" charset="0"/>
              </a:rPr>
            </a:br>
            <a:r>
              <a:rPr lang="fi-FI" sz="1200" b="0" i="0" kern="1200" dirty="0">
                <a:solidFill>
                  <a:schemeClr val="tx1"/>
                </a:solidFill>
                <a:effectLst/>
                <a:latin typeface="+mn-lt"/>
                <a:ea typeface="+mn-ea"/>
                <a:cs typeface="+mn-cs"/>
              </a:rPr>
              <a:t>Tämän hetken arvio ratahaarojen toteutusjärjestyksestä:</a:t>
            </a:r>
          </a:p>
          <a:p>
            <a:r>
              <a:rPr lang="fi-FI" sz="1200" b="0" i="0" kern="1200" dirty="0">
                <a:solidFill>
                  <a:schemeClr val="tx1"/>
                </a:solidFill>
                <a:effectLst/>
                <a:latin typeface="+mn-lt"/>
                <a:ea typeface="+mn-ea"/>
                <a:cs typeface="+mn-cs"/>
              </a:rPr>
              <a:t>Pirkkala-Linnainmaa, rakentaminen 2025–2032</a:t>
            </a:r>
          </a:p>
          <a:p>
            <a:r>
              <a:rPr lang="fi-FI" sz="1200" b="0" i="0" kern="1200" dirty="0">
                <a:solidFill>
                  <a:schemeClr val="tx1"/>
                </a:solidFill>
                <a:effectLst/>
                <a:latin typeface="+mn-lt"/>
                <a:ea typeface="+mn-ea"/>
                <a:cs typeface="+mn-cs"/>
              </a:rPr>
              <a:t>Lielahti–Ylöjärvi, rakentaminen 2032-35</a:t>
            </a:r>
          </a:p>
          <a:p>
            <a:r>
              <a:rPr lang="fi-FI" sz="1200" b="0" i="0" kern="1200" dirty="0">
                <a:solidFill>
                  <a:schemeClr val="tx1"/>
                </a:solidFill>
                <a:effectLst/>
                <a:latin typeface="+mn-lt"/>
                <a:ea typeface="+mn-ea"/>
                <a:cs typeface="+mn-cs"/>
              </a:rPr>
              <a:t>Linnainmaa–Kangasala, rakentaminen 2036-2039</a:t>
            </a:r>
          </a:p>
          <a:p>
            <a:r>
              <a:rPr lang="fi-FI" sz="1200" b="0" i="0" kern="1200" dirty="0">
                <a:solidFill>
                  <a:schemeClr val="tx1"/>
                </a:solidFill>
                <a:effectLst/>
                <a:latin typeface="+mn-lt"/>
                <a:ea typeface="+mn-ea"/>
                <a:cs typeface="+mn-cs"/>
              </a:rPr>
              <a:t>Hatanpää–Vuores, rakentaminen 2030-luvulla</a:t>
            </a:r>
          </a:p>
          <a:p>
            <a:pPr algn="l" rtl="0" fontAlgn="base"/>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3502125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a:solidFill>
                  <a:srgbClr val="000000"/>
                </a:solidFill>
                <a:effectLst/>
                <a:latin typeface="Calibri" panose="020F0502020204030204" pitchFamily="34" charset="0"/>
              </a:rPr>
              <a:t>Meille on hyvä sijoittaa ja sijoittua. Yritysten pääsyitä toimia Suomen vetovoimaisimmassa kaupungissa ovat hyvä työvoiman saatavuus, keskeinen sijainti ja läheiset yhteydet korkeakouluihin.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Tampereen seutu on pääkaupunkiseudun jälkeen Suomen toiseksi suurin kaupunkikeskus. Noin kaksi kolmasosaa Suomen elinkeinotoiminnasta keskittyy kahden tunnin ajomatkan säteelle Tampereelta.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pPr algn="l" rtl="0" fontAlgn="base"/>
            <a:r>
              <a:rPr lang="fi-FI" sz="1800" b="0" i="0" u="none" strike="noStrike">
                <a:solidFill>
                  <a:srgbClr val="000000"/>
                </a:solidFill>
                <a:effectLst/>
                <a:latin typeface="Calibri" panose="020F0502020204030204" pitchFamily="34" charset="0"/>
              </a:rPr>
              <a:t>Tampereella rakentaminen antaa paremman tuoton kuin muissa Pohjoismaiden suurkaupungeissa.</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i-FI" sz="1800" b="0" i="0">
                <a:solidFill>
                  <a:srgbClr val="444444"/>
                </a:solidFill>
                <a:effectLst/>
                <a:latin typeface="Calibri" panose="020F0502020204030204" pitchFamily="34" charset="0"/>
              </a:rPr>
              <a:t>​</a:t>
            </a:r>
            <a:endParaRPr lang="fi-FI" b="0" i="0">
              <a:solidFill>
                <a:srgbClr val="444444"/>
              </a:solidFill>
              <a:effectLst/>
              <a:latin typeface="Calibri" panose="020F0502020204030204" pitchFamily="34" charset="0"/>
            </a:endParaRPr>
          </a:p>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43</a:t>
            </a:fld>
            <a:endParaRPr lang="fi-FI"/>
          </a:p>
        </p:txBody>
      </p:sp>
    </p:spTree>
    <p:extLst>
      <p:ext uri="{BB962C8B-B14F-4D97-AF65-F5344CB8AC3E}">
        <p14:creationId xmlns:p14="http://schemas.microsoft.com/office/powerpoint/2010/main" val="3607152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Kaupungilla on yhteensä 562 liikuntatilaa. </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fi-FI" sz="1800" b="1" i="0" u="none" strike="noStrike" dirty="0">
                <a:solidFill>
                  <a:srgbClr val="000000"/>
                </a:solidFill>
                <a:effectLst/>
                <a:latin typeface="Calibri" panose="020F0502020204030204" pitchFamily="34" charset="0"/>
              </a:rPr>
              <a:t>Kävijämäärät</a:t>
            </a:r>
            <a:r>
              <a:rPr lang="fi-FI" sz="1800" b="0" i="0" u="none" strike="noStrike" dirty="0">
                <a:solidFill>
                  <a:srgbClr val="000000"/>
                </a:solidFill>
                <a:effectLst/>
                <a:latin typeface="Calibri" panose="020F0502020204030204" pitchFamily="34" charset="0"/>
              </a:rPr>
              <a:t>: uimahallit 855 700 kävijää vuodessa, maauimala 129 600 kävijää vuodessa, liikuntapaikoissa sarjatason pelejä ja otteluita noin 13 070 vuodessa, joista kansallisia tai kansainvälisiä tapahtumia 150. Sisäliikunnan kävijämäärät 1 470 600 kävijää vuodessa, ulkoilureitit noin 2 miljoonaa kävijää vuodessa (arvio) ja jäähalleissa noin 395 300 kävijää vuodessa. (Lähde: sivistyspalvelut, liikunta ja nuoriso)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34 kuntoilupaikkaa (puistoissa ja liikunta-alueilla)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85 km valaistuja ulkoilureittejä, talvella kelin salliessa latuja laatuverkostoa kokonaisuudessaan n. 120−130 km johon voi tehdä ladut lumitilanteesta riippuen, kaikki ei kuitenkaan valaistua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4 jäähallia (Tampereen jäähalli (Hakametsä), harjoitusjäähalli (Haka 3),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ja Hervannan jäähallit, lisäksi vielä Sentteri Tampere Oy (Kaukajärvellä), jonka jäänhoidosta ja valvonnasta vastaamme.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Tampereelle tulossa uusi urheilualue Hakametsä Sport Campus. Jääkiekko keskittyy Nokia </a:t>
            </a:r>
            <a:r>
              <a:rPr lang="fi-FI" sz="1800" b="1" i="0" u="none" strike="noStrike" dirty="0" err="1">
                <a:solidFill>
                  <a:srgbClr val="000000"/>
                </a:solidFill>
                <a:effectLst/>
                <a:latin typeface="Calibri" panose="020F0502020204030204" pitchFamily="34" charset="0"/>
              </a:rPr>
              <a:t>Arenalle</a:t>
            </a:r>
            <a:r>
              <a:rPr lang="fi-FI" sz="1800" b="1" i="0" u="none" strike="noStrike" dirty="0">
                <a:solidFill>
                  <a:srgbClr val="000000"/>
                </a:solidFill>
                <a:effectLst/>
                <a:latin typeface="Calibri" panose="020F0502020204030204" pitchFamily="34" charset="0"/>
              </a:rPr>
              <a:t>, ja Hakametsän halli jää muiden lajien käyttöön.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Lisätietoa Hakametsä Sport Campus rakennushankkeesta: https://www.tampere.fi/asuminen-ja-ymparisto/kaupunkisuunnittelu-ja-rakentamishankkeet/hakametsa.html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32 uimarantaa</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4 uimahallia (</a:t>
            </a:r>
            <a:r>
              <a:rPr lang="fi-FI" sz="1800" b="0" i="0" u="none" strike="noStrike" dirty="0" err="1">
                <a:solidFill>
                  <a:srgbClr val="000000"/>
                </a:solidFill>
                <a:effectLst/>
                <a:latin typeface="Calibri" panose="020F0502020204030204" pitchFamily="34" charset="0"/>
              </a:rPr>
              <a:t>Tesoman</a:t>
            </a:r>
            <a:r>
              <a:rPr lang="fi-FI" sz="1800" b="0" i="0" u="none" strike="noStrike" dirty="0">
                <a:solidFill>
                  <a:srgbClr val="000000"/>
                </a:solidFill>
                <a:effectLst/>
                <a:latin typeface="Calibri" panose="020F0502020204030204" pitchFamily="34" charset="0"/>
              </a:rPr>
              <a:t>, Pyynikin ja Hervannan uimahallit, lisäksi Tampereen uintikeskus)</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1 maauimala Kalevassa (Tampereen uintikeskuksen yhteydessä)</a:t>
            </a:r>
            <a:r>
              <a:rPr lang="fi-FI" sz="1800" b="0" i="0" dirty="0">
                <a:solidFill>
                  <a:srgbClr val="444444"/>
                </a:solidFill>
                <a:effectLst/>
                <a:latin typeface="Calibri" panose="020F0502020204030204" pitchFamily="34" charset="0"/>
              </a:rPr>
              <a:t>​</a:t>
            </a:r>
            <a:endParaRPr lang="fi-FI"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Iso-</a:t>
            </a:r>
            <a:r>
              <a:rPr lang="fi-FI" sz="1800" b="0" i="0" u="none" strike="noStrike" dirty="0" err="1">
                <a:solidFill>
                  <a:srgbClr val="000000"/>
                </a:solidFill>
                <a:effectLst/>
                <a:latin typeface="Calibri" panose="020F0502020204030204" pitchFamily="34" charset="0"/>
              </a:rPr>
              <a:t>Vilusen</a:t>
            </a:r>
            <a:r>
              <a:rPr lang="fi-FI" sz="1800" b="0" i="0" u="none" strike="noStrike" dirty="0">
                <a:solidFill>
                  <a:srgbClr val="000000"/>
                </a:solidFill>
                <a:effectLst/>
                <a:latin typeface="Calibri" panose="020F0502020204030204" pitchFamily="34" charset="0"/>
              </a:rPr>
              <a:t> skeittipooli, BBMX-rata ja polkupyörä Trial-rata, Mustavuori laskettelukeskus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fi-FI" sz="1800" b="0" i="0" dirty="0">
              <a:solidFill>
                <a:srgbClr val="444444"/>
              </a:solidFill>
              <a:effectLst/>
              <a:latin typeface="Arial" panose="020B0604020202020204" pitchFamily="34" charset="0"/>
            </a:endParaRPr>
          </a:p>
          <a:p>
            <a:pPr algn="l" rtl="0" fontAlgn="base"/>
            <a:r>
              <a:rPr lang="fi-FI" sz="1800" b="1" i="0" u="none" strike="noStrike" dirty="0">
                <a:solidFill>
                  <a:srgbClr val="000000"/>
                </a:solidFill>
                <a:effectLst/>
                <a:latin typeface="Calibri" panose="020F0502020204030204" pitchFamily="34" charset="0"/>
              </a:rPr>
              <a:t>Lisäksi: </a:t>
            </a:r>
            <a:r>
              <a:rPr lang="fi-FI" sz="1800" b="0" i="0" u="none" strike="noStrike" dirty="0">
                <a:solidFill>
                  <a:srgbClr val="000000"/>
                </a:solidFill>
                <a:effectLst/>
                <a:latin typeface="Calibri" panose="020F0502020204030204" pitchFamily="34" charset="0"/>
              </a:rPr>
              <a:t>(Lähde: sivistyspalvelut, liikunta ja nuoriso)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Talviuintipaikat 9 kpl (saunalliset ja saunattomat): </a:t>
            </a:r>
            <a:r>
              <a:rPr lang="fi-FI" sz="1800" b="0" i="0" u="sng" strike="noStrike" dirty="0">
                <a:solidFill>
                  <a:srgbClr val="91C9EA"/>
                </a:solidFill>
                <a:effectLst/>
                <a:latin typeface="Calibri" panose="020F0502020204030204" pitchFamily="34" charset="0"/>
                <a:hlinkClick r:id="rId3"/>
              </a:rPr>
              <a:t>https://www.tampere.fi/kulttuuri-ja-vapaa-aika/liikunta/liikuntapaikat/talviuintipaikat.html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Kaupin urheilupuisto (iso kokonaisuus, paljon mahdollisuuksia omaehtoiseen liikkumiseen)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latuverkosto talvisin ja ulkoilureitit kesäisin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pesä- ja jalkapallokentät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Luistelukentät ja -kaukalot noin 150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Retkiluisteluradat 2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Näsijärvi ja Tohloppi</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Tekojääradat 4 kpl</a:t>
            </a:r>
          </a:p>
          <a:p>
            <a:pPr algn="l" rtl="0" fontAlgn="base"/>
            <a:r>
              <a:rPr lang="fi-FI" sz="1800" b="0" i="0" u="none" strike="noStrike" dirty="0">
                <a:solidFill>
                  <a:srgbClr val="000000"/>
                </a:solidFill>
                <a:effectLst/>
                <a:latin typeface="Calibri" panose="020F0502020204030204" pitchFamily="34" charset="0"/>
              </a:rPr>
              <a:t>Yleisurheilukenttiä 5 kpl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Tekonurmikenttiä 15 kpl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Stadionit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Tampereen 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Tammelan stadion </a:t>
            </a: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Kaukajärven soutu- ja melontastadion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panose="020F0502020204030204" pitchFamily="34" charset="0"/>
              </a:rPr>
              <a:t>Kaupin pesäpallostadion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i-FI" sz="1800" b="0" i="0" u="none" strike="noStrike" dirty="0">
                <a:solidFill>
                  <a:srgbClr val="000000"/>
                </a:solidFill>
                <a:effectLst/>
                <a:latin typeface="Calibri" panose="020F0502020204030204" pitchFamily="34" charset="0"/>
              </a:rPr>
              <a:t>Kuntosalit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Sisäliikuntatilojen yhteydessä on kuntosaleja: </a:t>
            </a:r>
            <a:r>
              <a:rPr lang="fi-FI" sz="1800" b="0" i="0" u="sng" strike="noStrike" dirty="0">
                <a:solidFill>
                  <a:srgbClr val="91C9EA"/>
                </a:solidFill>
                <a:effectLst/>
                <a:latin typeface="Calibri" panose="020F0502020204030204" pitchFamily="34" charset="0"/>
                <a:hlinkClick r:id="rId4"/>
              </a:rPr>
              <a:t>https://www.tampere.fi/kulttuuri-ja-vapaa-aika/liikunta/liikuntapaikat/kuntosalit.html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Beachvolleykentät</a:t>
            </a:r>
            <a:r>
              <a:rPr lang="fi-FI" sz="1800" b="0" i="0" u="none" strike="noStrike" dirty="0">
                <a:solidFill>
                  <a:srgbClr val="000000"/>
                </a:solidFill>
                <a:effectLst/>
                <a:latin typeface="Calibri" panose="020F0502020204030204" pitchFamily="34" charset="0"/>
              </a:rPr>
              <a:t> 6 kpl: </a:t>
            </a:r>
            <a:r>
              <a:rPr lang="fi-FI" sz="1800" b="0" i="0" u="sng" strike="noStrike" dirty="0">
                <a:solidFill>
                  <a:srgbClr val="91C9EA"/>
                </a:solidFill>
                <a:effectLst/>
                <a:latin typeface="Calibri" panose="020F0502020204030204" pitchFamily="34" charset="0"/>
                <a:hlinkClick r:id="rId5"/>
              </a:rPr>
              <a:t>https://www.tampere.fi/kulttuuri-ja-vapaa-aika/liikunta/liikuntapaikat/beachvolleykentat.html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Frisbeegolfradat</a:t>
            </a:r>
            <a:r>
              <a:rPr lang="en-US" sz="1800" b="0" i="0" u="none" strike="noStrike" dirty="0">
                <a:solidFill>
                  <a:srgbClr val="000000"/>
                </a:solidFill>
                <a:effectLst/>
                <a:latin typeface="Calibri" panose="020F0502020204030204" pitchFamily="34" charset="0"/>
              </a:rPr>
              <a:t> 5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lisäksi</a:t>
            </a:r>
            <a:r>
              <a:rPr lang="en-US" sz="1800" b="0" i="0" u="none" strike="noStrike" dirty="0">
                <a:solidFill>
                  <a:srgbClr val="000000"/>
                </a:solidFill>
                <a:effectLst/>
                <a:latin typeface="Calibri" panose="020F0502020204030204" pitchFamily="34" charset="0"/>
              </a:rPr>
              <a:t> MM-</a:t>
            </a:r>
            <a:r>
              <a:rPr lang="en-US" sz="1800" b="0" i="0" u="none" strike="noStrike" dirty="0" err="1">
                <a:solidFill>
                  <a:srgbClr val="000000"/>
                </a:solidFill>
                <a:effectLst/>
                <a:latin typeface="Calibri" panose="020F0502020204030204" pitchFamily="34" charset="0"/>
              </a:rPr>
              <a:t>tasoinen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Frisbeegolfkeskus</a:t>
            </a:r>
            <a:r>
              <a:rPr lang="en-US" sz="1800" b="0" i="0" u="none" strike="noStrike" dirty="0">
                <a:solidFill>
                  <a:srgbClr val="000000"/>
                </a:solidFill>
                <a:effectLst/>
                <a:latin typeface="Calibri" panose="020F0502020204030204" pitchFamily="34" charset="0"/>
              </a:rPr>
              <a:t>: </a:t>
            </a:r>
            <a:r>
              <a:rPr lang="en-US" sz="1800" b="0" i="0" u="sng" strike="noStrike" dirty="0">
                <a:solidFill>
                  <a:srgbClr val="91C9EA"/>
                </a:solidFill>
                <a:effectLst/>
                <a:latin typeface="Calibri" panose="020F0502020204030204" pitchFamily="34" charset="0"/>
                <a:hlinkClick r:id="rId6"/>
              </a:rPr>
              <a:t>https://www.tampere.fi/kulttuuri-ja-vapaa-aika/liikunta/liikuntapaikat/frisbeegolfradat.html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Rullalautailupaikat</a:t>
            </a:r>
            <a:r>
              <a:rPr lang="en-US" sz="1800" b="0" i="0" u="none" strike="noStrike" dirty="0">
                <a:solidFill>
                  <a:srgbClr val="000000"/>
                </a:solidFill>
                <a:effectLst/>
                <a:latin typeface="Calibri" panose="020F0502020204030204" pitchFamily="34" charset="0"/>
              </a:rPr>
              <a:t> 4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 https://www.tampere.fi/kulttuuri-ja-vapaa-aika/liikunta/liikuntapaikat/rullalautailupaikat.html</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Retkeily</a:t>
            </a:r>
            <a:r>
              <a:rPr lang="en-US" sz="1800" b="0" i="0" u="none" strike="noStrike" dirty="0">
                <a:solidFill>
                  <a:srgbClr val="000000"/>
                </a:solidFill>
                <a:effectLst/>
                <a:latin typeface="Calibri" panose="020F0502020204030204" pitchFamily="34" charset="0"/>
              </a:rPr>
              <a:t>- ja </a:t>
            </a:r>
            <a:r>
              <a:rPr lang="en-US" sz="1800" b="0" i="0" u="none" strike="noStrike" dirty="0" err="1">
                <a:solidFill>
                  <a:srgbClr val="000000"/>
                </a:solidFill>
                <a:effectLst/>
                <a:latin typeface="Calibri" panose="020F0502020204030204" pitchFamily="34" charset="0"/>
              </a:rPr>
              <a:t>ulkoilumajat</a:t>
            </a:r>
            <a:r>
              <a:rPr lang="en-US" sz="1800" b="0" i="0" u="none" strike="noStrike" dirty="0">
                <a:solidFill>
                  <a:srgbClr val="000000"/>
                </a:solidFill>
                <a:effectLst/>
                <a:latin typeface="Calibri" panose="020F0502020204030204" pitchFamily="34" charset="0"/>
              </a:rPr>
              <a:t> 5 </a:t>
            </a:r>
            <a:r>
              <a:rPr lang="en-US" sz="1800" b="0" i="0" u="none" strike="noStrike" dirty="0" err="1">
                <a:solidFill>
                  <a:srgbClr val="000000"/>
                </a:solidFill>
                <a:effectLst/>
                <a:latin typeface="Calibri" panose="020F0502020204030204" pitchFamily="34" charset="0"/>
              </a:rPr>
              <a:t>kpl</a:t>
            </a:r>
            <a:r>
              <a:rPr lang="en-US" sz="1800" b="0" i="0" u="none" strike="noStrike" dirty="0">
                <a:solidFill>
                  <a:srgbClr val="000000"/>
                </a:solidFill>
                <a:effectLst/>
                <a:latin typeface="Calibri" panose="020F0502020204030204" pitchFamily="34" charset="0"/>
              </a:rPr>
              <a:t>:</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Kintulammi</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Kortejärvi</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Lamminpää</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Niihama</a:t>
            </a:r>
            <a:r>
              <a:rPr lang="fi-FI"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Suolijärvi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Tohlopilla</a:t>
            </a:r>
            <a:r>
              <a:rPr lang="en-US" sz="1800" b="0" i="0" u="none" strike="noStrike" dirty="0">
                <a:solidFill>
                  <a:srgbClr val="000000"/>
                </a:solidFill>
                <a:effectLst/>
                <a:latin typeface="Calibri" panose="020F0502020204030204" pitchFamily="34" charset="0"/>
              </a:rPr>
              <a:t> 1 km </a:t>
            </a:r>
            <a:r>
              <a:rPr lang="en-US" sz="1800" b="0" i="0" u="none" strike="noStrike" dirty="0" err="1">
                <a:solidFill>
                  <a:srgbClr val="000000"/>
                </a:solidFill>
                <a:effectLst/>
                <a:latin typeface="Calibri" panose="020F0502020204030204" pitchFamily="34" charset="0"/>
              </a:rPr>
              <a:t>mittainen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esteetön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polku</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536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a:ea typeface="Calibri"/>
                <a:cs typeface="Calibri"/>
              </a:rPr>
              <a:t>Tampereella on monipuolinen kulttuuri- ja urheilutarjonta. Tapahtumatarjonta on monipuolista ja laadukasta. </a:t>
            </a:r>
            <a:r>
              <a:rPr lang="en-US" sz="1800" b="0" i="0" dirty="0">
                <a:solidFill>
                  <a:srgbClr val="444444"/>
                </a:solidFill>
                <a:effectLst/>
                <a:latin typeface="Calibri"/>
                <a:ea typeface="Calibri"/>
                <a:cs typeface="Calibri"/>
              </a:rPr>
              <a:t>​</a:t>
            </a:r>
            <a:endParaRPr lang="en-US" b="0" i="0" dirty="0">
              <a:solidFill>
                <a:srgbClr val="444444"/>
              </a:solidFill>
              <a:effectLst/>
              <a:latin typeface="Calibri"/>
              <a:ea typeface="Calibri"/>
              <a:cs typeface="Calibri"/>
            </a:endParaRPr>
          </a:p>
          <a:p>
            <a:endParaRPr lang="en-US" sz="1800" dirty="0">
              <a:solidFill>
                <a:srgbClr val="444444"/>
              </a:solidFill>
              <a:latin typeface="Calibri"/>
              <a:ea typeface="Calibri"/>
              <a:cs typeface="Calibri"/>
            </a:endParaRPr>
          </a:p>
          <a:p>
            <a:r>
              <a:rPr lang="en-US" sz="1800" dirty="0" err="1">
                <a:solidFill>
                  <a:srgbClr val="444444"/>
                </a:solidFill>
                <a:latin typeface="Calibri"/>
                <a:ea typeface="Calibri"/>
                <a:cs typeface="Calibri"/>
              </a:rPr>
              <a:t>Luvut</a:t>
            </a:r>
            <a:r>
              <a:rPr lang="en-US" sz="1800" dirty="0">
                <a:solidFill>
                  <a:srgbClr val="444444"/>
                </a:solidFill>
                <a:latin typeface="Calibri"/>
                <a:ea typeface="Calibri"/>
                <a:cs typeface="Calibri"/>
              </a:rPr>
              <a:t>: </a:t>
            </a:r>
            <a:r>
              <a:rPr lang="fi-FI" sz="2800" dirty="0">
                <a:hlinkClick r:id="rId3"/>
              </a:rPr>
              <a:t>Microsoft Power BI</a:t>
            </a:r>
            <a:r>
              <a:rPr lang="fi-FI" sz="2800" dirty="0"/>
              <a:t> (Tapahtumien vaikuttavuusarviointiraportti)</a:t>
            </a:r>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743253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Paljon erilaista tekemistä koko perheelle (Tallipiha, Kauppahalli, Pyynikin Näkötorni)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err="1">
                <a:solidFill>
                  <a:srgbClr val="000000"/>
                </a:solidFill>
                <a:effectLst/>
                <a:latin typeface="Calibri" panose="020F0502020204030204" pitchFamily="34" charset="0"/>
              </a:rPr>
              <a:t>Viikinsaari</a:t>
            </a:r>
            <a:r>
              <a:rPr lang="fi-FI" sz="1800" b="0" i="0" u="none" strike="noStrike" dirty="0">
                <a:solidFill>
                  <a:srgbClr val="000000"/>
                </a:solidFill>
                <a:effectLst/>
                <a:latin typeface="Calibri" panose="020F0502020204030204" pitchFamily="34" charset="0"/>
              </a:rPr>
              <a:t>: Saarelta löytyy Lemmenpolku, kioski, ravintola, uimaranta, sauna, tanssilava ja jopa kappeli ja kesäteatteri. Laivat lähtevät Laukontorin satamasta tasatunnein, saaresta takaisin Laukontorille aina puolelta.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Särkänniemi: 28 huvilaitetta, akvaario, planetaario, Näsinneula, Mauri Kunnaksen Koiramäki</a:t>
            </a:r>
            <a:r>
              <a:rPr lang="fi-FI" sz="1800" b="0" i="0" dirty="0">
                <a:solidFill>
                  <a:srgbClr val="444444"/>
                </a:solidFill>
                <a:effectLst/>
                <a:latin typeface="Calibri" panose="020F0502020204030204" pitchFamily="34" charset="0"/>
              </a:rPr>
              <a:t>​</a:t>
            </a:r>
            <a:r>
              <a:rPr lang="fi-FI" sz="1800" b="0" i="0" u="none" strike="noStrike" dirty="0">
                <a:solidFill>
                  <a:srgbClr val="000000"/>
                </a:solidFill>
                <a:effectLst/>
                <a:latin typeface="Calibri" panose="020F0502020204030204" pitchFamily="34" charset="0"/>
              </a:rPr>
              <a:t>. Hurjastele vuoristoratojen kyydissä, keinu karusellissa ja </a:t>
            </a:r>
            <a:r>
              <a:rPr lang="fi-FI" sz="1800" b="0" i="0" u="none" strike="noStrike" dirty="0" err="1">
                <a:solidFill>
                  <a:srgbClr val="000000"/>
                </a:solidFill>
                <a:effectLst/>
                <a:latin typeface="Calibri" panose="020F0502020204030204" pitchFamily="34" charset="0"/>
              </a:rPr>
              <a:t>nojatuolimatkaile</a:t>
            </a:r>
            <a:r>
              <a:rPr lang="fi-FI" sz="1800" b="0" i="0" u="none" strike="noStrike" dirty="0">
                <a:solidFill>
                  <a:srgbClr val="000000"/>
                </a:solidFill>
                <a:effectLst/>
                <a:latin typeface="Calibri" panose="020F0502020204030204" pitchFamily="34" charset="0"/>
              </a:rPr>
              <a:t> avaruudessa. Voit myös kiivetä korkeuksiin Näsinneulassa, sukeltaa pinnan alle Akvaariossa ja hypätä satuun Koiramäessä. Särkänniemi on enemmän kuin huvipuisto! Särkänniemen Elämyspuisto on suosittu perhematkailukohde.</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Särkänniemen Koiramäki on Mauri Kunnaksen rakastettujen tarinoiden pohjalta rakennettu teemapuisto, jossa satu ja todellisuus sekoittuvat mitä suloisimmalla tavalla. Koiramäessä asiakas astuu osaksi satua 1800-luvun maailmaan, joka on kuitenkin höystetty tämän päivän hauskuuksilla. Koiramäessä saa tehdä ja touhuta, leikkiä ja koskea. Alueella pääsee tapaamaan Koiramäen asukkaita, niin ihmisiä kuin koiriakin, ja lisäksi siellä asustaa paljon oikeita eläimiä.</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Puistoja keskustan tuntumassa: Emil Aaltosen puisto, Hatanpään arboretum, Heinäpuisto, Hämeenpuisto, Kirjailijanpuisto, Kirjastonpuisto, Koskipuisto, </a:t>
            </a:r>
            <a:r>
              <a:rPr lang="fi-FI" sz="1800" b="0" i="0" u="none" strike="noStrike" dirty="0" err="1">
                <a:solidFill>
                  <a:srgbClr val="000000"/>
                </a:solidFill>
                <a:effectLst/>
                <a:latin typeface="Calibri" panose="020F0502020204030204" pitchFamily="34" charset="0"/>
              </a:rPr>
              <a:t>Näsinpuisto</a:t>
            </a:r>
            <a:r>
              <a:rPr lang="fi-FI" sz="1800" b="0" i="0" u="none" strike="noStrike" dirty="0">
                <a:solidFill>
                  <a:srgbClr val="000000"/>
                </a:solidFill>
                <a:effectLst/>
                <a:latin typeface="Calibri" panose="020F0502020204030204" pitchFamily="34" charset="0"/>
              </a:rPr>
              <a:t>, Ratinanniemi, Santalahden rantapuisto, Sorsapuisto, Pyynikin kirkkopuisto, Wilhelm von Nottbeckin puisto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Tiitiäisen Satupuisto on Kirsi Kunnaksen Tiitiäisen satupuun runoihin perustuva teemaleikkipaikka, jossa yhdistyvät taide ja toiminnallisuus.</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Pikku Kakkosen puisto Koskipuistossa käy myös isommille lapsille, sillä puisto on todellinen seikkailurata kiipeilytelineineen ja teemaleikkipaikkoineen.</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Emil Aaltosen puisto sijaitsee </a:t>
            </a:r>
            <a:r>
              <a:rPr lang="fi-FI" sz="1800" b="0" i="0" u="none" strike="noStrike" dirty="0" err="1">
                <a:solidFill>
                  <a:srgbClr val="000000"/>
                </a:solidFill>
                <a:effectLst/>
                <a:latin typeface="Calibri" panose="020F0502020204030204" pitchFamily="34" charset="0"/>
              </a:rPr>
              <a:t>Tammelantorin</a:t>
            </a:r>
            <a:r>
              <a:rPr lang="fi-FI" sz="1800" b="0" i="0" u="none" strike="noStrike" dirty="0">
                <a:solidFill>
                  <a:srgbClr val="000000"/>
                </a:solidFill>
                <a:effectLst/>
                <a:latin typeface="Calibri" panose="020F0502020204030204" pitchFamily="34" charset="0"/>
              </a:rPr>
              <a:t> laidalla, ja ison puistoaukean vieressä oleva esteetön leikkipuisto on loistava kohde koko päiväksi.</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 </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Museoita (Museokeskus Vapriikki (jossa mm. Luonnontieteellinen Museo), Muumimuseo, Vakoilumuseo,  Amurin työläismuseokortteli, Sara Hildénin taidemuseo ja Poliisimuseo)</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219 kpl (vuonna 2020) leikkipaikkaa puistoissa, minkä lisäksi vielä päiväkotien ja koulujen pihat</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Lähde: </a:t>
            </a:r>
            <a:r>
              <a:rPr lang="fi-FI" dirty="0">
                <a:hlinkClick r:id="rId3"/>
              </a:rPr>
              <a:t>Leikkipaikat [Tampereen kaupunki - Vapaa-aika ja harrastukset]</a:t>
            </a:r>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2925472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dirty="0">
                <a:solidFill>
                  <a:srgbClr val="000000"/>
                </a:solidFill>
                <a:effectLst/>
                <a:latin typeface="Calibri" panose="020F0502020204030204" pitchFamily="34" charset="0"/>
              </a:rPr>
              <a:t>Tampereella asuminen tuo elämänlaatua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Asuntojen hintataso on Tampereella pääkaupunkiseutua alhaisempi. Ruuhkaton liikkuminen, nopeat kulkuyhteydet kaupungin sisällä ja monipuoliset elämykset tekevät arjesta sujuvaa.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Tampereelle rakennetaan uusia, monipuolisia asuinalueita. Useimmat niistä sijaitsevat tulevan ratikkareitin varrella. Myös uimaranta on Tampereella aina pyörämatkan päässä, kaupunginosasta riippumatta.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 kasvaa noin 3 000-5 000 asukkaalla vuosittain, 10 vuoden sisällä 15–20 % on uusia tamperelaisia. Tampere on useiden tutkimusten mukaan Suomen vetovoimaisin asuinpaikka.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49</a:t>
            </a:fld>
            <a:endParaRPr lang="fi-FI"/>
          </a:p>
        </p:txBody>
      </p:sp>
    </p:spTree>
    <p:extLst>
      <p:ext uri="{BB962C8B-B14F-4D97-AF65-F5344CB8AC3E}">
        <p14:creationId xmlns:p14="http://schemas.microsoft.com/office/powerpoint/2010/main" val="3805150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solidFill>
                  <a:srgbClr val="444444"/>
                </a:solidFill>
              </a:rPr>
              <a:t>Lisätietoja</a:t>
            </a:r>
            <a:r>
              <a:rPr lang="en-US" dirty="0">
                <a:solidFill>
                  <a:srgbClr val="444444"/>
                </a:solidFill>
              </a:rPr>
              <a:t>: </a:t>
            </a:r>
            <a:endParaRPr lang="en-US" dirty="0">
              <a:solidFill>
                <a:srgbClr val="000000"/>
              </a:solidFill>
            </a:endParaRPr>
          </a:p>
          <a:p>
            <a:endParaRPr lang="en-US" dirty="0">
              <a:solidFill>
                <a:srgbClr val="444444"/>
              </a:solidFill>
              <a:ea typeface="Calibri"/>
              <a:cs typeface="Calibri"/>
            </a:endParaRPr>
          </a:p>
          <a:p>
            <a:r>
              <a:rPr lang="en-US" b="1" dirty="0">
                <a:solidFill>
                  <a:srgbClr val="444444"/>
                </a:solidFill>
              </a:rPr>
              <a:t>Tukea </a:t>
            </a:r>
            <a:r>
              <a:rPr lang="en-US" b="1" dirty="0" err="1">
                <a:solidFill>
                  <a:srgbClr val="444444"/>
                </a:solidFill>
              </a:rPr>
              <a:t>tarvitsevien</a:t>
            </a:r>
            <a:r>
              <a:rPr lang="en-US" b="1" dirty="0">
                <a:solidFill>
                  <a:srgbClr val="444444"/>
                </a:solidFill>
              </a:rPr>
              <a:t> </a:t>
            </a:r>
            <a:r>
              <a:rPr lang="en-US" b="1" dirty="0" err="1">
                <a:solidFill>
                  <a:srgbClr val="444444"/>
                </a:solidFill>
              </a:rPr>
              <a:t>oppilaiden</a:t>
            </a:r>
            <a:r>
              <a:rPr lang="en-US" b="1" dirty="0">
                <a:solidFill>
                  <a:srgbClr val="444444"/>
                </a:solidFill>
              </a:rPr>
              <a:t> </a:t>
            </a:r>
            <a:r>
              <a:rPr lang="en-US" b="1" dirty="0" err="1">
                <a:solidFill>
                  <a:srgbClr val="444444"/>
                </a:solidFill>
              </a:rPr>
              <a:t>määrä</a:t>
            </a:r>
            <a:r>
              <a:rPr lang="en-US" b="1" dirty="0">
                <a:solidFill>
                  <a:srgbClr val="444444"/>
                </a:solidFill>
              </a:rPr>
              <a:t> </a:t>
            </a:r>
            <a:r>
              <a:rPr lang="en-US" b="1" dirty="0" err="1">
                <a:solidFill>
                  <a:srgbClr val="444444"/>
                </a:solidFill>
              </a:rPr>
              <a:t>keväällä</a:t>
            </a:r>
            <a:r>
              <a:rPr lang="en-US" b="1" dirty="0">
                <a:solidFill>
                  <a:srgbClr val="444444"/>
                </a:solidFill>
              </a:rPr>
              <a:t> 2025 </a:t>
            </a:r>
            <a:endParaRPr lang="en-US" b="1" dirty="0">
              <a:ea typeface="Calibri"/>
              <a:cs typeface="Calibri"/>
            </a:endParaRPr>
          </a:p>
          <a:p>
            <a:r>
              <a:rPr lang="en-US" dirty="0" err="1">
                <a:solidFill>
                  <a:srgbClr val="444444"/>
                </a:solidFill>
              </a:rPr>
              <a:t>Yleisen</a:t>
            </a:r>
            <a:r>
              <a:rPr lang="en-US" dirty="0">
                <a:solidFill>
                  <a:srgbClr val="444444"/>
                </a:solidFill>
              </a:rPr>
              <a:t> </a:t>
            </a:r>
            <a:r>
              <a:rPr lang="en-US" dirty="0" err="1">
                <a:solidFill>
                  <a:srgbClr val="444444"/>
                </a:solidFill>
              </a:rPr>
              <a:t>tuen</a:t>
            </a:r>
            <a:r>
              <a:rPr lang="en-US" dirty="0">
                <a:solidFill>
                  <a:srgbClr val="444444"/>
                </a:solidFill>
              </a:rPr>
              <a:t> </a:t>
            </a:r>
            <a:r>
              <a:rPr lang="en-US" dirty="0" err="1">
                <a:solidFill>
                  <a:srgbClr val="444444"/>
                </a:solidFill>
              </a:rPr>
              <a:t>piiriin</a:t>
            </a:r>
            <a:r>
              <a:rPr lang="en-US" dirty="0">
                <a:solidFill>
                  <a:srgbClr val="444444"/>
                </a:solidFill>
              </a:rPr>
              <a:t> </a:t>
            </a:r>
            <a:r>
              <a:rPr lang="en-US" dirty="0" err="1">
                <a:solidFill>
                  <a:srgbClr val="444444"/>
                </a:solidFill>
              </a:rPr>
              <a:t>lasketaan</a:t>
            </a:r>
            <a:r>
              <a:rPr lang="en-US" dirty="0">
                <a:solidFill>
                  <a:srgbClr val="444444"/>
                </a:solidFill>
              </a:rPr>
              <a:t> </a:t>
            </a:r>
            <a:r>
              <a:rPr lang="en-US" dirty="0" err="1">
                <a:solidFill>
                  <a:srgbClr val="444444"/>
                </a:solidFill>
              </a:rPr>
              <a:t>kaikki</a:t>
            </a:r>
            <a:r>
              <a:rPr lang="en-US" dirty="0">
                <a:solidFill>
                  <a:srgbClr val="444444"/>
                </a:solidFill>
              </a:rPr>
              <a:t> </a:t>
            </a:r>
            <a:r>
              <a:rPr lang="en-US" dirty="0" err="1">
                <a:solidFill>
                  <a:srgbClr val="444444"/>
                </a:solidFill>
              </a:rPr>
              <a:t>perusopetuksen</a:t>
            </a:r>
            <a:r>
              <a:rPr lang="en-US" dirty="0">
                <a:solidFill>
                  <a:srgbClr val="444444"/>
                </a:solidFill>
              </a:rPr>
              <a:t> </a:t>
            </a:r>
            <a:r>
              <a:rPr lang="en-US" dirty="0" err="1">
                <a:solidFill>
                  <a:srgbClr val="444444"/>
                </a:solidFill>
              </a:rPr>
              <a:t>oppilaat</a:t>
            </a:r>
            <a:r>
              <a:rPr lang="en-US" dirty="0">
                <a:solidFill>
                  <a:srgbClr val="444444"/>
                </a:solidFill>
              </a:rPr>
              <a:t>. </a:t>
            </a:r>
            <a:r>
              <a:rPr lang="en-US" dirty="0" err="1">
                <a:solidFill>
                  <a:srgbClr val="444444"/>
                </a:solidFill>
              </a:rPr>
              <a:t>tuki</a:t>
            </a:r>
            <a:r>
              <a:rPr lang="en-US" dirty="0">
                <a:solidFill>
                  <a:srgbClr val="444444"/>
                </a:solidFill>
              </a:rPr>
              <a:t>: </a:t>
            </a:r>
            <a:endParaRPr lang="en-US" dirty="0">
              <a:solidFill>
                <a:srgbClr val="444444"/>
              </a:solidFill>
              <a:ea typeface="Calibri"/>
              <a:cs typeface="Calibri"/>
            </a:endParaRPr>
          </a:p>
          <a:p>
            <a:r>
              <a:rPr lang="en-US" dirty="0" err="1">
                <a:solidFill>
                  <a:srgbClr val="444444"/>
                </a:solidFill>
              </a:rPr>
              <a:t>Erityistä</a:t>
            </a:r>
            <a:r>
              <a:rPr lang="en-US" dirty="0">
                <a:solidFill>
                  <a:srgbClr val="444444"/>
                </a:solidFill>
              </a:rPr>
              <a:t> </a:t>
            </a:r>
            <a:r>
              <a:rPr lang="en-US" dirty="0" err="1">
                <a:solidFill>
                  <a:srgbClr val="444444"/>
                </a:solidFill>
              </a:rPr>
              <a:t>tukea</a:t>
            </a:r>
            <a:r>
              <a:rPr lang="en-US" dirty="0">
                <a:solidFill>
                  <a:srgbClr val="444444"/>
                </a:solidFill>
              </a:rPr>
              <a:t> </a:t>
            </a:r>
            <a:r>
              <a:rPr lang="en-US" dirty="0" err="1">
                <a:solidFill>
                  <a:srgbClr val="444444"/>
                </a:solidFill>
              </a:rPr>
              <a:t>tarvitsee</a:t>
            </a:r>
            <a:r>
              <a:rPr lang="en-US" dirty="0">
                <a:solidFill>
                  <a:srgbClr val="444444"/>
                </a:solidFill>
              </a:rPr>
              <a:t> 9 % </a:t>
            </a:r>
            <a:r>
              <a:rPr lang="en-US" dirty="0" err="1">
                <a:solidFill>
                  <a:srgbClr val="444444"/>
                </a:solidFill>
              </a:rPr>
              <a:t>perusopetuksen</a:t>
            </a:r>
            <a:r>
              <a:rPr lang="en-US" dirty="0">
                <a:solidFill>
                  <a:srgbClr val="444444"/>
                </a:solidFill>
              </a:rPr>
              <a:t> </a:t>
            </a:r>
            <a:r>
              <a:rPr lang="en-US" dirty="0" err="1">
                <a:solidFill>
                  <a:srgbClr val="444444"/>
                </a:solidFill>
              </a:rPr>
              <a:t>oppilaista</a:t>
            </a:r>
            <a:r>
              <a:rPr lang="en-US" dirty="0">
                <a:solidFill>
                  <a:srgbClr val="444444"/>
                </a:solidFill>
              </a:rPr>
              <a:t> ja </a:t>
            </a:r>
            <a:r>
              <a:rPr lang="en-US" dirty="0" err="1">
                <a:solidFill>
                  <a:srgbClr val="444444"/>
                </a:solidFill>
              </a:rPr>
              <a:t>tehostettua</a:t>
            </a:r>
            <a:r>
              <a:rPr lang="en-US" dirty="0">
                <a:solidFill>
                  <a:srgbClr val="444444"/>
                </a:solidFill>
              </a:rPr>
              <a:t> </a:t>
            </a:r>
            <a:r>
              <a:rPr lang="en-US" dirty="0" err="1">
                <a:solidFill>
                  <a:srgbClr val="444444"/>
                </a:solidFill>
              </a:rPr>
              <a:t>tukea</a:t>
            </a:r>
            <a:r>
              <a:rPr lang="en-US" dirty="0">
                <a:solidFill>
                  <a:srgbClr val="444444"/>
                </a:solidFill>
              </a:rPr>
              <a:t> 17,5 % </a:t>
            </a:r>
            <a:r>
              <a:rPr lang="en-US" dirty="0" err="1">
                <a:solidFill>
                  <a:srgbClr val="444444"/>
                </a:solidFill>
              </a:rPr>
              <a:t>oppilaista</a:t>
            </a:r>
            <a:r>
              <a:rPr lang="en-US" dirty="0">
                <a:solidFill>
                  <a:srgbClr val="444444"/>
                </a:solidFill>
              </a:rPr>
              <a:t>. Tuen </a:t>
            </a:r>
            <a:r>
              <a:rPr lang="en-US" dirty="0" err="1">
                <a:solidFill>
                  <a:srgbClr val="444444"/>
                </a:solidFill>
              </a:rPr>
              <a:t>piirissä</a:t>
            </a:r>
            <a:r>
              <a:rPr lang="en-US" dirty="0">
                <a:solidFill>
                  <a:srgbClr val="444444"/>
                </a:solidFill>
              </a:rPr>
              <a:t> on </a:t>
            </a:r>
            <a:r>
              <a:rPr lang="en-US" dirty="0" err="1">
                <a:solidFill>
                  <a:srgbClr val="444444"/>
                </a:solidFill>
              </a:rPr>
              <a:t>yhteensä</a:t>
            </a:r>
            <a:r>
              <a:rPr lang="en-US" dirty="0">
                <a:solidFill>
                  <a:srgbClr val="444444"/>
                </a:solidFill>
              </a:rPr>
              <a:t> 26,5 % </a:t>
            </a:r>
            <a:r>
              <a:rPr lang="en-US" dirty="0" err="1">
                <a:solidFill>
                  <a:srgbClr val="444444"/>
                </a:solidFill>
              </a:rPr>
              <a:t>perusopetuksen</a:t>
            </a:r>
            <a:r>
              <a:rPr lang="en-US" dirty="0">
                <a:solidFill>
                  <a:srgbClr val="444444"/>
                </a:solidFill>
              </a:rPr>
              <a:t> </a:t>
            </a:r>
            <a:r>
              <a:rPr lang="en-US" dirty="0" err="1">
                <a:solidFill>
                  <a:srgbClr val="444444"/>
                </a:solidFill>
              </a:rPr>
              <a:t>oppilaista</a:t>
            </a:r>
            <a:r>
              <a:rPr lang="en-US" dirty="0">
                <a:solidFill>
                  <a:srgbClr val="444444"/>
                </a:solidFill>
              </a:rPr>
              <a:t>.</a:t>
            </a:r>
            <a:endParaRPr lang="en-US" dirty="0">
              <a:solidFill>
                <a:srgbClr val="444444"/>
              </a:solidFill>
              <a:ea typeface="Calibri"/>
              <a:cs typeface="Calibri"/>
            </a:endParaRPr>
          </a:p>
          <a:p>
            <a:r>
              <a:rPr lang="en-US" dirty="0">
                <a:solidFill>
                  <a:srgbClr val="444444"/>
                </a:solidFill>
              </a:rPr>
              <a:t> </a:t>
            </a:r>
            <a:endParaRPr lang="en-US" dirty="0"/>
          </a:p>
          <a:p>
            <a:r>
              <a:rPr lang="en-US" dirty="0">
                <a:solidFill>
                  <a:srgbClr val="444444"/>
                </a:solidFill>
                <a:ea typeface="Calibri"/>
                <a:cs typeface="Calibri"/>
              </a:rPr>
              <a:t>Kevät 2026 (10.4.2026)</a:t>
            </a:r>
          </a:p>
          <a:p>
            <a:r>
              <a:rPr lang="en-US" dirty="0" err="1">
                <a:solidFill>
                  <a:srgbClr val="444444"/>
                </a:solidFill>
              </a:rPr>
              <a:t>Tampereen</a:t>
            </a:r>
            <a:r>
              <a:rPr lang="en-US" dirty="0">
                <a:solidFill>
                  <a:srgbClr val="444444"/>
                </a:solidFill>
              </a:rPr>
              <a:t> </a:t>
            </a:r>
            <a:r>
              <a:rPr lang="en-US" dirty="0" err="1">
                <a:solidFill>
                  <a:srgbClr val="444444"/>
                </a:solidFill>
              </a:rPr>
              <a:t>kaupungin</a:t>
            </a:r>
            <a:r>
              <a:rPr lang="en-US" dirty="0">
                <a:solidFill>
                  <a:srgbClr val="444444"/>
                </a:solidFill>
              </a:rPr>
              <a:t> </a:t>
            </a:r>
            <a:r>
              <a:rPr lang="en-US" dirty="0" err="1">
                <a:solidFill>
                  <a:srgbClr val="444444"/>
                </a:solidFill>
              </a:rPr>
              <a:t>järjestämässä</a:t>
            </a:r>
            <a:r>
              <a:rPr lang="en-US" dirty="0">
                <a:solidFill>
                  <a:srgbClr val="444444"/>
                </a:solidFill>
              </a:rPr>
              <a:t> </a:t>
            </a:r>
            <a:r>
              <a:rPr lang="en-US" dirty="0" err="1">
                <a:solidFill>
                  <a:srgbClr val="444444"/>
                </a:solidFill>
              </a:rPr>
              <a:t>esiopetuksessa</a:t>
            </a:r>
            <a:r>
              <a:rPr lang="en-US" dirty="0">
                <a:solidFill>
                  <a:srgbClr val="444444"/>
                </a:solidFill>
              </a:rPr>
              <a:t> 1919 </a:t>
            </a:r>
            <a:r>
              <a:rPr lang="en-US" dirty="0" err="1">
                <a:solidFill>
                  <a:srgbClr val="444444"/>
                </a:solidFill>
              </a:rPr>
              <a:t>lasta</a:t>
            </a:r>
            <a:r>
              <a:rPr lang="en-US" dirty="0">
                <a:solidFill>
                  <a:srgbClr val="444444"/>
                </a:solidFill>
              </a:rPr>
              <a:t> </a:t>
            </a:r>
            <a:endParaRPr lang="en-US" dirty="0"/>
          </a:p>
          <a:p>
            <a:endParaRPr lang="en-US" dirty="0">
              <a:solidFill>
                <a:srgbClr val="444444"/>
              </a:solidFill>
            </a:endParaRPr>
          </a:p>
          <a:p>
            <a:r>
              <a:rPr lang="en-US" dirty="0">
                <a:solidFill>
                  <a:srgbClr val="444444"/>
                </a:solidFill>
              </a:rPr>
              <a:t>Lähde: </a:t>
            </a:r>
            <a:r>
              <a:rPr lang="en-US" dirty="0" err="1">
                <a:solidFill>
                  <a:srgbClr val="444444"/>
                </a:solidFill>
              </a:rPr>
              <a:t>Sivistyspalvelut</a:t>
            </a:r>
            <a:r>
              <a:rPr lang="en-US" dirty="0">
                <a:solidFill>
                  <a:srgbClr val="444444"/>
                </a:solidFill>
              </a:rPr>
              <a:t>. </a:t>
            </a:r>
            <a:r>
              <a:rPr lang="en-US" dirty="0" err="1">
                <a:solidFill>
                  <a:srgbClr val="444444"/>
                </a:solidFill>
              </a:rPr>
              <a:t>Perusopetuksen</a:t>
            </a:r>
            <a:r>
              <a:rPr lang="en-US" i="0" u="none" strike="noStrike" dirty="0">
                <a:solidFill>
                  <a:srgbClr val="444444"/>
                </a:solidFill>
                <a:effectLst/>
              </a:rPr>
              <a:t> </a:t>
            </a:r>
            <a:r>
              <a:rPr lang="en-US" i="0" u="none" strike="noStrike" dirty="0" err="1">
                <a:solidFill>
                  <a:srgbClr val="444444"/>
                </a:solidFill>
                <a:effectLst/>
              </a:rPr>
              <a:t>luvut</a:t>
            </a:r>
            <a:r>
              <a:rPr lang="en-US" i="0" u="none" strike="noStrike" dirty="0">
                <a:solidFill>
                  <a:srgbClr val="444444"/>
                </a:solidFill>
                <a:effectLst/>
              </a:rPr>
              <a:t> </a:t>
            </a:r>
            <a:r>
              <a:rPr lang="en-US" dirty="0">
                <a:solidFill>
                  <a:srgbClr val="444444"/>
                </a:solidFill>
              </a:rPr>
              <a:t>2025. </a:t>
            </a:r>
            <a:r>
              <a:rPr lang="en-US" dirty="0" err="1">
                <a:solidFill>
                  <a:srgbClr val="444444"/>
                </a:solidFill>
              </a:rPr>
              <a:t>Varhaiskavastuksen</a:t>
            </a:r>
            <a:r>
              <a:rPr lang="en-US" dirty="0">
                <a:solidFill>
                  <a:srgbClr val="444444"/>
                </a:solidFill>
              </a:rPr>
              <a:t> </a:t>
            </a:r>
            <a:r>
              <a:rPr lang="en-US" dirty="0" err="1">
                <a:solidFill>
                  <a:srgbClr val="444444"/>
                </a:solidFill>
              </a:rPr>
              <a:t>luvut</a:t>
            </a:r>
            <a:r>
              <a:rPr lang="en-US" dirty="0">
                <a:solidFill>
                  <a:srgbClr val="444444"/>
                </a:solidFill>
              </a:rPr>
              <a:t> 04/2026.</a:t>
            </a:r>
            <a:endParaRPr lang="en-US" dirty="0"/>
          </a:p>
          <a:p>
            <a:pPr algn="l"/>
            <a:endParaRPr lang="en-US" dirty="0">
              <a:solidFill>
                <a:srgbClr val="444444"/>
              </a:solidFill>
              <a:ea typeface="Calibri"/>
              <a:cs typeface="Calibri"/>
            </a:endParaRPr>
          </a:p>
          <a:p>
            <a:r>
              <a:rPr lang="en-US" dirty="0">
                <a:solidFill>
                  <a:srgbClr val="444444"/>
                </a:solidFill>
              </a:rPr>
              <a:t> </a:t>
            </a:r>
            <a:endParaRPr lang="en-US" dirty="0"/>
          </a:p>
          <a:p>
            <a:endParaRPr lang="en-US" dirty="0">
              <a:solidFill>
                <a:srgbClr val="444444"/>
              </a:solidFill>
              <a:ea typeface="Calibri"/>
              <a:cs typeface="Calibri"/>
            </a:endParaRPr>
          </a:p>
          <a:p>
            <a:pPr algn="l"/>
            <a:endParaRPr lang="en-US" sz="1800" b="0" i="0" dirty="0">
              <a:solidFill>
                <a:srgbClr val="444444"/>
              </a:solidFill>
              <a:effectLst/>
              <a:latin typeface="Calibri" panose="020F0502020204030204" pitchFamily="34" charset="0"/>
              <a:ea typeface="Calibri"/>
              <a:cs typeface="Calibri"/>
            </a:endParaRPr>
          </a:p>
          <a:p>
            <a:pPr algn="l" rtl="0" fontAlgn="base"/>
            <a:r>
              <a:rPr lang="fi-FI" sz="1800" b="0" i="0" dirty="0">
                <a:solidFill>
                  <a:srgbClr val="444444"/>
                </a:solidFill>
                <a:effectLst/>
                <a:latin typeface="+mn-lt"/>
                <a:ea typeface="Calibri"/>
                <a:cs typeface="Calibri"/>
              </a:rPr>
              <a:t>​</a:t>
            </a:r>
            <a:endParaRPr lang="fi-FI" b="0" i="0" dirty="0">
              <a:solidFill>
                <a:srgbClr val="444444"/>
              </a:solidFill>
              <a:effectLst/>
              <a:latin typeface="+mn-lt"/>
              <a:ea typeface="Calibri"/>
              <a:cs typeface="Calibri"/>
            </a:endParaRPr>
          </a:p>
          <a:p>
            <a:endParaRPr lang="en-US" dirty="0">
              <a:solidFill>
                <a:srgbClr val="444444"/>
              </a:solidFill>
              <a:ea typeface="Calibri"/>
              <a:cs typeface="Calibri"/>
            </a:endParaRPr>
          </a:p>
          <a:p>
            <a:pPr algn="l"/>
            <a:endParaRPr lang="en-US" sz="1800" b="0" i="0" dirty="0">
              <a:solidFill>
                <a:srgbClr val="444444"/>
              </a:solidFill>
              <a:effectLst/>
              <a:latin typeface="Calibri" panose="020F0502020204030204" pitchFamily="34" charset="0"/>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50</a:t>
            </a:fld>
            <a:endParaRPr lang="fi-FI"/>
          </a:p>
        </p:txBody>
      </p:sp>
    </p:spTree>
    <p:extLst>
      <p:ext uri="{BB962C8B-B14F-4D97-AF65-F5344CB8AC3E}">
        <p14:creationId xmlns:p14="http://schemas.microsoft.com/office/powerpoint/2010/main" val="3520996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dirty="0">
                <a:solidFill>
                  <a:srgbClr val="000000"/>
                </a:solidFill>
                <a:effectLst/>
                <a:latin typeface="Calibri"/>
                <a:ea typeface="Calibri"/>
                <a:cs typeface="Calibri"/>
              </a:rPr>
              <a:t>Tampereella voit osallistua ja vaikuttaa</a:t>
            </a:r>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u="none" strike="noStrike" dirty="0">
                <a:solidFill>
                  <a:srgbClr val="000000"/>
                </a:solidFill>
                <a:effectLst/>
                <a:latin typeface="Calibri"/>
                <a:ea typeface="Calibri"/>
                <a:cs typeface="Calibri"/>
              </a:rPr>
              <a:t>Tampere on aktiivisten ihmisten kaupunki, jossa on lukuisia mahdollisuuksia osallistua ja vaikuttaa kaupunkiin ja sen palveluihin.</a:t>
            </a:r>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a:ea typeface="Calibri"/>
                <a:cs typeface="Calibri"/>
              </a:rPr>
              <a:t>Edustuksellisia vaikuttamistoimielimiä ovat esimerkiksi Tampereen Lasten Parlamentti, nuorisovaltuusto, maahanmuuttajaneuvosto, vanhusneuvosto, </a:t>
            </a:r>
            <a:r>
              <a:rPr lang="fi-FI" sz="1800" b="0" i="0" u="none" strike="noStrike" dirty="0" err="1">
                <a:solidFill>
                  <a:srgbClr val="000000"/>
                </a:solidFill>
                <a:effectLst/>
                <a:latin typeface="Calibri"/>
                <a:ea typeface="Calibri"/>
                <a:cs typeface="Calibri"/>
              </a:rPr>
              <a:t>järjestöedustamo</a:t>
            </a:r>
            <a:r>
              <a:rPr lang="fi-FI" sz="1800" b="0" i="0" u="none" strike="noStrike" dirty="0">
                <a:solidFill>
                  <a:srgbClr val="000000"/>
                </a:solidFill>
                <a:effectLst/>
                <a:latin typeface="Calibri"/>
                <a:ea typeface="Calibri"/>
                <a:cs typeface="Calibri"/>
              </a:rPr>
              <a:t> ja seuraparlamentti.</a:t>
            </a:r>
            <a:r>
              <a:rPr lang="fi-FI" sz="1800" b="0" i="0" dirty="0">
                <a:solidFill>
                  <a:srgbClr val="444444"/>
                </a:solidFill>
                <a:effectLst/>
                <a:latin typeface="Calibri"/>
                <a:ea typeface="Calibri"/>
                <a:cs typeface="Calibri"/>
              </a:rPr>
              <a:t>​</a:t>
            </a: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a:ea typeface="Calibri"/>
                <a:cs typeface="Calibri"/>
              </a:rPr>
              <a:t>Suoria vaikuttamismahdollisuuksia tarjoavat esimerkiksi erilaiset yleisö- ja keskustelutilaisuudet, yhteiskehittämisen monet muodot (kyselyt, pilotteihin osallistumiset, vertaissuunnittelu).</a:t>
            </a:r>
            <a:r>
              <a:rPr lang="fi-FI" sz="1800" b="0" i="0" dirty="0">
                <a:solidFill>
                  <a:srgbClr val="444444"/>
                </a:solidFill>
                <a:effectLst/>
                <a:latin typeface="Calibri"/>
                <a:ea typeface="Calibri"/>
                <a:cs typeface="Calibri"/>
              </a:rPr>
              <a:t>​</a:t>
            </a:r>
          </a:p>
          <a:p>
            <a:pPr marL="285750" indent="-285750" algn="l" rtl="0" fontAlgn="base">
              <a:buFont typeface="Arial" panose="020B0604020202020204" pitchFamily="34" charset="0"/>
              <a:buChar char="•"/>
            </a:pPr>
            <a:r>
              <a:rPr lang="fi-FI" sz="1800" b="0" i="0" u="none" strike="noStrike" dirty="0">
                <a:solidFill>
                  <a:srgbClr val="000000"/>
                </a:solidFill>
                <a:effectLst/>
                <a:latin typeface="Calibri"/>
                <a:ea typeface="Calibri"/>
                <a:cs typeface="Calibri"/>
              </a:rPr>
              <a:t>Erilaisia kaupungin tukemia kansalaisaktivismin muotoja ovat muun muassa vapaaehtois- ja luotsitoiminta, yhdistys- ja kaupunginosatoiminta. </a:t>
            </a:r>
            <a:r>
              <a:rPr lang="fi-FI" sz="1800" b="0" i="0" dirty="0">
                <a:solidFill>
                  <a:srgbClr val="444444"/>
                </a:solidFill>
                <a:effectLst/>
                <a:latin typeface="Calibri"/>
                <a:ea typeface="Calibri"/>
                <a:cs typeface="Calibri"/>
              </a:rPr>
              <a:t>​</a:t>
            </a: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fontAlgn="base"/>
            <a:r>
              <a:rPr lang="fi-FI" sz="1800" b="0" i="0" u="none" strike="noStrike" dirty="0">
                <a:solidFill>
                  <a:srgbClr val="000000"/>
                </a:solidFill>
                <a:effectLst/>
                <a:latin typeface="Calibri"/>
                <a:ea typeface="Calibri"/>
                <a:cs typeface="Calibri"/>
              </a:rPr>
              <a:t>Tampere kokeilee ja kehittää myös uusia osallistumisen ja vaikuttamisen menetelmiä, kuten </a:t>
            </a:r>
            <a:r>
              <a:rPr lang="fi-FI" sz="1800" dirty="0">
                <a:solidFill>
                  <a:srgbClr val="000000"/>
                </a:solidFill>
                <a:latin typeface="Calibri"/>
                <a:ea typeface="Calibri"/>
                <a:cs typeface="Calibri"/>
              </a:rPr>
              <a:t>Tampereen</a:t>
            </a:r>
            <a:r>
              <a:rPr lang="fi-FI" sz="1800" b="0" i="0" u="none" strike="noStrike" dirty="0">
                <a:solidFill>
                  <a:srgbClr val="000000"/>
                </a:solidFill>
                <a:effectLst/>
                <a:latin typeface="Calibri"/>
                <a:ea typeface="Calibri"/>
                <a:cs typeface="Calibri"/>
              </a:rPr>
              <a:t> </a:t>
            </a:r>
            <a:r>
              <a:rPr lang="fi-FI" sz="1800" dirty="0">
                <a:solidFill>
                  <a:srgbClr val="000000"/>
                </a:solidFill>
                <a:latin typeface="Calibri"/>
                <a:ea typeface="Calibri"/>
                <a:cs typeface="Calibri"/>
              </a:rPr>
              <a:t>Raati </a:t>
            </a:r>
            <a:r>
              <a:rPr lang="fi-FI" sz="1800" b="0" i="0" u="none" strike="noStrike" dirty="0">
                <a:solidFill>
                  <a:srgbClr val="000000"/>
                </a:solidFill>
                <a:effectLst/>
                <a:latin typeface="Calibri"/>
                <a:ea typeface="Calibri"/>
                <a:cs typeface="Calibri"/>
              </a:rPr>
              <a:t>ja  </a:t>
            </a:r>
            <a:r>
              <a:rPr lang="fi-FI" sz="1800" b="0" i="0" u="none" strike="noStrike" dirty="0" err="1">
                <a:solidFill>
                  <a:srgbClr val="000000"/>
                </a:solidFill>
                <a:effectLst/>
                <a:latin typeface="Calibri"/>
                <a:ea typeface="Calibri"/>
                <a:cs typeface="Calibri"/>
              </a:rPr>
              <a:t>Mun</a:t>
            </a:r>
            <a:r>
              <a:rPr lang="fi-FI" sz="1800" b="0" i="0" u="none" strike="noStrike" dirty="0">
                <a:solidFill>
                  <a:srgbClr val="000000"/>
                </a:solidFill>
                <a:effectLst/>
                <a:latin typeface="Calibri"/>
                <a:ea typeface="Calibri"/>
                <a:cs typeface="Calibri"/>
              </a:rPr>
              <a:t> Tampere -osallistuva budjetointi.</a:t>
            </a:r>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pPr algn="l" rtl="0" fontAlgn="base"/>
            <a:r>
              <a:rPr lang="fi-FI" sz="1800" b="0" i="0" dirty="0">
                <a:solidFill>
                  <a:srgbClr val="444444"/>
                </a:solidFill>
                <a:effectLst/>
                <a:latin typeface="Calibri"/>
                <a:ea typeface="Calibri"/>
                <a:cs typeface="Calibri"/>
              </a:rPr>
              <a:t>​</a:t>
            </a:r>
            <a:endParaRPr lang="fi-FI" b="0" i="0" dirty="0">
              <a:solidFill>
                <a:srgbClr val="444444"/>
              </a:solidFill>
              <a:effectLst/>
              <a:latin typeface="Calibri"/>
              <a:ea typeface="Calibri"/>
              <a:cs typeface="Calibri"/>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51</a:t>
            </a:fld>
            <a:endParaRPr lang="fi-FI"/>
          </a:p>
        </p:txBody>
      </p:sp>
    </p:spTree>
    <p:extLst>
      <p:ext uri="{BB962C8B-B14F-4D97-AF65-F5344CB8AC3E}">
        <p14:creationId xmlns:p14="http://schemas.microsoft.com/office/powerpoint/2010/main" val="1150441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1" i="0" u="none" strike="noStrike" dirty="0">
                <a:solidFill>
                  <a:srgbClr val="000000"/>
                </a:solidFill>
                <a:effectLst/>
                <a:latin typeface="Calibri" panose="020F0502020204030204" pitchFamily="34" charset="0"/>
              </a:rPr>
              <a:t>Turvallisuus</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Tampereen kaupunki kehittää kaupunkiturvallisuutta kiinteässä yhteistyössä keskeisten turvallisuustoimijoiden (viranomaisista aina 3. sektorin toimijoihin asti) kanssa.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Vuonna 2011 toimintansa aloittanut Pirkanmaan turvallisuusklusteri on luonut Tampereen seudulle erinomaiset edellytykset turvallisuustoimijoiden väliselle yhteistyölle ja osaamisen kehittymiselle. Ilmapiiri on otollinen, sillä toimijat haluavat aktiivisesti tehdä yhteistyötä ja toisaalta näkevät osaamisensa olevan jo nyt kansainvälisesti kilpailukykyistä. Tämä antaa hyvät lähtökohdat uusien edelläkävijäratkaisujen kehittämiselle ja seudun kovatasoisen osaamisen markkinoimiselle.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Suunnitelmallista ja koordinoitua yhteistoimintaa. Kaupunki koordinoi useita turvallisuusverkostoja.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algn="l" rtl="0" fontAlgn="base"/>
            <a:r>
              <a:rPr lang="fi-FI" sz="1800" b="1" i="0" u="none" strike="noStrike" dirty="0">
                <a:solidFill>
                  <a:srgbClr val="000000"/>
                </a:solidFill>
                <a:effectLst/>
                <a:latin typeface="Calibri" panose="020F0502020204030204" pitchFamily="34" charset="0"/>
              </a:rPr>
              <a:t>SURE-hanke 2019–2022 ’Smart Urban Security and </a:t>
            </a:r>
            <a:r>
              <a:rPr lang="fi-FI" sz="1800" b="1" i="0" u="none" strike="noStrike" dirty="0" err="1">
                <a:solidFill>
                  <a:srgbClr val="000000"/>
                </a:solidFill>
                <a:effectLst/>
                <a:latin typeface="Calibri" panose="020F0502020204030204" pitchFamily="34" charset="0"/>
              </a:rPr>
              <a:t>Event</a:t>
            </a:r>
            <a:r>
              <a:rPr lang="fi-FI" sz="1800" b="1" i="0" u="none" strike="noStrike" dirty="0">
                <a:solidFill>
                  <a:srgbClr val="000000"/>
                </a:solidFill>
                <a:effectLst/>
                <a:latin typeface="Calibri" panose="020F0502020204030204" pitchFamily="34" charset="0"/>
              </a:rPr>
              <a:t> </a:t>
            </a:r>
            <a:r>
              <a:rPr lang="fi-FI" sz="1800" b="1" i="0" u="none" strike="noStrike" dirty="0" err="1">
                <a:solidFill>
                  <a:srgbClr val="000000"/>
                </a:solidFill>
                <a:effectLst/>
                <a:latin typeface="Calibri" panose="020F0502020204030204" pitchFamily="34" charset="0"/>
              </a:rPr>
              <a:t>Resilience</a:t>
            </a:r>
            <a:r>
              <a:rPr lang="fi-FI" sz="1800" b="1"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Kehitti ja pilotoi tapahtumapainotteiseen kaupunkiympäristöön liittyviä älykkään turvallisuuden ratkaisuja, joita toteutetaan simuloinnin kautta todellisiin harjoitustilanteisiin ja investoinneiksi. Kehittää tapahtumatoimijoiden välistä yhteistyötä ja sen välineitä, lisää kaupunkilaisten/käyttäjien osallistumista kaupunkiturvallisuuden ja siihen liittyvien ratkaisujen kehittämiseen.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Lähde: https://smarttampere.fi/tapahtuma-ja-kaupunkiturvallisuushanke/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52</a:t>
            </a:fld>
            <a:endParaRPr lang="fi-FI"/>
          </a:p>
        </p:txBody>
      </p:sp>
    </p:spTree>
    <p:extLst>
      <p:ext uri="{BB962C8B-B14F-4D97-AF65-F5344CB8AC3E}">
        <p14:creationId xmlns:p14="http://schemas.microsoft.com/office/powerpoint/2010/main" val="288075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Tampereella tehdään terveystieteellistä huippututkimusta ja tarjotaan laadukasta hoitoa. </a:t>
            </a:r>
          </a:p>
          <a:p>
            <a:pPr algn="l" rtl="0" fontAlgn="base"/>
            <a:endParaRPr lang="fi-FI" sz="1800" b="0" i="0" u="none" strike="noStrike" dirty="0">
              <a:solidFill>
                <a:srgbClr val="000000"/>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Pirkanmaan hyvinvointialue (</a:t>
            </a:r>
            <a:r>
              <a:rPr lang="fi-FI" sz="1800" b="0" i="0" u="none" strike="noStrike" dirty="0" err="1">
                <a:solidFill>
                  <a:srgbClr val="000000"/>
                </a:solidFill>
                <a:effectLst/>
                <a:latin typeface="Calibri" panose="020F0502020204030204" pitchFamily="34" charset="0"/>
              </a:rPr>
              <a:t>Pirha</a:t>
            </a:r>
            <a:r>
              <a:rPr lang="fi-FI" sz="1800" b="0" i="0" u="none" strike="noStrike" dirty="0">
                <a:solidFill>
                  <a:srgbClr val="000000"/>
                </a:solidFill>
                <a:effectLst/>
                <a:latin typeface="Calibri" panose="020F0502020204030204" pitchFamily="34" charset="0"/>
              </a:rPr>
              <a:t>) aloitti toimintansa 1.1.2023. Pirkanmaan hyvinvointialue on asukasmäärältään Suomen suurin hyvinvointialue, jossa asuu yhteensä yli puoli miljoonaa asukasta. Hyvinvointialue vastaa sosiaali- ja terveydenhuollosta sekä pelastustoimesta. </a:t>
            </a:r>
          </a:p>
          <a:p>
            <a:pPr algn="l" rtl="0" fontAlgn="base"/>
            <a:endParaRPr lang="fi-FI" sz="1800" b="0" i="0" u="none" strike="noStrike" dirty="0">
              <a:solidFill>
                <a:srgbClr val="000000"/>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Tampereella sijaitsevat Tampereen yliopistollisen sairaalan (TAYS) lisäksi </a:t>
            </a:r>
            <a:r>
              <a:rPr lang="fi-FI" sz="1800" b="0" i="0" u="none" strike="noStrike" dirty="0" err="1">
                <a:solidFill>
                  <a:srgbClr val="000000"/>
                </a:solidFill>
                <a:effectLst/>
                <a:latin typeface="Calibri" panose="020F0502020204030204" pitchFamily="34" charset="0"/>
              </a:rPr>
              <a:t>Pirhan</a:t>
            </a:r>
            <a:r>
              <a:rPr lang="fi-FI" sz="1800" b="0" i="0" u="none" strike="noStrike" dirty="0">
                <a:solidFill>
                  <a:srgbClr val="000000"/>
                </a:solidFill>
                <a:effectLst/>
                <a:latin typeface="Calibri" panose="020F0502020204030204" pitchFamily="34" charset="0"/>
              </a:rPr>
              <a:t> osittain tai kokonaan omistamat osakeyhtiöt Tekonivelsairaala </a:t>
            </a:r>
            <a:r>
              <a:rPr lang="fi-FI" sz="1800" b="0" i="0" u="none" strike="noStrike" dirty="0" err="1">
                <a:solidFill>
                  <a:srgbClr val="000000"/>
                </a:solidFill>
                <a:effectLst/>
                <a:latin typeface="Calibri" panose="020F0502020204030204" pitchFamily="34" charset="0"/>
              </a:rPr>
              <a:t>Coxa</a:t>
            </a:r>
            <a:r>
              <a:rPr lang="fi-FI" sz="1800" b="0" i="0" u="none" strike="noStrike" dirty="0">
                <a:solidFill>
                  <a:srgbClr val="000000"/>
                </a:solidFill>
                <a:effectLst/>
                <a:latin typeface="Calibri" panose="020F0502020204030204" pitchFamily="34" charset="0"/>
              </a:rPr>
              <a:t>, </a:t>
            </a:r>
            <a:r>
              <a:rPr lang="fi-FI" sz="1800" b="0" i="0" u="none" strike="noStrike" dirty="0" err="1">
                <a:solidFill>
                  <a:srgbClr val="000000"/>
                </a:solidFill>
                <a:effectLst/>
                <a:latin typeface="Calibri" panose="020F0502020204030204" pitchFamily="34" charset="0"/>
              </a:rPr>
              <a:t>Tays</a:t>
            </a:r>
            <a:r>
              <a:rPr lang="fi-FI" sz="1800" b="0" i="0" u="none" strike="noStrike" dirty="0">
                <a:solidFill>
                  <a:srgbClr val="000000"/>
                </a:solidFill>
                <a:effectLst/>
                <a:latin typeface="Calibri" panose="020F0502020204030204" pitchFamily="34" charset="0"/>
              </a:rPr>
              <a:t> Sydänsairaala sekä </a:t>
            </a:r>
            <a:r>
              <a:rPr lang="fi-FI" sz="1800" b="0" i="0" u="none" strike="noStrike" dirty="0" err="1">
                <a:solidFill>
                  <a:srgbClr val="000000"/>
                </a:solidFill>
                <a:effectLst/>
                <a:latin typeface="Calibri" panose="020F0502020204030204" pitchFamily="34" charset="0"/>
              </a:rPr>
              <a:t>Fimlab</a:t>
            </a:r>
            <a:r>
              <a:rPr lang="fi-FI" sz="1800" b="0" i="0" u="none" strike="noStrike" dirty="0">
                <a:solidFill>
                  <a:srgbClr val="000000"/>
                </a:solidFill>
                <a:effectLst/>
                <a:latin typeface="Calibri" panose="020F0502020204030204" pitchFamily="34" charset="0"/>
              </a:rPr>
              <a:t> Laboratoriot ja </a:t>
            </a:r>
            <a:r>
              <a:rPr lang="fi-FI" sz="1800" b="0" i="0" u="none" strike="noStrike" dirty="0" err="1">
                <a:solidFill>
                  <a:srgbClr val="000000"/>
                </a:solidFill>
                <a:effectLst/>
                <a:latin typeface="Calibri" panose="020F0502020204030204" pitchFamily="34" charset="0"/>
              </a:rPr>
              <a:t>FinnMedin</a:t>
            </a:r>
            <a:r>
              <a:rPr lang="fi-FI" sz="1800" b="0" i="0" u="none" strike="noStrike" dirty="0">
                <a:solidFill>
                  <a:srgbClr val="000000"/>
                </a:solidFill>
                <a:effectLst/>
                <a:latin typeface="Calibri" panose="020F0502020204030204" pitchFamily="34" charset="0"/>
              </a:rPr>
              <a:t> tutkimus- ja kehityspalvelut. Kuvantamistutkimuksia ja lääkehuollon palveluja tuottaa Kuvantamiskeskus- ja apteekkiliikelaitos, mihin kuuluu myös globaalissa mittakaavassakin ainutlaatuinen verisuoni- ja toimenpideradiologinen keskus. </a:t>
            </a:r>
            <a:r>
              <a:rPr lang="fi-FI"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fi-FI"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i-FI" sz="1800" b="0" i="0" u="none" strike="noStrike" dirty="0">
                <a:solidFill>
                  <a:srgbClr val="000000"/>
                </a:solidFill>
                <a:effectLst/>
                <a:latin typeface="Calibri" panose="020F0502020204030204" pitchFamily="34" charset="0"/>
              </a:rPr>
              <a:t>Tekonivelsairaala </a:t>
            </a:r>
            <a:r>
              <a:rPr lang="fi-FI" sz="1800" b="0" i="0" u="none" strike="noStrike" dirty="0" err="1">
                <a:solidFill>
                  <a:srgbClr val="000000"/>
                </a:solidFill>
                <a:effectLst/>
                <a:latin typeface="Calibri" panose="020F0502020204030204" pitchFamily="34" charset="0"/>
              </a:rPr>
              <a:t>Coxa</a:t>
            </a:r>
            <a:r>
              <a:rPr lang="fi-FI" sz="1800" b="0" i="0" u="none" strike="noStrike" dirty="0">
                <a:solidFill>
                  <a:srgbClr val="000000"/>
                </a:solidFill>
                <a:effectLst/>
                <a:latin typeface="Calibri" panose="020F0502020204030204" pitchFamily="34" charset="0"/>
              </a:rPr>
              <a:t> on Suomen ainoa tekonivelkirurgiaan erikoistunut sairaala. </a:t>
            </a:r>
            <a:r>
              <a:rPr lang="fi-FI" sz="1800" b="0" i="0" u="none" strike="noStrike" dirty="0" err="1">
                <a:solidFill>
                  <a:srgbClr val="000000"/>
                </a:solidFill>
                <a:effectLst/>
                <a:latin typeface="Calibri" panose="020F0502020204030204" pitchFamily="34" charset="0"/>
              </a:rPr>
              <a:t>Coxa</a:t>
            </a:r>
            <a:r>
              <a:rPr lang="fi-FI" sz="1800" b="0" i="0" u="none" strike="noStrike" dirty="0">
                <a:solidFill>
                  <a:srgbClr val="000000"/>
                </a:solidFill>
                <a:effectLst/>
                <a:latin typeface="Calibri" panose="020F0502020204030204" pitchFamily="34" charset="0"/>
              </a:rPr>
              <a:t> on kansainvälisesti arvostettu tekonivelleikkausten edelläkävijä sekä hoitotulostensa vaikuttavuuden että tekonivelkirurgiatutkimuksen osalta. Huippuyksikön maine on tuonut mukanaan myös lisää vastuuta, sillä </a:t>
            </a:r>
            <a:r>
              <a:rPr lang="fi-FI" sz="1800" b="0" i="0" u="none" strike="noStrike" dirty="0" err="1">
                <a:solidFill>
                  <a:srgbClr val="000000"/>
                </a:solidFill>
                <a:effectLst/>
                <a:latin typeface="Calibri" panose="020F0502020204030204" pitchFamily="34" charset="0"/>
              </a:rPr>
              <a:t>Coxaan</a:t>
            </a:r>
            <a:r>
              <a:rPr lang="fi-FI" sz="1800" b="0" i="0" u="none" strike="noStrike" dirty="0">
                <a:solidFill>
                  <a:srgbClr val="000000"/>
                </a:solidFill>
                <a:effectLst/>
                <a:latin typeface="Calibri" panose="020F0502020204030204" pitchFamily="34" charset="0"/>
              </a:rPr>
              <a:t> keskitetään Suomessa yhä enemmän kaikkein vaikeimpia tekonivelleikkauksia. Tampereen tekonivelsairaalan lisäksi </a:t>
            </a:r>
            <a:r>
              <a:rPr lang="fi-FI" sz="1800" b="0" i="0" u="none" strike="noStrike" dirty="0" err="1">
                <a:solidFill>
                  <a:srgbClr val="000000"/>
                </a:solidFill>
                <a:effectLst/>
                <a:latin typeface="Calibri" panose="020F0502020204030204" pitchFamily="34" charset="0"/>
              </a:rPr>
              <a:t>Coxalla</a:t>
            </a:r>
            <a:r>
              <a:rPr lang="fi-FI" sz="1800" b="0" i="0" u="none" strike="noStrike" dirty="0">
                <a:solidFill>
                  <a:srgbClr val="000000"/>
                </a:solidFill>
                <a:effectLst/>
                <a:latin typeface="Calibri" panose="020F0502020204030204" pitchFamily="34" charset="0"/>
              </a:rPr>
              <a:t> on poliklinikat mm. Helsingissä, Lahdessa, Porissa ja Turussa. </a:t>
            </a:r>
            <a:r>
              <a:rPr lang="fi-FI" sz="1800" b="0" i="0" u="none" strike="noStrike" dirty="0" err="1">
                <a:solidFill>
                  <a:srgbClr val="000000"/>
                </a:solidFill>
                <a:effectLst/>
                <a:latin typeface="Calibri" panose="020F0502020204030204" pitchFamily="34" charset="0"/>
              </a:rPr>
              <a:t>Coxassa</a:t>
            </a:r>
            <a:r>
              <a:rPr lang="fi-FI" sz="1800" b="0" i="0" u="none" strike="noStrike" dirty="0">
                <a:solidFill>
                  <a:srgbClr val="000000"/>
                </a:solidFill>
                <a:effectLst/>
                <a:latin typeface="Calibri" panose="020F0502020204030204" pitchFamily="34" charset="0"/>
              </a:rPr>
              <a:t> työskentelee yli 300 alan huippuosaajaa.</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53</a:t>
            </a:fld>
            <a:endParaRPr lang="fi-FI"/>
          </a:p>
        </p:txBody>
      </p:sp>
    </p:spTree>
    <p:extLst>
      <p:ext uri="{BB962C8B-B14F-4D97-AF65-F5344CB8AC3E}">
        <p14:creationId xmlns:p14="http://schemas.microsoft.com/office/powerpoint/2010/main" val="70690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5</a:t>
            </a:fld>
            <a:endParaRPr lang="fi-FI"/>
          </a:p>
        </p:txBody>
      </p:sp>
    </p:spTree>
    <p:extLst>
      <p:ext uri="{BB962C8B-B14F-4D97-AF65-F5344CB8AC3E}">
        <p14:creationId xmlns:p14="http://schemas.microsoft.com/office/powerpoint/2010/main" val="149634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 name="Google Shape;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D7F69552-63FF-9886-9D44-07E4987CBCE3}"/>
            </a:ext>
          </a:extLst>
        </p:cNvPr>
        <p:cNvGrpSpPr/>
        <p:nvPr/>
      </p:nvGrpSpPr>
      <p:grpSpPr>
        <a:xfrm>
          <a:off x="0" y="0"/>
          <a:ext cx="0" cy="0"/>
          <a:chOff x="0" y="0"/>
          <a:chExt cx="0" cy="0"/>
        </a:xfrm>
      </p:grpSpPr>
      <p:sp>
        <p:nvSpPr>
          <p:cNvPr id="79" name="Google Shape;79;p5:notes">
            <a:extLst>
              <a:ext uri="{FF2B5EF4-FFF2-40B4-BE49-F238E27FC236}">
                <a16:creationId xmlns:a16="http://schemas.microsoft.com/office/drawing/2014/main" id="{CC8ACC8D-3DF6-9057-65AD-B7BE71CC389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5:notes">
            <a:extLst>
              <a:ext uri="{FF2B5EF4-FFF2-40B4-BE49-F238E27FC236}">
                <a16:creationId xmlns:a16="http://schemas.microsoft.com/office/drawing/2014/main" id="{34E68043-8B57-3CF4-C43D-96B4CF02CD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181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1800" b="0" i="0" u="none" strike="noStrike" dirty="0">
                <a:solidFill>
                  <a:srgbClr val="000000"/>
                </a:solidFill>
                <a:effectLst/>
                <a:latin typeface="Calibri" panose="020F0502020204030204" pitchFamily="34" charset="0"/>
              </a:rPr>
              <a:t>Lähde: Tampereen väkiluku: väestökatsaus (ennakkoväkiluku 2/2026) </a:t>
            </a:r>
            <a:r>
              <a:rPr lang="fi-FI" sz="4000" dirty="0">
                <a:hlinkClick r:id="rId3"/>
              </a:rPr>
              <a:t>Microsoft Power BI</a:t>
            </a:r>
            <a:br>
              <a:rPr lang="fi-FI" sz="4000" dirty="0"/>
            </a:br>
            <a:r>
              <a:rPr lang="fi-FI" sz="4000" dirty="0"/>
              <a:t>https://www.tampere.fi/tampere-tietoa/tilastot  </a:t>
            </a:r>
          </a:p>
          <a:p>
            <a:pPr algn="l" rtl="0" fontAlgn="base"/>
            <a:endParaRPr lang="fi-FI" sz="4000" dirty="0"/>
          </a:p>
          <a:p>
            <a:pPr algn="l" rtl="0" fontAlgn="base"/>
            <a:r>
              <a:rPr lang="fi-FI" sz="4000" dirty="0"/>
              <a:t>2033 Väestöennuste on Tilastokeskuksen mukainen ennuste. Kaupungin strategian mukainen kasvuennuste on 280 234.</a:t>
            </a:r>
            <a:br>
              <a:rPr lang="fi-FI" sz="2800" dirty="0"/>
            </a:b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u="none" strike="noStrike" dirty="0">
                <a:solidFill>
                  <a:srgbClr val="000000"/>
                </a:solidFill>
                <a:effectLst/>
                <a:latin typeface="Calibri" panose="020F0502020204030204" pitchFamily="34" charset="0"/>
              </a:rPr>
              <a:t>Työttömyysaste 16,2 % (</a:t>
            </a:r>
            <a:r>
              <a:rPr lang="fi-FI" altLang="fi-FI" sz="1800" dirty="0">
                <a:solidFill>
                  <a:schemeClr val="tx1">
                    <a:lumMod val="75000"/>
                    <a:lumOff val="25000"/>
                  </a:schemeClr>
                </a:solidFill>
                <a:latin typeface="Calibri" panose="020F0502020204030204"/>
              </a:rPr>
              <a:t>Työllisyyskatsaus)</a:t>
            </a:r>
          </a:p>
          <a:p>
            <a:pPr marL="0" marR="0" lvl="0" indent="0" algn="l" defTabSz="914400" rtl="0" eaLnBrk="1" fontAlgn="base" latinLnBrk="0" hangingPunct="1">
              <a:lnSpc>
                <a:spcPct val="100000"/>
              </a:lnSpc>
              <a:spcBef>
                <a:spcPts val="0"/>
              </a:spcBef>
              <a:spcAft>
                <a:spcPts val="0"/>
              </a:spcAft>
              <a:buClrTx/>
              <a:buSzTx/>
              <a:buFontTx/>
              <a:buNone/>
              <a:tabLst/>
              <a:defRPr/>
            </a:pP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pPr fontAlgn="base"/>
            <a:r>
              <a:rPr lang="fi-FI" sz="1800" dirty="0">
                <a:solidFill>
                  <a:srgbClr val="000000"/>
                </a:solidFill>
                <a:latin typeface="Calibri"/>
                <a:cs typeface="Calibri"/>
              </a:rPr>
              <a:t>2025</a:t>
            </a:r>
            <a:r>
              <a:rPr lang="fi-FI" sz="1800" b="0" i="0" u="none" strike="noStrike" dirty="0">
                <a:solidFill>
                  <a:srgbClr val="000000"/>
                </a:solidFill>
                <a:effectLst/>
                <a:latin typeface="Calibri"/>
                <a:cs typeface="Calibri"/>
              </a:rPr>
              <a:t>: vieraskieliset</a:t>
            </a:r>
            <a:r>
              <a:rPr lang="fi-FI" sz="1800" dirty="0">
                <a:solidFill>
                  <a:srgbClr val="000000"/>
                </a:solidFill>
                <a:latin typeface="Calibri"/>
                <a:cs typeface="Calibri"/>
              </a:rPr>
              <a:t> </a:t>
            </a:r>
            <a:r>
              <a:rPr lang="fi-FI" sz="1200" b="0" i="0" u="none" strike="noStrike" dirty="0">
                <a:solidFill>
                  <a:srgbClr val="000000"/>
                </a:solidFill>
                <a:effectLst/>
                <a:latin typeface="+mn-lt"/>
                <a:cs typeface="Calibri"/>
              </a:rPr>
              <a:t>31</a:t>
            </a:r>
            <a:r>
              <a:rPr lang="fi-FI" sz="1200" dirty="0">
                <a:solidFill>
                  <a:srgbClr val="000000"/>
                </a:solidFill>
                <a:latin typeface="+mn-lt"/>
                <a:cs typeface="Calibri"/>
              </a:rPr>
              <a:t> 487 </a:t>
            </a:r>
            <a:r>
              <a:rPr lang="fi-FI" dirty="0"/>
              <a:t> </a:t>
            </a:r>
            <a:r>
              <a:rPr lang="fi-FI" sz="1800" b="0" i="0" u="none" strike="noStrike" dirty="0">
                <a:solidFill>
                  <a:srgbClr val="000000"/>
                </a:solidFill>
                <a:effectLst/>
                <a:latin typeface="Calibri"/>
                <a:cs typeface="Calibri"/>
              </a:rPr>
              <a:t>hlö (osuus väestöstä</a:t>
            </a:r>
            <a:r>
              <a:rPr lang="fi-FI" sz="1800" dirty="0">
                <a:solidFill>
                  <a:srgbClr val="000000"/>
                </a:solidFill>
                <a:latin typeface="Calibri"/>
                <a:cs typeface="Calibri"/>
              </a:rPr>
              <a:t> 12</a:t>
            </a:r>
            <a:r>
              <a:rPr lang="fi-FI" sz="1800" b="0" i="0" u="none" strike="noStrike" dirty="0">
                <a:solidFill>
                  <a:srgbClr val="000000"/>
                </a:solidFill>
                <a:effectLst/>
                <a:latin typeface="Calibri"/>
                <a:cs typeface="Calibri"/>
              </a:rPr>
              <a:t> %), ulkomaan kansalaisia 20 823 hlö (osuus väestöstä</a:t>
            </a:r>
            <a:r>
              <a:rPr lang="fi-FI" sz="1800" dirty="0">
                <a:solidFill>
                  <a:srgbClr val="000000"/>
                </a:solidFill>
                <a:latin typeface="Calibri"/>
                <a:cs typeface="Calibri"/>
              </a:rPr>
              <a:t> 8 %)</a:t>
            </a:r>
            <a:r>
              <a:rPr lang="fi-FI" sz="1800" b="0" i="0" u="none" strike="noStrike" dirty="0">
                <a:solidFill>
                  <a:srgbClr val="000000"/>
                </a:solidFill>
                <a:effectLst/>
                <a:latin typeface="Calibri"/>
                <a:cs typeface="Calibri"/>
              </a:rPr>
              <a:t>, joista yleisimmät kansalaisuudet: </a:t>
            </a:r>
            <a:r>
              <a:rPr lang="fi-FI" sz="1800" dirty="0">
                <a:solidFill>
                  <a:srgbClr val="000000"/>
                </a:solidFill>
                <a:latin typeface="Calibri"/>
                <a:cs typeface="Calibri"/>
              </a:rPr>
              <a:t>Venäjä, </a:t>
            </a:r>
            <a:r>
              <a:rPr lang="fi-FI" sz="1800" dirty="0">
                <a:solidFill>
                  <a:srgbClr val="000000"/>
                </a:solidFill>
                <a:latin typeface="+mn-lt"/>
                <a:cs typeface="Calibri"/>
              </a:rPr>
              <a:t>Intia, </a:t>
            </a:r>
            <a:r>
              <a:rPr lang="fi-FI" sz="1800" dirty="0">
                <a:solidFill>
                  <a:srgbClr val="000000"/>
                </a:solidFill>
                <a:latin typeface="Calibri"/>
                <a:cs typeface="Calibri"/>
              </a:rPr>
              <a:t>Afganistan, Kiina, Viro</a:t>
            </a:r>
            <a:r>
              <a:rPr lang="fi-FI" sz="1800" b="0" i="0" dirty="0">
                <a:solidFill>
                  <a:srgbClr val="444444"/>
                </a:solidFill>
                <a:effectLst/>
                <a:latin typeface="Calibri"/>
                <a:cs typeface="Calibri"/>
              </a:rPr>
              <a:t>​.</a:t>
            </a:r>
          </a:p>
          <a:p>
            <a:pPr algn="l" rtl="0" fontAlgn="base"/>
            <a:r>
              <a:rPr lang="fi-FI" sz="2800" dirty="0">
                <a:hlinkClick r:id="rId4"/>
              </a:rPr>
              <a:t>Tunnuslukuja väestöstä muuttujina Alue, Tiedot ja Vuosi. </a:t>
            </a:r>
            <a:r>
              <a:rPr lang="fi-FI" sz="2800" dirty="0" err="1">
                <a:hlinkClick r:id="rId4"/>
              </a:rPr>
              <a:t>PxWeb</a:t>
            </a:r>
            <a:r>
              <a:rPr lang="fi-FI" sz="1800" b="0" i="0" dirty="0">
                <a:solidFill>
                  <a:srgbClr val="444444"/>
                </a:solidFill>
                <a:effectLst/>
                <a:latin typeface="Calibri" panose="020F0502020204030204" pitchFamily="34" charset="0"/>
              </a:rPr>
              <a:t>​</a:t>
            </a:r>
            <a:endParaRPr lang="fi-FI" b="0" i="0" dirty="0">
              <a:solidFill>
                <a:srgbClr val="444444"/>
              </a:solidFill>
              <a:effectLst/>
              <a:latin typeface="Calibri" panose="020F0502020204030204" pitchFamily="34" charset="0"/>
            </a:endParaRPr>
          </a:p>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184579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8200" y="2130425"/>
            <a:ext cx="10515600" cy="1060926"/>
          </a:xfrm>
          <a:prstGeom prst="rect">
            <a:avLst/>
          </a:prstGeom>
          <a:effectLst/>
        </p:spPr>
        <p:txBody>
          <a:bodyPr anchor="t">
            <a:noAutofit/>
          </a:bodyPr>
          <a:lstStyle>
            <a:lvl1pPr algn="ctr">
              <a:defRPr sz="6600" b="1" i="0">
                <a:solidFill>
                  <a:schemeClr val="tx2"/>
                </a:solidFill>
                <a:latin typeface="Montserrat Black" pitchFamily="2" charset="77"/>
              </a:defRPr>
            </a:lvl1pPr>
          </a:lstStyle>
          <a:p>
            <a:r>
              <a:rPr lang="fi-FI"/>
              <a:t>Muokkaa </a:t>
            </a:r>
            <a:r>
              <a:rPr lang="fi-FI" err="1"/>
              <a:t>ots</a:t>
            </a:r>
            <a:r>
              <a:rPr lang="fi-FI"/>
              <a:t>. </a:t>
            </a:r>
            <a:r>
              <a:rPr lang="fi-FI" err="1"/>
              <a:t>perustyyl</a:t>
            </a:r>
            <a:r>
              <a:rPr lang="fi-FI"/>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7.5.2026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23811040"/>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09333C7-EE24-DD4C-9C12-7ABC2E9830A4}" type="datetime1">
              <a:rPr lang="fi-FI" smtClean="0"/>
              <a:t>7.5.2026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74283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1A89A-7BBD-724A-8D94-A3D3C4672C3E}" type="datetime1">
              <a:rPr lang="fi-FI" smtClean="0"/>
              <a:t>7.5.2026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14245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BDFA28A-83F3-48FD-12B6-18DAAB0BEF2F}"/>
              </a:ext>
            </a:extLst>
          </p:cNvPr>
          <p:cNvSpPr>
            <a:spLocks noGrp="1"/>
          </p:cNvSpPr>
          <p:nvPr>
            <p:ph type="pic" sz="quarter" idx="13"/>
          </p:nvPr>
        </p:nvSpPr>
        <p:spPr>
          <a:xfrm>
            <a:off x="0" y="0"/>
            <a:ext cx="12192000" cy="6858000"/>
          </a:xfrm>
        </p:spPr>
        <p:txBody>
          <a:bodyPr/>
          <a:lstStyle/>
          <a:p>
            <a:endParaRPr lang="en-FI"/>
          </a:p>
        </p:txBody>
      </p:sp>
      <p:sp>
        <p:nvSpPr>
          <p:cNvPr id="2" name="Title 1">
            <a:extLst>
              <a:ext uri="{FF2B5EF4-FFF2-40B4-BE49-F238E27FC236}">
                <a16:creationId xmlns:a16="http://schemas.microsoft.com/office/drawing/2014/main" id="{887B0DA2-8FB6-BF38-C32D-9D2A304D0ED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EF8BFED9-1EB9-591B-E753-6872969A5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B007720F-8542-6726-0E8C-EC9BCF0BA40F}"/>
              </a:ext>
            </a:extLst>
          </p:cNvPr>
          <p:cNvSpPr>
            <a:spLocks noGrp="1"/>
          </p:cNvSpPr>
          <p:nvPr>
            <p:ph type="dt" sz="half" idx="10"/>
          </p:nvPr>
        </p:nvSpPr>
        <p:spPr/>
        <p:txBody>
          <a:bodyPr/>
          <a:lstStyle/>
          <a:p>
            <a:fld id="{98463FBD-66DC-6843-A081-70782D0C8534}" type="datetime1">
              <a:rPr lang="fi-FI" smtClean="0"/>
              <a:t>7.5.2026</a:t>
            </a:fld>
            <a:endParaRPr lang="en-FI"/>
          </a:p>
        </p:txBody>
      </p:sp>
      <p:sp>
        <p:nvSpPr>
          <p:cNvPr id="5" name="Footer Placeholder 4">
            <a:extLst>
              <a:ext uri="{FF2B5EF4-FFF2-40B4-BE49-F238E27FC236}">
                <a16:creationId xmlns:a16="http://schemas.microsoft.com/office/drawing/2014/main" id="{FE6A053E-B9C2-833A-392F-BA3214C5A41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10C7796-2A01-B93E-4F2A-A45173004C55}"/>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181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8841-27B1-9B8E-E9AB-1CA5BDB80551}"/>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1A2E895-EF54-C162-EB0F-80C86F8ED9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12D164FE-5AA9-CB58-336F-E2BBD6D44B9F}"/>
              </a:ext>
            </a:extLst>
          </p:cNvPr>
          <p:cNvSpPr>
            <a:spLocks noGrp="1"/>
          </p:cNvSpPr>
          <p:nvPr>
            <p:ph type="dt" sz="half" idx="10"/>
          </p:nvPr>
        </p:nvSpPr>
        <p:spPr>
          <a:xfrm>
            <a:off x="9965575" y="6356350"/>
            <a:ext cx="2743200" cy="365125"/>
          </a:xfrm>
        </p:spPr>
        <p:txBody>
          <a:bodyPr/>
          <a:lstStyle/>
          <a:p>
            <a:fld id="{10044658-94F9-1740-9416-AEDC9E7A95A1}" type="datetime1">
              <a:rPr lang="fi-FI" smtClean="0"/>
              <a:t>7.5.2026</a:t>
            </a:fld>
            <a:endParaRPr lang="en-FI"/>
          </a:p>
        </p:txBody>
      </p:sp>
      <p:sp>
        <p:nvSpPr>
          <p:cNvPr id="5" name="Footer Placeholder 4">
            <a:extLst>
              <a:ext uri="{FF2B5EF4-FFF2-40B4-BE49-F238E27FC236}">
                <a16:creationId xmlns:a16="http://schemas.microsoft.com/office/drawing/2014/main" id="{C85CE0E8-299B-352E-3758-5B1189F9DD4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064A88F8-28C3-2119-561C-48CBBE9EC543}"/>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407667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656B-0D51-C6D1-4DB1-CAD1D146CB0F}"/>
              </a:ext>
            </a:extLst>
          </p:cNvPr>
          <p:cNvSpPr>
            <a:spLocks noGrp="1"/>
          </p:cNvSpPr>
          <p:nvPr>
            <p:ph type="title"/>
          </p:nvPr>
        </p:nvSpPr>
        <p:spPr>
          <a:xfrm>
            <a:off x="831850" y="1709738"/>
            <a:ext cx="10027739"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03B7DA8B-17A3-4D0B-5425-2C90DC63E4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D733B7-8A4F-5869-69DD-1723FC6071B3}"/>
              </a:ext>
            </a:extLst>
          </p:cNvPr>
          <p:cNvSpPr>
            <a:spLocks noGrp="1"/>
          </p:cNvSpPr>
          <p:nvPr>
            <p:ph type="dt" sz="half" idx="10"/>
          </p:nvPr>
        </p:nvSpPr>
        <p:spPr/>
        <p:txBody>
          <a:bodyPr/>
          <a:lstStyle/>
          <a:p>
            <a:fld id="{E7C9F607-913C-5948-A3A5-C9C26F248945}" type="datetime1">
              <a:rPr lang="fi-FI" smtClean="0"/>
              <a:t>7.5.2026</a:t>
            </a:fld>
            <a:endParaRPr lang="en-FI"/>
          </a:p>
        </p:txBody>
      </p:sp>
      <p:sp>
        <p:nvSpPr>
          <p:cNvPr id="5" name="Footer Placeholder 4">
            <a:extLst>
              <a:ext uri="{FF2B5EF4-FFF2-40B4-BE49-F238E27FC236}">
                <a16:creationId xmlns:a16="http://schemas.microsoft.com/office/drawing/2014/main" id="{BFF83188-5338-E4A6-5338-68474AD10E7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4E5CBF0-B4DE-9C95-AAEA-8580C4CA6460}"/>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072220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5453744" y="1863634"/>
            <a:ext cx="5980611" cy="3422469"/>
          </a:xfrm>
        </p:spPr>
        <p:txBody>
          <a:bodyPr>
            <a:noAutofit/>
          </a:bodyPr>
          <a:lstStyle>
            <a:lvl1pPr algn="r">
              <a:defRPr sz="6000" b="1" i="0">
                <a:solidFill>
                  <a:schemeClr val="bg1"/>
                </a:solidFill>
                <a:latin typeface="Montserrat Black" pitchFamily="2" charset="77"/>
              </a:defRPr>
            </a:lvl1pPr>
          </a:lstStyle>
          <a:p>
            <a:r>
              <a:rPr lang="en-GB"/>
              <a:t>Click to edit Master title style</a:t>
            </a:r>
            <a:endParaRPr lang="en-FI"/>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A543A232-F379-D648-A4A1-B395DF9D2754}" type="datetime1">
              <a:rPr lang="fi-FI" smtClean="0"/>
              <a:t>7.5.2026</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16389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933995" y="1863634"/>
            <a:ext cx="5980611" cy="3422469"/>
          </a:xfrm>
        </p:spPr>
        <p:txBody>
          <a:bodyPr>
            <a:noAutofit/>
          </a:bodyPr>
          <a:lstStyle>
            <a:lvl1pPr>
              <a:defRPr sz="6000" b="1" i="0">
                <a:solidFill>
                  <a:schemeClr val="bg1"/>
                </a:solidFill>
                <a:latin typeface="Montserrat Black" pitchFamily="2" charset="77"/>
              </a:defRPr>
            </a:lvl1pPr>
          </a:lstStyle>
          <a:p>
            <a:r>
              <a:rPr lang="en-GB"/>
              <a:t>Click to edit Master title style</a:t>
            </a:r>
            <a:endParaRPr lang="en-FI"/>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C86971F9-C1FE-744F-9A70-3E8BC9452985}" type="datetime1">
              <a:rPr lang="fi-FI" smtClean="0"/>
              <a:t>7.5.2026</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31635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8F78-38BE-0001-29AB-DA00C47656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A7982B10-6B24-E651-A7C3-DECB565705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538A5D41-E793-2109-C072-811CFDFEF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ADE1A3-0207-EFA9-5153-E085D8A5BF49}"/>
              </a:ext>
            </a:extLst>
          </p:cNvPr>
          <p:cNvSpPr>
            <a:spLocks noGrp="1"/>
          </p:cNvSpPr>
          <p:nvPr>
            <p:ph type="dt" sz="half" idx="10"/>
          </p:nvPr>
        </p:nvSpPr>
        <p:spPr/>
        <p:txBody>
          <a:bodyPr/>
          <a:lstStyle/>
          <a:p>
            <a:fld id="{3F344068-EBAC-4F40-BB88-24C5021FF603}" type="datetime1">
              <a:rPr lang="fi-FI" smtClean="0"/>
              <a:t>7.5.2026</a:t>
            </a:fld>
            <a:endParaRPr lang="en-FI"/>
          </a:p>
        </p:txBody>
      </p:sp>
      <p:sp>
        <p:nvSpPr>
          <p:cNvPr id="6" name="Footer Placeholder 5">
            <a:extLst>
              <a:ext uri="{FF2B5EF4-FFF2-40B4-BE49-F238E27FC236}">
                <a16:creationId xmlns:a16="http://schemas.microsoft.com/office/drawing/2014/main" id="{3C4A52D2-E635-565D-EAC1-4AF3FE4349E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7F5A8F2B-7103-7B2A-4709-4B3F350B0138}"/>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85994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034D-67E9-A0F9-5391-57E2AEEB15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6313587C-7868-D5C1-B8DB-2A20B1E08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725BEEFC-F4F7-D7F6-FE16-C3F37743D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4F2795-DA46-73A9-DC81-D9AE6555E245}"/>
              </a:ext>
            </a:extLst>
          </p:cNvPr>
          <p:cNvSpPr>
            <a:spLocks noGrp="1"/>
          </p:cNvSpPr>
          <p:nvPr>
            <p:ph type="dt" sz="half" idx="10"/>
          </p:nvPr>
        </p:nvSpPr>
        <p:spPr/>
        <p:txBody>
          <a:bodyPr/>
          <a:lstStyle/>
          <a:p>
            <a:fld id="{44CB00E4-7099-9B4F-B283-627F303E3344}" type="datetime1">
              <a:rPr lang="fi-FI" smtClean="0"/>
              <a:t>7.5.2026</a:t>
            </a:fld>
            <a:endParaRPr lang="en-FI"/>
          </a:p>
        </p:txBody>
      </p:sp>
      <p:sp>
        <p:nvSpPr>
          <p:cNvPr id="6" name="Footer Placeholder 5">
            <a:extLst>
              <a:ext uri="{FF2B5EF4-FFF2-40B4-BE49-F238E27FC236}">
                <a16:creationId xmlns:a16="http://schemas.microsoft.com/office/drawing/2014/main" id="{83FBE966-C6FB-825E-4846-056E7318B02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0FB89C1-2263-4229-2031-212FAFA590FC}"/>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28129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15FE-1BE2-6BAF-A251-CD5305CDDD04}"/>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45ABF65E-7DC8-D09B-1206-A066B7C192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CD4A500-2DCC-D8CC-E23F-F0A11C518974}"/>
              </a:ext>
            </a:extLst>
          </p:cNvPr>
          <p:cNvSpPr>
            <a:spLocks noGrp="1"/>
          </p:cNvSpPr>
          <p:nvPr>
            <p:ph type="dt" sz="half" idx="10"/>
          </p:nvPr>
        </p:nvSpPr>
        <p:spPr/>
        <p:txBody>
          <a:bodyPr/>
          <a:lstStyle/>
          <a:p>
            <a:fld id="{014275B9-B877-FF4D-A085-727378DD2157}" type="datetime1">
              <a:rPr lang="fi-FI" smtClean="0"/>
              <a:t>7.5.2026</a:t>
            </a:fld>
            <a:endParaRPr lang="en-FI"/>
          </a:p>
        </p:txBody>
      </p:sp>
      <p:sp>
        <p:nvSpPr>
          <p:cNvPr id="5" name="Footer Placeholder 4">
            <a:extLst>
              <a:ext uri="{FF2B5EF4-FFF2-40B4-BE49-F238E27FC236}">
                <a16:creationId xmlns:a16="http://schemas.microsoft.com/office/drawing/2014/main" id="{20A0CA77-58B5-4DE6-3997-104F7E2E907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74DC032-B56B-6199-7774-AD7F27B5CF8E}"/>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27464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93613" y="657225"/>
            <a:ext cx="10515600" cy="1060926"/>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7.5.2026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3933909141"/>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69EBF-3321-2870-510E-22F9265A1E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B809D55-7BB3-1E9F-0A70-A8B68ADD26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F555A60-8593-0B05-C6CD-5BA49148E43A}"/>
              </a:ext>
            </a:extLst>
          </p:cNvPr>
          <p:cNvSpPr>
            <a:spLocks noGrp="1"/>
          </p:cNvSpPr>
          <p:nvPr>
            <p:ph type="dt" sz="half" idx="10"/>
          </p:nvPr>
        </p:nvSpPr>
        <p:spPr/>
        <p:txBody>
          <a:bodyPr/>
          <a:lstStyle/>
          <a:p>
            <a:fld id="{54CDD0A8-FAFE-8B4A-80A0-6295BE60961C}" type="datetime1">
              <a:rPr lang="fi-FI" smtClean="0"/>
              <a:t>7.5.2026</a:t>
            </a:fld>
            <a:endParaRPr lang="en-FI"/>
          </a:p>
        </p:txBody>
      </p:sp>
      <p:sp>
        <p:nvSpPr>
          <p:cNvPr id="5" name="Footer Placeholder 4">
            <a:extLst>
              <a:ext uri="{FF2B5EF4-FFF2-40B4-BE49-F238E27FC236}">
                <a16:creationId xmlns:a16="http://schemas.microsoft.com/office/drawing/2014/main" id="{06B4BF6C-5E4B-6384-B5F3-F2A34792445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E05D76B-D170-B28E-BFB8-C30355257379}"/>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8113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C3AA2F-1231-E144-AF87-9308E4CCA634}"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7.5.2026</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a:t>Muokkaa </a:t>
            </a:r>
            <a:r>
              <a:rPr lang="fi-FI" err="1"/>
              <a:t>ots</a:t>
            </a:r>
            <a:r>
              <a:rPr lang="fi-FI"/>
              <a:t>. </a:t>
            </a:r>
            <a:r>
              <a:rPr lang="fi-FI" err="1"/>
              <a:t>perustyyl</a:t>
            </a:r>
            <a:r>
              <a:rPr lang="fi-FI"/>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5BEC9-5101-7141-97E9-272DBB3AADE9}" type="datetime1">
              <a:rPr lang="fi-FI" smtClean="0"/>
              <a:t>7.5.2026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D2879-B711-9644-99E8-32D437E8DD9D}" type="datetime1">
              <a:rPr lang="fi-FI" smtClean="0"/>
              <a:t>7.5.2026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E3EE-BAC0-FE44-8964-5671B129B09E}" type="datetime1">
              <a:rPr lang="fi-FI" smtClean="0"/>
              <a:t>7.5.2026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a:t>Muokkaa </a:t>
            </a:r>
            <a:r>
              <a:rPr lang="fi-FI" err="1"/>
              <a:t>ots</a:t>
            </a:r>
            <a:r>
              <a:rPr lang="fi-FI"/>
              <a:t>. </a:t>
            </a:r>
            <a:r>
              <a:rPr lang="fi-FI" err="1"/>
              <a:t>perustyyl</a:t>
            </a:r>
            <a:r>
              <a:rPr lang="fi-FI"/>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1396E-2123-BA4A-BE4B-59731CDCCC2B}" type="datetime1">
              <a:rPr lang="fi-FI" smtClean="0"/>
              <a:t>7.5.2026</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a:t>Muokkaa </a:t>
            </a:r>
            <a:r>
              <a:rPr lang="fi-FI" err="1"/>
              <a:t>ots</a:t>
            </a:r>
            <a:r>
              <a:rPr lang="fi-FI"/>
              <a:t>. </a:t>
            </a:r>
            <a:r>
              <a:rPr lang="fi-FI" err="1"/>
              <a:t>perustyyl</a:t>
            </a:r>
            <a:r>
              <a:rPr lang="fi-FI"/>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AA0B1-2C5B-CA48-992E-E36854AB65EA}" type="datetime1">
              <a:rPr lang="fi-FI" smtClean="0"/>
              <a:t>7.5.2026</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4714E-591B-6547-B74D-E4BA98630745}" type="datetime1">
              <a:rPr lang="fi-FI" smtClean="0"/>
              <a:t>7.5.2026</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EE7F5-77A9-C24A-BC91-F17D4D720786}" type="datetime1">
              <a:rPr lang="fi-FI" smtClean="0"/>
              <a:t>7.5.2026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ininen sisältö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47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9068364-75A1-2243-8411-DE85A408B1C3}" type="datetime1">
              <a:rPr lang="fi-FI" smtClean="0"/>
              <a:t>7.5.2026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182090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20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8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16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6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Tree>
    <p:extLst>
      <p:ext uri="{BB962C8B-B14F-4D97-AF65-F5344CB8AC3E}">
        <p14:creationId xmlns:p14="http://schemas.microsoft.com/office/powerpoint/2010/main" val="3144474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8342-00D7-0845-B880-B2374FFFA1EF}"/>
              </a:ext>
            </a:extLst>
          </p:cNvPr>
          <p:cNvSpPr>
            <a:spLocks noGrp="1"/>
          </p:cNvSpPr>
          <p:nvPr>
            <p:ph type="title"/>
          </p:nvPr>
        </p:nvSpPr>
        <p:spPr/>
        <p:txBody>
          <a:bodyPr/>
          <a:lstStyle>
            <a:lvl1pPr algn="ctr">
              <a:defRPr/>
            </a:lvl1pPr>
          </a:lstStyle>
          <a:p>
            <a:r>
              <a:rPr lang="en-GB"/>
              <a:t>Click to edit Master title style</a:t>
            </a:r>
            <a:endParaRPr lang="en-FI"/>
          </a:p>
        </p:txBody>
      </p:sp>
      <p:sp>
        <p:nvSpPr>
          <p:cNvPr id="3" name="Tekstin paikkamerkki 2">
            <a:extLst>
              <a:ext uri="{FF2B5EF4-FFF2-40B4-BE49-F238E27FC236}">
                <a16:creationId xmlns:a16="http://schemas.microsoft.com/office/drawing/2014/main" id="{186E968F-7247-E84D-84DA-28D1452E1B0D}"/>
              </a:ext>
            </a:extLst>
          </p:cNvPr>
          <p:cNvSpPr>
            <a:spLocks noGrp="1"/>
          </p:cNvSpPr>
          <p:nvPr>
            <p:ph type="body" idx="1" hasCustomPrompt="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18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12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0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8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0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031976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sp>
        <p:nvSpPr>
          <p:cNvPr id="11" name="Kuvan paikkamerkki 10">
            <a:extLst>
              <a:ext uri="{FF2B5EF4-FFF2-40B4-BE49-F238E27FC236}">
                <a16:creationId xmlns:a16="http://schemas.microsoft.com/office/drawing/2014/main" id="{2D097928-8342-9F4E-8AAF-C00CFD6EB29A}"/>
              </a:ext>
            </a:extLst>
          </p:cNvPr>
          <p:cNvSpPr>
            <a:spLocks noGrp="1"/>
          </p:cNvSpPr>
          <p:nvPr>
            <p:ph type="pic" sz="quarter" idx="13" hasCustomPrompt="1"/>
          </p:nvPr>
        </p:nvSpPr>
        <p:spPr>
          <a:xfrm>
            <a:off x="0" y="0"/>
            <a:ext cx="12192000" cy="6858000"/>
          </a:xfrm>
        </p:spPr>
        <p:txBody>
          <a:bodyPr>
            <a:normAutofit/>
          </a:bodyPr>
          <a:lstStyle>
            <a:lvl1pPr marL="0" indent="0">
              <a:buNone/>
              <a:tabLst>
                <a:tab pos="3200400" algn="l"/>
              </a:tabLst>
              <a:defRPr sz="1800"/>
            </a:lvl1pPr>
          </a:lstStyle>
          <a:p>
            <a:r>
              <a:rPr lang="fi-FI"/>
              <a:t>Lisää kuva tiedostoista -&gt; valitse ”Järjestä </a:t>
            </a:r>
            <a:r>
              <a:rPr lang="fi-FI" err="1"/>
              <a:t>objetktit</a:t>
            </a:r>
            <a:r>
              <a:rPr lang="fi-FI"/>
              <a:t>” -&gt; vie kuva taakse</a:t>
            </a:r>
          </a:p>
        </p:txBody>
      </p:sp>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0" y="2434728"/>
            <a:ext cx="12192000" cy="1161147"/>
          </a:xfrm>
        </p:spPr>
        <p:txBody>
          <a:bodyPr anchor="b">
            <a:noAutofit/>
          </a:bodyPr>
          <a:lstStyle>
            <a:lvl1pPr algn="ctr">
              <a:defRPr sz="9000"/>
            </a:lvl1pPr>
          </a:lstStyle>
          <a:p>
            <a:r>
              <a:rPr lang="fi-FI"/>
              <a:t>SANA</a:t>
            </a:r>
          </a:p>
        </p:txBody>
      </p:sp>
      <p:sp>
        <p:nvSpPr>
          <p:cNvPr id="9" name="Tekstin paikkamerkki 8">
            <a:extLst>
              <a:ext uri="{FF2B5EF4-FFF2-40B4-BE49-F238E27FC236}">
                <a16:creationId xmlns:a16="http://schemas.microsoft.com/office/drawing/2014/main" id="{FE052F06-F826-E04E-9712-D1EBB7D1CF41}"/>
              </a:ext>
            </a:extLst>
          </p:cNvPr>
          <p:cNvSpPr>
            <a:spLocks noGrp="1"/>
          </p:cNvSpPr>
          <p:nvPr>
            <p:ph type="body" sz="quarter" idx="10" hasCustomPrompt="1"/>
          </p:nvPr>
        </p:nvSpPr>
        <p:spPr>
          <a:xfrm>
            <a:off x="0" y="3595875"/>
            <a:ext cx="12192000" cy="681311"/>
          </a:xfrm>
        </p:spPr>
        <p:txBody>
          <a:bodyPr>
            <a:normAutofit/>
          </a:bodyPr>
          <a:lstStyle>
            <a:lvl1pPr marL="0" indent="0" algn="ctr">
              <a:buNone/>
              <a:defRPr sz="4000" b="1"/>
            </a:lvl1pPr>
          </a:lstStyle>
          <a:p>
            <a:r>
              <a:rPr lang="fi-FI"/>
              <a:t>TAMPERE.</a:t>
            </a:r>
          </a:p>
        </p:txBody>
      </p:sp>
      <p:sp>
        <p:nvSpPr>
          <p:cNvPr id="7" name="Tekstin paikkamerkki 6">
            <a:extLst>
              <a:ext uri="{FF2B5EF4-FFF2-40B4-BE49-F238E27FC236}">
                <a16:creationId xmlns:a16="http://schemas.microsoft.com/office/drawing/2014/main" id="{2B25C3ED-5AFC-074B-B634-BBA5F3669F7C}"/>
              </a:ext>
            </a:extLst>
          </p:cNvPr>
          <p:cNvSpPr>
            <a:spLocks noGrp="1"/>
          </p:cNvSpPr>
          <p:nvPr>
            <p:ph type="body" sz="quarter" idx="14" hasCustomPrompt="1"/>
          </p:nvPr>
        </p:nvSpPr>
        <p:spPr>
          <a:xfrm>
            <a:off x="4232821" y="5438333"/>
            <a:ext cx="3726359" cy="533205"/>
          </a:xfrm>
          <a:solidFill>
            <a:schemeClr val="accent2"/>
          </a:solidFill>
        </p:spPr>
        <p:txBody>
          <a:bodyPr wrap="none" lIns="180000" tIns="72000" rIns="180000" bIns="72000" anchor="ctr">
            <a:spAutoFit/>
          </a:bodyPr>
          <a:lstStyle>
            <a:lvl1pPr marL="0" indent="0">
              <a:buNone/>
              <a:defRPr/>
            </a:lvl1pPr>
          </a:lstStyle>
          <a:p>
            <a:r>
              <a:rPr lang="fi-FI"/>
              <a:t> lisätekstiä </a:t>
            </a:r>
            <a:r>
              <a:rPr lang="fi-FI" err="1"/>
              <a:t>max</a:t>
            </a:r>
            <a:r>
              <a:rPr lang="fi-FI"/>
              <a:t>. 2 riviä.</a:t>
            </a:r>
          </a:p>
        </p:txBody>
      </p:sp>
      <p:sp>
        <p:nvSpPr>
          <p:cNvPr id="14" name="Tekstin paikkamerkki 13">
            <a:extLst>
              <a:ext uri="{FF2B5EF4-FFF2-40B4-BE49-F238E27FC236}">
                <a16:creationId xmlns:a16="http://schemas.microsoft.com/office/drawing/2014/main" id="{7235C728-BA98-5540-991D-5501A98D2CFF}"/>
              </a:ext>
            </a:extLst>
          </p:cNvPr>
          <p:cNvSpPr>
            <a:spLocks noGrp="1"/>
          </p:cNvSpPr>
          <p:nvPr>
            <p:ph type="body" sz="quarter" idx="15" hasCustomPrompt="1"/>
          </p:nvPr>
        </p:nvSpPr>
        <p:spPr>
          <a:xfrm>
            <a:off x="4208840" y="4757301"/>
            <a:ext cx="3774321" cy="533205"/>
          </a:xfrm>
          <a:solidFill>
            <a:schemeClr val="accent2"/>
          </a:solidFill>
        </p:spPr>
        <p:txBody>
          <a:bodyPr wrap="none" lIns="180000" tIns="72000" rIns="180000" bIns="72000" anchor="ctr" anchorCtr="0">
            <a:spAutoFit/>
          </a:bodyPr>
          <a:lstStyle>
            <a:lvl1pPr marL="0" indent="0">
              <a:buNone/>
              <a:defRPr/>
            </a:lvl1pPr>
          </a:lstStyle>
          <a:p>
            <a:r>
              <a:rPr lang="fi-FI"/>
              <a:t>Lisää tähän tarvittaessa</a:t>
            </a:r>
          </a:p>
        </p:txBody>
      </p:sp>
    </p:spTree>
    <p:extLst>
      <p:ext uri="{BB962C8B-B14F-4D97-AF65-F5344CB8AC3E}">
        <p14:creationId xmlns:p14="http://schemas.microsoft.com/office/powerpoint/2010/main" val="1673253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2" type="title">
  <p:cSld name="Title Slide 2">
    <p:bg>
      <p:bgPr>
        <a:solidFill>
          <a:schemeClr val="dk2"/>
        </a:solidFill>
        <a:effectLst/>
      </p:bgPr>
    </p:bg>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D1E9E3"/>
              </a:buClr>
              <a:buSzPts val="6000"/>
              <a:buFont typeface="Montserrat"/>
              <a:buNone/>
              <a:defRPr sz="6000">
                <a:solidFill>
                  <a:srgbClr val="D1E9E3"/>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D1E9E3"/>
              </a:buClr>
              <a:buSzPts val="2400"/>
              <a:buNone/>
              <a:defRPr sz="2400">
                <a:solidFill>
                  <a:srgbClr val="D1E9E3"/>
                </a:solidFill>
                <a:latin typeface="Calibri" panose="020F0502020204030204" pitchFamily="34" charset="0"/>
                <a:cs typeface="Calibri" panose="020F050202020403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719505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type="secHead">
  <p:cSld name="Section Header 2">
    <p:bg>
      <p:bgPr>
        <a:solidFill>
          <a:schemeClr val="accent1"/>
        </a:solidFill>
        <a:effectLst/>
      </p:bgPr>
    </p:bg>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Montserrat"/>
              <a:buNone/>
              <a:defRPr sz="6000">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4128920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bg>
      <p:bgPr>
        <a:solidFill>
          <a:schemeClr val="lt1"/>
        </a:solidFill>
        <a:effectLst/>
      </p:bgPr>
    </p:bg>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Montserrat"/>
              <a:buNone/>
              <a:defRPr>
                <a:solidFill>
                  <a:schemeClr val="dk2"/>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dk2"/>
                </a:solidFill>
                <a:latin typeface="Calibri" panose="020F0502020204030204" pitchFamily="34" charset="0"/>
                <a:cs typeface="Calibri" panose="020F0502020204030204" pitchFamily="34" charset="0"/>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994181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chemeClr val="dk2"/>
        </a:solidFill>
        <a:effectLst/>
      </p:bgPr>
    </p:bg>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ontserrat"/>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Calibri" panose="020F0502020204030204" pitchFamily="34" charset="0"/>
                <a:cs typeface="Calibri" panose="020F0502020204030204" pitchFamily="34" charset="0"/>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Calibri" panose="020F0502020204030204" pitchFamily="34" charset="0"/>
                <a:cs typeface="Calibri" panose="020F0502020204030204" pitchFamily="34" charset="0"/>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32097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1"/>
        </a:solidFill>
        <a:effectLst/>
      </p:bgPr>
    </p:bg>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ontserrat"/>
              <a:buNone/>
              <a:defRPr>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022236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625094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chemeClr val="dk2"/>
        </a:solidFill>
        <a:effectLst/>
      </p:bgPr>
    </p:bg>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9788" y="727074"/>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Montserrat"/>
              <a:buNone/>
              <a:defRPr sz="3200">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 name="Google Shape;30;p20"/>
          <p:cNvSpPr>
            <a:spLocks noGrp="1"/>
          </p:cNvSpPr>
          <p:nvPr>
            <p:ph type="pic" idx="2"/>
          </p:nvPr>
        </p:nvSpPr>
        <p:spPr>
          <a:xfrm>
            <a:off x="5183188" y="727075"/>
            <a:ext cx="6172200" cy="5403850"/>
          </a:xfrm>
          <a:prstGeom prst="rect">
            <a:avLst/>
          </a:prstGeom>
          <a:noFill/>
          <a:ln>
            <a:noFill/>
          </a:ln>
        </p:spPr>
      </p:sp>
      <p:sp>
        <p:nvSpPr>
          <p:cNvPr id="31" name="Google Shape;31;p20"/>
          <p:cNvSpPr txBox="1">
            <a:spLocks noGrp="1"/>
          </p:cNvSpPr>
          <p:nvPr>
            <p:ph type="body" idx="1"/>
          </p:nvPr>
        </p:nvSpPr>
        <p:spPr>
          <a:xfrm>
            <a:off x="839788" y="2327274"/>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panose="020F0502020204030204" pitchFamily="34" charset="0"/>
                <a:cs typeface="Calibri" panose="020F050202020403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22239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a:t>Muokkaa </a:t>
            </a:r>
            <a:r>
              <a:rPr lang="fi-FI" err="1"/>
              <a:t>ots</a:t>
            </a:r>
            <a:r>
              <a:rPr lang="fi-FI"/>
              <a:t>. </a:t>
            </a:r>
            <a:r>
              <a:rPr lang="fi-FI" err="1"/>
              <a:t>perustyyl</a:t>
            </a:r>
            <a:r>
              <a:rPr lang="fi-FI"/>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21A3DE51-84B5-564F-BBB1-528BC0871DC6}" type="datetime1">
              <a:rPr lang="fi-FI" smtClean="0"/>
              <a:t>7.5.2026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718057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8002EE-DBB3-F12D-115D-C944A881DA5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784A8C5-D1E2-CF17-D08D-E3178D23B1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14A680D-AD71-06D3-637F-ACDB38B7D4BE}"/>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5" name="Alatunnisteen paikkamerkki 4">
            <a:extLst>
              <a:ext uri="{FF2B5EF4-FFF2-40B4-BE49-F238E27FC236}">
                <a16:creationId xmlns:a16="http://schemas.microsoft.com/office/drawing/2014/main" id="{28B055C1-0E7B-5BBA-33FC-3698BD87F3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9F4B990-C9C4-5B4D-52E2-D6E34291F1A4}"/>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1394842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5DFE-B12E-A616-A035-DA8BC0AF1A3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9C06038-30AC-DA9E-81E6-2D02A42F5F7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4DB398F-4CDF-364E-2A56-F893EB3D8CCB}"/>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5" name="Alatunnisteen paikkamerkki 4">
            <a:extLst>
              <a:ext uri="{FF2B5EF4-FFF2-40B4-BE49-F238E27FC236}">
                <a16:creationId xmlns:a16="http://schemas.microsoft.com/office/drawing/2014/main" id="{D61D5BDB-DE55-485D-46D7-05CB067BD93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0C32CB1-C1ED-8265-4A18-8032BECEBFF5}"/>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2369234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9C3912-D7A8-A52C-E394-F49A201BE67A}"/>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ED493636-E815-C2E0-86C1-23443E55EE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EDEAF42-B66D-E62C-E8DB-B6AC4D574C59}"/>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5" name="Alatunnisteen paikkamerkki 4">
            <a:extLst>
              <a:ext uri="{FF2B5EF4-FFF2-40B4-BE49-F238E27FC236}">
                <a16:creationId xmlns:a16="http://schemas.microsoft.com/office/drawing/2014/main" id="{619B4EF8-C0DF-901D-CEB8-8F0FA039A8E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A890CE3-3A04-4209-814D-F2186B444C5D}"/>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1889062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E0D801-7468-DFC0-6860-B295673A9FC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AD8729F-94DA-9689-9766-97E23CD6E39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08BB0A3-B07A-081D-63B8-02F0B86C5EB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937124F7-B8C0-1F99-04D8-5B2BC60F7E8B}"/>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6" name="Alatunnisteen paikkamerkki 5">
            <a:extLst>
              <a:ext uri="{FF2B5EF4-FFF2-40B4-BE49-F238E27FC236}">
                <a16:creationId xmlns:a16="http://schemas.microsoft.com/office/drawing/2014/main" id="{0FC8A53A-508A-8FD6-8584-CA7426141D5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3550FC-8F8F-C654-54EA-7D817A4F867F}"/>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1517944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6C6B14-83D1-E515-D3F2-74138A8A573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2E503D9-28EF-D1B0-96C2-4AB767B7C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D3565D3-F47C-43B9-5FD8-5CCD11A58B8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A39588D-F198-6058-EE16-226971A205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7B188379-66D0-A45A-E19E-405AD6DABB0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5159FD3-2F70-38C9-DFD9-76FA0668D983}"/>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8" name="Alatunnisteen paikkamerkki 7">
            <a:extLst>
              <a:ext uri="{FF2B5EF4-FFF2-40B4-BE49-F238E27FC236}">
                <a16:creationId xmlns:a16="http://schemas.microsoft.com/office/drawing/2014/main" id="{6F5BB7B7-835F-00AC-06B8-76226B2BA64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353874F-7763-3D76-3FCD-C464452B6625}"/>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2829718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998128-F94C-946C-3DF4-09C2AA2E6E01}"/>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BF9F050-5DF3-3CF9-78B6-028595B92F1B}"/>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4" name="Alatunnisteen paikkamerkki 3">
            <a:extLst>
              <a:ext uri="{FF2B5EF4-FFF2-40B4-BE49-F238E27FC236}">
                <a16:creationId xmlns:a16="http://schemas.microsoft.com/office/drawing/2014/main" id="{135C218F-87EF-CFC9-824F-596BAFB06E20}"/>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23050A9-D410-4146-F558-A74B8C0C9157}"/>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1187695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EE80EC5-22FF-5560-5655-C97D49DBC7D6}"/>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3" name="Alatunnisteen paikkamerkki 2">
            <a:extLst>
              <a:ext uri="{FF2B5EF4-FFF2-40B4-BE49-F238E27FC236}">
                <a16:creationId xmlns:a16="http://schemas.microsoft.com/office/drawing/2014/main" id="{5584F877-D6C1-A2BC-69C9-F1D634B888D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A324E665-BFC8-C1E3-BAF5-9952FED76629}"/>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781783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9050FC-8F99-BCAA-B7C4-232E6622EB4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D61EAE9-2895-352B-7492-706CBD0D0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1CA63D4-DAB7-4839-2B5F-6CC0E24B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AE3D584-BDF8-0160-C889-C9BC41FA47EE}"/>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6" name="Alatunnisteen paikkamerkki 5">
            <a:extLst>
              <a:ext uri="{FF2B5EF4-FFF2-40B4-BE49-F238E27FC236}">
                <a16:creationId xmlns:a16="http://schemas.microsoft.com/office/drawing/2014/main" id="{94A562D6-39D2-8503-908A-EC241BC6D94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9A8B730-5898-5B05-9C91-42BDBC7BA3AE}"/>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1705894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043F43-024D-77D3-9DC2-EB58A7FF75DF}"/>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46B80589-FA85-0AF2-9D99-58F8B4D46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9D6384CB-87AD-8000-DA54-3868DFF46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DED0A80-01A6-6937-7BCA-5439D7E681D7}"/>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6" name="Alatunnisteen paikkamerkki 5">
            <a:extLst>
              <a:ext uri="{FF2B5EF4-FFF2-40B4-BE49-F238E27FC236}">
                <a16:creationId xmlns:a16="http://schemas.microsoft.com/office/drawing/2014/main" id="{5EE31EA3-BB96-6685-13D5-4C5DCE2E711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607ADE2-326D-F634-475A-3311107CDB29}"/>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2927656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1F826A-E261-199B-3C97-1872BDD994A5}"/>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4813A1D-06D0-2BEA-0366-94F235C72C5E}"/>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00C60F1-5C50-A02D-FAB7-10C868886B65}"/>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5" name="Alatunnisteen paikkamerkki 4">
            <a:extLst>
              <a:ext uri="{FF2B5EF4-FFF2-40B4-BE49-F238E27FC236}">
                <a16:creationId xmlns:a16="http://schemas.microsoft.com/office/drawing/2014/main" id="{55ABDBFB-F2D6-CE40-FDA0-0BABD5ACE2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4D912AF-9192-7F71-A859-5B92888AEF59}"/>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3796163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5E18DDB-A664-284E-A249-43DF8E94FC87}" type="datetime1">
              <a:rPr lang="fi-FI" smtClean="0"/>
              <a:t>7.5.2026</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A274D26-90C6-474C-152C-ABF76C1E2A32}"/>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AF7E36F-9D44-F1F4-B0C2-E6AD91B1F19F}"/>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F765E44-0F69-A1EA-7196-43DCFB4880D6}"/>
              </a:ext>
            </a:extLst>
          </p:cNvPr>
          <p:cNvSpPr>
            <a:spLocks noGrp="1"/>
          </p:cNvSpPr>
          <p:nvPr>
            <p:ph type="dt" sz="half" idx="10"/>
          </p:nvPr>
        </p:nvSpPr>
        <p:spPr/>
        <p:txBody>
          <a:bodyPr/>
          <a:lstStyle/>
          <a:p>
            <a:fld id="{3EC066B7-AB17-4757-9252-8E19E87219D7}" type="datetimeFigureOut">
              <a:rPr lang="fi-FI" smtClean="0"/>
              <a:t>7.5.2026</a:t>
            </a:fld>
            <a:endParaRPr lang="fi-FI"/>
          </a:p>
        </p:txBody>
      </p:sp>
      <p:sp>
        <p:nvSpPr>
          <p:cNvPr id="5" name="Alatunnisteen paikkamerkki 4">
            <a:extLst>
              <a:ext uri="{FF2B5EF4-FFF2-40B4-BE49-F238E27FC236}">
                <a16:creationId xmlns:a16="http://schemas.microsoft.com/office/drawing/2014/main" id="{6F228528-2458-9D1D-81CE-75393F4CDBF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334D6B9-AF46-3CDA-42AB-0C91A40F3E3C}"/>
              </a:ext>
            </a:extLst>
          </p:cNvPr>
          <p:cNvSpPr>
            <a:spLocks noGrp="1"/>
          </p:cNvSpPr>
          <p:nvPr>
            <p:ph type="sldNum" sz="quarter" idx="12"/>
          </p:nvPr>
        </p:nvSpPr>
        <p:spPr/>
        <p:txBody>
          <a:bodyPr/>
          <a:lstStyle/>
          <a:p>
            <a:fld id="{410BDAEE-62D6-4645-A3CB-6E5396A67FB4}" type="slidenum">
              <a:rPr lang="fi-FI" smtClean="0"/>
              <a:t>‹#›</a:t>
            </a:fld>
            <a:endParaRPr lang="fi-FI"/>
          </a:p>
        </p:txBody>
      </p:sp>
    </p:spTree>
    <p:extLst>
      <p:ext uri="{BB962C8B-B14F-4D97-AF65-F5344CB8AC3E}">
        <p14:creationId xmlns:p14="http://schemas.microsoft.com/office/powerpoint/2010/main" val="2933988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8342-00D7-0845-B880-B2374FFFA1EF}"/>
              </a:ext>
            </a:extLst>
          </p:cNvPr>
          <p:cNvSpPr>
            <a:spLocks noGrp="1"/>
          </p:cNvSpPr>
          <p:nvPr>
            <p:ph type="title"/>
          </p:nvPr>
        </p:nvSpPr>
        <p:spPr/>
        <p:txBody>
          <a:bodyPr/>
          <a:lstStyle>
            <a:lvl1pPr algn="ctr">
              <a:defRPr/>
            </a:lvl1pPr>
          </a:lstStyle>
          <a:p>
            <a:r>
              <a:rPr lang="en-GB"/>
              <a:t>Click to edit Master title style</a:t>
            </a:r>
            <a:endParaRPr lang="en-FI"/>
          </a:p>
        </p:txBody>
      </p:sp>
      <p:sp>
        <p:nvSpPr>
          <p:cNvPr id="3" name="Tekstin paikkamerkki 2">
            <a:extLst>
              <a:ext uri="{FF2B5EF4-FFF2-40B4-BE49-F238E27FC236}">
                <a16:creationId xmlns:a16="http://schemas.microsoft.com/office/drawing/2014/main" id="{186E968F-7247-E84D-84DA-28D1452E1B0D}"/>
              </a:ext>
            </a:extLst>
          </p:cNvPr>
          <p:cNvSpPr>
            <a:spLocks noGrp="1"/>
          </p:cNvSpPr>
          <p:nvPr>
            <p:ph type="body" idx="1" hasCustomPrompt="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1800">
                <a:solidFill>
                  <a:schemeClr val="tx1">
                    <a:lumMod val="90000"/>
                    <a:lumOff val="10000"/>
                  </a:schemeClr>
                </a:solidFill>
              </a:defRPr>
            </a:lvl1pPr>
            <a:lvl2pPr marL="800100" indent="-342900" algn="l">
              <a:lnSpc>
                <a:spcPct val="100000"/>
              </a:lnSpc>
              <a:buClr>
                <a:schemeClr val="tx2"/>
              </a:buClr>
              <a:buFont typeface="Courier New" panose="02070309020205020404" pitchFamily="49" charset="0"/>
              <a:buChar char="o"/>
              <a:defRPr sz="1200">
                <a:solidFill>
                  <a:schemeClr val="tx1">
                    <a:lumMod val="90000"/>
                    <a:lumOff val="10000"/>
                  </a:schemeClr>
                </a:solidFill>
              </a:defRPr>
            </a:lvl2pPr>
            <a:lvl3pPr marL="1200150" indent="-285750" algn="l">
              <a:lnSpc>
                <a:spcPct val="100000"/>
              </a:lnSpc>
              <a:buClr>
                <a:schemeClr val="tx2"/>
              </a:buClr>
              <a:buFont typeface="Wingdings" pitchFamily="2" charset="2"/>
              <a:buChar char="§"/>
              <a:defRPr sz="1000">
                <a:solidFill>
                  <a:schemeClr val="tx1">
                    <a:lumMod val="90000"/>
                    <a:lumOff val="10000"/>
                  </a:schemeClr>
                </a:solidFill>
              </a:defRPr>
            </a:lvl3pPr>
            <a:lvl4pPr marL="1657350" indent="-285750" algn="l">
              <a:lnSpc>
                <a:spcPct val="100000"/>
              </a:lnSpc>
              <a:buClr>
                <a:schemeClr val="tx2"/>
              </a:buClr>
              <a:buFont typeface="Wingdings" pitchFamily="2" charset="2"/>
              <a:buChar char="§"/>
              <a:defRPr sz="800">
                <a:solidFill>
                  <a:schemeClr val="tx1">
                    <a:lumMod val="90000"/>
                    <a:lumOff val="10000"/>
                  </a:schemeClr>
                </a:solidFill>
              </a:defRPr>
            </a:lvl4pPr>
            <a:lvl5pPr marL="2114550" indent="-285750" algn="l">
              <a:lnSpc>
                <a:spcPct val="100000"/>
              </a:lnSpc>
              <a:buClr>
                <a:schemeClr val="tx2"/>
              </a:buClr>
              <a:buFont typeface="Wingdings" pitchFamily="2" charset="2"/>
              <a:buChar char="§"/>
              <a:defRPr sz="1000">
                <a:solidFill>
                  <a:schemeClr val="tx1">
                    <a:lumMod val="90000"/>
                    <a:lumOff val="10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4566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1AC09-571D-D04E-ABB2-DDD76FDCDFD7}" type="datetime1">
              <a:rPr lang="fi-FI" smtClean="0"/>
              <a:t>7.5.2026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AD235D-C864-F667-0250-6020F085BCAE}"/>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a:p>
        </p:txBody>
      </p:sp>
      <p:sp>
        <p:nvSpPr>
          <p:cNvPr id="14" name="Content Placeholder 13">
            <a:extLst>
              <a:ext uri="{FF2B5EF4-FFF2-40B4-BE49-F238E27FC236}">
                <a16:creationId xmlns:a16="http://schemas.microsoft.com/office/drawing/2014/main" id="{E18593AF-7D37-2628-52EB-45FF26D474AF}"/>
              </a:ext>
            </a:extLst>
          </p:cNvPr>
          <p:cNvSpPr>
            <a:spLocks noGrp="1"/>
          </p:cNvSpPr>
          <p:nvPr>
            <p:ph sz="quarter" idx="17"/>
          </p:nvPr>
        </p:nvSpPr>
        <p:spPr>
          <a:xfrm>
            <a:off x="0" y="0"/>
            <a:ext cx="6121400" cy="6858000"/>
          </a:xfrm>
          <a:solidFill>
            <a:schemeClr val="tx2">
              <a:alpha val="89000"/>
            </a:schemeClr>
          </a:solidFill>
        </p:spPr>
        <p:txBody>
          <a:bodyPr>
            <a:normAutofit/>
          </a:bodyPr>
          <a:lstStyle>
            <a:lvl1pPr>
              <a:defRPr sz="100"/>
            </a:lvl1pPr>
          </a:lstStyle>
          <a:p>
            <a:pPr lvl="0"/>
            <a:endParaRPr lang="en-GB"/>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55281" y="2121104"/>
            <a:ext cx="4728165" cy="4163079"/>
          </a:xfrm>
          <a:effectLst/>
        </p:spPr>
        <p:txBody>
          <a:bodyPr/>
          <a:lstStyle>
            <a:lvl1pPr algn="l">
              <a:buClr>
                <a:schemeClr val="bg1"/>
              </a:buClr>
              <a:defRPr sz="2000">
                <a:solidFill>
                  <a:schemeClr val="bg1"/>
                </a:solidFill>
              </a:defRPr>
            </a:lvl1pPr>
            <a:lvl2pPr algn="l">
              <a:buClr>
                <a:schemeClr val="bg1"/>
              </a:buClr>
              <a:defRPr sz="2000">
                <a:solidFill>
                  <a:schemeClr val="bg1"/>
                </a:solidFill>
              </a:defRPr>
            </a:lvl2pPr>
            <a:lvl3pPr marL="914400" indent="0" algn="l">
              <a:buClr>
                <a:schemeClr val="tx1"/>
              </a:buClr>
              <a:buFont typeface="Wingdings" pitchFamily="2" charset="2"/>
              <a:buNone/>
              <a:defRPr sz="1800">
                <a:solidFill>
                  <a:schemeClr val="bg1"/>
                </a:solidFill>
              </a:defRPr>
            </a:lvl3pPr>
            <a:lvl4pPr marL="1600200" indent="-228600" algn="l">
              <a:buClr>
                <a:schemeClr val="tx1"/>
              </a:buClr>
              <a:buFont typeface="Wingdings" pitchFamily="2" charset="2"/>
              <a:buChar char="§"/>
              <a:defRPr sz="1600">
                <a:solidFill>
                  <a:schemeClr val="bg1"/>
                </a:solidFill>
              </a:defRPr>
            </a:lvl4pPr>
            <a:lvl5pPr algn="l">
              <a:buClr>
                <a:schemeClr val="tx1"/>
              </a:buClr>
              <a:defRPr sz="1600">
                <a:solidFill>
                  <a:schemeClr val="bg1"/>
                </a:solidFill>
              </a:defRPr>
            </a:lvl5pPr>
          </a:lstStyle>
          <a:p>
            <a:r>
              <a:rPr lang="fi-FI"/>
              <a:t>Muokkaa tekstin perustyylejä</a:t>
            </a:r>
          </a:p>
          <a:p>
            <a:pPr lvl="1"/>
            <a:r>
              <a:rPr lang="fi-FI"/>
              <a:t>toinen taso</a:t>
            </a:r>
          </a:p>
        </p:txBody>
      </p:sp>
      <p:pic>
        <p:nvPicPr>
          <p:cNvPr id="3" name="Kuva 14">
            <a:extLst>
              <a:ext uri="{FF2B5EF4-FFF2-40B4-BE49-F238E27FC236}">
                <a16:creationId xmlns:a16="http://schemas.microsoft.com/office/drawing/2014/main" id="{8E41823A-42C8-67A1-09F6-76DF48561FF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7">
            <a:extLst>
              <a:ext uri="{FF2B5EF4-FFF2-40B4-BE49-F238E27FC236}">
                <a16:creationId xmlns:a16="http://schemas.microsoft.com/office/drawing/2014/main" id="{64DC52D6-CE5F-0894-C259-BD410AE52E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18" name="Date Placeholder 17">
            <a:extLst>
              <a:ext uri="{FF2B5EF4-FFF2-40B4-BE49-F238E27FC236}">
                <a16:creationId xmlns:a16="http://schemas.microsoft.com/office/drawing/2014/main" id="{48900134-0426-C864-0C8F-C15AF7A88FA5}"/>
              </a:ext>
            </a:extLst>
          </p:cNvPr>
          <p:cNvSpPr>
            <a:spLocks noGrp="1"/>
          </p:cNvSpPr>
          <p:nvPr>
            <p:ph type="dt" sz="half" idx="18"/>
          </p:nvPr>
        </p:nvSpPr>
        <p:spPr/>
        <p:txBody>
          <a:bodyPr/>
          <a:lstStyle/>
          <a:p>
            <a:fld id="{080695B0-5E78-C144-965A-188F84CF903B}" type="datetime1">
              <a:rPr lang="fi-FI" smtClean="0"/>
              <a:t>7.5.2026</a:t>
            </a:fld>
            <a:endParaRPr lang="fi-FI"/>
          </a:p>
        </p:txBody>
      </p:sp>
      <p:sp>
        <p:nvSpPr>
          <p:cNvPr id="19" name="Footer Placeholder 18">
            <a:extLst>
              <a:ext uri="{FF2B5EF4-FFF2-40B4-BE49-F238E27FC236}">
                <a16:creationId xmlns:a16="http://schemas.microsoft.com/office/drawing/2014/main" id="{B4D14EC8-C169-4443-9E17-5286699CA3FD}"/>
              </a:ext>
            </a:extLst>
          </p:cNvPr>
          <p:cNvSpPr>
            <a:spLocks noGrp="1"/>
          </p:cNvSpPr>
          <p:nvPr>
            <p:ph type="ftr" sz="quarter" idx="19"/>
          </p:nvPr>
        </p:nvSpPr>
        <p:spPr/>
        <p:txBody>
          <a:bodyPr/>
          <a:lstStyle/>
          <a:p>
            <a:endParaRPr lang="fi-FI"/>
          </a:p>
        </p:txBody>
      </p:sp>
      <p:sp>
        <p:nvSpPr>
          <p:cNvPr id="20" name="Slide Number Placeholder 19">
            <a:extLst>
              <a:ext uri="{FF2B5EF4-FFF2-40B4-BE49-F238E27FC236}">
                <a16:creationId xmlns:a16="http://schemas.microsoft.com/office/drawing/2014/main" id="{1FC71ECC-E54A-B903-0A26-B2A0C9F3A6AD}"/>
              </a:ext>
            </a:extLst>
          </p:cNvPr>
          <p:cNvSpPr>
            <a:spLocks noGrp="1"/>
          </p:cNvSpPr>
          <p:nvPr>
            <p:ph type="sldNum" sz="quarter" idx="20"/>
          </p:nvPr>
        </p:nvSpPr>
        <p:spPr/>
        <p:txBody>
          <a:bodyPr/>
          <a:lstStyle/>
          <a:p>
            <a:fld id="{F3EE06F1-2D77-A44E-97FA-F679B9CB76D5}" type="slidenum">
              <a:rPr lang="fi-FI" smtClean="0"/>
              <a:t>‹#›</a:t>
            </a:fld>
            <a:endParaRPr lang="fi-FI"/>
          </a:p>
        </p:txBody>
      </p:sp>
      <p:sp>
        <p:nvSpPr>
          <p:cNvPr id="21" name="Title 20">
            <a:extLst>
              <a:ext uri="{FF2B5EF4-FFF2-40B4-BE49-F238E27FC236}">
                <a16:creationId xmlns:a16="http://schemas.microsoft.com/office/drawing/2014/main" id="{37E8AFB4-FB58-9132-B5AE-72AE55F8529D}"/>
              </a:ext>
            </a:extLst>
          </p:cNvPr>
          <p:cNvSpPr>
            <a:spLocks noGrp="1"/>
          </p:cNvSpPr>
          <p:nvPr>
            <p:ph type="title"/>
          </p:nvPr>
        </p:nvSpPr>
        <p:spPr>
          <a:xfrm>
            <a:off x="646612" y="643799"/>
            <a:ext cx="4892040" cy="1325563"/>
          </a:xfrm>
        </p:spPr>
        <p:txBody>
          <a:bodyPr>
            <a:normAutofit/>
          </a:bodyPr>
          <a:lstStyle>
            <a:lvl1pPr>
              <a:defRPr sz="360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623876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98E3A-5E8C-2E43-A099-8C2D53E7BB0B}" type="datetime1">
              <a:rPr lang="fi-FI" smtClean="0"/>
              <a:t>7.5.2026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EC2FD3CA-AD77-DE2E-68F4-FB89B57163D9}"/>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a:p>
        </p:txBody>
      </p:sp>
      <p:sp>
        <p:nvSpPr>
          <p:cNvPr id="6" name="Content Placeholder 13">
            <a:extLst>
              <a:ext uri="{FF2B5EF4-FFF2-40B4-BE49-F238E27FC236}">
                <a16:creationId xmlns:a16="http://schemas.microsoft.com/office/drawing/2014/main" id="{3A732C5B-DD1B-AEA1-8267-65F6288B451F}"/>
              </a:ext>
            </a:extLst>
          </p:cNvPr>
          <p:cNvSpPr>
            <a:spLocks noGrp="1" noRot="1" noMove="1" noResize="1" noEditPoints="1" noAdjustHandles="1" noChangeArrowheads="1" noChangeShapeType="1"/>
          </p:cNvSpPr>
          <p:nvPr>
            <p:ph sz="quarter" idx="21"/>
          </p:nvPr>
        </p:nvSpPr>
        <p:spPr>
          <a:xfrm>
            <a:off x="6070600" y="0"/>
            <a:ext cx="6121400" cy="6858000"/>
          </a:xfrm>
          <a:solidFill>
            <a:schemeClr val="tx2">
              <a:alpha val="89000"/>
            </a:schemeClr>
          </a:solidFill>
        </p:spPr>
        <p:txBody>
          <a:bodyPr>
            <a:normAutofit/>
          </a:bodyPr>
          <a:lstStyle>
            <a:lvl1pPr>
              <a:defRPr sz="100"/>
            </a:lvl1pPr>
          </a:lstStyle>
          <a:p>
            <a:pPr lvl="0"/>
            <a:endParaRPr lang="en-GB"/>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416984" y="2121104"/>
            <a:ext cx="4728165" cy="4163079"/>
          </a:xfrm>
          <a:effectLst/>
        </p:spPr>
        <p:txBody>
          <a:bodyPr/>
          <a:lstStyle>
            <a:lvl1pPr algn="l">
              <a:buClr>
                <a:schemeClr val="bg1"/>
              </a:buClr>
              <a:defRPr sz="2400">
                <a:solidFill>
                  <a:schemeClr val="bg1"/>
                </a:solidFill>
              </a:defRPr>
            </a:lvl1pPr>
            <a:lvl2pPr algn="l">
              <a:buClr>
                <a:schemeClr val="bg1"/>
              </a:buClr>
              <a:defRPr sz="2000">
                <a:solidFill>
                  <a:schemeClr val="bg1"/>
                </a:solidFill>
              </a:defRPr>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69009-C391-6644-89C6-DA5C2FDA301E}" type="datetime1">
              <a:rPr lang="fi-FI" smtClean="0"/>
              <a:t>7.5.2026</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a:p>
        </p:txBody>
      </p:sp>
      <p:pic>
        <p:nvPicPr>
          <p:cNvPr id="2" name="Kuva 7">
            <a:extLst>
              <a:ext uri="{FF2B5EF4-FFF2-40B4-BE49-F238E27FC236}">
                <a16:creationId xmlns:a16="http://schemas.microsoft.com/office/drawing/2014/main" id="{14D3BFAD-ACEF-A24C-0871-574171A3092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pic>
        <p:nvPicPr>
          <p:cNvPr id="11" name="Kuva 14">
            <a:extLst>
              <a:ext uri="{FF2B5EF4-FFF2-40B4-BE49-F238E27FC236}">
                <a16:creationId xmlns:a16="http://schemas.microsoft.com/office/drawing/2014/main" id="{A8A6F180-55E7-BC93-4086-07DA0A0F92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solidFill>
                  <a:schemeClr val="bg1"/>
                </a:solidFill>
              </a:defRPr>
            </a:lvl1pPr>
          </a:lstStyle>
          <a:p>
            <a:r>
              <a:rPr lang="fi-FI"/>
              <a:t>Muokkaa </a:t>
            </a:r>
            <a:r>
              <a:rPr lang="fi-FI" err="1"/>
              <a:t>ots</a:t>
            </a:r>
            <a:r>
              <a:rPr lang="fi-FI"/>
              <a:t>. </a:t>
            </a:r>
            <a:r>
              <a:rPr lang="fi-FI" err="1"/>
              <a:t>perustyyl</a:t>
            </a:r>
            <a:r>
              <a:rPr lang="fi-FI"/>
              <a:t>. </a:t>
            </a:r>
          </a:p>
        </p:txBody>
      </p:sp>
    </p:spTree>
    <p:extLst>
      <p:ext uri="{BB962C8B-B14F-4D97-AF65-F5344CB8AC3E}">
        <p14:creationId xmlns:p14="http://schemas.microsoft.com/office/powerpoint/2010/main" val="1395453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5C59-CB3E-0140-9B72-6775C6C00E6E}" type="datetime1">
              <a:rPr lang="fi-FI" smtClean="0"/>
              <a:t>7.5.2026</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84" r:id="rId2"/>
    <p:sldLayoutId id="2147483761" r:id="rId3"/>
    <p:sldLayoutId id="2147483760" r:id="rId4"/>
    <p:sldLayoutId id="2147483749" r:id="rId5"/>
    <p:sldLayoutId id="2147483742" r:id="rId6"/>
    <p:sldLayoutId id="2147483781" r:id="rId7"/>
    <p:sldLayoutId id="2147483746" r:id="rId8"/>
    <p:sldLayoutId id="2147483782" r:id="rId9"/>
    <p:sldLayoutId id="2147483733" r:id="rId10"/>
    <p:sldLayoutId id="2147483736" r:id="rId11"/>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7CA5B-A07F-1C4B-2599-03A5947BE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D8A50614-0520-57D8-AFF0-DC758411C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ECA47E9F-9B60-3748-CF87-3EE379A26F9C}"/>
              </a:ext>
            </a:extLst>
          </p:cNvPr>
          <p:cNvSpPr>
            <a:spLocks noGrp="1"/>
          </p:cNvSpPr>
          <p:nvPr>
            <p:ph type="dt" sz="half" idx="2"/>
          </p:nvPr>
        </p:nvSpPr>
        <p:spPr>
          <a:xfrm>
            <a:off x="10023763"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5CBA11-0FD3-D944-B4EE-21F417C7B6E1}" type="datetime1">
              <a:rPr lang="fi-FI" smtClean="0"/>
              <a:t>7.5.2026</a:t>
            </a:fld>
            <a:endParaRPr lang="en-FI"/>
          </a:p>
        </p:txBody>
      </p:sp>
      <p:sp>
        <p:nvSpPr>
          <p:cNvPr id="5" name="Footer Placeholder 4">
            <a:extLst>
              <a:ext uri="{FF2B5EF4-FFF2-40B4-BE49-F238E27FC236}">
                <a16:creationId xmlns:a16="http://schemas.microsoft.com/office/drawing/2014/main" id="{E5108AC5-188D-039D-8A60-7E6A49BEE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endParaRPr lang="en-FI"/>
          </a:p>
        </p:txBody>
      </p:sp>
      <p:sp>
        <p:nvSpPr>
          <p:cNvPr id="6" name="Slide Number Placeholder 5">
            <a:extLst>
              <a:ext uri="{FF2B5EF4-FFF2-40B4-BE49-F238E27FC236}">
                <a16:creationId xmlns:a16="http://schemas.microsoft.com/office/drawing/2014/main" id="{4554AB44-2256-D287-15D6-959F2BF7B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B72EF1-256A-4E48-9A2B-96E76D70EB3F}" type="slidenum">
              <a:rPr lang="en-FI" smtClean="0"/>
              <a:t>‹#›</a:t>
            </a:fld>
            <a:endParaRPr lang="en-FI"/>
          </a:p>
        </p:txBody>
      </p:sp>
    </p:spTree>
    <p:extLst>
      <p:ext uri="{BB962C8B-B14F-4D97-AF65-F5344CB8AC3E}">
        <p14:creationId xmlns:p14="http://schemas.microsoft.com/office/powerpoint/2010/main" val="39491997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5" r:id="rId4"/>
    <p:sldLayoutId id="2147483783" r:id="rId5"/>
    <p:sldLayoutId id="2147483777" r:id="rId6"/>
    <p:sldLayoutId id="2147483778" r:id="rId7"/>
    <p:sldLayoutId id="2147483779" r:id="rId8"/>
    <p:sldLayoutId id="2147483780" r:id="rId9"/>
  </p:sldLayoutIdLst>
  <p:hf hdr="0" ftr="0"/>
  <p:txStyles>
    <p:titleStyle>
      <a:lvl1pPr algn="l" defTabSz="914400" rtl="0" eaLnBrk="1" latinLnBrk="0" hangingPunct="1">
        <a:lnSpc>
          <a:spcPct val="90000"/>
        </a:lnSpc>
        <a:spcBef>
          <a:spcPct val="0"/>
        </a:spcBef>
        <a:buNone/>
        <a:defRPr sz="36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24FB4-966E-4544-82C1-8EBCAC43730C}" type="datetime1">
              <a:rPr lang="fi-FI" smtClean="0"/>
              <a:t>7.5.2026</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62"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91C9E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799724"/>
      </p:ext>
    </p:extLst>
  </p:cSld>
  <p:clrMap bg1="dk1" tx1="lt1" bg2="dk2" tx2="lt2" accent1="accent1" accent2="accent2" accent3="accent3" accent4="accent4" accent5="accent5" accent6="accent6" hlink="hlink" folHlink="folHlink"/>
  <p:sldLayoutIdLst>
    <p:sldLayoutId id="2147483786" r:id="rId1"/>
  </p:sldLayoutIdLst>
  <p:hf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1"/>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100000"/>
        </a:lnSpc>
        <a:spcBef>
          <a:spcPts val="500"/>
        </a:spcBef>
        <a:buClr>
          <a:schemeClr val="tx1"/>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100000"/>
        </a:lnSpc>
        <a:spcBef>
          <a:spcPts val="500"/>
        </a:spcBef>
        <a:buClr>
          <a:schemeClr val="tx1"/>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100000"/>
        </a:lnSpc>
        <a:spcBef>
          <a:spcPts val="500"/>
        </a:spcBef>
        <a:buClr>
          <a:schemeClr val="tx1"/>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683620" y="2273614"/>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0" y="559950"/>
            <a:ext cx="6096000" cy="524021"/>
          </a:xfrm>
          <a:prstGeom prst="rect">
            <a:avLst/>
          </a:prstGeom>
          <a:solidFill>
            <a:srgbClr val="005BA6"/>
          </a:solidFill>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55216501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hf hdr="0" ftr="0"/>
  <p:txStyles>
    <p:titleStyle>
      <a:lvl1pPr algn="ctr" defTabSz="914400" rtl="0" eaLnBrk="1" latinLnBrk="0" hangingPunct="1">
        <a:lnSpc>
          <a:spcPct val="90000"/>
        </a:lnSpc>
        <a:spcBef>
          <a:spcPct val="0"/>
        </a:spcBef>
        <a:buNone/>
        <a:defRPr sz="2800" b="0" kern="1200" cap="all" baseline="0">
          <a:solidFill>
            <a:schemeClr val="bg1"/>
          </a:solidFill>
          <a:latin typeface="+mj-lt"/>
          <a:ea typeface="+mj-ea"/>
          <a:cs typeface="+mj-cs"/>
        </a:defRPr>
      </a:lvl1pPr>
    </p:titleStyle>
    <p:body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1"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9420318"/>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2CB5017-674A-7BED-0F70-758D90191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1525CCB-BBBD-8E78-3BF2-CACAA9ED2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E04C012-13F4-1AD1-3AE7-C3A4C7586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C066B7-AB17-4757-9252-8E19E87219D7}" type="datetimeFigureOut">
              <a:rPr lang="fi-FI" smtClean="0"/>
              <a:t>7.5.2026</a:t>
            </a:fld>
            <a:endParaRPr lang="fi-FI"/>
          </a:p>
        </p:txBody>
      </p:sp>
      <p:sp>
        <p:nvSpPr>
          <p:cNvPr id="5" name="Alatunnisteen paikkamerkki 4">
            <a:extLst>
              <a:ext uri="{FF2B5EF4-FFF2-40B4-BE49-F238E27FC236}">
                <a16:creationId xmlns:a16="http://schemas.microsoft.com/office/drawing/2014/main" id="{EB582F66-B593-E83B-33EC-F90E926774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12C628DA-4C8C-AD8D-90FD-93A266CF6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0BDAEE-62D6-4645-A3CB-6E5396A67FB4}" type="slidenum">
              <a:rPr lang="fi-FI" smtClean="0"/>
              <a:t>‹#›</a:t>
            </a:fld>
            <a:endParaRPr lang="fi-FI"/>
          </a:p>
        </p:txBody>
      </p:sp>
    </p:spTree>
    <p:extLst>
      <p:ext uri="{BB962C8B-B14F-4D97-AF65-F5344CB8AC3E}">
        <p14:creationId xmlns:p14="http://schemas.microsoft.com/office/powerpoint/2010/main" val="242155679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7.tiff"/><Relationship Id="rId13" Type="http://schemas.openxmlformats.org/officeDocument/2006/relationships/image" Target="../media/image52.png"/><Relationship Id="rId3" Type="http://schemas.openxmlformats.org/officeDocument/2006/relationships/image" Target="../media/image43.jpeg"/><Relationship Id="rId7" Type="http://schemas.openxmlformats.org/officeDocument/2006/relationships/image" Target="../media/image46.tiff"/><Relationship Id="rId12" Type="http://schemas.openxmlformats.org/officeDocument/2006/relationships/image" Target="../media/image51.png"/><Relationship Id="rId2" Type="http://schemas.openxmlformats.org/officeDocument/2006/relationships/notesSlide" Target="../notesSlides/notesSlide15.xml"/><Relationship Id="rId16"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48.tiff"/><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jpeg"/><Relationship Id="rId12"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9.jpeg"/><Relationship Id="rId11" Type="http://schemas.openxmlformats.org/officeDocument/2006/relationships/image" Target="../media/image72.jpg"/><Relationship Id="rId5" Type="http://schemas.openxmlformats.org/officeDocument/2006/relationships/image" Target="../media/image68.sv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jpeg"/><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3.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66014" y="488300"/>
            <a:ext cx="5459973" cy="2099702"/>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9B06F379-FE04-2B17-D6ED-E40843886F20}"/>
              </a:ext>
            </a:extLst>
          </p:cNvPr>
          <p:cNvSpPr>
            <a:spLocks noGrp="1"/>
          </p:cNvSpPr>
          <p:nvPr>
            <p:ph type="title"/>
          </p:nvPr>
        </p:nvSpPr>
        <p:spPr>
          <a:xfrm>
            <a:off x="862248" y="3131911"/>
            <a:ext cx="10515600" cy="1060926"/>
          </a:xfrm>
        </p:spPr>
        <p:txBody>
          <a:bodyPr/>
          <a:lstStyle/>
          <a:p>
            <a:r>
              <a:rPr lang="fi-FI">
                <a:solidFill>
                  <a:schemeClr val="bg1"/>
                </a:solidFill>
              </a:rPr>
              <a:t>Otsikko</a:t>
            </a:r>
          </a:p>
        </p:txBody>
      </p:sp>
      <p:pic>
        <p:nvPicPr>
          <p:cNvPr id="34" name="Kuva 33">
            <a:extLst>
              <a:ext uri="{FF2B5EF4-FFF2-40B4-BE49-F238E27FC236}">
                <a16:creationId xmlns:a16="http://schemas.microsoft.com/office/drawing/2014/main" id="{C8254E92-CB3A-4A5F-8440-3B1D99FEED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6" name="Tekstiruutu 24">
            <a:extLst>
              <a:ext uri="{C183D7F6-B498-43B3-948B-1728B52AA6E4}">
                <adec:decorative xmlns:adec="http://schemas.microsoft.com/office/drawing/2017/decorative" val="1"/>
              </a:ext>
            </a:extLst>
          </p:cNvPr>
          <p:cNvSpPr txBox="1">
            <a:spLocks noChangeArrowheads="1"/>
          </p:cNvSpPr>
          <p:nvPr/>
        </p:nvSpPr>
        <p:spPr bwMode="auto">
          <a:xfrm>
            <a:off x="7979963" y="6387613"/>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1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Kuva: Visit Tampere / Laura Vanzo</a:t>
            </a:r>
            <a:r>
              <a:rPr kumimoji="0" lang="fi-FI" altLang="fi-FI" sz="11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 </a:t>
            </a:r>
          </a:p>
        </p:txBody>
      </p:sp>
      <p:sp>
        <p:nvSpPr>
          <p:cNvPr id="3" name="Slide Number Placeholder 2">
            <a:extLst>
              <a:ext uri="{FF2B5EF4-FFF2-40B4-BE49-F238E27FC236}">
                <a16:creationId xmlns:a16="http://schemas.microsoft.com/office/drawing/2014/main" id="{BE535507-B852-9410-F0CE-629CC32AB771}"/>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pPr/>
              <a:t>1</a:t>
            </a:fld>
            <a:endParaRPr lang="fi-FI"/>
          </a:p>
        </p:txBody>
      </p:sp>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660732-C2A6-FDE2-A353-1A47D1CC2E54}"/>
              </a:ext>
              <a:ext uri="{C183D7F6-B498-43B3-948B-1728B52AA6E4}">
                <adec:decorative xmlns:adec="http://schemas.microsoft.com/office/drawing/2017/decorative" val="1"/>
              </a:ext>
            </a:extLst>
          </p:cNvPr>
          <p:cNvSpPr/>
          <p:nvPr/>
        </p:nvSpPr>
        <p:spPr>
          <a:xfrm>
            <a:off x="378134" y="3561346"/>
            <a:ext cx="2983833" cy="3781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2"/>
              </a:solidFill>
            </a:endParaRPr>
          </a:p>
        </p:txBody>
      </p:sp>
      <p:sp>
        <p:nvSpPr>
          <p:cNvPr id="9" name="Rectangle 8">
            <a:extLst>
              <a:ext uri="{FF2B5EF4-FFF2-40B4-BE49-F238E27FC236}">
                <a16:creationId xmlns:a16="http://schemas.microsoft.com/office/drawing/2014/main" id="{2BB9B82A-1174-3D44-5855-D0A9A1E16B6E}"/>
              </a:ext>
              <a:ext uri="{C183D7F6-B498-43B3-948B-1728B52AA6E4}">
                <adec:decorative xmlns:adec="http://schemas.microsoft.com/office/drawing/2017/decorative" val="1"/>
              </a:ext>
            </a:extLst>
          </p:cNvPr>
          <p:cNvSpPr/>
          <p:nvPr/>
        </p:nvSpPr>
        <p:spPr>
          <a:xfrm>
            <a:off x="3589108" y="2145060"/>
            <a:ext cx="3492335" cy="389814"/>
          </a:xfrm>
          <a:prstGeom prst="rect">
            <a:avLst/>
          </a:prstGeom>
          <a:solidFill>
            <a:srgbClr val="5B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5BCBEB"/>
              </a:solidFill>
            </a:endParaRPr>
          </a:p>
        </p:txBody>
      </p:sp>
      <p:pic>
        <p:nvPicPr>
          <p:cNvPr id="11" name="Picture 10" descr="Kaksi työntekijää kävelee ja juttelee työpaikan käytävällä.">
            <a:extLst>
              <a:ext uri="{FF2B5EF4-FFF2-40B4-BE49-F238E27FC236}">
                <a16:creationId xmlns:a16="http://schemas.microsoft.com/office/drawing/2014/main" id="{216C72B3-74C3-69FE-B20A-A4EB274720D8}"/>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272997" y="2163"/>
            <a:ext cx="4919003" cy="6855838"/>
          </a:xfrm>
          <a:prstGeom prst="rect">
            <a:avLst/>
          </a:prstGeom>
        </p:spPr>
      </p:pic>
      <p:sp>
        <p:nvSpPr>
          <p:cNvPr id="2" name="Otsikko 1">
            <a:extLst>
              <a:ext uri="{FF2B5EF4-FFF2-40B4-BE49-F238E27FC236}">
                <a16:creationId xmlns:a16="http://schemas.microsoft.com/office/drawing/2014/main" id="{C1C94325-C096-7F9E-BDE4-8D66A1D1FE98}"/>
              </a:ext>
            </a:extLst>
          </p:cNvPr>
          <p:cNvSpPr>
            <a:spLocks noGrp="1"/>
          </p:cNvSpPr>
          <p:nvPr>
            <p:ph type="title"/>
          </p:nvPr>
        </p:nvSpPr>
        <p:spPr>
          <a:xfrm>
            <a:off x="490278" y="566942"/>
            <a:ext cx="4930466" cy="1060926"/>
          </a:xfrm>
        </p:spPr>
        <p:txBody>
          <a:bodyPr/>
          <a:lstStyle/>
          <a:p>
            <a:r>
              <a:rPr lang="fi-FI" dirty="0"/>
              <a:t>Kaupungin työntekijät 2025</a:t>
            </a:r>
          </a:p>
        </p:txBody>
      </p:sp>
      <p:sp>
        <p:nvSpPr>
          <p:cNvPr id="3" name="Sisällön paikkamerkki 2">
            <a:extLst>
              <a:ext uri="{FF2B5EF4-FFF2-40B4-BE49-F238E27FC236}">
                <a16:creationId xmlns:a16="http://schemas.microsoft.com/office/drawing/2014/main" id="{A192377C-F177-5672-31CE-7948459FC9AA}"/>
              </a:ext>
            </a:extLst>
          </p:cNvPr>
          <p:cNvSpPr>
            <a:spLocks noGrp="1"/>
          </p:cNvSpPr>
          <p:nvPr>
            <p:ph sz="quarter" idx="15"/>
          </p:nvPr>
        </p:nvSpPr>
        <p:spPr>
          <a:xfrm>
            <a:off x="490279" y="2114229"/>
            <a:ext cx="3008240" cy="4163079"/>
          </a:xfrm>
        </p:spPr>
        <p:txBody>
          <a:bodyPr vert="horz" lIns="91440" tIns="45720" rIns="91440" bIns="45720" rtlCol="0" anchor="t">
            <a:normAutofit/>
          </a:bodyPr>
          <a:lstStyle/>
          <a:p>
            <a:pPr marL="0" indent="0">
              <a:lnSpc>
                <a:spcPct val="80000"/>
              </a:lnSpc>
              <a:buClr>
                <a:schemeClr val="tx2"/>
              </a:buClr>
              <a:buNone/>
            </a:pPr>
            <a:r>
              <a:rPr lang="fi-FI" dirty="0"/>
              <a:t>77 % naisia</a:t>
            </a:r>
          </a:p>
          <a:p>
            <a:pPr marL="0" indent="0">
              <a:lnSpc>
                <a:spcPct val="80000"/>
              </a:lnSpc>
              <a:buClr>
                <a:schemeClr val="tx2"/>
              </a:buClr>
              <a:buNone/>
            </a:pPr>
            <a:r>
              <a:rPr lang="fi-FI" dirty="0"/>
              <a:t>23 % miehiä</a:t>
            </a:r>
            <a:endParaRPr lang="fi-FI" dirty="0">
              <a:cs typeface="Calibri"/>
            </a:endParaRPr>
          </a:p>
          <a:p>
            <a:pPr marL="0" indent="0">
              <a:lnSpc>
                <a:spcPct val="80000"/>
              </a:lnSpc>
              <a:spcAft>
                <a:spcPts val="1000"/>
              </a:spcAft>
              <a:buClr>
                <a:schemeClr val="tx2"/>
              </a:buClr>
              <a:buNone/>
            </a:pPr>
            <a:r>
              <a:rPr lang="fi-FI" dirty="0"/>
              <a:t>Keski-ikä 46,3 v.</a:t>
            </a:r>
            <a:endParaRPr lang="fi-FI" dirty="0">
              <a:cs typeface="Calibri"/>
            </a:endParaRPr>
          </a:p>
          <a:p>
            <a:pPr marL="0" indent="0">
              <a:lnSpc>
                <a:spcPct val="80000"/>
              </a:lnSpc>
              <a:spcBef>
                <a:spcPts val="1600"/>
              </a:spcBef>
              <a:buClr>
                <a:schemeClr val="tx2"/>
              </a:buClr>
              <a:buNone/>
            </a:pPr>
            <a:r>
              <a:rPr lang="fi-FI" b="1" dirty="0">
                <a:solidFill>
                  <a:schemeClr val="bg1"/>
                </a:solidFill>
              </a:rPr>
              <a:t>Työsuhteet</a:t>
            </a:r>
            <a:r>
              <a:rPr lang="fi-FI" b="1" dirty="0"/>
              <a:t>: </a:t>
            </a:r>
          </a:p>
          <a:p>
            <a:pPr marL="715963" indent="-709613">
              <a:lnSpc>
                <a:spcPct val="80000"/>
              </a:lnSpc>
              <a:buClr>
                <a:schemeClr val="tx2"/>
              </a:buClr>
              <a:buNone/>
              <a:tabLst>
                <a:tab pos="750888" algn="l"/>
              </a:tabLst>
            </a:pPr>
            <a:r>
              <a:rPr lang="fi-FI" b="1" dirty="0"/>
              <a:t>81 %</a:t>
            </a:r>
            <a:r>
              <a:rPr lang="fi-FI" dirty="0"/>
              <a:t>	vakituisia </a:t>
            </a:r>
            <a:br>
              <a:rPr lang="fi-FI" dirty="0"/>
            </a:br>
            <a:r>
              <a:rPr lang="fi-FI" dirty="0"/>
              <a:t>työsuhteita</a:t>
            </a:r>
          </a:p>
          <a:p>
            <a:pPr marL="715963" indent="-709613">
              <a:lnSpc>
                <a:spcPct val="80000"/>
              </a:lnSpc>
              <a:buClr>
                <a:schemeClr val="tx2"/>
              </a:buClr>
              <a:buNone/>
              <a:tabLst>
                <a:tab pos="750888" algn="l"/>
              </a:tabLst>
            </a:pPr>
            <a:r>
              <a:rPr lang="fi-FI" b="1" dirty="0"/>
              <a:t>19 %</a:t>
            </a:r>
            <a:r>
              <a:rPr lang="fi-FI" dirty="0"/>
              <a:t>	määräaikaiset</a:t>
            </a:r>
            <a:endParaRPr lang="fi-FI" dirty="0">
              <a:cs typeface="Calibri"/>
            </a:endParaRPr>
          </a:p>
          <a:p>
            <a:pPr marL="715963" indent="-709613">
              <a:lnSpc>
                <a:spcPct val="80000"/>
              </a:lnSpc>
              <a:buClr>
                <a:schemeClr val="tx2"/>
              </a:buClr>
              <a:buNone/>
              <a:tabLst>
                <a:tab pos="750888" algn="l"/>
              </a:tabLst>
            </a:pPr>
            <a:r>
              <a:rPr lang="fi-FI" b="1" dirty="0"/>
              <a:t>0 %</a:t>
            </a:r>
            <a:r>
              <a:rPr lang="fi-FI" dirty="0"/>
              <a:t>	palkkatuettuja</a:t>
            </a:r>
          </a:p>
          <a:p>
            <a:pPr>
              <a:lnSpc>
                <a:spcPct val="80000"/>
              </a:lnSpc>
              <a:buClr>
                <a:schemeClr val="tx2"/>
              </a:buClr>
            </a:pPr>
            <a:endParaRPr lang="fi-FI" dirty="0"/>
          </a:p>
          <a:p>
            <a:pPr>
              <a:lnSpc>
                <a:spcPct val="80000"/>
              </a:lnSpc>
              <a:buClr>
                <a:schemeClr val="tx2"/>
              </a:buClr>
            </a:pPr>
            <a:endParaRPr lang="fi-FI" dirty="0"/>
          </a:p>
        </p:txBody>
      </p:sp>
      <p:sp>
        <p:nvSpPr>
          <p:cNvPr id="4" name="Päivämäärän paikkamerkki 3">
            <a:extLst>
              <a:ext uri="{FF2B5EF4-FFF2-40B4-BE49-F238E27FC236}">
                <a16:creationId xmlns:a16="http://schemas.microsoft.com/office/drawing/2014/main" id="{26D39D16-EAA0-5526-A5D5-B3D41F32F09F}"/>
              </a:ext>
              <a:ext uri="{C183D7F6-B498-43B3-948B-1728B52AA6E4}">
                <adec:decorative xmlns:adec="http://schemas.microsoft.com/office/drawing/2017/decorative" val="1"/>
              </a:ext>
            </a:extLst>
          </p:cNvPr>
          <p:cNvSpPr>
            <a:spLocks noGrp="1"/>
          </p:cNvSpPr>
          <p:nvPr>
            <p:ph type="dt" sz="half" idx="2"/>
          </p:nvPr>
        </p:nvSpPr>
        <p:spPr/>
        <p:txBody>
          <a:bodyPr/>
          <a:lstStyle/>
          <a:p>
            <a:fld id="{6F439BAB-3A10-A24D-9633-53425D309BEB}"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4E0C0DC2-A008-4FAD-0CA0-A2C159EBC12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10</a:t>
            </a:fld>
            <a:endParaRPr lang="fi-FI">
              <a:solidFill>
                <a:schemeClr val="bg1"/>
              </a:solidFill>
            </a:endParaRPr>
          </a:p>
        </p:txBody>
      </p:sp>
      <p:sp>
        <p:nvSpPr>
          <p:cNvPr id="8" name="Sisällön paikkamerkki 2">
            <a:extLst>
              <a:ext uri="{FF2B5EF4-FFF2-40B4-BE49-F238E27FC236}">
                <a16:creationId xmlns:a16="http://schemas.microsoft.com/office/drawing/2014/main" id="{07E922BF-AF8C-F28E-766B-01910D8F6B34}"/>
              </a:ext>
            </a:extLst>
          </p:cNvPr>
          <p:cNvSpPr txBox="1">
            <a:spLocks/>
          </p:cNvSpPr>
          <p:nvPr/>
        </p:nvSpPr>
        <p:spPr>
          <a:xfrm>
            <a:off x="3601290" y="2121104"/>
            <a:ext cx="4728165" cy="4366782"/>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6"/>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5000"/>
              </a:lnSpc>
              <a:spcBef>
                <a:spcPts val="400"/>
              </a:spcBef>
              <a:buClr>
                <a:schemeClr val="tx2"/>
              </a:buClr>
              <a:buNone/>
            </a:pPr>
            <a:r>
              <a:rPr lang="fi-FI" b="1" dirty="0">
                <a:solidFill>
                  <a:schemeClr val="bg1"/>
                </a:solidFill>
              </a:rPr>
              <a:t>Palvelualueet: </a:t>
            </a:r>
            <a:endParaRPr lang="en-US" dirty="0">
              <a:solidFill>
                <a:schemeClr val="bg1"/>
              </a:solidFill>
            </a:endParaRPr>
          </a:p>
          <a:p>
            <a:pPr marL="715963" indent="-715963">
              <a:lnSpc>
                <a:spcPct val="95000"/>
              </a:lnSpc>
              <a:spcBef>
                <a:spcPts val="400"/>
              </a:spcBef>
              <a:buClr>
                <a:schemeClr val="tx2"/>
              </a:buClr>
              <a:buNone/>
              <a:tabLst>
                <a:tab pos="709613" algn="l"/>
              </a:tabLst>
            </a:pPr>
            <a:r>
              <a:rPr lang="fi-FI" b="1" dirty="0"/>
              <a:t>5 687</a:t>
            </a:r>
            <a:r>
              <a:rPr lang="fi-FI" dirty="0"/>
              <a:t>	sivistyspalvelujen </a:t>
            </a:r>
            <a:br>
              <a:rPr lang="fi-FI" dirty="0"/>
            </a:br>
            <a:r>
              <a:rPr lang="fi-FI" dirty="0"/>
              <a:t>palvelualue</a:t>
            </a:r>
          </a:p>
          <a:p>
            <a:pPr marL="715963" indent="-715963">
              <a:lnSpc>
                <a:spcPct val="95000"/>
              </a:lnSpc>
              <a:spcBef>
                <a:spcPts val="400"/>
              </a:spcBef>
              <a:buClr>
                <a:schemeClr val="tx2"/>
              </a:buClr>
              <a:buNone/>
              <a:tabLst>
                <a:tab pos="709613" algn="l"/>
              </a:tabLst>
            </a:pPr>
            <a:r>
              <a:rPr lang="fi-FI" b="1" dirty="0"/>
              <a:t>2 182</a:t>
            </a:r>
            <a:r>
              <a:rPr lang="fi-FI" dirty="0"/>
              <a:t>	elinvoiman ja kilpailu- </a:t>
            </a:r>
            <a:br>
              <a:rPr lang="fi-FI" dirty="0"/>
            </a:br>
            <a:r>
              <a:rPr lang="fi-FI" dirty="0"/>
              <a:t>kyvyn palvelualue</a:t>
            </a:r>
          </a:p>
          <a:p>
            <a:pPr marL="715963" indent="-715963">
              <a:lnSpc>
                <a:spcPct val="95000"/>
              </a:lnSpc>
              <a:spcBef>
                <a:spcPts val="400"/>
              </a:spcBef>
              <a:buClr>
                <a:schemeClr val="tx2"/>
              </a:buClr>
              <a:buNone/>
              <a:tabLst>
                <a:tab pos="709613" algn="l"/>
              </a:tabLst>
            </a:pPr>
            <a:r>
              <a:rPr lang="fi-FI" b="1" dirty="0"/>
              <a:t>377</a:t>
            </a:r>
            <a:r>
              <a:rPr lang="fi-FI" dirty="0"/>
              <a:t>	kaupunkiympäristön palvelualue</a:t>
            </a:r>
          </a:p>
          <a:p>
            <a:pPr marL="715963" indent="-715963">
              <a:lnSpc>
                <a:spcPct val="95000"/>
              </a:lnSpc>
              <a:spcBef>
                <a:spcPts val="400"/>
              </a:spcBef>
              <a:buClr>
                <a:schemeClr val="tx2"/>
              </a:buClr>
              <a:buNone/>
              <a:tabLst>
                <a:tab pos="709613" algn="l"/>
              </a:tabLst>
            </a:pPr>
            <a:r>
              <a:rPr lang="fi-FI" b="1" dirty="0"/>
              <a:t>363</a:t>
            </a:r>
            <a:r>
              <a:rPr lang="fi-FI" dirty="0"/>
              <a:t>	konsernihallinto </a:t>
            </a:r>
            <a:br>
              <a:rPr lang="fi-FI" dirty="0"/>
            </a:br>
            <a:endParaRPr lang="fi-FI" dirty="0"/>
          </a:p>
        </p:txBody>
      </p:sp>
      <p:pic>
        <p:nvPicPr>
          <p:cNvPr id="13" name="Kuva 12">
            <a:extLst>
              <a:ext uri="{FF2B5EF4-FFF2-40B4-BE49-F238E27FC236}">
                <a16:creationId xmlns:a16="http://schemas.microsoft.com/office/drawing/2014/main" id="{118ED0DF-05B9-25C4-6FF3-AE8132F9264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Tekstiruutu 24">
            <a:extLst>
              <a:ext uri="{FF2B5EF4-FFF2-40B4-BE49-F238E27FC236}">
                <a16:creationId xmlns:a16="http://schemas.microsoft.com/office/drawing/2014/main" id="{D3DD651D-04F6-15A1-1589-3AC80A35E971}"/>
              </a:ext>
              <a:ext uri="{C183D7F6-B498-43B3-948B-1728B52AA6E4}">
                <adec:decorative xmlns:adec="http://schemas.microsoft.com/office/drawing/2017/decorative" val="1"/>
              </a:ext>
            </a:extLst>
          </p:cNvPr>
          <p:cNvSpPr txBox="1">
            <a:spLocks noChangeArrowheads="1"/>
          </p:cNvSpPr>
          <p:nvPr/>
        </p:nvSpPr>
        <p:spPr bwMode="auto">
          <a:xfrm>
            <a:off x="7938135" y="6403262"/>
            <a:ext cx="238109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Vanzo</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 </a:t>
            </a:r>
          </a:p>
        </p:txBody>
      </p:sp>
      <p:cxnSp>
        <p:nvCxnSpPr>
          <p:cNvPr id="15" name="Straight Connector 14">
            <a:extLst>
              <a:ext uri="{FF2B5EF4-FFF2-40B4-BE49-F238E27FC236}">
                <a16:creationId xmlns:a16="http://schemas.microsoft.com/office/drawing/2014/main" id="{C07B5B5B-7AE3-BF3C-E439-6EE7C42717CB}"/>
              </a:ext>
              <a:ext uri="{C183D7F6-B498-43B3-948B-1728B52AA6E4}">
                <adec:decorative xmlns:adec="http://schemas.microsoft.com/office/drawing/2017/decorative" val="1"/>
              </a:ext>
            </a:extLst>
          </p:cNvPr>
          <p:cNvCxnSpPr/>
          <p:nvPr/>
        </p:nvCxnSpPr>
        <p:spPr>
          <a:xfrm>
            <a:off x="391886" y="4633877"/>
            <a:ext cx="2880703"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735F62-3306-1296-027E-4C6B9DBFD533}"/>
              </a:ext>
              <a:ext uri="{C183D7F6-B498-43B3-948B-1728B52AA6E4}">
                <adec:decorative xmlns:adec="http://schemas.microsoft.com/office/drawing/2017/decorative" val="1"/>
              </a:ext>
            </a:extLst>
          </p:cNvPr>
          <p:cNvCxnSpPr/>
          <p:nvPr/>
        </p:nvCxnSpPr>
        <p:spPr>
          <a:xfrm>
            <a:off x="391886" y="5040676"/>
            <a:ext cx="2880703"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4473F4-42A9-D08E-49A5-F160493C8675}"/>
              </a:ext>
              <a:ext uri="{C183D7F6-B498-43B3-948B-1728B52AA6E4}">
                <adec:decorative xmlns:adec="http://schemas.microsoft.com/office/drawing/2017/decorative" val="1"/>
              </a:ext>
            </a:extLst>
          </p:cNvPr>
          <p:cNvCxnSpPr/>
          <p:nvPr/>
        </p:nvCxnSpPr>
        <p:spPr>
          <a:xfrm>
            <a:off x="412512" y="5544732"/>
            <a:ext cx="2880703"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94BB6B-D3D3-9C55-1214-CB1C6E0FDF18}"/>
              </a:ext>
              <a:ext uri="{C183D7F6-B498-43B3-948B-1728B52AA6E4}">
                <adec:decorative xmlns:adec="http://schemas.microsoft.com/office/drawing/2017/decorative" val="1"/>
              </a:ext>
            </a:extLst>
          </p:cNvPr>
          <p:cNvCxnSpPr>
            <a:cxnSpLocks/>
          </p:cNvCxnSpPr>
          <p:nvPr/>
        </p:nvCxnSpPr>
        <p:spPr>
          <a:xfrm>
            <a:off x="3555618" y="3273736"/>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8B9656C-88CA-165F-279B-2F86E647B5AB}"/>
              </a:ext>
              <a:ext uri="{C183D7F6-B498-43B3-948B-1728B52AA6E4}">
                <adec:decorative xmlns:adec="http://schemas.microsoft.com/office/drawing/2017/decorative" val="1"/>
              </a:ext>
            </a:extLst>
          </p:cNvPr>
          <p:cNvCxnSpPr>
            <a:cxnSpLocks/>
          </p:cNvCxnSpPr>
          <p:nvPr/>
        </p:nvCxnSpPr>
        <p:spPr>
          <a:xfrm>
            <a:off x="3555618" y="4032564"/>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376A5C-DE8D-FB9A-9455-38EA46BF73AA}"/>
              </a:ext>
              <a:ext uri="{C183D7F6-B498-43B3-948B-1728B52AA6E4}">
                <adec:decorative xmlns:adec="http://schemas.microsoft.com/office/drawing/2017/decorative" val="1"/>
              </a:ext>
            </a:extLst>
          </p:cNvPr>
          <p:cNvCxnSpPr>
            <a:cxnSpLocks/>
          </p:cNvCxnSpPr>
          <p:nvPr/>
        </p:nvCxnSpPr>
        <p:spPr>
          <a:xfrm>
            <a:off x="3555618" y="4797152"/>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9051CE-33DA-CA37-402D-F885E851BF34}"/>
              </a:ext>
              <a:ext uri="{C183D7F6-B498-43B3-948B-1728B52AA6E4}">
                <adec:decorative xmlns:adec="http://schemas.microsoft.com/office/drawing/2017/decorative" val="1"/>
              </a:ext>
            </a:extLst>
          </p:cNvPr>
          <p:cNvCxnSpPr>
            <a:cxnSpLocks/>
          </p:cNvCxnSpPr>
          <p:nvPr/>
        </p:nvCxnSpPr>
        <p:spPr>
          <a:xfrm>
            <a:off x="3555618" y="5157192"/>
            <a:ext cx="3491450" cy="0"/>
          </a:xfrm>
          <a:prstGeom prst="line">
            <a:avLst/>
          </a:prstGeom>
          <a:ln>
            <a:solidFill>
              <a:srgbClr val="5BCBEB"/>
            </a:solidFill>
          </a:ln>
        </p:spPr>
        <p:style>
          <a:lnRef idx="1">
            <a:schemeClr val="accent1"/>
          </a:lnRef>
          <a:fillRef idx="0">
            <a:schemeClr val="accent1"/>
          </a:fillRef>
          <a:effectRef idx="0">
            <a:schemeClr val="accent1"/>
          </a:effectRef>
          <a:fontRef idx="minor">
            <a:schemeClr val="tx1"/>
          </a:fontRef>
        </p:style>
      </p:cxnSp>
      <p:sp>
        <p:nvSpPr>
          <p:cNvPr id="10" name="Ellipsi 9">
            <a:extLst>
              <a:ext uri="{FF2B5EF4-FFF2-40B4-BE49-F238E27FC236}">
                <a16:creationId xmlns:a16="http://schemas.microsoft.com/office/drawing/2014/main" id="{293B581F-B257-CAF7-7A06-11363A06BBD5}"/>
              </a:ext>
              <a:ext uri="{C183D7F6-B498-43B3-948B-1728B52AA6E4}">
                <adec:decorative xmlns:adec="http://schemas.microsoft.com/office/drawing/2017/decorative" val="1"/>
              </a:ext>
            </a:extLst>
          </p:cNvPr>
          <p:cNvSpPr/>
          <p:nvPr/>
        </p:nvSpPr>
        <p:spPr>
          <a:xfrm>
            <a:off x="6603522" y="4196747"/>
            <a:ext cx="2381092" cy="22736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200F8443-2F6A-25D2-5437-72DEA1F07A2F}"/>
              </a:ext>
            </a:extLst>
          </p:cNvPr>
          <p:cNvSpPr/>
          <p:nvPr/>
        </p:nvSpPr>
        <p:spPr>
          <a:xfrm>
            <a:off x="6885537" y="4941427"/>
            <a:ext cx="1797287" cy="1006429"/>
          </a:xfrm>
          <a:prstGeom prst="rect">
            <a:avLst/>
          </a:prstGeom>
        </p:spPr>
        <p:txBody>
          <a:bodyPr wrap="none" lIns="91440" tIns="45720" rIns="91440" bIns="45720" anchor="t">
            <a:spAutoFit/>
          </a:bodyPr>
          <a:lstStyle/>
          <a:p>
            <a:pPr algn="ctr">
              <a:lnSpc>
                <a:spcPct val="90000"/>
              </a:lnSpc>
              <a:spcBef>
                <a:spcPct val="0"/>
              </a:spcBef>
              <a:defRPr/>
            </a:pPr>
            <a:r>
              <a:rPr lang="fi-FI" sz="4200" b="1" dirty="0">
                <a:solidFill>
                  <a:schemeClr val="bg1"/>
                </a:solidFill>
                <a:latin typeface="Montserrat Black" pitchFamily="2" charset="77"/>
              </a:rPr>
              <a:t>8 609</a:t>
            </a:r>
            <a:br>
              <a:rPr lang="fi-FI" sz="4200" b="1" dirty="0">
                <a:solidFill>
                  <a:schemeClr val="bg1"/>
                </a:solidFill>
              </a:rPr>
            </a:br>
            <a:r>
              <a:rPr lang="fi-FI" sz="2400" dirty="0">
                <a:solidFill>
                  <a:schemeClr val="bg1"/>
                </a:solidFill>
              </a:rPr>
              <a:t>työntekijää</a:t>
            </a:r>
          </a:p>
        </p:txBody>
      </p:sp>
    </p:spTree>
    <p:extLst>
      <p:ext uri="{BB962C8B-B14F-4D97-AF65-F5344CB8AC3E}">
        <p14:creationId xmlns:p14="http://schemas.microsoft.com/office/powerpoint/2010/main" val="64994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a:extLst>
            <a:ext uri="{FF2B5EF4-FFF2-40B4-BE49-F238E27FC236}">
              <a16:creationId xmlns:a16="http://schemas.microsoft.com/office/drawing/2014/main" id="{4D695720-2F67-3A1D-EDC8-ED7522A8DAA3}"/>
            </a:ext>
          </a:extLst>
        </p:cNvPr>
        <p:cNvGrpSpPr/>
        <p:nvPr/>
      </p:nvGrpSpPr>
      <p:grpSpPr>
        <a:xfrm>
          <a:off x="0" y="0"/>
          <a:ext cx="0" cy="0"/>
          <a:chOff x="0" y="0"/>
          <a:chExt cx="0" cy="0"/>
        </a:xfrm>
      </p:grpSpPr>
      <p:graphicFrame>
        <p:nvGraphicFramePr>
          <p:cNvPr id="44" name="Chart 43">
            <a:extLst>
              <a:ext uri="{FF2B5EF4-FFF2-40B4-BE49-F238E27FC236}">
                <a16:creationId xmlns:a16="http://schemas.microsoft.com/office/drawing/2014/main" id="{7E7AC0D6-8569-F331-F6B3-B9BED03B1306}"/>
              </a:ext>
              <a:ext uri="{C183D7F6-B498-43B3-948B-1728B52AA6E4}">
                <adec:decorative xmlns:adec="http://schemas.microsoft.com/office/drawing/2017/decorative" val="1"/>
              </a:ext>
            </a:extLst>
          </p:cNvPr>
          <p:cNvGraphicFramePr>
            <a:graphicFrameLocks noChangeAspect="1"/>
          </p:cNvGraphicFramePr>
          <p:nvPr/>
        </p:nvGraphicFramePr>
        <p:xfrm>
          <a:off x="3378651" y="1611266"/>
          <a:ext cx="3402000" cy="226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4824F66B-1793-C70F-8FC6-5CA422D280AD}"/>
              </a:ext>
              <a:ext uri="{C183D7F6-B498-43B3-948B-1728B52AA6E4}">
                <adec:decorative xmlns:adec="http://schemas.microsoft.com/office/drawing/2017/decorative" val="1"/>
              </a:ext>
            </a:extLst>
          </p:cNvPr>
          <p:cNvGraphicFramePr>
            <a:graphicFrameLocks noChangeAspect="1"/>
          </p:cNvGraphicFramePr>
          <p:nvPr/>
        </p:nvGraphicFramePr>
        <p:xfrm>
          <a:off x="8100323" y="1624427"/>
          <a:ext cx="3402000" cy="2268000"/>
        </p:xfrm>
        <a:graphic>
          <a:graphicData uri="http://schemas.openxmlformats.org/drawingml/2006/chart">
            <c:chart xmlns:c="http://schemas.openxmlformats.org/drawingml/2006/chart" xmlns:r="http://schemas.openxmlformats.org/officeDocument/2006/relationships" r:id="rId4"/>
          </a:graphicData>
        </a:graphic>
      </p:graphicFrame>
      <p:sp>
        <p:nvSpPr>
          <p:cNvPr id="48" name="Rectangle 47">
            <a:extLst>
              <a:ext uri="{FF2B5EF4-FFF2-40B4-BE49-F238E27FC236}">
                <a16:creationId xmlns:a16="http://schemas.microsoft.com/office/drawing/2014/main" id="{49263B17-4A18-0442-0FD7-BFB34F23E256}"/>
              </a:ext>
              <a:ext uri="{C183D7F6-B498-43B3-948B-1728B52AA6E4}">
                <adec:decorative xmlns:adec="http://schemas.microsoft.com/office/drawing/2017/decorative" val="1"/>
              </a:ext>
            </a:extLst>
          </p:cNvPr>
          <p:cNvSpPr/>
          <p:nvPr/>
        </p:nvSpPr>
        <p:spPr>
          <a:xfrm>
            <a:off x="-2036" y="4445672"/>
            <a:ext cx="12194036" cy="2441936"/>
          </a:xfrm>
          <a:prstGeom prst="rect">
            <a:avLst/>
          </a:prstGeom>
          <a:solidFill>
            <a:srgbClr val="163760">
              <a:alpha val="9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Aptos Display" panose="02110004020202020204"/>
              <a:ea typeface="+mn-ea"/>
              <a:cs typeface="+mn-cs"/>
            </a:endParaRPr>
          </a:p>
        </p:txBody>
      </p:sp>
      <p:pic>
        <p:nvPicPr>
          <p:cNvPr id="43" name="Picture 42">
            <a:extLst>
              <a:ext uri="{FF2B5EF4-FFF2-40B4-BE49-F238E27FC236}">
                <a16:creationId xmlns:a16="http://schemas.microsoft.com/office/drawing/2014/main" id="{BFF3618B-63D7-16E3-24C6-FC8FCC36F2A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2079" y="2096499"/>
            <a:ext cx="103200" cy="1548000"/>
          </a:xfrm>
          <a:prstGeom prst="rect">
            <a:avLst/>
          </a:prstGeom>
        </p:spPr>
      </p:pic>
      <p:pic>
        <p:nvPicPr>
          <p:cNvPr id="42" name="Picture 41">
            <a:extLst>
              <a:ext uri="{FF2B5EF4-FFF2-40B4-BE49-F238E27FC236}">
                <a16:creationId xmlns:a16="http://schemas.microsoft.com/office/drawing/2014/main" id="{6BDE52AD-6E07-CE9C-C01E-D409D232319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9535" y="2071672"/>
            <a:ext cx="103200" cy="1548000"/>
          </a:xfrm>
          <a:prstGeom prst="rect">
            <a:avLst/>
          </a:prstGeom>
        </p:spPr>
      </p:pic>
      <p:sp>
        <p:nvSpPr>
          <p:cNvPr id="24" name="TextBox 23">
            <a:extLst>
              <a:ext uri="{FF2B5EF4-FFF2-40B4-BE49-F238E27FC236}">
                <a16:creationId xmlns:a16="http://schemas.microsoft.com/office/drawing/2014/main" id="{CC4FE5BC-7F05-FED6-F649-463B8B958880}"/>
              </a:ext>
            </a:extLst>
          </p:cNvPr>
          <p:cNvSpPr txBox="1"/>
          <p:nvPr/>
        </p:nvSpPr>
        <p:spPr>
          <a:xfrm>
            <a:off x="9362909" y="6067466"/>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a:ln>
                  <a:noFill/>
                </a:ln>
                <a:solidFill>
                  <a:prstClr val="white"/>
                </a:solidFill>
                <a:effectLst/>
                <a:uLnTx/>
                <a:uFillTx/>
                <a:latin typeface="Aptos Display" panose="02110004020202020204"/>
                <a:ea typeface="+mn-ea"/>
                <a:cs typeface="+mn-cs"/>
              </a:rPr>
              <a:t>(202</a:t>
            </a:r>
            <a:r>
              <a:rPr kumimoji="0" lang="fi-FI" sz="1400" b="0" i="0" u="none" strike="noStrike" kern="1200" cap="none" spc="0" normalizeH="0" baseline="0" noProof="0">
                <a:ln>
                  <a:noFill/>
                </a:ln>
                <a:solidFill>
                  <a:prstClr val="white"/>
                </a:solidFill>
                <a:effectLst/>
                <a:uLnTx/>
                <a:uFillTx/>
                <a:latin typeface="Aptos Display" panose="02110004020202020204"/>
                <a:ea typeface="+mn-ea"/>
                <a:cs typeface="+mn-cs"/>
              </a:rPr>
              <a:t>4</a:t>
            </a:r>
            <a:r>
              <a:rPr kumimoji="0" lang="en-FI" sz="1400" b="0" i="0" u="none" strike="noStrike" kern="1200" cap="none" spc="0" normalizeH="0" baseline="0" noProof="0">
                <a:ln>
                  <a:noFill/>
                </a:ln>
                <a:solidFill>
                  <a:prstClr val="white"/>
                </a:solidFill>
                <a:effectLst/>
                <a:uLnTx/>
                <a:uFillTx/>
                <a:latin typeface="Aptos Display" panose="02110004020202020204"/>
                <a:ea typeface="+mn-ea"/>
                <a:cs typeface="+mn-cs"/>
              </a:rPr>
              <a:t>: </a:t>
            </a:r>
            <a:r>
              <a:rPr kumimoji="0" lang="fi-FI" sz="1400" b="0" i="0" u="none" strike="noStrike" kern="1200" cap="none" spc="0" normalizeH="0" baseline="0" noProof="0">
                <a:ln>
                  <a:noFill/>
                </a:ln>
                <a:solidFill>
                  <a:prstClr val="white"/>
                </a:solidFill>
                <a:effectLst/>
                <a:uLnTx/>
                <a:uFillTx/>
                <a:latin typeface="Aptos Display" panose="02110004020202020204"/>
                <a:ea typeface="+mn-ea"/>
                <a:cs typeface="+mn-cs"/>
              </a:rPr>
              <a:t>172,6</a:t>
            </a:r>
            <a:r>
              <a:rPr kumimoji="0" lang="en-FI" sz="1400" b="0" i="0" u="none" strike="noStrike" kern="1200" cap="none" spc="0" normalizeH="0" baseline="0" noProof="0">
                <a:ln>
                  <a:noFill/>
                </a:ln>
                <a:solidFill>
                  <a:prstClr val="white"/>
                </a:solidFill>
                <a:effectLst/>
                <a:uLnTx/>
                <a:uFillTx/>
                <a:latin typeface="Aptos Display" panose="02110004020202020204"/>
                <a:ea typeface="+mn-ea"/>
                <a:cs typeface="+mn-cs"/>
              </a:rPr>
              <a:t>)</a:t>
            </a:r>
          </a:p>
        </p:txBody>
      </p:sp>
      <p:sp>
        <p:nvSpPr>
          <p:cNvPr id="26" name="TextBox 25">
            <a:extLst>
              <a:ext uri="{FF2B5EF4-FFF2-40B4-BE49-F238E27FC236}">
                <a16:creationId xmlns:a16="http://schemas.microsoft.com/office/drawing/2014/main" id="{CFE8598E-21BA-9F6E-7B03-5BE2FCD48D66}"/>
              </a:ext>
            </a:extLst>
          </p:cNvPr>
          <p:cNvSpPr txBox="1"/>
          <p:nvPr/>
        </p:nvSpPr>
        <p:spPr>
          <a:xfrm>
            <a:off x="8921806" y="5267316"/>
            <a:ext cx="2776330" cy="1006294"/>
          </a:xfrm>
          <a:prstGeom prst="rect">
            <a:avLst/>
          </a:prstGeom>
          <a:effectLst/>
        </p:spPr>
        <p:txBody>
          <a:bodyPr vert="horz" wrap="square" lIns="91440" tIns="45720" rIns="9144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6600" b="1" i="0" u="none" strike="noStrike" kern="1200" cap="none" spc="0" normalizeH="0" baseline="0" noProof="0">
                <a:ln>
                  <a:noFill/>
                </a:ln>
                <a:solidFill>
                  <a:srgbClr val="5BCBEB"/>
                </a:solidFill>
                <a:effectLst/>
                <a:uLnTx/>
                <a:uFillTx/>
                <a:latin typeface="Aptos Display" panose="02110004020202020204"/>
                <a:ea typeface="+mn-ea"/>
                <a:cs typeface="+mn-cs"/>
              </a:rPr>
              <a:t>-32,5</a:t>
            </a:r>
            <a:endParaRPr kumimoji="0" lang="en-FI" sz="6600" b="1" i="0" u="none" strike="noStrike" kern="1200" cap="none" spc="0" normalizeH="0" baseline="0" noProof="0">
              <a:ln>
                <a:noFill/>
              </a:ln>
              <a:solidFill>
                <a:srgbClr val="5BCBEB"/>
              </a:solidFill>
              <a:effectLst/>
              <a:uLnTx/>
              <a:uFillTx/>
              <a:latin typeface="Aptos Display" panose="02110004020202020204"/>
              <a:ea typeface="+mn-ea"/>
              <a:cs typeface="+mn-cs"/>
            </a:endParaRPr>
          </a:p>
        </p:txBody>
      </p:sp>
      <p:sp>
        <p:nvSpPr>
          <p:cNvPr id="25" name="TILIKAUDEN TULOS">
            <a:extLst>
              <a:ext uri="{FF2B5EF4-FFF2-40B4-BE49-F238E27FC236}">
                <a16:creationId xmlns:a16="http://schemas.microsoft.com/office/drawing/2014/main" id="{75D79EE9-BD7B-79EE-90EF-7F23467332E5}"/>
              </a:ext>
            </a:extLst>
          </p:cNvPr>
          <p:cNvSpPr txBox="1"/>
          <p:nvPr/>
        </p:nvSpPr>
        <p:spPr>
          <a:xfrm>
            <a:off x="9026470" y="4952071"/>
            <a:ext cx="2517913"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Aptos Display" panose="02110004020202020204"/>
                <a:ea typeface="+mn-ea"/>
                <a:cs typeface="+mn-cs"/>
              </a:rPr>
              <a:t>TILIKAUDEN TULOS MEUR</a:t>
            </a:r>
          </a:p>
        </p:txBody>
      </p:sp>
      <p:sp>
        <p:nvSpPr>
          <p:cNvPr id="20" name="TextBox 19">
            <a:extLst>
              <a:ext uri="{FF2B5EF4-FFF2-40B4-BE49-F238E27FC236}">
                <a16:creationId xmlns:a16="http://schemas.microsoft.com/office/drawing/2014/main" id="{523033FB-465D-4DE2-027C-90608CDC4295}"/>
              </a:ext>
            </a:extLst>
          </p:cNvPr>
          <p:cNvSpPr txBox="1"/>
          <p:nvPr/>
        </p:nvSpPr>
        <p:spPr>
          <a:xfrm>
            <a:off x="6562298" y="6063508"/>
            <a:ext cx="2032566"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a:ln>
                  <a:noFill/>
                </a:ln>
                <a:solidFill>
                  <a:prstClr val="white"/>
                </a:solidFill>
                <a:effectLst/>
                <a:uLnTx/>
                <a:uFillTx/>
                <a:latin typeface="Aptos Display" panose="02110004020202020204"/>
                <a:ea typeface="+mn-ea"/>
                <a:cs typeface="+mn-cs"/>
              </a:rPr>
              <a:t>(202</a:t>
            </a:r>
            <a:r>
              <a:rPr kumimoji="0" lang="fi-FI" sz="1400" b="0" i="0" u="none" strike="noStrike" kern="1200" cap="none" spc="0" normalizeH="0" baseline="0" noProof="0">
                <a:ln>
                  <a:noFill/>
                </a:ln>
                <a:solidFill>
                  <a:prstClr val="white"/>
                </a:solidFill>
                <a:effectLst/>
                <a:uLnTx/>
                <a:uFillTx/>
                <a:latin typeface="Aptos Display" panose="02110004020202020204"/>
                <a:ea typeface="+mn-ea"/>
                <a:cs typeface="+mn-cs"/>
              </a:rPr>
              <a:t>4</a:t>
            </a:r>
            <a:r>
              <a:rPr kumimoji="0" lang="en-FI" sz="1400" b="0" i="0" u="none" strike="noStrike" kern="1200" cap="none" spc="0" normalizeH="0" baseline="0" noProof="0">
                <a:ln>
                  <a:noFill/>
                </a:ln>
                <a:solidFill>
                  <a:prstClr val="white"/>
                </a:solidFill>
                <a:effectLst/>
                <a:uLnTx/>
                <a:uFillTx/>
                <a:latin typeface="Aptos Display" panose="02110004020202020204"/>
                <a:ea typeface="+mn-ea"/>
                <a:cs typeface="+mn-cs"/>
              </a:rPr>
              <a:t>: </a:t>
            </a:r>
            <a:r>
              <a:rPr kumimoji="0" lang="fi-FI" sz="1400" b="0" i="0" u="none" strike="noStrike" kern="1200" cap="none" spc="0" normalizeH="0" baseline="0" noProof="0">
                <a:ln>
                  <a:noFill/>
                </a:ln>
                <a:solidFill>
                  <a:prstClr val="white"/>
                </a:solidFill>
                <a:effectLst/>
                <a:uLnTx/>
                <a:uFillTx/>
                <a:latin typeface="Aptos Display" panose="02110004020202020204"/>
                <a:ea typeface="+mn-ea"/>
                <a:cs typeface="+mn-cs"/>
              </a:rPr>
              <a:t>1,7</a:t>
            </a:r>
            <a:r>
              <a:rPr kumimoji="0" lang="en-FI" sz="1400" b="0"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22" name="TextBox 21">
            <a:extLst>
              <a:ext uri="{FF2B5EF4-FFF2-40B4-BE49-F238E27FC236}">
                <a16:creationId xmlns:a16="http://schemas.microsoft.com/office/drawing/2014/main" id="{79F99F15-EE22-094D-89EA-780202C63066}"/>
              </a:ext>
            </a:extLst>
          </p:cNvPr>
          <p:cNvSpPr txBox="1"/>
          <p:nvPr/>
        </p:nvSpPr>
        <p:spPr>
          <a:xfrm>
            <a:off x="6121195" y="5263358"/>
            <a:ext cx="2776330" cy="1006294"/>
          </a:xfrm>
          <a:prstGeom prst="rect">
            <a:avLst/>
          </a:prstGeom>
          <a:effectLst/>
        </p:spPr>
        <p:txBody>
          <a:bodyPr vert="horz" wrap="square" lIns="91440" tIns="45720" rIns="9144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CBEB"/>
                </a:solidFill>
                <a:effectLst/>
                <a:uLnTx/>
                <a:uFillTx/>
                <a:latin typeface="Aptos Display" panose="02110004020202020204"/>
                <a:ea typeface="+mn-ea"/>
                <a:cs typeface="+mn-cs"/>
              </a:rPr>
              <a:t>9,7 </a:t>
            </a:r>
            <a:r>
              <a:rPr kumimoji="0" lang="en-FI" sz="6600" b="1" i="0" u="none" strike="noStrike" kern="1200" cap="none" spc="0" normalizeH="0" baseline="0" noProof="0">
                <a:ln>
                  <a:noFill/>
                </a:ln>
                <a:solidFill>
                  <a:srgbClr val="5BCBEB"/>
                </a:solidFill>
                <a:effectLst/>
                <a:uLnTx/>
                <a:uFillTx/>
                <a:latin typeface="Aptos Display" panose="02110004020202020204"/>
                <a:ea typeface="+mn-ea"/>
                <a:cs typeface="+mn-cs"/>
              </a:rPr>
              <a:t>%</a:t>
            </a:r>
            <a:endParaRPr kumimoji="0" lang="en-US" sz="18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21" name="TOIMINTAMENOJEN KASVU">
            <a:extLst>
              <a:ext uri="{FF2B5EF4-FFF2-40B4-BE49-F238E27FC236}">
                <a16:creationId xmlns:a16="http://schemas.microsoft.com/office/drawing/2014/main" id="{4A3DF921-D16F-071D-2645-6BD341856B44}"/>
              </a:ext>
            </a:extLst>
          </p:cNvPr>
          <p:cNvSpPr txBox="1"/>
          <p:nvPr/>
        </p:nvSpPr>
        <p:spPr>
          <a:xfrm>
            <a:off x="6225859" y="4948113"/>
            <a:ext cx="2517913"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prstClr val="white"/>
                </a:solidFill>
                <a:effectLst/>
                <a:uLnTx/>
                <a:uFillTx/>
                <a:latin typeface="Aptos Display" panose="02110004020202020204"/>
                <a:ea typeface="+mn-ea"/>
                <a:cs typeface="+mn-cs"/>
              </a:rPr>
              <a:t>TOIMINTAMENOJEN KASVU</a:t>
            </a:r>
          </a:p>
        </p:txBody>
      </p:sp>
      <p:sp>
        <p:nvSpPr>
          <p:cNvPr id="51" name="LEIPÄTEKSTI">
            <a:extLst>
              <a:ext uri="{FF2B5EF4-FFF2-40B4-BE49-F238E27FC236}">
                <a16:creationId xmlns:a16="http://schemas.microsoft.com/office/drawing/2014/main" id="{99DD543C-ED43-73B9-F694-64C9538C1389}"/>
              </a:ext>
            </a:extLst>
          </p:cNvPr>
          <p:cNvSpPr/>
          <p:nvPr/>
        </p:nvSpPr>
        <p:spPr>
          <a:xfrm>
            <a:off x="273740" y="4467729"/>
            <a:ext cx="5458255" cy="2279727"/>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prstClr val="white"/>
                </a:solidFill>
                <a:effectLst/>
                <a:uLnTx/>
                <a:uFillTx/>
                <a:latin typeface="Aptos Display" panose="02110004020202020204"/>
                <a:ea typeface="Open Sans" panose="020B0606030504020204" pitchFamily="34" charset="0"/>
                <a:cs typeface="Open Sans" panose="020B0606030504020204" pitchFamily="34" charset="0"/>
              </a:rPr>
              <a:t>Tuotot alittuivat talousarviosta yhteensä 3,6 milj. eurolla.</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prstClr val="white"/>
                </a:solidFill>
                <a:effectLst/>
                <a:uLnTx/>
                <a:uFillTx/>
                <a:latin typeface="Aptos Display" panose="02110004020202020204"/>
                <a:ea typeface="Open Sans" panose="020B0606030504020204" pitchFamily="34" charset="0"/>
                <a:cs typeface="Open Sans" panose="020B0606030504020204" pitchFamily="34" charset="0"/>
              </a:rPr>
              <a:t>Verotulot vähenivät edellisvuodesta 10,0 milj. euroa ja toteutuivat 4,8 milj. euroa muutettua talousarviota heikompina.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prstClr val="white"/>
                </a:solidFill>
                <a:effectLst/>
                <a:uLnTx/>
                <a:uFillTx/>
                <a:latin typeface="Aptos Display" panose="02110004020202020204"/>
                <a:ea typeface="Open Sans" panose="020B0606030504020204" pitchFamily="34" charset="0"/>
                <a:cs typeface="Open Sans" panose="020B0606030504020204" pitchFamily="34" charset="0"/>
              </a:rPr>
              <a:t>Valtionosuudet kasvoivat edellisvuodesta 42,5 milj. euroa ja toteutuivat 1,4 milj. euroa muutettua talousarviota parempina. </a:t>
            </a:r>
          </a:p>
          <a:p>
            <a:pPr marL="6286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prstClr val="white"/>
                </a:solidFill>
                <a:effectLst/>
                <a:uLnTx/>
                <a:uFillTx/>
                <a:latin typeface="Aptos Display" panose="02110004020202020204"/>
                <a:ea typeface="Open Sans" panose="020B0606030504020204" pitchFamily="34" charset="0"/>
                <a:cs typeface="Open Sans" panose="020B0606030504020204" pitchFamily="34" charset="0"/>
              </a:rPr>
              <a:t>Jos peruspalvelujen valtionosuudesta vähennetään TE-uudistuksen tuomat lisäykset, voidaan todeta, ettei valtionosuus kasvanut lainkaan.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prstClr val="white"/>
                </a:solidFill>
                <a:effectLst/>
                <a:uLnTx/>
                <a:uFillTx/>
                <a:latin typeface="Aptos Display" panose="02110004020202020204"/>
                <a:ea typeface="Open Sans" panose="020B0606030504020204" pitchFamily="34" charset="0"/>
                <a:cs typeface="Open Sans" panose="020B0606030504020204" pitchFamily="34" charset="0"/>
              </a:rPr>
              <a:t>Kulut alittuivat talousarviosta yhteensä 40,5 milj. eurolla. </a:t>
            </a:r>
          </a:p>
        </p:txBody>
      </p:sp>
      <p:sp>
        <p:nvSpPr>
          <p:cNvPr id="3" name="Rectangle 2">
            <a:extLst>
              <a:ext uri="{FF2B5EF4-FFF2-40B4-BE49-F238E27FC236}">
                <a16:creationId xmlns:a16="http://schemas.microsoft.com/office/drawing/2014/main" id="{F18E07F9-9EBC-4568-8E15-EC2B6B512411}"/>
              </a:ext>
            </a:extLst>
          </p:cNvPr>
          <p:cNvSpPr/>
          <p:nvPr/>
        </p:nvSpPr>
        <p:spPr>
          <a:xfrm>
            <a:off x="1857928" y="3792906"/>
            <a:ext cx="544940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white"/>
                </a:solidFill>
                <a:effectLst/>
                <a:uLnTx/>
                <a:uFillTx/>
                <a:latin typeface="Aptos Display" panose="02110004020202020204"/>
                <a:ea typeface="+mn-ea"/>
                <a:cs typeface="+mn-cs"/>
              </a:rPr>
              <a:t>Kuviossa esitetyistä summista on vähennetty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prstClr val="white"/>
                </a:solidFill>
                <a:effectLst/>
                <a:uLnTx/>
                <a:uFillTx/>
                <a:latin typeface="Aptos Display" panose="02110004020202020204"/>
                <a:ea typeface="+mn-ea"/>
                <a:cs typeface="+mn-cs"/>
              </a:rPr>
              <a:t>Valmistus omaan käyttöön -erän kautta oikaistut kulut</a:t>
            </a:r>
            <a:endParaRPr kumimoji="0" lang="fi-FI" sz="800" b="0" i="0" u="none" strike="noStrike" kern="1200" cap="none" spc="0" normalizeH="0" baseline="0" noProof="0">
              <a:ln>
                <a:noFill/>
              </a:ln>
              <a:solidFill>
                <a:prstClr val="white"/>
              </a:solidFill>
              <a:effectLst/>
              <a:uLnTx/>
              <a:uFillTx/>
              <a:latin typeface="Aptos Display" panose="02110004020202020204"/>
              <a:ea typeface="+mn-ea"/>
              <a:cs typeface="Calibri"/>
            </a:endParaRPr>
          </a:p>
        </p:txBody>
      </p:sp>
      <p:sp>
        <p:nvSpPr>
          <p:cNvPr id="84" name="TextBox 83">
            <a:extLst>
              <a:ext uri="{FF2B5EF4-FFF2-40B4-BE49-F238E27FC236}">
                <a16:creationId xmlns:a16="http://schemas.microsoft.com/office/drawing/2014/main" id="{FCFBC217-123A-4280-923E-E907A89B45F0}"/>
              </a:ext>
            </a:extLst>
          </p:cNvPr>
          <p:cNvSpPr txBox="1"/>
          <p:nvPr/>
        </p:nvSpPr>
        <p:spPr>
          <a:xfrm>
            <a:off x="8195785" y="3425459"/>
            <a:ext cx="588603" cy="273858"/>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2,3</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28" name="TextBox 27">
            <a:extLst>
              <a:ext uri="{FF2B5EF4-FFF2-40B4-BE49-F238E27FC236}">
                <a16:creationId xmlns:a16="http://schemas.microsoft.com/office/drawing/2014/main" id="{765EA794-8725-83BB-0589-5E4C23D5A471}"/>
              </a:ext>
            </a:extLst>
          </p:cNvPr>
          <p:cNvSpPr txBox="1"/>
          <p:nvPr/>
        </p:nvSpPr>
        <p:spPr>
          <a:xfrm>
            <a:off x="6374419" y="3425459"/>
            <a:ext cx="1713186" cy="273858"/>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TUET JA AVUSTUKSET </a:t>
            </a:r>
          </a:p>
        </p:txBody>
      </p:sp>
      <p:sp>
        <p:nvSpPr>
          <p:cNvPr id="85" name="TextBox 84">
            <a:extLst>
              <a:ext uri="{FF2B5EF4-FFF2-40B4-BE49-F238E27FC236}">
                <a16:creationId xmlns:a16="http://schemas.microsoft.com/office/drawing/2014/main" id="{536DCEB3-0A25-6B6B-4E17-1D672688A22F}"/>
              </a:ext>
            </a:extLst>
          </p:cNvPr>
          <p:cNvSpPr txBox="1"/>
          <p:nvPr/>
        </p:nvSpPr>
        <p:spPr>
          <a:xfrm>
            <a:off x="8195785" y="3231576"/>
            <a:ext cx="588603" cy="264951"/>
          </a:xfrm>
          <a:prstGeom prst="rect">
            <a:avLst/>
          </a:prstGeom>
          <a:effectLst/>
        </p:spPr>
        <p:txBody>
          <a:bodyPr vert="horz" wrap="square" lIns="91440" tIns="45720" rIns="91440" bIns="45720" rtlCol="0" anchor="t">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6,3</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77" name="TextBox 76">
            <a:extLst>
              <a:ext uri="{FF2B5EF4-FFF2-40B4-BE49-F238E27FC236}">
                <a16:creationId xmlns:a16="http://schemas.microsoft.com/office/drawing/2014/main" id="{308A5440-6F95-F32F-1017-292A969844A6}"/>
              </a:ext>
            </a:extLst>
          </p:cNvPr>
          <p:cNvSpPr txBox="1"/>
          <p:nvPr/>
        </p:nvSpPr>
        <p:spPr>
          <a:xfrm>
            <a:off x="6374419" y="3231576"/>
            <a:ext cx="1713186" cy="264951"/>
          </a:xfrm>
          <a:prstGeom prst="rect">
            <a:avLst/>
          </a:prstGeom>
          <a:effectLst/>
        </p:spPr>
        <p:txBody>
          <a:bodyPr vert="horz" wrap="square" lIns="91440" tIns="45720" rIns="91440" bIns="45720" rtlCol="0" anchor="t">
            <a:no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MUUT TOIMINTATUOTOT</a:t>
            </a:r>
          </a:p>
        </p:txBody>
      </p:sp>
      <p:sp>
        <p:nvSpPr>
          <p:cNvPr id="86" name="TextBox 85">
            <a:extLst>
              <a:ext uri="{FF2B5EF4-FFF2-40B4-BE49-F238E27FC236}">
                <a16:creationId xmlns:a16="http://schemas.microsoft.com/office/drawing/2014/main" id="{132BB06E-2E3B-1E03-1A7F-F6A4B0576122}"/>
              </a:ext>
            </a:extLst>
          </p:cNvPr>
          <p:cNvSpPr txBox="1"/>
          <p:nvPr/>
        </p:nvSpPr>
        <p:spPr>
          <a:xfrm>
            <a:off x="8195785" y="3022498"/>
            <a:ext cx="588603" cy="273857"/>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9,3</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78" name="TextBox 77">
            <a:extLst>
              <a:ext uri="{FF2B5EF4-FFF2-40B4-BE49-F238E27FC236}">
                <a16:creationId xmlns:a16="http://schemas.microsoft.com/office/drawing/2014/main" id="{F479CB00-9B29-DC44-9062-FA659C3F9E64}"/>
              </a:ext>
            </a:extLst>
          </p:cNvPr>
          <p:cNvSpPr txBox="1"/>
          <p:nvPr/>
        </p:nvSpPr>
        <p:spPr>
          <a:xfrm>
            <a:off x="6374419" y="3022498"/>
            <a:ext cx="1713186" cy="273857"/>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VUOKRATUOTOT</a:t>
            </a:r>
          </a:p>
        </p:txBody>
      </p:sp>
      <p:sp>
        <p:nvSpPr>
          <p:cNvPr id="87" name="TextBox 86">
            <a:extLst>
              <a:ext uri="{FF2B5EF4-FFF2-40B4-BE49-F238E27FC236}">
                <a16:creationId xmlns:a16="http://schemas.microsoft.com/office/drawing/2014/main" id="{63D0896E-7189-91FE-622B-06D3DBFDBB80}"/>
              </a:ext>
            </a:extLst>
          </p:cNvPr>
          <p:cNvSpPr txBox="1"/>
          <p:nvPr/>
        </p:nvSpPr>
        <p:spPr>
          <a:xfrm>
            <a:off x="8195785" y="2807428"/>
            <a:ext cx="588603" cy="29504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4,1</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79" name="TextBox 78">
            <a:extLst>
              <a:ext uri="{FF2B5EF4-FFF2-40B4-BE49-F238E27FC236}">
                <a16:creationId xmlns:a16="http://schemas.microsoft.com/office/drawing/2014/main" id="{1A813F38-29A2-CCDE-9074-73799F5B37F9}"/>
              </a:ext>
            </a:extLst>
          </p:cNvPr>
          <p:cNvSpPr txBox="1"/>
          <p:nvPr/>
        </p:nvSpPr>
        <p:spPr>
          <a:xfrm>
            <a:off x="6374419" y="2807428"/>
            <a:ext cx="1713186" cy="29504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RAHOITUSTUOTOT</a:t>
            </a:r>
          </a:p>
        </p:txBody>
      </p:sp>
      <p:sp>
        <p:nvSpPr>
          <p:cNvPr id="88" name="TextBox 87">
            <a:extLst>
              <a:ext uri="{FF2B5EF4-FFF2-40B4-BE49-F238E27FC236}">
                <a16:creationId xmlns:a16="http://schemas.microsoft.com/office/drawing/2014/main" id="{6F12EE18-B861-4E87-B056-8DD163531FB2}"/>
              </a:ext>
            </a:extLst>
          </p:cNvPr>
          <p:cNvSpPr txBox="1"/>
          <p:nvPr/>
        </p:nvSpPr>
        <p:spPr>
          <a:xfrm>
            <a:off x="8195785" y="2618264"/>
            <a:ext cx="588603" cy="273857"/>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3,4</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80" name="TextBox 79">
            <a:extLst>
              <a:ext uri="{FF2B5EF4-FFF2-40B4-BE49-F238E27FC236}">
                <a16:creationId xmlns:a16="http://schemas.microsoft.com/office/drawing/2014/main" id="{F5B7DC41-AD59-3A83-E21D-8048C73CA96D}"/>
              </a:ext>
            </a:extLst>
          </p:cNvPr>
          <p:cNvSpPr txBox="1"/>
          <p:nvPr/>
        </p:nvSpPr>
        <p:spPr>
          <a:xfrm>
            <a:off x="6374419" y="2618264"/>
            <a:ext cx="1713186" cy="273857"/>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MAKSUTUOTOT</a:t>
            </a:r>
          </a:p>
        </p:txBody>
      </p:sp>
      <p:sp>
        <p:nvSpPr>
          <p:cNvPr id="89" name="TextBox 88">
            <a:extLst>
              <a:ext uri="{FF2B5EF4-FFF2-40B4-BE49-F238E27FC236}">
                <a16:creationId xmlns:a16="http://schemas.microsoft.com/office/drawing/2014/main" id="{2552ED14-83E3-94EB-FDAE-F2C731A22734}"/>
              </a:ext>
            </a:extLst>
          </p:cNvPr>
          <p:cNvSpPr txBox="1"/>
          <p:nvPr/>
        </p:nvSpPr>
        <p:spPr>
          <a:xfrm>
            <a:off x="8195785" y="2392276"/>
            <a:ext cx="588603" cy="300916"/>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10,6 </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a:t>
            </a:r>
          </a:p>
        </p:txBody>
      </p:sp>
      <p:sp>
        <p:nvSpPr>
          <p:cNvPr id="81" name="TextBox 80">
            <a:extLst>
              <a:ext uri="{FF2B5EF4-FFF2-40B4-BE49-F238E27FC236}">
                <a16:creationId xmlns:a16="http://schemas.microsoft.com/office/drawing/2014/main" id="{A15AB02C-351E-AEC1-14A2-67BFC6CF0C04}"/>
              </a:ext>
            </a:extLst>
          </p:cNvPr>
          <p:cNvSpPr txBox="1"/>
          <p:nvPr/>
        </p:nvSpPr>
        <p:spPr>
          <a:xfrm>
            <a:off x="6374419" y="2392276"/>
            <a:ext cx="1713186" cy="300916"/>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MYYNTITUOTOT</a:t>
            </a:r>
          </a:p>
        </p:txBody>
      </p:sp>
      <p:sp>
        <p:nvSpPr>
          <p:cNvPr id="90" name="TextBox 89">
            <a:extLst>
              <a:ext uri="{FF2B5EF4-FFF2-40B4-BE49-F238E27FC236}">
                <a16:creationId xmlns:a16="http://schemas.microsoft.com/office/drawing/2014/main" id="{831BAD40-5711-A090-BC5C-14BDE88BCDB1}"/>
              </a:ext>
            </a:extLst>
          </p:cNvPr>
          <p:cNvSpPr txBox="1"/>
          <p:nvPr/>
        </p:nvSpPr>
        <p:spPr>
          <a:xfrm>
            <a:off x="8195785" y="2199460"/>
            <a:ext cx="588603" cy="273856"/>
          </a:xfrm>
          <a:prstGeom prst="rect">
            <a:avLst/>
          </a:prstGeom>
          <a:effectLst/>
        </p:spPr>
        <p:txBody>
          <a:bodyPr vert="horz" wrap="square" lIns="91440" tIns="45720" rIns="91440" bIns="45720" rtlCol="0" anchor="t">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10,5</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82" name="TextBox 81">
            <a:extLst>
              <a:ext uri="{FF2B5EF4-FFF2-40B4-BE49-F238E27FC236}">
                <a16:creationId xmlns:a16="http://schemas.microsoft.com/office/drawing/2014/main" id="{06ECB510-790D-9939-0180-7A64B26816B0}"/>
              </a:ext>
            </a:extLst>
          </p:cNvPr>
          <p:cNvSpPr txBox="1"/>
          <p:nvPr/>
        </p:nvSpPr>
        <p:spPr>
          <a:xfrm>
            <a:off x="6374419" y="2199460"/>
            <a:ext cx="1713186" cy="273856"/>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VALTIONOSUUDET</a:t>
            </a:r>
          </a:p>
        </p:txBody>
      </p:sp>
      <p:sp>
        <p:nvSpPr>
          <p:cNvPr id="91" name="TextBox 90">
            <a:extLst>
              <a:ext uri="{FF2B5EF4-FFF2-40B4-BE49-F238E27FC236}">
                <a16:creationId xmlns:a16="http://schemas.microsoft.com/office/drawing/2014/main" id="{68F77CC0-E173-A30A-E33A-08E88EFB22B3}"/>
              </a:ext>
            </a:extLst>
          </p:cNvPr>
          <p:cNvSpPr txBox="1"/>
          <p:nvPr/>
        </p:nvSpPr>
        <p:spPr>
          <a:xfrm>
            <a:off x="8195785" y="1985942"/>
            <a:ext cx="588603" cy="310972"/>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5</a:t>
            </a: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3,5</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83" name="TextBox 82">
            <a:extLst>
              <a:ext uri="{FF2B5EF4-FFF2-40B4-BE49-F238E27FC236}">
                <a16:creationId xmlns:a16="http://schemas.microsoft.com/office/drawing/2014/main" id="{B0AA04B7-61E5-4177-4617-8CCC959B2318}"/>
              </a:ext>
            </a:extLst>
          </p:cNvPr>
          <p:cNvSpPr txBox="1"/>
          <p:nvPr/>
        </p:nvSpPr>
        <p:spPr>
          <a:xfrm>
            <a:off x="6374419" y="1985942"/>
            <a:ext cx="1713186" cy="310972"/>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VEROTULOT</a:t>
            </a:r>
          </a:p>
        </p:txBody>
      </p:sp>
      <p:sp>
        <p:nvSpPr>
          <p:cNvPr id="40" name="TextBox 39">
            <a:extLst>
              <a:ext uri="{FF2B5EF4-FFF2-40B4-BE49-F238E27FC236}">
                <a16:creationId xmlns:a16="http://schemas.microsoft.com/office/drawing/2014/main" id="{0DAAF625-DD56-C2AD-2CDA-8A5A119FF524}"/>
              </a:ext>
            </a:extLst>
          </p:cNvPr>
          <p:cNvSpPr txBox="1"/>
          <p:nvPr/>
        </p:nvSpPr>
        <p:spPr>
          <a:xfrm>
            <a:off x="9503348" y="2944530"/>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a:ln>
                  <a:noFill/>
                </a:ln>
                <a:solidFill>
                  <a:prstClr val="white"/>
                </a:solidFill>
                <a:effectLst/>
                <a:uLnTx/>
                <a:uFillTx/>
                <a:latin typeface="Aptos Display" panose="02110004020202020204"/>
                <a:ea typeface="+mn-ea"/>
                <a:cs typeface="+mn-cs"/>
              </a:rPr>
              <a:t>MEUR</a:t>
            </a:r>
          </a:p>
        </p:txBody>
      </p:sp>
      <p:sp>
        <p:nvSpPr>
          <p:cNvPr id="37" name="TextBox 36">
            <a:extLst>
              <a:ext uri="{FF2B5EF4-FFF2-40B4-BE49-F238E27FC236}">
                <a16:creationId xmlns:a16="http://schemas.microsoft.com/office/drawing/2014/main" id="{9FFFE896-9706-16A9-67E8-1088038F9EC9}"/>
              </a:ext>
            </a:extLst>
          </p:cNvPr>
          <p:cNvSpPr txBox="1"/>
          <p:nvPr/>
        </p:nvSpPr>
        <p:spPr>
          <a:xfrm>
            <a:off x="9090771" y="2437106"/>
            <a:ext cx="1530145" cy="642643"/>
          </a:xfrm>
          <a:prstGeom prst="rect">
            <a:avLst/>
          </a:prstGeom>
          <a:effectLst/>
        </p:spPr>
        <p:txBody>
          <a:bodyPr vert="horz" wrap="square" lIns="91440" tIns="45720" rIns="91440" bIns="45720" rtlCol="0" anchor="t">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a:ln>
                  <a:noFill/>
                </a:ln>
                <a:solidFill>
                  <a:prstClr val="white"/>
                </a:solidFill>
                <a:effectLst/>
                <a:uLnTx/>
                <a:uFillTx/>
                <a:latin typeface="Aptos Display" panose="02110004020202020204"/>
                <a:ea typeface="+mn-ea"/>
                <a:cs typeface="+mn-cs"/>
              </a:rPr>
              <a:t>1 198</a:t>
            </a:r>
            <a:endParaRPr kumimoji="0" lang="en-FI" sz="4000" b="1"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
        <p:nvSpPr>
          <p:cNvPr id="34" name="TUOTOT">
            <a:extLst>
              <a:ext uri="{FF2B5EF4-FFF2-40B4-BE49-F238E27FC236}">
                <a16:creationId xmlns:a16="http://schemas.microsoft.com/office/drawing/2014/main" id="{95B6E01E-EC95-888D-6BD1-AD06C6033584}"/>
              </a:ext>
            </a:extLst>
          </p:cNvPr>
          <p:cNvSpPr txBox="1"/>
          <p:nvPr/>
        </p:nvSpPr>
        <p:spPr>
          <a:xfrm>
            <a:off x="7357080" y="1368460"/>
            <a:ext cx="2540791"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a:ln>
                  <a:noFill/>
                </a:ln>
                <a:solidFill>
                  <a:prstClr val="white"/>
                </a:solidFill>
                <a:effectLst/>
                <a:uLnTx/>
                <a:uFillTx/>
                <a:latin typeface="Aptos Display" panose="02110004020202020204"/>
                <a:ea typeface="+mn-ea"/>
                <a:cs typeface="+mn-cs"/>
              </a:rPr>
              <a:t>TUOTOT</a:t>
            </a:r>
          </a:p>
        </p:txBody>
      </p:sp>
      <p:sp>
        <p:nvSpPr>
          <p:cNvPr id="75" name="TextBox 74">
            <a:extLst>
              <a:ext uri="{FF2B5EF4-FFF2-40B4-BE49-F238E27FC236}">
                <a16:creationId xmlns:a16="http://schemas.microsoft.com/office/drawing/2014/main" id="{6F61D815-1419-F8ED-2BEB-729752F53BC9}"/>
              </a:ext>
            </a:extLst>
          </p:cNvPr>
          <p:cNvSpPr txBox="1"/>
          <p:nvPr/>
        </p:nvSpPr>
        <p:spPr>
          <a:xfrm>
            <a:off x="3490148" y="3411441"/>
            <a:ext cx="524108" cy="334020"/>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0,</a:t>
            </a: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3</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57" name="MUUT TOIMINTAKULUT">
            <a:extLst>
              <a:ext uri="{FF2B5EF4-FFF2-40B4-BE49-F238E27FC236}">
                <a16:creationId xmlns:a16="http://schemas.microsoft.com/office/drawing/2014/main" id="{144253BB-78DB-2573-BDC9-8C0EA7EE72EA}"/>
              </a:ext>
            </a:extLst>
          </p:cNvPr>
          <p:cNvSpPr txBox="1"/>
          <p:nvPr/>
        </p:nvSpPr>
        <p:spPr>
          <a:xfrm>
            <a:off x="843664" y="3411441"/>
            <a:ext cx="2535996" cy="33402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MUUT TOIMINTAKULUT</a:t>
            </a:r>
          </a:p>
        </p:txBody>
      </p:sp>
      <p:sp>
        <p:nvSpPr>
          <p:cNvPr id="76" name="RAHOITUSKULUT">
            <a:extLst>
              <a:ext uri="{FF2B5EF4-FFF2-40B4-BE49-F238E27FC236}">
                <a16:creationId xmlns:a16="http://schemas.microsoft.com/office/drawing/2014/main" id="{6428E9E5-FFF2-AA0A-5886-5F87F4A37019}"/>
              </a:ext>
            </a:extLst>
          </p:cNvPr>
          <p:cNvSpPr txBox="1"/>
          <p:nvPr/>
        </p:nvSpPr>
        <p:spPr>
          <a:xfrm>
            <a:off x="3490148" y="3199995"/>
            <a:ext cx="524108" cy="329538"/>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1,9</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58" name="RAHOITUSKULUT">
            <a:extLst>
              <a:ext uri="{FF2B5EF4-FFF2-40B4-BE49-F238E27FC236}">
                <a16:creationId xmlns:a16="http://schemas.microsoft.com/office/drawing/2014/main" id="{897C01C1-DF7E-5205-BCC1-4D2E6BA0B818}"/>
              </a:ext>
            </a:extLst>
          </p:cNvPr>
          <p:cNvSpPr txBox="1"/>
          <p:nvPr/>
        </p:nvSpPr>
        <p:spPr>
          <a:xfrm>
            <a:off x="843664" y="3199995"/>
            <a:ext cx="2535996" cy="329538"/>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RAHOITUSKULUT</a:t>
            </a:r>
          </a:p>
        </p:txBody>
      </p:sp>
      <p:sp>
        <p:nvSpPr>
          <p:cNvPr id="70" name="VUOKRAKULUT">
            <a:extLst>
              <a:ext uri="{FF2B5EF4-FFF2-40B4-BE49-F238E27FC236}">
                <a16:creationId xmlns:a16="http://schemas.microsoft.com/office/drawing/2014/main" id="{11104741-CD4E-D492-3F74-21E6A54097FE}"/>
              </a:ext>
            </a:extLst>
          </p:cNvPr>
          <p:cNvSpPr txBox="1"/>
          <p:nvPr/>
        </p:nvSpPr>
        <p:spPr>
          <a:xfrm>
            <a:off x="3490148" y="3000349"/>
            <a:ext cx="524108" cy="266487"/>
          </a:xfrm>
          <a:prstGeom prst="rect">
            <a:avLst/>
          </a:prstGeom>
          <a:effectLst/>
        </p:spPr>
        <p:txBody>
          <a:bodyPr vert="horz" wrap="square" lIns="91440" tIns="45720" rIns="91440" bIns="45720" rtlCol="0" anchor="t">
            <a:normAutofit fontScale="925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8,0</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18" name="VUOKRAKULUT">
            <a:extLst>
              <a:ext uri="{FF2B5EF4-FFF2-40B4-BE49-F238E27FC236}">
                <a16:creationId xmlns:a16="http://schemas.microsoft.com/office/drawing/2014/main" id="{912A9280-72CF-95C6-CCBA-B03A7D6797F8}"/>
              </a:ext>
            </a:extLst>
          </p:cNvPr>
          <p:cNvSpPr txBox="1"/>
          <p:nvPr/>
        </p:nvSpPr>
        <p:spPr>
          <a:xfrm>
            <a:off x="843664" y="3000349"/>
            <a:ext cx="2535996" cy="266487"/>
          </a:xfrm>
          <a:prstGeom prst="rect">
            <a:avLst/>
          </a:prstGeom>
          <a:effectLst/>
        </p:spPr>
        <p:txBody>
          <a:bodyPr vert="horz" wrap="square" lIns="91440" tIns="45720" rIns="91440" bIns="45720" rtlCol="0" anchor="t">
            <a:normAutofit fontScale="925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VUOKRAKULUT</a:t>
            </a:r>
          </a:p>
        </p:txBody>
      </p:sp>
      <p:sp>
        <p:nvSpPr>
          <p:cNvPr id="71" name="AINEET, TARVIKKEET JA TAVARAT">
            <a:extLst>
              <a:ext uri="{FF2B5EF4-FFF2-40B4-BE49-F238E27FC236}">
                <a16:creationId xmlns:a16="http://schemas.microsoft.com/office/drawing/2014/main" id="{FC7A85E7-5A77-C250-7B6A-DDABEE516830}"/>
              </a:ext>
            </a:extLst>
          </p:cNvPr>
          <p:cNvSpPr txBox="1"/>
          <p:nvPr/>
        </p:nvSpPr>
        <p:spPr>
          <a:xfrm>
            <a:off x="3490148" y="2784571"/>
            <a:ext cx="524108" cy="320062"/>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1,8</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47" name="AINEET, TARVIKKEET JA TAVARAT">
            <a:extLst>
              <a:ext uri="{FF2B5EF4-FFF2-40B4-BE49-F238E27FC236}">
                <a16:creationId xmlns:a16="http://schemas.microsoft.com/office/drawing/2014/main" id="{3974A57D-C026-CA6B-161B-E35EC14D2B9E}"/>
              </a:ext>
            </a:extLst>
          </p:cNvPr>
          <p:cNvSpPr txBox="1"/>
          <p:nvPr/>
        </p:nvSpPr>
        <p:spPr>
          <a:xfrm>
            <a:off x="843664" y="2784571"/>
            <a:ext cx="2535996" cy="320062"/>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AINEET, TARVIKKEET JA TAVARAT</a:t>
            </a:r>
          </a:p>
        </p:txBody>
      </p:sp>
      <p:sp>
        <p:nvSpPr>
          <p:cNvPr id="72" name="POISTOT JA ARVONALENTUMISET">
            <a:extLst>
              <a:ext uri="{FF2B5EF4-FFF2-40B4-BE49-F238E27FC236}">
                <a16:creationId xmlns:a16="http://schemas.microsoft.com/office/drawing/2014/main" id="{599CDAEE-8382-B511-C82B-01443F306CD9}"/>
              </a:ext>
            </a:extLst>
          </p:cNvPr>
          <p:cNvSpPr txBox="1"/>
          <p:nvPr/>
        </p:nvSpPr>
        <p:spPr>
          <a:xfrm>
            <a:off x="3490148" y="2584188"/>
            <a:ext cx="565622" cy="31009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11,3</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49" name="POISTOT JA ARVONALENTUMISET">
            <a:extLst>
              <a:ext uri="{FF2B5EF4-FFF2-40B4-BE49-F238E27FC236}">
                <a16:creationId xmlns:a16="http://schemas.microsoft.com/office/drawing/2014/main" id="{681306B4-D5A1-7D57-1F84-BF9812380405}"/>
              </a:ext>
            </a:extLst>
          </p:cNvPr>
          <p:cNvSpPr txBox="1"/>
          <p:nvPr/>
        </p:nvSpPr>
        <p:spPr>
          <a:xfrm>
            <a:off x="843664" y="2584188"/>
            <a:ext cx="2535996" cy="31009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POISTOT JA ARVONALENTUMISET</a:t>
            </a:r>
          </a:p>
        </p:txBody>
      </p:sp>
      <p:sp>
        <p:nvSpPr>
          <p:cNvPr id="73" name="AVUSTUKSET">
            <a:extLst>
              <a:ext uri="{FF2B5EF4-FFF2-40B4-BE49-F238E27FC236}">
                <a16:creationId xmlns:a16="http://schemas.microsoft.com/office/drawing/2014/main" id="{47FC4505-C8BE-9359-5A6D-3A625DDB5827}"/>
              </a:ext>
            </a:extLst>
          </p:cNvPr>
          <p:cNvSpPr txBox="1"/>
          <p:nvPr/>
        </p:nvSpPr>
        <p:spPr>
          <a:xfrm>
            <a:off x="3490148" y="2379115"/>
            <a:ext cx="524108" cy="310094"/>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8,3</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50" name="AVUSTUKSET">
            <a:extLst>
              <a:ext uri="{FF2B5EF4-FFF2-40B4-BE49-F238E27FC236}">
                <a16:creationId xmlns:a16="http://schemas.microsoft.com/office/drawing/2014/main" id="{C8F6398C-6A19-7A39-81C1-D6AB68D94766}"/>
              </a:ext>
            </a:extLst>
          </p:cNvPr>
          <p:cNvSpPr txBox="1"/>
          <p:nvPr/>
        </p:nvSpPr>
        <p:spPr>
          <a:xfrm>
            <a:off x="843664" y="2379115"/>
            <a:ext cx="2535996" cy="310094"/>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AVUSTUKSET</a:t>
            </a:r>
          </a:p>
        </p:txBody>
      </p:sp>
      <p:sp>
        <p:nvSpPr>
          <p:cNvPr id="74" name="HENKILÖSTÖKULUT">
            <a:extLst>
              <a:ext uri="{FF2B5EF4-FFF2-40B4-BE49-F238E27FC236}">
                <a16:creationId xmlns:a16="http://schemas.microsoft.com/office/drawing/2014/main" id="{52ADED3C-943A-C0FC-4680-E50D638AE82F}"/>
              </a:ext>
            </a:extLst>
          </p:cNvPr>
          <p:cNvSpPr txBox="1"/>
          <p:nvPr/>
        </p:nvSpPr>
        <p:spPr>
          <a:xfrm>
            <a:off x="3492184" y="2180609"/>
            <a:ext cx="565622" cy="273856"/>
          </a:xfrm>
          <a:prstGeom prst="rect">
            <a:avLst/>
          </a:prstGeom>
          <a:effectLst/>
        </p:spPr>
        <p:txBody>
          <a:bodyPr vert="horz" wrap="square" lIns="91440" tIns="45720" rIns="91440" bIns="45720" rtlCol="0" anchor="t">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38,3</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 %</a:t>
            </a:r>
          </a:p>
        </p:txBody>
      </p:sp>
      <p:sp>
        <p:nvSpPr>
          <p:cNvPr id="52" name="HENKILÖSTÖKULUT">
            <a:extLst>
              <a:ext uri="{FF2B5EF4-FFF2-40B4-BE49-F238E27FC236}">
                <a16:creationId xmlns:a16="http://schemas.microsoft.com/office/drawing/2014/main" id="{6091F4B5-81F0-52B0-8079-94DF9EBDAB29}"/>
              </a:ext>
            </a:extLst>
          </p:cNvPr>
          <p:cNvSpPr txBox="1"/>
          <p:nvPr/>
        </p:nvSpPr>
        <p:spPr>
          <a:xfrm>
            <a:off x="845700" y="2180609"/>
            <a:ext cx="2535996" cy="273856"/>
          </a:xfrm>
          <a:prstGeom prst="rect">
            <a:avLst/>
          </a:prstGeom>
          <a:effectLst/>
        </p:spPr>
        <p:txBody>
          <a:bodyPr vert="horz" wrap="square" lIns="91440" tIns="45720" rIns="91440" bIns="45720" rtlCol="0" anchor="t">
            <a:normAutofit lnSpcReduction="10000"/>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HENKILÖSTÖKULUT</a:t>
            </a:r>
          </a:p>
        </p:txBody>
      </p:sp>
      <p:sp>
        <p:nvSpPr>
          <p:cNvPr id="69" name="Palvelujen ostot">
            <a:extLst>
              <a:ext uri="{FF2B5EF4-FFF2-40B4-BE49-F238E27FC236}">
                <a16:creationId xmlns:a16="http://schemas.microsoft.com/office/drawing/2014/main" id="{66CBD93F-C0D7-27F4-8C2E-250BF8AF6C54}"/>
              </a:ext>
            </a:extLst>
          </p:cNvPr>
          <p:cNvSpPr txBox="1"/>
          <p:nvPr/>
        </p:nvSpPr>
        <p:spPr>
          <a:xfrm>
            <a:off x="3490148" y="1967841"/>
            <a:ext cx="571733" cy="334615"/>
          </a:xfrm>
          <a:prstGeom prst="rect">
            <a:avLst/>
          </a:prstGeom>
          <a:effectLst/>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i-FI" sz="900" b="1" i="0" u="none" strike="noStrike" kern="1200" cap="none" spc="0" normalizeH="0" baseline="0" noProof="0">
                <a:ln>
                  <a:noFill/>
                </a:ln>
                <a:solidFill>
                  <a:prstClr val="white"/>
                </a:solidFill>
                <a:effectLst/>
                <a:uLnTx/>
                <a:uFillTx/>
                <a:latin typeface="Aptos Display" panose="02110004020202020204"/>
                <a:ea typeface="+mn-ea"/>
                <a:cs typeface="+mn-cs"/>
              </a:rPr>
              <a:t>30,1 </a:t>
            </a: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a:t>
            </a:r>
          </a:p>
        </p:txBody>
      </p:sp>
      <p:sp>
        <p:nvSpPr>
          <p:cNvPr id="53" name="Palvelujen ostot">
            <a:extLst>
              <a:ext uri="{FF2B5EF4-FFF2-40B4-BE49-F238E27FC236}">
                <a16:creationId xmlns:a16="http://schemas.microsoft.com/office/drawing/2014/main" id="{A2806F9D-9F4D-02F9-01DD-59D5AE136151}"/>
              </a:ext>
            </a:extLst>
          </p:cNvPr>
          <p:cNvSpPr txBox="1"/>
          <p:nvPr/>
        </p:nvSpPr>
        <p:spPr>
          <a:xfrm>
            <a:off x="843664" y="1967841"/>
            <a:ext cx="2535996" cy="325090"/>
          </a:xfrm>
          <a:prstGeom prst="rect">
            <a:avLst/>
          </a:prstGeom>
          <a:effectLst/>
        </p:spPr>
        <p:txBody>
          <a:bodyPr vert="horz" wrap="square" lIns="91440" tIns="45720" rIns="91440" bIns="45720" rtlCol="0" anchor="t">
            <a:norm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rPr>
              <a:t>PALVELUJEN OSTOT</a:t>
            </a: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FI" sz="900" b="1"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
        <p:nvSpPr>
          <p:cNvPr id="39" name="TextBox 38">
            <a:extLst>
              <a:ext uri="{FF2B5EF4-FFF2-40B4-BE49-F238E27FC236}">
                <a16:creationId xmlns:a16="http://schemas.microsoft.com/office/drawing/2014/main" id="{E51E0A3E-9404-0BD7-AED7-9B51B936E6E1}"/>
              </a:ext>
            </a:extLst>
          </p:cNvPr>
          <p:cNvSpPr txBox="1"/>
          <p:nvPr/>
        </p:nvSpPr>
        <p:spPr>
          <a:xfrm>
            <a:off x="4807250" y="2940547"/>
            <a:ext cx="643890" cy="263896"/>
          </a:xfrm>
          <a:prstGeom prst="rect">
            <a:avLst/>
          </a:prstGeom>
          <a:effectLst/>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000" b="0" i="0" u="none" strike="noStrike" kern="1200" cap="none" spc="0" normalizeH="0" baseline="0" noProof="0">
                <a:ln>
                  <a:noFill/>
                </a:ln>
                <a:solidFill>
                  <a:prstClr val="white"/>
                </a:solidFill>
                <a:effectLst/>
                <a:uLnTx/>
                <a:uFillTx/>
                <a:latin typeface="Aptos Display" panose="02110004020202020204"/>
                <a:ea typeface="+mn-ea"/>
                <a:cs typeface="+mn-cs"/>
              </a:rPr>
              <a:t>MEUR</a:t>
            </a:r>
          </a:p>
        </p:txBody>
      </p:sp>
      <p:sp>
        <p:nvSpPr>
          <p:cNvPr id="36" name="TextBox 35">
            <a:extLst>
              <a:ext uri="{FF2B5EF4-FFF2-40B4-BE49-F238E27FC236}">
                <a16:creationId xmlns:a16="http://schemas.microsoft.com/office/drawing/2014/main" id="{58630F9D-FB86-A1D0-786B-4E4BBF881D61}"/>
              </a:ext>
            </a:extLst>
          </p:cNvPr>
          <p:cNvSpPr txBox="1"/>
          <p:nvPr/>
        </p:nvSpPr>
        <p:spPr>
          <a:xfrm>
            <a:off x="4364189" y="2435568"/>
            <a:ext cx="1530145" cy="642643"/>
          </a:xfrm>
          <a:prstGeom prst="rect">
            <a:avLst/>
          </a:prstGeom>
          <a:effectLst/>
        </p:spPr>
        <p:txBody>
          <a:bodyPr vert="horz" wrap="square" lIns="91440" tIns="45720" rIns="91440" bIns="45720" rtlCol="0" anchor="t">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white"/>
                </a:solidFill>
                <a:effectLst/>
                <a:uLnTx/>
                <a:uFillTx/>
                <a:latin typeface="Aptos Display" panose="02110004020202020204"/>
                <a:ea typeface="+mn-ea"/>
                <a:cs typeface="+mn-cs"/>
              </a:rPr>
              <a:t>1 231</a:t>
            </a:r>
            <a:endParaRPr kumimoji="0" lang="en-FI" sz="4000" b="1" i="0"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sp>
        <p:nvSpPr>
          <p:cNvPr id="32" name="KULUT">
            <a:extLst>
              <a:ext uri="{FF2B5EF4-FFF2-40B4-BE49-F238E27FC236}">
                <a16:creationId xmlns:a16="http://schemas.microsoft.com/office/drawing/2014/main" id="{E77A3378-348F-76E3-8B1C-88CB42042FDA}"/>
              </a:ext>
            </a:extLst>
          </p:cNvPr>
          <p:cNvSpPr txBox="1"/>
          <p:nvPr/>
        </p:nvSpPr>
        <p:spPr>
          <a:xfrm>
            <a:off x="2596684" y="1383139"/>
            <a:ext cx="2540791" cy="349958"/>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800" b="1" i="0" u="none" strike="noStrike" kern="1200" cap="none" spc="0" normalizeH="0" baseline="0" noProof="0">
                <a:ln>
                  <a:noFill/>
                </a:ln>
                <a:solidFill>
                  <a:prstClr val="white"/>
                </a:solidFill>
                <a:effectLst/>
                <a:uLnTx/>
                <a:uFillTx/>
                <a:latin typeface="Aptos Display" panose="02110004020202020204"/>
                <a:ea typeface="+mn-ea"/>
                <a:cs typeface="+mn-cs"/>
              </a:rPr>
              <a:t>KULUT</a:t>
            </a:r>
          </a:p>
        </p:txBody>
      </p:sp>
      <p:sp>
        <p:nvSpPr>
          <p:cNvPr id="15" name="Tekstin paikkamerkki 29">
            <a:extLst>
              <a:ext uri="{FF2B5EF4-FFF2-40B4-BE49-F238E27FC236}">
                <a16:creationId xmlns:a16="http://schemas.microsoft.com/office/drawing/2014/main" id="{0E66DBB6-C185-247C-CF36-162CF4648D93}"/>
              </a:ext>
            </a:extLst>
          </p:cNvPr>
          <p:cNvSpPr txBox="1">
            <a:spLocks/>
          </p:cNvSpPr>
          <p:nvPr/>
        </p:nvSpPr>
        <p:spPr>
          <a:xfrm>
            <a:off x="0" y="559952"/>
            <a:ext cx="4820681" cy="524020"/>
          </a:xfrm>
          <a:prstGeom prst="rect">
            <a:avLst/>
          </a:prstGeom>
          <a:solidFill>
            <a:schemeClr val="tx2"/>
          </a:solidFill>
          <a:ln>
            <a:noFill/>
          </a:ln>
        </p:spPr>
        <p:txBody>
          <a:bodyPr anchor="ctr" anchorCtr="0"/>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E2841"/>
              </a:buClr>
              <a:buSzTx/>
              <a:buFont typeface="Arial" panose="020B0604020202020204" pitchFamily="34" charset="0"/>
              <a:buNone/>
              <a:tabLst/>
              <a:defRPr/>
            </a:pPr>
            <a:r>
              <a:rPr kumimoji="0" lang="fi-FI" sz="2400" b="1" i="0" u="none" strike="noStrike" kern="1200" cap="all" spc="0" normalizeH="0" baseline="0" noProof="0" dirty="0">
                <a:ln>
                  <a:noFill/>
                </a:ln>
                <a:solidFill>
                  <a:prstClr val="white"/>
                </a:solidFill>
                <a:effectLst/>
                <a:uLnTx/>
                <a:uFillTx/>
                <a:latin typeface="Aptos Display" panose="02110004020202020204"/>
                <a:ea typeface="+mn-ea"/>
                <a:cs typeface="+mn-cs"/>
              </a:rPr>
              <a:t>KAUPUNGIN KÄYTTÖTALOUS</a:t>
            </a:r>
          </a:p>
        </p:txBody>
      </p:sp>
      <p:sp>
        <p:nvSpPr>
          <p:cNvPr id="6" name="Title 5" hidden="1">
            <a:extLst>
              <a:ext uri="{FF2B5EF4-FFF2-40B4-BE49-F238E27FC236}">
                <a16:creationId xmlns:a16="http://schemas.microsoft.com/office/drawing/2014/main" id="{766E11ED-953A-5CD3-9C8B-61E38EAD72D7}"/>
              </a:ext>
            </a:extLst>
          </p:cNvPr>
          <p:cNvSpPr>
            <a:spLocks noGrp="1"/>
          </p:cNvSpPr>
          <p:nvPr>
            <p:ph type="title"/>
          </p:nvPr>
        </p:nvSpPr>
        <p:spPr>
          <a:xfrm>
            <a:off x="-2036" y="-1055223"/>
            <a:ext cx="6096000" cy="524021"/>
          </a:xfrm>
        </p:spPr>
        <p:txBody>
          <a:bodyPr>
            <a:normAutofit fontScale="90000"/>
          </a:bodyPr>
          <a:lstStyle/>
          <a:p>
            <a:r>
              <a:rPr lang="en-FI"/>
              <a:t>Kaupungin</a:t>
            </a:r>
            <a:r>
              <a:rPr lang="en-FI" baseline="0"/>
              <a:t> käyttötalous</a:t>
            </a:r>
            <a:endParaRPr lang="en-FI"/>
          </a:p>
        </p:txBody>
      </p:sp>
      <p:pic>
        <p:nvPicPr>
          <p:cNvPr id="2" name="Picture 2" descr="Text&#10;&#10;Description automatically generated">
            <a:extLst>
              <a:ext uri="{FF2B5EF4-FFF2-40B4-BE49-F238E27FC236}">
                <a16:creationId xmlns:a16="http://schemas.microsoft.com/office/drawing/2014/main" id="{FB5D5747-A960-B94A-4478-BA75FED5C4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43428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joka sisältää kohteen pilvi, taivas, piha-, nosturi&#10;&#10;Tekoälyn generoima sisältö voi olla virheellistä.">
            <a:extLst>
              <a:ext uri="{FF2B5EF4-FFF2-40B4-BE49-F238E27FC236}">
                <a16:creationId xmlns:a16="http://schemas.microsoft.com/office/drawing/2014/main" id="{BC920DEF-51E1-6F2B-0426-84807A6FAE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111" y="0"/>
            <a:ext cx="6127103" cy="6858000"/>
          </a:xfrm>
          <a:prstGeom prst="rect">
            <a:avLst/>
          </a:prstGeom>
        </p:spPr>
      </p:pic>
      <p:sp>
        <p:nvSpPr>
          <p:cNvPr id="18" name="Rectangle 17">
            <a:extLst>
              <a:ext uri="{FF2B5EF4-FFF2-40B4-BE49-F238E27FC236}">
                <a16:creationId xmlns:a16="http://schemas.microsoft.com/office/drawing/2014/main" id="{835C0E6D-DAFB-6949-A8D7-9408EBA5FC9A}"/>
              </a:ext>
              <a:ext uri="{C183D7F6-B498-43B3-948B-1728B52AA6E4}">
                <adec:decorative xmlns:adec="http://schemas.microsoft.com/office/drawing/2017/decorative" val="1"/>
              </a:ext>
            </a:extLst>
          </p:cNvPr>
          <p:cNvSpPr/>
          <p:nvPr/>
        </p:nvSpPr>
        <p:spPr>
          <a:xfrm>
            <a:off x="6091309" y="1"/>
            <a:ext cx="6100691" cy="4058286"/>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latin typeface="+mj-lt"/>
            </a:endParaRPr>
          </a:p>
        </p:txBody>
      </p:sp>
      <p:graphicFrame>
        <p:nvGraphicFramePr>
          <p:cNvPr id="9" name="Chart 8">
            <a:extLst>
              <a:ext uri="{FF2B5EF4-FFF2-40B4-BE49-F238E27FC236}">
                <a16:creationId xmlns:a16="http://schemas.microsoft.com/office/drawing/2014/main" id="{21DDA69A-FB28-13D6-52A5-B9136C18150F}"/>
              </a:ext>
              <a:ext uri="{C183D7F6-B498-43B3-948B-1728B52AA6E4}">
                <adec:decorative xmlns:adec="http://schemas.microsoft.com/office/drawing/2017/decorative" val="1"/>
              </a:ext>
            </a:extLst>
          </p:cNvPr>
          <p:cNvGraphicFramePr>
            <a:graphicFrameLocks noChangeAspect="1"/>
          </p:cNvGraphicFramePr>
          <p:nvPr/>
        </p:nvGraphicFramePr>
        <p:xfrm>
          <a:off x="9071776" y="1519744"/>
          <a:ext cx="3402000" cy="2268000"/>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6CF13913-7F37-954B-BC82-6DD08E990C2F}"/>
              </a:ext>
              <a:ext uri="{C183D7F6-B498-43B3-948B-1728B52AA6E4}">
                <adec:decorative xmlns:adec="http://schemas.microsoft.com/office/drawing/2017/decorative" val="1"/>
              </a:ext>
            </a:extLst>
          </p:cNvPr>
          <p:cNvSpPr/>
          <p:nvPr/>
        </p:nvSpPr>
        <p:spPr>
          <a:xfrm>
            <a:off x="6091309" y="4048932"/>
            <a:ext cx="6100691" cy="2817203"/>
          </a:xfrm>
          <a:prstGeom prst="rect">
            <a:avLst/>
          </a:prstGeom>
          <a:solidFill>
            <a:srgbClr val="1637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latin typeface="+mj-lt"/>
            </a:endParaRPr>
          </a:p>
        </p:txBody>
      </p:sp>
      <p:pic>
        <p:nvPicPr>
          <p:cNvPr id="21" name="Picture 20">
            <a:extLst>
              <a:ext uri="{FF2B5EF4-FFF2-40B4-BE49-F238E27FC236}">
                <a16:creationId xmlns:a16="http://schemas.microsoft.com/office/drawing/2014/main" id="{11642EF5-7676-044D-9788-FCBB55928110}"/>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r="-7463"/>
          <a:stretch/>
        </p:blipFill>
        <p:spPr>
          <a:xfrm>
            <a:off x="8846740" y="2010145"/>
            <a:ext cx="118743" cy="1440000"/>
          </a:xfrm>
          <a:prstGeom prst="rect">
            <a:avLst/>
          </a:prstGeom>
        </p:spPr>
      </p:pic>
      <p:sp>
        <p:nvSpPr>
          <p:cNvPr id="30" name="TextBox 29">
            <a:extLst>
              <a:ext uri="{FF2B5EF4-FFF2-40B4-BE49-F238E27FC236}">
                <a16:creationId xmlns:a16="http://schemas.microsoft.com/office/drawing/2014/main" id="{1F4EE5F3-7B43-2A4B-BE8C-DA84FB5F4E3C}"/>
              </a:ext>
            </a:extLst>
          </p:cNvPr>
          <p:cNvSpPr txBox="1"/>
          <p:nvPr/>
        </p:nvSpPr>
        <p:spPr>
          <a:xfrm>
            <a:off x="9674684" y="5706061"/>
            <a:ext cx="2032566" cy="409388"/>
          </a:xfrm>
          <a:prstGeom prst="rect">
            <a:avLst/>
          </a:prstGeom>
          <a:effectLst/>
        </p:spPr>
        <p:txBody>
          <a:bodyPr vert="horz" wrap="square" lIns="91440" tIns="45720" rIns="91440" bIns="45720" rtlCol="0" anchor="t">
            <a:noAutofit/>
          </a:bodyPr>
          <a:lstStyle/>
          <a:p>
            <a:pPr algn="ctr"/>
            <a:r>
              <a:rPr lang="en-FI" sz="1400">
                <a:solidFill>
                  <a:schemeClr val="bg1"/>
                </a:solidFill>
                <a:latin typeface="+mj-lt"/>
              </a:rPr>
              <a:t>(202</a:t>
            </a:r>
            <a:r>
              <a:rPr lang="fi-FI" sz="1400">
                <a:solidFill>
                  <a:schemeClr val="bg1"/>
                </a:solidFill>
                <a:latin typeface="+mj-lt"/>
              </a:rPr>
              <a:t>4</a:t>
            </a:r>
            <a:r>
              <a:rPr lang="en-FI" sz="1400">
                <a:solidFill>
                  <a:schemeClr val="bg1"/>
                </a:solidFill>
                <a:latin typeface="+mj-lt"/>
              </a:rPr>
              <a:t>: </a:t>
            </a:r>
            <a:r>
              <a:rPr lang="fi-FI" sz="1400">
                <a:solidFill>
                  <a:schemeClr val="bg1"/>
                </a:solidFill>
                <a:latin typeface="+mj-lt"/>
              </a:rPr>
              <a:t>35</a:t>
            </a:r>
            <a:r>
              <a:rPr lang="en-FI" sz="1400">
                <a:solidFill>
                  <a:schemeClr val="bg1"/>
                </a:solidFill>
                <a:latin typeface="+mj-lt"/>
              </a:rPr>
              <a:t> %)</a:t>
            </a:r>
          </a:p>
        </p:txBody>
      </p:sp>
      <p:sp>
        <p:nvSpPr>
          <p:cNvPr id="32" name="TextBox 31">
            <a:extLst>
              <a:ext uri="{FF2B5EF4-FFF2-40B4-BE49-F238E27FC236}">
                <a16:creationId xmlns:a16="http://schemas.microsoft.com/office/drawing/2014/main" id="{0C86CAD9-BE60-2249-8DE1-58244D2F0DAA}"/>
              </a:ext>
            </a:extLst>
          </p:cNvPr>
          <p:cNvSpPr txBox="1"/>
          <p:nvPr/>
        </p:nvSpPr>
        <p:spPr>
          <a:xfrm>
            <a:off x="9233581" y="4743621"/>
            <a:ext cx="2776330" cy="1339377"/>
          </a:xfrm>
          <a:prstGeom prst="rect">
            <a:avLst/>
          </a:prstGeom>
          <a:effectLst/>
        </p:spPr>
        <p:txBody>
          <a:bodyPr vert="horz" wrap="square" lIns="91440" tIns="45720" rIns="91440" bIns="45720" rtlCol="0" anchor="t">
            <a:normAutofit/>
          </a:bodyPr>
          <a:lstStyle/>
          <a:p>
            <a:pPr algn="ctr"/>
            <a:r>
              <a:rPr lang="fi-FI" sz="6600" b="1">
                <a:solidFill>
                  <a:srgbClr val="5BCBEB"/>
                </a:solidFill>
                <a:latin typeface="+mj-lt"/>
              </a:rPr>
              <a:t>47</a:t>
            </a:r>
            <a:r>
              <a:rPr lang="en-FI" sz="6600" b="1">
                <a:solidFill>
                  <a:srgbClr val="5BCBEB"/>
                </a:solidFill>
                <a:latin typeface="+mj-lt"/>
              </a:rPr>
              <a:t> %</a:t>
            </a:r>
          </a:p>
        </p:txBody>
      </p:sp>
      <p:sp>
        <p:nvSpPr>
          <p:cNvPr id="31" name="TextBox 30">
            <a:extLst>
              <a:ext uri="{FF2B5EF4-FFF2-40B4-BE49-F238E27FC236}">
                <a16:creationId xmlns:a16="http://schemas.microsoft.com/office/drawing/2014/main" id="{F241E6CD-8CCC-854D-BDAB-13F53EFCD166}"/>
              </a:ext>
            </a:extLst>
          </p:cNvPr>
          <p:cNvSpPr txBox="1"/>
          <p:nvPr/>
        </p:nvSpPr>
        <p:spPr>
          <a:xfrm>
            <a:off x="9116400" y="4609473"/>
            <a:ext cx="2909687" cy="258143"/>
          </a:xfrm>
          <a:prstGeom prst="rect">
            <a:avLst/>
          </a:prstGeom>
          <a:effectLst/>
        </p:spPr>
        <p:txBody>
          <a:bodyPr vert="horz" wrap="square" lIns="91440" tIns="45720" rIns="91440" bIns="45720" rtlCol="0" anchor="t">
            <a:noAutofit/>
          </a:bodyPr>
          <a:lstStyle/>
          <a:p>
            <a:pPr algn="ctr"/>
            <a:r>
              <a:rPr lang="en-FI" sz="1200">
                <a:solidFill>
                  <a:schemeClr val="bg1"/>
                </a:solidFill>
                <a:latin typeface="+mj-lt"/>
              </a:rPr>
              <a:t>INVESTOINTIEN TULORAHOITUS</a:t>
            </a:r>
          </a:p>
        </p:txBody>
      </p:sp>
      <p:sp>
        <p:nvSpPr>
          <p:cNvPr id="25" name="TextBox 24">
            <a:extLst>
              <a:ext uri="{FF2B5EF4-FFF2-40B4-BE49-F238E27FC236}">
                <a16:creationId xmlns:a16="http://schemas.microsoft.com/office/drawing/2014/main" id="{ABCAD5CB-A7B6-8C41-9682-EF4ABA7B656C}"/>
              </a:ext>
            </a:extLst>
          </p:cNvPr>
          <p:cNvSpPr txBox="1"/>
          <p:nvPr/>
        </p:nvSpPr>
        <p:spPr>
          <a:xfrm>
            <a:off x="6836684" y="5704861"/>
            <a:ext cx="2032566" cy="409388"/>
          </a:xfrm>
          <a:prstGeom prst="rect">
            <a:avLst/>
          </a:prstGeom>
          <a:effectLst/>
        </p:spPr>
        <p:txBody>
          <a:bodyPr vert="horz" wrap="square" lIns="91440" tIns="45720" rIns="91440" bIns="45720" rtlCol="0" anchor="t">
            <a:noAutofit/>
          </a:bodyPr>
          <a:lstStyle/>
          <a:p>
            <a:pPr algn="ctr"/>
            <a:r>
              <a:rPr lang="en-FI" sz="1400">
                <a:solidFill>
                  <a:schemeClr val="bg1"/>
                </a:solidFill>
                <a:latin typeface="+mj-lt"/>
              </a:rPr>
              <a:t>(202</a:t>
            </a:r>
            <a:r>
              <a:rPr lang="fi-FI" sz="1400">
                <a:solidFill>
                  <a:schemeClr val="bg1"/>
                </a:solidFill>
                <a:latin typeface="+mj-lt"/>
              </a:rPr>
              <a:t>4</a:t>
            </a:r>
            <a:r>
              <a:rPr lang="en-FI" sz="1400">
                <a:solidFill>
                  <a:schemeClr val="bg1"/>
                </a:solidFill>
                <a:latin typeface="+mj-lt"/>
              </a:rPr>
              <a:t>: 3 </a:t>
            </a:r>
            <a:r>
              <a:rPr lang="fi-FI" sz="1400">
                <a:solidFill>
                  <a:schemeClr val="bg1"/>
                </a:solidFill>
                <a:latin typeface="+mj-lt"/>
              </a:rPr>
              <a:t>624</a:t>
            </a:r>
            <a:r>
              <a:rPr lang="en-FI" sz="1400">
                <a:solidFill>
                  <a:schemeClr val="bg1"/>
                </a:solidFill>
                <a:latin typeface="+mj-lt"/>
              </a:rPr>
              <a:t>)</a:t>
            </a:r>
          </a:p>
        </p:txBody>
      </p:sp>
      <p:sp>
        <p:nvSpPr>
          <p:cNvPr id="28" name="TextBox 27">
            <a:extLst>
              <a:ext uri="{FF2B5EF4-FFF2-40B4-BE49-F238E27FC236}">
                <a16:creationId xmlns:a16="http://schemas.microsoft.com/office/drawing/2014/main" id="{ACF596FE-4F9F-D042-97D6-788E822F9465}"/>
              </a:ext>
            </a:extLst>
          </p:cNvPr>
          <p:cNvSpPr txBox="1"/>
          <p:nvPr/>
        </p:nvSpPr>
        <p:spPr>
          <a:xfrm>
            <a:off x="6395581" y="4742421"/>
            <a:ext cx="2776330" cy="1339377"/>
          </a:xfrm>
          <a:prstGeom prst="rect">
            <a:avLst/>
          </a:prstGeom>
          <a:effectLst/>
        </p:spPr>
        <p:txBody>
          <a:bodyPr vert="horz" wrap="square" lIns="91440" tIns="45720" rIns="91440" bIns="45720" rtlCol="0" anchor="t">
            <a:normAutofit/>
          </a:bodyPr>
          <a:lstStyle/>
          <a:p>
            <a:pPr algn="ctr"/>
            <a:r>
              <a:rPr lang="en-FI" sz="6600" b="1">
                <a:solidFill>
                  <a:srgbClr val="5BCBEB"/>
                </a:solidFill>
                <a:latin typeface="+mj-lt"/>
              </a:rPr>
              <a:t>3 </a:t>
            </a:r>
            <a:r>
              <a:rPr lang="fi-FI" sz="6600" b="1" spc="300">
                <a:solidFill>
                  <a:srgbClr val="5BCBEB"/>
                </a:solidFill>
                <a:latin typeface="+mj-lt"/>
              </a:rPr>
              <a:t>871</a:t>
            </a:r>
            <a:endParaRPr lang="en-FI" sz="6600" b="1">
              <a:solidFill>
                <a:srgbClr val="5BCBEB"/>
              </a:solidFill>
              <a:latin typeface="+mj-lt"/>
            </a:endParaRPr>
          </a:p>
        </p:txBody>
      </p:sp>
      <p:sp>
        <p:nvSpPr>
          <p:cNvPr id="26" name="TextBox 25">
            <a:extLst>
              <a:ext uri="{FF2B5EF4-FFF2-40B4-BE49-F238E27FC236}">
                <a16:creationId xmlns:a16="http://schemas.microsoft.com/office/drawing/2014/main" id="{E81FA931-9317-D946-BE85-F62490F37C57}"/>
              </a:ext>
            </a:extLst>
          </p:cNvPr>
          <p:cNvSpPr txBox="1"/>
          <p:nvPr/>
        </p:nvSpPr>
        <p:spPr>
          <a:xfrm>
            <a:off x="6278400" y="4608273"/>
            <a:ext cx="2909687" cy="258143"/>
          </a:xfrm>
          <a:prstGeom prst="rect">
            <a:avLst/>
          </a:prstGeom>
          <a:effectLst/>
        </p:spPr>
        <p:txBody>
          <a:bodyPr vert="horz" wrap="square" lIns="91440" tIns="45720" rIns="91440" bIns="45720" rtlCol="0" anchor="t">
            <a:noAutofit/>
          </a:bodyPr>
          <a:lstStyle/>
          <a:p>
            <a:pPr algn="ctr"/>
            <a:r>
              <a:rPr lang="en-FI" sz="1200">
                <a:solidFill>
                  <a:schemeClr val="bg1"/>
                </a:solidFill>
                <a:latin typeface="+mj-lt"/>
              </a:rPr>
              <a:t>LAINAT, EUROA/ASUKAS</a:t>
            </a:r>
          </a:p>
        </p:txBody>
      </p:sp>
      <p:sp>
        <p:nvSpPr>
          <p:cNvPr id="47" name="TextBox 46">
            <a:extLst>
              <a:ext uri="{FF2B5EF4-FFF2-40B4-BE49-F238E27FC236}">
                <a16:creationId xmlns:a16="http://schemas.microsoft.com/office/drawing/2014/main" id="{7E728EE6-D215-B158-1A85-3D02432F2790}"/>
              </a:ext>
            </a:extLst>
          </p:cNvPr>
          <p:cNvSpPr txBox="1"/>
          <p:nvPr/>
        </p:nvSpPr>
        <p:spPr>
          <a:xfrm>
            <a:off x="8952332" y="3197794"/>
            <a:ext cx="882826" cy="269160"/>
          </a:xfrm>
          <a:prstGeom prst="rect">
            <a:avLst/>
          </a:prstGeom>
          <a:effectLst/>
        </p:spPr>
        <p:txBody>
          <a:bodyPr vert="horz" wrap="square" lIns="91440" tIns="45720" rIns="91440" bIns="45720" rtlCol="0" anchor="t">
            <a:normAutofit lnSpcReduction="10000"/>
          </a:bodyPr>
          <a:lstStyle/>
          <a:p>
            <a:pPr>
              <a:lnSpc>
                <a:spcPct val="150000"/>
              </a:lnSpc>
            </a:pPr>
            <a:r>
              <a:rPr lang="en-FI" sz="900" b="1">
                <a:solidFill>
                  <a:schemeClr val="bg1"/>
                </a:solidFill>
                <a:latin typeface="+mj-lt"/>
              </a:rPr>
              <a:t>0,</a:t>
            </a:r>
            <a:r>
              <a:rPr lang="fi-FI" sz="900" b="1">
                <a:solidFill>
                  <a:schemeClr val="bg1"/>
                </a:solidFill>
                <a:latin typeface="+mj-lt"/>
              </a:rPr>
              <a:t>1</a:t>
            </a:r>
            <a:r>
              <a:rPr lang="en-FI" sz="900" b="1">
                <a:solidFill>
                  <a:schemeClr val="bg1"/>
                </a:solidFill>
                <a:latin typeface="+mj-lt"/>
              </a:rPr>
              <a:t> %</a:t>
            </a:r>
          </a:p>
        </p:txBody>
      </p:sp>
      <p:sp>
        <p:nvSpPr>
          <p:cNvPr id="13" name="TextBox 12">
            <a:extLst>
              <a:ext uri="{FF2B5EF4-FFF2-40B4-BE49-F238E27FC236}">
                <a16:creationId xmlns:a16="http://schemas.microsoft.com/office/drawing/2014/main" id="{875038B4-AFCC-43A1-BC7A-4BD79E43B4D1}"/>
              </a:ext>
            </a:extLst>
          </p:cNvPr>
          <p:cNvSpPr txBox="1"/>
          <p:nvPr/>
        </p:nvSpPr>
        <p:spPr>
          <a:xfrm>
            <a:off x="6516258" y="3197794"/>
            <a:ext cx="2326008" cy="269160"/>
          </a:xfrm>
          <a:prstGeom prst="rect">
            <a:avLst/>
          </a:prstGeom>
          <a:effectLst/>
        </p:spPr>
        <p:txBody>
          <a:bodyPr vert="horz" wrap="square" lIns="91440" tIns="45720" rIns="91440" bIns="45720" rtlCol="0" anchor="t">
            <a:normAutofit lnSpcReduction="10000"/>
          </a:bodyPr>
          <a:lstStyle/>
          <a:p>
            <a:pPr algn="r">
              <a:lnSpc>
                <a:spcPct val="150000"/>
              </a:lnSpc>
            </a:pPr>
            <a:r>
              <a:rPr lang="en-FI" sz="900" b="1">
                <a:solidFill>
                  <a:schemeClr val="bg1"/>
                </a:solidFill>
                <a:latin typeface="+mj-lt"/>
              </a:rPr>
              <a:t>MUUT AINEELLISET HYÖDYKKEET</a:t>
            </a:r>
          </a:p>
        </p:txBody>
      </p:sp>
      <p:sp>
        <p:nvSpPr>
          <p:cNvPr id="48" name="TextBox 47">
            <a:extLst>
              <a:ext uri="{FF2B5EF4-FFF2-40B4-BE49-F238E27FC236}">
                <a16:creationId xmlns:a16="http://schemas.microsoft.com/office/drawing/2014/main" id="{D07BF7A7-A217-4C7E-A272-CE673DCBF786}"/>
              </a:ext>
            </a:extLst>
          </p:cNvPr>
          <p:cNvSpPr txBox="1"/>
          <p:nvPr/>
        </p:nvSpPr>
        <p:spPr>
          <a:xfrm>
            <a:off x="8952332" y="2984477"/>
            <a:ext cx="882826" cy="272588"/>
          </a:xfrm>
          <a:prstGeom prst="rect">
            <a:avLst/>
          </a:prstGeom>
          <a:effectLst/>
        </p:spPr>
        <p:txBody>
          <a:bodyPr vert="horz" wrap="square" lIns="91440" tIns="45720" rIns="91440" bIns="45720" rtlCol="0" anchor="t">
            <a:normAutofit lnSpcReduction="10000"/>
          </a:bodyPr>
          <a:lstStyle/>
          <a:p>
            <a:pPr>
              <a:lnSpc>
                <a:spcPct val="150000"/>
              </a:lnSpc>
            </a:pPr>
            <a:r>
              <a:rPr lang="fi-FI" sz="900" b="1">
                <a:solidFill>
                  <a:schemeClr val="bg1"/>
                </a:solidFill>
                <a:latin typeface="+mj-lt"/>
              </a:rPr>
              <a:t>11,6</a:t>
            </a:r>
            <a:r>
              <a:rPr lang="en-FI" sz="900" b="1">
                <a:solidFill>
                  <a:schemeClr val="bg1"/>
                </a:solidFill>
                <a:latin typeface="+mj-lt"/>
              </a:rPr>
              <a:t> %</a:t>
            </a:r>
          </a:p>
        </p:txBody>
      </p:sp>
      <p:sp>
        <p:nvSpPr>
          <p:cNvPr id="14" name="TextBox 13">
            <a:extLst>
              <a:ext uri="{FF2B5EF4-FFF2-40B4-BE49-F238E27FC236}">
                <a16:creationId xmlns:a16="http://schemas.microsoft.com/office/drawing/2014/main" id="{0AB8049E-D632-77AC-438B-7F91CAA8F9B0}"/>
              </a:ext>
            </a:extLst>
          </p:cNvPr>
          <p:cNvSpPr txBox="1"/>
          <p:nvPr/>
        </p:nvSpPr>
        <p:spPr>
          <a:xfrm>
            <a:off x="6516258" y="2984477"/>
            <a:ext cx="2326008" cy="272588"/>
          </a:xfrm>
          <a:prstGeom prst="rect">
            <a:avLst/>
          </a:prstGeom>
          <a:effectLst/>
        </p:spPr>
        <p:txBody>
          <a:bodyPr vert="horz" wrap="square" lIns="91440" tIns="45720" rIns="91440" bIns="45720" rtlCol="0" anchor="t">
            <a:normAutofit lnSpcReduction="10000"/>
          </a:bodyPr>
          <a:lstStyle/>
          <a:p>
            <a:pPr algn="r">
              <a:lnSpc>
                <a:spcPct val="150000"/>
              </a:lnSpc>
            </a:pPr>
            <a:r>
              <a:rPr lang="en-FI" sz="900" b="1">
                <a:solidFill>
                  <a:schemeClr val="bg1"/>
                </a:solidFill>
                <a:latin typeface="+mj-lt"/>
              </a:rPr>
              <a:t>OSAKKEET JA OSUUDET</a:t>
            </a:r>
          </a:p>
        </p:txBody>
      </p:sp>
      <p:sp>
        <p:nvSpPr>
          <p:cNvPr id="49" name="TextBox 48">
            <a:extLst>
              <a:ext uri="{FF2B5EF4-FFF2-40B4-BE49-F238E27FC236}">
                <a16:creationId xmlns:a16="http://schemas.microsoft.com/office/drawing/2014/main" id="{72BB790F-9590-E33A-CA03-CC4B4EBB75D3}"/>
              </a:ext>
            </a:extLst>
          </p:cNvPr>
          <p:cNvSpPr txBox="1"/>
          <p:nvPr/>
        </p:nvSpPr>
        <p:spPr>
          <a:xfrm>
            <a:off x="8952332" y="2782465"/>
            <a:ext cx="882826" cy="269160"/>
          </a:xfrm>
          <a:prstGeom prst="rect">
            <a:avLst/>
          </a:prstGeom>
          <a:effectLst/>
        </p:spPr>
        <p:txBody>
          <a:bodyPr vert="horz" wrap="square" lIns="91440" tIns="45720" rIns="91440" bIns="45720" rtlCol="0" anchor="t">
            <a:normAutofit lnSpcReduction="10000"/>
          </a:bodyPr>
          <a:lstStyle/>
          <a:p>
            <a:pPr>
              <a:lnSpc>
                <a:spcPct val="150000"/>
              </a:lnSpc>
            </a:pPr>
            <a:r>
              <a:rPr lang="fi-FI" sz="900" b="1">
                <a:solidFill>
                  <a:schemeClr val="bg1"/>
                </a:solidFill>
                <a:latin typeface="+mj-lt"/>
              </a:rPr>
              <a:t>7,2</a:t>
            </a:r>
            <a:r>
              <a:rPr lang="en-FI" sz="900" b="1">
                <a:solidFill>
                  <a:schemeClr val="bg1"/>
                </a:solidFill>
                <a:latin typeface="+mj-lt"/>
              </a:rPr>
              <a:t> %</a:t>
            </a:r>
          </a:p>
        </p:txBody>
      </p:sp>
      <p:sp>
        <p:nvSpPr>
          <p:cNvPr id="34" name="TextBox 33">
            <a:extLst>
              <a:ext uri="{FF2B5EF4-FFF2-40B4-BE49-F238E27FC236}">
                <a16:creationId xmlns:a16="http://schemas.microsoft.com/office/drawing/2014/main" id="{BB29407E-382E-7901-D43A-E22EE6A5BBFB}"/>
              </a:ext>
            </a:extLst>
          </p:cNvPr>
          <p:cNvSpPr txBox="1"/>
          <p:nvPr/>
        </p:nvSpPr>
        <p:spPr>
          <a:xfrm>
            <a:off x="6516258" y="2782465"/>
            <a:ext cx="2326008" cy="269160"/>
          </a:xfrm>
          <a:prstGeom prst="rect">
            <a:avLst/>
          </a:prstGeom>
          <a:effectLst/>
        </p:spPr>
        <p:txBody>
          <a:bodyPr vert="horz" wrap="square" lIns="91440" tIns="45720" rIns="91440" bIns="45720" rtlCol="0" anchor="t">
            <a:normAutofit lnSpcReduction="10000"/>
          </a:bodyPr>
          <a:lstStyle/>
          <a:p>
            <a:pPr algn="r">
              <a:lnSpc>
                <a:spcPct val="150000"/>
              </a:lnSpc>
            </a:pPr>
            <a:r>
              <a:rPr lang="en-FI" sz="900" b="1">
                <a:solidFill>
                  <a:schemeClr val="bg1"/>
                </a:solidFill>
                <a:latin typeface="+mj-lt"/>
              </a:rPr>
              <a:t>MUUT PITKÄVAIKUTTEISET MENOT</a:t>
            </a:r>
          </a:p>
        </p:txBody>
      </p:sp>
      <p:sp>
        <p:nvSpPr>
          <p:cNvPr id="50" name="TextBox 49">
            <a:extLst>
              <a:ext uri="{FF2B5EF4-FFF2-40B4-BE49-F238E27FC236}">
                <a16:creationId xmlns:a16="http://schemas.microsoft.com/office/drawing/2014/main" id="{7F7D0188-4AC4-7FA9-2FAA-17FDDBA3414F}"/>
              </a:ext>
            </a:extLst>
          </p:cNvPr>
          <p:cNvSpPr txBox="1"/>
          <p:nvPr/>
        </p:nvSpPr>
        <p:spPr>
          <a:xfrm>
            <a:off x="8952332" y="2570853"/>
            <a:ext cx="882826" cy="274435"/>
          </a:xfrm>
          <a:prstGeom prst="rect">
            <a:avLst/>
          </a:prstGeom>
          <a:effectLst/>
        </p:spPr>
        <p:txBody>
          <a:bodyPr vert="horz" wrap="square" lIns="91440" tIns="45720" rIns="91440" bIns="45720" rtlCol="0" anchor="t">
            <a:normAutofit lnSpcReduction="10000"/>
          </a:bodyPr>
          <a:lstStyle/>
          <a:p>
            <a:pPr>
              <a:lnSpc>
                <a:spcPct val="150000"/>
              </a:lnSpc>
            </a:pPr>
            <a:r>
              <a:rPr lang="fi-FI" sz="900" b="1">
                <a:solidFill>
                  <a:schemeClr val="bg1"/>
                </a:solidFill>
                <a:latin typeface="+mj-lt"/>
              </a:rPr>
              <a:t>2,8</a:t>
            </a:r>
            <a:r>
              <a:rPr lang="en-FI" sz="900" b="1">
                <a:solidFill>
                  <a:schemeClr val="bg1"/>
                </a:solidFill>
                <a:latin typeface="+mj-lt"/>
              </a:rPr>
              <a:t> %</a:t>
            </a:r>
          </a:p>
        </p:txBody>
      </p:sp>
      <p:sp>
        <p:nvSpPr>
          <p:cNvPr id="35" name="TextBox 34">
            <a:extLst>
              <a:ext uri="{FF2B5EF4-FFF2-40B4-BE49-F238E27FC236}">
                <a16:creationId xmlns:a16="http://schemas.microsoft.com/office/drawing/2014/main" id="{7B14737D-84B7-7C20-C990-1FD72831656A}"/>
              </a:ext>
            </a:extLst>
          </p:cNvPr>
          <p:cNvSpPr txBox="1"/>
          <p:nvPr/>
        </p:nvSpPr>
        <p:spPr>
          <a:xfrm>
            <a:off x="6516258" y="2570853"/>
            <a:ext cx="2326008" cy="274435"/>
          </a:xfrm>
          <a:prstGeom prst="rect">
            <a:avLst/>
          </a:prstGeom>
          <a:effectLst/>
        </p:spPr>
        <p:txBody>
          <a:bodyPr vert="horz" wrap="square" lIns="91440" tIns="45720" rIns="91440" bIns="45720" rtlCol="0" anchor="t">
            <a:normAutofit lnSpcReduction="10000"/>
          </a:bodyPr>
          <a:lstStyle/>
          <a:p>
            <a:pPr algn="r">
              <a:lnSpc>
                <a:spcPct val="150000"/>
              </a:lnSpc>
            </a:pPr>
            <a:r>
              <a:rPr lang="en-FI" sz="900" b="1">
                <a:solidFill>
                  <a:schemeClr val="bg1"/>
                </a:solidFill>
                <a:latin typeface="+mj-lt"/>
              </a:rPr>
              <a:t>KONEET JA KALUSTO</a:t>
            </a:r>
          </a:p>
        </p:txBody>
      </p:sp>
      <p:sp>
        <p:nvSpPr>
          <p:cNvPr id="51" name="TextBox 50">
            <a:extLst>
              <a:ext uri="{FF2B5EF4-FFF2-40B4-BE49-F238E27FC236}">
                <a16:creationId xmlns:a16="http://schemas.microsoft.com/office/drawing/2014/main" id="{387C7535-1A20-DD3B-1C29-5069B3B42216}"/>
              </a:ext>
            </a:extLst>
          </p:cNvPr>
          <p:cNvSpPr txBox="1"/>
          <p:nvPr/>
        </p:nvSpPr>
        <p:spPr>
          <a:xfrm>
            <a:off x="8952332" y="2374116"/>
            <a:ext cx="882826" cy="269160"/>
          </a:xfrm>
          <a:prstGeom prst="rect">
            <a:avLst/>
          </a:prstGeom>
          <a:effectLst/>
        </p:spPr>
        <p:txBody>
          <a:bodyPr vert="horz" wrap="square" lIns="91440" tIns="45720" rIns="91440" bIns="45720" rtlCol="0" anchor="t">
            <a:normAutofit lnSpcReduction="10000"/>
          </a:bodyPr>
          <a:lstStyle/>
          <a:p>
            <a:pPr>
              <a:lnSpc>
                <a:spcPct val="150000"/>
              </a:lnSpc>
            </a:pPr>
            <a:r>
              <a:rPr lang="fi-FI" sz="900" b="1">
                <a:solidFill>
                  <a:schemeClr val="bg1"/>
                </a:solidFill>
                <a:latin typeface="+mj-lt"/>
              </a:rPr>
              <a:t>5,9 </a:t>
            </a:r>
            <a:r>
              <a:rPr lang="en-FI" sz="900" b="1">
                <a:solidFill>
                  <a:schemeClr val="bg1"/>
                </a:solidFill>
                <a:latin typeface="+mj-lt"/>
              </a:rPr>
              <a:t>%</a:t>
            </a:r>
          </a:p>
        </p:txBody>
      </p:sp>
      <p:sp>
        <p:nvSpPr>
          <p:cNvPr id="36" name="TextBox 35">
            <a:extLst>
              <a:ext uri="{FF2B5EF4-FFF2-40B4-BE49-F238E27FC236}">
                <a16:creationId xmlns:a16="http://schemas.microsoft.com/office/drawing/2014/main" id="{033085D4-4EDB-B54C-8A50-57FC26E3510E}"/>
              </a:ext>
            </a:extLst>
          </p:cNvPr>
          <p:cNvSpPr txBox="1"/>
          <p:nvPr/>
        </p:nvSpPr>
        <p:spPr>
          <a:xfrm>
            <a:off x="6516258" y="2374116"/>
            <a:ext cx="2326008" cy="269160"/>
          </a:xfrm>
          <a:prstGeom prst="rect">
            <a:avLst/>
          </a:prstGeom>
          <a:effectLst/>
        </p:spPr>
        <p:txBody>
          <a:bodyPr vert="horz" wrap="square" lIns="91440" tIns="45720" rIns="91440" bIns="45720" rtlCol="0" anchor="t">
            <a:normAutofit lnSpcReduction="10000"/>
          </a:bodyPr>
          <a:lstStyle/>
          <a:p>
            <a:pPr algn="r">
              <a:lnSpc>
                <a:spcPct val="150000"/>
              </a:lnSpc>
            </a:pPr>
            <a:r>
              <a:rPr lang="en-FI" sz="900" b="1">
                <a:solidFill>
                  <a:schemeClr val="bg1"/>
                </a:solidFill>
                <a:latin typeface="+mj-lt"/>
              </a:rPr>
              <a:t>MAA- JA VESIALUEET</a:t>
            </a:r>
          </a:p>
        </p:txBody>
      </p:sp>
      <p:sp>
        <p:nvSpPr>
          <p:cNvPr id="52" name="TextBox 51">
            <a:extLst>
              <a:ext uri="{FF2B5EF4-FFF2-40B4-BE49-F238E27FC236}">
                <a16:creationId xmlns:a16="http://schemas.microsoft.com/office/drawing/2014/main" id="{6387399D-7A95-210D-7FCC-4C2E75586174}"/>
              </a:ext>
            </a:extLst>
          </p:cNvPr>
          <p:cNvSpPr txBox="1"/>
          <p:nvPr/>
        </p:nvSpPr>
        <p:spPr>
          <a:xfrm>
            <a:off x="8952332" y="2164209"/>
            <a:ext cx="882826" cy="274435"/>
          </a:xfrm>
          <a:prstGeom prst="rect">
            <a:avLst/>
          </a:prstGeom>
          <a:effectLst/>
        </p:spPr>
        <p:txBody>
          <a:bodyPr vert="horz" wrap="square" lIns="91440" tIns="45720" rIns="91440" bIns="45720" rtlCol="0" anchor="t">
            <a:normAutofit lnSpcReduction="10000"/>
          </a:bodyPr>
          <a:lstStyle/>
          <a:p>
            <a:pPr>
              <a:lnSpc>
                <a:spcPct val="150000"/>
              </a:lnSpc>
            </a:pPr>
            <a:r>
              <a:rPr lang="fi-FI" sz="900" b="1">
                <a:solidFill>
                  <a:schemeClr val="bg1"/>
                </a:solidFill>
                <a:latin typeface="+mj-lt"/>
              </a:rPr>
              <a:t>31,3</a:t>
            </a:r>
            <a:r>
              <a:rPr lang="en-FI" sz="900" b="1">
                <a:solidFill>
                  <a:schemeClr val="bg1"/>
                </a:solidFill>
                <a:latin typeface="+mj-lt"/>
              </a:rPr>
              <a:t> %</a:t>
            </a:r>
          </a:p>
        </p:txBody>
      </p:sp>
      <p:sp>
        <p:nvSpPr>
          <p:cNvPr id="37" name="TextBox 36">
            <a:extLst>
              <a:ext uri="{FF2B5EF4-FFF2-40B4-BE49-F238E27FC236}">
                <a16:creationId xmlns:a16="http://schemas.microsoft.com/office/drawing/2014/main" id="{3925990A-866B-6118-F953-E5417054DB18}"/>
              </a:ext>
            </a:extLst>
          </p:cNvPr>
          <p:cNvSpPr txBox="1"/>
          <p:nvPr/>
        </p:nvSpPr>
        <p:spPr>
          <a:xfrm>
            <a:off x="6516258" y="2164209"/>
            <a:ext cx="2326008" cy="274435"/>
          </a:xfrm>
          <a:prstGeom prst="rect">
            <a:avLst/>
          </a:prstGeom>
          <a:effectLst/>
        </p:spPr>
        <p:txBody>
          <a:bodyPr vert="horz" wrap="square" lIns="91440" tIns="45720" rIns="91440" bIns="45720" rtlCol="0" anchor="t">
            <a:normAutofit lnSpcReduction="10000"/>
          </a:bodyPr>
          <a:lstStyle/>
          <a:p>
            <a:pPr algn="r">
              <a:lnSpc>
                <a:spcPct val="150000"/>
              </a:lnSpc>
            </a:pPr>
            <a:r>
              <a:rPr lang="en-FI" sz="900" b="1">
                <a:solidFill>
                  <a:schemeClr val="bg1"/>
                </a:solidFill>
                <a:latin typeface="+mj-lt"/>
              </a:rPr>
              <a:t>KIINTEÄT RAKENTEET JA LAITTEET</a:t>
            </a:r>
          </a:p>
        </p:txBody>
      </p:sp>
      <p:sp>
        <p:nvSpPr>
          <p:cNvPr id="53" name="TextBox 52">
            <a:extLst>
              <a:ext uri="{FF2B5EF4-FFF2-40B4-BE49-F238E27FC236}">
                <a16:creationId xmlns:a16="http://schemas.microsoft.com/office/drawing/2014/main" id="{ED9596C6-8738-FE6A-6D5F-B77C07FF2661}"/>
              </a:ext>
            </a:extLst>
          </p:cNvPr>
          <p:cNvSpPr txBox="1"/>
          <p:nvPr/>
        </p:nvSpPr>
        <p:spPr>
          <a:xfrm>
            <a:off x="8952332" y="1952598"/>
            <a:ext cx="882826" cy="274434"/>
          </a:xfrm>
          <a:prstGeom prst="rect">
            <a:avLst/>
          </a:prstGeom>
          <a:effectLst/>
        </p:spPr>
        <p:txBody>
          <a:bodyPr vert="horz" wrap="square" lIns="91440" tIns="45720" rIns="91440" bIns="45720" rtlCol="0" anchor="t">
            <a:normAutofit lnSpcReduction="10000"/>
          </a:bodyPr>
          <a:lstStyle/>
          <a:p>
            <a:pPr>
              <a:lnSpc>
                <a:spcPct val="150000"/>
              </a:lnSpc>
            </a:pPr>
            <a:r>
              <a:rPr lang="fi-FI" sz="900" b="1">
                <a:solidFill>
                  <a:schemeClr val="bg1"/>
                </a:solidFill>
                <a:latin typeface="+mj-lt"/>
              </a:rPr>
              <a:t>41,2 </a:t>
            </a:r>
            <a:r>
              <a:rPr lang="en-FI" sz="900" b="1">
                <a:solidFill>
                  <a:schemeClr val="bg1"/>
                </a:solidFill>
                <a:latin typeface="+mj-lt"/>
              </a:rPr>
              <a:t>%</a:t>
            </a:r>
          </a:p>
        </p:txBody>
      </p:sp>
      <p:sp>
        <p:nvSpPr>
          <p:cNvPr id="38" name="TextBox 37">
            <a:extLst>
              <a:ext uri="{FF2B5EF4-FFF2-40B4-BE49-F238E27FC236}">
                <a16:creationId xmlns:a16="http://schemas.microsoft.com/office/drawing/2014/main" id="{B8DCC600-491D-4C42-6E40-87C3266AA044}"/>
              </a:ext>
            </a:extLst>
          </p:cNvPr>
          <p:cNvSpPr txBox="1"/>
          <p:nvPr/>
        </p:nvSpPr>
        <p:spPr>
          <a:xfrm>
            <a:off x="6516258" y="1952598"/>
            <a:ext cx="2326008" cy="274434"/>
          </a:xfrm>
          <a:prstGeom prst="rect">
            <a:avLst/>
          </a:prstGeom>
          <a:effectLst/>
        </p:spPr>
        <p:txBody>
          <a:bodyPr vert="horz" wrap="square" lIns="91440" tIns="45720" rIns="91440" bIns="45720" rtlCol="0" anchor="t">
            <a:noAutofit/>
          </a:bodyPr>
          <a:lstStyle/>
          <a:p>
            <a:pPr algn="r">
              <a:lnSpc>
                <a:spcPct val="150000"/>
              </a:lnSpc>
            </a:pPr>
            <a:r>
              <a:rPr lang="fi-FI" sz="900" b="1" i="0" u="none" strike="noStrike">
                <a:solidFill>
                  <a:srgbClr val="FFFFFF"/>
                </a:solidFill>
                <a:effectLst/>
                <a:latin typeface="+mj-lt"/>
              </a:rPr>
              <a:t>RAKENNUKSET JA RAKENNELMAT</a:t>
            </a:r>
            <a:r>
              <a:rPr lang="fi-FI" sz="900">
                <a:latin typeface="+mj-lt"/>
              </a:rPr>
              <a:t> </a:t>
            </a:r>
            <a:endParaRPr lang="en-FI" sz="900" b="1">
              <a:solidFill>
                <a:schemeClr val="bg1"/>
              </a:solidFill>
              <a:latin typeface="+mj-lt"/>
            </a:endParaRPr>
          </a:p>
        </p:txBody>
      </p:sp>
      <p:sp>
        <p:nvSpPr>
          <p:cNvPr id="23" name="TextBox 22">
            <a:extLst>
              <a:ext uri="{FF2B5EF4-FFF2-40B4-BE49-F238E27FC236}">
                <a16:creationId xmlns:a16="http://schemas.microsoft.com/office/drawing/2014/main" id="{D3DAE972-EFDF-294D-84C5-74BB3BE15B7E}"/>
              </a:ext>
            </a:extLst>
          </p:cNvPr>
          <p:cNvSpPr txBox="1"/>
          <p:nvPr/>
        </p:nvSpPr>
        <p:spPr>
          <a:xfrm>
            <a:off x="10450831" y="2808452"/>
            <a:ext cx="643890" cy="263896"/>
          </a:xfrm>
          <a:prstGeom prst="rect">
            <a:avLst/>
          </a:prstGeom>
          <a:effectLst/>
        </p:spPr>
        <p:txBody>
          <a:bodyPr vert="horz" wrap="square" lIns="91440" tIns="45720" rIns="91440" bIns="45720" rtlCol="0" anchor="t">
            <a:normAutofit/>
          </a:bodyPr>
          <a:lstStyle/>
          <a:p>
            <a:pPr algn="ctr"/>
            <a:r>
              <a:rPr lang="en-FI" sz="1000">
                <a:solidFill>
                  <a:schemeClr val="bg1"/>
                </a:solidFill>
                <a:latin typeface="+mj-lt"/>
              </a:rPr>
              <a:t>MEUR</a:t>
            </a:r>
          </a:p>
        </p:txBody>
      </p:sp>
      <p:sp>
        <p:nvSpPr>
          <p:cNvPr id="22" name="TextBox 21">
            <a:extLst>
              <a:ext uri="{FF2B5EF4-FFF2-40B4-BE49-F238E27FC236}">
                <a16:creationId xmlns:a16="http://schemas.microsoft.com/office/drawing/2014/main" id="{A3C5BD65-4E79-654C-B56D-F3FE9767E86F}"/>
              </a:ext>
            </a:extLst>
          </p:cNvPr>
          <p:cNvSpPr txBox="1"/>
          <p:nvPr/>
        </p:nvSpPr>
        <p:spPr>
          <a:xfrm>
            <a:off x="10047033" y="2332024"/>
            <a:ext cx="1434502" cy="642643"/>
          </a:xfrm>
          <a:prstGeom prst="rect">
            <a:avLst/>
          </a:prstGeom>
          <a:effectLst/>
        </p:spPr>
        <p:txBody>
          <a:bodyPr vert="horz" wrap="square" lIns="91440" tIns="45720" rIns="91440" bIns="45720" rtlCol="0" anchor="t">
            <a:normAutofit lnSpcReduction="10000"/>
          </a:bodyPr>
          <a:lstStyle/>
          <a:p>
            <a:pPr algn="ctr"/>
            <a:r>
              <a:rPr lang="fi-FI" sz="3800" b="1">
                <a:solidFill>
                  <a:schemeClr val="bg1"/>
                </a:solidFill>
                <a:latin typeface="+mj-lt"/>
              </a:rPr>
              <a:t>230</a:t>
            </a:r>
            <a:endParaRPr lang="en-FI" sz="4000" b="1">
              <a:solidFill>
                <a:schemeClr val="bg1"/>
              </a:solidFill>
              <a:latin typeface="+mj-lt"/>
            </a:endParaRPr>
          </a:p>
        </p:txBody>
      </p:sp>
      <p:sp>
        <p:nvSpPr>
          <p:cNvPr id="16" name="Bruttoinvestoinnit">
            <a:extLst>
              <a:ext uri="{FF2B5EF4-FFF2-40B4-BE49-F238E27FC236}">
                <a16:creationId xmlns:a16="http://schemas.microsoft.com/office/drawing/2014/main" id="{C054602B-CB03-7147-8195-6FDFD5789CD2}"/>
              </a:ext>
            </a:extLst>
          </p:cNvPr>
          <p:cNvSpPr txBox="1"/>
          <p:nvPr/>
        </p:nvSpPr>
        <p:spPr>
          <a:xfrm>
            <a:off x="8979087" y="1109001"/>
            <a:ext cx="2959443" cy="349958"/>
          </a:xfrm>
          <a:prstGeom prst="rect">
            <a:avLst/>
          </a:prstGeom>
          <a:effectLst/>
        </p:spPr>
        <p:txBody>
          <a:bodyPr vert="horz" wrap="square" lIns="91440" tIns="45720" rIns="91440" bIns="45720" rtlCol="0" anchor="t">
            <a:noAutofit/>
          </a:bodyPr>
          <a:lstStyle/>
          <a:p>
            <a:pPr algn="ctr"/>
            <a:r>
              <a:rPr lang="en-FI" b="1">
                <a:solidFill>
                  <a:schemeClr val="bg1"/>
                </a:solidFill>
                <a:latin typeface="+mj-lt"/>
              </a:rPr>
              <a:t>BRUTTOINVESTOINNIT</a:t>
            </a:r>
          </a:p>
        </p:txBody>
      </p:sp>
      <p:sp>
        <p:nvSpPr>
          <p:cNvPr id="3" name="Leipäteksti">
            <a:extLst>
              <a:ext uri="{FF2B5EF4-FFF2-40B4-BE49-F238E27FC236}">
                <a16:creationId xmlns:a16="http://schemas.microsoft.com/office/drawing/2014/main" id="{0894606F-2D05-457D-8F05-583258362029}"/>
              </a:ext>
            </a:extLst>
          </p:cNvPr>
          <p:cNvSpPr txBox="1">
            <a:spLocks/>
          </p:cNvSpPr>
          <p:nvPr/>
        </p:nvSpPr>
        <p:spPr>
          <a:xfrm>
            <a:off x="253470" y="1324927"/>
            <a:ext cx="5409257" cy="4789322"/>
          </a:xfrm>
          <a:prstGeom prst="rect">
            <a:avLst/>
          </a:prstGeom>
          <a:effectLst/>
        </p:spPr>
        <p:txBody>
          <a:bodyPr vert="horz" lIns="91440" tIns="45720" rIns="91440" bIns="45720" rtlCol="0">
            <a:noAutofit/>
          </a:bodyPr>
          <a:lstStyle>
            <a:lvl1pPr marL="342900" indent="-342900"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lumMod val="90000"/>
                    <a:lumOff val="10000"/>
                  </a:schemeClr>
                </a:solidFill>
                <a:latin typeface="+mn-lt"/>
                <a:ea typeface="+mn-ea"/>
                <a:cs typeface="+mn-cs"/>
              </a:defRPr>
            </a:lvl1pPr>
            <a:lvl2pPr marL="800100" indent="-342900" algn="l" defTabSz="914400" rtl="0" eaLnBrk="1" latinLnBrk="0" hangingPunct="1">
              <a:lnSpc>
                <a:spcPct val="100000"/>
              </a:lnSpc>
              <a:spcBef>
                <a:spcPts val="500"/>
              </a:spcBef>
              <a:buClr>
                <a:schemeClr val="tx2"/>
              </a:buClr>
              <a:buFont typeface="Courier New" panose="02070309020205020404" pitchFamily="49" charset="0"/>
              <a:buChar char="o"/>
              <a:defRPr sz="1200" kern="1200">
                <a:solidFill>
                  <a:schemeClr val="tx1">
                    <a:lumMod val="90000"/>
                    <a:lumOff val="10000"/>
                  </a:schemeClr>
                </a:solidFill>
                <a:latin typeface="+mn-lt"/>
                <a:ea typeface="+mn-ea"/>
                <a:cs typeface="+mn-cs"/>
              </a:defRPr>
            </a:lvl2pPr>
            <a:lvl3pPr marL="1200150" indent="-285750" algn="l" defTabSz="914400" rtl="0" eaLnBrk="1" latinLnBrk="0" hangingPunct="1">
              <a:lnSpc>
                <a:spcPct val="100000"/>
              </a:lnSpc>
              <a:spcBef>
                <a:spcPts val="500"/>
              </a:spcBef>
              <a:buClr>
                <a:schemeClr val="tx2"/>
              </a:buClr>
              <a:buFont typeface="Wingdings" pitchFamily="2" charset="2"/>
              <a:buChar char="§"/>
              <a:defRPr sz="1000" kern="1200">
                <a:solidFill>
                  <a:schemeClr val="tx1">
                    <a:lumMod val="90000"/>
                    <a:lumOff val="10000"/>
                  </a:schemeClr>
                </a:solidFill>
                <a:latin typeface="+mn-lt"/>
                <a:ea typeface="+mn-ea"/>
                <a:cs typeface="+mn-cs"/>
              </a:defRPr>
            </a:lvl3pPr>
            <a:lvl4pPr marL="1657350" indent="-285750" algn="l" defTabSz="914400" rtl="0" eaLnBrk="1" latinLnBrk="0" hangingPunct="1">
              <a:lnSpc>
                <a:spcPct val="100000"/>
              </a:lnSpc>
              <a:spcBef>
                <a:spcPts val="500"/>
              </a:spcBef>
              <a:buClr>
                <a:schemeClr val="tx2"/>
              </a:buClr>
              <a:buFont typeface="Wingdings" pitchFamily="2" charset="2"/>
              <a:buChar char="§"/>
              <a:defRPr sz="800" kern="1200">
                <a:solidFill>
                  <a:schemeClr val="tx1">
                    <a:lumMod val="90000"/>
                    <a:lumOff val="10000"/>
                  </a:schemeClr>
                </a:solidFill>
                <a:latin typeface="+mn-lt"/>
                <a:ea typeface="+mn-ea"/>
                <a:cs typeface="+mn-cs"/>
              </a:defRPr>
            </a:lvl4pPr>
            <a:lvl5pPr marL="2114550" indent="-285750" algn="l" defTabSz="914400" rtl="0" eaLnBrk="1" latinLnBrk="0" hangingPunct="1">
              <a:lnSpc>
                <a:spcPct val="100000"/>
              </a:lnSpc>
              <a:spcBef>
                <a:spcPts val="500"/>
              </a:spcBef>
              <a:buClr>
                <a:schemeClr val="tx2"/>
              </a:buClr>
              <a:buFont typeface="Wingdings" pitchFamily="2" charset="2"/>
              <a:buChar char="§"/>
              <a:defRPr sz="1000" kern="1200">
                <a:solidFill>
                  <a:schemeClr val="tx1">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60000"/>
              </a:lnSpc>
            </a:pPr>
            <a:r>
              <a:rPr lang="fi-FI" sz="1300" dirty="0">
                <a:latin typeface="+mj-lt"/>
                <a:ea typeface="Open Sans" panose="020B0606030504020204" pitchFamily="34" charset="0"/>
                <a:cs typeface="Open Sans" panose="020B0606030504020204" pitchFamily="34" charset="0"/>
              </a:rPr>
              <a:t>Investointitaso pysyi korkeana suurten investointitarpeiden vuoksi.</a:t>
            </a:r>
          </a:p>
          <a:p>
            <a:pPr>
              <a:lnSpc>
                <a:spcPct val="160000"/>
              </a:lnSpc>
            </a:pPr>
            <a:r>
              <a:rPr lang="fi-FI" sz="1300" dirty="0">
                <a:latin typeface="+mj-lt"/>
                <a:ea typeface="Open Sans" panose="020B0606030504020204" pitchFamily="34" charset="0"/>
                <a:cs typeface="Open Sans" panose="020B0606030504020204" pitchFamily="34" charset="0"/>
              </a:rPr>
              <a:t>Kaupungin keskeiset kasvua ja elinvoimaa kehittävät ja ylläpitävät investoinnit etenivät suunnitellusti. </a:t>
            </a:r>
          </a:p>
          <a:p>
            <a:pPr>
              <a:lnSpc>
                <a:spcPct val="160000"/>
              </a:lnSpc>
            </a:pPr>
            <a:r>
              <a:rPr lang="fi-FI" sz="1300" dirty="0">
                <a:latin typeface="+mj-lt"/>
                <a:ea typeface="Open Sans" panose="020B0606030504020204" pitchFamily="34" charset="0"/>
                <a:cs typeface="Open Sans" panose="020B0606030504020204" pitchFamily="34" charset="0"/>
              </a:rPr>
              <a:t>Yhdyskuntarakentamiseen ja talonrakennushankkeisiin investoitiin 78 % koko kaupungin investoinneista. </a:t>
            </a:r>
          </a:p>
          <a:p>
            <a:pPr>
              <a:lnSpc>
                <a:spcPct val="160000"/>
              </a:lnSpc>
            </a:pPr>
            <a:r>
              <a:rPr lang="fi-FI" sz="1300" dirty="0">
                <a:latin typeface="+mj-lt"/>
                <a:ea typeface="Open Sans" panose="020B0606030504020204" pitchFamily="34" charset="0"/>
                <a:cs typeface="Open Sans" panose="020B0606030504020204" pitchFamily="34" charset="0"/>
              </a:rPr>
              <a:t>Suurimpia investointikohteita olivat </a:t>
            </a:r>
            <a:r>
              <a:rPr lang="fi-FI" sz="1300" dirty="0">
                <a:ea typeface="Open Sans" panose="020B0606030504020204" pitchFamily="34" charset="0"/>
                <a:cs typeface="Open Sans" panose="020B0606030504020204" pitchFamily="34" charset="0"/>
              </a:rPr>
              <a:t>Ahvenisjärven koulun </a:t>
            </a:r>
            <a:br>
              <a:rPr lang="fi-FI" sz="1300" dirty="0">
                <a:ea typeface="Open Sans" panose="020B0606030504020204" pitchFamily="34" charset="0"/>
                <a:cs typeface="Open Sans" panose="020B0606030504020204" pitchFamily="34" charset="0"/>
              </a:rPr>
            </a:br>
            <a:r>
              <a:rPr lang="fi-FI" sz="1300" dirty="0">
                <a:solidFill>
                  <a:schemeClr val="tx1"/>
                </a:solidFill>
                <a:ea typeface="Open Sans" panose="020B0606030504020204" pitchFamily="34" charset="0"/>
                <a:cs typeface="Open Sans" panose="020B0606030504020204" pitchFamily="34" charset="0"/>
              </a:rPr>
              <a:t>uudisrakennus,</a:t>
            </a:r>
            <a:r>
              <a:rPr lang="fi-FI" sz="1300" dirty="0">
                <a:solidFill>
                  <a:schemeClr val="tx1"/>
                </a:solidFill>
                <a:latin typeface="+mj-lt"/>
                <a:ea typeface="Open Sans" panose="020B0606030504020204" pitchFamily="34" charset="0"/>
                <a:cs typeface="Open Sans" panose="020B0606030504020204" pitchFamily="34" charset="0"/>
              </a:rPr>
              <a:t> Tampereen Lyseon lukion perusparannus, Hervannan vapaa-aikakeskuksen V-rakennuksen perusparannus, Aleksanterin koulun perusparannus </a:t>
            </a:r>
            <a:r>
              <a:rPr lang="fi-FI" sz="1300" dirty="0">
                <a:latin typeface="+mj-lt"/>
                <a:ea typeface="Open Sans" panose="020B0606030504020204" pitchFamily="34" charset="0"/>
                <a:cs typeface="Open Sans" panose="020B0606030504020204" pitchFamily="34" charset="0"/>
              </a:rPr>
              <a:t>sekä Tullikamarin perusparannus</a:t>
            </a:r>
            <a:r>
              <a:rPr lang="fi-FI" sz="1400" dirty="0">
                <a:solidFill>
                  <a:schemeClr val="tx1"/>
                </a:solidFill>
                <a:latin typeface="+mj-lt"/>
                <a:ea typeface="Open Sans" panose="020B0606030504020204" pitchFamily="34" charset="0"/>
                <a:cs typeface="Open Sans" panose="020B0606030504020204" pitchFamily="34" charset="0"/>
              </a:rPr>
              <a:t>.</a:t>
            </a:r>
          </a:p>
        </p:txBody>
      </p:sp>
      <p:sp>
        <p:nvSpPr>
          <p:cNvPr id="15" name="Otsikko">
            <a:extLst>
              <a:ext uri="{FF2B5EF4-FFF2-40B4-BE49-F238E27FC236}">
                <a16:creationId xmlns:a16="http://schemas.microsoft.com/office/drawing/2014/main" id="{93C33CFA-48A9-CA42-89FF-437DC3A983DF}"/>
              </a:ext>
            </a:extLst>
          </p:cNvPr>
          <p:cNvSpPr txBox="1">
            <a:spLocks/>
          </p:cNvSpPr>
          <p:nvPr/>
        </p:nvSpPr>
        <p:spPr>
          <a:xfrm>
            <a:off x="0" y="559952"/>
            <a:ext cx="4710147" cy="524020"/>
          </a:xfrm>
          <a:prstGeom prst="rect">
            <a:avLst/>
          </a:prstGeom>
          <a:solidFill>
            <a:schemeClr val="tx2"/>
          </a:solidFill>
        </p:spPr>
        <p:txBody>
          <a:bodyPr anchor="ctr" anchorCtr="0"/>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Ø"/>
              <a:defRPr sz="20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Helvetica" pitchFamily="2" charset="0"/>
              <a:buChar char="−"/>
              <a:defRPr sz="18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400" b="1" cap="all">
                <a:solidFill>
                  <a:schemeClr val="bg1"/>
                </a:solidFill>
                <a:latin typeface="+mj-lt"/>
              </a:rPr>
              <a:t>KAUPUNGIN INVESTOINNIT</a:t>
            </a:r>
          </a:p>
        </p:txBody>
      </p:sp>
      <p:sp>
        <p:nvSpPr>
          <p:cNvPr id="2" name="Title 1" hidden="1">
            <a:extLst>
              <a:ext uri="{FF2B5EF4-FFF2-40B4-BE49-F238E27FC236}">
                <a16:creationId xmlns:a16="http://schemas.microsoft.com/office/drawing/2014/main" id="{A77835D3-0D83-E77B-2A7E-588D03328B77}"/>
              </a:ext>
            </a:extLst>
          </p:cNvPr>
          <p:cNvSpPr>
            <a:spLocks noGrp="1"/>
          </p:cNvSpPr>
          <p:nvPr>
            <p:ph type="title"/>
          </p:nvPr>
        </p:nvSpPr>
        <p:spPr>
          <a:xfrm>
            <a:off x="-5332" y="-782000"/>
            <a:ext cx="6096000" cy="524021"/>
          </a:xfrm>
        </p:spPr>
        <p:txBody>
          <a:bodyPr>
            <a:normAutofit fontScale="90000"/>
          </a:bodyPr>
          <a:lstStyle/>
          <a:p>
            <a:r>
              <a:rPr lang="en-GB"/>
              <a:t>K</a:t>
            </a:r>
            <a:r>
              <a:rPr lang="en-FI"/>
              <a:t>aupungin INVESTOINNIT</a:t>
            </a:r>
          </a:p>
        </p:txBody>
      </p:sp>
      <p:pic>
        <p:nvPicPr>
          <p:cNvPr id="4" name="Picture 2" descr="Text&#10;&#10;Description automatically generated">
            <a:extLst>
              <a:ext uri="{FF2B5EF4-FFF2-40B4-BE49-F238E27FC236}">
                <a16:creationId xmlns:a16="http://schemas.microsoft.com/office/drawing/2014/main" id="{846EA5A1-74FE-C0D8-3C99-2B0A03D42C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59190" y="157360"/>
            <a:ext cx="1704379" cy="655441"/>
          </a:xfrm>
          <a:prstGeom prst="rect">
            <a:avLst/>
          </a:prstGeom>
        </p:spPr>
      </p:pic>
    </p:spTree>
    <p:extLst>
      <p:ext uri="{BB962C8B-B14F-4D97-AF65-F5344CB8AC3E}">
        <p14:creationId xmlns:p14="http://schemas.microsoft.com/office/powerpoint/2010/main" val="2114830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376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93C4091-BDB7-404B-AA30-8A004DB8BEEC}"/>
              </a:ext>
              <a:ext uri="{C183D7F6-B498-43B3-948B-1728B52AA6E4}">
                <adec:decorative xmlns:adec="http://schemas.microsoft.com/office/drawing/2017/decorative" val="1"/>
              </a:ext>
            </a:extLst>
          </p:cNvPr>
          <p:cNvSpPr/>
          <p:nvPr/>
        </p:nvSpPr>
        <p:spPr>
          <a:xfrm>
            <a:off x="0" y="5011231"/>
            <a:ext cx="12199175" cy="1858344"/>
          </a:xfrm>
          <a:prstGeom prst="rect">
            <a:avLst/>
          </a:prstGeom>
          <a:solidFill>
            <a:schemeClr val="tx2">
              <a:lumMod val="75000"/>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8770E2F-A231-9E10-93A7-E58DB81ED1E7}"/>
              </a:ext>
            </a:extLst>
          </p:cNvPr>
          <p:cNvSpPr/>
          <p:nvPr/>
        </p:nvSpPr>
        <p:spPr>
          <a:xfrm>
            <a:off x="6208052" y="5251071"/>
            <a:ext cx="5417091" cy="1261627"/>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fi-FI" sz="1300" b="0" i="0" u="none" strike="noStrike" kern="120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rPr>
              <a:t>Konsernin tilikauden tulos (-18,2 milj. euroa) heikkeni 66,1 milj. euroa vertailuvuodesta. Konsernin tulos heijastaa kaupungin tulosta, mutta siihen vaikuttaa myös Tavasen tekemät alaskirjaukset koskien pysyviä vastaavia, jotka lisäsivät arvonalentumisia 8 milj. euroa.</a:t>
            </a:r>
          </a:p>
        </p:txBody>
      </p:sp>
      <p:sp>
        <p:nvSpPr>
          <p:cNvPr id="2" name="Rectangle 1">
            <a:extLst>
              <a:ext uri="{FF2B5EF4-FFF2-40B4-BE49-F238E27FC236}">
                <a16:creationId xmlns:a16="http://schemas.microsoft.com/office/drawing/2014/main" id="{03CCC44F-0E3A-8740-B719-F5AA1756E02F}"/>
              </a:ext>
            </a:extLst>
          </p:cNvPr>
          <p:cNvSpPr/>
          <p:nvPr/>
        </p:nvSpPr>
        <p:spPr>
          <a:xfrm>
            <a:off x="447332" y="5251071"/>
            <a:ext cx="5417091" cy="1338572"/>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fi-FI" sz="1300" b="0" i="0" u="none" strike="noStrike" kern="120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rPr>
              <a:t>Konsernin toimintakate heikkeni 60,9 milj. euroa vertailuvuodesta, mikä johtui toimintakulujen kasvusta. </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fi-FI" sz="1300" b="0" i="0" u="none" strike="noStrike" kern="1200" cap="none" spc="0" normalizeH="0" baseline="0" noProof="0">
                <a:ln>
                  <a:noFill/>
                </a:ln>
                <a:solidFill>
                  <a:srgbClr val="FFFFFF"/>
                </a:solidFill>
                <a:effectLst/>
                <a:uLnTx/>
                <a:uFillTx/>
                <a:latin typeface="Calibri" panose="020F0502020204030204"/>
                <a:ea typeface="Open Sans" panose="020B0606030504020204" pitchFamily="34" charset="0"/>
                <a:cs typeface="Open Sans" panose="020B0606030504020204" pitchFamily="34" charset="0"/>
              </a:rPr>
              <a:t>Toimintakulut kasvoivat erityisesti henkilöstökulujen osalta (-34,6 milj. euroa) ja palveluiden ostojen osalta (-17,5 milj. euroa).</a:t>
            </a:r>
          </a:p>
        </p:txBody>
      </p:sp>
      <p:sp>
        <p:nvSpPr>
          <p:cNvPr id="32" name="TextBox 31">
            <a:extLst>
              <a:ext uri="{FF2B5EF4-FFF2-40B4-BE49-F238E27FC236}">
                <a16:creationId xmlns:a16="http://schemas.microsoft.com/office/drawing/2014/main" id="{F228F90A-095A-A043-9D55-E45BC6D980CE}"/>
              </a:ext>
            </a:extLst>
          </p:cNvPr>
          <p:cNvSpPr txBox="1"/>
          <p:nvPr/>
        </p:nvSpPr>
        <p:spPr>
          <a:xfrm>
            <a:off x="9146614" y="4141990"/>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20</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24</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9 559</a:t>
            </a:r>
            <a:endPar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3F13D3F-5205-3848-ADAE-03722BB281CF}"/>
              </a:ext>
            </a:extLst>
          </p:cNvPr>
          <p:cNvSpPr txBox="1"/>
          <p:nvPr/>
        </p:nvSpPr>
        <p:spPr>
          <a:xfrm>
            <a:off x="9041950" y="3276526"/>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6600" b="1" i="0" u="none" strike="noStrike" kern="1200" cap="none" spc="0" normalizeH="0" baseline="0" noProof="0">
                <a:ln>
                  <a:noFill/>
                </a:ln>
                <a:solidFill>
                  <a:srgbClr val="5BCBEB"/>
                </a:solidFill>
                <a:effectLst/>
                <a:uLnTx/>
                <a:uFillTx/>
                <a:latin typeface="Calibri" panose="020F0502020204030204"/>
                <a:ea typeface="+mn-ea"/>
                <a:cs typeface="+mn-cs"/>
              </a:rPr>
              <a:t>10 281</a:t>
            </a:r>
            <a:endParaRPr kumimoji="0" lang="en-FI" sz="6600" b="1" i="0" u="none" strike="noStrike" kern="1200" cap="none" spc="0" normalizeH="0" baseline="0" noProof="0">
              <a:ln>
                <a:noFill/>
              </a:ln>
              <a:solidFill>
                <a:srgbClr val="5BCBEB"/>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FCE781B-0DD7-494F-9E87-BECCB8F8BD2C}"/>
              </a:ext>
            </a:extLst>
          </p:cNvPr>
          <p:cNvSpPr txBox="1"/>
          <p:nvPr/>
        </p:nvSpPr>
        <p:spPr>
          <a:xfrm>
            <a:off x="8810469" y="3026595"/>
            <a:ext cx="3276899"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rPr>
              <a:t>LAINAT EUROA/ASUKAS</a:t>
            </a:r>
          </a:p>
        </p:txBody>
      </p:sp>
      <p:sp>
        <p:nvSpPr>
          <p:cNvPr id="28" name="TextBox 27">
            <a:extLst>
              <a:ext uri="{FF2B5EF4-FFF2-40B4-BE49-F238E27FC236}">
                <a16:creationId xmlns:a16="http://schemas.microsoft.com/office/drawing/2014/main" id="{5D3BE821-FCE6-404D-BB1E-9CE0957EF6CF}"/>
              </a:ext>
            </a:extLst>
          </p:cNvPr>
          <p:cNvSpPr txBox="1"/>
          <p:nvPr/>
        </p:nvSpPr>
        <p:spPr>
          <a:xfrm>
            <a:off x="6266288" y="4154092"/>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20</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24</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53</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DF909E8D-53D7-AD42-B854-17D8B9B8A17E}"/>
              </a:ext>
            </a:extLst>
          </p:cNvPr>
          <p:cNvSpPr txBox="1"/>
          <p:nvPr/>
        </p:nvSpPr>
        <p:spPr>
          <a:xfrm>
            <a:off x="6161624" y="3288628"/>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300" normalizeH="0" baseline="0" noProof="0">
                <a:ln>
                  <a:noFill/>
                </a:ln>
                <a:solidFill>
                  <a:srgbClr val="5BCBEB"/>
                </a:solidFill>
                <a:effectLst/>
                <a:uLnTx/>
                <a:uFillTx/>
                <a:latin typeface="Calibri" panose="020F0502020204030204"/>
                <a:ea typeface="+mn-ea"/>
                <a:cs typeface="+mn-cs"/>
              </a:rPr>
              <a:t>52</a:t>
            </a:r>
            <a:r>
              <a:rPr kumimoji="0" lang="en-FI" sz="6600" b="1" i="0" u="none" strike="noStrike" kern="1200" cap="none" spc="0" normalizeH="0" baseline="0" noProof="0">
                <a:ln>
                  <a:noFill/>
                </a:ln>
                <a:solidFill>
                  <a:srgbClr val="5BCBEB"/>
                </a:solidFill>
                <a:effectLst/>
                <a:uLnTx/>
                <a:uFillTx/>
                <a:latin typeface="Calibri" panose="020F0502020204030204"/>
                <a:ea typeface="+mn-ea"/>
                <a:cs typeface="+mn-cs"/>
              </a:rPr>
              <a:t> %</a:t>
            </a:r>
          </a:p>
        </p:txBody>
      </p:sp>
      <p:sp>
        <p:nvSpPr>
          <p:cNvPr id="30" name="TextBox 29">
            <a:extLst>
              <a:ext uri="{FF2B5EF4-FFF2-40B4-BE49-F238E27FC236}">
                <a16:creationId xmlns:a16="http://schemas.microsoft.com/office/drawing/2014/main" id="{51F0B799-0485-FD46-B037-7E6C859735A7}"/>
              </a:ext>
            </a:extLst>
          </p:cNvPr>
          <p:cNvSpPr txBox="1"/>
          <p:nvPr/>
        </p:nvSpPr>
        <p:spPr>
          <a:xfrm>
            <a:off x="6044444" y="3038697"/>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rPr>
              <a:t>INVESTOINTIEN TULORAHOITUS</a:t>
            </a:r>
          </a:p>
        </p:txBody>
      </p:sp>
      <p:sp>
        <p:nvSpPr>
          <p:cNvPr id="23" name="TextBox 22">
            <a:extLst>
              <a:ext uri="{FF2B5EF4-FFF2-40B4-BE49-F238E27FC236}">
                <a16:creationId xmlns:a16="http://schemas.microsoft.com/office/drawing/2014/main" id="{05F654CF-2E12-D145-AF43-9D3A98EED887}"/>
              </a:ext>
            </a:extLst>
          </p:cNvPr>
          <p:cNvSpPr txBox="1"/>
          <p:nvPr/>
        </p:nvSpPr>
        <p:spPr>
          <a:xfrm>
            <a:off x="3346510" y="4154093"/>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20</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24</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532,5</a:t>
            </a:r>
            <a:endPar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C4DC0F4-17FA-2B47-8901-6E1F6A7043BF}"/>
              </a:ext>
            </a:extLst>
          </p:cNvPr>
          <p:cNvSpPr txBox="1"/>
          <p:nvPr/>
        </p:nvSpPr>
        <p:spPr>
          <a:xfrm>
            <a:off x="3241846" y="3288629"/>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5BCBEB"/>
                </a:solidFill>
                <a:effectLst/>
                <a:uLnTx/>
                <a:uFillTx/>
                <a:latin typeface="Calibri" panose="020F0502020204030204"/>
                <a:ea typeface="+mn-ea"/>
                <a:cs typeface="+mn-cs"/>
              </a:rPr>
              <a:t>472,5</a:t>
            </a:r>
            <a:endParaRPr kumimoji="0" lang="en-FI" sz="6600" b="1" i="0" u="none" strike="noStrike" kern="1200" cap="none" spc="0" normalizeH="0" baseline="0" noProof="0">
              <a:ln>
                <a:noFill/>
              </a:ln>
              <a:solidFill>
                <a:srgbClr val="5BCBEB"/>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14815CE-D384-7C40-B9CB-06CA8D7ECE61}"/>
              </a:ext>
            </a:extLst>
          </p:cNvPr>
          <p:cNvSpPr txBox="1"/>
          <p:nvPr/>
        </p:nvSpPr>
        <p:spPr>
          <a:xfrm>
            <a:off x="3124666" y="3038698"/>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rPr>
              <a:t>NETTOINVESTOINNIT, MEUR</a:t>
            </a:r>
          </a:p>
        </p:txBody>
      </p:sp>
      <p:sp>
        <p:nvSpPr>
          <p:cNvPr id="20" name="TextBox 19">
            <a:extLst>
              <a:ext uri="{FF2B5EF4-FFF2-40B4-BE49-F238E27FC236}">
                <a16:creationId xmlns:a16="http://schemas.microsoft.com/office/drawing/2014/main" id="{CFFD7263-8884-B94A-9E88-C82DA5564B4A}"/>
              </a:ext>
            </a:extLst>
          </p:cNvPr>
          <p:cNvSpPr txBox="1"/>
          <p:nvPr/>
        </p:nvSpPr>
        <p:spPr>
          <a:xfrm>
            <a:off x="503565" y="4144720"/>
            <a:ext cx="2517913" cy="307579"/>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2</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024</a:t>
            </a:r>
            <a:r>
              <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rPr>
              <a:t>47,9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DC6A55E-22CF-C449-8FC6-B2EB0BFF3E6C}"/>
              </a:ext>
            </a:extLst>
          </p:cNvPr>
          <p:cNvSpPr txBox="1"/>
          <p:nvPr/>
        </p:nvSpPr>
        <p:spPr>
          <a:xfrm>
            <a:off x="398901" y="3279256"/>
            <a:ext cx="2776330" cy="1006294"/>
          </a:xfrm>
          <a:prstGeom prst="rect">
            <a:avLst/>
          </a:prstGeom>
          <a:effectLst/>
        </p:spPr>
        <p:txBody>
          <a:bodyPr vert="horz" wrap="square" lIns="91440" tIns="45720" rIns="91440" bIns="45720"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CBEB"/>
                </a:solidFill>
                <a:effectLst/>
                <a:uLnTx/>
                <a:uFillTx/>
                <a:latin typeface="Calibri" panose="020F0502020204030204"/>
                <a:ea typeface="+mn-ea"/>
                <a:cs typeface="+mn-cs"/>
              </a:rPr>
              <a:t>-18,2</a:t>
            </a:r>
            <a:endParaRPr kumimoji="0" lang="en-FI" sz="6600" b="1" i="0" u="none" strike="noStrike" kern="1200" cap="none" spc="0" normalizeH="0" baseline="0" noProof="0" dirty="0">
              <a:ln>
                <a:noFill/>
              </a:ln>
              <a:solidFill>
                <a:srgbClr val="5BCBEB"/>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F7BC6B9-0D04-4247-97A5-C328ED8E782B}"/>
              </a:ext>
            </a:extLst>
          </p:cNvPr>
          <p:cNvSpPr txBox="1"/>
          <p:nvPr/>
        </p:nvSpPr>
        <p:spPr>
          <a:xfrm>
            <a:off x="281721" y="3029325"/>
            <a:ext cx="2893510" cy="193946"/>
          </a:xfrm>
          <a:prstGeom prst="rect">
            <a:avLst/>
          </a:prstGeom>
          <a:effectLst/>
        </p:spPr>
        <p:txBody>
          <a:bodyPr vert="horz"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rPr>
              <a:t>TILIKAUDEN TULOS, MEUR</a:t>
            </a:r>
          </a:p>
        </p:txBody>
      </p:sp>
      <p:sp>
        <p:nvSpPr>
          <p:cNvPr id="4" name="Otsikko 3">
            <a:extLst>
              <a:ext uri="{FF2B5EF4-FFF2-40B4-BE49-F238E27FC236}">
                <a16:creationId xmlns:a16="http://schemas.microsoft.com/office/drawing/2014/main" id="{858C4277-EAE3-2C44-B2C7-8035FA48E01F}"/>
              </a:ext>
            </a:extLst>
          </p:cNvPr>
          <p:cNvSpPr>
            <a:spLocks noGrp="1"/>
          </p:cNvSpPr>
          <p:nvPr>
            <p:ph type="title"/>
          </p:nvPr>
        </p:nvSpPr>
        <p:spPr>
          <a:xfrm>
            <a:off x="1" y="559950"/>
            <a:ext cx="3782590" cy="524021"/>
          </a:xfrm>
          <a:solidFill>
            <a:schemeClr val="tx2"/>
          </a:solidFill>
        </p:spPr>
        <p:txBody>
          <a:bodyPr>
            <a:normAutofit/>
          </a:bodyPr>
          <a:lstStyle/>
          <a:p>
            <a:r>
              <a:rPr lang="fi-FI" sz="2400" b="1"/>
              <a:t>Konsernin talous</a:t>
            </a:r>
          </a:p>
        </p:txBody>
      </p:sp>
      <p:pic>
        <p:nvPicPr>
          <p:cNvPr id="3" name="Picture 2" descr="Text&#10;&#10;Description automatically generated">
            <a:extLst>
              <a:ext uri="{FF2B5EF4-FFF2-40B4-BE49-F238E27FC236}">
                <a16:creationId xmlns:a16="http://schemas.microsoft.com/office/drawing/2014/main" id="{AD35E38A-B22D-AD60-2000-7FB3B0A48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9190" y="157360"/>
            <a:ext cx="1704379" cy="655441"/>
          </a:xfrm>
          <a:prstGeom prst="rect">
            <a:avLst/>
          </a:prstGeom>
        </p:spPr>
      </p:pic>
      <p:pic>
        <p:nvPicPr>
          <p:cNvPr id="7" name="Kuva 6">
            <a:extLst>
              <a:ext uri="{FF2B5EF4-FFF2-40B4-BE49-F238E27FC236}">
                <a16:creationId xmlns:a16="http://schemas.microsoft.com/office/drawing/2014/main" id="{1E336DBA-06D6-9D8D-5C6C-BA88B74E55E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12701" y="1676541"/>
            <a:ext cx="1144036" cy="1144036"/>
          </a:xfrm>
          <a:prstGeom prst="rect">
            <a:avLst/>
          </a:prstGeom>
        </p:spPr>
      </p:pic>
      <p:pic>
        <p:nvPicPr>
          <p:cNvPr id="9" name="Kuva 8">
            <a:extLst>
              <a:ext uri="{FF2B5EF4-FFF2-40B4-BE49-F238E27FC236}">
                <a16:creationId xmlns:a16="http://schemas.microsoft.com/office/drawing/2014/main" id="{FA70CB5B-05C8-FE3F-06D9-C5480DE50BC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18374" y="1633530"/>
            <a:ext cx="1137383" cy="1137383"/>
          </a:xfrm>
          <a:prstGeom prst="rect">
            <a:avLst/>
          </a:prstGeom>
        </p:spPr>
      </p:pic>
      <p:pic>
        <p:nvPicPr>
          <p:cNvPr id="11" name="Kuva 10">
            <a:extLst>
              <a:ext uri="{FF2B5EF4-FFF2-40B4-BE49-F238E27FC236}">
                <a16:creationId xmlns:a16="http://schemas.microsoft.com/office/drawing/2014/main" id="{EBC8E852-5DF1-2770-F6E4-54D2DEF9015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66998" y="1747620"/>
            <a:ext cx="1365582" cy="1072957"/>
          </a:xfrm>
          <a:prstGeom prst="rect">
            <a:avLst/>
          </a:prstGeom>
        </p:spPr>
      </p:pic>
      <p:grpSp>
        <p:nvGrpSpPr>
          <p:cNvPr id="26" name="Ryhmä 25">
            <a:extLst>
              <a:ext uri="{FF2B5EF4-FFF2-40B4-BE49-F238E27FC236}">
                <a16:creationId xmlns:a16="http://schemas.microsoft.com/office/drawing/2014/main" id="{64B940D6-D88A-67F4-AF57-C224AD771D3F}"/>
              </a:ext>
              <a:ext uri="{C183D7F6-B498-43B3-948B-1728B52AA6E4}">
                <adec:decorative xmlns:adec="http://schemas.microsoft.com/office/drawing/2017/decorative" val="1"/>
              </a:ext>
            </a:extLst>
          </p:cNvPr>
          <p:cNvGrpSpPr/>
          <p:nvPr/>
        </p:nvGrpSpPr>
        <p:grpSpPr>
          <a:xfrm>
            <a:off x="9752095" y="2122933"/>
            <a:ext cx="1395576" cy="684000"/>
            <a:chOff x="9705203" y="2234833"/>
            <a:chExt cx="1395576" cy="684000"/>
          </a:xfrm>
        </p:grpSpPr>
        <p:pic>
          <p:nvPicPr>
            <p:cNvPr id="13" name="Kuva 12" descr="Kuva, joka sisältää kohteen logo, symboli, Fontti, Grafiikka&#10;&#10;Kuvaus luotu automaattisesti">
              <a:extLst>
                <a:ext uri="{FF2B5EF4-FFF2-40B4-BE49-F238E27FC236}">
                  <a16:creationId xmlns:a16="http://schemas.microsoft.com/office/drawing/2014/main" id="{919D1C7B-DE12-C76D-171C-6EE8384BBD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05203" y="2236433"/>
              <a:ext cx="275276" cy="680801"/>
            </a:xfrm>
            <a:prstGeom prst="rect">
              <a:avLst/>
            </a:prstGeom>
          </p:spPr>
        </p:pic>
        <p:pic>
          <p:nvPicPr>
            <p:cNvPr id="16" name="Kuva 15" descr="Kuva, joka sisältää kohteen Grafiikka, Fontti, symboli, logo&#10;&#10;Kuvaus luotu automaattisesti">
              <a:extLst>
                <a:ext uri="{FF2B5EF4-FFF2-40B4-BE49-F238E27FC236}">
                  <a16:creationId xmlns:a16="http://schemas.microsoft.com/office/drawing/2014/main" id="{63EF87AE-7CE5-5729-8CB5-BB067EDDEC0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79899" y="2234833"/>
              <a:ext cx="263660" cy="684000"/>
            </a:xfrm>
            <a:prstGeom prst="rect">
              <a:avLst/>
            </a:prstGeom>
          </p:spPr>
        </p:pic>
        <p:pic>
          <p:nvPicPr>
            <p:cNvPr id="22" name="Kuva 21" descr="Kuva, joka sisältää kohteen logo, symboli, Fontti, Grafiikka&#10;&#10;Kuvaus luotu automaattisesti">
              <a:extLst>
                <a:ext uri="{FF2B5EF4-FFF2-40B4-BE49-F238E27FC236}">
                  <a16:creationId xmlns:a16="http://schemas.microsoft.com/office/drawing/2014/main" id="{942DAC46-1045-BFA4-B97E-F09477BB09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55480" y="2236433"/>
              <a:ext cx="275276" cy="680801"/>
            </a:xfrm>
            <a:prstGeom prst="rect">
              <a:avLst/>
            </a:prstGeom>
          </p:spPr>
        </p:pic>
        <p:pic>
          <p:nvPicPr>
            <p:cNvPr id="25" name="Kuva 24" descr="Kuva, joka sisältää kohteen Grafiikka, Fontti, symboli, logo&#10;&#10;Kuvaus luotu automaattisesti">
              <a:extLst>
                <a:ext uri="{FF2B5EF4-FFF2-40B4-BE49-F238E27FC236}">
                  <a16:creationId xmlns:a16="http://schemas.microsoft.com/office/drawing/2014/main" id="{05D5484F-EE57-777E-CC1B-F2E25D2A4C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37119" y="2234833"/>
              <a:ext cx="263660" cy="684000"/>
            </a:xfrm>
            <a:prstGeom prst="rect">
              <a:avLst/>
            </a:prstGeom>
          </p:spPr>
        </p:pic>
      </p:grpSp>
    </p:spTree>
    <p:extLst>
      <p:ext uri="{BB962C8B-B14F-4D97-AF65-F5344CB8AC3E}">
        <p14:creationId xmlns:p14="http://schemas.microsoft.com/office/powerpoint/2010/main" val="190002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Neljä aikuista työtilanteessa ideoimassa yhdessä. He hymyilevät ja katsovat seinälle kiinnitettyjä post it-lappuja.">
            <a:extLst>
              <a:ext uri="{FF2B5EF4-FFF2-40B4-BE49-F238E27FC236}">
                <a16:creationId xmlns:a16="http://schemas.microsoft.com/office/drawing/2014/main" id="{379D72D4-09D6-2695-E4FB-316B040F492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12192000" cy="6861501"/>
          </a:xfrm>
          <a:prstGeom prst="rect">
            <a:avLst/>
          </a:prstGeom>
        </p:spPr>
      </p:pic>
      <p:sp>
        <p:nvSpPr>
          <p:cNvPr id="10" name="Suorakulmio 13">
            <a:extLst>
              <a:ext uri="{FF2B5EF4-FFF2-40B4-BE49-F238E27FC236}">
                <a16:creationId xmlns:a16="http://schemas.microsoft.com/office/drawing/2014/main" id="{7FD83A2C-FDAD-2FD9-CA9C-566315F0FB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itle 6">
            <a:extLst>
              <a:ext uri="{FF2B5EF4-FFF2-40B4-BE49-F238E27FC236}">
                <a16:creationId xmlns:a16="http://schemas.microsoft.com/office/drawing/2014/main" id="{6B3A8C44-126E-E305-1C04-3710B1A7A709}"/>
              </a:ext>
            </a:extLst>
          </p:cNvPr>
          <p:cNvSpPr>
            <a:spLocks noGrp="1"/>
          </p:cNvSpPr>
          <p:nvPr>
            <p:ph type="title"/>
          </p:nvPr>
        </p:nvSpPr>
        <p:spPr>
          <a:xfrm>
            <a:off x="1008184" y="3270738"/>
            <a:ext cx="9906001" cy="1348154"/>
          </a:xfrm>
        </p:spPr>
        <p:txBody>
          <a:bodyPr>
            <a:noAutofit/>
          </a:bodyPr>
          <a:lstStyle/>
          <a:p>
            <a:r>
              <a:rPr lang="en-FI" sz="9600">
                <a:solidFill>
                  <a:schemeClr val="bg1"/>
                </a:solidFill>
                <a:latin typeface="Montserrat Black" pitchFamily="2" charset="77"/>
              </a:rPr>
              <a:t>IDEA</a:t>
            </a:r>
          </a:p>
        </p:txBody>
      </p:sp>
      <p:sp>
        <p:nvSpPr>
          <p:cNvPr id="9" name="Text Placeholder 8">
            <a:extLst>
              <a:ext uri="{FF2B5EF4-FFF2-40B4-BE49-F238E27FC236}">
                <a16:creationId xmlns:a16="http://schemas.microsoft.com/office/drawing/2014/main" id="{D1248BA0-7F23-D807-39FB-A0F352B22F3F}"/>
              </a:ext>
            </a:extLst>
          </p:cNvPr>
          <p:cNvSpPr>
            <a:spLocks noGrp="1"/>
          </p:cNvSpPr>
          <p:nvPr>
            <p:ph type="body" idx="1"/>
          </p:nvPr>
        </p:nvSpPr>
        <p:spPr>
          <a:xfrm>
            <a:off x="972526" y="4584090"/>
            <a:ext cx="10515600" cy="1042987"/>
          </a:xfrm>
        </p:spPr>
        <p:txBody>
          <a:bodyPr>
            <a:normAutofit/>
          </a:bodyPr>
          <a:lstStyle/>
          <a:p>
            <a: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t>Koulutus ja huippututkimus synnyttävät </a:t>
            </a:r>
            <a:b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br>
            <a: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t>Tampereella tuoreita ideoita. </a:t>
            </a:r>
            <a:b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br>
            <a:r>
              <a:rPr kumimoji="0" lang="fi-FI" sz="2000" b="1" i="0" u="none" strike="noStrike" kern="1200" cap="none" spc="0" normalizeH="0" baseline="0" noProof="0">
                <a:ln>
                  <a:noFill/>
                </a:ln>
                <a:solidFill>
                  <a:schemeClr val="bg1"/>
                </a:solidFill>
                <a:effectLst/>
                <a:uLnTx/>
                <a:uFillTx/>
                <a:latin typeface="Calibri" panose="020F0502020204030204"/>
                <a:ea typeface="+mn-ea"/>
                <a:cs typeface="+mn-cs"/>
              </a:rPr>
              <a:t>Osaavat ihmiset tekevät ideoista menestyvää bisnestä.</a:t>
            </a:r>
          </a:p>
          <a:p>
            <a:endParaRPr lang="en-FI" sz="2000" b="1">
              <a:solidFill>
                <a:schemeClr val="bg1"/>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A0D37C4-06BB-7B44-B587-D7BBE2ADDC47}" type="datetime1">
              <a:rPr lang="fi-FI" smtClean="0">
                <a:solidFill>
                  <a:schemeClr val="bg1"/>
                </a:solidFill>
              </a:rPr>
              <a:t>7.5.2026</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14</a:t>
            </a:fld>
            <a:endParaRPr lang="fi-FI">
              <a:solidFill>
                <a:schemeClr val="bg1"/>
              </a:solidFill>
            </a:endParaRPr>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89081"/>
            <a:ext cx="7118309" cy="116152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schemeClr val="tx2"/>
              </a:solidFill>
              <a:effectLst/>
              <a:uLnTx/>
              <a:uFillTx/>
              <a:latin typeface="Calibri" panose="020F0502020204030204"/>
              <a:ea typeface="+mn-ea"/>
              <a:cs typeface="+mn-cs"/>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E6FC69-61CD-506D-266E-00CC22B88CB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611"/>
            <a:ext cx="8417169" cy="6855389"/>
          </a:xfrm>
          <a:prstGeom prst="rect">
            <a:avLst/>
          </a:prstGeom>
        </p:spPr>
      </p:pic>
      <p:sp>
        <p:nvSpPr>
          <p:cNvPr id="2" name="Rectangle 1">
            <a:extLst>
              <a:ext uri="{FF2B5EF4-FFF2-40B4-BE49-F238E27FC236}">
                <a16:creationId xmlns:a16="http://schemas.microsoft.com/office/drawing/2014/main" id="{EDCD77BC-83DF-15EC-9E2C-ADA21DDF41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4501662"/>
            <a:ext cx="8417169"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04775A-181C-817E-5DC6-AA79BAB64B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723" y="2919047"/>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7A9C3CBA-192A-D14D-A5C5-82A4EEA15591}" type="datetime1">
              <a:rPr lang="fi-FI" smtClean="0">
                <a:solidFill>
                  <a:schemeClr val="bg1">
                    <a:lumMod val="65000"/>
                  </a:schemeClr>
                </a:solidFill>
              </a:rPr>
              <a:t>7.5.2026</a:t>
            </a:fld>
            <a:endParaRPr lang="fi-FI">
              <a:solidFill>
                <a:schemeClr val="bg1">
                  <a:lumMod val="65000"/>
                </a:schemeClr>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lumMod val="65000"/>
                  </a:schemeClr>
                </a:solidFill>
              </a:rPr>
              <a:pPr/>
              <a:t>15</a:t>
            </a:fld>
            <a:endParaRPr lang="fi-FI">
              <a:solidFill>
                <a:schemeClr val="bg1">
                  <a:lumMod val="65000"/>
                </a:schemeClr>
              </a:solidFill>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32042" y="3261209"/>
            <a:ext cx="11566173" cy="1252766"/>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a:ln>
                  <a:noFill/>
                </a:ln>
                <a:solidFill>
                  <a:schemeClr val="bg1"/>
                </a:solidFill>
                <a:effectLst/>
                <a:uLnTx/>
                <a:uFillTx/>
              </a:rPr>
              <a:t>Yrittäjien koti </a:t>
            </a:r>
            <a:br>
              <a:rPr kumimoji="0" lang="fi-FI" sz="3600" u="none" strike="noStrike" kern="1200" cap="none" spc="0" normalizeH="0" baseline="0" noProof="0">
                <a:ln>
                  <a:noFill/>
                </a:ln>
                <a:solidFill>
                  <a:schemeClr val="bg1"/>
                </a:solidFill>
                <a:effectLst/>
                <a:uLnTx/>
                <a:uFillTx/>
              </a:rPr>
            </a:br>
            <a:r>
              <a:rPr kumimoji="0" lang="fi-FI" sz="3600" u="none" strike="noStrike" kern="1200" cap="none" spc="0" normalizeH="0" baseline="0" noProof="0">
                <a:ln>
                  <a:noFill/>
                </a:ln>
                <a:solidFill>
                  <a:schemeClr val="bg1"/>
                </a:solidFill>
                <a:effectLst/>
                <a:uLnTx/>
                <a:uFillTx/>
              </a:rPr>
              <a:t>– vahva yrittäjyyskulttuuri</a:t>
            </a:r>
          </a:p>
        </p:txBody>
      </p:sp>
      <p:sp>
        <p:nvSpPr>
          <p:cNvPr id="13" name="Suorakulmio 12">
            <a:extLst>
              <a:ext uri="{FF2B5EF4-FFF2-40B4-BE49-F238E27FC236}">
                <a16:creationId xmlns:a16="http://schemas.microsoft.com/office/drawing/2014/main" id="{91B88F19-A2C6-7180-3661-7F08C5EBDFA6}"/>
              </a:ext>
            </a:extLst>
          </p:cNvPr>
          <p:cNvSpPr/>
          <p:nvPr/>
        </p:nvSpPr>
        <p:spPr>
          <a:xfrm>
            <a:off x="476051" y="4540417"/>
            <a:ext cx="6675026" cy="1579029"/>
          </a:xfrm>
          <a:prstGeom prst="rect">
            <a:avLst/>
          </a:prstGeom>
        </p:spPr>
        <p:txBody>
          <a:bodyPr wrap="square" lIns="91440" tIns="45720" rIns="91440" bIns="45720" anchor="t">
            <a:noAutofit/>
          </a:bodyPr>
          <a:lstStyle/>
          <a:p>
            <a:pPr>
              <a:defRPr/>
            </a:pPr>
            <a:r>
              <a:rPr kumimoji="0" lang="fi-FI" sz="2000" b="1" i="0" u="none" strike="noStrike" kern="1200" cap="none" spc="0" normalizeH="0" baseline="0" noProof="0" dirty="0">
                <a:ln>
                  <a:noFill/>
                </a:ln>
                <a:solidFill>
                  <a:schemeClr val="bg1"/>
                </a:solidFill>
                <a:effectLst/>
                <a:uLnTx/>
                <a:uFillTx/>
                <a:latin typeface="Calibri" panose="020F0502020204030204"/>
                <a:ea typeface="+mn-ea"/>
                <a:cs typeface="+mn-cs"/>
              </a:rPr>
              <a:t>ALUEEN KÄRKITOIMIALOJA </a:t>
            </a:r>
            <a:r>
              <a:rPr lang="fi-FI" sz="2000" dirty="0">
                <a:solidFill>
                  <a:schemeClr val="bg1"/>
                </a:solidFill>
                <a:latin typeface="Calibri" panose="020F0502020204030204"/>
              </a:rPr>
              <a:t>ovat mm. älykkäät</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 koneet, </a:t>
            </a:r>
            <a:r>
              <a:rPr lang="fi-FI" sz="2000" dirty="0">
                <a:solidFill>
                  <a:schemeClr val="bg1"/>
                </a:solidFill>
              </a:rPr>
              <a:t>kamera- ja kuvantamisteknologia, </a:t>
            </a:r>
            <a:r>
              <a:rPr lang="fi-FI" sz="2000" dirty="0">
                <a:solidFill>
                  <a:schemeClr val="bg1"/>
                </a:solidFill>
                <a:latin typeface="Calibri" panose="020F0502020204030204"/>
              </a:rPr>
              <a:t>sirut</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 tekoäly,</a:t>
            </a:r>
            <a:r>
              <a:rPr lang="fi-FI" sz="2000" dirty="0">
                <a:solidFill>
                  <a:schemeClr val="bg1"/>
                </a:solidFill>
                <a:latin typeface="Calibri" panose="020F0502020204030204"/>
              </a:rPr>
              <a:t> puolustusteknologia, terveysteknologia ja kiertotalous.</a:t>
            </a:r>
            <a:endPar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a:spcBef>
                <a:spcPts val="600"/>
              </a:spcBef>
              <a:defRPr/>
            </a:pPr>
            <a:r>
              <a:rPr kumimoji="0" lang="fi-FI" sz="2000" b="1" i="0" u="none" strike="noStrike" kern="1200" cap="none" spc="0" normalizeH="0" baseline="0" noProof="0" dirty="0">
                <a:ln>
                  <a:noFill/>
                </a:ln>
                <a:solidFill>
                  <a:schemeClr val="bg1"/>
                </a:solidFill>
                <a:effectLst/>
                <a:uLnTx/>
                <a:uFillTx/>
                <a:latin typeface="Calibri" panose="020F0502020204030204"/>
                <a:ea typeface="+mn-ea"/>
                <a:cs typeface="+mn-cs"/>
              </a:rPr>
              <a:t>NOUSEVIIN TOIMIALOIHIN </a:t>
            </a:r>
            <a:r>
              <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rPr>
              <a:t>kuuluvat mm. luovat alat, peliteollisuus, autoteollisuus ja nanoteknologia.</a:t>
            </a:r>
          </a:p>
          <a:p>
            <a:pPr>
              <a:defRPr/>
            </a:pPr>
            <a:endParaRPr kumimoji="0" lang="fi-FI"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1" name="Kuva 20" descr="Valmet">
            <a:extLst>
              <a:ext uri="{FF2B5EF4-FFF2-40B4-BE49-F238E27FC236}">
                <a16:creationId xmlns:a16="http://schemas.microsoft.com/office/drawing/2014/main" id="{0576C0D9-5702-0DDF-A504-961AF3BC1EC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388684" y="1276616"/>
            <a:ext cx="1447662" cy="517393"/>
          </a:xfrm>
          <a:prstGeom prst="rect">
            <a:avLst/>
          </a:prstGeom>
        </p:spPr>
      </p:pic>
      <p:pic>
        <p:nvPicPr>
          <p:cNvPr id="23" name="Kuva 22" descr="Huawei">
            <a:extLst>
              <a:ext uri="{FF2B5EF4-FFF2-40B4-BE49-F238E27FC236}">
                <a16:creationId xmlns:a16="http://schemas.microsoft.com/office/drawing/2014/main" id="{8F54BB21-42C9-985A-56C9-A6A49F9F6A6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996547" y="3584324"/>
            <a:ext cx="732739" cy="732739"/>
          </a:xfrm>
          <a:prstGeom prst="rect">
            <a:avLst/>
          </a:prstGeom>
        </p:spPr>
      </p:pic>
      <p:pic>
        <p:nvPicPr>
          <p:cNvPr id="26" name="Kuva 25" descr="Ponsse">
            <a:extLst>
              <a:ext uri="{FF2B5EF4-FFF2-40B4-BE49-F238E27FC236}">
                <a16:creationId xmlns:a16="http://schemas.microsoft.com/office/drawing/2014/main" id="{69A89A38-B23B-7B70-8FB1-917E67F33EB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30761" y="2043490"/>
            <a:ext cx="1334838" cy="401430"/>
          </a:xfrm>
          <a:prstGeom prst="rect">
            <a:avLst/>
          </a:prstGeom>
        </p:spPr>
      </p:pic>
      <p:pic>
        <p:nvPicPr>
          <p:cNvPr id="28" name="Kuva 27" descr="Gofore">
            <a:extLst>
              <a:ext uri="{FF2B5EF4-FFF2-40B4-BE49-F238E27FC236}">
                <a16:creationId xmlns:a16="http://schemas.microsoft.com/office/drawing/2014/main" id="{EBA0AC3B-83C4-286A-FA8B-A3FFC6478F3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33752" y="4694568"/>
            <a:ext cx="1258329" cy="212824"/>
          </a:xfrm>
          <a:prstGeom prst="rect">
            <a:avLst/>
          </a:prstGeom>
        </p:spPr>
      </p:pic>
      <p:pic>
        <p:nvPicPr>
          <p:cNvPr id="29" name="Kuva 28" descr="Nokia">
            <a:extLst>
              <a:ext uri="{FF2B5EF4-FFF2-40B4-BE49-F238E27FC236}">
                <a16:creationId xmlns:a16="http://schemas.microsoft.com/office/drawing/2014/main" id="{04CB9E9A-20FC-89AB-792A-025BA1BDB0A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778854" y="2808256"/>
            <a:ext cx="1364142" cy="591873"/>
          </a:xfrm>
          <a:prstGeom prst="rect">
            <a:avLst/>
          </a:prstGeom>
        </p:spPr>
      </p:pic>
      <p:pic>
        <p:nvPicPr>
          <p:cNvPr id="31" name="Kuva 30" descr="Fastems">
            <a:extLst>
              <a:ext uri="{FF2B5EF4-FFF2-40B4-BE49-F238E27FC236}">
                <a16:creationId xmlns:a16="http://schemas.microsoft.com/office/drawing/2014/main" id="{ED851183-021D-E55D-F0F0-2D92925D8CE7}"/>
              </a:ext>
            </a:extLst>
          </p:cNvPr>
          <p:cNvPicPr>
            <a:picLocks noChangeAspect="1"/>
          </p:cNvPicPr>
          <p:nvPr/>
        </p:nvPicPr>
        <p:blipFill>
          <a:blip r:embed="rId10" cstate="print">
            <a:extLst>
              <a:ext uri="{28A0092B-C50C-407E-A947-70E740481C1C}">
                <a14:useLocalDpi xmlns:a14="http://schemas.microsoft.com/office/drawing/2010/main"/>
              </a:ext>
            </a:extLst>
          </a:blip>
          <a:srcRect t="15888" b="15888"/>
          <a:stretch/>
        </p:blipFill>
        <p:spPr>
          <a:xfrm>
            <a:off x="10388684" y="2805386"/>
            <a:ext cx="1399127" cy="528177"/>
          </a:xfrm>
          <a:prstGeom prst="rect">
            <a:avLst/>
          </a:prstGeom>
        </p:spPr>
      </p:pic>
      <p:sp>
        <p:nvSpPr>
          <p:cNvPr id="34" name="Tekstiruutu 24">
            <a:extLst>
              <a:ext uri="{FF2B5EF4-FFF2-40B4-BE49-F238E27FC236}">
                <a16:creationId xmlns:a16="http://schemas.microsoft.com/office/drawing/2014/main" id="{206ECE68-64AA-A939-1963-CC8164DE5923}"/>
              </a:ext>
              <a:ext uri="{C183D7F6-B498-43B3-948B-1728B52AA6E4}">
                <adec:decorative xmlns:adec="http://schemas.microsoft.com/office/drawing/2017/decorative" val="1"/>
              </a:ext>
            </a:extLst>
          </p:cNvPr>
          <p:cNvSpPr txBox="1">
            <a:spLocks noChangeArrowheads="1"/>
          </p:cNvSpPr>
          <p:nvPr/>
        </p:nvSpPr>
        <p:spPr bwMode="auto">
          <a:xfrm>
            <a:off x="525355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a:t>
            </a:r>
            <a:r>
              <a:rPr lang="fi-FI" altLang="fi-FI" sz="1200">
                <a:solidFill>
                  <a:schemeClr val="bg1"/>
                </a:solidFill>
                <a:latin typeface="Calibri" panose="020F0502020204030204"/>
              </a:rPr>
              <a:t>/</a:t>
            </a:r>
            <a:r>
              <a:rPr lang="fi-FI" altLang="fi-FI" sz="1200" err="1">
                <a:solidFill>
                  <a:schemeClr val="bg1"/>
                </a:solidFill>
                <a:latin typeface="Calibri" panose="020F0502020204030204"/>
              </a:rPr>
              <a:t>Smartrac</a:t>
            </a:r>
            <a:r>
              <a:rPr lang="fi-FI" altLang="fi-FI" sz="1200">
                <a:solidFill>
                  <a:schemeClr val="bg1"/>
                </a:solidFill>
                <a:latin typeface="Calibri" panose="020F0502020204030204"/>
              </a:rPr>
              <a:t> / Laura </a:t>
            </a:r>
            <a:r>
              <a:rPr lang="fi-FI" altLang="fi-FI" sz="1200" err="1">
                <a:solidFill>
                  <a:schemeClr val="bg1"/>
                </a:solidFill>
                <a:latin typeface="Calibri" panose="020F0502020204030204"/>
              </a:rPr>
              <a:t>Vanzo</a:t>
            </a:r>
            <a:endPar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4" name="Kuva 3" descr="AAC Technologies">
            <a:extLst>
              <a:ext uri="{FF2B5EF4-FFF2-40B4-BE49-F238E27FC236}">
                <a16:creationId xmlns:a16="http://schemas.microsoft.com/office/drawing/2014/main" id="{0A4945ED-3B26-0C93-9698-B17A4EE0C733}"/>
              </a:ext>
            </a:extLst>
          </p:cNvPr>
          <p:cNvPicPr>
            <a:picLocks noChangeAspect="1"/>
          </p:cNvPicPr>
          <p:nvPr/>
        </p:nvPicPr>
        <p:blipFill>
          <a:blip r:embed="rId11"/>
          <a:srcRect t="18982" r="34073"/>
          <a:stretch>
            <a:fillRect/>
          </a:stretch>
        </p:blipFill>
        <p:spPr>
          <a:xfrm>
            <a:off x="10445096" y="5310590"/>
            <a:ext cx="1471302" cy="435874"/>
          </a:xfrm>
          <a:prstGeom prst="rect">
            <a:avLst/>
          </a:prstGeom>
        </p:spPr>
      </p:pic>
      <p:pic>
        <p:nvPicPr>
          <p:cNvPr id="10" name="Kuva 9" descr="Vincit">
            <a:extLst>
              <a:ext uri="{FF2B5EF4-FFF2-40B4-BE49-F238E27FC236}">
                <a16:creationId xmlns:a16="http://schemas.microsoft.com/office/drawing/2014/main" id="{DD0A050F-BC62-4F04-8ED5-3C20295BED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8854" y="1326328"/>
            <a:ext cx="1168124" cy="417970"/>
          </a:xfrm>
          <a:prstGeom prst="rect">
            <a:avLst/>
          </a:prstGeom>
        </p:spPr>
      </p:pic>
      <p:pic>
        <p:nvPicPr>
          <p:cNvPr id="12" name="Kuva 11" descr="Sandvik">
            <a:extLst>
              <a:ext uri="{FF2B5EF4-FFF2-40B4-BE49-F238E27FC236}">
                <a16:creationId xmlns:a16="http://schemas.microsoft.com/office/drawing/2014/main" id="{54523DC7-A023-20BB-1816-AED7E8691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824" y="2138301"/>
            <a:ext cx="1468472" cy="265356"/>
          </a:xfrm>
          <a:prstGeom prst="rect">
            <a:avLst/>
          </a:prstGeom>
        </p:spPr>
      </p:pic>
      <p:pic>
        <p:nvPicPr>
          <p:cNvPr id="15" name="Kuva 14" descr="Insta">
            <a:extLst>
              <a:ext uri="{FF2B5EF4-FFF2-40B4-BE49-F238E27FC236}">
                <a16:creationId xmlns:a16="http://schemas.microsoft.com/office/drawing/2014/main" id="{93339A4B-7F34-04CC-675D-B333712662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46074" y="3736156"/>
            <a:ext cx="1132516" cy="283242"/>
          </a:xfrm>
          <a:prstGeom prst="rect">
            <a:avLst/>
          </a:prstGeom>
        </p:spPr>
      </p:pic>
      <p:pic>
        <p:nvPicPr>
          <p:cNvPr id="16" name="Kuva 15" descr="Kalmar">
            <a:extLst>
              <a:ext uri="{FF2B5EF4-FFF2-40B4-BE49-F238E27FC236}">
                <a16:creationId xmlns:a16="http://schemas.microsoft.com/office/drawing/2014/main" id="{7F0F4E3A-3F5F-7C22-154E-5CC5E584CA0B}"/>
              </a:ext>
            </a:extLst>
          </p:cNvPr>
          <p:cNvPicPr>
            <a:picLocks noChangeAspect="1"/>
          </p:cNvPicPr>
          <p:nvPr/>
        </p:nvPicPr>
        <p:blipFill>
          <a:blip r:embed="rId15"/>
          <a:stretch>
            <a:fillRect/>
          </a:stretch>
        </p:blipFill>
        <p:spPr>
          <a:xfrm>
            <a:off x="10369812" y="4540417"/>
            <a:ext cx="1456736" cy="409707"/>
          </a:xfrm>
          <a:prstGeom prst="rect">
            <a:avLst/>
          </a:prstGeom>
        </p:spPr>
      </p:pic>
      <p:pic>
        <p:nvPicPr>
          <p:cNvPr id="18" name="Kuva 17" descr="Metso">
            <a:extLst>
              <a:ext uri="{FF2B5EF4-FFF2-40B4-BE49-F238E27FC236}">
                <a16:creationId xmlns:a16="http://schemas.microsoft.com/office/drawing/2014/main" id="{FD447EC6-6767-734F-CCC8-D208125663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80845" y="5191257"/>
            <a:ext cx="1355841" cy="631346"/>
          </a:xfrm>
          <a:prstGeom prst="rect">
            <a:avLst/>
          </a:prstGeom>
        </p:spPr>
      </p:pic>
    </p:spTree>
    <p:extLst>
      <p:ext uri="{BB962C8B-B14F-4D97-AF65-F5344CB8AC3E}">
        <p14:creationId xmlns:p14="http://schemas.microsoft.com/office/powerpoint/2010/main" val="269726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21">
            <a:extLst>
              <a:ext uri="{FF2B5EF4-FFF2-40B4-BE49-F238E27FC236}">
                <a16:creationId xmlns:a16="http://schemas.microsoft.com/office/drawing/2014/main" id="{3C1C8800-9147-68EB-1D5B-AE1F8711A7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4D03EE2-F710-1B61-D971-697AACFE1722}"/>
              </a:ext>
              <a:ext uri="{C183D7F6-B498-43B3-948B-1728B52AA6E4}">
                <adec:decorative xmlns:adec="http://schemas.microsoft.com/office/drawing/2017/decorative" val="1"/>
              </a:ext>
            </a:extLst>
          </p:cNvPr>
          <p:cNvSpPr>
            <a:spLocks/>
          </p:cNvSpPr>
          <p:nvPr/>
        </p:nvSpPr>
        <p:spPr>
          <a:xfrm>
            <a:off x="0" y="0"/>
            <a:ext cx="5269312" cy="6858000"/>
          </a:xfrm>
          <a:prstGeom prst="rect">
            <a:avLst/>
          </a:prstGeom>
          <a:solidFill>
            <a:schemeClr val="tx2">
              <a:lumMod val="75000"/>
              <a:alpha val="828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a:xfrm>
            <a:off x="437370" y="815864"/>
            <a:ext cx="4909072" cy="1032783"/>
          </a:xfrm>
        </p:spPr>
        <p:txBody>
          <a:bodyPr/>
          <a:lstStyle/>
          <a:p>
            <a:r>
              <a:rPr lang="fi-FI" sz="2800">
                <a:solidFill>
                  <a:schemeClr val="bg1"/>
                </a:solidFill>
              </a:rPr>
              <a:t>Maaperä </a:t>
            </a:r>
            <a:br>
              <a:rPr lang="fi-FI">
                <a:solidFill>
                  <a:schemeClr val="bg1"/>
                </a:solidFill>
              </a:rPr>
            </a:br>
            <a:r>
              <a:rPr lang="fi-FI">
                <a:solidFill>
                  <a:schemeClr val="bg1"/>
                </a:solidFill>
              </a:rPr>
              <a:t>UUSILLE IDEOILLE</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397028" y="1852163"/>
            <a:ext cx="4728165" cy="4163079"/>
          </a:xfrm>
        </p:spPr>
        <p:txBody>
          <a:bodyPr>
            <a:noAutofit/>
          </a:bodyPr>
          <a:lstStyle/>
          <a:p>
            <a:pPr marL="0" indent="0">
              <a:lnSpc>
                <a:spcPts val="2700"/>
              </a:lnSpc>
              <a:spcBef>
                <a:spcPts val="400"/>
              </a:spcBef>
              <a:spcAft>
                <a:spcPts val="600"/>
              </a:spcAft>
              <a:buNone/>
            </a:pPr>
            <a:r>
              <a:rPr lang="fi-FI">
                <a:solidFill>
                  <a:schemeClr val="bg1"/>
                </a:solidFill>
              </a:rPr>
              <a:t>Olemme Suomen aktiivisimpia </a:t>
            </a:r>
            <a:br>
              <a:rPr lang="fi-FI">
                <a:solidFill>
                  <a:schemeClr val="bg1"/>
                </a:solidFill>
              </a:rPr>
            </a:br>
            <a:r>
              <a:rPr lang="fi-FI">
                <a:solidFill>
                  <a:schemeClr val="bg1"/>
                </a:solidFill>
              </a:rPr>
              <a:t>startup-kaupunkeja</a:t>
            </a:r>
          </a:p>
          <a:p>
            <a:pPr marL="0" indent="0">
              <a:lnSpc>
                <a:spcPts val="2700"/>
              </a:lnSpc>
              <a:buNone/>
            </a:pPr>
            <a:r>
              <a:rPr lang="fi-FI" b="1">
                <a:solidFill>
                  <a:schemeClr val="bg1"/>
                </a:solidFill>
              </a:rPr>
              <a:t>VETOVOIMAINEN YMPÄRISTÖ</a:t>
            </a:r>
          </a:p>
          <a:p>
            <a:pPr>
              <a:lnSpc>
                <a:spcPts val="2700"/>
              </a:lnSpc>
              <a:spcBef>
                <a:spcPts val="400"/>
              </a:spcBef>
              <a:buClr>
                <a:srgbClr val="5BCBEB"/>
              </a:buClr>
            </a:pPr>
            <a:r>
              <a:rPr lang="fi-FI">
                <a:solidFill>
                  <a:schemeClr val="bg1"/>
                </a:solidFill>
              </a:rPr>
              <a:t>Koulutetun työvoiman hyvä </a:t>
            </a:r>
            <a:br>
              <a:rPr lang="fi-FI">
                <a:solidFill>
                  <a:schemeClr val="bg1"/>
                </a:solidFill>
              </a:rPr>
            </a:br>
            <a:r>
              <a:rPr lang="fi-FI">
                <a:solidFill>
                  <a:schemeClr val="bg1"/>
                </a:solidFill>
              </a:rPr>
              <a:t>saatavuus</a:t>
            </a:r>
          </a:p>
          <a:p>
            <a:pPr>
              <a:lnSpc>
                <a:spcPts val="2700"/>
              </a:lnSpc>
              <a:spcBef>
                <a:spcPts val="400"/>
              </a:spcBef>
              <a:buClr>
                <a:srgbClr val="5BCBEB"/>
              </a:buClr>
            </a:pPr>
            <a:r>
              <a:rPr lang="fi-FI">
                <a:solidFill>
                  <a:schemeClr val="bg1"/>
                </a:solidFill>
              </a:rPr>
              <a:t>Edullisempaa kuin pääkaupunkiseudulla</a:t>
            </a:r>
          </a:p>
          <a:p>
            <a:pPr>
              <a:lnSpc>
                <a:spcPts val="2700"/>
              </a:lnSpc>
              <a:spcBef>
                <a:spcPts val="400"/>
              </a:spcBef>
              <a:buClr>
                <a:srgbClr val="5BCBEB"/>
              </a:buClr>
            </a:pPr>
            <a:r>
              <a:rPr lang="fi-FI">
                <a:solidFill>
                  <a:schemeClr val="bg1"/>
                </a:solidFill>
              </a:rPr>
              <a:t>Korkeakouluyhteistyöstä </a:t>
            </a:r>
            <a:br>
              <a:rPr lang="fi-FI">
                <a:solidFill>
                  <a:schemeClr val="bg1"/>
                </a:solidFill>
              </a:rPr>
            </a:br>
            <a:r>
              <a:rPr lang="fi-FI">
                <a:solidFill>
                  <a:schemeClr val="bg1"/>
                </a:solidFill>
              </a:rPr>
              <a:t>osaajia ja ideoita</a:t>
            </a:r>
          </a:p>
          <a:p>
            <a:pPr>
              <a:lnSpc>
                <a:spcPts val="2700"/>
              </a:lnSpc>
              <a:spcBef>
                <a:spcPts val="400"/>
              </a:spcBef>
              <a:buClr>
                <a:srgbClr val="5BCBEB"/>
              </a:buClr>
            </a:pPr>
            <a:r>
              <a:rPr lang="fi-FI">
                <a:solidFill>
                  <a:schemeClr val="bg1"/>
                </a:solidFill>
              </a:rPr>
              <a:t>Keskeinen sijainti</a:t>
            </a:r>
          </a:p>
        </p:txBody>
      </p:sp>
      <p:sp>
        <p:nvSpPr>
          <p:cNvPr id="4" name="Päivämäärän paikkamerkki 3">
            <a:extLst>
              <a:ext uri="{FF2B5EF4-FFF2-40B4-BE49-F238E27FC236}">
                <a16:creationId xmlns:a16="http://schemas.microsoft.com/office/drawing/2014/main" id="{8863963B-7296-BC17-0B8E-F0CCC22E884B}"/>
              </a:ext>
              <a:ext uri="{C183D7F6-B498-43B3-948B-1728B52AA6E4}">
                <adec:decorative xmlns:adec="http://schemas.microsoft.com/office/drawing/2017/decorative" val="1"/>
              </a:ext>
            </a:extLst>
          </p:cNvPr>
          <p:cNvSpPr>
            <a:spLocks noGrp="1"/>
          </p:cNvSpPr>
          <p:nvPr>
            <p:ph type="dt" sz="half" idx="2"/>
          </p:nvPr>
        </p:nvSpPr>
        <p:spPr/>
        <p:txBody>
          <a:bodyPr/>
          <a:lstStyle/>
          <a:p>
            <a:fld id="{A20F7C3C-2574-0848-A079-CE40710EF26B}"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16</a:t>
            </a:fld>
            <a:endParaRPr lang="fi-FI">
              <a:solidFill>
                <a:schemeClr val="bg1"/>
              </a:solidFill>
            </a:endParaRPr>
          </a:p>
        </p:txBody>
      </p:sp>
      <p:grpSp>
        <p:nvGrpSpPr>
          <p:cNvPr id="12" name="Group 11">
            <a:extLst>
              <a:ext uri="{FF2B5EF4-FFF2-40B4-BE49-F238E27FC236}">
                <a16:creationId xmlns:a16="http://schemas.microsoft.com/office/drawing/2014/main" id="{86B07D02-FE53-9B82-D57E-F674AE69121A}"/>
              </a:ext>
              <a:ext uri="{C183D7F6-B498-43B3-948B-1728B52AA6E4}">
                <adec:decorative xmlns:adec="http://schemas.microsoft.com/office/drawing/2017/decorative" val="1"/>
              </a:ext>
            </a:extLst>
          </p:cNvPr>
          <p:cNvGrpSpPr/>
          <p:nvPr/>
        </p:nvGrpSpPr>
        <p:grpSpPr>
          <a:xfrm>
            <a:off x="8873434" y="523020"/>
            <a:ext cx="2511742" cy="4331936"/>
            <a:chOff x="10506456" y="1518447"/>
            <a:chExt cx="1442363" cy="2487606"/>
          </a:xfrm>
        </p:grpSpPr>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0506456" y="1518447"/>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10905796" y="3292719"/>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grpSp>
      <p:sp>
        <p:nvSpPr>
          <p:cNvPr id="7" name="Tekstiruutu 24">
            <a:extLst>
              <a:ext uri="{FF2B5EF4-FFF2-40B4-BE49-F238E27FC236}">
                <a16:creationId xmlns:a16="http://schemas.microsoft.com/office/drawing/2014/main" id="{D0BABC0C-55B7-D925-E4E4-54BEF55714F7}"/>
              </a:ext>
              <a:ext uri="{C183D7F6-B498-43B3-948B-1728B52AA6E4}">
                <adec:decorative xmlns:adec="http://schemas.microsoft.com/office/drawing/2017/decorative" val="1"/>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Tampere / Mirella </a:t>
            </a:r>
            <a:r>
              <a:rPr lang="en-GB" altLang="fi-FI" sz="1200">
                <a:solidFill>
                  <a:srgbClr val="FFFFFF"/>
                </a:solidFill>
              </a:rPr>
              <a:t>M</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8" name="Kuva 18">
            <a:extLst>
              <a:ext uri="{FF2B5EF4-FFF2-40B4-BE49-F238E27FC236}">
                <a16:creationId xmlns:a16="http://schemas.microsoft.com/office/drawing/2014/main" id="{7B116E10-F047-8624-978B-82C16B4D719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9">
            <a:extLst>
              <a:ext uri="{FF2B5EF4-FFF2-40B4-BE49-F238E27FC236}">
                <a16:creationId xmlns:a16="http://schemas.microsoft.com/office/drawing/2014/main" id="{4909E89B-5BFB-BD95-EE12-D723435DCDA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482802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Nuori nainen käytävällä.">
            <a:extLst>
              <a:ext uri="{FF2B5EF4-FFF2-40B4-BE49-F238E27FC236}">
                <a16:creationId xmlns:a16="http://schemas.microsoft.com/office/drawing/2014/main" id="{BF093525-D57F-BDED-D38F-72CF3DF1C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088" y="0"/>
            <a:ext cx="12222178" cy="6858000"/>
          </a:xfrm>
          <a:prstGeom prst="rect">
            <a:avLst/>
          </a:prstGeom>
        </p:spPr>
      </p:pic>
      <p:sp>
        <p:nvSpPr>
          <p:cNvPr id="2" name="Suorakulmio 13">
            <a:extLst>
              <a:ext uri="{FF2B5EF4-FFF2-40B4-BE49-F238E27FC236}">
                <a16:creationId xmlns:a16="http://schemas.microsoft.com/office/drawing/2014/main" id="{AA01EAC2-FB65-9D41-0899-F6D26CE280F3}"/>
              </a:ext>
              <a:ext uri="{C183D7F6-B498-43B3-948B-1728B52AA6E4}">
                <adec:decorative xmlns:adec="http://schemas.microsoft.com/office/drawing/2017/decorative" val="1"/>
              </a:ext>
            </a:extLst>
          </p:cNvPr>
          <p:cNvSpPr/>
          <p:nvPr/>
        </p:nvSpPr>
        <p:spPr>
          <a:xfrm>
            <a:off x="0" y="1"/>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38758" y="913784"/>
            <a:ext cx="5581396" cy="1102583"/>
          </a:xfrm>
        </p:spPr>
        <p:txBody>
          <a:bodyPr/>
          <a:lstStyle/>
          <a:p>
            <a:r>
              <a:rPr lang="fi-FI">
                <a:solidFill>
                  <a:schemeClr val="bg1"/>
                </a:solidFill>
                <a:latin typeface="Montserrat Black" pitchFamily="2" charset="77"/>
              </a:rPr>
              <a:t>PANOSTAMME KOULUTUKSEEN</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DCEA8DAB-19DF-AC40-A236-9374FD38AA4B}"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437F8050-EB2D-A58D-C3FD-96F1338F99E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17</a:t>
            </a:fld>
            <a:endParaRPr lang="fi-FI">
              <a:solidFill>
                <a:schemeClr val="bg1"/>
              </a:solidFill>
            </a:endParaRPr>
          </a:p>
        </p:txBody>
      </p:sp>
      <p:sp>
        <p:nvSpPr>
          <p:cNvPr id="10" name="Tekstiruutu 24">
            <a:extLst>
              <a:ext uri="{FF2B5EF4-FFF2-40B4-BE49-F238E27FC236}">
                <a16:creationId xmlns:a16="http://schemas.microsoft.com/office/drawing/2014/main" id="{1D50E12E-912B-BD83-4CE6-37A6095FBB89}"/>
              </a:ext>
              <a:ext uri="{C183D7F6-B498-43B3-948B-1728B52AA6E4}">
                <adec:decorative xmlns:adec="http://schemas.microsoft.com/office/drawing/2017/decorative" val="1"/>
              </a:ext>
            </a:extLst>
          </p:cNvPr>
          <p:cNvSpPr txBox="1">
            <a:spLocks noChangeArrowheads="1"/>
          </p:cNvSpPr>
          <p:nvPr/>
        </p:nvSpPr>
        <p:spPr bwMode="auto">
          <a:xfrm>
            <a:off x="2325755" y="6283992"/>
            <a:ext cx="3810001" cy="4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7367120" y="6404977"/>
            <a:ext cx="2725426" cy="276999"/>
          </a:xfrm>
          <a:prstGeom prst="rect">
            <a:avLst/>
          </a:prstGeom>
          <a:effectLst/>
        </p:spPr>
        <p:txBody>
          <a:bodyPr wrap="none">
            <a:spAutoFit/>
          </a:bodyPr>
          <a:lstStyle/>
          <a:p>
            <a:r>
              <a:rPr lang="en-GB" altLang="fi-FI" sz="1200">
                <a:solidFill>
                  <a:srgbClr val="FFFFFF"/>
                </a:solidFill>
                <a:latin typeface="Calibri" panose="020F0502020204030204" pitchFamily="34" charset="0"/>
              </a:rPr>
              <a:t>Kuva: Visit Tampere / Mirella </a:t>
            </a:r>
            <a:r>
              <a:rPr lang="en-GB" altLang="fi-FI" sz="1200" err="1">
                <a:solidFill>
                  <a:srgbClr val="FFFFFF"/>
                </a:solidFill>
                <a:latin typeface="Calibri" panose="020F0502020204030204" pitchFamily="34" charset="0"/>
              </a:rPr>
              <a:t>Mellonmaa</a:t>
            </a:r>
            <a:endParaRPr lang="fi-FI" sz="120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a:solidFill>
                <a:schemeClr val="bg1">
                  <a:lumMod val="75000"/>
                  <a:lumOff val="25000"/>
                </a:schemeClr>
              </a:solidFill>
            </a:endParaRPr>
          </a:p>
        </p:txBody>
      </p:sp>
      <p:sp>
        <p:nvSpPr>
          <p:cNvPr id="17" name="Suorakulmio 16">
            <a:extLst>
              <a:ext uri="{FF2B5EF4-FFF2-40B4-BE49-F238E27FC236}">
                <a16:creationId xmlns:a16="http://schemas.microsoft.com/office/drawing/2014/main" id="{6E023218-710A-E60D-D6B8-9F911FD91E80}"/>
              </a:ext>
            </a:extLst>
          </p:cNvPr>
          <p:cNvSpPr/>
          <p:nvPr/>
        </p:nvSpPr>
        <p:spPr>
          <a:xfrm>
            <a:off x="2423999" y="2772452"/>
            <a:ext cx="1936847" cy="1144929"/>
          </a:xfrm>
          <a:prstGeom prst="rect">
            <a:avLst/>
          </a:prstGeom>
        </p:spPr>
        <p:txBody>
          <a:bodyPr wrap="square" anchor="ctr" anchorCtr="0">
            <a:spAutoFit/>
          </a:bodyPr>
          <a:lstStyle/>
          <a:p>
            <a:pPr algn="ctr">
              <a:lnSpc>
                <a:spcPct val="90000"/>
              </a:lnSpc>
              <a:spcBef>
                <a:spcPct val="0"/>
              </a:spcBef>
              <a:defRPr/>
            </a:pPr>
            <a:r>
              <a:rPr lang="fi-FI" sz="4400" b="1" dirty="0">
                <a:solidFill>
                  <a:srgbClr val="5BCBEB"/>
                </a:solidFill>
                <a:latin typeface="Montserrat Black" pitchFamily="2" charset="77"/>
              </a:rPr>
              <a:t>40 %</a:t>
            </a:r>
            <a:br>
              <a:rPr lang="fi-FI" b="1" dirty="0">
                <a:solidFill>
                  <a:schemeClr val="bg1"/>
                </a:solidFill>
                <a:latin typeface="Montserrat" pitchFamily="2" charset="77"/>
              </a:rPr>
            </a:br>
            <a:r>
              <a:rPr lang="fi-FI" sz="1600" b="1" dirty="0">
                <a:solidFill>
                  <a:schemeClr val="bg1"/>
                </a:solidFill>
                <a:latin typeface="Calibri" panose="020F0502020204030204" pitchFamily="34" charset="0"/>
                <a:cs typeface="Calibri" panose="020F0502020204030204" pitchFamily="34" charset="0"/>
              </a:rPr>
              <a:t>yli 15-vuotiaista on korkeakoulutettuja</a:t>
            </a:r>
          </a:p>
        </p:txBody>
      </p:sp>
      <p:sp>
        <p:nvSpPr>
          <p:cNvPr id="16" name="Suorakulmio 15">
            <a:extLst>
              <a:ext uri="{FF2B5EF4-FFF2-40B4-BE49-F238E27FC236}">
                <a16:creationId xmlns:a16="http://schemas.microsoft.com/office/drawing/2014/main" id="{A9A22A19-566D-0C9A-EC9A-4417A59AEE96}"/>
              </a:ext>
            </a:extLst>
          </p:cNvPr>
          <p:cNvSpPr/>
          <p:nvPr/>
        </p:nvSpPr>
        <p:spPr>
          <a:xfrm>
            <a:off x="4842278" y="3837456"/>
            <a:ext cx="1648490" cy="1588127"/>
          </a:xfrm>
          <a:prstGeom prst="rect">
            <a:avLst/>
          </a:prstGeom>
        </p:spPr>
        <p:txBody>
          <a:bodyPr wrap="square" anchor="ctr" anchorCtr="0">
            <a:spAutoFit/>
          </a:bodyPr>
          <a:lstStyle/>
          <a:p>
            <a:pPr algn="ctr">
              <a:lnSpc>
                <a:spcPct val="90000"/>
              </a:lnSpc>
              <a:spcBef>
                <a:spcPct val="0"/>
              </a:spcBef>
              <a:defRPr/>
            </a:pPr>
            <a:r>
              <a:rPr lang="fi-FI" sz="4400" b="1" dirty="0">
                <a:solidFill>
                  <a:srgbClr val="5BCBEB"/>
                </a:solidFill>
                <a:latin typeface="Montserrat Black" pitchFamily="2" charset="77"/>
              </a:rPr>
              <a:t>80 %</a:t>
            </a:r>
            <a:br>
              <a:rPr lang="fi-FI" b="1" dirty="0">
                <a:solidFill>
                  <a:schemeClr val="bg1"/>
                </a:solidFill>
                <a:latin typeface="Montserrat" pitchFamily="2" charset="77"/>
              </a:rPr>
            </a:br>
            <a:r>
              <a:rPr lang="fi-FI" sz="1600" b="1" dirty="0">
                <a:solidFill>
                  <a:schemeClr val="bg1"/>
                </a:solidFill>
                <a:latin typeface="Calibri" panose="020F0502020204030204" pitchFamily="34" charset="0"/>
                <a:cs typeface="Calibri" panose="020F0502020204030204" pitchFamily="34" charset="0"/>
              </a:rPr>
              <a:t>yli 15-vuotiaista on suorittanut </a:t>
            </a:r>
            <a:br>
              <a:rPr lang="fi-FI" sz="1600" b="1" dirty="0">
                <a:solidFill>
                  <a:schemeClr val="bg1"/>
                </a:solidFill>
                <a:latin typeface="Calibri" panose="020F0502020204030204" pitchFamily="34" charset="0"/>
                <a:cs typeface="Calibri" panose="020F0502020204030204" pitchFamily="34" charset="0"/>
              </a:rPr>
            </a:br>
            <a:r>
              <a:rPr lang="fi-FI" sz="1600" b="1" dirty="0">
                <a:solidFill>
                  <a:schemeClr val="bg1"/>
                </a:solidFill>
                <a:latin typeface="Calibri" panose="020F0502020204030204" pitchFamily="34" charset="0"/>
                <a:cs typeface="Calibri" panose="020F0502020204030204" pitchFamily="34" charset="0"/>
              </a:rPr>
              <a:t>vähintään toisen asteen tutkinnon</a:t>
            </a:r>
          </a:p>
        </p:txBody>
      </p:sp>
    </p:spTree>
    <p:extLst>
      <p:ext uri="{BB962C8B-B14F-4D97-AF65-F5344CB8AC3E}">
        <p14:creationId xmlns:p14="http://schemas.microsoft.com/office/powerpoint/2010/main" val="4290219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p:txBody>
          <a:bodyPr/>
          <a:lstStyle/>
          <a:p>
            <a:r>
              <a:rPr lang="fi-FI"/>
              <a:t>Oppimista läpi elämän</a:t>
            </a:r>
            <a:br>
              <a:rPr lang="fi-FI"/>
            </a:br>
            <a:r>
              <a:rPr lang="fi-FI" sz="2400" b="0"/>
              <a:t>– TOINEN ASTE JA AIKUISKOULUTUS</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a:xfrm>
            <a:off x="6487322" y="2496242"/>
            <a:ext cx="5175943" cy="4163079"/>
          </a:xfrm>
        </p:spPr>
        <p:txBody>
          <a:bodyPr vert="horz" lIns="91440" tIns="45720" rIns="91440" bIns="45720" rtlCol="0" anchor="t">
            <a:normAutofit/>
          </a:bodyPr>
          <a:lstStyle/>
          <a:p>
            <a:pPr marL="0" indent="0">
              <a:lnSpc>
                <a:spcPct val="90000"/>
              </a:lnSpc>
              <a:buNone/>
            </a:pPr>
            <a:r>
              <a:rPr lang="fi-FI" sz="2200" b="1" dirty="0">
                <a:latin typeface="Calibri" panose="020F0502020204030204" pitchFamily="34" charset="0"/>
                <a:cs typeface="Calibri" panose="020F0502020204030204" pitchFamily="34" charset="0"/>
              </a:rPr>
              <a:t>12 lukiota ja 1 aikuislukio</a:t>
            </a:r>
          </a:p>
          <a:p>
            <a:pPr>
              <a:lnSpc>
                <a:spcPct val="90000"/>
              </a:lnSpc>
            </a:pPr>
            <a:r>
              <a:rPr lang="fi-FI" sz="2200" dirty="0">
                <a:latin typeface="Calibri" panose="020F0502020204030204" pitchFamily="34" charset="0"/>
                <a:cs typeface="Calibri" panose="020F0502020204030204" pitchFamily="34" charset="0"/>
              </a:rPr>
              <a:t>6 kaupungin ylläpitämää päivälukiota ja 1 aikuislukio</a:t>
            </a:r>
          </a:p>
          <a:p>
            <a:pPr>
              <a:lnSpc>
                <a:spcPct val="90000"/>
              </a:lnSpc>
            </a:pPr>
            <a:r>
              <a:rPr lang="fi-FI" sz="2200" dirty="0">
                <a:latin typeface="Calibri" panose="020F0502020204030204" pitchFamily="34" charset="0"/>
                <a:cs typeface="Calibri" panose="020F0502020204030204" pitchFamily="34" charset="0"/>
              </a:rPr>
              <a:t>5 muiden koulutuksenjärjestäjien ylläpitämää lukiota</a:t>
            </a:r>
          </a:p>
          <a:p>
            <a:pPr marL="0" indent="0">
              <a:lnSpc>
                <a:spcPct val="90000"/>
              </a:lnSpc>
              <a:buNone/>
            </a:pPr>
            <a:r>
              <a:rPr lang="fi-FI" sz="2200" b="1" dirty="0">
                <a:latin typeface="Calibri" panose="020F0502020204030204" pitchFamily="34" charset="0"/>
                <a:cs typeface="Calibri" panose="020F0502020204030204" pitchFamily="34" charset="0"/>
              </a:rPr>
              <a:t>Tampereen seudun ammattiopisto </a:t>
            </a:r>
            <a:r>
              <a:rPr lang="fi-FI" sz="2200" b="1" dirty="0" err="1">
                <a:latin typeface="Calibri" panose="020F0502020204030204" pitchFamily="34" charset="0"/>
                <a:cs typeface="Calibri" panose="020F0502020204030204" pitchFamily="34" charset="0"/>
              </a:rPr>
              <a:t>Tredu</a:t>
            </a:r>
            <a:endParaRPr lang="fi-FI" sz="2200" b="1" dirty="0">
              <a:latin typeface="Calibri" panose="020F0502020204030204" pitchFamily="34" charset="0"/>
              <a:cs typeface="Calibri" panose="020F0502020204030204" pitchFamily="34" charset="0"/>
            </a:endParaRPr>
          </a:p>
          <a:p>
            <a:pPr>
              <a:lnSpc>
                <a:spcPct val="90000"/>
              </a:lnSpc>
            </a:pPr>
            <a:r>
              <a:rPr lang="fi-FI" sz="2200" dirty="0">
                <a:latin typeface="Calibri" panose="020F0502020204030204" pitchFamily="34" charset="0"/>
                <a:cs typeface="Calibri" panose="020F0502020204030204" pitchFamily="34" charset="0"/>
              </a:rPr>
              <a:t>17 000 nuorta ja aikuista opiskelijaa</a:t>
            </a:r>
          </a:p>
          <a:p>
            <a:pPr>
              <a:lnSpc>
                <a:spcPct val="90000"/>
              </a:lnSpc>
            </a:pPr>
            <a:r>
              <a:rPr lang="fi-FI" sz="2200" dirty="0">
                <a:latin typeface="Calibri" panose="020F0502020204030204" pitchFamily="34" charset="0"/>
                <a:cs typeface="Calibri" panose="020F0502020204030204" pitchFamily="34" charset="0"/>
              </a:rPr>
              <a:t>29 perustutkintoa ja </a:t>
            </a:r>
            <a:br>
              <a:rPr lang="fi-FI" sz="2200" dirty="0">
                <a:latin typeface="Calibri" panose="020F0502020204030204" pitchFamily="34" charset="0"/>
                <a:cs typeface="Calibri" panose="020F0502020204030204" pitchFamily="34" charset="0"/>
              </a:rPr>
            </a:br>
            <a:r>
              <a:rPr lang="fi-FI" sz="2200" dirty="0">
                <a:latin typeface="Calibri" panose="020F0502020204030204" pitchFamily="34" charset="0"/>
                <a:cs typeface="Calibri" panose="020F0502020204030204" pitchFamily="34" charset="0"/>
              </a:rPr>
              <a:t>21 ammattitutkintoa</a:t>
            </a:r>
            <a:endParaRPr lang="fi-FI" sz="2200" dirty="0">
              <a:latin typeface="Calibri" panose="020F0502020204030204" pitchFamily="34" charset="0"/>
              <a:ea typeface="Calibri"/>
              <a:cs typeface="Calibri" panose="020F0502020204030204" pitchFamily="34" charset="0"/>
            </a:endParaRPr>
          </a:p>
        </p:txBody>
      </p:sp>
      <p:sp>
        <p:nvSpPr>
          <p:cNvPr id="4" name="Päivämäärän paikkamerkki 3">
            <a:extLst>
              <a:ext uri="{FF2B5EF4-FFF2-40B4-BE49-F238E27FC236}">
                <a16:creationId xmlns:a16="http://schemas.microsoft.com/office/drawing/2014/main" id="{FACBFF56-DBED-F5A3-F5DB-9ED7669D645A}"/>
              </a:ext>
              <a:ext uri="{C183D7F6-B498-43B3-948B-1728B52AA6E4}">
                <adec:decorative xmlns:adec="http://schemas.microsoft.com/office/drawing/2017/decorative" val="1"/>
              </a:ext>
            </a:extLst>
          </p:cNvPr>
          <p:cNvSpPr>
            <a:spLocks noGrp="1"/>
          </p:cNvSpPr>
          <p:nvPr>
            <p:ph type="dt" sz="half" idx="2"/>
          </p:nvPr>
        </p:nvSpPr>
        <p:spPr/>
        <p:txBody>
          <a:bodyPr/>
          <a:lstStyle/>
          <a:p>
            <a:fld id="{7B6FBF6D-0A12-DE47-B33E-25B1457D3951}" type="datetime1">
              <a:rPr lang="fi-FI" smtClean="0"/>
              <a:t>7.5.2026</a:t>
            </a:fld>
            <a:endParaRPr lang="fi-FI"/>
          </a:p>
        </p:txBody>
      </p:sp>
      <p:sp>
        <p:nvSpPr>
          <p:cNvPr id="5" name="Dian numeron paikkamerkki 4">
            <a:extLst>
              <a:ext uri="{FF2B5EF4-FFF2-40B4-BE49-F238E27FC236}">
                <a16:creationId xmlns:a16="http://schemas.microsoft.com/office/drawing/2014/main" id="{8E04535D-6558-22F4-A966-F784787C3333}"/>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9" name="Tekstiruutu 24">
            <a:extLst>
              <a:ext uri="{FF2B5EF4-FFF2-40B4-BE49-F238E27FC236}">
                <a16:creationId xmlns:a16="http://schemas.microsoft.com/office/drawing/2014/main" id="{9502E8BF-C88D-29C3-2251-7FDE2CE13D6E}"/>
              </a:ext>
              <a:ext uri="{C183D7F6-B498-43B3-948B-1728B52AA6E4}">
                <adec:decorative xmlns:adec="http://schemas.microsoft.com/office/drawing/2017/decorative" val="1"/>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389" y="6357295"/>
            <a:ext cx="1238935" cy="311634"/>
          </a:xfrm>
          <a:prstGeom prst="rect">
            <a:avLst/>
          </a:prstGeom>
        </p:spPr>
      </p:pic>
      <p:pic>
        <p:nvPicPr>
          <p:cNvPr id="3" name="Picture 2">
            <a:extLst>
              <a:ext uri="{FF2B5EF4-FFF2-40B4-BE49-F238E27FC236}">
                <a16:creationId xmlns:a16="http://schemas.microsoft.com/office/drawing/2014/main" id="{B0558786-1224-F96D-B9F6-32C3A534091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5961321" cy="6858000"/>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Opiskelijoita kävelemässä yliopistorakennuksen sisällä rappusissa.">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894363" cy="6858000"/>
          </a:xfrm>
          <a:prstGeom prst="rect">
            <a:avLst/>
          </a:prstGeom>
        </p:spPr>
      </p:pic>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6416984" y="825198"/>
            <a:ext cx="4930466" cy="1553673"/>
          </a:xfrm>
        </p:spPr>
        <p:txBody>
          <a:bodyPr/>
          <a:lstStyle/>
          <a:p>
            <a:r>
              <a:rPr lang="fi-FI"/>
              <a:t>Opiskelijoiden kaupunki </a:t>
            </a:r>
            <a:br>
              <a:rPr lang="fi-FI"/>
            </a:br>
            <a:r>
              <a:rPr lang="fi-FI" sz="2400" b="0"/>
              <a:t>– TIIVIS KORKEAKOULUYHTEISÖ</a:t>
            </a:r>
          </a:p>
        </p:txBody>
      </p:sp>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0"/>
            <a:ext cx="5880295" cy="2998381"/>
          </a:xfrm>
          <a:prstGeom prst="rect">
            <a:avLst/>
          </a:prstGeom>
          <a:gradFill>
            <a:gsLst>
              <a:gs pos="79000">
                <a:schemeClr val="bg1">
                  <a:lumMod val="95000"/>
                  <a:alpha val="0"/>
                </a:schemeClr>
              </a:gs>
              <a:gs pos="15000">
                <a:schemeClr val="tx1">
                  <a:alpha val="6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Content Placeholder 6">
            <a:extLst>
              <a:ext uri="{FF2B5EF4-FFF2-40B4-BE49-F238E27FC236}">
                <a16:creationId xmlns:a16="http://schemas.microsoft.com/office/drawing/2014/main" id="{5B9FF1A7-CD0A-D7A1-46A0-A3E784FF6752}"/>
              </a:ext>
            </a:extLst>
          </p:cNvPr>
          <p:cNvSpPr>
            <a:spLocks noGrp="1"/>
          </p:cNvSpPr>
          <p:nvPr>
            <p:ph sz="quarter" idx="15"/>
          </p:nvPr>
        </p:nvSpPr>
        <p:spPr>
          <a:xfrm>
            <a:off x="6416984" y="2483892"/>
            <a:ext cx="4978897" cy="3882177"/>
          </a:xfrm>
        </p:spPr>
        <p:txBody>
          <a:bodyPr>
            <a:normAutofit fontScale="92500" lnSpcReduction="10000"/>
          </a:bodyPr>
          <a:lstStyle/>
          <a:p>
            <a:pPr marL="0" indent="0">
              <a:spcBef>
                <a:spcPts val="0"/>
              </a:spcBef>
              <a:buClr>
                <a:schemeClr val="tx1"/>
              </a:buClr>
              <a:buNone/>
              <a:defRPr/>
            </a:pPr>
            <a:r>
              <a:rPr kumimoji="0" lang="fi-FI" sz="2400" b="0" i="0" u="none" strike="noStrike" kern="1200" cap="none" spc="0" normalizeH="0" baseline="0" noProof="0" dirty="0">
                <a:ln>
                  <a:noFill/>
                </a:ln>
                <a:effectLst/>
                <a:uLnTx/>
                <a:uFillTx/>
                <a:latin typeface="Calibri" panose="020F0502020204030204"/>
                <a:ea typeface="+mn-ea"/>
                <a:cs typeface="+mn-cs"/>
              </a:rPr>
              <a:t>Tampereen yliopisto (</a:t>
            </a:r>
            <a:r>
              <a:rPr kumimoji="0" lang="fi-FI" sz="2400" b="1" i="0" u="none" strike="noStrike" kern="1200" cap="none" spc="0" normalizeH="0" baseline="0" noProof="0" dirty="0">
                <a:ln>
                  <a:noFill/>
                </a:ln>
                <a:effectLst/>
                <a:uLnTx/>
                <a:uFillTx/>
                <a:latin typeface="Calibri" panose="020F0502020204030204"/>
                <a:ea typeface="+mn-ea"/>
                <a:cs typeface="+mn-cs"/>
              </a:rPr>
              <a:t>TUNI</a:t>
            </a:r>
            <a:r>
              <a:rPr kumimoji="0" lang="fi-FI" sz="2400" b="0" i="0" u="none" strike="noStrike" kern="1200" cap="none" spc="0" normalizeH="0" baseline="0" noProof="0" dirty="0">
                <a:ln>
                  <a:noFill/>
                </a:ln>
                <a:effectLst/>
                <a:uLnTx/>
                <a:uFillTx/>
                <a:latin typeface="Calibri" panose="020F0502020204030204"/>
                <a:ea typeface="+mn-ea"/>
                <a:cs typeface="+mn-cs"/>
              </a:rPr>
              <a:t>) ja </a:t>
            </a:r>
            <a:br>
              <a:rPr kumimoji="0" lang="fi-FI" sz="2400" b="0" i="0" u="none" strike="noStrike" kern="1200" cap="none" spc="0" normalizeH="0" baseline="0" noProof="0" dirty="0">
                <a:ln>
                  <a:noFill/>
                </a:ln>
                <a:effectLst/>
                <a:uLnTx/>
                <a:uFillTx/>
                <a:latin typeface="Calibri" panose="020F0502020204030204"/>
                <a:ea typeface="+mn-ea"/>
                <a:cs typeface="+mn-cs"/>
              </a:rPr>
            </a:br>
            <a:r>
              <a:rPr kumimoji="0" lang="fi-FI" sz="2400" b="0" i="0" u="none" strike="noStrike" kern="1200" cap="none" spc="0" normalizeH="0" baseline="0" noProof="0" dirty="0">
                <a:ln>
                  <a:noFill/>
                </a:ln>
                <a:effectLst/>
                <a:uLnTx/>
                <a:uFillTx/>
                <a:latin typeface="Calibri" panose="020F0502020204030204"/>
                <a:ea typeface="+mn-ea"/>
                <a:cs typeface="+mn-cs"/>
              </a:rPr>
              <a:t>Tampereen ammattikorkeakoulu (</a:t>
            </a:r>
            <a:r>
              <a:rPr kumimoji="0" lang="fi-FI" sz="2400" b="1" i="0" u="none" strike="noStrike" kern="1200" cap="none" spc="0" normalizeH="0" baseline="0" noProof="0" dirty="0">
                <a:ln>
                  <a:noFill/>
                </a:ln>
                <a:effectLst/>
                <a:uLnTx/>
                <a:uFillTx/>
                <a:latin typeface="Calibri" panose="020F0502020204030204"/>
                <a:ea typeface="+mn-ea"/>
                <a:cs typeface="+mn-cs"/>
              </a:rPr>
              <a:t>TAMK</a:t>
            </a:r>
            <a:r>
              <a:rPr kumimoji="0" lang="fi-FI" sz="2400" b="0" i="0" u="none" strike="noStrike" kern="1200" cap="none" spc="0" normalizeH="0" baseline="0" noProof="0" dirty="0">
                <a:ln>
                  <a:noFill/>
                </a:ln>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endParaRPr kumimoji="0" lang="fi-FI" sz="2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400" b="1" i="0" u="none" strike="noStrike" kern="1200" cap="none" spc="0" normalizeH="0" baseline="0" noProof="0" dirty="0">
                <a:ln>
                  <a:noFill/>
                </a:ln>
                <a:effectLst/>
                <a:uLnTx/>
                <a:uFillTx/>
                <a:latin typeface="Calibri" panose="020F0502020204030204"/>
                <a:ea typeface="+mn-ea"/>
                <a:cs typeface="+mn-cs"/>
              </a:rPr>
              <a:t>Noin 35 000 </a:t>
            </a:r>
            <a:r>
              <a:rPr kumimoji="0" lang="fi-FI" sz="2400" b="0" i="0" u="none" strike="noStrike" kern="1200" cap="none" spc="0" normalizeH="0" baseline="0" noProof="0" dirty="0">
                <a:ln>
                  <a:noFill/>
                </a:ln>
                <a:effectLst/>
                <a:uLnTx/>
                <a:uFillTx/>
                <a:latin typeface="Calibri" panose="020F0502020204030204"/>
                <a:ea typeface="+mn-ea"/>
                <a:cs typeface="+mn-cs"/>
              </a:rPr>
              <a:t>opiskelijaa</a:t>
            </a:r>
            <a:endParaRPr lang="fi-FI" dirty="0">
              <a:latin typeface="Calibri" panose="020F0502020204030204"/>
            </a:endParaRP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400" b="1" i="0" u="none" strike="noStrike" kern="1200" cap="none" spc="0" normalizeH="0" baseline="0" noProof="0" dirty="0">
                <a:ln>
                  <a:noFill/>
                </a:ln>
                <a:effectLst/>
                <a:uLnTx/>
                <a:uFillTx/>
                <a:latin typeface="Calibri" panose="020F0502020204030204"/>
                <a:ea typeface="+mn-ea"/>
                <a:cs typeface="+mn-cs"/>
              </a:rPr>
              <a:t>Noin </a:t>
            </a:r>
            <a:r>
              <a:rPr lang="fi-FI" b="1" dirty="0">
                <a:latin typeface="Calibri" panose="020F0502020204030204"/>
              </a:rPr>
              <a:t>5 300</a:t>
            </a:r>
            <a:r>
              <a:rPr kumimoji="0" lang="fi-FI" sz="2400" b="1" i="0" u="none" strike="noStrike" kern="1200" cap="none" spc="0" normalizeH="0" baseline="0" noProof="0" dirty="0">
                <a:ln>
                  <a:noFill/>
                </a:ln>
                <a:effectLst/>
                <a:uLnTx/>
                <a:uFillTx/>
                <a:latin typeface="Calibri" panose="020F0502020204030204"/>
                <a:ea typeface="+mn-ea"/>
                <a:cs typeface="+mn-cs"/>
              </a:rPr>
              <a:t> </a:t>
            </a:r>
            <a:r>
              <a:rPr kumimoji="0" lang="fi-FI" sz="2400" b="0" i="0" u="none" strike="noStrike" kern="1200" cap="none" spc="0" normalizeH="0" baseline="0" noProof="0" dirty="0">
                <a:ln>
                  <a:noFill/>
                </a:ln>
                <a:effectLst/>
                <a:uLnTx/>
                <a:uFillTx/>
                <a:latin typeface="Calibri" panose="020F0502020204030204"/>
                <a:ea typeface="+mn-ea"/>
                <a:cs typeface="+mn-cs"/>
              </a:rPr>
              <a:t>henkilöstöä</a:t>
            </a:r>
            <a:endParaRPr lang="fi-FI" sz="2400" b="0" i="0" u="none" strike="noStrike" kern="1200" cap="none" spc="0" normalizeH="0" baseline="0" noProof="0" dirty="0">
              <a:ln>
                <a:noFill/>
              </a:ln>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kumimoji="0" lang="fi-FI" sz="2400" b="1" i="0" u="none" strike="noStrike" kern="1200" cap="none" spc="0" normalizeH="0" baseline="0" noProof="0" dirty="0">
                <a:ln>
                  <a:noFill/>
                </a:ln>
                <a:effectLst/>
                <a:uLnTx/>
                <a:uFillTx/>
                <a:latin typeface="Calibri" panose="020F0502020204030204"/>
                <a:ea typeface="+mn-ea"/>
                <a:cs typeface="+mn-cs"/>
              </a:rPr>
              <a:t>Kärkialoja:</a:t>
            </a:r>
          </a:p>
          <a:p>
            <a:pPr marL="228600" marR="0" lvl="0" indent="-228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i-FI" sz="2400" b="0" i="0" u="none" strike="noStrike" kern="1200" cap="none" spc="0" normalizeH="0" baseline="0" noProof="0" dirty="0">
                <a:ln>
                  <a:noFill/>
                </a:ln>
                <a:effectLst/>
                <a:uLnTx/>
                <a:uFillTx/>
                <a:latin typeface="Calibri" panose="020F0502020204030204"/>
                <a:ea typeface="+mn-ea"/>
                <a:cs typeface="+mn-cs"/>
              </a:rPr>
              <a:t>tekniikka, terveys ja yhteiskunta</a:t>
            </a:r>
            <a:endParaRPr kumimoji="0" lang="fi-FI" sz="2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kumimoji="0" lang="fi-FI" b="1" i="0" u="none" strike="noStrike" kern="1200" cap="none" spc="0" normalizeH="0" baseline="0" noProof="0" dirty="0">
                <a:ln>
                  <a:noFill/>
                </a:ln>
                <a:effectLst/>
                <a:uLnTx/>
                <a:uFillTx/>
                <a:latin typeface="Calibri" panose="020F0502020204030204"/>
                <a:ea typeface="+mn-ea"/>
                <a:cs typeface="+mn-cs"/>
              </a:rPr>
              <a:t>5</a:t>
            </a:r>
            <a:r>
              <a:rPr kumimoji="0" lang="fi-FI" sz="2400" b="0" i="0" u="none" strike="noStrike" kern="1200" cap="none" spc="0" normalizeH="0" baseline="0" noProof="0" dirty="0">
                <a:ln>
                  <a:noFill/>
                </a:ln>
                <a:effectLst/>
                <a:uLnTx/>
                <a:uFillTx/>
                <a:latin typeface="Calibri" panose="020F0502020204030204"/>
                <a:ea typeface="+mn-ea"/>
                <a:cs typeface="+mn-cs"/>
              </a:rPr>
              <a:t> kampusta Tampereella</a:t>
            </a: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fi-FI" sz="2400" b="1" i="0" u="none" strike="noStrike" kern="1200" cap="none" spc="0" normalizeH="0" baseline="0" noProof="0" dirty="0">
                <a:ln>
                  <a:noFill/>
                </a:ln>
                <a:effectLst/>
                <a:uLnTx/>
                <a:uFillTx/>
                <a:latin typeface="Calibri" panose="020F0502020204030204"/>
                <a:ea typeface="+mn-ea"/>
                <a:cs typeface="+mn-cs"/>
              </a:rPr>
              <a:t>5</a:t>
            </a:r>
            <a:r>
              <a:rPr kumimoji="0" lang="fi-FI" sz="2400" b="0" i="0" u="none" strike="noStrike" kern="1200" cap="none" spc="0" normalizeH="0" baseline="0" noProof="0" dirty="0">
                <a:ln>
                  <a:noFill/>
                </a:ln>
                <a:effectLst/>
                <a:uLnTx/>
                <a:uFillTx/>
                <a:latin typeface="Calibri" panose="020F0502020204030204"/>
                <a:ea typeface="+mn-ea"/>
                <a:cs typeface="+mn-cs"/>
              </a:rPr>
              <a:t> muualla</a:t>
            </a:r>
          </a:p>
          <a:p>
            <a:pPr marL="228600" marR="0" lvl="0" indent="-228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fi-FI" sz="2400" b="0" i="0" u="none" strike="noStrike" kern="1200" cap="none" spc="0" normalizeH="0" baseline="0" noProof="0" dirty="0">
                <a:ln>
                  <a:noFill/>
                </a:ln>
                <a:effectLst/>
                <a:uLnTx/>
                <a:uFillTx/>
                <a:latin typeface="Calibri" panose="020F0502020204030204"/>
                <a:ea typeface="+mn-ea"/>
                <a:cs typeface="+mn-cs"/>
              </a:rPr>
              <a:t>Ikaalinen, Mänttä-Vilppula, Pori, Seinäjoki &amp; Virrat</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24D08A0C-A567-C84D-8DF4-835E0456C55D}" type="datetime1">
              <a:rPr lang="fi-FI" smtClean="0"/>
              <a:t>7.5.2026</a:t>
            </a:fld>
            <a:endParaRPr lang="fi-FI"/>
          </a:p>
        </p:txBody>
      </p:sp>
      <p:sp>
        <p:nvSpPr>
          <p:cNvPr id="5" name="Dian numeron paikkamerkki 4">
            <a:extLst>
              <a:ext uri="{FF2B5EF4-FFF2-40B4-BE49-F238E27FC236}">
                <a16:creationId xmlns:a16="http://schemas.microsoft.com/office/drawing/2014/main" id="{437F8050-EB2D-A58D-C3FD-96F1338F99EF}"/>
              </a:ext>
            </a:extLst>
          </p:cNvPr>
          <p:cNvSpPr>
            <a:spLocks noGrp="1"/>
          </p:cNvSpPr>
          <p:nvPr>
            <p:ph type="sldNum" sz="quarter" idx="4"/>
          </p:nvPr>
        </p:nvSpPr>
        <p:spPr/>
        <p:txBody>
          <a:bodyPr/>
          <a:lstStyle/>
          <a:p>
            <a:fld id="{F3EE06F1-2D77-A44E-97FA-F679B9CB76D5}" type="slidenum">
              <a:rPr lang="fi-FI" smtClean="0"/>
              <a:t>19</a:t>
            </a:fld>
            <a:endParaRPr lang="fi-FI"/>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6862364" y="6404977"/>
            <a:ext cx="2725426" cy="276999"/>
          </a:xfrm>
          <a:prstGeom prst="rect">
            <a:avLst/>
          </a:prstGeom>
          <a:effectLst/>
        </p:spPr>
        <p:txBody>
          <a:bodyPr wrap="none">
            <a:spAutoFit/>
          </a:bodyPr>
          <a:lstStyle/>
          <a:p>
            <a:r>
              <a:rPr lang="en-GB" altLang="fi-FI" sz="1200">
                <a:solidFill>
                  <a:srgbClr val="FFFFFF"/>
                </a:solidFill>
                <a:latin typeface="Calibri" panose="020F0502020204030204" pitchFamily="34" charset="0"/>
              </a:rPr>
              <a:t>Kuva: Visit Tampere / Mirella </a:t>
            </a:r>
            <a:r>
              <a:rPr lang="en-GB" altLang="fi-FI" sz="1200" err="1">
                <a:solidFill>
                  <a:srgbClr val="FFFFFF"/>
                </a:solidFill>
                <a:latin typeface="Calibri" panose="020F0502020204030204" pitchFamily="34" charset="0"/>
              </a:rPr>
              <a:t>Mellonmaa</a:t>
            </a:r>
            <a:endParaRPr lang="fi-FI" sz="1200"/>
          </a:p>
        </p:txBody>
      </p:sp>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2173" y="306977"/>
            <a:ext cx="5456239" cy="1532858"/>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F8DDCA-0523-0228-754E-B5D13FD92C16}"/>
              </a:ext>
            </a:extLst>
          </p:cNvPr>
          <p:cNvSpPr>
            <a:spLocks noGrp="1"/>
          </p:cNvSpPr>
          <p:nvPr>
            <p:ph type="title"/>
          </p:nvPr>
        </p:nvSpPr>
        <p:spPr>
          <a:xfrm>
            <a:off x="831850" y="-1060926"/>
            <a:ext cx="10515600" cy="1060926"/>
          </a:xfrm>
        </p:spPr>
        <p:txBody>
          <a:bodyPr vert="horz" lIns="91440" tIns="45720" rIns="91440" bIns="45720" rtlCol="0" anchor="b">
            <a:normAutofit/>
          </a:bodyPr>
          <a:lstStyle/>
          <a:p>
            <a:r>
              <a:rPr lang="fi-FI"/>
              <a:t>Tampereen tarina.</a:t>
            </a:r>
          </a:p>
        </p:txBody>
      </p:sp>
      <p:pic>
        <p:nvPicPr>
          <p:cNvPr id="9" name="Kuva 32" descr="Tampere.Finland -tunnus.">
            <a:extLst>
              <a:ext uri="{FF2B5EF4-FFF2-40B4-BE49-F238E27FC236}">
                <a16:creationId xmlns:a16="http://schemas.microsoft.com/office/drawing/2014/main" id="{07A3B9EA-F2BC-3F66-CC8A-2EEA63D1A1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66014" y="488300"/>
            <a:ext cx="5459973" cy="1235997"/>
          </a:xfrm>
          <a:prstGeom prst="rect">
            <a:avLst/>
          </a:prstGeom>
          <a:effectLst>
            <a:outerShdw blurRad="88900" algn="ctr" rotWithShape="0">
              <a:prstClr val="black">
                <a:alpha val="36620"/>
              </a:prstClr>
            </a:outerShdw>
          </a:effectLst>
        </p:spPr>
      </p:pic>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fi-FI" sz="1600" b="1">
                <a:solidFill>
                  <a:srgbClr val="FFFFFF"/>
                </a:solidFill>
                <a:effectLst>
                  <a:outerShdw blurRad="50800" algn="ctr" rotWithShape="0">
                    <a:prstClr val="black">
                      <a:alpha val="20963"/>
                    </a:prstClr>
                  </a:outerShdw>
                </a:effectLst>
              </a:rPr>
              <a:t>Tampere on asenne. Se asuu meissä kaikissa ja on juurtunut syvälle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harjumaisemaan. Täällä, kosken rannalla, on aina syntynyt ideoita.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Niistä on tullut työtä – jopa kokonaisia yhteisöjä. ​</a:t>
            </a:r>
            <a:br>
              <a:rPr lang="fi-FI" sz="1600" b="1">
                <a:solidFill>
                  <a:srgbClr val="FFFFFF"/>
                </a:solidFill>
                <a:effectLst>
                  <a:outerShdw blurRad="50800" algn="ctr" rotWithShape="0">
                    <a:prstClr val="black">
                      <a:alpha val="20963"/>
                    </a:prstClr>
                  </a:outerShdw>
                </a:effectLst>
              </a:rPr>
            </a:br>
            <a:endParaRPr lang="fi-FI" sz="1600" b="1">
              <a:solidFill>
                <a:srgbClr val="FFFFFF"/>
              </a:solidFill>
              <a:effectLst>
                <a:outerShdw blurRad="50800" algn="ctr" rotWithShape="0">
                  <a:prstClr val="black">
                    <a:alpha val="20963"/>
                  </a:prstClr>
                </a:outerShdw>
              </a:effectLst>
            </a:endParaRPr>
          </a:p>
          <a:p>
            <a:pPr marL="0" indent="0" algn="ctr">
              <a:lnSpc>
                <a:spcPct val="120000"/>
              </a:lnSpc>
              <a:buClr>
                <a:srgbClr val="EB5E58"/>
              </a:buClr>
              <a:buNone/>
              <a:defRPr/>
            </a:pPr>
            <a:r>
              <a:rPr lang="fi-FI" sz="1600" b="1">
                <a:solidFill>
                  <a:srgbClr val="FFFFFF"/>
                </a:solidFill>
                <a:effectLst>
                  <a:outerShdw blurRad="50800" algn="ctr" rotWithShape="0">
                    <a:prstClr val="black">
                      <a:alpha val="20963"/>
                    </a:prstClr>
                  </a:outerShdw>
                </a:effectLst>
              </a:rPr>
              <a:t>Kun yhdet koneet ovat hiljentyneet, uudet ajatukset ovat pian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täyttäneet tilan. Kangaspakat ovat vaihtuneet koodinpätkiin ja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mieleenpainuviin kokemuksiin. ​</a:t>
            </a:r>
            <a:br>
              <a:rPr lang="fi-FI" sz="1600" b="1">
                <a:solidFill>
                  <a:srgbClr val="FFFFFF"/>
                </a:solidFill>
                <a:effectLst>
                  <a:outerShdw blurRad="50800" algn="ctr" rotWithShape="0">
                    <a:prstClr val="black">
                      <a:alpha val="20963"/>
                    </a:prstClr>
                  </a:outerShdw>
                </a:effectLst>
              </a:rPr>
            </a:br>
            <a:endParaRPr lang="fi-FI" sz="1600" b="1">
              <a:solidFill>
                <a:srgbClr val="FFFFFF"/>
              </a:solidFill>
              <a:effectLst>
                <a:outerShdw blurRad="50800" algn="ctr" rotWithShape="0">
                  <a:prstClr val="black">
                    <a:alpha val="20963"/>
                  </a:prstClr>
                </a:outerShdw>
              </a:effectLst>
            </a:endParaRPr>
          </a:p>
          <a:p>
            <a:pPr marL="0" indent="0" algn="ctr">
              <a:lnSpc>
                <a:spcPct val="120000"/>
              </a:lnSpc>
              <a:buClr>
                <a:srgbClr val="EB5E58"/>
              </a:buClr>
              <a:buNone/>
              <a:defRPr/>
            </a:pPr>
            <a:r>
              <a:rPr lang="fi-FI" sz="1600" b="1">
                <a:solidFill>
                  <a:srgbClr val="FFFFFF"/>
                </a:solidFill>
                <a:effectLst>
                  <a:outerShdw blurRad="50800" algn="ctr" rotWithShape="0">
                    <a:prstClr val="black">
                      <a:alpha val="20963"/>
                    </a:prstClr>
                  </a:outerShdw>
                </a:effectLst>
              </a:rPr>
              <a:t>Rosoisiin tiiliseiniin, yhä korkeammalle kiipeäviin ikkunariveihin on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istutettu lupaus tulevasta. Vaikka kaupungin siluetti muuttuu, </a:t>
            </a:r>
            <a:br>
              <a:rPr lang="fi-FI" sz="1600" b="1">
                <a:solidFill>
                  <a:srgbClr val="FFFFFF"/>
                </a:solidFill>
                <a:effectLst>
                  <a:outerShdw blurRad="50800" algn="ctr" rotWithShape="0">
                    <a:prstClr val="black">
                      <a:alpha val="20963"/>
                    </a:prstClr>
                  </a:outerShdw>
                </a:effectLst>
              </a:rPr>
            </a:br>
            <a:r>
              <a:rPr lang="fi-FI" sz="1600" b="1">
                <a:solidFill>
                  <a:srgbClr val="FFFFFF"/>
                </a:solidFill>
                <a:effectLst>
                  <a:outerShdw blurRad="50800" algn="ctr" rotWithShape="0">
                    <a:prstClr val="black">
                      <a:alpha val="20963"/>
                    </a:prstClr>
                  </a:outerShdw>
                </a:effectLst>
              </a:rPr>
              <a:t>Tampereen tunnelma on aina tuttu. </a:t>
            </a:r>
          </a:p>
          <a:p>
            <a:pPr marL="0" indent="0" algn="ctr">
              <a:lnSpc>
                <a:spcPct val="120000"/>
              </a:lnSpc>
              <a:buClr>
                <a:srgbClr val="EB5E58"/>
              </a:buClr>
              <a:buNone/>
              <a:defRPr/>
            </a:pPr>
            <a:r>
              <a:rPr lang="fi-FI" b="1">
                <a:solidFill>
                  <a:srgbClr val="FFFFFF"/>
                </a:solidFill>
                <a:effectLst>
                  <a:outerShdw blurRad="50800" algn="ctr" rotWithShape="0">
                    <a:prstClr val="black">
                      <a:alpha val="20963"/>
                    </a:prstClr>
                  </a:outerShdw>
                </a:effectLst>
              </a:rPr>
              <a:t>Tämä on koti. </a:t>
            </a:r>
          </a:p>
          <a:p>
            <a:endParaRPr lang="fi-FI" sz="1600"/>
          </a:p>
        </p:txBody>
      </p:sp>
      <p:sp>
        <p:nvSpPr>
          <p:cNvPr id="7" name="Tekstiruutu 24">
            <a:extLst>
              <a:ext uri="{FF2B5EF4-FFF2-40B4-BE49-F238E27FC236}">
                <a16:creationId xmlns:a16="http://schemas.microsoft.com/office/drawing/2014/main" id="{1F1CFB57-6EA6-17F7-042C-691E365B1D0A}"/>
              </a:ext>
              <a:ext uri="{C183D7F6-B498-43B3-948B-1728B52AA6E4}">
                <adec:decorative xmlns:adec="http://schemas.microsoft.com/office/drawing/2017/decorative" val="1"/>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a:solidFill>
                  <a:schemeClr val="tx1"/>
                </a:solidFill>
              </a:rPr>
              <a:t>Kuva: Visit Tampere / Laura </a:t>
            </a:r>
            <a:r>
              <a:rPr lang="en-GB" altLang="fi-FI" sz="1200" err="1">
                <a:solidFill>
                  <a:schemeClr val="tx1"/>
                </a:solidFill>
              </a:rPr>
              <a:t>Vanzo</a:t>
            </a:r>
            <a:r>
              <a:rPr lang="fi-FI" altLang="fi-FI" sz="1200">
                <a:solidFill>
                  <a:schemeClr val="tx1"/>
                </a:solidFill>
              </a:rPr>
              <a:t> </a:t>
            </a:r>
          </a:p>
        </p:txBody>
      </p:sp>
      <p:sp>
        <p:nvSpPr>
          <p:cNvPr id="4" name="Päivämäärän paikkamerkki 3">
            <a:extLst>
              <a:ext uri="{FF2B5EF4-FFF2-40B4-BE49-F238E27FC236}">
                <a16:creationId xmlns:a16="http://schemas.microsoft.com/office/drawing/2014/main" id="{A09D2D0B-B6E0-A270-DBBA-2C44F10EFA93}"/>
              </a:ext>
              <a:ext uri="{C183D7F6-B498-43B3-948B-1728B52AA6E4}">
                <adec:decorative xmlns:adec="http://schemas.microsoft.com/office/drawing/2017/decorative" val="1"/>
              </a:ext>
            </a:extLst>
          </p:cNvPr>
          <p:cNvSpPr>
            <a:spLocks noGrp="1"/>
          </p:cNvSpPr>
          <p:nvPr>
            <p:ph type="dt" sz="half" idx="2"/>
          </p:nvPr>
        </p:nvSpPr>
        <p:spPr/>
        <p:txBody>
          <a:bodyPr/>
          <a:lstStyle/>
          <a:p>
            <a:fld id="{A8749F13-BDE8-2B48-894C-291E7F18BF45}" type="datetime1">
              <a:rPr lang="fi-FI" smtClean="0"/>
              <a:t>7.5.2026</a:t>
            </a:fld>
            <a:endParaRPr lang="fi-FI"/>
          </a:p>
        </p:txBody>
      </p:sp>
      <p:sp>
        <p:nvSpPr>
          <p:cNvPr id="5" name="Dian numeron paikkamerkki 4">
            <a:extLst>
              <a:ext uri="{FF2B5EF4-FFF2-40B4-BE49-F238E27FC236}">
                <a16:creationId xmlns:a16="http://schemas.microsoft.com/office/drawing/2014/main" id="{4BABB32C-5EEF-20BA-8A31-6EC6FC2D502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a:t>
            </a:fld>
            <a:endParaRPr lang="fi-FI"/>
          </a:p>
        </p:txBody>
      </p:sp>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2">
            <a:extLst>
              <a:ext uri="{FF2B5EF4-FFF2-40B4-BE49-F238E27FC236}">
                <a16:creationId xmlns:a16="http://schemas.microsoft.com/office/drawing/2014/main" id="{61972B76-86E2-04BF-0651-04446E5D2A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Suorakulmio 13">
            <a:extLst>
              <a:ext uri="{FF2B5EF4-FFF2-40B4-BE49-F238E27FC236}">
                <a16:creationId xmlns:a16="http://schemas.microsoft.com/office/drawing/2014/main" id="{5651EAA0-F9B1-ABAC-1E73-A4B3EF631A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23029"/>
            <a:ext cx="7118309" cy="1259244"/>
          </a:xfrm>
          <a:prstGeom prst="rect">
            <a:avLst/>
          </a:prstGeom>
          <a:noFill/>
        </p:spPr>
        <p:txBody>
          <a:bodyPr wrap="square">
            <a:noAutofit/>
          </a:bodyPr>
          <a:lstStyle/>
          <a:p>
            <a:pPr lvl="0">
              <a:defRPr/>
            </a:pPr>
            <a:endParaRPr lang="fi-FI" sz="2000">
              <a:solidFill>
                <a:schemeClr val="tx2"/>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9568CF82-0B15-2A48-B818-B060041479D8}" type="datetime1">
              <a:rPr lang="fi-FI" smtClean="0">
                <a:solidFill>
                  <a:schemeClr val="bg1"/>
                </a:solidFill>
              </a:rPr>
              <a:t>7.5.2026</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20</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 Latvala</a:t>
            </a:r>
          </a:p>
        </p:txBody>
      </p:sp>
      <p:sp>
        <p:nvSpPr>
          <p:cNvPr id="2" name="Title 6">
            <a:extLst>
              <a:ext uri="{FF2B5EF4-FFF2-40B4-BE49-F238E27FC236}">
                <a16:creationId xmlns:a16="http://schemas.microsoft.com/office/drawing/2014/main" id="{813A2FFF-72F7-9DD5-A569-A921D4BFE74C}"/>
              </a:ext>
            </a:extLst>
          </p:cNvPr>
          <p:cNvSpPr txBox="1">
            <a:spLocks noGrp="1"/>
          </p:cNvSpPr>
          <p:nvPr>
            <p:ph type="title" idx="4294967295"/>
          </p:nvPr>
        </p:nvSpPr>
        <p:spPr>
          <a:xfrm>
            <a:off x="751706" y="2579363"/>
            <a:ext cx="9906001" cy="13481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FI" sz="9600" b="1" i="0" u="none" strike="noStrike" kern="1200" cap="none" spc="0" normalizeH="0" baseline="0" noProof="0">
                <a:ln>
                  <a:noFill/>
                </a:ln>
                <a:solidFill>
                  <a:schemeClr val="bg1"/>
                </a:solidFill>
                <a:effectLst/>
                <a:uLnTx/>
                <a:uFillTx/>
                <a:latin typeface="Montserrat Black" pitchFamily="2" charset="77"/>
                <a:ea typeface="+mj-ea"/>
                <a:cs typeface="+mj-cs"/>
              </a:rPr>
              <a:t>TYÖ</a:t>
            </a:r>
          </a:p>
        </p:txBody>
      </p:sp>
      <p:sp>
        <p:nvSpPr>
          <p:cNvPr id="4" name="Text Placeholder 8">
            <a:extLst>
              <a:ext uri="{FF2B5EF4-FFF2-40B4-BE49-F238E27FC236}">
                <a16:creationId xmlns:a16="http://schemas.microsoft.com/office/drawing/2014/main" id="{31AD9663-016E-AFBC-A1E1-45C1B6977983}"/>
              </a:ext>
            </a:extLst>
          </p:cNvPr>
          <p:cNvSpPr txBox="1">
            <a:spLocks/>
          </p:cNvSpPr>
          <p:nvPr/>
        </p:nvSpPr>
        <p:spPr>
          <a:xfrm>
            <a:off x="727199" y="4216100"/>
            <a:ext cx="10515600" cy="1042987"/>
          </a:xfrm>
          <a:prstGeom prst="rect">
            <a:avLst/>
          </a:prstGeom>
        </p:spPr>
        <p:txBody>
          <a:bodyPr>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Tampereella on aina ollut työtä, vaikka sen luonne ja </a:t>
            </a:r>
            <a:b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b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tekemisen tapa ovat vaihdelleet vuosien varrella.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Tampere tunnetaan edelleen työstä, ja </a:t>
            </a:r>
            <a:b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br>
            <a:r>
              <a:rPr kumimoji="0" lang="fi-FI" sz="2000" b="0" i="0" u="none" strike="noStrike" kern="1200" cap="none" spc="0" normalizeH="0" baseline="0" noProof="0">
                <a:ln>
                  <a:noFill/>
                </a:ln>
                <a:solidFill>
                  <a:schemeClr val="bg1"/>
                </a:solidFill>
                <a:effectLst/>
                <a:uLnTx/>
                <a:uFillTx/>
                <a:latin typeface="Calibri" panose="020F0502020204030204"/>
                <a:ea typeface="+mn-ea"/>
                <a:cs typeface="+mn-cs"/>
              </a:rPr>
              <a:t>täältä löytyy monialaista osaamista.</a:t>
            </a:r>
          </a:p>
        </p:txBody>
      </p:sp>
    </p:spTree>
    <p:extLst>
      <p:ext uri="{BB962C8B-B14F-4D97-AF65-F5344CB8AC3E}">
        <p14:creationId xmlns:p14="http://schemas.microsoft.com/office/powerpoint/2010/main" val="2785070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Kaksi työntekijää kävelee ja juttelee työpaikan käytävällä.">
            <a:extLst>
              <a:ext uri="{FF2B5EF4-FFF2-40B4-BE49-F238E27FC236}">
                <a16:creationId xmlns:a16="http://schemas.microsoft.com/office/drawing/2014/main" id="{254CD196-3CC6-2D75-1DD7-07FE703EE91A}"/>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722" y="2163"/>
            <a:ext cx="12192001" cy="6855838"/>
          </a:xfrm>
          <a:prstGeom prst="rect">
            <a:avLst/>
          </a:prstGeom>
        </p:spPr>
      </p:pic>
      <p:sp>
        <p:nvSpPr>
          <p:cNvPr id="16" name="Rectangle 15">
            <a:extLst>
              <a:ext uri="{FF2B5EF4-FFF2-40B4-BE49-F238E27FC236}">
                <a16:creationId xmlns:a16="http://schemas.microsoft.com/office/drawing/2014/main" id="{12EFDD6E-72A2-4211-3234-FA7752C1F348}"/>
              </a:ext>
              <a:ext uri="{C183D7F6-B498-43B3-948B-1728B52AA6E4}">
                <adec:decorative xmlns:adec="http://schemas.microsoft.com/office/drawing/2017/decorative" val="1"/>
              </a:ext>
            </a:extLst>
          </p:cNvPr>
          <p:cNvSpPr/>
          <p:nvPr/>
        </p:nvSpPr>
        <p:spPr>
          <a:xfrm>
            <a:off x="0" y="0"/>
            <a:ext cx="6107723" cy="6858000"/>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594698" y="923873"/>
            <a:ext cx="5940864" cy="1164967"/>
          </a:xfrm>
        </p:spPr>
        <p:txBody>
          <a:bodyPr/>
          <a:lstStyle/>
          <a:p>
            <a:r>
              <a:rPr lang="fi-FI">
                <a:solidFill>
                  <a:schemeClr val="bg1"/>
                </a:solidFill>
              </a:rPr>
              <a:t>Me teemme työtä</a:t>
            </a:r>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07855" y="1698023"/>
            <a:ext cx="4728165" cy="4163079"/>
          </a:xfrm>
        </p:spPr>
        <p:txBody>
          <a:bodyPr vert="horz" lIns="91440" tIns="45720" rIns="91440" bIns="45720" rtlCol="0" anchor="t">
            <a:normAutofit/>
          </a:bodyPr>
          <a:lstStyle/>
          <a:p>
            <a:pPr marL="0" indent="0">
              <a:buClr>
                <a:srgbClr val="5BCBEB"/>
              </a:buClr>
              <a:buNone/>
            </a:pPr>
            <a:r>
              <a:rPr lang="fi-FI" b="1" dirty="0">
                <a:solidFill>
                  <a:schemeClr val="bg1"/>
                </a:solidFill>
              </a:rPr>
              <a:t>Suurimmat toimialat:</a:t>
            </a:r>
          </a:p>
          <a:p>
            <a:pPr>
              <a:buClr>
                <a:srgbClr val="5BCBEB"/>
              </a:buClr>
            </a:pPr>
            <a:r>
              <a:rPr lang="fi-FI" dirty="0">
                <a:solidFill>
                  <a:schemeClr val="bg1"/>
                </a:solidFill>
              </a:rPr>
              <a:t>Terveys- ja sosiaalipalvelut 18,7 %</a:t>
            </a:r>
            <a:endParaRPr lang="fi-FI" dirty="0">
              <a:solidFill>
                <a:schemeClr val="bg1"/>
              </a:solidFill>
              <a:cs typeface="Calibri"/>
            </a:endParaRPr>
          </a:p>
          <a:p>
            <a:pPr>
              <a:buClr>
                <a:srgbClr val="5BCBEB"/>
              </a:buClr>
            </a:pPr>
            <a:r>
              <a:rPr lang="fi-FI" dirty="0">
                <a:solidFill>
                  <a:schemeClr val="bg1"/>
                </a:solidFill>
              </a:rPr>
              <a:t>Teollisuus 11,9 %</a:t>
            </a:r>
          </a:p>
          <a:p>
            <a:pPr>
              <a:buClr>
                <a:srgbClr val="5BCBEB"/>
              </a:buClr>
            </a:pPr>
            <a:r>
              <a:rPr lang="fi-FI" dirty="0">
                <a:solidFill>
                  <a:schemeClr val="bg1"/>
                </a:solidFill>
              </a:rPr>
              <a:t>Kaupan ala 9,4 %</a:t>
            </a:r>
          </a:p>
          <a:p>
            <a:pPr marL="0" indent="0">
              <a:buClr>
                <a:srgbClr val="5BCBEB"/>
              </a:buClr>
              <a:buNone/>
            </a:pPr>
            <a:r>
              <a:rPr lang="fi-FI" b="1" dirty="0">
                <a:solidFill>
                  <a:schemeClr val="bg1"/>
                </a:solidFill>
              </a:rPr>
              <a:t>         </a:t>
            </a:r>
            <a:br>
              <a:rPr lang="fi-FI" b="1" dirty="0">
                <a:solidFill>
                  <a:schemeClr val="bg1"/>
                </a:solidFill>
              </a:rPr>
            </a:br>
            <a:r>
              <a:rPr lang="fi-FI" b="1" dirty="0">
                <a:solidFill>
                  <a:schemeClr val="bg1"/>
                </a:solidFill>
              </a:rPr>
              <a:t>	Työttömyysaste 15,7 %</a:t>
            </a:r>
            <a:endParaRPr lang="fi-FI" b="1" dirty="0">
              <a:solidFill>
                <a:schemeClr val="bg1"/>
              </a:solidFill>
              <a:cs typeface="Calibri"/>
            </a:endParaRPr>
          </a:p>
          <a:p>
            <a:endParaRPr lang="fi-FI" dirty="0">
              <a:solidFill>
                <a:schemeClr val="bg1"/>
              </a:solidFill>
            </a:endParaRPr>
          </a:p>
        </p:txBody>
      </p:sp>
      <p:sp>
        <p:nvSpPr>
          <p:cNvPr id="4" name="Päivämäärän paikkamerkki 3">
            <a:extLst>
              <a:ext uri="{FF2B5EF4-FFF2-40B4-BE49-F238E27FC236}">
                <a16:creationId xmlns:a16="http://schemas.microsoft.com/office/drawing/2014/main" id="{00650DA7-BDB6-8568-80E4-65E0FCF0B79A}"/>
              </a:ext>
              <a:ext uri="{C183D7F6-B498-43B3-948B-1728B52AA6E4}">
                <adec:decorative xmlns:adec="http://schemas.microsoft.com/office/drawing/2017/decorative" val="1"/>
              </a:ext>
            </a:extLst>
          </p:cNvPr>
          <p:cNvSpPr>
            <a:spLocks noGrp="1"/>
          </p:cNvSpPr>
          <p:nvPr>
            <p:ph type="dt" sz="half" idx="2"/>
          </p:nvPr>
        </p:nvSpPr>
        <p:spPr/>
        <p:txBody>
          <a:bodyPr/>
          <a:lstStyle/>
          <a:p>
            <a:fld id="{97A2E676-63F4-3343-BD52-1D2184EE877E}"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5742D6B6-AD8E-53D5-4F03-A95D80E14DF9}"/>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21</a:t>
            </a:fld>
            <a:endParaRPr lang="fi-FI">
              <a:solidFill>
                <a:schemeClr val="bg1"/>
              </a:solidFill>
            </a:endParaRPr>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5094771" y="3630706"/>
            <a:ext cx="2325188" cy="232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2"/>
              </a:solidFill>
            </a:endParaRP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1540933" y="4358865"/>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a:solidFill>
                  <a:schemeClr val="bg1"/>
                </a:solidFill>
                <a:latin typeface="Calibri" panose="020F0502020204030204"/>
              </a:rPr>
              <a:t>Tilanne: Työllisyyskatsaus 3/2026</a:t>
            </a:r>
            <a:endParaRPr lang="fi-FI" altLang="fi-FI" sz="1200" dirty="0">
              <a:solidFill>
                <a:schemeClr val="bg1"/>
              </a:solidFill>
              <a:latin typeface="Calibri" panose="020F0502020204030204"/>
              <a:cs typeface="Calibri"/>
            </a:endParaRPr>
          </a:p>
          <a:p>
            <a:pPr lvl="0" algn="l" eaLnBrk="1" hangingPunct="1">
              <a:spcBef>
                <a:spcPct val="0"/>
              </a:spcBef>
              <a:buClrTx/>
              <a:buNone/>
              <a:defRPr/>
            </a:pPr>
            <a:endParaRPr lang="fi-FI" altLang="fi-FI" sz="1200" dirty="0">
              <a:solidFill>
                <a:schemeClr val="bg1"/>
              </a:solidFill>
              <a:latin typeface="Calibri" panose="020F0502020204030204"/>
            </a:endParaRPr>
          </a:p>
          <a:p>
            <a:pPr lvl="0" algn="l" eaLnBrk="1" hangingPunct="1">
              <a:spcBef>
                <a:spcPct val="0"/>
              </a:spcBef>
              <a:buClrTx/>
              <a:buNone/>
              <a:defRPr/>
            </a:pPr>
            <a:endParaRPr lang="fi-FI" altLang="fi-FI" sz="1200" dirty="0">
              <a:solidFill>
                <a:schemeClr val="bg1"/>
              </a:solidFill>
              <a:latin typeface="Calibri" panose="020F0502020204030204"/>
            </a:endParaRPr>
          </a:p>
        </p:txBody>
      </p:sp>
      <p:sp>
        <p:nvSpPr>
          <p:cNvPr id="10" name="Suorakulmio 9">
            <a:extLst>
              <a:ext uri="{FF2B5EF4-FFF2-40B4-BE49-F238E27FC236}">
                <a16:creationId xmlns:a16="http://schemas.microsoft.com/office/drawing/2014/main" id="{95155B7D-FA5B-DBFD-0496-02BDAEC84F19}"/>
              </a:ext>
            </a:extLst>
          </p:cNvPr>
          <p:cNvSpPr/>
          <p:nvPr/>
        </p:nvSpPr>
        <p:spPr>
          <a:xfrm>
            <a:off x="5031855" y="4288268"/>
            <a:ext cx="2451020" cy="1144929"/>
          </a:xfrm>
          <a:prstGeom prst="rect">
            <a:avLst/>
          </a:prstGeom>
        </p:spPr>
        <p:txBody>
          <a:bodyPr wrap="square" lIns="91440" tIns="45720" rIns="91440" bIns="45720" anchor="t">
            <a:spAutoFit/>
          </a:bodyPr>
          <a:lstStyle/>
          <a:p>
            <a:pPr algn="ctr">
              <a:lnSpc>
                <a:spcPct val="90000"/>
              </a:lnSpc>
              <a:spcBef>
                <a:spcPct val="0"/>
              </a:spcBef>
              <a:defRPr/>
            </a:pPr>
            <a:r>
              <a:rPr lang="fi-FI" sz="3600" b="1" dirty="0">
                <a:solidFill>
                  <a:schemeClr val="bg1"/>
                </a:solidFill>
                <a:latin typeface="Montserrat Black" pitchFamily="2" charset="77"/>
                <a:cs typeface="Calibri"/>
              </a:rPr>
              <a:t>240 000</a:t>
            </a:r>
          </a:p>
          <a:p>
            <a:pPr algn="ctr">
              <a:lnSpc>
                <a:spcPct val="90000"/>
              </a:lnSpc>
              <a:spcBef>
                <a:spcPct val="0"/>
              </a:spcBef>
              <a:defRPr/>
            </a:pPr>
            <a:r>
              <a:rPr lang="fi-FI" sz="2000" dirty="0">
                <a:solidFill>
                  <a:schemeClr val="bg1"/>
                </a:solidFill>
                <a:latin typeface="Calibri"/>
                <a:cs typeface="Calibri"/>
              </a:rPr>
              <a:t>työpaikkaa</a:t>
            </a:r>
            <a:r>
              <a:rPr lang="fi-FI" sz="2000" dirty="0">
                <a:solidFill>
                  <a:schemeClr val="bg1"/>
                </a:solidFill>
              </a:rPr>
              <a:t> </a:t>
            </a:r>
            <a:br>
              <a:rPr lang="fi-FI" sz="2000" dirty="0">
                <a:solidFill>
                  <a:schemeClr val="bg1"/>
                </a:solidFill>
              </a:rPr>
            </a:br>
            <a:r>
              <a:rPr lang="fi-FI" sz="2000" dirty="0">
                <a:solidFill>
                  <a:schemeClr val="bg1"/>
                </a:solidFill>
              </a:rPr>
              <a:t>Tampereen seudulla</a:t>
            </a:r>
            <a:endParaRPr lang="fi-FI" sz="2000" dirty="0">
              <a:solidFill>
                <a:schemeClr val="bg1"/>
              </a:solidFill>
              <a:cs typeface="Calibri"/>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 uri="{C183D7F6-B498-43B3-948B-1728B52AA6E4}">
                <adec:decorative xmlns:adec="http://schemas.microsoft.com/office/drawing/2017/decorative" val="1"/>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54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655280" y="947189"/>
            <a:ext cx="5745519" cy="1132320"/>
          </a:xfrm>
        </p:spPr>
        <p:txBody>
          <a:bodyPr/>
          <a:lstStyle/>
          <a:p>
            <a:r>
              <a:rPr lang="fi-FI" sz="4200"/>
              <a:t>Houkuttelemme </a:t>
            </a:r>
            <a:br>
              <a:rPr lang="fi-FI" sz="4200"/>
            </a:br>
            <a:r>
              <a:rPr lang="fi-FI" sz="4200"/>
              <a:t>osaajia ja uusia kykyjä</a:t>
            </a:r>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655281" y="2240183"/>
            <a:ext cx="4952417" cy="4163079"/>
          </a:xfrm>
        </p:spPr>
        <p:txBody>
          <a:bodyPr vert="horz" lIns="91440" tIns="45720" rIns="91440" bIns="45720" rtlCol="0" anchor="t">
            <a:normAutofit fontScale="92500" lnSpcReduction="10000"/>
          </a:bodyPr>
          <a:lstStyle/>
          <a:p>
            <a:pPr marL="0" indent="0">
              <a:buClr>
                <a:schemeClr val="tx1"/>
              </a:buClr>
              <a:buNone/>
            </a:pPr>
            <a:r>
              <a:rPr lang="fi-FI" dirty="0"/>
              <a:t>Tampereella on paljon työpaikkoja korkeakoulutetuille ja ammatillisille osaajille. Pirkanmaalla on 39 700 yritysten toimipaikkaa.</a:t>
            </a:r>
            <a:endParaRPr lang="fi-FI" dirty="0">
              <a:cs typeface="Calibri" panose="020F0502020204030204"/>
            </a:endParaRPr>
          </a:p>
          <a:p>
            <a:pPr marL="0" indent="0">
              <a:buClr>
                <a:schemeClr val="tx1"/>
              </a:buClr>
              <a:buNone/>
            </a:pPr>
            <a:r>
              <a:rPr lang="fi-FI" b="1" dirty="0"/>
              <a:t>Vetovoimaisia aloja:</a:t>
            </a:r>
          </a:p>
          <a:p>
            <a:pPr>
              <a:spcBef>
                <a:spcPts val="0"/>
              </a:spcBef>
              <a:buClr>
                <a:schemeClr val="tx1"/>
              </a:buClr>
            </a:pPr>
            <a:r>
              <a:rPr lang="fi-FI" dirty="0"/>
              <a:t>Teollisuus</a:t>
            </a:r>
          </a:p>
          <a:p>
            <a:pPr>
              <a:spcBef>
                <a:spcPts val="0"/>
              </a:spcBef>
              <a:buClr>
                <a:schemeClr val="tx1"/>
              </a:buClr>
            </a:pPr>
            <a:r>
              <a:rPr lang="fi-FI" dirty="0"/>
              <a:t>ICT</a:t>
            </a:r>
          </a:p>
          <a:p>
            <a:pPr>
              <a:spcBef>
                <a:spcPts val="0"/>
              </a:spcBef>
              <a:buClr>
                <a:schemeClr val="tx1"/>
              </a:buClr>
            </a:pPr>
            <a:r>
              <a:rPr lang="fi-FI" dirty="0"/>
              <a:t>Sosiaali- ja terveysala</a:t>
            </a:r>
          </a:p>
          <a:p>
            <a:pPr marL="0" indent="0">
              <a:buNone/>
            </a:pPr>
            <a:r>
              <a:rPr lang="fi-FI" dirty="0"/>
              <a:t>Kohtuuhintainen asuminen, sujuva liikkuminen sekä monipuoliset elämykset tekevät arjesta sujuvaa ja houkuttelevaa. Täällä on helppo tuntea olonsa kotoisaksi.</a:t>
            </a:r>
          </a:p>
          <a:p>
            <a:endParaRPr lang="fi-FI" dirty="0"/>
          </a:p>
        </p:txBody>
      </p:sp>
      <p:sp>
        <p:nvSpPr>
          <p:cNvPr id="6" name="Kuva 2" descr="Nainen työskentelee tarkkuutta vaativassa tehtävässä.">
            <a:extLst>
              <a:ext uri="{FF2B5EF4-FFF2-40B4-BE49-F238E27FC236}">
                <a16:creationId xmlns:a16="http://schemas.microsoft.com/office/drawing/2014/main" id="{8014D9E9-15C8-81A3-D976-4BE008196F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4" name="Päivämäärän paikkamerkki 3">
            <a:extLst>
              <a:ext uri="{FF2B5EF4-FFF2-40B4-BE49-F238E27FC236}">
                <a16:creationId xmlns:a16="http://schemas.microsoft.com/office/drawing/2014/main" id="{7C969818-28A7-8778-73E4-6CF1AF194AFB}"/>
              </a:ext>
              <a:ext uri="{C183D7F6-B498-43B3-948B-1728B52AA6E4}">
                <adec:decorative xmlns:adec="http://schemas.microsoft.com/office/drawing/2017/decorative" val="1"/>
              </a:ext>
            </a:extLst>
          </p:cNvPr>
          <p:cNvSpPr>
            <a:spLocks noGrp="1"/>
          </p:cNvSpPr>
          <p:nvPr>
            <p:ph type="dt" sz="half" idx="2"/>
          </p:nvPr>
        </p:nvSpPr>
        <p:spPr/>
        <p:txBody>
          <a:bodyPr/>
          <a:lstStyle/>
          <a:p>
            <a:fld id="{2E4D861A-F331-2143-917E-C919AA83DACE}"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24A4941C-3515-FC03-8A14-B135A5EC8AD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22</a:t>
            </a:fld>
            <a:endParaRPr lang="fi-FI">
              <a:solidFill>
                <a:schemeClr val="bg1"/>
              </a:solidFill>
            </a:endParaRPr>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 uri="{C183D7F6-B498-43B3-948B-1728B52AA6E4}">
                <adec:decorative xmlns:adec="http://schemas.microsoft.com/office/drawing/2017/decorative" val="1"/>
              </a:ext>
            </a:extLst>
          </p:cNvPr>
          <p:cNvSpPr txBox="1">
            <a:spLocks noChangeArrowheads="1"/>
          </p:cNvSpPr>
          <p:nvPr/>
        </p:nvSpPr>
        <p:spPr bwMode="auto">
          <a:xfrm>
            <a:off x="609600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tx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53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4" y="724815"/>
            <a:ext cx="5775016" cy="1382743"/>
          </a:xfrm>
        </p:spPr>
        <p:txBody>
          <a:bodyPr/>
          <a:lstStyle/>
          <a:p>
            <a:r>
              <a:rPr lang="fi-FI" sz="2000" b="0"/>
              <a:t>KANSAINVÄLISET OSAAJAT – </a:t>
            </a:r>
            <a:br>
              <a:rPr lang="fi-FI" sz="2400" b="0"/>
            </a:br>
            <a:r>
              <a:rPr lang="fi-FI" sz="4200"/>
              <a:t>Toimivat yhteisöt </a:t>
            </a:r>
            <a:br>
              <a:rPr lang="fi-FI" sz="4200"/>
            </a:br>
            <a:r>
              <a:rPr lang="fi-FI" sz="4200"/>
              <a:t>tukevat hyvää elämää</a:t>
            </a:r>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4" y="2202859"/>
            <a:ext cx="4728165" cy="4163079"/>
          </a:xfrm>
        </p:spPr>
        <p:txBody>
          <a:bodyPr vert="horz" lIns="91440" tIns="45720" rIns="91440" bIns="45720" rtlCol="0" anchor="t">
            <a:normAutofit fontScale="92500"/>
          </a:bodyPr>
          <a:lstStyle/>
          <a:p>
            <a:pPr>
              <a:spcBef>
                <a:spcPts val="0"/>
              </a:spcBef>
            </a:pPr>
            <a:r>
              <a:rPr lang="fi-FI" b="1" dirty="0"/>
              <a:t>160</a:t>
            </a:r>
            <a:r>
              <a:rPr lang="fi-FI" dirty="0"/>
              <a:t> puhuttua kieltä</a:t>
            </a:r>
          </a:p>
          <a:p>
            <a:pPr>
              <a:spcBef>
                <a:spcPts val="0"/>
              </a:spcBef>
            </a:pPr>
            <a:r>
              <a:rPr lang="fi-FI" b="1" dirty="0"/>
              <a:t>94</a:t>
            </a:r>
            <a:r>
              <a:rPr lang="fi-FI" dirty="0"/>
              <a:t> kansalaisuutta</a:t>
            </a:r>
          </a:p>
          <a:p>
            <a:pPr>
              <a:spcBef>
                <a:spcPts val="0"/>
              </a:spcBef>
            </a:pPr>
            <a:r>
              <a:rPr lang="fi-FI" b="1" dirty="0"/>
              <a:t>31 500 </a:t>
            </a:r>
            <a:r>
              <a:rPr lang="fi-FI" dirty="0"/>
              <a:t>vierasta kieltä puhuvaa  </a:t>
            </a:r>
            <a:r>
              <a:rPr lang="fi-FI" sz="1300" dirty="0"/>
              <a:t>(2025) </a:t>
            </a:r>
            <a:endParaRPr lang="fi-FI" sz="1300" dirty="0">
              <a:cs typeface="Calibri"/>
            </a:endParaRPr>
          </a:p>
          <a:p>
            <a:pPr marL="0" indent="0">
              <a:buNone/>
            </a:pPr>
            <a:r>
              <a:rPr lang="fi-FI" dirty="0"/>
              <a:t>Tampereella työn ja vapaa-ajan yhteensovittaminen on helppoa. Monikansallinen yhteisömme ottaa uudet tamperelaiset vastaan lämmöllä.</a:t>
            </a:r>
          </a:p>
          <a:p>
            <a:pPr marL="0" indent="0">
              <a:buNone/>
            </a:pPr>
            <a:r>
              <a:rPr lang="fi-FI" dirty="0" err="1"/>
              <a:t>Hidden</a:t>
            </a:r>
            <a:r>
              <a:rPr lang="fi-FI" dirty="0"/>
              <a:t> </a:t>
            </a:r>
            <a:r>
              <a:rPr lang="fi-FI" dirty="0" err="1"/>
              <a:t>gems</a:t>
            </a:r>
            <a:r>
              <a:rPr lang="fi-FI" dirty="0"/>
              <a:t> -ohjelma auttaa kansainvälisten työntekijöiden puolisoja työllistymisessä ja kotiutumisessa.</a:t>
            </a:r>
          </a:p>
          <a:p>
            <a:endParaRPr lang="fi-FI" dirty="0"/>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7466DBEE-BE9F-364E-8B50-BF8513CBE563}" type="datetime1">
              <a:rPr lang="fi-FI" smtClean="0"/>
              <a:t>7.5.2026</a:t>
            </a:fld>
            <a:endParaRPr lang="fi-FI"/>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23</a:t>
            </a:fld>
            <a:endParaRPr lang="fi-FI"/>
          </a:p>
        </p:txBody>
      </p:sp>
      <p:sp>
        <p:nvSpPr>
          <p:cNvPr id="8" name="Tekstiruutu 24">
            <a:extLst>
              <a:ext uri="{FF2B5EF4-FFF2-40B4-BE49-F238E27FC236}">
                <a16:creationId xmlns:a16="http://schemas.microsoft.com/office/drawing/2014/main" id="{E3F083E7-F73A-ACDD-AC32-73FCD35AA682}"/>
              </a:ext>
              <a:ext uri="{C183D7F6-B498-43B3-948B-1728B52AA6E4}">
                <adec:decorative xmlns:adec="http://schemas.microsoft.com/office/drawing/2017/decorative" val="1"/>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a:solidFill>
                  <a:srgbClr val="212121">
                    <a:tint val="75000"/>
                  </a:srgbClr>
                </a:solidFill>
                <a:latin typeface="Calibri" panose="020F0502020204030204"/>
              </a:rPr>
              <a:t>Lähde: Talousarvio 2020</a:t>
            </a:r>
            <a:r>
              <a:rPr kumimoji="0" lang="fi-FI" alt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rPr>
              <a:t> </a:t>
            </a:r>
          </a:p>
        </p:txBody>
      </p:sp>
      <p:sp>
        <p:nvSpPr>
          <p:cNvPr id="6" name="Kuva 10">
            <a:extLst>
              <a:ext uri="{FF2B5EF4-FFF2-40B4-BE49-F238E27FC236}">
                <a16:creationId xmlns:a16="http://schemas.microsoft.com/office/drawing/2014/main" id="{B01BB3FA-CC33-425C-8323-03EC0EED5502}"/>
              </a:ext>
              <a:ext uri="{C183D7F6-B498-43B3-948B-1728B52AA6E4}">
                <adec:decorative xmlns:adec="http://schemas.microsoft.com/office/drawing/2017/decorative" val="1"/>
              </a:ext>
            </a:extLst>
          </p:cNvPr>
          <p:cNvSpPr>
            <a:spLocks noChangeAspect="1"/>
          </p:cNvSpPr>
          <p:nvPr/>
        </p:nvSpPr>
        <p:spPr>
          <a:xfrm>
            <a:off x="1" y="0"/>
            <a:ext cx="6096000" cy="6858000"/>
          </a:xfrm>
          <a:prstGeom prst="rect">
            <a:avLst/>
          </a:prstGeom>
          <a:blipFill>
            <a:blip r:embed="rId3" cstate="print">
              <a:extLst>
                <a:ext uri="{28A0092B-C50C-407E-A947-70E740481C1C}">
                  <a14:useLocalDpi xmlns:a14="http://schemas.microsoft.com/office/drawing/2010/main"/>
                </a:ext>
              </a:extLst>
            </a:blip>
            <a:srcRect/>
            <a:stretch>
              <a:fillRect b="3"/>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202847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55281" y="947189"/>
            <a:ext cx="4930466" cy="1060926"/>
          </a:xfrm>
        </p:spPr>
        <p:txBody>
          <a:bodyPr/>
          <a:lstStyle/>
          <a:p>
            <a:r>
              <a:rPr lang="fi-FI" sz="4200"/>
              <a:t>Työnantajien </a:t>
            </a:r>
            <a:br>
              <a:rPr lang="fi-FI" sz="4200"/>
            </a:br>
            <a:r>
              <a:rPr lang="fi-FI" sz="4200"/>
              <a:t>kasvun kaupunki</a:t>
            </a:r>
          </a:p>
        </p:txBody>
      </p:sp>
      <p:pic>
        <p:nvPicPr>
          <p:cNvPr id="11" name="Picture 10">
            <a:extLst>
              <a:ext uri="{FF2B5EF4-FFF2-40B4-BE49-F238E27FC236}">
                <a16:creationId xmlns:a16="http://schemas.microsoft.com/office/drawing/2014/main" id="{2D1429E9-576E-BA0D-5761-58D57346491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8322" cy="6858000"/>
          </a:xfrm>
          <a:prstGeom prst="rect">
            <a:avLst/>
          </a:prstGeom>
        </p:spPr>
      </p:pic>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55281" y="2139350"/>
            <a:ext cx="4728165" cy="4163079"/>
          </a:xfrm>
        </p:spPr>
        <p:txBody>
          <a:bodyPr>
            <a:normAutofit fontScale="85000" lnSpcReduction="10000"/>
          </a:bodyPr>
          <a:lstStyle/>
          <a:p>
            <a:pPr marL="0" indent="0">
              <a:spcBef>
                <a:spcPts val="400"/>
              </a:spcBef>
              <a:buNone/>
            </a:pPr>
            <a:r>
              <a:rPr lang="fi-FI"/>
              <a:t>Tampereen seudun valmistava teollisuus on yksi Suomen ulkomaanviennin tärkeimmistä vetureista. </a:t>
            </a:r>
          </a:p>
          <a:p>
            <a:pPr marL="0" indent="0">
              <a:buNone/>
            </a:pPr>
            <a:r>
              <a:rPr lang="fi-FI"/>
              <a:t>Tampereella on monialaista ja uutta teknologiaosaamista, esimerkiksi:</a:t>
            </a:r>
          </a:p>
          <a:p>
            <a:pPr>
              <a:spcBef>
                <a:spcPts val="400"/>
              </a:spcBef>
            </a:pPr>
            <a:r>
              <a:rPr lang="fi-FI"/>
              <a:t>kamerateknologiassa</a:t>
            </a:r>
          </a:p>
          <a:p>
            <a:pPr>
              <a:spcBef>
                <a:spcPts val="0"/>
              </a:spcBef>
            </a:pPr>
            <a:r>
              <a:rPr lang="fi-FI"/>
              <a:t>VR/AR -yrityksissä</a:t>
            </a:r>
          </a:p>
          <a:p>
            <a:pPr>
              <a:spcBef>
                <a:spcPts val="0"/>
              </a:spcBef>
            </a:pPr>
            <a:r>
              <a:rPr lang="fi-FI"/>
              <a:t>peliteollisuudessa</a:t>
            </a:r>
          </a:p>
          <a:p>
            <a:pPr>
              <a:spcBef>
                <a:spcPts val="0"/>
              </a:spcBef>
            </a:pPr>
            <a:r>
              <a:rPr lang="fi-FI"/>
              <a:t>terveysteknologiassa</a:t>
            </a:r>
          </a:p>
          <a:p>
            <a:pPr>
              <a:spcBef>
                <a:spcPts val="0"/>
              </a:spcBef>
            </a:pPr>
            <a:r>
              <a:rPr lang="fi-FI"/>
              <a:t>autoteollisuudessa</a:t>
            </a:r>
          </a:p>
          <a:p>
            <a:pPr marL="0" indent="0">
              <a:buNone/>
            </a:pPr>
            <a:r>
              <a:rPr lang="fi-FI"/>
              <a:t>Osaavat työntekijät, verkostojen voima </a:t>
            </a:r>
            <a:br>
              <a:rPr lang="fi-FI"/>
            </a:br>
            <a:r>
              <a:rPr lang="fi-FI"/>
              <a:t>ja keskeinen sijainti tekevät Tampereesta kiinnostavan kotipaikan työnantajille. </a:t>
            </a:r>
          </a:p>
          <a:p>
            <a:pPr>
              <a:spcBef>
                <a:spcPts val="400"/>
              </a:spcBef>
            </a:pPr>
            <a:endParaRPr lang="fi-FI"/>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C8406D1F-BF8C-8C47-9D52-0E26C7A046A5}"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24</a:t>
            </a:fld>
            <a:endParaRPr lang="fi-FI">
              <a:solidFill>
                <a:schemeClr val="bg1"/>
              </a:solidFill>
            </a:endParaRP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3678410"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a:solidFill>
                  <a:srgbClr val="212121">
                    <a:tint val="75000"/>
                  </a:srgbClr>
                </a:solidFill>
                <a:latin typeface="Calibri" panose="020F0502020204030204"/>
              </a:rPr>
              <a:t>Lähde: Talousarvio 2020</a:t>
            </a:r>
            <a:r>
              <a:rPr kumimoji="0" lang="fi-FI" alt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rPr>
              <a:t> </a:t>
            </a:r>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6403292"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Laura </a:t>
            </a:r>
            <a:r>
              <a:rPr kumimoji="0" lang="fi-FI"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2" name="Kuva 11">
            <a:extLst>
              <a:ext uri="{FF2B5EF4-FFF2-40B4-BE49-F238E27FC236}">
                <a16:creationId xmlns:a16="http://schemas.microsoft.com/office/drawing/2014/main" id="{4D27BB50-806F-A2FF-1C49-12BEAD4039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309221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Tampereen kaupunkimaisema ilta-auringossa.">
            <a:extLst>
              <a:ext uri="{FF2B5EF4-FFF2-40B4-BE49-F238E27FC236}">
                <a16:creationId xmlns:a16="http://schemas.microsoft.com/office/drawing/2014/main" id="{834DF3B8-9CE5-9B98-B737-ED7507E451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8428892" cy="6851009"/>
          </a:xfrm>
          <a:prstGeom prst="rect">
            <a:avLst/>
          </a:prstGeom>
        </p:spPr>
      </p:pic>
      <p:sp>
        <p:nvSpPr>
          <p:cNvPr id="4" name="Rectangle 3">
            <a:extLst>
              <a:ext uri="{FF2B5EF4-FFF2-40B4-BE49-F238E27FC236}">
                <a16:creationId xmlns:a16="http://schemas.microsoft.com/office/drawing/2014/main" id="{30ECCD85-B343-BE11-CDCB-9C1ED8D9D0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4501662"/>
            <a:ext cx="8428892"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38D8AF9-E14C-4293-1B19-6DA2E371F6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2926080"/>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07668" y="3075392"/>
            <a:ext cx="11566173" cy="14051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400" u="none" strike="noStrike" kern="1200" cap="none" spc="0" normalizeH="0" baseline="0" noProof="0">
                <a:ln>
                  <a:noFill/>
                </a:ln>
                <a:solidFill>
                  <a:schemeClr val="bg1"/>
                </a:solidFill>
                <a:uLnTx/>
                <a:uFillTx/>
              </a:rPr>
              <a:t>Suurimmat </a:t>
            </a:r>
            <a:br>
              <a:rPr kumimoji="0" lang="fi-FI" sz="4400" u="none" strike="noStrike" kern="1200" cap="none" spc="0" normalizeH="0" baseline="0" noProof="0">
                <a:ln>
                  <a:noFill/>
                </a:ln>
                <a:solidFill>
                  <a:schemeClr val="bg1"/>
                </a:solidFill>
                <a:uLnTx/>
                <a:uFillTx/>
              </a:rPr>
            </a:br>
            <a:r>
              <a:rPr kumimoji="0" lang="fi-FI" sz="4400" u="none" strike="noStrike" kern="1200" cap="none" spc="0" normalizeH="0" baseline="0" noProof="0">
                <a:ln>
                  <a:noFill/>
                </a:ln>
                <a:solidFill>
                  <a:schemeClr val="bg1"/>
                </a:solidFill>
                <a:uLnTx/>
                <a:uFillTx/>
              </a:rPr>
              <a:t>yksityiset työnantajat</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F8DAB8A1-7D9F-8344-B961-04F6731F6D2C}" type="datetime1">
              <a:rPr lang="fi-FI">
                <a:solidFill>
                  <a:schemeClr val="bg1">
                    <a:lumMod val="65000"/>
                  </a:schemeClr>
                </a:solidFill>
              </a:rPr>
              <a:t>7.5.2026</a:t>
            </a:fld>
            <a:endParaRPr lang="fi-FI">
              <a:solidFill>
                <a:schemeClr val="bg1">
                  <a:lumMod val="65000"/>
                </a:schemeClr>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lumMod val="65000"/>
                  </a:schemeClr>
                </a:solidFill>
              </a:rPr>
              <a:pPr/>
              <a:t>25</a:t>
            </a:fld>
            <a:endParaRPr lang="fi-FI">
              <a:solidFill>
                <a:schemeClr val="bg1">
                  <a:lumMod val="65000"/>
                </a:schemeClr>
              </a:solidFill>
            </a:endParaRPr>
          </a:p>
        </p:txBody>
      </p:sp>
      <p:sp>
        <p:nvSpPr>
          <p:cNvPr id="36" name="Suorakulmio 35">
            <a:extLst>
              <a:ext uri="{FF2B5EF4-FFF2-40B4-BE49-F238E27FC236}">
                <a16:creationId xmlns:a16="http://schemas.microsoft.com/office/drawing/2014/main" id="{2FD03376-1D05-1529-05CC-D1F9EC210F5F}"/>
              </a:ext>
            </a:extLst>
          </p:cNvPr>
          <p:cNvSpPr/>
          <p:nvPr/>
        </p:nvSpPr>
        <p:spPr>
          <a:xfrm>
            <a:off x="487774" y="4520132"/>
            <a:ext cx="6757088" cy="1883287"/>
          </a:xfrm>
          <a:prstGeom prst="rect">
            <a:avLst/>
          </a:prstGeom>
        </p:spPr>
        <p:txBody>
          <a:bodyPr wrap="square" lIns="91440" tIns="45720" rIns="91440" bIns="4572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000" b="1" u="none" strike="noStrike" kern="0" cap="none" spc="0" normalizeH="0" baseline="0" noProof="0" dirty="0">
                <a:ln>
                  <a:noFill/>
                </a:ln>
                <a:solidFill>
                  <a:srgbClr val="5BCBEB"/>
                </a:solidFill>
                <a:effectLst/>
                <a:uLnTx/>
                <a:uFillTx/>
                <a:latin typeface="Montserrat Black" pitchFamily="2" charset="77"/>
              </a:rPr>
              <a:t>27 </a:t>
            </a:r>
            <a:r>
              <a:rPr lang="fi-FI" sz="4000" b="1" kern="0" dirty="0">
                <a:solidFill>
                  <a:srgbClr val="5BCBEB"/>
                </a:solidFill>
                <a:latin typeface="Montserrat Black" pitchFamily="2" charset="77"/>
              </a:rPr>
              <a:t>0</a:t>
            </a:r>
            <a:r>
              <a:rPr kumimoji="0" lang="fi-FI" sz="4000" b="1" u="none" strike="noStrike" kern="0" cap="none" spc="0" normalizeH="0" baseline="0" noProof="0" dirty="0">
                <a:ln>
                  <a:noFill/>
                </a:ln>
                <a:solidFill>
                  <a:srgbClr val="5BCBEB"/>
                </a:solidFill>
                <a:effectLst/>
                <a:uLnTx/>
                <a:uFillTx/>
                <a:latin typeface="Montserrat Black" pitchFamily="2" charset="77"/>
              </a:rPr>
              <a:t>00 </a:t>
            </a:r>
            <a:r>
              <a:rPr kumimoji="0" lang="fi-FI" sz="2000" b="1" u="none" strike="noStrike" kern="0" cap="none" spc="0" normalizeH="0" baseline="0" noProof="0" dirty="0">
                <a:ln>
                  <a:noFill/>
                </a:ln>
                <a:solidFill>
                  <a:srgbClr val="FFFFFF"/>
                </a:solidFill>
                <a:effectLst/>
                <a:uLnTx/>
                <a:uFillTx/>
                <a:latin typeface="Montserrat Black" pitchFamily="2" charset="77"/>
              </a:rPr>
              <a:t>aktiivista yritystä </a:t>
            </a:r>
          </a:p>
          <a:p>
            <a:pPr marL="0" marR="0" lvl="0" indent="0" defTabSz="914400" eaLnBrk="1" fontAlgn="auto" latinLnBrk="0" hangingPunct="1">
              <a:lnSpc>
                <a:spcPct val="100000"/>
              </a:lnSpc>
              <a:spcBef>
                <a:spcPts val="400"/>
              </a:spcBef>
              <a:spcAft>
                <a:spcPts val="0"/>
              </a:spcAft>
              <a:buClrTx/>
              <a:buSzTx/>
              <a:buFontTx/>
              <a:buNone/>
              <a:tabLst/>
              <a:defRPr/>
            </a:pPr>
            <a:r>
              <a:rPr kumimoji="0" lang="fi-FI" sz="2000" b="0" i="0" u="none" strike="noStrike" kern="0" cap="none" spc="0" normalizeH="0" baseline="0" noProof="0" dirty="0">
                <a:ln>
                  <a:noFill/>
                </a:ln>
                <a:solidFill>
                  <a:srgbClr val="FFFFFF"/>
                </a:solidFill>
                <a:effectLst/>
                <a:uLnTx/>
                <a:uFillTx/>
              </a:rPr>
              <a:t>Tampere on houkutteleva yrityksille hyvän hinta-laatusuhteen, osaajien helpon saatavuuden ja keskeisen sijainnin vuoksi.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7" name="Kuva 36" descr="Pirkanmaan Osuuskauppa">
            <a:extLst>
              <a:ext uri="{FF2B5EF4-FFF2-40B4-BE49-F238E27FC236}">
                <a16:creationId xmlns:a16="http://schemas.microsoft.com/office/drawing/2014/main" id="{851D6946-425E-56CE-0B75-BDF97245D805}"/>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662012" y="1588790"/>
            <a:ext cx="1341065" cy="316431"/>
          </a:xfrm>
          <a:prstGeom prst="rect">
            <a:avLst/>
          </a:prstGeom>
        </p:spPr>
      </p:pic>
      <p:pic>
        <p:nvPicPr>
          <p:cNvPr id="44" name="Kuva 43" descr="Kesko&#10;">
            <a:extLst>
              <a:ext uri="{FF2B5EF4-FFF2-40B4-BE49-F238E27FC236}">
                <a16:creationId xmlns:a16="http://schemas.microsoft.com/office/drawing/2014/main" id="{1EF20184-10C6-74F3-B51F-057FF6E33B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16665" y="4561554"/>
            <a:ext cx="1017431" cy="225530"/>
          </a:xfrm>
          <a:prstGeom prst="rect">
            <a:avLst/>
          </a:prstGeom>
        </p:spPr>
      </p:pic>
      <p:pic>
        <p:nvPicPr>
          <p:cNvPr id="43" name="Kuva 42" descr="Valmet&#10;">
            <a:extLst>
              <a:ext uri="{FF2B5EF4-FFF2-40B4-BE49-F238E27FC236}">
                <a16:creationId xmlns:a16="http://schemas.microsoft.com/office/drawing/2014/main" id="{14759C86-AC78-D0A0-224B-377814D714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62012" y="2502617"/>
            <a:ext cx="1674571" cy="598490"/>
          </a:xfrm>
          <a:prstGeom prst="rect">
            <a:avLst/>
          </a:prstGeom>
        </p:spPr>
      </p:pic>
      <p:sp>
        <p:nvSpPr>
          <p:cNvPr id="46" name="Tekstiruutu 24">
            <a:extLst>
              <a:ext uri="{FF2B5EF4-FFF2-40B4-BE49-F238E27FC236}">
                <a16:creationId xmlns:a16="http://schemas.microsoft.com/office/drawing/2014/main" id="{381F5DF6-05E8-3C70-6A76-66CC758AE60B}"/>
              </a:ext>
              <a:ext uri="{C183D7F6-B498-43B3-948B-1728B52AA6E4}">
                <adec:decorative xmlns:adec="http://schemas.microsoft.com/office/drawing/2017/decorative" val="1"/>
              </a:ext>
            </a:extLst>
          </p:cNvPr>
          <p:cNvSpPr txBox="1">
            <a:spLocks noChangeArrowheads="1"/>
          </p:cNvSpPr>
          <p:nvPr/>
        </p:nvSpPr>
        <p:spPr bwMode="auto">
          <a:xfrm>
            <a:off x="5903249"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tint val="75000"/>
                  </a:srgbClr>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a:ln>
                  <a:noFill/>
                </a:ln>
                <a:solidFill>
                  <a:srgbClr val="FFFFFF">
                    <a:tint val="75000"/>
                  </a:srgbClr>
                </a:solidFill>
                <a:effectLst/>
                <a:uLnTx/>
                <a:uFillTx/>
                <a:latin typeface="Calibri" panose="020F0502020204030204"/>
                <a:ea typeface="+mn-ea"/>
                <a:cs typeface="+mn-cs"/>
              </a:rPr>
              <a:t> </a:t>
            </a:r>
          </a:p>
        </p:txBody>
      </p:sp>
      <p:pic>
        <p:nvPicPr>
          <p:cNvPr id="1026" name="Picture 2" descr="Pohjola Vakuutus Oy">
            <a:extLst>
              <a:ext uri="{FF2B5EF4-FFF2-40B4-BE49-F238E27FC236}">
                <a16:creationId xmlns:a16="http://schemas.microsoft.com/office/drawing/2014/main" id="{B813562A-BBED-2B23-20BF-9FFD4CAFC2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1922" y="3372962"/>
            <a:ext cx="688851" cy="688851"/>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descr="Metso">
            <a:extLst>
              <a:ext uri="{FF2B5EF4-FFF2-40B4-BE49-F238E27FC236}">
                <a16:creationId xmlns:a16="http://schemas.microsoft.com/office/drawing/2014/main" id="{6B07CFB9-8AA4-9044-ECEA-60C1AC201E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6812" y="2444036"/>
            <a:ext cx="1355841" cy="631346"/>
          </a:xfrm>
          <a:prstGeom prst="rect">
            <a:avLst/>
          </a:prstGeom>
        </p:spPr>
      </p:pic>
      <p:pic>
        <p:nvPicPr>
          <p:cNvPr id="3" name="Kuva 2" descr="Sandvik">
            <a:extLst>
              <a:ext uri="{FF2B5EF4-FFF2-40B4-BE49-F238E27FC236}">
                <a16:creationId xmlns:a16="http://schemas.microsoft.com/office/drawing/2014/main" id="{977CFFA7-D974-995C-0602-3708315FBF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4181" y="1618407"/>
            <a:ext cx="1468472" cy="265356"/>
          </a:xfrm>
          <a:prstGeom prst="rect">
            <a:avLst/>
          </a:prstGeom>
        </p:spPr>
      </p:pic>
      <p:pic>
        <p:nvPicPr>
          <p:cNvPr id="9" name="Kuva 8" descr="Nokia">
            <a:extLst>
              <a:ext uri="{FF2B5EF4-FFF2-40B4-BE49-F238E27FC236}">
                <a16:creationId xmlns:a16="http://schemas.microsoft.com/office/drawing/2014/main" id="{FDFDC56B-6E24-551E-109F-EABA83F103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73749" y="3316923"/>
            <a:ext cx="1657869" cy="744890"/>
          </a:xfrm>
          <a:prstGeom prst="rect">
            <a:avLst/>
          </a:prstGeom>
        </p:spPr>
      </p:pic>
      <p:pic>
        <p:nvPicPr>
          <p:cNvPr id="13" name="Kuva 12" descr="Pihlajalinna">
            <a:extLst>
              <a:ext uri="{FF2B5EF4-FFF2-40B4-BE49-F238E27FC236}">
                <a16:creationId xmlns:a16="http://schemas.microsoft.com/office/drawing/2014/main" id="{701A0CAD-D7A0-C201-E846-AFACFF68751A}"/>
              </a:ext>
            </a:extLst>
          </p:cNvPr>
          <p:cNvPicPr>
            <a:picLocks noChangeAspect="1"/>
          </p:cNvPicPr>
          <p:nvPr/>
        </p:nvPicPr>
        <p:blipFill>
          <a:blip r:embed="rId12"/>
          <a:stretch>
            <a:fillRect/>
          </a:stretch>
        </p:blipFill>
        <p:spPr>
          <a:xfrm>
            <a:off x="10395888" y="4480579"/>
            <a:ext cx="1518143" cy="330564"/>
          </a:xfrm>
          <a:prstGeom prst="rect">
            <a:avLst/>
          </a:prstGeom>
        </p:spPr>
      </p:pic>
    </p:spTree>
    <p:extLst>
      <p:ext uri="{BB962C8B-B14F-4D97-AF65-F5344CB8AC3E}">
        <p14:creationId xmlns:p14="http://schemas.microsoft.com/office/powerpoint/2010/main" val="257016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Ilmakuva ratikan avajaisjuhlista keskustorilla.">
            <a:extLst>
              <a:ext uri="{FF2B5EF4-FFF2-40B4-BE49-F238E27FC236}">
                <a16:creationId xmlns:a16="http://schemas.microsoft.com/office/drawing/2014/main" id="{D3A58838-7C94-2554-9EC4-F38AA9DACA74}"/>
              </a:ext>
            </a:extLst>
          </p:cNvPr>
          <p:cNvSpPr>
            <a:spLocks noChangeAspect="1"/>
          </p:cNvSpPr>
          <p:nvPr/>
        </p:nvSpPr>
        <p:spPr>
          <a:xfrm>
            <a:off x="0" y="0"/>
            <a:ext cx="6096000" cy="6858000"/>
          </a:xfrm>
          <a:prstGeom prst="rect">
            <a:avLst/>
          </a:prstGeom>
          <a:blipFill>
            <a:blip r:embed="rId3" cstate="print">
              <a:extLst>
                <a:ext uri="{28A0092B-C50C-407E-A947-70E740481C1C}">
                  <a14:useLocalDpi xmlns:a14="http://schemas.microsoft.com/office/drawing/2010/main"/>
                </a:ext>
              </a:extLst>
            </a:blip>
            <a:srcRect/>
            <a:stretch>
              <a:fillRect l="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a:xfrm>
            <a:off x="6595403" y="981316"/>
            <a:ext cx="4930466" cy="1060926"/>
          </a:xfrm>
        </p:spPr>
        <p:txBody>
          <a:bodyPr/>
          <a:lstStyle/>
          <a:p>
            <a:r>
              <a:rPr lang="fi-FI"/>
              <a:t>Yhdessä </a:t>
            </a:r>
            <a:br>
              <a:rPr lang="fi-FI"/>
            </a:br>
            <a:r>
              <a:rPr lang="fi-FI"/>
              <a:t>olemme enemmän</a:t>
            </a:r>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a:xfrm>
            <a:off x="6595403" y="2277222"/>
            <a:ext cx="4728165" cy="4163079"/>
          </a:xfrm>
        </p:spPr>
        <p:txBody>
          <a:bodyPr>
            <a:normAutofit fontScale="92500" lnSpcReduction="10000"/>
          </a:bodyPr>
          <a:lstStyle/>
          <a:p>
            <a:pPr marL="0" indent="0">
              <a:buNone/>
            </a:pPr>
            <a:r>
              <a:rPr lang="fi-FI" dirty="0"/>
              <a:t>Me omaksumme muutoksen ja saamme </a:t>
            </a:r>
            <a:br>
              <a:rPr lang="fi-FI" dirty="0"/>
            </a:br>
            <a:r>
              <a:rPr lang="fi-FI" dirty="0"/>
              <a:t>yhdessä aikaan – innovatiivisesti.</a:t>
            </a:r>
          </a:p>
          <a:p>
            <a:pPr marL="0" indent="0">
              <a:buNone/>
            </a:pPr>
            <a:r>
              <a:rPr lang="fi-FI" dirty="0"/>
              <a:t>Allianssissa asiakas ja palveluntuottajat suunnittelevat ja toteuttavat hankkeen yhdessä, yhteisellä organisaatiolla ja yhteisillä päätöksillä. Kaikki voittavat, kun hyödyt ja riskit jaetaan.</a:t>
            </a:r>
          </a:p>
          <a:p>
            <a:pPr marL="0" indent="0">
              <a:buNone/>
            </a:pPr>
            <a:r>
              <a:rPr lang="fi-FI" b="1" dirty="0"/>
              <a:t>Allianssin avulla on rakennettu:</a:t>
            </a:r>
          </a:p>
          <a:p>
            <a:pPr>
              <a:spcBef>
                <a:spcPts val="400"/>
              </a:spcBef>
            </a:pPr>
            <a:r>
              <a:rPr lang="fi-FI" dirty="0"/>
              <a:t>Rantatunneli</a:t>
            </a:r>
          </a:p>
          <a:p>
            <a:pPr>
              <a:spcBef>
                <a:spcPts val="400"/>
              </a:spcBef>
            </a:pPr>
            <a:r>
              <a:rPr lang="fi-FI" dirty="0" err="1"/>
              <a:t>Tesoman</a:t>
            </a:r>
            <a:r>
              <a:rPr lang="fi-FI" dirty="0"/>
              <a:t> hyvinvointikeskus</a:t>
            </a:r>
          </a:p>
          <a:p>
            <a:pPr>
              <a:spcBef>
                <a:spcPts val="400"/>
              </a:spcBef>
            </a:pPr>
            <a:r>
              <a:rPr lang="fi-FI" dirty="0"/>
              <a:t>Tampereen raitiotie</a:t>
            </a:r>
          </a:p>
          <a:p>
            <a:pPr marL="0" indent="0">
              <a:buNone/>
            </a:pPr>
            <a:endParaRPr lang="fi-FI" dirty="0"/>
          </a:p>
        </p:txBody>
      </p:sp>
      <p:sp>
        <p:nvSpPr>
          <p:cNvPr id="4" name="Päivämäärän paikkamerkki 3">
            <a:extLst>
              <a:ext uri="{FF2B5EF4-FFF2-40B4-BE49-F238E27FC236}">
                <a16:creationId xmlns:a16="http://schemas.microsoft.com/office/drawing/2014/main" id="{BD03B233-CCF2-2AA5-8258-12A081995E4F}"/>
              </a:ext>
              <a:ext uri="{C183D7F6-B498-43B3-948B-1728B52AA6E4}">
                <adec:decorative xmlns:adec="http://schemas.microsoft.com/office/drawing/2017/decorative" val="1"/>
              </a:ext>
            </a:extLst>
          </p:cNvPr>
          <p:cNvSpPr>
            <a:spLocks noGrp="1"/>
          </p:cNvSpPr>
          <p:nvPr>
            <p:ph type="dt" sz="half" idx="2"/>
          </p:nvPr>
        </p:nvSpPr>
        <p:spPr/>
        <p:txBody>
          <a:bodyPr/>
          <a:lstStyle/>
          <a:p>
            <a:fld id="{47A4DD9F-4736-8349-8BF3-E102517F436A}" type="datetime1">
              <a:rPr lang="fi-FI" smtClean="0"/>
              <a:t>7.5.2026</a:t>
            </a:fld>
            <a:endParaRPr lang="fi-FI"/>
          </a:p>
        </p:txBody>
      </p:sp>
      <p:sp>
        <p:nvSpPr>
          <p:cNvPr id="5" name="Dian numeron paikkamerkki 4">
            <a:extLst>
              <a:ext uri="{FF2B5EF4-FFF2-40B4-BE49-F238E27FC236}">
                <a16:creationId xmlns:a16="http://schemas.microsoft.com/office/drawing/2014/main" id="{8113E6F5-4D2F-575B-7428-35D9D090B982}"/>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26</a:t>
            </a:fld>
            <a:endParaRPr lang="fi-FI"/>
          </a:p>
        </p:txBody>
      </p:sp>
      <p:sp>
        <p:nvSpPr>
          <p:cNvPr id="7" name="Tekstiruutu 24">
            <a:extLst>
              <a:ext uri="{FF2B5EF4-FFF2-40B4-BE49-F238E27FC236}">
                <a16:creationId xmlns:a16="http://schemas.microsoft.com/office/drawing/2014/main" id="{A00E6C8C-81B7-EE65-259A-FBB20E24CCEB}"/>
              </a:ext>
              <a:ext uri="{C183D7F6-B498-43B3-948B-1728B52AA6E4}">
                <adec:decorative xmlns:adec="http://schemas.microsoft.com/office/drawing/2017/decorative" val="1"/>
              </a:ext>
            </a:extLst>
          </p:cNvPr>
          <p:cNvSpPr txBox="1">
            <a:spLocks noChangeArrowheads="1"/>
          </p:cNvSpPr>
          <p:nvPr/>
        </p:nvSpPr>
        <p:spPr bwMode="auto">
          <a:xfrm>
            <a:off x="3242603" y="6356179"/>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Kuva Business Tampereen paneelikeskustelusta, jossa kolme henkilöä istuu esiintymislavalla mikrofonia pidellen.">
            <a:extLst>
              <a:ext uri="{FF2B5EF4-FFF2-40B4-BE49-F238E27FC236}">
                <a16:creationId xmlns:a16="http://schemas.microsoft.com/office/drawing/2014/main" id="{7BE4DD54-122C-E1D2-212D-8FBD36FD9B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a:xfrm>
            <a:off x="655281" y="976234"/>
            <a:ext cx="4930466" cy="1060926"/>
          </a:xfrm>
        </p:spPr>
        <p:txBody>
          <a:bodyPr/>
          <a:lstStyle/>
          <a:p>
            <a:r>
              <a:rPr lang="fi-FI"/>
              <a:t>Ekosysteemit yhdistävät osaajat</a:t>
            </a:r>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655281" y="2125362"/>
            <a:ext cx="5159892" cy="4460462"/>
          </a:xfrm>
        </p:spPr>
        <p:txBody>
          <a:bodyPr vert="horz" lIns="91440" tIns="45720" rIns="91440" bIns="45720" rtlCol="0" anchor="t">
            <a:normAutofit lnSpcReduction="10000"/>
          </a:bodyPr>
          <a:lstStyle/>
          <a:p>
            <a:pPr marL="0" indent="0">
              <a:buNone/>
            </a:pPr>
            <a:r>
              <a:rPr lang="fi-FI" sz="2200" dirty="0"/>
              <a:t>Ekosysteemit tuovat eri alojen toimijat yhteen ja edesauttavat mahdollisuuksien hyödyntämisessä ja innovaatiotoiminnassa.</a:t>
            </a:r>
            <a:br>
              <a:rPr lang="fi-FI" sz="2200" dirty="0"/>
            </a:br>
            <a:br>
              <a:rPr lang="fi-FI" sz="2200" dirty="0"/>
            </a:br>
            <a:r>
              <a:rPr lang="fi-FI" sz="2200" dirty="0"/>
              <a:t>Tampereen kärkialoja:</a:t>
            </a:r>
            <a:endParaRPr lang="fi-FI" sz="2200" dirty="0">
              <a:solidFill>
                <a:schemeClr val="tx1"/>
              </a:solidFill>
            </a:endParaRPr>
          </a:p>
          <a:p>
            <a:r>
              <a:rPr lang="fi-FI" sz="2200" dirty="0">
                <a:solidFill>
                  <a:schemeClr val="tx2"/>
                </a:solidFill>
              </a:rPr>
              <a:t>Puolustus- ja kaksikäyttöteknologiat</a:t>
            </a:r>
          </a:p>
          <a:p>
            <a:r>
              <a:rPr lang="fi-FI" sz="2200" dirty="0">
                <a:solidFill>
                  <a:schemeClr val="tx2"/>
                </a:solidFill>
              </a:rPr>
              <a:t>Puolijohteet ja fotoniikka</a:t>
            </a:r>
          </a:p>
          <a:p>
            <a:r>
              <a:rPr lang="fi-FI" sz="2200" dirty="0">
                <a:solidFill>
                  <a:schemeClr val="tx2"/>
                </a:solidFill>
              </a:rPr>
              <a:t>Älykkäät ja autonomiset työkoneet</a:t>
            </a:r>
          </a:p>
          <a:p>
            <a:r>
              <a:rPr lang="fi-FI" sz="2200" dirty="0">
                <a:solidFill>
                  <a:schemeClr val="tx2"/>
                </a:solidFill>
              </a:rPr>
              <a:t>Älykäs ja kestävä energia</a:t>
            </a:r>
          </a:p>
          <a:p>
            <a:r>
              <a:rPr lang="fi-FI" sz="2200" dirty="0">
                <a:solidFill>
                  <a:schemeClr val="tx2"/>
                </a:solidFill>
              </a:rPr>
              <a:t>Teollinen tekoäly ja fyysinen älykkyys</a:t>
            </a:r>
          </a:p>
          <a:p>
            <a:r>
              <a:rPr lang="fi-FI" sz="2200" dirty="0">
                <a:solidFill>
                  <a:schemeClr val="tx2"/>
                </a:solidFill>
              </a:rPr>
              <a:t>Life science -ala ja täsmälääketiede</a:t>
            </a:r>
          </a:p>
        </p:txBody>
      </p:sp>
      <p:sp>
        <p:nvSpPr>
          <p:cNvPr id="4" name="Päivämäärän paikkamerkki 3">
            <a:extLst>
              <a:ext uri="{FF2B5EF4-FFF2-40B4-BE49-F238E27FC236}">
                <a16:creationId xmlns:a16="http://schemas.microsoft.com/office/drawing/2014/main" id="{23C82E0F-442D-223E-CAB7-576882BD1979}"/>
              </a:ext>
              <a:ext uri="{C183D7F6-B498-43B3-948B-1728B52AA6E4}">
                <adec:decorative xmlns:adec="http://schemas.microsoft.com/office/drawing/2017/decorative" val="1"/>
              </a:ext>
            </a:extLst>
          </p:cNvPr>
          <p:cNvSpPr>
            <a:spLocks noGrp="1"/>
          </p:cNvSpPr>
          <p:nvPr>
            <p:ph type="dt" sz="half" idx="2"/>
          </p:nvPr>
        </p:nvSpPr>
        <p:spPr/>
        <p:txBody>
          <a:bodyPr/>
          <a:lstStyle/>
          <a:p>
            <a:fld id="{62186CDD-C825-A44C-8CC0-260AEE84ED19}"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27</a:t>
            </a:fld>
            <a:endParaRPr lang="fi-FI">
              <a:solidFill>
                <a:schemeClr val="bg1"/>
              </a:solidFill>
            </a:endParaRPr>
          </a:p>
        </p:txBody>
      </p:sp>
      <p:sp>
        <p:nvSpPr>
          <p:cNvPr id="11" name="Tekstiruutu 24">
            <a:extLst>
              <a:ext uri="{FF2B5EF4-FFF2-40B4-BE49-F238E27FC236}">
                <a16:creationId xmlns:a16="http://schemas.microsoft.com/office/drawing/2014/main" id="{D049A909-5239-984C-8F25-54F8FB33655F}"/>
              </a:ext>
              <a:ext uri="{C183D7F6-B498-43B3-948B-1728B52AA6E4}">
                <adec:decorative xmlns:adec="http://schemas.microsoft.com/office/drawing/2017/decorative" val="1"/>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Konserttinäkymä G-Livelabista.">
            <a:extLst>
              <a:ext uri="{FF2B5EF4-FFF2-40B4-BE49-F238E27FC236}">
                <a16:creationId xmlns:a16="http://schemas.microsoft.com/office/drawing/2014/main" id="{379D72D4-09D6-2695-E4FB-316B040F49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3"/>
          <a:stretch/>
        </p:blipFill>
        <p:spPr>
          <a:xfrm>
            <a:off x="0" y="-1"/>
            <a:ext cx="12192000" cy="6866945"/>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829994" y="3682756"/>
            <a:ext cx="9502726" cy="1269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a:ln>
                  <a:noFill/>
                </a:ln>
                <a:solidFill>
                  <a:schemeClr val="bg1">
                    <a:lumMod val="75000"/>
                    <a:lumOff val="25000"/>
                  </a:schemeClr>
                </a:solidFill>
                <a:effectLst/>
                <a:uLnTx/>
                <a:uFillTx/>
                <a:latin typeface="Montserrat Black" pitchFamily="2" charset="77"/>
              </a:rPr>
              <a:t>TUNNELMA</a:t>
            </a:r>
          </a:p>
        </p:txBody>
      </p:sp>
      <p:sp>
        <p:nvSpPr>
          <p:cNvPr id="16" name="Suorakulmio 15">
            <a:extLst>
              <a:ext uri="{FF2B5EF4-FFF2-40B4-BE49-F238E27FC236}">
                <a16:creationId xmlns:a16="http://schemas.microsoft.com/office/drawing/2014/main" id="{A76AE085-D16F-0249-8EA1-4CDA92BAF8D7}"/>
              </a:ext>
            </a:extLst>
          </p:cNvPr>
          <p:cNvSpPr/>
          <p:nvPr/>
        </p:nvSpPr>
        <p:spPr>
          <a:xfrm>
            <a:off x="947446" y="4978260"/>
            <a:ext cx="7118309" cy="1161524"/>
          </a:xfrm>
          <a:prstGeom prst="rect">
            <a:avLst/>
          </a:prstGeom>
          <a:noFill/>
        </p:spPr>
        <p:txBody>
          <a:bodyPr wrap="square">
            <a:noAutofit/>
          </a:bodyPr>
          <a:lstStyle/>
          <a:p>
            <a:pPr lvl="0">
              <a:defRPr/>
            </a:pPr>
            <a:r>
              <a:rPr lang="fi-FI" sz="2000">
                <a:solidFill>
                  <a:schemeClr val="bg1"/>
                </a:solidFill>
              </a:rPr>
              <a:t>Tampereen rento, eteenpäin menevä tunnelma </a:t>
            </a:r>
            <a:br>
              <a:rPr lang="fi-FI" sz="2000">
                <a:solidFill>
                  <a:schemeClr val="bg1"/>
                </a:solidFill>
              </a:rPr>
            </a:br>
            <a:r>
              <a:rPr lang="fi-FI" sz="2000">
                <a:solidFill>
                  <a:schemeClr val="bg1"/>
                </a:solidFill>
              </a:rPr>
              <a:t>ei selittelyjä kaipaa, vaan sen voi itse aistia </a:t>
            </a:r>
            <a:br>
              <a:rPr lang="fi-FI" sz="2000">
                <a:solidFill>
                  <a:schemeClr val="bg1"/>
                </a:solidFill>
              </a:rPr>
            </a:br>
            <a:r>
              <a:rPr lang="fi-FI" sz="2000">
                <a:solidFill>
                  <a:schemeClr val="bg1"/>
                </a:solidFill>
              </a:rPr>
              <a:t>joka puolella kaupunkia.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9B7D5EB-A65C-4446-8BBB-CA48A7104F2E}" type="datetime1">
              <a:rPr lang="fi-FI" smtClean="0">
                <a:solidFill>
                  <a:schemeClr val="bg1"/>
                </a:solidFill>
              </a:rPr>
              <a:t>7.5.2026</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pPr/>
              <a:t>28</a:t>
            </a:fld>
            <a:endParaRPr lang="fi-FI">
              <a:solidFill>
                <a:schemeClr val="bg1"/>
              </a:solidFill>
            </a:endParaRPr>
          </a:p>
        </p:txBody>
      </p:sp>
      <p:sp>
        <p:nvSpPr>
          <p:cNvPr id="13" name="Tekstiruutu 24">
            <a:extLst>
              <a:ext uri="{FF2B5EF4-FFF2-40B4-BE49-F238E27FC236}">
                <a16:creationId xmlns:a16="http://schemas.microsoft.com/office/drawing/2014/main" id="{B984A092-78E9-7330-C998-A7CB9F81DCF7}"/>
              </a:ext>
              <a:ext uri="{C183D7F6-B498-43B3-948B-1728B52AA6E4}">
                <adec:decorative xmlns:adec="http://schemas.microsoft.com/office/drawing/2017/decorative" val="1"/>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lang="fi-FI" altLang="fi-FI" sz="1200">
                <a:solidFill>
                  <a:schemeClr val="bg1"/>
                </a:solidFill>
                <a:latin typeface="Calibri" panose="020F0502020204030204"/>
              </a:rPr>
              <a:t>Laura </a:t>
            </a:r>
            <a:r>
              <a:rPr lang="fi-FI" altLang="fi-FI" sz="1200" err="1">
                <a:solidFill>
                  <a:schemeClr val="bg1"/>
                </a:solidFill>
                <a:latin typeface="Calibri" panose="020F0502020204030204"/>
              </a:rPr>
              <a:t>Vanzo</a:t>
            </a:r>
            <a:endPar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 y="-20532"/>
            <a:ext cx="12212571" cy="6878532"/>
          </a:xfrm>
          <a:prstGeom prst="rect">
            <a:avLst/>
          </a:prstGeom>
        </p:spPr>
      </p:pic>
      <p:sp>
        <p:nvSpPr>
          <p:cNvPr id="5" name="Suorakulmio 13">
            <a:extLst>
              <a:ext uri="{FF2B5EF4-FFF2-40B4-BE49-F238E27FC236}">
                <a16:creationId xmlns:a16="http://schemas.microsoft.com/office/drawing/2014/main" id="{5FAABAA2-1C78-62BE-1D63-05CB460639B0}"/>
              </a:ext>
              <a:ext uri="{C183D7F6-B498-43B3-948B-1728B52AA6E4}">
                <adec:decorative xmlns:adec="http://schemas.microsoft.com/office/drawing/2017/decorative" val="1"/>
              </a:ext>
            </a:extLst>
          </p:cNvPr>
          <p:cNvSpPr/>
          <p:nvPr/>
        </p:nvSpPr>
        <p:spPr>
          <a:xfrm rot="16200000">
            <a:off x="4841488" y="-492513"/>
            <a:ext cx="2509024" cy="12192000"/>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1624819" y="896425"/>
            <a:ext cx="8855612" cy="1330805"/>
          </a:xfrm>
          <a:effectLst>
            <a:outerShdw blurRad="273884" sx="103000" sy="103000" algn="ctr" rotWithShape="0">
              <a:prstClr val="black">
                <a:alpha val="33467"/>
              </a:prstClr>
            </a:outerShdw>
          </a:effectLst>
        </p:spPr>
        <p:txBody>
          <a:bodyPr/>
          <a:lstStyle/>
          <a:p>
            <a:pPr algn="ctr">
              <a:lnSpc>
                <a:spcPct val="90000"/>
              </a:lnSpc>
            </a:pPr>
            <a:r>
              <a:rPr lang="fi-FI" sz="5400">
                <a:solidFill>
                  <a:schemeClr val="bg1"/>
                </a:solidFill>
                <a:effectLst>
                  <a:outerShdw blurRad="126568" algn="ctr" rotWithShape="0">
                    <a:prstClr val="black">
                      <a:alpha val="49104"/>
                    </a:prstClr>
                  </a:outerShdw>
                </a:effectLst>
                <a:latin typeface="Montserrat Black" pitchFamily="2" charset="77"/>
              </a:rPr>
              <a:t>Kulttuurista kestävästi </a:t>
            </a:r>
            <a:br>
              <a:rPr lang="fi-FI" sz="5400">
                <a:solidFill>
                  <a:schemeClr val="bg1"/>
                </a:solidFill>
                <a:effectLst>
                  <a:outerShdw blurRad="126568" algn="ctr" rotWithShape="0">
                    <a:prstClr val="black">
                      <a:alpha val="49104"/>
                    </a:prstClr>
                  </a:outerShdw>
                </a:effectLst>
                <a:latin typeface="Montserrat Black" pitchFamily="2" charset="77"/>
              </a:rPr>
            </a:br>
            <a:r>
              <a:rPr lang="fi-FI" sz="5400">
                <a:solidFill>
                  <a:schemeClr val="bg1"/>
                </a:solidFill>
                <a:effectLst>
                  <a:outerShdw blurRad="126568" algn="ctr" rotWithShape="0">
                    <a:prstClr val="black">
                      <a:alpha val="49104"/>
                    </a:prstClr>
                  </a:outerShdw>
                </a:effectLst>
                <a:latin typeface="Montserrat Black" pitchFamily="2" charset="77"/>
              </a:rPr>
              <a:t>kasvava kaupunki</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72783" y="4907130"/>
            <a:ext cx="6332765" cy="1208544"/>
          </a:xfrm>
        </p:spPr>
        <p:txBody>
          <a:bodyPr>
            <a:noAutofit/>
          </a:bodyPr>
          <a:lstStyle/>
          <a:p>
            <a:pPr>
              <a:spcBef>
                <a:spcPts val="0"/>
              </a:spcBef>
              <a:buClr>
                <a:schemeClr val="bg1"/>
              </a:buClr>
            </a:pPr>
            <a:r>
              <a:rPr lang="fi-FI">
                <a:solidFill>
                  <a:schemeClr val="bg1"/>
                </a:solidFill>
              </a:rPr>
              <a:t>Kulttuuri koskettaa kaikkia</a:t>
            </a:r>
          </a:p>
          <a:p>
            <a:pPr>
              <a:spcBef>
                <a:spcPts val="0"/>
              </a:spcBef>
              <a:buClr>
                <a:schemeClr val="bg1"/>
              </a:buClr>
            </a:pPr>
            <a:r>
              <a:rPr lang="fi-FI">
                <a:solidFill>
                  <a:schemeClr val="bg1"/>
                </a:solidFill>
              </a:rPr>
              <a:t>Luovien ihmisten koti</a:t>
            </a:r>
          </a:p>
          <a:p>
            <a:pPr>
              <a:spcBef>
                <a:spcPts val="0"/>
              </a:spcBef>
              <a:buClr>
                <a:schemeClr val="bg1"/>
              </a:buClr>
            </a:pPr>
            <a:r>
              <a:rPr lang="fi-FI">
                <a:solidFill>
                  <a:schemeClr val="bg1"/>
                </a:solidFill>
              </a:rPr>
              <a:t>Kokoaan suurempi, merkityksellinen kaupunki</a:t>
            </a:r>
          </a:p>
        </p:txBody>
      </p:sp>
      <p:sp>
        <p:nvSpPr>
          <p:cNvPr id="18" name="Suorakulmio 17">
            <a:extLst>
              <a:ext uri="{FF2B5EF4-FFF2-40B4-BE49-F238E27FC236}">
                <a16:creationId xmlns:a16="http://schemas.microsoft.com/office/drawing/2014/main" id="{172C544C-393D-F8E9-20FE-9B39B7267AB8}"/>
              </a:ext>
            </a:extLst>
          </p:cNvPr>
          <p:cNvSpPr/>
          <p:nvPr/>
        </p:nvSpPr>
        <p:spPr>
          <a:xfrm>
            <a:off x="4301244" y="4371802"/>
            <a:ext cx="1460310" cy="615553"/>
          </a:xfrm>
          <a:prstGeom prst="rect">
            <a:avLst/>
          </a:prstGeom>
        </p:spPr>
        <p:txBody>
          <a:bodyPr wrap="square" lIns="0" tIns="0" rIns="0" bIns="0">
            <a:spAutoFit/>
          </a:bodyPr>
          <a:lstStyle/>
          <a:p>
            <a:pPr algn="ctr"/>
            <a:r>
              <a:rPr lang="fi-FI" sz="4000" b="1">
                <a:solidFill>
                  <a:srgbClr val="FFFFFF"/>
                </a:solidFill>
                <a:latin typeface="Montserrat Black" pitchFamily="2" charset="77"/>
                <a:ea typeface="+mj-ea"/>
                <a:cs typeface="+mj-cs"/>
              </a:rPr>
              <a:t>2030 </a:t>
            </a:r>
            <a:endParaRPr lang="fi-FI" sz="4000" b="1">
              <a:latin typeface="Montserrat Black" pitchFamily="2" charset="77"/>
            </a:endParaRPr>
          </a:p>
        </p:txBody>
      </p:sp>
      <p:sp>
        <p:nvSpPr>
          <p:cNvPr id="17" name="Ellipsi 16">
            <a:extLst>
              <a:ext uri="{FF2B5EF4-FFF2-40B4-BE49-F238E27FC236}">
                <a16:creationId xmlns:a16="http://schemas.microsoft.com/office/drawing/2014/main" id="{598E1BEF-6F29-8D17-0631-25598C4CDAB4}"/>
              </a:ext>
              <a:ext uri="{C183D7F6-B498-43B3-948B-1728B52AA6E4}">
                <adec:decorative xmlns:adec="http://schemas.microsoft.com/office/drawing/2017/decorative" val="1"/>
              </a:ext>
            </a:extLst>
          </p:cNvPr>
          <p:cNvSpPr/>
          <p:nvPr/>
        </p:nvSpPr>
        <p:spPr>
          <a:xfrm>
            <a:off x="4219019" y="3899647"/>
            <a:ext cx="1581615" cy="1581615"/>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6DC59AF4-38D7-C44E-94B4-7DE611DD8BFC}" type="datetime1">
              <a:rPr lang="fi-FI" smtClean="0">
                <a:solidFill>
                  <a:schemeClr val="bg1"/>
                </a:solidFill>
              </a:rPr>
              <a:t>7.5.2026</a:t>
            </a:fld>
            <a:endParaRPr lang="fi-FI">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pPr/>
              <a:t>29</a:t>
            </a:fld>
            <a:endParaRPr lang="fi-FI">
              <a:solidFill>
                <a:schemeClr val="bg1"/>
              </a:solidFill>
            </a:endParaRPr>
          </a:p>
        </p:txBody>
      </p:sp>
      <p:sp>
        <p:nvSpPr>
          <p:cNvPr id="14" name="Tekstiruutu 24">
            <a:extLst>
              <a:ext uri="{FF2B5EF4-FFF2-40B4-BE49-F238E27FC236}">
                <a16:creationId xmlns:a16="http://schemas.microsoft.com/office/drawing/2014/main" id="{62B3C3AA-3A82-22B6-92DC-9F183BBA4CE7}"/>
              </a:ext>
              <a:ext uri="{C183D7F6-B498-43B3-948B-1728B52AA6E4}">
                <adec:decorative xmlns:adec="http://schemas.microsoft.com/office/drawing/2017/decorative" val="1"/>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lang="fi-FI" altLang="fi-FI" sz="1200">
                <a:solidFill>
                  <a:schemeClr val="bg1"/>
                </a:solidFill>
                <a:latin typeface="Calibri" panose="020F0502020204030204"/>
              </a:rPr>
              <a:t>Laura </a:t>
            </a:r>
            <a:r>
              <a:rPr lang="fi-FI" altLang="fi-FI" sz="1200" err="1">
                <a:solidFill>
                  <a:schemeClr val="bg1"/>
                </a:solidFill>
                <a:latin typeface="Calibri" panose="020F0502020204030204"/>
              </a:rPr>
              <a:t>Vanzo</a:t>
            </a:r>
            <a:endParaRPr kumimoji="0" lang="fi-FI"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Ryhmä 34">
            <a:extLst>
              <a:ext uri="{FF2B5EF4-FFF2-40B4-BE49-F238E27FC236}">
                <a16:creationId xmlns:a16="http://schemas.microsoft.com/office/drawing/2014/main" id="{89F20FF9-7246-51BA-C012-B803F274DD60}"/>
              </a:ext>
              <a:ext uri="{C183D7F6-B498-43B3-948B-1728B52AA6E4}">
                <adec:decorative xmlns:adec="http://schemas.microsoft.com/office/drawing/2017/decorative" val="1"/>
              </a:ext>
            </a:extLst>
          </p:cNvPr>
          <p:cNvGrpSpPr/>
          <p:nvPr/>
        </p:nvGrpSpPr>
        <p:grpSpPr>
          <a:xfrm>
            <a:off x="381522" y="1712753"/>
            <a:ext cx="344824" cy="4478940"/>
            <a:chOff x="361644" y="1712753"/>
            <a:chExt cx="344824" cy="4478940"/>
          </a:xfrm>
        </p:grpSpPr>
        <p:cxnSp>
          <p:nvCxnSpPr>
            <p:cNvPr id="36" name="Suora yhdysviiva 35">
              <a:extLst>
                <a:ext uri="{FF2B5EF4-FFF2-40B4-BE49-F238E27FC236}">
                  <a16:creationId xmlns:a16="http://schemas.microsoft.com/office/drawing/2014/main" id="{431567DD-FFC4-287C-BA96-7868E9B6DCBE}"/>
                </a:ext>
              </a:extLst>
            </p:cNvPr>
            <p:cNvCxnSpPr>
              <a:cxnSpLocks/>
            </p:cNvCxnSpPr>
            <p:nvPr/>
          </p:nvCxnSpPr>
          <p:spPr>
            <a:xfrm>
              <a:off x="371475" y="1712753"/>
              <a:ext cx="0" cy="447894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38" name="Suora yhdysviiva 37">
              <a:extLst>
                <a:ext uri="{FF2B5EF4-FFF2-40B4-BE49-F238E27FC236}">
                  <a16:creationId xmlns:a16="http://schemas.microsoft.com/office/drawing/2014/main" id="{FA7834D5-0634-315C-1EEA-1CB204202493}"/>
                </a:ext>
              </a:extLst>
            </p:cNvPr>
            <p:cNvCxnSpPr>
              <a:cxnSpLocks/>
            </p:cNvCxnSpPr>
            <p:nvPr/>
          </p:nvCxnSpPr>
          <p:spPr>
            <a:xfrm flipH="1">
              <a:off x="361644" y="6191693"/>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39" name="Suora yhdysviiva 38">
              <a:extLst>
                <a:ext uri="{FF2B5EF4-FFF2-40B4-BE49-F238E27FC236}">
                  <a16:creationId xmlns:a16="http://schemas.microsoft.com/office/drawing/2014/main" id="{239D9B5E-BC8E-8DAE-17AF-BE6276B403A9}"/>
                </a:ext>
              </a:extLst>
            </p:cNvPr>
            <p:cNvCxnSpPr>
              <a:cxnSpLocks/>
            </p:cNvCxnSpPr>
            <p:nvPr/>
          </p:nvCxnSpPr>
          <p:spPr>
            <a:xfrm flipH="1">
              <a:off x="361644" y="5934313"/>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0" name="Suora yhdysviiva 39">
              <a:extLst>
                <a:ext uri="{FF2B5EF4-FFF2-40B4-BE49-F238E27FC236}">
                  <a16:creationId xmlns:a16="http://schemas.microsoft.com/office/drawing/2014/main" id="{745D7782-8E02-CDDE-F217-4457DC234912}"/>
                </a:ext>
              </a:extLst>
            </p:cNvPr>
            <p:cNvCxnSpPr>
              <a:cxnSpLocks/>
            </p:cNvCxnSpPr>
            <p:nvPr/>
          </p:nvCxnSpPr>
          <p:spPr>
            <a:xfrm flipH="1">
              <a:off x="361644" y="5568364"/>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1" name="Suora yhdysviiva 40">
              <a:extLst>
                <a:ext uri="{FF2B5EF4-FFF2-40B4-BE49-F238E27FC236}">
                  <a16:creationId xmlns:a16="http://schemas.microsoft.com/office/drawing/2014/main" id="{39279D60-6E4E-27AE-D3FA-376361E165E2}"/>
                </a:ext>
              </a:extLst>
            </p:cNvPr>
            <p:cNvCxnSpPr>
              <a:cxnSpLocks/>
            </p:cNvCxnSpPr>
            <p:nvPr/>
          </p:nvCxnSpPr>
          <p:spPr>
            <a:xfrm flipH="1">
              <a:off x="361644" y="4938931"/>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2" name="Suora yhdysviiva 41">
              <a:extLst>
                <a:ext uri="{FF2B5EF4-FFF2-40B4-BE49-F238E27FC236}">
                  <a16:creationId xmlns:a16="http://schemas.microsoft.com/office/drawing/2014/main" id="{E0E80444-D6B5-EBAD-045C-1195DABAD948}"/>
                </a:ext>
              </a:extLst>
            </p:cNvPr>
            <p:cNvCxnSpPr>
              <a:cxnSpLocks/>
            </p:cNvCxnSpPr>
            <p:nvPr/>
          </p:nvCxnSpPr>
          <p:spPr>
            <a:xfrm flipH="1">
              <a:off x="361644" y="4645417"/>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EE92BA39-3144-FE4A-BACE-229383D30752}"/>
                </a:ext>
              </a:extLst>
            </p:cNvPr>
            <p:cNvCxnSpPr>
              <a:cxnSpLocks/>
            </p:cNvCxnSpPr>
            <p:nvPr/>
          </p:nvCxnSpPr>
          <p:spPr>
            <a:xfrm flipH="1">
              <a:off x="361644" y="4088427"/>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6630B127-7F1C-3B5A-A62F-902163388C9B}"/>
                </a:ext>
              </a:extLst>
            </p:cNvPr>
            <p:cNvCxnSpPr>
              <a:cxnSpLocks/>
            </p:cNvCxnSpPr>
            <p:nvPr/>
          </p:nvCxnSpPr>
          <p:spPr>
            <a:xfrm flipH="1">
              <a:off x="361644" y="3821727"/>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47DB40BB-01E6-7A4E-7765-4DA47FD0F9DC}"/>
                </a:ext>
              </a:extLst>
            </p:cNvPr>
            <p:cNvCxnSpPr>
              <a:cxnSpLocks/>
            </p:cNvCxnSpPr>
            <p:nvPr/>
          </p:nvCxnSpPr>
          <p:spPr>
            <a:xfrm flipH="1">
              <a:off x="361644" y="3535977"/>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AFD17B8C-3A5A-5C25-8B9D-52AC04D14F5F}"/>
                </a:ext>
              </a:extLst>
            </p:cNvPr>
            <p:cNvCxnSpPr>
              <a:cxnSpLocks/>
            </p:cNvCxnSpPr>
            <p:nvPr/>
          </p:nvCxnSpPr>
          <p:spPr>
            <a:xfrm flipH="1">
              <a:off x="361644" y="1729402"/>
              <a:ext cx="344824" cy="0"/>
            </a:xfrm>
            <a:prstGeom prst="line">
              <a:avLst/>
            </a:prstGeom>
            <a:ln w="38100">
              <a:solidFill>
                <a:srgbClr val="00549D"/>
              </a:solidFill>
            </a:ln>
          </p:spPr>
          <p:style>
            <a:lnRef idx="1">
              <a:schemeClr val="accent1"/>
            </a:lnRef>
            <a:fillRef idx="0">
              <a:schemeClr val="accent1"/>
            </a:fillRef>
            <a:effectRef idx="0">
              <a:schemeClr val="accent1"/>
            </a:effectRef>
            <a:fontRef idx="minor">
              <a:schemeClr val="tx1"/>
            </a:fontRef>
          </p:style>
        </p:cxnSp>
      </p:grpSp>
      <p:sp>
        <p:nvSpPr>
          <p:cNvPr id="55" name="Otsikko 3">
            <a:extLst>
              <a:ext uri="{FF2B5EF4-FFF2-40B4-BE49-F238E27FC236}">
                <a16:creationId xmlns:a16="http://schemas.microsoft.com/office/drawing/2014/main" id="{E484EE22-10E0-586A-7E09-0784D13ED2C4}"/>
              </a:ext>
            </a:extLst>
          </p:cNvPr>
          <p:cNvSpPr txBox="1">
            <a:spLocks noGrp="1"/>
          </p:cNvSpPr>
          <p:nvPr>
            <p:ph type="title" idx="4294967295"/>
          </p:nvPr>
        </p:nvSpPr>
        <p:spPr>
          <a:xfrm>
            <a:off x="264828" y="250716"/>
            <a:ext cx="9299894" cy="6479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2065338" algn="l"/>
              </a:tabLst>
              <a:defRPr/>
            </a:pPr>
            <a:r>
              <a:rPr kumimoji="0" lang="fi-FI" sz="3200" b="1" i="0" u="none" strike="noStrike" kern="1200" cap="none" spc="0" normalizeH="0" baseline="0" noProof="0" dirty="0">
                <a:ln>
                  <a:noFill/>
                </a:ln>
                <a:solidFill>
                  <a:srgbClr val="002060"/>
                </a:solidFill>
                <a:effectLst/>
                <a:uLnTx/>
                <a:uFillTx/>
                <a:latin typeface="+mj-lt"/>
                <a:ea typeface="+mj-ea"/>
                <a:cs typeface="+mj-cs"/>
              </a:rPr>
              <a:t>Tampereen kaupungin organisaatio 1.1.2026</a:t>
            </a:r>
          </a:p>
        </p:txBody>
      </p:sp>
      <p:sp>
        <p:nvSpPr>
          <p:cNvPr id="47" name="Rectangle 9">
            <a:extLst>
              <a:ext uri="{FF2B5EF4-FFF2-40B4-BE49-F238E27FC236}">
                <a16:creationId xmlns:a16="http://schemas.microsoft.com/office/drawing/2014/main" id="{A20622FE-D968-41F5-3F3D-46C78061E6B3}"/>
              </a:ext>
            </a:extLst>
          </p:cNvPr>
          <p:cNvSpPr>
            <a:spLocks noChangeArrowheads="1"/>
          </p:cNvSpPr>
          <p:nvPr/>
        </p:nvSpPr>
        <p:spPr bwMode="auto">
          <a:xfrm>
            <a:off x="716299" y="965714"/>
            <a:ext cx="7293908" cy="503997"/>
          </a:xfrm>
          <a:prstGeom prst="rect">
            <a:avLst/>
          </a:prstGeom>
          <a:solidFill>
            <a:srgbClr val="0074A4"/>
          </a:solidFill>
          <a:ln w="34925">
            <a:solidFill>
              <a:srgbClr val="00549D"/>
            </a:solidFill>
          </a:ln>
          <a:effectLst/>
        </p:spPr>
        <p:txBody>
          <a:bodyPr wrap="none" lIns="0" tIns="0" rIns="0" bIns="0" anchor="ctr" anchorCtr="1"/>
          <a:lstStyle>
            <a:lvl1pPr marL="107950"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07950" marR="0" lvl="0" indent="0" algn="ctr" defTabSz="914400" rtl="0" eaLnBrk="1" fontAlgn="auto" latinLnBrk="0" hangingPunct="1">
              <a:lnSpc>
                <a:spcPct val="100000"/>
              </a:lnSpc>
              <a:spcBef>
                <a:spcPct val="50000"/>
              </a:spcBef>
              <a:spcAft>
                <a:spcPts val="0"/>
              </a:spcAft>
              <a:buClrTx/>
              <a:buSzTx/>
              <a:buFontTx/>
              <a:buNone/>
              <a:tabLst/>
              <a:defRPr/>
            </a:pPr>
            <a:r>
              <a:rPr kumimoji="0" lang="fi-FI" altLang="fi-FI" sz="1800" b="1" i="0" u="none" strike="noStrike" kern="0" cap="none" spc="0" normalizeH="0" baseline="0" noProof="0" dirty="0">
                <a:ln>
                  <a:noFill/>
                </a:ln>
                <a:solidFill>
                  <a:srgbClr val="FFFFFF"/>
                </a:solidFill>
                <a:effectLst/>
                <a:uLnTx/>
                <a:uFillTx/>
                <a:latin typeface="Calibri"/>
                <a:ea typeface="ＭＳ Ｐゴシック" panose="020B0600070205080204" pitchFamily="34" charset="-128"/>
                <a:cs typeface="Arial" panose="020B0604020202020204" pitchFamily="34" charset="0"/>
              </a:rPr>
              <a:t>KAUPUNGINVALTUUSTO</a:t>
            </a:r>
            <a:endParaRPr kumimoji="0" lang="en-GB" altLang="fi-FI" sz="1800" b="0" i="0" u="none" strike="noStrike" kern="0" cap="none" spc="0" normalizeH="0" baseline="0" noProof="0" dirty="0">
              <a:ln>
                <a:noFill/>
              </a:ln>
              <a:solidFill>
                <a:srgbClr val="FFFFFF"/>
              </a:solidFill>
              <a:effectLst/>
              <a:uLnTx/>
              <a:uFillTx/>
              <a:latin typeface="Calibri"/>
              <a:ea typeface="ＭＳ Ｐゴシック" panose="020B0600070205080204" pitchFamily="34" charset="-128"/>
              <a:cs typeface="Arial" panose="020B0604020202020204" pitchFamily="34" charset="0"/>
            </a:endParaRPr>
          </a:p>
        </p:txBody>
      </p:sp>
      <p:sp>
        <p:nvSpPr>
          <p:cNvPr id="48" name="Rectangle 116">
            <a:extLst>
              <a:ext uri="{FF2B5EF4-FFF2-40B4-BE49-F238E27FC236}">
                <a16:creationId xmlns:a16="http://schemas.microsoft.com/office/drawing/2014/main" id="{FE197D32-30E0-6605-8A4A-01140F4C63CF}"/>
              </a:ext>
            </a:extLst>
          </p:cNvPr>
          <p:cNvSpPr>
            <a:spLocks noChangeArrowheads="1"/>
          </p:cNvSpPr>
          <p:nvPr/>
        </p:nvSpPr>
        <p:spPr bwMode="auto">
          <a:xfrm>
            <a:off x="8135694" y="952140"/>
            <a:ext cx="3794343" cy="232209"/>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dirty="0">
                <a:ln>
                  <a:noFill/>
                </a:ln>
                <a:solidFill>
                  <a:srgbClr val="212121"/>
                </a:solidFill>
                <a:effectLst/>
                <a:uLnTx/>
                <a:uFillTx/>
                <a:latin typeface="Calibri"/>
                <a:ea typeface="ＭＳ Ｐゴシック" panose="020B0600070205080204" pitchFamily="34" charset="-128"/>
                <a:cs typeface="Arial" panose="020B0604020202020204" pitchFamily="34" charset="0"/>
              </a:rPr>
              <a:t>Keskusvaalilautakunta</a:t>
            </a:r>
          </a:p>
        </p:txBody>
      </p:sp>
      <p:sp>
        <p:nvSpPr>
          <p:cNvPr id="49" name="Rectangle 116">
            <a:extLst>
              <a:ext uri="{FF2B5EF4-FFF2-40B4-BE49-F238E27FC236}">
                <a16:creationId xmlns:a16="http://schemas.microsoft.com/office/drawing/2014/main" id="{B8F99BAF-407B-914B-6153-8CB0D1562018}"/>
              </a:ext>
            </a:extLst>
          </p:cNvPr>
          <p:cNvSpPr>
            <a:spLocks noChangeArrowheads="1"/>
          </p:cNvSpPr>
          <p:nvPr/>
        </p:nvSpPr>
        <p:spPr bwMode="auto">
          <a:xfrm>
            <a:off x="8135695" y="1220640"/>
            <a:ext cx="3791262" cy="233861"/>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dirty="0">
                <a:ln>
                  <a:noFill/>
                </a:ln>
                <a:solidFill>
                  <a:srgbClr val="212121"/>
                </a:solidFill>
                <a:effectLst/>
                <a:uLnTx/>
                <a:uFillTx/>
                <a:latin typeface="Calibri"/>
                <a:ea typeface="ＭＳ Ｐゴシック" panose="020B0600070205080204" pitchFamily="34" charset="-128"/>
                <a:cs typeface="Arial" panose="020B0604020202020204" pitchFamily="34" charset="0"/>
              </a:rPr>
              <a:t>Tarkastuslautakunta</a:t>
            </a:r>
          </a:p>
        </p:txBody>
      </p:sp>
      <p:sp>
        <p:nvSpPr>
          <p:cNvPr id="50" name="Rectangle 14">
            <a:extLst>
              <a:ext uri="{FF2B5EF4-FFF2-40B4-BE49-F238E27FC236}">
                <a16:creationId xmlns:a16="http://schemas.microsoft.com/office/drawing/2014/main" id="{765CA889-1E6C-235B-D5DE-18CC05015394}"/>
              </a:ext>
            </a:extLst>
          </p:cNvPr>
          <p:cNvSpPr>
            <a:spLocks noChangeArrowheads="1"/>
          </p:cNvSpPr>
          <p:nvPr/>
        </p:nvSpPr>
        <p:spPr bwMode="auto">
          <a:xfrm>
            <a:off x="716299" y="1583323"/>
            <a:ext cx="7303740" cy="324046"/>
          </a:xfrm>
          <a:prstGeom prst="rect">
            <a:avLst/>
          </a:prstGeom>
          <a:solidFill>
            <a:srgbClr val="0074A4"/>
          </a:solidFill>
          <a:ln w="34925">
            <a:solidFill>
              <a:srgbClr val="00549D"/>
            </a:solidFill>
          </a:ln>
          <a:effectLst/>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dirty="0">
                <a:ln>
                  <a:noFill/>
                </a:ln>
                <a:solidFill>
                  <a:srgbClr val="FFFFFF"/>
                </a:solidFill>
                <a:effectLst/>
                <a:uLnTx/>
                <a:uFillTx/>
                <a:latin typeface="Calibri" panose="020F0502020204030204"/>
                <a:ea typeface="ＭＳ Ｐゴシック" pitchFamily="1" charset="-128"/>
                <a:cs typeface="Lucida Sans Unicode" panose="020B0602030504020204" pitchFamily="34" charset="0"/>
              </a:rPr>
              <a:t>KAUPUNGINHALLITUS</a:t>
            </a:r>
            <a:endParaRPr kumimoji="0" lang="en-GB" sz="1800" b="0" i="0" u="none" strike="noStrike" kern="0" cap="none" spc="0" normalizeH="0" baseline="0" noProof="0" dirty="0">
              <a:ln>
                <a:noFill/>
              </a:ln>
              <a:solidFill>
                <a:srgbClr val="FFFFFF"/>
              </a:solidFill>
              <a:effectLst/>
              <a:uLnTx/>
              <a:uFillTx/>
              <a:latin typeface="Calibri" panose="020F0502020204030204"/>
              <a:ea typeface="ＭＳ Ｐゴシック" pitchFamily="1" charset="-128"/>
              <a:cs typeface="Lucida Sans Unicode" panose="020B0602030504020204" pitchFamily="34" charset="0"/>
            </a:endParaRPr>
          </a:p>
        </p:txBody>
      </p:sp>
      <p:sp>
        <p:nvSpPr>
          <p:cNvPr id="51" name="Rectangle 116">
            <a:extLst>
              <a:ext uri="{FF2B5EF4-FFF2-40B4-BE49-F238E27FC236}">
                <a16:creationId xmlns:a16="http://schemas.microsoft.com/office/drawing/2014/main" id="{E81C6E83-7C84-98D1-211D-0E1722D3FC8E}"/>
              </a:ext>
            </a:extLst>
          </p:cNvPr>
          <p:cNvSpPr>
            <a:spLocks noChangeArrowheads="1"/>
          </p:cNvSpPr>
          <p:nvPr/>
        </p:nvSpPr>
        <p:spPr bwMode="auto">
          <a:xfrm>
            <a:off x="8135693" y="1583323"/>
            <a:ext cx="3791264" cy="309598"/>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dirty="0">
                <a:ln>
                  <a:noFill/>
                </a:ln>
                <a:solidFill>
                  <a:srgbClr val="212121"/>
                </a:solidFill>
                <a:effectLst/>
                <a:uLnTx/>
                <a:uFillTx/>
                <a:latin typeface="Calibri"/>
                <a:ea typeface="ＭＳ Ｐゴシック" panose="020B0600070205080204" pitchFamily="34" charset="-128"/>
                <a:cs typeface="Arial" panose="020B0604020202020204" pitchFamily="34" charset="0"/>
              </a:rPr>
              <a:t>Kaupunginhallituksen konsernijaosto</a:t>
            </a:r>
          </a:p>
        </p:txBody>
      </p:sp>
      <p:sp>
        <p:nvSpPr>
          <p:cNvPr id="52" name="Rectangle 9">
            <a:extLst>
              <a:ext uri="{FF2B5EF4-FFF2-40B4-BE49-F238E27FC236}">
                <a16:creationId xmlns:a16="http://schemas.microsoft.com/office/drawing/2014/main" id="{8A80DCB3-B087-1A0E-89AF-38A4717147F9}"/>
              </a:ext>
            </a:extLst>
          </p:cNvPr>
          <p:cNvSpPr>
            <a:spLocks noChangeArrowheads="1"/>
          </p:cNvSpPr>
          <p:nvPr/>
        </p:nvSpPr>
        <p:spPr bwMode="auto">
          <a:xfrm>
            <a:off x="716299" y="1997222"/>
            <a:ext cx="7303740" cy="291022"/>
          </a:xfrm>
          <a:prstGeom prst="rect">
            <a:avLst/>
          </a:prstGeom>
          <a:solidFill>
            <a:schemeClr val="tx1"/>
          </a:solidFill>
          <a:ln w="34925">
            <a:solidFill>
              <a:srgbClr val="00549D"/>
            </a:solidFill>
          </a:ln>
          <a:effectLst/>
        </p:spPr>
        <p:txBody>
          <a:bodyPr wrap="none" lIns="0" tIns="0" rIns="0" bIns="0" anchor="ctr" anchorCtr="1"/>
          <a:lstStyle>
            <a:lvl1pPr marL="107950"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fi-FI" altLang="fi-FI" sz="1800" b="1" i="0" u="none" strike="noStrike" kern="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PORMESTARI</a:t>
            </a:r>
            <a:endParaRPr kumimoji="0" lang="en-GB" altLang="fi-FI" sz="1800" b="0" i="0" u="none" strike="noStrike" kern="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5" name="Rectangle 14">
            <a:extLst>
              <a:ext uri="{FF2B5EF4-FFF2-40B4-BE49-F238E27FC236}">
                <a16:creationId xmlns:a16="http://schemas.microsoft.com/office/drawing/2014/main" id="{0B2175B6-A0EA-44E3-FE9D-6301948194B8}"/>
              </a:ext>
            </a:extLst>
          </p:cNvPr>
          <p:cNvSpPr>
            <a:spLocks noChangeArrowheads="1"/>
          </p:cNvSpPr>
          <p:nvPr/>
        </p:nvSpPr>
        <p:spPr bwMode="auto">
          <a:xfrm>
            <a:off x="3673354" y="2485391"/>
            <a:ext cx="8256683" cy="257809"/>
          </a:xfrm>
          <a:prstGeom prst="rect">
            <a:avLst/>
          </a:prstGeom>
          <a:solidFill>
            <a:schemeClr val="tx2"/>
          </a:solidFill>
          <a:ln>
            <a:noFill/>
          </a:ln>
          <a:effectLst/>
        </p:spPr>
        <p:txBody>
          <a:bodyPr wrap="none" lIns="108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Konsernijohtaja</a:t>
            </a:r>
            <a:endParaRPr kumimoji="0" lang="en-GB" sz="1200" b="0"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endParaRPr>
          </a:p>
        </p:txBody>
      </p:sp>
      <p:sp>
        <p:nvSpPr>
          <p:cNvPr id="4" name="Rectangle 14">
            <a:extLst>
              <a:ext uri="{FF2B5EF4-FFF2-40B4-BE49-F238E27FC236}">
                <a16:creationId xmlns:a16="http://schemas.microsoft.com/office/drawing/2014/main" id="{0C2CE354-7365-B114-8279-AFD4D820ED20}"/>
              </a:ext>
            </a:extLst>
          </p:cNvPr>
          <p:cNvSpPr>
            <a:spLocks noChangeArrowheads="1"/>
          </p:cNvSpPr>
          <p:nvPr/>
        </p:nvSpPr>
        <p:spPr bwMode="auto">
          <a:xfrm>
            <a:off x="3673355" y="2786756"/>
            <a:ext cx="8256683" cy="495746"/>
          </a:xfrm>
          <a:prstGeom prst="rect">
            <a:avLst/>
          </a:prstGeom>
          <a:solidFill>
            <a:srgbClr val="E5EEF8"/>
          </a:solidFill>
          <a:ln>
            <a:noFill/>
          </a:ln>
          <a:effectLst/>
        </p:spPr>
        <p:txBody>
          <a:bodyPr wrap="none" lIns="108000" tIns="0" rIns="0" bIns="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b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br>
            <a: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KONSERNIHALLINTO</a:t>
            </a:r>
            <a:b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br>
            <a:endParaRPr kumimoji="0" lang="fi-FI" sz="1200" b="0"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endParaRPr>
          </a:p>
        </p:txBody>
      </p:sp>
      <p:sp>
        <p:nvSpPr>
          <p:cNvPr id="29" name="Rectangle 116">
            <a:extLst>
              <a:ext uri="{FF2B5EF4-FFF2-40B4-BE49-F238E27FC236}">
                <a16:creationId xmlns:a16="http://schemas.microsoft.com/office/drawing/2014/main" id="{DD7310FC-593B-08D4-C5FE-7884EAE20193}"/>
              </a:ext>
            </a:extLst>
          </p:cNvPr>
          <p:cNvSpPr>
            <a:spLocks noChangeArrowheads="1"/>
          </p:cNvSpPr>
          <p:nvPr/>
        </p:nvSpPr>
        <p:spPr bwMode="auto">
          <a:xfrm>
            <a:off x="596225" y="3428362"/>
            <a:ext cx="2254649" cy="216000"/>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Kasvatus- ja opetuslautakunta</a:t>
            </a:r>
          </a:p>
        </p:txBody>
      </p:sp>
      <p:sp>
        <p:nvSpPr>
          <p:cNvPr id="33" name="Rectangle 116">
            <a:extLst>
              <a:ext uri="{FF2B5EF4-FFF2-40B4-BE49-F238E27FC236}">
                <a16:creationId xmlns:a16="http://schemas.microsoft.com/office/drawing/2014/main" id="{F0DE071D-5FE9-D31D-CCEA-16DED52A5005}"/>
              </a:ext>
            </a:extLst>
          </p:cNvPr>
          <p:cNvSpPr>
            <a:spLocks noChangeArrowheads="1"/>
          </p:cNvSpPr>
          <p:nvPr/>
        </p:nvSpPr>
        <p:spPr bwMode="auto">
          <a:xfrm>
            <a:off x="596225" y="3708180"/>
            <a:ext cx="2254649" cy="216000"/>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Kulttuuri- ja vapaa-aikalautakunta</a:t>
            </a:r>
          </a:p>
        </p:txBody>
      </p:sp>
      <p:sp>
        <p:nvSpPr>
          <p:cNvPr id="31" name="Rectangle 116">
            <a:extLst>
              <a:ext uri="{FF2B5EF4-FFF2-40B4-BE49-F238E27FC236}">
                <a16:creationId xmlns:a16="http://schemas.microsoft.com/office/drawing/2014/main" id="{7EC9E458-D6F8-C864-0DC9-5E536B5BB84A}"/>
              </a:ext>
            </a:extLst>
          </p:cNvPr>
          <p:cNvSpPr>
            <a:spLocks noChangeArrowheads="1"/>
          </p:cNvSpPr>
          <p:nvPr/>
        </p:nvSpPr>
        <p:spPr bwMode="auto">
          <a:xfrm>
            <a:off x="596225" y="3997300"/>
            <a:ext cx="684262" cy="180000"/>
          </a:xfrm>
          <a:prstGeom prst="rect">
            <a:avLst/>
          </a:prstGeom>
          <a:solidFill>
            <a:schemeClr val="tx1"/>
          </a:solidFill>
          <a:ln>
            <a:noFill/>
          </a:ln>
          <a:effectLst/>
        </p:spPr>
        <p:txBody>
          <a:bodyPr wrap="none" lIns="0" tIns="36000" rIns="0" bIns="0" anchor="ctr" anchorCtr="1"/>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defRPr/>
            </a:pPr>
            <a:r>
              <a:rPr kumimoji="0" lang="fi-FI" altLang="fi-FI" sz="1000" b="1" i="0" u="none" strike="noStrike" kern="0" cap="none" spc="0" normalizeH="0" baseline="0" noProof="0" dirty="0">
                <a:ln>
                  <a:noFill/>
                </a:ln>
                <a:solidFill>
                  <a:srgbClr val="212121"/>
                </a:solidFill>
                <a:effectLst/>
                <a:uLnTx/>
                <a:uFillTx/>
                <a:latin typeface="Calibri"/>
                <a:ea typeface="ＭＳ Ｐゴシック" panose="020B0600070205080204" pitchFamily="34" charset="-128"/>
                <a:cs typeface="Arial" panose="020B0604020202020204" pitchFamily="34" charset="0"/>
              </a:rPr>
              <a:t>Johtokunta</a:t>
            </a:r>
          </a:p>
        </p:txBody>
      </p:sp>
      <p:sp>
        <p:nvSpPr>
          <p:cNvPr id="30" name="Rectangle 116">
            <a:extLst>
              <a:ext uri="{FF2B5EF4-FFF2-40B4-BE49-F238E27FC236}">
                <a16:creationId xmlns:a16="http://schemas.microsoft.com/office/drawing/2014/main" id="{1474A114-4D17-4EC1-51CB-F57E2A232727}"/>
              </a:ext>
            </a:extLst>
          </p:cNvPr>
          <p:cNvSpPr>
            <a:spLocks noChangeArrowheads="1"/>
          </p:cNvSpPr>
          <p:nvPr/>
        </p:nvSpPr>
        <p:spPr bwMode="auto">
          <a:xfrm>
            <a:off x="1314991" y="3997300"/>
            <a:ext cx="1535883" cy="180000"/>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Sara Hildénin taidemuseo</a:t>
            </a:r>
          </a:p>
        </p:txBody>
      </p:sp>
      <p:sp>
        <p:nvSpPr>
          <p:cNvPr id="32" name="Rectangle 14">
            <a:extLst>
              <a:ext uri="{FF2B5EF4-FFF2-40B4-BE49-F238E27FC236}">
                <a16:creationId xmlns:a16="http://schemas.microsoft.com/office/drawing/2014/main" id="{5F2D2CA0-D8B8-6938-9B4E-0AD5FA7BB9E5}"/>
              </a:ext>
            </a:extLst>
          </p:cNvPr>
          <p:cNvSpPr>
            <a:spLocks noChangeArrowheads="1"/>
          </p:cNvSpPr>
          <p:nvPr/>
        </p:nvSpPr>
        <p:spPr bwMode="auto">
          <a:xfrm>
            <a:off x="2922418" y="3428817"/>
            <a:ext cx="683275" cy="495364"/>
          </a:xfrm>
          <a:prstGeom prst="rect">
            <a:avLst/>
          </a:prstGeom>
          <a:solidFill>
            <a:schemeClr val="tx1"/>
          </a:solidFill>
          <a:ln>
            <a:noFill/>
          </a:ln>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Apulais-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pormestari</a:t>
            </a:r>
          </a:p>
        </p:txBody>
      </p:sp>
      <p:sp>
        <p:nvSpPr>
          <p:cNvPr id="27" name="Rectangle 102">
            <a:extLst>
              <a:ext uri="{FF2B5EF4-FFF2-40B4-BE49-F238E27FC236}">
                <a16:creationId xmlns:a16="http://schemas.microsoft.com/office/drawing/2014/main" id="{F0977665-E440-C27D-30A0-C24484895EBD}"/>
              </a:ext>
            </a:extLst>
          </p:cNvPr>
          <p:cNvSpPr>
            <a:spLocks noChangeArrowheads="1"/>
          </p:cNvSpPr>
          <p:nvPr/>
        </p:nvSpPr>
        <p:spPr bwMode="auto">
          <a:xfrm>
            <a:off x="3673354" y="3418247"/>
            <a:ext cx="6245898" cy="264787"/>
          </a:xfrm>
          <a:prstGeom prst="rect">
            <a:avLst/>
          </a:prstGeom>
          <a:solidFill>
            <a:schemeClr val="tx2"/>
          </a:solidFill>
          <a:ln>
            <a:noFill/>
          </a:ln>
          <a:effec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Johtaja</a:t>
            </a:r>
          </a:p>
        </p:txBody>
      </p:sp>
      <p:sp>
        <p:nvSpPr>
          <p:cNvPr id="25" name="Rectangle 102">
            <a:extLst>
              <a:ext uri="{FF2B5EF4-FFF2-40B4-BE49-F238E27FC236}">
                <a16:creationId xmlns:a16="http://schemas.microsoft.com/office/drawing/2014/main" id="{37EA4242-78EE-180E-4125-1612229B9EA9}"/>
              </a:ext>
            </a:extLst>
          </p:cNvPr>
          <p:cNvSpPr>
            <a:spLocks noChangeArrowheads="1"/>
          </p:cNvSpPr>
          <p:nvPr/>
        </p:nvSpPr>
        <p:spPr bwMode="auto">
          <a:xfrm>
            <a:off x="3673355" y="3720206"/>
            <a:ext cx="6245897" cy="594769"/>
          </a:xfrm>
          <a:prstGeom prst="rect">
            <a:avLst/>
          </a:prstGeom>
          <a:solidFill>
            <a:srgbClr val="E5EEF8"/>
          </a:solidFill>
          <a:ln>
            <a:noFill/>
          </a:ln>
          <a:effectLst/>
        </p:spPr>
        <p:txBody>
          <a:bodyPr wrap="none" lIns="0" tIns="27000" rIns="0" bIns="0" anchor="ctr"/>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SIVISTYSPALVELUJEN PALVELUALUE</a:t>
            </a:r>
          </a:p>
        </p:txBody>
      </p:sp>
      <p:sp>
        <p:nvSpPr>
          <p:cNvPr id="2" name="Rectangle 116">
            <a:extLst>
              <a:ext uri="{FF2B5EF4-FFF2-40B4-BE49-F238E27FC236}">
                <a16:creationId xmlns:a16="http://schemas.microsoft.com/office/drawing/2014/main" id="{6A96EE72-12E7-EF85-DA84-BDBB26F3C4C0}"/>
              </a:ext>
            </a:extLst>
          </p:cNvPr>
          <p:cNvSpPr>
            <a:spLocks noChangeArrowheads="1"/>
          </p:cNvSpPr>
          <p:nvPr/>
        </p:nvSpPr>
        <p:spPr bwMode="auto">
          <a:xfrm>
            <a:off x="595317" y="4403369"/>
            <a:ext cx="1647762" cy="391875"/>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altLang="fi-FI" sz="1000" b="1" i="0" u="none" strike="noStrike" kern="120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Elinvoima- ja </a:t>
            </a:r>
            <a:br>
              <a:rPr kumimoji="0" lang="fi-FI" altLang="fi-FI" sz="1000" b="1" i="0" u="none" strike="noStrike" kern="120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br>
            <a:r>
              <a:rPr kumimoji="0" lang="fi-FI" altLang="fi-FI" sz="1000" b="1" i="0" u="none" strike="noStrike" kern="120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osaamislautakunta</a:t>
            </a:r>
          </a:p>
        </p:txBody>
      </p:sp>
      <p:sp>
        <p:nvSpPr>
          <p:cNvPr id="20" name="Rectangle 116">
            <a:extLst>
              <a:ext uri="{FF2B5EF4-FFF2-40B4-BE49-F238E27FC236}">
                <a16:creationId xmlns:a16="http://schemas.microsoft.com/office/drawing/2014/main" id="{A3792A8C-3903-0CE4-0CA8-769B961BD6C4}"/>
              </a:ext>
            </a:extLst>
          </p:cNvPr>
          <p:cNvSpPr>
            <a:spLocks noChangeArrowheads="1"/>
          </p:cNvSpPr>
          <p:nvPr/>
        </p:nvSpPr>
        <p:spPr bwMode="auto">
          <a:xfrm>
            <a:off x="2272746" y="4403369"/>
            <a:ext cx="578127" cy="216000"/>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Jaosto</a:t>
            </a:r>
            <a:r>
              <a:rPr kumimoji="0" lang="fi-FI" altLang="fi-FI" sz="1000" b="1" i="0" u="none" strike="noStrike" kern="1200" cap="none" spc="0" normalizeH="0" baseline="3000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1</a:t>
            </a:r>
          </a:p>
        </p:txBody>
      </p:sp>
      <p:sp>
        <p:nvSpPr>
          <p:cNvPr id="3" name="Rectangle 116">
            <a:extLst>
              <a:ext uri="{FF2B5EF4-FFF2-40B4-BE49-F238E27FC236}">
                <a16:creationId xmlns:a16="http://schemas.microsoft.com/office/drawing/2014/main" id="{2534ED25-8F9A-163A-16BD-61E89FA1BF89}"/>
              </a:ext>
            </a:extLst>
          </p:cNvPr>
          <p:cNvSpPr>
            <a:spLocks noChangeArrowheads="1"/>
          </p:cNvSpPr>
          <p:nvPr/>
        </p:nvSpPr>
        <p:spPr bwMode="auto">
          <a:xfrm>
            <a:off x="596225" y="4837740"/>
            <a:ext cx="2254649" cy="216865"/>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Asunto- ja kiinteistölautakunta</a:t>
            </a:r>
          </a:p>
        </p:txBody>
      </p:sp>
      <p:sp>
        <p:nvSpPr>
          <p:cNvPr id="78" name="Rectangle 14">
            <a:extLst>
              <a:ext uri="{FF2B5EF4-FFF2-40B4-BE49-F238E27FC236}">
                <a16:creationId xmlns:a16="http://schemas.microsoft.com/office/drawing/2014/main" id="{863B0E6E-9103-7DF0-82BB-02D0744E1288}"/>
              </a:ext>
            </a:extLst>
          </p:cNvPr>
          <p:cNvSpPr>
            <a:spLocks noChangeArrowheads="1"/>
          </p:cNvSpPr>
          <p:nvPr/>
        </p:nvSpPr>
        <p:spPr bwMode="auto">
          <a:xfrm>
            <a:off x="2922418" y="4407952"/>
            <a:ext cx="683275" cy="852253"/>
          </a:xfrm>
          <a:prstGeom prst="rect">
            <a:avLst/>
          </a:prstGeom>
          <a:solidFill>
            <a:schemeClr val="tx1"/>
          </a:solidFill>
          <a:ln>
            <a:noFill/>
          </a:ln>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Apulais-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pormestari</a:t>
            </a:r>
          </a:p>
        </p:txBody>
      </p:sp>
      <p:sp>
        <p:nvSpPr>
          <p:cNvPr id="28" name="Rectangle 102">
            <a:extLst>
              <a:ext uri="{FF2B5EF4-FFF2-40B4-BE49-F238E27FC236}">
                <a16:creationId xmlns:a16="http://schemas.microsoft.com/office/drawing/2014/main" id="{B687BEAD-6A5F-714B-00BC-B88CA5871AB9}"/>
              </a:ext>
            </a:extLst>
          </p:cNvPr>
          <p:cNvSpPr>
            <a:spLocks noChangeArrowheads="1"/>
          </p:cNvSpPr>
          <p:nvPr/>
        </p:nvSpPr>
        <p:spPr bwMode="auto">
          <a:xfrm>
            <a:off x="3692919" y="4402674"/>
            <a:ext cx="6226331" cy="237504"/>
          </a:xfrm>
          <a:prstGeom prst="rect">
            <a:avLst/>
          </a:prstGeom>
          <a:solidFill>
            <a:schemeClr val="tx2"/>
          </a:solidFill>
          <a:ln>
            <a:noFill/>
          </a:ln>
          <a:effec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Johtaja</a:t>
            </a:r>
          </a:p>
        </p:txBody>
      </p:sp>
      <p:sp>
        <p:nvSpPr>
          <p:cNvPr id="23" name="Rectangle 102">
            <a:extLst>
              <a:ext uri="{FF2B5EF4-FFF2-40B4-BE49-F238E27FC236}">
                <a16:creationId xmlns:a16="http://schemas.microsoft.com/office/drawing/2014/main" id="{876078B2-772F-31DE-FAE0-BAFC4BC30206}"/>
              </a:ext>
            </a:extLst>
          </p:cNvPr>
          <p:cNvSpPr>
            <a:spLocks noChangeArrowheads="1"/>
          </p:cNvSpPr>
          <p:nvPr/>
        </p:nvSpPr>
        <p:spPr bwMode="auto">
          <a:xfrm>
            <a:off x="3692134" y="4678290"/>
            <a:ext cx="6227117" cy="581915"/>
          </a:xfrm>
          <a:prstGeom prst="rect">
            <a:avLst/>
          </a:prstGeom>
          <a:solidFill>
            <a:srgbClr val="E5EEF8"/>
          </a:solidFill>
          <a:ln>
            <a:noFill/>
          </a:ln>
          <a:effectLst/>
        </p:spPr>
        <p:txBody>
          <a:bodyPr wrap="none" lIns="0" tIns="27000" rIns="0" bIns="0" anchor="ctr" anchorCtr="0"/>
          <a:lstStyle/>
          <a:p>
            <a:pPr marL="80963" marR="0" lvl="0" indent="0" algn="l" defTabSz="914400" rtl="0" eaLnBrk="1" fontAlgn="auto" latinLnBrk="0" hangingPunct="1">
              <a:lnSpc>
                <a:spcPct val="100000"/>
              </a:lnSpc>
              <a:spcBef>
                <a:spcPts val="0"/>
              </a:spcBef>
              <a:spcAft>
                <a:spcPts val="0"/>
              </a:spcAft>
              <a:buClrTx/>
              <a:buSzTx/>
              <a:buFontTx/>
              <a:buNone/>
              <a:tabLst>
                <a:tab pos="1617663" algn="l"/>
                <a:tab pos="3408363" algn="l"/>
                <a:tab pos="3495675" algn="l"/>
              </a:tabLst>
              <a:defRPr/>
            </a:pPr>
            <a: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ELINVOIMAN PALVELUALUE</a:t>
            </a:r>
          </a:p>
        </p:txBody>
      </p:sp>
      <p:sp>
        <p:nvSpPr>
          <p:cNvPr id="7" name="Rectangle 116">
            <a:extLst>
              <a:ext uri="{FF2B5EF4-FFF2-40B4-BE49-F238E27FC236}">
                <a16:creationId xmlns:a16="http://schemas.microsoft.com/office/drawing/2014/main" id="{0C4F999F-1E83-33CF-DE90-3779DE885C0A}"/>
              </a:ext>
            </a:extLst>
          </p:cNvPr>
          <p:cNvSpPr>
            <a:spLocks noChangeArrowheads="1"/>
          </p:cNvSpPr>
          <p:nvPr/>
        </p:nvSpPr>
        <p:spPr bwMode="auto">
          <a:xfrm>
            <a:off x="596224" y="5400528"/>
            <a:ext cx="1646851" cy="336727"/>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120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Yhdyskuntalautakunta</a:t>
            </a:r>
          </a:p>
        </p:txBody>
      </p:sp>
      <p:sp>
        <p:nvSpPr>
          <p:cNvPr id="18" name="Rectangle 116">
            <a:extLst>
              <a:ext uri="{FF2B5EF4-FFF2-40B4-BE49-F238E27FC236}">
                <a16:creationId xmlns:a16="http://schemas.microsoft.com/office/drawing/2014/main" id="{D912EDAF-D153-1ED8-113D-66506661EF85}"/>
              </a:ext>
            </a:extLst>
          </p:cNvPr>
          <p:cNvSpPr>
            <a:spLocks noChangeArrowheads="1"/>
          </p:cNvSpPr>
          <p:nvPr/>
        </p:nvSpPr>
        <p:spPr bwMode="auto">
          <a:xfrm>
            <a:off x="2272747" y="5399949"/>
            <a:ext cx="578127" cy="148059"/>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Jaosto</a:t>
            </a:r>
            <a:r>
              <a:rPr kumimoji="0" lang="fi-FI" altLang="fi-FI" sz="1000" b="1" i="0" u="none" strike="noStrike" kern="1200" cap="none" spc="0" normalizeH="0" baseline="3000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2</a:t>
            </a:r>
          </a:p>
        </p:txBody>
      </p:sp>
      <p:sp>
        <p:nvSpPr>
          <p:cNvPr id="19" name="Rectangle 116">
            <a:extLst>
              <a:ext uri="{FF2B5EF4-FFF2-40B4-BE49-F238E27FC236}">
                <a16:creationId xmlns:a16="http://schemas.microsoft.com/office/drawing/2014/main" id="{86618C4C-55AA-B4B0-87DD-A11CC6CAF7C0}"/>
              </a:ext>
            </a:extLst>
          </p:cNvPr>
          <p:cNvSpPr>
            <a:spLocks noChangeArrowheads="1"/>
          </p:cNvSpPr>
          <p:nvPr/>
        </p:nvSpPr>
        <p:spPr bwMode="auto">
          <a:xfrm>
            <a:off x="2272747" y="5583279"/>
            <a:ext cx="578128" cy="153976"/>
          </a:xfrm>
          <a:prstGeom prst="rect">
            <a:avLst/>
          </a:prstGeom>
          <a:solidFill>
            <a:schemeClr val="tx2"/>
          </a:solid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000" b="0" i="0" u="none" strike="noStrike" kern="1200" cap="none" spc="0" normalizeH="0" baseline="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Jaosto</a:t>
            </a:r>
            <a:r>
              <a:rPr kumimoji="0" lang="fi-FI" altLang="fi-FI" sz="1000" b="1" i="0" u="none" strike="noStrike" kern="1200" cap="none" spc="0" normalizeH="0" baseline="3000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3</a:t>
            </a:r>
          </a:p>
        </p:txBody>
      </p:sp>
      <p:sp>
        <p:nvSpPr>
          <p:cNvPr id="8" name="Rectangle 116">
            <a:extLst>
              <a:ext uri="{FF2B5EF4-FFF2-40B4-BE49-F238E27FC236}">
                <a16:creationId xmlns:a16="http://schemas.microsoft.com/office/drawing/2014/main" id="{4F973335-9FAC-2424-DB28-EE4D3285AB3A}"/>
              </a:ext>
            </a:extLst>
          </p:cNvPr>
          <p:cNvSpPr>
            <a:spLocks noChangeArrowheads="1"/>
          </p:cNvSpPr>
          <p:nvPr/>
        </p:nvSpPr>
        <p:spPr bwMode="auto">
          <a:xfrm>
            <a:off x="595317" y="5784832"/>
            <a:ext cx="2255557" cy="276860"/>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altLang="fi-FI" sz="1000" b="1" i="0" u="none" strike="noStrike" kern="1200" cap="none" spc="-2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Kaupunkiseudun joukkoliikennelautakunta</a:t>
            </a:r>
          </a:p>
        </p:txBody>
      </p:sp>
      <p:sp>
        <p:nvSpPr>
          <p:cNvPr id="16" name="Rectangle 116">
            <a:extLst>
              <a:ext uri="{FF2B5EF4-FFF2-40B4-BE49-F238E27FC236}">
                <a16:creationId xmlns:a16="http://schemas.microsoft.com/office/drawing/2014/main" id="{BE188CEA-9618-7B46-00ED-42C992FF94A7}"/>
              </a:ext>
            </a:extLst>
          </p:cNvPr>
          <p:cNvSpPr>
            <a:spLocks noChangeArrowheads="1"/>
          </p:cNvSpPr>
          <p:nvPr/>
        </p:nvSpPr>
        <p:spPr bwMode="auto">
          <a:xfrm>
            <a:off x="596225" y="6106902"/>
            <a:ext cx="2254649" cy="202194"/>
          </a:xfrm>
          <a:prstGeom prst="rect">
            <a:avLst/>
          </a:prstGeom>
          <a:solidFill>
            <a:schemeClr val="tx1"/>
          </a:solidFill>
          <a:ln>
            <a:noFill/>
          </a:ln>
          <a:effectLst/>
        </p:spPr>
        <p:txBody>
          <a:bodyPr wrap="none" lIns="36000" tIns="27000" rIns="0" bIns="0" anchor="ctr"/>
          <a:lstStyle>
            <a:lvl1pPr eaLnBrk="0" hangingPunct="0">
              <a:lnSpc>
                <a:spcPts val="2300"/>
              </a:lnSpc>
              <a:spcBef>
                <a:spcPts val="1500"/>
              </a:spcBef>
              <a:buClr>
                <a:schemeClr val="tx2"/>
              </a:buClr>
              <a:defRPr sz="2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ts val="8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auto" latinLnBrk="0" hangingPunct="1">
              <a:lnSpc>
                <a:spcPts val="800"/>
              </a:lnSpc>
              <a:spcBef>
                <a:spcPts val="0"/>
              </a:spcBef>
              <a:spcAft>
                <a:spcPts val="0"/>
              </a:spcAft>
              <a:buClrTx/>
              <a:buSzTx/>
              <a:buFontTx/>
              <a:buNone/>
              <a:tabLst/>
              <a:defRPr/>
            </a:pPr>
            <a:r>
              <a:rPr kumimoji="0" lang="fi-FI" altLang="fi-FI" sz="1000" b="1" i="0" u="none" strike="noStrike" kern="0" cap="none" spc="0" normalizeH="0" baseline="0" noProof="0" dirty="0">
                <a:ln>
                  <a:noFill/>
                </a:ln>
                <a:solidFill>
                  <a:srgbClr val="212121"/>
                </a:solidFill>
                <a:effectLst/>
                <a:uLnTx/>
                <a:uFillTx/>
                <a:latin typeface="Calibri" panose="020F0502020204030204"/>
                <a:ea typeface="ＭＳ Ｐゴシック" panose="020B0600070205080204" pitchFamily="34" charset="-128"/>
                <a:cs typeface="Arial" panose="020B0604020202020204" pitchFamily="34" charset="0"/>
              </a:rPr>
              <a:t>Alueellinen jätehuoltolautakunta</a:t>
            </a:r>
          </a:p>
        </p:txBody>
      </p:sp>
      <p:sp>
        <p:nvSpPr>
          <p:cNvPr id="79" name="Rectangle 14">
            <a:extLst>
              <a:ext uri="{FF2B5EF4-FFF2-40B4-BE49-F238E27FC236}">
                <a16:creationId xmlns:a16="http://schemas.microsoft.com/office/drawing/2014/main" id="{CB1A888C-275F-DAC7-661D-C3CC28346B64}"/>
              </a:ext>
            </a:extLst>
          </p:cNvPr>
          <p:cNvSpPr>
            <a:spLocks noChangeArrowheads="1"/>
          </p:cNvSpPr>
          <p:nvPr/>
        </p:nvSpPr>
        <p:spPr bwMode="auto">
          <a:xfrm>
            <a:off x="2922418" y="5401924"/>
            <a:ext cx="683275" cy="869028"/>
          </a:xfrm>
          <a:prstGeom prst="rect">
            <a:avLst/>
          </a:prstGeom>
          <a:solidFill>
            <a:schemeClr val="tx1"/>
          </a:solidFill>
          <a:ln>
            <a:noFill/>
          </a:ln>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Apulais-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pormestari</a:t>
            </a:r>
          </a:p>
        </p:txBody>
      </p:sp>
      <p:sp>
        <p:nvSpPr>
          <p:cNvPr id="34" name="Rectangle 102">
            <a:extLst>
              <a:ext uri="{FF2B5EF4-FFF2-40B4-BE49-F238E27FC236}">
                <a16:creationId xmlns:a16="http://schemas.microsoft.com/office/drawing/2014/main" id="{959C2C08-E5F5-5C87-518B-3EC8F5A7F8D2}"/>
              </a:ext>
            </a:extLst>
          </p:cNvPr>
          <p:cNvSpPr>
            <a:spLocks noChangeArrowheads="1"/>
          </p:cNvSpPr>
          <p:nvPr/>
        </p:nvSpPr>
        <p:spPr bwMode="auto">
          <a:xfrm>
            <a:off x="3673355" y="5399444"/>
            <a:ext cx="6245897" cy="237504"/>
          </a:xfrm>
          <a:prstGeom prst="rect">
            <a:avLst/>
          </a:prstGeom>
          <a:solidFill>
            <a:schemeClr val="tx2"/>
          </a:solidFill>
          <a:ln>
            <a:noFill/>
          </a:ln>
          <a:effectLst/>
        </p:spPr>
        <p:txBody>
          <a:bodyPr wrap="none" lIns="0" tIns="27000" rIns="0" bIns="0"/>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Johtaja</a:t>
            </a:r>
          </a:p>
        </p:txBody>
      </p:sp>
      <p:sp>
        <p:nvSpPr>
          <p:cNvPr id="6" name="Rectangle 102">
            <a:extLst>
              <a:ext uri="{FF2B5EF4-FFF2-40B4-BE49-F238E27FC236}">
                <a16:creationId xmlns:a16="http://schemas.microsoft.com/office/drawing/2014/main" id="{8FCD24E5-2996-A748-DEAF-B2C999DD76D7}"/>
              </a:ext>
            </a:extLst>
          </p:cNvPr>
          <p:cNvSpPr>
            <a:spLocks noChangeArrowheads="1"/>
          </p:cNvSpPr>
          <p:nvPr/>
        </p:nvSpPr>
        <p:spPr bwMode="auto">
          <a:xfrm>
            <a:off x="3673354" y="5679092"/>
            <a:ext cx="6245898" cy="581915"/>
          </a:xfrm>
          <a:prstGeom prst="rect">
            <a:avLst/>
          </a:prstGeom>
          <a:solidFill>
            <a:srgbClr val="E5EEF8"/>
          </a:solidFill>
          <a:ln>
            <a:noFill/>
          </a:ln>
          <a:effectLst/>
        </p:spPr>
        <p:txBody>
          <a:bodyPr wrap="none" lIns="0" tIns="27000" rIns="0" bIns="0" anchor="ctr"/>
          <a:lstStyle/>
          <a:p>
            <a:pPr marL="80963"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rPr>
              <a:t>KAUPUNKIYMPÄRISTÖN PALVELUALUE</a:t>
            </a:r>
          </a:p>
          <a:p>
            <a:pPr marL="80963" marR="0" lvl="0" indent="0" algn="l" defTabSz="914400" rtl="0" eaLnBrk="1" fontAlgn="auto" latinLnBrk="0" hangingPunct="1">
              <a:lnSpc>
                <a:spcPct val="100000"/>
              </a:lnSpc>
              <a:spcBef>
                <a:spcPts val="0"/>
              </a:spcBef>
              <a:spcAft>
                <a:spcPts val="0"/>
              </a:spcAft>
              <a:buClrTx/>
              <a:buSzTx/>
              <a:buFontTx/>
              <a:buNone/>
              <a:tabLst>
                <a:tab pos="2600325" algn="l"/>
              </a:tabLst>
              <a:defRPr/>
            </a:pPr>
            <a:endParaRPr kumimoji="0" lang="en-GB" sz="950" b="0" i="0" u="none" strike="noStrike" kern="1200" cap="none" spc="0" normalizeH="0" baseline="0" noProof="0" dirty="0">
              <a:ln>
                <a:noFill/>
              </a:ln>
              <a:solidFill>
                <a:srgbClr val="212121"/>
              </a:solidFill>
              <a:effectLst/>
              <a:uLnTx/>
              <a:uFillTx/>
              <a:latin typeface="Calibri" panose="020F0502020204030204"/>
              <a:ea typeface="ＭＳ Ｐゴシック" pitchFamily="1" charset="-128"/>
              <a:cs typeface="Lucida Sans Unicode" panose="020B0602030504020204" pitchFamily="34" charset="0"/>
            </a:endParaRPr>
          </a:p>
        </p:txBody>
      </p:sp>
      <p:sp>
        <p:nvSpPr>
          <p:cNvPr id="17" name="Suorakulmio 16">
            <a:extLst>
              <a:ext uri="{FF2B5EF4-FFF2-40B4-BE49-F238E27FC236}">
                <a16:creationId xmlns:a16="http://schemas.microsoft.com/office/drawing/2014/main" id="{BBC846EF-76C3-7046-8CC5-1E9A85721C15}"/>
              </a:ext>
            </a:extLst>
          </p:cNvPr>
          <p:cNvSpPr/>
          <p:nvPr/>
        </p:nvSpPr>
        <p:spPr>
          <a:xfrm>
            <a:off x="10096162" y="3429001"/>
            <a:ext cx="1833875" cy="28329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i-FI" sz="1200" b="1" i="0" u="none" strike="noStrike" kern="1200" cap="none" spc="0" normalizeH="0" baseline="0" noProof="0" dirty="0">
                <a:ln>
                  <a:noFill/>
                </a:ln>
                <a:solidFill>
                  <a:srgbClr val="212121"/>
                </a:solidFill>
                <a:effectLst/>
                <a:uLnTx/>
                <a:uFillTx/>
                <a:latin typeface="Calibri" panose="020F0502020204030204"/>
                <a:ea typeface="+mn-ea"/>
                <a:cs typeface="+mn-cs"/>
              </a:rPr>
              <a:t>Konserniyhteisöt </a:t>
            </a:r>
            <a:r>
              <a:rPr kumimoji="0" lang="fi-FI" sz="1200" b="0" i="0" u="none" strike="noStrike" kern="1200" cap="none" spc="0" normalizeH="0" baseline="0" noProof="0" dirty="0">
                <a:ln>
                  <a:noFill/>
                </a:ln>
                <a:solidFill>
                  <a:srgbClr val="212121"/>
                </a:solidFill>
                <a:effectLst/>
                <a:uLnTx/>
                <a:uFillTx/>
                <a:latin typeface="Calibri" panose="020F0502020204030204"/>
                <a:ea typeface="+mn-ea"/>
                <a:cs typeface="+mn-cs"/>
              </a:rPr>
              <a:t>Tytäryhteisöjä 69 Osakkuusyhteisöjä 14 Säätiöitä 2</a:t>
            </a:r>
          </a:p>
        </p:txBody>
      </p:sp>
      <p:sp>
        <p:nvSpPr>
          <p:cNvPr id="53" name="Tasakylkinen kolmio 52">
            <a:extLst>
              <a:ext uri="{FF2B5EF4-FFF2-40B4-BE49-F238E27FC236}">
                <a16:creationId xmlns:a16="http://schemas.microsoft.com/office/drawing/2014/main" id="{C64A1A07-C3A5-12DA-3298-6614C1704D89}"/>
              </a:ext>
              <a:ext uri="{C183D7F6-B498-43B3-948B-1728B52AA6E4}">
                <adec:decorative xmlns:adec="http://schemas.microsoft.com/office/drawing/2017/decorative" val="1"/>
              </a:ext>
            </a:extLst>
          </p:cNvPr>
          <p:cNvSpPr/>
          <p:nvPr/>
        </p:nvSpPr>
        <p:spPr>
          <a:xfrm rot="10800000">
            <a:off x="4152454" y="2300363"/>
            <a:ext cx="386235" cy="144000"/>
          </a:xfrm>
          <a:prstGeom prst="triangle">
            <a:avLst/>
          </a:prstGeom>
          <a:solidFill>
            <a:srgbClr val="00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Tasakylkinen kolmio 53">
            <a:extLst>
              <a:ext uri="{FF2B5EF4-FFF2-40B4-BE49-F238E27FC236}">
                <a16:creationId xmlns:a16="http://schemas.microsoft.com/office/drawing/2014/main" id="{0B5D0997-A945-FF6E-4C69-20D90A041AB1}"/>
              </a:ext>
              <a:ext uri="{C183D7F6-B498-43B3-948B-1728B52AA6E4}">
                <adec:decorative xmlns:adec="http://schemas.microsoft.com/office/drawing/2017/decorative" val="1"/>
              </a:ext>
            </a:extLst>
          </p:cNvPr>
          <p:cNvSpPr/>
          <p:nvPr/>
        </p:nvSpPr>
        <p:spPr>
          <a:xfrm rot="10800000">
            <a:off x="9891627" y="2022737"/>
            <a:ext cx="386235" cy="2143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6" name="Kuva 55">
            <a:extLst>
              <a:ext uri="{FF2B5EF4-FFF2-40B4-BE49-F238E27FC236}">
                <a16:creationId xmlns:a16="http://schemas.microsoft.com/office/drawing/2014/main" id="{A6DF5765-BAA8-F9B5-C7DE-FF35DED4EB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22415" y="417765"/>
            <a:ext cx="1207623" cy="305009"/>
          </a:xfrm>
          <a:prstGeom prst="rect">
            <a:avLst/>
          </a:prstGeom>
        </p:spPr>
      </p:pic>
      <p:sp>
        <p:nvSpPr>
          <p:cNvPr id="21" name="Rectangle 116">
            <a:extLst>
              <a:ext uri="{FF2B5EF4-FFF2-40B4-BE49-F238E27FC236}">
                <a16:creationId xmlns:a16="http://schemas.microsoft.com/office/drawing/2014/main" id="{5DE052B1-1CE6-4B8E-C0A8-E06B021DD14C}"/>
              </a:ext>
            </a:extLst>
          </p:cNvPr>
          <p:cNvSpPr>
            <a:spLocks noChangeArrowheads="1"/>
          </p:cNvSpPr>
          <p:nvPr/>
        </p:nvSpPr>
        <p:spPr bwMode="auto">
          <a:xfrm>
            <a:off x="2966555" y="6365187"/>
            <a:ext cx="5241205" cy="417476"/>
          </a:xfrm>
          <a:prstGeom prst="rect">
            <a:avLst/>
          </a:prstGeom>
          <a:noFill/>
          <a:ln>
            <a:noFill/>
          </a:ln>
          <a:effectLst/>
        </p:spPr>
        <p:txBody>
          <a:bodyPr wrap="none" lIns="36000" tIns="27000" rIns="0" bIns="0" anchor="ctr"/>
          <a:lstStyle>
            <a:lvl1pPr>
              <a:lnSpc>
                <a:spcPts val="2300"/>
              </a:lnSpc>
              <a:spcBef>
                <a:spcPts val="1500"/>
              </a:spcBef>
              <a:buClr>
                <a:schemeClr val="tx2"/>
              </a:buClr>
              <a:tabLst>
                <a:tab pos="69850" algn="l"/>
              </a:tabLst>
              <a:defRPr sz="22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800"/>
              </a:spcBef>
              <a:buClr>
                <a:schemeClr val="tx2"/>
              </a:buClr>
              <a:buFont typeface="Arial" panose="020B0604020202020204" pitchFamily="34" charset="0"/>
              <a:buChar char="•"/>
              <a:tabLst>
                <a:tab pos="698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69850" algn="l"/>
              </a:tabLst>
              <a:defRPr sz="17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60000"/>
              </a:lnSpc>
              <a:spcBef>
                <a:spcPts val="225"/>
              </a:spcBef>
              <a:spcAft>
                <a:spcPts val="0"/>
              </a:spcAft>
              <a:buClrTx/>
              <a:buSzTx/>
              <a:buFontTx/>
              <a:buNone/>
              <a:tabLst>
                <a:tab pos="69850" algn="l"/>
              </a:tabLst>
              <a:defRPr/>
            </a:pPr>
            <a:r>
              <a:rPr kumimoji="0" lang="fi-FI" altLang="fi-FI" sz="1100" b="1" i="0" u="none" strike="noStrike" kern="1200" cap="none" spc="0" normalizeH="0" baseline="3000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1</a:t>
            </a:r>
            <a:r>
              <a:rPr kumimoji="0" lang="fi-FI" altLang="fi-FI" sz="1100" b="0" i="0" u="none" strike="noStrike" kern="1200" cap="none" spc="0" normalizeH="0" baseline="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Työllisyysjaosto, </a:t>
            </a:r>
            <a:r>
              <a:rPr kumimoji="0" lang="fi-FI" altLang="fi-FI" sz="1100" b="1" i="0" u="none" strike="noStrike" kern="1200" cap="none" spc="0" normalizeH="0" baseline="3000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2</a:t>
            </a:r>
            <a:r>
              <a:rPr kumimoji="0" lang="fi-FI" altLang="fi-FI" sz="1100" b="0" i="0" u="none" strike="noStrike" kern="1200" cap="none" spc="0" normalizeH="0" baseline="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Alueellisen ympäristöterveydenhuollon jaosto,</a:t>
            </a:r>
            <a:r>
              <a:rPr kumimoji="0" lang="fi-FI" altLang="fi-FI" sz="1100" b="1" i="0" u="none" strike="noStrike" kern="1200" cap="none" spc="0" normalizeH="0" baseline="3000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 3</a:t>
            </a:r>
            <a:r>
              <a:rPr kumimoji="0" lang="fi-FI" altLang="fi-FI" sz="1100" b="0" i="0" u="none" strike="noStrike" kern="1200" cap="none" spc="0" normalizeH="0" baseline="0" noProof="0" dirty="0">
                <a:ln>
                  <a:noFill/>
                </a:ln>
                <a:solidFill>
                  <a:srgbClr val="212121"/>
                </a:solidFill>
                <a:effectLst/>
                <a:uLnTx/>
                <a:uFillTx/>
                <a:latin typeface="Calibri" panose="020F0502020204030204"/>
                <a:ea typeface="MS PGothic" panose="020B0600070205080204" pitchFamily="34" charset="-128"/>
                <a:cs typeface="Arial" panose="020B0604020202020204" pitchFamily="34" charset="0"/>
              </a:rPr>
              <a:t> Ympäristö- ja rakennusjaosto</a:t>
            </a:r>
          </a:p>
        </p:txBody>
      </p:sp>
    </p:spTree>
    <p:extLst>
      <p:ext uri="{BB962C8B-B14F-4D97-AF65-F5344CB8AC3E}">
        <p14:creationId xmlns:p14="http://schemas.microsoft.com/office/powerpoint/2010/main" val="2389145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Ihmisiä keskustelemassa Muumi-museossa">
            <a:extLst>
              <a:ext uri="{FF2B5EF4-FFF2-40B4-BE49-F238E27FC236}">
                <a16:creationId xmlns:a16="http://schemas.microsoft.com/office/drawing/2014/main" id="{E9E40CC0-BEB3-5286-D84E-D70C617E8274}"/>
              </a:ext>
            </a:extLst>
          </p:cNvPr>
          <p:cNvSpPr>
            <a:spLocks noChangeAspect="1"/>
          </p:cNvSpPr>
          <p:nvPr/>
        </p:nvSpPr>
        <p:spPr>
          <a:xfrm>
            <a:off x="0" y="0"/>
            <a:ext cx="5843239" cy="6858000"/>
          </a:xfrm>
          <a:prstGeom prst="rect">
            <a:avLst/>
          </a:prstGeom>
          <a:blipFill>
            <a:blip r:embed="rId3" cstate="print">
              <a:extLst>
                <a:ext uri="{28A0092B-C50C-407E-A947-70E740481C1C}">
                  <a14:useLocalDpi xmlns:a14="http://schemas.microsoft.com/office/drawing/2010/main"/>
                </a:ext>
              </a:extLst>
            </a:blip>
            <a:srcRect/>
            <a:stretch>
              <a:fillRect t="1"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a:xfrm>
            <a:off x="6280148" y="906705"/>
            <a:ext cx="5067301" cy="1060926"/>
          </a:xfrm>
        </p:spPr>
        <p:txBody>
          <a:bodyPr/>
          <a:lstStyle/>
          <a:p>
            <a:r>
              <a:rPr lang="fi-FI"/>
              <a:t>Kulttuuristrategiaa toteuttamassa</a:t>
            </a:r>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a:xfrm>
            <a:off x="6280149" y="2281842"/>
            <a:ext cx="5355123" cy="4074508"/>
          </a:xfrm>
        </p:spPr>
        <p:txBody>
          <a:bodyPr>
            <a:normAutofit fontScale="85000" lnSpcReduction="10000"/>
          </a:bodyPr>
          <a:lstStyle/>
          <a:p>
            <a:pPr marL="0" indent="0">
              <a:buClr>
                <a:schemeClr val="tx1"/>
              </a:buClr>
              <a:buNone/>
            </a:pPr>
            <a:r>
              <a:rPr lang="fi-FI"/>
              <a:t>Vuoteen 2030 mennessä kehitämme kulttuuri-strategian toimenpiteinä muun muassa:</a:t>
            </a:r>
          </a:p>
          <a:p>
            <a:pPr>
              <a:buClr>
                <a:schemeClr val="tx1"/>
              </a:buClr>
            </a:pPr>
            <a:r>
              <a:rPr lang="fi-FI"/>
              <a:t>Avoimen kulttuuritarjonnan saavutettavuutta</a:t>
            </a:r>
          </a:p>
          <a:p>
            <a:pPr>
              <a:buClr>
                <a:schemeClr val="tx1"/>
              </a:buClr>
            </a:pPr>
            <a:r>
              <a:rPr lang="fi-FI"/>
              <a:t>Kulttuuripalveluiden räätälöintiä</a:t>
            </a:r>
          </a:p>
          <a:p>
            <a:pPr>
              <a:buClr>
                <a:schemeClr val="tx1"/>
              </a:buClr>
            </a:pPr>
            <a:r>
              <a:rPr lang="fi-FI"/>
              <a:t>Kulttuurin hyvinvointivaikutusten hyödyntämistä</a:t>
            </a:r>
          </a:p>
          <a:p>
            <a:pPr>
              <a:buClr>
                <a:schemeClr val="tx1"/>
              </a:buClr>
            </a:pPr>
            <a:r>
              <a:rPr lang="fi-FI"/>
              <a:t>Julkista taidetta</a:t>
            </a:r>
          </a:p>
          <a:p>
            <a:pPr>
              <a:buClr>
                <a:schemeClr val="tx1"/>
              </a:buClr>
            </a:pPr>
            <a:r>
              <a:rPr lang="fi-FI"/>
              <a:t>Kaupunkitilojen suunnittelua ja tilojen </a:t>
            </a:r>
            <a:br>
              <a:rPr lang="fi-FI"/>
            </a:br>
            <a:r>
              <a:rPr lang="fi-FI"/>
              <a:t>tarjoamista kulttuuritoimijoille</a:t>
            </a:r>
          </a:p>
          <a:p>
            <a:pPr>
              <a:buClr>
                <a:schemeClr val="tx1"/>
              </a:buClr>
            </a:pPr>
            <a:r>
              <a:rPr lang="fi-FI"/>
              <a:t>Elämysinfraa ja sisältöjä</a:t>
            </a:r>
          </a:p>
        </p:txBody>
      </p:sp>
      <p:sp>
        <p:nvSpPr>
          <p:cNvPr id="4" name="Päivämäärän paikkamerkki 3">
            <a:extLst>
              <a:ext uri="{FF2B5EF4-FFF2-40B4-BE49-F238E27FC236}">
                <a16:creationId xmlns:a16="http://schemas.microsoft.com/office/drawing/2014/main" id="{C11DCCA0-5122-B376-377B-45D15005722B}"/>
              </a:ext>
            </a:extLst>
          </p:cNvPr>
          <p:cNvSpPr>
            <a:spLocks noGrp="1"/>
          </p:cNvSpPr>
          <p:nvPr>
            <p:ph type="dt" sz="half" idx="2"/>
          </p:nvPr>
        </p:nvSpPr>
        <p:spPr/>
        <p:txBody>
          <a:bodyPr/>
          <a:lstStyle/>
          <a:p>
            <a:fld id="{EBECDE88-12B7-4840-9052-5037A94EABCB}" type="datetime1">
              <a:rPr lang="fi-FI" smtClean="0"/>
              <a:t>7.5.2026</a:t>
            </a:fld>
            <a:endParaRPr lang="fi-FI"/>
          </a:p>
        </p:txBody>
      </p:sp>
      <p:sp>
        <p:nvSpPr>
          <p:cNvPr id="5" name="Dian numeron paikkamerkki 4">
            <a:extLst>
              <a:ext uri="{FF2B5EF4-FFF2-40B4-BE49-F238E27FC236}">
                <a16:creationId xmlns:a16="http://schemas.microsoft.com/office/drawing/2014/main" id="{A17C44CF-1DD0-05E0-36D9-EECAE6B35734}"/>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30</a:t>
            </a:fld>
            <a:endParaRPr lang="fi-FI"/>
          </a:p>
        </p:txBody>
      </p:sp>
      <p:sp>
        <p:nvSpPr>
          <p:cNvPr id="9" name="Tekstiruutu 24">
            <a:extLst>
              <a:ext uri="{FF2B5EF4-FFF2-40B4-BE49-F238E27FC236}">
                <a16:creationId xmlns:a16="http://schemas.microsoft.com/office/drawing/2014/main" id="{F164DFA5-7222-ED0C-51F6-B7E3C8DD98B8}"/>
              </a:ext>
              <a:ext uri="{C183D7F6-B498-43B3-948B-1728B52AA6E4}">
                <adec:decorative xmlns:adec="http://schemas.microsoft.com/office/drawing/2017/decorative" val="1"/>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okio-Tampere tv-sarjan kuvasryhmä talvisessa maisemassa järven rannalla.">
            <a:extLst>
              <a:ext uri="{FF2B5EF4-FFF2-40B4-BE49-F238E27FC236}">
                <a16:creationId xmlns:a16="http://schemas.microsoft.com/office/drawing/2014/main" id="{9B3C98FD-7D65-4AF0-47B6-55B3D9723ACD}"/>
              </a:ext>
            </a:extLst>
          </p:cNvPr>
          <p:cNvPicPr>
            <a:picLocks noChangeAspect="1"/>
          </p:cNvPicPr>
          <p:nvPr/>
        </p:nvPicPr>
        <p:blipFill>
          <a:blip r:embed="rId3"/>
          <a:srcRect l="9349" t="-305" r="33994" b="421"/>
          <a:stretch>
            <a:fillRect/>
          </a:stretch>
        </p:blipFill>
        <p:spPr>
          <a:xfrm>
            <a:off x="-47033" y="-87136"/>
            <a:ext cx="5759302" cy="6960912"/>
          </a:xfrm>
          <a:prstGeom prst="rect">
            <a:avLst/>
          </a:prstGeom>
        </p:spPr>
      </p:pic>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5828014" y="825065"/>
            <a:ext cx="6179299" cy="1060926"/>
          </a:xfrm>
        </p:spPr>
        <p:txBody>
          <a:bodyPr/>
          <a:lstStyle/>
          <a:p>
            <a:r>
              <a:rPr lang="fi-FI" sz="4000" dirty="0"/>
              <a:t>Elokuvan ja pelien kaupunki </a:t>
            </a:r>
            <a:endParaRPr lang="fi-FI" sz="4000" dirty="0">
              <a:ea typeface="Calibri"/>
              <a:cs typeface="Calibri"/>
            </a:endParaRPr>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5968088" y="1552350"/>
            <a:ext cx="5892331" cy="4321829"/>
          </a:xfrm>
        </p:spPr>
        <p:txBody>
          <a:bodyPr vert="horz" lIns="91440" tIns="45720" rIns="91440" bIns="45720" rtlCol="0" anchor="t">
            <a:normAutofit fontScale="85000" lnSpcReduction="10000"/>
          </a:bodyPr>
          <a:lstStyle/>
          <a:p>
            <a:pPr marL="12700" indent="-12700">
              <a:buNone/>
            </a:pPr>
            <a:r>
              <a:rPr lang="fi-FI" dirty="0"/>
              <a:t>- Tuotantokannustimella tuettu yli 160 tuotantoa 6,8 miljoonalla eurolla, kannustin tuonut alueelle yli 58 milj. euroa</a:t>
            </a:r>
            <a:endParaRPr lang="fi-FI" dirty="0">
              <a:ea typeface="Calibri"/>
              <a:cs typeface="Calibri"/>
            </a:endParaRPr>
          </a:p>
          <a:p>
            <a:pPr marL="12700" indent="-12700">
              <a:buFont typeface="Calibri" panose="020B0604020202020204" pitchFamily="34" charset="0"/>
              <a:buChar char="-"/>
            </a:pPr>
            <a:r>
              <a:rPr lang="fi-FI" dirty="0">
                <a:ea typeface="Calibri"/>
                <a:cs typeface="Calibri"/>
              </a:rPr>
              <a:t>Tampereella tehtyjä Hollywood-tuotantoja mm. </a:t>
            </a:r>
            <a:r>
              <a:rPr lang="fi-FI" i="1" dirty="0" err="1">
                <a:ea typeface="Calibri"/>
                <a:cs typeface="Calibri"/>
              </a:rPr>
              <a:t>Over</a:t>
            </a:r>
            <a:r>
              <a:rPr lang="fi-FI" i="1" dirty="0">
                <a:ea typeface="Calibri"/>
                <a:cs typeface="Calibri"/>
              </a:rPr>
              <a:t> </a:t>
            </a:r>
            <a:r>
              <a:rPr lang="fi-FI" i="1" dirty="0" err="1">
                <a:ea typeface="Calibri"/>
                <a:cs typeface="Calibri"/>
              </a:rPr>
              <a:t>Your</a:t>
            </a:r>
            <a:r>
              <a:rPr lang="fi-FI" i="1" dirty="0">
                <a:ea typeface="Calibri"/>
                <a:cs typeface="Calibri"/>
              </a:rPr>
              <a:t> </a:t>
            </a:r>
            <a:r>
              <a:rPr lang="fi-FI" i="1" dirty="0" err="1">
                <a:ea typeface="Calibri"/>
                <a:cs typeface="Calibri"/>
              </a:rPr>
              <a:t>Dead</a:t>
            </a:r>
            <a:r>
              <a:rPr lang="fi-FI" i="1" dirty="0">
                <a:ea typeface="Calibri"/>
                <a:cs typeface="Calibri"/>
              </a:rPr>
              <a:t> </a:t>
            </a:r>
            <a:r>
              <a:rPr lang="fi-FI" i="1" dirty="0" err="1">
                <a:ea typeface="Calibri"/>
                <a:cs typeface="Calibri"/>
              </a:rPr>
              <a:t>Body</a:t>
            </a:r>
            <a:r>
              <a:rPr lang="fi-FI" dirty="0">
                <a:ea typeface="Calibri"/>
                <a:cs typeface="Calibri"/>
              </a:rPr>
              <a:t>, </a:t>
            </a:r>
            <a:r>
              <a:rPr lang="fi-FI" i="1" dirty="0" err="1">
                <a:ea typeface="Calibri"/>
                <a:cs typeface="Calibri"/>
              </a:rPr>
              <a:t>Get</a:t>
            </a:r>
            <a:r>
              <a:rPr lang="fi-FI" i="1" dirty="0">
                <a:ea typeface="Calibri"/>
                <a:cs typeface="Calibri"/>
              </a:rPr>
              <a:t> </a:t>
            </a:r>
            <a:r>
              <a:rPr lang="fi-FI" i="1" dirty="0" err="1">
                <a:ea typeface="Calibri"/>
                <a:cs typeface="Calibri"/>
              </a:rPr>
              <a:t>Away</a:t>
            </a:r>
            <a:r>
              <a:rPr lang="fi-FI" dirty="0">
                <a:ea typeface="Calibri"/>
                <a:cs typeface="Calibri"/>
              </a:rPr>
              <a:t>, </a:t>
            </a:r>
            <a:r>
              <a:rPr lang="fi-FI" i="1" dirty="0">
                <a:ea typeface="Calibri"/>
                <a:cs typeface="Calibri"/>
              </a:rPr>
              <a:t>Dual </a:t>
            </a:r>
            <a:r>
              <a:rPr lang="fi-FI" dirty="0">
                <a:ea typeface="Calibri"/>
                <a:cs typeface="Calibri"/>
              </a:rPr>
              <a:t>sekä kotimaiset yleisöhitit </a:t>
            </a:r>
            <a:r>
              <a:rPr lang="fi-FI" i="1" dirty="0">
                <a:ea typeface="Calibri"/>
                <a:cs typeface="Calibri"/>
              </a:rPr>
              <a:t>Kyllä isä osaa</a:t>
            </a:r>
            <a:r>
              <a:rPr lang="fi-FI" dirty="0">
                <a:ea typeface="Calibri"/>
                <a:cs typeface="Calibri"/>
              </a:rPr>
              <a:t> -elokuvat, tv-sarjat </a:t>
            </a:r>
            <a:r>
              <a:rPr lang="fi-FI" i="1" dirty="0">
                <a:ea typeface="Calibri"/>
                <a:cs typeface="Calibri"/>
              </a:rPr>
              <a:t>Koskinen </a:t>
            </a:r>
            <a:r>
              <a:rPr lang="fi-FI" dirty="0">
                <a:ea typeface="Calibri"/>
                <a:cs typeface="Calibri"/>
              </a:rPr>
              <a:t>ja </a:t>
            </a:r>
            <a:r>
              <a:rPr lang="fi-FI" i="1" dirty="0">
                <a:ea typeface="Calibri"/>
                <a:cs typeface="Calibri"/>
              </a:rPr>
              <a:t>Elämäni biisi</a:t>
            </a:r>
            <a:r>
              <a:rPr lang="fi-FI" dirty="0">
                <a:ea typeface="Calibri"/>
                <a:cs typeface="Calibri"/>
              </a:rPr>
              <a:t>, ensimmäinen suomalais-japanilainen TV-sarja</a:t>
            </a:r>
            <a:r>
              <a:rPr lang="fi-FI" i="1" dirty="0">
                <a:ea typeface="Calibri"/>
                <a:cs typeface="Calibri"/>
              </a:rPr>
              <a:t> Tokio-Tampere </a:t>
            </a:r>
            <a:r>
              <a:rPr lang="fi-FI" dirty="0">
                <a:ea typeface="Calibri"/>
                <a:cs typeface="Calibri"/>
              </a:rPr>
              <a:t>(kuvassa) sekä lastentuotannot </a:t>
            </a:r>
            <a:r>
              <a:rPr lang="fi-FI" i="1" dirty="0">
                <a:ea typeface="Calibri"/>
                <a:cs typeface="Calibri"/>
              </a:rPr>
              <a:t>Räkä ja Roiskis </a:t>
            </a:r>
            <a:r>
              <a:rPr lang="fi-FI" dirty="0">
                <a:ea typeface="Calibri"/>
                <a:cs typeface="Calibri"/>
              </a:rPr>
              <a:t>sekä </a:t>
            </a:r>
            <a:r>
              <a:rPr lang="fi-FI" i="1" dirty="0">
                <a:ea typeface="Calibri"/>
                <a:cs typeface="Calibri"/>
              </a:rPr>
              <a:t>Heinähattu, Vilttitossu ja kana</a:t>
            </a:r>
            <a:r>
              <a:rPr lang="fi-FI" dirty="0">
                <a:ea typeface="Calibri"/>
                <a:cs typeface="Calibri"/>
              </a:rPr>
              <a:t>. </a:t>
            </a:r>
            <a:endParaRPr lang="fi-FI" dirty="0"/>
          </a:p>
          <a:p>
            <a:pPr marL="12700" indent="-12700">
              <a:buFont typeface="Calibri" panose="020B0604020202020204" pitchFamily="34" charset="0"/>
              <a:buChar char="-"/>
            </a:pPr>
            <a:r>
              <a:rPr lang="fi-FI" dirty="0">
                <a:ea typeface="Calibri" panose="020F0502020204030204"/>
                <a:cs typeface="Calibri" panose="020F0502020204030204"/>
              </a:rPr>
              <a:t>Lisäksi Tampereella tehty VFX-työt mm. elokuviin </a:t>
            </a:r>
            <a:r>
              <a:rPr lang="fi-FI" i="1" dirty="0">
                <a:ea typeface="Calibri" panose="020F0502020204030204"/>
                <a:cs typeface="Calibri" panose="020F0502020204030204"/>
              </a:rPr>
              <a:t>Sisu</a:t>
            </a:r>
            <a:r>
              <a:rPr lang="fi-FI" dirty="0">
                <a:ea typeface="Calibri" panose="020F0502020204030204"/>
                <a:cs typeface="Calibri" panose="020F0502020204030204"/>
              </a:rPr>
              <a:t>, </a:t>
            </a:r>
            <a:r>
              <a:rPr lang="fi-FI" i="1" dirty="0">
                <a:ea typeface="Calibri" panose="020F0502020204030204"/>
                <a:cs typeface="Calibri" panose="020F0502020204030204"/>
              </a:rPr>
              <a:t>Sisu</a:t>
            </a:r>
            <a:r>
              <a:rPr lang="fi-FI" dirty="0">
                <a:ea typeface="Calibri" panose="020F0502020204030204"/>
                <a:cs typeface="Calibri" panose="020F0502020204030204"/>
              </a:rPr>
              <a:t> </a:t>
            </a:r>
            <a:r>
              <a:rPr lang="fi-FI" i="1" dirty="0">
                <a:ea typeface="Calibri" panose="020F0502020204030204"/>
                <a:cs typeface="Calibri" panose="020F0502020204030204"/>
              </a:rPr>
              <a:t>2</a:t>
            </a:r>
            <a:r>
              <a:rPr lang="fi-FI" dirty="0">
                <a:ea typeface="Calibri" panose="020F0502020204030204"/>
                <a:cs typeface="Calibri" panose="020F0502020204030204"/>
              </a:rPr>
              <a:t> ja </a:t>
            </a:r>
            <a:r>
              <a:rPr lang="fi-FI" i="1" dirty="0" err="1">
                <a:ea typeface="Calibri" panose="020F0502020204030204"/>
                <a:cs typeface="Calibri" panose="020F0502020204030204"/>
              </a:rPr>
              <a:t>Havoc</a:t>
            </a:r>
            <a:endParaRPr lang="fi-FI" i="1" dirty="0">
              <a:ea typeface="Calibri"/>
              <a:cs typeface="Calibri"/>
            </a:endParaRPr>
          </a:p>
          <a:p>
            <a:pPr marL="12700" indent="-12700">
              <a:buFont typeface="Calibri" panose="020B0604020202020204" pitchFamily="34" charset="0"/>
              <a:buChar char="-"/>
            </a:pPr>
            <a:r>
              <a:rPr lang="fi-FI" dirty="0">
                <a:ea typeface="Calibri" panose="020F0502020204030204"/>
                <a:cs typeface="Calibri" panose="020F0502020204030204"/>
              </a:rPr>
              <a:t>Vuonna 2025 laajennus pelialalle. Palveluihin kuuluu mm. cross-IP- </a:t>
            </a:r>
            <a:r>
              <a:rPr lang="fi-FI" dirty="0" err="1">
                <a:ea typeface="Calibri" panose="020F0502020204030204"/>
                <a:cs typeface="Calibri" panose="020F0502020204030204"/>
              </a:rPr>
              <a:t>transmediahankkeiden</a:t>
            </a:r>
            <a:r>
              <a:rPr lang="fi-FI" dirty="0">
                <a:ea typeface="Calibri" panose="020F0502020204030204"/>
                <a:cs typeface="Calibri" panose="020F0502020204030204"/>
              </a:rPr>
              <a:t> kehittämistä AV- ja pelialan yritysten välille</a:t>
            </a:r>
            <a:endParaRPr lang="fi-FI" dirty="0"/>
          </a:p>
        </p:txBody>
      </p:sp>
      <p:sp>
        <p:nvSpPr>
          <p:cNvPr id="4" name="Päivämäärän paikkamerkki 3">
            <a:extLst>
              <a:ext uri="{FF2B5EF4-FFF2-40B4-BE49-F238E27FC236}">
                <a16:creationId xmlns:a16="http://schemas.microsoft.com/office/drawing/2014/main" id="{3A6A9F81-1559-CE08-7DAE-84470935D203}"/>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83BBF-C3DD-CC4B-A0CA-9DF4AB7B1294}"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7.5.2026</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7BABFDF9-A94F-4F49-DF7F-7390694838C1}"/>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216509" y="-297443"/>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isällön paikkamerkki 28">
            <a:extLst>
              <a:ext uri="{FF2B5EF4-FFF2-40B4-BE49-F238E27FC236}">
                <a16:creationId xmlns:a16="http://schemas.microsoft.com/office/drawing/2014/main" id="{2670F3DA-7A42-CE66-3D20-2B7DDFE98607}"/>
              </a:ext>
            </a:extLst>
          </p:cNvPr>
          <p:cNvSpPr txBox="1">
            <a:spLocks/>
          </p:cNvSpPr>
          <p:nvPr/>
        </p:nvSpPr>
        <p:spPr>
          <a:xfrm>
            <a:off x="-47033" y="-87270"/>
            <a:ext cx="2982351"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28549A"/>
              </a:buClr>
              <a:buSzTx/>
              <a:buFont typeface="Arial" panose="020B0604020202020204" pitchFamily="34" charset="0"/>
              <a:buNone/>
              <a:tabLst/>
              <a:defRPr/>
            </a:pPr>
            <a:r>
              <a:rPr kumimoji="0" lang="fi-FI" sz="1800" b="1" i="0" u="none" strike="noStrike" kern="1200" cap="none" spc="0" normalizeH="0" baseline="0" noProof="0" dirty="0">
                <a:ln>
                  <a:noFill/>
                </a:ln>
                <a:solidFill>
                  <a:srgbClr val="FFFFFF"/>
                </a:solidFill>
                <a:effectLst/>
                <a:uLnTx/>
                <a:uFillTx/>
                <a:latin typeface="Montserrat" pitchFamily="2" charset="77"/>
                <a:ea typeface="+mn-ea"/>
                <a:cs typeface="+mn-cs"/>
              </a:rPr>
              <a:t>TAMPEREEN TUOTANTOKANNUSTIN</a:t>
            </a:r>
            <a:br>
              <a:rPr kumimoji="0" lang="fi-FI" sz="2000" b="1" i="0" u="none" strike="noStrike" kern="1200" cap="none" spc="0" normalizeH="0" baseline="0" noProof="0" dirty="0">
                <a:ln>
                  <a:noFill/>
                </a:ln>
                <a:solidFill>
                  <a:srgbClr val="FFFFFF"/>
                </a:solidFill>
                <a:effectLst/>
                <a:uLnTx/>
                <a:uFillTx/>
                <a:latin typeface="Montserrat Black" pitchFamily="2" charset="77"/>
                <a:ea typeface="+mn-ea"/>
                <a:cs typeface="+mn-cs"/>
              </a:rPr>
            </a:br>
            <a:r>
              <a:rPr kumimoji="0" lang="fi-FI" sz="4400" b="1" i="0" u="none" strike="noStrike" kern="1200" cap="none" spc="0" normalizeH="0" baseline="0" noProof="0" dirty="0">
                <a:ln>
                  <a:noFill/>
                </a:ln>
                <a:solidFill>
                  <a:srgbClr val="F3D240">
                    <a:lumMod val="40000"/>
                    <a:lumOff val="60000"/>
                  </a:srgbClr>
                </a:solidFill>
                <a:effectLst/>
                <a:uLnTx/>
                <a:uFillTx/>
                <a:latin typeface="Montserrat Black" pitchFamily="2" charset="77"/>
                <a:ea typeface="+mn-ea"/>
                <a:cs typeface="+mn-cs"/>
              </a:rPr>
              <a:t>1</a:t>
            </a:r>
            <a:r>
              <a:rPr kumimoji="0" lang="fi-FI" sz="4400" b="1" i="0" u="none" strike="noStrike" kern="1200" cap="none" spc="300" normalizeH="0" baseline="0" noProof="0" dirty="0">
                <a:ln>
                  <a:noFill/>
                </a:ln>
                <a:solidFill>
                  <a:srgbClr val="F3D240">
                    <a:lumMod val="40000"/>
                    <a:lumOff val="60000"/>
                  </a:srgbClr>
                </a:solidFill>
                <a:effectLst/>
                <a:uLnTx/>
                <a:uFillTx/>
                <a:latin typeface="Montserrat Black" pitchFamily="2" charset="77"/>
                <a:ea typeface="+mn-ea"/>
                <a:cs typeface="+mn-cs"/>
              </a:rPr>
              <a:t>0–</a:t>
            </a:r>
            <a:r>
              <a:rPr kumimoji="0" lang="fi-FI" sz="4400" b="1" i="0" u="none" strike="noStrike" kern="1200" cap="none" spc="0" normalizeH="0" baseline="0" noProof="0" dirty="0">
                <a:ln>
                  <a:noFill/>
                </a:ln>
                <a:solidFill>
                  <a:srgbClr val="F3D240">
                    <a:lumMod val="40000"/>
                    <a:lumOff val="60000"/>
                  </a:srgbClr>
                </a:solidFill>
                <a:effectLst/>
                <a:uLnTx/>
                <a:uFillTx/>
                <a:latin typeface="Montserrat Black" pitchFamily="2" charset="77"/>
                <a:ea typeface="+mn-ea"/>
                <a:cs typeface="+mn-cs"/>
              </a:rPr>
              <a:t>15 %</a:t>
            </a:r>
          </a:p>
          <a:p>
            <a:pPr marL="0" marR="0" lvl="0" indent="0" algn="ctr" defTabSz="914400" rtl="0" eaLnBrk="1" fontAlgn="auto" latinLnBrk="0" hangingPunct="1">
              <a:lnSpc>
                <a:spcPct val="100000"/>
              </a:lnSpc>
              <a:spcBef>
                <a:spcPts val="0"/>
              </a:spcBef>
              <a:spcAft>
                <a:spcPts val="0"/>
              </a:spcAft>
              <a:buClr>
                <a:srgbClr val="28549A"/>
              </a:buClr>
              <a:buSzTx/>
              <a:buFont typeface="Arial" panose="020B0604020202020204" pitchFamily="34" charset="0"/>
              <a:buNone/>
              <a:tabLst/>
              <a:defRPr/>
            </a:pPr>
            <a:r>
              <a:rPr kumimoji="0" lang="fi-FI" sz="2000" b="0" i="0" u="none" strike="noStrike" kern="1200" cap="none" spc="0" normalizeH="0" baseline="0" noProof="0" dirty="0">
                <a:ln>
                  <a:noFill/>
                </a:ln>
                <a:solidFill>
                  <a:srgbClr val="FFFFFF"/>
                </a:solidFill>
                <a:effectLst/>
                <a:uLnTx/>
                <a:uFillTx/>
                <a:latin typeface="Calibri" panose="020F0502020204030204"/>
                <a:ea typeface="+mn-ea"/>
                <a:cs typeface="+mn-cs"/>
              </a:rPr>
              <a:t>maksuhyvitystä Tampereen seudulla syntyneistä tuotanto-kustannuksista</a:t>
            </a: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 uri="{C183D7F6-B498-43B3-948B-1728B52AA6E4}">
                <adec:decorative xmlns:adec="http://schemas.microsoft.com/office/drawing/2017/decorative" val="1"/>
              </a:ext>
            </a:extLst>
          </p:cNvPr>
          <p:cNvSpPr txBox="1">
            <a:spLocks noChangeArrowheads="1"/>
          </p:cNvSpPr>
          <p:nvPr/>
        </p:nvSpPr>
        <p:spPr bwMode="auto">
          <a:xfrm>
            <a:off x="2202124" y="6355157"/>
            <a:ext cx="3001963" cy="35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fi-FI" sz="1200" b="0" i="0" u="none" strike="noStrike" kern="1200" cap="none" spc="0" normalizeH="0" baseline="0" noProof="0" dirty="0">
                <a:ln>
                  <a:noFill/>
                </a:ln>
                <a:solidFill>
                  <a:srgbClr val="FFFFFF"/>
                </a:solidFill>
                <a:effectLst/>
                <a:uLnTx/>
                <a:uFillTx/>
                <a:latin typeface="Calibri"/>
                <a:ea typeface="Calibri"/>
                <a:cs typeface="Calibri"/>
              </a:rPr>
              <a:t>Kuva: ICS Nordic / Annamaria </a:t>
            </a:r>
            <a:r>
              <a:rPr kumimoji="0" lang="en-GB" altLang="fi-FI" sz="1200" b="0" i="0" u="none" strike="noStrike" kern="1200" cap="none" spc="0" normalizeH="0" baseline="0" noProof="0" dirty="0" err="1">
                <a:ln>
                  <a:noFill/>
                </a:ln>
                <a:solidFill>
                  <a:srgbClr val="FFFFFF"/>
                </a:solidFill>
                <a:effectLst/>
                <a:uLnTx/>
                <a:uFillTx/>
                <a:latin typeface="Calibri"/>
                <a:ea typeface="Calibri"/>
                <a:cs typeface="Calibri"/>
              </a:rPr>
              <a:t>Palsi</a:t>
            </a:r>
            <a:r>
              <a:rPr kumimoji="0" lang="en-GB" altLang="fi-FI" sz="1200" b="0" i="0" u="none" strike="noStrike" kern="1200" cap="none" spc="0" normalizeH="0" baseline="0" noProof="0" dirty="0">
                <a:ln>
                  <a:noFill/>
                </a:ln>
                <a:solidFill>
                  <a:srgbClr val="FFFFFF"/>
                </a:solidFill>
                <a:effectLst/>
                <a:uLnTx/>
                <a:uFillTx/>
                <a:latin typeface="Calibri"/>
                <a:ea typeface="Calibri"/>
                <a:cs typeface="Calibri"/>
              </a:rPr>
              <a:t>-Ikonen, </a:t>
            </a:r>
            <a:br>
              <a:rPr kumimoji="0" lang="en-GB" altLang="fi-FI" sz="1200" b="0" i="0" u="none" strike="noStrike" kern="1200" cap="none" spc="0" normalizeH="0" baseline="0" noProof="0" dirty="0">
                <a:ln>
                  <a:noFill/>
                </a:ln>
                <a:solidFill>
                  <a:srgbClr val="FFFFFF"/>
                </a:solidFill>
                <a:effectLst/>
                <a:uLnTx/>
                <a:uFillTx/>
                <a:latin typeface="Calibri"/>
                <a:ea typeface="Calibri"/>
                <a:cs typeface="Calibri"/>
              </a:rPr>
            </a:br>
            <a:r>
              <a:rPr kumimoji="0" lang="en-GB" altLang="fi-FI" sz="1200" b="0" i="0" u="none" strike="noStrike" kern="1200" cap="none" spc="0" normalizeH="0" baseline="0" noProof="0" dirty="0" err="1">
                <a:ln>
                  <a:noFill/>
                </a:ln>
                <a:solidFill>
                  <a:srgbClr val="FFFFFF"/>
                </a:solidFill>
                <a:effectLst/>
                <a:uLnTx/>
                <a:uFillTx/>
                <a:latin typeface="Calibri"/>
                <a:ea typeface="Calibri"/>
                <a:cs typeface="Calibri"/>
              </a:rPr>
              <a:t>tuotanto</a:t>
            </a:r>
            <a:r>
              <a:rPr kumimoji="0" lang="en-GB" altLang="fi-FI" sz="1200" b="0" i="0" u="none" strike="noStrike" kern="1200" cap="none" spc="0" normalizeH="0" baseline="0" noProof="0" dirty="0">
                <a:ln>
                  <a:noFill/>
                </a:ln>
                <a:solidFill>
                  <a:srgbClr val="FFFFFF"/>
                </a:solidFill>
                <a:effectLst/>
                <a:uLnTx/>
                <a:uFillTx/>
                <a:latin typeface="Calibri"/>
                <a:ea typeface="Calibri"/>
                <a:cs typeface="Calibri"/>
              </a:rPr>
              <a:t> Tokio-Tampere</a:t>
            </a:r>
            <a:endParaRPr kumimoji="0" lang="fi-FI" altLang="fi-FI" sz="1200" b="0" i="0" u="none" strike="noStrike" kern="1200" cap="none" spc="0" normalizeH="0" baseline="0" noProof="0" dirty="0">
              <a:ln>
                <a:noFill/>
              </a:ln>
              <a:solidFill>
                <a:srgbClr val="FFFFFF"/>
              </a:solidFill>
              <a:effectLst/>
              <a:uLnTx/>
              <a:uFillTx/>
              <a:latin typeface="Calibri"/>
              <a:ea typeface="Calibri"/>
              <a:cs typeface="Calibri"/>
            </a:endParaRPr>
          </a:p>
        </p:txBody>
      </p:sp>
    </p:spTree>
    <p:extLst>
      <p:ext uri="{BB962C8B-B14F-4D97-AF65-F5344CB8AC3E}">
        <p14:creationId xmlns:p14="http://schemas.microsoft.com/office/powerpoint/2010/main" val="204843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E57FE14-DE56-1028-43AB-A66BAF99B2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DB5C84B0-018F-D4D0-2D16-32E3C96FFBDC}"/>
              </a:ext>
              <a:ext uri="{C183D7F6-B498-43B3-948B-1728B52AA6E4}">
                <adec:decorative xmlns:adec="http://schemas.microsoft.com/office/drawing/2017/decorative" val="1"/>
              </a:ext>
            </a:extLst>
          </p:cNvPr>
          <p:cNvSpPr>
            <a:spLocks noGrp="1"/>
          </p:cNvSpPr>
          <p:nvPr>
            <p:ph type="dt" sz="half" idx="10"/>
          </p:nvPr>
        </p:nvSpPr>
        <p:spPr/>
        <p:txBody>
          <a:bodyPr/>
          <a:lstStyle/>
          <a:p>
            <a:fld id="{2AD68721-D01D-A744-BD89-EAEF361C4A64}" type="datetime1">
              <a:rPr lang="fi-FI" smtClean="0">
                <a:solidFill>
                  <a:schemeClr val="bg1"/>
                </a:solidFill>
              </a:rPr>
              <a:t>7.5.2026</a:t>
            </a:fld>
            <a:endParaRPr lang="fi-FI">
              <a:solidFill>
                <a:schemeClr val="bg1"/>
              </a:solidFill>
            </a:endParaRPr>
          </a:p>
        </p:txBody>
      </p:sp>
      <p:sp>
        <p:nvSpPr>
          <p:cNvPr id="3" name="Dian numeron paikkamerkki 2">
            <a:extLst>
              <a:ext uri="{FF2B5EF4-FFF2-40B4-BE49-F238E27FC236}">
                <a16:creationId xmlns:a16="http://schemas.microsoft.com/office/drawing/2014/main" id="{2714E12F-211B-E6C7-3C7F-DA8E0915E13F}"/>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32</a:t>
            </a:fld>
            <a:endParaRPr lang="fi-FI">
              <a:solidFill>
                <a:schemeClr val="bg1"/>
              </a:solidFill>
            </a:endParaRPr>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8886126" y="625153"/>
            <a:ext cx="2227496" cy="2215405"/>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rgbClr val="FFFFFF"/>
              </a:solidFill>
            </a:endParaRPr>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5629192" y="3758903"/>
            <a:ext cx="2614883" cy="2614883"/>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rgbClr val="FFFFFF"/>
              </a:solidFill>
            </a:endParaRPr>
          </a:p>
        </p:txBody>
      </p:sp>
      <p:sp>
        <p:nvSpPr>
          <p:cNvPr id="14" name="Tekstiruutu 24">
            <a:extLst>
              <a:ext uri="{FF2B5EF4-FFF2-40B4-BE49-F238E27FC236}">
                <a16:creationId xmlns:a16="http://schemas.microsoft.com/office/drawing/2014/main" id="{0689E57A-6495-3EAA-150B-5DC8655EE43B}"/>
              </a:ext>
              <a:ext uri="{C183D7F6-B498-43B3-948B-1728B52AA6E4}">
                <adec:decorative xmlns:adec="http://schemas.microsoft.com/office/drawing/2017/decorative" val="1"/>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sp>
        <p:nvSpPr>
          <p:cNvPr id="5" name="Suorakulmio 13" descr="Paneelikeskustelu Tampere-talon lavalla. Katsomo täynnä yleisöä.">
            <a:extLst>
              <a:ext uri="{FF2B5EF4-FFF2-40B4-BE49-F238E27FC236}">
                <a16:creationId xmlns:a16="http://schemas.microsoft.com/office/drawing/2014/main" id="{0C1BA19C-3338-148D-D882-41A137F8EDAD}"/>
              </a:ext>
              <a:ext uri="{C183D7F6-B498-43B3-948B-1728B52AA6E4}">
                <adec:decorative xmlns:adec="http://schemas.microsoft.com/office/drawing/2017/decorative" val="0"/>
              </a:ext>
            </a:extLst>
          </p:cNvPr>
          <p:cNvSpPr/>
          <p:nvPr/>
        </p:nvSpPr>
        <p:spPr>
          <a:xfrm>
            <a:off x="0" y="0"/>
            <a:ext cx="7170234"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463860" y="2260183"/>
            <a:ext cx="5401681" cy="2367573"/>
          </a:xfrm>
        </p:spPr>
        <p:txBody>
          <a:bodyPr>
            <a:noAutofit/>
          </a:bodyPr>
          <a:lstStyle/>
          <a:p>
            <a:pPr>
              <a:spcBef>
                <a:spcPts val="1200"/>
              </a:spcBef>
              <a:spcAft>
                <a:spcPts val="1200"/>
              </a:spcAft>
            </a:pPr>
            <a:r>
              <a:rPr lang="fi-FI" sz="5400" dirty="0">
                <a:solidFill>
                  <a:schemeClr val="bg1"/>
                </a:solidFill>
                <a:latin typeface="Montserrat Black" pitchFamily="2" charset="77"/>
              </a:rPr>
              <a:t>Kokoukset,</a:t>
            </a:r>
            <a:br>
              <a:rPr lang="fi-FI" sz="5400" dirty="0">
                <a:solidFill>
                  <a:schemeClr val="bg1"/>
                </a:solidFill>
                <a:latin typeface="Montserrat Black" pitchFamily="2" charset="77"/>
              </a:rPr>
            </a:br>
            <a:r>
              <a:rPr lang="fi-FI" sz="5400" dirty="0">
                <a:solidFill>
                  <a:schemeClr val="bg1"/>
                </a:solidFill>
                <a:latin typeface="Montserrat Black" pitchFamily="2" charset="77"/>
              </a:rPr>
              <a:t>kongressit ja</a:t>
            </a:r>
            <a:br>
              <a:rPr lang="fi-FI" sz="5400" dirty="0">
                <a:solidFill>
                  <a:schemeClr val="bg1"/>
                </a:solidFill>
                <a:latin typeface="Montserrat Black" pitchFamily="2" charset="77"/>
              </a:rPr>
            </a:br>
            <a:r>
              <a:rPr lang="fi-FI" sz="5400" dirty="0">
                <a:solidFill>
                  <a:schemeClr val="bg1"/>
                </a:solidFill>
                <a:latin typeface="Montserrat Black" pitchFamily="2" charset="77"/>
              </a:rPr>
              <a:t>messut</a:t>
            </a:r>
            <a:endParaRPr lang="fi-FI" sz="5400" b="0" dirty="0">
              <a:solidFill>
                <a:schemeClr val="bg1"/>
              </a:solidFill>
              <a:latin typeface="Montserrat" pitchFamily="2" charset="77"/>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24229" y="1350963"/>
            <a:ext cx="2329218" cy="867930"/>
          </a:xfrm>
          <a:prstGeom prst="rect">
            <a:avLst/>
          </a:prstGeom>
        </p:spPr>
        <p:txBody>
          <a:bodyPr wrap="square" anchor="ctr" anchorCtr="0">
            <a:spAutoFit/>
          </a:bodyPr>
          <a:lstStyle/>
          <a:p>
            <a:pPr lvl="0" algn="ctr">
              <a:lnSpc>
                <a:spcPct val="90000"/>
              </a:lnSpc>
              <a:spcBef>
                <a:spcPct val="0"/>
              </a:spcBef>
              <a:defRPr/>
            </a:pPr>
            <a:r>
              <a:rPr lang="fi-FI" sz="3600" b="1" dirty="0">
                <a:solidFill>
                  <a:schemeClr val="accent4">
                    <a:lumMod val="40000"/>
                    <a:lumOff val="60000"/>
                  </a:schemeClr>
                </a:solidFill>
                <a:latin typeface="Montserrat Black" pitchFamily="2" charset="77"/>
              </a:rPr>
              <a:t>122 000</a:t>
            </a:r>
          </a:p>
          <a:p>
            <a:pPr lvl="0" algn="ctr">
              <a:lnSpc>
                <a:spcPct val="90000"/>
              </a:lnSpc>
              <a:spcBef>
                <a:spcPct val="0"/>
              </a:spcBef>
              <a:defRPr/>
            </a:pPr>
            <a:r>
              <a:rPr lang="fi-FI" sz="2000" b="1" dirty="0">
                <a:solidFill>
                  <a:srgbClr val="FFFFFF"/>
                </a:solidFill>
                <a:latin typeface="Montserrat Black" pitchFamily="2" charset="77"/>
              </a:rPr>
              <a:t>messuvierasta</a:t>
            </a:r>
            <a:endParaRPr lang="fi-FI" sz="2000" b="1" dirty="0">
              <a:latin typeface="Montserrat Black" pitchFamily="2" charset="77"/>
            </a:endParaRPr>
          </a:p>
        </p:txBody>
      </p:sp>
      <p:sp>
        <p:nvSpPr>
          <p:cNvPr id="13" name="Suorakulmio 12">
            <a:extLst>
              <a:ext uri="{FF2B5EF4-FFF2-40B4-BE49-F238E27FC236}">
                <a16:creationId xmlns:a16="http://schemas.microsoft.com/office/drawing/2014/main" id="{F6068FBC-86F7-3C19-577D-CDC39E36CC5C}"/>
              </a:ext>
            </a:extLst>
          </p:cNvPr>
          <p:cNvSpPr/>
          <p:nvPr/>
        </p:nvSpPr>
        <p:spPr>
          <a:xfrm>
            <a:off x="5542108" y="4601007"/>
            <a:ext cx="2803256" cy="867930"/>
          </a:xfrm>
          <a:prstGeom prst="rect">
            <a:avLst/>
          </a:prstGeom>
        </p:spPr>
        <p:txBody>
          <a:bodyPr wrap="square" anchor="ctr" anchorCtr="0">
            <a:spAutoFit/>
          </a:bodyPr>
          <a:lstStyle/>
          <a:p>
            <a:pPr lvl="0" algn="ctr">
              <a:lnSpc>
                <a:spcPct val="90000"/>
              </a:lnSpc>
              <a:spcBef>
                <a:spcPct val="0"/>
              </a:spcBef>
              <a:defRPr/>
            </a:pPr>
            <a:r>
              <a:rPr lang="fi-FI" sz="3600" b="1" dirty="0">
                <a:solidFill>
                  <a:schemeClr val="accent4">
                    <a:lumMod val="40000"/>
                    <a:lumOff val="60000"/>
                  </a:schemeClr>
                </a:solidFill>
                <a:latin typeface="Montserrat Black" pitchFamily="2" charset="77"/>
              </a:rPr>
              <a:t>10 800</a:t>
            </a:r>
          </a:p>
          <a:p>
            <a:pPr algn="ctr">
              <a:lnSpc>
                <a:spcPct val="90000"/>
              </a:lnSpc>
              <a:spcBef>
                <a:spcPct val="0"/>
              </a:spcBef>
              <a:defRPr/>
            </a:pPr>
            <a:r>
              <a:rPr lang="fi-FI" sz="2000" b="1" dirty="0">
                <a:solidFill>
                  <a:srgbClr val="FFFFFF"/>
                </a:solidFill>
                <a:latin typeface="Montserrat Black" pitchFamily="2" charset="77"/>
              </a:rPr>
              <a:t>kongressikävijää</a:t>
            </a:r>
          </a:p>
        </p:txBody>
      </p:sp>
    </p:spTree>
    <p:extLst>
      <p:ext uri="{BB962C8B-B14F-4D97-AF65-F5344CB8AC3E}">
        <p14:creationId xmlns:p14="http://schemas.microsoft.com/office/powerpoint/2010/main" val="1645949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Ilmakuva Tampereen keskustasta iltavalaistuksessa.">
            <a:extLst>
              <a:ext uri="{FF2B5EF4-FFF2-40B4-BE49-F238E27FC236}">
                <a16:creationId xmlns:a16="http://schemas.microsoft.com/office/drawing/2014/main" id="{0FC105AB-7C14-5FD2-97FC-3A1A820D82CC}"/>
              </a:ext>
            </a:extLst>
          </p:cNvPr>
          <p:cNvSpPr>
            <a:spLocks noChangeAspect="1"/>
          </p:cNvSpPr>
          <p:nvPr/>
        </p:nvSpPr>
        <p:spPr>
          <a:xfrm>
            <a:off x="6070209" y="0"/>
            <a:ext cx="6163915" cy="6923314"/>
          </a:xfrm>
          <a:prstGeom prst="rect">
            <a:avLst/>
          </a:prstGeom>
          <a:blipFill>
            <a:blip r:embed="rId3" cstate="print">
              <a:extLst>
                <a:ext uri="{28A0092B-C50C-407E-A947-70E740481C1C}">
                  <a14:useLocalDpi xmlns:a14="http://schemas.microsoft.com/office/drawing/2010/main"/>
                </a:ext>
              </a:extLst>
            </a:blip>
            <a:srcRect/>
            <a:stretch>
              <a:fillRect l="421" r="1"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p:txBody>
          <a:bodyPr/>
          <a:lstStyle/>
          <a:p>
            <a:r>
              <a:rPr lang="fi-FI"/>
              <a:t>Tapahtumien </a:t>
            </a:r>
            <a:br>
              <a:rPr lang="fi-FI"/>
            </a:br>
            <a:r>
              <a:rPr lang="fi-FI"/>
              <a:t>paratiisi</a:t>
            </a:r>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900720"/>
            <a:ext cx="5303730" cy="4383464"/>
          </a:xfrm>
        </p:spPr>
        <p:txBody>
          <a:bodyPr vert="horz" lIns="91440" tIns="45720" rIns="91440" bIns="45720" rtlCol="0" anchor="t">
            <a:normAutofit fontScale="92500" lnSpcReduction="20000"/>
          </a:bodyPr>
          <a:lstStyle/>
          <a:p>
            <a:pPr marL="0" indent="0">
              <a:spcBef>
                <a:spcPts val="500"/>
              </a:spcBef>
              <a:buNone/>
              <a:tabLst>
                <a:tab pos="1062038" algn="l"/>
              </a:tabLst>
              <a:defRPr/>
            </a:pPr>
            <a:r>
              <a:rPr lang="fi-FI" dirty="0"/>
              <a:t>Kaupunkia halkovat kaksi kaunista järveä tarjoavat uniikin toimintaympäristön tapahtumille.</a:t>
            </a:r>
          </a:p>
          <a:p>
            <a:pPr marL="0" lvl="0" indent="0">
              <a:spcBef>
                <a:spcPts val="500"/>
              </a:spcBef>
              <a:buNone/>
              <a:tabLst>
                <a:tab pos="1062038" algn="l"/>
              </a:tabLst>
              <a:defRPr/>
            </a:pPr>
            <a:r>
              <a:rPr lang="fi-FI" b="1" dirty="0"/>
              <a:t>Kiihkeästi kuhisevassa kaupungissa: </a:t>
            </a:r>
          </a:p>
          <a:p>
            <a:pPr lvl="0">
              <a:spcBef>
                <a:spcPts val="400"/>
              </a:spcBef>
              <a:tabLst>
                <a:tab pos="1062038" algn="l"/>
              </a:tabLst>
              <a:defRPr/>
            </a:pPr>
            <a:r>
              <a:rPr lang="fi-FI" dirty="0"/>
              <a:t>Tuhansia tapahtumia pihakirppiksistä kansainvälisiin suurtapahtumiin</a:t>
            </a:r>
            <a:endParaRPr lang="fi-FI" b="1" dirty="0"/>
          </a:p>
          <a:p>
            <a:pPr>
              <a:spcBef>
                <a:spcPts val="400"/>
              </a:spcBef>
              <a:tabLst>
                <a:tab pos="1062038" algn="l"/>
              </a:tabLst>
              <a:defRPr/>
            </a:pPr>
            <a:r>
              <a:rPr lang="fi-FI" b="1" dirty="0"/>
              <a:t>4,7 </a:t>
            </a:r>
            <a:r>
              <a:rPr lang="fi-FI" dirty="0"/>
              <a:t>miljoonaa tapahtumakävijää vuosittain (2024)</a:t>
            </a:r>
            <a:endParaRPr lang="fi-FI" dirty="0">
              <a:cs typeface="Calibri"/>
            </a:endParaRPr>
          </a:p>
          <a:p>
            <a:pPr>
              <a:spcBef>
                <a:spcPts val="400"/>
              </a:spcBef>
              <a:tabLst>
                <a:tab pos="1062038" algn="l"/>
              </a:tabLst>
              <a:defRPr/>
            </a:pPr>
            <a:r>
              <a:rPr lang="fi-FI" b="1" dirty="0">
                <a:ea typeface="+mn-lt"/>
                <a:cs typeface="+mn-lt"/>
              </a:rPr>
              <a:t>730</a:t>
            </a:r>
            <a:r>
              <a:rPr lang="fi-FI" b="1" dirty="0"/>
              <a:t> </a:t>
            </a:r>
            <a:r>
              <a:rPr lang="fi-FI" dirty="0"/>
              <a:t>milj. euroa tapahtumien liikevaihto (2023)</a:t>
            </a:r>
            <a:endParaRPr lang="fi-FI" dirty="0">
              <a:cs typeface="Calibri"/>
            </a:endParaRPr>
          </a:p>
          <a:p>
            <a:pPr lvl="0">
              <a:spcBef>
                <a:spcPts val="400"/>
              </a:spcBef>
              <a:tabLst>
                <a:tab pos="1062038" algn="l"/>
              </a:tabLst>
              <a:defRPr/>
            </a:pPr>
            <a:r>
              <a:rPr lang="fi-FI" b="1" dirty="0"/>
              <a:t>15 000 </a:t>
            </a:r>
            <a:r>
              <a:rPr lang="fi-FI" dirty="0"/>
              <a:t>katsojaa vetävä Nokia </a:t>
            </a:r>
            <a:r>
              <a:rPr lang="fi-FI" dirty="0" err="1"/>
              <a:t>Arena</a:t>
            </a:r>
            <a:r>
              <a:rPr lang="fi-FI" dirty="0"/>
              <a:t> valmistui 2021</a:t>
            </a:r>
          </a:p>
          <a:p>
            <a:pPr marL="0" lvl="0" indent="0">
              <a:buNone/>
              <a:tabLst>
                <a:tab pos="1062038" algn="l"/>
              </a:tabLst>
              <a:defRPr/>
            </a:pPr>
            <a:r>
              <a:rPr lang="fi-FI" dirty="0"/>
              <a:t>Panostamme uusiin, suurta yleisöä </a:t>
            </a:r>
            <a:br>
              <a:rPr lang="fi-FI" dirty="0"/>
            </a:br>
            <a:r>
              <a:rPr lang="fi-FI" dirty="0"/>
              <a:t>kiinnostaviin tapahtumiin. </a:t>
            </a:r>
          </a:p>
        </p:txBody>
      </p:sp>
      <p:sp>
        <p:nvSpPr>
          <p:cNvPr id="4" name="Päivämäärän paikkamerkki 3">
            <a:extLst>
              <a:ext uri="{FF2B5EF4-FFF2-40B4-BE49-F238E27FC236}">
                <a16:creationId xmlns:a16="http://schemas.microsoft.com/office/drawing/2014/main" id="{BE0CB556-0334-DD0D-D5C4-7E20B1B01588}"/>
              </a:ext>
              <a:ext uri="{C183D7F6-B498-43B3-948B-1728B52AA6E4}">
                <adec:decorative xmlns:adec="http://schemas.microsoft.com/office/drawing/2017/decorative" val="1"/>
              </a:ext>
            </a:extLst>
          </p:cNvPr>
          <p:cNvSpPr>
            <a:spLocks noGrp="1"/>
          </p:cNvSpPr>
          <p:nvPr>
            <p:ph type="dt" sz="half" idx="2"/>
          </p:nvPr>
        </p:nvSpPr>
        <p:spPr/>
        <p:txBody>
          <a:bodyPr/>
          <a:lstStyle/>
          <a:p>
            <a:fld id="{278319ED-A30C-E741-B8CF-0702D92DBDA8}"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33</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5FF63-09BC-D757-42B3-2D8E16BBC0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sp>
        <p:nvSpPr>
          <p:cNvPr id="7" name="Suorakulmio 13">
            <a:extLst>
              <a:ext uri="{FF2B5EF4-FFF2-40B4-BE49-F238E27FC236}">
                <a16:creationId xmlns:a16="http://schemas.microsoft.com/office/drawing/2014/main" id="{74C843E9-66E7-7069-FAC9-510DC4733CF5}"/>
              </a:ext>
              <a:ext uri="{C183D7F6-B498-43B3-948B-1728B52AA6E4}">
                <adec:decorative xmlns:adec="http://schemas.microsoft.com/office/drawing/2017/decorative" val="1"/>
              </a:ext>
            </a:extLst>
          </p:cNvPr>
          <p:cNvSpPr>
            <a:spLocks/>
          </p:cNvSpPr>
          <p:nvPr/>
        </p:nvSpPr>
        <p:spPr>
          <a:xfrm>
            <a:off x="0" y="0"/>
            <a:ext cx="4884234" cy="6858000"/>
          </a:xfrm>
          <a:prstGeom prst="rect">
            <a:avLst/>
          </a:prstGeom>
          <a:gradFill>
            <a:gsLst>
              <a:gs pos="48000">
                <a:schemeClr val="bg1">
                  <a:alpha val="23242"/>
                </a:schemeClr>
              </a:gs>
              <a:gs pos="9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p:nvPr>
        </p:nvSpPr>
        <p:spPr>
          <a:xfrm>
            <a:off x="597674" y="803896"/>
            <a:ext cx="10515600" cy="1060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tx1"/>
                </a:solidFill>
                <a:effectLst/>
                <a:uLnTx/>
                <a:uFillTx/>
                <a:latin typeface="Montserrat Black" pitchFamily="2" charset="77"/>
              </a:rPr>
              <a:t>MUUTOS</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2"/>
          </p:nvPr>
        </p:nvSpPr>
        <p:spPr/>
        <p:txBody>
          <a:bodyPr/>
          <a:lstStyle/>
          <a:p>
            <a:fld id="{99799C86-244D-6E40-BF51-549997C8C30E}" type="datetime1">
              <a:rPr lang="fi-FI" smtClean="0">
                <a:solidFill>
                  <a:schemeClr val="tx1"/>
                </a:solidFill>
              </a:rPr>
              <a:t>7.5.2026</a:t>
            </a:fld>
            <a:endParaRPr lang="fi-FI">
              <a:solidFill>
                <a:schemeClr val="tx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tx1"/>
                </a:solidFill>
              </a:rPr>
              <a:pPr/>
              <a:t>34</a:t>
            </a:fld>
            <a:endParaRPr lang="fi-FI">
              <a:solidFill>
                <a:schemeClr val="tx1"/>
              </a:solidFill>
            </a:endParaRPr>
          </a:p>
        </p:txBody>
      </p:sp>
      <p:sp>
        <p:nvSpPr>
          <p:cNvPr id="16" name="Suorakulmio 15">
            <a:extLst>
              <a:ext uri="{FF2B5EF4-FFF2-40B4-BE49-F238E27FC236}">
                <a16:creationId xmlns:a16="http://schemas.microsoft.com/office/drawing/2014/main" id="{A76AE085-D16F-0249-8EA1-4CDA92BAF8D7}"/>
              </a:ext>
            </a:extLst>
          </p:cNvPr>
          <p:cNvSpPr/>
          <p:nvPr/>
        </p:nvSpPr>
        <p:spPr>
          <a:xfrm>
            <a:off x="715331" y="4532219"/>
            <a:ext cx="4057391" cy="1400230"/>
          </a:xfrm>
          <a:prstGeom prst="rect">
            <a:avLst/>
          </a:prstGeom>
          <a:noFill/>
        </p:spPr>
        <p:txBody>
          <a:bodyPr wrap="square">
            <a:noAutofit/>
          </a:bodyPr>
          <a:lstStyle/>
          <a:p>
            <a:pPr lvl="0">
              <a:defRPr/>
            </a:pPr>
            <a:r>
              <a:rPr lang="fi-FI" sz="2000"/>
              <a:t>Kasvavassa kaupungissa muutos on läsnä kaikkialla, sillä Tampereella rakennetaan ja kehitetään uutta jatkuvasti.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D4640674-13AD-CB63-8C4A-22980250789D}"/>
              </a:ext>
              <a:ext uri="{C183D7F6-B498-43B3-948B-1728B52AA6E4}">
                <adec:decorative xmlns:adec="http://schemas.microsoft.com/office/drawing/2017/decorative" val="1"/>
              </a:ext>
            </a:extLst>
          </p:cNvPr>
          <p:cNvSpPr txBox="1">
            <a:spLocks noChangeArrowheads="1"/>
          </p:cNvSpPr>
          <p:nvPr/>
        </p:nvSpPr>
        <p:spPr bwMode="auto">
          <a:xfrm>
            <a:off x="7352564" y="6436716"/>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Marko Kallio</a:t>
            </a:r>
          </a:p>
        </p:txBody>
      </p:sp>
      <p:sp>
        <p:nvSpPr>
          <p:cNvPr id="2" name="Suorakulmio 1">
            <a:extLst>
              <a:ext uri="{FF2B5EF4-FFF2-40B4-BE49-F238E27FC236}">
                <a16:creationId xmlns:a16="http://schemas.microsoft.com/office/drawing/2014/main" id="{21151CC6-A4D7-722B-2962-D46D09F86CEB}"/>
              </a:ext>
              <a:ext uri="{C183D7F6-B498-43B3-948B-1728B52AA6E4}">
                <adec:decorative xmlns:adec="http://schemas.microsoft.com/office/drawing/2017/decorative" val="1"/>
              </a:ext>
            </a:extLst>
          </p:cNvPr>
          <p:cNvSpPr/>
          <p:nvPr/>
        </p:nvSpPr>
        <p:spPr>
          <a:xfrm>
            <a:off x="10107038" y="1926077"/>
            <a:ext cx="1614792" cy="53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8">
            <a:extLst>
              <a:ext uri="{FF2B5EF4-FFF2-40B4-BE49-F238E27FC236}">
                <a16:creationId xmlns:a16="http://schemas.microsoft.com/office/drawing/2014/main" id="{97FF10C4-4657-22DA-9B2F-C9BCEA376C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2033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15F712-CB3C-7467-3538-0000B9B3FFD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19" y="0"/>
            <a:ext cx="12189881" cy="6858000"/>
          </a:xfrm>
          <a:prstGeom prst="rect">
            <a:avLst/>
          </a:prstGeom>
        </p:spPr>
      </p:pic>
      <p:sp>
        <p:nvSpPr>
          <p:cNvPr id="11" name="Rectangle 10">
            <a:extLst>
              <a:ext uri="{FF2B5EF4-FFF2-40B4-BE49-F238E27FC236}">
                <a16:creationId xmlns:a16="http://schemas.microsoft.com/office/drawing/2014/main" id="{561D303E-DEFF-4281-7A42-05AB3AE91063}"/>
              </a:ext>
              <a:ext uri="{C183D7F6-B498-43B3-948B-1728B52AA6E4}">
                <adec:decorative xmlns:adec="http://schemas.microsoft.com/office/drawing/2017/decorative" val="1"/>
              </a:ext>
            </a:extLst>
          </p:cNvPr>
          <p:cNvSpPr/>
          <p:nvPr/>
        </p:nvSpPr>
        <p:spPr>
          <a:xfrm>
            <a:off x="0" y="0"/>
            <a:ext cx="5959736" cy="6858000"/>
          </a:xfrm>
          <a:prstGeom prst="rect">
            <a:avLst/>
          </a:prstGeom>
          <a:solidFill>
            <a:schemeClr val="tx2">
              <a:lumMod val="7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a:xfrm>
            <a:off x="655281" y="774539"/>
            <a:ext cx="4930466" cy="1060926"/>
          </a:xfrm>
        </p:spPr>
        <p:txBody>
          <a:bodyPr/>
          <a:lstStyle/>
          <a:p>
            <a:r>
              <a:rPr lang="fi-FI">
                <a:solidFill>
                  <a:schemeClr val="bg1"/>
                </a:solidFill>
              </a:rPr>
              <a:t>Ekologisesti </a:t>
            </a:r>
            <a:br>
              <a:rPr lang="fi-FI">
                <a:solidFill>
                  <a:schemeClr val="bg1"/>
                </a:solidFill>
              </a:rPr>
            </a:br>
            <a:r>
              <a:rPr lang="fi-FI">
                <a:solidFill>
                  <a:schemeClr val="bg1"/>
                </a:solidFill>
              </a:rPr>
              <a:t>kestävä kaupunki</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2090349"/>
            <a:ext cx="4728165" cy="4163079"/>
          </a:xfrm>
        </p:spPr>
        <p:txBody>
          <a:bodyPr>
            <a:normAutofit fontScale="85000" lnSpcReduction="20000"/>
          </a:bodyPr>
          <a:lstStyle/>
          <a:p>
            <a:pPr marL="0" indent="0">
              <a:buNone/>
            </a:pPr>
            <a:r>
              <a:rPr lang="fi-FI" dirty="0">
                <a:solidFill>
                  <a:schemeClr val="bg1"/>
                </a:solidFill>
              </a:rPr>
              <a:t>Tampere haluaa olla kansainvälisesti tunnettu vaikuttavista teoistaan ilmaston ja luonnon monimuotoisuuden eteen. </a:t>
            </a:r>
          </a:p>
          <a:p>
            <a:pPr>
              <a:buClr>
                <a:schemeClr val="accent6"/>
              </a:buClr>
            </a:pPr>
            <a:r>
              <a:rPr lang="fi-FI" dirty="0">
                <a:solidFill>
                  <a:schemeClr val="bg1"/>
                </a:solidFill>
              </a:rPr>
              <a:t>Tampereen tavoite on olla hiilineutraali vuonna 2030. Hiilineutraali Tampere 2030 -tiekartassa yli 200 toimenpidettä. </a:t>
            </a:r>
          </a:p>
          <a:p>
            <a:pPr>
              <a:buClr>
                <a:schemeClr val="accent6"/>
              </a:buClr>
            </a:pPr>
            <a:r>
              <a:rPr lang="fi-FI" dirty="0">
                <a:solidFill>
                  <a:schemeClr val="bg1"/>
                </a:solidFill>
              </a:rPr>
              <a:t>Ilmastonmuutokseen sopeutuminen on aloitettu, esim. luontopohjaiset hulevesiratkaisut. </a:t>
            </a:r>
          </a:p>
          <a:p>
            <a:pPr>
              <a:buClr>
                <a:schemeClr val="accent6"/>
              </a:buClr>
            </a:pPr>
            <a:r>
              <a:rPr lang="fi-FI" dirty="0">
                <a:solidFill>
                  <a:schemeClr val="bg1"/>
                </a:solidFill>
              </a:rPr>
              <a:t>Tampere suojelee luonnon monimuotoisuutta. LUMO-ohjelmassa yli 100 toimenpidettä. </a:t>
            </a:r>
          </a:p>
          <a:p>
            <a:pPr marL="0" indent="0">
              <a:buNone/>
            </a:pPr>
            <a:r>
              <a:rPr lang="fi-FI" dirty="0">
                <a:solidFill>
                  <a:schemeClr val="bg1"/>
                </a:solidFill>
              </a:rPr>
              <a:t>Katso kaupungin ilmastotekoja osoitteesta</a:t>
            </a:r>
          </a:p>
          <a:p>
            <a:pPr marL="0" indent="0">
              <a:spcBef>
                <a:spcPts val="200"/>
              </a:spcBef>
              <a:buNone/>
            </a:pPr>
            <a:r>
              <a:rPr lang="fi-FI" b="1" dirty="0">
                <a:solidFill>
                  <a:schemeClr val="accent6"/>
                </a:solidFill>
              </a:rPr>
              <a:t>ilmastovahti.tampere.fi</a:t>
            </a:r>
          </a:p>
          <a:p>
            <a:endParaRPr lang="fi-FI" dirty="0">
              <a:solidFill>
                <a:schemeClr val="bg1"/>
              </a:solidFill>
            </a:endParaRPr>
          </a:p>
          <a:p>
            <a:endParaRPr lang="fi-FI" dirty="0">
              <a:solidFill>
                <a:schemeClr val="bg1"/>
              </a:solidFill>
            </a:endParaRPr>
          </a:p>
          <a:p>
            <a:endParaRPr lang="fi-FI" dirty="0">
              <a:solidFill>
                <a:schemeClr val="bg1"/>
              </a:solidFill>
            </a:endParaRPr>
          </a:p>
          <a:p>
            <a:pPr marL="0" indent="0">
              <a:buNone/>
            </a:pPr>
            <a:endParaRPr lang="fi-FI" dirty="0">
              <a:solidFill>
                <a:schemeClr val="bg1"/>
              </a:solidFill>
            </a:endParaRPr>
          </a:p>
        </p:txBody>
      </p:sp>
      <p:sp>
        <p:nvSpPr>
          <p:cNvPr id="4" name="Päivämäärän paikkamerkki 3">
            <a:extLst>
              <a:ext uri="{FF2B5EF4-FFF2-40B4-BE49-F238E27FC236}">
                <a16:creationId xmlns:a16="http://schemas.microsoft.com/office/drawing/2014/main" id="{2B40B7B8-5FEB-D6FE-2FD8-5586D5DDAA5A}"/>
              </a:ext>
              <a:ext uri="{C183D7F6-B498-43B3-948B-1728B52AA6E4}">
                <adec:decorative xmlns:adec="http://schemas.microsoft.com/office/drawing/2017/decorative" val="1"/>
              </a:ext>
            </a:extLst>
          </p:cNvPr>
          <p:cNvSpPr>
            <a:spLocks noGrp="1"/>
          </p:cNvSpPr>
          <p:nvPr>
            <p:ph type="dt" sz="half" idx="2"/>
          </p:nvPr>
        </p:nvSpPr>
        <p:spPr/>
        <p:txBody>
          <a:bodyPr/>
          <a:lstStyle/>
          <a:p>
            <a:fld id="{D4F04CF8-0B99-2F48-824E-2066D9C2B963}"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35</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 uri="{C183D7F6-B498-43B3-948B-1728B52AA6E4}">
                <adec:decorative xmlns:adec="http://schemas.microsoft.com/office/drawing/2017/decorative" val="1"/>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2" name="Kuva 19">
            <a:extLst>
              <a:ext uri="{FF2B5EF4-FFF2-40B4-BE49-F238E27FC236}">
                <a16:creationId xmlns:a16="http://schemas.microsoft.com/office/drawing/2014/main" id="{8247F2FC-DCC9-242B-DA7B-0BD195ED45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538301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93E67F-D804-3127-5EB3-BC107F83F31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3516" t="11445" r="-36" b="11445"/>
          <a:stretch/>
        </p:blipFill>
        <p:spPr>
          <a:xfrm>
            <a:off x="1" y="0"/>
            <a:ext cx="5720576" cy="6858001"/>
          </a:xfrm>
          <a:prstGeom prst="rect">
            <a:avLst/>
          </a:prstGeom>
        </p:spPr>
      </p:pic>
      <p:sp>
        <p:nvSpPr>
          <p:cNvPr id="16" name="Kuva 4">
            <a:extLst>
              <a:ext uri="{FF2B5EF4-FFF2-40B4-BE49-F238E27FC236}">
                <a16:creationId xmlns:a16="http://schemas.microsoft.com/office/drawing/2014/main" id="{80E4049A-D79D-168A-7B61-E53D092777F9}"/>
              </a:ext>
              <a:ext uri="{C183D7F6-B498-43B3-948B-1728B52AA6E4}">
                <adec:decorative xmlns:adec="http://schemas.microsoft.com/office/drawing/2017/decorative" val="1"/>
              </a:ext>
            </a:extLst>
          </p:cNvPr>
          <p:cNvSpPr>
            <a:spLocks noChangeAspect="1"/>
          </p:cNvSpPr>
          <p:nvPr/>
        </p:nvSpPr>
        <p:spPr>
          <a:xfrm>
            <a:off x="5720576" y="0"/>
            <a:ext cx="6471425" cy="6882395"/>
          </a:xfrm>
          <a:prstGeom prst="rect">
            <a:avLst/>
          </a:prstGeom>
          <a:solidFill>
            <a:schemeClr val="tx2"/>
          </a:solidFill>
          <a:ln w="9525" cap="flat">
            <a:noFill/>
            <a:prstDash val="solid"/>
            <a:miter/>
          </a:ln>
        </p:spPr>
        <p:txBody>
          <a:bodyPr rtlCol="0" anchor="ctr"/>
          <a:lstStyle/>
          <a:p>
            <a:endParaRPr lang="fi-FI">
              <a:solidFill>
                <a:schemeClr val="bg1"/>
              </a:solidFill>
            </a:endParaRPr>
          </a:p>
        </p:txBody>
      </p:sp>
      <p:sp>
        <p:nvSpPr>
          <p:cNvPr id="2" name="Otsikko 1">
            <a:extLst>
              <a:ext uri="{FF2B5EF4-FFF2-40B4-BE49-F238E27FC236}">
                <a16:creationId xmlns:a16="http://schemas.microsoft.com/office/drawing/2014/main" id="{EAD179F3-8571-437F-9AFC-8719B84AE71B}"/>
              </a:ext>
            </a:extLst>
          </p:cNvPr>
          <p:cNvSpPr>
            <a:spLocks noGrp="1"/>
          </p:cNvSpPr>
          <p:nvPr>
            <p:ph type="title"/>
          </p:nvPr>
        </p:nvSpPr>
        <p:spPr>
          <a:xfrm>
            <a:off x="6441884" y="774539"/>
            <a:ext cx="4930466" cy="1060926"/>
          </a:xfrm>
        </p:spPr>
        <p:txBody>
          <a:bodyPr/>
          <a:lstStyle/>
          <a:p>
            <a:r>
              <a:rPr lang="en-GB" b="1" i="0" err="1">
                <a:solidFill>
                  <a:schemeClr val="bg1"/>
                </a:solidFill>
                <a:effectLst/>
                <a:latin typeface="Calibri" panose="020F0502020204030204" pitchFamily="34" charset="0"/>
                <a:cs typeface="Calibri" panose="020F0502020204030204" pitchFamily="34" charset="0"/>
              </a:rPr>
              <a:t>Tampereen</a:t>
            </a:r>
            <a:r>
              <a:rPr lang="en-GB" b="1" i="0">
                <a:solidFill>
                  <a:schemeClr val="bg1"/>
                </a:solidFill>
                <a:effectLst/>
                <a:latin typeface="Calibri" panose="020F0502020204030204" pitchFamily="34" charset="0"/>
                <a:cs typeface="Calibri" panose="020F0502020204030204" pitchFamily="34" charset="0"/>
              </a:rPr>
              <a:t> LUMO</a:t>
            </a:r>
            <a:br>
              <a:rPr lang="en-GB" b="1" i="0">
                <a:solidFill>
                  <a:schemeClr val="bg1"/>
                </a:solidFill>
                <a:effectLst/>
                <a:latin typeface="Calibri" panose="020F0502020204030204" pitchFamily="34" charset="0"/>
                <a:cs typeface="Calibri" panose="020F0502020204030204" pitchFamily="34" charset="0"/>
              </a:rPr>
            </a:br>
            <a:r>
              <a:rPr lang="en-GB" sz="2000" b="0" i="0">
                <a:solidFill>
                  <a:schemeClr val="bg1"/>
                </a:solidFill>
                <a:effectLst/>
                <a:latin typeface="Calibri" panose="020F0502020204030204" pitchFamily="34" charset="0"/>
                <a:cs typeface="Calibri" panose="020F0502020204030204" pitchFamily="34" charset="0"/>
              </a:rPr>
              <a:t>LUONNON MONIMUOTOISUUS-OHJELMA 2021-2030</a:t>
            </a:r>
            <a:endParaRPr lang="fi-FI" sz="2000" b="0">
              <a:solidFill>
                <a:schemeClr val="bg1"/>
              </a:solidFill>
              <a:latin typeface="Calibri" panose="020F0502020204030204" pitchFamily="34" charset="0"/>
              <a:cs typeface="Calibri" panose="020F0502020204030204" pitchFamily="34" charset="0"/>
            </a:endParaRPr>
          </a:p>
        </p:txBody>
      </p:sp>
      <p:sp>
        <p:nvSpPr>
          <p:cNvPr id="3" name="Sisällön paikkamerkki 2">
            <a:extLst>
              <a:ext uri="{FF2B5EF4-FFF2-40B4-BE49-F238E27FC236}">
                <a16:creationId xmlns:a16="http://schemas.microsoft.com/office/drawing/2014/main" id="{878D247B-094A-2609-B0DF-706629E3A31A}"/>
              </a:ext>
            </a:extLst>
          </p:cNvPr>
          <p:cNvSpPr>
            <a:spLocks noGrp="1"/>
          </p:cNvSpPr>
          <p:nvPr>
            <p:ph sz="quarter" idx="15"/>
          </p:nvPr>
        </p:nvSpPr>
        <p:spPr>
          <a:xfrm>
            <a:off x="6441884" y="2121104"/>
            <a:ext cx="4999269" cy="4163079"/>
          </a:xfrm>
        </p:spPr>
        <p:txBody>
          <a:bodyPr>
            <a:normAutofit fontScale="85000" lnSpcReduction="10000"/>
          </a:bodyPr>
          <a:lstStyle/>
          <a:p>
            <a:pPr marL="0" indent="0">
              <a:lnSpc>
                <a:spcPct val="90000"/>
              </a:lnSpc>
              <a:buClr>
                <a:schemeClr val="bg1"/>
              </a:buClr>
              <a:buFont typeface="Arial" panose="020B0604020202020204" pitchFamily="34" charset="0"/>
              <a:buNone/>
            </a:pPr>
            <a:r>
              <a:rPr lang="fi-FI">
                <a:solidFill>
                  <a:schemeClr val="bg1"/>
                </a:solidFill>
              </a:rPr>
              <a:t>TAVOITTEET</a:t>
            </a:r>
          </a:p>
          <a:p>
            <a:pPr>
              <a:lnSpc>
                <a:spcPct val="90000"/>
              </a:lnSpc>
              <a:buClr>
                <a:schemeClr val="bg1"/>
              </a:buClr>
            </a:pPr>
            <a:r>
              <a:rPr lang="fi-FI">
                <a:solidFill>
                  <a:schemeClr val="bg1"/>
                </a:solidFill>
              </a:rPr>
              <a:t>Kaupunkiluonto on monimuotoista ja ilmastonmuutokseen sopeutuvaa</a:t>
            </a:r>
          </a:p>
          <a:p>
            <a:pPr>
              <a:lnSpc>
                <a:spcPct val="90000"/>
              </a:lnSpc>
              <a:buClr>
                <a:schemeClr val="bg1"/>
              </a:buClr>
            </a:pPr>
            <a:r>
              <a:rPr lang="fi-FI">
                <a:solidFill>
                  <a:schemeClr val="bg1"/>
                </a:solidFill>
              </a:rPr>
              <a:t>Uhanalaiset luontotyypit ja lajit on turvattu</a:t>
            </a:r>
          </a:p>
          <a:p>
            <a:pPr>
              <a:lnSpc>
                <a:spcPct val="90000"/>
              </a:lnSpc>
              <a:buClr>
                <a:schemeClr val="bg1"/>
              </a:buClr>
            </a:pPr>
            <a:r>
              <a:rPr lang="fi-FI">
                <a:solidFill>
                  <a:schemeClr val="bg1"/>
                </a:solidFill>
              </a:rPr>
              <a:t>Ekologiset verkostot ovat toimivia ja kattavia</a:t>
            </a:r>
          </a:p>
          <a:p>
            <a:pPr>
              <a:lnSpc>
                <a:spcPct val="90000"/>
              </a:lnSpc>
              <a:buClr>
                <a:schemeClr val="bg1"/>
              </a:buClr>
            </a:pPr>
            <a:r>
              <a:rPr lang="fi-FI">
                <a:solidFill>
                  <a:schemeClr val="bg1"/>
                </a:solidFill>
              </a:rPr>
              <a:t>Vesistöjen ja pienvesien tila on hyvä ja niiden eliöstö monimuotoista ja elinvoimaista</a:t>
            </a:r>
          </a:p>
          <a:p>
            <a:pPr>
              <a:lnSpc>
                <a:spcPct val="90000"/>
              </a:lnSpc>
              <a:buClr>
                <a:schemeClr val="bg1"/>
              </a:buClr>
            </a:pPr>
            <a:r>
              <a:rPr lang="fi-FI">
                <a:solidFill>
                  <a:schemeClr val="bg1"/>
                </a:solidFill>
              </a:rPr>
              <a:t>Haitallisten vieraslajien torjunta on tehokasta ja toimivaa</a:t>
            </a:r>
          </a:p>
          <a:p>
            <a:pPr>
              <a:lnSpc>
                <a:spcPct val="90000"/>
              </a:lnSpc>
              <a:buClr>
                <a:schemeClr val="bg1"/>
              </a:buClr>
            </a:pPr>
            <a:r>
              <a:rPr lang="fi-FI">
                <a:solidFill>
                  <a:schemeClr val="bg1"/>
                </a:solidFill>
              </a:rPr>
              <a:t>Asukkaat ja yhteisöt tuntevat lähiluontonsa arvot ja haluavat toimia niiden hyväksi.</a:t>
            </a:r>
          </a:p>
        </p:txBody>
      </p:sp>
      <p:sp>
        <p:nvSpPr>
          <p:cNvPr id="4" name="Päivämäärän paikkamerkki 3">
            <a:extLst>
              <a:ext uri="{FF2B5EF4-FFF2-40B4-BE49-F238E27FC236}">
                <a16:creationId xmlns:a16="http://schemas.microsoft.com/office/drawing/2014/main" id="{7A60A81D-8359-0028-299A-B02BFFDEBF9E}"/>
              </a:ext>
              <a:ext uri="{C183D7F6-B498-43B3-948B-1728B52AA6E4}">
                <adec:decorative xmlns:adec="http://schemas.microsoft.com/office/drawing/2017/decorative" val="1"/>
              </a:ext>
            </a:extLst>
          </p:cNvPr>
          <p:cNvSpPr>
            <a:spLocks noGrp="1"/>
          </p:cNvSpPr>
          <p:nvPr>
            <p:ph type="dt" sz="half" idx="2"/>
          </p:nvPr>
        </p:nvSpPr>
        <p:spPr/>
        <p:txBody>
          <a:bodyPr/>
          <a:lstStyle/>
          <a:p>
            <a:fld id="{B98AD8FD-C246-E543-9B6D-EAA2BB3D7BEC}"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CEB73776-19EA-8C99-E9A5-B5D811EBFC60}"/>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36</a:t>
            </a:fld>
            <a:endParaRPr lang="fi-FI">
              <a:solidFill>
                <a:schemeClr val="bg1"/>
              </a:solidFill>
            </a:endParaRPr>
          </a:p>
        </p:txBody>
      </p:sp>
      <p:pic>
        <p:nvPicPr>
          <p:cNvPr id="8" name="Kuva 7">
            <a:extLst>
              <a:ext uri="{FF2B5EF4-FFF2-40B4-BE49-F238E27FC236}">
                <a16:creationId xmlns:a16="http://schemas.microsoft.com/office/drawing/2014/main" id="{E9D51183-8C39-666F-0F90-194D1E674F5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9" name="Kuva 8">
            <a:extLst>
              <a:ext uri="{FF2B5EF4-FFF2-40B4-BE49-F238E27FC236}">
                <a16:creationId xmlns:a16="http://schemas.microsoft.com/office/drawing/2014/main" id="{EF949BBA-79D6-63E7-D59C-28D60A466FD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328B2C36-CFC1-6BCA-5C58-CC9944D67A29}"/>
              </a:ext>
              <a:ext uri="{C183D7F6-B498-43B3-948B-1728B52AA6E4}">
                <adec:decorative xmlns:adec="http://schemas.microsoft.com/office/drawing/2017/decorative" val="1"/>
              </a:ext>
            </a:extLst>
          </p:cNvPr>
          <p:cNvSpPr txBox="1">
            <a:spLocks noChangeArrowheads="1"/>
          </p:cNvSpPr>
          <p:nvPr/>
        </p:nvSpPr>
        <p:spPr bwMode="auto">
          <a:xfrm>
            <a:off x="6222541"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52976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81527-8CA0-D729-B1B9-CE61941B0EF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A330D6-5AAE-FDB8-8E27-E61972C73199}"/>
              </a:ext>
              <a:ext uri="{C183D7F6-B498-43B3-948B-1728B52AA6E4}">
                <adec:decorative xmlns:adec="http://schemas.microsoft.com/office/drawing/2017/decorative" val="1"/>
              </a:ext>
            </a:extLst>
          </p:cNvPr>
          <p:cNvSpPr/>
          <p:nvPr/>
        </p:nvSpPr>
        <p:spPr>
          <a:xfrm>
            <a:off x="5720576" y="0"/>
            <a:ext cx="6471424" cy="6858000"/>
          </a:xfrm>
          <a:prstGeom prst="rect">
            <a:avLst/>
          </a:prstGeom>
          <a:solidFill>
            <a:schemeClr val="tx2">
              <a:lumMod val="2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6441884" y="1071676"/>
            <a:ext cx="5750116" cy="1060926"/>
          </a:xfrm>
        </p:spPr>
        <p:txBody>
          <a:bodyPr/>
          <a:lstStyle/>
          <a:p>
            <a:r>
              <a:rPr lang="fi-FI" sz="4200"/>
              <a:t>Viiden tähden keskusta </a:t>
            </a:r>
            <a:br>
              <a:rPr lang="fi-FI" sz="4200"/>
            </a:br>
            <a:r>
              <a:rPr lang="fi-FI" sz="2400" b="0"/>
              <a:t>-KEHITYSOHJELMA</a:t>
            </a:r>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421831" y="2380945"/>
            <a:ext cx="5067300" cy="4008430"/>
          </a:xfrm>
        </p:spPr>
        <p:txBody>
          <a:bodyPr vert="horz" lIns="91440" tIns="45720" rIns="91440" bIns="45720" rtlCol="0" anchor="t">
            <a:normAutofit/>
          </a:bodyPr>
          <a:lstStyle/>
          <a:p>
            <a:pPr marL="0" indent="0">
              <a:spcBef>
                <a:spcPts val="400"/>
              </a:spcBef>
              <a:buNone/>
            </a:pPr>
            <a:r>
              <a:rPr lang="fi-FI" dirty="0"/>
              <a:t>Uudistaa Tampereen keskustaa palvelemaan yhä useampia </a:t>
            </a:r>
            <a:br>
              <a:rPr lang="fi-FI" dirty="0"/>
            </a:br>
            <a:r>
              <a:rPr lang="fi-FI" dirty="0"/>
              <a:t>asukkaita ja yrityksiä.</a:t>
            </a:r>
          </a:p>
          <a:p>
            <a:pPr marL="0" indent="0">
              <a:spcBef>
                <a:spcPts val="400"/>
              </a:spcBef>
              <a:buNone/>
            </a:pPr>
            <a:r>
              <a:rPr lang="fi-FI" dirty="0"/>
              <a:t>Koordinoi keskustan kärkihankkeita </a:t>
            </a:r>
            <a:r>
              <a:rPr lang="fi-FI"/>
              <a:t>sekä yleisiä </a:t>
            </a:r>
            <a:r>
              <a:rPr lang="fi-FI" dirty="0"/>
              <a:t>kehittämislinjauksia.</a:t>
            </a:r>
            <a:endParaRPr lang="fi-FI" dirty="0">
              <a:ea typeface="Calibri"/>
              <a:cs typeface="Calibri"/>
            </a:endParaRPr>
          </a:p>
          <a:p>
            <a:pPr marL="0" indent="0">
              <a:spcBef>
                <a:spcPts val="400"/>
              </a:spcBef>
              <a:buNone/>
            </a:pPr>
            <a:br>
              <a:rPr lang="fi-FI" dirty="0"/>
            </a:br>
            <a:r>
              <a:rPr lang="fi-FI" b="1"/>
              <a:t>VISIO:</a:t>
            </a:r>
            <a:br>
              <a:rPr lang="fi-FI" dirty="0">
                <a:ea typeface="Calibri"/>
                <a:cs typeface="Calibri"/>
              </a:rPr>
            </a:br>
            <a:r>
              <a:rPr lang="fi-FI"/>
              <a:t>Vuonna 2040 Tampere erottuu </a:t>
            </a:r>
            <a:r>
              <a:rPr lang="fi-FI" dirty="0"/>
              <a:t>edistyksellisen, elämyksellisen ja omaleimaisen keskustan ansiosta.</a:t>
            </a:r>
            <a:endParaRPr lang="fi-FI" dirty="0">
              <a:ea typeface="Calibri"/>
              <a:cs typeface="Calibri"/>
            </a:endParaRPr>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1234526" y="391647"/>
            <a:ext cx="1741953" cy="17419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i-FI" sz="2400" b="0" i="0" u="none" strike="noStrike" kern="1200" cap="none" spc="0" normalizeH="0" baseline="0" noProof="0">
              <a:ln>
                <a:noFill/>
              </a:ln>
              <a:solidFill>
                <a:srgbClr val="00417D">
                  <a:lumMod val="75000"/>
                </a:srgbClr>
              </a:solidFill>
              <a:effectLst/>
              <a:uLnTx/>
              <a:uFillTx/>
              <a:latin typeface="Calibri" panose="020F0502020204030204"/>
              <a:ea typeface="+mn-ea"/>
              <a:cs typeface="+mn-cs"/>
            </a:endParaRP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9CE44-3E5F-DC4D-BB0D-E21249BF47D5}" type="datetime1">
              <a:rPr kumimoji="0" lang="fi-FI" sz="1200" b="0" i="0" u="none" strike="noStrike" kern="1200" cap="none" spc="0" normalizeH="0" baseline="0" noProof="0" smtClean="0">
                <a:ln>
                  <a:noFill/>
                </a:ln>
                <a:solidFill>
                  <a:srgbClr val="FFFFF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7.5.2026</a:t>
            </a:fld>
            <a:endParaRPr kumimoji="0" lang="fi-FI" sz="1200" b="0" i="0" u="none" strike="noStrike" kern="1200" cap="none" spc="0" normalizeH="0" baseline="0" noProof="0">
              <a:ln>
                <a:noFill/>
              </a:ln>
              <a:solidFill>
                <a:srgbClr val="FFFFFF">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A00761E2-CC6A-00A7-DCE4-34F5B289400F}"/>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200" b="0" i="0" u="none" strike="noStrike" kern="1200" cap="none" spc="0" normalizeH="0" baseline="0" noProof="0">
              <a:ln>
                <a:noFill/>
              </a:ln>
              <a:solidFill>
                <a:srgbClr val="FFFFFF">
                  <a:tint val="75000"/>
                </a:srgbClr>
              </a:solidFill>
              <a:effectLst/>
              <a:uLnTx/>
              <a:uFillTx/>
              <a:latin typeface="Calibri" panose="020F0502020204030204"/>
              <a:ea typeface="+mn-ea"/>
              <a:cs typeface="+mn-cs"/>
            </a:endParaRPr>
          </a:p>
        </p:txBody>
      </p:sp>
      <p:sp>
        <p:nvSpPr>
          <p:cNvPr id="19" name="Tekstiruutu 24">
            <a:extLst>
              <a:ext uri="{FF2B5EF4-FFF2-40B4-BE49-F238E27FC236}">
                <a16:creationId xmlns:a16="http://schemas.microsoft.com/office/drawing/2014/main" id="{6EC516F0-4E14-6A40-CD11-2B29E5F7D1F8}"/>
              </a:ext>
              <a:ext uri="{C183D7F6-B498-43B3-948B-1728B52AA6E4}">
                <adec:decorative xmlns:adec="http://schemas.microsoft.com/office/drawing/2017/decorative" val="1"/>
              </a:ext>
            </a:extLst>
          </p:cNvPr>
          <p:cNvSpPr txBox="1">
            <a:spLocks noChangeArrowheads="1"/>
          </p:cNvSpPr>
          <p:nvPr/>
        </p:nvSpPr>
        <p:spPr bwMode="auto">
          <a:xfrm>
            <a:off x="3645803" y="6388993"/>
            <a:ext cx="2343871" cy="28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rPr>
              <a:t>Arkkitehtitoimisto NOAN</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 name="Ellipsi 9">
            <a:extLst>
              <a:ext uri="{FF2B5EF4-FFF2-40B4-BE49-F238E27FC236}">
                <a16:creationId xmlns:a16="http://schemas.microsoft.com/office/drawing/2014/main" id="{332454FE-1A8C-873E-A860-43560A553BB6}"/>
              </a:ext>
              <a:ext uri="{C183D7F6-B498-43B3-948B-1728B52AA6E4}">
                <adec:decorative xmlns:adec="http://schemas.microsoft.com/office/drawing/2017/decorative" val="1"/>
              </a:ext>
            </a:extLst>
          </p:cNvPr>
          <p:cNvSpPr/>
          <p:nvPr/>
        </p:nvSpPr>
        <p:spPr>
          <a:xfrm>
            <a:off x="2617816" y="189861"/>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i-FI" sz="2400" b="0" i="0" u="none" strike="noStrike" kern="1200" cap="none" spc="0" normalizeH="0" baseline="0" noProof="0">
              <a:ln>
                <a:noFill/>
              </a:ln>
              <a:solidFill>
                <a:srgbClr val="00417D">
                  <a:lumMod val="75000"/>
                </a:srgbClr>
              </a:solidFill>
              <a:effectLst/>
              <a:uLnTx/>
              <a:uFillTx/>
              <a:latin typeface="Calibri" panose="020F0502020204030204"/>
              <a:ea typeface="+mn-ea"/>
              <a:cs typeface="+mn-cs"/>
            </a:endParaRPr>
          </a:p>
        </p:txBody>
      </p:sp>
      <p:sp>
        <p:nvSpPr>
          <p:cNvPr id="9" name="Ellipsi 9">
            <a:extLst>
              <a:ext uri="{FF2B5EF4-FFF2-40B4-BE49-F238E27FC236}">
                <a16:creationId xmlns:a16="http://schemas.microsoft.com/office/drawing/2014/main" id="{811E66A9-AE26-DD03-B9BF-CC80C5A88DDF}"/>
              </a:ext>
              <a:ext uri="{C183D7F6-B498-43B3-948B-1728B52AA6E4}">
                <adec:decorative xmlns:adec="http://schemas.microsoft.com/office/drawing/2017/decorative" val="1"/>
              </a:ext>
            </a:extLst>
          </p:cNvPr>
          <p:cNvSpPr/>
          <p:nvPr/>
        </p:nvSpPr>
        <p:spPr>
          <a:xfrm>
            <a:off x="557006" y="1279222"/>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i-FI" sz="2400" b="0" i="0" u="none" strike="noStrike" kern="1200" cap="none" spc="0" normalizeH="0" baseline="0" noProof="0">
              <a:ln>
                <a:noFill/>
              </a:ln>
              <a:solidFill>
                <a:srgbClr val="00417D">
                  <a:lumMod val="75000"/>
                </a:srgbClr>
              </a:solidFill>
              <a:effectLst/>
              <a:uLnTx/>
              <a:uFillTx/>
              <a:latin typeface="Calibri" panose="020F0502020204030204"/>
              <a:ea typeface="+mn-ea"/>
              <a:cs typeface="+mn-cs"/>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1148332" y="821519"/>
            <a:ext cx="1957932" cy="9718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200" b="1" i="0" u="none" strike="noStrike" kern="1200" cap="none" spc="0" normalizeH="0" baseline="0" noProof="0">
                <a:ln>
                  <a:noFill/>
                </a:ln>
                <a:solidFill>
                  <a:srgbClr val="5BCBEB"/>
                </a:solidFill>
                <a:effectLst/>
                <a:uLnTx/>
                <a:uFillTx/>
                <a:latin typeface="Montserrat" pitchFamily="2" charset="77"/>
                <a:ea typeface="+mj-ea"/>
                <a:cs typeface="+mj-cs"/>
              </a:rPr>
              <a:t>2040</a:t>
            </a:r>
            <a:r>
              <a:rPr kumimoji="0" lang="fi-FI" sz="4200" b="1" i="0" u="none" strike="noStrike" kern="1200" cap="none" spc="0" normalizeH="0" baseline="0" noProof="0">
                <a:ln>
                  <a:noFill/>
                </a:ln>
                <a:solidFill>
                  <a:srgbClr val="FFFFFF"/>
                </a:solidFill>
                <a:effectLst/>
                <a:uLnTx/>
                <a:uFillTx/>
                <a:latin typeface="Montserrat" pitchFamily="2" charset="77"/>
                <a:ea typeface="+mj-ea"/>
                <a:cs typeface="+mj-cs"/>
              </a:rPr>
              <a:t> </a:t>
            </a:r>
            <a:br>
              <a:rPr kumimoji="0" lang="fi-FI" sz="4200" b="1" i="0" u="none" strike="noStrike" kern="1200" cap="none" spc="0" normalizeH="0" baseline="0" noProof="0">
                <a:ln>
                  <a:noFill/>
                </a:ln>
                <a:solidFill>
                  <a:srgbClr val="FFFFFF"/>
                </a:solidFill>
                <a:effectLst/>
                <a:uLnTx/>
                <a:uFillTx/>
                <a:latin typeface="Montserrat" pitchFamily="2" charset="77"/>
                <a:ea typeface="+mj-ea"/>
                <a:cs typeface="+mj-cs"/>
              </a:rPr>
            </a:br>
            <a:r>
              <a:rPr kumimoji="0" lang="fi-FI" sz="1800" b="0" i="0" u="none" strike="noStrike" kern="1200" cap="none" spc="0" normalizeH="0" baseline="0" noProof="0">
                <a:ln>
                  <a:noFill/>
                </a:ln>
                <a:solidFill>
                  <a:srgbClr val="FFFFFF"/>
                </a:solidFill>
                <a:effectLst/>
                <a:uLnTx/>
                <a:uFillTx/>
                <a:latin typeface="Calibri" panose="020F0502020204030204"/>
                <a:ea typeface="+mj-ea"/>
                <a:cs typeface="+mj-cs"/>
              </a:rPr>
              <a:t>55 000 uutta</a:t>
            </a:r>
          </a:p>
        </p:txBody>
      </p:sp>
      <p:sp>
        <p:nvSpPr>
          <p:cNvPr id="15" name="TextBox 14">
            <a:extLst>
              <a:ext uri="{FF2B5EF4-FFF2-40B4-BE49-F238E27FC236}">
                <a16:creationId xmlns:a16="http://schemas.microsoft.com/office/drawing/2014/main" id="{CB573C6E-616E-7AD4-329B-CA10C087E650}"/>
              </a:ext>
            </a:extLst>
          </p:cNvPr>
          <p:cNvSpPr txBox="1"/>
          <p:nvPr/>
        </p:nvSpPr>
        <p:spPr>
          <a:xfrm>
            <a:off x="622005" y="1629959"/>
            <a:ext cx="1079205" cy="369332"/>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rPr>
              <a:t>asukasta</a:t>
            </a: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919EF5D-D992-EAC4-FC83-3311DA386136}"/>
              </a:ext>
            </a:extLst>
          </p:cNvPr>
          <p:cNvSpPr txBox="1"/>
          <p:nvPr/>
        </p:nvSpPr>
        <p:spPr>
          <a:xfrm>
            <a:off x="2571306" y="566701"/>
            <a:ext cx="1249325" cy="369332"/>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rPr>
              <a:t>työpaikkaa</a:t>
            </a: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753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Havainnekuva Tampereen asemanseudun korkealle nousevista tornitaloista.">
            <a:extLst>
              <a:ext uri="{FF2B5EF4-FFF2-40B4-BE49-F238E27FC236}">
                <a16:creationId xmlns:a16="http://schemas.microsoft.com/office/drawing/2014/main" id="{6DAC36C6-DB59-1AC0-8CCA-8F2416CCDAE5}"/>
              </a:ext>
            </a:extLst>
          </p:cNvPr>
          <p:cNvPicPr>
            <a:picLocks noChangeAspect="1"/>
          </p:cNvPicPr>
          <p:nvPr/>
        </p:nvPicPr>
        <p:blipFill>
          <a:blip r:embed="rId3">
            <a:extLst>
              <a:ext uri="{28A0092B-C50C-407E-A947-70E740481C1C}">
                <a14:useLocalDpi xmlns:a14="http://schemas.microsoft.com/office/drawing/2010/main" val="0"/>
              </a:ext>
            </a:extLst>
          </a:blip>
          <a:srcRect l="6725" r="29804" b="9879"/>
          <a:stretch/>
        </p:blipFill>
        <p:spPr>
          <a:xfrm>
            <a:off x="-201478" y="1"/>
            <a:ext cx="6374114"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277140" y="621864"/>
            <a:ext cx="10797021" cy="1399949"/>
          </a:xfrm>
        </p:spPr>
        <p:txBody>
          <a:bodyPr/>
          <a:lstStyle/>
          <a:p>
            <a:r>
              <a:rPr lang="fi-FI" sz="2200" b="0" dirty="0"/>
              <a:t>ASEMAKORTTELIT  </a:t>
            </a:r>
            <a:br>
              <a:rPr lang="fi-FI" dirty="0"/>
            </a:br>
            <a:r>
              <a:rPr lang="fi-FI" dirty="0">
                <a:ea typeface="+mj-lt"/>
                <a:cs typeface="+mj-lt"/>
              </a:rPr>
              <a:t>Uusi ihmisten ja elämän </a:t>
            </a:r>
            <a:br>
              <a:rPr lang="fi-FI" dirty="0">
                <a:ea typeface="+mj-lt"/>
                <a:cs typeface="+mj-lt"/>
              </a:rPr>
            </a:br>
            <a:r>
              <a:rPr lang="fi-FI" dirty="0">
                <a:ea typeface="+mj-lt"/>
                <a:cs typeface="+mj-lt"/>
              </a:rPr>
              <a:t>alue keskellä kaupunkia</a:t>
            </a:r>
            <a:endParaRPr lang="fi-FI" sz="3700" dirty="0">
              <a:ea typeface="Calibri"/>
              <a:cs typeface="Calibri"/>
            </a:endParaRPr>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93E99-BEB8-3847-BCA8-02E3739E7283}"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7.5.2026</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2F476951-9F36-749A-FAD2-F8977FC3F3C1}"/>
              </a:ext>
              <a:ext uri="{C183D7F6-B498-43B3-948B-1728B52AA6E4}">
                <adec:decorative xmlns:adec="http://schemas.microsoft.com/office/drawing/2017/decorative" val="1"/>
              </a:ext>
            </a:extLst>
          </p:cNvPr>
          <p:cNvSpPr txBox="1">
            <a:spLocks noChangeArrowheads="1"/>
          </p:cNvSpPr>
          <p:nvPr/>
        </p:nvSpPr>
        <p:spPr bwMode="auto">
          <a:xfrm>
            <a:off x="2011709" y="6388992"/>
            <a:ext cx="4561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Studio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Libeskind</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&amp;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Arco</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Architecture Oy</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0" name="Sisällön paikkamerkki 6">
            <a:extLst>
              <a:ext uri="{FF2B5EF4-FFF2-40B4-BE49-F238E27FC236}">
                <a16:creationId xmlns:a16="http://schemas.microsoft.com/office/drawing/2014/main" id="{36AF504E-0D13-33E9-79B1-A63DCEA988AA}"/>
              </a:ext>
            </a:extLst>
          </p:cNvPr>
          <p:cNvSpPr txBox="1">
            <a:spLocks/>
          </p:cNvSpPr>
          <p:nvPr/>
        </p:nvSpPr>
        <p:spPr>
          <a:xfrm>
            <a:off x="6270654" y="2349088"/>
            <a:ext cx="5404673" cy="4163079"/>
          </a:xfrm>
          <a:prstGeom prst="rect">
            <a:avLst/>
          </a:prstGeom>
          <a:effectLst/>
        </p:spPr>
        <p:txBody>
          <a:bodyPr vert="horz" lIns="91440" tIns="45720" rIns="91440" bIns="45720" rtlCol="0" anchor="t">
            <a:normAutofit fontScale="77500" lnSpcReduction="20000"/>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
                <a:srgbClr val="22437B"/>
              </a:buClr>
              <a:buSzTx/>
              <a:buFont typeface="Arial" panose="020B0604020202020204" pitchFamily="34" charset="0"/>
              <a:buNone/>
              <a:tabLst/>
              <a:defRPr/>
            </a:pPr>
            <a:r>
              <a:rPr kumimoji="0" lang="fi-FI" sz="2400" b="0" i="0" u="none" strike="noStrike" kern="1200" cap="none" spc="0" normalizeH="0" baseline="0" noProof="0" dirty="0">
                <a:ln>
                  <a:noFill/>
                </a:ln>
                <a:solidFill>
                  <a:srgbClr val="22437B"/>
                </a:solidFill>
                <a:effectLst/>
                <a:uLnTx/>
                <a:uFillTx/>
                <a:latin typeface="Calibri" panose="020F0502020204030204"/>
                <a:ea typeface="+mn-ea"/>
                <a:cs typeface="+mn-cs"/>
              </a:rPr>
              <a:t>Tampereen sydämeen, rautatien ympärille, kasvaa ainutlaatuiset asemakorttelit. Liikennemuotojen solmukohtaan asettuvalla alueella koetaan elämyksiä, asutaan ja työskennellään. </a:t>
            </a:r>
          </a:p>
          <a:p>
            <a:pPr marL="0" marR="0" lvl="0" indent="0" algn="l" defTabSz="914400" rtl="0" eaLnBrk="1" fontAlgn="auto" latinLnBrk="0" hangingPunct="1">
              <a:lnSpc>
                <a:spcPct val="100000"/>
              </a:lnSpc>
              <a:spcBef>
                <a:spcPts val="1000"/>
              </a:spcBef>
              <a:spcAft>
                <a:spcPts val="0"/>
              </a:spcAft>
              <a:buClr>
                <a:srgbClr val="22437B"/>
              </a:buClr>
              <a:buSzTx/>
              <a:buFont typeface="Arial" panose="020B0604020202020204" pitchFamily="34" charset="0"/>
              <a:buNone/>
              <a:tabLst/>
              <a:defRPr/>
            </a:pPr>
            <a:r>
              <a:rPr kumimoji="0" lang="fi-FI" sz="2400" b="0" i="0" u="none" strike="noStrike" kern="1200" cap="none" spc="0" normalizeH="0" baseline="0" noProof="0" dirty="0">
                <a:ln>
                  <a:noFill/>
                </a:ln>
                <a:solidFill>
                  <a:srgbClr val="22437B"/>
                </a:solidFill>
                <a:effectLst/>
                <a:uLnTx/>
                <a:uFillTx/>
                <a:latin typeface="Calibri" panose="020F0502020204030204"/>
                <a:ea typeface="+mn-ea"/>
                <a:cs typeface="+mn-cs"/>
              </a:rPr>
              <a:t>Uusi alue yhdistää kaupunginosia toisiinsa ja tekee Tampereen keskustasta yhtenäisen. Asemakorttelit on sijainniltaan erinomainen muun muassa yrityksille. </a:t>
            </a:r>
            <a:endParaRPr kumimoji="0" lang="fi-FI" sz="2400" b="0" i="0" u="none" strike="noStrike" kern="1200" cap="none" spc="0" normalizeH="0" baseline="0" noProof="0" dirty="0">
              <a:ln>
                <a:noFill/>
              </a:ln>
              <a:solidFill>
                <a:srgbClr val="22437B"/>
              </a:solidFill>
              <a:effectLst/>
              <a:uLnTx/>
              <a:uFillTx/>
              <a:latin typeface="Calibri" panose="020F0502020204030204"/>
              <a:ea typeface="Calibri"/>
              <a:cs typeface="Calibri"/>
            </a:endParaRPr>
          </a:p>
          <a:p>
            <a:pPr marL="448945" marR="0" lvl="0" indent="0" algn="l" defTabSz="914400" rtl="0" eaLnBrk="1" fontAlgn="auto" latinLnBrk="0" hangingPunct="1">
              <a:lnSpc>
                <a:spcPct val="100000"/>
              </a:lnSpc>
              <a:spcBef>
                <a:spcPts val="1000"/>
              </a:spcBef>
              <a:spcAft>
                <a:spcPts val="0"/>
              </a:spcAft>
              <a:buClr>
                <a:srgbClr val="22437B"/>
              </a:buClr>
              <a:buSzTx/>
              <a:buFont typeface="Arial" panose="020B0604020202020204" pitchFamily="34" charset="0"/>
              <a:buNone/>
              <a:tabLst/>
              <a:defRPr/>
            </a:pPr>
            <a:r>
              <a:rPr kumimoji="0" lang="fi-FI" sz="2400" b="1" i="0" u="none" strike="noStrike" kern="1200" cap="none" spc="0" normalizeH="0" baseline="0" noProof="0" dirty="0">
                <a:ln>
                  <a:noFill/>
                </a:ln>
                <a:solidFill>
                  <a:srgbClr val="22437B"/>
                </a:solidFill>
                <a:effectLst/>
                <a:uLnTx/>
                <a:uFillTx/>
                <a:latin typeface="Calibri" panose="020F0502020204030204"/>
                <a:ea typeface="+mn-ea"/>
                <a:cs typeface="+mn-cs"/>
              </a:rPr>
              <a:t>Asemakorttelit on täynnä elämää 24/7:</a:t>
            </a:r>
            <a:endParaRPr kumimoji="0" lang="fi-FI" sz="2400" b="1" i="0" u="none" strike="noStrike" kern="1200" cap="none" spc="0" normalizeH="0" baseline="0" noProof="0" dirty="0">
              <a:ln>
                <a:noFill/>
              </a:ln>
              <a:solidFill>
                <a:srgbClr val="22437B"/>
              </a:solidFill>
              <a:effectLst/>
              <a:uLnTx/>
              <a:uFillTx/>
              <a:latin typeface="Calibri" panose="020F0502020204030204"/>
              <a:ea typeface="Calibri"/>
              <a:cs typeface="Calibri"/>
            </a:endParaRPr>
          </a:p>
          <a:p>
            <a:pPr marL="674370" marR="0" lvl="0" indent="-225425" algn="l" defTabSz="914400" rtl="0" eaLnBrk="1" fontAlgn="auto" latinLnBrk="0" hangingPunct="1">
              <a:lnSpc>
                <a:spcPct val="100000"/>
              </a:lnSpc>
              <a:spcBef>
                <a:spcPts val="400"/>
              </a:spcBef>
              <a:spcAft>
                <a:spcPts val="0"/>
              </a:spcAft>
              <a:buClr>
                <a:srgbClr val="22437B"/>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2437B"/>
                </a:solidFill>
                <a:effectLst/>
                <a:uLnTx/>
                <a:uFillTx/>
                <a:latin typeface="Calibri" panose="020F0502020204030204"/>
                <a:ea typeface="+mn-ea"/>
                <a:cs typeface="+mn-cs"/>
              </a:rPr>
              <a:t>Nokia </a:t>
            </a:r>
            <a:r>
              <a:rPr kumimoji="0" lang="fi-FI" sz="2400" b="0" i="0" u="none" strike="noStrike" kern="1200" cap="none" spc="0" normalizeH="0" baseline="0" noProof="0" dirty="0" err="1">
                <a:ln>
                  <a:noFill/>
                </a:ln>
                <a:solidFill>
                  <a:srgbClr val="22437B"/>
                </a:solidFill>
                <a:effectLst/>
                <a:uLnTx/>
                <a:uFillTx/>
                <a:latin typeface="Calibri" panose="020F0502020204030204"/>
                <a:ea typeface="+mn-ea"/>
                <a:cs typeface="+mn-cs"/>
              </a:rPr>
              <a:t>Arena</a:t>
            </a:r>
            <a:endParaRPr kumimoji="0" lang="fi-FI" sz="2400" b="0" i="0" u="none" strike="noStrike" kern="1200" cap="none" spc="0" normalizeH="0" baseline="0" noProof="0" dirty="0">
              <a:ln>
                <a:noFill/>
              </a:ln>
              <a:solidFill>
                <a:srgbClr val="22437B"/>
              </a:solidFill>
              <a:effectLst/>
              <a:uLnTx/>
              <a:uFillTx/>
              <a:latin typeface="Calibri" panose="020F0502020204030204"/>
              <a:ea typeface="Calibri" panose="020F0502020204030204"/>
              <a:cs typeface="Calibri" panose="020F0502020204030204"/>
            </a:endParaRPr>
          </a:p>
          <a:p>
            <a:pPr marL="674370" marR="0" lvl="0" indent="-225425" algn="l" defTabSz="914400" rtl="0" eaLnBrk="1" fontAlgn="auto" latinLnBrk="0" hangingPunct="1">
              <a:lnSpc>
                <a:spcPct val="100000"/>
              </a:lnSpc>
              <a:spcBef>
                <a:spcPts val="400"/>
              </a:spcBef>
              <a:spcAft>
                <a:spcPts val="0"/>
              </a:spcAft>
              <a:buClr>
                <a:srgbClr val="22437B"/>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2437B"/>
                </a:solidFill>
                <a:effectLst/>
                <a:uLnTx/>
                <a:uFillTx/>
                <a:latin typeface="Calibri" panose="020F0502020204030204"/>
                <a:ea typeface="+mn-ea"/>
                <a:cs typeface="+mn-cs"/>
              </a:rPr>
              <a:t>Palveluita</a:t>
            </a:r>
            <a:endParaRPr kumimoji="0" lang="fi-FI" sz="2400" b="0" i="0" u="none" strike="noStrike" kern="1200" cap="none" spc="0" normalizeH="0" baseline="0" noProof="0" dirty="0">
              <a:ln>
                <a:noFill/>
              </a:ln>
              <a:solidFill>
                <a:srgbClr val="22437B"/>
              </a:solidFill>
              <a:effectLst/>
              <a:uLnTx/>
              <a:uFillTx/>
              <a:latin typeface="Calibri" panose="020F0502020204030204"/>
              <a:ea typeface="Calibri"/>
              <a:cs typeface="Calibri"/>
            </a:endParaRPr>
          </a:p>
          <a:p>
            <a:pPr marL="674370" marR="0" lvl="0" indent="-225425" algn="l" defTabSz="914400" rtl="0" eaLnBrk="1" fontAlgn="auto" latinLnBrk="0" hangingPunct="1">
              <a:lnSpc>
                <a:spcPct val="100000"/>
              </a:lnSpc>
              <a:spcBef>
                <a:spcPts val="400"/>
              </a:spcBef>
              <a:spcAft>
                <a:spcPts val="0"/>
              </a:spcAft>
              <a:buClr>
                <a:srgbClr val="22437B"/>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2437B"/>
                </a:solidFill>
                <a:effectLst/>
                <a:uLnTx/>
                <a:uFillTx/>
                <a:latin typeface="Calibri" panose="020F0502020204030204"/>
                <a:ea typeface="+mn-ea"/>
                <a:cs typeface="+mn-cs"/>
              </a:rPr>
              <a:t>Asuntoja</a:t>
            </a:r>
            <a:endParaRPr kumimoji="0" lang="fi-FI" sz="2400" b="0" i="0" u="none" strike="noStrike" kern="1200" cap="none" spc="0" normalizeH="0" baseline="0" noProof="0" dirty="0">
              <a:ln>
                <a:noFill/>
              </a:ln>
              <a:solidFill>
                <a:srgbClr val="22437B"/>
              </a:solidFill>
              <a:effectLst/>
              <a:uLnTx/>
              <a:uFillTx/>
              <a:latin typeface="Calibri" panose="020F0502020204030204"/>
              <a:ea typeface="Calibri"/>
              <a:cs typeface="Calibri"/>
            </a:endParaRPr>
          </a:p>
          <a:p>
            <a:pPr marL="674370" marR="0" lvl="0" indent="-225425" algn="l" defTabSz="914400" rtl="0" eaLnBrk="1" fontAlgn="auto" latinLnBrk="0" hangingPunct="1">
              <a:lnSpc>
                <a:spcPct val="100000"/>
              </a:lnSpc>
              <a:spcBef>
                <a:spcPts val="400"/>
              </a:spcBef>
              <a:spcAft>
                <a:spcPts val="0"/>
              </a:spcAft>
              <a:buClr>
                <a:srgbClr val="22437B"/>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2437B"/>
                </a:solidFill>
                <a:effectLst/>
                <a:uLnTx/>
                <a:uFillTx/>
                <a:latin typeface="Calibri" panose="020F0502020204030204"/>
                <a:ea typeface="+mn-ea"/>
                <a:cs typeface="+mn-cs"/>
              </a:rPr>
              <a:t>Puisto</a:t>
            </a:r>
            <a:endParaRPr kumimoji="0" lang="fi-FI" sz="2400" b="0" i="0" u="none" strike="noStrike" kern="1200" cap="none" spc="0" normalizeH="0" baseline="0" noProof="0" dirty="0">
              <a:ln>
                <a:noFill/>
              </a:ln>
              <a:solidFill>
                <a:srgbClr val="22437B"/>
              </a:solidFill>
              <a:effectLst/>
              <a:uLnTx/>
              <a:uFillTx/>
              <a:latin typeface="Calibri" panose="020F0502020204030204"/>
              <a:ea typeface="Calibri"/>
              <a:cs typeface="Calibri"/>
            </a:endParaRPr>
          </a:p>
          <a:p>
            <a:pPr marL="674370" marR="0" lvl="0" indent="-225425" algn="l" defTabSz="914400" rtl="0" eaLnBrk="1" fontAlgn="auto" latinLnBrk="0" hangingPunct="1">
              <a:lnSpc>
                <a:spcPct val="100000"/>
              </a:lnSpc>
              <a:spcBef>
                <a:spcPts val="400"/>
              </a:spcBef>
              <a:spcAft>
                <a:spcPts val="0"/>
              </a:spcAft>
              <a:buClr>
                <a:srgbClr val="22437B"/>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2437B"/>
                </a:solidFill>
                <a:effectLst/>
                <a:uLnTx/>
                <a:uFillTx/>
                <a:latin typeface="Calibri" panose="020F0502020204030204"/>
                <a:ea typeface="+mn-ea"/>
                <a:cs typeface="+mn-cs"/>
              </a:rPr>
              <a:t>Liike- ja toimitiloja</a:t>
            </a:r>
            <a:endParaRPr kumimoji="0" lang="fi-FI" sz="2400" b="0" i="0" u="none" strike="noStrike" kern="1200" cap="none" spc="0" normalizeH="0" baseline="0" noProof="0" dirty="0">
              <a:ln>
                <a:noFill/>
              </a:ln>
              <a:solidFill>
                <a:srgbClr val="22437B"/>
              </a:solidFill>
              <a:effectLst/>
              <a:uLnTx/>
              <a:uFillTx/>
              <a:latin typeface="Calibri" panose="020F0502020204030204"/>
              <a:ea typeface="Calibri"/>
              <a:cs typeface="Calibri"/>
            </a:endParaRPr>
          </a:p>
          <a:p>
            <a:pPr marL="674370" marR="0" lvl="0" indent="-225425" algn="l" defTabSz="914400" rtl="0" eaLnBrk="1" fontAlgn="auto" latinLnBrk="0" hangingPunct="1">
              <a:lnSpc>
                <a:spcPct val="100000"/>
              </a:lnSpc>
              <a:spcBef>
                <a:spcPts val="400"/>
              </a:spcBef>
              <a:spcAft>
                <a:spcPts val="0"/>
              </a:spcAft>
              <a:buClr>
                <a:srgbClr val="22437B"/>
              </a:buClr>
              <a:buSzTx/>
              <a:buFont typeface="Arial" panose="020B0604020202020204" pitchFamily="34" charset="0"/>
              <a:buChar char="•"/>
              <a:tabLst/>
              <a:defRPr/>
            </a:pPr>
            <a:r>
              <a:rPr kumimoji="0" lang="fi-FI" sz="2400" b="0" i="0" u="none" strike="noStrike" kern="1200" cap="none" spc="0" normalizeH="0" baseline="0" noProof="0" dirty="0">
                <a:ln>
                  <a:noFill/>
                </a:ln>
                <a:solidFill>
                  <a:srgbClr val="22437B"/>
                </a:solidFill>
                <a:effectLst/>
                <a:uLnTx/>
                <a:uFillTx/>
                <a:latin typeface="Calibri" panose="020F0502020204030204"/>
                <a:ea typeface="+mn-ea"/>
                <a:cs typeface="+mn-cs"/>
              </a:rPr>
              <a:t>Ratikkapysäkki ja uusi matkaterminaali</a:t>
            </a:r>
            <a:endParaRPr kumimoji="0" lang="fi-FI" sz="2400" b="0" i="0" u="none" strike="noStrike" kern="1200" cap="none" spc="0" normalizeH="0" baseline="0" noProof="0" dirty="0">
              <a:ln>
                <a:noFill/>
              </a:ln>
              <a:solidFill>
                <a:srgbClr val="22437B"/>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145465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kia Arena ja sitä ympäröiviä rakennuksia ilmasta käsin kuvattuna, kesäisen aurinkoisessa maisemassa.">
            <a:extLst>
              <a:ext uri="{FF2B5EF4-FFF2-40B4-BE49-F238E27FC236}">
                <a16:creationId xmlns:a16="http://schemas.microsoft.com/office/drawing/2014/main" id="{0512F455-6639-37DE-D9BD-DC0767ED6F62}"/>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4" y="1041097"/>
            <a:ext cx="4930466" cy="1060926"/>
          </a:xfrm>
        </p:spPr>
        <p:txBody>
          <a:bodyPr/>
          <a:lstStyle/>
          <a:p>
            <a:r>
              <a:rPr lang="fi-FI">
                <a:ea typeface="+mj-lt"/>
                <a:cs typeface="+mj-lt"/>
              </a:rPr>
              <a:t>Nokia </a:t>
            </a:r>
            <a:r>
              <a:rPr lang="fi-FI" err="1">
                <a:ea typeface="+mj-lt"/>
                <a:cs typeface="+mj-lt"/>
              </a:rPr>
              <a:t>Arena</a:t>
            </a:r>
            <a:endParaRPr lang="fi-FI"/>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1895531"/>
            <a:ext cx="5218289" cy="4163079"/>
          </a:xfrm>
        </p:spPr>
        <p:txBody>
          <a:bodyPr>
            <a:normAutofit fontScale="70000" lnSpcReduction="20000"/>
          </a:bodyPr>
          <a:lstStyle/>
          <a:p>
            <a:pPr marL="0" indent="0">
              <a:spcAft>
                <a:spcPts val="1000"/>
              </a:spcAft>
              <a:buNone/>
            </a:pPr>
            <a:r>
              <a:rPr lang="fi-FI" dirty="0"/>
              <a:t>Euroopan ensimmäinen keskusta-areena, Nokia </a:t>
            </a:r>
            <a:r>
              <a:rPr lang="fi-FI" dirty="0" err="1"/>
              <a:t>Arena</a:t>
            </a:r>
            <a:r>
              <a:rPr lang="fi-FI" dirty="0"/>
              <a:t>, toimii suurten viihde- ja urheilu-tapahtumien näyttämönä. </a:t>
            </a:r>
          </a:p>
          <a:p>
            <a:pPr marL="0" indent="0">
              <a:spcBef>
                <a:spcPts val="400"/>
              </a:spcBef>
              <a:buNone/>
            </a:pPr>
            <a:r>
              <a:rPr lang="fi-FI" dirty="0"/>
              <a:t>Areenan erityispiirteitä ovat muun muassa kasino, saunamaailma ja hotelli. Osa hotellihuoneista avaa näkymän suoraan tapahtumiin.</a:t>
            </a:r>
          </a:p>
          <a:p>
            <a:pPr marL="711200" indent="0">
              <a:spcBef>
                <a:spcPts val="400"/>
              </a:spcBef>
              <a:buNone/>
              <a:tabLst>
                <a:tab pos="889000" algn="l"/>
              </a:tabLst>
            </a:pPr>
            <a:r>
              <a:rPr lang="fi-FI" b="1" dirty="0"/>
              <a:t>Nokia </a:t>
            </a:r>
            <a:r>
              <a:rPr lang="fi-FI" b="1" dirty="0" err="1"/>
              <a:t>Arena</a:t>
            </a:r>
            <a:r>
              <a:rPr lang="fi-FI" b="1" dirty="0"/>
              <a:t>:</a:t>
            </a:r>
          </a:p>
          <a:p>
            <a:pPr marL="895350" indent="-184150">
              <a:spcBef>
                <a:spcPts val="400"/>
              </a:spcBef>
              <a:tabLst>
                <a:tab pos="930275" algn="l"/>
              </a:tabLst>
            </a:pPr>
            <a:r>
              <a:rPr lang="fi-FI" dirty="0"/>
              <a:t>Valmistui vuonna 2021</a:t>
            </a:r>
          </a:p>
          <a:p>
            <a:pPr marL="895350" indent="-184150">
              <a:spcBef>
                <a:spcPts val="400"/>
              </a:spcBef>
              <a:tabLst>
                <a:tab pos="930275" algn="l"/>
              </a:tabLst>
            </a:pPr>
            <a:r>
              <a:rPr lang="fi-FI" dirty="0"/>
              <a:t>Vuoden 2022 ja 2023 jääkiekon </a:t>
            </a:r>
            <a:br>
              <a:rPr lang="fi-FI" dirty="0"/>
            </a:br>
            <a:r>
              <a:rPr lang="fi-FI" dirty="0"/>
              <a:t>MM-kisojen päänäyttämö</a:t>
            </a:r>
          </a:p>
          <a:p>
            <a:pPr marL="895350" indent="-184150">
              <a:spcBef>
                <a:spcPts val="400"/>
              </a:spcBef>
              <a:tabLst>
                <a:tab pos="930275" algn="l"/>
              </a:tabLst>
            </a:pPr>
            <a:r>
              <a:rPr lang="fi-FI" dirty="0"/>
              <a:t>1 milj. kävijää ja </a:t>
            </a:r>
            <a:br>
              <a:rPr lang="fi-FI" dirty="0"/>
            </a:br>
            <a:r>
              <a:rPr lang="fi-FI" dirty="0"/>
              <a:t>140 tapahtumaa/vuosi</a:t>
            </a:r>
          </a:p>
          <a:p>
            <a:pPr marL="895350" indent="-184150">
              <a:spcBef>
                <a:spcPts val="400"/>
              </a:spcBef>
              <a:spcAft>
                <a:spcPts val="1000"/>
              </a:spcAft>
              <a:tabLst>
                <a:tab pos="930275" algn="l"/>
              </a:tabLst>
            </a:pPr>
            <a:r>
              <a:rPr lang="fi-FI" dirty="0"/>
              <a:t>15 000 katsomopaikkaa</a:t>
            </a:r>
          </a:p>
          <a:p>
            <a:pPr marL="0" indent="0">
              <a:spcBef>
                <a:spcPts val="400"/>
              </a:spcBef>
              <a:buNone/>
            </a:pPr>
            <a:r>
              <a:rPr lang="fi-FI" dirty="0"/>
              <a:t>Areena on aina avoinna. Ravintolat ja muut areenan palvelut palvelevat asiakkaita myös tapahtumien ulkopuolella. </a:t>
            </a:r>
          </a:p>
          <a:p>
            <a:pPr marL="0" indent="0">
              <a:spcBef>
                <a:spcPts val="400"/>
              </a:spcBef>
              <a:buNone/>
            </a:pPr>
            <a:endParaRPr lang="fi-FI" dirty="0"/>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fld id="{E8AB2543-D441-744E-AE7B-148026E161D5}" type="datetime1">
              <a:rPr lang="fi-FI" smtClean="0"/>
              <a:t>7.5.2026</a:t>
            </a:fld>
            <a:endParaRPr lang="fi-FI"/>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39</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 uri="{C183D7F6-B498-43B3-948B-1728B52AA6E4}">
                <adec:decorative xmlns:adec="http://schemas.microsoft.com/office/drawing/2017/decorative" val="1"/>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Marko Kallio</a:t>
            </a:r>
          </a:p>
        </p:txBody>
      </p:sp>
      <p:grpSp>
        <p:nvGrpSpPr>
          <p:cNvPr id="9" name="Group 8" descr="Euroopan ensimmäinen keskusta-areena.">
            <a:extLst>
              <a:ext uri="{FF2B5EF4-FFF2-40B4-BE49-F238E27FC236}">
                <a16:creationId xmlns:a16="http://schemas.microsoft.com/office/drawing/2014/main" id="{32F7158D-9E76-F9BA-2C14-97645F2FA2DE}"/>
              </a:ext>
              <a:ext uri="{C183D7F6-B498-43B3-948B-1728B52AA6E4}">
                <adec:decorative xmlns:adec="http://schemas.microsoft.com/office/drawing/2017/decorative" val="0"/>
              </a:ext>
            </a:extLst>
          </p:cNvPr>
          <p:cNvGrpSpPr/>
          <p:nvPr/>
        </p:nvGrpSpPr>
        <p:grpSpPr>
          <a:xfrm>
            <a:off x="4917789" y="3334549"/>
            <a:ext cx="1957932" cy="1922050"/>
            <a:chOff x="784604" y="3852001"/>
            <a:chExt cx="1957932" cy="1922050"/>
          </a:xfrm>
        </p:grpSpPr>
        <p:sp>
          <p:nvSpPr>
            <p:cNvPr id="2" name="Ellipsi 9">
              <a:extLst>
                <a:ext uri="{FF2B5EF4-FFF2-40B4-BE49-F238E27FC236}">
                  <a16:creationId xmlns:a16="http://schemas.microsoft.com/office/drawing/2014/main" id="{25DD4C00-7041-0529-08DF-F66533488149}"/>
                </a:ext>
                <a:ext uri="{C183D7F6-B498-43B3-948B-1728B52AA6E4}">
                  <adec:decorative xmlns:adec="http://schemas.microsoft.com/office/drawing/2017/decorative" val="1"/>
                </a:ext>
              </a:extLst>
            </p:cNvPr>
            <p:cNvSpPr/>
            <p:nvPr/>
          </p:nvSpPr>
          <p:spPr>
            <a:xfrm>
              <a:off x="802545" y="3852001"/>
              <a:ext cx="1922050" cy="19220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a:solidFill>
                  <a:srgbClr val="FFFFFF"/>
                </a:solidFill>
              </a:endParaRPr>
            </a:p>
          </p:txBody>
        </p:sp>
        <p:sp>
          <p:nvSpPr>
            <p:cNvPr id="8" name="Otsikko 7">
              <a:extLst>
                <a:ext uri="{FF2B5EF4-FFF2-40B4-BE49-F238E27FC236}">
                  <a16:creationId xmlns:a16="http://schemas.microsoft.com/office/drawing/2014/main" id="{E8C50ECF-93D8-DE2E-B716-5FE0D2225A9E}"/>
                </a:ext>
              </a:extLst>
            </p:cNvPr>
            <p:cNvSpPr txBox="1">
              <a:spLocks/>
            </p:cNvSpPr>
            <p:nvPr/>
          </p:nvSpPr>
          <p:spPr>
            <a:xfrm>
              <a:off x="784604" y="3881507"/>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a:ln>
                    <a:noFill/>
                  </a:ln>
                  <a:solidFill>
                    <a:srgbClr val="5BCBEB"/>
                  </a:solidFill>
                  <a:effectLst/>
                  <a:uLnTx/>
                  <a:uFillTx/>
                  <a:latin typeface="Montserrat Black" pitchFamily="2" charset="77"/>
                </a:rPr>
                <a:t>1. </a:t>
              </a:r>
            </a:p>
            <a:p>
              <a:pPr>
                <a:defRPr/>
              </a:pPr>
              <a:r>
                <a:rPr lang="fi-FI" sz="1800">
                  <a:solidFill>
                    <a:schemeClr val="bg1"/>
                  </a:solidFill>
                </a:rPr>
                <a:t>Euroopan ensimmäinen keskusta- </a:t>
              </a:r>
              <a:br>
                <a:rPr lang="fi-FI" sz="1800">
                  <a:solidFill>
                    <a:schemeClr val="bg1"/>
                  </a:solidFill>
                </a:rPr>
              </a:br>
              <a:r>
                <a:rPr lang="fi-FI" sz="1800">
                  <a:solidFill>
                    <a:schemeClr val="bg1"/>
                  </a:solidFill>
                </a:rPr>
                <a:t>areena</a:t>
              </a:r>
              <a:endParaRPr kumimoji="0" lang="fi-FI" sz="1800" u="none" strike="noStrike" kern="1200" cap="none" spc="0" normalizeH="0" baseline="0" noProof="0">
                <a:ln>
                  <a:noFill/>
                </a:ln>
                <a:solidFill>
                  <a:schemeClr val="bg1"/>
                </a:solidFill>
                <a:effectLst/>
                <a:uLnTx/>
                <a:uFillTx/>
              </a:endParaRPr>
            </a:p>
          </p:txBody>
        </p:sp>
      </p:grpSp>
    </p:spTree>
    <p:extLst>
      <p:ext uri="{BB962C8B-B14F-4D97-AF65-F5344CB8AC3E}">
        <p14:creationId xmlns:p14="http://schemas.microsoft.com/office/powerpoint/2010/main" val="4252602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C1E8EF-F9F8-E312-8456-92BFC6099E66}"/>
              </a:ext>
              <a:ext uri="{C183D7F6-B498-43B3-948B-1728B52AA6E4}">
                <adec:decorative xmlns:adec="http://schemas.microsoft.com/office/drawing/2017/decorative" val="1"/>
              </a:ext>
            </a:extLst>
          </p:cNvPr>
          <p:cNvPicPr>
            <a:picLocks/>
          </p:cNvPicPr>
          <p:nvPr/>
        </p:nvPicPr>
        <p:blipFill>
          <a:blip r:embed="rId3" cstate="print">
            <a:extLst>
              <a:ext uri="{28A0092B-C50C-407E-A947-70E740481C1C}">
                <a14:useLocalDpi xmlns:a14="http://schemas.microsoft.com/office/drawing/2010/main"/>
              </a:ext>
            </a:extLst>
          </a:blip>
          <a:srcRect/>
          <a:stretch/>
        </p:blipFill>
        <p:spPr>
          <a:xfrm>
            <a:off x="8107681" y="0"/>
            <a:ext cx="4084319" cy="6858000"/>
          </a:xfrm>
          <a:prstGeom prst="rect">
            <a:avLst/>
          </a:prstGeom>
        </p:spPr>
      </p:pic>
      <p:pic>
        <p:nvPicPr>
          <p:cNvPr id="9" name="Picture 8">
            <a:extLst>
              <a:ext uri="{FF2B5EF4-FFF2-40B4-BE49-F238E27FC236}">
                <a16:creationId xmlns:a16="http://schemas.microsoft.com/office/drawing/2014/main" id="{41E05467-917B-6B6F-34E4-9A87F03CDE9B}"/>
              </a:ext>
              <a:ext uri="{C183D7F6-B498-43B3-948B-1728B52AA6E4}">
                <adec:decorative xmlns:adec="http://schemas.microsoft.com/office/drawing/2017/decorative" val="1"/>
              </a:ext>
            </a:extLst>
          </p:cNvPr>
          <p:cNvPicPr>
            <a:picLocks/>
          </p:cNvPicPr>
          <p:nvPr/>
        </p:nvPicPr>
        <p:blipFill>
          <a:blip r:embed="rId4" cstate="print">
            <a:extLst>
              <a:ext uri="{28A0092B-C50C-407E-A947-70E740481C1C}">
                <a14:useLocalDpi xmlns:a14="http://schemas.microsoft.com/office/drawing/2010/main"/>
              </a:ext>
            </a:extLst>
          </a:blip>
          <a:srcRect/>
          <a:stretch/>
        </p:blipFill>
        <p:spPr>
          <a:xfrm>
            <a:off x="4044000" y="0"/>
            <a:ext cx="4104000" cy="6858000"/>
          </a:xfrm>
          <a:prstGeom prst="rect">
            <a:avLst/>
          </a:prstGeom>
          <a:effectLst>
            <a:outerShdw blurRad="190500" dist="38100" algn="l" rotWithShape="0">
              <a:prstClr val="black">
                <a:alpha val="76000"/>
              </a:prstClr>
            </a:outerShdw>
          </a:effectLst>
        </p:spPr>
      </p:pic>
      <p:pic>
        <p:nvPicPr>
          <p:cNvPr id="8" name="Picture 7">
            <a:extLst>
              <a:ext uri="{FF2B5EF4-FFF2-40B4-BE49-F238E27FC236}">
                <a16:creationId xmlns:a16="http://schemas.microsoft.com/office/drawing/2014/main" id="{13F1D9DB-4A7F-F3D2-7F0C-1009A2708A4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0"/>
            <a:ext cx="4104000" cy="6858001"/>
          </a:xfrm>
          <a:prstGeom prst="rect">
            <a:avLst/>
          </a:prstGeom>
          <a:effectLst>
            <a:outerShdw blurRad="364011" dist="38100" algn="l" rotWithShape="0">
              <a:prstClr val="black">
                <a:alpha val="76000"/>
              </a:prstClr>
            </a:outerShdw>
          </a:effectLst>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0" y="2948781"/>
            <a:ext cx="12191999" cy="831117"/>
          </a:xfrm>
        </p:spPr>
        <p:txBody>
          <a:bodyPr/>
          <a:lstStyle/>
          <a:p>
            <a:pPr algn="ctr"/>
            <a:r>
              <a:rPr lang="fi-FI">
                <a:solidFill>
                  <a:schemeClr val="bg1"/>
                </a:solidFill>
                <a:latin typeface="Montserrat Black" pitchFamily="2" charset="77"/>
              </a:rPr>
              <a:t>SUOMEN VETOVOIMAISIN KAUPUNKI </a:t>
            </a:r>
          </a:p>
        </p:txBody>
      </p:sp>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4177295"/>
            <a:ext cx="12192000" cy="2680706"/>
          </a:xfrm>
          <a:prstGeom prst="rect">
            <a:avLst/>
          </a:prstGeom>
          <a:gradFill>
            <a:gsLst>
              <a:gs pos="1000">
                <a:schemeClr val="tx1">
                  <a:alpha val="0"/>
                </a:schemeClr>
              </a:gs>
              <a:gs pos="84000">
                <a:schemeClr val="tx1">
                  <a:alpha val="7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0" y="5128543"/>
            <a:ext cx="4096215" cy="1196752"/>
          </a:xfrm>
        </p:spPr>
        <p:txBody>
          <a:bodyPr>
            <a:noAutofit/>
          </a:bodyPr>
          <a:lstStyle/>
          <a:p>
            <a:pPr marL="0" indent="0" algn="ctr">
              <a:lnSpc>
                <a:spcPts val="2600"/>
              </a:lnSpc>
              <a:spcBef>
                <a:spcPts val="400"/>
              </a:spcBef>
              <a:buClr>
                <a:schemeClr val="bg1"/>
              </a:buClr>
              <a:buNone/>
            </a:pPr>
            <a:r>
              <a:rPr lang="fi-FI" b="1" dirty="0">
                <a:solidFill>
                  <a:schemeClr val="bg1"/>
                </a:solidFill>
              </a:rPr>
              <a:t>Halutuin </a:t>
            </a:r>
            <a:br>
              <a:rPr lang="fi-FI" b="1" dirty="0">
                <a:solidFill>
                  <a:schemeClr val="bg1"/>
                </a:solidFill>
              </a:rPr>
            </a:br>
            <a:r>
              <a:rPr lang="fi-FI" b="1" dirty="0">
                <a:solidFill>
                  <a:schemeClr val="bg1"/>
                </a:solidFill>
              </a:rPr>
              <a:t>asuinkaupunki </a:t>
            </a:r>
            <a:br>
              <a:rPr lang="fi-FI" b="1" dirty="0">
                <a:solidFill>
                  <a:schemeClr val="bg1"/>
                </a:solidFill>
              </a:rPr>
            </a:br>
            <a:r>
              <a:rPr lang="fi-FI" b="1" dirty="0">
                <a:solidFill>
                  <a:schemeClr val="bg1"/>
                </a:solidFill>
              </a:rPr>
              <a:t>2025</a:t>
            </a:r>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2D6EB140-2F55-344D-BDD8-F8FA8CAF263B}" type="datetime1">
              <a:rPr lang="fi-FI" smtClean="0">
                <a:solidFill>
                  <a:schemeClr val="bg1"/>
                </a:solidFill>
              </a:rPr>
              <a:t>7.5.2026</a:t>
            </a:fld>
            <a:endParaRPr lang="fi-FI">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Lst>
          </p:cNvPr>
          <p:cNvSpPr>
            <a:spLocks noGrp="1"/>
          </p:cNvSpPr>
          <p:nvPr>
            <p:ph type="sldNum" sz="quarter" idx="4"/>
          </p:nvPr>
        </p:nvSpPr>
        <p:spPr/>
        <p:txBody>
          <a:bodyPr/>
          <a:lstStyle/>
          <a:p>
            <a:fld id="{F3EE06F1-2D77-A44E-97FA-F679B9CB76D5}" type="slidenum">
              <a:rPr lang="fi-FI" smtClean="0">
                <a:solidFill>
                  <a:schemeClr val="bg1"/>
                </a:solidFill>
              </a:rPr>
              <a:pPr/>
              <a:t>4</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GB" altLang="fi-FI" sz="1200" b="0" i="0" u="none" strike="noStrike" kern="0" cap="none" spc="0" normalizeH="0" baseline="0" noProof="0" err="1">
                <a:ln>
                  <a:noFill/>
                </a:ln>
                <a:solidFill>
                  <a:srgbClr val="FFFFFF"/>
                </a:solidFill>
                <a:effectLst/>
                <a:uLnTx/>
                <a:uFillTx/>
                <a:latin typeface="Calibri" panose="020F0502020204030204" pitchFamily="34" charset="0"/>
              </a:rPr>
              <a:t>Kuvat</a:t>
            </a:r>
            <a:r>
              <a:rPr kumimoji="0" lang="en-GB" altLang="fi-FI" sz="1200" b="0" i="0" u="none" strike="noStrike" kern="0" cap="none" spc="0" normalizeH="0" baseline="0" noProof="0">
                <a:ln>
                  <a:noFill/>
                </a:ln>
                <a:solidFill>
                  <a:srgbClr val="FFFFFF"/>
                </a:solidFill>
                <a:effectLst/>
                <a:uLnTx/>
                <a:uFillTx/>
                <a:latin typeface="Calibri" panose="020F0502020204030204" pitchFamily="34" charset="0"/>
              </a:rPr>
              <a:t>: Visit Tampere / Laura </a:t>
            </a:r>
            <a:r>
              <a:rPr kumimoji="0" lang="en-GB" altLang="fi-FI" sz="1200" b="0" i="0" u="none" strike="noStrike" kern="0" cap="none" spc="0" normalizeH="0" baseline="0" noProof="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a:ln>
                  <a:noFill/>
                </a:ln>
                <a:solidFill>
                  <a:srgbClr val="FFFFFF"/>
                </a:solidFill>
                <a:effectLst/>
                <a:uLnTx/>
                <a:uFillTx/>
                <a:latin typeface="Calibri" panose="020F0502020204030204" pitchFamily="34" charset="0"/>
              </a:rPr>
              <a:t> </a:t>
            </a:r>
          </a:p>
        </p:txBody>
      </p:sp>
      <p:sp>
        <p:nvSpPr>
          <p:cNvPr id="17" name="Sisällön paikkamerkki 12">
            <a:extLst>
              <a:ext uri="{FF2B5EF4-FFF2-40B4-BE49-F238E27FC236}">
                <a16:creationId xmlns:a16="http://schemas.microsoft.com/office/drawing/2014/main" id="{7EE541EE-4AB7-1FD9-BAB1-23C37E91A367}"/>
              </a:ext>
            </a:extLst>
          </p:cNvPr>
          <p:cNvSpPr txBox="1">
            <a:spLocks/>
          </p:cNvSpPr>
          <p:nvPr/>
        </p:nvSpPr>
        <p:spPr>
          <a:xfrm>
            <a:off x="4094922" y="5128544"/>
            <a:ext cx="4068417" cy="120926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400"/>
              </a:spcBef>
              <a:buClr>
                <a:schemeClr val="bg1"/>
              </a:buClr>
              <a:buNone/>
            </a:pPr>
            <a:r>
              <a:rPr lang="fi-FI" b="1" dirty="0">
                <a:solidFill>
                  <a:schemeClr val="bg1"/>
                </a:solidFill>
              </a:rPr>
              <a:t>Suositelluin </a:t>
            </a:r>
            <a:br>
              <a:rPr lang="fi-FI" b="1" dirty="0">
                <a:solidFill>
                  <a:schemeClr val="bg1"/>
                </a:solidFill>
              </a:rPr>
            </a:br>
            <a:r>
              <a:rPr lang="fi-FI" b="1" dirty="0">
                <a:solidFill>
                  <a:schemeClr val="bg1"/>
                </a:solidFill>
              </a:rPr>
              <a:t>opiskelukaupunki </a:t>
            </a:r>
            <a:br>
              <a:rPr lang="fi-FI" b="1" dirty="0">
                <a:solidFill>
                  <a:schemeClr val="bg1"/>
                </a:solidFill>
              </a:rPr>
            </a:br>
            <a:r>
              <a:rPr lang="fi-FI" b="1" dirty="0">
                <a:solidFill>
                  <a:schemeClr val="bg1"/>
                </a:solidFill>
              </a:rPr>
              <a:t>2025</a:t>
            </a:r>
          </a:p>
        </p:txBody>
      </p:sp>
      <p:sp>
        <p:nvSpPr>
          <p:cNvPr id="18" name="Sisällön paikkamerkki 12">
            <a:extLst>
              <a:ext uri="{FF2B5EF4-FFF2-40B4-BE49-F238E27FC236}">
                <a16:creationId xmlns:a16="http://schemas.microsoft.com/office/drawing/2014/main" id="{C1AAC862-05BE-4861-8487-63D62C8C1EA6}"/>
              </a:ext>
            </a:extLst>
          </p:cNvPr>
          <p:cNvSpPr txBox="1">
            <a:spLocks/>
          </p:cNvSpPr>
          <p:nvPr/>
        </p:nvSpPr>
        <p:spPr>
          <a:xfrm>
            <a:off x="8165707" y="5128544"/>
            <a:ext cx="4026293" cy="121305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400"/>
              </a:spcBef>
              <a:buClr>
                <a:schemeClr val="bg1"/>
              </a:buClr>
              <a:buNone/>
            </a:pPr>
            <a:r>
              <a:rPr lang="fi-FI" b="1" dirty="0">
                <a:solidFill>
                  <a:schemeClr val="bg1"/>
                </a:solidFill>
              </a:rPr>
              <a:t>Houkuttelevin </a:t>
            </a:r>
            <a:br>
              <a:rPr lang="fi-FI" b="1" dirty="0">
                <a:solidFill>
                  <a:schemeClr val="bg1"/>
                </a:solidFill>
              </a:rPr>
            </a:br>
            <a:r>
              <a:rPr lang="fi-FI" b="1" dirty="0">
                <a:solidFill>
                  <a:schemeClr val="bg1"/>
                </a:solidFill>
              </a:rPr>
              <a:t>matkailukaupunki </a:t>
            </a:r>
            <a:br>
              <a:rPr lang="fi-FI" b="1" dirty="0">
                <a:solidFill>
                  <a:schemeClr val="bg1"/>
                </a:solidFill>
              </a:rPr>
            </a:br>
            <a:r>
              <a:rPr lang="fi-FI" b="1" dirty="0">
                <a:solidFill>
                  <a:schemeClr val="bg1"/>
                </a:solidFill>
              </a:rPr>
              <a:t>2025</a:t>
            </a:r>
          </a:p>
        </p:txBody>
      </p:sp>
    </p:spTree>
    <p:extLst>
      <p:ext uri="{BB962C8B-B14F-4D97-AF65-F5344CB8AC3E}">
        <p14:creationId xmlns:p14="http://schemas.microsoft.com/office/powerpoint/2010/main" val="2526808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Ilmakuva Ranta-Tampellan uudesta asuinalueesta.">
            <a:extLst>
              <a:ext uri="{FF2B5EF4-FFF2-40B4-BE49-F238E27FC236}">
                <a16:creationId xmlns:a16="http://schemas.microsoft.com/office/drawing/2014/main" id="{416EDFAF-B882-8A52-A493-0BAA34AAB282}"/>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p:txBody>
          <a:bodyPr/>
          <a:lstStyle/>
          <a:p>
            <a:r>
              <a:rPr lang="fi-FI"/>
              <a:t>Ranta-Tampella – </a:t>
            </a:r>
            <a:br>
              <a:rPr lang="fi-FI"/>
            </a:br>
            <a:r>
              <a:rPr lang="fi-FI" sz="2400" b="0"/>
              <a:t>ASKELTEN PÄÄSSÄ KESKUSTAN PALVELUISTA</a:t>
            </a:r>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121104"/>
            <a:ext cx="5440719" cy="3897731"/>
          </a:xfrm>
        </p:spPr>
        <p:txBody>
          <a:bodyPr>
            <a:normAutofit/>
          </a:bodyPr>
          <a:lstStyle/>
          <a:p>
            <a:pPr marL="0" indent="0">
              <a:buNone/>
            </a:pPr>
            <a:r>
              <a:rPr lang="fi-FI" sz="2000"/>
              <a:t>Uusi monimuotoinen asuinalue aivan keskustan kupeessa,  Näsijärven rannassa. Ranta-Tampella avaa järvenrannat kaikkien ihailtavaksi ja tarjoaa monia aktiviteetteja kaikille tamperelaisille. </a:t>
            </a:r>
          </a:p>
          <a:p>
            <a:pPr marL="0" indent="0">
              <a:buNone/>
            </a:pPr>
            <a:r>
              <a:rPr lang="fi-FI" sz="2000" b="1"/>
              <a:t>Ranta-Tampellassa viihdytään mm.:</a:t>
            </a:r>
          </a:p>
          <a:p>
            <a:pPr>
              <a:spcBef>
                <a:spcPts val="400"/>
              </a:spcBef>
            </a:pPr>
            <a:r>
              <a:rPr lang="fi-FI" sz="2000"/>
              <a:t>oleskelulaitureilla</a:t>
            </a:r>
          </a:p>
          <a:p>
            <a:pPr>
              <a:spcBef>
                <a:spcPts val="400"/>
              </a:spcBef>
            </a:pPr>
            <a:r>
              <a:rPr lang="fi-FI" sz="2000"/>
              <a:t>kanavan rannassa</a:t>
            </a:r>
          </a:p>
          <a:p>
            <a:pPr>
              <a:spcBef>
                <a:spcPts val="400"/>
              </a:spcBef>
            </a:pPr>
            <a:r>
              <a:rPr lang="fi-FI" sz="2000"/>
              <a:t>rantareiteillä</a:t>
            </a:r>
          </a:p>
          <a:p>
            <a:pPr>
              <a:spcBef>
                <a:spcPts val="400"/>
              </a:spcBef>
            </a:pPr>
            <a:r>
              <a:rPr lang="fi-FI" sz="2000"/>
              <a:t>ulkoliikuntalaitteilla</a:t>
            </a:r>
          </a:p>
          <a:p>
            <a:pPr>
              <a:spcBef>
                <a:spcPts val="400"/>
              </a:spcBef>
            </a:pPr>
            <a:r>
              <a:rPr lang="fi-FI" sz="2000"/>
              <a:t>kiipeilyseinällä</a:t>
            </a:r>
          </a:p>
          <a:p>
            <a:pPr>
              <a:spcBef>
                <a:spcPts val="400"/>
              </a:spcBef>
            </a:pPr>
            <a:r>
              <a:rPr lang="fi-FI" sz="2000"/>
              <a:t>puistoissa.</a:t>
            </a:r>
          </a:p>
          <a:p>
            <a:endParaRPr lang="fi-FI" sz="2000"/>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827926" y="3814721"/>
            <a:ext cx="2140844" cy="21408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313427"/>
            <a:ext cx="2325188" cy="1228028"/>
          </a:xfrm>
          <a:prstGeom prst="rect">
            <a:avLst/>
          </a:prstGeom>
        </p:spPr>
        <p:txBody>
          <a:bodyPr wrap="square">
            <a:spAutoFit/>
          </a:bodyPr>
          <a:lstStyle/>
          <a:p>
            <a:pPr lvl="0" algn="ctr">
              <a:lnSpc>
                <a:spcPct val="90000"/>
              </a:lnSpc>
              <a:spcBef>
                <a:spcPct val="0"/>
              </a:spcBef>
              <a:defRPr/>
            </a:pPr>
            <a:r>
              <a:rPr lang="fi-FI" sz="4200" b="1">
                <a:solidFill>
                  <a:srgbClr val="FFFFFF"/>
                </a:solidFill>
                <a:latin typeface="Montserrat Black" pitchFamily="2" charset="77"/>
              </a:rPr>
              <a:t>3 500</a:t>
            </a:r>
            <a:br>
              <a:rPr lang="fi-FI" sz="4200" b="1">
                <a:solidFill>
                  <a:srgbClr val="FFFFFF"/>
                </a:solidFill>
                <a:latin typeface="Montserrat Black" pitchFamily="2" charset="77"/>
              </a:rPr>
            </a:br>
            <a:r>
              <a:rPr lang="fi-FI" sz="2000" b="1">
                <a:solidFill>
                  <a:srgbClr val="FFFFFF"/>
                </a:solidFill>
                <a:latin typeface="+mj-lt"/>
              </a:rPr>
              <a:t>tamperelaisen </a:t>
            </a:r>
            <a:br>
              <a:rPr lang="fi-FI" sz="2000" b="1">
                <a:solidFill>
                  <a:srgbClr val="FFFFFF"/>
                </a:solidFill>
                <a:latin typeface="+mj-lt"/>
              </a:rPr>
            </a:br>
            <a:r>
              <a:rPr lang="fi-FI" sz="2000" b="1">
                <a:solidFill>
                  <a:srgbClr val="FFFFFF"/>
                </a:solidFill>
                <a:latin typeface="+mj-lt"/>
              </a:rPr>
              <a:t>koti</a:t>
            </a:r>
          </a:p>
        </p:txBody>
      </p:sp>
      <p:sp>
        <p:nvSpPr>
          <p:cNvPr id="4" name="Päivämäärän paikkamerkki 3">
            <a:extLst>
              <a:ext uri="{FF2B5EF4-FFF2-40B4-BE49-F238E27FC236}">
                <a16:creationId xmlns:a16="http://schemas.microsoft.com/office/drawing/2014/main" id="{44B5A5C9-6C42-036A-0BDC-37544D008F03}"/>
              </a:ext>
              <a:ext uri="{C183D7F6-B498-43B3-948B-1728B52AA6E4}">
                <adec:decorative xmlns:adec="http://schemas.microsoft.com/office/drawing/2017/decorative" val="1"/>
              </a:ext>
            </a:extLst>
          </p:cNvPr>
          <p:cNvSpPr>
            <a:spLocks noGrp="1"/>
          </p:cNvSpPr>
          <p:nvPr>
            <p:ph type="dt" sz="half" idx="2"/>
          </p:nvPr>
        </p:nvSpPr>
        <p:spPr/>
        <p:txBody>
          <a:bodyPr/>
          <a:lstStyle/>
          <a:p>
            <a:fld id="{88B3ED1D-A6AB-EC41-BE02-24F7DF65304D}"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40</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 uri="{C183D7F6-B498-43B3-948B-1728B52AA6E4}">
                <adec:decorative xmlns:adec="http://schemas.microsoft.com/office/drawing/2017/decorative" val="1"/>
              </a:ext>
            </a:extLst>
          </p:cNvPr>
          <p:cNvSpPr txBox="1">
            <a:spLocks noChangeArrowheads="1"/>
          </p:cNvSpPr>
          <p:nvPr/>
        </p:nvSpPr>
        <p:spPr bwMode="auto">
          <a:xfrm>
            <a:off x="6326653"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lmakuva rakentuvasta Hiedanrannan alueesta.">
            <a:extLst>
              <a:ext uri="{FF2B5EF4-FFF2-40B4-BE49-F238E27FC236}">
                <a16:creationId xmlns:a16="http://schemas.microsoft.com/office/drawing/2014/main" id="{D5FEDBD3-2D6B-8222-9583-62D5BFD6DC3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3429000"/>
            <a:ext cx="6096000" cy="3429000"/>
          </a:xfrm>
          <a:prstGeom prst="rect">
            <a:avLst/>
          </a:prstGeom>
        </p:spPr>
      </p:pic>
      <p:pic>
        <p:nvPicPr>
          <p:cNvPr id="2" name="Kuva 7" descr="Arkkitehtitoimiston tekemä mallikuva Hiedanrannan alueesta. Maisema on kesäinen ja vehreä ja uudet rakennukset näkyvät taustalla.">
            <a:extLst>
              <a:ext uri="{FF2B5EF4-FFF2-40B4-BE49-F238E27FC236}">
                <a16:creationId xmlns:a16="http://schemas.microsoft.com/office/drawing/2014/main" id="{6EF7A150-6B54-ACB1-6579-BF07355974B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96000" y="0"/>
            <a:ext cx="6095999" cy="3429000"/>
          </a:xfrm>
          <a:prstGeom prst="rect">
            <a:avLst/>
          </a:prstGeom>
        </p:spPr>
      </p:pic>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a:t>Hiedanranta</a:t>
            </a:r>
            <a:br>
              <a:rPr lang="fi-FI"/>
            </a:br>
            <a:r>
              <a:rPr lang="fi-FI" sz="2400" b="0"/>
              <a:t>LÄNTISEN TAMPEREEN TULEVA KESKUS </a:t>
            </a:r>
            <a:br>
              <a:rPr lang="fi-FI" sz="2400">
                <a:solidFill>
                  <a:srgbClr val="212121"/>
                </a:solidFill>
              </a:rPr>
            </a:br>
            <a:endParaRPr lang="fi-FI" sz="240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93548" y="1746925"/>
            <a:ext cx="5402452" cy="4367737"/>
          </a:xfrm>
        </p:spPr>
        <p:txBody>
          <a:bodyPr vert="horz" lIns="91440" tIns="45720" rIns="91440" bIns="45720" rtlCol="0" anchor="t">
            <a:normAutofit fontScale="85000" lnSpcReduction="20000"/>
          </a:bodyPr>
          <a:lstStyle/>
          <a:p>
            <a:pPr marL="0" lvl="0" indent="0">
              <a:buNone/>
              <a:defRPr/>
            </a:pPr>
            <a:r>
              <a:rPr lang="fi-FI" b="1"/>
              <a:t>VISIO 2050:</a:t>
            </a:r>
          </a:p>
          <a:p>
            <a:pPr marL="0" lvl="0" indent="0">
              <a:buNone/>
              <a:defRPr/>
            </a:pPr>
            <a:r>
              <a:rPr lang="fi-FI"/>
              <a:t>Hiedanranta on uusi Näsijärven ranta-</a:t>
            </a:r>
            <a:br>
              <a:rPr lang="fi-FI"/>
            </a:br>
            <a:r>
              <a:rPr lang="fi-FI"/>
              <a:t>kaupunki, joka yhdistää mielenkiintoisella tavalla </a:t>
            </a:r>
            <a:br>
              <a:rPr lang="fi-FI"/>
            </a:br>
            <a:r>
              <a:rPr lang="fi-FI" b="1"/>
              <a:t>TYÖTÄ, TOIMINTAA, ASUMISTA ja TAPAHTUMIA</a:t>
            </a:r>
            <a:r>
              <a:rPr lang="fi-FI"/>
              <a:t>. </a:t>
            </a:r>
          </a:p>
          <a:p>
            <a:pPr marL="0" lvl="0" indent="0">
              <a:buNone/>
              <a:defRPr/>
            </a:pPr>
            <a:r>
              <a:rPr lang="fi-FI"/>
              <a:t>Se muodostaa yhdessä Lielahden kanssa uudenajan </a:t>
            </a:r>
            <a:r>
              <a:rPr lang="fi-FI" b="1"/>
              <a:t>KESTÄVÄN</a:t>
            </a:r>
            <a:r>
              <a:rPr lang="fi-FI"/>
              <a:t> ja </a:t>
            </a:r>
            <a:r>
              <a:rPr lang="fi-FI" b="1"/>
              <a:t>ÄLYKKÄÄN</a:t>
            </a:r>
            <a:r>
              <a:rPr lang="fi-FI"/>
              <a:t> kaupunginosakeskuksen muutaman </a:t>
            </a:r>
            <a:br>
              <a:rPr lang="fi-FI"/>
            </a:br>
            <a:r>
              <a:rPr lang="fi-FI"/>
              <a:t>minuutin päässä Keskustorilta.</a:t>
            </a:r>
          </a:p>
          <a:p>
            <a:pPr marL="0" indent="0">
              <a:buNone/>
              <a:defRPr/>
            </a:pPr>
            <a:r>
              <a:rPr lang="fi-FI" dirty="0"/>
              <a:t>Alueen kaavoitus on käynnissä, ratikka liikennöi </a:t>
            </a:r>
            <a:r>
              <a:rPr lang="fi-FI"/>
              <a:t>alueen läpi ja asuinrakentaminen on alkanut </a:t>
            </a:r>
            <a:r>
              <a:rPr lang="fi-FI" dirty="0"/>
              <a:t>Pohjoiskortteleista.</a:t>
            </a:r>
            <a:endParaRPr lang="fi-FI" dirty="0">
              <a:ea typeface="Calibri"/>
              <a:cs typeface="Calibri"/>
            </a:endParaRPr>
          </a:p>
          <a:p>
            <a:pPr>
              <a:spcBef>
                <a:spcPts val="0"/>
              </a:spcBef>
              <a:defRPr/>
            </a:pPr>
            <a:endParaRPr lang="fi-FI" sz="1700"/>
          </a:p>
          <a:p>
            <a:pPr>
              <a:spcBef>
                <a:spcPts val="0"/>
              </a:spcBef>
              <a:defRPr/>
            </a:pPr>
            <a:endParaRPr lang="fi-FI" sz="1900"/>
          </a:p>
          <a:p>
            <a:pPr marL="0" indent="0">
              <a:spcBef>
                <a:spcPts val="0"/>
              </a:spcBef>
              <a:buNone/>
              <a:defRPr/>
            </a:pPr>
            <a:r>
              <a:rPr lang="fi-FI" sz="1900"/>
              <a:t>Kehittämisestä vastaa Tampereen kaupungin omistama </a:t>
            </a:r>
            <a:br>
              <a:rPr lang="fi-FI" sz="1900"/>
            </a:br>
            <a:r>
              <a:rPr lang="fi-FI" sz="1900" b="1"/>
              <a:t>Hiedanrannan Kehitys Oy </a:t>
            </a:r>
            <a:r>
              <a:rPr lang="fi-FI" sz="1900"/>
              <a:t>•  </a:t>
            </a:r>
            <a:r>
              <a:rPr lang="fi-FI" sz="1900" b="1" err="1"/>
              <a:t>hiedanranta.fi</a:t>
            </a:r>
            <a:br>
              <a:rPr lang="fi-FI" b="1"/>
            </a:br>
            <a:endParaRPr lang="fi-FI" sz="2000">
              <a:solidFill>
                <a:srgbClr val="21212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 uri="{C183D7F6-B498-43B3-948B-1728B52AA6E4}">
                <adec:decorative xmlns:adec="http://schemas.microsoft.com/office/drawing/2017/decorative" val="1"/>
              </a:ext>
            </a:extLst>
          </p:cNvPr>
          <p:cNvSpPr txBox="1">
            <a:spLocks noChangeArrowheads="1"/>
          </p:cNvSpPr>
          <p:nvPr/>
        </p:nvSpPr>
        <p:spPr bwMode="auto">
          <a:xfrm>
            <a:off x="6315500"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Kuvat</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Hiedanranta</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Tampere</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 name="Ellipsi 8">
            <a:extLst>
              <a:ext uri="{FF2B5EF4-FFF2-40B4-BE49-F238E27FC236}">
                <a16:creationId xmlns:a16="http://schemas.microsoft.com/office/drawing/2014/main" id="{52C3569E-1853-37BF-5776-9FF0629E7D93}"/>
              </a:ext>
              <a:ext uri="{C183D7F6-B498-43B3-948B-1728B52AA6E4}">
                <adec:decorative xmlns:adec="http://schemas.microsoft.com/office/drawing/2017/decorative" val="1"/>
              </a:ext>
            </a:extLst>
          </p:cNvPr>
          <p:cNvSpPr/>
          <p:nvPr/>
        </p:nvSpPr>
        <p:spPr>
          <a:xfrm>
            <a:off x="5438126" y="3093256"/>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uorakulmio 9">
            <a:extLst>
              <a:ext uri="{FF2B5EF4-FFF2-40B4-BE49-F238E27FC236}">
                <a16:creationId xmlns:a16="http://schemas.microsoft.com/office/drawing/2014/main" id="{1E5EC637-F81F-256C-70AB-87058BEB4714}"/>
              </a:ext>
            </a:extLst>
          </p:cNvPr>
          <p:cNvSpPr/>
          <p:nvPr/>
        </p:nvSpPr>
        <p:spPr>
          <a:xfrm>
            <a:off x="5357445" y="3628581"/>
            <a:ext cx="1971125" cy="867930"/>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a:ln>
                  <a:noFill/>
                </a:ln>
                <a:solidFill>
                  <a:srgbClr val="FFFFFF"/>
                </a:solidFill>
                <a:effectLst/>
                <a:uLnTx/>
                <a:uFillTx/>
                <a:latin typeface="Montserrat Black" pitchFamily="2" charset="77"/>
                <a:ea typeface="+mn-ea"/>
                <a:cs typeface="+mn-cs"/>
              </a:rPr>
              <a:t>18 500</a:t>
            </a:r>
            <a:br>
              <a:rPr kumimoji="0" lang="fi-FI" sz="4200" b="1" i="0" u="none" strike="noStrike" kern="1200" cap="none" spc="0" normalizeH="0" baseline="0" noProof="0">
                <a:ln>
                  <a:noFill/>
                </a:ln>
                <a:solidFill>
                  <a:srgbClr val="FFFFFF"/>
                </a:solidFill>
                <a:effectLst/>
                <a:uLnTx/>
                <a:uFillTx/>
                <a:latin typeface="Montserrat Black" pitchFamily="2" charset="77"/>
                <a:ea typeface="+mn-ea"/>
                <a:cs typeface="+mn-cs"/>
              </a:rPr>
            </a:br>
            <a:r>
              <a:rPr kumimoji="0" lang="fi-FI" sz="2000" b="1" i="0" u="none" strike="noStrike" kern="1200" cap="none" spc="0" normalizeH="0" baseline="0" noProof="0">
                <a:ln>
                  <a:noFill/>
                </a:ln>
                <a:solidFill>
                  <a:srgbClr val="FFFFFF"/>
                </a:solidFill>
                <a:effectLst/>
                <a:uLnTx/>
                <a:uFillTx/>
                <a:latin typeface="Calibri" panose="020F0502020204030204"/>
                <a:ea typeface="+mn-ea"/>
                <a:cs typeface="+mn-cs"/>
              </a:rPr>
              <a:t>asukasta</a:t>
            </a:r>
          </a:p>
        </p:txBody>
      </p:sp>
      <p:sp>
        <p:nvSpPr>
          <p:cNvPr id="14" name="Ellipsi 8">
            <a:extLst>
              <a:ext uri="{FF2B5EF4-FFF2-40B4-BE49-F238E27FC236}">
                <a16:creationId xmlns:a16="http://schemas.microsoft.com/office/drawing/2014/main" id="{3400AF50-562C-523B-299C-0C62F56B58FF}"/>
              </a:ext>
              <a:ext uri="{C183D7F6-B498-43B3-948B-1728B52AA6E4}">
                <adec:decorative xmlns:adec="http://schemas.microsoft.com/office/drawing/2017/decorative" val="1"/>
              </a:ext>
            </a:extLst>
          </p:cNvPr>
          <p:cNvSpPr/>
          <p:nvPr/>
        </p:nvSpPr>
        <p:spPr>
          <a:xfrm>
            <a:off x="9599276" y="4810545"/>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uorakulmio 9">
            <a:extLst>
              <a:ext uri="{FF2B5EF4-FFF2-40B4-BE49-F238E27FC236}">
                <a16:creationId xmlns:a16="http://schemas.microsoft.com/office/drawing/2014/main" id="{70C53F80-243D-E66F-E041-77D62D259CB9}"/>
              </a:ext>
            </a:extLst>
          </p:cNvPr>
          <p:cNvSpPr/>
          <p:nvPr/>
        </p:nvSpPr>
        <p:spPr>
          <a:xfrm>
            <a:off x="9518595" y="5205193"/>
            <a:ext cx="1971125" cy="1144929"/>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a:ln>
                  <a:noFill/>
                </a:ln>
                <a:solidFill>
                  <a:srgbClr val="FFFFFF"/>
                </a:solidFill>
                <a:effectLst/>
                <a:uLnTx/>
                <a:uFillTx/>
                <a:latin typeface="Montserrat Black" pitchFamily="2" charset="77"/>
                <a:ea typeface="+mn-ea"/>
                <a:cs typeface="+mn-cs"/>
              </a:rPr>
              <a:t>12 min</a:t>
            </a:r>
            <a:br>
              <a:rPr kumimoji="0" lang="fi-FI" sz="4200" b="1" i="0" u="none" strike="noStrike" kern="1200" cap="none" spc="0" normalizeH="0" baseline="0" noProof="0">
                <a:ln>
                  <a:noFill/>
                </a:ln>
                <a:solidFill>
                  <a:srgbClr val="FFFFFF"/>
                </a:solidFill>
                <a:effectLst/>
                <a:uLnTx/>
                <a:uFillTx/>
                <a:latin typeface="Montserrat Black" pitchFamily="2" charset="77"/>
                <a:ea typeface="+mn-ea"/>
                <a:cs typeface="+mn-cs"/>
              </a:rPr>
            </a:br>
            <a:r>
              <a:rPr kumimoji="0" lang="fi-FI" sz="2000" b="1" i="0" u="none" strike="noStrike" kern="1200" cap="none" spc="0" normalizeH="0" baseline="0" noProof="0">
                <a:ln>
                  <a:noFill/>
                </a:ln>
                <a:solidFill>
                  <a:srgbClr val="FFFFFF"/>
                </a:solidFill>
                <a:effectLst/>
                <a:uLnTx/>
                <a:uFillTx/>
                <a:latin typeface="Calibri" panose="020F0502020204030204"/>
                <a:ea typeface="+mn-ea"/>
                <a:cs typeface="+mn-cs"/>
              </a:rPr>
              <a:t>Ratikalla keskustaan</a:t>
            </a:r>
          </a:p>
        </p:txBody>
      </p:sp>
    </p:spTree>
    <p:extLst>
      <p:ext uri="{BB962C8B-B14F-4D97-AF65-F5344CB8AC3E}">
        <p14:creationId xmlns:p14="http://schemas.microsoft.com/office/powerpoint/2010/main" val="2295425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6" descr="Kaksi reppuselkäistä ihmistä poistuu ratikasta metsäisen luonnon keskellä.">
            <a:extLst>
              <a:ext uri="{FF2B5EF4-FFF2-40B4-BE49-F238E27FC236}">
                <a16:creationId xmlns:a16="http://schemas.microsoft.com/office/drawing/2014/main" id="{31A1D679-0913-73C0-00A7-108F319711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4712" y="0"/>
            <a:ext cx="12221424" cy="6858000"/>
          </a:xfrm>
          <a:prstGeom prst="rect">
            <a:avLst/>
          </a:prstGeom>
        </p:spPr>
      </p:pic>
      <p:sp>
        <p:nvSpPr>
          <p:cNvPr id="14" name="Kuva 4">
            <a:extLst>
              <a:ext uri="{FF2B5EF4-FFF2-40B4-BE49-F238E27FC236}">
                <a16:creationId xmlns:a16="http://schemas.microsoft.com/office/drawing/2014/main" id="{BC27C2EB-FC69-689C-D361-14C693E0D716}"/>
              </a:ext>
              <a:ext uri="{C183D7F6-B498-43B3-948B-1728B52AA6E4}">
                <adec:decorative xmlns:adec="http://schemas.microsoft.com/office/drawing/2017/decorative" val="1"/>
              </a:ext>
            </a:extLst>
          </p:cNvPr>
          <p:cNvSpPr>
            <a:spLocks noChangeAspect="1"/>
          </p:cNvSpPr>
          <p:nvPr/>
        </p:nvSpPr>
        <p:spPr>
          <a:xfrm>
            <a:off x="-14712" y="0"/>
            <a:ext cx="5803075" cy="6858000"/>
          </a:xfrm>
          <a:prstGeom prst="rect">
            <a:avLst/>
          </a:prstGeom>
          <a:solidFill>
            <a:schemeClr val="tx2">
              <a:lumMod val="75000"/>
              <a:alpha val="88000"/>
            </a:schemeClr>
          </a:solidFill>
          <a:ln w="9525" cap="flat">
            <a:noFill/>
            <a:prstDash val="solid"/>
            <a:miter/>
          </a:ln>
        </p:spPr>
        <p:txBody>
          <a:bodyPr rtlCol="0" anchor="ctr"/>
          <a:lstStyle/>
          <a:p>
            <a:endParaRPr lang="fi-FI">
              <a:solidFill>
                <a:schemeClr val="bg1"/>
              </a:solidFill>
            </a:endParaRPr>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844523" y="746746"/>
            <a:ext cx="4930466" cy="1060926"/>
          </a:xfrm>
        </p:spPr>
        <p:txBody>
          <a:bodyPr/>
          <a:lstStyle/>
          <a:p>
            <a:r>
              <a:rPr lang="fi-FI">
                <a:solidFill>
                  <a:schemeClr val="bg1"/>
                </a:solidFill>
              </a:rPr>
              <a:t>Tampereen </a:t>
            </a:r>
            <a:br>
              <a:rPr lang="fi-FI">
                <a:solidFill>
                  <a:schemeClr val="bg1"/>
                </a:solidFill>
              </a:rPr>
            </a:br>
            <a:r>
              <a:rPr lang="fi-FI">
                <a:solidFill>
                  <a:schemeClr val="bg1"/>
                </a:solidFill>
              </a:rPr>
              <a:t>Ratikka-aika</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844523" y="2042652"/>
            <a:ext cx="4976414" cy="4163079"/>
          </a:xfrm>
        </p:spPr>
        <p:txBody>
          <a:bodyPr>
            <a:normAutofit fontScale="92500"/>
          </a:bodyPr>
          <a:lstStyle/>
          <a:p>
            <a:pPr marL="0" indent="0">
              <a:spcBef>
                <a:spcPts val="400"/>
              </a:spcBef>
              <a:buNone/>
            </a:pPr>
            <a:r>
              <a:rPr lang="fi-FI" b="1" dirty="0">
                <a:solidFill>
                  <a:schemeClr val="bg1"/>
                </a:solidFill>
              </a:rPr>
              <a:t>Liikennöinti alkoi kahdella linjalla 2021: </a:t>
            </a:r>
          </a:p>
          <a:p>
            <a:pPr>
              <a:spcBef>
                <a:spcPts val="400"/>
              </a:spcBef>
            </a:pPr>
            <a:r>
              <a:rPr lang="fi-FI" dirty="0">
                <a:solidFill>
                  <a:schemeClr val="bg1"/>
                </a:solidFill>
              </a:rPr>
              <a:t>Pyynikintori – Hervanta</a:t>
            </a:r>
          </a:p>
          <a:p>
            <a:pPr>
              <a:spcBef>
                <a:spcPts val="400"/>
              </a:spcBef>
            </a:pPr>
            <a:r>
              <a:rPr lang="fi-FI" dirty="0" err="1">
                <a:solidFill>
                  <a:schemeClr val="bg1"/>
                </a:solidFill>
              </a:rPr>
              <a:t>Tays</a:t>
            </a:r>
            <a:r>
              <a:rPr lang="fi-FI" dirty="0">
                <a:solidFill>
                  <a:schemeClr val="bg1"/>
                </a:solidFill>
              </a:rPr>
              <a:t> – Sorin aukio</a:t>
            </a:r>
          </a:p>
          <a:p>
            <a:pPr marL="0" indent="0">
              <a:spcBef>
                <a:spcPts val="400"/>
              </a:spcBef>
              <a:buNone/>
            </a:pPr>
            <a:r>
              <a:rPr lang="fi-FI" b="1" dirty="0">
                <a:solidFill>
                  <a:schemeClr val="bg1"/>
                </a:solidFill>
              </a:rPr>
              <a:t>Toinen vaihe alkoi 01/2025: </a:t>
            </a:r>
          </a:p>
          <a:p>
            <a:pPr>
              <a:spcBef>
                <a:spcPts val="400"/>
              </a:spcBef>
            </a:pPr>
            <a:r>
              <a:rPr lang="fi-FI" dirty="0">
                <a:solidFill>
                  <a:schemeClr val="bg1"/>
                </a:solidFill>
              </a:rPr>
              <a:t>Hiedanranta</a:t>
            </a:r>
          </a:p>
          <a:p>
            <a:pPr>
              <a:spcBef>
                <a:spcPts val="400"/>
              </a:spcBef>
            </a:pPr>
            <a:r>
              <a:rPr lang="fi-FI" dirty="0" err="1">
                <a:solidFill>
                  <a:schemeClr val="bg1"/>
                </a:solidFill>
              </a:rPr>
              <a:t>Lentävänniemi</a:t>
            </a:r>
            <a:endParaRPr lang="fi-FI" dirty="0">
              <a:solidFill>
                <a:schemeClr val="bg1"/>
              </a:solidFill>
            </a:endParaRPr>
          </a:p>
          <a:p>
            <a:pPr marL="0" indent="0">
              <a:buNone/>
            </a:pPr>
            <a:r>
              <a:rPr lang="fi-FI" b="1" dirty="0">
                <a:solidFill>
                  <a:schemeClr val="bg1"/>
                </a:solidFill>
              </a:rPr>
              <a:t>Seudullinen raitiotie: </a:t>
            </a:r>
          </a:p>
          <a:p>
            <a:pPr>
              <a:spcBef>
                <a:spcPts val="400"/>
              </a:spcBef>
            </a:pPr>
            <a:r>
              <a:rPr lang="fi-FI" dirty="0">
                <a:solidFill>
                  <a:schemeClr val="bg1"/>
                </a:solidFill>
              </a:rPr>
              <a:t>Koilliskeskus – Pirkkala 2025 – 2032 </a:t>
            </a:r>
          </a:p>
          <a:p>
            <a:pPr>
              <a:spcBef>
                <a:spcPts val="400"/>
              </a:spcBef>
            </a:pPr>
            <a:r>
              <a:rPr lang="fi-FI" dirty="0">
                <a:solidFill>
                  <a:schemeClr val="bg1"/>
                </a:solidFill>
              </a:rPr>
              <a:t>Hiedanranta – Ylöjärvi 2032 – 2035</a:t>
            </a:r>
          </a:p>
          <a:p>
            <a:pPr>
              <a:spcBef>
                <a:spcPts val="400"/>
              </a:spcBef>
            </a:pPr>
            <a:r>
              <a:rPr lang="fi-FI" dirty="0">
                <a:solidFill>
                  <a:schemeClr val="bg1"/>
                </a:solidFill>
              </a:rPr>
              <a:t>Koilliskeskus – Kangasala 2036 – 2039</a:t>
            </a:r>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4E4A8819-08E0-F140-9857-7BF453656414}"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42</a:t>
            </a:fld>
            <a:endParaRPr lang="fi-FI">
              <a:solidFill>
                <a:schemeClr val="bg1"/>
              </a:solidFill>
            </a:endParaRPr>
          </a:p>
        </p:txBody>
      </p:sp>
      <p:sp>
        <p:nvSpPr>
          <p:cNvPr id="9" name="Ellipsi 8">
            <a:extLst>
              <a:ext uri="{FF2B5EF4-FFF2-40B4-BE49-F238E27FC236}">
                <a16:creationId xmlns:a16="http://schemas.microsoft.com/office/drawing/2014/main" id="{7EE390B7-E23D-8860-A4A2-BE3D9CE3357F}"/>
              </a:ext>
              <a:ext uri="{C183D7F6-B498-43B3-948B-1728B52AA6E4}">
                <adec:decorative xmlns:adec="http://schemas.microsoft.com/office/drawing/2017/decorative" val="1"/>
              </a:ext>
            </a:extLst>
          </p:cNvPr>
          <p:cNvSpPr/>
          <p:nvPr/>
        </p:nvSpPr>
        <p:spPr>
          <a:xfrm>
            <a:off x="10155220" y="527125"/>
            <a:ext cx="1699708" cy="1645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r>
              <a:rPr lang="fi-FI" sz="3600" b="1">
                <a:solidFill>
                  <a:srgbClr val="FFFFFF"/>
                </a:solidFill>
                <a:latin typeface="Montserrat Black" pitchFamily="2" charset="77"/>
              </a:rPr>
              <a:t>9.8.</a:t>
            </a:r>
            <a:br>
              <a:rPr lang="fi-FI" sz="3600" b="1">
                <a:solidFill>
                  <a:srgbClr val="FFFFFF"/>
                </a:solidFill>
                <a:latin typeface="Montserrat Black" pitchFamily="2" charset="77"/>
              </a:rPr>
            </a:br>
            <a:r>
              <a:rPr lang="fi-FI" sz="3600" b="1">
                <a:solidFill>
                  <a:srgbClr val="FFFFFF"/>
                </a:solidFill>
                <a:latin typeface="Montserrat Black" pitchFamily="2" charset="77"/>
              </a:rPr>
              <a:t>2021</a:t>
            </a: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 uri="{C183D7F6-B498-43B3-948B-1728B52AA6E4}">
                <adec:decorative xmlns:adec="http://schemas.microsoft.com/office/drawing/2017/decorative" val="1"/>
              </a:ext>
            </a:extLst>
          </p:cNvPr>
          <p:cNvSpPr txBox="1">
            <a:spLocks noChangeArrowheads="1"/>
          </p:cNvSpPr>
          <p:nvPr/>
        </p:nvSpPr>
        <p:spPr bwMode="auto">
          <a:xfrm>
            <a:off x="6067500"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1" y="0"/>
            <a:ext cx="5776856"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416984" y="746746"/>
            <a:ext cx="4930466" cy="1060926"/>
          </a:xfrm>
        </p:spPr>
        <p:txBody>
          <a:bodyPr/>
          <a:lstStyle/>
          <a:p>
            <a:r>
              <a:rPr lang="fi-FI"/>
              <a:t>Meille on hyvä sijoittaa ja sijoittua </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911836" y="2217923"/>
            <a:ext cx="4728165" cy="4163079"/>
          </a:xfrm>
        </p:spPr>
        <p:txBody>
          <a:bodyPr>
            <a:normAutofit/>
          </a:bodyPr>
          <a:lstStyle/>
          <a:p>
            <a:pPr marL="0" indent="0">
              <a:spcBef>
                <a:spcPts val="400"/>
              </a:spcBef>
              <a:buNone/>
            </a:pPr>
            <a:r>
              <a:rPr lang="fi-FI"/>
              <a:t>Yritysten pääsyitä toimia Suomen vetovoimaisimmassa kaupungissa:</a:t>
            </a:r>
          </a:p>
          <a:p>
            <a:pPr>
              <a:spcBef>
                <a:spcPts val="400"/>
              </a:spcBef>
            </a:pPr>
            <a:r>
              <a:rPr lang="fi-FI"/>
              <a:t>hyvä työvoiman saatavuus</a:t>
            </a:r>
          </a:p>
          <a:p>
            <a:pPr>
              <a:spcBef>
                <a:spcPts val="400"/>
              </a:spcBef>
            </a:pPr>
            <a:r>
              <a:rPr lang="fi-FI"/>
              <a:t>keskeinen sijainti</a:t>
            </a:r>
          </a:p>
          <a:p>
            <a:pPr>
              <a:spcBef>
                <a:spcPts val="400"/>
              </a:spcBef>
            </a:pPr>
            <a:r>
              <a:rPr lang="fi-FI"/>
              <a:t>läheiset yhteydet </a:t>
            </a:r>
            <a:br>
              <a:rPr lang="fi-FI"/>
            </a:br>
            <a:r>
              <a:rPr lang="fi-FI"/>
              <a:t>korkeakouluihin</a:t>
            </a:r>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1174A9FD-88F1-6D43-8E2C-09AA744A2156}" type="datetime1">
              <a:rPr lang="fi-FI" smtClean="0"/>
              <a:t>7.5.2026</a:t>
            </a:fld>
            <a:endParaRPr lang="fi-FI"/>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43</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22182" y="3810989"/>
            <a:ext cx="2394625" cy="2394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63955" y="4416597"/>
            <a:ext cx="2311078" cy="1261884"/>
          </a:xfrm>
          <a:prstGeom prst="rect">
            <a:avLst/>
          </a:prstGeom>
        </p:spPr>
        <p:txBody>
          <a:bodyPr wrap="square" anchor="ctr" anchorCtr="0">
            <a:spAutoFit/>
          </a:bodyPr>
          <a:lstStyle/>
          <a:p>
            <a:pPr lvl="0" algn="ctr">
              <a:spcBef>
                <a:spcPts val="1000"/>
              </a:spcBef>
              <a:buClr>
                <a:srgbClr val="28549A"/>
              </a:buClr>
              <a:defRPr/>
            </a:pPr>
            <a:r>
              <a:rPr lang="fi-FI" sz="4000" b="1">
                <a:solidFill>
                  <a:srgbClr val="FFFFFF"/>
                </a:solidFill>
                <a:latin typeface="Montserrat Black" pitchFamily="2" charset="77"/>
              </a:rPr>
              <a:t>+7–15 % </a:t>
            </a:r>
          </a:p>
          <a:p>
            <a:pPr lvl="0" algn="ctr">
              <a:buClr>
                <a:srgbClr val="28549A"/>
              </a:buClr>
              <a:defRPr/>
            </a:pPr>
            <a:r>
              <a:rPr lang="fi-FI" b="1">
                <a:solidFill>
                  <a:srgbClr val="FFFFFF"/>
                </a:solidFill>
                <a:latin typeface="+mj-lt"/>
              </a:rPr>
              <a:t>tuottoa sijoitetulle pääomalle </a:t>
            </a:r>
          </a:p>
        </p:txBody>
      </p:sp>
      <p:sp>
        <p:nvSpPr>
          <p:cNvPr id="12" name="Tekstiruutu 24">
            <a:extLst>
              <a:ext uri="{FF2B5EF4-FFF2-40B4-BE49-F238E27FC236}">
                <a16:creationId xmlns:a16="http://schemas.microsoft.com/office/drawing/2014/main" id="{50E2E433-CA84-2219-16C3-6419BA5EED8D}"/>
              </a:ext>
              <a:ext uri="{C183D7F6-B498-43B3-948B-1728B52AA6E4}">
                <adec:decorative xmlns:adec="http://schemas.microsoft.com/office/drawing/2017/decorative" val="1"/>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Mirella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B6274-531E-C638-69F7-48D7DEED67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Suorakulmio 13">
            <a:extLst>
              <a:ext uri="{FF2B5EF4-FFF2-40B4-BE49-F238E27FC236}">
                <a16:creationId xmlns:a16="http://schemas.microsoft.com/office/drawing/2014/main" id="{EB86DE7D-4A30-A5DE-1121-6636934E4E4C}"/>
              </a:ext>
              <a:ext uri="{C183D7F6-B498-43B3-948B-1728B52AA6E4}">
                <adec:decorative xmlns:adec="http://schemas.microsoft.com/office/drawing/2017/decorative" val="1"/>
              </a:ext>
            </a:extLst>
          </p:cNvPr>
          <p:cNvSpPr>
            <a:spLocks/>
          </p:cNvSpPr>
          <p:nvPr/>
        </p:nvSpPr>
        <p:spPr>
          <a:xfrm rot="16200000">
            <a:off x="4941849" y="-392151"/>
            <a:ext cx="2308302" cy="12192000"/>
          </a:xfrm>
          <a:prstGeom prst="rect">
            <a:avLst/>
          </a:prstGeom>
          <a:gradFill>
            <a:gsLst>
              <a:gs pos="48000">
                <a:schemeClr val="tx1">
                  <a:alpha val="39000"/>
                </a:schemeClr>
              </a:gs>
              <a:gs pos="98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160543" y="3696130"/>
            <a:ext cx="8077908" cy="1344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a:ln>
                  <a:noFill/>
                </a:ln>
                <a:solidFill>
                  <a:schemeClr val="bg1">
                    <a:lumMod val="75000"/>
                    <a:lumOff val="25000"/>
                  </a:schemeClr>
                </a:solidFill>
                <a:effectLst/>
                <a:uLnTx/>
                <a:uFillTx/>
                <a:latin typeface="Montserrat Black" pitchFamily="2" charset="77"/>
              </a:rPr>
              <a:t>KOKEMUS</a:t>
            </a:r>
          </a:p>
        </p:txBody>
      </p:sp>
      <p:sp>
        <p:nvSpPr>
          <p:cNvPr id="16" name="Suorakulmio 15">
            <a:extLst>
              <a:ext uri="{FF2B5EF4-FFF2-40B4-BE49-F238E27FC236}">
                <a16:creationId xmlns:a16="http://schemas.microsoft.com/office/drawing/2014/main" id="{A76AE085-D16F-0249-8EA1-4CDA92BAF8D7}"/>
              </a:ext>
            </a:extLst>
          </p:cNvPr>
          <p:cNvSpPr/>
          <p:nvPr/>
        </p:nvSpPr>
        <p:spPr>
          <a:xfrm>
            <a:off x="1266885" y="5138838"/>
            <a:ext cx="7118309" cy="1161524"/>
          </a:xfrm>
          <a:prstGeom prst="rect">
            <a:avLst/>
          </a:prstGeom>
          <a:noFill/>
        </p:spPr>
        <p:txBody>
          <a:bodyPr wrap="square">
            <a:noAutofit/>
          </a:bodyPr>
          <a:lstStyle/>
          <a:p>
            <a:pPr lvl="0">
              <a:defRPr/>
            </a:pPr>
            <a:r>
              <a:rPr lang="fi-FI" sz="2000">
                <a:solidFill>
                  <a:schemeClr val="bg1"/>
                </a:solidFill>
              </a:rPr>
              <a:t>Tuhansien tapahtumien, konserttien ja elämyksien </a:t>
            </a:r>
            <a:br>
              <a:rPr lang="fi-FI" sz="2000">
                <a:solidFill>
                  <a:schemeClr val="bg1"/>
                </a:solidFill>
              </a:rPr>
            </a:br>
            <a:r>
              <a:rPr lang="fi-FI" sz="2000">
                <a:solidFill>
                  <a:schemeClr val="bg1"/>
                </a:solidFill>
              </a:rPr>
              <a:t>kaupungissa riittää koettavaa. Pulahdus järveen tai </a:t>
            </a:r>
          </a:p>
          <a:p>
            <a:pPr lvl="0">
              <a:defRPr/>
            </a:pPr>
            <a:r>
              <a:rPr lang="fi-FI" sz="2000">
                <a:solidFill>
                  <a:schemeClr val="bg1"/>
                </a:solidFill>
              </a:rPr>
              <a:t>aamukahvi torilla ovat tamperelaisia kokemuksia.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6343F5A1-6311-8E43-A155-C444E74B3BCF}" type="datetime1">
              <a:rPr lang="fi-FI" smtClean="0">
                <a:solidFill>
                  <a:schemeClr val="bg1"/>
                </a:solidFill>
              </a:rPr>
              <a:t>7.5.2026</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44</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Ilmakuva Kalevan maauimalasta kesäpäivänä.">
            <a:extLst>
              <a:ext uri="{FF2B5EF4-FFF2-40B4-BE49-F238E27FC236}">
                <a16:creationId xmlns:a16="http://schemas.microsoft.com/office/drawing/2014/main" id="{A6F19859-0C8D-E03C-B214-1A38BA03223C}"/>
              </a:ext>
            </a:extLst>
          </p:cNvPr>
          <p:cNvSpPr>
            <a:spLocks noChangeAspect="1"/>
          </p:cNvSpPr>
          <p:nvPr/>
        </p:nvSpPr>
        <p:spPr>
          <a:xfrm>
            <a:off x="0" y="0"/>
            <a:ext cx="6095999"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212121"/>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p:txBody>
          <a:bodyPr/>
          <a:lstStyle/>
          <a:p>
            <a:r>
              <a:rPr lang="fi-FI"/>
              <a:t>Liikkumisen iloa</a:t>
            </a:r>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7089338" y="1680883"/>
            <a:ext cx="4728165" cy="4921622"/>
          </a:xfrm>
        </p:spPr>
        <p:txBody>
          <a:bodyPr>
            <a:normAutofit lnSpcReduction="10000"/>
          </a:bodyPr>
          <a:lstStyle/>
          <a:p>
            <a:r>
              <a:rPr lang="fi-FI" dirty="0"/>
              <a:t>63 ulkokuntosalipistettä</a:t>
            </a:r>
          </a:p>
          <a:p>
            <a:r>
              <a:rPr lang="fi-FI" dirty="0"/>
              <a:t>1165 km jalankulun ja pyöräliikenteen väyliä </a:t>
            </a:r>
          </a:p>
          <a:p>
            <a:r>
              <a:rPr lang="fi-FI" dirty="0"/>
              <a:t>85 km valaistua latua</a:t>
            </a:r>
          </a:p>
          <a:p>
            <a:r>
              <a:rPr lang="fi-FI" dirty="0"/>
              <a:t>150 luistelukenttää ja -kaukaloa</a:t>
            </a:r>
          </a:p>
          <a:p>
            <a:r>
              <a:rPr lang="fi-FI" dirty="0"/>
              <a:t>4 jäähallia</a:t>
            </a:r>
          </a:p>
          <a:p>
            <a:r>
              <a:rPr lang="fi-FI" dirty="0"/>
              <a:t>32 uimarantaa, joista Pyynikin uimaranta on esteetön</a:t>
            </a:r>
          </a:p>
          <a:p>
            <a:r>
              <a:rPr lang="fi-FI" dirty="0"/>
              <a:t>9 talviuintipaikkaa</a:t>
            </a:r>
          </a:p>
          <a:p>
            <a:r>
              <a:rPr lang="fi-FI" dirty="0"/>
              <a:t>4 uimahallia</a:t>
            </a:r>
          </a:p>
          <a:p>
            <a:r>
              <a:rPr lang="fi-FI" dirty="0"/>
              <a:t>1 maauimala</a:t>
            </a:r>
          </a:p>
          <a:p>
            <a:endParaRPr lang="fi-FI" dirty="0"/>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77FD0-45F7-154F-ABAE-423AA11BBD4F}"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7.5.2026</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 name="Ellipsi 9">
            <a:extLst>
              <a:ext uri="{FF2B5EF4-FFF2-40B4-BE49-F238E27FC236}">
                <a16:creationId xmlns:a16="http://schemas.microsoft.com/office/drawing/2014/main" id="{444533DD-8987-B386-4DFD-81256B9146F1}"/>
              </a:ext>
              <a:ext uri="{C183D7F6-B498-43B3-948B-1728B52AA6E4}">
                <adec:decorative xmlns:adec="http://schemas.microsoft.com/office/drawing/2017/decorative" val="1"/>
              </a:ext>
            </a:extLst>
          </p:cNvPr>
          <p:cNvSpPr/>
          <p:nvPr/>
        </p:nvSpPr>
        <p:spPr>
          <a:xfrm>
            <a:off x="4823191" y="2330416"/>
            <a:ext cx="1938821" cy="19388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65000"/>
              </a:lnSpc>
              <a:spcBef>
                <a:spcPct val="0"/>
              </a:spcBef>
              <a:spcAft>
                <a:spcPts val="0"/>
              </a:spcAft>
              <a:buClrTx/>
              <a:buSzTx/>
              <a:buFontTx/>
              <a:buNone/>
              <a:tabLst/>
              <a:defRPr/>
            </a:pPr>
            <a:endParaRPr kumimoji="0" lang="fi-FI" sz="3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uorakulmio 10">
            <a:extLst>
              <a:ext uri="{FF2B5EF4-FFF2-40B4-BE49-F238E27FC236}">
                <a16:creationId xmlns:a16="http://schemas.microsoft.com/office/drawing/2014/main" id="{0D1969E0-B66F-E23F-FBAB-9D61BCA415BD}"/>
              </a:ext>
            </a:extLst>
          </p:cNvPr>
          <p:cNvSpPr/>
          <p:nvPr/>
        </p:nvSpPr>
        <p:spPr>
          <a:xfrm>
            <a:off x="4637062" y="2766638"/>
            <a:ext cx="2311078" cy="984885"/>
          </a:xfrm>
          <a:prstGeom prst="rect">
            <a:avLst/>
          </a:prstGeom>
        </p:spPr>
        <p:txBody>
          <a:bodyPr wrap="square" anchor="ctr" anchorCtr="0">
            <a:spAutoFit/>
          </a:bodyPr>
          <a:lstStyle/>
          <a:p>
            <a:pPr marL="0" marR="0" lvl="0" indent="0" algn="ctr" defTabSz="914400" rtl="0" eaLnBrk="1" fontAlgn="auto" latinLnBrk="0" hangingPunct="1">
              <a:lnSpc>
                <a:spcPct val="100000"/>
              </a:lnSpc>
              <a:spcBef>
                <a:spcPts val="1000"/>
              </a:spcBef>
              <a:spcAft>
                <a:spcPts val="0"/>
              </a:spcAft>
              <a:buClr>
                <a:srgbClr val="28549A"/>
              </a:buClr>
              <a:buSzTx/>
              <a:buFontTx/>
              <a:buNone/>
              <a:tabLst/>
              <a:defRPr/>
            </a:pPr>
            <a:r>
              <a:rPr kumimoji="0" lang="fi-FI" sz="4000" b="1" i="0" u="none" strike="noStrike" kern="1200" cap="none" spc="0" normalizeH="0" baseline="0" noProof="0" dirty="0">
                <a:ln>
                  <a:noFill/>
                </a:ln>
                <a:solidFill>
                  <a:srgbClr val="FFFFFF"/>
                </a:solidFill>
                <a:effectLst/>
                <a:uLnTx/>
                <a:uFillTx/>
                <a:latin typeface="Montserrat Black" pitchFamily="2" charset="77"/>
                <a:ea typeface="+mn-ea"/>
                <a:cs typeface="+mn-cs"/>
              </a:rPr>
              <a:t>560</a:t>
            </a:r>
          </a:p>
          <a:p>
            <a:pPr marL="0" marR="0" lvl="0" indent="0" algn="ctr" defTabSz="914400" rtl="0" eaLnBrk="1" fontAlgn="auto" latinLnBrk="0" hangingPunct="1">
              <a:lnSpc>
                <a:spcPct val="100000"/>
              </a:lnSpc>
              <a:spcBef>
                <a:spcPts val="0"/>
              </a:spcBef>
              <a:spcAft>
                <a:spcPts val="0"/>
              </a:spcAft>
              <a:buClr>
                <a:srgbClr val="28549A"/>
              </a:buClr>
              <a:buSzTx/>
              <a:buFontTx/>
              <a:buNone/>
              <a:tabLst/>
              <a:defRPr/>
            </a:pPr>
            <a:r>
              <a:rPr kumimoji="0" lang="fi-FI" sz="1800" b="1" i="0" u="none" strike="noStrike" kern="1200" cap="none" spc="0" normalizeH="0" baseline="0" noProof="0" dirty="0">
                <a:ln>
                  <a:noFill/>
                </a:ln>
                <a:solidFill>
                  <a:srgbClr val="FFFFFF"/>
                </a:solidFill>
                <a:effectLst/>
                <a:uLnTx/>
                <a:uFillTx/>
                <a:latin typeface="Calibri" panose="020F0502020204030204"/>
                <a:ea typeface="+mn-ea"/>
                <a:cs typeface="+mn-cs"/>
              </a:rPr>
              <a:t>liikuntatilaa</a:t>
            </a:r>
          </a:p>
        </p:txBody>
      </p:sp>
    </p:spTree>
    <p:extLst>
      <p:ext uri="{BB962C8B-B14F-4D97-AF65-F5344CB8AC3E}">
        <p14:creationId xmlns:p14="http://schemas.microsoft.com/office/powerpoint/2010/main" val="2531437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p:txBody>
          <a:bodyPr/>
          <a:lstStyle/>
          <a:p>
            <a:r>
              <a:rPr lang="fi-FI"/>
              <a:t>Seuraamme </a:t>
            </a:r>
            <a:br>
              <a:rPr lang="fi-FI"/>
            </a:br>
            <a:r>
              <a:rPr lang="fi-FI"/>
              <a:t>urheilua intohimolla</a:t>
            </a:r>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p:txBody>
          <a:bodyPr vert="horz" lIns="91440" tIns="45720" rIns="91440" bIns="45720" rtlCol="0" anchor="t">
            <a:normAutofit lnSpcReduction="10000"/>
          </a:bodyPr>
          <a:lstStyle/>
          <a:p>
            <a:pPr marL="0" indent="0">
              <a:buNone/>
            </a:pPr>
            <a:r>
              <a:rPr lang="fi-FI" dirty="0"/>
              <a:t>Sarjakaudella 24-25: </a:t>
            </a:r>
          </a:p>
          <a:p>
            <a:r>
              <a:rPr lang="fi-FI" dirty="0"/>
              <a:t>775 000 urheilun koti- ja sarjaotteluiden seuraajaa </a:t>
            </a:r>
            <a:endParaRPr lang="fi-FI" dirty="0">
              <a:ea typeface="Calibri"/>
              <a:cs typeface="Calibri"/>
            </a:endParaRPr>
          </a:p>
          <a:p>
            <a:r>
              <a:rPr lang="fi-FI" dirty="0"/>
              <a:t>lähes 96 000 seurasi jalkapallon Veikkausliigan kotiotteluita </a:t>
            </a:r>
            <a:endParaRPr lang="fi-FI" dirty="0">
              <a:ea typeface="Calibri"/>
              <a:cs typeface="Calibri"/>
            </a:endParaRPr>
          </a:p>
          <a:p>
            <a:r>
              <a:rPr lang="fi-FI" dirty="0"/>
              <a:t>13 000 seurasi korisliigan kotiotteluita </a:t>
            </a:r>
            <a:endParaRPr lang="fi-FI" dirty="0">
              <a:ea typeface="Calibri"/>
              <a:cs typeface="Calibri"/>
            </a:endParaRPr>
          </a:p>
          <a:p>
            <a:r>
              <a:rPr lang="fi-FI" dirty="0"/>
              <a:t>37 000 miesten, ja 19 000 naisten Superpesiksen ja Ykköspesiksen kotiotteluseuraajaa </a:t>
            </a:r>
            <a:endParaRPr lang="fi-FI" dirty="0">
              <a:ea typeface="Calibri"/>
              <a:cs typeface="Calibri"/>
            </a:endParaRPr>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5FCE1097-1BB8-9645-9386-F34E2A396E64}" type="datetime1">
              <a:rPr lang="fi-FI" smtClean="0"/>
              <a:t>7.5.2026</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46</a:t>
            </a:fld>
            <a:endParaRPr lang="fi-FI"/>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760FAD13-9534-0987-CB39-C60517D836CA}"/>
              </a:ext>
              <a:ext uri="{C183D7F6-B498-43B3-948B-1728B52AA6E4}">
                <adec:decorative xmlns:adec="http://schemas.microsoft.com/office/drawing/2017/decorative" val="1"/>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pic>
        <p:nvPicPr>
          <p:cNvPr id="7" name="Picture 6" descr="Suomalaisia koripallofaneja katsomossa kannustamassa joukkuettaan.">
            <a:extLst>
              <a:ext uri="{FF2B5EF4-FFF2-40B4-BE49-F238E27FC236}">
                <a16:creationId xmlns:a16="http://schemas.microsoft.com/office/drawing/2014/main" id="{4A31FC50-66CB-13C0-1CDC-FDDC2B56A6D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1581"/>
            <a:ext cx="6002767" cy="6856419"/>
          </a:xfrm>
          <a:prstGeom prst="rect">
            <a:avLst/>
          </a:prstGeom>
        </p:spPr>
      </p:pic>
    </p:spTree>
    <p:extLst>
      <p:ext uri="{BB962C8B-B14F-4D97-AF65-F5344CB8AC3E}">
        <p14:creationId xmlns:p14="http://schemas.microsoft.com/office/powerpoint/2010/main" val="1995170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Äiti ja kaksi lasta ovat järvellä veneen kannella. He nojaavat veneen kaiteeseen ja hymyilevät kameralle.">
            <a:extLst>
              <a:ext uri="{FF2B5EF4-FFF2-40B4-BE49-F238E27FC236}">
                <a16:creationId xmlns:a16="http://schemas.microsoft.com/office/drawing/2014/main" id="{F5841161-1352-70E8-0C59-22E1C9D40E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13" y="0"/>
            <a:ext cx="12185373"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0" y="-17032"/>
            <a:ext cx="6077415" cy="6878548"/>
          </a:xfrm>
          <a:prstGeom prst="rect">
            <a:avLst/>
          </a:prstGeom>
          <a:solidFill>
            <a:schemeClr val="tx2">
              <a:lumMod val="75000"/>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798669" y="1103979"/>
            <a:ext cx="4930466" cy="1060926"/>
          </a:xfrm>
        </p:spPr>
        <p:txBody>
          <a:bodyPr/>
          <a:lstStyle/>
          <a:p>
            <a:r>
              <a:rPr lang="fi-FI">
                <a:solidFill>
                  <a:schemeClr val="bg1"/>
                </a:solidFill>
              </a:rPr>
              <a:t>Koko perheen Tampere</a:t>
            </a: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798669" y="2694921"/>
            <a:ext cx="4728165" cy="4163079"/>
          </a:xfrm>
        </p:spPr>
        <p:txBody>
          <a:bodyPr vert="horz" lIns="91440" tIns="45720" rIns="91440" bIns="45720" rtlCol="0" anchor="t">
            <a:normAutofit/>
          </a:bodyPr>
          <a:lstStyle/>
          <a:p>
            <a:pPr>
              <a:buClr>
                <a:schemeClr val="accent1"/>
              </a:buClr>
            </a:pPr>
            <a:r>
              <a:rPr lang="fi-FI" b="1" dirty="0">
                <a:solidFill>
                  <a:schemeClr val="bg1"/>
                </a:solidFill>
              </a:rPr>
              <a:t>28 huvilaitetta Särkänniemessä</a:t>
            </a:r>
          </a:p>
          <a:p>
            <a:pPr>
              <a:buClr>
                <a:schemeClr val="accent1"/>
              </a:buClr>
            </a:pPr>
            <a:r>
              <a:rPr lang="fi-FI" b="1" dirty="0">
                <a:solidFill>
                  <a:schemeClr val="bg1"/>
                </a:solidFill>
              </a:rPr>
              <a:t>Kesäkeidas </a:t>
            </a:r>
            <a:r>
              <a:rPr lang="fi-FI" b="1" dirty="0" err="1">
                <a:solidFill>
                  <a:schemeClr val="bg1"/>
                </a:solidFill>
              </a:rPr>
              <a:t>Viikinsaari</a:t>
            </a:r>
            <a:endParaRPr lang="fi-FI" b="1" dirty="0">
              <a:solidFill>
                <a:schemeClr val="bg1"/>
              </a:solidFill>
            </a:endParaRPr>
          </a:p>
          <a:p>
            <a:pPr>
              <a:buClr>
                <a:schemeClr val="accent1"/>
              </a:buClr>
            </a:pPr>
            <a:r>
              <a:rPr lang="fi-FI" b="1" dirty="0">
                <a:solidFill>
                  <a:schemeClr val="bg1"/>
                </a:solidFill>
              </a:rPr>
              <a:t>16 museota, muun muassa maailman ainoa Muumimuseo</a:t>
            </a:r>
            <a:endParaRPr lang="fi-FI" b="1" dirty="0">
              <a:solidFill>
                <a:schemeClr val="bg1"/>
              </a:solidFill>
              <a:ea typeface="Calibri"/>
              <a:cs typeface="Calibri"/>
            </a:endParaRPr>
          </a:p>
          <a:p>
            <a:pPr>
              <a:buClr>
                <a:schemeClr val="accent1"/>
              </a:buClr>
            </a:pPr>
            <a:r>
              <a:rPr lang="fi-FI" b="1" dirty="0">
                <a:solidFill>
                  <a:schemeClr val="bg1"/>
                </a:solidFill>
              </a:rPr>
              <a:t>13 keskustapuistoa</a:t>
            </a:r>
            <a:endParaRPr lang="fi-FI" b="1" dirty="0">
              <a:solidFill>
                <a:schemeClr val="bg1"/>
              </a:solidFill>
              <a:ea typeface="Calibri"/>
              <a:cs typeface="Calibri"/>
            </a:endParaRPr>
          </a:p>
          <a:p>
            <a:pPr>
              <a:buClr>
                <a:schemeClr val="accent1"/>
              </a:buClr>
            </a:pPr>
            <a:r>
              <a:rPr lang="fi-FI" b="1" dirty="0">
                <a:solidFill>
                  <a:schemeClr val="bg1"/>
                </a:solidFill>
              </a:rPr>
              <a:t>Yli 200 leikkipaikkaa</a:t>
            </a:r>
            <a:endParaRPr lang="fi-FI" b="1" dirty="0">
              <a:solidFill>
                <a:schemeClr val="bg1"/>
              </a:solidFill>
              <a:ea typeface="Calibri"/>
              <a:cs typeface="Calibri"/>
            </a:endParaRPr>
          </a:p>
          <a:p>
            <a:pPr>
              <a:buClr>
                <a:schemeClr val="bg1"/>
              </a:buClr>
            </a:pPr>
            <a:endParaRPr lang="fi-FI" b="1" dirty="0">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 uri="{C183D7F6-B498-43B3-948B-1728B52AA6E4}">
                <adec:decorative xmlns:adec="http://schemas.microsoft.com/office/drawing/2017/decorative" val="1"/>
              </a:ext>
            </a:extLst>
          </p:cNvPr>
          <p:cNvSpPr>
            <a:spLocks noGrp="1"/>
          </p:cNvSpPr>
          <p:nvPr>
            <p:ph type="dt" sz="half" idx="2"/>
          </p:nvPr>
        </p:nvSpPr>
        <p:spPr/>
        <p:txBody>
          <a:bodyPr/>
          <a:lstStyle/>
          <a:p>
            <a:fld id="{673254B0-A76C-3A4F-B3D7-7CE46D98E5F0}"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47</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Opa</a:t>
            </a: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sä suukottaa pientä vauvaa laivalaiturilla.">
            <a:extLst>
              <a:ext uri="{FF2B5EF4-FFF2-40B4-BE49-F238E27FC236}">
                <a16:creationId xmlns:a16="http://schemas.microsoft.com/office/drawing/2014/main" id="{453077A3-6476-AB87-B65E-EE057A6B315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2" name="Suorakulmio 13">
            <a:extLst>
              <a:ext uri="{FF2B5EF4-FFF2-40B4-BE49-F238E27FC236}">
                <a16:creationId xmlns:a16="http://schemas.microsoft.com/office/drawing/2014/main" id="{8BA71B76-3564-6658-1F72-F8C7654A658D}"/>
              </a:ext>
              <a:ext uri="{C183D7F6-B498-43B3-948B-1728B52AA6E4}">
                <adec:decorative xmlns:adec="http://schemas.microsoft.com/office/drawing/2017/decorative" val="1"/>
              </a:ext>
            </a:extLst>
          </p:cNvPr>
          <p:cNvSpPr>
            <a:spLocks/>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0" y="3206282"/>
            <a:ext cx="4066241"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a:ln>
                  <a:noFill/>
                </a:ln>
                <a:solidFill>
                  <a:schemeClr val="bg1">
                    <a:lumMod val="75000"/>
                    <a:lumOff val="25000"/>
                  </a:schemeClr>
                </a:solidFill>
                <a:effectLst/>
                <a:uLnTx/>
                <a:uFillTx/>
                <a:latin typeface="Montserrat Black" pitchFamily="2" charset="77"/>
              </a:rPr>
              <a:t>KOTI</a:t>
            </a:r>
          </a:p>
        </p:txBody>
      </p:sp>
      <p:sp>
        <p:nvSpPr>
          <p:cNvPr id="16" name="Suorakulmio 15">
            <a:extLst>
              <a:ext uri="{FF2B5EF4-FFF2-40B4-BE49-F238E27FC236}">
                <a16:creationId xmlns:a16="http://schemas.microsoft.com/office/drawing/2014/main" id="{A76AE085-D16F-0249-8EA1-4CDA92BAF8D7}"/>
              </a:ext>
            </a:extLst>
          </p:cNvPr>
          <p:cNvSpPr/>
          <p:nvPr/>
        </p:nvSpPr>
        <p:spPr>
          <a:xfrm>
            <a:off x="847566" y="4692789"/>
            <a:ext cx="7118309" cy="1384626"/>
          </a:xfrm>
          <a:prstGeom prst="rect">
            <a:avLst/>
          </a:prstGeom>
          <a:noFill/>
        </p:spPr>
        <p:txBody>
          <a:bodyPr wrap="square">
            <a:noAutofit/>
          </a:bodyPr>
          <a:lstStyle/>
          <a:p>
            <a:pPr lvl="0">
              <a:defRPr/>
            </a:pPr>
            <a:r>
              <a:rPr lang="fi-FI" sz="2000">
                <a:solidFill>
                  <a:schemeClr val="bg1"/>
                </a:solidFill>
              </a:rPr>
              <a:t>Koti on aina rakas, mutta jokaiselle erilainen. </a:t>
            </a:r>
            <a:br>
              <a:rPr lang="fi-FI" sz="2000">
                <a:solidFill>
                  <a:schemeClr val="bg1"/>
                </a:solidFill>
              </a:rPr>
            </a:br>
            <a:r>
              <a:rPr lang="fi-FI" sz="2000">
                <a:solidFill>
                  <a:schemeClr val="bg1"/>
                </a:solidFill>
              </a:rPr>
              <a:t>Tampere on koti, jossa on hyvä asua, opiskella, </a:t>
            </a:r>
            <a:br>
              <a:rPr lang="fi-FI" sz="2000">
                <a:solidFill>
                  <a:schemeClr val="bg1"/>
                </a:solidFill>
              </a:rPr>
            </a:br>
            <a:r>
              <a:rPr lang="fi-FI" sz="2000">
                <a:solidFill>
                  <a:schemeClr val="bg1"/>
                </a:solidFill>
              </a:rPr>
              <a:t>työskennellä, yrittää ja vierailla.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3875F006-F9EA-8A4F-AAC6-0C5FC1CE7B8A}" type="datetime1">
              <a:rPr lang="fi-FI" smtClean="0">
                <a:solidFill>
                  <a:schemeClr val="bg1"/>
                </a:solidFill>
              </a:rPr>
              <a:t>7.5.2026</a:t>
            </a:fld>
            <a:endParaRPr lang="fi-FI">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48</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6" descr="Pariskunta kävelee rantakatua pitkin Tampereen Ranta-Tampellassa valoisassa kesäillassa.">
            <a:extLst>
              <a:ext uri="{FF2B5EF4-FFF2-40B4-BE49-F238E27FC236}">
                <a16:creationId xmlns:a16="http://schemas.microsoft.com/office/drawing/2014/main" id="{7A9A8D55-4CC9-C58A-907B-71A47F4E81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
            <a:ext cx="6622995" cy="6857998"/>
          </a:xfrm>
          <a:prstGeom prst="rect">
            <a:avLst/>
          </a:prstGeom>
          <a:ln>
            <a:noFill/>
          </a:ln>
          <a:effectLst/>
        </p:spPr>
      </p:pic>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7083958" y="825198"/>
            <a:ext cx="4930466" cy="1060926"/>
          </a:xfrm>
        </p:spPr>
        <p:txBody>
          <a:bodyPr/>
          <a:lstStyle/>
          <a:p>
            <a:r>
              <a:rPr lang="fi-FI"/>
              <a:t>Vetovoimaisin </a:t>
            </a:r>
            <a:br>
              <a:rPr lang="fi-FI"/>
            </a:br>
            <a:r>
              <a:rPr lang="fi-FI"/>
              <a:t>paikka perustaa koti</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813510" y="2325499"/>
            <a:ext cx="4728165" cy="4163079"/>
          </a:xfrm>
        </p:spPr>
        <p:txBody>
          <a:bodyPr>
            <a:normAutofit/>
          </a:bodyPr>
          <a:lstStyle/>
          <a:p>
            <a:pPr marL="0" indent="0">
              <a:spcBef>
                <a:spcPts val="400"/>
              </a:spcBef>
              <a:buNone/>
            </a:pPr>
            <a:r>
              <a:rPr lang="fi-FI" b="1"/>
              <a:t>Miksi Tampere?</a:t>
            </a:r>
          </a:p>
          <a:p>
            <a:pPr>
              <a:spcBef>
                <a:spcPts val="400"/>
              </a:spcBef>
            </a:pPr>
            <a:r>
              <a:rPr lang="fi-FI"/>
              <a:t>rento ja mutkaton ilmapiiri</a:t>
            </a:r>
          </a:p>
          <a:p>
            <a:pPr>
              <a:spcBef>
                <a:spcPts val="400"/>
              </a:spcBef>
            </a:pPr>
            <a:r>
              <a:rPr lang="fi-FI"/>
              <a:t>kehittyvät ja uudistuvat asuinalueet</a:t>
            </a:r>
          </a:p>
          <a:p>
            <a:pPr>
              <a:spcBef>
                <a:spcPts val="400"/>
              </a:spcBef>
            </a:pPr>
            <a:r>
              <a:rPr lang="fi-FI"/>
              <a:t>sujuva liikkuminen</a:t>
            </a:r>
          </a:p>
          <a:p>
            <a:pPr>
              <a:spcBef>
                <a:spcPts val="400"/>
              </a:spcBef>
            </a:pPr>
            <a:r>
              <a:rPr lang="fi-FI"/>
              <a:t>monipuoliset elämykset</a:t>
            </a:r>
          </a:p>
          <a:p>
            <a:pPr>
              <a:spcBef>
                <a:spcPts val="400"/>
              </a:spcBef>
            </a:pPr>
            <a:r>
              <a:rPr lang="fi-FI"/>
              <a:t>uimaranta aina pyörämatkan päässä</a:t>
            </a:r>
          </a:p>
          <a:p>
            <a:pPr marL="0" indent="0">
              <a:spcBef>
                <a:spcPts val="400"/>
              </a:spcBef>
              <a:buNone/>
            </a:pPr>
            <a:endParaRPr lang="fi-FI"/>
          </a:p>
        </p:txBody>
      </p:sp>
      <p:sp>
        <p:nvSpPr>
          <p:cNvPr id="2" name="Päivämäärän paikkamerkki 1">
            <a:extLst>
              <a:ext uri="{FF2B5EF4-FFF2-40B4-BE49-F238E27FC236}">
                <a16:creationId xmlns:a16="http://schemas.microsoft.com/office/drawing/2014/main" id="{230C02E1-96F6-5F1D-604F-877FF407ACE0}"/>
              </a:ext>
              <a:ext uri="{C183D7F6-B498-43B3-948B-1728B52AA6E4}">
                <adec:decorative xmlns:adec="http://schemas.microsoft.com/office/drawing/2017/decorative" val="1"/>
              </a:ext>
            </a:extLst>
          </p:cNvPr>
          <p:cNvSpPr>
            <a:spLocks noGrp="1"/>
          </p:cNvSpPr>
          <p:nvPr>
            <p:ph type="dt" sz="half" idx="2"/>
          </p:nvPr>
        </p:nvSpPr>
        <p:spPr/>
        <p:txBody>
          <a:bodyPr/>
          <a:lstStyle/>
          <a:p>
            <a:fld id="{A651EFB6-7C51-1041-B1C2-0D6E690DCD49}" type="datetime1">
              <a:rPr lang="fi-FI" smtClean="0"/>
              <a:t>7.5.2026</a:t>
            </a:fld>
            <a:endParaRPr lang="fi-FI"/>
          </a:p>
        </p:txBody>
      </p:sp>
      <p:sp>
        <p:nvSpPr>
          <p:cNvPr id="3" name="Dian numeron paikkamerkki 2">
            <a:extLst>
              <a:ext uri="{FF2B5EF4-FFF2-40B4-BE49-F238E27FC236}">
                <a16:creationId xmlns:a16="http://schemas.microsoft.com/office/drawing/2014/main" id="{E5865941-75FA-5093-0C78-276CB00E3FB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pPr/>
              <a:t>49</a:t>
            </a:fld>
            <a:endParaRPr lang="fi-FI"/>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1304977" y="701637"/>
            <a:ext cx="2086984" cy="208698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5048279" y="3733363"/>
            <a:ext cx="2616949" cy="261694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5309832" y="4369921"/>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a:ln>
                  <a:noFill/>
                </a:ln>
                <a:solidFill>
                  <a:srgbClr val="5BCBEB"/>
                </a:solidFill>
                <a:effectLst/>
                <a:uLnTx/>
                <a:uFillTx/>
                <a:latin typeface="Montserrat Black" pitchFamily="2" charset="77"/>
              </a:rPr>
              <a:t>15–20 %</a:t>
            </a:r>
          </a:p>
          <a:p>
            <a:pPr marL="0" marR="0" lvl="0" indent="0" defTabSz="914400" rtl="0" eaLnBrk="1" fontAlgn="auto" latinLnBrk="0" hangingPunct="1">
              <a:lnSpc>
                <a:spcPct val="90000"/>
              </a:lnSpc>
              <a:spcBef>
                <a:spcPct val="0"/>
              </a:spcBef>
              <a:spcAft>
                <a:spcPts val="0"/>
              </a:spcAft>
              <a:buClrTx/>
              <a:buSzTx/>
              <a:buFontTx/>
              <a:buNone/>
              <a:tabLst/>
              <a:defRPr/>
            </a:pPr>
            <a:r>
              <a:rPr kumimoji="0" lang="fi-FI" sz="1800" u="none" strike="noStrike" kern="1200" cap="none" spc="0" normalizeH="0" baseline="0" noProof="0">
                <a:ln>
                  <a:noFill/>
                </a:ln>
                <a:solidFill>
                  <a:srgbClr val="FFFFFF"/>
                </a:solidFill>
                <a:effectLst/>
                <a:uLnTx/>
                <a:uFillTx/>
              </a:rPr>
              <a:t>asukkaista uusia tamperelaisia </a:t>
            </a:r>
            <a:br>
              <a:rPr kumimoji="0" lang="fi-FI" sz="1800" u="none" strike="noStrike" kern="1200" cap="none" spc="0" normalizeH="0" baseline="0" noProof="0">
                <a:ln>
                  <a:noFill/>
                </a:ln>
                <a:solidFill>
                  <a:srgbClr val="FFFFFF"/>
                </a:solidFill>
                <a:effectLst/>
                <a:uLnTx/>
                <a:uFillTx/>
              </a:rPr>
            </a:br>
            <a:r>
              <a:rPr kumimoji="0" lang="fi-FI" sz="1800" u="none" strike="noStrike" kern="1200" cap="none" spc="0" normalizeH="0" baseline="0" noProof="0">
                <a:ln>
                  <a:noFill/>
                </a:ln>
                <a:solidFill>
                  <a:srgbClr val="FFFFFF"/>
                </a:solidFill>
                <a:effectLst/>
                <a:uLnTx/>
                <a:uFillTx/>
              </a:rPr>
              <a:t>10 vuoden </a:t>
            </a:r>
            <a:br>
              <a:rPr kumimoji="0" lang="fi-FI" sz="1800" u="none" strike="noStrike" kern="1200" cap="none" spc="0" normalizeH="0" baseline="0" noProof="0">
                <a:ln>
                  <a:noFill/>
                </a:ln>
                <a:solidFill>
                  <a:srgbClr val="FFFFFF"/>
                </a:solidFill>
                <a:effectLst/>
                <a:uLnTx/>
                <a:uFillTx/>
              </a:rPr>
            </a:br>
            <a:r>
              <a:rPr kumimoji="0" lang="fi-FI" sz="1800" u="none" strike="noStrike" kern="1200" cap="none" spc="0" normalizeH="0" baseline="0" noProof="0">
                <a:ln>
                  <a:noFill/>
                </a:ln>
                <a:solidFill>
                  <a:srgbClr val="FFFFFF"/>
                </a:solidFill>
                <a:effectLst/>
                <a:uLnTx/>
                <a:uFillTx/>
              </a:rPr>
              <a:t>päästä</a:t>
            </a: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1196168" y="1020312"/>
            <a:ext cx="2354153"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lang="fi-FI" sz="3600" dirty="0">
                <a:solidFill>
                  <a:srgbClr val="5BCBEB"/>
                </a:solidFill>
                <a:latin typeface="Montserrat Black" pitchFamily="2" charset="77"/>
              </a:rPr>
              <a:t>5 </a:t>
            </a:r>
            <a:r>
              <a:rPr kumimoji="0" lang="fi-FI" sz="3600" u="none" strike="noStrike" kern="1200" cap="none" spc="0" normalizeH="0" baseline="0" noProof="0" dirty="0">
                <a:ln>
                  <a:noFill/>
                </a:ln>
                <a:solidFill>
                  <a:srgbClr val="5BCBEB"/>
                </a:solidFill>
                <a:effectLst/>
                <a:uLnTx/>
                <a:uFillTx/>
                <a:latin typeface="Montserrat Black" pitchFamily="2" charset="77"/>
              </a:rPr>
              <a:t>000</a:t>
            </a:r>
            <a:endParaRPr lang="fi-FI" sz="3600" u="none" strike="noStrike" kern="1200" cap="none" spc="0" normalizeH="0" baseline="0" noProof="0" dirty="0">
              <a:ln>
                <a:noFill/>
              </a:ln>
              <a:solidFill>
                <a:srgbClr val="5BCBEB"/>
              </a:solidFill>
              <a:effectLst/>
              <a:uLnTx/>
              <a:uFillTx/>
              <a:latin typeface="Montserrat Black" pitchFamily="2" charset="77"/>
              <a:cs typeface="Calibri"/>
            </a:endParaRPr>
          </a:p>
          <a:p>
            <a:pPr marL="0" marR="0" lvl="0" indent="0" defTabSz="914400" rtl="0" eaLnBrk="1" fontAlgn="auto" latinLnBrk="0" hangingPunct="1">
              <a:lnSpc>
                <a:spcPct val="90000"/>
              </a:lnSpc>
              <a:spcBef>
                <a:spcPct val="0"/>
              </a:spcBef>
              <a:spcAft>
                <a:spcPts val="0"/>
              </a:spcAft>
              <a:buClrTx/>
              <a:buSzTx/>
              <a:buFontTx/>
              <a:buNone/>
              <a:tabLst/>
              <a:defRPr/>
            </a:pPr>
            <a:r>
              <a:rPr lang="fi-FI" sz="1800" dirty="0">
                <a:solidFill>
                  <a:srgbClr val="FFFFFF"/>
                </a:solidFill>
              </a:rPr>
              <a:t>u</a:t>
            </a:r>
            <a:r>
              <a:rPr kumimoji="0" lang="fi-FI" sz="1800" u="none" strike="noStrike" kern="1200" cap="none" spc="0" normalizeH="0" baseline="0" noProof="0" dirty="0" err="1">
                <a:ln>
                  <a:noFill/>
                </a:ln>
                <a:solidFill>
                  <a:srgbClr val="FFFFFF"/>
                </a:solidFill>
                <a:effectLst/>
                <a:uLnTx/>
                <a:uFillTx/>
              </a:rPr>
              <a:t>utta</a:t>
            </a:r>
            <a:r>
              <a:rPr kumimoji="0" lang="fi-FI" sz="1800" u="none" strike="noStrike" kern="1200" cap="none" spc="0" normalizeH="0" baseline="0" noProof="0" dirty="0">
                <a:ln>
                  <a:noFill/>
                </a:ln>
                <a:solidFill>
                  <a:srgbClr val="FFFFFF"/>
                </a:solidFill>
                <a:effectLst/>
                <a:uLnTx/>
                <a:uFillTx/>
              </a:rPr>
              <a:t> asukasta vuosittain</a:t>
            </a:r>
          </a:p>
        </p:txBody>
      </p:sp>
      <p:sp>
        <p:nvSpPr>
          <p:cNvPr id="13" name="Tekstiruutu 24">
            <a:extLst>
              <a:ext uri="{FF2B5EF4-FFF2-40B4-BE49-F238E27FC236}">
                <a16:creationId xmlns:a16="http://schemas.microsoft.com/office/drawing/2014/main" id="{D2AF7057-C502-5DFC-5AE0-2E83665274F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EE27E176-A301-2155-5EBE-CB83AFD5EC0C}"/>
              </a:ext>
              <a:ext uri="{C183D7F6-B498-43B3-948B-1728B52AA6E4}">
                <adec:decorative xmlns:adec="http://schemas.microsoft.com/office/drawing/2017/decorative" val="1"/>
              </a:ext>
            </a:extLst>
          </p:cNvPr>
          <p:cNvSpPr txBox="1"/>
          <p:nvPr/>
        </p:nvSpPr>
        <p:spPr>
          <a:xfrm>
            <a:off x="7081024" y="-1304693"/>
            <a:ext cx="0" cy="0"/>
          </a:xfrm>
          <a:prstGeom prst="rect">
            <a:avLst/>
          </a:prstGeom>
          <a:effectLst/>
        </p:spPr>
        <p:txBody>
          <a:bodyPr vert="horz" wrap="none" lIns="91440" tIns="45720" rIns="91440" bIns="45720" rtlCol="0" anchor="t">
            <a:normAutofit fontScale="25000" lnSpcReduction="20000"/>
          </a:bodyPr>
          <a:lstStyle/>
          <a:p>
            <a:pPr algn="l"/>
            <a:endParaRPr lang="en-FI" sz="2000"/>
          </a:p>
        </p:txBody>
      </p:sp>
    </p:spTree>
    <p:extLst>
      <p:ext uri="{BB962C8B-B14F-4D97-AF65-F5344CB8AC3E}">
        <p14:creationId xmlns:p14="http://schemas.microsoft.com/office/powerpoint/2010/main" val="415492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Kuva 24">
            <a:extLst>
              <a:ext uri="{FF2B5EF4-FFF2-40B4-BE49-F238E27FC236}">
                <a16:creationId xmlns:a16="http://schemas.microsoft.com/office/drawing/2014/main" id="{07DB4103-73BE-9116-D9F2-9865BB95FD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orakulmio 9">
            <a:extLst>
              <a:ext uri="{FF2B5EF4-FFF2-40B4-BE49-F238E27FC236}">
                <a16:creationId xmlns:a16="http://schemas.microsoft.com/office/drawing/2014/main" id="{99CF2C22-106D-5E02-034F-8696FBD1B2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178" y="-10147"/>
            <a:ext cx="12212357" cy="6878294"/>
          </a:xfrm>
          <a:prstGeom prst="rect">
            <a:avLst/>
          </a:prstGeom>
          <a:solidFill>
            <a:srgbClr val="22437B">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Kuva 6">
            <a:extLst>
              <a:ext uri="{FF2B5EF4-FFF2-40B4-BE49-F238E27FC236}">
                <a16:creationId xmlns:a16="http://schemas.microsoft.com/office/drawing/2014/main" id="{CCB2F70C-0B8D-9837-E69B-E09D7B88651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90" t="3560" r="8664" b="22743"/>
          <a:stretch/>
        </p:blipFill>
        <p:spPr>
          <a:xfrm>
            <a:off x="3744581" y="0"/>
            <a:ext cx="8447419" cy="6858000"/>
          </a:xfrm>
          <a:prstGeom prst="rect">
            <a:avLst/>
          </a:prstGeom>
        </p:spPr>
      </p:pic>
      <p:sp>
        <p:nvSpPr>
          <p:cNvPr id="2" name="Title 1">
            <a:extLst>
              <a:ext uri="{FF2B5EF4-FFF2-40B4-BE49-F238E27FC236}">
                <a16:creationId xmlns:a16="http://schemas.microsoft.com/office/drawing/2014/main" id="{9C929FED-2D04-65B0-F2C2-257F15E801A9}"/>
              </a:ext>
            </a:extLst>
          </p:cNvPr>
          <p:cNvSpPr>
            <a:spLocks noGrp="1"/>
          </p:cNvSpPr>
          <p:nvPr>
            <p:ph type="title"/>
          </p:nvPr>
        </p:nvSpPr>
        <p:spPr/>
        <p:txBody>
          <a:bodyPr/>
          <a:lstStyle/>
          <a:p>
            <a:r>
              <a:rPr lang="fi-FI">
                <a:solidFill>
                  <a:schemeClr val="bg1"/>
                </a:solidFill>
              </a:rPr>
              <a:t>Tampere </a:t>
            </a:r>
            <a:br>
              <a:rPr lang="fi-FI">
                <a:solidFill>
                  <a:schemeClr val="bg1"/>
                </a:solidFill>
              </a:rPr>
            </a:br>
            <a:r>
              <a:rPr lang="fi-FI">
                <a:solidFill>
                  <a:schemeClr val="bg1"/>
                </a:solidFill>
              </a:rPr>
              <a:t>keskellä kaikkea</a:t>
            </a:r>
            <a:endParaRPr lang="en-FI">
              <a:solidFill>
                <a:schemeClr val="bg1"/>
              </a:solidFill>
            </a:endParaRPr>
          </a:p>
        </p:txBody>
      </p:sp>
      <p:sp>
        <p:nvSpPr>
          <p:cNvPr id="3" name="Content Placeholder 2">
            <a:extLst>
              <a:ext uri="{FF2B5EF4-FFF2-40B4-BE49-F238E27FC236}">
                <a16:creationId xmlns:a16="http://schemas.microsoft.com/office/drawing/2014/main" id="{9E57BDB4-3899-DDDC-4A2A-577A74B4F5CC}"/>
              </a:ext>
            </a:extLst>
          </p:cNvPr>
          <p:cNvSpPr>
            <a:spLocks noGrp="1"/>
          </p:cNvSpPr>
          <p:nvPr>
            <p:ph sz="quarter" idx="15"/>
          </p:nvPr>
        </p:nvSpPr>
        <p:spPr/>
        <p:txBody>
          <a:bodyPr>
            <a:normAutofit/>
          </a:bodyPr>
          <a:lstStyle/>
          <a:p>
            <a:pPr marL="0" indent="0">
              <a:lnSpc>
                <a:spcPct val="90000"/>
              </a:lnSpc>
              <a:spcBef>
                <a:spcPts val="300"/>
              </a:spcBef>
              <a:buClr>
                <a:schemeClr val="accent3"/>
              </a:buClr>
              <a:buFont typeface="Arial" panose="020B0604020202020204" pitchFamily="34" charset="0"/>
              <a:buNone/>
            </a:pPr>
            <a:r>
              <a:rPr lang="fi-FI" sz="2000" b="1">
                <a:solidFill>
                  <a:schemeClr val="bg1"/>
                </a:solidFill>
              </a:rPr>
              <a:t>2 tunnin etäisyydellä Tampereesta:</a:t>
            </a:r>
            <a:endParaRPr lang="fi-FI" sz="2000" b="1">
              <a:solidFill>
                <a:schemeClr val="bg1"/>
              </a:solidFill>
              <a:ea typeface="+mn-lt"/>
              <a:cs typeface="+mn-lt"/>
            </a:endParaRPr>
          </a:p>
          <a:p>
            <a:pPr marL="137795" indent="-137795">
              <a:lnSpc>
                <a:spcPct val="90000"/>
              </a:lnSpc>
              <a:spcBef>
                <a:spcPts val="300"/>
              </a:spcBef>
              <a:buClr>
                <a:schemeClr val="accent3"/>
              </a:buClr>
            </a:pPr>
            <a:r>
              <a:rPr lang="fi-FI" sz="2000">
                <a:solidFill>
                  <a:schemeClr val="bg1"/>
                </a:solidFill>
              </a:rPr>
              <a:t>Asuu 75 % Suomen väestöstä </a:t>
            </a:r>
          </a:p>
          <a:p>
            <a:pPr marL="137795" indent="-137795">
              <a:lnSpc>
                <a:spcPct val="90000"/>
              </a:lnSpc>
              <a:spcBef>
                <a:spcPts val="300"/>
              </a:spcBef>
              <a:buClr>
                <a:schemeClr val="accent3"/>
              </a:buClr>
            </a:pPr>
            <a:r>
              <a:rPr lang="fi-FI" sz="2000">
                <a:solidFill>
                  <a:schemeClr val="bg1"/>
                </a:solidFill>
              </a:rPr>
              <a:t>Toimii 80 % Suomen teollisuudesta </a:t>
            </a:r>
            <a:endParaRPr lang="fi-FI" sz="2000">
              <a:solidFill>
                <a:schemeClr val="bg1"/>
              </a:solidFill>
              <a:cs typeface="Calibri"/>
            </a:endParaRPr>
          </a:p>
          <a:p>
            <a:pPr marL="137795" indent="-137795">
              <a:lnSpc>
                <a:spcPct val="90000"/>
              </a:lnSpc>
              <a:spcBef>
                <a:spcPts val="300"/>
              </a:spcBef>
              <a:buClr>
                <a:schemeClr val="accent3"/>
              </a:buClr>
            </a:pPr>
            <a:r>
              <a:rPr lang="fi-FI" sz="2000">
                <a:solidFill>
                  <a:schemeClr val="bg1"/>
                </a:solidFill>
              </a:rPr>
              <a:t>Investoidaan 80 % tutkimus- ja kehittämistoiminnan menoista</a:t>
            </a:r>
          </a:p>
        </p:txBody>
      </p:sp>
      <p:sp>
        <p:nvSpPr>
          <p:cNvPr id="4" name="Date Placeholder 3">
            <a:extLst>
              <a:ext uri="{FF2B5EF4-FFF2-40B4-BE49-F238E27FC236}">
                <a16:creationId xmlns:a16="http://schemas.microsoft.com/office/drawing/2014/main" id="{DD586FEA-2042-9CD0-3299-84126FFFC44D}"/>
              </a:ext>
              <a:ext uri="{C183D7F6-B498-43B3-948B-1728B52AA6E4}">
                <adec:decorative xmlns:adec="http://schemas.microsoft.com/office/drawing/2017/decorative" val="1"/>
              </a:ext>
            </a:extLst>
          </p:cNvPr>
          <p:cNvSpPr>
            <a:spLocks noGrp="1"/>
          </p:cNvSpPr>
          <p:nvPr>
            <p:ph type="dt" sz="half" idx="2"/>
          </p:nvPr>
        </p:nvSpPr>
        <p:spPr/>
        <p:txBody>
          <a:bodyPr/>
          <a:lstStyle/>
          <a:p>
            <a:fld id="{4EC50F96-65D1-A54C-89A7-1A2BF7BB6A70}" type="datetime1">
              <a:rPr lang="fi-FI" smtClean="0">
                <a:solidFill>
                  <a:schemeClr val="bg1"/>
                </a:solidFill>
              </a:rPr>
              <a:t>7.5.2026</a:t>
            </a:fld>
            <a:endParaRPr lang="fi-FI">
              <a:solidFill>
                <a:schemeClr val="bg1"/>
              </a:solidFill>
            </a:endParaRPr>
          </a:p>
        </p:txBody>
      </p:sp>
      <p:sp>
        <p:nvSpPr>
          <p:cNvPr id="5" name="Slide Number Placeholder 4">
            <a:extLst>
              <a:ext uri="{FF2B5EF4-FFF2-40B4-BE49-F238E27FC236}">
                <a16:creationId xmlns:a16="http://schemas.microsoft.com/office/drawing/2014/main" id="{0E278B39-4463-581F-B65A-E9C2B2BE02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5</a:t>
            </a:fld>
            <a:endParaRPr lang="fi-FI"/>
          </a:p>
        </p:txBody>
      </p:sp>
      <p:sp>
        <p:nvSpPr>
          <p:cNvPr id="25" name="Dian numeron paikkamerkki 4">
            <a:extLst>
              <a:ext uri="{FF2B5EF4-FFF2-40B4-BE49-F238E27FC236}">
                <a16:creationId xmlns:a16="http://schemas.microsoft.com/office/drawing/2014/main" id="{D476C041-7741-8F36-7920-1B9374158B0B}"/>
              </a:ext>
              <a:ext uri="{C183D7F6-B498-43B3-948B-1728B52AA6E4}">
                <adec:decorative xmlns:adec="http://schemas.microsoft.com/office/drawing/2017/decorative" val="1"/>
              </a:ext>
            </a:extLst>
          </p:cNvPr>
          <p:cNvSpPr txBox="1">
            <a:spLocks/>
          </p:cNvSpPr>
          <p:nvPr/>
        </p:nvSpPr>
        <p:spPr>
          <a:xfrm>
            <a:off x="11202684" y="6356350"/>
            <a:ext cx="851263"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3EE06F1-2D77-A44E-97FA-F679B9CB76D5}" type="slidenum">
              <a:rPr lang="fi-FI" smtClean="0">
                <a:solidFill>
                  <a:schemeClr val="bg1"/>
                </a:solidFill>
                <a:latin typeface="Calibri" panose="020F0502020204030204"/>
              </a:rPr>
              <a:pPr>
                <a:defRPr/>
              </a:pPr>
              <a:t>5</a:t>
            </a:fld>
            <a:endParaRPr lang="fi-FI">
              <a:solidFill>
                <a:schemeClr val="bg1"/>
              </a:solidFill>
              <a:latin typeface="Calibri" panose="020F0502020204030204"/>
            </a:endParaRPr>
          </a:p>
        </p:txBody>
      </p:sp>
      <p:pic>
        <p:nvPicPr>
          <p:cNvPr id="26" name="Kuva 20">
            <a:extLst>
              <a:ext uri="{FF2B5EF4-FFF2-40B4-BE49-F238E27FC236}">
                <a16:creationId xmlns:a16="http://schemas.microsoft.com/office/drawing/2014/main" id="{BAC13690-A0E5-4DBD-E4D0-93A025781B2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grpSp>
        <p:nvGrpSpPr>
          <p:cNvPr id="27" name="Ryhmä 21" descr="1,5 h">
            <a:extLst>
              <a:ext uri="{FF2B5EF4-FFF2-40B4-BE49-F238E27FC236}">
                <a16:creationId xmlns:a16="http://schemas.microsoft.com/office/drawing/2014/main" id="{6B3BC1D2-4E4B-48DD-C20E-81E451672C49}"/>
              </a:ext>
            </a:extLst>
          </p:cNvPr>
          <p:cNvGrpSpPr/>
          <p:nvPr/>
        </p:nvGrpSpPr>
        <p:grpSpPr>
          <a:xfrm>
            <a:off x="595976" y="4212901"/>
            <a:ext cx="1060928" cy="1060927"/>
            <a:chOff x="10397917" y="1303836"/>
            <a:chExt cx="1193496" cy="1193495"/>
          </a:xfrm>
        </p:grpSpPr>
        <p:sp>
          <p:nvSpPr>
            <p:cNvPr id="28" name="Ellipsi 23">
              <a:extLst>
                <a:ext uri="{FF2B5EF4-FFF2-40B4-BE49-F238E27FC236}">
                  <a16:creationId xmlns:a16="http://schemas.microsoft.com/office/drawing/2014/main" id="{AE3ECCB5-8981-D799-1BB6-D6DC1FB0931A}"/>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Suorakulmio 24">
              <a:extLst>
                <a:ext uri="{FF2B5EF4-FFF2-40B4-BE49-F238E27FC236}">
                  <a16:creationId xmlns:a16="http://schemas.microsoft.com/office/drawing/2014/main" id="{93880E8C-D61D-113C-AD0C-7F12D6DAA178}"/>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a:ln>
                    <a:noFill/>
                  </a:ln>
                  <a:solidFill>
                    <a:srgbClr val="FFFFFF"/>
                  </a:solidFill>
                  <a:effectLst/>
                  <a:uLnTx/>
                  <a:uFillTx/>
                  <a:latin typeface="Calibri" panose="020F0502020204030204"/>
                  <a:ea typeface="+mn-ea"/>
                  <a:cs typeface="+mn-cs"/>
                </a:rPr>
                <a:t>1,5 h</a:t>
              </a:r>
            </a:p>
          </p:txBody>
        </p:sp>
      </p:grpSp>
      <p:sp>
        <p:nvSpPr>
          <p:cNvPr id="30" name="Tekstiruutu 26">
            <a:extLst>
              <a:ext uri="{FF2B5EF4-FFF2-40B4-BE49-F238E27FC236}">
                <a16:creationId xmlns:a16="http://schemas.microsoft.com/office/drawing/2014/main" id="{066D3015-3222-7EBC-375D-4628150C0CB6}"/>
              </a:ext>
            </a:extLst>
          </p:cNvPr>
          <p:cNvSpPr txBox="1"/>
          <p:nvPr/>
        </p:nvSpPr>
        <p:spPr>
          <a:xfrm>
            <a:off x="1739793" y="4499325"/>
            <a:ext cx="3683409" cy="40011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Helsinki-Vantaan lentokentälle</a:t>
            </a:r>
            <a:endParaRPr kumimoji="0" lang="en-GB" sz="2000" b="1" i="0" u="none" strike="noStrike" kern="1200" cap="none" spc="0" normalizeH="0" baseline="0" noProof="0">
              <a:ln>
                <a:noFill/>
              </a:ln>
              <a:solidFill>
                <a:srgbClr val="212121"/>
              </a:solidFill>
              <a:effectLst/>
              <a:uLnTx/>
              <a:uFillTx/>
              <a:latin typeface="Calibri" panose="020F0502020204030204"/>
              <a:ea typeface="+mn-ea"/>
              <a:cs typeface="+mn-cs"/>
            </a:endParaRPr>
          </a:p>
        </p:txBody>
      </p:sp>
      <p:grpSp>
        <p:nvGrpSpPr>
          <p:cNvPr id="31" name="Ryhmä 12" descr="20 min">
            <a:extLst>
              <a:ext uri="{FF2B5EF4-FFF2-40B4-BE49-F238E27FC236}">
                <a16:creationId xmlns:a16="http://schemas.microsoft.com/office/drawing/2014/main" id="{FFBC674A-9B5A-9FB5-938C-2DEADC6FD097}"/>
              </a:ext>
            </a:extLst>
          </p:cNvPr>
          <p:cNvGrpSpPr/>
          <p:nvPr/>
        </p:nvGrpSpPr>
        <p:grpSpPr>
          <a:xfrm>
            <a:off x="1480078" y="5028495"/>
            <a:ext cx="1060928" cy="1060927"/>
            <a:chOff x="10397917" y="1303836"/>
            <a:chExt cx="1193496" cy="1193495"/>
          </a:xfrm>
        </p:grpSpPr>
        <p:sp>
          <p:nvSpPr>
            <p:cNvPr id="32" name="Ellipsi 14">
              <a:extLst>
                <a:ext uri="{FF2B5EF4-FFF2-40B4-BE49-F238E27FC236}">
                  <a16:creationId xmlns:a16="http://schemas.microsoft.com/office/drawing/2014/main" id="{F1F14861-B2DA-2737-980A-45FC63ABC5FC}"/>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Suorakulmio 19">
              <a:extLst>
                <a:ext uri="{FF2B5EF4-FFF2-40B4-BE49-F238E27FC236}">
                  <a16:creationId xmlns:a16="http://schemas.microsoft.com/office/drawing/2014/main" id="{4D9DDC5D-EC32-96F8-2F71-10EA7BB7AF45}"/>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a:ln>
                    <a:noFill/>
                  </a:ln>
                  <a:solidFill>
                    <a:srgbClr val="FFFFFF"/>
                  </a:solidFill>
                  <a:effectLst/>
                  <a:uLnTx/>
                  <a:uFillTx/>
                  <a:latin typeface="Calibri" panose="020F0502020204030204"/>
                  <a:ea typeface="+mn-ea"/>
                  <a:cs typeface="+mn-cs"/>
                </a:rPr>
                <a:t>20 min</a:t>
              </a:r>
            </a:p>
          </p:txBody>
        </p:sp>
      </p:grpSp>
      <p:sp>
        <p:nvSpPr>
          <p:cNvPr id="34" name="Tekstiruutu 28">
            <a:extLst>
              <a:ext uri="{FF2B5EF4-FFF2-40B4-BE49-F238E27FC236}">
                <a16:creationId xmlns:a16="http://schemas.microsoft.com/office/drawing/2014/main" id="{2098D012-1B5E-0640-7FE3-9B61C6EA06EA}"/>
              </a:ext>
            </a:extLst>
          </p:cNvPr>
          <p:cNvSpPr txBox="1"/>
          <p:nvPr/>
        </p:nvSpPr>
        <p:spPr>
          <a:xfrm>
            <a:off x="2617769" y="5417873"/>
            <a:ext cx="13044948" cy="369332"/>
          </a:xfrm>
          <a:prstGeom prst="rect">
            <a:avLst/>
          </a:prstGeom>
          <a:noFill/>
          <a:effectLst/>
        </p:spPr>
        <p:txBody>
          <a:bodyPr wrap="square">
            <a:spAutoFit/>
          </a:bodyPr>
          <a:lstStyle/>
          <a:p>
            <a:pPr marL="137795" marR="0" lvl="0" indent="-137795" algn="l" defTabSz="914400" rtl="0" eaLnBrk="1" fontAlgn="auto" latinLnBrk="0" hangingPunct="1">
              <a:lnSpc>
                <a:spcPct val="90000"/>
              </a:lnSpc>
              <a:spcBef>
                <a:spcPts val="300"/>
              </a:spcBef>
              <a:spcAft>
                <a:spcPts val="0"/>
              </a:spcAft>
              <a:buClrTx/>
              <a:buSzTx/>
              <a:buFontTx/>
              <a:buNone/>
              <a:tabLst/>
              <a:defRPr/>
            </a:pPr>
            <a:r>
              <a:rPr kumimoji="0" lang="fi-FI" sz="20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Tampere-Pirkkalan lentokentälle</a:t>
            </a:r>
          </a:p>
        </p:txBody>
      </p:sp>
      <p:pic>
        <p:nvPicPr>
          <p:cNvPr id="35" name="Kuva 29">
            <a:extLst>
              <a:ext uri="{FF2B5EF4-FFF2-40B4-BE49-F238E27FC236}">
                <a16:creationId xmlns:a16="http://schemas.microsoft.com/office/drawing/2014/main" id="{EA4AA187-5BD3-A258-4A76-2F258F8691CA}"/>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4580" y="5466885"/>
            <a:ext cx="504049" cy="504049"/>
          </a:xfrm>
          <a:prstGeom prst="rect">
            <a:avLst/>
          </a:prstGeom>
        </p:spPr>
      </p:pic>
      <p:sp>
        <p:nvSpPr>
          <p:cNvPr id="43" name="Ellipsi 4">
            <a:extLst>
              <a:ext uri="{FF2B5EF4-FFF2-40B4-BE49-F238E27FC236}">
                <a16:creationId xmlns:a16="http://schemas.microsoft.com/office/drawing/2014/main" id="{CB9F238D-6F2D-E9C9-DC71-E653391D8857}"/>
              </a:ext>
              <a:ext uri="{C183D7F6-B498-43B3-948B-1728B52AA6E4}">
                <adec:decorative xmlns:adec="http://schemas.microsoft.com/office/drawing/2017/decorative" val="1"/>
              </a:ext>
            </a:extLst>
          </p:cNvPr>
          <p:cNvSpPr/>
          <p:nvPr/>
        </p:nvSpPr>
        <p:spPr>
          <a:xfrm>
            <a:off x="8839201" y="1613212"/>
            <a:ext cx="552892" cy="552892"/>
          </a:xfrm>
          <a:prstGeom prst="ellipse">
            <a:avLst/>
          </a:prstGeom>
          <a:solidFill>
            <a:schemeClr val="accent2">
              <a:alpha val="55441"/>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720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Lapsen hymyilevät kasvot kirjaa lukevan pupun maskin takana.">
            <a:extLst>
              <a:ext uri="{FF2B5EF4-FFF2-40B4-BE49-F238E27FC236}">
                <a16:creationId xmlns:a16="http://schemas.microsoft.com/office/drawing/2014/main" id="{B35F82D3-5961-0659-1F74-FCA10606718C}"/>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b="132"/>
            </a:stretch>
          </a:blipFill>
          <a:ln w="9525" cap="flat">
            <a:noFill/>
            <a:prstDash val="solid"/>
            <a:miter/>
          </a:ln>
        </p:spPr>
        <p:txBody>
          <a:bodyPr rtlCol="0" anchor="ctr"/>
          <a:lstStyle/>
          <a:p>
            <a:endParaRPr lang="fi-FI" dirty="0"/>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p:txBody>
          <a:bodyPr/>
          <a:lstStyle/>
          <a:p>
            <a:r>
              <a:rPr lang="fi-FI"/>
              <a:t>Opin polulla – </a:t>
            </a:r>
            <a:r>
              <a:rPr lang="fi-FI" sz="2400" b="0"/>
              <a:t>VARHAISKASVATUS </a:t>
            </a:r>
            <a:br>
              <a:rPr lang="fi-FI" sz="2400" b="0"/>
            </a:br>
            <a:r>
              <a:rPr lang="fi-FI" sz="2400" b="0"/>
              <a:t>JA PERUSOPETUS TAMPEREELLA</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655281" y="2121105"/>
            <a:ext cx="2768639" cy="3903776"/>
          </a:xfrm>
        </p:spPr>
        <p:txBody>
          <a:bodyPr vert="horz" lIns="91440" tIns="45720" rIns="91440" bIns="45720" rtlCol="0" anchor="t">
            <a:normAutofit/>
          </a:bodyPr>
          <a:lstStyle/>
          <a:p>
            <a:pPr marL="184150" indent="-184150"/>
            <a:r>
              <a:rPr lang="fi-FI" sz="2000" dirty="0"/>
              <a:t>6703 lasta kunnallisessa varhaiskasvatuksessa</a:t>
            </a:r>
          </a:p>
          <a:p>
            <a:pPr marL="184150" indent="-184150"/>
            <a:r>
              <a:rPr lang="fi-FI" sz="2000" dirty="0"/>
              <a:t>2 240 lasta yksityisessä varhaiskasvatuksessa</a:t>
            </a:r>
            <a:endParaRPr lang="fi-FI" sz="2000" dirty="0">
              <a:ea typeface="Calibri"/>
              <a:cs typeface="Calibri"/>
            </a:endParaRPr>
          </a:p>
          <a:p>
            <a:pPr marL="184150" indent="-184150"/>
            <a:r>
              <a:rPr lang="fi-FI" sz="2000" dirty="0"/>
              <a:t>48 lasta avoimessa varhaiskasvatuksessa</a:t>
            </a:r>
            <a:endParaRPr lang="fi-FI" sz="2000" dirty="0">
              <a:ea typeface="Calibri"/>
              <a:cs typeface="Calibri"/>
            </a:endParaRPr>
          </a:p>
          <a:p>
            <a:pPr marL="0" indent="0">
              <a:buNone/>
            </a:pPr>
            <a:endParaRPr lang="fi-FI" sz="2000" dirty="0">
              <a:ea typeface="Calibri"/>
              <a:cs typeface="Calibri"/>
            </a:endParaRPr>
          </a:p>
          <a:p>
            <a:pPr marL="184150" indent="-184150"/>
            <a:endParaRPr lang="fi-FI" sz="2000" dirty="0"/>
          </a:p>
        </p:txBody>
      </p:sp>
      <p:sp>
        <p:nvSpPr>
          <p:cNvPr id="4" name="Päivämäärän paikkamerkki 3">
            <a:extLst>
              <a:ext uri="{FF2B5EF4-FFF2-40B4-BE49-F238E27FC236}">
                <a16:creationId xmlns:a16="http://schemas.microsoft.com/office/drawing/2014/main" id="{A8D764C4-E7A6-042E-A441-3106D0543662}"/>
              </a:ext>
              <a:ext uri="{C183D7F6-B498-43B3-948B-1728B52AA6E4}">
                <adec:decorative xmlns:adec="http://schemas.microsoft.com/office/drawing/2017/decorative" val="1"/>
              </a:ext>
            </a:extLst>
          </p:cNvPr>
          <p:cNvSpPr>
            <a:spLocks noGrp="1"/>
          </p:cNvSpPr>
          <p:nvPr>
            <p:ph type="dt" sz="half" idx="2"/>
          </p:nvPr>
        </p:nvSpPr>
        <p:spPr/>
        <p:txBody>
          <a:bodyPr/>
          <a:lstStyle/>
          <a:p>
            <a:fld id="{61CB3954-0B16-024E-907D-B8C9337B80CB}"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50</a:t>
            </a:fld>
            <a:endParaRPr lang="fi-FI">
              <a:solidFill>
                <a:schemeClr val="bg1"/>
              </a:solidFill>
            </a:endParaRPr>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403968" y="2121104"/>
            <a:ext cx="2692032" cy="4163079"/>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r>
              <a:rPr lang="fi-FI" sz="2000" dirty="0"/>
              <a:t>30 peruskoulua</a:t>
            </a:r>
          </a:p>
          <a:p>
            <a:pPr marL="184150" indent="-184150"/>
            <a:r>
              <a:rPr lang="fi-FI" sz="2000" dirty="0"/>
              <a:t>Noin 19 000 oppilasta perusopetuksessa.</a:t>
            </a:r>
          </a:p>
          <a:p>
            <a:pPr marL="184150" indent="-184150"/>
            <a:r>
              <a:rPr lang="fi-FI" sz="2000" dirty="0"/>
              <a:t>17 opetusryhmän </a:t>
            </a:r>
            <a:br>
              <a:rPr lang="fi-FI" sz="2000" dirty="0"/>
            </a:br>
            <a:r>
              <a:rPr lang="fi-FI" sz="2000" dirty="0"/>
              <a:t>keskikoko 1.–9.lk</a:t>
            </a:r>
            <a:endParaRPr lang="fi-FI" sz="2000" dirty="0">
              <a:ea typeface="Calibri"/>
              <a:cs typeface="Calibri"/>
            </a:endParaRPr>
          </a:p>
          <a:p>
            <a:pPr marL="184150" indent="-184150"/>
            <a:r>
              <a:rPr lang="fi-FI" sz="2000" dirty="0"/>
              <a:t>3000 lasta, suomi toisena kielenä (S2) </a:t>
            </a:r>
          </a:p>
          <a:p>
            <a:pPr marL="184150" indent="-184150"/>
            <a:endParaRPr lang="fi-FI" sz="2000" dirty="0">
              <a:ea typeface="Calibri"/>
              <a:cs typeface="Calibri"/>
            </a:endParaRPr>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11" name="Tekstiruutu 24">
            <a:extLst>
              <a:ext uri="{FF2B5EF4-FFF2-40B4-BE49-F238E27FC236}">
                <a16:creationId xmlns:a16="http://schemas.microsoft.com/office/drawing/2014/main" id="{0736325A-6003-6E05-BDA0-55EA4966CAF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aksi henkilöä täyttää paperista kyselylomaketta ja yksi henkilö avustaa heitä.">
            <a:extLst>
              <a:ext uri="{FF2B5EF4-FFF2-40B4-BE49-F238E27FC236}">
                <a16:creationId xmlns:a16="http://schemas.microsoft.com/office/drawing/2014/main" id="{65BD6F4F-77C2-441E-5B61-19D4E675317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187440" cy="6858000"/>
          </a:xfrm>
          <a:prstGeom prst="rect">
            <a:avLst/>
          </a:prstGeom>
        </p:spPr>
      </p:pic>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p:txBody>
          <a:bodyPr/>
          <a:lstStyle/>
          <a:p>
            <a:r>
              <a:rPr lang="fi-FI"/>
              <a:t>Osallistumme ja vaikutamme!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1958544"/>
            <a:ext cx="4820959" cy="4163079"/>
          </a:xfrm>
        </p:spPr>
        <p:txBody>
          <a:bodyPr vert="horz" lIns="91440" tIns="45720" rIns="91440" bIns="45720" rtlCol="0" anchor="t">
            <a:normAutofit fontScale="70000" lnSpcReduction="20000"/>
          </a:bodyPr>
          <a:lstStyle/>
          <a:p>
            <a:pPr marL="0" indent="0">
              <a:buNone/>
            </a:pPr>
            <a:r>
              <a:rPr lang="fi-FI" b="1" dirty="0"/>
              <a:t>Tamperelaisilla on lukuisia mahdollisuuksia ja erilaisia väyliä osallistua ja vaikuttaa kaupunkiin:</a:t>
            </a:r>
          </a:p>
          <a:p>
            <a:r>
              <a:rPr lang="fi-FI" b="1" dirty="0"/>
              <a:t>Vaikuttamistoimielimet</a:t>
            </a:r>
            <a:r>
              <a:rPr lang="fi-FI" dirty="0"/>
              <a:t>: Tampereen Lasten Parlamentti, nuorisovaltuusto, maahanmuuttaja-, vammais- ja vanhusneuvosto, Tampereen seuraparlamentti, </a:t>
            </a:r>
            <a:r>
              <a:rPr lang="fi-FI" dirty="0" err="1"/>
              <a:t>järjestöedustamo</a:t>
            </a:r>
            <a:r>
              <a:rPr lang="fi-FI" dirty="0"/>
              <a:t> </a:t>
            </a:r>
            <a:endParaRPr lang="fi-FI" dirty="0">
              <a:ea typeface="Calibri"/>
              <a:cs typeface="Calibri"/>
            </a:endParaRPr>
          </a:p>
          <a:p>
            <a:r>
              <a:rPr lang="fi-FI" b="1" dirty="0"/>
              <a:t>Suoria vaikuttamismahdollisuuksia: </a:t>
            </a:r>
            <a:r>
              <a:rPr lang="fi-FI" dirty="0"/>
              <a:t>kyselyt, palautteet, yhteiskehittäminen, erilaiset yleisö- ja keskustelutilaisuudet </a:t>
            </a:r>
            <a:endParaRPr lang="fi-FI" dirty="0">
              <a:ea typeface="Calibri"/>
              <a:cs typeface="Calibri"/>
            </a:endParaRPr>
          </a:p>
          <a:p>
            <a:r>
              <a:rPr lang="fi-FI" b="1" dirty="0"/>
              <a:t>Asukkaiden omaehtoinen toiminta </a:t>
            </a:r>
            <a:r>
              <a:rPr lang="fi-FI" dirty="0"/>
              <a:t>ja sen tukeminen (toiminta- ja kohdeavustukset, tuki joukkorahoituskampanjoihin, vapaaehtois- ja luotsitoiminta)</a:t>
            </a:r>
            <a:endParaRPr lang="fi-FI" dirty="0">
              <a:ea typeface="Calibri"/>
              <a:cs typeface="Calibri"/>
            </a:endParaRPr>
          </a:p>
          <a:p>
            <a:r>
              <a:rPr lang="fi-FI" b="1" dirty="0"/>
              <a:t>Tampereen raati:</a:t>
            </a:r>
            <a:r>
              <a:rPr lang="fi-FI" dirty="0"/>
              <a:t> </a:t>
            </a:r>
            <a:r>
              <a:rPr lang="fi-FI" dirty="0">
                <a:ea typeface="+mn-lt"/>
                <a:cs typeface="+mn-lt"/>
              </a:rPr>
              <a:t>uusi tapa, jolla asukkaat pääsevät suunnittelemaan, kehittämään ja testaamaan kaupungin palveluja</a:t>
            </a:r>
            <a:endParaRPr lang="fi-FI" b="1" dirty="0"/>
          </a:p>
        </p:txBody>
      </p:sp>
      <p:sp>
        <p:nvSpPr>
          <p:cNvPr id="4" name="Päivämäärän paikkamerkki 3">
            <a:extLst>
              <a:ext uri="{FF2B5EF4-FFF2-40B4-BE49-F238E27FC236}">
                <a16:creationId xmlns:a16="http://schemas.microsoft.com/office/drawing/2014/main" id="{420761EF-66C3-9ABF-ED2F-4D6898F4A91E}"/>
              </a:ext>
              <a:ext uri="{C183D7F6-B498-43B3-948B-1728B52AA6E4}">
                <adec:decorative xmlns:adec="http://schemas.microsoft.com/office/drawing/2017/decorative" val="1"/>
              </a:ext>
            </a:extLst>
          </p:cNvPr>
          <p:cNvSpPr>
            <a:spLocks noGrp="1"/>
          </p:cNvSpPr>
          <p:nvPr>
            <p:ph type="dt" sz="half" idx="2"/>
          </p:nvPr>
        </p:nvSpPr>
        <p:spPr/>
        <p:txBody>
          <a:bodyPr/>
          <a:lstStyle/>
          <a:p>
            <a:fld id="{2B2EFFE9-788D-0A42-9DEF-08D322A02E4B}"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51</a:t>
            </a:fld>
            <a:endParaRPr lang="fi-FI">
              <a:solidFill>
                <a:schemeClr val="bg1"/>
              </a:solidFill>
            </a:endParaRPr>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726" y="167005"/>
            <a:ext cx="1704381" cy="655442"/>
          </a:xfrm>
          <a:prstGeom prst="rect">
            <a:avLst/>
          </a:prstGeom>
        </p:spPr>
      </p:pic>
      <p:sp>
        <p:nvSpPr>
          <p:cNvPr id="10" name="Tekstiruutu 24">
            <a:extLst>
              <a:ext uri="{FF2B5EF4-FFF2-40B4-BE49-F238E27FC236}">
                <a16:creationId xmlns:a16="http://schemas.microsoft.com/office/drawing/2014/main" id="{23C3AAA6-25B4-3D5A-A40F-007394111D3B}"/>
              </a:ext>
              <a:ext uri="{C183D7F6-B498-43B3-948B-1728B52AA6E4}">
                <adec:decorative xmlns:adec="http://schemas.microsoft.com/office/drawing/2017/decorative" val="1"/>
              </a:ext>
            </a:extLst>
          </p:cNvPr>
          <p:cNvSpPr txBox="1">
            <a:spLocks noChangeArrowheads="1"/>
          </p:cNvSpPr>
          <p:nvPr/>
        </p:nvSpPr>
        <p:spPr bwMode="auto">
          <a:xfrm>
            <a:off x="626367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aksi poliisivirkailijaa työskentelee usean tietokoneruudun ääressä.">
            <a:extLst>
              <a:ext uri="{FF2B5EF4-FFF2-40B4-BE49-F238E27FC236}">
                <a16:creationId xmlns:a16="http://schemas.microsoft.com/office/drawing/2014/main" id="{4BF31175-2EF6-1635-5CCB-8F2FAE263AA6}"/>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2019" y="0"/>
            <a:ext cx="6069981" cy="6858000"/>
          </a:xfrm>
          <a:prstGeom prst="rect">
            <a:avLst/>
          </a:prstGeom>
        </p:spPr>
      </p:pic>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55280" y="573816"/>
            <a:ext cx="6146963" cy="1221529"/>
          </a:xfrm>
        </p:spPr>
        <p:txBody>
          <a:bodyPr/>
          <a:lstStyle/>
          <a:p>
            <a:r>
              <a:rPr lang="fi-FI"/>
              <a:t>Rakennamme turvallisuutta yhdessä</a:t>
            </a:r>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55281" y="1911888"/>
            <a:ext cx="5227359" cy="4163079"/>
          </a:xfrm>
        </p:spPr>
        <p:txBody>
          <a:bodyPr>
            <a:noAutofit/>
          </a:bodyPr>
          <a:lstStyle/>
          <a:p>
            <a:pPr marL="0" indent="0">
              <a:spcBef>
                <a:spcPts val="400"/>
              </a:spcBef>
              <a:buNone/>
            </a:pPr>
            <a:r>
              <a:rPr lang="fi-FI" sz="2000" dirty="0"/>
              <a:t>Turvallisuus on keskeinen osa, kun rakennamme älykästä, uusimpia teknologisia ratkaisuja hyödyntävää kaupunkia.</a:t>
            </a:r>
          </a:p>
          <a:p>
            <a:pPr marL="0" indent="0">
              <a:spcBef>
                <a:spcPts val="400"/>
              </a:spcBef>
              <a:buNone/>
            </a:pPr>
            <a:r>
              <a:rPr lang="fi-FI" sz="2000" b="1" dirty="0"/>
              <a:t>Pirkanmaan turvallisuusklusteri vuodesta 2011</a:t>
            </a:r>
          </a:p>
          <a:p>
            <a:pPr>
              <a:spcBef>
                <a:spcPts val="400"/>
              </a:spcBef>
            </a:pPr>
            <a:r>
              <a:rPr lang="fi-FI" sz="2000" dirty="0"/>
              <a:t>Turvallisuutta kehitetään yhdessä keskeisten turvallisuustoimijoiden kanssa suunnitelmallisesti ja koordinoidusti.</a:t>
            </a:r>
          </a:p>
          <a:p>
            <a:pPr marL="0" indent="0">
              <a:spcBef>
                <a:spcPts val="400"/>
              </a:spcBef>
              <a:buNone/>
            </a:pPr>
            <a:r>
              <a:rPr lang="fi-FI" sz="2000" b="1" dirty="0"/>
              <a:t>Turvallisuuden ekosysteemi</a:t>
            </a:r>
            <a:endParaRPr lang="fi-FI" sz="2000" dirty="0"/>
          </a:p>
          <a:p>
            <a:pPr>
              <a:spcBef>
                <a:spcPts val="400"/>
              </a:spcBef>
            </a:pPr>
            <a:r>
              <a:rPr lang="fi-FI" sz="2000" dirty="0"/>
              <a:t>Saattaa seudun turvallisuusalan yrityksiä yhteen, auttaa löytämään uusia liiketoimintamahdollisuuksia ja tekee seudun turvallisuusosaamista tunnetuksi.</a:t>
            </a:r>
          </a:p>
        </p:txBody>
      </p:sp>
      <p:sp>
        <p:nvSpPr>
          <p:cNvPr id="4" name="Päivämäärän paikkamerkki 3">
            <a:extLst>
              <a:ext uri="{FF2B5EF4-FFF2-40B4-BE49-F238E27FC236}">
                <a16:creationId xmlns:a16="http://schemas.microsoft.com/office/drawing/2014/main" id="{873CC2AD-E5DD-60F2-932D-4B8FA45226F2}"/>
              </a:ext>
              <a:ext uri="{C183D7F6-B498-43B3-948B-1728B52AA6E4}">
                <adec:decorative xmlns:adec="http://schemas.microsoft.com/office/drawing/2017/decorative" val="1"/>
              </a:ext>
            </a:extLst>
          </p:cNvPr>
          <p:cNvSpPr>
            <a:spLocks noGrp="1"/>
          </p:cNvSpPr>
          <p:nvPr>
            <p:ph type="dt" sz="half" idx="2"/>
          </p:nvPr>
        </p:nvSpPr>
        <p:spPr/>
        <p:txBody>
          <a:bodyPr/>
          <a:lstStyle/>
          <a:p>
            <a:fld id="{634685F1-F408-4F48-9485-4CAC6D71636F}"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1ED35BFD-5AD9-1465-4D06-5E5129BDE48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52</a:t>
            </a:fld>
            <a:endParaRPr lang="fi-FI">
              <a:solidFill>
                <a:schemeClr val="bg1"/>
              </a:solidFill>
            </a:endParaRPr>
          </a:p>
        </p:txBody>
      </p:sp>
      <p:sp>
        <p:nvSpPr>
          <p:cNvPr id="8" name="Tekstiruutu 24">
            <a:extLst>
              <a:ext uri="{FF2B5EF4-FFF2-40B4-BE49-F238E27FC236}">
                <a16:creationId xmlns:a16="http://schemas.microsoft.com/office/drawing/2014/main" id="{82650363-2C60-3593-A690-88F1688AFE27}"/>
              </a:ext>
              <a:ext uri="{C183D7F6-B498-43B3-948B-1728B52AA6E4}">
                <adec:decorative xmlns:adec="http://schemas.microsoft.com/office/drawing/2017/decorative" val="1"/>
              </a:ext>
            </a:extLst>
          </p:cNvPr>
          <p:cNvSpPr txBox="1">
            <a:spLocks noChangeArrowheads="1"/>
          </p:cNvSpPr>
          <p:nvPr/>
        </p:nvSpPr>
        <p:spPr bwMode="auto">
          <a:xfrm>
            <a:off x="62798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rPr>
              <a:t>Kuva: Visit Tampere / Mirella </a:t>
            </a:r>
            <a:r>
              <a:rPr kumimoji="0" lang="en-GB" altLang="fi-FI" sz="1200" b="0" i="0" u="none" strike="noStrike" kern="1200" cap="none" spc="0" normalizeH="0" baseline="0" noProof="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pic>
        <p:nvPicPr>
          <p:cNvPr id="11" name="Kuva 7">
            <a:extLst>
              <a:ext uri="{FF2B5EF4-FFF2-40B4-BE49-F238E27FC236}">
                <a16:creationId xmlns:a16="http://schemas.microsoft.com/office/drawing/2014/main" id="{5CEA2F79-FF6E-9069-27F8-B4223B0FDE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Tree>
    <p:extLst>
      <p:ext uri="{BB962C8B-B14F-4D97-AF65-F5344CB8AC3E}">
        <p14:creationId xmlns:p14="http://schemas.microsoft.com/office/powerpoint/2010/main" val="1793293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602CE-1B81-59CE-731A-51C8447E14A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p:txBody>
          <a:bodyPr/>
          <a:lstStyle/>
          <a:p>
            <a:r>
              <a:rPr lang="fi-FI"/>
              <a:t>Terveystieteellistä huippututkimusta </a:t>
            </a:r>
            <a:br>
              <a:rPr lang="fi-FI"/>
            </a:br>
            <a:r>
              <a:rPr lang="fi-FI"/>
              <a:t>ja laadukasta hoitoa</a:t>
            </a:r>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720822"/>
            <a:ext cx="5466739" cy="3354145"/>
          </a:xfrm>
        </p:spPr>
        <p:txBody>
          <a:bodyPr/>
          <a:lstStyle/>
          <a:p>
            <a:pPr marL="0" indent="0">
              <a:spcBef>
                <a:spcPts val="800"/>
              </a:spcBef>
              <a:buNone/>
            </a:pPr>
            <a:r>
              <a:rPr lang="fi-FI" b="1" err="1"/>
              <a:t>Taysin</a:t>
            </a:r>
            <a:r>
              <a:rPr lang="fi-FI" b="1"/>
              <a:t> lisäksi terveydestämme huolehtii:</a:t>
            </a:r>
          </a:p>
          <a:p>
            <a:pPr>
              <a:spcBef>
                <a:spcPts val="800"/>
              </a:spcBef>
            </a:pPr>
            <a:r>
              <a:rPr lang="fi-FI"/>
              <a:t>Tekonivelsairaala </a:t>
            </a:r>
            <a:r>
              <a:rPr lang="fi-FI" err="1"/>
              <a:t>Coxa</a:t>
            </a:r>
            <a:endParaRPr lang="fi-FI"/>
          </a:p>
          <a:p>
            <a:pPr>
              <a:spcBef>
                <a:spcPts val="800"/>
              </a:spcBef>
            </a:pPr>
            <a:r>
              <a:rPr lang="fi-FI" err="1"/>
              <a:t>Tays</a:t>
            </a:r>
            <a:r>
              <a:rPr lang="fi-FI"/>
              <a:t> Sydänsairaala</a:t>
            </a:r>
          </a:p>
          <a:p>
            <a:pPr>
              <a:spcBef>
                <a:spcPts val="800"/>
              </a:spcBef>
            </a:pPr>
            <a:r>
              <a:rPr lang="fi-FI" err="1"/>
              <a:t>Fimlab</a:t>
            </a:r>
            <a:r>
              <a:rPr lang="fi-FI"/>
              <a:t> Laboratoriot</a:t>
            </a:r>
          </a:p>
          <a:p>
            <a:pPr>
              <a:spcBef>
                <a:spcPts val="800"/>
              </a:spcBef>
            </a:pPr>
            <a:r>
              <a:rPr lang="fi-FI"/>
              <a:t>Kuvantamiskeskus- ja apteekkiliikelaitos</a:t>
            </a:r>
          </a:p>
          <a:p>
            <a:pPr>
              <a:spcBef>
                <a:spcPts val="800"/>
              </a:spcBef>
            </a:pPr>
            <a:r>
              <a:rPr lang="fi-FI"/>
              <a:t>Verisuoni- ja toimenpideradiologinen keskus</a:t>
            </a:r>
          </a:p>
        </p:txBody>
      </p:sp>
      <p:sp>
        <p:nvSpPr>
          <p:cNvPr id="4" name="Päivämäärän paikkamerkki 3">
            <a:extLst>
              <a:ext uri="{FF2B5EF4-FFF2-40B4-BE49-F238E27FC236}">
                <a16:creationId xmlns:a16="http://schemas.microsoft.com/office/drawing/2014/main" id="{61906281-C062-AA81-12AA-F648349947C6}"/>
              </a:ext>
              <a:ext uri="{C183D7F6-B498-43B3-948B-1728B52AA6E4}">
                <adec:decorative xmlns:adec="http://schemas.microsoft.com/office/drawing/2017/decorative" val="1"/>
              </a:ext>
            </a:extLst>
          </p:cNvPr>
          <p:cNvSpPr>
            <a:spLocks noGrp="1"/>
          </p:cNvSpPr>
          <p:nvPr>
            <p:ph type="dt" sz="half" idx="2"/>
          </p:nvPr>
        </p:nvSpPr>
        <p:spPr/>
        <p:txBody>
          <a:bodyPr/>
          <a:lstStyle/>
          <a:p>
            <a:fld id="{673B358A-BA96-0249-9898-D7593C0F5906}" type="datetime1">
              <a:rPr lang="fi-FI" smtClean="0">
                <a:solidFill>
                  <a:schemeClr val="bg1"/>
                </a:solidFill>
              </a:rPr>
              <a:t>7.5.2026</a:t>
            </a:fld>
            <a:endParaRPr lang="fi-FI">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53</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 uri="{C183D7F6-B498-43B3-948B-1728B52AA6E4}">
                <adec:decorative xmlns:adec="http://schemas.microsoft.com/office/drawing/2017/decorative" val="1"/>
              </a:ext>
            </a:extLst>
          </p:cNvPr>
          <p:cNvSpPr txBox="1">
            <a:spLocks noChangeArrowheads="1"/>
          </p:cNvSpPr>
          <p:nvPr/>
        </p:nvSpPr>
        <p:spPr bwMode="auto">
          <a:xfrm>
            <a:off x="6418092"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a:t>
            </a:r>
            <a:r>
              <a:rPr lang="en-GB" altLang="fi-FI" sz="1200" err="1">
                <a:solidFill>
                  <a:srgbClr val="FFFFFF"/>
                </a:solidFill>
              </a:rPr>
              <a:t>Opa</a:t>
            </a:r>
            <a:r>
              <a:rPr lang="en-GB" altLang="fi-FI" sz="1200">
                <a:solidFill>
                  <a:srgbClr val="FFFFFF"/>
                </a:solidFill>
              </a:rPr>
              <a:t> Latvala</a:t>
            </a:r>
            <a:endPar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373986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Taustakuvana näkymä Pyynikin näkötornista keskustaan aurinkoisena talvipäivänä.">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876955" y="1988855"/>
            <a:ext cx="6305871" cy="2425003"/>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title"/>
          </p:nvPr>
        </p:nvSpPr>
        <p:spPr>
          <a:xfrm>
            <a:off x="815898" y="4461030"/>
            <a:ext cx="10515600" cy="1060926"/>
          </a:xfrm>
          <a:noFill/>
          <a:effectLst/>
        </p:spPr>
        <p:txBody>
          <a:bodyPr/>
          <a:lstStyle/>
          <a:p>
            <a:r>
              <a:rPr lang="fi-FI">
                <a:solidFill>
                  <a:schemeClr val="bg1"/>
                </a:solidFill>
              </a:rPr>
              <a:t>KIITOS</a:t>
            </a:r>
          </a:p>
        </p:txBody>
      </p:sp>
      <p:sp>
        <p:nvSpPr>
          <p:cNvPr id="7" name="Tekstiruutu 24">
            <a:extLst>
              <a:ext uri="{FF2B5EF4-FFF2-40B4-BE49-F238E27FC236}">
                <a16:creationId xmlns:a16="http://schemas.microsoft.com/office/drawing/2014/main" id="{56B3BBEA-224E-FC79-5583-28CCE19D332F}"/>
              </a:ext>
              <a:ext uri="{C183D7F6-B498-43B3-948B-1728B52AA6E4}">
                <adec:decorative xmlns:adec="http://schemas.microsoft.com/office/drawing/2017/decorative" val="1"/>
              </a:ext>
            </a:extLst>
          </p:cNvPr>
          <p:cNvSpPr txBox="1">
            <a:spLocks noChangeArrowheads="1"/>
          </p:cNvSpPr>
          <p:nvPr/>
        </p:nvSpPr>
        <p:spPr bwMode="auto">
          <a:xfrm>
            <a:off x="9650641"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Google Shape;36;p1" descr="A river with buildings and a bridge&#10;&#10;AI-generated content may be incorrect."/>
          <p:cNvPicPr preferRelativeResize="0"/>
          <p:nvPr/>
        </p:nvPicPr>
        <p:blipFill rotWithShape="1">
          <a:blip r:embed="rId3">
            <a:alphaModFix/>
          </a:blip>
          <a:srcRect/>
          <a:stretch/>
        </p:blipFill>
        <p:spPr>
          <a:xfrm>
            <a:off x="-1" y="2366"/>
            <a:ext cx="12196213" cy="6855634"/>
          </a:xfrm>
          <a:prstGeom prst="rect">
            <a:avLst/>
          </a:prstGeom>
          <a:noFill/>
          <a:ln>
            <a:noFill/>
          </a:ln>
        </p:spPr>
      </p:pic>
      <p:sp>
        <p:nvSpPr>
          <p:cNvPr id="37" name="Google Shape;37;p1">
            <a:extLst>
              <a:ext uri="{C183D7F6-B498-43B3-948B-1728B52AA6E4}">
                <adec:decorative xmlns:adec="http://schemas.microsoft.com/office/drawing/2017/decorative" val="1"/>
              </a:ext>
            </a:extLst>
          </p:cNvPr>
          <p:cNvSpPr/>
          <p:nvPr/>
        </p:nvSpPr>
        <p:spPr>
          <a:xfrm>
            <a:off x="0" y="0"/>
            <a:ext cx="12192001" cy="6858000"/>
          </a:xfrm>
          <a:prstGeom prst="rect">
            <a:avLst/>
          </a:prstGeom>
          <a:solidFill>
            <a:srgbClr val="262626">
              <a:alpha val="2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38" name="Google Shape;38;p1" descr="A person with red hair and a brown jacket&#10;&#10;AI-generated content may be incorrect."/>
          <p:cNvPicPr preferRelativeResize="0"/>
          <p:nvPr/>
        </p:nvPicPr>
        <p:blipFill rotWithShape="1">
          <a:blip r:embed="rId4">
            <a:alphaModFix/>
          </a:blip>
          <a:srcRect l="24873" t="11973" b="29042"/>
          <a:stretch/>
        </p:blipFill>
        <p:spPr>
          <a:xfrm>
            <a:off x="3467151" y="1143852"/>
            <a:ext cx="4854481" cy="5714148"/>
          </a:xfrm>
          <a:prstGeom prst="rect">
            <a:avLst/>
          </a:prstGeom>
          <a:noFill/>
          <a:ln>
            <a:noFill/>
          </a:ln>
        </p:spPr>
      </p:pic>
      <p:pic>
        <p:nvPicPr>
          <p:cNvPr id="39" name="Google Shape;39;p1" descr="Kolme eri-ikäistä hymyilevää aikuista, joista yksi pitää sylissään vauvaa."/>
          <p:cNvPicPr preferRelativeResize="0"/>
          <p:nvPr/>
        </p:nvPicPr>
        <p:blipFill rotWithShape="1">
          <a:blip r:embed="rId5">
            <a:alphaModFix/>
          </a:blip>
          <a:srcRect l="16471" t="5088" r="21607" b="38442"/>
          <a:stretch/>
        </p:blipFill>
        <p:spPr>
          <a:xfrm>
            <a:off x="8219744" y="1157033"/>
            <a:ext cx="4167827" cy="5698601"/>
          </a:xfrm>
          <a:prstGeom prst="rect">
            <a:avLst/>
          </a:prstGeom>
          <a:noFill/>
          <a:ln>
            <a:noFill/>
          </a:ln>
        </p:spPr>
      </p:pic>
      <p:pic>
        <p:nvPicPr>
          <p:cNvPr id="40" name="Google Shape;40;p1">
            <a:extLst>
              <a:ext uri="{C183D7F6-B498-43B3-948B-1728B52AA6E4}">
                <adec:decorative xmlns:adec="http://schemas.microsoft.com/office/drawing/2017/decorative" val="1"/>
              </a:ext>
            </a:extLst>
          </p:cNvPr>
          <p:cNvPicPr preferRelativeResize="0"/>
          <p:nvPr/>
        </p:nvPicPr>
        <p:blipFill rotWithShape="1">
          <a:blip r:embed="rId6">
            <a:alphaModFix/>
          </a:blip>
          <a:srcRect t="5041" r="24907" b="41005"/>
          <a:stretch/>
        </p:blipFill>
        <p:spPr>
          <a:xfrm>
            <a:off x="4026762" y="67405"/>
            <a:ext cx="6301694" cy="6788230"/>
          </a:xfrm>
          <a:prstGeom prst="rect">
            <a:avLst/>
          </a:prstGeom>
          <a:noFill/>
          <a:ln>
            <a:noFill/>
          </a:ln>
        </p:spPr>
      </p:pic>
      <p:sp>
        <p:nvSpPr>
          <p:cNvPr id="41" name="Google Shape;41;p1"/>
          <p:cNvSpPr txBox="1">
            <a:spLocks noGrp="1"/>
          </p:cNvSpPr>
          <p:nvPr>
            <p:ph type="ctrTitle"/>
          </p:nvPr>
        </p:nvSpPr>
        <p:spPr>
          <a:xfrm>
            <a:off x="673100" y="3332033"/>
            <a:ext cx="9144000" cy="2387600"/>
          </a:xfrm>
          <a:prstGeom prst="rect">
            <a:avLst/>
          </a:prstGeom>
          <a:noFill/>
          <a:ln>
            <a:noFill/>
          </a:ln>
        </p:spPr>
        <p:txBody>
          <a:bodyPr spcFirstLastPara="1" wrap="square" lIns="91425" tIns="45700" rIns="91425" bIns="45700" anchor="b" anchorCtr="0">
            <a:noAutofit/>
          </a:bodyPr>
          <a:lstStyle/>
          <a:p>
            <a:pPr marL="0" lvl="0" indent="0" algn="l" rtl="0">
              <a:lnSpc>
                <a:spcPts val="8620"/>
              </a:lnSpc>
              <a:spcBef>
                <a:spcPts val="0"/>
              </a:spcBef>
              <a:spcAft>
                <a:spcPts val="0"/>
              </a:spcAft>
              <a:buClr>
                <a:schemeClr val="lt1"/>
              </a:buClr>
              <a:buSzPts val="9000"/>
              <a:buFont typeface="Montserrat"/>
              <a:buNone/>
            </a:pPr>
            <a:r>
              <a:rPr lang="fi-FI" sz="9600" dirty="0">
                <a:solidFill>
                  <a:schemeClr val="lt1"/>
                </a:solidFill>
              </a:rPr>
              <a:t>Tekemisen kaupunki</a:t>
            </a:r>
            <a:endParaRPr lang="fi-FI" dirty="0"/>
          </a:p>
        </p:txBody>
      </p:sp>
      <p:sp>
        <p:nvSpPr>
          <p:cNvPr id="42" name="Google Shape;42;p1"/>
          <p:cNvSpPr txBox="1">
            <a:spLocks noGrp="1"/>
          </p:cNvSpPr>
          <p:nvPr>
            <p:ph type="subTitle" idx="1"/>
          </p:nvPr>
        </p:nvSpPr>
        <p:spPr>
          <a:xfrm>
            <a:off x="673100" y="5780261"/>
            <a:ext cx="8981704" cy="41152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D1E9E3"/>
              </a:buClr>
              <a:buSzPts val="2000"/>
              <a:buNone/>
            </a:pPr>
            <a:r>
              <a:rPr lang="fi-FI" dirty="0">
                <a:solidFill>
                  <a:srgbClr val="D1E9E3"/>
                </a:solidFill>
              </a:rPr>
              <a:t>TAMPEREEN STRATEGIA 2035</a:t>
            </a:r>
            <a:endParaRPr lang="fi-FI" sz="2800" dirty="0"/>
          </a:p>
        </p:txBody>
      </p:sp>
      <p:pic>
        <p:nvPicPr>
          <p:cNvPr id="2" name="Picture 1">
            <a:extLst>
              <a:ext uri="{FF2B5EF4-FFF2-40B4-BE49-F238E27FC236}">
                <a16:creationId xmlns:a16="http://schemas.microsoft.com/office/drawing/2014/main" id="{2077FE0F-4797-D412-1B7F-9F5BD79E0F95}"/>
              </a:ext>
              <a:ext uri="{C183D7F6-B498-43B3-948B-1728B52AA6E4}">
                <adec:decorative xmlns:adec="http://schemas.microsoft.com/office/drawing/2017/decorative" val="1"/>
              </a:ext>
            </a:extLst>
          </p:cNvPr>
          <p:cNvPicPr>
            <a:picLocks noChangeAspect="1"/>
          </p:cNvPicPr>
          <p:nvPr/>
        </p:nvPicPr>
        <p:blipFill>
          <a:blip r:embed="rId7"/>
          <a:srcRect l="8114" t="17371" r="8114" b="18794"/>
          <a:stretch>
            <a:fillRect/>
          </a:stretch>
        </p:blipFill>
        <p:spPr>
          <a:xfrm>
            <a:off x="10724666" y="168274"/>
            <a:ext cx="1266827" cy="371232"/>
          </a:xfrm>
          <a:prstGeom prst="rect">
            <a:avLst/>
          </a:prstGeom>
        </p:spPr>
      </p:pic>
      <p:pic>
        <p:nvPicPr>
          <p:cNvPr id="3" name="Picture 2" descr="A black and white logo&#10;&#10;AI-generated content may be incorrect.">
            <a:extLst>
              <a:ext uri="{FF2B5EF4-FFF2-40B4-BE49-F238E27FC236}">
                <a16:creationId xmlns:a16="http://schemas.microsoft.com/office/drawing/2014/main" id="{74BFB544-6C0F-C5F2-9DE2-D75361C4B832}"/>
              </a:ext>
            </a:extLst>
          </p:cNvPr>
          <p:cNvPicPr>
            <a:picLocks noChangeAspect="1"/>
          </p:cNvPicPr>
          <p:nvPr/>
        </p:nvPicPr>
        <p:blipFill>
          <a:blip r:embed="rId8"/>
          <a:stretch>
            <a:fillRect/>
          </a:stretch>
        </p:blipFill>
        <p:spPr>
          <a:xfrm>
            <a:off x="224138" y="6347197"/>
            <a:ext cx="1266827" cy="320616"/>
          </a:xfrm>
          <a:prstGeom prst="rect">
            <a:avLst/>
          </a:prstGeom>
        </p:spPr>
      </p:pic>
      <p:pic>
        <p:nvPicPr>
          <p:cNvPr id="8" name="Picture 7" descr="A logo with a black background&#10;&#10;AI-generated content may be incorrect.">
            <a:extLst>
              <a:ext uri="{FF2B5EF4-FFF2-40B4-BE49-F238E27FC236}">
                <a16:creationId xmlns:a16="http://schemas.microsoft.com/office/drawing/2014/main" id="{5F2CB6AC-65F0-09BD-C604-91FD2A3190C7}"/>
              </a:ext>
            </a:extLst>
          </p:cNvPr>
          <p:cNvPicPr>
            <a:picLocks noChangeAspect="1"/>
          </p:cNvPicPr>
          <p:nvPr/>
        </p:nvPicPr>
        <p:blipFill>
          <a:blip r:embed="rId9"/>
          <a:stretch>
            <a:fillRect/>
          </a:stretch>
        </p:blipFill>
        <p:spPr>
          <a:xfrm>
            <a:off x="4934820" y="5784672"/>
            <a:ext cx="1789455" cy="7326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6" name="Picture 5" descr="Tampereen keskustamaisema, jossa näkyy Hämeensilta ja Tammerkoski.">
            <a:extLst>
              <a:ext uri="{FF2B5EF4-FFF2-40B4-BE49-F238E27FC236}">
                <a16:creationId xmlns:a16="http://schemas.microsoft.com/office/drawing/2014/main" id="{8417F539-29F3-D5D0-95EA-2C49D4FE4792}"/>
              </a:ext>
            </a:extLst>
          </p:cNvPr>
          <p:cNvPicPr>
            <a:picLocks noChangeAspect="1"/>
          </p:cNvPicPr>
          <p:nvPr/>
        </p:nvPicPr>
        <p:blipFill>
          <a:blip r:embed="rId3"/>
          <a:stretch>
            <a:fillRect/>
          </a:stretch>
        </p:blipFill>
        <p:spPr>
          <a:xfrm>
            <a:off x="-2" y="0"/>
            <a:ext cx="12200088" cy="6852472"/>
          </a:xfrm>
          <a:prstGeom prst="rect">
            <a:avLst/>
          </a:prstGeom>
        </p:spPr>
      </p:pic>
      <p:sp>
        <p:nvSpPr>
          <p:cNvPr id="4" name="Google Shape;83;p5">
            <a:extLst>
              <a:ext uri="{FF2B5EF4-FFF2-40B4-BE49-F238E27FC236}">
                <a16:creationId xmlns:a16="http://schemas.microsoft.com/office/drawing/2014/main" id="{9665DFAF-24EA-1BCD-12AD-9082D42D6251}"/>
              </a:ext>
              <a:ext uri="{C183D7F6-B498-43B3-948B-1728B52AA6E4}">
                <adec:decorative xmlns:adec="http://schemas.microsoft.com/office/drawing/2017/decorative" val="1"/>
              </a:ext>
            </a:extLst>
          </p:cNvPr>
          <p:cNvSpPr/>
          <p:nvPr/>
        </p:nvSpPr>
        <p:spPr>
          <a:xfrm rot="10800000">
            <a:off x="-2" y="0"/>
            <a:ext cx="9439836" cy="6858000"/>
          </a:xfrm>
          <a:prstGeom prst="rect">
            <a:avLst/>
          </a:prstGeom>
          <a:gradFill>
            <a:gsLst>
              <a:gs pos="0">
                <a:schemeClr val="bg2">
                  <a:lumMod val="50000"/>
                  <a:alpha val="0"/>
                </a:schemeClr>
              </a:gs>
              <a:gs pos="44000">
                <a:schemeClr val="bg2">
                  <a:lumMod val="50000"/>
                  <a:alpha val="66336"/>
                </a:schemeClr>
              </a:gs>
              <a:gs pos="100000">
                <a:schemeClr val="bg2">
                  <a:lumMod val="50000"/>
                  <a:alpha val="82805"/>
                </a:scheme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57" name="Google Shape;57;p3"/>
          <p:cNvSpPr txBox="1">
            <a:spLocks noGrp="1"/>
          </p:cNvSpPr>
          <p:nvPr>
            <p:ph type="ctrTitle"/>
          </p:nvPr>
        </p:nvSpPr>
        <p:spPr>
          <a:xfrm>
            <a:off x="753035" y="1033147"/>
            <a:ext cx="5342965" cy="1780821"/>
          </a:xfrm>
          <a:prstGeom prst="rect">
            <a:avLst/>
          </a:prstGeom>
          <a:noFill/>
          <a:ln>
            <a:noFill/>
          </a:ln>
        </p:spPr>
        <p:txBody>
          <a:bodyPr spcFirstLastPara="1" wrap="square" lIns="91425" tIns="45700" rIns="91425" bIns="45700" anchor="b" anchorCtr="0">
            <a:noAutofit/>
          </a:bodyPr>
          <a:lstStyle/>
          <a:p>
            <a:pPr marL="0" lvl="0" indent="0" algn="l" rtl="0">
              <a:lnSpc>
                <a:spcPts val="5620"/>
              </a:lnSpc>
              <a:spcBef>
                <a:spcPts val="0"/>
              </a:spcBef>
              <a:spcAft>
                <a:spcPts val="0"/>
              </a:spcAft>
              <a:buClr>
                <a:srgbClr val="D1E9E3"/>
              </a:buClr>
              <a:buSzPts val="6000"/>
              <a:buFont typeface="Montserrat"/>
              <a:buNone/>
            </a:pPr>
            <a:r>
              <a:rPr lang="fi-FI" sz="6600" dirty="0">
                <a:solidFill>
                  <a:srgbClr val="D1E9E3"/>
                </a:solidFill>
              </a:rPr>
              <a:t>Tekemisen kaupunki</a:t>
            </a:r>
            <a:endParaRPr lang="fi-FI" sz="6600" dirty="0"/>
          </a:p>
        </p:txBody>
      </p:sp>
      <p:sp>
        <p:nvSpPr>
          <p:cNvPr id="58" name="Google Shape;58;p3"/>
          <p:cNvSpPr txBox="1">
            <a:spLocks noGrp="1"/>
          </p:cNvSpPr>
          <p:nvPr>
            <p:ph type="subTitle" idx="1"/>
          </p:nvPr>
        </p:nvSpPr>
        <p:spPr>
          <a:xfrm>
            <a:off x="753035" y="2918481"/>
            <a:ext cx="6009506" cy="31458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600"/>
              <a:buNone/>
            </a:pPr>
            <a:r>
              <a:rPr lang="fi-FI" sz="1800" dirty="0">
                <a:solidFill>
                  <a:schemeClr val="lt1"/>
                </a:solidFill>
              </a:rPr>
              <a:t>Tampere on aina ollut työnteon kaupunki. Kaupungin tarinaan kuuluvat suuret suunnitelmat ja tavoitteet James Finlaysonin ajoista asti. Tästä perinnöstä on kehittynyt Tampereen ominaispiirre asioiden rohkeaan aikaansaamiseen. </a:t>
            </a:r>
          </a:p>
          <a:p>
            <a:pPr marL="0" lvl="0" indent="0" algn="l" rtl="0">
              <a:lnSpc>
                <a:spcPct val="90000"/>
              </a:lnSpc>
              <a:spcBef>
                <a:spcPts val="0"/>
              </a:spcBef>
              <a:spcAft>
                <a:spcPts val="0"/>
              </a:spcAft>
              <a:buClr>
                <a:schemeClr val="lt1"/>
              </a:buClr>
              <a:buSzPts val="1600"/>
              <a:buNone/>
            </a:pPr>
            <a:r>
              <a:rPr lang="fi-FI" sz="1800" dirty="0">
                <a:solidFill>
                  <a:schemeClr val="lt1"/>
                </a:solidFill>
              </a:rPr>
              <a:t>  ​</a:t>
            </a:r>
          </a:p>
          <a:p>
            <a:pPr marL="0" lvl="0" indent="0" algn="l" rtl="0">
              <a:lnSpc>
                <a:spcPct val="90000"/>
              </a:lnSpc>
              <a:spcBef>
                <a:spcPts val="0"/>
              </a:spcBef>
              <a:spcAft>
                <a:spcPts val="0"/>
              </a:spcAft>
              <a:buClr>
                <a:schemeClr val="lt1"/>
              </a:buClr>
              <a:buSzPts val="1600"/>
              <a:buNone/>
            </a:pPr>
            <a:r>
              <a:rPr lang="fi-FI" sz="1800" dirty="0">
                <a:solidFill>
                  <a:schemeClr val="lt1"/>
                </a:solidFill>
              </a:rPr>
              <a:t>Tulevaisuuden kaupunkia tehdään yhdessä ja tekemisen voima syntyy jokaisesta tamperelaisesta. </a:t>
            </a:r>
          </a:p>
          <a:p>
            <a:pPr marL="0" lvl="0" indent="0" algn="l" rtl="0">
              <a:lnSpc>
                <a:spcPct val="90000"/>
              </a:lnSpc>
              <a:spcBef>
                <a:spcPts val="0"/>
              </a:spcBef>
              <a:spcAft>
                <a:spcPts val="0"/>
              </a:spcAft>
              <a:buClr>
                <a:schemeClr val="lt1"/>
              </a:buClr>
              <a:buSzPts val="1600"/>
              <a:buNone/>
            </a:pPr>
            <a:r>
              <a:rPr lang="fi-FI" sz="1800" dirty="0">
                <a:solidFill>
                  <a:schemeClr val="lt1"/>
                </a:solidFill>
              </a:rPr>
              <a:t>Tampereella jokainen voi olla oma itsensä. </a:t>
            </a:r>
          </a:p>
          <a:p>
            <a:pPr marL="0" lvl="0" indent="0" algn="l" rtl="0">
              <a:lnSpc>
                <a:spcPct val="90000"/>
              </a:lnSpc>
              <a:spcBef>
                <a:spcPts val="0"/>
              </a:spcBef>
              <a:spcAft>
                <a:spcPts val="0"/>
              </a:spcAft>
              <a:buClr>
                <a:schemeClr val="lt1"/>
              </a:buClr>
              <a:buSzPts val="1600"/>
              <a:buNone/>
            </a:pPr>
            <a:endParaRPr lang="fi-FI" sz="1800" dirty="0">
              <a:solidFill>
                <a:schemeClr val="lt1"/>
              </a:solidFill>
            </a:endParaRPr>
          </a:p>
          <a:p>
            <a:pPr marL="0" lvl="0" indent="0" algn="l" rtl="0">
              <a:lnSpc>
                <a:spcPct val="90000"/>
              </a:lnSpc>
              <a:spcBef>
                <a:spcPts val="0"/>
              </a:spcBef>
              <a:spcAft>
                <a:spcPts val="0"/>
              </a:spcAft>
              <a:buClr>
                <a:schemeClr val="lt1"/>
              </a:buClr>
              <a:buSzPts val="1600"/>
              <a:buNone/>
            </a:pPr>
            <a:r>
              <a:rPr lang="fi-FI" sz="1800" dirty="0">
                <a:solidFill>
                  <a:schemeClr val="lt1"/>
                </a:solidFill>
              </a:rPr>
              <a:t>Osaaminen ja uudet ajatukset ovat aina kohdanneet Tammerkosken rannalla. Kasvava ja kansainvälinen tekemisen kaupunki rakentaa osaamisella kestävää tulevaisuutta.</a:t>
            </a:r>
          </a:p>
        </p:txBody>
      </p:sp>
      <p:sp>
        <p:nvSpPr>
          <p:cNvPr id="59" name="Google Shape;59;p3"/>
          <p:cNvSpPr txBox="1"/>
          <p:nvPr/>
        </p:nvSpPr>
        <p:spPr>
          <a:xfrm>
            <a:off x="753035" y="633924"/>
            <a:ext cx="4531484" cy="4205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000"/>
              <a:buFont typeface="Arial"/>
              <a:buNone/>
              <a:tabLst/>
              <a:defRPr/>
            </a:pPr>
            <a:r>
              <a:rPr kumimoji="0" lang="fi-FI" sz="24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VISIO 2035</a:t>
            </a:r>
            <a:endParaRPr kumimoji="0" lang="fi-FI"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7F93259D-3E72-808E-39A3-FE17A4A21C4B}"/>
              </a:ext>
              <a:ext uri="{C183D7F6-B498-43B3-948B-1728B52AA6E4}">
                <adec:decorative xmlns:adec="http://schemas.microsoft.com/office/drawing/2017/decorative" val="1"/>
              </a:ext>
            </a:extLst>
          </p:cNvPr>
          <p:cNvPicPr>
            <a:picLocks noChangeAspect="1"/>
          </p:cNvPicPr>
          <p:nvPr/>
        </p:nvPicPr>
        <p:blipFill>
          <a:blip r:embed="rId4"/>
          <a:srcRect l="8114" t="17371" r="8114" b="18794"/>
          <a:stretch>
            <a:fillRect/>
          </a:stretch>
        </p:blipFill>
        <p:spPr>
          <a:xfrm>
            <a:off x="10724666" y="168274"/>
            <a:ext cx="1266827" cy="371232"/>
          </a:xfrm>
          <a:prstGeom prst="rect">
            <a:avLst/>
          </a:prstGeom>
        </p:spPr>
      </p:pic>
      <p:pic>
        <p:nvPicPr>
          <p:cNvPr id="5" name="Picture 4" descr="A black and white logo&#10;&#10;AI-generated content may be incorrect.">
            <a:extLst>
              <a:ext uri="{FF2B5EF4-FFF2-40B4-BE49-F238E27FC236}">
                <a16:creationId xmlns:a16="http://schemas.microsoft.com/office/drawing/2014/main" id="{5F54F48A-9AE7-985D-E83B-0AA64287BD2B}"/>
              </a:ext>
            </a:extLst>
          </p:cNvPr>
          <p:cNvPicPr>
            <a:picLocks noChangeAspect="1"/>
          </p:cNvPicPr>
          <p:nvPr/>
        </p:nvPicPr>
        <p:blipFill>
          <a:blip r:embed="rId5"/>
          <a:stretch>
            <a:fillRect/>
          </a:stretch>
        </p:blipFill>
        <p:spPr>
          <a:xfrm>
            <a:off x="224138" y="6347197"/>
            <a:ext cx="1266827" cy="32061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1">
          <a:extLst>
            <a:ext uri="{FF2B5EF4-FFF2-40B4-BE49-F238E27FC236}">
              <a16:creationId xmlns:a16="http://schemas.microsoft.com/office/drawing/2014/main" id="{4E092C6F-2F0C-0B42-7520-E40C80638505}"/>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F4B7871D-A44F-6BC1-75DE-E46A88E460CE}"/>
              </a:ext>
              <a:ext uri="{C183D7F6-B498-43B3-948B-1728B52AA6E4}">
                <adec:decorative xmlns:adec="http://schemas.microsoft.com/office/drawing/2017/decorative" val="1"/>
              </a:ext>
            </a:extLst>
          </p:cNvPr>
          <p:cNvPicPr>
            <a:picLocks noChangeAspect="1"/>
          </p:cNvPicPr>
          <p:nvPr/>
        </p:nvPicPr>
        <p:blipFill>
          <a:blip r:embed="rId3"/>
          <a:srcRect l="8338" t="3124" r="1774" b="15938"/>
          <a:stretch>
            <a:fillRect/>
          </a:stretch>
        </p:blipFill>
        <p:spPr>
          <a:xfrm>
            <a:off x="0" y="-4367"/>
            <a:ext cx="12192000" cy="6858000"/>
          </a:xfrm>
          <a:prstGeom prst="rect">
            <a:avLst/>
          </a:prstGeom>
        </p:spPr>
      </p:pic>
      <p:sp>
        <p:nvSpPr>
          <p:cNvPr id="34" name="Rectangle 33" descr="Näsinneula torni näkyy vaaleaa taivasta vasten.">
            <a:extLst>
              <a:ext uri="{FF2B5EF4-FFF2-40B4-BE49-F238E27FC236}">
                <a16:creationId xmlns:a16="http://schemas.microsoft.com/office/drawing/2014/main" id="{01891F69-BE12-DC7E-11FB-E648FBECE66B}"/>
              </a:ext>
              <a:ext uri="{C183D7F6-B498-43B3-948B-1728B52AA6E4}">
                <adec:decorative xmlns:adec="http://schemas.microsoft.com/office/drawing/2017/decorative" val="0"/>
              </a:ext>
            </a:extLst>
          </p:cNvPr>
          <p:cNvSpPr/>
          <p:nvPr/>
        </p:nvSpPr>
        <p:spPr>
          <a:xfrm>
            <a:off x="0" y="-4367"/>
            <a:ext cx="12192000" cy="6858000"/>
          </a:xfrm>
          <a:prstGeom prst="rect">
            <a:avLst/>
          </a:prstGeom>
          <a:solidFill>
            <a:schemeClr val="bg1">
              <a:alpha val="164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400" b="0" i="0" u="none" strike="noStrike" kern="0" cap="none" spc="0" normalizeH="0" baseline="0" noProof="0" dirty="0">
              <a:ln>
                <a:noFill/>
              </a:ln>
              <a:solidFill>
                <a:srgbClr val="FFFFFF"/>
              </a:solidFill>
              <a:effectLst/>
              <a:uLnTx/>
              <a:uFillTx/>
              <a:latin typeface="Calibri" panose="020F0502020204030204"/>
              <a:ea typeface="+mn-ea"/>
              <a:cs typeface="+mn-cs"/>
              <a:sym typeface="Arial"/>
            </a:endParaRPr>
          </a:p>
        </p:txBody>
      </p:sp>
      <p:pic>
        <p:nvPicPr>
          <p:cNvPr id="21" name="Picture 20">
            <a:extLst>
              <a:ext uri="{FF2B5EF4-FFF2-40B4-BE49-F238E27FC236}">
                <a16:creationId xmlns:a16="http://schemas.microsoft.com/office/drawing/2014/main" id="{09B9393C-F4AA-B31E-333F-41763C18C9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62268" y="4434674"/>
            <a:ext cx="6863687" cy="2064050"/>
          </a:xfrm>
          <a:prstGeom prst="rect">
            <a:avLst/>
          </a:prstGeom>
        </p:spPr>
      </p:pic>
      <p:sp>
        <p:nvSpPr>
          <p:cNvPr id="19" name="Google Shape;86;p5">
            <a:extLst>
              <a:ext uri="{FF2B5EF4-FFF2-40B4-BE49-F238E27FC236}">
                <a16:creationId xmlns:a16="http://schemas.microsoft.com/office/drawing/2014/main" id="{D190DB6D-C859-13A2-5B1A-1107943C6D58}"/>
              </a:ext>
              <a:ext uri="{C183D7F6-B498-43B3-948B-1728B52AA6E4}">
                <adec:decorative xmlns:adec="http://schemas.microsoft.com/office/drawing/2017/decorative" val="1"/>
              </a:ext>
            </a:extLst>
          </p:cNvPr>
          <p:cNvSpPr/>
          <p:nvPr/>
        </p:nvSpPr>
        <p:spPr>
          <a:xfrm>
            <a:off x="4966146" y="4434674"/>
            <a:ext cx="6855555" cy="2064050"/>
          </a:xfrm>
          <a:prstGeom prst="rect">
            <a:avLst/>
          </a:prstGeom>
          <a:solidFill>
            <a:schemeClr val="bg2">
              <a:alpha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387368"/>
              </a:solidFill>
              <a:effectLst/>
              <a:uLnTx/>
              <a:uFillTx/>
              <a:latin typeface="Arial"/>
              <a:ea typeface="Arial"/>
              <a:cs typeface="Arial"/>
              <a:sym typeface="Arial"/>
            </a:endParaRPr>
          </a:p>
        </p:txBody>
      </p:sp>
      <p:pic>
        <p:nvPicPr>
          <p:cNvPr id="14" name="Picture 13">
            <a:extLst>
              <a:ext uri="{FF2B5EF4-FFF2-40B4-BE49-F238E27FC236}">
                <a16:creationId xmlns:a16="http://schemas.microsoft.com/office/drawing/2014/main" id="{E60F2A0F-9AB7-B959-A9A9-C2B87EA969A1}"/>
              </a:ext>
              <a:ext uri="{C183D7F6-B498-43B3-948B-1728B52AA6E4}">
                <adec:decorative xmlns:adec="http://schemas.microsoft.com/office/drawing/2017/decorative" val="1"/>
              </a:ext>
            </a:extLst>
          </p:cNvPr>
          <p:cNvPicPr>
            <a:picLocks noChangeAspect="1"/>
          </p:cNvPicPr>
          <p:nvPr/>
        </p:nvPicPr>
        <p:blipFill>
          <a:blip r:embed="rId5"/>
          <a:srcRect t="14634"/>
          <a:stretch>
            <a:fillRect/>
          </a:stretch>
        </p:blipFill>
        <p:spPr>
          <a:xfrm>
            <a:off x="9598084" y="689329"/>
            <a:ext cx="2223617" cy="3659729"/>
          </a:xfrm>
          <a:prstGeom prst="rect">
            <a:avLst/>
          </a:prstGeom>
        </p:spPr>
      </p:pic>
      <p:sp>
        <p:nvSpPr>
          <p:cNvPr id="15" name="Google Shape;86;p5">
            <a:extLst>
              <a:ext uri="{FF2B5EF4-FFF2-40B4-BE49-F238E27FC236}">
                <a16:creationId xmlns:a16="http://schemas.microsoft.com/office/drawing/2014/main" id="{D9F27813-AC19-D991-7B04-C4DF51F42DE7}"/>
              </a:ext>
              <a:ext uri="{C183D7F6-B498-43B3-948B-1728B52AA6E4}">
                <adec:decorative xmlns:adec="http://schemas.microsoft.com/office/drawing/2017/decorative" val="1"/>
              </a:ext>
            </a:extLst>
          </p:cNvPr>
          <p:cNvSpPr/>
          <p:nvPr/>
        </p:nvSpPr>
        <p:spPr>
          <a:xfrm>
            <a:off x="9602338" y="689330"/>
            <a:ext cx="2223617" cy="3659728"/>
          </a:xfrm>
          <a:prstGeom prst="rect">
            <a:avLst/>
          </a:prstGeom>
          <a:solidFill>
            <a:schemeClr val="bg2">
              <a:alpha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387368"/>
              </a:solidFill>
              <a:effectLst/>
              <a:uLnTx/>
              <a:uFillTx/>
              <a:latin typeface="Arial"/>
              <a:ea typeface="Arial"/>
              <a:cs typeface="Arial"/>
              <a:sym typeface="Arial"/>
            </a:endParaRPr>
          </a:p>
        </p:txBody>
      </p:sp>
      <p:pic>
        <p:nvPicPr>
          <p:cNvPr id="12" name="Picture 11">
            <a:extLst>
              <a:ext uri="{FF2B5EF4-FFF2-40B4-BE49-F238E27FC236}">
                <a16:creationId xmlns:a16="http://schemas.microsoft.com/office/drawing/2014/main" id="{7ECAB081-D1B3-8D6A-2718-570727A2B111}"/>
              </a:ext>
              <a:ext uri="{C183D7F6-B498-43B3-948B-1728B52AA6E4}">
                <adec:decorative xmlns:adec="http://schemas.microsoft.com/office/drawing/2017/decorative" val="1"/>
              </a:ext>
            </a:extLst>
          </p:cNvPr>
          <p:cNvPicPr>
            <a:picLocks noChangeAspect="1"/>
          </p:cNvPicPr>
          <p:nvPr/>
        </p:nvPicPr>
        <p:blipFill>
          <a:blip r:embed="rId6"/>
          <a:srcRect t="13593"/>
          <a:stretch>
            <a:fillRect/>
          </a:stretch>
        </p:blipFill>
        <p:spPr>
          <a:xfrm>
            <a:off x="7282115" y="689331"/>
            <a:ext cx="2223617" cy="3659728"/>
          </a:xfrm>
          <a:prstGeom prst="rect">
            <a:avLst/>
          </a:prstGeom>
        </p:spPr>
      </p:pic>
      <p:sp>
        <p:nvSpPr>
          <p:cNvPr id="13" name="Google Shape;86;p5">
            <a:extLst>
              <a:ext uri="{FF2B5EF4-FFF2-40B4-BE49-F238E27FC236}">
                <a16:creationId xmlns:a16="http://schemas.microsoft.com/office/drawing/2014/main" id="{A1BD755A-A76C-E535-3F50-AFA65621240E}"/>
              </a:ext>
              <a:ext uri="{C183D7F6-B498-43B3-948B-1728B52AA6E4}">
                <adec:decorative xmlns:adec="http://schemas.microsoft.com/office/drawing/2017/decorative" val="1"/>
              </a:ext>
            </a:extLst>
          </p:cNvPr>
          <p:cNvSpPr/>
          <p:nvPr/>
        </p:nvSpPr>
        <p:spPr>
          <a:xfrm>
            <a:off x="7285993" y="691697"/>
            <a:ext cx="2219739" cy="3659728"/>
          </a:xfrm>
          <a:prstGeom prst="rect">
            <a:avLst/>
          </a:prstGeom>
          <a:solidFill>
            <a:schemeClr val="bg2">
              <a:alpha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387368"/>
              </a:solidFill>
              <a:effectLst/>
              <a:uLnTx/>
              <a:uFillTx/>
              <a:latin typeface="Arial"/>
              <a:ea typeface="Arial"/>
              <a:cs typeface="Arial"/>
              <a:sym typeface="Arial"/>
            </a:endParaRPr>
          </a:p>
        </p:txBody>
      </p:sp>
      <p:pic>
        <p:nvPicPr>
          <p:cNvPr id="11" name="Picture 10">
            <a:extLst>
              <a:ext uri="{FF2B5EF4-FFF2-40B4-BE49-F238E27FC236}">
                <a16:creationId xmlns:a16="http://schemas.microsoft.com/office/drawing/2014/main" id="{40A27C53-63A6-7553-C416-F512440258D6}"/>
              </a:ext>
              <a:ext uri="{C183D7F6-B498-43B3-948B-1728B52AA6E4}">
                <adec:decorative xmlns:adec="http://schemas.microsoft.com/office/drawing/2017/decorative" val="1"/>
              </a:ext>
            </a:extLst>
          </p:cNvPr>
          <p:cNvPicPr>
            <a:picLocks noChangeAspect="1"/>
          </p:cNvPicPr>
          <p:nvPr/>
        </p:nvPicPr>
        <p:blipFill>
          <a:blip r:embed="rId7"/>
          <a:srcRect t="13746"/>
          <a:stretch>
            <a:fillRect/>
          </a:stretch>
        </p:blipFill>
        <p:spPr>
          <a:xfrm>
            <a:off x="4962268" y="693003"/>
            <a:ext cx="2223617" cy="3659728"/>
          </a:xfrm>
          <a:prstGeom prst="rect">
            <a:avLst/>
          </a:prstGeom>
        </p:spPr>
      </p:pic>
      <p:sp>
        <p:nvSpPr>
          <p:cNvPr id="86" name="Google Shape;86;p5">
            <a:extLst>
              <a:ext uri="{FF2B5EF4-FFF2-40B4-BE49-F238E27FC236}">
                <a16:creationId xmlns:a16="http://schemas.microsoft.com/office/drawing/2014/main" id="{FE6676A8-9E5F-4F1E-9546-0FE64B5BABE0}"/>
              </a:ext>
              <a:ext uri="{C183D7F6-B498-43B3-948B-1728B52AA6E4}">
                <adec:decorative xmlns:adec="http://schemas.microsoft.com/office/drawing/2017/decorative" val="1"/>
              </a:ext>
            </a:extLst>
          </p:cNvPr>
          <p:cNvSpPr/>
          <p:nvPr/>
        </p:nvSpPr>
        <p:spPr>
          <a:xfrm>
            <a:off x="4966146" y="691697"/>
            <a:ext cx="2223617" cy="3659728"/>
          </a:xfrm>
          <a:prstGeom prst="rect">
            <a:avLst/>
          </a:prstGeom>
          <a:solidFill>
            <a:schemeClr val="bg2">
              <a:alpha val="6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800" b="0" i="0" u="none" strike="noStrike" kern="0" cap="none" spc="0" normalizeH="0" baseline="0" noProof="0" dirty="0">
              <a:ln>
                <a:noFill/>
              </a:ln>
              <a:solidFill>
                <a:srgbClr val="387368"/>
              </a:solidFill>
              <a:effectLst/>
              <a:uLnTx/>
              <a:uFillTx/>
              <a:latin typeface="Arial"/>
              <a:ea typeface="Arial"/>
              <a:cs typeface="Arial"/>
              <a:sym typeface="Arial"/>
            </a:endParaRPr>
          </a:p>
        </p:txBody>
      </p:sp>
      <p:sp>
        <p:nvSpPr>
          <p:cNvPr id="39" name="Google Shape;71;p4">
            <a:extLst>
              <a:ext uri="{FF2B5EF4-FFF2-40B4-BE49-F238E27FC236}">
                <a16:creationId xmlns:a16="http://schemas.microsoft.com/office/drawing/2014/main" id="{96F84D30-4C0D-58F1-B508-20B935E02BE8}"/>
              </a:ext>
            </a:extLst>
          </p:cNvPr>
          <p:cNvSpPr txBox="1">
            <a:spLocks noGrp="1"/>
          </p:cNvSpPr>
          <p:nvPr>
            <p:ph type="ctrTitle"/>
          </p:nvPr>
        </p:nvSpPr>
        <p:spPr>
          <a:xfrm>
            <a:off x="257013" y="2606549"/>
            <a:ext cx="4731834" cy="167674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D1E9E3"/>
              </a:buClr>
              <a:buSzPts val="6000"/>
              <a:buFont typeface="Montserrat"/>
              <a:buNone/>
            </a:pPr>
            <a:r>
              <a:rPr lang="fi-FI" sz="6600" dirty="0">
                <a:solidFill>
                  <a:schemeClr val="bg2"/>
                </a:solidFill>
              </a:rPr>
              <a:t>Tekemisen </a:t>
            </a:r>
            <a:br>
              <a:rPr lang="fi-FI" sz="6600" dirty="0">
                <a:solidFill>
                  <a:schemeClr val="bg2"/>
                </a:solidFill>
              </a:rPr>
            </a:br>
            <a:r>
              <a:rPr lang="fi-FI" sz="6600" dirty="0">
                <a:solidFill>
                  <a:schemeClr val="bg2"/>
                </a:solidFill>
              </a:rPr>
              <a:t>kaupunki</a:t>
            </a:r>
          </a:p>
        </p:txBody>
      </p:sp>
      <p:sp>
        <p:nvSpPr>
          <p:cNvPr id="8" name="Google Shape;70;p4">
            <a:extLst>
              <a:ext uri="{FF2B5EF4-FFF2-40B4-BE49-F238E27FC236}">
                <a16:creationId xmlns:a16="http://schemas.microsoft.com/office/drawing/2014/main" id="{2CAF177C-0ABC-7DE2-CB3F-047853ABBADA}"/>
              </a:ext>
            </a:extLst>
          </p:cNvPr>
          <p:cNvSpPr txBox="1"/>
          <p:nvPr/>
        </p:nvSpPr>
        <p:spPr>
          <a:xfrm>
            <a:off x="5019702" y="1109965"/>
            <a:ext cx="2112627" cy="42195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2400"/>
              <a:buFont typeface="Montserrat SemiBold"/>
              <a:buNone/>
              <a:tabLst/>
              <a:defRPr/>
            </a:pPr>
            <a:r>
              <a:rPr kumimoji="0" lang="fi-FI" sz="2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Elämäniloa.</a:t>
            </a:r>
            <a:endParaRPr kumimoji="0" lang="fi-FI"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91" name="Google Shape;91;p5">
            <a:extLst>
              <a:ext uri="{FF2B5EF4-FFF2-40B4-BE49-F238E27FC236}">
                <a16:creationId xmlns:a16="http://schemas.microsoft.com/office/drawing/2014/main" id="{E284545C-E658-F255-9D33-E8CB45C92145}"/>
              </a:ext>
            </a:extLst>
          </p:cNvPr>
          <p:cNvSpPr txBox="1"/>
          <p:nvPr/>
        </p:nvSpPr>
        <p:spPr>
          <a:xfrm>
            <a:off x="5042499" y="1630247"/>
            <a:ext cx="2089830" cy="19135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Kaikkien Tampere </a:t>
            </a:r>
            <a:b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b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 hyvinvointi kuuluu jokaiselle</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000000"/>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Mielekkään vapaa-ajan mahdollistaja</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000000"/>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Oppimisen iloa johtavassa sivistyskaupungissa</a:t>
            </a: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b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b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p:txBody>
      </p:sp>
      <p:sp>
        <p:nvSpPr>
          <p:cNvPr id="6" name="Google Shape;68;p4">
            <a:extLst>
              <a:ext uri="{FF2B5EF4-FFF2-40B4-BE49-F238E27FC236}">
                <a16:creationId xmlns:a16="http://schemas.microsoft.com/office/drawing/2014/main" id="{5FC6BE70-F900-640B-4901-A20627F8BF9C}"/>
              </a:ext>
            </a:extLst>
          </p:cNvPr>
          <p:cNvSpPr txBox="1"/>
          <p:nvPr/>
        </p:nvSpPr>
        <p:spPr>
          <a:xfrm>
            <a:off x="7343831" y="1109964"/>
            <a:ext cx="2125429" cy="42195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2400"/>
              <a:buFont typeface="Montserrat SemiBold"/>
              <a:buNone/>
              <a:tabLst/>
              <a:defRPr/>
            </a:pPr>
            <a:r>
              <a:rPr kumimoji="0" lang="fi-FI" sz="2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Kestävyyttä.</a:t>
            </a:r>
            <a:endParaRPr kumimoji="0" lang="fi-FI"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92" name="Google Shape;92;p5">
            <a:extLst>
              <a:ext uri="{FF2B5EF4-FFF2-40B4-BE49-F238E27FC236}">
                <a16:creationId xmlns:a16="http://schemas.microsoft.com/office/drawing/2014/main" id="{C3DA52AC-56DF-522D-9491-EBAA4DFF9A57}"/>
              </a:ext>
            </a:extLst>
          </p:cNvPr>
          <p:cNvSpPr txBox="1"/>
          <p:nvPr/>
        </p:nvSpPr>
        <p:spPr>
          <a:xfrm>
            <a:off x="7349697" y="1630247"/>
            <a:ext cx="2089830" cy="19135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Ilmastotyön vastuunkantaja</a:t>
            </a:r>
          </a:p>
          <a:p>
            <a:pPr marL="0" marR="0" lvl="0" indent="0" algn="l" defTabSz="914400" rtl="0" eaLnBrk="1" fontAlgn="auto" latinLnBrk="0" hangingPunct="1">
              <a:lnSpc>
                <a:spcPct val="90000"/>
              </a:lnSpc>
              <a:spcBef>
                <a:spcPts val="0"/>
              </a:spcBef>
              <a:spcAft>
                <a:spcPts val="0"/>
              </a:spcAft>
              <a:buClr>
                <a:srgbClr val="000000"/>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Luonnon monimuotoisuuden suunnannäyttäjä</a:t>
            </a:r>
          </a:p>
          <a:p>
            <a:pPr marL="0" marR="0" lvl="0" indent="0" algn="l" defTabSz="914400" rtl="0" eaLnBrk="1" fontAlgn="auto" latinLnBrk="0" hangingPunct="1">
              <a:lnSpc>
                <a:spcPct val="90000"/>
              </a:lnSpc>
              <a:spcBef>
                <a:spcPts val="0"/>
              </a:spcBef>
              <a:spcAft>
                <a:spcPts val="0"/>
              </a:spcAft>
              <a:buClr>
                <a:srgbClr val="000000"/>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Omaleimaisista kaupunginosistaan ylpeä</a:t>
            </a:r>
          </a:p>
        </p:txBody>
      </p:sp>
      <p:sp>
        <p:nvSpPr>
          <p:cNvPr id="10" name="Google Shape;77;p4">
            <a:extLst>
              <a:ext uri="{FF2B5EF4-FFF2-40B4-BE49-F238E27FC236}">
                <a16:creationId xmlns:a16="http://schemas.microsoft.com/office/drawing/2014/main" id="{A98D1F9D-97D0-FF11-D144-F3AAD816A5AF}"/>
              </a:ext>
            </a:extLst>
          </p:cNvPr>
          <p:cNvSpPr txBox="1"/>
          <p:nvPr/>
        </p:nvSpPr>
        <p:spPr>
          <a:xfrm>
            <a:off x="9651662" y="1109964"/>
            <a:ext cx="2150268" cy="42195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2400"/>
              <a:buFont typeface="Montserrat SemiBold"/>
              <a:buNone/>
              <a:tabLst/>
              <a:defRPr/>
            </a:pPr>
            <a:r>
              <a:rPr kumimoji="0" lang="fi-FI" sz="2000" b="0" i="0" u="none" strike="noStrike" kern="0" cap="none" spc="0" normalizeH="0" baseline="0" noProof="0" dirty="0" err="1">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Edelläkävijyyttä</a:t>
            </a:r>
            <a:r>
              <a:rPr kumimoji="0" lang="fi-FI" sz="2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a:t>
            </a:r>
            <a:endParaRPr kumimoji="0" lang="fi-FI" sz="1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93" name="Google Shape;93;p5">
            <a:extLst>
              <a:ext uri="{FF2B5EF4-FFF2-40B4-BE49-F238E27FC236}">
                <a16:creationId xmlns:a16="http://schemas.microsoft.com/office/drawing/2014/main" id="{4A89FDC3-F7B8-5032-CA25-BF915046D886}"/>
              </a:ext>
            </a:extLst>
          </p:cNvPr>
          <p:cNvSpPr txBox="1"/>
          <p:nvPr/>
        </p:nvSpPr>
        <p:spPr>
          <a:xfrm>
            <a:off x="9681404" y="1630247"/>
            <a:ext cx="2089830" cy="19135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Vetovoimainen osaamisen keskittymä</a:t>
            </a:r>
          </a:p>
          <a:p>
            <a:pPr marL="0" marR="0" lvl="0" indent="0" algn="l" defTabSz="914400" rtl="0" eaLnBrk="1" fontAlgn="auto" latinLnBrk="0" hangingPunct="1">
              <a:lnSpc>
                <a:spcPct val="90000"/>
              </a:lnSpc>
              <a:spcBef>
                <a:spcPts val="0"/>
              </a:spcBef>
              <a:spcAft>
                <a:spcPts val="0"/>
              </a:spcAft>
              <a:buClr>
                <a:srgbClr val="000000"/>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Kasvun veturi</a:t>
            </a:r>
          </a:p>
          <a:p>
            <a:pPr marL="0" marR="0" lvl="0" indent="0" algn="l" defTabSz="914400" rtl="0" eaLnBrk="1" fontAlgn="auto" latinLnBrk="0" hangingPunct="1">
              <a:lnSpc>
                <a:spcPct val="90000"/>
              </a:lnSpc>
              <a:spcBef>
                <a:spcPts val="0"/>
              </a:spcBef>
              <a:spcAft>
                <a:spcPts val="0"/>
              </a:spcAft>
              <a:buClr>
                <a:srgbClr val="000000"/>
              </a:buClr>
              <a:buSzPts val="1400"/>
              <a:buFont typeface="Montserrat"/>
              <a:buNone/>
              <a:tabLst/>
              <a:defRPr/>
            </a:pP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r>
              <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t>Kansainvälinen ja kiinnostava elämysten kaupunki</a:t>
            </a:r>
          </a:p>
          <a:p>
            <a:pPr marL="0" marR="0" lvl="0" indent="0" algn="l" defTabSz="914400" rtl="0" eaLnBrk="1" fontAlgn="auto" latinLnBrk="0" hangingPunct="1">
              <a:lnSpc>
                <a:spcPct val="90000"/>
              </a:lnSpc>
              <a:spcBef>
                <a:spcPts val="0"/>
              </a:spcBef>
              <a:spcAft>
                <a:spcPts val="0"/>
              </a:spcAft>
              <a:buClr>
                <a:srgbClr val="1C3933"/>
              </a:buClr>
              <a:buSzPts val="1400"/>
              <a:buFont typeface="Montserrat"/>
              <a:buNone/>
              <a:tabLst/>
              <a:defRPr/>
            </a:pPr>
            <a:br>
              <a:rPr kumimoji="0" lang="fi-FI" sz="1600" b="1"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rPr>
            </a:br>
            <a:endParaRPr kumimoji="0" lang="fi-FI" sz="1600" b="0" i="0" u="none" strike="noStrike" kern="0" cap="none" spc="0" normalizeH="0" baseline="0" noProof="0" dirty="0">
              <a:ln>
                <a:noFill/>
              </a:ln>
              <a:solidFill>
                <a:srgbClr val="FFFFFF"/>
              </a:solidFill>
              <a:effectLst/>
              <a:uLnTx/>
              <a:uFillTx/>
              <a:latin typeface="Calibri" panose="020F0502020204030204" pitchFamily="34" charset="0"/>
              <a:ea typeface="Montserrat"/>
              <a:cs typeface="Calibri" panose="020F0502020204030204" pitchFamily="34" charset="0"/>
              <a:sym typeface="Montserrat"/>
            </a:endParaRPr>
          </a:p>
        </p:txBody>
      </p:sp>
      <p:sp>
        <p:nvSpPr>
          <p:cNvPr id="9" name="TextBox 8">
            <a:extLst>
              <a:ext uri="{FF2B5EF4-FFF2-40B4-BE49-F238E27FC236}">
                <a16:creationId xmlns:a16="http://schemas.microsoft.com/office/drawing/2014/main" id="{5A2FB6E0-2231-4843-3954-78117C155D83}"/>
              </a:ext>
              <a:ext uri="{C183D7F6-B498-43B3-948B-1728B52AA6E4}">
                <adec:decorative xmlns:adec="http://schemas.microsoft.com/office/drawing/2017/decorative" val="1"/>
              </a:ext>
            </a:extLst>
          </p:cNvPr>
          <p:cNvSpPr txBox="1"/>
          <p:nvPr/>
        </p:nvSpPr>
        <p:spPr>
          <a:xfrm>
            <a:off x="-801511" y="417689"/>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67E5D528-0292-F6A0-E686-E351DFFBD668}"/>
              </a:ext>
              <a:ext uri="{C183D7F6-B498-43B3-948B-1728B52AA6E4}">
                <adec:decorative xmlns:adec="http://schemas.microsoft.com/office/drawing/2017/decorative" val="1"/>
              </a:ext>
            </a:extLst>
          </p:cNvPr>
          <p:cNvPicPr>
            <a:picLocks noChangeAspect="1"/>
          </p:cNvPicPr>
          <p:nvPr/>
        </p:nvPicPr>
        <p:blipFill>
          <a:blip r:embed="rId8"/>
          <a:srcRect l="8114" t="17371" r="8114" b="18794"/>
          <a:stretch>
            <a:fillRect/>
          </a:stretch>
        </p:blipFill>
        <p:spPr>
          <a:xfrm>
            <a:off x="10724666" y="168274"/>
            <a:ext cx="1266827" cy="371232"/>
          </a:xfrm>
          <a:prstGeom prst="rect">
            <a:avLst/>
          </a:prstGeom>
        </p:spPr>
      </p:pic>
      <p:pic>
        <p:nvPicPr>
          <p:cNvPr id="3" name="Picture 2">
            <a:extLst>
              <a:ext uri="{FF2B5EF4-FFF2-40B4-BE49-F238E27FC236}">
                <a16:creationId xmlns:a16="http://schemas.microsoft.com/office/drawing/2014/main" id="{F4550ED6-0E4A-ACA7-6E5E-693AD19D919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4138" y="6347197"/>
            <a:ext cx="1266827" cy="320616"/>
          </a:xfrm>
          <a:prstGeom prst="rect">
            <a:avLst/>
          </a:prstGeom>
        </p:spPr>
      </p:pic>
      <p:sp>
        <p:nvSpPr>
          <p:cNvPr id="7" name="Google Shape;69;p4">
            <a:extLst>
              <a:ext uri="{FF2B5EF4-FFF2-40B4-BE49-F238E27FC236}">
                <a16:creationId xmlns:a16="http://schemas.microsoft.com/office/drawing/2014/main" id="{985753D6-2A96-5D71-017C-2521C5527CFE}"/>
              </a:ext>
            </a:extLst>
          </p:cNvPr>
          <p:cNvSpPr txBox="1"/>
          <p:nvPr/>
        </p:nvSpPr>
        <p:spPr>
          <a:xfrm>
            <a:off x="7004110" y="5183365"/>
            <a:ext cx="2763229" cy="56467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1C3933"/>
              </a:buClr>
              <a:buSzPts val="2400"/>
              <a:buFont typeface="Montserrat SemiBold"/>
              <a:buNone/>
              <a:tabLst/>
              <a:defRPr/>
            </a:pPr>
            <a:r>
              <a:rPr kumimoji="0" lang="fi-FI" sz="4000" b="0" i="0" u="none" strike="noStrike" kern="0" cap="none" spc="0" normalizeH="0" baseline="0" noProof="0" dirty="0">
                <a:ln>
                  <a:noFill/>
                </a:ln>
                <a:solidFill>
                  <a:srgbClr val="FFFFFF"/>
                </a:solidFill>
                <a:effectLst/>
                <a:uLnTx/>
                <a:uFillTx/>
                <a:latin typeface="Calibri" panose="020F0502020204030204" pitchFamily="34" charset="0"/>
                <a:ea typeface="Montserrat SemiBold"/>
                <a:cs typeface="Calibri" panose="020F0502020204030204" pitchFamily="34" charset="0"/>
                <a:sym typeface="Montserrat SemiBold"/>
              </a:rPr>
              <a:t>Yhdessä.</a:t>
            </a:r>
            <a:endParaRPr kumimoji="0" lang="fi-FI"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9905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89880" cy="6858000"/>
          </a:xfrm>
          <a:prstGeom prst="rect">
            <a:avLst/>
          </a:prstGeom>
          <a:effectLst/>
        </p:spPr>
      </p:pic>
      <p:sp>
        <p:nvSpPr>
          <p:cNvPr id="15" name="Suorakulmio 13">
            <a:extLst>
              <a:ext uri="{FF2B5EF4-FFF2-40B4-BE49-F238E27FC236}">
                <a16:creationId xmlns:a16="http://schemas.microsoft.com/office/drawing/2014/main" id="{45F086C4-6566-A915-9708-4CF30335AB55}"/>
              </a:ext>
              <a:ext uri="{C183D7F6-B498-43B3-948B-1728B52AA6E4}">
                <adec:decorative xmlns:adec="http://schemas.microsoft.com/office/drawing/2017/decorative" val="1"/>
              </a:ext>
            </a:extLst>
          </p:cNvPr>
          <p:cNvSpPr>
            <a:spLocks/>
          </p:cNvSpPr>
          <p:nvPr/>
        </p:nvSpPr>
        <p:spPr>
          <a:xfrm>
            <a:off x="0" y="5127674"/>
            <a:ext cx="12192000" cy="1730325"/>
          </a:xfrm>
          <a:prstGeom prst="rect">
            <a:avLst/>
          </a:prstGeom>
          <a:solidFill>
            <a:schemeClr val="tx2">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13">
            <a:extLst>
              <a:ext uri="{FF2B5EF4-FFF2-40B4-BE49-F238E27FC236}">
                <a16:creationId xmlns:a16="http://schemas.microsoft.com/office/drawing/2014/main" id="{20B967AD-65E5-2675-9AE2-4476D8FB9C18}"/>
              </a:ext>
              <a:ext uri="{C183D7F6-B498-43B3-948B-1728B52AA6E4}">
                <adec:decorative xmlns:adec="http://schemas.microsoft.com/office/drawing/2017/decorative" val="1"/>
              </a:ext>
            </a:extLst>
          </p:cNvPr>
          <p:cNvSpPr>
            <a:spLocks/>
          </p:cNvSpPr>
          <p:nvPr/>
        </p:nvSpPr>
        <p:spPr>
          <a:xfrm>
            <a:off x="0" y="2387600"/>
            <a:ext cx="12192000" cy="275336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17AAEACE-D18C-5992-A432-1520BFAC9F35}"/>
              </a:ext>
            </a:extLst>
          </p:cNvPr>
          <p:cNvSpPr>
            <a:spLocks noGrp="1" noRot="1" noMove="1" noResize="1" noEditPoints="1" noAdjustHandles="1" noChangeArrowheads="1" noChangeShapeType="1"/>
          </p:cNvSpPr>
          <p:nvPr>
            <p:ph type="title"/>
          </p:nvPr>
        </p:nvSpPr>
        <p:spPr>
          <a:xfrm>
            <a:off x="838200" y="843427"/>
            <a:ext cx="10515600" cy="1325563"/>
          </a:xfrm>
          <a:noFill/>
          <a:effectLst>
            <a:glow rad="411023">
              <a:schemeClr val="tx1">
                <a:alpha val="40000"/>
              </a:schemeClr>
            </a:glow>
          </a:effectLst>
        </p:spPr>
        <p:txBody>
          <a:bodyPr>
            <a:noAutofit/>
          </a:bodyPr>
          <a:lstStyle/>
          <a:p>
            <a:pPr algn="ctr"/>
            <a:r>
              <a:rPr lang="fi-FI" sz="6600">
                <a:solidFill>
                  <a:schemeClr val="bg1"/>
                </a:solidFill>
                <a:effectLst>
                  <a:glow rad="412056">
                    <a:schemeClr val="tx1">
                      <a:alpha val="13000"/>
                    </a:schemeClr>
                  </a:glow>
                  <a:outerShdw blurRad="50800" dist="38100" dir="2700000" algn="tl" rotWithShape="0">
                    <a:prstClr val="black">
                      <a:alpha val="47033"/>
                    </a:prstClr>
                  </a:outerShdw>
                </a:effectLst>
                <a:latin typeface="Montserrat Black" pitchFamily="2" charset="77"/>
              </a:rPr>
              <a:t>ME TAMPERELAISET</a:t>
            </a:r>
          </a:p>
        </p:txBody>
      </p:sp>
      <p:sp>
        <p:nvSpPr>
          <p:cNvPr id="4" name="Dian numeron paikkamerkki 3">
            <a:extLst>
              <a:ext uri="{FF2B5EF4-FFF2-40B4-BE49-F238E27FC236}">
                <a16:creationId xmlns:a16="http://schemas.microsoft.com/office/drawing/2014/main" id="{28DEAB72-D251-7C9D-D488-7901AA2AF343}"/>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t>9</a:t>
            </a:fld>
            <a:endParaRPr lang="fi-FI">
              <a:solidFill>
                <a:schemeClr val="bg1"/>
              </a:solidFill>
            </a:endParaRPr>
          </a:p>
        </p:txBody>
      </p:sp>
      <p:sp>
        <p:nvSpPr>
          <p:cNvPr id="6" name="Tekstiruutu 24">
            <a:extLst>
              <a:ext uri="{FF2B5EF4-FFF2-40B4-BE49-F238E27FC236}">
                <a16:creationId xmlns:a16="http://schemas.microsoft.com/office/drawing/2014/main" id="{3D4C7D83-E97C-F9FE-BDFD-3B4240E5E79C}"/>
              </a:ext>
              <a:ext uri="{C183D7F6-B498-43B3-948B-1728B52AA6E4}">
                <adec:decorative xmlns:adec="http://schemas.microsoft.com/office/drawing/2017/decorative" val="1"/>
              </a:ext>
            </a:extLst>
          </p:cNvPr>
          <p:cNvSpPr txBox="1">
            <a:spLocks noChangeArrowheads="1"/>
          </p:cNvSpPr>
          <p:nvPr/>
        </p:nvSpPr>
        <p:spPr bwMode="auto">
          <a:xfrm>
            <a:off x="6950684" y="6403643"/>
            <a:ext cx="2941462" cy="32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r" eaLnBrk="1" hangingPunct="1">
              <a:spcBef>
                <a:spcPct val="0"/>
              </a:spcBef>
              <a:buClrTx/>
              <a:buFontTx/>
              <a:buNone/>
            </a:pPr>
            <a:r>
              <a:rPr lang="en-GB" altLang="fi-FI" sz="1200">
                <a:solidFill>
                  <a:schemeClr val="bg1"/>
                </a:solidFill>
              </a:rPr>
              <a:t>Kuva: Visit Tampere / Laura Vanzo</a:t>
            </a:r>
            <a:r>
              <a:rPr lang="fi-FI" altLang="fi-FI" sz="1200">
                <a:solidFill>
                  <a:schemeClr val="bg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1239378" y="5824606"/>
            <a:ext cx="3350726" cy="744494"/>
          </a:xfrm>
          <a:prstGeom prst="rect">
            <a:avLst/>
          </a:prstGeom>
          <a:noFill/>
        </p:spPr>
        <p:txBody>
          <a:bodyPr wrap="square" lIns="91440" tIns="45720" rIns="91440" bIns="45720" anchor="t" anchorCtr="0">
            <a:noAutofit/>
          </a:bodyPr>
          <a:lstStyle/>
          <a:p>
            <a:pPr algn="ctr"/>
            <a:r>
              <a:rPr lang="fi-FI" sz="1600" b="1" dirty="0">
                <a:solidFill>
                  <a:schemeClr val="bg1"/>
                </a:solidFill>
                <a:latin typeface="Montserrat" pitchFamily="2" charset="77"/>
              </a:rPr>
              <a:t>263 464 </a:t>
            </a:r>
            <a:r>
              <a:rPr lang="fi-FI" b="1" dirty="0">
                <a:solidFill>
                  <a:schemeClr val="bg1"/>
                </a:solidFill>
                <a:latin typeface="Montserrat" pitchFamily="2" charset="77"/>
              </a:rPr>
              <a:t>asukasta</a:t>
            </a:r>
          </a:p>
        </p:txBody>
      </p:sp>
      <p:sp>
        <p:nvSpPr>
          <p:cNvPr id="46" name="Suorakulmio 45">
            <a:extLst>
              <a:ext uri="{FF2B5EF4-FFF2-40B4-BE49-F238E27FC236}">
                <a16:creationId xmlns:a16="http://schemas.microsoft.com/office/drawing/2014/main" id="{8460BDB1-4ACA-2977-60E1-3D4C4107B4A7}"/>
              </a:ext>
            </a:extLst>
          </p:cNvPr>
          <p:cNvSpPr/>
          <p:nvPr/>
        </p:nvSpPr>
        <p:spPr>
          <a:xfrm>
            <a:off x="1228955" y="6161041"/>
            <a:ext cx="3350726" cy="644092"/>
          </a:xfrm>
          <a:prstGeom prst="rect">
            <a:avLst/>
          </a:prstGeom>
        </p:spPr>
        <p:txBody>
          <a:bodyPr wrap="square" lIns="91440" tIns="45720" rIns="91440" bIns="45720" anchor="t" anchorCtr="0">
            <a:noAutofit/>
          </a:bodyPr>
          <a:lstStyle/>
          <a:p>
            <a:pPr algn="ctr"/>
            <a:r>
              <a:rPr lang="fi-FI" b="1">
                <a:solidFill>
                  <a:srgbClr val="5BCBEB"/>
                </a:solidFill>
                <a:latin typeface="Montserrat" pitchFamily="2" charset="77"/>
              </a:rPr>
              <a:t> 274 036 v. 2033</a:t>
            </a:r>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18109049" flipH="1">
            <a:off x="1424024" y="4356905"/>
            <a:ext cx="2157725" cy="2157725"/>
          </a:xfrm>
          <a:prstGeom prst="arc">
            <a:avLst/>
          </a:prstGeom>
          <a:ln w="38100">
            <a:solidFill>
              <a:srgbClr val="5BCBEB"/>
            </a:solidFill>
            <a:prstDash val="sysDash"/>
            <a:headEnd type="triangl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22" name="Saman puolen kulmista pyöristetty suorakulmio 21">
            <a:extLst>
              <a:ext uri="{FF2B5EF4-FFF2-40B4-BE49-F238E27FC236}">
                <a16:creationId xmlns:a16="http://schemas.microsoft.com/office/drawing/2014/main" id="{96817E2F-9A38-A981-8D14-C8ACC51C8AE6}"/>
              </a:ext>
              <a:ext uri="{C183D7F6-B498-43B3-948B-1728B52AA6E4}">
                <adec:decorative xmlns:adec="http://schemas.microsoft.com/office/drawing/2017/decorative" val="1"/>
              </a:ext>
            </a:extLst>
          </p:cNvPr>
          <p:cNvSpPr/>
          <p:nvPr/>
        </p:nvSpPr>
        <p:spPr>
          <a:xfrm>
            <a:off x="4639175" y="3881025"/>
            <a:ext cx="722775" cy="1284933"/>
          </a:xfrm>
          <a:prstGeom prst="round2SameRect">
            <a:avLst>
              <a:gd name="adj1" fmla="val 3927"/>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3" name="Suorakulmio 22">
            <a:extLst>
              <a:ext uri="{FF2B5EF4-FFF2-40B4-BE49-F238E27FC236}">
                <a16:creationId xmlns:a16="http://schemas.microsoft.com/office/drawing/2014/main" id="{C569A887-112E-2564-28F9-228CE678B19C}"/>
              </a:ext>
            </a:extLst>
          </p:cNvPr>
          <p:cNvSpPr/>
          <p:nvPr/>
        </p:nvSpPr>
        <p:spPr>
          <a:xfrm>
            <a:off x="4558865" y="3967496"/>
            <a:ext cx="910162"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45 600</a:t>
            </a:r>
          </a:p>
        </p:txBody>
      </p:sp>
      <p:sp>
        <p:nvSpPr>
          <p:cNvPr id="25" name="Saman puolen kulmista pyöristetty suorakulmio 24">
            <a:extLst>
              <a:ext uri="{FF2B5EF4-FFF2-40B4-BE49-F238E27FC236}">
                <a16:creationId xmlns:a16="http://schemas.microsoft.com/office/drawing/2014/main" id="{259BC972-976B-72E7-9D41-9A8171F79A2E}"/>
              </a:ext>
              <a:ext uri="{C183D7F6-B498-43B3-948B-1728B52AA6E4}">
                <adec:decorative xmlns:adec="http://schemas.microsoft.com/office/drawing/2017/decorative" val="1"/>
              </a:ext>
            </a:extLst>
          </p:cNvPr>
          <p:cNvSpPr/>
          <p:nvPr/>
        </p:nvSpPr>
        <p:spPr>
          <a:xfrm>
            <a:off x="5528723" y="2394114"/>
            <a:ext cx="722775" cy="2792945"/>
          </a:xfrm>
          <a:prstGeom prst="round2SameRect">
            <a:avLst>
              <a:gd name="adj1" fmla="val 28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43941F11-17D8-0589-A35D-0F03382DEFE0}"/>
              </a:ext>
            </a:extLst>
          </p:cNvPr>
          <p:cNvSpPr/>
          <p:nvPr/>
        </p:nvSpPr>
        <p:spPr>
          <a:xfrm>
            <a:off x="5424411" y="2533821"/>
            <a:ext cx="945854"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95 300</a:t>
            </a:r>
          </a:p>
        </p:txBody>
      </p:sp>
      <p:sp>
        <p:nvSpPr>
          <p:cNvPr id="28" name="Saman puolen kulmista pyöristetty suorakulmio 27">
            <a:extLst>
              <a:ext uri="{FF2B5EF4-FFF2-40B4-BE49-F238E27FC236}">
                <a16:creationId xmlns:a16="http://schemas.microsoft.com/office/drawing/2014/main" id="{FD15A0E9-A1E4-1959-0B3D-B76082D66D6F}"/>
              </a:ext>
              <a:ext uri="{C183D7F6-B498-43B3-948B-1728B52AA6E4}">
                <adec:decorative xmlns:adec="http://schemas.microsoft.com/office/drawing/2017/decorative" val="1"/>
              </a:ext>
            </a:extLst>
          </p:cNvPr>
          <p:cNvSpPr/>
          <p:nvPr/>
        </p:nvSpPr>
        <p:spPr>
          <a:xfrm>
            <a:off x="7349263" y="3741509"/>
            <a:ext cx="722775" cy="1454473"/>
          </a:xfrm>
          <a:prstGeom prst="round2SameRect">
            <a:avLst>
              <a:gd name="adj1" fmla="val 631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9" name="Suorakulmio 28">
            <a:extLst>
              <a:ext uri="{FF2B5EF4-FFF2-40B4-BE49-F238E27FC236}">
                <a16:creationId xmlns:a16="http://schemas.microsoft.com/office/drawing/2014/main" id="{9135814E-BE81-FC87-C88C-5F1D7728BD35}"/>
              </a:ext>
            </a:extLst>
          </p:cNvPr>
          <p:cNvSpPr/>
          <p:nvPr/>
        </p:nvSpPr>
        <p:spPr>
          <a:xfrm>
            <a:off x="7298273" y="3813798"/>
            <a:ext cx="892315"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50 000</a:t>
            </a:r>
          </a:p>
        </p:txBody>
      </p:sp>
      <p:sp>
        <p:nvSpPr>
          <p:cNvPr id="31" name="Saman puolen kulmista pyöristetty suorakulmio 30">
            <a:extLst>
              <a:ext uri="{FF2B5EF4-FFF2-40B4-BE49-F238E27FC236}">
                <a16:creationId xmlns:a16="http://schemas.microsoft.com/office/drawing/2014/main" id="{EE420162-DEA1-29A8-D7C7-04CA105DD88A}"/>
              </a:ext>
              <a:ext uri="{C183D7F6-B498-43B3-948B-1728B52AA6E4}">
                <adec:decorative xmlns:adec="http://schemas.microsoft.com/office/drawing/2017/decorative" val="1"/>
              </a:ext>
            </a:extLst>
          </p:cNvPr>
          <p:cNvSpPr/>
          <p:nvPr/>
        </p:nvSpPr>
        <p:spPr>
          <a:xfrm>
            <a:off x="6456829" y="3107966"/>
            <a:ext cx="722775" cy="2079093"/>
          </a:xfrm>
          <a:prstGeom prst="round2SameRect">
            <a:avLst>
              <a:gd name="adj1" fmla="val 74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32" name="Suorakulmio 59">
            <a:extLst>
              <a:ext uri="{FF2B5EF4-FFF2-40B4-BE49-F238E27FC236}">
                <a16:creationId xmlns:a16="http://schemas.microsoft.com/office/drawing/2014/main" id="{B1B0826F-8ED2-F6D2-E415-32F7D16A0009}"/>
              </a:ext>
            </a:extLst>
          </p:cNvPr>
          <p:cNvSpPr/>
          <p:nvPr/>
        </p:nvSpPr>
        <p:spPr>
          <a:xfrm>
            <a:off x="6388110" y="3184825"/>
            <a:ext cx="892316"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72 500</a:t>
            </a:r>
          </a:p>
        </p:txBody>
      </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grpSp>
        <p:nvGrpSpPr>
          <p:cNvPr id="56" name="Ryhmä 55">
            <a:extLst>
              <a:ext uri="{FF2B5EF4-FFF2-40B4-BE49-F238E27FC236}">
                <a16:creationId xmlns:a16="http://schemas.microsoft.com/office/drawing/2014/main" id="{1569B420-A930-D912-4910-E6DEFE1AF165}"/>
              </a:ext>
              <a:ext uri="{C183D7F6-B498-43B3-948B-1728B52AA6E4}">
                <adec:decorative xmlns:adec="http://schemas.microsoft.com/office/drawing/2017/decorative" val="1"/>
              </a:ext>
            </a:extLst>
          </p:cNvPr>
          <p:cNvGrpSpPr/>
          <p:nvPr/>
        </p:nvGrpSpPr>
        <p:grpSpPr>
          <a:xfrm>
            <a:off x="4369701" y="5162707"/>
            <a:ext cx="3959123" cy="783515"/>
            <a:chOff x="4615938" y="4837743"/>
            <a:chExt cx="3959123" cy="783515"/>
          </a:xfrm>
          <a:noFill/>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659266" y="5216196"/>
              <a:ext cx="3595090" cy="405062"/>
            </a:xfrm>
            <a:prstGeom prst="rect">
              <a:avLst/>
            </a:prstGeom>
            <a:grpFill/>
            <a:effectLst/>
          </p:spPr>
          <p:txBody>
            <a:bodyPr wrap="square" anchor="t" anchorCtr="0">
              <a:noAutofit/>
            </a:bodyPr>
            <a:lstStyle/>
            <a:p>
              <a:pPr algn="ctr"/>
              <a:r>
                <a:rPr lang="fi-FI" sz="1100" b="1">
                  <a:solidFill>
                    <a:schemeClr val="bg1"/>
                  </a:solidFill>
                  <a:latin typeface="Montserrat" pitchFamily="2" charset="77"/>
                </a:rPr>
                <a:t>Väestö</a:t>
              </a:r>
              <a:r>
                <a:rPr lang="fi-FI" sz="1100" b="1">
                  <a:solidFill>
                    <a:schemeClr val="bg1"/>
                  </a:solidFill>
                </a:rPr>
                <a:t> </a:t>
              </a:r>
              <a:r>
                <a:rPr lang="fi-FI" sz="1100" b="1">
                  <a:solidFill>
                    <a:schemeClr val="bg1"/>
                  </a:solidFill>
                  <a:latin typeface="Montserrat" pitchFamily="2" charset="77"/>
                </a:rPr>
                <a:t>ikäryhmittäin</a:t>
              </a: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grpFill/>
            <a:effectLst/>
          </p:spPr>
          <p:txBody>
            <a:bodyPr wrap="square">
              <a:noAutofit/>
            </a:bodyPr>
            <a:lstStyle/>
            <a:p>
              <a:pPr algn="ctr"/>
              <a:r>
                <a:rPr lang="fi-FI" b="1">
                  <a:solidFill>
                    <a:schemeClr val="bg1"/>
                  </a:solidFill>
                  <a:latin typeface="Montserrat" pitchFamily="2" charset="77"/>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grpFill/>
            <a:effectLst/>
          </p:spPr>
          <p:txBody>
            <a:bodyPr wrap="square">
              <a:noAutofit/>
            </a:bodyPr>
            <a:lstStyle/>
            <a:p>
              <a:pPr algn="ctr"/>
              <a:r>
                <a:rPr lang="fi-FI" b="1">
                  <a:solidFill>
                    <a:schemeClr val="bg1"/>
                  </a:solidFill>
                  <a:latin typeface="Montserrat" pitchFamily="2" charset="77"/>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grpFill/>
            <a:effectLst/>
          </p:spPr>
          <p:txBody>
            <a:bodyPr wrap="square">
              <a:noAutofit/>
            </a:bodyPr>
            <a:lstStyle/>
            <a:p>
              <a:pPr algn="ctr"/>
              <a:r>
                <a:rPr lang="fi-FI" b="1">
                  <a:solidFill>
                    <a:schemeClr val="bg1"/>
                  </a:solidFill>
                  <a:latin typeface="Montserrat" pitchFamily="2" charset="77"/>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grpFill/>
            <a:effectLst/>
          </p:spPr>
          <p:txBody>
            <a:bodyPr wrap="square">
              <a:noAutofit/>
            </a:bodyPr>
            <a:lstStyle/>
            <a:p>
              <a:pPr algn="ctr"/>
              <a:r>
                <a:rPr lang="fi-FI" b="1">
                  <a:solidFill>
                    <a:schemeClr val="bg1"/>
                  </a:solidFill>
                  <a:latin typeface="Montserrat" pitchFamily="2" charset="77"/>
                </a:rPr>
                <a:t>65+</a:t>
              </a:r>
            </a:p>
          </p:txBody>
        </p:sp>
      </p:gr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81514" y="2414545"/>
            <a:ext cx="1427498" cy="1427498"/>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94093" y="2607526"/>
            <a:ext cx="1637607" cy="1079772"/>
          </a:xfrm>
          <a:prstGeom prst="rect">
            <a:avLst/>
          </a:prstGeom>
        </p:spPr>
        <p:txBody>
          <a:bodyPr wrap="square">
            <a:noAutofit/>
          </a:bodyPr>
          <a:lstStyle/>
          <a:p>
            <a:pPr algn="ctr">
              <a:lnSpc>
                <a:spcPct val="90000"/>
              </a:lnSpc>
            </a:pPr>
            <a:r>
              <a:rPr lang="fi-FI" sz="1600" b="1">
                <a:solidFill>
                  <a:schemeClr val="bg1"/>
                </a:solidFill>
                <a:latin typeface="Montserrat" pitchFamily="2" charset="77"/>
              </a:rPr>
              <a:t>Suurin </a:t>
            </a:r>
            <a:br>
              <a:rPr lang="fi-FI" sz="1600" b="1">
                <a:solidFill>
                  <a:schemeClr val="bg1"/>
                </a:solidFill>
                <a:latin typeface="Montserrat" pitchFamily="2" charset="77"/>
              </a:rPr>
            </a:br>
            <a:r>
              <a:rPr lang="fi-FI" sz="1600" b="1">
                <a:solidFill>
                  <a:schemeClr val="bg1"/>
                </a:solidFill>
                <a:latin typeface="Montserrat" pitchFamily="2" charset="77"/>
              </a:rPr>
              <a:t>ikäryhmä</a:t>
            </a:r>
          </a:p>
          <a:p>
            <a:pPr algn="ctr">
              <a:lnSpc>
                <a:spcPct val="90000"/>
              </a:lnSpc>
              <a:spcBef>
                <a:spcPts val="600"/>
              </a:spcBef>
            </a:pPr>
            <a:r>
              <a:rPr lang="fi-FI" sz="1600" b="1">
                <a:solidFill>
                  <a:schemeClr val="bg1"/>
                </a:solidFill>
                <a:latin typeface="Montserrat" pitchFamily="2" charset="77"/>
              </a:rPr>
              <a:t> </a:t>
            </a:r>
            <a:r>
              <a:rPr lang="fi-FI" sz="2400" b="1">
                <a:solidFill>
                  <a:srgbClr val="5BCBEB"/>
                </a:solidFill>
                <a:latin typeface="Montserrat" pitchFamily="2" charset="77"/>
              </a:rPr>
              <a:t>25-29 v.</a:t>
            </a:r>
          </a:p>
        </p:txBody>
      </p:sp>
      <p:sp>
        <p:nvSpPr>
          <p:cNvPr id="19" name="Date Placeholder 18">
            <a:extLst>
              <a:ext uri="{FF2B5EF4-FFF2-40B4-BE49-F238E27FC236}">
                <a16:creationId xmlns:a16="http://schemas.microsoft.com/office/drawing/2014/main" id="{5BBBA6EA-B629-B520-4089-31719EFD3D81}"/>
              </a:ext>
              <a:ext uri="{C183D7F6-B498-43B3-948B-1728B52AA6E4}">
                <adec:decorative xmlns:adec="http://schemas.microsoft.com/office/drawing/2017/decorative" val="1"/>
              </a:ext>
            </a:extLst>
          </p:cNvPr>
          <p:cNvSpPr>
            <a:spLocks noGrp="1"/>
          </p:cNvSpPr>
          <p:nvPr>
            <p:ph type="dt" sz="half" idx="10"/>
          </p:nvPr>
        </p:nvSpPr>
        <p:spPr/>
        <p:txBody>
          <a:bodyPr/>
          <a:lstStyle/>
          <a:p>
            <a:fld id="{71690394-7DDB-BC43-94B8-F1636FB57770}" type="datetime1">
              <a:rPr lang="fi-FI" smtClean="0">
                <a:solidFill>
                  <a:schemeClr val="bg1"/>
                </a:solidFill>
              </a:rPr>
              <a:t>7.5.2026</a:t>
            </a:fld>
            <a:endParaRPr lang="en-FI">
              <a:solidFill>
                <a:schemeClr val="bg1"/>
              </a:solidFill>
            </a:endParaRPr>
          </a:p>
        </p:txBody>
      </p:sp>
      <p:sp>
        <p:nvSpPr>
          <p:cNvPr id="40" name="Ellipsi 51">
            <a:extLst>
              <a:ext uri="{FF2B5EF4-FFF2-40B4-BE49-F238E27FC236}">
                <a16:creationId xmlns:a16="http://schemas.microsoft.com/office/drawing/2014/main" id="{080F00C2-2C33-F447-F0AF-B03C4A48B625}"/>
              </a:ext>
              <a:ext uri="{C183D7F6-B498-43B3-948B-1728B52AA6E4}">
                <adec:decorative xmlns:adec="http://schemas.microsoft.com/office/drawing/2017/decorative" val="1"/>
              </a:ext>
            </a:extLst>
          </p:cNvPr>
          <p:cNvSpPr/>
          <p:nvPr/>
        </p:nvSpPr>
        <p:spPr>
          <a:xfrm>
            <a:off x="8583017" y="3707370"/>
            <a:ext cx="1279627" cy="1279627"/>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Ellipsi 51">
            <a:extLst>
              <a:ext uri="{FF2B5EF4-FFF2-40B4-BE49-F238E27FC236}">
                <a16:creationId xmlns:a16="http://schemas.microsoft.com/office/drawing/2014/main" id="{6E328F14-70B1-76F3-55A6-91DDAF5B55DD}"/>
              </a:ext>
              <a:ext uri="{C183D7F6-B498-43B3-948B-1728B52AA6E4}">
                <adec:decorative xmlns:adec="http://schemas.microsoft.com/office/drawing/2017/decorative" val="1"/>
              </a:ext>
            </a:extLst>
          </p:cNvPr>
          <p:cNvSpPr/>
          <p:nvPr/>
        </p:nvSpPr>
        <p:spPr>
          <a:xfrm>
            <a:off x="10573594" y="4069342"/>
            <a:ext cx="1376910" cy="1376910"/>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09F21DF2-4898-A49F-21BA-ABE5AF1165E9}"/>
              </a:ext>
            </a:extLst>
          </p:cNvPr>
          <p:cNvSpPr/>
          <p:nvPr/>
        </p:nvSpPr>
        <p:spPr>
          <a:xfrm>
            <a:off x="8512873" y="4006625"/>
            <a:ext cx="1454728" cy="719479"/>
          </a:xfrm>
          <a:prstGeom prst="rect">
            <a:avLst/>
          </a:prstGeom>
        </p:spPr>
        <p:txBody>
          <a:bodyPr wrap="square" anchor="t" anchorCtr="0">
            <a:noAutofit/>
          </a:bodyPr>
          <a:lstStyle/>
          <a:p>
            <a:pPr algn="ctr">
              <a:lnSpc>
                <a:spcPct val="90000"/>
              </a:lnSpc>
              <a:spcBef>
                <a:spcPts val="600"/>
              </a:spcBef>
            </a:pPr>
            <a:r>
              <a:rPr lang="fi-FI" sz="1600" b="1" dirty="0">
                <a:solidFill>
                  <a:schemeClr val="bg1"/>
                </a:solidFill>
                <a:latin typeface="Montserrat" pitchFamily="2" charset="77"/>
              </a:rPr>
              <a:t>Keski-ikä</a:t>
            </a:r>
            <a:r>
              <a:rPr lang="fi-FI" b="1" dirty="0">
                <a:solidFill>
                  <a:schemeClr val="bg1"/>
                </a:solidFill>
                <a:latin typeface="Montserrat" pitchFamily="2" charset="77"/>
              </a:rPr>
              <a:t> </a:t>
            </a:r>
            <a:br>
              <a:rPr lang="fi-FI" b="1" dirty="0">
                <a:solidFill>
                  <a:schemeClr val="bg1"/>
                </a:solidFill>
                <a:latin typeface="Montserrat" pitchFamily="2" charset="77"/>
              </a:rPr>
            </a:br>
            <a:r>
              <a:rPr lang="fi-FI" sz="2400" b="1" dirty="0">
                <a:solidFill>
                  <a:srgbClr val="5BCBEB"/>
                </a:solidFill>
                <a:latin typeface="Montserrat" pitchFamily="2" charset="77"/>
              </a:rPr>
              <a:t>41 v.</a:t>
            </a:r>
          </a:p>
        </p:txBody>
      </p:sp>
      <p:sp>
        <p:nvSpPr>
          <p:cNvPr id="39" name="Suorakulmio 13">
            <a:extLst>
              <a:ext uri="{FF2B5EF4-FFF2-40B4-BE49-F238E27FC236}">
                <a16:creationId xmlns:a16="http://schemas.microsoft.com/office/drawing/2014/main" id="{0598F953-2755-6A96-455F-768813FF2CFA}"/>
              </a:ext>
            </a:extLst>
          </p:cNvPr>
          <p:cNvSpPr/>
          <p:nvPr/>
        </p:nvSpPr>
        <p:spPr>
          <a:xfrm>
            <a:off x="10559081" y="4382295"/>
            <a:ext cx="1454728" cy="719479"/>
          </a:xfrm>
          <a:prstGeom prst="rect">
            <a:avLst/>
          </a:prstGeom>
        </p:spPr>
        <p:txBody>
          <a:bodyPr wrap="square" anchor="t" anchorCtr="0">
            <a:noAutofit/>
          </a:bodyPr>
          <a:lstStyle/>
          <a:p>
            <a:pPr algn="ctr">
              <a:lnSpc>
                <a:spcPct val="90000"/>
              </a:lnSpc>
              <a:spcBef>
                <a:spcPts val="600"/>
              </a:spcBef>
            </a:pPr>
            <a:r>
              <a:rPr lang="fi-FI" sz="1600" b="1" dirty="0">
                <a:solidFill>
                  <a:schemeClr val="bg1"/>
                </a:solidFill>
                <a:latin typeface="Montserrat" pitchFamily="2" charset="77"/>
              </a:rPr>
              <a:t>Vieras-</a:t>
            </a:r>
            <a:br>
              <a:rPr lang="fi-FI" sz="1600" b="1" dirty="0">
                <a:solidFill>
                  <a:schemeClr val="bg1"/>
                </a:solidFill>
                <a:latin typeface="Montserrat" pitchFamily="2" charset="77"/>
              </a:rPr>
            </a:br>
            <a:r>
              <a:rPr lang="fi-FI" sz="1600" b="1" dirty="0">
                <a:solidFill>
                  <a:schemeClr val="bg1"/>
                </a:solidFill>
                <a:latin typeface="Montserrat" pitchFamily="2" charset="77"/>
              </a:rPr>
              <a:t>kielisiä</a:t>
            </a:r>
            <a:br>
              <a:rPr lang="fi-FI" b="1" dirty="0">
                <a:solidFill>
                  <a:schemeClr val="bg1"/>
                </a:solidFill>
                <a:latin typeface="Montserrat" pitchFamily="2" charset="77"/>
              </a:rPr>
            </a:br>
            <a:r>
              <a:rPr lang="fi-FI" sz="2400" b="1" dirty="0">
                <a:solidFill>
                  <a:srgbClr val="5BCBEB"/>
                </a:solidFill>
                <a:latin typeface="Montserrat" pitchFamily="2" charset="77"/>
              </a:rPr>
              <a:t>12%</a:t>
            </a:r>
          </a:p>
        </p:txBody>
      </p:sp>
      <p:sp>
        <p:nvSpPr>
          <p:cNvPr id="53" name="Rectangle 52">
            <a:extLst>
              <a:ext uri="{FF2B5EF4-FFF2-40B4-BE49-F238E27FC236}">
                <a16:creationId xmlns:a16="http://schemas.microsoft.com/office/drawing/2014/main" id="{17378059-39BA-2F00-A820-3CD3BFE29F8D}"/>
              </a:ext>
              <a:ext uri="{C183D7F6-B498-43B3-948B-1728B52AA6E4}">
                <adec:decorative xmlns:adec="http://schemas.microsoft.com/office/drawing/2017/decorative" val="1"/>
              </a:ext>
            </a:extLst>
          </p:cNvPr>
          <p:cNvSpPr/>
          <p:nvPr/>
        </p:nvSpPr>
        <p:spPr>
          <a:xfrm>
            <a:off x="4410223" y="5127675"/>
            <a:ext cx="3953021" cy="77372"/>
          </a:xfrm>
          <a:prstGeom prst="rect">
            <a:avLst/>
          </a:prstGeom>
          <a:solidFill>
            <a:srgbClr val="005B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3" name="Kuva 98">
            <a:extLst>
              <a:ext uri="{FF2B5EF4-FFF2-40B4-BE49-F238E27FC236}">
                <a16:creationId xmlns:a16="http://schemas.microsoft.com/office/drawing/2014/main" id="{ACE42252-EF19-EE65-233D-0F4613DE1070}"/>
              </a:ext>
              <a:ext uri="{C183D7F6-B498-43B3-948B-1728B52AA6E4}">
                <adec:decorative xmlns:adec="http://schemas.microsoft.com/office/drawing/2017/decorative" val="1"/>
              </a:ext>
            </a:extLst>
          </p:cNvPr>
          <p:cNvSpPr/>
          <p:nvPr/>
        </p:nvSpPr>
        <p:spPr>
          <a:xfrm rot="5400000">
            <a:off x="2534214" y="2719160"/>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a:extLst>
              <a:ext uri="{FF2B5EF4-FFF2-40B4-BE49-F238E27FC236}">
                <a16:creationId xmlns:a16="http://schemas.microsoft.com/office/drawing/2014/main" id="{F8B80F0E-79DA-F0DE-BE52-B7643127114D}"/>
              </a:ext>
              <a:ext uri="{C183D7F6-B498-43B3-948B-1728B52AA6E4}">
                <adec:decorative xmlns:adec="http://schemas.microsoft.com/office/drawing/2017/decorative" val="1"/>
              </a:ext>
            </a:extLst>
          </p:cNvPr>
          <p:cNvSpPr/>
          <p:nvPr/>
        </p:nvSpPr>
        <p:spPr>
          <a:xfrm rot="7200000">
            <a:off x="3233807" y="2947176"/>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a:extLst>
              <a:ext uri="{FF2B5EF4-FFF2-40B4-BE49-F238E27FC236}">
                <a16:creationId xmlns:a16="http://schemas.microsoft.com/office/drawing/2014/main" id="{DB2E5FF1-B388-4375-6016-D167DFA8D5AE}"/>
              </a:ext>
              <a:ext uri="{C183D7F6-B498-43B3-948B-1728B52AA6E4}">
                <adec:decorative xmlns:adec="http://schemas.microsoft.com/office/drawing/2017/decorative" val="1"/>
              </a:ext>
            </a:extLst>
          </p:cNvPr>
          <p:cNvSpPr/>
          <p:nvPr/>
        </p:nvSpPr>
        <p:spPr>
          <a:xfrm rot="14400000" flipH="1">
            <a:off x="1811579" y="2978963"/>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8" name="Ellipsi 7">
            <a:extLst>
              <a:ext uri="{FF2B5EF4-FFF2-40B4-BE49-F238E27FC236}">
                <a16:creationId xmlns:a16="http://schemas.microsoft.com/office/drawing/2014/main" id="{3ADBBA87-BB59-B31A-6F99-230CE65FE2D1}"/>
              </a:ext>
              <a:ext uri="{C183D7F6-B498-43B3-948B-1728B52AA6E4}">
                <adec:decorative xmlns:adec="http://schemas.microsoft.com/office/drawing/2017/decorative" val="1"/>
              </a:ext>
            </a:extLst>
          </p:cNvPr>
          <p:cNvSpPr/>
          <p:nvPr/>
        </p:nvSpPr>
        <p:spPr>
          <a:xfrm>
            <a:off x="1703505" y="3081394"/>
            <a:ext cx="2360084" cy="236008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456399" y="2558978"/>
            <a:ext cx="2849728" cy="2849728"/>
          </a:xfrm>
          <a:prstGeom prst="ellipse">
            <a:avLst/>
          </a:prstGeom>
          <a:solidFill>
            <a:schemeClr val="tx2">
              <a:lumMod val="75000"/>
              <a:alpha val="25000"/>
            </a:schemeClr>
          </a:solidFill>
          <a:ln w="38100">
            <a:solidFill>
              <a:srgbClr val="5BCBE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9" name="Ryhmä 8">
            <a:extLst>
              <a:ext uri="{FF2B5EF4-FFF2-40B4-BE49-F238E27FC236}">
                <a16:creationId xmlns:a16="http://schemas.microsoft.com/office/drawing/2014/main" id="{5DAD1627-3C9B-33BD-5735-A99D517805AC}"/>
              </a:ext>
              <a:ext uri="{C183D7F6-B498-43B3-948B-1728B52AA6E4}">
                <adec:decorative xmlns:adec="http://schemas.microsoft.com/office/drawing/2017/decorative" val="1"/>
              </a:ext>
            </a:extLst>
          </p:cNvPr>
          <p:cNvGrpSpPr/>
          <p:nvPr/>
        </p:nvGrpSpPr>
        <p:grpSpPr>
          <a:xfrm>
            <a:off x="2249901" y="3512735"/>
            <a:ext cx="1267293" cy="1497401"/>
            <a:chOff x="1162675" y="3768428"/>
            <a:chExt cx="1317227" cy="1556403"/>
          </a:xfrm>
          <a:solidFill>
            <a:schemeClr val="tx2">
              <a:lumMod val="75000"/>
            </a:schemeClr>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spTree>
    <p:extLst>
      <p:ext uri="{BB962C8B-B14F-4D97-AF65-F5344CB8AC3E}">
        <p14:creationId xmlns:p14="http://schemas.microsoft.com/office/powerpoint/2010/main" val="1019881923"/>
      </p:ext>
    </p:extLst>
  </p:cSld>
  <p:clrMapOvr>
    <a:masterClrMapping/>
  </p:clrMapOvr>
</p:sld>
</file>

<file path=ppt/theme/theme1.xml><?xml version="1.0" encoding="utf-8"?>
<a:theme xmlns:a="http://schemas.openxmlformats.org/drawingml/2006/main" name="Tampere.Finland_Valkoinen">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ntserrat_ots">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ampere.Finland_sispohjat_sini">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finland_ppt_pohjat_FIN_2020.pptx [Vain luku]" id="{272FB444-EBFB-41EA-8D1E-5B6A5D45E408}" vid="{FB11CFE5-01A0-43D3-B263-0E93D4EEB417}"/>
    </a:ext>
  </a:extLst>
</a:theme>
</file>

<file path=ppt/theme/theme5.xml><?xml version="1.0" encoding="utf-8"?>
<a:theme xmlns:a="http://schemas.openxmlformats.org/drawingml/2006/main" name="Tampere.Finland_väripohjat_valkoinen">
  <a:themeElements>
    <a:clrScheme name="TampereFinland_Brand">
      <a:dk1>
        <a:srgbClr val="212121"/>
      </a:dk1>
      <a:lt1>
        <a:srgbClr val="FFFFFF"/>
      </a:lt1>
      <a:dk2>
        <a:srgbClr val="28549A"/>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finland_ppt-pohja_FI.pptx" id="{B237EE5A-28BB-4EC7-BB5D-B4B9E48D8BFC}" vid="{C6D21E99-F4B4-4DFA-B5E8-C24D2F867224}"/>
    </a:ext>
  </a:extLst>
</a:theme>
</file>

<file path=ppt/theme/theme6.xml><?xml version="1.0" encoding="utf-8"?>
<a:theme xmlns:a="http://schemas.openxmlformats.org/drawingml/2006/main" name="Office Theme">
  <a:themeElements>
    <a:clrScheme name="Tampere">
      <a:dk1>
        <a:srgbClr val="000000"/>
      </a:dk1>
      <a:lt1>
        <a:srgbClr val="FFFFFF"/>
      </a:lt1>
      <a:dk2>
        <a:srgbClr val="387368"/>
      </a:dk2>
      <a:lt2>
        <a:srgbClr val="F8DE79"/>
      </a:lt2>
      <a:accent1>
        <a:srgbClr val="8CC1B3"/>
      </a:accent1>
      <a:accent2>
        <a:srgbClr val="E8B355"/>
      </a:accent2>
      <a:accent3>
        <a:srgbClr val="387368"/>
      </a:accent3>
      <a:accent4>
        <a:srgbClr val="F8DE79"/>
      </a:accent4>
      <a:accent5>
        <a:srgbClr val="E8B355"/>
      </a:accent5>
      <a:accent6>
        <a:srgbClr val="8CC1B3"/>
      </a:accent6>
      <a:hlink>
        <a:srgbClr val="387368"/>
      </a:hlink>
      <a:folHlink>
        <a:srgbClr val="E8B355"/>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9" ma:contentTypeDescription="Luo uusi asiakirja." ma:contentTypeScope="" ma:versionID="5e0edb48146eef94df914b0c175e454a">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68532606eb5b21fa0dfc172d6fd4fcec"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MediaLengthInSeconds xmlns="84a92e02-2eaa-4f76-a60e-4a133290ec92" xsi:nil="true"/>
    <SharedWithUsers xmlns="477203c6-3465-410b-9265-aa0f194ab9a3">
      <UserInfo>
        <DisplayName/>
        <AccountId xsi:nil="true"/>
        <AccountType/>
      </UserInfo>
    </SharedWithUsers>
  </documentManagement>
</p:properties>
</file>

<file path=customXml/itemProps1.xml><?xml version="1.0" encoding="utf-8"?>
<ds:datastoreItem xmlns:ds="http://schemas.openxmlformats.org/officeDocument/2006/customXml" ds:itemID="{6F001C4F-CE18-4D31-873A-1DE5986934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3.xml><?xml version="1.0" encoding="utf-8"?>
<ds:datastoreItem xmlns:ds="http://schemas.openxmlformats.org/officeDocument/2006/customXml" ds:itemID="{0530230D-0052-4837-812B-A185EC734801}">
  <ds:schemaRefs>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477203c6-3465-410b-9265-aa0f194ab9a3"/>
    <ds:schemaRef ds:uri="84a92e02-2eaa-4f76-a60e-4a133290ec9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1574</TotalTime>
  <Words>7912</Words>
  <Application>Microsoft Office PowerPoint</Application>
  <PresentationFormat>Laajakuva</PresentationFormat>
  <Paragraphs>1109</Paragraphs>
  <Slides>54</Slides>
  <Notes>49</Notes>
  <HiddenSlides>0</HiddenSlides>
  <MMClips>0</MMClips>
  <ScaleCrop>false</ScaleCrop>
  <HeadingPairs>
    <vt:vector size="6" baseType="variant">
      <vt:variant>
        <vt:lpstr>Käytetyt fontit</vt:lpstr>
      </vt:variant>
      <vt:variant>
        <vt:i4>13</vt:i4>
      </vt:variant>
      <vt:variant>
        <vt:lpstr>Teema</vt:lpstr>
      </vt:variant>
      <vt:variant>
        <vt:i4>7</vt:i4>
      </vt:variant>
      <vt:variant>
        <vt:lpstr>Dian otsikot</vt:lpstr>
      </vt:variant>
      <vt:variant>
        <vt:i4>54</vt:i4>
      </vt:variant>
    </vt:vector>
  </HeadingPairs>
  <TitlesOfParts>
    <vt:vector size="74" baseType="lpstr">
      <vt:lpstr>Aptos</vt:lpstr>
      <vt:lpstr>Aptos Display</vt:lpstr>
      <vt:lpstr>Arial</vt:lpstr>
      <vt:lpstr>Calibri</vt:lpstr>
      <vt:lpstr>Courier New</vt:lpstr>
      <vt:lpstr>Helvetica</vt:lpstr>
      <vt:lpstr>Lucida Sans Unicode</vt:lpstr>
      <vt:lpstr>Montserrat</vt:lpstr>
      <vt:lpstr>Montserrat Black</vt:lpstr>
      <vt:lpstr>Montserrat SemiBold</vt:lpstr>
      <vt:lpstr>Open Sans</vt:lpstr>
      <vt:lpstr>Segoe UI</vt:lpstr>
      <vt:lpstr>Wingdings</vt:lpstr>
      <vt:lpstr>Tampere.Finland_Valkoinen</vt:lpstr>
      <vt:lpstr>Montserrat_ots</vt:lpstr>
      <vt:lpstr>Tampere.Finland_Sininen</vt:lpstr>
      <vt:lpstr>1_Tampere.Finland_sispohjat_sini</vt:lpstr>
      <vt:lpstr>Tampere.Finland_väripohjat_valkoinen</vt:lpstr>
      <vt:lpstr>Office Theme</vt:lpstr>
      <vt:lpstr>Office-teema</vt:lpstr>
      <vt:lpstr>Otsikko</vt:lpstr>
      <vt:lpstr>Tampereen tarina.</vt:lpstr>
      <vt:lpstr>Tampereen kaupungin organisaatio 1.1.2026</vt:lpstr>
      <vt:lpstr>SUOMEN VETOVOIMAISIN KAUPUNKI </vt:lpstr>
      <vt:lpstr>Tampere  keskellä kaikkea</vt:lpstr>
      <vt:lpstr>Tekemisen kaupunki</vt:lpstr>
      <vt:lpstr>Tekemisen kaupunki</vt:lpstr>
      <vt:lpstr>Tekemisen  kaupunki</vt:lpstr>
      <vt:lpstr>ME TAMPERELAISET</vt:lpstr>
      <vt:lpstr>Kaupungin työntekijät 2025</vt:lpstr>
      <vt:lpstr>Kaupungin käyttötalous</vt:lpstr>
      <vt:lpstr>Kaupungin INVESTOINNIT</vt:lpstr>
      <vt:lpstr>Konsernin talous</vt:lpstr>
      <vt:lpstr>IDEA</vt:lpstr>
      <vt:lpstr>Yrittäjien koti  – vahva yrittäjyyskulttuuri</vt:lpstr>
      <vt:lpstr>Maaperä  UUSILLE IDEOILLE</vt:lpstr>
      <vt:lpstr>PANOSTAMME KOULUTUKSEEN</vt:lpstr>
      <vt:lpstr>Oppimista läpi elämän – TOINEN ASTE JA AIKUISKOULUTUS</vt:lpstr>
      <vt:lpstr>Opiskelijoiden kaupunki  – TIIVIS KORKEAKOULUYHTEISÖ</vt:lpstr>
      <vt:lpstr>TYÖ</vt:lpstr>
      <vt:lpstr>Me teemme työtä</vt:lpstr>
      <vt:lpstr>Houkuttelemme  osaajia ja uusia kykyjä</vt:lpstr>
      <vt:lpstr>KANSAINVÄLISET OSAAJAT –  Toimivat yhteisöt  tukevat hyvää elämää</vt:lpstr>
      <vt:lpstr>Työnantajien  kasvun kaupunki</vt:lpstr>
      <vt:lpstr>Suurimmat  yksityiset työnantajat</vt:lpstr>
      <vt:lpstr>Yhdessä  olemme enemmän</vt:lpstr>
      <vt:lpstr>Ekosysteemit yhdistävät osaajat</vt:lpstr>
      <vt:lpstr>TUNNELMA</vt:lpstr>
      <vt:lpstr>Kulttuurista kestävästi  kasvava kaupunki</vt:lpstr>
      <vt:lpstr>Kulttuuristrategiaa toteuttamassa</vt:lpstr>
      <vt:lpstr>Elokuvan ja pelien kaupunki </vt:lpstr>
      <vt:lpstr>Kokoukset, kongressit ja messut</vt:lpstr>
      <vt:lpstr>Tapahtumien  paratiisi</vt:lpstr>
      <vt:lpstr>MUUTOS</vt:lpstr>
      <vt:lpstr>Ekologisesti  kestävä kaupunki</vt:lpstr>
      <vt:lpstr>Tampereen LUMO LUONNON MONIMUOTOISUUS-OHJELMA 2021-2030</vt:lpstr>
      <vt:lpstr>Viiden tähden keskusta  -KEHITYSOHJELMA</vt:lpstr>
      <vt:lpstr>ASEMAKORTTELIT   Uusi ihmisten ja elämän  alue keskellä kaupunkia</vt:lpstr>
      <vt:lpstr>Nokia Arena</vt:lpstr>
      <vt:lpstr>Ranta-Tampella –  ASKELTEN PÄÄSSÄ KESKUSTAN PALVELUISTA</vt:lpstr>
      <vt:lpstr>Hiedanranta LÄNTISEN TAMPEREEN TULEVA KESKUS  </vt:lpstr>
      <vt:lpstr>Tampereen  Ratikka-aika</vt:lpstr>
      <vt:lpstr>Meille on hyvä sijoittaa ja sijoittua </vt:lpstr>
      <vt:lpstr>KOKEMUS</vt:lpstr>
      <vt:lpstr>Liikkumisen iloa</vt:lpstr>
      <vt:lpstr>Seuraamme  urheilua intohimolla</vt:lpstr>
      <vt:lpstr>Koko perheen Tampere</vt:lpstr>
      <vt:lpstr>KOTI</vt:lpstr>
      <vt:lpstr>Vetovoimaisin  paikka perustaa koti</vt:lpstr>
      <vt:lpstr>Opin polulla – VARHAISKASVATUS  JA PERUSOPETUS TAMPEREELLA</vt:lpstr>
      <vt:lpstr>Osallistumme ja vaikutamme! </vt:lpstr>
      <vt:lpstr>Rakennamme turvallisuutta yhdessä</vt:lpstr>
      <vt:lpstr>Terveystieteellistä huippututkimusta  ja laadukasta hoitoa</vt:lpstr>
      <vt:lpstr>KIITOS</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Rauvola Katri</cp:lastModifiedBy>
  <cp:revision>105</cp:revision>
  <dcterms:created xsi:type="dcterms:W3CDTF">2020-11-09T06:43:04Z</dcterms:created>
  <dcterms:modified xsi:type="dcterms:W3CDTF">2026-05-07T12:44:08Z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y fmtid="{D5CDD505-2E9C-101B-9397-08002B2CF9AE}" pid="4" name="Order">
    <vt:lpwstr>2161200.00000000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{"FileActivityType":"9","FileActivityTimeStamp":"2023-02-21T08.58.53.160Z","FileActivityUsersOnPage":[{"DisplayName":"Nyholm Jonna","Id":"jonna.nyholm@tampere.fi"}],"FileActivityNavigationId":null}</vt:lpwstr>
  </property>
  <property fmtid="{D5CDD505-2E9C-101B-9397-08002B2CF9AE}" pid="8" name="TriggerFlowInfo">
    <vt:lpwstr/>
  </property>
</Properties>
</file>