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84" r:id="rId5"/>
    <p:sldId id="285" r:id="rId6"/>
    <p:sldId id="286" r:id="rId7"/>
    <p:sldId id="287" r:id="rId8"/>
    <p:sldId id="288" r:id="rId9"/>
    <p:sldId id="275" r:id="rId10"/>
    <p:sldId id="264" r:id="rId11"/>
    <p:sldId id="289" r:id="rId12"/>
    <p:sldId id="29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FE0D8-77B7-4054-AD5A-1DD3FD374F02}" v="1" dt="2026-02-09T15:18:51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92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47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42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4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956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028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88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04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57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3917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63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937348-D0E8-479A-9282-898060ED2B86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DDE58A-0C04-4A74-9B71-5BCA502408F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65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761C4A-84CA-4DFC-AC89-4A90B0C2C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5423" y="3176833"/>
            <a:ext cx="10318418" cy="2581538"/>
          </a:xfrm>
        </p:spPr>
        <p:txBody>
          <a:bodyPr>
            <a:normAutofit/>
          </a:bodyPr>
          <a:lstStyle/>
          <a:p>
            <a:r>
              <a:rPr lang="fi-FI" sz="8100"/>
              <a:t>Vuoreksen koulun kielivalintailta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11945" y="5830278"/>
            <a:ext cx="8045373" cy="656492"/>
          </a:xfrm>
        </p:spPr>
        <p:txBody>
          <a:bodyPr>
            <a:normAutofit/>
          </a:bodyPr>
          <a:lstStyle/>
          <a:p>
            <a:endParaRPr lang="fi-FI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6006B-207B-3067-11E4-6565C0F53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26" b="49942"/>
          <a:stretch/>
        </p:blipFill>
        <p:spPr>
          <a:xfrm>
            <a:off x="1" y="10"/>
            <a:ext cx="12192000" cy="2828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D84865-D4AF-4139-8035-151926CE4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3465" y="2828492"/>
            <a:ext cx="11908534" cy="79375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CADAA64-BE10-4EAD-A7DA-F601862B9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60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849073" y="1729434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Kiitos!</a:t>
            </a:r>
            <a:b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Tack! Thank you! Merci! 			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Danke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Grazie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 	Gracias!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Gratias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ago! 	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Cпасибо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 	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謝謝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。 </a:t>
            </a:r>
            <a:r>
              <a:rPr lang="en-US" sz="3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xièxiè</a:t>
            </a:r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24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Kieltenopettajat Vuoreksen 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96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Laura Seppälä </a:t>
            </a:r>
          </a:p>
          <a:p>
            <a:r>
              <a:rPr lang="fi-FI" dirty="0"/>
              <a:t>Suvi </a:t>
            </a:r>
            <a:r>
              <a:rPr lang="fi-FI" err="1"/>
              <a:t>Nordenswan</a:t>
            </a:r>
            <a:endParaRPr lang="fi-FI"/>
          </a:p>
          <a:p>
            <a:r>
              <a:rPr lang="fi-FI" dirty="0"/>
              <a:t>Päivi Valtonen</a:t>
            </a:r>
          </a:p>
          <a:p>
            <a:r>
              <a:rPr lang="fi-FI" dirty="0"/>
              <a:t>Riikka Muhonen</a:t>
            </a:r>
          </a:p>
          <a:p>
            <a:r>
              <a:rPr lang="fi-FI" dirty="0"/>
              <a:t>Hanna Korpio</a:t>
            </a:r>
          </a:p>
          <a:p>
            <a:r>
              <a:rPr lang="fi-FI" dirty="0"/>
              <a:t>Sini Siukonen</a:t>
            </a:r>
          </a:p>
          <a:p>
            <a:r>
              <a:rPr lang="fi-FI" dirty="0"/>
              <a:t>Noora Mustalahti </a:t>
            </a:r>
          </a:p>
          <a:p>
            <a:r>
              <a:rPr lang="fi-FI" dirty="0"/>
              <a:t>Katri Nyyssönen</a:t>
            </a:r>
          </a:p>
          <a:p>
            <a:r>
              <a:rPr lang="fi-FI"/>
              <a:t>Pauliina Kauhanen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12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Kielivalinnat perusopetuksen aikana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u="sng" dirty="0"/>
              <a:t>Pakolliset</a:t>
            </a:r>
          </a:p>
          <a:p>
            <a:r>
              <a:rPr lang="fi-FI" dirty="0"/>
              <a:t>A1-kieli 1. luokalla (en, </a:t>
            </a:r>
            <a:r>
              <a:rPr lang="fi-FI" dirty="0" err="1"/>
              <a:t>esp</a:t>
            </a:r>
            <a:r>
              <a:rPr lang="fi-FI" dirty="0"/>
              <a:t>, ra, </a:t>
            </a:r>
            <a:r>
              <a:rPr lang="fi-FI" dirty="0" err="1"/>
              <a:t>sa</a:t>
            </a:r>
            <a:r>
              <a:rPr lang="fi-FI" dirty="0"/>
              <a:t>, </a:t>
            </a:r>
            <a:r>
              <a:rPr lang="fi-FI" dirty="0" err="1"/>
              <a:t>kii</a:t>
            </a:r>
            <a:r>
              <a:rPr lang="fi-FI" dirty="0"/>
              <a:t>, </a:t>
            </a:r>
            <a:r>
              <a:rPr lang="fi-FI" dirty="0" err="1"/>
              <a:t>ve</a:t>
            </a:r>
            <a:r>
              <a:rPr lang="fi-FI" dirty="0"/>
              <a:t>)</a:t>
            </a:r>
          </a:p>
          <a:p>
            <a:r>
              <a:rPr lang="fi-FI" dirty="0"/>
              <a:t>B1-kieli (ruotsi) 6. luokalla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u="sng" dirty="0"/>
              <a:t>Vapaaehtoiset</a:t>
            </a:r>
          </a:p>
          <a:p>
            <a:r>
              <a:rPr lang="fi-FI" dirty="0"/>
              <a:t>A2- kieli 3. luokalla (en, </a:t>
            </a:r>
            <a:r>
              <a:rPr lang="fi-FI" dirty="0" err="1"/>
              <a:t>esp</a:t>
            </a:r>
            <a:r>
              <a:rPr lang="fi-FI" dirty="0"/>
              <a:t>, ra, </a:t>
            </a:r>
            <a:r>
              <a:rPr lang="fi-FI" dirty="0" err="1"/>
              <a:t>sa</a:t>
            </a:r>
            <a:r>
              <a:rPr lang="fi-FI" dirty="0"/>
              <a:t>)</a:t>
            </a:r>
          </a:p>
          <a:p>
            <a:r>
              <a:rPr lang="fi-FI" dirty="0"/>
              <a:t>B2-kieli 8. luokalla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036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Vapaaehtoisen kielen opiskelu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707503"/>
            <a:ext cx="10178322" cy="41720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3600" dirty="0"/>
              <a:t>A2-kielen ryhmän muodostumiseen tarvitaan vähintään 16 oppilasta</a:t>
            </a:r>
          </a:p>
          <a:p>
            <a:r>
              <a:rPr lang="fi-FI" sz="3600" dirty="0"/>
              <a:t>Valinta on sitova perusopetuksen loppuun asti</a:t>
            </a:r>
          </a:p>
          <a:p>
            <a:r>
              <a:rPr lang="fi-FI" sz="3600" dirty="0"/>
              <a:t>A2-kielen oppitunteja on kaksi tuntia viikossa koko peruskoulun ajan</a:t>
            </a:r>
          </a:p>
          <a:p>
            <a:r>
              <a:rPr lang="fi-FI" sz="3600" dirty="0"/>
              <a:t>Luokkajakoja ei tehdä ainoastaan kielivalintojen perusteella, eli ei ole tulossa "kieliluokkia"</a:t>
            </a:r>
          </a:p>
        </p:txBody>
      </p:sp>
    </p:spTree>
    <p:extLst>
      <p:ext uri="{BB962C8B-B14F-4D97-AF65-F5344CB8AC3E}">
        <p14:creationId xmlns:p14="http://schemas.microsoft.com/office/powerpoint/2010/main" val="164857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Kielivalinta Wilmassa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2214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fi-FI" sz="4000" dirty="0"/>
              <a:t>Valinta tehdään ma 2.3.2026 mennessä Wilman lomakkeella.</a:t>
            </a:r>
          </a:p>
          <a:p>
            <a:pPr marL="0" indent="0">
              <a:buNone/>
            </a:pPr>
            <a:r>
              <a:rPr lang="fi-FI" sz="4000" dirty="0"/>
              <a:t>Lomake tulee täyttää, jos oppilaalle halutaan valita espanja, saksa tai ranska.</a:t>
            </a:r>
          </a:p>
          <a:p>
            <a:pPr marL="0" indent="0">
              <a:buNone/>
            </a:pPr>
            <a:r>
              <a:rPr lang="fi-FI" sz="4000" dirty="0"/>
              <a:t>Englanti tulee automaattisesti niille, joiden A1-kieli (1.-luokalta alkanut kieli) on jokin muu kuin englanti.</a:t>
            </a:r>
          </a:p>
        </p:txBody>
      </p:sp>
    </p:spTree>
    <p:extLst>
      <p:ext uri="{BB962C8B-B14F-4D97-AF65-F5344CB8AC3E}">
        <p14:creationId xmlns:p14="http://schemas.microsoft.com/office/powerpoint/2010/main" val="330245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Kieltä opiskellaan monipuolisesti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3000" y="1902191"/>
            <a:ext cx="9906000" cy="3419539"/>
          </a:xfrm>
        </p:spPr>
        <p:txBody>
          <a:bodyPr/>
          <a:lstStyle/>
          <a:p>
            <a:r>
              <a:rPr lang="fi-FI" dirty="0"/>
              <a:t>Kieliä opiskellaan edelleen toiminnallisesti mm. leikin, pelien, liikunnan, musiikin, askartelun kautta.</a:t>
            </a:r>
          </a:p>
          <a:p>
            <a:r>
              <a:rPr lang="fi-FI" dirty="0"/>
              <a:t>Kolmannelta luokalta alkaen käytössä on oppikirjat ja aiempaa enemmän kirjallisia tehtäviä sekä oppitunnilla että kotona.</a:t>
            </a:r>
          </a:p>
          <a:p>
            <a:r>
              <a:rPr lang="fi-FI" dirty="0"/>
              <a:t>Osaamista arvioidaan mm. sanatestein, kirjallisin kokein sekä suullisin näytöin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69" y="4138766"/>
            <a:ext cx="2545976" cy="233684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29" y="4138765"/>
            <a:ext cx="2430863" cy="233685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5" y="4153305"/>
            <a:ext cx="2554940" cy="23368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19" y="4153306"/>
            <a:ext cx="2409948" cy="2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0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2" y="695063"/>
            <a:ext cx="9601196" cy="5855025"/>
          </a:xfrm>
        </p:spPr>
        <p:txBody>
          <a:bodyPr>
            <a:normAutofit/>
          </a:bodyPr>
          <a:lstStyle/>
          <a:p>
            <a:r>
              <a:rPr lang="fi-FI" sz="2800" dirty="0"/>
              <a:t>Kielenopiskelussa hyödynnetään monipuolisia keinoja viestinnällisten vuorovaikutustaitojen kehittymisen tukemiseksi: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800" dirty="0">
                <a:sym typeface="Wingdings" panose="05000000000000000000" pitchFamily="2" charset="2"/>
              </a:rPr>
              <a:t> pari- ja ryhmäharjoitukset</a:t>
            </a:r>
            <a:r>
              <a:rPr lang="fi-FI" sz="2800" dirty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800" dirty="0"/>
              <a:t> suulliset harjoitukset, leikit, laulut, liikunta, kuvataide ja muut toiminnalliset tavat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800" dirty="0"/>
              <a:t> digitaaliset apuvälineet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800" dirty="0"/>
              <a:t> kulttuurintuntemus, projektityöskentely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800" dirty="0"/>
              <a:t> monialaiset oppimiskokonaisuudet, yhteistyö muiden aineiden kanssa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89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B3D702-D267-44CA-8E17-001624CE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huomioithan valintaa tehdessä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24A5FA-F05B-4094-B2DD-4CA53053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7406"/>
            <a:ext cx="10178322" cy="4949504"/>
          </a:xfrm>
        </p:spPr>
        <p:txBody>
          <a:bodyPr>
            <a:normAutofit/>
          </a:bodyPr>
          <a:lstStyle/>
          <a:p>
            <a:r>
              <a:rPr lang="fi-FI" dirty="0"/>
              <a:t>Vapaaehtoisen A2-kielen opiskelu lisää oppilaan työmäärää:</a:t>
            </a:r>
          </a:p>
          <a:p>
            <a:pPr lvl="1"/>
            <a:r>
              <a:rPr lang="fi-FI" dirty="0"/>
              <a:t>enemmän oppitunteja (2 viikossa)</a:t>
            </a:r>
          </a:p>
          <a:p>
            <a:pPr lvl="1"/>
            <a:r>
              <a:rPr lang="fi-FI" dirty="0"/>
              <a:t>kotitehtäviä</a:t>
            </a:r>
          </a:p>
          <a:p>
            <a:pPr lvl="1"/>
            <a:r>
              <a:rPr lang="fi-FI" dirty="0"/>
              <a:t>kokeita</a:t>
            </a:r>
          </a:p>
          <a:p>
            <a:r>
              <a:rPr lang="fi-FI" dirty="0"/>
              <a:t>Huoltajan ei tarvitse osata kieltä, mutta toivomme kannustusta kielen opiskeluun ja kotitehtävien tekemiseen.</a:t>
            </a:r>
          </a:p>
          <a:p>
            <a:r>
              <a:rPr lang="fi-FI" dirty="0"/>
              <a:t>Oppilaan oma motivaatio on tärkeää.</a:t>
            </a:r>
          </a:p>
          <a:p>
            <a:r>
              <a:rPr lang="fi-FI" dirty="0"/>
              <a:t>A2-kielen valinta on sitova koko peruskoulun ajan.</a:t>
            </a:r>
          </a:p>
          <a:p>
            <a:r>
              <a:rPr lang="fi-FI" dirty="0"/>
              <a:t>A2-kieli rajoittaa valinnaisaineiden määrää yläkoulussa.</a:t>
            </a:r>
          </a:p>
          <a:p>
            <a:r>
              <a:rPr lang="fi-FI" dirty="0"/>
              <a:t>Jos koulunkäynti sujuu hyvin, eikä tunnu liian kuormittavalta,  kannattaa aloittaa vapaaehtoisen kielen opiskelu.</a:t>
            </a:r>
          </a:p>
          <a:p>
            <a:r>
              <a:rPr lang="fi-FI" dirty="0"/>
              <a:t>Jos kielivalinta mietityttää, keskustele luokanopettajan tai kieltenopettajan kanssa.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12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30DDF9-F2BB-4C94-AA99-EF6DF0CC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Kielten opiskelun hyödyt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6F91C2-D977-4D7F-A7E3-3DDE396EC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3879"/>
            <a:ext cx="10178322" cy="4601361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Kielitaito rikastuttaa elämää ja avaa uusia mahdollisuuksia.</a:t>
            </a:r>
          </a:p>
          <a:p>
            <a:r>
              <a:rPr lang="fi-FI" sz="2800" b="0" i="0" dirty="0">
                <a:effectLst/>
              </a:rPr>
              <a:t>Kielitaitoa vaaditaan työelämässä jo lähes kaikilla aloilla.</a:t>
            </a:r>
          </a:p>
          <a:p>
            <a:r>
              <a:rPr lang="fi-FI" sz="2800" b="0" i="0" dirty="0">
                <a:effectLst/>
              </a:rPr>
              <a:t>Eri kielten osaaminen tukee uusien kielten oppimista.</a:t>
            </a:r>
          </a:p>
          <a:p>
            <a:r>
              <a:rPr lang="fi-FI" sz="2800" dirty="0"/>
              <a:t>Kieltenopiskelu kehittää ajattelua!</a:t>
            </a:r>
          </a:p>
          <a:p>
            <a:r>
              <a:rPr lang="fi-FI" sz="2800" dirty="0"/>
              <a:t>Uutta kieltä opiskelemalla voi kehittää opiskelutaitojaan.</a:t>
            </a:r>
          </a:p>
          <a:p>
            <a:r>
              <a:rPr lang="fi-FI" sz="2800" dirty="0"/>
              <a:t>Maailmankatsomus avartuu ja kielten avulla tutustuu uusiin kulttuureihin.</a:t>
            </a:r>
          </a:p>
          <a:p>
            <a:endParaRPr lang="fi-FI" sz="2800" dirty="0"/>
          </a:p>
          <a:p>
            <a:pPr marL="3657600" lvl="8" indent="0">
              <a:buNone/>
            </a:pPr>
            <a:r>
              <a:rPr lang="fi-FI" sz="2200" dirty="0"/>
              <a:t>				Lähde: SUKOL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9255294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Merkki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erkki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664d46-0f77-4643-9b8a-c37396f612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0CD61E2A92FB64DAB180A9CADA4A851" ma:contentTypeVersion="13" ma:contentTypeDescription="Luo uusi asiakirja." ma:contentTypeScope="" ma:versionID="5594909eaa032f4078f5c6aaa7b06c8e">
  <xsd:schema xmlns:xsd="http://www.w3.org/2001/XMLSchema" xmlns:xs="http://www.w3.org/2001/XMLSchema" xmlns:p="http://schemas.microsoft.com/office/2006/metadata/properties" xmlns:ns3="634f727b-723a-4f59-b6cb-f9d1c659b41f" xmlns:ns4="ac664d46-0f77-4643-9b8a-c37396f61270" targetNamespace="http://schemas.microsoft.com/office/2006/metadata/properties" ma:root="true" ma:fieldsID="68c87473d539f51590f00de8216c869b" ns3:_="" ns4:_="">
    <xsd:import namespace="634f727b-723a-4f59-b6cb-f9d1c659b41f"/>
    <xsd:import namespace="ac664d46-0f77-4643-9b8a-c37396f6127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f727b-723a-4f59-b6cb-f9d1c659b4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4d46-0f77-4643-9b8a-c37396f61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90B0F-337F-40A2-A5D4-8916D1A948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9A1FDC-9311-44C0-9E55-DA6574A0E132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ac664d46-0f77-4643-9b8a-c37396f61270"/>
    <ds:schemaRef ds:uri="http://schemas.microsoft.com/office/infopath/2007/PartnerControls"/>
    <ds:schemaRef ds:uri="http://schemas.openxmlformats.org/package/2006/metadata/core-properties"/>
    <ds:schemaRef ds:uri="634f727b-723a-4f59-b6cb-f9d1c659b4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62B148-4BB0-4BA6-9F0B-5C541E8DA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4f727b-723a-4f59-b6cb-f9d1c659b41f"/>
    <ds:schemaRef ds:uri="ac664d46-0f77-4643-9b8a-c37396f61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177</TotalTime>
  <Words>410</Words>
  <Application>Microsoft Office PowerPoint</Application>
  <PresentationFormat>Laajakuva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Impact</vt:lpstr>
      <vt:lpstr>Wingdings</vt:lpstr>
      <vt:lpstr>Merkki</vt:lpstr>
      <vt:lpstr>Vuoreksen koulun kielivalintailta</vt:lpstr>
      <vt:lpstr>Kieltenopettajat Vuoreksen koulussa</vt:lpstr>
      <vt:lpstr>Kielivalinnat perusopetuksen aikana</vt:lpstr>
      <vt:lpstr>Vapaaehtoisen kielen opiskelu</vt:lpstr>
      <vt:lpstr>Kielivalinta Wilmassa</vt:lpstr>
      <vt:lpstr>Kieltä opiskellaan monipuolisesti</vt:lpstr>
      <vt:lpstr>PowerPoint-esitys</vt:lpstr>
      <vt:lpstr>huomioithan valintaa tehdessä</vt:lpstr>
      <vt:lpstr>Kielten opiskelun hyödyt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Vuoreksen koulun kielivalintailta</dc:title>
  <dc:creator>Hanna Korpio</dc:creator>
  <cp:lastModifiedBy>Riikka Muhonen</cp:lastModifiedBy>
  <cp:revision>46</cp:revision>
  <dcterms:created xsi:type="dcterms:W3CDTF">2023-02-17T10:46:12Z</dcterms:created>
  <dcterms:modified xsi:type="dcterms:W3CDTF">2026-02-09T15:18:51Z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0x010100C0CD61E2A92FB64DAB180A9CADA4A851</vt:lpwstr>
  </property>
  <property fmtid="{D5CDD505-2E9C-101B-9397-08002B2CF9AE}" pid="3" name="MediaServiceImageTags">
    <vt:lpwstr/>
  </property>
</Properties>
</file>