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9" r:id="rId5"/>
    <p:sldMasterId id="2147483703" r:id="rId6"/>
  </p:sldMasterIdLst>
  <p:notesMasterIdLst>
    <p:notesMasterId r:id="rId56"/>
  </p:notesMasterIdLst>
  <p:handoutMasterIdLst>
    <p:handoutMasterId r:id="rId57"/>
  </p:handoutMasterIdLst>
  <p:sldIdLst>
    <p:sldId id="263" r:id="rId7"/>
    <p:sldId id="264" r:id="rId8"/>
    <p:sldId id="266" r:id="rId9"/>
    <p:sldId id="322" r:id="rId10"/>
    <p:sldId id="269" r:id="rId11"/>
    <p:sldId id="324" r:id="rId12"/>
    <p:sldId id="268" r:id="rId13"/>
    <p:sldId id="270" r:id="rId14"/>
    <p:sldId id="273" r:id="rId15"/>
    <p:sldId id="274" r:id="rId16"/>
    <p:sldId id="276" r:id="rId17"/>
    <p:sldId id="277" r:id="rId18"/>
    <p:sldId id="278" r:id="rId19"/>
    <p:sldId id="279" r:id="rId20"/>
    <p:sldId id="325" r:id="rId21"/>
    <p:sldId id="326" r:id="rId22"/>
    <p:sldId id="327" r:id="rId23"/>
    <p:sldId id="328" r:id="rId24"/>
    <p:sldId id="285" r:id="rId25"/>
    <p:sldId id="286" r:id="rId26"/>
    <p:sldId id="287" r:id="rId27"/>
    <p:sldId id="288" r:id="rId28"/>
    <p:sldId id="280" r:id="rId29"/>
    <p:sldId id="289" r:id="rId30"/>
    <p:sldId id="290" r:id="rId31"/>
    <p:sldId id="291" r:id="rId32"/>
    <p:sldId id="292" r:id="rId33"/>
    <p:sldId id="293" r:id="rId34"/>
    <p:sldId id="294" r:id="rId35"/>
    <p:sldId id="295" r:id="rId36"/>
    <p:sldId id="296" r:id="rId37"/>
    <p:sldId id="297" r:id="rId38"/>
    <p:sldId id="329" r:id="rId39"/>
    <p:sldId id="300" r:id="rId40"/>
    <p:sldId id="301" r:id="rId41"/>
    <p:sldId id="302" r:id="rId42"/>
    <p:sldId id="303" r:id="rId43"/>
    <p:sldId id="304" r:id="rId44"/>
    <p:sldId id="281" r:id="rId45"/>
    <p:sldId id="306" r:id="rId46"/>
    <p:sldId id="307" r:id="rId47"/>
    <p:sldId id="308" r:id="rId48"/>
    <p:sldId id="309" r:id="rId49"/>
    <p:sldId id="310" r:id="rId50"/>
    <p:sldId id="313" r:id="rId51"/>
    <p:sldId id="311" r:id="rId52"/>
    <p:sldId id="312" r:id="rId53"/>
    <p:sldId id="314" r:id="rId54"/>
    <p:sldId id="315"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EB"/>
    <a:srgbClr val="22437B"/>
    <a:srgbClr val="005BA6"/>
    <a:srgbClr val="29549A"/>
    <a:srgbClr val="418155"/>
    <a:srgbClr val="C83E36"/>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2CD9D-3E15-47F8-9982-F42255C2EA48}" v="1" dt="2025-11-03T12:04:49.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8482" autoAdjust="0"/>
  </p:normalViewPr>
  <p:slideViewPr>
    <p:cSldViewPr snapToGrid="0">
      <p:cViewPr varScale="1">
        <p:scale>
          <a:sx n="56" d="100"/>
          <a:sy n="56" d="100"/>
        </p:scale>
        <p:origin x="970" y="274"/>
      </p:cViewPr>
      <p:guideLst/>
    </p:cSldViewPr>
  </p:slideViewPr>
  <p:outlineViewPr>
    <p:cViewPr>
      <p:scale>
        <a:sx n="33" d="100"/>
        <a:sy n="33" d="100"/>
      </p:scale>
      <p:origin x="0" y="-39472"/>
    </p:cViewPr>
    <p:sldLst>
      <p:sld r:id="rId1" collapse="1"/>
    </p:sldLst>
  </p:outlin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3.11.2025</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3.11.2025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p.powerbi.com/view?r=eyJrIjoiYzkwNjcxMjYtZDRhYS00MjA5LTk1ODYtYjlkMDY4ODFhMzY0IiwidCI6ImRkZTVkYzEyLWJkM2MtNGMwNi04NWNjLTM0MzYxZWZlOWFkNCIsImMiOjl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ublic.tableau.com/profile/tampereen.kaupunki#!/vizhome/Tapahtumienvaikuttavuusarviointi2018/Etusiv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Formerly known as a traditional industrial town, Tampere is now Finland’s most active start-up city. The bolts of fabric have been replaced by strings of code, and heavy industries are increasingly joined by smart technology.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an attractive city for start-ups: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Good availability of a trained workforce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More cost-effective than the capital region area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Cooperation with universities creates talent and ideas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Central location</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79% of people over the age of 15 have an upper secondary degree which is more than on average in Finland (74%).</a:t>
            </a:r>
            <a:r>
              <a:rPr lang="fi-FI" sz="2200" b="0" i="0" u="none" strike="noStrike" dirty="0">
                <a:solidFill>
                  <a:srgbClr val="000000"/>
                </a:solidFill>
                <a:effectLst/>
                <a:latin typeface="Calibri" panose="020F0502020204030204" pitchFamily="34" charset="0"/>
              </a:rPr>
              <a:t> (31.12.2019)</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38% of the population in Tampere have a higher education degree </a:t>
            </a:r>
            <a:r>
              <a:rPr lang="fi-FI" sz="2200" b="0" i="0" u="none" strike="noStrike" dirty="0">
                <a:solidFill>
                  <a:srgbClr val="000000"/>
                </a:solidFill>
                <a:effectLst/>
                <a:latin typeface="Calibri" panose="020F0502020204030204" pitchFamily="34" charset="0"/>
              </a:rPr>
              <a:t>(31.12.2019).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40% of people over 20 have higher education degree (</a:t>
            </a:r>
            <a:r>
              <a:rPr lang="fi-FI" sz="2200" b="0" i="0" u="none" strike="noStrike" dirty="0">
                <a:solidFill>
                  <a:srgbClr val="000000"/>
                </a:solidFill>
                <a:effectLst/>
                <a:latin typeface="Calibri" panose="020F0502020204030204" pitchFamily="34" charset="0"/>
              </a:rPr>
              <a:t>31.12.2019)</a:t>
            </a:r>
            <a:r>
              <a:rPr lang="en-US" sz="2200" b="0" i="0" dirty="0">
                <a:solidFill>
                  <a:srgbClr val="444444"/>
                </a:solidFill>
                <a:effectLst/>
                <a:latin typeface="Calibri" panose="020F0502020204030204" pitchFamily="34" charset="0"/>
              </a:rPr>
              <a:t>​</a:t>
            </a:r>
          </a:p>
          <a:p>
            <a:pPr algn="l" rtl="0" fontAlgn="base"/>
            <a:r>
              <a:rPr lang="en-US"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https://pxnet2.stat.fi/PXWeb/pxweb/fi/StatFin/StatFin__kou__vkour/statfin_vkour_pxt_12bq.px/</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panose="020F0502020204030204" pitchFamily="34" charset="0"/>
              </a:rPr>
              <a:t>7 upper secondary schools and 1 upper secondary school for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Around </a:t>
            </a:r>
            <a:r>
              <a:rPr lang="fi-FI" sz="2200" b="0" i="0" u="none" strike="noStrike" dirty="0">
                <a:solidFill>
                  <a:srgbClr val="000000"/>
                </a:solidFill>
                <a:effectLst/>
                <a:latin typeface="Calibri" panose="020F0502020204030204" pitchFamily="34" charset="0"/>
              </a:rPr>
              <a:t>3,500</a:t>
            </a:r>
            <a:r>
              <a:rPr lang="en-GB" sz="2200" b="0" i="0" u="none" strike="noStrike" dirty="0">
                <a:solidFill>
                  <a:srgbClr val="000000"/>
                </a:solidFill>
                <a:effectLst/>
                <a:latin typeface="Calibri" panose="020F0502020204030204" pitchFamily="34" charset="0"/>
              </a:rPr>
              <a:t> students in general upper secondary education and 500 students in upper secondary school for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1" i="0" u="none" strike="noStrike" dirty="0" err="1">
                <a:solidFill>
                  <a:srgbClr val="000000"/>
                </a:solidFill>
                <a:effectLst/>
                <a:latin typeface="Calibri" panose="020F0502020204030204" pitchFamily="34" charset="0"/>
              </a:rPr>
              <a:t>Tredu</a:t>
            </a:r>
            <a:r>
              <a:rPr lang="en-GB" sz="2200" b="1" i="0" u="none" strike="noStrike" dirty="0">
                <a:solidFill>
                  <a:srgbClr val="000000"/>
                </a:solidFill>
                <a:effectLst/>
                <a:latin typeface="Calibri" panose="020F0502020204030204" pitchFamily="34" charset="0"/>
              </a:rPr>
              <a:t> (Tampere Vocational College)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17,000 students, young people and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29 vocational upper secondary qualifications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21 further vocational qualifications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13</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University of Tampere, Tampere University of Technology and Tampere University of Applied Sciences formed a multidisciplined higher education community on 1 January 2019.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comprises a total of 35,000 students. One-third of the students are enrolled in the Tampere University of Applied Sciences, and two-thirds in the Tampere University.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Around 2,000 students begin their studies in TAMK each year, and 3,000 students in the university. In addition to this, thousands of students participate in open higher education studies and different types of continuing education.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employs nearly 5,000 people.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five campuses in Tampere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Kauppi, </a:t>
            </a:r>
            <a:r>
              <a:rPr lang="en-GB" sz="2200" b="0" i="0" u="none" strike="noStrike" dirty="0" err="1">
                <a:solidFill>
                  <a:srgbClr val="000000"/>
                </a:solidFill>
                <a:effectLst/>
                <a:latin typeface="Calibri" panose="020F0502020204030204" pitchFamily="34" charset="0"/>
              </a:rPr>
              <a:t>Keskusta</a:t>
            </a:r>
            <a:r>
              <a:rPr lang="en-GB" sz="2200" b="0" i="0" u="none" strike="noStrike" dirty="0">
                <a:solidFill>
                  <a:srgbClr val="000000"/>
                </a:solidFill>
                <a:effectLst/>
                <a:latin typeface="Calibri" panose="020F0502020204030204" pitchFamily="34" charset="0"/>
              </a:rPr>
              <a:t>, TAMK main campus, Mediapolis, </a:t>
            </a:r>
            <a:r>
              <a:rPr lang="en-GB" sz="2200" b="0" i="0" u="none" strike="noStrike" dirty="0" err="1">
                <a:solidFill>
                  <a:srgbClr val="000000"/>
                </a:solidFill>
                <a:effectLst/>
                <a:latin typeface="Calibri" panose="020F0502020204030204" pitchFamily="34" charset="0"/>
              </a:rPr>
              <a:t>Proakatemia</a:t>
            </a:r>
            <a:r>
              <a:rPr lang="en-GB" sz="2200" b="0" i="0" u="none" strike="noStrike" dirty="0">
                <a:solidFill>
                  <a:srgbClr val="000000"/>
                </a:solidFill>
                <a:effectLst/>
                <a:latin typeface="Calibri" panose="020F0502020204030204" pitchFamily="34" charset="0"/>
              </a:rPr>
              <a:t>), five in other locations</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t>
            </a:r>
            <a:r>
              <a:rPr lang="en-GB" sz="2200" b="0" i="0" u="none" strike="noStrike" dirty="0" err="1">
                <a:solidFill>
                  <a:srgbClr val="000000"/>
                </a:solidFill>
                <a:effectLst/>
                <a:latin typeface="Calibri" panose="020F0502020204030204" pitchFamily="34" charset="0"/>
              </a:rPr>
              <a:t>Ikaalinen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Mänttä-Vilppula</a:t>
            </a:r>
            <a:r>
              <a:rPr lang="en-GB" sz="2200" b="0" i="0" u="none" strike="noStrike" dirty="0">
                <a:solidFill>
                  <a:srgbClr val="000000"/>
                </a:solidFill>
                <a:effectLst/>
                <a:latin typeface="Calibri" panose="020F0502020204030204" pitchFamily="34" charset="0"/>
              </a:rPr>
              <a:t>, Pori, </a:t>
            </a:r>
            <a:r>
              <a:rPr lang="en-GB" sz="2200" b="0" i="0" u="none" strike="noStrike" dirty="0" err="1">
                <a:solidFill>
                  <a:srgbClr val="000000"/>
                </a:solidFill>
                <a:effectLst/>
                <a:latin typeface="Calibri" panose="020F0502020204030204" pitchFamily="34" charset="0"/>
              </a:rPr>
              <a:t>Seinäjoki</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Virrat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Academic focus is on technology, health and society.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Tampere University has seven faculties: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Information Technology and Communication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Management and Business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Education and Culture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Medicine and Health Technology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Built Environment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Engineering and Natural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Social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TAMK provides education in nine fields of study: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agriculture and forestry; arts; business administration; education; engineering, manufacturing and construction; health and welfare; information and communication technologies; services; social sciences.</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69998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a:solidFill>
                  <a:srgbClr val="444444"/>
                </a:solidFill>
                <a:effectLst/>
                <a:latin typeface="Calibri" panose="020F0502020204030204" pitchFamily="34" charset="0"/>
              </a:rPr>
              <a:t>​</a:t>
            </a:r>
            <a:r>
              <a:rPr lang="fi-FI" sz="2200" b="0" i="0" u="none" strike="noStrike">
                <a:solidFill>
                  <a:srgbClr val="000000"/>
                </a:solidFill>
                <a:effectLst/>
                <a:latin typeface="Calibri" panose="020F0502020204030204" pitchFamily="34" charset="0"/>
              </a:rPr>
              <a:t>Unemployment</a:t>
            </a:r>
            <a:r>
              <a:rPr lang="fi-FI"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rate</a:t>
            </a:r>
            <a:r>
              <a:rPr lang="fi-FI" sz="2200" b="0" i="0" u="none" strike="noStrike" dirty="0">
                <a:solidFill>
                  <a:srgbClr val="000000"/>
                </a:solidFill>
                <a:effectLst/>
                <a:latin typeface="Calibri" panose="020F0502020204030204" pitchFamily="34" charset="0"/>
              </a:rPr>
              <a:t> </a:t>
            </a:r>
            <a:br>
              <a:rPr lang="fi-FI" sz="2200" b="0" i="0" u="none" strike="noStrike" dirty="0">
                <a:solidFill>
                  <a:srgbClr val="000000"/>
                </a:solidFill>
                <a:effectLst/>
                <a:latin typeface="Calibri" panose="020F0502020204030204" pitchFamily="34" charset="0"/>
              </a:rPr>
            </a:b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https://public.tableau.com/profile/tampereen.kaupunki#!/vizhome/Tyollisyyskatsaus/Etusivu</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a:p>
            <a:pPr algn="l" rtl="0" fontAlgn="base"/>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adds quality to life.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plenty of jobs, for example in manufacturing, ICT and social and health care services for highly educated people and those with vocational expertise.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Housing costs are lower than in the capital region. Plenty of different types of homes available.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Services and experiences are easy to reach with public transportation or on foot.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Diverse cultural offering and excellent sports offering. Among other things, 23 museums, ten theatres, a world-class philharmonic orchestra, the most Finnish Composers’ Copyright Society (</a:t>
            </a:r>
            <a:r>
              <a:rPr lang="en-GB" sz="2200" b="0" i="0" u="none" strike="noStrike" dirty="0" err="1">
                <a:solidFill>
                  <a:srgbClr val="000000"/>
                </a:solidFill>
                <a:effectLst/>
                <a:latin typeface="Calibri" panose="020F0502020204030204" pitchFamily="34" charset="0"/>
              </a:rPr>
              <a:t>Teosto</a:t>
            </a:r>
            <a:r>
              <a:rPr lang="en-GB" sz="2200" b="0" i="0" u="none" strike="noStrike" dirty="0">
                <a:solidFill>
                  <a:srgbClr val="000000"/>
                </a:solidFill>
                <a:effectLst/>
                <a:latin typeface="Calibri" panose="020F0502020204030204" pitchFamily="34" charset="0"/>
              </a:rPr>
              <a:t>) licences per capita, over 20 public saunas.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relaxed and </a:t>
            </a:r>
            <a:r>
              <a:rPr lang="en-GB" sz="2200" b="0" i="0" u="none" strike="noStrike" dirty="0" err="1">
                <a:solidFill>
                  <a:srgbClr val="000000"/>
                </a:solidFill>
                <a:effectLst/>
                <a:latin typeface="Calibri" panose="020F0502020204030204" pitchFamily="34" charset="0"/>
              </a:rPr>
              <a:t>easygoing</a:t>
            </a:r>
            <a:r>
              <a:rPr lang="en-GB" sz="2200" b="0" i="0" u="none" strike="noStrike" dirty="0">
                <a:solidFill>
                  <a:srgbClr val="000000"/>
                </a:solidFill>
                <a:effectLst/>
                <a:latin typeface="Calibri" panose="020F0502020204030204" pitchFamily="34" charset="0"/>
              </a:rPr>
              <a:t> city where it’s easy to feel at home. Only one in every three residents were born here – but we are all proud to live here. In fact, Tampere has been ranked the most attractive city in Finland in several studies.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most important location criterion for students is jobs. The story of positive employment as one target of Tampere’s business strategy (Business Tampere) and attraction/retention.</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https://www.aamulehti.fi/a/9bd3552b-dfa0-463f-8d3a-00cb9f3ed1f7</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Target established in the attraction-retention seminar: promoting the feeling of being proud to be from Tampere</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Non-Finnish speakers </a:t>
            </a:r>
            <a:r>
              <a:rPr lang="fi-FI" sz="2200" b="0" i="0" u="none" strike="noStrike" dirty="0">
                <a:solidFill>
                  <a:srgbClr val="000000"/>
                </a:solidFill>
                <a:effectLst/>
                <a:latin typeface="Calibri" panose="020F0502020204030204" pitchFamily="34" charset="0"/>
              </a:rPr>
              <a:t>26,649 (5/2023) https://public.tableau.com/profile/tampereen.kaupunki#!/vizhome/UlkomaalaistaustaisetTampereella/Etusivu_1</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US" sz="2200" b="0" i="0" u="none" strike="noStrike" dirty="0">
                <a:solidFill>
                  <a:srgbClr val="000000"/>
                </a:solidFill>
                <a:effectLst/>
                <a:latin typeface="Calibri" panose="020F0502020204030204" pitchFamily="34" charset="0"/>
              </a:rPr>
              <a:t>Thea amount of foreign citizens in Tampere and non-Finnish speakers is growing each year</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fontAlgn="base"/>
            <a:r>
              <a:rPr lang="fi-FI" sz="2200" b="0" i="0" u="none" strike="noStrike" dirty="0">
                <a:solidFill>
                  <a:srgbClr val="000000"/>
                </a:solidFill>
                <a:effectLst/>
                <a:latin typeface="Calibri"/>
                <a:cs typeface="Calibri"/>
              </a:rPr>
              <a:t>In </a:t>
            </a:r>
            <a:r>
              <a:rPr lang="fi-FI" sz="2200" dirty="0">
                <a:solidFill>
                  <a:srgbClr val="000000"/>
                </a:solidFill>
                <a:latin typeface="Calibri"/>
                <a:cs typeface="Calibri"/>
              </a:rPr>
              <a:t>2012</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amount</a:t>
            </a:r>
            <a:r>
              <a:rPr lang="fi-FI" sz="2200" b="0" i="0" u="none" strike="noStrike" dirty="0">
                <a:solidFill>
                  <a:srgbClr val="000000"/>
                </a:solidFill>
                <a:effectLst/>
                <a:latin typeface="Calibri"/>
                <a:cs typeface="Calibri"/>
              </a:rPr>
              <a:t> of </a:t>
            </a:r>
            <a:r>
              <a:rPr lang="en-US" sz="2200" b="0" i="0" u="none" strike="noStrike" dirty="0">
                <a:solidFill>
                  <a:srgbClr val="000000"/>
                </a:solidFill>
                <a:effectLst/>
                <a:latin typeface="Calibri"/>
                <a:cs typeface="Calibri"/>
              </a:rPr>
              <a:t>non-Finnish speakers in Tampere was</a:t>
            </a:r>
            <a:r>
              <a:rPr lang="fi-FI" sz="2200" b="0" i="0" u="none" strike="noStrike" dirty="0">
                <a:solidFill>
                  <a:srgbClr val="000000"/>
                </a:solidFill>
                <a:effectLst/>
                <a:latin typeface="Calibri"/>
                <a:cs typeface="Calibri"/>
              </a:rPr>
              <a:t> </a:t>
            </a:r>
            <a:r>
              <a:rPr lang="fi-FI" sz="2200" dirty="0">
                <a:solidFill>
                  <a:srgbClr val="000000"/>
                </a:solidFill>
                <a:latin typeface="Calibri"/>
                <a:cs typeface="Calibri"/>
              </a:rPr>
              <a:t>9</a:t>
            </a:r>
            <a:r>
              <a:rPr lang="fi-FI" sz="2200" b="0" i="0" u="none" strike="noStrike" dirty="0">
                <a:solidFill>
                  <a:srgbClr val="000000"/>
                </a:solidFill>
                <a:effectLst/>
                <a:latin typeface="Calibri"/>
                <a:cs typeface="Calibri"/>
              </a:rPr>
              <a:t> % and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amount</a:t>
            </a:r>
            <a:r>
              <a:rPr lang="fi-FI" sz="2200" b="0" i="0" u="none" strike="noStrike" dirty="0">
                <a:solidFill>
                  <a:srgbClr val="000000"/>
                </a:solidFill>
                <a:effectLst/>
                <a:latin typeface="Calibri"/>
                <a:cs typeface="Calibri"/>
              </a:rPr>
              <a:t> of </a:t>
            </a:r>
            <a:r>
              <a:rPr lang="en-US" sz="2200" b="0" i="0" u="none" strike="noStrike" dirty="0">
                <a:solidFill>
                  <a:srgbClr val="000000"/>
                </a:solidFill>
                <a:effectLst/>
                <a:latin typeface="Calibri"/>
                <a:cs typeface="Calibri"/>
              </a:rPr>
              <a:t>foreign citizens</a:t>
            </a:r>
            <a:r>
              <a:rPr lang="en-US" sz="2200" dirty="0">
                <a:solidFill>
                  <a:srgbClr val="000000"/>
                </a:solidFill>
                <a:latin typeface="Calibri"/>
                <a:cs typeface="Calibri"/>
              </a:rPr>
              <a:t> 6</a:t>
            </a:r>
            <a:r>
              <a:rPr lang="fi-FI" sz="2200" b="0" i="0" u="none" strike="noStrike" dirty="0">
                <a:solidFill>
                  <a:srgbClr val="000000"/>
                </a:solidFill>
                <a:effectLst/>
                <a:latin typeface="Calibri"/>
                <a:cs typeface="Calibri"/>
              </a:rPr>
              <a:t> %.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largest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foreign-language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speaking</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age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group</a:t>
            </a:r>
            <a:r>
              <a:rPr lang="fi-FI" sz="2200" b="0" i="0" u="none" strike="noStrike" dirty="0">
                <a:solidFill>
                  <a:srgbClr val="000000"/>
                </a:solidFill>
                <a:effectLst/>
                <a:latin typeface="Calibri"/>
                <a:cs typeface="Calibri"/>
              </a:rPr>
              <a:t> in Tampere is </a:t>
            </a:r>
            <a:r>
              <a:rPr lang="fi-FI" sz="2200" dirty="0">
                <a:solidFill>
                  <a:srgbClr val="000000"/>
                </a:solidFill>
                <a:latin typeface="Calibri"/>
                <a:cs typeface="Calibri"/>
              </a:rPr>
              <a:t>30–34-year-olds</a:t>
            </a:r>
            <a:r>
              <a:rPr lang="fi-FI" sz="2200" b="0" i="0" u="none" strike="noStrike" dirty="0">
                <a:solidFill>
                  <a:srgbClr val="000000"/>
                </a:solidFill>
                <a:effectLst/>
                <a:latin typeface="Calibri"/>
                <a:cs typeface="Calibri"/>
              </a:rPr>
              <a:t> and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smallest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group</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people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over</a:t>
            </a:r>
            <a:r>
              <a:rPr lang="fi-FI" sz="2200" b="0" i="0" u="none" strike="noStrike" dirty="0">
                <a:solidFill>
                  <a:srgbClr val="000000"/>
                </a:solidFill>
                <a:effectLst/>
                <a:latin typeface="Calibri"/>
                <a:cs typeface="Calibri"/>
              </a:rPr>
              <a:t> 70 </a:t>
            </a:r>
            <a:r>
              <a:rPr lang="fi-FI" sz="2200" b="0" i="0" u="none" strike="noStrike" dirty="0" err="1">
                <a:solidFill>
                  <a:srgbClr val="000000"/>
                </a:solidFill>
                <a:effectLst/>
                <a:latin typeface="Calibri"/>
                <a:cs typeface="Calibri"/>
              </a:rPr>
              <a:t>years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largest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nationalities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come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from</a:t>
            </a:r>
            <a:r>
              <a:rPr lang="fi-FI" sz="2200" b="0" i="0" u="none" strike="noStrike" dirty="0">
                <a:solidFill>
                  <a:srgbClr val="000000"/>
                </a:solidFill>
                <a:effectLst/>
                <a:latin typeface="Calibri"/>
                <a:cs typeface="Calibri"/>
              </a:rPr>
              <a:t> </a:t>
            </a:r>
            <a:r>
              <a:rPr lang="fi-FI" sz="2200" dirty="0" err="1">
                <a:solidFill>
                  <a:srgbClr val="000000"/>
                </a:solidFill>
                <a:latin typeface="Calibri"/>
                <a:cs typeface="Calibri"/>
              </a:rPr>
              <a:t>Russia</a:t>
            </a:r>
            <a:r>
              <a:rPr lang="fi-FI" sz="2200" dirty="0">
                <a:solidFill>
                  <a:srgbClr val="000000"/>
                </a:solidFill>
                <a:latin typeface="Calibri"/>
                <a:cs typeface="Calibri"/>
              </a:rPr>
              <a:t>, </a:t>
            </a:r>
            <a:r>
              <a:rPr lang="fi-FI" sz="2200" dirty="0" err="1">
                <a:solidFill>
                  <a:srgbClr val="000000"/>
                </a:solidFill>
                <a:latin typeface="Calibri"/>
                <a:cs typeface="Calibri"/>
              </a:rPr>
              <a:t>Afgsnistan</a:t>
            </a:r>
            <a:r>
              <a:rPr lang="fi-FI" sz="2200" dirty="0">
                <a:solidFill>
                  <a:srgbClr val="000000"/>
                </a:solidFill>
                <a:latin typeface="Calibri"/>
                <a:cs typeface="Calibri"/>
              </a:rPr>
              <a:t>, Estonia and Irak</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most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spoken</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languages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are</a:t>
            </a:r>
            <a:r>
              <a:rPr lang="fi-FI" sz="2200" b="0" i="0" u="none" strike="noStrike" dirty="0">
                <a:solidFill>
                  <a:srgbClr val="000000"/>
                </a:solidFill>
                <a:effectLst/>
                <a:latin typeface="Calibri"/>
                <a:cs typeface="Calibri"/>
              </a:rPr>
              <a:t> Russian, </a:t>
            </a:r>
            <a:r>
              <a:rPr lang="fi-FI" sz="2200" b="0" i="0" u="none" strike="noStrike" dirty="0" err="1">
                <a:solidFill>
                  <a:srgbClr val="000000"/>
                </a:solidFill>
                <a:effectLst/>
                <a:latin typeface="Calibri"/>
                <a:cs typeface="Calibri"/>
              </a:rPr>
              <a:t>Arabic</a:t>
            </a:r>
            <a:r>
              <a:rPr lang="fi-FI" sz="2200" b="0" i="0" u="none" strike="noStrike" dirty="0">
                <a:solidFill>
                  <a:srgbClr val="000000"/>
                </a:solidFill>
                <a:effectLst/>
                <a:latin typeface="Calibri"/>
                <a:cs typeface="Calibri"/>
              </a:rPr>
              <a:t>, Persian and English. </a:t>
            </a:r>
            <a:r>
              <a:rPr lang="en-US" sz="2200" b="0" i="0" dirty="0">
                <a:solidFill>
                  <a:srgbClr val="444444"/>
                </a:solidFill>
                <a:effectLst/>
                <a:latin typeface="Calibri"/>
                <a:cs typeface="Calibri"/>
              </a:rPr>
              <a:t>​</a:t>
            </a:r>
            <a:endParaRPr lang="en-US" sz="2200" b="0" i="0" dirty="0">
              <a:solidFill>
                <a:srgbClr val="444444"/>
              </a:solidFill>
              <a:effectLst/>
              <a:latin typeface="Calibri" panose="020F0502020204030204" pitchFamily="34" charset="0"/>
              <a:cs typeface="Calibri" panose="020F0502020204030204" pitchFamily="34" charset="0"/>
            </a:endParaRP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provides opportunities. Functioning communities and the ease of living support leading a happy life.</a:t>
            </a:r>
            <a:r>
              <a:rPr lang="en-US" sz="2200" b="0" i="0" dirty="0">
                <a:solidFill>
                  <a:srgbClr val="444444"/>
                </a:solidFill>
                <a:effectLst/>
                <a:latin typeface="Calibri" panose="020F0502020204030204" pitchFamily="34" charset="0"/>
              </a:rPr>
              <a:t>​</a:t>
            </a:r>
          </a:p>
          <a:p>
            <a:pPr algn="l" rtl="0" fontAlgn="base"/>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*Finland facts. Balancing work and private life is easy. Finland is a forerunner in equality and one of the safest countries in the world. World-class free pre-school education and comprehensive education for children. Clean water and clean air. Beautiful nature that is easily accessible in all seasons.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a:cs typeface="Calibri"/>
              </a:rPr>
              <a:t>Over </a:t>
            </a:r>
            <a:r>
              <a:rPr lang="en-GB" sz="2200" dirty="0">
                <a:solidFill>
                  <a:srgbClr val="000000"/>
                </a:solidFill>
                <a:latin typeface="Calibri"/>
                <a:cs typeface="Calibri"/>
              </a:rPr>
              <a:t>38,000</a:t>
            </a:r>
            <a:r>
              <a:rPr lang="en-GB" sz="2200" b="0" i="0" u="none" strike="noStrike" dirty="0">
                <a:solidFill>
                  <a:srgbClr val="000000"/>
                </a:solidFill>
                <a:effectLst/>
                <a:latin typeface="Calibri"/>
                <a:cs typeface="Calibri"/>
              </a:rPr>
              <a:t> businesses operate in the Tampere region. Tampere has multidisciplined and new technological expertise in multiple fields, such as camera technology, VR/AR, gaming industry, health care technology and automotive industry.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international businesses have R&amp;D operations in Tampere. For example, BHTC, AAC Technologies, Axon, Huawei, Xiaomi, </a:t>
            </a:r>
            <a:r>
              <a:rPr lang="en-GB" sz="2200" b="0" i="0" u="none" strike="noStrike" dirty="0" err="1">
                <a:solidFill>
                  <a:srgbClr val="000000"/>
                </a:solidFill>
                <a:effectLst/>
                <a:latin typeface="Calibri" panose="020F0502020204030204" pitchFamily="34" charset="0"/>
              </a:rPr>
              <a:t>Scandit</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Polight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great place for children to grow and learn.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Hidden Gems project helps the spouses of international employees to integrate and to find jobs.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is a city of growth.</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Competent employees, the power of networks and its central location make Tampere an appealing home for employers. </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manufacturing industry of Tampere is one of the most important sources of exports in Finland. </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multidisciplined and new technological expertise in multiple fields, such as camera technology, VR/AR, the gaming industry, health care technology and the automotive industry.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 The new tramway is central to Tampere’s growth: it enables effortless movement for residents and creates opportunities for forming new clusters of businesses and services.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the capacity for renewal and for taking brave steps: the tramway, Smart City, Deck and Arena, Travel and Service Centre,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Tampere will invest over 6 billion euros in development by 2030.</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Over 35,900 businesses operate in the Tampere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Availability of skilled workforce is the number one criterion for businesses, with location/accessibility in second place. Expertise in technology as a fact about our skilled workforce.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Of the individual industrial clusters in the area, one of the most significant is the manufacture of mobile work machines with the connected subcontracting chains, since it generates a turnover of billions of euros for the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active companies 03/2025 (https://yritystieto.businesstampere.fi/)</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marL="0" indent="0" algn="l" rtl="0" fontAlgn="base">
              <a:buFont typeface="Arial" panose="020B0604020202020204" pitchFamily="34" charset="0"/>
              <a:buNone/>
            </a:pPr>
            <a:r>
              <a:rPr lang="en-GB" sz="2200" b="0" i="0" u="none" strike="noStrike" dirty="0">
                <a:solidFill>
                  <a:srgbClr val="000000"/>
                </a:solidFill>
                <a:effectLst/>
                <a:latin typeface="Calibri" panose="020F0502020204030204" pitchFamily="34" charset="0"/>
              </a:rPr>
              <a:t>Largest private employers: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Pirkanmaan Osuuskauppa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Sandvik Mining and Construction Oy</a:t>
            </a:r>
            <a:r>
              <a:rPr lang="fi-FI"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dirty="0" err="1">
                <a:solidFill>
                  <a:srgbClr val="444444"/>
                </a:solidFill>
                <a:effectLst/>
                <a:latin typeface="Calibri" panose="020F0502020204030204" pitchFamily="34" charset="0"/>
              </a:rPr>
              <a:t>Fimlab</a:t>
            </a:r>
            <a:r>
              <a:rPr lang="fi-FI" sz="2200" b="0" i="0" dirty="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2200" b="0" i="0" dirty="0" err="1">
                <a:solidFill>
                  <a:srgbClr val="444444"/>
                </a:solidFill>
                <a:effectLst/>
                <a:latin typeface="Calibri" panose="020F0502020204030204" pitchFamily="34" charset="0"/>
              </a:rPr>
              <a:t>Millog</a:t>
            </a:r>
            <a:r>
              <a:rPr lang="fi-FI" sz="2200" b="0" i="0" dirty="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Saarioinen Oy</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The Tampere-way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We embrace change and get things done. Tampere is known for its efficient decision-making and innovative ways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The Tampere Tunnel: </a:t>
            </a:r>
            <a:r>
              <a:rPr lang="en-GB" sz="2200" b="0" i="0" u="none" strike="noStrike">
                <a:solidFill>
                  <a:srgbClr val="000000"/>
                </a:solidFill>
                <a:effectLst/>
                <a:latin typeface="Calibri" panose="020F0502020204030204" pitchFamily="34" charset="0"/>
              </a:rPr>
              <a:t>The road tunnel’s construction with an alliance model was successful beyond all expectations. Finland’s longest road tunnel was built in Tampere in 2013–2016. It was completed six months ahead of schedule and for less than the original budget.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project was carried out with an alliance model, the parties involved being the City of Tampere, the Finnish Transport Infrastructure Agency, Lemminkäinen, YIT, Saanio &amp; Riekkola and AINS Group.</a:t>
            </a:r>
            <a:r>
              <a:rPr lang="en-US" sz="2200" b="0" i="0">
                <a:solidFill>
                  <a:srgbClr val="444444"/>
                </a:solidFill>
                <a:effectLst/>
                <a:latin typeface="Calibri" panose="020F0502020204030204" pitchFamily="34" charset="0"/>
              </a:rPr>
              <a:t>​</a:t>
            </a:r>
          </a:p>
          <a:p>
            <a:pPr algn="l" rtl="0" fontAlgn="base"/>
            <a:endParaRPr lang="en-GB" sz="2200" b="1" i="0" u="none" strike="noStrike">
              <a:solidFill>
                <a:srgbClr val="000000"/>
              </a:solidFill>
              <a:effectLst/>
              <a:latin typeface="Calibri" panose="020F0502020204030204" pitchFamily="34" charset="0"/>
            </a:endParaRPr>
          </a:p>
          <a:p>
            <a:pPr algn="l" rtl="0" fontAlgn="base"/>
            <a:r>
              <a:rPr lang="en-GB" sz="2200" b="1" i="0" u="none" strike="noStrike">
                <a:solidFill>
                  <a:srgbClr val="000000"/>
                </a:solidFill>
                <a:effectLst/>
                <a:latin typeface="Calibri" panose="020F0502020204030204" pitchFamily="34" charset="0"/>
              </a:rPr>
              <a:t>The alliance model for the Tesoma Health and Well-Being Centre: </a:t>
            </a:r>
            <a:r>
              <a:rPr lang="en-GB" sz="2200" b="0" i="0" u="none" strike="noStrike">
                <a:solidFill>
                  <a:srgbClr val="000000"/>
                </a:solidFill>
                <a:effectLst/>
                <a:latin typeface="Calibri" panose="020F0502020204030204" pitchFamily="34" charset="0"/>
              </a:rPr>
              <a:t>The services of the health and well-being centre in the Tesoma district of Tampere have been implemented with a partnership model of the public, private and third sectors, in which the alliance is formed by the City of Tampere and Mehiläinen. This is the first time that the alliance model was applied to the implementation of health and wellbeing services in Finland.</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ecosystems unite experts from multiple fields, facilitate making use of the opportunities that digitalisation presents and help with innovation, for example.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Currently, there are nine ecosystems in place.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spcBef>
                <a:spcPts val="200"/>
              </a:spcBef>
            </a:pPr>
            <a:r>
              <a:rPr lang="fi-FI" sz="2400" dirty="0" err="1"/>
              <a:t>Camera</a:t>
            </a:r>
            <a:r>
              <a:rPr lang="fi-FI" sz="2400" dirty="0"/>
              <a:t> </a:t>
            </a:r>
            <a:r>
              <a:rPr lang="fi-FI" sz="2400" dirty="0" err="1"/>
              <a:t>technology</a:t>
            </a:r>
            <a:r>
              <a:rPr lang="fi-FI" sz="2400" dirty="0"/>
              <a:t> – Tampere </a:t>
            </a:r>
            <a:r>
              <a:rPr lang="fi-FI" sz="2400" dirty="0" err="1"/>
              <a:t>Imaging</a:t>
            </a:r>
            <a:r>
              <a:rPr lang="fi-FI" sz="2400" dirty="0"/>
              <a:t> </a:t>
            </a:r>
            <a:r>
              <a:rPr lang="fi-FI" sz="2400" dirty="0" err="1"/>
              <a:t>Ecosystem</a:t>
            </a:r>
            <a:endParaRPr lang="fi-FI" sz="2400" dirty="0"/>
          </a:p>
          <a:p>
            <a:pPr>
              <a:spcBef>
                <a:spcPts val="200"/>
              </a:spcBef>
            </a:pPr>
            <a:r>
              <a:rPr lang="fi-FI" sz="2400" dirty="0" err="1"/>
              <a:t>Artificial</a:t>
            </a:r>
            <a:r>
              <a:rPr lang="fi-FI" sz="2400" dirty="0"/>
              <a:t> </a:t>
            </a:r>
            <a:r>
              <a:rPr lang="fi-FI" sz="2400" dirty="0" err="1"/>
              <a:t>intelligence</a:t>
            </a:r>
            <a:r>
              <a:rPr lang="fi-FI" sz="2400" dirty="0"/>
              <a:t> – Tampere AI </a:t>
            </a:r>
            <a:r>
              <a:rPr lang="fi-FI" sz="2400" dirty="0" err="1"/>
              <a:t>ecosystem</a:t>
            </a:r>
            <a:endParaRPr lang="fi-FI" sz="2400" dirty="0"/>
          </a:p>
          <a:p>
            <a:pPr>
              <a:spcBef>
                <a:spcPts val="200"/>
              </a:spcBef>
            </a:pPr>
            <a:r>
              <a:rPr lang="fi-FI" sz="2400" dirty="0" err="1"/>
              <a:t>Mobility</a:t>
            </a:r>
            <a:r>
              <a:rPr lang="fi-FI" sz="2400" dirty="0"/>
              <a:t> – ITS </a:t>
            </a:r>
            <a:r>
              <a:rPr lang="fi-FI" sz="2400" dirty="0" err="1"/>
              <a:t>Factory</a:t>
            </a:r>
            <a:endParaRPr lang="fi-FI" sz="2400" dirty="0"/>
          </a:p>
          <a:p>
            <a:pPr>
              <a:spcBef>
                <a:spcPts val="200"/>
              </a:spcBef>
            </a:pPr>
            <a:r>
              <a:rPr lang="fi-FI" sz="2400" dirty="0"/>
              <a:t>Startup Tampere</a:t>
            </a:r>
          </a:p>
          <a:p>
            <a:pPr>
              <a:spcBef>
                <a:spcPts val="200"/>
              </a:spcBef>
            </a:pPr>
            <a:r>
              <a:rPr lang="fi-FI" sz="2400" dirty="0" err="1"/>
              <a:t>The</a:t>
            </a:r>
            <a:r>
              <a:rPr lang="fi-FI" sz="2400" dirty="0"/>
              <a:t> Tampere Automotive Cluster</a:t>
            </a:r>
          </a:p>
          <a:p>
            <a:pPr>
              <a:spcBef>
                <a:spcPts val="200"/>
              </a:spcBef>
            </a:pPr>
            <a:r>
              <a:rPr lang="fi-FI" sz="2400" dirty="0"/>
              <a:t>Tampere </a:t>
            </a:r>
            <a:r>
              <a:rPr lang="fi-FI" sz="2400" dirty="0" err="1"/>
              <a:t>Region</a:t>
            </a:r>
            <a:r>
              <a:rPr lang="fi-FI" sz="2400" dirty="0"/>
              <a:t> </a:t>
            </a:r>
            <a:r>
              <a:rPr lang="fi-FI" sz="2400" dirty="0" err="1"/>
              <a:t>Safety</a:t>
            </a:r>
            <a:r>
              <a:rPr lang="fi-FI" sz="2400" dirty="0"/>
              <a:t> and Security </a:t>
            </a:r>
            <a:r>
              <a:rPr lang="fi-FI" sz="2400" dirty="0" err="1"/>
              <a:t>Ecosystem</a:t>
            </a:r>
            <a:endParaRPr lang="fi-FI" sz="2400" dirty="0"/>
          </a:p>
          <a:p>
            <a:pPr>
              <a:spcBef>
                <a:spcPts val="200"/>
              </a:spcBef>
            </a:pPr>
            <a:r>
              <a:rPr lang="fi-FI" sz="2400" dirty="0"/>
              <a:t>Connectivity </a:t>
            </a:r>
            <a:r>
              <a:rPr lang="fi-FI" sz="2400" dirty="0" err="1"/>
              <a:t>ecosystem</a:t>
            </a:r>
            <a:endParaRPr lang="fi-FI" sz="2400" dirty="0"/>
          </a:p>
          <a:p>
            <a:pPr>
              <a:spcBef>
                <a:spcPts val="200"/>
              </a:spcBef>
            </a:pPr>
            <a:r>
              <a:rPr lang="fi-FI" sz="2400" dirty="0"/>
              <a:t>Tampere </a:t>
            </a:r>
            <a:r>
              <a:rPr lang="fi-FI" sz="2400" dirty="0" err="1"/>
              <a:t>Region</a:t>
            </a:r>
            <a:r>
              <a:rPr lang="fi-FI" sz="2400" dirty="0"/>
              <a:t> </a:t>
            </a:r>
            <a:r>
              <a:rPr lang="fi-FI" sz="2400" dirty="0" err="1"/>
              <a:t>Circular</a:t>
            </a:r>
            <a:r>
              <a:rPr lang="fi-FI" sz="2400" dirty="0"/>
              <a:t> </a:t>
            </a:r>
            <a:r>
              <a:rPr lang="fi-FI" sz="2400" dirty="0" err="1"/>
              <a:t>Economy</a:t>
            </a:r>
            <a:r>
              <a:rPr lang="fi-FI" sz="2400" dirty="0"/>
              <a:t> </a:t>
            </a:r>
            <a:r>
              <a:rPr lang="fi-FI" sz="2400" dirty="0" err="1"/>
              <a:t>Ecosystem</a:t>
            </a:r>
            <a:endParaRPr lang="fi-FI" sz="2400" dirty="0"/>
          </a:p>
          <a:p>
            <a:pPr>
              <a:spcBef>
                <a:spcPts val="200"/>
              </a:spcBef>
            </a:pPr>
            <a:r>
              <a:rPr lang="fi-FI" sz="2400" dirty="0"/>
              <a:t>Film Tampere</a:t>
            </a:r>
          </a:p>
          <a:p>
            <a:pPr>
              <a:spcBef>
                <a:spcPts val="200"/>
              </a:spcBef>
            </a:pPr>
            <a:r>
              <a:rPr lang="fi-FI" sz="2400" dirty="0" err="1"/>
              <a:t>Microchips</a:t>
            </a:r>
            <a:r>
              <a:rPr lang="fi-FI" sz="2400" dirty="0"/>
              <a:t> </a:t>
            </a:r>
            <a:r>
              <a:rPr lang="fi-FI" sz="2400" dirty="0" err="1"/>
              <a:t>from</a:t>
            </a:r>
            <a:r>
              <a:rPr lang="fi-FI" sz="2400" dirty="0"/>
              <a:t> Tampere</a:t>
            </a:r>
          </a:p>
          <a:p>
            <a:pPr>
              <a:spcBef>
                <a:spcPts val="200"/>
              </a:spcBef>
            </a:pPr>
            <a:r>
              <a:rPr lang="fi-FI" sz="2400" dirty="0" err="1"/>
              <a:t>Hydrogen</a:t>
            </a:r>
            <a:r>
              <a:rPr lang="fi-FI" sz="2400" dirty="0"/>
              <a:t> Hills</a:t>
            </a:r>
          </a:p>
          <a:p>
            <a:pPr>
              <a:spcBef>
                <a:spcPts val="200"/>
              </a:spcBef>
            </a:pPr>
            <a:r>
              <a:rPr lang="fi-FI" sz="2400" dirty="0" err="1"/>
              <a:t>Intelligent</a:t>
            </a:r>
            <a:r>
              <a:rPr lang="fi-FI" sz="2400" dirty="0"/>
              <a:t> Machines and </a:t>
            </a:r>
            <a:r>
              <a:rPr lang="fi-FI" sz="2400" dirty="0" err="1"/>
              <a:t>Automation</a:t>
            </a:r>
            <a:endParaRPr lang="fi-FI" sz="2400" dirty="0"/>
          </a:p>
          <a:p>
            <a:pPr>
              <a:spcBef>
                <a:spcPts val="200"/>
              </a:spcBef>
            </a:pPr>
            <a:r>
              <a:rPr lang="fi-FI" sz="2400" dirty="0"/>
              <a:t>Health </a:t>
            </a:r>
            <a:r>
              <a:rPr lang="fi-FI" sz="2400" dirty="0" err="1"/>
              <a:t>technology</a:t>
            </a:r>
            <a:r>
              <a:rPr lang="fi-FI" sz="2400" dirty="0"/>
              <a:t> and life science</a:t>
            </a:r>
          </a:p>
          <a:p>
            <a:pPr>
              <a:spcBef>
                <a:spcPts val="200"/>
              </a:spcBef>
            </a:pPr>
            <a:r>
              <a:rPr lang="fi-FI" sz="2400" dirty="0"/>
              <a:t>Tampere.eu</a:t>
            </a:r>
          </a:p>
          <a:p>
            <a:pPr>
              <a:spcBef>
                <a:spcPts val="200"/>
              </a:spcBef>
            </a:pP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1" i="0" u="none" strike="noStrike" dirty="0">
                <a:solidFill>
                  <a:srgbClr val="000000"/>
                </a:solidFill>
                <a:effectLst/>
                <a:latin typeface="Calibri" panose="020F0502020204030204" pitchFamily="34" charset="0"/>
              </a:rPr>
              <a:t>Things created in Tampere include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A smartphone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OZO – the world’s first VR movie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Digital X-ray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385495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goals of Tampere’s cultural strategy are: </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Culture Affecting Everyone: Equal culture increasing welfare for all.</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Home of Creative People: Creative industries enhancing the city’s vitality.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City of Significance: The vibrant urban environment improving the city’s congeniality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Bigger than Its Size: Internationally attractive cultural offering becoming a central part of Tampere’s appeal</a:t>
            </a:r>
            <a:r>
              <a:rPr lang="en-US" sz="2200" b="0" i="0" dirty="0">
                <a:solidFill>
                  <a:srgbClr val="444444"/>
                </a:solidFill>
                <a:effectLst/>
                <a:latin typeface="Calibri" panose="020F0502020204030204" pitchFamily="34" charset="0"/>
              </a:rPr>
              <a:t>​</a:t>
            </a: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Sustainable growth will be created with culture by 2030 with the following actions:</a:t>
            </a:r>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1. Culture Affecting Everyone: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1.1 Improving the accessibility of open cultural offerings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1.2 Supporting participation in culture by tailoring services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1.3 Power from diversity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1.4 Utilising the positive effects of culture in social and health care services</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2. Home of Creative People: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 Supporting networks, employment and expertise in the creative industries through inter-administrative cooperation</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2.2 More venues for cultural operators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2.3 Developing services for the civil society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2.4 Increasing the significance of education in creative fields and artistic education in growing new competence and talent</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3. City of Significance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3.1 Increasing public art and its impact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3.2 Design public spaces to enable interaction, leisure and hobbies.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3.3 Design a high-quality environment in cooperation with residents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3.4 Actively treasuring and promoting our unique history</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4. Bigger than Its Size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4.1 Investing in infrastructure for providing experiences and content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4.2 Investing in events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4.3 Increasing awareness of Tampere as a cultural city </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Tampere’s production incentive system</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 10–15% refund of production costs incurred in the Tampere region. A 10% standard refund with a chance for a 5% additional refund through marketing cooperation.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Applicable costs include purchases of services and goods made and wages paid within the Tampere region. All professional entertainment, drama, movie, documentary and VR productions can apply for the refund.</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Already produced at Tampere: </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Invisible heroes (post-production)</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World Film Report (CCTV-6 China)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Jahti</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Elossa 24h</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Yksittäistapaus</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Kontio&amp;Parmas</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Onnenpyörä</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Melkein Totta</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Napakymppi</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Kellot Soi!</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Jaksa paremmin</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386894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panose="020F0502020204030204" pitchFamily="34" charset="0"/>
              </a:rPr>
              <a:t>Tampere Hall </a:t>
            </a:r>
            <a:r>
              <a:rPr lang="en-GB" sz="2200" b="0" i="0" u="none" strike="noStrike" dirty="0">
                <a:solidFill>
                  <a:srgbClr val="000000"/>
                </a:solidFill>
                <a:effectLst/>
                <a:latin typeface="Calibri" panose="020F0502020204030204" pitchFamily="34" charset="0"/>
              </a:rPr>
              <a:t>is the largest congress and culture centre in the Nordics. Tampere Hall is a venue for a variety of different events, such as business meetings, seminars, training events and family celebrations, national and international congresses, exhibitions, trade fairs, business celebrations and special events. </a:t>
            </a:r>
          </a:p>
          <a:p>
            <a:pPr algn="l" rtl="0" fontAlgn="base"/>
            <a:r>
              <a:rPr lang="en-GB"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Tampere Exhibition and Sports Centre (TESC) </a:t>
            </a:r>
            <a:r>
              <a:rPr lang="en-GB" sz="2200" b="0" i="0" u="none" strike="noStrike" dirty="0">
                <a:solidFill>
                  <a:srgbClr val="000000"/>
                </a:solidFill>
                <a:effectLst/>
                <a:latin typeface="Calibri" panose="020F0502020204030204" pitchFamily="34" charset="0"/>
              </a:rPr>
              <a:t>was opened in 2005. It is owned by the City of Tampere and the corporation </a:t>
            </a:r>
            <a:r>
              <a:rPr lang="en-GB" sz="2200" b="0" i="0" u="none" strike="noStrike" dirty="0" err="1">
                <a:solidFill>
                  <a:srgbClr val="000000"/>
                </a:solidFill>
                <a:effectLst/>
                <a:latin typeface="Calibri" panose="020F0502020204030204" pitchFamily="34" charset="0"/>
              </a:rPr>
              <a:t>Tampereen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Messut</a:t>
            </a:r>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TESC provides a variety of facilities for event organisers, companies, associations and clubs to organise events and meetings.</a:t>
            </a:r>
            <a:r>
              <a:rPr lang="en-US" sz="2200" b="0" i="0" dirty="0">
                <a:solidFill>
                  <a:srgbClr val="444444"/>
                </a:solidFill>
                <a:effectLst/>
                <a:latin typeface="Calibri" panose="020F0502020204030204" pitchFamily="34" charset="0"/>
              </a:rPr>
              <a:t>​</a:t>
            </a:r>
          </a:p>
          <a:p>
            <a:pPr algn="l" rtl="0" fontAlgn="base"/>
            <a:endParaRPr lang="en-US" sz="2200" b="0" i="0" dirty="0">
              <a:solidFill>
                <a:srgbClr val="444444"/>
              </a:solidFill>
              <a:effectLst/>
              <a:latin typeface="Calibri" panose="020F0502020204030204" pitchFamily="34" charset="0"/>
            </a:endParaRPr>
          </a:p>
          <a:p>
            <a:pPr algn="l" rtl="0" fontAlgn="base"/>
            <a:r>
              <a:rPr lang="en-US" sz="2200" b="0" i="0" dirty="0">
                <a:solidFill>
                  <a:srgbClr val="444444"/>
                </a:solidFill>
                <a:effectLst/>
                <a:latin typeface="Calibri" panose="020F0502020204030204" pitchFamily="34" charset="0"/>
              </a:rPr>
              <a:t>Trade fairs visitor, source: </a:t>
            </a:r>
            <a:r>
              <a:rPr lang="fi-FI" sz="3600" dirty="0">
                <a:hlinkClick r:id="rId3"/>
              </a:rPr>
              <a:t>Microsoft Power BI</a:t>
            </a:r>
            <a:r>
              <a:rPr lang="fi-FI" sz="3600" dirty="0"/>
              <a:t> (2023)</a:t>
            </a:r>
          </a:p>
          <a:p>
            <a:pPr algn="l" rtl="0" fontAlgn="base"/>
            <a:r>
              <a:rPr lang="fi-FI" sz="3600" b="0" i="0" dirty="0" err="1">
                <a:solidFill>
                  <a:srgbClr val="444444"/>
                </a:solidFill>
                <a:effectLst/>
                <a:latin typeface="Calibri" panose="020F0502020204030204" pitchFamily="34" charset="0"/>
              </a:rPr>
              <a:t>Congress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visitors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source</a:t>
            </a:r>
            <a:r>
              <a:rPr lang="fi-FI" sz="3600" b="0" i="0" dirty="0">
                <a:solidFill>
                  <a:srgbClr val="444444"/>
                </a:solidFill>
                <a:effectLst/>
                <a:latin typeface="Calibri" panose="020F0502020204030204" pitchFamily="34" charset="0"/>
              </a:rPr>
              <a:t>: Tampere </a:t>
            </a:r>
            <a:r>
              <a:rPr lang="fi-FI" sz="3600" b="0" i="0" dirty="0" err="1">
                <a:solidFill>
                  <a:srgbClr val="444444"/>
                </a:solidFill>
                <a:effectLst/>
                <a:latin typeface="Calibri" panose="020F0502020204030204" pitchFamily="34" charset="0"/>
              </a:rPr>
              <a:t>Convention</a:t>
            </a:r>
            <a:r>
              <a:rPr lang="fi-FI" sz="3600" b="0" i="0">
                <a:solidFill>
                  <a:srgbClr val="444444"/>
                </a:solidFill>
                <a:effectLst/>
                <a:latin typeface="Calibri" panose="020F0502020204030204" pitchFamily="34" charset="0"/>
              </a:rPr>
              <a:t> Bureau</a:t>
            </a:r>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GB" sz="2200" b="0" i="0" u="none" strike="noStrike" dirty="0">
                <a:solidFill>
                  <a:srgbClr val="000000"/>
                </a:solidFill>
                <a:effectLst/>
                <a:latin typeface="Calibri"/>
                <a:cs typeface="Calibri"/>
              </a:rPr>
              <a:t>2/3 of Finns live within a radius of 200 kilometres. Tampere has </a:t>
            </a:r>
            <a:r>
              <a:rPr lang="en-GB" sz="2200" dirty="0">
                <a:solidFill>
                  <a:srgbClr val="000000"/>
                </a:solidFill>
                <a:latin typeface="Calibri"/>
                <a:cs typeface="Calibri"/>
              </a:rPr>
              <a:t>33</a:t>
            </a:r>
            <a:r>
              <a:rPr lang="en-GB" sz="2200" b="0" i="0" u="none" strike="noStrike" dirty="0">
                <a:solidFill>
                  <a:srgbClr val="000000"/>
                </a:solidFill>
                <a:effectLst/>
                <a:latin typeface="Calibri"/>
                <a:cs typeface="Calibri"/>
              </a:rPr>
              <a:t> hotels with </a:t>
            </a:r>
            <a:r>
              <a:rPr lang="en-GB" sz="2200" dirty="0">
                <a:solidFill>
                  <a:srgbClr val="000000"/>
                </a:solidFill>
                <a:latin typeface="Calibri"/>
                <a:cs typeface="Calibri"/>
              </a:rPr>
              <a:t>3,786</a:t>
            </a:r>
            <a:r>
              <a:rPr lang="en-GB" sz="2200" b="0" i="0" u="none" strike="noStrike" dirty="0">
                <a:solidFill>
                  <a:srgbClr val="000000"/>
                </a:solidFill>
                <a:effectLst/>
                <a:latin typeface="Calibri"/>
                <a:cs typeface="Calibri"/>
              </a:rPr>
              <a:t> rooms and</a:t>
            </a:r>
            <a:r>
              <a:rPr lang="en-GB" sz="2200" dirty="0">
                <a:solidFill>
                  <a:srgbClr val="000000"/>
                </a:solidFill>
                <a:latin typeface="Calibri"/>
                <a:cs typeface="Calibri"/>
              </a:rPr>
              <a:t> 8,002</a:t>
            </a:r>
            <a:r>
              <a:rPr lang="en-GB" sz="2200" b="0" i="0" u="none" strike="noStrike" dirty="0">
                <a:solidFill>
                  <a:srgbClr val="000000"/>
                </a:solidFill>
                <a:effectLst/>
                <a:latin typeface="Calibri"/>
                <a:cs typeface="Calibri"/>
              </a:rPr>
              <a:t> beds.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Tampere’s location between two lakes ensures beautiful venues for events and excellent opportunities for leisure.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Most event venues and services are within walking distance.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heavily invest in creating, enabling and attracting interesting events with large audiences.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provide event organisers with optimal operational conditions, smooth administration and a modern infrastructure.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 multifunctional arena with a capacity of 15,000 was opened in the city centre in 2021. The arena is the first of its kind in Europe.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125807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Five-star City Centre is a development programme for 2011–2030 based on the city’s strategy. The programme is a comprehensive description of the targets set for the urban environment and operational environment of Tampere city centre and the practical measures to be taken to reach the targets in the coming decades.</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city’s centre is being developed systematically in all respects, taking into account the urban structure, urban environment, urban transport, townscape and urban culture.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By 2030, the city centre of Tampere will have 30% to 45% more residents than in 2015, and new important job centres, such as the Travel and Service Centre.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centre has the capacity for building housing for around 15,000 residents. The programme holds potential for creating 15,000 new jobs. Accessing the city centre is easy and comfortable. Business is booming and services run smoothly.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An area in the city centre is built which is easy to come to or to have a presence or invest in. The structure of the city becomes coherent and denser. Modern architecture complements the older buildings, forming an interesting whole.</a:t>
            </a:r>
            <a:r>
              <a:rPr lang="en-GB" sz="2200" b="1" i="0" u="none" strike="noStrike">
                <a:solidFill>
                  <a:srgbClr val="000000"/>
                </a:solidFill>
                <a:effectLst/>
                <a:latin typeface="Calibri" panose="020F0502020204030204" pitchFamily="34" charset="0"/>
              </a:rPr>
              <a:t> </a:t>
            </a:r>
            <a:r>
              <a:rPr lang="en-GB" sz="2200" b="0" i="0" u="none" strike="noStrike">
                <a:solidFill>
                  <a:srgbClr val="000000"/>
                </a:solidFill>
                <a:effectLst/>
                <a:latin typeface="Calibri" panose="020F0502020204030204" pitchFamily="34" charset="0"/>
              </a:rPr>
              <a:t>Shores and the lakes become a part of the city centre. The streetscape is urban, interesting, lively and full of events and the spirit of Tampere. Lifestyle of residents is urban with a strong sense of community. People lead comfortable and healthy lives.</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err="1">
                <a:solidFill>
                  <a:srgbClr val="000000"/>
                </a:solidFill>
                <a:effectLst/>
                <a:latin typeface="Calibri" panose="020F0502020204030204" pitchFamily="34" charset="0"/>
              </a:rPr>
              <a:t>Sources</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Opiskelukaupunkien suositteluhalukkuus 2022, Taloustutkimus</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Muuttohalukkuus ja kaupunkien/kuntien imago 2022, Taloustutkimus </a:t>
            </a:r>
            <a:endParaRPr lang="en-US" sz="22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2200" b="0" i="0" dirty="0">
                <a:solidFill>
                  <a:srgbClr val="444444"/>
                </a:solidFill>
                <a:effectLst/>
                <a:latin typeface="Calibri" panose="020F0502020204030204" pitchFamily="34" charset="0"/>
              </a:rPr>
              <a:t>​</a:t>
            </a:r>
            <a:r>
              <a:rPr lang="fi-FI" sz="2200" b="0" i="0" u="none" strike="noStrike" dirty="0">
                <a:solidFill>
                  <a:srgbClr val="000000"/>
                </a:solidFill>
                <a:effectLst/>
                <a:latin typeface="Calibri" panose="020F0502020204030204" pitchFamily="34" charset="0"/>
              </a:rPr>
              <a:t>Kaupungit ja kunnat matkailukohteina 2023, Taloustutkimus</a:t>
            </a:r>
            <a:endParaRPr lang="en-US" sz="22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559967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1" i="0" u="none" strike="noStrike">
                <a:solidFill>
                  <a:srgbClr val="000000"/>
                </a:solidFill>
                <a:effectLst/>
                <a:latin typeface="Calibri" panose="020F0502020204030204" pitchFamily="34" charset="0"/>
              </a:rPr>
              <a:t>Alueen avainnumeroita:</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4000-6000 asukasta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10 000 uutta työpaikkaa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300 000 neliömetriä rakennusoikeutta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fi-FI" sz="2200" b="1" i="0" u="none" strike="noStrike">
                <a:solidFill>
                  <a:srgbClr val="000000"/>
                </a:solidFill>
                <a:effectLst/>
                <a:latin typeface="Calibri" panose="020F0502020204030204" pitchFamily="34" charset="0"/>
              </a:rPr>
              <a:t>Helppo saavutettavuus ja suuremmat liikennevirrat</a:t>
            </a:r>
            <a:r>
              <a:rPr lang="fi-FI" sz="2200" b="0" i="0" u="none" strike="noStrike">
                <a:solidFill>
                  <a:srgbClr val="000000"/>
                </a:solidFill>
                <a:effectLst/>
                <a:latin typeface="Calibri" panose="020F0502020204030204" pitchFamily="34" charset="0"/>
              </a:rPr>
              <a:t>:</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Ratikka kulkee alueen läpi</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Uudistetusta Itsenäisyydenkadun alikulkusillan tunnelista suora kulku asemalaitureille</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Jalankulkijoiden ja pyöräilijöiden yhteydet ovat sujuvat</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P-Hämpin laajennus parantaa yksityisautoilun ja huoltoliikenteen yhteyksiä</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Suomirata lähentää toteutuessaan pääkaupunkiseutua ja Helsinki-Vantaa lentoasemaa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u="none" strike="noStrike">
                <a:solidFill>
                  <a:srgbClr val="000000"/>
                </a:solidFill>
                <a:effectLst/>
                <a:latin typeface="Calibri" panose="020F0502020204030204" pitchFamily="34" charset="0"/>
              </a:rPr>
              <a:t>Lähde: https://www.tampere.fi/asuminen-ja-ymparisto/kaupunkisuunnittelu-ja-rakentamishankkeet/kannen-alue.html</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21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The Arena on the Deck is a new generation multi-purpose arena: open 24/7 and located right next to a hotel, casino, restaurants as well as office premises and residential apartments. A competitive setting for mega productions required by international artists as well as large-scale sports and entertainment events. The arena, in the very heart of the city, will not house any parking spaces at all, given that it will be easy to reach on foot, by bicycle or by public transport.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Finland’s biggest multi-purpose arena</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Sustainable development accounted for since the design phase</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34</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a:solidFill>
                  <a:srgbClr val="000000"/>
                </a:solidFill>
                <a:effectLst/>
                <a:latin typeface="Calibri" panose="020F0502020204030204" pitchFamily="34" charset="0"/>
              </a:rPr>
              <a:t>Ranta-Tampella </a:t>
            </a:r>
            <a:r>
              <a:rPr lang="en-GB" sz="2200" b="0" i="0" u="none" strike="noStrike">
                <a:solidFill>
                  <a:srgbClr val="000000"/>
                </a:solidFill>
                <a:effectLst/>
                <a:latin typeface="Calibri" panose="020F0502020204030204" pitchFamily="34" charset="0"/>
              </a:rPr>
              <a:t>is in a central location at the northern edge of Tampere’s city centre, on the shore of lake Näsijärvi and at the mouth of Tammerkoski. The area has a significant part in forming the cityscape of Tampere as seen from the Näsijärvi-direction, and it connects the city’s shore routes and different areas, thus creating new cycling and walking opportunities for residents.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area is the last large completely new construction project near Tammerkoski and it includes a versatile selection of homes, both for renting and to be purchased. The shore streets and the channel with bridges that will be built at the centre of the area create a unique and distinctive urban atmosphere. The construction of streets, public areas and the systems for utilities come under the responsibility of the Five-star City Centre programme. Ranta-Tampella also has plenty to offer for those who do not live in the area, such as leisure docks, outdoor gyms and a climbing wall.</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a future city district on the shore of lake </a:t>
            </a:r>
            <a:r>
              <a:rPr lang="en-GB" sz="2200" b="0" i="0" u="none" strike="noStrike" dirty="0" err="1">
                <a:solidFill>
                  <a:srgbClr val="000000"/>
                </a:solidFill>
                <a:effectLst/>
                <a:latin typeface="Calibri" panose="020F0502020204030204" pitchFamily="34" charset="0"/>
              </a:rPr>
              <a:t>Näsijärvi</a:t>
            </a:r>
            <a:r>
              <a:rPr lang="en-GB" sz="2200" b="0" i="0" u="none" strike="noStrike" dirty="0">
                <a:solidFill>
                  <a:srgbClr val="000000"/>
                </a:solidFill>
                <a:effectLst/>
                <a:latin typeface="Calibri" panose="020F0502020204030204" pitchFamily="34" charset="0"/>
              </a:rPr>
              <a:t> that is being developed in a new innovative way in cooperation with residents, companies, research institutions and communities.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enables ideas, experiments and urban culture to thrive.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has its own </a:t>
            </a:r>
            <a:r>
              <a:rPr lang="en-GB" sz="2200" b="0" i="0" u="none" strike="noStrike" dirty="0" err="1">
                <a:solidFill>
                  <a:srgbClr val="000000"/>
                </a:solidFill>
                <a:effectLst/>
                <a:latin typeface="Calibri" panose="020F0502020204030204" pitchFamily="34" charset="0"/>
              </a:rPr>
              <a:t>Kehitys</a:t>
            </a:r>
            <a:r>
              <a:rPr lang="en-GB" sz="2200" b="0" i="0" u="none" strike="noStrike" dirty="0">
                <a:solidFill>
                  <a:srgbClr val="000000"/>
                </a:solidFill>
                <a:effectLst/>
                <a:latin typeface="Calibri" panose="020F0502020204030204" pitchFamily="34" charset="0"/>
              </a:rPr>
              <a:t> Oy, which facilitates the inclusion of businesses and partners in the construction of a new city district.</a:t>
            </a:r>
            <a:r>
              <a:rPr lang="en-GB" sz="2200" b="0" i="0" dirty="0">
                <a:solidFill>
                  <a:srgbClr val="444444"/>
                </a:solidFill>
                <a:effectLst/>
                <a:latin typeface="Calibri" panose="020F0502020204030204" pitchFamily="34" charset="0"/>
              </a:rPr>
              <a:t>​</a:t>
            </a:r>
          </a:p>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planned to include homes for 25,000 residents and jobs for 10,000 people. In 2024, the area can be accessed with the Tampere Tramway. The area is around four kilometres away from the city centre.</a:t>
            </a:r>
            <a:r>
              <a:rPr lang="en-GB"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Today,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a test platform for new technologies and methods. The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development programme works with businesses that highlight digitalisation, sustainability, circular economy, energy and food production in their operations.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temporary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The city enables operations in the area by renting facilities for temporary use and by supporting event organisation, for example. </a:t>
            </a: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During the first two years, the events organised in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had 20,000 visitors.</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In 2017–2021, Tampere constructed a double-branched tramway that runs from Pyynikintori to Hervanta and from Sorinaukio (close to the new Arena) to Tampere University Hospital. The tramway is planned to be extended west from Pyynikintori to run through the new Hiedanranta district and to Lentävänniemi in 2021–2024. The second stage is under construction.</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Council of Tampere decided on the construction of the first stage on 7 November 2016. In addition to the tramway itself, the first stage included the construction of a depot in Hervanta.</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already testing robot buses and autonomic vehicles that could transport people from more remote parking spaces to tram stops. </a:t>
            </a:r>
            <a:r>
              <a:rPr lang="en-GB"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a great city to operate and invest in. The main reasons for companies to operate in Finland’s most appealing city are good availability of workforce, central location and close connections to institutes of higher education.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region of Tampere is Finland’s second biggest urban centre, right after the metropolitan area. Around two-thirds of Finland’s economic activity is located within a two-hour drive of Tampere. </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Construction in Tampere yields a better return than construction in the other big cities of the Nordic countries.</a:t>
            </a:r>
            <a:endParaRPr lang="en-GB" sz="2200" b="0" i="0">
              <a:solidFill>
                <a:srgbClr val="444444"/>
              </a:solidFill>
              <a:effectLst/>
              <a:latin typeface="Calibri" panose="020F050202020403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38</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endParaRPr lang="en-GB" sz="2200" b="0" i="0" dirty="0">
              <a:solidFill>
                <a:srgbClr val="000000"/>
              </a:solidFill>
              <a:effectLst/>
              <a:latin typeface="Calibri"/>
              <a:ea typeface="Calibri"/>
              <a:cs typeface="Calibri"/>
            </a:endParaRPr>
          </a:p>
          <a:p>
            <a:pPr algn="l" rtl="0" fontAlgn="base">
              <a:buFont typeface="Arial" panose="020B0604020202020204" pitchFamily="34" charset="0"/>
              <a:buNone/>
            </a:pPr>
            <a:endParaRPr lang="fi-FI"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60</a:t>
            </a:r>
            <a:r>
              <a:rPr lang="en-GB" sz="2200" b="0" i="0" u="none" strike="noStrike">
                <a:solidFill>
                  <a:srgbClr val="000000"/>
                </a:solidFill>
                <a:effectLst/>
                <a:latin typeface="Calibri"/>
                <a:ea typeface="Calibri"/>
                <a:cs typeface="Calibri"/>
              </a:rPr>
              <a:t> outdoor gyms</a:t>
            </a:r>
            <a:endParaRPr lang="en-US" sz="2200" b="0" i="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85 km of leisure routes with lighting, around 120–130 km of ski tracks for cross-country skiing (if weather permits), however, not all tracks have lighting.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indoor ice rinks (Tampere Ice Stadium (</a:t>
            </a:r>
            <a:r>
              <a:rPr lang="en-GB" sz="2200" b="0" i="0" u="none" strike="noStrike" dirty="0" err="1">
                <a:solidFill>
                  <a:srgbClr val="000000"/>
                </a:solidFill>
                <a:effectLst/>
                <a:latin typeface="Calibri" panose="020F0502020204030204" pitchFamily="34" charset="0"/>
              </a:rPr>
              <a:t>Hakametsä</a:t>
            </a:r>
            <a:r>
              <a:rPr lang="en-GB" sz="2200" b="0" i="0" u="none" strike="noStrike" dirty="0">
                <a:solidFill>
                  <a:srgbClr val="000000"/>
                </a:solidFill>
                <a:effectLst/>
                <a:latin typeface="Calibri" panose="020F0502020204030204" pitchFamily="34" charset="0"/>
              </a:rPr>
              <a:t>), training ice rink (Haka 3),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ice rinks) and the </a:t>
            </a:r>
            <a:r>
              <a:rPr lang="en-GB" sz="2200" b="0" i="0" u="none" strike="noStrike" dirty="0" err="1">
                <a:solidFill>
                  <a:srgbClr val="000000"/>
                </a:solidFill>
                <a:effectLst/>
                <a:latin typeface="Calibri" panose="020F0502020204030204" pitchFamily="34" charset="0"/>
              </a:rPr>
              <a:t>Sentteri</a:t>
            </a:r>
            <a:r>
              <a:rPr lang="en-GB" sz="2200" b="0" i="0" u="none" strike="noStrike" dirty="0">
                <a:solidFill>
                  <a:srgbClr val="000000"/>
                </a:solidFill>
                <a:effectLst/>
                <a:latin typeface="Calibri" panose="020F0502020204030204" pitchFamily="34" charset="0"/>
              </a:rPr>
              <a:t> Tampere Oy ice Rink (in </a:t>
            </a:r>
            <a:r>
              <a:rPr lang="en-GB" sz="2200" b="0" i="0" u="none" strike="noStrike" dirty="0" err="1">
                <a:solidFill>
                  <a:srgbClr val="000000"/>
                </a:solidFill>
                <a:effectLst/>
                <a:latin typeface="Calibri" panose="020F0502020204030204" pitchFamily="34" charset="0"/>
              </a:rPr>
              <a:t>Kaukajärvi</a:t>
            </a:r>
            <a:r>
              <a:rPr lang="en-GB" sz="2200" b="0" i="0" u="none" strike="noStrike" dirty="0">
                <a:solidFill>
                  <a:srgbClr val="000000"/>
                </a:solidFill>
                <a:effectLst/>
                <a:latin typeface="Calibri" panose="020F0502020204030204" pitchFamily="34" charset="0"/>
              </a:rPr>
              <a:t>) for which the City of Tampere takes care of the ice management and monitoring.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32</a:t>
            </a:r>
            <a:r>
              <a:rPr lang="en-GB" sz="2200" b="0" i="0" u="none" strike="noStrike">
                <a:solidFill>
                  <a:srgbClr val="000000"/>
                </a:solidFill>
                <a:effectLst/>
                <a:latin typeface="Calibri"/>
                <a:ea typeface="Calibri"/>
                <a:cs typeface="Calibri"/>
              </a:rPr>
              <a:t> beaches</a:t>
            </a:r>
            <a:r>
              <a:rPr lang="en-US" sz="22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swimming centres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Pyynikki</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swimming pools and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1 outside pool in Kaleva (at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The Iso-</a:t>
            </a:r>
            <a:r>
              <a:rPr lang="en-GB" sz="2200" b="0" i="0" u="none" strike="noStrike" dirty="0" err="1">
                <a:solidFill>
                  <a:srgbClr val="000000"/>
                </a:solidFill>
                <a:effectLst/>
                <a:latin typeface="Calibri" panose="020F0502020204030204" pitchFamily="34" charset="0"/>
              </a:rPr>
              <a:t>Vilunen</a:t>
            </a:r>
            <a:r>
              <a:rPr lang="en-GB" sz="2200" b="0" i="0" u="none" strike="noStrike" dirty="0">
                <a:solidFill>
                  <a:srgbClr val="000000"/>
                </a:solidFill>
                <a:effectLst/>
                <a:latin typeface="Calibri" panose="020F0502020204030204" pitchFamily="34" charset="0"/>
              </a:rPr>
              <a:t> skate pool, BBMX track and trials track for bicycles, </a:t>
            </a:r>
            <a:r>
              <a:rPr lang="en-GB" sz="2200" b="0" i="0" u="none" strike="noStrike" dirty="0" err="1">
                <a:solidFill>
                  <a:srgbClr val="000000"/>
                </a:solidFill>
                <a:effectLst/>
                <a:latin typeface="Calibri" panose="020F0502020204030204" pitchFamily="34" charset="0"/>
              </a:rPr>
              <a:t>Mustavuori</a:t>
            </a:r>
            <a:r>
              <a:rPr lang="en-GB" sz="2200" b="0" i="0" u="none" strike="noStrike" dirty="0">
                <a:solidFill>
                  <a:srgbClr val="000000"/>
                </a:solidFill>
                <a:effectLst/>
                <a:latin typeface="Calibri" panose="020F0502020204030204" pitchFamily="34" charset="0"/>
              </a:rPr>
              <a:t> Ski Resort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has a broad selection of sports and culture events. The event selection is diverse and high in quality.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More interesting data on Tampere’s events:</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 </a:t>
            </a:r>
            <a:r>
              <a:rPr lang="en-GB" sz="2200" b="0" i="0" u="sng" strike="noStrike" dirty="0">
                <a:solidFill>
                  <a:srgbClr val="91C9EA"/>
                </a:solidFill>
                <a:effectLst/>
                <a:latin typeface="Calibri" panose="020F0502020204030204" pitchFamily="34" charset="0"/>
                <a:hlinkClick r:id="rId3"/>
              </a:rPr>
              <a:t>https://public.tableau.com/profile/tampereen.kaupunki#!/vizhome/Tapahtumienvaikuttavuusarviointi2018/Etusivu</a:t>
            </a:r>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has plenty to offer for the whole family (Stable Yards, Tampere Market Hall, Pyynikki Observation Tower)</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Viikinsaari: The island includes the Lemmenpolku nature trail, a kiosk, a restaurant, swimming spots, a dance floor and even a chapel and a summer theatre. Boats leave for the island from Laukontori every hour on the dot, and from the island to Laukontori at half past.</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Särkänniemi: over 30 rides, aquarium, planetarium, Mauri Kunnas’s Doghill Fairytale Farm</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Särkänniemi Theme Park has over 30 amusement rides. Satisfy your need for speed by riding the rollercoasters, take a swing in a carousel and travel around the galaxy in an armchair. Reach for the sky at Näsinneula observation tower and enjoy a fancy dinner there, observe underwater life in the aquarium or become part of the story at Doghill Fairytale Farm. Särkänniemi is more than just a theme park! Särkänniemi Theme Park is one of the most popular family destinations in the whole country.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Doghill Fairytale Farm is a theme park centred around author Mauri Kunnas’s beloved dog stories. In the park, stories meet reality and form the most adorable whole. At Doghill, visitors become a part of a story happening in the 19th century, but with some modern twists. Doghill is all about action and fun, playing and experiencing. Visitors will meet the residents of Doghill, both human and canine, and the fairytale farm is home to many real-life animals as well.</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Parks: Sorsapuisto</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Näsinpuisto park and playground, combining art and functionality, is a themed playground based on poems by Kirsi Kunnas.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Pikku Kakkonen playground in Koskipuisto is suitable for older children as well: the renewed playground is an adventure course with climbing frames and themed play areas.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Eemil Aaltonen playground, a short walk from the city centre on the side of the Tammelantori marketplace, is right next to a large park area and a great place to spend time as a family.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Museums (Museum Centre Vapriikki including several museums and exhibitions, Moomin museum, Spy Museum, Natural History Museum and Police museum)</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219 play areas in parks in addition to the playgrounds of schools and day-cares.</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2200" dirty="0">
              <a:cs typeface="Calibri"/>
            </a:endParaRPr>
          </a:p>
          <a:p>
            <a:endParaRPr lang="fi-FI" sz="2200" dirty="0">
              <a:cs typeface="Calibri" panose="020F0502020204030204"/>
            </a:endParaRPr>
          </a:p>
          <a:p>
            <a:endParaRPr lang="en-FI" sz="2200"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1496346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4210355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a:ea typeface="Calibri"/>
                <a:cs typeface="Calibri"/>
              </a:rPr>
              <a:t>Living in Tampere adds quality to life</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Housing costs are lower than in the capital region. Cost-efficient living expenses, congestion-free traffic and</a:t>
            </a:r>
            <a:r>
              <a:rPr lang="en-US" sz="2200" b="0" i="0" dirty="0">
                <a:solidFill>
                  <a:srgbClr val="444444"/>
                </a:solidFill>
                <a:effectLst/>
                <a:latin typeface="Calibri"/>
                <a:ea typeface="Calibri"/>
                <a:cs typeface="Calibri"/>
              </a:rPr>
              <a:t>​</a:t>
            </a:r>
            <a:br>
              <a:rPr lang="en-US" sz="2200" b="0" i="0" dirty="0">
                <a:effectLst/>
                <a:latin typeface="Calibri" panose="020F0502020204030204" pitchFamily="34" charset="0"/>
                <a:cs typeface="Calibri"/>
              </a:rPr>
            </a:br>
            <a:r>
              <a:rPr lang="en-GB" sz="2200" b="0" i="0" u="none" strike="noStrike" dirty="0">
                <a:solidFill>
                  <a:srgbClr val="000000"/>
                </a:solidFill>
                <a:effectLst/>
                <a:latin typeface="Calibri"/>
                <a:ea typeface="Calibri"/>
                <a:cs typeface="Calibri"/>
              </a:rPr>
              <a:t>a broad range of opportunities for different experiences make everyday life easy.</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New, versatile residential areas are being constructed. Most of them are located next to the tramway. At Tampere, the beach is always just a bike ride away, no matter which district you are in.</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Tampere grows with around </a:t>
            </a:r>
            <a:r>
              <a:rPr lang="en-GB" sz="2200" dirty="0">
                <a:solidFill>
                  <a:srgbClr val="000000"/>
                </a:solidFill>
                <a:latin typeface="Calibri"/>
                <a:ea typeface="Calibri"/>
                <a:cs typeface="Calibri"/>
              </a:rPr>
              <a:t>5,000</a:t>
            </a:r>
            <a:r>
              <a:rPr lang="en-GB" sz="2200" b="0" i="0" u="none" strike="noStrike" dirty="0">
                <a:solidFill>
                  <a:srgbClr val="000000"/>
                </a:solidFill>
                <a:effectLst/>
                <a:latin typeface="Calibri"/>
                <a:ea typeface="Calibri"/>
                <a:cs typeface="Calibri"/>
              </a:rPr>
              <a:t> residents each year and in 10 years, 15–20% of residents are newcomers. Tampere has been ranked the most attractive city in Finland in several studies.</a:t>
            </a:r>
            <a:r>
              <a:rPr lang="en-US" sz="2200" b="0" i="0" dirty="0">
                <a:solidFill>
                  <a:srgbClr val="444444"/>
                </a:solidFill>
                <a:effectLst/>
                <a:latin typeface="Calibri"/>
                <a:ea typeface="Calibri"/>
                <a:cs typeface="Calibri"/>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a:solidFill>
                  <a:srgbClr val="000000"/>
                </a:solidFill>
                <a:effectLst/>
                <a:latin typeface="Calibri" panose="020F0502020204030204" pitchFamily="34" charset="0"/>
              </a:rPr>
              <a:t>109 children aged 7-16 in preparatory education for immigrants</a:t>
            </a:r>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In Tampere, you too can participate and make a difference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a city for active people, who are provided numerous ways to participate and influence the city and its services.</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Representative influencing bodies include the Tampere Children’s Parliament, Youth Council, Tampere Immigrant Council, the Older People’s Council, Council of representatives for associations and the parliament for clubs.</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Direct ways to influence are provided with different public events and meetings of regional networks and the many methods of co-development (surveys, pilot projects and participation in them, participatory planning).</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Different city-supported forms of civil activism include volunteer- and companion-based activities, associations and neighbourhood activities. </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testing and developing new methods for participation and influencing, such and the mayor’s crowdfunding pilot and the “Mun Tampere” participatory budgeting.</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Safety and security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of Tampere is developing urban safety and security in cooperation with the related operators in the region (from authorities to third-sector operators).</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Tampere Region Safety and Security Cluster that began its operations in 2011 has created excellent conditions for cooperation and competence development in the safety and security industry in the region. The operating environment is optimal, since the operators want to cooperate closely and at the same time feel that their expertise is already competitive at an international level. This creates an excellent environment for the development of new innovative solutions and for marketing of the region’s high-class expertise.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Planned and coordinated cooperation. The city coordinates multiple security and safety operator networks.</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home to high-quality health care and top-class research in health sciences. In the Pirkanmaa Hospital District, health care is provided by the Tampere University Hospital, i.e. Tays.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Some services are provided by corporations owned by the hospital district: the Coxa hospital for joint replacement, Tays Heart Hospital and Fimlab Laboratories. Imaging and pharmaceutical services are provided by the Imaging Centre and Pharmacy, which also includes the globally unique Tays Vascular Surgery and Procedural Radiology Unit.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Coxa hospital for joint replacement is the only one of its kind in Finland, and one of Europe’s leading hospitals specialising in joint replacement. Its reputation as a centre of excellence has also brought with it more responsibility, since Coxa now handles all the most challenging joint replacement surgical procedures in Finland. In addition to the joint replacement hospital in Tampere, Coxa also has clinics in Helsinki, Lahti, Pori and Turku.</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374580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kumimoji="0" lang="fi-FI" sz="2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Tampereen väkiluku: väestökatsaus (ennakkoväkiluku 4/2023)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Microsoft Power BI</a:t>
            </a:r>
            <a:endParaRPr lang="en-GB" sz="2200" b="0" i="0" u="none" strike="noStrike" dirty="0">
              <a:solidFill>
                <a:srgbClr val="000000"/>
              </a:solidFill>
              <a:effectLst/>
              <a:latin typeface="Calibri" panose="020F0502020204030204" pitchFamily="34" charset="0"/>
            </a:endParaRPr>
          </a:p>
          <a:p>
            <a:pPr algn="l" rtl="0" fontAlgn="base"/>
            <a:endParaRPr lang="en-GB" sz="2200" b="0" i="0" u="none" strike="noStrike" dirty="0">
              <a:solidFill>
                <a:srgbClr val="000000"/>
              </a:solidFill>
              <a:effectLst/>
              <a:latin typeface="Calibri" panose="020F0502020204030204" pitchFamily="34" charset="0"/>
            </a:endParaRPr>
          </a:p>
          <a:p>
            <a:pPr algn="l" rtl="0" fontAlgn="base"/>
            <a:r>
              <a:rPr lang="en-GB" sz="2200" b="0" i="0" u="none" strike="noStrike" dirty="0">
                <a:solidFill>
                  <a:srgbClr val="000000"/>
                </a:solidFill>
                <a:effectLst/>
                <a:latin typeface="Calibri" panose="020F0502020204030204" pitchFamily="34" charset="0"/>
              </a:rPr>
              <a:t>Unemployment rate 11,8% </a:t>
            </a:r>
            <a:r>
              <a:rPr lang="fi-FI" sz="2200" b="0" i="0" u="none" strike="noStrike" dirty="0">
                <a:solidFill>
                  <a:srgbClr val="000000"/>
                </a:solidFill>
                <a:effectLst/>
                <a:latin typeface="Calibri" panose="020F0502020204030204" pitchFamily="34" charset="0"/>
              </a:rPr>
              <a:t>(Työllisyyskatsaus 3/2025)</a:t>
            </a:r>
            <a:endParaRPr lang="en-US" sz="2200" b="0" i="0" dirty="0">
              <a:solidFill>
                <a:srgbClr val="444444"/>
              </a:solidFill>
              <a:effectLst/>
              <a:latin typeface="Calibri" panose="020F0502020204030204" pitchFamily="34" charset="0"/>
            </a:endParaRP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2024: </a:t>
            </a:r>
            <a:r>
              <a:rPr lang="fi-FI" sz="2200" b="0" i="0" u="none" strike="noStrike" dirty="0">
                <a:solidFill>
                  <a:srgbClr val="000000"/>
                </a:solidFill>
                <a:effectLst/>
                <a:latin typeface="Calibri" panose="020F0502020204030204" pitchFamily="34" charset="0"/>
              </a:rPr>
              <a:t>29 579 </a:t>
            </a:r>
            <a:r>
              <a:rPr lang="en-GB" sz="2200" b="0" i="0" u="none" strike="noStrike" dirty="0">
                <a:solidFill>
                  <a:srgbClr val="000000"/>
                </a:solidFill>
                <a:effectLst/>
                <a:latin typeface="Calibri" panose="020F0502020204030204" pitchFamily="34" charset="0"/>
              </a:rPr>
              <a:t>foreign-language speakers (11.4% of total population), </a:t>
            </a:r>
            <a:r>
              <a:rPr lang="fi-FI" sz="2200" b="0" i="0" u="none" strike="noStrike" dirty="0">
                <a:solidFill>
                  <a:srgbClr val="000000"/>
                </a:solidFill>
                <a:effectLst/>
                <a:latin typeface="Calibri" panose="020F0502020204030204" pitchFamily="34" charset="0"/>
              </a:rPr>
              <a:t>19,576 </a:t>
            </a:r>
            <a:r>
              <a:rPr lang="en-GB" sz="2200" b="0" i="0" u="none" strike="noStrike" dirty="0">
                <a:solidFill>
                  <a:srgbClr val="000000"/>
                </a:solidFill>
                <a:effectLst/>
                <a:latin typeface="Calibri" panose="020F0502020204030204" pitchFamily="34" charset="0"/>
              </a:rPr>
              <a:t> foreign citizens (7.5%). Most common foreign nationalities: Estonia, Russia, Iraq, Afghanistan</a:t>
            </a:r>
            <a:r>
              <a:rPr lang="en-US" sz="2200" b="0" i="0" dirty="0">
                <a:solidFill>
                  <a:srgbClr val="444444"/>
                </a:solidFill>
                <a:effectLst/>
                <a:latin typeface="Calibri" panose="020F0502020204030204" pitchFamily="34" charset="0"/>
              </a:rPr>
              <a:t>​</a:t>
            </a:r>
          </a:p>
          <a:p>
            <a:pPr fontAlgn="base"/>
            <a:endParaRPr lang="fi-FI" sz="2200" b="0" i="0" dirty="0">
              <a:solidFill>
                <a:srgbClr val="444444"/>
              </a:solidFill>
              <a:effectLst/>
              <a:latin typeface="Calibri"/>
              <a:cs typeface="Calibri"/>
            </a:endParaRPr>
          </a:p>
          <a:p>
            <a:pPr fontAlgn="base"/>
            <a:r>
              <a:rPr lang="fi-FI" sz="2200" dirty="0"/>
              <a:t>https://www.tampere.fi/tampere-tietoa/tilastot </a:t>
            </a:r>
            <a:endParaRPr lang="fi-FI" sz="2200" b="0" i="0" dirty="0">
              <a:solidFill>
                <a:srgbClr val="444444"/>
              </a:solidFill>
              <a:effectLst/>
              <a:latin typeface="Calibri"/>
              <a:cs typeface="Calibri"/>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167822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Higher education institution investing in research, product development and collaboration with businesses has created success stories in the gaming industry, the industrial sector and health technology.</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A world-leading competence centre in the fields of imaging and camera technologies, Tampere is already number one in Europe.</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https://businesstampere.com/investments/investment-opportunities/focus-industries-and-business-ecosystems-in-the-tampere-region/</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The companies in circular economy and cleantech in the Tampere region offer a wide range of innovative solutions, life cycle services and automation to various industries.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https://businesstampere.com/business-environment/business-ecosystems/tampere-circular-economy-and-cleantech-ecosystem/</a:t>
            </a:r>
            <a:r>
              <a:rPr lang="en-US"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31377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8200" y="2130425"/>
            <a:ext cx="10515600" cy="1060926"/>
          </a:xfrm>
          <a:prstGeom prst="rect">
            <a:avLst/>
          </a:prstGeom>
          <a:effectLst/>
        </p:spPr>
        <p:txBody>
          <a:bodyPr anchor="t">
            <a:noAutofit/>
          </a:bodyPr>
          <a:lstStyle>
            <a:lvl1pPr algn="ctr">
              <a:defRPr sz="6600" b="1" i="0">
                <a:solidFill>
                  <a:schemeClr val="tx2"/>
                </a:solidFill>
                <a:latin typeface="Montserrat Black" pitchFamily="2" charset="77"/>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09333C7-EE24-DD4C-9C12-7ABC2E9830A4}"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A89A-7BBD-724A-8D94-A3D3C4672C3E}"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BDFA28A-83F3-48FD-12B6-18DAAB0BEF2F}"/>
              </a:ext>
            </a:extLst>
          </p:cNvPr>
          <p:cNvSpPr>
            <a:spLocks noGrp="1"/>
          </p:cNvSpPr>
          <p:nvPr>
            <p:ph type="pic" sz="quarter" idx="13"/>
          </p:nvPr>
        </p:nvSpPr>
        <p:spPr>
          <a:xfrm>
            <a:off x="0" y="0"/>
            <a:ext cx="12192000" cy="6858000"/>
          </a:xfrm>
        </p:spPr>
        <p:txBody>
          <a:bodyPr/>
          <a:lstStyle/>
          <a:p>
            <a:endParaRPr lang="en-FI"/>
          </a:p>
        </p:txBody>
      </p:sp>
      <p:sp>
        <p:nvSpPr>
          <p:cNvPr id="2" name="Title 1">
            <a:extLst>
              <a:ext uri="{FF2B5EF4-FFF2-40B4-BE49-F238E27FC236}">
                <a16:creationId xmlns:a16="http://schemas.microsoft.com/office/drawing/2014/main" id="{887B0DA2-8FB6-BF38-C32D-9D2A304D0ED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EF8BFED9-1EB9-591B-E753-6872969A5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B007720F-8542-6726-0E8C-EC9BCF0BA40F}"/>
              </a:ext>
            </a:extLst>
          </p:cNvPr>
          <p:cNvSpPr>
            <a:spLocks noGrp="1"/>
          </p:cNvSpPr>
          <p:nvPr>
            <p:ph type="dt" sz="half" idx="10"/>
          </p:nvPr>
        </p:nvSpPr>
        <p:spPr/>
        <p:txBody>
          <a:bodyPr/>
          <a:lstStyle/>
          <a:p>
            <a:fld id="{98463FBD-66DC-6843-A081-70782D0C8534}" type="datetime1">
              <a:rPr lang="fi-FI" smtClean="0"/>
              <a:t>3.11.2025</a:t>
            </a:fld>
            <a:endParaRPr lang="en-FI"/>
          </a:p>
        </p:txBody>
      </p:sp>
      <p:sp>
        <p:nvSpPr>
          <p:cNvPr id="5" name="Footer Placeholder 4">
            <a:extLst>
              <a:ext uri="{FF2B5EF4-FFF2-40B4-BE49-F238E27FC236}">
                <a16:creationId xmlns:a16="http://schemas.microsoft.com/office/drawing/2014/main" id="{FE6A053E-B9C2-833A-392F-BA3214C5A4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10C7796-2A01-B93E-4F2A-A45173004C55}"/>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181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8841-27B1-9B8E-E9AB-1CA5BDB80551}"/>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1A2E895-EF54-C162-EB0F-80C86F8ED9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2D164FE-5AA9-CB58-336F-E2BBD6D44B9F}"/>
              </a:ext>
            </a:extLst>
          </p:cNvPr>
          <p:cNvSpPr>
            <a:spLocks noGrp="1"/>
          </p:cNvSpPr>
          <p:nvPr>
            <p:ph type="dt" sz="half" idx="10"/>
          </p:nvPr>
        </p:nvSpPr>
        <p:spPr>
          <a:xfrm>
            <a:off x="9965575" y="6356350"/>
            <a:ext cx="2743200" cy="365125"/>
          </a:xfrm>
        </p:spPr>
        <p:txBody>
          <a:bodyPr/>
          <a:lstStyle/>
          <a:p>
            <a:fld id="{10044658-94F9-1740-9416-AEDC9E7A95A1}" type="datetime1">
              <a:rPr lang="fi-FI" smtClean="0"/>
              <a:t>3.11.2025</a:t>
            </a:fld>
            <a:endParaRPr lang="en-FI"/>
          </a:p>
        </p:txBody>
      </p:sp>
      <p:sp>
        <p:nvSpPr>
          <p:cNvPr id="5" name="Footer Placeholder 4">
            <a:extLst>
              <a:ext uri="{FF2B5EF4-FFF2-40B4-BE49-F238E27FC236}">
                <a16:creationId xmlns:a16="http://schemas.microsoft.com/office/drawing/2014/main" id="{C85CE0E8-299B-352E-3758-5B1189F9DD46}"/>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064A88F8-28C3-2119-561C-48CBBE9EC543}"/>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407667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656B-0D51-C6D1-4DB1-CAD1D146CB0F}"/>
              </a:ext>
            </a:extLst>
          </p:cNvPr>
          <p:cNvSpPr>
            <a:spLocks noGrp="1"/>
          </p:cNvSpPr>
          <p:nvPr>
            <p:ph type="title"/>
          </p:nvPr>
        </p:nvSpPr>
        <p:spPr>
          <a:xfrm>
            <a:off x="831850" y="1709738"/>
            <a:ext cx="10027739" cy="2852737"/>
          </a:xfrm>
        </p:spPr>
        <p:txBody>
          <a:bodyPr anchor="b"/>
          <a:lstStyle>
            <a:lvl1pPr>
              <a:defRPr sz="600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3B7DA8B-17A3-4D0B-5425-2C90DC63E4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733B7-8A4F-5869-69DD-1723FC6071B3}"/>
              </a:ext>
            </a:extLst>
          </p:cNvPr>
          <p:cNvSpPr>
            <a:spLocks noGrp="1"/>
          </p:cNvSpPr>
          <p:nvPr>
            <p:ph type="dt" sz="half" idx="10"/>
          </p:nvPr>
        </p:nvSpPr>
        <p:spPr/>
        <p:txBody>
          <a:bodyPr/>
          <a:lstStyle/>
          <a:p>
            <a:fld id="{E7C9F607-913C-5948-A3A5-C9C26F248945}" type="datetime1">
              <a:rPr lang="fi-FI" smtClean="0"/>
              <a:t>3.11.2025</a:t>
            </a:fld>
            <a:endParaRPr lang="en-FI"/>
          </a:p>
        </p:txBody>
      </p:sp>
      <p:sp>
        <p:nvSpPr>
          <p:cNvPr id="5" name="Footer Placeholder 4">
            <a:extLst>
              <a:ext uri="{FF2B5EF4-FFF2-40B4-BE49-F238E27FC236}">
                <a16:creationId xmlns:a16="http://schemas.microsoft.com/office/drawing/2014/main" id="{BFF83188-5338-E4A6-5338-68474AD10E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4E5CBF0-B4DE-9C95-AAEA-8580C4CA6460}"/>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07222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5453744" y="1863634"/>
            <a:ext cx="5980611" cy="3422469"/>
          </a:xfrm>
        </p:spPr>
        <p:txBody>
          <a:bodyPr>
            <a:noAutofit/>
          </a:bodyPr>
          <a:lstStyle>
            <a:lvl1pPr algn="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A543A232-F379-D648-A4A1-B395DF9D2754}" type="datetime1">
              <a:rPr lang="fi-FI" smtClean="0"/>
              <a:t>3.11.2025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16389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933995" y="1863634"/>
            <a:ext cx="5980611" cy="3422469"/>
          </a:xfrm>
        </p:spPr>
        <p:txBody>
          <a:bodyPr>
            <a:noAutofit/>
          </a:bodyPr>
          <a:lstStyle>
            <a:lvl1pP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C86971F9-C1FE-744F-9A70-3E8BC9452985}" type="datetime1">
              <a:rPr lang="fi-FI" smtClean="0"/>
              <a:t>3.11.2025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3163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8F78-38BE-0001-29AB-DA00C47656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A7982B10-6B24-E651-A7C3-DECB5657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538A5D41-E793-2109-C072-811CFDFEF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ADE1A3-0207-EFA9-5153-E085D8A5BF49}"/>
              </a:ext>
            </a:extLst>
          </p:cNvPr>
          <p:cNvSpPr>
            <a:spLocks noGrp="1"/>
          </p:cNvSpPr>
          <p:nvPr>
            <p:ph type="dt" sz="half" idx="10"/>
          </p:nvPr>
        </p:nvSpPr>
        <p:spPr/>
        <p:txBody>
          <a:bodyPr/>
          <a:lstStyle/>
          <a:p>
            <a:fld id="{3F344068-EBAC-4F40-BB88-24C5021FF603}" type="datetime1">
              <a:rPr lang="fi-FI" smtClean="0"/>
              <a:t>3.11.2025</a:t>
            </a:fld>
            <a:endParaRPr lang="en-FI"/>
          </a:p>
        </p:txBody>
      </p:sp>
      <p:sp>
        <p:nvSpPr>
          <p:cNvPr id="6" name="Footer Placeholder 5">
            <a:extLst>
              <a:ext uri="{FF2B5EF4-FFF2-40B4-BE49-F238E27FC236}">
                <a16:creationId xmlns:a16="http://schemas.microsoft.com/office/drawing/2014/main" id="{3C4A52D2-E635-565D-EAC1-4AF3FE4349E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F5A8F2B-7103-7B2A-4709-4B3F350B0138}"/>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8599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034D-67E9-A0F9-5391-57E2AEEB15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313587C-7868-D5C1-B8DB-2A20B1E08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25BEEFC-F4F7-D7F6-FE16-C3F37743D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F2795-DA46-73A9-DC81-D9AE6555E245}"/>
              </a:ext>
            </a:extLst>
          </p:cNvPr>
          <p:cNvSpPr>
            <a:spLocks noGrp="1"/>
          </p:cNvSpPr>
          <p:nvPr>
            <p:ph type="dt" sz="half" idx="10"/>
          </p:nvPr>
        </p:nvSpPr>
        <p:spPr/>
        <p:txBody>
          <a:bodyPr/>
          <a:lstStyle/>
          <a:p>
            <a:fld id="{44CB00E4-7099-9B4F-B283-627F303E3344}" type="datetime1">
              <a:rPr lang="fi-FI" smtClean="0"/>
              <a:t>3.11.2025</a:t>
            </a:fld>
            <a:endParaRPr lang="en-FI"/>
          </a:p>
        </p:txBody>
      </p:sp>
      <p:sp>
        <p:nvSpPr>
          <p:cNvPr id="6" name="Footer Placeholder 5">
            <a:extLst>
              <a:ext uri="{FF2B5EF4-FFF2-40B4-BE49-F238E27FC236}">
                <a16:creationId xmlns:a16="http://schemas.microsoft.com/office/drawing/2014/main" id="{83FBE966-C6FB-825E-4846-056E7318B02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0FB89C1-2263-4229-2031-212FAFA590FC}"/>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28129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FE-1BE2-6BAF-A251-CD5305CDDD0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5ABF65E-7DC8-D09B-1206-A066B7C192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CD4A500-2DCC-D8CC-E23F-F0A11C518974}"/>
              </a:ext>
            </a:extLst>
          </p:cNvPr>
          <p:cNvSpPr>
            <a:spLocks noGrp="1"/>
          </p:cNvSpPr>
          <p:nvPr>
            <p:ph type="dt" sz="half" idx="10"/>
          </p:nvPr>
        </p:nvSpPr>
        <p:spPr/>
        <p:txBody>
          <a:bodyPr/>
          <a:lstStyle/>
          <a:p>
            <a:fld id="{014275B9-B877-FF4D-A085-727378DD2157}" type="datetime1">
              <a:rPr lang="fi-FI" smtClean="0"/>
              <a:t>3.11.2025</a:t>
            </a:fld>
            <a:endParaRPr lang="en-FI"/>
          </a:p>
        </p:txBody>
      </p:sp>
      <p:sp>
        <p:nvSpPr>
          <p:cNvPr id="5" name="Footer Placeholder 4">
            <a:extLst>
              <a:ext uri="{FF2B5EF4-FFF2-40B4-BE49-F238E27FC236}">
                <a16:creationId xmlns:a16="http://schemas.microsoft.com/office/drawing/2014/main" id="{20A0CA77-58B5-4DE6-3997-104F7E2E90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74DC032-B56B-6199-7774-AD7F27B5CF8E}"/>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2746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93613" y="65722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3933909141"/>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69EBF-3321-2870-510E-22F9265A1E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B809D55-7BB3-1E9F-0A70-A8B68ADD26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555A60-8593-0B05-C6CD-5BA49148E43A}"/>
              </a:ext>
            </a:extLst>
          </p:cNvPr>
          <p:cNvSpPr>
            <a:spLocks noGrp="1"/>
          </p:cNvSpPr>
          <p:nvPr>
            <p:ph type="dt" sz="half" idx="10"/>
          </p:nvPr>
        </p:nvSpPr>
        <p:spPr/>
        <p:txBody>
          <a:bodyPr/>
          <a:lstStyle/>
          <a:p>
            <a:fld id="{54CDD0A8-FAFE-8B4A-80A0-6295BE60961C}" type="datetime1">
              <a:rPr lang="fi-FI" smtClean="0"/>
              <a:t>3.11.2025</a:t>
            </a:fld>
            <a:endParaRPr lang="en-FI"/>
          </a:p>
        </p:txBody>
      </p:sp>
      <p:sp>
        <p:nvSpPr>
          <p:cNvPr id="5" name="Footer Placeholder 4">
            <a:extLst>
              <a:ext uri="{FF2B5EF4-FFF2-40B4-BE49-F238E27FC236}">
                <a16:creationId xmlns:a16="http://schemas.microsoft.com/office/drawing/2014/main" id="{06B4BF6C-5E4B-6384-B5F3-F2A3479244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E05D76B-D170-B28E-BFB8-C30355257379}"/>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8113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C3AA2F-1231-E144-AF87-9308E4CCA634}"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3.11.2025</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BEC9-5101-7141-97E9-272DBB3AADE9}"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2879-B711-9644-99E8-32D437E8DD9D}"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3EE-BAC0-FE44-8964-5671B129B09E}"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1396E-2123-BA4A-BE4B-59731CDCCC2B}" type="datetime1">
              <a:rPr lang="fi-FI" smtClean="0"/>
              <a:t>3.11.2025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AA0B1-2C5B-CA48-992E-E36854AB65EA}" type="datetime1">
              <a:rPr lang="fi-FI" smtClean="0"/>
              <a:t>3.11.2025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714E-591B-6547-B74D-E4BA98630745}" type="datetime1">
              <a:rPr lang="fi-FI" smtClean="0"/>
              <a:t>3.11.2025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EE7F5-77A9-C24A-BC91-F17D4D720786}"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9068364-75A1-2243-8411-DE85A408B1C3}"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21A3DE51-84B5-564F-BBB1-528BC0871DC6}"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5E18DDB-A664-284E-A249-43DF8E94FC87}" type="datetime1">
              <a:rPr lang="fi-FI" smtClean="0"/>
              <a:t>3.11.2025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1AC09-571D-D04E-ABB2-DDD76FDCDFD7}"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AD235D-C864-F667-0250-6020F085BCAE}"/>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14" name="Content Placeholder 13">
            <a:extLst>
              <a:ext uri="{FF2B5EF4-FFF2-40B4-BE49-F238E27FC236}">
                <a16:creationId xmlns:a16="http://schemas.microsoft.com/office/drawing/2014/main" id="{E18593AF-7D37-2628-52EB-45FF26D474AF}"/>
              </a:ext>
            </a:extLst>
          </p:cNvPr>
          <p:cNvSpPr>
            <a:spLocks noGrp="1"/>
          </p:cNvSpPr>
          <p:nvPr>
            <p:ph sz="quarter" idx="17"/>
          </p:nvPr>
        </p:nvSpPr>
        <p:spPr>
          <a:xfrm>
            <a:off x="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55281" y="2121104"/>
            <a:ext cx="4728165" cy="4163079"/>
          </a:xfrm>
          <a:effectLst/>
        </p:spPr>
        <p:txBody>
          <a:bodyPr/>
          <a:lstStyle>
            <a:lvl1pPr algn="l">
              <a:buClr>
                <a:schemeClr val="bg1"/>
              </a:buClr>
              <a:defRPr sz="2000">
                <a:solidFill>
                  <a:schemeClr val="bg1"/>
                </a:solidFill>
              </a:defRPr>
            </a:lvl1pPr>
            <a:lvl2pPr algn="l">
              <a:buClr>
                <a:schemeClr val="bg1"/>
              </a:buClr>
              <a:defRPr sz="2000">
                <a:solidFill>
                  <a:schemeClr val="bg1"/>
                </a:solidFill>
              </a:defRPr>
            </a:lvl2pPr>
            <a:lvl3pPr marL="914400" indent="0" algn="l">
              <a:buClr>
                <a:schemeClr val="tx1"/>
              </a:buClr>
              <a:buFont typeface="Wingdings" pitchFamily="2" charset="2"/>
              <a:buNone/>
              <a:defRPr sz="1800">
                <a:solidFill>
                  <a:schemeClr val="bg1"/>
                </a:solidFill>
              </a:defRPr>
            </a:lvl3pPr>
            <a:lvl4pPr marL="1600200" indent="-228600" algn="l">
              <a:buClr>
                <a:schemeClr val="tx1"/>
              </a:buClr>
              <a:buFont typeface="Wingdings" pitchFamily="2" charset="2"/>
              <a:buChar char="§"/>
              <a:defRPr sz="1600">
                <a:solidFill>
                  <a:schemeClr val="bg1"/>
                </a:solidFill>
              </a:defRPr>
            </a:lvl4pPr>
            <a:lvl5pPr algn="l">
              <a:buClr>
                <a:schemeClr val="tx1"/>
              </a:buClr>
              <a:defRPr sz="1600">
                <a:solidFill>
                  <a:schemeClr val="bg1"/>
                </a:solidFill>
              </a:defRPr>
            </a:lvl5pPr>
          </a:lstStyle>
          <a:p>
            <a:r>
              <a:rPr lang="fi-FI" dirty="0"/>
              <a:t>Muokkaa tekstin perustyylejä</a:t>
            </a:r>
          </a:p>
          <a:p>
            <a:pPr lvl="1"/>
            <a:r>
              <a:rPr lang="fi-FI" dirty="0"/>
              <a:t>toinen taso</a:t>
            </a:r>
          </a:p>
        </p:txBody>
      </p:sp>
      <p:pic>
        <p:nvPicPr>
          <p:cNvPr id="3" name="Kuva 14">
            <a:extLst>
              <a:ext uri="{FF2B5EF4-FFF2-40B4-BE49-F238E27FC236}">
                <a16:creationId xmlns:a16="http://schemas.microsoft.com/office/drawing/2014/main" id="{8E41823A-42C8-67A1-09F6-76DF48561FF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7">
            <a:extLst>
              <a:ext uri="{FF2B5EF4-FFF2-40B4-BE49-F238E27FC236}">
                <a16:creationId xmlns:a16="http://schemas.microsoft.com/office/drawing/2014/main" id="{64DC52D6-CE5F-0894-C259-BD410AE52E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18" name="Date Placeholder 17">
            <a:extLst>
              <a:ext uri="{FF2B5EF4-FFF2-40B4-BE49-F238E27FC236}">
                <a16:creationId xmlns:a16="http://schemas.microsoft.com/office/drawing/2014/main" id="{48900134-0426-C864-0C8F-C15AF7A88FA5}"/>
              </a:ext>
            </a:extLst>
          </p:cNvPr>
          <p:cNvSpPr>
            <a:spLocks noGrp="1"/>
          </p:cNvSpPr>
          <p:nvPr>
            <p:ph type="dt" sz="half" idx="18"/>
          </p:nvPr>
        </p:nvSpPr>
        <p:spPr/>
        <p:txBody>
          <a:bodyPr/>
          <a:lstStyle/>
          <a:p>
            <a:fld id="{080695B0-5E78-C144-965A-188F84CF903B}" type="datetime1">
              <a:rPr lang="fi-FI" smtClean="0"/>
              <a:t>3.11.2025</a:t>
            </a:fld>
            <a:endParaRPr lang="fi-FI" dirty="0"/>
          </a:p>
        </p:txBody>
      </p:sp>
      <p:sp>
        <p:nvSpPr>
          <p:cNvPr id="19" name="Footer Placeholder 18">
            <a:extLst>
              <a:ext uri="{FF2B5EF4-FFF2-40B4-BE49-F238E27FC236}">
                <a16:creationId xmlns:a16="http://schemas.microsoft.com/office/drawing/2014/main" id="{B4D14EC8-C169-4443-9E17-5286699CA3FD}"/>
              </a:ext>
            </a:extLst>
          </p:cNvPr>
          <p:cNvSpPr>
            <a:spLocks noGrp="1"/>
          </p:cNvSpPr>
          <p:nvPr>
            <p:ph type="ftr" sz="quarter" idx="19"/>
          </p:nvPr>
        </p:nvSpPr>
        <p:spPr/>
        <p:txBody>
          <a:bodyPr/>
          <a:lstStyle/>
          <a:p>
            <a:endParaRPr lang="fi-FI" dirty="0"/>
          </a:p>
        </p:txBody>
      </p:sp>
      <p:sp>
        <p:nvSpPr>
          <p:cNvPr id="20" name="Slide Number Placeholder 19">
            <a:extLst>
              <a:ext uri="{FF2B5EF4-FFF2-40B4-BE49-F238E27FC236}">
                <a16:creationId xmlns:a16="http://schemas.microsoft.com/office/drawing/2014/main" id="{1FC71ECC-E54A-B903-0A26-B2A0C9F3A6AD}"/>
              </a:ext>
            </a:extLst>
          </p:cNvPr>
          <p:cNvSpPr>
            <a:spLocks noGrp="1"/>
          </p:cNvSpPr>
          <p:nvPr>
            <p:ph type="sldNum" sz="quarter" idx="20"/>
          </p:nvPr>
        </p:nvSpPr>
        <p:spPr/>
        <p:txBody>
          <a:bodyPr/>
          <a:lstStyle/>
          <a:p>
            <a:fld id="{F3EE06F1-2D77-A44E-97FA-F679B9CB76D5}" type="slidenum">
              <a:rPr lang="fi-FI" smtClean="0"/>
              <a:t>‹#›</a:t>
            </a:fld>
            <a:endParaRPr lang="fi-FI"/>
          </a:p>
        </p:txBody>
      </p:sp>
      <p:sp>
        <p:nvSpPr>
          <p:cNvPr id="21" name="Title 20">
            <a:extLst>
              <a:ext uri="{FF2B5EF4-FFF2-40B4-BE49-F238E27FC236}">
                <a16:creationId xmlns:a16="http://schemas.microsoft.com/office/drawing/2014/main" id="{37E8AFB4-FB58-9132-B5AE-72AE55F8529D}"/>
              </a:ext>
            </a:extLst>
          </p:cNvPr>
          <p:cNvSpPr>
            <a:spLocks noGrp="1"/>
          </p:cNvSpPr>
          <p:nvPr>
            <p:ph type="title"/>
          </p:nvPr>
        </p:nvSpPr>
        <p:spPr>
          <a:xfrm>
            <a:off x="646612" y="643799"/>
            <a:ext cx="4892040" cy="1325563"/>
          </a:xfrm>
        </p:spPr>
        <p:txBody>
          <a:bodyPr>
            <a:normAutofit/>
          </a:bodyPr>
          <a:lstStyle>
            <a:lvl1pPr>
              <a:defRPr sz="360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623876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8E3A-5E8C-2E43-A099-8C2D53E7BB0B}"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EC2FD3CA-AD77-DE2E-68F4-FB89B57163D9}"/>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6" name="Content Placeholder 13">
            <a:extLst>
              <a:ext uri="{FF2B5EF4-FFF2-40B4-BE49-F238E27FC236}">
                <a16:creationId xmlns:a16="http://schemas.microsoft.com/office/drawing/2014/main" id="{3A732C5B-DD1B-AEA1-8267-65F6288B451F}"/>
              </a:ext>
            </a:extLst>
          </p:cNvPr>
          <p:cNvSpPr>
            <a:spLocks noGrp="1" noRot="1" noMove="1" noResize="1" noEditPoints="1" noAdjustHandles="1" noChangeArrowheads="1" noChangeShapeType="1"/>
          </p:cNvSpPr>
          <p:nvPr>
            <p:ph sz="quarter" idx="21"/>
          </p:nvPr>
        </p:nvSpPr>
        <p:spPr>
          <a:xfrm>
            <a:off x="607060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416984" y="2121104"/>
            <a:ext cx="4728165" cy="4163079"/>
          </a:xfrm>
          <a:effectLst/>
        </p:spPr>
        <p:txBody>
          <a:bodyPr/>
          <a:lstStyle>
            <a:lvl1pPr algn="l">
              <a:buClr>
                <a:schemeClr val="bg1"/>
              </a:buClr>
              <a:defRPr sz="2400">
                <a:solidFill>
                  <a:schemeClr val="bg1"/>
                </a:solidFill>
              </a:defRPr>
            </a:lvl1pPr>
            <a:lvl2pPr algn="l">
              <a:buClr>
                <a:schemeClr val="bg1"/>
              </a:buClr>
              <a:defRPr sz="2000">
                <a:solidFill>
                  <a:schemeClr val="bg1"/>
                </a:solidFill>
              </a:defRPr>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9009-C391-6644-89C6-DA5C2FDA301E}" type="datetime1">
              <a:rPr lang="fi-FI" smtClean="0"/>
              <a:t>3.11.2025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pic>
        <p:nvPicPr>
          <p:cNvPr id="2" name="Kuva 7">
            <a:extLst>
              <a:ext uri="{FF2B5EF4-FFF2-40B4-BE49-F238E27FC236}">
                <a16:creationId xmlns:a16="http://schemas.microsoft.com/office/drawing/2014/main" id="{14D3BFAD-ACEF-A24C-0871-574171A309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pic>
        <p:nvPicPr>
          <p:cNvPr id="11" name="Kuva 14">
            <a:extLst>
              <a:ext uri="{FF2B5EF4-FFF2-40B4-BE49-F238E27FC236}">
                <a16:creationId xmlns:a16="http://schemas.microsoft.com/office/drawing/2014/main" id="{A8A6F180-55E7-BC93-4086-07DA0A0F9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solidFill>
                  <a:schemeClr val="bg1"/>
                </a:solidFill>
              </a:defRPr>
            </a:lvl1pPr>
          </a:lstStyle>
          <a:p>
            <a:r>
              <a:rPr lang="fi-FI" dirty="0"/>
              <a:t>Muokkaa </a:t>
            </a:r>
            <a:r>
              <a:rPr lang="fi-FI" dirty="0" err="1"/>
              <a:t>ots</a:t>
            </a:r>
            <a:r>
              <a:rPr lang="fi-FI" dirty="0"/>
              <a:t>. </a:t>
            </a:r>
            <a:r>
              <a:rPr lang="fi-FI" dirty="0" err="1"/>
              <a:t>perustyyl</a:t>
            </a:r>
            <a:r>
              <a:rPr lang="fi-FI" dirty="0"/>
              <a:t>. </a:t>
            </a:r>
          </a:p>
        </p:txBody>
      </p:sp>
    </p:spTree>
    <p:extLst>
      <p:ext uri="{BB962C8B-B14F-4D97-AF65-F5344CB8AC3E}">
        <p14:creationId xmlns:p14="http://schemas.microsoft.com/office/powerpoint/2010/main" val="13954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5C59-CB3E-0140-9B72-6775C6C00E6E}" type="datetime1">
              <a:rPr lang="fi-FI" smtClean="0"/>
              <a:t>3.11.2025</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84" r:id="rId2"/>
    <p:sldLayoutId id="2147483761" r:id="rId3"/>
    <p:sldLayoutId id="2147483760" r:id="rId4"/>
    <p:sldLayoutId id="2147483749" r:id="rId5"/>
    <p:sldLayoutId id="2147483742" r:id="rId6"/>
    <p:sldLayoutId id="2147483781" r:id="rId7"/>
    <p:sldLayoutId id="2147483746" r:id="rId8"/>
    <p:sldLayoutId id="2147483782" r:id="rId9"/>
    <p:sldLayoutId id="2147483733" r:id="rId10"/>
    <p:sldLayoutId id="2147483736" r:id="rId11"/>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CA5B-A07F-1C4B-2599-03A5947BE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8A50614-0520-57D8-AFF0-DC758411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ECA47E9F-9B60-3748-CF87-3EE379A26F9C}"/>
              </a:ext>
            </a:extLst>
          </p:cNvPr>
          <p:cNvSpPr>
            <a:spLocks noGrp="1"/>
          </p:cNvSpPr>
          <p:nvPr>
            <p:ph type="dt" sz="half" idx="2"/>
          </p:nvPr>
        </p:nvSpPr>
        <p:spPr>
          <a:xfrm>
            <a:off x="10023763"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5CBA11-0FD3-D944-B4EE-21F417C7B6E1}" type="datetime1">
              <a:rPr lang="fi-FI" smtClean="0"/>
              <a:t>3.11.2025</a:t>
            </a:fld>
            <a:endParaRPr lang="en-FI"/>
          </a:p>
        </p:txBody>
      </p:sp>
      <p:sp>
        <p:nvSpPr>
          <p:cNvPr id="5" name="Footer Placeholder 4">
            <a:extLst>
              <a:ext uri="{FF2B5EF4-FFF2-40B4-BE49-F238E27FC236}">
                <a16:creationId xmlns:a16="http://schemas.microsoft.com/office/drawing/2014/main" id="{E5108AC5-188D-039D-8A60-7E6A49BEE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FI" dirty="0"/>
          </a:p>
        </p:txBody>
      </p:sp>
      <p:sp>
        <p:nvSpPr>
          <p:cNvPr id="6" name="Slide Number Placeholder 5">
            <a:extLst>
              <a:ext uri="{FF2B5EF4-FFF2-40B4-BE49-F238E27FC236}">
                <a16:creationId xmlns:a16="http://schemas.microsoft.com/office/drawing/2014/main" id="{4554AB44-2256-D287-15D6-959F2BF7B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72EF1-256A-4E48-9A2B-96E76D70EB3F}" type="slidenum">
              <a:rPr lang="en-FI" smtClean="0"/>
              <a:t>‹#›</a:t>
            </a:fld>
            <a:endParaRPr lang="en-FI"/>
          </a:p>
        </p:txBody>
      </p:sp>
    </p:spTree>
    <p:extLst>
      <p:ext uri="{BB962C8B-B14F-4D97-AF65-F5344CB8AC3E}">
        <p14:creationId xmlns:p14="http://schemas.microsoft.com/office/powerpoint/2010/main" val="3949199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83" r:id="rId5"/>
    <p:sldLayoutId id="2147483777" r:id="rId6"/>
    <p:sldLayoutId id="2147483778" r:id="rId7"/>
    <p:sldLayoutId id="2147483779" r:id="rId8"/>
    <p:sldLayoutId id="2147483780" r:id="rId9"/>
  </p:sldLayoutIdLst>
  <p:hf hdr="0" ftr="0"/>
  <p:txStyles>
    <p:titleStyle>
      <a:lvl1pPr algn="l" defTabSz="914400" rtl="0" eaLnBrk="1" latinLnBrk="0" hangingPunct="1">
        <a:lnSpc>
          <a:spcPct val="90000"/>
        </a:lnSpc>
        <a:spcBef>
          <a:spcPct val="0"/>
        </a:spcBef>
        <a:buNone/>
        <a:defRPr sz="36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24FB4-966E-4544-82C1-8EBCAC43730C}" type="datetime1">
              <a:rPr lang="fi-FI" smtClean="0"/>
              <a:t>3.11.2025</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png"/><Relationship Id="rId12" Type="http://schemas.openxmlformats.org/officeDocument/2006/relationships/image" Target="../media/image42.tiff"/><Relationship Id="rId17" Type="http://schemas.openxmlformats.org/officeDocument/2006/relationships/image" Target="../media/image47.tiff"/><Relationship Id="rId2" Type="http://schemas.openxmlformats.org/officeDocument/2006/relationships/notesSlide" Target="../notesSlides/notesSlide9.xml"/><Relationship Id="rId16" Type="http://schemas.openxmlformats.org/officeDocument/2006/relationships/image" Target="../media/image46.tiff"/><Relationship Id="rId1" Type="http://schemas.openxmlformats.org/officeDocument/2006/relationships/slideLayout" Target="../slideLayouts/slideLayout5.xml"/><Relationship Id="rId6" Type="http://schemas.openxmlformats.org/officeDocument/2006/relationships/image" Target="../media/image36.svg"/><Relationship Id="rId11" Type="http://schemas.openxmlformats.org/officeDocument/2006/relationships/image" Target="../media/image41.tiff"/><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tiff"/><Relationship Id="rId4" Type="http://schemas.openxmlformats.org/officeDocument/2006/relationships/image" Target="../media/image4.png"/><Relationship Id="rId9" Type="http://schemas.openxmlformats.org/officeDocument/2006/relationships/image" Target="../media/image39.png"/><Relationship Id="rId14" Type="http://schemas.openxmlformats.org/officeDocument/2006/relationships/image" Target="../media/image44.tiff"/></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tiff"/><Relationship Id="rId3" Type="http://schemas.openxmlformats.org/officeDocument/2006/relationships/image" Target="../media/image59.jpeg"/><Relationship Id="rId7" Type="http://schemas.openxmlformats.org/officeDocument/2006/relationships/image" Target="../media/image62.tiff"/><Relationship Id="rId12"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1.tiff"/><Relationship Id="rId11" Type="http://schemas.openxmlformats.org/officeDocument/2006/relationships/image" Target="../media/image66.png"/><Relationship Id="rId5" Type="http://schemas.openxmlformats.org/officeDocument/2006/relationships/image" Target="../media/image60.tiff"/><Relationship Id="rId10" Type="http://schemas.openxmlformats.org/officeDocument/2006/relationships/image" Target="../media/image65.tiff"/><Relationship Id="rId4" Type="http://schemas.openxmlformats.org/officeDocument/2006/relationships/image" Target="../media/image4.png"/><Relationship Id="rId9" Type="http://schemas.openxmlformats.org/officeDocument/2006/relationships/image" Target="../media/image64.svg"/><Relationship Id="rId1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8.emf"/><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66014" y="488300"/>
            <a:ext cx="5459973" cy="2099702"/>
          </a:xfrm>
          <a:prstGeom prst="rect">
            <a:avLst/>
          </a:prstGeom>
          <a:effectLst>
            <a:outerShdw blurRad="88900" algn="ctr" rotWithShape="0">
              <a:prstClr val="black">
                <a:alpha val="36620"/>
              </a:prstClr>
            </a:outerShdw>
          </a:effectLst>
        </p:spPr>
      </p:pic>
      <p:pic>
        <p:nvPicPr>
          <p:cNvPr id="34" name="Kuva 33">
            <a:extLst>
              <a:ext uri="{FF2B5EF4-FFF2-40B4-BE49-F238E27FC236}">
                <a16:creationId xmlns:a16="http://schemas.microsoft.com/office/drawing/2014/main" id="{C8254E92-CB3A-4A5F-8440-3B1D99FEED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Sisällön paikkamerkki 12">
            <a:extLst>
              <a:ext uri="{FF2B5EF4-FFF2-40B4-BE49-F238E27FC236}">
                <a16:creationId xmlns:a16="http://schemas.microsoft.com/office/drawing/2014/main" id="{CA66FF7C-035D-462B-F6E7-115533D93CB3}"/>
              </a:ext>
            </a:extLst>
          </p:cNvPr>
          <p:cNvSpPr txBox="1">
            <a:spLocks noGrp="1"/>
          </p:cNvSpPr>
          <p:nvPr>
            <p:ph type="title" idx="4294967295"/>
          </p:nvPr>
        </p:nvSpPr>
        <p:spPr>
          <a:xfrm>
            <a:off x="2946346" y="5212242"/>
            <a:ext cx="6364922" cy="1043591"/>
          </a:xfrm>
          <a:prstGeom prst="rect">
            <a:avLst/>
          </a:prstGeom>
          <a:noFill/>
          <a:ln>
            <a:noFill/>
            <a:prstDash/>
          </a:ln>
          <a:effectLst>
            <a:outerShdw blurRad="161250" algn="ctr" rotWithShape="0">
              <a:prstClr val="black">
                <a:alpha val="75437"/>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chemeClr val="bg1"/>
              </a:buClr>
              <a:buSzTx/>
              <a:buFont typeface="Arial" panose="020B0604020202020204" pitchFamily="34" charset="0"/>
              <a:buNone/>
              <a:tabLst/>
              <a:defRPr/>
            </a:pPr>
            <a:r>
              <a:rPr kumimoji="0" lang="fi-FI" sz="3600" b="1" i="0" u="none" strike="noStrike" kern="1200" cap="none" spc="0" normalizeH="0" baseline="0" noProof="0" dirty="0">
                <a:ln>
                  <a:noFill/>
                </a:ln>
                <a:solidFill>
                  <a:schemeClr val="bg1"/>
                </a:solidFill>
                <a:effectLst/>
                <a:uLnTx/>
                <a:uFillTx/>
                <a:latin typeface="+mj-lt"/>
                <a:ea typeface="+mn-ea"/>
                <a:cs typeface="+mn-cs"/>
              </a:rPr>
              <a:t>ESITYKSEN NIMI</a:t>
            </a:r>
            <a:br>
              <a:rPr kumimoji="0" lang="fi-FI" sz="1800" b="0" i="0" u="none" strike="noStrike" kern="1200" cap="none" spc="0" normalizeH="0" baseline="0" noProof="0" dirty="0">
                <a:ln>
                  <a:noFill/>
                </a:ln>
                <a:solidFill>
                  <a:schemeClr val="bg1"/>
                </a:solidFill>
                <a:effectLst/>
                <a:uLnTx/>
                <a:uFillTx/>
                <a:latin typeface="+mn-lt"/>
                <a:ea typeface="+mn-ea"/>
                <a:cs typeface="+mn-cs"/>
              </a:rPr>
            </a:br>
            <a:r>
              <a:rPr kumimoji="0" lang="fi-FI" sz="2400" b="0" i="0" u="none" strike="noStrike" kern="1200" cap="none" spc="0" normalizeH="0" baseline="0" noProof="0" dirty="0">
                <a:ln>
                  <a:noFill/>
                </a:ln>
                <a:solidFill>
                  <a:schemeClr val="bg1"/>
                </a:solidFill>
                <a:effectLst/>
                <a:uLnTx/>
                <a:uFillTx/>
                <a:latin typeface="+mn-lt"/>
                <a:ea typeface="+mn-ea"/>
                <a:cs typeface="+mn-cs"/>
              </a:rPr>
              <a:t>Esittelijä, Tapahtumapaikka, -aika</a:t>
            </a:r>
          </a:p>
        </p:txBody>
      </p:sp>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inter evening view of downtown Tampere, featuring old red brick buildings around Tammerkoski.">
            <a:extLst>
              <a:ext uri="{FF2B5EF4-FFF2-40B4-BE49-F238E27FC236}">
                <a16:creationId xmlns:a16="http://schemas.microsoft.com/office/drawing/2014/main" id="{57E6FC69-61CD-506D-266E-00CC22B88CB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611"/>
            <a:ext cx="8417169" cy="6855389"/>
          </a:xfrm>
          <a:prstGeom prst="rect">
            <a:avLst/>
          </a:prstGeom>
        </p:spPr>
      </p:pic>
      <p:sp>
        <p:nvSpPr>
          <p:cNvPr id="2" name="Rectangle 1">
            <a:extLst>
              <a:ext uri="{FF2B5EF4-FFF2-40B4-BE49-F238E27FC236}">
                <a16:creationId xmlns:a16="http://schemas.microsoft.com/office/drawing/2014/main" id="{EDCD77BC-83DF-15EC-9E2C-ADA21DDF41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01662"/>
            <a:ext cx="8417169"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04775A-181C-817E-5DC6-AA79BAB64B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723" y="2919047"/>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042" y="3261209"/>
            <a:ext cx="11566173" cy="1252766"/>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i-FI" sz="3600" dirty="0">
                <a:solidFill>
                  <a:schemeClr val="bg1"/>
                </a:solidFill>
              </a:rPr>
              <a:t>Home of </a:t>
            </a:r>
            <a:r>
              <a:rPr lang="fi-FI" sz="3600" dirty="0" err="1">
                <a:solidFill>
                  <a:schemeClr val="bg1"/>
                </a:solidFill>
              </a:rPr>
              <a:t>entrepreneurship</a:t>
            </a:r>
            <a:r>
              <a:rPr lang="fi-FI" sz="3600" dirty="0">
                <a:solidFill>
                  <a:schemeClr val="bg1"/>
                </a:solidFill>
              </a:rPr>
              <a:t> – </a:t>
            </a:r>
            <a:br>
              <a:rPr lang="fi-FI" sz="3600" dirty="0">
                <a:solidFill>
                  <a:schemeClr val="bg1"/>
                </a:solidFill>
              </a:rPr>
            </a:br>
            <a:r>
              <a:rPr lang="fi-FI" sz="3600" dirty="0" err="1">
                <a:solidFill>
                  <a:schemeClr val="bg1"/>
                </a:solidFill>
              </a:rPr>
              <a:t>strong</a:t>
            </a:r>
            <a:r>
              <a:rPr lang="fi-FI" sz="3600" dirty="0">
                <a:solidFill>
                  <a:schemeClr val="bg1"/>
                </a:solidFill>
              </a:rPr>
              <a:t> business culture</a:t>
            </a:r>
            <a:endParaRPr kumimoji="0" lang="fi-FI" sz="3600" u="none" strike="noStrike" kern="1200" cap="none" spc="0" normalizeH="0" baseline="0" noProof="0" dirty="0">
              <a:ln>
                <a:noFill/>
              </a:ln>
              <a:solidFill>
                <a:schemeClr val="bg1"/>
              </a:solidFill>
              <a:effectLst/>
              <a:uLnTx/>
              <a:uFillTx/>
            </a:endParaRPr>
          </a:p>
        </p:txBody>
      </p:sp>
      <p:sp>
        <p:nvSpPr>
          <p:cNvPr id="13" name="Suorakulmio 12">
            <a:extLst>
              <a:ext uri="{FF2B5EF4-FFF2-40B4-BE49-F238E27FC236}">
                <a16:creationId xmlns:a16="http://schemas.microsoft.com/office/drawing/2014/main" id="{91B88F19-A2C6-7180-3661-7F08C5EBDFA6}"/>
              </a:ext>
            </a:extLst>
          </p:cNvPr>
          <p:cNvSpPr/>
          <p:nvPr/>
        </p:nvSpPr>
        <p:spPr>
          <a:xfrm>
            <a:off x="476051" y="4540417"/>
            <a:ext cx="7300326" cy="1579029"/>
          </a:xfrm>
          <a:prstGeom prst="rect">
            <a:avLst/>
          </a:prstGeom>
        </p:spPr>
        <p:txBody>
          <a:bodyPr wrap="square" lIns="91440" tIns="45720" rIns="91440" bIns="45720" anchor="t">
            <a:noAutofit/>
          </a:bodyPr>
          <a:lstStyle/>
          <a:p>
            <a:pPr lvl="0">
              <a:defRPr/>
            </a:pPr>
            <a:r>
              <a:rPr lang="en-GB" sz="2000" b="1" dirty="0">
                <a:solidFill>
                  <a:srgbClr val="FFFFFF"/>
                </a:solidFill>
              </a:rPr>
              <a:t>THE REGION’S LEADING INDUSTRIES </a:t>
            </a:r>
            <a:r>
              <a:rPr lang="en-GB" sz="2000" dirty="0">
                <a:solidFill>
                  <a:srgbClr val="FFFFFF"/>
                </a:solidFill>
              </a:rPr>
              <a:t>are manufacturing, intelligent machines, automation, Al and analytics, health technology, circular economy and cleantech.</a:t>
            </a:r>
          </a:p>
          <a:p>
            <a:pPr lvl="0">
              <a:defRPr/>
            </a:pPr>
            <a:r>
              <a:rPr lang="en-GB" sz="2000" b="1" dirty="0">
                <a:solidFill>
                  <a:srgbClr val="FFFFFF"/>
                </a:solidFill>
              </a:rPr>
              <a:t>EMERGING INDUSTRIES </a:t>
            </a:r>
            <a:r>
              <a:rPr lang="en-GB" sz="2000" dirty="0">
                <a:solidFill>
                  <a:srgbClr val="FFFFFF"/>
                </a:solidFill>
              </a:rPr>
              <a:t>include gaming, automotive, nanotechnology, and the creative industries, among others.</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7A9C3CBA-192A-D14D-A5C5-82A4EEA15591}" type="datetime1">
              <a:rPr lang="fi-FI" smtClean="0">
                <a:solidFill>
                  <a:schemeClr val="bg1">
                    <a:lumMod val="65000"/>
                  </a:schemeClr>
                </a:solidFill>
              </a:rPr>
              <a:t>3.11.2025</a:t>
            </a:fld>
            <a:endParaRPr lang="fi-FI" dirty="0">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lumMod val="65000"/>
                  </a:schemeClr>
                </a:solidFill>
              </a:rPr>
              <a:pPr/>
              <a:t>10</a:t>
            </a:fld>
            <a:endParaRPr lang="fi-FI">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762402" y="1286589"/>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388684" y="1193524"/>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996547" y="3584324"/>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0567580" y="3783726"/>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747395" y="1972435"/>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5096" y="2009465"/>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733752" y="4694568"/>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48212" b="-48212"/>
          <a:stretch/>
        </p:blipFill>
        <p:spPr>
          <a:xfrm>
            <a:off x="10380423" y="4467001"/>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607444" y="277641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5" cstate="print">
            <a:extLst>
              <a:ext uri="{28A0092B-C50C-407E-A947-70E740481C1C}">
                <a14:useLocalDpi xmlns:a14="http://schemas.microsoft.com/office/drawing/2010/main"/>
              </a:ext>
            </a:extLst>
          </a:blip>
          <a:srcRect t="15888" b="15888"/>
          <a:stretch/>
        </p:blipFill>
        <p:spPr>
          <a:xfrm>
            <a:off x="10412952" y="284010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659602" y="5428022"/>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196969" y="5481464"/>
            <a:ext cx="1831093" cy="309829"/>
          </a:xfrm>
          <a:prstGeom prst="rect">
            <a:avLst/>
          </a:prstGeom>
        </p:spPr>
      </p:pic>
      <p:sp>
        <p:nvSpPr>
          <p:cNvPr id="34" name="Tekstiruutu 24">
            <a:extLst>
              <a:ext uri="{FF2B5EF4-FFF2-40B4-BE49-F238E27FC236}">
                <a16:creationId xmlns:a16="http://schemas.microsoft.com/office/drawing/2014/main" id="{206ECE68-64AA-A939-1963-CC8164DE5923}"/>
              </a:ext>
              <a:ext uri="{C183D7F6-B498-43B3-948B-1728B52AA6E4}">
                <adec:decorative xmlns:adec="http://schemas.microsoft.com/office/drawing/2017/decorative" val="1"/>
              </a:ext>
            </a:extLst>
          </p:cNvPr>
          <p:cNvSpPr txBox="1">
            <a:spLocks noChangeArrowheads="1"/>
          </p:cNvSpPr>
          <p:nvPr/>
        </p:nvSpPr>
        <p:spPr bwMode="auto">
          <a:xfrm>
            <a:off x="525355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a:t>
            </a:r>
            <a:r>
              <a:rPr lang="fi-FI" altLang="fi-FI" sz="1200" dirty="0">
                <a:solidFill>
                  <a:schemeClr val="bg1"/>
                </a:solidFill>
                <a:latin typeface="Calibri" panose="020F0502020204030204"/>
              </a:rPr>
              <a:t>/</a:t>
            </a:r>
            <a:r>
              <a:rPr lang="fi-FI" altLang="fi-FI" sz="1200" dirty="0" err="1">
                <a:solidFill>
                  <a:schemeClr val="bg1"/>
                </a:solidFill>
                <a:latin typeface="Calibri" panose="020F0502020204030204"/>
              </a:rPr>
              <a:t>Smartrac</a:t>
            </a:r>
            <a:r>
              <a:rPr lang="fi-FI" altLang="fi-FI" sz="1200" dirty="0">
                <a:solidFill>
                  <a:schemeClr val="bg1"/>
                </a:solidFill>
                <a:latin typeface="Calibri" panose="020F0502020204030204"/>
              </a:rPr>
              <a:t> / 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6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21" descr="A woman working on her laptop.">
            <a:extLst>
              <a:ext uri="{FF2B5EF4-FFF2-40B4-BE49-F238E27FC236}">
                <a16:creationId xmlns:a16="http://schemas.microsoft.com/office/drawing/2014/main" id="{3C1C8800-9147-68EB-1D5B-AE1F8711A7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4D03EE2-F710-1B61-D971-697AACFE1722}"/>
              </a:ext>
              <a:ext uri="{C183D7F6-B498-43B3-948B-1728B52AA6E4}">
                <adec:decorative xmlns:adec="http://schemas.microsoft.com/office/drawing/2017/decorative" val="1"/>
              </a:ext>
            </a:extLst>
          </p:cNvPr>
          <p:cNvSpPr>
            <a:spLocks/>
          </p:cNvSpPr>
          <p:nvPr/>
        </p:nvSpPr>
        <p:spPr>
          <a:xfrm>
            <a:off x="0" y="0"/>
            <a:ext cx="5269312" cy="6858000"/>
          </a:xfrm>
          <a:prstGeom prst="rect">
            <a:avLst/>
          </a:prstGeom>
          <a:solidFill>
            <a:schemeClr val="tx2">
              <a:lumMod val="75000"/>
              <a:alpha val="828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a:xfrm>
            <a:off x="437370" y="840233"/>
            <a:ext cx="3546234" cy="941374"/>
          </a:xfrm>
        </p:spPr>
        <p:txBody>
          <a:bodyPr/>
          <a:lstStyle/>
          <a:p>
            <a:r>
              <a:rPr lang="fi-FI" sz="2800" dirty="0" err="1">
                <a:solidFill>
                  <a:schemeClr val="bg1"/>
                </a:solidFill>
              </a:rPr>
              <a:t>Fertile</a:t>
            </a:r>
            <a:r>
              <a:rPr lang="fi-FI" sz="2800" dirty="0">
                <a:solidFill>
                  <a:schemeClr val="bg1"/>
                </a:solidFill>
              </a:rPr>
              <a:t> </a:t>
            </a:r>
            <a:r>
              <a:rPr lang="fi-FI" sz="2800" dirty="0" err="1">
                <a:solidFill>
                  <a:schemeClr val="bg1"/>
                </a:solidFill>
              </a:rPr>
              <a:t>ground</a:t>
            </a:r>
            <a:r>
              <a:rPr lang="fi-FI" sz="2800" dirty="0">
                <a:solidFill>
                  <a:schemeClr val="bg1"/>
                </a:solidFill>
              </a:rPr>
              <a:t> for </a:t>
            </a:r>
            <a:br>
              <a:rPr lang="fi-FI" dirty="0">
                <a:solidFill>
                  <a:schemeClr val="bg1"/>
                </a:solidFill>
              </a:rPr>
            </a:br>
            <a:r>
              <a:rPr lang="fi-FI" dirty="0">
                <a:solidFill>
                  <a:schemeClr val="bg1"/>
                </a:solidFill>
              </a:rPr>
              <a:t>NEW IDEAS</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397027" y="1938528"/>
            <a:ext cx="6878415" cy="5038344"/>
          </a:xfrm>
        </p:spPr>
        <p:txBody>
          <a:bodyPr>
            <a:noAutofit/>
          </a:bodyPr>
          <a:lstStyle/>
          <a:p>
            <a:pPr marL="0" indent="0">
              <a:spcBef>
                <a:spcPts val="0"/>
              </a:spcBef>
              <a:spcAft>
                <a:spcPts val="600"/>
              </a:spcAft>
              <a:buNone/>
            </a:pPr>
            <a:r>
              <a:rPr lang="fi-FI" sz="2000" dirty="0" err="1">
                <a:solidFill>
                  <a:schemeClr val="bg1"/>
                </a:solidFill>
              </a:rPr>
              <a:t>We</a:t>
            </a:r>
            <a:r>
              <a:rPr lang="fi-FI" sz="2000" dirty="0">
                <a:solidFill>
                  <a:schemeClr val="bg1"/>
                </a:solidFill>
              </a:rPr>
              <a:t> </a:t>
            </a:r>
            <a:r>
              <a:rPr lang="fi-FI" sz="2000" dirty="0" err="1">
                <a:solidFill>
                  <a:schemeClr val="bg1"/>
                </a:solidFill>
              </a:rPr>
              <a:t>are</a:t>
            </a:r>
            <a:r>
              <a:rPr lang="fi-FI" sz="2000" dirty="0">
                <a:solidFill>
                  <a:schemeClr val="bg1"/>
                </a:solidFill>
              </a:rPr>
              <a:t> </a:t>
            </a:r>
            <a:r>
              <a:rPr lang="fi-FI" sz="2000" dirty="0" err="1">
                <a:solidFill>
                  <a:schemeClr val="bg1"/>
                </a:solidFill>
              </a:rPr>
              <a:t>one</a:t>
            </a:r>
            <a:r>
              <a:rPr lang="fi-FI" sz="2000" dirty="0">
                <a:solidFill>
                  <a:schemeClr val="bg1"/>
                </a:solidFill>
              </a:rPr>
              <a:t> of </a:t>
            </a:r>
            <a:r>
              <a:rPr lang="fi-FI" sz="2000" dirty="0" err="1">
                <a:solidFill>
                  <a:schemeClr val="bg1"/>
                </a:solidFill>
              </a:rPr>
              <a:t>the</a:t>
            </a:r>
            <a:r>
              <a:rPr lang="fi-FI" sz="2000" dirty="0">
                <a:solidFill>
                  <a:schemeClr val="bg1"/>
                </a:solidFill>
              </a:rPr>
              <a:t> </a:t>
            </a:r>
            <a:r>
              <a:rPr lang="fi-FI" sz="2000" dirty="0" err="1">
                <a:solidFill>
                  <a:schemeClr val="bg1"/>
                </a:solidFill>
              </a:rPr>
              <a:t>most</a:t>
            </a:r>
            <a:r>
              <a:rPr lang="fi-FI" sz="2000" dirty="0">
                <a:solidFill>
                  <a:schemeClr val="bg1"/>
                </a:solidFill>
              </a:rPr>
              <a:t> </a:t>
            </a:r>
            <a:r>
              <a:rPr lang="fi-FI" sz="2000" dirty="0" err="1">
                <a:solidFill>
                  <a:schemeClr val="bg1"/>
                </a:solidFill>
              </a:rPr>
              <a:t>active</a:t>
            </a:r>
            <a:r>
              <a:rPr lang="fi-FI" sz="2000" dirty="0">
                <a:solidFill>
                  <a:schemeClr val="bg1"/>
                </a:solidFill>
              </a:rPr>
              <a:t> </a:t>
            </a:r>
            <a:br>
              <a:rPr lang="fi-FI" sz="2000" dirty="0">
                <a:solidFill>
                  <a:schemeClr val="bg1"/>
                </a:solidFill>
              </a:rPr>
            </a:br>
            <a:r>
              <a:rPr lang="fi-FI" sz="2000" dirty="0" err="1">
                <a:solidFill>
                  <a:schemeClr val="bg1"/>
                </a:solidFill>
              </a:rPr>
              <a:t>start-up</a:t>
            </a:r>
            <a:r>
              <a:rPr lang="fi-FI" sz="2000" dirty="0">
                <a:solidFill>
                  <a:schemeClr val="bg1"/>
                </a:solidFill>
              </a:rPr>
              <a:t> </a:t>
            </a:r>
            <a:r>
              <a:rPr lang="fi-FI" sz="2000" dirty="0" err="1">
                <a:solidFill>
                  <a:schemeClr val="bg1"/>
                </a:solidFill>
              </a:rPr>
              <a:t>cities</a:t>
            </a:r>
            <a:r>
              <a:rPr lang="fi-FI" sz="2000" dirty="0">
                <a:solidFill>
                  <a:schemeClr val="bg1"/>
                </a:solidFill>
              </a:rPr>
              <a:t> in Finland.</a:t>
            </a:r>
          </a:p>
          <a:p>
            <a:pPr marL="0" indent="0">
              <a:spcBef>
                <a:spcPts val="600"/>
              </a:spcBef>
              <a:spcAft>
                <a:spcPts val="600"/>
              </a:spcAft>
              <a:buNone/>
            </a:pPr>
            <a:r>
              <a:rPr lang="fi-FI" sz="2000" dirty="0">
                <a:solidFill>
                  <a:schemeClr val="bg1"/>
                </a:solidFill>
              </a:rPr>
              <a:t>ATTRACTIVE OPERATING </a:t>
            </a:r>
            <a:br>
              <a:rPr lang="fi-FI" sz="2000" dirty="0">
                <a:solidFill>
                  <a:schemeClr val="bg1"/>
                </a:solidFill>
              </a:rPr>
            </a:br>
            <a:r>
              <a:rPr lang="fi-FI" sz="2000" dirty="0">
                <a:solidFill>
                  <a:schemeClr val="bg1"/>
                </a:solidFill>
              </a:rPr>
              <a:t>ENVIRONMENT</a:t>
            </a:r>
          </a:p>
          <a:p>
            <a:pPr>
              <a:spcBef>
                <a:spcPts val="0"/>
              </a:spcBef>
              <a:spcAft>
                <a:spcPts val="600"/>
              </a:spcAft>
              <a:buClr>
                <a:schemeClr val="accent1"/>
              </a:buClr>
            </a:pPr>
            <a:r>
              <a:rPr lang="fi-FI" sz="2000" dirty="0" err="1">
                <a:solidFill>
                  <a:schemeClr val="bg1"/>
                </a:solidFill>
              </a:rPr>
              <a:t>Good</a:t>
            </a:r>
            <a:r>
              <a:rPr lang="fi-FI" sz="2000" dirty="0">
                <a:solidFill>
                  <a:schemeClr val="bg1"/>
                </a:solidFill>
              </a:rPr>
              <a:t> </a:t>
            </a:r>
            <a:r>
              <a:rPr lang="fi-FI" sz="2000" dirty="0" err="1">
                <a:solidFill>
                  <a:schemeClr val="bg1"/>
                </a:solidFill>
              </a:rPr>
              <a:t>availability</a:t>
            </a:r>
            <a:r>
              <a:rPr lang="fi-FI" sz="2000" dirty="0">
                <a:solidFill>
                  <a:schemeClr val="bg1"/>
                </a:solidFill>
              </a:rPr>
              <a:t> of a </a:t>
            </a:r>
            <a:r>
              <a:rPr lang="fi-FI" sz="2000" dirty="0" err="1">
                <a:solidFill>
                  <a:schemeClr val="bg1"/>
                </a:solidFill>
              </a:rPr>
              <a:t>trained</a:t>
            </a:r>
            <a:r>
              <a:rPr lang="fi-FI" sz="2000" dirty="0">
                <a:solidFill>
                  <a:schemeClr val="bg1"/>
                </a:solidFill>
              </a:rPr>
              <a:t> </a:t>
            </a:r>
            <a:br>
              <a:rPr lang="fi-FI" sz="2000" dirty="0">
                <a:solidFill>
                  <a:schemeClr val="bg1"/>
                </a:solidFill>
              </a:rPr>
            </a:br>
            <a:r>
              <a:rPr lang="fi-FI" sz="2000" dirty="0" err="1">
                <a:solidFill>
                  <a:schemeClr val="bg1"/>
                </a:solidFill>
              </a:rPr>
              <a:t>workforce</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More </a:t>
            </a:r>
            <a:r>
              <a:rPr lang="fi-FI" sz="2000" dirty="0" err="1">
                <a:solidFill>
                  <a:schemeClr val="bg1"/>
                </a:solidFill>
              </a:rPr>
              <a:t>cost-effective</a:t>
            </a:r>
            <a:r>
              <a:rPr lang="fi-FI" sz="2000" dirty="0">
                <a:solidFill>
                  <a:schemeClr val="bg1"/>
                </a:solidFill>
              </a:rPr>
              <a:t> </a:t>
            </a:r>
            <a:r>
              <a:rPr lang="fi-FI" sz="2000" dirty="0" err="1">
                <a:solidFill>
                  <a:schemeClr val="bg1"/>
                </a:solidFill>
              </a:rPr>
              <a:t>than</a:t>
            </a:r>
            <a:r>
              <a:rPr lang="fi-FI" sz="2000" dirty="0">
                <a:solidFill>
                  <a:schemeClr val="bg1"/>
                </a:solidFill>
              </a:rPr>
              <a:t> </a:t>
            </a:r>
            <a:br>
              <a:rPr lang="fi-FI" sz="2000" dirty="0">
                <a:solidFill>
                  <a:schemeClr val="bg1"/>
                </a:solidFill>
              </a:rPr>
            </a:br>
            <a:r>
              <a:rPr lang="fi-FI" sz="2000" dirty="0" err="1">
                <a:solidFill>
                  <a:schemeClr val="bg1"/>
                </a:solidFill>
              </a:rPr>
              <a:t>the</a:t>
            </a:r>
            <a:r>
              <a:rPr lang="fi-FI" sz="2000" dirty="0">
                <a:solidFill>
                  <a:schemeClr val="bg1"/>
                </a:solidFill>
              </a:rPr>
              <a:t> capital </a:t>
            </a:r>
            <a:r>
              <a:rPr lang="fi-FI" sz="2000" dirty="0" err="1">
                <a:solidFill>
                  <a:schemeClr val="bg1"/>
                </a:solidFill>
              </a:rPr>
              <a:t>region</a:t>
            </a:r>
            <a:endParaRPr lang="fi-FI" sz="2000" dirty="0">
              <a:solidFill>
                <a:schemeClr val="bg1"/>
              </a:solidFill>
            </a:endParaRPr>
          </a:p>
          <a:p>
            <a:pPr>
              <a:spcBef>
                <a:spcPts val="0"/>
              </a:spcBef>
              <a:spcAft>
                <a:spcPts val="600"/>
              </a:spcAft>
              <a:buClr>
                <a:schemeClr val="accent1"/>
              </a:buClr>
            </a:pPr>
            <a:r>
              <a:rPr lang="fi-FI" sz="2000" dirty="0" err="1">
                <a:solidFill>
                  <a:schemeClr val="bg1"/>
                </a:solidFill>
              </a:rPr>
              <a:t>Cooperation</a:t>
            </a:r>
            <a:r>
              <a:rPr lang="fi-FI" sz="2000" dirty="0">
                <a:solidFill>
                  <a:schemeClr val="bg1"/>
                </a:solidFill>
              </a:rPr>
              <a:t> </a:t>
            </a:r>
            <a:r>
              <a:rPr lang="fi-FI" sz="2000" dirty="0" err="1">
                <a:solidFill>
                  <a:schemeClr val="bg1"/>
                </a:solidFill>
              </a:rPr>
              <a:t>with</a:t>
            </a:r>
            <a:r>
              <a:rPr lang="fi-FI" sz="2000" dirty="0">
                <a:solidFill>
                  <a:schemeClr val="bg1"/>
                </a:solidFill>
              </a:rPr>
              <a:t> </a:t>
            </a:r>
            <a:r>
              <a:rPr lang="fi-FI" sz="2000" dirty="0" err="1">
                <a:solidFill>
                  <a:schemeClr val="bg1"/>
                </a:solidFill>
              </a:rPr>
              <a:t>universities</a:t>
            </a:r>
            <a:r>
              <a:rPr lang="fi-FI" sz="2000" dirty="0">
                <a:solidFill>
                  <a:schemeClr val="bg1"/>
                </a:solidFill>
              </a:rPr>
              <a:t> </a:t>
            </a:r>
            <a:br>
              <a:rPr lang="fi-FI" sz="2000" dirty="0">
                <a:solidFill>
                  <a:schemeClr val="bg1"/>
                </a:solidFill>
              </a:rPr>
            </a:br>
            <a:r>
              <a:rPr lang="fi-FI" sz="2000" dirty="0" err="1">
                <a:solidFill>
                  <a:schemeClr val="bg1"/>
                </a:solidFill>
              </a:rPr>
              <a:t>creates</a:t>
            </a:r>
            <a:r>
              <a:rPr lang="fi-FI" sz="2000" dirty="0">
                <a:solidFill>
                  <a:schemeClr val="bg1"/>
                </a:solidFill>
              </a:rPr>
              <a:t> </a:t>
            </a:r>
            <a:r>
              <a:rPr lang="fi-FI" sz="2000" dirty="0" err="1">
                <a:solidFill>
                  <a:schemeClr val="bg1"/>
                </a:solidFill>
              </a:rPr>
              <a:t>talent</a:t>
            </a:r>
            <a:r>
              <a:rPr lang="fi-FI" sz="2000" dirty="0">
                <a:solidFill>
                  <a:schemeClr val="bg1"/>
                </a:solidFill>
              </a:rPr>
              <a:t> and </a:t>
            </a:r>
            <a:r>
              <a:rPr lang="fi-FI" sz="2000" dirty="0" err="1">
                <a:solidFill>
                  <a:schemeClr val="bg1"/>
                </a:solidFill>
              </a:rPr>
              <a:t>ideas</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Central </a:t>
            </a:r>
            <a:r>
              <a:rPr lang="fi-FI" sz="2000" dirty="0" err="1">
                <a:solidFill>
                  <a:schemeClr val="bg1"/>
                </a:solidFill>
              </a:rPr>
              <a:t>location</a:t>
            </a:r>
            <a:endParaRPr lang="fi-FI" sz="2000" dirty="0">
              <a:solidFill>
                <a:schemeClr val="bg1"/>
              </a:solidFill>
            </a:endParaRPr>
          </a:p>
        </p:txBody>
      </p:sp>
      <p:sp>
        <p:nvSpPr>
          <p:cNvPr id="4" name="Päivämäärän paikkamerkki 3">
            <a:extLst>
              <a:ext uri="{FF2B5EF4-FFF2-40B4-BE49-F238E27FC236}">
                <a16:creationId xmlns:a16="http://schemas.microsoft.com/office/drawing/2014/main" id="{8863963B-7296-BC17-0B8E-F0CCC22E884B}"/>
              </a:ext>
              <a:ext uri="{C183D7F6-B498-43B3-948B-1728B52AA6E4}">
                <adec:decorative xmlns:adec="http://schemas.microsoft.com/office/drawing/2017/decorative" val="1"/>
              </a:ext>
            </a:extLst>
          </p:cNvPr>
          <p:cNvSpPr>
            <a:spLocks noGrp="1"/>
          </p:cNvSpPr>
          <p:nvPr>
            <p:ph type="dt" sz="half" idx="2"/>
          </p:nvPr>
        </p:nvSpPr>
        <p:spPr/>
        <p:txBody>
          <a:bodyPr/>
          <a:lstStyle/>
          <a:p>
            <a:fld id="{A20F7C3C-2574-0848-A079-CE40710EF26B}"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11</a:t>
            </a:fld>
            <a:endParaRPr lang="fi-FI">
              <a:solidFill>
                <a:schemeClr val="bg1"/>
              </a:solidFill>
            </a:endParaRPr>
          </a:p>
        </p:txBody>
      </p:sp>
      <p:grpSp>
        <p:nvGrpSpPr>
          <p:cNvPr id="12" name="Group 11">
            <a:extLst>
              <a:ext uri="{FF2B5EF4-FFF2-40B4-BE49-F238E27FC236}">
                <a16:creationId xmlns:a16="http://schemas.microsoft.com/office/drawing/2014/main" id="{86B07D02-FE53-9B82-D57E-F674AE69121A}"/>
              </a:ext>
              <a:ext uri="{C183D7F6-B498-43B3-948B-1728B52AA6E4}">
                <adec:decorative xmlns:adec="http://schemas.microsoft.com/office/drawing/2017/decorative" val="1"/>
              </a:ext>
            </a:extLst>
          </p:cNvPr>
          <p:cNvGrpSpPr/>
          <p:nvPr/>
        </p:nvGrpSpPr>
        <p:grpSpPr>
          <a:xfrm>
            <a:off x="8873434" y="523020"/>
            <a:ext cx="2511742" cy="4331936"/>
            <a:chOff x="10506456" y="1518447"/>
            <a:chExt cx="1442363" cy="2487606"/>
          </a:xfrm>
        </p:grpSpPr>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0506456" y="1518447"/>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10905796" y="3292719"/>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grpSp>
      <p:sp>
        <p:nvSpPr>
          <p:cNvPr id="7" name="Tekstiruutu 24">
            <a:extLst>
              <a:ext uri="{FF2B5EF4-FFF2-40B4-BE49-F238E27FC236}">
                <a16:creationId xmlns:a16="http://schemas.microsoft.com/office/drawing/2014/main" id="{D0BABC0C-55B7-D925-E4E4-54BEF55714F7}"/>
              </a:ext>
              <a:ext uri="{C183D7F6-B498-43B3-948B-1728B52AA6E4}">
                <adec:decorative xmlns:adec="http://schemas.microsoft.com/office/drawing/2017/decorative" val="1"/>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8" name="Kuva 18">
            <a:extLst>
              <a:ext uri="{FF2B5EF4-FFF2-40B4-BE49-F238E27FC236}">
                <a16:creationId xmlns:a16="http://schemas.microsoft.com/office/drawing/2014/main" id="{7B116E10-F047-8624-978B-82C16B4D71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9">
            <a:extLst>
              <a:ext uri="{FF2B5EF4-FFF2-40B4-BE49-F238E27FC236}">
                <a16:creationId xmlns:a16="http://schemas.microsoft.com/office/drawing/2014/main" id="{4909E89B-5BFB-BD95-EE12-D723435DCDA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48280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 young woman standing and smiling.">
            <a:extLst>
              <a:ext uri="{FF2B5EF4-FFF2-40B4-BE49-F238E27FC236}">
                <a16:creationId xmlns:a16="http://schemas.microsoft.com/office/drawing/2014/main" id="{BF093525-D57F-BDED-D38F-72CF3DF1C84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2" name="Suorakulmio 13">
            <a:extLst>
              <a:ext uri="{FF2B5EF4-FFF2-40B4-BE49-F238E27FC236}">
                <a16:creationId xmlns:a16="http://schemas.microsoft.com/office/drawing/2014/main" id="{AA01EAC2-FB65-9D41-0899-F6D26CE280F3}"/>
              </a:ext>
              <a:ext uri="{C183D7F6-B498-43B3-948B-1728B52AA6E4}">
                <adec:decorative xmlns:adec="http://schemas.microsoft.com/office/drawing/2017/decorative" val="1"/>
              </a:ext>
            </a:extLst>
          </p:cNvPr>
          <p:cNvSpPr/>
          <p:nvPr/>
        </p:nvSpPr>
        <p:spPr>
          <a:xfrm>
            <a:off x="0" y="1"/>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38758" y="913784"/>
            <a:ext cx="5581396" cy="1102583"/>
          </a:xfrm>
        </p:spPr>
        <p:txBody>
          <a:bodyPr/>
          <a:lstStyle/>
          <a:p>
            <a:r>
              <a:rPr lang="fi-FI" dirty="0">
                <a:solidFill>
                  <a:schemeClr val="bg1"/>
                </a:solidFill>
                <a:latin typeface="Montserrat Black" pitchFamily="2" charset="77"/>
              </a:rPr>
              <a:t>WE INVEST IN EDUCATION</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DCEA8DAB-19DF-AC40-A236-9374FD38AA4B}" type="datetime1">
              <a:rPr lang="fi-FI" smtClean="0"/>
              <a:t>3.11.2025</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12</a:t>
            </a:fld>
            <a:endParaRPr lang="fi-FI"/>
          </a:p>
        </p:txBody>
      </p:sp>
      <p:sp>
        <p:nvSpPr>
          <p:cNvPr id="10" name="Tekstiruutu 24">
            <a:extLst>
              <a:ext uri="{FF2B5EF4-FFF2-40B4-BE49-F238E27FC236}">
                <a16:creationId xmlns:a16="http://schemas.microsoft.com/office/drawing/2014/main" id="{1D50E12E-912B-BD83-4CE6-37A6095FBB89}"/>
              </a:ext>
              <a:ext uri="{C183D7F6-B498-43B3-948B-1728B52AA6E4}">
                <adec:decorative xmlns:adec="http://schemas.microsoft.com/office/drawing/2017/decorative" val="1"/>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7367120"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7" name="Suorakulmio 16">
            <a:extLst>
              <a:ext uri="{FF2B5EF4-FFF2-40B4-BE49-F238E27FC236}">
                <a16:creationId xmlns:a16="http://schemas.microsoft.com/office/drawing/2014/main" id="{6E023218-710A-E60D-D6B8-9F911FD91E80}"/>
              </a:ext>
            </a:extLst>
          </p:cNvPr>
          <p:cNvSpPr/>
          <p:nvPr/>
        </p:nvSpPr>
        <p:spPr>
          <a:xfrm>
            <a:off x="2368340" y="2599081"/>
            <a:ext cx="1936847" cy="1809726"/>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40%</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population</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 </a:t>
            </a:r>
            <a:r>
              <a:rPr lang="fi-FI" sz="1600" b="1" dirty="0" err="1">
                <a:solidFill>
                  <a:schemeClr val="bg1"/>
                </a:solidFill>
                <a:latin typeface="Calibri" panose="020F0502020204030204" pitchFamily="34" charset="0"/>
                <a:cs typeface="Calibri" panose="020F0502020204030204" pitchFamily="34" charset="0"/>
              </a:rPr>
              <a:t>higher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education</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a:p>
            <a:pPr algn="ctr">
              <a:lnSpc>
                <a:spcPct val="90000"/>
              </a:lnSpc>
              <a:spcBef>
                <a:spcPct val="0"/>
              </a:spcBef>
              <a:defRPr/>
            </a:pPr>
            <a:endParaRPr lang="fi-FI" sz="1600" b="1" dirty="0">
              <a:solidFill>
                <a:schemeClr val="bg1"/>
              </a:solidFill>
              <a:latin typeface="Calibri" panose="020F0502020204030204" pitchFamily="34" charset="0"/>
              <a:cs typeface="Calibri" panose="020F0502020204030204" pitchFamily="34" charset="0"/>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675367" y="3837456"/>
            <a:ext cx="1876508" cy="1588127"/>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79%</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people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over</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age</a:t>
            </a:r>
            <a:r>
              <a:rPr lang="fi-FI" sz="1600" b="1" dirty="0">
                <a:solidFill>
                  <a:schemeClr val="bg1"/>
                </a:solidFill>
                <a:latin typeface="Calibri" panose="020F0502020204030204" pitchFamily="34" charset="0"/>
                <a:cs typeface="Calibri" panose="020F0502020204030204" pitchFamily="34" charset="0"/>
              </a:rPr>
              <a:t> of 15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a:solidFill>
                  <a:schemeClr val="bg1"/>
                </a:solidFill>
                <a:latin typeface="Calibri" panose="020F0502020204030204" pitchFamily="34" charset="0"/>
                <a:cs typeface="Calibri" panose="020F0502020204030204" pitchFamily="34" charset="0"/>
              </a:rPr>
              <a:t>an </a:t>
            </a:r>
            <a:r>
              <a:rPr lang="fi-FI" sz="1600" b="1" dirty="0" err="1">
                <a:solidFill>
                  <a:schemeClr val="bg1"/>
                </a:solidFill>
                <a:latin typeface="Calibri" panose="020F0502020204030204" pitchFamily="34" charset="0"/>
                <a:cs typeface="Calibri" panose="020F0502020204030204" pitchFamily="34" charset="0"/>
              </a:rPr>
              <a:t>upper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secondary</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21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4" y="865838"/>
            <a:ext cx="4930466" cy="1426212"/>
          </a:xfrm>
        </p:spPr>
        <p:txBody>
          <a:bodyPr/>
          <a:lstStyle/>
          <a:p>
            <a:pPr>
              <a:lnSpc>
                <a:spcPts val="3000"/>
              </a:lnSpc>
            </a:pPr>
            <a:r>
              <a:rPr lang="fi-FI" dirty="0"/>
              <a:t>Lifelong </a:t>
            </a:r>
            <a:r>
              <a:rPr lang="fi-FI" dirty="0" err="1"/>
              <a:t>learning</a:t>
            </a:r>
            <a:br>
              <a:rPr lang="fi-FI" dirty="0"/>
            </a:br>
            <a:r>
              <a:rPr lang="fi-FI" dirty="0"/>
              <a:t> </a:t>
            </a:r>
            <a:r>
              <a:rPr lang="fi-FI" sz="2400" b="0" dirty="0"/>
              <a:t>– UPPER SECONDARY LEVEL AND ADULT EDUCATION AND TRAININGUS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16984" y="2423090"/>
            <a:ext cx="4728165" cy="4163079"/>
          </a:xfrm>
        </p:spPr>
        <p:txBody>
          <a:bodyPr vert="horz" lIns="91440" tIns="45720" rIns="91440" bIns="45720" rtlCol="0" anchor="t">
            <a:normAutofit/>
          </a:bodyPr>
          <a:lstStyle/>
          <a:p>
            <a:pPr marL="0" indent="0">
              <a:spcBef>
                <a:spcPts val="0"/>
              </a:spcBef>
              <a:spcAft>
                <a:spcPts val="600"/>
              </a:spcAft>
              <a:buNone/>
            </a:pPr>
            <a:r>
              <a:rPr lang="fi-FI" sz="2200" b="1" dirty="0"/>
              <a:t>7 </a:t>
            </a:r>
            <a:r>
              <a:rPr lang="fi-FI" sz="2200" b="1" dirty="0" err="1"/>
              <a:t>upper</a:t>
            </a:r>
            <a:r>
              <a:rPr lang="fi-FI" sz="2200" b="1" dirty="0"/>
              <a:t> </a:t>
            </a:r>
            <a:r>
              <a:rPr lang="fi-FI" sz="2200" b="1" dirty="0" err="1"/>
              <a:t>secondary</a:t>
            </a:r>
            <a:r>
              <a:rPr lang="fi-FI" sz="2200" b="1" dirty="0"/>
              <a:t> </a:t>
            </a:r>
            <a:r>
              <a:rPr lang="fi-FI" sz="2200" b="1" dirty="0" err="1"/>
              <a:t>schools</a:t>
            </a:r>
            <a:r>
              <a:rPr lang="fi-FI" sz="2200" b="1" dirty="0"/>
              <a:t> and </a:t>
            </a:r>
            <a:br>
              <a:rPr lang="fi-FI" sz="2200" b="1" dirty="0"/>
            </a:br>
            <a:r>
              <a:rPr lang="fi-FI" sz="2200" b="1" dirty="0"/>
              <a:t>1 </a:t>
            </a:r>
            <a:r>
              <a:rPr lang="fi-FI" sz="2200" b="1" dirty="0" err="1"/>
              <a:t>upper</a:t>
            </a:r>
            <a:r>
              <a:rPr lang="fi-FI" sz="2200" b="1" dirty="0"/>
              <a:t> </a:t>
            </a:r>
            <a:r>
              <a:rPr lang="fi-FI" sz="2200" b="1" dirty="0" err="1"/>
              <a:t>secondary</a:t>
            </a:r>
            <a:r>
              <a:rPr lang="fi-FI" sz="2200" b="1" dirty="0"/>
              <a:t> </a:t>
            </a:r>
            <a:r>
              <a:rPr lang="fi-FI" sz="2200" b="1" dirty="0" err="1"/>
              <a:t>school</a:t>
            </a:r>
            <a:r>
              <a:rPr lang="fi-FI" sz="2200" b="1" dirty="0"/>
              <a:t> for </a:t>
            </a:r>
            <a:r>
              <a:rPr lang="fi-FI" sz="2200" b="1" dirty="0" err="1"/>
              <a:t>adults</a:t>
            </a:r>
            <a:endParaRPr lang="fi-FI" sz="2200" b="1" dirty="0"/>
          </a:p>
          <a:p>
            <a:pPr>
              <a:spcBef>
                <a:spcPts val="0"/>
              </a:spcBef>
              <a:spcAft>
                <a:spcPts val="600"/>
              </a:spcAft>
            </a:pPr>
            <a:r>
              <a:rPr lang="fi-FI" sz="2200" dirty="0"/>
              <a:t>4,000 </a:t>
            </a:r>
            <a:r>
              <a:rPr lang="fi-FI" sz="2200" dirty="0" err="1"/>
              <a:t>students</a:t>
            </a:r>
            <a:r>
              <a:rPr lang="fi-FI" sz="2200" dirty="0"/>
              <a:t> – </a:t>
            </a:r>
            <a:r>
              <a:rPr lang="fi-FI" sz="2200" dirty="0" err="1"/>
              <a:t>young</a:t>
            </a:r>
            <a:r>
              <a:rPr lang="fi-FI" sz="2200" dirty="0"/>
              <a:t> </a:t>
            </a:r>
            <a:r>
              <a:rPr lang="fi-FI" sz="2200" dirty="0" err="1"/>
              <a:t>people</a:t>
            </a:r>
            <a:r>
              <a:rPr lang="fi-FI" sz="2200" dirty="0"/>
              <a:t> </a:t>
            </a:r>
            <a:br>
              <a:rPr lang="fi-FI" sz="2200" dirty="0"/>
            </a:br>
            <a:r>
              <a:rPr lang="fi-FI" sz="2200" dirty="0"/>
              <a:t>and </a:t>
            </a:r>
            <a:r>
              <a:rPr lang="fi-FI" sz="2200" dirty="0" err="1"/>
              <a:t>adults</a:t>
            </a:r>
            <a:endParaRPr lang="fi-FI" sz="2200" b="1" dirty="0"/>
          </a:p>
          <a:p>
            <a:pPr marL="0" indent="0">
              <a:spcBef>
                <a:spcPts val="0"/>
              </a:spcBef>
              <a:spcAft>
                <a:spcPts val="600"/>
              </a:spcAft>
              <a:buNone/>
            </a:pPr>
            <a:r>
              <a:rPr lang="fi-FI" sz="2200" b="1" dirty="0"/>
              <a:t>Tampere </a:t>
            </a:r>
            <a:r>
              <a:rPr lang="fi-FI" sz="2200" b="1" dirty="0" err="1"/>
              <a:t>Vocational</a:t>
            </a:r>
            <a:r>
              <a:rPr lang="fi-FI" sz="2200" b="1" dirty="0"/>
              <a:t> College </a:t>
            </a:r>
            <a:r>
              <a:rPr lang="fi-FI" sz="2200" b="1" dirty="0" err="1"/>
              <a:t>Tredu</a:t>
            </a:r>
            <a:endParaRPr lang="fi-FI" sz="2200" b="1" dirty="0"/>
          </a:p>
          <a:p>
            <a:pPr>
              <a:spcBef>
                <a:spcPts val="0"/>
              </a:spcBef>
              <a:spcAft>
                <a:spcPts val="600"/>
              </a:spcAft>
            </a:pPr>
            <a:r>
              <a:rPr lang="fi-FI" sz="2200" dirty="0"/>
              <a:t>17,000 </a:t>
            </a:r>
            <a:r>
              <a:rPr lang="fi-FI" sz="2200" dirty="0" err="1"/>
              <a:t>students</a:t>
            </a:r>
            <a:r>
              <a:rPr lang="fi-FI" sz="2200" dirty="0"/>
              <a:t>, </a:t>
            </a:r>
            <a:r>
              <a:rPr lang="fi-FI" sz="2200" dirty="0" err="1"/>
              <a:t>young</a:t>
            </a:r>
            <a:r>
              <a:rPr lang="fi-FI" sz="2200" dirty="0"/>
              <a:t> </a:t>
            </a:r>
            <a:r>
              <a:rPr lang="fi-FI" sz="2200" dirty="0" err="1"/>
              <a:t>people</a:t>
            </a:r>
            <a:r>
              <a:rPr lang="fi-FI" sz="2200" dirty="0"/>
              <a:t> </a:t>
            </a:r>
            <a:br>
              <a:rPr lang="fi-FI" sz="2200" dirty="0"/>
            </a:br>
            <a:r>
              <a:rPr lang="fi-FI" sz="2200" dirty="0"/>
              <a:t>and </a:t>
            </a:r>
            <a:r>
              <a:rPr lang="fi-FI" sz="2200" dirty="0" err="1"/>
              <a:t>adults</a:t>
            </a:r>
            <a:endParaRPr lang="fi-FI" sz="2200" dirty="0"/>
          </a:p>
          <a:p>
            <a:pPr>
              <a:spcBef>
                <a:spcPts val="0"/>
              </a:spcBef>
              <a:spcAft>
                <a:spcPts val="600"/>
              </a:spcAft>
            </a:pPr>
            <a:r>
              <a:rPr lang="fi-FI" sz="2200" dirty="0"/>
              <a:t>29 </a:t>
            </a:r>
            <a:r>
              <a:rPr lang="fi-FI" sz="2200" dirty="0" err="1"/>
              <a:t>vocational</a:t>
            </a:r>
            <a:r>
              <a:rPr lang="fi-FI" sz="2200" dirty="0"/>
              <a:t> </a:t>
            </a:r>
            <a:r>
              <a:rPr lang="fi-FI" sz="2200" dirty="0" err="1"/>
              <a:t>upper</a:t>
            </a:r>
            <a:r>
              <a:rPr lang="fi-FI" sz="2200" dirty="0"/>
              <a:t> </a:t>
            </a:r>
            <a:r>
              <a:rPr lang="fi-FI" sz="2200" dirty="0" err="1"/>
              <a:t>secondary</a:t>
            </a:r>
            <a:r>
              <a:rPr lang="fi-FI" sz="2200" dirty="0"/>
              <a:t> </a:t>
            </a:r>
            <a:r>
              <a:rPr lang="fi-FI" sz="2200" dirty="0" err="1"/>
              <a:t>qualifications</a:t>
            </a:r>
            <a:r>
              <a:rPr lang="fi-FI" sz="2200" dirty="0"/>
              <a:t>, 21 </a:t>
            </a:r>
            <a:r>
              <a:rPr lang="fi-FI" sz="2200" dirty="0" err="1"/>
              <a:t>further</a:t>
            </a:r>
            <a:r>
              <a:rPr lang="fi-FI" sz="2200" dirty="0"/>
              <a:t> </a:t>
            </a:r>
            <a:r>
              <a:rPr lang="fi-FI" sz="2200" dirty="0" err="1"/>
              <a:t>vocational</a:t>
            </a:r>
            <a:r>
              <a:rPr lang="fi-FI" sz="2200" dirty="0"/>
              <a:t> </a:t>
            </a:r>
            <a:r>
              <a:rPr lang="fi-FI" sz="2200" dirty="0" err="1"/>
              <a:t>qualifications</a:t>
            </a:r>
            <a:endParaRPr lang="fi-FI" sz="2200" dirty="0"/>
          </a:p>
        </p:txBody>
      </p:sp>
      <p:sp>
        <p:nvSpPr>
          <p:cNvPr id="4" name="Päivämäärän paikkamerkki 3">
            <a:extLst>
              <a:ext uri="{FF2B5EF4-FFF2-40B4-BE49-F238E27FC236}">
                <a16:creationId xmlns:a16="http://schemas.microsoft.com/office/drawing/2014/main" id="{FACBFF56-DBED-F5A3-F5DB-9ED7669D645A}"/>
              </a:ext>
              <a:ext uri="{C183D7F6-B498-43B3-948B-1728B52AA6E4}">
                <adec:decorative xmlns:adec="http://schemas.microsoft.com/office/drawing/2017/decorative" val="1"/>
              </a:ext>
            </a:extLst>
          </p:cNvPr>
          <p:cNvSpPr>
            <a:spLocks noGrp="1"/>
          </p:cNvSpPr>
          <p:nvPr>
            <p:ph type="dt" sz="half" idx="2"/>
          </p:nvPr>
        </p:nvSpPr>
        <p:spPr/>
        <p:txBody>
          <a:bodyPr/>
          <a:lstStyle/>
          <a:p>
            <a:fld id="{7B6FBF6D-0A12-DE47-B33E-25B1457D3951}" type="datetime1">
              <a:rPr lang="fi-FI" smtClean="0"/>
              <a:t>3.11.2025</a:t>
            </a:fld>
            <a:endParaRPr lang="fi-FI"/>
          </a:p>
        </p:txBody>
      </p:sp>
      <p:sp>
        <p:nvSpPr>
          <p:cNvPr id="5" name="Dian numeron paikkamerkki 4">
            <a:extLst>
              <a:ext uri="{FF2B5EF4-FFF2-40B4-BE49-F238E27FC236}">
                <a16:creationId xmlns:a16="http://schemas.microsoft.com/office/drawing/2014/main" id="{8E04535D-6558-22F4-A966-F784787C3333}"/>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13</a:t>
            </a:fld>
            <a:endParaRPr lang="fi-FI"/>
          </a:p>
        </p:txBody>
      </p:sp>
      <p:sp>
        <p:nvSpPr>
          <p:cNvPr id="9" name="Tekstiruutu 24">
            <a:extLst>
              <a:ext uri="{FF2B5EF4-FFF2-40B4-BE49-F238E27FC236}">
                <a16:creationId xmlns:a16="http://schemas.microsoft.com/office/drawing/2014/main" id="{9502E8BF-C88D-29C3-2251-7FDE2CE13D6E}"/>
              </a:ext>
              <a:ext uri="{C183D7F6-B498-43B3-948B-1728B52AA6E4}">
                <adec:decorative xmlns:adec="http://schemas.microsoft.com/office/drawing/2017/decorative" val="1"/>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389" y="6357295"/>
            <a:ext cx="1238935" cy="311634"/>
          </a:xfrm>
          <a:prstGeom prst="rect">
            <a:avLst/>
          </a:prstGeom>
        </p:spPr>
      </p:pic>
      <p:pic>
        <p:nvPicPr>
          <p:cNvPr id="3" name="Picture 2" descr="A group of young students sitting in a room.">
            <a:extLst>
              <a:ext uri="{FF2B5EF4-FFF2-40B4-BE49-F238E27FC236}">
                <a16:creationId xmlns:a16="http://schemas.microsoft.com/office/drawing/2014/main" id="{B0558786-1224-F96D-B9F6-32C3A534091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961321" cy="6858000"/>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People walking up the stairs inside a university building, carrying backpacks.">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894363"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0"/>
            <a:ext cx="5880295" cy="2998381"/>
          </a:xfrm>
          <a:prstGeom prst="rect">
            <a:avLst/>
          </a:prstGeom>
          <a:gradFill>
            <a:gsLst>
              <a:gs pos="79000">
                <a:schemeClr val="bg1">
                  <a:lumMod val="95000"/>
                  <a:alpha val="0"/>
                </a:schemeClr>
              </a:gs>
              <a:gs pos="15000">
                <a:schemeClr val="tx1">
                  <a:alpha val="6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6416984" y="866141"/>
            <a:ext cx="4930466" cy="1553673"/>
          </a:xfrm>
        </p:spPr>
        <p:txBody>
          <a:bodyPr/>
          <a:lstStyle/>
          <a:p>
            <a:pPr>
              <a:lnSpc>
                <a:spcPts val="3000"/>
              </a:lnSpc>
              <a:spcBef>
                <a:spcPts val="0"/>
              </a:spcBef>
            </a:pPr>
            <a:r>
              <a:rPr lang="fi-FI" dirty="0"/>
              <a:t>City for </a:t>
            </a:r>
            <a:r>
              <a:rPr lang="fi-FI" dirty="0" err="1"/>
              <a:t>students</a:t>
            </a:r>
            <a:br>
              <a:rPr lang="fi-FI" dirty="0" err="1"/>
            </a:br>
            <a:r>
              <a:rPr lang="fi-FI" sz="2400" b="0" dirty="0"/>
              <a:t>– TAMPERE HIGHER EDUCATION </a:t>
            </a:r>
            <a:br>
              <a:rPr lang="fi-FI" sz="2400" b="0" dirty="0"/>
            </a:br>
            <a:r>
              <a:rPr lang="fi-FI" sz="2400" b="0" dirty="0"/>
              <a:t>   COMMUNITY</a:t>
            </a:r>
          </a:p>
        </p:txBody>
      </p:sp>
      <p:sp>
        <p:nvSpPr>
          <p:cNvPr id="7" name="Content Placeholder 6">
            <a:extLst>
              <a:ext uri="{FF2B5EF4-FFF2-40B4-BE49-F238E27FC236}">
                <a16:creationId xmlns:a16="http://schemas.microsoft.com/office/drawing/2014/main" id="{5B9FF1A7-CD0A-D7A1-46A0-A3E784FF6752}"/>
              </a:ext>
            </a:extLst>
          </p:cNvPr>
          <p:cNvSpPr>
            <a:spLocks noGrp="1"/>
          </p:cNvSpPr>
          <p:nvPr>
            <p:ph sz="quarter" idx="15"/>
          </p:nvPr>
        </p:nvSpPr>
        <p:spPr>
          <a:xfrm>
            <a:off x="6416984" y="2483892"/>
            <a:ext cx="5589486" cy="3882177"/>
          </a:xfrm>
        </p:spPr>
        <p:txBody>
          <a:bodyPr>
            <a:normAutofit fontScale="92500" lnSpcReduction="20000"/>
          </a:bodyPr>
          <a:lstStyle/>
          <a:p>
            <a:pPr marL="0" indent="0">
              <a:lnSpc>
                <a:spcPct val="110000"/>
              </a:lnSpc>
              <a:spcBef>
                <a:spcPts val="0"/>
              </a:spcBef>
              <a:buClr>
                <a:schemeClr val="tx1"/>
              </a:buClr>
              <a:buNone/>
              <a:defRPr/>
            </a:pP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Tampere (</a:t>
            </a:r>
            <a:r>
              <a:rPr kumimoji="0" lang="fi-FI" sz="2400" b="1" i="0" u="none" strike="noStrike" kern="1200" cap="none" spc="0" normalizeH="0" baseline="0" noProof="0" dirty="0">
                <a:ln>
                  <a:noFill/>
                </a:ln>
                <a:effectLst/>
                <a:uLnTx/>
                <a:uFillTx/>
                <a:latin typeface="Calibri" panose="020F0502020204030204"/>
                <a:ea typeface="+mn-ea"/>
                <a:cs typeface="+mn-cs"/>
              </a:rPr>
              <a:t>UTA</a:t>
            </a:r>
            <a:r>
              <a:rPr kumimoji="0" lang="fi-FI" sz="2400" b="0" i="0" u="none" strike="noStrike" kern="1200" cap="none" spc="0" normalizeH="0" baseline="0" noProof="0" dirty="0">
                <a:ln>
                  <a:noFill/>
                </a:ln>
                <a:effectLst/>
                <a:uLnTx/>
                <a:uFillTx/>
                <a:latin typeface="Calibri" panose="020F0502020204030204"/>
                <a:ea typeface="+mn-ea"/>
                <a:cs typeface="+mn-cs"/>
              </a:rPr>
              <a:t>) and </a:t>
            </a:r>
            <a:br>
              <a:rPr kumimoji="0" lang="fi-FI" sz="2400" b="0" i="0" u="none" strike="noStrike" kern="1200" cap="none" spc="0" normalizeH="0" baseline="0" noProof="0" dirty="0">
                <a:ln>
                  <a:noFill/>
                </a:ln>
                <a:effectLst/>
                <a:uLnTx/>
                <a:uFillTx/>
                <a:latin typeface="Calibri" panose="020F0502020204030204"/>
                <a:ea typeface="+mn-ea"/>
                <a:cs typeface="+mn-cs"/>
              </a:rPr>
            </a:br>
            <a:r>
              <a:rPr kumimoji="0" lang="fi-FI" sz="2400" b="0" i="0" u="none" strike="noStrike" kern="1200" cap="none" spc="0" normalizeH="0" baseline="0" noProof="0" dirty="0">
                <a:ln>
                  <a:noFill/>
                </a:ln>
                <a:effectLst/>
                <a:uLnTx/>
                <a:uFillTx/>
                <a:latin typeface="Calibri" panose="020F0502020204030204"/>
                <a:ea typeface="+mn-ea"/>
                <a:cs typeface="+mn-cs"/>
              </a:rPr>
              <a:t>Tampere </a:t>
            </a: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a:t>
            </a:r>
            <a:r>
              <a:rPr kumimoji="0" lang="fi-FI" sz="2400" b="0" i="0" u="none" strike="noStrike" kern="1200" cap="none" spc="0" normalizeH="0" baseline="0" noProof="0" dirty="0" err="1">
                <a:ln>
                  <a:noFill/>
                </a:ln>
                <a:effectLst/>
                <a:uLnTx/>
                <a:uFillTx/>
                <a:latin typeface="Calibri" panose="020F0502020204030204"/>
                <a:ea typeface="+mn-ea"/>
                <a:cs typeface="+mn-cs"/>
              </a:rPr>
              <a:t>Applied</a:t>
            </a:r>
            <a:r>
              <a:rPr kumimoji="0" lang="fi-FI" sz="2400" b="0" i="0" u="none" strike="noStrike" kern="1200" cap="none" spc="0" normalizeH="0" baseline="0" noProof="0" dirty="0">
                <a:ln>
                  <a:noFill/>
                </a:ln>
                <a:effectLst/>
                <a:uLnTx/>
                <a:uFillTx/>
                <a:latin typeface="Calibri" panose="020F0502020204030204"/>
                <a:ea typeface="+mn-ea"/>
                <a:cs typeface="+mn-cs"/>
              </a:rPr>
              <a:t> Sciences (</a:t>
            </a:r>
            <a:r>
              <a:rPr kumimoji="0" lang="fi-FI" sz="2400" b="1" i="0" u="none" strike="noStrike" kern="1200" cap="none" spc="0" normalizeH="0" baseline="0" noProof="0" dirty="0">
                <a:ln>
                  <a:noFill/>
                </a:ln>
                <a:effectLst/>
                <a:uLnTx/>
                <a:uFillTx/>
                <a:latin typeface="Calibri" panose="020F0502020204030204"/>
                <a:ea typeface="+mn-ea"/>
                <a:cs typeface="+mn-cs"/>
              </a:rPr>
              <a:t>TAMK</a:t>
            </a:r>
            <a:r>
              <a:rPr kumimoji="0" lang="fi-FI" sz="2400" b="0" i="0" u="none" strike="noStrike" kern="1200" cap="none" spc="0" normalizeH="0" baseline="0" noProof="0" dirty="0">
                <a:ln>
                  <a:noFill/>
                </a:ln>
                <a:effectLst/>
                <a:uLnTx/>
                <a:uFillTx/>
                <a:latin typeface="Calibri" panose="020F0502020204030204"/>
                <a:ea typeface="+mn-ea"/>
                <a:cs typeface="+mn-cs"/>
              </a:rPr>
              <a:t>)</a:t>
            </a:r>
            <a:br>
              <a:rPr kumimoji="0" lang="fi-FI" sz="2400" b="0" i="0" u="none" strike="noStrike" kern="1200" cap="none" spc="0" normalizeH="0" baseline="0" noProof="0" dirty="0">
                <a:ln>
                  <a:noFill/>
                </a:ln>
                <a:effectLst/>
                <a:uLnTx/>
                <a:uFillTx/>
                <a:latin typeface="Calibri" panose="020F0502020204030204"/>
                <a:ea typeface="+mn-ea"/>
                <a:cs typeface="+mn-cs"/>
              </a:rPr>
            </a:br>
            <a:endParaRPr kumimoji="0" lang="fi-FI" sz="2400" b="0" i="0" u="none" strike="noStrike" kern="1200" cap="none" spc="0" normalizeH="0" baseline="0" noProof="0" dirty="0">
              <a:ln>
                <a:noFill/>
              </a:ln>
              <a:effectLst/>
              <a:uLnTx/>
              <a:uFillTx/>
              <a:latin typeface="Calibri" panose="020F0502020204030204"/>
              <a:ea typeface="+mn-ea"/>
              <a:cs typeface="+mn-cs"/>
            </a:endParaRPr>
          </a:p>
          <a:p>
            <a:pPr marL="0" lvl="0" indent="0" algn="l">
              <a:lnSpc>
                <a:spcPct val="110000"/>
              </a:lnSpc>
              <a:spcBef>
                <a:spcPts val="0"/>
              </a:spcBef>
              <a:spcAft>
                <a:spcPts val="600"/>
              </a:spcAft>
              <a:buClr>
                <a:schemeClr val="tx1"/>
              </a:buClr>
              <a:buNone/>
              <a:defRPr/>
            </a:pPr>
            <a:r>
              <a:rPr lang="fi-FI" sz="2400" b="1" dirty="0"/>
              <a:t>35,000</a:t>
            </a:r>
            <a:r>
              <a:rPr lang="fi-FI" sz="2400" dirty="0"/>
              <a:t> </a:t>
            </a:r>
            <a:r>
              <a:rPr lang="fi-FI" sz="2400" dirty="0" err="1"/>
              <a:t>students</a:t>
            </a:r>
            <a:endParaRPr lang="fi-FI" dirty="0"/>
          </a:p>
          <a:p>
            <a:pPr marL="0" lvl="0" indent="0" algn="l">
              <a:lnSpc>
                <a:spcPct val="110000"/>
              </a:lnSpc>
              <a:spcBef>
                <a:spcPts val="0"/>
              </a:spcBef>
              <a:spcAft>
                <a:spcPts val="600"/>
              </a:spcAft>
              <a:buClr>
                <a:schemeClr val="tx1"/>
              </a:buClr>
              <a:buNone/>
              <a:defRPr/>
            </a:pPr>
            <a:r>
              <a:rPr lang="fi-FI" sz="2400" b="1" dirty="0"/>
              <a:t>5,000</a:t>
            </a:r>
            <a:r>
              <a:rPr lang="fi-FI" sz="2400" dirty="0"/>
              <a:t> </a:t>
            </a:r>
            <a:r>
              <a:rPr lang="fi-FI" sz="2400" dirty="0" err="1"/>
              <a:t>employees</a:t>
            </a:r>
            <a:endParaRPr lang="fi-FI" sz="2400" dirty="0"/>
          </a:p>
          <a:p>
            <a:pPr marL="0" lvl="0" indent="0" algn="l">
              <a:lnSpc>
                <a:spcPct val="110000"/>
              </a:lnSpc>
              <a:spcBef>
                <a:spcPts val="0"/>
              </a:spcBef>
              <a:buClr>
                <a:schemeClr val="tx1"/>
              </a:buClr>
              <a:buNone/>
              <a:defRPr/>
            </a:pPr>
            <a:r>
              <a:rPr lang="fi-FI" sz="2400" b="1" dirty="0" err="1"/>
              <a:t>Academic</a:t>
            </a:r>
            <a:r>
              <a:rPr lang="fi-FI" sz="2400" b="1" dirty="0"/>
              <a:t> </a:t>
            </a:r>
            <a:r>
              <a:rPr lang="fi-FI" sz="2400" b="1" dirty="0" err="1"/>
              <a:t>focus</a:t>
            </a:r>
            <a:r>
              <a:rPr lang="fi-FI" sz="2400" b="1" dirty="0"/>
              <a:t>: </a:t>
            </a:r>
          </a:p>
          <a:p>
            <a:pPr algn="l">
              <a:lnSpc>
                <a:spcPct val="110000"/>
              </a:lnSpc>
              <a:spcBef>
                <a:spcPts val="0"/>
              </a:spcBef>
              <a:spcAft>
                <a:spcPts val="600"/>
              </a:spcAft>
              <a:buClr>
                <a:schemeClr val="tx1"/>
              </a:buClr>
              <a:defRPr/>
            </a:pPr>
            <a:r>
              <a:rPr lang="fi-FI" sz="2400" dirty="0" err="1"/>
              <a:t>technology</a:t>
            </a:r>
            <a:r>
              <a:rPr lang="fi-FI" sz="2400" dirty="0"/>
              <a:t>, </a:t>
            </a:r>
            <a:r>
              <a:rPr lang="fi-FI" sz="2400" dirty="0" err="1"/>
              <a:t>health</a:t>
            </a:r>
            <a:r>
              <a:rPr lang="fi-FI" sz="2400" dirty="0"/>
              <a:t> and </a:t>
            </a:r>
            <a:r>
              <a:rPr lang="fi-FI" sz="2400" dirty="0" err="1"/>
              <a:t>society</a:t>
            </a:r>
            <a:endParaRPr lang="fi-FI" sz="2400" dirty="0"/>
          </a:p>
          <a:p>
            <a:pPr marL="0" lvl="0" indent="0" algn="l">
              <a:lnSpc>
                <a:spcPct val="110000"/>
              </a:lnSpc>
              <a:spcBef>
                <a:spcPts val="0"/>
              </a:spcBef>
              <a:spcAft>
                <a:spcPts val="600"/>
              </a:spcAft>
              <a:buClr>
                <a:schemeClr val="tx1"/>
              </a:buClr>
              <a:buNone/>
              <a:defRPr/>
            </a:pPr>
            <a:r>
              <a:rPr lang="fi-FI" b="1" dirty="0"/>
              <a:t>5</a:t>
            </a:r>
            <a:r>
              <a:rPr lang="fi-FI" sz="2400" dirty="0"/>
              <a:t> </a:t>
            </a:r>
            <a:r>
              <a:rPr lang="fi-FI" sz="2400" dirty="0" err="1"/>
              <a:t>campuses</a:t>
            </a:r>
            <a:r>
              <a:rPr lang="fi-FI" sz="2400" dirty="0"/>
              <a:t> in Tampere</a:t>
            </a:r>
          </a:p>
          <a:p>
            <a:pPr marL="0" lvl="0" indent="0" algn="l">
              <a:lnSpc>
                <a:spcPct val="110000"/>
              </a:lnSpc>
              <a:spcBef>
                <a:spcPts val="0"/>
              </a:spcBef>
              <a:buClr>
                <a:schemeClr val="tx1"/>
              </a:buClr>
              <a:buNone/>
              <a:defRPr/>
            </a:pPr>
            <a:r>
              <a:rPr lang="fi-FI" sz="2400" b="1" dirty="0"/>
              <a:t>5</a:t>
            </a:r>
            <a:r>
              <a:rPr lang="fi-FI" sz="2400" dirty="0"/>
              <a:t> in </a:t>
            </a:r>
            <a:r>
              <a:rPr lang="fi-FI" sz="2400" dirty="0" err="1"/>
              <a:t>other</a:t>
            </a:r>
            <a:r>
              <a:rPr lang="fi-FI" sz="2400" dirty="0"/>
              <a:t> </a:t>
            </a:r>
            <a:r>
              <a:rPr lang="fi-FI" sz="2400" dirty="0" err="1"/>
              <a:t>locations</a:t>
            </a:r>
            <a:endParaRPr lang="fi-FI" sz="2400" dirty="0"/>
          </a:p>
          <a:p>
            <a:pPr algn="l">
              <a:lnSpc>
                <a:spcPct val="110000"/>
              </a:lnSpc>
              <a:spcBef>
                <a:spcPts val="0"/>
              </a:spcBef>
              <a:spcAft>
                <a:spcPts val="600"/>
              </a:spcAft>
              <a:buClr>
                <a:schemeClr val="tx1"/>
              </a:buClr>
              <a:defRPr/>
            </a:pPr>
            <a:r>
              <a:rPr lang="fi-FI" sz="2400" dirty="0"/>
              <a:t>Ikaalinen, Mänttä-Vilppula, Pori, Seinäjoki and Virrat</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24D08A0C-A567-C84D-8DF4-835E0456C55D}" type="datetime1">
              <a:rPr lang="fi-FI" smtClean="0"/>
              <a:t>3.11.2025</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14</a:t>
            </a:fld>
            <a:endParaRPr lang="fi-FI"/>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6862364"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173" y="306977"/>
            <a:ext cx="5456239" cy="1532858"/>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2">
            <a:extLst>
              <a:ext uri="{FF2B5EF4-FFF2-40B4-BE49-F238E27FC236}">
                <a16:creationId xmlns:a16="http://schemas.microsoft.com/office/drawing/2014/main" id="{61972B76-86E2-04BF-0651-04446E5D2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t="5327" r="778" b="10923"/>
          <a:stretch/>
        </p:blipFill>
        <p:spPr>
          <a:xfrm>
            <a:off x="0" y="-1"/>
            <a:ext cx="12192000" cy="6858001"/>
          </a:xfrm>
          <a:prstGeom prst="rect">
            <a:avLst/>
          </a:prstGeom>
        </p:spPr>
      </p:pic>
      <p:sp>
        <p:nvSpPr>
          <p:cNvPr id="3" name="Suorakulmio 13">
            <a:extLst>
              <a:ext uri="{FF2B5EF4-FFF2-40B4-BE49-F238E27FC236}">
                <a16:creationId xmlns:a16="http://schemas.microsoft.com/office/drawing/2014/main" id="{5651EAA0-F9B1-ABAC-1E73-A4B3EF631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23029"/>
            <a:ext cx="7118309" cy="1259244"/>
          </a:xfrm>
          <a:prstGeom prst="rect">
            <a:avLst/>
          </a:prstGeom>
          <a:noFill/>
        </p:spPr>
        <p:txBody>
          <a:bodyPr wrap="square">
            <a:noAutofit/>
          </a:bodyPr>
          <a:lstStyle/>
          <a:p>
            <a:pPr lvl="0">
              <a:defRPr/>
            </a:pPr>
            <a:endParaRPr lang="fi-FI" sz="2000" dirty="0">
              <a:solidFill>
                <a:schemeClr val="tx2"/>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9568CF82-0B15-2A48-B818-B060041479D8}"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15</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
        <p:nvSpPr>
          <p:cNvPr id="2" name="Title 6">
            <a:extLst>
              <a:ext uri="{FF2B5EF4-FFF2-40B4-BE49-F238E27FC236}">
                <a16:creationId xmlns:a16="http://schemas.microsoft.com/office/drawing/2014/main" id="{813A2FFF-72F7-9DD5-A569-A921D4BFE74C}"/>
              </a:ext>
            </a:extLst>
          </p:cNvPr>
          <p:cNvSpPr txBox="1">
            <a:spLocks noGrp="1"/>
          </p:cNvSpPr>
          <p:nvPr>
            <p:ph type="title" idx="4294967295"/>
          </p:nvPr>
        </p:nvSpPr>
        <p:spPr>
          <a:xfrm>
            <a:off x="751706" y="2579363"/>
            <a:ext cx="9906001" cy="1348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I" sz="9600" b="1" i="0" u="none" strike="noStrike" kern="1200" cap="none" spc="0" normalizeH="0" baseline="0" noProof="0" dirty="0">
                <a:ln>
                  <a:noFill/>
                </a:ln>
                <a:solidFill>
                  <a:schemeClr val="bg1"/>
                </a:solidFill>
                <a:effectLst/>
                <a:uLnTx/>
                <a:uFillTx/>
                <a:latin typeface="Montserrat Black" pitchFamily="2" charset="77"/>
                <a:ea typeface="+mj-ea"/>
                <a:cs typeface="+mj-cs"/>
              </a:rPr>
              <a:t>WORK</a:t>
            </a:r>
          </a:p>
        </p:txBody>
      </p:sp>
      <p:sp>
        <p:nvSpPr>
          <p:cNvPr id="4" name="Text Placeholder 8">
            <a:extLst>
              <a:ext uri="{FF2B5EF4-FFF2-40B4-BE49-F238E27FC236}">
                <a16:creationId xmlns:a16="http://schemas.microsoft.com/office/drawing/2014/main" id="{31AD9663-016E-AFBC-A1E1-45C1B6977983}"/>
              </a:ext>
            </a:extLst>
          </p:cNvPr>
          <p:cNvSpPr txBox="1">
            <a:spLocks/>
          </p:cNvSpPr>
          <p:nvPr/>
        </p:nvSpPr>
        <p:spPr>
          <a:xfrm>
            <a:off x="727199" y="4216100"/>
            <a:ext cx="5500180" cy="1735383"/>
          </a:xfrm>
          <a:prstGeom prst="rect">
            <a:avLst/>
          </a:prstGeom>
        </p:spPr>
        <p:txBody>
          <a:bodyPr>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fi-FI" sz="2000" dirty="0">
                <a:solidFill>
                  <a:schemeClr val="bg1"/>
                </a:solidFill>
              </a:rPr>
              <a:t>Tampere </a:t>
            </a:r>
            <a:r>
              <a:rPr lang="fi-FI" sz="2000" dirty="0" err="1">
                <a:solidFill>
                  <a:schemeClr val="bg1"/>
                </a:solidFill>
              </a:rPr>
              <a:t>has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work</a:t>
            </a:r>
            <a:r>
              <a:rPr lang="fi-FI" sz="2000" dirty="0">
                <a:solidFill>
                  <a:schemeClr val="bg1"/>
                </a:solidFill>
              </a:rPr>
              <a:t>, </a:t>
            </a:r>
            <a:r>
              <a:rPr lang="fi-FI" sz="2000" dirty="0" err="1">
                <a:solidFill>
                  <a:schemeClr val="bg1"/>
                </a:solidFill>
              </a:rPr>
              <a:t>even</a:t>
            </a:r>
            <a:r>
              <a:rPr lang="fi-FI" sz="2000" dirty="0">
                <a:solidFill>
                  <a:schemeClr val="bg1"/>
                </a:solidFill>
              </a:rPr>
              <a:t> </a:t>
            </a:r>
            <a:r>
              <a:rPr lang="fi-FI" sz="2000" dirty="0" err="1">
                <a:solidFill>
                  <a:schemeClr val="bg1"/>
                </a:solidFill>
              </a:rPr>
              <a:t>though</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nature</a:t>
            </a:r>
            <a:r>
              <a:rPr lang="fi-FI" sz="2000" dirty="0">
                <a:solidFill>
                  <a:schemeClr val="bg1"/>
                </a:solidFill>
              </a:rPr>
              <a:t> and </a:t>
            </a:r>
            <a:r>
              <a:rPr lang="fi-FI" sz="2000" dirty="0" err="1">
                <a:solidFill>
                  <a:schemeClr val="bg1"/>
                </a:solidFill>
              </a:rPr>
              <a:t>methods</a:t>
            </a:r>
            <a:r>
              <a:rPr lang="fi-FI" sz="2000" dirty="0">
                <a:solidFill>
                  <a:schemeClr val="bg1"/>
                </a:solidFill>
              </a:rPr>
              <a:t> of </a:t>
            </a:r>
            <a:r>
              <a:rPr lang="fi-FI" sz="2000" dirty="0" err="1">
                <a:solidFill>
                  <a:schemeClr val="bg1"/>
                </a:solidFill>
              </a:rPr>
              <a:t>work</a:t>
            </a:r>
            <a:r>
              <a:rPr lang="fi-FI" sz="2000" dirty="0">
                <a:solidFill>
                  <a:schemeClr val="bg1"/>
                </a:solidFill>
              </a:rPr>
              <a:t> </a:t>
            </a:r>
            <a:r>
              <a:rPr lang="fi-FI" sz="2000" dirty="0" err="1">
                <a:solidFill>
                  <a:schemeClr val="bg1"/>
                </a:solidFill>
              </a:rPr>
              <a:t>have</a:t>
            </a:r>
            <a:r>
              <a:rPr lang="fi-FI" sz="2000" dirty="0">
                <a:solidFill>
                  <a:schemeClr val="bg1"/>
                </a:solidFill>
              </a:rPr>
              <a:t> </a:t>
            </a:r>
            <a:r>
              <a:rPr lang="fi-FI" sz="2000" dirty="0" err="1">
                <a:solidFill>
                  <a:schemeClr val="bg1"/>
                </a:solidFill>
              </a:rPr>
              <a:t>varied</a:t>
            </a:r>
            <a:r>
              <a:rPr lang="fi-FI" sz="2000" dirty="0">
                <a:solidFill>
                  <a:schemeClr val="bg1"/>
                </a:solidFill>
              </a:rPr>
              <a:t> </a:t>
            </a:r>
            <a:r>
              <a:rPr lang="fi-FI" sz="2000" dirty="0" err="1">
                <a:solidFill>
                  <a:schemeClr val="bg1"/>
                </a:solidFill>
              </a:rPr>
              <a:t>over</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years</a:t>
            </a:r>
            <a:r>
              <a:rPr lang="fi-FI" sz="2000" dirty="0">
                <a:solidFill>
                  <a:schemeClr val="bg1"/>
                </a:solidFill>
              </a:rPr>
              <a:t>. Tampere is </a:t>
            </a:r>
            <a:r>
              <a:rPr lang="fi-FI" sz="2000" dirty="0" err="1">
                <a:solidFill>
                  <a:schemeClr val="bg1"/>
                </a:solidFill>
              </a:rPr>
              <a:t>still</a:t>
            </a:r>
            <a:r>
              <a:rPr lang="fi-FI" sz="2000" dirty="0">
                <a:solidFill>
                  <a:schemeClr val="bg1"/>
                </a:solidFill>
              </a:rPr>
              <a:t> </a:t>
            </a:r>
            <a:r>
              <a:rPr lang="fi-FI" sz="2000" dirty="0" err="1">
                <a:solidFill>
                  <a:schemeClr val="bg1"/>
                </a:solidFill>
              </a:rPr>
              <a:t>known</a:t>
            </a:r>
            <a:r>
              <a:rPr lang="fi-FI" sz="2000" dirty="0">
                <a:solidFill>
                  <a:schemeClr val="bg1"/>
                </a:solidFill>
              </a:rPr>
              <a:t> for </a:t>
            </a:r>
            <a:r>
              <a:rPr lang="fi-FI" sz="2000" dirty="0" err="1">
                <a:solidFill>
                  <a:schemeClr val="bg1"/>
                </a:solidFill>
              </a:rPr>
              <a:t>work</a:t>
            </a:r>
            <a:r>
              <a:rPr lang="fi-FI" sz="2000" dirty="0">
                <a:solidFill>
                  <a:schemeClr val="bg1"/>
                </a:solidFill>
              </a:rPr>
              <a:t>, and </a:t>
            </a: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find</a:t>
            </a:r>
            <a:r>
              <a:rPr lang="fi-FI" sz="2000" dirty="0">
                <a:solidFill>
                  <a:schemeClr val="bg1"/>
                </a:solidFill>
              </a:rPr>
              <a:t> </a:t>
            </a:r>
            <a:r>
              <a:rPr lang="fi-FI" sz="2000" dirty="0" err="1">
                <a:solidFill>
                  <a:schemeClr val="bg1"/>
                </a:solidFill>
              </a:rPr>
              <a:t>diverse</a:t>
            </a:r>
            <a:r>
              <a:rPr lang="fi-FI" sz="2000" dirty="0">
                <a:solidFill>
                  <a:schemeClr val="bg1"/>
                </a:solidFill>
              </a:rPr>
              <a:t> know-how </a:t>
            </a:r>
            <a:r>
              <a:rPr lang="fi-FI" sz="2000" dirty="0" err="1">
                <a:solidFill>
                  <a:schemeClr val="bg1"/>
                </a:solidFill>
              </a:rPr>
              <a:t>here</a:t>
            </a:r>
            <a:r>
              <a:rPr lang="fi-FI" sz="2000" dirty="0">
                <a:solidFill>
                  <a:schemeClr val="bg1"/>
                </a:solidFill>
              </a:rPr>
              <a:t>.</a:t>
            </a:r>
          </a:p>
        </p:txBody>
      </p:sp>
    </p:spTree>
    <p:extLst>
      <p:ext uri="{BB962C8B-B14F-4D97-AF65-F5344CB8AC3E}">
        <p14:creationId xmlns:p14="http://schemas.microsoft.com/office/powerpoint/2010/main" val="47331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and person talking in an office.">
            <a:extLst>
              <a:ext uri="{FF2B5EF4-FFF2-40B4-BE49-F238E27FC236}">
                <a16:creationId xmlns:a16="http://schemas.microsoft.com/office/drawing/2014/main" id="{254CD196-3CC6-2D75-1DD7-07FE703EE91A}"/>
              </a:ext>
            </a:extLst>
          </p:cNvPr>
          <p:cNvPicPr>
            <a:picLocks noChangeAspect="1"/>
          </p:cNvPicPr>
          <p:nvPr/>
        </p:nvPicPr>
        <p:blipFill>
          <a:blip r:embed="rId3" cstate="print">
            <a:extLst>
              <a:ext uri="{28A0092B-C50C-407E-A947-70E740481C1C}">
                <a14:useLocalDpi xmlns:a14="http://schemas.microsoft.com/office/drawing/2010/main" val="0"/>
              </a:ext>
            </a:extLst>
          </a:blip>
          <a:srcRect t="2442" r="4882" b="2411"/>
          <a:stretch/>
        </p:blipFill>
        <p:spPr>
          <a:xfrm>
            <a:off x="11722" y="2163"/>
            <a:ext cx="12192001" cy="6855838"/>
          </a:xfrm>
          <a:prstGeom prst="rect">
            <a:avLst/>
          </a:prstGeom>
        </p:spPr>
      </p:pic>
      <p:sp>
        <p:nvSpPr>
          <p:cNvPr id="16" name="Rectangle 15">
            <a:extLst>
              <a:ext uri="{FF2B5EF4-FFF2-40B4-BE49-F238E27FC236}">
                <a16:creationId xmlns:a16="http://schemas.microsoft.com/office/drawing/2014/main" id="{12EFDD6E-72A2-4211-3234-FA7752C1F348}"/>
              </a:ext>
              <a:ext uri="{C183D7F6-B498-43B3-948B-1728B52AA6E4}">
                <adec:decorative xmlns:adec="http://schemas.microsoft.com/office/drawing/2017/decorative" val="1"/>
              </a:ext>
            </a:extLst>
          </p:cNvPr>
          <p:cNvSpPr/>
          <p:nvPr/>
        </p:nvSpPr>
        <p:spPr>
          <a:xfrm>
            <a:off x="0" y="0"/>
            <a:ext cx="6107723" cy="6858000"/>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594698" y="923873"/>
            <a:ext cx="5940864" cy="1164967"/>
          </a:xfrm>
        </p:spPr>
        <p:txBody>
          <a:bodyPr/>
          <a:lstStyle/>
          <a:p>
            <a:r>
              <a:rPr lang="fi-FI" dirty="0" err="1">
                <a:solidFill>
                  <a:schemeClr val="bg1"/>
                </a:solidFill>
              </a:rPr>
              <a:t>We</a:t>
            </a:r>
            <a:r>
              <a:rPr lang="fi-FI" dirty="0">
                <a:solidFill>
                  <a:schemeClr val="bg1"/>
                </a:solidFill>
              </a:rPr>
              <a:t> </a:t>
            </a:r>
            <a:r>
              <a:rPr lang="fi-FI" dirty="0" err="1">
                <a:solidFill>
                  <a:schemeClr val="bg1"/>
                </a:solidFill>
              </a:rPr>
              <a:t>work</a:t>
            </a:r>
            <a:endParaRPr lang="fi-FI" dirty="0">
              <a:solidFill>
                <a:schemeClr val="bg1"/>
              </a:solidFill>
            </a:endParaRP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07855" y="1698024"/>
            <a:ext cx="5004669" cy="2535018"/>
          </a:xfrm>
        </p:spPr>
        <p:txBody>
          <a:bodyPr vert="horz" lIns="91440" tIns="45720" rIns="91440" bIns="45720" rtlCol="0" anchor="t">
            <a:normAutofit/>
          </a:bodyPr>
          <a:lstStyle/>
          <a:p>
            <a:pPr marL="0" indent="0">
              <a:buClr>
                <a:srgbClr val="5BCBEB"/>
              </a:buClr>
              <a:buNone/>
            </a:pPr>
            <a:r>
              <a:rPr lang="fi-FI" b="1" dirty="0" err="1">
                <a:solidFill>
                  <a:schemeClr val="bg1"/>
                </a:solidFill>
              </a:rPr>
              <a:t>Largest</a:t>
            </a:r>
            <a:r>
              <a:rPr lang="fi-FI" b="1" dirty="0">
                <a:solidFill>
                  <a:schemeClr val="bg1"/>
                </a:solidFill>
              </a:rPr>
              <a:t> </a:t>
            </a:r>
            <a:r>
              <a:rPr lang="fi-FI" b="1" dirty="0" err="1">
                <a:solidFill>
                  <a:schemeClr val="bg1"/>
                </a:solidFill>
              </a:rPr>
              <a:t>industries</a:t>
            </a:r>
            <a:r>
              <a:rPr lang="fi-FI" b="1" dirty="0">
                <a:solidFill>
                  <a:schemeClr val="bg1"/>
                </a:solidFill>
              </a:rPr>
              <a:t>:</a:t>
            </a:r>
          </a:p>
          <a:p>
            <a:pPr>
              <a:buClr>
                <a:srgbClr val="5BCBEB"/>
              </a:buClr>
            </a:pPr>
            <a:r>
              <a:rPr lang="fi-FI" dirty="0">
                <a:solidFill>
                  <a:schemeClr val="bg1"/>
                </a:solidFill>
              </a:rPr>
              <a:t>Health </a:t>
            </a:r>
            <a:r>
              <a:rPr lang="fi-FI" dirty="0" err="1">
                <a:solidFill>
                  <a:schemeClr val="bg1"/>
                </a:solidFill>
              </a:rPr>
              <a:t>care</a:t>
            </a:r>
            <a:r>
              <a:rPr lang="fi-FI" dirty="0">
                <a:solidFill>
                  <a:schemeClr val="bg1"/>
                </a:solidFill>
              </a:rPr>
              <a:t> and </a:t>
            </a:r>
            <a:r>
              <a:rPr lang="fi-FI" dirty="0" err="1">
                <a:solidFill>
                  <a:schemeClr val="bg1"/>
                </a:solidFill>
              </a:rPr>
              <a:t>social</a:t>
            </a:r>
            <a:r>
              <a:rPr lang="fi-FI" dirty="0">
                <a:solidFill>
                  <a:schemeClr val="bg1"/>
                </a:solidFill>
              </a:rPr>
              <a:t> </a:t>
            </a:r>
            <a:r>
              <a:rPr lang="fi-FI" dirty="0" err="1">
                <a:solidFill>
                  <a:schemeClr val="bg1"/>
                </a:solidFill>
              </a:rPr>
              <a:t>services</a:t>
            </a:r>
            <a:r>
              <a:rPr lang="fi-FI" dirty="0">
                <a:solidFill>
                  <a:schemeClr val="bg1"/>
                </a:solidFill>
              </a:rPr>
              <a:t> 19%</a:t>
            </a:r>
          </a:p>
          <a:p>
            <a:pPr>
              <a:buClr>
                <a:srgbClr val="5BCBEB"/>
              </a:buClr>
            </a:pPr>
            <a:r>
              <a:rPr lang="fi-FI" dirty="0">
                <a:solidFill>
                  <a:schemeClr val="bg1"/>
                </a:solidFill>
              </a:rPr>
              <a:t>Manufacturing 13%</a:t>
            </a:r>
          </a:p>
          <a:p>
            <a:pPr>
              <a:buClr>
                <a:srgbClr val="5BCBEB"/>
              </a:buClr>
            </a:pPr>
            <a:r>
              <a:rPr lang="fi-FI" dirty="0">
                <a:solidFill>
                  <a:schemeClr val="bg1"/>
                </a:solidFill>
              </a:rPr>
              <a:t>Trade </a:t>
            </a:r>
            <a:r>
              <a:rPr lang="fi-FI" dirty="0" err="1">
                <a:solidFill>
                  <a:schemeClr val="bg1"/>
                </a:solidFill>
              </a:rPr>
              <a:t>sector</a:t>
            </a:r>
            <a:r>
              <a:rPr lang="fi-FI" dirty="0">
                <a:solidFill>
                  <a:schemeClr val="bg1"/>
                </a:solidFill>
              </a:rPr>
              <a:t> 11%</a:t>
            </a:r>
          </a:p>
          <a:p>
            <a:pPr marL="0" indent="0">
              <a:buClr>
                <a:srgbClr val="5BCBEB"/>
              </a:buClr>
              <a:buNone/>
            </a:pPr>
            <a:r>
              <a:rPr lang="fi-FI" b="1" dirty="0">
                <a:solidFill>
                  <a:schemeClr val="bg1"/>
                </a:solidFill>
              </a:rPr>
              <a:t>         </a:t>
            </a:r>
            <a:r>
              <a:rPr lang="fi-FI" b="1" dirty="0" err="1">
                <a:solidFill>
                  <a:schemeClr val="bg1"/>
                </a:solidFill>
              </a:rPr>
              <a:t>Unemployment</a:t>
            </a:r>
            <a:r>
              <a:rPr lang="fi-FI" b="1" dirty="0">
                <a:solidFill>
                  <a:schemeClr val="bg1"/>
                </a:solidFill>
              </a:rPr>
              <a:t> </a:t>
            </a:r>
            <a:r>
              <a:rPr lang="fi-FI" b="1" dirty="0" err="1">
                <a:solidFill>
                  <a:schemeClr val="bg1"/>
                </a:solidFill>
              </a:rPr>
              <a:t>rate</a:t>
            </a:r>
            <a:r>
              <a:rPr lang="fi-FI" b="1" dirty="0">
                <a:solidFill>
                  <a:schemeClr val="bg1"/>
                </a:solidFill>
              </a:rPr>
              <a:t> 11.8%</a:t>
            </a:r>
          </a:p>
          <a:p>
            <a:endParaRPr lang="fi-FI" dirty="0">
              <a:solidFill>
                <a:schemeClr val="bg1"/>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641823" y="4957706"/>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err="1">
                <a:solidFill>
                  <a:schemeClr val="bg1"/>
                </a:solidFill>
                <a:latin typeface="Calibri" panose="020F0502020204030204"/>
              </a:rPr>
              <a:t>Employment</a:t>
            </a:r>
            <a:r>
              <a:rPr lang="fi-FI" altLang="fi-FI" sz="1200" dirty="0">
                <a:solidFill>
                  <a:schemeClr val="bg1"/>
                </a:solidFill>
                <a:latin typeface="Calibri" panose="020F0502020204030204"/>
              </a:rPr>
              <a:t> </a:t>
            </a:r>
            <a:r>
              <a:rPr lang="fi-FI" altLang="fi-FI" sz="1200" dirty="0" err="1">
                <a:solidFill>
                  <a:schemeClr val="bg1"/>
                </a:solidFill>
                <a:latin typeface="Calibri" panose="020F0502020204030204"/>
              </a:rPr>
              <a:t>review</a:t>
            </a:r>
            <a:r>
              <a:rPr lang="fi-FI" altLang="fi-FI" sz="1200" dirty="0">
                <a:solidFill>
                  <a:schemeClr val="bg1"/>
                </a:solidFill>
                <a:latin typeface="Calibri" panose="020F0502020204030204"/>
              </a:rPr>
              <a:t> 8/2023</a:t>
            </a:r>
          </a:p>
          <a:p>
            <a:pPr lvl="0" algn="l" eaLnBrk="1" hangingPunct="1">
              <a:spcBef>
                <a:spcPct val="0"/>
              </a:spcBef>
              <a:buClrTx/>
              <a:buNone/>
              <a:defRPr/>
            </a:pPr>
            <a:endParaRPr lang="fi-FI" altLang="fi-FI" sz="1200" dirty="0">
              <a:solidFill>
                <a:schemeClr val="bg1"/>
              </a:solidFill>
              <a:latin typeface="Calibri" panose="020F0502020204030204"/>
            </a:endParaRPr>
          </a:p>
          <a:p>
            <a:pPr lvl="0" algn="l" eaLnBrk="1" hangingPunct="1">
              <a:spcBef>
                <a:spcPct val="0"/>
              </a:spcBef>
              <a:buClrTx/>
              <a:buNone/>
              <a:defRPr/>
            </a:pPr>
            <a:r>
              <a:rPr lang="fi-FI" altLang="fi-FI" sz="1200" dirty="0" err="1">
                <a:solidFill>
                  <a:schemeClr val="bg1"/>
                </a:solidFill>
                <a:latin typeface="Calibri" panose="020F0502020204030204"/>
              </a:rPr>
              <a:t>Source</a:t>
            </a:r>
            <a:r>
              <a:rPr lang="fi-FI" altLang="fi-FI" sz="1200" dirty="0">
                <a:solidFill>
                  <a:schemeClr val="bg1"/>
                </a:solidFill>
                <a:latin typeface="Calibri" panose="020F0502020204030204"/>
              </a:rPr>
              <a:t>: Business Tampere 31.8.2022. </a:t>
            </a:r>
            <a:endParaRPr kumimoji="0" lang="fi-FI" altLang="fi-FI" sz="1200" b="0" i="0" u="none" strike="noStrike" kern="1200" cap="none" spc="0" normalizeH="0" baseline="0" noProof="0" dirty="0">
              <a:ln>
                <a:noFill/>
              </a:ln>
              <a:solidFill>
                <a:schemeClr val="bg1"/>
              </a:solidFill>
              <a:effectLst/>
              <a:uLnTx/>
              <a:uFillTx/>
              <a:latin typeface="Calibri" panose="020F0502020204030204"/>
            </a:endParaRPr>
          </a:p>
        </p:txBody>
      </p:sp>
      <p:sp>
        <p:nvSpPr>
          <p:cNvPr id="4" name="Päivämäärän paikkamerkki 3">
            <a:extLst>
              <a:ext uri="{FF2B5EF4-FFF2-40B4-BE49-F238E27FC236}">
                <a16:creationId xmlns:a16="http://schemas.microsoft.com/office/drawing/2014/main" id="{00650DA7-BDB6-8568-80E4-65E0FCF0B79A}"/>
              </a:ext>
              <a:ext uri="{C183D7F6-B498-43B3-948B-1728B52AA6E4}">
                <adec:decorative xmlns:adec="http://schemas.microsoft.com/office/drawing/2017/decorative" val="1"/>
              </a:ext>
            </a:extLst>
          </p:cNvPr>
          <p:cNvSpPr>
            <a:spLocks noGrp="1"/>
          </p:cNvSpPr>
          <p:nvPr>
            <p:ph type="dt" sz="half" idx="2"/>
          </p:nvPr>
        </p:nvSpPr>
        <p:spPr/>
        <p:txBody>
          <a:bodyPr/>
          <a:lstStyle/>
          <a:p>
            <a:fld id="{97A2E676-63F4-3343-BD52-1D2184EE877E}" type="datetime1">
              <a:rPr lang="fi-FI" smtClean="0"/>
              <a:t>3.11.2025</a:t>
            </a:fld>
            <a:endParaRPr lang="fi-FI"/>
          </a:p>
        </p:txBody>
      </p:sp>
      <p:sp>
        <p:nvSpPr>
          <p:cNvPr id="5" name="Dian numeron paikkamerkki 4">
            <a:extLst>
              <a:ext uri="{FF2B5EF4-FFF2-40B4-BE49-F238E27FC236}">
                <a16:creationId xmlns:a16="http://schemas.microsoft.com/office/drawing/2014/main" id="{5742D6B6-AD8E-53D5-4F03-A95D80E14DF9}"/>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16</a:t>
            </a:fld>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5094771" y="3630706"/>
            <a:ext cx="2325188" cy="232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2"/>
              </a:solidFill>
            </a:endParaRPr>
          </a:p>
        </p:txBody>
      </p:sp>
      <p:sp>
        <p:nvSpPr>
          <p:cNvPr id="10" name="Suorakulmio 9">
            <a:extLst>
              <a:ext uri="{FF2B5EF4-FFF2-40B4-BE49-F238E27FC236}">
                <a16:creationId xmlns:a16="http://schemas.microsoft.com/office/drawing/2014/main" id="{95155B7D-FA5B-DBFD-0496-02BDAEC84F19}"/>
              </a:ext>
            </a:extLst>
          </p:cNvPr>
          <p:cNvSpPr/>
          <p:nvPr/>
        </p:nvSpPr>
        <p:spPr>
          <a:xfrm>
            <a:off x="5031855" y="4288268"/>
            <a:ext cx="2451020" cy="951030"/>
          </a:xfrm>
          <a:prstGeom prst="rect">
            <a:avLst/>
          </a:prstGeom>
        </p:spPr>
        <p:txBody>
          <a:bodyPr wrap="square" lIns="91440" tIns="45720" rIns="91440" bIns="45720" anchor="t">
            <a:spAutoFit/>
          </a:bodyPr>
          <a:lstStyle/>
          <a:p>
            <a:pPr algn="ctr">
              <a:lnSpc>
                <a:spcPct val="90000"/>
              </a:lnSpc>
              <a:spcBef>
                <a:spcPct val="0"/>
              </a:spcBef>
              <a:defRPr/>
            </a:pPr>
            <a:r>
              <a:rPr lang="fi-FI" sz="4200" b="1" dirty="0">
                <a:solidFill>
                  <a:schemeClr val="bg1"/>
                </a:solidFill>
                <a:latin typeface="Montserrat Black" pitchFamily="2" charset="77"/>
                <a:cs typeface="Calibri"/>
              </a:rPr>
              <a:t>173,000</a:t>
            </a:r>
            <a:endParaRPr lang="fi-FI" b="1" dirty="0">
              <a:solidFill>
                <a:schemeClr val="bg1"/>
              </a:solidFill>
              <a:latin typeface="Montserrat Black" pitchFamily="2" charset="77"/>
              <a:cs typeface="Calibri"/>
            </a:endParaRPr>
          </a:p>
          <a:p>
            <a:pPr algn="ctr">
              <a:lnSpc>
                <a:spcPct val="90000"/>
              </a:lnSpc>
              <a:spcBef>
                <a:spcPct val="0"/>
              </a:spcBef>
              <a:defRPr/>
            </a:pPr>
            <a:r>
              <a:rPr lang="fi-FI" sz="2000" dirty="0" err="1">
                <a:solidFill>
                  <a:srgbClr val="FFFFFF"/>
                </a:solidFill>
              </a:rPr>
              <a:t>jobs</a:t>
            </a:r>
            <a:r>
              <a:rPr lang="fi-FI" sz="2000" dirty="0">
                <a:solidFill>
                  <a:srgbClr val="FFFFFF"/>
                </a:solidFill>
              </a:rPr>
              <a:t> in </a:t>
            </a:r>
            <a:r>
              <a:rPr lang="fi-FI" sz="2000" dirty="0" err="1">
                <a:solidFill>
                  <a:srgbClr val="FFFFFF"/>
                </a:solidFill>
              </a:rPr>
              <a:t>the</a:t>
            </a:r>
            <a:r>
              <a:rPr lang="fi-FI" sz="2000" dirty="0">
                <a:solidFill>
                  <a:srgbClr val="FFFFFF"/>
                </a:solidFill>
              </a:rPr>
              <a:t> </a:t>
            </a:r>
            <a:r>
              <a:rPr lang="fi-FI" sz="2000" dirty="0" err="1">
                <a:solidFill>
                  <a:srgbClr val="FFFFFF"/>
                </a:solidFill>
              </a:rPr>
              <a:t>region</a:t>
            </a:r>
            <a:endParaRPr lang="fi-FI" sz="2000" dirty="0">
              <a:solidFill>
                <a:schemeClr val="bg1"/>
              </a:solidFill>
              <a:cs typeface="Calibri"/>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 uri="{C183D7F6-B498-43B3-948B-1728B52AA6E4}">
                <adec:decorative xmlns:adec="http://schemas.microsoft.com/office/drawing/2017/decorative" val="1"/>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40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l="-10315" r="-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655280" y="573817"/>
            <a:ext cx="5745519" cy="1132320"/>
          </a:xfrm>
        </p:spPr>
        <p:txBody>
          <a:bodyPr/>
          <a:lstStyle/>
          <a:p>
            <a:r>
              <a:rPr lang="fi-FI" sz="4000" dirty="0" err="1"/>
              <a:t>We</a:t>
            </a:r>
            <a:r>
              <a:rPr lang="fi-FI" sz="4000" dirty="0"/>
              <a:t> </a:t>
            </a:r>
            <a:r>
              <a:rPr lang="fi-FI" sz="4000" dirty="0" err="1"/>
              <a:t>attract</a:t>
            </a:r>
            <a:r>
              <a:rPr lang="fi-FI" sz="4000" dirty="0"/>
              <a:t> </a:t>
            </a:r>
            <a:r>
              <a:rPr lang="fi-FI" sz="4000" dirty="0" err="1"/>
              <a:t>expertise</a:t>
            </a:r>
            <a:r>
              <a:rPr lang="fi-FI" sz="4000" dirty="0"/>
              <a:t> </a:t>
            </a:r>
            <a:br>
              <a:rPr lang="fi-FI" sz="4000" dirty="0"/>
            </a:br>
            <a:r>
              <a:rPr lang="fi-FI" sz="4000" dirty="0"/>
              <a:t>and </a:t>
            </a:r>
            <a:r>
              <a:rPr lang="fi-FI" sz="4000" dirty="0" err="1"/>
              <a:t>new</a:t>
            </a:r>
            <a:r>
              <a:rPr lang="fi-FI" sz="4000" dirty="0"/>
              <a:t> </a:t>
            </a:r>
            <a:r>
              <a:rPr lang="fi-FI" sz="4000" dirty="0" err="1"/>
              <a:t>talent</a:t>
            </a:r>
            <a:endParaRPr lang="fi-FI" sz="4000" dirty="0"/>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655281" y="1987290"/>
            <a:ext cx="4728165" cy="4163079"/>
          </a:xfrm>
        </p:spPr>
        <p:txBody>
          <a:bodyPr vert="horz" lIns="91440" tIns="45720" rIns="91440" bIns="45720" rtlCol="0" anchor="t">
            <a:noAutofit/>
          </a:bodyPr>
          <a:lstStyle/>
          <a:p>
            <a:pPr marL="0" indent="0">
              <a:buClr>
                <a:schemeClr val="tx1"/>
              </a:buClr>
              <a:buNone/>
            </a:pPr>
            <a:r>
              <a:rPr lang="fi-FI" sz="2000" dirty="0"/>
              <a:t>Tampere </a:t>
            </a:r>
            <a:r>
              <a:rPr lang="fi-FI" sz="2000" dirty="0" err="1"/>
              <a:t>has</a:t>
            </a:r>
            <a:r>
              <a:rPr lang="fi-FI" sz="2000" dirty="0"/>
              <a:t> </a:t>
            </a:r>
            <a:r>
              <a:rPr lang="fi-FI" sz="2000" dirty="0" err="1"/>
              <a:t>plenty</a:t>
            </a:r>
            <a:r>
              <a:rPr lang="fi-FI" sz="2000" dirty="0"/>
              <a:t> of </a:t>
            </a:r>
            <a:r>
              <a:rPr lang="fi-FI" sz="2000" dirty="0" err="1"/>
              <a:t>jobs</a:t>
            </a:r>
            <a:r>
              <a:rPr lang="fi-FI" sz="2000" dirty="0"/>
              <a:t> for </a:t>
            </a:r>
            <a:r>
              <a:rPr lang="fi-FI" sz="2000" dirty="0" err="1"/>
              <a:t>highly</a:t>
            </a:r>
            <a:r>
              <a:rPr lang="fi-FI" sz="2000" dirty="0"/>
              <a:t> </a:t>
            </a:r>
            <a:r>
              <a:rPr lang="fi-FI" sz="2000" dirty="0" err="1"/>
              <a:t>educated</a:t>
            </a:r>
            <a:r>
              <a:rPr lang="fi-FI" sz="2000" dirty="0"/>
              <a:t> </a:t>
            </a:r>
            <a:r>
              <a:rPr lang="fi-FI" sz="2000" dirty="0" err="1"/>
              <a:t>people</a:t>
            </a:r>
            <a:r>
              <a:rPr lang="fi-FI" sz="2000" dirty="0"/>
              <a:t> and </a:t>
            </a:r>
            <a:r>
              <a:rPr lang="fi-FI" sz="2000" dirty="0" err="1"/>
              <a:t>those</a:t>
            </a:r>
            <a:r>
              <a:rPr lang="fi-FI" sz="2000" dirty="0"/>
              <a:t> </a:t>
            </a:r>
            <a:r>
              <a:rPr lang="fi-FI" sz="2000" dirty="0" err="1"/>
              <a:t>with</a:t>
            </a:r>
            <a:r>
              <a:rPr lang="fi-FI" sz="2000" dirty="0"/>
              <a:t> </a:t>
            </a:r>
            <a:r>
              <a:rPr lang="fi-FI" sz="2000" dirty="0" err="1"/>
              <a:t>vocational</a:t>
            </a:r>
            <a:r>
              <a:rPr lang="fi-FI" sz="2000" dirty="0"/>
              <a:t> </a:t>
            </a:r>
            <a:r>
              <a:rPr lang="fi-FI" sz="2000" dirty="0" err="1"/>
              <a:t>expertise</a:t>
            </a:r>
            <a:r>
              <a:rPr lang="fi-FI" sz="2000" dirty="0"/>
              <a:t>. </a:t>
            </a:r>
            <a:r>
              <a:rPr lang="fi-FI" sz="2000" dirty="0" err="1"/>
              <a:t>The</a:t>
            </a:r>
            <a:r>
              <a:rPr lang="fi-FI" sz="2000" dirty="0"/>
              <a:t> Tampere </a:t>
            </a:r>
            <a:r>
              <a:rPr lang="fi-FI" sz="2000" dirty="0" err="1"/>
              <a:t>region</a:t>
            </a:r>
            <a:r>
              <a:rPr lang="fi-FI" sz="2000" dirty="0"/>
              <a:t> is a home to </a:t>
            </a:r>
            <a:r>
              <a:rPr lang="fi-FI" sz="2000" dirty="0">
                <a:ea typeface="+mn-lt"/>
                <a:cs typeface="+mn-lt"/>
              </a:rPr>
              <a:t>49,000</a:t>
            </a:r>
            <a:r>
              <a:rPr lang="fi-FI" sz="2000" dirty="0"/>
              <a:t>  </a:t>
            </a:r>
            <a:r>
              <a:rPr lang="fi-FI" sz="2000" dirty="0" err="1"/>
              <a:t>businesses</a:t>
            </a:r>
            <a:r>
              <a:rPr lang="fi-FI" sz="2000" dirty="0"/>
              <a:t>.</a:t>
            </a:r>
          </a:p>
          <a:p>
            <a:pPr marL="0" indent="0">
              <a:buClr>
                <a:schemeClr val="tx1"/>
              </a:buClr>
              <a:buNone/>
            </a:pPr>
            <a:r>
              <a:rPr lang="fi-FI" sz="2000" b="1" dirty="0"/>
              <a:t>Top </a:t>
            </a:r>
            <a:r>
              <a:rPr lang="fi-FI" sz="2000" b="1" dirty="0" err="1"/>
              <a:t>industries</a:t>
            </a:r>
            <a:r>
              <a:rPr lang="fi-FI" sz="2000" b="1" dirty="0"/>
              <a:t>:</a:t>
            </a:r>
          </a:p>
          <a:p>
            <a:pPr>
              <a:spcBef>
                <a:spcPts val="0"/>
              </a:spcBef>
            </a:pPr>
            <a:r>
              <a:rPr lang="fi-FI" sz="2000" dirty="0"/>
              <a:t>Manufacturing</a:t>
            </a:r>
          </a:p>
          <a:p>
            <a:pPr>
              <a:spcBef>
                <a:spcPts val="0"/>
              </a:spcBef>
            </a:pPr>
            <a:r>
              <a:rPr lang="fi-FI" sz="2000" dirty="0"/>
              <a:t>ICT</a:t>
            </a:r>
          </a:p>
          <a:p>
            <a:pPr>
              <a:spcBef>
                <a:spcPts val="0"/>
              </a:spcBef>
            </a:pPr>
            <a:r>
              <a:rPr lang="fi-FI" sz="2000" dirty="0" err="1"/>
              <a:t>Social</a:t>
            </a:r>
            <a:r>
              <a:rPr lang="fi-FI" sz="2000" dirty="0"/>
              <a:t> and </a:t>
            </a:r>
            <a:r>
              <a:rPr lang="fi-FI" sz="2000" dirty="0" err="1"/>
              <a:t>health</a:t>
            </a:r>
            <a:r>
              <a:rPr lang="fi-FI" sz="2000" dirty="0"/>
              <a:t> </a:t>
            </a:r>
            <a:r>
              <a:rPr lang="fi-FI" sz="2000" dirty="0" err="1"/>
              <a:t>care</a:t>
            </a:r>
            <a:r>
              <a:rPr lang="fi-FI" sz="2000" dirty="0"/>
              <a:t> </a:t>
            </a:r>
            <a:r>
              <a:rPr lang="fi-FI" sz="2000" dirty="0" err="1"/>
              <a:t>services</a:t>
            </a:r>
            <a:endParaRPr lang="fi-FI" sz="2000" dirty="0"/>
          </a:p>
          <a:p>
            <a:pPr marL="0" indent="0">
              <a:buClr>
                <a:schemeClr val="tx1"/>
              </a:buClr>
              <a:buNone/>
            </a:pPr>
            <a:r>
              <a:rPr lang="fi-FI" sz="2000" dirty="0" err="1"/>
              <a:t>Cost-efficient</a:t>
            </a:r>
            <a:r>
              <a:rPr lang="fi-FI" sz="2000" dirty="0"/>
              <a:t> </a:t>
            </a:r>
            <a:r>
              <a:rPr lang="fi-FI" sz="2000" dirty="0" err="1"/>
              <a:t>living</a:t>
            </a:r>
            <a:r>
              <a:rPr lang="fi-FI" sz="2000" dirty="0"/>
              <a:t> </a:t>
            </a:r>
            <a:r>
              <a:rPr lang="fi-FI" sz="2000" dirty="0" err="1"/>
              <a:t>expenses</a:t>
            </a:r>
            <a:r>
              <a:rPr lang="fi-FI" sz="2000" dirty="0"/>
              <a:t>, </a:t>
            </a:r>
            <a:r>
              <a:rPr lang="fi-FI" sz="2000" dirty="0" err="1"/>
              <a:t>smooth</a:t>
            </a:r>
            <a:r>
              <a:rPr lang="fi-FI" sz="2000" dirty="0"/>
              <a:t> </a:t>
            </a:r>
            <a:r>
              <a:rPr lang="fi-FI" sz="2000" dirty="0" err="1"/>
              <a:t>mobility</a:t>
            </a:r>
            <a:r>
              <a:rPr lang="fi-FI" sz="2000" dirty="0"/>
              <a:t> and </a:t>
            </a:r>
            <a:r>
              <a:rPr lang="fi-FI" sz="2000" dirty="0" err="1"/>
              <a:t>diverse</a:t>
            </a:r>
            <a:r>
              <a:rPr lang="fi-FI" sz="2000" dirty="0"/>
              <a:t> </a:t>
            </a:r>
            <a:r>
              <a:rPr lang="fi-FI" sz="2000" dirty="0" err="1"/>
              <a:t>opportunities</a:t>
            </a:r>
            <a:r>
              <a:rPr lang="fi-FI" sz="2000" dirty="0"/>
              <a:t> for </a:t>
            </a:r>
            <a:r>
              <a:rPr lang="fi-FI" sz="2000" dirty="0" err="1"/>
              <a:t>experiences</a:t>
            </a:r>
            <a:r>
              <a:rPr lang="fi-FI" sz="2000" dirty="0"/>
              <a:t> </a:t>
            </a:r>
            <a:r>
              <a:rPr lang="fi-FI" sz="2000" dirty="0" err="1"/>
              <a:t>make</a:t>
            </a:r>
            <a:r>
              <a:rPr lang="fi-FI" sz="2000" dirty="0"/>
              <a:t> </a:t>
            </a:r>
            <a:r>
              <a:rPr lang="fi-FI" sz="2000" dirty="0" err="1"/>
              <a:t>everyday</a:t>
            </a:r>
            <a:r>
              <a:rPr lang="fi-FI" sz="2000" dirty="0"/>
              <a:t> life </a:t>
            </a:r>
            <a:r>
              <a:rPr lang="fi-FI" sz="2000" dirty="0" err="1"/>
              <a:t>easy</a:t>
            </a:r>
            <a:r>
              <a:rPr lang="fi-FI" sz="2000" dirty="0"/>
              <a:t> and </a:t>
            </a:r>
            <a:r>
              <a:rPr lang="fi-FI" sz="2000" dirty="0" err="1"/>
              <a:t>attractive</a:t>
            </a:r>
            <a:r>
              <a:rPr lang="fi-FI" sz="2000" dirty="0"/>
              <a:t>. </a:t>
            </a:r>
            <a:r>
              <a:rPr lang="fi-FI" sz="2000" dirty="0" err="1"/>
              <a:t>It’s</a:t>
            </a:r>
            <a:r>
              <a:rPr lang="fi-FI" sz="2000" dirty="0"/>
              <a:t> </a:t>
            </a:r>
            <a:r>
              <a:rPr lang="fi-FI" sz="2000" dirty="0" err="1"/>
              <a:t>easy</a:t>
            </a:r>
            <a:r>
              <a:rPr lang="fi-FI" sz="2000" dirty="0"/>
              <a:t> to </a:t>
            </a:r>
            <a:r>
              <a:rPr lang="fi-FI" sz="2000" dirty="0" err="1"/>
              <a:t>feel</a:t>
            </a:r>
            <a:r>
              <a:rPr lang="fi-FI" sz="2000" dirty="0"/>
              <a:t> at home </a:t>
            </a:r>
            <a:r>
              <a:rPr lang="fi-FI" sz="2000" dirty="0" err="1"/>
              <a:t>here</a:t>
            </a:r>
            <a:r>
              <a:rPr lang="fi-FI" sz="2000" dirty="0"/>
              <a:t>.</a:t>
            </a:r>
          </a:p>
          <a:p>
            <a:endParaRPr lang="fi-FI" sz="2000" dirty="0"/>
          </a:p>
        </p:txBody>
      </p:sp>
      <p:sp>
        <p:nvSpPr>
          <p:cNvPr id="4" name="Päivämäärän paikkamerkki 3">
            <a:extLst>
              <a:ext uri="{FF2B5EF4-FFF2-40B4-BE49-F238E27FC236}">
                <a16:creationId xmlns:a16="http://schemas.microsoft.com/office/drawing/2014/main" id="{7C969818-28A7-8778-73E4-6CF1AF194AFB}"/>
              </a:ext>
              <a:ext uri="{C183D7F6-B498-43B3-948B-1728B52AA6E4}">
                <adec:decorative xmlns:adec="http://schemas.microsoft.com/office/drawing/2017/decorative" val="1"/>
              </a:ext>
            </a:extLst>
          </p:cNvPr>
          <p:cNvSpPr>
            <a:spLocks noGrp="1"/>
          </p:cNvSpPr>
          <p:nvPr>
            <p:ph type="dt" sz="half" idx="2"/>
          </p:nvPr>
        </p:nvSpPr>
        <p:spPr/>
        <p:txBody>
          <a:bodyPr/>
          <a:lstStyle/>
          <a:p>
            <a:fld id="{2E4D861A-F331-2143-917E-C919AA83DACE}" type="datetime1">
              <a:rPr lang="fi-FI" smtClean="0"/>
              <a:t>3.11.2025</a:t>
            </a:fld>
            <a:endParaRPr lang="fi-FI"/>
          </a:p>
        </p:txBody>
      </p:sp>
      <p:sp>
        <p:nvSpPr>
          <p:cNvPr id="5" name="Dian numeron paikkamerkki 4">
            <a:extLst>
              <a:ext uri="{FF2B5EF4-FFF2-40B4-BE49-F238E27FC236}">
                <a16:creationId xmlns:a16="http://schemas.microsoft.com/office/drawing/2014/main" id="{24A4941C-3515-FC03-8A14-B135A5EC8AD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17</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 uri="{C183D7F6-B498-43B3-948B-1728B52AA6E4}">
                <adec:decorative xmlns:adec="http://schemas.microsoft.com/office/drawing/2017/decorative" val="1"/>
              </a:ext>
            </a:extLst>
          </p:cNvPr>
          <p:cNvSpPr txBox="1">
            <a:spLocks noChangeArrowheads="1"/>
          </p:cNvSpPr>
          <p:nvPr/>
        </p:nvSpPr>
        <p:spPr bwMode="auto">
          <a:xfrm>
            <a:off x="609600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7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4" y="1326398"/>
            <a:ext cx="6171782" cy="1382743"/>
          </a:xfrm>
        </p:spPr>
        <p:txBody>
          <a:bodyPr/>
          <a:lstStyle/>
          <a:p>
            <a:r>
              <a:rPr lang="fi-FI" sz="2000" b="0" spc="20" dirty="0"/>
              <a:t>INTERNATIONAL TALENT–</a:t>
            </a:r>
            <a:br>
              <a:rPr lang="fi-FI" sz="2400" b="0" spc="20" dirty="0"/>
            </a:br>
            <a:r>
              <a:rPr lang="en-GB" sz="4000" spc="-50" dirty="0"/>
              <a:t>Functioning communities</a:t>
            </a:r>
            <a:br>
              <a:rPr lang="en-GB" sz="4000" dirty="0"/>
            </a:br>
            <a:r>
              <a:rPr lang="en-GB" sz="4000" dirty="0"/>
              <a:t>support good living</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3" y="2803698"/>
            <a:ext cx="5449897" cy="4163079"/>
          </a:xfrm>
        </p:spPr>
        <p:txBody>
          <a:bodyPr vert="horz" lIns="91440" tIns="45720" rIns="91440" bIns="45720" rtlCol="0" anchor="t">
            <a:normAutofit/>
          </a:bodyPr>
          <a:lstStyle/>
          <a:p>
            <a:pPr>
              <a:spcBef>
                <a:spcPts val="400"/>
              </a:spcBef>
            </a:pPr>
            <a:r>
              <a:rPr lang="fi-FI" sz="2000" b="1" dirty="0"/>
              <a:t>100 </a:t>
            </a:r>
            <a:r>
              <a:rPr lang="fi-FI" sz="2000" dirty="0" err="1"/>
              <a:t>languages</a:t>
            </a:r>
            <a:endParaRPr lang="fi-FI" sz="2000" dirty="0"/>
          </a:p>
          <a:p>
            <a:pPr>
              <a:spcBef>
                <a:spcPts val="400"/>
              </a:spcBef>
            </a:pPr>
            <a:r>
              <a:rPr lang="fi-FI" sz="2000" b="1" dirty="0"/>
              <a:t>84 </a:t>
            </a:r>
            <a:r>
              <a:rPr lang="fi-FI" sz="2000" dirty="0" err="1"/>
              <a:t>nationalities</a:t>
            </a:r>
            <a:endParaRPr lang="fi-FI" sz="2000" dirty="0"/>
          </a:p>
          <a:p>
            <a:pPr>
              <a:spcBef>
                <a:spcPts val="400"/>
              </a:spcBef>
            </a:pPr>
            <a:r>
              <a:rPr lang="fi-FI" sz="2000" b="1" dirty="0"/>
              <a:t>29,500 </a:t>
            </a:r>
            <a:r>
              <a:rPr lang="fi-FI" sz="2000" dirty="0"/>
              <a:t>non-</a:t>
            </a:r>
            <a:r>
              <a:rPr lang="fi-FI" sz="2000" dirty="0" err="1"/>
              <a:t>Finnish</a:t>
            </a:r>
            <a:r>
              <a:rPr lang="fi-FI" sz="2000" dirty="0"/>
              <a:t> </a:t>
            </a:r>
            <a:r>
              <a:rPr lang="fi-FI" sz="2000" dirty="0" err="1"/>
              <a:t>speakers</a:t>
            </a:r>
            <a:r>
              <a:rPr lang="fi-FI" sz="2000" dirty="0"/>
              <a:t>  (12/2024) </a:t>
            </a:r>
            <a:endParaRPr lang="fi-FI" sz="2000" dirty="0">
              <a:cs typeface="Calibri"/>
            </a:endParaRPr>
          </a:p>
          <a:p>
            <a:pPr marL="0" indent="0">
              <a:buNone/>
            </a:pPr>
            <a:r>
              <a:rPr lang="fi-FI" sz="2000" dirty="0"/>
              <a:t>In Tampere, </a:t>
            </a:r>
            <a:r>
              <a:rPr lang="fi-FI" sz="2000" dirty="0" err="1"/>
              <a:t>it’s</a:t>
            </a:r>
            <a:r>
              <a:rPr lang="fi-FI" sz="2000" dirty="0"/>
              <a:t> </a:t>
            </a:r>
            <a:r>
              <a:rPr lang="fi-FI" sz="2000" dirty="0" err="1"/>
              <a:t>easy</a:t>
            </a:r>
            <a:r>
              <a:rPr lang="fi-FI" sz="2000" dirty="0"/>
              <a:t> to </a:t>
            </a:r>
            <a:r>
              <a:rPr lang="fi-FI" sz="2000" dirty="0" err="1"/>
              <a:t>balance</a:t>
            </a:r>
            <a:r>
              <a:rPr lang="fi-FI" sz="2000" dirty="0"/>
              <a:t> </a:t>
            </a:r>
            <a:r>
              <a:rPr lang="fi-FI" sz="2000" dirty="0" err="1"/>
              <a:t>your</a:t>
            </a:r>
            <a:r>
              <a:rPr lang="fi-FI" sz="2000" dirty="0"/>
              <a:t> </a:t>
            </a:r>
            <a:r>
              <a:rPr lang="fi-FI" sz="2000" dirty="0" err="1"/>
              <a:t>work</a:t>
            </a:r>
            <a:r>
              <a:rPr lang="fi-FI" sz="2000" dirty="0"/>
              <a:t> </a:t>
            </a:r>
            <a:br>
              <a:rPr lang="fi-FI" sz="2000" dirty="0"/>
            </a:br>
            <a:r>
              <a:rPr lang="fi-FI" sz="2000" dirty="0"/>
              <a:t>and </a:t>
            </a:r>
            <a:r>
              <a:rPr lang="fi-FI" sz="2000" dirty="0" err="1"/>
              <a:t>private</a:t>
            </a:r>
            <a:r>
              <a:rPr lang="fi-FI" sz="2000" dirty="0"/>
              <a:t> life. </a:t>
            </a:r>
            <a:r>
              <a:rPr lang="fi-FI" sz="2000" dirty="0" err="1"/>
              <a:t>Our</a:t>
            </a:r>
            <a:r>
              <a:rPr lang="fi-FI" sz="2000" dirty="0"/>
              <a:t> </a:t>
            </a:r>
            <a:r>
              <a:rPr lang="fi-FI" sz="2000" dirty="0" err="1"/>
              <a:t>international</a:t>
            </a:r>
            <a:r>
              <a:rPr lang="fi-FI" sz="2000" dirty="0"/>
              <a:t> </a:t>
            </a:r>
            <a:r>
              <a:rPr lang="fi-FI" sz="2000" dirty="0" err="1"/>
              <a:t>community</a:t>
            </a:r>
            <a:r>
              <a:rPr lang="fi-FI" sz="2000" dirty="0"/>
              <a:t> </a:t>
            </a:r>
            <a:r>
              <a:rPr lang="fi-FI" sz="2000" dirty="0" err="1"/>
              <a:t>welcomes</a:t>
            </a:r>
            <a:r>
              <a:rPr lang="fi-FI" sz="2000" dirty="0"/>
              <a:t> </a:t>
            </a:r>
            <a:r>
              <a:rPr lang="fi-FI" sz="2000" dirty="0" err="1"/>
              <a:t>all</a:t>
            </a:r>
            <a:r>
              <a:rPr lang="fi-FI" sz="2000" dirty="0"/>
              <a:t> </a:t>
            </a:r>
            <a:r>
              <a:rPr lang="fi-FI" sz="2000" dirty="0" err="1"/>
              <a:t>new</a:t>
            </a:r>
            <a:r>
              <a:rPr lang="fi-FI" sz="2000" dirty="0"/>
              <a:t> </a:t>
            </a:r>
            <a:r>
              <a:rPr lang="fi-FI" sz="2000" dirty="0" err="1"/>
              <a:t>residents</a:t>
            </a:r>
            <a:r>
              <a:rPr lang="fi-FI" sz="2000" dirty="0"/>
              <a:t> </a:t>
            </a:r>
            <a:r>
              <a:rPr lang="fi-FI" sz="2000" dirty="0" err="1"/>
              <a:t>with</a:t>
            </a:r>
            <a:r>
              <a:rPr lang="fi-FI" sz="2000" dirty="0"/>
              <a:t> open </a:t>
            </a:r>
            <a:r>
              <a:rPr lang="fi-FI" sz="2000" dirty="0" err="1"/>
              <a:t>arms</a:t>
            </a:r>
            <a:r>
              <a:rPr lang="fi-FI" sz="2000" dirty="0"/>
              <a:t>.</a:t>
            </a:r>
          </a:p>
          <a:p>
            <a:pPr marL="0" indent="0">
              <a:buNone/>
            </a:pPr>
            <a:r>
              <a:rPr lang="fi-FI" sz="2000" dirty="0" err="1"/>
              <a:t>The</a:t>
            </a:r>
            <a:r>
              <a:rPr lang="fi-FI" sz="2000" dirty="0"/>
              <a:t> </a:t>
            </a:r>
            <a:r>
              <a:rPr lang="fi-FI" sz="2000" dirty="0" err="1"/>
              <a:t>Hidden</a:t>
            </a:r>
            <a:r>
              <a:rPr lang="fi-FI" sz="2000" dirty="0"/>
              <a:t> </a:t>
            </a:r>
            <a:r>
              <a:rPr lang="fi-FI" sz="2000" dirty="0" err="1"/>
              <a:t>Gems</a:t>
            </a:r>
            <a:r>
              <a:rPr lang="fi-FI" sz="2000" dirty="0"/>
              <a:t> </a:t>
            </a:r>
            <a:r>
              <a:rPr lang="fi-FI" sz="2000" dirty="0" err="1"/>
              <a:t>project</a:t>
            </a:r>
            <a:r>
              <a:rPr lang="fi-FI" sz="2000" dirty="0"/>
              <a:t> </a:t>
            </a:r>
            <a:r>
              <a:rPr lang="fi-FI" sz="2000" dirty="0" err="1"/>
              <a:t>helps</a:t>
            </a:r>
            <a:r>
              <a:rPr lang="fi-FI" sz="2000" dirty="0"/>
              <a:t> </a:t>
            </a:r>
            <a:r>
              <a:rPr lang="fi-FI" sz="2000" dirty="0" err="1"/>
              <a:t>the</a:t>
            </a:r>
            <a:r>
              <a:rPr lang="fi-FI" sz="2000" dirty="0"/>
              <a:t> </a:t>
            </a:r>
            <a:r>
              <a:rPr lang="fi-FI" sz="2000" dirty="0" err="1"/>
              <a:t>spouses</a:t>
            </a:r>
            <a:r>
              <a:rPr lang="fi-FI" sz="2000" dirty="0"/>
              <a:t> of </a:t>
            </a:r>
            <a:r>
              <a:rPr lang="fi-FI" sz="2000" dirty="0" err="1"/>
              <a:t>international</a:t>
            </a:r>
            <a:r>
              <a:rPr lang="fi-FI" sz="2000" dirty="0"/>
              <a:t> </a:t>
            </a:r>
            <a:r>
              <a:rPr lang="fi-FI" sz="2000" dirty="0" err="1"/>
              <a:t>employees</a:t>
            </a:r>
            <a:r>
              <a:rPr lang="fi-FI" sz="2000" dirty="0"/>
              <a:t> to </a:t>
            </a:r>
            <a:r>
              <a:rPr lang="fi-FI" sz="2000" dirty="0" err="1"/>
              <a:t>integrate</a:t>
            </a:r>
            <a:r>
              <a:rPr lang="fi-FI" sz="2000" dirty="0"/>
              <a:t> and </a:t>
            </a:r>
            <a:r>
              <a:rPr lang="fi-FI" sz="2000" dirty="0" err="1"/>
              <a:t>find</a:t>
            </a:r>
            <a:r>
              <a:rPr lang="fi-FI" sz="2000" dirty="0"/>
              <a:t> </a:t>
            </a:r>
            <a:r>
              <a:rPr lang="fi-FI" sz="2000" dirty="0" err="1"/>
              <a:t>jobs</a:t>
            </a:r>
            <a:r>
              <a:rPr lang="fi-FI" sz="2000" dirty="0"/>
              <a:t>.</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7466DBEE-BE9F-364E-8B50-BF8513CBE563}" type="datetime1">
              <a:rPr lang="fi-FI" smtClean="0"/>
              <a:t>3.11.2025</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1" name="Kuva 10" descr="Kuva, joka sisältää kohteen piha-, vaate, henkilö, puu&#10;&#10;Tekoälyllä luotu sisältö voi olla virheellistä.">
            <a:extLst>
              <a:ext uri="{FF2B5EF4-FFF2-40B4-BE49-F238E27FC236}">
                <a16:creationId xmlns:a16="http://schemas.microsoft.com/office/drawing/2014/main" id="{B7B9E576-7F95-0E96-A193-273EE26F0E7C}"/>
              </a:ext>
            </a:extLst>
          </p:cNvPr>
          <p:cNvPicPr>
            <a:picLocks noChangeAspect="1"/>
          </p:cNvPicPr>
          <p:nvPr/>
        </p:nvPicPr>
        <p:blipFill>
          <a:blip r:embed="rId4">
            <a:extLst>
              <a:ext uri="{28A0092B-C50C-407E-A947-70E740481C1C}">
                <a14:useLocalDpi xmlns:a14="http://schemas.microsoft.com/office/drawing/2010/main" val="0"/>
              </a:ext>
            </a:extLst>
          </a:blip>
          <a:srcRect l="17922"/>
          <a:stretch>
            <a:fillRect/>
          </a:stretch>
        </p:blipFill>
        <p:spPr>
          <a:xfrm>
            <a:off x="0" y="0"/>
            <a:ext cx="5625236" cy="6858000"/>
          </a:xfrm>
          <a:prstGeom prst="rect">
            <a:avLst/>
          </a:prstGeom>
        </p:spPr>
      </p:pic>
    </p:spTree>
    <p:extLst>
      <p:ext uri="{BB962C8B-B14F-4D97-AF65-F5344CB8AC3E}">
        <p14:creationId xmlns:p14="http://schemas.microsoft.com/office/powerpoint/2010/main" val="25900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se-up of a person welding, with sparks flying.">
            <a:extLst>
              <a:ext uri="{FF2B5EF4-FFF2-40B4-BE49-F238E27FC236}">
                <a16:creationId xmlns:a16="http://schemas.microsoft.com/office/drawing/2014/main" id="{2D1429E9-576E-BA0D-5761-58D57346491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5389"/>
          </a:xfrm>
          <a:prstGeom prst="rect">
            <a:avLst/>
          </a:prstGeom>
        </p:spPr>
      </p:pic>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p:txBody>
          <a:bodyPr/>
          <a:lstStyle/>
          <a:p>
            <a:r>
              <a:rPr lang="fi-FI" sz="4000" dirty="0" err="1"/>
              <a:t>The</a:t>
            </a:r>
            <a:r>
              <a:rPr lang="fi-FI" sz="4000" dirty="0"/>
              <a:t> city of</a:t>
            </a:r>
            <a:br>
              <a:rPr lang="fi-FI" sz="4000" dirty="0"/>
            </a:br>
            <a:r>
              <a:rPr lang="fi-FI" sz="4000" dirty="0" err="1"/>
              <a:t>employer</a:t>
            </a:r>
            <a:r>
              <a:rPr lang="fi-FI" sz="4000" dirty="0"/>
              <a:t> </a:t>
            </a:r>
            <a:r>
              <a:rPr lang="fi-FI" sz="4000" dirty="0" err="1"/>
              <a:t>growth</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55281" y="1897033"/>
            <a:ext cx="5105439" cy="4711882"/>
          </a:xfrm>
        </p:spPr>
        <p:txBody>
          <a:bodyPr>
            <a:noAutofit/>
          </a:bodyPr>
          <a:lstStyle/>
          <a:p>
            <a:pPr marL="0" indent="0">
              <a:spcBef>
                <a:spcPts val="0"/>
              </a:spcBef>
              <a:buNone/>
            </a:pPr>
            <a:r>
              <a:rPr lang="fi-FI" sz="1900" dirty="0" err="1"/>
              <a:t>The</a:t>
            </a:r>
            <a:r>
              <a:rPr lang="fi-FI" sz="1900" dirty="0"/>
              <a:t> </a:t>
            </a:r>
            <a:r>
              <a:rPr lang="fi-FI" sz="1900" dirty="0" err="1"/>
              <a:t>manufacturing</a:t>
            </a:r>
            <a:r>
              <a:rPr lang="fi-FI" sz="1900" dirty="0"/>
              <a:t> </a:t>
            </a:r>
            <a:r>
              <a:rPr lang="fi-FI" sz="1900" dirty="0" err="1"/>
              <a:t>industry</a:t>
            </a:r>
            <a:r>
              <a:rPr lang="fi-FI" sz="1900" dirty="0"/>
              <a:t> in Tampere </a:t>
            </a:r>
            <a:br>
              <a:rPr lang="fi-FI" sz="1900" dirty="0"/>
            </a:br>
            <a:r>
              <a:rPr lang="fi-FI" sz="1900" dirty="0"/>
              <a:t>is </a:t>
            </a:r>
            <a:r>
              <a:rPr lang="fi-FI" sz="1900" dirty="0" err="1"/>
              <a:t>one</a:t>
            </a:r>
            <a:r>
              <a:rPr lang="fi-FI" sz="1900" dirty="0"/>
              <a:t> of </a:t>
            </a:r>
            <a:r>
              <a:rPr lang="fi-FI" sz="1900" dirty="0" err="1"/>
              <a:t>the</a:t>
            </a:r>
            <a:r>
              <a:rPr lang="fi-FI" sz="1900" dirty="0"/>
              <a:t> </a:t>
            </a:r>
            <a:r>
              <a:rPr lang="fi-FI" sz="1900" dirty="0" err="1"/>
              <a:t>most</a:t>
            </a:r>
            <a:r>
              <a:rPr lang="fi-FI" sz="1900" dirty="0"/>
              <a:t> </a:t>
            </a:r>
            <a:r>
              <a:rPr lang="fi-FI" sz="1900" dirty="0" err="1"/>
              <a:t>important</a:t>
            </a:r>
            <a:r>
              <a:rPr lang="fi-FI" sz="1900" dirty="0"/>
              <a:t> </a:t>
            </a:r>
            <a:r>
              <a:rPr lang="fi-FI" sz="1900" dirty="0" err="1"/>
              <a:t>components</a:t>
            </a:r>
            <a:r>
              <a:rPr lang="fi-FI" sz="1900" dirty="0"/>
              <a:t> of </a:t>
            </a:r>
            <a:r>
              <a:rPr lang="fi-FI" sz="1900" dirty="0" err="1"/>
              <a:t>export</a:t>
            </a:r>
            <a:r>
              <a:rPr lang="fi-FI" sz="1900" dirty="0"/>
              <a:t> in Finland. </a:t>
            </a:r>
          </a:p>
          <a:p>
            <a:pPr marL="0" indent="0">
              <a:buNone/>
            </a:pPr>
            <a:r>
              <a:rPr lang="fi-FI" sz="1900" dirty="0"/>
              <a:t>Tampere is a home to </a:t>
            </a:r>
            <a:r>
              <a:rPr lang="fi-FI" sz="1900" dirty="0" err="1"/>
              <a:t>multidisciplinary</a:t>
            </a:r>
            <a:r>
              <a:rPr lang="fi-FI" sz="1900" dirty="0"/>
              <a:t> and </a:t>
            </a:r>
            <a:r>
              <a:rPr lang="fi-FI" sz="1900" dirty="0" err="1"/>
              <a:t>new</a:t>
            </a:r>
            <a:r>
              <a:rPr lang="fi-FI" sz="1900" dirty="0"/>
              <a:t> </a:t>
            </a:r>
            <a:r>
              <a:rPr lang="fi-FI" sz="1900" dirty="0" err="1"/>
              <a:t>technological</a:t>
            </a:r>
            <a:r>
              <a:rPr lang="fi-FI" sz="1900" dirty="0"/>
              <a:t> </a:t>
            </a:r>
            <a:r>
              <a:rPr lang="fi-FI" sz="1900" dirty="0" err="1"/>
              <a:t>expertise</a:t>
            </a:r>
            <a:r>
              <a:rPr lang="fi-FI" sz="1900" dirty="0"/>
              <a:t> in </a:t>
            </a:r>
            <a:r>
              <a:rPr lang="fi-FI" sz="1900" dirty="0" err="1"/>
              <a:t>multiple</a:t>
            </a:r>
            <a:r>
              <a:rPr lang="fi-FI" sz="1900" dirty="0"/>
              <a:t> </a:t>
            </a:r>
            <a:r>
              <a:rPr lang="fi-FI" sz="1900" dirty="0" err="1"/>
              <a:t>fields</a:t>
            </a:r>
            <a:r>
              <a:rPr lang="fi-FI" sz="1900" dirty="0"/>
              <a:t>, </a:t>
            </a:r>
            <a:r>
              <a:rPr lang="fi-FI" sz="1900" dirty="0" err="1"/>
              <a:t>such</a:t>
            </a:r>
            <a:r>
              <a:rPr lang="fi-FI" sz="1900" dirty="0"/>
              <a:t> as:</a:t>
            </a:r>
          </a:p>
          <a:p>
            <a:pPr>
              <a:spcBef>
                <a:spcPts val="0"/>
              </a:spcBef>
            </a:pPr>
            <a:r>
              <a:rPr lang="fi-FI" sz="1900" dirty="0" err="1"/>
              <a:t>Camera</a:t>
            </a:r>
            <a:r>
              <a:rPr lang="fi-FI" sz="1900" dirty="0"/>
              <a:t> </a:t>
            </a:r>
            <a:r>
              <a:rPr lang="fi-FI" sz="1900" dirty="0" err="1"/>
              <a:t>technology</a:t>
            </a:r>
            <a:endParaRPr lang="fi-FI" sz="1900" dirty="0"/>
          </a:p>
          <a:p>
            <a:pPr>
              <a:spcBef>
                <a:spcPts val="0"/>
              </a:spcBef>
            </a:pPr>
            <a:r>
              <a:rPr lang="fi-FI" sz="1900" dirty="0"/>
              <a:t>VR/AR business</a:t>
            </a:r>
          </a:p>
          <a:p>
            <a:pPr>
              <a:spcBef>
                <a:spcPts val="0"/>
              </a:spcBef>
            </a:pPr>
            <a:r>
              <a:rPr lang="fi-FI" sz="1900" dirty="0"/>
              <a:t>Gaming </a:t>
            </a:r>
            <a:r>
              <a:rPr lang="fi-FI" sz="1900" dirty="0" err="1"/>
              <a:t>industry</a:t>
            </a:r>
            <a:endParaRPr lang="fi-FI" sz="1900" dirty="0"/>
          </a:p>
          <a:p>
            <a:pPr>
              <a:spcBef>
                <a:spcPts val="0"/>
              </a:spcBef>
            </a:pPr>
            <a:r>
              <a:rPr lang="fi-FI" sz="1900" dirty="0"/>
              <a:t>Health </a:t>
            </a:r>
            <a:r>
              <a:rPr lang="fi-FI" sz="1900" dirty="0" err="1"/>
              <a:t>care</a:t>
            </a:r>
            <a:r>
              <a:rPr lang="fi-FI" sz="1900" dirty="0"/>
              <a:t> </a:t>
            </a:r>
            <a:r>
              <a:rPr lang="fi-FI" sz="1900" dirty="0" err="1"/>
              <a:t>technology</a:t>
            </a:r>
            <a:endParaRPr lang="fi-FI" sz="1900" dirty="0"/>
          </a:p>
          <a:p>
            <a:pPr>
              <a:spcBef>
                <a:spcPts val="0"/>
              </a:spcBef>
            </a:pPr>
            <a:r>
              <a:rPr lang="fi-FI" sz="1900" dirty="0"/>
              <a:t>Automotive </a:t>
            </a:r>
            <a:r>
              <a:rPr lang="fi-FI" sz="1900" dirty="0" err="1"/>
              <a:t>industry</a:t>
            </a:r>
            <a:endParaRPr lang="fi-FI" sz="1900" dirty="0"/>
          </a:p>
          <a:p>
            <a:pPr marL="0" indent="0">
              <a:buNone/>
            </a:pPr>
            <a:r>
              <a:rPr lang="fi-FI" sz="1900" dirty="0" err="1"/>
              <a:t>Competent</a:t>
            </a:r>
            <a:r>
              <a:rPr lang="fi-FI" sz="1900" dirty="0"/>
              <a:t> </a:t>
            </a:r>
            <a:r>
              <a:rPr lang="fi-FI" sz="1900" dirty="0" err="1"/>
              <a:t>employees</a:t>
            </a:r>
            <a:r>
              <a:rPr lang="fi-FI" sz="1900" dirty="0"/>
              <a:t>, </a:t>
            </a:r>
            <a:r>
              <a:rPr lang="fi-FI" sz="1900" dirty="0" err="1"/>
              <a:t>the</a:t>
            </a:r>
            <a:r>
              <a:rPr lang="fi-FI" sz="1900" dirty="0"/>
              <a:t> </a:t>
            </a:r>
            <a:r>
              <a:rPr lang="fi-FI" sz="1900" dirty="0" err="1"/>
              <a:t>power</a:t>
            </a:r>
            <a:r>
              <a:rPr lang="fi-FI" sz="1900" dirty="0"/>
              <a:t> of </a:t>
            </a:r>
            <a:r>
              <a:rPr lang="fi-FI" sz="1900" dirty="0" err="1"/>
              <a:t>networks</a:t>
            </a:r>
            <a:r>
              <a:rPr lang="fi-FI" sz="1900" dirty="0"/>
              <a:t> and </a:t>
            </a:r>
            <a:r>
              <a:rPr lang="fi-FI" sz="1900" dirty="0" err="1"/>
              <a:t>its</a:t>
            </a:r>
            <a:r>
              <a:rPr lang="fi-FI" sz="1900" dirty="0"/>
              <a:t> </a:t>
            </a:r>
            <a:r>
              <a:rPr lang="fi-FI" sz="1900" dirty="0" err="1"/>
              <a:t>central</a:t>
            </a:r>
            <a:r>
              <a:rPr lang="fi-FI" sz="1900" dirty="0"/>
              <a:t> </a:t>
            </a:r>
            <a:r>
              <a:rPr lang="fi-FI" sz="1900" dirty="0" err="1"/>
              <a:t>location</a:t>
            </a:r>
            <a:r>
              <a:rPr lang="fi-FI" sz="1900" dirty="0"/>
              <a:t> </a:t>
            </a:r>
            <a:r>
              <a:rPr lang="fi-FI" sz="1900" dirty="0" err="1"/>
              <a:t>make</a:t>
            </a:r>
            <a:r>
              <a:rPr lang="fi-FI" sz="1900" dirty="0"/>
              <a:t> Tampere an </a:t>
            </a:r>
            <a:r>
              <a:rPr lang="fi-FI" sz="1900" dirty="0" err="1"/>
              <a:t>appealing</a:t>
            </a:r>
            <a:r>
              <a:rPr lang="fi-FI" sz="1900" dirty="0"/>
              <a:t> home for </a:t>
            </a:r>
            <a:r>
              <a:rPr lang="fi-FI" sz="1900" dirty="0" err="1"/>
              <a:t>employers</a:t>
            </a:r>
            <a:r>
              <a:rPr lang="fi-FI" sz="1900" dirty="0"/>
              <a:t>. </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3678410"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C8406D1F-BF8C-8C47-9D52-0E26C7A046A5}" type="datetime1">
              <a:rPr lang="fi-FI" smtClean="0"/>
              <a:t>3.11.2025</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19</a:t>
            </a:fld>
            <a:endParaRPr lang="fi-FI" dirty="0"/>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6403292"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Laura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2" name="Kuva 11">
            <a:extLst>
              <a:ext uri="{FF2B5EF4-FFF2-40B4-BE49-F238E27FC236}">
                <a16:creationId xmlns:a16="http://schemas.microsoft.com/office/drawing/2014/main" id="{4D27BB50-806F-A2FF-1C49-12BEAD4039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309221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24">
            <a:extLst>
              <a:ext uri="{FF2B5EF4-FFF2-40B4-BE49-F238E27FC236}">
                <a16:creationId xmlns:a16="http://schemas.microsoft.com/office/drawing/2014/main" id="{1F1CFB57-6EA6-17F7-042C-691E365B1D0A}"/>
              </a:ext>
              <a:ext uri="{C183D7F6-B498-43B3-948B-1728B52AA6E4}">
                <adec:decorative xmlns:adec="http://schemas.microsoft.com/office/drawing/2017/decorative" val="1"/>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a:t>
            </a:r>
            <a:r>
              <a:rPr lang="en-GB" altLang="fi-FI" sz="1200" dirty="0" err="1">
                <a:solidFill>
                  <a:schemeClr val="tx1"/>
                </a:solidFill>
              </a:rPr>
              <a:t>Vanzo</a:t>
            </a:r>
            <a:r>
              <a:rPr lang="fi-FI" altLang="fi-FI" sz="1200" dirty="0">
                <a:solidFill>
                  <a:schemeClr val="tx1"/>
                </a:solidFill>
              </a:rPr>
              <a:t> </a:t>
            </a:r>
          </a:p>
        </p:txBody>
      </p:sp>
      <p:sp>
        <p:nvSpPr>
          <p:cNvPr id="2" name="Otsikko 1">
            <a:extLst>
              <a:ext uri="{FF2B5EF4-FFF2-40B4-BE49-F238E27FC236}">
                <a16:creationId xmlns:a16="http://schemas.microsoft.com/office/drawing/2014/main" id="{53EFBA73-4781-779E-BA58-6921545D5495}"/>
              </a:ext>
            </a:extLst>
          </p:cNvPr>
          <p:cNvSpPr>
            <a:spLocks noGrp="1"/>
          </p:cNvSpPr>
          <p:nvPr>
            <p:ph type="title"/>
          </p:nvPr>
        </p:nvSpPr>
        <p:spPr>
          <a:xfrm>
            <a:off x="831850" y="-1060926"/>
            <a:ext cx="10515600" cy="1060926"/>
          </a:xfrm>
        </p:spPr>
        <p:txBody>
          <a:bodyPr vert="horz" lIns="91440" tIns="45720" rIns="91440" bIns="45720" rtlCol="0" anchor="b">
            <a:normAutofit/>
          </a:bodyPr>
          <a:lstStyle/>
          <a:p>
            <a:r>
              <a:rPr lang="fi-FI" dirty="0" err="1"/>
              <a:t>The</a:t>
            </a:r>
            <a:r>
              <a:rPr lang="fi-FI" dirty="0"/>
              <a:t> </a:t>
            </a:r>
            <a:r>
              <a:rPr lang="fi-FI" dirty="0" err="1"/>
              <a:t>Story</a:t>
            </a:r>
            <a:r>
              <a:rPr lang="fi-FI" dirty="0"/>
              <a:t> of 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en-GB" sz="1600" b="1" dirty="0">
                <a:solidFill>
                  <a:srgbClr val="FFFFFF"/>
                </a:solidFill>
              </a:rPr>
              <a:t>Tampere is a state of mind. It is something that resides within </a:t>
            </a:r>
            <a:br>
              <a:rPr lang="en-GB" sz="1600" b="1" dirty="0">
                <a:solidFill>
                  <a:srgbClr val="FFFFFF"/>
                </a:solidFill>
              </a:rPr>
            </a:br>
            <a:r>
              <a:rPr lang="en-GB" sz="1600" b="1" dirty="0">
                <a:solidFill>
                  <a:srgbClr val="FFFFFF"/>
                </a:solidFill>
              </a:rPr>
              <a:t>all of us and is deeply rooted in the ridges of the landscape. </a:t>
            </a:r>
            <a:br>
              <a:rPr lang="en-GB" sz="1600" b="1" dirty="0">
                <a:solidFill>
                  <a:srgbClr val="FFFFFF"/>
                </a:solidFill>
              </a:rPr>
            </a:br>
            <a:r>
              <a:rPr lang="en-GB" sz="1600" b="1" dirty="0">
                <a:solidFill>
                  <a:srgbClr val="FFFFFF"/>
                </a:solidFill>
              </a:rPr>
              <a:t>Here, by the banks of the </a:t>
            </a:r>
            <a:r>
              <a:rPr lang="en-GB" sz="1600" b="1" dirty="0" err="1">
                <a:solidFill>
                  <a:srgbClr val="FFFFFF"/>
                </a:solidFill>
              </a:rPr>
              <a:t>Tammerkoski</a:t>
            </a:r>
            <a:r>
              <a:rPr lang="en-GB" sz="1600" b="1" dirty="0">
                <a:solidFill>
                  <a:srgbClr val="FFFFFF"/>
                </a:solidFill>
              </a:rPr>
              <a:t> rapids, ideas have always been born. </a:t>
            </a:r>
            <a:br>
              <a:rPr lang="en-GB" sz="1600" b="1" dirty="0">
                <a:solidFill>
                  <a:srgbClr val="FFFFFF"/>
                </a:solidFill>
              </a:rPr>
            </a:br>
            <a:r>
              <a:rPr lang="en-GB" sz="1600" b="1" dirty="0">
                <a:solidFill>
                  <a:srgbClr val="FFFFFF"/>
                </a:solidFill>
              </a:rPr>
              <a:t>They have turned into lines of work – and even entire communities. ​</a:t>
            </a:r>
          </a:p>
          <a:p>
            <a:pPr marL="0" indent="0" algn="ctr">
              <a:lnSpc>
                <a:spcPct val="120000"/>
              </a:lnSpc>
              <a:buClr>
                <a:srgbClr val="EB5E58"/>
              </a:buClr>
              <a:buNone/>
              <a:defRPr/>
            </a:pPr>
            <a:r>
              <a:rPr lang="en-GB" sz="1600" b="1" dirty="0">
                <a:solidFill>
                  <a:srgbClr val="FFFFFF"/>
                </a:solidFill>
              </a:rPr>
              <a:t>Whenever a set of machines has fallen silent, new thoughts have soon </a:t>
            </a:r>
            <a:br>
              <a:rPr lang="en-GB" sz="1600" b="1" dirty="0">
                <a:solidFill>
                  <a:srgbClr val="FFFFFF"/>
                </a:solidFill>
              </a:rPr>
            </a:br>
            <a:r>
              <a:rPr lang="en-GB" sz="1600" b="1" dirty="0">
                <a:solidFill>
                  <a:srgbClr val="FFFFFF"/>
                </a:solidFill>
              </a:rPr>
              <a:t>filled that space. Rolls of cloth have changed into lines of code and </a:t>
            </a:r>
            <a:br>
              <a:rPr lang="en-GB" sz="1600" b="1" dirty="0">
                <a:solidFill>
                  <a:srgbClr val="FFFFFF"/>
                </a:solidFill>
              </a:rPr>
            </a:br>
            <a:r>
              <a:rPr lang="en-GB" sz="1600" b="1" dirty="0">
                <a:solidFill>
                  <a:srgbClr val="FFFFFF"/>
                </a:solidFill>
              </a:rPr>
              <a:t>unforgettable experiences. ​</a:t>
            </a:r>
          </a:p>
          <a:p>
            <a:pPr marL="0" indent="0" algn="ctr">
              <a:lnSpc>
                <a:spcPct val="120000"/>
              </a:lnSpc>
              <a:buClr>
                <a:srgbClr val="EB5E58"/>
              </a:buClr>
              <a:buNone/>
              <a:defRPr/>
            </a:pPr>
            <a:r>
              <a:rPr lang="en-GB" sz="1600" b="1" dirty="0">
                <a:solidFill>
                  <a:srgbClr val="FFFFFF"/>
                </a:solidFill>
              </a:rPr>
              <a:t>A promise of things to come has been planted into the </a:t>
            </a:r>
            <a:br>
              <a:rPr lang="en-GB" sz="1600" b="1" dirty="0">
                <a:solidFill>
                  <a:srgbClr val="FFFFFF"/>
                </a:solidFill>
              </a:rPr>
            </a:br>
            <a:r>
              <a:rPr lang="en-GB" sz="1600" b="1" dirty="0">
                <a:solidFill>
                  <a:srgbClr val="FFFFFF"/>
                </a:solidFill>
              </a:rPr>
              <a:t>rough brick walls, and the rows of windows rise ever higher. </a:t>
            </a:r>
            <a:br>
              <a:rPr lang="en-GB" sz="1600" b="1" dirty="0">
                <a:solidFill>
                  <a:srgbClr val="FFFFFF"/>
                </a:solidFill>
              </a:rPr>
            </a:br>
            <a:r>
              <a:rPr lang="en-GB" sz="1600" b="1" dirty="0">
                <a:solidFill>
                  <a:srgbClr val="FFFFFF"/>
                </a:solidFill>
              </a:rPr>
              <a:t>The city skyline may change, but you can always find that </a:t>
            </a:r>
            <a:br>
              <a:rPr lang="en-GB" sz="1600" b="1" dirty="0">
                <a:solidFill>
                  <a:srgbClr val="FFFFFF"/>
                </a:solidFill>
              </a:rPr>
            </a:br>
            <a:r>
              <a:rPr lang="en-GB" sz="1600" b="1" dirty="0">
                <a:solidFill>
                  <a:srgbClr val="FFFFFF"/>
                </a:solidFill>
              </a:rPr>
              <a:t>familiar feeling in Tampere. </a:t>
            </a:r>
          </a:p>
          <a:p>
            <a:pPr marL="0" indent="0" algn="ctr">
              <a:lnSpc>
                <a:spcPct val="120000"/>
              </a:lnSpc>
              <a:buClr>
                <a:srgbClr val="EB5E58"/>
              </a:buClr>
              <a:buNone/>
              <a:defRPr/>
            </a:pPr>
            <a:r>
              <a:rPr lang="en-GB" b="1" dirty="0">
                <a:solidFill>
                  <a:srgbClr val="FFFFFF"/>
                </a:solidFill>
              </a:rPr>
              <a:t>This is home. </a:t>
            </a:r>
          </a:p>
        </p:txBody>
      </p:sp>
      <p:sp>
        <p:nvSpPr>
          <p:cNvPr id="4" name="Päivämäärän paikkamerkki 3">
            <a:extLst>
              <a:ext uri="{FF2B5EF4-FFF2-40B4-BE49-F238E27FC236}">
                <a16:creationId xmlns:a16="http://schemas.microsoft.com/office/drawing/2014/main" id="{A09D2D0B-B6E0-A270-DBBA-2C44F10EFA93}"/>
              </a:ext>
              <a:ext uri="{C183D7F6-B498-43B3-948B-1728B52AA6E4}">
                <adec:decorative xmlns:adec="http://schemas.microsoft.com/office/drawing/2017/decorative" val="1"/>
              </a:ext>
            </a:extLst>
          </p:cNvPr>
          <p:cNvSpPr>
            <a:spLocks noGrp="1"/>
          </p:cNvSpPr>
          <p:nvPr>
            <p:ph type="dt" sz="half" idx="2"/>
          </p:nvPr>
        </p:nvSpPr>
        <p:spPr/>
        <p:txBody>
          <a:bodyPr/>
          <a:lstStyle/>
          <a:p>
            <a:fld id="{A8749F13-BDE8-2B48-894C-291E7F18BF45}" type="datetime1">
              <a:rPr lang="fi-FI" smtClean="0"/>
              <a:t>3.11.2025</a:t>
            </a:fld>
            <a:endParaRPr lang="fi-FI"/>
          </a:p>
        </p:txBody>
      </p:sp>
      <p:sp>
        <p:nvSpPr>
          <p:cNvPr id="5" name="Dian numeron paikkamerkki 4">
            <a:extLst>
              <a:ext uri="{FF2B5EF4-FFF2-40B4-BE49-F238E27FC236}">
                <a16:creationId xmlns:a16="http://schemas.microsoft.com/office/drawing/2014/main" id="{4BABB32C-5EEF-20BA-8A31-6EC6FC2D502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a:t>
            </a:fld>
            <a:endParaRPr lang="fi-FI"/>
          </a:p>
        </p:txBody>
      </p:sp>
      <p:pic>
        <p:nvPicPr>
          <p:cNvPr id="9" name="Kuva 32">
            <a:extLst>
              <a:ext uri="{FF2B5EF4-FFF2-40B4-BE49-F238E27FC236}">
                <a16:creationId xmlns:a16="http://schemas.microsoft.com/office/drawing/2014/main" id="{07A3B9EA-F2BC-3F66-CC8A-2EEA63D1A1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6014" y="488300"/>
            <a:ext cx="5459973" cy="1235997"/>
          </a:xfrm>
          <a:prstGeom prst="rect">
            <a:avLst/>
          </a:prstGeom>
          <a:effectLst>
            <a:outerShdw blurRad="88900" algn="ctr" rotWithShape="0">
              <a:prstClr val="black">
                <a:alpha val="36620"/>
              </a:prstClr>
            </a:outerShdw>
          </a:effectLst>
        </p:spPr>
      </p:pic>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Silhouette of downtown Tampere at sunset.">
            <a:extLst>
              <a:ext uri="{FF2B5EF4-FFF2-40B4-BE49-F238E27FC236}">
                <a16:creationId xmlns:a16="http://schemas.microsoft.com/office/drawing/2014/main" id="{834DF3B8-9CE5-9B98-B737-ED7507E4513F}"/>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0" y="6991"/>
            <a:ext cx="8428892" cy="6851009"/>
          </a:xfrm>
          <a:prstGeom prst="rect">
            <a:avLst/>
          </a:prstGeom>
        </p:spPr>
      </p:pic>
      <p:sp>
        <p:nvSpPr>
          <p:cNvPr id="4" name="Rectangle 3">
            <a:extLst>
              <a:ext uri="{FF2B5EF4-FFF2-40B4-BE49-F238E27FC236}">
                <a16:creationId xmlns:a16="http://schemas.microsoft.com/office/drawing/2014/main" id="{30ECCD85-B343-BE11-CDCB-9C1ED8D9D0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4501662"/>
            <a:ext cx="8428892"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38D8AF9-E14C-4293-1B19-6DA2E371F6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926080"/>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07668" y="3377543"/>
            <a:ext cx="11566173" cy="6299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dirty="0" err="1">
                <a:solidFill>
                  <a:schemeClr val="bg1"/>
                </a:solidFill>
                <a:effectLst>
                  <a:outerShdw blurRad="63500" sx="102000" sy="102000" algn="ctr" rotWithShape="0">
                    <a:prstClr val="black">
                      <a:alpha val="40000"/>
                    </a:prstClr>
                  </a:outerShdw>
                </a:effectLst>
              </a:rPr>
              <a:t>Largest</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private</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employers</a:t>
            </a:r>
            <a:endParaRPr kumimoji="0" lang="fi-FI" sz="4400" u="none" strike="noStrike" kern="1200" cap="none" spc="0" normalizeH="0" baseline="0" noProof="0" dirty="0">
              <a:ln>
                <a:noFill/>
              </a:ln>
              <a:solidFill>
                <a:schemeClr val="bg1"/>
              </a:solidFill>
              <a:uLnTx/>
              <a:uFillTx/>
            </a:endParaRPr>
          </a:p>
        </p:txBody>
      </p:sp>
      <p:sp>
        <p:nvSpPr>
          <p:cNvPr id="36" name="Suorakulmio 35">
            <a:extLst>
              <a:ext uri="{FF2B5EF4-FFF2-40B4-BE49-F238E27FC236}">
                <a16:creationId xmlns:a16="http://schemas.microsoft.com/office/drawing/2014/main" id="{2FD03376-1D05-1529-05CC-D1F9EC210F5F}"/>
              </a:ext>
            </a:extLst>
          </p:cNvPr>
          <p:cNvSpPr/>
          <p:nvPr/>
        </p:nvSpPr>
        <p:spPr>
          <a:xfrm>
            <a:off x="487774" y="4520132"/>
            <a:ext cx="6757088"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u="none" strike="noStrike" kern="0" cap="none" spc="0" normalizeH="0" baseline="0" noProof="0" dirty="0">
                <a:ln>
                  <a:noFill/>
                </a:ln>
                <a:solidFill>
                  <a:srgbClr val="5BCBEB"/>
                </a:solidFill>
                <a:effectLst/>
                <a:uLnTx/>
                <a:uFillTx/>
                <a:latin typeface="Montserrat Black" pitchFamily="2" charset="77"/>
              </a:rPr>
              <a:t>26,000 </a:t>
            </a:r>
            <a:r>
              <a:rPr kumimoji="0" lang="fi-FI" sz="2000" b="1" u="none" strike="noStrike" kern="0" cap="none" spc="0" normalizeH="0" baseline="0" noProof="0" dirty="0">
                <a:ln>
                  <a:noFill/>
                </a:ln>
                <a:solidFill>
                  <a:srgbClr val="FFFFFF"/>
                </a:solidFill>
                <a:effectLst/>
                <a:uLnTx/>
                <a:uFillTx/>
                <a:latin typeface="Montserrat Black" pitchFamily="2" charset="77"/>
              </a:rPr>
              <a:t>Active </a:t>
            </a:r>
            <a:r>
              <a:rPr kumimoji="0" lang="fi-FI" sz="2000" b="1" u="none" strike="noStrike" kern="0" cap="none" spc="0" normalizeH="0" baseline="0" noProof="0" dirty="0" err="1">
                <a:ln>
                  <a:noFill/>
                </a:ln>
                <a:solidFill>
                  <a:srgbClr val="FFFFFF"/>
                </a:solidFill>
                <a:effectLst/>
                <a:uLnTx/>
                <a:uFillTx/>
                <a:latin typeface="Montserrat Black" pitchFamily="2" charset="77"/>
              </a:rPr>
              <a:t>companies</a:t>
            </a:r>
            <a:r>
              <a:rPr kumimoji="0" lang="fi-FI" sz="2000" b="1" u="none" strike="noStrike" kern="0" cap="none" spc="0" normalizeH="0" baseline="0" noProof="0" dirty="0">
                <a:ln>
                  <a:noFill/>
                </a:ln>
                <a:solidFill>
                  <a:srgbClr val="FFFFFF"/>
                </a:solidFill>
                <a:effectLst/>
                <a:uLnTx/>
                <a:uFillTx/>
                <a:latin typeface="Montserrat Black" pitchFamily="2" charset="77"/>
              </a:rPr>
              <a:t> </a:t>
            </a:r>
          </a:p>
          <a:p>
            <a:pPr lvl="0">
              <a:spcBef>
                <a:spcPts val="1200"/>
              </a:spcBef>
              <a:defRPr/>
            </a:pPr>
            <a:r>
              <a:rPr lang="fi-FI" sz="2000" kern="0" dirty="0">
                <a:solidFill>
                  <a:srgbClr val="FFFFFF"/>
                </a:solidFill>
              </a:rPr>
              <a:t>Tampere is a </a:t>
            </a:r>
            <a:r>
              <a:rPr lang="fi-FI" sz="2000" kern="0" dirty="0" err="1">
                <a:solidFill>
                  <a:srgbClr val="FFFFFF"/>
                </a:solidFill>
              </a:rPr>
              <a:t>central</a:t>
            </a:r>
            <a:r>
              <a:rPr lang="fi-FI" sz="2000" kern="0" dirty="0">
                <a:solidFill>
                  <a:srgbClr val="FFFFFF"/>
                </a:solidFill>
              </a:rPr>
              <a:t> and </a:t>
            </a:r>
            <a:r>
              <a:rPr lang="fi-FI" sz="2000" kern="0" dirty="0" err="1">
                <a:solidFill>
                  <a:srgbClr val="FFFFFF"/>
                </a:solidFill>
              </a:rPr>
              <a:t>cost-effective</a:t>
            </a:r>
            <a:r>
              <a:rPr lang="fi-FI" sz="2000" kern="0" dirty="0">
                <a:solidFill>
                  <a:srgbClr val="FFFFFF"/>
                </a:solidFill>
              </a:rPr>
              <a:t> </a:t>
            </a:r>
            <a:r>
              <a:rPr lang="fi-FI" sz="2000" kern="0" dirty="0" err="1">
                <a:solidFill>
                  <a:srgbClr val="FFFFFF"/>
                </a:solidFill>
              </a:rPr>
              <a:t>location</a:t>
            </a:r>
            <a:r>
              <a:rPr lang="fi-FI" sz="2000" kern="0" dirty="0">
                <a:solidFill>
                  <a:srgbClr val="FFFFFF"/>
                </a:solidFill>
              </a:rPr>
              <a:t> </a:t>
            </a:r>
            <a:r>
              <a:rPr lang="fi-FI" sz="2000" kern="0" dirty="0" err="1">
                <a:solidFill>
                  <a:srgbClr val="FFFFFF"/>
                </a:solidFill>
              </a:rPr>
              <a:t>with</a:t>
            </a:r>
            <a:r>
              <a:rPr lang="fi-FI" sz="2000" kern="0" dirty="0">
                <a:solidFill>
                  <a:srgbClr val="FFFFFF"/>
                </a:solidFill>
              </a:rPr>
              <a:t> </a:t>
            </a:r>
            <a:r>
              <a:rPr lang="fi-FI" sz="2000" kern="0" dirty="0" err="1">
                <a:solidFill>
                  <a:srgbClr val="FFFFFF"/>
                </a:solidFill>
              </a:rPr>
              <a:t>plenty</a:t>
            </a:r>
            <a:r>
              <a:rPr lang="fi-FI" sz="2000" kern="0" dirty="0">
                <a:solidFill>
                  <a:srgbClr val="FFFFFF"/>
                </a:solidFill>
              </a:rPr>
              <a:t> of </a:t>
            </a:r>
            <a:r>
              <a:rPr lang="fi-FI" sz="2000" kern="0" dirty="0" err="1">
                <a:solidFill>
                  <a:srgbClr val="FFFFFF"/>
                </a:solidFill>
              </a:rPr>
              <a:t>talent</a:t>
            </a:r>
            <a:r>
              <a:rPr lang="fi-FI" sz="2000" kern="0" dirty="0">
                <a:solidFill>
                  <a:srgbClr val="FFFFFF"/>
                </a:solidFill>
              </a:rPr>
              <a:t>, </a:t>
            </a:r>
            <a:r>
              <a:rPr lang="fi-FI" sz="2000" kern="0" dirty="0" err="1">
                <a:solidFill>
                  <a:srgbClr val="FFFFFF"/>
                </a:solidFill>
              </a:rPr>
              <a:t>making</a:t>
            </a:r>
            <a:r>
              <a:rPr lang="fi-FI" sz="2000" kern="0" dirty="0">
                <a:solidFill>
                  <a:srgbClr val="FFFFFF"/>
                </a:solidFill>
              </a:rPr>
              <a:t> it an </a:t>
            </a:r>
            <a:r>
              <a:rPr lang="fi-FI" sz="2000" kern="0" dirty="0" err="1">
                <a:solidFill>
                  <a:srgbClr val="FFFFFF"/>
                </a:solidFill>
              </a:rPr>
              <a:t>attractive</a:t>
            </a:r>
            <a:r>
              <a:rPr lang="fi-FI" sz="2000" kern="0" dirty="0">
                <a:solidFill>
                  <a:srgbClr val="FFFFFF"/>
                </a:solidFill>
              </a:rPr>
              <a:t> city for </a:t>
            </a:r>
            <a:r>
              <a:rPr lang="fi-FI" sz="2000" kern="0" dirty="0" err="1">
                <a:solidFill>
                  <a:srgbClr val="FFFFFF"/>
                </a:solidFill>
              </a:rPr>
              <a:t>businesses</a:t>
            </a:r>
            <a:r>
              <a:rPr lang="fi-FI" sz="2000" kern="0" dirty="0">
                <a:solidFill>
                  <a:srgbClr val="FFFFFF"/>
                </a:solidFill>
              </a:rPr>
              <a:t>. </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F8DAB8A1-7D9F-8344-B961-04F6731F6D2C}"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lumMod val="65000"/>
                  </a:schemeClr>
                </a:solidFill>
              </a:rPr>
              <a:pPr/>
              <a:t>20</a:t>
            </a:fld>
            <a:endParaRPr lang="fi-FI" dirty="0">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48883" y="2374681"/>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7549" y="2518674"/>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84240" y="5566902"/>
            <a:ext cx="1293730" cy="393806"/>
          </a:xfrm>
          <a:prstGeom prst="rect">
            <a:avLst/>
          </a:prstGeom>
        </p:spPr>
      </p:pic>
      <p:pic>
        <p:nvPicPr>
          <p:cNvPr id="37" name="Kuva 36" descr="Pirkanmaan Osuuskauppa">
            <a:extLst>
              <a:ext uri="{FF2B5EF4-FFF2-40B4-BE49-F238E27FC236}">
                <a16:creationId xmlns:a16="http://schemas.microsoft.com/office/drawing/2014/main" id="{851D6946-425E-56CE-0B75-BDF97245D80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456754" y="1617874"/>
            <a:ext cx="1341065" cy="316431"/>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87529" y="3435958"/>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473070" y="3588824"/>
            <a:ext cx="1308432" cy="425075"/>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44217" y="1665050"/>
            <a:ext cx="1017431" cy="225530"/>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745704" y="4626803"/>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90001" y="4610056"/>
            <a:ext cx="1674571" cy="598490"/>
          </a:xfrm>
          <a:prstGeom prst="rect">
            <a:avLst/>
          </a:prstGeom>
        </p:spPr>
      </p:pic>
      <p:sp>
        <p:nvSpPr>
          <p:cNvPr id="46" name="Tekstiruutu 24">
            <a:extLst>
              <a:ext uri="{FF2B5EF4-FFF2-40B4-BE49-F238E27FC236}">
                <a16:creationId xmlns:a16="http://schemas.microsoft.com/office/drawing/2014/main" id="{381F5DF6-05E8-3C70-6A76-66CC758AE60B}"/>
              </a:ext>
              <a:ext uri="{C183D7F6-B498-43B3-948B-1728B52AA6E4}">
                <adec:decorative xmlns:adec="http://schemas.microsoft.com/office/drawing/2017/decorative" val="1"/>
              </a:ext>
            </a:extLst>
          </p:cNvPr>
          <p:cNvSpPr txBox="1">
            <a:spLocks noChangeArrowheads="1"/>
          </p:cNvSpPr>
          <p:nvPr/>
        </p:nvSpPr>
        <p:spPr bwMode="auto">
          <a:xfrm>
            <a:off x="5903249"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a:extLst>
              <a:ext uri="{FF2B5EF4-FFF2-40B4-BE49-F238E27FC236}">
                <a16:creationId xmlns:a16="http://schemas.microsoft.com/office/drawing/2014/main" id="{D3A58838-7C94-2554-9EC4-F38AA9DACA74}"/>
              </a:ext>
              <a:ext uri="{C183D7F6-B498-43B3-948B-1728B52AA6E4}">
                <adec:decorative xmlns:adec="http://schemas.microsoft.com/office/drawing/2017/decorative" val="1"/>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l="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a:xfrm>
            <a:off x="6595403" y="1173788"/>
            <a:ext cx="4930466" cy="1060926"/>
          </a:xfrm>
        </p:spPr>
        <p:txBody>
          <a:bodyPr/>
          <a:lstStyle/>
          <a:p>
            <a:r>
              <a:rPr lang="en-GB" dirty="0"/>
              <a:t>Together</a:t>
            </a:r>
            <a:br>
              <a:rPr lang="en-GB" dirty="0"/>
            </a:br>
            <a:r>
              <a:rPr lang="en-GB" dirty="0"/>
              <a:t>we are greater</a:t>
            </a:r>
            <a:endParaRPr lang="fi-FI" dirty="0"/>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a:xfrm>
            <a:off x="6595403" y="2375833"/>
            <a:ext cx="5098757" cy="4163079"/>
          </a:xfrm>
        </p:spPr>
        <p:txBody>
          <a:bodyPr>
            <a:noAutofit/>
          </a:bodyPr>
          <a:lstStyle/>
          <a:p>
            <a:pPr marL="0" indent="0">
              <a:buNone/>
            </a:pPr>
            <a:r>
              <a:rPr lang="fi-FI" sz="2000" dirty="0" err="1"/>
              <a:t>We</a:t>
            </a:r>
            <a:r>
              <a:rPr lang="fi-FI" sz="2000" dirty="0"/>
              <a:t> </a:t>
            </a:r>
            <a:r>
              <a:rPr lang="fi-FI" sz="2000" dirty="0" err="1"/>
              <a:t>embrace</a:t>
            </a:r>
            <a:r>
              <a:rPr lang="fi-FI" sz="2000" dirty="0"/>
              <a:t> </a:t>
            </a:r>
            <a:r>
              <a:rPr lang="fi-FI" sz="2000" dirty="0" err="1"/>
              <a:t>change</a:t>
            </a:r>
            <a:r>
              <a:rPr lang="fi-FI" sz="2000" dirty="0"/>
              <a:t> and </a:t>
            </a:r>
            <a:br>
              <a:rPr lang="fi-FI" sz="2000" dirty="0"/>
            </a:br>
            <a:r>
              <a:rPr lang="fi-FI" sz="2000" dirty="0" err="1"/>
              <a:t>get</a:t>
            </a:r>
            <a:r>
              <a:rPr lang="fi-FI" sz="2000" dirty="0"/>
              <a:t> </a:t>
            </a:r>
            <a:r>
              <a:rPr lang="fi-FI" sz="2000" dirty="0" err="1"/>
              <a:t>things</a:t>
            </a:r>
            <a:r>
              <a:rPr lang="fi-FI" sz="2000" dirty="0"/>
              <a:t> </a:t>
            </a:r>
            <a:r>
              <a:rPr lang="fi-FI" sz="2000" dirty="0" err="1"/>
              <a:t>done</a:t>
            </a:r>
            <a:r>
              <a:rPr lang="fi-FI" sz="2000" dirty="0"/>
              <a:t> – </a:t>
            </a:r>
            <a:r>
              <a:rPr lang="fi-FI" sz="2000" dirty="0" err="1"/>
              <a:t>innovatively</a:t>
            </a:r>
            <a:r>
              <a:rPr lang="fi-FI" sz="2000" dirty="0"/>
              <a:t>.</a:t>
            </a:r>
          </a:p>
          <a:p>
            <a:pPr marL="0" indent="0">
              <a:buNone/>
            </a:pPr>
            <a:r>
              <a:rPr lang="fi-FI" sz="2000" dirty="0"/>
              <a:t>In an </a:t>
            </a:r>
            <a:r>
              <a:rPr lang="fi-FI" sz="2000" dirty="0" err="1"/>
              <a:t>alliance</a:t>
            </a:r>
            <a:r>
              <a:rPr lang="fi-FI" sz="2000" dirty="0"/>
              <a:t>, </a:t>
            </a:r>
            <a:r>
              <a:rPr lang="fi-FI" sz="2000" dirty="0" err="1"/>
              <a:t>the</a:t>
            </a:r>
            <a:r>
              <a:rPr lang="fi-FI" sz="2000" dirty="0"/>
              <a:t> </a:t>
            </a:r>
            <a:r>
              <a:rPr lang="fi-FI" sz="2000" dirty="0" err="1"/>
              <a:t>client</a:t>
            </a:r>
            <a:r>
              <a:rPr lang="fi-FI" sz="2000" dirty="0"/>
              <a:t> and </a:t>
            </a:r>
            <a:r>
              <a:rPr lang="fi-FI" sz="2000" dirty="0" err="1"/>
              <a:t>the</a:t>
            </a:r>
            <a:r>
              <a:rPr lang="fi-FI" sz="2000" dirty="0"/>
              <a:t> </a:t>
            </a:r>
            <a:r>
              <a:rPr lang="fi-FI" sz="2000" dirty="0" err="1"/>
              <a:t>service</a:t>
            </a:r>
            <a:r>
              <a:rPr lang="fi-FI" sz="2000" dirty="0"/>
              <a:t> </a:t>
            </a:r>
            <a:r>
              <a:rPr lang="fi-FI" sz="2000" dirty="0" err="1"/>
              <a:t>providers</a:t>
            </a:r>
            <a:r>
              <a:rPr lang="fi-FI" sz="2000" dirty="0"/>
              <a:t> design and </a:t>
            </a:r>
            <a:r>
              <a:rPr lang="fi-FI" sz="2000" dirty="0" err="1"/>
              <a:t>implement</a:t>
            </a:r>
            <a:r>
              <a:rPr lang="fi-FI" sz="2000" dirty="0"/>
              <a:t> </a:t>
            </a:r>
            <a:r>
              <a:rPr lang="fi-FI" sz="2000" dirty="0" err="1"/>
              <a:t>the</a:t>
            </a:r>
            <a:r>
              <a:rPr lang="fi-FI" sz="2000" dirty="0"/>
              <a:t> </a:t>
            </a:r>
            <a:r>
              <a:rPr lang="fi-FI" sz="2000" dirty="0" err="1"/>
              <a:t>project</a:t>
            </a:r>
            <a:r>
              <a:rPr lang="fi-FI" sz="2000" dirty="0"/>
              <a:t> </a:t>
            </a:r>
            <a:r>
              <a:rPr lang="fi-FI" sz="2000" dirty="0" err="1"/>
              <a:t>together</a:t>
            </a:r>
            <a:r>
              <a:rPr lang="fi-FI" sz="2000" dirty="0"/>
              <a:t>, </a:t>
            </a:r>
            <a:r>
              <a:rPr lang="fi-FI" sz="2000" dirty="0" err="1"/>
              <a:t>with</a:t>
            </a:r>
            <a:r>
              <a:rPr lang="fi-FI" sz="2000" dirty="0"/>
              <a:t> a </a:t>
            </a:r>
            <a:r>
              <a:rPr lang="fi-FI" sz="2000" dirty="0" err="1"/>
              <a:t>joint</a:t>
            </a:r>
            <a:r>
              <a:rPr lang="fi-FI" sz="2000" dirty="0"/>
              <a:t> </a:t>
            </a:r>
            <a:r>
              <a:rPr lang="fi-FI" sz="2000" dirty="0" err="1"/>
              <a:t>organisation</a:t>
            </a:r>
            <a:r>
              <a:rPr lang="fi-FI" sz="2000" dirty="0"/>
              <a:t> and </a:t>
            </a:r>
            <a:r>
              <a:rPr lang="fi-FI" sz="2000" dirty="0" err="1"/>
              <a:t>based</a:t>
            </a:r>
            <a:r>
              <a:rPr lang="fi-FI" sz="2000" dirty="0"/>
              <a:t> on </a:t>
            </a:r>
            <a:r>
              <a:rPr lang="fi-FI" sz="2000" dirty="0" err="1"/>
              <a:t>common</a:t>
            </a:r>
            <a:r>
              <a:rPr lang="fi-FI" sz="2000" dirty="0"/>
              <a:t> </a:t>
            </a:r>
            <a:r>
              <a:rPr lang="fi-FI" sz="2000" dirty="0" err="1"/>
              <a:t>decisions</a:t>
            </a:r>
            <a:r>
              <a:rPr lang="fi-FI" sz="2000" dirty="0"/>
              <a:t>. </a:t>
            </a:r>
            <a:r>
              <a:rPr lang="fi-FI" sz="2000" dirty="0" err="1"/>
              <a:t>Everyone</a:t>
            </a:r>
            <a:r>
              <a:rPr lang="fi-FI" sz="2000" dirty="0"/>
              <a:t> </a:t>
            </a:r>
            <a:r>
              <a:rPr lang="fi-FI" sz="2000" dirty="0" err="1"/>
              <a:t>wins</a:t>
            </a:r>
            <a:r>
              <a:rPr lang="fi-FI" sz="2000" dirty="0"/>
              <a:t>, </a:t>
            </a:r>
            <a:r>
              <a:rPr lang="fi-FI" sz="2000" dirty="0" err="1"/>
              <a:t>given</a:t>
            </a:r>
            <a:r>
              <a:rPr lang="fi-FI" sz="2000" dirty="0"/>
              <a:t> </a:t>
            </a:r>
            <a:r>
              <a:rPr lang="fi-FI" sz="2000" dirty="0" err="1"/>
              <a:t>that</a:t>
            </a:r>
            <a:r>
              <a:rPr lang="fi-FI" sz="2000" dirty="0"/>
              <a:t> </a:t>
            </a:r>
            <a:r>
              <a:rPr lang="fi-FI" sz="2000" dirty="0" err="1"/>
              <a:t>the</a:t>
            </a:r>
            <a:r>
              <a:rPr lang="fi-FI" sz="2000" dirty="0"/>
              <a:t> </a:t>
            </a:r>
            <a:r>
              <a:rPr lang="fi-FI" sz="2000" dirty="0" err="1"/>
              <a:t>risks</a:t>
            </a:r>
            <a:r>
              <a:rPr lang="fi-FI" sz="2000" dirty="0"/>
              <a:t> and </a:t>
            </a:r>
            <a:r>
              <a:rPr lang="fi-FI" sz="2000" dirty="0" err="1"/>
              <a:t>rewards</a:t>
            </a:r>
            <a:r>
              <a:rPr lang="fi-FI" sz="2000" dirty="0"/>
              <a:t> </a:t>
            </a:r>
            <a:r>
              <a:rPr lang="fi-FI" sz="2000" dirty="0" err="1"/>
              <a:t>are</a:t>
            </a:r>
            <a:r>
              <a:rPr lang="fi-FI" sz="2000" dirty="0"/>
              <a:t> </a:t>
            </a:r>
            <a:r>
              <a:rPr lang="fi-FI" sz="2000" dirty="0" err="1"/>
              <a:t>shared</a:t>
            </a:r>
            <a:r>
              <a:rPr lang="fi-FI" sz="2000" dirty="0"/>
              <a:t>.</a:t>
            </a:r>
          </a:p>
          <a:p>
            <a:pPr marL="0" indent="0">
              <a:buNone/>
            </a:pPr>
            <a:r>
              <a:rPr lang="fi-FI" sz="2000" b="1" dirty="0"/>
              <a:t>An </a:t>
            </a:r>
            <a:r>
              <a:rPr lang="fi-FI" sz="2000" b="1" dirty="0" err="1"/>
              <a:t>alliance</a:t>
            </a:r>
            <a:r>
              <a:rPr lang="fi-FI" sz="2000" b="1" dirty="0"/>
              <a:t> </a:t>
            </a:r>
            <a:r>
              <a:rPr lang="fi-FI" sz="2000" b="1" dirty="0" err="1"/>
              <a:t>helped</a:t>
            </a:r>
            <a:r>
              <a:rPr lang="fi-FI" sz="2000" b="1" dirty="0"/>
              <a:t> us </a:t>
            </a:r>
            <a:r>
              <a:rPr lang="fi-FI" sz="2000" b="1" dirty="0" err="1"/>
              <a:t>build</a:t>
            </a:r>
            <a:r>
              <a:rPr lang="fi-FI" sz="2000" b="1" dirty="0"/>
              <a:t>:</a:t>
            </a:r>
          </a:p>
          <a:p>
            <a:pPr>
              <a:spcBef>
                <a:spcPts val="0"/>
              </a:spcBef>
            </a:pPr>
            <a:r>
              <a:rPr lang="fi-FI" sz="2000" dirty="0" err="1"/>
              <a:t>The</a:t>
            </a:r>
            <a:r>
              <a:rPr lang="fi-FI" sz="2000" dirty="0"/>
              <a:t> Tampere </a:t>
            </a:r>
            <a:r>
              <a:rPr lang="fi-FI" sz="2000" dirty="0" err="1"/>
              <a:t>Tunnel</a:t>
            </a:r>
            <a:endParaRPr lang="fi-FI" sz="2000" dirty="0"/>
          </a:p>
          <a:p>
            <a:pPr>
              <a:spcBef>
                <a:spcPts val="0"/>
              </a:spcBef>
            </a:pPr>
            <a:r>
              <a:rPr lang="fi-FI" sz="2000" dirty="0" err="1"/>
              <a:t>The</a:t>
            </a:r>
            <a:r>
              <a:rPr lang="fi-FI" sz="2000" dirty="0"/>
              <a:t> </a:t>
            </a:r>
            <a:r>
              <a:rPr lang="fi-FI" sz="2000" dirty="0" err="1"/>
              <a:t>Tesoma</a:t>
            </a:r>
            <a:r>
              <a:rPr lang="fi-FI" sz="2000" dirty="0"/>
              <a:t> </a:t>
            </a:r>
            <a:r>
              <a:rPr lang="fi-FI" sz="2000" dirty="0" err="1"/>
              <a:t>Wellbeing</a:t>
            </a:r>
            <a:r>
              <a:rPr lang="fi-FI" sz="2000" dirty="0"/>
              <a:t> Centre</a:t>
            </a:r>
          </a:p>
          <a:p>
            <a:pPr>
              <a:spcBef>
                <a:spcPts val="0"/>
              </a:spcBef>
            </a:pPr>
            <a:r>
              <a:rPr lang="fi-FI" sz="2000" dirty="0" err="1"/>
              <a:t>The</a:t>
            </a:r>
            <a:r>
              <a:rPr lang="fi-FI" sz="2000" dirty="0"/>
              <a:t> Tampere </a:t>
            </a:r>
            <a:r>
              <a:rPr lang="fi-FI" sz="2000" dirty="0" err="1"/>
              <a:t>Tramway</a:t>
            </a:r>
            <a:endParaRPr lang="fi-FI" sz="2000" dirty="0"/>
          </a:p>
        </p:txBody>
      </p:sp>
      <p:sp>
        <p:nvSpPr>
          <p:cNvPr id="4" name="Päivämäärän paikkamerkki 3">
            <a:extLst>
              <a:ext uri="{FF2B5EF4-FFF2-40B4-BE49-F238E27FC236}">
                <a16:creationId xmlns:a16="http://schemas.microsoft.com/office/drawing/2014/main" id="{BD03B233-CCF2-2AA5-8258-12A081995E4F}"/>
              </a:ext>
              <a:ext uri="{C183D7F6-B498-43B3-948B-1728B52AA6E4}">
                <adec:decorative xmlns:adec="http://schemas.microsoft.com/office/drawing/2017/decorative" val="1"/>
              </a:ext>
            </a:extLst>
          </p:cNvPr>
          <p:cNvSpPr>
            <a:spLocks noGrp="1"/>
          </p:cNvSpPr>
          <p:nvPr>
            <p:ph type="dt" sz="half" idx="2"/>
          </p:nvPr>
        </p:nvSpPr>
        <p:spPr/>
        <p:txBody>
          <a:bodyPr/>
          <a:lstStyle/>
          <a:p>
            <a:fld id="{47A4DD9F-4736-8349-8BF3-E102517F436A}" type="datetime1">
              <a:rPr lang="fi-FI" smtClean="0"/>
              <a:t>3.11.2025</a:t>
            </a:fld>
            <a:endParaRPr lang="fi-FI"/>
          </a:p>
        </p:txBody>
      </p:sp>
      <p:sp>
        <p:nvSpPr>
          <p:cNvPr id="5" name="Dian numeron paikkamerkki 4">
            <a:extLst>
              <a:ext uri="{FF2B5EF4-FFF2-40B4-BE49-F238E27FC236}">
                <a16:creationId xmlns:a16="http://schemas.microsoft.com/office/drawing/2014/main" id="{8113E6F5-4D2F-575B-7428-35D9D090B982}"/>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21</a:t>
            </a:fld>
            <a:endParaRPr lang="fi-FI" dirty="0"/>
          </a:p>
        </p:txBody>
      </p:sp>
      <p:sp>
        <p:nvSpPr>
          <p:cNvPr id="7" name="Tekstiruutu 24">
            <a:extLst>
              <a:ext uri="{FF2B5EF4-FFF2-40B4-BE49-F238E27FC236}">
                <a16:creationId xmlns:a16="http://schemas.microsoft.com/office/drawing/2014/main" id="{A00E6C8C-81B7-EE65-259A-FBB20E24CCEB}"/>
              </a:ext>
              <a:ext uri="{C183D7F6-B498-43B3-948B-1728B52AA6E4}">
                <adec:decorative xmlns:adec="http://schemas.microsoft.com/office/drawing/2017/decorative" val="1"/>
              </a:ext>
            </a:extLst>
          </p:cNvPr>
          <p:cNvSpPr txBox="1">
            <a:spLocks noChangeArrowheads="1"/>
          </p:cNvSpPr>
          <p:nvPr/>
        </p:nvSpPr>
        <p:spPr bwMode="auto">
          <a:xfrm>
            <a:off x="3242603" y="64356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Image of a panel discussion hosted by Business Tampere.">
            <a:extLst>
              <a:ext uri="{FF2B5EF4-FFF2-40B4-BE49-F238E27FC236}">
                <a16:creationId xmlns:a16="http://schemas.microsoft.com/office/drawing/2014/main" id="{7BE4DD54-122C-E1D2-212D-8FBD36FD9B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5124237" y="381168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a:xfrm>
            <a:off x="655281" y="643325"/>
            <a:ext cx="4930466" cy="1060926"/>
          </a:xfrm>
        </p:spPr>
        <p:txBody>
          <a:bodyPr/>
          <a:lstStyle/>
          <a:p>
            <a:r>
              <a:rPr lang="en-GB" dirty="0"/>
              <a:t>Ecosystems bringing talent together</a:t>
            </a:r>
            <a:endParaRPr lang="fi-FI" dirty="0"/>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575270" y="1834541"/>
            <a:ext cx="5440720" cy="4380134"/>
          </a:xfrm>
        </p:spPr>
        <p:txBody>
          <a:bodyPr vert="horz" lIns="91440" tIns="45720" rIns="91440" bIns="45720" rtlCol="0" anchor="t">
            <a:noAutofit/>
          </a:bodyPr>
          <a:lstStyle/>
          <a:p>
            <a:pPr marL="0" indent="0">
              <a:buNone/>
            </a:pPr>
            <a:r>
              <a:rPr lang="fi-FI" sz="1600" dirty="0" err="1"/>
              <a:t>The</a:t>
            </a:r>
            <a:r>
              <a:rPr lang="fi-FI" sz="1600" dirty="0"/>
              <a:t> </a:t>
            </a:r>
            <a:r>
              <a:rPr lang="fi-FI" sz="1600" dirty="0" err="1"/>
              <a:t>ecosystems</a:t>
            </a:r>
            <a:r>
              <a:rPr lang="fi-FI" sz="1600" dirty="0"/>
              <a:t> </a:t>
            </a:r>
            <a:r>
              <a:rPr lang="fi-FI" sz="1600" dirty="0" err="1"/>
              <a:t>unite</a:t>
            </a:r>
            <a:r>
              <a:rPr lang="fi-FI" sz="1600" dirty="0"/>
              <a:t> </a:t>
            </a:r>
            <a:r>
              <a:rPr lang="fi-FI" sz="1600" dirty="0" err="1"/>
              <a:t>experts</a:t>
            </a:r>
            <a:r>
              <a:rPr lang="fi-FI" sz="1600" dirty="0"/>
              <a:t> </a:t>
            </a:r>
            <a:r>
              <a:rPr lang="fi-FI" sz="1600" dirty="0" err="1"/>
              <a:t>from</a:t>
            </a:r>
            <a:r>
              <a:rPr lang="fi-FI" sz="1600" dirty="0"/>
              <a:t> </a:t>
            </a:r>
            <a:r>
              <a:rPr lang="fi-FI" sz="1600" dirty="0" err="1"/>
              <a:t>multiple</a:t>
            </a:r>
            <a:r>
              <a:rPr lang="fi-FI" sz="1600" dirty="0"/>
              <a:t> </a:t>
            </a:r>
            <a:r>
              <a:rPr lang="fi-FI" sz="1600" dirty="0" err="1"/>
              <a:t>fields</a:t>
            </a:r>
            <a:r>
              <a:rPr lang="fi-FI" sz="1600" dirty="0"/>
              <a:t>, </a:t>
            </a:r>
            <a:r>
              <a:rPr lang="fi-FI" sz="1600" dirty="0" err="1"/>
              <a:t>facilitate</a:t>
            </a:r>
            <a:r>
              <a:rPr lang="fi-FI" sz="1600" dirty="0"/>
              <a:t> </a:t>
            </a:r>
            <a:r>
              <a:rPr lang="fi-FI" sz="1600" dirty="0" err="1"/>
              <a:t>making</a:t>
            </a:r>
            <a:r>
              <a:rPr lang="fi-FI" sz="1600" dirty="0"/>
              <a:t> </a:t>
            </a:r>
            <a:r>
              <a:rPr lang="fi-FI" sz="1600" dirty="0" err="1"/>
              <a:t>use</a:t>
            </a:r>
            <a:r>
              <a:rPr lang="fi-FI" sz="1600" dirty="0"/>
              <a:t> of </a:t>
            </a:r>
            <a:r>
              <a:rPr lang="fi-FI" sz="1600" dirty="0" err="1"/>
              <a:t>opportunities</a:t>
            </a:r>
            <a:r>
              <a:rPr lang="fi-FI" sz="1600" dirty="0"/>
              <a:t> and help </a:t>
            </a:r>
            <a:r>
              <a:rPr lang="fi-FI" sz="1600" dirty="0" err="1"/>
              <a:t>with</a:t>
            </a:r>
            <a:r>
              <a:rPr lang="fi-FI" sz="1600" dirty="0"/>
              <a:t> </a:t>
            </a:r>
            <a:r>
              <a:rPr lang="fi-FI" sz="1600" dirty="0" err="1"/>
              <a:t>innovation</a:t>
            </a:r>
            <a:r>
              <a:rPr lang="fi-FI" sz="1600" dirty="0"/>
              <a:t>.</a:t>
            </a:r>
          </a:p>
          <a:p>
            <a:pPr marL="0" indent="0">
              <a:buNone/>
            </a:pPr>
            <a:r>
              <a:rPr lang="fi-FI" sz="1600" b="1" dirty="0" err="1"/>
              <a:t>The</a:t>
            </a:r>
            <a:r>
              <a:rPr lang="fi-FI" sz="1600" b="1" dirty="0"/>
              <a:t> </a:t>
            </a:r>
            <a:r>
              <a:rPr lang="fi-FI" sz="1600" b="1" dirty="0" err="1"/>
              <a:t>ecosystems</a:t>
            </a:r>
            <a:r>
              <a:rPr lang="fi-FI" sz="1600" b="1" dirty="0"/>
              <a:t> </a:t>
            </a:r>
            <a:r>
              <a:rPr lang="fi-FI" sz="1600" b="1" dirty="0" err="1"/>
              <a:t>already</a:t>
            </a:r>
            <a:r>
              <a:rPr lang="fi-FI" sz="1600" b="1" dirty="0"/>
              <a:t> in </a:t>
            </a:r>
            <a:r>
              <a:rPr lang="fi-FI" sz="1600" b="1" dirty="0" err="1"/>
              <a:t>place</a:t>
            </a:r>
            <a:r>
              <a:rPr lang="fi-FI" sz="1600" b="1" dirty="0"/>
              <a:t>:</a:t>
            </a:r>
          </a:p>
          <a:p>
            <a:pPr>
              <a:spcBef>
                <a:spcPts val="200"/>
              </a:spcBef>
            </a:pPr>
            <a:r>
              <a:rPr lang="fi-FI" sz="1400" dirty="0" err="1"/>
              <a:t>Camera</a:t>
            </a:r>
            <a:r>
              <a:rPr lang="fi-FI" sz="1400" dirty="0"/>
              <a:t> </a:t>
            </a:r>
            <a:r>
              <a:rPr lang="fi-FI" sz="1400" dirty="0" err="1"/>
              <a:t>technology</a:t>
            </a:r>
            <a:r>
              <a:rPr lang="fi-FI" sz="1400" dirty="0"/>
              <a:t> – Tampere </a:t>
            </a:r>
            <a:r>
              <a:rPr lang="fi-FI" sz="1400" dirty="0" err="1"/>
              <a:t>Imaging</a:t>
            </a:r>
            <a:r>
              <a:rPr lang="fi-FI" sz="1400" dirty="0"/>
              <a:t> </a:t>
            </a:r>
            <a:r>
              <a:rPr lang="fi-FI" sz="1400" dirty="0" err="1"/>
              <a:t>Ecosystem</a:t>
            </a:r>
            <a:endParaRPr lang="fi-FI" sz="1400" dirty="0"/>
          </a:p>
          <a:p>
            <a:pPr>
              <a:spcBef>
                <a:spcPts val="200"/>
              </a:spcBef>
            </a:pPr>
            <a:r>
              <a:rPr lang="fi-FI" sz="1400" dirty="0" err="1"/>
              <a:t>Artificial</a:t>
            </a:r>
            <a:r>
              <a:rPr lang="fi-FI" sz="1400" dirty="0"/>
              <a:t> </a:t>
            </a:r>
            <a:r>
              <a:rPr lang="fi-FI" sz="1400" dirty="0" err="1"/>
              <a:t>intelligence</a:t>
            </a:r>
            <a:r>
              <a:rPr lang="fi-FI" sz="1400" dirty="0"/>
              <a:t> – Tampere AI </a:t>
            </a:r>
            <a:r>
              <a:rPr lang="fi-FI" sz="1400" dirty="0" err="1"/>
              <a:t>ecosystem</a:t>
            </a:r>
            <a:endParaRPr lang="fi-FI" sz="1400" dirty="0"/>
          </a:p>
          <a:p>
            <a:pPr>
              <a:spcBef>
                <a:spcPts val="200"/>
              </a:spcBef>
            </a:pPr>
            <a:r>
              <a:rPr lang="fi-FI" sz="1400" dirty="0" err="1"/>
              <a:t>Mobility</a:t>
            </a:r>
            <a:r>
              <a:rPr lang="fi-FI" sz="1400" dirty="0"/>
              <a:t> – ITS </a:t>
            </a:r>
            <a:r>
              <a:rPr lang="fi-FI" sz="1400" dirty="0" err="1"/>
              <a:t>Factory</a:t>
            </a:r>
            <a:endParaRPr lang="fi-FI" sz="1400" dirty="0"/>
          </a:p>
          <a:p>
            <a:pPr>
              <a:spcBef>
                <a:spcPts val="200"/>
              </a:spcBef>
            </a:pPr>
            <a:r>
              <a:rPr lang="fi-FI" sz="1400" dirty="0"/>
              <a:t>Startup Tampere</a:t>
            </a:r>
          </a:p>
          <a:p>
            <a:pPr>
              <a:spcBef>
                <a:spcPts val="200"/>
              </a:spcBef>
            </a:pPr>
            <a:r>
              <a:rPr lang="fi-FI" sz="1400" dirty="0" err="1"/>
              <a:t>The</a:t>
            </a:r>
            <a:r>
              <a:rPr lang="fi-FI" sz="1400" dirty="0"/>
              <a:t> Tampere Automotive Cluster</a:t>
            </a:r>
          </a:p>
          <a:p>
            <a:pPr>
              <a:spcBef>
                <a:spcPts val="200"/>
              </a:spcBef>
            </a:pPr>
            <a:r>
              <a:rPr lang="fi-FI" sz="1400" dirty="0"/>
              <a:t>Tampere </a:t>
            </a:r>
            <a:r>
              <a:rPr lang="fi-FI" sz="1400" dirty="0" err="1"/>
              <a:t>Region</a:t>
            </a:r>
            <a:r>
              <a:rPr lang="fi-FI" sz="1400" dirty="0"/>
              <a:t> </a:t>
            </a:r>
            <a:r>
              <a:rPr lang="fi-FI" sz="1400" dirty="0" err="1"/>
              <a:t>Safety</a:t>
            </a:r>
            <a:r>
              <a:rPr lang="fi-FI" sz="1400" dirty="0"/>
              <a:t> and Security </a:t>
            </a:r>
            <a:r>
              <a:rPr lang="fi-FI" sz="1400" dirty="0" err="1"/>
              <a:t>Ecosystem</a:t>
            </a:r>
            <a:endParaRPr lang="fi-FI" sz="1400" dirty="0"/>
          </a:p>
          <a:p>
            <a:pPr>
              <a:spcBef>
                <a:spcPts val="200"/>
              </a:spcBef>
            </a:pPr>
            <a:r>
              <a:rPr lang="fi-FI" sz="1400" dirty="0"/>
              <a:t>Connectivity </a:t>
            </a:r>
            <a:r>
              <a:rPr lang="fi-FI" sz="1400" dirty="0" err="1"/>
              <a:t>ecosystem</a:t>
            </a:r>
            <a:endParaRPr lang="fi-FI" sz="1400" dirty="0"/>
          </a:p>
          <a:p>
            <a:pPr>
              <a:spcBef>
                <a:spcPts val="200"/>
              </a:spcBef>
            </a:pPr>
            <a:r>
              <a:rPr lang="fi-FI" sz="1400" dirty="0"/>
              <a:t>Tampere </a:t>
            </a:r>
            <a:r>
              <a:rPr lang="fi-FI" sz="1400" dirty="0" err="1"/>
              <a:t>Region</a:t>
            </a:r>
            <a:r>
              <a:rPr lang="fi-FI" sz="1400" dirty="0"/>
              <a:t> </a:t>
            </a:r>
            <a:r>
              <a:rPr lang="fi-FI" sz="1400" dirty="0" err="1"/>
              <a:t>Circular</a:t>
            </a:r>
            <a:r>
              <a:rPr lang="fi-FI" sz="1400" dirty="0"/>
              <a:t> </a:t>
            </a:r>
            <a:r>
              <a:rPr lang="fi-FI" sz="1400" dirty="0" err="1"/>
              <a:t>Economy</a:t>
            </a:r>
            <a:r>
              <a:rPr lang="fi-FI" sz="1400" dirty="0"/>
              <a:t> </a:t>
            </a:r>
            <a:r>
              <a:rPr lang="fi-FI" sz="1400" dirty="0" err="1"/>
              <a:t>Ecosystem</a:t>
            </a:r>
            <a:endParaRPr lang="fi-FI" sz="1400" dirty="0"/>
          </a:p>
          <a:p>
            <a:pPr>
              <a:spcBef>
                <a:spcPts val="200"/>
              </a:spcBef>
            </a:pPr>
            <a:r>
              <a:rPr lang="fi-FI" sz="1400" dirty="0"/>
              <a:t>Film Tampere</a:t>
            </a:r>
          </a:p>
          <a:p>
            <a:pPr>
              <a:spcBef>
                <a:spcPts val="200"/>
              </a:spcBef>
            </a:pPr>
            <a:r>
              <a:rPr lang="fi-FI" sz="1400" dirty="0" err="1"/>
              <a:t>Microchips</a:t>
            </a:r>
            <a:r>
              <a:rPr lang="fi-FI" sz="1400" dirty="0"/>
              <a:t> </a:t>
            </a:r>
            <a:r>
              <a:rPr lang="fi-FI" sz="1400" dirty="0" err="1"/>
              <a:t>from</a:t>
            </a:r>
            <a:r>
              <a:rPr lang="fi-FI" sz="1400" dirty="0"/>
              <a:t> Tampere</a:t>
            </a:r>
          </a:p>
          <a:p>
            <a:pPr>
              <a:spcBef>
                <a:spcPts val="200"/>
              </a:spcBef>
            </a:pPr>
            <a:r>
              <a:rPr lang="fi-FI" sz="1400" dirty="0" err="1"/>
              <a:t>Hydrogen</a:t>
            </a:r>
            <a:r>
              <a:rPr lang="fi-FI" sz="1400" dirty="0"/>
              <a:t> Hills</a:t>
            </a:r>
          </a:p>
          <a:p>
            <a:pPr>
              <a:spcBef>
                <a:spcPts val="200"/>
              </a:spcBef>
            </a:pPr>
            <a:r>
              <a:rPr lang="fi-FI" sz="1400" dirty="0" err="1"/>
              <a:t>Intelligent</a:t>
            </a:r>
            <a:r>
              <a:rPr lang="fi-FI" sz="1400" dirty="0"/>
              <a:t> Machines and </a:t>
            </a:r>
            <a:r>
              <a:rPr lang="fi-FI" sz="1400" dirty="0" err="1"/>
              <a:t>Automation</a:t>
            </a:r>
            <a:endParaRPr lang="fi-FI" sz="1400" dirty="0"/>
          </a:p>
          <a:p>
            <a:pPr>
              <a:spcBef>
                <a:spcPts val="200"/>
              </a:spcBef>
            </a:pPr>
            <a:r>
              <a:rPr lang="fi-FI" sz="1400" dirty="0"/>
              <a:t>Health </a:t>
            </a:r>
            <a:r>
              <a:rPr lang="fi-FI" sz="1400" dirty="0" err="1"/>
              <a:t>technology</a:t>
            </a:r>
            <a:r>
              <a:rPr lang="fi-FI" sz="1400" dirty="0"/>
              <a:t> and life science</a:t>
            </a:r>
          </a:p>
          <a:p>
            <a:pPr>
              <a:spcBef>
                <a:spcPts val="200"/>
              </a:spcBef>
            </a:pPr>
            <a:r>
              <a:rPr lang="fi-FI" sz="1400" dirty="0"/>
              <a:t>Tampere.eu</a:t>
            </a:r>
          </a:p>
        </p:txBody>
      </p:sp>
      <p:sp>
        <p:nvSpPr>
          <p:cNvPr id="8" name="Suorakulmio 7">
            <a:extLst>
              <a:ext uri="{FF2B5EF4-FFF2-40B4-BE49-F238E27FC236}">
                <a16:creationId xmlns:a16="http://schemas.microsoft.com/office/drawing/2014/main" id="{6EAD64E8-6B02-80B6-AC06-A50D25721EFE}"/>
              </a:ext>
            </a:extLst>
          </p:cNvPr>
          <p:cNvSpPr/>
          <p:nvPr/>
        </p:nvSpPr>
        <p:spPr>
          <a:xfrm>
            <a:off x="5213461" y="4059416"/>
            <a:ext cx="2146742" cy="1600438"/>
          </a:xfrm>
          <a:prstGeom prst="rect">
            <a:avLst/>
          </a:prstGeom>
        </p:spPr>
        <p:txBody>
          <a:bodyPr wrap="none">
            <a:spAutoFit/>
          </a:bodyPr>
          <a:lstStyle/>
          <a:p>
            <a:pPr algn="ctr"/>
            <a:r>
              <a:rPr lang="fi-FI" sz="4400" b="1" dirty="0">
                <a:solidFill>
                  <a:srgbClr val="5BCBEB"/>
                </a:solidFill>
                <a:latin typeface="Montserrat Black" pitchFamily="2" charset="77"/>
              </a:rPr>
              <a:t>14</a:t>
            </a:r>
            <a:r>
              <a:rPr lang="fi-FI" sz="4000" b="1" dirty="0">
                <a:solidFill>
                  <a:schemeClr val="bg1"/>
                </a:solidFill>
                <a:latin typeface="Montserrat Black" pitchFamily="2" charset="77"/>
              </a:rPr>
              <a:t> </a:t>
            </a:r>
            <a:br>
              <a:rPr lang="fi-FI" b="1" dirty="0">
                <a:solidFill>
                  <a:schemeClr val="bg1"/>
                </a:solidFill>
                <a:latin typeface="Montserrat Black" pitchFamily="2" charset="77"/>
              </a:rPr>
            </a:br>
            <a:r>
              <a:rPr lang="fi-FI" b="1" dirty="0" err="1">
                <a:solidFill>
                  <a:schemeClr val="bg1"/>
                </a:solidFill>
                <a:latin typeface="Montserrat" pitchFamily="2" charset="77"/>
              </a:rPr>
              <a:t>ecosystems</a:t>
            </a:r>
            <a:r>
              <a:rPr lang="fi-FI" b="1" dirty="0">
                <a:solidFill>
                  <a:schemeClr val="bg1"/>
                </a:solidFill>
                <a:latin typeface="Montserrat" pitchFamily="2" charset="77"/>
              </a:rPr>
              <a:t> - </a:t>
            </a:r>
            <a:r>
              <a:rPr lang="fi-FI" dirty="0">
                <a:solidFill>
                  <a:schemeClr val="bg1"/>
                </a:solidFill>
                <a:latin typeface="Montserrat" pitchFamily="2" charset="77"/>
              </a:rPr>
              <a:t>for </a:t>
            </a:r>
            <a:br>
              <a:rPr lang="fi-FI" dirty="0">
                <a:solidFill>
                  <a:schemeClr val="bg1"/>
                </a:solidFill>
                <a:latin typeface="Montserrat" pitchFamily="2" charset="77"/>
              </a:rPr>
            </a:br>
            <a:r>
              <a:rPr lang="fi-FI" dirty="0">
                <a:solidFill>
                  <a:schemeClr val="bg1"/>
                </a:solidFill>
                <a:latin typeface="Montserrat" pitchFamily="2" charset="77"/>
              </a:rPr>
              <a:t>open and </a:t>
            </a:r>
            <a:r>
              <a:rPr lang="fi-FI" dirty="0" err="1">
                <a:solidFill>
                  <a:schemeClr val="bg1"/>
                </a:solidFill>
                <a:latin typeface="Montserrat" pitchFamily="2" charset="77"/>
              </a:rPr>
              <a:t>smart</a:t>
            </a:r>
            <a:r>
              <a:rPr lang="fi-FI" dirty="0">
                <a:solidFill>
                  <a:schemeClr val="bg1"/>
                </a:solidFill>
                <a:latin typeface="Montserrat" pitchFamily="2" charset="77"/>
              </a:rPr>
              <a:t> </a:t>
            </a:r>
            <a:br>
              <a:rPr lang="fi-FI" dirty="0">
                <a:solidFill>
                  <a:schemeClr val="bg1"/>
                </a:solidFill>
                <a:latin typeface="Montserrat" pitchFamily="2" charset="77"/>
              </a:rPr>
            </a:br>
            <a:r>
              <a:rPr lang="fi-FI" dirty="0" err="1">
                <a:solidFill>
                  <a:schemeClr val="bg1"/>
                </a:solidFill>
                <a:latin typeface="Montserrat" pitchFamily="2" charset="77"/>
              </a:rPr>
              <a:t>collaboration</a:t>
            </a:r>
            <a:r>
              <a:rPr lang="fi-FI" dirty="0">
                <a:solidFill>
                  <a:schemeClr val="bg1"/>
                </a:solidFill>
                <a:latin typeface="Montserrat" pitchFamily="2" charset="77"/>
              </a:rPr>
              <a:t>.</a:t>
            </a:r>
          </a:p>
        </p:txBody>
      </p:sp>
      <p:sp>
        <p:nvSpPr>
          <p:cNvPr id="4" name="Päivämäärän paikkamerkki 3">
            <a:extLst>
              <a:ext uri="{FF2B5EF4-FFF2-40B4-BE49-F238E27FC236}">
                <a16:creationId xmlns:a16="http://schemas.microsoft.com/office/drawing/2014/main" id="{23C82E0F-442D-223E-CAB7-576882BD1979}"/>
              </a:ext>
              <a:ext uri="{C183D7F6-B498-43B3-948B-1728B52AA6E4}">
                <adec:decorative xmlns:adec="http://schemas.microsoft.com/office/drawing/2017/decorative" val="1"/>
              </a:ext>
            </a:extLst>
          </p:cNvPr>
          <p:cNvSpPr>
            <a:spLocks noGrp="1"/>
          </p:cNvSpPr>
          <p:nvPr>
            <p:ph type="dt" sz="half" idx="2"/>
          </p:nvPr>
        </p:nvSpPr>
        <p:spPr/>
        <p:txBody>
          <a:bodyPr/>
          <a:lstStyle/>
          <a:p>
            <a:fld id="{62186CDD-C825-A44C-8CC0-260AEE84ED19}" type="datetime1">
              <a:rPr lang="fi-FI" smtClean="0">
                <a:solidFill>
                  <a:schemeClr val="bg1"/>
                </a:solidFill>
              </a:rPr>
              <a:t>3.11.2025</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22</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 uri="{C183D7F6-B498-43B3-948B-1728B52AA6E4}">
                <adec:decorative xmlns:adec="http://schemas.microsoft.com/office/drawing/2017/decorative" val="1"/>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379D72D4-09D6-2695-E4FB-316B040F492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3"/>
          <a:stretch/>
        </p:blipFill>
        <p:spPr>
          <a:xfrm>
            <a:off x="0" y="-1"/>
            <a:ext cx="12192000" cy="6866945"/>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29994" y="3682756"/>
            <a:ext cx="9502726" cy="1269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FEELING</a:t>
            </a:r>
          </a:p>
        </p:txBody>
      </p:sp>
      <p:sp>
        <p:nvSpPr>
          <p:cNvPr id="16" name="Suorakulmio 15">
            <a:extLst>
              <a:ext uri="{FF2B5EF4-FFF2-40B4-BE49-F238E27FC236}">
                <a16:creationId xmlns:a16="http://schemas.microsoft.com/office/drawing/2014/main" id="{A76AE085-D16F-0249-8EA1-4CDA92BAF8D7}"/>
              </a:ext>
            </a:extLst>
          </p:cNvPr>
          <p:cNvSpPr/>
          <p:nvPr/>
        </p:nvSpPr>
        <p:spPr>
          <a:xfrm>
            <a:off x="947446" y="4978260"/>
            <a:ext cx="7118309" cy="1161524"/>
          </a:xfrm>
          <a:prstGeom prst="rect">
            <a:avLst/>
          </a:prstGeom>
          <a:noFill/>
        </p:spPr>
        <p:txBody>
          <a:bodyPr wrap="square">
            <a:noAutofit/>
          </a:bodyPr>
          <a:lstStyle/>
          <a:p>
            <a:pPr lvl="0">
              <a:defRPr/>
            </a:pPr>
            <a:r>
              <a:rPr lang="fi-FI" sz="2000" dirty="0" err="1">
                <a:solidFill>
                  <a:schemeClr val="bg1"/>
                </a:solidFill>
              </a:rPr>
              <a:t>The</a:t>
            </a:r>
            <a:r>
              <a:rPr lang="fi-FI" sz="2000" dirty="0">
                <a:solidFill>
                  <a:schemeClr val="bg1"/>
                </a:solidFill>
              </a:rPr>
              <a:t> </a:t>
            </a:r>
            <a:r>
              <a:rPr lang="fi-FI" sz="2000" dirty="0" err="1">
                <a:solidFill>
                  <a:schemeClr val="bg1"/>
                </a:solidFill>
              </a:rPr>
              <a:t>relaxed</a:t>
            </a:r>
            <a:r>
              <a:rPr lang="fi-FI" sz="2000" dirty="0">
                <a:solidFill>
                  <a:schemeClr val="bg1"/>
                </a:solidFill>
              </a:rPr>
              <a:t>, </a:t>
            </a:r>
            <a:r>
              <a:rPr lang="fi-FI" sz="2000" dirty="0" err="1">
                <a:solidFill>
                  <a:schemeClr val="bg1"/>
                </a:solidFill>
              </a:rPr>
              <a:t>forward-looking</a:t>
            </a:r>
            <a:r>
              <a:rPr lang="fi-FI" sz="2000" dirty="0">
                <a:solidFill>
                  <a:schemeClr val="bg1"/>
                </a:solidFill>
              </a:rPr>
              <a:t> </a:t>
            </a:r>
            <a:r>
              <a:rPr lang="fi-FI" sz="2000" dirty="0" err="1">
                <a:solidFill>
                  <a:schemeClr val="bg1"/>
                </a:solidFill>
              </a:rPr>
              <a:t>feeling</a:t>
            </a:r>
            <a:r>
              <a:rPr lang="fi-FI" sz="2000" dirty="0">
                <a:solidFill>
                  <a:schemeClr val="bg1"/>
                </a:solidFill>
              </a:rPr>
              <a:t>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get</a:t>
            </a:r>
            <a:r>
              <a:rPr lang="fi-FI" sz="2000" dirty="0">
                <a:solidFill>
                  <a:schemeClr val="bg1"/>
                </a:solidFill>
              </a:rPr>
              <a:t> in Tampere </a:t>
            </a:r>
            <a:r>
              <a:rPr lang="fi-FI" sz="2000" dirty="0" err="1">
                <a:solidFill>
                  <a:schemeClr val="bg1"/>
                </a:solidFill>
              </a:rPr>
              <a:t>needs</a:t>
            </a:r>
            <a:r>
              <a:rPr lang="fi-FI" sz="2000" dirty="0">
                <a:solidFill>
                  <a:schemeClr val="bg1"/>
                </a:solidFill>
              </a:rPr>
              <a:t> no </a:t>
            </a:r>
            <a:r>
              <a:rPr lang="fi-FI" sz="2000" dirty="0" err="1">
                <a:solidFill>
                  <a:schemeClr val="bg1"/>
                </a:solidFill>
              </a:rPr>
              <a:t>explanation</a:t>
            </a:r>
            <a:r>
              <a:rPr lang="fi-FI" sz="2000" dirty="0">
                <a:solidFill>
                  <a:schemeClr val="bg1"/>
                </a:solidFill>
              </a:rPr>
              <a:t> –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sense</a:t>
            </a:r>
            <a:r>
              <a:rPr lang="fi-FI" sz="2000" dirty="0">
                <a:solidFill>
                  <a:schemeClr val="bg1"/>
                </a:solidFill>
              </a:rPr>
              <a:t> it </a:t>
            </a:r>
            <a:r>
              <a:rPr lang="fi-FI" sz="2000" dirty="0" err="1">
                <a:solidFill>
                  <a:schemeClr val="bg1"/>
                </a:solidFill>
              </a:rPr>
              <a:t>everywhere</a:t>
            </a:r>
            <a:r>
              <a:rPr lang="fi-FI" sz="2000" dirty="0">
                <a:solidFill>
                  <a:schemeClr val="bg1"/>
                </a:solidFill>
              </a:rPr>
              <a:t> in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9B7D5EB-A65C-4446-8BBB-CA48A7104F2E}"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pPr/>
              <a:t>23</a:t>
            </a:fld>
            <a:endParaRPr lang="fi-FI" dirty="0">
              <a:solidFill>
                <a:schemeClr val="bg1"/>
              </a:solidFill>
            </a:endParaRPr>
          </a:p>
        </p:txBody>
      </p:sp>
      <p:sp>
        <p:nvSpPr>
          <p:cNvPr id="13" name="Tekstiruutu 24">
            <a:extLst>
              <a:ext uri="{FF2B5EF4-FFF2-40B4-BE49-F238E27FC236}">
                <a16:creationId xmlns:a16="http://schemas.microsoft.com/office/drawing/2014/main" id="{B984A092-78E9-7330-C998-A7CB9F81DCF7}"/>
              </a:ext>
              <a:ext uri="{C183D7F6-B498-43B3-948B-1728B52AA6E4}">
                <adec:decorative xmlns:adec="http://schemas.microsoft.com/office/drawing/2017/decorative" val="1"/>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sp>
        <p:nvSpPr>
          <p:cNvPr id="5" name="Suorakulmio 13">
            <a:extLst>
              <a:ext uri="{FF2B5EF4-FFF2-40B4-BE49-F238E27FC236}">
                <a16:creationId xmlns:a16="http://schemas.microsoft.com/office/drawing/2014/main" id="{5FAABAA2-1C78-62BE-1D63-05CB460639B0}"/>
              </a:ext>
              <a:ext uri="{C183D7F6-B498-43B3-948B-1728B52AA6E4}">
                <adec:decorative xmlns:adec="http://schemas.microsoft.com/office/drawing/2017/decorative" val="1"/>
              </a:ext>
            </a:extLst>
          </p:cNvPr>
          <p:cNvSpPr/>
          <p:nvPr/>
        </p:nvSpPr>
        <p:spPr>
          <a:xfrm rot="16200000">
            <a:off x="4841488" y="-492513"/>
            <a:ext cx="2509024" cy="12192000"/>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1624819" y="896425"/>
            <a:ext cx="8855612" cy="1330805"/>
          </a:xfrm>
          <a:effectLst>
            <a:outerShdw blurRad="273884" sx="103000" sy="103000" algn="ctr" rotWithShape="0">
              <a:prstClr val="black">
                <a:alpha val="33467"/>
              </a:prstClr>
            </a:outerShdw>
          </a:effectLst>
        </p:spPr>
        <p:txBody>
          <a:bodyPr/>
          <a:lstStyle/>
          <a:p>
            <a:pPr algn="ctr">
              <a:lnSpc>
                <a:spcPct val="90000"/>
              </a:lnSpc>
            </a:pPr>
            <a:r>
              <a:rPr lang="fi-FI" sz="5400" dirty="0" err="1">
                <a:solidFill>
                  <a:schemeClr val="bg1"/>
                </a:solidFill>
                <a:effectLst>
                  <a:outerShdw blurRad="126568" algn="ctr" rotWithShape="0">
                    <a:prstClr val="black">
                      <a:alpha val="49104"/>
                    </a:prstClr>
                  </a:outerShdw>
                </a:effectLst>
                <a:latin typeface="Montserrat Black" pitchFamily="2" charset="77"/>
              </a:rPr>
              <a:t>Sustainable</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growth</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with</a:t>
            </a:r>
            <a:r>
              <a:rPr lang="fi-FI" sz="5400" dirty="0">
                <a:solidFill>
                  <a:schemeClr val="bg1"/>
                </a:solidFill>
                <a:effectLst>
                  <a:outerShdw blurRad="126568" algn="ctr" rotWithShape="0">
                    <a:prstClr val="black">
                      <a:alpha val="49104"/>
                    </a:prstClr>
                  </a:outerShdw>
                </a:effectLst>
                <a:latin typeface="Montserrat Black" pitchFamily="2" charset="77"/>
              </a:rPr>
              <a:t> culture</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72783" y="4907130"/>
            <a:ext cx="6332765" cy="1208544"/>
          </a:xfrm>
        </p:spPr>
        <p:txBody>
          <a:bodyPr>
            <a:noAutofit/>
          </a:bodyPr>
          <a:lstStyle/>
          <a:p>
            <a:pPr>
              <a:spcBef>
                <a:spcPts val="0"/>
              </a:spcBef>
              <a:buClr>
                <a:schemeClr val="bg1"/>
              </a:buClr>
            </a:pPr>
            <a:r>
              <a:rPr lang="fi-FI" dirty="0">
                <a:solidFill>
                  <a:schemeClr val="bg1"/>
                </a:solidFill>
              </a:rPr>
              <a:t>Culture </a:t>
            </a:r>
            <a:r>
              <a:rPr lang="fi-FI" dirty="0" err="1">
                <a:solidFill>
                  <a:schemeClr val="bg1"/>
                </a:solidFill>
              </a:rPr>
              <a:t>affecting</a:t>
            </a:r>
            <a:r>
              <a:rPr lang="fi-FI" dirty="0">
                <a:solidFill>
                  <a:schemeClr val="bg1"/>
                </a:solidFill>
              </a:rPr>
              <a:t> </a:t>
            </a:r>
            <a:r>
              <a:rPr lang="fi-FI" dirty="0" err="1">
                <a:solidFill>
                  <a:schemeClr val="bg1"/>
                </a:solidFill>
              </a:rPr>
              <a:t>everyone</a:t>
            </a:r>
            <a:endParaRPr lang="fi-FI" dirty="0">
              <a:solidFill>
                <a:schemeClr val="bg1"/>
              </a:solidFill>
            </a:endParaRPr>
          </a:p>
          <a:p>
            <a:pPr>
              <a:spcBef>
                <a:spcPts val="0"/>
              </a:spcBef>
              <a:buClr>
                <a:schemeClr val="bg1"/>
              </a:buClr>
            </a:pPr>
            <a:r>
              <a:rPr lang="fi-FI" dirty="0">
                <a:solidFill>
                  <a:schemeClr val="bg1"/>
                </a:solidFill>
              </a:rPr>
              <a:t>Home of </a:t>
            </a:r>
            <a:r>
              <a:rPr lang="fi-FI" dirty="0" err="1">
                <a:solidFill>
                  <a:schemeClr val="bg1"/>
                </a:solidFill>
              </a:rPr>
              <a:t>creative</a:t>
            </a:r>
            <a:r>
              <a:rPr lang="fi-FI" dirty="0">
                <a:solidFill>
                  <a:schemeClr val="bg1"/>
                </a:solidFill>
              </a:rPr>
              <a:t> </a:t>
            </a:r>
            <a:r>
              <a:rPr lang="fi-FI" dirty="0" err="1">
                <a:solidFill>
                  <a:schemeClr val="bg1"/>
                </a:solidFill>
              </a:rPr>
              <a:t>people</a:t>
            </a:r>
            <a:endParaRPr lang="fi-FI" dirty="0">
              <a:solidFill>
                <a:schemeClr val="bg1"/>
              </a:solidFill>
            </a:endParaRPr>
          </a:p>
          <a:p>
            <a:pPr>
              <a:spcBef>
                <a:spcPts val="0"/>
              </a:spcBef>
              <a:buClr>
                <a:schemeClr val="bg1"/>
              </a:buClr>
            </a:pPr>
            <a:r>
              <a:rPr lang="fi-FI" dirty="0">
                <a:solidFill>
                  <a:schemeClr val="bg1"/>
                </a:solidFill>
              </a:rPr>
              <a:t>City of </a:t>
            </a:r>
            <a:r>
              <a:rPr lang="fi-FI" dirty="0" err="1">
                <a:solidFill>
                  <a:schemeClr val="bg1"/>
                </a:solidFill>
              </a:rPr>
              <a:t>significance</a:t>
            </a:r>
            <a:r>
              <a:rPr lang="fi-FI" dirty="0">
                <a:solidFill>
                  <a:schemeClr val="bg1"/>
                </a:solidFill>
              </a:rPr>
              <a:t>, </a:t>
            </a:r>
            <a:r>
              <a:rPr lang="fi-FI" dirty="0" err="1">
                <a:solidFill>
                  <a:schemeClr val="bg1"/>
                </a:solidFill>
              </a:rPr>
              <a:t>bigger</a:t>
            </a:r>
            <a:r>
              <a:rPr lang="fi-FI" dirty="0">
                <a:solidFill>
                  <a:schemeClr val="bg1"/>
                </a:solidFill>
              </a:rPr>
              <a:t> </a:t>
            </a:r>
            <a:r>
              <a:rPr lang="fi-FI" dirty="0" err="1">
                <a:solidFill>
                  <a:schemeClr val="bg1"/>
                </a:solidFill>
              </a:rPr>
              <a:t>than</a:t>
            </a:r>
            <a:r>
              <a:rPr lang="fi-FI" dirty="0">
                <a:solidFill>
                  <a:schemeClr val="bg1"/>
                </a:solidFill>
              </a:rPr>
              <a:t> </a:t>
            </a:r>
            <a:r>
              <a:rPr lang="fi-FI" dirty="0" err="1">
                <a:solidFill>
                  <a:schemeClr val="bg1"/>
                </a:solidFill>
              </a:rPr>
              <a:t>its</a:t>
            </a:r>
            <a:r>
              <a:rPr lang="fi-FI" dirty="0">
                <a:solidFill>
                  <a:schemeClr val="bg1"/>
                </a:solidFill>
              </a:rPr>
              <a:t> </a:t>
            </a:r>
            <a:r>
              <a:rPr lang="fi-FI" dirty="0" err="1">
                <a:solidFill>
                  <a:schemeClr val="bg1"/>
                </a:solidFill>
              </a:rPr>
              <a:t>size</a:t>
            </a:r>
            <a:endParaRPr lang="fi-FI" dirty="0">
              <a:solidFill>
                <a:schemeClr val="bg1"/>
              </a:solidFill>
            </a:endParaRPr>
          </a:p>
          <a:p>
            <a:pPr>
              <a:spcBef>
                <a:spcPts val="0"/>
              </a:spcBef>
              <a:buClr>
                <a:schemeClr val="bg1"/>
              </a:buClr>
            </a:pPr>
            <a:endParaRPr lang="fi-FI" dirty="0">
              <a:solidFill>
                <a:schemeClr val="bg1"/>
              </a:solidFill>
            </a:endParaRPr>
          </a:p>
        </p:txBody>
      </p:sp>
      <p:sp>
        <p:nvSpPr>
          <p:cNvPr id="17" name="Ellipsi 16">
            <a:extLst>
              <a:ext uri="{FF2B5EF4-FFF2-40B4-BE49-F238E27FC236}">
                <a16:creationId xmlns:a16="http://schemas.microsoft.com/office/drawing/2014/main" id="{598E1BEF-6F29-8D17-0631-25598C4CDAB4}"/>
              </a:ext>
              <a:ext uri="{C183D7F6-B498-43B3-948B-1728B52AA6E4}">
                <adec:decorative xmlns:adec="http://schemas.microsoft.com/office/drawing/2017/decorative" val="1"/>
              </a:ext>
            </a:extLst>
          </p:cNvPr>
          <p:cNvSpPr/>
          <p:nvPr/>
        </p:nvSpPr>
        <p:spPr>
          <a:xfrm>
            <a:off x="4219019" y="3899647"/>
            <a:ext cx="1581615" cy="1581615"/>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 uri="{C183D7F6-B498-43B3-948B-1728B52AA6E4}">
                <adec:decorative xmlns:adec="http://schemas.microsoft.com/office/drawing/2017/decorative" val="1"/>
              </a:ext>
            </a:extLst>
          </p:cNvPr>
          <p:cNvSpPr/>
          <p:nvPr/>
        </p:nvSpPr>
        <p:spPr>
          <a:xfrm>
            <a:off x="4301244" y="4371802"/>
            <a:ext cx="1460310" cy="615553"/>
          </a:xfrm>
          <a:prstGeom prst="rect">
            <a:avLst/>
          </a:prstGeom>
        </p:spPr>
        <p:txBody>
          <a:bodyPr wrap="square" lIns="0" tIns="0" rIns="0" bIns="0">
            <a:spAutoFit/>
          </a:bodyPr>
          <a:lstStyle/>
          <a:p>
            <a:pPr algn="ctr"/>
            <a:r>
              <a:rPr lang="fi-FI" sz="4000" b="1" dirty="0">
                <a:solidFill>
                  <a:srgbClr val="FFFFFF"/>
                </a:solidFill>
                <a:latin typeface="Montserrat Black" pitchFamily="2" charset="77"/>
                <a:ea typeface="+mj-ea"/>
                <a:cs typeface="+mj-cs"/>
              </a:rPr>
              <a:t>2030 </a:t>
            </a:r>
            <a:endParaRPr lang="fi-FI" sz="4000" b="1" dirty="0">
              <a:latin typeface="Montserrat Black" pitchFamily="2" charset="77"/>
            </a:endParaRP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6DC59AF4-38D7-C44E-94B4-7DE611DD8BFC}" type="datetime1">
              <a:rPr lang="fi-FI" smtClean="0">
                <a:solidFill>
                  <a:schemeClr val="bg1"/>
                </a:solidFill>
              </a:rPr>
              <a:t>3.11.2025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pPr/>
              <a:t>24</a:t>
            </a:fld>
            <a:endParaRPr lang="fi-FI" dirty="0">
              <a:solidFill>
                <a:schemeClr val="bg1"/>
              </a:solidFill>
            </a:endParaRPr>
          </a:p>
        </p:txBody>
      </p:sp>
      <p:sp>
        <p:nvSpPr>
          <p:cNvPr id="14" name="Tekstiruutu 24">
            <a:extLst>
              <a:ext uri="{FF2B5EF4-FFF2-40B4-BE49-F238E27FC236}">
                <a16:creationId xmlns:a16="http://schemas.microsoft.com/office/drawing/2014/main" id="{62B3C3AA-3A82-22B6-92DC-9F183BBA4CE7}"/>
              </a:ext>
              <a:ext uri="{C183D7F6-B498-43B3-948B-1728B52AA6E4}">
                <adec:decorative xmlns:adec="http://schemas.microsoft.com/office/drawing/2017/decorative" val="1"/>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People having a conversation in the Moomin Museum.">
            <a:extLst>
              <a:ext uri="{FF2B5EF4-FFF2-40B4-BE49-F238E27FC236}">
                <a16:creationId xmlns:a16="http://schemas.microsoft.com/office/drawing/2014/main" id="{E9E40CC0-BEB3-5286-D84E-D70C617E8274}"/>
              </a:ext>
            </a:extLst>
          </p:cNvPr>
          <p:cNvSpPr>
            <a:spLocks noChangeAspect="1"/>
          </p:cNvSpPr>
          <p:nvPr/>
        </p:nvSpPr>
        <p:spPr>
          <a:xfrm>
            <a:off x="0" y="0"/>
            <a:ext cx="5843239" cy="6858000"/>
          </a:xfrm>
          <a:prstGeom prst="rect">
            <a:avLst/>
          </a:prstGeom>
          <a:blipFill>
            <a:blip r:embed="rId3" cstate="print">
              <a:extLst>
                <a:ext uri="{28A0092B-C50C-407E-A947-70E740481C1C}">
                  <a14:useLocalDpi xmlns:a14="http://schemas.microsoft.com/office/drawing/2010/main"/>
                </a:ext>
              </a:extLst>
            </a:blip>
            <a:srcRect/>
            <a:stretch>
              <a:fillRect t="1"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en-GB" dirty="0"/>
              <a:t>Implementing </a:t>
            </a:r>
            <a:br>
              <a:rPr lang="en-GB" dirty="0"/>
            </a:br>
            <a:r>
              <a:rPr lang="en-GB" dirty="0"/>
              <a:t>the cultural strategy</a:t>
            </a:r>
            <a:endParaRPr lang="fi-FI" dirty="0"/>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a:xfrm>
            <a:off x="6280150" y="2013256"/>
            <a:ext cx="5403850" cy="4074508"/>
          </a:xfrm>
        </p:spPr>
        <p:txBody>
          <a:bodyPr>
            <a:noAutofit/>
          </a:bodyPr>
          <a:lstStyle/>
          <a:p>
            <a:pPr marL="0" indent="0">
              <a:spcBef>
                <a:spcPts val="600"/>
              </a:spcBef>
              <a:buClr>
                <a:schemeClr val="tx1"/>
              </a:buClr>
              <a:buNone/>
            </a:pPr>
            <a:r>
              <a:rPr lang="en-GB" sz="2200" dirty="0"/>
              <a:t>By 2030, we will improve the following, among others, to reach the goals set in our cultural strategy:</a:t>
            </a:r>
          </a:p>
          <a:p>
            <a:pPr>
              <a:spcBef>
                <a:spcPts val="600"/>
              </a:spcBef>
              <a:buClr>
                <a:schemeClr val="tx1"/>
              </a:buClr>
            </a:pPr>
            <a:r>
              <a:rPr lang="en-GB" sz="2200" dirty="0"/>
              <a:t>Accessibility of open cultural offering</a:t>
            </a:r>
          </a:p>
          <a:p>
            <a:pPr>
              <a:spcBef>
                <a:spcPts val="600"/>
              </a:spcBef>
              <a:buClr>
                <a:schemeClr val="tx1"/>
              </a:buClr>
            </a:pPr>
            <a:r>
              <a:rPr lang="en-GB" sz="2200" dirty="0"/>
              <a:t>Tailoring cultural services</a:t>
            </a:r>
          </a:p>
          <a:p>
            <a:pPr>
              <a:spcBef>
                <a:spcPts val="600"/>
              </a:spcBef>
              <a:buClr>
                <a:schemeClr val="tx1"/>
              </a:buClr>
            </a:pPr>
            <a:r>
              <a:rPr lang="en-GB" sz="2200" dirty="0"/>
              <a:t>Taking use of the positive effects of </a:t>
            </a:r>
            <a:br>
              <a:rPr lang="en-GB" sz="2200" dirty="0"/>
            </a:br>
            <a:r>
              <a:rPr lang="en-GB" sz="2200" dirty="0"/>
              <a:t>culture on wellbeing</a:t>
            </a:r>
          </a:p>
          <a:p>
            <a:pPr>
              <a:spcBef>
                <a:spcPts val="600"/>
              </a:spcBef>
              <a:buClr>
                <a:schemeClr val="tx1"/>
              </a:buClr>
            </a:pPr>
            <a:r>
              <a:rPr lang="en-GB" sz="2200" dirty="0"/>
              <a:t>Public art</a:t>
            </a:r>
          </a:p>
          <a:p>
            <a:pPr>
              <a:spcBef>
                <a:spcPts val="600"/>
              </a:spcBef>
              <a:buClr>
                <a:schemeClr val="tx1"/>
              </a:buClr>
            </a:pPr>
            <a:r>
              <a:rPr lang="en-GB" sz="2200" dirty="0"/>
              <a:t>Design of public spaces and </a:t>
            </a:r>
            <a:br>
              <a:rPr lang="en-GB" sz="2200" dirty="0"/>
            </a:br>
            <a:r>
              <a:rPr lang="en-GB" sz="2200" dirty="0"/>
              <a:t>providing them for cultural operators</a:t>
            </a:r>
          </a:p>
          <a:p>
            <a:pPr>
              <a:spcBef>
                <a:spcPts val="600"/>
              </a:spcBef>
              <a:buClr>
                <a:schemeClr val="tx1"/>
              </a:buClr>
            </a:pPr>
            <a:r>
              <a:rPr lang="en-GB" sz="2200" dirty="0"/>
              <a:t>Infrastructure for experiences and content</a:t>
            </a:r>
          </a:p>
        </p:txBody>
      </p:sp>
      <p:sp>
        <p:nvSpPr>
          <p:cNvPr id="4" name="Päivämäärän paikkamerkki 3">
            <a:extLst>
              <a:ext uri="{FF2B5EF4-FFF2-40B4-BE49-F238E27FC236}">
                <a16:creationId xmlns:a16="http://schemas.microsoft.com/office/drawing/2014/main" id="{C11DCCA0-5122-B376-377B-45D15005722B}"/>
              </a:ext>
              <a:ext uri="{C183D7F6-B498-43B3-948B-1728B52AA6E4}">
                <adec:decorative xmlns:adec="http://schemas.microsoft.com/office/drawing/2017/decorative" val="1"/>
              </a:ext>
            </a:extLst>
          </p:cNvPr>
          <p:cNvSpPr>
            <a:spLocks noGrp="1"/>
          </p:cNvSpPr>
          <p:nvPr>
            <p:ph type="dt" sz="half" idx="2"/>
          </p:nvPr>
        </p:nvSpPr>
        <p:spPr/>
        <p:txBody>
          <a:bodyPr/>
          <a:lstStyle/>
          <a:p>
            <a:fld id="{EBECDE88-12B7-4840-9052-5037A94EABCB}" type="datetime1">
              <a:rPr lang="fi-FI" smtClean="0"/>
              <a:t>3.11.2025</a:t>
            </a:fld>
            <a:endParaRPr lang="fi-FI"/>
          </a:p>
        </p:txBody>
      </p:sp>
      <p:sp>
        <p:nvSpPr>
          <p:cNvPr id="5" name="Dian numeron paikkamerkki 4">
            <a:extLst>
              <a:ext uri="{FF2B5EF4-FFF2-40B4-BE49-F238E27FC236}">
                <a16:creationId xmlns:a16="http://schemas.microsoft.com/office/drawing/2014/main" id="{A17C44CF-1DD0-05E0-36D9-EECAE6B35734}"/>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25</a:t>
            </a:fld>
            <a:endParaRPr lang="fi-FI" dirty="0"/>
          </a:p>
        </p:txBody>
      </p:sp>
      <p:sp>
        <p:nvSpPr>
          <p:cNvPr id="9" name="Tekstiruutu 24">
            <a:extLst>
              <a:ext uri="{FF2B5EF4-FFF2-40B4-BE49-F238E27FC236}">
                <a16:creationId xmlns:a16="http://schemas.microsoft.com/office/drawing/2014/main" id="{F164DFA5-7222-ED0C-51F6-B7E3C8DD98B8}"/>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ameraman on a snowy street.">
            <a:extLst>
              <a:ext uri="{FF2B5EF4-FFF2-40B4-BE49-F238E27FC236}">
                <a16:creationId xmlns:a16="http://schemas.microsoft.com/office/drawing/2014/main" id="{9B3C98FD-7D65-4AF0-47B6-55B3D9723A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281530" cy="6858000"/>
          </a:xfrm>
          <a:prstGeom prst="rect">
            <a:avLst/>
          </a:prstGeom>
        </p:spPr>
      </p:pic>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698338" y="1162843"/>
            <a:ext cx="4930466" cy="1060926"/>
          </a:xfrm>
        </p:spPr>
        <p:txBody>
          <a:bodyPr/>
          <a:lstStyle/>
          <a:p>
            <a:r>
              <a:rPr lang="en-GB" dirty="0"/>
              <a:t>City of film</a:t>
            </a:r>
            <a:endParaRPr lang="fi-FI" dirty="0"/>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698338" y="2018248"/>
            <a:ext cx="4728165" cy="4163079"/>
          </a:xfrm>
        </p:spPr>
        <p:txBody>
          <a:bodyPr vert="horz" lIns="91440" tIns="45720" rIns="91440" bIns="45720" rtlCol="0" anchor="t">
            <a:normAutofit lnSpcReduction="10000"/>
          </a:bodyPr>
          <a:lstStyle/>
          <a:p>
            <a:pPr marL="12700" indent="-12700">
              <a:buNone/>
            </a:pPr>
            <a:r>
              <a:rPr lang="fi-FI" dirty="0"/>
              <a:t>Movies </a:t>
            </a:r>
            <a:r>
              <a:rPr lang="fi-FI" dirty="0" err="1"/>
              <a:t>filmed</a:t>
            </a:r>
            <a:r>
              <a:rPr lang="fi-FI" dirty="0"/>
              <a:t> in Tampere </a:t>
            </a:r>
            <a:r>
              <a:rPr lang="fi-FI" dirty="0" err="1"/>
              <a:t>include</a:t>
            </a:r>
            <a:r>
              <a:rPr lang="fi-FI" dirty="0"/>
              <a:t>:</a:t>
            </a:r>
          </a:p>
          <a:p>
            <a:pPr marL="985520" indent="-269875">
              <a:spcBef>
                <a:spcPts val="400"/>
              </a:spcBef>
            </a:pPr>
            <a:r>
              <a:rPr lang="fi-FI" dirty="0"/>
              <a:t>Dual, Hollywood</a:t>
            </a:r>
            <a:endParaRPr lang="fi-FI" dirty="0">
              <a:ea typeface="Calibri" panose="020F0502020204030204"/>
              <a:cs typeface="Calibri" panose="020F0502020204030204"/>
            </a:endParaRPr>
          </a:p>
          <a:p>
            <a:pPr marL="985520" indent="-269875">
              <a:spcBef>
                <a:spcPts val="400"/>
              </a:spcBef>
            </a:pPr>
            <a:r>
              <a:rPr lang="fi-FI" dirty="0" err="1"/>
              <a:t>SuomiLOVE</a:t>
            </a:r>
            <a:endParaRPr lang="fi-FI" dirty="0">
              <a:ea typeface="Calibri" panose="020F0502020204030204"/>
              <a:cs typeface="Calibri" panose="020F0502020204030204"/>
            </a:endParaRPr>
          </a:p>
          <a:p>
            <a:pPr marL="985520" indent="-269875">
              <a:spcBef>
                <a:spcPts val="400"/>
              </a:spcBef>
            </a:pPr>
            <a:r>
              <a:rPr lang="fi-FI" dirty="0" err="1"/>
              <a:t>Svalta</a:t>
            </a:r>
            <a:endParaRPr lang="fi-FI">
              <a:ea typeface="Calibri"/>
              <a:cs typeface="Calibri"/>
            </a:endParaRPr>
          </a:p>
          <a:p>
            <a:pPr marL="985520" indent="-269875">
              <a:spcBef>
                <a:spcPts val="400"/>
              </a:spcBef>
            </a:pPr>
            <a:r>
              <a:rPr lang="fi-FI" dirty="0"/>
              <a:t>Naissotilaat</a:t>
            </a:r>
            <a:endParaRPr lang="fi-FI" dirty="0">
              <a:ea typeface="Calibri" panose="020F0502020204030204"/>
              <a:cs typeface="Calibri" panose="020F0502020204030204"/>
            </a:endParaRPr>
          </a:p>
          <a:p>
            <a:pPr marL="985520" indent="-269875">
              <a:spcBef>
                <a:spcPts val="400"/>
              </a:spcBef>
            </a:pPr>
            <a:r>
              <a:rPr lang="fi-FI" dirty="0"/>
              <a:t>Ivalo (post-</a:t>
            </a:r>
            <a:r>
              <a:rPr lang="fi-FI" dirty="0" err="1"/>
              <a:t>production</a:t>
            </a:r>
            <a:r>
              <a:rPr lang="fi-FI" dirty="0"/>
              <a:t>)</a:t>
            </a:r>
            <a:endParaRPr lang="fi-FI" dirty="0">
              <a:ea typeface="Calibri" panose="020F0502020204030204"/>
              <a:cs typeface="Calibri" panose="020F0502020204030204"/>
            </a:endParaRPr>
          </a:p>
          <a:p>
            <a:pPr marL="985520" indent="-269875">
              <a:spcBef>
                <a:spcPts val="400"/>
              </a:spcBef>
            </a:pPr>
            <a:r>
              <a:rPr lang="fi-FI" dirty="0" err="1"/>
              <a:t>Avgrunden</a:t>
            </a:r>
            <a:endParaRPr lang="fi-FI" dirty="0" err="1">
              <a:ea typeface="Calibri"/>
              <a:cs typeface="Calibri"/>
            </a:endParaRPr>
          </a:p>
          <a:p>
            <a:pPr marL="985520" indent="-269875">
              <a:spcBef>
                <a:spcPts val="400"/>
              </a:spcBef>
            </a:pPr>
            <a:r>
              <a:rPr lang="fi-FI" dirty="0" err="1"/>
              <a:t>Breaking</a:t>
            </a:r>
            <a:r>
              <a:rPr lang="fi-FI" dirty="0"/>
              <a:t> </a:t>
            </a:r>
            <a:r>
              <a:rPr lang="fi-FI" dirty="0" err="1"/>
              <a:t>Bad</a:t>
            </a:r>
            <a:r>
              <a:rPr lang="fi-FI" dirty="0"/>
              <a:t> English</a:t>
            </a:r>
            <a:endParaRPr lang="fi-FI">
              <a:ea typeface="Calibri"/>
              <a:cs typeface="Calibri"/>
            </a:endParaRPr>
          </a:p>
          <a:p>
            <a:pPr marL="1058545" indent="-342900">
              <a:spcBef>
                <a:spcPts val="400"/>
              </a:spcBef>
            </a:pPr>
            <a:r>
              <a:rPr lang="fi-FI" dirty="0">
                <a:cs typeface="Calibri"/>
              </a:rPr>
              <a:t> Koskinen</a:t>
            </a:r>
            <a:endParaRPr lang="fi-FI" dirty="0">
              <a:ea typeface="Calibri"/>
              <a:cs typeface="Calibri"/>
            </a:endParaRPr>
          </a:p>
          <a:p>
            <a:pPr marL="985520" indent="-269875">
              <a:spcBef>
                <a:spcPts val="400"/>
              </a:spcBef>
            </a:pPr>
            <a:r>
              <a:rPr lang="fi-FI" dirty="0">
                <a:cs typeface="Calibri"/>
              </a:rPr>
              <a:t>70 is just a </a:t>
            </a:r>
            <a:r>
              <a:rPr lang="fi-FI" dirty="0" err="1">
                <a:cs typeface="Calibri"/>
              </a:rPr>
              <a:t>number</a:t>
            </a:r>
            <a:endParaRPr lang="fi-FI" dirty="0">
              <a:ea typeface="Calibri" panose="020F0502020204030204"/>
              <a:cs typeface="Calibri"/>
            </a:endParaRPr>
          </a:p>
        </p:txBody>
      </p:sp>
      <p:sp>
        <p:nvSpPr>
          <p:cNvPr id="4" name="Päivämäärän paikkamerkki 3">
            <a:extLst>
              <a:ext uri="{FF2B5EF4-FFF2-40B4-BE49-F238E27FC236}">
                <a16:creationId xmlns:a16="http://schemas.microsoft.com/office/drawing/2014/main" id="{3A6A9F81-1559-CE08-7DAE-84470935D203}"/>
              </a:ext>
              <a:ext uri="{C183D7F6-B498-43B3-948B-1728B52AA6E4}">
                <adec:decorative xmlns:adec="http://schemas.microsoft.com/office/drawing/2017/decorative" val="1"/>
              </a:ext>
            </a:extLst>
          </p:cNvPr>
          <p:cNvSpPr>
            <a:spLocks noGrp="1"/>
          </p:cNvSpPr>
          <p:nvPr>
            <p:ph type="dt" sz="half" idx="2"/>
          </p:nvPr>
        </p:nvSpPr>
        <p:spPr/>
        <p:txBody>
          <a:bodyPr/>
          <a:lstStyle/>
          <a:p>
            <a:fld id="{74A83BBF-C3DD-CC4B-A0CA-9DF4AB7B1294}" type="datetime1">
              <a:rPr lang="fi-FI" smtClean="0"/>
              <a:t>3.11.2025</a:t>
            </a:fld>
            <a:endParaRPr lang="fi-FI"/>
          </a:p>
        </p:txBody>
      </p:sp>
      <p:sp>
        <p:nvSpPr>
          <p:cNvPr id="5" name="Dian numeron paikkamerkki 4">
            <a:extLst>
              <a:ext uri="{FF2B5EF4-FFF2-40B4-BE49-F238E27FC236}">
                <a16:creationId xmlns:a16="http://schemas.microsoft.com/office/drawing/2014/main" id="{7BABFDF9-A94F-4F49-DF7F-7390694838C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26</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4090908" y="3184474"/>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260384" y="3283328"/>
            <a:ext cx="2982351"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8549A"/>
              </a:buClr>
              <a:buNone/>
              <a:defRPr/>
            </a:pPr>
            <a:r>
              <a:rPr kumimoji="0" lang="fi-FI" sz="1800" b="1" u="none" strike="noStrike" kern="1200" cap="none" spc="0" normalizeH="0" baseline="0" noProof="0" dirty="0">
                <a:ln>
                  <a:noFill/>
                </a:ln>
                <a:solidFill>
                  <a:srgbClr val="FFFFFF"/>
                </a:solidFill>
                <a:effectLst/>
                <a:uLnTx/>
                <a:uFillTx/>
                <a:latin typeface="Montserrat" pitchFamily="2" charset="77"/>
              </a:rPr>
              <a:t>TAMPERE’S PRODUCTION INCENTIVE SYSTEM</a:t>
            </a:r>
            <a:br>
              <a:rPr kumimoji="0" lang="fi-FI" sz="2000" b="1" u="none" strike="noStrike" kern="1200" cap="none" spc="0" normalizeH="0" baseline="0" noProof="0" dirty="0">
                <a:ln>
                  <a:noFill/>
                </a:ln>
                <a:solidFill>
                  <a:srgbClr val="FFFFFF"/>
                </a:solidFill>
                <a:effectLst/>
                <a:uLnTx/>
                <a:uFillTx/>
                <a:latin typeface="Montserrat Black" pitchFamily="2" charset="77"/>
              </a:rPr>
            </a:br>
            <a:r>
              <a:rPr kumimoji="0" lang="fi-FI" sz="4400" b="1" u="none" strike="noStrike" kern="1200" cap="none" spc="0" normalizeH="0" baseline="0" noProof="0" dirty="0">
                <a:ln>
                  <a:noFill/>
                </a:ln>
                <a:solidFill>
                  <a:schemeClr val="accent4">
                    <a:lumMod val="40000"/>
                    <a:lumOff val="60000"/>
                  </a:schemeClr>
                </a:solidFill>
                <a:effectLst/>
                <a:uLnTx/>
                <a:uFillTx/>
                <a:latin typeface="Montserrat Black" pitchFamily="2" charset="77"/>
              </a:rPr>
              <a:t>1</a:t>
            </a:r>
            <a:r>
              <a:rPr kumimoji="0" lang="fi-FI" sz="4400" b="1" u="none" strike="noStrike" kern="1200" cap="none" spc="300" normalizeH="0" baseline="0" noProof="0" dirty="0">
                <a:ln>
                  <a:noFill/>
                </a:ln>
                <a:solidFill>
                  <a:schemeClr val="accent4">
                    <a:lumMod val="40000"/>
                    <a:lumOff val="60000"/>
                  </a:schemeClr>
                </a:solidFill>
                <a:effectLst/>
                <a:uLnTx/>
                <a:uFillTx/>
                <a:latin typeface="Montserrat Black" pitchFamily="2" charset="77"/>
              </a:rPr>
              <a:t>0–</a:t>
            </a:r>
            <a:r>
              <a:rPr kumimoji="0" lang="fi-FI" sz="4400" b="1" u="none" strike="noStrike" kern="1200" cap="none" spc="0" normalizeH="0" baseline="0" noProof="0" dirty="0">
                <a:ln>
                  <a:noFill/>
                </a:ln>
                <a:solidFill>
                  <a:schemeClr val="accent4">
                    <a:lumMod val="40000"/>
                    <a:lumOff val="60000"/>
                  </a:schemeClr>
                </a:solidFill>
                <a:effectLst/>
                <a:uLnTx/>
                <a:uFillTx/>
                <a:latin typeface="Montserrat Black" pitchFamily="2" charset="77"/>
              </a:rPr>
              <a:t>15%</a:t>
            </a:r>
          </a:p>
          <a:p>
            <a:pPr marL="0" lvl="0" indent="0">
              <a:spcBef>
                <a:spcPts val="0"/>
              </a:spcBef>
              <a:buClr>
                <a:srgbClr val="28549A"/>
              </a:buClr>
              <a:buNone/>
              <a:defRPr/>
            </a:pPr>
            <a:r>
              <a:rPr lang="fi-FI" dirty="0" err="1">
                <a:solidFill>
                  <a:srgbClr val="FFFFFF"/>
                </a:solidFill>
              </a:rPr>
              <a:t>refund</a:t>
            </a:r>
            <a:r>
              <a:rPr lang="fi-FI" dirty="0">
                <a:solidFill>
                  <a:srgbClr val="FFFFFF"/>
                </a:solidFill>
              </a:rPr>
              <a:t> for </a:t>
            </a:r>
            <a:r>
              <a:rPr lang="fi-FI" dirty="0" err="1">
                <a:solidFill>
                  <a:srgbClr val="FFFFFF"/>
                </a:solidFill>
              </a:rPr>
              <a:t>production</a:t>
            </a:r>
            <a:r>
              <a:rPr lang="fi-FI" dirty="0">
                <a:solidFill>
                  <a:srgbClr val="FFFFFF"/>
                </a:solidFill>
              </a:rPr>
              <a:t> </a:t>
            </a:r>
            <a:r>
              <a:rPr lang="fi-FI" dirty="0" err="1">
                <a:solidFill>
                  <a:srgbClr val="FFFFFF"/>
                </a:solidFill>
              </a:rPr>
              <a:t>costs</a:t>
            </a:r>
            <a:r>
              <a:rPr lang="fi-FI" dirty="0">
                <a:solidFill>
                  <a:srgbClr val="FFFFFF"/>
                </a:solidFill>
              </a:rPr>
              <a:t> </a:t>
            </a:r>
            <a:r>
              <a:rPr lang="fi-FI" dirty="0" err="1">
                <a:solidFill>
                  <a:srgbClr val="FFFFFF"/>
                </a:solidFill>
              </a:rPr>
              <a:t>incurred</a:t>
            </a:r>
            <a:r>
              <a:rPr lang="fi-FI" dirty="0">
                <a:solidFill>
                  <a:srgbClr val="FFFFFF"/>
                </a:solidFill>
              </a:rPr>
              <a:t> in </a:t>
            </a:r>
            <a:r>
              <a:rPr lang="fi-FI" dirty="0" err="1">
                <a:solidFill>
                  <a:srgbClr val="FFFFFF"/>
                </a:solidFill>
              </a:rPr>
              <a:t>the</a:t>
            </a:r>
            <a:r>
              <a:rPr lang="fi-FI" dirty="0">
                <a:solidFill>
                  <a:srgbClr val="FFFFFF"/>
                </a:solidFill>
              </a:rPr>
              <a:t> Tampere </a:t>
            </a:r>
            <a:r>
              <a:rPr lang="fi-FI" dirty="0" err="1">
                <a:solidFill>
                  <a:srgbClr val="FFFFFF"/>
                </a:solidFill>
              </a:rPr>
              <a:t>region</a:t>
            </a:r>
            <a:r>
              <a:rPr lang="fi-FI" dirty="0">
                <a:solidFill>
                  <a:srgbClr val="FFFFFF"/>
                </a:solidFill>
              </a:rPr>
              <a:t>.</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Eveliina Laitanen</a:t>
            </a:r>
          </a:p>
        </p:txBody>
      </p:sp>
    </p:spTree>
    <p:extLst>
      <p:ext uri="{BB962C8B-B14F-4D97-AF65-F5344CB8AC3E}">
        <p14:creationId xmlns:p14="http://schemas.microsoft.com/office/powerpoint/2010/main" val="310175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E57FE14-DE56-1028-43AB-A66BAF99B2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DB5C84B0-018F-D4D0-2D16-32E3C96FFBDC}"/>
              </a:ext>
              <a:ext uri="{C183D7F6-B498-43B3-948B-1728B52AA6E4}">
                <adec:decorative xmlns:adec="http://schemas.microsoft.com/office/drawing/2017/decorative" val="1"/>
              </a:ext>
            </a:extLst>
          </p:cNvPr>
          <p:cNvSpPr>
            <a:spLocks noGrp="1"/>
          </p:cNvSpPr>
          <p:nvPr>
            <p:ph type="dt" sz="half" idx="10"/>
          </p:nvPr>
        </p:nvSpPr>
        <p:spPr/>
        <p:txBody>
          <a:bodyPr/>
          <a:lstStyle/>
          <a:p>
            <a:fld id="{2AD68721-D01D-A744-BD89-EAEF361C4A64}" type="datetime1">
              <a:rPr lang="fi-FI" smtClean="0">
                <a:solidFill>
                  <a:schemeClr val="bg1"/>
                </a:solidFill>
              </a:rPr>
              <a:t>3.11.2025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2714E12F-211B-E6C7-3C7F-DA8E0915E13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27</a:t>
            </a:fld>
            <a:endParaRPr lang="fi-FI">
              <a:solidFill>
                <a:schemeClr val="bg1"/>
              </a:solidFill>
            </a:endParaRP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8925951" y="605287"/>
            <a:ext cx="2096397" cy="2096397"/>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5758617" y="3859300"/>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Tekstiruutu 24">
            <a:extLst>
              <a:ext uri="{FF2B5EF4-FFF2-40B4-BE49-F238E27FC236}">
                <a16:creationId xmlns:a16="http://schemas.microsoft.com/office/drawing/2014/main" id="{0689E57A-6495-3EAA-150B-5DC8655EE43B}"/>
              </a:ext>
              <a:ext uri="{C183D7F6-B498-43B3-948B-1728B52AA6E4}">
                <adec:decorative xmlns:adec="http://schemas.microsoft.com/office/drawing/2017/decorative" val="1"/>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5" name="Suorakulmio 13">
            <a:extLst>
              <a:ext uri="{FF2B5EF4-FFF2-40B4-BE49-F238E27FC236}">
                <a16:creationId xmlns:a16="http://schemas.microsoft.com/office/drawing/2014/main" id="{0C1BA19C-3338-148D-D882-41A137F8EDAD}"/>
              </a:ext>
              <a:ext uri="{C183D7F6-B498-43B3-948B-1728B52AA6E4}">
                <adec:decorative xmlns:adec="http://schemas.microsoft.com/office/drawing/2017/decorative" val="1"/>
              </a:ext>
            </a:extLst>
          </p:cNvPr>
          <p:cNvSpPr/>
          <p:nvPr/>
        </p:nvSpPr>
        <p:spPr>
          <a:xfrm>
            <a:off x="0" y="0"/>
            <a:ext cx="7170234"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463860" y="2260183"/>
            <a:ext cx="6262943" cy="2367573"/>
          </a:xfrm>
        </p:spPr>
        <p:txBody>
          <a:bodyPr>
            <a:noAutofit/>
          </a:bodyPr>
          <a:lstStyle/>
          <a:p>
            <a:pPr>
              <a:spcBef>
                <a:spcPts val="1200"/>
              </a:spcBef>
              <a:spcAft>
                <a:spcPts val="1200"/>
              </a:spcAft>
            </a:pPr>
            <a:r>
              <a:rPr lang="fi-FI" sz="5400" dirty="0">
                <a:solidFill>
                  <a:schemeClr val="bg1"/>
                </a:solidFill>
                <a:latin typeface="Montserrat Black" pitchFamily="2" charset="77"/>
              </a:rPr>
              <a:t>Business </a:t>
            </a:r>
            <a:r>
              <a:rPr lang="fi-FI" sz="5400" dirty="0" err="1">
                <a:solidFill>
                  <a:schemeClr val="bg1"/>
                </a:solidFill>
                <a:latin typeface="Montserrat Black" pitchFamily="2" charset="77"/>
              </a:rPr>
              <a:t>events</a:t>
            </a:r>
            <a:r>
              <a:rPr lang="fi-FI" sz="5400" dirty="0">
                <a:solidFill>
                  <a:schemeClr val="bg1"/>
                </a:solidFill>
                <a:latin typeface="Montserrat Black" pitchFamily="2" charset="77"/>
              </a:rPr>
              <a:t>, </a:t>
            </a:r>
            <a:br>
              <a:rPr lang="fi-FI" sz="5400" dirty="0">
                <a:solidFill>
                  <a:schemeClr val="bg1"/>
                </a:solidFill>
                <a:latin typeface="Montserrat Black" pitchFamily="2" charset="77"/>
              </a:rPr>
            </a:br>
            <a:r>
              <a:rPr lang="fi-FI" sz="5400" dirty="0" err="1">
                <a:solidFill>
                  <a:schemeClr val="bg1"/>
                </a:solidFill>
                <a:latin typeface="Montserrat Black" pitchFamily="2" charset="77"/>
              </a:rPr>
              <a:t>congresses</a:t>
            </a:r>
            <a:r>
              <a:rPr lang="fi-FI" sz="5400" dirty="0">
                <a:solidFill>
                  <a:schemeClr val="bg1"/>
                </a:solidFill>
                <a:latin typeface="Montserrat Black" pitchFamily="2" charset="77"/>
              </a:rPr>
              <a:t> and </a:t>
            </a:r>
            <a:r>
              <a:rPr lang="fi-FI" sz="5400" dirty="0" err="1">
                <a:solidFill>
                  <a:schemeClr val="bg1"/>
                </a:solidFill>
                <a:latin typeface="Montserrat Black" pitchFamily="2" charset="77"/>
              </a:rPr>
              <a:t>trade</a:t>
            </a:r>
            <a:r>
              <a:rPr lang="fi-FI" sz="5400" dirty="0">
                <a:solidFill>
                  <a:schemeClr val="bg1"/>
                </a:solidFill>
                <a:latin typeface="Montserrat Black" pitchFamily="2" charset="77"/>
              </a:rPr>
              <a:t> </a:t>
            </a:r>
            <a:r>
              <a:rPr lang="fi-FI" sz="5400" dirty="0" err="1">
                <a:solidFill>
                  <a:schemeClr val="bg1"/>
                </a:solidFill>
                <a:latin typeface="Montserrat Black" pitchFamily="2" charset="77"/>
              </a:rPr>
              <a:t>fairs</a:t>
            </a:r>
            <a:endParaRPr lang="fi-FI" sz="5400" b="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D6323E3D-9047-A1DB-0582-796ADDA5DFAA}"/>
              </a:ext>
            </a:extLst>
          </p:cNvPr>
          <p:cNvSpPr txBox="1"/>
          <p:nvPr/>
        </p:nvSpPr>
        <p:spPr>
          <a:xfrm>
            <a:off x="479763" y="4858128"/>
            <a:ext cx="6094140" cy="734112"/>
          </a:xfrm>
          <a:prstGeom prst="rect">
            <a:avLst/>
          </a:prstGeom>
          <a:noFill/>
          <a:effectLst/>
        </p:spPr>
        <p:txBody>
          <a:bodyPr wrap="square">
            <a:spAutoFit/>
          </a:bodyPr>
          <a:lstStyle/>
          <a:p>
            <a:pPr>
              <a:lnSpc>
                <a:spcPct val="120000"/>
              </a:lnSpc>
            </a:pP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IN TAMPERE HALL &amp;</a:t>
            </a:r>
            <a:r>
              <a:rPr lang="fi-FI" dirty="0">
                <a:solidFill>
                  <a:srgbClr val="FFFFFF"/>
                </a:solidFill>
                <a:latin typeface="Montserrat" pitchFamily="2" charset="77"/>
                <a:ea typeface="+mj-ea"/>
                <a:cs typeface="+mj-cs"/>
              </a:rPr>
              <a:t> </a:t>
            </a: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TAMPERE </a:t>
            </a:r>
            <a:b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b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EXHIBITION AND SPORTS CENTRE</a:t>
            </a:r>
            <a:endParaRPr lang="en-FI" dirty="0"/>
          </a:p>
        </p:txBody>
      </p:sp>
      <p:sp>
        <p:nvSpPr>
          <p:cNvPr id="13" name="Suorakulmio 12">
            <a:extLst>
              <a:ext uri="{FF2B5EF4-FFF2-40B4-BE49-F238E27FC236}">
                <a16:creationId xmlns:a16="http://schemas.microsoft.com/office/drawing/2014/main" id="{F6068FBC-86F7-3C19-577D-CDC39E36CC5C}"/>
              </a:ext>
            </a:extLst>
          </p:cNvPr>
          <p:cNvSpPr/>
          <p:nvPr/>
        </p:nvSpPr>
        <p:spPr>
          <a:xfrm>
            <a:off x="5542108" y="4462507"/>
            <a:ext cx="2803256"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10,000</a:t>
            </a:r>
          </a:p>
          <a:p>
            <a:pPr algn="ctr">
              <a:lnSpc>
                <a:spcPct val="90000"/>
              </a:lnSpc>
              <a:spcBef>
                <a:spcPct val="0"/>
              </a:spcBef>
              <a:defRPr/>
            </a:pPr>
            <a:r>
              <a:rPr lang="fi-FI" sz="2000" b="1" dirty="0" err="1">
                <a:solidFill>
                  <a:srgbClr val="FFFFFF"/>
                </a:solidFill>
                <a:latin typeface="Montserrat Black" pitchFamily="2" charset="77"/>
              </a:rPr>
              <a:t>Congress</a:t>
            </a:r>
            <a:r>
              <a:rPr lang="fi-FI" sz="2000" b="1" dirty="0">
                <a:solidFill>
                  <a:srgbClr val="FFFFFF"/>
                </a:solidFill>
                <a:latin typeface="Montserrat Black" pitchFamily="2" charset="77"/>
              </a:rPr>
              <a:t> </a:t>
            </a:r>
          </a:p>
          <a:p>
            <a:pPr algn="ctr">
              <a:lnSpc>
                <a:spcPct val="90000"/>
              </a:lnSpc>
              <a:spcBef>
                <a:spcPct val="0"/>
              </a:spcBef>
              <a:defRPr/>
            </a:pPr>
            <a:r>
              <a:rPr lang="fi-FI" sz="2000" b="1" dirty="0" err="1">
                <a:solidFill>
                  <a:srgbClr val="FFFFFF"/>
                </a:solidFill>
                <a:latin typeface="Montserrat Black" pitchFamily="2" charset="77"/>
              </a:rPr>
              <a:t>delegates</a:t>
            </a:r>
            <a:endParaRPr lang="fi-FI" sz="2000" b="1" dirty="0">
              <a:solidFill>
                <a:srgbClr val="FFFFFF"/>
              </a:solidFill>
              <a:latin typeface="Montserrat Black" pitchFamily="2" charset="77"/>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24229" y="1212464"/>
            <a:ext cx="2329218"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150,000</a:t>
            </a:r>
          </a:p>
          <a:p>
            <a:pPr lvl="0" algn="ctr">
              <a:lnSpc>
                <a:spcPct val="90000"/>
              </a:lnSpc>
              <a:spcBef>
                <a:spcPct val="0"/>
              </a:spcBef>
              <a:defRPr/>
            </a:pPr>
            <a:r>
              <a:rPr lang="fi-FI" sz="2000" b="1" dirty="0" err="1">
                <a:solidFill>
                  <a:srgbClr val="FFFFFF"/>
                </a:solidFill>
                <a:latin typeface="Montserrat Black" pitchFamily="2" charset="77"/>
              </a:rPr>
              <a:t>visitors</a:t>
            </a:r>
            <a:r>
              <a:rPr lang="fi-FI" sz="2000" b="1" dirty="0">
                <a:solidFill>
                  <a:srgbClr val="FFFFFF"/>
                </a:solidFill>
                <a:latin typeface="Montserrat Black" pitchFamily="2" charset="77"/>
              </a:rPr>
              <a:t> in </a:t>
            </a:r>
          </a:p>
          <a:p>
            <a:pPr lvl="0" algn="ctr">
              <a:lnSpc>
                <a:spcPct val="90000"/>
              </a:lnSpc>
              <a:spcBef>
                <a:spcPct val="0"/>
              </a:spcBef>
              <a:defRPr/>
            </a:pPr>
            <a:r>
              <a:rPr lang="fi-FI" sz="2000" b="1" dirty="0">
                <a:solidFill>
                  <a:srgbClr val="FFFFFF"/>
                </a:solidFill>
                <a:latin typeface="Montserrat Black" pitchFamily="2" charset="77"/>
              </a:rPr>
              <a:t>Trade </a:t>
            </a:r>
            <a:r>
              <a:rPr lang="fi-FI" sz="2000" b="1" dirty="0" err="1">
                <a:solidFill>
                  <a:srgbClr val="FFFFFF"/>
                </a:solidFill>
                <a:latin typeface="Montserrat Black" pitchFamily="2" charset="77"/>
              </a:rPr>
              <a:t>fairs</a:t>
            </a:r>
            <a:endParaRPr lang="fi-FI" sz="2000" b="1" dirty="0">
              <a:latin typeface="Montserrat Black" pitchFamily="2" charset="77"/>
            </a:endParaRPr>
          </a:p>
        </p:txBody>
      </p:sp>
    </p:spTree>
    <p:extLst>
      <p:ext uri="{BB962C8B-B14F-4D97-AF65-F5344CB8AC3E}">
        <p14:creationId xmlns:p14="http://schemas.microsoft.com/office/powerpoint/2010/main" val="164594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downtown Tampere illuminated at night.">
            <a:extLst>
              <a:ext uri="{FF2B5EF4-FFF2-40B4-BE49-F238E27FC236}">
                <a16:creationId xmlns:a16="http://schemas.microsoft.com/office/drawing/2014/main" id="{0FC105AB-7C14-5FD2-97FC-3A1A820D82CC}"/>
              </a:ext>
            </a:extLst>
          </p:cNvPr>
          <p:cNvSpPr>
            <a:spLocks noChangeAspect="1"/>
          </p:cNvSpPr>
          <p:nvPr/>
        </p:nvSpPr>
        <p:spPr>
          <a:xfrm>
            <a:off x="6070209" y="0"/>
            <a:ext cx="6121791" cy="6876000"/>
          </a:xfrm>
          <a:prstGeom prst="rect">
            <a:avLst/>
          </a:prstGeom>
          <a:blipFill>
            <a:blip r:embed="rId3" cstate="print">
              <a:extLst>
                <a:ext uri="{28A0092B-C50C-407E-A947-70E740481C1C}">
                  <a14:useLocalDpi xmlns:a14="http://schemas.microsoft.com/office/drawing/2010/main"/>
                </a:ext>
              </a:extLst>
            </a:blip>
            <a:srcRect/>
            <a:stretch>
              <a:fillRect l="421" r="1"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a:xfrm>
            <a:off x="655281" y="643325"/>
            <a:ext cx="4930466" cy="1060926"/>
          </a:xfrm>
        </p:spPr>
        <p:txBody>
          <a:bodyPr/>
          <a:lstStyle/>
          <a:p>
            <a:r>
              <a:rPr lang="fi-FI" dirty="0" err="1"/>
              <a:t>Event</a:t>
            </a:r>
            <a:r>
              <a:rPr lang="fi-FI" dirty="0"/>
              <a:t> </a:t>
            </a:r>
            <a:r>
              <a:rPr lang="fi-FI" dirty="0" err="1"/>
              <a:t>paradise</a:t>
            </a:r>
            <a:endParaRPr lang="fi-FI" dirty="0"/>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534960"/>
            <a:ext cx="5303730" cy="4383464"/>
          </a:xfrm>
        </p:spPr>
        <p:txBody>
          <a:bodyPr vert="horz" lIns="91440" tIns="45720" rIns="91440" bIns="45720" rtlCol="0" anchor="t">
            <a:normAutofit fontScale="92500"/>
          </a:bodyPr>
          <a:lstStyle/>
          <a:p>
            <a:pPr marL="0" indent="0">
              <a:spcBef>
                <a:spcPts val="600"/>
              </a:spcBef>
              <a:buNone/>
              <a:tabLst>
                <a:tab pos="1062038" algn="l"/>
              </a:tabLst>
              <a:defRPr/>
            </a:pPr>
            <a:r>
              <a:rPr lang="fi-FI" dirty="0" err="1"/>
              <a:t>Two</a:t>
            </a:r>
            <a:r>
              <a:rPr lang="fi-FI" dirty="0"/>
              <a:t> </a:t>
            </a:r>
            <a:r>
              <a:rPr lang="fi-FI" dirty="0" err="1"/>
              <a:t>lakes</a:t>
            </a:r>
            <a:r>
              <a:rPr lang="fi-FI" dirty="0"/>
              <a:t> </a:t>
            </a:r>
            <a:r>
              <a:rPr lang="fi-FI" dirty="0" err="1"/>
              <a:t>dividing</a:t>
            </a:r>
            <a:r>
              <a:rPr lang="fi-FI" dirty="0"/>
              <a:t> </a:t>
            </a:r>
            <a:r>
              <a:rPr lang="fi-FI" dirty="0" err="1"/>
              <a:t>the</a:t>
            </a:r>
            <a:r>
              <a:rPr lang="fi-FI" dirty="0"/>
              <a:t> city </a:t>
            </a:r>
            <a:r>
              <a:rPr lang="fi-FI" dirty="0" err="1"/>
              <a:t>create</a:t>
            </a:r>
            <a:r>
              <a:rPr lang="fi-FI" dirty="0"/>
              <a:t> a</a:t>
            </a:r>
            <a:br>
              <a:rPr lang="fi-FI" dirty="0"/>
            </a:br>
            <a:r>
              <a:rPr lang="fi-FI" dirty="0" err="1"/>
              <a:t>unique</a:t>
            </a:r>
            <a:r>
              <a:rPr lang="fi-FI" dirty="0"/>
              <a:t> </a:t>
            </a:r>
            <a:r>
              <a:rPr lang="fi-FI" dirty="0" err="1"/>
              <a:t>surroundings</a:t>
            </a:r>
            <a:r>
              <a:rPr lang="fi-FI" dirty="0"/>
              <a:t> for </a:t>
            </a:r>
            <a:r>
              <a:rPr lang="fi-FI" dirty="0" err="1"/>
              <a:t>events</a:t>
            </a:r>
            <a:r>
              <a:rPr lang="fi-FI" dirty="0"/>
              <a:t>.</a:t>
            </a:r>
          </a:p>
          <a:p>
            <a:pPr marL="0" indent="0">
              <a:buNone/>
              <a:tabLst>
                <a:tab pos="1062038" algn="l"/>
              </a:tabLst>
              <a:defRPr/>
            </a:pPr>
            <a:r>
              <a:rPr lang="fi-FI" b="1" dirty="0"/>
              <a:t>A </a:t>
            </a:r>
            <a:r>
              <a:rPr lang="fi-FI" b="1" dirty="0" err="1"/>
              <a:t>bustling</a:t>
            </a:r>
            <a:r>
              <a:rPr lang="fi-FI" b="1" dirty="0"/>
              <a:t> city </a:t>
            </a:r>
            <a:r>
              <a:rPr lang="fi-FI" b="1" dirty="0" err="1"/>
              <a:t>with</a:t>
            </a:r>
            <a:r>
              <a:rPr lang="fi-FI" b="1" dirty="0"/>
              <a:t>: </a:t>
            </a:r>
          </a:p>
          <a:p>
            <a:pPr>
              <a:spcBef>
                <a:spcPts val="600"/>
              </a:spcBef>
              <a:tabLst>
                <a:tab pos="1062038" algn="l"/>
              </a:tabLst>
              <a:defRPr/>
            </a:pPr>
            <a:r>
              <a:rPr lang="fi-FI" dirty="0" err="1"/>
              <a:t>thousands</a:t>
            </a:r>
            <a:r>
              <a:rPr lang="fi-FI" dirty="0"/>
              <a:t> of </a:t>
            </a:r>
            <a:r>
              <a:rPr lang="fi-FI" dirty="0" err="1"/>
              <a:t>events</a:t>
            </a:r>
            <a:r>
              <a:rPr lang="fi-FI" dirty="0"/>
              <a:t> </a:t>
            </a:r>
            <a:r>
              <a:rPr lang="fi-FI" dirty="0" err="1"/>
              <a:t>from</a:t>
            </a:r>
            <a:r>
              <a:rPr lang="fi-FI" dirty="0"/>
              <a:t> </a:t>
            </a:r>
            <a:r>
              <a:rPr lang="fi-FI" dirty="0" err="1"/>
              <a:t>yard</a:t>
            </a:r>
            <a:r>
              <a:rPr lang="fi-FI" dirty="0"/>
              <a:t> </a:t>
            </a:r>
            <a:r>
              <a:rPr lang="fi-FI" dirty="0" err="1"/>
              <a:t>sales</a:t>
            </a:r>
            <a:r>
              <a:rPr lang="fi-FI" dirty="0"/>
              <a:t> to </a:t>
            </a:r>
            <a:r>
              <a:rPr lang="fi-FI" dirty="0" err="1"/>
              <a:t>international</a:t>
            </a:r>
            <a:r>
              <a:rPr lang="fi-FI" dirty="0"/>
              <a:t> </a:t>
            </a:r>
            <a:r>
              <a:rPr lang="fi-FI" dirty="0" err="1"/>
              <a:t>festivals</a:t>
            </a:r>
            <a:endParaRPr lang="fi-FI" dirty="0"/>
          </a:p>
          <a:p>
            <a:pPr>
              <a:spcBef>
                <a:spcPts val="600"/>
              </a:spcBef>
              <a:tabLst>
                <a:tab pos="1062038" algn="l"/>
              </a:tabLst>
              <a:defRPr/>
            </a:pPr>
            <a:r>
              <a:rPr lang="fi-FI" b="1" dirty="0"/>
              <a:t>4.8</a:t>
            </a:r>
            <a:r>
              <a:rPr lang="fi-FI" dirty="0"/>
              <a:t> </a:t>
            </a:r>
            <a:r>
              <a:rPr lang="fi-FI" dirty="0" err="1"/>
              <a:t>million</a:t>
            </a:r>
            <a:r>
              <a:rPr lang="fi-FI" dirty="0"/>
              <a:t> </a:t>
            </a:r>
            <a:r>
              <a:rPr lang="fi-FI" dirty="0" err="1"/>
              <a:t>event</a:t>
            </a:r>
            <a:r>
              <a:rPr lang="fi-FI" dirty="0"/>
              <a:t> </a:t>
            </a:r>
            <a:r>
              <a:rPr lang="fi-FI" dirty="0" err="1"/>
              <a:t>visitors</a:t>
            </a:r>
            <a:r>
              <a:rPr lang="fi-FI" dirty="0"/>
              <a:t> (2023)</a:t>
            </a:r>
            <a:endParaRPr lang="fi-FI" dirty="0">
              <a:cs typeface="Calibri"/>
            </a:endParaRPr>
          </a:p>
          <a:p>
            <a:pPr>
              <a:spcBef>
                <a:spcPts val="600"/>
              </a:spcBef>
              <a:tabLst>
                <a:tab pos="1062038" algn="l"/>
              </a:tabLst>
              <a:defRPr/>
            </a:pPr>
            <a:r>
              <a:rPr lang="fi-FI" b="1" dirty="0"/>
              <a:t>740 </a:t>
            </a:r>
            <a:r>
              <a:rPr lang="fi-FI" dirty="0" err="1"/>
              <a:t>million</a:t>
            </a:r>
            <a:r>
              <a:rPr lang="fi-FI" dirty="0"/>
              <a:t> </a:t>
            </a:r>
            <a:r>
              <a:rPr lang="fi-FI" dirty="0" err="1"/>
              <a:t>euros</a:t>
            </a:r>
            <a:r>
              <a:rPr lang="fi-FI" dirty="0"/>
              <a:t> </a:t>
            </a:r>
            <a:r>
              <a:rPr lang="fi-FI" dirty="0" err="1"/>
              <a:t>revenue</a:t>
            </a:r>
            <a:r>
              <a:rPr lang="fi-FI" dirty="0"/>
              <a:t> of </a:t>
            </a:r>
            <a:r>
              <a:rPr lang="fi-FI" dirty="0" err="1"/>
              <a:t>events</a:t>
            </a:r>
            <a:r>
              <a:rPr lang="fi-FI" dirty="0"/>
              <a:t> (2022)</a:t>
            </a:r>
            <a:endParaRPr lang="fi-FI" dirty="0">
              <a:cs typeface="Calibri"/>
            </a:endParaRPr>
          </a:p>
          <a:p>
            <a:pPr>
              <a:spcBef>
                <a:spcPts val="600"/>
              </a:spcBef>
              <a:tabLst>
                <a:tab pos="1062038" algn="l"/>
              </a:tabLst>
              <a:defRPr/>
            </a:pPr>
            <a:r>
              <a:rPr lang="fi-FI" dirty="0"/>
              <a:t>Nokia </a:t>
            </a:r>
            <a:r>
              <a:rPr lang="fi-FI" dirty="0" err="1"/>
              <a:t>Arena</a:t>
            </a:r>
            <a:r>
              <a:rPr lang="fi-FI" dirty="0"/>
              <a:t> for </a:t>
            </a:r>
            <a:r>
              <a:rPr lang="fi-FI" b="1" dirty="0"/>
              <a:t>15,000</a:t>
            </a:r>
            <a:r>
              <a:rPr lang="fi-FI" dirty="0"/>
              <a:t> </a:t>
            </a:r>
            <a:r>
              <a:rPr lang="fi-FI" dirty="0" err="1"/>
              <a:t>spectators</a:t>
            </a:r>
            <a:r>
              <a:rPr lang="fi-FI" dirty="0"/>
              <a:t> </a:t>
            </a:r>
            <a:br>
              <a:rPr lang="fi-FI" dirty="0"/>
            </a:br>
            <a:r>
              <a:rPr lang="fi-FI" dirty="0" err="1"/>
              <a:t>opened</a:t>
            </a:r>
            <a:r>
              <a:rPr lang="fi-FI" dirty="0"/>
              <a:t> in 2021 </a:t>
            </a:r>
          </a:p>
          <a:p>
            <a:pPr marL="0" indent="0">
              <a:buNone/>
              <a:tabLst>
                <a:tab pos="1062038" algn="l"/>
              </a:tabLst>
              <a:defRPr/>
            </a:pPr>
            <a:r>
              <a:rPr lang="fi-FI" dirty="0" err="1"/>
              <a:t>We</a:t>
            </a:r>
            <a:r>
              <a:rPr lang="fi-FI" dirty="0"/>
              <a:t> </a:t>
            </a:r>
            <a:r>
              <a:rPr lang="fi-FI" dirty="0" err="1"/>
              <a:t>invest</a:t>
            </a:r>
            <a:r>
              <a:rPr lang="fi-FI" dirty="0"/>
              <a:t> in </a:t>
            </a:r>
            <a:r>
              <a:rPr lang="fi-FI" dirty="0" err="1"/>
              <a:t>interesting</a:t>
            </a:r>
            <a:r>
              <a:rPr lang="fi-FI" dirty="0"/>
              <a:t> </a:t>
            </a:r>
            <a:r>
              <a:rPr lang="fi-FI" dirty="0" err="1"/>
              <a:t>events</a:t>
            </a:r>
            <a:r>
              <a:rPr lang="fi-FI" dirty="0"/>
              <a:t> for </a:t>
            </a:r>
            <a:br>
              <a:rPr lang="fi-FI" dirty="0"/>
            </a:br>
            <a:r>
              <a:rPr lang="fi-FI" dirty="0" err="1"/>
              <a:t>large</a:t>
            </a:r>
            <a:r>
              <a:rPr lang="fi-FI" dirty="0"/>
              <a:t> </a:t>
            </a:r>
            <a:r>
              <a:rPr lang="fi-FI" dirty="0" err="1"/>
              <a:t>audiences</a:t>
            </a:r>
            <a:r>
              <a:rPr lang="fi-FI" dirty="0"/>
              <a:t> </a:t>
            </a:r>
          </a:p>
        </p:txBody>
      </p:sp>
      <p:sp>
        <p:nvSpPr>
          <p:cNvPr id="4" name="Päivämäärän paikkamerkki 3">
            <a:extLst>
              <a:ext uri="{FF2B5EF4-FFF2-40B4-BE49-F238E27FC236}">
                <a16:creationId xmlns:a16="http://schemas.microsoft.com/office/drawing/2014/main" id="{BE0CB556-0334-DD0D-D5C4-7E20B1B01588}"/>
              </a:ext>
              <a:ext uri="{C183D7F6-B498-43B3-948B-1728B52AA6E4}">
                <adec:decorative xmlns:adec="http://schemas.microsoft.com/office/drawing/2017/decorative" val="1"/>
              </a:ext>
            </a:extLst>
          </p:cNvPr>
          <p:cNvSpPr>
            <a:spLocks noGrp="1"/>
          </p:cNvSpPr>
          <p:nvPr>
            <p:ph type="dt" sz="half" idx="2"/>
          </p:nvPr>
        </p:nvSpPr>
        <p:spPr/>
        <p:txBody>
          <a:bodyPr/>
          <a:lstStyle/>
          <a:p>
            <a:fld id="{278319ED-A30C-E741-B8CF-0702D92DBDA8}"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28</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otball field in a city&#10;&#10;AI-generated content may be incorrect.">
            <a:extLst>
              <a:ext uri="{FF2B5EF4-FFF2-40B4-BE49-F238E27FC236}">
                <a16:creationId xmlns:a16="http://schemas.microsoft.com/office/drawing/2014/main" id="{A665FF63-09BC-D757-42B3-2D8E16BBC0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7" name="Suorakulmio 13">
            <a:extLst>
              <a:ext uri="{FF2B5EF4-FFF2-40B4-BE49-F238E27FC236}">
                <a16:creationId xmlns:a16="http://schemas.microsoft.com/office/drawing/2014/main" id="{74C843E9-66E7-7069-FAC9-510DC4733CF5}"/>
              </a:ext>
              <a:ext uri="{C183D7F6-B498-43B3-948B-1728B52AA6E4}">
                <adec:decorative xmlns:adec="http://schemas.microsoft.com/office/drawing/2017/decorative" val="1"/>
              </a:ext>
            </a:extLst>
          </p:cNvPr>
          <p:cNvSpPr>
            <a:spLocks/>
          </p:cNvSpPr>
          <p:nvPr/>
        </p:nvSpPr>
        <p:spPr>
          <a:xfrm>
            <a:off x="0" y="0"/>
            <a:ext cx="4884234" cy="6858000"/>
          </a:xfrm>
          <a:prstGeom prst="rect">
            <a:avLst/>
          </a:prstGeom>
          <a:gradFill>
            <a:gsLst>
              <a:gs pos="48000">
                <a:schemeClr val="bg1">
                  <a:alpha val="23242"/>
                </a:schemeClr>
              </a:gs>
              <a:gs pos="9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p:nvPr>
        </p:nvSpPr>
        <p:spPr>
          <a:xfrm>
            <a:off x="597674" y="803896"/>
            <a:ext cx="10515600" cy="1060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tx1"/>
                </a:solidFill>
                <a:effectLst/>
                <a:uLnTx/>
                <a:uFillTx/>
                <a:latin typeface="Montserrat Black" pitchFamily="2" charset="77"/>
              </a:rPr>
              <a:t>CHANGE</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2"/>
          </p:nvPr>
        </p:nvSpPr>
        <p:spPr/>
        <p:txBody>
          <a:bodyPr/>
          <a:lstStyle/>
          <a:p>
            <a:fld id="{99799C86-244D-6E40-BF51-549997C8C30E}" type="datetime1">
              <a:rPr lang="fi-FI" smtClean="0">
                <a:solidFill>
                  <a:schemeClr val="tx1"/>
                </a:solidFill>
              </a:rPr>
              <a:t>3.11.2025</a:t>
            </a:fld>
            <a:endParaRPr lang="fi-FI" dirty="0">
              <a:solidFill>
                <a:schemeClr val="tx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tx1"/>
                </a:solidFill>
              </a:rPr>
              <a:pPr/>
              <a:t>29</a:t>
            </a:fld>
            <a:endParaRPr lang="fi-FI">
              <a:solidFill>
                <a:schemeClr val="tx1"/>
              </a:solidFill>
            </a:endParaRPr>
          </a:p>
        </p:txBody>
      </p:sp>
      <p:sp>
        <p:nvSpPr>
          <p:cNvPr id="16" name="Suorakulmio 15">
            <a:extLst>
              <a:ext uri="{FF2B5EF4-FFF2-40B4-BE49-F238E27FC236}">
                <a16:creationId xmlns:a16="http://schemas.microsoft.com/office/drawing/2014/main" id="{A76AE085-D16F-0249-8EA1-4CDA92BAF8D7}"/>
              </a:ext>
            </a:extLst>
          </p:cNvPr>
          <p:cNvSpPr/>
          <p:nvPr/>
        </p:nvSpPr>
        <p:spPr>
          <a:xfrm>
            <a:off x="715331" y="4532219"/>
            <a:ext cx="4057391" cy="1400230"/>
          </a:xfrm>
          <a:prstGeom prst="rect">
            <a:avLst/>
          </a:prstGeom>
          <a:noFill/>
        </p:spPr>
        <p:txBody>
          <a:bodyPr wrap="square">
            <a:noAutofit/>
          </a:bodyPr>
          <a:lstStyle/>
          <a:p>
            <a:pPr lvl="0">
              <a:defRPr/>
            </a:pPr>
            <a:r>
              <a:rPr lang="fi-FI" sz="2000" dirty="0">
                <a:solidFill>
                  <a:schemeClr val="tx2"/>
                </a:solidFill>
              </a:rPr>
              <a:t>In a </a:t>
            </a:r>
            <a:r>
              <a:rPr lang="fi-FI" sz="2000" dirty="0" err="1">
                <a:solidFill>
                  <a:schemeClr val="tx2"/>
                </a:solidFill>
              </a:rPr>
              <a:t>growing</a:t>
            </a:r>
            <a:r>
              <a:rPr lang="fi-FI" sz="2000" dirty="0">
                <a:solidFill>
                  <a:schemeClr val="tx2"/>
                </a:solidFill>
              </a:rPr>
              <a:t> city, </a:t>
            </a:r>
            <a:r>
              <a:rPr lang="fi-FI" sz="2000" dirty="0" err="1">
                <a:solidFill>
                  <a:schemeClr val="tx2"/>
                </a:solidFill>
              </a:rPr>
              <a:t>change</a:t>
            </a:r>
            <a:r>
              <a:rPr lang="fi-FI" sz="2000" dirty="0">
                <a:solidFill>
                  <a:schemeClr val="tx2"/>
                </a:solidFill>
              </a:rPr>
              <a:t> is </a:t>
            </a:r>
            <a:r>
              <a:rPr lang="fi-FI" sz="2000" dirty="0" err="1">
                <a:solidFill>
                  <a:schemeClr val="tx2"/>
                </a:solidFill>
              </a:rPr>
              <a:t>present</a:t>
            </a:r>
            <a:r>
              <a:rPr lang="fi-FI" sz="2000" dirty="0">
                <a:solidFill>
                  <a:schemeClr val="tx2"/>
                </a:solidFill>
              </a:rPr>
              <a:t> </a:t>
            </a:r>
            <a:r>
              <a:rPr lang="fi-FI" sz="2000" dirty="0" err="1">
                <a:solidFill>
                  <a:schemeClr val="tx2"/>
                </a:solidFill>
              </a:rPr>
              <a:t>everywhere</a:t>
            </a:r>
            <a:r>
              <a:rPr lang="fi-FI" sz="2000" dirty="0">
                <a:solidFill>
                  <a:schemeClr val="tx2"/>
                </a:solidFill>
              </a:rPr>
              <a:t> </a:t>
            </a:r>
            <a:r>
              <a:rPr lang="fi-FI" sz="2000" dirty="0" err="1">
                <a:solidFill>
                  <a:schemeClr val="tx2"/>
                </a:solidFill>
              </a:rPr>
              <a:t>you</a:t>
            </a:r>
            <a:r>
              <a:rPr lang="fi-FI" sz="2000" dirty="0">
                <a:solidFill>
                  <a:schemeClr val="tx2"/>
                </a:solidFill>
              </a:rPr>
              <a:t> look – Tampere is </a:t>
            </a:r>
            <a:r>
              <a:rPr lang="fi-FI" sz="2000" dirty="0" err="1">
                <a:solidFill>
                  <a:schemeClr val="tx2"/>
                </a:solidFill>
              </a:rPr>
              <a:t>constantly</a:t>
            </a:r>
            <a:r>
              <a:rPr lang="fi-FI" sz="2000" dirty="0">
                <a:solidFill>
                  <a:schemeClr val="tx2"/>
                </a:solidFill>
              </a:rPr>
              <a:t> </a:t>
            </a:r>
            <a:r>
              <a:rPr lang="fi-FI" sz="2000" dirty="0" err="1">
                <a:solidFill>
                  <a:schemeClr val="tx2"/>
                </a:solidFill>
              </a:rPr>
              <a:t>being</a:t>
            </a:r>
            <a:r>
              <a:rPr lang="fi-FI" sz="2000" dirty="0">
                <a:solidFill>
                  <a:schemeClr val="tx2"/>
                </a:solidFill>
              </a:rPr>
              <a:t> </a:t>
            </a:r>
            <a:r>
              <a:rPr lang="fi-FI" sz="2000" dirty="0" err="1">
                <a:solidFill>
                  <a:schemeClr val="tx2"/>
                </a:solidFill>
              </a:rPr>
              <a:t>built</a:t>
            </a:r>
            <a:r>
              <a:rPr lang="fi-FI" sz="2000" dirty="0">
                <a:solidFill>
                  <a:schemeClr val="tx2"/>
                </a:solidFill>
              </a:rPr>
              <a:t> and </a:t>
            </a:r>
            <a:r>
              <a:rPr lang="fi-FI" sz="2000" dirty="0" err="1">
                <a:solidFill>
                  <a:schemeClr val="tx2"/>
                </a:solidFill>
              </a:rPr>
              <a:t>developed</a:t>
            </a:r>
            <a:r>
              <a:rPr lang="fi-FI" sz="2000" dirty="0">
                <a:solidFill>
                  <a:schemeClr val="tx2"/>
                </a:solidFill>
              </a:rPr>
              <a:t> </a:t>
            </a:r>
            <a:r>
              <a:rPr lang="fi-FI" sz="2000" dirty="0" err="1">
                <a:solidFill>
                  <a:schemeClr val="tx2"/>
                </a:solidFill>
              </a:rPr>
              <a:t>further</a:t>
            </a:r>
            <a:r>
              <a:rPr lang="fi-FI" sz="2000" dirty="0">
                <a:solidFill>
                  <a:schemeClr val="tx2"/>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D4640674-13AD-CB63-8C4A-22980250789D}"/>
              </a:ext>
              <a:ext uri="{C183D7F6-B498-43B3-948B-1728B52AA6E4}">
                <adec:decorative xmlns:adec="http://schemas.microsoft.com/office/drawing/2017/decorative" val="1"/>
              </a:ext>
            </a:extLst>
          </p:cNvPr>
          <p:cNvSpPr txBox="1">
            <a:spLocks noChangeArrowheads="1"/>
          </p:cNvSpPr>
          <p:nvPr/>
        </p:nvSpPr>
        <p:spPr bwMode="auto">
          <a:xfrm>
            <a:off x="7352564" y="6436716"/>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
        <p:nvSpPr>
          <p:cNvPr id="2" name="Suorakulmio 1">
            <a:extLst>
              <a:ext uri="{FF2B5EF4-FFF2-40B4-BE49-F238E27FC236}">
                <a16:creationId xmlns:a16="http://schemas.microsoft.com/office/drawing/2014/main" id="{21151CC6-A4D7-722B-2962-D46D09F86CEB}"/>
              </a:ext>
              <a:ext uri="{C183D7F6-B498-43B3-948B-1728B52AA6E4}">
                <adec:decorative xmlns:adec="http://schemas.microsoft.com/office/drawing/2017/decorative" val="1"/>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8">
            <a:extLst>
              <a:ext uri="{FF2B5EF4-FFF2-40B4-BE49-F238E27FC236}">
                <a16:creationId xmlns:a16="http://schemas.microsoft.com/office/drawing/2014/main" id="{97FF10C4-4657-22DA-9B2F-C9BCEA376CE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203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C1E8EF-F9F8-E312-8456-92BFC6099E66}"/>
              </a:ext>
              <a:ext uri="{C183D7F6-B498-43B3-948B-1728B52AA6E4}">
                <adec:decorative xmlns:adec="http://schemas.microsoft.com/office/drawing/2017/decorative" val="1"/>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8107681" y="0"/>
            <a:ext cx="4084319" cy="6858000"/>
          </a:xfrm>
          <a:prstGeom prst="rect">
            <a:avLst/>
          </a:prstGeom>
        </p:spPr>
      </p:pic>
      <p:pic>
        <p:nvPicPr>
          <p:cNvPr id="9" name="Picture 8">
            <a:extLst>
              <a:ext uri="{FF2B5EF4-FFF2-40B4-BE49-F238E27FC236}">
                <a16:creationId xmlns:a16="http://schemas.microsoft.com/office/drawing/2014/main" id="{41E05467-917B-6B6F-34E4-9A87F03CDE9B}"/>
              </a:ext>
              <a:ext uri="{C183D7F6-B498-43B3-948B-1728B52AA6E4}">
                <adec:decorative xmlns:adec="http://schemas.microsoft.com/office/drawing/2017/decorative" val="1"/>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44000" y="0"/>
            <a:ext cx="4104000" cy="6858000"/>
          </a:xfrm>
          <a:prstGeom prst="rect">
            <a:avLst/>
          </a:prstGeom>
          <a:effectLst>
            <a:outerShdw blurRad="190500" dist="38100" algn="l" rotWithShape="0">
              <a:prstClr val="black">
                <a:alpha val="76000"/>
              </a:prstClr>
            </a:outerShdw>
          </a:effectLst>
        </p:spPr>
      </p:pic>
      <p:pic>
        <p:nvPicPr>
          <p:cNvPr id="8" name="Picture 7">
            <a:extLst>
              <a:ext uri="{FF2B5EF4-FFF2-40B4-BE49-F238E27FC236}">
                <a16:creationId xmlns:a16="http://schemas.microsoft.com/office/drawing/2014/main" id="{13F1D9DB-4A7F-F3D2-7F0C-1009A2708A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4104000" cy="6858001"/>
          </a:xfrm>
          <a:prstGeom prst="rect">
            <a:avLst/>
          </a:prstGeom>
          <a:effectLst>
            <a:outerShdw blurRad="364011" dist="38100" algn="l" rotWithShape="0">
              <a:prstClr val="black">
                <a:alpha val="76000"/>
              </a:prstClr>
            </a:outerShdw>
          </a:effectLst>
        </p:spPr>
      </p:pic>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4177295"/>
            <a:ext cx="12192000" cy="2680706"/>
          </a:xfrm>
          <a:prstGeom prst="rect">
            <a:avLst/>
          </a:prstGeom>
          <a:gradFill>
            <a:gsLst>
              <a:gs pos="1000">
                <a:schemeClr val="tx1">
                  <a:alpha val="0"/>
                </a:schemeClr>
              </a:gs>
              <a:gs pos="84000">
                <a:schemeClr val="tx1">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0" y="2948781"/>
            <a:ext cx="12191999" cy="831117"/>
          </a:xfrm>
        </p:spPr>
        <p:txBody>
          <a:bodyPr/>
          <a:lstStyle/>
          <a:p>
            <a:pPr algn="ctr"/>
            <a:r>
              <a:rPr lang="fi-FI" dirty="0">
                <a:solidFill>
                  <a:schemeClr val="bg1"/>
                </a:solidFill>
                <a:effectLst>
                  <a:outerShdw blurRad="76200" algn="ctr" rotWithShape="0">
                    <a:prstClr val="black">
                      <a:alpha val="20000"/>
                    </a:prstClr>
                  </a:outerShdw>
                </a:effectLst>
                <a:latin typeface="Montserrat Black" pitchFamily="2" charset="77"/>
              </a:rPr>
              <a:t>FINLAND’S MOST ATTRACTIVE CITY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0" y="5128543"/>
            <a:ext cx="4096215" cy="1196752"/>
          </a:xfrm>
        </p:spPr>
        <p:txBody>
          <a:bodyPr>
            <a:noAutofit/>
          </a:body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attractive</a:t>
            </a:r>
            <a:r>
              <a:rPr lang="fi-FI" b="1" dirty="0">
                <a:solidFill>
                  <a:schemeClr val="bg1"/>
                </a:solidFill>
              </a:rPr>
              <a:t> </a:t>
            </a:r>
            <a:br>
              <a:rPr lang="fi-FI" b="1" dirty="0">
                <a:solidFill>
                  <a:schemeClr val="bg1"/>
                </a:solidFill>
              </a:rPr>
            </a:br>
            <a:r>
              <a:rPr lang="fi-FI" b="1" dirty="0" err="1">
                <a:solidFill>
                  <a:schemeClr val="bg1"/>
                </a:solidFill>
              </a:rPr>
              <a:t>residential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2023</a:t>
            </a: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2D6EB140-2F55-344D-BDD8-F8FA8CAF263B}" type="datetime1">
              <a:rPr lang="fi-FI" smtClean="0">
                <a:solidFill>
                  <a:schemeClr val="bg1"/>
                </a:solidFill>
              </a:rPr>
              <a:t>3.11.2025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pPr/>
              <a:t>3</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Image :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7" name="Sisällön paikkamerkki 12">
            <a:extLst>
              <a:ext uri="{FF2B5EF4-FFF2-40B4-BE49-F238E27FC236}">
                <a16:creationId xmlns:a16="http://schemas.microsoft.com/office/drawing/2014/main" id="{7EE541EE-4AB7-1FD9-BAB1-23C37E91A367}"/>
              </a:ext>
            </a:extLst>
          </p:cNvPr>
          <p:cNvSpPr txBox="1">
            <a:spLocks/>
          </p:cNvSpPr>
          <p:nvPr/>
        </p:nvSpPr>
        <p:spPr>
          <a:xfrm>
            <a:off x="4094922" y="5128544"/>
            <a:ext cx="4068417" cy="120926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recommended</a:t>
            </a:r>
            <a:r>
              <a:rPr lang="fi-FI" b="1" dirty="0">
                <a:solidFill>
                  <a:schemeClr val="bg1"/>
                </a:solidFill>
              </a:rPr>
              <a:t> </a:t>
            </a:r>
            <a:br>
              <a:rPr lang="fi-FI" b="1" dirty="0">
                <a:solidFill>
                  <a:schemeClr val="bg1"/>
                </a:solidFill>
              </a:rPr>
            </a:br>
            <a:r>
              <a:rPr lang="fi-FI" b="1" dirty="0" err="1">
                <a:solidFill>
                  <a:schemeClr val="bg1"/>
                </a:solidFill>
              </a:rPr>
              <a:t>student</a:t>
            </a:r>
            <a:r>
              <a:rPr lang="fi-FI" b="1" dirty="0">
                <a:solidFill>
                  <a:schemeClr val="bg1"/>
                </a:solidFill>
              </a:rPr>
              <a:t> city</a:t>
            </a:r>
            <a:br>
              <a:rPr lang="fi-FI" b="1" dirty="0">
                <a:solidFill>
                  <a:schemeClr val="bg1"/>
                </a:solidFill>
              </a:rPr>
            </a:br>
            <a:r>
              <a:rPr lang="fi-FI" b="1" dirty="0">
                <a:solidFill>
                  <a:schemeClr val="bg1"/>
                </a:solidFill>
              </a:rPr>
              <a:t>2022</a:t>
            </a:r>
          </a:p>
        </p:txBody>
      </p:sp>
      <p:sp>
        <p:nvSpPr>
          <p:cNvPr id="18" name="Sisällön paikkamerkki 12">
            <a:extLst>
              <a:ext uri="{FF2B5EF4-FFF2-40B4-BE49-F238E27FC236}">
                <a16:creationId xmlns:a16="http://schemas.microsoft.com/office/drawing/2014/main" id="{C1AAC862-05BE-4861-8487-63D62C8C1EA6}"/>
              </a:ext>
            </a:extLst>
          </p:cNvPr>
          <p:cNvSpPr txBox="1">
            <a:spLocks/>
          </p:cNvSpPr>
          <p:nvPr/>
        </p:nvSpPr>
        <p:spPr>
          <a:xfrm>
            <a:off x="8165707" y="5128544"/>
            <a:ext cx="4026293" cy="121305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dirty="0" err="1">
                <a:solidFill>
                  <a:schemeClr val="bg1"/>
                </a:solidFill>
              </a:rPr>
              <a:t>The</a:t>
            </a:r>
            <a:r>
              <a:rPr lang="fi-FI" b="1" dirty="0">
                <a:solidFill>
                  <a:schemeClr val="bg1"/>
                </a:solidFill>
              </a:rPr>
              <a:t> </a:t>
            </a:r>
            <a:r>
              <a:rPr lang="fi-FI" b="1" dirty="0" err="1">
                <a:solidFill>
                  <a:schemeClr val="bg1"/>
                </a:solidFill>
              </a:rPr>
              <a:t>second</a:t>
            </a:r>
            <a:r>
              <a:rPr lang="fi-FI" b="1" dirty="0">
                <a:solidFill>
                  <a:schemeClr val="bg1"/>
                </a:solidFill>
              </a:rPr>
              <a:t> </a:t>
            </a:r>
            <a:r>
              <a:rPr lang="fi-FI" b="1" dirty="0" err="1">
                <a:solidFill>
                  <a:schemeClr val="bg1"/>
                </a:solidFill>
              </a:rPr>
              <a:t>popular</a:t>
            </a:r>
            <a:r>
              <a:rPr lang="fi-FI" b="1" dirty="0">
                <a:solidFill>
                  <a:schemeClr val="bg1"/>
                </a:solidFill>
              </a:rPr>
              <a:t> </a:t>
            </a:r>
            <a:br>
              <a:rPr lang="fi-FI" b="1" dirty="0">
                <a:solidFill>
                  <a:schemeClr val="bg1"/>
                </a:solidFill>
              </a:rPr>
            </a:br>
            <a:r>
              <a:rPr lang="fi-FI" b="1" dirty="0" err="1">
                <a:solidFill>
                  <a:schemeClr val="bg1"/>
                </a:solidFill>
              </a:rPr>
              <a:t>travel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2023</a:t>
            </a:r>
          </a:p>
        </p:txBody>
      </p:sp>
    </p:spTree>
    <p:extLst>
      <p:ext uri="{BB962C8B-B14F-4D97-AF65-F5344CB8AC3E}">
        <p14:creationId xmlns:p14="http://schemas.microsoft.com/office/powerpoint/2010/main" val="252680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ummer photo taken in a park, with colorful flowers in sharp focus in the foreground and a few people blurred in the background.">
            <a:extLst>
              <a:ext uri="{FF2B5EF4-FFF2-40B4-BE49-F238E27FC236}">
                <a16:creationId xmlns:a16="http://schemas.microsoft.com/office/drawing/2014/main" id="{E415F712-CB3C-7467-3538-0000B9B3FFD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19" y="0"/>
            <a:ext cx="12189881" cy="6858000"/>
          </a:xfrm>
          <a:prstGeom prst="rect">
            <a:avLst/>
          </a:prstGeom>
        </p:spPr>
      </p:pic>
      <p:sp>
        <p:nvSpPr>
          <p:cNvPr id="11" name="Rectangle 10">
            <a:extLst>
              <a:ext uri="{FF2B5EF4-FFF2-40B4-BE49-F238E27FC236}">
                <a16:creationId xmlns:a16="http://schemas.microsoft.com/office/drawing/2014/main" id="{561D303E-DEFF-4281-7A42-05AB3AE91063}"/>
              </a:ext>
              <a:ext uri="{C183D7F6-B498-43B3-948B-1728B52AA6E4}">
                <adec:decorative xmlns:adec="http://schemas.microsoft.com/office/drawing/2017/decorative" val="1"/>
              </a:ext>
            </a:extLst>
          </p:cNvPr>
          <p:cNvSpPr/>
          <p:nvPr/>
        </p:nvSpPr>
        <p:spPr>
          <a:xfrm>
            <a:off x="0" y="0"/>
            <a:ext cx="5959736" cy="6858000"/>
          </a:xfrm>
          <a:prstGeom prst="rect">
            <a:avLst/>
          </a:prstGeom>
          <a:solidFill>
            <a:schemeClr val="tx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a:xfrm>
            <a:off x="655281" y="1004600"/>
            <a:ext cx="4930466" cy="665246"/>
          </a:xfrm>
        </p:spPr>
        <p:txBody>
          <a:bodyPr/>
          <a:lstStyle/>
          <a:p>
            <a:r>
              <a:rPr lang="fi-FI" dirty="0" err="1">
                <a:solidFill>
                  <a:schemeClr val="bg1"/>
                </a:solidFill>
              </a:rPr>
              <a:t>Sustainable</a:t>
            </a:r>
            <a:r>
              <a:rPr lang="fi-FI" dirty="0">
                <a:solidFill>
                  <a:schemeClr val="bg1"/>
                </a:solidFill>
              </a:rPr>
              <a:t> city</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lnSpcReduction="10000"/>
          </a:bodyPr>
          <a:lstStyle/>
          <a:p>
            <a:pPr marL="0" indent="0">
              <a:buNone/>
            </a:pPr>
            <a:r>
              <a:rPr lang="fi-FI" dirty="0">
                <a:solidFill>
                  <a:schemeClr val="bg1"/>
                </a:solidFill>
              </a:rPr>
              <a:t>Tampere </a:t>
            </a:r>
            <a:r>
              <a:rPr lang="fi-FI" dirty="0" err="1">
                <a:solidFill>
                  <a:schemeClr val="bg1"/>
                </a:solidFill>
              </a:rPr>
              <a:t>wants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internationally</a:t>
            </a:r>
            <a:r>
              <a:rPr lang="fi-FI" dirty="0">
                <a:solidFill>
                  <a:schemeClr val="bg1"/>
                </a:solidFill>
              </a:rPr>
              <a:t> </a:t>
            </a:r>
            <a:r>
              <a:rPr lang="fi-FI" dirty="0" err="1">
                <a:solidFill>
                  <a:schemeClr val="bg1"/>
                </a:solidFill>
              </a:rPr>
              <a:t>known</a:t>
            </a:r>
            <a:r>
              <a:rPr lang="fi-FI" dirty="0">
                <a:solidFill>
                  <a:schemeClr val="bg1"/>
                </a:solidFill>
              </a:rPr>
              <a:t> for </a:t>
            </a:r>
            <a:r>
              <a:rPr lang="fi-FI" dirty="0" err="1">
                <a:solidFill>
                  <a:schemeClr val="bg1"/>
                </a:solidFill>
              </a:rPr>
              <a:t>its</a:t>
            </a:r>
            <a:r>
              <a:rPr lang="fi-FI" dirty="0">
                <a:solidFill>
                  <a:schemeClr val="bg1"/>
                </a:solidFill>
              </a:rPr>
              <a:t> </a:t>
            </a:r>
            <a:r>
              <a:rPr lang="fi-FI" dirty="0" err="1">
                <a:solidFill>
                  <a:schemeClr val="bg1"/>
                </a:solidFill>
              </a:rPr>
              <a:t>actions</a:t>
            </a:r>
            <a:r>
              <a:rPr lang="fi-FI" dirty="0">
                <a:solidFill>
                  <a:schemeClr val="bg1"/>
                </a:solidFill>
              </a:rPr>
              <a:t> for </a:t>
            </a:r>
            <a:r>
              <a:rPr lang="fi-FI" dirty="0" err="1">
                <a:solidFill>
                  <a:schemeClr val="bg1"/>
                </a:solidFill>
              </a:rPr>
              <a:t>climate</a:t>
            </a:r>
            <a:r>
              <a:rPr lang="fi-FI" dirty="0">
                <a:solidFill>
                  <a:schemeClr val="bg1"/>
                </a:solidFill>
              </a:rPr>
              <a:t> and </a:t>
            </a:r>
            <a:r>
              <a:rPr lang="fi-FI" dirty="0" err="1">
                <a:solidFill>
                  <a:schemeClr val="bg1"/>
                </a:solidFill>
              </a:rPr>
              <a:t>biodiversity</a:t>
            </a:r>
            <a:r>
              <a:rPr lang="fi-FI" dirty="0">
                <a:solidFill>
                  <a:schemeClr val="bg1"/>
                </a:solidFill>
              </a:rPr>
              <a:t>.</a:t>
            </a:r>
          </a:p>
          <a:p>
            <a:pPr>
              <a:buClr>
                <a:schemeClr val="accent6"/>
              </a:buClr>
            </a:pPr>
            <a:r>
              <a:rPr lang="fi-FI" dirty="0">
                <a:solidFill>
                  <a:schemeClr val="bg1"/>
                </a:solidFill>
              </a:rPr>
              <a:t>Tampere </a:t>
            </a:r>
            <a:r>
              <a:rPr lang="fi-FI" dirty="0" err="1">
                <a:solidFill>
                  <a:schemeClr val="bg1"/>
                </a:solidFill>
              </a:rPr>
              <a:t>aims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a:t>
            </a:r>
            <a:r>
              <a:rPr lang="fi-FI" dirty="0" err="1">
                <a:solidFill>
                  <a:schemeClr val="bg1"/>
                </a:solidFill>
              </a:rPr>
              <a:t>by</a:t>
            </a:r>
            <a:r>
              <a:rPr lang="fi-FI" dirty="0">
                <a:solidFill>
                  <a:schemeClr val="bg1"/>
                </a:solidFill>
              </a:rPr>
              <a:t> 2030. </a:t>
            </a:r>
            <a:r>
              <a:rPr lang="fi-FI" dirty="0" err="1">
                <a:solidFill>
                  <a:schemeClr val="bg1"/>
                </a:solidFill>
              </a:rPr>
              <a:t>The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Tampere</a:t>
            </a:r>
            <a:r>
              <a:rPr lang="en-US" dirty="0">
                <a:solidFill>
                  <a:schemeClr val="bg1"/>
                </a:solidFill>
              </a:rPr>
              <a:t> roadmap includes 397 actions under seven themes.</a:t>
            </a:r>
            <a:endParaRPr lang="fi-FI" dirty="0">
              <a:solidFill>
                <a:schemeClr val="bg1"/>
              </a:solidFill>
            </a:endParaRPr>
          </a:p>
          <a:p>
            <a:pPr>
              <a:buClr>
                <a:schemeClr val="accent6"/>
              </a:buClr>
            </a:pPr>
            <a:r>
              <a:rPr lang="fi-FI" dirty="0">
                <a:solidFill>
                  <a:schemeClr val="bg1"/>
                </a:solidFill>
              </a:rPr>
              <a:t>Tampere </a:t>
            </a:r>
            <a:r>
              <a:rPr lang="fi-FI" dirty="0" err="1">
                <a:solidFill>
                  <a:schemeClr val="bg1"/>
                </a:solidFill>
              </a:rPr>
              <a:t>protects</a:t>
            </a:r>
            <a:r>
              <a:rPr lang="fi-FI" dirty="0">
                <a:solidFill>
                  <a:schemeClr val="bg1"/>
                </a:solidFill>
              </a:rPr>
              <a:t> </a:t>
            </a:r>
            <a:r>
              <a:rPr lang="fi-FI" dirty="0" err="1">
                <a:solidFill>
                  <a:schemeClr val="bg1"/>
                </a:solidFill>
              </a:rPr>
              <a:t>biodiversity</a:t>
            </a:r>
            <a:r>
              <a:rPr lang="fi-FI" dirty="0">
                <a:solidFill>
                  <a:schemeClr val="bg1"/>
                </a:solidFill>
              </a:rPr>
              <a:t>. Tampere </a:t>
            </a:r>
            <a:r>
              <a:rPr lang="fi-FI" dirty="0" err="1">
                <a:solidFill>
                  <a:schemeClr val="bg1"/>
                </a:solidFill>
              </a:rPr>
              <a:t>biodiversity</a:t>
            </a:r>
            <a:r>
              <a:rPr lang="fi-FI" dirty="0">
                <a:solidFill>
                  <a:schemeClr val="bg1"/>
                </a:solidFill>
              </a:rPr>
              <a:t> </a:t>
            </a:r>
            <a:r>
              <a:rPr lang="fi-FI" dirty="0" err="1">
                <a:solidFill>
                  <a:schemeClr val="bg1"/>
                </a:solidFill>
              </a:rPr>
              <a:t>programme</a:t>
            </a:r>
            <a:r>
              <a:rPr lang="fi-FI" dirty="0">
                <a:solidFill>
                  <a:schemeClr val="bg1"/>
                </a:solidFill>
              </a:rPr>
              <a:t> (LUMO-</a:t>
            </a:r>
            <a:r>
              <a:rPr lang="fi-FI" dirty="0" err="1">
                <a:solidFill>
                  <a:schemeClr val="bg1"/>
                </a:solidFill>
              </a:rPr>
              <a:t>programme</a:t>
            </a:r>
            <a:r>
              <a:rPr lang="fi-FI" dirty="0">
                <a:solidFill>
                  <a:schemeClr val="bg1"/>
                </a:solidFill>
              </a:rPr>
              <a:t>) </a:t>
            </a:r>
            <a:r>
              <a:rPr lang="fi-FI" dirty="0" err="1">
                <a:solidFill>
                  <a:schemeClr val="bg1"/>
                </a:solidFill>
              </a:rPr>
              <a:t>includes</a:t>
            </a:r>
            <a:r>
              <a:rPr lang="fi-FI" dirty="0">
                <a:solidFill>
                  <a:schemeClr val="bg1"/>
                </a:solidFill>
              </a:rPr>
              <a:t> </a:t>
            </a:r>
            <a:r>
              <a:rPr lang="fi-FI" dirty="0" err="1">
                <a:solidFill>
                  <a:schemeClr val="bg1"/>
                </a:solidFill>
              </a:rPr>
              <a:t>over</a:t>
            </a:r>
            <a:r>
              <a:rPr lang="fi-FI" dirty="0">
                <a:solidFill>
                  <a:schemeClr val="bg1"/>
                </a:solidFill>
              </a:rPr>
              <a:t> 100 </a:t>
            </a:r>
            <a:r>
              <a:rPr lang="fi-FI" dirty="0" err="1">
                <a:solidFill>
                  <a:schemeClr val="bg1"/>
                </a:solidFill>
              </a:rPr>
              <a:t>actions</a:t>
            </a:r>
            <a:r>
              <a:rPr lang="fi-FI" dirty="0">
                <a:solidFill>
                  <a:schemeClr val="bg1"/>
                </a:solidFill>
              </a:rPr>
              <a:t>.</a:t>
            </a:r>
          </a:p>
          <a:p>
            <a:endParaRPr lang="fi-FI" dirty="0">
              <a:solidFill>
                <a:schemeClr val="bg1"/>
              </a:solidFill>
            </a:endParaRPr>
          </a:p>
          <a:p>
            <a:endParaRPr lang="fi-FI" dirty="0">
              <a:solidFill>
                <a:schemeClr val="bg1"/>
              </a:solidFill>
            </a:endParaRPr>
          </a:p>
          <a:p>
            <a:pPr marL="0" indent="0">
              <a:buNone/>
            </a:pPr>
            <a:endParaRPr lang="fi-FI" dirty="0">
              <a:solidFill>
                <a:schemeClr val="bg1"/>
              </a:solidFill>
            </a:endParaRPr>
          </a:p>
        </p:txBody>
      </p:sp>
      <p:sp>
        <p:nvSpPr>
          <p:cNvPr id="4" name="Päivämäärän paikkamerkki 3">
            <a:extLst>
              <a:ext uri="{FF2B5EF4-FFF2-40B4-BE49-F238E27FC236}">
                <a16:creationId xmlns:a16="http://schemas.microsoft.com/office/drawing/2014/main" id="{2B40B7B8-5FEB-D6FE-2FD8-5586D5DDAA5A}"/>
              </a:ext>
              <a:ext uri="{C183D7F6-B498-43B3-948B-1728B52AA6E4}">
                <adec:decorative xmlns:adec="http://schemas.microsoft.com/office/drawing/2017/decorative" val="1"/>
              </a:ext>
            </a:extLst>
          </p:cNvPr>
          <p:cNvSpPr>
            <a:spLocks noGrp="1"/>
          </p:cNvSpPr>
          <p:nvPr>
            <p:ph type="dt" sz="half" idx="2"/>
          </p:nvPr>
        </p:nvSpPr>
        <p:spPr/>
        <p:txBody>
          <a:bodyPr/>
          <a:lstStyle/>
          <a:p>
            <a:fld id="{D4F04CF8-0B99-2F48-824E-2066D9C2B963}"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30</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 uri="{C183D7F6-B498-43B3-948B-1728B52AA6E4}">
                <adec:decorative xmlns:adec="http://schemas.microsoft.com/office/drawing/2017/decorative" val="1"/>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2" name="Kuva 19">
            <a:extLst>
              <a:ext uri="{FF2B5EF4-FFF2-40B4-BE49-F238E27FC236}">
                <a16:creationId xmlns:a16="http://schemas.microsoft.com/office/drawing/2014/main" id="{8247F2FC-DCC9-242B-DA7B-0BD195ED45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538301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treet with buildings and a bus&#10;&#10;AI-generated content may be incorrect.">
            <a:extLst>
              <a:ext uri="{FF2B5EF4-FFF2-40B4-BE49-F238E27FC236}">
                <a16:creationId xmlns:a16="http://schemas.microsoft.com/office/drawing/2014/main" id="{4AE81527-8CA0-D729-B1B9-CE61941B0E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A330D6-5AAE-FDB8-8E27-E61972C73199}"/>
              </a:ext>
              <a:ext uri="{C183D7F6-B498-43B3-948B-1728B52AA6E4}">
                <adec:decorative xmlns:adec="http://schemas.microsoft.com/office/drawing/2017/decorative" val="1"/>
              </a:ext>
            </a:extLst>
          </p:cNvPr>
          <p:cNvSpPr/>
          <p:nvPr/>
        </p:nvSpPr>
        <p:spPr>
          <a:xfrm>
            <a:off x="5720576" y="0"/>
            <a:ext cx="6471424" cy="6858000"/>
          </a:xfrm>
          <a:prstGeom prst="rect">
            <a:avLst/>
          </a:prstGeom>
          <a:solidFill>
            <a:schemeClr val="tx2">
              <a:lumMod val="2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6441884" y="1008176"/>
            <a:ext cx="5750116" cy="717367"/>
          </a:xfrm>
        </p:spPr>
        <p:txBody>
          <a:bodyPr/>
          <a:lstStyle/>
          <a:p>
            <a:r>
              <a:rPr lang="fi-FI" dirty="0"/>
              <a:t>A </a:t>
            </a:r>
            <a:r>
              <a:rPr lang="fi-FI" dirty="0" err="1"/>
              <a:t>five-star</a:t>
            </a:r>
            <a:r>
              <a:rPr lang="fi-FI" dirty="0"/>
              <a:t> city </a:t>
            </a:r>
            <a:r>
              <a:rPr lang="fi-FI" dirty="0" err="1"/>
              <a:t>centre</a:t>
            </a:r>
            <a:endParaRPr lang="fi-FI" sz="2400" b="0" dirty="0"/>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441884" y="2095908"/>
            <a:ext cx="5067300" cy="4008430"/>
          </a:xfrm>
        </p:spPr>
        <p:txBody>
          <a:bodyPr>
            <a:normAutofit/>
          </a:bodyPr>
          <a:lstStyle/>
          <a:p>
            <a:pPr marL="0" indent="0">
              <a:lnSpc>
                <a:spcPct val="90000"/>
              </a:lnSpc>
              <a:spcBef>
                <a:spcPts val="400"/>
              </a:spcBef>
              <a:buNone/>
            </a:pPr>
            <a:r>
              <a:rPr lang="fi-FI" sz="2200" dirty="0" err="1"/>
              <a:t>Renews</a:t>
            </a:r>
            <a:r>
              <a:rPr lang="fi-FI" sz="2200" dirty="0"/>
              <a:t> </a:t>
            </a:r>
            <a:r>
              <a:rPr lang="fi-FI" sz="2200" dirty="0" err="1"/>
              <a:t>the</a:t>
            </a:r>
            <a:r>
              <a:rPr lang="fi-FI" sz="2200" dirty="0"/>
              <a:t> Tampere city center to </a:t>
            </a:r>
            <a:br>
              <a:rPr lang="fi-FI" sz="2200" dirty="0"/>
            </a:br>
            <a:r>
              <a:rPr lang="fi-FI" sz="2200" dirty="0" err="1"/>
              <a:t>serve</a:t>
            </a:r>
            <a:r>
              <a:rPr lang="fi-FI" sz="2200" dirty="0"/>
              <a:t> </a:t>
            </a:r>
            <a:r>
              <a:rPr lang="fi-FI" sz="2200" dirty="0" err="1"/>
              <a:t>even</a:t>
            </a:r>
            <a:r>
              <a:rPr lang="fi-FI" sz="2200" dirty="0"/>
              <a:t> </a:t>
            </a:r>
            <a:r>
              <a:rPr lang="fi-FI" sz="2200" dirty="0" err="1"/>
              <a:t>more</a:t>
            </a:r>
            <a:r>
              <a:rPr lang="fi-FI" sz="2200" dirty="0"/>
              <a:t> </a:t>
            </a:r>
            <a:r>
              <a:rPr lang="fi-FI" sz="2200" dirty="0" err="1"/>
              <a:t>residents</a:t>
            </a:r>
            <a:r>
              <a:rPr lang="fi-FI" sz="2200" dirty="0"/>
              <a:t> and </a:t>
            </a:r>
            <a:br>
              <a:rPr lang="fi-FI" sz="2200" dirty="0"/>
            </a:br>
            <a:r>
              <a:rPr lang="fi-FI" sz="2200" dirty="0" err="1"/>
              <a:t>businesses</a:t>
            </a:r>
            <a:r>
              <a:rPr lang="fi-FI" sz="2200" dirty="0"/>
              <a:t>.</a:t>
            </a:r>
          </a:p>
          <a:p>
            <a:pPr marL="0" indent="0">
              <a:lnSpc>
                <a:spcPct val="90000"/>
              </a:lnSpc>
              <a:buNone/>
            </a:pPr>
            <a:r>
              <a:rPr lang="fi-FI" sz="2200" dirty="0" err="1"/>
              <a:t>Enables</a:t>
            </a:r>
            <a:r>
              <a:rPr lang="fi-FI" sz="2200" dirty="0"/>
              <a:t> </a:t>
            </a:r>
            <a:r>
              <a:rPr lang="fi-FI" sz="2200" dirty="0" err="1"/>
              <a:t>the</a:t>
            </a:r>
            <a:r>
              <a:rPr lang="fi-FI" sz="2200" dirty="0"/>
              <a:t> </a:t>
            </a:r>
            <a:r>
              <a:rPr lang="fi-FI" sz="2200" dirty="0" err="1"/>
              <a:t>development</a:t>
            </a:r>
            <a:r>
              <a:rPr lang="fi-FI" sz="2200" dirty="0"/>
              <a:t> of </a:t>
            </a:r>
            <a:r>
              <a:rPr lang="fi-FI" sz="2200" dirty="0" err="1"/>
              <a:t>new</a:t>
            </a:r>
            <a:r>
              <a:rPr lang="fi-FI" sz="2200" dirty="0"/>
              <a:t> </a:t>
            </a:r>
            <a:r>
              <a:rPr lang="fi-FI" sz="2200" dirty="0" err="1"/>
              <a:t>residential</a:t>
            </a:r>
            <a:r>
              <a:rPr lang="fi-FI" sz="2200" dirty="0"/>
              <a:t> and </a:t>
            </a:r>
            <a:r>
              <a:rPr lang="fi-FI" sz="2200" dirty="0" err="1"/>
              <a:t>recreational</a:t>
            </a:r>
            <a:r>
              <a:rPr lang="fi-FI" sz="2200" dirty="0"/>
              <a:t> </a:t>
            </a:r>
            <a:r>
              <a:rPr lang="fi-FI" sz="2200" dirty="0" err="1"/>
              <a:t>areas</a:t>
            </a:r>
            <a:r>
              <a:rPr lang="fi-FI" sz="2200" dirty="0"/>
              <a:t>, </a:t>
            </a:r>
            <a:br>
              <a:rPr lang="fi-FI" sz="2200" dirty="0"/>
            </a:br>
            <a:r>
              <a:rPr lang="fi-FI" sz="2200" dirty="0"/>
              <a:t>business and </a:t>
            </a:r>
            <a:r>
              <a:rPr lang="fi-FI" sz="2200" dirty="0" err="1"/>
              <a:t>retail</a:t>
            </a:r>
            <a:r>
              <a:rPr lang="fi-FI" sz="2200" dirty="0"/>
              <a:t> </a:t>
            </a:r>
            <a:r>
              <a:rPr lang="fi-FI" sz="2200" dirty="0" err="1"/>
              <a:t>premises</a:t>
            </a:r>
            <a:r>
              <a:rPr lang="fi-FI" sz="2200" dirty="0"/>
              <a:t> and </a:t>
            </a:r>
            <a:br>
              <a:rPr lang="fi-FI" sz="2200" dirty="0"/>
            </a:br>
            <a:r>
              <a:rPr lang="fi-FI" sz="2200" dirty="0" err="1"/>
              <a:t>venues</a:t>
            </a:r>
            <a:r>
              <a:rPr lang="fi-FI" sz="2200" dirty="0"/>
              <a:t> in </a:t>
            </a:r>
            <a:r>
              <a:rPr lang="fi-FI" sz="2200" dirty="0" err="1"/>
              <a:t>the</a:t>
            </a:r>
            <a:r>
              <a:rPr lang="fi-FI" sz="2200" dirty="0"/>
              <a:t> city center.</a:t>
            </a:r>
          </a:p>
          <a:p>
            <a:pPr marL="0" indent="0">
              <a:lnSpc>
                <a:spcPct val="90000"/>
              </a:lnSpc>
              <a:spcBef>
                <a:spcPts val="400"/>
              </a:spcBef>
              <a:buNone/>
            </a:pPr>
            <a:br>
              <a:rPr lang="fi-FI" sz="2200" dirty="0"/>
            </a:br>
            <a:r>
              <a:rPr lang="fi-FI" sz="2200" dirty="0"/>
              <a:t>In 2040, Tampere </a:t>
            </a:r>
            <a:r>
              <a:rPr lang="fi-FI" sz="2200" dirty="0" err="1"/>
              <a:t>will</a:t>
            </a:r>
            <a:r>
              <a:rPr lang="fi-FI" sz="2200" dirty="0"/>
              <a:t> </a:t>
            </a:r>
            <a:r>
              <a:rPr lang="fi-FI" sz="2200" dirty="0" err="1"/>
              <a:t>stand</a:t>
            </a:r>
            <a:r>
              <a:rPr lang="fi-FI" sz="2200" dirty="0"/>
              <a:t> out </a:t>
            </a:r>
            <a:br>
              <a:rPr lang="fi-FI" sz="2200" dirty="0"/>
            </a:br>
            <a:r>
              <a:rPr lang="fi-FI" sz="2200" dirty="0" err="1"/>
              <a:t>thanks</a:t>
            </a:r>
            <a:r>
              <a:rPr lang="fi-FI" sz="2200" dirty="0"/>
              <a:t> to </a:t>
            </a:r>
            <a:r>
              <a:rPr lang="fi-FI" sz="2200" dirty="0" err="1"/>
              <a:t>its</a:t>
            </a:r>
            <a:r>
              <a:rPr lang="fi-FI" sz="2200" dirty="0"/>
              <a:t> </a:t>
            </a:r>
            <a:r>
              <a:rPr lang="fi-FI" sz="2200" dirty="0" err="1"/>
              <a:t>progressive</a:t>
            </a:r>
            <a:r>
              <a:rPr lang="fi-FI" sz="2200" dirty="0"/>
              <a:t>, </a:t>
            </a:r>
            <a:r>
              <a:rPr lang="fi-FI" sz="2200" dirty="0" err="1"/>
              <a:t>experiential</a:t>
            </a:r>
            <a:r>
              <a:rPr lang="fi-FI" sz="2200" dirty="0"/>
              <a:t> </a:t>
            </a:r>
            <a:br>
              <a:rPr lang="fi-FI" sz="2200" dirty="0"/>
            </a:br>
            <a:r>
              <a:rPr lang="fi-FI" sz="2200" dirty="0"/>
              <a:t>and </a:t>
            </a:r>
            <a:r>
              <a:rPr lang="fi-FI" sz="2200" dirty="0" err="1"/>
              <a:t>distinctive</a:t>
            </a:r>
            <a:r>
              <a:rPr lang="fi-FI" sz="2200" dirty="0"/>
              <a:t> city center.</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1234526" y="391647"/>
            <a:ext cx="1741953" cy="17419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 uri="{C183D7F6-B498-43B3-948B-1728B52AA6E4}">
                <adec:decorative xmlns:adec="http://schemas.microsoft.com/office/drawing/2017/decorative" val="1"/>
              </a:ext>
            </a:extLst>
          </p:cNvPr>
          <p:cNvSpPr>
            <a:spLocks noGrp="1"/>
          </p:cNvSpPr>
          <p:nvPr>
            <p:ph type="dt" sz="half" idx="2"/>
          </p:nvPr>
        </p:nvSpPr>
        <p:spPr/>
        <p:txBody>
          <a:bodyPr/>
          <a:lstStyle/>
          <a:p>
            <a:fld id="{54B9CE44-3E5F-DC4D-BB0D-E21249BF47D5}" type="datetime1">
              <a:rPr lang="fi-FI" smtClean="0"/>
              <a:t>3.11.2025</a:t>
            </a:fld>
            <a:endParaRPr lang="fi-FI"/>
          </a:p>
        </p:txBody>
      </p:sp>
      <p:sp>
        <p:nvSpPr>
          <p:cNvPr id="5" name="Dian numeron paikkamerkki 4">
            <a:extLst>
              <a:ext uri="{FF2B5EF4-FFF2-40B4-BE49-F238E27FC236}">
                <a16:creationId xmlns:a16="http://schemas.microsoft.com/office/drawing/2014/main" id="{A00761E2-CC6A-00A7-DCE4-34F5B289400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31</a:t>
            </a:fld>
            <a:endParaRPr lang="fi-FI"/>
          </a:p>
        </p:txBody>
      </p:sp>
      <p:sp>
        <p:nvSpPr>
          <p:cNvPr id="19" name="Tekstiruutu 24">
            <a:extLst>
              <a:ext uri="{FF2B5EF4-FFF2-40B4-BE49-F238E27FC236}">
                <a16:creationId xmlns:a16="http://schemas.microsoft.com/office/drawing/2014/main" id="{6EC516F0-4E14-6A40-CD11-2B29E5F7D1F8}"/>
              </a:ext>
              <a:ext uri="{C183D7F6-B498-43B3-948B-1728B52AA6E4}">
                <adec:decorative xmlns:adec="http://schemas.microsoft.com/office/drawing/2017/decorative" val="1"/>
              </a:ext>
            </a:extLst>
          </p:cNvPr>
          <p:cNvSpPr txBox="1">
            <a:spLocks noChangeArrowheads="1"/>
          </p:cNvSpPr>
          <p:nvPr/>
        </p:nvSpPr>
        <p:spPr bwMode="auto">
          <a:xfrm>
            <a:off x="3645803" y="6388993"/>
            <a:ext cx="2343871" cy="2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lang="fi-FI" sz="1200" dirty="0">
                <a:solidFill>
                  <a:srgbClr val="FFFFFF"/>
                </a:solidFill>
                <a:latin typeface="Calibri" panose="020F0502020204030204"/>
              </a:rPr>
              <a:t>Arkkitehtitoimisto NOAN</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8" name="Ellipsi 9">
            <a:extLst>
              <a:ext uri="{FF2B5EF4-FFF2-40B4-BE49-F238E27FC236}">
                <a16:creationId xmlns:a16="http://schemas.microsoft.com/office/drawing/2014/main" id="{332454FE-1A8C-873E-A860-43560A553BB6}"/>
              </a:ext>
              <a:ext uri="{C183D7F6-B498-43B3-948B-1728B52AA6E4}">
                <adec:decorative xmlns:adec="http://schemas.microsoft.com/office/drawing/2017/decorative" val="1"/>
              </a:ext>
            </a:extLst>
          </p:cNvPr>
          <p:cNvSpPr/>
          <p:nvPr/>
        </p:nvSpPr>
        <p:spPr>
          <a:xfrm>
            <a:off x="2617816" y="189861"/>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9" name="Ellipsi 9">
            <a:extLst>
              <a:ext uri="{FF2B5EF4-FFF2-40B4-BE49-F238E27FC236}">
                <a16:creationId xmlns:a16="http://schemas.microsoft.com/office/drawing/2014/main" id="{811E66A9-AE26-DD03-B9BF-CC80C5A88DDF}"/>
              </a:ext>
              <a:ext uri="{C183D7F6-B498-43B3-948B-1728B52AA6E4}">
                <adec:decorative xmlns:adec="http://schemas.microsoft.com/office/drawing/2017/decorative" val="1"/>
              </a:ext>
            </a:extLst>
          </p:cNvPr>
          <p:cNvSpPr/>
          <p:nvPr/>
        </p:nvSpPr>
        <p:spPr>
          <a:xfrm>
            <a:off x="557006" y="1279222"/>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1148332" y="821519"/>
            <a:ext cx="1957932" cy="9718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5BCBEB"/>
                </a:solidFill>
                <a:effectLst/>
                <a:uLnTx/>
                <a:uFillTx/>
                <a:latin typeface="Montserrat" pitchFamily="2" charset="77"/>
              </a:rPr>
              <a:t>2040</a:t>
            </a:r>
            <a:r>
              <a:rPr kumimoji="0" lang="fi-FI" sz="4200" b="1" i="0" u="none" strike="noStrike" kern="1200" cap="none" spc="0" normalizeH="0" baseline="0" noProof="0" dirty="0">
                <a:ln>
                  <a:noFill/>
                </a:ln>
                <a:solidFill>
                  <a:srgbClr val="FFFFFF"/>
                </a:solidFill>
                <a:effectLst/>
                <a:uLnTx/>
                <a:uFillTx/>
                <a:latin typeface="Montserrat" pitchFamily="2" charset="77"/>
              </a:rPr>
              <a:t> </a:t>
            </a:r>
            <a:br>
              <a:rPr kumimoji="0" lang="fi-FI" sz="4200" b="1" i="0" u="none" strike="noStrike" kern="1200" cap="none" spc="0" normalizeH="0" baseline="0" noProof="0" dirty="0">
                <a:ln>
                  <a:noFill/>
                </a:ln>
                <a:solidFill>
                  <a:srgbClr val="FFFFFF"/>
                </a:solidFill>
                <a:effectLst/>
                <a:uLnTx/>
                <a:uFillTx/>
                <a:latin typeface="Montserrat" pitchFamily="2" charset="77"/>
              </a:rPr>
            </a:br>
            <a:r>
              <a:rPr lang="fi-FI" sz="1800" b="0" dirty="0">
                <a:solidFill>
                  <a:srgbClr val="FFFFFF"/>
                </a:solidFill>
              </a:rPr>
              <a:t>55,000 </a:t>
            </a:r>
            <a:r>
              <a:rPr lang="fi-FI" sz="1800" b="0" dirty="0" err="1">
                <a:solidFill>
                  <a:srgbClr val="FFFFFF"/>
                </a:solidFill>
              </a:rPr>
              <a:t>new</a:t>
            </a:r>
            <a:endParaRPr lang="fi-FI" sz="1800" b="0" dirty="0">
              <a:solidFill>
                <a:srgbClr val="FFFFFF"/>
              </a:solidFill>
            </a:endParaRPr>
          </a:p>
        </p:txBody>
      </p:sp>
      <p:sp>
        <p:nvSpPr>
          <p:cNvPr id="15" name="TextBox 14">
            <a:extLst>
              <a:ext uri="{FF2B5EF4-FFF2-40B4-BE49-F238E27FC236}">
                <a16:creationId xmlns:a16="http://schemas.microsoft.com/office/drawing/2014/main" id="{CB573C6E-616E-7AD4-329B-CA10C087E650}"/>
              </a:ext>
            </a:extLst>
          </p:cNvPr>
          <p:cNvSpPr txBox="1"/>
          <p:nvPr/>
        </p:nvSpPr>
        <p:spPr>
          <a:xfrm>
            <a:off x="622005" y="1629959"/>
            <a:ext cx="1079205" cy="369332"/>
          </a:xfrm>
          <a:prstGeom prst="rect">
            <a:avLst/>
          </a:prstGeom>
          <a:noFill/>
          <a:effectLst/>
        </p:spPr>
        <p:txBody>
          <a:bodyPr wrap="square">
            <a:spAutoFit/>
          </a:bodyPr>
          <a:lstStyle/>
          <a:p>
            <a:r>
              <a:rPr lang="fi-FI" sz="1800" b="0" dirty="0" err="1">
                <a:solidFill>
                  <a:srgbClr val="FFFFFF"/>
                </a:solidFill>
              </a:rPr>
              <a:t>residents</a:t>
            </a:r>
            <a:endParaRPr lang="en-FI" dirty="0"/>
          </a:p>
        </p:txBody>
      </p:sp>
      <p:sp>
        <p:nvSpPr>
          <p:cNvPr id="20" name="TextBox 19">
            <a:extLst>
              <a:ext uri="{FF2B5EF4-FFF2-40B4-BE49-F238E27FC236}">
                <a16:creationId xmlns:a16="http://schemas.microsoft.com/office/drawing/2014/main" id="{1919EF5D-D992-EAC4-FC83-3311DA386136}"/>
              </a:ext>
            </a:extLst>
          </p:cNvPr>
          <p:cNvSpPr txBox="1"/>
          <p:nvPr/>
        </p:nvSpPr>
        <p:spPr>
          <a:xfrm>
            <a:off x="2539500" y="534897"/>
            <a:ext cx="1249325" cy="369332"/>
          </a:xfrm>
          <a:prstGeom prst="rect">
            <a:avLst/>
          </a:prstGeom>
          <a:noFill/>
          <a:effectLst/>
        </p:spPr>
        <p:txBody>
          <a:bodyPr wrap="square">
            <a:spAutoFit/>
          </a:bodyPr>
          <a:lstStyle/>
          <a:p>
            <a:pPr algn="ctr"/>
            <a:r>
              <a:rPr lang="fi-FI" sz="1800" b="0" dirty="0" err="1">
                <a:solidFill>
                  <a:srgbClr val="FFFFFF"/>
                </a:solidFill>
              </a:rPr>
              <a:t>jobs</a:t>
            </a:r>
            <a:endParaRPr lang="en-FI" dirty="0"/>
          </a:p>
        </p:txBody>
      </p:sp>
    </p:spTree>
    <p:extLst>
      <p:ext uri="{BB962C8B-B14F-4D97-AF65-F5344CB8AC3E}">
        <p14:creationId xmlns:p14="http://schemas.microsoft.com/office/powerpoint/2010/main" val="2309753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6894D1D2-47EE-34BA-A0BF-56878B0C95AC}"/>
              </a:ext>
              <a:ext uri="{C183D7F6-B498-43B3-948B-1728B52AA6E4}">
                <adec:decorative xmlns:adec="http://schemas.microsoft.com/office/drawing/2017/decorative" val="1"/>
              </a:ext>
            </a:extLst>
          </p:cNvPr>
          <p:cNvSpPr>
            <a:spLocks noChangeAspect="1"/>
          </p:cNvSpPr>
          <p:nvPr/>
        </p:nvSpPr>
        <p:spPr>
          <a:xfrm>
            <a:off x="0" y="0"/>
            <a:ext cx="6010507"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67708" y="889070"/>
            <a:ext cx="5284320" cy="1620292"/>
          </a:xfrm>
        </p:spPr>
        <p:txBody>
          <a:bodyPr/>
          <a:lstStyle/>
          <a:p>
            <a:r>
              <a:rPr lang="fi-FI" sz="3800" dirty="0" err="1"/>
              <a:t>Innovative</a:t>
            </a:r>
            <a:r>
              <a:rPr lang="fi-FI" sz="3800" dirty="0"/>
              <a:t> </a:t>
            </a:r>
            <a:r>
              <a:rPr lang="fi-FI" sz="3800" dirty="0" err="1"/>
              <a:t>projects</a:t>
            </a:r>
            <a:r>
              <a:rPr lang="fi-FI" sz="3800" dirty="0"/>
              <a:t> to </a:t>
            </a:r>
            <a:r>
              <a:rPr lang="fi-FI" sz="3800" dirty="0" err="1"/>
              <a:t>create</a:t>
            </a:r>
            <a:r>
              <a:rPr lang="fi-FI" sz="3800" dirty="0"/>
              <a:t> a </a:t>
            </a:r>
            <a:r>
              <a:rPr lang="fi-FI" sz="3800" dirty="0" err="1"/>
              <a:t>bustling</a:t>
            </a:r>
            <a:r>
              <a:rPr lang="fi-FI" sz="3800" dirty="0"/>
              <a:t> and </a:t>
            </a:r>
            <a:r>
              <a:rPr lang="fi-FI" sz="3800" dirty="0" err="1"/>
              <a:t>attractive</a:t>
            </a:r>
            <a:r>
              <a:rPr lang="fi-FI" sz="3800" dirty="0"/>
              <a:t> city </a:t>
            </a:r>
            <a:r>
              <a:rPr lang="fi-FI" sz="3800" dirty="0" err="1"/>
              <a:t>centre</a:t>
            </a:r>
            <a:r>
              <a:rPr lang="fi-FI" sz="3800" dirty="0"/>
              <a:t>:</a:t>
            </a: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605534" y="2705828"/>
            <a:ext cx="5008667" cy="3752480"/>
          </a:xfrm>
        </p:spPr>
        <p:txBody>
          <a:bodyPr>
            <a:normAutofit fontScale="92500" lnSpcReduction="10000"/>
          </a:bodyPr>
          <a:lstStyle/>
          <a:p>
            <a:pPr>
              <a:spcBef>
                <a:spcPts val="400"/>
              </a:spcBef>
            </a:pPr>
            <a:r>
              <a:rPr lang="fi-FI" dirty="0" err="1"/>
              <a:t>Station</a:t>
            </a:r>
            <a:r>
              <a:rPr lang="fi-FI" dirty="0"/>
              <a:t> </a:t>
            </a:r>
            <a:r>
              <a:rPr lang="fi-FI" dirty="0" err="1"/>
              <a:t>district</a:t>
            </a:r>
            <a:r>
              <a:rPr lang="fi-FI" dirty="0"/>
              <a:t>: Travel and Service Centre and Nokia </a:t>
            </a:r>
            <a:r>
              <a:rPr lang="fi-FI" dirty="0" err="1"/>
              <a:t>Arena</a:t>
            </a:r>
            <a:endParaRPr lang="fi-FI" dirty="0"/>
          </a:p>
          <a:p>
            <a:pPr>
              <a:spcBef>
                <a:spcPts val="400"/>
              </a:spcBef>
            </a:pPr>
            <a:r>
              <a:rPr lang="fi-FI" dirty="0"/>
              <a:t>Ranta-Tampella </a:t>
            </a:r>
            <a:r>
              <a:rPr lang="fi-FI" dirty="0" err="1"/>
              <a:t>district</a:t>
            </a:r>
            <a:endParaRPr lang="fi-FI" dirty="0"/>
          </a:p>
          <a:p>
            <a:pPr>
              <a:spcBef>
                <a:spcPts val="400"/>
              </a:spcBef>
            </a:pPr>
            <a:r>
              <a:rPr lang="fi-FI" dirty="0"/>
              <a:t>Western city </a:t>
            </a:r>
            <a:r>
              <a:rPr lang="fi-FI" dirty="0" err="1"/>
              <a:t>centre</a:t>
            </a:r>
            <a:endParaRPr lang="fi-FI" dirty="0"/>
          </a:p>
          <a:p>
            <a:pPr>
              <a:spcBef>
                <a:spcPts val="400"/>
              </a:spcBef>
            </a:pPr>
            <a:r>
              <a:rPr lang="fi-FI" dirty="0" err="1"/>
              <a:t>Viinikanlahti</a:t>
            </a:r>
            <a:r>
              <a:rPr lang="fi-FI" dirty="0"/>
              <a:t> </a:t>
            </a:r>
            <a:r>
              <a:rPr lang="fi-FI" dirty="0" err="1"/>
              <a:t>district</a:t>
            </a:r>
            <a:endParaRPr lang="fi-FI" dirty="0"/>
          </a:p>
          <a:p>
            <a:pPr>
              <a:spcBef>
                <a:spcPts val="400"/>
              </a:spcBef>
            </a:pPr>
            <a:r>
              <a:rPr lang="fi-FI" dirty="0"/>
              <a:t>Särkänniemi </a:t>
            </a:r>
            <a:r>
              <a:rPr lang="fi-FI" dirty="0" err="1"/>
              <a:t>district</a:t>
            </a:r>
            <a:endParaRPr lang="fi-FI" dirty="0"/>
          </a:p>
          <a:p>
            <a:pPr>
              <a:spcBef>
                <a:spcPts val="400"/>
              </a:spcBef>
            </a:pPr>
            <a:r>
              <a:rPr lang="fi-FI" dirty="0"/>
              <a:t>Tulli </a:t>
            </a:r>
            <a:r>
              <a:rPr lang="fi-FI" dirty="0" err="1"/>
              <a:t>district</a:t>
            </a:r>
            <a:endParaRPr lang="fi-FI" dirty="0"/>
          </a:p>
          <a:p>
            <a:pPr>
              <a:spcBef>
                <a:spcPts val="400"/>
              </a:spcBef>
            </a:pPr>
            <a:r>
              <a:rPr lang="fi-FI" dirty="0"/>
              <a:t>Tammerkoski </a:t>
            </a:r>
            <a:r>
              <a:rPr lang="fi-FI" dirty="0" err="1"/>
              <a:t>rapids</a:t>
            </a:r>
            <a:r>
              <a:rPr lang="fi-FI" dirty="0"/>
              <a:t> </a:t>
            </a:r>
            <a:r>
              <a:rPr lang="fi-FI" dirty="0" err="1"/>
              <a:t>illuminated</a:t>
            </a:r>
            <a:endParaRPr lang="fi-FI" dirty="0"/>
          </a:p>
          <a:p>
            <a:pPr>
              <a:spcBef>
                <a:spcPts val="400"/>
              </a:spcBef>
            </a:pPr>
            <a:r>
              <a:rPr lang="fi-FI" dirty="0"/>
              <a:t>Culture </a:t>
            </a:r>
            <a:r>
              <a:rPr lang="fi-FI" dirty="0" err="1"/>
              <a:t>circle</a:t>
            </a:r>
            <a:endParaRPr lang="fi-FI" dirty="0"/>
          </a:p>
          <a:p>
            <a:pPr>
              <a:spcBef>
                <a:spcPts val="400"/>
              </a:spcBef>
            </a:pPr>
            <a:r>
              <a:rPr lang="fi-FI" dirty="0"/>
              <a:t>Underground </a:t>
            </a:r>
            <a:r>
              <a:rPr lang="fi-FI" dirty="0" err="1"/>
              <a:t>parking</a:t>
            </a:r>
            <a:endParaRPr lang="fi-FI"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380EF90C-97FC-4F4E-B1FF-06AF999A63F9}" type="datetime1">
              <a:rPr lang="fi-FI" smtClean="0"/>
              <a:t>3.11.2025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32</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 uri="{C183D7F6-B498-43B3-948B-1728B52AA6E4}">
                <adec:decorative xmlns:adec="http://schemas.microsoft.com/office/drawing/2017/decorative" val="1"/>
              </a:ext>
            </a:extLst>
          </p:cNvPr>
          <p:cNvSpPr txBox="1">
            <a:spLocks noChangeArrowheads="1"/>
          </p:cNvSpPr>
          <p:nvPr/>
        </p:nvSpPr>
        <p:spPr bwMode="auto">
          <a:xfrm>
            <a:off x="3562860" y="6366868"/>
            <a:ext cx="2297251" cy="39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6DAC36C6-DB59-1AC0-8CCA-8F2416CCDAE5}"/>
              </a:ext>
            </a:extLst>
          </p:cNvPr>
          <p:cNvPicPr>
            <a:picLocks noChangeAspect="1"/>
          </p:cNvPicPr>
          <p:nvPr/>
        </p:nvPicPr>
        <p:blipFill>
          <a:blip r:embed="rId3">
            <a:extLst>
              <a:ext uri="{28A0092B-C50C-407E-A947-70E740481C1C}">
                <a14:useLocalDpi xmlns:a14="http://schemas.microsoft.com/office/drawing/2010/main" val="0"/>
              </a:ext>
            </a:extLst>
          </a:blip>
          <a:srcRect l="6725" r="29804" b="9879"/>
          <a:stretch/>
        </p:blipFill>
        <p:spPr>
          <a:xfrm>
            <a:off x="-201478" y="1"/>
            <a:ext cx="6374114"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277140" y="621864"/>
            <a:ext cx="10797021" cy="1399949"/>
          </a:xfrm>
        </p:spPr>
        <p:txBody>
          <a:bodyPr/>
          <a:lstStyle/>
          <a:p>
            <a:r>
              <a:rPr lang="fi-FI" sz="2200" b="0" dirty="0"/>
              <a:t>STATION DISTRICT – </a:t>
            </a:r>
            <a:br>
              <a:rPr lang="fi-FI" dirty="0"/>
            </a:br>
            <a:r>
              <a:rPr lang="fi-FI" sz="3700" dirty="0">
                <a:ea typeface="+mj-lt"/>
                <a:cs typeface="+mj-lt"/>
              </a:rPr>
              <a:t>A </a:t>
            </a:r>
            <a:r>
              <a:rPr lang="fi-FI" sz="3700" dirty="0" err="1">
                <a:ea typeface="+mj-lt"/>
                <a:cs typeface="+mj-lt"/>
              </a:rPr>
              <a:t>new</a:t>
            </a:r>
            <a:r>
              <a:rPr lang="fi-FI" sz="3700" dirty="0">
                <a:ea typeface="+mj-lt"/>
                <a:cs typeface="+mj-lt"/>
              </a:rPr>
              <a:t> </a:t>
            </a:r>
            <a:r>
              <a:rPr lang="fi-FI" sz="3700" dirty="0" err="1">
                <a:ea typeface="+mj-lt"/>
                <a:cs typeface="+mj-lt"/>
              </a:rPr>
              <a:t>district</a:t>
            </a:r>
            <a:r>
              <a:rPr lang="fi-FI" sz="3700" dirty="0">
                <a:ea typeface="+mj-lt"/>
                <a:cs typeface="+mj-lt"/>
              </a:rPr>
              <a:t> for </a:t>
            </a:r>
            <a:r>
              <a:rPr lang="fi-FI" sz="3700" dirty="0" err="1">
                <a:ea typeface="+mj-lt"/>
                <a:cs typeface="+mj-lt"/>
              </a:rPr>
              <a:t>people</a:t>
            </a:r>
            <a:r>
              <a:rPr lang="fi-FI" sz="3700" dirty="0">
                <a:ea typeface="+mj-lt"/>
                <a:cs typeface="+mj-lt"/>
              </a:rPr>
              <a:t> </a:t>
            </a:r>
            <a:br>
              <a:rPr lang="fi-FI" sz="3700" dirty="0">
                <a:ea typeface="+mj-lt"/>
                <a:cs typeface="+mj-lt"/>
              </a:rPr>
            </a:br>
            <a:r>
              <a:rPr lang="fi-FI" sz="3700" dirty="0">
                <a:ea typeface="+mj-lt"/>
                <a:cs typeface="+mj-lt"/>
              </a:rPr>
              <a:t>and </a:t>
            </a:r>
            <a:r>
              <a:rPr lang="fi-FI" sz="3700" dirty="0" err="1">
                <a:ea typeface="+mj-lt"/>
                <a:cs typeface="+mj-lt"/>
              </a:rPr>
              <a:t>living</a:t>
            </a:r>
            <a:r>
              <a:rPr lang="fi-FI" sz="3700" dirty="0">
                <a:ea typeface="+mj-lt"/>
                <a:cs typeface="+mj-lt"/>
              </a:rPr>
              <a:t> in </a:t>
            </a:r>
            <a:r>
              <a:rPr lang="fi-FI" sz="3700" dirty="0" err="1">
                <a:ea typeface="+mj-lt"/>
                <a:cs typeface="+mj-lt"/>
              </a:rPr>
              <a:t>the</a:t>
            </a:r>
            <a:r>
              <a:rPr lang="fi-FI" sz="3700" dirty="0">
                <a:ea typeface="+mj-lt"/>
                <a:cs typeface="+mj-lt"/>
              </a:rPr>
              <a:t> city </a:t>
            </a:r>
            <a:r>
              <a:rPr lang="fi-FI" sz="3700" dirty="0" err="1">
                <a:ea typeface="+mj-lt"/>
                <a:cs typeface="+mj-lt"/>
              </a:rPr>
              <a:t>centre</a:t>
            </a:r>
            <a:endParaRPr lang="fi-FI" sz="3700"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277140" y="2021813"/>
            <a:ext cx="5237084" cy="5222898"/>
          </a:xfrm>
        </p:spPr>
        <p:txBody>
          <a:bodyPr>
            <a:noAutofit/>
          </a:bodyPr>
          <a:lstStyle/>
          <a:p>
            <a:pPr marL="0" indent="0">
              <a:spcBef>
                <a:spcPts val="400"/>
              </a:spcBef>
              <a:buNone/>
            </a:pPr>
            <a:r>
              <a:rPr lang="fi-FI" sz="1700" dirty="0" err="1"/>
              <a:t>The</a:t>
            </a:r>
            <a:r>
              <a:rPr lang="fi-FI" sz="1700" dirty="0"/>
              <a:t> </a:t>
            </a:r>
            <a:r>
              <a:rPr lang="fi-FI" sz="1700" dirty="0" err="1"/>
              <a:t>new</a:t>
            </a:r>
            <a:r>
              <a:rPr lang="fi-FI" sz="1700" dirty="0"/>
              <a:t> and </a:t>
            </a:r>
            <a:r>
              <a:rPr lang="fi-FI" sz="1700" dirty="0" err="1"/>
              <a:t>unique</a:t>
            </a:r>
            <a:r>
              <a:rPr lang="fi-FI" sz="1700" dirty="0"/>
              <a:t> </a:t>
            </a:r>
            <a:r>
              <a:rPr lang="fi-FI" sz="1700" dirty="0" err="1"/>
              <a:t>Station</a:t>
            </a:r>
            <a:r>
              <a:rPr lang="fi-FI" sz="1700" dirty="0"/>
              <a:t> </a:t>
            </a:r>
            <a:r>
              <a:rPr lang="fi-FI" sz="1700" dirty="0" err="1"/>
              <a:t>district</a:t>
            </a:r>
            <a:r>
              <a:rPr lang="fi-FI" sz="1700" dirty="0"/>
              <a:t> </a:t>
            </a:r>
            <a:r>
              <a:rPr lang="fi-FI" sz="1700" dirty="0" err="1"/>
              <a:t>will</a:t>
            </a:r>
            <a:r>
              <a:rPr lang="fi-FI" sz="1700" dirty="0"/>
              <a:t> </a:t>
            </a:r>
            <a:r>
              <a:rPr lang="fi-FI" sz="1700" dirty="0" err="1"/>
              <a:t>be</a:t>
            </a:r>
            <a:r>
              <a:rPr lang="fi-FI" sz="1700" dirty="0"/>
              <a:t> </a:t>
            </a:r>
            <a:r>
              <a:rPr lang="fi-FI" sz="1700" dirty="0" err="1"/>
              <a:t>built</a:t>
            </a:r>
            <a:r>
              <a:rPr lang="fi-FI" sz="1700" dirty="0"/>
              <a:t> </a:t>
            </a:r>
            <a:r>
              <a:rPr lang="fi-FI" sz="1700" dirty="0" err="1"/>
              <a:t>by</a:t>
            </a:r>
            <a:r>
              <a:rPr lang="fi-FI" sz="1700" dirty="0"/>
              <a:t> and </a:t>
            </a:r>
            <a:r>
              <a:rPr lang="fi-FI" sz="1700" dirty="0" err="1"/>
              <a:t>above</a:t>
            </a:r>
            <a:r>
              <a:rPr lang="fi-FI" sz="1700" dirty="0"/>
              <a:t> </a:t>
            </a:r>
            <a:r>
              <a:rPr lang="fi-FI" sz="1700" dirty="0" err="1"/>
              <a:t>the</a:t>
            </a:r>
            <a:r>
              <a:rPr lang="fi-FI" sz="1700" dirty="0"/>
              <a:t> </a:t>
            </a:r>
            <a:r>
              <a:rPr lang="fi-FI" sz="1700" dirty="0" err="1"/>
              <a:t>railroad</a:t>
            </a:r>
            <a:r>
              <a:rPr lang="fi-FI" sz="1700" dirty="0"/>
              <a:t> </a:t>
            </a:r>
            <a:r>
              <a:rPr lang="fi-FI" sz="1700" dirty="0" err="1"/>
              <a:t>tracks</a:t>
            </a:r>
            <a:r>
              <a:rPr lang="fi-FI" sz="1700" dirty="0"/>
              <a:t>. It is </a:t>
            </a:r>
            <a:r>
              <a:rPr lang="fi-FI" sz="1700" dirty="0" err="1"/>
              <a:t>positioned</a:t>
            </a:r>
            <a:r>
              <a:rPr lang="fi-FI" sz="1700" dirty="0"/>
              <a:t> in </a:t>
            </a:r>
            <a:r>
              <a:rPr lang="fi-FI" sz="1700" dirty="0" err="1"/>
              <a:t>the</a:t>
            </a:r>
            <a:r>
              <a:rPr lang="fi-FI" sz="1700" dirty="0"/>
              <a:t>  </a:t>
            </a:r>
            <a:r>
              <a:rPr lang="fi-FI" sz="1700" dirty="0" err="1"/>
              <a:t>new</a:t>
            </a:r>
            <a:r>
              <a:rPr lang="fi-FI" sz="1700" dirty="0"/>
              <a:t> </a:t>
            </a:r>
            <a:r>
              <a:rPr lang="fi-FI" sz="1700" dirty="0" err="1"/>
              <a:t>urban</a:t>
            </a:r>
            <a:r>
              <a:rPr lang="fi-FI" sz="1700" dirty="0"/>
              <a:t> </a:t>
            </a:r>
            <a:r>
              <a:rPr lang="fi-FI" sz="1700" dirty="0" err="1"/>
              <a:t>heart</a:t>
            </a:r>
            <a:r>
              <a:rPr lang="fi-FI" sz="1700" dirty="0"/>
              <a:t> of Tampere, </a:t>
            </a:r>
            <a:r>
              <a:rPr lang="fi-FI" sz="1700" dirty="0" err="1"/>
              <a:t>linking</a:t>
            </a:r>
            <a:r>
              <a:rPr lang="fi-FI" sz="1700" dirty="0"/>
              <a:t> </a:t>
            </a:r>
            <a:r>
              <a:rPr lang="fi-FI" sz="1700" dirty="0" err="1"/>
              <a:t>the</a:t>
            </a:r>
            <a:r>
              <a:rPr lang="fi-FI" sz="1700" dirty="0"/>
              <a:t> east and </a:t>
            </a:r>
            <a:r>
              <a:rPr lang="fi-FI" sz="1700" dirty="0" err="1"/>
              <a:t>the</a:t>
            </a:r>
            <a:r>
              <a:rPr lang="fi-FI" sz="1700" dirty="0"/>
              <a:t> </a:t>
            </a:r>
            <a:r>
              <a:rPr lang="fi-FI" sz="1700" dirty="0" err="1"/>
              <a:t>west</a:t>
            </a:r>
            <a:r>
              <a:rPr lang="fi-FI" sz="1700" dirty="0"/>
              <a:t> </a:t>
            </a:r>
            <a:r>
              <a:rPr lang="fi-FI" sz="1700" dirty="0" err="1"/>
              <a:t>sides</a:t>
            </a:r>
            <a:r>
              <a:rPr lang="fi-FI" sz="1700" dirty="0"/>
              <a:t> of </a:t>
            </a:r>
            <a:r>
              <a:rPr lang="fi-FI" sz="1700" dirty="0" err="1"/>
              <a:t>the</a:t>
            </a:r>
            <a:r>
              <a:rPr lang="fi-FI" sz="1700" dirty="0"/>
              <a:t> </a:t>
            </a:r>
            <a:r>
              <a:rPr lang="fi-FI" sz="1700" dirty="0" err="1"/>
              <a:t>centre</a:t>
            </a:r>
            <a:r>
              <a:rPr lang="fi-FI" sz="1700" dirty="0"/>
              <a:t>. </a:t>
            </a:r>
          </a:p>
          <a:p>
            <a:pPr marL="0" indent="0">
              <a:buNone/>
            </a:pP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combines</a:t>
            </a:r>
            <a:r>
              <a:rPr lang="fi-FI" sz="1700" dirty="0"/>
              <a:t> </a:t>
            </a:r>
            <a:r>
              <a:rPr lang="fi-FI" sz="1700" dirty="0" err="1"/>
              <a:t>different</a:t>
            </a:r>
            <a:r>
              <a:rPr lang="fi-FI" sz="1700" dirty="0"/>
              <a:t> </a:t>
            </a:r>
            <a:r>
              <a:rPr lang="fi-FI" sz="1700" dirty="0" err="1"/>
              <a:t>modes</a:t>
            </a:r>
            <a:r>
              <a:rPr lang="fi-FI" sz="1700" dirty="0"/>
              <a:t> of </a:t>
            </a:r>
            <a:r>
              <a:rPr lang="fi-FI" sz="1700" dirty="0" err="1"/>
              <a:t>mobility</a:t>
            </a:r>
            <a:r>
              <a:rPr lang="fi-FI" sz="1700" dirty="0"/>
              <a:t>. </a:t>
            </a:r>
            <a:br>
              <a:rPr lang="fi-FI" sz="1700" dirty="0"/>
            </a:br>
            <a:r>
              <a:rPr lang="fi-FI" sz="1700" dirty="0"/>
              <a:t>It is an </a:t>
            </a:r>
            <a:r>
              <a:rPr lang="fi-FI" sz="1700" dirty="0" err="1"/>
              <a:t>attractive</a:t>
            </a:r>
            <a:r>
              <a:rPr lang="fi-FI" sz="1700" dirty="0"/>
              <a:t> </a:t>
            </a:r>
            <a:r>
              <a:rPr lang="fi-FI" sz="1700" dirty="0" err="1"/>
              <a:t>hub</a:t>
            </a:r>
            <a:r>
              <a:rPr lang="fi-FI" sz="1700" dirty="0"/>
              <a:t> for </a:t>
            </a:r>
            <a:r>
              <a:rPr lang="fi-FI" sz="1700" dirty="0" err="1"/>
              <a:t>jobs</a:t>
            </a:r>
            <a:r>
              <a:rPr lang="fi-FI" sz="1700" dirty="0"/>
              <a:t>, </a:t>
            </a:r>
            <a:r>
              <a:rPr lang="fi-FI" sz="1700" dirty="0" err="1"/>
              <a:t>services</a:t>
            </a:r>
            <a:r>
              <a:rPr lang="fi-FI" sz="1700" dirty="0"/>
              <a:t> and </a:t>
            </a:r>
            <a:r>
              <a:rPr lang="fi-FI" sz="1700" dirty="0" err="1"/>
              <a:t>living</a:t>
            </a:r>
            <a:r>
              <a:rPr lang="fi-FI" sz="1700" dirty="0"/>
              <a:t>. </a:t>
            </a:r>
            <a:br>
              <a:rPr lang="fi-FI" sz="1700" dirty="0"/>
            </a:br>
            <a:r>
              <a:rPr lang="fi-FI" sz="1700" dirty="0"/>
              <a:t>For </a:t>
            </a:r>
            <a:r>
              <a:rPr lang="fi-FI" sz="1700" dirty="0" err="1"/>
              <a:t>companies</a:t>
            </a:r>
            <a:r>
              <a:rPr lang="fi-FI" sz="1700" dirty="0"/>
              <a:t> </a:t>
            </a: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offers</a:t>
            </a:r>
            <a:r>
              <a:rPr lang="fi-FI" sz="1700" dirty="0"/>
              <a:t> </a:t>
            </a:r>
            <a:r>
              <a:rPr lang="fi-FI" sz="1700" dirty="0" err="1"/>
              <a:t>the</a:t>
            </a:r>
            <a:r>
              <a:rPr lang="fi-FI" sz="1700" dirty="0"/>
              <a:t> </a:t>
            </a:r>
            <a:r>
              <a:rPr lang="fi-FI" sz="1700" dirty="0" err="1"/>
              <a:t>best</a:t>
            </a:r>
            <a:r>
              <a:rPr lang="fi-FI" sz="1700" dirty="0"/>
              <a:t> </a:t>
            </a:r>
            <a:br>
              <a:rPr lang="fi-FI" sz="1700" dirty="0"/>
            </a:br>
            <a:r>
              <a:rPr lang="fi-FI" sz="1700" dirty="0" err="1"/>
              <a:t>location</a:t>
            </a:r>
            <a:r>
              <a:rPr lang="fi-FI" sz="1700" dirty="0"/>
              <a:t> in </a:t>
            </a:r>
            <a:r>
              <a:rPr lang="fi-FI" sz="1700" dirty="0" err="1"/>
              <a:t>Finland’s</a:t>
            </a:r>
            <a:r>
              <a:rPr lang="fi-FI" sz="1700" dirty="0"/>
              <a:t> </a:t>
            </a:r>
            <a:r>
              <a:rPr lang="fi-FI" sz="1700" dirty="0" err="1"/>
              <a:t>most</a:t>
            </a:r>
            <a:r>
              <a:rPr lang="fi-FI" sz="1700" dirty="0"/>
              <a:t> </a:t>
            </a:r>
            <a:r>
              <a:rPr lang="fi-FI" sz="1700" dirty="0" err="1"/>
              <a:t>attractive</a:t>
            </a:r>
            <a:r>
              <a:rPr lang="fi-FI" sz="1700" dirty="0"/>
              <a:t> </a:t>
            </a:r>
            <a:r>
              <a:rPr lang="fi-FI" sz="1700" dirty="0" err="1"/>
              <a:t>growth</a:t>
            </a:r>
            <a:r>
              <a:rPr lang="fi-FI" sz="1700" dirty="0"/>
              <a:t> </a:t>
            </a:r>
            <a:r>
              <a:rPr lang="fi-FI" sz="1700" dirty="0" err="1"/>
              <a:t>centre</a:t>
            </a:r>
            <a:r>
              <a:rPr lang="fi-FI" sz="1700" dirty="0"/>
              <a:t>. </a:t>
            </a:r>
          </a:p>
          <a:p>
            <a:pPr marL="449263" indent="0">
              <a:buNone/>
            </a:pPr>
            <a:r>
              <a:rPr lang="fi-FI" sz="1700" b="1" dirty="0" err="1"/>
              <a:t>The</a:t>
            </a:r>
            <a:r>
              <a:rPr lang="fi-FI" sz="1700" b="1" dirty="0"/>
              <a:t> </a:t>
            </a:r>
            <a:r>
              <a:rPr lang="fi-FI" sz="1700" b="1" dirty="0" err="1"/>
              <a:t>Station</a:t>
            </a:r>
            <a:r>
              <a:rPr lang="fi-FI" sz="1700" b="1" dirty="0"/>
              <a:t> </a:t>
            </a:r>
            <a:r>
              <a:rPr lang="fi-FI" sz="1700" b="1" dirty="0" err="1"/>
              <a:t>district</a:t>
            </a:r>
            <a:r>
              <a:rPr lang="fi-FI" sz="1700" b="1" dirty="0"/>
              <a:t> – </a:t>
            </a:r>
            <a:r>
              <a:rPr lang="fi-FI" sz="1700" b="1" dirty="0" err="1"/>
              <a:t>full</a:t>
            </a:r>
            <a:r>
              <a:rPr lang="fi-FI" sz="1700" b="1" dirty="0"/>
              <a:t> of life 24/7</a:t>
            </a:r>
          </a:p>
          <a:p>
            <a:pPr marL="792163" indent="-342900">
              <a:spcBef>
                <a:spcPts val="0"/>
              </a:spcBef>
            </a:pPr>
            <a:r>
              <a:rPr lang="fi-FI" sz="1700" dirty="0"/>
              <a:t>Nokia </a:t>
            </a:r>
            <a:r>
              <a:rPr lang="fi-FI" sz="1700" dirty="0" err="1"/>
              <a:t>Arena</a:t>
            </a:r>
            <a:endParaRPr lang="fi-FI" sz="1700" dirty="0"/>
          </a:p>
          <a:p>
            <a:pPr marL="792163" indent="-342900">
              <a:spcBef>
                <a:spcPts val="0"/>
              </a:spcBef>
            </a:pPr>
            <a:r>
              <a:rPr lang="fi-FI" sz="1700" dirty="0"/>
              <a:t>Services</a:t>
            </a:r>
          </a:p>
          <a:p>
            <a:pPr marL="792163" indent="-342900">
              <a:spcBef>
                <a:spcPts val="0"/>
              </a:spcBef>
            </a:pPr>
            <a:r>
              <a:rPr lang="fi-FI" sz="1700" dirty="0" err="1"/>
              <a:t>Homes</a:t>
            </a:r>
            <a:endParaRPr lang="fi-FI" sz="1700" dirty="0"/>
          </a:p>
          <a:p>
            <a:pPr marL="792163" indent="-342900">
              <a:spcBef>
                <a:spcPts val="0"/>
              </a:spcBef>
            </a:pPr>
            <a:r>
              <a:rPr lang="fi-FI" sz="1700" dirty="0"/>
              <a:t>Park</a:t>
            </a:r>
          </a:p>
          <a:p>
            <a:pPr marL="792163" indent="-342900">
              <a:spcBef>
                <a:spcPts val="0"/>
              </a:spcBef>
            </a:pPr>
            <a:r>
              <a:rPr lang="fi-FI" sz="1700" dirty="0"/>
              <a:t>Business </a:t>
            </a:r>
            <a:r>
              <a:rPr lang="fi-FI" sz="1700" dirty="0" err="1"/>
              <a:t>premises</a:t>
            </a:r>
            <a:endParaRPr lang="fi-FI" sz="1700" dirty="0"/>
          </a:p>
          <a:p>
            <a:pPr marL="792163" indent="-342900">
              <a:spcBef>
                <a:spcPts val="0"/>
              </a:spcBef>
            </a:pPr>
            <a:r>
              <a:rPr lang="fi-FI" sz="1700" dirty="0" err="1"/>
              <a:t>Tram</a:t>
            </a:r>
            <a:r>
              <a:rPr lang="fi-FI" sz="1700" dirty="0"/>
              <a:t> stop and </a:t>
            </a:r>
            <a:r>
              <a:rPr lang="fi-FI" sz="1700" dirty="0" err="1"/>
              <a:t>the</a:t>
            </a:r>
            <a:r>
              <a:rPr lang="fi-FI" sz="1700" dirty="0"/>
              <a:t> Travel and Service Centre</a:t>
            </a: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93E99-BEB8-3847-BCA8-02E3739E728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3.11.2025</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717203" y="190016"/>
            <a:ext cx="2293759" cy="229375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885116" y="405376"/>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rPr>
              <a:t>20 </a:t>
            </a:r>
            <a:r>
              <a:rPr kumimoji="0" lang="fi-FI" sz="3600" b="1" i="0" u="none" strike="noStrike" kern="1200" cap="none" spc="0" normalizeH="0" baseline="0" noProof="0" dirty="0" err="1">
                <a:ln>
                  <a:noFill/>
                </a:ln>
                <a:solidFill>
                  <a:srgbClr val="5BCBEB"/>
                </a:solidFill>
                <a:effectLst/>
                <a:uLnTx/>
                <a:uFillTx/>
                <a:latin typeface="Montserrat Black" pitchFamily="2" charset="77"/>
                <a:ea typeface="+mj-ea"/>
                <a:cs typeface="+mj-cs"/>
              </a:rPr>
              <a:t>million</a:t>
            </a:r>
            <a:endPar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potential</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visits</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annually</a:t>
            </a:r>
            <a:endPar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2F476951-9F36-749A-FAD2-F8977FC3F3C1}"/>
              </a:ext>
              <a:ext uri="{C183D7F6-B498-43B3-948B-1728B52AA6E4}">
                <adec:decorative xmlns:adec="http://schemas.microsoft.com/office/drawing/2017/decorative" val="1"/>
              </a:ext>
            </a:extLst>
          </p:cNvPr>
          <p:cNvSpPr txBox="1">
            <a:spLocks noChangeArrowheads="1"/>
          </p:cNvSpPr>
          <p:nvPr/>
        </p:nvSpPr>
        <p:spPr bwMode="auto">
          <a:xfrm>
            <a:off x="2011709" y="6388992"/>
            <a:ext cx="4561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Studio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Libeskind</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Arco</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Architecture Oy</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5465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city with buildings and Nokia Arena.">
            <a:extLst>
              <a:ext uri="{FF2B5EF4-FFF2-40B4-BE49-F238E27FC236}">
                <a16:creationId xmlns:a16="http://schemas.microsoft.com/office/drawing/2014/main" id="{0512F455-6639-37DE-D9BD-DC0767ED6F6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4" y="1270164"/>
            <a:ext cx="4930466" cy="655377"/>
          </a:xfrm>
        </p:spPr>
        <p:txBody>
          <a:bodyPr/>
          <a:lstStyle/>
          <a:p>
            <a:r>
              <a:rPr lang="fi-FI" dirty="0">
                <a:ea typeface="+mj-lt"/>
                <a:cs typeface="+mj-lt"/>
              </a:rPr>
              <a:t>Nokia </a:t>
            </a:r>
            <a:r>
              <a:rPr lang="fi-FI" dirty="0" err="1">
                <a:ea typeface="+mj-lt"/>
                <a:cs typeface="+mj-lt"/>
              </a:rPr>
              <a:t>Arena</a:t>
            </a:r>
            <a:endParaRPr lang="fi-FI"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2021813"/>
            <a:ext cx="5073976" cy="4163079"/>
          </a:xfrm>
        </p:spPr>
        <p:txBody>
          <a:bodyPr>
            <a:noAutofit/>
          </a:bodyPr>
          <a:lstStyle/>
          <a:p>
            <a:pPr marL="0" indent="0">
              <a:spcAft>
                <a:spcPts val="500"/>
              </a:spcAft>
              <a:buNone/>
            </a:pPr>
            <a:r>
              <a:rPr lang="fi-FI" sz="1700" dirty="0" err="1"/>
              <a:t>The</a:t>
            </a:r>
            <a:r>
              <a:rPr lang="fi-FI" sz="1700" dirty="0"/>
              <a:t> </a:t>
            </a:r>
            <a:r>
              <a:rPr lang="fi-FI" sz="1700" dirty="0" err="1"/>
              <a:t>first</a:t>
            </a:r>
            <a:r>
              <a:rPr lang="fi-FI" sz="1700" dirty="0"/>
              <a:t> </a:t>
            </a:r>
            <a:r>
              <a:rPr lang="fi-FI" sz="1700" dirty="0" err="1"/>
              <a:t>arena</a:t>
            </a:r>
            <a:r>
              <a:rPr lang="fi-FI" sz="1700" dirty="0"/>
              <a:t> </a:t>
            </a:r>
            <a:r>
              <a:rPr lang="fi-FI" sz="1700" dirty="0" err="1"/>
              <a:t>located</a:t>
            </a:r>
            <a:r>
              <a:rPr lang="fi-FI" sz="1700" dirty="0"/>
              <a:t> in a city </a:t>
            </a:r>
            <a:r>
              <a:rPr lang="fi-FI" sz="1700" dirty="0" err="1"/>
              <a:t>centre</a:t>
            </a:r>
            <a:r>
              <a:rPr lang="fi-FI" sz="1700" dirty="0"/>
              <a:t> in Europe, Nokia </a:t>
            </a:r>
            <a:r>
              <a:rPr lang="fi-FI" sz="1700" dirty="0" err="1"/>
              <a:t>Arena</a:t>
            </a:r>
            <a:r>
              <a:rPr lang="fi-FI" sz="1700" dirty="0"/>
              <a:t>, </a:t>
            </a:r>
            <a:r>
              <a:rPr lang="fi-FI" sz="1700" dirty="0" err="1"/>
              <a:t>serves</a:t>
            </a:r>
            <a:r>
              <a:rPr lang="fi-FI" sz="1700" dirty="0"/>
              <a:t> as a </a:t>
            </a:r>
            <a:r>
              <a:rPr lang="fi-FI" sz="1700" dirty="0" err="1"/>
              <a:t>venue</a:t>
            </a:r>
            <a:r>
              <a:rPr lang="fi-FI" sz="1700" dirty="0"/>
              <a:t> for </a:t>
            </a:r>
            <a:r>
              <a:rPr lang="fi-FI" sz="1700" dirty="0" err="1"/>
              <a:t>large</a:t>
            </a:r>
            <a:r>
              <a:rPr lang="fi-FI" sz="1700" dirty="0"/>
              <a:t> </a:t>
            </a:r>
            <a:r>
              <a:rPr lang="fi-FI" sz="1700" dirty="0" err="1"/>
              <a:t>entertainment</a:t>
            </a:r>
            <a:r>
              <a:rPr lang="fi-FI" sz="1700" dirty="0"/>
              <a:t> and </a:t>
            </a:r>
            <a:r>
              <a:rPr lang="fi-FI" sz="1700" dirty="0" err="1"/>
              <a:t>sports</a:t>
            </a:r>
            <a:r>
              <a:rPr lang="fi-FI" sz="1700" dirty="0"/>
              <a:t> </a:t>
            </a:r>
            <a:r>
              <a:rPr lang="fi-FI" sz="1700" dirty="0" err="1"/>
              <a:t>events</a:t>
            </a:r>
            <a:r>
              <a:rPr lang="fi-FI" sz="1700" dirty="0"/>
              <a:t>. </a:t>
            </a:r>
          </a:p>
          <a:p>
            <a:pPr marL="0" indent="0">
              <a:spcAft>
                <a:spcPts val="500"/>
              </a:spcAft>
              <a:buNone/>
            </a:pPr>
            <a:r>
              <a:rPr lang="fi-FI" sz="1700" dirty="0" err="1"/>
              <a:t>The</a:t>
            </a:r>
            <a:r>
              <a:rPr lang="fi-FI" sz="1700" dirty="0"/>
              <a:t> </a:t>
            </a:r>
            <a:r>
              <a:rPr lang="fi-FI" sz="1700" dirty="0" err="1"/>
              <a:t>arena</a:t>
            </a:r>
            <a:r>
              <a:rPr lang="fi-FI" sz="1700" dirty="0"/>
              <a:t> </a:t>
            </a:r>
            <a:r>
              <a:rPr lang="fi-FI" sz="1700" dirty="0" err="1"/>
              <a:t>provides</a:t>
            </a:r>
            <a:r>
              <a:rPr lang="fi-FI" sz="1700" dirty="0"/>
              <a:t> </a:t>
            </a:r>
            <a:r>
              <a:rPr lang="fi-FI" sz="1700" dirty="0" err="1"/>
              <a:t>exciting</a:t>
            </a:r>
            <a:r>
              <a:rPr lang="fi-FI" sz="1700" dirty="0"/>
              <a:t> </a:t>
            </a:r>
            <a:r>
              <a:rPr lang="fi-FI" sz="1700" dirty="0" err="1"/>
              <a:t>experiences</a:t>
            </a:r>
            <a:r>
              <a:rPr lang="fi-FI" sz="1700" dirty="0"/>
              <a:t>, </a:t>
            </a:r>
            <a:r>
              <a:rPr lang="fi-FI" sz="1700" dirty="0" err="1"/>
              <a:t>restaurants</a:t>
            </a:r>
            <a:r>
              <a:rPr lang="fi-FI" sz="1700" dirty="0"/>
              <a:t> and a </a:t>
            </a:r>
            <a:r>
              <a:rPr lang="fi-FI" sz="1700" dirty="0" err="1"/>
              <a:t>casino</a:t>
            </a:r>
            <a:r>
              <a:rPr lang="fi-FI" sz="1700" dirty="0"/>
              <a:t>. Some hotel </a:t>
            </a:r>
            <a:r>
              <a:rPr lang="fi-FI" sz="1700" dirty="0" err="1"/>
              <a:t>rooms</a:t>
            </a:r>
            <a:r>
              <a:rPr lang="fi-FI" sz="1700" dirty="0"/>
              <a:t> </a:t>
            </a:r>
            <a:r>
              <a:rPr lang="fi-FI" sz="1700" dirty="0" err="1"/>
              <a:t>offer</a:t>
            </a:r>
            <a:r>
              <a:rPr lang="fi-FI" sz="1700" dirty="0"/>
              <a:t> a </a:t>
            </a:r>
            <a:r>
              <a:rPr lang="fi-FI" sz="1700" dirty="0" err="1"/>
              <a:t>view</a:t>
            </a:r>
            <a:r>
              <a:rPr lang="fi-FI" sz="1700" dirty="0"/>
              <a:t> of </a:t>
            </a:r>
            <a:r>
              <a:rPr lang="fi-FI" sz="1700" dirty="0" err="1"/>
              <a:t>the</a:t>
            </a:r>
            <a:r>
              <a:rPr lang="fi-FI" sz="1700" dirty="0"/>
              <a:t> </a:t>
            </a:r>
            <a:r>
              <a:rPr lang="fi-FI" sz="1700" dirty="0" err="1"/>
              <a:t>events</a:t>
            </a:r>
            <a:r>
              <a:rPr lang="fi-FI" sz="1700" dirty="0"/>
              <a:t> in </a:t>
            </a:r>
            <a:r>
              <a:rPr lang="fi-FI" sz="1700" dirty="0" err="1"/>
              <a:t>the</a:t>
            </a:r>
            <a:r>
              <a:rPr lang="fi-FI" sz="1700" dirty="0"/>
              <a:t> </a:t>
            </a:r>
            <a:r>
              <a:rPr lang="fi-FI" sz="1700" dirty="0" err="1"/>
              <a:t>arena</a:t>
            </a:r>
            <a:r>
              <a:rPr lang="fi-FI" sz="1700" dirty="0"/>
              <a:t>.</a:t>
            </a:r>
          </a:p>
          <a:p>
            <a:pPr marL="711200" indent="0">
              <a:spcBef>
                <a:spcPts val="400"/>
              </a:spcBef>
              <a:buNone/>
              <a:tabLst>
                <a:tab pos="889000" algn="l"/>
              </a:tabLst>
            </a:pPr>
            <a:r>
              <a:rPr lang="fi-FI" sz="1700" b="1" dirty="0"/>
              <a:t>Nokia </a:t>
            </a:r>
            <a:r>
              <a:rPr lang="fi-FI" sz="1700" b="1" dirty="0" err="1"/>
              <a:t>Arena</a:t>
            </a:r>
            <a:r>
              <a:rPr lang="fi-FI" sz="1700" b="1" dirty="0"/>
              <a:t>:</a:t>
            </a:r>
          </a:p>
          <a:p>
            <a:pPr marL="938213" indent="-220663">
              <a:spcBef>
                <a:spcPts val="0"/>
              </a:spcBef>
            </a:pPr>
            <a:r>
              <a:rPr lang="fi-FI" sz="1700" dirty="0" err="1"/>
              <a:t>Opened</a:t>
            </a:r>
            <a:r>
              <a:rPr lang="fi-FI" sz="1700" dirty="0"/>
              <a:t> in 2021</a:t>
            </a:r>
          </a:p>
          <a:p>
            <a:pPr marL="938213" indent="-220663">
              <a:spcBef>
                <a:spcPts val="0"/>
              </a:spcBef>
            </a:pPr>
            <a:r>
              <a:rPr lang="fi-FI" sz="1700" dirty="0" err="1"/>
              <a:t>The</a:t>
            </a:r>
            <a:r>
              <a:rPr lang="fi-FI" sz="1700" dirty="0"/>
              <a:t> main </a:t>
            </a:r>
            <a:r>
              <a:rPr lang="fi-FI" sz="1700" dirty="0" err="1"/>
              <a:t>venue</a:t>
            </a:r>
            <a:r>
              <a:rPr lang="fi-FI" sz="1700" dirty="0"/>
              <a:t> for </a:t>
            </a:r>
            <a:r>
              <a:rPr lang="fi-FI" sz="1700" dirty="0" err="1"/>
              <a:t>the</a:t>
            </a:r>
            <a:r>
              <a:rPr lang="fi-FI" sz="1700" dirty="0"/>
              <a:t> ice hockey </a:t>
            </a:r>
            <a:br>
              <a:rPr lang="fi-FI" sz="1700" dirty="0"/>
            </a:br>
            <a:r>
              <a:rPr lang="fi-FI" sz="1700" dirty="0"/>
              <a:t>World Championship </a:t>
            </a:r>
            <a:r>
              <a:rPr lang="fi-FI" sz="1700" dirty="0" err="1"/>
              <a:t>games</a:t>
            </a:r>
            <a:r>
              <a:rPr lang="fi-FI" sz="1700" dirty="0"/>
              <a:t> in 2022</a:t>
            </a:r>
          </a:p>
          <a:p>
            <a:pPr marL="938213" indent="-220663">
              <a:spcBef>
                <a:spcPts val="0"/>
              </a:spcBef>
            </a:pPr>
            <a:r>
              <a:rPr lang="fi-FI" sz="1700" dirty="0"/>
              <a:t>A </a:t>
            </a:r>
            <a:r>
              <a:rPr lang="fi-FI" sz="1700" dirty="0" err="1"/>
              <a:t>million</a:t>
            </a:r>
            <a:r>
              <a:rPr lang="fi-FI" sz="1700" dirty="0"/>
              <a:t> </a:t>
            </a:r>
            <a:r>
              <a:rPr lang="fi-FI" sz="1700" dirty="0" err="1"/>
              <a:t>visitors</a:t>
            </a:r>
            <a:r>
              <a:rPr lang="fi-FI" sz="1700" dirty="0"/>
              <a:t> and 120 </a:t>
            </a:r>
            <a:r>
              <a:rPr lang="fi-FI" sz="1700" dirty="0" err="1"/>
              <a:t>events</a:t>
            </a:r>
            <a:r>
              <a:rPr lang="fi-FI" sz="1700" dirty="0"/>
              <a:t> per </a:t>
            </a:r>
            <a:r>
              <a:rPr lang="fi-FI" sz="1700" dirty="0" err="1"/>
              <a:t>year</a:t>
            </a:r>
            <a:endParaRPr lang="fi-FI" sz="1700" dirty="0"/>
          </a:p>
          <a:p>
            <a:pPr marL="938213" indent="-220663">
              <a:spcBef>
                <a:spcPts val="0"/>
              </a:spcBef>
              <a:spcAft>
                <a:spcPts val="500"/>
              </a:spcAft>
            </a:pPr>
            <a:r>
              <a:rPr lang="fi-FI" sz="1700" dirty="0"/>
              <a:t>15,000 </a:t>
            </a:r>
            <a:r>
              <a:rPr lang="fi-FI" sz="1700" dirty="0" err="1"/>
              <a:t>seats</a:t>
            </a:r>
            <a:endParaRPr lang="fi-FI" sz="1700" dirty="0"/>
          </a:p>
          <a:p>
            <a:pPr marL="0" indent="0">
              <a:spcBef>
                <a:spcPts val="400"/>
              </a:spcBef>
              <a:spcAft>
                <a:spcPts val="1000"/>
              </a:spcAft>
              <a:buNone/>
            </a:pPr>
            <a:r>
              <a:rPr lang="fi-FI" sz="1700" dirty="0" err="1"/>
              <a:t>Arena</a:t>
            </a:r>
            <a:r>
              <a:rPr lang="fi-FI" sz="1700" dirty="0"/>
              <a:t> is </a:t>
            </a:r>
            <a:r>
              <a:rPr lang="fi-FI" sz="1700" dirty="0" err="1"/>
              <a:t>awake</a:t>
            </a:r>
            <a:r>
              <a:rPr lang="fi-FI" sz="1700" dirty="0"/>
              <a:t> 24/7. </a:t>
            </a:r>
            <a:r>
              <a:rPr lang="fi-FI" sz="1700" dirty="0" err="1"/>
              <a:t>Restaurants</a:t>
            </a:r>
            <a:r>
              <a:rPr lang="fi-FI" sz="1700" dirty="0"/>
              <a:t> and </a:t>
            </a:r>
            <a:r>
              <a:rPr lang="fi-FI" sz="1700" dirty="0" err="1"/>
              <a:t>other</a:t>
            </a:r>
            <a:r>
              <a:rPr lang="fi-FI" sz="1700" dirty="0"/>
              <a:t> </a:t>
            </a:r>
            <a:r>
              <a:rPr lang="fi-FI" sz="1700" dirty="0" err="1"/>
              <a:t>services</a:t>
            </a:r>
            <a:r>
              <a:rPr lang="fi-FI" sz="1700" dirty="0"/>
              <a:t> </a:t>
            </a:r>
            <a:r>
              <a:rPr lang="fi-FI" sz="1700" dirty="0" err="1"/>
              <a:t>are</a:t>
            </a:r>
            <a:r>
              <a:rPr lang="fi-FI" sz="1700" dirty="0"/>
              <a:t> open for </a:t>
            </a:r>
            <a:r>
              <a:rPr lang="fi-FI" sz="1700" dirty="0" err="1"/>
              <a:t>customers</a:t>
            </a:r>
            <a:r>
              <a:rPr lang="fi-FI" sz="1700" dirty="0"/>
              <a:t> </a:t>
            </a:r>
            <a:r>
              <a:rPr lang="fi-FI" sz="1700" dirty="0" err="1"/>
              <a:t>also</a:t>
            </a:r>
            <a:r>
              <a:rPr lang="fi-FI" sz="1700" dirty="0"/>
              <a:t> </a:t>
            </a:r>
            <a:r>
              <a:rPr lang="fi-FI" sz="1700" dirty="0" err="1"/>
              <a:t>when</a:t>
            </a:r>
            <a:r>
              <a:rPr lang="fi-FI" sz="1700" dirty="0"/>
              <a:t> </a:t>
            </a:r>
            <a:r>
              <a:rPr lang="fi-FI" sz="1700" dirty="0" err="1"/>
              <a:t>there</a:t>
            </a:r>
            <a:r>
              <a:rPr lang="fi-FI" sz="1700" dirty="0"/>
              <a:t> </a:t>
            </a:r>
            <a:r>
              <a:rPr lang="fi-FI" sz="1700" dirty="0" err="1"/>
              <a:t>are</a:t>
            </a:r>
            <a:r>
              <a:rPr lang="fi-FI" sz="1700" dirty="0"/>
              <a:t> no </a:t>
            </a:r>
            <a:r>
              <a:rPr lang="fi-FI" sz="1700" dirty="0" err="1"/>
              <a:t>events</a:t>
            </a:r>
            <a:r>
              <a:rPr lang="fi-FI" sz="1700" dirty="0"/>
              <a:t>.</a:t>
            </a:r>
          </a:p>
          <a:p>
            <a:pPr marL="0" indent="0">
              <a:spcBef>
                <a:spcPts val="400"/>
              </a:spcBef>
              <a:buNone/>
            </a:pPr>
            <a:endParaRPr lang="fi-FI" sz="1700"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E8AB2543-D441-744E-AE7B-148026E161D5}" type="datetime1">
              <a:rPr lang="fi-FI" smtClean="0"/>
              <a:t>3.11.2025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34</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 uri="{C183D7F6-B498-43B3-948B-1728B52AA6E4}">
                <adec:decorative xmlns:adec="http://schemas.microsoft.com/office/drawing/2017/decorative" val="1"/>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grpSp>
        <p:nvGrpSpPr>
          <p:cNvPr id="9" name="Group 8">
            <a:extLst>
              <a:ext uri="{FF2B5EF4-FFF2-40B4-BE49-F238E27FC236}">
                <a16:creationId xmlns:a16="http://schemas.microsoft.com/office/drawing/2014/main" id="{32F7158D-9E76-F9BA-2C14-97645F2FA2DE}"/>
              </a:ext>
              <a:ext uri="{C183D7F6-B498-43B3-948B-1728B52AA6E4}">
                <adec:decorative xmlns:adec="http://schemas.microsoft.com/office/drawing/2017/decorative" val="1"/>
              </a:ext>
            </a:extLst>
          </p:cNvPr>
          <p:cNvGrpSpPr/>
          <p:nvPr/>
        </p:nvGrpSpPr>
        <p:grpSpPr>
          <a:xfrm>
            <a:off x="4846669" y="3751109"/>
            <a:ext cx="1957932" cy="1922050"/>
            <a:chOff x="784604" y="3852001"/>
            <a:chExt cx="1957932" cy="1922050"/>
          </a:xfrm>
        </p:grpSpPr>
        <p:sp>
          <p:nvSpPr>
            <p:cNvPr id="2" name="Ellipsi 9">
              <a:extLst>
                <a:ext uri="{FF2B5EF4-FFF2-40B4-BE49-F238E27FC236}">
                  <a16:creationId xmlns:a16="http://schemas.microsoft.com/office/drawing/2014/main" id="{25DD4C00-7041-0529-08DF-F66533488149}"/>
                </a:ext>
                <a:ext uri="{C183D7F6-B498-43B3-948B-1728B52AA6E4}">
                  <adec:decorative xmlns:adec="http://schemas.microsoft.com/office/drawing/2017/decorative" val="1"/>
                </a:ext>
              </a:extLst>
            </p:cNvPr>
            <p:cNvSpPr/>
            <p:nvPr/>
          </p:nvSpPr>
          <p:spPr>
            <a:xfrm>
              <a:off x="802545" y="3852001"/>
              <a:ext cx="1922050" cy="19220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8" name="Otsikko 7">
              <a:extLst>
                <a:ext uri="{FF2B5EF4-FFF2-40B4-BE49-F238E27FC236}">
                  <a16:creationId xmlns:a16="http://schemas.microsoft.com/office/drawing/2014/main" id="{E8C50ECF-93D8-DE2E-B716-5FE0D2225A9E}"/>
                </a:ext>
              </a:extLst>
            </p:cNvPr>
            <p:cNvSpPr txBox="1">
              <a:spLocks/>
            </p:cNvSpPr>
            <p:nvPr/>
          </p:nvSpPr>
          <p:spPr>
            <a:xfrm>
              <a:off x="784604" y="3881507"/>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1st </a:t>
              </a:r>
            </a:p>
            <a:p>
              <a:pPr>
                <a:defRPr/>
              </a:pPr>
              <a:r>
                <a:rPr lang="fi-FI" sz="1800" dirty="0" err="1">
                  <a:solidFill>
                    <a:schemeClr val="bg1"/>
                  </a:solidFill>
                </a:rPr>
                <a:t>The</a:t>
              </a:r>
              <a:r>
                <a:rPr lang="fi-FI" sz="1800" dirty="0">
                  <a:solidFill>
                    <a:schemeClr val="bg1"/>
                  </a:solidFill>
                </a:rPr>
                <a:t> </a:t>
              </a:r>
              <a:r>
                <a:rPr lang="fi-FI" sz="1800" dirty="0" err="1">
                  <a:solidFill>
                    <a:schemeClr val="bg1"/>
                  </a:solidFill>
                </a:rPr>
                <a:t>first</a:t>
              </a:r>
              <a:r>
                <a:rPr lang="fi-FI" sz="1800" dirty="0">
                  <a:solidFill>
                    <a:schemeClr val="bg1"/>
                  </a:solidFill>
                </a:rPr>
                <a:t> </a:t>
              </a:r>
              <a:br>
                <a:rPr lang="fi-FI" sz="1800" dirty="0">
                  <a:solidFill>
                    <a:schemeClr val="bg1"/>
                  </a:solidFill>
                </a:rPr>
              </a:br>
              <a:r>
                <a:rPr lang="fi-FI" sz="1800" dirty="0">
                  <a:solidFill>
                    <a:schemeClr val="bg1"/>
                  </a:solidFill>
                </a:rPr>
                <a:t>city </a:t>
              </a:r>
              <a:r>
                <a:rPr lang="fi-FI" sz="1800" dirty="0" err="1">
                  <a:solidFill>
                    <a:schemeClr val="bg1"/>
                  </a:solidFill>
                </a:rPr>
                <a:t>centre</a:t>
              </a:r>
              <a:r>
                <a:rPr lang="fi-FI" sz="1800" dirty="0">
                  <a:solidFill>
                    <a:schemeClr val="bg1"/>
                  </a:solidFill>
                </a:rPr>
                <a:t> </a:t>
              </a:r>
              <a:r>
                <a:rPr lang="fi-FI" sz="1800" dirty="0" err="1">
                  <a:solidFill>
                    <a:schemeClr val="bg1"/>
                  </a:solidFill>
                </a:rPr>
                <a:t>arena</a:t>
              </a:r>
              <a:r>
                <a:rPr lang="fi-FI" sz="1800" dirty="0">
                  <a:solidFill>
                    <a:schemeClr val="bg1"/>
                  </a:solidFill>
                </a:rPr>
                <a:t> </a:t>
              </a:r>
              <a:br>
                <a:rPr lang="fi-FI" sz="1800" dirty="0">
                  <a:solidFill>
                    <a:schemeClr val="bg1"/>
                  </a:solidFill>
                </a:rPr>
              </a:br>
              <a:r>
                <a:rPr lang="fi-FI" sz="1800" dirty="0">
                  <a:solidFill>
                    <a:schemeClr val="bg1"/>
                  </a:solidFill>
                </a:rPr>
                <a:t>in Europe</a:t>
              </a:r>
              <a:endParaRPr kumimoji="0" lang="fi-FI" sz="1800" u="none" strike="noStrike" kern="120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425260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the new residential area in Ranta-Tampella.">
            <a:extLst>
              <a:ext uri="{FF2B5EF4-FFF2-40B4-BE49-F238E27FC236}">
                <a16:creationId xmlns:a16="http://schemas.microsoft.com/office/drawing/2014/main" id="{416EDFAF-B882-8A52-A493-0BAA34AAB282}"/>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1" y="877637"/>
            <a:ext cx="4930466" cy="1306809"/>
          </a:xfrm>
        </p:spPr>
        <p:txBody>
          <a:bodyPr/>
          <a:lstStyle/>
          <a:p>
            <a:pPr>
              <a:lnSpc>
                <a:spcPts val="2800"/>
              </a:lnSpc>
            </a:pPr>
            <a:r>
              <a:rPr lang="fi-FI" dirty="0"/>
              <a:t>Ranta-Tampella – </a:t>
            </a:r>
            <a:br>
              <a:rPr lang="fi-FI" dirty="0"/>
            </a:br>
            <a:r>
              <a:rPr lang="fi-FI" sz="2200" b="0" dirty="0"/>
              <a:t>ONE STEP TO REACH THE LAKE, </a:t>
            </a:r>
            <a:br>
              <a:rPr lang="fi-FI" sz="2200" b="0" dirty="0"/>
            </a:br>
            <a:r>
              <a:rPr lang="fi-FI" sz="2200" b="0" dirty="0"/>
              <a:t>TWO TO THE CITY CENTRE</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243756"/>
            <a:ext cx="5440719" cy="3897731"/>
          </a:xfrm>
        </p:spPr>
        <p:txBody>
          <a:bodyPr>
            <a:normAutofit fontScale="85000" lnSpcReduction="20000"/>
          </a:bodyPr>
          <a:lstStyle/>
          <a:p>
            <a:pPr marL="0" indent="0">
              <a:lnSpc>
                <a:spcPct val="120000"/>
              </a:lnSpc>
              <a:buNone/>
            </a:pPr>
            <a:r>
              <a:rPr lang="fi-FI" dirty="0"/>
              <a:t>A </a:t>
            </a:r>
            <a:r>
              <a:rPr lang="fi-FI" dirty="0" err="1"/>
              <a:t>new</a:t>
            </a:r>
            <a:r>
              <a:rPr lang="fi-FI" dirty="0"/>
              <a:t> </a:t>
            </a:r>
            <a:r>
              <a:rPr lang="fi-FI" dirty="0" err="1"/>
              <a:t>versatile</a:t>
            </a:r>
            <a:r>
              <a:rPr lang="fi-FI" dirty="0"/>
              <a:t> </a:t>
            </a:r>
            <a:r>
              <a:rPr lang="fi-FI" dirty="0" err="1"/>
              <a:t>residential</a:t>
            </a:r>
            <a:r>
              <a:rPr lang="fi-FI" dirty="0"/>
              <a:t> </a:t>
            </a:r>
            <a:r>
              <a:rPr lang="fi-FI" dirty="0" err="1"/>
              <a:t>area</a:t>
            </a:r>
            <a:r>
              <a:rPr lang="fi-FI" dirty="0"/>
              <a:t> </a:t>
            </a:r>
            <a:r>
              <a:rPr lang="fi-FI" dirty="0" err="1"/>
              <a:t>right</a:t>
            </a:r>
            <a:r>
              <a:rPr lang="fi-FI" dirty="0"/>
              <a:t> </a:t>
            </a:r>
            <a:r>
              <a:rPr lang="fi-FI" dirty="0" err="1"/>
              <a:t>next</a:t>
            </a:r>
            <a:r>
              <a:rPr lang="fi-FI" dirty="0"/>
              <a:t> to </a:t>
            </a:r>
            <a:br>
              <a:rPr lang="fi-FI" dirty="0"/>
            </a:br>
            <a:r>
              <a:rPr lang="fi-FI" dirty="0" err="1"/>
              <a:t>the</a:t>
            </a:r>
            <a:r>
              <a:rPr lang="fi-FI" dirty="0"/>
              <a:t> city </a:t>
            </a:r>
            <a:r>
              <a:rPr lang="fi-FI" dirty="0" err="1"/>
              <a:t>centre</a:t>
            </a:r>
            <a:r>
              <a:rPr lang="fi-FI" dirty="0"/>
              <a:t> and on </a:t>
            </a:r>
            <a:r>
              <a:rPr lang="fi-FI" dirty="0" err="1"/>
              <a:t>the</a:t>
            </a:r>
            <a:r>
              <a:rPr lang="fi-FI" dirty="0"/>
              <a:t> </a:t>
            </a:r>
            <a:r>
              <a:rPr lang="fi-FI" dirty="0" err="1"/>
              <a:t>shore</a:t>
            </a:r>
            <a:r>
              <a:rPr lang="fi-FI" dirty="0"/>
              <a:t> of lake Näsijärvi. </a:t>
            </a:r>
          </a:p>
          <a:p>
            <a:pPr marL="0" indent="0">
              <a:lnSpc>
                <a:spcPct val="120000"/>
              </a:lnSpc>
              <a:buNone/>
            </a:pPr>
            <a:r>
              <a:rPr lang="fi-FI" dirty="0"/>
              <a:t>Ranta-Tampella </a:t>
            </a:r>
            <a:r>
              <a:rPr lang="fi-FI" dirty="0" err="1"/>
              <a:t>offers</a:t>
            </a:r>
            <a:r>
              <a:rPr lang="fi-FI" dirty="0"/>
              <a:t> </a:t>
            </a:r>
            <a:r>
              <a:rPr lang="fi-FI" dirty="0" err="1"/>
              <a:t>shore</a:t>
            </a:r>
            <a:r>
              <a:rPr lang="fi-FI" dirty="0"/>
              <a:t>-side </a:t>
            </a:r>
            <a:r>
              <a:rPr lang="fi-FI" dirty="0" err="1"/>
              <a:t>routes</a:t>
            </a:r>
            <a:r>
              <a:rPr lang="fi-FI" dirty="0"/>
              <a:t> and </a:t>
            </a:r>
            <a:r>
              <a:rPr lang="fi-FI" dirty="0" err="1"/>
              <a:t>versatile</a:t>
            </a:r>
            <a:r>
              <a:rPr lang="fi-FI" dirty="0"/>
              <a:t> </a:t>
            </a:r>
            <a:r>
              <a:rPr lang="fi-FI" dirty="0" err="1"/>
              <a:t>activities</a:t>
            </a:r>
            <a:r>
              <a:rPr lang="fi-FI" dirty="0"/>
              <a:t> to </a:t>
            </a:r>
            <a:r>
              <a:rPr lang="fi-FI" dirty="0" err="1"/>
              <a:t>all</a:t>
            </a:r>
            <a:r>
              <a:rPr lang="fi-FI" dirty="0"/>
              <a:t> </a:t>
            </a:r>
            <a:r>
              <a:rPr lang="fi-FI" dirty="0" err="1"/>
              <a:t>citizens</a:t>
            </a:r>
            <a:r>
              <a:rPr lang="fi-FI" dirty="0"/>
              <a:t>.</a:t>
            </a:r>
          </a:p>
          <a:p>
            <a:pPr marL="0" indent="0">
              <a:lnSpc>
                <a:spcPct val="120000"/>
              </a:lnSpc>
              <a:buNone/>
            </a:pPr>
            <a:r>
              <a:rPr lang="fi-FI" b="1" dirty="0"/>
              <a:t>Ranta-Tampella </a:t>
            </a:r>
            <a:r>
              <a:rPr lang="fi-FI" b="1" dirty="0" err="1"/>
              <a:t>includes</a:t>
            </a:r>
            <a:r>
              <a:rPr lang="fi-FI" b="1" dirty="0"/>
              <a:t>:</a:t>
            </a:r>
          </a:p>
          <a:p>
            <a:pPr>
              <a:lnSpc>
                <a:spcPct val="120000"/>
              </a:lnSpc>
              <a:spcBef>
                <a:spcPts val="400"/>
              </a:spcBef>
            </a:pPr>
            <a:r>
              <a:rPr lang="fi-FI" dirty="0" err="1"/>
              <a:t>Leisure</a:t>
            </a:r>
            <a:r>
              <a:rPr lang="fi-FI" dirty="0"/>
              <a:t> </a:t>
            </a:r>
            <a:r>
              <a:rPr lang="fi-FI" dirty="0" err="1"/>
              <a:t>docks</a:t>
            </a:r>
            <a:endParaRPr lang="fi-FI" dirty="0"/>
          </a:p>
          <a:p>
            <a:pPr>
              <a:lnSpc>
                <a:spcPct val="120000"/>
              </a:lnSpc>
              <a:spcBef>
                <a:spcPts val="400"/>
              </a:spcBef>
            </a:pPr>
            <a:r>
              <a:rPr lang="fi-FI" dirty="0" err="1"/>
              <a:t>Canals</a:t>
            </a:r>
            <a:endParaRPr lang="fi-FI" dirty="0"/>
          </a:p>
          <a:p>
            <a:pPr>
              <a:lnSpc>
                <a:spcPct val="120000"/>
              </a:lnSpc>
              <a:spcBef>
                <a:spcPts val="400"/>
              </a:spcBef>
            </a:pPr>
            <a:r>
              <a:rPr lang="fi-FI" dirty="0" err="1"/>
              <a:t>Cycling</a:t>
            </a:r>
            <a:r>
              <a:rPr lang="fi-FI" dirty="0"/>
              <a:t> and </a:t>
            </a:r>
            <a:r>
              <a:rPr lang="fi-FI" dirty="0" err="1"/>
              <a:t>walking</a:t>
            </a:r>
            <a:r>
              <a:rPr lang="fi-FI" dirty="0"/>
              <a:t> </a:t>
            </a:r>
            <a:r>
              <a:rPr lang="fi-FI" dirty="0" err="1"/>
              <a:t>routes</a:t>
            </a:r>
            <a:endParaRPr lang="fi-FI" dirty="0"/>
          </a:p>
          <a:p>
            <a:pPr>
              <a:lnSpc>
                <a:spcPct val="120000"/>
              </a:lnSpc>
              <a:spcBef>
                <a:spcPts val="400"/>
              </a:spcBef>
            </a:pPr>
            <a:r>
              <a:rPr lang="fi-FI" dirty="0" err="1"/>
              <a:t>Outdoor</a:t>
            </a:r>
            <a:r>
              <a:rPr lang="fi-FI" dirty="0"/>
              <a:t> </a:t>
            </a:r>
            <a:r>
              <a:rPr lang="fi-FI" dirty="0" err="1"/>
              <a:t>gyms</a:t>
            </a:r>
            <a:endParaRPr lang="fi-FI" dirty="0"/>
          </a:p>
          <a:p>
            <a:pPr>
              <a:lnSpc>
                <a:spcPct val="120000"/>
              </a:lnSpc>
              <a:spcBef>
                <a:spcPts val="400"/>
              </a:spcBef>
            </a:pPr>
            <a:r>
              <a:rPr lang="fi-FI" dirty="0"/>
              <a:t>A </a:t>
            </a:r>
            <a:r>
              <a:rPr lang="fi-FI" dirty="0" err="1"/>
              <a:t>climbing</a:t>
            </a:r>
            <a:r>
              <a:rPr lang="fi-FI" dirty="0"/>
              <a:t> </a:t>
            </a:r>
            <a:r>
              <a:rPr lang="fi-FI" dirty="0" err="1"/>
              <a:t>wall</a:t>
            </a:r>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827926" y="3814721"/>
            <a:ext cx="2140844" cy="21408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210060"/>
            <a:ext cx="2325188" cy="1505027"/>
          </a:xfrm>
          <a:prstGeom prst="rect">
            <a:avLst/>
          </a:prstGeom>
        </p:spPr>
        <p:txBody>
          <a:bodyPr wrap="square">
            <a:spAutoFit/>
          </a:bodyPr>
          <a:lstStyle/>
          <a:p>
            <a:pPr algn="ctr">
              <a:lnSpc>
                <a:spcPct val="90000"/>
              </a:lnSpc>
              <a:spcBef>
                <a:spcPct val="0"/>
              </a:spcBef>
              <a:defRPr/>
            </a:pPr>
            <a:r>
              <a:rPr lang="fi-FI" sz="4200" b="1" dirty="0">
                <a:solidFill>
                  <a:srgbClr val="FFFFFF"/>
                </a:solidFill>
                <a:latin typeface="Montserrat Black" pitchFamily="2" charset="77"/>
              </a:rPr>
              <a:t>3,500</a:t>
            </a:r>
            <a:br>
              <a:rPr lang="fi-FI" sz="4200" b="1" dirty="0">
                <a:solidFill>
                  <a:srgbClr val="FFFFFF"/>
                </a:solidFill>
                <a:latin typeface="Montserrat Black" pitchFamily="2" charset="77"/>
              </a:rPr>
            </a:br>
            <a:r>
              <a:rPr lang="fi-FI" sz="2000" b="1" dirty="0" err="1">
                <a:solidFill>
                  <a:srgbClr val="FFFFFF"/>
                </a:solidFill>
                <a:latin typeface="+mj-lt"/>
              </a:rPr>
              <a:t>homes</a:t>
            </a:r>
            <a:r>
              <a:rPr lang="fi-FI" sz="2000" b="1" dirty="0">
                <a:solidFill>
                  <a:srgbClr val="FFFFFF"/>
                </a:solidFill>
                <a:latin typeface="+mj-lt"/>
              </a:rPr>
              <a:t> for </a:t>
            </a:r>
            <a:br>
              <a:rPr lang="fi-FI" sz="2000" b="1" dirty="0">
                <a:solidFill>
                  <a:srgbClr val="FFFFFF"/>
                </a:solidFill>
                <a:latin typeface="+mj-lt"/>
              </a:rPr>
            </a:br>
            <a:r>
              <a:rPr lang="fi-FI" sz="2000" b="1" dirty="0">
                <a:solidFill>
                  <a:srgbClr val="FFFFFF"/>
                </a:solidFill>
                <a:latin typeface="+mj-lt"/>
              </a:rPr>
              <a:t>Tampere </a:t>
            </a:r>
            <a:br>
              <a:rPr lang="fi-FI" sz="2000" b="1" dirty="0">
                <a:solidFill>
                  <a:srgbClr val="FFFFFF"/>
                </a:solidFill>
                <a:latin typeface="+mj-lt"/>
              </a:rPr>
            </a:br>
            <a:r>
              <a:rPr lang="fi-FI" sz="2000" b="1" dirty="0" err="1">
                <a:solidFill>
                  <a:srgbClr val="FFFFFF"/>
                </a:solidFill>
                <a:latin typeface="+mj-lt"/>
              </a:rPr>
              <a:t>residents</a:t>
            </a:r>
            <a:endParaRPr lang="fi-FI" sz="2000" b="1" dirty="0">
              <a:solidFill>
                <a:srgbClr val="FFFFFF"/>
              </a:solidFill>
              <a:latin typeface="+mj-lt"/>
            </a:endParaRPr>
          </a:p>
        </p:txBody>
      </p:sp>
      <p:sp>
        <p:nvSpPr>
          <p:cNvPr id="4" name="Päivämäärän paikkamerkki 3">
            <a:extLst>
              <a:ext uri="{FF2B5EF4-FFF2-40B4-BE49-F238E27FC236}">
                <a16:creationId xmlns:a16="http://schemas.microsoft.com/office/drawing/2014/main" id="{44B5A5C9-6C42-036A-0BDC-37544D008F03}"/>
              </a:ext>
              <a:ext uri="{C183D7F6-B498-43B3-948B-1728B52AA6E4}">
                <adec:decorative xmlns:adec="http://schemas.microsoft.com/office/drawing/2017/decorative" val="1"/>
              </a:ext>
            </a:extLst>
          </p:cNvPr>
          <p:cNvSpPr>
            <a:spLocks noGrp="1"/>
          </p:cNvSpPr>
          <p:nvPr>
            <p:ph type="dt" sz="half" idx="2"/>
          </p:nvPr>
        </p:nvSpPr>
        <p:spPr/>
        <p:txBody>
          <a:bodyPr/>
          <a:lstStyle/>
          <a:p>
            <a:fld id="{88B3ED1D-A6AB-EC41-BE02-24F7DF65304D}"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 uri="{C183D7F6-B498-43B3-948B-1728B52AA6E4}">
                <adec:decorative xmlns:adec="http://schemas.microsoft.com/office/drawing/2017/decorative" val="1"/>
              </a:ext>
            </a:extLst>
          </p:cNvPr>
          <p:cNvSpPr txBox="1">
            <a:spLocks noChangeArrowheads="1"/>
          </p:cNvSpPr>
          <p:nvPr/>
        </p:nvSpPr>
        <p:spPr bwMode="auto">
          <a:xfrm>
            <a:off x="6326653"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FEDBD3-2D6B-8222-9583-62D5BFD6DC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429000"/>
            <a:ext cx="6096000" cy="3429000"/>
          </a:xfrm>
          <a:prstGeom prst="rect">
            <a:avLst/>
          </a:prstGeom>
        </p:spPr>
      </p:pic>
      <p:pic>
        <p:nvPicPr>
          <p:cNvPr id="2" name="Kuva 7">
            <a:extLst>
              <a:ext uri="{FF2B5EF4-FFF2-40B4-BE49-F238E27FC236}">
                <a16:creationId xmlns:a16="http://schemas.microsoft.com/office/drawing/2014/main" id="{6EF7A150-6B54-ACB1-6579-BF07355974B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6001" y="13763"/>
            <a:ext cx="6095999" cy="3429000"/>
          </a:xfrm>
          <a:prstGeom prst="rect">
            <a:avLst/>
          </a:prstGeom>
        </p:spPr>
      </p:pic>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en-US" sz="2000" b="0" dirty="0"/>
              <a:t>THE FUTURE CENTRE OF WESTERN TAMPERE</a:t>
            </a:r>
            <a:endParaRPr lang="fi-FI" sz="2000" b="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427373" y="1728263"/>
            <a:ext cx="5402452" cy="4367737"/>
          </a:xfrm>
        </p:spPr>
        <p:txBody>
          <a:bodyPr>
            <a:normAutofit fontScale="25000" lnSpcReduction="20000"/>
          </a:bodyPr>
          <a:lstStyle/>
          <a:p>
            <a:pPr marL="0" lvl="0" indent="0">
              <a:buNone/>
              <a:defRPr/>
            </a:pPr>
            <a:r>
              <a:rPr lang="fi-FI" sz="7200" b="1" dirty="0"/>
              <a:t>VISION 2050:</a:t>
            </a:r>
          </a:p>
          <a:p>
            <a:pPr marL="0" lvl="0" indent="0">
              <a:buNone/>
              <a:defRPr/>
            </a:pPr>
            <a:r>
              <a:rPr lang="en-US" sz="7200" dirty="0" err="1"/>
              <a:t>Hiedanranta</a:t>
            </a:r>
            <a:r>
              <a:rPr lang="en-US" sz="7200" dirty="0"/>
              <a:t> is a new lakeside city district by Lake </a:t>
            </a:r>
            <a:r>
              <a:rPr lang="en-US" sz="7200" dirty="0" err="1"/>
              <a:t>Näsijärvi</a:t>
            </a:r>
            <a:r>
              <a:rPr lang="en-US" sz="7200" dirty="0"/>
              <a:t>, combining </a:t>
            </a:r>
            <a:r>
              <a:rPr lang="en-US" sz="7200" b="1" dirty="0"/>
              <a:t>WORK, ACTIVITIES, LIVING</a:t>
            </a:r>
            <a:r>
              <a:rPr lang="en-US" sz="7200" dirty="0"/>
              <a:t>, and </a:t>
            </a:r>
            <a:r>
              <a:rPr lang="en-US" sz="7200" b="1" dirty="0"/>
              <a:t>EVENTS</a:t>
            </a:r>
            <a:r>
              <a:rPr lang="en-US" sz="7200" dirty="0"/>
              <a:t> in an interesting way.</a:t>
            </a:r>
          </a:p>
          <a:p>
            <a:pPr marL="0" lvl="0" indent="0">
              <a:buNone/>
              <a:defRPr/>
            </a:pPr>
            <a:endParaRPr lang="en-US" sz="7200" dirty="0"/>
          </a:p>
          <a:p>
            <a:pPr marL="0" lvl="0" indent="0">
              <a:buNone/>
              <a:defRPr/>
            </a:pPr>
            <a:r>
              <a:rPr lang="fi-FI" sz="7200" dirty="0" err="1"/>
              <a:t>Together</a:t>
            </a:r>
            <a:r>
              <a:rPr lang="fi-FI" sz="7200" dirty="0"/>
              <a:t> </a:t>
            </a:r>
            <a:r>
              <a:rPr lang="fi-FI" sz="7200" dirty="0" err="1"/>
              <a:t>with</a:t>
            </a:r>
            <a:r>
              <a:rPr lang="fi-FI" sz="7200" dirty="0"/>
              <a:t> Lielahti it </a:t>
            </a:r>
            <a:r>
              <a:rPr lang="fi-FI" sz="7200" dirty="0" err="1"/>
              <a:t>forms</a:t>
            </a:r>
            <a:r>
              <a:rPr lang="fi-FI" sz="7200" dirty="0"/>
              <a:t> a </a:t>
            </a:r>
            <a:r>
              <a:rPr lang="fi-FI" sz="7200" dirty="0" err="1"/>
              <a:t>new</a:t>
            </a:r>
            <a:r>
              <a:rPr lang="fi-FI" sz="7200" dirty="0"/>
              <a:t> </a:t>
            </a:r>
            <a:r>
              <a:rPr lang="fi-FI" sz="7200" dirty="0" err="1"/>
              <a:t>era</a:t>
            </a:r>
            <a:r>
              <a:rPr lang="fi-FI" sz="7200" dirty="0"/>
              <a:t> </a:t>
            </a:r>
            <a:r>
              <a:rPr lang="fi-FI" sz="7200" b="1" dirty="0"/>
              <a:t>SUSTAINABLE</a:t>
            </a:r>
            <a:r>
              <a:rPr lang="fi-FI" sz="7200" dirty="0"/>
              <a:t> and </a:t>
            </a:r>
            <a:r>
              <a:rPr lang="fi-FI" sz="7200" b="1" dirty="0"/>
              <a:t>SMART</a:t>
            </a:r>
            <a:r>
              <a:rPr lang="fi-FI" sz="7200" dirty="0"/>
              <a:t> city </a:t>
            </a:r>
            <a:r>
              <a:rPr lang="fi-FI" sz="7200" dirty="0" err="1"/>
              <a:t>district</a:t>
            </a:r>
            <a:r>
              <a:rPr lang="fi-FI" sz="7200" dirty="0"/>
              <a:t> center just a </a:t>
            </a:r>
            <a:r>
              <a:rPr lang="fi-FI" sz="7200" dirty="0" err="1"/>
              <a:t>few</a:t>
            </a:r>
            <a:r>
              <a:rPr lang="fi-FI" sz="7200" dirty="0"/>
              <a:t> </a:t>
            </a:r>
            <a:r>
              <a:rPr lang="fi-FI" sz="7200" dirty="0" err="1"/>
              <a:t>minutes</a:t>
            </a:r>
            <a:r>
              <a:rPr lang="fi-FI" sz="7200" dirty="0"/>
              <a:t> </a:t>
            </a:r>
            <a:r>
              <a:rPr lang="fi-FI" sz="7200" dirty="0" err="1"/>
              <a:t>aways</a:t>
            </a:r>
            <a:r>
              <a:rPr lang="fi-FI" sz="7200" dirty="0"/>
              <a:t> </a:t>
            </a:r>
            <a:r>
              <a:rPr lang="fi-FI" sz="7200" dirty="0" err="1"/>
              <a:t>from</a:t>
            </a:r>
            <a:r>
              <a:rPr lang="fi-FI" sz="7200" dirty="0"/>
              <a:t> </a:t>
            </a:r>
            <a:r>
              <a:rPr lang="fi-FI" sz="7200" dirty="0" err="1"/>
              <a:t>the</a:t>
            </a:r>
            <a:r>
              <a:rPr lang="fi-FI" sz="7200" dirty="0"/>
              <a:t> Central Square of Tampere. </a:t>
            </a:r>
          </a:p>
          <a:p>
            <a:pPr marL="0" lvl="0" indent="0">
              <a:buNone/>
              <a:defRPr/>
            </a:pPr>
            <a:endParaRPr lang="fi-FI" sz="7200" dirty="0"/>
          </a:p>
          <a:p>
            <a:pPr marL="0" lvl="0" indent="0">
              <a:buNone/>
              <a:defRPr/>
            </a:pPr>
            <a:r>
              <a:rPr lang="en-US" sz="7200" dirty="0"/>
              <a:t>The zoning of the area is underway, and construction will begin in the Northern Blocks. </a:t>
            </a:r>
            <a:endParaRPr lang="en-US" dirty="0"/>
          </a:p>
          <a:p>
            <a:pPr marL="0" lvl="0" indent="0">
              <a:buNone/>
              <a:defRPr/>
            </a:pPr>
            <a:endParaRPr lang="en-US" dirty="0"/>
          </a:p>
          <a:p>
            <a:pPr marL="0" lvl="0" indent="0">
              <a:buNone/>
              <a:defRPr/>
            </a:pPr>
            <a:r>
              <a:rPr lang="en-US" sz="5200" dirty="0"/>
              <a:t>The development is managed by </a:t>
            </a:r>
            <a:r>
              <a:rPr lang="en-US" sz="5200" dirty="0" err="1"/>
              <a:t>Hiedanrannan</a:t>
            </a:r>
            <a:r>
              <a:rPr lang="en-US" sz="5200" dirty="0"/>
              <a:t> </a:t>
            </a:r>
            <a:r>
              <a:rPr lang="en-US" sz="5200" dirty="0" err="1"/>
              <a:t>Kehitys</a:t>
            </a:r>
            <a:r>
              <a:rPr lang="en-US" sz="5200" dirty="0"/>
              <a:t> Oy, owned by the City of Tampere. • hiedanranta.fi </a:t>
            </a:r>
          </a:p>
          <a:p>
            <a:pPr marL="0" lvl="0" indent="0">
              <a:buNone/>
              <a:defRPr/>
            </a:pPr>
            <a:r>
              <a:rPr lang="en-US" sz="5200" dirty="0" err="1"/>
              <a:t>Hiedanranta</a:t>
            </a:r>
            <a:r>
              <a:rPr lang="en-US" sz="5200" dirty="0"/>
              <a:t> THE FUTURE CENTRE OF WESTERN TAMPERE</a:t>
            </a:r>
            <a:endParaRPr lang="fi-FI" sz="5200" dirty="0"/>
          </a:p>
          <a:p>
            <a:pPr>
              <a:spcBef>
                <a:spcPts val="0"/>
              </a:spcBef>
              <a:defRPr/>
            </a:pPr>
            <a:endParaRPr lang="fi-FI" sz="4000" dirty="0"/>
          </a:p>
          <a:p>
            <a:pPr marL="0" indent="0">
              <a:spcBef>
                <a:spcPts val="0"/>
              </a:spcBef>
              <a:buNone/>
              <a:defRPr/>
            </a:pPr>
            <a:br>
              <a:rPr lang="fi-FI" b="1" dirty="0"/>
            </a:br>
            <a:endParaRPr lang="fi-FI" sz="2000" dirty="0">
              <a:solidFill>
                <a:srgbClr val="21212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36</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 uri="{C183D7F6-B498-43B3-948B-1728B52AA6E4}">
                <adec:decorative xmlns:adec="http://schemas.microsoft.com/office/drawing/2017/decorative" val="1"/>
              </a:ext>
            </a:extLst>
          </p:cNvPr>
          <p:cNvSpPr txBox="1">
            <a:spLocks noChangeArrowheads="1"/>
          </p:cNvSpPr>
          <p:nvPr/>
        </p:nvSpPr>
        <p:spPr bwMode="auto">
          <a:xfrm>
            <a:off x="6315500"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Images: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Hiedanranta</a:t>
            </a: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Tampere</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3" name="Ellipsi 8">
            <a:extLst>
              <a:ext uri="{FF2B5EF4-FFF2-40B4-BE49-F238E27FC236}">
                <a16:creationId xmlns:a16="http://schemas.microsoft.com/office/drawing/2014/main" id="{52C3569E-1853-37BF-5776-9FF0629E7D93}"/>
              </a:ext>
              <a:ext uri="{C183D7F6-B498-43B3-948B-1728B52AA6E4}">
                <adec:decorative xmlns:adec="http://schemas.microsoft.com/office/drawing/2017/decorative" val="1"/>
              </a:ext>
            </a:extLst>
          </p:cNvPr>
          <p:cNvSpPr/>
          <p:nvPr/>
        </p:nvSpPr>
        <p:spPr>
          <a:xfrm>
            <a:off x="5829825" y="2647791"/>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9">
            <a:extLst>
              <a:ext uri="{FF2B5EF4-FFF2-40B4-BE49-F238E27FC236}">
                <a16:creationId xmlns:a16="http://schemas.microsoft.com/office/drawing/2014/main" id="{1E5EC637-F81F-256C-70AB-87058BEB4714}"/>
              </a:ext>
            </a:extLst>
          </p:cNvPr>
          <p:cNvSpPr/>
          <p:nvPr/>
        </p:nvSpPr>
        <p:spPr>
          <a:xfrm>
            <a:off x="5716132" y="3190574"/>
            <a:ext cx="1971125" cy="867930"/>
          </a:xfrm>
          <a:prstGeom prst="rect">
            <a:avLst/>
          </a:prstGeom>
        </p:spPr>
        <p:txBody>
          <a:bodyPr wrap="square">
            <a:spAutoFit/>
          </a:bodyPr>
          <a:lstStyle/>
          <a:p>
            <a:pPr lvl="0" algn="ctr">
              <a:lnSpc>
                <a:spcPct val="90000"/>
              </a:lnSpc>
              <a:spcBef>
                <a:spcPct val="0"/>
              </a:spcBef>
              <a:defRPr/>
            </a:pPr>
            <a:r>
              <a:rPr lang="fi-FI" sz="3600" b="1" dirty="0">
                <a:solidFill>
                  <a:schemeClr val="bg1"/>
                </a:solidFill>
                <a:latin typeface="Montserrat Black" pitchFamily="2" charset="77"/>
              </a:rPr>
              <a:t>18,500</a:t>
            </a:r>
            <a:br>
              <a:rPr lang="fi-FI" sz="4200" b="1" dirty="0">
                <a:solidFill>
                  <a:srgbClr val="FFFFFF"/>
                </a:solidFill>
                <a:latin typeface="Montserrat Black" pitchFamily="2" charset="77"/>
              </a:rPr>
            </a:br>
            <a:r>
              <a:rPr lang="fi-FI" sz="2000" b="1" dirty="0" err="1">
                <a:solidFill>
                  <a:srgbClr val="FFFFFF"/>
                </a:solidFill>
                <a:latin typeface="+mj-lt"/>
              </a:rPr>
              <a:t>residents</a:t>
            </a:r>
            <a:endParaRPr lang="fi-FI" sz="2000" b="1" dirty="0">
              <a:solidFill>
                <a:srgbClr val="FFFFFF"/>
              </a:solidFill>
              <a:latin typeface="+mj-lt"/>
            </a:endParaRPr>
          </a:p>
        </p:txBody>
      </p:sp>
      <p:sp>
        <p:nvSpPr>
          <p:cNvPr id="14" name="Ellipsi 8">
            <a:extLst>
              <a:ext uri="{FF2B5EF4-FFF2-40B4-BE49-F238E27FC236}">
                <a16:creationId xmlns:a16="http://schemas.microsoft.com/office/drawing/2014/main" id="{3400AF50-562C-523B-299C-0C62F56B58FF}"/>
              </a:ext>
              <a:ext uri="{C183D7F6-B498-43B3-948B-1728B52AA6E4}">
                <adec:decorative xmlns:adec="http://schemas.microsoft.com/office/drawing/2017/decorative" val="1"/>
              </a:ext>
            </a:extLst>
          </p:cNvPr>
          <p:cNvSpPr/>
          <p:nvPr/>
        </p:nvSpPr>
        <p:spPr>
          <a:xfrm>
            <a:off x="9599276" y="4810545"/>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9">
            <a:extLst>
              <a:ext uri="{FF2B5EF4-FFF2-40B4-BE49-F238E27FC236}">
                <a16:creationId xmlns:a16="http://schemas.microsoft.com/office/drawing/2014/main" id="{70C53F80-243D-E66F-E041-77D62D259CB9}"/>
              </a:ext>
            </a:extLst>
          </p:cNvPr>
          <p:cNvSpPr/>
          <p:nvPr/>
        </p:nvSpPr>
        <p:spPr>
          <a:xfrm>
            <a:off x="9518595" y="5236998"/>
            <a:ext cx="1971125" cy="1089529"/>
          </a:xfrm>
          <a:prstGeom prst="rect">
            <a:avLst/>
          </a:prstGeom>
        </p:spPr>
        <p:txBody>
          <a:bodyPr wrap="square">
            <a:spAutoFit/>
          </a:bodyPr>
          <a:lstStyle/>
          <a:p>
            <a:pPr lvl="0" algn="ctr">
              <a:lnSpc>
                <a:spcPct val="90000"/>
              </a:lnSpc>
              <a:spcBef>
                <a:spcPct val="0"/>
              </a:spcBef>
              <a:defRPr/>
            </a:pPr>
            <a:r>
              <a:rPr lang="fi-FI" sz="3200" b="1" dirty="0">
                <a:solidFill>
                  <a:schemeClr val="bg1"/>
                </a:solidFill>
                <a:latin typeface="Montserrat Black" pitchFamily="2" charset="77"/>
              </a:rPr>
              <a:t>12 </a:t>
            </a:r>
            <a:r>
              <a:rPr lang="fi-FI" sz="3200" b="1" dirty="0" err="1">
                <a:solidFill>
                  <a:schemeClr val="bg1"/>
                </a:solidFill>
                <a:latin typeface="Montserrat Black" pitchFamily="2" charset="77"/>
              </a:rPr>
              <a:t>mins</a:t>
            </a:r>
            <a:br>
              <a:rPr lang="fi-FI" sz="4200" b="1" dirty="0">
                <a:solidFill>
                  <a:schemeClr val="bg1"/>
                </a:solidFill>
                <a:latin typeface="Montserrat Black" pitchFamily="2" charset="77"/>
              </a:rPr>
            </a:br>
            <a:r>
              <a:rPr lang="fi-FI" sz="2000" b="1" dirty="0">
                <a:solidFill>
                  <a:schemeClr val="bg1"/>
                </a:solidFill>
                <a:latin typeface="+mj-lt"/>
              </a:rPr>
              <a:t>to city </a:t>
            </a:r>
            <a:r>
              <a:rPr lang="fi-FI" sz="2000" b="1" dirty="0" err="1">
                <a:solidFill>
                  <a:schemeClr val="bg1"/>
                </a:solidFill>
                <a:latin typeface="+mj-lt"/>
              </a:rPr>
              <a:t>centre</a:t>
            </a:r>
            <a:r>
              <a:rPr lang="fi-FI" sz="2000" b="1" dirty="0">
                <a:solidFill>
                  <a:schemeClr val="bg1"/>
                </a:solidFill>
                <a:latin typeface="+mj-lt"/>
              </a:rPr>
              <a:t> </a:t>
            </a:r>
            <a:br>
              <a:rPr lang="fi-FI" sz="2000" b="1" dirty="0">
                <a:solidFill>
                  <a:schemeClr val="bg1"/>
                </a:solidFill>
                <a:latin typeface="+mj-lt"/>
              </a:rPr>
            </a:br>
            <a:r>
              <a:rPr lang="fi-FI" sz="2000" b="1" dirty="0" err="1">
                <a:solidFill>
                  <a:schemeClr val="bg1"/>
                </a:solidFill>
                <a:latin typeface="+mj-lt"/>
              </a:rPr>
              <a:t>by</a:t>
            </a:r>
            <a:r>
              <a:rPr lang="fi-FI" sz="2000" b="1" dirty="0">
                <a:solidFill>
                  <a:schemeClr val="bg1"/>
                </a:solidFill>
                <a:latin typeface="+mj-lt"/>
              </a:rPr>
              <a:t> </a:t>
            </a:r>
            <a:r>
              <a:rPr lang="fi-FI" sz="2000" b="1" dirty="0" err="1">
                <a:solidFill>
                  <a:schemeClr val="bg1"/>
                </a:solidFill>
                <a:latin typeface="+mj-lt"/>
              </a:rPr>
              <a:t>tram</a:t>
            </a:r>
            <a:endParaRPr lang="fi-FI" sz="2000" b="1" dirty="0">
              <a:solidFill>
                <a:schemeClr val="bg1"/>
              </a:solidFill>
              <a:latin typeface="+mj-lt"/>
            </a:endParaRPr>
          </a:p>
        </p:txBody>
      </p:sp>
    </p:spTree>
    <p:extLst>
      <p:ext uri="{BB962C8B-B14F-4D97-AF65-F5344CB8AC3E}">
        <p14:creationId xmlns:p14="http://schemas.microsoft.com/office/powerpoint/2010/main" val="2295425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6" descr="Two people with backpacks exiting a tram in a forested area.">
            <a:extLst>
              <a:ext uri="{FF2B5EF4-FFF2-40B4-BE49-F238E27FC236}">
                <a16:creationId xmlns:a16="http://schemas.microsoft.com/office/drawing/2014/main" id="{31A1D679-0913-73C0-00A7-108F319711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4712" y="0"/>
            <a:ext cx="12221424" cy="6858000"/>
          </a:xfrm>
          <a:prstGeom prst="rect">
            <a:avLst/>
          </a:prstGeom>
        </p:spPr>
      </p:pic>
      <p:sp>
        <p:nvSpPr>
          <p:cNvPr id="14" name="Kuva 4">
            <a:extLst>
              <a:ext uri="{FF2B5EF4-FFF2-40B4-BE49-F238E27FC236}">
                <a16:creationId xmlns:a16="http://schemas.microsoft.com/office/drawing/2014/main" id="{BC27C2EB-FC69-689C-D361-14C693E0D716}"/>
              </a:ext>
              <a:ext uri="{C183D7F6-B498-43B3-948B-1728B52AA6E4}">
                <adec:decorative xmlns:adec="http://schemas.microsoft.com/office/drawing/2017/decorative" val="1"/>
              </a:ext>
            </a:extLst>
          </p:cNvPr>
          <p:cNvSpPr>
            <a:spLocks noChangeAspect="1"/>
          </p:cNvSpPr>
          <p:nvPr/>
        </p:nvSpPr>
        <p:spPr>
          <a:xfrm>
            <a:off x="0" y="0"/>
            <a:ext cx="5788363" cy="6858000"/>
          </a:xfrm>
          <a:prstGeom prst="rect">
            <a:avLst/>
          </a:prstGeom>
          <a:solidFill>
            <a:schemeClr val="tx2">
              <a:lumMod val="75000"/>
              <a:alpha val="88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844523" y="736586"/>
            <a:ext cx="4930466" cy="1060926"/>
          </a:xfrm>
        </p:spPr>
        <p:txBody>
          <a:bodyPr/>
          <a:lstStyle/>
          <a:p>
            <a:r>
              <a:rPr lang="fi-FI" dirty="0" err="1">
                <a:solidFill>
                  <a:schemeClr val="bg1"/>
                </a:solidFill>
              </a:rPr>
              <a:t>The</a:t>
            </a:r>
            <a:r>
              <a:rPr lang="fi-FI" dirty="0">
                <a:solidFill>
                  <a:schemeClr val="bg1"/>
                </a:solidFill>
              </a:rPr>
              <a:t> </a:t>
            </a:r>
            <a:r>
              <a:rPr lang="fi-FI" dirty="0" err="1">
                <a:solidFill>
                  <a:schemeClr val="bg1"/>
                </a:solidFill>
              </a:rPr>
              <a:t>tramway</a:t>
            </a:r>
            <a:r>
              <a:rPr lang="fi-FI" dirty="0">
                <a:solidFill>
                  <a:schemeClr val="bg1"/>
                </a:solidFill>
              </a:rPr>
              <a:t> </a:t>
            </a:r>
            <a:br>
              <a:rPr lang="fi-FI" dirty="0">
                <a:solidFill>
                  <a:schemeClr val="bg1"/>
                </a:solidFill>
              </a:rPr>
            </a:br>
            <a:r>
              <a:rPr lang="fi-FI" dirty="0" err="1">
                <a:solidFill>
                  <a:schemeClr val="bg1"/>
                </a:solidFill>
              </a:rPr>
              <a:t>era </a:t>
            </a:r>
            <a:r>
              <a:rPr lang="fi-FI" dirty="0">
                <a:solidFill>
                  <a:schemeClr val="bg1"/>
                </a:solidFill>
              </a:rPr>
              <a:t>of Tampere</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844523" y="2240183"/>
            <a:ext cx="4976414" cy="4163079"/>
          </a:xfrm>
        </p:spPr>
        <p:txBody>
          <a:bodyPr>
            <a:noAutofit/>
          </a:bodyPr>
          <a:lstStyle/>
          <a:p>
            <a:pPr marL="0" indent="0">
              <a:spcBef>
                <a:spcPts val="400"/>
              </a:spcBef>
              <a:buClr>
                <a:schemeClr val="accent1"/>
              </a:buClr>
              <a:buNone/>
            </a:pPr>
            <a:r>
              <a:rPr lang="fi-FI" sz="2000" b="1" dirty="0">
                <a:solidFill>
                  <a:schemeClr val="bg1"/>
                </a:solidFill>
              </a:rPr>
              <a:t>Transport </a:t>
            </a:r>
            <a:r>
              <a:rPr lang="fi-FI" sz="2000" b="1" dirty="0" err="1">
                <a:solidFill>
                  <a:schemeClr val="bg1"/>
                </a:solidFill>
              </a:rPr>
              <a:t>started</a:t>
            </a:r>
            <a:r>
              <a:rPr lang="fi-FI" sz="2000" b="1" dirty="0">
                <a:solidFill>
                  <a:schemeClr val="bg1"/>
                </a:solidFill>
              </a:rPr>
              <a:t> on </a:t>
            </a:r>
            <a:r>
              <a:rPr lang="fi-FI" sz="2000" b="1" dirty="0" err="1">
                <a:solidFill>
                  <a:schemeClr val="bg1"/>
                </a:solidFill>
              </a:rPr>
              <a:t>two</a:t>
            </a:r>
            <a:r>
              <a:rPr lang="fi-FI" sz="2000" b="1" dirty="0">
                <a:solidFill>
                  <a:schemeClr val="bg1"/>
                </a:solidFill>
              </a:rPr>
              <a:t> </a:t>
            </a:r>
            <a:r>
              <a:rPr lang="fi-FI" sz="2000" b="1" dirty="0" err="1">
                <a:solidFill>
                  <a:schemeClr val="bg1"/>
                </a:solidFill>
              </a:rPr>
              <a:t>routes</a:t>
            </a:r>
            <a:r>
              <a:rPr lang="fi-FI" sz="2000" b="1" dirty="0">
                <a:solidFill>
                  <a:schemeClr val="bg1"/>
                </a:solidFill>
              </a:rPr>
              <a:t> 2021: </a:t>
            </a:r>
          </a:p>
          <a:p>
            <a:pPr>
              <a:spcBef>
                <a:spcPts val="0"/>
              </a:spcBef>
              <a:buClr>
                <a:schemeClr val="accent1"/>
              </a:buClr>
            </a:pPr>
            <a:r>
              <a:rPr lang="fi-FI" sz="2000" dirty="0">
                <a:solidFill>
                  <a:schemeClr val="bg1"/>
                </a:solidFill>
              </a:rPr>
              <a:t>Pyynikintori – Hervanta</a:t>
            </a:r>
          </a:p>
          <a:p>
            <a:pPr>
              <a:spcBef>
                <a:spcPts val="0"/>
              </a:spcBef>
              <a:buClr>
                <a:schemeClr val="accent1"/>
              </a:buClr>
            </a:pPr>
            <a:r>
              <a:rPr lang="fi-FI" sz="2000" dirty="0" err="1">
                <a:solidFill>
                  <a:schemeClr val="bg1"/>
                </a:solidFill>
              </a:rPr>
              <a:t>Tays</a:t>
            </a:r>
            <a:r>
              <a:rPr lang="fi-FI" sz="2000" dirty="0">
                <a:solidFill>
                  <a:schemeClr val="bg1"/>
                </a:solidFill>
              </a:rPr>
              <a:t> – Sorin aukio</a:t>
            </a:r>
          </a:p>
          <a:p>
            <a:pPr marL="0" indent="0">
              <a:buClr>
                <a:schemeClr val="accent1"/>
              </a:buClr>
              <a:buNone/>
            </a:pPr>
            <a:r>
              <a:rPr lang="fi-FI" sz="2000" b="1" dirty="0" err="1">
                <a:solidFill>
                  <a:schemeClr val="bg1"/>
                </a:solidFill>
              </a:rPr>
              <a:t>The</a:t>
            </a:r>
            <a:r>
              <a:rPr lang="fi-FI" sz="2000" b="1" dirty="0">
                <a:solidFill>
                  <a:schemeClr val="bg1"/>
                </a:solidFill>
              </a:rPr>
              <a:t> </a:t>
            </a:r>
            <a:r>
              <a:rPr lang="fi-FI" sz="2000" b="1" dirty="0" err="1">
                <a:solidFill>
                  <a:schemeClr val="bg1"/>
                </a:solidFill>
              </a:rPr>
              <a:t>second</a:t>
            </a:r>
            <a:r>
              <a:rPr lang="fi-FI" sz="2000" b="1" dirty="0">
                <a:solidFill>
                  <a:schemeClr val="bg1"/>
                </a:solidFill>
              </a:rPr>
              <a:t> </a:t>
            </a:r>
            <a:r>
              <a:rPr lang="fi-FI" sz="2000" b="1" dirty="0" err="1">
                <a:solidFill>
                  <a:schemeClr val="bg1"/>
                </a:solidFill>
              </a:rPr>
              <a:t>stage</a:t>
            </a:r>
            <a:r>
              <a:rPr lang="fi-FI" sz="2000" b="1" dirty="0">
                <a:solidFill>
                  <a:schemeClr val="bg1"/>
                </a:solidFill>
              </a:rPr>
              <a:t> </a:t>
            </a:r>
            <a:r>
              <a:rPr lang="fi-FI" sz="2000" b="1" dirty="0" err="1">
                <a:solidFill>
                  <a:schemeClr val="bg1"/>
                </a:solidFill>
              </a:rPr>
              <a:t>started</a:t>
            </a:r>
            <a:r>
              <a:rPr lang="fi-FI" sz="2000" b="1" dirty="0">
                <a:solidFill>
                  <a:schemeClr val="bg1"/>
                </a:solidFill>
              </a:rPr>
              <a:t> 01/2025: </a:t>
            </a:r>
          </a:p>
          <a:p>
            <a:pPr>
              <a:spcBef>
                <a:spcPts val="0"/>
              </a:spcBef>
              <a:buClr>
                <a:schemeClr val="accent1"/>
              </a:buClr>
            </a:pPr>
            <a:r>
              <a:rPr lang="fi-FI" sz="2000" dirty="0">
                <a:solidFill>
                  <a:schemeClr val="bg1"/>
                </a:solidFill>
              </a:rPr>
              <a:t>Hiedanranta</a:t>
            </a:r>
          </a:p>
          <a:p>
            <a:pPr>
              <a:spcBef>
                <a:spcPts val="0"/>
              </a:spcBef>
              <a:buClr>
                <a:schemeClr val="accent1"/>
              </a:buClr>
            </a:pPr>
            <a:r>
              <a:rPr lang="fi-FI" sz="2000" dirty="0" err="1">
                <a:solidFill>
                  <a:schemeClr val="bg1"/>
                </a:solidFill>
              </a:rPr>
              <a:t>Lentävänniemi</a:t>
            </a:r>
            <a:endParaRPr lang="fi-FI" sz="2000" dirty="0">
              <a:solidFill>
                <a:schemeClr val="bg1"/>
              </a:solidFill>
            </a:endParaRPr>
          </a:p>
          <a:p>
            <a:pPr marL="0" indent="0">
              <a:buClr>
                <a:schemeClr val="accent1"/>
              </a:buClr>
              <a:buNone/>
            </a:pPr>
            <a:r>
              <a:rPr lang="fi-FI" sz="2000" b="1" dirty="0" err="1">
                <a:solidFill>
                  <a:schemeClr val="bg1"/>
                </a:solidFill>
              </a:rPr>
              <a:t>Regional</a:t>
            </a:r>
            <a:r>
              <a:rPr lang="fi-FI" sz="2000" b="1" dirty="0">
                <a:solidFill>
                  <a:schemeClr val="bg1"/>
                </a:solidFill>
              </a:rPr>
              <a:t> </a:t>
            </a:r>
            <a:r>
              <a:rPr lang="fi-FI" sz="2000" b="1" dirty="0" err="1">
                <a:solidFill>
                  <a:schemeClr val="bg1"/>
                </a:solidFill>
              </a:rPr>
              <a:t>tramway</a:t>
            </a:r>
            <a:r>
              <a:rPr lang="fi-FI" sz="2000" b="1" dirty="0">
                <a:solidFill>
                  <a:schemeClr val="bg1"/>
                </a:solidFill>
              </a:rPr>
              <a:t>: </a:t>
            </a:r>
          </a:p>
          <a:p>
            <a:pPr>
              <a:spcBef>
                <a:spcPts val="0"/>
              </a:spcBef>
              <a:buClr>
                <a:schemeClr val="accent1"/>
              </a:buClr>
            </a:pPr>
            <a:r>
              <a:rPr lang="fi-FI" sz="2000" dirty="0">
                <a:solidFill>
                  <a:schemeClr val="bg1"/>
                </a:solidFill>
              </a:rPr>
              <a:t>Koilliskeskus – Pirkkala 2025-2028 </a:t>
            </a:r>
          </a:p>
          <a:p>
            <a:pPr>
              <a:spcBef>
                <a:spcPts val="0"/>
              </a:spcBef>
              <a:buClr>
                <a:schemeClr val="accent1"/>
              </a:buClr>
            </a:pPr>
            <a:r>
              <a:rPr lang="fi-FI" sz="2000" dirty="0">
                <a:solidFill>
                  <a:schemeClr val="bg1"/>
                </a:solidFill>
              </a:rPr>
              <a:t>Hiedanranta – Ylöjärvi 2029-2032</a:t>
            </a:r>
          </a:p>
          <a:p>
            <a:pPr>
              <a:spcBef>
                <a:spcPts val="0"/>
              </a:spcBef>
              <a:buClr>
                <a:schemeClr val="accent1"/>
              </a:buClr>
            </a:pPr>
            <a:r>
              <a:rPr lang="fi-FI" sz="2000" dirty="0">
                <a:solidFill>
                  <a:schemeClr val="bg1"/>
                </a:solidFill>
              </a:rPr>
              <a:t>Koilliskeskus – Kangasala 2033-2036</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4E4A8819-08E0-F140-9857-7BF453656414}" type="datetime1">
              <a:rPr lang="fi-FI" smtClean="0"/>
              <a:t>3.11.2025</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9" name="Ellipsi 8">
            <a:extLst>
              <a:ext uri="{FF2B5EF4-FFF2-40B4-BE49-F238E27FC236}">
                <a16:creationId xmlns:a16="http://schemas.microsoft.com/office/drawing/2014/main" id="{7EE390B7-E23D-8860-A4A2-BE3D9CE3357F}"/>
              </a:ext>
              <a:ext uri="{C183D7F6-B498-43B3-948B-1728B52AA6E4}">
                <adec:decorative xmlns:adec="http://schemas.microsoft.com/office/drawing/2017/decorative" val="1"/>
              </a:ext>
            </a:extLst>
          </p:cNvPr>
          <p:cNvSpPr/>
          <p:nvPr/>
        </p:nvSpPr>
        <p:spPr>
          <a:xfrm>
            <a:off x="10155220" y="527125"/>
            <a:ext cx="1699708" cy="1645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r>
              <a:rPr lang="fi-FI" sz="3600" b="1" dirty="0">
                <a:solidFill>
                  <a:srgbClr val="FFFFFF"/>
                </a:solidFill>
                <a:latin typeface="Montserrat Black" pitchFamily="2" charset="77"/>
              </a:rPr>
              <a:t>9.8.</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2021</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908694" y="2352917"/>
            <a:ext cx="1756766" cy="17583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 uri="{C183D7F6-B498-43B3-948B-1728B52AA6E4}">
                <adec:decorative xmlns:adec="http://schemas.microsoft.com/office/drawing/2017/decorative" val="1"/>
              </a:ext>
            </a:extLst>
          </p:cNvPr>
          <p:cNvSpPr/>
          <p:nvPr/>
        </p:nvSpPr>
        <p:spPr>
          <a:xfrm>
            <a:off x="4644146" y="2699743"/>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latin typeface="Montserrat Black" pitchFamily="2" charset="77"/>
              </a:rPr>
              <a:t>2021</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a:t>
            </a:r>
          </a:p>
          <a:p>
            <a:pPr lvl="0" algn="ctr">
              <a:lnSpc>
                <a:spcPct val="60000"/>
              </a:lnSpc>
              <a:spcBef>
                <a:spcPct val="0"/>
              </a:spcBef>
              <a:defRPr/>
            </a:pPr>
            <a:r>
              <a:rPr lang="fi-FI" sz="3600" b="1" dirty="0">
                <a:solidFill>
                  <a:srgbClr val="FFFFFF"/>
                </a:solidFill>
                <a:latin typeface="Montserrat Black" pitchFamily="2" charset="77"/>
              </a:rPr>
              <a:t>2024</a:t>
            </a: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 uri="{C183D7F6-B498-43B3-948B-1728B52AA6E4}">
                <adec:decorative xmlns:adec="http://schemas.microsoft.com/office/drawing/2017/decorative" val="1"/>
              </a:ext>
            </a:extLst>
          </p:cNvPr>
          <p:cNvSpPr txBox="1">
            <a:spLocks noChangeArrowheads="1"/>
          </p:cNvSpPr>
          <p:nvPr/>
        </p:nvSpPr>
        <p:spPr bwMode="auto">
          <a:xfrm>
            <a:off x="6067500"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1" y="0"/>
            <a:ext cx="5776856"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416983" y="1173788"/>
            <a:ext cx="5247579" cy="1060926"/>
          </a:xfrm>
        </p:spPr>
        <p:txBody>
          <a:bodyPr/>
          <a:lstStyle/>
          <a:p>
            <a:r>
              <a:rPr lang="en-GB" dirty="0"/>
              <a:t>A great city to </a:t>
            </a:r>
            <a:br>
              <a:rPr lang="en-GB" dirty="0"/>
            </a:br>
            <a:r>
              <a:rPr lang="en-GB" dirty="0"/>
              <a:t>operate and invest in </a:t>
            </a:r>
            <a:endParaRPr lang="fi-FI" dirty="0"/>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911836" y="2504905"/>
            <a:ext cx="4728165" cy="4163079"/>
          </a:xfrm>
        </p:spPr>
        <p:txBody>
          <a:bodyPr>
            <a:normAutofit/>
          </a:bodyPr>
          <a:lstStyle/>
          <a:p>
            <a:pPr marL="0" indent="0">
              <a:spcBef>
                <a:spcPts val="400"/>
              </a:spcBef>
              <a:buNone/>
            </a:pPr>
            <a:r>
              <a:rPr lang="fi-FI" sz="2200" dirty="0" err="1"/>
              <a:t>The</a:t>
            </a:r>
            <a:r>
              <a:rPr lang="fi-FI" sz="2200" dirty="0"/>
              <a:t> main </a:t>
            </a:r>
            <a:r>
              <a:rPr lang="fi-FI" sz="2200" dirty="0" err="1"/>
              <a:t>reasons</a:t>
            </a:r>
            <a:r>
              <a:rPr lang="fi-FI" sz="2200" dirty="0"/>
              <a:t> </a:t>
            </a:r>
            <a:r>
              <a:rPr lang="fi-FI" sz="2200" dirty="0" err="1"/>
              <a:t>businesses</a:t>
            </a:r>
            <a:r>
              <a:rPr lang="fi-FI" sz="2200" dirty="0"/>
              <a:t> </a:t>
            </a:r>
            <a:r>
              <a:rPr lang="fi-FI" sz="2200" dirty="0" err="1"/>
              <a:t>choose</a:t>
            </a:r>
            <a:r>
              <a:rPr lang="fi-FI" sz="2200" dirty="0"/>
              <a:t> </a:t>
            </a:r>
            <a:br>
              <a:rPr lang="fi-FI" sz="2200" dirty="0"/>
            </a:br>
            <a:r>
              <a:rPr lang="fi-FI" sz="2200" dirty="0" err="1"/>
              <a:t>the</a:t>
            </a:r>
            <a:r>
              <a:rPr lang="fi-FI" sz="2200" dirty="0"/>
              <a:t> </a:t>
            </a:r>
            <a:r>
              <a:rPr lang="fi-FI" sz="2200" dirty="0" err="1"/>
              <a:t>most</a:t>
            </a:r>
            <a:r>
              <a:rPr lang="fi-FI" sz="2200" dirty="0"/>
              <a:t> </a:t>
            </a:r>
            <a:r>
              <a:rPr lang="fi-FI" sz="2200" dirty="0" err="1"/>
              <a:t>attractive</a:t>
            </a:r>
            <a:r>
              <a:rPr lang="fi-FI" sz="2200" dirty="0"/>
              <a:t> city in Finland:</a:t>
            </a:r>
          </a:p>
          <a:p>
            <a:pPr>
              <a:spcBef>
                <a:spcPts val="400"/>
              </a:spcBef>
            </a:pPr>
            <a:r>
              <a:rPr lang="fi-FI" sz="2200" dirty="0"/>
              <a:t>Great </a:t>
            </a:r>
            <a:r>
              <a:rPr lang="fi-FI" sz="2200" dirty="0" err="1"/>
              <a:t>availability</a:t>
            </a:r>
            <a:r>
              <a:rPr lang="fi-FI" sz="2200" dirty="0"/>
              <a:t> of </a:t>
            </a:r>
            <a:r>
              <a:rPr lang="fi-FI" sz="2200" dirty="0" err="1"/>
              <a:t>skilled</a:t>
            </a:r>
            <a:r>
              <a:rPr lang="fi-FI" sz="2200" dirty="0"/>
              <a:t> </a:t>
            </a:r>
            <a:r>
              <a:rPr lang="fi-FI" sz="2200" dirty="0" err="1"/>
              <a:t>workforce</a:t>
            </a:r>
            <a:endParaRPr lang="fi-FI" sz="2200" dirty="0"/>
          </a:p>
          <a:p>
            <a:pPr>
              <a:spcBef>
                <a:spcPts val="400"/>
              </a:spcBef>
            </a:pPr>
            <a:r>
              <a:rPr lang="fi-FI" sz="2200" dirty="0"/>
              <a:t>Central </a:t>
            </a:r>
            <a:r>
              <a:rPr lang="fi-FI" sz="2200" dirty="0" err="1"/>
              <a:t>location</a:t>
            </a:r>
            <a:endParaRPr lang="fi-FI" sz="2200" dirty="0"/>
          </a:p>
          <a:p>
            <a:pPr>
              <a:spcBef>
                <a:spcPts val="400"/>
              </a:spcBef>
            </a:pPr>
            <a:r>
              <a:rPr lang="fi-FI" sz="2200" dirty="0" err="1"/>
              <a:t>Close</a:t>
            </a:r>
            <a:r>
              <a:rPr lang="fi-FI" sz="2200" dirty="0"/>
              <a:t> </a:t>
            </a:r>
            <a:r>
              <a:rPr lang="fi-FI" sz="2200" dirty="0" err="1"/>
              <a:t>connections</a:t>
            </a:r>
            <a:r>
              <a:rPr lang="fi-FI" sz="2200" dirty="0"/>
              <a:t> to </a:t>
            </a:r>
            <a:r>
              <a:rPr lang="fi-FI" sz="2200" dirty="0" err="1"/>
              <a:t>institutes</a:t>
            </a:r>
            <a:r>
              <a:rPr lang="fi-FI" sz="2200" dirty="0"/>
              <a:t> of </a:t>
            </a:r>
            <a:r>
              <a:rPr lang="fi-FI" sz="2200" dirty="0" err="1"/>
              <a:t>higher</a:t>
            </a:r>
            <a:r>
              <a:rPr lang="fi-FI" sz="2200" dirty="0"/>
              <a:t> </a:t>
            </a:r>
            <a:r>
              <a:rPr lang="fi-FI" sz="2200" dirty="0" err="1"/>
              <a:t>education</a:t>
            </a:r>
            <a:endParaRPr lang="fi-FI" sz="2200" dirty="0"/>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1174A9FD-88F1-6D43-8E2C-09AA744A2156}" type="datetime1">
              <a:rPr lang="fi-FI" smtClean="0"/>
              <a:t>3.11.2025</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38</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22182" y="3810989"/>
            <a:ext cx="2394625" cy="2394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63955" y="4416597"/>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latin typeface="Montserrat Black" pitchFamily="2" charset="77"/>
              </a:rPr>
              <a:t>+7–15% </a:t>
            </a:r>
          </a:p>
          <a:p>
            <a:pPr algn="ctr">
              <a:buClr>
                <a:srgbClr val="28549A"/>
              </a:buClr>
              <a:defRPr/>
            </a:pPr>
            <a:r>
              <a:rPr lang="fi-FI" b="1" dirty="0" err="1">
                <a:solidFill>
                  <a:srgbClr val="FFFFFF"/>
                </a:solidFill>
              </a:rPr>
              <a:t>return</a:t>
            </a:r>
            <a:r>
              <a:rPr lang="fi-FI" b="1" dirty="0">
                <a:solidFill>
                  <a:srgbClr val="FFFFFF"/>
                </a:solidFill>
              </a:rPr>
              <a:t> on </a:t>
            </a:r>
            <a:br>
              <a:rPr lang="fi-FI" b="1" dirty="0">
                <a:solidFill>
                  <a:srgbClr val="FFFFFF"/>
                </a:solidFill>
              </a:rPr>
            </a:br>
            <a:r>
              <a:rPr lang="fi-FI" b="1" dirty="0" err="1">
                <a:solidFill>
                  <a:srgbClr val="FFFFFF"/>
                </a:solidFill>
              </a:rPr>
              <a:t>invested</a:t>
            </a:r>
            <a:r>
              <a:rPr lang="fi-FI" b="1" dirty="0">
                <a:solidFill>
                  <a:srgbClr val="FFFFFF"/>
                </a:solidFill>
              </a:rPr>
              <a:t> capital </a:t>
            </a:r>
          </a:p>
        </p:txBody>
      </p:sp>
      <p:sp>
        <p:nvSpPr>
          <p:cNvPr id="12" name="Tekstiruutu 24">
            <a:extLst>
              <a:ext uri="{FF2B5EF4-FFF2-40B4-BE49-F238E27FC236}">
                <a16:creationId xmlns:a16="http://schemas.microsoft.com/office/drawing/2014/main" id="{50E2E433-CA84-2219-16C3-6419BA5EED8D}"/>
              </a:ext>
              <a:ext uri="{C183D7F6-B498-43B3-948B-1728B52AA6E4}">
                <adec:decorative xmlns:adec="http://schemas.microsoft.com/office/drawing/2017/decorative" val="1"/>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B6274-531E-C638-69F7-48D7DEED67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uorakulmio 13">
            <a:extLst>
              <a:ext uri="{FF2B5EF4-FFF2-40B4-BE49-F238E27FC236}">
                <a16:creationId xmlns:a16="http://schemas.microsoft.com/office/drawing/2014/main" id="{EB86DE7D-4A30-A5DE-1121-6636934E4E4C}"/>
              </a:ext>
              <a:ext uri="{C183D7F6-B498-43B3-948B-1728B52AA6E4}">
                <adec:decorative xmlns:adec="http://schemas.microsoft.com/office/drawing/2017/decorative" val="1"/>
              </a:ext>
            </a:extLst>
          </p:cNvPr>
          <p:cNvSpPr>
            <a:spLocks/>
          </p:cNvSpPr>
          <p:nvPr/>
        </p:nvSpPr>
        <p:spPr>
          <a:xfrm rot="16200000">
            <a:off x="4941849" y="-392151"/>
            <a:ext cx="2308302" cy="12192000"/>
          </a:xfrm>
          <a:prstGeom prst="rect">
            <a:avLst/>
          </a:prstGeom>
          <a:gradFill>
            <a:gsLst>
              <a:gs pos="48000">
                <a:schemeClr val="tx1">
                  <a:alpha val="39000"/>
                </a:schemeClr>
              </a:gs>
              <a:gs pos="98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1208598" y="3696130"/>
            <a:ext cx="9366637" cy="134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EXPERIENCE</a:t>
            </a:r>
          </a:p>
        </p:txBody>
      </p:sp>
      <p:sp>
        <p:nvSpPr>
          <p:cNvPr id="16" name="Suorakulmio 15">
            <a:extLst>
              <a:ext uri="{FF2B5EF4-FFF2-40B4-BE49-F238E27FC236}">
                <a16:creationId xmlns:a16="http://schemas.microsoft.com/office/drawing/2014/main" id="{A76AE085-D16F-0249-8EA1-4CDA92BAF8D7}"/>
              </a:ext>
            </a:extLst>
          </p:cNvPr>
          <p:cNvSpPr/>
          <p:nvPr/>
        </p:nvSpPr>
        <p:spPr>
          <a:xfrm>
            <a:off x="1266885" y="5138838"/>
            <a:ext cx="7741943" cy="1161524"/>
          </a:xfrm>
          <a:prstGeom prst="rect">
            <a:avLst/>
          </a:prstGeom>
          <a:noFill/>
        </p:spPr>
        <p:txBody>
          <a:bodyPr wrap="square">
            <a:noAutofit/>
          </a:bodyPr>
          <a:lstStyle/>
          <a:p>
            <a:pPr lvl="0">
              <a:defRPr/>
            </a:pPr>
            <a:r>
              <a:rPr lang="fi-FI" sz="2000" dirty="0" err="1">
                <a:solidFill>
                  <a:schemeClr val="bg1"/>
                </a:solidFill>
              </a:rPr>
              <a:t>With</a:t>
            </a:r>
            <a:r>
              <a:rPr lang="fi-FI" sz="2000" dirty="0">
                <a:solidFill>
                  <a:schemeClr val="bg1"/>
                </a:solidFill>
              </a:rPr>
              <a:t> </a:t>
            </a:r>
            <a:r>
              <a:rPr lang="fi-FI" sz="2000" dirty="0" err="1">
                <a:solidFill>
                  <a:schemeClr val="bg1"/>
                </a:solidFill>
              </a:rPr>
              <a:t>thousands</a:t>
            </a:r>
            <a:r>
              <a:rPr lang="fi-FI" sz="2000" dirty="0">
                <a:solidFill>
                  <a:schemeClr val="bg1"/>
                </a:solidFill>
              </a:rPr>
              <a:t> of </a:t>
            </a:r>
            <a:r>
              <a:rPr lang="fi-FI" sz="2000" dirty="0" err="1">
                <a:solidFill>
                  <a:schemeClr val="bg1"/>
                </a:solidFill>
              </a:rPr>
              <a:t>events</a:t>
            </a:r>
            <a:r>
              <a:rPr lang="fi-FI" sz="2000" dirty="0">
                <a:solidFill>
                  <a:schemeClr val="bg1"/>
                </a:solidFill>
              </a:rPr>
              <a:t>, </a:t>
            </a:r>
            <a:r>
              <a:rPr lang="fi-FI" sz="2000" dirty="0" err="1">
                <a:solidFill>
                  <a:schemeClr val="bg1"/>
                </a:solidFill>
              </a:rPr>
              <a:t>concerts</a:t>
            </a:r>
            <a:r>
              <a:rPr lang="fi-FI" sz="2000" dirty="0">
                <a:solidFill>
                  <a:schemeClr val="bg1"/>
                </a:solidFill>
              </a:rPr>
              <a:t> and </a:t>
            </a:r>
            <a:r>
              <a:rPr lang="fi-FI" sz="2000" dirty="0" err="1">
                <a:solidFill>
                  <a:schemeClr val="bg1"/>
                </a:solidFill>
              </a:rPr>
              <a:t>adventures</a:t>
            </a:r>
            <a:r>
              <a:rPr lang="fi-FI" sz="2000" dirty="0">
                <a:solidFill>
                  <a:schemeClr val="bg1"/>
                </a:solidFill>
              </a:rPr>
              <a:t>, </a:t>
            </a:r>
            <a:r>
              <a:rPr lang="fi-FI" sz="2000" dirty="0" err="1">
                <a:solidFill>
                  <a:schemeClr val="bg1"/>
                </a:solidFill>
              </a:rPr>
              <a:t>there’s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something</a:t>
            </a:r>
            <a:r>
              <a:rPr lang="fi-FI" sz="2000" dirty="0">
                <a:solidFill>
                  <a:schemeClr val="bg1"/>
                </a:solidFill>
              </a:rPr>
              <a:t> to </a:t>
            </a:r>
            <a:r>
              <a:rPr lang="fi-FI" sz="2000" dirty="0" err="1">
                <a:solidFill>
                  <a:schemeClr val="bg1"/>
                </a:solidFill>
              </a:rPr>
              <a:t>experience</a:t>
            </a:r>
            <a:r>
              <a:rPr lang="fi-FI" sz="2000" dirty="0">
                <a:solidFill>
                  <a:schemeClr val="bg1"/>
                </a:solidFill>
              </a:rPr>
              <a:t> in Tampere. A </a:t>
            </a:r>
            <a:r>
              <a:rPr lang="fi-FI" sz="2000" dirty="0" err="1">
                <a:solidFill>
                  <a:schemeClr val="bg1"/>
                </a:solidFill>
              </a:rPr>
              <a:t>quick</a:t>
            </a:r>
            <a:r>
              <a:rPr lang="fi-FI" sz="2000" dirty="0">
                <a:solidFill>
                  <a:schemeClr val="bg1"/>
                </a:solidFill>
              </a:rPr>
              <a:t> </a:t>
            </a:r>
            <a:r>
              <a:rPr lang="fi-FI" sz="2000" dirty="0" err="1">
                <a:solidFill>
                  <a:schemeClr val="bg1"/>
                </a:solidFill>
              </a:rPr>
              <a:t>dip</a:t>
            </a:r>
            <a:r>
              <a:rPr lang="fi-FI" sz="2000" dirty="0">
                <a:solidFill>
                  <a:schemeClr val="bg1"/>
                </a:solidFill>
              </a:rPr>
              <a:t> in </a:t>
            </a:r>
            <a:r>
              <a:rPr lang="fi-FI" sz="2000" dirty="0" err="1">
                <a:solidFill>
                  <a:schemeClr val="bg1"/>
                </a:solidFill>
              </a:rPr>
              <a:t>the</a:t>
            </a:r>
            <a:r>
              <a:rPr lang="fi-FI" sz="2000" dirty="0">
                <a:solidFill>
                  <a:schemeClr val="bg1"/>
                </a:solidFill>
              </a:rPr>
              <a:t> lake </a:t>
            </a:r>
            <a:r>
              <a:rPr lang="fi-FI" sz="2000" dirty="0" err="1">
                <a:solidFill>
                  <a:schemeClr val="bg1"/>
                </a:solidFill>
              </a:rPr>
              <a:t>or</a:t>
            </a:r>
            <a:r>
              <a:rPr lang="fi-FI" sz="2000" dirty="0">
                <a:solidFill>
                  <a:schemeClr val="bg1"/>
                </a:solidFill>
              </a:rPr>
              <a:t> a </a:t>
            </a:r>
            <a:r>
              <a:rPr lang="fi-FI" sz="2000" dirty="0" err="1">
                <a:solidFill>
                  <a:schemeClr val="bg1"/>
                </a:solidFill>
              </a:rPr>
              <a:t>morning</a:t>
            </a:r>
            <a:r>
              <a:rPr lang="fi-FI" sz="2000" dirty="0">
                <a:solidFill>
                  <a:schemeClr val="bg1"/>
                </a:solidFill>
              </a:rPr>
              <a:t> </a:t>
            </a:r>
            <a:r>
              <a:rPr lang="fi-FI" sz="2000" dirty="0" err="1">
                <a:solidFill>
                  <a:schemeClr val="bg1"/>
                </a:solidFill>
              </a:rPr>
              <a:t>coffee</a:t>
            </a:r>
            <a:r>
              <a:rPr lang="fi-FI" sz="2000" dirty="0">
                <a:solidFill>
                  <a:schemeClr val="bg1"/>
                </a:solidFill>
              </a:rPr>
              <a:t> at </a:t>
            </a:r>
            <a:r>
              <a:rPr lang="fi-FI" sz="2000" dirty="0" err="1">
                <a:solidFill>
                  <a:schemeClr val="bg1"/>
                </a:solidFill>
              </a:rPr>
              <a:t>the</a:t>
            </a:r>
            <a:r>
              <a:rPr lang="fi-FI" sz="2000" dirty="0">
                <a:solidFill>
                  <a:schemeClr val="bg1"/>
                </a:solidFill>
              </a:rPr>
              <a:t> market </a:t>
            </a:r>
            <a:r>
              <a:rPr lang="fi-FI" sz="2000" dirty="0" err="1">
                <a:solidFill>
                  <a:schemeClr val="bg1"/>
                </a:solidFill>
              </a:rPr>
              <a:t>are</a:t>
            </a:r>
            <a:r>
              <a:rPr lang="fi-FI" sz="2000" dirty="0">
                <a:solidFill>
                  <a:schemeClr val="bg1"/>
                </a:solidFill>
              </a:rPr>
              <a:t> </a:t>
            </a:r>
            <a:r>
              <a:rPr lang="fi-FI" sz="2000" dirty="0" err="1">
                <a:solidFill>
                  <a:schemeClr val="bg1"/>
                </a:solidFill>
              </a:rPr>
              <a:t>among</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experiences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by</a:t>
            </a:r>
            <a:r>
              <a:rPr lang="fi-FI" sz="2000" dirty="0">
                <a:solidFill>
                  <a:schemeClr val="bg1"/>
                </a:solidFill>
              </a:rPr>
              <a:t>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6343F5A1-6311-8E43-A155-C444E74B3BCF}"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39</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Kuva 24">
            <a:extLst>
              <a:ext uri="{FF2B5EF4-FFF2-40B4-BE49-F238E27FC236}">
                <a16:creationId xmlns:a16="http://schemas.microsoft.com/office/drawing/2014/main" id="{07DB4103-73BE-9116-D9F2-9865BB95FD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orakulmio 9">
            <a:extLst>
              <a:ext uri="{FF2B5EF4-FFF2-40B4-BE49-F238E27FC236}">
                <a16:creationId xmlns:a16="http://schemas.microsoft.com/office/drawing/2014/main" id="{99CF2C22-106D-5E02-034F-8696FBD1B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78" y="-10147"/>
            <a:ext cx="12212357" cy="6878294"/>
          </a:xfrm>
          <a:prstGeom prst="rect">
            <a:avLst/>
          </a:prstGeom>
          <a:solidFill>
            <a:srgbClr val="22437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Kuva 6">
            <a:extLst>
              <a:ext uri="{FF2B5EF4-FFF2-40B4-BE49-F238E27FC236}">
                <a16:creationId xmlns:a16="http://schemas.microsoft.com/office/drawing/2014/main" id="{CCB2F70C-0B8D-9837-E69B-E09D7B88651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0" t="3560" r="8664" b="22743"/>
          <a:stretch/>
        </p:blipFill>
        <p:spPr>
          <a:xfrm>
            <a:off x="3744581" y="0"/>
            <a:ext cx="8447419" cy="6858000"/>
          </a:xfrm>
          <a:prstGeom prst="rect">
            <a:avLst/>
          </a:prstGeom>
        </p:spPr>
      </p:pic>
      <p:sp>
        <p:nvSpPr>
          <p:cNvPr id="2" name="Title 1">
            <a:extLst>
              <a:ext uri="{FF2B5EF4-FFF2-40B4-BE49-F238E27FC236}">
                <a16:creationId xmlns:a16="http://schemas.microsoft.com/office/drawing/2014/main" id="{9C929FED-2D04-65B0-F2C2-257F15E801A9}"/>
              </a:ext>
            </a:extLst>
          </p:cNvPr>
          <p:cNvSpPr>
            <a:spLocks noGrp="1"/>
          </p:cNvSpPr>
          <p:nvPr>
            <p:ph type="title"/>
          </p:nvPr>
        </p:nvSpPr>
        <p:spPr>
          <a:xfrm>
            <a:off x="655281" y="573817"/>
            <a:ext cx="6119230" cy="1175470"/>
          </a:xfrm>
        </p:spPr>
        <p:txBody>
          <a:bodyPr/>
          <a:lstStyle/>
          <a:p>
            <a:r>
              <a:rPr lang="fi-FI" dirty="0">
                <a:solidFill>
                  <a:schemeClr val="bg1"/>
                </a:solidFill>
              </a:rPr>
              <a:t>Tampere </a:t>
            </a:r>
            <a:br>
              <a:rPr lang="fi-FI" dirty="0">
                <a:solidFill>
                  <a:schemeClr val="bg1"/>
                </a:solidFill>
              </a:rPr>
            </a:br>
            <a:r>
              <a:rPr lang="fi-FI" dirty="0">
                <a:solidFill>
                  <a:schemeClr val="bg1"/>
                </a:solidFill>
              </a:rPr>
              <a:t>– </a:t>
            </a:r>
            <a:r>
              <a:rPr lang="fi-FI" dirty="0" err="1">
                <a:solidFill>
                  <a:schemeClr val="bg1"/>
                </a:solidFill>
              </a:rPr>
              <a:t>excellent</a:t>
            </a:r>
            <a:r>
              <a:rPr lang="fi-FI" dirty="0">
                <a:solidFill>
                  <a:schemeClr val="bg1"/>
                </a:solidFill>
              </a:rPr>
              <a:t> </a:t>
            </a:r>
            <a:r>
              <a:rPr lang="fi-FI" dirty="0" err="1">
                <a:solidFill>
                  <a:schemeClr val="bg1"/>
                </a:solidFill>
              </a:rPr>
              <a:t>connectivity</a:t>
            </a:r>
            <a:endParaRPr lang="en-FI" dirty="0">
              <a:solidFill>
                <a:schemeClr val="bg1"/>
              </a:solidFill>
            </a:endParaRPr>
          </a:p>
        </p:txBody>
      </p:sp>
      <p:sp>
        <p:nvSpPr>
          <p:cNvPr id="3" name="Content Placeholder 2">
            <a:extLst>
              <a:ext uri="{FF2B5EF4-FFF2-40B4-BE49-F238E27FC236}">
                <a16:creationId xmlns:a16="http://schemas.microsoft.com/office/drawing/2014/main" id="{9E57BDB4-3899-DDDC-4A2A-577A74B4F5CC}"/>
              </a:ext>
            </a:extLst>
          </p:cNvPr>
          <p:cNvSpPr>
            <a:spLocks noGrp="1"/>
          </p:cNvSpPr>
          <p:nvPr>
            <p:ph sz="quarter" idx="15"/>
          </p:nvPr>
        </p:nvSpPr>
        <p:spPr>
          <a:xfrm>
            <a:off x="655281" y="2121105"/>
            <a:ext cx="5440719" cy="1441080"/>
          </a:xfrm>
        </p:spPr>
        <p:txBody>
          <a:bodyPr>
            <a:normAutofit/>
          </a:bodyPr>
          <a:lstStyle/>
          <a:p>
            <a:pPr marL="0" indent="0">
              <a:lnSpc>
                <a:spcPct val="90000"/>
              </a:lnSpc>
              <a:spcBef>
                <a:spcPts val="300"/>
              </a:spcBef>
              <a:buClr>
                <a:schemeClr val="accent3"/>
              </a:buClr>
              <a:buFont typeface="Arial" panose="020B0604020202020204" pitchFamily="34" charset="0"/>
              <a:buNone/>
            </a:pPr>
            <a:r>
              <a:rPr lang="fi-FI" sz="2000" b="1" dirty="0" err="1">
                <a:solidFill>
                  <a:schemeClr val="bg1"/>
                </a:solidFill>
              </a:rPr>
              <a:t>Within</a:t>
            </a:r>
            <a:r>
              <a:rPr lang="fi-FI" sz="2000" b="1" dirty="0">
                <a:solidFill>
                  <a:schemeClr val="bg1"/>
                </a:solidFill>
              </a:rPr>
              <a:t> </a:t>
            </a:r>
            <a:r>
              <a:rPr lang="fi-FI" sz="2000" b="1" dirty="0" err="1">
                <a:solidFill>
                  <a:schemeClr val="bg1"/>
                </a:solidFill>
              </a:rPr>
              <a:t>two-hour</a:t>
            </a:r>
            <a:r>
              <a:rPr lang="fi-FI" sz="2000" b="1" dirty="0">
                <a:solidFill>
                  <a:schemeClr val="bg1"/>
                </a:solidFill>
              </a:rPr>
              <a:t> </a:t>
            </a:r>
            <a:r>
              <a:rPr lang="fi-FI" sz="2000" b="1" dirty="0" err="1">
                <a:solidFill>
                  <a:schemeClr val="bg1"/>
                </a:solidFill>
              </a:rPr>
              <a:t>drive</a:t>
            </a:r>
            <a:r>
              <a:rPr lang="fi-FI" sz="2000" b="1" dirty="0">
                <a:solidFill>
                  <a:schemeClr val="bg1"/>
                </a:solidFill>
              </a:rPr>
              <a:t> </a:t>
            </a:r>
            <a:r>
              <a:rPr lang="fi-FI" sz="2000" b="1" dirty="0" err="1">
                <a:solidFill>
                  <a:schemeClr val="bg1"/>
                </a:solidFill>
              </a:rPr>
              <a:t>reach</a:t>
            </a:r>
            <a:r>
              <a:rPr lang="fi-FI" sz="2000" b="1" dirty="0">
                <a:solidFill>
                  <a:schemeClr val="bg1"/>
                </a:solidFill>
              </a:rPr>
              <a:t> </a:t>
            </a:r>
            <a:r>
              <a:rPr lang="fi-FI" sz="2000" b="1" dirty="0" err="1">
                <a:solidFill>
                  <a:schemeClr val="bg1"/>
                </a:solidFill>
              </a:rPr>
              <a:t>from</a:t>
            </a:r>
            <a:r>
              <a:rPr lang="fi-FI" sz="2000" b="1" dirty="0">
                <a:solidFill>
                  <a:schemeClr val="bg1"/>
                </a:solidFill>
              </a:rPr>
              <a:t> Tampere:</a:t>
            </a:r>
            <a:endParaRPr lang="fi-FI" sz="2000" b="1" dirty="0">
              <a:solidFill>
                <a:schemeClr val="bg1"/>
              </a:solidFill>
              <a:ea typeface="+mn-lt"/>
              <a:cs typeface="+mn-lt"/>
            </a:endParaRPr>
          </a:p>
          <a:p>
            <a:pPr marL="137795" indent="-137795">
              <a:lnSpc>
                <a:spcPct val="90000"/>
              </a:lnSpc>
              <a:spcBef>
                <a:spcPts val="300"/>
              </a:spcBef>
              <a:buClr>
                <a:schemeClr val="accent3"/>
              </a:buClr>
            </a:pPr>
            <a:r>
              <a:rPr lang="fi-FI" sz="2000" dirty="0">
                <a:solidFill>
                  <a:schemeClr val="bg1"/>
                </a:solidFill>
              </a:rPr>
              <a:t>75% of </a:t>
            </a:r>
            <a:r>
              <a:rPr lang="fi-FI" sz="2000" dirty="0" err="1">
                <a:solidFill>
                  <a:schemeClr val="bg1"/>
                </a:solidFill>
              </a:rPr>
              <a:t>Finns</a:t>
            </a:r>
            <a:r>
              <a:rPr lang="fi-FI" sz="2000" dirty="0">
                <a:solidFill>
                  <a:schemeClr val="bg1"/>
                </a:solidFill>
              </a:rPr>
              <a:t> </a:t>
            </a:r>
            <a:r>
              <a:rPr lang="fi-FI" sz="2000" dirty="0" err="1">
                <a:solidFill>
                  <a:schemeClr val="bg1"/>
                </a:solidFill>
              </a:rPr>
              <a:t>living</a:t>
            </a:r>
            <a:endParaRPr lang="fi-FI" sz="2000" dirty="0">
              <a:solidFill>
                <a:schemeClr val="bg1"/>
              </a:solidFill>
            </a:endParaRPr>
          </a:p>
          <a:p>
            <a:pPr marL="137795" indent="-137795">
              <a:lnSpc>
                <a:spcPct val="90000"/>
              </a:lnSpc>
              <a:spcBef>
                <a:spcPts val="300"/>
              </a:spcBef>
              <a:buClr>
                <a:schemeClr val="accent3"/>
              </a:buClr>
            </a:pP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80% of Finland’s industrial and economic </a:t>
            </a:r>
            <a:b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b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activity concentrated on the region</a:t>
            </a:r>
            <a:endParaRPr lang="fi-FI" sz="2000" dirty="0">
              <a:solidFill>
                <a:schemeClr val="bg1"/>
              </a:solidFill>
            </a:endParaRPr>
          </a:p>
        </p:txBody>
      </p:sp>
      <p:sp>
        <p:nvSpPr>
          <p:cNvPr id="4" name="Date Placeholder 3">
            <a:extLst>
              <a:ext uri="{FF2B5EF4-FFF2-40B4-BE49-F238E27FC236}">
                <a16:creationId xmlns:a16="http://schemas.microsoft.com/office/drawing/2014/main" id="{DD586FEA-2042-9CD0-3299-84126FFFC44D}"/>
              </a:ext>
              <a:ext uri="{C183D7F6-B498-43B3-948B-1728B52AA6E4}">
                <adec:decorative xmlns:adec="http://schemas.microsoft.com/office/drawing/2017/decorative" val="1"/>
              </a:ext>
            </a:extLst>
          </p:cNvPr>
          <p:cNvSpPr>
            <a:spLocks noGrp="1"/>
          </p:cNvSpPr>
          <p:nvPr>
            <p:ph type="dt" sz="half" idx="2"/>
          </p:nvPr>
        </p:nvSpPr>
        <p:spPr/>
        <p:txBody>
          <a:bodyPr/>
          <a:lstStyle/>
          <a:p>
            <a:fld id="{4EC50F96-65D1-A54C-89A7-1A2BF7BB6A70}" type="datetime1">
              <a:rPr lang="fi-FI" smtClean="0"/>
              <a:t>3.11.2025</a:t>
            </a:fld>
            <a:endParaRPr lang="fi-FI"/>
          </a:p>
        </p:txBody>
      </p:sp>
      <p:sp>
        <p:nvSpPr>
          <p:cNvPr id="5" name="Slide Number Placeholder 4">
            <a:extLst>
              <a:ext uri="{FF2B5EF4-FFF2-40B4-BE49-F238E27FC236}">
                <a16:creationId xmlns:a16="http://schemas.microsoft.com/office/drawing/2014/main" id="{0E278B39-4463-581F-B65A-E9C2B2BE02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a:t>
            </a:fld>
            <a:endParaRPr lang="fi-FI"/>
          </a:p>
        </p:txBody>
      </p:sp>
      <p:sp>
        <p:nvSpPr>
          <p:cNvPr id="25" name="Dian numeron paikkamerkki 4">
            <a:extLst>
              <a:ext uri="{FF2B5EF4-FFF2-40B4-BE49-F238E27FC236}">
                <a16:creationId xmlns:a16="http://schemas.microsoft.com/office/drawing/2014/main" id="{D476C041-7741-8F36-7920-1B9374158B0B}"/>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3EE06F1-2D77-A44E-97FA-F679B9CB76D5}" type="slidenum">
              <a:rPr lang="fi-FI" smtClean="0">
                <a:solidFill>
                  <a:schemeClr val="bg1"/>
                </a:solidFill>
                <a:latin typeface="Calibri" panose="020F0502020204030204"/>
              </a:rPr>
              <a:pPr>
                <a:defRPr/>
              </a:pPr>
              <a:t>4</a:t>
            </a:fld>
            <a:endParaRPr lang="fi-FI">
              <a:solidFill>
                <a:schemeClr val="bg1"/>
              </a:solidFill>
              <a:latin typeface="Calibri" panose="020F0502020204030204"/>
            </a:endParaRPr>
          </a:p>
        </p:txBody>
      </p:sp>
      <p:pic>
        <p:nvPicPr>
          <p:cNvPr id="26" name="Kuva 20">
            <a:extLst>
              <a:ext uri="{FF2B5EF4-FFF2-40B4-BE49-F238E27FC236}">
                <a16:creationId xmlns:a16="http://schemas.microsoft.com/office/drawing/2014/main" id="{BAC13690-A0E5-4DBD-E4D0-93A025781B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grpSp>
        <p:nvGrpSpPr>
          <p:cNvPr id="27" name="Ryhmä 21" descr="1,5 h">
            <a:extLst>
              <a:ext uri="{FF2B5EF4-FFF2-40B4-BE49-F238E27FC236}">
                <a16:creationId xmlns:a16="http://schemas.microsoft.com/office/drawing/2014/main" id="{6B3BC1D2-4E4B-48DD-C20E-81E451672C49}"/>
              </a:ext>
            </a:extLst>
          </p:cNvPr>
          <p:cNvGrpSpPr/>
          <p:nvPr/>
        </p:nvGrpSpPr>
        <p:grpSpPr>
          <a:xfrm>
            <a:off x="595976" y="4212901"/>
            <a:ext cx="1060928" cy="1060927"/>
            <a:chOff x="10397917" y="1303836"/>
            <a:chExt cx="1193496" cy="1193495"/>
          </a:xfrm>
        </p:grpSpPr>
        <p:sp>
          <p:nvSpPr>
            <p:cNvPr id="28" name="Ellipsi 23">
              <a:extLst>
                <a:ext uri="{FF2B5EF4-FFF2-40B4-BE49-F238E27FC236}">
                  <a16:creationId xmlns:a16="http://schemas.microsoft.com/office/drawing/2014/main" id="{AE3ECCB5-8981-D799-1BB6-D6DC1FB0931A}"/>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uorakulmio 24">
              <a:extLst>
                <a:ext uri="{FF2B5EF4-FFF2-40B4-BE49-F238E27FC236}">
                  <a16:creationId xmlns:a16="http://schemas.microsoft.com/office/drawing/2014/main" id="{93880E8C-D61D-113C-AD0C-7F12D6DAA178}"/>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1,5 h</a:t>
              </a:r>
            </a:p>
          </p:txBody>
        </p:sp>
      </p:grpSp>
      <p:sp>
        <p:nvSpPr>
          <p:cNvPr id="30" name="Tekstiruutu 26">
            <a:extLst>
              <a:ext uri="{FF2B5EF4-FFF2-40B4-BE49-F238E27FC236}">
                <a16:creationId xmlns:a16="http://schemas.microsoft.com/office/drawing/2014/main" id="{066D3015-3222-7EBC-375D-4628150C0CB6}"/>
              </a:ext>
            </a:extLst>
          </p:cNvPr>
          <p:cNvSpPr txBox="1"/>
          <p:nvPr/>
        </p:nvSpPr>
        <p:spPr>
          <a:xfrm>
            <a:off x="1739793" y="4499325"/>
            <a:ext cx="3683409" cy="40011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Helsinki-Vantaa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en-GB" sz="2000" b="1"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grpSp>
        <p:nvGrpSpPr>
          <p:cNvPr id="31" name="Ryhmä 12" descr="20 min">
            <a:extLst>
              <a:ext uri="{FF2B5EF4-FFF2-40B4-BE49-F238E27FC236}">
                <a16:creationId xmlns:a16="http://schemas.microsoft.com/office/drawing/2014/main" id="{FFBC674A-9B5A-9FB5-938C-2DEADC6FD097}"/>
              </a:ext>
            </a:extLst>
          </p:cNvPr>
          <p:cNvGrpSpPr/>
          <p:nvPr/>
        </p:nvGrpSpPr>
        <p:grpSpPr>
          <a:xfrm>
            <a:off x="1480078" y="5028495"/>
            <a:ext cx="1060928" cy="1060927"/>
            <a:chOff x="10397917" y="1303836"/>
            <a:chExt cx="1193496" cy="1193495"/>
          </a:xfrm>
        </p:grpSpPr>
        <p:sp>
          <p:nvSpPr>
            <p:cNvPr id="32" name="Ellipsi 14">
              <a:extLst>
                <a:ext uri="{FF2B5EF4-FFF2-40B4-BE49-F238E27FC236}">
                  <a16:creationId xmlns:a16="http://schemas.microsoft.com/office/drawing/2014/main" id="{F1F14861-B2DA-2737-980A-45FC63ABC5FC}"/>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19">
              <a:extLst>
                <a:ext uri="{FF2B5EF4-FFF2-40B4-BE49-F238E27FC236}">
                  <a16:creationId xmlns:a16="http://schemas.microsoft.com/office/drawing/2014/main" id="{4D9DDC5D-EC32-96F8-2F71-10EA7BB7AF45}"/>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20 min</a:t>
              </a:r>
            </a:p>
          </p:txBody>
        </p:sp>
      </p:grpSp>
      <p:sp>
        <p:nvSpPr>
          <p:cNvPr id="34" name="Tekstiruutu 28">
            <a:extLst>
              <a:ext uri="{FF2B5EF4-FFF2-40B4-BE49-F238E27FC236}">
                <a16:creationId xmlns:a16="http://schemas.microsoft.com/office/drawing/2014/main" id="{2098D012-1B5E-0640-7FE3-9B61C6EA06EA}"/>
              </a:ext>
            </a:extLst>
          </p:cNvPr>
          <p:cNvSpPr txBox="1"/>
          <p:nvPr/>
        </p:nvSpPr>
        <p:spPr>
          <a:xfrm>
            <a:off x="2617769" y="5417873"/>
            <a:ext cx="13044948" cy="369332"/>
          </a:xfrm>
          <a:prstGeom prst="rect">
            <a:avLst/>
          </a:prstGeom>
          <a:noFill/>
          <a:effectLst/>
        </p:spPr>
        <p:txBody>
          <a:bodyPr wrap="square">
            <a:spAutoFit/>
          </a:bodyPr>
          <a:lstStyle/>
          <a:p>
            <a:pPr marL="137795" marR="0" lvl="0" indent="-137795" algn="l" defTabSz="914400" rtl="0" eaLnBrk="1" fontAlgn="auto" latinLnBrk="0" hangingPunct="1">
              <a:lnSpc>
                <a:spcPct val="90000"/>
              </a:lnSpc>
              <a:spcBef>
                <a:spcPts val="30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Tampere-Pirkkala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pic>
        <p:nvPicPr>
          <p:cNvPr id="35" name="Kuva 29">
            <a:extLst>
              <a:ext uri="{FF2B5EF4-FFF2-40B4-BE49-F238E27FC236}">
                <a16:creationId xmlns:a16="http://schemas.microsoft.com/office/drawing/2014/main" id="{EA4AA187-5BD3-A258-4A76-2F258F8691CA}"/>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4580" y="5466885"/>
            <a:ext cx="504049" cy="504049"/>
          </a:xfrm>
          <a:prstGeom prst="rect">
            <a:avLst/>
          </a:prstGeom>
        </p:spPr>
      </p:pic>
      <p:sp>
        <p:nvSpPr>
          <p:cNvPr id="43" name="Ellipsi 4">
            <a:extLst>
              <a:ext uri="{FF2B5EF4-FFF2-40B4-BE49-F238E27FC236}">
                <a16:creationId xmlns:a16="http://schemas.microsoft.com/office/drawing/2014/main" id="{CB9F238D-6F2D-E9C9-DC71-E653391D8857}"/>
              </a:ext>
              <a:ext uri="{C183D7F6-B498-43B3-948B-1728B52AA6E4}">
                <adec:decorative xmlns:adec="http://schemas.microsoft.com/office/drawing/2017/decorative" val="1"/>
              </a:ext>
            </a:extLst>
          </p:cNvPr>
          <p:cNvSpPr/>
          <p:nvPr/>
        </p:nvSpPr>
        <p:spPr>
          <a:xfrm>
            <a:off x="8839201" y="1613212"/>
            <a:ext cx="552892" cy="552892"/>
          </a:xfrm>
          <a:prstGeom prst="ellipse">
            <a:avLst/>
          </a:prstGeom>
          <a:solidFill>
            <a:schemeClr val="accent2">
              <a:alpha val="55441"/>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2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Aerial view of Kaleva outdoor swimming pool on a summer day.">
            <a:extLst>
              <a:ext uri="{FF2B5EF4-FFF2-40B4-BE49-F238E27FC236}">
                <a16:creationId xmlns:a16="http://schemas.microsoft.com/office/drawing/2014/main" id="{A6F19859-0C8D-E03C-B214-1A38BA03223C}"/>
              </a:ext>
            </a:extLst>
          </p:cNvPr>
          <p:cNvSpPr>
            <a:spLocks noChangeAspect="1"/>
          </p:cNvSpPr>
          <p:nvPr/>
        </p:nvSpPr>
        <p:spPr>
          <a:xfrm>
            <a:off x="0" y="0"/>
            <a:ext cx="6095999"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637842"/>
          </a:xfrm>
        </p:spPr>
        <p:txBody>
          <a:bodyPr/>
          <a:lstStyle/>
          <a:p>
            <a:r>
              <a:rPr lang="fi-FI" dirty="0" err="1"/>
              <a:t>Joy</a:t>
            </a:r>
            <a:r>
              <a:rPr lang="fi-FI" dirty="0"/>
              <a:t> of </a:t>
            </a:r>
            <a:r>
              <a:rPr lang="fi-FI" dirty="0" err="1"/>
              <a:t>movement</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7089338" y="1680883"/>
            <a:ext cx="4728165" cy="4921622"/>
          </a:xfrm>
        </p:spPr>
        <p:txBody>
          <a:bodyPr vert="horz" lIns="91440" tIns="45720" rIns="91440" bIns="45720" rtlCol="0" anchor="t">
            <a:normAutofit fontScale="92500" lnSpcReduction="10000"/>
          </a:bodyPr>
          <a:lstStyle/>
          <a:p>
            <a:r>
              <a:rPr lang="fi-FI" dirty="0"/>
              <a:t>60 </a:t>
            </a:r>
            <a:r>
              <a:rPr lang="fi-FI" dirty="0" err="1"/>
              <a:t>outdoor</a:t>
            </a:r>
            <a:r>
              <a:rPr lang="fi-FI" dirty="0"/>
              <a:t> </a:t>
            </a:r>
            <a:r>
              <a:rPr lang="fi-FI" dirty="0" err="1"/>
              <a:t>gyms</a:t>
            </a:r>
            <a:endParaRPr lang="fi-FI" dirty="0"/>
          </a:p>
          <a:p>
            <a:r>
              <a:rPr lang="fi-FI" dirty="0"/>
              <a:t>85 km of </a:t>
            </a:r>
            <a:r>
              <a:rPr lang="fi-FI" dirty="0" err="1"/>
              <a:t>leisure</a:t>
            </a:r>
            <a:r>
              <a:rPr lang="fi-FI" dirty="0"/>
              <a:t> </a:t>
            </a:r>
            <a:r>
              <a:rPr lang="fi-FI" dirty="0" err="1"/>
              <a:t>routes</a:t>
            </a:r>
            <a:r>
              <a:rPr lang="fi-FI" dirty="0"/>
              <a:t> </a:t>
            </a:r>
            <a:r>
              <a:rPr lang="fi-FI" dirty="0" err="1"/>
              <a:t>with</a:t>
            </a:r>
            <a:r>
              <a:rPr lang="fi-FI" dirty="0"/>
              <a:t> </a:t>
            </a:r>
            <a:r>
              <a:rPr lang="fi-FI" dirty="0" err="1"/>
              <a:t>lighting</a:t>
            </a:r>
            <a:endParaRPr lang="fi-FI" dirty="0"/>
          </a:p>
          <a:p>
            <a:r>
              <a:rPr lang="fi-FI" dirty="0"/>
              <a:t>648 km of </a:t>
            </a:r>
            <a:r>
              <a:rPr lang="fi-FI" dirty="0" err="1"/>
              <a:t>cycling</a:t>
            </a:r>
            <a:r>
              <a:rPr lang="fi-FI" dirty="0"/>
              <a:t> </a:t>
            </a:r>
            <a:r>
              <a:rPr lang="fi-FI" dirty="0" err="1"/>
              <a:t>lanes</a:t>
            </a:r>
            <a:endParaRPr lang="fi-FI" dirty="0"/>
          </a:p>
          <a:p>
            <a:r>
              <a:rPr lang="fi-FI" dirty="0"/>
              <a:t>180 km of cross-country </a:t>
            </a:r>
            <a:r>
              <a:rPr lang="fi-FI" dirty="0" err="1"/>
              <a:t>ski</a:t>
            </a:r>
            <a:r>
              <a:rPr lang="fi-FI" dirty="0"/>
              <a:t> </a:t>
            </a:r>
            <a:r>
              <a:rPr lang="fi-FI" dirty="0" err="1"/>
              <a:t>tracks</a:t>
            </a:r>
            <a:endParaRPr lang="fi-FI" dirty="0"/>
          </a:p>
          <a:p>
            <a:r>
              <a:rPr lang="fi-FI" dirty="0"/>
              <a:t>150 ice </a:t>
            </a:r>
            <a:r>
              <a:rPr lang="fi-FI" dirty="0" err="1"/>
              <a:t>rinks</a:t>
            </a:r>
            <a:endParaRPr lang="fi-FI" dirty="0"/>
          </a:p>
          <a:p>
            <a:r>
              <a:rPr lang="fi-FI" dirty="0"/>
              <a:t>4 </a:t>
            </a:r>
            <a:r>
              <a:rPr lang="fi-FI" dirty="0" err="1"/>
              <a:t>indoor</a:t>
            </a:r>
            <a:r>
              <a:rPr lang="fi-FI" dirty="0"/>
              <a:t> ice </a:t>
            </a:r>
            <a:r>
              <a:rPr lang="fi-FI" dirty="0" err="1"/>
              <a:t>rinks</a:t>
            </a:r>
            <a:endParaRPr lang="fi-FI" dirty="0"/>
          </a:p>
          <a:p>
            <a:r>
              <a:rPr lang="fi-FI" dirty="0"/>
              <a:t>32 </a:t>
            </a:r>
            <a:r>
              <a:rPr lang="fi-FI" dirty="0" err="1"/>
              <a:t>beaches</a:t>
            </a:r>
            <a:r>
              <a:rPr lang="fi-FI" dirty="0"/>
              <a:t>, Pyynikki </a:t>
            </a:r>
            <a:r>
              <a:rPr lang="fi-FI" dirty="0" err="1"/>
              <a:t>beach</a:t>
            </a:r>
            <a:r>
              <a:rPr lang="fi-FI" dirty="0"/>
              <a:t> </a:t>
            </a:r>
            <a:r>
              <a:rPr lang="fi-FI" dirty="0" err="1"/>
              <a:t>being</a:t>
            </a:r>
            <a:r>
              <a:rPr lang="fi-FI" dirty="0"/>
              <a:t> </a:t>
            </a:r>
            <a:r>
              <a:rPr lang="fi-FI" dirty="0" err="1"/>
              <a:t>accessible</a:t>
            </a:r>
            <a:endParaRPr lang="fi-FI" dirty="0"/>
          </a:p>
          <a:p>
            <a:r>
              <a:rPr lang="fi-FI" dirty="0"/>
              <a:t>9 </a:t>
            </a:r>
            <a:r>
              <a:rPr lang="fi-FI" dirty="0" err="1"/>
              <a:t>winter</a:t>
            </a:r>
            <a:r>
              <a:rPr lang="fi-FI" dirty="0"/>
              <a:t> </a:t>
            </a:r>
            <a:r>
              <a:rPr lang="fi-FI" dirty="0" err="1"/>
              <a:t>swimming</a:t>
            </a:r>
            <a:r>
              <a:rPr lang="fi-FI" dirty="0"/>
              <a:t> </a:t>
            </a:r>
            <a:r>
              <a:rPr lang="fi-FI" dirty="0" err="1"/>
              <a:t>spots</a:t>
            </a:r>
            <a:endParaRPr lang="fi-FI" dirty="0"/>
          </a:p>
          <a:p>
            <a:r>
              <a:rPr lang="fi-FI" dirty="0"/>
              <a:t>4 </a:t>
            </a:r>
            <a:r>
              <a:rPr lang="fi-FI" dirty="0" err="1"/>
              <a:t>swimming</a:t>
            </a:r>
            <a:r>
              <a:rPr lang="fi-FI" dirty="0"/>
              <a:t> </a:t>
            </a:r>
            <a:r>
              <a:rPr lang="fi-FI" dirty="0" err="1"/>
              <a:t>centres</a:t>
            </a:r>
            <a:endParaRPr lang="fi-FI" dirty="0"/>
          </a:p>
          <a:p>
            <a:r>
              <a:rPr lang="fi-FI" dirty="0"/>
              <a:t>1 </a:t>
            </a:r>
            <a:r>
              <a:rPr lang="fi-FI" dirty="0" err="1"/>
              <a:t>outdoor</a:t>
            </a:r>
            <a:r>
              <a:rPr lang="fi-FI" dirty="0"/>
              <a:t> </a:t>
            </a:r>
            <a:r>
              <a:rPr lang="fi-FI" dirty="0" err="1"/>
              <a:t>swimming</a:t>
            </a:r>
            <a:r>
              <a:rPr lang="fi-FI" dirty="0"/>
              <a:t> </a:t>
            </a:r>
            <a:r>
              <a:rPr lang="fi-FI" dirty="0" err="1"/>
              <a:t>pool</a:t>
            </a:r>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D2577FD0-45F7-154F-ABAE-423AA11BBD4F}" type="datetime1">
              <a:rPr lang="fi-FI" smtClean="0"/>
              <a:t>3.11.2025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Ellipsi 9">
            <a:extLst>
              <a:ext uri="{FF2B5EF4-FFF2-40B4-BE49-F238E27FC236}">
                <a16:creationId xmlns:a16="http://schemas.microsoft.com/office/drawing/2014/main" id="{444533DD-8987-B386-4DFD-81256B9146F1}"/>
              </a:ext>
              <a:ext uri="{C183D7F6-B498-43B3-948B-1728B52AA6E4}">
                <adec:decorative xmlns:adec="http://schemas.microsoft.com/office/drawing/2017/decorative" val="1"/>
              </a:ext>
            </a:extLst>
          </p:cNvPr>
          <p:cNvSpPr/>
          <p:nvPr/>
        </p:nvSpPr>
        <p:spPr>
          <a:xfrm>
            <a:off x="4823191" y="2330416"/>
            <a:ext cx="1938821" cy="19388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0" name="Suorakulmio 10">
            <a:extLst>
              <a:ext uri="{FF2B5EF4-FFF2-40B4-BE49-F238E27FC236}">
                <a16:creationId xmlns:a16="http://schemas.microsoft.com/office/drawing/2014/main" id="{0D1969E0-B66F-E23F-FBAB-9D61BCA415BD}"/>
              </a:ext>
            </a:extLst>
          </p:cNvPr>
          <p:cNvSpPr/>
          <p:nvPr/>
        </p:nvSpPr>
        <p:spPr>
          <a:xfrm>
            <a:off x="4637062" y="2766638"/>
            <a:ext cx="2311078" cy="984885"/>
          </a:xfrm>
          <a:prstGeom prst="rect">
            <a:avLst/>
          </a:prstGeom>
        </p:spPr>
        <p:txBody>
          <a:bodyPr wrap="square" lIns="91440" tIns="45720" rIns="91440" bIns="45720" anchor="ctr" anchorCtr="0">
            <a:spAutoFit/>
          </a:bodyPr>
          <a:lstStyle/>
          <a:p>
            <a:pPr lvl="0" algn="ctr">
              <a:spcBef>
                <a:spcPts val="1000"/>
              </a:spcBef>
              <a:buClr>
                <a:srgbClr val="28549A"/>
              </a:buClr>
              <a:defRPr/>
            </a:pPr>
            <a:r>
              <a:rPr lang="fi-FI" sz="4000" b="1" dirty="0">
                <a:solidFill>
                  <a:srgbClr val="FFFFFF"/>
                </a:solidFill>
                <a:latin typeface="Montserrat Black"/>
              </a:rPr>
              <a:t>562</a:t>
            </a:r>
            <a:endParaRPr lang="fi-FI" sz="4000" b="1" dirty="0">
              <a:solidFill>
                <a:srgbClr val="FFFFFF"/>
              </a:solidFill>
              <a:latin typeface="Montserrat Black" pitchFamily="2" charset="77"/>
            </a:endParaRPr>
          </a:p>
          <a:p>
            <a:pPr lvl="0" algn="ctr">
              <a:buClr>
                <a:srgbClr val="28549A"/>
              </a:buClr>
              <a:defRPr/>
            </a:pPr>
            <a:r>
              <a:rPr lang="fi-FI" b="1" dirty="0" err="1">
                <a:solidFill>
                  <a:srgbClr val="FFFFFF"/>
                </a:solidFill>
                <a:latin typeface="+mj-lt"/>
              </a:rPr>
              <a:t>sports</a:t>
            </a:r>
            <a:r>
              <a:rPr lang="fi-FI" b="1" dirty="0">
                <a:solidFill>
                  <a:srgbClr val="FFFFFF"/>
                </a:solidFill>
                <a:latin typeface="+mj-lt"/>
              </a:rPr>
              <a:t> </a:t>
            </a:r>
            <a:r>
              <a:rPr lang="fi-FI" b="1" dirty="0" err="1">
                <a:solidFill>
                  <a:srgbClr val="FFFFFF"/>
                </a:solidFill>
                <a:latin typeface="+mj-lt"/>
              </a:rPr>
              <a:t>facilities</a:t>
            </a:r>
            <a:endParaRPr lang="fi-FI" b="1" dirty="0">
              <a:solidFill>
                <a:srgbClr val="FFFFFF"/>
              </a:solidFill>
              <a:latin typeface="+mj-lt"/>
            </a:endParaRPr>
          </a:p>
        </p:txBody>
      </p:sp>
    </p:spTree>
    <p:extLst>
      <p:ext uri="{BB962C8B-B14F-4D97-AF65-F5344CB8AC3E}">
        <p14:creationId xmlns:p14="http://schemas.microsoft.com/office/powerpoint/2010/main" val="273880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1060926"/>
          </a:xfrm>
        </p:spPr>
        <p:txBody>
          <a:bodyPr/>
          <a:lstStyle/>
          <a:p>
            <a:r>
              <a:rPr lang="en-GB" dirty="0"/>
              <a:t>City of</a:t>
            </a:r>
            <a:br>
              <a:rPr lang="en-GB" dirty="0"/>
            </a:br>
            <a:r>
              <a:rPr lang="en-GB" dirty="0"/>
              <a:t>sports enthusiasts</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121104"/>
            <a:ext cx="5480376" cy="4736896"/>
          </a:xfrm>
        </p:spPr>
        <p:txBody>
          <a:bodyPr vert="horz" lIns="91440" tIns="45720" rIns="91440" bIns="45720" rtlCol="0" anchor="t">
            <a:noAutofit/>
          </a:bodyPr>
          <a:lstStyle/>
          <a:p>
            <a:r>
              <a:rPr lang="fi-FI" sz="2200" b="1" dirty="0"/>
              <a:t>635,000</a:t>
            </a:r>
            <a:r>
              <a:rPr lang="fi-FI" sz="2200" dirty="0"/>
              <a:t>  </a:t>
            </a:r>
            <a:r>
              <a:rPr lang="fi-FI" sz="2200" dirty="0" err="1"/>
              <a:t>people</a:t>
            </a:r>
            <a:r>
              <a:rPr lang="fi-FI" sz="2200" dirty="0"/>
              <a:t> </a:t>
            </a:r>
            <a:r>
              <a:rPr lang="fi-FI" sz="2200" dirty="0" err="1"/>
              <a:t>see</a:t>
            </a:r>
            <a:r>
              <a:rPr lang="fi-FI" sz="2200" dirty="0"/>
              <a:t> SM-Liiga ice hockey</a:t>
            </a:r>
            <a:br>
              <a:rPr lang="fi-FI" sz="2200" dirty="0"/>
            </a:br>
            <a:r>
              <a:rPr lang="fi-FI" sz="2200" dirty="0" err="1"/>
              <a:t>games</a:t>
            </a:r>
            <a:r>
              <a:rPr lang="fi-FI" sz="2200" dirty="0"/>
              <a:t> at Nokia </a:t>
            </a:r>
            <a:r>
              <a:rPr lang="fi-FI" sz="2200" dirty="0" err="1"/>
              <a:t>Arena</a:t>
            </a:r>
            <a:r>
              <a:rPr lang="fi-FI" sz="2200" dirty="0"/>
              <a:t> </a:t>
            </a:r>
          </a:p>
          <a:p>
            <a:r>
              <a:rPr lang="fi-FI" sz="2200" b="1" dirty="0"/>
              <a:t>26,000 </a:t>
            </a:r>
            <a:r>
              <a:rPr lang="fi-FI" sz="2200" dirty="0" err="1"/>
              <a:t>people</a:t>
            </a:r>
            <a:r>
              <a:rPr lang="fi-FI" sz="2200" dirty="0"/>
              <a:t> </a:t>
            </a:r>
            <a:r>
              <a:rPr lang="fi-FI" sz="2200" dirty="0" err="1"/>
              <a:t>see</a:t>
            </a:r>
            <a:r>
              <a:rPr lang="fi-FI" sz="2200" dirty="0"/>
              <a:t> Veikkausliiga </a:t>
            </a:r>
            <a:br>
              <a:rPr lang="fi-FI" sz="2200" dirty="0"/>
            </a:br>
            <a:r>
              <a:rPr lang="fi-FI" sz="2200" dirty="0" err="1"/>
              <a:t>football</a:t>
            </a:r>
            <a:r>
              <a:rPr lang="fi-FI" sz="2200" dirty="0"/>
              <a:t> home </a:t>
            </a:r>
            <a:r>
              <a:rPr lang="fi-FI" sz="2200" dirty="0" err="1"/>
              <a:t>games</a:t>
            </a:r>
            <a:r>
              <a:rPr lang="fi-FI" sz="2200" dirty="0"/>
              <a:t> </a:t>
            </a:r>
          </a:p>
          <a:p>
            <a:r>
              <a:rPr lang="fi-FI" sz="2200" b="1" dirty="0"/>
              <a:t>21,000 </a:t>
            </a:r>
            <a:r>
              <a:rPr lang="fi-FI" sz="2200" dirty="0" err="1"/>
              <a:t>people</a:t>
            </a:r>
            <a:r>
              <a:rPr lang="fi-FI" sz="2200" dirty="0"/>
              <a:t> </a:t>
            </a:r>
            <a:r>
              <a:rPr lang="fi-FI" sz="2200" dirty="0" err="1"/>
              <a:t>see</a:t>
            </a:r>
            <a:r>
              <a:rPr lang="fi-FI" sz="2200" dirty="0"/>
              <a:t> </a:t>
            </a:r>
            <a:r>
              <a:rPr lang="fi-FI" sz="2200" dirty="0" err="1"/>
              <a:t>women’s</a:t>
            </a:r>
            <a:r>
              <a:rPr lang="fi-FI" sz="2200" dirty="0"/>
              <a:t> and </a:t>
            </a:r>
            <a:br>
              <a:rPr lang="fi-FI" sz="2200" dirty="0"/>
            </a:br>
            <a:r>
              <a:rPr lang="fi-FI" sz="2200" dirty="0" err="1"/>
              <a:t>men's</a:t>
            </a:r>
            <a:r>
              <a:rPr lang="fi-FI" sz="2200" dirty="0"/>
              <a:t> </a:t>
            </a:r>
            <a:r>
              <a:rPr lang="fi-FI" sz="2200" dirty="0" err="1"/>
              <a:t>teams</a:t>
            </a:r>
            <a:r>
              <a:rPr lang="fi-FI" sz="2200" dirty="0"/>
              <a:t> </a:t>
            </a:r>
            <a:r>
              <a:rPr lang="fi-FI" sz="2200" dirty="0" err="1"/>
              <a:t>floorball</a:t>
            </a:r>
            <a:r>
              <a:rPr lang="fi-FI" sz="2200" dirty="0"/>
              <a:t> home </a:t>
            </a:r>
            <a:r>
              <a:rPr lang="fi-FI" sz="2200" dirty="0" err="1"/>
              <a:t>games</a:t>
            </a:r>
            <a:r>
              <a:rPr lang="fi-FI" sz="2200" dirty="0"/>
              <a:t> </a:t>
            </a:r>
          </a:p>
          <a:p>
            <a:r>
              <a:rPr lang="fi-FI" sz="2200" b="1" dirty="0"/>
              <a:t>10,000</a:t>
            </a:r>
            <a:r>
              <a:rPr lang="fi-FI" sz="2200" dirty="0"/>
              <a:t> </a:t>
            </a:r>
            <a:r>
              <a:rPr lang="fi-FI" sz="2200" dirty="0" err="1"/>
              <a:t>people</a:t>
            </a:r>
            <a:r>
              <a:rPr lang="fi-FI" sz="2200" dirty="0"/>
              <a:t> </a:t>
            </a:r>
            <a:r>
              <a:rPr lang="fi-FI" sz="2200" dirty="0" err="1"/>
              <a:t>see</a:t>
            </a:r>
            <a:r>
              <a:rPr lang="fi-FI" sz="2200" dirty="0"/>
              <a:t> Korisliiga </a:t>
            </a:r>
            <a:r>
              <a:rPr lang="fi-FI" sz="2200" dirty="0" err="1"/>
              <a:t>basketball</a:t>
            </a:r>
            <a:r>
              <a:rPr lang="fi-FI" sz="2200" dirty="0"/>
              <a:t> </a:t>
            </a:r>
            <a:br>
              <a:rPr lang="fi-FI" sz="2200" dirty="0"/>
            </a:br>
            <a:r>
              <a:rPr lang="fi-FI" sz="2200" dirty="0"/>
              <a:t>home </a:t>
            </a:r>
            <a:r>
              <a:rPr lang="fi-FI" sz="2200" dirty="0" err="1"/>
              <a:t>games</a:t>
            </a:r>
            <a:r>
              <a:rPr lang="fi-FI" sz="2200" dirty="0"/>
              <a:t>  </a:t>
            </a:r>
          </a:p>
          <a:p>
            <a:pPr>
              <a:spcAft>
                <a:spcPts val="500"/>
              </a:spcAft>
            </a:pPr>
            <a:r>
              <a:rPr lang="fi-FI" sz="2200" b="1" dirty="0"/>
              <a:t>35,000</a:t>
            </a:r>
            <a:r>
              <a:rPr lang="fi-FI" sz="2200" dirty="0"/>
              <a:t> </a:t>
            </a:r>
            <a:r>
              <a:rPr lang="fi-FI" sz="2200" dirty="0" err="1"/>
              <a:t>see</a:t>
            </a:r>
            <a:r>
              <a:rPr lang="fi-FI" sz="2200" dirty="0"/>
              <a:t> </a:t>
            </a:r>
            <a:r>
              <a:rPr lang="fi-FI" sz="2200" dirty="0" err="1"/>
              <a:t>the</a:t>
            </a:r>
            <a:r>
              <a:rPr lang="fi-FI" sz="2200" dirty="0"/>
              <a:t> Superpesis and </a:t>
            </a:r>
            <a:br>
              <a:rPr lang="fi-FI" sz="2200" dirty="0"/>
            </a:br>
            <a:r>
              <a:rPr lang="fi-FI" sz="2200" dirty="0" err="1"/>
              <a:t>Ykköspesisfinnish</a:t>
            </a:r>
            <a:r>
              <a:rPr lang="fi-FI" sz="2200" dirty="0"/>
              <a:t> baseball home </a:t>
            </a:r>
            <a:r>
              <a:rPr lang="fi-FI" sz="2200" dirty="0" err="1"/>
              <a:t>games</a:t>
            </a:r>
            <a:r>
              <a:rPr lang="fi-FI" sz="2200" dirty="0"/>
              <a:t> </a:t>
            </a:r>
          </a:p>
          <a:p>
            <a:pPr marL="0" indent="0">
              <a:buNone/>
            </a:pPr>
            <a:r>
              <a:rPr lang="fi-FI" sz="1800" dirty="0"/>
              <a:t>(</a:t>
            </a:r>
            <a:r>
              <a:rPr lang="fi-FI" sz="1800" dirty="0" err="1"/>
              <a:t>Statistics</a:t>
            </a:r>
            <a:r>
              <a:rPr lang="fi-FI" sz="1800" dirty="0"/>
              <a:t> </a:t>
            </a:r>
            <a:r>
              <a:rPr lang="fi-FI" sz="1800" dirty="0" err="1"/>
              <a:t>from</a:t>
            </a:r>
            <a:r>
              <a:rPr lang="fi-FI" sz="1800" dirty="0"/>
              <a:t> 2022-2023)</a:t>
            </a:r>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5FCE1097-1BB8-9645-9386-F34E2A396E64}" type="datetime1">
              <a:rPr lang="fi-FI" smtClean="0"/>
              <a:t>3.11.2025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41</a:t>
            </a:fld>
            <a:endParaRPr lang="fi-FI"/>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760FAD13-9534-0987-CB39-C60517D836CA}"/>
              </a:ext>
              <a:ext uri="{C183D7F6-B498-43B3-948B-1728B52AA6E4}">
                <adec:decorative xmlns:adec="http://schemas.microsoft.com/office/drawing/2017/decorative" val="1"/>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7" name="Picture 6" descr="A group of Finnish basket ball fans cheering.">
            <a:extLst>
              <a:ext uri="{FF2B5EF4-FFF2-40B4-BE49-F238E27FC236}">
                <a16:creationId xmlns:a16="http://schemas.microsoft.com/office/drawing/2014/main" id="{4A31FC50-66CB-13C0-1CDC-FDDC2B56A6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581"/>
            <a:ext cx="6002767" cy="6856419"/>
          </a:xfrm>
          <a:prstGeom prst="rect">
            <a:avLst/>
          </a:prstGeom>
        </p:spPr>
      </p:pic>
    </p:spTree>
    <p:extLst>
      <p:ext uri="{BB962C8B-B14F-4D97-AF65-F5344CB8AC3E}">
        <p14:creationId xmlns:p14="http://schemas.microsoft.com/office/powerpoint/2010/main" val="199517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Two children and their mother on a boat deck, leaning against the railing. One child is looking at the camera and smiling.">
            <a:extLst>
              <a:ext uri="{FF2B5EF4-FFF2-40B4-BE49-F238E27FC236}">
                <a16:creationId xmlns:a16="http://schemas.microsoft.com/office/drawing/2014/main" id="{F5841161-1352-70E8-0C59-22E1C9D40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3" y="0"/>
            <a:ext cx="12185373"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0" y="-17032"/>
            <a:ext cx="6077415" cy="6878548"/>
          </a:xfrm>
          <a:prstGeom prst="rect">
            <a:avLst/>
          </a:prstGeom>
          <a:solidFill>
            <a:schemeClr val="tx2">
              <a:lumMod val="75000"/>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798669" y="1345501"/>
            <a:ext cx="4930466" cy="1060926"/>
          </a:xfrm>
        </p:spPr>
        <p:txBody>
          <a:bodyPr/>
          <a:lstStyle/>
          <a:p>
            <a:r>
              <a:rPr lang="fi-FI" dirty="0">
                <a:solidFill>
                  <a:schemeClr val="bg1"/>
                </a:solidFill>
              </a:rPr>
              <a:t>Tampere for </a:t>
            </a:r>
            <a:r>
              <a:rPr lang="fi-FI" dirty="0" err="1">
                <a:solidFill>
                  <a:schemeClr val="bg1"/>
                </a:solidFill>
              </a:rPr>
              <a:t>families</a:t>
            </a:r>
            <a:endParaRPr lang="fi-FI" dirty="0">
              <a:solidFill>
                <a:schemeClr val="bg1"/>
              </a:solidFill>
            </a:endParaRP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798669" y="2694922"/>
            <a:ext cx="4728165" cy="2640404"/>
          </a:xfrm>
        </p:spPr>
        <p:txBody>
          <a:bodyPr/>
          <a:lstStyle/>
          <a:p>
            <a:pPr>
              <a:buClr>
                <a:schemeClr val="accent1"/>
              </a:buClr>
            </a:pPr>
            <a:r>
              <a:rPr lang="fi-FI" b="1" dirty="0">
                <a:solidFill>
                  <a:schemeClr val="bg1"/>
                </a:solidFill>
              </a:rPr>
              <a:t>30 </a:t>
            </a:r>
            <a:r>
              <a:rPr lang="fi-FI" b="1" dirty="0" err="1">
                <a:solidFill>
                  <a:schemeClr val="bg1"/>
                </a:solidFill>
              </a:rPr>
              <a:t>rides</a:t>
            </a:r>
            <a:r>
              <a:rPr lang="fi-FI" b="1" dirty="0">
                <a:solidFill>
                  <a:schemeClr val="bg1"/>
                </a:solidFill>
              </a:rPr>
              <a:t> in Särkänniemi</a:t>
            </a:r>
          </a:p>
          <a:p>
            <a:pPr>
              <a:buClr>
                <a:schemeClr val="accent1"/>
              </a:buClr>
            </a:pPr>
            <a:r>
              <a:rPr lang="fi-FI" b="1" dirty="0">
                <a:solidFill>
                  <a:schemeClr val="bg1"/>
                </a:solidFill>
              </a:rPr>
              <a:t>Summer </a:t>
            </a:r>
            <a:r>
              <a:rPr lang="fi-FI" b="1" dirty="0" err="1">
                <a:solidFill>
                  <a:schemeClr val="bg1"/>
                </a:solidFill>
              </a:rPr>
              <a:t>oasis</a:t>
            </a:r>
            <a:r>
              <a:rPr lang="fi-FI" b="1" dirty="0">
                <a:solidFill>
                  <a:schemeClr val="bg1"/>
                </a:solidFill>
              </a:rPr>
              <a:t> </a:t>
            </a:r>
            <a:r>
              <a:rPr lang="fi-FI" b="1" dirty="0" err="1">
                <a:solidFill>
                  <a:schemeClr val="bg1"/>
                </a:solidFill>
              </a:rPr>
              <a:t>Viikinsaari</a:t>
            </a:r>
            <a:endParaRPr lang="fi-FI" b="1" dirty="0">
              <a:solidFill>
                <a:schemeClr val="bg1"/>
              </a:solidFill>
            </a:endParaRPr>
          </a:p>
          <a:p>
            <a:pPr>
              <a:buClr>
                <a:schemeClr val="accent1"/>
              </a:buClr>
            </a:pPr>
            <a:r>
              <a:rPr lang="fi-FI" b="1">
                <a:solidFill>
                  <a:schemeClr val="bg1"/>
                </a:solidFill>
              </a:rPr>
              <a:t>16 </a:t>
            </a:r>
            <a:r>
              <a:rPr lang="fi-FI" b="1" dirty="0" err="1">
                <a:solidFill>
                  <a:schemeClr val="bg1"/>
                </a:solidFill>
              </a:rPr>
              <a:t>museums</a:t>
            </a:r>
            <a:endParaRPr lang="fi-FI" b="1" dirty="0">
              <a:solidFill>
                <a:schemeClr val="bg1"/>
              </a:solidFill>
            </a:endParaRPr>
          </a:p>
          <a:p>
            <a:pPr>
              <a:buClr>
                <a:schemeClr val="accent1"/>
              </a:buClr>
            </a:pPr>
            <a:r>
              <a:rPr lang="fi-FI" b="1" dirty="0">
                <a:solidFill>
                  <a:schemeClr val="bg1"/>
                </a:solidFill>
              </a:rPr>
              <a:t>13 </a:t>
            </a:r>
            <a:r>
              <a:rPr lang="fi-FI" b="1" dirty="0" err="1">
                <a:solidFill>
                  <a:schemeClr val="bg1"/>
                </a:solidFill>
              </a:rPr>
              <a:t>parks</a:t>
            </a:r>
            <a:endParaRPr lang="fi-FI" b="1" dirty="0">
              <a:solidFill>
                <a:schemeClr val="bg1"/>
              </a:solidFill>
            </a:endParaRPr>
          </a:p>
          <a:p>
            <a:pPr>
              <a:buClr>
                <a:schemeClr val="accent1"/>
              </a:buClr>
            </a:pPr>
            <a:r>
              <a:rPr lang="fi-FI" b="1" dirty="0">
                <a:solidFill>
                  <a:schemeClr val="bg1"/>
                </a:solidFill>
              </a:rPr>
              <a:t>219 </a:t>
            </a:r>
            <a:r>
              <a:rPr lang="fi-FI" b="1" dirty="0" err="1">
                <a:solidFill>
                  <a:schemeClr val="bg1"/>
                </a:solidFill>
              </a:rPr>
              <a:t>playgrounds</a:t>
            </a: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 uri="{C183D7F6-B498-43B3-948B-1728B52AA6E4}">
                <adec:decorative xmlns:adec="http://schemas.microsoft.com/office/drawing/2017/decorative" val="1"/>
              </a:ext>
            </a:extLst>
          </p:cNvPr>
          <p:cNvSpPr>
            <a:spLocks noGrp="1"/>
          </p:cNvSpPr>
          <p:nvPr>
            <p:ph type="dt" sz="half" idx="2"/>
          </p:nvPr>
        </p:nvSpPr>
        <p:spPr/>
        <p:txBody>
          <a:bodyPr/>
          <a:lstStyle/>
          <a:p>
            <a:fld id="{673254B0-A76C-3A4F-B3D7-7CE46D98E5F0}"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Opa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53077A3-6476-AB87-B65E-EE057A6B31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2" name="Suorakulmio 13">
            <a:extLst>
              <a:ext uri="{FF2B5EF4-FFF2-40B4-BE49-F238E27FC236}">
                <a16:creationId xmlns:a16="http://schemas.microsoft.com/office/drawing/2014/main" id="{8BA71B76-3564-6658-1F72-F8C7654A658D}"/>
              </a:ext>
              <a:ext uri="{C183D7F6-B498-43B3-948B-1728B52AA6E4}">
                <adec:decorative xmlns:adec="http://schemas.microsoft.com/office/drawing/2017/decorative" val="1"/>
              </a:ext>
            </a:extLst>
          </p:cNvPr>
          <p:cNvSpPr>
            <a:spLocks/>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36246" y="3206282"/>
            <a:ext cx="4765657"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HOME</a:t>
            </a:r>
          </a:p>
        </p:txBody>
      </p:sp>
      <p:sp>
        <p:nvSpPr>
          <p:cNvPr id="16" name="Suorakulmio 15">
            <a:extLst>
              <a:ext uri="{FF2B5EF4-FFF2-40B4-BE49-F238E27FC236}">
                <a16:creationId xmlns:a16="http://schemas.microsoft.com/office/drawing/2014/main" id="{A76AE085-D16F-0249-8EA1-4CDA92BAF8D7}"/>
              </a:ext>
            </a:extLst>
          </p:cNvPr>
          <p:cNvSpPr/>
          <p:nvPr/>
        </p:nvSpPr>
        <p:spPr>
          <a:xfrm>
            <a:off x="847567" y="4692789"/>
            <a:ext cx="4912372" cy="1384626"/>
          </a:xfrm>
          <a:prstGeom prst="rect">
            <a:avLst/>
          </a:prstGeom>
          <a:noFill/>
        </p:spPr>
        <p:txBody>
          <a:bodyPr wrap="square">
            <a:noAutofit/>
          </a:bodyPr>
          <a:lstStyle/>
          <a:p>
            <a:pPr lvl="0">
              <a:defRPr/>
            </a:pPr>
            <a:r>
              <a:rPr lang="fi-FI" sz="2000" dirty="0">
                <a:solidFill>
                  <a:schemeClr val="bg1"/>
                </a:solidFill>
              </a:rPr>
              <a:t>Home is </a:t>
            </a:r>
            <a:r>
              <a:rPr lang="fi-FI" sz="2000" dirty="0" err="1">
                <a:solidFill>
                  <a:schemeClr val="bg1"/>
                </a:solidFill>
              </a:rPr>
              <a:t>always</a:t>
            </a:r>
            <a:r>
              <a:rPr lang="fi-FI" sz="2000" dirty="0">
                <a:solidFill>
                  <a:schemeClr val="bg1"/>
                </a:solidFill>
              </a:rPr>
              <a:t> </a:t>
            </a:r>
            <a:r>
              <a:rPr lang="fi-FI" sz="2000" dirty="0" err="1">
                <a:solidFill>
                  <a:schemeClr val="bg1"/>
                </a:solidFill>
              </a:rPr>
              <a:t>close</a:t>
            </a:r>
            <a:r>
              <a:rPr lang="fi-FI" sz="2000" dirty="0">
                <a:solidFill>
                  <a:schemeClr val="bg1"/>
                </a:solidFill>
              </a:rPr>
              <a:t> to </a:t>
            </a:r>
            <a:r>
              <a:rPr lang="fi-FI" sz="2000" dirty="0" err="1">
                <a:solidFill>
                  <a:schemeClr val="bg1"/>
                </a:solidFill>
              </a:rPr>
              <a:t>one’s</a:t>
            </a:r>
            <a:r>
              <a:rPr lang="fi-FI" sz="2000" dirty="0">
                <a:solidFill>
                  <a:schemeClr val="bg1"/>
                </a:solidFill>
              </a:rPr>
              <a:t> </a:t>
            </a:r>
            <a:r>
              <a:rPr lang="fi-FI" sz="2000" dirty="0" err="1">
                <a:solidFill>
                  <a:schemeClr val="bg1"/>
                </a:solidFill>
              </a:rPr>
              <a:t>heart</a:t>
            </a:r>
            <a:r>
              <a:rPr lang="fi-FI" sz="2000" dirty="0">
                <a:solidFill>
                  <a:schemeClr val="bg1"/>
                </a:solidFill>
              </a:rPr>
              <a:t> </a:t>
            </a:r>
            <a:r>
              <a:rPr lang="fi-FI" sz="2000" dirty="0" err="1">
                <a:solidFill>
                  <a:schemeClr val="bg1"/>
                </a:solidFill>
              </a:rPr>
              <a:t>but</a:t>
            </a:r>
            <a:r>
              <a:rPr lang="fi-FI" sz="2000" dirty="0">
                <a:solidFill>
                  <a:schemeClr val="bg1"/>
                </a:solidFill>
              </a:rPr>
              <a:t> </a:t>
            </a:r>
            <a:r>
              <a:rPr lang="fi-FI" sz="2000" dirty="0" err="1">
                <a:solidFill>
                  <a:schemeClr val="bg1"/>
                </a:solidFill>
              </a:rPr>
              <a:t>different</a:t>
            </a:r>
            <a:r>
              <a:rPr lang="fi-FI" sz="2000" dirty="0">
                <a:solidFill>
                  <a:schemeClr val="bg1"/>
                </a:solidFill>
              </a:rPr>
              <a:t> for </a:t>
            </a:r>
            <a:r>
              <a:rPr lang="fi-FI" sz="2000" dirty="0" err="1">
                <a:solidFill>
                  <a:schemeClr val="bg1"/>
                </a:solidFill>
              </a:rPr>
              <a:t>each</a:t>
            </a:r>
            <a:r>
              <a:rPr lang="fi-FI" sz="2000" dirty="0">
                <a:solidFill>
                  <a:schemeClr val="bg1"/>
                </a:solidFill>
              </a:rPr>
              <a:t> of us. Tampere is a home </a:t>
            </a:r>
            <a:r>
              <a:rPr lang="fi-FI" sz="2000" dirty="0" err="1">
                <a:solidFill>
                  <a:schemeClr val="bg1"/>
                </a:solidFill>
              </a:rPr>
              <a:t>that</a:t>
            </a:r>
            <a:r>
              <a:rPr lang="fi-FI" sz="2000" dirty="0">
                <a:solidFill>
                  <a:schemeClr val="bg1"/>
                </a:solidFill>
              </a:rPr>
              <a:t> </a:t>
            </a:r>
            <a:r>
              <a:rPr lang="fi-FI" sz="2000" dirty="0" err="1">
                <a:solidFill>
                  <a:schemeClr val="bg1"/>
                </a:solidFill>
              </a:rPr>
              <a:t>offers</a:t>
            </a:r>
            <a:r>
              <a:rPr lang="fi-FI" sz="2000" dirty="0">
                <a:solidFill>
                  <a:schemeClr val="bg1"/>
                </a:solidFill>
              </a:rPr>
              <a:t> a </a:t>
            </a:r>
            <a:r>
              <a:rPr lang="fi-FI" sz="2000" dirty="0" err="1">
                <a:solidFill>
                  <a:schemeClr val="bg1"/>
                </a:solidFill>
              </a:rPr>
              <a:t>good</a:t>
            </a:r>
            <a:r>
              <a:rPr lang="fi-FI" sz="2000" dirty="0">
                <a:solidFill>
                  <a:schemeClr val="bg1"/>
                </a:solidFill>
              </a:rPr>
              <a:t> </a:t>
            </a:r>
            <a:r>
              <a:rPr lang="fi-FI" sz="2000" dirty="0" err="1">
                <a:solidFill>
                  <a:schemeClr val="bg1"/>
                </a:solidFill>
              </a:rPr>
              <a:t>place</a:t>
            </a:r>
            <a:r>
              <a:rPr lang="fi-FI" sz="2000" dirty="0">
                <a:solidFill>
                  <a:schemeClr val="bg1"/>
                </a:solidFill>
              </a:rPr>
              <a:t> to live, </a:t>
            </a:r>
            <a:r>
              <a:rPr lang="fi-FI" sz="2000" dirty="0" err="1">
                <a:solidFill>
                  <a:schemeClr val="bg1"/>
                </a:solidFill>
              </a:rPr>
              <a:t>study</a:t>
            </a:r>
            <a:r>
              <a:rPr lang="fi-FI" sz="2000" dirty="0">
                <a:solidFill>
                  <a:schemeClr val="bg1"/>
                </a:solidFill>
              </a:rPr>
              <a:t>, </a:t>
            </a:r>
            <a:r>
              <a:rPr lang="fi-FI" sz="2000" dirty="0" err="1">
                <a:solidFill>
                  <a:schemeClr val="bg1"/>
                </a:solidFill>
              </a:rPr>
              <a:t>work</a:t>
            </a:r>
            <a:r>
              <a:rPr lang="fi-FI" sz="2000" dirty="0">
                <a:solidFill>
                  <a:schemeClr val="bg1"/>
                </a:solidFill>
              </a:rPr>
              <a:t> </a:t>
            </a:r>
            <a:br>
              <a:rPr lang="fi-FI" sz="2000" dirty="0">
                <a:solidFill>
                  <a:schemeClr val="bg1"/>
                </a:solidFill>
              </a:rPr>
            </a:br>
            <a:r>
              <a:rPr lang="fi-FI" sz="2000" dirty="0">
                <a:solidFill>
                  <a:schemeClr val="bg1"/>
                </a:solidFill>
              </a:rPr>
              <a:t>and </a:t>
            </a:r>
            <a:r>
              <a:rPr lang="fi-FI" sz="2000" dirty="0" err="1">
                <a:solidFill>
                  <a:schemeClr val="bg1"/>
                </a:solidFill>
              </a:rPr>
              <a:t>run</a:t>
            </a:r>
            <a:r>
              <a:rPr lang="fi-FI" sz="2000" dirty="0">
                <a:solidFill>
                  <a:schemeClr val="bg1"/>
                </a:solidFill>
              </a:rPr>
              <a:t> a business in, </a:t>
            </a:r>
            <a:r>
              <a:rPr lang="fi-FI" sz="2000" dirty="0" err="1">
                <a:solidFill>
                  <a:schemeClr val="bg1"/>
                </a:solidFill>
              </a:rPr>
              <a:t>or</a:t>
            </a:r>
            <a:r>
              <a:rPr lang="fi-FI" sz="2000" dirty="0">
                <a:solidFill>
                  <a:schemeClr val="bg1"/>
                </a:solidFill>
              </a:rPr>
              <a:t> just to </a:t>
            </a:r>
            <a:r>
              <a:rPr lang="fi-FI" sz="2000" dirty="0" err="1">
                <a:solidFill>
                  <a:schemeClr val="bg1"/>
                </a:solidFill>
              </a:rPr>
              <a:t>visit</a:t>
            </a:r>
            <a:r>
              <a:rPr lang="fi-FI" sz="2000" dirty="0">
                <a:solidFill>
                  <a:schemeClr val="bg1"/>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3875F006-F9EA-8A4F-AAC6-0C5FC1CE7B8A}"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6" descr="A couple walking along a lakeside sidewalk on a summer evening.">
            <a:extLst>
              <a:ext uri="{FF2B5EF4-FFF2-40B4-BE49-F238E27FC236}">
                <a16:creationId xmlns:a16="http://schemas.microsoft.com/office/drawing/2014/main" id="{7A9A8D55-4CC9-C58A-907B-71A47F4E81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
            <a:ext cx="6622995" cy="6857998"/>
          </a:xfrm>
          <a:prstGeom prst="rect">
            <a:avLst/>
          </a:prstGeom>
          <a:ln>
            <a:noFill/>
          </a:ln>
          <a:effectLst/>
        </p:spPr>
      </p:pic>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7083958" y="825198"/>
            <a:ext cx="4930466" cy="1060926"/>
          </a:xfrm>
        </p:spPr>
        <p:txBody>
          <a:bodyPr/>
          <a:lstStyle/>
          <a:p>
            <a:r>
              <a:rPr lang="fi-FI" dirty="0" err="1"/>
              <a:t>The</a:t>
            </a:r>
            <a:r>
              <a:rPr lang="fi-FI" dirty="0"/>
              <a:t> </a:t>
            </a:r>
            <a:r>
              <a:rPr lang="fi-FI" dirty="0" err="1"/>
              <a:t>most</a:t>
            </a:r>
            <a:r>
              <a:rPr lang="fi-FI" dirty="0"/>
              <a:t> </a:t>
            </a:r>
            <a:r>
              <a:rPr lang="fi-FI" dirty="0" err="1"/>
              <a:t>appealing</a:t>
            </a:r>
            <a:r>
              <a:rPr lang="fi-FI" dirty="0"/>
              <a:t> city to </a:t>
            </a:r>
            <a:r>
              <a:rPr lang="fi-FI" dirty="0" err="1"/>
              <a:t>settle</a:t>
            </a:r>
            <a:r>
              <a:rPr lang="fi-FI" dirty="0"/>
              <a:t> in</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588235" y="2325499"/>
            <a:ext cx="4545898" cy="4532501"/>
          </a:xfrm>
        </p:spPr>
        <p:txBody>
          <a:bodyPr>
            <a:normAutofit/>
          </a:bodyPr>
          <a:lstStyle/>
          <a:p>
            <a:pPr marL="0" indent="0">
              <a:spcBef>
                <a:spcPts val="400"/>
              </a:spcBef>
              <a:buNone/>
            </a:pPr>
            <a:r>
              <a:rPr lang="fi-FI" sz="2000" b="1" dirty="0" err="1"/>
              <a:t>Why</a:t>
            </a:r>
            <a:r>
              <a:rPr lang="fi-FI" sz="2000" b="1" dirty="0"/>
              <a:t> Tampere?</a:t>
            </a:r>
          </a:p>
          <a:p>
            <a:pPr>
              <a:spcBef>
                <a:spcPts val="400"/>
              </a:spcBef>
            </a:pPr>
            <a:r>
              <a:rPr lang="fi-FI" sz="2000" dirty="0"/>
              <a:t>A </a:t>
            </a:r>
            <a:r>
              <a:rPr lang="fi-FI" sz="2000" dirty="0" err="1"/>
              <a:t>relaxed</a:t>
            </a:r>
            <a:r>
              <a:rPr lang="fi-FI" sz="2000" dirty="0"/>
              <a:t> and </a:t>
            </a:r>
            <a:r>
              <a:rPr lang="fi-FI" sz="2000" dirty="0" err="1"/>
              <a:t>easy-going</a:t>
            </a:r>
            <a:r>
              <a:rPr lang="fi-FI" sz="2000" dirty="0"/>
              <a:t> </a:t>
            </a:r>
            <a:r>
              <a:rPr lang="fi-FI" sz="2000" dirty="0" err="1"/>
              <a:t>atmosphere</a:t>
            </a:r>
            <a:endParaRPr lang="fi-FI" sz="2000" dirty="0"/>
          </a:p>
          <a:p>
            <a:pPr>
              <a:spcBef>
                <a:spcPts val="400"/>
              </a:spcBef>
            </a:pPr>
            <a:r>
              <a:rPr lang="fi-FI" sz="2000" dirty="0" err="1"/>
              <a:t>Cost-effective</a:t>
            </a:r>
            <a:r>
              <a:rPr lang="fi-FI" sz="2000" dirty="0"/>
              <a:t> </a:t>
            </a:r>
            <a:r>
              <a:rPr lang="fi-FI" sz="2000" dirty="0" err="1"/>
              <a:t>housing</a:t>
            </a:r>
            <a:r>
              <a:rPr lang="fi-FI" sz="2000" dirty="0"/>
              <a:t> </a:t>
            </a:r>
            <a:r>
              <a:rPr lang="fi-FI" sz="2000" dirty="0" err="1"/>
              <a:t>opportunities</a:t>
            </a:r>
            <a:endParaRPr lang="fi-FI" sz="2000" dirty="0"/>
          </a:p>
          <a:p>
            <a:pPr>
              <a:spcBef>
                <a:spcPts val="400"/>
              </a:spcBef>
            </a:pPr>
            <a:r>
              <a:rPr lang="fi-FI" sz="2000" dirty="0" err="1"/>
              <a:t>Ongoing</a:t>
            </a:r>
            <a:r>
              <a:rPr lang="fi-FI" sz="2000" dirty="0"/>
              <a:t> </a:t>
            </a:r>
            <a:r>
              <a:rPr lang="fi-FI" sz="2000" dirty="0" err="1"/>
              <a:t>development</a:t>
            </a:r>
            <a:r>
              <a:rPr lang="fi-FI" sz="2000" dirty="0"/>
              <a:t> and </a:t>
            </a:r>
            <a:br>
              <a:rPr lang="fi-FI" sz="2000" dirty="0"/>
            </a:br>
            <a:r>
              <a:rPr lang="fi-FI" sz="2000" dirty="0" err="1"/>
              <a:t>renewal</a:t>
            </a:r>
            <a:r>
              <a:rPr lang="fi-FI" sz="2000" dirty="0"/>
              <a:t> of </a:t>
            </a:r>
            <a:r>
              <a:rPr lang="fi-FI" sz="2000" dirty="0" err="1"/>
              <a:t>residential</a:t>
            </a:r>
            <a:r>
              <a:rPr lang="fi-FI" sz="2000" dirty="0"/>
              <a:t> </a:t>
            </a:r>
            <a:r>
              <a:rPr lang="fi-FI" sz="2000" dirty="0" err="1"/>
              <a:t>areas</a:t>
            </a:r>
            <a:endParaRPr lang="fi-FI" sz="2000" dirty="0"/>
          </a:p>
          <a:p>
            <a:pPr>
              <a:spcBef>
                <a:spcPts val="400"/>
              </a:spcBef>
            </a:pPr>
            <a:r>
              <a:rPr lang="fi-FI" sz="2000" dirty="0" err="1"/>
              <a:t>Easy</a:t>
            </a:r>
            <a:r>
              <a:rPr lang="fi-FI" sz="2000" dirty="0"/>
              <a:t> to </a:t>
            </a:r>
            <a:r>
              <a:rPr lang="fi-FI" sz="2000" dirty="0" err="1"/>
              <a:t>move</a:t>
            </a:r>
            <a:r>
              <a:rPr lang="fi-FI" sz="2000" dirty="0"/>
              <a:t> </a:t>
            </a:r>
            <a:r>
              <a:rPr lang="fi-FI" sz="2000" dirty="0" err="1"/>
              <a:t>from</a:t>
            </a:r>
            <a:r>
              <a:rPr lang="fi-FI" sz="2000" dirty="0"/>
              <a:t> </a:t>
            </a:r>
            <a:r>
              <a:rPr lang="fi-FI" sz="2000" dirty="0" err="1"/>
              <a:t>place</a:t>
            </a:r>
            <a:r>
              <a:rPr lang="fi-FI" sz="2000" dirty="0"/>
              <a:t> to </a:t>
            </a:r>
            <a:r>
              <a:rPr lang="fi-FI" sz="2000" dirty="0" err="1"/>
              <a:t>place</a:t>
            </a:r>
            <a:r>
              <a:rPr lang="fi-FI" sz="2000" dirty="0"/>
              <a:t> on </a:t>
            </a:r>
            <a:r>
              <a:rPr lang="fi-FI" sz="2000" dirty="0" err="1"/>
              <a:t>foot</a:t>
            </a:r>
            <a:r>
              <a:rPr lang="fi-FI" sz="2000" dirty="0"/>
              <a:t>, </a:t>
            </a:r>
            <a:r>
              <a:rPr lang="fi-FI" sz="2000" dirty="0" err="1"/>
              <a:t>by</a:t>
            </a:r>
            <a:r>
              <a:rPr lang="fi-FI" sz="2000" dirty="0"/>
              <a:t> </a:t>
            </a:r>
            <a:r>
              <a:rPr lang="fi-FI" sz="2000" dirty="0" err="1"/>
              <a:t>bike</a:t>
            </a:r>
            <a:r>
              <a:rPr lang="fi-FI" sz="2000" dirty="0"/>
              <a:t> </a:t>
            </a:r>
            <a:r>
              <a:rPr lang="fi-FI" sz="2000" dirty="0" err="1"/>
              <a:t>or</a:t>
            </a:r>
            <a:r>
              <a:rPr lang="fi-FI" sz="2000" dirty="0"/>
              <a:t> </a:t>
            </a:r>
            <a:r>
              <a:rPr lang="fi-FI" sz="2000" dirty="0" err="1"/>
              <a:t>public</a:t>
            </a:r>
            <a:r>
              <a:rPr lang="fi-FI" sz="2000" dirty="0"/>
              <a:t> transport</a:t>
            </a:r>
          </a:p>
          <a:p>
            <a:pPr>
              <a:spcBef>
                <a:spcPts val="400"/>
              </a:spcBef>
            </a:pPr>
            <a:r>
              <a:rPr lang="fi-FI" sz="2000" dirty="0"/>
              <a:t>A </a:t>
            </a:r>
            <a:r>
              <a:rPr lang="fi-FI" sz="2000" dirty="0" err="1"/>
              <a:t>lot</a:t>
            </a:r>
            <a:r>
              <a:rPr lang="fi-FI" sz="2000" dirty="0"/>
              <a:t> of </a:t>
            </a:r>
            <a:r>
              <a:rPr lang="fi-FI" sz="2000" dirty="0" err="1"/>
              <a:t>activities</a:t>
            </a:r>
            <a:r>
              <a:rPr lang="fi-FI" sz="2000" dirty="0"/>
              <a:t> and </a:t>
            </a:r>
            <a:r>
              <a:rPr lang="fi-FI" sz="2000" dirty="0" err="1"/>
              <a:t>events</a:t>
            </a:r>
            <a:r>
              <a:rPr lang="fi-FI" sz="2000" dirty="0"/>
              <a:t> </a:t>
            </a:r>
            <a:br>
              <a:rPr lang="fi-FI" sz="2000" dirty="0"/>
            </a:br>
            <a:r>
              <a:rPr lang="fi-FI" sz="2000" dirty="0"/>
              <a:t>to </a:t>
            </a:r>
            <a:r>
              <a:rPr lang="fi-FI" sz="2000" dirty="0" err="1"/>
              <a:t>participate</a:t>
            </a:r>
            <a:endParaRPr lang="fi-FI" sz="2000" dirty="0"/>
          </a:p>
          <a:p>
            <a:pPr>
              <a:spcBef>
                <a:spcPts val="400"/>
              </a:spcBef>
            </a:pPr>
            <a:r>
              <a:rPr lang="fi-FI" sz="2000" dirty="0"/>
              <a:t>A </a:t>
            </a:r>
            <a:r>
              <a:rPr lang="fi-FI" sz="2000" dirty="0" err="1"/>
              <a:t>beach</a:t>
            </a:r>
            <a:r>
              <a:rPr lang="fi-FI" sz="2000" dirty="0"/>
              <a:t> </a:t>
            </a:r>
            <a:r>
              <a:rPr lang="fi-FI" sz="2000" dirty="0" err="1"/>
              <a:t>always</a:t>
            </a:r>
            <a:r>
              <a:rPr lang="fi-FI" sz="2000" dirty="0"/>
              <a:t> just a </a:t>
            </a:r>
            <a:r>
              <a:rPr lang="fi-FI" sz="2000" dirty="0" err="1"/>
              <a:t>bike</a:t>
            </a:r>
            <a:r>
              <a:rPr lang="fi-FI" sz="2000" dirty="0"/>
              <a:t> </a:t>
            </a:r>
            <a:r>
              <a:rPr lang="fi-FI" sz="2000" dirty="0" err="1"/>
              <a:t>ride</a:t>
            </a:r>
            <a:r>
              <a:rPr lang="fi-FI" sz="2000" dirty="0"/>
              <a:t> </a:t>
            </a:r>
            <a:r>
              <a:rPr lang="fi-FI" sz="2000" dirty="0" err="1"/>
              <a:t>away</a:t>
            </a:r>
            <a:endParaRPr lang="fi-FI" sz="2000" dirty="0"/>
          </a:p>
        </p:txBody>
      </p:sp>
      <p:sp>
        <p:nvSpPr>
          <p:cNvPr id="2" name="Päivämäärän paikkamerkki 1">
            <a:extLst>
              <a:ext uri="{FF2B5EF4-FFF2-40B4-BE49-F238E27FC236}">
                <a16:creationId xmlns:a16="http://schemas.microsoft.com/office/drawing/2014/main" id="{230C02E1-96F6-5F1D-604F-877FF407ACE0}"/>
              </a:ext>
              <a:ext uri="{C183D7F6-B498-43B3-948B-1728B52AA6E4}">
                <adec:decorative xmlns:adec="http://schemas.microsoft.com/office/drawing/2017/decorative" val="1"/>
              </a:ext>
            </a:extLst>
          </p:cNvPr>
          <p:cNvSpPr>
            <a:spLocks noGrp="1"/>
          </p:cNvSpPr>
          <p:nvPr>
            <p:ph type="dt" sz="half" idx="2"/>
          </p:nvPr>
        </p:nvSpPr>
        <p:spPr/>
        <p:txBody>
          <a:bodyPr/>
          <a:lstStyle/>
          <a:p>
            <a:fld id="{A651EFB6-7C51-1041-B1C2-0D6E690DCD49}" type="datetime1">
              <a:rPr lang="fi-FI" smtClean="0"/>
              <a:t>3.11.2025</a:t>
            </a:fld>
            <a:endParaRPr lang="fi-FI"/>
          </a:p>
        </p:txBody>
      </p:sp>
      <p:sp>
        <p:nvSpPr>
          <p:cNvPr id="3" name="Dian numeron paikkamerkki 2">
            <a:extLst>
              <a:ext uri="{FF2B5EF4-FFF2-40B4-BE49-F238E27FC236}">
                <a16:creationId xmlns:a16="http://schemas.microsoft.com/office/drawing/2014/main" id="{E5865941-75FA-5093-0C78-276CB00E3FB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pPr/>
              <a:t>44</a:t>
            </a:fld>
            <a:endParaRPr lang="fi-FI"/>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1304977" y="701637"/>
            <a:ext cx="2086984" cy="20869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87525" y="3560643"/>
            <a:ext cx="2616949" cy="26169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5049078" y="4197201"/>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15–20 %</a:t>
            </a:r>
          </a:p>
          <a:p>
            <a:pPr>
              <a:defRPr/>
            </a:pPr>
            <a:r>
              <a:rPr lang="fi-FI" sz="1800" dirty="0">
                <a:solidFill>
                  <a:srgbClr val="FFFFFF"/>
                </a:solidFill>
              </a:rPr>
              <a:t>of </a:t>
            </a:r>
            <a:r>
              <a:rPr lang="fi-FI" sz="1800" dirty="0" err="1">
                <a:solidFill>
                  <a:srgbClr val="FFFFFF"/>
                </a:solidFill>
              </a:rPr>
              <a:t>newcomers</a:t>
            </a:r>
            <a:r>
              <a:rPr lang="fi-FI" sz="1800" dirty="0">
                <a:solidFill>
                  <a:srgbClr val="FFFFFF"/>
                </a:solidFill>
              </a:rPr>
              <a:t> </a:t>
            </a:r>
            <a:r>
              <a:rPr lang="fi-FI" sz="1800" dirty="0" err="1">
                <a:solidFill>
                  <a:srgbClr val="FFFFFF"/>
                </a:solidFill>
              </a:rPr>
              <a:t>stay</a:t>
            </a:r>
            <a:r>
              <a:rPr lang="fi-FI" sz="1800" dirty="0">
                <a:solidFill>
                  <a:srgbClr val="FFFFFF"/>
                </a:solidFill>
              </a:rPr>
              <a:t> </a:t>
            </a:r>
            <a:br>
              <a:rPr lang="fi-FI" sz="1800" dirty="0">
                <a:solidFill>
                  <a:srgbClr val="FFFFFF"/>
                </a:solidFill>
              </a:rPr>
            </a:br>
            <a:r>
              <a:rPr lang="fi-FI" sz="1800" dirty="0">
                <a:solidFill>
                  <a:srgbClr val="FFFFFF"/>
                </a:solidFill>
              </a:rPr>
              <a:t>in Tampere at </a:t>
            </a:r>
            <a:r>
              <a:rPr lang="fi-FI" sz="1800" dirty="0" err="1">
                <a:solidFill>
                  <a:srgbClr val="FFFFFF"/>
                </a:solidFill>
              </a:rPr>
              <a:t>least</a:t>
            </a:r>
            <a:r>
              <a:rPr lang="fi-FI" sz="1800" dirty="0">
                <a:solidFill>
                  <a:srgbClr val="FFFFFF"/>
                </a:solidFill>
              </a:rPr>
              <a:t> 10 </a:t>
            </a:r>
            <a:r>
              <a:rPr lang="fi-FI" sz="1800" dirty="0" err="1">
                <a:solidFill>
                  <a:srgbClr val="FFFFFF"/>
                </a:solidFill>
              </a:rPr>
              <a:t>years</a:t>
            </a:r>
            <a:endParaRPr lang="fi-FI" sz="1800" dirty="0">
              <a:solidFill>
                <a:srgbClr val="FFFFFF"/>
              </a:solidFill>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fi-FI" sz="1800" u="none" strike="noStrike" kern="1200" cap="none" spc="0" normalizeH="0" baseline="0" noProof="0" dirty="0">
              <a:ln>
                <a:noFill/>
              </a:ln>
              <a:solidFill>
                <a:srgbClr val="FFFFFF"/>
              </a:solidFill>
              <a:effectLst/>
              <a:uLnTx/>
              <a:uFillTx/>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1196168" y="1020312"/>
            <a:ext cx="2354153"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dirty="0">
                <a:solidFill>
                  <a:srgbClr val="5BCBEB"/>
                </a:solidFill>
                <a:latin typeface="Montserrat Black" pitchFamily="2" charset="77"/>
              </a:rPr>
              <a:t>5,</a:t>
            </a:r>
            <a:r>
              <a:rPr kumimoji="0" lang="fi-FI" sz="3600" u="none" strike="noStrike" kern="1200" cap="none" spc="0" normalizeH="0" baseline="0" noProof="0" dirty="0">
                <a:ln>
                  <a:noFill/>
                </a:ln>
                <a:solidFill>
                  <a:srgbClr val="5BCBEB"/>
                </a:solidFill>
                <a:effectLst/>
                <a:uLnTx/>
                <a:uFillTx/>
                <a:latin typeface="Montserrat Black" pitchFamily="2" charset="77"/>
              </a:rPr>
              <a:t>000</a:t>
            </a:r>
            <a:endParaRPr lang="fi-FI" sz="3600" u="none" strike="noStrike" kern="1200" cap="none" spc="0" normalizeH="0" baseline="0" noProof="0" dirty="0">
              <a:ln>
                <a:noFill/>
              </a:ln>
              <a:solidFill>
                <a:srgbClr val="5BCBEB"/>
              </a:solidFill>
              <a:effectLst/>
              <a:uLnTx/>
              <a:uFillTx/>
              <a:latin typeface="Montserrat Black" pitchFamily="2" charset="77"/>
              <a:cs typeface="Calibri"/>
            </a:endParaRPr>
          </a:p>
          <a:p>
            <a:pPr lvl="0">
              <a:defRPr/>
            </a:pPr>
            <a:r>
              <a:rPr lang="fi-FI" sz="1800" dirty="0" err="1">
                <a:solidFill>
                  <a:srgbClr val="FFFFFF"/>
                </a:solidFill>
              </a:rPr>
              <a:t>new</a:t>
            </a:r>
            <a:r>
              <a:rPr lang="fi-FI" sz="1800" dirty="0">
                <a:solidFill>
                  <a:srgbClr val="FFFFFF"/>
                </a:solidFill>
              </a:rPr>
              <a:t> </a:t>
            </a:r>
            <a:r>
              <a:rPr lang="fi-FI" sz="1800" dirty="0" err="1">
                <a:solidFill>
                  <a:srgbClr val="FFFFFF"/>
                </a:solidFill>
              </a:rPr>
              <a:t>residents</a:t>
            </a:r>
            <a:br>
              <a:rPr lang="fi-FI" sz="1800" dirty="0">
                <a:solidFill>
                  <a:srgbClr val="FFFFFF"/>
                </a:solidFill>
              </a:rPr>
            </a:br>
            <a:r>
              <a:rPr lang="fi-FI" sz="1800" dirty="0">
                <a:solidFill>
                  <a:srgbClr val="FFFFFF"/>
                </a:solidFill>
              </a:rPr>
              <a:t> </a:t>
            </a:r>
            <a:r>
              <a:rPr lang="fi-FI" sz="1800" dirty="0" err="1">
                <a:solidFill>
                  <a:srgbClr val="FFFFFF"/>
                </a:solidFill>
              </a:rPr>
              <a:t>each</a:t>
            </a:r>
            <a:r>
              <a:rPr lang="fi-FI" sz="1800" dirty="0">
                <a:solidFill>
                  <a:srgbClr val="FFFFFF"/>
                </a:solidFill>
              </a:rPr>
              <a:t> </a:t>
            </a:r>
            <a:r>
              <a:rPr lang="fi-FI" sz="1800" dirty="0" err="1">
                <a:solidFill>
                  <a:srgbClr val="FFFFFF"/>
                </a:solidFill>
              </a:rPr>
              <a:t>year</a:t>
            </a:r>
            <a:endParaRPr lang="fi-FI" sz="1800" dirty="0">
              <a:solidFill>
                <a:srgbClr val="FFFFFF"/>
              </a:solidFill>
            </a:endParaRPr>
          </a:p>
        </p:txBody>
      </p:sp>
      <p:sp>
        <p:nvSpPr>
          <p:cNvPr id="13" name="Tekstiruutu 24">
            <a:extLst>
              <a:ext uri="{FF2B5EF4-FFF2-40B4-BE49-F238E27FC236}">
                <a16:creationId xmlns:a16="http://schemas.microsoft.com/office/drawing/2014/main" id="{D2AF7057-C502-5DFC-5AE0-2E83665274F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EE27E176-A301-2155-5EBE-CB83AFD5EC0C}"/>
              </a:ext>
              <a:ext uri="{C183D7F6-B498-43B3-948B-1728B52AA6E4}">
                <adec:decorative xmlns:adec="http://schemas.microsoft.com/office/drawing/2017/decorative" val="1"/>
              </a:ext>
            </a:extLst>
          </p:cNvPr>
          <p:cNvSpPr txBox="1"/>
          <p:nvPr/>
        </p:nvSpPr>
        <p:spPr>
          <a:xfrm>
            <a:off x="7081024" y="-130469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415492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a:extLst>
              <a:ext uri="{FF2B5EF4-FFF2-40B4-BE49-F238E27FC236}">
                <a16:creationId xmlns:a16="http://schemas.microsoft.com/office/drawing/2014/main" id="{B35F82D3-5961-0659-1F74-FCA10606718C}"/>
              </a:ext>
              <a:ext uri="{C183D7F6-B498-43B3-948B-1728B52AA6E4}">
                <adec:decorative xmlns:adec="http://schemas.microsoft.com/office/drawing/2017/decorative" val="1"/>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b="13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655280" y="888777"/>
            <a:ext cx="6019839" cy="1193628"/>
          </a:xfrm>
        </p:spPr>
        <p:txBody>
          <a:bodyPr/>
          <a:lstStyle/>
          <a:p>
            <a:r>
              <a:rPr lang="fi-FI" sz="3800" dirty="0"/>
              <a:t>On </a:t>
            </a:r>
            <a:r>
              <a:rPr lang="fi-FI" sz="3800" dirty="0" err="1"/>
              <a:t>the</a:t>
            </a:r>
            <a:r>
              <a:rPr lang="fi-FI" sz="3800" dirty="0"/>
              <a:t> </a:t>
            </a:r>
            <a:r>
              <a:rPr lang="fi-FI" sz="3800" dirty="0" err="1"/>
              <a:t>path</a:t>
            </a:r>
            <a:r>
              <a:rPr lang="fi-FI" sz="3800" dirty="0"/>
              <a:t> of </a:t>
            </a:r>
            <a:r>
              <a:rPr lang="fi-FI" sz="3800" dirty="0" err="1"/>
              <a:t>learning</a:t>
            </a:r>
            <a:r>
              <a:rPr lang="fi-FI" sz="3800" dirty="0"/>
              <a:t> – </a:t>
            </a:r>
            <a:br>
              <a:rPr lang="fi-FI" dirty="0"/>
            </a:br>
            <a:r>
              <a:rPr lang="fi-FI" sz="2200" b="0" dirty="0"/>
              <a:t>EARLY CHILDHOOD EDUCATION</a:t>
            </a:r>
            <a:br>
              <a:rPr lang="fi-FI" sz="2200" b="0" dirty="0"/>
            </a:br>
            <a:r>
              <a:rPr lang="fi-FI" sz="2200" b="0" dirty="0"/>
              <a:t>AND BASIC EDUCATION IN TAMPERE</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655281" y="2250344"/>
            <a:ext cx="2768639" cy="3903776"/>
          </a:xfrm>
        </p:spPr>
        <p:txBody>
          <a:bodyPr vert="horz" lIns="91440" tIns="45720" rIns="91440" bIns="45720" rtlCol="0" anchor="t">
            <a:normAutofit fontScale="92500" lnSpcReduction="10000"/>
          </a:bodyPr>
          <a:lstStyle/>
          <a:p>
            <a:pPr marL="184150" indent="-184150"/>
            <a:r>
              <a:rPr lang="fi-FI" sz="2000" dirty="0"/>
              <a:t>6,600 </a:t>
            </a:r>
            <a:r>
              <a:rPr lang="fi-FI" sz="2000" dirty="0" err="1"/>
              <a:t>children</a:t>
            </a:r>
            <a:r>
              <a:rPr lang="fi-FI" sz="2000" dirty="0"/>
              <a:t> in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provided</a:t>
            </a:r>
            <a:r>
              <a:rPr lang="fi-FI" sz="2000" dirty="0"/>
              <a:t> </a:t>
            </a:r>
            <a:r>
              <a:rPr lang="fi-FI" sz="2000" dirty="0" err="1"/>
              <a:t>by</a:t>
            </a:r>
            <a:r>
              <a:rPr lang="fi-FI" sz="2000" dirty="0"/>
              <a:t> </a:t>
            </a:r>
            <a:r>
              <a:rPr lang="fi-FI" sz="2000" dirty="0" err="1"/>
              <a:t>the</a:t>
            </a:r>
            <a:r>
              <a:rPr lang="fi-FI" sz="2000" dirty="0"/>
              <a:t> </a:t>
            </a:r>
            <a:r>
              <a:rPr lang="fi-FI" sz="2000" dirty="0" err="1"/>
              <a:t>municipality</a:t>
            </a:r>
            <a:endParaRPr lang="fi-FI" sz="2000" dirty="0"/>
          </a:p>
          <a:p>
            <a:pPr marL="184150" indent="-184150"/>
            <a:r>
              <a:rPr lang="fi-FI" sz="2000" dirty="0"/>
              <a:t>2,200 </a:t>
            </a:r>
            <a:r>
              <a:rPr lang="fi-FI" sz="2000" dirty="0" err="1"/>
              <a:t>children</a:t>
            </a:r>
            <a:r>
              <a:rPr lang="fi-FI" sz="2000" dirty="0"/>
              <a:t> in </a:t>
            </a:r>
            <a:r>
              <a:rPr lang="fi-FI" sz="2000" dirty="0" err="1"/>
              <a:t>private</a:t>
            </a:r>
            <a:r>
              <a:rPr lang="fi-FI" sz="2000" dirty="0"/>
              <a:t>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institutions</a:t>
            </a:r>
            <a:endParaRPr lang="fi-FI" sz="2000" dirty="0"/>
          </a:p>
          <a:p>
            <a:pPr marL="184150" indent="-184150"/>
            <a:r>
              <a:rPr lang="fi-FI" sz="2000" dirty="0"/>
              <a:t>70 </a:t>
            </a:r>
            <a:r>
              <a:rPr lang="fi-FI" sz="2000" dirty="0" err="1"/>
              <a:t>children</a:t>
            </a:r>
            <a:r>
              <a:rPr lang="fi-FI" sz="2000" dirty="0"/>
              <a:t> in open </a:t>
            </a:r>
            <a:r>
              <a:rPr lang="fi-FI" sz="2000" dirty="0" err="1"/>
              <a:t>early</a:t>
            </a:r>
            <a:r>
              <a:rPr lang="fi-FI" sz="2000" dirty="0"/>
              <a:t> </a:t>
            </a:r>
            <a:r>
              <a:rPr lang="fi-FI" sz="2000" dirty="0" err="1"/>
              <a:t>childhood</a:t>
            </a:r>
            <a:r>
              <a:rPr lang="fi-FI" sz="2000" dirty="0"/>
              <a:t> </a:t>
            </a:r>
            <a:r>
              <a:rPr lang="fi-FI" sz="2000" dirty="0" err="1"/>
              <a:t>education</a:t>
            </a:r>
            <a:endParaRPr lang="fi-FI" sz="2000" dirty="0"/>
          </a:p>
          <a:p>
            <a:pPr marL="184150" indent="-184150"/>
            <a:r>
              <a:rPr lang="fi-FI" sz="2000" dirty="0"/>
              <a:t>20,500 </a:t>
            </a:r>
            <a:r>
              <a:rPr lang="fi-FI" sz="2000" dirty="0" err="1"/>
              <a:t>children</a:t>
            </a:r>
            <a:r>
              <a:rPr lang="fi-FI" sz="2000" dirty="0"/>
              <a:t> in </a:t>
            </a:r>
            <a:r>
              <a:rPr lang="fi-FI" sz="2000" dirty="0" err="1"/>
              <a:t>preschool</a:t>
            </a:r>
            <a:r>
              <a:rPr lang="fi-FI" sz="2000" dirty="0"/>
              <a:t> </a:t>
            </a:r>
            <a:r>
              <a:rPr lang="fi-FI" sz="2000" dirty="0" err="1"/>
              <a:t>education</a:t>
            </a:r>
            <a:r>
              <a:rPr lang="fi-FI" sz="2000" dirty="0"/>
              <a:t> and </a:t>
            </a:r>
            <a:r>
              <a:rPr lang="fi-FI" sz="2000" dirty="0" err="1"/>
              <a:t>basic</a:t>
            </a:r>
            <a:r>
              <a:rPr lang="fi-FI" sz="2000" dirty="0"/>
              <a:t> </a:t>
            </a:r>
            <a:r>
              <a:rPr lang="fi-FI" sz="2000" dirty="0" err="1"/>
              <a:t>education</a:t>
            </a:r>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47962" y="2240183"/>
            <a:ext cx="2692032" cy="416307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ts val="2220"/>
              </a:lnSpc>
              <a:spcBef>
                <a:spcPts val="1050"/>
              </a:spcBef>
            </a:pPr>
            <a:r>
              <a:rPr lang="fi-FI" sz="1900" dirty="0"/>
              <a:t>30 </a:t>
            </a:r>
            <a:r>
              <a:rPr lang="fi-FI" sz="1900" dirty="0" err="1"/>
              <a:t>comprehensive</a:t>
            </a:r>
            <a:r>
              <a:rPr lang="fi-FI" sz="1900" dirty="0"/>
              <a:t> </a:t>
            </a:r>
            <a:r>
              <a:rPr lang="fi-FI" sz="1900" dirty="0" err="1"/>
              <a:t>schools</a:t>
            </a:r>
            <a:endParaRPr lang="fi-FI" sz="1900" dirty="0"/>
          </a:p>
          <a:p>
            <a:pPr marL="184150" indent="-184150">
              <a:lnSpc>
                <a:spcPts val="2220"/>
              </a:lnSpc>
              <a:spcBef>
                <a:spcPts val="1050"/>
              </a:spcBef>
            </a:pPr>
            <a:r>
              <a:rPr lang="fi-FI" sz="1900" dirty="0"/>
              <a:t>17 </a:t>
            </a:r>
            <a:r>
              <a:rPr lang="fi-FI" sz="1900" dirty="0" err="1"/>
              <a:t>pupils</a:t>
            </a:r>
            <a:r>
              <a:rPr lang="fi-FI" sz="1900" dirty="0"/>
              <a:t>: </a:t>
            </a:r>
            <a:br>
              <a:rPr lang="fi-FI" sz="1900" dirty="0"/>
            </a:br>
            <a:r>
              <a:rPr lang="fi-FI" sz="1900" dirty="0" err="1"/>
              <a:t>average</a:t>
            </a:r>
            <a:r>
              <a:rPr lang="fi-FI" sz="1900" dirty="0"/>
              <a:t> </a:t>
            </a:r>
            <a:r>
              <a:rPr lang="fi-FI" sz="1900" dirty="0" err="1"/>
              <a:t>class</a:t>
            </a:r>
            <a:r>
              <a:rPr lang="fi-FI" sz="1900" dirty="0"/>
              <a:t> </a:t>
            </a:r>
            <a:r>
              <a:rPr lang="fi-FI" sz="1900" dirty="0" err="1"/>
              <a:t>size</a:t>
            </a:r>
            <a:r>
              <a:rPr lang="fi-FI" sz="1900" dirty="0"/>
              <a:t> for </a:t>
            </a:r>
            <a:r>
              <a:rPr lang="fi-FI" sz="1900" dirty="0" err="1"/>
              <a:t>years</a:t>
            </a:r>
            <a:r>
              <a:rPr lang="fi-FI" sz="1900" dirty="0"/>
              <a:t> 1–9</a:t>
            </a:r>
            <a:endParaRPr lang="fi-FI" sz="1900">
              <a:ea typeface="Calibri"/>
              <a:cs typeface="Calibri"/>
            </a:endParaRPr>
          </a:p>
          <a:p>
            <a:pPr marL="184150" indent="-184150">
              <a:lnSpc>
                <a:spcPts val="2220"/>
              </a:lnSpc>
              <a:spcBef>
                <a:spcPts val="1050"/>
              </a:spcBef>
            </a:pPr>
            <a:r>
              <a:rPr lang="fi-FI" sz="1900" dirty="0"/>
              <a:t>3000 </a:t>
            </a:r>
            <a:r>
              <a:rPr lang="fi-FI" sz="1900" dirty="0" err="1"/>
              <a:t>children</a:t>
            </a:r>
            <a:r>
              <a:rPr lang="fi-FI" sz="1900" dirty="0"/>
              <a:t> </a:t>
            </a:r>
            <a:br>
              <a:rPr lang="fi-FI" sz="1900" dirty="0"/>
            </a:br>
            <a:r>
              <a:rPr lang="fi-FI" sz="1900" dirty="0" err="1"/>
              <a:t>with</a:t>
            </a:r>
            <a:r>
              <a:rPr lang="fi-FI" sz="1900" dirty="0"/>
              <a:t> </a:t>
            </a:r>
            <a:r>
              <a:rPr lang="fi-FI" sz="1900" dirty="0" err="1"/>
              <a:t>Finnish</a:t>
            </a:r>
            <a:r>
              <a:rPr lang="fi-FI" sz="1900" dirty="0"/>
              <a:t> as </a:t>
            </a:r>
            <a:r>
              <a:rPr lang="fi-FI" sz="1900" dirty="0" err="1"/>
              <a:t>second</a:t>
            </a:r>
            <a:r>
              <a:rPr lang="fi-FI" sz="1900" dirty="0"/>
              <a:t> </a:t>
            </a:r>
            <a:r>
              <a:rPr lang="fi-FI" sz="1900" dirty="0" err="1"/>
              <a:t>language</a:t>
            </a:r>
            <a:r>
              <a:rPr lang="fi-FI" sz="1900" dirty="0"/>
              <a:t> (S2).</a:t>
            </a:r>
          </a:p>
        </p:txBody>
      </p:sp>
      <p:sp>
        <p:nvSpPr>
          <p:cNvPr id="4" name="Päivämäärän paikkamerkki 3">
            <a:extLst>
              <a:ext uri="{FF2B5EF4-FFF2-40B4-BE49-F238E27FC236}">
                <a16:creationId xmlns:a16="http://schemas.microsoft.com/office/drawing/2014/main" id="{A8D764C4-E7A6-042E-A441-3106D0543662}"/>
              </a:ext>
              <a:ext uri="{C183D7F6-B498-43B3-948B-1728B52AA6E4}">
                <adec:decorative xmlns:adec="http://schemas.microsoft.com/office/drawing/2017/decorative" val="1"/>
              </a:ext>
            </a:extLst>
          </p:cNvPr>
          <p:cNvSpPr>
            <a:spLocks noGrp="1"/>
          </p:cNvSpPr>
          <p:nvPr>
            <p:ph type="dt" sz="half" idx="2"/>
          </p:nvPr>
        </p:nvSpPr>
        <p:spPr/>
        <p:txBody>
          <a:bodyPr/>
          <a:lstStyle/>
          <a:p>
            <a:fld id="{61CB3954-0B16-024E-907D-B8C9337B80CB}"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45</a:t>
            </a:fld>
            <a:endParaRPr lang="fi-FI">
              <a:solidFill>
                <a:schemeClr val="bg1"/>
              </a:solidFill>
            </a:endParaRP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11" name="Tekstiruutu 24">
            <a:extLst>
              <a:ext uri="{FF2B5EF4-FFF2-40B4-BE49-F238E27FC236}">
                <a16:creationId xmlns:a16="http://schemas.microsoft.com/office/drawing/2014/main" id="{0736325A-6003-6E05-BDA0-55EA4966CAF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filling out a paper survey.">
            <a:extLst>
              <a:ext uri="{FF2B5EF4-FFF2-40B4-BE49-F238E27FC236}">
                <a16:creationId xmlns:a16="http://schemas.microsoft.com/office/drawing/2014/main" id="{65BD6F4F-77C2-441E-5B61-19D4E67531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187440" cy="6858000"/>
          </a:xfrm>
          <a:prstGeom prst="rect">
            <a:avLst/>
          </a:prstGeom>
        </p:spPr>
      </p:pic>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a:xfrm>
            <a:off x="655281" y="825198"/>
            <a:ext cx="4930466" cy="1060926"/>
          </a:xfrm>
        </p:spPr>
        <p:txBody>
          <a:bodyPr/>
          <a:lstStyle/>
          <a:p>
            <a:r>
              <a:rPr lang="fi-FI" dirty="0" err="1"/>
              <a:t>We</a:t>
            </a:r>
            <a:r>
              <a:rPr lang="fi-FI" dirty="0"/>
              <a:t> </a:t>
            </a:r>
            <a:r>
              <a:rPr lang="fi-FI" dirty="0" err="1"/>
              <a:t>participate</a:t>
            </a:r>
            <a:r>
              <a:rPr lang="fi-FI" dirty="0"/>
              <a:t> and </a:t>
            </a:r>
            <a:r>
              <a:rPr lang="fi-FI" dirty="0" err="1"/>
              <a:t>make</a:t>
            </a:r>
            <a:r>
              <a:rPr lang="fi-FI" dirty="0"/>
              <a:t> a </a:t>
            </a:r>
            <a:r>
              <a:rPr lang="fi-FI" dirty="0" err="1"/>
              <a:t>difference</a:t>
            </a:r>
            <a:r>
              <a:rPr lang="fi-FI" dirty="0"/>
              <a:t>!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141106"/>
            <a:ext cx="5074959" cy="4397806"/>
          </a:xfrm>
        </p:spPr>
        <p:txBody>
          <a:bodyPr vert="horz" lIns="91440" tIns="45720" rIns="91440" bIns="45720" rtlCol="0" anchor="t">
            <a:noAutofit/>
          </a:bodyPr>
          <a:lstStyle/>
          <a:p>
            <a:pPr marL="0" indent="0">
              <a:buNone/>
            </a:pPr>
            <a:r>
              <a:rPr lang="fi-FI" sz="1700" b="1" dirty="0" err="1"/>
              <a:t>The</a:t>
            </a:r>
            <a:r>
              <a:rPr lang="fi-FI" sz="1700" b="1" dirty="0"/>
              <a:t> </a:t>
            </a:r>
            <a:r>
              <a:rPr lang="fi-FI" sz="1700" b="1" dirty="0" err="1"/>
              <a:t>residents</a:t>
            </a:r>
            <a:r>
              <a:rPr lang="fi-FI" sz="1700" b="1" dirty="0"/>
              <a:t> in Tampere </a:t>
            </a:r>
            <a:r>
              <a:rPr lang="fi-FI" sz="1700" b="1" dirty="0" err="1"/>
              <a:t>have</a:t>
            </a:r>
            <a:r>
              <a:rPr lang="fi-FI" sz="1700" b="1" dirty="0"/>
              <a:t> </a:t>
            </a:r>
            <a:r>
              <a:rPr lang="fi-FI" sz="1700" b="1" dirty="0" err="1"/>
              <a:t>numerous</a:t>
            </a:r>
            <a:r>
              <a:rPr lang="fi-FI" sz="1700" b="1" dirty="0"/>
              <a:t> </a:t>
            </a:r>
            <a:r>
              <a:rPr lang="fi-FI" sz="1700" b="1" dirty="0" err="1"/>
              <a:t>ways</a:t>
            </a:r>
            <a:r>
              <a:rPr lang="fi-FI" sz="1700" b="1" dirty="0"/>
              <a:t> to </a:t>
            </a:r>
            <a:r>
              <a:rPr lang="fi-FI" sz="1700" b="1" dirty="0" err="1"/>
              <a:t>participate</a:t>
            </a:r>
            <a:r>
              <a:rPr lang="fi-FI" sz="1700" b="1" dirty="0"/>
              <a:t> in and </a:t>
            </a:r>
            <a:r>
              <a:rPr lang="fi-FI" sz="1700" b="1" dirty="0" err="1"/>
              <a:t>influence</a:t>
            </a:r>
            <a:r>
              <a:rPr lang="fi-FI" sz="1700" b="1" dirty="0"/>
              <a:t> </a:t>
            </a:r>
            <a:r>
              <a:rPr lang="fi-FI" sz="1700" b="1" dirty="0" err="1"/>
              <a:t>the</a:t>
            </a:r>
            <a:r>
              <a:rPr lang="fi-FI" sz="1700" b="1" dirty="0"/>
              <a:t> </a:t>
            </a:r>
            <a:r>
              <a:rPr lang="fi-FI" sz="1700" b="1" dirty="0" err="1"/>
              <a:t>actions</a:t>
            </a:r>
            <a:r>
              <a:rPr lang="fi-FI" sz="1700" b="1" dirty="0"/>
              <a:t> of </a:t>
            </a:r>
            <a:r>
              <a:rPr lang="fi-FI" sz="1700" b="1" dirty="0" err="1"/>
              <a:t>their</a:t>
            </a:r>
            <a:r>
              <a:rPr lang="fi-FI" sz="1700" b="1" dirty="0"/>
              <a:t> city:</a:t>
            </a:r>
          </a:p>
          <a:p>
            <a:r>
              <a:rPr lang="fi-FI" sz="1700" b="1" dirty="0" err="1"/>
              <a:t>Influencing</a:t>
            </a:r>
            <a:r>
              <a:rPr lang="fi-FI" sz="1700" b="1" dirty="0"/>
              <a:t> </a:t>
            </a:r>
            <a:r>
              <a:rPr lang="fi-FI" sz="1700" b="1" dirty="0" err="1"/>
              <a:t>bodies</a:t>
            </a:r>
            <a:r>
              <a:rPr lang="fi-FI" sz="1700" b="1" dirty="0"/>
              <a:t>: </a:t>
            </a:r>
            <a:r>
              <a:rPr lang="fi-FI" sz="1700" dirty="0"/>
              <a:t>Tampere </a:t>
            </a:r>
            <a:r>
              <a:rPr lang="fi-FI" sz="1700" dirty="0" err="1"/>
              <a:t>Children’s</a:t>
            </a:r>
            <a:r>
              <a:rPr lang="fi-FI" sz="1700" dirty="0"/>
              <a:t> </a:t>
            </a:r>
            <a:r>
              <a:rPr lang="fi-FI" sz="1700" dirty="0" err="1"/>
              <a:t>Parliament</a:t>
            </a:r>
            <a:r>
              <a:rPr lang="fi-FI" sz="1700" dirty="0"/>
              <a:t>, </a:t>
            </a:r>
            <a:br>
              <a:rPr lang="fi-FI" sz="1700" dirty="0"/>
            </a:br>
            <a:r>
              <a:rPr lang="fi-FI" sz="1700" dirty="0"/>
              <a:t>Tampere </a:t>
            </a:r>
            <a:r>
              <a:rPr lang="fi-FI" sz="1700" dirty="0" err="1"/>
              <a:t>Youth</a:t>
            </a:r>
            <a:r>
              <a:rPr lang="fi-FI" sz="1700" dirty="0"/>
              <a:t> </a:t>
            </a:r>
            <a:r>
              <a:rPr lang="fi-FI" sz="1700" dirty="0" err="1"/>
              <a:t>Council</a:t>
            </a:r>
            <a:r>
              <a:rPr lang="fi-FI" sz="1700" dirty="0"/>
              <a:t>, Tampere </a:t>
            </a:r>
            <a:r>
              <a:rPr lang="fi-FI" sz="1700" dirty="0" err="1"/>
              <a:t>Immigrant</a:t>
            </a:r>
            <a:r>
              <a:rPr lang="fi-FI" sz="1700" dirty="0"/>
              <a:t> </a:t>
            </a:r>
            <a:r>
              <a:rPr lang="fi-FI" sz="1700" dirty="0" err="1"/>
              <a:t>Council</a:t>
            </a:r>
            <a:r>
              <a:rPr lang="fi-FI" sz="1700" dirty="0"/>
              <a:t>, Tampere </a:t>
            </a:r>
            <a:r>
              <a:rPr lang="fi-FI" sz="1700" dirty="0" err="1"/>
              <a:t>Disability</a:t>
            </a:r>
            <a:r>
              <a:rPr lang="fi-FI" sz="1700" dirty="0"/>
              <a:t> </a:t>
            </a:r>
            <a:r>
              <a:rPr lang="fi-FI" sz="1700" dirty="0" err="1"/>
              <a:t>Council</a:t>
            </a:r>
            <a:r>
              <a:rPr lang="fi-FI" sz="1700" dirty="0"/>
              <a:t>, Tampere </a:t>
            </a:r>
            <a:r>
              <a:rPr lang="fi-FI" sz="1700" dirty="0" err="1"/>
              <a:t>Older</a:t>
            </a:r>
            <a:r>
              <a:rPr lang="fi-FI" sz="1700" dirty="0"/>
              <a:t> </a:t>
            </a:r>
            <a:r>
              <a:rPr lang="fi-FI" sz="1700" dirty="0" err="1"/>
              <a:t>People's</a:t>
            </a:r>
            <a:r>
              <a:rPr lang="fi-FI" sz="1700" dirty="0"/>
              <a:t> </a:t>
            </a:r>
            <a:r>
              <a:rPr lang="fi-FI" sz="1700" dirty="0" err="1"/>
              <a:t>Council</a:t>
            </a:r>
            <a:r>
              <a:rPr lang="fi-FI" sz="1700" dirty="0"/>
              <a:t>, </a:t>
            </a:r>
            <a:r>
              <a:rPr lang="fi-FI" sz="1700" dirty="0" err="1"/>
              <a:t>Council</a:t>
            </a:r>
            <a:r>
              <a:rPr lang="fi-FI" sz="1700" dirty="0"/>
              <a:t> of </a:t>
            </a:r>
            <a:r>
              <a:rPr lang="fi-FI" sz="1700" dirty="0" err="1"/>
              <a:t>representatives</a:t>
            </a:r>
            <a:r>
              <a:rPr lang="fi-FI" sz="1700" dirty="0"/>
              <a:t> for </a:t>
            </a:r>
            <a:r>
              <a:rPr lang="fi-FI" sz="1700" dirty="0" err="1"/>
              <a:t>associations</a:t>
            </a:r>
            <a:r>
              <a:rPr lang="fi-FI" sz="1700" dirty="0"/>
              <a:t> </a:t>
            </a:r>
          </a:p>
          <a:p>
            <a:r>
              <a:rPr lang="fi-FI" sz="1700" b="1" dirty="0"/>
              <a:t>Direct </a:t>
            </a:r>
            <a:r>
              <a:rPr lang="fi-FI" sz="1700" b="1" dirty="0" err="1"/>
              <a:t>ways</a:t>
            </a:r>
            <a:r>
              <a:rPr lang="fi-FI" sz="1700" b="1" dirty="0"/>
              <a:t> of </a:t>
            </a:r>
            <a:r>
              <a:rPr lang="fi-FI" sz="1700" b="1" dirty="0" err="1"/>
              <a:t>influencing</a:t>
            </a:r>
            <a:r>
              <a:rPr lang="fi-FI" sz="1700" b="1" dirty="0"/>
              <a:t>: </a:t>
            </a:r>
            <a:r>
              <a:rPr lang="fi-FI" sz="1700" dirty="0" err="1"/>
              <a:t>survey</a:t>
            </a:r>
            <a:r>
              <a:rPr lang="fi-FI" sz="1700" dirty="0"/>
              <a:t>, feedback, </a:t>
            </a:r>
            <a:r>
              <a:rPr lang="fi-FI" sz="1700" dirty="0" err="1"/>
              <a:t>co-developing</a:t>
            </a:r>
            <a:r>
              <a:rPr lang="fi-FI" sz="1700" dirty="0"/>
              <a:t>, </a:t>
            </a:r>
            <a:r>
              <a:rPr lang="fi-FI" sz="1700" dirty="0" err="1"/>
              <a:t>public</a:t>
            </a:r>
            <a:r>
              <a:rPr lang="fi-FI" sz="1700" dirty="0"/>
              <a:t> </a:t>
            </a:r>
            <a:r>
              <a:rPr lang="fi-FI" sz="1700" dirty="0" err="1"/>
              <a:t>discussion</a:t>
            </a:r>
            <a:endParaRPr lang="fi-FI" sz="1700" dirty="0"/>
          </a:p>
          <a:p>
            <a:pPr>
              <a:spcBef>
                <a:spcPts val="400"/>
              </a:spcBef>
            </a:pPr>
            <a:r>
              <a:rPr lang="fi-FI" sz="1700" dirty="0" err="1"/>
              <a:t>Volunteering</a:t>
            </a:r>
            <a:r>
              <a:rPr lang="fi-FI" sz="1700" dirty="0"/>
              <a:t> and </a:t>
            </a:r>
            <a:r>
              <a:rPr lang="fi-FI" sz="1700" dirty="0" err="1"/>
              <a:t>companion</a:t>
            </a:r>
            <a:r>
              <a:rPr lang="fi-FI" sz="1700" dirty="0"/>
              <a:t> </a:t>
            </a:r>
            <a:r>
              <a:rPr lang="fi-FI" sz="1700" dirty="0" err="1"/>
              <a:t>operations</a:t>
            </a:r>
            <a:r>
              <a:rPr lang="fi-FI" sz="1700" dirty="0"/>
              <a:t>, city-</a:t>
            </a:r>
            <a:r>
              <a:rPr lang="fi-FI" sz="1700" dirty="0" err="1"/>
              <a:t>supported</a:t>
            </a:r>
            <a:r>
              <a:rPr lang="fi-FI" sz="1700" dirty="0"/>
              <a:t> </a:t>
            </a:r>
            <a:r>
              <a:rPr lang="fi-FI" sz="1700" dirty="0" err="1"/>
              <a:t>crowdfunding</a:t>
            </a:r>
            <a:r>
              <a:rPr lang="fi-FI" sz="1700" dirty="0"/>
              <a:t> </a:t>
            </a:r>
            <a:r>
              <a:rPr lang="fi-FI" sz="1700" dirty="0" err="1"/>
              <a:t>projects</a:t>
            </a:r>
            <a:endParaRPr lang="fi-FI" sz="1700" dirty="0"/>
          </a:p>
          <a:p>
            <a:pPr>
              <a:spcBef>
                <a:spcPts val="400"/>
              </a:spcBef>
            </a:pPr>
            <a:r>
              <a:rPr lang="fi-FI" sz="1700" dirty="0"/>
              <a:t>“</a:t>
            </a:r>
            <a:r>
              <a:rPr lang="fi-FI" sz="1700" dirty="0" err="1"/>
              <a:t>Mun</a:t>
            </a:r>
            <a:r>
              <a:rPr lang="fi-FI" sz="1700" dirty="0"/>
              <a:t> Tampere” </a:t>
            </a:r>
            <a:r>
              <a:rPr lang="fi-FI" sz="1700" b="1" dirty="0" err="1"/>
              <a:t>participatory</a:t>
            </a:r>
            <a:r>
              <a:rPr lang="fi-FI" sz="1700" b="1" dirty="0"/>
              <a:t> </a:t>
            </a:r>
            <a:r>
              <a:rPr lang="fi-FI" sz="1700" b="1" dirty="0" err="1"/>
              <a:t>budgeting</a:t>
            </a:r>
            <a:endParaRPr lang="fi-FI" sz="1700" b="1" dirty="0"/>
          </a:p>
          <a:p>
            <a:pPr marL="0" indent="0">
              <a:spcBef>
                <a:spcPts val="400"/>
              </a:spcBef>
              <a:buNone/>
            </a:pPr>
            <a:endParaRPr lang="fi-FI" sz="1700" dirty="0">
              <a:ea typeface="Calibri" panose="020F0502020204030204"/>
              <a:cs typeface="Calibri" panose="020F0502020204030204"/>
            </a:endParaRPr>
          </a:p>
        </p:txBody>
      </p:sp>
      <p:sp>
        <p:nvSpPr>
          <p:cNvPr id="4" name="Päivämäärän paikkamerkki 3">
            <a:extLst>
              <a:ext uri="{FF2B5EF4-FFF2-40B4-BE49-F238E27FC236}">
                <a16:creationId xmlns:a16="http://schemas.microsoft.com/office/drawing/2014/main" id="{420761EF-66C3-9ABF-ED2F-4D6898F4A91E}"/>
              </a:ext>
              <a:ext uri="{C183D7F6-B498-43B3-948B-1728B52AA6E4}">
                <adec:decorative xmlns:adec="http://schemas.microsoft.com/office/drawing/2017/decorative" val="1"/>
              </a:ext>
            </a:extLst>
          </p:cNvPr>
          <p:cNvSpPr>
            <a:spLocks noGrp="1"/>
          </p:cNvSpPr>
          <p:nvPr>
            <p:ph type="dt" sz="half" idx="2"/>
          </p:nvPr>
        </p:nvSpPr>
        <p:spPr/>
        <p:txBody>
          <a:bodyPr/>
          <a:lstStyle/>
          <a:p>
            <a:fld id="{2B2EFFE9-788D-0A42-9DEF-08D322A02E4B}"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46</a:t>
            </a:fld>
            <a:endParaRPr lang="fi-FI">
              <a:solidFill>
                <a:schemeClr val="bg1"/>
              </a:solidFill>
            </a:endParaRP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726" y="167005"/>
            <a:ext cx="1704381" cy="655442"/>
          </a:xfrm>
          <a:prstGeom prst="rect">
            <a:avLst/>
          </a:prstGeom>
        </p:spPr>
      </p:pic>
      <p:sp>
        <p:nvSpPr>
          <p:cNvPr id="10" name="Tekstiruutu 24">
            <a:extLst>
              <a:ext uri="{FF2B5EF4-FFF2-40B4-BE49-F238E27FC236}">
                <a16:creationId xmlns:a16="http://schemas.microsoft.com/office/drawing/2014/main" id="{23C3AAA6-25B4-3D5A-A40F-007394111D3B}"/>
              </a:ext>
              <a:ext uri="{C183D7F6-B498-43B3-948B-1728B52AA6E4}">
                <adec:decorative xmlns:adec="http://schemas.microsoft.com/office/drawing/2017/decorative" val="1"/>
              </a:ext>
            </a:extLst>
          </p:cNvPr>
          <p:cNvSpPr txBox="1">
            <a:spLocks noChangeArrowheads="1"/>
          </p:cNvSpPr>
          <p:nvPr/>
        </p:nvSpPr>
        <p:spPr bwMode="auto">
          <a:xfrm>
            <a:off x="626367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men in police uniforms working in an office.">
            <a:extLst>
              <a:ext uri="{FF2B5EF4-FFF2-40B4-BE49-F238E27FC236}">
                <a16:creationId xmlns:a16="http://schemas.microsoft.com/office/drawing/2014/main" id="{4BF31175-2EF6-1635-5CCB-8F2FAE263A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2019" y="0"/>
            <a:ext cx="6069981" cy="6858000"/>
          </a:xfrm>
          <a:prstGeom prst="rect">
            <a:avLst/>
          </a:prstGeom>
        </p:spPr>
      </p:pic>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55280" y="825198"/>
            <a:ext cx="6146963" cy="1221529"/>
          </a:xfrm>
        </p:spPr>
        <p:txBody>
          <a:bodyPr/>
          <a:lstStyle/>
          <a:p>
            <a:r>
              <a:rPr lang="fi-FI" dirty="0"/>
              <a:t>Building </a:t>
            </a:r>
            <a:r>
              <a:rPr lang="fi-FI" dirty="0" err="1"/>
              <a:t>the</a:t>
            </a:r>
            <a:r>
              <a:rPr lang="fi-FI" dirty="0"/>
              <a:t> </a:t>
            </a:r>
            <a:r>
              <a:rPr lang="fi-FI" dirty="0" err="1"/>
              <a:t>future</a:t>
            </a:r>
            <a:r>
              <a:rPr lang="fi-FI" dirty="0"/>
              <a:t> </a:t>
            </a:r>
            <a:r>
              <a:rPr lang="fi-FI" dirty="0" err="1"/>
              <a:t>together</a:t>
            </a:r>
            <a:endParaRPr lang="fi-FI" dirty="0"/>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55281" y="2141106"/>
            <a:ext cx="4897794" cy="4136821"/>
          </a:xfrm>
        </p:spPr>
        <p:txBody>
          <a:bodyPr>
            <a:noAutofit/>
          </a:bodyPr>
          <a:lstStyle/>
          <a:p>
            <a:pPr marL="0" indent="0">
              <a:buNone/>
            </a:pPr>
            <a:r>
              <a:rPr lang="en-GB" sz="1700" dirty="0"/>
              <a:t>Safety and security are essential parts of building </a:t>
            </a:r>
            <a:br>
              <a:rPr lang="en-GB" sz="1700" dirty="0"/>
            </a:br>
            <a:r>
              <a:rPr lang="en-GB" sz="1700" dirty="0"/>
              <a:t>a smart city that takes full use of modern technology and its solutions.</a:t>
            </a:r>
          </a:p>
          <a:p>
            <a:pPr marL="0" indent="0">
              <a:buNone/>
            </a:pPr>
            <a:r>
              <a:rPr lang="en-GB" sz="1400" b="1" dirty="0"/>
              <a:t>Tampere Region Safety and Security Cluster since 2011</a:t>
            </a:r>
            <a:endParaRPr lang="en-GB" sz="1400" b="1" dirty="0">
              <a:cs typeface="Calibri"/>
            </a:endParaRPr>
          </a:p>
          <a:p>
            <a:pPr>
              <a:spcBef>
                <a:spcPts val="0"/>
              </a:spcBef>
            </a:pPr>
            <a:r>
              <a:rPr lang="en-GB" sz="1400" dirty="0"/>
              <a:t>Improving safety and security in cooperation with </a:t>
            </a:r>
            <a:br>
              <a:rPr lang="en-GB" sz="1400" dirty="0"/>
            </a:br>
            <a:r>
              <a:rPr lang="en-GB" sz="1400" dirty="0"/>
              <a:t>the largest players in the industry</a:t>
            </a:r>
            <a:endParaRPr lang="en-GB" sz="1400" dirty="0">
              <a:cs typeface="Calibri"/>
            </a:endParaRPr>
          </a:p>
          <a:p>
            <a:pPr marL="0" indent="0">
              <a:buNone/>
            </a:pPr>
            <a:r>
              <a:rPr lang="en-GB" sz="1400" b="1" dirty="0"/>
              <a:t>Tampere region safety and security ecosystem</a:t>
            </a:r>
            <a:endParaRPr lang="en-GB" sz="1400" b="1" dirty="0">
              <a:cs typeface="Calibri"/>
            </a:endParaRPr>
          </a:p>
          <a:p>
            <a:pPr>
              <a:spcBef>
                <a:spcPts val="0"/>
              </a:spcBef>
            </a:pPr>
            <a:r>
              <a:rPr lang="en-GB" sz="1400" dirty="0"/>
              <a:t>Brings together safety and security businesses operating in the region</a:t>
            </a:r>
            <a:endParaRPr lang="en-GB" sz="1400" dirty="0">
              <a:cs typeface="Calibri"/>
            </a:endParaRPr>
          </a:p>
          <a:p>
            <a:pPr>
              <a:spcBef>
                <a:spcPts val="0"/>
              </a:spcBef>
            </a:pPr>
            <a:r>
              <a:rPr lang="en-GB" sz="1400" dirty="0"/>
              <a:t>Helps developing new opportunities for business</a:t>
            </a:r>
            <a:endParaRPr lang="en-GB" sz="1400" dirty="0">
              <a:cs typeface="Calibri"/>
            </a:endParaRPr>
          </a:p>
          <a:p>
            <a:pPr>
              <a:spcBef>
                <a:spcPts val="0"/>
              </a:spcBef>
            </a:pPr>
            <a:r>
              <a:rPr lang="en-GB" sz="1400" dirty="0"/>
              <a:t>Increases awareness of safety and security competence in the region</a:t>
            </a:r>
            <a:endParaRPr lang="en-GB" sz="1400" dirty="0">
              <a:cs typeface="Calibri"/>
            </a:endParaRPr>
          </a:p>
          <a:p>
            <a:pPr marL="0" indent="0">
              <a:buNone/>
            </a:pPr>
            <a:r>
              <a:rPr lang="en-US" sz="1400" b="1" dirty="0"/>
              <a:t>The SURE – Smart Urban Security and Event Resilience Project </a:t>
            </a:r>
            <a:endParaRPr lang="en-GB" sz="1400" b="1" dirty="0"/>
          </a:p>
          <a:p>
            <a:pPr>
              <a:spcBef>
                <a:spcPts val="0"/>
              </a:spcBef>
            </a:pPr>
            <a:r>
              <a:rPr lang="en-US" sz="1400" dirty="0"/>
              <a:t>Tampere gets over MEUR 3 of EU funding for improving urban and event security</a:t>
            </a:r>
            <a:endParaRPr lang="en-GB" sz="1400" dirty="0"/>
          </a:p>
        </p:txBody>
      </p:sp>
      <p:sp>
        <p:nvSpPr>
          <p:cNvPr id="4" name="Päivämäärän paikkamerkki 3">
            <a:extLst>
              <a:ext uri="{FF2B5EF4-FFF2-40B4-BE49-F238E27FC236}">
                <a16:creationId xmlns:a16="http://schemas.microsoft.com/office/drawing/2014/main" id="{873CC2AD-E5DD-60F2-932D-4B8FA45226F2}"/>
              </a:ext>
              <a:ext uri="{C183D7F6-B498-43B3-948B-1728B52AA6E4}">
                <adec:decorative xmlns:adec="http://schemas.microsoft.com/office/drawing/2017/decorative" val="1"/>
              </a:ext>
            </a:extLst>
          </p:cNvPr>
          <p:cNvSpPr>
            <a:spLocks noGrp="1"/>
          </p:cNvSpPr>
          <p:nvPr>
            <p:ph type="dt" sz="half" idx="2"/>
          </p:nvPr>
        </p:nvSpPr>
        <p:spPr/>
        <p:txBody>
          <a:bodyPr/>
          <a:lstStyle/>
          <a:p>
            <a:fld id="{634685F1-F408-4F48-9485-4CAC6D71636F}"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1ED35BFD-5AD9-1465-4D06-5E5129BDE48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8" name="Tekstiruutu 24">
            <a:extLst>
              <a:ext uri="{FF2B5EF4-FFF2-40B4-BE49-F238E27FC236}">
                <a16:creationId xmlns:a16="http://schemas.microsoft.com/office/drawing/2014/main" id="{82650363-2C60-3593-A690-88F1688AFE27}"/>
              </a:ext>
              <a:ext uri="{C183D7F6-B498-43B3-948B-1728B52AA6E4}">
                <adec:decorative xmlns:adec="http://schemas.microsoft.com/office/drawing/2017/decorative" val="1"/>
              </a:ext>
            </a:extLst>
          </p:cNvPr>
          <p:cNvSpPr txBox="1">
            <a:spLocks noChangeArrowheads="1"/>
          </p:cNvSpPr>
          <p:nvPr/>
        </p:nvSpPr>
        <p:spPr bwMode="auto">
          <a:xfrm>
            <a:off x="62798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11" name="Kuva 7">
            <a:extLst>
              <a:ext uri="{FF2B5EF4-FFF2-40B4-BE49-F238E27FC236}">
                <a16:creationId xmlns:a16="http://schemas.microsoft.com/office/drawing/2014/main" id="{5CEA2F79-FF6E-9069-27F8-B4223B0FDE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Tree>
    <p:extLst>
      <p:ext uri="{BB962C8B-B14F-4D97-AF65-F5344CB8AC3E}">
        <p14:creationId xmlns:p14="http://schemas.microsoft.com/office/powerpoint/2010/main" val="1793293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tors in protective gear in a operating room.">
            <a:extLst>
              <a:ext uri="{FF2B5EF4-FFF2-40B4-BE49-F238E27FC236}">
                <a16:creationId xmlns:a16="http://schemas.microsoft.com/office/drawing/2014/main" id="{C0B602CE-1B81-59CE-731A-51C8447E14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825198"/>
            <a:ext cx="4930466" cy="1671543"/>
          </a:xfrm>
        </p:spPr>
        <p:txBody>
          <a:bodyPr/>
          <a:lstStyle/>
          <a:p>
            <a:r>
              <a:rPr lang="fi-FI" dirty="0" err="1"/>
              <a:t>Research</a:t>
            </a:r>
            <a:r>
              <a:rPr lang="fi-FI" dirty="0"/>
              <a:t> in </a:t>
            </a:r>
            <a:br>
              <a:rPr lang="fi-FI" dirty="0"/>
            </a:br>
            <a:r>
              <a:rPr lang="fi-FI" dirty="0" err="1"/>
              <a:t>health</a:t>
            </a:r>
            <a:r>
              <a:rPr lang="fi-FI" dirty="0"/>
              <a:t> </a:t>
            </a:r>
            <a:r>
              <a:rPr lang="fi-FI" dirty="0" err="1"/>
              <a:t>sciences</a:t>
            </a:r>
            <a:r>
              <a:rPr lang="fi-FI" dirty="0"/>
              <a:t> </a:t>
            </a:r>
            <a:br>
              <a:rPr lang="fi-FI" dirty="0"/>
            </a:br>
            <a:r>
              <a:rPr lang="fi-FI" dirty="0"/>
              <a:t>and </a:t>
            </a:r>
            <a:r>
              <a:rPr lang="fi-FI" dirty="0" err="1"/>
              <a:t>quality</a:t>
            </a:r>
            <a:r>
              <a:rPr lang="fi-FI" dirty="0"/>
              <a:t> </a:t>
            </a:r>
            <a:r>
              <a:rPr lang="fi-FI" dirty="0" err="1"/>
              <a:t>care</a:t>
            </a:r>
            <a:endParaRPr lang="fi-FI" dirty="0"/>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678657"/>
            <a:ext cx="5466739" cy="3354145"/>
          </a:xfrm>
        </p:spPr>
        <p:txBody>
          <a:bodyPr>
            <a:normAutofit fontScale="92500"/>
          </a:bodyPr>
          <a:lstStyle/>
          <a:p>
            <a:pPr marL="0" indent="0">
              <a:buNone/>
            </a:pPr>
            <a:r>
              <a:rPr lang="fi-FI" b="1" dirty="0"/>
              <a:t>In addition to Tampere </a:t>
            </a:r>
            <a:r>
              <a:rPr lang="fi-FI" b="1" dirty="0" err="1"/>
              <a:t>University</a:t>
            </a:r>
            <a:r>
              <a:rPr lang="fi-FI" b="1" dirty="0"/>
              <a:t> </a:t>
            </a:r>
            <a:r>
              <a:rPr lang="fi-FI" b="1" dirty="0" err="1"/>
              <a:t>Hospital</a:t>
            </a:r>
            <a:r>
              <a:rPr lang="fi-FI" b="1" dirty="0"/>
              <a:t>, </a:t>
            </a:r>
            <a:br>
              <a:rPr lang="fi-FI" b="1" dirty="0"/>
            </a:br>
            <a:r>
              <a:rPr lang="fi-FI" b="1" dirty="0" err="1"/>
              <a:t>the</a:t>
            </a:r>
            <a:r>
              <a:rPr lang="fi-FI" b="1" dirty="0"/>
              <a:t> </a:t>
            </a:r>
            <a:r>
              <a:rPr lang="fi-FI" b="1" dirty="0" err="1"/>
              <a:t>following</a:t>
            </a:r>
            <a:r>
              <a:rPr lang="fi-FI" b="1" dirty="0"/>
              <a:t> </a:t>
            </a:r>
            <a:r>
              <a:rPr lang="fi-FI" b="1" dirty="0" err="1"/>
              <a:t>care</a:t>
            </a:r>
            <a:r>
              <a:rPr lang="fi-FI" b="1" dirty="0"/>
              <a:t> for </a:t>
            </a:r>
            <a:r>
              <a:rPr lang="fi-FI" b="1" dirty="0" err="1"/>
              <a:t>our</a:t>
            </a:r>
            <a:r>
              <a:rPr lang="fi-FI" b="1" dirty="0"/>
              <a:t> </a:t>
            </a:r>
            <a:r>
              <a:rPr lang="fi-FI" b="1" dirty="0" err="1"/>
              <a:t>health</a:t>
            </a:r>
            <a:r>
              <a:rPr lang="fi-FI" b="1" dirty="0"/>
              <a:t>:</a:t>
            </a:r>
          </a:p>
          <a:p>
            <a:r>
              <a:rPr lang="fi-FI" dirty="0" err="1"/>
              <a:t>The</a:t>
            </a:r>
            <a:r>
              <a:rPr lang="fi-FI" dirty="0"/>
              <a:t> </a:t>
            </a:r>
            <a:r>
              <a:rPr lang="fi-FI" dirty="0" err="1"/>
              <a:t>Coxa</a:t>
            </a:r>
            <a:r>
              <a:rPr lang="fi-FI" dirty="0"/>
              <a:t> </a:t>
            </a:r>
            <a:r>
              <a:rPr lang="fi-FI" dirty="0" err="1"/>
              <a:t>hospital</a:t>
            </a:r>
            <a:r>
              <a:rPr lang="fi-FI" dirty="0"/>
              <a:t> for </a:t>
            </a:r>
            <a:r>
              <a:rPr lang="fi-FI" dirty="0" err="1"/>
              <a:t>joint</a:t>
            </a:r>
            <a:r>
              <a:rPr lang="fi-FI" dirty="0"/>
              <a:t> </a:t>
            </a:r>
            <a:r>
              <a:rPr lang="fi-FI" dirty="0" err="1"/>
              <a:t>replacement</a:t>
            </a:r>
            <a:endParaRPr lang="fi-FI" dirty="0"/>
          </a:p>
          <a:p>
            <a:pPr>
              <a:spcBef>
                <a:spcPts val="400"/>
              </a:spcBef>
            </a:pPr>
            <a:r>
              <a:rPr lang="fi-FI" dirty="0" err="1"/>
              <a:t>Tays</a:t>
            </a:r>
            <a:r>
              <a:rPr lang="fi-FI" dirty="0"/>
              <a:t> </a:t>
            </a:r>
            <a:r>
              <a:rPr lang="fi-FI" dirty="0" err="1"/>
              <a:t>Heart</a:t>
            </a:r>
            <a:r>
              <a:rPr lang="fi-FI" dirty="0"/>
              <a:t> </a:t>
            </a:r>
            <a:r>
              <a:rPr lang="fi-FI" dirty="0" err="1"/>
              <a:t>Hospital</a:t>
            </a:r>
            <a:endParaRPr lang="fi-FI" dirty="0"/>
          </a:p>
          <a:p>
            <a:pPr>
              <a:spcBef>
                <a:spcPts val="400"/>
              </a:spcBef>
            </a:pPr>
            <a:r>
              <a:rPr lang="fi-FI" dirty="0" err="1"/>
              <a:t>Fimlab</a:t>
            </a:r>
            <a:r>
              <a:rPr lang="fi-FI" dirty="0"/>
              <a:t> Laboratories</a:t>
            </a:r>
          </a:p>
          <a:p>
            <a:pPr>
              <a:spcBef>
                <a:spcPts val="400"/>
              </a:spcBef>
            </a:pPr>
            <a:r>
              <a:rPr lang="fi-FI" dirty="0" err="1"/>
              <a:t>Imaging</a:t>
            </a:r>
            <a:r>
              <a:rPr lang="fi-FI" dirty="0"/>
              <a:t> Centre and </a:t>
            </a:r>
            <a:r>
              <a:rPr lang="fi-FI" dirty="0" err="1"/>
              <a:t>Pharmacy</a:t>
            </a:r>
            <a:endParaRPr lang="fi-FI" dirty="0"/>
          </a:p>
          <a:p>
            <a:pPr>
              <a:spcBef>
                <a:spcPts val="400"/>
              </a:spcBef>
            </a:pPr>
            <a:r>
              <a:rPr lang="fi-FI" dirty="0" err="1"/>
              <a:t>Vascular</a:t>
            </a:r>
            <a:r>
              <a:rPr lang="fi-FI" dirty="0"/>
              <a:t> </a:t>
            </a:r>
            <a:r>
              <a:rPr lang="fi-FI" dirty="0" err="1"/>
              <a:t>Surgery</a:t>
            </a:r>
            <a:r>
              <a:rPr lang="fi-FI" dirty="0"/>
              <a:t> and </a:t>
            </a:r>
            <a:r>
              <a:rPr lang="fi-FI" dirty="0" err="1"/>
              <a:t>Procedural</a:t>
            </a:r>
            <a:r>
              <a:rPr lang="fi-FI" dirty="0"/>
              <a:t> </a:t>
            </a:r>
            <a:br>
              <a:rPr lang="fi-FI" dirty="0"/>
            </a:br>
            <a:r>
              <a:rPr lang="fi-FI" dirty="0" err="1"/>
              <a:t>Radiology</a:t>
            </a:r>
            <a:r>
              <a:rPr lang="fi-FI" dirty="0"/>
              <a:t> </a:t>
            </a:r>
            <a:r>
              <a:rPr lang="fi-FI" dirty="0" err="1"/>
              <a:t>Unit</a:t>
            </a:r>
            <a:endParaRPr lang="fi-FI" b="1" dirty="0"/>
          </a:p>
        </p:txBody>
      </p:sp>
      <p:sp>
        <p:nvSpPr>
          <p:cNvPr id="4" name="Päivämäärän paikkamerkki 3">
            <a:extLst>
              <a:ext uri="{FF2B5EF4-FFF2-40B4-BE49-F238E27FC236}">
                <a16:creationId xmlns:a16="http://schemas.microsoft.com/office/drawing/2014/main" id="{61906281-C062-AA81-12AA-F648349947C6}"/>
              </a:ext>
              <a:ext uri="{C183D7F6-B498-43B3-948B-1728B52AA6E4}">
                <adec:decorative xmlns:adec="http://schemas.microsoft.com/office/drawing/2017/decorative" val="1"/>
              </a:ext>
            </a:extLst>
          </p:cNvPr>
          <p:cNvSpPr>
            <a:spLocks noGrp="1"/>
          </p:cNvSpPr>
          <p:nvPr>
            <p:ph type="dt" sz="half" idx="2"/>
          </p:nvPr>
        </p:nvSpPr>
        <p:spPr/>
        <p:txBody>
          <a:bodyPr/>
          <a:lstStyle/>
          <a:p>
            <a:fld id="{673B358A-BA96-0249-9898-D7593C0F5906}" type="datetime1">
              <a:rPr lang="fi-FI" smtClean="0">
                <a:solidFill>
                  <a:schemeClr val="bg1"/>
                </a:solidFill>
              </a:rPr>
              <a:t>3.11.2025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48</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 uri="{C183D7F6-B498-43B3-948B-1728B52AA6E4}">
                <adec:decorative xmlns:adec="http://schemas.microsoft.com/office/drawing/2017/decorative" val="1"/>
              </a:ext>
            </a:extLst>
          </p:cNvPr>
          <p:cNvSpPr txBox="1">
            <a:spLocks noChangeArrowheads="1"/>
          </p:cNvSpPr>
          <p:nvPr/>
        </p:nvSpPr>
        <p:spPr bwMode="auto">
          <a:xfrm>
            <a:off x="6418092"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lang="en-GB" altLang="fi-FI" sz="1200" dirty="0">
                <a:solidFill>
                  <a:srgbClr val="FFFFFF"/>
                </a:solidFill>
              </a:rPr>
              <a:t>Opa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0" name="TextBox 9">
            <a:extLst>
              <a:ext uri="{FF2B5EF4-FFF2-40B4-BE49-F238E27FC236}">
                <a16:creationId xmlns:a16="http://schemas.microsoft.com/office/drawing/2014/main" id="{FC5D6EAD-13ED-A015-DAAF-18B1882F42AA}"/>
              </a:ext>
              <a:ext uri="{C183D7F6-B498-43B3-948B-1728B52AA6E4}">
                <adec:decorative xmlns:adec="http://schemas.microsoft.com/office/drawing/2017/decorative" val="1"/>
              </a:ext>
            </a:extLst>
          </p:cNvPr>
          <p:cNvSpPr txBox="1"/>
          <p:nvPr/>
        </p:nvSpPr>
        <p:spPr>
          <a:xfrm>
            <a:off x="13894420" y="212988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1373986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Background view of downtown Tampere from Pyynikki observation tower on a sunny winter day.">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76955" y="1988855"/>
            <a:ext cx="6305871" cy="2425003"/>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title"/>
          </p:nvPr>
        </p:nvSpPr>
        <p:spPr>
          <a:xfrm>
            <a:off x="815898" y="4461030"/>
            <a:ext cx="10515600" cy="1060926"/>
          </a:xfrm>
          <a:noFill/>
          <a:effectLst/>
        </p:spPr>
        <p:txBody>
          <a:bodyPr/>
          <a:lstStyle/>
          <a:p>
            <a:r>
              <a:rPr lang="fi-FI" dirty="0">
                <a:solidFill>
                  <a:schemeClr val="bg1"/>
                </a:solidFill>
              </a:rPr>
              <a:t>THANK YOU</a:t>
            </a:r>
          </a:p>
        </p:txBody>
      </p:sp>
      <p:sp>
        <p:nvSpPr>
          <p:cNvPr id="7" name="Tekstiruutu 24">
            <a:extLst>
              <a:ext uri="{FF2B5EF4-FFF2-40B4-BE49-F238E27FC236}">
                <a16:creationId xmlns:a16="http://schemas.microsoft.com/office/drawing/2014/main" id="{56B3BBEA-224E-FC79-5583-28CCE19D332F}"/>
              </a:ext>
              <a:ext uri="{C183D7F6-B498-43B3-948B-1728B52AA6E4}">
                <adec:decorative xmlns:adec="http://schemas.microsoft.com/office/drawing/2017/decorative" val="1"/>
              </a:ext>
            </a:extLst>
          </p:cNvPr>
          <p:cNvSpPr txBox="1">
            <a:spLocks noChangeArrowheads="1"/>
          </p:cNvSpPr>
          <p:nvPr/>
        </p:nvSpPr>
        <p:spPr bwMode="auto">
          <a:xfrm>
            <a:off x="9650641"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2"/>
            <a:ext cx="11353800" cy="1063170"/>
          </a:xfrm>
        </p:spPr>
        <p:txBody>
          <a:bodyPr vert="horz" lIns="91440" tIns="45720" rIns="91440" bIns="45720" rtlCol="0" anchor="b">
            <a:normAutofit/>
          </a:bodyPr>
          <a:lstStyle/>
          <a:p>
            <a:r>
              <a:rPr lang="fi-FI" sz="4000" dirty="0" err="1"/>
              <a:t>The</a:t>
            </a:r>
            <a:r>
              <a:rPr lang="fi-FI" sz="4000" dirty="0"/>
              <a:t> city of action – Tampere city </a:t>
            </a:r>
            <a:r>
              <a:rPr lang="fi-FI" sz="4000" dirty="0" err="1"/>
              <a:t>strategy</a:t>
            </a:r>
            <a:r>
              <a:rPr lang="fi-FI" sz="4000" dirty="0"/>
              <a:t> 2030 </a:t>
            </a:r>
          </a:p>
        </p:txBody>
      </p:sp>
      <p:sp>
        <p:nvSpPr>
          <p:cNvPr id="7" name="Päivämäärän paikkamerkki 6">
            <a:extLst>
              <a:ext uri="{FF2B5EF4-FFF2-40B4-BE49-F238E27FC236}">
                <a16:creationId xmlns:a16="http://schemas.microsoft.com/office/drawing/2014/main" id="{7667FBDF-E3A9-AFDC-72D6-7C4C52DB2F2D}"/>
              </a:ext>
              <a:ext uri="{C183D7F6-B498-43B3-948B-1728B52AA6E4}">
                <adec:decorative xmlns:adec="http://schemas.microsoft.com/office/drawing/2017/decorative" val="1"/>
              </a:ext>
            </a:extLst>
          </p:cNvPr>
          <p:cNvSpPr>
            <a:spLocks noGrp="1"/>
          </p:cNvSpPr>
          <p:nvPr>
            <p:ph type="dt" sz="half" idx="10"/>
          </p:nvPr>
        </p:nvSpPr>
        <p:spPr/>
        <p:txBody>
          <a:bodyPr/>
          <a:lstStyle/>
          <a:p>
            <a:fld id="{13DEF38A-B859-174A-96FE-9B1723B140FD}" type="datetime1">
              <a:rPr lang="fi-FI" smtClean="0">
                <a:solidFill>
                  <a:schemeClr val="bg1"/>
                </a:solidFill>
              </a:rPr>
              <a:t>3.11.2025</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5</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pic>
        <p:nvPicPr>
          <p:cNvPr id="2" name="Picture 1">
            <a:extLst>
              <a:ext uri="{FF2B5EF4-FFF2-40B4-BE49-F238E27FC236}">
                <a16:creationId xmlns:a16="http://schemas.microsoft.com/office/drawing/2014/main" id="{19B8E40C-2FB3-D495-EA32-BBAD55A82C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94402" y="1819273"/>
            <a:ext cx="5594756" cy="3067051"/>
          </a:xfrm>
          <a:prstGeom prst="rect">
            <a:avLst/>
          </a:prstGeom>
          <a:solidFill>
            <a:srgbClr val="E5EEF9"/>
          </a:solidFill>
        </p:spPr>
      </p:pic>
    </p:spTree>
    <p:extLst>
      <p:ext uri="{BB962C8B-B14F-4D97-AF65-F5344CB8AC3E}">
        <p14:creationId xmlns:p14="http://schemas.microsoft.com/office/powerpoint/2010/main" val="269109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ity with trees and water in the background&#10;&#10;AI-generated content may be incorrect.">
            <a:extLst>
              <a:ext uri="{FF2B5EF4-FFF2-40B4-BE49-F238E27FC236}">
                <a16:creationId xmlns:a16="http://schemas.microsoft.com/office/drawing/2014/main" id="{48500F68-20BD-D16F-DA81-469313E81EA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834E91F-1829-EF67-4ED6-975611A80D56}"/>
              </a:ext>
            </a:extLst>
          </p:cNvPr>
          <p:cNvSpPr>
            <a:spLocks noGrp="1"/>
          </p:cNvSpPr>
          <p:nvPr>
            <p:ph type="ctrTitle"/>
          </p:nvPr>
        </p:nvSpPr>
        <p:spPr>
          <a:xfrm>
            <a:off x="1524000" y="0"/>
            <a:ext cx="9144000" cy="2387600"/>
          </a:xfrm>
        </p:spPr>
        <p:txBody>
          <a:bodyPr>
            <a:normAutofit/>
          </a:bodyPr>
          <a:lstStyle/>
          <a:p>
            <a:r>
              <a:rPr lang="en-FI" sz="6600" dirty="0">
                <a:solidFill>
                  <a:schemeClr val="bg1"/>
                </a:solidFill>
                <a:latin typeface="Montserrat Black" pitchFamily="2" charset="77"/>
              </a:rPr>
              <a:t>THE CITY </a:t>
            </a:r>
            <a:r>
              <a:rPr kumimoji="0" lang="en-FI" sz="6600" b="1" i="0" u="none" strike="noStrike" kern="1200" cap="none" spc="0" normalizeH="0" baseline="0" noProof="0" dirty="0">
                <a:ln>
                  <a:noFill/>
                </a:ln>
                <a:solidFill>
                  <a:srgbClr val="FFFFFF"/>
                </a:solidFill>
                <a:effectLst/>
                <a:uLnTx/>
                <a:uFillTx/>
                <a:latin typeface="Montserrat Black" pitchFamily="2" charset="77"/>
                <a:ea typeface="+mj-ea"/>
                <a:cs typeface="+mj-cs"/>
              </a:rPr>
              <a:t>OF ACTION</a:t>
            </a:r>
            <a:endParaRPr lang="en-FI" sz="6600" dirty="0">
              <a:solidFill>
                <a:schemeClr val="bg1"/>
              </a:solidFill>
              <a:latin typeface="Montserrat Black" pitchFamily="2" charset="77"/>
            </a:endParaRPr>
          </a:p>
        </p:txBody>
      </p:sp>
      <p:sp>
        <p:nvSpPr>
          <p:cNvPr id="5" name="Subtitle 4">
            <a:extLst>
              <a:ext uri="{FF2B5EF4-FFF2-40B4-BE49-F238E27FC236}">
                <a16:creationId xmlns:a16="http://schemas.microsoft.com/office/drawing/2014/main" id="{220D3FF2-44B2-D3C7-981F-8A575F8C3386}"/>
              </a:ext>
            </a:extLst>
          </p:cNvPr>
          <p:cNvSpPr>
            <a:spLocks noGrp="1"/>
          </p:cNvSpPr>
          <p:nvPr>
            <p:ph type="subTitle" idx="1"/>
          </p:nvPr>
        </p:nvSpPr>
        <p:spPr>
          <a:xfrm>
            <a:off x="1524000" y="2437978"/>
            <a:ext cx="9144000" cy="1655762"/>
          </a:xfrm>
        </p:spPr>
        <p:txBody>
          <a:bodyPr/>
          <a:lstStyle/>
          <a:p>
            <a:r>
              <a:rPr lang="en-FI" dirty="0">
                <a:solidFill>
                  <a:schemeClr val="tx2">
                    <a:lumMod val="75000"/>
                  </a:schemeClr>
                </a:solidFill>
                <a:latin typeface="Montserrat Light" pitchFamily="2" charset="77"/>
              </a:rPr>
              <a:t>TAMPERE CITY STRATEGY 2030</a:t>
            </a:r>
          </a:p>
        </p:txBody>
      </p:sp>
      <p:sp>
        <p:nvSpPr>
          <p:cNvPr id="2" name="Date Placeholder 1">
            <a:extLst>
              <a:ext uri="{FF2B5EF4-FFF2-40B4-BE49-F238E27FC236}">
                <a16:creationId xmlns:a16="http://schemas.microsoft.com/office/drawing/2014/main" id="{A323C36F-F8BB-FFDB-C49B-B9BDF2B1F917}"/>
              </a:ext>
              <a:ext uri="{C183D7F6-B498-43B3-948B-1728B52AA6E4}">
                <adec:decorative xmlns:adec="http://schemas.microsoft.com/office/drawing/2017/decorative" val="1"/>
              </a:ext>
            </a:extLst>
          </p:cNvPr>
          <p:cNvSpPr>
            <a:spLocks noGrp="1"/>
          </p:cNvSpPr>
          <p:nvPr>
            <p:ph type="dt" sz="half" idx="10"/>
          </p:nvPr>
        </p:nvSpPr>
        <p:spPr/>
        <p:txBody>
          <a:bodyPr/>
          <a:lstStyle/>
          <a:p>
            <a:fld id="{35E18DDB-A664-284E-A249-43DF8E94FC87}" type="datetime1">
              <a:rPr lang="fi-FI" smtClean="0"/>
              <a:t>3.11.2025</a:t>
            </a:fld>
            <a:endParaRPr lang="fi-FI"/>
          </a:p>
        </p:txBody>
      </p:sp>
      <p:sp>
        <p:nvSpPr>
          <p:cNvPr id="3" name="Slide Number Placeholder 2">
            <a:extLst>
              <a:ext uri="{FF2B5EF4-FFF2-40B4-BE49-F238E27FC236}">
                <a16:creationId xmlns:a16="http://schemas.microsoft.com/office/drawing/2014/main" id="{3A56CAED-1F88-971A-FAB8-092000B968E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6</a:t>
            </a:fld>
            <a:endParaRPr lang="fi-FI"/>
          </a:p>
        </p:txBody>
      </p:sp>
      <p:sp>
        <p:nvSpPr>
          <p:cNvPr id="9" name="Päivämäärän paikkamerkki 6">
            <a:extLst>
              <a:ext uri="{FF2B5EF4-FFF2-40B4-BE49-F238E27FC236}">
                <a16:creationId xmlns:a16="http://schemas.microsoft.com/office/drawing/2014/main" id="{9B0D4309-20D9-490E-F9E7-64F5FAFAAD73}"/>
              </a:ext>
              <a:ext uri="{C183D7F6-B498-43B3-948B-1728B52AA6E4}">
                <adec:decorative xmlns:adec="http://schemas.microsoft.com/office/drawing/2017/decorative" val="1"/>
              </a:ext>
            </a:extLst>
          </p:cNvPr>
          <p:cNvSpPr txBox="1">
            <a:spLocks/>
          </p:cNvSpPr>
          <p:nvPr/>
        </p:nvSpPr>
        <p:spPr>
          <a:xfrm>
            <a:off x="10003077" y="6356350"/>
            <a:ext cx="1095103"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DEF38A-B859-174A-96FE-9B1723B140FD}" type="datetime1">
              <a:rPr lang="fi-FI" smtClean="0">
                <a:solidFill>
                  <a:schemeClr val="bg1"/>
                </a:solidFill>
              </a:rPr>
              <a:pPr/>
              <a:t>3.11.2025</a:t>
            </a:fld>
            <a:endParaRPr lang="fi-FI" dirty="0">
              <a:solidFill>
                <a:schemeClr val="bg1"/>
              </a:solidFill>
            </a:endParaRPr>
          </a:p>
        </p:txBody>
      </p:sp>
      <p:sp>
        <p:nvSpPr>
          <p:cNvPr id="10" name="Dian numeron paikkamerkki 8">
            <a:extLst>
              <a:ext uri="{FF2B5EF4-FFF2-40B4-BE49-F238E27FC236}">
                <a16:creationId xmlns:a16="http://schemas.microsoft.com/office/drawing/2014/main" id="{5AAF05E0-00C4-9E48-6B76-6046158024CD}"/>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EE06F1-2D77-A44E-97FA-F679B9CB76D5}" type="slidenum">
              <a:rPr lang="fi-FI" smtClean="0">
                <a:solidFill>
                  <a:schemeClr val="bg1"/>
                </a:solidFill>
              </a:rPr>
              <a:pPr/>
              <a:t>6</a:t>
            </a:fld>
            <a:endParaRPr lang="fi-FI" dirty="0">
              <a:solidFill>
                <a:schemeClr val="bg1"/>
              </a:solidFill>
            </a:endParaRPr>
          </a:p>
        </p:txBody>
      </p:sp>
      <p:pic>
        <p:nvPicPr>
          <p:cNvPr id="11" name="Kuva 9">
            <a:extLst>
              <a:ext uri="{FF2B5EF4-FFF2-40B4-BE49-F238E27FC236}">
                <a16:creationId xmlns:a16="http://schemas.microsoft.com/office/drawing/2014/main" id="{3FDEC77D-66E0-F2B6-8F16-BB1577FD35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2" name="Kuva 10">
            <a:extLst>
              <a:ext uri="{FF2B5EF4-FFF2-40B4-BE49-F238E27FC236}">
                <a16:creationId xmlns:a16="http://schemas.microsoft.com/office/drawing/2014/main" id="{48A04E6B-12B9-1CAC-7BF1-C661458888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108825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u="none" strike="noStrike" kern="1200" cap="none" spc="300" normalizeH="0" baseline="0" noProof="0" dirty="0">
                <a:ln>
                  <a:noFill/>
                </a:ln>
                <a:solidFill>
                  <a:srgbClr val="22417B"/>
                </a:solidFill>
                <a:effectLst/>
                <a:uLnTx/>
                <a:uFillTx/>
                <a:latin typeface="Montserrat Black" pitchFamily="2" charset="77"/>
              </a:rPr>
              <a:t>THE CITY OF ACTION</a:t>
            </a:r>
            <a:br>
              <a:rPr kumimoji="0" lang="fi-FI" sz="2800" u="none" strike="noStrike" kern="1200" cap="none" spc="300" normalizeH="0" baseline="0" noProof="0" dirty="0">
                <a:ln>
                  <a:noFill/>
                </a:ln>
                <a:solidFill>
                  <a:srgbClr val="22417B"/>
                </a:solidFill>
                <a:effectLst/>
                <a:uLnTx/>
                <a:uFillTx/>
                <a:latin typeface="Montserrat Black" pitchFamily="2" charset="77"/>
              </a:rPr>
            </a:br>
            <a:r>
              <a:rPr kumimoji="0" lang="fi-FI" sz="3000" u="none" strike="noStrike" kern="1200" cap="none" spc="300" normalizeH="0" baseline="0" noProof="0" dirty="0">
                <a:ln>
                  <a:noFill/>
                </a:ln>
                <a:solidFill>
                  <a:srgbClr val="22417B"/>
                </a:solidFill>
                <a:effectLst/>
                <a:uLnTx/>
                <a:uFillTx/>
                <a:latin typeface="Montserrat Black" pitchFamily="2" charset="77"/>
              </a:rPr>
              <a:t>FOCUS AREAS</a:t>
            </a:r>
          </a:p>
        </p:txBody>
      </p:sp>
      <p:sp>
        <p:nvSpPr>
          <p:cNvPr id="2" name="Päivämäärän paikkamerkki 1">
            <a:extLst>
              <a:ext uri="{FF2B5EF4-FFF2-40B4-BE49-F238E27FC236}">
                <a16:creationId xmlns:a16="http://schemas.microsoft.com/office/drawing/2014/main" id="{171BDD60-86F3-F827-17D4-2BFBA3A002B4}"/>
              </a:ext>
              <a:ext uri="{C183D7F6-B498-43B3-948B-1728B52AA6E4}">
                <adec:decorative xmlns:adec="http://schemas.microsoft.com/office/drawing/2017/decorative" val="1"/>
              </a:ext>
            </a:extLst>
          </p:cNvPr>
          <p:cNvSpPr>
            <a:spLocks noGrp="1"/>
          </p:cNvSpPr>
          <p:nvPr>
            <p:ph type="dt" sz="half" idx="10"/>
          </p:nvPr>
        </p:nvSpPr>
        <p:spPr/>
        <p:txBody>
          <a:bodyPr/>
          <a:lstStyle/>
          <a:p>
            <a:fld id="{065C32AE-E2C3-C847-817F-E0505BA8E1B1}" type="datetime1">
              <a:rPr lang="fi-FI" smtClean="0"/>
              <a:t>3.11.2025</a:t>
            </a:fld>
            <a:endParaRPr lang="fi-FI"/>
          </a:p>
        </p:txBody>
      </p:sp>
      <p:sp>
        <p:nvSpPr>
          <p:cNvPr id="3" name="Dian numeron paikkamerkki 2">
            <a:extLst>
              <a:ext uri="{FF2B5EF4-FFF2-40B4-BE49-F238E27FC236}">
                <a16:creationId xmlns:a16="http://schemas.microsoft.com/office/drawing/2014/main" id="{EED49951-48BC-6A17-8D52-31A2E1DBBDB6}"/>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7</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EQUAL</a:t>
            </a:r>
            <a:br>
              <a:rPr lang="fi-FI" b="1" cap="small" dirty="0">
                <a:solidFill>
                  <a:srgbClr val="FFFFFF"/>
                </a:solidFill>
              </a:rPr>
            </a:br>
            <a:r>
              <a:rPr lang="fi-FI" b="1" cap="small" dirty="0">
                <a:solidFill>
                  <a:srgbClr val="FFFFFF"/>
                </a:solidFill>
              </a:rPr>
              <a:t>INDIVIDUALS</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place</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grow</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develop</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age</a:t>
            </a:r>
            <a:r>
              <a:rPr lang="fi-FI" sz="1400" dirty="0">
                <a:solidFill>
                  <a:srgbClr val="FFFFFF"/>
                </a:solidFill>
                <a:ea typeface="+mn-lt"/>
                <a:cs typeface="Calibri" panose="020F0502020204030204"/>
              </a:rPr>
              <a:t>.</a:t>
            </a:r>
          </a:p>
          <a:p>
            <a:pPr marL="0" lvl="0" indent="0" defTabSz="914400">
              <a:lnSpc>
                <a:spcPct val="100000"/>
              </a:lnSpc>
              <a:spcBef>
                <a:spcPts val="0"/>
              </a:spcBef>
              <a:buNone/>
              <a:defRPr/>
            </a:pPr>
            <a:r>
              <a:rPr lang="fi-FI" sz="1400" dirty="0">
                <a:solidFill>
                  <a:srgbClr val="FFFFFF"/>
                </a:solidFill>
                <a:ea typeface="+mn-lt"/>
                <a:cs typeface="Calibri" panose="020F0502020204030204"/>
              </a:rPr>
              <a:t>In Tampere, </a:t>
            </a:r>
            <a:r>
              <a:rPr lang="fi-FI" sz="1400" dirty="0" err="1">
                <a:solidFill>
                  <a:srgbClr val="FFFFFF"/>
                </a:solidFill>
                <a:ea typeface="+mn-lt"/>
                <a:cs typeface="Calibri" panose="020F0502020204030204"/>
              </a:rPr>
              <a:t>everyone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can</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themselves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their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dreams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true</a:t>
            </a:r>
            <a:r>
              <a:rPr lang="fi-FI" sz="1400" dirty="0">
                <a:solidFill>
                  <a:srgbClr val="FFFFFF"/>
                </a:solidFill>
                <a:ea typeface="+mn-lt"/>
                <a:cs typeface="Calibri" panose="020F0502020204030204"/>
              </a:rPr>
              <a:t>.</a:t>
            </a: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ACTIVE</a:t>
            </a:r>
            <a:br>
              <a:rPr lang="fi-FI" b="1" cap="small" dirty="0">
                <a:solidFill>
                  <a:srgbClr val="FFFFFF"/>
                </a:solidFill>
              </a:rPr>
            </a:br>
            <a:r>
              <a:rPr lang="fi-FI" b="1" cap="small" dirty="0">
                <a:solidFill>
                  <a:srgbClr val="FFFFFF"/>
                </a:solidFill>
              </a:rPr>
              <a:t>COMMUNITIES</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a:t>
            </a:r>
            <a:r>
              <a:rPr lang="fi-FI" sz="1400" dirty="0" err="1">
                <a:solidFill>
                  <a:srgbClr val="FFFFFF"/>
                </a:solidFill>
                <a:ea typeface="+mn-lt"/>
                <a:cs typeface="Calibri" panose="020F0502020204030204"/>
              </a:rPr>
              <a:t>points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way</a:t>
            </a:r>
            <a:r>
              <a:rPr lang="fi-FI" sz="1400" dirty="0">
                <a:solidFill>
                  <a:srgbClr val="FFFFFF"/>
                </a:solidFill>
                <a:ea typeface="+mn-lt"/>
                <a:cs typeface="Calibri" panose="020F0502020204030204"/>
              </a:rPr>
              <a:t> for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community</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Tampere's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diverse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communities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companies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feed</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well-being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creativity</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innovation</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Together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will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better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tomorrow</a:t>
            </a:r>
            <a:r>
              <a:rPr lang="fi-FI" sz="1400" dirty="0">
                <a:solidFill>
                  <a:srgbClr val="FFFFFF"/>
                </a:solidFill>
                <a:ea typeface="+mn-lt"/>
                <a:cs typeface="Calibri" panose="020F0502020204030204"/>
              </a:rPr>
              <a:t>.</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CARBON-NEUTRAL ACTION</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668480"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internationally</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known</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impressive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work</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a:solidFill>
                  <a:srgbClr val="FFFFFF"/>
                </a:solidFill>
                <a:ea typeface="+mn-lt"/>
                <a:cs typeface="Calibri" panose="020F0502020204030204"/>
              </a:rPr>
              <a:t>on </a:t>
            </a:r>
            <a:r>
              <a:rPr lang="fi-FI" sz="1400" dirty="0" err="1">
                <a:solidFill>
                  <a:srgbClr val="FFFFFF"/>
                </a:solidFill>
                <a:ea typeface="+mn-lt"/>
                <a:cs typeface="Calibri" panose="020F0502020204030204"/>
              </a:rPr>
              <a:t>climate</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biodiversity</a:t>
            </a:r>
            <a:r>
              <a:rPr lang="fi-FI" sz="1400" dirty="0">
                <a:solidFill>
                  <a:srgbClr val="FFFFFF"/>
                </a:solidFill>
                <a:ea typeface="+mn-lt"/>
                <a:cs typeface="Calibri" panose="020F0502020204030204"/>
              </a:rPr>
              <a:t>.</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Making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sustainable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choices</a:t>
            </a:r>
            <a:r>
              <a:rPr lang="fi-FI" sz="1400" dirty="0">
                <a:solidFill>
                  <a:srgbClr val="FFFFFF"/>
                </a:solidFill>
                <a:ea typeface="+mn-lt"/>
                <a:cs typeface="Calibri" panose="020F0502020204030204"/>
              </a:rPr>
              <a:t> is </a:t>
            </a:r>
            <a:r>
              <a:rPr lang="fi-FI" sz="1400" dirty="0" err="1">
                <a:solidFill>
                  <a:srgbClr val="FFFFFF"/>
                </a:solidFill>
                <a:ea typeface="+mn-lt"/>
                <a:cs typeface="Calibri" panose="020F0502020204030204"/>
              </a:rPr>
              <a:t>easy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here</a:t>
            </a:r>
            <a:r>
              <a:rPr lang="fi-FI" sz="1400" dirty="0">
                <a:solidFill>
                  <a:srgbClr val="FFFFFF"/>
                </a:solidFill>
                <a:ea typeface="+mn-lt"/>
                <a:cs typeface="Calibri" panose="020F0502020204030204"/>
              </a:rPr>
              <a:t> – </a:t>
            </a:r>
            <a:r>
              <a:rPr lang="fi-FI" sz="1400" dirty="0" err="1">
                <a:solidFill>
                  <a:srgbClr val="FFFFFF"/>
                </a:solidFill>
                <a:ea typeface="+mn-lt"/>
                <a:cs typeface="Calibri" panose="020F0502020204030204"/>
              </a:rPr>
              <a:t>our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appeal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from</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smoothness</a:t>
            </a:r>
            <a:r>
              <a:rPr lang="fi-FI" sz="1400" dirty="0">
                <a:solidFill>
                  <a:srgbClr val="FFFFFF"/>
                </a:solidFill>
                <a:ea typeface="+mn-lt"/>
                <a:cs typeface="Calibri" panose="020F0502020204030204"/>
              </a:rPr>
              <a:t> of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everyday</a:t>
            </a:r>
            <a:r>
              <a:rPr lang="fi-FI" sz="1400" dirty="0">
                <a:solidFill>
                  <a:srgbClr val="FFFFFF"/>
                </a:solidFill>
                <a:ea typeface="+mn-lt"/>
                <a:cs typeface="Calibri" panose="020F0502020204030204"/>
              </a:rPr>
              <a:t> life.</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 PIONEER OF</a:t>
            </a:r>
            <a:br>
              <a:rPr lang="fi-FI" b="1" cap="small" dirty="0">
                <a:solidFill>
                  <a:srgbClr val="FFFFFF"/>
                </a:solidFill>
              </a:rPr>
            </a:br>
            <a:r>
              <a:rPr lang="fi-FI" b="1" cap="small" dirty="0">
                <a:solidFill>
                  <a:srgbClr val="FFFFFF"/>
                </a:solidFill>
              </a:rPr>
              <a:t>THE FUTURE</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401297"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continuing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success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story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provide</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conditions</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solutions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Tampere </a:t>
            </a:r>
            <a:r>
              <a:rPr lang="fi-FI" sz="1400" dirty="0" err="1">
                <a:solidFill>
                  <a:srgbClr val="FFFFFF"/>
                </a:solidFill>
                <a:ea typeface="+mn-lt"/>
                <a:cs typeface="Calibri" panose="020F0502020204030204"/>
              </a:rPr>
              <a:t>has</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strong</a:t>
            </a:r>
            <a:r>
              <a:rPr lang="fi-FI" sz="1400" dirty="0">
                <a:solidFill>
                  <a:srgbClr val="FFFFFF"/>
                </a:solidFill>
                <a:ea typeface="+mn-lt"/>
                <a:cs typeface="Calibri" panose="020F0502020204030204"/>
              </a:rPr>
              <a:t> position as an </a:t>
            </a:r>
            <a:r>
              <a:rPr lang="fi-FI" sz="1400" dirty="0" err="1">
                <a:solidFill>
                  <a:srgbClr val="FFFFFF"/>
                </a:solidFill>
                <a:ea typeface="+mn-lt"/>
                <a:cs typeface="Calibri" panose="020F0502020204030204"/>
              </a:rPr>
              <a:t>international</a:t>
            </a:r>
            <a:r>
              <a:rPr lang="fi-FI" sz="1400" dirty="0">
                <a:solidFill>
                  <a:srgbClr val="FFFFFF"/>
                </a:solidFill>
                <a:ea typeface="+mn-lt"/>
                <a:cs typeface="Calibri" panose="020F0502020204030204"/>
              </a:rPr>
              <a:t> city of science and know-how. </a:t>
            </a:r>
          </a:p>
        </p:txBody>
      </p:sp>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grpSp>
        <p:nvGrpSpPr>
          <p:cNvPr id="4" name="Ryhmä 3">
            <a:extLst>
              <a:ext uri="{FF2B5EF4-FFF2-40B4-BE49-F238E27FC236}">
                <a16:creationId xmlns:a16="http://schemas.microsoft.com/office/drawing/2014/main" id="{171FFBF0-9578-B8CB-7FDB-95DB7AFA1E66}"/>
              </a:ext>
              <a:ext uri="{C183D7F6-B498-43B3-948B-1728B52AA6E4}">
                <adec:decorative xmlns:adec="http://schemas.microsoft.com/office/drawing/2017/decorative" val="1"/>
              </a:ext>
            </a:extLst>
          </p:cNvPr>
          <p:cNvGrpSpPr/>
          <p:nvPr/>
        </p:nvGrpSpPr>
        <p:grpSpPr>
          <a:xfrm>
            <a:off x="2305742" y="5567025"/>
            <a:ext cx="8829108" cy="784021"/>
            <a:chOff x="2305742" y="5567025"/>
            <a:chExt cx="8829108" cy="784021"/>
          </a:xfrm>
        </p:grpSpPr>
        <p:pic>
          <p:nvPicPr>
            <p:cNvPr id="26" name="Kuva 22">
              <a:extLst>
                <a:ext uri="{FF2B5EF4-FFF2-40B4-BE49-F238E27FC236}">
                  <a16:creationId xmlns:a16="http://schemas.microsoft.com/office/drawing/2014/main" id="{11F6C501-0C24-F975-27F0-A647602000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05742" y="5662256"/>
              <a:ext cx="593559" cy="593559"/>
            </a:xfrm>
            <a:prstGeom prst="rect">
              <a:avLst/>
            </a:prstGeom>
          </p:spPr>
        </p:pic>
        <p:pic>
          <p:nvPicPr>
            <p:cNvPr id="30" name="Kuva 14">
              <a:extLst>
                <a:ext uri="{FF2B5EF4-FFF2-40B4-BE49-F238E27FC236}">
                  <a16:creationId xmlns:a16="http://schemas.microsoft.com/office/drawing/2014/main" id="{11BD7D04-E0F9-6EC7-6D40-07BAF27586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24987" y="5661574"/>
              <a:ext cx="594922" cy="594922"/>
            </a:xfrm>
            <a:prstGeom prst="rect">
              <a:avLst/>
            </a:prstGeom>
          </p:spPr>
        </p:pic>
        <p:pic>
          <p:nvPicPr>
            <p:cNvPr id="31" name="Kuva 20">
              <a:extLst>
                <a:ext uri="{FF2B5EF4-FFF2-40B4-BE49-F238E27FC236}">
                  <a16:creationId xmlns:a16="http://schemas.microsoft.com/office/drawing/2014/main" id="{FAAFE783-C33C-7BB0-F615-0DC342271F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12866" y="5664315"/>
              <a:ext cx="589440" cy="589440"/>
            </a:xfrm>
            <a:prstGeom prst="rect">
              <a:avLst/>
            </a:prstGeom>
          </p:spPr>
        </p:pic>
        <p:pic>
          <p:nvPicPr>
            <p:cNvPr id="32" name="Kuva 21">
              <a:extLst>
                <a:ext uri="{FF2B5EF4-FFF2-40B4-BE49-F238E27FC236}">
                  <a16:creationId xmlns:a16="http://schemas.microsoft.com/office/drawing/2014/main" id="{2F6EB3EE-E283-D3C0-C00B-21C1DB4742D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7541" y="5661574"/>
              <a:ext cx="594923" cy="594923"/>
            </a:xfrm>
            <a:prstGeom prst="rect">
              <a:avLst/>
            </a:prstGeom>
          </p:spPr>
        </p:pic>
        <p:pic>
          <p:nvPicPr>
            <p:cNvPr id="33" name="Kuva 23">
              <a:extLst>
                <a:ext uri="{FF2B5EF4-FFF2-40B4-BE49-F238E27FC236}">
                  <a16:creationId xmlns:a16="http://schemas.microsoft.com/office/drawing/2014/main" id="{1B92EB14-BDF7-9D9A-F1C5-06A45D31A7D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48119" y="5658339"/>
              <a:ext cx="601392" cy="601392"/>
            </a:xfrm>
            <a:prstGeom prst="rect">
              <a:avLst/>
            </a:prstGeom>
          </p:spPr>
        </p:pic>
        <p:pic>
          <p:nvPicPr>
            <p:cNvPr id="34" name="Kuva 15">
              <a:extLst>
                <a:ext uri="{FF2B5EF4-FFF2-40B4-BE49-F238E27FC236}">
                  <a16:creationId xmlns:a16="http://schemas.microsoft.com/office/drawing/2014/main" id="{66FC7FB2-3FB8-91E2-065A-9A6AA41290E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880994" y="5661574"/>
              <a:ext cx="594922" cy="594922"/>
            </a:xfrm>
            <a:prstGeom prst="rect">
              <a:avLst/>
            </a:prstGeom>
          </p:spPr>
        </p:pic>
        <p:pic>
          <p:nvPicPr>
            <p:cNvPr id="35" name="Kuva 16">
              <a:extLst>
                <a:ext uri="{FF2B5EF4-FFF2-40B4-BE49-F238E27FC236}">
                  <a16:creationId xmlns:a16="http://schemas.microsoft.com/office/drawing/2014/main" id="{F6FA4150-5D9A-BA0E-AA63-83968C776D8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608228" y="5661574"/>
              <a:ext cx="594922" cy="594922"/>
            </a:xfrm>
            <a:prstGeom prst="rect">
              <a:avLst/>
            </a:prstGeom>
          </p:spPr>
        </p:pic>
        <p:pic>
          <p:nvPicPr>
            <p:cNvPr id="36" name="Kuva 17">
              <a:extLst>
                <a:ext uri="{FF2B5EF4-FFF2-40B4-BE49-F238E27FC236}">
                  <a16:creationId xmlns:a16="http://schemas.microsoft.com/office/drawing/2014/main" id="{32CF1340-3C67-4124-CA88-AF3550488D7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31043" y="5661574"/>
              <a:ext cx="594922" cy="594922"/>
            </a:xfrm>
            <a:prstGeom prst="rect">
              <a:avLst/>
            </a:prstGeom>
          </p:spPr>
        </p:pic>
        <p:pic>
          <p:nvPicPr>
            <p:cNvPr id="37" name="Kuva 18">
              <a:extLst>
                <a:ext uri="{FF2B5EF4-FFF2-40B4-BE49-F238E27FC236}">
                  <a16:creationId xmlns:a16="http://schemas.microsoft.com/office/drawing/2014/main" id="{1B9A14A3-CC54-D27C-4157-C334D106D58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037443" y="5661574"/>
              <a:ext cx="594922" cy="594922"/>
            </a:xfrm>
            <a:prstGeom prst="rect">
              <a:avLst/>
            </a:prstGeom>
          </p:spPr>
        </p:pic>
        <p:pic>
          <p:nvPicPr>
            <p:cNvPr id="38" name="Kuva 19">
              <a:extLst>
                <a:ext uri="{FF2B5EF4-FFF2-40B4-BE49-F238E27FC236}">
                  <a16:creationId xmlns:a16="http://schemas.microsoft.com/office/drawing/2014/main" id="{4B120378-A9EF-9660-8A06-A7F3243B854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754380" y="5661574"/>
              <a:ext cx="594922" cy="594922"/>
            </a:xfrm>
            <a:prstGeom prst="rect">
              <a:avLst/>
            </a:prstGeom>
          </p:spPr>
        </p:pic>
        <p:pic>
          <p:nvPicPr>
            <p:cNvPr id="39" name="Picture 16" descr="UN sustainable development goals symbols">
              <a:extLst>
                <a:ext uri="{FF2B5EF4-FFF2-40B4-BE49-F238E27FC236}">
                  <a16:creationId xmlns:a16="http://schemas.microsoft.com/office/drawing/2014/main" id="{53722A18-4199-B973-9750-3ED9203BBBDF}"/>
                </a:ext>
              </a:extLst>
            </p:cNvPr>
            <p:cNvPicPr>
              <a:picLocks noChangeAspect="1"/>
            </p:cNvPicPr>
            <p:nvPr/>
          </p:nvPicPr>
          <p:blipFill>
            <a:blip r:embed="rId15"/>
            <a:stretch>
              <a:fillRect/>
            </a:stretch>
          </p:blipFill>
          <p:spPr>
            <a:xfrm>
              <a:off x="9809180" y="5567025"/>
              <a:ext cx="1325670" cy="784021"/>
            </a:xfrm>
            <a:prstGeom prst="rect">
              <a:avLst/>
            </a:prstGeom>
          </p:spPr>
        </p:pic>
      </p:grpSp>
    </p:spTree>
    <p:extLst>
      <p:ext uri="{BB962C8B-B14F-4D97-AF65-F5344CB8AC3E}">
        <p14:creationId xmlns:p14="http://schemas.microsoft.com/office/powerpoint/2010/main" val="304727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9880" cy="6858000"/>
          </a:xfrm>
          <a:prstGeom prst="rect">
            <a:avLst/>
          </a:prstGeom>
          <a:effectLst/>
        </p:spPr>
      </p:pic>
      <p:sp>
        <p:nvSpPr>
          <p:cNvPr id="15" name="Suorakulmio 13">
            <a:extLst>
              <a:ext uri="{FF2B5EF4-FFF2-40B4-BE49-F238E27FC236}">
                <a16:creationId xmlns:a16="http://schemas.microsoft.com/office/drawing/2014/main" id="{45F086C4-6566-A915-9708-4CF30335AB55}"/>
              </a:ext>
              <a:ext uri="{C183D7F6-B498-43B3-948B-1728B52AA6E4}">
                <adec:decorative xmlns:adec="http://schemas.microsoft.com/office/drawing/2017/decorative" val="1"/>
              </a:ext>
            </a:extLst>
          </p:cNvPr>
          <p:cNvSpPr>
            <a:spLocks/>
          </p:cNvSpPr>
          <p:nvPr/>
        </p:nvSpPr>
        <p:spPr>
          <a:xfrm>
            <a:off x="0" y="5127674"/>
            <a:ext cx="12192000" cy="1730325"/>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13">
            <a:extLst>
              <a:ext uri="{FF2B5EF4-FFF2-40B4-BE49-F238E27FC236}">
                <a16:creationId xmlns:a16="http://schemas.microsoft.com/office/drawing/2014/main" id="{20B967AD-65E5-2675-9AE2-4476D8FB9C18}"/>
              </a:ext>
              <a:ext uri="{C183D7F6-B498-43B3-948B-1728B52AA6E4}">
                <adec:decorative xmlns:adec="http://schemas.microsoft.com/office/drawing/2017/decorative" val="1"/>
              </a:ext>
            </a:extLst>
          </p:cNvPr>
          <p:cNvSpPr>
            <a:spLocks/>
          </p:cNvSpPr>
          <p:nvPr/>
        </p:nvSpPr>
        <p:spPr>
          <a:xfrm>
            <a:off x="0" y="2387600"/>
            <a:ext cx="12167320" cy="275336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Otsikko 1">
            <a:extLst>
              <a:ext uri="{FF2B5EF4-FFF2-40B4-BE49-F238E27FC236}">
                <a16:creationId xmlns:a16="http://schemas.microsoft.com/office/drawing/2014/main" id="{17AAEACE-D18C-5992-A432-1520BFAC9F35}"/>
              </a:ext>
            </a:extLst>
          </p:cNvPr>
          <p:cNvSpPr>
            <a:spLocks noGrp="1" noRot="1" noMove="1" noResize="1" noEditPoints="1" noAdjustHandles="1" noChangeArrowheads="1" noChangeShapeType="1"/>
          </p:cNvSpPr>
          <p:nvPr>
            <p:ph type="title"/>
          </p:nvPr>
        </p:nvSpPr>
        <p:spPr>
          <a:xfrm>
            <a:off x="838200" y="843427"/>
            <a:ext cx="10515600" cy="1325563"/>
          </a:xfrm>
          <a:noFill/>
          <a:effectLst>
            <a:glow rad="411023">
              <a:schemeClr val="tx1">
                <a:alpha val="40000"/>
              </a:schemeClr>
            </a:glow>
          </a:effectLst>
        </p:spPr>
        <p:txBody>
          <a:bodyPr>
            <a:noAutofit/>
          </a:bodyPr>
          <a:lstStyle/>
          <a:p>
            <a:pPr algn="ctr"/>
            <a:r>
              <a:rPr lang="fi-FI" sz="5400" dirty="0">
                <a:solidFill>
                  <a:schemeClr val="bg1"/>
                </a:solidFill>
                <a:effectLst>
                  <a:glow rad="412056">
                    <a:schemeClr val="tx1">
                      <a:alpha val="13000"/>
                    </a:schemeClr>
                  </a:glow>
                  <a:outerShdw blurRad="50800" dist="38100" dir="2700000" algn="tl" rotWithShape="0">
                    <a:prstClr val="black">
                      <a:alpha val="47033"/>
                    </a:prstClr>
                  </a:outerShdw>
                </a:effectLst>
                <a:latin typeface="Montserrat Black" pitchFamily="2" charset="77"/>
              </a:rPr>
              <a:t>THE PEOPLE OF TAMPERE </a:t>
            </a:r>
          </a:p>
        </p:txBody>
      </p:sp>
      <p:sp>
        <p:nvSpPr>
          <p:cNvPr id="4" name="Dian numeron paikkamerkki 3">
            <a:extLst>
              <a:ext uri="{FF2B5EF4-FFF2-40B4-BE49-F238E27FC236}">
                <a16:creationId xmlns:a16="http://schemas.microsoft.com/office/drawing/2014/main" id="{28DEAB72-D251-7C9D-D488-7901AA2AF343}"/>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t>8</a:t>
            </a:fld>
            <a:endParaRPr lang="fi-FI" dirty="0">
              <a:solidFill>
                <a:schemeClr val="bg1"/>
              </a:solidFill>
            </a:endParaRPr>
          </a:p>
        </p:txBody>
      </p:sp>
      <p:sp>
        <p:nvSpPr>
          <p:cNvPr id="6" name="Tekstiruutu 24">
            <a:extLst>
              <a:ext uri="{FF2B5EF4-FFF2-40B4-BE49-F238E27FC236}">
                <a16:creationId xmlns:a16="http://schemas.microsoft.com/office/drawing/2014/main" id="{3D4C7D83-E97C-F9FE-BDFD-3B4240E5E79C}"/>
              </a:ext>
              <a:ext uri="{C183D7F6-B498-43B3-948B-1728B52AA6E4}">
                <adec:decorative xmlns:adec="http://schemas.microsoft.com/office/drawing/2017/decorative" val="1"/>
              </a:ext>
            </a:extLst>
          </p:cNvPr>
          <p:cNvSpPr txBox="1">
            <a:spLocks noChangeArrowheads="1"/>
          </p:cNvSpPr>
          <p:nvPr/>
        </p:nvSpPr>
        <p:spPr bwMode="auto">
          <a:xfrm>
            <a:off x="6950684" y="6403643"/>
            <a:ext cx="2941462" cy="32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r" eaLnBrk="1" hangingPunct="1">
              <a:spcBef>
                <a:spcPct val="0"/>
              </a:spcBef>
              <a:buClrTx/>
              <a:buFontTx/>
              <a:buNone/>
            </a:pPr>
            <a:r>
              <a:rPr lang="en-GB" altLang="fi-FI" sz="1200" dirty="0">
                <a:solidFill>
                  <a:schemeClr val="bg1"/>
                </a:solidFill>
              </a:rPr>
              <a:t>Image: Visit Tampere / Laura Vanzo</a:t>
            </a:r>
            <a:r>
              <a:rPr lang="fi-FI" altLang="fi-FI" sz="1200" dirty="0">
                <a:solidFill>
                  <a:schemeClr val="bg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1330700" y="5814714"/>
            <a:ext cx="3350726" cy="744494"/>
          </a:xfrm>
          <a:prstGeom prst="rect">
            <a:avLst/>
          </a:prstGeom>
          <a:noFill/>
        </p:spPr>
        <p:txBody>
          <a:bodyPr wrap="square" lIns="91440" tIns="45720" rIns="91440" bIns="45720" anchor="t" anchorCtr="0">
            <a:noAutofit/>
          </a:bodyPr>
          <a:lstStyle/>
          <a:p>
            <a:pPr algn="ctr"/>
            <a:r>
              <a:rPr lang="fi-FI" sz="1600" b="1" dirty="0">
                <a:solidFill>
                  <a:schemeClr val="bg1"/>
                </a:solidFill>
                <a:latin typeface="Montserrat" pitchFamily="2" charset="77"/>
              </a:rPr>
              <a:t>260,319 </a:t>
            </a:r>
            <a:r>
              <a:rPr lang="fi-FI" b="1" dirty="0" err="1">
                <a:solidFill>
                  <a:schemeClr val="bg1"/>
                </a:solidFill>
                <a:latin typeface="Montserrat" pitchFamily="2" charset="77"/>
              </a:rPr>
              <a:t>residents</a:t>
            </a:r>
            <a:endParaRPr lang="fi-FI" b="1" dirty="0">
              <a:solidFill>
                <a:schemeClr val="bg1"/>
              </a:solidFill>
              <a:latin typeface="Montserrat" pitchFamily="2" charset="77"/>
            </a:endParaRPr>
          </a:p>
        </p:txBody>
      </p:sp>
      <p:sp>
        <p:nvSpPr>
          <p:cNvPr id="46" name="Suorakulmio 45">
            <a:extLst>
              <a:ext uri="{FF2B5EF4-FFF2-40B4-BE49-F238E27FC236}">
                <a16:creationId xmlns:a16="http://schemas.microsoft.com/office/drawing/2014/main" id="{8460BDB1-4ACA-2977-60E1-3D4C4107B4A7}"/>
              </a:ext>
            </a:extLst>
          </p:cNvPr>
          <p:cNvSpPr/>
          <p:nvPr/>
        </p:nvSpPr>
        <p:spPr>
          <a:xfrm>
            <a:off x="1320277" y="6151149"/>
            <a:ext cx="3350726" cy="644092"/>
          </a:xfrm>
          <a:prstGeom prst="rect">
            <a:avLst/>
          </a:prstGeom>
        </p:spPr>
        <p:txBody>
          <a:bodyPr wrap="square" lIns="91440" tIns="45720" rIns="91440" bIns="45720" anchor="t" anchorCtr="0">
            <a:noAutofit/>
          </a:bodyPr>
          <a:lstStyle/>
          <a:p>
            <a:pPr algn="ctr"/>
            <a:r>
              <a:rPr lang="fi-FI" b="1" dirty="0">
                <a:solidFill>
                  <a:srgbClr val="5BCBEB"/>
                </a:solidFill>
                <a:latin typeface="Montserrat" pitchFamily="2" charset="77"/>
              </a:rPr>
              <a:t> 274,036 </a:t>
            </a:r>
            <a:r>
              <a:rPr lang="fi-FI" b="1" dirty="0" err="1">
                <a:solidFill>
                  <a:srgbClr val="5BCBEB"/>
                </a:solidFill>
                <a:latin typeface="Montserrat" pitchFamily="2" charset="77"/>
              </a:rPr>
              <a:t>by</a:t>
            </a:r>
            <a:r>
              <a:rPr lang="fi-FI" b="1" dirty="0">
                <a:solidFill>
                  <a:srgbClr val="5BCBEB"/>
                </a:solidFill>
                <a:latin typeface="Montserrat" pitchFamily="2" charset="77"/>
              </a:rPr>
              <a:t> 2033</a:t>
            </a:r>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18109049" flipH="1">
            <a:off x="1424024" y="4356905"/>
            <a:ext cx="2157725" cy="2157725"/>
          </a:xfrm>
          <a:prstGeom prst="arc">
            <a:avLst/>
          </a:prstGeom>
          <a:ln w="38100">
            <a:solidFill>
              <a:srgbClr val="5BCBEB"/>
            </a:solidFill>
            <a:prstDash val="sysDash"/>
            <a:headEnd type="triangl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22" name="Saman puolen kulmista pyöristetty suorakulmio 21">
            <a:extLst>
              <a:ext uri="{FF2B5EF4-FFF2-40B4-BE49-F238E27FC236}">
                <a16:creationId xmlns:a16="http://schemas.microsoft.com/office/drawing/2014/main" id="{96817E2F-9A38-A981-8D14-C8ACC51C8AE6}"/>
              </a:ext>
              <a:ext uri="{C183D7F6-B498-43B3-948B-1728B52AA6E4}">
                <adec:decorative xmlns:adec="http://schemas.microsoft.com/office/drawing/2017/decorative" val="1"/>
              </a:ext>
            </a:extLst>
          </p:cNvPr>
          <p:cNvSpPr/>
          <p:nvPr/>
        </p:nvSpPr>
        <p:spPr>
          <a:xfrm>
            <a:off x="4639175" y="3881025"/>
            <a:ext cx="722775" cy="1284933"/>
          </a:xfrm>
          <a:prstGeom prst="round2SameRect">
            <a:avLst>
              <a:gd name="adj1" fmla="val 3927"/>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 uri="{C183D7F6-B498-43B3-948B-1728B52AA6E4}">
                <adec:decorative xmlns:adec="http://schemas.microsoft.com/office/drawing/2017/decorative" val="1"/>
              </a:ext>
            </a:extLst>
          </p:cNvPr>
          <p:cNvSpPr/>
          <p:nvPr/>
        </p:nvSpPr>
        <p:spPr>
          <a:xfrm>
            <a:off x="4558865" y="3967496"/>
            <a:ext cx="910162"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45,500</a:t>
            </a:r>
          </a:p>
        </p:txBody>
      </p:sp>
      <p:sp>
        <p:nvSpPr>
          <p:cNvPr id="25" name="Saman puolen kulmista pyöristetty suorakulmio 24">
            <a:extLst>
              <a:ext uri="{FF2B5EF4-FFF2-40B4-BE49-F238E27FC236}">
                <a16:creationId xmlns:a16="http://schemas.microsoft.com/office/drawing/2014/main" id="{259BC972-976B-72E7-9D41-9A8171F79A2E}"/>
              </a:ext>
              <a:ext uri="{C183D7F6-B498-43B3-948B-1728B52AA6E4}">
                <adec:decorative xmlns:adec="http://schemas.microsoft.com/office/drawing/2017/decorative" val="1"/>
              </a:ext>
            </a:extLst>
          </p:cNvPr>
          <p:cNvSpPr/>
          <p:nvPr/>
        </p:nvSpPr>
        <p:spPr>
          <a:xfrm>
            <a:off x="5528723" y="2394114"/>
            <a:ext cx="722775" cy="2792945"/>
          </a:xfrm>
          <a:prstGeom prst="round2SameRect">
            <a:avLst>
              <a:gd name="adj1" fmla="val 28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 uri="{C183D7F6-B498-43B3-948B-1728B52AA6E4}">
                <adec:decorative xmlns:adec="http://schemas.microsoft.com/office/drawing/2017/decorative" val="1"/>
              </a:ext>
            </a:extLst>
          </p:cNvPr>
          <p:cNvSpPr/>
          <p:nvPr/>
        </p:nvSpPr>
        <p:spPr>
          <a:xfrm>
            <a:off x="5424411" y="2533821"/>
            <a:ext cx="945854"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94,400</a:t>
            </a:r>
          </a:p>
        </p:txBody>
      </p:sp>
      <p:sp>
        <p:nvSpPr>
          <p:cNvPr id="28" name="Saman puolen kulmista pyöristetty suorakulmio 27">
            <a:extLst>
              <a:ext uri="{FF2B5EF4-FFF2-40B4-BE49-F238E27FC236}">
                <a16:creationId xmlns:a16="http://schemas.microsoft.com/office/drawing/2014/main" id="{FD15A0E9-A1E4-1959-0B3D-B76082D66D6F}"/>
              </a:ext>
              <a:ext uri="{C183D7F6-B498-43B3-948B-1728B52AA6E4}">
                <adec:decorative xmlns:adec="http://schemas.microsoft.com/office/drawing/2017/decorative" val="1"/>
              </a:ext>
            </a:extLst>
          </p:cNvPr>
          <p:cNvSpPr/>
          <p:nvPr/>
        </p:nvSpPr>
        <p:spPr>
          <a:xfrm>
            <a:off x="7349263" y="3741509"/>
            <a:ext cx="722775" cy="1454473"/>
          </a:xfrm>
          <a:prstGeom prst="round2SameRect">
            <a:avLst>
              <a:gd name="adj1" fmla="val 631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 uri="{C183D7F6-B498-43B3-948B-1728B52AA6E4}">
                <adec:decorative xmlns:adec="http://schemas.microsoft.com/office/drawing/2017/decorative" val="1"/>
              </a:ext>
            </a:extLst>
          </p:cNvPr>
          <p:cNvSpPr/>
          <p:nvPr/>
        </p:nvSpPr>
        <p:spPr>
          <a:xfrm>
            <a:off x="7298273" y="3813798"/>
            <a:ext cx="892315"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49,200</a:t>
            </a:r>
          </a:p>
        </p:txBody>
      </p:sp>
      <p:sp>
        <p:nvSpPr>
          <p:cNvPr id="31" name="Saman puolen kulmista pyöristetty suorakulmio 30">
            <a:extLst>
              <a:ext uri="{FF2B5EF4-FFF2-40B4-BE49-F238E27FC236}">
                <a16:creationId xmlns:a16="http://schemas.microsoft.com/office/drawing/2014/main" id="{EE420162-DEA1-29A8-D7C7-04CA105DD88A}"/>
              </a:ext>
              <a:ext uri="{C183D7F6-B498-43B3-948B-1728B52AA6E4}">
                <adec:decorative xmlns:adec="http://schemas.microsoft.com/office/drawing/2017/decorative" val="1"/>
              </a:ext>
            </a:extLst>
          </p:cNvPr>
          <p:cNvSpPr/>
          <p:nvPr/>
        </p:nvSpPr>
        <p:spPr>
          <a:xfrm>
            <a:off x="6456829" y="3107966"/>
            <a:ext cx="722775" cy="2079093"/>
          </a:xfrm>
          <a:prstGeom prst="round2SameRect">
            <a:avLst>
              <a:gd name="adj1" fmla="val 74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 uri="{C183D7F6-B498-43B3-948B-1728B52AA6E4}">
                <adec:decorative xmlns:adec="http://schemas.microsoft.com/office/drawing/2017/decorative" val="1"/>
              </a:ext>
            </a:extLst>
          </p:cNvPr>
          <p:cNvSpPr/>
          <p:nvPr/>
        </p:nvSpPr>
        <p:spPr>
          <a:xfrm>
            <a:off x="6388110" y="3184825"/>
            <a:ext cx="892316"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71,200</a:t>
            </a:r>
          </a:p>
        </p:txBody>
      </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grpSp>
        <p:nvGrpSpPr>
          <p:cNvPr id="56" name="Ryhmä 55" descr="Population by age group: 0-19 45,500, 20-39 94,400, 40-64 71,200, 65 and older 49,200.">
            <a:extLst>
              <a:ext uri="{FF2B5EF4-FFF2-40B4-BE49-F238E27FC236}">
                <a16:creationId xmlns:a16="http://schemas.microsoft.com/office/drawing/2014/main" id="{1569B420-A930-D912-4910-E6DEFE1AF165}"/>
              </a:ext>
              <a:ext uri="{C183D7F6-B498-43B3-948B-1728B52AA6E4}">
                <adec:decorative xmlns:adec="http://schemas.microsoft.com/office/drawing/2017/decorative" val="0"/>
              </a:ext>
            </a:extLst>
          </p:cNvPr>
          <p:cNvGrpSpPr/>
          <p:nvPr/>
        </p:nvGrpSpPr>
        <p:grpSpPr>
          <a:xfrm>
            <a:off x="4369701" y="5162707"/>
            <a:ext cx="3959123" cy="783515"/>
            <a:chOff x="4615938" y="4837743"/>
            <a:chExt cx="3959123" cy="783515"/>
          </a:xfrm>
          <a:noFill/>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659266" y="5216196"/>
              <a:ext cx="3595090" cy="405062"/>
            </a:xfrm>
            <a:prstGeom prst="rect">
              <a:avLst/>
            </a:prstGeom>
            <a:grpFill/>
            <a:effectLst/>
          </p:spPr>
          <p:txBody>
            <a:bodyPr wrap="square" anchor="t" anchorCtr="0">
              <a:noAutofit/>
            </a:bodyPr>
            <a:lstStyle/>
            <a:p>
              <a:pPr algn="ctr"/>
              <a:r>
                <a:rPr lang="fi-FI" sz="1100" b="1" dirty="0" err="1">
                  <a:solidFill>
                    <a:schemeClr val="bg1"/>
                  </a:solidFill>
                  <a:latin typeface="Montserrat" pitchFamily="2" charset="77"/>
                </a:rPr>
                <a:t>Population</a:t>
              </a:r>
              <a:r>
                <a:rPr lang="fi-FI" sz="1100" b="1" dirty="0">
                  <a:solidFill>
                    <a:schemeClr val="bg1"/>
                  </a:solidFill>
                  <a:latin typeface="Montserrat" pitchFamily="2" charset="77"/>
                </a:rPr>
                <a:t> </a:t>
              </a:r>
              <a:r>
                <a:rPr lang="fi-FI" sz="1100" b="1" dirty="0" err="1">
                  <a:solidFill>
                    <a:schemeClr val="bg1"/>
                  </a:solidFill>
                  <a:latin typeface="Montserrat" pitchFamily="2" charset="77"/>
                </a:rPr>
                <a:t>by</a:t>
              </a:r>
              <a:r>
                <a:rPr lang="fi-FI" sz="1100" b="1" dirty="0">
                  <a:solidFill>
                    <a:schemeClr val="bg1"/>
                  </a:solidFill>
                  <a:latin typeface="Montserrat" pitchFamily="2" charset="77"/>
                </a:rPr>
                <a:t> </a:t>
              </a:r>
              <a:r>
                <a:rPr lang="fi-FI" sz="1100" b="1" dirty="0" err="1">
                  <a:solidFill>
                    <a:schemeClr val="bg1"/>
                  </a:solidFill>
                  <a:latin typeface="Montserrat" pitchFamily="2" charset="77"/>
                </a:rPr>
                <a:t>age</a:t>
              </a:r>
              <a:r>
                <a:rPr lang="fi-FI" sz="1100" b="1" dirty="0">
                  <a:solidFill>
                    <a:schemeClr val="bg1"/>
                  </a:solidFill>
                  <a:latin typeface="Montserrat" pitchFamily="2" charset="77"/>
                </a:rPr>
                <a:t> </a:t>
              </a:r>
              <a:r>
                <a:rPr lang="fi-FI" sz="1100" b="1" dirty="0" err="1">
                  <a:solidFill>
                    <a:schemeClr val="bg1"/>
                  </a:solidFill>
                  <a:latin typeface="Montserrat" pitchFamily="2" charset="77"/>
                </a:rPr>
                <a:t>group</a:t>
              </a:r>
              <a:endParaRPr lang="fi-FI" sz="1100" b="1" dirty="0">
                <a:solidFill>
                  <a:schemeClr val="bg1"/>
                </a:solidFill>
                <a:latin typeface="Montserrat" pitchFamily="2" charset="77"/>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65+</a:t>
              </a:r>
            </a:p>
          </p:txBody>
        </p:sp>
      </p:gr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81514" y="2414545"/>
            <a:ext cx="1427498" cy="1427498"/>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94093" y="2583672"/>
            <a:ext cx="1637607" cy="1079772"/>
          </a:xfrm>
          <a:prstGeom prst="rect">
            <a:avLst/>
          </a:prstGeom>
        </p:spPr>
        <p:txBody>
          <a:bodyPr wrap="square">
            <a:noAutofit/>
          </a:bodyPr>
          <a:lstStyle/>
          <a:p>
            <a:pPr algn="ctr">
              <a:lnSpc>
                <a:spcPct val="90000"/>
              </a:lnSpc>
            </a:pPr>
            <a:r>
              <a:rPr lang="fi-FI" sz="1600" b="1" dirty="0" err="1">
                <a:solidFill>
                  <a:schemeClr val="bg1"/>
                </a:solidFill>
                <a:latin typeface="Montserrat" pitchFamily="2" charset="77"/>
              </a:rPr>
              <a:t>Largest</a:t>
            </a:r>
            <a:endParaRPr lang="fi-FI" sz="1600" b="1" dirty="0">
              <a:solidFill>
                <a:schemeClr val="bg1"/>
              </a:solidFill>
              <a:latin typeface="Montserrat" pitchFamily="2" charset="77"/>
            </a:endParaRPr>
          </a:p>
          <a:p>
            <a:pPr algn="ctr">
              <a:lnSpc>
                <a:spcPct val="90000"/>
              </a:lnSpc>
            </a:pPr>
            <a:r>
              <a:rPr lang="fi-FI" sz="1600" b="1" dirty="0" err="1">
                <a:solidFill>
                  <a:schemeClr val="bg1"/>
                </a:solidFill>
                <a:latin typeface="Montserrat" pitchFamily="2" charset="77"/>
              </a:rPr>
              <a:t>age</a:t>
            </a:r>
            <a:r>
              <a:rPr lang="fi-FI" sz="1600" b="1" dirty="0">
                <a:solidFill>
                  <a:schemeClr val="bg1"/>
                </a:solidFill>
                <a:latin typeface="Montserrat" pitchFamily="2" charset="77"/>
              </a:rPr>
              <a:t> </a:t>
            </a:r>
            <a:r>
              <a:rPr lang="fi-FI" sz="1600" b="1" dirty="0" err="1">
                <a:solidFill>
                  <a:schemeClr val="bg1"/>
                </a:solidFill>
                <a:latin typeface="Montserrat" pitchFamily="2" charset="77"/>
              </a:rPr>
              <a:t>group</a:t>
            </a:r>
            <a:endParaRPr lang="fi-FI" sz="1600" b="1" dirty="0">
              <a:solidFill>
                <a:schemeClr val="bg1"/>
              </a:solidFill>
              <a:latin typeface="Montserrat" pitchFamily="2" charset="77"/>
            </a:endParaRPr>
          </a:p>
          <a:p>
            <a:pPr algn="ctr">
              <a:lnSpc>
                <a:spcPct val="60000"/>
              </a:lnSpc>
              <a:spcBef>
                <a:spcPts val="1200"/>
              </a:spcBef>
            </a:pPr>
            <a:r>
              <a:rPr lang="fi-FI" sz="1600" b="1" dirty="0">
                <a:solidFill>
                  <a:schemeClr val="bg1"/>
                </a:solidFill>
                <a:latin typeface="Montserrat" pitchFamily="2" charset="77"/>
              </a:rPr>
              <a:t> </a:t>
            </a:r>
            <a:r>
              <a:rPr lang="fi-FI" sz="2400" b="1" dirty="0">
                <a:solidFill>
                  <a:srgbClr val="5BCBEB"/>
                </a:solidFill>
                <a:latin typeface="Montserrat" pitchFamily="2" charset="77"/>
              </a:rPr>
              <a:t>25-29 </a:t>
            </a:r>
            <a:br>
              <a:rPr lang="fi-FI" sz="2400" b="1" dirty="0">
                <a:solidFill>
                  <a:srgbClr val="5BCBEB"/>
                </a:solidFill>
                <a:latin typeface="Montserrat" pitchFamily="2" charset="77"/>
              </a:rPr>
            </a:b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19" name="Date Placeholder 18">
            <a:extLst>
              <a:ext uri="{FF2B5EF4-FFF2-40B4-BE49-F238E27FC236}">
                <a16:creationId xmlns:a16="http://schemas.microsoft.com/office/drawing/2014/main" id="{5BBBA6EA-B629-B520-4089-31719EFD3D81}"/>
              </a:ext>
              <a:ext uri="{C183D7F6-B498-43B3-948B-1728B52AA6E4}">
                <adec:decorative xmlns:adec="http://schemas.microsoft.com/office/drawing/2017/decorative" val="1"/>
              </a:ext>
            </a:extLst>
          </p:cNvPr>
          <p:cNvSpPr>
            <a:spLocks noGrp="1"/>
          </p:cNvSpPr>
          <p:nvPr>
            <p:ph type="dt" sz="half" idx="10"/>
          </p:nvPr>
        </p:nvSpPr>
        <p:spPr/>
        <p:txBody>
          <a:bodyPr/>
          <a:lstStyle/>
          <a:p>
            <a:fld id="{71690394-7DDB-BC43-94B8-F1636FB57770}" type="datetime1">
              <a:rPr lang="fi-FI" smtClean="0">
                <a:solidFill>
                  <a:schemeClr val="bg1"/>
                </a:solidFill>
              </a:rPr>
              <a:t>3.11.2025</a:t>
            </a:fld>
            <a:endParaRPr lang="en-FI" dirty="0">
              <a:solidFill>
                <a:schemeClr val="bg1"/>
              </a:solidFill>
            </a:endParaRPr>
          </a:p>
        </p:txBody>
      </p:sp>
      <p:sp>
        <p:nvSpPr>
          <p:cNvPr id="40" name="Ellipsi 51">
            <a:extLst>
              <a:ext uri="{FF2B5EF4-FFF2-40B4-BE49-F238E27FC236}">
                <a16:creationId xmlns:a16="http://schemas.microsoft.com/office/drawing/2014/main" id="{080F00C2-2C33-F447-F0AF-B03C4A48B625}"/>
              </a:ext>
              <a:ext uri="{C183D7F6-B498-43B3-948B-1728B52AA6E4}">
                <adec:decorative xmlns:adec="http://schemas.microsoft.com/office/drawing/2017/decorative" val="1"/>
              </a:ext>
            </a:extLst>
          </p:cNvPr>
          <p:cNvSpPr/>
          <p:nvPr/>
        </p:nvSpPr>
        <p:spPr>
          <a:xfrm>
            <a:off x="8583017" y="3707370"/>
            <a:ext cx="1279627" cy="1279627"/>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51">
            <a:extLst>
              <a:ext uri="{FF2B5EF4-FFF2-40B4-BE49-F238E27FC236}">
                <a16:creationId xmlns:a16="http://schemas.microsoft.com/office/drawing/2014/main" id="{6E328F14-70B1-76F3-55A6-91DDAF5B55DD}"/>
              </a:ext>
              <a:ext uri="{C183D7F6-B498-43B3-948B-1728B52AA6E4}">
                <adec:decorative xmlns:adec="http://schemas.microsoft.com/office/drawing/2017/decorative" val="1"/>
              </a:ext>
            </a:extLst>
          </p:cNvPr>
          <p:cNvSpPr/>
          <p:nvPr/>
        </p:nvSpPr>
        <p:spPr>
          <a:xfrm>
            <a:off x="10573594" y="4069342"/>
            <a:ext cx="1376910" cy="1376910"/>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9F21DF2-4898-A49F-21BA-ABE5AF1165E9}"/>
              </a:ext>
            </a:extLst>
          </p:cNvPr>
          <p:cNvSpPr/>
          <p:nvPr/>
        </p:nvSpPr>
        <p:spPr>
          <a:xfrm>
            <a:off x="8512873" y="382374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Average</a:t>
            </a:r>
            <a:br>
              <a:rPr lang="fi-FI" sz="1600" b="1" dirty="0">
                <a:solidFill>
                  <a:schemeClr val="bg1"/>
                </a:solidFill>
                <a:latin typeface="Montserrat" pitchFamily="2" charset="77"/>
              </a:rPr>
            </a:br>
            <a:r>
              <a:rPr lang="fi-FI" sz="1600" b="1" dirty="0" err="1">
                <a:solidFill>
                  <a:schemeClr val="bg1"/>
                </a:solidFill>
                <a:latin typeface="Montserrat" pitchFamily="2" charset="77"/>
              </a:rPr>
              <a:t>age</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41,5 </a:t>
            </a: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39" name="Suorakulmio 13">
            <a:extLst>
              <a:ext uri="{FF2B5EF4-FFF2-40B4-BE49-F238E27FC236}">
                <a16:creationId xmlns:a16="http://schemas.microsoft.com/office/drawing/2014/main" id="{0598F953-2755-6A96-455F-768813FF2CFA}"/>
              </a:ext>
            </a:extLst>
          </p:cNvPr>
          <p:cNvSpPr/>
          <p:nvPr/>
        </p:nvSpPr>
        <p:spPr>
          <a:xfrm>
            <a:off x="10559081" y="438229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Foreign</a:t>
            </a:r>
            <a:r>
              <a:rPr lang="fi-FI" sz="1600" b="1" dirty="0">
                <a:solidFill>
                  <a:schemeClr val="bg1"/>
                </a:solidFill>
                <a:latin typeface="Montserrat" pitchFamily="2" charset="77"/>
              </a:rPr>
              <a:t> </a:t>
            </a:r>
            <a:r>
              <a:rPr lang="fi-FI" sz="1600" b="1" dirty="0" err="1">
                <a:solidFill>
                  <a:schemeClr val="bg1"/>
                </a:solidFill>
                <a:latin typeface="Montserrat" pitchFamily="2" charset="77"/>
              </a:rPr>
              <a:t>citizens</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7.5%</a:t>
            </a:r>
          </a:p>
        </p:txBody>
      </p:sp>
      <p:sp>
        <p:nvSpPr>
          <p:cNvPr id="53" name="Rectangle 52">
            <a:extLst>
              <a:ext uri="{FF2B5EF4-FFF2-40B4-BE49-F238E27FC236}">
                <a16:creationId xmlns:a16="http://schemas.microsoft.com/office/drawing/2014/main" id="{17378059-39BA-2F00-A820-3CD3BFE29F8D}"/>
              </a:ext>
              <a:ext uri="{C183D7F6-B498-43B3-948B-1728B52AA6E4}">
                <adec:decorative xmlns:adec="http://schemas.microsoft.com/office/drawing/2017/decorative" val="1"/>
              </a:ext>
            </a:extLst>
          </p:cNvPr>
          <p:cNvSpPr/>
          <p:nvPr/>
        </p:nvSpPr>
        <p:spPr>
          <a:xfrm>
            <a:off x="4410223" y="5127675"/>
            <a:ext cx="3953021" cy="77372"/>
          </a:xfrm>
          <a:prstGeom prst="rect">
            <a:avLst/>
          </a:prstGeom>
          <a:solidFill>
            <a:srgbClr val="005B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3" name="Kuva 98">
            <a:extLst>
              <a:ext uri="{FF2B5EF4-FFF2-40B4-BE49-F238E27FC236}">
                <a16:creationId xmlns:a16="http://schemas.microsoft.com/office/drawing/2014/main" id="{ACE42252-EF19-EE65-233D-0F4613DE1070}"/>
              </a:ext>
              <a:ext uri="{C183D7F6-B498-43B3-948B-1728B52AA6E4}">
                <adec:decorative xmlns:adec="http://schemas.microsoft.com/office/drawing/2017/decorative" val="1"/>
              </a:ext>
            </a:extLst>
          </p:cNvPr>
          <p:cNvSpPr/>
          <p:nvPr/>
        </p:nvSpPr>
        <p:spPr>
          <a:xfrm rot="5400000">
            <a:off x="2534214" y="2719160"/>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a:extLst>
              <a:ext uri="{FF2B5EF4-FFF2-40B4-BE49-F238E27FC236}">
                <a16:creationId xmlns:a16="http://schemas.microsoft.com/office/drawing/2014/main" id="{F8B80F0E-79DA-F0DE-BE52-B7643127114D}"/>
              </a:ext>
              <a:ext uri="{C183D7F6-B498-43B3-948B-1728B52AA6E4}">
                <adec:decorative xmlns:adec="http://schemas.microsoft.com/office/drawing/2017/decorative" val="1"/>
              </a:ext>
            </a:extLst>
          </p:cNvPr>
          <p:cNvSpPr/>
          <p:nvPr/>
        </p:nvSpPr>
        <p:spPr>
          <a:xfrm rot="7200000">
            <a:off x="3233807" y="2947176"/>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a:extLst>
              <a:ext uri="{FF2B5EF4-FFF2-40B4-BE49-F238E27FC236}">
                <a16:creationId xmlns:a16="http://schemas.microsoft.com/office/drawing/2014/main" id="{DB2E5FF1-B388-4375-6016-D167DFA8D5AE}"/>
              </a:ext>
              <a:ext uri="{C183D7F6-B498-43B3-948B-1728B52AA6E4}">
                <adec:decorative xmlns:adec="http://schemas.microsoft.com/office/drawing/2017/decorative" val="1"/>
              </a:ext>
            </a:extLst>
          </p:cNvPr>
          <p:cNvSpPr/>
          <p:nvPr/>
        </p:nvSpPr>
        <p:spPr>
          <a:xfrm rot="14400000" flipH="1">
            <a:off x="1811579" y="2978963"/>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8" name="Ellipsi 7">
            <a:extLst>
              <a:ext uri="{FF2B5EF4-FFF2-40B4-BE49-F238E27FC236}">
                <a16:creationId xmlns:a16="http://schemas.microsoft.com/office/drawing/2014/main" id="{3ADBBA87-BB59-B31A-6F99-230CE65FE2D1}"/>
              </a:ext>
              <a:ext uri="{C183D7F6-B498-43B3-948B-1728B52AA6E4}">
                <adec:decorative xmlns:adec="http://schemas.microsoft.com/office/drawing/2017/decorative" val="1"/>
              </a:ext>
            </a:extLst>
          </p:cNvPr>
          <p:cNvSpPr/>
          <p:nvPr/>
        </p:nvSpPr>
        <p:spPr>
          <a:xfrm>
            <a:off x="1703505" y="3081394"/>
            <a:ext cx="2360084" cy="236008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456399" y="2558978"/>
            <a:ext cx="2849728" cy="2849728"/>
          </a:xfrm>
          <a:prstGeom prst="ellipse">
            <a:avLst/>
          </a:prstGeom>
          <a:solidFill>
            <a:schemeClr val="tx2">
              <a:lumMod val="75000"/>
              <a:alpha val="25000"/>
            </a:schemeClr>
          </a:solidFill>
          <a:ln w="38100">
            <a:solidFill>
              <a:srgbClr val="5BCBE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9" name="Ryhmä 8">
            <a:extLst>
              <a:ext uri="{FF2B5EF4-FFF2-40B4-BE49-F238E27FC236}">
                <a16:creationId xmlns:a16="http://schemas.microsoft.com/office/drawing/2014/main" id="{5DAD1627-3C9B-33BD-5735-A99D517805AC}"/>
              </a:ext>
              <a:ext uri="{C183D7F6-B498-43B3-948B-1728B52AA6E4}">
                <adec:decorative xmlns:adec="http://schemas.microsoft.com/office/drawing/2017/decorative" val="1"/>
              </a:ext>
            </a:extLst>
          </p:cNvPr>
          <p:cNvGrpSpPr/>
          <p:nvPr/>
        </p:nvGrpSpPr>
        <p:grpSpPr>
          <a:xfrm>
            <a:off x="2249901" y="3512735"/>
            <a:ext cx="1267293" cy="1497401"/>
            <a:chOff x="1162675" y="3768428"/>
            <a:chExt cx="1317227" cy="1556403"/>
          </a:xfrm>
          <a:solidFill>
            <a:schemeClr val="tx2">
              <a:lumMod val="75000"/>
            </a:schemeClr>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spTree>
    <p:extLst>
      <p:ext uri="{BB962C8B-B14F-4D97-AF65-F5344CB8AC3E}">
        <p14:creationId xmlns:p14="http://schemas.microsoft.com/office/powerpoint/2010/main" val="101988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Three people standing and working together in a brainstorming session, with Post-it notes attached to the wall.&#10;">
            <a:extLst>
              <a:ext uri="{FF2B5EF4-FFF2-40B4-BE49-F238E27FC236}">
                <a16:creationId xmlns:a16="http://schemas.microsoft.com/office/drawing/2014/main" id="{379D72D4-09D6-2695-E4FB-316B040F492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5780" cy="6858000"/>
          </a:xfrm>
          <a:prstGeom prst="rect">
            <a:avLst/>
          </a:prstGeom>
        </p:spPr>
      </p:pic>
      <p:sp>
        <p:nvSpPr>
          <p:cNvPr id="10" name="Suorakulmio 13">
            <a:extLst>
              <a:ext uri="{FF2B5EF4-FFF2-40B4-BE49-F238E27FC236}">
                <a16:creationId xmlns:a16="http://schemas.microsoft.com/office/drawing/2014/main" id="{7FD83A2C-FDAD-2FD9-CA9C-566315F0F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6">
            <a:extLst>
              <a:ext uri="{FF2B5EF4-FFF2-40B4-BE49-F238E27FC236}">
                <a16:creationId xmlns:a16="http://schemas.microsoft.com/office/drawing/2014/main" id="{6B3A8C44-126E-E305-1C04-3710B1A7A709}"/>
              </a:ext>
            </a:extLst>
          </p:cNvPr>
          <p:cNvSpPr>
            <a:spLocks noGrp="1"/>
          </p:cNvSpPr>
          <p:nvPr>
            <p:ph type="title"/>
          </p:nvPr>
        </p:nvSpPr>
        <p:spPr>
          <a:xfrm>
            <a:off x="1008184" y="3270738"/>
            <a:ext cx="9906001" cy="1348154"/>
          </a:xfrm>
        </p:spPr>
        <p:txBody>
          <a:bodyPr>
            <a:noAutofit/>
          </a:bodyPr>
          <a:lstStyle/>
          <a:p>
            <a:r>
              <a:rPr lang="en-FI" sz="9600" dirty="0">
                <a:solidFill>
                  <a:schemeClr val="bg1"/>
                </a:solidFill>
                <a:latin typeface="Montserrat Black" pitchFamily="2" charset="77"/>
              </a:rPr>
              <a:t>IDEA</a:t>
            </a:r>
          </a:p>
        </p:txBody>
      </p:sp>
      <p:sp>
        <p:nvSpPr>
          <p:cNvPr id="9" name="Text Placeholder 8">
            <a:extLst>
              <a:ext uri="{FF2B5EF4-FFF2-40B4-BE49-F238E27FC236}">
                <a16:creationId xmlns:a16="http://schemas.microsoft.com/office/drawing/2014/main" id="{D1248BA0-7F23-D807-39FB-A0F352B22F3F}"/>
              </a:ext>
            </a:extLst>
          </p:cNvPr>
          <p:cNvSpPr>
            <a:spLocks noGrp="1"/>
          </p:cNvSpPr>
          <p:nvPr>
            <p:ph type="body" idx="1"/>
          </p:nvPr>
        </p:nvSpPr>
        <p:spPr>
          <a:xfrm>
            <a:off x="972526" y="4584090"/>
            <a:ext cx="10515600" cy="1042987"/>
          </a:xfrm>
        </p:spPr>
        <p:txBody>
          <a:bodyPr>
            <a:normAutofit/>
          </a:bodyPr>
          <a:lstStyle/>
          <a:p>
            <a:pPr lvl="0">
              <a:defRPr/>
            </a:pPr>
            <a:r>
              <a:rPr lang="fi-FI" sz="2000" b="1" dirty="0" err="1">
                <a:solidFill>
                  <a:schemeClr val="bg1"/>
                </a:solidFill>
              </a:rPr>
              <a:t>Education</a:t>
            </a:r>
            <a:r>
              <a:rPr lang="fi-FI" sz="2000" b="1" dirty="0">
                <a:solidFill>
                  <a:schemeClr val="bg1"/>
                </a:solidFill>
              </a:rPr>
              <a:t> and top </a:t>
            </a:r>
            <a:r>
              <a:rPr lang="fi-FI" sz="2000" b="1" dirty="0" err="1">
                <a:solidFill>
                  <a:schemeClr val="bg1"/>
                </a:solidFill>
              </a:rPr>
              <a:t>research</a:t>
            </a:r>
            <a:r>
              <a:rPr lang="fi-FI" sz="2000" b="1" dirty="0">
                <a:solidFill>
                  <a:schemeClr val="bg1"/>
                </a:solidFill>
              </a:rPr>
              <a:t> </a:t>
            </a:r>
            <a:r>
              <a:rPr lang="fi-FI" sz="2000" b="1" dirty="0" err="1">
                <a:solidFill>
                  <a:schemeClr val="bg1"/>
                </a:solidFill>
              </a:rPr>
              <a:t>generate</a:t>
            </a:r>
            <a:r>
              <a:rPr lang="fi-FI" sz="2000" b="1" dirty="0">
                <a:solidFill>
                  <a:schemeClr val="bg1"/>
                </a:solidFill>
              </a:rPr>
              <a:t> </a:t>
            </a:r>
            <a:br>
              <a:rPr lang="fi-FI" sz="2000" b="1" dirty="0">
                <a:solidFill>
                  <a:schemeClr val="bg1"/>
                </a:solidFill>
              </a:rPr>
            </a:br>
            <a:r>
              <a:rPr lang="fi-FI" sz="2000" b="1" dirty="0" err="1">
                <a:solidFill>
                  <a:schemeClr val="bg1"/>
                </a:solidFill>
              </a:rPr>
              <a:t>fresh</a:t>
            </a:r>
            <a:r>
              <a:rPr lang="fi-FI" sz="2000" b="1" dirty="0">
                <a:solidFill>
                  <a:schemeClr val="bg1"/>
                </a:solidFill>
              </a:rPr>
              <a:t> </a:t>
            </a:r>
            <a:r>
              <a:rPr lang="fi-FI" sz="2000" b="1" dirty="0" err="1">
                <a:solidFill>
                  <a:schemeClr val="bg1"/>
                </a:solidFill>
              </a:rPr>
              <a:t>ideas</a:t>
            </a:r>
            <a:r>
              <a:rPr lang="fi-FI" sz="2000" b="1" dirty="0">
                <a:solidFill>
                  <a:schemeClr val="bg1"/>
                </a:solidFill>
              </a:rPr>
              <a:t> in Tampere. </a:t>
            </a:r>
            <a:br>
              <a:rPr lang="fi-FI" sz="2000" b="1" dirty="0">
                <a:solidFill>
                  <a:schemeClr val="bg1"/>
                </a:solidFill>
              </a:rPr>
            </a:br>
            <a:r>
              <a:rPr lang="fi-FI" sz="2000" b="1" dirty="0" err="1">
                <a:solidFill>
                  <a:schemeClr val="bg1"/>
                </a:solidFill>
              </a:rPr>
              <a:t>Skilled</a:t>
            </a:r>
            <a:r>
              <a:rPr lang="fi-FI" sz="2000" b="1" dirty="0">
                <a:solidFill>
                  <a:schemeClr val="bg1"/>
                </a:solidFill>
              </a:rPr>
              <a:t> </a:t>
            </a:r>
            <a:r>
              <a:rPr lang="fi-FI" sz="2000" b="1" dirty="0" err="1">
                <a:solidFill>
                  <a:schemeClr val="bg1"/>
                </a:solidFill>
              </a:rPr>
              <a:t>people</a:t>
            </a:r>
            <a:r>
              <a:rPr lang="fi-FI" sz="2000" b="1" dirty="0">
                <a:solidFill>
                  <a:schemeClr val="bg1"/>
                </a:solidFill>
              </a:rPr>
              <a:t> </a:t>
            </a:r>
            <a:r>
              <a:rPr lang="fi-FI" sz="2000" b="1" dirty="0" err="1">
                <a:solidFill>
                  <a:schemeClr val="bg1"/>
                </a:solidFill>
              </a:rPr>
              <a:t>turn</a:t>
            </a:r>
            <a:r>
              <a:rPr lang="fi-FI" sz="2000" b="1" dirty="0">
                <a:solidFill>
                  <a:schemeClr val="bg1"/>
                </a:solidFill>
              </a:rPr>
              <a:t> </a:t>
            </a:r>
            <a:r>
              <a:rPr lang="fi-FI" sz="2000" b="1" dirty="0" err="1">
                <a:solidFill>
                  <a:schemeClr val="bg1"/>
                </a:solidFill>
              </a:rPr>
              <a:t>ideasinto</a:t>
            </a:r>
            <a:r>
              <a:rPr lang="fi-FI" sz="2000" b="1" dirty="0">
                <a:solidFill>
                  <a:schemeClr val="bg1"/>
                </a:solidFill>
              </a:rPr>
              <a:t> </a:t>
            </a:r>
            <a:r>
              <a:rPr lang="fi-FI" sz="2000" b="1" dirty="0" err="1">
                <a:solidFill>
                  <a:schemeClr val="bg1"/>
                </a:solidFill>
              </a:rPr>
              <a:t>successful</a:t>
            </a:r>
            <a:r>
              <a:rPr lang="fi-FI" sz="2000" b="1" dirty="0">
                <a:solidFill>
                  <a:schemeClr val="bg1"/>
                </a:solidFill>
              </a:rPr>
              <a:t> business.</a:t>
            </a:r>
          </a:p>
          <a:p>
            <a:endParaRPr lang="en-FI" sz="2000" b="1" dirty="0">
              <a:solidFill>
                <a:schemeClr val="bg1"/>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A0D37C4-06BB-7B44-B587-D7BBE2ADDC47}" type="datetime1">
              <a:rPr lang="fi-FI" smtClean="0">
                <a:solidFill>
                  <a:schemeClr val="bg1"/>
                </a:solidFill>
              </a:rPr>
              <a:t>3.11.2025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9</a:t>
            </a:fld>
            <a:endParaRPr lang="fi-FI">
              <a:solidFill>
                <a:schemeClr val="bg1"/>
              </a:solidFill>
            </a:endParaRPr>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theme/theme1.xml><?xml version="1.0" encoding="utf-8"?>
<a:theme xmlns:a="http://schemas.openxmlformats.org/drawingml/2006/main" name="Tampere.Finland_Valkoinen">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serrat_ots">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9" ma:contentTypeDescription="Luo uusi asiakirja." ma:contentTypeScope="" ma:versionID="f8e970c41e6c04613d686e58d0ae8e22">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966f6b2c6ceff23046e4aee550cbf0d8"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30230D-0052-4837-812B-A185EC734801}">
  <ds:schemaRefs>
    <ds:schemaRef ds:uri="http://purl.org/dc/terms/"/>
    <ds:schemaRef ds:uri="http://schemas.openxmlformats.org/package/2006/metadata/core-properties"/>
    <ds:schemaRef ds:uri="http://purl.org/dc/dcmitype/"/>
    <ds:schemaRef ds:uri="84a92e02-2eaa-4f76-a60e-4a133290ec92"/>
    <ds:schemaRef ds:uri="http://schemas.microsoft.com/office/2006/documentManagement/types"/>
    <ds:schemaRef ds:uri="http://schemas.microsoft.com/office/2006/metadata/properties"/>
    <ds:schemaRef ds:uri="http://schemas.microsoft.com/office/infopath/2007/PartnerControls"/>
    <ds:schemaRef ds:uri="477203c6-3465-410b-9265-aa0f194ab9a3"/>
    <ds:schemaRef ds:uri="http://www.w3.org/XML/1998/namespace"/>
    <ds:schemaRef ds:uri="http://purl.org/dc/elements/1.1/"/>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5048E6AB-CE24-4C0E-984A-904A202C2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16838</TotalTime>
  <Words>7985</Words>
  <Application>Microsoft Office PowerPoint</Application>
  <PresentationFormat>Laajakuva</PresentationFormat>
  <Paragraphs>878</Paragraphs>
  <Slides>49</Slides>
  <Notes>46</Notes>
  <HiddenSlides>0</HiddenSlides>
  <MMClips>0</MMClips>
  <ScaleCrop>false</ScaleCrop>
  <HeadingPairs>
    <vt:vector size="6" baseType="variant">
      <vt:variant>
        <vt:lpstr>Käytetyt fontit</vt:lpstr>
      </vt:variant>
      <vt:variant>
        <vt:i4>8</vt:i4>
      </vt:variant>
      <vt:variant>
        <vt:lpstr>Teema</vt:lpstr>
      </vt:variant>
      <vt:variant>
        <vt:i4>3</vt:i4>
      </vt:variant>
      <vt:variant>
        <vt:lpstr>Dian otsikot</vt:lpstr>
      </vt:variant>
      <vt:variant>
        <vt:i4>49</vt:i4>
      </vt:variant>
    </vt:vector>
  </HeadingPairs>
  <TitlesOfParts>
    <vt:vector size="60" baseType="lpstr">
      <vt:lpstr>Arial</vt:lpstr>
      <vt:lpstr>Calibri</vt:lpstr>
      <vt:lpstr>Courier New</vt:lpstr>
      <vt:lpstr>Helvetica</vt:lpstr>
      <vt:lpstr>Montserrat</vt:lpstr>
      <vt:lpstr>Montserrat Black</vt:lpstr>
      <vt:lpstr>Montserrat Light</vt:lpstr>
      <vt:lpstr>Wingdings</vt:lpstr>
      <vt:lpstr>Tampere.Finland_Valkoinen</vt:lpstr>
      <vt:lpstr>Montserrat_ots</vt:lpstr>
      <vt:lpstr>Tampere.Finland_Sininen</vt:lpstr>
      <vt:lpstr>ESITYKSEN NIMI Esittelijä, Tapahtumapaikka, -aika</vt:lpstr>
      <vt:lpstr>The Story of Tampere</vt:lpstr>
      <vt:lpstr>FINLAND’S MOST ATTRACTIVE CITY </vt:lpstr>
      <vt:lpstr>Tampere  – excellent connectivity</vt:lpstr>
      <vt:lpstr>The city of action – Tampere city strategy 2030 </vt:lpstr>
      <vt:lpstr>THE CITY OF ACTION</vt:lpstr>
      <vt:lpstr>THE CITY OF ACTION FOCUS AREAS</vt:lpstr>
      <vt:lpstr>THE PEOPLE OF TAMPERE </vt:lpstr>
      <vt:lpstr>IDEA</vt:lpstr>
      <vt:lpstr>Home of entrepreneurship –  strong business culture</vt:lpstr>
      <vt:lpstr>Fertile ground for  NEW IDEAS</vt:lpstr>
      <vt:lpstr>WE INVEST IN EDUCATION</vt:lpstr>
      <vt:lpstr>Lifelong learning  – UPPER SECONDARY LEVEL AND ADULT EDUCATION AND TRAININGUS</vt:lpstr>
      <vt:lpstr>City for students – TAMPERE HIGHER EDUCATION     COMMUNITY</vt:lpstr>
      <vt:lpstr>WORK</vt:lpstr>
      <vt:lpstr>We work</vt:lpstr>
      <vt:lpstr>We attract expertise  and new talent</vt:lpstr>
      <vt:lpstr>INTERNATIONAL TALENT– Functioning communities support good living</vt:lpstr>
      <vt:lpstr>The city of employer growth</vt:lpstr>
      <vt:lpstr>Largest private employers</vt:lpstr>
      <vt:lpstr>Together we are greater</vt:lpstr>
      <vt:lpstr>Ecosystems bringing talent together</vt:lpstr>
      <vt:lpstr>FEELING</vt:lpstr>
      <vt:lpstr>Sustainable growth with culture</vt:lpstr>
      <vt:lpstr>Implementing  the cultural strategy</vt:lpstr>
      <vt:lpstr>City of film</vt:lpstr>
      <vt:lpstr>Business events,  congresses and trade fairs</vt:lpstr>
      <vt:lpstr>Event paradise</vt:lpstr>
      <vt:lpstr>CHANGE</vt:lpstr>
      <vt:lpstr>Sustainable city</vt:lpstr>
      <vt:lpstr>A five-star city centre</vt:lpstr>
      <vt:lpstr>Innovative projects to create a bustling and attractive city centre:</vt:lpstr>
      <vt:lpstr>STATION DISTRICT –  A new district for people  and living in the city centre</vt:lpstr>
      <vt:lpstr>Nokia Arena</vt:lpstr>
      <vt:lpstr>Ranta-Tampella –  ONE STEP TO REACH THE LAKE,  TWO TO THE CITY CENTRE</vt:lpstr>
      <vt:lpstr>Hiedanranta THE FUTURE CENTRE OF WESTERN TAMPERE</vt:lpstr>
      <vt:lpstr>The tramway  era of Tampere</vt:lpstr>
      <vt:lpstr>A great city to  operate and invest in </vt:lpstr>
      <vt:lpstr>EXPERIENCE</vt:lpstr>
      <vt:lpstr>Joy of movement</vt:lpstr>
      <vt:lpstr>City of sports enthusiasts</vt:lpstr>
      <vt:lpstr>Tampere for families</vt:lpstr>
      <vt:lpstr>HOME</vt:lpstr>
      <vt:lpstr>The most appealing city to settle in</vt:lpstr>
      <vt:lpstr>On the path of learning –  EARLY CHILDHOOD EDUCATION AND BASIC EDUCATION IN TAMPERE</vt:lpstr>
      <vt:lpstr>We participate and make a difference! </vt:lpstr>
      <vt:lpstr>Building the future together</vt:lpstr>
      <vt:lpstr>Research in  health sciences  and quality care</vt:lpstr>
      <vt:lpstr>THANK YOU</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Sokka Johanna</cp:lastModifiedBy>
  <cp:revision>457</cp:revision>
  <dcterms:created xsi:type="dcterms:W3CDTF">2020-11-09T06:43:04Z</dcterms:created>
  <dcterms:modified xsi:type="dcterms:W3CDTF">2025-11-03T12:06:17Z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