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4"/>
    <p:sldMasterId id="2147483769" r:id="rId5"/>
    <p:sldMasterId id="2147483703" r:id="rId6"/>
    <p:sldMasterId id="2147483785" r:id="rId7"/>
    <p:sldMasterId id="2147483787" r:id="rId8"/>
  </p:sldMasterIdLst>
  <p:notesMasterIdLst>
    <p:notesMasterId r:id="rId64"/>
  </p:notesMasterIdLst>
  <p:handoutMasterIdLst>
    <p:handoutMasterId r:id="rId65"/>
  </p:handoutMasterIdLst>
  <p:sldIdLst>
    <p:sldId id="263" r:id="rId9"/>
    <p:sldId id="264" r:id="rId10"/>
    <p:sldId id="326" r:id="rId11"/>
    <p:sldId id="266" r:id="rId12"/>
    <p:sldId id="322" r:id="rId13"/>
    <p:sldId id="269" r:id="rId14"/>
    <p:sldId id="324" r:id="rId15"/>
    <p:sldId id="268" r:id="rId16"/>
    <p:sldId id="270" r:id="rId17"/>
    <p:sldId id="271" r:id="rId18"/>
    <p:sldId id="327" r:id="rId19"/>
    <p:sldId id="319" r:id="rId20"/>
    <p:sldId id="320" r:id="rId21"/>
    <p:sldId id="273" r:id="rId22"/>
    <p:sldId id="274" r:id="rId23"/>
    <p:sldId id="276" r:id="rId24"/>
    <p:sldId id="277" r:id="rId25"/>
    <p:sldId id="278" r:id="rId26"/>
    <p:sldId id="279" r:id="rId27"/>
    <p:sldId id="275" r:id="rId28"/>
    <p:sldId id="282" r:id="rId29"/>
    <p:sldId id="283" r:id="rId30"/>
    <p:sldId id="284" r:id="rId31"/>
    <p:sldId id="285" r:id="rId32"/>
    <p:sldId id="286" r:id="rId33"/>
    <p:sldId id="287" r:id="rId34"/>
    <p:sldId id="288" r:id="rId35"/>
    <p:sldId id="280" r:id="rId36"/>
    <p:sldId id="289" r:id="rId37"/>
    <p:sldId id="290" r:id="rId38"/>
    <p:sldId id="291" r:id="rId39"/>
    <p:sldId id="292" r:id="rId40"/>
    <p:sldId id="293" r:id="rId41"/>
    <p:sldId id="294" r:id="rId42"/>
    <p:sldId id="295" r:id="rId43"/>
    <p:sldId id="325" r:id="rId44"/>
    <p:sldId id="296" r:id="rId45"/>
    <p:sldId id="297" r:id="rId46"/>
    <p:sldId id="329" r:id="rId47"/>
    <p:sldId id="300" r:id="rId48"/>
    <p:sldId id="301" r:id="rId49"/>
    <p:sldId id="302" r:id="rId50"/>
    <p:sldId id="303" r:id="rId51"/>
    <p:sldId id="304" r:id="rId52"/>
    <p:sldId id="281" r:id="rId53"/>
    <p:sldId id="306" r:id="rId54"/>
    <p:sldId id="307" r:id="rId55"/>
    <p:sldId id="308" r:id="rId56"/>
    <p:sldId id="309" r:id="rId57"/>
    <p:sldId id="310" r:id="rId58"/>
    <p:sldId id="313" r:id="rId59"/>
    <p:sldId id="311" r:id="rId60"/>
    <p:sldId id="312" r:id="rId61"/>
    <p:sldId id="314" r:id="rId62"/>
    <p:sldId id="315" r:id="rId63"/>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CBEB"/>
    <a:srgbClr val="22437B"/>
    <a:srgbClr val="005BA6"/>
    <a:srgbClr val="29549A"/>
    <a:srgbClr val="418155"/>
    <a:srgbClr val="C83E36"/>
    <a:srgbClr val="AD3963"/>
    <a:srgbClr val="00417D"/>
    <a:srgbClr val="A12E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5B6193-C23A-1BF3-D378-6A34DDA0A1C3}" v="96" dt="2025-06-12T09:27:48.578"/>
    <p1510:client id="{48A7B6C6-2357-42C2-84D0-6635994AA54B}" v="14" dt="2025-06-12T06:49:34.6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051" autoAdjust="0"/>
  </p:normalViewPr>
  <p:slideViewPr>
    <p:cSldViewPr snapToGrid="0">
      <p:cViewPr varScale="1">
        <p:scale>
          <a:sx n="92" d="100"/>
          <a:sy n="92" d="100"/>
        </p:scale>
        <p:origin x="25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theme" Target="theme/theme1.xml"/><Relationship Id="rId7" Type="http://schemas.openxmlformats.org/officeDocument/2006/relationships/slideMaster" Target="slideMasters/slideMaster4.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ääsky Anna" userId="f96ebc55-0bb6-4250-9876-6c52d0a3f4fc" providerId="ADAL" clId="{5B92771B-0825-41B5-8C88-0C061FD2B86E}"/>
    <pc:docChg chg="custSel modSld">
      <pc:chgData name="Pääsky Anna" userId="f96ebc55-0bb6-4250-9876-6c52d0a3f4fc" providerId="ADAL" clId="{5B92771B-0825-41B5-8C88-0C061FD2B86E}" dt="2025-05-23T06:58:59.706" v="311" actId="27636"/>
      <pc:docMkLst>
        <pc:docMk/>
      </pc:docMkLst>
      <pc:sldChg chg="modSp mod modNotesTx">
        <pc:chgData name="Pääsky Anna" userId="f96ebc55-0bb6-4250-9876-6c52d0a3f4fc" providerId="ADAL" clId="{5B92771B-0825-41B5-8C88-0C061FD2B86E}" dt="2025-05-22T06:34:27.537" v="99" actId="20577"/>
        <pc:sldMkLst>
          <pc:docMk/>
          <pc:sldMk cId="649948208" sldId="271"/>
        </pc:sldMkLst>
        <pc:spChg chg="mod">
          <ac:chgData name="Pääsky Anna" userId="f96ebc55-0bb6-4250-9876-6c52d0a3f4fc" providerId="ADAL" clId="{5B92771B-0825-41B5-8C88-0C061FD2B86E}" dt="2025-05-22T06:34:27.537" v="99" actId="20577"/>
          <ac:spMkLst>
            <pc:docMk/>
            <pc:sldMk cId="649948208" sldId="271"/>
            <ac:spMk id="2" creationId="{C1C94325-C096-7F9E-BDE4-8D66A1D1FE98}"/>
          </ac:spMkLst>
        </pc:spChg>
        <pc:spChg chg="mod">
          <ac:chgData name="Pääsky Anna" userId="f96ebc55-0bb6-4250-9876-6c52d0a3f4fc" providerId="ADAL" clId="{5B92771B-0825-41B5-8C88-0C061FD2B86E}" dt="2025-05-22T06:32:04.369" v="94" actId="20577"/>
          <ac:spMkLst>
            <pc:docMk/>
            <pc:sldMk cId="649948208" sldId="271"/>
            <ac:spMk id="3" creationId="{A192377C-F177-5672-31CE-7948459FC9AA}"/>
          </ac:spMkLst>
        </pc:spChg>
        <pc:spChg chg="mod">
          <ac:chgData name="Pääsky Anna" userId="f96ebc55-0bb6-4250-9876-6c52d0a3f4fc" providerId="ADAL" clId="{5B92771B-0825-41B5-8C88-0C061FD2B86E}" dt="2025-05-22T06:29:30.730" v="43" actId="20577"/>
          <ac:spMkLst>
            <pc:docMk/>
            <pc:sldMk cId="649948208" sldId="271"/>
            <ac:spMk id="8" creationId="{07E922BF-AF8C-F28E-766B-01910D8F6B34}"/>
          </ac:spMkLst>
        </pc:spChg>
        <pc:spChg chg="mod">
          <ac:chgData name="Pääsky Anna" userId="f96ebc55-0bb6-4250-9876-6c52d0a3f4fc" providerId="ADAL" clId="{5B92771B-0825-41B5-8C88-0C061FD2B86E}" dt="2025-05-22T06:34:15.338" v="97" actId="20577"/>
          <ac:spMkLst>
            <pc:docMk/>
            <pc:sldMk cId="649948208" sldId="271"/>
            <ac:spMk id="12" creationId="{200F8443-2F6A-25D2-5437-72DEA1F07A2F}"/>
          </ac:spMkLst>
        </pc:spChg>
      </pc:sldChg>
      <pc:sldChg chg="modSp mod modNotesTx">
        <pc:chgData name="Pääsky Anna" userId="f96ebc55-0bb6-4250-9876-6c52d0a3f4fc" providerId="ADAL" clId="{5B92771B-0825-41B5-8C88-0C061FD2B86E}" dt="2025-05-22T09:43:59.530" v="188" actId="20577"/>
        <pc:sldMkLst>
          <pc:docMk/>
          <pc:sldMk cId="3656354676" sldId="282"/>
        </pc:sldMkLst>
        <pc:spChg chg="mod">
          <ac:chgData name="Pääsky Anna" userId="f96ebc55-0bb6-4250-9876-6c52d0a3f4fc" providerId="ADAL" clId="{5B92771B-0825-41B5-8C88-0C061FD2B86E}" dt="2025-05-22T07:22:44.525" v="177" actId="20577"/>
          <ac:spMkLst>
            <pc:docMk/>
            <pc:sldMk cId="3656354676" sldId="282"/>
            <ac:spMk id="8" creationId="{2458A9AB-DBBB-C8A4-CDA0-15F80932E437}"/>
          </ac:spMkLst>
        </pc:spChg>
      </pc:sldChg>
      <pc:sldChg chg="modNotesTx">
        <pc:chgData name="Pääsky Anna" userId="f96ebc55-0bb6-4250-9876-6c52d0a3f4fc" providerId="ADAL" clId="{5B92771B-0825-41B5-8C88-0C061FD2B86E}" dt="2025-05-22T07:19:14.751" v="137" actId="20577"/>
        <pc:sldMkLst>
          <pc:docMk/>
          <pc:sldMk cId="3446753200" sldId="283"/>
        </pc:sldMkLst>
      </pc:sldChg>
      <pc:sldChg chg="modSp mod modNotesTx">
        <pc:chgData name="Pääsky Anna" userId="f96ebc55-0bb6-4250-9876-6c52d0a3f4fc" providerId="ADAL" clId="{5B92771B-0825-41B5-8C88-0C061FD2B86E}" dt="2025-05-22T07:22:00.492" v="173" actId="20577"/>
        <pc:sldMkLst>
          <pc:docMk/>
          <pc:sldMk cId="2028470865" sldId="284"/>
        </pc:sldMkLst>
        <pc:spChg chg="mod">
          <ac:chgData name="Pääsky Anna" userId="f96ebc55-0bb6-4250-9876-6c52d0a3f4fc" providerId="ADAL" clId="{5B92771B-0825-41B5-8C88-0C061FD2B86E}" dt="2025-05-22T07:21:00.850" v="161" actId="20577"/>
          <ac:spMkLst>
            <pc:docMk/>
            <pc:sldMk cId="2028470865" sldId="284"/>
            <ac:spMk id="3" creationId="{7281165B-00C2-5BA5-EDE8-085165D44636}"/>
          </ac:spMkLst>
        </pc:spChg>
      </pc:sldChg>
      <pc:sldChg chg="modSp mod modNotesTx">
        <pc:chgData name="Pääsky Anna" userId="f96ebc55-0bb6-4250-9876-6c52d0a3f4fc" providerId="ADAL" clId="{5B92771B-0825-41B5-8C88-0C061FD2B86E}" dt="2025-05-23T06:58:59.706" v="311" actId="27636"/>
        <pc:sldMkLst>
          <pc:docMk/>
          <pc:sldMk cId="2738802042" sldId="306"/>
        </pc:sldMkLst>
        <pc:spChg chg="mod">
          <ac:chgData name="Pääsky Anna" userId="f96ebc55-0bb6-4250-9876-6c52d0a3f4fc" providerId="ADAL" clId="{5B92771B-0825-41B5-8C88-0C061FD2B86E}" dt="2025-05-23T06:58:59.706" v="311" actId="27636"/>
          <ac:spMkLst>
            <pc:docMk/>
            <pc:sldMk cId="2738802042" sldId="306"/>
            <ac:spMk id="3" creationId="{81000B62-F887-1A1B-3509-268DB811891C}"/>
          </ac:spMkLst>
        </pc:spChg>
        <pc:spChg chg="mod">
          <ac:chgData name="Pääsky Anna" userId="f96ebc55-0bb6-4250-9876-6c52d0a3f4fc" providerId="ADAL" clId="{5B92771B-0825-41B5-8C88-0C061FD2B86E}" dt="2025-05-23T06:38:25.736" v="251" actId="20577"/>
          <ac:spMkLst>
            <pc:docMk/>
            <pc:sldMk cId="2738802042" sldId="306"/>
            <ac:spMk id="10" creationId="{0D1969E0-B66F-E23F-FBAB-9D61BCA415BD}"/>
          </ac:spMkLst>
        </pc:spChg>
      </pc:sldChg>
    </pc:docChg>
  </pc:docChgLst>
  <pc:docChgLst>
    <pc:chgData name="Pääsky Anna" userId="f96ebc55-0bb6-4250-9876-6c52d0a3f4fc" providerId="ADAL" clId="{87F41B86-DB01-4F2E-A46E-C4B7FC81052C}"/>
    <pc:docChg chg="undo custSel delSld modSld">
      <pc:chgData name="Pääsky Anna" userId="f96ebc55-0bb6-4250-9876-6c52d0a3f4fc" providerId="ADAL" clId="{87F41B86-DB01-4F2E-A46E-C4B7FC81052C}" dt="2025-04-10T06:38:53.616" v="1142" actId="1076"/>
      <pc:docMkLst>
        <pc:docMk/>
      </pc:docMkLst>
      <pc:sldChg chg="modSp mod modNotesTx">
        <pc:chgData name="Pääsky Anna" userId="f96ebc55-0bb6-4250-9876-6c52d0a3f4fc" providerId="ADAL" clId="{87F41B86-DB01-4F2E-A46E-C4B7FC81052C}" dt="2025-04-09T09:46:10.874" v="859" actId="20577"/>
        <pc:sldMkLst>
          <pc:docMk/>
          <pc:sldMk cId="1019881923" sldId="270"/>
        </pc:sldMkLst>
        <pc:spChg chg="mod">
          <ac:chgData name="Pääsky Anna" userId="f96ebc55-0bb6-4250-9876-6c52d0a3f4fc" providerId="ADAL" clId="{87F41B86-DB01-4F2E-A46E-C4B7FC81052C}" dt="2025-03-26T07:07:48.962" v="29" actId="20577"/>
          <ac:spMkLst>
            <pc:docMk/>
            <pc:sldMk cId="1019881923" sldId="270"/>
            <ac:spMk id="10" creationId="{580DB2A2-4ABE-87CF-5BAE-A6EE5B6A2AFC}"/>
          </ac:spMkLst>
        </pc:spChg>
        <pc:spChg chg="mod">
          <ac:chgData name="Pääsky Anna" userId="f96ebc55-0bb6-4250-9876-6c52d0a3f4fc" providerId="ADAL" clId="{87F41B86-DB01-4F2E-A46E-C4B7FC81052C}" dt="2025-03-26T07:09:48.245" v="35" actId="20577"/>
          <ac:spMkLst>
            <pc:docMk/>
            <pc:sldMk cId="1019881923" sldId="270"/>
            <ac:spMk id="26" creationId="{43941F11-17D8-0589-A35D-0F03382DEFE0}"/>
          </ac:spMkLst>
        </pc:spChg>
        <pc:spChg chg="mod">
          <ac:chgData name="Pääsky Anna" userId="f96ebc55-0bb6-4250-9876-6c52d0a3f4fc" providerId="ADAL" clId="{87F41B86-DB01-4F2E-A46E-C4B7FC81052C}" dt="2025-03-26T07:10:52.129" v="41" actId="20577"/>
          <ac:spMkLst>
            <pc:docMk/>
            <pc:sldMk cId="1019881923" sldId="270"/>
            <ac:spMk id="29" creationId="{9135814E-BE81-FC87-C88C-5F1D7728BD35}"/>
          </ac:spMkLst>
        </pc:spChg>
        <pc:spChg chg="mod">
          <ac:chgData name="Pääsky Anna" userId="f96ebc55-0bb6-4250-9876-6c52d0a3f4fc" providerId="ADAL" clId="{87F41B86-DB01-4F2E-A46E-C4B7FC81052C}" dt="2025-03-26T07:10:33.234" v="39" actId="20577"/>
          <ac:spMkLst>
            <pc:docMk/>
            <pc:sldMk cId="1019881923" sldId="270"/>
            <ac:spMk id="32" creationId="{B1B0826F-8ED2-F6D2-E415-32F7D16A0009}"/>
          </ac:spMkLst>
        </pc:spChg>
        <pc:spChg chg="mod">
          <ac:chgData name="Pääsky Anna" userId="f96ebc55-0bb6-4250-9876-6c52d0a3f4fc" providerId="ADAL" clId="{87F41B86-DB01-4F2E-A46E-C4B7FC81052C}" dt="2025-04-09T09:44:46.361" v="836" actId="20577"/>
          <ac:spMkLst>
            <pc:docMk/>
            <pc:sldMk cId="1019881923" sldId="270"/>
            <ac:spMk id="39" creationId="{0598F953-2755-6A96-455F-768813FF2CFA}"/>
          </ac:spMkLst>
        </pc:spChg>
        <pc:spChg chg="mod">
          <ac:chgData name="Pääsky Anna" userId="f96ebc55-0bb6-4250-9876-6c52d0a3f4fc" providerId="ADAL" clId="{87F41B86-DB01-4F2E-A46E-C4B7FC81052C}" dt="2025-03-26T07:18:29.053" v="61" actId="20577"/>
          <ac:spMkLst>
            <pc:docMk/>
            <pc:sldMk cId="1019881923" sldId="270"/>
            <ac:spMk id="46" creationId="{8460BDB1-4ACA-2977-60E1-3D4C4107B4A7}"/>
          </ac:spMkLst>
        </pc:spChg>
      </pc:sldChg>
      <pc:sldChg chg="modSp mod modNotesTx">
        <pc:chgData name="Pääsky Anna" userId="f96ebc55-0bb6-4250-9876-6c52d0a3f4fc" providerId="ADAL" clId="{87F41B86-DB01-4F2E-A46E-C4B7FC81052C}" dt="2025-03-26T07:28:48.779" v="192" actId="20577"/>
        <pc:sldMkLst>
          <pc:docMk/>
          <pc:sldMk cId="2127621635" sldId="278"/>
        </pc:sldMkLst>
        <pc:spChg chg="mod">
          <ac:chgData name="Pääsky Anna" userId="f96ebc55-0bb6-4250-9876-6c52d0a3f4fc" providerId="ADAL" clId="{87F41B86-DB01-4F2E-A46E-C4B7FC81052C}" dt="2025-03-26T07:27:33.066" v="190" actId="20577"/>
          <ac:spMkLst>
            <pc:docMk/>
            <pc:sldMk cId="2127621635" sldId="278"/>
            <ac:spMk id="7" creationId="{6AD38B0D-01F8-2B79-706B-F3388153CE32}"/>
          </ac:spMkLst>
        </pc:spChg>
      </pc:sldChg>
      <pc:sldChg chg="modSp mod modNotesTx">
        <pc:chgData name="Pääsky Anna" userId="f96ebc55-0bb6-4250-9876-6c52d0a3f4fc" providerId="ADAL" clId="{87F41B86-DB01-4F2E-A46E-C4B7FC81052C}" dt="2025-04-02T09:11:48.689" v="829" actId="20577"/>
        <pc:sldMkLst>
          <pc:docMk/>
          <pc:sldMk cId="1962757425" sldId="279"/>
        </pc:sldMkLst>
        <pc:spChg chg="mod">
          <ac:chgData name="Pääsky Anna" userId="f96ebc55-0bb6-4250-9876-6c52d0a3f4fc" providerId="ADAL" clId="{87F41B86-DB01-4F2E-A46E-C4B7FC81052C}" dt="2025-04-02T09:11:48.689" v="829" actId="20577"/>
          <ac:spMkLst>
            <pc:docMk/>
            <pc:sldMk cId="1962757425" sldId="279"/>
            <ac:spMk id="7" creationId="{5B9FF1A7-CD0A-D7A1-46A0-A3E784FF6752}"/>
          </ac:spMkLst>
        </pc:spChg>
      </pc:sldChg>
      <pc:sldChg chg="modSp mod">
        <pc:chgData name="Pääsky Anna" userId="f96ebc55-0bb6-4250-9876-6c52d0a3f4fc" providerId="ADAL" clId="{87F41B86-DB01-4F2E-A46E-C4B7FC81052C}" dt="2025-03-26T07:47:14.913" v="258" actId="20577"/>
        <pc:sldMkLst>
          <pc:docMk/>
          <pc:sldMk cId="3656354676" sldId="282"/>
        </pc:sldMkLst>
        <pc:spChg chg="mod">
          <ac:chgData name="Pääsky Anna" userId="f96ebc55-0bb6-4250-9876-6c52d0a3f4fc" providerId="ADAL" clId="{87F41B86-DB01-4F2E-A46E-C4B7FC81052C}" dt="2025-03-26T07:47:14.913" v="258" actId="20577"/>
          <ac:spMkLst>
            <pc:docMk/>
            <pc:sldMk cId="3656354676" sldId="282"/>
            <ac:spMk id="3" creationId="{A1A49559-A721-F796-540A-E01E160F2927}"/>
          </ac:spMkLst>
        </pc:spChg>
      </pc:sldChg>
      <pc:sldChg chg="modSp mod">
        <pc:chgData name="Pääsky Anna" userId="f96ebc55-0bb6-4250-9876-6c52d0a3f4fc" providerId="ADAL" clId="{87F41B86-DB01-4F2E-A46E-C4B7FC81052C}" dt="2025-03-26T07:52:36.081" v="264" actId="20577"/>
        <pc:sldMkLst>
          <pc:docMk/>
          <pc:sldMk cId="3446753200" sldId="283"/>
        </pc:sldMkLst>
        <pc:spChg chg="mod">
          <ac:chgData name="Pääsky Anna" userId="f96ebc55-0bb6-4250-9876-6c52d0a3f4fc" providerId="ADAL" clId="{87F41B86-DB01-4F2E-A46E-C4B7FC81052C}" dt="2025-03-26T07:52:36.081" v="264" actId="20577"/>
          <ac:spMkLst>
            <pc:docMk/>
            <pc:sldMk cId="3446753200" sldId="283"/>
            <ac:spMk id="3" creationId="{1DDAE8A4-635E-5DC2-9114-87CBF0225BD9}"/>
          </ac:spMkLst>
        </pc:spChg>
      </pc:sldChg>
      <pc:sldChg chg="modSp mod modNotesTx">
        <pc:chgData name="Pääsky Anna" userId="f96ebc55-0bb6-4250-9876-6c52d0a3f4fc" providerId="ADAL" clId="{87F41B86-DB01-4F2E-A46E-C4B7FC81052C}" dt="2025-03-26T07:57:38.949" v="282" actId="20577"/>
        <pc:sldMkLst>
          <pc:docMk/>
          <pc:sldMk cId="2028470865" sldId="284"/>
        </pc:sldMkLst>
        <pc:spChg chg="mod">
          <ac:chgData name="Pääsky Anna" userId="f96ebc55-0bb6-4250-9876-6c52d0a3f4fc" providerId="ADAL" clId="{87F41B86-DB01-4F2E-A46E-C4B7FC81052C}" dt="2025-03-26T07:55:02.373" v="274" actId="20577"/>
          <ac:spMkLst>
            <pc:docMk/>
            <pc:sldMk cId="2028470865" sldId="284"/>
            <ac:spMk id="3" creationId="{7281165B-00C2-5BA5-EDE8-085165D44636}"/>
          </ac:spMkLst>
        </pc:spChg>
      </pc:sldChg>
      <pc:sldChg chg="modNotesTx">
        <pc:chgData name="Pääsky Anna" userId="f96ebc55-0bb6-4250-9876-6c52d0a3f4fc" providerId="ADAL" clId="{87F41B86-DB01-4F2E-A46E-C4B7FC81052C}" dt="2025-03-26T08:00:29.623" v="293" actId="20577"/>
        <pc:sldMkLst>
          <pc:docMk/>
          <pc:sldMk cId="3092215838" sldId="285"/>
        </pc:sldMkLst>
      </pc:sldChg>
      <pc:sldChg chg="modSp mod modNotesTx">
        <pc:chgData name="Pääsky Anna" userId="f96ebc55-0bb6-4250-9876-6c52d0a3f4fc" providerId="ADAL" clId="{87F41B86-DB01-4F2E-A46E-C4B7FC81052C}" dt="2025-03-26T08:03:18.533" v="337" actId="20577"/>
        <pc:sldMkLst>
          <pc:docMk/>
          <pc:sldMk cId="2570162629" sldId="286"/>
        </pc:sldMkLst>
        <pc:spChg chg="mod">
          <ac:chgData name="Pääsky Anna" userId="f96ebc55-0bb6-4250-9876-6c52d0a3f4fc" providerId="ADAL" clId="{87F41B86-DB01-4F2E-A46E-C4B7FC81052C}" dt="2025-03-26T08:01:11.047" v="295" actId="20577"/>
          <ac:spMkLst>
            <pc:docMk/>
            <pc:sldMk cId="2570162629" sldId="286"/>
            <ac:spMk id="36" creationId="{2FD03376-1D05-1529-05CC-D1F9EC210F5F}"/>
          </ac:spMkLst>
        </pc:spChg>
      </pc:sldChg>
      <pc:sldChg chg="modSp mod modNotesTx">
        <pc:chgData name="Pääsky Anna" userId="f96ebc55-0bb6-4250-9876-6c52d0a3f4fc" providerId="ADAL" clId="{87F41B86-DB01-4F2E-A46E-C4B7FC81052C}" dt="2025-03-26T08:17:23.289" v="536" actId="20577"/>
        <pc:sldMkLst>
          <pc:docMk/>
          <pc:sldMk cId="4198335620" sldId="288"/>
        </pc:sldMkLst>
        <pc:spChg chg="mod">
          <ac:chgData name="Pääsky Anna" userId="f96ebc55-0bb6-4250-9876-6c52d0a3f4fc" providerId="ADAL" clId="{87F41B86-DB01-4F2E-A46E-C4B7FC81052C}" dt="2025-03-26T08:16:50.531" v="531" actId="14100"/>
          <ac:spMkLst>
            <pc:docMk/>
            <pc:sldMk cId="4198335620" sldId="288"/>
            <ac:spMk id="7" creationId="{C720034E-8AE7-87E4-A749-D1F432681530}"/>
          </ac:spMkLst>
        </pc:spChg>
        <pc:spChg chg="mod">
          <ac:chgData name="Pääsky Anna" userId="f96ebc55-0bb6-4250-9876-6c52d0a3f4fc" providerId="ADAL" clId="{87F41B86-DB01-4F2E-A46E-C4B7FC81052C}" dt="2025-03-26T08:17:23.289" v="536" actId="20577"/>
          <ac:spMkLst>
            <pc:docMk/>
            <pc:sldMk cId="4198335620" sldId="288"/>
            <ac:spMk id="8" creationId="{6EAD64E8-6B02-80B6-AC06-A50D25721EFE}"/>
          </ac:spMkLst>
        </pc:spChg>
      </pc:sldChg>
      <pc:sldChg chg="modSp mod modNotesTx">
        <pc:chgData name="Pääsky Anna" userId="f96ebc55-0bb6-4250-9876-6c52d0a3f4fc" providerId="ADAL" clId="{87F41B86-DB01-4F2E-A46E-C4B7FC81052C}" dt="2025-04-10T06:38:53.616" v="1142" actId="1076"/>
        <pc:sldMkLst>
          <pc:docMk/>
          <pc:sldMk cId="1645949024" sldId="292"/>
        </pc:sldMkLst>
        <pc:spChg chg="mod">
          <ac:chgData name="Pääsky Anna" userId="f96ebc55-0bb6-4250-9876-6c52d0a3f4fc" providerId="ADAL" clId="{87F41B86-DB01-4F2E-A46E-C4B7FC81052C}" dt="2025-04-10T06:38:53.616" v="1142" actId="1076"/>
          <ac:spMkLst>
            <pc:docMk/>
            <pc:sldMk cId="1645949024" sldId="292"/>
            <ac:spMk id="10" creationId="{49A8436D-C3DD-2979-5B26-540A764EEE85}"/>
          </ac:spMkLst>
        </pc:spChg>
        <pc:spChg chg="mod">
          <ac:chgData name="Pääsky Anna" userId="f96ebc55-0bb6-4250-9876-6c52d0a3f4fc" providerId="ADAL" clId="{87F41B86-DB01-4F2E-A46E-C4B7FC81052C}" dt="2025-04-10T06:38:37.514" v="1139" actId="20577"/>
          <ac:spMkLst>
            <pc:docMk/>
            <pc:sldMk cId="1645949024" sldId="292"/>
            <ac:spMk id="11" creationId="{F7DE6152-69E8-69CC-2A0F-09900634A8F4}"/>
          </ac:spMkLst>
        </pc:spChg>
        <pc:spChg chg="mod">
          <ac:chgData name="Pääsky Anna" userId="f96ebc55-0bb6-4250-9876-6c52d0a3f4fc" providerId="ADAL" clId="{87F41B86-DB01-4F2E-A46E-C4B7FC81052C}" dt="2025-04-10T06:38:23.149" v="1124" actId="20577"/>
          <ac:spMkLst>
            <pc:docMk/>
            <pc:sldMk cId="1645949024" sldId="292"/>
            <ac:spMk id="13" creationId="{F6068FBC-86F7-3C19-577D-CDC39E36CC5C}"/>
          </ac:spMkLst>
        </pc:spChg>
      </pc:sldChg>
      <pc:sldChg chg="modSp mod modNotesTx">
        <pc:chgData name="Pääsky Anna" userId="f96ebc55-0bb6-4250-9876-6c52d0a3f4fc" providerId="ADAL" clId="{87F41B86-DB01-4F2E-A46E-C4B7FC81052C}" dt="2025-03-26T11:10:29.400" v="621" actId="20577"/>
        <pc:sldMkLst>
          <pc:docMk/>
          <pc:sldMk cId="3539139854" sldId="293"/>
        </pc:sldMkLst>
        <pc:spChg chg="mod">
          <ac:chgData name="Pääsky Anna" userId="f96ebc55-0bb6-4250-9876-6c52d0a3f4fc" providerId="ADAL" clId="{87F41B86-DB01-4F2E-A46E-C4B7FC81052C}" dt="2025-03-26T11:10:29.400" v="621" actId="20577"/>
          <ac:spMkLst>
            <pc:docMk/>
            <pc:sldMk cId="3539139854" sldId="293"/>
            <ac:spMk id="3" creationId="{C21F9661-5839-26A4-84F9-B7861EE7675D}"/>
          </ac:spMkLst>
        </pc:spChg>
      </pc:sldChg>
      <pc:sldChg chg="modSp mod modNotesTx">
        <pc:chgData name="Pääsky Anna" userId="f96ebc55-0bb6-4250-9876-6c52d0a3f4fc" providerId="ADAL" clId="{87F41B86-DB01-4F2E-A46E-C4B7FC81052C}" dt="2025-03-26T11:14:06.546" v="633"/>
        <pc:sldMkLst>
          <pc:docMk/>
          <pc:sldMk cId="4252602574" sldId="300"/>
        </pc:sldMkLst>
        <pc:spChg chg="mod">
          <ac:chgData name="Pääsky Anna" userId="f96ebc55-0bb6-4250-9876-6c52d0a3f4fc" providerId="ADAL" clId="{87F41B86-DB01-4F2E-A46E-C4B7FC81052C}" dt="2025-03-26T11:13:50.741" v="631" actId="20577"/>
          <ac:spMkLst>
            <pc:docMk/>
            <pc:sldMk cId="4252602574" sldId="300"/>
            <ac:spMk id="7" creationId="{E62CBB8E-3409-7232-5388-C7842DB8AD1C}"/>
          </ac:spMkLst>
        </pc:spChg>
      </pc:sldChg>
      <pc:sldChg chg="modNotesTx">
        <pc:chgData name="Pääsky Anna" userId="f96ebc55-0bb6-4250-9876-6c52d0a3f4fc" providerId="ADAL" clId="{87F41B86-DB01-4F2E-A46E-C4B7FC81052C}" dt="2025-03-26T11:39:19.473" v="686" actId="20577"/>
        <pc:sldMkLst>
          <pc:docMk/>
          <pc:sldMk cId="1833409719" sldId="303"/>
        </pc:sldMkLst>
      </pc:sldChg>
      <pc:sldChg chg="modNotesTx">
        <pc:chgData name="Pääsky Anna" userId="f96ebc55-0bb6-4250-9876-6c52d0a3f4fc" providerId="ADAL" clId="{87F41B86-DB01-4F2E-A46E-C4B7FC81052C}" dt="2025-03-26T12:45:06.067" v="687" actId="20577"/>
        <pc:sldMkLst>
          <pc:docMk/>
          <pc:sldMk cId="1995170266" sldId="307"/>
        </pc:sldMkLst>
      </pc:sldChg>
      <pc:sldChg chg="modSp mod modNotesTx">
        <pc:chgData name="Pääsky Anna" userId="f96ebc55-0bb6-4250-9876-6c52d0a3f4fc" providerId="ADAL" clId="{87F41B86-DB01-4F2E-A46E-C4B7FC81052C}" dt="2025-03-26T12:49:53.640" v="715" actId="20577"/>
        <pc:sldMkLst>
          <pc:docMk/>
          <pc:sldMk cId="1076448241" sldId="308"/>
        </pc:sldMkLst>
        <pc:spChg chg="mod">
          <ac:chgData name="Pääsky Anna" userId="f96ebc55-0bb6-4250-9876-6c52d0a3f4fc" providerId="ADAL" clId="{87F41B86-DB01-4F2E-A46E-C4B7FC81052C}" dt="2025-03-26T12:49:53.640" v="715" actId="20577"/>
          <ac:spMkLst>
            <pc:docMk/>
            <pc:sldMk cId="1076448241" sldId="308"/>
            <ac:spMk id="11" creationId="{B553E00D-FBD2-ABAD-9503-D743C868F0DC}"/>
          </ac:spMkLst>
        </pc:spChg>
      </pc:sldChg>
      <pc:sldChg chg="modSp mod modNotesTx">
        <pc:chgData name="Pääsky Anna" userId="f96ebc55-0bb6-4250-9876-6c52d0a3f4fc" providerId="ADAL" clId="{87F41B86-DB01-4F2E-A46E-C4B7FC81052C}" dt="2025-03-26T12:51:28.673" v="785" actId="20577"/>
        <pc:sldMkLst>
          <pc:docMk/>
          <pc:sldMk cId="4154923570" sldId="310"/>
        </pc:sldMkLst>
        <pc:spChg chg="mod">
          <ac:chgData name="Pääsky Anna" userId="f96ebc55-0bb6-4250-9876-6c52d0a3f4fc" providerId="ADAL" clId="{87F41B86-DB01-4F2E-A46E-C4B7FC81052C}" dt="2025-03-26T12:51:01.088" v="716" actId="20577"/>
          <ac:spMkLst>
            <pc:docMk/>
            <pc:sldMk cId="4154923570" sldId="310"/>
            <ac:spMk id="5" creationId="{0694356E-98B8-596B-2125-227DA65A0BE2}"/>
          </ac:spMkLst>
        </pc:spChg>
      </pc:sldChg>
      <pc:sldChg chg="del">
        <pc:chgData name="Pääsky Anna" userId="f96ebc55-0bb6-4250-9876-6c52d0a3f4fc" providerId="ADAL" clId="{87F41B86-DB01-4F2E-A46E-C4B7FC81052C}" dt="2025-03-26T07:03:02.046" v="17" actId="2696"/>
        <pc:sldMkLst>
          <pc:docMk/>
          <pc:sldMk cId="392336670" sldId="317"/>
        </pc:sldMkLst>
      </pc:sldChg>
      <pc:sldChg chg="modSp mod">
        <pc:chgData name="Pääsky Anna" userId="f96ebc55-0bb6-4250-9876-6c52d0a3f4fc" providerId="ADAL" clId="{87F41B86-DB01-4F2E-A46E-C4B7FC81052C}" dt="2025-03-26T07:02:57.862" v="8" actId="27636"/>
        <pc:sldMkLst>
          <pc:docMk/>
          <pc:sldMk cId="1907838432" sldId="318"/>
        </pc:sldMkLst>
        <pc:spChg chg="mod">
          <ac:chgData name="Pääsky Anna" userId="f96ebc55-0bb6-4250-9876-6c52d0a3f4fc" providerId="ADAL" clId="{87F41B86-DB01-4F2E-A46E-C4B7FC81052C}" dt="2025-03-26T07:02:57.825" v="3" actId="27636"/>
          <ac:spMkLst>
            <pc:docMk/>
            <pc:sldMk cId="1907838432" sldId="318"/>
            <ac:spMk id="28" creationId="{B12FCD12-8168-9443-80CC-AEA14C368B52}"/>
          </ac:spMkLst>
        </pc:spChg>
        <pc:spChg chg="mod">
          <ac:chgData name="Pääsky Anna" userId="f96ebc55-0bb6-4250-9876-6c52d0a3f4fc" providerId="ADAL" clId="{87F41B86-DB01-4F2E-A46E-C4B7FC81052C}" dt="2025-03-26T07:02:57.821" v="0" actId="27636"/>
          <ac:spMkLst>
            <pc:docMk/>
            <pc:sldMk cId="1907838432" sldId="318"/>
            <ac:spMk id="52" creationId="{D7966048-25B4-F9CA-E1F5-38E0EB46107A}"/>
          </ac:spMkLst>
        </pc:spChg>
        <pc:spChg chg="mod">
          <ac:chgData name="Pääsky Anna" userId="f96ebc55-0bb6-4250-9876-6c52d0a3f4fc" providerId="ADAL" clId="{87F41B86-DB01-4F2E-A46E-C4B7FC81052C}" dt="2025-03-26T07:02:57.825" v="2" actId="27636"/>
          <ac:spMkLst>
            <pc:docMk/>
            <pc:sldMk cId="1907838432" sldId="318"/>
            <ac:spMk id="78" creationId="{87AA061E-8692-8E13-081E-41C9AF520002}"/>
          </ac:spMkLst>
        </pc:spChg>
        <pc:spChg chg="mod">
          <ac:chgData name="Pääsky Anna" userId="f96ebc55-0bb6-4250-9876-6c52d0a3f4fc" providerId="ADAL" clId="{87F41B86-DB01-4F2E-A46E-C4B7FC81052C}" dt="2025-03-26T07:02:57.824" v="1" actId="27636"/>
          <ac:spMkLst>
            <pc:docMk/>
            <pc:sldMk cId="1907838432" sldId="318"/>
            <ac:spMk id="80" creationId="{3842BF83-38E3-C550-A0D7-5CD15582D559}"/>
          </ac:spMkLst>
        </pc:spChg>
        <pc:spChg chg="mod">
          <ac:chgData name="Pääsky Anna" userId="f96ebc55-0bb6-4250-9876-6c52d0a3f4fc" providerId="ADAL" clId="{87F41B86-DB01-4F2E-A46E-C4B7FC81052C}" dt="2025-03-26T07:02:57.842" v="4" actId="27636"/>
          <ac:spMkLst>
            <pc:docMk/>
            <pc:sldMk cId="1907838432" sldId="318"/>
            <ac:spMk id="82" creationId="{7DB3B419-9EC8-A4AB-D825-4CA639DD209A}"/>
          </ac:spMkLst>
        </pc:spChg>
        <pc:spChg chg="mod">
          <ac:chgData name="Pääsky Anna" userId="f96ebc55-0bb6-4250-9876-6c52d0a3f4fc" providerId="ADAL" clId="{87F41B86-DB01-4F2E-A46E-C4B7FC81052C}" dt="2025-03-26T07:02:57.862" v="7" actId="27636"/>
          <ac:spMkLst>
            <pc:docMk/>
            <pc:sldMk cId="1907838432" sldId="318"/>
            <ac:spMk id="84" creationId="{5F7BC0C8-691A-1A98-ABEF-F2BD97420FF9}"/>
          </ac:spMkLst>
        </pc:spChg>
        <pc:spChg chg="mod">
          <ac:chgData name="Pääsky Anna" userId="f96ebc55-0bb6-4250-9876-6c52d0a3f4fc" providerId="ADAL" clId="{87F41B86-DB01-4F2E-A46E-C4B7FC81052C}" dt="2025-03-26T07:02:57.858" v="6" actId="27636"/>
          <ac:spMkLst>
            <pc:docMk/>
            <pc:sldMk cId="1907838432" sldId="318"/>
            <ac:spMk id="86" creationId="{F2BD239C-B05F-F691-823D-3D9AAF6A36A7}"/>
          </ac:spMkLst>
        </pc:spChg>
        <pc:spChg chg="mod">
          <ac:chgData name="Pääsky Anna" userId="f96ebc55-0bb6-4250-9876-6c52d0a3f4fc" providerId="ADAL" clId="{87F41B86-DB01-4F2E-A46E-C4B7FC81052C}" dt="2025-03-26T07:02:57.842" v="5" actId="27636"/>
          <ac:spMkLst>
            <pc:docMk/>
            <pc:sldMk cId="1907838432" sldId="318"/>
            <ac:spMk id="88" creationId="{7DAB4BCA-58A5-92D6-6809-61C1C9AF11D8}"/>
          </ac:spMkLst>
        </pc:spChg>
        <pc:spChg chg="mod">
          <ac:chgData name="Pääsky Anna" userId="f96ebc55-0bb6-4250-9876-6c52d0a3f4fc" providerId="ADAL" clId="{87F41B86-DB01-4F2E-A46E-C4B7FC81052C}" dt="2025-03-26T07:02:57.862" v="8" actId="27636"/>
          <ac:spMkLst>
            <pc:docMk/>
            <pc:sldMk cId="1907838432" sldId="318"/>
            <ac:spMk id="90" creationId="{9DBC3BC8-7E6F-48DC-5157-4960CABDA339}"/>
          </ac:spMkLst>
        </pc:spChg>
      </pc:sldChg>
      <pc:sldChg chg="modSp mod">
        <pc:chgData name="Pääsky Anna" userId="f96ebc55-0bb6-4250-9876-6c52d0a3f4fc" providerId="ADAL" clId="{87F41B86-DB01-4F2E-A46E-C4B7FC81052C}" dt="2025-03-26T07:02:57.925" v="16" actId="27636"/>
        <pc:sldMkLst>
          <pc:docMk/>
          <pc:sldMk cId="2383154666" sldId="319"/>
        </pc:sldMkLst>
        <pc:spChg chg="mod">
          <ac:chgData name="Pääsky Anna" userId="f96ebc55-0bb6-4250-9876-6c52d0a3f4fc" providerId="ADAL" clId="{87F41B86-DB01-4F2E-A46E-C4B7FC81052C}" dt="2025-03-26T07:02:57.890" v="10" actId="27636"/>
          <ac:spMkLst>
            <pc:docMk/>
            <pc:sldMk cId="2383154666" sldId="319"/>
            <ac:spMk id="13" creationId="{875038B4-AFCC-43A1-BC7A-4BD79E43B4D1}"/>
          </ac:spMkLst>
        </pc:spChg>
        <pc:spChg chg="mod">
          <ac:chgData name="Pääsky Anna" userId="f96ebc55-0bb6-4250-9876-6c52d0a3f4fc" providerId="ADAL" clId="{87F41B86-DB01-4F2E-A46E-C4B7FC81052C}" dt="2025-03-26T07:02:57.924" v="15" actId="27636"/>
          <ac:spMkLst>
            <pc:docMk/>
            <pc:sldMk cId="2383154666" sldId="319"/>
            <ac:spMk id="14" creationId="{0AB8049E-D632-77AC-438B-7F91CAA8F9B0}"/>
          </ac:spMkLst>
        </pc:spChg>
        <pc:spChg chg="mod">
          <ac:chgData name="Pääsky Anna" userId="f96ebc55-0bb6-4250-9876-6c52d0a3f4fc" providerId="ADAL" clId="{87F41B86-DB01-4F2E-A46E-C4B7FC81052C}" dt="2025-03-26T07:02:57.905" v="11" actId="27636"/>
          <ac:spMkLst>
            <pc:docMk/>
            <pc:sldMk cId="2383154666" sldId="319"/>
            <ac:spMk id="34" creationId="{BB29407E-382E-7901-D43A-E22EE6A5BBFB}"/>
          </ac:spMkLst>
        </pc:spChg>
        <pc:spChg chg="mod">
          <ac:chgData name="Pääsky Anna" userId="f96ebc55-0bb6-4250-9876-6c52d0a3f4fc" providerId="ADAL" clId="{87F41B86-DB01-4F2E-A46E-C4B7FC81052C}" dt="2025-03-26T07:02:57.925" v="16" actId="27636"/>
          <ac:spMkLst>
            <pc:docMk/>
            <pc:sldMk cId="2383154666" sldId="319"/>
            <ac:spMk id="36" creationId="{033085D4-4EDB-B54C-8A50-57FC26E3510E}"/>
          </ac:spMkLst>
        </pc:spChg>
        <pc:spChg chg="mod">
          <ac:chgData name="Pääsky Anna" userId="f96ebc55-0bb6-4250-9876-6c52d0a3f4fc" providerId="ADAL" clId="{87F41B86-DB01-4F2E-A46E-C4B7FC81052C}" dt="2025-03-26T07:02:57.890" v="9" actId="27636"/>
          <ac:spMkLst>
            <pc:docMk/>
            <pc:sldMk cId="2383154666" sldId="319"/>
            <ac:spMk id="47" creationId="{7E728EE6-D215-B158-1A85-3D02432F2790}"/>
          </ac:spMkLst>
        </pc:spChg>
        <pc:spChg chg="mod">
          <ac:chgData name="Pääsky Anna" userId="f96ebc55-0bb6-4250-9876-6c52d0a3f4fc" providerId="ADAL" clId="{87F41B86-DB01-4F2E-A46E-C4B7FC81052C}" dt="2025-03-26T07:02:57.905" v="12" actId="27636"/>
          <ac:spMkLst>
            <pc:docMk/>
            <pc:sldMk cId="2383154666" sldId="319"/>
            <ac:spMk id="48" creationId="{D07BF7A7-A217-4C7E-A272-CE673DCBF786}"/>
          </ac:spMkLst>
        </pc:spChg>
        <pc:spChg chg="mod">
          <ac:chgData name="Pääsky Anna" userId="f96ebc55-0bb6-4250-9876-6c52d0a3f4fc" providerId="ADAL" clId="{87F41B86-DB01-4F2E-A46E-C4B7FC81052C}" dt="2025-03-26T07:02:57.905" v="14" actId="27636"/>
          <ac:spMkLst>
            <pc:docMk/>
            <pc:sldMk cId="2383154666" sldId="319"/>
            <ac:spMk id="49" creationId="{72BB790F-9590-E33A-CA03-CC4B4EBB75D3}"/>
          </ac:spMkLst>
        </pc:spChg>
        <pc:spChg chg="mod">
          <ac:chgData name="Pääsky Anna" userId="f96ebc55-0bb6-4250-9876-6c52d0a3f4fc" providerId="ADAL" clId="{87F41B86-DB01-4F2E-A46E-C4B7FC81052C}" dt="2025-03-26T07:02:57.905" v="13" actId="27636"/>
          <ac:spMkLst>
            <pc:docMk/>
            <pc:sldMk cId="2383154666" sldId="319"/>
            <ac:spMk id="51" creationId="{387C7535-1A20-DD3B-1C29-5069B3B42216}"/>
          </ac:spMkLst>
        </pc:spChg>
      </pc:sldChg>
    </pc:docChg>
  </pc:docChgLst>
  <pc:docChgLst>
    <pc:chgData name="Pääsky Anna" userId="S::anna.paasky@tampere.fi::f96ebc55-0bb6-4250-9876-6c52d0a3f4fc" providerId="AD" clId="Web-{1415DA26-A58B-E66C-F1EB-50011A3E4A9C}"/>
    <pc:docChg chg="modSld">
      <pc:chgData name="Pääsky Anna" userId="S::anna.paasky@tampere.fi::f96ebc55-0bb6-4250-9876-6c52d0a3f4fc" providerId="AD" clId="Web-{1415DA26-A58B-E66C-F1EB-50011A3E4A9C}" dt="2025-05-09T12:21:32.172" v="249"/>
      <pc:docMkLst>
        <pc:docMk/>
      </pc:docMkLst>
      <pc:sldChg chg="modSp modNotes">
        <pc:chgData name="Pääsky Anna" userId="S::anna.paasky@tampere.fi::f96ebc55-0bb6-4250-9876-6c52d0a3f4fc" providerId="AD" clId="Web-{1415DA26-A58B-E66C-F1EB-50011A3E4A9C}" dt="2025-05-09T12:21:32.172" v="249"/>
        <pc:sldMkLst>
          <pc:docMk/>
          <pc:sldMk cId="1053138758" sldId="313"/>
        </pc:sldMkLst>
        <pc:spChg chg="mod">
          <ac:chgData name="Pääsky Anna" userId="S::anna.paasky@tampere.fi::f96ebc55-0bb6-4250-9876-6c52d0a3f4fc" providerId="AD" clId="Web-{1415DA26-A58B-E66C-F1EB-50011A3E4A9C}" dt="2025-05-09T12:16:27.454" v="10" actId="20577"/>
          <ac:spMkLst>
            <pc:docMk/>
            <pc:sldMk cId="1053138758" sldId="313"/>
            <ac:spMk id="3" creationId="{5D84C237-2A92-F01A-3BAA-A41F0E3DD6AB}"/>
          </ac:spMkLst>
        </pc:spChg>
        <pc:spChg chg="mod">
          <ac:chgData name="Pääsky Anna" userId="S::anna.paasky@tampere.fi::f96ebc55-0bb6-4250-9876-6c52d0a3f4fc" providerId="AD" clId="Web-{1415DA26-A58B-E66C-F1EB-50011A3E4A9C}" dt="2025-05-09T12:18:33.460" v="81" actId="20577"/>
          <ac:spMkLst>
            <pc:docMk/>
            <pc:sldMk cId="1053138758" sldId="313"/>
            <ac:spMk id="7" creationId="{9A51CAE3-F2A2-7FE5-3F56-402281B7587B}"/>
          </ac:spMkLst>
        </pc:spChg>
      </pc:sldChg>
    </pc:docChg>
  </pc:docChgLst>
  <pc:docChgLst>
    <pc:chgData name="Huotarinen Hanna" userId="S::hanna.huotarinen@tampere.fi::852a8d0c-ec22-47cc-a34c-4070484bc3f8" providerId="AD" clId="Web-{295B6193-C23A-1BF3-D378-6A34DDA0A1C3}"/>
    <pc:docChg chg="addSld delSld modSld sldOrd">
      <pc:chgData name="Huotarinen Hanna" userId="S::hanna.huotarinen@tampere.fi::852a8d0c-ec22-47cc-a34c-4070484bc3f8" providerId="AD" clId="Web-{295B6193-C23A-1BF3-D378-6A34DDA0A1C3}" dt="2025-06-12T09:27:48.578" v="87" actId="20577"/>
      <pc:docMkLst>
        <pc:docMk/>
      </pc:docMkLst>
      <pc:sldChg chg="modSp">
        <pc:chgData name="Huotarinen Hanna" userId="S::hanna.huotarinen@tampere.fi::852a8d0c-ec22-47cc-a34c-4070484bc3f8" providerId="AD" clId="Web-{295B6193-C23A-1BF3-D378-6A34DDA0A1C3}" dt="2025-06-12T07:56:53.581" v="1" actId="20577"/>
        <pc:sldMkLst>
          <pc:docMk/>
          <pc:sldMk cId="3503177822" sldId="297"/>
        </pc:sldMkLst>
        <pc:spChg chg="mod">
          <ac:chgData name="Huotarinen Hanna" userId="S::hanna.huotarinen@tampere.fi::852a8d0c-ec22-47cc-a34c-4070484bc3f8" providerId="AD" clId="Web-{295B6193-C23A-1BF3-D378-6A34DDA0A1C3}" dt="2025-06-12T07:56:53.581" v="1" actId="20577"/>
          <ac:spMkLst>
            <pc:docMk/>
            <pc:sldMk cId="3503177822" sldId="297"/>
            <ac:spMk id="7" creationId="{E62CBB8E-3409-7232-5388-C7842DB8AD1C}"/>
          </ac:spMkLst>
        </pc:spChg>
      </pc:sldChg>
      <pc:sldChg chg="addSp delSp modSp del ord">
        <pc:chgData name="Huotarinen Hanna" userId="S::hanna.huotarinen@tampere.fi::852a8d0c-ec22-47cc-a34c-4070484bc3f8" providerId="AD" clId="Web-{295B6193-C23A-1BF3-D378-6A34DDA0A1C3}" dt="2025-06-12T09:27:20.875" v="85"/>
        <pc:sldMkLst>
          <pc:docMk/>
          <pc:sldMk cId="2567000946" sldId="299"/>
        </pc:sldMkLst>
        <pc:spChg chg="mod">
          <ac:chgData name="Huotarinen Hanna" userId="S::hanna.huotarinen@tampere.fi::852a8d0c-ec22-47cc-a34c-4070484bc3f8" providerId="AD" clId="Web-{295B6193-C23A-1BF3-D378-6A34DDA0A1C3}" dt="2025-06-12T09:23:52.079" v="43" actId="20577"/>
          <ac:spMkLst>
            <pc:docMk/>
            <pc:sldMk cId="2567000946" sldId="299"/>
            <ac:spMk id="6" creationId="{E01D4FC9-3E38-62F6-9FBE-6019A8440A57}"/>
          </ac:spMkLst>
        </pc:spChg>
        <pc:spChg chg="mod">
          <ac:chgData name="Huotarinen Hanna" userId="S::hanna.huotarinen@tampere.fi::852a8d0c-ec22-47cc-a34c-4070484bc3f8" providerId="AD" clId="Web-{295B6193-C23A-1BF3-D378-6A34DDA0A1C3}" dt="2025-06-12T07:58:11.255" v="23" actId="20577"/>
          <ac:spMkLst>
            <pc:docMk/>
            <pc:sldMk cId="2567000946" sldId="299"/>
            <ac:spMk id="7" creationId="{E62CBB8E-3409-7232-5388-C7842DB8AD1C}"/>
          </ac:spMkLst>
        </pc:spChg>
        <pc:spChg chg="del">
          <ac:chgData name="Huotarinen Hanna" userId="S::hanna.huotarinen@tampere.fi::852a8d0c-ec22-47cc-a34c-4070484bc3f8" providerId="AD" clId="Web-{295B6193-C23A-1BF3-D378-6A34DDA0A1C3}" dt="2025-06-12T09:21:33.439" v="24"/>
          <ac:spMkLst>
            <pc:docMk/>
            <pc:sldMk cId="2567000946" sldId="299"/>
            <ac:spMk id="8" creationId="{6894D1D2-47EE-34BA-A0BF-56878B0C95AC}"/>
          </ac:spMkLst>
        </pc:spChg>
        <pc:spChg chg="add del">
          <ac:chgData name="Huotarinen Hanna" userId="S::hanna.huotarinen@tampere.fi::852a8d0c-ec22-47cc-a34c-4070484bc3f8" providerId="AD" clId="Web-{295B6193-C23A-1BF3-D378-6A34DDA0A1C3}" dt="2025-06-12T09:25:03.235" v="58"/>
          <ac:spMkLst>
            <pc:docMk/>
            <pc:sldMk cId="2567000946" sldId="299"/>
            <ac:spMk id="10" creationId="{8BEC2279-2CB3-D855-8B58-C192482A96AC}"/>
          </ac:spMkLst>
        </pc:spChg>
        <pc:spChg chg="del">
          <ac:chgData name="Huotarinen Hanna" userId="S::hanna.huotarinen@tampere.fi::852a8d0c-ec22-47cc-a34c-4070484bc3f8" providerId="AD" clId="Web-{295B6193-C23A-1BF3-D378-6A34DDA0A1C3}" dt="2025-06-12T09:25:10.219" v="60"/>
          <ac:spMkLst>
            <pc:docMk/>
            <pc:sldMk cId="2567000946" sldId="299"/>
            <ac:spMk id="11" creationId="{7F1B0718-4AB9-0CCA-FCFE-76386B0FA018}"/>
          </ac:spMkLst>
        </pc:spChg>
        <pc:picChg chg="add del mod">
          <ac:chgData name="Huotarinen Hanna" userId="S::hanna.huotarinen@tampere.fi::852a8d0c-ec22-47cc-a34c-4070484bc3f8" providerId="AD" clId="Web-{295B6193-C23A-1BF3-D378-6A34DDA0A1C3}" dt="2025-06-12T09:21:38.158" v="26"/>
          <ac:picMkLst>
            <pc:docMk/>
            <pc:sldMk cId="2567000946" sldId="299"/>
            <ac:picMk id="2" creationId="{D26DA25C-E62D-22FE-11DB-3E7A3B13280F}"/>
          </ac:picMkLst>
        </pc:picChg>
        <pc:picChg chg="add del mod">
          <ac:chgData name="Huotarinen Hanna" userId="S::hanna.huotarinen@tampere.fi::852a8d0c-ec22-47cc-a34c-4070484bc3f8" providerId="AD" clId="Web-{295B6193-C23A-1BF3-D378-6A34DDA0A1C3}" dt="2025-06-12T09:21:58.892" v="29"/>
          <ac:picMkLst>
            <pc:docMk/>
            <pc:sldMk cId="2567000946" sldId="299"/>
            <ac:picMk id="3" creationId="{6C40E933-4AE9-2E5E-ACD9-B1F5DA1968CC}"/>
          </ac:picMkLst>
        </pc:picChg>
      </pc:sldChg>
      <pc:sldChg chg="addSp delSp modSp add del">
        <pc:chgData name="Huotarinen Hanna" userId="S::hanna.huotarinen@tampere.fi::852a8d0c-ec22-47cc-a34c-4070484bc3f8" providerId="AD" clId="Web-{295B6193-C23A-1BF3-D378-6A34DDA0A1C3}" dt="2025-06-12T09:27:48.578" v="87" actId="20577"/>
        <pc:sldMkLst>
          <pc:docMk/>
          <pc:sldMk cId="2145465749" sldId="329"/>
        </pc:sldMkLst>
        <pc:spChg chg="add del">
          <ac:chgData name="Huotarinen Hanna" userId="S::hanna.huotarinen@tampere.fi::852a8d0c-ec22-47cc-a34c-4070484bc3f8" providerId="AD" clId="Web-{295B6193-C23A-1BF3-D378-6A34DDA0A1C3}" dt="2025-06-12T09:23:52.141" v="45"/>
          <ac:spMkLst>
            <pc:docMk/>
            <pc:sldMk cId="2145465749" sldId="329"/>
            <ac:spMk id="3" creationId="{9235110A-41A8-17A6-B4EE-C17E745962C0}"/>
          </ac:spMkLst>
        </pc:spChg>
        <pc:spChg chg="mod">
          <ac:chgData name="Huotarinen Hanna" userId="S::hanna.huotarinen@tampere.fi::852a8d0c-ec22-47cc-a34c-4070484bc3f8" providerId="AD" clId="Web-{295B6193-C23A-1BF3-D378-6A34DDA0A1C3}" dt="2025-06-12T09:25:40.078" v="71" actId="20577"/>
          <ac:spMkLst>
            <pc:docMk/>
            <pc:sldMk cId="2145465749" sldId="329"/>
            <ac:spMk id="6" creationId="{E01D4FC9-3E38-62F6-9FBE-6019A8440A57}"/>
          </ac:spMkLst>
        </pc:spChg>
        <pc:spChg chg="del mod">
          <ac:chgData name="Huotarinen Hanna" userId="S::hanna.huotarinen@tampere.fi::852a8d0c-ec22-47cc-a34c-4070484bc3f8" providerId="AD" clId="Web-{295B6193-C23A-1BF3-D378-6A34DDA0A1C3}" dt="2025-06-12T09:27:07.156" v="82"/>
          <ac:spMkLst>
            <pc:docMk/>
            <pc:sldMk cId="2145465749" sldId="329"/>
            <ac:spMk id="7" creationId="{E62CBB8E-3409-7232-5388-C7842DB8AD1C}"/>
          </ac:spMkLst>
        </pc:spChg>
        <pc:spChg chg="add del">
          <ac:chgData name="Huotarinen Hanna" userId="S::hanna.huotarinen@tampere.fi::852a8d0c-ec22-47cc-a34c-4070484bc3f8" providerId="AD" clId="Web-{295B6193-C23A-1BF3-D378-6A34DDA0A1C3}" dt="2025-06-12T09:23:52.141" v="44"/>
          <ac:spMkLst>
            <pc:docMk/>
            <pc:sldMk cId="2145465749" sldId="329"/>
            <ac:spMk id="9" creationId="{3AE87CCC-FEDF-1530-C6DD-9A59F134C232}"/>
          </ac:spMkLst>
        </pc:spChg>
        <pc:spChg chg="add del">
          <ac:chgData name="Huotarinen Hanna" userId="S::hanna.huotarinen@tampere.fi::852a8d0c-ec22-47cc-a34c-4070484bc3f8" providerId="AD" clId="Web-{295B6193-C23A-1BF3-D378-6A34DDA0A1C3}" dt="2025-06-12T09:25:03.422" v="59"/>
          <ac:spMkLst>
            <pc:docMk/>
            <pc:sldMk cId="2145465749" sldId="329"/>
            <ac:spMk id="10" creationId="{8BEC2279-2CB3-D855-8B58-C192482A96AC}"/>
          </ac:spMkLst>
        </pc:spChg>
        <pc:spChg chg="add del ord">
          <ac:chgData name="Huotarinen Hanna" userId="S::hanna.huotarinen@tampere.fi::852a8d0c-ec22-47cc-a34c-4070484bc3f8" providerId="AD" clId="Web-{295B6193-C23A-1BF3-D378-6A34DDA0A1C3}" dt="2025-06-12T09:25:14.250" v="61"/>
          <ac:spMkLst>
            <pc:docMk/>
            <pc:sldMk cId="2145465749" sldId="329"/>
            <ac:spMk id="11" creationId="{7F1B0718-4AB9-0CCA-FCFE-76386B0FA018}"/>
          </ac:spMkLst>
        </pc:spChg>
        <pc:spChg chg="add del mod">
          <ac:chgData name="Huotarinen Hanna" userId="S::hanna.huotarinen@tampere.fi::852a8d0c-ec22-47cc-a34c-4070484bc3f8" providerId="AD" clId="Web-{295B6193-C23A-1BF3-D378-6A34DDA0A1C3}" dt="2025-06-12T09:25:00.016" v="57"/>
          <ac:spMkLst>
            <pc:docMk/>
            <pc:sldMk cId="2145465749" sldId="329"/>
            <ac:spMk id="14" creationId="{8BEC2279-2CB3-D855-8B58-C192482A96AC}"/>
          </ac:spMkLst>
        </pc:spChg>
        <pc:spChg chg="add mod">
          <ac:chgData name="Huotarinen Hanna" userId="S::hanna.huotarinen@tampere.fi::852a8d0c-ec22-47cc-a34c-4070484bc3f8" providerId="AD" clId="Web-{295B6193-C23A-1BF3-D378-6A34DDA0A1C3}" dt="2025-06-12T09:25:18.922" v="63" actId="1076"/>
          <ac:spMkLst>
            <pc:docMk/>
            <pc:sldMk cId="2145465749" sldId="329"/>
            <ac:spMk id="15" creationId="{7F1B0718-4AB9-0CCA-FCFE-76386B0FA018}"/>
          </ac:spMkLst>
        </pc:spChg>
        <pc:spChg chg="add del mod">
          <ac:chgData name="Huotarinen Hanna" userId="S::hanna.huotarinen@tampere.fi::852a8d0c-ec22-47cc-a34c-4070484bc3f8" providerId="AD" clId="Web-{295B6193-C23A-1BF3-D378-6A34DDA0A1C3}" dt="2025-06-12T09:27:15.515" v="84"/>
          <ac:spMkLst>
            <pc:docMk/>
            <pc:sldMk cId="2145465749" sldId="329"/>
            <ac:spMk id="17" creationId="{7900381B-3EC2-0B01-C9C7-1C3B11467CE3}"/>
          </ac:spMkLst>
        </pc:spChg>
        <pc:spChg chg="add mod">
          <ac:chgData name="Huotarinen Hanna" userId="S::hanna.huotarinen@tampere.fi::852a8d0c-ec22-47cc-a34c-4070484bc3f8" providerId="AD" clId="Web-{295B6193-C23A-1BF3-D378-6A34DDA0A1C3}" dt="2025-06-12T09:27:48.578" v="87" actId="20577"/>
          <ac:spMkLst>
            <pc:docMk/>
            <pc:sldMk cId="2145465749" sldId="329"/>
            <ac:spMk id="20" creationId="{36AF504E-0D13-33E9-79B1-A63DCEA988AA}"/>
          </ac:spMkLst>
        </pc:spChg>
      </pc:sldChg>
      <pc:sldMasterChg chg="addSldLayout delSldLayout">
        <pc:chgData name="Huotarinen Hanna" userId="S::hanna.huotarinen@tampere.fi::852a8d0c-ec22-47cc-a34c-4070484bc3f8" providerId="AD" clId="Web-{295B6193-C23A-1BF3-D378-6A34DDA0A1C3}" dt="2025-06-12T09:22:19.798" v="31"/>
        <pc:sldMasterMkLst>
          <pc:docMk/>
          <pc:sldMasterMk cId="1991031939" sldId="2147483703"/>
        </pc:sldMasterMkLst>
        <pc:sldLayoutChg chg="add del">
          <pc:chgData name="Huotarinen Hanna" userId="S::hanna.huotarinen@tampere.fi::852a8d0c-ec22-47cc-a34c-4070484bc3f8" providerId="AD" clId="Web-{295B6193-C23A-1BF3-D378-6A34DDA0A1C3}" dt="2025-06-12T09:22:19.798" v="31"/>
          <pc:sldLayoutMkLst>
            <pc:docMk/>
            <pc:sldMasterMk cId="1991031939" sldId="2147483703"/>
            <pc:sldLayoutMk cId="2617636363" sldId="2147483763"/>
          </pc:sldLayoutMkLst>
        </pc:sldLayoutChg>
      </pc:sldMasterChg>
    </pc:docChg>
  </pc:docChgLst>
  <pc:docChgLst>
    <pc:chgData name="Pääsky Anna" userId="S::anna.paasky@tampere.fi::f96ebc55-0bb6-4250-9876-6c52d0a3f4fc" providerId="AD" clId="Web-{03B2B4D6-B69C-EA7E-ADB4-A82ACC2DCAA1}"/>
    <pc:docChg chg="modSld">
      <pc:chgData name="Pääsky Anna" userId="S::anna.paasky@tampere.fi::f96ebc55-0bb6-4250-9876-6c52d0a3f4fc" providerId="AD" clId="Web-{03B2B4D6-B69C-EA7E-ADB4-A82ACC2DCAA1}" dt="2025-05-08T09:28:16.503" v="124"/>
      <pc:docMkLst>
        <pc:docMk/>
      </pc:docMkLst>
      <pc:sldChg chg="modSp modNotes">
        <pc:chgData name="Pääsky Anna" userId="S::anna.paasky@tampere.fi::f96ebc55-0bb6-4250-9876-6c52d0a3f4fc" providerId="AD" clId="Web-{03B2B4D6-B69C-EA7E-ADB4-A82ACC2DCAA1}" dt="2025-05-08T09:28:16.503" v="124"/>
        <pc:sldMkLst>
          <pc:docMk/>
          <pc:sldMk cId="3101751483" sldId="291"/>
        </pc:sldMkLst>
        <pc:spChg chg="mod">
          <ac:chgData name="Pääsky Anna" userId="S::anna.paasky@tampere.fi::f96ebc55-0bb6-4250-9876-6c52d0a3f4fc" providerId="AD" clId="Web-{03B2B4D6-B69C-EA7E-ADB4-A82ACC2DCAA1}" dt="2025-05-08T09:26:34.736" v="94" actId="20577"/>
          <ac:spMkLst>
            <pc:docMk/>
            <pc:sldMk cId="3101751483" sldId="291"/>
            <ac:spMk id="7" creationId="{0B7CF619-84D3-9962-3CC9-127100F44747}"/>
          </ac:spMkLst>
        </pc:spChg>
      </pc:sldChg>
      <pc:sldChg chg="mod modShow">
        <pc:chgData name="Pääsky Anna" userId="S::anna.paasky@tampere.fi::f96ebc55-0bb6-4250-9876-6c52d0a3f4fc" providerId="AD" clId="Web-{03B2B4D6-B69C-EA7E-ADB4-A82ACC2DCAA1}" dt="2025-05-08T09:24:19.014" v="0"/>
        <pc:sldMkLst>
          <pc:docMk/>
          <pc:sldMk cId="646877720" sldId="323"/>
        </pc:sldMkLst>
      </pc:sldChg>
    </pc:docChg>
  </pc:docChgLst>
  <pc:docChgLst>
    <pc:chgData name="Pääsky Anna" userId="S::anna.paasky@tampere.fi::f96ebc55-0bb6-4250-9876-6c52d0a3f4fc" providerId="AD" clId="Web-{354F696C-7EF9-0CEF-CB17-25D347484623}"/>
    <pc:docChg chg="modSld">
      <pc:chgData name="Pääsky Anna" userId="S::anna.paasky@tampere.fi::f96ebc55-0bb6-4250-9876-6c52d0a3f4fc" providerId="AD" clId="Web-{354F696C-7EF9-0CEF-CB17-25D347484623}" dt="2025-05-16T06:44:20.656" v="81"/>
      <pc:docMkLst>
        <pc:docMk/>
      </pc:docMkLst>
      <pc:sldChg chg="modSp modNotes">
        <pc:chgData name="Pääsky Anna" userId="S::anna.paasky@tampere.fi::f96ebc55-0bb6-4250-9876-6c52d0a3f4fc" providerId="AD" clId="Web-{354F696C-7EF9-0CEF-CB17-25D347484623}" dt="2025-05-16T06:38:54.350" v="58"/>
        <pc:sldMkLst>
          <pc:docMk/>
          <pc:sldMk cId="1995170266" sldId="307"/>
        </pc:sldMkLst>
        <pc:spChg chg="mod">
          <ac:chgData name="Pääsky Anna" userId="S::anna.paasky@tampere.fi::f96ebc55-0bb6-4250-9876-6c52d0a3f4fc" providerId="AD" clId="Web-{354F696C-7EF9-0CEF-CB17-25D347484623}" dt="2025-05-16T06:37:02.456" v="27" actId="20577"/>
          <ac:spMkLst>
            <pc:docMk/>
            <pc:sldMk cId="1995170266" sldId="307"/>
            <ac:spMk id="3" creationId="{81000B62-F887-1A1B-3509-268DB811891C}"/>
          </ac:spMkLst>
        </pc:spChg>
      </pc:sldChg>
      <pc:sldChg chg="modSp modNotes">
        <pc:chgData name="Pääsky Anna" userId="S::anna.paasky@tampere.fi::f96ebc55-0bb6-4250-9876-6c52d0a3f4fc" providerId="AD" clId="Web-{354F696C-7EF9-0CEF-CB17-25D347484623}" dt="2025-05-16T06:44:20.656" v="81"/>
        <pc:sldMkLst>
          <pc:docMk/>
          <pc:sldMk cId="251399015" sldId="311"/>
        </pc:sldMkLst>
        <pc:spChg chg="mod">
          <ac:chgData name="Pääsky Anna" userId="S::anna.paasky@tampere.fi::f96ebc55-0bb6-4250-9876-6c52d0a3f4fc" providerId="AD" clId="Web-{354F696C-7EF9-0CEF-CB17-25D347484623}" dt="2025-05-16T06:43:58.296" v="66" actId="20577"/>
          <ac:spMkLst>
            <pc:docMk/>
            <pc:sldMk cId="251399015" sldId="311"/>
            <ac:spMk id="7" creationId="{2E5341C8-B814-E6D3-D637-C1C30C5F35EC}"/>
          </ac:spMkLst>
        </pc:spChg>
      </pc:sldChg>
    </pc:docChg>
  </pc:docChgLst>
  <pc:docChgLst>
    <pc:chgData name="Honkasalo Minna" userId="S::minna.honkasalo@tampere.fi::7f06b28d-4484-44d0-8227-afdc9d929550" providerId="AD" clId="Web-{2AB54379-4272-507B-8DE0-5F92CEAE4F28}"/>
    <pc:docChg chg="modSld">
      <pc:chgData name="Honkasalo Minna" userId="S::minna.honkasalo@tampere.fi::7f06b28d-4484-44d0-8227-afdc9d929550" providerId="AD" clId="Web-{2AB54379-4272-507B-8DE0-5F92CEAE4F28}" dt="2025-05-08T09:16:22.858" v="64" actId="20577"/>
      <pc:docMkLst>
        <pc:docMk/>
      </pc:docMkLst>
      <pc:sldChg chg="modSp">
        <pc:chgData name="Honkasalo Minna" userId="S::minna.honkasalo@tampere.fi::7f06b28d-4484-44d0-8227-afdc9d929550" providerId="AD" clId="Web-{2AB54379-4272-507B-8DE0-5F92CEAE4F28}" dt="2025-05-08T09:16:22.858" v="64" actId="20577"/>
        <pc:sldMkLst>
          <pc:docMk/>
          <pc:sldMk cId="1076448241" sldId="308"/>
        </pc:sldMkLst>
        <pc:spChg chg="mod">
          <ac:chgData name="Honkasalo Minna" userId="S::minna.honkasalo@tampere.fi::7f06b28d-4484-44d0-8227-afdc9d929550" providerId="AD" clId="Web-{2AB54379-4272-507B-8DE0-5F92CEAE4F28}" dt="2025-05-08T09:16:22.858" v="64" actId="20577"/>
          <ac:spMkLst>
            <pc:docMk/>
            <pc:sldMk cId="1076448241" sldId="308"/>
            <ac:spMk id="11" creationId="{B553E00D-FBD2-ABAD-9503-D743C868F0DC}"/>
          </ac:spMkLst>
        </pc:spChg>
      </pc:sldChg>
    </pc:docChg>
  </pc:docChgLst>
  <pc:docChgLst>
    <pc:chgData name="Pääsky Anna" userId="f96ebc55-0bb6-4250-9876-6c52d0a3f4fc" providerId="ADAL" clId="{48A7B6C6-2357-42C2-84D0-6635994AA54B}"/>
    <pc:docChg chg="undo redo custSel delSld modSld">
      <pc:chgData name="Pääsky Anna" userId="f96ebc55-0bb6-4250-9876-6c52d0a3f4fc" providerId="ADAL" clId="{48A7B6C6-2357-42C2-84D0-6635994AA54B}" dt="2025-06-12T07:19:44.353" v="285" actId="962"/>
      <pc:docMkLst>
        <pc:docMk/>
      </pc:docMkLst>
      <pc:sldChg chg="modNotesTx">
        <pc:chgData name="Pääsky Anna" userId="f96ebc55-0bb6-4250-9876-6c52d0a3f4fc" providerId="ADAL" clId="{48A7B6C6-2357-42C2-84D0-6635994AA54B}" dt="2025-06-12T06:15:36.478" v="9" actId="20577"/>
        <pc:sldMkLst>
          <pc:docMk/>
          <pc:sldMk cId="1019881923" sldId="270"/>
        </pc:sldMkLst>
      </pc:sldChg>
      <pc:sldChg chg="modSp mod">
        <pc:chgData name="Pääsky Anna" userId="f96ebc55-0bb6-4250-9876-6c52d0a3f4fc" providerId="ADAL" clId="{48A7B6C6-2357-42C2-84D0-6635994AA54B}" dt="2025-06-12T07:14:54.221" v="278" actId="962"/>
        <pc:sldMkLst>
          <pc:docMk/>
          <pc:sldMk cId="1962757425" sldId="279"/>
        </pc:sldMkLst>
        <pc:picChg chg="mod">
          <ac:chgData name="Pääsky Anna" userId="f96ebc55-0bb6-4250-9876-6c52d0a3f4fc" providerId="ADAL" clId="{48A7B6C6-2357-42C2-84D0-6635994AA54B}" dt="2025-06-12T07:14:54.221" v="278" actId="962"/>
          <ac:picMkLst>
            <pc:docMk/>
            <pc:sldMk cId="1962757425" sldId="279"/>
            <ac:picMk id="19" creationId="{E44C704D-1F79-998B-875B-75E6796BBA8E}"/>
          </ac:picMkLst>
        </pc:picChg>
      </pc:sldChg>
      <pc:sldChg chg="modSp mod">
        <pc:chgData name="Pääsky Anna" userId="f96ebc55-0bb6-4250-9876-6c52d0a3f4fc" providerId="ADAL" clId="{48A7B6C6-2357-42C2-84D0-6635994AA54B}" dt="2025-06-12T07:15:30.627" v="279" actId="962"/>
        <pc:sldMkLst>
          <pc:docMk/>
          <pc:sldMk cId="2025600248" sldId="287"/>
        </pc:sldMkLst>
        <pc:spChg chg="mod">
          <ac:chgData name="Pääsky Anna" userId="f96ebc55-0bb6-4250-9876-6c52d0a3f4fc" providerId="ADAL" clId="{48A7B6C6-2357-42C2-84D0-6635994AA54B}" dt="2025-06-12T07:15:30.627" v="279" actId="962"/>
          <ac:spMkLst>
            <pc:docMk/>
            <pc:sldMk cId="2025600248" sldId="287"/>
            <ac:spMk id="6" creationId="{D3A58838-7C94-2554-9EC4-F38AA9DACA74}"/>
          </ac:spMkLst>
        </pc:spChg>
      </pc:sldChg>
      <pc:sldChg chg="modSp mod">
        <pc:chgData name="Pääsky Anna" userId="f96ebc55-0bb6-4250-9876-6c52d0a3f4fc" providerId="ADAL" clId="{48A7B6C6-2357-42C2-84D0-6635994AA54B}" dt="2025-06-12T07:16:03.498" v="280" actId="962"/>
        <pc:sldMkLst>
          <pc:docMk/>
          <pc:sldMk cId="4198335620" sldId="288"/>
        </pc:sldMkLst>
        <pc:spChg chg="mod">
          <ac:chgData name="Pääsky Anna" userId="f96ebc55-0bb6-4250-9876-6c52d0a3f4fc" providerId="ADAL" clId="{48A7B6C6-2357-42C2-84D0-6635994AA54B}" dt="2025-06-12T07:16:03.498" v="280" actId="962"/>
          <ac:spMkLst>
            <pc:docMk/>
            <pc:sldMk cId="4198335620" sldId="288"/>
            <ac:spMk id="10" creationId="{7BE4DD54-122C-E1D2-212D-8FBD36FD9BA6}"/>
          </ac:spMkLst>
        </pc:spChg>
      </pc:sldChg>
      <pc:sldChg chg="modSp mod">
        <pc:chgData name="Pääsky Anna" userId="f96ebc55-0bb6-4250-9876-6c52d0a3f4fc" providerId="ADAL" clId="{48A7B6C6-2357-42C2-84D0-6635994AA54B}" dt="2025-06-12T07:17:05.522" v="281" actId="962"/>
        <pc:sldMkLst>
          <pc:docMk/>
          <pc:sldMk cId="3101751483" sldId="291"/>
        </pc:sldMkLst>
        <pc:picChg chg="mod">
          <ac:chgData name="Pääsky Anna" userId="f96ebc55-0bb6-4250-9876-6c52d0a3f4fc" providerId="ADAL" clId="{48A7B6C6-2357-42C2-84D0-6635994AA54B}" dt="2025-06-12T07:17:05.522" v="281" actId="962"/>
          <ac:picMkLst>
            <pc:docMk/>
            <pc:sldMk cId="3101751483" sldId="291"/>
            <ac:picMk id="17" creationId="{9B3C98FD-7D65-4AF0-47B6-55B3D9723ACD}"/>
          </ac:picMkLst>
        </pc:picChg>
      </pc:sldChg>
      <pc:sldChg chg="modSp mod">
        <pc:chgData name="Pääsky Anna" userId="f96ebc55-0bb6-4250-9876-6c52d0a3f4fc" providerId="ADAL" clId="{48A7B6C6-2357-42C2-84D0-6635994AA54B}" dt="2025-06-12T07:10:36.808" v="272" actId="962"/>
        <pc:sldMkLst>
          <pc:docMk/>
          <pc:sldMk cId="3503177822" sldId="297"/>
        </pc:sldMkLst>
        <pc:spChg chg="mod">
          <ac:chgData name="Pääsky Anna" userId="f96ebc55-0bb6-4250-9876-6c52d0a3f4fc" providerId="ADAL" clId="{48A7B6C6-2357-42C2-84D0-6635994AA54B}" dt="2025-06-12T07:10:36.808" v="272" actId="962"/>
          <ac:spMkLst>
            <pc:docMk/>
            <pc:sldMk cId="3503177822" sldId="297"/>
            <ac:spMk id="8" creationId="{6894D1D2-47EE-34BA-A0BF-56878B0C95AC}"/>
          </ac:spMkLst>
        </pc:spChg>
      </pc:sldChg>
      <pc:sldChg chg="modSp mod">
        <pc:chgData name="Pääsky Anna" userId="f96ebc55-0bb6-4250-9876-6c52d0a3f4fc" providerId="ADAL" clId="{48A7B6C6-2357-42C2-84D0-6635994AA54B}" dt="2025-06-12T07:18:24.111" v="284" actId="962"/>
        <pc:sldMkLst>
          <pc:docMk/>
          <pc:sldMk cId="4252602574" sldId="300"/>
        </pc:sldMkLst>
        <pc:picChg chg="mod">
          <ac:chgData name="Pääsky Anna" userId="f96ebc55-0bb6-4250-9876-6c52d0a3f4fc" providerId="ADAL" clId="{48A7B6C6-2357-42C2-84D0-6635994AA54B}" dt="2025-06-12T07:18:24.111" v="284" actId="962"/>
          <ac:picMkLst>
            <pc:docMk/>
            <pc:sldMk cId="4252602574" sldId="300"/>
            <ac:picMk id="3" creationId="{0512F455-6639-37DE-D9BD-DC0767ED6F62}"/>
          </ac:picMkLst>
        </pc:picChg>
      </pc:sldChg>
      <pc:sldChg chg="modSp mod">
        <pc:chgData name="Pääsky Anna" userId="f96ebc55-0bb6-4250-9876-6c52d0a3f4fc" providerId="ADAL" clId="{48A7B6C6-2357-42C2-84D0-6635994AA54B}" dt="2025-06-12T07:08:54.918" v="269" actId="962"/>
        <pc:sldMkLst>
          <pc:docMk/>
          <pc:sldMk cId="251399015" sldId="311"/>
        </pc:sldMkLst>
        <pc:picChg chg="mod">
          <ac:chgData name="Pääsky Anna" userId="f96ebc55-0bb6-4250-9876-6c52d0a3f4fc" providerId="ADAL" clId="{48A7B6C6-2357-42C2-84D0-6635994AA54B}" dt="2025-06-12T07:08:54.918" v="269" actId="962"/>
          <ac:picMkLst>
            <pc:docMk/>
            <pc:sldMk cId="251399015" sldId="311"/>
            <ac:picMk id="3" creationId="{65BD6F4F-77C2-441E-5B61-19D4E675317D}"/>
          </ac:picMkLst>
        </pc:picChg>
      </pc:sldChg>
      <pc:sldChg chg="modSp mod">
        <pc:chgData name="Pääsky Anna" userId="f96ebc55-0bb6-4250-9876-6c52d0a3f4fc" providerId="ADAL" clId="{48A7B6C6-2357-42C2-84D0-6635994AA54B}" dt="2025-06-12T07:13:25.086" v="275" actId="962"/>
        <pc:sldMkLst>
          <pc:docMk/>
          <pc:sldMk cId="1793293083" sldId="312"/>
        </pc:sldMkLst>
        <pc:picChg chg="mod">
          <ac:chgData name="Pääsky Anna" userId="f96ebc55-0bb6-4250-9876-6c52d0a3f4fc" providerId="ADAL" clId="{48A7B6C6-2357-42C2-84D0-6635994AA54B}" dt="2025-06-12T07:13:25.086" v="275" actId="962"/>
          <ac:picMkLst>
            <pc:docMk/>
            <pc:sldMk cId="1793293083" sldId="312"/>
            <ac:picMk id="10" creationId="{4BF31175-2EF6-1635-5CCB-8F2FAE263AA6}"/>
          </ac:picMkLst>
        </pc:picChg>
      </pc:sldChg>
      <pc:sldChg chg="modSp mod">
        <pc:chgData name="Pääsky Anna" userId="f96ebc55-0bb6-4250-9876-6c52d0a3f4fc" providerId="ADAL" clId="{48A7B6C6-2357-42C2-84D0-6635994AA54B}" dt="2025-06-12T07:19:44.353" v="285" actId="962"/>
        <pc:sldMkLst>
          <pc:docMk/>
          <pc:sldMk cId="1053138758" sldId="313"/>
        </pc:sldMkLst>
        <pc:spChg chg="mod">
          <ac:chgData name="Pääsky Anna" userId="f96ebc55-0bb6-4250-9876-6c52d0a3f4fc" providerId="ADAL" clId="{48A7B6C6-2357-42C2-84D0-6635994AA54B}" dt="2025-06-12T07:19:44.353" v="285" actId="962"/>
          <ac:spMkLst>
            <pc:docMk/>
            <pc:sldMk cId="1053138758" sldId="313"/>
            <ac:spMk id="8" creationId="{B35F82D3-5961-0659-1F74-FCA10606718C}"/>
          </ac:spMkLst>
        </pc:spChg>
      </pc:sldChg>
      <pc:sldChg chg="modSp del mod modShow">
        <pc:chgData name="Pääsky Anna" userId="f96ebc55-0bb6-4250-9876-6c52d0a3f4fc" providerId="ADAL" clId="{48A7B6C6-2357-42C2-84D0-6635994AA54B}" dt="2025-06-12T06:54:55.603" v="206" actId="2696"/>
        <pc:sldMkLst>
          <pc:docMk/>
          <pc:sldMk cId="1907838432" sldId="318"/>
        </pc:sldMkLst>
        <pc:spChg chg="mod">
          <ac:chgData name="Pääsky Anna" userId="f96ebc55-0bb6-4250-9876-6c52d0a3f4fc" providerId="ADAL" clId="{48A7B6C6-2357-42C2-84D0-6635994AA54B}" dt="2025-06-12T06:44:54.856" v="36" actId="27636"/>
          <ac:spMkLst>
            <pc:docMk/>
            <pc:sldMk cId="1907838432" sldId="318"/>
            <ac:spMk id="28" creationId="{B12FCD12-8168-9443-80CC-AEA14C368B52}"/>
          </ac:spMkLst>
        </pc:spChg>
        <pc:spChg chg="mod">
          <ac:chgData name="Pääsky Anna" userId="f96ebc55-0bb6-4250-9876-6c52d0a3f4fc" providerId="ADAL" clId="{48A7B6C6-2357-42C2-84D0-6635994AA54B}" dt="2025-06-12T06:44:54.856" v="31" actId="27636"/>
          <ac:spMkLst>
            <pc:docMk/>
            <pc:sldMk cId="1907838432" sldId="318"/>
            <ac:spMk id="52" creationId="{D7966048-25B4-F9CA-E1F5-38E0EB46107A}"/>
          </ac:spMkLst>
        </pc:spChg>
        <pc:spChg chg="mod">
          <ac:chgData name="Pääsky Anna" userId="f96ebc55-0bb6-4250-9876-6c52d0a3f4fc" providerId="ADAL" clId="{48A7B6C6-2357-42C2-84D0-6635994AA54B}" dt="2025-06-12T06:44:54.856" v="38" actId="27636"/>
          <ac:spMkLst>
            <pc:docMk/>
            <pc:sldMk cId="1907838432" sldId="318"/>
            <ac:spMk id="78" creationId="{87AA061E-8692-8E13-081E-41C9AF520002}"/>
          </ac:spMkLst>
        </pc:spChg>
        <pc:spChg chg="mod">
          <ac:chgData name="Pääsky Anna" userId="f96ebc55-0bb6-4250-9876-6c52d0a3f4fc" providerId="ADAL" clId="{48A7B6C6-2357-42C2-84D0-6635994AA54B}" dt="2025-06-12T06:44:54.856" v="33" actId="27636"/>
          <ac:spMkLst>
            <pc:docMk/>
            <pc:sldMk cId="1907838432" sldId="318"/>
            <ac:spMk id="80" creationId="{3842BF83-38E3-C550-A0D7-5CD15582D559}"/>
          </ac:spMkLst>
        </pc:spChg>
        <pc:spChg chg="mod">
          <ac:chgData name="Pääsky Anna" userId="f96ebc55-0bb6-4250-9876-6c52d0a3f4fc" providerId="ADAL" clId="{48A7B6C6-2357-42C2-84D0-6635994AA54B}" dt="2025-06-12T06:44:54.856" v="34" actId="27636"/>
          <ac:spMkLst>
            <pc:docMk/>
            <pc:sldMk cId="1907838432" sldId="318"/>
            <ac:spMk id="82" creationId="{7DB3B419-9EC8-A4AB-D825-4CA639DD209A}"/>
          </ac:spMkLst>
        </pc:spChg>
        <pc:spChg chg="mod">
          <ac:chgData name="Pääsky Anna" userId="f96ebc55-0bb6-4250-9876-6c52d0a3f4fc" providerId="ADAL" clId="{48A7B6C6-2357-42C2-84D0-6635994AA54B}" dt="2025-06-12T06:44:54.856" v="32" actId="27636"/>
          <ac:spMkLst>
            <pc:docMk/>
            <pc:sldMk cId="1907838432" sldId="318"/>
            <ac:spMk id="84" creationId="{5F7BC0C8-691A-1A98-ABEF-F2BD97420FF9}"/>
          </ac:spMkLst>
        </pc:spChg>
        <pc:spChg chg="mod">
          <ac:chgData name="Pääsky Anna" userId="f96ebc55-0bb6-4250-9876-6c52d0a3f4fc" providerId="ADAL" clId="{48A7B6C6-2357-42C2-84D0-6635994AA54B}" dt="2025-06-12T06:44:54.856" v="35" actId="27636"/>
          <ac:spMkLst>
            <pc:docMk/>
            <pc:sldMk cId="1907838432" sldId="318"/>
            <ac:spMk id="86" creationId="{F2BD239C-B05F-F691-823D-3D9AAF6A36A7}"/>
          </ac:spMkLst>
        </pc:spChg>
        <pc:spChg chg="mod">
          <ac:chgData name="Pääsky Anna" userId="f96ebc55-0bb6-4250-9876-6c52d0a3f4fc" providerId="ADAL" clId="{48A7B6C6-2357-42C2-84D0-6635994AA54B}" dt="2025-06-12T06:44:54.856" v="37" actId="27636"/>
          <ac:spMkLst>
            <pc:docMk/>
            <pc:sldMk cId="1907838432" sldId="318"/>
            <ac:spMk id="88" creationId="{7DAB4BCA-58A5-92D6-6809-61C1C9AF11D8}"/>
          </ac:spMkLst>
        </pc:spChg>
        <pc:spChg chg="mod">
          <ac:chgData name="Pääsky Anna" userId="f96ebc55-0bb6-4250-9876-6c52d0a3f4fc" providerId="ADAL" clId="{48A7B6C6-2357-42C2-84D0-6635994AA54B}" dt="2025-06-12T06:44:54.856" v="30" actId="27636"/>
          <ac:spMkLst>
            <pc:docMk/>
            <pc:sldMk cId="1907838432" sldId="318"/>
            <ac:spMk id="90" creationId="{9DBC3BC8-7E6F-48DC-5157-4960CABDA339}"/>
          </ac:spMkLst>
        </pc:spChg>
      </pc:sldChg>
      <pc:sldChg chg="modSp mod">
        <pc:chgData name="Pääsky Anna" userId="f96ebc55-0bb6-4250-9876-6c52d0a3f4fc" providerId="ADAL" clId="{48A7B6C6-2357-42C2-84D0-6635994AA54B}" dt="2025-06-12T07:06:42.548" v="266" actId="13244"/>
        <pc:sldMkLst>
          <pc:docMk/>
          <pc:sldMk cId="2383154666" sldId="319"/>
        </pc:sldMkLst>
        <pc:spChg chg="mod">
          <ac:chgData name="Pääsky Anna" userId="f96ebc55-0bb6-4250-9876-6c52d0a3f4fc" providerId="ADAL" clId="{48A7B6C6-2357-42C2-84D0-6635994AA54B}" dt="2025-06-12T06:46:34.741" v="58" actId="20577"/>
          <ac:spMkLst>
            <pc:docMk/>
            <pc:sldMk cId="2383154666" sldId="319"/>
            <ac:spMk id="7" creationId="{97ACCFA9-0F75-D69A-6002-3BE6AAB074B0}"/>
          </ac:spMkLst>
        </pc:spChg>
        <pc:spChg chg="mod">
          <ac:chgData name="Pääsky Anna" userId="f96ebc55-0bb6-4250-9876-6c52d0a3f4fc" providerId="ADAL" clId="{48A7B6C6-2357-42C2-84D0-6635994AA54B}" dt="2025-06-12T06:44:54.873" v="44" actId="27636"/>
          <ac:spMkLst>
            <pc:docMk/>
            <pc:sldMk cId="2383154666" sldId="319"/>
            <ac:spMk id="13" creationId="{875038B4-AFCC-43A1-BC7A-4BD79E43B4D1}"/>
          </ac:spMkLst>
        </pc:spChg>
        <pc:spChg chg="mod">
          <ac:chgData name="Pääsky Anna" userId="f96ebc55-0bb6-4250-9876-6c52d0a3f4fc" providerId="ADAL" clId="{48A7B6C6-2357-42C2-84D0-6635994AA54B}" dt="2025-06-12T06:44:54.873" v="41" actId="27636"/>
          <ac:spMkLst>
            <pc:docMk/>
            <pc:sldMk cId="2383154666" sldId="319"/>
            <ac:spMk id="14" creationId="{0AB8049E-D632-77AC-438B-7F91CAA8F9B0}"/>
          </ac:spMkLst>
        </pc:spChg>
        <pc:spChg chg="mod ord">
          <ac:chgData name="Pääsky Anna" userId="f96ebc55-0bb6-4250-9876-6c52d0a3f4fc" providerId="ADAL" clId="{48A7B6C6-2357-42C2-84D0-6635994AA54B}" dt="2025-06-12T07:06:42.548" v="266" actId="13244"/>
          <ac:spMkLst>
            <pc:docMk/>
            <pc:sldMk cId="2383154666" sldId="319"/>
            <ac:spMk id="22" creationId="{A3C5BD65-4E79-654C-B56D-F3FE9767E86F}"/>
          </ac:spMkLst>
        </pc:spChg>
        <pc:spChg chg="mod">
          <ac:chgData name="Pääsky Anna" userId="f96ebc55-0bb6-4250-9876-6c52d0a3f4fc" providerId="ADAL" clId="{48A7B6C6-2357-42C2-84D0-6635994AA54B}" dt="2025-06-12T06:47:00.043" v="74" actId="20577"/>
          <ac:spMkLst>
            <pc:docMk/>
            <pc:sldMk cId="2383154666" sldId="319"/>
            <ac:spMk id="25" creationId="{ABCAD5CB-A7B6-8C41-9682-EF4ABA7B656C}"/>
          </ac:spMkLst>
        </pc:spChg>
        <pc:spChg chg="mod">
          <ac:chgData name="Pääsky Anna" userId="f96ebc55-0bb6-4250-9876-6c52d0a3f4fc" providerId="ADAL" clId="{48A7B6C6-2357-42C2-84D0-6635994AA54B}" dt="2025-06-12T06:46:45.518" v="64" actId="20577"/>
          <ac:spMkLst>
            <pc:docMk/>
            <pc:sldMk cId="2383154666" sldId="319"/>
            <ac:spMk id="28" creationId="{ACF596FE-4F9F-D042-97D6-788E822F9465}"/>
          </ac:spMkLst>
        </pc:spChg>
        <pc:spChg chg="mod">
          <ac:chgData name="Pääsky Anna" userId="f96ebc55-0bb6-4250-9876-6c52d0a3f4fc" providerId="ADAL" clId="{48A7B6C6-2357-42C2-84D0-6635994AA54B}" dt="2025-06-12T06:49:50.550" v="139" actId="20577"/>
          <ac:spMkLst>
            <pc:docMk/>
            <pc:sldMk cId="2383154666" sldId="319"/>
            <ac:spMk id="30" creationId="{1F4EE5F3-7B43-2A4B-BE8C-DA84FB5F4E3C}"/>
          </ac:spMkLst>
        </pc:spChg>
        <pc:spChg chg="mod">
          <ac:chgData name="Pääsky Anna" userId="f96ebc55-0bb6-4250-9876-6c52d0a3f4fc" providerId="ADAL" clId="{48A7B6C6-2357-42C2-84D0-6635994AA54B}" dt="2025-06-12T06:49:42.456" v="135" actId="20577"/>
          <ac:spMkLst>
            <pc:docMk/>
            <pc:sldMk cId="2383154666" sldId="319"/>
            <ac:spMk id="32" creationId="{0C86CAD9-BE60-2249-8DE1-58244D2F0DAA}"/>
          </ac:spMkLst>
        </pc:spChg>
        <pc:spChg chg="mod">
          <ac:chgData name="Pääsky Anna" userId="f96ebc55-0bb6-4250-9876-6c52d0a3f4fc" providerId="ADAL" clId="{48A7B6C6-2357-42C2-84D0-6635994AA54B}" dt="2025-06-12T06:44:54.873" v="42" actId="27636"/>
          <ac:spMkLst>
            <pc:docMk/>
            <pc:sldMk cId="2383154666" sldId="319"/>
            <ac:spMk id="34" creationId="{BB29407E-382E-7901-D43A-E22EE6A5BBFB}"/>
          </ac:spMkLst>
        </pc:spChg>
        <pc:spChg chg="mod">
          <ac:chgData name="Pääsky Anna" userId="f96ebc55-0bb6-4250-9876-6c52d0a3f4fc" providerId="ADAL" clId="{48A7B6C6-2357-42C2-84D0-6635994AA54B}" dt="2025-06-12T06:44:54.872" v="40" actId="27636"/>
          <ac:spMkLst>
            <pc:docMk/>
            <pc:sldMk cId="2383154666" sldId="319"/>
            <ac:spMk id="36" creationId="{033085D4-4EDB-B54C-8A50-57FC26E3510E}"/>
          </ac:spMkLst>
        </pc:spChg>
        <pc:spChg chg="mod">
          <ac:chgData name="Pääsky Anna" userId="f96ebc55-0bb6-4250-9876-6c52d0a3f4fc" providerId="ADAL" clId="{48A7B6C6-2357-42C2-84D0-6635994AA54B}" dt="2025-06-12T06:48:19.763" v="126" actId="20577"/>
          <ac:spMkLst>
            <pc:docMk/>
            <pc:sldMk cId="2383154666" sldId="319"/>
            <ac:spMk id="47" creationId="{7E728EE6-D215-B158-1A85-3D02432F2790}"/>
          </ac:spMkLst>
        </pc:spChg>
        <pc:spChg chg="mod">
          <ac:chgData name="Pääsky Anna" userId="f96ebc55-0bb6-4250-9876-6c52d0a3f4fc" providerId="ADAL" clId="{48A7B6C6-2357-42C2-84D0-6635994AA54B}" dt="2025-06-12T06:48:15.987" v="124" actId="20577"/>
          <ac:spMkLst>
            <pc:docMk/>
            <pc:sldMk cId="2383154666" sldId="319"/>
            <ac:spMk id="48" creationId="{D07BF7A7-A217-4C7E-A272-CE673DCBF786}"/>
          </ac:spMkLst>
        </pc:spChg>
        <pc:spChg chg="mod">
          <ac:chgData name="Pääsky Anna" userId="f96ebc55-0bb6-4250-9876-6c52d0a3f4fc" providerId="ADAL" clId="{48A7B6C6-2357-42C2-84D0-6635994AA54B}" dt="2025-06-12T06:48:09.055" v="117" actId="20577"/>
          <ac:spMkLst>
            <pc:docMk/>
            <pc:sldMk cId="2383154666" sldId="319"/>
            <ac:spMk id="49" creationId="{72BB790F-9590-E33A-CA03-CC4B4EBB75D3}"/>
          </ac:spMkLst>
        </pc:spChg>
        <pc:spChg chg="mod">
          <ac:chgData name="Pääsky Anna" userId="f96ebc55-0bb6-4250-9876-6c52d0a3f4fc" providerId="ADAL" clId="{48A7B6C6-2357-42C2-84D0-6635994AA54B}" dt="2025-06-12T06:48:03.521" v="111" actId="20577"/>
          <ac:spMkLst>
            <pc:docMk/>
            <pc:sldMk cId="2383154666" sldId="319"/>
            <ac:spMk id="50" creationId="{7F7D0188-4AC4-7FA9-2FAA-17FDDBA3414F}"/>
          </ac:spMkLst>
        </pc:spChg>
        <pc:spChg chg="mod">
          <ac:chgData name="Pääsky Anna" userId="f96ebc55-0bb6-4250-9876-6c52d0a3f4fc" providerId="ADAL" clId="{48A7B6C6-2357-42C2-84D0-6635994AA54B}" dt="2025-06-12T06:47:58.586" v="105" actId="20577"/>
          <ac:spMkLst>
            <pc:docMk/>
            <pc:sldMk cId="2383154666" sldId="319"/>
            <ac:spMk id="51" creationId="{387C7535-1A20-DD3B-1C29-5069B3B42216}"/>
          </ac:spMkLst>
        </pc:spChg>
        <pc:spChg chg="mod">
          <ac:chgData name="Pääsky Anna" userId="f96ebc55-0bb6-4250-9876-6c52d0a3f4fc" providerId="ADAL" clId="{48A7B6C6-2357-42C2-84D0-6635994AA54B}" dt="2025-06-12T06:47:49.330" v="99" actId="20577"/>
          <ac:spMkLst>
            <pc:docMk/>
            <pc:sldMk cId="2383154666" sldId="319"/>
            <ac:spMk id="52" creationId="{6387399D-7A95-210D-7FCC-4C2E75586174}"/>
          </ac:spMkLst>
        </pc:spChg>
        <pc:spChg chg="mod">
          <ac:chgData name="Pääsky Anna" userId="f96ebc55-0bb6-4250-9876-6c52d0a3f4fc" providerId="ADAL" clId="{48A7B6C6-2357-42C2-84D0-6635994AA54B}" dt="2025-06-12T06:47:38.732" v="91" actId="20577"/>
          <ac:spMkLst>
            <pc:docMk/>
            <pc:sldMk cId="2383154666" sldId="319"/>
            <ac:spMk id="53" creationId="{ED9596C6-8738-FE6A-6D5F-B77C07FF2661}"/>
          </ac:spMkLst>
        </pc:spChg>
      </pc:sldChg>
      <pc:sldChg chg="modSp mod">
        <pc:chgData name="Pääsky Anna" userId="f96ebc55-0bb6-4250-9876-6c52d0a3f4fc" providerId="ADAL" clId="{48A7B6C6-2357-42C2-84D0-6635994AA54B}" dt="2025-06-12T06:52:22.849" v="205" actId="255"/>
        <pc:sldMkLst>
          <pc:docMk/>
          <pc:sldMk cId="2337681756" sldId="320"/>
        </pc:sldMkLst>
        <pc:spChg chg="mod">
          <ac:chgData name="Pääsky Anna" userId="f96ebc55-0bb6-4250-9876-6c52d0a3f4fc" providerId="ADAL" clId="{48A7B6C6-2357-42C2-84D0-6635994AA54B}" dt="2025-06-12T06:52:00.307" v="203" actId="255"/>
          <ac:spMkLst>
            <pc:docMk/>
            <pc:sldMk cId="2337681756" sldId="320"/>
            <ac:spMk id="2" creationId="{03CCC44F-0E3A-8740-B719-F5AA1756E02F}"/>
          </ac:spMkLst>
        </pc:spChg>
        <pc:spChg chg="mod">
          <ac:chgData name="Pääsky Anna" userId="f96ebc55-0bb6-4250-9876-6c52d0a3f4fc" providerId="ADAL" clId="{48A7B6C6-2357-42C2-84D0-6635994AA54B}" dt="2025-06-12T06:52:22.849" v="205" actId="255"/>
          <ac:spMkLst>
            <pc:docMk/>
            <pc:sldMk cId="2337681756" sldId="320"/>
            <ac:spMk id="6" creationId="{18770E2F-A231-9E10-93A7-E58DB81ED1E7}"/>
          </ac:spMkLst>
        </pc:spChg>
        <pc:spChg chg="mod">
          <ac:chgData name="Pääsky Anna" userId="f96ebc55-0bb6-4250-9876-6c52d0a3f4fc" providerId="ADAL" clId="{48A7B6C6-2357-42C2-84D0-6635994AA54B}" dt="2025-06-12T06:51:15.373" v="187" actId="20577"/>
          <ac:spMkLst>
            <pc:docMk/>
            <pc:sldMk cId="2337681756" sldId="320"/>
            <ac:spMk id="15" creationId="{83F13D3F-5205-3848-ADAE-03722BB281CF}"/>
          </ac:spMkLst>
        </pc:spChg>
        <pc:spChg chg="mod">
          <ac:chgData name="Pääsky Anna" userId="f96ebc55-0bb6-4250-9876-6c52d0a3f4fc" providerId="ADAL" clId="{48A7B6C6-2357-42C2-84D0-6635994AA54B}" dt="2025-06-12T06:50:58.453" v="175" actId="20577"/>
          <ac:spMkLst>
            <pc:docMk/>
            <pc:sldMk cId="2337681756" sldId="320"/>
            <ac:spMk id="17" creationId="{DF909E8D-53D7-AD42-B854-17D8B9B8A17E}"/>
          </ac:spMkLst>
        </pc:spChg>
        <pc:spChg chg="mod">
          <ac:chgData name="Pääsky Anna" userId="f96ebc55-0bb6-4250-9876-6c52d0a3f4fc" providerId="ADAL" clId="{48A7B6C6-2357-42C2-84D0-6635994AA54B}" dt="2025-06-12T06:50:43.077" v="163" actId="20577"/>
          <ac:spMkLst>
            <pc:docMk/>
            <pc:sldMk cId="2337681756" sldId="320"/>
            <ac:spMk id="18" creationId="{FC4DC0F4-17FA-2B47-8901-6E1F6A7043BF}"/>
          </ac:spMkLst>
        </pc:spChg>
        <pc:spChg chg="mod">
          <ac:chgData name="Pääsky Anna" userId="f96ebc55-0bb6-4250-9876-6c52d0a3f4fc" providerId="ADAL" clId="{48A7B6C6-2357-42C2-84D0-6635994AA54B}" dt="2025-06-12T06:50:25.905" v="146" actId="20577"/>
          <ac:spMkLst>
            <pc:docMk/>
            <pc:sldMk cId="2337681756" sldId="320"/>
            <ac:spMk id="19" creationId="{0DC6A55E-22CF-C449-8FC6-B2EB0BFF3E6C}"/>
          </ac:spMkLst>
        </pc:spChg>
        <pc:spChg chg="mod">
          <ac:chgData name="Pääsky Anna" userId="f96ebc55-0bb6-4250-9876-6c52d0a3f4fc" providerId="ADAL" clId="{48A7B6C6-2357-42C2-84D0-6635994AA54B}" dt="2025-06-12T06:50:35.615" v="157" actId="20577"/>
          <ac:spMkLst>
            <pc:docMk/>
            <pc:sldMk cId="2337681756" sldId="320"/>
            <ac:spMk id="20" creationId="{CFFD7263-8884-B94A-9E88-C82DA5564B4A}"/>
          </ac:spMkLst>
        </pc:spChg>
        <pc:spChg chg="mod">
          <ac:chgData name="Pääsky Anna" userId="f96ebc55-0bb6-4250-9876-6c52d0a3f4fc" providerId="ADAL" clId="{48A7B6C6-2357-42C2-84D0-6635994AA54B}" dt="2025-06-12T06:50:51.736" v="171" actId="20577"/>
          <ac:spMkLst>
            <pc:docMk/>
            <pc:sldMk cId="2337681756" sldId="320"/>
            <ac:spMk id="23" creationId="{05F654CF-2E12-D145-AF43-9D3A98EED887}"/>
          </ac:spMkLst>
        </pc:spChg>
        <pc:spChg chg="mod">
          <ac:chgData name="Pääsky Anna" userId="f96ebc55-0bb6-4250-9876-6c52d0a3f4fc" providerId="ADAL" clId="{48A7B6C6-2357-42C2-84D0-6635994AA54B}" dt="2025-06-12T06:51:06.748" v="181" actId="20577"/>
          <ac:spMkLst>
            <pc:docMk/>
            <pc:sldMk cId="2337681756" sldId="320"/>
            <ac:spMk id="28" creationId="{5D3BE821-FCE6-404D-BB1E-9CE0957EF6CF}"/>
          </ac:spMkLst>
        </pc:spChg>
        <pc:spChg chg="mod">
          <ac:chgData name="Pääsky Anna" userId="f96ebc55-0bb6-4250-9876-6c52d0a3f4fc" providerId="ADAL" clId="{48A7B6C6-2357-42C2-84D0-6635994AA54B}" dt="2025-06-12T06:51:28.728" v="201" actId="20577"/>
          <ac:spMkLst>
            <pc:docMk/>
            <pc:sldMk cId="2337681756" sldId="320"/>
            <ac:spMk id="32" creationId="{F228F90A-095A-A043-9D55-E45BC6D980CE}"/>
          </ac:spMkLst>
        </pc:spChg>
      </pc:sldChg>
      <pc:sldChg chg="modSp del mod">
        <pc:chgData name="Pääsky Anna" userId="f96ebc55-0bb6-4250-9876-6c52d0a3f4fc" providerId="ADAL" clId="{48A7B6C6-2357-42C2-84D0-6635994AA54B}" dt="2025-06-12T06:44:54.682" v="29"/>
        <pc:sldMkLst>
          <pc:docMk/>
          <pc:sldMk cId="483292669" sldId="327"/>
        </pc:sldMkLst>
        <pc:spChg chg="mod">
          <ac:chgData name="Pääsky Anna" userId="f96ebc55-0bb6-4250-9876-6c52d0a3f4fc" providerId="ADAL" clId="{48A7B6C6-2357-42C2-84D0-6635994AA54B}" dt="2025-06-12T06:44:54.682" v="29"/>
          <ac:spMkLst>
            <pc:docMk/>
            <pc:sldMk cId="483292669" sldId="327"/>
            <ac:spMk id="6" creationId="{C16383E1-C4F5-C2AA-2A4D-D500A66C7611}"/>
          </ac:spMkLst>
        </pc:spChg>
      </pc:sldChg>
      <pc:sldChg chg="modSp mod">
        <pc:chgData name="Pääsky Anna" userId="f96ebc55-0bb6-4250-9876-6c52d0a3f4fc" providerId="ADAL" clId="{48A7B6C6-2357-42C2-84D0-6635994AA54B}" dt="2025-06-12T07:05:47.133" v="265" actId="962"/>
        <pc:sldMkLst>
          <pc:docMk/>
          <pc:sldMk cId="1025273756" sldId="327"/>
        </pc:sldMkLst>
        <pc:spChg chg="ord">
          <ac:chgData name="Pääsky Anna" userId="f96ebc55-0bb6-4250-9876-6c52d0a3f4fc" providerId="ADAL" clId="{48A7B6C6-2357-42C2-84D0-6635994AA54B}" dt="2025-06-12T07:02:16.752" v="229" actId="13244"/>
          <ac:spMkLst>
            <pc:docMk/>
            <pc:sldMk cId="1025273756" sldId="327"/>
            <ac:spMk id="3" creationId="{CD26D2CE-029A-8D66-0E3C-517BAA1D7B07}"/>
          </ac:spMkLst>
        </pc:spChg>
        <pc:spChg chg="mod ord modVis">
          <ac:chgData name="Pääsky Anna" userId="f96ebc55-0bb6-4250-9876-6c52d0a3f4fc" providerId="ADAL" clId="{48A7B6C6-2357-42C2-84D0-6635994AA54B}" dt="2025-06-12T06:57:13.703" v="208" actId="13244"/>
          <ac:spMkLst>
            <pc:docMk/>
            <pc:sldMk cId="1025273756" sldId="327"/>
            <ac:spMk id="6" creationId="{C16383E1-C4F5-C2AA-2A4D-D500A66C7611}"/>
          </ac:spMkLst>
        </pc:spChg>
        <pc:spChg chg="mod">
          <ac:chgData name="Pääsky Anna" userId="f96ebc55-0bb6-4250-9876-6c52d0a3f4fc" providerId="ADAL" clId="{48A7B6C6-2357-42C2-84D0-6635994AA54B}" dt="2025-06-12T07:05:42.257" v="264" actId="962"/>
          <ac:spMkLst>
            <pc:docMk/>
            <pc:sldMk cId="1025273756" sldId="327"/>
            <ac:spMk id="15" creationId="{F9BA9C9A-DBD9-4C4E-AAD1-F82406B38162}"/>
          </ac:spMkLst>
        </pc:spChg>
        <pc:spChg chg="ord">
          <ac:chgData name="Pääsky Anna" userId="f96ebc55-0bb6-4250-9876-6c52d0a3f4fc" providerId="ADAL" clId="{48A7B6C6-2357-42C2-84D0-6635994AA54B}" dt="2025-06-12T07:00:06.651" v="220" actId="13244"/>
          <ac:spMkLst>
            <pc:docMk/>
            <pc:sldMk cId="1025273756" sldId="327"/>
            <ac:spMk id="18" creationId="{0202D5D0-4F5C-D437-88E3-B1810B6B2476}"/>
          </ac:spMkLst>
        </pc:spChg>
        <pc:spChg chg="ord">
          <ac:chgData name="Pääsky Anna" userId="f96ebc55-0bb6-4250-9876-6c52d0a3f4fc" providerId="ADAL" clId="{48A7B6C6-2357-42C2-84D0-6635994AA54B}" dt="2025-06-12T07:04:15.512" v="248" actId="13244"/>
          <ac:spMkLst>
            <pc:docMk/>
            <pc:sldMk cId="1025273756" sldId="327"/>
            <ac:spMk id="20" creationId="{3EFC0196-7312-BE4B-9A13-FC99E2A8D6B1}"/>
          </ac:spMkLst>
        </pc:spChg>
        <pc:spChg chg="ord">
          <ac:chgData name="Pääsky Anna" userId="f96ebc55-0bb6-4250-9876-6c52d0a3f4fc" providerId="ADAL" clId="{48A7B6C6-2357-42C2-84D0-6635994AA54B}" dt="2025-06-12T07:04:04.670" v="246" actId="13244"/>
          <ac:spMkLst>
            <pc:docMk/>
            <pc:sldMk cId="1025273756" sldId="327"/>
            <ac:spMk id="21" creationId="{9CDE4077-ADE5-3549-9CF5-6F755EBA2E45}"/>
          </ac:spMkLst>
        </pc:spChg>
        <pc:spChg chg="ord">
          <ac:chgData name="Pääsky Anna" userId="f96ebc55-0bb6-4250-9876-6c52d0a3f4fc" providerId="ADAL" clId="{48A7B6C6-2357-42C2-84D0-6635994AA54B}" dt="2025-06-12T07:04:09.535" v="247" actId="13244"/>
          <ac:spMkLst>
            <pc:docMk/>
            <pc:sldMk cId="1025273756" sldId="327"/>
            <ac:spMk id="22" creationId="{19C3941F-CD17-C04F-A03D-968387E19B12}"/>
          </ac:spMkLst>
        </pc:spChg>
        <pc:spChg chg="ord">
          <ac:chgData name="Pääsky Anna" userId="f96ebc55-0bb6-4250-9876-6c52d0a3f4fc" providerId="ADAL" clId="{48A7B6C6-2357-42C2-84D0-6635994AA54B}" dt="2025-06-12T07:04:20.617" v="249" actId="13244"/>
          <ac:spMkLst>
            <pc:docMk/>
            <pc:sldMk cId="1025273756" sldId="327"/>
            <ac:spMk id="25" creationId="{0CC867BF-8544-8A4F-9FFA-78852BA20520}"/>
          </ac:spMkLst>
        </pc:spChg>
        <pc:spChg chg="ord">
          <ac:chgData name="Pääsky Anna" userId="f96ebc55-0bb6-4250-9876-6c52d0a3f4fc" providerId="ADAL" clId="{48A7B6C6-2357-42C2-84D0-6635994AA54B}" dt="2025-06-12T07:04:23.742" v="250" actId="13244"/>
          <ac:spMkLst>
            <pc:docMk/>
            <pc:sldMk cId="1025273756" sldId="327"/>
            <ac:spMk id="26" creationId="{09A3BC7C-2FCE-1643-9573-9E0F03457345}"/>
          </ac:spMkLst>
        </pc:spChg>
        <pc:spChg chg="ord">
          <ac:chgData name="Pääsky Anna" userId="f96ebc55-0bb6-4250-9876-6c52d0a3f4fc" providerId="ADAL" clId="{48A7B6C6-2357-42C2-84D0-6635994AA54B}" dt="2025-06-12T07:03:46.510" v="243" actId="13244"/>
          <ac:spMkLst>
            <pc:docMk/>
            <pc:sldMk cId="1025273756" sldId="327"/>
            <ac:spMk id="28" creationId="{B12FCD12-8168-9443-80CC-AEA14C368B52}"/>
          </ac:spMkLst>
        </pc:spChg>
        <pc:spChg chg="ord">
          <ac:chgData name="Pääsky Anna" userId="f96ebc55-0bb6-4250-9876-6c52d0a3f4fc" providerId="ADAL" clId="{48A7B6C6-2357-42C2-84D0-6635994AA54B}" dt="2025-06-12T06:57:24.604" v="209" actId="13244"/>
          <ac:spMkLst>
            <pc:docMk/>
            <pc:sldMk cId="1025273756" sldId="327"/>
            <ac:spMk id="32" creationId="{10A7E125-917D-9345-B68E-E401B32B6051}"/>
          </ac:spMkLst>
        </pc:spChg>
        <pc:spChg chg="ord">
          <ac:chgData name="Pääsky Anna" userId="f96ebc55-0bb6-4250-9876-6c52d0a3f4fc" providerId="ADAL" clId="{48A7B6C6-2357-42C2-84D0-6635994AA54B}" dt="2025-06-12T07:01:49.119" v="227" actId="13244"/>
          <ac:spMkLst>
            <pc:docMk/>
            <pc:sldMk cId="1025273756" sldId="327"/>
            <ac:spMk id="34" creationId="{65D4F709-AEAB-2040-841D-CACC30A4AD70}"/>
          </ac:spMkLst>
        </pc:spChg>
        <pc:spChg chg="ord">
          <ac:chgData name="Pääsky Anna" userId="f96ebc55-0bb6-4250-9876-6c52d0a3f4fc" providerId="ADAL" clId="{48A7B6C6-2357-42C2-84D0-6635994AA54B}" dt="2025-06-12T07:05:05.792" v="260" actId="13244"/>
          <ac:spMkLst>
            <pc:docMk/>
            <pc:sldMk cId="1025273756" sldId="327"/>
            <ac:spMk id="36" creationId="{7DBE5FBE-AAC0-EB4E-853E-01995AEE987C}"/>
          </ac:spMkLst>
        </pc:spChg>
        <pc:spChg chg="mod ord">
          <ac:chgData name="Pääsky Anna" userId="f96ebc55-0bb6-4250-9876-6c52d0a3f4fc" providerId="ADAL" clId="{48A7B6C6-2357-42C2-84D0-6635994AA54B}" dt="2025-06-12T07:05:28.058" v="262" actId="13244"/>
          <ac:spMkLst>
            <pc:docMk/>
            <pc:sldMk cId="1025273756" sldId="327"/>
            <ac:spMk id="37" creationId="{72A288B2-9BB8-9A4E-A6A4-2E4C7CDC49DB}"/>
          </ac:spMkLst>
        </pc:spChg>
        <pc:spChg chg="mod ord">
          <ac:chgData name="Pääsky Anna" userId="f96ebc55-0bb6-4250-9876-6c52d0a3f4fc" providerId="ADAL" clId="{48A7B6C6-2357-42C2-84D0-6635994AA54B}" dt="2025-06-12T07:05:13.827" v="261" actId="13244"/>
          <ac:spMkLst>
            <pc:docMk/>
            <pc:sldMk cId="1025273756" sldId="327"/>
            <ac:spMk id="39" creationId="{D19D2DF5-572A-E648-8457-5A0A884BFBE1}"/>
          </ac:spMkLst>
        </pc:spChg>
        <pc:spChg chg="mod ord">
          <ac:chgData name="Pääsky Anna" userId="f96ebc55-0bb6-4250-9876-6c52d0a3f4fc" providerId="ADAL" clId="{48A7B6C6-2357-42C2-84D0-6635994AA54B}" dt="2025-06-12T07:05:30.263" v="263" actId="13244"/>
          <ac:spMkLst>
            <pc:docMk/>
            <pc:sldMk cId="1025273756" sldId="327"/>
            <ac:spMk id="40" creationId="{72FD8B0A-7E15-0F4B-B064-742126B3C524}"/>
          </ac:spMkLst>
        </pc:spChg>
        <pc:spChg chg="ord">
          <ac:chgData name="Pääsky Anna" userId="f96ebc55-0bb6-4250-9876-6c52d0a3f4fc" providerId="ADAL" clId="{48A7B6C6-2357-42C2-84D0-6635994AA54B}" dt="2025-06-12T06:59:50.740" v="218" actId="13244"/>
          <ac:spMkLst>
            <pc:docMk/>
            <pc:sldMk cId="1025273756" sldId="327"/>
            <ac:spMk id="47" creationId="{014C1C7D-CC64-2850-2840-0ADFD348B706}"/>
          </ac:spMkLst>
        </pc:spChg>
        <pc:spChg chg="ord">
          <ac:chgData name="Pääsky Anna" userId="f96ebc55-0bb6-4250-9876-6c52d0a3f4fc" providerId="ADAL" clId="{48A7B6C6-2357-42C2-84D0-6635994AA54B}" dt="2025-06-12T06:59:28.708" v="216" actId="13244"/>
          <ac:spMkLst>
            <pc:docMk/>
            <pc:sldMk cId="1025273756" sldId="327"/>
            <ac:spMk id="49" creationId="{BE6907F6-E490-FB2A-A791-3192AE7BFC2F}"/>
          </ac:spMkLst>
        </pc:spChg>
        <pc:spChg chg="ord">
          <ac:chgData name="Pääsky Anna" userId="f96ebc55-0bb6-4250-9876-6c52d0a3f4fc" providerId="ADAL" clId="{48A7B6C6-2357-42C2-84D0-6635994AA54B}" dt="2025-06-12T06:58:39.178" v="214" actId="13244"/>
          <ac:spMkLst>
            <pc:docMk/>
            <pc:sldMk cId="1025273756" sldId="327"/>
            <ac:spMk id="50" creationId="{F212147F-D476-3603-60F5-E80EDED8AA5A}"/>
          </ac:spMkLst>
        </pc:spChg>
        <pc:spChg chg="ord">
          <ac:chgData name="Pääsky Anna" userId="f96ebc55-0bb6-4250-9876-6c52d0a3f4fc" providerId="ADAL" clId="{48A7B6C6-2357-42C2-84D0-6635994AA54B}" dt="2025-06-12T07:03:54.456" v="245" actId="13244"/>
          <ac:spMkLst>
            <pc:docMk/>
            <pc:sldMk cId="1025273756" sldId="327"/>
            <ac:spMk id="51" creationId="{306A19A2-9A97-9D46-B73A-836127E498EB}"/>
          </ac:spMkLst>
        </pc:spChg>
        <pc:spChg chg="ord">
          <ac:chgData name="Pääsky Anna" userId="f96ebc55-0bb6-4250-9876-6c52d0a3f4fc" providerId="ADAL" clId="{48A7B6C6-2357-42C2-84D0-6635994AA54B}" dt="2025-06-12T06:58:14.670" v="212" actId="13244"/>
          <ac:spMkLst>
            <pc:docMk/>
            <pc:sldMk cId="1025273756" sldId="327"/>
            <ac:spMk id="52" creationId="{D7966048-25B4-F9CA-E1F5-38E0EB46107A}"/>
          </ac:spMkLst>
        </pc:spChg>
        <pc:spChg chg="ord">
          <ac:chgData name="Pääsky Anna" userId="f96ebc55-0bb6-4250-9876-6c52d0a3f4fc" providerId="ADAL" clId="{48A7B6C6-2357-42C2-84D0-6635994AA54B}" dt="2025-06-12T06:57:40.549" v="210" actId="13244"/>
          <ac:spMkLst>
            <pc:docMk/>
            <pc:sldMk cId="1025273756" sldId="327"/>
            <ac:spMk id="53" creationId="{499E1A31-2159-5F3A-E00E-3D7A03A4208C}"/>
          </ac:spMkLst>
        </pc:spChg>
        <pc:spChg chg="ord">
          <ac:chgData name="Pääsky Anna" userId="f96ebc55-0bb6-4250-9876-6c52d0a3f4fc" providerId="ADAL" clId="{48A7B6C6-2357-42C2-84D0-6635994AA54B}" dt="2025-06-12T07:01:10.940" v="224" actId="13244"/>
          <ac:spMkLst>
            <pc:docMk/>
            <pc:sldMk cId="1025273756" sldId="327"/>
            <ac:spMk id="57" creationId="{1C07E2FB-FCFE-68B2-9478-AEA722136EE8}"/>
          </ac:spMkLst>
        </pc:spChg>
        <pc:spChg chg="ord">
          <ac:chgData name="Pääsky Anna" userId="f96ebc55-0bb6-4250-9876-6c52d0a3f4fc" providerId="ADAL" clId="{48A7B6C6-2357-42C2-84D0-6635994AA54B}" dt="2025-06-12T07:00:57.672" v="222" actId="13244"/>
          <ac:spMkLst>
            <pc:docMk/>
            <pc:sldMk cId="1025273756" sldId="327"/>
            <ac:spMk id="58" creationId="{43D1B854-3541-3E18-7044-47D4CCC547D8}"/>
          </ac:spMkLst>
        </pc:spChg>
        <pc:spChg chg="ord">
          <ac:chgData name="Pääsky Anna" userId="f96ebc55-0bb6-4250-9876-6c52d0a3f4fc" providerId="ADAL" clId="{48A7B6C6-2357-42C2-84D0-6635994AA54B}" dt="2025-06-12T06:57:55.243" v="211" actId="13244"/>
          <ac:spMkLst>
            <pc:docMk/>
            <pc:sldMk cId="1025273756" sldId="327"/>
            <ac:spMk id="69" creationId="{AF33C8F9-7B7A-A94E-9D93-CE694967E552}"/>
          </ac:spMkLst>
        </pc:spChg>
        <pc:spChg chg="ord">
          <ac:chgData name="Pääsky Anna" userId="f96ebc55-0bb6-4250-9876-6c52d0a3f4fc" providerId="ADAL" clId="{48A7B6C6-2357-42C2-84D0-6635994AA54B}" dt="2025-06-12T07:00:16.381" v="221" actId="13244"/>
          <ac:spMkLst>
            <pc:docMk/>
            <pc:sldMk cId="1025273756" sldId="327"/>
            <ac:spMk id="70" creationId="{6D44485A-D2D8-8897-C047-D98FE18B0F16}"/>
          </ac:spMkLst>
        </pc:spChg>
        <pc:spChg chg="ord">
          <ac:chgData name="Pääsky Anna" userId="f96ebc55-0bb6-4250-9876-6c52d0a3f4fc" providerId="ADAL" clId="{48A7B6C6-2357-42C2-84D0-6635994AA54B}" dt="2025-06-12T06:59:56.150" v="219" actId="13244"/>
          <ac:spMkLst>
            <pc:docMk/>
            <pc:sldMk cId="1025273756" sldId="327"/>
            <ac:spMk id="71" creationId="{C2221A09-3917-049C-EC9F-B66BB2018272}"/>
          </ac:spMkLst>
        </pc:spChg>
        <pc:spChg chg="ord">
          <ac:chgData name="Pääsky Anna" userId="f96ebc55-0bb6-4250-9876-6c52d0a3f4fc" providerId="ADAL" clId="{48A7B6C6-2357-42C2-84D0-6635994AA54B}" dt="2025-06-12T06:59:40.519" v="217" actId="13244"/>
          <ac:spMkLst>
            <pc:docMk/>
            <pc:sldMk cId="1025273756" sldId="327"/>
            <ac:spMk id="72" creationId="{A235065F-0922-6282-792C-70E83FA8B42B}"/>
          </ac:spMkLst>
        </pc:spChg>
        <pc:spChg chg="ord">
          <ac:chgData name="Pääsky Anna" userId="f96ebc55-0bb6-4250-9876-6c52d0a3f4fc" providerId="ADAL" clId="{48A7B6C6-2357-42C2-84D0-6635994AA54B}" dt="2025-06-12T06:58:55.684" v="215" actId="13244"/>
          <ac:spMkLst>
            <pc:docMk/>
            <pc:sldMk cId="1025273756" sldId="327"/>
            <ac:spMk id="73" creationId="{21EB0629-985A-1949-0584-5EF1BFF3438B}"/>
          </ac:spMkLst>
        </pc:spChg>
        <pc:spChg chg="ord">
          <ac:chgData name="Pääsky Anna" userId="f96ebc55-0bb6-4250-9876-6c52d0a3f4fc" providerId="ADAL" clId="{48A7B6C6-2357-42C2-84D0-6635994AA54B}" dt="2025-06-12T06:58:27.749" v="213" actId="13244"/>
          <ac:spMkLst>
            <pc:docMk/>
            <pc:sldMk cId="1025273756" sldId="327"/>
            <ac:spMk id="74" creationId="{4E55B1B0-EDED-8BDA-BDF8-DC4DF76EA67F}"/>
          </ac:spMkLst>
        </pc:spChg>
        <pc:spChg chg="ord">
          <ac:chgData name="Pääsky Anna" userId="f96ebc55-0bb6-4250-9876-6c52d0a3f4fc" providerId="ADAL" clId="{48A7B6C6-2357-42C2-84D0-6635994AA54B}" dt="2025-06-12T07:01:18.575" v="225" actId="13244"/>
          <ac:spMkLst>
            <pc:docMk/>
            <pc:sldMk cId="1025273756" sldId="327"/>
            <ac:spMk id="75" creationId="{C444DFC0-5025-A359-6662-EB653DE9AD7E}"/>
          </ac:spMkLst>
        </pc:spChg>
        <pc:spChg chg="ord">
          <ac:chgData name="Pääsky Anna" userId="f96ebc55-0bb6-4250-9876-6c52d0a3f4fc" providerId="ADAL" clId="{48A7B6C6-2357-42C2-84D0-6635994AA54B}" dt="2025-06-12T07:01:05.679" v="223" actId="13244"/>
          <ac:spMkLst>
            <pc:docMk/>
            <pc:sldMk cId="1025273756" sldId="327"/>
            <ac:spMk id="76" creationId="{E05A1948-33AC-131E-5FE3-3FC7723688F6}"/>
          </ac:spMkLst>
        </pc:spChg>
        <pc:spChg chg="ord">
          <ac:chgData name="Pääsky Anna" userId="f96ebc55-0bb6-4250-9876-6c52d0a3f4fc" providerId="ADAL" clId="{48A7B6C6-2357-42C2-84D0-6635994AA54B}" dt="2025-06-12T07:03:37.975" v="241" actId="13244"/>
          <ac:spMkLst>
            <pc:docMk/>
            <pc:sldMk cId="1025273756" sldId="327"/>
            <ac:spMk id="77" creationId="{1DC5981D-116C-976E-BF66-017681BF81B4}"/>
          </ac:spMkLst>
        </pc:spChg>
        <pc:spChg chg="ord">
          <ac:chgData name="Pääsky Anna" userId="f96ebc55-0bb6-4250-9876-6c52d0a3f4fc" providerId="ADAL" clId="{48A7B6C6-2357-42C2-84D0-6635994AA54B}" dt="2025-06-12T07:03:28.335" v="239" actId="13244"/>
          <ac:spMkLst>
            <pc:docMk/>
            <pc:sldMk cId="1025273756" sldId="327"/>
            <ac:spMk id="78" creationId="{87AA061E-8692-8E13-081E-41C9AF520002}"/>
          </ac:spMkLst>
        </pc:spChg>
        <pc:spChg chg="ord">
          <ac:chgData name="Pääsky Anna" userId="f96ebc55-0bb6-4250-9876-6c52d0a3f4fc" providerId="ADAL" clId="{48A7B6C6-2357-42C2-84D0-6635994AA54B}" dt="2025-06-12T07:03:15.334" v="237" actId="13244"/>
          <ac:spMkLst>
            <pc:docMk/>
            <pc:sldMk cId="1025273756" sldId="327"/>
            <ac:spMk id="79" creationId="{8CB1D2C3-13A8-2734-7722-E0EF2605C38D}"/>
          </ac:spMkLst>
        </pc:spChg>
        <pc:spChg chg="ord">
          <ac:chgData name="Pääsky Anna" userId="f96ebc55-0bb6-4250-9876-6c52d0a3f4fc" providerId="ADAL" clId="{48A7B6C6-2357-42C2-84D0-6635994AA54B}" dt="2025-06-12T07:03:01.310" v="235" actId="13244"/>
          <ac:spMkLst>
            <pc:docMk/>
            <pc:sldMk cId="1025273756" sldId="327"/>
            <ac:spMk id="80" creationId="{3842BF83-38E3-C550-A0D7-5CD15582D559}"/>
          </ac:spMkLst>
        </pc:spChg>
        <pc:spChg chg="ord">
          <ac:chgData name="Pääsky Anna" userId="f96ebc55-0bb6-4250-9876-6c52d0a3f4fc" providerId="ADAL" clId="{48A7B6C6-2357-42C2-84D0-6635994AA54B}" dt="2025-06-12T07:02:53.616" v="233" actId="13244"/>
          <ac:spMkLst>
            <pc:docMk/>
            <pc:sldMk cId="1025273756" sldId="327"/>
            <ac:spMk id="81" creationId="{C8BAFB1A-B8BD-DFD8-F2D0-5559CCEAEE40}"/>
          </ac:spMkLst>
        </pc:spChg>
        <pc:spChg chg="ord">
          <ac:chgData name="Pääsky Anna" userId="f96ebc55-0bb6-4250-9876-6c52d0a3f4fc" providerId="ADAL" clId="{48A7B6C6-2357-42C2-84D0-6635994AA54B}" dt="2025-06-12T07:02:44.620" v="231" actId="13244"/>
          <ac:spMkLst>
            <pc:docMk/>
            <pc:sldMk cId="1025273756" sldId="327"/>
            <ac:spMk id="82" creationId="{7DB3B419-9EC8-A4AB-D825-4CA639DD209A}"/>
          </ac:spMkLst>
        </pc:spChg>
        <pc:spChg chg="ord">
          <ac:chgData name="Pääsky Anna" userId="f96ebc55-0bb6-4250-9876-6c52d0a3f4fc" providerId="ADAL" clId="{48A7B6C6-2357-42C2-84D0-6635994AA54B}" dt="2025-06-12T07:01:58.611" v="228" actId="13244"/>
          <ac:spMkLst>
            <pc:docMk/>
            <pc:sldMk cId="1025273756" sldId="327"/>
            <ac:spMk id="83" creationId="{DAC01432-BD42-2005-8C3A-0D90AB53E535}"/>
          </ac:spMkLst>
        </pc:spChg>
        <pc:spChg chg="ord">
          <ac:chgData name="Pääsky Anna" userId="f96ebc55-0bb6-4250-9876-6c52d0a3f4fc" providerId="ADAL" clId="{48A7B6C6-2357-42C2-84D0-6635994AA54B}" dt="2025-06-12T07:03:49.704" v="244" actId="13244"/>
          <ac:spMkLst>
            <pc:docMk/>
            <pc:sldMk cId="1025273756" sldId="327"/>
            <ac:spMk id="84" creationId="{5F7BC0C8-691A-1A98-ABEF-F2BD97420FF9}"/>
          </ac:spMkLst>
        </pc:spChg>
        <pc:spChg chg="ord">
          <ac:chgData name="Pääsky Anna" userId="f96ebc55-0bb6-4250-9876-6c52d0a3f4fc" providerId="ADAL" clId="{48A7B6C6-2357-42C2-84D0-6635994AA54B}" dt="2025-06-12T07:03:42.793" v="242" actId="13244"/>
          <ac:spMkLst>
            <pc:docMk/>
            <pc:sldMk cId="1025273756" sldId="327"/>
            <ac:spMk id="85" creationId="{6621A55A-664F-1C26-E7D7-8FF266191793}"/>
          </ac:spMkLst>
        </pc:spChg>
        <pc:spChg chg="ord">
          <ac:chgData name="Pääsky Anna" userId="f96ebc55-0bb6-4250-9876-6c52d0a3f4fc" providerId="ADAL" clId="{48A7B6C6-2357-42C2-84D0-6635994AA54B}" dt="2025-06-12T07:03:32.950" v="240" actId="13244"/>
          <ac:spMkLst>
            <pc:docMk/>
            <pc:sldMk cId="1025273756" sldId="327"/>
            <ac:spMk id="86" creationId="{F2BD239C-B05F-F691-823D-3D9AAF6A36A7}"/>
          </ac:spMkLst>
        </pc:spChg>
        <pc:spChg chg="ord">
          <ac:chgData name="Pääsky Anna" userId="f96ebc55-0bb6-4250-9876-6c52d0a3f4fc" providerId="ADAL" clId="{48A7B6C6-2357-42C2-84D0-6635994AA54B}" dt="2025-06-12T07:03:22.782" v="238" actId="13244"/>
          <ac:spMkLst>
            <pc:docMk/>
            <pc:sldMk cId="1025273756" sldId="327"/>
            <ac:spMk id="87" creationId="{3CA0D10F-7B93-1F15-069D-EF074EC8752B}"/>
          </ac:spMkLst>
        </pc:spChg>
        <pc:spChg chg="ord">
          <ac:chgData name="Pääsky Anna" userId="f96ebc55-0bb6-4250-9876-6c52d0a3f4fc" providerId="ADAL" clId="{48A7B6C6-2357-42C2-84D0-6635994AA54B}" dt="2025-06-12T07:03:10.913" v="236" actId="13244"/>
          <ac:spMkLst>
            <pc:docMk/>
            <pc:sldMk cId="1025273756" sldId="327"/>
            <ac:spMk id="88" creationId="{7DAB4BCA-58A5-92D6-6809-61C1C9AF11D8}"/>
          </ac:spMkLst>
        </pc:spChg>
        <pc:spChg chg="ord">
          <ac:chgData name="Pääsky Anna" userId="f96ebc55-0bb6-4250-9876-6c52d0a3f4fc" providerId="ADAL" clId="{48A7B6C6-2357-42C2-84D0-6635994AA54B}" dt="2025-06-12T07:02:56.938" v="234" actId="13244"/>
          <ac:spMkLst>
            <pc:docMk/>
            <pc:sldMk cId="1025273756" sldId="327"/>
            <ac:spMk id="89" creationId="{F689AFCB-8550-3A7B-D878-0EDD5C64A37F}"/>
          </ac:spMkLst>
        </pc:spChg>
        <pc:spChg chg="ord">
          <ac:chgData name="Pääsky Anna" userId="f96ebc55-0bb6-4250-9876-6c52d0a3f4fc" providerId="ADAL" clId="{48A7B6C6-2357-42C2-84D0-6635994AA54B}" dt="2025-06-12T07:02:49.114" v="232" actId="13244"/>
          <ac:spMkLst>
            <pc:docMk/>
            <pc:sldMk cId="1025273756" sldId="327"/>
            <ac:spMk id="90" creationId="{9DBC3BC8-7E6F-48DC-5157-4960CABDA339}"/>
          </ac:spMkLst>
        </pc:spChg>
        <pc:spChg chg="ord">
          <ac:chgData name="Pääsky Anna" userId="f96ebc55-0bb6-4250-9876-6c52d0a3f4fc" providerId="ADAL" clId="{48A7B6C6-2357-42C2-84D0-6635994AA54B}" dt="2025-06-12T07:02:39.167" v="230" actId="13244"/>
          <ac:spMkLst>
            <pc:docMk/>
            <pc:sldMk cId="1025273756" sldId="327"/>
            <ac:spMk id="91" creationId="{14FE0902-61DB-7CD6-578D-CF393BDC8D58}"/>
          </ac:spMkLst>
        </pc:spChg>
        <pc:picChg chg="mod">
          <ac:chgData name="Pääsky Anna" userId="f96ebc55-0bb6-4250-9876-6c52d0a3f4fc" providerId="ADAL" clId="{48A7B6C6-2357-42C2-84D0-6635994AA54B}" dt="2025-06-12T07:05:47.133" v="265" actId="962"/>
          <ac:picMkLst>
            <pc:docMk/>
            <pc:sldMk cId="1025273756" sldId="327"/>
            <ac:picMk id="2" creationId="{31D5F110-CA7B-9275-E255-A32975E9F11A}"/>
          </ac:picMkLst>
        </pc:picChg>
      </pc:sldChg>
    </pc:docChg>
  </pc:docChgLst>
  <pc:docChgLst>
    <pc:chgData name="Pääsky Anna" userId="S::anna.paasky@tampere.fi::f96ebc55-0bb6-4250-9876-6c52d0a3f4fc" providerId="AD" clId="Web-{FD55BFA1-5ACE-3D8E-5734-02AB9321004C}"/>
    <pc:docChg chg="delSld modSld">
      <pc:chgData name="Pääsky Anna" userId="S::anna.paasky@tampere.fi::f96ebc55-0bb6-4250-9876-6c52d0a3f4fc" providerId="AD" clId="Web-{FD55BFA1-5ACE-3D8E-5734-02AB9321004C}" dt="2025-05-13T07:37:35.234" v="3" actId="20577"/>
      <pc:docMkLst>
        <pc:docMk/>
      </pc:docMkLst>
      <pc:sldChg chg="modSp">
        <pc:chgData name="Pääsky Anna" userId="S::anna.paasky@tampere.fi::f96ebc55-0bb6-4250-9876-6c52d0a3f4fc" providerId="AD" clId="Web-{FD55BFA1-5ACE-3D8E-5734-02AB9321004C}" dt="2025-05-13T07:37:35.234" v="3" actId="20577"/>
        <pc:sldMkLst>
          <pc:docMk/>
          <pc:sldMk cId="3446753200" sldId="283"/>
        </pc:sldMkLst>
        <pc:spChg chg="mod">
          <ac:chgData name="Pääsky Anna" userId="S::anna.paasky@tampere.fi::f96ebc55-0bb6-4250-9876-6c52d0a3f4fc" providerId="AD" clId="Web-{FD55BFA1-5ACE-3D8E-5734-02AB9321004C}" dt="2025-05-13T07:37:35.234" v="3" actId="20577"/>
          <ac:spMkLst>
            <pc:docMk/>
            <pc:sldMk cId="3446753200" sldId="283"/>
            <ac:spMk id="3" creationId="{1DDAE8A4-635E-5DC2-9114-87CBF0225BD9}"/>
          </ac:spMkLst>
        </pc:spChg>
      </pc:sldChg>
      <pc:sldChg chg="del">
        <pc:chgData name="Pääsky Anna" userId="S::anna.paasky@tampere.fi::f96ebc55-0bb6-4250-9876-6c52d0a3f4fc" providerId="AD" clId="Web-{FD55BFA1-5ACE-3D8E-5734-02AB9321004C}" dt="2025-05-13T07:29:40.655" v="0"/>
        <pc:sldMkLst>
          <pc:docMk/>
          <pc:sldMk cId="646877720" sldId="32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5CCBEB"/>
              </a:solidFill>
              <a:ln w="19050">
                <a:noFill/>
              </a:ln>
              <a:effectLst/>
            </c:spPr>
            <c:extLst>
              <c:ext xmlns:c16="http://schemas.microsoft.com/office/drawing/2014/chart" uri="{C3380CC4-5D6E-409C-BE32-E72D297353CC}">
                <c16:uniqueId val="{00000001-5A08-E24F-A4E9-07500224DA4C}"/>
              </c:ext>
            </c:extLst>
          </c:dPt>
          <c:dPt>
            <c:idx val="1"/>
            <c:bubble3D val="0"/>
            <c:spPr>
              <a:solidFill>
                <a:srgbClr val="F1F2F2"/>
              </a:solidFill>
              <a:ln w="19050">
                <a:noFill/>
              </a:ln>
              <a:effectLst/>
            </c:spPr>
            <c:extLst>
              <c:ext xmlns:c16="http://schemas.microsoft.com/office/drawing/2014/chart" uri="{C3380CC4-5D6E-409C-BE32-E72D297353CC}">
                <c16:uniqueId val="{00000002-5A08-E24F-A4E9-07500224DA4C}"/>
              </c:ext>
            </c:extLst>
          </c:dPt>
          <c:dPt>
            <c:idx val="2"/>
            <c:bubble3D val="0"/>
            <c:spPr>
              <a:solidFill>
                <a:srgbClr val="E6E7E8"/>
              </a:solidFill>
              <a:ln w="19050">
                <a:noFill/>
              </a:ln>
              <a:effectLst/>
            </c:spPr>
            <c:extLst>
              <c:ext xmlns:c16="http://schemas.microsoft.com/office/drawing/2014/chart" uri="{C3380CC4-5D6E-409C-BE32-E72D297353CC}">
                <c16:uniqueId val="{00000003-5A08-E24F-A4E9-07500224DA4C}"/>
              </c:ext>
            </c:extLst>
          </c:dPt>
          <c:dPt>
            <c:idx val="3"/>
            <c:bubble3D val="0"/>
            <c:spPr>
              <a:solidFill>
                <a:srgbClr val="D1D3D4"/>
              </a:solidFill>
              <a:ln w="19050">
                <a:noFill/>
              </a:ln>
              <a:effectLst/>
            </c:spPr>
            <c:extLst>
              <c:ext xmlns:c16="http://schemas.microsoft.com/office/drawing/2014/chart" uri="{C3380CC4-5D6E-409C-BE32-E72D297353CC}">
                <c16:uniqueId val="{00000004-5A08-E24F-A4E9-07500224DA4C}"/>
              </c:ext>
            </c:extLst>
          </c:dPt>
          <c:dPt>
            <c:idx val="4"/>
            <c:bubble3D val="0"/>
            <c:spPr>
              <a:solidFill>
                <a:srgbClr val="A7A9AC"/>
              </a:solidFill>
              <a:ln w="19050">
                <a:noFill/>
              </a:ln>
              <a:effectLst/>
            </c:spPr>
            <c:extLst>
              <c:ext xmlns:c16="http://schemas.microsoft.com/office/drawing/2014/chart" uri="{C3380CC4-5D6E-409C-BE32-E72D297353CC}">
                <c16:uniqueId val="{00000005-5A08-E24F-A4E9-07500224DA4C}"/>
              </c:ext>
            </c:extLst>
          </c:dPt>
          <c:dPt>
            <c:idx val="5"/>
            <c:bubble3D val="0"/>
            <c:spPr>
              <a:solidFill>
                <a:srgbClr val="939598"/>
              </a:solidFill>
              <a:ln w="19050">
                <a:noFill/>
              </a:ln>
              <a:effectLst/>
            </c:spPr>
            <c:extLst>
              <c:ext xmlns:c16="http://schemas.microsoft.com/office/drawing/2014/chart" uri="{C3380CC4-5D6E-409C-BE32-E72D297353CC}">
                <c16:uniqueId val="{00000006-5A08-E24F-A4E9-07500224DA4C}"/>
              </c:ext>
            </c:extLst>
          </c:dPt>
          <c:dPt>
            <c:idx val="6"/>
            <c:bubble3D val="0"/>
            <c:spPr>
              <a:solidFill>
                <a:srgbClr val="6D6E71"/>
              </a:solidFill>
              <a:ln w="19050">
                <a:noFill/>
              </a:ln>
              <a:effectLst/>
            </c:spPr>
            <c:extLst>
              <c:ext xmlns:c16="http://schemas.microsoft.com/office/drawing/2014/chart" uri="{C3380CC4-5D6E-409C-BE32-E72D297353CC}">
                <c16:uniqueId val="{00000007-5A08-E24F-A4E9-07500224DA4C}"/>
              </c:ext>
            </c:extLst>
          </c:dPt>
          <c:dPt>
            <c:idx val="7"/>
            <c:bubble3D val="0"/>
            <c:spPr>
              <a:solidFill>
                <a:srgbClr val="414042"/>
              </a:solidFill>
              <a:ln w="19050">
                <a:noFill/>
              </a:ln>
              <a:effectLst/>
            </c:spPr>
            <c:extLst>
              <c:ext xmlns:c16="http://schemas.microsoft.com/office/drawing/2014/chart" uri="{C3380CC4-5D6E-409C-BE32-E72D297353CC}">
                <c16:uniqueId val="{00000008-5A08-E24F-A4E9-07500224DA4C}"/>
              </c:ext>
            </c:extLst>
          </c:dPt>
          <c:cat>
            <c:strRef>
              <c:f>Sheet1!$A$2:$A$9</c:f>
              <c:strCache>
                <c:ptCount val="8"/>
                <c:pt idx="0">
                  <c:v>Palvelujen ostot</c:v>
                </c:pt>
                <c:pt idx="1">
                  <c:v>Henkilöstökulut</c:v>
                </c:pt>
                <c:pt idx="2">
                  <c:v>Avustukset</c:v>
                </c:pt>
                <c:pt idx="3">
                  <c:v>Poistot ja arvonalentumiset</c:v>
                </c:pt>
                <c:pt idx="4">
                  <c:v>Aineet, tarvikkeet ja tavarat</c:v>
                </c:pt>
                <c:pt idx="5">
                  <c:v>Vuokrakulut</c:v>
                </c:pt>
                <c:pt idx="6">
                  <c:v>Rahoituskulut</c:v>
                </c:pt>
                <c:pt idx="7">
                  <c:v>Muut toimintakulut</c:v>
                </c:pt>
              </c:strCache>
            </c:strRef>
          </c:cat>
          <c:val>
            <c:numRef>
              <c:f>Sheet1!$B$2:$B$9</c:f>
              <c:numCache>
                <c:formatCode>General</c:formatCode>
                <c:ptCount val="8"/>
                <c:pt idx="0">
                  <c:v>28.9</c:v>
                </c:pt>
                <c:pt idx="1">
                  <c:v>39.700000000000003</c:v>
                </c:pt>
                <c:pt idx="2">
                  <c:v>5.4</c:v>
                </c:pt>
                <c:pt idx="3">
                  <c:v>12.3</c:v>
                </c:pt>
                <c:pt idx="4">
                  <c:v>2.4</c:v>
                </c:pt>
                <c:pt idx="5">
                  <c:v>8.3000000000000007</c:v>
                </c:pt>
                <c:pt idx="6">
                  <c:v>2.2999999999999998</c:v>
                </c:pt>
                <c:pt idx="7">
                  <c:v>0.6</c:v>
                </c:pt>
              </c:numCache>
            </c:numRef>
          </c:val>
          <c:extLst>
            <c:ext xmlns:c16="http://schemas.microsoft.com/office/drawing/2014/chart" uri="{C3380CC4-5D6E-409C-BE32-E72D297353CC}">
              <c16:uniqueId val="{00000000-5A08-E24F-A4E9-07500224DA4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5CCBEB"/>
              </a:solidFill>
              <a:ln w="19050">
                <a:noFill/>
              </a:ln>
              <a:effectLst/>
            </c:spPr>
            <c:extLst>
              <c:ext xmlns:c16="http://schemas.microsoft.com/office/drawing/2014/chart" uri="{C3380CC4-5D6E-409C-BE32-E72D297353CC}">
                <c16:uniqueId val="{00000001-4749-CA4C-8119-C37EE1B7F75B}"/>
              </c:ext>
            </c:extLst>
          </c:dPt>
          <c:dPt>
            <c:idx val="1"/>
            <c:bubble3D val="0"/>
            <c:spPr>
              <a:solidFill>
                <a:srgbClr val="F1F2F2"/>
              </a:solidFill>
              <a:ln w="19050">
                <a:noFill/>
              </a:ln>
              <a:effectLst/>
            </c:spPr>
            <c:extLst>
              <c:ext xmlns:c16="http://schemas.microsoft.com/office/drawing/2014/chart" uri="{C3380CC4-5D6E-409C-BE32-E72D297353CC}">
                <c16:uniqueId val="{00000002-4749-CA4C-8119-C37EE1B7F75B}"/>
              </c:ext>
            </c:extLst>
          </c:dPt>
          <c:dPt>
            <c:idx val="2"/>
            <c:bubble3D val="0"/>
            <c:spPr>
              <a:solidFill>
                <a:srgbClr val="E6E7E8"/>
              </a:solidFill>
              <a:ln w="19050">
                <a:noFill/>
              </a:ln>
              <a:effectLst/>
            </c:spPr>
            <c:extLst>
              <c:ext xmlns:c16="http://schemas.microsoft.com/office/drawing/2014/chart" uri="{C3380CC4-5D6E-409C-BE32-E72D297353CC}">
                <c16:uniqueId val="{00000003-4749-CA4C-8119-C37EE1B7F75B}"/>
              </c:ext>
            </c:extLst>
          </c:dPt>
          <c:dPt>
            <c:idx val="3"/>
            <c:bubble3D val="0"/>
            <c:spPr>
              <a:solidFill>
                <a:srgbClr val="D1D3D4"/>
              </a:solidFill>
              <a:ln w="19050">
                <a:noFill/>
              </a:ln>
              <a:effectLst/>
            </c:spPr>
            <c:extLst>
              <c:ext xmlns:c16="http://schemas.microsoft.com/office/drawing/2014/chart" uri="{C3380CC4-5D6E-409C-BE32-E72D297353CC}">
                <c16:uniqueId val="{00000004-4749-CA4C-8119-C37EE1B7F75B}"/>
              </c:ext>
            </c:extLst>
          </c:dPt>
          <c:dPt>
            <c:idx val="4"/>
            <c:bubble3D val="0"/>
            <c:spPr>
              <a:solidFill>
                <a:srgbClr val="A7A9AC"/>
              </a:solidFill>
              <a:ln w="19050">
                <a:noFill/>
              </a:ln>
              <a:effectLst/>
            </c:spPr>
            <c:extLst>
              <c:ext xmlns:c16="http://schemas.microsoft.com/office/drawing/2014/chart" uri="{C3380CC4-5D6E-409C-BE32-E72D297353CC}">
                <c16:uniqueId val="{00000005-4749-CA4C-8119-C37EE1B7F75B}"/>
              </c:ext>
            </c:extLst>
          </c:dPt>
          <c:dPt>
            <c:idx val="5"/>
            <c:bubble3D val="0"/>
            <c:spPr>
              <a:solidFill>
                <a:srgbClr val="939598"/>
              </a:solidFill>
              <a:ln w="19050">
                <a:noFill/>
              </a:ln>
              <a:effectLst/>
            </c:spPr>
            <c:extLst>
              <c:ext xmlns:c16="http://schemas.microsoft.com/office/drawing/2014/chart" uri="{C3380CC4-5D6E-409C-BE32-E72D297353CC}">
                <c16:uniqueId val="{00000006-4749-CA4C-8119-C37EE1B7F75B}"/>
              </c:ext>
            </c:extLst>
          </c:dPt>
          <c:dPt>
            <c:idx val="6"/>
            <c:bubble3D val="0"/>
            <c:spPr>
              <a:solidFill>
                <a:srgbClr val="6D6E71"/>
              </a:solidFill>
              <a:ln w="19050">
                <a:noFill/>
              </a:ln>
              <a:effectLst/>
            </c:spPr>
            <c:extLst>
              <c:ext xmlns:c16="http://schemas.microsoft.com/office/drawing/2014/chart" uri="{C3380CC4-5D6E-409C-BE32-E72D297353CC}">
                <c16:uniqueId val="{00000007-4749-CA4C-8119-C37EE1B7F75B}"/>
              </c:ext>
            </c:extLst>
          </c:dPt>
          <c:dPt>
            <c:idx val="7"/>
            <c:bubble3D val="0"/>
            <c:spPr>
              <a:solidFill>
                <a:srgbClr val="414042"/>
              </a:solidFill>
              <a:ln w="19050">
                <a:noFill/>
              </a:ln>
              <a:effectLst/>
            </c:spPr>
            <c:extLst>
              <c:ext xmlns:c16="http://schemas.microsoft.com/office/drawing/2014/chart" uri="{C3380CC4-5D6E-409C-BE32-E72D297353CC}">
                <c16:uniqueId val="{00000008-4749-CA4C-8119-C37EE1B7F75B}"/>
              </c:ext>
            </c:extLst>
          </c:dPt>
          <c:cat>
            <c:strRef>
              <c:f>Sheet1!$A$2:$A$9</c:f>
              <c:strCache>
                <c:ptCount val="8"/>
                <c:pt idx="0">
                  <c:v>Verotulot</c:v>
                </c:pt>
                <c:pt idx="1">
                  <c:v>Valtionosuudet</c:v>
                </c:pt>
                <c:pt idx="2">
                  <c:v>Myyntituotot</c:v>
                </c:pt>
                <c:pt idx="3">
                  <c:v>Maksutuotot</c:v>
                </c:pt>
                <c:pt idx="4">
                  <c:v>Rahoitustuotot</c:v>
                </c:pt>
                <c:pt idx="5">
                  <c:v>Vuokratuotot</c:v>
                </c:pt>
                <c:pt idx="6">
                  <c:v>Muut toimintatuotot</c:v>
                </c:pt>
                <c:pt idx="7">
                  <c:v>Tuet ja avustukset</c:v>
                </c:pt>
              </c:strCache>
            </c:strRef>
          </c:cat>
          <c:val>
            <c:numRef>
              <c:f>Sheet1!$B$2:$B$9</c:f>
              <c:numCache>
                <c:formatCode>General</c:formatCode>
                <c:ptCount val="8"/>
                <c:pt idx="0">
                  <c:v>58.8</c:v>
                </c:pt>
                <c:pt idx="1">
                  <c:v>7.5</c:v>
                </c:pt>
                <c:pt idx="2">
                  <c:v>9.1</c:v>
                </c:pt>
                <c:pt idx="3">
                  <c:v>4.5999999999999996</c:v>
                </c:pt>
                <c:pt idx="4">
                  <c:v>4.7</c:v>
                </c:pt>
                <c:pt idx="5">
                  <c:v>10.199999999999999</c:v>
                </c:pt>
                <c:pt idx="6">
                  <c:v>2.1</c:v>
                </c:pt>
                <c:pt idx="7">
                  <c:v>3</c:v>
                </c:pt>
              </c:numCache>
            </c:numRef>
          </c:val>
          <c:extLst>
            <c:ext xmlns:c16="http://schemas.microsoft.com/office/drawing/2014/chart" uri="{C3380CC4-5D6E-409C-BE32-E72D297353CC}">
              <c16:uniqueId val="{00000000-4749-CA4C-8119-C37EE1B7F75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5CCBEB"/>
              </a:solidFill>
              <a:ln w="19050">
                <a:noFill/>
              </a:ln>
              <a:effectLst/>
            </c:spPr>
            <c:extLst>
              <c:ext xmlns:c16="http://schemas.microsoft.com/office/drawing/2014/chart" uri="{C3380CC4-5D6E-409C-BE32-E72D297353CC}">
                <c16:uniqueId val="{00000001-2251-8148-88BF-D2D45E00A338}"/>
              </c:ext>
            </c:extLst>
          </c:dPt>
          <c:dPt>
            <c:idx val="1"/>
            <c:bubble3D val="0"/>
            <c:spPr>
              <a:solidFill>
                <a:srgbClr val="F1F2F2"/>
              </a:solidFill>
              <a:ln w="19050">
                <a:noFill/>
              </a:ln>
              <a:effectLst/>
            </c:spPr>
            <c:extLst>
              <c:ext xmlns:c16="http://schemas.microsoft.com/office/drawing/2014/chart" uri="{C3380CC4-5D6E-409C-BE32-E72D297353CC}">
                <c16:uniqueId val="{00000002-2251-8148-88BF-D2D45E00A338}"/>
              </c:ext>
            </c:extLst>
          </c:dPt>
          <c:dPt>
            <c:idx val="2"/>
            <c:bubble3D val="0"/>
            <c:spPr>
              <a:solidFill>
                <a:srgbClr val="E6E7E8"/>
              </a:solidFill>
              <a:ln w="19050">
                <a:noFill/>
              </a:ln>
              <a:effectLst/>
            </c:spPr>
            <c:extLst>
              <c:ext xmlns:c16="http://schemas.microsoft.com/office/drawing/2014/chart" uri="{C3380CC4-5D6E-409C-BE32-E72D297353CC}">
                <c16:uniqueId val="{00000003-2251-8148-88BF-D2D45E00A338}"/>
              </c:ext>
            </c:extLst>
          </c:dPt>
          <c:dPt>
            <c:idx val="3"/>
            <c:bubble3D val="0"/>
            <c:spPr>
              <a:solidFill>
                <a:srgbClr val="D1D3D4"/>
              </a:solidFill>
              <a:ln w="19050">
                <a:noFill/>
              </a:ln>
              <a:effectLst/>
            </c:spPr>
            <c:extLst>
              <c:ext xmlns:c16="http://schemas.microsoft.com/office/drawing/2014/chart" uri="{C3380CC4-5D6E-409C-BE32-E72D297353CC}">
                <c16:uniqueId val="{00000004-2251-8148-88BF-D2D45E00A338}"/>
              </c:ext>
            </c:extLst>
          </c:dPt>
          <c:dPt>
            <c:idx val="4"/>
            <c:bubble3D val="0"/>
            <c:spPr>
              <a:solidFill>
                <a:srgbClr val="A7A9AC"/>
              </a:solidFill>
              <a:ln w="19050">
                <a:noFill/>
              </a:ln>
              <a:effectLst/>
            </c:spPr>
            <c:extLst>
              <c:ext xmlns:c16="http://schemas.microsoft.com/office/drawing/2014/chart" uri="{C3380CC4-5D6E-409C-BE32-E72D297353CC}">
                <c16:uniqueId val="{00000005-2251-8148-88BF-D2D45E00A338}"/>
              </c:ext>
            </c:extLst>
          </c:dPt>
          <c:dPt>
            <c:idx val="5"/>
            <c:bubble3D val="0"/>
            <c:spPr>
              <a:solidFill>
                <a:srgbClr val="939598"/>
              </a:solidFill>
              <a:ln w="19050">
                <a:noFill/>
              </a:ln>
              <a:effectLst/>
            </c:spPr>
            <c:extLst>
              <c:ext xmlns:c16="http://schemas.microsoft.com/office/drawing/2014/chart" uri="{C3380CC4-5D6E-409C-BE32-E72D297353CC}">
                <c16:uniqueId val="{00000006-2251-8148-88BF-D2D45E00A338}"/>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30A3-7F48-A0CF-9D306C59D1E8}"/>
              </c:ext>
            </c:extLst>
          </c:dPt>
          <c:cat>
            <c:strRef>
              <c:f>Sheet1!$A$2:$A$8</c:f>
              <c:strCache>
                <c:ptCount val="7"/>
                <c:pt idx="0">
                  <c:v>Kiinteät rakenteet ja laitteet</c:v>
                </c:pt>
                <c:pt idx="1">
                  <c:v>Rakennukset ja rakennelmat</c:v>
                </c:pt>
                <c:pt idx="2">
                  <c:v>Maa- ja vesialueet</c:v>
                </c:pt>
                <c:pt idx="3">
                  <c:v>Osakkeet ja osuudet</c:v>
                </c:pt>
                <c:pt idx="4">
                  <c:v>Koneet ja kalusto</c:v>
                </c:pt>
                <c:pt idx="5">
                  <c:v>Muut pitkävaikutteiset menot </c:v>
                </c:pt>
                <c:pt idx="6">
                  <c:v>Muut aineelliset hyödykkeet</c:v>
                </c:pt>
              </c:strCache>
            </c:strRef>
          </c:cat>
          <c:val>
            <c:numRef>
              <c:f>Sheet1!$B$2:$B$8</c:f>
              <c:numCache>
                <c:formatCode>General</c:formatCode>
                <c:ptCount val="7"/>
                <c:pt idx="0">
                  <c:v>37</c:v>
                </c:pt>
                <c:pt idx="1">
                  <c:v>31</c:v>
                </c:pt>
                <c:pt idx="2">
                  <c:v>7</c:v>
                </c:pt>
                <c:pt idx="3">
                  <c:v>18</c:v>
                </c:pt>
                <c:pt idx="4">
                  <c:v>4</c:v>
                </c:pt>
                <c:pt idx="5">
                  <c:v>3</c:v>
                </c:pt>
                <c:pt idx="6">
                  <c:v>0</c:v>
                </c:pt>
              </c:numCache>
            </c:numRef>
          </c:val>
          <c:extLst>
            <c:ext xmlns:c16="http://schemas.microsoft.com/office/drawing/2014/chart" uri="{C3380CC4-5D6E-409C-BE32-E72D297353CC}">
              <c16:uniqueId val="{00000000-2251-8148-88BF-D2D45E00A33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33DAE404-DD2B-4DE5-B0CE-992ED5713C2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FC15FA0B-E055-434F-9E11-CCA88C7883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D2137A-EBCB-49EC-9734-26FC45E32E86}" type="datetimeFigureOut">
              <a:rPr lang="fi-FI" smtClean="0"/>
              <a:t>12.6.2025</a:t>
            </a:fld>
            <a:endParaRPr lang="fi-FI"/>
          </a:p>
        </p:txBody>
      </p:sp>
      <p:sp>
        <p:nvSpPr>
          <p:cNvPr id="4" name="Alatunnisteen paikkamerkki 3">
            <a:extLst>
              <a:ext uri="{FF2B5EF4-FFF2-40B4-BE49-F238E27FC236}">
                <a16:creationId xmlns:a16="http://schemas.microsoft.com/office/drawing/2014/main" id="{988F5078-AF5B-496C-93A1-3CA8AC44E71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1542F74D-8F19-4A29-8457-0C7AB1C560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CCCB98-25CB-4FD0-B2B3-A73A24D4DE4B}" type="slidenum">
              <a:rPr lang="fi-FI" smtClean="0"/>
              <a:t>‹#›</a:t>
            </a:fld>
            <a:endParaRPr lang="fi-FI"/>
          </a:p>
        </p:txBody>
      </p:sp>
    </p:spTree>
    <p:extLst>
      <p:ext uri="{BB962C8B-B14F-4D97-AF65-F5344CB8AC3E}">
        <p14:creationId xmlns:p14="http://schemas.microsoft.com/office/powerpoint/2010/main" val="115554372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6CCC1C-3D33-4DD6-9439-6415BA8504E7}" type="datetimeFigureOut">
              <a:rPr lang="fi-FI" smtClean="0"/>
              <a:t>12.6.2025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99F7F8-48A1-4863-ABF0-01A9D479BFD7}" type="slidenum">
              <a:rPr lang="fi-FI" smtClean="0"/>
              <a:t>‹#›</a:t>
            </a:fld>
            <a:endParaRPr lang="fi-FI"/>
          </a:p>
        </p:txBody>
      </p:sp>
    </p:spTree>
    <p:extLst>
      <p:ext uri="{BB962C8B-B14F-4D97-AF65-F5344CB8AC3E}">
        <p14:creationId xmlns:p14="http://schemas.microsoft.com/office/powerpoint/2010/main" val="25822017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businesstampere.com/business-tampere-data/"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pxdata.stat.fi/PXWeb/pxweb/fi/StatFin/StatFin__vaerak/statfin_vaerak_pxt_11ra.px"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businesstampere.com/ekosysteemit-ja-verkostot/"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app.powerbi.com/view?r=eyJrIjoiYzkwNjcxMjYtZDRhYS00MjA5LTk1ODYtYjlkMDY4ODFhMzY0IiwidCI6ImRkZTVkYzEyLWJkM2MtNGMwNi04NWNjLTM0MzYxZWZlOWFkNCIsImMiOjl9"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visitfinland.stat.fi/PXWeb/pxweb/fi/VisitFinland/VisitFinland__Majoitustilastot/visitfinland_matk_pxt_116y.px"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app.powerbi.com/view?r=eyJrIjoiYjk5YzlhYjctNTZmNy00M2U2LThhMDgtYmY1Njk4NDdiYWFlIiwidCI6ImRkZTVkYzEyLWJkM2MtNGMwNi04NWNjLTM0MzYxZWZlOWFkNCIsImMiOjl9"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kuhamaa.fi/jarvet/"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www.tampere.fi/liitteet/5o2F1q9zz/jarvivesiraportti07.pdf" TargetMode="External"/><Relationship Id="rId5" Type="http://schemas.openxmlformats.org/officeDocument/2006/relationships/hyperlink" Target="https://www.tampere.fi/asuminen-ja-ymparisto/ymparisto-ja-luonto/puistot-ja-viheralueet.html" TargetMode="External"/><Relationship Id="rId4" Type="http://schemas.openxmlformats.org/officeDocument/2006/relationships/hyperlink" Target="https://www.tampere.fi/asuminen-ja-ymparisto/ymparisto-ja-luonto/metsat.html"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nokiaarena.fi/info/tietoa-areenasta/"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tampere.fi/tiedostot/r/MWOuHmvk9/tampereen_raitiotien_seudullinen_ys_19.2.2021.pdf"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tampere.fi/kulttuuri-ja-vapaa-aika/liikunta/liikuntapaikat/talviuintipaikat.html"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www.tampere.fi/kulttuuri-ja-vapaa-aika/liikunta/liikuntapaikat/frisbeegolfradat.html" TargetMode="External"/><Relationship Id="rId5" Type="http://schemas.openxmlformats.org/officeDocument/2006/relationships/hyperlink" Target="https://www.tampere.fi/kulttuuri-ja-vapaa-aika/liikunta/liikuntapaikat/beachvolleykentat.html" TargetMode="External"/><Relationship Id="rId4" Type="http://schemas.openxmlformats.org/officeDocument/2006/relationships/hyperlink" Target="https://www.tampere.fi/kulttuuri-ja-vapaa-aika/liikunta/liikuntapaikat/kuntosalit.html"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tampere.fi/vapaa-aika-ja-harrastukset/leikkipaikat"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pp.powerbi.com/view?r=eyJrIjoiMzY4NTEzMjQtNTAxYS00NmRlLWI4NTYtOGQ5YzJmMjdmOTZiIiwidCI6ImRkZTVkYzEyLWJkM2MtNGMwNi04NWNjLTM0MzYxZWZlOWFkNCIsImMiOjh9"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pxdata.stat.fi/PXWeb/pxweb/fi/StatFin/StatFin__vaerak/statfin_vaerak_pxt_11ra.px"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tampere.fi/talous/toiminnan-ja-talouden-seuranta#henkilostokertomukset"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94B831-DB3A-C444-A46A-82F5B0D537F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latunnisteen paikkamerkki 4">
            <a:extLst>
              <a:ext uri="{FF2B5EF4-FFF2-40B4-BE49-F238E27FC236}">
                <a16:creationId xmlns:a16="http://schemas.microsoft.com/office/drawing/2014/main" id="{28EFCACD-B607-4D16-B386-125E3C8D27B9}"/>
              </a:ext>
            </a:extLst>
          </p:cNvPr>
          <p:cNvSpPr>
            <a:spLocks noGrp="1"/>
          </p:cNvSpPr>
          <p:nvPr>
            <p:ph type="ftr" sz="quarter" idx="4"/>
          </p:nvPr>
        </p:nvSpPr>
        <p:spPr/>
        <p:txBody>
          <a:bodyPr/>
          <a:lstStyle/>
          <a:p>
            <a:endParaRPr lang="fi-FI"/>
          </a:p>
        </p:txBody>
      </p:sp>
    </p:spTree>
    <p:extLst>
      <p:ext uri="{BB962C8B-B14F-4D97-AF65-F5344CB8AC3E}">
        <p14:creationId xmlns:p14="http://schemas.microsoft.com/office/powerpoint/2010/main" val="3746693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94B831-DB3A-C444-A46A-82F5B0D537F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1160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94B831-DB3A-C444-A46A-82F5B0D537F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643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94B831-DB3A-C444-A46A-82F5B0D537F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085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Footer Placeholder 3"/>
          <p:cNvSpPr>
            <a:spLocks noGrp="1"/>
          </p:cNvSpPr>
          <p:nvPr>
            <p:ph type="ftr" sz="quarter" idx="4"/>
          </p:nvPr>
        </p:nvSpPr>
        <p:spPr/>
        <p:txBody>
          <a:bodyPr/>
          <a:lstStyle/>
          <a:p>
            <a:endParaRPr lang="fi-FI"/>
          </a:p>
        </p:txBody>
      </p:sp>
      <p:sp>
        <p:nvSpPr>
          <p:cNvPr id="5" name="Slide Number Placeholder 4"/>
          <p:cNvSpPr>
            <a:spLocks noGrp="1"/>
          </p:cNvSpPr>
          <p:nvPr>
            <p:ph type="sldNum" sz="quarter" idx="5"/>
          </p:nvPr>
        </p:nvSpPr>
        <p:spPr/>
        <p:txBody>
          <a:bodyPr/>
          <a:lstStyle/>
          <a:p>
            <a:fld id="{C199F7F8-48A1-4863-ABF0-01A9D479BFD7}" type="slidenum">
              <a:rPr lang="fi-FI" smtClean="0"/>
              <a:t>14</a:t>
            </a:fld>
            <a:endParaRPr lang="fi-FI"/>
          </a:p>
        </p:txBody>
      </p:sp>
    </p:spTree>
    <p:extLst>
      <p:ext uri="{BB962C8B-B14F-4D97-AF65-F5344CB8AC3E}">
        <p14:creationId xmlns:p14="http://schemas.microsoft.com/office/powerpoint/2010/main" val="1678225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Korkeakoulujen panostaminen tutkimukseen, tuotekehitykseen ja yritysyhteistyöhön on synnyttänyt menestystarinoita esimerkiksi pelialalle, teollisuuteen ja terveysteknologiaan.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 on yksi johtavista kuvantamisen ja kamerateknologioiden osaamiskeskuksista maailmanlaajuisesti ja Euroopan mittakaavassa ykkönen.</a:t>
            </a:r>
            <a:r>
              <a:rPr lang="en-US" sz="1800" b="0" i="0">
                <a:solidFill>
                  <a:srgbClr val="444444"/>
                </a:solidFill>
                <a:effectLst/>
                <a:latin typeface="Calibri" panose="020F0502020204030204" pitchFamily="34" charset="0"/>
              </a:rPr>
              <a:t>​</a:t>
            </a:r>
            <a:br>
              <a:rPr lang="en-US" sz="1800" b="0" i="0">
                <a:solidFill>
                  <a:srgbClr val="444444"/>
                </a:solidFill>
                <a:effectLst/>
                <a:latin typeface="Calibri" panose="020F0502020204030204" pitchFamily="34" charset="0"/>
              </a:rPr>
            </a:br>
            <a:r>
              <a:rPr lang="fi-FI" sz="1800" b="0" i="0" u="none" strike="noStrike">
                <a:solidFill>
                  <a:srgbClr val="000000"/>
                </a:solidFill>
                <a:effectLst/>
                <a:latin typeface="Calibri" panose="020F0502020204030204" pitchFamily="34" charset="0"/>
              </a:rPr>
              <a:t>Lähde: https://businesstampere.com/fi/investoinnit/investointimahdollisuudet/tampereen-karkitoimialat/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Tampereen seudulla toimivat kiertotalous- ja cleantech-yritykset tarjoavat monenlaisia innovatiivisia ratkaisuja, elinkaaripalveluita ja automatiikkaa eri toimialoille.</a:t>
            </a:r>
            <a:r>
              <a:rPr lang="en-US" sz="1800" b="0" i="0">
                <a:solidFill>
                  <a:srgbClr val="444444"/>
                </a:solidFill>
                <a:effectLst/>
                <a:latin typeface="Calibri" panose="020F0502020204030204" pitchFamily="34" charset="0"/>
              </a:rPr>
              <a:t>​</a:t>
            </a:r>
            <a:br>
              <a:rPr lang="en-US" sz="1800" b="0" i="0">
                <a:solidFill>
                  <a:srgbClr val="444444"/>
                </a:solidFill>
                <a:effectLst/>
                <a:latin typeface="Calibri" panose="020F0502020204030204" pitchFamily="34" charset="0"/>
              </a:rPr>
            </a:br>
            <a:r>
              <a:rPr lang="fi-FI" sz="1800" b="0" i="0" u="none" strike="noStrike">
                <a:solidFill>
                  <a:srgbClr val="000000"/>
                </a:solidFill>
                <a:effectLst/>
                <a:latin typeface="Calibri" panose="020F0502020204030204" pitchFamily="34" charset="0"/>
              </a:rPr>
              <a:t>Lähde: https://businesstampere.com/fi/toimintaymparisto/liiketoimintaekosysteemit/tampereen-seudun-kiertotalous-ekosysteemi/</a:t>
            </a:r>
            <a:endParaRPr lang="en-US"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15</a:t>
            </a:fld>
            <a:endParaRPr lang="fi-FI"/>
          </a:p>
        </p:txBody>
      </p:sp>
    </p:spTree>
    <p:extLst>
      <p:ext uri="{BB962C8B-B14F-4D97-AF65-F5344CB8AC3E}">
        <p14:creationId xmlns:p14="http://schemas.microsoft.com/office/powerpoint/2010/main" val="313773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Tampere on aikaisemmin tunnettu perinteisenä teollisuuskaupunkina. Kangaspakat ovat vaihtuneet koodinpätkiin – raskaan teollisuuden rinnalle on tullut yhä enemmän älyteknologiaa.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 on vetovoimainen startup-kaupunki, koska: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Koulutetun työvoiman hyvä saatavuus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Edullisempaa kuin pääkaupunkiseudulla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Korkeakouluyhteistyöstä osaajia ja ideoita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Keskeinen sijainti</a:t>
            </a:r>
            <a:endParaRPr lang="en-US" sz="1800" b="0" i="0">
              <a:solidFill>
                <a:srgbClr val="444444"/>
              </a:solidFill>
              <a:effectLst/>
              <a:latin typeface="Arial" panose="020B060402020202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16</a:t>
            </a:fld>
            <a:endParaRPr lang="fi-FI"/>
          </a:p>
        </p:txBody>
      </p:sp>
    </p:spTree>
    <p:extLst>
      <p:ext uri="{BB962C8B-B14F-4D97-AF65-F5344CB8AC3E}">
        <p14:creationId xmlns:p14="http://schemas.microsoft.com/office/powerpoint/2010/main" val="1529386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- 15 vuotta täyttäneistä perusasteen jälkeinen tutkinto on 79 % (koko maa 74 %) (31.12.2019)</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- 15 vuotta täyttäneestä väestöstä korkeakoulutettuja on 38 % (31.12.2019)</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- 20 vuotta täyttäneestä väestöstä korkeakoulutettuja puolestaan 40 % (31.12.2019)</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https://pxnet2.stat.fi/PXWeb/pxweb/fi/StatFin/StatFin__kou__vkour/statfin_vkour_pxt_12bq.px/</a:t>
            </a:r>
            <a:endParaRPr lang="en-US"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17</a:t>
            </a:fld>
            <a:endParaRPr lang="fi-FI"/>
          </a:p>
        </p:txBody>
      </p:sp>
    </p:spTree>
    <p:extLst>
      <p:ext uri="{BB962C8B-B14F-4D97-AF65-F5344CB8AC3E}">
        <p14:creationId xmlns:p14="http://schemas.microsoft.com/office/powerpoint/2010/main" val="3413152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1" i="0" u="none" strike="noStrike">
                <a:solidFill>
                  <a:srgbClr val="000000"/>
                </a:solidFill>
                <a:effectLst/>
                <a:latin typeface="Calibri" panose="020F0502020204030204" pitchFamily="34" charset="0"/>
              </a:rPr>
              <a:t>7 lukiota ja 1 aikuislukio</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Päivälukioissa n. 3500 ja aikuislukiossa n. 550 opiskelijaa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1" i="0" u="none" strike="noStrike" err="1">
                <a:solidFill>
                  <a:srgbClr val="000000"/>
                </a:solidFill>
                <a:effectLst/>
                <a:latin typeface="Calibri" panose="020F0502020204030204" pitchFamily="34" charset="0"/>
              </a:rPr>
              <a:t>Tredu</a:t>
            </a:r>
            <a:r>
              <a:rPr lang="fi-FI" sz="1800" b="1" i="0" u="none" strike="noStrike">
                <a:solidFill>
                  <a:srgbClr val="000000"/>
                </a:solidFill>
                <a:effectLst/>
                <a:latin typeface="Calibri" panose="020F0502020204030204" pitchFamily="34" charset="0"/>
              </a:rPr>
              <a:t> (Tampereen Seudun ammattiopisto)</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17 000 nuorta ja aikuista opiskelijaa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29 perustutkintoa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21 ammattitutkintoa ja 11 erikoisammattitutkintoa (v. 2022)</a:t>
            </a:r>
            <a:endParaRPr lang="en-US" sz="1800" b="0" i="0">
              <a:solidFill>
                <a:srgbClr val="444444"/>
              </a:solidFill>
              <a:effectLst/>
              <a:latin typeface="Arial" panose="020B060402020202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18</a:t>
            </a:fld>
            <a:endParaRPr lang="fi-FI"/>
          </a:p>
        </p:txBody>
      </p:sp>
    </p:spTree>
    <p:extLst>
      <p:ext uri="{BB962C8B-B14F-4D97-AF65-F5344CB8AC3E}">
        <p14:creationId xmlns:p14="http://schemas.microsoft.com/office/powerpoint/2010/main" val="3731166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Tampereen yliopisto ja Tampereen ammattikorkeakoulu muodostavat monialaisen korkeakouluyhteisön. </a:t>
            </a:r>
            <a:r>
              <a:rPr lang="en-US" sz="1800" b="0" i="0">
                <a:solidFill>
                  <a:srgbClr val="444444"/>
                </a:solidFill>
                <a:effectLst/>
                <a:latin typeface="Calibri" panose="020F0502020204030204" pitchFamily="34" charset="0"/>
              </a:rPr>
              <a:t>​</a:t>
            </a:r>
          </a:p>
          <a:p>
            <a:pPr algn="l" rtl="0" fontAlgn="base"/>
            <a:r>
              <a:rPr lang="fi-FI"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p>
          <a:p>
            <a:pPr algn="l" rtl="0" fontAlgn="base"/>
            <a:r>
              <a:rPr lang="fi-FI" sz="1800" b="0" i="0" u="none" strike="noStrike">
                <a:solidFill>
                  <a:srgbClr val="000000"/>
                </a:solidFill>
                <a:effectLst/>
                <a:latin typeface="Calibri" panose="020F0502020204030204" pitchFamily="34" charset="0"/>
              </a:rPr>
              <a:t>Korkeakouluyhteisössä on yhteensä noin 35 000 tutkinto-opiskelijaa. Opiskelijoista kolmannes opiskelee Tampereen ammattikorkeakoulussa, kaksi kolmannesta yliopistossa.</a:t>
            </a:r>
            <a:r>
              <a:rPr lang="en-US" sz="1800" b="0" i="0">
                <a:solidFill>
                  <a:srgbClr val="444444"/>
                </a:solidFill>
                <a:effectLst/>
                <a:latin typeface="Calibri" panose="020F0502020204030204" pitchFamily="34" charset="0"/>
              </a:rPr>
              <a:t>​</a:t>
            </a:r>
          </a:p>
          <a:p>
            <a:pPr algn="l" rtl="0" fontAlgn="base"/>
            <a:r>
              <a:rPr lang="fi-FI" sz="1800" b="0" i="0" u="none" strike="noStrike">
                <a:solidFill>
                  <a:srgbClr val="000000"/>
                </a:solidFill>
                <a:effectLst/>
                <a:latin typeface="Calibri" panose="020F0502020204030204" pitchFamily="34" charset="0"/>
              </a:rPr>
              <a:t>TAMK:ssa aloittaa vuosittain 2 000 uutta opiskelijaa, yliopistossa 4 000. Lisäksi avoimen korkeakoulun kursseille ja erilaisiin täydennyskoulutuksiin osallistuu vuosittain tuhansia opiskelijoita.</a:t>
            </a:r>
            <a:r>
              <a:rPr lang="en-US" sz="1800" b="0" i="0">
                <a:solidFill>
                  <a:srgbClr val="444444"/>
                </a:solidFill>
                <a:effectLst/>
                <a:latin typeface="Calibri" panose="020F0502020204030204" pitchFamily="34" charset="0"/>
              </a:rPr>
              <a:t>​</a:t>
            </a:r>
          </a:p>
          <a:p>
            <a:pPr algn="l" rtl="0" fontAlgn="base"/>
            <a:r>
              <a:rPr lang="fi-FI"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p>
          <a:p>
            <a:pPr algn="l" rtl="0" fontAlgn="base"/>
            <a:r>
              <a:rPr lang="fi-FI" sz="1800" b="0" i="0" u="none" strike="noStrike">
                <a:solidFill>
                  <a:srgbClr val="000000"/>
                </a:solidFill>
                <a:effectLst/>
                <a:latin typeface="Calibri" panose="020F0502020204030204" pitchFamily="34" charset="0"/>
              </a:rPr>
              <a:t>Henkilöstöä lähes 5 000 hlö</a:t>
            </a:r>
            <a:endParaRPr lang="en-US" sz="1800"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5 kampusta Tampereella (Hervanta, Kauppi, Keskusta, TAMK pääkampus ja Mediapolis), toimintaa myös muilla paikkakunnilla (Ikaalinen, Mänttä-Vilppula, Pori, Seinäjoki, Virrat)</a:t>
            </a:r>
            <a:r>
              <a:rPr lang="en-US" sz="1800" b="0" i="0">
                <a:solidFill>
                  <a:srgbClr val="444444"/>
                </a:solidFill>
                <a:effectLst/>
                <a:latin typeface="Calibri" panose="020F0502020204030204" pitchFamily="34" charset="0"/>
              </a:rPr>
              <a:t>​</a:t>
            </a:r>
          </a:p>
          <a:p>
            <a:pPr algn="l" rtl="0" fontAlgn="base"/>
            <a:r>
              <a:rPr lang="fi-FI"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p>
          <a:p>
            <a:pPr algn="l" rtl="0" fontAlgn="base"/>
            <a:r>
              <a:rPr lang="fi-FI" sz="1800" b="0" i="0" u="none" strike="noStrike">
                <a:solidFill>
                  <a:srgbClr val="000000"/>
                </a:solidFill>
                <a:effectLst/>
                <a:latin typeface="Calibri" panose="020F0502020204030204" pitchFamily="34" charset="0"/>
              </a:rPr>
              <a:t>Kärkialoja ovat tekniikka, terveys ja yhteiskunta.</a:t>
            </a:r>
            <a:r>
              <a:rPr lang="en-US" sz="1800" b="0" i="0">
                <a:solidFill>
                  <a:srgbClr val="444444"/>
                </a:solidFill>
                <a:effectLst/>
                <a:latin typeface="Calibri" panose="020F0502020204030204" pitchFamily="34" charset="0"/>
              </a:rPr>
              <a:t>​</a:t>
            </a:r>
          </a:p>
          <a:p>
            <a:pPr algn="l" rtl="0" fontAlgn="base"/>
            <a:r>
              <a:rPr lang="fi-FI"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p>
          <a:p>
            <a:pPr algn="l" rtl="0" fontAlgn="base"/>
            <a:r>
              <a:rPr lang="fi-FI" sz="1800" b="0" i="0" u="none" strike="noStrike">
                <a:solidFill>
                  <a:srgbClr val="000000"/>
                </a:solidFill>
                <a:effectLst/>
                <a:latin typeface="Calibri" panose="020F0502020204030204" pitchFamily="34" charset="0"/>
              </a:rPr>
              <a:t>Tampereen yliopistossa on seitsemän tiedekuntaa:</a:t>
            </a:r>
            <a:r>
              <a:rPr lang="en-US" sz="1800" b="0" i="0">
                <a:solidFill>
                  <a:srgbClr val="444444"/>
                </a:solidFill>
                <a:effectLst/>
                <a:latin typeface="Calibri" panose="020F0502020204030204" pitchFamily="34" charset="0"/>
              </a:rPr>
              <a:t>​</a:t>
            </a:r>
          </a:p>
          <a:p>
            <a:pPr algn="l" rtl="0" fontAlgn="base"/>
            <a:r>
              <a:rPr lang="fi-FI" sz="1800" b="0" i="0" u="none" strike="noStrike">
                <a:solidFill>
                  <a:srgbClr val="000000"/>
                </a:solidFill>
                <a:effectLst/>
                <a:latin typeface="Calibri" panose="020F0502020204030204" pitchFamily="34" charset="0"/>
              </a:rPr>
              <a:t>1) Informaatioteknologia ja viestintä</a:t>
            </a:r>
            <a:r>
              <a:rPr lang="en-US" sz="1800" b="0" i="0">
                <a:solidFill>
                  <a:srgbClr val="444444"/>
                </a:solidFill>
                <a:effectLst/>
                <a:latin typeface="Calibri" panose="020F0502020204030204" pitchFamily="34" charset="0"/>
              </a:rPr>
              <a:t>​</a:t>
            </a:r>
          </a:p>
          <a:p>
            <a:pPr algn="l" rtl="0" fontAlgn="base"/>
            <a:r>
              <a:rPr lang="fi-FI" sz="1800" b="0" i="0" u="none" strike="noStrike">
                <a:solidFill>
                  <a:srgbClr val="000000"/>
                </a:solidFill>
                <a:effectLst/>
                <a:latin typeface="Calibri" panose="020F0502020204030204" pitchFamily="34" charset="0"/>
              </a:rPr>
              <a:t>2) Johtaminen ja talous</a:t>
            </a:r>
            <a:r>
              <a:rPr lang="en-US" sz="1800" b="0" i="0">
                <a:solidFill>
                  <a:srgbClr val="444444"/>
                </a:solidFill>
                <a:effectLst/>
                <a:latin typeface="Calibri" panose="020F0502020204030204" pitchFamily="34" charset="0"/>
              </a:rPr>
              <a:t>​</a:t>
            </a:r>
          </a:p>
          <a:p>
            <a:pPr algn="l" rtl="0" fontAlgn="base"/>
            <a:r>
              <a:rPr lang="fi-FI" sz="1800" b="0" i="0" u="none" strike="noStrike">
                <a:solidFill>
                  <a:srgbClr val="000000"/>
                </a:solidFill>
                <a:effectLst/>
                <a:latin typeface="Calibri" panose="020F0502020204030204" pitchFamily="34" charset="0"/>
              </a:rPr>
              <a:t>3) Kasvatustieteet ja kulttuuri</a:t>
            </a:r>
            <a:r>
              <a:rPr lang="en-US" sz="1800" b="0" i="0">
                <a:solidFill>
                  <a:srgbClr val="444444"/>
                </a:solidFill>
                <a:effectLst/>
                <a:latin typeface="Calibri" panose="020F0502020204030204" pitchFamily="34" charset="0"/>
              </a:rPr>
              <a:t>​</a:t>
            </a:r>
          </a:p>
          <a:p>
            <a:pPr algn="l" rtl="0" fontAlgn="base"/>
            <a:r>
              <a:rPr lang="fi-FI" sz="1800" b="0" i="0" u="none" strike="noStrike">
                <a:solidFill>
                  <a:srgbClr val="000000"/>
                </a:solidFill>
                <a:effectLst/>
                <a:latin typeface="Calibri" panose="020F0502020204030204" pitchFamily="34" charset="0"/>
              </a:rPr>
              <a:t>4) Lääketiede ja terveysteknologia</a:t>
            </a:r>
            <a:r>
              <a:rPr lang="en-US" sz="1800" b="0" i="0">
                <a:solidFill>
                  <a:srgbClr val="444444"/>
                </a:solidFill>
                <a:effectLst/>
                <a:latin typeface="Calibri" panose="020F0502020204030204" pitchFamily="34" charset="0"/>
              </a:rPr>
              <a:t>​</a:t>
            </a:r>
          </a:p>
          <a:p>
            <a:pPr algn="l" rtl="0" fontAlgn="base"/>
            <a:r>
              <a:rPr lang="fi-FI" sz="1800" b="0" i="0" u="none" strike="noStrike">
                <a:solidFill>
                  <a:srgbClr val="000000"/>
                </a:solidFill>
                <a:effectLst/>
                <a:latin typeface="Calibri" panose="020F0502020204030204" pitchFamily="34" charset="0"/>
              </a:rPr>
              <a:t>5) Rakennettu ympäristö</a:t>
            </a:r>
            <a:r>
              <a:rPr lang="en-US" sz="1800" b="0" i="0">
                <a:solidFill>
                  <a:srgbClr val="444444"/>
                </a:solidFill>
                <a:effectLst/>
                <a:latin typeface="Calibri" panose="020F0502020204030204" pitchFamily="34" charset="0"/>
              </a:rPr>
              <a:t>​</a:t>
            </a:r>
          </a:p>
          <a:p>
            <a:pPr algn="l" rtl="0" fontAlgn="base"/>
            <a:r>
              <a:rPr lang="fi-FI" sz="1800" b="0" i="0" u="none" strike="noStrike">
                <a:solidFill>
                  <a:srgbClr val="000000"/>
                </a:solidFill>
                <a:effectLst/>
                <a:latin typeface="Calibri" panose="020F0502020204030204" pitchFamily="34" charset="0"/>
              </a:rPr>
              <a:t>6) Tekniikka ja luonnontieteet</a:t>
            </a:r>
            <a:r>
              <a:rPr lang="en-US" sz="1800" b="0" i="0">
                <a:solidFill>
                  <a:srgbClr val="444444"/>
                </a:solidFill>
                <a:effectLst/>
                <a:latin typeface="Calibri" panose="020F0502020204030204" pitchFamily="34" charset="0"/>
              </a:rPr>
              <a:t>​</a:t>
            </a:r>
          </a:p>
          <a:p>
            <a:pPr algn="l" rtl="0" fontAlgn="base"/>
            <a:r>
              <a:rPr lang="fi-FI" sz="1800" b="0" i="0" u="none" strike="noStrike">
                <a:solidFill>
                  <a:srgbClr val="000000"/>
                </a:solidFill>
                <a:effectLst/>
                <a:latin typeface="Calibri" panose="020F0502020204030204" pitchFamily="34" charset="0"/>
              </a:rPr>
              <a:t>7) Yhteiskuntatieteet</a:t>
            </a:r>
            <a:r>
              <a:rPr lang="en-US" sz="1800" b="0" i="0">
                <a:solidFill>
                  <a:srgbClr val="444444"/>
                </a:solidFill>
                <a:effectLst/>
                <a:latin typeface="Calibri" panose="020F0502020204030204" pitchFamily="34" charset="0"/>
              </a:rPr>
              <a:t>​</a:t>
            </a:r>
          </a:p>
          <a:p>
            <a:pPr algn="l" rtl="0" fontAlgn="base"/>
            <a:r>
              <a:rPr lang="fi-FI"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p>
          <a:p>
            <a:pPr algn="l" rtl="0" fontAlgn="base"/>
            <a:r>
              <a:rPr lang="fi-FI" sz="1800" b="0" i="0" u="none" strike="noStrike" err="1">
                <a:solidFill>
                  <a:srgbClr val="000000"/>
                </a:solidFill>
                <a:effectLst/>
                <a:latin typeface="Calibri" panose="020F0502020204030204" pitchFamily="34" charset="0"/>
              </a:rPr>
              <a:t>TAMKissa</a:t>
            </a:r>
            <a:r>
              <a:rPr lang="fi-FI" sz="1800" b="0" i="0" u="none" strike="noStrike">
                <a:solidFill>
                  <a:srgbClr val="000000"/>
                </a:solidFill>
                <a:effectLst/>
                <a:latin typeface="Calibri" panose="020F0502020204030204" pitchFamily="34" charset="0"/>
              </a:rPr>
              <a:t> on viisi osaamisyksikköä (vastaavat tiedekuntia):</a:t>
            </a:r>
            <a:r>
              <a:rPr lang="en-US" sz="1800" b="0" i="0">
                <a:solidFill>
                  <a:srgbClr val="444444"/>
                </a:solidFill>
                <a:effectLst/>
                <a:latin typeface="Calibri" panose="020F0502020204030204" pitchFamily="34" charset="0"/>
              </a:rPr>
              <a:t>​</a:t>
            </a:r>
          </a:p>
          <a:p>
            <a:pPr marL="0" indent="0" algn="l" rtl="0" fontAlgn="base">
              <a:buNone/>
            </a:pPr>
            <a:r>
              <a:rPr lang="fi-FI" sz="1800" b="0" i="0" u="none" strike="noStrike">
                <a:solidFill>
                  <a:srgbClr val="000000"/>
                </a:solidFill>
                <a:effectLst/>
                <a:latin typeface="Calibri" panose="020F0502020204030204" pitchFamily="34" charset="0"/>
              </a:rPr>
              <a:t>1) Liiketoiminta ja media</a:t>
            </a:r>
          </a:p>
          <a:p>
            <a:pPr marL="0" marR="0" lvl="0" indent="0" algn="l" defTabSz="914400" rtl="0" eaLnBrk="1" fontAlgn="base" latinLnBrk="0" hangingPunct="1">
              <a:lnSpc>
                <a:spcPct val="100000"/>
              </a:lnSpc>
              <a:spcBef>
                <a:spcPts val="0"/>
              </a:spcBef>
              <a:spcAft>
                <a:spcPts val="0"/>
              </a:spcAft>
              <a:buClrTx/>
              <a:buSzTx/>
              <a:buFontTx/>
              <a:buNone/>
              <a:tabLst/>
              <a:defRPr/>
            </a:pPr>
            <a:r>
              <a:rPr lang="fi-FI" sz="2800" b="0" i="0" u="none" strike="noStrike">
                <a:solidFill>
                  <a:srgbClr val="555555"/>
                </a:solidFill>
                <a:effectLst/>
                <a:latin typeface="Lucida Sans Unicode" panose="020B0602030504020204" pitchFamily="34" charset="0"/>
              </a:rPr>
              <a:t>2) </a:t>
            </a:r>
            <a:r>
              <a:rPr lang="fi-FI" sz="2800" b="0" i="0">
                <a:solidFill>
                  <a:srgbClr val="555555"/>
                </a:solidFill>
                <a:effectLst/>
                <a:latin typeface="Lucida Sans Unicode" panose="020B0602030504020204" pitchFamily="34" charset="0"/>
              </a:rPr>
              <a:t>Pedagogiset ratkaisut ja kulttuuri</a:t>
            </a:r>
          </a:p>
          <a:p>
            <a:pPr marL="0" indent="0" algn="l" rtl="0" fontAlgn="base">
              <a:buNone/>
            </a:pPr>
            <a:r>
              <a:rPr lang="fi-FI" sz="2800" b="0" i="0" u="none" strike="noStrike">
                <a:solidFill>
                  <a:srgbClr val="555555"/>
                </a:solidFill>
                <a:effectLst/>
                <a:latin typeface="Lucida Sans Unicode" panose="020B0602030504020204" pitchFamily="34" charset="0"/>
              </a:rPr>
              <a:t>3) </a:t>
            </a:r>
            <a:r>
              <a:rPr lang="fi-FI" sz="4000" b="0" i="0" u="none" strike="noStrike">
                <a:solidFill>
                  <a:srgbClr val="555555"/>
                </a:solidFill>
                <a:effectLst/>
                <a:latin typeface="Lucida Sans Unicode" panose="020B0602030504020204" pitchFamily="34" charset="0"/>
              </a:rPr>
              <a:t>R</a:t>
            </a:r>
            <a:r>
              <a:rPr lang="fi-FI" sz="4000" b="0" i="0">
                <a:solidFill>
                  <a:srgbClr val="555555"/>
                </a:solidFill>
                <a:effectLst/>
                <a:latin typeface="Lucida Sans Unicode" panose="020B0602030504020204" pitchFamily="34" charset="0"/>
              </a:rPr>
              <a:t>akennettu ympäristö ja biotalous</a:t>
            </a:r>
            <a:br>
              <a:rPr lang="fi-FI" sz="4000" b="0" i="0">
                <a:solidFill>
                  <a:srgbClr val="555555"/>
                </a:solidFill>
                <a:effectLst/>
                <a:latin typeface="Lucida Sans Unicode" panose="020B0602030504020204" pitchFamily="34" charset="0"/>
              </a:rPr>
            </a:br>
            <a:r>
              <a:rPr lang="fi-FI" sz="4000" b="0" i="0">
                <a:solidFill>
                  <a:srgbClr val="555555"/>
                </a:solidFill>
                <a:effectLst/>
                <a:latin typeface="Lucida Sans Unicode" panose="020B0602030504020204" pitchFamily="34" charset="0"/>
              </a:rPr>
              <a:t>4) Teollisuusteknologia</a:t>
            </a:r>
          </a:p>
          <a:p>
            <a:pPr marL="0" indent="0" algn="l" rtl="0" fontAlgn="base">
              <a:buNone/>
            </a:pPr>
            <a:r>
              <a:rPr lang="fi-FI" sz="4000" b="0" i="0" u="none" strike="noStrike">
                <a:solidFill>
                  <a:srgbClr val="555555"/>
                </a:solidFill>
                <a:effectLst/>
                <a:latin typeface="Lucida Sans Unicode" panose="020B0602030504020204" pitchFamily="34" charset="0"/>
              </a:rPr>
              <a:t>5) S</a:t>
            </a:r>
            <a:r>
              <a:rPr lang="fi-FI" sz="4000" b="0" i="0">
                <a:solidFill>
                  <a:srgbClr val="555555"/>
                </a:solidFill>
                <a:effectLst/>
                <a:latin typeface="Lucida Sans Unicode" panose="020B0602030504020204" pitchFamily="34" charset="0"/>
              </a:rPr>
              <a:t>osiaali- ja terveysala</a:t>
            </a:r>
          </a:p>
          <a:p>
            <a:pPr marL="0" indent="0" algn="l" rtl="0" fontAlgn="base">
              <a:buNone/>
            </a:pPr>
            <a:endParaRPr lang="fi-FI" sz="2800" b="0" i="0" u="none" strike="noStrike">
              <a:solidFill>
                <a:srgbClr val="555555"/>
              </a:solidFill>
              <a:effectLst/>
              <a:latin typeface="Lucida Sans Unicode" panose="020B0602030504020204" pitchFamily="34" charset="0"/>
            </a:endParaRPr>
          </a:p>
          <a:p>
            <a:pPr marL="0" indent="0" algn="l" rtl="0" fontAlgn="base">
              <a:buNone/>
            </a:pPr>
            <a:r>
              <a:rPr lang="fi-FI" sz="1800" b="0" i="0" u="none" strike="noStrike">
                <a:solidFill>
                  <a:srgbClr val="000000"/>
                </a:solidFill>
                <a:effectLst/>
                <a:latin typeface="Calibri" panose="020F0502020204030204" pitchFamily="34" charset="0"/>
              </a:rPr>
              <a:t>Lähde: viestinta.tau@tuni.fi</a:t>
            </a:r>
            <a:r>
              <a:rPr lang="en-US" sz="1800" b="0" i="0">
                <a:solidFill>
                  <a:srgbClr val="444444"/>
                </a:solidFill>
                <a:effectLst/>
                <a:latin typeface="Calibri" panose="020F0502020204030204" pitchFamily="34" charset="0"/>
              </a:rPr>
              <a:t>​ ja viestinta.tamk@tuni.fi</a:t>
            </a:r>
          </a:p>
          <a:p>
            <a:pPr algn="l" rtl="0" fontAlgn="base"/>
            <a:endParaRPr lang="en-US" sz="1800" b="0" i="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err="1">
                <a:solidFill>
                  <a:srgbClr val="444444"/>
                </a:solidFill>
                <a:effectLst/>
                <a:latin typeface="Calibri" panose="020F0502020204030204" pitchFamily="34" charset="0"/>
              </a:rPr>
              <a:t>Lisäksi</a:t>
            </a:r>
            <a:r>
              <a:rPr lang="en-US" sz="1200" b="0" i="0">
                <a:solidFill>
                  <a:srgbClr val="444444"/>
                </a:solidFill>
                <a:effectLst/>
                <a:latin typeface="Calibri" panose="020F0502020204030204" pitchFamily="34" charset="0"/>
              </a:rPr>
              <a:t> </a:t>
            </a:r>
            <a:r>
              <a:rPr lang="en-US" sz="1200" b="0" i="0" err="1">
                <a:solidFill>
                  <a:srgbClr val="444444"/>
                </a:solidFill>
                <a:effectLst/>
                <a:latin typeface="Calibri" panose="020F0502020204030204" pitchFamily="34" charset="0"/>
              </a:rPr>
              <a:t>Tampereella</a:t>
            </a:r>
            <a:r>
              <a:rPr lang="en-US" sz="1200" b="0" i="0">
                <a:solidFill>
                  <a:srgbClr val="444444"/>
                </a:solidFill>
                <a:effectLst/>
                <a:latin typeface="Calibri" panose="020F0502020204030204" pitchFamily="34" charset="0"/>
              </a:rPr>
              <a:t> </a:t>
            </a:r>
            <a:r>
              <a:rPr lang="en-US" sz="1200" b="0" i="0" err="1">
                <a:solidFill>
                  <a:srgbClr val="444444"/>
                </a:solidFill>
                <a:effectLst/>
                <a:latin typeface="Calibri" panose="020F0502020204030204" pitchFamily="34" charset="0"/>
              </a:rPr>
              <a:t>toimii</a:t>
            </a:r>
            <a:r>
              <a:rPr lang="en-US" sz="1200" b="0" i="0">
                <a:solidFill>
                  <a:srgbClr val="444444"/>
                </a:solidFill>
                <a:effectLst/>
                <a:latin typeface="Calibri" panose="020F0502020204030204" pitchFamily="34" charset="0"/>
              </a:rPr>
              <a:t> </a:t>
            </a:r>
            <a:r>
              <a:rPr lang="en-US" sz="1200" b="0" i="0" err="1">
                <a:solidFill>
                  <a:srgbClr val="444444"/>
                </a:solidFill>
                <a:effectLst/>
                <a:latin typeface="Calibri" panose="020F0502020204030204" pitchFamily="34" charset="0"/>
              </a:rPr>
              <a:t>Poliisiammattikorkeakoulu</a:t>
            </a:r>
            <a:r>
              <a:rPr lang="en-US" sz="1200" b="0" i="0">
                <a:solidFill>
                  <a:srgbClr val="444444"/>
                </a:solidFill>
                <a:effectLst/>
                <a:latin typeface="Calibri" panose="020F0502020204030204" pitchFamily="34" charset="0"/>
              </a:rPr>
              <a:t> POLAMK.</a:t>
            </a:r>
            <a:endParaRPr lang="en-US" sz="1800" b="0" i="0">
              <a:solidFill>
                <a:srgbClr val="444444"/>
              </a:solidFill>
              <a:effectLst/>
              <a:latin typeface="Calibri" panose="020F0502020204030204" pitchFamily="34" charset="0"/>
            </a:endParaRPr>
          </a:p>
          <a:p>
            <a:pPr algn="l" rtl="0" fontAlgn="base"/>
            <a:endParaRPr lang="en-US"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19</a:t>
            </a:fld>
            <a:endParaRPr lang="fi-FI"/>
          </a:p>
        </p:txBody>
      </p:sp>
    </p:spTree>
    <p:extLst>
      <p:ext uri="{BB962C8B-B14F-4D97-AF65-F5344CB8AC3E}">
        <p14:creationId xmlns:p14="http://schemas.microsoft.com/office/powerpoint/2010/main" val="1355138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Footer Placeholder 3"/>
          <p:cNvSpPr>
            <a:spLocks noGrp="1"/>
          </p:cNvSpPr>
          <p:nvPr>
            <p:ph type="ftr" sz="quarter" idx="4"/>
          </p:nvPr>
        </p:nvSpPr>
        <p:spPr/>
        <p:txBody>
          <a:bodyPr/>
          <a:lstStyle/>
          <a:p>
            <a:endParaRPr lang="fi-FI"/>
          </a:p>
        </p:txBody>
      </p:sp>
      <p:sp>
        <p:nvSpPr>
          <p:cNvPr id="5" name="Slide Number Placeholder 4"/>
          <p:cNvSpPr>
            <a:spLocks noGrp="1"/>
          </p:cNvSpPr>
          <p:nvPr>
            <p:ph type="sldNum" sz="quarter" idx="5"/>
          </p:nvPr>
        </p:nvSpPr>
        <p:spPr/>
        <p:txBody>
          <a:bodyPr/>
          <a:lstStyle/>
          <a:p>
            <a:fld id="{C199F7F8-48A1-4863-ABF0-01A9D479BFD7}" type="slidenum">
              <a:rPr lang="fi-FI" smtClean="0"/>
              <a:t>20</a:t>
            </a:fld>
            <a:endParaRPr lang="fi-FI"/>
          </a:p>
        </p:txBody>
      </p:sp>
    </p:spTree>
    <p:extLst>
      <p:ext uri="{BB962C8B-B14F-4D97-AF65-F5344CB8AC3E}">
        <p14:creationId xmlns:p14="http://schemas.microsoft.com/office/powerpoint/2010/main" val="1699989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a:t>
            </a:fld>
            <a:endParaRPr lang="fi-FI"/>
          </a:p>
        </p:txBody>
      </p:sp>
    </p:spTree>
    <p:extLst>
      <p:ext uri="{BB962C8B-B14F-4D97-AF65-F5344CB8AC3E}">
        <p14:creationId xmlns:p14="http://schemas.microsoft.com/office/powerpoint/2010/main" val="3407501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dirty="0">
                <a:solidFill>
                  <a:srgbClr val="444444"/>
                </a:solidFill>
                <a:effectLst/>
                <a:latin typeface="Calibri" panose="020F0502020204030204" pitchFamily="34" charset="0"/>
              </a:rPr>
              <a:t>​</a:t>
            </a:r>
            <a:r>
              <a:rPr lang="fi-FI" sz="1800" b="0" i="0" u="none" strike="noStrike" dirty="0">
                <a:solidFill>
                  <a:srgbClr val="000000"/>
                </a:solidFill>
                <a:effectLst/>
                <a:latin typeface="Calibri" panose="020F0502020204030204" pitchFamily="34" charset="0"/>
              </a:rPr>
              <a:t>Tampereen kaupunkiseudun työpaikoista suurin osa on terveys ja sosiaalipalveluiden työpaikkoja, teollisuuden työpaikkoja</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sekä kaupan alan työpaikkoja.</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Lähde: Business Tampere/Tiedot ja analyysit Tampereen kaupunkiseudun elinvoimasta</a:t>
            </a:r>
          </a:p>
          <a:p>
            <a:pPr algn="l" rtl="0" fontAlgn="base"/>
            <a:endParaRPr lang="fi-FI" sz="1800" b="0" i="0" u="none" strike="noStrike" dirty="0">
              <a:solidFill>
                <a:srgbClr val="000000"/>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i-FI" sz="1200" b="0" i="0" u="none" strike="noStrike" dirty="0">
                <a:solidFill>
                  <a:srgbClr val="000000"/>
                </a:solidFill>
                <a:effectLst/>
                <a:latin typeface="Calibri" panose="020F0502020204030204" pitchFamily="34" charset="0"/>
              </a:rPr>
              <a:t>Työttömyysaste 11,8 % (Pirkanmaa, </a:t>
            </a:r>
            <a:r>
              <a:rPr lang="fi-FI" altLang="fi-FI" sz="1200" dirty="0">
                <a:solidFill>
                  <a:schemeClr val="tx1">
                    <a:lumMod val="75000"/>
                    <a:lumOff val="25000"/>
                  </a:schemeClr>
                </a:solidFill>
                <a:latin typeface="Calibri" panose="020F0502020204030204"/>
              </a:rPr>
              <a:t>Työllisyyskatsaus </a:t>
            </a:r>
            <a:r>
              <a:rPr lang="fi-FI" altLang="fi-FI" sz="1200" dirty="0">
                <a:solidFill>
                  <a:schemeClr val="tx1"/>
                </a:solidFill>
                <a:latin typeface="Calibri" panose="020F0502020204030204"/>
              </a:rPr>
              <a:t>3/2025)</a:t>
            </a:r>
            <a:endParaRPr lang="fi-FI" altLang="fi-FI" sz="1200" dirty="0">
              <a:solidFill>
                <a:schemeClr val="tx1"/>
              </a:solidFill>
              <a:latin typeface="Calibri" panose="020F0502020204030204"/>
              <a:cs typeface="Calibri"/>
            </a:endParaRPr>
          </a:p>
          <a:p>
            <a:pPr algn="l" rtl="0" fontAlgn="base"/>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21</a:t>
            </a:fld>
            <a:endParaRPr lang="fi-FI"/>
          </a:p>
        </p:txBody>
      </p:sp>
    </p:spTree>
    <p:extLst>
      <p:ext uri="{BB962C8B-B14F-4D97-AF65-F5344CB8AC3E}">
        <p14:creationId xmlns:p14="http://schemas.microsoft.com/office/powerpoint/2010/main" val="114952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Tiedot: </a:t>
            </a:r>
            <a:r>
              <a:rPr lang="en-US" sz="2800" dirty="0">
                <a:hlinkClick r:id="rId3"/>
              </a:rPr>
              <a:t>Business Tampere Data - Business Tampere</a:t>
            </a:r>
            <a:r>
              <a:rPr lang="en-US" sz="2800" dirty="0"/>
              <a:t> </a:t>
            </a:r>
          </a:p>
          <a:p>
            <a:pPr algn="l" rtl="0" fontAlgn="base"/>
            <a:r>
              <a:rPr lang="en-US" sz="2800" b="0" i="0" u="none" strike="noStrike" dirty="0" err="1">
                <a:solidFill>
                  <a:srgbClr val="000000"/>
                </a:solidFill>
                <a:effectLst/>
                <a:latin typeface="Calibri" panose="020F0502020204030204" pitchFamily="34" charset="0"/>
              </a:rPr>
              <a:t>Luvut</a:t>
            </a:r>
            <a:r>
              <a:rPr lang="en-US" sz="2800" b="0" i="0" u="none" strike="noStrike" dirty="0">
                <a:solidFill>
                  <a:srgbClr val="000000"/>
                </a:solidFill>
                <a:effectLst/>
                <a:latin typeface="Calibri" panose="020F0502020204030204" pitchFamily="34" charset="0"/>
              </a:rPr>
              <a:t> </a:t>
            </a:r>
            <a:r>
              <a:rPr lang="en-US" sz="2800" b="0" i="0" u="none" strike="noStrike" dirty="0" err="1">
                <a:solidFill>
                  <a:srgbClr val="000000"/>
                </a:solidFill>
                <a:effectLst/>
                <a:latin typeface="Calibri" panose="020F0502020204030204" pitchFamily="34" charset="0"/>
              </a:rPr>
              <a:t>vuodelta</a:t>
            </a:r>
            <a:r>
              <a:rPr lang="en-US" sz="2800" b="0" i="0" u="none" strike="noStrike" dirty="0">
                <a:solidFill>
                  <a:srgbClr val="000000"/>
                </a:solidFill>
                <a:effectLst/>
                <a:latin typeface="Calibri" panose="020F0502020204030204" pitchFamily="34" charset="0"/>
              </a:rPr>
              <a:t> 2024.</a:t>
            </a:r>
            <a:endParaRPr lang="fi-FI" sz="1800" b="0" i="0" u="none" strike="noStrike" dirty="0">
              <a:solidFill>
                <a:srgbClr val="000000"/>
              </a:solidFill>
              <a:effectLst/>
              <a:latin typeface="Calibri" panose="020F0502020204030204" pitchFamily="34" charset="0"/>
            </a:endParaRPr>
          </a:p>
          <a:p>
            <a:pPr algn="l" rtl="0" fontAlgn="base"/>
            <a:endParaRPr lang="fi-FI" sz="1800" b="0" i="0" u="none" strike="noStrike" dirty="0">
              <a:solidFill>
                <a:srgbClr val="000000"/>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 tuo elämään laatua. </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1" i="0" u="none" strike="noStrike" dirty="0">
                <a:solidFill>
                  <a:srgbClr val="000000"/>
                </a:solidFill>
                <a:effectLst/>
                <a:latin typeface="Calibri" panose="020F0502020204030204" pitchFamily="34" charset="0"/>
              </a:rPr>
              <a:t>Todisteet:</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Tampereella on paljon työpaikkoja sekä korkeakoulutetuille että ammatillisille osaajille mm. teollisuudessa, ICT-sektorilla ja sote-sektorilla.</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Asuntojen hintataso on Tampereella pääkaupunkiseutua alhaisempi. Erilaisia asumisvaihtoehtoja on tarjolla runsaasti.</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Palvelut ja elämykset ovat helposti saavutettavissa julkisilla liikennevälineillä tai kävellen. </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Tampereella on monipuolinen kulttuuritarjonta ja erinomaiset mahdollisuudet liikunnan harrastamiseen. Mm. 23 museota, parikymmentä teatteria, maailmanluokan filharmonia, eniten musiikin Teosto-ilmoituksia/asukas, yli 20 yleistä saunaa.</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 on rento ja mutkaton kaupunki, jossa on helppo tuntea olonsa kotoisaksi. Vain joka kolmas asukas on syntyperäinen tamperelainen – mutta tamperelaisuudesta ollaan ylpeitä. Tampere onkin useiden tutkimusten mukaan houkuttelevin kaupunki Suomessa.</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Opiskelijoiden tärkein sijaintikriteeri on työpaikat. Positiivisen työllistymisen tarina yhtenä elinkeinostrategian (BT) ja veto/pitovoiman tavoitteena.</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https://www.aamulehti.fi/a/9bd3552b-dfa0-463f-8d3a-00cb9f3ed1f7</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Veto- ja pitovoimaseminaarin pohjalta noussut tavoite: tamperelaisuuden kokemuksen vahvistaminen</a:t>
            </a:r>
            <a:r>
              <a:rPr lang="fi-FI" sz="1800" b="0" i="0" dirty="0">
                <a:solidFill>
                  <a:srgbClr val="444444"/>
                </a:solidFill>
                <a:effectLst/>
                <a:latin typeface="Calibri" panose="020F0502020204030204" pitchFamily="34" charset="0"/>
              </a:rPr>
              <a:t>​</a:t>
            </a:r>
            <a:br>
              <a:rPr lang="fi-FI" sz="1800" b="0" i="0" dirty="0">
                <a:solidFill>
                  <a:srgbClr val="444444"/>
                </a:solidFill>
                <a:effectLst/>
                <a:latin typeface="Calibri" panose="020F0502020204030204" pitchFamily="34" charset="0"/>
              </a:rPr>
            </a:br>
            <a:r>
              <a:rPr lang="fi-FI" sz="1800" b="0" i="0" u="none" strike="noStrike" dirty="0">
                <a:solidFill>
                  <a:srgbClr val="000000"/>
                </a:solidFill>
                <a:effectLst/>
                <a:latin typeface="Calibri" panose="020F0502020204030204" pitchFamily="34" charset="0"/>
              </a:rPr>
              <a:t>https://www.tamperelainen.fi/artikkeli/714284-tilastot-kertovat-vain-joka-kolmas-tamperelainen-on-syntyperainen-tamperelainen </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22</a:t>
            </a:fld>
            <a:endParaRPr lang="fi-FI"/>
          </a:p>
        </p:txBody>
      </p:sp>
    </p:spTree>
    <p:extLst>
      <p:ext uri="{BB962C8B-B14F-4D97-AF65-F5344CB8AC3E}">
        <p14:creationId xmlns:p14="http://schemas.microsoft.com/office/powerpoint/2010/main" val="203610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a:cs typeface="Calibri"/>
              </a:rPr>
              <a:t>Vierasta kieltä puhuvia </a:t>
            </a:r>
            <a:r>
              <a:rPr lang="fi-FI" sz="1800" dirty="0">
                <a:solidFill>
                  <a:srgbClr val="000000"/>
                </a:solidFill>
                <a:latin typeface="Calibri"/>
                <a:cs typeface="Calibri"/>
              </a:rPr>
              <a:t>29 579 (2024</a:t>
            </a:r>
            <a:r>
              <a:rPr lang="fi-FI" sz="1800" b="0" i="0" u="none" strike="noStrike" dirty="0">
                <a:solidFill>
                  <a:srgbClr val="000000"/>
                </a:solidFill>
                <a:effectLst/>
                <a:latin typeface="Calibri"/>
                <a:cs typeface="Calibri"/>
              </a:rPr>
              <a:t>)</a:t>
            </a:r>
            <a:r>
              <a:rPr lang="fi-FI" sz="1800" dirty="0">
                <a:solidFill>
                  <a:srgbClr val="000000"/>
                </a:solidFill>
                <a:latin typeface="Calibri"/>
                <a:cs typeface="Calibri"/>
              </a:rPr>
              <a:t> </a:t>
            </a:r>
            <a:r>
              <a:rPr lang="fi-FI" sz="1200" dirty="0">
                <a:hlinkClick r:id="rId3"/>
              </a:rPr>
              <a:t>Tunnuslukuja väestöstä muuttujina Alue, Tiedot ja Vuosi. </a:t>
            </a:r>
            <a:r>
              <a:rPr lang="fi-FI" sz="1200" dirty="0" err="1">
                <a:hlinkClick r:id="rId3"/>
              </a:rPr>
              <a:t>PxWeb</a:t>
            </a:r>
            <a:r>
              <a:rPr lang="fi-FI" sz="10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r>
              <a:rPr lang="fi-FI" sz="1800" dirty="0">
                <a:solidFill>
                  <a:srgbClr val="000000"/>
                </a:solidFill>
                <a:latin typeface="Calibri"/>
                <a:cs typeface="Calibri"/>
              </a:rPr>
              <a:t>Kansainvälisen</a:t>
            </a:r>
            <a:r>
              <a:rPr lang="fi-FI" sz="1800" b="0" i="0" u="none" strike="noStrike" dirty="0">
                <a:solidFill>
                  <a:srgbClr val="000000"/>
                </a:solidFill>
                <a:effectLst/>
                <a:latin typeface="Calibri"/>
                <a:cs typeface="Calibri"/>
              </a:rPr>
              <a:t> väestön sekä vieraskielisten määrä kasvaa vuosittain.</a:t>
            </a:r>
            <a:r>
              <a:rPr lang="en-US" sz="1800" b="0" i="0" dirty="0">
                <a:solidFill>
                  <a:srgbClr val="444444"/>
                </a:solidFill>
                <a:effectLst/>
                <a:latin typeface="Calibri"/>
                <a:cs typeface="Calibri"/>
              </a:rPr>
              <a:t>​</a:t>
            </a:r>
            <a:endParaRPr lang="en-US" sz="2800" b="0" i="0" dirty="0">
              <a:solidFill>
                <a:srgbClr val="444444"/>
              </a:solidFill>
              <a:effectLst/>
              <a:latin typeface="Calibri" panose="020F0502020204030204" pitchFamily="34" charset="0"/>
              <a:cs typeface="Calibri" panose="020F0502020204030204" pitchFamily="34" charset="0"/>
            </a:endParaRPr>
          </a:p>
          <a:p>
            <a:pPr fontAlgn="base"/>
            <a:r>
              <a:rPr lang="fi-FI" sz="1800" b="0" i="0" u="none" strike="noStrike" dirty="0">
                <a:solidFill>
                  <a:srgbClr val="000000"/>
                </a:solidFill>
                <a:effectLst/>
                <a:latin typeface="Calibri"/>
                <a:cs typeface="Calibri"/>
              </a:rPr>
              <a:t>Vuonna </a:t>
            </a:r>
            <a:r>
              <a:rPr lang="fi-FI" sz="1800" dirty="0">
                <a:solidFill>
                  <a:srgbClr val="000000"/>
                </a:solidFill>
                <a:latin typeface="Calibri"/>
                <a:cs typeface="Calibri"/>
              </a:rPr>
              <a:t>2022</a:t>
            </a:r>
            <a:r>
              <a:rPr lang="fi-FI" sz="1800" b="0" i="0" u="none" strike="noStrike" dirty="0">
                <a:solidFill>
                  <a:srgbClr val="000000"/>
                </a:solidFill>
                <a:effectLst/>
                <a:latin typeface="Calibri"/>
                <a:cs typeface="Calibri"/>
              </a:rPr>
              <a:t> vieraskielisten osuus väestöstä oli </a:t>
            </a:r>
            <a:r>
              <a:rPr lang="fi-FI" sz="1800" dirty="0">
                <a:solidFill>
                  <a:srgbClr val="000000"/>
                </a:solidFill>
                <a:latin typeface="Calibri"/>
                <a:cs typeface="Calibri"/>
              </a:rPr>
              <a:t>9 </a:t>
            </a:r>
            <a:r>
              <a:rPr lang="fi-FI" sz="1800" b="0" i="0" u="none" strike="noStrike" dirty="0">
                <a:solidFill>
                  <a:srgbClr val="000000"/>
                </a:solidFill>
                <a:effectLst/>
                <a:latin typeface="Calibri"/>
                <a:cs typeface="Calibri"/>
              </a:rPr>
              <a:t>prosenttia. Eniten kaupungissa asui v. </a:t>
            </a:r>
            <a:r>
              <a:rPr lang="fi-FI" sz="1800" dirty="0">
                <a:solidFill>
                  <a:srgbClr val="000000"/>
                </a:solidFill>
                <a:latin typeface="Calibri"/>
                <a:cs typeface="Calibri"/>
              </a:rPr>
              <a:t>2022</a:t>
            </a:r>
            <a:r>
              <a:rPr lang="fi-FI" sz="1800" b="0" i="0" u="none" strike="noStrike" dirty="0">
                <a:solidFill>
                  <a:srgbClr val="000000"/>
                </a:solidFill>
                <a:effectLst/>
                <a:latin typeface="Calibri"/>
                <a:cs typeface="Calibri"/>
              </a:rPr>
              <a:t> Venäjän, Afganistanin</a:t>
            </a:r>
            <a:r>
              <a:rPr lang="fi-FI" sz="1800" dirty="0">
                <a:solidFill>
                  <a:srgbClr val="000000"/>
                </a:solidFill>
                <a:latin typeface="Calibri"/>
                <a:cs typeface="Calibri"/>
              </a:rPr>
              <a:t>, Viron ja Irakin</a:t>
            </a:r>
            <a:r>
              <a:rPr lang="fi-FI" sz="1800" b="0" i="0" u="none" strike="noStrike" dirty="0">
                <a:solidFill>
                  <a:srgbClr val="000000"/>
                </a:solidFill>
                <a:effectLst/>
                <a:latin typeface="Calibri"/>
                <a:cs typeface="Calibri"/>
              </a:rPr>
              <a:t> kansalaisia. Puhutuimmat kielet olivat venäjä, arabia, </a:t>
            </a:r>
            <a:r>
              <a:rPr lang="fi-FI" sz="1800" dirty="0">
                <a:solidFill>
                  <a:srgbClr val="000000"/>
                </a:solidFill>
                <a:latin typeface="Calibri"/>
                <a:cs typeface="Calibri"/>
              </a:rPr>
              <a:t>farsi/persia</a:t>
            </a:r>
            <a:r>
              <a:rPr lang="fi-FI" sz="1800" b="0" i="0" u="none" strike="noStrike" dirty="0">
                <a:solidFill>
                  <a:srgbClr val="000000"/>
                </a:solidFill>
                <a:effectLst/>
                <a:latin typeface="Calibri"/>
                <a:cs typeface="Calibri"/>
              </a:rPr>
              <a:t> ja englanti. Tampereella puhutaan yhteensä yli 100 eri kieltä. Arabiaa puhuvien määrä on kasvanut selvästi eniten vuodesta 2016.</a:t>
            </a:r>
            <a:r>
              <a:rPr lang="fi-FI" sz="1800" b="0" i="0" dirty="0">
                <a:solidFill>
                  <a:srgbClr val="444444"/>
                </a:solidFill>
                <a:effectLst/>
                <a:latin typeface="Calibri"/>
                <a:cs typeface="Calibri"/>
              </a:rPr>
              <a:t>​</a:t>
            </a:r>
            <a:endParaRPr lang="fi-FI" sz="2800" b="0" i="0" dirty="0">
              <a:solidFill>
                <a:srgbClr val="444444"/>
              </a:solidFill>
              <a:effectLst/>
              <a:latin typeface="Calibri"/>
              <a:cs typeface="Calibri"/>
            </a:endParaRPr>
          </a:p>
          <a:p>
            <a:pPr algn="l" rtl="0" fontAlgn="base"/>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 tarjoaa mahdollisuuksia. Toimivat yhteisöt ja arjen helppous tukevat hyvää elämää.</a:t>
            </a:r>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br>
              <a:rPr lang="fi-FI" sz="1800" b="0" i="0" dirty="0">
                <a:solidFill>
                  <a:srgbClr val="444444"/>
                </a:solidFill>
                <a:effectLst/>
                <a:latin typeface="Calibri" panose="020F0502020204030204" pitchFamily="34" charset="0"/>
              </a:rPr>
            </a:br>
            <a:r>
              <a:rPr lang="fi-FI" sz="1800" b="0" i="0" u="none" strike="noStrike" dirty="0">
                <a:solidFill>
                  <a:srgbClr val="000000"/>
                </a:solidFill>
                <a:effectLst/>
                <a:latin typeface="Calibri" panose="020F0502020204030204" pitchFamily="34" charset="0"/>
              </a:rPr>
              <a:t>Todisteet:</a:t>
            </a:r>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*Suomi-faktat. Työn ja vapaa-ajan yhteensovittaminen on helppoa. Suomi on tasa-arvon edelläkävijä sekä yksi maailman turvallisimpia maita. Esikoulu ja koulu on laadultaan maailman huippua ja lapsille ilmaista. Suomessa on puhdas ilma ja vesi. Ainutlaatuinen luonto on helposti saavutettavissa kaikkina vuodenaikoina. </a:t>
            </a:r>
            <a:r>
              <a:rPr lang="en-US" sz="1800" b="0" i="0" dirty="0">
                <a:solidFill>
                  <a:srgbClr val="444444"/>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a:ea typeface="Calibri"/>
                <a:cs typeface="Calibri"/>
              </a:rPr>
              <a:t>Pirkanmaalla toimii yli </a:t>
            </a:r>
            <a:r>
              <a:rPr lang="fi-FI" sz="1800" dirty="0">
                <a:solidFill>
                  <a:srgbClr val="000000"/>
                </a:solidFill>
                <a:latin typeface="Calibri"/>
                <a:ea typeface="Calibri"/>
                <a:cs typeface="Calibri"/>
              </a:rPr>
              <a:t>42 000 </a:t>
            </a:r>
            <a:r>
              <a:rPr lang="fi-FI" sz="1800" b="0" i="0" u="none" strike="noStrike" dirty="0">
                <a:solidFill>
                  <a:srgbClr val="000000"/>
                </a:solidFill>
                <a:effectLst/>
                <a:latin typeface="Calibri"/>
                <a:ea typeface="Calibri"/>
                <a:cs typeface="Calibri"/>
              </a:rPr>
              <a:t>yritystä. Tampereella on monialaista ja uutta teknologiaosaamista, kuten kamerateknologiaa, VR/AR-yrityksiä, peliteollisuutta, terveysteknologiaa ja autoteollisuutta. </a:t>
            </a:r>
            <a:r>
              <a:rPr lang="fi-FI" sz="1800" b="0" i="0" dirty="0">
                <a:solidFill>
                  <a:srgbClr val="444444"/>
                </a:solidFill>
                <a:effectLst/>
                <a:latin typeface="Calibri"/>
                <a:ea typeface="Calibri"/>
                <a:cs typeface="Calibri"/>
              </a:rPr>
              <a:t>​</a:t>
            </a:r>
            <a:endParaRPr lang="fi-FI" sz="2800" b="0" i="0" dirty="0">
              <a:solidFill>
                <a:srgbClr val="444444"/>
              </a:solidFill>
              <a:effectLst/>
              <a:latin typeface="Calibri"/>
              <a:ea typeface="Calibri"/>
              <a:cs typeface="Calibri"/>
            </a:endParaRPr>
          </a:p>
          <a:p>
            <a:pPr algn="l" rtl="0" fontAlgn="base"/>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Tampereella toimii useita </a:t>
            </a:r>
            <a:r>
              <a:rPr lang="fi-FI" sz="1800" b="0" i="0" u="none" strike="noStrike" dirty="0" err="1">
                <a:solidFill>
                  <a:srgbClr val="000000"/>
                </a:solidFill>
                <a:effectLst/>
                <a:latin typeface="Calibri" panose="020F0502020204030204" pitchFamily="34" charset="0"/>
              </a:rPr>
              <a:t>start-up</a:t>
            </a:r>
            <a:r>
              <a:rPr lang="fi-FI" sz="1800" b="0" i="0" u="none" strike="noStrike" dirty="0">
                <a:solidFill>
                  <a:srgbClr val="000000"/>
                </a:solidFill>
                <a:effectLst/>
                <a:latin typeface="Calibri" panose="020F0502020204030204" pitchFamily="34" charset="0"/>
              </a:rPr>
              <a:t> - ja yritysverkostoja. Alueen yritykset tekevät tiivistä yhteistyötä korkeakoulujen kanssa. Esimerkkeinä Mediapolis, </a:t>
            </a:r>
            <a:r>
              <a:rPr lang="fi-FI" sz="1800" b="0" i="0" u="none" strike="noStrike" dirty="0" err="1">
                <a:solidFill>
                  <a:srgbClr val="000000"/>
                </a:solidFill>
                <a:effectLst/>
                <a:latin typeface="Calibri" panose="020F0502020204030204" pitchFamily="34" charset="0"/>
              </a:rPr>
              <a:t>Tribe</a:t>
            </a:r>
            <a:r>
              <a:rPr lang="fi-FI" sz="1800" b="0" i="0" u="none" strike="noStrike" dirty="0">
                <a:solidFill>
                  <a:srgbClr val="000000"/>
                </a:solidFill>
                <a:effectLst/>
                <a:latin typeface="Calibri" panose="020F0502020204030204" pitchFamily="34" charset="0"/>
              </a:rPr>
              <a:t>, International HUB Tampere, DIMECC ja SMACC.</a:t>
            </a:r>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Useilla kansainvälisillä yrityksillä on R&amp;D keskukset Tampereella. Esimerkkeinä BHTC, AAC Technologies, </a:t>
            </a:r>
            <a:r>
              <a:rPr lang="fi-FI" sz="1800" b="0" i="0" u="none" strike="noStrike" dirty="0" err="1">
                <a:solidFill>
                  <a:srgbClr val="000000"/>
                </a:solidFill>
                <a:effectLst/>
                <a:latin typeface="Calibri" panose="020F0502020204030204" pitchFamily="34" charset="0"/>
              </a:rPr>
              <a:t>Axon</a:t>
            </a:r>
            <a:r>
              <a:rPr lang="fi-FI" sz="1800" b="0" i="0" u="none" strike="noStrike" dirty="0">
                <a:solidFill>
                  <a:srgbClr val="000000"/>
                </a:solidFill>
                <a:effectLst/>
                <a:latin typeface="Calibri" panose="020F0502020204030204" pitchFamily="34" charset="0"/>
              </a:rPr>
              <a:t>, Huawei, </a:t>
            </a:r>
            <a:r>
              <a:rPr lang="fi-FI" sz="1800" b="0" i="0" u="none" strike="noStrike" dirty="0" err="1">
                <a:solidFill>
                  <a:srgbClr val="000000"/>
                </a:solidFill>
                <a:effectLst/>
                <a:latin typeface="Calibri" panose="020F0502020204030204" pitchFamily="34" charset="0"/>
              </a:rPr>
              <a:t>Xiaomi</a:t>
            </a:r>
            <a:r>
              <a:rPr lang="fi-FI" sz="1800" b="0" i="0" u="none" strike="noStrike" dirty="0">
                <a:solidFill>
                  <a:srgbClr val="000000"/>
                </a:solidFill>
                <a:effectLst/>
                <a:latin typeface="Calibri" panose="020F0502020204030204" pitchFamily="34" charset="0"/>
              </a:rPr>
              <a:t>, </a:t>
            </a:r>
            <a:r>
              <a:rPr lang="fi-FI" sz="1800" b="0" i="0" u="none" strike="noStrike" dirty="0" err="1">
                <a:solidFill>
                  <a:srgbClr val="000000"/>
                </a:solidFill>
                <a:effectLst/>
                <a:latin typeface="Calibri" panose="020F0502020204030204" pitchFamily="34" charset="0"/>
              </a:rPr>
              <a:t>Scandit</a:t>
            </a:r>
            <a:r>
              <a:rPr lang="fi-FI" sz="1800" b="0" i="0" u="none" strike="noStrike" dirty="0">
                <a:solidFill>
                  <a:srgbClr val="000000"/>
                </a:solidFill>
                <a:effectLst/>
                <a:latin typeface="Calibri" panose="020F0502020204030204" pitchFamily="34" charset="0"/>
              </a:rPr>
              <a:t>, </a:t>
            </a:r>
            <a:r>
              <a:rPr lang="fi-FI" sz="1800" b="0" i="0" u="none" strike="noStrike" dirty="0" err="1">
                <a:solidFill>
                  <a:srgbClr val="000000"/>
                </a:solidFill>
                <a:effectLst/>
                <a:latin typeface="Calibri" panose="020F0502020204030204" pitchFamily="34" charset="0"/>
              </a:rPr>
              <a:t>Polight</a:t>
            </a:r>
            <a:r>
              <a:rPr lang="fi-FI" sz="1800" b="0" i="0" u="none" strike="noStrike" dirty="0">
                <a:solidFill>
                  <a:srgbClr val="000000"/>
                </a:solidFill>
                <a:effectLst/>
                <a:latin typeface="Calibri" panose="020F0502020204030204" pitchFamily="34" charset="0"/>
              </a:rPr>
              <a:t>.</a:t>
            </a:r>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Tampereen sijainti Suomessa on keskeinen – maantie-, juna- ja lentoliikenneyhteydet ovat erinomaiset.</a:t>
            </a:r>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 on erinomainen paikka lasten kasvaa ja oppia. </a:t>
            </a:r>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u="none" strike="noStrike" dirty="0" err="1">
                <a:solidFill>
                  <a:srgbClr val="000000"/>
                </a:solidFill>
                <a:effectLst/>
                <a:latin typeface="Calibri" panose="020F0502020204030204" pitchFamily="34" charset="0"/>
              </a:rPr>
              <a:t>Hidden</a:t>
            </a:r>
            <a:r>
              <a:rPr lang="fi-FI" sz="1800" b="0" i="0" u="none" strike="noStrike" dirty="0">
                <a:solidFill>
                  <a:srgbClr val="000000"/>
                </a:solidFill>
                <a:effectLst/>
                <a:latin typeface="Calibri" panose="020F0502020204030204" pitchFamily="34" charset="0"/>
              </a:rPr>
              <a:t> </a:t>
            </a:r>
            <a:r>
              <a:rPr lang="fi-FI" sz="1800" b="0" i="0" u="none" strike="noStrike" dirty="0" err="1">
                <a:solidFill>
                  <a:srgbClr val="000000"/>
                </a:solidFill>
                <a:effectLst/>
                <a:latin typeface="Calibri" panose="020F0502020204030204" pitchFamily="34" charset="0"/>
              </a:rPr>
              <a:t>gems</a:t>
            </a:r>
            <a:r>
              <a:rPr lang="fi-FI" sz="1800" b="0" i="0" u="none" strike="noStrike" dirty="0">
                <a:solidFill>
                  <a:srgbClr val="000000"/>
                </a:solidFill>
                <a:effectLst/>
                <a:latin typeface="Calibri" panose="020F0502020204030204" pitchFamily="34" charset="0"/>
              </a:rPr>
              <a:t> –ohjelma: suunnattu kansainvälisten työntekijöiden puolisoille työllistymisen &amp; integroitumisen helpottamiseksi.</a:t>
            </a:r>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23</a:t>
            </a:fld>
            <a:endParaRPr lang="fi-FI"/>
          </a:p>
        </p:txBody>
      </p:sp>
    </p:spTree>
    <p:extLst>
      <p:ext uri="{BB962C8B-B14F-4D97-AF65-F5344CB8AC3E}">
        <p14:creationId xmlns:p14="http://schemas.microsoft.com/office/powerpoint/2010/main" val="2819391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Tampere on kasvun kaupunki.</a:t>
            </a:r>
            <a:r>
              <a:rPr lang="fi-FI" sz="1800" b="0" i="0">
                <a:solidFill>
                  <a:srgbClr val="444444"/>
                </a:solidFill>
                <a:effectLst/>
                <a:latin typeface="Calibri" panose="020F0502020204030204" pitchFamily="34" charset="0"/>
              </a:rPr>
              <a:t>​</a:t>
            </a:r>
            <a:br>
              <a:rPr lang="fi-FI" sz="1800" b="0" i="0">
                <a:solidFill>
                  <a:srgbClr val="444444"/>
                </a:solidFill>
                <a:effectLst/>
                <a:latin typeface="Calibri" panose="020F0502020204030204" pitchFamily="34" charset="0"/>
              </a:rPr>
            </a:b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Osaavat työntekijät, verkostojen voima ja keskeinen sijainti tekevät siitä kiinnostavan kotipaikan yrityksille. </a:t>
            </a:r>
            <a:r>
              <a:rPr lang="fi-FI" sz="1800" b="0" i="0">
                <a:solidFill>
                  <a:srgbClr val="444444"/>
                </a:solidFill>
                <a:effectLst/>
                <a:latin typeface="Calibri" panose="020F0502020204030204" pitchFamily="34" charset="0"/>
              </a:rPr>
              <a:t>​</a:t>
            </a:r>
            <a:br>
              <a:rPr lang="fi-FI" sz="1800" b="0" i="0">
                <a:solidFill>
                  <a:srgbClr val="444444"/>
                </a:solidFill>
                <a:effectLst/>
                <a:latin typeface="Calibri" panose="020F0502020204030204" pitchFamily="34" charset="0"/>
              </a:rPr>
            </a:br>
            <a:r>
              <a:rPr lang="fi-FI" sz="1800" b="0" i="0">
                <a:solidFill>
                  <a:srgbClr val="444444"/>
                </a:solidFill>
                <a:effectLst/>
                <a:latin typeface="Calibri" panose="020F0502020204030204" pitchFamily="34" charset="0"/>
              </a:rPr>
              <a:t>​</a:t>
            </a:r>
            <a:br>
              <a:rPr lang="fi-FI" sz="1800" b="0" i="0">
                <a:solidFill>
                  <a:srgbClr val="444444"/>
                </a:solidFill>
                <a:effectLst/>
                <a:latin typeface="Calibri" panose="020F0502020204030204" pitchFamily="34" charset="0"/>
              </a:rPr>
            </a:br>
            <a:r>
              <a:rPr lang="fi-FI" sz="1800" b="0" i="0" u="none" strike="noStrike">
                <a:solidFill>
                  <a:srgbClr val="000000"/>
                </a:solidFill>
                <a:effectLst/>
                <a:latin typeface="Calibri" panose="020F0502020204030204" pitchFamily="34" charset="0"/>
              </a:rPr>
              <a:t>Todisteet:</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Tampereen seudun valmistava teollisuus on yksi Suomen ulkomaanviennin tärkeimmistä vetureista. </a:t>
            </a:r>
            <a:r>
              <a:rPr lang="fi-FI" sz="1800" b="0" i="0">
                <a:solidFill>
                  <a:srgbClr val="444444"/>
                </a:solidFill>
                <a:effectLst/>
                <a:latin typeface="Calibri" panose="020F0502020204030204" pitchFamily="34" charset="0"/>
              </a:rPr>
              <a:t>​</a:t>
            </a:r>
            <a:br>
              <a:rPr lang="fi-FI" sz="1800" b="0" i="0">
                <a:solidFill>
                  <a:srgbClr val="444444"/>
                </a:solidFill>
                <a:effectLst/>
                <a:latin typeface="Calibri" panose="020F0502020204030204" pitchFamily="34" charset="0"/>
              </a:rPr>
            </a:b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Tampereella on monialaista ja uutta teknologiaosaamista, kuten kamerateknologiaa, VR/AR-yrityksiä, peliteollisuutta, terveysteknologiaa ja autoteollisuutta.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Tampereen sijainti Suomessa on keskeinen – maantie-, juna- ja lentoliikenneyhteydet ovat erinomaiset. Tampereen kasvu rakentuu raitiotien ympärille, mikä mahdollistaa vaivattoman liikkumisen sekä työpaikkojen ja palvelujen uudet keskittymät.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Tampereella on kyky uudistua ja ottaa rohkeita askeleita: Ratikka, Smart City, Kansi ja Areena, Asemakeskus, Hiedanranta. Tampereella sijoitetaan kehittämiseen yli 6 miljardia vuoteen 2030 mennessä.</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Tampereella toimii useita </a:t>
            </a:r>
            <a:r>
              <a:rPr lang="fi-FI" sz="1800" b="0" i="0" u="none" strike="noStrike" err="1">
                <a:solidFill>
                  <a:srgbClr val="000000"/>
                </a:solidFill>
                <a:effectLst/>
                <a:latin typeface="Calibri" panose="020F0502020204030204" pitchFamily="34" charset="0"/>
              </a:rPr>
              <a:t>start-up</a:t>
            </a:r>
            <a:r>
              <a:rPr lang="fi-FI" sz="1800" b="0" i="0" u="none" strike="noStrike">
                <a:solidFill>
                  <a:srgbClr val="000000"/>
                </a:solidFill>
                <a:effectLst/>
                <a:latin typeface="Calibri" panose="020F0502020204030204" pitchFamily="34" charset="0"/>
              </a:rPr>
              <a:t>- ja yritysverkostoja. Alueen yritykset tekevät tiivistä yhteistyötä korkeakoulujen kanssa. Esimerkkeinä Mediapolis, </a:t>
            </a:r>
            <a:r>
              <a:rPr lang="fi-FI" sz="1800" b="0" i="0" u="none" strike="noStrike" err="1">
                <a:solidFill>
                  <a:srgbClr val="000000"/>
                </a:solidFill>
                <a:effectLst/>
                <a:latin typeface="Calibri" panose="020F0502020204030204" pitchFamily="34" charset="0"/>
              </a:rPr>
              <a:t>Tribe</a:t>
            </a:r>
            <a:r>
              <a:rPr lang="fi-FI" sz="1800" b="0" i="0" u="none" strike="noStrike">
                <a:solidFill>
                  <a:srgbClr val="000000"/>
                </a:solidFill>
                <a:effectLst/>
                <a:latin typeface="Calibri" panose="020F0502020204030204" pitchFamily="34" charset="0"/>
              </a:rPr>
              <a:t>, International HUB Tampere, DIMECC ja SMACC.</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Pirkanmaalla toimi maaliskuussa 2025 yli 42 000 yritystä. (Lähde: https://yritystieto.businesstampere.fi/)</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Osaavan työvoiman saatavuus yritysten tärkein sijaintikriteeri, sijainti/saavutettavuus kakkosena.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Yksittäisistä teollisuuden klustereista erityisen merkittävä on liikkuvien työkoneiden valmistus alihankintaketjuineen, se luo vuosittain miljardien eurojen liikevaihdon seudulle.</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24</a:t>
            </a:fld>
            <a:endParaRPr lang="fi-FI"/>
          </a:p>
        </p:txBody>
      </p:sp>
    </p:spTree>
    <p:extLst>
      <p:ext uri="{BB962C8B-B14F-4D97-AF65-F5344CB8AC3E}">
        <p14:creationId xmlns:p14="http://schemas.microsoft.com/office/powerpoint/2010/main" val="2612063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Tampere </a:t>
            </a:r>
            <a:r>
              <a:rPr lang="en-GB" sz="1800" b="0" i="0" u="none" strike="noStrike" err="1">
                <a:solidFill>
                  <a:srgbClr val="000000"/>
                </a:solidFill>
                <a:effectLst/>
                <a:latin typeface="Calibri" panose="020F0502020204030204" pitchFamily="34" charset="0"/>
              </a:rPr>
              <a:t>aktiiviset</a:t>
            </a:r>
            <a:r>
              <a:rPr lang="en-GB" sz="1800" b="0" i="0" u="none" strike="noStrike">
                <a:solidFill>
                  <a:srgbClr val="000000"/>
                </a:solidFill>
                <a:effectLst/>
                <a:latin typeface="Calibri" panose="020F0502020204030204" pitchFamily="34" charset="0"/>
              </a:rPr>
              <a:t> </a:t>
            </a:r>
            <a:r>
              <a:rPr lang="en-GB" sz="1800" b="0" i="0" u="none" strike="noStrike" err="1">
                <a:solidFill>
                  <a:srgbClr val="000000"/>
                </a:solidFill>
                <a:effectLst/>
                <a:latin typeface="Calibri" panose="020F0502020204030204" pitchFamily="34" charset="0"/>
              </a:rPr>
              <a:t>yritykset</a:t>
            </a:r>
            <a:r>
              <a:rPr lang="en-GB" sz="1800" b="0" i="0" u="none" strike="noStrike">
                <a:solidFill>
                  <a:srgbClr val="000000"/>
                </a:solidFill>
                <a:effectLst/>
                <a:latin typeface="Calibri" panose="020F0502020204030204" pitchFamily="34" charset="0"/>
              </a:rPr>
              <a:t> 03/2025 (https://yritystieto.businesstampere.fi/)</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Suurimmat yksityiset työnantajat: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Pirkanmaan Osuuskauppa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Sandvik Mining and Construction Oy</a:t>
            </a:r>
            <a:r>
              <a:rPr lang="fi-FI" sz="1800" b="0" i="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fi-FI" sz="1800" b="0" i="0" err="1">
                <a:solidFill>
                  <a:srgbClr val="444444"/>
                </a:solidFill>
                <a:effectLst/>
                <a:latin typeface="Calibri" panose="020F0502020204030204" pitchFamily="34" charset="0"/>
              </a:rPr>
              <a:t>Fimlab</a:t>
            </a:r>
            <a:r>
              <a:rPr lang="fi-FI" sz="1800" b="0" i="0">
                <a:solidFill>
                  <a:srgbClr val="444444"/>
                </a:solidFill>
                <a:effectLst/>
                <a:latin typeface="Calibri" panose="020F0502020204030204" pitchFamily="34" charset="0"/>
              </a:rPr>
              <a:t> Laboratoriot Oy</a:t>
            </a:r>
          </a:p>
          <a:p>
            <a:pPr marL="285750" indent="-285750" algn="l" rtl="0" fontAlgn="base">
              <a:buFont typeface="Arial" panose="020B0604020202020204" pitchFamily="34" charset="0"/>
              <a:buChar char="•"/>
            </a:pPr>
            <a:r>
              <a:rPr lang="fi-FI" sz="1800" b="0" i="0" err="1">
                <a:solidFill>
                  <a:srgbClr val="444444"/>
                </a:solidFill>
                <a:effectLst/>
                <a:latin typeface="Calibri" panose="020F0502020204030204" pitchFamily="34" charset="0"/>
              </a:rPr>
              <a:t>Millog</a:t>
            </a:r>
            <a:r>
              <a:rPr lang="fi-FI" sz="1800" b="0" i="0">
                <a:solidFill>
                  <a:srgbClr val="444444"/>
                </a:solidFill>
                <a:effectLst/>
                <a:latin typeface="Calibri" panose="020F0502020204030204" pitchFamily="34" charset="0"/>
              </a:rPr>
              <a:t> Oy</a:t>
            </a:r>
          </a:p>
          <a:p>
            <a:pPr marL="285750" indent="-285750" algn="l" rtl="0" fontAlgn="base">
              <a:buFont typeface="Arial" panose="020B0604020202020204" pitchFamily="34" charset="0"/>
              <a:buChar char="•"/>
            </a:pPr>
            <a:r>
              <a:rPr lang="fi-FI" sz="1800" b="0" i="0">
                <a:solidFill>
                  <a:srgbClr val="444444"/>
                </a:solidFill>
                <a:effectLst/>
                <a:latin typeface="Calibri" panose="020F0502020204030204" pitchFamily="34" charset="0"/>
              </a:rPr>
              <a:t>Saarioinen Oy</a:t>
            </a: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25</a:t>
            </a:fld>
            <a:endParaRPr lang="fi-FI"/>
          </a:p>
        </p:txBody>
      </p:sp>
    </p:spTree>
    <p:extLst>
      <p:ext uri="{BB962C8B-B14F-4D97-AF65-F5344CB8AC3E}">
        <p14:creationId xmlns:p14="http://schemas.microsoft.com/office/powerpoint/2010/main" val="28063390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1" i="0" u="none" strike="noStrike">
                <a:solidFill>
                  <a:srgbClr val="000000"/>
                </a:solidFill>
                <a:effectLst/>
                <a:latin typeface="Calibri" panose="020F0502020204030204" pitchFamily="34" charset="0"/>
              </a:rPr>
              <a:t>Tampere </a:t>
            </a:r>
            <a:r>
              <a:rPr lang="fi-FI" sz="1800" b="1" i="0" u="none" strike="noStrike" err="1">
                <a:solidFill>
                  <a:srgbClr val="000000"/>
                </a:solidFill>
                <a:effectLst/>
                <a:latin typeface="Calibri" panose="020F0502020204030204" pitchFamily="34" charset="0"/>
              </a:rPr>
              <a:t>way</a:t>
            </a:r>
            <a:r>
              <a:rPr lang="fi-FI" sz="1800" b="1" i="0" u="none" strike="noStrike">
                <a:solidFill>
                  <a:srgbClr val="000000"/>
                </a:solidFill>
                <a:effectLst/>
                <a:latin typeface="Calibri" panose="020F0502020204030204" pitchFamily="34" charset="0"/>
              </a:rPr>
              <a:t> of </a:t>
            </a:r>
            <a:r>
              <a:rPr lang="fi-FI" sz="1800" b="1" i="0" u="none" strike="noStrike" err="1">
                <a:solidFill>
                  <a:srgbClr val="000000"/>
                </a:solidFill>
                <a:effectLst/>
                <a:latin typeface="Calibri" panose="020F0502020204030204" pitchFamily="34" charset="0"/>
              </a:rPr>
              <a:t>co</a:t>
            </a:r>
            <a:r>
              <a:rPr lang="fi-FI" sz="1800" b="1" i="0" u="none" strike="noStrike">
                <a:solidFill>
                  <a:srgbClr val="000000"/>
                </a:solidFill>
                <a:effectLst/>
                <a:latin typeface="Calibri" panose="020F0502020204030204" pitchFamily="34" charset="0"/>
              </a:rPr>
              <a:t>-operating</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err="1">
                <a:solidFill>
                  <a:srgbClr val="000000"/>
                </a:solidFill>
                <a:effectLst/>
                <a:latin typeface="Calibri" panose="020F0502020204030204" pitchFamily="34" charset="0"/>
              </a:rPr>
              <a:t>We</a:t>
            </a:r>
            <a:r>
              <a:rPr lang="fi-FI" sz="1800" b="0" i="0" u="none" strike="noStrike">
                <a:solidFill>
                  <a:srgbClr val="000000"/>
                </a:solidFill>
                <a:effectLst/>
                <a:latin typeface="Calibri" panose="020F0502020204030204" pitchFamily="34" charset="0"/>
              </a:rPr>
              <a:t> </a:t>
            </a:r>
            <a:r>
              <a:rPr lang="fi-FI" sz="1800" b="0" i="0" u="none" strike="noStrike" err="1">
                <a:solidFill>
                  <a:srgbClr val="000000"/>
                </a:solidFill>
                <a:effectLst/>
                <a:latin typeface="Calibri" panose="020F0502020204030204" pitchFamily="34" charset="0"/>
              </a:rPr>
              <a:t>embrace</a:t>
            </a:r>
            <a:r>
              <a:rPr lang="fi-FI" sz="1800" b="0" i="0" u="none" strike="noStrike">
                <a:solidFill>
                  <a:srgbClr val="000000"/>
                </a:solidFill>
                <a:effectLst/>
                <a:latin typeface="Calibri" panose="020F0502020204030204" pitchFamily="34" charset="0"/>
              </a:rPr>
              <a:t> </a:t>
            </a:r>
            <a:r>
              <a:rPr lang="fi-FI" sz="1800" b="0" i="0" u="none" strike="noStrike" err="1">
                <a:solidFill>
                  <a:srgbClr val="000000"/>
                </a:solidFill>
                <a:effectLst/>
                <a:latin typeface="Calibri" panose="020F0502020204030204" pitchFamily="34" charset="0"/>
              </a:rPr>
              <a:t>change</a:t>
            </a:r>
            <a:r>
              <a:rPr lang="fi-FI" sz="1800" b="0" i="0" u="none" strike="noStrike">
                <a:solidFill>
                  <a:srgbClr val="000000"/>
                </a:solidFill>
                <a:effectLst/>
                <a:latin typeface="Calibri" panose="020F0502020204030204" pitchFamily="34" charset="0"/>
              </a:rPr>
              <a:t> and </a:t>
            </a:r>
            <a:r>
              <a:rPr lang="fi-FI" sz="1800" b="0" i="0" u="none" strike="noStrike" err="1">
                <a:solidFill>
                  <a:srgbClr val="000000"/>
                </a:solidFill>
                <a:effectLst/>
                <a:latin typeface="Calibri" panose="020F0502020204030204" pitchFamily="34" charset="0"/>
              </a:rPr>
              <a:t>get</a:t>
            </a:r>
            <a:r>
              <a:rPr lang="fi-FI" sz="1800" b="0" i="0" u="none" strike="noStrike">
                <a:solidFill>
                  <a:srgbClr val="000000"/>
                </a:solidFill>
                <a:effectLst/>
                <a:latin typeface="Calibri" panose="020F0502020204030204" pitchFamily="34" charset="0"/>
              </a:rPr>
              <a:t> </a:t>
            </a:r>
            <a:r>
              <a:rPr lang="fi-FI" sz="1800" b="0" i="0" u="none" strike="noStrike" err="1">
                <a:solidFill>
                  <a:srgbClr val="000000"/>
                </a:solidFill>
                <a:effectLst/>
                <a:latin typeface="Calibri" panose="020F0502020204030204" pitchFamily="34" charset="0"/>
              </a:rPr>
              <a:t>things</a:t>
            </a:r>
            <a:r>
              <a:rPr lang="fi-FI" sz="1800" b="0" i="0" u="none" strike="noStrike">
                <a:solidFill>
                  <a:srgbClr val="000000"/>
                </a:solidFill>
                <a:effectLst/>
                <a:latin typeface="Calibri" panose="020F0502020204030204" pitchFamily="34" charset="0"/>
              </a:rPr>
              <a:t> </a:t>
            </a:r>
            <a:r>
              <a:rPr lang="fi-FI" sz="1800" b="0" i="0" u="none" strike="noStrike" err="1">
                <a:solidFill>
                  <a:srgbClr val="000000"/>
                </a:solidFill>
                <a:effectLst/>
                <a:latin typeface="Calibri" panose="020F0502020204030204" pitchFamily="34" charset="0"/>
              </a:rPr>
              <a:t>done</a:t>
            </a:r>
            <a:r>
              <a:rPr lang="fi-FI" sz="1800" b="0" i="0" u="none" strike="noStrike">
                <a:solidFill>
                  <a:srgbClr val="000000"/>
                </a:solidFill>
                <a:effectLst/>
                <a:latin typeface="Calibri" panose="020F0502020204030204" pitchFamily="34" charset="0"/>
              </a:rPr>
              <a:t>. Tampere is </a:t>
            </a:r>
            <a:r>
              <a:rPr lang="fi-FI" sz="1800" b="0" i="0" u="none" strike="noStrike" err="1">
                <a:solidFill>
                  <a:srgbClr val="000000"/>
                </a:solidFill>
                <a:effectLst/>
                <a:latin typeface="Calibri" panose="020F0502020204030204" pitchFamily="34" charset="0"/>
              </a:rPr>
              <a:t>known</a:t>
            </a:r>
            <a:r>
              <a:rPr lang="fi-FI" sz="1800" b="0" i="0" u="none" strike="noStrike">
                <a:solidFill>
                  <a:srgbClr val="000000"/>
                </a:solidFill>
                <a:effectLst/>
                <a:latin typeface="Calibri" panose="020F0502020204030204" pitchFamily="34" charset="0"/>
              </a:rPr>
              <a:t> for </a:t>
            </a:r>
            <a:r>
              <a:rPr lang="fi-FI" sz="1800" b="0" i="0" u="none" strike="noStrike" err="1">
                <a:solidFill>
                  <a:srgbClr val="000000"/>
                </a:solidFill>
                <a:effectLst/>
                <a:latin typeface="Calibri" panose="020F0502020204030204" pitchFamily="34" charset="0"/>
              </a:rPr>
              <a:t>its</a:t>
            </a:r>
            <a:r>
              <a:rPr lang="fi-FI" sz="1800" b="0" i="0" u="none" strike="noStrike">
                <a:solidFill>
                  <a:srgbClr val="000000"/>
                </a:solidFill>
                <a:effectLst/>
                <a:latin typeface="Calibri" panose="020F0502020204030204" pitchFamily="34" charset="0"/>
              </a:rPr>
              <a:t> </a:t>
            </a:r>
            <a:r>
              <a:rPr lang="fi-FI" sz="1800" b="0" i="0" u="none" strike="noStrike" err="1">
                <a:solidFill>
                  <a:srgbClr val="000000"/>
                </a:solidFill>
                <a:effectLst/>
                <a:latin typeface="Calibri" panose="020F0502020204030204" pitchFamily="34" charset="0"/>
              </a:rPr>
              <a:t>efficient</a:t>
            </a:r>
            <a:r>
              <a:rPr lang="fi-FI" sz="1800" b="0" i="0" u="none" strike="noStrike">
                <a:solidFill>
                  <a:srgbClr val="000000"/>
                </a:solidFill>
                <a:effectLst/>
                <a:latin typeface="Calibri" panose="020F0502020204030204" pitchFamily="34" charset="0"/>
              </a:rPr>
              <a:t> </a:t>
            </a:r>
            <a:r>
              <a:rPr lang="fi-FI" sz="1800" b="0" i="0" u="none" strike="noStrike" err="1">
                <a:solidFill>
                  <a:srgbClr val="000000"/>
                </a:solidFill>
                <a:effectLst/>
                <a:latin typeface="Calibri" panose="020F0502020204030204" pitchFamily="34" charset="0"/>
              </a:rPr>
              <a:t>decision-making</a:t>
            </a:r>
            <a:r>
              <a:rPr lang="fi-FI" sz="1800" b="0" i="0" u="none" strike="noStrike">
                <a:solidFill>
                  <a:srgbClr val="000000"/>
                </a:solidFill>
                <a:effectLst/>
                <a:latin typeface="Calibri" panose="020F0502020204030204" pitchFamily="34" charset="0"/>
              </a:rPr>
              <a:t> and </a:t>
            </a:r>
            <a:r>
              <a:rPr lang="fi-FI" sz="1800" b="0" i="0" u="none" strike="noStrike" err="1">
                <a:solidFill>
                  <a:srgbClr val="000000"/>
                </a:solidFill>
                <a:effectLst/>
                <a:latin typeface="Calibri" panose="020F0502020204030204" pitchFamily="34" charset="0"/>
              </a:rPr>
              <a:t>innovative</a:t>
            </a:r>
            <a:r>
              <a:rPr lang="fi-FI" sz="1800" b="0" i="0" u="none" strike="noStrike">
                <a:solidFill>
                  <a:srgbClr val="000000"/>
                </a:solidFill>
                <a:effectLst/>
                <a:latin typeface="Calibri" panose="020F0502020204030204" pitchFamily="34" charset="0"/>
              </a:rPr>
              <a:t> </a:t>
            </a:r>
            <a:r>
              <a:rPr lang="fi-FI" sz="1800" b="0" i="0" u="none" strike="noStrike" err="1">
                <a:solidFill>
                  <a:srgbClr val="000000"/>
                </a:solidFill>
                <a:effectLst/>
                <a:latin typeface="Calibri" panose="020F0502020204030204" pitchFamily="34" charset="0"/>
              </a:rPr>
              <a:t>ways</a:t>
            </a:r>
            <a:r>
              <a:rPr lang="fi-FI" sz="1800" b="0" i="0" u="none" strike="noStrike">
                <a:solidFill>
                  <a:srgbClr val="000000"/>
                </a:solidFill>
                <a:effectLst/>
                <a:latin typeface="Calibri" panose="020F0502020204030204" pitchFamily="34" charset="0"/>
              </a:rPr>
              <a:t> of </a:t>
            </a:r>
            <a:r>
              <a:rPr lang="fi-FI" sz="1800" b="0" i="0" u="none" strike="noStrike" err="1">
                <a:solidFill>
                  <a:srgbClr val="000000"/>
                </a:solidFill>
                <a:effectLst/>
                <a:latin typeface="Calibri" panose="020F0502020204030204" pitchFamily="34" charset="0"/>
              </a:rPr>
              <a:t>co</a:t>
            </a:r>
            <a:r>
              <a:rPr lang="fi-FI" sz="1800" b="0" i="0" u="none" strike="noStrike">
                <a:solidFill>
                  <a:srgbClr val="000000"/>
                </a:solidFill>
                <a:effectLst/>
                <a:latin typeface="Calibri" panose="020F0502020204030204" pitchFamily="34" charset="0"/>
              </a:rPr>
              <a:t>-operating.</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1" i="0" u="none" strike="noStrike">
                <a:solidFill>
                  <a:srgbClr val="000000"/>
                </a:solidFill>
                <a:effectLst/>
                <a:latin typeface="Calibri" panose="020F0502020204030204" pitchFamily="34" charset="0"/>
              </a:rPr>
              <a:t>Tampereen raitiotie: </a:t>
            </a:r>
            <a:r>
              <a:rPr lang="en-US" sz="1800" b="0" i="0">
                <a:solidFill>
                  <a:srgbClr val="444444"/>
                </a:solidFill>
                <a:effectLst/>
                <a:latin typeface="Calibri" panose="020F0502020204030204" pitchFamily="34" charset="0"/>
              </a:rPr>
              <a:t>​</a:t>
            </a:r>
            <a:br>
              <a:rPr lang="en-US" sz="1800" b="0" i="0">
                <a:solidFill>
                  <a:srgbClr val="444444"/>
                </a:solidFill>
                <a:effectLst/>
                <a:latin typeface="Calibri" panose="020F0502020204030204" pitchFamily="34" charset="0"/>
              </a:rPr>
            </a:br>
            <a:r>
              <a:rPr lang="fi-FI" sz="1800" b="0" i="0" u="none" strike="noStrike">
                <a:solidFill>
                  <a:srgbClr val="000000"/>
                </a:solidFill>
                <a:effectLst/>
                <a:latin typeface="Calibri" panose="020F0502020204030204" pitchFamily="34" charset="0"/>
              </a:rPr>
              <a:t>Tampereen raitiotielinjan ensimmäistä osaa paraikaa rakentava </a:t>
            </a:r>
            <a:r>
              <a:rPr lang="fi-FI" sz="1800" b="1" i="0" u="none" strike="noStrike">
                <a:solidFill>
                  <a:srgbClr val="000000"/>
                </a:solidFill>
                <a:effectLst/>
                <a:latin typeface="Calibri" panose="020F0502020204030204" pitchFamily="34" charset="0"/>
              </a:rPr>
              <a:t>Raitiotieallianssi</a:t>
            </a:r>
            <a:r>
              <a:rPr lang="fi-FI" sz="1800" b="0" i="0" u="none" strike="noStrike">
                <a:solidFill>
                  <a:srgbClr val="000000"/>
                </a:solidFill>
                <a:effectLst/>
                <a:latin typeface="Calibri" panose="020F0502020204030204" pitchFamily="34" charset="0"/>
              </a:rPr>
              <a:t> jatkaa myös toisen osan toteuttajana. Tampereen kaupungin ja Tampereen Raitiotie Oy:n tilaaman palvelun tuottajina ovat AFRY, YIT, NRC ja </a:t>
            </a:r>
            <a:r>
              <a:rPr lang="fi-FI" sz="1800" b="0" i="0" u="none" strike="noStrike" err="1">
                <a:solidFill>
                  <a:srgbClr val="000000"/>
                </a:solidFill>
                <a:effectLst/>
                <a:latin typeface="Calibri" panose="020F0502020204030204" pitchFamily="34" charset="0"/>
              </a:rPr>
              <a:t>Sweco</a:t>
            </a:r>
            <a:r>
              <a:rPr lang="fi-FI" sz="1800" b="0" i="0" u="none" strike="noStrike">
                <a:solidFill>
                  <a:srgbClr val="000000"/>
                </a:solidFill>
                <a:effectLst/>
                <a:latin typeface="Calibri" panose="020F0502020204030204" pitchFamily="34" charset="0"/>
              </a:rPr>
              <a:t>. Allianssimallin mukaisesti hankkeen tilaaja, suunnittelijat ja urakoitsijat toimivat yhteistyössä hankkeen toteuttamisessa. Tampereen kaupunginvaltuusto päätti raitiotiehankkeen toisen osan rakentamisesta 19.10.2020.</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1" i="0" u="none" strike="noStrike">
                <a:solidFill>
                  <a:srgbClr val="000000"/>
                </a:solidFill>
                <a:effectLst/>
                <a:latin typeface="Calibri" panose="020F0502020204030204" pitchFamily="34" charset="0"/>
              </a:rPr>
              <a:t>Rantatunneli: </a:t>
            </a:r>
            <a:r>
              <a:rPr lang="fi-FI" sz="1800" b="0" i="0" u="none" strike="noStrike">
                <a:solidFill>
                  <a:srgbClr val="000000"/>
                </a:solidFill>
                <a:effectLst/>
                <a:latin typeface="Calibri" panose="020F0502020204030204" pitchFamily="34" charset="0"/>
              </a:rPr>
              <a:t>Maantietunnelin rakentaminen onnistui yli odotusten allianssimallilla. Tampereelle rakennettiin Suomen pisin maantietunneli vuosina 2013–2016. Se valmistui puoli vuotta etuajassa aikataulustaan ja alitti alkuperäisen budjetin.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Hanke toteutettiin allianssimallilla, jossa olivat mukana Tampereen kaupunki, Liikennevirasto, Lemminkäinen, YIT, </a:t>
            </a:r>
            <a:r>
              <a:rPr lang="fi-FI" sz="1800" b="0" i="0" u="none" strike="noStrike" err="1">
                <a:solidFill>
                  <a:srgbClr val="000000"/>
                </a:solidFill>
                <a:effectLst/>
                <a:latin typeface="Calibri" panose="020F0502020204030204" pitchFamily="34" charset="0"/>
              </a:rPr>
              <a:t>Saanio</a:t>
            </a:r>
            <a:r>
              <a:rPr lang="fi-FI" sz="1800" b="0" i="0" u="none" strike="noStrike">
                <a:solidFill>
                  <a:srgbClr val="000000"/>
                </a:solidFill>
                <a:effectLst/>
                <a:latin typeface="Calibri" panose="020F0502020204030204" pitchFamily="34" charset="0"/>
              </a:rPr>
              <a:t> &amp; Riekkola ja A-Insinöörit.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1" i="0" u="none" strike="noStrike" err="1">
                <a:solidFill>
                  <a:srgbClr val="000000"/>
                </a:solidFill>
                <a:effectLst/>
                <a:latin typeface="Calibri" panose="020F0502020204030204" pitchFamily="34" charset="0"/>
              </a:rPr>
              <a:t>Tesoman</a:t>
            </a:r>
            <a:r>
              <a:rPr lang="fi-FI" sz="1800" b="1" i="0" u="none" strike="noStrike">
                <a:solidFill>
                  <a:srgbClr val="000000"/>
                </a:solidFill>
                <a:effectLst/>
                <a:latin typeface="Calibri" panose="020F0502020204030204" pitchFamily="34" charset="0"/>
              </a:rPr>
              <a:t> hyvinvointikeskuksen allianssimalli: </a:t>
            </a:r>
            <a:r>
              <a:rPr lang="fi-FI" sz="1800" b="0" i="0" u="none" strike="noStrike">
                <a:solidFill>
                  <a:srgbClr val="000000"/>
                </a:solidFill>
                <a:effectLst/>
                <a:latin typeface="Calibri" panose="020F0502020204030204" pitchFamily="34" charset="0"/>
              </a:rPr>
              <a:t>Tampereen </a:t>
            </a:r>
            <a:r>
              <a:rPr lang="fi-FI" sz="1800" b="0" i="0" u="none" strike="noStrike" err="1">
                <a:solidFill>
                  <a:srgbClr val="000000"/>
                </a:solidFill>
                <a:effectLst/>
                <a:latin typeface="Calibri" panose="020F0502020204030204" pitchFamily="34" charset="0"/>
              </a:rPr>
              <a:t>Tesoman</a:t>
            </a:r>
            <a:r>
              <a:rPr lang="fi-FI" sz="1800" b="0" i="0" u="none" strike="noStrike">
                <a:solidFill>
                  <a:srgbClr val="000000"/>
                </a:solidFill>
                <a:effectLst/>
                <a:latin typeface="Calibri" panose="020F0502020204030204" pitchFamily="34" charset="0"/>
              </a:rPr>
              <a:t> kaupunginosan hyvinvointikeskuksen palvelut on toteutettu julkisen, yksityisen ja kolmannen sektorin toimijoiden kumppanuusmallilla, jossa Tampereen kaupunki ja Mehiläinen-ryhmittymä muodostavat allianssin. Allianssimalli on ensimmäistä kertaa Suomessa käytössä hyvinvointipalvelujen toteutuksessa.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26</a:t>
            </a:fld>
            <a:endParaRPr lang="fi-FI"/>
          </a:p>
        </p:txBody>
      </p:sp>
    </p:spTree>
    <p:extLst>
      <p:ext uri="{BB962C8B-B14F-4D97-AF65-F5344CB8AC3E}">
        <p14:creationId xmlns:p14="http://schemas.microsoft.com/office/powerpoint/2010/main" val="424221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Ekosysteemit tuovat eri alojen toimijat yhteen ja edesauttavat esimerkiksi digitalisaation mahdollisuuksien hyödyntämisessä sekä innovaatiotoiminnassa.</a:t>
            </a:r>
            <a:r>
              <a:rPr lang="en-US" sz="1800" b="0" i="0">
                <a:solidFill>
                  <a:srgbClr val="444444"/>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Arial" panose="020B0604020202020204" pitchFamily="34" charset="0"/>
            </a:endParaRPr>
          </a:p>
          <a:p>
            <a:pPr algn="l" rtl="0" fontAlgn="base"/>
            <a:r>
              <a:rPr lang="fi-FI" sz="1800" b="0" i="0" u="none" strike="noStrike">
                <a:solidFill>
                  <a:srgbClr val="000000"/>
                </a:solidFill>
                <a:effectLst/>
                <a:latin typeface="Calibri" panose="020F0502020204030204" pitchFamily="34" charset="0"/>
              </a:rPr>
              <a:t>Käynnissä on parhaillaan 14 erilaista ekosysteemiä.</a:t>
            </a:r>
            <a:r>
              <a:rPr lang="fi-FI" sz="1800" b="0" i="0">
                <a:solidFill>
                  <a:srgbClr val="444444"/>
                </a:solidFill>
                <a:effectLst/>
                <a:latin typeface="Calibri" panose="020F0502020204030204" pitchFamily="34" charset="0"/>
              </a:rPr>
              <a:t>​</a:t>
            </a:r>
            <a:endParaRPr lang="fi-FI" b="0" i="0">
              <a:solidFill>
                <a:srgbClr val="444444"/>
              </a:solidFill>
              <a:effectLst/>
              <a:latin typeface="Arial" panose="020B0604020202020204" pitchFamily="34" charset="0"/>
            </a:endParaRPr>
          </a:p>
          <a:p>
            <a:pPr>
              <a:spcBef>
                <a:spcPts val="200"/>
              </a:spcBef>
            </a:pPr>
            <a:r>
              <a:rPr lang="fi-FI" sz="3600"/>
              <a:t>Kamerateknologiat – Tampere </a:t>
            </a:r>
            <a:r>
              <a:rPr lang="fi-FI" sz="3600" err="1"/>
              <a:t>Imaging</a:t>
            </a:r>
            <a:r>
              <a:rPr lang="fi-FI" sz="3600"/>
              <a:t> </a:t>
            </a:r>
            <a:r>
              <a:rPr lang="fi-FI" sz="3600" err="1"/>
              <a:t>Ecosystem</a:t>
            </a:r>
            <a:r>
              <a:rPr lang="fi-FI" sz="3600"/>
              <a:t>​</a:t>
            </a:r>
          </a:p>
          <a:p>
            <a:pPr>
              <a:spcBef>
                <a:spcPts val="200"/>
              </a:spcBef>
            </a:pPr>
            <a:r>
              <a:rPr lang="fi-FI" sz="3600"/>
              <a:t>Tekoälykehitys – Tampereen seudun AI-ekosysteemi</a:t>
            </a:r>
          </a:p>
          <a:p>
            <a:pPr>
              <a:spcBef>
                <a:spcPts val="200"/>
              </a:spcBef>
            </a:pPr>
            <a:r>
              <a:rPr lang="fi-FI" sz="3600"/>
              <a:t>Liikkuminen – ITS </a:t>
            </a:r>
            <a:r>
              <a:rPr lang="fi-FI" sz="3600" err="1"/>
              <a:t>Factory</a:t>
            </a:r>
            <a:r>
              <a:rPr lang="fi-FI" sz="3600"/>
              <a:t>​</a:t>
            </a:r>
            <a:endParaRPr lang="fi-FI" sz="3600">
              <a:ea typeface="Calibri"/>
              <a:cs typeface="Calibri"/>
            </a:endParaRPr>
          </a:p>
          <a:p>
            <a:pPr>
              <a:spcBef>
                <a:spcPts val="200"/>
              </a:spcBef>
            </a:pPr>
            <a:r>
              <a:rPr lang="fi-FI" sz="3600"/>
              <a:t>Startup Tampere​</a:t>
            </a:r>
          </a:p>
          <a:p>
            <a:pPr>
              <a:spcBef>
                <a:spcPts val="200"/>
              </a:spcBef>
            </a:pPr>
            <a:r>
              <a:rPr lang="fi-FI" sz="3600"/>
              <a:t>Tampereen autoteollisuuden klusteri​</a:t>
            </a:r>
          </a:p>
          <a:p>
            <a:pPr>
              <a:spcBef>
                <a:spcPts val="200"/>
              </a:spcBef>
            </a:pPr>
            <a:r>
              <a:rPr lang="fi-FI" sz="3600"/>
              <a:t>Tampereen seudun turvallisuusekosysteemi​</a:t>
            </a:r>
          </a:p>
          <a:p>
            <a:pPr>
              <a:spcBef>
                <a:spcPts val="200"/>
              </a:spcBef>
            </a:pPr>
            <a:r>
              <a:rPr lang="fi-FI" sz="3600"/>
              <a:t>Yhteydet-ekosysteemi</a:t>
            </a:r>
          </a:p>
          <a:p>
            <a:pPr>
              <a:spcBef>
                <a:spcPts val="200"/>
              </a:spcBef>
            </a:pPr>
            <a:r>
              <a:rPr lang="fi-FI" sz="3600"/>
              <a:t>Kiertotalous ja </a:t>
            </a:r>
            <a:r>
              <a:rPr lang="fi-FI" sz="3600" err="1"/>
              <a:t>cleantech</a:t>
            </a:r>
            <a:endParaRPr lang="fi-FI" sz="3600"/>
          </a:p>
          <a:p>
            <a:pPr>
              <a:spcBef>
                <a:spcPts val="200"/>
              </a:spcBef>
            </a:pPr>
            <a:r>
              <a:rPr lang="fi-FI" sz="3600"/>
              <a:t>Älykkäät koneet ja automaatio</a:t>
            </a:r>
          </a:p>
          <a:p>
            <a:pPr>
              <a:spcBef>
                <a:spcPts val="200"/>
              </a:spcBef>
            </a:pPr>
            <a:r>
              <a:rPr lang="fi-FI" sz="3600"/>
              <a:t>Terveysteknologia</a:t>
            </a:r>
          </a:p>
          <a:p>
            <a:pPr>
              <a:spcBef>
                <a:spcPts val="200"/>
              </a:spcBef>
            </a:pPr>
            <a:r>
              <a:rPr lang="fi-FI" sz="3600"/>
              <a:t>Siruja Tampereelta</a:t>
            </a:r>
          </a:p>
          <a:p>
            <a:pPr>
              <a:spcBef>
                <a:spcPts val="200"/>
              </a:spcBef>
            </a:pPr>
            <a:r>
              <a:rPr lang="fi-FI" sz="3600"/>
              <a:t>Film Tampere</a:t>
            </a:r>
          </a:p>
          <a:p>
            <a:pPr>
              <a:spcBef>
                <a:spcPts val="200"/>
              </a:spcBef>
            </a:pPr>
            <a:r>
              <a:rPr lang="fi-FI" sz="3600" err="1"/>
              <a:t>Hydrogen</a:t>
            </a:r>
            <a:r>
              <a:rPr lang="fi-FI" sz="3600"/>
              <a:t> Hills-vetyteollisuus</a:t>
            </a:r>
          </a:p>
          <a:p>
            <a:pPr>
              <a:spcBef>
                <a:spcPts val="200"/>
              </a:spcBef>
            </a:pPr>
            <a:r>
              <a:rPr lang="fi-FI" sz="3600"/>
              <a:t>Tampere.eu</a:t>
            </a:r>
          </a:p>
          <a:p>
            <a:pPr algn="l" rtl="0" fontAlgn="base">
              <a:buFont typeface="Arial" panose="020B0604020202020204" pitchFamily="34" charset="0"/>
              <a:buChar char="•"/>
            </a:pPr>
            <a:endParaRPr lang="fi-FI" sz="1800" b="0" i="0">
              <a:solidFill>
                <a:srgbClr val="444444"/>
              </a:solidFill>
              <a:effectLst/>
              <a:latin typeface="Arial" panose="020B0604020202020204" pitchFamily="34" charset="0"/>
            </a:endParaRPr>
          </a:p>
          <a:p>
            <a:pPr algn="l" rtl="0" fontAlgn="base"/>
            <a:r>
              <a:rPr lang="fi-FI" sz="1800" b="0" i="0" u="none" strike="noStrike">
                <a:solidFill>
                  <a:srgbClr val="000000"/>
                </a:solidFill>
                <a:effectLst/>
                <a:latin typeface="Calibri" panose="020F0502020204030204" pitchFamily="34" charset="0"/>
              </a:rPr>
              <a:t>Lähde: </a:t>
            </a:r>
            <a:r>
              <a:rPr lang="fi-FI" sz="2800">
                <a:hlinkClick r:id="rId3"/>
              </a:rPr>
              <a:t>Ekosysteemit ja verkostot - Business Tampere</a:t>
            </a:r>
            <a:r>
              <a:rPr lang="fi-FI" sz="1800" b="0" i="0">
                <a:solidFill>
                  <a:srgbClr val="444444"/>
                </a:solidFill>
                <a:effectLst/>
                <a:latin typeface="Calibri" panose="020F0502020204030204" pitchFamily="34" charset="0"/>
              </a:rPr>
              <a:t>​</a:t>
            </a:r>
            <a:endParaRPr lang="fi-FI" b="0" i="0">
              <a:solidFill>
                <a:srgbClr val="444444"/>
              </a:solidFill>
              <a:effectLst/>
              <a:latin typeface="Arial" panose="020B0604020202020204" pitchFamily="34" charset="0"/>
            </a:endParaRPr>
          </a:p>
          <a:p>
            <a:pPr algn="l" rtl="0" fontAlgn="base"/>
            <a:r>
              <a:rPr lang="fi-FI" sz="1800" b="1" i="0" u="none" strike="noStrike">
                <a:solidFill>
                  <a:srgbClr val="000000"/>
                </a:solidFill>
                <a:effectLst/>
                <a:latin typeface="Calibri" panose="020F0502020204030204" pitchFamily="34" charset="0"/>
              </a:rPr>
              <a:t>Tampereelta on luotu mm.</a:t>
            </a:r>
            <a:r>
              <a:rPr lang="en-US" sz="1800" b="0" i="0">
                <a:solidFill>
                  <a:srgbClr val="444444"/>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Älypuhelin</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OZO – maailman ensimmäinen VR-elokuvakamera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Digitaalinen röntgenkamera</a:t>
            </a:r>
            <a:r>
              <a:rPr lang="fi-FI" sz="1800" b="0" i="0">
                <a:solidFill>
                  <a:srgbClr val="444444"/>
                </a:solidFill>
                <a:effectLst/>
                <a:latin typeface="Calibri" panose="020F0502020204030204" pitchFamily="34" charset="0"/>
              </a:rPr>
              <a:t>​</a:t>
            </a:r>
            <a:endParaRPr lang="fi-FI" sz="1800" b="0" i="0">
              <a:solidFill>
                <a:srgbClr val="444444"/>
              </a:solidFill>
              <a:effectLst/>
              <a:latin typeface="Arial" panose="020B060402020202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27</a:t>
            </a:fld>
            <a:endParaRPr lang="fi-FI"/>
          </a:p>
        </p:txBody>
      </p:sp>
    </p:spTree>
    <p:extLst>
      <p:ext uri="{BB962C8B-B14F-4D97-AF65-F5344CB8AC3E}">
        <p14:creationId xmlns:p14="http://schemas.microsoft.com/office/powerpoint/2010/main" val="2444294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Footer Placeholder 3"/>
          <p:cNvSpPr>
            <a:spLocks noGrp="1"/>
          </p:cNvSpPr>
          <p:nvPr>
            <p:ph type="ftr" sz="quarter" idx="4"/>
          </p:nvPr>
        </p:nvSpPr>
        <p:spPr/>
        <p:txBody>
          <a:bodyPr/>
          <a:lstStyle/>
          <a:p>
            <a:endParaRPr lang="fi-FI"/>
          </a:p>
        </p:txBody>
      </p:sp>
      <p:sp>
        <p:nvSpPr>
          <p:cNvPr id="5" name="Slide Number Placeholder 4"/>
          <p:cNvSpPr>
            <a:spLocks noGrp="1"/>
          </p:cNvSpPr>
          <p:nvPr>
            <p:ph type="sldNum" sz="quarter" idx="5"/>
          </p:nvPr>
        </p:nvSpPr>
        <p:spPr/>
        <p:txBody>
          <a:bodyPr/>
          <a:lstStyle/>
          <a:p>
            <a:fld id="{C199F7F8-48A1-4863-ABF0-01A9D479BFD7}" type="slidenum">
              <a:rPr lang="fi-FI" smtClean="0"/>
              <a:t>28</a:t>
            </a:fld>
            <a:endParaRPr lang="fi-FI"/>
          </a:p>
        </p:txBody>
      </p:sp>
    </p:spTree>
    <p:extLst>
      <p:ext uri="{BB962C8B-B14F-4D97-AF65-F5344CB8AC3E}">
        <p14:creationId xmlns:p14="http://schemas.microsoft.com/office/powerpoint/2010/main" val="38549523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Tampereen kaupungin kulttuuristrategian tavoitteet ovat: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342900" indent="-342900" algn="l" rtl="0" fontAlgn="base">
              <a:buFont typeface="+mj-lt"/>
              <a:buAutoNum type="arabicPeriod"/>
            </a:pPr>
            <a:r>
              <a:rPr lang="fi-FI" sz="1800" b="0" i="0" u="none" strike="noStrike">
                <a:solidFill>
                  <a:srgbClr val="000000"/>
                </a:solidFill>
                <a:effectLst/>
                <a:latin typeface="Calibri" panose="020F0502020204030204" pitchFamily="34" charset="0"/>
              </a:rPr>
              <a:t>Kulttuuri koskettaa kaikkia: Yhdenvertainen kulttuuri lisää kaikkien kaupunkilaisten hyvinvointia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342900" indent="-342900" algn="l" rtl="0" fontAlgn="base">
              <a:buFont typeface="+mj-lt"/>
              <a:buAutoNum type="arabicPeriod"/>
            </a:pPr>
            <a:r>
              <a:rPr lang="fi-FI" sz="1800" b="0" i="0" u="none" strike="noStrike">
                <a:solidFill>
                  <a:srgbClr val="000000"/>
                </a:solidFill>
                <a:effectLst/>
                <a:latin typeface="Calibri" panose="020F0502020204030204" pitchFamily="34" charset="0"/>
              </a:rPr>
              <a:t>Luovien ihmisten koti: Luovat alat ja ihmiset kasvattavat kaupungin elinvoimaa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342900" indent="-342900" algn="l" rtl="0" fontAlgn="base">
              <a:buFont typeface="+mj-lt"/>
              <a:buAutoNum type="arabicPeriod"/>
            </a:pPr>
            <a:r>
              <a:rPr lang="fi-FI" sz="1800" b="0" i="0" u="none" strike="noStrike">
                <a:solidFill>
                  <a:srgbClr val="000000"/>
                </a:solidFill>
                <a:effectLst/>
                <a:latin typeface="Calibri" panose="020F0502020204030204" pitchFamily="34" charset="0"/>
              </a:rPr>
              <a:t>Merkityksellinen kaupunki: Omaleimainen ja elävä kaupunkiympäristö rakentaa Tampereen pitovoimaa ja viihtyisyyttä</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342900" indent="-342900" algn="l" rtl="0" fontAlgn="base">
              <a:buFont typeface="+mj-lt"/>
              <a:buAutoNum type="arabicPeriod"/>
            </a:pPr>
            <a:r>
              <a:rPr lang="fi-FI" sz="1800" b="0" i="0" u="none" strike="noStrike">
                <a:solidFill>
                  <a:srgbClr val="000000"/>
                </a:solidFill>
                <a:effectLst/>
                <a:latin typeface="Calibri" panose="020F0502020204030204" pitchFamily="34" charset="0"/>
              </a:rPr>
              <a:t>Kokoaan suurempi: Kansainvälisen tason kulttuuri- ja tapahtumatarjoaja on keskeinen osa Tampereen vetovoimaa</a:t>
            </a:r>
            <a:endParaRPr lang="en-US" sz="1800" b="0" i="0">
              <a:solidFill>
                <a:srgbClr val="444444"/>
              </a:solidFill>
              <a:effectLst/>
              <a:latin typeface="Arial" panose="020B0604020202020204" pitchFamily="34" charset="0"/>
            </a:endParaRPr>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29</a:t>
            </a:fld>
            <a:endParaRPr lang="fi-FI"/>
          </a:p>
        </p:txBody>
      </p:sp>
    </p:spTree>
    <p:extLst>
      <p:ext uri="{BB962C8B-B14F-4D97-AF65-F5344CB8AC3E}">
        <p14:creationId xmlns:p14="http://schemas.microsoft.com/office/powerpoint/2010/main" val="20709984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Kulttuurista kestävästi kasvava kaupunki vuoteen 2030 mennessä luodaan seuraavilla toimenpiteillä:</a:t>
            </a:r>
            <a:r>
              <a:rPr lang="fi-FI" sz="1800" b="1" i="0" u="none" strike="noStrike">
                <a:solidFill>
                  <a:srgbClr val="000000"/>
                </a:solidFill>
                <a:effectLst/>
                <a:latin typeface="Calibri" panose="020F0502020204030204" pitchFamily="34" charset="0"/>
              </a:rPr>
              <a:t>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1" i="0" u="none" strike="noStrike">
                <a:solidFill>
                  <a:srgbClr val="000000"/>
                </a:solidFill>
                <a:effectLst/>
                <a:latin typeface="Calibri" panose="020F0502020204030204" pitchFamily="34" charset="0"/>
              </a:rPr>
              <a:t>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1" i="0" u="none" strike="noStrike">
                <a:solidFill>
                  <a:srgbClr val="000000"/>
                </a:solidFill>
                <a:effectLst/>
                <a:latin typeface="Calibri" panose="020F0502020204030204" pitchFamily="34" charset="0"/>
              </a:rPr>
              <a:t>1. Kulttuuri koskettaa kaikkia -toimenpiteet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1.1. Kehitetään kaikille avoimen kulttuuritarjonnan saavutettavuutta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1.2. Tuetaan kulttuuriin osallistumista räätälöimällä palveluja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1.3. Nostetaan moninaisuus voimavaraksi</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1.4. Hyödynnetään kulttuurin hyvinvointivaikutuksia sosiaali- ja terveyspalveluissa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1" i="0" u="none" strike="noStrike">
                <a:solidFill>
                  <a:srgbClr val="000000"/>
                </a:solidFill>
                <a:effectLst/>
                <a:latin typeface="Calibri" panose="020F0502020204030204" pitchFamily="34" charset="0"/>
              </a:rPr>
              <a:t>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1" i="0" u="none" strike="noStrike">
                <a:solidFill>
                  <a:srgbClr val="000000"/>
                </a:solidFill>
                <a:effectLst/>
                <a:latin typeface="Calibri" panose="020F0502020204030204" pitchFamily="34" charset="0"/>
              </a:rPr>
              <a:t>2. Luovien ihmisten koti</a:t>
            </a:r>
            <a:r>
              <a:rPr lang="fi-FI" sz="1800" b="0" i="0" u="none" strike="noStrike">
                <a:solidFill>
                  <a:srgbClr val="000000"/>
                </a:solidFill>
                <a:effectLst/>
                <a:latin typeface="Calibri" panose="020F0502020204030204" pitchFamily="34" charset="0"/>
              </a:rPr>
              <a:t> -</a:t>
            </a:r>
            <a:r>
              <a:rPr lang="fi-FI" sz="1800" b="1" i="0" u="none" strike="noStrike">
                <a:solidFill>
                  <a:srgbClr val="000000"/>
                </a:solidFill>
                <a:effectLst/>
                <a:latin typeface="Calibri" panose="020F0502020204030204" pitchFamily="34" charset="0"/>
              </a:rPr>
              <a:t>toimenpiteet</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2.1 Luovien alojen verkostoja, työllisyyttä ja osaamista tuetaan poikkihallinnollisesti</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2.2 Kulttuuritoimijoille tarjotaan tiloja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2.3 Kansalaisyhteiskunnan tuen palveluja kehitetään</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2.4 Luovien alojen koulutuksen ja taidekasvatuksen merkitystä nostetaan uuden osaamisen ja kyvykkyyksien kasvattajana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1" i="0" u="none" strike="noStrike">
                <a:solidFill>
                  <a:srgbClr val="000000"/>
                </a:solidFill>
                <a:effectLst/>
                <a:latin typeface="Calibri" panose="020F0502020204030204" pitchFamily="34" charset="0"/>
              </a:rPr>
              <a:t>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1" i="0" u="none" strike="noStrike">
                <a:solidFill>
                  <a:srgbClr val="000000"/>
                </a:solidFill>
                <a:effectLst/>
                <a:latin typeface="Calibri" panose="020F0502020204030204" pitchFamily="34" charset="0"/>
              </a:rPr>
              <a:t>3. Merkityksellinen kaupunki</a:t>
            </a:r>
            <a:r>
              <a:rPr lang="fi-FI" sz="1800" b="0" i="0" u="none" strike="noStrike">
                <a:solidFill>
                  <a:srgbClr val="000000"/>
                </a:solidFill>
                <a:effectLst/>
                <a:latin typeface="Calibri" panose="020F0502020204030204" pitchFamily="34" charset="0"/>
              </a:rPr>
              <a:t> -</a:t>
            </a:r>
            <a:r>
              <a:rPr lang="fi-FI" sz="1800" b="1" i="0" u="none" strike="noStrike">
                <a:solidFill>
                  <a:srgbClr val="000000"/>
                </a:solidFill>
                <a:effectLst/>
                <a:latin typeface="Calibri" panose="020F0502020204030204" pitchFamily="34" charset="0"/>
              </a:rPr>
              <a:t>toimenpiteet</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3.1 Julkista taidetta ja sen vaikuttavuutta lisätään</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3.2 Kaupunkitilaa suunnitellaan oleskelua, harrastamista ja kohtaamisia mahdollistavaksi</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3.3 Korkealaatuista ympäristöä suunnitellaan yhdessä asukkaiden kanssa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3.4 Omaleimaista historiaa vaalitaan ja tuodaan aktiivisesti esiin</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1" i="0" u="none" strike="noStrike">
                <a:solidFill>
                  <a:srgbClr val="000000"/>
                </a:solidFill>
                <a:effectLst/>
                <a:latin typeface="Calibri" panose="020F0502020204030204" pitchFamily="34" charset="0"/>
              </a:rPr>
              <a:t>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1" i="0" u="none" strike="noStrike">
                <a:solidFill>
                  <a:srgbClr val="000000"/>
                </a:solidFill>
                <a:effectLst/>
                <a:latin typeface="Calibri" panose="020F0502020204030204" pitchFamily="34" charset="0"/>
              </a:rPr>
              <a:t>4. Kokoaan suurempi</a:t>
            </a:r>
            <a:r>
              <a:rPr lang="fi-FI" sz="1800" b="0" i="0" u="none" strike="noStrike">
                <a:solidFill>
                  <a:srgbClr val="000000"/>
                </a:solidFill>
                <a:effectLst/>
                <a:latin typeface="Calibri" panose="020F0502020204030204" pitchFamily="34" charset="0"/>
              </a:rPr>
              <a:t> -</a:t>
            </a:r>
            <a:r>
              <a:rPr lang="fi-FI" sz="1800" b="1" i="0" u="none" strike="noStrike">
                <a:solidFill>
                  <a:srgbClr val="000000"/>
                </a:solidFill>
                <a:effectLst/>
                <a:latin typeface="Calibri" panose="020F0502020204030204" pitchFamily="34" charset="0"/>
              </a:rPr>
              <a:t>toimenpiteet</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4.1 Panostetaan elämysinfraan ja sisältöihin</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4.2 Panostetaan tapahtumiin</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4.3 Vahvistetaan Tampereen tunnettuutta kulttuurikaupunkina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30</a:t>
            </a:fld>
            <a:endParaRPr lang="fi-FI"/>
          </a:p>
        </p:txBody>
      </p:sp>
    </p:spTree>
    <p:extLst>
      <p:ext uri="{BB962C8B-B14F-4D97-AF65-F5344CB8AC3E}">
        <p14:creationId xmlns:p14="http://schemas.microsoft.com/office/powerpoint/2010/main" val="3587180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94B831-DB3A-C444-A46A-82F5B0D537F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0490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1" i="0" u="none" strike="noStrike">
                <a:solidFill>
                  <a:srgbClr val="000000"/>
                </a:solidFill>
                <a:effectLst/>
                <a:latin typeface="Calibri" panose="020F0502020204030204" pitchFamily="34" charset="0"/>
              </a:rPr>
              <a:t>Tampereen tuotantokannustin</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10-15 % maksuhyvitys Tampereen seudulla syntyneistä tuotantokuluista. 10 % perusosa. Mahdollisuus 0-5 % korotukseen markkinointiyhteistyöllä.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Hyväksyttyjä kustannuksia ovat alueella tehtyjen palvelujen ja tavaroiden ostot sekä Tampereen seudulle maksetut palkat. Kannustinta voivat hakea ammattimaiset viihde-, draama-, elokuva-, dokumentti- ja VR-tuotannot.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1" i="0" u="none" strike="noStrike">
                <a:solidFill>
                  <a:srgbClr val="000000"/>
                </a:solidFill>
                <a:effectLst/>
                <a:latin typeface="Calibri" panose="020F0502020204030204" pitchFamily="34" charset="0"/>
              </a:rPr>
              <a:t>Tampereella jo nyt tehty:</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Dual-trilleri</a:t>
            </a:r>
            <a:r>
              <a:rPr lang="fi-FI" sz="1800" b="1" i="0" u="none" strike="noStrike">
                <a:solidFill>
                  <a:srgbClr val="000000"/>
                </a:solidFill>
                <a:effectLst/>
                <a:latin typeface="Calibri" panose="020F0502020204030204" pitchFamily="34" charset="0"/>
              </a:rPr>
              <a:t> </a:t>
            </a:r>
            <a:r>
              <a:rPr lang="fi-FI" sz="1800" b="0" i="0" u="none" strike="noStrike">
                <a:solidFill>
                  <a:srgbClr val="000000"/>
                </a:solidFill>
                <a:effectLst/>
                <a:latin typeface="Calibri" panose="020F0502020204030204" pitchFamily="34" charset="0"/>
              </a:rPr>
              <a:t>(ensimmäinen kokonaan Suomessa kuvattu Hollywood-tuotanto)</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err="1">
                <a:solidFill>
                  <a:srgbClr val="000000"/>
                </a:solidFill>
                <a:effectLst/>
                <a:latin typeface="Calibri" panose="020F0502020204030204" pitchFamily="34" charset="0"/>
              </a:rPr>
              <a:t>Invisible</a:t>
            </a:r>
            <a:r>
              <a:rPr lang="fi-FI" sz="1800" b="0" i="0" u="none" strike="noStrike">
                <a:solidFill>
                  <a:srgbClr val="000000"/>
                </a:solidFill>
                <a:effectLst/>
                <a:latin typeface="Calibri" panose="020F0502020204030204" pitchFamily="34" charset="0"/>
              </a:rPr>
              <a:t> </a:t>
            </a:r>
            <a:r>
              <a:rPr lang="fi-FI" sz="1800" b="0" i="0" u="none" strike="noStrike" err="1">
                <a:solidFill>
                  <a:srgbClr val="000000"/>
                </a:solidFill>
                <a:effectLst/>
                <a:latin typeface="Calibri" panose="020F0502020204030204" pitchFamily="34" charset="0"/>
              </a:rPr>
              <a:t>heroes</a:t>
            </a:r>
            <a:r>
              <a:rPr lang="fi-FI" sz="1800" b="0" i="0" u="none" strike="noStrike">
                <a:solidFill>
                  <a:srgbClr val="000000"/>
                </a:solidFill>
                <a:effectLst/>
                <a:latin typeface="Calibri" panose="020F0502020204030204" pitchFamily="34" charset="0"/>
              </a:rPr>
              <a:t> (jälkityöt)</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World Film Report  (CCTV-6 Kiina)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Jahti</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Elossa 24h</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Yksittäistapaus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err="1">
                <a:solidFill>
                  <a:srgbClr val="000000"/>
                </a:solidFill>
                <a:effectLst/>
                <a:latin typeface="Calibri" panose="020F0502020204030204" pitchFamily="34" charset="0"/>
              </a:rPr>
              <a:t>Kontio&amp;Parmas</a:t>
            </a:r>
            <a:r>
              <a:rPr lang="fi-FI" sz="1800" b="0" i="0">
                <a:solidFill>
                  <a:srgbClr val="444444"/>
                </a:solidFill>
                <a:effectLst/>
                <a:latin typeface="Calibri" panose="020F0502020204030204" pitchFamily="34" charset="0"/>
              </a:rPr>
              <a:t>​</a:t>
            </a:r>
            <a:endParaRPr lang="fi-FI"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Onnenpyörä</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Melkein Totta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Napakymppi</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Kellot Soi!</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fontAlgn="base">
              <a:buFont typeface="Arial" panose="020B0604020202020204" pitchFamily="34" charset="0"/>
              <a:buChar char="•"/>
            </a:pPr>
            <a:r>
              <a:rPr lang="fi-FI" sz="1800" b="0" i="0" u="none" strike="noStrike">
                <a:solidFill>
                  <a:srgbClr val="000000"/>
                </a:solidFill>
                <a:effectLst/>
                <a:latin typeface="Calibri"/>
                <a:ea typeface="Calibri"/>
                <a:cs typeface="Calibri"/>
              </a:rPr>
              <a:t>Jaksa paremmin</a:t>
            </a:r>
            <a:r>
              <a:rPr lang="en-US" sz="1800" b="0" i="0">
                <a:solidFill>
                  <a:srgbClr val="444444"/>
                </a:solidFill>
                <a:effectLst/>
                <a:latin typeface="Calibri"/>
                <a:ea typeface="Calibri"/>
                <a:cs typeface="Calibri"/>
              </a:rPr>
              <a:t>​</a:t>
            </a:r>
            <a:endParaRPr lang="fi-FI">
              <a:solidFill>
                <a:srgbClr val="444444"/>
              </a:solidFill>
            </a:endParaRPr>
          </a:p>
          <a:p>
            <a:pPr marL="285750" indent="-285750">
              <a:buFont typeface="Arial" panose="020B0604020202020204" pitchFamily="34" charset="0"/>
              <a:buChar char="•"/>
            </a:pPr>
            <a:r>
              <a:rPr lang="fi-FI" err="1">
                <a:solidFill>
                  <a:srgbClr val="444444"/>
                </a:solidFill>
              </a:rPr>
              <a:t>Svalta</a:t>
            </a:r>
            <a:endParaRPr lang="fi-FI" err="1">
              <a:solidFill>
                <a:srgbClr val="444444"/>
              </a:solidFill>
              <a:ea typeface="Calibri"/>
              <a:cs typeface="Calibri"/>
            </a:endParaRPr>
          </a:p>
          <a:p>
            <a:pPr marL="285750" indent="-285750">
              <a:buFont typeface="Arial" panose="020B0604020202020204" pitchFamily="34" charset="0"/>
              <a:buChar char="•"/>
            </a:pPr>
            <a:r>
              <a:rPr lang="fi-FI" err="1">
                <a:solidFill>
                  <a:srgbClr val="444444"/>
                </a:solidFill>
              </a:rPr>
              <a:t>Avgrunden</a:t>
            </a:r>
            <a:endParaRPr lang="fi-FI" err="1">
              <a:solidFill>
                <a:srgbClr val="444444"/>
              </a:solidFill>
              <a:ea typeface="Calibri"/>
              <a:cs typeface="Calibri"/>
            </a:endParaRPr>
          </a:p>
          <a:p>
            <a:pPr marL="285750" indent="-285750">
              <a:buFont typeface="Arial" panose="020B0604020202020204" pitchFamily="34" charset="0"/>
              <a:buChar char="•"/>
            </a:pPr>
            <a:r>
              <a:rPr lang="fi-FI">
                <a:solidFill>
                  <a:srgbClr val="444444"/>
                </a:solidFill>
              </a:rPr>
              <a:t>Jälkeemme vedenpaisumus</a:t>
            </a:r>
          </a:p>
          <a:p>
            <a:pPr marL="285750" indent="-285750">
              <a:buFont typeface="Arial" panose="020B0604020202020204" pitchFamily="34" charset="0"/>
              <a:buChar char="•"/>
            </a:pPr>
            <a:r>
              <a:rPr lang="fi-FI" err="1">
                <a:solidFill>
                  <a:srgbClr val="444444"/>
                </a:solidFill>
              </a:rPr>
              <a:t>Breaking</a:t>
            </a:r>
            <a:r>
              <a:rPr lang="fi-FI">
                <a:solidFill>
                  <a:srgbClr val="444444"/>
                </a:solidFill>
              </a:rPr>
              <a:t> </a:t>
            </a:r>
            <a:r>
              <a:rPr lang="fi-FI" err="1">
                <a:solidFill>
                  <a:srgbClr val="444444"/>
                </a:solidFill>
              </a:rPr>
              <a:t>Bad</a:t>
            </a:r>
            <a:r>
              <a:rPr lang="fi-FI">
                <a:solidFill>
                  <a:srgbClr val="444444"/>
                </a:solidFill>
              </a:rPr>
              <a:t> English</a:t>
            </a:r>
          </a:p>
          <a:p>
            <a:pPr marL="285750" indent="-285750">
              <a:buFont typeface="Arial" panose="020B0604020202020204" pitchFamily="34" charset="0"/>
              <a:buChar char="•"/>
            </a:pPr>
            <a:r>
              <a:rPr lang="fi-FI">
                <a:solidFill>
                  <a:srgbClr val="444444"/>
                </a:solidFill>
              </a:rPr>
              <a:t>Räkä ja Roiskis</a:t>
            </a:r>
          </a:p>
          <a:p>
            <a:pPr marL="285750" indent="-285750">
              <a:buFont typeface="Arial" panose="020B0604020202020204" pitchFamily="34" charset="0"/>
              <a:buChar char="•"/>
            </a:pPr>
            <a:r>
              <a:rPr lang="fi-FI">
                <a:solidFill>
                  <a:srgbClr val="444444"/>
                </a:solidFill>
              </a:rPr>
              <a:t>Kyllä isä osaa</a:t>
            </a:r>
            <a:endParaRPr lang="en-US">
              <a:solidFill>
                <a:srgbClr val="444444"/>
              </a:solidFill>
            </a:endParaRPr>
          </a:p>
          <a:p>
            <a:pPr marL="285750" indent="-285750">
              <a:buFont typeface="Arial" panose="020B0604020202020204" pitchFamily="34" charset="0"/>
              <a:buChar char="•"/>
            </a:pPr>
            <a:r>
              <a:rPr lang="fi-FI">
                <a:solidFill>
                  <a:srgbClr val="444444"/>
                </a:solidFill>
              </a:rPr>
              <a:t>Koskinen</a:t>
            </a:r>
            <a:endParaRPr lang="en-US">
              <a:solidFill>
                <a:srgbClr val="444444"/>
              </a:solidFill>
            </a:endParaRPr>
          </a:p>
          <a:p>
            <a:pPr marL="285750" indent="-285750">
              <a:buFont typeface="Arial" panose="020B0604020202020204" pitchFamily="34" charset="0"/>
              <a:buChar char="•"/>
            </a:pPr>
            <a:r>
              <a:rPr lang="fi-FI">
                <a:solidFill>
                  <a:srgbClr val="444444"/>
                </a:solidFill>
              </a:rPr>
              <a:t>70 on vain numero</a:t>
            </a:r>
            <a:endParaRPr lang="en-US">
              <a:solidFill>
                <a:srgbClr val="000000"/>
              </a:solidFill>
            </a:endParaRPr>
          </a:p>
          <a:p>
            <a:pPr marL="285750" indent="-285750" algn="l">
              <a:buFont typeface="Arial" panose="020B0604020202020204" pitchFamily="34" charset="0"/>
              <a:buChar char="•"/>
            </a:pPr>
            <a:r>
              <a:rPr lang="fi-FI">
                <a:solidFill>
                  <a:srgbClr val="444444"/>
                </a:solidFill>
              </a:rPr>
              <a:t>Heinähattu, Vilttitossu ja kana</a:t>
            </a:r>
            <a:endParaRPr lang="en-US">
              <a:ea typeface="Calibri" panose="020F0502020204030204"/>
              <a:cs typeface="Calibri" panose="020F0502020204030204"/>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31</a:t>
            </a:fld>
            <a:endParaRPr lang="fi-FI"/>
          </a:p>
        </p:txBody>
      </p:sp>
    </p:spTree>
    <p:extLst>
      <p:ext uri="{BB962C8B-B14F-4D97-AF65-F5344CB8AC3E}">
        <p14:creationId xmlns:p14="http://schemas.microsoft.com/office/powerpoint/2010/main" val="38689456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fontAlgn="base"/>
            <a:r>
              <a:rPr lang="fi-FI" sz="1800" b="1" i="0" u="none" strike="noStrike">
                <a:solidFill>
                  <a:srgbClr val="000000"/>
                </a:solidFill>
                <a:effectLst/>
                <a:latin typeface="Calibri"/>
                <a:cs typeface="Calibri"/>
              </a:rPr>
              <a:t>Tampere-talo</a:t>
            </a:r>
            <a:r>
              <a:rPr lang="fi-FI" sz="1800" b="0" i="0" u="none" strike="noStrike">
                <a:solidFill>
                  <a:srgbClr val="000000"/>
                </a:solidFill>
                <a:effectLst/>
                <a:latin typeface="Calibri"/>
                <a:cs typeface="Calibri"/>
              </a:rPr>
              <a:t> on Pohjoismaiden suurin kongressi- ja kulttuurikeskus. Tampere-talon tiloissa järjestetään erilaisia tapahtumia, kirjo vaihtelee kokouksista, seminaareista, opintopäivistä ja perhejuhlista kotimaisiin ja kansainvälisiin kongresseihin, näyttelyihin, messuihin, yritysjuhliin ja erikoistapahtumiin. </a:t>
            </a:r>
          </a:p>
          <a:p>
            <a:pPr marL="0" marR="0" lvl="0" indent="0" algn="l" defTabSz="914400" rtl="0" eaLnBrk="1" fontAlgn="base" latinLnBrk="0" hangingPunct="1">
              <a:lnSpc>
                <a:spcPct val="100000"/>
              </a:lnSpc>
              <a:spcBef>
                <a:spcPts val="0"/>
              </a:spcBef>
              <a:spcAft>
                <a:spcPts val="0"/>
              </a:spcAft>
              <a:buClrTx/>
              <a:buSzTx/>
              <a:buFontTx/>
              <a:buNone/>
              <a:tabLst/>
              <a:defRPr/>
            </a:pPr>
            <a:r>
              <a:rPr lang="fi-FI" sz="1800" b="0" i="0" u="none" strike="noStrike">
                <a:solidFill>
                  <a:srgbClr val="000000"/>
                </a:solidFill>
                <a:effectLst/>
                <a:latin typeface="Calibri"/>
                <a:cs typeface="Calibri"/>
              </a:rPr>
              <a:t>Kongressikävijöitä vuonna 2024: 10 000, kansainvälisiä kongresseja 78 kpl. (Lähde: Kongressi- ja kokoustiimi)</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a:cs typeface="Calibri"/>
              </a:rPr>
              <a:t>​</a:t>
            </a:r>
            <a:r>
              <a:rPr lang="fi-FI" sz="1800" b="0" i="0" u="none" strike="noStrike">
                <a:solidFill>
                  <a:srgbClr val="000000"/>
                </a:solidFill>
                <a:effectLst/>
                <a:latin typeface="Calibri"/>
                <a:cs typeface="Calibri"/>
              </a:rPr>
              <a:t>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fi-FI" sz="1800" b="1" i="0" u="none" strike="noStrike">
                <a:solidFill>
                  <a:srgbClr val="000000"/>
                </a:solidFill>
                <a:effectLst/>
                <a:latin typeface="Calibri"/>
                <a:cs typeface="Calibri"/>
              </a:rPr>
              <a:t>Tampereen Messu- ja Urheilukeskus Oy</a:t>
            </a:r>
            <a:r>
              <a:rPr lang="fi-FI" sz="1800" b="0" i="0" u="none" strike="noStrike">
                <a:solidFill>
                  <a:srgbClr val="000000"/>
                </a:solidFill>
                <a:effectLst/>
                <a:latin typeface="Calibri"/>
                <a:cs typeface="Calibri"/>
              </a:rPr>
              <a:t>, TESC, perustettiin vuonna 2005. Sen omistavat Tampereen kaupunki ja Tampereen Messut Oy.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fi-FI" sz="1800" b="0" i="0" u="none" strike="noStrike">
                <a:solidFill>
                  <a:srgbClr val="000000"/>
                </a:solidFill>
                <a:effectLst/>
                <a:latin typeface="Calibri"/>
                <a:cs typeface="Calibri"/>
              </a:rPr>
              <a:t> </a:t>
            </a:r>
            <a:r>
              <a:rPr lang="en-US" sz="1800" b="0" i="0">
                <a:solidFill>
                  <a:srgbClr val="444444"/>
                </a:solidFill>
                <a:effectLst/>
                <a:latin typeface="Calibri"/>
                <a:cs typeface="Calibri"/>
              </a:rPr>
              <a:t>​</a:t>
            </a:r>
            <a:r>
              <a:rPr lang="fi-FI" sz="1800" b="0" i="0" u="none" strike="noStrike">
                <a:solidFill>
                  <a:srgbClr val="000000"/>
                </a:solidFill>
                <a:effectLst/>
                <a:latin typeface="Calibri"/>
                <a:cs typeface="Calibri"/>
              </a:rPr>
              <a:t>Tampereen Messu- ja Urheilukeskus tarjoaa erilaisia mahdollisuuksia monenlaisille tapahtumanjärjestäjille, yrityksille, järjestöille ja seuroille erityyppisten- ja kokoisten tapahtumien järjestämiseen.</a:t>
            </a:r>
            <a:r>
              <a:rPr lang="en-US" sz="1800" b="0" i="0">
                <a:solidFill>
                  <a:srgbClr val="444444"/>
                </a:solidFill>
                <a:effectLst/>
                <a:latin typeface="Calibri"/>
                <a:cs typeface="Calibri"/>
              </a:rPr>
              <a:t>​</a:t>
            </a:r>
          </a:p>
          <a:p>
            <a:pPr algn="l" rtl="0" fontAlgn="base"/>
            <a:r>
              <a:rPr lang="en-US" sz="1800" b="0" i="0" err="1">
                <a:solidFill>
                  <a:srgbClr val="444444"/>
                </a:solidFill>
                <a:effectLst/>
                <a:latin typeface="Calibri"/>
                <a:cs typeface="Calibri"/>
              </a:rPr>
              <a:t>Messukävijöitä</a:t>
            </a:r>
            <a:r>
              <a:rPr lang="en-US" sz="1800" b="0" i="0">
                <a:solidFill>
                  <a:srgbClr val="444444"/>
                </a:solidFill>
                <a:effectLst/>
                <a:latin typeface="Calibri"/>
                <a:cs typeface="Calibri"/>
              </a:rPr>
              <a:t> </a:t>
            </a:r>
            <a:r>
              <a:rPr lang="en-US" sz="1800" b="0" i="0" err="1">
                <a:solidFill>
                  <a:srgbClr val="444444"/>
                </a:solidFill>
                <a:effectLst/>
                <a:latin typeface="Calibri"/>
                <a:cs typeface="Calibri"/>
              </a:rPr>
              <a:t>vuonna</a:t>
            </a:r>
            <a:r>
              <a:rPr lang="en-US" sz="1800" b="0" i="0">
                <a:solidFill>
                  <a:srgbClr val="444444"/>
                </a:solidFill>
                <a:effectLst/>
                <a:latin typeface="Calibri"/>
                <a:cs typeface="Calibri"/>
              </a:rPr>
              <a:t> 2023: 150 815 (</a:t>
            </a:r>
            <a:r>
              <a:rPr lang="en-US" sz="1800" b="0" i="0" err="1">
                <a:solidFill>
                  <a:srgbClr val="444444"/>
                </a:solidFill>
                <a:effectLst/>
                <a:latin typeface="Calibri"/>
                <a:cs typeface="Calibri"/>
              </a:rPr>
              <a:t>Lähde</a:t>
            </a:r>
            <a:r>
              <a:rPr lang="en-US" sz="1800" b="0" i="0">
                <a:solidFill>
                  <a:srgbClr val="444444"/>
                </a:solidFill>
                <a:effectLst/>
                <a:latin typeface="Calibri"/>
                <a:cs typeface="Calibri"/>
              </a:rPr>
              <a:t>: </a:t>
            </a:r>
            <a:r>
              <a:rPr lang="fi-FI">
                <a:hlinkClick r:id="rId3"/>
              </a:rPr>
              <a:t>Microsoft Power BI</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fi-FI" sz="1800" b="0" i="0" u="none" strike="noStrike">
                <a:solidFill>
                  <a:srgbClr val="000000"/>
                </a:solidFill>
                <a:effectLst/>
                <a:latin typeface="Calibri"/>
                <a:cs typeface="Calibri"/>
              </a:rPr>
              <a:t> </a:t>
            </a:r>
            <a:r>
              <a:rPr lang="en-US" sz="1800" b="0" i="0">
                <a:solidFill>
                  <a:srgbClr val="444444"/>
                </a:solidFill>
                <a:effectLst/>
                <a:latin typeface="Calibri"/>
                <a:cs typeface="Calibri"/>
              </a:rPr>
              <a:t>​</a:t>
            </a:r>
            <a:r>
              <a:rPr lang="fi-FI" sz="1800" b="0" i="0" u="none" strike="noStrike">
                <a:solidFill>
                  <a:srgbClr val="000000"/>
                </a:solidFill>
                <a:effectLst/>
                <a:latin typeface="Calibri"/>
                <a:cs typeface="Calibri"/>
              </a:rPr>
              <a:t>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32</a:t>
            </a:fld>
            <a:endParaRPr lang="fi-FI"/>
          </a:p>
        </p:txBody>
      </p:sp>
    </p:spTree>
    <p:extLst>
      <p:ext uri="{BB962C8B-B14F-4D97-AF65-F5344CB8AC3E}">
        <p14:creationId xmlns:p14="http://schemas.microsoft.com/office/powerpoint/2010/main" val="22250519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fontAlgn="base"/>
            <a:r>
              <a:rPr lang="fi-FI" sz="1800" b="0" i="0" u="none" strike="noStrike">
                <a:solidFill>
                  <a:srgbClr val="000000"/>
                </a:solidFill>
                <a:effectLst/>
                <a:latin typeface="Calibri"/>
                <a:cs typeface="Calibri"/>
              </a:rPr>
              <a:t>2/3 suomalaisista asuu 200 kilometrin säteellä Tampereesta. </a:t>
            </a:r>
            <a:r>
              <a:rPr lang="fi-FI" sz="1800" b="1" i="0" u="none" strike="noStrike">
                <a:solidFill>
                  <a:srgbClr val="000000"/>
                </a:solidFill>
                <a:effectLst/>
                <a:latin typeface="Calibri"/>
                <a:cs typeface="Calibri"/>
              </a:rPr>
              <a:t>Tampereella oli vuonna </a:t>
            </a:r>
            <a:r>
              <a:rPr lang="fi-FI" sz="1800" b="1">
                <a:solidFill>
                  <a:srgbClr val="000000"/>
                </a:solidFill>
                <a:latin typeface="Calibri"/>
                <a:cs typeface="Calibri"/>
              </a:rPr>
              <a:t>2024</a:t>
            </a:r>
            <a:r>
              <a:rPr lang="fi-FI" sz="1800" b="1" i="0" u="none" strike="noStrike">
                <a:solidFill>
                  <a:srgbClr val="000000"/>
                </a:solidFill>
                <a:effectLst/>
                <a:latin typeface="Calibri"/>
                <a:cs typeface="Calibri"/>
              </a:rPr>
              <a:t>:</a:t>
            </a:r>
            <a:r>
              <a:rPr lang="fi-FI" sz="1800" b="1">
                <a:solidFill>
                  <a:srgbClr val="000000"/>
                </a:solidFill>
                <a:latin typeface="Calibri"/>
                <a:cs typeface="Calibri"/>
              </a:rPr>
              <a:t> 33</a:t>
            </a:r>
            <a:r>
              <a:rPr lang="fi-FI" sz="1800" b="1" i="0" u="none" strike="noStrike">
                <a:solidFill>
                  <a:srgbClr val="000000"/>
                </a:solidFill>
                <a:effectLst/>
                <a:latin typeface="Calibri"/>
                <a:cs typeface="Calibri"/>
              </a:rPr>
              <a:t> hotellia, </a:t>
            </a:r>
            <a:r>
              <a:rPr lang="fi-FI" sz="1800" b="1">
                <a:solidFill>
                  <a:srgbClr val="000000"/>
                </a:solidFill>
                <a:latin typeface="Calibri"/>
                <a:cs typeface="Calibri"/>
              </a:rPr>
              <a:t>3786</a:t>
            </a:r>
            <a:r>
              <a:rPr lang="fi-FI" sz="1800" b="1" i="0" u="none" strike="noStrike">
                <a:solidFill>
                  <a:srgbClr val="000000"/>
                </a:solidFill>
                <a:effectLst/>
                <a:latin typeface="Calibri"/>
                <a:cs typeface="Calibri"/>
              </a:rPr>
              <a:t> hotellihuonetta ja yli 8002</a:t>
            </a:r>
            <a:r>
              <a:rPr lang="fi-FI" sz="1800" b="1">
                <a:solidFill>
                  <a:srgbClr val="000000"/>
                </a:solidFill>
                <a:latin typeface="Calibri"/>
                <a:cs typeface="Calibri"/>
              </a:rPr>
              <a:t> </a:t>
            </a:r>
            <a:r>
              <a:rPr lang="fi-FI" sz="1800" b="1" i="0" u="none" strike="noStrike">
                <a:solidFill>
                  <a:srgbClr val="000000"/>
                </a:solidFill>
                <a:effectLst/>
                <a:latin typeface="Calibri"/>
                <a:cs typeface="Calibri"/>
              </a:rPr>
              <a:t>vuodepaikkaa</a:t>
            </a:r>
            <a:r>
              <a:rPr lang="fi-FI" sz="1800" b="0" i="0" u="none" strike="noStrike">
                <a:solidFill>
                  <a:srgbClr val="000000"/>
                </a:solidFill>
                <a:effectLst/>
                <a:latin typeface="Calibri"/>
                <a:cs typeface="Calibri"/>
              </a:rPr>
              <a:t>. (Lähde: </a:t>
            </a:r>
            <a:r>
              <a:rPr lang="fi-FI">
                <a:hlinkClick r:id="rId3"/>
              </a:rPr>
              <a:t>https://visitfinland.stat.fi/PXWeb/pxweb/fi/VisitFinland/VisitFinland__Majoitustilastot/visitfinland_matk_pxt_116y.px</a:t>
            </a:r>
            <a:r>
              <a:rPr lang="fi-FI">
                <a:solidFill>
                  <a:srgbClr val="000000"/>
                </a:solidFill>
                <a:latin typeface="Calibri"/>
                <a:cs typeface="Calibri"/>
              </a:rPr>
              <a:t>)</a:t>
            </a:r>
            <a:endParaRPr lang="fi-FI">
              <a:solidFill>
                <a:srgbClr val="444444"/>
              </a:solidFill>
              <a:latin typeface="Calibri"/>
              <a:cs typeface="Calibri"/>
            </a:endParaRPr>
          </a:p>
          <a:p>
            <a:r>
              <a:rPr lang="fi-FI" sz="1800" b="0" i="0">
                <a:solidFill>
                  <a:srgbClr val="444444"/>
                </a:solidFill>
                <a:effectLst/>
                <a:latin typeface="Calibri"/>
                <a:cs typeface="Calibri"/>
              </a:rPr>
              <a:t>​</a:t>
            </a:r>
            <a:endParaRPr lang="fi-FI" b="0" i="0">
              <a:solidFill>
                <a:srgbClr val="444444"/>
              </a:solidFill>
              <a:effectLst/>
              <a:latin typeface="Calibri"/>
              <a:cs typeface="Calibri"/>
            </a:endParaRPr>
          </a:p>
          <a:p>
            <a:pPr algn="l" rtl="0" fontAlgn="base"/>
            <a:r>
              <a:rPr lang="fi-FI" sz="1800" b="0" i="0" u="none" strike="noStrike">
                <a:solidFill>
                  <a:srgbClr val="000000"/>
                </a:solidFill>
                <a:effectLst/>
                <a:latin typeface="Calibri"/>
                <a:cs typeface="Calibri"/>
              </a:rPr>
              <a:t>Sijainti kahden järven välissä tarjoaa kauniita tapahtumapaikkoja ja virkistäytymismahdollisuuksia.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fi-FI" sz="1800" b="0" i="0">
                <a:solidFill>
                  <a:srgbClr val="444444"/>
                </a:solidFill>
                <a:effectLst/>
                <a:latin typeface="Calibri"/>
                <a:cs typeface="Calibri"/>
              </a:rPr>
              <a:t>​</a:t>
            </a:r>
            <a:endParaRPr lang="fi-FI" b="0" i="0">
              <a:solidFill>
                <a:srgbClr val="444444"/>
              </a:solidFill>
              <a:effectLst/>
              <a:latin typeface="Calibri"/>
              <a:cs typeface="Calibri"/>
            </a:endParaRPr>
          </a:p>
          <a:p>
            <a:pPr algn="l" rtl="0" fontAlgn="base"/>
            <a:r>
              <a:rPr lang="fi-FI" sz="1800" b="0" i="0" u="none" strike="noStrike">
                <a:solidFill>
                  <a:srgbClr val="000000"/>
                </a:solidFill>
                <a:effectLst/>
                <a:latin typeface="Calibri"/>
                <a:cs typeface="Calibri"/>
              </a:rPr>
              <a:t>Suuri osa tapahtumapaikoista ja palveluista kävelyetäisyyden päässä toisistaan.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fi-FI" sz="1800" b="0" i="0">
                <a:solidFill>
                  <a:srgbClr val="444444"/>
                </a:solidFill>
                <a:effectLst/>
                <a:latin typeface="Calibri"/>
                <a:cs typeface="Calibri"/>
              </a:rPr>
              <a:t>​</a:t>
            </a:r>
            <a:endParaRPr lang="fi-FI" b="0" i="0">
              <a:solidFill>
                <a:srgbClr val="444444"/>
              </a:solidFill>
              <a:effectLst/>
              <a:latin typeface="Calibri"/>
              <a:cs typeface="Calibri"/>
            </a:endParaRPr>
          </a:p>
          <a:p>
            <a:pPr algn="l" rtl="0" fontAlgn="base"/>
            <a:r>
              <a:rPr lang="fi-FI" sz="1800" b="0" i="0" u="none" strike="noStrike">
                <a:solidFill>
                  <a:srgbClr val="000000"/>
                </a:solidFill>
                <a:effectLst/>
                <a:latin typeface="Calibri"/>
                <a:cs typeface="Calibri"/>
              </a:rPr>
              <a:t>Panostamme voimakkaasti uusien, suurta yleisöä kiinnostavien tapahtumien ideointiin, mahdollistamiseen ja hankkimiseen.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fi-FI" sz="1800" b="0" i="0">
                <a:solidFill>
                  <a:srgbClr val="444444"/>
                </a:solidFill>
                <a:effectLst/>
                <a:latin typeface="Calibri"/>
                <a:cs typeface="Calibri"/>
              </a:rPr>
              <a:t>​</a:t>
            </a:r>
            <a:endParaRPr lang="fi-FI" b="0" i="0">
              <a:solidFill>
                <a:srgbClr val="444444"/>
              </a:solidFill>
              <a:effectLst/>
              <a:latin typeface="Calibri"/>
              <a:cs typeface="Calibri"/>
            </a:endParaRPr>
          </a:p>
          <a:p>
            <a:pPr algn="l" rtl="0" fontAlgn="base"/>
            <a:r>
              <a:rPr lang="fi-FI" sz="1800" b="0" i="0" u="none" strike="noStrike">
                <a:solidFill>
                  <a:srgbClr val="000000"/>
                </a:solidFill>
                <a:effectLst/>
                <a:latin typeface="Calibri"/>
                <a:cs typeface="Calibri"/>
              </a:rPr>
              <a:t>Tarjoamme tapahtumajärjestäjille parhaat mahdolliset toimintaedellytykset, sujuvan hallinnon ja nykyaikaisen infrastruktuurin.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fi-FI" sz="1800" b="0" i="0" u="none" strike="noStrike">
                <a:solidFill>
                  <a:srgbClr val="000000"/>
                </a:solidFill>
                <a:effectLst/>
                <a:latin typeface="Calibri"/>
                <a:cs typeface="Calibri"/>
              </a:rPr>
              <a:t>15 000 katsojaa vetävä Euroopan ensimmäinen ja ainoa ydinkeskustassa sijaitseva monitoimiareena valmistui 2021.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fi-FI" sz="1800" b="0" i="0">
                <a:solidFill>
                  <a:srgbClr val="444444"/>
                </a:solidFill>
                <a:effectLst/>
                <a:latin typeface="Calibri"/>
                <a:cs typeface="Calibri"/>
              </a:rPr>
              <a:t>​</a:t>
            </a:r>
            <a:endParaRPr lang="fi-FI" b="0" i="0">
              <a:solidFill>
                <a:srgbClr val="444444"/>
              </a:solidFill>
              <a:effectLst/>
              <a:latin typeface="Calibri"/>
              <a:cs typeface="Calibri"/>
            </a:endParaRPr>
          </a:p>
          <a:p>
            <a:pPr algn="l" rtl="0" fontAlgn="base"/>
            <a:r>
              <a:rPr lang="fi-FI" sz="1800" b="0" i="0" u="none" strike="noStrike">
                <a:solidFill>
                  <a:srgbClr val="000000"/>
                </a:solidFill>
                <a:effectLst/>
                <a:latin typeface="Calibri"/>
                <a:cs typeface="Calibri"/>
              </a:rPr>
              <a:t>Lähde: </a:t>
            </a:r>
            <a:r>
              <a:rPr lang="fi-FI" sz="2800">
                <a:hlinkClick r:id="rId4"/>
              </a:rPr>
              <a:t>Microsoft Power BI</a:t>
            </a:r>
            <a:r>
              <a:rPr lang="fi-FI" sz="2800"/>
              <a:t> (Tapahtumien  vaikuttavuusarviointi 2023)</a:t>
            </a:r>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33</a:t>
            </a:fld>
            <a:endParaRPr lang="fi-FI"/>
          </a:p>
        </p:txBody>
      </p:sp>
    </p:spTree>
    <p:extLst>
      <p:ext uri="{BB962C8B-B14F-4D97-AF65-F5344CB8AC3E}">
        <p14:creationId xmlns:p14="http://schemas.microsoft.com/office/powerpoint/2010/main" val="39225615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Pirkanmaalla on 2 571 yli hehtaarin suuruista vesistöä. Maakunnan järvet ovat melko syviä, keskisyvyydeltään 11 m. Lähde: Pirkanmaan Kalatalouskeskus: </a:t>
            </a:r>
            <a:r>
              <a:rPr lang="fi-FI" sz="1800" b="0" i="0" u="sng" strike="noStrike">
                <a:solidFill>
                  <a:srgbClr val="91C9EA"/>
                </a:solidFill>
                <a:effectLst/>
                <a:latin typeface="Calibri" panose="020F0502020204030204" pitchFamily="34" charset="0"/>
                <a:hlinkClick r:id="rId3"/>
              </a:rPr>
              <a:t>https://www.kuhamaa.fi/jarvet/</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Tampereen kaupunki omistaa metsiä noin 7500 hehtaaria. Noin 3800 hehtaaria kaupungin metsistä sijaitsee kantakaupungissa: Lähde: </a:t>
            </a:r>
            <a:r>
              <a:rPr lang="fi-FI" sz="1800" b="0" i="0" u="sng" strike="noStrike">
                <a:solidFill>
                  <a:srgbClr val="91C9EA"/>
                </a:solidFill>
                <a:effectLst/>
                <a:latin typeface="Calibri" panose="020F0502020204030204" pitchFamily="34" charset="0"/>
                <a:hlinkClick r:id="rId4"/>
              </a:rPr>
              <a:t>https://www.tampere.fi/asuminen-ja-ymparisto/ymparisto-ja-luonto/metsat.html</a:t>
            </a:r>
            <a:r>
              <a:rPr lang="fi-FI"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Vuoden 2020 lopussa leikkipaikkoja on 219. Lisäksi Tampereella on lasten liikennepuisto Kalevassa. </a:t>
            </a:r>
            <a:r>
              <a:rPr lang="en-US" sz="1800" b="0" i="0">
                <a:solidFill>
                  <a:srgbClr val="444444"/>
                </a:solidFill>
                <a:effectLst/>
                <a:latin typeface="Calibri" panose="020F0502020204030204" pitchFamily="34" charset="0"/>
              </a:rPr>
              <a:t>​</a:t>
            </a:r>
            <a:br>
              <a:rPr lang="en-US" sz="1800" b="0" i="0">
                <a:solidFill>
                  <a:srgbClr val="444444"/>
                </a:solidFill>
                <a:effectLst/>
                <a:latin typeface="Calibri" panose="020F0502020204030204" pitchFamily="34" charset="0"/>
              </a:rPr>
            </a:br>
            <a:r>
              <a:rPr lang="fi-FI" sz="1800" b="0" i="0" u="none" strike="noStrike">
                <a:solidFill>
                  <a:srgbClr val="000000"/>
                </a:solidFill>
                <a:effectLst/>
                <a:latin typeface="Calibri" panose="020F0502020204030204" pitchFamily="34" charset="0"/>
              </a:rPr>
              <a:t>Viherpalveluohjelman (leikkipaikat 2021-2030) mukaisesti vuonna 2030 kaupungilla 200 leikkipaikkaa. Laaja peruskunnostus tehdään 49 leikkipaikalle ja rakennetaan 17 uutta leikkipaikkaa.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Lähde: </a:t>
            </a:r>
            <a:r>
              <a:rPr lang="fi-FI" sz="1800" b="0" i="0" u="sng">
                <a:solidFill>
                  <a:srgbClr val="000000"/>
                </a:solidFill>
                <a:effectLst/>
                <a:latin typeface="Calibri" panose="020F0502020204030204" pitchFamily="34" charset="0"/>
              </a:rPr>
              <a:t>https://www.tampere.fi/asuminen-ja-ymparisto/ymparisto-ja-luonto/puistot-ja-viheralueet/leikkipaikat/leikkipaikkaohjelma.html</a:t>
            </a:r>
            <a:r>
              <a:rPr lang="fi-FI" sz="1800" b="0" i="0">
                <a:solidFill>
                  <a:srgbClr val="444444"/>
                </a:solidFill>
                <a:effectLst/>
                <a:latin typeface="Calibri" panose="020F0502020204030204" pitchFamily="34" charset="0"/>
              </a:rPr>
              <a:t>​</a:t>
            </a:r>
            <a:br>
              <a:rPr lang="fi-FI" sz="1800" b="0" i="0">
                <a:solidFill>
                  <a:srgbClr val="444444"/>
                </a:solidFill>
                <a:effectLst/>
                <a:latin typeface="Calibri" panose="020F0502020204030204" pitchFamily="34" charset="0"/>
              </a:rPr>
            </a:b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Viidesosa kaupungin pinta-alasta on viheralueita, joihin sisältyvät rakennettujen puistojen lisäksi metsät ja avoimet alueet: </a:t>
            </a:r>
            <a:r>
              <a:rPr lang="fi-FI" sz="1800" b="0" i="0" u="sng" strike="noStrike">
                <a:solidFill>
                  <a:srgbClr val="91C9EA"/>
                </a:solidFill>
                <a:effectLst/>
                <a:latin typeface="Calibri" panose="020F0502020204030204" pitchFamily="34" charset="0"/>
                <a:hlinkClick r:id="rId5"/>
              </a:rPr>
              <a:t>https://www.tampere.fi/asuminen-ja-ymparisto/ymparisto-ja-luonto/puistot-ja-viheralueet.html</a:t>
            </a:r>
            <a:r>
              <a:rPr lang="en-US" sz="1800" b="0" i="0">
                <a:solidFill>
                  <a:srgbClr val="444444"/>
                </a:solidFill>
                <a:effectLst/>
                <a:latin typeface="Calibri" panose="020F0502020204030204" pitchFamily="34" charset="0"/>
              </a:rPr>
              <a:t>​</a:t>
            </a:r>
            <a:br>
              <a:rPr lang="en-US" sz="1800" b="0" i="0">
                <a:solidFill>
                  <a:srgbClr val="444444"/>
                </a:solidFill>
                <a:effectLst/>
                <a:latin typeface="Calibri" panose="020F0502020204030204" pitchFamily="34" charset="0"/>
              </a:rPr>
            </a:br>
            <a:r>
              <a:rPr lang="fi-FI" sz="1800" b="0" i="0" u="none" strike="noStrike">
                <a:solidFill>
                  <a:srgbClr val="000000"/>
                </a:solidFill>
                <a:effectLst/>
                <a:latin typeface="Calibri" panose="020F0502020204030204" pitchFamily="34" charset="0"/>
              </a:rPr>
              <a:t>Tampereelle laadittiin kaupunkipuulinjaus 22.12.2020. Linjauksen avulla halutaan lisätä tietoa kaupunkipuiden merkityksestä ja turvata puiden hyvinvointi ja niihin liittyvät ekologiset, esteettiset ja kulttuuriset arvot. Kaupunkipuulinjauksen avulla pyritään lisäksi ohjaamaan istutettavien puiden lajistoa monimuotoisemmaksi ja varmistamaan kaupunkipuuston säilyminen muuttuvissa ilmasto-olosuhteissa.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Tampereen kaupungin alueella on lähes 200 järveä tai lampea.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Vesialue käsittää noin 24 % kaupungin kokonaispinta-alasta. Lähde: </a:t>
            </a:r>
            <a:r>
              <a:rPr lang="fi-FI" sz="1800" b="0" i="0" u="sng" strike="noStrike">
                <a:solidFill>
                  <a:srgbClr val="91C9EA"/>
                </a:solidFill>
                <a:effectLst/>
                <a:latin typeface="Calibri" panose="020F0502020204030204" pitchFamily="34" charset="0"/>
                <a:hlinkClick r:id="rId6"/>
              </a:rPr>
              <a:t>https://www.tampere.fi/liitteet/5o2F1q9zz/jarvivesiraportti07.pdf</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Suurimmat järvet ovat Näsijärvi ja Pyhäjärvi. Näsijärvi on Suomen 16. suurin järvi</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Pyynikinharju on maailman korkein soraharju, 80 m Pyhäjärven pinnasta.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Pudotus kaupunkia halkovassa Tammerkoskessa 18 metriä.</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36</a:t>
            </a:fld>
            <a:endParaRPr lang="fi-FI"/>
          </a:p>
        </p:txBody>
      </p:sp>
    </p:spTree>
    <p:extLst>
      <p:ext uri="{BB962C8B-B14F-4D97-AF65-F5344CB8AC3E}">
        <p14:creationId xmlns:p14="http://schemas.microsoft.com/office/powerpoint/2010/main" val="24846929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Viiden tähden keskusta on kaupungin strategiaan pohjautuva kehittämisohjelma vuosille 2011–2030. Ohjelma on kokonaisnäkemys keskustan kaupunkiympäristön ja toimintaympäristön tavoitteista ja niitä toteuttavista käytännön toimista tuleville vuosikymmenille.</a:t>
            </a:r>
            <a:r>
              <a:rPr lang="en-US" sz="1800" b="0" i="0">
                <a:solidFill>
                  <a:srgbClr val="444444"/>
                </a:solidFill>
                <a:effectLst/>
                <a:latin typeface="Calibri" panose="020F0502020204030204" pitchFamily="34" charset="0"/>
              </a:rPr>
              <a:t>​</a:t>
            </a:r>
            <a:endParaRPr lang="en-US" sz="2800"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sz="2800"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Kaupungin keskustaa kehitetään määrätietoisesti kaikilla osa-alueilla: kaupunkirakenne, kaupunkiympäristö, kaupunkiliikenne, kaupunkikuva ja kaupunkikulttuuri huomioiden.</a:t>
            </a:r>
            <a:r>
              <a:rPr lang="en-US" sz="1800" b="0" i="0">
                <a:solidFill>
                  <a:srgbClr val="444444"/>
                </a:solidFill>
                <a:effectLst/>
                <a:latin typeface="Calibri" panose="020F0502020204030204" pitchFamily="34" charset="0"/>
              </a:rPr>
              <a:t>​</a:t>
            </a:r>
            <a:endParaRPr lang="en-US" sz="2800"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sz="2800"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Vuoteen 2030 mennessä Tampereen keskustassa on 35–40 % enemmän asukkaita kuin 2015 sekä uusia, merkittäviä työpaikka-alueita, esim. Asemakeskus.</a:t>
            </a:r>
            <a:r>
              <a:rPr lang="en-US" sz="1800" b="0" i="0">
                <a:solidFill>
                  <a:srgbClr val="444444"/>
                </a:solidFill>
                <a:effectLst/>
                <a:latin typeface="Calibri" panose="020F0502020204030204" pitchFamily="34" charset="0"/>
              </a:rPr>
              <a:t>​</a:t>
            </a:r>
            <a:br>
              <a:rPr lang="en-US" sz="1800" b="0" i="0">
                <a:solidFill>
                  <a:srgbClr val="444444"/>
                </a:solidFill>
                <a:effectLst/>
                <a:latin typeface="Calibri" panose="020F0502020204030204" pitchFamily="34" charset="0"/>
              </a:rPr>
            </a:br>
            <a:r>
              <a:rPr lang="en-US" sz="1800" b="0" i="0" err="1">
                <a:solidFill>
                  <a:srgbClr val="444444"/>
                </a:solidFill>
                <a:effectLst/>
                <a:latin typeface="Calibri" panose="020F0502020204030204" pitchFamily="34" charset="0"/>
              </a:rPr>
              <a:t>Vuoteen</a:t>
            </a:r>
            <a:r>
              <a:rPr lang="en-US" sz="1800" b="0" i="0">
                <a:solidFill>
                  <a:srgbClr val="444444"/>
                </a:solidFill>
                <a:effectLst/>
                <a:latin typeface="Calibri" panose="020F0502020204030204" pitchFamily="34" charset="0"/>
              </a:rPr>
              <a:t> 2040 </a:t>
            </a:r>
            <a:r>
              <a:rPr lang="en-US" sz="1800" b="0" i="0" err="1">
                <a:solidFill>
                  <a:srgbClr val="444444"/>
                </a:solidFill>
                <a:effectLst/>
                <a:latin typeface="Calibri" panose="020F0502020204030204" pitchFamily="34" charset="0"/>
              </a:rPr>
              <a:t>tavoitteena</a:t>
            </a:r>
            <a:r>
              <a:rPr lang="en-US" sz="1800" b="0" i="0">
                <a:solidFill>
                  <a:srgbClr val="444444"/>
                </a:solidFill>
                <a:effectLst/>
                <a:latin typeface="Calibri" panose="020F0502020204030204" pitchFamily="34" charset="0"/>
              </a:rPr>
              <a:t> on 55 000 </a:t>
            </a:r>
            <a:r>
              <a:rPr lang="en-US" sz="1800" b="0" i="0" err="1">
                <a:solidFill>
                  <a:srgbClr val="444444"/>
                </a:solidFill>
                <a:effectLst/>
                <a:latin typeface="Calibri" panose="020F0502020204030204" pitchFamily="34" charset="0"/>
              </a:rPr>
              <a:t>uutta</a:t>
            </a:r>
            <a:r>
              <a:rPr lang="en-US" sz="1800" b="0" i="0">
                <a:solidFill>
                  <a:srgbClr val="444444"/>
                </a:solidFill>
                <a:effectLst/>
                <a:latin typeface="Calibri" panose="020F0502020204030204" pitchFamily="34" charset="0"/>
              </a:rPr>
              <a:t> </a:t>
            </a:r>
            <a:r>
              <a:rPr lang="en-US" sz="1800" b="0" i="0" err="1">
                <a:solidFill>
                  <a:srgbClr val="444444"/>
                </a:solidFill>
                <a:effectLst/>
                <a:latin typeface="Calibri" panose="020F0502020204030204" pitchFamily="34" charset="0"/>
              </a:rPr>
              <a:t>asukasta</a:t>
            </a:r>
            <a:r>
              <a:rPr lang="en-US" sz="1800" b="0" i="0">
                <a:solidFill>
                  <a:srgbClr val="444444"/>
                </a:solidFill>
                <a:effectLst/>
                <a:latin typeface="Calibri" panose="020F0502020204030204" pitchFamily="34" charset="0"/>
              </a:rPr>
              <a:t> ja 55 000 </a:t>
            </a:r>
            <a:r>
              <a:rPr lang="en-US" sz="1800" b="0" i="0" err="1">
                <a:solidFill>
                  <a:srgbClr val="444444"/>
                </a:solidFill>
                <a:effectLst/>
                <a:latin typeface="Calibri" panose="020F0502020204030204" pitchFamily="34" charset="0"/>
              </a:rPr>
              <a:t>uutta</a:t>
            </a:r>
            <a:r>
              <a:rPr lang="en-US" sz="1800" b="0" i="0">
                <a:solidFill>
                  <a:srgbClr val="444444"/>
                </a:solidFill>
                <a:effectLst/>
                <a:latin typeface="Calibri" panose="020F0502020204030204" pitchFamily="34" charset="0"/>
              </a:rPr>
              <a:t> </a:t>
            </a:r>
            <a:r>
              <a:rPr lang="en-US" sz="1800" b="0" i="0" err="1">
                <a:solidFill>
                  <a:srgbClr val="444444"/>
                </a:solidFill>
                <a:effectLst/>
                <a:latin typeface="Calibri" panose="020F0502020204030204" pitchFamily="34" charset="0"/>
              </a:rPr>
              <a:t>työpaikkaa</a:t>
            </a:r>
            <a:endParaRPr lang="en-US" sz="2800"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sz="2800"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Keskustassa on valmius rakentaa asuntoja noin 15 000 asukkaalle. Uusia työpaikkoja voi syntyä noin 15 000. Ihmiset voivat matkustaa keskustaan mukavasti ja sujuvasti. Yritykset menestyvät ja palvelu pelaa. </a:t>
            </a:r>
            <a:r>
              <a:rPr lang="en-US" sz="1800" b="0" i="0">
                <a:solidFill>
                  <a:srgbClr val="444444"/>
                </a:solidFill>
                <a:effectLst/>
                <a:latin typeface="Calibri" panose="020F0502020204030204" pitchFamily="34" charset="0"/>
              </a:rPr>
              <a:t>​</a:t>
            </a:r>
            <a:endParaRPr lang="en-US" sz="2800"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sz="2800"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Tampereen keskustasta rakentuu elämyksellinen kokonaisuus, johon on helppo tulla, sijoittua tai sijoittaa. Kaupunkirakenne eheytyy ja tiivistyy. Moderni arkkitehtuuri täydentää vanhaa rakennuskantaa muodostaen yhdessä kiinnostavan kokonaisuuden.</a:t>
            </a:r>
            <a:r>
              <a:rPr lang="fi-FI" sz="1800" b="1" i="0" u="none" strike="noStrike">
                <a:solidFill>
                  <a:srgbClr val="000000"/>
                </a:solidFill>
                <a:effectLst/>
                <a:latin typeface="Calibri" panose="020F0502020204030204" pitchFamily="34" charset="0"/>
              </a:rPr>
              <a:t> </a:t>
            </a:r>
            <a:r>
              <a:rPr lang="fi-FI" sz="1800" b="0" i="0" u="none" strike="noStrike">
                <a:solidFill>
                  <a:srgbClr val="000000"/>
                </a:solidFill>
                <a:effectLst/>
                <a:latin typeface="Calibri" panose="020F0502020204030204" pitchFamily="34" charset="0"/>
              </a:rPr>
              <a:t>Rannat ja järvet ovat tulleet osaksi keskustaa. Katukuva on kaupunkimainen, kiinnostava, elävä, täynnä tamperelaisia vivahteita ja tapahtumia. Elämäntapa on kaupunkimainen ja yhteisöllinen. Ihmiset viihtyvät ja voivat hyvin.</a:t>
            </a:r>
            <a:r>
              <a:rPr lang="en-US" sz="1800" b="0" i="0">
                <a:solidFill>
                  <a:srgbClr val="444444"/>
                </a:solidFill>
                <a:effectLst/>
                <a:latin typeface="Calibri" panose="020F0502020204030204" pitchFamily="34" charset="0"/>
              </a:rPr>
              <a:t>​</a:t>
            </a:r>
            <a:endParaRPr lang="en-US" sz="2800" b="0" i="0">
              <a:solidFill>
                <a:srgbClr val="444444"/>
              </a:solidFill>
              <a:effectLst/>
              <a:latin typeface="Calibri" panose="020F0502020204030204" pitchFamily="34" charset="0"/>
            </a:endParaRPr>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37</a:t>
            </a:fld>
            <a:endParaRPr lang="fi-FI"/>
          </a:p>
        </p:txBody>
      </p:sp>
    </p:spTree>
    <p:extLst>
      <p:ext uri="{BB962C8B-B14F-4D97-AF65-F5344CB8AC3E}">
        <p14:creationId xmlns:p14="http://schemas.microsoft.com/office/powerpoint/2010/main" val="16442784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38</a:t>
            </a:fld>
            <a:endParaRPr lang="fi-FI"/>
          </a:p>
        </p:txBody>
      </p:sp>
    </p:spTree>
    <p:extLst>
      <p:ext uri="{BB962C8B-B14F-4D97-AF65-F5344CB8AC3E}">
        <p14:creationId xmlns:p14="http://schemas.microsoft.com/office/powerpoint/2010/main" val="5599675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2200" b="1" i="0" u="none" strike="noStrike">
                <a:solidFill>
                  <a:srgbClr val="000000"/>
                </a:solidFill>
                <a:effectLst/>
                <a:latin typeface="Calibri" panose="020F0502020204030204" pitchFamily="34" charset="0"/>
              </a:rPr>
              <a:t>Alueen avainnumeroita:</a:t>
            </a:r>
            <a:r>
              <a:rPr lang="en-US" sz="2200" b="0" i="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fi-FI" sz="2200" b="0" i="0" u="none" strike="noStrike">
                <a:solidFill>
                  <a:srgbClr val="000000"/>
                </a:solidFill>
                <a:effectLst/>
                <a:latin typeface="Calibri" panose="020F0502020204030204" pitchFamily="34" charset="0"/>
              </a:rPr>
              <a:t>noin 4000-6000 asukasta</a:t>
            </a:r>
            <a:r>
              <a:rPr lang="en-US" sz="2200" b="0" i="0">
                <a:solidFill>
                  <a:srgbClr val="444444"/>
                </a:solidFill>
                <a:effectLst/>
                <a:latin typeface="Calibri" panose="020F0502020204030204" pitchFamily="34" charset="0"/>
              </a:rPr>
              <a:t>​</a:t>
            </a:r>
            <a:endParaRPr lang="en-US"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2200" b="0" i="0" u="none" strike="noStrike">
                <a:solidFill>
                  <a:srgbClr val="000000"/>
                </a:solidFill>
                <a:effectLst/>
                <a:latin typeface="Calibri" panose="020F0502020204030204" pitchFamily="34" charset="0"/>
              </a:rPr>
              <a:t>noin 10 000 uutta työpaikkaa</a:t>
            </a:r>
            <a:r>
              <a:rPr lang="en-US" sz="2200" b="0" i="0">
                <a:solidFill>
                  <a:srgbClr val="444444"/>
                </a:solidFill>
                <a:effectLst/>
                <a:latin typeface="Calibri" panose="020F0502020204030204" pitchFamily="34" charset="0"/>
              </a:rPr>
              <a:t>​</a:t>
            </a:r>
            <a:endParaRPr lang="en-US"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2200" b="0" i="0" u="none" strike="noStrike">
                <a:solidFill>
                  <a:srgbClr val="000000"/>
                </a:solidFill>
                <a:effectLst/>
                <a:latin typeface="Calibri" panose="020F0502020204030204" pitchFamily="34" charset="0"/>
              </a:rPr>
              <a:t>noin 300 000 neliömetriä rakennusoikeutta</a:t>
            </a:r>
            <a:r>
              <a:rPr lang="en-US" sz="2200" b="0" i="0">
                <a:solidFill>
                  <a:srgbClr val="444444"/>
                </a:solidFill>
                <a:effectLst/>
                <a:latin typeface="Calibri" panose="020F0502020204030204" pitchFamily="34" charset="0"/>
              </a:rPr>
              <a:t>​</a:t>
            </a:r>
            <a:endParaRPr lang="en-US" sz="2200" b="0" i="0">
              <a:solidFill>
                <a:srgbClr val="444444"/>
              </a:solidFill>
              <a:effectLst/>
              <a:latin typeface="Arial" panose="020B0604020202020204" pitchFamily="34" charset="0"/>
            </a:endParaRPr>
          </a:p>
          <a:p>
            <a:pPr algn="l" rtl="0" fontAlgn="base"/>
            <a:r>
              <a:rPr lang="fi-FI" sz="2200" b="0" i="0">
                <a:solidFill>
                  <a:srgbClr val="444444"/>
                </a:solidFill>
                <a:effectLst/>
                <a:latin typeface="Calibri" panose="020F0502020204030204" pitchFamily="34" charset="0"/>
              </a:rPr>
              <a:t>​</a:t>
            </a:r>
          </a:p>
          <a:p>
            <a:pPr algn="l" rtl="0" fontAlgn="base"/>
            <a:r>
              <a:rPr lang="fi-FI" sz="2200" b="1" i="0" u="none" strike="noStrike">
                <a:solidFill>
                  <a:srgbClr val="000000"/>
                </a:solidFill>
                <a:effectLst/>
                <a:latin typeface="Calibri" panose="020F0502020204030204" pitchFamily="34" charset="0"/>
              </a:rPr>
              <a:t>Helppo saavutettavuus ja suuremmat liikennevirrat</a:t>
            </a:r>
            <a:r>
              <a:rPr lang="fi-FI" sz="2200" b="0" i="0" u="none" strike="noStrike">
                <a:solidFill>
                  <a:srgbClr val="000000"/>
                </a:solidFill>
                <a:effectLst/>
                <a:latin typeface="Calibri" panose="020F0502020204030204" pitchFamily="34" charset="0"/>
              </a:rPr>
              <a:t>:</a:t>
            </a:r>
            <a:r>
              <a:rPr lang="en-US" sz="2200" b="0" i="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fi-FI" sz="2200" b="0" i="0" u="none" strike="noStrike">
                <a:solidFill>
                  <a:srgbClr val="000000"/>
                </a:solidFill>
                <a:effectLst/>
                <a:latin typeface="Calibri" panose="020F0502020204030204" pitchFamily="34" charset="0"/>
              </a:rPr>
              <a:t>Ratikka kulkee alueen läpi</a:t>
            </a:r>
            <a:r>
              <a:rPr lang="en-US" sz="2200" b="0" i="0">
                <a:solidFill>
                  <a:srgbClr val="444444"/>
                </a:solidFill>
                <a:effectLst/>
                <a:latin typeface="Calibri" panose="020F0502020204030204" pitchFamily="34" charset="0"/>
              </a:rPr>
              <a:t>​</a:t>
            </a:r>
            <a:endParaRPr lang="en-US"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2200" b="0" i="0" u="none" strike="noStrike">
                <a:solidFill>
                  <a:srgbClr val="000000"/>
                </a:solidFill>
                <a:effectLst/>
                <a:latin typeface="Calibri" panose="020F0502020204030204" pitchFamily="34" charset="0"/>
              </a:rPr>
              <a:t>Uudistetusta Itsenäisyydenkadun alikulkusillan tunnelista suora kulku asemalaitureille</a:t>
            </a:r>
            <a:r>
              <a:rPr lang="en-US" sz="2200" b="0" i="0">
                <a:solidFill>
                  <a:srgbClr val="444444"/>
                </a:solidFill>
                <a:effectLst/>
                <a:latin typeface="Calibri" panose="020F0502020204030204" pitchFamily="34" charset="0"/>
              </a:rPr>
              <a:t>​</a:t>
            </a:r>
            <a:endParaRPr lang="en-US"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2200" b="0" i="0" u="none" strike="noStrike">
                <a:solidFill>
                  <a:srgbClr val="000000"/>
                </a:solidFill>
                <a:effectLst/>
                <a:latin typeface="Calibri" panose="020F0502020204030204" pitchFamily="34" charset="0"/>
              </a:rPr>
              <a:t>Jalankulkijoiden ja pyöräilijöiden yhteydet ovat sujuvat</a:t>
            </a:r>
            <a:r>
              <a:rPr lang="en-US" sz="2200" b="0" i="0">
                <a:solidFill>
                  <a:srgbClr val="444444"/>
                </a:solidFill>
                <a:effectLst/>
                <a:latin typeface="Calibri" panose="020F0502020204030204" pitchFamily="34" charset="0"/>
              </a:rPr>
              <a:t>​</a:t>
            </a:r>
            <a:endParaRPr lang="en-US"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2200" b="0" i="0" u="none" strike="noStrike">
                <a:solidFill>
                  <a:srgbClr val="000000"/>
                </a:solidFill>
                <a:effectLst/>
                <a:latin typeface="Calibri" panose="020F0502020204030204" pitchFamily="34" charset="0"/>
              </a:rPr>
              <a:t>P-Hämpin laajennus parantaa yksityisautoilun ja huoltoliikenteen yhteyksiä</a:t>
            </a:r>
            <a:r>
              <a:rPr lang="en-US" sz="2200" b="0" i="0">
                <a:solidFill>
                  <a:srgbClr val="444444"/>
                </a:solidFill>
                <a:effectLst/>
                <a:latin typeface="Calibri" panose="020F0502020204030204" pitchFamily="34" charset="0"/>
              </a:rPr>
              <a:t>​</a:t>
            </a:r>
            <a:endParaRPr lang="en-US"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2200" b="0" i="0" u="none" strike="noStrike">
                <a:solidFill>
                  <a:srgbClr val="000000"/>
                </a:solidFill>
                <a:effectLst/>
                <a:latin typeface="Calibri" panose="020F0502020204030204" pitchFamily="34" charset="0"/>
              </a:rPr>
              <a:t>Suomirata lähentää toteutuessaan pääkaupunkiseutua ja Helsinki-Vantaa lentoasemaa</a:t>
            </a:r>
            <a:r>
              <a:rPr lang="en-US" sz="2200" b="0" i="0">
                <a:solidFill>
                  <a:srgbClr val="444444"/>
                </a:solidFill>
                <a:effectLst/>
                <a:latin typeface="Calibri" panose="020F0502020204030204" pitchFamily="34" charset="0"/>
              </a:rPr>
              <a:t>​</a:t>
            </a:r>
            <a:endParaRPr lang="en-US" sz="2200" b="0" i="0">
              <a:solidFill>
                <a:srgbClr val="444444"/>
              </a:solidFill>
              <a:effectLst/>
              <a:latin typeface="Arial" panose="020B0604020202020204" pitchFamily="34" charset="0"/>
            </a:endParaRPr>
          </a:p>
          <a:p>
            <a:pPr algn="l" rtl="0" fontAlgn="base"/>
            <a:r>
              <a:rPr lang="fi-FI" sz="2200" b="0" i="0" u="none" strike="noStrike">
                <a:solidFill>
                  <a:srgbClr val="000000"/>
                </a:solidFill>
                <a:effectLst/>
                <a:latin typeface="Calibri" panose="020F0502020204030204" pitchFamily="34" charset="0"/>
              </a:rPr>
              <a:t>Lähde: https://www.tampere.fi/asuminen-ja-ymparisto/kaupunkisuunnittelu-ja-rakentamishankkeet/kannen-alue.html</a:t>
            </a:r>
            <a:r>
              <a:rPr lang="en-US"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ian numeron paikkamerkki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99F7F8-48A1-4863-ABF0-01A9D479BFD7}"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4210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Tampereen Nokia </a:t>
            </a:r>
            <a:r>
              <a:rPr lang="fi-FI" sz="1800" b="0" i="0" u="none" strike="noStrike" err="1">
                <a:solidFill>
                  <a:srgbClr val="000000"/>
                </a:solidFill>
                <a:effectLst/>
                <a:latin typeface="Calibri" panose="020F0502020204030204" pitchFamily="34" charset="0"/>
              </a:rPr>
              <a:t>Arena</a:t>
            </a:r>
            <a:r>
              <a:rPr lang="fi-FI" sz="1800" b="0" i="0" u="none" strike="noStrike">
                <a:solidFill>
                  <a:srgbClr val="000000"/>
                </a:solidFill>
                <a:effectLst/>
                <a:latin typeface="Calibri" panose="020F0502020204030204" pitchFamily="34" charset="0"/>
              </a:rPr>
              <a:t> on aina avoinna oleva, uuden sukupolven monitoimiareena, jonka yhteydessä on myös hotelli, kasino, ravintoloita ja toimistotiloja. Kilpailukykyiset puitteet kansainvälisten artistien sekä suurten urheilu- ja viihdetapahtumien vaatimille megatuotannoille. Aivan kaupungin ydinkeskustassa sijaitsevalle areenalle ei tule ollenkaan parkkipaikkoja, sillä sinne on helppo saapua jalan, pyörällä tai julkisella liikenteellä.</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Suomen suurin monitoimiareena</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Kestävä kehitys huomioitu jo suunnitteluvaiheessa</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Nokia </a:t>
            </a:r>
            <a:r>
              <a:rPr lang="fi-FI" sz="1800" b="0" i="0" u="none" strike="noStrike" err="1">
                <a:solidFill>
                  <a:srgbClr val="000000"/>
                </a:solidFill>
                <a:effectLst/>
                <a:latin typeface="Calibri" panose="020F0502020204030204" pitchFamily="34" charset="0"/>
              </a:rPr>
              <a:t>Arena</a:t>
            </a:r>
            <a:r>
              <a:rPr lang="fi-FI" sz="1800" b="0" i="0" u="none" strike="noStrike">
                <a:solidFill>
                  <a:srgbClr val="000000"/>
                </a:solidFill>
                <a:effectLst/>
                <a:latin typeface="Calibri" panose="020F0502020204030204" pitchFamily="34" charset="0"/>
              </a:rPr>
              <a:t> tarjoaa elämysten oheen kattavat ja monipuoliset ravintolaelämykset, laadukkaat majoituspalvelut kokoustiloineen ja saunoineen sekä aitioita yksityis- ja yrityskäyttöön. Nokia </a:t>
            </a:r>
            <a:r>
              <a:rPr lang="fi-FI" sz="1800" b="0" i="0" u="none" strike="noStrike" err="1">
                <a:solidFill>
                  <a:srgbClr val="000000"/>
                </a:solidFill>
                <a:effectLst/>
                <a:latin typeface="Calibri" panose="020F0502020204030204" pitchFamily="34" charset="0"/>
              </a:rPr>
              <a:t>Arena</a:t>
            </a:r>
            <a:r>
              <a:rPr lang="fi-FI" sz="1800" b="0" i="0" u="none" strike="noStrike">
                <a:solidFill>
                  <a:srgbClr val="000000"/>
                </a:solidFill>
                <a:effectLst/>
                <a:latin typeface="Calibri" panose="020F0502020204030204" pitchFamily="34" charset="0"/>
              </a:rPr>
              <a:t> on kaupunkilaisten olohuone, joka on täynnä elämää vuoden jokaisena päivänä. Areenan ravintolat ja muut palvelut palvelevat asiakkaita myös tapahtumien ulkopuolella.</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Areenalla on myös tarjolla maailmanluokan majoituspalvelut, joista vastaa </a:t>
            </a:r>
            <a:r>
              <a:rPr lang="fi-FI" sz="1800" b="0" i="0" u="none" strike="noStrike" err="1">
                <a:solidFill>
                  <a:srgbClr val="000000"/>
                </a:solidFill>
                <a:effectLst/>
                <a:latin typeface="Calibri" panose="020F0502020204030204" pitchFamily="34" charset="0"/>
              </a:rPr>
              <a:t>Lapland</a:t>
            </a:r>
            <a:r>
              <a:rPr lang="fi-FI" sz="1800" b="0" i="0" u="none" strike="noStrike">
                <a:solidFill>
                  <a:srgbClr val="000000"/>
                </a:solidFill>
                <a:effectLst/>
                <a:latin typeface="Calibri" panose="020F0502020204030204" pitchFamily="34" charset="0"/>
              </a:rPr>
              <a:t> </a:t>
            </a:r>
            <a:r>
              <a:rPr lang="fi-FI" sz="1800" b="0" i="0" u="none" strike="noStrike" err="1">
                <a:solidFill>
                  <a:srgbClr val="000000"/>
                </a:solidFill>
                <a:effectLst/>
                <a:latin typeface="Calibri" panose="020F0502020204030204" pitchFamily="34" charset="0"/>
              </a:rPr>
              <a:t>Hotels</a:t>
            </a:r>
            <a:r>
              <a:rPr lang="fi-FI" sz="1800" b="0" i="0" u="none" strike="noStrike">
                <a:solidFill>
                  <a:srgbClr val="000000"/>
                </a:solidFill>
                <a:effectLst/>
                <a:latin typeface="Calibri" panose="020F0502020204030204" pitchFamily="34" charset="0"/>
              </a:rPr>
              <a:t> </a:t>
            </a:r>
            <a:r>
              <a:rPr lang="fi-FI" sz="1800" b="0" i="0" u="none" strike="noStrike" err="1">
                <a:solidFill>
                  <a:srgbClr val="000000"/>
                </a:solidFill>
                <a:effectLst/>
                <a:latin typeface="Calibri" panose="020F0502020204030204" pitchFamily="34" charset="0"/>
              </a:rPr>
              <a:t>Arena</a:t>
            </a:r>
            <a:r>
              <a:rPr lang="fi-FI" sz="1800" b="0" i="0" u="none" strike="noStrike">
                <a:solidFill>
                  <a:srgbClr val="000000"/>
                </a:solidFill>
                <a:effectLst/>
                <a:latin typeface="Calibri" panose="020F0502020204030204" pitchFamily="34" charset="0"/>
              </a:rPr>
              <a:t>. Hotellissa on kaikkiaan 273 hotellihuonetta, joista 70 on oma sauna ja 15 huoneessa oma aitioparveke. </a:t>
            </a:r>
            <a:r>
              <a:rPr lang="fi-FI" sz="1800" b="0" i="0">
                <a:solidFill>
                  <a:srgbClr val="444444"/>
                </a:solidFill>
                <a:effectLst/>
                <a:latin typeface="Calibri" panose="020F0502020204030204" pitchFamily="34" charset="0"/>
              </a:rPr>
              <a:t>​</a:t>
            </a:r>
            <a:br>
              <a:rPr lang="fi-FI" sz="1800" b="0" i="0">
                <a:solidFill>
                  <a:srgbClr val="444444"/>
                </a:solidFill>
                <a:effectLst/>
                <a:latin typeface="Calibri" panose="020F0502020204030204" pitchFamily="34" charset="0"/>
              </a:rPr>
            </a:br>
            <a:r>
              <a:rPr lang="fi-FI" sz="1800" b="0" i="0" u="none" strike="noStrike">
                <a:solidFill>
                  <a:srgbClr val="000000"/>
                </a:solidFill>
                <a:effectLst/>
                <a:latin typeface="Calibri" panose="020F0502020204030204" pitchFamily="34" charset="0"/>
              </a:rPr>
              <a:t>https://nokiaarena.fi/</a:t>
            </a:r>
            <a:r>
              <a:rPr lang="fi-FI" sz="1800" b="0" i="0">
                <a:solidFill>
                  <a:srgbClr val="444444"/>
                </a:solidFill>
                <a:effectLst/>
                <a:latin typeface="Calibri" panose="020F0502020204030204" pitchFamily="34" charset="0"/>
              </a:rPr>
              <a:t>​</a:t>
            </a:r>
          </a:p>
          <a:p>
            <a:pPr algn="l" rtl="0" fontAlgn="base"/>
            <a:r>
              <a:rPr lang="fi-FI" sz="2800">
                <a:hlinkClick r:id="rId3"/>
              </a:rPr>
              <a:t>Tietoa Areenasta - Nokia </a:t>
            </a:r>
            <a:r>
              <a:rPr lang="fi-FI" sz="2800" err="1">
                <a:hlinkClick r:id="rId3"/>
              </a:rPr>
              <a:t>Arena</a:t>
            </a:r>
            <a:br>
              <a:rPr lang="fi-FI" sz="1800" b="0" i="0">
                <a:solidFill>
                  <a:srgbClr val="444444"/>
                </a:solidFill>
                <a:effectLst/>
                <a:latin typeface="Calibri" panose="020F0502020204030204" pitchFamily="34" charset="0"/>
              </a:rPr>
            </a:b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40</a:t>
            </a:fld>
            <a:endParaRPr lang="fi-FI"/>
          </a:p>
        </p:txBody>
      </p:sp>
    </p:spTree>
    <p:extLst>
      <p:ext uri="{BB962C8B-B14F-4D97-AF65-F5344CB8AC3E}">
        <p14:creationId xmlns:p14="http://schemas.microsoft.com/office/powerpoint/2010/main" val="28600409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Ranta-Tampella sijaitsee keskeisellä paikalla, Tampereen keskustan pohjoisreunalla, Näsijärven rannassa ja Tammerkosken suulla. Alue on merkittävä osa Tampereen kaupunkikuvaa Näsijärven suunnasta katsottuna ja se yhdistää kaupungin rantareitit sekä eri alueet toisiinsa luoden uusia pyöräily ja kävelymahdollisuuksia kaupunkilaisille.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Alue on Tammerkosken ympäristön viimeinen laaja uudisrakentamisalue, johon rakennetaan monimuotoisia asuntoja sekä omistukseen että vuokralle. Rantakadut ja asuintalojen keskelle rakennettu kanava siltoineen luovat alueelle omaleimaisen ja ainutlaatuisen kaupunkimaisen ilmeen. Ranta-Tampellan kunnallistekniikan, katujen ja yleisten alueiden rakentaminen kuuluu Viiden tähden keskustan vastuualueelle. Lisäksi Ranta-Tampellassa on paljon nautittavaa myös muille kuin asukkaille, mm. oleskelulaitureita, ulkoliikuntalaitteita, kiipeilyseinä.</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41</a:t>
            </a:fld>
            <a:endParaRPr lang="fi-FI"/>
          </a:p>
        </p:txBody>
      </p:sp>
    </p:spTree>
    <p:extLst>
      <p:ext uri="{BB962C8B-B14F-4D97-AF65-F5344CB8AC3E}">
        <p14:creationId xmlns:p14="http://schemas.microsoft.com/office/powerpoint/2010/main" val="28164095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Hiedanranta on tuleva läntisen Tampereen keskus, jota rakennetaan Näsijärven maisemiin 25 000 asukkaalle. Alueella on näkyvä ja värikäs historia, mutta ratkaisuillaan se edustaa kestävän kaupunkielämän tulevaisuutta. Tavoitteena on hiilinegatiivinen kaupunginosa, joka tuottaa enemmän päästötöntä energiaa kuin kuluttaa. Hiedanrantaan pääsee helposti kaikilla kulkumuodoilla ja ratikkamatka keskustasta vie 12 minuuttia. Vaikka kaupunginosa on vielä pitkään kesken, siellä on jatkuvasti koettavaa ja osallistumisen mahdollisuuksia. Ratikan rakentaminen Pyynikintorilta länteen on aloitettu 2021. Liikennöinti Hiedanrantaan alkaa loppuvuodesta 2024.</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https://hiedanranta.fi/</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42</a:t>
            </a:fld>
            <a:endParaRPr lang="fi-FI"/>
          </a:p>
        </p:txBody>
      </p:sp>
    </p:spTree>
    <p:extLst>
      <p:ext uri="{BB962C8B-B14F-4D97-AF65-F5344CB8AC3E}">
        <p14:creationId xmlns:p14="http://schemas.microsoft.com/office/powerpoint/2010/main" val="202534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Lähteet:</a:t>
            </a:r>
            <a:r>
              <a:rPr lang="en-US" sz="1800" b="0" i="0">
                <a:solidFill>
                  <a:srgbClr val="444444"/>
                </a:solidFill>
                <a:effectLst/>
                <a:latin typeface="Calibri" panose="020F0502020204030204" pitchFamily="34" charset="0"/>
              </a:rPr>
              <a:t>​           </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Opiskelukaupunkien suositteluhalukkuus 2022, Taloustutkimus </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Muuttohalukkuus ja kaupunkien/kuntien imago 2022, Taloustutkimus </a:t>
            </a:r>
            <a:endParaRPr lang="en-US" b="0" i="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i-FI" sz="1800" b="0" i="0">
                <a:solidFill>
                  <a:srgbClr val="444444"/>
                </a:solidFill>
                <a:effectLst/>
                <a:latin typeface="Calibri" panose="020F0502020204030204" pitchFamily="34" charset="0"/>
              </a:rPr>
              <a:t>​</a:t>
            </a:r>
            <a:r>
              <a:rPr lang="fi-FI" sz="1200" b="0" i="0" u="none" strike="noStrike">
                <a:solidFill>
                  <a:srgbClr val="000000"/>
                </a:solidFill>
                <a:effectLst/>
                <a:latin typeface="Calibri" panose="020F0502020204030204" pitchFamily="34" charset="0"/>
              </a:rPr>
              <a:t>Kaupungit ja kunnat matkailukohteina 2023, Taloustutkimus</a:t>
            </a:r>
            <a:endParaRPr lang="en-US" b="0" i="0">
              <a:solidFill>
                <a:srgbClr val="444444"/>
              </a:solidFill>
              <a:effectLst/>
              <a:latin typeface="Calibri" panose="020F0502020204030204" pitchFamily="34" charset="0"/>
            </a:endParaRPr>
          </a:p>
          <a:p>
            <a:pPr algn="l" rtl="0" fontAlgn="base"/>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 on Suomen vetovoimaisin kaupunki. T-Median </a:t>
            </a:r>
            <a:r>
              <a:rPr lang="fi-FI" sz="1800" b="0" i="0" u="none" strike="noStrike" err="1">
                <a:solidFill>
                  <a:srgbClr val="000000"/>
                </a:solidFill>
                <a:effectLst/>
                <a:latin typeface="Calibri" panose="020F0502020204030204" pitchFamily="34" charset="0"/>
              </a:rPr>
              <a:t>Vetovoima&amp;Vaikutus</a:t>
            </a:r>
            <a:r>
              <a:rPr lang="fi-FI" sz="1800" b="0" i="0" u="none" strike="noStrike">
                <a:solidFill>
                  <a:srgbClr val="000000"/>
                </a:solidFill>
                <a:effectLst/>
                <a:latin typeface="Calibri" panose="020F0502020204030204" pitchFamily="34" charset="0"/>
              </a:rPr>
              <a:t> –tutkimus 17.3.2021.  Tulokset pohjautuvat joulukuussa 2020 toteutettuun </a:t>
            </a:r>
            <a:r>
              <a:rPr lang="fi-FI" sz="1800" b="0" i="0" u="none" strike="noStrike" err="1">
                <a:solidFill>
                  <a:srgbClr val="000000"/>
                </a:solidFill>
                <a:effectLst/>
                <a:latin typeface="Calibri" panose="020F0502020204030204" pitchFamily="34" charset="0"/>
              </a:rPr>
              <a:t>Vetovoima&amp;Vaikutus-tutkimukseen</a:t>
            </a:r>
            <a:r>
              <a:rPr lang="fi-FI" sz="1800" b="0" i="0" u="none" strike="noStrike">
                <a:solidFill>
                  <a:srgbClr val="000000"/>
                </a:solidFill>
                <a:effectLst/>
                <a:latin typeface="Calibri" panose="020F0502020204030204" pitchFamily="34" charset="0"/>
              </a:rPr>
              <a:t>, jossa selvitettiin kaupunkien vetovoimaa erityisesti potentiaalisten asukkaiden joukossa. Tutkimukseen vastasi 1700 suomalaista. Tutkimuksen kohderyhmänä olivat 15-65-vuotiaat suomalaiset, Ahvenanmaata </a:t>
            </a:r>
            <a:r>
              <a:rPr lang="fi-FI" sz="1800" b="0" i="0" u="none" strike="noStrike" err="1">
                <a:solidFill>
                  <a:srgbClr val="000000"/>
                </a:solidFill>
                <a:effectLst/>
                <a:latin typeface="Calibri" panose="020F0502020204030204" pitchFamily="34" charset="0"/>
              </a:rPr>
              <a:t>lukuunottamatta</a:t>
            </a:r>
            <a:r>
              <a:rPr lang="fi-FI" sz="1800" b="0" i="0" u="none" strike="noStrike">
                <a:solidFill>
                  <a:srgbClr val="000000"/>
                </a:solidFill>
                <a:effectLst/>
                <a:latin typeface="Calibri" panose="020F0502020204030204" pitchFamily="34" charset="0"/>
              </a:rPr>
              <a:t>. Tutkimuksen mukaan Suomen vetovoimaisimpia kaupunkeja ovat Tampere ja Kuopio. T-Median </a:t>
            </a:r>
            <a:r>
              <a:rPr lang="fi-FI" sz="1800" b="0" i="0" u="none" strike="noStrike" err="1">
                <a:solidFill>
                  <a:srgbClr val="000000"/>
                </a:solidFill>
                <a:effectLst/>
                <a:latin typeface="Calibri" panose="020F0502020204030204" pitchFamily="34" charset="0"/>
              </a:rPr>
              <a:t>Vetovoima&amp;Vaikutus</a:t>
            </a:r>
            <a:r>
              <a:rPr lang="fi-FI" sz="1800" b="0" i="0" u="none" strike="noStrike">
                <a:solidFill>
                  <a:srgbClr val="000000"/>
                </a:solidFill>
                <a:effectLst/>
                <a:latin typeface="Calibri" panose="020F0502020204030204" pitchFamily="34" charset="0"/>
              </a:rPr>
              <a:t> –tutkimusmallissa kaupungin saama arvo muodostuu kuuden eri osa-alueen keskiarvona: elinvoima, yhteisö, ympäristö, sijainti, palvelut ja kustannusrakenne.</a:t>
            </a:r>
            <a:endParaRPr lang="en-US"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a:t>
            </a:fld>
            <a:endParaRPr lang="fi-FI"/>
          </a:p>
        </p:txBody>
      </p:sp>
    </p:spTree>
    <p:extLst>
      <p:ext uri="{BB962C8B-B14F-4D97-AF65-F5344CB8AC3E}">
        <p14:creationId xmlns:p14="http://schemas.microsoft.com/office/powerpoint/2010/main" val="21856743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Ratikan </a:t>
            </a:r>
            <a:r>
              <a:rPr lang="fi-FI" sz="1800" b="0" i="0" u="none" strike="noStrike" err="1">
                <a:solidFill>
                  <a:srgbClr val="000000"/>
                </a:solidFill>
                <a:effectLst/>
                <a:latin typeface="Calibri" panose="020F0502020204030204" pitchFamily="34" charset="0"/>
              </a:rPr>
              <a:t>liikkenöinti</a:t>
            </a:r>
            <a:r>
              <a:rPr lang="fi-FI" sz="1800" b="0" i="0" u="none" strike="noStrike">
                <a:solidFill>
                  <a:srgbClr val="000000"/>
                </a:solidFill>
                <a:effectLst/>
                <a:latin typeface="Calibri" panose="020F0502020204030204" pitchFamily="34" charset="0"/>
              </a:rPr>
              <a:t> alkoi Tampereella 9.8.2021. </a:t>
            </a:r>
            <a:r>
              <a:rPr lang="en-US" sz="1800" b="0" i="0">
                <a:solidFill>
                  <a:srgbClr val="444444"/>
                </a:solidFill>
                <a:effectLst/>
                <a:latin typeface="Calibri" panose="020F0502020204030204" pitchFamily="34" charset="0"/>
              </a:rPr>
              <a:t>​</a:t>
            </a:r>
          </a:p>
          <a:p>
            <a:pPr algn="l" rtl="0" fontAlgn="base"/>
            <a:r>
              <a:rPr lang="fi-FI" sz="1800" b="0" i="0" u="none" strike="noStrike">
                <a:solidFill>
                  <a:srgbClr val="000000"/>
                </a:solidFill>
                <a:effectLst/>
                <a:latin typeface="Calibri" panose="020F0502020204030204" pitchFamily="34" charset="0"/>
              </a:rPr>
              <a:t>Tampereen kaupunginvaltuusto teki 7.11.2016 toteutuspäätöksen raitiotien ensimmäisen vaiheen rakentamisesta. Ensimmäiseen toteutusvaiheeseen kuuluu raitiotieradan lisäksi varikko Hervantaan. Läntisen raitiotien rakentamisesta päätettiin kaupunginvaltuustossa 19.10.2020.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Raitiotie mahdollistaa Tampereen kasvun ja kehityksen monin tavoin. Sen lisäksi, että se tarjoaa uuden liikkumismuodon, se yhdistää kodit, koulut ja työpaikat sekä lisää Tampereen vetovoimaa. Kasvava kaupunki rakentuu tiiviimmin raitiotieradan ympärille.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Raitiotien seudullisen yleissuunnitelman yhteydessä (19.2.2021) on tehty alustava arvio toteutusjärjestyksestä ja alustavasta aikataulusta raitiotiejärjestelmän laajentamiseksi seudulliseksi vuoteen 2040 mennessä. Raitiotietä on tavoitteena laajentaa vaiheittain ja etenemisjärjestys on alustavasti seuraava: • Koilliskeskus–Pirkkala (rakentamisvuodet 2025–2028) • Hiedanranta–Ylöjärvi (rakentamisvuodet 2029–2032) • Koilliskeskus–</a:t>
            </a:r>
            <a:r>
              <a:rPr lang="fi-FI" sz="1800" b="0" i="0" u="none" strike="noStrike" err="1">
                <a:solidFill>
                  <a:srgbClr val="000000"/>
                </a:solidFill>
                <a:effectLst/>
                <a:latin typeface="Calibri" panose="020F0502020204030204" pitchFamily="34" charset="0"/>
              </a:rPr>
              <a:t>Lamminrahka</a:t>
            </a:r>
            <a:r>
              <a:rPr lang="fi-FI" sz="1800" b="0" i="0" u="none" strike="noStrike">
                <a:solidFill>
                  <a:srgbClr val="000000"/>
                </a:solidFill>
                <a:effectLst/>
                <a:latin typeface="Calibri" panose="020F0502020204030204" pitchFamily="34" charset="0"/>
              </a:rPr>
              <a:t>, Kangasala (rakentamisvuodet 2033–2036) • Hatanpää–Vuores (rakentaminen 2030-luvulla) Hervanta-Saarenmaa, Kangasala (rakentaminen 2040-luvulla)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Lähde: </a:t>
            </a:r>
            <a:r>
              <a:rPr lang="fi-FI" sz="1800" b="0" i="0" u="sng" strike="noStrike">
                <a:solidFill>
                  <a:srgbClr val="91C9EA"/>
                </a:solidFill>
                <a:effectLst/>
                <a:latin typeface="Calibri" panose="020F0502020204030204" pitchFamily="34" charset="0"/>
                <a:hlinkClick r:id="rId3"/>
              </a:rPr>
              <a:t>https://www.tampere.fi/tiedostot/r/MWOuHmvk9/tampereen_raitiotien_seudullinen_ys_19.2.2021.pdf</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43</a:t>
            </a:fld>
            <a:endParaRPr lang="fi-FI"/>
          </a:p>
        </p:txBody>
      </p:sp>
    </p:spTree>
    <p:extLst>
      <p:ext uri="{BB962C8B-B14F-4D97-AF65-F5344CB8AC3E}">
        <p14:creationId xmlns:p14="http://schemas.microsoft.com/office/powerpoint/2010/main" val="35021254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Meille on hyvä sijoittaa ja sijoittua. Yritysten pääsyitä toimia Suomen vetovoimaisimmassa kaupungissa ovat hyvä työvoiman saatavuus, keskeinen sijainti ja läheiset yhteydet korkeakouluihin.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Tampereen seutu on pääkaupunkiseudun jälkeen Suomen toiseksi suurin kaupunkikeskus. Noin kaksi kolmasosaa Suomen elinkeinotoiminnasta keskittyy kahden tunnin ajomatkan säteelle Tampereelta.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Tampereella rakentaminen antaa paremman tuoton kuin muissa Pohjoismaiden suurkaupungeissa.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44</a:t>
            </a:fld>
            <a:endParaRPr lang="fi-FI"/>
          </a:p>
        </p:txBody>
      </p:sp>
    </p:spTree>
    <p:extLst>
      <p:ext uri="{BB962C8B-B14F-4D97-AF65-F5344CB8AC3E}">
        <p14:creationId xmlns:p14="http://schemas.microsoft.com/office/powerpoint/2010/main" val="36071521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Kaupungilla on yhteensä 562 liikuntatilaa. </a:t>
            </a:r>
            <a:r>
              <a:rPr lang="en-US" sz="1800" b="0" i="0" dirty="0">
                <a:solidFill>
                  <a:srgbClr val="444444"/>
                </a:solidFill>
                <a:effectLst/>
                <a:latin typeface="Calibri" panose="020F0502020204030204" pitchFamily="34" charset="0"/>
              </a:rPr>
              <a:t>​</a:t>
            </a:r>
            <a:br>
              <a:rPr lang="en-US" sz="1800" b="0" i="0" dirty="0">
                <a:solidFill>
                  <a:srgbClr val="444444"/>
                </a:solidFill>
                <a:effectLst/>
                <a:latin typeface="Calibri" panose="020F0502020204030204" pitchFamily="34" charset="0"/>
              </a:rPr>
            </a:br>
            <a:r>
              <a:rPr lang="fi-FI" sz="1800" b="1" i="0" u="none" strike="noStrike" dirty="0">
                <a:solidFill>
                  <a:srgbClr val="000000"/>
                </a:solidFill>
                <a:effectLst/>
                <a:latin typeface="Calibri" panose="020F0502020204030204" pitchFamily="34" charset="0"/>
              </a:rPr>
              <a:t>Kävijämäärät</a:t>
            </a:r>
            <a:r>
              <a:rPr lang="fi-FI" sz="1800" b="0" i="0" u="none" strike="noStrike" dirty="0">
                <a:solidFill>
                  <a:srgbClr val="000000"/>
                </a:solidFill>
                <a:effectLst/>
                <a:latin typeface="Calibri" panose="020F0502020204030204" pitchFamily="34" charset="0"/>
              </a:rPr>
              <a:t>: uimahallit 855 700 kävijää vuodessa, maauimala 129 600 kävijää vuodessa, liikuntapaikoissa sarjatason pelejä ja otteluita noin 13 070 vuodessa, joista kansallisia tai kansainvälisiä tapahtumia 150. Sisäliikunnan kävijämäärät 1 470 600 kävijää vuodessa, ulkoilureitit noin 2 miljoonaa kävijää vuodessa (arvio) ja jäähalleissa noin 395 300 kävijää vuodessa. (Lähde: sivistyspalvelut, liikunta ja nuoriso)</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endParaRPr lang="fi-FI"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34 kuntoilupaikkaa (puistoissa ja liikunta-alueilla)</a:t>
            </a:r>
            <a:r>
              <a:rPr lang="fi-FI" sz="1800" b="0" i="0" dirty="0">
                <a:solidFill>
                  <a:srgbClr val="444444"/>
                </a:solidFill>
                <a:effectLst/>
                <a:latin typeface="Calibri" panose="020F0502020204030204" pitchFamily="34" charset="0"/>
              </a:rPr>
              <a:t>​</a:t>
            </a:r>
            <a:endParaRPr lang="fi-FI"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85 km valaistuja ulkoilureittejä, talvella kelin salliessa latuja laatuverkostoa kokonaisuudessaan n. 120−130 km johon voi tehdä ladut lumitilanteesta riippuen, kaikki ei kuitenkaan valaistua</a:t>
            </a:r>
            <a:r>
              <a:rPr lang="fi-FI" sz="1800" b="0" i="0" dirty="0">
                <a:solidFill>
                  <a:srgbClr val="444444"/>
                </a:solidFill>
                <a:effectLst/>
                <a:latin typeface="Calibri" panose="020F0502020204030204" pitchFamily="34" charset="0"/>
              </a:rPr>
              <a:t>​.</a:t>
            </a:r>
            <a:endParaRPr lang="fi-FI"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4 jäähallia (Tampereen jäähalli (Hakametsä), harjoitusjäähalli (Haka 3), </a:t>
            </a:r>
            <a:r>
              <a:rPr lang="fi-FI" sz="1800" b="0" i="0" u="none" strike="noStrike" dirty="0" err="1">
                <a:solidFill>
                  <a:srgbClr val="000000"/>
                </a:solidFill>
                <a:effectLst/>
                <a:latin typeface="Calibri" panose="020F0502020204030204" pitchFamily="34" charset="0"/>
              </a:rPr>
              <a:t>Tesoman</a:t>
            </a:r>
            <a:r>
              <a:rPr lang="fi-FI" sz="1800" b="0" i="0" u="none" strike="noStrike" dirty="0">
                <a:solidFill>
                  <a:srgbClr val="000000"/>
                </a:solidFill>
                <a:effectLst/>
                <a:latin typeface="Calibri" panose="020F0502020204030204" pitchFamily="34" charset="0"/>
              </a:rPr>
              <a:t> ja Hervannan jäähallit, lisäksi vielä Sentteri Tampere Oy (Kaukajärvellä), jonka jäänhoidosta ja valvonnasta vastaamme.</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fi-FI" sz="1800" b="1" i="0" u="none" strike="noStrike" dirty="0">
                <a:solidFill>
                  <a:srgbClr val="000000"/>
                </a:solidFill>
                <a:effectLst/>
                <a:latin typeface="Calibri" panose="020F0502020204030204" pitchFamily="34" charset="0"/>
              </a:rPr>
              <a:t>Tampereelle tulossa uusi urheilualue Hakametsä Sport Campus. Jääkiekko keskittyy Nokia </a:t>
            </a:r>
            <a:r>
              <a:rPr lang="fi-FI" sz="1800" b="1" i="0" u="none" strike="noStrike" dirty="0" err="1">
                <a:solidFill>
                  <a:srgbClr val="000000"/>
                </a:solidFill>
                <a:effectLst/>
                <a:latin typeface="Calibri" panose="020F0502020204030204" pitchFamily="34" charset="0"/>
              </a:rPr>
              <a:t>Arenalle</a:t>
            </a:r>
            <a:r>
              <a:rPr lang="fi-FI" sz="1800" b="1" i="0" u="none" strike="noStrike" dirty="0">
                <a:solidFill>
                  <a:srgbClr val="000000"/>
                </a:solidFill>
                <a:effectLst/>
                <a:latin typeface="Calibri" panose="020F0502020204030204" pitchFamily="34" charset="0"/>
              </a:rPr>
              <a:t>, ja Hakametsän halli jää muiden lajien käyttöön.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Lisätietoa Hakametsä Sport Campus rakennushankkeesta: https://www.tampere.fi/asuminen-ja-ymparisto/kaupunkisuunnittelu-ja-rakentamishankkeet/hakametsa.html</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32 uimarantaa</a:t>
            </a:r>
            <a:r>
              <a:rPr lang="fi-FI" sz="1800" b="0" i="0" dirty="0">
                <a:solidFill>
                  <a:srgbClr val="444444"/>
                </a:solidFill>
                <a:effectLst/>
                <a:latin typeface="Calibri" panose="020F0502020204030204" pitchFamily="34" charset="0"/>
              </a:rPr>
              <a:t>​</a:t>
            </a:r>
            <a:endParaRPr lang="fi-FI"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4 uimahallia (</a:t>
            </a:r>
            <a:r>
              <a:rPr lang="fi-FI" sz="1800" b="0" i="0" u="none" strike="noStrike" dirty="0" err="1">
                <a:solidFill>
                  <a:srgbClr val="000000"/>
                </a:solidFill>
                <a:effectLst/>
                <a:latin typeface="Calibri" panose="020F0502020204030204" pitchFamily="34" charset="0"/>
              </a:rPr>
              <a:t>Tesoman</a:t>
            </a:r>
            <a:r>
              <a:rPr lang="fi-FI" sz="1800" b="0" i="0" u="none" strike="noStrike" dirty="0">
                <a:solidFill>
                  <a:srgbClr val="000000"/>
                </a:solidFill>
                <a:effectLst/>
                <a:latin typeface="Calibri" panose="020F0502020204030204" pitchFamily="34" charset="0"/>
              </a:rPr>
              <a:t>, Pyynikin ja Hervannan uimahallit, lisäksi Tampereen uintikeskus)</a:t>
            </a:r>
            <a:r>
              <a:rPr lang="fi-FI" sz="1800" b="0" i="0" dirty="0">
                <a:solidFill>
                  <a:srgbClr val="444444"/>
                </a:solidFill>
                <a:effectLst/>
                <a:latin typeface="Calibri" panose="020F0502020204030204" pitchFamily="34" charset="0"/>
              </a:rPr>
              <a:t>​</a:t>
            </a:r>
            <a:endParaRPr lang="fi-FI"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1 maauimala Kalevassa (Tampereen uintikeskuksen yhteydessä)</a:t>
            </a:r>
            <a:r>
              <a:rPr lang="fi-FI" sz="1800" b="0" i="0" dirty="0">
                <a:solidFill>
                  <a:srgbClr val="444444"/>
                </a:solidFill>
                <a:effectLst/>
                <a:latin typeface="Calibri" panose="020F0502020204030204" pitchFamily="34" charset="0"/>
              </a:rPr>
              <a:t>​</a:t>
            </a:r>
            <a:endParaRPr lang="fi-FI"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Iso-</a:t>
            </a:r>
            <a:r>
              <a:rPr lang="fi-FI" sz="1800" b="0" i="0" u="none" strike="noStrike" dirty="0" err="1">
                <a:solidFill>
                  <a:srgbClr val="000000"/>
                </a:solidFill>
                <a:effectLst/>
                <a:latin typeface="Calibri" panose="020F0502020204030204" pitchFamily="34" charset="0"/>
              </a:rPr>
              <a:t>Vilusen</a:t>
            </a:r>
            <a:r>
              <a:rPr lang="fi-FI" sz="1800" b="0" i="0" u="none" strike="noStrike" dirty="0">
                <a:solidFill>
                  <a:srgbClr val="000000"/>
                </a:solidFill>
                <a:effectLst/>
                <a:latin typeface="Calibri" panose="020F0502020204030204" pitchFamily="34" charset="0"/>
              </a:rPr>
              <a:t> skeittipooli, BBMX-rata ja polkupyörä Trial-rata, Mustavuori laskettelukeskus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None/>
            </a:pPr>
            <a:endParaRPr lang="fi-FI" sz="1800" b="0" i="0" dirty="0">
              <a:solidFill>
                <a:srgbClr val="444444"/>
              </a:solidFill>
              <a:effectLst/>
              <a:latin typeface="Arial" panose="020B0604020202020204" pitchFamily="34" charset="0"/>
            </a:endParaRPr>
          </a:p>
          <a:p>
            <a:pPr algn="l" rtl="0" fontAlgn="base"/>
            <a:r>
              <a:rPr lang="fi-FI" sz="1800" b="1" i="0" u="none" strike="noStrike" dirty="0">
                <a:solidFill>
                  <a:srgbClr val="000000"/>
                </a:solidFill>
                <a:effectLst/>
                <a:latin typeface="Calibri" panose="020F0502020204030204" pitchFamily="34" charset="0"/>
              </a:rPr>
              <a:t>Lisäksi: </a:t>
            </a:r>
            <a:r>
              <a:rPr lang="fi-FI" sz="1800" b="0" i="0" u="none" strike="noStrike" dirty="0">
                <a:solidFill>
                  <a:srgbClr val="000000"/>
                </a:solidFill>
                <a:effectLst/>
                <a:latin typeface="Calibri" panose="020F0502020204030204" pitchFamily="34" charset="0"/>
              </a:rPr>
              <a:t>(Lähde: sivistyspalvelut, liikunta ja nuoriso)</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Talviuintipaikat 9 kpl (saunalliset ja saunattomat): </a:t>
            </a:r>
            <a:r>
              <a:rPr lang="fi-FI" sz="1800" b="0" i="0" u="sng" strike="noStrike" dirty="0">
                <a:solidFill>
                  <a:srgbClr val="91C9EA"/>
                </a:solidFill>
                <a:effectLst/>
                <a:latin typeface="Calibri" panose="020F0502020204030204" pitchFamily="34" charset="0"/>
                <a:hlinkClick r:id="rId3"/>
              </a:rPr>
              <a:t>https://www.tampere.fi/kulttuuri-ja-vapaa-aika/liikunta/liikuntapaikat/talviuintipaikat.html</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Kaupin urheilupuisto (iso kokonaisuus, paljon mahdollisuuksia omaehtoiseen liikkumiseen)</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latuverkosto talvisin ja ulkoilureitit kesäisin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pesä- ja jalkapallokentät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fi-FI" sz="1800" b="0" i="0" u="none" strike="noStrike" dirty="0">
                <a:solidFill>
                  <a:srgbClr val="000000"/>
                </a:solidFill>
                <a:effectLst/>
                <a:latin typeface="Calibri" panose="020F0502020204030204" pitchFamily="34" charset="0"/>
              </a:rPr>
              <a:t>Luistelukentät ja -kaukalot noin 150 kpl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Retkiluisteluradat 2 kpl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Näsijärvi ja Tohloppi</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fi-FI" sz="1800" b="0" i="0" u="none" strike="noStrike" dirty="0">
                <a:solidFill>
                  <a:srgbClr val="000000"/>
                </a:solidFill>
                <a:effectLst/>
                <a:latin typeface="Calibri" panose="020F0502020204030204" pitchFamily="34" charset="0"/>
              </a:rPr>
              <a:t>Tekojääradat 4 kpl</a:t>
            </a:r>
          </a:p>
          <a:p>
            <a:pPr algn="l" rtl="0" fontAlgn="base"/>
            <a:r>
              <a:rPr lang="fi-FI" sz="1800" b="0" i="0" u="none" strike="noStrike" dirty="0">
                <a:solidFill>
                  <a:srgbClr val="000000"/>
                </a:solidFill>
                <a:effectLst/>
                <a:latin typeface="Calibri" panose="020F0502020204030204" pitchFamily="34" charset="0"/>
              </a:rPr>
              <a:t>Yleisurheilukenttiä 5 kpl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Tekonurmikenttiä 15 kpl</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Stadionit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Tampereen stadion</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Tammelan stadion </a:t>
            </a: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Kaukajärven soutu- ja melontastadion</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Kaupin pesäpallostadion</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fi-FI" sz="1800" b="0" i="0" u="none" strike="noStrike" dirty="0">
                <a:solidFill>
                  <a:srgbClr val="000000"/>
                </a:solidFill>
                <a:effectLst/>
                <a:latin typeface="Calibri" panose="020F0502020204030204" pitchFamily="34" charset="0"/>
              </a:rPr>
              <a:t>Kuntosalit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Sisäliikuntatilojen yhteydessä on kuntosaleja: </a:t>
            </a:r>
            <a:r>
              <a:rPr lang="fi-FI" sz="1800" b="0" i="0" u="sng" strike="noStrike" dirty="0">
                <a:solidFill>
                  <a:srgbClr val="91C9EA"/>
                </a:solidFill>
                <a:effectLst/>
                <a:latin typeface="Calibri" panose="020F0502020204030204" pitchFamily="34" charset="0"/>
                <a:hlinkClick r:id="rId4"/>
              </a:rPr>
              <a:t>https://www.tampere.fi/kulttuuri-ja-vapaa-aika/liikunta/liikuntapaikat/kuntosalit.html</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err="1">
                <a:solidFill>
                  <a:srgbClr val="000000"/>
                </a:solidFill>
                <a:effectLst/>
                <a:latin typeface="Calibri" panose="020F0502020204030204" pitchFamily="34" charset="0"/>
              </a:rPr>
              <a:t>Beachvolleykentät</a:t>
            </a:r>
            <a:r>
              <a:rPr lang="fi-FI" sz="1800" b="0" i="0" u="none" strike="noStrike" dirty="0">
                <a:solidFill>
                  <a:srgbClr val="000000"/>
                </a:solidFill>
                <a:effectLst/>
                <a:latin typeface="Calibri" panose="020F0502020204030204" pitchFamily="34" charset="0"/>
              </a:rPr>
              <a:t> 6 kpl: </a:t>
            </a:r>
            <a:r>
              <a:rPr lang="fi-FI" sz="1800" b="0" i="0" u="sng" strike="noStrike" dirty="0">
                <a:solidFill>
                  <a:srgbClr val="91C9EA"/>
                </a:solidFill>
                <a:effectLst/>
                <a:latin typeface="Calibri" panose="020F0502020204030204" pitchFamily="34" charset="0"/>
                <a:hlinkClick r:id="rId5"/>
              </a:rPr>
              <a:t>https://www.tampere.fi/kulttuuri-ja-vapaa-aika/liikunta/liikuntapaikat/beachvolleykentat.html</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en-US" sz="1800" b="0" i="0" u="none" strike="noStrike" dirty="0" err="1">
                <a:solidFill>
                  <a:srgbClr val="000000"/>
                </a:solidFill>
                <a:effectLst/>
                <a:latin typeface="Calibri" panose="020F0502020204030204" pitchFamily="34" charset="0"/>
              </a:rPr>
              <a:t>Frisbeegolfradat</a:t>
            </a:r>
            <a:r>
              <a:rPr lang="en-US" sz="1800" b="0" i="0" u="none" strike="noStrike" dirty="0">
                <a:solidFill>
                  <a:srgbClr val="000000"/>
                </a:solidFill>
                <a:effectLst/>
                <a:latin typeface="Calibri" panose="020F0502020204030204" pitchFamily="34" charset="0"/>
              </a:rPr>
              <a:t> 5 </a:t>
            </a:r>
            <a:r>
              <a:rPr lang="en-US" sz="1800" b="0" i="0" u="none" strike="noStrike" dirty="0" err="1">
                <a:solidFill>
                  <a:srgbClr val="000000"/>
                </a:solidFill>
                <a:effectLst/>
                <a:latin typeface="Calibri" panose="020F0502020204030204" pitchFamily="34" charset="0"/>
              </a:rPr>
              <a:t>kpl</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lisäksi</a:t>
            </a:r>
            <a:r>
              <a:rPr lang="en-US" sz="1800" b="0" i="0" u="none" strike="noStrike" dirty="0">
                <a:solidFill>
                  <a:srgbClr val="000000"/>
                </a:solidFill>
                <a:effectLst/>
                <a:latin typeface="Calibri" panose="020F0502020204030204" pitchFamily="34" charset="0"/>
              </a:rPr>
              <a:t> MM-</a:t>
            </a:r>
            <a:r>
              <a:rPr lang="en-US" sz="1800" b="0" i="0" u="none" strike="noStrike" dirty="0" err="1">
                <a:solidFill>
                  <a:srgbClr val="000000"/>
                </a:solidFill>
                <a:effectLst/>
                <a:latin typeface="Calibri" panose="020F0502020204030204" pitchFamily="34" charset="0"/>
              </a:rPr>
              <a:t>tasoinen</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Frisbeegolfkeskus</a:t>
            </a:r>
            <a:r>
              <a:rPr lang="en-US" sz="1800" b="0" i="0" u="none" strike="noStrike" dirty="0">
                <a:solidFill>
                  <a:srgbClr val="000000"/>
                </a:solidFill>
                <a:effectLst/>
                <a:latin typeface="Calibri" panose="020F0502020204030204" pitchFamily="34" charset="0"/>
              </a:rPr>
              <a:t>: </a:t>
            </a:r>
            <a:r>
              <a:rPr lang="en-US" sz="1800" b="0" i="0" u="sng" strike="noStrike" dirty="0">
                <a:solidFill>
                  <a:srgbClr val="91C9EA"/>
                </a:solidFill>
                <a:effectLst/>
                <a:latin typeface="Calibri" panose="020F0502020204030204" pitchFamily="34" charset="0"/>
                <a:hlinkClick r:id="rId6"/>
              </a:rPr>
              <a:t>https://www.tampere.fi/kulttuuri-ja-vapaa-aika/liikunta/liikuntapaikat/frisbeegolfradat.html</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en-US" sz="1800" b="0" i="0" u="none" strike="noStrike" dirty="0" err="1">
                <a:solidFill>
                  <a:srgbClr val="000000"/>
                </a:solidFill>
                <a:effectLst/>
                <a:latin typeface="Calibri" panose="020F0502020204030204" pitchFamily="34" charset="0"/>
              </a:rPr>
              <a:t>Rullalautailupaikat</a:t>
            </a:r>
            <a:r>
              <a:rPr lang="en-US" sz="1800" b="0" i="0" u="none" strike="noStrike" dirty="0">
                <a:solidFill>
                  <a:srgbClr val="000000"/>
                </a:solidFill>
                <a:effectLst/>
                <a:latin typeface="Calibri" panose="020F0502020204030204" pitchFamily="34" charset="0"/>
              </a:rPr>
              <a:t> 4 </a:t>
            </a:r>
            <a:r>
              <a:rPr lang="en-US" sz="1800" b="0" i="0" u="none" strike="noStrike" dirty="0" err="1">
                <a:solidFill>
                  <a:srgbClr val="000000"/>
                </a:solidFill>
                <a:effectLst/>
                <a:latin typeface="Calibri" panose="020F0502020204030204" pitchFamily="34" charset="0"/>
              </a:rPr>
              <a:t>kpl</a:t>
            </a:r>
            <a:r>
              <a:rPr lang="en-US" sz="1800" b="0" i="0" u="none" strike="noStrike" dirty="0">
                <a:solidFill>
                  <a:srgbClr val="000000"/>
                </a:solidFill>
                <a:effectLst/>
                <a:latin typeface="Calibri" panose="020F0502020204030204" pitchFamily="34" charset="0"/>
              </a:rPr>
              <a:t>: https://www.tampere.fi/kulttuuri-ja-vapaa-aika/liikunta/liikuntapaikat/rullalautailupaikat.html</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en-US" sz="1800" b="0" i="0" u="none" strike="noStrike" dirty="0" err="1">
                <a:solidFill>
                  <a:srgbClr val="000000"/>
                </a:solidFill>
                <a:effectLst/>
                <a:latin typeface="Calibri" panose="020F0502020204030204" pitchFamily="34" charset="0"/>
              </a:rPr>
              <a:t>Retkeily</a:t>
            </a:r>
            <a:r>
              <a:rPr lang="en-US" sz="1800" b="0" i="0" u="none" strike="noStrike" dirty="0">
                <a:solidFill>
                  <a:srgbClr val="000000"/>
                </a:solidFill>
                <a:effectLst/>
                <a:latin typeface="Calibri" panose="020F0502020204030204" pitchFamily="34" charset="0"/>
              </a:rPr>
              <a:t>- ja </a:t>
            </a:r>
            <a:r>
              <a:rPr lang="en-US" sz="1800" b="0" i="0" u="none" strike="noStrike" dirty="0" err="1">
                <a:solidFill>
                  <a:srgbClr val="000000"/>
                </a:solidFill>
                <a:effectLst/>
                <a:latin typeface="Calibri" panose="020F0502020204030204" pitchFamily="34" charset="0"/>
              </a:rPr>
              <a:t>ulkoilumajat</a:t>
            </a:r>
            <a:r>
              <a:rPr lang="en-US" sz="1800" b="0" i="0" u="none" strike="noStrike" dirty="0">
                <a:solidFill>
                  <a:srgbClr val="000000"/>
                </a:solidFill>
                <a:effectLst/>
                <a:latin typeface="Calibri" panose="020F0502020204030204" pitchFamily="34" charset="0"/>
              </a:rPr>
              <a:t> 5 </a:t>
            </a:r>
            <a:r>
              <a:rPr lang="en-US" sz="1800" b="0" i="0" u="none" strike="noStrike" dirty="0" err="1">
                <a:solidFill>
                  <a:srgbClr val="000000"/>
                </a:solidFill>
                <a:effectLst/>
                <a:latin typeface="Calibri" panose="020F0502020204030204" pitchFamily="34" charset="0"/>
              </a:rPr>
              <a:t>kpl</a:t>
            </a:r>
            <a:r>
              <a:rPr lang="en-US" sz="1800" b="0" i="0" u="none" strike="noStrike" dirty="0">
                <a:solidFill>
                  <a:srgbClr val="000000"/>
                </a:solidFill>
                <a:effectLst/>
                <a:latin typeface="Calibri" panose="020F0502020204030204" pitchFamily="34" charset="0"/>
              </a:rPr>
              <a:t>:</a:t>
            </a:r>
            <a:r>
              <a:rPr lang="fi-FI"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Kintulammi</a:t>
            </a:r>
            <a:r>
              <a:rPr lang="fi-FI"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Kortejärvi</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Lamminpää</a:t>
            </a:r>
            <a:r>
              <a:rPr lang="fi-FI"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Niihama</a:t>
            </a:r>
            <a:r>
              <a:rPr lang="fi-FI"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Suolijärvi</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err="1">
                <a:solidFill>
                  <a:srgbClr val="000000"/>
                </a:solidFill>
                <a:effectLst/>
                <a:latin typeface="Calibri" panose="020F0502020204030204" pitchFamily="34" charset="0"/>
              </a:rPr>
              <a:t>Tohlopilla</a:t>
            </a:r>
            <a:r>
              <a:rPr lang="en-US" sz="1800" b="0" i="0" u="none" strike="noStrike" dirty="0">
                <a:solidFill>
                  <a:srgbClr val="000000"/>
                </a:solidFill>
                <a:effectLst/>
                <a:latin typeface="Calibri" panose="020F0502020204030204" pitchFamily="34" charset="0"/>
              </a:rPr>
              <a:t> 1 km </a:t>
            </a:r>
            <a:r>
              <a:rPr lang="en-US" sz="1800" b="0" i="0" u="none" strike="noStrike" dirty="0" err="1">
                <a:solidFill>
                  <a:srgbClr val="000000"/>
                </a:solidFill>
                <a:effectLst/>
                <a:latin typeface="Calibri" panose="020F0502020204030204" pitchFamily="34" charset="0"/>
              </a:rPr>
              <a:t>mittainen</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esteetön</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polku</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46</a:t>
            </a:fld>
            <a:endParaRPr lang="fi-FI"/>
          </a:p>
        </p:txBody>
      </p:sp>
    </p:spTree>
    <p:extLst>
      <p:ext uri="{BB962C8B-B14F-4D97-AF65-F5344CB8AC3E}">
        <p14:creationId xmlns:p14="http://schemas.microsoft.com/office/powerpoint/2010/main" val="21065363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a:ea typeface="Calibri"/>
                <a:cs typeface="Calibri"/>
              </a:rPr>
              <a:t>Tampereella on monipuolinen kulttuuri- ja urheilutarjonta. Tapahtumatarjonta on monipuolista ja laadukasta. </a:t>
            </a:r>
            <a:r>
              <a:rPr lang="en-US" sz="1800" b="0" i="0" dirty="0">
                <a:solidFill>
                  <a:srgbClr val="444444"/>
                </a:solidFill>
                <a:effectLst/>
                <a:latin typeface="Calibri"/>
                <a:ea typeface="Calibri"/>
                <a:cs typeface="Calibri"/>
              </a:rPr>
              <a:t>​</a:t>
            </a:r>
            <a:endParaRPr lang="en-US" b="0" i="0" dirty="0">
              <a:solidFill>
                <a:srgbClr val="444444"/>
              </a:solidFill>
              <a:effectLst/>
              <a:latin typeface="Calibri"/>
              <a:ea typeface="Calibri"/>
              <a:cs typeface="Calibri"/>
            </a:endParaRPr>
          </a:p>
          <a:p>
            <a:endParaRPr lang="en-US" sz="1800" dirty="0">
              <a:solidFill>
                <a:srgbClr val="444444"/>
              </a:solidFill>
              <a:latin typeface="Calibri"/>
              <a:ea typeface="Calibri"/>
              <a:cs typeface="Calibri"/>
            </a:endParaRPr>
          </a:p>
          <a:p>
            <a:r>
              <a:rPr lang="en-US" sz="1800" dirty="0" err="1">
                <a:solidFill>
                  <a:srgbClr val="444444"/>
                </a:solidFill>
                <a:latin typeface="Calibri"/>
                <a:ea typeface="Calibri"/>
                <a:cs typeface="Calibri"/>
              </a:rPr>
              <a:t>Luvut</a:t>
            </a:r>
            <a:r>
              <a:rPr lang="en-US" sz="1800" dirty="0">
                <a:solidFill>
                  <a:srgbClr val="444444"/>
                </a:solidFill>
                <a:latin typeface="Calibri"/>
                <a:ea typeface="Calibri"/>
                <a:cs typeface="Calibri"/>
              </a:rPr>
              <a:t>: </a:t>
            </a:r>
            <a:r>
              <a:rPr lang="en-US" sz="1800" dirty="0" err="1">
                <a:solidFill>
                  <a:srgbClr val="444444"/>
                </a:solidFill>
                <a:latin typeface="Calibri"/>
                <a:ea typeface="Calibri"/>
                <a:cs typeface="Calibri"/>
              </a:rPr>
              <a:t>Tietojohtaminen</a:t>
            </a:r>
            <a:r>
              <a:rPr lang="en-US" sz="1800" dirty="0">
                <a:solidFill>
                  <a:srgbClr val="444444"/>
                </a:solidFill>
                <a:latin typeface="Calibri"/>
                <a:ea typeface="Calibri"/>
                <a:cs typeface="Calibri"/>
              </a:rPr>
              <a:t> ja </a:t>
            </a:r>
            <a:r>
              <a:rPr lang="en-US" sz="1800" dirty="0" err="1">
                <a:solidFill>
                  <a:srgbClr val="444444"/>
                </a:solidFill>
                <a:latin typeface="Calibri"/>
                <a:ea typeface="Calibri"/>
                <a:cs typeface="Calibri"/>
              </a:rPr>
              <a:t>asiakkuuksien</a:t>
            </a:r>
            <a:r>
              <a:rPr lang="en-US" sz="1800" dirty="0">
                <a:solidFill>
                  <a:srgbClr val="444444"/>
                </a:solidFill>
                <a:latin typeface="Calibri"/>
                <a:ea typeface="Calibri"/>
                <a:cs typeface="Calibri"/>
              </a:rPr>
              <a:t> </a:t>
            </a:r>
            <a:r>
              <a:rPr lang="en-US" sz="1800" dirty="0" err="1">
                <a:solidFill>
                  <a:srgbClr val="444444"/>
                </a:solidFill>
                <a:latin typeface="Calibri"/>
                <a:ea typeface="Calibri"/>
                <a:cs typeface="Calibri"/>
              </a:rPr>
              <a:t>hallinta</a:t>
            </a:r>
            <a:endParaRPr lang="en-US" sz="1800" dirty="0">
              <a:solidFill>
                <a:srgbClr val="444444"/>
              </a:solidFill>
              <a:latin typeface="Calibri"/>
              <a:ea typeface="Calibri"/>
              <a:cs typeface="Calibri"/>
            </a:endParaRPr>
          </a:p>
          <a:p>
            <a:pPr algn="l" rtl="0" fontAlgn="base"/>
            <a:r>
              <a:rPr lang="fi-FI" sz="1800" b="0" i="0" dirty="0">
                <a:solidFill>
                  <a:srgbClr val="444444"/>
                </a:solidFill>
                <a:effectLst/>
                <a:latin typeface="Calibri"/>
                <a:ea typeface="Calibri"/>
                <a:cs typeface="Calibri"/>
              </a:rPr>
              <a:t>​</a:t>
            </a:r>
            <a:endParaRPr lang="fi-FI" b="0" i="0" dirty="0">
              <a:solidFill>
                <a:srgbClr val="444444"/>
              </a:solidFill>
              <a:effectLst/>
              <a:latin typeface="Calibri"/>
              <a:ea typeface="Calibri"/>
              <a:cs typeface="Calibri"/>
            </a:endParaRPr>
          </a:p>
          <a:p>
            <a:pPr algn="l" rtl="0" fontAlgn="base"/>
            <a:r>
              <a:rPr lang="fi-FI" sz="1800" b="0" i="0" dirty="0">
                <a:solidFill>
                  <a:srgbClr val="444444"/>
                </a:solidFill>
                <a:effectLst/>
                <a:latin typeface="Calibri"/>
                <a:ea typeface="Calibri"/>
                <a:cs typeface="Calibri"/>
              </a:rPr>
              <a:t>​</a:t>
            </a:r>
            <a:endParaRPr lang="fi-FI" b="0" i="0" dirty="0">
              <a:solidFill>
                <a:srgbClr val="444444"/>
              </a:solidFill>
              <a:effectLst/>
              <a:latin typeface="Calibri"/>
              <a:ea typeface="Calibri"/>
              <a:cs typeface="Calibri"/>
            </a:endParaRPr>
          </a:p>
          <a:p>
            <a:pPr algn="l" rtl="0" fontAlgn="base"/>
            <a:r>
              <a:rPr lang="fi-FI" sz="1800" b="0" i="0" dirty="0">
                <a:solidFill>
                  <a:srgbClr val="444444"/>
                </a:solidFill>
                <a:effectLst/>
                <a:latin typeface="Calibri"/>
                <a:ea typeface="Calibri"/>
                <a:cs typeface="Calibri"/>
              </a:rPr>
              <a:t>​</a:t>
            </a:r>
            <a:endParaRPr lang="fi-FI" b="0" i="0" dirty="0">
              <a:solidFill>
                <a:srgbClr val="444444"/>
              </a:solidFill>
              <a:effectLst/>
              <a:latin typeface="Calibri"/>
              <a:ea typeface="Calibri"/>
              <a:cs typeface="Calibri"/>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47</a:t>
            </a:fld>
            <a:endParaRPr lang="fi-FI"/>
          </a:p>
        </p:txBody>
      </p:sp>
    </p:spTree>
    <p:extLst>
      <p:ext uri="{BB962C8B-B14F-4D97-AF65-F5344CB8AC3E}">
        <p14:creationId xmlns:p14="http://schemas.microsoft.com/office/powerpoint/2010/main" val="7432533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Paljon erilaista tekemistä koko perheelle (Tallipiha, Kauppahalli, Pyynikin Näkötorni)</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err="1">
                <a:solidFill>
                  <a:srgbClr val="000000"/>
                </a:solidFill>
                <a:effectLst/>
                <a:latin typeface="Calibri" panose="020F0502020204030204" pitchFamily="34" charset="0"/>
              </a:rPr>
              <a:t>Viikinsaari</a:t>
            </a:r>
            <a:r>
              <a:rPr lang="fi-FI" sz="1800" b="0" i="0" u="none" strike="noStrike">
                <a:solidFill>
                  <a:srgbClr val="000000"/>
                </a:solidFill>
                <a:effectLst/>
                <a:latin typeface="Calibri" panose="020F0502020204030204" pitchFamily="34" charset="0"/>
              </a:rPr>
              <a:t>: Saarelta löytyy Lemmenpolku, kioski, ravintola, uimaranta, sauna, tanssilava ja jopa kappeli ja kesäteatteri. Laivat lähtevät Laukontorin satamasta tasatunnein, saaresta takaisin Laukontorille aina puolelta.</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Särkänniemi: yli 30 huvilaitetta, akvaario, planetaario, Näsinneula, Mauri Kunnaksen Koiramäki</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Särkänniemestä löytyy yli 30 huvilaitetta. Hurjastele vuoristoratojen kyydissä, keinu karusellissa ja </a:t>
            </a:r>
            <a:r>
              <a:rPr lang="fi-FI" sz="1800" b="0" i="0" u="none" strike="noStrike" err="1">
                <a:solidFill>
                  <a:srgbClr val="000000"/>
                </a:solidFill>
                <a:effectLst/>
                <a:latin typeface="Calibri" panose="020F0502020204030204" pitchFamily="34" charset="0"/>
              </a:rPr>
              <a:t>nojatuolimatkaile</a:t>
            </a:r>
            <a:r>
              <a:rPr lang="fi-FI" sz="1800" b="0" i="0" u="none" strike="noStrike">
                <a:solidFill>
                  <a:srgbClr val="000000"/>
                </a:solidFill>
                <a:effectLst/>
                <a:latin typeface="Calibri" panose="020F0502020204030204" pitchFamily="34" charset="0"/>
              </a:rPr>
              <a:t> avaruudessa. Voit myös kiivetä korkeuksiin Näsinneulassa, sukeltaa pinnan alle Akvaariossa ja hypätä satuun Koiramäessä. Särkänniemi on enemmän kuin huvipuisto! Särkänniemen Elämyspuisto on suosittu perhematkailukohde.</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Särkänniemen Koiramäki on Mauri Kunnaksen rakastettujen tarinoiden pohjalta rakennettu teemapuisto, jossa satu ja todellisuus sekoittuvat mitä suloisimmalla tavalla. Koiramäessä asiakas astuu osaksi satua 1800-luvun maailmaan, joka on kuitenkin höystetty tämän päivän hauskuuksilla. Koiramäessä saa tehdä ja touhuta, leikkiä ja koskea. Alueella pääsee tapaamaan Koiramäen asukkaita, niin ihmisiä kuin koiriakin, ja lisäksi siellä asustaa paljon oikeita eläimiä.</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Puistoja keskustan tuntumassa: Emil Aaltosen puisto, Hatanpään arboretum, Heinäpuisto, Hämeenpuisto, Kirjailijanpuisto, Kirjastonpuisto, Koskipuisto, </a:t>
            </a:r>
            <a:r>
              <a:rPr lang="fi-FI" sz="1800" b="0" i="0" u="none" strike="noStrike" err="1">
                <a:solidFill>
                  <a:srgbClr val="000000"/>
                </a:solidFill>
                <a:effectLst/>
                <a:latin typeface="Calibri" panose="020F0502020204030204" pitchFamily="34" charset="0"/>
              </a:rPr>
              <a:t>Näsinpuisto</a:t>
            </a:r>
            <a:r>
              <a:rPr lang="fi-FI" sz="1800" b="0" i="0" u="none" strike="noStrike">
                <a:solidFill>
                  <a:srgbClr val="000000"/>
                </a:solidFill>
                <a:effectLst/>
                <a:latin typeface="Calibri" panose="020F0502020204030204" pitchFamily="34" charset="0"/>
              </a:rPr>
              <a:t>, Ratinanniemi, Santalahden rantapuisto, Sorsapuisto, Pyynikin kirkkopuisto, Wilhelm von Nottbeckin puisto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Tiitiäisen Satupuisto on Kirsi Kunnaksen Tiitiäisen satupuun runoihin perustuva teemaleikkipaikka, jossa yhdistyvät taide ja toiminnallisuus.</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Pikku Kakkosen puisto Koskipuistossa käy myös isommille lapsille, sillä puisto on todellinen seikkailurata kiipeilytelineineen ja teemaleikkipaikkoineen.</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Emil Aaltosen puisto sijaitsee </a:t>
            </a:r>
            <a:r>
              <a:rPr lang="fi-FI" sz="1800" b="0" i="0" u="none" strike="noStrike" err="1">
                <a:solidFill>
                  <a:srgbClr val="000000"/>
                </a:solidFill>
                <a:effectLst/>
                <a:latin typeface="Calibri" panose="020F0502020204030204" pitchFamily="34" charset="0"/>
              </a:rPr>
              <a:t>Tammelantorin</a:t>
            </a:r>
            <a:r>
              <a:rPr lang="fi-FI" sz="1800" b="0" i="0" u="none" strike="noStrike">
                <a:solidFill>
                  <a:srgbClr val="000000"/>
                </a:solidFill>
                <a:effectLst/>
                <a:latin typeface="Calibri" panose="020F0502020204030204" pitchFamily="34" charset="0"/>
              </a:rPr>
              <a:t> laidalla, ja ison puistoaukean vieressä oleva esteetön leikkipuisto on loistava kohde koko päiväksi.</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Museoita (Museokeskus Vapriikki (jossa mm. Luonnontieteellinen Museo), Muumimuseo, Vakoilumuseo,  Amurin työläismuseokortteli, Sara Hildénin taidemuseo ja Poliisimuseo)</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219 kpl (vuonna 2020) leikkipaikkaa puistoissa, minkä lisäksi vielä päiväkotien ja koulujen pihat</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Lähde: </a:t>
            </a:r>
            <a:r>
              <a:rPr lang="fi-FI">
                <a:hlinkClick r:id="rId3"/>
              </a:rPr>
              <a:t>Leikkipaikat [Tampereen kaupunki - Vapaa-aika ja harrastukset]</a:t>
            </a:r>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48</a:t>
            </a:fld>
            <a:endParaRPr lang="fi-FI"/>
          </a:p>
        </p:txBody>
      </p:sp>
    </p:spTree>
    <p:extLst>
      <p:ext uri="{BB962C8B-B14F-4D97-AF65-F5344CB8AC3E}">
        <p14:creationId xmlns:p14="http://schemas.microsoft.com/office/powerpoint/2010/main" val="29254726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1" i="0" u="none" strike="noStrike">
                <a:solidFill>
                  <a:srgbClr val="000000"/>
                </a:solidFill>
                <a:effectLst/>
                <a:latin typeface="Calibri" panose="020F0502020204030204" pitchFamily="34" charset="0"/>
              </a:rPr>
              <a:t>Tampereella asuminen tuo elämänlaatua</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Asuntojen hintataso on Tampereella pääkaupunkiseutua alhaisempi. Ruuhkaton liikkuminen, nopeat kulkuyhteydet kaupungin sisällä ja monipuoliset elämykset tekevät arjesta sujuvaa.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Tampereelle rakennetaan uusia, monipuolisia asuinalueita. Useimmat niistä sijaitsevat tulevan ratikkareitin varrella. Myös uimaranta on Tampereella aina pyörämatkan päässä, kaupunginosasta riippumatta.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 kasvaa noin 3 000 asukkaalla vuosittain, 10 vuoden sisällä 15–20 % on uusia tamperelaisia. Tampere on useiden tutkimusten mukaan Suomen vetovoimaisin asuinpaikka.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50</a:t>
            </a:fld>
            <a:endParaRPr lang="fi-FI"/>
          </a:p>
        </p:txBody>
      </p:sp>
    </p:spTree>
    <p:extLst>
      <p:ext uri="{BB962C8B-B14F-4D97-AF65-F5344CB8AC3E}">
        <p14:creationId xmlns:p14="http://schemas.microsoft.com/office/powerpoint/2010/main" val="38051502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solidFill>
                  <a:srgbClr val="444444"/>
                </a:solidFill>
              </a:rPr>
              <a:t>Lisätietoja</a:t>
            </a:r>
            <a:r>
              <a:rPr lang="en-US">
                <a:solidFill>
                  <a:srgbClr val="444444"/>
                </a:solidFill>
              </a:rPr>
              <a:t>:</a:t>
            </a:r>
            <a:r>
              <a:rPr lang="en-US" dirty="0">
                <a:solidFill>
                  <a:srgbClr val="444444"/>
                </a:solidFill>
              </a:rPr>
              <a:t> </a:t>
            </a:r>
            <a:endParaRPr lang="en-US" dirty="0">
              <a:solidFill>
                <a:srgbClr val="000000"/>
              </a:solidFill>
            </a:endParaRPr>
          </a:p>
          <a:p>
            <a:endParaRPr lang="en-US" dirty="0">
              <a:solidFill>
                <a:srgbClr val="444444"/>
              </a:solidFill>
              <a:ea typeface="Calibri"/>
              <a:cs typeface="Calibri"/>
            </a:endParaRPr>
          </a:p>
          <a:p>
            <a:r>
              <a:rPr lang="en-US" b="1" dirty="0">
                <a:solidFill>
                  <a:srgbClr val="444444"/>
                </a:solidFill>
              </a:rPr>
              <a:t>Tukea </a:t>
            </a:r>
            <a:r>
              <a:rPr lang="en-US" b="1" dirty="0" err="1">
                <a:solidFill>
                  <a:srgbClr val="444444"/>
                </a:solidFill>
              </a:rPr>
              <a:t>tarvitsevien</a:t>
            </a:r>
            <a:r>
              <a:rPr lang="en-US" b="1" dirty="0">
                <a:solidFill>
                  <a:srgbClr val="444444"/>
                </a:solidFill>
              </a:rPr>
              <a:t> </a:t>
            </a:r>
            <a:r>
              <a:rPr lang="en-US" b="1" dirty="0" err="1">
                <a:solidFill>
                  <a:srgbClr val="444444"/>
                </a:solidFill>
              </a:rPr>
              <a:t>oppilaiden</a:t>
            </a:r>
            <a:r>
              <a:rPr lang="en-US" b="1" dirty="0">
                <a:solidFill>
                  <a:srgbClr val="444444"/>
                </a:solidFill>
              </a:rPr>
              <a:t> </a:t>
            </a:r>
            <a:r>
              <a:rPr lang="en-US" b="1" dirty="0" err="1">
                <a:solidFill>
                  <a:srgbClr val="444444"/>
                </a:solidFill>
              </a:rPr>
              <a:t>määrä</a:t>
            </a:r>
            <a:r>
              <a:rPr lang="en-US" b="1" dirty="0">
                <a:solidFill>
                  <a:srgbClr val="444444"/>
                </a:solidFill>
              </a:rPr>
              <a:t> </a:t>
            </a:r>
            <a:r>
              <a:rPr lang="en-US" b="1" dirty="0" err="1">
                <a:solidFill>
                  <a:srgbClr val="444444"/>
                </a:solidFill>
              </a:rPr>
              <a:t>keväällä</a:t>
            </a:r>
            <a:r>
              <a:rPr lang="en-US" b="1" dirty="0">
                <a:solidFill>
                  <a:srgbClr val="444444"/>
                </a:solidFill>
              </a:rPr>
              <a:t> 2025 </a:t>
            </a:r>
            <a:endParaRPr lang="en-US" b="1">
              <a:ea typeface="Calibri"/>
              <a:cs typeface="Calibri"/>
            </a:endParaRPr>
          </a:p>
          <a:p>
            <a:r>
              <a:rPr lang="en-US" dirty="0" err="1">
                <a:solidFill>
                  <a:srgbClr val="444444"/>
                </a:solidFill>
              </a:rPr>
              <a:t>Yleisen</a:t>
            </a:r>
            <a:r>
              <a:rPr lang="en-US" dirty="0">
                <a:solidFill>
                  <a:srgbClr val="444444"/>
                </a:solidFill>
              </a:rPr>
              <a:t> </a:t>
            </a:r>
            <a:r>
              <a:rPr lang="en-US" dirty="0" err="1">
                <a:solidFill>
                  <a:srgbClr val="444444"/>
                </a:solidFill>
              </a:rPr>
              <a:t>tuen</a:t>
            </a:r>
            <a:r>
              <a:rPr lang="en-US" dirty="0">
                <a:solidFill>
                  <a:srgbClr val="444444"/>
                </a:solidFill>
              </a:rPr>
              <a:t> </a:t>
            </a:r>
            <a:r>
              <a:rPr lang="en-US" dirty="0" err="1">
                <a:solidFill>
                  <a:srgbClr val="444444"/>
                </a:solidFill>
              </a:rPr>
              <a:t>piiriin</a:t>
            </a:r>
            <a:r>
              <a:rPr lang="en-US" dirty="0">
                <a:solidFill>
                  <a:srgbClr val="444444"/>
                </a:solidFill>
              </a:rPr>
              <a:t> </a:t>
            </a:r>
            <a:r>
              <a:rPr lang="en-US" dirty="0" err="1">
                <a:solidFill>
                  <a:srgbClr val="444444"/>
                </a:solidFill>
              </a:rPr>
              <a:t>lasketaan</a:t>
            </a:r>
            <a:r>
              <a:rPr lang="en-US" dirty="0">
                <a:solidFill>
                  <a:srgbClr val="444444"/>
                </a:solidFill>
              </a:rPr>
              <a:t> </a:t>
            </a:r>
            <a:r>
              <a:rPr lang="en-US" dirty="0" err="1">
                <a:solidFill>
                  <a:srgbClr val="444444"/>
                </a:solidFill>
              </a:rPr>
              <a:t>kaikki</a:t>
            </a:r>
            <a:r>
              <a:rPr lang="en-US" dirty="0">
                <a:solidFill>
                  <a:srgbClr val="444444"/>
                </a:solidFill>
              </a:rPr>
              <a:t> </a:t>
            </a:r>
            <a:r>
              <a:rPr lang="en-US" dirty="0" err="1">
                <a:solidFill>
                  <a:srgbClr val="444444"/>
                </a:solidFill>
              </a:rPr>
              <a:t>perusopetuksen</a:t>
            </a:r>
            <a:r>
              <a:rPr lang="en-US" dirty="0">
                <a:solidFill>
                  <a:srgbClr val="444444"/>
                </a:solidFill>
              </a:rPr>
              <a:t> </a:t>
            </a:r>
            <a:r>
              <a:rPr lang="en-US" dirty="0" err="1">
                <a:solidFill>
                  <a:srgbClr val="444444"/>
                </a:solidFill>
              </a:rPr>
              <a:t>oppilaat</a:t>
            </a:r>
            <a:r>
              <a:rPr lang="en-US" dirty="0">
                <a:solidFill>
                  <a:srgbClr val="444444"/>
                </a:solidFill>
              </a:rPr>
              <a:t>. </a:t>
            </a:r>
            <a:r>
              <a:rPr lang="en-US" dirty="0" err="1">
                <a:solidFill>
                  <a:srgbClr val="444444"/>
                </a:solidFill>
              </a:rPr>
              <a:t>tuki</a:t>
            </a:r>
            <a:r>
              <a:rPr lang="en-US" dirty="0">
                <a:solidFill>
                  <a:srgbClr val="444444"/>
                </a:solidFill>
              </a:rPr>
              <a:t>: </a:t>
            </a:r>
            <a:endParaRPr lang="en-US" dirty="0">
              <a:solidFill>
                <a:srgbClr val="444444"/>
              </a:solidFill>
              <a:ea typeface="Calibri"/>
              <a:cs typeface="Calibri"/>
            </a:endParaRPr>
          </a:p>
          <a:p>
            <a:r>
              <a:rPr lang="en-US" dirty="0" err="1">
                <a:solidFill>
                  <a:srgbClr val="444444"/>
                </a:solidFill>
              </a:rPr>
              <a:t>Erityistä</a:t>
            </a:r>
            <a:r>
              <a:rPr lang="en-US" dirty="0">
                <a:solidFill>
                  <a:srgbClr val="444444"/>
                </a:solidFill>
              </a:rPr>
              <a:t> </a:t>
            </a:r>
            <a:r>
              <a:rPr lang="en-US" dirty="0" err="1">
                <a:solidFill>
                  <a:srgbClr val="444444"/>
                </a:solidFill>
              </a:rPr>
              <a:t>tukea</a:t>
            </a:r>
            <a:r>
              <a:rPr lang="en-US" dirty="0">
                <a:solidFill>
                  <a:srgbClr val="444444"/>
                </a:solidFill>
              </a:rPr>
              <a:t> </a:t>
            </a:r>
            <a:r>
              <a:rPr lang="en-US" dirty="0" err="1">
                <a:solidFill>
                  <a:srgbClr val="444444"/>
                </a:solidFill>
              </a:rPr>
              <a:t>tarvitsee</a:t>
            </a:r>
            <a:r>
              <a:rPr lang="en-US" dirty="0">
                <a:solidFill>
                  <a:srgbClr val="444444"/>
                </a:solidFill>
              </a:rPr>
              <a:t> 9 % </a:t>
            </a:r>
            <a:r>
              <a:rPr lang="en-US" dirty="0" err="1">
                <a:solidFill>
                  <a:srgbClr val="444444"/>
                </a:solidFill>
              </a:rPr>
              <a:t>perusopetuksen</a:t>
            </a:r>
            <a:r>
              <a:rPr lang="en-US" dirty="0">
                <a:solidFill>
                  <a:srgbClr val="444444"/>
                </a:solidFill>
              </a:rPr>
              <a:t> </a:t>
            </a:r>
            <a:r>
              <a:rPr lang="en-US" dirty="0" err="1">
                <a:solidFill>
                  <a:srgbClr val="444444"/>
                </a:solidFill>
              </a:rPr>
              <a:t>oppilaista</a:t>
            </a:r>
            <a:r>
              <a:rPr lang="en-US" dirty="0">
                <a:solidFill>
                  <a:srgbClr val="444444"/>
                </a:solidFill>
              </a:rPr>
              <a:t> ja </a:t>
            </a:r>
            <a:r>
              <a:rPr lang="en-US" dirty="0" err="1">
                <a:solidFill>
                  <a:srgbClr val="444444"/>
                </a:solidFill>
              </a:rPr>
              <a:t>tehostettua</a:t>
            </a:r>
            <a:r>
              <a:rPr lang="en-US" dirty="0">
                <a:solidFill>
                  <a:srgbClr val="444444"/>
                </a:solidFill>
              </a:rPr>
              <a:t> </a:t>
            </a:r>
            <a:r>
              <a:rPr lang="en-US" dirty="0" err="1">
                <a:solidFill>
                  <a:srgbClr val="444444"/>
                </a:solidFill>
              </a:rPr>
              <a:t>tukea</a:t>
            </a:r>
            <a:r>
              <a:rPr lang="en-US" dirty="0">
                <a:solidFill>
                  <a:srgbClr val="444444"/>
                </a:solidFill>
              </a:rPr>
              <a:t> 17,5 % </a:t>
            </a:r>
            <a:r>
              <a:rPr lang="en-US" dirty="0" err="1">
                <a:solidFill>
                  <a:srgbClr val="444444"/>
                </a:solidFill>
              </a:rPr>
              <a:t>oppilaista</a:t>
            </a:r>
            <a:r>
              <a:rPr lang="en-US" dirty="0">
                <a:solidFill>
                  <a:srgbClr val="444444"/>
                </a:solidFill>
              </a:rPr>
              <a:t>. Tuen </a:t>
            </a:r>
            <a:r>
              <a:rPr lang="en-US" dirty="0" err="1">
                <a:solidFill>
                  <a:srgbClr val="444444"/>
                </a:solidFill>
              </a:rPr>
              <a:t>piirissä</a:t>
            </a:r>
            <a:r>
              <a:rPr lang="en-US" dirty="0">
                <a:solidFill>
                  <a:srgbClr val="444444"/>
                </a:solidFill>
              </a:rPr>
              <a:t> on </a:t>
            </a:r>
            <a:r>
              <a:rPr lang="en-US" dirty="0" err="1">
                <a:solidFill>
                  <a:srgbClr val="444444"/>
                </a:solidFill>
              </a:rPr>
              <a:t>yhteensä</a:t>
            </a:r>
            <a:r>
              <a:rPr lang="en-US" dirty="0">
                <a:solidFill>
                  <a:srgbClr val="444444"/>
                </a:solidFill>
              </a:rPr>
              <a:t> 26,5 % </a:t>
            </a:r>
            <a:r>
              <a:rPr lang="en-US" dirty="0" err="1">
                <a:solidFill>
                  <a:srgbClr val="444444"/>
                </a:solidFill>
              </a:rPr>
              <a:t>perusopetuksen</a:t>
            </a:r>
            <a:r>
              <a:rPr lang="en-US" dirty="0">
                <a:solidFill>
                  <a:srgbClr val="444444"/>
                </a:solidFill>
              </a:rPr>
              <a:t> </a:t>
            </a:r>
            <a:r>
              <a:rPr lang="en-US" dirty="0" err="1">
                <a:solidFill>
                  <a:srgbClr val="444444"/>
                </a:solidFill>
              </a:rPr>
              <a:t>oppilaista</a:t>
            </a:r>
            <a:r>
              <a:rPr lang="en-US" dirty="0">
                <a:solidFill>
                  <a:srgbClr val="444444"/>
                </a:solidFill>
              </a:rPr>
              <a:t>.</a:t>
            </a:r>
            <a:endParaRPr lang="en-US">
              <a:solidFill>
                <a:srgbClr val="444444"/>
              </a:solidFill>
              <a:ea typeface="Calibri"/>
              <a:cs typeface="Calibri"/>
            </a:endParaRPr>
          </a:p>
          <a:p>
            <a:endParaRPr lang="en-US" dirty="0">
              <a:solidFill>
                <a:srgbClr val="444444"/>
              </a:solidFill>
              <a:ea typeface="Calibri"/>
              <a:cs typeface="Calibri"/>
            </a:endParaRPr>
          </a:p>
          <a:p>
            <a:r>
              <a:rPr lang="en-US">
                <a:solidFill>
                  <a:srgbClr val="444444"/>
                </a:solidFill>
              </a:rPr>
              <a:t>Tampereen </a:t>
            </a:r>
            <a:r>
              <a:rPr lang="en-US" dirty="0" err="1">
                <a:solidFill>
                  <a:srgbClr val="444444"/>
                </a:solidFill>
              </a:rPr>
              <a:t>kaupungin</a:t>
            </a:r>
            <a:r>
              <a:rPr lang="en-US" dirty="0">
                <a:solidFill>
                  <a:srgbClr val="444444"/>
                </a:solidFill>
              </a:rPr>
              <a:t> </a:t>
            </a:r>
            <a:r>
              <a:rPr lang="en-US" dirty="0" err="1">
                <a:solidFill>
                  <a:srgbClr val="444444"/>
                </a:solidFill>
              </a:rPr>
              <a:t>järjestämässä</a:t>
            </a:r>
            <a:r>
              <a:rPr lang="en-US" dirty="0">
                <a:solidFill>
                  <a:srgbClr val="444444"/>
                </a:solidFill>
              </a:rPr>
              <a:t> </a:t>
            </a:r>
            <a:r>
              <a:rPr lang="en-US" dirty="0" err="1">
                <a:solidFill>
                  <a:srgbClr val="444444"/>
                </a:solidFill>
              </a:rPr>
              <a:t>esiopetuksessa</a:t>
            </a:r>
            <a:r>
              <a:rPr lang="en-US" dirty="0">
                <a:solidFill>
                  <a:srgbClr val="444444"/>
                </a:solidFill>
              </a:rPr>
              <a:t> 2030 </a:t>
            </a:r>
            <a:r>
              <a:rPr lang="en-US" dirty="0" err="1">
                <a:solidFill>
                  <a:srgbClr val="444444"/>
                </a:solidFill>
              </a:rPr>
              <a:t>lasta</a:t>
            </a:r>
            <a:r>
              <a:rPr lang="en-US" dirty="0">
                <a:solidFill>
                  <a:srgbClr val="444444"/>
                </a:solidFill>
              </a:rPr>
              <a:t> </a:t>
            </a:r>
            <a:endParaRPr lang="en-US" dirty="0"/>
          </a:p>
          <a:p>
            <a:endParaRPr lang="en-US" dirty="0">
              <a:solidFill>
                <a:srgbClr val="444444"/>
              </a:solidFill>
            </a:endParaRPr>
          </a:p>
          <a:p>
            <a:r>
              <a:rPr lang="en-US" dirty="0">
                <a:solidFill>
                  <a:srgbClr val="444444"/>
                </a:solidFill>
              </a:rPr>
              <a:t>Lähde: </a:t>
            </a:r>
            <a:r>
              <a:rPr lang="en-US" dirty="0" err="1">
                <a:solidFill>
                  <a:srgbClr val="444444"/>
                </a:solidFill>
              </a:rPr>
              <a:t>Sivistyspalvelut</a:t>
            </a:r>
            <a:r>
              <a:rPr lang="en-US" dirty="0">
                <a:solidFill>
                  <a:srgbClr val="444444"/>
                </a:solidFill>
              </a:rPr>
              <a:t>. </a:t>
            </a:r>
            <a:r>
              <a:rPr lang="en-US" dirty="0" err="1">
                <a:solidFill>
                  <a:srgbClr val="444444"/>
                </a:solidFill>
              </a:rPr>
              <a:t>Perusopetuksen</a:t>
            </a:r>
            <a:r>
              <a:rPr lang="en-US" i="0" u="none" strike="noStrike" dirty="0">
                <a:solidFill>
                  <a:srgbClr val="444444"/>
                </a:solidFill>
                <a:effectLst/>
              </a:rPr>
              <a:t> </a:t>
            </a:r>
            <a:r>
              <a:rPr lang="en-US" i="0" u="none" strike="noStrike" dirty="0" err="1">
                <a:solidFill>
                  <a:srgbClr val="444444"/>
                </a:solidFill>
                <a:effectLst/>
              </a:rPr>
              <a:t>luvut</a:t>
            </a:r>
            <a:r>
              <a:rPr lang="en-US" i="0" u="none" strike="noStrike" dirty="0">
                <a:solidFill>
                  <a:srgbClr val="444444"/>
                </a:solidFill>
                <a:effectLst/>
              </a:rPr>
              <a:t> </a:t>
            </a:r>
            <a:r>
              <a:rPr lang="en-US" dirty="0">
                <a:solidFill>
                  <a:srgbClr val="444444"/>
                </a:solidFill>
              </a:rPr>
              <a:t>05/2025. </a:t>
            </a:r>
            <a:r>
              <a:rPr lang="en-US" dirty="0" err="1">
                <a:solidFill>
                  <a:srgbClr val="444444"/>
                </a:solidFill>
              </a:rPr>
              <a:t>Varhaiskavastuksen</a:t>
            </a:r>
            <a:r>
              <a:rPr lang="en-US" dirty="0">
                <a:solidFill>
                  <a:srgbClr val="444444"/>
                </a:solidFill>
              </a:rPr>
              <a:t> </a:t>
            </a:r>
            <a:r>
              <a:rPr lang="en-US" dirty="0" err="1">
                <a:solidFill>
                  <a:srgbClr val="444444"/>
                </a:solidFill>
              </a:rPr>
              <a:t>luvut</a:t>
            </a:r>
            <a:r>
              <a:rPr lang="en-US">
                <a:solidFill>
                  <a:srgbClr val="444444"/>
                </a:solidFill>
              </a:rPr>
              <a:t> 03/2025.</a:t>
            </a:r>
            <a:endParaRPr lang="en-US"/>
          </a:p>
          <a:p>
            <a:pPr algn="l"/>
            <a:endParaRPr lang="en-US" dirty="0">
              <a:solidFill>
                <a:srgbClr val="444444"/>
              </a:solidFill>
              <a:ea typeface="Calibri"/>
              <a:cs typeface="Calibri"/>
            </a:endParaRPr>
          </a:p>
          <a:p>
            <a:r>
              <a:rPr lang="en-US" dirty="0">
                <a:solidFill>
                  <a:srgbClr val="444444"/>
                </a:solidFill>
              </a:rPr>
              <a:t> </a:t>
            </a:r>
            <a:endParaRPr lang="en-US" dirty="0"/>
          </a:p>
          <a:p>
            <a:endParaRPr lang="en-US" dirty="0">
              <a:solidFill>
                <a:srgbClr val="444444"/>
              </a:solidFill>
              <a:ea typeface="Calibri"/>
              <a:cs typeface="Calibri"/>
            </a:endParaRPr>
          </a:p>
          <a:p>
            <a:pPr algn="l"/>
            <a:endParaRPr lang="en-US" sz="1800" b="0" i="0" dirty="0">
              <a:solidFill>
                <a:srgbClr val="444444"/>
              </a:solidFill>
              <a:effectLst/>
              <a:latin typeface="Calibri" panose="020F0502020204030204" pitchFamily="34" charset="0"/>
              <a:ea typeface="Calibri"/>
              <a:cs typeface="Calibri"/>
            </a:endParaRPr>
          </a:p>
          <a:p>
            <a:pPr algn="l" rtl="0" fontAlgn="base"/>
            <a:r>
              <a:rPr lang="fi-FI" sz="1800" b="0" i="0" dirty="0">
                <a:solidFill>
                  <a:srgbClr val="444444"/>
                </a:solidFill>
                <a:effectLst/>
                <a:latin typeface="Calibri"/>
                <a:ea typeface="Calibri"/>
                <a:cs typeface="Calibri"/>
              </a:rPr>
              <a:t>​</a:t>
            </a:r>
            <a:endParaRPr lang="fi-FI" b="0" i="0" dirty="0">
              <a:solidFill>
                <a:srgbClr val="444444"/>
              </a:solidFill>
              <a:effectLst/>
              <a:latin typeface="Calibri"/>
              <a:ea typeface="Calibri"/>
              <a:cs typeface="Calibri"/>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51</a:t>
            </a:fld>
            <a:endParaRPr lang="fi-FI"/>
          </a:p>
        </p:txBody>
      </p:sp>
    </p:spTree>
    <p:extLst>
      <p:ext uri="{BB962C8B-B14F-4D97-AF65-F5344CB8AC3E}">
        <p14:creationId xmlns:p14="http://schemas.microsoft.com/office/powerpoint/2010/main" val="35209965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1" i="0" u="none" strike="noStrike" dirty="0">
                <a:solidFill>
                  <a:srgbClr val="000000"/>
                </a:solidFill>
                <a:effectLst/>
                <a:latin typeface="Calibri"/>
                <a:ea typeface="Calibri"/>
                <a:cs typeface="Calibri"/>
              </a:rPr>
              <a:t>Tampereella voit osallistua ja vaikuttaa</a:t>
            </a:r>
            <a:r>
              <a:rPr lang="fi-FI" sz="1800" b="0" i="0" dirty="0">
                <a:solidFill>
                  <a:srgbClr val="444444"/>
                </a:solidFill>
                <a:effectLst/>
                <a:latin typeface="Calibri"/>
                <a:ea typeface="Calibri"/>
                <a:cs typeface="Calibri"/>
              </a:rPr>
              <a:t>​</a:t>
            </a:r>
            <a:endParaRPr lang="fi-FI" b="0" i="0" dirty="0">
              <a:solidFill>
                <a:srgbClr val="444444"/>
              </a:solidFill>
              <a:effectLst/>
              <a:latin typeface="Calibri"/>
              <a:ea typeface="Calibri"/>
              <a:cs typeface="Calibri"/>
            </a:endParaRPr>
          </a:p>
          <a:p>
            <a:pPr algn="l" rtl="0" fontAlgn="base"/>
            <a:r>
              <a:rPr lang="fi-FI" sz="1800" b="0" i="0" dirty="0">
                <a:solidFill>
                  <a:srgbClr val="444444"/>
                </a:solidFill>
                <a:effectLst/>
                <a:latin typeface="Calibri"/>
                <a:ea typeface="Calibri"/>
                <a:cs typeface="Calibri"/>
              </a:rPr>
              <a:t>​</a:t>
            </a:r>
            <a:endParaRPr lang="fi-FI" b="0" i="0" dirty="0">
              <a:solidFill>
                <a:srgbClr val="444444"/>
              </a:solidFill>
              <a:effectLst/>
              <a:latin typeface="Calibri"/>
              <a:ea typeface="Calibri"/>
              <a:cs typeface="Calibri"/>
            </a:endParaRPr>
          </a:p>
          <a:p>
            <a:pPr algn="l" rtl="0" fontAlgn="base"/>
            <a:r>
              <a:rPr lang="fi-FI" sz="1800" b="0" i="0" u="none" strike="noStrike" dirty="0">
                <a:solidFill>
                  <a:srgbClr val="000000"/>
                </a:solidFill>
                <a:effectLst/>
                <a:latin typeface="Calibri"/>
                <a:ea typeface="Calibri"/>
                <a:cs typeface="Calibri"/>
              </a:rPr>
              <a:t>Tampere on aktiivisten ihmisten kaupunki, jossa on lukuisia mahdollisuuksia osallistua ja vaikuttaa kaupunkiin ja sen palveluihin.</a:t>
            </a:r>
            <a:r>
              <a:rPr lang="fi-FI" sz="1800" b="0" i="0" dirty="0">
                <a:solidFill>
                  <a:srgbClr val="444444"/>
                </a:solidFill>
                <a:effectLst/>
                <a:latin typeface="Calibri"/>
                <a:ea typeface="Calibri"/>
                <a:cs typeface="Calibri"/>
              </a:rPr>
              <a:t>​</a:t>
            </a:r>
            <a:endParaRPr lang="fi-FI" b="0" i="0" dirty="0">
              <a:solidFill>
                <a:srgbClr val="444444"/>
              </a:solidFill>
              <a:effectLst/>
              <a:latin typeface="Calibri"/>
              <a:ea typeface="Calibri"/>
              <a:cs typeface="Calibri"/>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a:ea typeface="Calibri"/>
                <a:cs typeface="Calibri"/>
              </a:rPr>
              <a:t>Edustuksellisia vaikuttamistoimielimiä ovat esimerkiksi Tampereen Lasten Parlamentti, nuorisovaltuusto, maahanmuuttajaneuvosto, vanhusneuvosto, </a:t>
            </a:r>
            <a:r>
              <a:rPr lang="fi-FI" sz="1800" b="0" i="0" u="none" strike="noStrike" dirty="0" err="1">
                <a:solidFill>
                  <a:srgbClr val="000000"/>
                </a:solidFill>
                <a:effectLst/>
                <a:latin typeface="Calibri"/>
                <a:ea typeface="Calibri"/>
                <a:cs typeface="Calibri"/>
              </a:rPr>
              <a:t>järjestöedustamo</a:t>
            </a:r>
            <a:r>
              <a:rPr lang="fi-FI" sz="1800" b="0" i="0" u="none" strike="noStrike" dirty="0">
                <a:solidFill>
                  <a:srgbClr val="000000"/>
                </a:solidFill>
                <a:effectLst/>
                <a:latin typeface="Calibri"/>
                <a:ea typeface="Calibri"/>
                <a:cs typeface="Calibri"/>
              </a:rPr>
              <a:t> ja seuraparlamentti.</a:t>
            </a:r>
            <a:r>
              <a:rPr lang="fi-FI" sz="1800" b="0" i="0" dirty="0">
                <a:solidFill>
                  <a:srgbClr val="444444"/>
                </a:solidFill>
                <a:effectLst/>
                <a:latin typeface="Calibri"/>
                <a:ea typeface="Calibri"/>
                <a:cs typeface="Calibri"/>
              </a:rPr>
              <a:t>​</a:t>
            </a: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a:ea typeface="Calibri"/>
                <a:cs typeface="Calibri"/>
              </a:rPr>
              <a:t>Suoria vaikuttamismahdollisuuksia tarjoavat esimerkiksi erilaiset yleisö- ja keskustelutilaisuudet, yhteiskehittämisen monet muodot (kyselyt, pilotteihin osallistumiset, vertaissuunnittelu).</a:t>
            </a:r>
            <a:r>
              <a:rPr lang="fi-FI" sz="1800" b="0" i="0" dirty="0">
                <a:solidFill>
                  <a:srgbClr val="444444"/>
                </a:solidFill>
                <a:effectLst/>
                <a:latin typeface="Calibri"/>
                <a:ea typeface="Calibri"/>
                <a:cs typeface="Calibri"/>
              </a:rPr>
              <a:t>​</a:t>
            </a: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a:ea typeface="Calibri"/>
                <a:cs typeface="Calibri"/>
              </a:rPr>
              <a:t>Erilaisia kaupungin tukemia kansalaisaktivismin muotoja ovat muun muassa vapaaehtois- ja luotsitoiminta, yhdistys- ja kaupunginosatoiminta. </a:t>
            </a:r>
            <a:r>
              <a:rPr lang="fi-FI" sz="1800" b="0" i="0" dirty="0">
                <a:solidFill>
                  <a:srgbClr val="444444"/>
                </a:solidFill>
                <a:effectLst/>
                <a:latin typeface="Calibri"/>
                <a:ea typeface="Calibri"/>
                <a:cs typeface="Calibri"/>
              </a:rPr>
              <a:t>​</a:t>
            </a:r>
          </a:p>
          <a:p>
            <a:pPr algn="l" rtl="0" fontAlgn="base"/>
            <a:r>
              <a:rPr lang="fi-FI" sz="1800" b="0" i="0" dirty="0">
                <a:solidFill>
                  <a:srgbClr val="444444"/>
                </a:solidFill>
                <a:effectLst/>
                <a:latin typeface="Calibri"/>
                <a:ea typeface="Calibri"/>
                <a:cs typeface="Calibri"/>
              </a:rPr>
              <a:t>​</a:t>
            </a:r>
            <a:endParaRPr lang="fi-FI" b="0" i="0" dirty="0">
              <a:solidFill>
                <a:srgbClr val="444444"/>
              </a:solidFill>
              <a:effectLst/>
              <a:latin typeface="Calibri"/>
              <a:ea typeface="Calibri"/>
              <a:cs typeface="Calibri"/>
            </a:endParaRPr>
          </a:p>
          <a:p>
            <a:pPr fontAlgn="base"/>
            <a:r>
              <a:rPr lang="fi-FI" sz="1800" b="0" i="0" u="none" strike="noStrike" dirty="0">
                <a:solidFill>
                  <a:srgbClr val="000000"/>
                </a:solidFill>
                <a:effectLst/>
                <a:latin typeface="Calibri"/>
                <a:ea typeface="Calibri"/>
                <a:cs typeface="Calibri"/>
              </a:rPr>
              <a:t>Tampere kokeilee ja kehittää myös uusia osallistumisen ja vaikuttamisen menetelmiä, kuten </a:t>
            </a:r>
            <a:r>
              <a:rPr lang="fi-FI" sz="1800" dirty="0">
                <a:solidFill>
                  <a:srgbClr val="000000"/>
                </a:solidFill>
                <a:latin typeface="Calibri"/>
                <a:ea typeface="Calibri"/>
                <a:cs typeface="Calibri"/>
              </a:rPr>
              <a:t>Tampereen</a:t>
            </a:r>
            <a:r>
              <a:rPr lang="fi-FI" sz="1800" b="0" i="0" u="none" strike="noStrike" dirty="0">
                <a:solidFill>
                  <a:srgbClr val="000000"/>
                </a:solidFill>
                <a:effectLst/>
                <a:latin typeface="Calibri"/>
                <a:ea typeface="Calibri"/>
                <a:cs typeface="Calibri"/>
              </a:rPr>
              <a:t> </a:t>
            </a:r>
            <a:r>
              <a:rPr lang="fi-FI" sz="1800" dirty="0">
                <a:solidFill>
                  <a:srgbClr val="000000"/>
                </a:solidFill>
                <a:latin typeface="Calibri"/>
                <a:ea typeface="Calibri"/>
                <a:cs typeface="Calibri"/>
              </a:rPr>
              <a:t>Raati </a:t>
            </a:r>
            <a:r>
              <a:rPr lang="fi-FI" sz="1800" b="0" i="0" u="none" strike="noStrike" dirty="0">
                <a:solidFill>
                  <a:srgbClr val="000000"/>
                </a:solidFill>
                <a:effectLst/>
                <a:latin typeface="Calibri"/>
                <a:ea typeface="Calibri"/>
                <a:cs typeface="Calibri"/>
              </a:rPr>
              <a:t>ja  </a:t>
            </a:r>
            <a:r>
              <a:rPr lang="fi-FI" sz="1800" b="0" i="0" u="none" strike="noStrike" dirty="0" err="1">
                <a:solidFill>
                  <a:srgbClr val="000000"/>
                </a:solidFill>
                <a:effectLst/>
                <a:latin typeface="Calibri"/>
                <a:ea typeface="Calibri"/>
                <a:cs typeface="Calibri"/>
              </a:rPr>
              <a:t>Mun</a:t>
            </a:r>
            <a:r>
              <a:rPr lang="fi-FI" sz="1800" b="0" i="0" u="none" strike="noStrike" dirty="0">
                <a:solidFill>
                  <a:srgbClr val="000000"/>
                </a:solidFill>
                <a:effectLst/>
                <a:latin typeface="Calibri"/>
                <a:ea typeface="Calibri"/>
                <a:cs typeface="Calibri"/>
              </a:rPr>
              <a:t> Tampere -osallistuva budjetointi.</a:t>
            </a:r>
            <a:r>
              <a:rPr lang="fi-FI" sz="1800" b="0" i="0" dirty="0">
                <a:solidFill>
                  <a:srgbClr val="444444"/>
                </a:solidFill>
                <a:effectLst/>
                <a:latin typeface="Calibri"/>
                <a:ea typeface="Calibri"/>
                <a:cs typeface="Calibri"/>
              </a:rPr>
              <a:t>​</a:t>
            </a:r>
            <a:endParaRPr lang="fi-FI" b="0" i="0" dirty="0">
              <a:solidFill>
                <a:srgbClr val="444444"/>
              </a:solidFill>
              <a:effectLst/>
              <a:latin typeface="Calibri"/>
              <a:ea typeface="Calibri"/>
              <a:cs typeface="Calibri"/>
            </a:endParaRPr>
          </a:p>
          <a:p>
            <a:pPr algn="l" rtl="0" fontAlgn="base"/>
            <a:r>
              <a:rPr lang="fi-FI" sz="1800" b="0" i="0" dirty="0">
                <a:solidFill>
                  <a:srgbClr val="444444"/>
                </a:solidFill>
                <a:effectLst/>
                <a:latin typeface="Calibri"/>
                <a:ea typeface="Calibri"/>
                <a:cs typeface="Calibri"/>
              </a:rPr>
              <a:t>​</a:t>
            </a:r>
            <a:endParaRPr lang="fi-FI" b="0" i="0" dirty="0">
              <a:solidFill>
                <a:srgbClr val="444444"/>
              </a:solidFill>
              <a:effectLst/>
              <a:latin typeface="Calibri"/>
              <a:ea typeface="Calibri"/>
              <a:cs typeface="Calibri"/>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52</a:t>
            </a:fld>
            <a:endParaRPr lang="fi-FI"/>
          </a:p>
        </p:txBody>
      </p:sp>
    </p:spTree>
    <p:extLst>
      <p:ext uri="{BB962C8B-B14F-4D97-AF65-F5344CB8AC3E}">
        <p14:creationId xmlns:p14="http://schemas.microsoft.com/office/powerpoint/2010/main" val="11504411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1" i="0" u="none" strike="noStrike">
                <a:solidFill>
                  <a:srgbClr val="000000"/>
                </a:solidFill>
                <a:effectLst/>
                <a:latin typeface="Calibri" panose="020F0502020204030204" pitchFamily="34" charset="0"/>
              </a:rPr>
              <a:t>Turvallisuus</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Tampereen kaupunki kehittää kaupunkiturvallisuutta kiinteässä yhteistyössä keskeisten turvallisuustoimijoiden (viranomaisista aina 3. sektorin toimijoihin asti) kanssa.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Vuonna 2011 toimintansa aloittanut Pirkanmaan turvallisuusklusteri on luonut Tampereen seudulle erinomaiset edellytykset turvallisuustoimijoiden väliselle yhteistyölle ja osaamisen kehittymiselle. Ilmapiiri on otollinen, sillä toimijat haluavat aktiivisesti tehdä yhteistyötä ja toisaalta näkevät osaamisensa olevan jo nyt kansainvälisesti kilpailukykyistä. Tämä antaa hyvät lähtökohdat uusien edelläkävijäratkaisujen kehittämiselle ja seudun kovatasoisen osaamisen markkinoimiselle.</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Suunnitelmallista ja koordinoitua yhteistoimintaa. Kaupunki koordinoi useita turvallisuusverkostoja.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1" i="0" u="none" strike="noStrike">
                <a:solidFill>
                  <a:srgbClr val="000000"/>
                </a:solidFill>
                <a:effectLst/>
                <a:latin typeface="Calibri" panose="020F0502020204030204" pitchFamily="34" charset="0"/>
              </a:rPr>
              <a:t>SURE-hanke ’Smart Urban Security and </a:t>
            </a:r>
            <a:r>
              <a:rPr lang="fi-FI" sz="1800" b="1" i="0" u="none" strike="noStrike" err="1">
                <a:solidFill>
                  <a:srgbClr val="000000"/>
                </a:solidFill>
                <a:effectLst/>
                <a:latin typeface="Calibri" panose="020F0502020204030204" pitchFamily="34" charset="0"/>
              </a:rPr>
              <a:t>Event</a:t>
            </a:r>
            <a:r>
              <a:rPr lang="fi-FI" sz="1800" b="1" i="0" u="none" strike="noStrike">
                <a:solidFill>
                  <a:srgbClr val="000000"/>
                </a:solidFill>
                <a:effectLst/>
                <a:latin typeface="Calibri" panose="020F0502020204030204" pitchFamily="34" charset="0"/>
              </a:rPr>
              <a:t> </a:t>
            </a:r>
            <a:r>
              <a:rPr lang="fi-FI" sz="1800" b="1" i="0" u="none" strike="noStrike" err="1">
                <a:solidFill>
                  <a:srgbClr val="000000"/>
                </a:solidFill>
                <a:effectLst/>
                <a:latin typeface="Calibri" panose="020F0502020204030204" pitchFamily="34" charset="0"/>
              </a:rPr>
              <a:t>Resilience</a:t>
            </a:r>
            <a:r>
              <a:rPr lang="fi-FI" sz="1800" b="1"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Kehittää ja pilotoi tapahtumapainotteiseen kaupunkiympäristöön liittyviä älykkään turvallisuuden ratkaisuja, joita toteutetaan simuloinnin kautta todellisiin harjoitustilanteisiin ja investoinneiksi. Kehittää tapahtumatoimijoiden välistä yhteistyötä ja sen välineitä, lisää kaupunkilaisten/käyttäjien osallistumista kaupunkiturvallisuuden ja siihen liittyvien ratkaisujen kehittämiseen.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Lähde: https://smarttampere.fi/tapahtuma-ja-kaupunkiturvallisuushanke/</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53</a:t>
            </a:fld>
            <a:endParaRPr lang="fi-FI"/>
          </a:p>
        </p:txBody>
      </p:sp>
    </p:spTree>
    <p:extLst>
      <p:ext uri="{BB962C8B-B14F-4D97-AF65-F5344CB8AC3E}">
        <p14:creationId xmlns:p14="http://schemas.microsoft.com/office/powerpoint/2010/main" val="2880756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Tampereella tehdään terveystieteellistä huippututkimusta ja tarjotaan laadukasta hoitoa. Pirkanmaan sairaanhoitopiirissä hoidon tuottaa Tampereen yliopistollinen sairaala eli </a:t>
            </a:r>
            <a:r>
              <a:rPr lang="fi-FI" sz="1800" b="0" i="0" u="none" strike="noStrike" err="1">
                <a:solidFill>
                  <a:srgbClr val="000000"/>
                </a:solidFill>
                <a:effectLst/>
                <a:latin typeface="Calibri" panose="020F0502020204030204" pitchFamily="34" charset="0"/>
              </a:rPr>
              <a:t>Tays</a:t>
            </a:r>
            <a:r>
              <a:rPr lang="fi-FI" sz="1800" b="0" i="0" u="none" strike="noStrike">
                <a:solidFill>
                  <a:srgbClr val="000000"/>
                </a:solidFill>
                <a:effectLst/>
                <a:latin typeface="Calibri" panose="020F0502020204030204" pitchFamily="34" charset="0"/>
              </a:rPr>
              <a:t>.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Sairaanhoitopiirin palveluja tuottavat myös </a:t>
            </a:r>
            <a:r>
              <a:rPr lang="fi-FI" sz="1800" b="0" i="0" u="none" strike="noStrike" err="1">
                <a:solidFill>
                  <a:srgbClr val="000000"/>
                </a:solidFill>
                <a:effectLst/>
                <a:latin typeface="Calibri" panose="020F0502020204030204" pitchFamily="34" charset="0"/>
              </a:rPr>
              <a:t>PSHP:n</a:t>
            </a:r>
            <a:r>
              <a:rPr lang="fi-FI" sz="1800" b="0" i="0" u="none" strike="noStrike">
                <a:solidFill>
                  <a:srgbClr val="000000"/>
                </a:solidFill>
                <a:effectLst/>
                <a:latin typeface="Calibri" panose="020F0502020204030204" pitchFamily="34" charset="0"/>
              </a:rPr>
              <a:t> omistamat osakeyhtiöt Tekonivelsairaala </a:t>
            </a:r>
            <a:r>
              <a:rPr lang="fi-FI" sz="1800" b="0" i="0" u="none" strike="noStrike" err="1">
                <a:solidFill>
                  <a:srgbClr val="000000"/>
                </a:solidFill>
                <a:effectLst/>
                <a:latin typeface="Calibri" panose="020F0502020204030204" pitchFamily="34" charset="0"/>
              </a:rPr>
              <a:t>Coxa</a:t>
            </a:r>
            <a:r>
              <a:rPr lang="fi-FI" sz="1800" b="0" i="0" u="none" strike="noStrike">
                <a:solidFill>
                  <a:srgbClr val="000000"/>
                </a:solidFill>
                <a:effectLst/>
                <a:latin typeface="Calibri" panose="020F0502020204030204" pitchFamily="34" charset="0"/>
              </a:rPr>
              <a:t>, </a:t>
            </a:r>
            <a:r>
              <a:rPr lang="fi-FI" sz="1800" b="0" i="0" u="none" strike="noStrike" err="1">
                <a:solidFill>
                  <a:srgbClr val="000000"/>
                </a:solidFill>
                <a:effectLst/>
                <a:latin typeface="Calibri" panose="020F0502020204030204" pitchFamily="34" charset="0"/>
              </a:rPr>
              <a:t>Tays</a:t>
            </a:r>
            <a:r>
              <a:rPr lang="fi-FI" sz="1800" b="0" i="0" u="none" strike="noStrike">
                <a:solidFill>
                  <a:srgbClr val="000000"/>
                </a:solidFill>
                <a:effectLst/>
                <a:latin typeface="Calibri" panose="020F0502020204030204" pitchFamily="34" charset="0"/>
              </a:rPr>
              <a:t> Sydänsairaala sekä </a:t>
            </a:r>
            <a:r>
              <a:rPr lang="fi-FI" sz="1800" b="0" i="0" u="none" strike="noStrike" err="1">
                <a:solidFill>
                  <a:srgbClr val="000000"/>
                </a:solidFill>
                <a:effectLst/>
                <a:latin typeface="Calibri" panose="020F0502020204030204" pitchFamily="34" charset="0"/>
              </a:rPr>
              <a:t>Fimlab</a:t>
            </a:r>
            <a:r>
              <a:rPr lang="fi-FI" sz="1800" b="0" i="0" u="none" strike="noStrike">
                <a:solidFill>
                  <a:srgbClr val="000000"/>
                </a:solidFill>
                <a:effectLst/>
                <a:latin typeface="Calibri" panose="020F0502020204030204" pitchFamily="34" charset="0"/>
              </a:rPr>
              <a:t> Laboratoriot ja </a:t>
            </a:r>
            <a:r>
              <a:rPr lang="fi-FI" sz="1800" b="0" i="0" u="none" strike="noStrike" err="1">
                <a:solidFill>
                  <a:srgbClr val="000000"/>
                </a:solidFill>
                <a:effectLst/>
                <a:latin typeface="Calibri" panose="020F0502020204030204" pitchFamily="34" charset="0"/>
              </a:rPr>
              <a:t>FinnMedin</a:t>
            </a:r>
            <a:r>
              <a:rPr lang="fi-FI" sz="1800" b="0" i="0" u="none" strike="noStrike">
                <a:solidFill>
                  <a:srgbClr val="000000"/>
                </a:solidFill>
                <a:effectLst/>
                <a:latin typeface="Calibri" panose="020F0502020204030204" pitchFamily="34" charset="0"/>
              </a:rPr>
              <a:t> tutkimus- ja kehityspalvelut. Kuvantamistutkimuksia ja lääkehuollon palveluja tuottaa Kuvantamiskeskus- ja apteekkiliikelaitos, mihin kuuluu myös globaalissa mittakaavassakin ainutlaatuinen verisuoni- ja toimenpideradiologinen keskus.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err="1">
                <a:solidFill>
                  <a:srgbClr val="000000"/>
                </a:solidFill>
                <a:effectLst/>
                <a:latin typeface="Calibri" panose="020F0502020204030204" pitchFamily="34" charset="0"/>
              </a:rPr>
              <a:t>Taysissa</a:t>
            </a:r>
            <a:r>
              <a:rPr lang="fi-FI" sz="1800" b="0" i="0" u="none" strike="noStrike">
                <a:solidFill>
                  <a:srgbClr val="000000"/>
                </a:solidFill>
                <a:effectLst/>
                <a:latin typeface="Calibri" panose="020F0502020204030204" pitchFamily="34" charset="0"/>
              </a:rPr>
              <a:t> toimii myös tutkimus-, kehitys- ja innovaatiokeskus, johon kuuluu myös </a:t>
            </a:r>
            <a:r>
              <a:rPr lang="fi-FI" sz="1800" b="0" i="0" u="none" strike="noStrike" err="1">
                <a:solidFill>
                  <a:srgbClr val="000000"/>
                </a:solidFill>
                <a:effectLst/>
                <a:latin typeface="Calibri" panose="020F0502020204030204" pitchFamily="34" charset="0"/>
              </a:rPr>
              <a:t>FinnMedi</a:t>
            </a:r>
            <a:r>
              <a:rPr lang="fi-FI" sz="1800" b="0" i="0" u="none" strike="noStrike">
                <a:solidFill>
                  <a:srgbClr val="000000"/>
                </a:solidFill>
                <a:effectLst/>
                <a:latin typeface="Calibri" panose="020F0502020204030204" pitchFamily="34" charset="0"/>
              </a:rPr>
              <a:t> Oy. </a:t>
            </a:r>
            <a:r>
              <a:rPr lang="en-US" sz="1800" b="0" i="0">
                <a:solidFill>
                  <a:srgbClr val="444444"/>
                </a:solidFill>
                <a:effectLst/>
                <a:latin typeface="Calibri" panose="020F0502020204030204" pitchFamily="34" charset="0"/>
              </a:rPr>
              <a:t>​</a:t>
            </a:r>
            <a:br>
              <a:rPr lang="en-US" sz="1800" b="0" i="0">
                <a:solidFill>
                  <a:srgbClr val="444444"/>
                </a:solidFill>
                <a:effectLst/>
                <a:latin typeface="Calibri" panose="020F0502020204030204" pitchFamily="34" charset="0"/>
              </a:rPr>
            </a:br>
            <a:r>
              <a:rPr lang="fi-FI"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Tekonivelsairaala </a:t>
            </a:r>
            <a:r>
              <a:rPr lang="fi-FI" sz="1800" b="0" i="0" u="none" strike="noStrike" err="1">
                <a:solidFill>
                  <a:srgbClr val="000000"/>
                </a:solidFill>
                <a:effectLst/>
                <a:latin typeface="Calibri" panose="020F0502020204030204" pitchFamily="34" charset="0"/>
              </a:rPr>
              <a:t>Coxa</a:t>
            </a:r>
            <a:r>
              <a:rPr lang="fi-FI" sz="1800" b="0" i="0" u="none" strike="noStrike">
                <a:solidFill>
                  <a:srgbClr val="000000"/>
                </a:solidFill>
                <a:effectLst/>
                <a:latin typeface="Calibri" panose="020F0502020204030204" pitchFamily="34" charset="0"/>
              </a:rPr>
              <a:t> on Suomen ainoa tekonivelkirurgiaan erikoistunut sairaala. </a:t>
            </a:r>
            <a:r>
              <a:rPr lang="fi-FI" sz="1800" b="0" i="0" u="none" strike="noStrike" err="1">
                <a:solidFill>
                  <a:srgbClr val="000000"/>
                </a:solidFill>
                <a:effectLst/>
                <a:latin typeface="Calibri" panose="020F0502020204030204" pitchFamily="34" charset="0"/>
              </a:rPr>
              <a:t>Coxa</a:t>
            </a:r>
            <a:r>
              <a:rPr lang="fi-FI" sz="1800" b="0" i="0" u="none" strike="noStrike">
                <a:solidFill>
                  <a:srgbClr val="000000"/>
                </a:solidFill>
                <a:effectLst/>
                <a:latin typeface="Calibri" panose="020F0502020204030204" pitchFamily="34" charset="0"/>
              </a:rPr>
              <a:t> on kansainvälisesti arvostettu tekonivelleikkausten edelläkävijä sekä hoitotulostensa vaikuttavuuden että tekonivelkirurgiatutkimuksen osalta. Huippuyksikön maine on tuonut mukanaan myös lisää vastuuta, sillä </a:t>
            </a:r>
            <a:r>
              <a:rPr lang="fi-FI" sz="1800" b="0" i="0" u="none" strike="noStrike" err="1">
                <a:solidFill>
                  <a:srgbClr val="000000"/>
                </a:solidFill>
                <a:effectLst/>
                <a:latin typeface="Calibri" panose="020F0502020204030204" pitchFamily="34" charset="0"/>
              </a:rPr>
              <a:t>Coxaan</a:t>
            </a:r>
            <a:r>
              <a:rPr lang="fi-FI" sz="1800" b="0" i="0" u="none" strike="noStrike">
                <a:solidFill>
                  <a:srgbClr val="000000"/>
                </a:solidFill>
                <a:effectLst/>
                <a:latin typeface="Calibri" panose="020F0502020204030204" pitchFamily="34" charset="0"/>
              </a:rPr>
              <a:t> keskitetään Suomessa yhä enemmän kaikkein vaikeimpia tekonivelleikkauksia. Tampereen tekonivelsairaalan lisäksi </a:t>
            </a:r>
            <a:r>
              <a:rPr lang="fi-FI" sz="1800" b="0" i="0" u="none" strike="noStrike" err="1">
                <a:solidFill>
                  <a:srgbClr val="000000"/>
                </a:solidFill>
                <a:effectLst/>
                <a:latin typeface="Calibri" panose="020F0502020204030204" pitchFamily="34" charset="0"/>
              </a:rPr>
              <a:t>Coxalla</a:t>
            </a:r>
            <a:r>
              <a:rPr lang="fi-FI" sz="1800" b="0" i="0" u="none" strike="noStrike">
                <a:solidFill>
                  <a:srgbClr val="000000"/>
                </a:solidFill>
                <a:effectLst/>
                <a:latin typeface="Calibri" panose="020F0502020204030204" pitchFamily="34" charset="0"/>
              </a:rPr>
              <a:t> on poliklinikat mm. Helsingissä, Lahdessa, Porissa ja Turussa. </a:t>
            </a:r>
            <a:r>
              <a:rPr lang="fi-FI" sz="1800" b="0" i="0" u="none" strike="noStrike" err="1">
                <a:solidFill>
                  <a:srgbClr val="000000"/>
                </a:solidFill>
                <a:effectLst/>
                <a:latin typeface="Calibri" panose="020F0502020204030204" pitchFamily="34" charset="0"/>
              </a:rPr>
              <a:t>Coxassa</a:t>
            </a:r>
            <a:r>
              <a:rPr lang="fi-FI" sz="1800" b="0" i="0" u="none" strike="noStrike">
                <a:solidFill>
                  <a:srgbClr val="000000"/>
                </a:solidFill>
                <a:effectLst/>
                <a:latin typeface="Calibri" panose="020F0502020204030204" pitchFamily="34" charset="0"/>
              </a:rPr>
              <a:t> työskentelee yli 300 alan huippuosaajaa.</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54</a:t>
            </a:fld>
            <a:endParaRPr lang="fi-FI"/>
          </a:p>
        </p:txBody>
      </p:sp>
    </p:spTree>
    <p:extLst>
      <p:ext uri="{BB962C8B-B14F-4D97-AF65-F5344CB8AC3E}">
        <p14:creationId xmlns:p14="http://schemas.microsoft.com/office/powerpoint/2010/main" val="706901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Footer Placeholder 3"/>
          <p:cNvSpPr>
            <a:spLocks noGrp="1"/>
          </p:cNvSpPr>
          <p:nvPr>
            <p:ph type="ftr" sz="quarter" idx="4"/>
          </p:nvPr>
        </p:nvSpPr>
        <p:spPr/>
        <p:txBody>
          <a:bodyPr/>
          <a:lstStyle/>
          <a:p>
            <a:endParaRPr lang="fi-FI"/>
          </a:p>
        </p:txBody>
      </p:sp>
      <p:sp>
        <p:nvSpPr>
          <p:cNvPr id="5" name="Slide Number Placeholder 4"/>
          <p:cNvSpPr>
            <a:spLocks noGrp="1"/>
          </p:cNvSpPr>
          <p:nvPr>
            <p:ph type="sldNum" sz="quarter" idx="5"/>
          </p:nvPr>
        </p:nvSpPr>
        <p:spPr/>
        <p:txBody>
          <a:bodyPr/>
          <a:lstStyle/>
          <a:p>
            <a:fld id="{C199F7F8-48A1-4863-ABF0-01A9D479BFD7}" type="slidenum">
              <a:rPr lang="fi-FI" smtClean="0"/>
              <a:t>5</a:t>
            </a:fld>
            <a:endParaRPr lang="fi-FI"/>
          </a:p>
        </p:txBody>
      </p:sp>
    </p:spTree>
    <p:extLst>
      <p:ext uri="{BB962C8B-B14F-4D97-AF65-F5344CB8AC3E}">
        <p14:creationId xmlns:p14="http://schemas.microsoft.com/office/powerpoint/2010/main" val="1496346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1F695CA-4BA1-044B-B926-B765CAB87A50}"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445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8</a:t>
            </a:fld>
            <a:endParaRPr lang="fi-FI"/>
          </a:p>
        </p:txBody>
      </p:sp>
    </p:spTree>
    <p:extLst>
      <p:ext uri="{BB962C8B-B14F-4D97-AF65-F5344CB8AC3E}">
        <p14:creationId xmlns:p14="http://schemas.microsoft.com/office/powerpoint/2010/main" val="1652203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Lähde: Tampereen väkiluku: väestökatsaus (ennakkoväkiluku 8/2023) </a:t>
            </a:r>
            <a:r>
              <a:rPr lang="fi-FI" sz="4000" dirty="0">
                <a:hlinkClick r:id="rId3"/>
              </a:rPr>
              <a:t>Microsoft Power BI</a:t>
            </a:r>
            <a:br>
              <a:rPr lang="fi-FI" sz="4000" dirty="0"/>
            </a:br>
            <a:r>
              <a:rPr lang="fi-FI" sz="4000" dirty="0"/>
              <a:t>https://www.tampere.fi/tampere-tietoa/tilastot  </a:t>
            </a:r>
          </a:p>
          <a:p>
            <a:pPr algn="l" rtl="0" fontAlgn="base"/>
            <a:endParaRPr lang="fi-FI" sz="4000" dirty="0"/>
          </a:p>
          <a:p>
            <a:pPr algn="l" rtl="0" fontAlgn="base"/>
            <a:r>
              <a:rPr lang="fi-FI" sz="4000" dirty="0"/>
              <a:t>2033 Väestöennuste on Tilastokeskuksen mukainen ennuste. Kaupungin strategian mukainen kasvuennuste on 280 234.</a:t>
            </a:r>
            <a:br>
              <a:rPr lang="fi-FI" sz="2800" dirty="0"/>
            </a:b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i-FI" sz="1800" b="0" i="0" u="none" strike="noStrike" dirty="0">
                <a:solidFill>
                  <a:srgbClr val="000000"/>
                </a:solidFill>
                <a:effectLst/>
                <a:latin typeface="Calibri" panose="020F0502020204030204" pitchFamily="34" charset="0"/>
              </a:rPr>
              <a:t>Työttömyysaste 14,1 % (</a:t>
            </a:r>
            <a:r>
              <a:rPr lang="fi-FI" altLang="fi-FI" sz="1800" dirty="0">
                <a:solidFill>
                  <a:schemeClr val="tx1">
                    <a:lumMod val="75000"/>
                    <a:lumOff val="25000"/>
                  </a:schemeClr>
                </a:solidFill>
                <a:latin typeface="Calibri" panose="020F0502020204030204"/>
              </a:rPr>
              <a:t>Työllisyyskatsaus)</a:t>
            </a:r>
          </a:p>
          <a:p>
            <a:pPr marL="0" marR="0" lvl="0" indent="0" algn="l" defTabSz="914400" rtl="0" eaLnBrk="1" fontAlgn="base" latinLnBrk="0" hangingPunct="1">
              <a:lnSpc>
                <a:spcPct val="100000"/>
              </a:lnSpc>
              <a:spcBef>
                <a:spcPts val="0"/>
              </a:spcBef>
              <a:spcAft>
                <a:spcPts val="0"/>
              </a:spcAft>
              <a:buClrTx/>
              <a:buSzTx/>
              <a:buFontTx/>
              <a:buNone/>
              <a:tabLst/>
              <a:defRPr/>
            </a:pP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fontAlgn="base"/>
            <a:r>
              <a:rPr lang="fi-FI" sz="1800" dirty="0">
                <a:solidFill>
                  <a:srgbClr val="000000"/>
                </a:solidFill>
                <a:latin typeface="Calibri"/>
                <a:cs typeface="Calibri"/>
              </a:rPr>
              <a:t>2024</a:t>
            </a:r>
            <a:r>
              <a:rPr lang="fi-FI" sz="1800" b="0" i="0" u="none" strike="noStrike" dirty="0">
                <a:solidFill>
                  <a:srgbClr val="000000"/>
                </a:solidFill>
                <a:effectLst/>
                <a:latin typeface="Calibri"/>
                <a:cs typeface="Calibri"/>
              </a:rPr>
              <a:t>: vieraskieliset</a:t>
            </a:r>
            <a:r>
              <a:rPr lang="fi-FI" sz="1800" dirty="0">
                <a:solidFill>
                  <a:srgbClr val="000000"/>
                </a:solidFill>
                <a:latin typeface="Calibri"/>
                <a:cs typeface="Calibri"/>
              </a:rPr>
              <a:t> </a:t>
            </a:r>
            <a:r>
              <a:rPr lang="fi-FI" dirty="0"/>
              <a:t>29 579 </a:t>
            </a:r>
            <a:r>
              <a:rPr lang="fi-FI" sz="1800" b="0" i="0" u="none" strike="noStrike" dirty="0">
                <a:solidFill>
                  <a:srgbClr val="000000"/>
                </a:solidFill>
                <a:effectLst/>
                <a:latin typeface="Calibri"/>
                <a:cs typeface="Calibri"/>
              </a:rPr>
              <a:t>hlö (osuus väestöstä</a:t>
            </a:r>
            <a:r>
              <a:rPr lang="fi-FI" sz="1800" dirty="0">
                <a:solidFill>
                  <a:srgbClr val="000000"/>
                </a:solidFill>
                <a:latin typeface="Calibri"/>
                <a:cs typeface="Calibri"/>
              </a:rPr>
              <a:t> 11,4</a:t>
            </a:r>
            <a:r>
              <a:rPr lang="fi-FI" sz="1800" b="0" i="0" u="none" strike="noStrike" dirty="0">
                <a:solidFill>
                  <a:srgbClr val="000000"/>
                </a:solidFill>
                <a:effectLst/>
                <a:latin typeface="Calibri"/>
                <a:cs typeface="Calibri"/>
              </a:rPr>
              <a:t> %), ulkomaan kansalaisia 17 373 hlö (osuus väestöstä</a:t>
            </a:r>
            <a:r>
              <a:rPr lang="fi-FI" sz="1800" dirty="0">
                <a:solidFill>
                  <a:srgbClr val="000000"/>
                </a:solidFill>
                <a:latin typeface="Calibri"/>
                <a:cs typeface="Calibri"/>
              </a:rPr>
              <a:t> 7,5 %)</a:t>
            </a:r>
            <a:r>
              <a:rPr lang="fi-FI" sz="1800" b="0" i="0" u="none" strike="noStrike" dirty="0">
                <a:solidFill>
                  <a:srgbClr val="000000"/>
                </a:solidFill>
                <a:effectLst/>
                <a:latin typeface="Calibri"/>
                <a:cs typeface="Calibri"/>
              </a:rPr>
              <a:t>. Yleisimmät kansalaisuudet: </a:t>
            </a:r>
            <a:r>
              <a:rPr lang="fi-FI" sz="1800" dirty="0">
                <a:solidFill>
                  <a:srgbClr val="000000"/>
                </a:solidFill>
                <a:latin typeface="Calibri"/>
                <a:cs typeface="Calibri"/>
              </a:rPr>
              <a:t>Venäjä, Afganistan, Intia, Viro</a:t>
            </a:r>
            <a:r>
              <a:rPr lang="fi-FI" sz="1800" b="0" i="0" dirty="0">
                <a:solidFill>
                  <a:srgbClr val="444444"/>
                </a:solidFill>
                <a:effectLst/>
                <a:latin typeface="Calibri"/>
                <a:cs typeface="Calibri"/>
              </a:rPr>
              <a:t>​</a:t>
            </a:r>
          </a:p>
          <a:p>
            <a:pPr algn="l" rtl="0" fontAlgn="base"/>
            <a:r>
              <a:rPr lang="fi-FI" sz="2800" dirty="0">
                <a:hlinkClick r:id="rId4"/>
              </a:rPr>
              <a:t>Tunnuslukuja väestöstä muuttujina Alue, Tiedot ja Vuosi. </a:t>
            </a:r>
            <a:r>
              <a:rPr lang="fi-FI" sz="2800" dirty="0" err="1">
                <a:hlinkClick r:id="rId4"/>
              </a:rPr>
              <a:t>PxWeb</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9</a:t>
            </a:fld>
            <a:endParaRPr lang="fi-FI"/>
          </a:p>
        </p:txBody>
      </p:sp>
    </p:spTree>
    <p:extLst>
      <p:ext uri="{BB962C8B-B14F-4D97-AF65-F5344CB8AC3E}">
        <p14:creationId xmlns:p14="http://schemas.microsoft.com/office/powerpoint/2010/main" val="184579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Luvut vuoden 2024 henkilöstökertomuksesta: </a:t>
            </a:r>
          </a:p>
          <a:p>
            <a:pPr algn="l" rtl="0" fontAlgn="base"/>
            <a:r>
              <a:rPr lang="fi-FI" dirty="0">
                <a:hlinkClick r:id="rId3"/>
              </a:rPr>
              <a:t>Toiminnan ja talouden seuranta [Tampereen kaupunki - Talous]</a:t>
            </a:r>
            <a:endParaRPr lang="en-US"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10</a:t>
            </a:fld>
            <a:endParaRPr lang="fi-FI"/>
          </a:p>
        </p:txBody>
      </p:sp>
    </p:spTree>
    <p:extLst>
      <p:ext uri="{BB962C8B-B14F-4D97-AF65-F5344CB8AC3E}">
        <p14:creationId xmlns:p14="http://schemas.microsoft.com/office/powerpoint/2010/main" val="30934320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8200" y="2130425"/>
            <a:ext cx="10515600" cy="1060926"/>
          </a:xfrm>
          <a:prstGeom prst="rect">
            <a:avLst/>
          </a:prstGeom>
          <a:effectLst/>
        </p:spPr>
        <p:txBody>
          <a:bodyPr anchor="t">
            <a:noAutofit/>
          </a:bodyPr>
          <a:lstStyle>
            <a:lvl1pPr algn="ctr">
              <a:defRPr sz="6600" b="1" i="0">
                <a:solidFill>
                  <a:schemeClr val="tx2"/>
                </a:solidFill>
                <a:latin typeface="Montserrat Black" pitchFamily="2" charset="77"/>
              </a:defRPr>
            </a:lvl1pPr>
          </a:lstStyle>
          <a:p>
            <a:r>
              <a:rPr lang="fi-FI"/>
              <a:t>Muokkaa </a:t>
            </a:r>
            <a:r>
              <a:rPr lang="fi-FI" err="1"/>
              <a:t>ots</a:t>
            </a:r>
            <a:r>
              <a:rPr lang="fi-FI"/>
              <a:t>. </a:t>
            </a:r>
            <a:r>
              <a:rPr lang="fi-FI" err="1"/>
              <a:t>perustyyl</a:t>
            </a:r>
            <a:r>
              <a:rPr lang="fi-FI"/>
              <a:t>. </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B551A907-986E-2C4A-B9BA-E0501BFB8785}" type="datetime1">
              <a:rPr lang="fi-FI" smtClean="0"/>
              <a:t>12.6.2025</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7" name="Alatunnisteen paikkamerkki 6">
            <a:extLst>
              <a:ext uri="{FF2B5EF4-FFF2-40B4-BE49-F238E27FC236}">
                <a16:creationId xmlns:a16="http://schemas.microsoft.com/office/drawing/2014/main" id="{288D8BBB-D8B9-472B-BF13-8FEF001B6F48}"/>
              </a:ext>
            </a:extLst>
          </p:cNvPr>
          <p:cNvSpPr>
            <a:spLocks noGrp="1"/>
          </p:cNvSpPr>
          <p:nvPr>
            <p:ph type="ftr" sz="quarter" idx="11"/>
          </p:nvPr>
        </p:nvSpPr>
        <p:spPr>
          <a:xfrm>
            <a:off x="4121668" y="6356350"/>
            <a:ext cx="3935963" cy="365125"/>
          </a:xfrm>
        </p:spPr>
        <p:txBody>
          <a:bodyPr/>
          <a:lstStyle/>
          <a:p>
            <a:endParaRPr lang="fi-FI"/>
          </a:p>
        </p:txBody>
      </p:sp>
    </p:spTree>
    <p:extLst>
      <p:ext uri="{BB962C8B-B14F-4D97-AF65-F5344CB8AC3E}">
        <p14:creationId xmlns:p14="http://schemas.microsoft.com/office/powerpoint/2010/main" val="123811040"/>
      </p:ext>
    </p:extLst>
  </p:cSld>
  <p:clrMapOvr>
    <a:masterClrMapping/>
  </p:clrMapOvr>
  <p:extLst>
    <p:ext uri="{DCECCB84-F9BA-43D5-87BE-67443E8EF086}">
      <p15:sldGuideLst xmlns:p15="http://schemas.microsoft.com/office/powerpoint/2012/main">
        <p15:guide id="1" orient="horz" pos="2636" userDrawn="1">
          <p15:clr>
            <a:srgbClr val="FBAE40"/>
          </p15:clr>
        </p15:guide>
        <p15:guide id="2" pos="3840" userDrawn="1">
          <p15:clr>
            <a:srgbClr val="FBAE40"/>
          </p15:clr>
        </p15:guide>
        <p15:guide id="3" pos="7491" userDrawn="1">
          <p15:clr>
            <a:srgbClr val="FBAE40"/>
          </p15:clr>
        </p15:guide>
        <p15:guide id="4" orient="horz" pos="142" userDrawn="1">
          <p15:clr>
            <a:srgbClr val="FBAE40"/>
          </p15:clr>
        </p15:guide>
        <p15:guide id="5" orient="horz" pos="4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tsikko, teksti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21315"/>
            <a:ext cx="10515600" cy="655442"/>
          </a:xfrm>
          <a:prstGeom prst="rect">
            <a:avLst/>
          </a:prstGeom>
          <a:effectLst/>
        </p:spPr>
        <p:txBody>
          <a:bodyPr anchor="t">
            <a:normAutofit/>
          </a:bodyPr>
          <a:lstStyle>
            <a:lvl1pPr algn="l">
              <a:defRPr sz="4400">
                <a:solidFill>
                  <a:schemeClr val="tx2"/>
                </a:solidFill>
              </a:defRPr>
            </a:lvl1pPr>
          </a:lstStyle>
          <a:p>
            <a:r>
              <a:rPr lang="fi-FI"/>
              <a:t>Muokkaa </a:t>
            </a:r>
            <a:r>
              <a:rPr lang="fi-FI" err="1"/>
              <a:t>ots</a:t>
            </a:r>
            <a:r>
              <a:rPr lang="fi-FI"/>
              <a:t>. </a:t>
            </a:r>
            <a:r>
              <a:rPr lang="fi-FI" err="1"/>
              <a:t>perustyyl</a:t>
            </a:r>
            <a:r>
              <a:rPr lang="fi-FI"/>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31850" y="1782241"/>
            <a:ext cx="4966522" cy="4437584"/>
          </a:xfrm>
          <a:prstGeom prst="rect">
            <a:avLst/>
          </a:prstGeom>
          <a:effectLst/>
        </p:spPr>
        <p:txBody>
          <a:bodyPr/>
          <a:lstStyle>
            <a:lvl1pPr marL="342900" indent="-342900" algn="l">
              <a:buClr>
                <a:schemeClr val="tx2"/>
              </a:buClr>
              <a:buFont typeface="Arial" panose="020B0604020202020204" pitchFamily="34" charset="0"/>
              <a:buChar char="•"/>
              <a:defRPr sz="2400">
                <a:solidFill>
                  <a:schemeClr val="tx2"/>
                </a:solidFill>
              </a:defRPr>
            </a:lvl1pPr>
            <a:lvl2pPr marL="800100" indent="-342900" algn="l">
              <a:buClr>
                <a:schemeClr val="tx2"/>
              </a:buClr>
              <a:buFont typeface="Courier New" panose="02070309020205020404" pitchFamily="49" charset="0"/>
              <a:buChar char="o"/>
              <a:defRPr sz="2000">
                <a:solidFill>
                  <a:schemeClr val="tx2"/>
                </a:solidFill>
              </a:defRPr>
            </a:lvl2pPr>
            <a:lvl3pPr marL="1200150" indent="-285750" algn="l">
              <a:buClr>
                <a:schemeClr val="tx2"/>
              </a:buClr>
              <a:buFont typeface="Wingdings" pitchFamily="2" charset="2"/>
              <a:buChar char="§"/>
              <a:defRPr sz="1800">
                <a:solidFill>
                  <a:schemeClr val="tx2"/>
                </a:solidFill>
              </a:defRPr>
            </a:lvl3pPr>
            <a:lvl4pPr marL="1657350" indent="-285750" algn="l">
              <a:buClr>
                <a:schemeClr val="tx2"/>
              </a:buClr>
              <a:buFont typeface="Wingdings" pitchFamily="2" charset="2"/>
              <a:buChar char="§"/>
              <a:defRPr sz="1600">
                <a:solidFill>
                  <a:schemeClr val="tx2"/>
                </a:solidFill>
              </a:defRPr>
            </a:lvl4pPr>
            <a:lvl5pPr marL="2114550" indent="-285750" algn="l">
              <a:buClr>
                <a:schemeClr val="tx2"/>
              </a:buClr>
              <a:buFont typeface="Wingdings" pitchFamily="2" charset="2"/>
              <a:buChar char="§"/>
              <a:defRPr sz="1600">
                <a:solidFill>
                  <a:schemeClr val="tx2"/>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3">
            <a:extLst>
              <a:ext uri="{FF2B5EF4-FFF2-40B4-BE49-F238E27FC236}">
                <a16:creationId xmlns:a16="http://schemas.microsoft.com/office/drawing/2014/main" id="{AB1A52CF-0DED-2B41-9D9E-F377E3E3C879}"/>
              </a:ext>
            </a:extLst>
          </p:cNvPr>
          <p:cNvSpPr>
            <a:spLocks noGrp="1"/>
          </p:cNvSpPr>
          <p:nvPr>
            <p:ph sz="quarter" idx="15"/>
          </p:nvPr>
        </p:nvSpPr>
        <p:spPr>
          <a:xfrm>
            <a:off x="6280150" y="1782242"/>
            <a:ext cx="5067300" cy="4455364"/>
          </a:xfrm>
          <a:effectLst/>
        </p:spPr>
        <p:txBody>
          <a:bodyPr>
            <a:normAutofit/>
          </a:bodyPr>
          <a:lstStyle>
            <a:lvl1pPr marL="342900" indent="-342900" algn="l">
              <a:buClr>
                <a:schemeClr val="tx2"/>
              </a:buClr>
              <a:buFont typeface="Arial" panose="020B0604020202020204" pitchFamily="34" charset="0"/>
              <a:buChar char="•"/>
              <a:defRPr sz="2400">
                <a:solidFill>
                  <a:schemeClr val="tx2"/>
                </a:solidFill>
              </a:defRPr>
            </a:lvl1pPr>
            <a:lvl2pPr algn="l">
              <a:buClr>
                <a:schemeClr val="tx2"/>
              </a:buClr>
              <a:defRPr sz="2000">
                <a:solidFill>
                  <a:schemeClr val="tx2"/>
                </a:solidFill>
              </a:defRPr>
            </a:lvl2pPr>
            <a:lvl3pPr marL="1143000" indent="-228600" algn="l">
              <a:buClr>
                <a:schemeClr val="tx2"/>
              </a:buClr>
              <a:buFont typeface="Wingdings" pitchFamily="2" charset="2"/>
              <a:buChar char="§"/>
              <a:defRPr sz="1800">
                <a:solidFill>
                  <a:schemeClr val="tx2"/>
                </a:solidFill>
              </a:defRPr>
            </a:lvl3pPr>
            <a:lvl4pPr marL="1600200" indent="-228600" algn="l">
              <a:buClr>
                <a:schemeClr val="tx2"/>
              </a:buClr>
              <a:buFont typeface="Wingdings" pitchFamily="2" charset="2"/>
              <a:buChar char="§"/>
              <a:defRPr sz="1600">
                <a:solidFill>
                  <a:schemeClr val="tx2"/>
                </a:solidFill>
              </a:defRPr>
            </a:lvl4pPr>
            <a:lvl5pPr marL="2057400" indent="-228600" algn="l">
              <a:buClr>
                <a:schemeClr val="tx2"/>
              </a:buClr>
              <a:buFont typeface="Wingdings" pitchFamily="2" charset="2"/>
              <a:buChar char="§"/>
              <a:defRPr sz="1600">
                <a:solidFill>
                  <a:schemeClr val="tx2"/>
                </a:solidFill>
              </a:defRPr>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E09333C7-EE24-DD4C-9C12-7ABC2E9830A4}" type="datetime1">
              <a:rPr lang="fi-FI" smtClean="0"/>
              <a:t>12.6.2025</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11" name="Alatunnisteen paikkamerkki 6">
            <a:extLst>
              <a:ext uri="{FF2B5EF4-FFF2-40B4-BE49-F238E27FC236}">
                <a16:creationId xmlns:a16="http://schemas.microsoft.com/office/drawing/2014/main" id="{A12F04CB-ECF6-4F64-AACC-9FB0DFBA1BD7}"/>
              </a:ext>
            </a:extLst>
          </p:cNvPr>
          <p:cNvSpPr>
            <a:spLocks noGrp="1"/>
          </p:cNvSpPr>
          <p:nvPr>
            <p:ph type="ftr" sz="quarter" idx="11"/>
          </p:nvPr>
        </p:nvSpPr>
        <p:spPr>
          <a:xfrm>
            <a:off x="4121668" y="6356350"/>
            <a:ext cx="3935963" cy="365125"/>
          </a:xfrm>
        </p:spPr>
        <p:txBody>
          <a:bodyPr/>
          <a:lstStyle/>
          <a:p>
            <a:endParaRPr lang="fi-FI"/>
          </a:p>
        </p:txBody>
      </p:sp>
    </p:spTree>
    <p:extLst>
      <p:ext uri="{BB962C8B-B14F-4D97-AF65-F5344CB8AC3E}">
        <p14:creationId xmlns:p14="http://schemas.microsoft.com/office/powerpoint/2010/main" val="1742834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1740275"/>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2837146"/>
            <a:ext cx="10525236" cy="2123934"/>
          </a:xfrm>
          <a:effectLst/>
        </p:spPr>
        <p:txBody>
          <a:bodyPr>
            <a:normAutofit/>
          </a:bodyPr>
          <a:lstStyle>
            <a:lvl1pPr marL="0" indent="0" algn="ctr">
              <a:buNone/>
              <a:defRPr sz="2400" i="1"/>
            </a:lvl1pPr>
          </a:lstStyle>
          <a:p>
            <a:r>
              <a:rPr lang="fi-FI"/>
              <a:t>Otsikko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F1A89A-7BBD-724A-8D94-A3D3C4672C3E}" type="datetime1">
              <a:rPr lang="fi-FI" smtClean="0"/>
              <a:t>12.6.2025</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7" name="Kuva 6">
            <a:extLst>
              <a:ext uri="{FF2B5EF4-FFF2-40B4-BE49-F238E27FC236}">
                <a16:creationId xmlns:a16="http://schemas.microsoft.com/office/drawing/2014/main" id="{FBD76F2B-45DB-4C94-97C2-D60CBF63531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8" name="Alatunnisteen paikkamerkki 6">
            <a:extLst>
              <a:ext uri="{FF2B5EF4-FFF2-40B4-BE49-F238E27FC236}">
                <a16:creationId xmlns:a16="http://schemas.microsoft.com/office/drawing/2014/main" id="{D1394ED2-75C7-4A59-AD2E-7D168B7AE7E1}"/>
              </a:ext>
            </a:extLst>
          </p:cNvPr>
          <p:cNvSpPr>
            <a:spLocks noGrp="1"/>
          </p:cNvSpPr>
          <p:nvPr>
            <p:ph type="ftr" sz="quarter" idx="11"/>
          </p:nvPr>
        </p:nvSpPr>
        <p:spPr>
          <a:xfrm>
            <a:off x="4121668" y="6356350"/>
            <a:ext cx="3935963" cy="365125"/>
          </a:xfrm>
        </p:spPr>
        <p:txBody>
          <a:bodyPr/>
          <a:lstStyle/>
          <a:p>
            <a:endParaRPr lang="fi-FI"/>
          </a:p>
        </p:txBody>
      </p:sp>
    </p:spTree>
    <p:extLst>
      <p:ext uri="{BB962C8B-B14F-4D97-AF65-F5344CB8AC3E}">
        <p14:creationId xmlns:p14="http://schemas.microsoft.com/office/powerpoint/2010/main" val="1142456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BDFA28A-83F3-48FD-12B6-18DAAB0BEF2F}"/>
              </a:ext>
            </a:extLst>
          </p:cNvPr>
          <p:cNvSpPr>
            <a:spLocks noGrp="1"/>
          </p:cNvSpPr>
          <p:nvPr>
            <p:ph type="pic" sz="quarter" idx="13"/>
          </p:nvPr>
        </p:nvSpPr>
        <p:spPr>
          <a:xfrm>
            <a:off x="0" y="0"/>
            <a:ext cx="12192000" cy="6858000"/>
          </a:xfrm>
        </p:spPr>
        <p:txBody>
          <a:bodyPr/>
          <a:lstStyle/>
          <a:p>
            <a:endParaRPr lang="en-FI"/>
          </a:p>
        </p:txBody>
      </p:sp>
      <p:sp>
        <p:nvSpPr>
          <p:cNvPr id="2" name="Title 1">
            <a:extLst>
              <a:ext uri="{FF2B5EF4-FFF2-40B4-BE49-F238E27FC236}">
                <a16:creationId xmlns:a16="http://schemas.microsoft.com/office/drawing/2014/main" id="{887B0DA2-8FB6-BF38-C32D-9D2A304D0ED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FI"/>
          </a:p>
        </p:txBody>
      </p:sp>
      <p:sp>
        <p:nvSpPr>
          <p:cNvPr id="3" name="Subtitle 2">
            <a:extLst>
              <a:ext uri="{FF2B5EF4-FFF2-40B4-BE49-F238E27FC236}">
                <a16:creationId xmlns:a16="http://schemas.microsoft.com/office/drawing/2014/main" id="{EF8BFED9-1EB9-591B-E753-6872969A55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I"/>
          </a:p>
        </p:txBody>
      </p:sp>
      <p:sp>
        <p:nvSpPr>
          <p:cNvPr id="4" name="Date Placeholder 3">
            <a:extLst>
              <a:ext uri="{FF2B5EF4-FFF2-40B4-BE49-F238E27FC236}">
                <a16:creationId xmlns:a16="http://schemas.microsoft.com/office/drawing/2014/main" id="{B007720F-8542-6726-0E8C-EC9BCF0BA40F}"/>
              </a:ext>
            </a:extLst>
          </p:cNvPr>
          <p:cNvSpPr>
            <a:spLocks noGrp="1"/>
          </p:cNvSpPr>
          <p:nvPr>
            <p:ph type="dt" sz="half" idx="10"/>
          </p:nvPr>
        </p:nvSpPr>
        <p:spPr/>
        <p:txBody>
          <a:bodyPr/>
          <a:lstStyle/>
          <a:p>
            <a:fld id="{98463FBD-66DC-6843-A081-70782D0C8534}" type="datetime1">
              <a:rPr lang="fi-FI" smtClean="0"/>
              <a:t>12.6.2025</a:t>
            </a:fld>
            <a:endParaRPr lang="en-FI"/>
          </a:p>
        </p:txBody>
      </p:sp>
      <p:sp>
        <p:nvSpPr>
          <p:cNvPr id="5" name="Footer Placeholder 4">
            <a:extLst>
              <a:ext uri="{FF2B5EF4-FFF2-40B4-BE49-F238E27FC236}">
                <a16:creationId xmlns:a16="http://schemas.microsoft.com/office/drawing/2014/main" id="{FE6A053E-B9C2-833A-392F-BA3214C5A418}"/>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410C7796-2A01-B93E-4F2A-A45173004C55}"/>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1718129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78841-27B1-9B8E-E9AB-1CA5BDB80551}"/>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D1A2E895-EF54-C162-EB0F-80C86F8ED9F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12D164FE-5AA9-CB58-336F-E2BBD6D44B9F}"/>
              </a:ext>
            </a:extLst>
          </p:cNvPr>
          <p:cNvSpPr>
            <a:spLocks noGrp="1"/>
          </p:cNvSpPr>
          <p:nvPr>
            <p:ph type="dt" sz="half" idx="10"/>
          </p:nvPr>
        </p:nvSpPr>
        <p:spPr>
          <a:xfrm>
            <a:off x="9965575" y="6356350"/>
            <a:ext cx="2743200" cy="365125"/>
          </a:xfrm>
        </p:spPr>
        <p:txBody>
          <a:bodyPr/>
          <a:lstStyle/>
          <a:p>
            <a:fld id="{10044658-94F9-1740-9416-AEDC9E7A95A1}" type="datetime1">
              <a:rPr lang="fi-FI" smtClean="0"/>
              <a:t>12.6.2025</a:t>
            </a:fld>
            <a:endParaRPr lang="en-FI"/>
          </a:p>
        </p:txBody>
      </p:sp>
      <p:sp>
        <p:nvSpPr>
          <p:cNvPr id="5" name="Footer Placeholder 4">
            <a:extLst>
              <a:ext uri="{FF2B5EF4-FFF2-40B4-BE49-F238E27FC236}">
                <a16:creationId xmlns:a16="http://schemas.microsoft.com/office/drawing/2014/main" id="{C85CE0E8-299B-352E-3758-5B1189F9DD46}"/>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064A88F8-28C3-2119-561C-48CBBE9EC543}"/>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4076678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5656B-0D51-C6D1-4DB1-CAD1D146CB0F}"/>
              </a:ext>
            </a:extLst>
          </p:cNvPr>
          <p:cNvSpPr>
            <a:spLocks noGrp="1"/>
          </p:cNvSpPr>
          <p:nvPr>
            <p:ph type="title"/>
          </p:nvPr>
        </p:nvSpPr>
        <p:spPr>
          <a:xfrm>
            <a:off x="831850" y="1709738"/>
            <a:ext cx="10027739" cy="2852737"/>
          </a:xfrm>
        </p:spPr>
        <p:txBody>
          <a:bodyPr anchor="b"/>
          <a:lstStyle>
            <a:lvl1pPr>
              <a:defRPr sz="6000"/>
            </a:lvl1pPr>
          </a:lstStyle>
          <a:p>
            <a:r>
              <a:rPr lang="en-GB"/>
              <a:t>Click to edit Master title style</a:t>
            </a:r>
            <a:endParaRPr lang="en-FI"/>
          </a:p>
        </p:txBody>
      </p:sp>
      <p:sp>
        <p:nvSpPr>
          <p:cNvPr id="3" name="Text Placeholder 2">
            <a:extLst>
              <a:ext uri="{FF2B5EF4-FFF2-40B4-BE49-F238E27FC236}">
                <a16:creationId xmlns:a16="http://schemas.microsoft.com/office/drawing/2014/main" id="{03B7DA8B-17A3-4D0B-5425-2C90DC63E42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2D733B7-8A4F-5869-69DD-1723FC6071B3}"/>
              </a:ext>
            </a:extLst>
          </p:cNvPr>
          <p:cNvSpPr>
            <a:spLocks noGrp="1"/>
          </p:cNvSpPr>
          <p:nvPr>
            <p:ph type="dt" sz="half" idx="10"/>
          </p:nvPr>
        </p:nvSpPr>
        <p:spPr/>
        <p:txBody>
          <a:bodyPr/>
          <a:lstStyle/>
          <a:p>
            <a:fld id="{E7C9F607-913C-5948-A3A5-C9C26F248945}" type="datetime1">
              <a:rPr lang="fi-FI" smtClean="0"/>
              <a:t>12.6.2025</a:t>
            </a:fld>
            <a:endParaRPr lang="en-FI"/>
          </a:p>
        </p:txBody>
      </p:sp>
      <p:sp>
        <p:nvSpPr>
          <p:cNvPr id="5" name="Footer Placeholder 4">
            <a:extLst>
              <a:ext uri="{FF2B5EF4-FFF2-40B4-BE49-F238E27FC236}">
                <a16:creationId xmlns:a16="http://schemas.microsoft.com/office/drawing/2014/main" id="{BFF83188-5338-E4A6-5338-68474AD10E79}"/>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E4E5CBF0-B4DE-9C95-AAEA-8580C4CA6460}"/>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10722203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1D1B4A3D-4515-9288-DFEB-C3514D5323B4}"/>
              </a:ext>
            </a:extLst>
          </p:cNvPr>
          <p:cNvSpPr>
            <a:spLocks noGrp="1" noRot="1" noMove="1" noResize="1" noEditPoints="1" noAdjustHandles="1" noChangeArrowheads="1" noChangeShapeType="1"/>
          </p:cNvSpPr>
          <p:nvPr>
            <p:ph type="pic" sz="quarter" idx="13"/>
          </p:nvPr>
        </p:nvSpPr>
        <p:spPr>
          <a:xfrm>
            <a:off x="0" y="0"/>
            <a:ext cx="12192000" cy="6858000"/>
          </a:xfrm>
          <a:solidFill>
            <a:schemeClr val="accent2">
              <a:lumMod val="20000"/>
              <a:lumOff val="80000"/>
            </a:schemeClr>
          </a:solidFill>
        </p:spPr>
        <p:txBody>
          <a:bodyPr/>
          <a:lstStyle>
            <a:lvl1pPr>
              <a:defRPr lang="en-FI"/>
            </a:lvl1pPr>
          </a:lstStyle>
          <a:p>
            <a:endParaRPr lang="en-FI"/>
          </a:p>
        </p:txBody>
      </p:sp>
      <p:sp>
        <p:nvSpPr>
          <p:cNvPr id="2" name="Title 1">
            <a:extLst>
              <a:ext uri="{FF2B5EF4-FFF2-40B4-BE49-F238E27FC236}">
                <a16:creationId xmlns:a16="http://schemas.microsoft.com/office/drawing/2014/main" id="{F5CE3103-0BDA-547D-F32F-B4025E972F0E}"/>
              </a:ext>
            </a:extLst>
          </p:cNvPr>
          <p:cNvSpPr>
            <a:spLocks noGrp="1"/>
          </p:cNvSpPr>
          <p:nvPr>
            <p:ph type="title"/>
          </p:nvPr>
        </p:nvSpPr>
        <p:spPr>
          <a:xfrm>
            <a:off x="5453744" y="1863634"/>
            <a:ext cx="5980611" cy="3422469"/>
          </a:xfrm>
        </p:spPr>
        <p:txBody>
          <a:bodyPr>
            <a:noAutofit/>
          </a:bodyPr>
          <a:lstStyle>
            <a:lvl1pPr algn="r">
              <a:defRPr sz="6000" b="1" i="0">
                <a:solidFill>
                  <a:schemeClr val="bg1"/>
                </a:solidFill>
                <a:latin typeface="Montserrat Black" pitchFamily="2" charset="77"/>
              </a:defRPr>
            </a:lvl1pPr>
          </a:lstStyle>
          <a:p>
            <a:r>
              <a:rPr lang="en-GB"/>
              <a:t>Click to edit Master title style</a:t>
            </a:r>
            <a:endParaRPr lang="en-FI"/>
          </a:p>
        </p:txBody>
      </p:sp>
      <p:sp>
        <p:nvSpPr>
          <p:cNvPr id="3" name="Date Placeholder 2">
            <a:extLst>
              <a:ext uri="{FF2B5EF4-FFF2-40B4-BE49-F238E27FC236}">
                <a16:creationId xmlns:a16="http://schemas.microsoft.com/office/drawing/2014/main" id="{E3A8AD91-E340-6400-3D58-106B28F288EA}"/>
              </a:ext>
            </a:extLst>
          </p:cNvPr>
          <p:cNvSpPr>
            <a:spLocks noGrp="1"/>
          </p:cNvSpPr>
          <p:nvPr>
            <p:ph type="dt" sz="half" idx="10"/>
          </p:nvPr>
        </p:nvSpPr>
        <p:spPr/>
        <p:txBody>
          <a:bodyPr/>
          <a:lstStyle/>
          <a:p>
            <a:fld id="{A543A232-F379-D648-A4A1-B395DF9D2754}" type="datetime1">
              <a:rPr lang="fi-FI" smtClean="0"/>
              <a:t>12.6.2025</a:t>
            </a:fld>
            <a:endParaRPr lang="en-FI"/>
          </a:p>
        </p:txBody>
      </p:sp>
      <p:sp>
        <p:nvSpPr>
          <p:cNvPr id="4" name="Footer Placeholder 3">
            <a:extLst>
              <a:ext uri="{FF2B5EF4-FFF2-40B4-BE49-F238E27FC236}">
                <a16:creationId xmlns:a16="http://schemas.microsoft.com/office/drawing/2014/main" id="{39B45A5B-5AC7-CDD8-90F0-BF83BF89AF3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3AE7B4CD-E55E-8DB6-F5A7-331D65FD99B6}"/>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11638981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1D1B4A3D-4515-9288-DFEB-C3514D5323B4}"/>
              </a:ext>
            </a:extLst>
          </p:cNvPr>
          <p:cNvSpPr>
            <a:spLocks noGrp="1" noRot="1" noMove="1" noResize="1" noEditPoints="1" noAdjustHandles="1" noChangeArrowheads="1" noChangeShapeType="1"/>
          </p:cNvSpPr>
          <p:nvPr>
            <p:ph type="pic" sz="quarter" idx="13"/>
          </p:nvPr>
        </p:nvSpPr>
        <p:spPr>
          <a:xfrm>
            <a:off x="0" y="0"/>
            <a:ext cx="12192000" cy="6858000"/>
          </a:xfrm>
          <a:solidFill>
            <a:schemeClr val="accent2">
              <a:lumMod val="20000"/>
              <a:lumOff val="80000"/>
            </a:schemeClr>
          </a:solidFill>
        </p:spPr>
        <p:txBody>
          <a:bodyPr/>
          <a:lstStyle>
            <a:lvl1pPr>
              <a:defRPr lang="en-FI"/>
            </a:lvl1pPr>
          </a:lstStyle>
          <a:p>
            <a:endParaRPr lang="en-FI"/>
          </a:p>
        </p:txBody>
      </p:sp>
      <p:sp>
        <p:nvSpPr>
          <p:cNvPr id="2" name="Title 1">
            <a:extLst>
              <a:ext uri="{FF2B5EF4-FFF2-40B4-BE49-F238E27FC236}">
                <a16:creationId xmlns:a16="http://schemas.microsoft.com/office/drawing/2014/main" id="{F5CE3103-0BDA-547D-F32F-B4025E972F0E}"/>
              </a:ext>
            </a:extLst>
          </p:cNvPr>
          <p:cNvSpPr>
            <a:spLocks noGrp="1"/>
          </p:cNvSpPr>
          <p:nvPr>
            <p:ph type="title"/>
          </p:nvPr>
        </p:nvSpPr>
        <p:spPr>
          <a:xfrm>
            <a:off x="933995" y="1863634"/>
            <a:ext cx="5980611" cy="3422469"/>
          </a:xfrm>
        </p:spPr>
        <p:txBody>
          <a:bodyPr>
            <a:noAutofit/>
          </a:bodyPr>
          <a:lstStyle>
            <a:lvl1pPr>
              <a:defRPr sz="6000" b="1" i="0">
                <a:solidFill>
                  <a:schemeClr val="bg1"/>
                </a:solidFill>
                <a:latin typeface="Montserrat Black" pitchFamily="2" charset="77"/>
              </a:defRPr>
            </a:lvl1pPr>
          </a:lstStyle>
          <a:p>
            <a:r>
              <a:rPr lang="en-GB"/>
              <a:t>Click to edit Master title style</a:t>
            </a:r>
            <a:endParaRPr lang="en-FI"/>
          </a:p>
        </p:txBody>
      </p:sp>
      <p:sp>
        <p:nvSpPr>
          <p:cNvPr id="3" name="Date Placeholder 2">
            <a:extLst>
              <a:ext uri="{FF2B5EF4-FFF2-40B4-BE49-F238E27FC236}">
                <a16:creationId xmlns:a16="http://schemas.microsoft.com/office/drawing/2014/main" id="{E3A8AD91-E340-6400-3D58-106B28F288EA}"/>
              </a:ext>
            </a:extLst>
          </p:cNvPr>
          <p:cNvSpPr>
            <a:spLocks noGrp="1"/>
          </p:cNvSpPr>
          <p:nvPr>
            <p:ph type="dt" sz="half" idx="10"/>
          </p:nvPr>
        </p:nvSpPr>
        <p:spPr/>
        <p:txBody>
          <a:bodyPr/>
          <a:lstStyle/>
          <a:p>
            <a:fld id="{C86971F9-C1FE-744F-9A70-3E8BC9452985}" type="datetime1">
              <a:rPr lang="fi-FI" smtClean="0"/>
              <a:t>12.6.2025</a:t>
            </a:fld>
            <a:endParaRPr lang="en-FI"/>
          </a:p>
        </p:txBody>
      </p:sp>
      <p:sp>
        <p:nvSpPr>
          <p:cNvPr id="4" name="Footer Placeholder 3">
            <a:extLst>
              <a:ext uri="{FF2B5EF4-FFF2-40B4-BE49-F238E27FC236}">
                <a16:creationId xmlns:a16="http://schemas.microsoft.com/office/drawing/2014/main" id="{39B45A5B-5AC7-CDD8-90F0-BF83BF89AF3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3AE7B4CD-E55E-8DB6-F5A7-331D65FD99B6}"/>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1316351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48F78-38BE-0001-29AB-DA00C476566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I"/>
          </a:p>
        </p:txBody>
      </p:sp>
      <p:sp>
        <p:nvSpPr>
          <p:cNvPr id="3" name="Content Placeholder 2">
            <a:extLst>
              <a:ext uri="{FF2B5EF4-FFF2-40B4-BE49-F238E27FC236}">
                <a16:creationId xmlns:a16="http://schemas.microsoft.com/office/drawing/2014/main" id="{A7982B10-6B24-E651-A7C3-DECB565705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Text Placeholder 3">
            <a:extLst>
              <a:ext uri="{FF2B5EF4-FFF2-40B4-BE49-F238E27FC236}">
                <a16:creationId xmlns:a16="http://schemas.microsoft.com/office/drawing/2014/main" id="{538A5D41-E793-2109-C072-811CFDFEFD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CADE1A3-0207-EFA9-5153-E085D8A5BF49}"/>
              </a:ext>
            </a:extLst>
          </p:cNvPr>
          <p:cNvSpPr>
            <a:spLocks noGrp="1"/>
          </p:cNvSpPr>
          <p:nvPr>
            <p:ph type="dt" sz="half" idx="10"/>
          </p:nvPr>
        </p:nvSpPr>
        <p:spPr/>
        <p:txBody>
          <a:bodyPr/>
          <a:lstStyle/>
          <a:p>
            <a:fld id="{3F344068-EBAC-4F40-BB88-24C5021FF603}" type="datetime1">
              <a:rPr lang="fi-FI" smtClean="0"/>
              <a:t>12.6.2025</a:t>
            </a:fld>
            <a:endParaRPr lang="en-FI"/>
          </a:p>
        </p:txBody>
      </p:sp>
      <p:sp>
        <p:nvSpPr>
          <p:cNvPr id="6" name="Footer Placeholder 5">
            <a:extLst>
              <a:ext uri="{FF2B5EF4-FFF2-40B4-BE49-F238E27FC236}">
                <a16:creationId xmlns:a16="http://schemas.microsoft.com/office/drawing/2014/main" id="{3C4A52D2-E635-565D-EAC1-4AF3FE4349E5}"/>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7F5A8F2B-7103-7B2A-4709-4B3F350B0138}"/>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1785994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E034D-67E9-A0F9-5391-57E2AEEB15E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I"/>
          </a:p>
        </p:txBody>
      </p:sp>
      <p:sp>
        <p:nvSpPr>
          <p:cNvPr id="3" name="Picture Placeholder 2">
            <a:extLst>
              <a:ext uri="{FF2B5EF4-FFF2-40B4-BE49-F238E27FC236}">
                <a16:creationId xmlns:a16="http://schemas.microsoft.com/office/drawing/2014/main" id="{6313587C-7868-D5C1-B8DB-2A20B1E089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I"/>
          </a:p>
        </p:txBody>
      </p:sp>
      <p:sp>
        <p:nvSpPr>
          <p:cNvPr id="4" name="Text Placeholder 3">
            <a:extLst>
              <a:ext uri="{FF2B5EF4-FFF2-40B4-BE49-F238E27FC236}">
                <a16:creationId xmlns:a16="http://schemas.microsoft.com/office/drawing/2014/main" id="{725BEEFC-F4F7-D7F6-FE16-C3F37743D0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44F2795-DA46-73A9-DC81-D9AE6555E245}"/>
              </a:ext>
            </a:extLst>
          </p:cNvPr>
          <p:cNvSpPr>
            <a:spLocks noGrp="1"/>
          </p:cNvSpPr>
          <p:nvPr>
            <p:ph type="dt" sz="half" idx="10"/>
          </p:nvPr>
        </p:nvSpPr>
        <p:spPr/>
        <p:txBody>
          <a:bodyPr/>
          <a:lstStyle/>
          <a:p>
            <a:fld id="{44CB00E4-7099-9B4F-B283-627F303E3344}" type="datetime1">
              <a:rPr lang="fi-FI" smtClean="0"/>
              <a:t>12.6.2025</a:t>
            </a:fld>
            <a:endParaRPr lang="en-FI"/>
          </a:p>
        </p:txBody>
      </p:sp>
      <p:sp>
        <p:nvSpPr>
          <p:cNvPr id="6" name="Footer Placeholder 5">
            <a:extLst>
              <a:ext uri="{FF2B5EF4-FFF2-40B4-BE49-F238E27FC236}">
                <a16:creationId xmlns:a16="http://schemas.microsoft.com/office/drawing/2014/main" id="{83FBE966-C6FB-825E-4846-056E7318B025}"/>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B0FB89C1-2263-4229-2031-212FAFA590FC}"/>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1281299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115FE-1BE2-6BAF-A251-CD5305CDDD04}"/>
              </a:ext>
            </a:extLst>
          </p:cNvPr>
          <p:cNvSpPr>
            <a:spLocks noGrp="1"/>
          </p:cNvSpPr>
          <p:nvPr>
            <p:ph type="title"/>
          </p:nvPr>
        </p:nvSpPr>
        <p:spPr/>
        <p:txBody>
          <a:bodyPr/>
          <a:lstStyle/>
          <a:p>
            <a:r>
              <a:rPr lang="en-GB"/>
              <a:t>Click to edit Master title style</a:t>
            </a:r>
            <a:endParaRPr lang="en-FI"/>
          </a:p>
        </p:txBody>
      </p:sp>
      <p:sp>
        <p:nvSpPr>
          <p:cNvPr id="3" name="Vertical Text Placeholder 2">
            <a:extLst>
              <a:ext uri="{FF2B5EF4-FFF2-40B4-BE49-F238E27FC236}">
                <a16:creationId xmlns:a16="http://schemas.microsoft.com/office/drawing/2014/main" id="{45ABF65E-7DC8-D09B-1206-A066B7C192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FCD4A500-2DCC-D8CC-E23F-F0A11C518974}"/>
              </a:ext>
            </a:extLst>
          </p:cNvPr>
          <p:cNvSpPr>
            <a:spLocks noGrp="1"/>
          </p:cNvSpPr>
          <p:nvPr>
            <p:ph type="dt" sz="half" idx="10"/>
          </p:nvPr>
        </p:nvSpPr>
        <p:spPr/>
        <p:txBody>
          <a:bodyPr/>
          <a:lstStyle/>
          <a:p>
            <a:fld id="{014275B9-B877-FF4D-A085-727378DD2157}" type="datetime1">
              <a:rPr lang="fi-FI" smtClean="0"/>
              <a:t>12.6.2025</a:t>
            </a:fld>
            <a:endParaRPr lang="en-FI"/>
          </a:p>
        </p:txBody>
      </p:sp>
      <p:sp>
        <p:nvSpPr>
          <p:cNvPr id="5" name="Footer Placeholder 4">
            <a:extLst>
              <a:ext uri="{FF2B5EF4-FFF2-40B4-BE49-F238E27FC236}">
                <a16:creationId xmlns:a16="http://schemas.microsoft.com/office/drawing/2014/main" id="{20A0CA77-58B5-4DE6-3997-104F7E2E9076}"/>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B74DC032-B56B-6199-7774-AD7F27B5CF8E}"/>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3274648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393613" y="657225"/>
            <a:ext cx="10515600" cy="1060926"/>
          </a:xfrm>
          <a:prstGeom prst="rect">
            <a:avLst/>
          </a:prstGeom>
          <a:effectLst/>
        </p:spPr>
        <p:txBody>
          <a:bodyPr anchor="t">
            <a:normAutofit/>
          </a:bodyPr>
          <a:lstStyle>
            <a:lvl1pPr algn="l">
              <a:defRPr sz="4400">
                <a:solidFill>
                  <a:schemeClr val="tx2"/>
                </a:solidFill>
              </a:defRPr>
            </a:lvl1pPr>
          </a:lstStyle>
          <a:p>
            <a:r>
              <a:rPr lang="fi-FI"/>
              <a:t>Muokkaa </a:t>
            </a:r>
            <a:r>
              <a:rPr lang="fi-FI" err="1"/>
              <a:t>ots</a:t>
            </a:r>
            <a:r>
              <a:rPr lang="fi-FI"/>
              <a:t>. </a:t>
            </a:r>
            <a:r>
              <a:rPr lang="fi-FI" err="1"/>
              <a:t>perustyyl</a:t>
            </a:r>
            <a:r>
              <a:rPr lang="fi-FI"/>
              <a:t>. </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B551A907-986E-2C4A-B9BA-E0501BFB8785}" type="datetime1">
              <a:rPr lang="fi-FI" smtClean="0"/>
              <a:t>12.6.2025</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7" name="Alatunnisteen paikkamerkki 6">
            <a:extLst>
              <a:ext uri="{FF2B5EF4-FFF2-40B4-BE49-F238E27FC236}">
                <a16:creationId xmlns:a16="http://schemas.microsoft.com/office/drawing/2014/main" id="{288D8BBB-D8B9-472B-BF13-8FEF001B6F48}"/>
              </a:ext>
            </a:extLst>
          </p:cNvPr>
          <p:cNvSpPr>
            <a:spLocks noGrp="1"/>
          </p:cNvSpPr>
          <p:nvPr>
            <p:ph type="ftr" sz="quarter" idx="11"/>
          </p:nvPr>
        </p:nvSpPr>
        <p:spPr>
          <a:xfrm>
            <a:off x="4121668" y="6356350"/>
            <a:ext cx="3935963" cy="365125"/>
          </a:xfrm>
        </p:spPr>
        <p:txBody>
          <a:bodyPr/>
          <a:lstStyle/>
          <a:p>
            <a:endParaRPr lang="fi-FI"/>
          </a:p>
        </p:txBody>
      </p:sp>
    </p:spTree>
    <p:extLst>
      <p:ext uri="{BB962C8B-B14F-4D97-AF65-F5344CB8AC3E}">
        <p14:creationId xmlns:p14="http://schemas.microsoft.com/office/powerpoint/2010/main" val="3933909141"/>
      </p:ext>
    </p:extLst>
  </p:cSld>
  <p:clrMapOvr>
    <a:masterClrMapping/>
  </p:clrMapOvr>
  <p:extLst>
    <p:ext uri="{DCECCB84-F9BA-43D5-87BE-67443E8EF086}">
      <p15:sldGuideLst xmlns:p15="http://schemas.microsoft.com/office/powerpoint/2012/main">
        <p15:guide id="1" orient="horz" pos="2636" userDrawn="1">
          <p15:clr>
            <a:srgbClr val="FBAE40"/>
          </p15:clr>
        </p15:guide>
        <p15:guide id="2" pos="3840" userDrawn="1">
          <p15:clr>
            <a:srgbClr val="FBAE40"/>
          </p15:clr>
        </p15:guide>
        <p15:guide id="3" pos="7491" userDrawn="1">
          <p15:clr>
            <a:srgbClr val="FBAE40"/>
          </p15:clr>
        </p15:guide>
        <p15:guide id="4" orient="horz" pos="142" userDrawn="1">
          <p15:clr>
            <a:srgbClr val="FBAE40"/>
          </p15:clr>
        </p15:guide>
        <p15:guide id="5" orient="horz" pos="43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369EBF-3321-2870-510E-22F9265A1E6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FI"/>
          </a:p>
        </p:txBody>
      </p:sp>
      <p:sp>
        <p:nvSpPr>
          <p:cNvPr id="3" name="Vertical Text Placeholder 2">
            <a:extLst>
              <a:ext uri="{FF2B5EF4-FFF2-40B4-BE49-F238E27FC236}">
                <a16:creationId xmlns:a16="http://schemas.microsoft.com/office/drawing/2014/main" id="{EB809D55-7BB3-1E9F-0A70-A8B68ADD26D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AF555A60-8593-0B05-C6CD-5BA49148E43A}"/>
              </a:ext>
            </a:extLst>
          </p:cNvPr>
          <p:cNvSpPr>
            <a:spLocks noGrp="1"/>
          </p:cNvSpPr>
          <p:nvPr>
            <p:ph type="dt" sz="half" idx="10"/>
          </p:nvPr>
        </p:nvSpPr>
        <p:spPr/>
        <p:txBody>
          <a:bodyPr/>
          <a:lstStyle/>
          <a:p>
            <a:fld id="{54CDD0A8-FAFE-8B4A-80A0-6295BE60961C}" type="datetime1">
              <a:rPr lang="fi-FI" smtClean="0"/>
              <a:t>12.6.2025</a:t>
            </a:fld>
            <a:endParaRPr lang="en-FI"/>
          </a:p>
        </p:txBody>
      </p:sp>
      <p:sp>
        <p:nvSpPr>
          <p:cNvPr id="5" name="Footer Placeholder 4">
            <a:extLst>
              <a:ext uri="{FF2B5EF4-FFF2-40B4-BE49-F238E27FC236}">
                <a16:creationId xmlns:a16="http://schemas.microsoft.com/office/drawing/2014/main" id="{06B4BF6C-5E4B-6384-B5F3-F2A34792445E}"/>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BE05D76B-D170-B28E-BFB8-C30355257379}"/>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381138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14375"/>
            <a:ext cx="10515600" cy="1060926"/>
          </a:xfrm>
          <a:prstGeom prst="rect">
            <a:avLst/>
          </a:prstGeom>
          <a:effectLst/>
        </p:spPr>
        <p:txBody>
          <a:bodyPr anchor="t">
            <a:normAutofit/>
          </a:bodyPr>
          <a:lstStyle>
            <a:lvl1pPr algn="l">
              <a:defRPr sz="4400">
                <a:solidFill>
                  <a:schemeClr val="tx2"/>
                </a:solidFill>
              </a:defRPr>
            </a:lvl1pPr>
          </a:lstStyle>
          <a:p>
            <a:r>
              <a:rPr lang="fi-FI"/>
              <a:t>Muokkaa </a:t>
            </a:r>
            <a:r>
              <a:rPr lang="fi-FI" err="1"/>
              <a:t>ots</a:t>
            </a:r>
            <a:r>
              <a:rPr lang="fi-FI"/>
              <a:t>. </a:t>
            </a:r>
            <a:r>
              <a:rPr lang="fi-FI" err="1"/>
              <a:t>perustyyl</a:t>
            </a:r>
            <a:r>
              <a:rPr lang="fi-FI"/>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45918" y="2011680"/>
            <a:ext cx="10501532" cy="4208145"/>
          </a:xfrm>
          <a:prstGeom prst="rect">
            <a:avLst/>
          </a:prstGeom>
          <a:effectLst/>
        </p:spPr>
        <p:txBody>
          <a:bodyPr>
            <a:normAutofit/>
          </a:bodyPr>
          <a:lstStyle>
            <a:lvl1pPr marL="179388" indent="-179388" algn="l">
              <a:lnSpc>
                <a:spcPct val="100000"/>
              </a:lnSpc>
              <a:buClr>
                <a:schemeClr val="accent6"/>
              </a:buClr>
              <a:buFont typeface="Arial" panose="020B0604020202020204" pitchFamily="34" charset="0"/>
              <a:buChar char="•"/>
              <a:tabLst/>
              <a:defRPr sz="2400">
                <a:solidFill>
                  <a:schemeClr val="tx2"/>
                </a:solidFill>
              </a:defRPr>
            </a:lvl1pPr>
            <a:lvl2pPr marL="800100" indent="-342900" algn="l">
              <a:lnSpc>
                <a:spcPct val="100000"/>
              </a:lnSpc>
              <a:buClr>
                <a:schemeClr val="tx2"/>
              </a:buClr>
              <a:buFont typeface="Courier New" panose="02070309020205020404" pitchFamily="49" charset="0"/>
              <a:buChar char="o"/>
              <a:defRPr sz="2000">
                <a:solidFill>
                  <a:schemeClr val="tx2"/>
                </a:solidFill>
              </a:defRPr>
            </a:lvl2pPr>
            <a:lvl3pPr marL="1200150" indent="-285750" algn="l">
              <a:lnSpc>
                <a:spcPct val="100000"/>
              </a:lnSpc>
              <a:buClr>
                <a:schemeClr val="tx2"/>
              </a:buClr>
              <a:buFont typeface="Wingdings" pitchFamily="2" charset="2"/>
              <a:buChar char="§"/>
              <a:defRPr sz="1800">
                <a:solidFill>
                  <a:schemeClr val="tx2"/>
                </a:solidFill>
              </a:defRPr>
            </a:lvl3pPr>
            <a:lvl4pPr marL="1657350" indent="-285750" algn="l">
              <a:lnSpc>
                <a:spcPct val="100000"/>
              </a:lnSpc>
              <a:buClr>
                <a:schemeClr val="tx2"/>
              </a:buClr>
              <a:buFont typeface="Wingdings" pitchFamily="2" charset="2"/>
              <a:buChar char="§"/>
              <a:defRPr sz="1600">
                <a:solidFill>
                  <a:schemeClr val="tx2"/>
                </a:solidFill>
              </a:defRPr>
            </a:lvl4pPr>
            <a:lvl5pPr marL="2114550" indent="-285750" algn="l">
              <a:lnSpc>
                <a:spcPct val="100000"/>
              </a:lnSpc>
              <a:buClr>
                <a:schemeClr val="tx2"/>
              </a:buClr>
              <a:buFont typeface="Wingdings" pitchFamily="2" charset="2"/>
              <a:buChar char="§"/>
              <a:defRPr sz="1600">
                <a:solidFill>
                  <a:schemeClr val="tx2"/>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7C3AA2F-1231-E144-AF87-9308E4CCA634}" type="datetime1">
              <a:rPr kumimoji="0" lang="fi-FI" sz="1200" b="0" i="0" u="none" strike="noStrike" kern="1200" cap="none" spc="0" normalizeH="0" baseline="0" noProof="0" smtClean="0">
                <a:ln>
                  <a:noFill/>
                </a:ln>
                <a:solidFill>
                  <a:srgbClr val="FFFFFF">
                    <a:lumMod val="75000"/>
                    <a:lumOff val="25000"/>
                  </a:srgbClr>
                </a:solidFill>
                <a:effectLst/>
                <a:uLnTx/>
                <a:uFillTx/>
                <a:latin typeface="Calibri" panose="020F0502020204030204"/>
                <a:ea typeface="+mn-ea"/>
                <a:cs typeface="+mn-cs"/>
              </a:rPr>
              <a:t>12.6.2025</a:t>
            </a:fld>
            <a:endParaRPr kumimoji="0" lang="fi-FI" sz="1200" b="0" i="0" u="none" strike="noStrike" kern="1200" cap="none" spc="0" normalizeH="0" baseline="0" noProof="0">
              <a:ln>
                <a:noFill/>
              </a:ln>
              <a:solidFill>
                <a:srgbClr val="FFFFFF">
                  <a:lumMod val="75000"/>
                  <a:lumOff val="25000"/>
                </a:srgbClr>
              </a:solidFill>
              <a:effectLst/>
              <a:uLnTx/>
              <a:uFillTx/>
              <a:latin typeface="Calibri" panose="020F0502020204030204"/>
              <a:ea typeface="+mn-ea"/>
              <a:cs typeface="+mn-cs"/>
            </a:endParaRPr>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EE06F1-2D77-A44E-97FA-F679B9CB76D5}" type="slidenum">
              <a:rPr kumimoji="0" lang="fi-FI" sz="1200" b="0" i="0" u="none" strike="noStrike" kern="1200" cap="none" spc="0" normalizeH="0" baseline="0" noProof="0" smtClean="0">
                <a:ln>
                  <a:noFill/>
                </a:ln>
                <a:solidFill>
                  <a:srgbClr val="FFFFFF">
                    <a:lumMod val="75000"/>
                    <a:lumOff val="2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200" b="0" i="0" u="none" strike="noStrike" kern="1200" cap="none" spc="0" normalizeH="0" baseline="0" noProof="0">
              <a:ln>
                <a:noFill/>
              </a:ln>
              <a:solidFill>
                <a:srgbClr val="FFFFFF">
                  <a:lumMod val="75000"/>
                  <a:lumOff val="25000"/>
                </a:srgbClr>
              </a:solidFill>
              <a:effectLst/>
              <a:uLnTx/>
              <a:uFillTx/>
              <a:latin typeface="Calibri" panose="020F0502020204030204"/>
              <a:ea typeface="+mn-ea"/>
              <a:cs typeface="+mn-cs"/>
            </a:endParaRPr>
          </a:p>
        </p:txBody>
      </p:sp>
      <p:pic>
        <p:nvPicPr>
          <p:cNvPr id="7" name="Kuva 6">
            <a:extLst>
              <a:ext uri="{FF2B5EF4-FFF2-40B4-BE49-F238E27FC236}">
                <a16:creationId xmlns:a16="http://schemas.microsoft.com/office/drawing/2014/main" id="{66228325-6032-4F41-9E54-225E76F5EAD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8" name="Alatunnisteen paikkamerkki 1">
            <a:extLst>
              <a:ext uri="{FF2B5EF4-FFF2-40B4-BE49-F238E27FC236}">
                <a16:creationId xmlns:a16="http://schemas.microsoft.com/office/drawing/2014/main" id="{9EEAAD98-ACDF-4CEA-BB1F-A7470144AF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3099260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03535"/>
            <a:ext cx="10515600" cy="1060926"/>
          </a:xfrm>
          <a:prstGeom prst="rect">
            <a:avLst/>
          </a:prstGeom>
          <a:effectLst/>
        </p:spPr>
        <p:txBody>
          <a:bodyPr anchor="t">
            <a:normAutofit/>
          </a:bodyPr>
          <a:lstStyle>
            <a:lvl1pPr algn="l">
              <a:defRPr sz="4400"/>
            </a:lvl1pPr>
          </a:lstStyle>
          <a:p>
            <a:r>
              <a:rPr lang="fi-FI"/>
              <a:t>Muokkaa </a:t>
            </a:r>
            <a:r>
              <a:rPr lang="fi-FI" err="1"/>
              <a:t>ots</a:t>
            </a:r>
            <a:r>
              <a:rPr lang="fi-FI"/>
              <a:t>. </a:t>
            </a:r>
            <a:r>
              <a:rPr lang="fi-FI" err="1"/>
              <a:t>perustyyl</a:t>
            </a:r>
            <a:r>
              <a:rPr lang="fi-FI"/>
              <a:t>. </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F5BEC9-5101-7141-97E9-272DBB3AADE9}" type="datetime1">
              <a:rPr lang="fi-FI" smtClean="0"/>
              <a:t>12.6.2025</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5F7AA0F4-8832-4C98-880F-32049A82B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1059947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Otsikko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03535"/>
            <a:ext cx="10515600" cy="1060926"/>
          </a:xfrm>
          <a:prstGeom prst="rect">
            <a:avLst/>
          </a:prstGeom>
          <a:effectLst/>
        </p:spPr>
        <p:txBody>
          <a:bodyPr anchor="t">
            <a:normAutofit/>
          </a:bodyPr>
          <a:lstStyle>
            <a:lvl1pPr algn="l">
              <a:defRPr sz="4400"/>
            </a:lvl1pPr>
          </a:lstStyle>
          <a:p>
            <a:r>
              <a:rPr lang="fi-FI"/>
              <a:t>Muokkaa </a:t>
            </a:r>
            <a:r>
              <a:rPr lang="fi-FI" err="1"/>
              <a:t>ots</a:t>
            </a:r>
            <a:r>
              <a:rPr lang="fi-FI"/>
              <a:t>. </a:t>
            </a:r>
            <a:r>
              <a:rPr lang="fi-FI" err="1"/>
              <a:t>perustyyl</a:t>
            </a:r>
            <a:r>
              <a:rPr lang="fi-FI"/>
              <a:t>. </a:t>
            </a:r>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p:nvPr>
        </p:nvSpPr>
        <p:spPr>
          <a:xfrm>
            <a:off x="821880" y="1927274"/>
            <a:ext cx="10525570" cy="4163079"/>
          </a:xfrm>
          <a:effectLst/>
        </p:spPr>
        <p:txBody>
          <a:bodyPr/>
          <a:lstStyle>
            <a:lvl1pPr algn="l">
              <a:buClr>
                <a:schemeClr val="accent6"/>
              </a:buClr>
              <a:defRPr sz="2400"/>
            </a:lvl1pPr>
            <a:lvl2pPr algn="l">
              <a:buClr>
                <a:schemeClr val="tx1"/>
              </a:buClr>
              <a:defRPr sz="2000"/>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BD2879-B711-9644-99E8-32D437E8DD9D}" type="datetime1">
              <a:rPr lang="fi-FI" smtClean="0"/>
              <a:t>12.6.2025</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5F7AA0F4-8832-4C98-880F-32049A82B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41795836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Otsikko ja sisältö">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F19B8D28-8B73-60D1-513B-F11CA9CF76D6}"/>
              </a:ext>
            </a:extLst>
          </p:cNvPr>
          <p:cNvPicPr>
            <a:picLocks noChangeAspect="1"/>
          </p:cNvPicPr>
          <p:nvPr userDrawn="1"/>
        </p:nvPicPr>
        <p:blipFill>
          <a:blip r:embed="rId2" cstate="print">
            <a:alphaModFix amt="14000"/>
            <a:extLst>
              <a:ext uri="{28A0092B-C50C-407E-A947-70E740481C1C}">
                <a14:useLocalDpi xmlns:a14="http://schemas.microsoft.com/office/drawing/2010/main"/>
              </a:ext>
            </a:extLst>
          </a:blip>
          <a:srcRect/>
          <a:stretch/>
        </p:blipFill>
        <p:spPr>
          <a:xfrm>
            <a:off x="-7212" y="6991"/>
            <a:ext cx="12183754" cy="6851009"/>
          </a:xfrm>
          <a:prstGeom prst="rect">
            <a:avLst/>
          </a:prstGeom>
        </p:spPr>
      </p:pic>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03535"/>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p:nvPr>
        </p:nvSpPr>
        <p:spPr>
          <a:xfrm>
            <a:off x="821880" y="1927274"/>
            <a:ext cx="10525570" cy="4163079"/>
          </a:xfrm>
          <a:effectLst/>
        </p:spPr>
        <p:txBody>
          <a:bodyPr/>
          <a:lstStyle>
            <a:lvl1pPr algn="l">
              <a:buClr>
                <a:schemeClr val="tx1"/>
              </a:buClr>
              <a:defRPr sz="2400"/>
            </a:lvl1pPr>
            <a:lvl2pPr algn="l">
              <a:buClr>
                <a:schemeClr val="tx1"/>
              </a:buClr>
              <a:defRPr sz="2000"/>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51E3EE-BAC0-FE44-8964-5671B129B09E}" type="datetime1">
              <a:rPr lang="fi-FI" smtClean="0"/>
              <a:t>12.6.2025</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5F7AA0F4-8832-4C98-880F-32049A82B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588616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tsikko, teksti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EF2C59-5C5C-B64C-A942-709B83363EA8}"/>
              </a:ext>
            </a:extLst>
          </p:cNvPr>
          <p:cNvSpPr>
            <a:spLocks noGrp="1"/>
          </p:cNvSpPr>
          <p:nvPr>
            <p:ph type="title"/>
          </p:nvPr>
        </p:nvSpPr>
        <p:spPr>
          <a:xfrm>
            <a:off x="547942" y="683744"/>
            <a:ext cx="5067301" cy="1060926"/>
          </a:xfrm>
          <a:prstGeom prst="rect">
            <a:avLst/>
          </a:prstGeom>
          <a:effectLst/>
        </p:spPr>
        <p:txBody>
          <a:bodyPr anchor="t">
            <a:noAutofit/>
          </a:bodyPr>
          <a:lstStyle>
            <a:lvl1pPr algn="l">
              <a:lnSpc>
                <a:spcPct val="80000"/>
              </a:lnSpc>
              <a:defRPr sz="4400"/>
            </a:lvl1pPr>
          </a:lstStyle>
          <a:p>
            <a:r>
              <a:rPr lang="fi-FI"/>
              <a:t>Muokkaa </a:t>
            </a:r>
            <a:r>
              <a:rPr lang="fi-FI" err="1"/>
              <a:t>ots</a:t>
            </a:r>
            <a:r>
              <a:rPr lang="fi-FI"/>
              <a:t>. </a:t>
            </a:r>
            <a:r>
              <a:rPr lang="fi-FI" err="1"/>
              <a:t>perustyyl</a:t>
            </a:r>
            <a:r>
              <a:rPr lang="fi-FI"/>
              <a:t>. </a:t>
            </a:r>
          </a:p>
        </p:txBody>
      </p:sp>
      <p:sp>
        <p:nvSpPr>
          <p:cNvPr id="17" name="Sisällön paikkamerkki 3">
            <a:extLst>
              <a:ext uri="{FF2B5EF4-FFF2-40B4-BE49-F238E27FC236}">
                <a16:creationId xmlns:a16="http://schemas.microsoft.com/office/drawing/2014/main" id="{BAAD8882-CAED-0944-B454-3E362FFEA82A}"/>
              </a:ext>
            </a:extLst>
          </p:cNvPr>
          <p:cNvSpPr>
            <a:spLocks noGrp="1"/>
          </p:cNvSpPr>
          <p:nvPr>
            <p:ph sz="quarter" idx="15"/>
          </p:nvPr>
        </p:nvSpPr>
        <p:spPr>
          <a:xfrm>
            <a:off x="547944" y="2163098"/>
            <a:ext cx="5067300" cy="4074508"/>
          </a:xfrm>
          <a:effectLst/>
        </p:spPr>
        <p:txBody>
          <a:bodyPr>
            <a:normAutofit/>
          </a:bodyPr>
          <a:lstStyle>
            <a:lvl1pPr marL="342900" indent="-342900" algn="l">
              <a:buClr>
                <a:schemeClr val="accent6"/>
              </a:buClr>
              <a:buFont typeface="Arial" panose="020B0604020202020204" pitchFamily="34" charset="0"/>
              <a:buChar char="•"/>
              <a:defRPr sz="2400"/>
            </a:lvl1pPr>
            <a:lvl2pPr algn="l">
              <a:buClr>
                <a:schemeClr val="tx1"/>
              </a:buClr>
              <a:defRPr sz="2000"/>
            </a:lvl2pPr>
            <a:lvl3pPr marL="1143000" indent="-228600" algn="l">
              <a:buClr>
                <a:schemeClr val="tx1"/>
              </a:buClr>
              <a:buFont typeface="Wingdings" pitchFamily="2" charset="2"/>
              <a:buChar char="§"/>
              <a:defRPr/>
            </a:lvl3pPr>
            <a:lvl4pPr marL="1600200" indent="-228600" algn="l">
              <a:buClr>
                <a:schemeClr val="tx1"/>
              </a:buClr>
              <a:buFont typeface="Wingdings" pitchFamily="2" charset="2"/>
              <a:buChar char="§"/>
              <a:defRPr sz="1600"/>
            </a:lvl4pPr>
            <a:lvl5pPr marL="2057400" indent="-228600" algn="l">
              <a:buClr>
                <a:schemeClr val="tx1"/>
              </a:buClr>
              <a:buFont typeface="Wingdings" pitchFamily="2" charset="2"/>
              <a:buChar char="§"/>
              <a:defRPr sz="1600"/>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0" name="Päivämäärän paikkamerkki 3">
            <a:extLst>
              <a:ext uri="{FF2B5EF4-FFF2-40B4-BE49-F238E27FC236}">
                <a16:creationId xmlns:a16="http://schemas.microsoft.com/office/drawing/2014/main" id="{C35A80A9-F689-254A-9877-D83262B3882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C1396E-2123-BA4A-BE4B-59731CDCCC2B}" type="datetime1">
              <a:rPr lang="fi-FI" smtClean="0"/>
              <a:t>12.6.2025</a:t>
            </a:fld>
            <a:endParaRPr lang="fi-FI"/>
          </a:p>
        </p:txBody>
      </p:sp>
      <p:sp>
        <p:nvSpPr>
          <p:cNvPr id="11" name="Dian numeron paikkamerkki 5">
            <a:extLst>
              <a:ext uri="{FF2B5EF4-FFF2-40B4-BE49-F238E27FC236}">
                <a16:creationId xmlns:a16="http://schemas.microsoft.com/office/drawing/2014/main" id="{05936F28-65A3-F746-805B-242219146F45}"/>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4" name="Kuva 13">
            <a:extLst>
              <a:ext uri="{FF2B5EF4-FFF2-40B4-BE49-F238E27FC236}">
                <a16:creationId xmlns:a16="http://schemas.microsoft.com/office/drawing/2014/main" id="{C51D31CB-0844-C34C-AC5D-61C763D3BC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9" name="Alatunnisteen paikkamerkki 1">
            <a:extLst>
              <a:ext uri="{FF2B5EF4-FFF2-40B4-BE49-F238E27FC236}">
                <a16:creationId xmlns:a16="http://schemas.microsoft.com/office/drawing/2014/main" id="{C599D6C2-7EB9-41C6-B0E2-0885AE33D0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30063234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Otsikko, teksti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EF2C59-5C5C-B64C-A942-709B83363EA8}"/>
              </a:ext>
            </a:extLst>
          </p:cNvPr>
          <p:cNvSpPr>
            <a:spLocks noGrp="1"/>
          </p:cNvSpPr>
          <p:nvPr>
            <p:ph type="title"/>
          </p:nvPr>
        </p:nvSpPr>
        <p:spPr>
          <a:xfrm>
            <a:off x="6280148" y="683744"/>
            <a:ext cx="5067301" cy="1060926"/>
          </a:xfrm>
          <a:prstGeom prst="rect">
            <a:avLst/>
          </a:prstGeom>
          <a:effectLst/>
        </p:spPr>
        <p:txBody>
          <a:bodyPr anchor="t">
            <a:noAutofit/>
          </a:bodyPr>
          <a:lstStyle>
            <a:lvl1pPr algn="l">
              <a:lnSpc>
                <a:spcPct val="80000"/>
              </a:lnSpc>
              <a:defRPr sz="4400"/>
            </a:lvl1pPr>
          </a:lstStyle>
          <a:p>
            <a:r>
              <a:rPr lang="fi-FI"/>
              <a:t>Muokkaa </a:t>
            </a:r>
            <a:r>
              <a:rPr lang="fi-FI" err="1"/>
              <a:t>ots</a:t>
            </a:r>
            <a:r>
              <a:rPr lang="fi-FI"/>
              <a:t>. </a:t>
            </a:r>
            <a:r>
              <a:rPr lang="fi-FI" err="1"/>
              <a:t>perustyyl</a:t>
            </a:r>
            <a:r>
              <a:rPr lang="fi-FI"/>
              <a:t>. </a:t>
            </a:r>
          </a:p>
        </p:txBody>
      </p:sp>
      <p:sp>
        <p:nvSpPr>
          <p:cNvPr id="17" name="Sisällön paikkamerkki 3">
            <a:extLst>
              <a:ext uri="{FF2B5EF4-FFF2-40B4-BE49-F238E27FC236}">
                <a16:creationId xmlns:a16="http://schemas.microsoft.com/office/drawing/2014/main" id="{BAAD8882-CAED-0944-B454-3E362FFEA82A}"/>
              </a:ext>
            </a:extLst>
          </p:cNvPr>
          <p:cNvSpPr>
            <a:spLocks noGrp="1"/>
          </p:cNvSpPr>
          <p:nvPr>
            <p:ph sz="quarter" idx="15"/>
          </p:nvPr>
        </p:nvSpPr>
        <p:spPr>
          <a:xfrm>
            <a:off x="6280150" y="2163098"/>
            <a:ext cx="5067300" cy="4074508"/>
          </a:xfrm>
          <a:effectLst/>
        </p:spPr>
        <p:txBody>
          <a:bodyPr>
            <a:normAutofit/>
          </a:bodyPr>
          <a:lstStyle>
            <a:lvl1pPr marL="342900" indent="-342900" algn="l">
              <a:buClr>
                <a:schemeClr val="accent6"/>
              </a:buClr>
              <a:buFont typeface="Arial" panose="020B0604020202020204" pitchFamily="34" charset="0"/>
              <a:buChar char="•"/>
              <a:defRPr sz="2400"/>
            </a:lvl1pPr>
            <a:lvl2pPr algn="l">
              <a:buClr>
                <a:schemeClr val="tx1"/>
              </a:buClr>
              <a:defRPr sz="2000"/>
            </a:lvl2pPr>
            <a:lvl3pPr marL="1143000" indent="-228600" algn="l">
              <a:buClr>
                <a:schemeClr val="tx1"/>
              </a:buClr>
              <a:buFont typeface="Wingdings" pitchFamily="2" charset="2"/>
              <a:buChar char="§"/>
              <a:defRPr/>
            </a:lvl3pPr>
            <a:lvl4pPr marL="1600200" indent="-228600" algn="l">
              <a:buClr>
                <a:schemeClr val="tx1"/>
              </a:buClr>
              <a:buFont typeface="Wingdings" pitchFamily="2" charset="2"/>
              <a:buChar char="§"/>
              <a:defRPr sz="1600"/>
            </a:lvl4pPr>
            <a:lvl5pPr marL="2057400" indent="-228600" algn="l">
              <a:buClr>
                <a:schemeClr val="tx1"/>
              </a:buClr>
              <a:buFont typeface="Wingdings" pitchFamily="2" charset="2"/>
              <a:buChar char="§"/>
              <a:defRPr sz="1600"/>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0" name="Päivämäärän paikkamerkki 3">
            <a:extLst>
              <a:ext uri="{FF2B5EF4-FFF2-40B4-BE49-F238E27FC236}">
                <a16:creationId xmlns:a16="http://schemas.microsoft.com/office/drawing/2014/main" id="{C35A80A9-F689-254A-9877-D83262B3882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FAA0B1-2C5B-CA48-992E-E36854AB65EA}" type="datetime1">
              <a:rPr lang="fi-FI" smtClean="0"/>
              <a:t>12.6.2025</a:t>
            </a:fld>
            <a:endParaRPr lang="fi-FI"/>
          </a:p>
        </p:txBody>
      </p:sp>
      <p:sp>
        <p:nvSpPr>
          <p:cNvPr id="11" name="Dian numeron paikkamerkki 5">
            <a:extLst>
              <a:ext uri="{FF2B5EF4-FFF2-40B4-BE49-F238E27FC236}">
                <a16:creationId xmlns:a16="http://schemas.microsoft.com/office/drawing/2014/main" id="{05936F28-65A3-F746-805B-242219146F45}"/>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4" name="Kuva 13">
            <a:extLst>
              <a:ext uri="{FF2B5EF4-FFF2-40B4-BE49-F238E27FC236}">
                <a16:creationId xmlns:a16="http://schemas.microsoft.com/office/drawing/2014/main" id="{C51D31CB-0844-C34C-AC5D-61C763D3BC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9" name="Alatunnisteen paikkamerkki 1">
            <a:extLst>
              <a:ext uri="{FF2B5EF4-FFF2-40B4-BE49-F238E27FC236}">
                <a16:creationId xmlns:a16="http://schemas.microsoft.com/office/drawing/2014/main" id="{C599D6C2-7EB9-41C6-B0E2-0885AE33D0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36315199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Otsikko, teksti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EF2C59-5C5C-B64C-A942-709B83363EA8}"/>
              </a:ext>
            </a:extLst>
          </p:cNvPr>
          <p:cNvSpPr>
            <a:spLocks noGrp="1"/>
          </p:cNvSpPr>
          <p:nvPr>
            <p:ph type="title"/>
          </p:nvPr>
        </p:nvSpPr>
        <p:spPr>
          <a:xfrm>
            <a:off x="831850" y="683744"/>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13" name="Sisällön paikkamerkki 12">
            <a:extLst>
              <a:ext uri="{FF2B5EF4-FFF2-40B4-BE49-F238E27FC236}">
                <a16:creationId xmlns:a16="http://schemas.microsoft.com/office/drawing/2014/main" id="{7A8DE876-7802-F443-B27E-BF46C207122D}"/>
              </a:ext>
            </a:extLst>
          </p:cNvPr>
          <p:cNvSpPr>
            <a:spLocks noGrp="1"/>
          </p:cNvSpPr>
          <p:nvPr>
            <p:ph sz="quarter" idx="14" hasCustomPrompt="1"/>
          </p:nvPr>
        </p:nvSpPr>
        <p:spPr>
          <a:xfrm>
            <a:off x="822215" y="1780614"/>
            <a:ext cx="10525236" cy="611823"/>
          </a:xfrm>
          <a:effectLst/>
        </p:spPr>
        <p:txBody>
          <a:bodyPr>
            <a:normAutofit/>
          </a:bodyPr>
          <a:lstStyle>
            <a:lvl1pPr marL="0" indent="0" algn="ctr">
              <a:buNone/>
              <a:defRPr sz="2400" i="1"/>
            </a:lvl1pPr>
          </a:lstStyle>
          <a:p>
            <a:r>
              <a:rPr lang="fi-FI"/>
              <a:t>Otsikko</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31850" y="2577783"/>
            <a:ext cx="4966522" cy="3642042"/>
          </a:xfrm>
          <a:prstGeom prst="rect">
            <a:avLst/>
          </a:prstGeom>
          <a:effectLst/>
        </p:spPr>
        <p:txBody>
          <a:bodyPr/>
          <a:lstStyle>
            <a:lvl1pPr marL="342900" indent="-342900" algn="l">
              <a:buClr>
                <a:schemeClr val="tx1"/>
              </a:buClr>
              <a:buFont typeface="Arial" panose="020B0604020202020204" pitchFamily="34" charset="0"/>
              <a:buChar char="•"/>
              <a:defRPr sz="2400">
                <a:solidFill>
                  <a:schemeClr val="tx1">
                    <a:tint val="75000"/>
                  </a:schemeClr>
                </a:solidFill>
              </a:defRPr>
            </a:lvl1pPr>
            <a:lvl2pPr marL="800100" indent="-342900" algn="l">
              <a:buClr>
                <a:schemeClr val="tx1"/>
              </a:buClr>
              <a:buFont typeface="Courier New" panose="02070309020205020404" pitchFamily="49" charset="0"/>
              <a:buChar char="o"/>
              <a:defRPr sz="2000">
                <a:solidFill>
                  <a:schemeClr val="tx1">
                    <a:tint val="75000"/>
                  </a:schemeClr>
                </a:solidFill>
              </a:defRPr>
            </a:lvl2pPr>
            <a:lvl3pPr marL="1200150" indent="-285750" algn="l">
              <a:buClr>
                <a:schemeClr val="tx1"/>
              </a:buClr>
              <a:buFont typeface="Wingdings" pitchFamily="2" charset="2"/>
              <a:buChar char="§"/>
              <a:defRPr sz="1800">
                <a:solidFill>
                  <a:schemeClr val="tx1">
                    <a:tint val="75000"/>
                  </a:schemeClr>
                </a:solidFill>
              </a:defRPr>
            </a:lvl3pPr>
            <a:lvl4pPr marL="1657350" indent="-285750" algn="l">
              <a:buClr>
                <a:schemeClr val="tx1"/>
              </a:buClr>
              <a:buFont typeface="Wingdings" pitchFamily="2" charset="2"/>
              <a:buChar char="§"/>
              <a:defRPr sz="1600">
                <a:solidFill>
                  <a:schemeClr val="tx1">
                    <a:tint val="75000"/>
                  </a:schemeClr>
                </a:solidFill>
              </a:defRPr>
            </a:lvl4pPr>
            <a:lvl5pPr marL="2114550" indent="-285750" algn="l">
              <a:buClr>
                <a:schemeClr val="tx1"/>
              </a:buClr>
              <a:buFont typeface="Wingdings" pitchFamily="2" charset="2"/>
              <a:buChar char="§"/>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7" name="Sisällön paikkamerkki 3">
            <a:extLst>
              <a:ext uri="{FF2B5EF4-FFF2-40B4-BE49-F238E27FC236}">
                <a16:creationId xmlns:a16="http://schemas.microsoft.com/office/drawing/2014/main" id="{BAAD8882-CAED-0944-B454-3E362FFEA82A}"/>
              </a:ext>
            </a:extLst>
          </p:cNvPr>
          <p:cNvSpPr>
            <a:spLocks noGrp="1"/>
          </p:cNvSpPr>
          <p:nvPr>
            <p:ph sz="quarter" idx="15"/>
          </p:nvPr>
        </p:nvSpPr>
        <p:spPr>
          <a:xfrm>
            <a:off x="6280150" y="2595880"/>
            <a:ext cx="5067300" cy="3641725"/>
          </a:xfrm>
          <a:effectLst/>
        </p:spPr>
        <p:txBody>
          <a:bodyPr>
            <a:normAutofit/>
          </a:bodyPr>
          <a:lstStyle>
            <a:lvl1pPr marL="342900" indent="-342900" algn="l">
              <a:buClr>
                <a:schemeClr val="tx1"/>
              </a:buClr>
              <a:buFont typeface="Arial" panose="020B0604020202020204" pitchFamily="34" charset="0"/>
              <a:buChar char="•"/>
              <a:defRPr sz="2400"/>
            </a:lvl1pPr>
            <a:lvl2pPr algn="l">
              <a:buClr>
                <a:schemeClr val="tx1"/>
              </a:buClr>
              <a:defRPr sz="2000"/>
            </a:lvl2pPr>
            <a:lvl3pPr marL="1143000" indent="-228600" algn="l">
              <a:buClr>
                <a:schemeClr val="tx1"/>
              </a:buClr>
              <a:buFont typeface="Wingdings" pitchFamily="2" charset="2"/>
              <a:buChar char="§"/>
              <a:defRPr/>
            </a:lvl3pPr>
            <a:lvl4pPr marL="1600200" indent="-228600" algn="l">
              <a:buClr>
                <a:schemeClr val="tx1"/>
              </a:buClr>
              <a:buFont typeface="Wingdings" pitchFamily="2" charset="2"/>
              <a:buChar char="§"/>
              <a:defRPr sz="1600"/>
            </a:lvl4pPr>
            <a:lvl5pPr marL="2057400" indent="-228600" algn="l">
              <a:buClr>
                <a:schemeClr val="tx1"/>
              </a:buClr>
              <a:buFont typeface="Wingdings" pitchFamily="2" charset="2"/>
              <a:buChar char="§"/>
              <a:defRPr sz="1600"/>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0" name="Päivämäärän paikkamerkki 3">
            <a:extLst>
              <a:ext uri="{FF2B5EF4-FFF2-40B4-BE49-F238E27FC236}">
                <a16:creationId xmlns:a16="http://schemas.microsoft.com/office/drawing/2014/main" id="{C35A80A9-F689-254A-9877-D83262B3882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54714E-591B-6547-B74D-E4BA98630745}" type="datetime1">
              <a:rPr lang="fi-FI" smtClean="0"/>
              <a:t>12.6.2025</a:t>
            </a:fld>
            <a:endParaRPr lang="fi-FI"/>
          </a:p>
        </p:txBody>
      </p:sp>
      <p:sp>
        <p:nvSpPr>
          <p:cNvPr id="11" name="Dian numeron paikkamerkki 5">
            <a:extLst>
              <a:ext uri="{FF2B5EF4-FFF2-40B4-BE49-F238E27FC236}">
                <a16:creationId xmlns:a16="http://schemas.microsoft.com/office/drawing/2014/main" id="{05936F28-65A3-F746-805B-242219146F45}"/>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4" name="Kuva 13">
            <a:extLst>
              <a:ext uri="{FF2B5EF4-FFF2-40B4-BE49-F238E27FC236}">
                <a16:creationId xmlns:a16="http://schemas.microsoft.com/office/drawing/2014/main" id="{C51D31CB-0844-C34C-AC5D-61C763D3BC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9" name="Alatunnisteen paikkamerkki 1">
            <a:extLst>
              <a:ext uri="{FF2B5EF4-FFF2-40B4-BE49-F238E27FC236}">
                <a16:creationId xmlns:a16="http://schemas.microsoft.com/office/drawing/2014/main" id="{C599D6C2-7EB9-41C6-B0E2-0885AE33D0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14232735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1740275"/>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2837146"/>
            <a:ext cx="10525236" cy="2123934"/>
          </a:xfrm>
          <a:effectLst/>
        </p:spPr>
        <p:txBody>
          <a:bodyPr>
            <a:normAutofit/>
          </a:bodyPr>
          <a:lstStyle>
            <a:lvl1pPr marL="0" indent="0" algn="ctr">
              <a:buNone/>
              <a:defRPr sz="2400" i="1"/>
            </a:lvl1pPr>
          </a:lstStyle>
          <a:p>
            <a:r>
              <a:rPr lang="fi-FI"/>
              <a:t>Otsikko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1EE7F5-77A9-C24A-BC91-F17D4D720786}" type="datetime1">
              <a:rPr lang="fi-FI" smtClean="0"/>
              <a:t>12.6.2025</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731D126B-5A40-411B-B642-6F8F323F81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3488286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ininen sisältö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9475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380913" y="714375"/>
            <a:ext cx="10515600" cy="1060926"/>
          </a:xfrm>
          <a:prstGeom prst="rect">
            <a:avLst/>
          </a:prstGeom>
          <a:effectLst/>
        </p:spPr>
        <p:txBody>
          <a:bodyPr anchor="t">
            <a:normAutofit/>
          </a:bodyPr>
          <a:lstStyle>
            <a:lvl1pPr algn="l">
              <a:defRPr sz="4400">
                <a:solidFill>
                  <a:schemeClr val="tx2"/>
                </a:solidFill>
              </a:defRPr>
            </a:lvl1pPr>
          </a:lstStyle>
          <a:p>
            <a:r>
              <a:rPr lang="fi-FI"/>
              <a:t>Muokkaa </a:t>
            </a:r>
            <a:r>
              <a:rPr lang="fi-FI" err="1"/>
              <a:t>ots</a:t>
            </a:r>
            <a:r>
              <a:rPr lang="fi-FI"/>
              <a:t>. </a:t>
            </a:r>
            <a:r>
              <a:rPr lang="fi-FI" err="1"/>
              <a:t>perustyyl</a:t>
            </a:r>
            <a:r>
              <a:rPr lang="fi-FI"/>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394981" y="2011680"/>
            <a:ext cx="10501532" cy="4208145"/>
          </a:xfrm>
          <a:prstGeom prst="rect">
            <a:avLst/>
          </a:prstGeom>
          <a:effectLst/>
        </p:spPr>
        <p:txBody>
          <a:bodyPr>
            <a:normAutofit/>
          </a:bodyPr>
          <a:lstStyle>
            <a:lvl1pPr marL="179388" indent="-179388" algn="l">
              <a:lnSpc>
                <a:spcPct val="100000"/>
              </a:lnSpc>
              <a:buClr>
                <a:schemeClr val="tx2"/>
              </a:buClr>
              <a:buFont typeface="Arial" panose="020B0604020202020204" pitchFamily="34" charset="0"/>
              <a:buChar char="•"/>
              <a:tabLst/>
              <a:defRPr sz="2400">
                <a:solidFill>
                  <a:schemeClr val="tx2"/>
                </a:solidFill>
              </a:defRPr>
            </a:lvl1pPr>
            <a:lvl2pPr marL="800100" indent="-342900" algn="l">
              <a:lnSpc>
                <a:spcPct val="100000"/>
              </a:lnSpc>
              <a:buClr>
                <a:schemeClr val="tx2"/>
              </a:buClr>
              <a:buFont typeface="Courier New" panose="02070309020205020404" pitchFamily="49" charset="0"/>
              <a:buChar char="o"/>
              <a:defRPr sz="2000">
                <a:solidFill>
                  <a:schemeClr val="tx2"/>
                </a:solidFill>
              </a:defRPr>
            </a:lvl2pPr>
            <a:lvl3pPr marL="1200150" indent="-285750" algn="l">
              <a:lnSpc>
                <a:spcPct val="100000"/>
              </a:lnSpc>
              <a:buClr>
                <a:schemeClr val="tx2"/>
              </a:buClr>
              <a:buFont typeface="Wingdings" pitchFamily="2" charset="2"/>
              <a:buChar char="§"/>
              <a:defRPr sz="1800">
                <a:solidFill>
                  <a:schemeClr val="tx2"/>
                </a:solidFill>
              </a:defRPr>
            </a:lvl3pPr>
            <a:lvl4pPr marL="1657350" indent="-285750" algn="l">
              <a:lnSpc>
                <a:spcPct val="100000"/>
              </a:lnSpc>
              <a:buClr>
                <a:schemeClr val="tx2"/>
              </a:buClr>
              <a:buFont typeface="Wingdings" pitchFamily="2" charset="2"/>
              <a:buChar char="§"/>
              <a:defRPr sz="1600">
                <a:solidFill>
                  <a:schemeClr val="tx2"/>
                </a:solidFill>
              </a:defRPr>
            </a:lvl4pPr>
            <a:lvl5pPr marL="2114550" indent="-285750" algn="l">
              <a:lnSpc>
                <a:spcPct val="100000"/>
              </a:lnSpc>
              <a:buClr>
                <a:schemeClr val="tx2"/>
              </a:buClr>
              <a:buFont typeface="Wingdings" pitchFamily="2" charset="2"/>
              <a:buChar char="§"/>
              <a:defRPr sz="1600">
                <a:solidFill>
                  <a:schemeClr val="tx2"/>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E9068364-75A1-2243-8411-DE85A408B1C3}" type="datetime1">
              <a:rPr lang="fi-FI" smtClean="0"/>
              <a:t>12.6.2025</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7" name="Alatunnisteen paikkamerkki 6">
            <a:extLst>
              <a:ext uri="{FF2B5EF4-FFF2-40B4-BE49-F238E27FC236}">
                <a16:creationId xmlns:a16="http://schemas.microsoft.com/office/drawing/2014/main" id="{288D8BBB-D8B9-472B-BF13-8FEF001B6F48}"/>
              </a:ext>
            </a:extLst>
          </p:cNvPr>
          <p:cNvSpPr>
            <a:spLocks noGrp="1"/>
          </p:cNvSpPr>
          <p:nvPr>
            <p:ph type="ftr" sz="quarter" idx="11"/>
          </p:nvPr>
        </p:nvSpPr>
        <p:spPr>
          <a:xfrm>
            <a:off x="4121668" y="6356350"/>
            <a:ext cx="3935963" cy="365125"/>
          </a:xfrm>
        </p:spPr>
        <p:txBody>
          <a:bodyPr/>
          <a:lstStyle/>
          <a:p>
            <a:endParaRPr lang="fi-FI"/>
          </a:p>
        </p:txBody>
      </p:sp>
    </p:spTree>
    <p:extLst>
      <p:ext uri="{BB962C8B-B14F-4D97-AF65-F5344CB8AC3E}">
        <p14:creationId xmlns:p14="http://schemas.microsoft.com/office/powerpoint/2010/main" val="21820909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Osan ylätunniste">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45918" y="2011680"/>
            <a:ext cx="7478268" cy="4208145"/>
          </a:xfrm>
          <a:prstGeom prst="rect">
            <a:avLst/>
          </a:prstGeom>
          <a:effectLst/>
        </p:spPr>
        <p:txBody>
          <a:bodyPr>
            <a:normAutofit/>
          </a:bodyPr>
          <a:lstStyle>
            <a:lvl1pPr marL="342900" indent="-342900" algn="l">
              <a:lnSpc>
                <a:spcPct val="100000"/>
              </a:lnSpc>
              <a:buClr>
                <a:schemeClr val="tx2"/>
              </a:buClr>
              <a:buFont typeface="Arial" panose="020B0604020202020204" pitchFamily="34" charset="0"/>
              <a:buChar char="•"/>
              <a:defRPr sz="2400">
                <a:solidFill>
                  <a:schemeClr val="tx1">
                    <a:lumMod val="90000"/>
                    <a:lumOff val="10000"/>
                  </a:schemeClr>
                </a:solidFill>
              </a:defRPr>
            </a:lvl1pPr>
            <a:lvl2pPr marL="800100" indent="-342900" algn="l">
              <a:lnSpc>
                <a:spcPct val="100000"/>
              </a:lnSpc>
              <a:buClr>
                <a:schemeClr val="tx2"/>
              </a:buClr>
              <a:buFont typeface="Courier New" panose="02070309020205020404" pitchFamily="49" charset="0"/>
              <a:buChar char="o"/>
              <a:defRPr sz="2000">
                <a:solidFill>
                  <a:schemeClr val="tx1">
                    <a:lumMod val="90000"/>
                    <a:lumOff val="10000"/>
                  </a:schemeClr>
                </a:solidFill>
              </a:defRPr>
            </a:lvl2pPr>
            <a:lvl3pPr marL="1200150" indent="-285750" algn="l">
              <a:lnSpc>
                <a:spcPct val="100000"/>
              </a:lnSpc>
              <a:buClr>
                <a:schemeClr val="tx2"/>
              </a:buClr>
              <a:buFont typeface="Wingdings" pitchFamily="2" charset="2"/>
              <a:buChar char="§"/>
              <a:defRPr sz="1800">
                <a:solidFill>
                  <a:schemeClr val="tx1">
                    <a:lumMod val="90000"/>
                    <a:lumOff val="10000"/>
                  </a:schemeClr>
                </a:solidFill>
              </a:defRPr>
            </a:lvl3pPr>
            <a:lvl4pPr marL="1657350" indent="-285750" algn="l">
              <a:lnSpc>
                <a:spcPct val="100000"/>
              </a:lnSpc>
              <a:buClr>
                <a:schemeClr val="tx2"/>
              </a:buClr>
              <a:buFont typeface="Wingdings" pitchFamily="2" charset="2"/>
              <a:buChar char="§"/>
              <a:defRPr sz="1600">
                <a:solidFill>
                  <a:schemeClr val="tx1">
                    <a:lumMod val="90000"/>
                    <a:lumOff val="10000"/>
                  </a:schemeClr>
                </a:solidFill>
              </a:defRPr>
            </a:lvl4pPr>
            <a:lvl5pPr marL="2114550" indent="-285750" algn="l">
              <a:lnSpc>
                <a:spcPct val="100000"/>
              </a:lnSpc>
              <a:buClr>
                <a:schemeClr val="tx2"/>
              </a:buClr>
              <a:buFont typeface="Wingdings" pitchFamily="2" charset="2"/>
              <a:buChar char="§"/>
              <a:defRPr sz="1600">
                <a:solidFill>
                  <a:schemeClr val="tx1">
                    <a:lumMod val="90000"/>
                    <a:lumOff val="10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14375"/>
            <a:ext cx="10515600" cy="1060926"/>
          </a:xfrm>
          <a:prstGeom prst="rect">
            <a:avLst/>
          </a:prstGeom>
          <a:effectLst/>
        </p:spPr>
        <p:txBody>
          <a:bodyPr anchor="t"/>
          <a:lstStyle>
            <a:lvl1pPr algn="ctr">
              <a:defRPr sz="6000">
                <a:solidFill>
                  <a:schemeClr val="tx2"/>
                </a:solidFill>
              </a:defRPr>
            </a:lvl1pPr>
          </a:lstStyle>
          <a:p>
            <a:r>
              <a:rPr lang="fi-FI"/>
              <a:t>Muokkaa </a:t>
            </a:r>
            <a:r>
              <a:rPr lang="fi-FI" err="1"/>
              <a:t>ots</a:t>
            </a:r>
            <a:r>
              <a:rPr lang="fi-FI"/>
              <a:t>. </a:t>
            </a:r>
            <a:r>
              <a:rPr lang="fi-FI" err="1"/>
              <a:t>perustyyl</a:t>
            </a:r>
            <a:r>
              <a:rPr lang="fi-FI"/>
              <a:t>. </a:t>
            </a:r>
          </a:p>
        </p:txBody>
      </p:sp>
    </p:spTree>
    <p:extLst>
      <p:ext uri="{BB962C8B-B14F-4D97-AF65-F5344CB8AC3E}">
        <p14:creationId xmlns:p14="http://schemas.microsoft.com/office/powerpoint/2010/main" val="31444746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38342-00D7-0845-B880-B2374FFFA1EF}"/>
              </a:ext>
            </a:extLst>
          </p:cNvPr>
          <p:cNvSpPr>
            <a:spLocks noGrp="1"/>
          </p:cNvSpPr>
          <p:nvPr>
            <p:ph type="title"/>
          </p:nvPr>
        </p:nvSpPr>
        <p:spPr/>
        <p:txBody>
          <a:bodyPr/>
          <a:lstStyle>
            <a:lvl1pPr algn="ctr">
              <a:defRPr/>
            </a:lvl1pPr>
          </a:lstStyle>
          <a:p>
            <a:r>
              <a:rPr lang="en-GB"/>
              <a:t>Click to edit Master title style</a:t>
            </a:r>
            <a:endParaRPr lang="en-FI"/>
          </a:p>
        </p:txBody>
      </p:sp>
      <p:sp>
        <p:nvSpPr>
          <p:cNvPr id="3" name="Tekstin paikkamerkki 2">
            <a:extLst>
              <a:ext uri="{FF2B5EF4-FFF2-40B4-BE49-F238E27FC236}">
                <a16:creationId xmlns:a16="http://schemas.microsoft.com/office/drawing/2014/main" id="{186E968F-7247-E84D-84DA-28D1452E1B0D}"/>
              </a:ext>
            </a:extLst>
          </p:cNvPr>
          <p:cNvSpPr>
            <a:spLocks noGrp="1"/>
          </p:cNvSpPr>
          <p:nvPr>
            <p:ph type="body" idx="1" hasCustomPrompt="1"/>
          </p:nvPr>
        </p:nvSpPr>
        <p:spPr>
          <a:xfrm>
            <a:off x="845918" y="2011680"/>
            <a:ext cx="7478268" cy="4208145"/>
          </a:xfrm>
          <a:prstGeom prst="rect">
            <a:avLst/>
          </a:prstGeom>
          <a:effectLst/>
        </p:spPr>
        <p:txBody>
          <a:bodyPr>
            <a:normAutofit/>
          </a:bodyPr>
          <a:lstStyle>
            <a:lvl1pPr marL="342900" indent="-342900" algn="l">
              <a:lnSpc>
                <a:spcPct val="100000"/>
              </a:lnSpc>
              <a:buClr>
                <a:schemeClr val="tx2"/>
              </a:buClr>
              <a:buFont typeface="Arial" panose="020B0604020202020204" pitchFamily="34" charset="0"/>
              <a:buChar char="•"/>
              <a:defRPr sz="1800">
                <a:solidFill>
                  <a:schemeClr val="tx1">
                    <a:lumMod val="90000"/>
                    <a:lumOff val="10000"/>
                  </a:schemeClr>
                </a:solidFill>
              </a:defRPr>
            </a:lvl1pPr>
            <a:lvl2pPr marL="800100" indent="-342900" algn="l">
              <a:lnSpc>
                <a:spcPct val="100000"/>
              </a:lnSpc>
              <a:buClr>
                <a:schemeClr val="tx2"/>
              </a:buClr>
              <a:buFont typeface="Courier New" panose="02070309020205020404" pitchFamily="49" charset="0"/>
              <a:buChar char="o"/>
              <a:defRPr sz="1200">
                <a:solidFill>
                  <a:schemeClr val="tx1">
                    <a:lumMod val="90000"/>
                    <a:lumOff val="10000"/>
                  </a:schemeClr>
                </a:solidFill>
              </a:defRPr>
            </a:lvl2pPr>
            <a:lvl3pPr marL="1200150" indent="-285750" algn="l">
              <a:lnSpc>
                <a:spcPct val="100000"/>
              </a:lnSpc>
              <a:buClr>
                <a:schemeClr val="tx2"/>
              </a:buClr>
              <a:buFont typeface="Wingdings" pitchFamily="2" charset="2"/>
              <a:buChar char="§"/>
              <a:defRPr sz="1000">
                <a:solidFill>
                  <a:schemeClr val="tx1">
                    <a:lumMod val="90000"/>
                    <a:lumOff val="10000"/>
                  </a:schemeClr>
                </a:solidFill>
              </a:defRPr>
            </a:lvl3pPr>
            <a:lvl4pPr marL="1657350" indent="-285750" algn="l">
              <a:lnSpc>
                <a:spcPct val="100000"/>
              </a:lnSpc>
              <a:buClr>
                <a:schemeClr val="tx2"/>
              </a:buClr>
              <a:buFont typeface="Wingdings" pitchFamily="2" charset="2"/>
              <a:buChar char="§"/>
              <a:defRPr sz="800">
                <a:solidFill>
                  <a:schemeClr val="tx1">
                    <a:lumMod val="90000"/>
                    <a:lumOff val="10000"/>
                  </a:schemeClr>
                </a:solidFill>
              </a:defRPr>
            </a:lvl4pPr>
            <a:lvl5pPr marL="2114550" indent="-285750" algn="l">
              <a:lnSpc>
                <a:spcPct val="100000"/>
              </a:lnSpc>
              <a:buClr>
                <a:schemeClr val="tx2"/>
              </a:buClr>
              <a:buFont typeface="Wingdings" pitchFamily="2" charset="2"/>
              <a:buChar char="§"/>
              <a:defRPr sz="1000">
                <a:solidFill>
                  <a:schemeClr val="tx1">
                    <a:lumMod val="90000"/>
                    <a:lumOff val="10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10319764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Otsikkodia">
    <p:spTree>
      <p:nvGrpSpPr>
        <p:cNvPr id="1" name=""/>
        <p:cNvGrpSpPr/>
        <p:nvPr/>
      </p:nvGrpSpPr>
      <p:grpSpPr>
        <a:xfrm>
          <a:off x="0" y="0"/>
          <a:ext cx="0" cy="0"/>
          <a:chOff x="0" y="0"/>
          <a:chExt cx="0" cy="0"/>
        </a:xfrm>
      </p:grpSpPr>
      <p:sp>
        <p:nvSpPr>
          <p:cNvPr id="11" name="Kuvan paikkamerkki 10">
            <a:extLst>
              <a:ext uri="{FF2B5EF4-FFF2-40B4-BE49-F238E27FC236}">
                <a16:creationId xmlns:a16="http://schemas.microsoft.com/office/drawing/2014/main" id="{2D097928-8342-9F4E-8AAF-C00CFD6EB29A}"/>
              </a:ext>
            </a:extLst>
          </p:cNvPr>
          <p:cNvSpPr>
            <a:spLocks noGrp="1"/>
          </p:cNvSpPr>
          <p:nvPr>
            <p:ph type="pic" sz="quarter" idx="13" hasCustomPrompt="1"/>
          </p:nvPr>
        </p:nvSpPr>
        <p:spPr>
          <a:xfrm>
            <a:off x="0" y="0"/>
            <a:ext cx="12192000" cy="6858000"/>
          </a:xfrm>
        </p:spPr>
        <p:txBody>
          <a:bodyPr>
            <a:normAutofit/>
          </a:bodyPr>
          <a:lstStyle>
            <a:lvl1pPr marL="0" indent="0">
              <a:buNone/>
              <a:tabLst>
                <a:tab pos="3200400" algn="l"/>
              </a:tabLst>
              <a:defRPr sz="1800"/>
            </a:lvl1pPr>
          </a:lstStyle>
          <a:p>
            <a:r>
              <a:rPr lang="fi-FI"/>
              <a:t>Lisää kuva tiedostoista -&gt; valitse ”Järjestä </a:t>
            </a:r>
            <a:r>
              <a:rPr lang="fi-FI" err="1"/>
              <a:t>objetktit</a:t>
            </a:r>
            <a:r>
              <a:rPr lang="fi-FI"/>
              <a:t>” -&gt; vie kuva taakse</a:t>
            </a:r>
          </a:p>
        </p:txBody>
      </p:sp>
      <p:sp>
        <p:nvSpPr>
          <p:cNvPr id="2" name="Otsikko 1">
            <a:extLst>
              <a:ext uri="{FF2B5EF4-FFF2-40B4-BE49-F238E27FC236}">
                <a16:creationId xmlns:a16="http://schemas.microsoft.com/office/drawing/2014/main" id="{57035436-5929-2E40-834E-F6CEBAD568B7}"/>
              </a:ext>
            </a:extLst>
          </p:cNvPr>
          <p:cNvSpPr>
            <a:spLocks noGrp="1"/>
          </p:cNvSpPr>
          <p:nvPr>
            <p:ph type="ctrTitle" hasCustomPrompt="1"/>
          </p:nvPr>
        </p:nvSpPr>
        <p:spPr>
          <a:xfrm>
            <a:off x="0" y="2434728"/>
            <a:ext cx="12192000" cy="1161147"/>
          </a:xfrm>
        </p:spPr>
        <p:txBody>
          <a:bodyPr anchor="b">
            <a:noAutofit/>
          </a:bodyPr>
          <a:lstStyle>
            <a:lvl1pPr algn="ctr">
              <a:defRPr sz="9000"/>
            </a:lvl1pPr>
          </a:lstStyle>
          <a:p>
            <a:r>
              <a:rPr lang="fi-FI"/>
              <a:t>SANA</a:t>
            </a:r>
          </a:p>
        </p:txBody>
      </p:sp>
      <p:sp>
        <p:nvSpPr>
          <p:cNvPr id="9" name="Tekstin paikkamerkki 8">
            <a:extLst>
              <a:ext uri="{FF2B5EF4-FFF2-40B4-BE49-F238E27FC236}">
                <a16:creationId xmlns:a16="http://schemas.microsoft.com/office/drawing/2014/main" id="{FE052F06-F826-E04E-9712-D1EBB7D1CF41}"/>
              </a:ext>
            </a:extLst>
          </p:cNvPr>
          <p:cNvSpPr>
            <a:spLocks noGrp="1"/>
          </p:cNvSpPr>
          <p:nvPr>
            <p:ph type="body" sz="quarter" idx="10" hasCustomPrompt="1"/>
          </p:nvPr>
        </p:nvSpPr>
        <p:spPr>
          <a:xfrm>
            <a:off x="0" y="3595875"/>
            <a:ext cx="12192000" cy="681311"/>
          </a:xfrm>
        </p:spPr>
        <p:txBody>
          <a:bodyPr>
            <a:normAutofit/>
          </a:bodyPr>
          <a:lstStyle>
            <a:lvl1pPr marL="0" indent="0" algn="ctr">
              <a:buNone/>
              <a:defRPr sz="4000" b="1"/>
            </a:lvl1pPr>
          </a:lstStyle>
          <a:p>
            <a:r>
              <a:rPr lang="fi-FI"/>
              <a:t>TAMPERE.</a:t>
            </a:r>
          </a:p>
        </p:txBody>
      </p:sp>
      <p:sp>
        <p:nvSpPr>
          <p:cNvPr id="7" name="Tekstin paikkamerkki 6">
            <a:extLst>
              <a:ext uri="{FF2B5EF4-FFF2-40B4-BE49-F238E27FC236}">
                <a16:creationId xmlns:a16="http://schemas.microsoft.com/office/drawing/2014/main" id="{2B25C3ED-5AFC-074B-B634-BBA5F3669F7C}"/>
              </a:ext>
            </a:extLst>
          </p:cNvPr>
          <p:cNvSpPr>
            <a:spLocks noGrp="1"/>
          </p:cNvSpPr>
          <p:nvPr>
            <p:ph type="body" sz="quarter" idx="14" hasCustomPrompt="1"/>
          </p:nvPr>
        </p:nvSpPr>
        <p:spPr>
          <a:xfrm>
            <a:off x="4232821" y="5438333"/>
            <a:ext cx="3726359" cy="533205"/>
          </a:xfrm>
          <a:solidFill>
            <a:schemeClr val="accent2"/>
          </a:solidFill>
        </p:spPr>
        <p:txBody>
          <a:bodyPr wrap="none" lIns="180000" tIns="72000" rIns="180000" bIns="72000" anchor="ctr">
            <a:spAutoFit/>
          </a:bodyPr>
          <a:lstStyle>
            <a:lvl1pPr marL="0" indent="0">
              <a:buNone/>
              <a:defRPr/>
            </a:lvl1pPr>
          </a:lstStyle>
          <a:p>
            <a:r>
              <a:rPr lang="fi-FI"/>
              <a:t> lisätekstiä </a:t>
            </a:r>
            <a:r>
              <a:rPr lang="fi-FI" err="1"/>
              <a:t>max</a:t>
            </a:r>
            <a:r>
              <a:rPr lang="fi-FI"/>
              <a:t>. 2 riviä.</a:t>
            </a:r>
          </a:p>
        </p:txBody>
      </p:sp>
      <p:sp>
        <p:nvSpPr>
          <p:cNvPr id="14" name="Tekstin paikkamerkki 13">
            <a:extLst>
              <a:ext uri="{FF2B5EF4-FFF2-40B4-BE49-F238E27FC236}">
                <a16:creationId xmlns:a16="http://schemas.microsoft.com/office/drawing/2014/main" id="{7235C728-BA98-5540-991D-5501A98D2CFF}"/>
              </a:ext>
            </a:extLst>
          </p:cNvPr>
          <p:cNvSpPr>
            <a:spLocks noGrp="1"/>
          </p:cNvSpPr>
          <p:nvPr>
            <p:ph type="body" sz="quarter" idx="15" hasCustomPrompt="1"/>
          </p:nvPr>
        </p:nvSpPr>
        <p:spPr>
          <a:xfrm>
            <a:off x="4208840" y="4757301"/>
            <a:ext cx="3774321" cy="533205"/>
          </a:xfrm>
          <a:solidFill>
            <a:schemeClr val="accent2"/>
          </a:solidFill>
        </p:spPr>
        <p:txBody>
          <a:bodyPr wrap="none" lIns="180000" tIns="72000" rIns="180000" bIns="72000" anchor="ctr" anchorCtr="0">
            <a:spAutoFit/>
          </a:bodyPr>
          <a:lstStyle>
            <a:lvl1pPr marL="0" indent="0">
              <a:buNone/>
              <a:defRPr/>
            </a:lvl1pPr>
          </a:lstStyle>
          <a:p>
            <a:r>
              <a:rPr lang="fi-FI"/>
              <a:t>Lisää tähän tarvittaessa</a:t>
            </a:r>
          </a:p>
        </p:txBody>
      </p:sp>
    </p:spTree>
    <p:extLst>
      <p:ext uri="{BB962C8B-B14F-4D97-AF65-F5344CB8AC3E}">
        <p14:creationId xmlns:p14="http://schemas.microsoft.com/office/powerpoint/2010/main" val="1673253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380913" y="714375"/>
            <a:ext cx="10515600" cy="1060926"/>
          </a:xfrm>
          <a:prstGeom prst="rect">
            <a:avLst/>
          </a:prstGeom>
          <a:effectLst/>
        </p:spPr>
        <p:txBody>
          <a:bodyPr anchor="t">
            <a:normAutofit/>
          </a:bodyPr>
          <a:lstStyle>
            <a:lvl1pPr algn="l">
              <a:defRPr sz="4400">
                <a:solidFill>
                  <a:schemeClr val="tx2"/>
                </a:solidFill>
              </a:defRPr>
            </a:lvl1pPr>
          </a:lstStyle>
          <a:p>
            <a:r>
              <a:rPr lang="fi-FI"/>
              <a:t>Muokkaa </a:t>
            </a:r>
            <a:r>
              <a:rPr lang="fi-FI" err="1"/>
              <a:t>ots</a:t>
            </a:r>
            <a:r>
              <a:rPr lang="fi-FI"/>
              <a:t>. </a:t>
            </a:r>
            <a:r>
              <a:rPr lang="fi-FI" err="1"/>
              <a:t>perustyyl</a:t>
            </a:r>
            <a:r>
              <a:rPr lang="fi-FI"/>
              <a:t>. </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21A3DE51-84B5-564F-BBB1-528BC0871DC6}" type="datetime1">
              <a:rPr lang="fi-FI" smtClean="0"/>
              <a:t>12.6.2025</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7" name="Alatunnisteen paikkamerkki 6">
            <a:extLst>
              <a:ext uri="{FF2B5EF4-FFF2-40B4-BE49-F238E27FC236}">
                <a16:creationId xmlns:a16="http://schemas.microsoft.com/office/drawing/2014/main" id="{288D8BBB-D8B9-472B-BF13-8FEF001B6F48}"/>
              </a:ext>
            </a:extLst>
          </p:cNvPr>
          <p:cNvSpPr>
            <a:spLocks noGrp="1"/>
          </p:cNvSpPr>
          <p:nvPr>
            <p:ph type="ftr" sz="quarter" idx="11"/>
          </p:nvPr>
        </p:nvSpPr>
        <p:spPr>
          <a:xfrm>
            <a:off x="4121668" y="6356350"/>
            <a:ext cx="3935963" cy="365125"/>
          </a:xfrm>
        </p:spPr>
        <p:txBody>
          <a:bodyPr/>
          <a:lstStyle/>
          <a:p>
            <a:endParaRPr lang="fi-FI"/>
          </a:p>
        </p:txBody>
      </p:sp>
    </p:spTree>
    <p:extLst>
      <p:ext uri="{BB962C8B-B14F-4D97-AF65-F5344CB8AC3E}">
        <p14:creationId xmlns:p14="http://schemas.microsoft.com/office/powerpoint/2010/main" val="1718057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yhja_pohj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35E18DDB-A664-284E-A249-43DF8E94FC87}" type="datetime1">
              <a:rPr lang="fi-FI" smtClean="0"/>
              <a:t>12.6.2025</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Tree>
    <p:extLst>
      <p:ext uri="{BB962C8B-B14F-4D97-AF65-F5344CB8AC3E}">
        <p14:creationId xmlns:p14="http://schemas.microsoft.com/office/powerpoint/2010/main" val="1793006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tsikko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655281" y="573817"/>
            <a:ext cx="4930466" cy="1060926"/>
          </a:xfrm>
          <a:prstGeom prst="rect">
            <a:avLst/>
          </a:prstGeom>
          <a:effectLst/>
        </p:spPr>
        <p:txBody>
          <a:bodyPr anchor="t">
            <a:noAutofit/>
          </a:bodyPr>
          <a:lstStyle>
            <a:lvl1pPr algn="l">
              <a:lnSpc>
                <a:spcPct val="80000"/>
              </a:lnSpc>
              <a:defRPr sz="4400"/>
            </a:lvl1pPr>
          </a:lstStyle>
          <a:p>
            <a:r>
              <a:rPr lang="fi-FI"/>
              <a:t>Muokkaa </a:t>
            </a:r>
            <a:r>
              <a:rPr lang="fi-FI" err="1"/>
              <a:t>ots</a:t>
            </a:r>
            <a:r>
              <a:rPr lang="fi-FI"/>
              <a:t>. </a:t>
            </a:r>
            <a:r>
              <a:rPr lang="fi-FI" err="1"/>
              <a:t>perustyyl</a:t>
            </a:r>
            <a:r>
              <a:rPr lang="fi-FI"/>
              <a:t>. </a:t>
            </a:r>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p:nvPr>
        </p:nvSpPr>
        <p:spPr>
          <a:xfrm>
            <a:off x="655281" y="2121104"/>
            <a:ext cx="4728165" cy="4163079"/>
          </a:xfrm>
          <a:effectLst/>
        </p:spPr>
        <p:txBody>
          <a:bodyPr/>
          <a:lstStyle>
            <a:lvl1pPr algn="l">
              <a:buClr>
                <a:schemeClr val="tx2"/>
              </a:buClr>
              <a:defRPr sz="2400">
                <a:solidFill>
                  <a:schemeClr val="tx2"/>
                </a:solidFill>
              </a:defRPr>
            </a:lvl1pPr>
            <a:lvl2pPr algn="l">
              <a:buClr>
                <a:schemeClr val="tx1"/>
              </a:buClr>
              <a:defRPr sz="2000"/>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D1AC09-571D-D04E-ABB2-DDD76FDCDFD7}" type="datetime1">
              <a:rPr lang="fi-FI" smtClean="0"/>
              <a:t>12.6.2025</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7" name="Kuva 6">
            <a:extLst>
              <a:ext uri="{FF2B5EF4-FFF2-40B4-BE49-F238E27FC236}">
                <a16:creationId xmlns:a16="http://schemas.microsoft.com/office/drawing/2014/main" id="{7DEC344F-66C6-4AB1-A5D0-028D84B065E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8" name="Alatunnisteen paikkamerkki 6">
            <a:extLst>
              <a:ext uri="{FF2B5EF4-FFF2-40B4-BE49-F238E27FC236}">
                <a16:creationId xmlns:a16="http://schemas.microsoft.com/office/drawing/2014/main" id="{EF66A10E-4733-4BA7-8132-A2EB004F951C}"/>
              </a:ext>
            </a:extLst>
          </p:cNvPr>
          <p:cNvSpPr>
            <a:spLocks noGrp="1"/>
          </p:cNvSpPr>
          <p:nvPr>
            <p:ph type="ftr" sz="quarter" idx="11"/>
          </p:nvPr>
        </p:nvSpPr>
        <p:spPr>
          <a:xfrm>
            <a:off x="4121668" y="6356350"/>
            <a:ext cx="3935963" cy="365125"/>
          </a:xfrm>
        </p:spPr>
        <p:txBody>
          <a:bodyPr/>
          <a:lstStyle/>
          <a:p>
            <a:endParaRPr lang="fi-FI"/>
          </a:p>
        </p:txBody>
      </p:sp>
    </p:spTree>
    <p:extLst>
      <p:ext uri="{BB962C8B-B14F-4D97-AF65-F5344CB8AC3E}">
        <p14:creationId xmlns:p14="http://schemas.microsoft.com/office/powerpoint/2010/main" val="90442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Otsikko ja sisältö">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CAD235D-C864-F667-0250-6020F085BCAE}"/>
              </a:ext>
            </a:extLst>
          </p:cNvPr>
          <p:cNvSpPr>
            <a:spLocks noGrp="1" noRot="1" noMove="1" noResize="1" noEditPoints="1" noAdjustHandles="1" noChangeArrowheads="1" noChangeShapeType="1"/>
          </p:cNvSpPr>
          <p:nvPr>
            <p:ph type="pic" sz="quarter" idx="16"/>
          </p:nvPr>
        </p:nvSpPr>
        <p:spPr>
          <a:xfrm>
            <a:off x="0" y="0"/>
            <a:ext cx="12192000" cy="6858000"/>
          </a:xfrm>
          <a:solidFill>
            <a:schemeClr val="accent2">
              <a:lumMod val="20000"/>
              <a:lumOff val="80000"/>
            </a:schemeClr>
          </a:solidFill>
        </p:spPr>
        <p:txBody>
          <a:bodyPr/>
          <a:lstStyle/>
          <a:p>
            <a:endParaRPr lang="en-FI"/>
          </a:p>
        </p:txBody>
      </p:sp>
      <p:sp>
        <p:nvSpPr>
          <p:cNvPr id="14" name="Content Placeholder 13">
            <a:extLst>
              <a:ext uri="{FF2B5EF4-FFF2-40B4-BE49-F238E27FC236}">
                <a16:creationId xmlns:a16="http://schemas.microsoft.com/office/drawing/2014/main" id="{E18593AF-7D37-2628-52EB-45FF26D474AF}"/>
              </a:ext>
            </a:extLst>
          </p:cNvPr>
          <p:cNvSpPr>
            <a:spLocks noGrp="1"/>
          </p:cNvSpPr>
          <p:nvPr>
            <p:ph sz="quarter" idx="17"/>
          </p:nvPr>
        </p:nvSpPr>
        <p:spPr>
          <a:xfrm>
            <a:off x="0" y="0"/>
            <a:ext cx="6121400" cy="6858000"/>
          </a:xfrm>
          <a:solidFill>
            <a:schemeClr val="tx2">
              <a:alpha val="89000"/>
            </a:schemeClr>
          </a:solidFill>
        </p:spPr>
        <p:txBody>
          <a:bodyPr>
            <a:normAutofit/>
          </a:bodyPr>
          <a:lstStyle>
            <a:lvl1pPr>
              <a:defRPr sz="100"/>
            </a:lvl1pPr>
          </a:lstStyle>
          <a:p>
            <a:pPr lvl="0"/>
            <a:endParaRPr lang="en-GB"/>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hasCustomPrompt="1"/>
          </p:nvPr>
        </p:nvSpPr>
        <p:spPr>
          <a:xfrm>
            <a:off x="655281" y="2121104"/>
            <a:ext cx="4728165" cy="4163079"/>
          </a:xfrm>
          <a:effectLst/>
        </p:spPr>
        <p:txBody>
          <a:bodyPr/>
          <a:lstStyle>
            <a:lvl1pPr algn="l">
              <a:buClr>
                <a:schemeClr val="bg1"/>
              </a:buClr>
              <a:defRPr sz="2000">
                <a:solidFill>
                  <a:schemeClr val="bg1"/>
                </a:solidFill>
              </a:defRPr>
            </a:lvl1pPr>
            <a:lvl2pPr algn="l">
              <a:buClr>
                <a:schemeClr val="bg1"/>
              </a:buClr>
              <a:defRPr sz="2000">
                <a:solidFill>
                  <a:schemeClr val="bg1"/>
                </a:solidFill>
              </a:defRPr>
            </a:lvl2pPr>
            <a:lvl3pPr marL="914400" indent="0" algn="l">
              <a:buClr>
                <a:schemeClr val="tx1"/>
              </a:buClr>
              <a:buFont typeface="Wingdings" pitchFamily="2" charset="2"/>
              <a:buNone/>
              <a:defRPr sz="1800">
                <a:solidFill>
                  <a:schemeClr val="bg1"/>
                </a:solidFill>
              </a:defRPr>
            </a:lvl3pPr>
            <a:lvl4pPr marL="1600200" indent="-228600" algn="l">
              <a:buClr>
                <a:schemeClr val="tx1"/>
              </a:buClr>
              <a:buFont typeface="Wingdings" pitchFamily="2" charset="2"/>
              <a:buChar char="§"/>
              <a:defRPr sz="1600">
                <a:solidFill>
                  <a:schemeClr val="bg1"/>
                </a:solidFill>
              </a:defRPr>
            </a:lvl4pPr>
            <a:lvl5pPr algn="l">
              <a:buClr>
                <a:schemeClr val="tx1"/>
              </a:buClr>
              <a:defRPr sz="1600">
                <a:solidFill>
                  <a:schemeClr val="bg1"/>
                </a:solidFill>
              </a:defRPr>
            </a:lvl5pPr>
          </a:lstStyle>
          <a:p>
            <a:r>
              <a:rPr lang="fi-FI"/>
              <a:t>Muokkaa tekstin perustyylejä</a:t>
            </a:r>
          </a:p>
          <a:p>
            <a:pPr lvl="1"/>
            <a:r>
              <a:rPr lang="fi-FI"/>
              <a:t>toinen taso</a:t>
            </a:r>
          </a:p>
        </p:txBody>
      </p:sp>
      <p:pic>
        <p:nvPicPr>
          <p:cNvPr id="3" name="Kuva 14">
            <a:extLst>
              <a:ext uri="{FF2B5EF4-FFF2-40B4-BE49-F238E27FC236}">
                <a16:creationId xmlns:a16="http://schemas.microsoft.com/office/drawing/2014/main" id="{8E41823A-42C8-67A1-09F6-76DF48561FF6}"/>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0" name="Kuva 7">
            <a:extLst>
              <a:ext uri="{FF2B5EF4-FFF2-40B4-BE49-F238E27FC236}">
                <a16:creationId xmlns:a16="http://schemas.microsoft.com/office/drawing/2014/main" id="{64DC52D6-CE5F-0894-C259-BD410AE52E2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rcRect/>
          <a:stretch/>
        </p:blipFill>
        <p:spPr>
          <a:xfrm>
            <a:off x="248657" y="6351698"/>
            <a:ext cx="1231334" cy="311634"/>
          </a:xfrm>
          <a:prstGeom prst="rect">
            <a:avLst/>
          </a:prstGeom>
        </p:spPr>
      </p:pic>
      <p:sp>
        <p:nvSpPr>
          <p:cNvPr id="18" name="Date Placeholder 17">
            <a:extLst>
              <a:ext uri="{FF2B5EF4-FFF2-40B4-BE49-F238E27FC236}">
                <a16:creationId xmlns:a16="http://schemas.microsoft.com/office/drawing/2014/main" id="{48900134-0426-C864-0C8F-C15AF7A88FA5}"/>
              </a:ext>
            </a:extLst>
          </p:cNvPr>
          <p:cNvSpPr>
            <a:spLocks noGrp="1"/>
          </p:cNvSpPr>
          <p:nvPr>
            <p:ph type="dt" sz="half" idx="18"/>
          </p:nvPr>
        </p:nvSpPr>
        <p:spPr/>
        <p:txBody>
          <a:bodyPr/>
          <a:lstStyle/>
          <a:p>
            <a:fld id="{080695B0-5E78-C144-965A-188F84CF903B}" type="datetime1">
              <a:rPr lang="fi-FI" smtClean="0"/>
              <a:t>12.6.2025</a:t>
            </a:fld>
            <a:endParaRPr lang="fi-FI"/>
          </a:p>
        </p:txBody>
      </p:sp>
      <p:sp>
        <p:nvSpPr>
          <p:cNvPr id="19" name="Footer Placeholder 18">
            <a:extLst>
              <a:ext uri="{FF2B5EF4-FFF2-40B4-BE49-F238E27FC236}">
                <a16:creationId xmlns:a16="http://schemas.microsoft.com/office/drawing/2014/main" id="{B4D14EC8-C169-4443-9E17-5286699CA3FD}"/>
              </a:ext>
            </a:extLst>
          </p:cNvPr>
          <p:cNvSpPr>
            <a:spLocks noGrp="1"/>
          </p:cNvSpPr>
          <p:nvPr>
            <p:ph type="ftr" sz="quarter" idx="19"/>
          </p:nvPr>
        </p:nvSpPr>
        <p:spPr/>
        <p:txBody>
          <a:bodyPr/>
          <a:lstStyle/>
          <a:p>
            <a:endParaRPr lang="fi-FI"/>
          </a:p>
        </p:txBody>
      </p:sp>
      <p:sp>
        <p:nvSpPr>
          <p:cNvPr id="20" name="Slide Number Placeholder 19">
            <a:extLst>
              <a:ext uri="{FF2B5EF4-FFF2-40B4-BE49-F238E27FC236}">
                <a16:creationId xmlns:a16="http://schemas.microsoft.com/office/drawing/2014/main" id="{1FC71ECC-E54A-B903-0A26-B2A0C9F3A6AD}"/>
              </a:ext>
            </a:extLst>
          </p:cNvPr>
          <p:cNvSpPr>
            <a:spLocks noGrp="1"/>
          </p:cNvSpPr>
          <p:nvPr>
            <p:ph type="sldNum" sz="quarter" idx="20"/>
          </p:nvPr>
        </p:nvSpPr>
        <p:spPr/>
        <p:txBody>
          <a:bodyPr/>
          <a:lstStyle/>
          <a:p>
            <a:fld id="{F3EE06F1-2D77-A44E-97FA-F679B9CB76D5}" type="slidenum">
              <a:rPr lang="fi-FI" smtClean="0"/>
              <a:t>‹#›</a:t>
            </a:fld>
            <a:endParaRPr lang="fi-FI"/>
          </a:p>
        </p:txBody>
      </p:sp>
      <p:sp>
        <p:nvSpPr>
          <p:cNvPr id="21" name="Title 20">
            <a:extLst>
              <a:ext uri="{FF2B5EF4-FFF2-40B4-BE49-F238E27FC236}">
                <a16:creationId xmlns:a16="http://schemas.microsoft.com/office/drawing/2014/main" id="{37E8AFB4-FB58-9132-B5AE-72AE55F8529D}"/>
              </a:ext>
            </a:extLst>
          </p:cNvPr>
          <p:cNvSpPr>
            <a:spLocks noGrp="1"/>
          </p:cNvSpPr>
          <p:nvPr>
            <p:ph type="title"/>
          </p:nvPr>
        </p:nvSpPr>
        <p:spPr>
          <a:xfrm>
            <a:off x="646612" y="643799"/>
            <a:ext cx="4892040" cy="1325563"/>
          </a:xfrm>
        </p:spPr>
        <p:txBody>
          <a:bodyPr>
            <a:normAutofit/>
          </a:bodyPr>
          <a:lstStyle>
            <a:lvl1pPr>
              <a:defRPr sz="3600">
                <a:solidFill>
                  <a:schemeClr val="bg1"/>
                </a:solidFill>
              </a:defRPr>
            </a:lvl1pPr>
          </a:lstStyle>
          <a:p>
            <a:r>
              <a:rPr lang="en-GB"/>
              <a:t>Click to edit Master title style</a:t>
            </a:r>
            <a:endParaRPr lang="en-FI"/>
          </a:p>
        </p:txBody>
      </p:sp>
    </p:spTree>
    <p:extLst>
      <p:ext uri="{BB962C8B-B14F-4D97-AF65-F5344CB8AC3E}">
        <p14:creationId xmlns:p14="http://schemas.microsoft.com/office/powerpoint/2010/main" val="6238768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Otsikko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6416984" y="825198"/>
            <a:ext cx="4930466" cy="1060926"/>
          </a:xfrm>
          <a:prstGeom prst="rect">
            <a:avLst/>
          </a:prstGeom>
          <a:effectLst/>
        </p:spPr>
        <p:txBody>
          <a:bodyPr anchor="t">
            <a:noAutofit/>
          </a:bodyPr>
          <a:lstStyle>
            <a:lvl1pPr algn="l">
              <a:lnSpc>
                <a:spcPct val="80000"/>
              </a:lnSpc>
              <a:defRPr sz="4400"/>
            </a:lvl1pPr>
          </a:lstStyle>
          <a:p>
            <a:r>
              <a:rPr lang="fi-FI"/>
              <a:t>Muokkaa </a:t>
            </a:r>
            <a:r>
              <a:rPr lang="fi-FI" err="1"/>
              <a:t>ots</a:t>
            </a:r>
            <a:r>
              <a:rPr lang="fi-FI"/>
              <a:t>. </a:t>
            </a:r>
            <a:r>
              <a:rPr lang="fi-FI" err="1"/>
              <a:t>perustyyl</a:t>
            </a:r>
            <a:r>
              <a:rPr lang="fi-FI"/>
              <a:t>. </a:t>
            </a:r>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p:nvPr>
        </p:nvSpPr>
        <p:spPr>
          <a:xfrm>
            <a:off x="6416984" y="2121104"/>
            <a:ext cx="4728165" cy="4163079"/>
          </a:xfrm>
          <a:effectLst/>
        </p:spPr>
        <p:txBody>
          <a:bodyPr/>
          <a:lstStyle>
            <a:lvl1pPr algn="l">
              <a:buClr>
                <a:schemeClr val="tx2"/>
              </a:buClr>
              <a:defRPr sz="2400">
                <a:solidFill>
                  <a:schemeClr val="tx2"/>
                </a:solidFill>
              </a:defRPr>
            </a:lvl1pPr>
            <a:lvl2pPr algn="l">
              <a:buClr>
                <a:schemeClr val="tx1"/>
              </a:buClr>
              <a:defRPr sz="2000"/>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698E3A-5E8C-2E43-A099-8C2D53E7BB0B}" type="datetime1">
              <a:rPr lang="fi-FI" smtClean="0"/>
              <a:t>12.6.2025</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7" name="Kuva 6">
            <a:extLst>
              <a:ext uri="{FF2B5EF4-FFF2-40B4-BE49-F238E27FC236}">
                <a16:creationId xmlns:a16="http://schemas.microsoft.com/office/drawing/2014/main" id="{7DEC344F-66C6-4AB1-A5D0-028D84B065E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8" name="Alatunnisteen paikkamerkki 6">
            <a:extLst>
              <a:ext uri="{FF2B5EF4-FFF2-40B4-BE49-F238E27FC236}">
                <a16:creationId xmlns:a16="http://schemas.microsoft.com/office/drawing/2014/main" id="{EF66A10E-4733-4BA7-8132-A2EB004F951C}"/>
              </a:ext>
            </a:extLst>
          </p:cNvPr>
          <p:cNvSpPr>
            <a:spLocks noGrp="1"/>
          </p:cNvSpPr>
          <p:nvPr>
            <p:ph type="ftr" sz="quarter" idx="11"/>
          </p:nvPr>
        </p:nvSpPr>
        <p:spPr>
          <a:xfrm>
            <a:off x="4121668" y="6356350"/>
            <a:ext cx="3935963" cy="365125"/>
          </a:xfrm>
        </p:spPr>
        <p:txBody>
          <a:bodyPr/>
          <a:lstStyle/>
          <a:p>
            <a:endParaRPr lang="fi-FI"/>
          </a:p>
        </p:txBody>
      </p:sp>
    </p:spTree>
    <p:extLst>
      <p:ext uri="{BB962C8B-B14F-4D97-AF65-F5344CB8AC3E}">
        <p14:creationId xmlns:p14="http://schemas.microsoft.com/office/powerpoint/2010/main" val="42204956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Otsikko ja sisältö">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id="{EC2FD3CA-AD77-DE2E-68F4-FB89B57163D9}"/>
              </a:ext>
            </a:extLst>
          </p:cNvPr>
          <p:cNvSpPr>
            <a:spLocks noGrp="1" noRot="1" noMove="1" noResize="1" noEditPoints="1" noAdjustHandles="1" noChangeArrowheads="1" noChangeShapeType="1"/>
          </p:cNvSpPr>
          <p:nvPr>
            <p:ph type="pic" sz="quarter" idx="16"/>
          </p:nvPr>
        </p:nvSpPr>
        <p:spPr>
          <a:xfrm>
            <a:off x="0" y="0"/>
            <a:ext cx="12192000" cy="6858000"/>
          </a:xfrm>
          <a:solidFill>
            <a:schemeClr val="accent2">
              <a:lumMod val="20000"/>
              <a:lumOff val="80000"/>
            </a:schemeClr>
          </a:solidFill>
        </p:spPr>
        <p:txBody>
          <a:bodyPr/>
          <a:lstStyle/>
          <a:p>
            <a:endParaRPr lang="en-FI"/>
          </a:p>
        </p:txBody>
      </p:sp>
      <p:sp>
        <p:nvSpPr>
          <p:cNvPr id="6" name="Content Placeholder 13">
            <a:extLst>
              <a:ext uri="{FF2B5EF4-FFF2-40B4-BE49-F238E27FC236}">
                <a16:creationId xmlns:a16="http://schemas.microsoft.com/office/drawing/2014/main" id="{3A732C5B-DD1B-AEA1-8267-65F6288B451F}"/>
              </a:ext>
            </a:extLst>
          </p:cNvPr>
          <p:cNvSpPr>
            <a:spLocks noGrp="1" noRot="1" noMove="1" noResize="1" noEditPoints="1" noAdjustHandles="1" noChangeArrowheads="1" noChangeShapeType="1"/>
          </p:cNvSpPr>
          <p:nvPr>
            <p:ph sz="quarter" idx="21"/>
          </p:nvPr>
        </p:nvSpPr>
        <p:spPr>
          <a:xfrm>
            <a:off x="6070600" y="0"/>
            <a:ext cx="6121400" cy="6858000"/>
          </a:xfrm>
          <a:solidFill>
            <a:schemeClr val="tx2">
              <a:alpha val="89000"/>
            </a:schemeClr>
          </a:solidFill>
        </p:spPr>
        <p:txBody>
          <a:bodyPr>
            <a:normAutofit/>
          </a:bodyPr>
          <a:lstStyle>
            <a:lvl1pPr>
              <a:defRPr sz="100"/>
            </a:lvl1pPr>
          </a:lstStyle>
          <a:p>
            <a:pPr lvl="0"/>
            <a:endParaRPr lang="en-GB"/>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hasCustomPrompt="1"/>
          </p:nvPr>
        </p:nvSpPr>
        <p:spPr>
          <a:xfrm>
            <a:off x="6416984" y="2121104"/>
            <a:ext cx="4728165" cy="4163079"/>
          </a:xfrm>
          <a:effectLst/>
        </p:spPr>
        <p:txBody>
          <a:bodyPr/>
          <a:lstStyle>
            <a:lvl1pPr algn="l">
              <a:buClr>
                <a:schemeClr val="bg1"/>
              </a:buClr>
              <a:defRPr sz="2400">
                <a:solidFill>
                  <a:schemeClr val="bg1"/>
                </a:solidFill>
              </a:defRPr>
            </a:lvl1pPr>
            <a:lvl2pPr algn="l">
              <a:buClr>
                <a:schemeClr val="bg1"/>
              </a:buClr>
              <a:defRPr sz="2000">
                <a:solidFill>
                  <a:schemeClr val="bg1"/>
                </a:solidFill>
              </a:defRPr>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a:t>Muokkaa tekstin perustyylejä</a:t>
            </a:r>
          </a:p>
          <a:p>
            <a:pPr lvl="1"/>
            <a:r>
              <a:rPr lang="fi-FI"/>
              <a:t>toinen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B69009-C391-6644-89C6-DA5C2FDA301E}" type="datetime1">
              <a:rPr lang="fi-FI" smtClean="0"/>
              <a:t>12.6.2025</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sp>
        <p:nvSpPr>
          <p:cNvPr id="8" name="Alatunnisteen paikkamerkki 6">
            <a:extLst>
              <a:ext uri="{FF2B5EF4-FFF2-40B4-BE49-F238E27FC236}">
                <a16:creationId xmlns:a16="http://schemas.microsoft.com/office/drawing/2014/main" id="{EF66A10E-4733-4BA7-8132-A2EB004F951C}"/>
              </a:ext>
            </a:extLst>
          </p:cNvPr>
          <p:cNvSpPr>
            <a:spLocks noGrp="1"/>
          </p:cNvSpPr>
          <p:nvPr>
            <p:ph type="ftr" sz="quarter" idx="11"/>
          </p:nvPr>
        </p:nvSpPr>
        <p:spPr>
          <a:xfrm>
            <a:off x="4121668" y="6356350"/>
            <a:ext cx="3935963" cy="365125"/>
          </a:xfrm>
        </p:spPr>
        <p:txBody>
          <a:bodyPr/>
          <a:lstStyle/>
          <a:p>
            <a:endParaRPr lang="fi-FI"/>
          </a:p>
        </p:txBody>
      </p:sp>
      <p:pic>
        <p:nvPicPr>
          <p:cNvPr id="2" name="Kuva 7">
            <a:extLst>
              <a:ext uri="{FF2B5EF4-FFF2-40B4-BE49-F238E27FC236}">
                <a16:creationId xmlns:a16="http://schemas.microsoft.com/office/drawing/2014/main" id="{14D3BFAD-ACEF-A24C-0871-574171A3092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48657" y="6351698"/>
            <a:ext cx="1231334" cy="311634"/>
          </a:xfrm>
          <a:prstGeom prst="rect">
            <a:avLst/>
          </a:prstGeom>
        </p:spPr>
      </p:pic>
      <p:pic>
        <p:nvPicPr>
          <p:cNvPr id="11" name="Kuva 14">
            <a:extLst>
              <a:ext uri="{FF2B5EF4-FFF2-40B4-BE49-F238E27FC236}">
                <a16:creationId xmlns:a16="http://schemas.microsoft.com/office/drawing/2014/main" id="{A8A6F180-55E7-BC93-4086-07DA0A0F923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6416984" y="825198"/>
            <a:ext cx="4930466" cy="1060926"/>
          </a:xfrm>
          <a:prstGeom prst="rect">
            <a:avLst/>
          </a:prstGeom>
          <a:effectLst/>
        </p:spPr>
        <p:txBody>
          <a:bodyPr anchor="t">
            <a:noAutofit/>
          </a:bodyPr>
          <a:lstStyle>
            <a:lvl1pPr algn="l">
              <a:lnSpc>
                <a:spcPct val="80000"/>
              </a:lnSpc>
              <a:defRPr sz="4400">
                <a:solidFill>
                  <a:schemeClr val="bg1"/>
                </a:solidFill>
              </a:defRPr>
            </a:lvl1pPr>
          </a:lstStyle>
          <a:p>
            <a:r>
              <a:rPr lang="fi-FI"/>
              <a:t>Muokkaa </a:t>
            </a:r>
            <a:r>
              <a:rPr lang="fi-FI" err="1"/>
              <a:t>ots</a:t>
            </a:r>
            <a:r>
              <a:rPr lang="fi-FI"/>
              <a:t>. </a:t>
            </a:r>
            <a:r>
              <a:rPr lang="fi-FI" err="1"/>
              <a:t>perustyyl</a:t>
            </a:r>
            <a:r>
              <a:rPr lang="fi-FI"/>
              <a:t>. </a:t>
            </a:r>
          </a:p>
        </p:txBody>
      </p:sp>
    </p:spTree>
    <p:extLst>
      <p:ext uri="{BB962C8B-B14F-4D97-AF65-F5344CB8AC3E}">
        <p14:creationId xmlns:p14="http://schemas.microsoft.com/office/powerpoint/2010/main" val="13954532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image" Target="../media/image4.png"/><Relationship Id="rId4" Type="http://schemas.openxmlformats.org/officeDocument/2006/relationships/slideLayout" Target="../slideLayouts/slideLayout2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Otsikon paikkamerkki 2">
            <a:extLst>
              <a:ext uri="{FF2B5EF4-FFF2-40B4-BE49-F238E27FC236}">
                <a16:creationId xmlns:a16="http://schemas.microsoft.com/office/drawing/2014/main" id="{1D410575-0C90-CF44-A49B-86C7F2202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2"/>
            <a:ext cx="6581429" cy="3407637"/>
          </a:xfrm>
          <a:prstGeom prst="rect">
            <a:avLst/>
          </a:prstGeom>
          <a:effectLst/>
        </p:spPr>
        <p:txBody>
          <a:bodyPr vert="horz" lIns="91440" tIns="45720" rIns="91440" bIns="45720" rtlCol="0">
            <a:normAutofit/>
          </a:body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6026E83-6946-6048-8E9D-0AB3BCB5680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F55C59-CB3E-0140-9B72-6775C6C00E6E}" type="datetime1">
              <a:rPr lang="fi-FI" smtClean="0"/>
              <a:t>12.6.2025</a:t>
            </a:fld>
            <a:endParaRPr lang="fi-FI"/>
          </a:p>
        </p:txBody>
      </p:sp>
      <p:sp>
        <p:nvSpPr>
          <p:cNvPr id="6" name="Dian numeron paikkamerkki 5">
            <a:extLst>
              <a:ext uri="{FF2B5EF4-FFF2-40B4-BE49-F238E27FC236}">
                <a16:creationId xmlns:a16="http://schemas.microsoft.com/office/drawing/2014/main" id="{F3B24122-55D8-6941-8A7F-E649B6346BA0}"/>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1" name="Kuva 7">
            <a:extLst>
              <a:ext uri="{FF2B5EF4-FFF2-40B4-BE49-F238E27FC236}">
                <a16:creationId xmlns:a16="http://schemas.microsoft.com/office/drawing/2014/main" id="{36EEFE7A-A019-8245-8B1B-79373550A02F}"/>
              </a:ext>
              <a:ext uri="{C183D7F6-B498-43B3-948B-1728B52AA6E4}">
                <adec:decorative xmlns:adec="http://schemas.microsoft.com/office/drawing/2017/decorative" val="1"/>
              </a:ext>
            </a:extLst>
          </p:cNvPr>
          <p:cNvPicPr>
            <a:picLocks noChangeAspect="1"/>
          </p:cNvPicPr>
          <p:nvPr userDrawn="1"/>
        </p:nvPicPr>
        <p:blipFill>
          <a:blip r:embed="rId13" cstate="print">
            <a:extLst>
              <a:ext uri="{28A0092B-C50C-407E-A947-70E740481C1C}">
                <a14:useLocalDpi xmlns:a14="http://schemas.microsoft.com/office/drawing/2010/main"/>
              </a:ext>
            </a:extLst>
          </a:blip>
          <a:srcRect/>
          <a:stretch/>
        </p:blipFill>
        <p:spPr>
          <a:xfrm>
            <a:off x="248657" y="6351698"/>
            <a:ext cx="1231334" cy="311634"/>
          </a:xfrm>
          <a:prstGeom prst="rect">
            <a:avLst/>
          </a:prstGeom>
        </p:spPr>
      </p:pic>
      <p:sp>
        <p:nvSpPr>
          <p:cNvPr id="2" name="Alatunnisteen paikkamerkki 1">
            <a:extLst>
              <a:ext uri="{FF2B5EF4-FFF2-40B4-BE49-F238E27FC236}">
                <a16:creationId xmlns:a16="http://schemas.microsoft.com/office/drawing/2014/main" id="{EFEB5C75-9C88-46D4-947C-D7483FA5AD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984712758"/>
      </p:ext>
    </p:extLst>
  </p:cSld>
  <p:clrMap bg1="lt1" tx1="dk1" bg2="lt2" tx2="dk2" accent1="accent1" accent2="accent2" accent3="accent3" accent4="accent4" accent5="accent5" accent6="accent6" hlink="hlink" folHlink="folHlink"/>
  <p:sldLayoutIdLst>
    <p:sldLayoutId id="2147483734" r:id="rId1"/>
    <p:sldLayoutId id="2147483784" r:id="rId2"/>
    <p:sldLayoutId id="2147483761" r:id="rId3"/>
    <p:sldLayoutId id="2147483760" r:id="rId4"/>
    <p:sldLayoutId id="2147483749" r:id="rId5"/>
    <p:sldLayoutId id="2147483742" r:id="rId6"/>
    <p:sldLayoutId id="2147483781" r:id="rId7"/>
    <p:sldLayoutId id="2147483746" r:id="rId8"/>
    <p:sldLayoutId id="2147483782" r:id="rId9"/>
    <p:sldLayoutId id="2147483733" r:id="rId10"/>
    <p:sldLayoutId id="2147483736" r:id="rId11"/>
  </p:sldLayoutIdLst>
  <p:hf hdr="0" ftr="0"/>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2"/>
        </a:buClr>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2"/>
        </a:buClr>
        <a:buFont typeface="Helvetica" pitchFamily="2"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37CA5B-A07F-1C4B-2599-03A5947BE3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FI"/>
          </a:p>
        </p:txBody>
      </p:sp>
      <p:sp>
        <p:nvSpPr>
          <p:cNvPr id="3" name="Text Placeholder 2">
            <a:extLst>
              <a:ext uri="{FF2B5EF4-FFF2-40B4-BE49-F238E27FC236}">
                <a16:creationId xmlns:a16="http://schemas.microsoft.com/office/drawing/2014/main" id="{D8A50614-0520-57D8-AFF0-DC758411C5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ECA47E9F-9B60-3748-CF87-3EE379A26F9C}"/>
              </a:ext>
            </a:extLst>
          </p:cNvPr>
          <p:cNvSpPr>
            <a:spLocks noGrp="1"/>
          </p:cNvSpPr>
          <p:nvPr>
            <p:ph type="dt" sz="half" idx="2"/>
          </p:nvPr>
        </p:nvSpPr>
        <p:spPr>
          <a:xfrm>
            <a:off x="10023763"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B5CBA11-0FD3-D944-B4EE-21F417C7B6E1}" type="datetime1">
              <a:rPr lang="fi-FI" smtClean="0"/>
              <a:t>12.6.2025</a:t>
            </a:fld>
            <a:endParaRPr lang="en-FI"/>
          </a:p>
        </p:txBody>
      </p:sp>
      <p:sp>
        <p:nvSpPr>
          <p:cNvPr id="5" name="Footer Placeholder 4">
            <a:extLst>
              <a:ext uri="{FF2B5EF4-FFF2-40B4-BE49-F238E27FC236}">
                <a16:creationId xmlns:a16="http://schemas.microsoft.com/office/drawing/2014/main" id="{E5108AC5-188D-039D-8A60-7E6A49BEE2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endParaRPr lang="en-FI"/>
          </a:p>
        </p:txBody>
      </p:sp>
      <p:sp>
        <p:nvSpPr>
          <p:cNvPr id="6" name="Slide Number Placeholder 5">
            <a:extLst>
              <a:ext uri="{FF2B5EF4-FFF2-40B4-BE49-F238E27FC236}">
                <a16:creationId xmlns:a16="http://schemas.microsoft.com/office/drawing/2014/main" id="{4554AB44-2256-D287-15D6-959F2BF7B5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FB72EF1-256A-4E48-9A2B-96E76D70EB3F}" type="slidenum">
              <a:rPr lang="en-FI" smtClean="0"/>
              <a:t>‹#›</a:t>
            </a:fld>
            <a:endParaRPr lang="en-FI"/>
          </a:p>
        </p:txBody>
      </p:sp>
    </p:spTree>
    <p:extLst>
      <p:ext uri="{BB962C8B-B14F-4D97-AF65-F5344CB8AC3E}">
        <p14:creationId xmlns:p14="http://schemas.microsoft.com/office/powerpoint/2010/main" val="394919974"/>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5" r:id="rId4"/>
    <p:sldLayoutId id="2147483783" r:id="rId5"/>
    <p:sldLayoutId id="2147483777" r:id="rId6"/>
    <p:sldLayoutId id="2147483778" r:id="rId7"/>
    <p:sldLayoutId id="2147483779" r:id="rId8"/>
    <p:sldLayoutId id="2147483780" r:id="rId9"/>
  </p:sldLayoutIdLst>
  <p:hf hdr="0" ftr="0"/>
  <p:txStyles>
    <p:titleStyle>
      <a:lvl1pPr algn="l" defTabSz="914400" rtl="0" eaLnBrk="1" latinLnBrk="0" hangingPunct="1">
        <a:lnSpc>
          <a:spcPct val="90000"/>
        </a:lnSpc>
        <a:spcBef>
          <a:spcPct val="0"/>
        </a:spcBef>
        <a:buNone/>
        <a:defRPr sz="3600" b="1" kern="1200">
          <a:solidFill>
            <a:schemeClr val="tx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Otsikon paikkamerkki 2">
            <a:extLst>
              <a:ext uri="{FF2B5EF4-FFF2-40B4-BE49-F238E27FC236}">
                <a16:creationId xmlns:a16="http://schemas.microsoft.com/office/drawing/2014/main" id="{1D410575-0C90-CF44-A49B-86C7F2202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2"/>
            <a:ext cx="6581429" cy="3407637"/>
          </a:xfrm>
          <a:prstGeom prst="rect">
            <a:avLst/>
          </a:prstGeom>
          <a:effectLst/>
        </p:spPr>
        <p:txBody>
          <a:bodyPr vert="horz" lIns="91440" tIns="45720" rIns="91440" bIns="45720" rtlCol="0">
            <a:normAutofit/>
          </a:body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6026E83-6946-6048-8E9D-0AB3BCB5680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624FB4-966E-4544-82C1-8EBCAC43730C}" type="datetime1">
              <a:rPr lang="fi-FI" smtClean="0"/>
              <a:t>12.6.2025</a:t>
            </a:fld>
            <a:endParaRPr lang="fi-FI"/>
          </a:p>
        </p:txBody>
      </p:sp>
      <p:sp>
        <p:nvSpPr>
          <p:cNvPr id="6" name="Dian numeron paikkamerkki 5">
            <a:extLst>
              <a:ext uri="{FF2B5EF4-FFF2-40B4-BE49-F238E27FC236}">
                <a16:creationId xmlns:a16="http://schemas.microsoft.com/office/drawing/2014/main" id="{F3B24122-55D8-6941-8A7F-E649B6346BA0}"/>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9" name="Kuva 8">
            <a:extLst>
              <a:ext uri="{FF2B5EF4-FFF2-40B4-BE49-F238E27FC236}">
                <a16:creationId xmlns:a16="http://schemas.microsoft.com/office/drawing/2014/main" id="{A4EB6745-5D38-414D-8F18-78AE802E20C7}"/>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2" name="Alatunnisteen paikkamerkki 1">
            <a:extLst>
              <a:ext uri="{FF2B5EF4-FFF2-40B4-BE49-F238E27FC236}">
                <a16:creationId xmlns:a16="http://schemas.microsoft.com/office/drawing/2014/main" id="{382AD9C5-3DA3-4566-9BA7-6876F94555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1991031939"/>
      </p:ext>
    </p:extLst>
  </p:cSld>
  <p:clrMap bg1="dk1" tx1="lt1" bg2="dk2" tx2="lt2" accent1="accent1" accent2="accent2" accent3="accent3" accent4="accent4" accent5="accent5" accent6="accent6" hlink="hlink" folHlink="folHlink"/>
  <p:sldLayoutIdLst>
    <p:sldLayoutId id="2147483741" r:id="rId1"/>
    <p:sldLayoutId id="2147483738" r:id="rId2"/>
    <p:sldLayoutId id="2147483762" r:id="rId3"/>
    <p:sldLayoutId id="2147483745" r:id="rId4"/>
    <p:sldLayoutId id="2147483737" r:id="rId5"/>
    <p:sldLayoutId id="2147483748" r:id="rId6"/>
    <p:sldLayoutId id="2147483747" r:id="rId7"/>
    <p:sldLayoutId id="2147483739" r:id="rId8"/>
  </p:sldLayoutIdLst>
  <p:hf hdr="0" ftr="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2"/>
        </a:buClr>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2"/>
        </a:buClr>
        <a:buFont typeface="Helvetica" pitchFamily="2"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91C9E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9799724"/>
      </p:ext>
    </p:extLst>
  </p:cSld>
  <p:clrMap bg1="dk1" tx1="lt1" bg2="dk2" tx2="lt2" accent1="accent1" accent2="accent2" accent3="accent3" accent4="accent4" accent5="accent5" accent6="accent6" hlink="hlink" folHlink="folHlink"/>
  <p:sldLayoutIdLst>
    <p:sldLayoutId id="2147483786" r:id="rId1"/>
  </p:sldLayoutIdLst>
  <p:hf hdr="0" ftr="0"/>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ctr" defTabSz="914400" rtl="0" eaLnBrk="1" latinLnBrk="0" hangingPunct="1">
        <a:lnSpc>
          <a:spcPct val="100000"/>
        </a:lnSpc>
        <a:spcBef>
          <a:spcPts val="1000"/>
        </a:spcBef>
        <a:buClr>
          <a:schemeClr val="tx1"/>
        </a:buClr>
        <a:buFont typeface="Arial" panose="020B0604020202020204" pitchFamily="34" charset="0"/>
        <a:buChar char="•"/>
        <a:defRPr sz="2800" kern="1200">
          <a:solidFill>
            <a:schemeClr val="tx1"/>
          </a:solidFill>
          <a:latin typeface="+mn-lt"/>
          <a:ea typeface="+mn-ea"/>
          <a:cs typeface="+mn-cs"/>
        </a:defRPr>
      </a:lvl1pPr>
      <a:lvl2pPr marL="685800" indent="-228600" algn="ctr" defTabSz="914400" rtl="0" eaLnBrk="1" latinLnBrk="0" hangingPunct="1">
        <a:lnSpc>
          <a:spcPct val="100000"/>
        </a:lnSpc>
        <a:spcBef>
          <a:spcPts val="500"/>
        </a:spcBef>
        <a:buClr>
          <a:schemeClr val="tx1"/>
        </a:buClr>
        <a:buFont typeface="Courier New" panose="02070309020205020404" pitchFamily="49" charset="0"/>
        <a:buChar char="o"/>
        <a:defRPr sz="2400" kern="1200">
          <a:solidFill>
            <a:schemeClr val="tx1"/>
          </a:solidFill>
          <a:latin typeface="+mn-lt"/>
          <a:ea typeface="+mn-ea"/>
          <a:cs typeface="+mn-cs"/>
        </a:defRPr>
      </a:lvl2pPr>
      <a:lvl3pPr marL="1143000" indent="-228600" algn="ctr" defTabSz="914400" rtl="0" eaLnBrk="1" latinLnBrk="0" hangingPunct="1">
        <a:lnSpc>
          <a:spcPct val="100000"/>
        </a:lnSpc>
        <a:spcBef>
          <a:spcPts val="500"/>
        </a:spcBef>
        <a:buClr>
          <a:schemeClr val="tx1"/>
        </a:buClr>
        <a:buFont typeface="Wingdings" pitchFamily="2" charset="2"/>
        <a:buChar char="Ø"/>
        <a:defRPr sz="2000" kern="1200">
          <a:solidFill>
            <a:schemeClr val="tx1"/>
          </a:solidFill>
          <a:latin typeface="+mn-lt"/>
          <a:ea typeface="+mn-ea"/>
          <a:cs typeface="+mn-cs"/>
        </a:defRPr>
      </a:lvl3pPr>
      <a:lvl4pPr marL="1600200" indent="-228600" algn="ctr" defTabSz="914400" rtl="0" eaLnBrk="1" latinLnBrk="0" hangingPunct="1">
        <a:lnSpc>
          <a:spcPct val="100000"/>
        </a:lnSpc>
        <a:spcBef>
          <a:spcPts val="500"/>
        </a:spcBef>
        <a:buClr>
          <a:schemeClr val="tx1"/>
        </a:buClr>
        <a:buFont typeface="Helvetica" pitchFamily="2" charset="0"/>
        <a:buChar char="−"/>
        <a:defRPr sz="1800" kern="1200">
          <a:solidFill>
            <a:schemeClr val="tx1"/>
          </a:solidFill>
          <a:latin typeface="+mn-lt"/>
          <a:ea typeface="+mn-ea"/>
          <a:cs typeface="+mn-cs"/>
        </a:defRPr>
      </a:lvl4pPr>
      <a:lvl5pPr marL="2057400" indent="-228600" algn="ctr"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683620" y="2273614"/>
            <a:ext cx="6581429" cy="3407637"/>
          </a:xfrm>
          <a:prstGeom prst="rect">
            <a:avLst/>
          </a:prstGeom>
          <a:effectLst/>
        </p:spPr>
        <p:txBody>
          <a:bodyPr vert="horz" lIns="91440" tIns="45720" rIns="91440" bIns="45720" rtlCol="0">
            <a:normAutofit/>
          </a:body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3" name="Otsikon paikkamerkki 2">
            <a:extLst>
              <a:ext uri="{FF2B5EF4-FFF2-40B4-BE49-F238E27FC236}">
                <a16:creationId xmlns:a16="http://schemas.microsoft.com/office/drawing/2014/main" id="{1D410575-0C90-CF44-A49B-86C7F22024FC}"/>
              </a:ext>
            </a:extLst>
          </p:cNvPr>
          <p:cNvSpPr>
            <a:spLocks noGrp="1"/>
          </p:cNvSpPr>
          <p:nvPr>
            <p:ph type="title"/>
          </p:nvPr>
        </p:nvSpPr>
        <p:spPr>
          <a:xfrm>
            <a:off x="0" y="559950"/>
            <a:ext cx="6096000" cy="524021"/>
          </a:xfrm>
          <a:prstGeom prst="rect">
            <a:avLst/>
          </a:prstGeom>
          <a:solidFill>
            <a:srgbClr val="005BA6"/>
          </a:solidFill>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552165017"/>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Lst>
  <p:hf hdr="0" ftr="0"/>
  <p:txStyles>
    <p:titleStyle>
      <a:lvl1pPr algn="ctr" defTabSz="914400" rtl="0" eaLnBrk="1" latinLnBrk="0" hangingPunct="1">
        <a:lnSpc>
          <a:spcPct val="90000"/>
        </a:lnSpc>
        <a:spcBef>
          <a:spcPct val="0"/>
        </a:spcBef>
        <a:buNone/>
        <a:defRPr sz="2800" b="0" kern="1200" cap="all" baseline="0">
          <a:solidFill>
            <a:schemeClr val="bg1"/>
          </a:solidFill>
          <a:latin typeface="+mj-lt"/>
          <a:ea typeface="+mj-ea"/>
          <a:cs typeface="+mj-cs"/>
        </a:defRPr>
      </a:lvl1pPr>
    </p:titleStyle>
    <p:bodyStyle>
      <a:lvl1pPr marL="228600" indent="-228600" algn="ctr"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2"/>
          </a:solidFill>
          <a:latin typeface="+mn-lt"/>
          <a:ea typeface="+mn-ea"/>
          <a:cs typeface="+mn-cs"/>
        </a:defRPr>
      </a:lvl1pPr>
      <a:lvl2pPr marL="685800" indent="-228600" algn="ctr"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2"/>
          </a:solidFill>
          <a:latin typeface="+mn-lt"/>
          <a:ea typeface="+mn-ea"/>
          <a:cs typeface="+mn-cs"/>
        </a:defRPr>
      </a:lvl2pPr>
      <a:lvl3pPr marL="1143000" indent="-228600" algn="ctr" defTabSz="914400" rtl="0" eaLnBrk="1" latinLnBrk="0" hangingPunct="1">
        <a:lnSpc>
          <a:spcPct val="100000"/>
        </a:lnSpc>
        <a:spcBef>
          <a:spcPts val="500"/>
        </a:spcBef>
        <a:buClr>
          <a:schemeClr val="tx2"/>
        </a:buClr>
        <a:buFont typeface="Wingdings" pitchFamily="2" charset="2"/>
        <a:buChar char="Ø"/>
        <a:defRPr sz="2000" kern="1200">
          <a:solidFill>
            <a:schemeClr val="tx2"/>
          </a:solidFill>
          <a:latin typeface="+mn-lt"/>
          <a:ea typeface="+mn-ea"/>
          <a:cs typeface="+mn-cs"/>
        </a:defRPr>
      </a:lvl3pPr>
      <a:lvl4pPr marL="1600200" indent="-228600" algn="ctr" defTabSz="914400" rtl="0" eaLnBrk="1" latinLnBrk="0" hangingPunct="1">
        <a:lnSpc>
          <a:spcPct val="100000"/>
        </a:lnSpc>
        <a:spcBef>
          <a:spcPts val="500"/>
        </a:spcBef>
        <a:buClr>
          <a:schemeClr val="tx2"/>
        </a:buClr>
        <a:buFont typeface="Helvetica" pitchFamily="2" charset="0"/>
        <a:buChar char="−"/>
        <a:defRPr sz="1800" kern="1200">
          <a:solidFill>
            <a:schemeClr val="tx2"/>
          </a:solidFill>
          <a:latin typeface="+mn-lt"/>
          <a:ea typeface="+mn-ea"/>
          <a:cs typeface="+mn-cs"/>
        </a:defRPr>
      </a:lvl4pPr>
      <a:lvl5pPr marL="2057400" indent="-228600" algn="ctr"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1.jpeg"/><Relationship Id="rId7" Type="http://schemas.openxmlformats.org/officeDocument/2006/relationships/image" Target="../media/image44.png"/><Relationship Id="rId12" Type="http://schemas.openxmlformats.org/officeDocument/2006/relationships/image" Target="../media/image49.tiff"/><Relationship Id="rId17" Type="http://schemas.openxmlformats.org/officeDocument/2006/relationships/image" Target="../media/image54.tiff"/><Relationship Id="rId2" Type="http://schemas.openxmlformats.org/officeDocument/2006/relationships/notesSlide" Target="../notesSlides/notesSlide14.xml"/><Relationship Id="rId16" Type="http://schemas.openxmlformats.org/officeDocument/2006/relationships/image" Target="../media/image53.tiff"/><Relationship Id="rId1" Type="http://schemas.openxmlformats.org/officeDocument/2006/relationships/slideLayout" Target="../slideLayouts/slideLayout5.xml"/><Relationship Id="rId6" Type="http://schemas.openxmlformats.org/officeDocument/2006/relationships/image" Target="../media/image43.svg"/><Relationship Id="rId11" Type="http://schemas.openxmlformats.org/officeDocument/2006/relationships/image" Target="../media/image48.tiff"/><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tiff"/><Relationship Id="rId4" Type="http://schemas.openxmlformats.org/officeDocument/2006/relationships/image" Target="../media/image4.png"/><Relationship Id="rId9" Type="http://schemas.openxmlformats.org/officeDocument/2006/relationships/image" Target="../media/image46.png"/><Relationship Id="rId14" Type="http://schemas.openxmlformats.org/officeDocument/2006/relationships/image" Target="../media/image51.tiff"/></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58.jpeg"/></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60.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70.tiff"/><Relationship Id="rId13" Type="http://schemas.openxmlformats.org/officeDocument/2006/relationships/image" Target="../media/image75.tiff"/><Relationship Id="rId3" Type="http://schemas.openxmlformats.org/officeDocument/2006/relationships/image" Target="../media/image66.jpeg"/><Relationship Id="rId7" Type="http://schemas.openxmlformats.org/officeDocument/2006/relationships/image" Target="../media/image69.tiff"/><Relationship Id="rId12" Type="http://schemas.openxmlformats.org/officeDocument/2006/relationships/image" Target="../media/image74.jpe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tiff"/><Relationship Id="rId4" Type="http://schemas.openxmlformats.org/officeDocument/2006/relationships/image" Target="../media/image4.png"/><Relationship Id="rId9" Type="http://schemas.openxmlformats.org/officeDocument/2006/relationships/image" Target="../media/image71.tiff"/><Relationship Id="rId14" Type="http://schemas.openxmlformats.org/officeDocument/2006/relationships/image" Target="../media/image76.jpeg"/></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9.xml"/><Relationship Id="rId1" Type="http://schemas.openxmlformats.org/officeDocument/2006/relationships/slideLayout" Target="../slideLayouts/slideLayout26.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5.jpeg"/><Relationship Id="rId1" Type="http://schemas.openxmlformats.org/officeDocument/2006/relationships/slideLayout" Target="../slideLayouts/slideLayout2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6.jpe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4.xml"/><Relationship Id="rId1" Type="http://schemas.openxmlformats.org/officeDocument/2006/relationships/slideLayout" Target="../slideLayouts/slideLayout25.xml"/><Relationship Id="rId5" Type="http://schemas.openxmlformats.org/officeDocument/2006/relationships/image" Target="../media/image4.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5.xml"/><Relationship Id="rId1" Type="http://schemas.openxmlformats.org/officeDocument/2006/relationships/slideLayout" Target="../slideLayouts/slideLayout26.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94.jpeg"/></Relationships>
</file>

<file path=ppt/slides/_rels/slide4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7.jpe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99.jpeg"/></Relationships>
</file>

<file path=ppt/slides/_rels/slide4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4.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1.jpe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5.emf"/><Relationship Id="rId5" Type="http://schemas.openxmlformats.org/officeDocument/2006/relationships/image" Target="../media/image3.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emf"/><Relationship Id="rId3" Type="http://schemas.openxmlformats.org/officeDocument/2006/relationships/image" Target="../media/image18.emf"/><Relationship Id="rId7" Type="http://schemas.openxmlformats.org/officeDocument/2006/relationships/image" Target="../media/image22.png"/><Relationship Id="rId12" Type="http://schemas.openxmlformats.org/officeDocument/2006/relationships/image" Target="../media/image27.emf"/><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image" Target="../media/image26.emf"/><Relationship Id="rId5" Type="http://schemas.openxmlformats.org/officeDocument/2006/relationships/image" Target="../media/image20.emf"/><Relationship Id="rId15" Type="http://schemas.openxmlformats.org/officeDocument/2006/relationships/image" Target="../media/image2.png"/><Relationship Id="rId10" Type="http://schemas.openxmlformats.org/officeDocument/2006/relationships/image" Target="../media/image25.emf"/><Relationship Id="rId4" Type="http://schemas.openxmlformats.org/officeDocument/2006/relationships/image" Target="../media/image19.png"/><Relationship Id="rId9" Type="http://schemas.openxmlformats.org/officeDocument/2006/relationships/image" Target="../media/image24.emf"/><Relationship Id="rId1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33" name="Kuva 32" descr="Tampere.Finland -tunnus.">
            <a:extLst>
              <a:ext uri="{FF2B5EF4-FFF2-40B4-BE49-F238E27FC236}">
                <a16:creationId xmlns:a16="http://schemas.microsoft.com/office/drawing/2014/main" id="{084490A2-A769-4E49-1646-836BE9B2ECDF}"/>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366014" y="488300"/>
            <a:ext cx="5459973" cy="2099702"/>
          </a:xfrm>
          <a:prstGeom prst="rect">
            <a:avLst/>
          </a:prstGeom>
          <a:effectLst>
            <a:outerShdw blurRad="88900" algn="ctr" rotWithShape="0">
              <a:prstClr val="black">
                <a:alpha val="36620"/>
              </a:prstClr>
            </a:outerShdw>
          </a:effectLst>
        </p:spPr>
      </p:pic>
      <p:sp>
        <p:nvSpPr>
          <p:cNvPr id="2" name="Otsikko 1">
            <a:extLst>
              <a:ext uri="{FF2B5EF4-FFF2-40B4-BE49-F238E27FC236}">
                <a16:creationId xmlns:a16="http://schemas.microsoft.com/office/drawing/2014/main" id="{9B06F379-FE04-2B17-D6ED-E40843886F20}"/>
              </a:ext>
            </a:extLst>
          </p:cNvPr>
          <p:cNvSpPr>
            <a:spLocks noGrp="1"/>
          </p:cNvSpPr>
          <p:nvPr>
            <p:ph type="title"/>
          </p:nvPr>
        </p:nvSpPr>
        <p:spPr>
          <a:xfrm>
            <a:off x="862248" y="3131911"/>
            <a:ext cx="10515600" cy="1060926"/>
          </a:xfrm>
        </p:spPr>
        <p:txBody>
          <a:bodyPr/>
          <a:lstStyle/>
          <a:p>
            <a:r>
              <a:rPr lang="fi-FI">
                <a:solidFill>
                  <a:schemeClr val="bg1"/>
                </a:solidFill>
              </a:rPr>
              <a:t>Otsikko</a:t>
            </a:r>
          </a:p>
        </p:txBody>
      </p:sp>
      <p:pic>
        <p:nvPicPr>
          <p:cNvPr id="34" name="Kuva 33">
            <a:extLst>
              <a:ext uri="{FF2B5EF4-FFF2-40B4-BE49-F238E27FC236}">
                <a16:creationId xmlns:a16="http://schemas.microsoft.com/office/drawing/2014/main" id="{C8254E92-CB3A-4A5F-8440-3B1D99FEED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6" name="Tekstiruutu 24">
            <a:extLst>
              <a:ext uri="{C183D7F6-B498-43B3-948B-1728B52AA6E4}">
                <adec:decorative xmlns:adec="http://schemas.microsoft.com/office/drawing/2017/decorative" val="1"/>
              </a:ext>
            </a:extLst>
          </p:cNvPr>
          <p:cNvSpPr txBox="1">
            <a:spLocks noChangeArrowheads="1"/>
          </p:cNvSpPr>
          <p:nvPr/>
        </p:nvSpPr>
        <p:spPr bwMode="auto">
          <a:xfrm>
            <a:off x="7979963" y="6387613"/>
            <a:ext cx="246094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1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Kuva: Visit Tampere / Laura Vanzo</a:t>
            </a:r>
            <a:r>
              <a:rPr kumimoji="0" lang="fi-FI" altLang="fi-FI" sz="11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 </a:t>
            </a:r>
          </a:p>
        </p:txBody>
      </p:sp>
      <p:sp>
        <p:nvSpPr>
          <p:cNvPr id="3" name="Slide Number Placeholder 2">
            <a:extLst>
              <a:ext uri="{FF2B5EF4-FFF2-40B4-BE49-F238E27FC236}">
                <a16:creationId xmlns:a16="http://schemas.microsoft.com/office/drawing/2014/main" id="{BE535507-B852-9410-F0CE-629CC32AB771}"/>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smtClean="0"/>
              <a:pPr/>
              <a:t>1</a:t>
            </a:fld>
            <a:endParaRPr lang="fi-FI"/>
          </a:p>
        </p:txBody>
      </p:sp>
    </p:spTree>
    <p:extLst>
      <p:ext uri="{BB962C8B-B14F-4D97-AF65-F5344CB8AC3E}">
        <p14:creationId xmlns:p14="http://schemas.microsoft.com/office/powerpoint/2010/main" val="3878248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660732-C2A6-FDE2-A353-1A47D1CC2E54}"/>
              </a:ext>
              <a:ext uri="{C183D7F6-B498-43B3-948B-1728B52AA6E4}">
                <adec:decorative xmlns:adec="http://schemas.microsoft.com/office/drawing/2017/decorative" val="1"/>
              </a:ext>
            </a:extLst>
          </p:cNvPr>
          <p:cNvSpPr/>
          <p:nvPr/>
        </p:nvSpPr>
        <p:spPr>
          <a:xfrm>
            <a:off x="378134" y="3561346"/>
            <a:ext cx="2983833" cy="3781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2"/>
              </a:solidFill>
            </a:endParaRPr>
          </a:p>
        </p:txBody>
      </p:sp>
      <p:sp>
        <p:nvSpPr>
          <p:cNvPr id="9" name="Rectangle 8">
            <a:extLst>
              <a:ext uri="{FF2B5EF4-FFF2-40B4-BE49-F238E27FC236}">
                <a16:creationId xmlns:a16="http://schemas.microsoft.com/office/drawing/2014/main" id="{2BB9B82A-1174-3D44-5855-D0A9A1E16B6E}"/>
              </a:ext>
              <a:ext uri="{C183D7F6-B498-43B3-948B-1728B52AA6E4}">
                <adec:decorative xmlns:adec="http://schemas.microsoft.com/office/drawing/2017/decorative" val="1"/>
              </a:ext>
            </a:extLst>
          </p:cNvPr>
          <p:cNvSpPr/>
          <p:nvPr/>
        </p:nvSpPr>
        <p:spPr>
          <a:xfrm>
            <a:off x="3589108" y="2145060"/>
            <a:ext cx="3492335" cy="389814"/>
          </a:xfrm>
          <a:prstGeom prst="rect">
            <a:avLst/>
          </a:prstGeom>
          <a:solidFill>
            <a:srgbClr val="5BC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5BCBEB"/>
              </a:solidFill>
            </a:endParaRPr>
          </a:p>
        </p:txBody>
      </p:sp>
      <p:pic>
        <p:nvPicPr>
          <p:cNvPr id="11" name="Picture 10">
            <a:extLst>
              <a:ext uri="{FF2B5EF4-FFF2-40B4-BE49-F238E27FC236}">
                <a16:creationId xmlns:a16="http://schemas.microsoft.com/office/drawing/2014/main" id="{216C72B3-74C3-69FE-B20A-A4EB274720D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272997" y="2163"/>
            <a:ext cx="4919003" cy="6855838"/>
          </a:xfrm>
          <a:prstGeom prst="rect">
            <a:avLst/>
          </a:prstGeom>
        </p:spPr>
      </p:pic>
      <p:sp>
        <p:nvSpPr>
          <p:cNvPr id="2" name="Otsikko 1">
            <a:extLst>
              <a:ext uri="{FF2B5EF4-FFF2-40B4-BE49-F238E27FC236}">
                <a16:creationId xmlns:a16="http://schemas.microsoft.com/office/drawing/2014/main" id="{C1C94325-C096-7F9E-BDE4-8D66A1D1FE98}"/>
              </a:ext>
            </a:extLst>
          </p:cNvPr>
          <p:cNvSpPr>
            <a:spLocks noGrp="1"/>
          </p:cNvSpPr>
          <p:nvPr>
            <p:ph type="title"/>
          </p:nvPr>
        </p:nvSpPr>
        <p:spPr>
          <a:xfrm>
            <a:off x="490278" y="566942"/>
            <a:ext cx="4930466" cy="1060926"/>
          </a:xfrm>
        </p:spPr>
        <p:txBody>
          <a:bodyPr/>
          <a:lstStyle/>
          <a:p>
            <a:r>
              <a:rPr lang="fi-FI" dirty="0"/>
              <a:t>Kaupungin työntekijät 2024</a:t>
            </a:r>
          </a:p>
        </p:txBody>
      </p:sp>
      <p:sp>
        <p:nvSpPr>
          <p:cNvPr id="3" name="Sisällön paikkamerkki 2">
            <a:extLst>
              <a:ext uri="{FF2B5EF4-FFF2-40B4-BE49-F238E27FC236}">
                <a16:creationId xmlns:a16="http://schemas.microsoft.com/office/drawing/2014/main" id="{A192377C-F177-5672-31CE-7948459FC9AA}"/>
              </a:ext>
            </a:extLst>
          </p:cNvPr>
          <p:cNvSpPr>
            <a:spLocks noGrp="1"/>
          </p:cNvSpPr>
          <p:nvPr>
            <p:ph sz="quarter" idx="15"/>
          </p:nvPr>
        </p:nvSpPr>
        <p:spPr>
          <a:xfrm>
            <a:off x="490278" y="2114229"/>
            <a:ext cx="4728165" cy="4163079"/>
          </a:xfrm>
        </p:spPr>
        <p:txBody>
          <a:bodyPr vert="horz" lIns="91440" tIns="45720" rIns="91440" bIns="45720" rtlCol="0" anchor="t">
            <a:normAutofit/>
          </a:bodyPr>
          <a:lstStyle/>
          <a:p>
            <a:pPr marL="0" indent="0">
              <a:lnSpc>
                <a:spcPct val="80000"/>
              </a:lnSpc>
              <a:buClr>
                <a:schemeClr val="tx2"/>
              </a:buClr>
              <a:buNone/>
            </a:pPr>
            <a:r>
              <a:rPr lang="fi-FI" dirty="0"/>
              <a:t>74 % naisia</a:t>
            </a:r>
          </a:p>
          <a:p>
            <a:pPr marL="0" indent="0">
              <a:lnSpc>
                <a:spcPct val="80000"/>
              </a:lnSpc>
              <a:buClr>
                <a:schemeClr val="tx2"/>
              </a:buClr>
              <a:buNone/>
            </a:pPr>
            <a:r>
              <a:rPr lang="fi-FI" dirty="0"/>
              <a:t>26 % miehiä</a:t>
            </a:r>
            <a:endParaRPr lang="fi-FI" dirty="0">
              <a:cs typeface="Calibri"/>
            </a:endParaRPr>
          </a:p>
          <a:p>
            <a:pPr marL="0" indent="0">
              <a:lnSpc>
                <a:spcPct val="80000"/>
              </a:lnSpc>
              <a:spcAft>
                <a:spcPts val="1000"/>
              </a:spcAft>
              <a:buClr>
                <a:schemeClr val="tx2"/>
              </a:buClr>
              <a:buNone/>
            </a:pPr>
            <a:r>
              <a:rPr lang="fi-FI" dirty="0"/>
              <a:t>Keski-ikä 45,5 v.</a:t>
            </a:r>
            <a:endParaRPr lang="fi-FI" dirty="0">
              <a:cs typeface="Calibri"/>
            </a:endParaRPr>
          </a:p>
          <a:p>
            <a:pPr marL="0" indent="0">
              <a:lnSpc>
                <a:spcPct val="80000"/>
              </a:lnSpc>
              <a:spcBef>
                <a:spcPts val="1600"/>
              </a:spcBef>
              <a:buClr>
                <a:schemeClr val="tx2"/>
              </a:buClr>
              <a:buNone/>
            </a:pPr>
            <a:r>
              <a:rPr lang="fi-FI" b="1" dirty="0">
                <a:solidFill>
                  <a:schemeClr val="bg1"/>
                </a:solidFill>
              </a:rPr>
              <a:t>Työsuhteet</a:t>
            </a:r>
            <a:r>
              <a:rPr lang="fi-FI" b="1" dirty="0"/>
              <a:t>: </a:t>
            </a:r>
          </a:p>
          <a:p>
            <a:pPr marL="715963" indent="-709613">
              <a:lnSpc>
                <a:spcPct val="80000"/>
              </a:lnSpc>
              <a:buClr>
                <a:schemeClr val="tx2"/>
              </a:buClr>
              <a:buNone/>
              <a:tabLst>
                <a:tab pos="750888" algn="l"/>
              </a:tabLst>
            </a:pPr>
            <a:r>
              <a:rPr lang="fi-FI" b="1" dirty="0"/>
              <a:t>78 %</a:t>
            </a:r>
            <a:r>
              <a:rPr lang="fi-FI" dirty="0"/>
              <a:t>	vakituisia </a:t>
            </a:r>
            <a:br>
              <a:rPr lang="fi-FI" dirty="0"/>
            </a:br>
            <a:r>
              <a:rPr lang="fi-FI" dirty="0"/>
              <a:t>työsuhteita</a:t>
            </a:r>
          </a:p>
          <a:p>
            <a:pPr marL="715963" indent="-709613">
              <a:lnSpc>
                <a:spcPct val="80000"/>
              </a:lnSpc>
              <a:buClr>
                <a:schemeClr val="tx2"/>
              </a:buClr>
              <a:buNone/>
              <a:tabLst>
                <a:tab pos="750888" algn="l"/>
              </a:tabLst>
            </a:pPr>
            <a:r>
              <a:rPr lang="fi-FI" b="1" dirty="0"/>
              <a:t>20 %</a:t>
            </a:r>
            <a:r>
              <a:rPr lang="fi-FI" dirty="0"/>
              <a:t>	määräaikaiset</a:t>
            </a:r>
            <a:endParaRPr lang="fi-FI" dirty="0">
              <a:cs typeface="Calibri"/>
            </a:endParaRPr>
          </a:p>
          <a:p>
            <a:pPr marL="715963" indent="-709613">
              <a:lnSpc>
                <a:spcPct val="80000"/>
              </a:lnSpc>
              <a:buClr>
                <a:schemeClr val="tx2"/>
              </a:buClr>
              <a:buNone/>
              <a:tabLst>
                <a:tab pos="750888" algn="l"/>
              </a:tabLst>
            </a:pPr>
            <a:r>
              <a:rPr lang="fi-FI" b="1" dirty="0"/>
              <a:t>2 %</a:t>
            </a:r>
            <a:r>
              <a:rPr lang="fi-FI" dirty="0"/>
              <a:t>	palkkatuettuja</a:t>
            </a:r>
          </a:p>
          <a:p>
            <a:pPr>
              <a:lnSpc>
                <a:spcPct val="80000"/>
              </a:lnSpc>
              <a:buClr>
                <a:schemeClr val="tx2"/>
              </a:buClr>
            </a:pPr>
            <a:endParaRPr lang="fi-FI" dirty="0"/>
          </a:p>
          <a:p>
            <a:pPr>
              <a:lnSpc>
                <a:spcPct val="80000"/>
              </a:lnSpc>
              <a:buClr>
                <a:schemeClr val="tx2"/>
              </a:buClr>
            </a:pPr>
            <a:endParaRPr lang="fi-FI" dirty="0"/>
          </a:p>
        </p:txBody>
      </p:sp>
      <p:sp>
        <p:nvSpPr>
          <p:cNvPr id="4" name="Päivämäärän paikkamerkki 3">
            <a:extLst>
              <a:ext uri="{FF2B5EF4-FFF2-40B4-BE49-F238E27FC236}">
                <a16:creationId xmlns:a16="http://schemas.microsoft.com/office/drawing/2014/main" id="{26D39D16-EAA0-5526-A5D5-B3D41F32F09F}"/>
              </a:ext>
              <a:ext uri="{C183D7F6-B498-43B3-948B-1728B52AA6E4}">
                <adec:decorative xmlns:adec="http://schemas.microsoft.com/office/drawing/2017/decorative" val="1"/>
              </a:ext>
            </a:extLst>
          </p:cNvPr>
          <p:cNvSpPr>
            <a:spLocks noGrp="1"/>
          </p:cNvSpPr>
          <p:nvPr>
            <p:ph type="dt" sz="half" idx="2"/>
          </p:nvPr>
        </p:nvSpPr>
        <p:spPr/>
        <p:txBody>
          <a:bodyPr/>
          <a:lstStyle/>
          <a:p>
            <a:fld id="{6F439BAB-3A10-A24D-9633-53425D309BEB}" type="datetime1">
              <a:rPr lang="fi-FI" smtClean="0">
                <a:solidFill>
                  <a:schemeClr val="bg1"/>
                </a:solidFill>
              </a:rPr>
              <a:t>12.6.2025</a:t>
            </a:fld>
            <a:endParaRPr lang="fi-FI">
              <a:solidFill>
                <a:schemeClr val="bg1"/>
              </a:solidFill>
            </a:endParaRPr>
          </a:p>
        </p:txBody>
      </p:sp>
      <p:sp>
        <p:nvSpPr>
          <p:cNvPr id="5" name="Dian numeron paikkamerkki 4">
            <a:extLst>
              <a:ext uri="{FF2B5EF4-FFF2-40B4-BE49-F238E27FC236}">
                <a16:creationId xmlns:a16="http://schemas.microsoft.com/office/drawing/2014/main" id="{4E0C0DC2-A008-4FAD-0CA0-A2C159EBC12E}"/>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dirty="0" smtClean="0">
                <a:solidFill>
                  <a:schemeClr val="bg1"/>
                </a:solidFill>
              </a:rPr>
              <a:t>10</a:t>
            </a:fld>
            <a:endParaRPr lang="fi-FI">
              <a:solidFill>
                <a:schemeClr val="bg1"/>
              </a:solidFill>
            </a:endParaRPr>
          </a:p>
        </p:txBody>
      </p:sp>
      <p:sp>
        <p:nvSpPr>
          <p:cNvPr id="8" name="Sisällön paikkamerkki 2">
            <a:extLst>
              <a:ext uri="{FF2B5EF4-FFF2-40B4-BE49-F238E27FC236}">
                <a16:creationId xmlns:a16="http://schemas.microsoft.com/office/drawing/2014/main" id="{07E922BF-AF8C-F28E-766B-01910D8F6B34}"/>
              </a:ext>
            </a:extLst>
          </p:cNvPr>
          <p:cNvSpPr txBox="1">
            <a:spLocks/>
          </p:cNvSpPr>
          <p:nvPr/>
        </p:nvSpPr>
        <p:spPr>
          <a:xfrm>
            <a:off x="3601290" y="2121104"/>
            <a:ext cx="4728165" cy="4366782"/>
          </a:xfrm>
          <a:prstGeom prst="rect">
            <a:avLst/>
          </a:prstGeom>
          <a:effectLst/>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6"/>
              </a:buClr>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5000"/>
              </a:lnSpc>
              <a:spcBef>
                <a:spcPts val="400"/>
              </a:spcBef>
              <a:buClr>
                <a:schemeClr val="tx2"/>
              </a:buClr>
              <a:buNone/>
            </a:pPr>
            <a:r>
              <a:rPr lang="fi-FI" b="1" dirty="0">
                <a:solidFill>
                  <a:schemeClr val="bg1"/>
                </a:solidFill>
              </a:rPr>
              <a:t>Palvelualueet: </a:t>
            </a:r>
            <a:endParaRPr lang="en-US" dirty="0">
              <a:solidFill>
                <a:schemeClr val="bg1"/>
              </a:solidFill>
            </a:endParaRPr>
          </a:p>
          <a:p>
            <a:pPr marL="715963" indent="-715963">
              <a:lnSpc>
                <a:spcPct val="95000"/>
              </a:lnSpc>
              <a:spcBef>
                <a:spcPts val="400"/>
              </a:spcBef>
              <a:buClr>
                <a:schemeClr val="tx2"/>
              </a:buClr>
              <a:buNone/>
              <a:tabLst>
                <a:tab pos="709613" algn="l"/>
              </a:tabLst>
            </a:pPr>
            <a:r>
              <a:rPr lang="fi-FI" b="1" dirty="0"/>
              <a:t>5884</a:t>
            </a:r>
            <a:r>
              <a:rPr lang="fi-FI" dirty="0"/>
              <a:t>	sivistyspalvelujen </a:t>
            </a:r>
            <a:br>
              <a:rPr lang="fi-FI" dirty="0"/>
            </a:br>
            <a:r>
              <a:rPr lang="fi-FI" dirty="0"/>
              <a:t>palvelualue</a:t>
            </a:r>
          </a:p>
          <a:p>
            <a:pPr marL="715963" indent="-715963">
              <a:lnSpc>
                <a:spcPct val="95000"/>
              </a:lnSpc>
              <a:spcBef>
                <a:spcPts val="400"/>
              </a:spcBef>
              <a:buClr>
                <a:schemeClr val="tx2"/>
              </a:buClr>
              <a:buNone/>
              <a:tabLst>
                <a:tab pos="709613" algn="l"/>
              </a:tabLst>
            </a:pPr>
            <a:r>
              <a:rPr lang="fi-FI" b="1" dirty="0"/>
              <a:t>1849</a:t>
            </a:r>
            <a:r>
              <a:rPr lang="fi-FI" dirty="0"/>
              <a:t>	elinvoiman ja kilpailu- </a:t>
            </a:r>
            <a:br>
              <a:rPr lang="fi-FI" dirty="0"/>
            </a:br>
            <a:r>
              <a:rPr lang="fi-FI" dirty="0"/>
              <a:t>kyvyn palvelualue</a:t>
            </a:r>
          </a:p>
          <a:p>
            <a:pPr marL="715963" indent="-715963">
              <a:lnSpc>
                <a:spcPct val="95000"/>
              </a:lnSpc>
              <a:spcBef>
                <a:spcPts val="400"/>
              </a:spcBef>
              <a:buClr>
                <a:schemeClr val="tx2"/>
              </a:buClr>
              <a:buNone/>
              <a:tabLst>
                <a:tab pos="709613" algn="l"/>
              </a:tabLst>
            </a:pPr>
            <a:r>
              <a:rPr lang="fi-FI" b="1" dirty="0"/>
              <a:t>400</a:t>
            </a:r>
            <a:r>
              <a:rPr lang="fi-FI" dirty="0"/>
              <a:t>	kaupunkiympäristön palvelualue</a:t>
            </a:r>
          </a:p>
          <a:p>
            <a:pPr marL="715963" indent="-715963">
              <a:lnSpc>
                <a:spcPct val="95000"/>
              </a:lnSpc>
              <a:spcBef>
                <a:spcPts val="400"/>
              </a:spcBef>
              <a:buClr>
                <a:schemeClr val="tx2"/>
              </a:buClr>
              <a:buNone/>
              <a:tabLst>
                <a:tab pos="709613" algn="l"/>
              </a:tabLst>
            </a:pPr>
            <a:r>
              <a:rPr lang="fi-FI" b="1" dirty="0"/>
              <a:t>371</a:t>
            </a:r>
            <a:r>
              <a:rPr lang="fi-FI" dirty="0"/>
              <a:t>	konsernihallinto</a:t>
            </a:r>
          </a:p>
          <a:p>
            <a:pPr marL="715963" indent="-715963">
              <a:lnSpc>
                <a:spcPct val="95000"/>
              </a:lnSpc>
              <a:spcBef>
                <a:spcPts val="400"/>
              </a:spcBef>
              <a:buClr>
                <a:schemeClr val="tx2"/>
              </a:buClr>
              <a:buNone/>
              <a:tabLst>
                <a:tab pos="709613" algn="l"/>
              </a:tabLst>
            </a:pPr>
            <a:r>
              <a:rPr lang="fi-FI" b="1" dirty="0"/>
              <a:t>305</a:t>
            </a:r>
            <a:r>
              <a:rPr lang="fi-FI" dirty="0"/>
              <a:t>	liikelaitokset </a:t>
            </a:r>
            <a:br>
              <a:rPr lang="fi-FI" dirty="0"/>
            </a:br>
            <a:endParaRPr lang="fi-FI" dirty="0"/>
          </a:p>
        </p:txBody>
      </p:sp>
      <p:pic>
        <p:nvPicPr>
          <p:cNvPr id="13" name="Kuva 12">
            <a:extLst>
              <a:ext uri="{FF2B5EF4-FFF2-40B4-BE49-F238E27FC236}">
                <a16:creationId xmlns:a16="http://schemas.microsoft.com/office/drawing/2014/main" id="{118ED0DF-05B9-25C4-6FF3-AE8132F9264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Tekstiruutu 24">
            <a:extLst>
              <a:ext uri="{FF2B5EF4-FFF2-40B4-BE49-F238E27FC236}">
                <a16:creationId xmlns:a16="http://schemas.microsoft.com/office/drawing/2014/main" id="{D3DD651D-04F6-15A1-1589-3AC80A35E971}"/>
              </a:ext>
              <a:ext uri="{C183D7F6-B498-43B3-948B-1728B52AA6E4}">
                <adec:decorative xmlns:adec="http://schemas.microsoft.com/office/drawing/2017/decorative" val="1"/>
              </a:ext>
            </a:extLst>
          </p:cNvPr>
          <p:cNvSpPr txBox="1">
            <a:spLocks noChangeArrowheads="1"/>
          </p:cNvSpPr>
          <p:nvPr/>
        </p:nvSpPr>
        <p:spPr bwMode="auto">
          <a:xfrm>
            <a:off x="7938135" y="6403262"/>
            <a:ext cx="238109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rPr>
              <a:t>Kuva: Visit Tampere / Laura Vanzo</a:t>
            </a:r>
            <a:r>
              <a:rPr kumimoji="0" lang="fi-FI" altLang="fi-FI" sz="1200" b="0" i="0" u="none" strike="noStrike" kern="1200" cap="none" spc="0" normalizeH="0" baseline="0" noProof="0">
                <a:ln>
                  <a:noFill/>
                </a:ln>
                <a:solidFill>
                  <a:schemeClr val="bg1"/>
                </a:solidFill>
                <a:effectLst/>
                <a:uLnTx/>
                <a:uFillTx/>
                <a:latin typeface="Calibri" panose="020F0502020204030204"/>
                <a:ea typeface="+mn-ea"/>
                <a:cs typeface="+mn-cs"/>
              </a:rPr>
              <a:t> </a:t>
            </a:r>
          </a:p>
        </p:txBody>
      </p:sp>
      <p:cxnSp>
        <p:nvCxnSpPr>
          <p:cNvPr id="15" name="Straight Connector 14">
            <a:extLst>
              <a:ext uri="{FF2B5EF4-FFF2-40B4-BE49-F238E27FC236}">
                <a16:creationId xmlns:a16="http://schemas.microsoft.com/office/drawing/2014/main" id="{C07B5B5B-7AE3-BF3C-E439-6EE7C42717CB}"/>
              </a:ext>
              <a:ext uri="{C183D7F6-B498-43B3-948B-1728B52AA6E4}">
                <adec:decorative xmlns:adec="http://schemas.microsoft.com/office/drawing/2017/decorative" val="1"/>
              </a:ext>
            </a:extLst>
          </p:cNvPr>
          <p:cNvCxnSpPr/>
          <p:nvPr/>
        </p:nvCxnSpPr>
        <p:spPr>
          <a:xfrm>
            <a:off x="391886" y="4633877"/>
            <a:ext cx="2880703"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E735F62-3306-1296-027E-4C6B9DBFD533}"/>
              </a:ext>
              <a:ext uri="{C183D7F6-B498-43B3-948B-1728B52AA6E4}">
                <adec:decorative xmlns:adec="http://schemas.microsoft.com/office/drawing/2017/decorative" val="1"/>
              </a:ext>
            </a:extLst>
          </p:cNvPr>
          <p:cNvCxnSpPr/>
          <p:nvPr/>
        </p:nvCxnSpPr>
        <p:spPr>
          <a:xfrm>
            <a:off x="391886" y="5040676"/>
            <a:ext cx="2880703"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F4473F4-42A9-D08E-49A5-F160493C8675}"/>
              </a:ext>
              <a:ext uri="{C183D7F6-B498-43B3-948B-1728B52AA6E4}">
                <adec:decorative xmlns:adec="http://schemas.microsoft.com/office/drawing/2017/decorative" val="1"/>
              </a:ext>
            </a:extLst>
          </p:cNvPr>
          <p:cNvCxnSpPr/>
          <p:nvPr/>
        </p:nvCxnSpPr>
        <p:spPr>
          <a:xfrm>
            <a:off x="412512" y="5544732"/>
            <a:ext cx="2880703"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F94BB6B-D3D3-9C55-1214-CB1C6E0FDF18}"/>
              </a:ext>
              <a:ext uri="{C183D7F6-B498-43B3-948B-1728B52AA6E4}">
                <adec:decorative xmlns:adec="http://schemas.microsoft.com/office/drawing/2017/decorative" val="1"/>
              </a:ext>
            </a:extLst>
          </p:cNvPr>
          <p:cNvCxnSpPr>
            <a:cxnSpLocks/>
          </p:cNvCxnSpPr>
          <p:nvPr/>
        </p:nvCxnSpPr>
        <p:spPr>
          <a:xfrm>
            <a:off x="3555618" y="3273736"/>
            <a:ext cx="3491450" cy="0"/>
          </a:xfrm>
          <a:prstGeom prst="line">
            <a:avLst/>
          </a:prstGeom>
          <a:ln>
            <a:solidFill>
              <a:srgbClr val="5BCBEB"/>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8B9656C-88CA-165F-279B-2F86E647B5AB}"/>
              </a:ext>
              <a:ext uri="{C183D7F6-B498-43B3-948B-1728B52AA6E4}">
                <adec:decorative xmlns:adec="http://schemas.microsoft.com/office/drawing/2017/decorative" val="1"/>
              </a:ext>
            </a:extLst>
          </p:cNvPr>
          <p:cNvCxnSpPr>
            <a:cxnSpLocks/>
          </p:cNvCxnSpPr>
          <p:nvPr/>
        </p:nvCxnSpPr>
        <p:spPr>
          <a:xfrm>
            <a:off x="3555618" y="4032564"/>
            <a:ext cx="3491450" cy="0"/>
          </a:xfrm>
          <a:prstGeom prst="line">
            <a:avLst/>
          </a:prstGeom>
          <a:ln>
            <a:solidFill>
              <a:srgbClr val="5BCBEB"/>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2376A5C-DE8D-FB9A-9455-38EA46BF73AA}"/>
              </a:ext>
              <a:ext uri="{C183D7F6-B498-43B3-948B-1728B52AA6E4}">
                <adec:decorative xmlns:adec="http://schemas.microsoft.com/office/drawing/2017/decorative" val="1"/>
              </a:ext>
            </a:extLst>
          </p:cNvPr>
          <p:cNvCxnSpPr>
            <a:cxnSpLocks/>
          </p:cNvCxnSpPr>
          <p:nvPr/>
        </p:nvCxnSpPr>
        <p:spPr>
          <a:xfrm>
            <a:off x="3555618" y="4797152"/>
            <a:ext cx="3491450" cy="0"/>
          </a:xfrm>
          <a:prstGeom prst="line">
            <a:avLst/>
          </a:prstGeom>
          <a:ln>
            <a:solidFill>
              <a:srgbClr val="5BCBE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E9051CE-33DA-CA37-402D-F885E851BF34}"/>
              </a:ext>
              <a:ext uri="{C183D7F6-B498-43B3-948B-1728B52AA6E4}">
                <adec:decorative xmlns:adec="http://schemas.microsoft.com/office/drawing/2017/decorative" val="1"/>
              </a:ext>
            </a:extLst>
          </p:cNvPr>
          <p:cNvCxnSpPr>
            <a:cxnSpLocks/>
          </p:cNvCxnSpPr>
          <p:nvPr/>
        </p:nvCxnSpPr>
        <p:spPr>
          <a:xfrm>
            <a:off x="3555618" y="5157192"/>
            <a:ext cx="3491450" cy="0"/>
          </a:xfrm>
          <a:prstGeom prst="line">
            <a:avLst/>
          </a:prstGeom>
          <a:ln>
            <a:solidFill>
              <a:srgbClr val="5BCBEB"/>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42D30EA-72D0-985D-B6A2-163EB6092F49}"/>
              </a:ext>
              <a:ext uri="{C183D7F6-B498-43B3-948B-1728B52AA6E4}">
                <adec:decorative xmlns:adec="http://schemas.microsoft.com/office/drawing/2017/decorative" val="1"/>
              </a:ext>
            </a:extLst>
          </p:cNvPr>
          <p:cNvCxnSpPr>
            <a:cxnSpLocks/>
          </p:cNvCxnSpPr>
          <p:nvPr/>
        </p:nvCxnSpPr>
        <p:spPr>
          <a:xfrm>
            <a:off x="3576244" y="5544732"/>
            <a:ext cx="3491450" cy="0"/>
          </a:xfrm>
          <a:prstGeom prst="line">
            <a:avLst/>
          </a:prstGeom>
          <a:ln>
            <a:solidFill>
              <a:srgbClr val="5BCBEB"/>
            </a:solidFill>
          </a:ln>
        </p:spPr>
        <p:style>
          <a:lnRef idx="1">
            <a:schemeClr val="accent1"/>
          </a:lnRef>
          <a:fillRef idx="0">
            <a:schemeClr val="accent1"/>
          </a:fillRef>
          <a:effectRef idx="0">
            <a:schemeClr val="accent1"/>
          </a:effectRef>
          <a:fontRef idx="minor">
            <a:schemeClr val="tx1"/>
          </a:fontRef>
        </p:style>
      </p:cxnSp>
      <p:sp>
        <p:nvSpPr>
          <p:cNvPr id="10" name="Ellipsi 9">
            <a:extLst>
              <a:ext uri="{FF2B5EF4-FFF2-40B4-BE49-F238E27FC236}">
                <a16:creationId xmlns:a16="http://schemas.microsoft.com/office/drawing/2014/main" id="{293B581F-B257-CAF7-7A06-11363A06BBD5}"/>
              </a:ext>
              <a:ext uri="{C183D7F6-B498-43B3-948B-1728B52AA6E4}">
                <adec:decorative xmlns:adec="http://schemas.microsoft.com/office/drawing/2017/decorative" val="1"/>
              </a:ext>
            </a:extLst>
          </p:cNvPr>
          <p:cNvSpPr/>
          <p:nvPr/>
        </p:nvSpPr>
        <p:spPr>
          <a:xfrm>
            <a:off x="6603522" y="4196747"/>
            <a:ext cx="2381092" cy="227369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Suorakulmio 11">
            <a:extLst>
              <a:ext uri="{FF2B5EF4-FFF2-40B4-BE49-F238E27FC236}">
                <a16:creationId xmlns:a16="http://schemas.microsoft.com/office/drawing/2014/main" id="{200F8443-2F6A-25D2-5437-72DEA1F07A2F}"/>
              </a:ext>
            </a:extLst>
          </p:cNvPr>
          <p:cNvSpPr/>
          <p:nvPr/>
        </p:nvSpPr>
        <p:spPr>
          <a:xfrm>
            <a:off x="6915994" y="4941427"/>
            <a:ext cx="1736373" cy="1006429"/>
          </a:xfrm>
          <a:prstGeom prst="rect">
            <a:avLst/>
          </a:prstGeom>
        </p:spPr>
        <p:txBody>
          <a:bodyPr wrap="none" lIns="91440" tIns="45720" rIns="91440" bIns="45720" anchor="t">
            <a:spAutoFit/>
          </a:bodyPr>
          <a:lstStyle/>
          <a:p>
            <a:pPr algn="ctr">
              <a:lnSpc>
                <a:spcPct val="90000"/>
              </a:lnSpc>
              <a:spcBef>
                <a:spcPct val="0"/>
              </a:spcBef>
              <a:defRPr/>
            </a:pPr>
            <a:r>
              <a:rPr lang="fi-FI" sz="4200" b="1" dirty="0">
                <a:solidFill>
                  <a:schemeClr val="bg1"/>
                </a:solidFill>
                <a:latin typeface="Montserrat Black" pitchFamily="2" charset="77"/>
              </a:rPr>
              <a:t>8 809</a:t>
            </a:r>
            <a:br>
              <a:rPr lang="fi-FI" sz="4200" b="1" dirty="0">
                <a:solidFill>
                  <a:schemeClr val="bg1"/>
                </a:solidFill>
              </a:rPr>
            </a:br>
            <a:r>
              <a:rPr lang="fi-FI" sz="2400" dirty="0">
                <a:solidFill>
                  <a:schemeClr val="bg1"/>
                </a:solidFill>
              </a:rPr>
              <a:t>työntekijää</a:t>
            </a:r>
          </a:p>
        </p:txBody>
      </p:sp>
    </p:spTree>
    <p:extLst>
      <p:ext uri="{BB962C8B-B14F-4D97-AF65-F5344CB8AC3E}">
        <p14:creationId xmlns:p14="http://schemas.microsoft.com/office/powerpoint/2010/main" val="649948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graphicFrame>
        <p:nvGraphicFramePr>
          <p:cNvPr id="44" name="Chart 43">
            <a:extLst>
              <a:ext uri="{FF2B5EF4-FFF2-40B4-BE49-F238E27FC236}">
                <a16:creationId xmlns:a16="http://schemas.microsoft.com/office/drawing/2014/main" id="{6CC2FDB3-0BD9-4B75-E98E-CACCA47C9327}"/>
              </a:ext>
              <a:ext uri="{C183D7F6-B498-43B3-948B-1728B52AA6E4}">
                <adec:decorative xmlns:adec="http://schemas.microsoft.com/office/drawing/2017/decorative" val="1"/>
              </a:ext>
            </a:extLst>
          </p:cNvPr>
          <p:cNvGraphicFramePr>
            <a:graphicFrameLocks noChangeAspect="1"/>
          </p:cNvGraphicFramePr>
          <p:nvPr/>
        </p:nvGraphicFramePr>
        <p:xfrm>
          <a:off x="3378651" y="1611266"/>
          <a:ext cx="3402000" cy="226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D12AD4AD-3E9A-DDF1-A464-B140D804F96C}"/>
              </a:ext>
              <a:ext uri="{C183D7F6-B498-43B3-948B-1728B52AA6E4}">
                <adec:decorative xmlns:adec="http://schemas.microsoft.com/office/drawing/2017/decorative" val="1"/>
              </a:ext>
            </a:extLst>
          </p:cNvPr>
          <p:cNvGraphicFramePr>
            <a:graphicFrameLocks noChangeAspect="1"/>
          </p:cNvGraphicFramePr>
          <p:nvPr/>
        </p:nvGraphicFramePr>
        <p:xfrm>
          <a:off x="8100323" y="1624427"/>
          <a:ext cx="3402000" cy="2268000"/>
        </p:xfrm>
        <a:graphic>
          <a:graphicData uri="http://schemas.openxmlformats.org/drawingml/2006/chart">
            <c:chart xmlns:c="http://schemas.openxmlformats.org/drawingml/2006/chart" xmlns:r="http://schemas.openxmlformats.org/officeDocument/2006/relationships" r:id="rId4"/>
          </a:graphicData>
        </a:graphic>
      </p:graphicFrame>
      <p:sp>
        <p:nvSpPr>
          <p:cNvPr id="48" name="Rectangle 47">
            <a:extLst>
              <a:ext uri="{FF2B5EF4-FFF2-40B4-BE49-F238E27FC236}">
                <a16:creationId xmlns:a16="http://schemas.microsoft.com/office/drawing/2014/main" id="{411A87C4-95CE-8848-89D9-42AD663FE80C}"/>
              </a:ext>
              <a:ext uri="{C183D7F6-B498-43B3-948B-1728B52AA6E4}">
                <adec:decorative xmlns:adec="http://schemas.microsoft.com/office/drawing/2017/decorative" val="1"/>
              </a:ext>
            </a:extLst>
          </p:cNvPr>
          <p:cNvSpPr/>
          <p:nvPr/>
        </p:nvSpPr>
        <p:spPr>
          <a:xfrm>
            <a:off x="-2036" y="4445672"/>
            <a:ext cx="12194036" cy="2441936"/>
          </a:xfrm>
          <a:prstGeom prst="rect">
            <a:avLst/>
          </a:prstGeom>
          <a:solidFill>
            <a:srgbClr val="163760">
              <a:alpha val="92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3" name="Picture 42">
            <a:extLst>
              <a:ext uri="{FF2B5EF4-FFF2-40B4-BE49-F238E27FC236}">
                <a16:creationId xmlns:a16="http://schemas.microsoft.com/office/drawing/2014/main" id="{051DD9A7-1BA2-1749-AFEF-1B0C467D6741}"/>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92079" y="2096499"/>
            <a:ext cx="103200" cy="1548000"/>
          </a:xfrm>
          <a:prstGeom prst="rect">
            <a:avLst/>
          </a:prstGeom>
        </p:spPr>
      </p:pic>
      <p:pic>
        <p:nvPicPr>
          <p:cNvPr id="42" name="Picture 41">
            <a:extLst>
              <a:ext uri="{FF2B5EF4-FFF2-40B4-BE49-F238E27FC236}">
                <a16:creationId xmlns:a16="http://schemas.microsoft.com/office/drawing/2014/main" id="{EB7BB8A5-3103-4546-8F02-9F82142D07F6}"/>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79535" y="2071672"/>
            <a:ext cx="103200" cy="1548000"/>
          </a:xfrm>
          <a:prstGeom prst="rect">
            <a:avLst/>
          </a:prstGeom>
        </p:spPr>
      </p:pic>
      <p:sp>
        <p:nvSpPr>
          <p:cNvPr id="6" name="Title 5">
            <a:extLst>
              <a:ext uri="{FF2B5EF4-FFF2-40B4-BE49-F238E27FC236}">
                <a16:creationId xmlns:a16="http://schemas.microsoft.com/office/drawing/2014/main" id="{C16383E1-C4F5-C2AA-2A4D-D500A66C7611}"/>
              </a:ext>
            </a:extLst>
          </p:cNvPr>
          <p:cNvSpPr>
            <a:spLocks noGrp="1"/>
          </p:cNvSpPr>
          <p:nvPr>
            <p:ph type="title"/>
          </p:nvPr>
        </p:nvSpPr>
        <p:spPr>
          <a:xfrm>
            <a:off x="-2036" y="-1055223"/>
            <a:ext cx="6096000" cy="524021"/>
          </a:xfrm>
        </p:spPr>
        <p:txBody>
          <a:bodyPr/>
          <a:lstStyle/>
          <a:p>
            <a:r>
              <a:rPr lang="en-FI"/>
              <a:t>Kaupungin</a:t>
            </a:r>
            <a:r>
              <a:rPr lang="en-FI" baseline="0"/>
              <a:t> käyttötalous</a:t>
            </a:r>
            <a:endParaRPr lang="en-FI"/>
          </a:p>
        </p:txBody>
      </p:sp>
      <p:sp>
        <p:nvSpPr>
          <p:cNvPr id="32" name="KULUT">
            <a:extLst>
              <a:ext uri="{FF2B5EF4-FFF2-40B4-BE49-F238E27FC236}">
                <a16:creationId xmlns:a16="http://schemas.microsoft.com/office/drawing/2014/main" id="{10A7E125-917D-9345-B68E-E401B32B6051}"/>
              </a:ext>
            </a:extLst>
          </p:cNvPr>
          <p:cNvSpPr txBox="1"/>
          <p:nvPr/>
        </p:nvSpPr>
        <p:spPr>
          <a:xfrm>
            <a:off x="2596684" y="1383139"/>
            <a:ext cx="2540791" cy="349958"/>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800" b="1" i="0" u="none" strike="noStrike" kern="1200" cap="none" spc="0" normalizeH="0" baseline="0" noProof="0" dirty="0">
                <a:ln>
                  <a:noFill/>
                </a:ln>
                <a:solidFill>
                  <a:srgbClr val="FFFFFF"/>
                </a:solidFill>
                <a:effectLst/>
                <a:uLnTx/>
                <a:uFillTx/>
                <a:latin typeface="Calibri" panose="020F0502020204030204"/>
                <a:ea typeface="+mn-ea"/>
                <a:cs typeface="+mn-cs"/>
              </a:rPr>
              <a:t>KULUT</a:t>
            </a:r>
          </a:p>
        </p:txBody>
      </p:sp>
      <p:sp>
        <p:nvSpPr>
          <p:cNvPr id="53" name="Palvelujen ostot">
            <a:extLst>
              <a:ext uri="{FF2B5EF4-FFF2-40B4-BE49-F238E27FC236}">
                <a16:creationId xmlns:a16="http://schemas.microsoft.com/office/drawing/2014/main" id="{499E1A31-2159-5F3A-E00E-3D7A03A4208C}"/>
              </a:ext>
            </a:extLst>
          </p:cNvPr>
          <p:cNvSpPr txBox="1"/>
          <p:nvPr/>
        </p:nvSpPr>
        <p:spPr>
          <a:xfrm>
            <a:off x="843664" y="1967841"/>
            <a:ext cx="2535996" cy="325090"/>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Calibri" panose="020F0502020204030204"/>
                <a:ea typeface="+mn-ea"/>
                <a:cs typeface="+mn-cs"/>
              </a:rPr>
              <a:t>PALVELUJEN OSTOT</a:t>
            </a:r>
          </a:p>
          <a:p>
            <a:pPr marL="0" marR="0" lvl="0" indent="0" algn="r" defTabSz="914400" rtl="0" eaLnBrk="1" fontAlgn="auto" latinLnBrk="0" hangingPunct="1">
              <a:lnSpc>
                <a:spcPct val="150000"/>
              </a:lnSpc>
              <a:spcBef>
                <a:spcPts val="0"/>
              </a:spcBef>
              <a:spcAft>
                <a:spcPts val="0"/>
              </a:spcAft>
              <a:buClrTx/>
              <a:buSzTx/>
              <a:buFontTx/>
              <a:buNone/>
              <a:tabLst/>
              <a:defRPr/>
            </a:pPr>
            <a:endParaRPr kumimoji="0" lang="en-FI" sz="9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9" name="Palvelujen ostot">
            <a:extLst>
              <a:ext uri="{FF2B5EF4-FFF2-40B4-BE49-F238E27FC236}">
                <a16:creationId xmlns:a16="http://schemas.microsoft.com/office/drawing/2014/main" id="{AF33C8F9-7B7A-A94E-9D93-CE694967E552}"/>
              </a:ext>
            </a:extLst>
          </p:cNvPr>
          <p:cNvSpPr txBox="1"/>
          <p:nvPr/>
        </p:nvSpPr>
        <p:spPr>
          <a:xfrm>
            <a:off x="3490148" y="1967841"/>
            <a:ext cx="571733" cy="334615"/>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i-FI" sz="900" b="1" i="0" u="none" strike="noStrike" kern="1200" cap="none" spc="0" normalizeH="0" baseline="0" noProof="0">
                <a:ln>
                  <a:noFill/>
                </a:ln>
                <a:solidFill>
                  <a:srgbClr val="FFFFFF"/>
                </a:solidFill>
                <a:effectLst/>
                <a:uLnTx/>
                <a:uFillTx/>
                <a:latin typeface="Calibri" panose="020F0502020204030204"/>
                <a:ea typeface="+mn-ea"/>
                <a:cs typeface="+mn-cs"/>
              </a:rPr>
              <a:t>28,9 </a:t>
            </a:r>
            <a:r>
              <a:rPr kumimoji="0" lang="en-FI" sz="900" b="1" i="0" u="none" strike="noStrike" kern="1200" cap="none" spc="0" normalizeH="0" baseline="0" noProof="0">
                <a:ln>
                  <a:noFill/>
                </a:ln>
                <a:solidFill>
                  <a:srgbClr val="FFFFFF"/>
                </a:solidFill>
                <a:effectLst/>
                <a:uLnTx/>
                <a:uFillTx/>
                <a:latin typeface="Calibri" panose="020F0502020204030204"/>
                <a:ea typeface="+mn-ea"/>
                <a:cs typeface="+mn-cs"/>
              </a:rPr>
              <a:t>%</a:t>
            </a:r>
          </a:p>
        </p:txBody>
      </p:sp>
      <p:sp>
        <p:nvSpPr>
          <p:cNvPr id="52" name="HENKILÖSTÖKULUT">
            <a:extLst>
              <a:ext uri="{FF2B5EF4-FFF2-40B4-BE49-F238E27FC236}">
                <a16:creationId xmlns:a16="http://schemas.microsoft.com/office/drawing/2014/main" id="{D7966048-25B4-F9CA-E1F5-38E0EB46107A}"/>
              </a:ext>
            </a:extLst>
          </p:cNvPr>
          <p:cNvSpPr txBox="1"/>
          <p:nvPr/>
        </p:nvSpPr>
        <p:spPr>
          <a:xfrm>
            <a:off x="845700" y="2180609"/>
            <a:ext cx="2535996" cy="273856"/>
          </a:xfrm>
          <a:prstGeom prst="rect">
            <a:avLst/>
          </a:prstGeom>
          <a:effectLst/>
        </p:spPr>
        <p:txBody>
          <a:bodyPr vert="horz" wrap="square" lIns="91440" tIns="45720" rIns="91440" bIns="45720" rtlCol="0" anchor="t">
            <a:normAutofit lnSpcReduction="10000"/>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srgbClr val="FFFFFF"/>
                </a:solidFill>
                <a:effectLst/>
                <a:uLnTx/>
                <a:uFillTx/>
                <a:latin typeface="Calibri" panose="020F0502020204030204"/>
                <a:ea typeface="+mn-ea"/>
                <a:cs typeface="+mn-cs"/>
              </a:rPr>
              <a:t>HENKILÖSTÖKULUT</a:t>
            </a:r>
          </a:p>
        </p:txBody>
      </p:sp>
      <p:sp>
        <p:nvSpPr>
          <p:cNvPr id="74" name="HENKILÖSTÖKULUT">
            <a:extLst>
              <a:ext uri="{FF2B5EF4-FFF2-40B4-BE49-F238E27FC236}">
                <a16:creationId xmlns:a16="http://schemas.microsoft.com/office/drawing/2014/main" id="{4E55B1B0-EDED-8BDA-BDF8-DC4DF76EA67F}"/>
              </a:ext>
            </a:extLst>
          </p:cNvPr>
          <p:cNvSpPr txBox="1"/>
          <p:nvPr/>
        </p:nvSpPr>
        <p:spPr>
          <a:xfrm>
            <a:off x="3492184" y="2180609"/>
            <a:ext cx="565622" cy="273856"/>
          </a:xfrm>
          <a:prstGeom prst="rect">
            <a:avLst/>
          </a:prstGeom>
          <a:effectLst/>
        </p:spPr>
        <p:txBody>
          <a:bodyPr vert="horz" wrap="square" lIns="91440" tIns="45720" rIns="91440" bIns="45720" rtlCol="0" anchor="t">
            <a:no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i-FI" sz="900" b="1" i="0" u="none" strike="noStrike" kern="1200" cap="none" spc="0" normalizeH="0" baseline="0" noProof="0">
                <a:ln>
                  <a:noFill/>
                </a:ln>
                <a:solidFill>
                  <a:srgbClr val="FFFFFF"/>
                </a:solidFill>
                <a:effectLst/>
                <a:uLnTx/>
                <a:uFillTx/>
                <a:latin typeface="Calibri" panose="020F0502020204030204"/>
                <a:ea typeface="+mn-ea"/>
                <a:cs typeface="+mn-cs"/>
              </a:rPr>
              <a:t>39,7</a:t>
            </a:r>
            <a:r>
              <a:rPr kumimoji="0" lang="en-FI" sz="900" b="1" i="0" u="none" strike="noStrike" kern="1200" cap="none" spc="0" normalizeH="0" baseline="0" noProof="0">
                <a:ln>
                  <a:noFill/>
                </a:ln>
                <a:solidFill>
                  <a:srgbClr val="FFFFFF"/>
                </a:solidFill>
                <a:effectLst/>
                <a:uLnTx/>
                <a:uFillTx/>
                <a:latin typeface="Calibri" panose="020F0502020204030204"/>
                <a:ea typeface="+mn-ea"/>
                <a:cs typeface="+mn-cs"/>
              </a:rPr>
              <a:t> %</a:t>
            </a:r>
          </a:p>
        </p:txBody>
      </p:sp>
      <p:sp>
        <p:nvSpPr>
          <p:cNvPr id="50" name="AVUSTUKSET">
            <a:extLst>
              <a:ext uri="{FF2B5EF4-FFF2-40B4-BE49-F238E27FC236}">
                <a16:creationId xmlns:a16="http://schemas.microsoft.com/office/drawing/2014/main" id="{F212147F-D476-3603-60F5-E80EDED8AA5A}"/>
              </a:ext>
            </a:extLst>
          </p:cNvPr>
          <p:cNvSpPr txBox="1"/>
          <p:nvPr/>
        </p:nvSpPr>
        <p:spPr>
          <a:xfrm>
            <a:off x="843664" y="2379115"/>
            <a:ext cx="2535996" cy="310094"/>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Calibri" panose="020F0502020204030204"/>
                <a:ea typeface="+mn-ea"/>
                <a:cs typeface="+mn-cs"/>
              </a:rPr>
              <a:t>AVUSTUKSET</a:t>
            </a:r>
          </a:p>
        </p:txBody>
      </p:sp>
      <p:sp>
        <p:nvSpPr>
          <p:cNvPr id="73" name="AVUSTUKSET">
            <a:extLst>
              <a:ext uri="{FF2B5EF4-FFF2-40B4-BE49-F238E27FC236}">
                <a16:creationId xmlns:a16="http://schemas.microsoft.com/office/drawing/2014/main" id="{21EB0629-985A-1949-0584-5EF1BFF3438B}"/>
              </a:ext>
            </a:extLst>
          </p:cNvPr>
          <p:cNvSpPr txBox="1"/>
          <p:nvPr/>
        </p:nvSpPr>
        <p:spPr>
          <a:xfrm>
            <a:off x="3490148" y="2379115"/>
            <a:ext cx="524108" cy="310094"/>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srgbClr val="FFFFFF"/>
                </a:solidFill>
                <a:effectLst/>
                <a:uLnTx/>
                <a:uFillTx/>
                <a:latin typeface="Calibri" panose="020F0502020204030204"/>
                <a:ea typeface="+mn-ea"/>
                <a:cs typeface="+mn-cs"/>
              </a:rPr>
              <a:t>5</a:t>
            </a:r>
            <a:r>
              <a:rPr kumimoji="0" lang="fi-FI" sz="900" b="1" i="0" u="none" strike="noStrike" kern="1200" cap="none" spc="0" normalizeH="0" baseline="0" noProof="0">
                <a:ln>
                  <a:noFill/>
                </a:ln>
                <a:solidFill>
                  <a:srgbClr val="FFFFFF"/>
                </a:solidFill>
                <a:effectLst/>
                <a:uLnTx/>
                <a:uFillTx/>
                <a:latin typeface="Calibri" panose="020F0502020204030204"/>
                <a:ea typeface="+mn-ea"/>
                <a:cs typeface="+mn-cs"/>
              </a:rPr>
              <a:t>,4</a:t>
            </a:r>
            <a:r>
              <a:rPr kumimoji="0" lang="en-FI" sz="900" b="1" i="0" u="none" strike="noStrike" kern="1200" cap="none" spc="0" normalizeH="0" baseline="0" noProof="0">
                <a:ln>
                  <a:noFill/>
                </a:ln>
                <a:solidFill>
                  <a:srgbClr val="FFFFFF"/>
                </a:solidFill>
                <a:effectLst/>
                <a:uLnTx/>
                <a:uFillTx/>
                <a:latin typeface="Calibri" panose="020F0502020204030204"/>
                <a:ea typeface="+mn-ea"/>
                <a:cs typeface="+mn-cs"/>
              </a:rPr>
              <a:t> %</a:t>
            </a:r>
          </a:p>
        </p:txBody>
      </p:sp>
      <p:sp>
        <p:nvSpPr>
          <p:cNvPr id="49" name="POISTOT JA ARVONALENTUMISET">
            <a:extLst>
              <a:ext uri="{FF2B5EF4-FFF2-40B4-BE49-F238E27FC236}">
                <a16:creationId xmlns:a16="http://schemas.microsoft.com/office/drawing/2014/main" id="{BE6907F6-E490-FB2A-A791-3192AE7BFC2F}"/>
              </a:ext>
            </a:extLst>
          </p:cNvPr>
          <p:cNvSpPr txBox="1"/>
          <p:nvPr/>
        </p:nvSpPr>
        <p:spPr>
          <a:xfrm>
            <a:off x="843664" y="2584188"/>
            <a:ext cx="2535996" cy="310094"/>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srgbClr val="FFFFFF"/>
                </a:solidFill>
                <a:effectLst/>
                <a:uLnTx/>
                <a:uFillTx/>
                <a:latin typeface="Calibri" panose="020F0502020204030204"/>
                <a:ea typeface="+mn-ea"/>
                <a:cs typeface="+mn-cs"/>
              </a:rPr>
              <a:t>POISTOT JA ARVONALENTUMISET</a:t>
            </a:r>
          </a:p>
        </p:txBody>
      </p:sp>
      <p:sp>
        <p:nvSpPr>
          <p:cNvPr id="72" name="POISTOT JA ARVONALENTUMISET">
            <a:extLst>
              <a:ext uri="{FF2B5EF4-FFF2-40B4-BE49-F238E27FC236}">
                <a16:creationId xmlns:a16="http://schemas.microsoft.com/office/drawing/2014/main" id="{A235065F-0922-6282-792C-70E83FA8B42B}"/>
              </a:ext>
            </a:extLst>
          </p:cNvPr>
          <p:cNvSpPr txBox="1"/>
          <p:nvPr/>
        </p:nvSpPr>
        <p:spPr>
          <a:xfrm>
            <a:off x="3490148" y="2584188"/>
            <a:ext cx="565622" cy="310094"/>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i-FI" sz="900" b="1" i="0" u="none" strike="noStrike" kern="1200" cap="none" spc="0" normalizeH="0" baseline="0" noProof="0">
                <a:ln>
                  <a:noFill/>
                </a:ln>
                <a:solidFill>
                  <a:srgbClr val="FFFFFF"/>
                </a:solidFill>
                <a:effectLst/>
                <a:uLnTx/>
                <a:uFillTx/>
                <a:latin typeface="Calibri" panose="020F0502020204030204"/>
                <a:ea typeface="+mn-ea"/>
                <a:cs typeface="+mn-cs"/>
              </a:rPr>
              <a:t>12,3</a:t>
            </a:r>
            <a:r>
              <a:rPr kumimoji="0" lang="en-FI" sz="900" b="1" i="0" u="none" strike="noStrike" kern="1200" cap="none" spc="0" normalizeH="0" baseline="0" noProof="0">
                <a:ln>
                  <a:noFill/>
                </a:ln>
                <a:solidFill>
                  <a:srgbClr val="FFFFFF"/>
                </a:solidFill>
                <a:effectLst/>
                <a:uLnTx/>
                <a:uFillTx/>
                <a:latin typeface="Calibri" panose="020F0502020204030204"/>
                <a:ea typeface="+mn-ea"/>
                <a:cs typeface="+mn-cs"/>
              </a:rPr>
              <a:t> %</a:t>
            </a:r>
          </a:p>
        </p:txBody>
      </p:sp>
      <p:sp>
        <p:nvSpPr>
          <p:cNvPr id="47" name="AINEET, TARVIKKEET JA TAVARAT">
            <a:extLst>
              <a:ext uri="{FF2B5EF4-FFF2-40B4-BE49-F238E27FC236}">
                <a16:creationId xmlns:a16="http://schemas.microsoft.com/office/drawing/2014/main" id="{014C1C7D-CC64-2850-2840-0ADFD348B706}"/>
              </a:ext>
            </a:extLst>
          </p:cNvPr>
          <p:cNvSpPr txBox="1"/>
          <p:nvPr/>
        </p:nvSpPr>
        <p:spPr>
          <a:xfrm>
            <a:off x="843664" y="2784571"/>
            <a:ext cx="2535996" cy="320062"/>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srgbClr val="FFFFFF"/>
                </a:solidFill>
                <a:effectLst/>
                <a:uLnTx/>
                <a:uFillTx/>
                <a:latin typeface="Calibri" panose="020F0502020204030204"/>
                <a:ea typeface="+mn-ea"/>
                <a:cs typeface="+mn-cs"/>
              </a:rPr>
              <a:t>AINEET, TARVIKKEET JA TAVARAT</a:t>
            </a:r>
          </a:p>
        </p:txBody>
      </p:sp>
      <p:sp>
        <p:nvSpPr>
          <p:cNvPr id="71" name="AINEET, TARVIKKEET JA TAVARAT">
            <a:extLst>
              <a:ext uri="{FF2B5EF4-FFF2-40B4-BE49-F238E27FC236}">
                <a16:creationId xmlns:a16="http://schemas.microsoft.com/office/drawing/2014/main" id="{C2221A09-3917-049C-EC9F-B66BB2018272}"/>
              </a:ext>
            </a:extLst>
          </p:cNvPr>
          <p:cNvSpPr txBox="1"/>
          <p:nvPr/>
        </p:nvSpPr>
        <p:spPr>
          <a:xfrm>
            <a:off x="3490148" y="2784571"/>
            <a:ext cx="524108" cy="320062"/>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srgbClr val="FFFFFF"/>
                </a:solidFill>
                <a:effectLst/>
                <a:uLnTx/>
                <a:uFillTx/>
                <a:latin typeface="Calibri" panose="020F0502020204030204"/>
                <a:ea typeface="+mn-ea"/>
                <a:cs typeface="+mn-cs"/>
              </a:rPr>
              <a:t>3</a:t>
            </a:r>
            <a:r>
              <a:rPr kumimoji="0" lang="fi-FI" sz="900" b="1" i="0" u="none" strike="noStrike" kern="1200" cap="none" spc="0" normalizeH="0" baseline="0" noProof="0">
                <a:ln>
                  <a:noFill/>
                </a:ln>
                <a:solidFill>
                  <a:srgbClr val="FFFFFF"/>
                </a:solidFill>
                <a:effectLst/>
                <a:uLnTx/>
                <a:uFillTx/>
                <a:latin typeface="Calibri" panose="020F0502020204030204"/>
                <a:ea typeface="+mn-ea"/>
                <a:cs typeface="+mn-cs"/>
              </a:rPr>
              <a:t>,3</a:t>
            </a:r>
            <a:r>
              <a:rPr kumimoji="0" lang="en-FI" sz="900" b="1" i="0" u="none" strike="noStrike" kern="1200" cap="none" spc="0" normalizeH="0" baseline="0" noProof="0">
                <a:ln>
                  <a:noFill/>
                </a:ln>
                <a:solidFill>
                  <a:srgbClr val="FFFFFF"/>
                </a:solidFill>
                <a:effectLst/>
                <a:uLnTx/>
                <a:uFillTx/>
                <a:latin typeface="Calibri" panose="020F0502020204030204"/>
                <a:ea typeface="+mn-ea"/>
                <a:cs typeface="+mn-cs"/>
              </a:rPr>
              <a:t> %</a:t>
            </a:r>
          </a:p>
        </p:txBody>
      </p:sp>
      <p:sp>
        <p:nvSpPr>
          <p:cNvPr id="18" name="VUOKRAKULUT">
            <a:extLst>
              <a:ext uri="{FF2B5EF4-FFF2-40B4-BE49-F238E27FC236}">
                <a16:creationId xmlns:a16="http://schemas.microsoft.com/office/drawing/2014/main" id="{0202D5D0-4F5C-D437-88E3-B1810B6B2476}"/>
              </a:ext>
            </a:extLst>
          </p:cNvPr>
          <p:cNvSpPr txBox="1"/>
          <p:nvPr/>
        </p:nvSpPr>
        <p:spPr>
          <a:xfrm>
            <a:off x="843664" y="3000349"/>
            <a:ext cx="2535996" cy="266487"/>
          </a:xfrm>
          <a:prstGeom prst="rect">
            <a:avLst/>
          </a:prstGeom>
          <a:effectLst/>
        </p:spPr>
        <p:txBody>
          <a:bodyPr vert="horz" wrap="square" lIns="91440" tIns="45720" rIns="91440" bIns="45720" rtlCol="0" anchor="t">
            <a:normAutofit lnSpcReduction="10000"/>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srgbClr val="FFFFFF"/>
                </a:solidFill>
                <a:effectLst/>
                <a:uLnTx/>
                <a:uFillTx/>
                <a:latin typeface="Calibri" panose="020F0502020204030204"/>
                <a:ea typeface="+mn-ea"/>
                <a:cs typeface="+mn-cs"/>
              </a:rPr>
              <a:t>VUOKRAKULUT</a:t>
            </a:r>
          </a:p>
        </p:txBody>
      </p:sp>
      <p:sp>
        <p:nvSpPr>
          <p:cNvPr id="70" name="VUOKRAKULUT">
            <a:extLst>
              <a:ext uri="{FF2B5EF4-FFF2-40B4-BE49-F238E27FC236}">
                <a16:creationId xmlns:a16="http://schemas.microsoft.com/office/drawing/2014/main" id="{6D44485A-D2D8-8897-C047-D98FE18B0F16}"/>
              </a:ext>
            </a:extLst>
          </p:cNvPr>
          <p:cNvSpPr txBox="1"/>
          <p:nvPr/>
        </p:nvSpPr>
        <p:spPr>
          <a:xfrm>
            <a:off x="3490148" y="3000349"/>
            <a:ext cx="524108" cy="266487"/>
          </a:xfrm>
          <a:prstGeom prst="rect">
            <a:avLst/>
          </a:prstGeom>
          <a:effectLst/>
        </p:spPr>
        <p:txBody>
          <a:bodyPr vert="horz" wrap="square" lIns="91440" tIns="45720" rIns="91440" bIns="45720" rtlCol="0" anchor="t">
            <a:normAutofit lnSpcReduction="10000"/>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i-FI" sz="900" b="1" i="0" u="none" strike="noStrike" kern="1200" cap="none" spc="0" normalizeH="0" baseline="0" noProof="0">
                <a:ln>
                  <a:noFill/>
                </a:ln>
                <a:solidFill>
                  <a:srgbClr val="FFFFFF"/>
                </a:solidFill>
                <a:effectLst/>
                <a:uLnTx/>
                <a:uFillTx/>
                <a:latin typeface="Calibri" panose="020F0502020204030204"/>
                <a:ea typeface="+mn-ea"/>
                <a:cs typeface="+mn-cs"/>
              </a:rPr>
              <a:t>8,3</a:t>
            </a:r>
            <a:r>
              <a:rPr kumimoji="0" lang="en-FI" sz="900" b="1" i="0" u="none" strike="noStrike" kern="1200" cap="none" spc="0" normalizeH="0" baseline="0" noProof="0">
                <a:ln>
                  <a:noFill/>
                </a:ln>
                <a:solidFill>
                  <a:srgbClr val="FFFFFF"/>
                </a:solidFill>
                <a:effectLst/>
                <a:uLnTx/>
                <a:uFillTx/>
                <a:latin typeface="Calibri" panose="020F0502020204030204"/>
                <a:ea typeface="+mn-ea"/>
                <a:cs typeface="+mn-cs"/>
              </a:rPr>
              <a:t> %</a:t>
            </a:r>
          </a:p>
        </p:txBody>
      </p:sp>
      <p:sp>
        <p:nvSpPr>
          <p:cNvPr id="58" name="RAHOITUSKULUT">
            <a:extLst>
              <a:ext uri="{FF2B5EF4-FFF2-40B4-BE49-F238E27FC236}">
                <a16:creationId xmlns:a16="http://schemas.microsoft.com/office/drawing/2014/main" id="{43D1B854-3541-3E18-7044-47D4CCC547D8}"/>
              </a:ext>
            </a:extLst>
          </p:cNvPr>
          <p:cNvSpPr txBox="1"/>
          <p:nvPr/>
        </p:nvSpPr>
        <p:spPr>
          <a:xfrm>
            <a:off x="843664" y="3199995"/>
            <a:ext cx="2535996" cy="329538"/>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srgbClr val="FFFFFF"/>
                </a:solidFill>
                <a:effectLst/>
                <a:uLnTx/>
                <a:uFillTx/>
                <a:latin typeface="Calibri" panose="020F0502020204030204"/>
                <a:ea typeface="+mn-ea"/>
                <a:cs typeface="+mn-cs"/>
              </a:rPr>
              <a:t>RAHOITUSKULUT</a:t>
            </a:r>
          </a:p>
        </p:txBody>
      </p:sp>
      <p:sp>
        <p:nvSpPr>
          <p:cNvPr id="76" name="RAHOITUSKULUT">
            <a:extLst>
              <a:ext uri="{FF2B5EF4-FFF2-40B4-BE49-F238E27FC236}">
                <a16:creationId xmlns:a16="http://schemas.microsoft.com/office/drawing/2014/main" id="{E05A1948-33AC-131E-5FE3-3FC7723688F6}"/>
              </a:ext>
            </a:extLst>
          </p:cNvPr>
          <p:cNvSpPr txBox="1"/>
          <p:nvPr/>
        </p:nvSpPr>
        <p:spPr>
          <a:xfrm>
            <a:off x="3490148" y="3199995"/>
            <a:ext cx="524108" cy="329538"/>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i-FI" sz="900" b="1" i="0" u="none" strike="noStrike" kern="1200" cap="none" spc="0" normalizeH="0" baseline="0" noProof="0">
                <a:ln>
                  <a:noFill/>
                </a:ln>
                <a:solidFill>
                  <a:srgbClr val="FFFFFF"/>
                </a:solidFill>
                <a:effectLst/>
                <a:uLnTx/>
                <a:uFillTx/>
                <a:latin typeface="Calibri" panose="020F0502020204030204"/>
                <a:ea typeface="+mn-ea"/>
                <a:cs typeface="+mn-cs"/>
              </a:rPr>
              <a:t>2,3</a:t>
            </a:r>
            <a:r>
              <a:rPr kumimoji="0" lang="en-FI" sz="900" b="1" i="0" u="none" strike="noStrike" kern="1200" cap="none" spc="0" normalizeH="0" baseline="0" noProof="0">
                <a:ln>
                  <a:noFill/>
                </a:ln>
                <a:solidFill>
                  <a:srgbClr val="FFFFFF"/>
                </a:solidFill>
                <a:effectLst/>
                <a:uLnTx/>
                <a:uFillTx/>
                <a:latin typeface="Calibri" panose="020F0502020204030204"/>
                <a:ea typeface="+mn-ea"/>
                <a:cs typeface="+mn-cs"/>
              </a:rPr>
              <a:t> %</a:t>
            </a:r>
          </a:p>
        </p:txBody>
      </p:sp>
      <p:sp>
        <p:nvSpPr>
          <p:cNvPr id="57" name="MUUT TOIMINTAKULUT">
            <a:extLst>
              <a:ext uri="{FF2B5EF4-FFF2-40B4-BE49-F238E27FC236}">
                <a16:creationId xmlns:a16="http://schemas.microsoft.com/office/drawing/2014/main" id="{1C07E2FB-FCFE-68B2-9478-AEA722136EE8}"/>
              </a:ext>
            </a:extLst>
          </p:cNvPr>
          <p:cNvSpPr txBox="1"/>
          <p:nvPr/>
        </p:nvSpPr>
        <p:spPr>
          <a:xfrm>
            <a:off x="843664" y="3411441"/>
            <a:ext cx="2535996" cy="334020"/>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srgbClr val="FFFFFF"/>
                </a:solidFill>
                <a:effectLst/>
                <a:uLnTx/>
                <a:uFillTx/>
                <a:latin typeface="Calibri" panose="020F0502020204030204"/>
                <a:ea typeface="+mn-ea"/>
                <a:cs typeface="+mn-cs"/>
              </a:rPr>
              <a:t>MUUT TOIMINTAKULUT</a:t>
            </a:r>
          </a:p>
        </p:txBody>
      </p:sp>
      <p:sp>
        <p:nvSpPr>
          <p:cNvPr id="75" name="TextBox 74">
            <a:extLst>
              <a:ext uri="{FF2B5EF4-FFF2-40B4-BE49-F238E27FC236}">
                <a16:creationId xmlns:a16="http://schemas.microsoft.com/office/drawing/2014/main" id="{C444DFC0-5025-A359-6662-EB653DE9AD7E}"/>
              </a:ext>
            </a:extLst>
          </p:cNvPr>
          <p:cNvSpPr txBox="1"/>
          <p:nvPr/>
        </p:nvSpPr>
        <p:spPr>
          <a:xfrm>
            <a:off x="3490148" y="3411441"/>
            <a:ext cx="524108" cy="334020"/>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srgbClr val="FFFFFF"/>
                </a:solidFill>
                <a:effectLst/>
                <a:uLnTx/>
                <a:uFillTx/>
                <a:latin typeface="Calibri" panose="020F0502020204030204"/>
                <a:ea typeface="+mn-ea"/>
                <a:cs typeface="+mn-cs"/>
              </a:rPr>
              <a:t>0,</a:t>
            </a:r>
            <a:r>
              <a:rPr kumimoji="0" lang="fi-FI" sz="900" b="1" i="0" u="none" strike="noStrike" kern="1200" cap="none" spc="0" normalizeH="0" baseline="0" noProof="0">
                <a:ln>
                  <a:noFill/>
                </a:ln>
                <a:solidFill>
                  <a:srgbClr val="FFFFFF"/>
                </a:solidFill>
                <a:effectLst/>
                <a:uLnTx/>
                <a:uFillTx/>
                <a:latin typeface="Calibri" panose="020F0502020204030204"/>
                <a:ea typeface="+mn-ea"/>
                <a:cs typeface="+mn-cs"/>
              </a:rPr>
              <a:t>6</a:t>
            </a:r>
            <a:r>
              <a:rPr kumimoji="0" lang="en-FI" sz="900" b="1" i="0" u="none" strike="noStrike" kern="1200" cap="none" spc="0" normalizeH="0" baseline="0" noProof="0">
                <a:ln>
                  <a:noFill/>
                </a:ln>
                <a:solidFill>
                  <a:srgbClr val="FFFFFF"/>
                </a:solidFill>
                <a:effectLst/>
                <a:uLnTx/>
                <a:uFillTx/>
                <a:latin typeface="Calibri" panose="020F0502020204030204"/>
                <a:ea typeface="+mn-ea"/>
                <a:cs typeface="+mn-cs"/>
              </a:rPr>
              <a:t> %</a:t>
            </a:r>
          </a:p>
        </p:txBody>
      </p:sp>
      <p:sp>
        <p:nvSpPr>
          <p:cNvPr id="36" name="TextBox 35">
            <a:extLst>
              <a:ext uri="{FF2B5EF4-FFF2-40B4-BE49-F238E27FC236}">
                <a16:creationId xmlns:a16="http://schemas.microsoft.com/office/drawing/2014/main" id="{7DBE5FBE-AAC0-EB4E-853E-01995AEE987C}"/>
              </a:ext>
            </a:extLst>
          </p:cNvPr>
          <p:cNvSpPr txBox="1"/>
          <p:nvPr/>
        </p:nvSpPr>
        <p:spPr>
          <a:xfrm>
            <a:off x="4364189" y="2435568"/>
            <a:ext cx="1530145" cy="642643"/>
          </a:xfrm>
          <a:prstGeom prst="rect">
            <a:avLst/>
          </a:prstGeom>
          <a:effectLst/>
        </p:spPr>
        <p:txBody>
          <a:bodyPr vert="horz" wrap="square" lIns="91440" tIns="45720" rIns="91440" bIns="45720" rtlCol="0" anchor="t">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000" b="1" i="0" u="none" strike="noStrike" kern="1200" cap="none" spc="0" normalizeH="0" baseline="0" noProof="0">
                <a:ln>
                  <a:noFill/>
                </a:ln>
                <a:solidFill>
                  <a:srgbClr val="FFFFFF"/>
                </a:solidFill>
                <a:effectLst/>
                <a:uLnTx/>
                <a:uFillTx/>
                <a:latin typeface="Calibri" panose="020F0502020204030204"/>
                <a:ea typeface="+mn-ea"/>
                <a:cs typeface="+mn-cs"/>
              </a:rPr>
              <a:t>1 140</a:t>
            </a:r>
            <a:endParaRPr kumimoji="0" lang="en-FI" sz="40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D19D2DF5-572A-E648-8457-5A0A884BFBE1}"/>
              </a:ext>
              <a:ext uri="{C183D7F6-B498-43B3-948B-1728B52AA6E4}">
                <adec:decorative xmlns:adec="http://schemas.microsoft.com/office/drawing/2017/decorative" val="0"/>
              </a:ext>
            </a:extLst>
          </p:cNvPr>
          <p:cNvSpPr txBox="1"/>
          <p:nvPr/>
        </p:nvSpPr>
        <p:spPr>
          <a:xfrm>
            <a:off x="4807250" y="2940547"/>
            <a:ext cx="643890" cy="263896"/>
          </a:xfrm>
          <a:prstGeom prst="rect">
            <a:avLst/>
          </a:prstGeom>
          <a:effectLst/>
        </p:spPr>
        <p:txBody>
          <a:bodyPr vert="horz" wrap="square" lIns="91440" tIns="45720" rIns="91440" bIns="4572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000" b="0" i="0" u="none" strike="noStrike" kern="1200" cap="none" spc="0" normalizeH="0" baseline="0" noProof="0">
                <a:ln>
                  <a:noFill/>
                </a:ln>
                <a:solidFill>
                  <a:srgbClr val="FFFFFF"/>
                </a:solidFill>
                <a:effectLst/>
                <a:uLnTx/>
                <a:uFillTx/>
                <a:latin typeface="Calibri" panose="020F0502020204030204"/>
                <a:ea typeface="+mn-ea"/>
                <a:cs typeface="+mn-cs"/>
              </a:rPr>
              <a:t>MEUR</a:t>
            </a:r>
          </a:p>
        </p:txBody>
      </p:sp>
      <p:sp>
        <p:nvSpPr>
          <p:cNvPr id="3" name="Rectangle 2">
            <a:extLst>
              <a:ext uri="{FF2B5EF4-FFF2-40B4-BE49-F238E27FC236}">
                <a16:creationId xmlns:a16="http://schemas.microsoft.com/office/drawing/2014/main" id="{CD26D2CE-029A-8D66-0E3C-517BAA1D7B07}"/>
              </a:ext>
            </a:extLst>
          </p:cNvPr>
          <p:cNvSpPr/>
          <p:nvPr/>
        </p:nvSpPr>
        <p:spPr>
          <a:xfrm>
            <a:off x="1857928" y="3792906"/>
            <a:ext cx="544940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srgbClr val="FFFFFF"/>
                </a:solidFill>
                <a:effectLst/>
                <a:uLnTx/>
                <a:uFillTx/>
                <a:latin typeface="Calibri" panose="020F0502020204030204"/>
                <a:ea typeface="+mn-ea"/>
                <a:cs typeface="+mn-cs"/>
              </a:rPr>
              <a:t>Kuviossa esitetyistä summista on vähennetty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srgbClr val="FFFFFF"/>
                </a:solidFill>
                <a:effectLst/>
                <a:uLnTx/>
                <a:uFillTx/>
                <a:latin typeface="Calibri" panose="020F0502020204030204"/>
                <a:ea typeface="+mn-ea"/>
                <a:cs typeface="+mn-cs"/>
              </a:rPr>
              <a:t>Valmistus omaan käyttöön -erän kautta oikaistut kulut</a:t>
            </a:r>
            <a:endParaRPr kumimoji="0" lang="fi-FI" sz="800" b="0" i="0" u="none" strike="noStrike" kern="1200" cap="none" spc="0" normalizeH="0" baseline="0" noProof="0" dirty="0">
              <a:ln>
                <a:noFill/>
              </a:ln>
              <a:solidFill>
                <a:srgbClr val="FFFFFF"/>
              </a:solidFill>
              <a:effectLst/>
              <a:uLnTx/>
              <a:uFillTx/>
              <a:latin typeface="Calibri" panose="020F0502020204030204"/>
              <a:ea typeface="+mn-ea"/>
              <a:cs typeface="Calibri"/>
            </a:endParaRPr>
          </a:p>
        </p:txBody>
      </p:sp>
      <p:sp>
        <p:nvSpPr>
          <p:cNvPr id="34" name="TUOTOT">
            <a:extLst>
              <a:ext uri="{FF2B5EF4-FFF2-40B4-BE49-F238E27FC236}">
                <a16:creationId xmlns:a16="http://schemas.microsoft.com/office/drawing/2014/main" id="{65D4F709-AEAB-2040-841D-CACC30A4AD70}"/>
              </a:ext>
            </a:extLst>
          </p:cNvPr>
          <p:cNvSpPr txBox="1"/>
          <p:nvPr/>
        </p:nvSpPr>
        <p:spPr>
          <a:xfrm>
            <a:off x="7357080" y="1368460"/>
            <a:ext cx="2540791" cy="349958"/>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800" b="1" i="0" u="none" strike="noStrike" kern="1200" cap="none" spc="0" normalizeH="0" baseline="0" noProof="0">
                <a:ln>
                  <a:noFill/>
                </a:ln>
                <a:solidFill>
                  <a:srgbClr val="FFFFFF"/>
                </a:solidFill>
                <a:effectLst/>
                <a:uLnTx/>
                <a:uFillTx/>
                <a:latin typeface="Calibri" panose="020F0502020204030204"/>
                <a:ea typeface="+mn-ea"/>
                <a:cs typeface="+mn-cs"/>
              </a:rPr>
              <a:t>TUOTOT</a:t>
            </a:r>
          </a:p>
        </p:txBody>
      </p:sp>
      <p:sp>
        <p:nvSpPr>
          <p:cNvPr id="83" name="TextBox 82">
            <a:extLst>
              <a:ext uri="{FF2B5EF4-FFF2-40B4-BE49-F238E27FC236}">
                <a16:creationId xmlns:a16="http://schemas.microsoft.com/office/drawing/2014/main" id="{DAC01432-BD42-2005-8C3A-0D90AB53E535}"/>
              </a:ext>
            </a:extLst>
          </p:cNvPr>
          <p:cNvSpPr txBox="1"/>
          <p:nvPr/>
        </p:nvSpPr>
        <p:spPr>
          <a:xfrm>
            <a:off x="6374419" y="1985942"/>
            <a:ext cx="1713186" cy="310972"/>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srgbClr val="FFFFFF"/>
                </a:solidFill>
                <a:effectLst/>
                <a:uLnTx/>
                <a:uFillTx/>
                <a:latin typeface="Calibri" panose="020F0502020204030204"/>
                <a:ea typeface="+mn-ea"/>
                <a:cs typeface="+mn-cs"/>
              </a:rPr>
              <a:t>VEROTULOT</a:t>
            </a:r>
          </a:p>
        </p:txBody>
      </p:sp>
      <p:sp>
        <p:nvSpPr>
          <p:cNvPr id="91" name="TextBox 90">
            <a:extLst>
              <a:ext uri="{FF2B5EF4-FFF2-40B4-BE49-F238E27FC236}">
                <a16:creationId xmlns:a16="http://schemas.microsoft.com/office/drawing/2014/main" id="{14FE0902-61DB-7CD6-578D-CF393BDC8D58}"/>
              </a:ext>
            </a:extLst>
          </p:cNvPr>
          <p:cNvSpPr txBox="1"/>
          <p:nvPr/>
        </p:nvSpPr>
        <p:spPr>
          <a:xfrm>
            <a:off x="8195785" y="1985942"/>
            <a:ext cx="588603" cy="310972"/>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srgbClr val="FFFFFF"/>
                </a:solidFill>
                <a:effectLst/>
                <a:uLnTx/>
                <a:uFillTx/>
                <a:latin typeface="Calibri" panose="020F0502020204030204"/>
                <a:ea typeface="+mn-ea"/>
                <a:cs typeface="+mn-cs"/>
              </a:rPr>
              <a:t>5</a:t>
            </a:r>
            <a:r>
              <a:rPr kumimoji="0" lang="fi-FI" sz="900" b="1" i="0" u="none" strike="noStrike" kern="1200" cap="none" spc="0" normalizeH="0" baseline="0" noProof="0">
                <a:ln>
                  <a:noFill/>
                </a:ln>
                <a:solidFill>
                  <a:srgbClr val="FFFFFF"/>
                </a:solidFill>
                <a:effectLst/>
                <a:uLnTx/>
                <a:uFillTx/>
                <a:latin typeface="Calibri" panose="020F0502020204030204"/>
                <a:ea typeface="+mn-ea"/>
                <a:cs typeface="+mn-cs"/>
              </a:rPr>
              <a:t>8,8</a:t>
            </a:r>
            <a:r>
              <a:rPr kumimoji="0" lang="en-FI" sz="900" b="1" i="0" u="none" strike="noStrike" kern="1200" cap="none" spc="0" normalizeH="0" baseline="0" noProof="0">
                <a:ln>
                  <a:noFill/>
                </a:ln>
                <a:solidFill>
                  <a:srgbClr val="FFFFFF"/>
                </a:solidFill>
                <a:effectLst/>
                <a:uLnTx/>
                <a:uFillTx/>
                <a:latin typeface="Calibri" panose="020F0502020204030204"/>
                <a:ea typeface="+mn-ea"/>
                <a:cs typeface="+mn-cs"/>
              </a:rPr>
              <a:t> %</a:t>
            </a:r>
          </a:p>
        </p:txBody>
      </p:sp>
      <p:sp>
        <p:nvSpPr>
          <p:cNvPr id="82" name="TextBox 81">
            <a:extLst>
              <a:ext uri="{FF2B5EF4-FFF2-40B4-BE49-F238E27FC236}">
                <a16:creationId xmlns:a16="http://schemas.microsoft.com/office/drawing/2014/main" id="{7DB3B419-9EC8-A4AB-D825-4CA639DD209A}"/>
              </a:ext>
            </a:extLst>
          </p:cNvPr>
          <p:cNvSpPr txBox="1"/>
          <p:nvPr/>
        </p:nvSpPr>
        <p:spPr>
          <a:xfrm>
            <a:off x="6374419" y="2199460"/>
            <a:ext cx="1713186" cy="273856"/>
          </a:xfrm>
          <a:prstGeom prst="rect">
            <a:avLst/>
          </a:prstGeom>
          <a:effectLst/>
        </p:spPr>
        <p:txBody>
          <a:bodyPr vert="horz" wrap="square" lIns="91440" tIns="45720" rIns="91440" bIns="45720" rtlCol="0" anchor="t">
            <a:normAutofit lnSpcReduction="10000"/>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srgbClr val="FFFFFF"/>
                </a:solidFill>
                <a:effectLst/>
                <a:uLnTx/>
                <a:uFillTx/>
                <a:latin typeface="Calibri" panose="020F0502020204030204"/>
                <a:ea typeface="+mn-ea"/>
                <a:cs typeface="+mn-cs"/>
              </a:rPr>
              <a:t>VALTIONOSUUDET</a:t>
            </a:r>
          </a:p>
        </p:txBody>
      </p:sp>
      <p:sp>
        <p:nvSpPr>
          <p:cNvPr id="90" name="TextBox 89">
            <a:extLst>
              <a:ext uri="{FF2B5EF4-FFF2-40B4-BE49-F238E27FC236}">
                <a16:creationId xmlns:a16="http://schemas.microsoft.com/office/drawing/2014/main" id="{9DBC3BC8-7E6F-48DC-5157-4960CABDA339}"/>
              </a:ext>
            </a:extLst>
          </p:cNvPr>
          <p:cNvSpPr txBox="1"/>
          <p:nvPr/>
        </p:nvSpPr>
        <p:spPr>
          <a:xfrm>
            <a:off x="8195785" y="2199460"/>
            <a:ext cx="588603" cy="273856"/>
          </a:xfrm>
          <a:prstGeom prst="rect">
            <a:avLst/>
          </a:prstGeom>
          <a:effectLst/>
        </p:spPr>
        <p:txBody>
          <a:bodyPr vert="horz" wrap="square" lIns="91440" tIns="45720" rIns="91440" bIns="45720" rtlCol="0" anchor="t">
            <a:normAutofit lnSpcReduction="10000"/>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i-FI" sz="900" b="1" i="0" u="none" strike="noStrike" kern="1200" cap="none" spc="0" normalizeH="0" baseline="0" noProof="0">
                <a:ln>
                  <a:noFill/>
                </a:ln>
                <a:solidFill>
                  <a:srgbClr val="FFFFFF"/>
                </a:solidFill>
                <a:effectLst/>
                <a:uLnTx/>
                <a:uFillTx/>
                <a:latin typeface="Calibri" panose="020F0502020204030204"/>
                <a:ea typeface="+mn-ea"/>
                <a:cs typeface="+mn-cs"/>
              </a:rPr>
              <a:t>7,5</a:t>
            </a:r>
            <a:r>
              <a:rPr kumimoji="0" lang="en-FI" sz="900" b="1" i="0" u="none" strike="noStrike" kern="1200" cap="none" spc="0" normalizeH="0" baseline="0" noProof="0">
                <a:ln>
                  <a:noFill/>
                </a:ln>
                <a:solidFill>
                  <a:srgbClr val="FFFFFF"/>
                </a:solidFill>
                <a:effectLst/>
                <a:uLnTx/>
                <a:uFillTx/>
                <a:latin typeface="Calibri" panose="020F0502020204030204"/>
                <a:ea typeface="+mn-ea"/>
                <a:cs typeface="+mn-cs"/>
              </a:rPr>
              <a:t> %</a:t>
            </a:r>
          </a:p>
        </p:txBody>
      </p:sp>
      <p:sp>
        <p:nvSpPr>
          <p:cNvPr id="81" name="TextBox 80">
            <a:extLst>
              <a:ext uri="{FF2B5EF4-FFF2-40B4-BE49-F238E27FC236}">
                <a16:creationId xmlns:a16="http://schemas.microsoft.com/office/drawing/2014/main" id="{C8BAFB1A-B8BD-DFD8-F2D0-5559CCEAEE40}"/>
              </a:ext>
            </a:extLst>
          </p:cNvPr>
          <p:cNvSpPr txBox="1"/>
          <p:nvPr/>
        </p:nvSpPr>
        <p:spPr>
          <a:xfrm>
            <a:off x="6374419" y="2392276"/>
            <a:ext cx="1713186" cy="300916"/>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srgbClr val="FFFFFF"/>
                </a:solidFill>
                <a:effectLst/>
                <a:uLnTx/>
                <a:uFillTx/>
                <a:latin typeface="Calibri" panose="020F0502020204030204"/>
                <a:ea typeface="+mn-ea"/>
                <a:cs typeface="+mn-cs"/>
              </a:rPr>
              <a:t>MYYNTITUOTOT</a:t>
            </a:r>
          </a:p>
        </p:txBody>
      </p:sp>
      <p:sp>
        <p:nvSpPr>
          <p:cNvPr id="89" name="TextBox 88">
            <a:extLst>
              <a:ext uri="{FF2B5EF4-FFF2-40B4-BE49-F238E27FC236}">
                <a16:creationId xmlns:a16="http://schemas.microsoft.com/office/drawing/2014/main" id="{F689AFCB-8550-3A7B-D878-0EDD5C64A37F}"/>
              </a:ext>
            </a:extLst>
          </p:cNvPr>
          <p:cNvSpPr txBox="1"/>
          <p:nvPr/>
        </p:nvSpPr>
        <p:spPr>
          <a:xfrm>
            <a:off x="8195785" y="2392276"/>
            <a:ext cx="588603" cy="300916"/>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i-FI" sz="900" b="1" i="0" u="none" strike="noStrike" kern="1200" cap="none" spc="0" normalizeH="0" baseline="0" noProof="0">
                <a:ln>
                  <a:noFill/>
                </a:ln>
                <a:solidFill>
                  <a:srgbClr val="FFFFFF"/>
                </a:solidFill>
                <a:effectLst/>
                <a:uLnTx/>
                <a:uFillTx/>
                <a:latin typeface="Calibri" panose="020F0502020204030204"/>
                <a:ea typeface="+mn-ea"/>
                <a:cs typeface="+mn-cs"/>
              </a:rPr>
              <a:t>9,1 </a:t>
            </a:r>
            <a:r>
              <a:rPr kumimoji="0" lang="en-FI" sz="900" b="1" i="0" u="none" strike="noStrike" kern="1200" cap="none" spc="0" normalizeH="0" baseline="0" noProof="0">
                <a:ln>
                  <a:noFill/>
                </a:ln>
                <a:solidFill>
                  <a:srgbClr val="FFFFFF"/>
                </a:solidFill>
                <a:effectLst/>
                <a:uLnTx/>
                <a:uFillTx/>
                <a:latin typeface="Calibri" panose="020F0502020204030204"/>
                <a:ea typeface="+mn-ea"/>
                <a:cs typeface="+mn-cs"/>
              </a:rPr>
              <a:t>%</a:t>
            </a:r>
          </a:p>
        </p:txBody>
      </p:sp>
      <p:sp>
        <p:nvSpPr>
          <p:cNvPr id="80" name="TextBox 79">
            <a:extLst>
              <a:ext uri="{FF2B5EF4-FFF2-40B4-BE49-F238E27FC236}">
                <a16:creationId xmlns:a16="http://schemas.microsoft.com/office/drawing/2014/main" id="{3842BF83-38E3-C550-A0D7-5CD15582D559}"/>
              </a:ext>
            </a:extLst>
          </p:cNvPr>
          <p:cNvSpPr txBox="1"/>
          <p:nvPr/>
        </p:nvSpPr>
        <p:spPr>
          <a:xfrm>
            <a:off x="6374419" y="2618264"/>
            <a:ext cx="1713186" cy="273857"/>
          </a:xfrm>
          <a:prstGeom prst="rect">
            <a:avLst/>
          </a:prstGeom>
          <a:effectLst/>
        </p:spPr>
        <p:txBody>
          <a:bodyPr vert="horz" wrap="square" lIns="91440" tIns="45720" rIns="91440" bIns="45720" rtlCol="0" anchor="t">
            <a:normAutofit lnSpcReduction="10000"/>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srgbClr val="FFFFFF"/>
                </a:solidFill>
                <a:effectLst/>
                <a:uLnTx/>
                <a:uFillTx/>
                <a:latin typeface="Calibri" panose="020F0502020204030204"/>
                <a:ea typeface="+mn-ea"/>
                <a:cs typeface="+mn-cs"/>
              </a:rPr>
              <a:t>MAKSUTUOTOT</a:t>
            </a:r>
          </a:p>
        </p:txBody>
      </p:sp>
      <p:sp>
        <p:nvSpPr>
          <p:cNvPr id="88" name="TextBox 87">
            <a:extLst>
              <a:ext uri="{FF2B5EF4-FFF2-40B4-BE49-F238E27FC236}">
                <a16:creationId xmlns:a16="http://schemas.microsoft.com/office/drawing/2014/main" id="{7DAB4BCA-58A5-92D6-6809-61C1C9AF11D8}"/>
              </a:ext>
            </a:extLst>
          </p:cNvPr>
          <p:cNvSpPr txBox="1"/>
          <p:nvPr/>
        </p:nvSpPr>
        <p:spPr>
          <a:xfrm>
            <a:off x="8195785" y="2618264"/>
            <a:ext cx="588603" cy="273857"/>
          </a:xfrm>
          <a:prstGeom prst="rect">
            <a:avLst/>
          </a:prstGeom>
          <a:effectLst/>
        </p:spPr>
        <p:txBody>
          <a:bodyPr vert="horz" wrap="square" lIns="91440" tIns="45720" rIns="91440" bIns="45720" rtlCol="0" anchor="t">
            <a:normAutofit lnSpcReduction="10000"/>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i-FI" sz="900" b="1" i="0" u="none" strike="noStrike" kern="1200" cap="none" spc="0" normalizeH="0" baseline="0" noProof="0">
                <a:ln>
                  <a:noFill/>
                </a:ln>
                <a:solidFill>
                  <a:srgbClr val="FFFFFF"/>
                </a:solidFill>
                <a:effectLst/>
                <a:uLnTx/>
                <a:uFillTx/>
                <a:latin typeface="Calibri" panose="020F0502020204030204"/>
                <a:ea typeface="+mn-ea"/>
                <a:cs typeface="+mn-cs"/>
              </a:rPr>
              <a:t>4,6</a:t>
            </a:r>
            <a:r>
              <a:rPr kumimoji="0" lang="en-FI" sz="900" b="1" i="0" u="none" strike="noStrike" kern="1200" cap="none" spc="0" normalizeH="0" baseline="0" noProof="0">
                <a:ln>
                  <a:noFill/>
                </a:ln>
                <a:solidFill>
                  <a:srgbClr val="FFFFFF"/>
                </a:solidFill>
                <a:effectLst/>
                <a:uLnTx/>
                <a:uFillTx/>
                <a:latin typeface="Calibri" panose="020F0502020204030204"/>
                <a:ea typeface="+mn-ea"/>
                <a:cs typeface="+mn-cs"/>
              </a:rPr>
              <a:t> %</a:t>
            </a:r>
          </a:p>
        </p:txBody>
      </p:sp>
      <p:sp>
        <p:nvSpPr>
          <p:cNvPr id="79" name="TextBox 78">
            <a:extLst>
              <a:ext uri="{FF2B5EF4-FFF2-40B4-BE49-F238E27FC236}">
                <a16:creationId xmlns:a16="http://schemas.microsoft.com/office/drawing/2014/main" id="{8CB1D2C3-13A8-2734-7722-E0EF2605C38D}"/>
              </a:ext>
            </a:extLst>
          </p:cNvPr>
          <p:cNvSpPr txBox="1"/>
          <p:nvPr/>
        </p:nvSpPr>
        <p:spPr>
          <a:xfrm>
            <a:off x="6374419" y="2807428"/>
            <a:ext cx="1713186" cy="295044"/>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srgbClr val="FFFFFF"/>
                </a:solidFill>
                <a:effectLst/>
                <a:uLnTx/>
                <a:uFillTx/>
                <a:latin typeface="Calibri" panose="020F0502020204030204"/>
                <a:ea typeface="+mn-ea"/>
                <a:cs typeface="+mn-cs"/>
              </a:rPr>
              <a:t>RAHOITUSTUOTOT</a:t>
            </a:r>
          </a:p>
        </p:txBody>
      </p:sp>
      <p:sp>
        <p:nvSpPr>
          <p:cNvPr id="87" name="TextBox 86">
            <a:extLst>
              <a:ext uri="{FF2B5EF4-FFF2-40B4-BE49-F238E27FC236}">
                <a16:creationId xmlns:a16="http://schemas.microsoft.com/office/drawing/2014/main" id="{3CA0D10F-7B93-1F15-069D-EF074EC8752B}"/>
              </a:ext>
            </a:extLst>
          </p:cNvPr>
          <p:cNvSpPr txBox="1"/>
          <p:nvPr/>
        </p:nvSpPr>
        <p:spPr>
          <a:xfrm>
            <a:off x="8195785" y="2807428"/>
            <a:ext cx="588603" cy="295044"/>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i-FI" sz="900" b="1" i="0" u="none" strike="noStrike" kern="1200" cap="none" spc="0" normalizeH="0" baseline="0" noProof="0">
                <a:ln>
                  <a:noFill/>
                </a:ln>
                <a:solidFill>
                  <a:srgbClr val="FFFFFF"/>
                </a:solidFill>
                <a:effectLst/>
                <a:uLnTx/>
                <a:uFillTx/>
                <a:latin typeface="Calibri" panose="020F0502020204030204"/>
                <a:ea typeface="+mn-ea"/>
                <a:cs typeface="+mn-cs"/>
              </a:rPr>
              <a:t>4,7</a:t>
            </a:r>
            <a:r>
              <a:rPr kumimoji="0" lang="en-FI" sz="900" b="1" i="0" u="none" strike="noStrike" kern="1200" cap="none" spc="0" normalizeH="0" baseline="0" noProof="0">
                <a:ln>
                  <a:noFill/>
                </a:ln>
                <a:solidFill>
                  <a:srgbClr val="FFFFFF"/>
                </a:solidFill>
                <a:effectLst/>
                <a:uLnTx/>
                <a:uFillTx/>
                <a:latin typeface="Calibri" panose="020F0502020204030204"/>
                <a:ea typeface="+mn-ea"/>
                <a:cs typeface="+mn-cs"/>
              </a:rPr>
              <a:t> %</a:t>
            </a:r>
          </a:p>
        </p:txBody>
      </p:sp>
      <p:sp>
        <p:nvSpPr>
          <p:cNvPr id="78" name="TextBox 77">
            <a:extLst>
              <a:ext uri="{FF2B5EF4-FFF2-40B4-BE49-F238E27FC236}">
                <a16:creationId xmlns:a16="http://schemas.microsoft.com/office/drawing/2014/main" id="{87AA061E-8692-8E13-081E-41C9AF520002}"/>
              </a:ext>
            </a:extLst>
          </p:cNvPr>
          <p:cNvSpPr txBox="1"/>
          <p:nvPr/>
        </p:nvSpPr>
        <p:spPr>
          <a:xfrm>
            <a:off x="6374419" y="3022498"/>
            <a:ext cx="1713186" cy="273857"/>
          </a:xfrm>
          <a:prstGeom prst="rect">
            <a:avLst/>
          </a:prstGeom>
          <a:effectLst/>
        </p:spPr>
        <p:txBody>
          <a:bodyPr vert="horz" wrap="square" lIns="91440" tIns="45720" rIns="91440" bIns="45720" rtlCol="0" anchor="t">
            <a:normAutofit lnSpcReduction="10000"/>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srgbClr val="FFFFFF"/>
                </a:solidFill>
                <a:effectLst/>
                <a:uLnTx/>
                <a:uFillTx/>
                <a:latin typeface="Calibri" panose="020F0502020204030204"/>
                <a:ea typeface="+mn-ea"/>
                <a:cs typeface="+mn-cs"/>
              </a:rPr>
              <a:t>VUOKRATUOTOT</a:t>
            </a:r>
          </a:p>
        </p:txBody>
      </p:sp>
      <p:sp>
        <p:nvSpPr>
          <p:cNvPr id="86" name="TextBox 85">
            <a:extLst>
              <a:ext uri="{FF2B5EF4-FFF2-40B4-BE49-F238E27FC236}">
                <a16:creationId xmlns:a16="http://schemas.microsoft.com/office/drawing/2014/main" id="{F2BD239C-B05F-F691-823D-3D9AAF6A36A7}"/>
              </a:ext>
            </a:extLst>
          </p:cNvPr>
          <p:cNvSpPr txBox="1"/>
          <p:nvPr/>
        </p:nvSpPr>
        <p:spPr>
          <a:xfrm>
            <a:off x="8195785" y="3022498"/>
            <a:ext cx="588603" cy="273857"/>
          </a:xfrm>
          <a:prstGeom prst="rect">
            <a:avLst/>
          </a:prstGeom>
          <a:effectLst/>
        </p:spPr>
        <p:txBody>
          <a:bodyPr vert="horz" wrap="square" lIns="91440" tIns="45720" rIns="91440" bIns="45720" rtlCol="0" anchor="t">
            <a:normAutofit lnSpcReduction="10000"/>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i-FI" sz="900" b="1" i="0" u="none" strike="noStrike" kern="1200" cap="none" spc="0" normalizeH="0" baseline="0" noProof="0">
                <a:ln>
                  <a:noFill/>
                </a:ln>
                <a:solidFill>
                  <a:srgbClr val="FFFFFF"/>
                </a:solidFill>
                <a:effectLst/>
                <a:uLnTx/>
                <a:uFillTx/>
                <a:latin typeface="Calibri" panose="020F0502020204030204"/>
                <a:ea typeface="+mn-ea"/>
                <a:cs typeface="+mn-cs"/>
              </a:rPr>
              <a:t>10,2</a:t>
            </a:r>
            <a:r>
              <a:rPr kumimoji="0" lang="en-FI" sz="900" b="1" i="0" u="none" strike="noStrike" kern="1200" cap="none" spc="0" normalizeH="0" baseline="0" noProof="0">
                <a:ln>
                  <a:noFill/>
                </a:ln>
                <a:solidFill>
                  <a:srgbClr val="FFFFFF"/>
                </a:solidFill>
                <a:effectLst/>
                <a:uLnTx/>
                <a:uFillTx/>
                <a:latin typeface="Calibri" panose="020F0502020204030204"/>
                <a:ea typeface="+mn-ea"/>
                <a:cs typeface="+mn-cs"/>
              </a:rPr>
              <a:t> %</a:t>
            </a:r>
          </a:p>
        </p:txBody>
      </p:sp>
      <p:sp>
        <p:nvSpPr>
          <p:cNvPr id="77" name="TextBox 76">
            <a:extLst>
              <a:ext uri="{FF2B5EF4-FFF2-40B4-BE49-F238E27FC236}">
                <a16:creationId xmlns:a16="http://schemas.microsoft.com/office/drawing/2014/main" id="{1DC5981D-116C-976E-BF66-017681BF81B4}"/>
              </a:ext>
            </a:extLst>
          </p:cNvPr>
          <p:cNvSpPr txBox="1"/>
          <p:nvPr/>
        </p:nvSpPr>
        <p:spPr>
          <a:xfrm>
            <a:off x="6374419" y="3231576"/>
            <a:ext cx="1713186" cy="264951"/>
          </a:xfrm>
          <a:prstGeom prst="rect">
            <a:avLst/>
          </a:prstGeom>
          <a:effectLst/>
        </p:spPr>
        <p:txBody>
          <a:bodyPr vert="horz" wrap="square" lIns="91440" tIns="45720" rIns="91440" bIns="45720" rtlCol="0" anchor="t">
            <a:normAutofit fontScale="92500"/>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srgbClr val="FFFFFF"/>
                </a:solidFill>
                <a:effectLst/>
                <a:uLnTx/>
                <a:uFillTx/>
                <a:latin typeface="Calibri" panose="020F0502020204030204"/>
                <a:ea typeface="+mn-ea"/>
                <a:cs typeface="+mn-cs"/>
              </a:rPr>
              <a:t>MUUT TOIMINTATUOTOT</a:t>
            </a:r>
          </a:p>
        </p:txBody>
      </p:sp>
      <p:sp>
        <p:nvSpPr>
          <p:cNvPr id="85" name="TextBox 84">
            <a:extLst>
              <a:ext uri="{FF2B5EF4-FFF2-40B4-BE49-F238E27FC236}">
                <a16:creationId xmlns:a16="http://schemas.microsoft.com/office/drawing/2014/main" id="{6621A55A-664F-1C26-E7D7-8FF266191793}"/>
              </a:ext>
            </a:extLst>
          </p:cNvPr>
          <p:cNvSpPr txBox="1"/>
          <p:nvPr/>
        </p:nvSpPr>
        <p:spPr>
          <a:xfrm>
            <a:off x="8195785" y="3231576"/>
            <a:ext cx="588603" cy="264951"/>
          </a:xfrm>
          <a:prstGeom prst="rect">
            <a:avLst/>
          </a:prstGeom>
          <a:effectLst/>
        </p:spPr>
        <p:txBody>
          <a:bodyPr vert="horz" wrap="square" lIns="91440" tIns="45720" rIns="91440" bIns="45720" rtlCol="0" anchor="t">
            <a:normAutofit fontScale="92500"/>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i-FI" sz="900" b="1" i="0" u="none" strike="noStrike" kern="1200" cap="none" spc="0" normalizeH="0" baseline="0" noProof="0">
                <a:ln>
                  <a:noFill/>
                </a:ln>
                <a:solidFill>
                  <a:srgbClr val="FFFFFF"/>
                </a:solidFill>
                <a:effectLst/>
                <a:uLnTx/>
                <a:uFillTx/>
                <a:latin typeface="Calibri" panose="020F0502020204030204"/>
                <a:ea typeface="+mn-ea"/>
                <a:cs typeface="+mn-cs"/>
              </a:rPr>
              <a:t>2,1</a:t>
            </a:r>
            <a:r>
              <a:rPr kumimoji="0" lang="en-FI" sz="900" b="1" i="0" u="none" strike="noStrike" kern="1200" cap="none" spc="0" normalizeH="0" baseline="0" noProof="0">
                <a:ln>
                  <a:noFill/>
                </a:ln>
                <a:solidFill>
                  <a:srgbClr val="FFFFFF"/>
                </a:solidFill>
                <a:effectLst/>
                <a:uLnTx/>
                <a:uFillTx/>
                <a:latin typeface="Calibri" panose="020F0502020204030204"/>
                <a:ea typeface="+mn-ea"/>
                <a:cs typeface="+mn-cs"/>
              </a:rPr>
              <a:t> %</a:t>
            </a:r>
          </a:p>
        </p:txBody>
      </p:sp>
      <p:sp>
        <p:nvSpPr>
          <p:cNvPr id="28" name="TextBox 27">
            <a:extLst>
              <a:ext uri="{FF2B5EF4-FFF2-40B4-BE49-F238E27FC236}">
                <a16:creationId xmlns:a16="http://schemas.microsoft.com/office/drawing/2014/main" id="{B12FCD12-8168-9443-80CC-AEA14C368B52}"/>
              </a:ext>
            </a:extLst>
          </p:cNvPr>
          <p:cNvSpPr txBox="1"/>
          <p:nvPr/>
        </p:nvSpPr>
        <p:spPr>
          <a:xfrm>
            <a:off x="6374419" y="3425459"/>
            <a:ext cx="1713186" cy="273858"/>
          </a:xfrm>
          <a:prstGeom prst="rect">
            <a:avLst/>
          </a:prstGeom>
          <a:effectLst/>
        </p:spPr>
        <p:txBody>
          <a:bodyPr vert="horz" wrap="square" lIns="91440" tIns="45720" rIns="91440" bIns="45720" rtlCol="0" anchor="t">
            <a:normAutofit lnSpcReduction="10000"/>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srgbClr val="FFFFFF"/>
                </a:solidFill>
                <a:effectLst/>
                <a:uLnTx/>
                <a:uFillTx/>
                <a:latin typeface="Calibri" panose="020F0502020204030204"/>
                <a:ea typeface="+mn-ea"/>
                <a:cs typeface="+mn-cs"/>
              </a:rPr>
              <a:t>TUET JA AVUSTUKSET </a:t>
            </a:r>
          </a:p>
        </p:txBody>
      </p:sp>
      <p:sp>
        <p:nvSpPr>
          <p:cNvPr id="84" name="TextBox 83">
            <a:extLst>
              <a:ext uri="{FF2B5EF4-FFF2-40B4-BE49-F238E27FC236}">
                <a16:creationId xmlns:a16="http://schemas.microsoft.com/office/drawing/2014/main" id="{5F7BC0C8-691A-1A98-ABEF-F2BD97420FF9}"/>
              </a:ext>
            </a:extLst>
          </p:cNvPr>
          <p:cNvSpPr txBox="1"/>
          <p:nvPr/>
        </p:nvSpPr>
        <p:spPr>
          <a:xfrm>
            <a:off x="8195785" y="3425459"/>
            <a:ext cx="588603" cy="273858"/>
          </a:xfrm>
          <a:prstGeom prst="rect">
            <a:avLst/>
          </a:prstGeom>
          <a:effectLst/>
        </p:spPr>
        <p:txBody>
          <a:bodyPr vert="horz" wrap="square" lIns="91440" tIns="45720" rIns="91440" bIns="45720" rtlCol="0" anchor="t">
            <a:normAutofit lnSpcReduction="10000"/>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srgbClr val="FFFFFF"/>
                </a:solidFill>
                <a:effectLst/>
                <a:uLnTx/>
                <a:uFillTx/>
                <a:latin typeface="Calibri" panose="020F0502020204030204"/>
                <a:ea typeface="+mn-ea"/>
                <a:cs typeface="+mn-cs"/>
              </a:rPr>
              <a:t>3</a:t>
            </a:r>
            <a:r>
              <a:rPr kumimoji="0" lang="fi-FI" sz="900" b="1" i="0" u="none" strike="noStrike" kern="1200" cap="none" spc="0" normalizeH="0" baseline="0" noProof="0">
                <a:ln>
                  <a:noFill/>
                </a:ln>
                <a:solidFill>
                  <a:srgbClr val="FFFFFF"/>
                </a:solidFill>
                <a:effectLst/>
                <a:uLnTx/>
                <a:uFillTx/>
                <a:latin typeface="Calibri" panose="020F0502020204030204"/>
                <a:ea typeface="+mn-ea"/>
                <a:cs typeface="+mn-cs"/>
              </a:rPr>
              <a:t>,0</a:t>
            </a:r>
            <a:r>
              <a:rPr kumimoji="0" lang="en-FI" sz="900" b="1" i="0" u="none" strike="noStrike" kern="1200" cap="none" spc="0" normalizeH="0" baseline="0" noProof="0">
                <a:ln>
                  <a:noFill/>
                </a:ln>
                <a:solidFill>
                  <a:srgbClr val="FFFFFF"/>
                </a:solidFill>
                <a:effectLst/>
                <a:uLnTx/>
                <a:uFillTx/>
                <a:latin typeface="Calibri" panose="020F0502020204030204"/>
                <a:ea typeface="+mn-ea"/>
                <a:cs typeface="+mn-cs"/>
              </a:rPr>
              <a:t> %</a:t>
            </a:r>
          </a:p>
        </p:txBody>
      </p:sp>
      <p:sp>
        <p:nvSpPr>
          <p:cNvPr id="37" name="TextBox 36">
            <a:extLst>
              <a:ext uri="{FF2B5EF4-FFF2-40B4-BE49-F238E27FC236}">
                <a16:creationId xmlns:a16="http://schemas.microsoft.com/office/drawing/2014/main" id="{72A288B2-9BB8-9A4E-A6A4-2E4C7CDC49DB}"/>
              </a:ext>
              <a:ext uri="{C183D7F6-B498-43B3-948B-1728B52AA6E4}">
                <adec:decorative xmlns:adec="http://schemas.microsoft.com/office/drawing/2017/decorative" val="0"/>
              </a:ext>
            </a:extLst>
          </p:cNvPr>
          <p:cNvSpPr txBox="1"/>
          <p:nvPr/>
        </p:nvSpPr>
        <p:spPr>
          <a:xfrm>
            <a:off x="9090771" y="2437106"/>
            <a:ext cx="1530145" cy="642643"/>
          </a:xfrm>
          <a:prstGeom prst="rect">
            <a:avLst/>
          </a:prstGeom>
          <a:effectLst/>
        </p:spPr>
        <p:txBody>
          <a:bodyPr vert="horz" wrap="square" lIns="91440" tIns="45720" rIns="91440" bIns="45720" rtlCol="0" anchor="t">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000" b="1" i="0" u="none" strike="noStrike" kern="1200" cap="none" spc="0" normalizeH="0" baseline="0" noProof="0">
                <a:ln>
                  <a:noFill/>
                </a:ln>
                <a:solidFill>
                  <a:srgbClr val="FFFFFF"/>
                </a:solidFill>
                <a:effectLst/>
                <a:uLnTx/>
                <a:uFillTx/>
                <a:latin typeface="Calibri" panose="020F0502020204030204"/>
                <a:ea typeface="+mn-ea"/>
                <a:cs typeface="+mn-cs"/>
              </a:rPr>
              <a:t>1 108</a:t>
            </a:r>
            <a:endParaRPr kumimoji="0" lang="en-FI" sz="40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72FD8B0A-7E15-0F4B-B064-742126B3C524}"/>
              </a:ext>
              <a:ext uri="{C183D7F6-B498-43B3-948B-1728B52AA6E4}">
                <adec:decorative xmlns:adec="http://schemas.microsoft.com/office/drawing/2017/decorative" val="0"/>
              </a:ext>
            </a:extLst>
          </p:cNvPr>
          <p:cNvSpPr txBox="1"/>
          <p:nvPr/>
        </p:nvSpPr>
        <p:spPr>
          <a:xfrm>
            <a:off x="9503348" y="2944530"/>
            <a:ext cx="643890" cy="263896"/>
          </a:xfrm>
          <a:prstGeom prst="rect">
            <a:avLst/>
          </a:prstGeom>
          <a:effectLst/>
        </p:spPr>
        <p:txBody>
          <a:bodyPr vert="horz" wrap="square" lIns="91440" tIns="45720" rIns="91440" bIns="4572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000" b="0" i="0" u="none" strike="noStrike" kern="1200" cap="none" spc="0" normalizeH="0" baseline="0" noProof="0">
                <a:ln>
                  <a:noFill/>
                </a:ln>
                <a:solidFill>
                  <a:srgbClr val="FFFFFF"/>
                </a:solidFill>
                <a:effectLst/>
                <a:uLnTx/>
                <a:uFillTx/>
                <a:latin typeface="Calibri" panose="020F0502020204030204"/>
                <a:ea typeface="+mn-ea"/>
                <a:cs typeface="+mn-cs"/>
              </a:rPr>
              <a:t>MEUR</a:t>
            </a:r>
          </a:p>
        </p:txBody>
      </p:sp>
      <p:sp>
        <p:nvSpPr>
          <p:cNvPr id="51" name="LEIPÄTEKSTI">
            <a:extLst>
              <a:ext uri="{FF2B5EF4-FFF2-40B4-BE49-F238E27FC236}">
                <a16:creationId xmlns:a16="http://schemas.microsoft.com/office/drawing/2014/main" id="{306A19A2-9A97-9D46-B73A-836127E498EB}"/>
              </a:ext>
            </a:extLst>
          </p:cNvPr>
          <p:cNvSpPr/>
          <p:nvPr/>
        </p:nvSpPr>
        <p:spPr>
          <a:xfrm>
            <a:off x="228735" y="4795140"/>
            <a:ext cx="5458255" cy="1724831"/>
          </a:xfrm>
          <a:prstGeom prst="rect">
            <a:avLst/>
          </a:prstGeom>
        </p:spPr>
        <p:txBody>
          <a:bodyPr wrap="square" lIns="91440" tIns="45720" rIns="91440" bIns="45720" anchor="t">
            <a:sp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i-FI" sz="1200" b="0" i="0" u="none" strike="noStrike" kern="1200" cap="none" spc="0" normalizeH="0" baseline="0" noProof="0" dirty="0">
                <a:ln>
                  <a:noFill/>
                </a:ln>
                <a:solidFill>
                  <a:srgbClr val="FFFFFF"/>
                </a:solidFill>
                <a:effectLst/>
                <a:uLnTx/>
                <a:uFillTx/>
                <a:latin typeface="Calibri" panose="020F0502020204030204"/>
                <a:ea typeface="Open Sans" panose="020B0606030504020204" pitchFamily="34" charset="0"/>
                <a:cs typeface="Open Sans" panose="020B0606030504020204" pitchFamily="34" charset="0"/>
              </a:rPr>
              <a:t>Tuotot alittuivat talousarviosta yhteensä 31,0 milj. eurolla.</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i-FI" sz="1200" b="0" i="0" u="none" strike="noStrike" kern="1200" cap="none" spc="0" normalizeH="0" baseline="0" noProof="0" dirty="0">
                <a:ln>
                  <a:noFill/>
                </a:ln>
                <a:solidFill>
                  <a:srgbClr val="FFFFFF"/>
                </a:solidFill>
                <a:effectLst/>
                <a:uLnTx/>
                <a:uFillTx/>
                <a:latin typeface="Calibri" panose="020F0502020204030204"/>
                <a:ea typeface="Open Sans" panose="020B0606030504020204" pitchFamily="34" charset="0"/>
                <a:cs typeface="Open Sans" panose="020B0606030504020204" pitchFamily="34" charset="0"/>
              </a:rPr>
              <a:t>Verotulot vähenivät edellisvuodesta 29,9 milj. euroa ja toteutuivat 7,7 milj. euroa muutettua talousarviota suurempina.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i-FI" sz="1200" b="0" i="0" u="none" strike="noStrike" kern="1200" cap="none" spc="0" normalizeH="0" baseline="0" noProof="0" dirty="0">
                <a:ln>
                  <a:noFill/>
                </a:ln>
                <a:solidFill>
                  <a:srgbClr val="FFFFFF"/>
                </a:solidFill>
                <a:effectLst/>
                <a:uLnTx/>
                <a:uFillTx/>
                <a:latin typeface="Calibri" panose="020F0502020204030204"/>
                <a:ea typeface="Open Sans" panose="020B0606030504020204" pitchFamily="34" charset="0"/>
                <a:cs typeface="Open Sans" panose="020B0606030504020204" pitchFamily="34" charset="0"/>
              </a:rPr>
              <a:t>Valtionosuudet kasvoivat edellisvuodesta 24,8 milj. euroa ja toteutuivat 2,3 milj. euroa muutettua talousarviota parempina.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i-FI" sz="1200" b="0" i="0" u="none" strike="noStrike" kern="1200" cap="none" spc="0" normalizeH="0" baseline="0" noProof="0" dirty="0">
                <a:ln>
                  <a:noFill/>
                </a:ln>
                <a:solidFill>
                  <a:srgbClr val="FFFFFF"/>
                </a:solidFill>
                <a:effectLst/>
                <a:uLnTx/>
                <a:uFillTx/>
                <a:latin typeface="Calibri" panose="020F0502020204030204"/>
                <a:ea typeface="Open Sans" panose="020B0606030504020204" pitchFamily="34" charset="0"/>
                <a:cs typeface="Open Sans" panose="020B0606030504020204" pitchFamily="34" charset="0"/>
              </a:rPr>
              <a:t>Kulut alittuivat talousarviosta yhteensä 20,5 milj. eurolla. </a:t>
            </a:r>
          </a:p>
        </p:txBody>
      </p:sp>
      <p:sp>
        <p:nvSpPr>
          <p:cNvPr id="21" name="TOIMINTAMENOJEN KASVU">
            <a:extLst>
              <a:ext uri="{FF2B5EF4-FFF2-40B4-BE49-F238E27FC236}">
                <a16:creationId xmlns:a16="http://schemas.microsoft.com/office/drawing/2014/main" id="{9CDE4077-ADE5-3549-9CF5-6F755EBA2E45}"/>
              </a:ext>
            </a:extLst>
          </p:cNvPr>
          <p:cNvSpPr txBox="1"/>
          <p:nvPr/>
        </p:nvSpPr>
        <p:spPr>
          <a:xfrm>
            <a:off x="6225859" y="4948113"/>
            <a:ext cx="2517913" cy="193946"/>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a:ln>
                  <a:noFill/>
                </a:ln>
                <a:solidFill>
                  <a:srgbClr val="FFFFFF"/>
                </a:solidFill>
                <a:effectLst/>
                <a:uLnTx/>
                <a:uFillTx/>
                <a:latin typeface="Calibri" panose="020F0502020204030204"/>
                <a:ea typeface="+mn-ea"/>
                <a:cs typeface="+mn-cs"/>
              </a:rPr>
              <a:t>TOIMINTAMENOJEN KASVU</a:t>
            </a:r>
          </a:p>
        </p:txBody>
      </p:sp>
      <p:sp>
        <p:nvSpPr>
          <p:cNvPr id="22" name="TextBox 21">
            <a:extLst>
              <a:ext uri="{FF2B5EF4-FFF2-40B4-BE49-F238E27FC236}">
                <a16:creationId xmlns:a16="http://schemas.microsoft.com/office/drawing/2014/main" id="{19C3941F-CD17-C04F-A03D-968387E19B12}"/>
              </a:ext>
            </a:extLst>
          </p:cNvPr>
          <p:cNvSpPr txBox="1"/>
          <p:nvPr/>
        </p:nvSpPr>
        <p:spPr>
          <a:xfrm>
            <a:off x="6121195" y="5263358"/>
            <a:ext cx="2776330" cy="1006294"/>
          </a:xfrm>
          <a:prstGeom prst="rect">
            <a:avLst/>
          </a:prstGeom>
          <a:effectLst/>
        </p:spPr>
        <p:txBody>
          <a:bodyPr vert="horz" wrap="square" lIns="91440" tIns="45720" rIns="91440" bIns="45720" rtlCol="0" anchor="t">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5BCBEB"/>
                </a:solidFill>
                <a:effectLst/>
                <a:uLnTx/>
                <a:uFillTx/>
                <a:latin typeface="Calibri" panose="020F0502020204030204"/>
                <a:ea typeface="+mn-ea"/>
                <a:cs typeface="+mn-cs"/>
              </a:rPr>
              <a:t>1,7</a:t>
            </a:r>
            <a:r>
              <a:rPr kumimoji="0" lang="en-FI" sz="6600" b="1" i="0" u="none" strike="noStrike" kern="1200" cap="none" spc="0" normalizeH="0" baseline="0" noProof="0" dirty="0">
                <a:ln>
                  <a:noFill/>
                </a:ln>
                <a:solidFill>
                  <a:srgbClr val="5BCBEB"/>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srgbClr val="212121"/>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3EFC0196-7312-BE4B-9A13-FC99E2A8D6B1}"/>
              </a:ext>
            </a:extLst>
          </p:cNvPr>
          <p:cNvSpPr txBox="1"/>
          <p:nvPr/>
        </p:nvSpPr>
        <p:spPr>
          <a:xfrm>
            <a:off x="6562298" y="6063508"/>
            <a:ext cx="2032566" cy="307579"/>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400" b="0" i="0" u="none" strike="noStrike" kern="1200" cap="none" spc="0" normalizeH="0" baseline="0" noProof="0">
                <a:ln>
                  <a:noFill/>
                </a:ln>
                <a:solidFill>
                  <a:srgbClr val="FFFFFF"/>
                </a:solidFill>
                <a:effectLst/>
                <a:uLnTx/>
                <a:uFillTx/>
                <a:latin typeface="Calibri" panose="020F0502020204030204"/>
                <a:ea typeface="+mn-ea"/>
                <a:cs typeface="+mn-cs"/>
              </a:rPr>
              <a:t>(202</a:t>
            </a:r>
            <a:r>
              <a:rPr kumimoji="0" lang="fi-FI" sz="1400" b="0" i="0" u="none" strike="noStrike" kern="1200" cap="none" spc="0" normalizeH="0" baseline="0" noProof="0">
                <a:ln>
                  <a:noFill/>
                </a:ln>
                <a:solidFill>
                  <a:srgbClr val="FFFFFF"/>
                </a:solidFill>
                <a:effectLst/>
                <a:uLnTx/>
                <a:uFillTx/>
                <a:latin typeface="Calibri" panose="020F0502020204030204"/>
                <a:ea typeface="+mn-ea"/>
                <a:cs typeface="+mn-cs"/>
              </a:rPr>
              <a:t>3</a:t>
            </a:r>
            <a:r>
              <a:rPr kumimoji="0" lang="en-FI" sz="1400" b="0" i="0" u="none" strike="noStrike" kern="1200" cap="none" spc="0" normalizeH="0" baseline="0" noProof="0">
                <a:ln>
                  <a:noFill/>
                </a:ln>
                <a:solidFill>
                  <a:srgbClr val="FFFFFF"/>
                </a:solidFill>
                <a:effectLst/>
                <a:uLnTx/>
                <a:uFillTx/>
                <a:latin typeface="Calibri" panose="020F0502020204030204"/>
                <a:ea typeface="+mn-ea"/>
                <a:cs typeface="+mn-cs"/>
              </a:rPr>
              <a:t>: </a:t>
            </a:r>
            <a:r>
              <a:rPr kumimoji="0" lang="fi-FI" sz="1400" b="0" i="0" u="none" strike="noStrike" kern="1200" cap="none" spc="0" normalizeH="0" baseline="0" noProof="0">
                <a:ln>
                  <a:noFill/>
                </a:ln>
                <a:solidFill>
                  <a:srgbClr val="FFFFFF"/>
                </a:solidFill>
                <a:effectLst/>
                <a:uLnTx/>
                <a:uFillTx/>
                <a:latin typeface="Calibri" panose="020F0502020204030204"/>
                <a:ea typeface="+mn-ea"/>
                <a:cs typeface="+mn-cs"/>
              </a:rPr>
              <a:t>-50,7</a:t>
            </a:r>
            <a:r>
              <a:rPr kumimoji="0" lang="en-FI" sz="1400" b="0" i="0" u="none" strike="noStrike" kern="1200" cap="none" spc="0" normalizeH="0" baseline="0" noProof="0">
                <a:ln>
                  <a:noFill/>
                </a:ln>
                <a:solidFill>
                  <a:srgbClr val="FFFFFF"/>
                </a:solidFill>
                <a:effectLst/>
                <a:uLnTx/>
                <a:uFillTx/>
                <a:latin typeface="Calibri" panose="020F0502020204030204"/>
                <a:ea typeface="+mn-ea"/>
                <a:cs typeface="+mn-cs"/>
              </a:rPr>
              <a:t>  %)</a:t>
            </a:r>
          </a:p>
        </p:txBody>
      </p:sp>
      <p:sp>
        <p:nvSpPr>
          <p:cNvPr id="25" name="TILIKAUDEN TULOS">
            <a:extLst>
              <a:ext uri="{FF2B5EF4-FFF2-40B4-BE49-F238E27FC236}">
                <a16:creationId xmlns:a16="http://schemas.microsoft.com/office/drawing/2014/main" id="{0CC867BF-8544-8A4F-9FFA-78852BA20520}"/>
              </a:ext>
            </a:extLst>
          </p:cNvPr>
          <p:cNvSpPr txBox="1"/>
          <p:nvPr/>
        </p:nvSpPr>
        <p:spPr>
          <a:xfrm>
            <a:off x="9026470" y="4952071"/>
            <a:ext cx="2517913" cy="193946"/>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a:ln>
                  <a:noFill/>
                </a:ln>
                <a:solidFill>
                  <a:srgbClr val="FFFFFF"/>
                </a:solidFill>
                <a:effectLst/>
                <a:uLnTx/>
                <a:uFillTx/>
                <a:latin typeface="Calibri" panose="020F0502020204030204"/>
                <a:ea typeface="+mn-ea"/>
                <a:cs typeface="+mn-cs"/>
              </a:rPr>
              <a:t>TILIKAUDEN TULOS MEUR</a:t>
            </a:r>
          </a:p>
        </p:txBody>
      </p:sp>
      <p:sp>
        <p:nvSpPr>
          <p:cNvPr id="26" name="TextBox 25">
            <a:extLst>
              <a:ext uri="{FF2B5EF4-FFF2-40B4-BE49-F238E27FC236}">
                <a16:creationId xmlns:a16="http://schemas.microsoft.com/office/drawing/2014/main" id="{09A3BC7C-2FCE-1643-9573-9E0F03457345}"/>
              </a:ext>
            </a:extLst>
          </p:cNvPr>
          <p:cNvSpPr txBox="1"/>
          <p:nvPr/>
        </p:nvSpPr>
        <p:spPr>
          <a:xfrm>
            <a:off x="8921806" y="5267316"/>
            <a:ext cx="2776330" cy="1006294"/>
          </a:xfrm>
          <a:prstGeom prst="rect">
            <a:avLst/>
          </a:prstGeom>
          <a:effectLst/>
        </p:spPr>
        <p:txBody>
          <a:bodyPr vert="horz" wrap="square" lIns="91440" tIns="45720" rIns="91440" bIns="45720" rtlCol="0" anchor="t">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6600" b="1" i="0" u="none" strike="noStrike" kern="1200" cap="none" spc="0" normalizeH="0" baseline="0" noProof="0">
                <a:ln>
                  <a:noFill/>
                </a:ln>
                <a:solidFill>
                  <a:srgbClr val="5BCBEB"/>
                </a:solidFill>
                <a:effectLst/>
                <a:uLnTx/>
                <a:uFillTx/>
                <a:latin typeface="Calibri" panose="020F0502020204030204"/>
                <a:ea typeface="+mn-ea"/>
                <a:cs typeface="+mn-cs"/>
              </a:rPr>
              <a:t>172,6</a:t>
            </a:r>
            <a:endParaRPr kumimoji="0" lang="en-FI" sz="6600" b="1" i="0" u="none" strike="noStrike" kern="1200" cap="none" spc="0" normalizeH="0" baseline="0" noProof="0">
              <a:ln>
                <a:noFill/>
              </a:ln>
              <a:solidFill>
                <a:srgbClr val="5BCBEB"/>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E412A39E-40A2-F340-961D-106A6E0070FA}"/>
              </a:ext>
            </a:extLst>
          </p:cNvPr>
          <p:cNvSpPr txBox="1"/>
          <p:nvPr/>
        </p:nvSpPr>
        <p:spPr>
          <a:xfrm>
            <a:off x="9362909" y="6067466"/>
            <a:ext cx="2032566" cy="307579"/>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400" b="0" i="0" u="none" strike="noStrike" kern="1200" cap="none" spc="0" normalizeH="0" baseline="0" noProof="0">
                <a:ln>
                  <a:noFill/>
                </a:ln>
                <a:solidFill>
                  <a:srgbClr val="FFFFFF"/>
                </a:solidFill>
                <a:effectLst/>
                <a:uLnTx/>
                <a:uFillTx/>
                <a:latin typeface="Calibri" panose="020F0502020204030204"/>
                <a:ea typeface="+mn-ea"/>
                <a:cs typeface="+mn-cs"/>
              </a:rPr>
              <a:t>(202</a:t>
            </a:r>
            <a:r>
              <a:rPr kumimoji="0" lang="fi-FI" sz="1400" b="0" i="0" u="none" strike="noStrike" kern="1200" cap="none" spc="0" normalizeH="0" baseline="0" noProof="0">
                <a:ln>
                  <a:noFill/>
                </a:ln>
                <a:solidFill>
                  <a:srgbClr val="FFFFFF"/>
                </a:solidFill>
                <a:effectLst/>
                <a:uLnTx/>
                <a:uFillTx/>
                <a:latin typeface="Calibri" panose="020F0502020204030204"/>
                <a:ea typeface="+mn-ea"/>
                <a:cs typeface="+mn-cs"/>
              </a:rPr>
              <a:t>3</a:t>
            </a:r>
            <a:r>
              <a:rPr kumimoji="0" lang="en-FI" sz="1400" b="0" i="0" u="none" strike="noStrike" kern="1200" cap="none" spc="0" normalizeH="0" baseline="0" noProof="0">
                <a:ln>
                  <a:noFill/>
                </a:ln>
                <a:solidFill>
                  <a:srgbClr val="FFFFFF"/>
                </a:solidFill>
                <a:effectLst/>
                <a:uLnTx/>
                <a:uFillTx/>
                <a:latin typeface="Calibri" panose="020F0502020204030204"/>
                <a:ea typeface="+mn-ea"/>
                <a:cs typeface="+mn-cs"/>
              </a:rPr>
              <a:t>: </a:t>
            </a:r>
            <a:r>
              <a:rPr kumimoji="0" lang="fi-FI" sz="1400" b="0" i="0" u="none" strike="noStrike" kern="1200" cap="none" spc="0" normalizeH="0" baseline="0" noProof="0">
                <a:ln>
                  <a:noFill/>
                </a:ln>
                <a:solidFill>
                  <a:srgbClr val="FFFFFF"/>
                </a:solidFill>
                <a:effectLst/>
                <a:uLnTx/>
                <a:uFillTx/>
                <a:latin typeface="Calibri" panose="020F0502020204030204"/>
                <a:ea typeface="+mn-ea"/>
                <a:cs typeface="+mn-cs"/>
              </a:rPr>
              <a:t>55,3</a:t>
            </a:r>
            <a:r>
              <a:rPr kumimoji="0" lang="en-FI" sz="1400" b="0" i="0" u="none" strike="noStrike" kern="1200" cap="none" spc="0" normalizeH="0" baseline="0" noProof="0">
                <a:ln>
                  <a:noFill/>
                </a:ln>
                <a:solidFill>
                  <a:srgbClr val="FFFFFF"/>
                </a:solidFill>
                <a:effectLst/>
                <a:uLnTx/>
                <a:uFillTx/>
                <a:latin typeface="Calibri" panose="020F0502020204030204"/>
                <a:ea typeface="+mn-ea"/>
                <a:cs typeface="+mn-cs"/>
              </a:rPr>
              <a:t>)</a:t>
            </a:r>
          </a:p>
        </p:txBody>
      </p:sp>
      <p:sp>
        <p:nvSpPr>
          <p:cNvPr id="15" name="Tekstin paikkamerkki 29">
            <a:extLst>
              <a:ext uri="{FF2B5EF4-FFF2-40B4-BE49-F238E27FC236}">
                <a16:creationId xmlns:a16="http://schemas.microsoft.com/office/drawing/2014/main" id="{F9BA9C9A-DBD9-4C4E-AAD1-F82406B38162}"/>
              </a:ext>
              <a:ext uri="{C183D7F6-B498-43B3-948B-1728B52AA6E4}">
                <adec:decorative xmlns:adec="http://schemas.microsoft.com/office/drawing/2017/decorative" val="1"/>
              </a:ext>
            </a:extLst>
          </p:cNvPr>
          <p:cNvSpPr txBox="1">
            <a:spLocks/>
          </p:cNvSpPr>
          <p:nvPr/>
        </p:nvSpPr>
        <p:spPr>
          <a:xfrm>
            <a:off x="0" y="559952"/>
            <a:ext cx="4820681" cy="524020"/>
          </a:xfrm>
          <a:prstGeom prst="rect">
            <a:avLst/>
          </a:prstGeom>
          <a:solidFill>
            <a:schemeClr val="tx2"/>
          </a:solidFill>
          <a:ln>
            <a:noFill/>
          </a:ln>
        </p:spPr>
        <p:txBody>
          <a:bodyPr anchor="ctr" anchorCtr="0"/>
          <a:lstStyle>
            <a:lvl1pPr marL="228600" indent="-228600" algn="ctr"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2"/>
                </a:solidFill>
                <a:latin typeface="+mn-lt"/>
                <a:ea typeface="+mn-ea"/>
                <a:cs typeface="+mn-cs"/>
              </a:defRPr>
            </a:lvl1pPr>
            <a:lvl2pPr marL="685800" indent="-228600" algn="ctr"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2"/>
                </a:solidFill>
                <a:latin typeface="+mn-lt"/>
                <a:ea typeface="+mn-ea"/>
                <a:cs typeface="+mn-cs"/>
              </a:defRPr>
            </a:lvl2pPr>
            <a:lvl3pPr marL="1143000" indent="-228600" algn="ctr" defTabSz="914400" rtl="0" eaLnBrk="1" latinLnBrk="0" hangingPunct="1">
              <a:lnSpc>
                <a:spcPct val="100000"/>
              </a:lnSpc>
              <a:spcBef>
                <a:spcPts val="500"/>
              </a:spcBef>
              <a:buClr>
                <a:schemeClr val="tx2"/>
              </a:buClr>
              <a:buFont typeface="Wingdings" pitchFamily="2" charset="2"/>
              <a:buChar char="Ø"/>
              <a:defRPr sz="2000" kern="1200">
                <a:solidFill>
                  <a:schemeClr val="tx2"/>
                </a:solidFill>
                <a:latin typeface="+mn-lt"/>
                <a:ea typeface="+mn-ea"/>
                <a:cs typeface="+mn-cs"/>
              </a:defRPr>
            </a:lvl3pPr>
            <a:lvl4pPr marL="1600200" indent="-228600" algn="ctr" defTabSz="914400" rtl="0" eaLnBrk="1" latinLnBrk="0" hangingPunct="1">
              <a:lnSpc>
                <a:spcPct val="100000"/>
              </a:lnSpc>
              <a:spcBef>
                <a:spcPts val="500"/>
              </a:spcBef>
              <a:buClr>
                <a:schemeClr val="tx2"/>
              </a:buClr>
              <a:buFont typeface="Helvetica" pitchFamily="2" charset="0"/>
              <a:buChar char="−"/>
              <a:defRPr sz="1800" kern="1200">
                <a:solidFill>
                  <a:schemeClr val="tx2"/>
                </a:solidFill>
                <a:latin typeface="+mn-lt"/>
                <a:ea typeface="+mn-ea"/>
                <a:cs typeface="+mn-cs"/>
              </a:defRPr>
            </a:lvl4pPr>
            <a:lvl5pPr marL="2057400" indent="-228600" algn="ctr"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28549A"/>
              </a:buClr>
              <a:buSzTx/>
              <a:buFont typeface="Arial" panose="020B0604020202020204" pitchFamily="34" charset="0"/>
              <a:buNone/>
              <a:tabLst/>
              <a:defRPr/>
            </a:pPr>
            <a:r>
              <a:rPr kumimoji="0" lang="fi-FI" sz="2400" b="1" i="0" u="none" strike="noStrike" kern="1200" cap="all" spc="0" normalizeH="0" baseline="0" noProof="0">
                <a:ln>
                  <a:noFill/>
                </a:ln>
                <a:solidFill>
                  <a:srgbClr val="FFFFFF"/>
                </a:solidFill>
                <a:effectLst/>
                <a:uLnTx/>
                <a:uFillTx/>
                <a:latin typeface="Calibri" panose="020F0502020204030204"/>
                <a:ea typeface="+mn-ea"/>
                <a:cs typeface="+mn-cs"/>
              </a:rPr>
              <a:t>KAUPUNGIN KÄYTTÖTALOUS</a:t>
            </a:r>
          </a:p>
        </p:txBody>
      </p:sp>
      <p:pic>
        <p:nvPicPr>
          <p:cNvPr id="2" name="Picture 2">
            <a:extLst>
              <a:ext uri="{FF2B5EF4-FFF2-40B4-BE49-F238E27FC236}">
                <a16:creationId xmlns:a16="http://schemas.microsoft.com/office/drawing/2014/main" id="{31D5F110-CA7B-9275-E255-A32975E9F11A}"/>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59190" y="157360"/>
            <a:ext cx="1704379" cy="655441"/>
          </a:xfrm>
          <a:prstGeom prst="rect">
            <a:avLst/>
          </a:prstGeom>
        </p:spPr>
      </p:pic>
    </p:spTree>
    <p:extLst>
      <p:ext uri="{BB962C8B-B14F-4D97-AF65-F5344CB8AC3E}">
        <p14:creationId xmlns:p14="http://schemas.microsoft.com/office/powerpoint/2010/main" val="10252737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2724AD-00CA-3159-8A4C-77E23B48E62E}"/>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6" b="-119"/>
          <a:stretch/>
        </p:blipFill>
        <p:spPr>
          <a:xfrm>
            <a:off x="6090668" y="0"/>
            <a:ext cx="6101332" cy="6866135"/>
          </a:xfrm>
          <a:prstGeom prst="rect">
            <a:avLst/>
          </a:prstGeom>
        </p:spPr>
      </p:pic>
      <p:sp>
        <p:nvSpPr>
          <p:cNvPr id="18" name="Rectangle 17">
            <a:extLst>
              <a:ext uri="{FF2B5EF4-FFF2-40B4-BE49-F238E27FC236}">
                <a16:creationId xmlns:a16="http://schemas.microsoft.com/office/drawing/2014/main" id="{835C0E6D-DAFB-6949-A8D7-9408EBA5FC9A}"/>
              </a:ext>
              <a:ext uri="{C183D7F6-B498-43B3-948B-1728B52AA6E4}">
                <adec:decorative xmlns:adec="http://schemas.microsoft.com/office/drawing/2017/decorative" val="1"/>
              </a:ext>
            </a:extLst>
          </p:cNvPr>
          <p:cNvSpPr/>
          <p:nvPr/>
        </p:nvSpPr>
        <p:spPr>
          <a:xfrm>
            <a:off x="6093987" y="2339163"/>
            <a:ext cx="6098013" cy="2477346"/>
          </a:xfrm>
          <a:prstGeom prst="rect">
            <a:avLst/>
          </a:prstGeom>
          <a:solidFill>
            <a:schemeClr val="tx2">
              <a:lumMod val="75000"/>
              <a:alpha val="8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9" name="Chart 8">
            <a:extLst>
              <a:ext uri="{FF2B5EF4-FFF2-40B4-BE49-F238E27FC236}">
                <a16:creationId xmlns:a16="http://schemas.microsoft.com/office/drawing/2014/main" id="{21DDA69A-FB28-13D6-52A5-B9136C18150F}"/>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312477856"/>
              </p:ext>
            </p:extLst>
          </p:nvPr>
        </p:nvGraphicFramePr>
        <p:xfrm>
          <a:off x="9071776" y="2647161"/>
          <a:ext cx="3402000" cy="2268000"/>
        </p:xfrm>
        <a:graphic>
          <a:graphicData uri="http://schemas.openxmlformats.org/drawingml/2006/chart">
            <c:chart xmlns:c="http://schemas.openxmlformats.org/drawingml/2006/chart" xmlns:r="http://schemas.openxmlformats.org/officeDocument/2006/relationships" r:id="rId4"/>
          </a:graphicData>
        </a:graphic>
      </p:graphicFrame>
      <p:sp>
        <p:nvSpPr>
          <p:cNvPr id="24" name="Rectangle 23">
            <a:extLst>
              <a:ext uri="{FF2B5EF4-FFF2-40B4-BE49-F238E27FC236}">
                <a16:creationId xmlns:a16="http://schemas.microsoft.com/office/drawing/2014/main" id="{6CF13913-7F37-954B-BC82-6DD08E990C2F}"/>
              </a:ext>
              <a:ext uri="{C183D7F6-B498-43B3-948B-1728B52AA6E4}">
                <adec:decorative xmlns:adec="http://schemas.microsoft.com/office/drawing/2017/decorative" val="1"/>
              </a:ext>
            </a:extLst>
          </p:cNvPr>
          <p:cNvSpPr/>
          <p:nvPr/>
        </p:nvSpPr>
        <p:spPr>
          <a:xfrm>
            <a:off x="6091665" y="4813299"/>
            <a:ext cx="6100335" cy="2052835"/>
          </a:xfrm>
          <a:prstGeom prst="rect">
            <a:avLst/>
          </a:prstGeom>
          <a:solidFill>
            <a:srgbClr val="163760">
              <a:alpha val="89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E6049A1B-E70F-A948-A052-D7AC5BEC3A63}"/>
              </a:ext>
              <a:ext uri="{C183D7F6-B498-43B3-948B-1728B52AA6E4}">
                <adec:decorative xmlns:adec="http://schemas.microsoft.com/office/drawing/2017/decorative" val="1"/>
              </a:ext>
            </a:extLst>
          </p:cNvPr>
          <p:cNvSpPr/>
          <p:nvPr/>
        </p:nvSpPr>
        <p:spPr>
          <a:xfrm>
            <a:off x="8971434" y="2800827"/>
            <a:ext cx="579011" cy="18000"/>
          </a:xfrm>
          <a:prstGeom prst="rect">
            <a:avLst/>
          </a:prstGeom>
          <a:solidFill>
            <a:srgbClr val="5CC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11642EF5-7676-044D-9788-FCBB55928110}"/>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1" r="-7463"/>
          <a:stretch/>
        </p:blipFill>
        <p:spPr>
          <a:xfrm>
            <a:off x="8846740" y="3137562"/>
            <a:ext cx="118743" cy="1440000"/>
          </a:xfrm>
          <a:prstGeom prst="rect">
            <a:avLst/>
          </a:prstGeom>
        </p:spPr>
      </p:pic>
      <p:sp>
        <p:nvSpPr>
          <p:cNvPr id="29" name="Rectangle 28">
            <a:extLst>
              <a:ext uri="{FF2B5EF4-FFF2-40B4-BE49-F238E27FC236}">
                <a16:creationId xmlns:a16="http://schemas.microsoft.com/office/drawing/2014/main" id="{B96387C5-B97B-994A-A465-E25B7ABBA32D}"/>
              </a:ext>
              <a:ext uri="{C183D7F6-B498-43B3-948B-1728B52AA6E4}">
                <adec:decorative xmlns:adec="http://schemas.microsoft.com/office/drawing/2017/decorative" val="1"/>
              </a:ext>
            </a:extLst>
          </p:cNvPr>
          <p:cNvSpPr/>
          <p:nvPr/>
        </p:nvSpPr>
        <p:spPr>
          <a:xfrm>
            <a:off x="6500245" y="5937687"/>
            <a:ext cx="2517913" cy="108948"/>
          </a:xfrm>
          <a:prstGeom prst="rect">
            <a:avLst/>
          </a:prstGeom>
          <a:solidFill>
            <a:srgbClr val="005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A6A22740-094F-5543-8D5B-79D71EAAFC96}"/>
              </a:ext>
              <a:ext uri="{C183D7F6-B498-43B3-948B-1728B52AA6E4}">
                <adec:decorative xmlns:adec="http://schemas.microsoft.com/office/drawing/2017/decorative" val="1"/>
              </a:ext>
            </a:extLst>
          </p:cNvPr>
          <p:cNvSpPr/>
          <p:nvPr/>
        </p:nvSpPr>
        <p:spPr>
          <a:xfrm>
            <a:off x="9503845" y="5938887"/>
            <a:ext cx="2156400" cy="108948"/>
          </a:xfrm>
          <a:prstGeom prst="rect">
            <a:avLst/>
          </a:prstGeom>
          <a:solidFill>
            <a:srgbClr val="005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Otsikko">
            <a:extLst>
              <a:ext uri="{FF2B5EF4-FFF2-40B4-BE49-F238E27FC236}">
                <a16:creationId xmlns:a16="http://schemas.microsoft.com/office/drawing/2014/main" id="{93C33CFA-48A9-CA42-89FF-437DC3A983DF}"/>
              </a:ext>
            </a:extLst>
          </p:cNvPr>
          <p:cNvSpPr txBox="1">
            <a:spLocks/>
          </p:cNvSpPr>
          <p:nvPr/>
        </p:nvSpPr>
        <p:spPr>
          <a:xfrm>
            <a:off x="660152" y="484485"/>
            <a:ext cx="7056492" cy="1351369"/>
          </a:xfrm>
          <a:prstGeom prst="rect">
            <a:avLst/>
          </a:prstGeom>
          <a:noFill/>
        </p:spPr>
        <p:txBody>
          <a:bodyPr anchor="ctr" anchorCtr="0"/>
          <a:lstStyle>
            <a:lvl1pPr marL="228600" indent="-228600" algn="ctr"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2"/>
                </a:solidFill>
                <a:latin typeface="+mn-lt"/>
                <a:ea typeface="+mn-ea"/>
                <a:cs typeface="+mn-cs"/>
              </a:defRPr>
            </a:lvl1pPr>
            <a:lvl2pPr marL="685800" indent="-228600" algn="ctr"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2"/>
                </a:solidFill>
                <a:latin typeface="+mn-lt"/>
                <a:ea typeface="+mn-ea"/>
                <a:cs typeface="+mn-cs"/>
              </a:defRPr>
            </a:lvl2pPr>
            <a:lvl3pPr marL="1143000" indent="-228600" algn="ctr" defTabSz="914400" rtl="0" eaLnBrk="1" latinLnBrk="0" hangingPunct="1">
              <a:lnSpc>
                <a:spcPct val="100000"/>
              </a:lnSpc>
              <a:spcBef>
                <a:spcPts val="500"/>
              </a:spcBef>
              <a:buClr>
                <a:schemeClr val="tx2"/>
              </a:buClr>
              <a:buFont typeface="Wingdings" pitchFamily="2" charset="2"/>
              <a:buChar char="Ø"/>
              <a:defRPr sz="2000" kern="1200">
                <a:solidFill>
                  <a:schemeClr val="tx2"/>
                </a:solidFill>
                <a:latin typeface="+mn-lt"/>
                <a:ea typeface="+mn-ea"/>
                <a:cs typeface="+mn-cs"/>
              </a:defRPr>
            </a:lvl3pPr>
            <a:lvl4pPr marL="1600200" indent="-228600" algn="ctr" defTabSz="914400" rtl="0" eaLnBrk="1" latinLnBrk="0" hangingPunct="1">
              <a:lnSpc>
                <a:spcPct val="100000"/>
              </a:lnSpc>
              <a:spcBef>
                <a:spcPts val="500"/>
              </a:spcBef>
              <a:buClr>
                <a:schemeClr val="tx2"/>
              </a:buClr>
              <a:buFont typeface="Helvetica" pitchFamily="2" charset="0"/>
              <a:buChar char="−"/>
              <a:defRPr sz="1800" kern="1200">
                <a:solidFill>
                  <a:schemeClr val="tx2"/>
                </a:solidFill>
                <a:latin typeface="+mn-lt"/>
                <a:ea typeface="+mn-ea"/>
                <a:cs typeface="+mn-cs"/>
              </a:defRPr>
            </a:lvl4pPr>
            <a:lvl5pPr marL="2057400" indent="-228600" algn="ctr"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80000"/>
              </a:lnSpc>
              <a:buClr>
                <a:srgbClr val="28549A"/>
              </a:buClr>
              <a:buNone/>
              <a:defRPr/>
            </a:pPr>
            <a:r>
              <a:rPr kumimoji="0" lang="fi-FI" sz="4400" b="1" i="0" u="none" strike="noStrike" kern="1200" spc="0" normalizeH="0" baseline="0" noProof="0">
                <a:ln>
                  <a:noFill/>
                </a:ln>
                <a:effectLst/>
                <a:uLnTx/>
                <a:uFillTx/>
                <a:latin typeface="Calibri" panose="020F0502020204030204"/>
                <a:ea typeface="+mn-ea"/>
                <a:cs typeface="+mn-cs"/>
              </a:rPr>
              <a:t>Kaupungin </a:t>
            </a:r>
            <a:br>
              <a:rPr kumimoji="0" lang="fi-FI" sz="4400" b="1" i="0" u="none" strike="noStrike" kern="1200" spc="0" normalizeH="0" baseline="0" noProof="0">
                <a:ln>
                  <a:noFill/>
                </a:ln>
                <a:effectLst/>
                <a:uLnTx/>
                <a:uFillTx/>
                <a:latin typeface="Calibri" panose="020F0502020204030204"/>
                <a:ea typeface="+mn-ea"/>
                <a:cs typeface="+mn-cs"/>
              </a:rPr>
            </a:br>
            <a:r>
              <a:rPr kumimoji="0" lang="fi-FI" sz="4400" b="1" i="0" u="none" strike="noStrike" kern="1200" spc="0" normalizeH="0" baseline="0" noProof="0">
                <a:ln>
                  <a:noFill/>
                </a:ln>
                <a:effectLst/>
                <a:uLnTx/>
                <a:uFillTx/>
                <a:latin typeface="Calibri" panose="020F0502020204030204"/>
                <a:ea typeface="+mn-ea"/>
                <a:cs typeface="+mn-cs"/>
              </a:rPr>
              <a:t>investoinnit</a:t>
            </a:r>
          </a:p>
        </p:txBody>
      </p:sp>
      <p:sp>
        <p:nvSpPr>
          <p:cNvPr id="7" name="Content Placeholder 6">
            <a:extLst>
              <a:ext uri="{FF2B5EF4-FFF2-40B4-BE49-F238E27FC236}">
                <a16:creationId xmlns:a16="http://schemas.microsoft.com/office/drawing/2014/main" id="{97ACCFA9-0F75-D69A-6002-3BE6AAB074B0}"/>
              </a:ext>
            </a:extLst>
          </p:cNvPr>
          <p:cNvSpPr>
            <a:spLocks noGrp="1"/>
          </p:cNvSpPr>
          <p:nvPr>
            <p:ph sz="quarter" idx="15"/>
          </p:nvPr>
        </p:nvSpPr>
        <p:spPr>
          <a:xfrm>
            <a:off x="655281" y="2097502"/>
            <a:ext cx="4728165" cy="4163079"/>
          </a:xfrm>
        </p:spPr>
        <p:txBody>
          <a:bodyPr>
            <a:normAutofit fontScale="70000" lnSpcReduction="20000"/>
          </a:bodyPr>
          <a:lstStyle/>
          <a:p>
            <a:pPr marL="342900" marR="0" lvl="0" indent="-342900" algn="l" defTabSz="914400" rtl="0" eaLnBrk="1" fontAlgn="auto" latinLnBrk="0" hangingPunct="1">
              <a:lnSpc>
                <a:spcPct val="100000"/>
              </a:lnSpc>
              <a:spcBef>
                <a:spcPts val="1000"/>
              </a:spcBef>
              <a:spcAft>
                <a:spcPts val="0"/>
              </a:spcAft>
              <a:buClr>
                <a:srgbClr val="28549A"/>
              </a:buClr>
              <a:buSzTx/>
              <a:buFont typeface="Arial" panose="020B0604020202020204" pitchFamily="34" charset="0"/>
              <a:buChar char="•"/>
              <a:tabLst/>
              <a:defRPr/>
            </a:pPr>
            <a:r>
              <a:rPr kumimoji="0" lang="fi-FI" sz="2400" b="0" i="0" u="none" strike="noStrike" kern="1200" cap="none" spc="0" normalizeH="0" baseline="0" noProof="0" dirty="0">
                <a:ln>
                  <a:noFill/>
                </a:ln>
                <a:solidFill>
                  <a:srgbClr val="212121">
                    <a:lumMod val="90000"/>
                    <a:lumOff val="10000"/>
                  </a:srgbClr>
                </a:solidFill>
                <a:effectLst/>
                <a:uLnTx/>
                <a:uFillTx/>
                <a:latin typeface="Calibri" panose="020F0502020204030204"/>
                <a:ea typeface="+mn-ea"/>
                <a:cs typeface="+mn-cs"/>
              </a:rPr>
              <a:t>Investointitaso pysyi korkeana suurten investointitarpeiden vuoksi. </a:t>
            </a:r>
          </a:p>
          <a:p>
            <a:pPr marL="342900" marR="0" lvl="0" indent="-342900" algn="l" defTabSz="914400" rtl="0" eaLnBrk="1" fontAlgn="auto" latinLnBrk="0" hangingPunct="1">
              <a:lnSpc>
                <a:spcPct val="100000"/>
              </a:lnSpc>
              <a:spcBef>
                <a:spcPts val="1000"/>
              </a:spcBef>
              <a:spcAft>
                <a:spcPts val="0"/>
              </a:spcAft>
              <a:buClr>
                <a:srgbClr val="28549A"/>
              </a:buClr>
              <a:buSzTx/>
              <a:buFont typeface="Arial" panose="020B0604020202020204" pitchFamily="34" charset="0"/>
              <a:buChar char="•"/>
              <a:tabLst/>
              <a:defRPr/>
            </a:pPr>
            <a:r>
              <a:rPr kumimoji="0" lang="fi-FI" sz="2400" b="0" i="0" u="none" strike="noStrike" kern="1200" cap="none" spc="0" normalizeH="0" baseline="0" noProof="0" dirty="0">
                <a:ln>
                  <a:noFill/>
                </a:ln>
                <a:solidFill>
                  <a:srgbClr val="212121">
                    <a:lumMod val="90000"/>
                    <a:lumOff val="10000"/>
                  </a:srgbClr>
                </a:solidFill>
                <a:effectLst/>
                <a:uLnTx/>
                <a:uFillTx/>
                <a:latin typeface="Calibri" panose="020F0502020204030204"/>
                <a:ea typeface="+mn-ea"/>
                <a:cs typeface="+mn-cs"/>
              </a:rPr>
              <a:t>Kaupungin keskeiset kasvua ja elinvoimaa kehittävät ja ylläpitävät investoinnit etenivät suunnitellusti. </a:t>
            </a:r>
          </a:p>
          <a:p>
            <a:pPr marL="342900" marR="0" lvl="0" indent="-342900" algn="l" defTabSz="914400" rtl="0" eaLnBrk="1" fontAlgn="auto" latinLnBrk="0" hangingPunct="1">
              <a:lnSpc>
                <a:spcPct val="100000"/>
              </a:lnSpc>
              <a:spcBef>
                <a:spcPts val="1000"/>
              </a:spcBef>
              <a:spcAft>
                <a:spcPts val="0"/>
              </a:spcAft>
              <a:buClr>
                <a:srgbClr val="28549A"/>
              </a:buClr>
              <a:buSzTx/>
              <a:buFont typeface="Arial" panose="020B0604020202020204" pitchFamily="34" charset="0"/>
              <a:buChar char="•"/>
              <a:tabLst/>
              <a:defRPr/>
            </a:pPr>
            <a:r>
              <a:rPr kumimoji="0" lang="fi-FI" sz="2400" b="0" i="0" u="none" strike="noStrike" kern="1200" cap="none" spc="0" normalizeH="0" baseline="0" noProof="0" dirty="0">
                <a:ln>
                  <a:noFill/>
                </a:ln>
                <a:solidFill>
                  <a:srgbClr val="212121">
                    <a:lumMod val="90000"/>
                    <a:lumOff val="10000"/>
                  </a:srgbClr>
                </a:solidFill>
                <a:effectLst/>
                <a:uLnTx/>
                <a:uFillTx/>
                <a:latin typeface="Calibri" panose="020F0502020204030204"/>
                <a:ea typeface="+mn-ea"/>
                <a:cs typeface="+mn-cs"/>
              </a:rPr>
              <a:t>Yhdyskuntarakentamiseen ja talonrakennushankkeisiin investoitiin </a:t>
            </a:r>
            <a:br>
              <a:rPr kumimoji="0" lang="fi-FI" sz="2400" b="0" i="0" u="none" strike="noStrike" kern="1200" cap="none" spc="0" normalizeH="0" baseline="0" noProof="0" dirty="0">
                <a:ln>
                  <a:noFill/>
                </a:ln>
                <a:solidFill>
                  <a:srgbClr val="212121">
                    <a:lumMod val="90000"/>
                    <a:lumOff val="10000"/>
                  </a:srgbClr>
                </a:solidFill>
                <a:effectLst/>
                <a:uLnTx/>
                <a:uFillTx/>
                <a:latin typeface="Calibri" panose="020F0502020204030204"/>
                <a:ea typeface="+mn-ea"/>
                <a:cs typeface="+mn-cs"/>
              </a:rPr>
            </a:br>
            <a:r>
              <a:rPr kumimoji="0" lang="fi-FI" sz="2400" b="0" i="0" u="none" strike="noStrike" kern="1200" cap="none" spc="0" normalizeH="0" baseline="0" noProof="0" dirty="0">
                <a:ln>
                  <a:noFill/>
                </a:ln>
                <a:solidFill>
                  <a:srgbClr val="212121">
                    <a:lumMod val="90000"/>
                    <a:lumOff val="10000"/>
                  </a:srgbClr>
                </a:solidFill>
                <a:effectLst/>
                <a:uLnTx/>
                <a:uFillTx/>
                <a:latin typeface="Calibri" panose="020F0502020204030204"/>
                <a:ea typeface="+mn-ea"/>
                <a:cs typeface="+mn-cs"/>
              </a:rPr>
              <a:t>56 % koko kaupungin investoinneista. ​</a:t>
            </a:r>
          </a:p>
          <a:p>
            <a:pPr marL="342900" marR="0" lvl="0" indent="-342900" algn="l" defTabSz="914400" rtl="0" eaLnBrk="1" fontAlgn="auto" latinLnBrk="0" hangingPunct="1">
              <a:lnSpc>
                <a:spcPct val="100000"/>
              </a:lnSpc>
              <a:spcBef>
                <a:spcPts val="1000"/>
              </a:spcBef>
              <a:spcAft>
                <a:spcPts val="0"/>
              </a:spcAft>
              <a:buClr>
                <a:srgbClr val="28549A"/>
              </a:buClr>
              <a:buSzTx/>
              <a:buFont typeface="Arial" panose="020B0604020202020204" pitchFamily="34" charset="0"/>
              <a:buChar char="•"/>
              <a:tabLst/>
              <a:defRPr/>
            </a:pPr>
            <a:r>
              <a:rPr kumimoji="0" lang="fi-FI" sz="2400" b="0" i="0" u="none" strike="noStrike" kern="1200" cap="none" spc="0" normalizeH="0" baseline="0" noProof="0" dirty="0">
                <a:ln>
                  <a:noFill/>
                </a:ln>
                <a:solidFill>
                  <a:srgbClr val="212121">
                    <a:lumMod val="90000"/>
                    <a:lumOff val="10000"/>
                  </a:srgbClr>
                </a:solidFill>
                <a:effectLst/>
                <a:uLnTx/>
                <a:uFillTx/>
                <a:latin typeface="Calibri" panose="020F0502020204030204"/>
                <a:ea typeface="+mn-ea"/>
                <a:cs typeface="+mn-cs"/>
              </a:rPr>
              <a:t>Suurimpia investointikohteita olivat Tampereen Lyseon lukion perusparannus, Härmälän koulun ja kirjaston perusparannus, Kissanmaan koulun perusparannus, Ahvenisjärven koulun </a:t>
            </a:r>
            <a:br>
              <a:rPr kumimoji="0" lang="fi-FI" sz="2400" b="0" i="0" u="none" strike="noStrike" kern="1200" cap="none" spc="0" normalizeH="0" baseline="0" noProof="0" dirty="0">
                <a:ln>
                  <a:noFill/>
                </a:ln>
                <a:solidFill>
                  <a:srgbClr val="212121">
                    <a:lumMod val="90000"/>
                    <a:lumOff val="10000"/>
                  </a:srgbClr>
                </a:solidFill>
                <a:effectLst/>
                <a:uLnTx/>
                <a:uFillTx/>
                <a:latin typeface="Calibri" panose="020F0502020204030204"/>
                <a:ea typeface="+mn-ea"/>
                <a:cs typeface="+mn-cs"/>
              </a:rPr>
            </a:br>
            <a:r>
              <a:rPr kumimoji="0" lang="fi-FI" sz="2400" b="0" i="0" u="none" strike="noStrike" kern="1200" cap="none" spc="0" normalizeH="0" baseline="0" noProof="0" dirty="0">
                <a:ln>
                  <a:noFill/>
                </a:ln>
                <a:solidFill>
                  <a:srgbClr val="212121">
                    <a:lumMod val="90000"/>
                    <a:lumOff val="10000"/>
                  </a:srgbClr>
                </a:solidFill>
                <a:effectLst/>
                <a:uLnTx/>
                <a:uFillTx/>
                <a:latin typeface="Calibri" panose="020F0502020204030204"/>
                <a:ea typeface="+mn-ea"/>
                <a:cs typeface="+mn-cs"/>
              </a:rPr>
              <a:t>uudisrakennus sekä Lamminpään koulun rakennuksen </a:t>
            </a:r>
            <a:br>
              <a:rPr kumimoji="0" lang="fi-FI" sz="2400" b="0" i="0" u="none" strike="noStrike" kern="1200" cap="none" spc="0" normalizeH="0" baseline="0" noProof="0" dirty="0">
                <a:ln>
                  <a:noFill/>
                </a:ln>
                <a:solidFill>
                  <a:srgbClr val="212121">
                    <a:lumMod val="90000"/>
                    <a:lumOff val="10000"/>
                  </a:srgbClr>
                </a:solidFill>
                <a:effectLst/>
                <a:uLnTx/>
                <a:uFillTx/>
                <a:latin typeface="Calibri" panose="020F0502020204030204"/>
                <a:ea typeface="+mn-ea"/>
                <a:cs typeface="+mn-cs"/>
              </a:rPr>
            </a:br>
            <a:r>
              <a:rPr kumimoji="0" lang="fi-FI" sz="2400" b="0" i="0" u="none" strike="noStrike" kern="1200" cap="none" spc="0" normalizeH="0" baseline="0" noProof="0" dirty="0">
                <a:ln>
                  <a:noFill/>
                </a:ln>
                <a:solidFill>
                  <a:srgbClr val="212121">
                    <a:lumMod val="90000"/>
                    <a:lumOff val="10000"/>
                  </a:srgbClr>
                </a:solidFill>
                <a:effectLst/>
                <a:uLnTx/>
                <a:uFillTx/>
                <a:latin typeface="Calibri" panose="020F0502020204030204"/>
                <a:ea typeface="+mn-ea"/>
                <a:cs typeface="+mn-cs"/>
              </a:rPr>
              <a:t>2 uudisrakennus.</a:t>
            </a:r>
          </a:p>
        </p:txBody>
      </p:sp>
      <p:sp>
        <p:nvSpPr>
          <p:cNvPr id="16" name="Bruttoinvestoinnit">
            <a:extLst>
              <a:ext uri="{FF2B5EF4-FFF2-40B4-BE49-F238E27FC236}">
                <a16:creationId xmlns:a16="http://schemas.microsoft.com/office/drawing/2014/main" id="{C054602B-CB03-7147-8195-6FDFD5789CD2}"/>
              </a:ext>
            </a:extLst>
          </p:cNvPr>
          <p:cNvSpPr txBox="1"/>
          <p:nvPr/>
        </p:nvSpPr>
        <p:spPr>
          <a:xfrm>
            <a:off x="7790935" y="2431819"/>
            <a:ext cx="2959443" cy="349958"/>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800" b="1" i="0" u="none" strike="noStrike" kern="1200" cap="none" spc="0" normalizeH="0" baseline="0" noProof="0">
                <a:ln>
                  <a:noFill/>
                </a:ln>
                <a:solidFill>
                  <a:srgbClr val="FFFFFF"/>
                </a:solidFill>
                <a:effectLst/>
                <a:uLnTx/>
                <a:uFillTx/>
                <a:latin typeface="Montserrat" pitchFamily="2" charset="77"/>
                <a:ea typeface="+mn-ea"/>
                <a:cs typeface="+mn-cs"/>
              </a:rPr>
              <a:t>BRUTTOINVESTOINNIT</a:t>
            </a:r>
          </a:p>
        </p:txBody>
      </p:sp>
      <p:sp>
        <p:nvSpPr>
          <p:cNvPr id="38" name="TextBox 37">
            <a:extLst>
              <a:ext uri="{FF2B5EF4-FFF2-40B4-BE49-F238E27FC236}">
                <a16:creationId xmlns:a16="http://schemas.microsoft.com/office/drawing/2014/main" id="{B8DCC600-491D-4C42-6E40-87C3266AA044}"/>
              </a:ext>
            </a:extLst>
          </p:cNvPr>
          <p:cNvSpPr txBox="1"/>
          <p:nvPr/>
        </p:nvSpPr>
        <p:spPr>
          <a:xfrm>
            <a:off x="6516258" y="3080015"/>
            <a:ext cx="2326008" cy="274434"/>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srgbClr val="FFFFFF"/>
                </a:solidFill>
                <a:effectLst/>
                <a:uLnTx/>
                <a:uFillTx/>
                <a:latin typeface="Montserrat" pitchFamily="2" charset="77"/>
                <a:ea typeface="+mn-ea"/>
                <a:cs typeface="+mn-cs"/>
              </a:rPr>
              <a:t>KIINTEÄT RAKENTEET JA LAITTEET</a:t>
            </a:r>
          </a:p>
        </p:txBody>
      </p:sp>
      <p:sp>
        <p:nvSpPr>
          <p:cNvPr id="53" name="TextBox 52">
            <a:extLst>
              <a:ext uri="{FF2B5EF4-FFF2-40B4-BE49-F238E27FC236}">
                <a16:creationId xmlns:a16="http://schemas.microsoft.com/office/drawing/2014/main" id="{ED9596C6-8738-FE6A-6D5F-B77C07FF2661}"/>
              </a:ext>
            </a:extLst>
          </p:cNvPr>
          <p:cNvSpPr txBox="1"/>
          <p:nvPr/>
        </p:nvSpPr>
        <p:spPr>
          <a:xfrm>
            <a:off x="8952332" y="3080015"/>
            <a:ext cx="882826" cy="274434"/>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fi-FI" sz="900" b="1" dirty="0">
                <a:solidFill>
                  <a:srgbClr val="FFFFFF"/>
                </a:solidFill>
                <a:latin typeface="Montserrat" pitchFamily="2" charset="77"/>
              </a:rPr>
              <a:t>36,9</a:t>
            </a: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 %</a:t>
            </a:r>
          </a:p>
        </p:txBody>
      </p:sp>
      <p:sp>
        <p:nvSpPr>
          <p:cNvPr id="37" name="TextBox 36">
            <a:extLst>
              <a:ext uri="{FF2B5EF4-FFF2-40B4-BE49-F238E27FC236}">
                <a16:creationId xmlns:a16="http://schemas.microsoft.com/office/drawing/2014/main" id="{3925990A-866B-6118-F953-E5417054DB18}"/>
              </a:ext>
            </a:extLst>
          </p:cNvPr>
          <p:cNvSpPr txBox="1"/>
          <p:nvPr/>
        </p:nvSpPr>
        <p:spPr>
          <a:xfrm>
            <a:off x="6516258" y="3291626"/>
            <a:ext cx="2326008" cy="274435"/>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srgbClr val="FFFFFF"/>
                </a:solidFill>
                <a:effectLst/>
                <a:uLnTx/>
                <a:uFillTx/>
                <a:latin typeface="Montserrat" pitchFamily="2" charset="77"/>
                <a:ea typeface="+mn-ea"/>
                <a:cs typeface="+mn-cs"/>
              </a:rPr>
              <a:t>RAKENNUKSET JA RAKENNELMAT</a:t>
            </a:r>
          </a:p>
        </p:txBody>
      </p:sp>
      <p:sp>
        <p:nvSpPr>
          <p:cNvPr id="52" name="TextBox 51">
            <a:extLst>
              <a:ext uri="{FF2B5EF4-FFF2-40B4-BE49-F238E27FC236}">
                <a16:creationId xmlns:a16="http://schemas.microsoft.com/office/drawing/2014/main" id="{6387399D-7A95-210D-7FCC-4C2E75586174}"/>
              </a:ext>
            </a:extLst>
          </p:cNvPr>
          <p:cNvSpPr txBox="1"/>
          <p:nvPr/>
        </p:nvSpPr>
        <p:spPr>
          <a:xfrm>
            <a:off x="8952332" y="3291626"/>
            <a:ext cx="882826" cy="274435"/>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fi-FI" sz="900" b="1" dirty="0">
                <a:solidFill>
                  <a:srgbClr val="FFFFFF"/>
                </a:solidFill>
                <a:latin typeface="Montserrat" pitchFamily="2" charset="77"/>
              </a:rPr>
              <a:t>21,5</a:t>
            </a: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 %</a:t>
            </a:r>
          </a:p>
        </p:txBody>
      </p:sp>
      <p:sp>
        <p:nvSpPr>
          <p:cNvPr id="36" name="TextBox 35">
            <a:extLst>
              <a:ext uri="{FF2B5EF4-FFF2-40B4-BE49-F238E27FC236}">
                <a16:creationId xmlns:a16="http://schemas.microsoft.com/office/drawing/2014/main" id="{033085D4-4EDB-B54C-8A50-57FC26E3510E}"/>
              </a:ext>
            </a:extLst>
          </p:cNvPr>
          <p:cNvSpPr txBox="1"/>
          <p:nvPr/>
        </p:nvSpPr>
        <p:spPr>
          <a:xfrm>
            <a:off x="6516258" y="3501533"/>
            <a:ext cx="2326008" cy="269160"/>
          </a:xfrm>
          <a:prstGeom prst="rect">
            <a:avLst/>
          </a:prstGeom>
          <a:effectLst/>
        </p:spPr>
        <p:txBody>
          <a:bodyPr vert="horz" wrap="square" lIns="91440" tIns="45720" rIns="91440" bIns="45720" rtlCol="0" anchor="t">
            <a:normAutofit lnSpcReduction="10000"/>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srgbClr val="FFFFFF"/>
                </a:solidFill>
                <a:effectLst/>
                <a:uLnTx/>
                <a:uFillTx/>
                <a:latin typeface="Montserrat" pitchFamily="2" charset="77"/>
                <a:ea typeface="+mn-ea"/>
                <a:cs typeface="+mn-cs"/>
              </a:rPr>
              <a:t>MAA- JA VESIALUEET</a:t>
            </a:r>
          </a:p>
        </p:txBody>
      </p:sp>
      <p:sp>
        <p:nvSpPr>
          <p:cNvPr id="51" name="TextBox 50">
            <a:extLst>
              <a:ext uri="{FF2B5EF4-FFF2-40B4-BE49-F238E27FC236}">
                <a16:creationId xmlns:a16="http://schemas.microsoft.com/office/drawing/2014/main" id="{387C7535-1A20-DD3B-1C29-5069B3B42216}"/>
              </a:ext>
            </a:extLst>
          </p:cNvPr>
          <p:cNvSpPr txBox="1"/>
          <p:nvPr/>
        </p:nvSpPr>
        <p:spPr>
          <a:xfrm>
            <a:off x="8952332" y="3501533"/>
            <a:ext cx="882826" cy="269160"/>
          </a:xfrm>
          <a:prstGeom prst="rect">
            <a:avLst/>
          </a:prstGeom>
          <a:effectLst/>
        </p:spPr>
        <p:txBody>
          <a:bodyPr vert="horz" wrap="square" lIns="91440" tIns="45720" rIns="91440" bIns="45720" rtlCol="0" anchor="t">
            <a:normAutofit lnSpcReduction="10000"/>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fi-FI" sz="900" b="1" dirty="0">
                <a:solidFill>
                  <a:srgbClr val="FFFFFF"/>
                </a:solidFill>
                <a:latin typeface="Montserrat" pitchFamily="2" charset="77"/>
              </a:rPr>
              <a:t>5,6</a:t>
            </a: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 %</a:t>
            </a:r>
          </a:p>
        </p:txBody>
      </p:sp>
      <p:sp>
        <p:nvSpPr>
          <p:cNvPr id="35" name="TextBox 34">
            <a:extLst>
              <a:ext uri="{FF2B5EF4-FFF2-40B4-BE49-F238E27FC236}">
                <a16:creationId xmlns:a16="http://schemas.microsoft.com/office/drawing/2014/main" id="{7B14737D-84B7-7C20-C990-1FD72831656A}"/>
              </a:ext>
            </a:extLst>
          </p:cNvPr>
          <p:cNvSpPr txBox="1"/>
          <p:nvPr/>
        </p:nvSpPr>
        <p:spPr>
          <a:xfrm>
            <a:off x="6516258" y="3698270"/>
            <a:ext cx="2326008" cy="274435"/>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srgbClr val="FFFFFF"/>
                </a:solidFill>
                <a:effectLst/>
                <a:uLnTx/>
                <a:uFillTx/>
                <a:latin typeface="Montserrat" pitchFamily="2" charset="77"/>
                <a:ea typeface="+mn-ea"/>
                <a:cs typeface="+mn-cs"/>
              </a:rPr>
              <a:t>KONEET JA KALUSTO</a:t>
            </a:r>
          </a:p>
        </p:txBody>
      </p:sp>
      <p:sp>
        <p:nvSpPr>
          <p:cNvPr id="50" name="TextBox 49">
            <a:extLst>
              <a:ext uri="{FF2B5EF4-FFF2-40B4-BE49-F238E27FC236}">
                <a16:creationId xmlns:a16="http://schemas.microsoft.com/office/drawing/2014/main" id="{7F7D0188-4AC4-7FA9-2FAA-17FDDBA3414F}"/>
              </a:ext>
            </a:extLst>
          </p:cNvPr>
          <p:cNvSpPr txBox="1"/>
          <p:nvPr/>
        </p:nvSpPr>
        <p:spPr>
          <a:xfrm>
            <a:off x="8952332" y="3698270"/>
            <a:ext cx="882826" cy="274435"/>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fi-FI" sz="900" b="1" dirty="0">
                <a:solidFill>
                  <a:srgbClr val="FFFFFF"/>
                </a:solidFill>
                <a:latin typeface="Montserrat" pitchFamily="2" charset="77"/>
              </a:rPr>
              <a:t>3,2</a:t>
            </a: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 %</a:t>
            </a:r>
          </a:p>
        </p:txBody>
      </p:sp>
      <p:sp>
        <p:nvSpPr>
          <p:cNvPr id="34" name="TextBox 33">
            <a:extLst>
              <a:ext uri="{FF2B5EF4-FFF2-40B4-BE49-F238E27FC236}">
                <a16:creationId xmlns:a16="http://schemas.microsoft.com/office/drawing/2014/main" id="{BB29407E-382E-7901-D43A-E22EE6A5BBFB}"/>
              </a:ext>
            </a:extLst>
          </p:cNvPr>
          <p:cNvSpPr txBox="1"/>
          <p:nvPr/>
        </p:nvSpPr>
        <p:spPr>
          <a:xfrm>
            <a:off x="6516258" y="3909882"/>
            <a:ext cx="2326008" cy="269160"/>
          </a:xfrm>
          <a:prstGeom prst="rect">
            <a:avLst/>
          </a:prstGeom>
          <a:effectLst/>
        </p:spPr>
        <p:txBody>
          <a:bodyPr vert="horz" wrap="square" lIns="91440" tIns="45720" rIns="91440" bIns="45720" rtlCol="0" anchor="t">
            <a:normAutofit lnSpcReduction="10000"/>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srgbClr val="FFFFFF"/>
                </a:solidFill>
                <a:effectLst/>
                <a:uLnTx/>
                <a:uFillTx/>
                <a:latin typeface="Montserrat" pitchFamily="2" charset="77"/>
                <a:ea typeface="+mn-ea"/>
                <a:cs typeface="+mn-cs"/>
              </a:rPr>
              <a:t>MUUT PITKÄVAIKUTTEISET MENOT</a:t>
            </a:r>
          </a:p>
        </p:txBody>
      </p:sp>
      <p:sp>
        <p:nvSpPr>
          <p:cNvPr id="49" name="TextBox 48">
            <a:extLst>
              <a:ext uri="{FF2B5EF4-FFF2-40B4-BE49-F238E27FC236}">
                <a16:creationId xmlns:a16="http://schemas.microsoft.com/office/drawing/2014/main" id="{72BB790F-9590-E33A-CA03-CC4B4EBB75D3}"/>
              </a:ext>
            </a:extLst>
          </p:cNvPr>
          <p:cNvSpPr txBox="1"/>
          <p:nvPr/>
        </p:nvSpPr>
        <p:spPr>
          <a:xfrm>
            <a:off x="8952332" y="3909882"/>
            <a:ext cx="882826" cy="269160"/>
          </a:xfrm>
          <a:prstGeom prst="rect">
            <a:avLst/>
          </a:prstGeom>
          <a:effectLst/>
        </p:spPr>
        <p:txBody>
          <a:bodyPr vert="horz" wrap="square" lIns="91440" tIns="45720" rIns="91440" bIns="45720" rtlCol="0" anchor="t">
            <a:normAutofit lnSpcReduction="10000"/>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fi-FI" sz="900" b="1" dirty="0">
                <a:solidFill>
                  <a:srgbClr val="FFFFFF"/>
                </a:solidFill>
                <a:latin typeface="Montserrat" pitchFamily="2" charset="77"/>
              </a:rPr>
              <a:t>4,6</a:t>
            </a: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 %</a:t>
            </a:r>
          </a:p>
        </p:txBody>
      </p:sp>
      <p:sp>
        <p:nvSpPr>
          <p:cNvPr id="14" name="TextBox 13">
            <a:extLst>
              <a:ext uri="{FF2B5EF4-FFF2-40B4-BE49-F238E27FC236}">
                <a16:creationId xmlns:a16="http://schemas.microsoft.com/office/drawing/2014/main" id="{0AB8049E-D632-77AC-438B-7F91CAA8F9B0}"/>
              </a:ext>
            </a:extLst>
          </p:cNvPr>
          <p:cNvSpPr txBox="1"/>
          <p:nvPr/>
        </p:nvSpPr>
        <p:spPr>
          <a:xfrm>
            <a:off x="6516258" y="4111894"/>
            <a:ext cx="2326008" cy="272588"/>
          </a:xfrm>
          <a:prstGeom prst="rect">
            <a:avLst/>
          </a:prstGeom>
          <a:effectLst/>
        </p:spPr>
        <p:txBody>
          <a:bodyPr vert="horz" wrap="square" lIns="91440" tIns="45720" rIns="91440" bIns="45720" rtlCol="0" anchor="t">
            <a:normAutofit lnSpcReduction="10000"/>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srgbClr val="FFFFFF"/>
                </a:solidFill>
                <a:effectLst/>
                <a:uLnTx/>
                <a:uFillTx/>
                <a:latin typeface="Montserrat" pitchFamily="2" charset="77"/>
                <a:ea typeface="+mn-ea"/>
                <a:cs typeface="+mn-cs"/>
              </a:rPr>
              <a:t>OSAKKEET JA OSUUDET</a:t>
            </a:r>
          </a:p>
        </p:txBody>
      </p:sp>
      <p:sp>
        <p:nvSpPr>
          <p:cNvPr id="48" name="TextBox 47">
            <a:extLst>
              <a:ext uri="{FF2B5EF4-FFF2-40B4-BE49-F238E27FC236}">
                <a16:creationId xmlns:a16="http://schemas.microsoft.com/office/drawing/2014/main" id="{D07BF7A7-A217-4C7E-A272-CE673DCBF786}"/>
              </a:ext>
            </a:extLst>
          </p:cNvPr>
          <p:cNvSpPr txBox="1"/>
          <p:nvPr/>
        </p:nvSpPr>
        <p:spPr>
          <a:xfrm>
            <a:off x="8952332" y="4111894"/>
            <a:ext cx="882826" cy="272588"/>
          </a:xfrm>
          <a:prstGeom prst="rect">
            <a:avLst/>
          </a:prstGeom>
          <a:effectLst/>
        </p:spPr>
        <p:txBody>
          <a:bodyPr vert="horz" wrap="square" lIns="91440" tIns="45720" rIns="91440" bIns="45720" rtlCol="0" anchor="t">
            <a:normAutofit lnSpcReduction="10000"/>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fi-FI" sz="900" b="1" dirty="0">
                <a:solidFill>
                  <a:srgbClr val="FFFFFF"/>
                </a:solidFill>
                <a:latin typeface="Montserrat" pitchFamily="2" charset="77"/>
              </a:rPr>
              <a:t>28,0</a:t>
            </a: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 %</a:t>
            </a:r>
          </a:p>
        </p:txBody>
      </p:sp>
      <p:sp>
        <p:nvSpPr>
          <p:cNvPr id="13" name="TextBox 12">
            <a:extLst>
              <a:ext uri="{FF2B5EF4-FFF2-40B4-BE49-F238E27FC236}">
                <a16:creationId xmlns:a16="http://schemas.microsoft.com/office/drawing/2014/main" id="{875038B4-AFCC-43A1-BC7A-4BD79E43B4D1}"/>
              </a:ext>
            </a:extLst>
          </p:cNvPr>
          <p:cNvSpPr txBox="1"/>
          <p:nvPr/>
        </p:nvSpPr>
        <p:spPr>
          <a:xfrm>
            <a:off x="6516258" y="4325211"/>
            <a:ext cx="2326008" cy="269160"/>
          </a:xfrm>
          <a:prstGeom prst="rect">
            <a:avLst/>
          </a:prstGeom>
          <a:effectLst/>
        </p:spPr>
        <p:txBody>
          <a:bodyPr vert="horz" wrap="square" lIns="91440" tIns="45720" rIns="91440" bIns="45720" rtlCol="0" anchor="t">
            <a:normAutofit lnSpcReduction="10000"/>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srgbClr val="FFFFFF"/>
                </a:solidFill>
                <a:effectLst/>
                <a:uLnTx/>
                <a:uFillTx/>
                <a:latin typeface="Montserrat" pitchFamily="2" charset="77"/>
                <a:ea typeface="+mn-ea"/>
                <a:cs typeface="+mn-cs"/>
              </a:rPr>
              <a:t>MUUT AINEELLISET HYÖDYKKEET</a:t>
            </a:r>
          </a:p>
        </p:txBody>
      </p:sp>
      <p:sp>
        <p:nvSpPr>
          <p:cNvPr id="47" name="TextBox 46">
            <a:extLst>
              <a:ext uri="{FF2B5EF4-FFF2-40B4-BE49-F238E27FC236}">
                <a16:creationId xmlns:a16="http://schemas.microsoft.com/office/drawing/2014/main" id="{7E728EE6-D215-B158-1A85-3D02432F2790}"/>
              </a:ext>
            </a:extLst>
          </p:cNvPr>
          <p:cNvSpPr txBox="1"/>
          <p:nvPr/>
        </p:nvSpPr>
        <p:spPr>
          <a:xfrm>
            <a:off x="8952332" y="4325211"/>
            <a:ext cx="882826" cy="269160"/>
          </a:xfrm>
          <a:prstGeom prst="rect">
            <a:avLst/>
          </a:prstGeom>
          <a:effectLst/>
        </p:spPr>
        <p:txBody>
          <a:bodyPr vert="horz" wrap="square" lIns="91440" tIns="45720" rIns="91440" bIns="45720" rtlCol="0" anchor="t">
            <a:normAutofit lnSpcReduction="10000"/>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0,</a:t>
            </a:r>
            <a:r>
              <a:rPr kumimoji="0" lang="fi-FI" sz="900" b="1" i="0" u="none" strike="noStrike" kern="1200" cap="none" spc="0" normalizeH="0" baseline="0" noProof="0" dirty="0">
                <a:ln>
                  <a:noFill/>
                </a:ln>
                <a:solidFill>
                  <a:srgbClr val="FFFFFF"/>
                </a:solidFill>
                <a:effectLst/>
                <a:uLnTx/>
                <a:uFillTx/>
                <a:latin typeface="Montserrat" pitchFamily="2" charset="77"/>
                <a:ea typeface="+mn-ea"/>
                <a:cs typeface="+mn-cs"/>
              </a:rPr>
              <a:t>2</a:t>
            </a:r>
            <a:r>
              <a:rPr kumimoji="0" lang="en-FI" sz="900" b="1" i="0" u="none" strike="noStrike" kern="1200" cap="none" spc="0" normalizeH="0" baseline="0" noProof="0" dirty="0">
                <a:ln>
                  <a:noFill/>
                </a:ln>
                <a:solidFill>
                  <a:srgbClr val="FFFFFF"/>
                </a:solidFill>
                <a:effectLst/>
                <a:uLnTx/>
                <a:uFillTx/>
                <a:latin typeface="Montserrat" pitchFamily="2" charset="77"/>
                <a:ea typeface="+mn-ea"/>
                <a:cs typeface="+mn-cs"/>
              </a:rPr>
              <a:t> %</a:t>
            </a:r>
          </a:p>
        </p:txBody>
      </p:sp>
      <p:sp>
        <p:nvSpPr>
          <p:cNvPr id="22" name="TextBox 21">
            <a:extLst>
              <a:ext uri="{FF2B5EF4-FFF2-40B4-BE49-F238E27FC236}">
                <a16:creationId xmlns:a16="http://schemas.microsoft.com/office/drawing/2014/main" id="{A3C5BD65-4E79-654C-B56D-F3FE9767E86F}"/>
              </a:ext>
            </a:extLst>
          </p:cNvPr>
          <p:cNvSpPr txBox="1"/>
          <p:nvPr/>
        </p:nvSpPr>
        <p:spPr>
          <a:xfrm>
            <a:off x="10047033" y="3459441"/>
            <a:ext cx="1434502" cy="642643"/>
          </a:xfrm>
          <a:prstGeom prst="rect">
            <a:avLst/>
          </a:prstGeom>
          <a:effectLst/>
        </p:spPr>
        <p:txBody>
          <a:bodyPr vert="horz" wrap="square" lIns="91440" tIns="45720" rIns="91440" bIns="45720" rtlCol="0" anchor="t">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3800" b="1" dirty="0">
                <a:solidFill>
                  <a:srgbClr val="FFFFFF"/>
                </a:solidFill>
                <a:latin typeface="Montserrat" pitchFamily="2" charset="77"/>
              </a:rPr>
              <a:t>314</a:t>
            </a:r>
            <a:endParaRPr kumimoji="0" lang="en-FI" sz="4000" b="1"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23" name="TextBox 22">
            <a:extLst>
              <a:ext uri="{FF2B5EF4-FFF2-40B4-BE49-F238E27FC236}">
                <a16:creationId xmlns:a16="http://schemas.microsoft.com/office/drawing/2014/main" id="{D3DAE972-EFDF-294D-84C5-74BB3BE15B7E}"/>
              </a:ext>
            </a:extLst>
          </p:cNvPr>
          <p:cNvSpPr txBox="1"/>
          <p:nvPr/>
        </p:nvSpPr>
        <p:spPr>
          <a:xfrm>
            <a:off x="10450831" y="3935869"/>
            <a:ext cx="643890" cy="263896"/>
          </a:xfrm>
          <a:prstGeom prst="rect">
            <a:avLst/>
          </a:prstGeom>
          <a:effectLst/>
        </p:spPr>
        <p:txBody>
          <a:bodyPr vert="horz" wrap="square" lIns="91440" tIns="45720" rIns="91440" bIns="4572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000" b="0" i="0" u="none" strike="noStrike" kern="1200" cap="none" spc="0" normalizeH="0" baseline="0" noProof="0">
                <a:ln>
                  <a:noFill/>
                </a:ln>
                <a:solidFill>
                  <a:srgbClr val="FFFFFF"/>
                </a:solidFill>
                <a:effectLst/>
                <a:uLnTx/>
                <a:uFillTx/>
                <a:latin typeface="Montserrat" pitchFamily="2" charset="77"/>
                <a:ea typeface="+mn-ea"/>
                <a:cs typeface="+mn-cs"/>
              </a:rPr>
              <a:t>MEUR</a:t>
            </a:r>
          </a:p>
        </p:txBody>
      </p:sp>
      <p:sp>
        <p:nvSpPr>
          <p:cNvPr id="26" name="TextBox 25">
            <a:extLst>
              <a:ext uri="{FF2B5EF4-FFF2-40B4-BE49-F238E27FC236}">
                <a16:creationId xmlns:a16="http://schemas.microsoft.com/office/drawing/2014/main" id="{E81FA931-9317-D946-BE85-F62490F37C57}"/>
              </a:ext>
            </a:extLst>
          </p:cNvPr>
          <p:cNvSpPr txBox="1"/>
          <p:nvPr/>
        </p:nvSpPr>
        <p:spPr>
          <a:xfrm>
            <a:off x="6278400" y="4925814"/>
            <a:ext cx="2909687" cy="193946"/>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a:ln>
                  <a:noFill/>
                </a:ln>
                <a:solidFill>
                  <a:srgbClr val="FFFFFF"/>
                </a:solidFill>
                <a:effectLst/>
                <a:uLnTx/>
                <a:uFillTx/>
                <a:latin typeface="Montserrat Medium" pitchFamily="2" charset="77"/>
                <a:ea typeface="+mn-ea"/>
                <a:cs typeface="+mn-cs"/>
              </a:rPr>
              <a:t>LAINAT, EUROA/ASUKAS</a:t>
            </a:r>
          </a:p>
        </p:txBody>
      </p:sp>
      <p:sp>
        <p:nvSpPr>
          <p:cNvPr id="28" name="TextBox 27">
            <a:extLst>
              <a:ext uri="{FF2B5EF4-FFF2-40B4-BE49-F238E27FC236}">
                <a16:creationId xmlns:a16="http://schemas.microsoft.com/office/drawing/2014/main" id="{ACF596FE-4F9F-D042-97D6-788E822F9465}"/>
              </a:ext>
            </a:extLst>
          </p:cNvPr>
          <p:cNvSpPr txBox="1"/>
          <p:nvPr/>
        </p:nvSpPr>
        <p:spPr>
          <a:xfrm>
            <a:off x="6395581" y="5118559"/>
            <a:ext cx="2776330" cy="1006294"/>
          </a:xfrm>
          <a:prstGeom prst="rect">
            <a:avLst/>
          </a:prstGeom>
          <a:effectLst/>
        </p:spPr>
        <p:txBody>
          <a:bodyPr vert="horz" wrap="square" lIns="91440" tIns="45720" rIns="91440" bIns="45720" rtlCol="0" anchor="t">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6600" b="1" i="0" u="none" strike="noStrike" kern="1200" cap="none" spc="0" normalizeH="0" baseline="0" noProof="0" dirty="0">
                <a:ln>
                  <a:noFill/>
                </a:ln>
                <a:solidFill>
                  <a:srgbClr val="5BCBEB"/>
                </a:solidFill>
                <a:effectLst/>
                <a:uLnTx/>
                <a:uFillTx/>
                <a:latin typeface="Montserrat" pitchFamily="2" charset="77"/>
                <a:ea typeface="+mn-ea"/>
                <a:cs typeface="+mn-cs"/>
              </a:rPr>
              <a:t>3 </a:t>
            </a:r>
            <a:r>
              <a:rPr lang="fi-FI" sz="6600" b="1" spc="300" dirty="0">
                <a:solidFill>
                  <a:srgbClr val="5BCBEB"/>
                </a:solidFill>
                <a:latin typeface="Montserrat" pitchFamily="2" charset="77"/>
              </a:rPr>
              <a:t>624</a:t>
            </a:r>
            <a:endParaRPr kumimoji="0" lang="en-FI" sz="6600" b="1" i="0" u="none" strike="noStrike" kern="1200" cap="none" spc="0" normalizeH="0" baseline="0" noProof="0" dirty="0">
              <a:ln>
                <a:noFill/>
              </a:ln>
              <a:solidFill>
                <a:srgbClr val="5BCBEB"/>
              </a:solidFill>
              <a:effectLst/>
              <a:uLnTx/>
              <a:uFillTx/>
              <a:latin typeface="Montserrat" pitchFamily="2" charset="77"/>
              <a:ea typeface="+mn-ea"/>
              <a:cs typeface="+mn-cs"/>
            </a:endParaRPr>
          </a:p>
        </p:txBody>
      </p:sp>
      <p:sp>
        <p:nvSpPr>
          <p:cNvPr id="25" name="TextBox 24">
            <a:extLst>
              <a:ext uri="{FF2B5EF4-FFF2-40B4-BE49-F238E27FC236}">
                <a16:creationId xmlns:a16="http://schemas.microsoft.com/office/drawing/2014/main" id="{ABCAD5CB-A7B6-8C41-9682-EF4ABA7B656C}"/>
              </a:ext>
            </a:extLst>
          </p:cNvPr>
          <p:cNvSpPr txBox="1"/>
          <p:nvPr/>
        </p:nvSpPr>
        <p:spPr>
          <a:xfrm>
            <a:off x="6836684" y="6040009"/>
            <a:ext cx="2032566" cy="307579"/>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rPr>
              <a:t>(202</a:t>
            </a:r>
            <a:r>
              <a:rPr kumimoji="0" lang="fi-FI" sz="1400" b="0" i="0" u="none" strike="noStrike" kern="1200" cap="none" spc="0" normalizeH="0" baseline="0" noProof="0" dirty="0">
                <a:ln>
                  <a:noFill/>
                </a:ln>
                <a:solidFill>
                  <a:srgbClr val="FFFFFF"/>
                </a:solidFill>
                <a:effectLst/>
                <a:uLnTx/>
                <a:uFillTx/>
                <a:latin typeface="Montserrat" pitchFamily="2" charset="77"/>
                <a:ea typeface="+mn-ea"/>
                <a:cs typeface="+mn-cs"/>
              </a:rPr>
              <a:t>3</a:t>
            </a:r>
            <a:r>
              <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rPr>
              <a:t>: 3 </a:t>
            </a:r>
            <a:r>
              <a:rPr lang="fi-FI" sz="1400" dirty="0">
                <a:solidFill>
                  <a:srgbClr val="FFFFFF"/>
                </a:solidFill>
                <a:latin typeface="Montserrat" pitchFamily="2" charset="77"/>
              </a:rPr>
              <a:t>347</a:t>
            </a:r>
            <a:r>
              <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rPr>
              <a:t>)</a:t>
            </a:r>
          </a:p>
        </p:txBody>
      </p:sp>
      <p:sp>
        <p:nvSpPr>
          <p:cNvPr id="31" name="TextBox 30">
            <a:extLst>
              <a:ext uri="{FF2B5EF4-FFF2-40B4-BE49-F238E27FC236}">
                <a16:creationId xmlns:a16="http://schemas.microsoft.com/office/drawing/2014/main" id="{F241E6CD-8CCC-854D-BDAB-13F53EFCD166}"/>
              </a:ext>
            </a:extLst>
          </p:cNvPr>
          <p:cNvSpPr txBox="1"/>
          <p:nvPr/>
        </p:nvSpPr>
        <p:spPr>
          <a:xfrm>
            <a:off x="9116400" y="4925814"/>
            <a:ext cx="2909687" cy="193946"/>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a:ln>
                  <a:noFill/>
                </a:ln>
                <a:solidFill>
                  <a:srgbClr val="FFFFFF"/>
                </a:solidFill>
                <a:effectLst/>
                <a:uLnTx/>
                <a:uFillTx/>
                <a:latin typeface="Montserrat Medium" pitchFamily="2" charset="77"/>
                <a:ea typeface="+mn-ea"/>
                <a:cs typeface="+mn-cs"/>
              </a:rPr>
              <a:t>INVESTOINTIEN TULORAHOITUS</a:t>
            </a:r>
          </a:p>
        </p:txBody>
      </p:sp>
      <p:sp>
        <p:nvSpPr>
          <p:cNvPr id="32" name="TextBox 31">
            <a:extLst>
              <a:ext uri="{FF2B5EF4-FFF2-40B4-BE49-F238E27FC236}">
                <a16:creationId xmlns:a16="http://schemas.microsoft.com/office/drawing/2014/main" id="{0C86CAD9-BE60-2249-8DE1-58244D2F0DAA}"/>
              </a:ext>
            </a:extLst>
          </p:cNvPr>
          <p:cNvSpPr txBox="1"/>
          <p:nvPr/>
        </p:nvSpPr>
        <p:spPr>
          <a:xfrm>
            <a:off x="9233581" y="5119759"/>
            <a:ext cx="2776330" cy="1006294"/>
          </a:xfrm>
          <a:prstGeom prst="rect">
            <a:avLst/>
          </a:prstGeom>
          <a:effectLst/>
        </p:spPr>
        <p:txBody>
          <a:bodyPr vert="horz" wrap="square" lIns="91440" tIns="45720" rIns="91440" bIns="45720" rtlCol="0" anchor="t">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6600" b="1" dirty="0">
                <a:solidFill>
                  <a:srgbClr val="5BCBEB"/>
                </a:solidFill>
                <a:latin typeface="Montserrat" pitchFamily="2" charset="77"/>
              </a:rPr>
              <a:t>35</a:t>
            </a:r>
            <a:r>
              <a:rPr kumimoji="0" lang="en-FI" sz="6600" b="1" i="0" u="none" strike="noStrike" kern="1200" cap="none" spc="0" normalizeH="0" baseline="0" noProof="0" dirty="0">
                <a:ln>
                  <a:noFill/>
                </a:ln>
                <a:solidFill>
                  <a:srgbClr val="5BCBEB"/>
                </a:solidFill>
                <a:effectLst/>
                <a:uLnTx/>
                <a:uFillTx/>
                <a:latin typeface="Montserrat" pitchFamily="2" charset="77"/>
                <a:ea typeface="+mn-ea"/>
                <a:cs typeface="+mn-cs"/>
              </a:rPr>
              <a:t> %</a:t>
            </a:r>
          </a:p>
        </p:txBody>
      </p:sp>
      <p:sp>
        <p:nvSpPr>
          <p:cNvPr id="30" name="TextBox 29">
            <a:extLst>
              <a:ext uri="{FF2B5EF4-FFF2-40B4-BE49-F238E27FC236}">
                <a16:creationId xmlns:a16="http://schemas.microsoft.com/office/drawing/2014/main" id="{1F4EE5F3-7B43-2A4B-BE8C-DA84FB5F4E3C}"/>
              </a:ext>
            </a:extLst>
          </p:cNvPr>
          <p:cNvSpPr txBox="1"/>
          <p:nvPr/>
        </p:nvSpPr>
        <p:spPr>
          <a:xfrm>
            <a:off x="9674684" y="6041209"/>
            <a:ext cx="2032566" cy="307579"/>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rPr>
              <a:t>(202</a:t>
            </a:r>
            <a:r>
              <a:rPr kumimoji="0" lang="fi-FI" sz="1400" b="0" i="0" u="none" strike="noStrike" kern="1200" cap="none" spc="0" normalizeH="0" baseline="0" noProof="0" dirty="0">
                <a:ln>
                  <a:noFill/>
                </a:ln>
                <a:solidFill>
                  <a:srgbClr val="FFFFFF"/>
                </a:solidFill>
                <a:effectLst/>
                <a:uLnTx/>
                <a:uFillTx/>
                <a:latin typeface="Montserrat" pitchFamily="2" charset="77"/>
                <a:ea typeface="+mn-ea"/>
                <a:cs typeface="+mn-cs"/>
              </a:rPr>
              <a:t>3</a:t>
            </a:r>
            <a:r>
              <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rPr>
              <a:t>: 8</a:t>
            </a:r>
            <a:r>
              <a:rPr kumimoji="0" lang="fi-FI" sz="1400" b="0" i="0" u="none" strike="noStrike" kern="1200" cap="none" spc="0" normalizeH="0" baseline="0" noProof="0" dirty="0">
                <a:ln>
                  <a:noFill/>
                </a:ln>
                <a:solidFill>
                  <a:srgbClr val="FFFFFF"/>
                </a:solidFill>
                <a:effectLst/>
                <a:uLnTx/>
                <a:uFillTx/>
                <a:latin typeface="Montserrat" pitchFamily="2" charset="77"/>
                <a:ea typeface="+mn-ea"/>
                <a:cs typeface="+mn-cs"/>
              </a:rPr>
              <a:t>2</a:t>
            </a:r>
            <a:r>
              <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rPr>
              <a:t> %)</a:t>
            </a:r>
          </a:p>
        </p:txBody>
      </p:sp>
      <p:sp>
        <p:nvSpPr>
          <p:cNvPr id="2" name="Title 1">
            <a:extLst>
              <a:ext uri="{FF2B5EF4-FFF2-40B4-BE49-F238E27FC236}">
                <a16:creationId xmlns:a16="http://schemas.microsoft.com/office/drawing/2014/main" id="{A77835D3-0D83-E77B-2A7E-588D03328B77}"/>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GB"/>
              <a:t>K</a:t>
            </a:r>
            <a:endParaRPr lang="en-FI"/>
          </a:p>
        </p:txBody>
      </p:sp>
      <p:sp>
        <p:nvSpPr>
          <p:cNvPr id="5" name="Date Placeholder 4">
            <a:extLst>
              <a:ext uri="{FF2B5EF4-FFF2-40B4-BE49-F238E27FC236}">
                <a16:creationId xmlns:a16="http://schemas.microsoft.com/office/drawing/2014/main" id="{D86D6690-69F7-52D1-A37B-83097548BC85}"/>
              </a:ext>
              <a:ext uri="{C183D7F6-B498-43B3-948B-1728B52AA6E4}">
                <adec:decorative xmlns:adec="http://schemas.microsoft.com/office/drawing/2017/decorative" val="1"/>
              </a:ext>
            </a:extLst>
          </p:cNvPr>
          <p:cNvSpPr>
            <a:spLocks noGrp="1"/>
          </p:cNvSpPr>
          <p:nvPr>
            <p:ph type="dt" sz="half" idx="2"/>
          </p:nvPr>
        </p:nvSpPr>
        <p:spPr/>
        <p:txBody>
          <a:bodyPr/>
          <a:lstStyle/>
          <a:p>
            <a:fld id="{9075B430-8EEF-CA43-A24E-266D33A387B0}" type="datetime1">
              <a:rPr lang="fi-FI" smtClean="0">
                <a:solidFill>
                  <a:schemeClr val="bg1"/>
                </a:solidFill>
              </a:rPr>
              <a:t>12.6.2025</a:t>
            </a:fld>
            <a:endParaRPr lang="fi-FI">
              <a:solidFill>
                <a:schemeClr val="bg1"/>
              </a:solidFill>
            </a:endParaRPr>
          </a:p>
        </p:txBody>
      </p:sp>
      <p:sp>
        <p:nvSpPr>
          <p:cNvPr id="8" name="Slide Number Placeholder 7">
            <a:extLst>
              <a:ext uri="{FF2B5EF4-FFF2-40B4-BE49-F238E27FC236}">
                <a16:creationId xmlns:a16="http://schemas.microsoft.com/office/drawing/2014/main" id="{EE57C4D2-7E3D-C06D-73BF-7D99D312814D}"/>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12</a:t>
            </a:fld>
            <a:endParaRPr lang="fi-FI">
              <a:solidFill>
                <a:schemeClr val="bg1"/>
              </a:solidFill>
            </a:endParaRPr>
          </a:p>
        </p:txBody>
      </p:sp>
      <p:pic>
        <p:nvPicPr>
          <p:cNvPr id="4" name="Picture 3">
            <a:extLst>
              <a:ext uri="{FF2B5EF4-FFF2-40B4-BE49-F238E27FC236}">
                <a16:creationId xmlns:a16="http://schemas.microsoft.com/office/drawing/2014/main" id="{EE28FA88-8A12-EAF0-743B-10C02A2B2610}"/>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59190" y="157360"/>
            <a:ext cx="1704379" cy="655441"/>
          </a:xfrm>
          <a:prstGeom prst="rect">
            <a:avLst/>
          </a:prstGeom>
        </p:spPr>
      </p:pic>
    </p:spTree>
    <p:extLst>
      <p:ext uri="{BB962C8B-B14F-4D97-AF65-F5344CB8AC3E}">
        <p14:creationId xmlns:p14="http://schemas.microsoft.com/office/powerpoint/2010/main" val="2383154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DB6250A-B5B9-D94C-B90C-499FAB363FDA}"/>
              </a:ext>
              <a:ext uri="{C183D7F6-B498-43B3-948B-1728B52AA6E4}">
                <adec:decorative xmlns:adec="http://schemas.microsoft.com/office/drawing/2017/decorative" val="1"/>
              </a:ext>
            </a:extLst>
          </p:cNvPr>
          <p:cNvSpPr/>
          <p:nvPr/>
        </p:nvSpPr>
        <p:spPr>
          <a:xfrm>
            <a:off x="0" y="2416999"/>
            <a:ext cx="12204473" cy="2598133"/>
          </a:xfrm>
          <a:prstGeom prst="rect">
            <a:avLst/>
          </a:prstGeom>
          <a:solidFill>
            <a:schemeClr val="tx2">
              <a:lumMod val="75000"/>
              <a:alpha val="9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493C4091-BDB7-404B-AA30-8A004DB8BEEC}"/>
              </a:ext>
              <a:ext uri="{C183D7F6-B498-43B3-948B-1728B52AA6E4}">
                <adec:decorative xmlns:adec="http://schemas.microsoft.com/office/drawing/2017/decorative" val="1"/>
              </a:ext>
            </a:extLst>
          </p:cNvPr>
          <p:cNvSpPr/>
          <p:nvPr/>
        </p:nvSpPr>
        <p:spPr>
          <a:xfrm>
            <a:off x="0" y="5011231"/>
            <a:ext cx="12199175" cy="1858344"/>
          </a:xfrm>
          <a:prstGeom prst="rect">
            <a:avLst/>
          </a:prstGeom>
          <a:solidFill>
            <a:schemeClr val="tx2">
              <a:lumMod val="75000"/>
              <a:alpha val="8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F7E638B-BB7E-174F-BBE8-A5208CAD2482}"/>
              </a:ext>
              <a:ext uri="{C183D7F6-B498-43B3-948B-1728B52AA6E4}">
                <adec:decorative xmlns:adec="http://schemas.microsoft.com/office/drawing/2017/decorative" val="1"/>
              </a:ext>
            </a:extLst>
          </p:cNvPr>
          <p:cNvSpPr/>
          <p:nvPr/>
        </p:nvSpPr>
        <p:spPr>
          <a:xfrm>
            <a:off x="503565" y="4042398"/>
            <a:ext cx="2517913" cy="108948"/>
          </a:xfrm>
          <a:prstGeom prst="rect">
            <a:avLst/>
          </a:prstGeom>
          <a:solidFill>
            <a:srgbClr val="005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452B2FDB-F4BE-304C-ACFD-EB0B7B69E1EB}"/>
              </a:ext>
              <a:ext uri="{C183D7F6-B498-43B3-948B-1728B52AA6E4}">
                <adec:decorative xmlns:adec="http://schemas.microsoft.com/office/drawing/2017/decorative" val="1"/>
              </a:ext>
            </a:extLst>
          </p:cNvPr>
          <p:cNvSpPr/>
          <p:nvPr/>
        </p:nvSpPr>
        <p:spPr>
          <a:xfrm>
            <a:off x="3346510" y="4051771"/>
            <a:ext cx="2517913" cy="108948"/>
          </a:xfrm>
          <a:prstGeom prst="rect">
            <a:avLst/>
          </a:prstGeom>
          <a:solidFill>
            <a:srgbClr val="005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D47BB27C-978D-A447-82CB-957C217609C9}"/>
              </a:ext>
              <a:ext uri="{C183D7F6-B498-43B3-948B-1728B52AA6E4}">
                <adec:decorative xmlns:adec="http://schemas.microsoft.com/office/drawing/2017/decorative" val="1"/>
              </a:ext>
            </a:extLst>
          </p:cNvPr>
          <p:cNvSpPr/>
          <p:nvPr/>
        </p:nvSpPr>
        <p:spPr>
          <a:xfrm>
            <a:off x="6266288" y="4051770"/>
            <a:ext cx="2517913" cy="108948"/>
          </a:xfrm>
          <a:prstGeom prst="rect">
            <a:avLst/>
          </a:prstGeom>
          <a:solidFill>
            <a:srgbClr val="005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9B19D2E7-26EA-1540-8D65-8A00E0F41A9B}"/>
              </a:ext>
              <a:ext uri="{C183D7F6-B498-43B3-948B-1728B52AA6E4}">
                <adec:decorative xmlns:adec="http://schemas.microsoft.com/office/drawing/2017/decorative" val="1"/>
              </a:ext>
            </a:extLst>
          </p:cNvPr>
          <p:cNvSpPr/>
          <p:nvPr/>
        </p:nvSpPr>
        <p:spPr>
          <a:xfrm>
            <a:off x="9146614" y="4039668"/>
            <a:ext cx="2517913" cy="108948"/>
          </a:xfrm>
          <a:prstGeom prst="rect">
            <a:avLst/>
          </a:prstGeom>
          <a:solidFill>
            <a:srgbClr val="005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Otsikko">
            <a:extLst>
              <a:ext uri="{FF2B5EF4-FFF2-40B4-BE49-F238E27FC236}">
                <a16:creationId xmlns:a16="http://schemas.microsoft.com/office/drawing/2014/main" id="{8B95BC3D-967B-D172-23EF-4AAA7A14038B}"/>
              </a:ext>
            </a:extLst>
          </p:cNvPr>
          <p:cNvSpPr txBox="1">
            <a:spLocks noGrp="1"/>
          </p:cNvSpPr>
          <p:nvPr>
            <p:ph type="title" idx="4294967295"/>
          </p:nvPr>
        </p:nvSpPr>
        <p:spPr>
          <a:xfrm>
            <a:off x="684000" y="834272"/>
            <a:ext cx="4710147" cy="524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ctr"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2"/>
                </a:solidFill>
                <a:latin typeface="+mn-lt"/>
                <a:ea typeface="+mn-ea"/>
                <a:cs typeface="+mn-cs"/>
              </a:defRPr>
            </a:lvl1pPr>
            <a:lvl2pPr marL="685800" indent="-228600" algn="ctr"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2"/>
                </a:solidFill>
                <a:latin typeface="+mn-lt"/>
                <a:ea typeface="+mn-ea"/>
                <a:cs typeface="+mn-cs"/>
              </a:defRPr>
            </a:lvl2pPr>
            <a:lvl3pPr marL="1143000" indent="-228600" algn="ctr" defTabSz="914400" rtl="0" eaLnBrk="1" latinLnBrk="0" hangingPunct="1">
              <a:lnSpc>
                <a:spcPct val="100000"/>
              </a:lnSpc>
              <a:spcBef>
                <a:spcPts val="500"/>
              </a:spcBef>
              <a:buClr>
                <a:schemeClr val="tx2"/>
              </a:buClr>
              <a:buFont typeface="Wingdings" pitchFamily="2" charset="2"/>
              <a:buChar char="Ø"/>
              <a:defRPr sz="2000" kern="1200">
                <a:solidFill>
                  <a:schemeClr val="tx2"/>
                </a:solidFill>
                <a:latin typeface="+mn-lt"/>
                <a:ea typeface="+mn-ea"/>
                <a:cs typeface="+mn-cs"/>
              </a:defRPr>
            </a:lvl3pPr>
            <a:lvl4pPr marL="1600200" indent="-228600" algn="ctr" defTabSz="914400" rtl="0" eaLnBrk="1" latinLnBrk="0" hangingPunct="1">
              <a:lnSpc>
                <a:spcPct val="100000"/>
              </a:lnSpc>
              <a:spcBef>
                <a:spcPts val="500"/>
              </a:spcBef>
              <a:buClr>
                <a:schemeClr val="tx2"/>
              </a:buClr>
              <a:buFont typeface="Helvetica" pitchFamily="2" charset="0"/>
              <a:buChar char="−"/>
              <a:defRPr sz="1800" kern="1200">
                <a:solidFill>
                  <a:schemeClr val="tx2"/>
                </a:solidFill>
                <a:latin typeface="+mn-lt"/>
                <a:ea typeface="+mn-ea"/>
                <a:cs typeface="+mn-cs"/>
              </a:defRPr>
            </a:lvl4pPr>
            <a:lvl5pPr marL="2057400" indent="-228600" algn="ctr"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28549A"/>
              </a:buClr>
              <a:buSzTx/>
              <a:buFont typeface="Arial" panose="020B0604020202020204" pitchFamily="34" charset="0"/>
              <a:buNone/>
              <a:tabLst/>
              <a:defRPr/>
            </a:pPr>
            <a:r>
              <a:rPr kumimoji="0" lang="fi-FI" sz="4400" b="1" i="0" u="none" strike="noStrike" kern="1200" cap="none" spc="0" normalizeH="0" baseline="0" noProof="0">
                <a:ln>
                  <a:noFill/>
                </a:ln>
                <a:solidFill>
                  <a:srgbClr val="FFFFFF"/>
                </a:solidFill>
                <a:effectLst>
                  <a:outerShdw blurRad="63500" algn="ctr" rotWithShape="0">
                    <a:prstClr val="black">
                      <a:alpha val="59000"/>
                    </a:prstClr>
                  </a:outerShdw>
                </a:effectLst>
                <a:uLnTx/>
                <a:uFillTx/>
                <a:latin typeface="Calibri" panose="020F0502020204030204"/>
                <a:ea typeface="+mn-ea"/>
                <a:cs typeface="+mn-cs"/>
              </a:rPr>
              <a:t>Konsernin talous</a:t>
            </a:r>
          </a:p>
        </p:txBody>
      </p:sp>
      <p:sp>
        <p:nvSpPr>
          <p:cNvPr id="21" name="TextBox 20">
            <a:extLst>
              <a:ext uri="{FF2B5EF4-FFF2-40B4-BE49-F238E27FC236}">
                <a16:creationId xmlns:a16="http://schemas.microsoft.com/office/drawing/2014/main" id="{FF7BC6B9-0D04-4247-97A5-C328ED8E782B}"/>
              </a:ext>
            </a:extLst>
          </p:cNvPr>
          <p:cNvSpPr txBox="1"/>
          <p:nvPr/>
        </p:nvSpPr>
        <p:spPr>
          <a:xfrm>
            <a:off x="281721" y="3029325"/>
            <a:ext cx="2893510" cy="193946"/>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a:ln>
                  <a:noFill/>
                </a:ln>
                <a:solidFill>
                  <a:srgbClr val="FFFFFF"/>
                </a:solidFill>
                <a:effectLst/>
                <a:uLnTx/>
                <a:uFillTx/>
                <a:latin typeface="Montserrat Medium" pitchFamily="2" charset="77"/>
                <a:ea typeface="+mn-ea"/>
                <a:cs typeface="+mn-cs"/>
              </a:rPr>
              <a:t>TILIKAUDEN TULOS, MEUR</a:t>
            </a:r>
          </a:p>
        </p:txBody>
      </p:sp>
      <p:sp>
        <p:nvSpPr>
          <p:cNvPr id="19" name="TextBox 18">
            <a:extLst>
              <a:ext uri="{FF2B5EF4-FFF2-40B4-BE49-F238E27FC236}">
                <a16:creationId xmlns:a16="http://schemas.microsoft.com/office/drawing/2014/main" id="{0DC6A55E-22CF-C449-8FC6-B2EB0BFF3E6C}"/>
              </a:ext>
            </a:extLst>
          </p:cNvPr>
          <p:cNvSpPr txBox="1"/>
          <p:nvPr/>
        </p:nvSpPr>
        <p:spPr>
          <a:xfrm>
            <a:off x="398901" y="3223270"/>
            <a:ext cx="2776330" cy="1006294"/>
          </a:xfrm>
          <a:prstGeom prst="rect">
            <a:avLst/>
          </a:prstGeom>
          <a:effectLst/>
        </p:spPr>
        <p:txBody>
          <a:bodyPr vert="horz" wrap="square" lIns="91440" tIns="45720" rIns="91440" bIns="45720" rtlCol="0" anchor="t">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b="1" dirty="0">
                <a:solidFill>
                  <a:srgbClr val="5BCBEB"/>
                </a:solidFill>
                <a:latin typeface="Montserrat" pitchFamily="2" charset="77"/>
              </a:rPr>
              <a:t>47</a:t>
            </a:r>
            <a:r>
              <a:rPr kumimoji="0" lang="en-GB" sz="6600" b="1" i="0" u="none" strike="noStrike" kern="1200" cap="none" spc="0" normalizeH="0" baseline="0" noProof="0" dirty="0">
                <a:ln>
                  <a:noFill/>
                </a:ln>
                <a:solidFill>
                  <a:srgbClr val="5BCBEB"/>
                </a:solidFill>
                <a:effectLst/>
                <a:uLnTx/>
                <a:uFillTx/>
                <a:latin typeface="Montserrat" pitchFamily="2" charset="77"/>
                <a:ea typeface="+mn-ea"/>
                <a:cs typeface="+mn-cs"/>
              </a:rPr>
              <a:t>,9</a:t>
            </a:r>
            <a:endParaRPr kumimoji="0" lang="en-FI" sz="6600" b="1" i="0" u="none" strike="noStrike" kern="1200" cap="none" spc="0" normalizeH="0" baseline="0" noProof="0" dirty="0">
              <a:ln>
                <a:noFill/>
              </a:ln>
              <a:solidFill>
                <a:srgbClr val="5BCBEB"/>
              </a:solidFill>
              <a:effectLst/>
              <a:uLnTx/>
              <a:uFillTx/>
              <a:latin typeface="Montserrat" pitchFamily="2" charset="77"/>
              <a:ea typeface="+mn-ea"/>
              <a:cs typeface="+mn-cs"/>
            </a:endParaRPr>
          </a:p>
        </p:txBody>
      </p:sp>
      <p:sp>
        <p:nvSpPr>
          <p:cNvPr id="20" name="TextBox 19">
            <a:extLst>
              <a:ext uri="{FF2B5EF4-FFF2-40B4-BE49-F238E27FC236}">
                <a16:creationId xmlns:a16="http://schemas.microsoft.com/office/drawing/2014/main" id="{CFFD7263-8884-B94A-9E88-C82DA5564B4A}"/>
              </a:ext>
            </a:extLst>
          </p:cNvPr>
          <p:cNvSpPr txBox="1"/>
          <p:nvPr/>
        </p:nvSpPr>
        <p:spPr>
          <a:xfrm>
            <a:off x="503565" y="4144720"/>
            <a:ext cx="2517913" cy="307579"/>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rPr>
              <a:t>2</a:t>
            </a:r>
            <a:r>
              <a:rPr kumimoji="0" lang="fi-FI" sz="1400" b="0" i="0" u="none" strike="noStrike" kern="1200" cap="none" spc="0" normalizeH="0" baseline="0" noProof="0" dirty="0">
                <a:ln>
                  <a:noFill/>
                </a:ln>
                <a:solidFill>
                  <a:srgbClr val="FFFFFF"/>
                </a:solidFill>
                <a:effectLst/>
                <a:uLnTx/>
                <a:uFillTx/>
                <a:latin typeface="Montserrat" pitchFamily="2" charset="77"/>
                <a:ea typeface="+mn-ea"/>
                <a:cs typeface="+mn-cs"/>
              </a:rPr>
              <a:t>023</a:t>
            </a:r>
            <a:r>
              <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rPr>
              <a:t>: </a:t>
            </a:r>
            <a:r>
              <a:rPr lang="fi-FI" sz="1400" dirty="0">
                <a:solidFill>
                  <a:srgbClr val="FFFFFF"/>
                </a:solidFill>
                <a:latin typeface="Montserrat" pitchFamily="2" charset="77"/>
              </a:rPr>
              <a:t>64,1</a:t>
            </a:r>
            <a:endPar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24" name="TextBox 23">
            <a:extLst>
              <a:ext uri="{FF2B5EF4-FFF2-40B4-BE49-F238E27FC236}">
                <a16:creationId xmlns:a16="http://schemas.microsoft.com/office/drawing/2014/main" id="{A14815CE-D384-7C40-B9CB-06CA8D7ECE61}"/>
              </a:ext>
            </a:extLst>
          </p:cNvPr>
          <p:cNvSpPr txBox="1"/>
          <p:nvPr/>
        </p:nvSpPr>
        <p:spPr>
          <a:xfrm>
            <a:off x="3124666" y="3038698"/>
            <a:ext cx="2893510" cy="193946"/>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a:ln>
                  <a:noFill/>
                </a:ln>
                <a:solidFill>
                  <a:srgbClr val="FFFFFF"/>
                </a:solidFill>
                <a:effectLst/>
                <a:uLnTx/>
                <a:uFillTx/>
                <a:latin typeface="Montserrat Medium" pitchFamily="2" charset="77"/>
                <a:ea typeface="+mn-ea"/>
                <a:cs typeface="+mn-cs"/>
              </a:rPr>
              <a:t>NETTOINVESTOINNIT, MEUR</a:t>
            </a:r>
          </a:p>
        </p:txBody>
      </p:sp>
      <p:sp>
        <p:nvSpPr>
          <p:cNvPr id="18" name="TextBox 17">
            <a:extLst>
              <a:ext uri="{FF2B5EF4-FFF2-40B4-BE49-F238E27FC236}">
                <a16:creationId xmlns:a16="http://schemas.microsoft.com/office/drawing/2014/main" id="{FC4DC0F4-17FA-2B47-8901-6E1F6A7043BF}"/>
              </a:ext>
            </a:extLst>
          </p:cNvPr>
          <p:cNvSpPr txBox="1"/>
          <p:nvPr/>
        </p:nvSpPr>
        <p:spPr>
          <a:xfrm>
            <a:off x="3241846" y="3232643"/>
            <a:ext cx="2776330" cy="1006294"/>
          </a:xfrm>
          <a:prstGeom prst="rect">
            <a:avLst/>
          </a:prstGeom>
          <a:effectLst/>
        </p:spPr>
        <p:txBody>
          <a:bodyPr vert="horz" wrap="square" lIns="91440" tIns="45720" rIns="91440" bIns="45720" rtlCol="0" anchor="t">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5BCBEB"/>
                </a:solidFill>
                <a:effectLst/>
                <a:uLnTx/>
                <a:uFillTx/>
                <a:latin typeface="Montserrat" pitchFamily="2" charset="77"/>
                <a:ea typeface="+mn-ea"/>
                <a:cs typeface="+mn-cs"/>
              </a:rPr>
              <a:t>532,5</a:t>
            </a:r>
            <a:endParaRPr kumimoji="0" lang="en-FI" sz="6600" b="1" i="0" u="none" strike="noStrike" kern="1200" cap="none" spc="0" normalizeH="0" baseline="0" noProof="0" dirty="0">
              <a:ln>
                <a:noFill/>
              </a:ln>
              <a:solidFill>
                <a:srgbClr val="5BCBEB"/>
              </a:solidFill>
              <a:effectLst/>
              <a:uLnTx/>
              <a:uFillTx/>
              <a:latin typeface="Montserrat" pitchFamily="2" charset="77"/>
              <a:ea typeface="+mn-ea"/>
              <a:cs typeface="+mn-cs"/>
            </a:endParaRPr>
          </a:p>
        </p:txBody>
      </p:sp>
      <p:sp>
        <p:nvSpPr>
          <p:cNvPr id="23" name="TextBox 22">
            <a:extLst>
              <a:ext uri="{FF2B5EF4-FFF2-40B4-BE49-F238E27FC236}">
                <a16:creationId xmlns:a16="http://schemas.microsoft.com/office/drawing/2014/main" id="{05F654CF-2E12-D145-AF43-9D3A98EED887}"/>
              </a:ext>
            </a:extLst>
          </p:cNvPr>
          <p:cNvSpPr txBox="1"/>
          <p:nvPr/>
        </p:nvSpPr>
        <p:spPr>
          <a:xfrm>
            <a:off x="3346510" y="4154093"/>
            <a:ext cx="2517913" cy="307579"/>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rPr>
              <a:t>20</a:t>
            </a:r>
            <a:r>
              <a:rPr kumimoji="0" lang="fi-FI" sz="1400" b="0" i="0" u="none" strike="noStrike" kern="1200" cap="none" spc="0" normalizeH="0" baseline="0" noProof="0" dirty="0">
                <a:ln>
                  <a:noFill/>
                </a:ln>
                <a:solidFill>
                  <a:srgbClr val="FFFFFF"/>
                </a:solidFill>
                <a:effectLst/>
                <a:uLnTx/>
                <a:uFillTx/>
                <a:latin typeface="Montserrat" pitchFamily="2" charset="77"/>
                <a:ea typeface="+mn-ea"/>
                <a:cs typeface="+mn-cs"/>
              </a:rPr>
              <a:t>23</a:t>
            </a:r>
            <a:r>
              <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rPr>
              <a:t>: </a:t>
            </a:r>
            <a:r>
              <a:rPr kumimoji="0" lang="fi-FI" sz="1400" b="0" i="0" u="none" strike="noStrike" kern="1200" cap="none" spc="0" normalizeH="0" baseline="0" noProof="0" dirty="0">
                <a:ln>
                  <a:noFill/>
                </a:ln>
                <a:solidFill>
                  <a:srgbClr val="FFFFFF"/>
                </a:solidFill>
                <a:effectLst/>
                <a:uLnTx/>
                <a:uFillTx/>
                <a:latin typeface="Montserrat" pitchFamily="2" charset="77"/>
                <a:ea typeface="+mn-ea"/>
                <a:cs typeface="+mn-cs"/>
              </a:rPr>
              <a:t>534,2</a:t>
            </a:r>
            <a:endPar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30" name="TextBox 29">
            <a:extLst>
              <a:ext uri="{FF2B5EF4-FFF2-40B4-BE49-F238E27FC236}">
                <a16:creationId xmlns:a16="http://schemas.microsoft.com/office/drawing/2014/main" id="{51F0B799-0485-FD46-B037-7E6C859735A7}"/>
              </a:ext>
            </a:extLst>
          </p:cNvPr>
          <p:cNvSpPr txBox="1"/>
          <p:nvPr/>
        </p:nvSpPr>
        <p:spPr>
          <a:xfrm>
            <a:off x="6044444" y="3038697"/>
            <a:ext cx="2893510" cy="193946"/>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a:ln>
                  <a:noFill/>
                </a:ln>
                <a:solidFill>
                  <a:srgbClr val="FFFFFF"/>
                </a:solidFill>
                <a:effectLst/>
                <a:uLnTx/>
                <a:uFillTx/>
                <a:latin typeface="Montserrat Medium" pitchFamily="2" charset="77"/>
                <a:ea typeface="+mn-ea"/>
                <a:cs typeface="+mn-cs"/>
              </a:rPr>
              <a:t>INVESTOINTIEN TULORAHOITUS</a:t>
            </a:r>
          </a:p>
        </p:txBody>
      </p:sp>
      <p:sp>
        <p:nvSpPr>
          <p:cNvPr id="17" name="TextBox 16">
            <a:extLst>
              <a:ext uri="{FF2B5EF4-FFF2-40B4-BE49-F238E27FC236}">
                <a16:creationId xmlns:a16="http://schemas.microsoft.com/office/drawing/2014/main" id="{DF909E8D-53D7-AD42-B854-17D8B9B8A17E}"/>
              </a:ext>
            </a:extLst>
          </p:cNvPr>
          <p:cNvSpPr txBox="1"/>
          <p:nvPr/>
        </p:nvSpPr>
        <p:spPr>
          <a:xfrm>
            <a:off x="6161624" y="3232642"/>
            <a:ext cx="2776330" cy="1006294"/>
          </a:xfrm>
          <a:prstGeom prst="rect">
            <a:avLst/>
          </a:prstGeom>
          <a:effectLst/>
        </p:spPr>
        <p:txBody>
          <a:bodyPr vert="horz" wrap="square" lIns="91440" tIns="45720" rIns="91440" bIns="45720" rtlCol="0" anchor="t">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b="1" spc="300" dirty="0">
                <a:solidFill>
                  <a:srgbClr val="5BCBEB"/>
                </a:solidFill>
                <a:latin typeface="Montserrat" pitchFamily="2" charset="77"/>
              </a:rPr>
              <a:t>53</a:t>
            </a:r>
            <a:r>
              <a:rPr kumimoji="0" lang="en-FI" sz="6600" b="1" i="0" u="none" strike="noStrike" kern="1200" cap="none" spc="0" normalizeH="0" baseline="0" noProof="0" dirty="0">
                <a:ln>
                  <a:noFill/>
                </a:ln>
                <a:solidFill>
                  <a:srgbClr val="5BCBEB"/>
                </a:solidFill>
                <a:effectLst/>
                <a:uLnTx/>
                <a:uFillTx/>
                <a:latin typeface="Montserrat" pitchFamily="2" charset="77"/>
                <a:ea typeface="+mn-ea"/>
                <a:cs typeface="+mn-cs"/>
              </a:rPr>
              <a:t> %</a:t>
            </a:r>
          </a:p>
        </p:txBody>
      </p:sp>
      <p:sp>
        <p:nvSpPr>
          <p:cNvPr id="28" name="TextBox 27">
            <a:extLst>
              <a:ext uri="{FF2B5EF4-FFF2-40B4-BE49-F238E27FC236}">
                <a16:creationId xmlns:a16="http://schemas.microsoft.com/office/drawing/2014/main" id="{5D3BE821-FCE6-404D-BB1E-9CE0957EF6CF}"/>
              </a:ext>
            </a:extLst>
          </p:cNvPr>
          <p:cNvSpPr txBox="1"/>
          <p:nvPr/>
        </p:nvSpPr>
        <p:spPr>
          <a:xfrm>
            <a:off x="6266288" y="4154092"/>
            <a:ext cx="2517913" cy="307579"/>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rPr>
              <a:t>20</a:t>
            </a:r>
            <a:r>
              <a:rPr kumimoji="0" lang="fi-FI" sz="1400" b="0" i="0" u="none" strike="noStrike" kern="1200" cap="none" spc="0" normalizeH="0" baseline="0" noProof="0" dirty="0">
                <a:ln>
                  <a:noFill/>
                </a:ln>
                <a:solidFill>
                  <a:srgbClr val="FFFFFF"/>
                </a:solidFill>
                <a:effectLst/>
                <a:uLnTx/>
                <a:uFillTx/>
                <a:latin typeface="Montserrat" pitchFamily="2" charset="77"/>
                <a:ea typeface="+mn-ea"/>
                <a:cs typeface="+mn-cs"/>
              </a:rPr>
              <a:t>23</a:t>
            </a:r>
            <a:r>
              <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rPr>
              <a:t>: </a:t>
            </a:r>
            <a:r>
              <a:rPr lang="fi-FI" sz="1400" dirty="0">
                <a:solidFill>
                  <a:srgbClr val="FFFFFF"/>
                </a:solidFill>
                <a:latin typeface="Montserrat" pitchFamily="2" charset="77"/>
              </a:rPr>
              <a:t>53</a:t>
            </a:r>
            <a:r>
              <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rPr>
              <a:t> %</a:t>
            </a:r>
          </a:p>
        </p:txBody>
      </p:sp>
      <p:sp>
        <p:nvSpPr>
          <p:cNvPr id="33" name="TextBox 32">
            <a:extLst>
              <a:ext uri="{FF2B5EF4-FFF2-40B4-BE49-F238E27FC236}">
                <a16:creationId xmlns:a16="http://schemas.microsoft.com/office/drawing/2014/main" id="{1FCE781B-0DD7-494F-9E87-BECCB8F8BD2C}"/>
              </a:ext>
            </a:extLst>
          </p:cNvPr>
          <p:cNvSpPr txBox="1"/>
          <p:nvPr/>
        </p:nvSpPr>
        <p:spPr>
          <a:xfrm>
            <a:off x="8810469" y="3026595"/>
            <a:ext cx="3276899" cy="193946"/>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a:ln>
                  <a:noFill/>
                </a:ln>
                <a:solidFill>
                  <a:srgbClr val="FFFFFF"/>
                </a:solidFill>
                <a:effectLst/>
                <a:uLnTx/>
                <a:uFillTx/>
                <a:latin typeface="Montserrat Medium" pitchFamily="2" charset="77"/>
                <a:ea typeface="+mn-ea"/>
                <a:cs typeface="+mn-cs"/>
              </a:rPr>
              <a:t>LAINAT EUROA/ASUKAS</a:t>
            </a:r>
          </a:p>
        </p:txBody>
      </p:sp>
      <p:sp>
        <p:nvSpPr>
          <p:cNvPr id="15" name="TextBox 14">
            <a:extLst>
              <a:ext uri="{FF2B5EF4-FFF2-40B4-BE49-F238E27FC236}">
                <a16:creationId xmlns:a16="http://schemas.microsoft.com/office/drawing/2014/main" id="{83F13D3F-5205-3848-ADAE-03722BB281CF}"/>
              </a:ext>
            </a:extLst>
          </p:cNvPr>
          <p:cNvSpPr txBox="1"/>
          <p:nvPr/>
        </p:nvSpPr>
        <p:spPr>
          <a:xfrm>
            <a:off x="9041950" y="3220540"/>
            <a:ext cx="2776330" cy="1006294"/>
          </a:xfrm>
          <a:prstGeom prst="rect">
            <a:avLst/>
          </a:prstGeom>
          <a:effectLst/>
        </p:spPr>
        <p:txBody>
          <a:bodyPr vert="horz" wrap="square" lIns="91440" tIns="45720" rIns="91440" bIns="45720" rtlCol="0" anchor="t">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5BCBEB"/>
                </a:solidFill>
                <a:effectLst/>
                <a:uLnTx/>
                <a:uFillTx/>
                <a:latin typeface="Montserrat" pitchFamily="2" charset="77"/>
                <a:ea typeface="+mn-ea"/>
                <a:cs typeface="+mn-cs"/>
              </a:rPr>
              <a:t>9 </a:t>
            </a:r>
            <a:r>
              <a:rPr lang="fi-FI" sz="6600" b="1" dirty="0">
                <a:solidFill>
                  <a:srgbClr val="5BCBEB"/>
                </a:solidFill>
                <a:latin typeface="Montserrat" pitchFamily="2" charset="77"/>
              </a:rPr>
              <a:t>559</a:t>
            </a:r>
            <a:endParaRPr kumimoji="0" lang="en-FI" sz="6600" b="1" i="0" u="none" strike="noStrike" kern="1200" cap="none" spc="0" normalizeH="0" baseline="0" noProof="0" dirty="0">
              <a:ln>
                <a:noFill/>
              </a:ln>
              <a:solidFill>
                <a:srgbClr val="5BCBEB"/>
              </a:solidFill>
              <a:effectLst/>
              <a:uLnTx/>
              <a:uFillTx/>
              <a:latin typeface="Montserrat" pitchFamily="2" charset="77"/>
              <a:ea typeface="+mn-ea"/>
              <a:cs typeface="+mn-cs"/>
            </a:endParaRPr>
          </a:p>
        </p:txBody>
      </p:sp>
      <p:sp>
        <p:nvSpPr>
          <p:cNvPr id="32" name="TextBox 31">
            <a:extLst>
              <a:ext uri="{FF2B5EF4-FFF2-40B4-BE49-F238E27FC236}">
                <a16:creationId xmlns:a16="http://schemas.microsoft.com/office/drawing/2014/main" id="{F228F90A-095A-A043-9D55-E45BC6D980CE}"/>
              </a:ext>
            </a:extLst>
          </p:cNvPr>
          <p:cNvSpPr txBox="1"/>
          <p:nvPr/>
        </p:nvSpPr>
        <p:spPr>
          <a:xfrm>
            <a:off x="9146614" y="4141990"/>
            <a:ext cx="2517913" cy="307579"/>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rPr>
              <a:t>20</a:t>
            </a:r>
            <a:r>
              <a:rPr kumimoji="0" lang="fi-FI" sz="1400" b="0" i="0" u="none" strike="noStrike" kern="1200" cap="none" spc="0" normalizeH="0" baseline="0" noProof="0" dirty="0">
                <a:ln>
                  <a:noFill/>
                </a:ln>
                <a:solidFill>
                  <a:srgbClr val="FFFFFF"/>
                </a:solidFill>
                <a:effectLst/>
                <a:uLnTx/>
                <a:uFillTx/>
                <a:latin typeface="Montserrat" pitchFamily="2" charset="77"/>
                <a:ea typeface="+mn-ea"/>
                <a:cs typeface="+mn-cs"/>
              </a:rPr>
              <a:t>23</a:t>
            </a:r>
            <a:r>
              <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rPr>
              <a:t>: </a:t>
            </a:r>
            <a:r>
              <a:rPr lang="fi-FI" sz="1400" dirty="0">
                <a:solidFill>
                  <a:srgbClr val="FFFFFF"/>
                </a:solidFill>
                <a:latin typeface="Montserrat" pitchFamily="2" charset="77"/>
              </a:rPr>
              <a:t>8 765</a:t>
            </a:r>
            <a:endParaRPr kumimoji="0" lang="en-FI" sz="14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2" name="Rectangle 1">
            <a:extLst>
              <a:ext uri="{FF2B5EF4-FFF2-40B4-BE49-F238E27FC236}">
                <a16:creationId xmlns:a16="http://schemas.microsoft.com/office/drawing/2014/main" id="{03CCC44F-0E3A-8740-B719-F5AA1756E02F}"/>
              </a:ext>
            </a:extLst>
          </p:cNvPr>
          <p:cNvSpPr/>
          <p:nvPr/>
        </p:nvSpPr>
        <p:spPr>
          <a:xfrm>
            <a:off x="447332" y="4925406"/>
            <a:ext cx="5417091" cy="1785104"/>
          </a:xfrm>
          <a:prstGeom prst="rect">
            <a:avLst/>
          </a:prstGeom>
        </p:spPr>
        <p:txBody>
          <a:bodyPr wrap="square">
            <a:spAutoFit/>
          </a:bodyPr>
          <a:lstStyle/>
          <a:p>
            <a:pPr marL="285750" indent="-285750">
              <a:lnSpc>
                <a:spcPct val="150000"/>
              </a:lnSpc>
              <a:spcAft>
                <a:spcPts val="600"/>
              </a:spcAft>
              <a:buFont typeface="Arial" panose="020B0604020202020204" pitchFamily="34" charset="0"/>
              <a:buChar char="•"/>
            </a:pPr>
            <a:r>
              <a:rPr lang="fi-FI" sz="1400" dirty="0">
                <a:solidFill>
                  <a:schemeClr val="lt1"/>
                </a:solidFill>
                <a:latin typeface="+mj-lt"/>
                <a:ea typeface="Open Sans" panose="020B0606030504020204" pitchFamily="34" charset="0"/>
                <a:cs typeface="Open Sans" panose="020B0606030504020204" pitchFamily="34" charset="0"/>
              </a:rPr>
              <a:t>Konsernin toimintakate parani 8,4 milj. euroa vertailuvuodesta, mikä johtui toimintakulujen vähenemisestä.</a:t>
            </a:r>
          </a:p>
          <a:p>
            <a:pPr marL="285750" indent="-285750">
              <a:lnSpc>
                <a:spcPct val="150000"/>
              </a:lnSpc>
              <a:spcAft>
                <a:spcPts val="600"/>
              </a:spcAft>
              <a:buFont typeface="Arial" panose="020B0604020202020204" pitchFamily="34" charset="0"/>
              <a:buChar char="•"/>
            </a:pPr>
            <a:r>
              <a:rPr lang="fi-FI" sz="1400" b="0" i="0" u="none" strike="noStrike" dirty="0">
                <a:solidFill>
                  <a:srgbClr val="FFFFFF"/>
                </a:solidFill>
                <a:effectLst/>
                <a:latin typeface="+mj-lt"/>
                <a:ea typeface="Open Sans" panose="020B0606030504020204" pitchFamily="34" charset="0"/>
                <a:cs typeface="Open Sans" panose="020B0606030504020204" pitchFamily="34" charset="0"/>
              </a:rPr>
              <a:t>Positiivista tulosta vahvisti kaupungin lisäksi erityisesti Tampereen Energia –konserni.</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fi-FI"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8770E2F-A231-9E10-93A7-E58DB81ED1E7}"/>
              </a:ext>
            </a:extLst>
          </p:cNvPr>
          <p:cNvSpPr/>
          <p:nvPr/>
        </p:nvSpPr>
        <p:spPr>
          <a:xfrm>
            <a:off x="6208052" y="4925406"/>
            <a:ext cx="5417091" cy="1069780"/>
          </a:xfrm>
          <a:prstGeom prst="rect">
            <a:avLst/>
          </a:prstGeom>
        </p:spPr>
        <p:txBody>
          <a:bodyPr wrap="square">
            <a:spAutoFit/>
          </a:bodyPr>
          <a:lstStyle/>
          <a:p>
            <a:pPr marL="285750" indent="-285750">
              <a:lnSpc>
                <a:spcPct val="150000"/>
              </a:lnSpc>
              <a:spcAft>
                <a:spcPts val="600"/>
              </a:spcAft>
              <a:buFont typeface="Arial" panose="020B0604020202020204" pitchFamily="34" charset="0"/>
              <a:buChar char="•"/>
            </a:pPr>
            <a:r>
              <a:rPr lang="fi-FI" sz="1400" dirty="0">
                <a:solidFill>
                  <a:schemeClr val="lt1"/>
                </a:solidFill>
                <a:latin typeface="+mj-lt"/>
                <a:ea typeface="Open Sans" panose="020B0606030504020204" pitchFamily="34" charset="0"/>
                <a:cs typeface="Open Sans" panose="020B0606030504020204" pitchFamily="34" charset="0"/>
              </a:rPr>
              <a:t>Kaupungin tulokseen verrattuna konsernin tulos oli heikko johtuen Tampereen Vesi Liikelaitoksen liiketoimintakaupan myyntivoiton eliminoitumisesta konsernin tuloslaskelmassa</a:t>
            </a:r>
            <a:r>
              <a:rPr lang="fi-FI" sz="1600" dirty="0">
                <a:solidFill>
                  <a:schemeClr val="lt1"/>
                </a:solidFill>
                <a:latin typeface="+mj-lt"/>
                <a:ea typeface="Open Sans" panose="020B0606030504020204" pitchFamily="34" charset="0"/>
                <a:cs typeface="Open Sans" panose="020B0606030504020204" pitchFamily="34" charset="0"/>
              </a:rPr>
              <a:t>.</a:t>
            </a:r>
          </a:p>
        </p:txBody>
      </p:sp>
      <p:pic>
        <p:nvPicPr>
          <p:cNvPr id="3" name="Picture 2">
            <a:extLst>
              <a:ext uri="{FF2B5EF4-FFF2-40B4-BE49-F238E27FC236}">
                <a16:creationId xmlns:a16="http://schemas.microsoft.com/office/drawing/2014/main" id="{AD35E38A-B22D-AD60-2000-7FB3B0A48D8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90" y="157360"/>
            <a:ext cx="1704379" cy="655441"/>
          </a:xfrm>
          <a:prstGeom prst="rect">
            <a:avLst/>
          </a:prstGeom>
        </p:spPr>
      </p:pic>
      <p:sp>
        <p:nvSpPr>
          <p:cNvPr id="5" name="Date Placeholder 4">
            <a:extLst>
              <a:ext uri="{FF2B5EF4-FFF2-40B4-BE49-F238E27FC236}">
                <a16:creationId xmlns:a16="http://schemas.microsoft.com/office/drawing/2014/main" id="{363242DB-BCD7-C679-DB19-3A4259D27AD5}"/>
              </a:ext>
              <a:ext uri="{C183D7F6-B498-43B3-948B-1728B52AA6E4}">
                <adec:decorative xmlns:adec="http://schemas.microsoft.com/office/drawing/2017/decorative" val="1"/>
              </a:ext>
            </a:extLst>
          </p:cNvPr>
          <p:cNvSpPr>
            <a:spLocks noGrp="1"/>
          </p:cNvSpPr>
          <p:nvPr>
            <p:ph type="dt" sz="half" idx="2"/>
          </p:nvPr>
        </p:nvSpPr>
        <p:spPr/>
        <p:txBody>
          <a:bodyPr/>
          <a:lstStyle/>
          <a:p>
            <a:fld id="{FD8D8707-495A-E342-9101-4CD2F213D6FA}" type="datetime1">
              <a:rPr lang="fi-FI" smtClean="0">
                <a:solidFill>
                  <a:schemeClr val="bg1"/>
                </a:solidFill>
              </a:rPr>
              <a:t>12.6.2025</a:t>
            </a:fld>
            <a:endParaRPr lang="fi-FI">
              <a:solidFill>
                <a:schemeClr val="bg1"/>
              </a:solidFill>
            </a:endParaRPr>
          </a:p>
        </p:txBody>
      </p:sp>
      <p:sp>
        <p:nvSpPr>
          <p:cNvPr id="7" name="Slide Number Placeholder 6">
            <a:extLst>
              <a:ext uri="{FF2B5EF4-FFF2-40B4-BE49-F238E27FC236}">
                <a16:creationId xmlns:a16="http://schemas.microsoft.com/office/drawing/2014/main" id="{DA238D49-31B9-FFEA-F7CC-8BD4DAD57EDA}"/>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13</a:t>
            </a:fld>
            <a:endParaRPr lang="fi-FI">
              <a:solidFill>
                <a:schemeClr val="bg1"/>
              </a:solidFill>
            </a:endParaRPr>
          </a:p>
        </p:txBody>
      </p:sp>
      <p:pic>
        <p:nvPicPr>
          <p:cNvPr id="9" name="Kuva 48">
            <a:extLst>
              <a:ext uri="{FF2B5EF4-FFF2-40B4-BE49-F238E27FC236}">
                <a16:creationId xmlns:a16="http://schemas.microsoft.com/office/drawing/2014/main" id="{C4F435EC-B878-8838-4E31-976D4525289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6112" y="6392464"/>
            <a:ext cx="1238935" cy="311634"/>
          </a:xfrm>
          <a:prstGeom prst="rect">
            <a:avLst/>
          </a:prstGeom>
        </p:spPr>
      </p:pic>
    </p:spTree>
    <p:extLst>
      <p:ext uri="{BB962C8B-B14F-4D97-AF65-F5344CB8AC3E}">
        <p14:creationId xmlns:p14="http://schemas.microsoft.com/office/powerpoint/2010/main" val="2337681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Kuva 17" descr="Neljä aikuista työtilanteessa ideoimassa yhdessä. He hymyilevät ja katsovat seinälle kiinnitettyjä post it-lappuja.">
            <a:extLst>
              <a:ext uri="{FF2B5EF4-FFF2-40B4-BE49-F238E27FC236}">
                <a16:creationId xmlns:a16="http://schemas.microsoft.com/office/drawing/2014/main" id="{379D72D4-09D6-2695-E4FB-316B040F492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1"/>
            <a:ext cx="12192000" cy="6861501"/>
          </a:xfrm>
          <a:prstGeom prst="rect">
            <a:avLst/>
          </a:prstGeom>
        </p:spPr>
      </p:pic>
      <p:sp>
        <p:nvSpPr>
          <p:cNvPr id="10" name="Suorakulmio 13">
            <a:extLst>
              <a:ext uri="{FF2B5EF4-FFF2-40B4-BE49-F238E27FC236}">
                <a16:creationId xmlns:a16="http://schemas.microsoft.com/office/drawing/2014/main" id="{7FD83A2C-FDAD-2FD9-CA9C-566315F0FBB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5498123" cy="6857999"/>
          </a:xfrm>
          <a:prstGeom prst="rect">
            <a:avLst/>
          </a:prstGeom>
          <a:gradFill>
            <a:gsLst>
              <a:gs pos="48000">
                <a:schemeClr val="tx1">
                  <a:alpha val="44137"/>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itle 6">
            <a:extLst>
              <a:ext uri="{FF2B5EF4-FFF2-40B4-BE49-F238E27FC236}">
                <a16:creationId xmlns:a16="http://schemas.microsoft.com/office/drawing/2014/main" id="{6B3A8C44-126E-E305-1C04-3710B1A7A709}"/>
              </a:ext>
            </a:extLst>
          </p:cNvPr>
          <p:cNvSpPr>
            <a:spLocks noGrp="1"/>
          </p:cNvSpPr>
          <p:nvPr>
            <p:ph type="title"/>
          </p:nvPr>
        </p:nvSpPr>
        <p:spPr>
          <a:xfrm>
            <a:off x="1008184" y="3270738"/>
            <a:ext cx="9906001" cy="1348154"/>
          </a:xfrm>
        </p:spPr>
        <p:txBody>
          <a:bodyPr>
            <a:noAutofit/>
          </a:bodyPr>
          <a:lstStyle/>
          <a:p>
            <a:r>
              <a:rPr lang="en-FI" sz="9600">
                <a:solidFill>
                  <a:schemeClr val="bg1"/>
                </a:solidFill>
                <a:latin typeface="Montserrat Black" pitchFamily="2" charset="77"/>
              </a:rPr>
              <a:t>IDEA</a:t>
            </a:r>
          </a:p>
        </p:txBody>
      </p:sp>
      <p:sp>
        <p:nvSpPr>
          <p:cNvPr id="9" name="Text Placeholder 8">
            <a:extLst>
              <a:ext uri="{FF2B5EF4-FFF2-40B4-BE49-F238E27FC236}">
                <a16:creationId xmlns:a16="http://schemas.microsoft.com/office/drawing/2014/main" id="{D1248BA0-7F23-D807-39FB-A0F352B22F3F}"/>
              </a:ext>
            </a:extLst>
          </p:cNvPr>
          <p:cNvSpPr>
            <a:spLocks noGrp="1"/>
          </p:cNvSpPr>
          <p:nvPr>
            <p:ph type="body" idx="1"/>
          </p:nvPr>
        </p:nvSpPr>
        <p:spPr>
          <a:xfrm>
            <a:off x="972526" y="4584090"/>
            <a:ext cx="10515600" cy="1042987"/>
          </a:xfrm>
        </p:spPr>
        <p:txBody>
          <a:bodyPr>
            <a:normAutofit/>
          </a:bodyPr>
          <a:lstStyle/>
          <a:p>
            <a:r>
              <a:rPr kumimoji="0" lang="fi-FI" sz="2000" b="1" i="0" u="none" strike="noStrike" kern="1200" cap="none" spc="0" normalizeH="0" baseline="0" noProof="0">
                <a:ln>
                  <a:noFill/>
                </a:ln>
                <a:solidFill>
                  <a:schemeClr val="bg1"/>
                </a:solidFill>
                <a:effectLst/>
                <a:uLnTx/>
                <a:uFillTx/>
                <a:latin typeface="Calibri" panose="020F0502020204030204"/>
                <a:ea typeface="+mn-ea"/>
                <a:cs typeface="+mn-cs"/>
              </a:rPr>
              <a:t>Koulutus ja huippututkimus synnyttävät </a:t>
            </a:r>
            <a:br>
              <a:rPr kumimoji="0" lang="fi-FI" sz="2000" b="1" i="0" u="none" strike="noStrike" kern="1200" cap="none" spc="0" normalizeH="0" baseline="0" noProof="0">
                <a:ln>
                  <a:noFill/>
                </a:ln>
                <a:solidFill>
                  <a:schemeClr val="bg1"/>
                </a:solidFill>
                <a:effectLst/>
                <a:uLnTx/>
                <a:uFillTx/>
                <a:latin typeface="Calibri" panose="020F0502020204030204"/>
                <a:ea typeface="+mn-ea"/>
                <a:cs typeface="+mn-cs"/>
              </a:rPr>
            </a:br>
            <a:r>
              <a:rPr kumimoji="0" lang="fi-FI" sz="2000" b="1" i="0" u="none" strike="noStrike" kern="1200" cap="none" spc="0" normalizeH="0" baseline="0" noProof="0">
                <a:ln>
                  <a:noFill/>
                </a:ln>
                <a:solidFill>
                  <a:schemeClr val="bg1"/>
                </a:solidFill>
                <a:effectLst/>
                <a:uLnTx/>
                <a:uFillTx/>
                <a:latin typeface="Calibri" panose="020F0502020204030204"/>
                <a:ea typeface="+mn-ea"/>
                <a:cs typeface="+mn-cs"/>
              </a:rPr>
              <a:t>Tampereella tuoreita ideoita. </a:t>
            </a:r>
            <a:br>
              <a:rPr kumimoji="0" lang="fi-FI" sz="2000" b="1" i="0" u="none" strike="noStrike" kern="1200" cap="none" spc="0" normalizeH="0" baseline="0" noProof="0">
                <a:ln>
                  <a:noFill/>
                </a:ln>
                <a:solidFill>
                  <a:schemeClr val="bg1"/>
                </a:solidFill>
                <a:effectLst/>
                <a:uLnTx/>
                <a:uFillTx/>
                <a:latin typeface="Calibri" panose="020F0502020204030204"/>
                <a:ea typeface="+mn-ea"/>
                <a:cs typeface="+mn-cs"/>
              </a:rPr>
            </a:br>
            <a:r>
              <a:rPr kumimoji="0" lang="fi-FI" sz="2000" b="1" i="0" u="none" strike="noStrike" kern="1200" cap="none" spc="0" normalizeH="0" baseline="0" noProof="0">
                <a:ln>
                  <a:noFill/>
                </a:ln>
                <a:solidFill>
                  <a:schemeClr val="bg1"/>
                </a:solidFill>
                <a:effectLst/>
                <a:uLnTx/>
                <a:uFillTx/>
                <a:latin typeface="Calibri" panose="020F0502020204030204"/>
                <a:ea typeface="+mn-ea"/>
                <a:cs typeface="+mn-cs"/>
              </a:rPr>
              <a:t>Osaavat ihmiset tekevät ideoista menestyvää bisnestä.</a:t>
            </a:r>
          </a:p>
          <a:p>
            <a:endParaRPr lang="en-FI" sz="2000" b="1">
              <a:solidFill>
                <a:schemeClr val="bg1"/>
              </a:solidFill>
            </a:endParaRPr>
          </a:p>
        </p:txBody>
      </p:sp>
      <p:sp>
        <p:nvSpPr>
          <p:cNvPr id="5" name="Päivämäärän paikkamerkki 4">
            <a:extLst>
              <a:ext uri="{FF2B5EF4-FFF2-40B4-BE49-F238E27FC236}">
                <a16:creationId xmlns:a16="http://schemas.microsoft.com/office/drawing/2014/main" id="{6018F6FF-EEED-2494-1E22-D479E65E4033}"/>
              </a:ext>
              <a:ext uri="{C183D7F6-B498-43B3-948B-1728B52AA6E4}">
                <adec:decorative xmlns:adec="http://schemas.microsoft.com/office/drawing/2017/decorative" val="1"/>
              </a:ext>
            </a:extLst>
          </p:cNvPr>
          <p:cNvSpPr>
            <a:spLocks noGrp="1"/>
          </p:cNvSpPr>
          <p:nvPr>
            <p:ph type="dt" sz="half" idx="10"/>
          </p:nvPr>
        </p:nvSpPr>
        <p:spPr/>
        <p:txBody>
          <a:bodyPr/>
          <a:lstStyle/>
          <a:p>
            <a:fld id="{4A0D37C4-06BB-7B44-B587-D7BBE2ADDC47}" type="datetime1">
              <a:rPr lang="fi-FI" smtClean="0">
                <a:solidFill>
                  <a:schemeClr val="bg1"/>
                </a:solidFill>
              </a:rPr>
              <a:t>12.6.2025</a:t>
            </a:fld>
            <a:endParaRPr lang="fi-FI">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smtClean="0">
                <a:solidFill>
                  <a:schemeClr val="bg1"/>
                </a:solidFill>
              </a:rPr>
              <a:pPr/>
              <a:t>14</a:t>
            </a:fld>
            <a:endParaRPr lang="fi-FI">
              <a:solidFill>
                <a:schemeClr val="bg1"/>
              </a:solidFill>
            </a:endParaRPr>
          </a:p>
        </p:txBody>
      </p:sp>
      <p:sp>
        <p:nvSpPr>
          <p:cNvPr id="16" name="Suorakulmio 15">
            <a:extLst>
              <a:ext uri="{FF2B5EF4-FFF2-40B4-BE49-F238E27FC236}">
                <a16:creationId xmlns:a16="http://schemas.microsoft.com/office/drawing/2014/main" id="{A76AE085-D16F-0249-8EA1-4CDA92BAF8D7}"/>
              </a:ext>
              <a:ext uri="{C183D7F6-B498-43B3-948B-1728B52AA6E4}">
                <adec:decorative xmlns:adec="http://schemas.microsoft.com/office/drawing/2017/decorative" val="1"/>
              </a:ext>
            </a:extLst>
          </p:cNvPr>
          <p:cNvSpPr/>
          <p:nvPr/>
        </p:nvSpPr>
        <p:spPr>
          <a:xfrm>
            <a:off x="4935637" y="4689081"/>
            <a:ext cx="7118309" cy="1161524"/>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a:ln>
                <a:noFill/>
              </a:ln>
              <a:solidFill>
                <a:schemeClr val="tx2"/>
              </a:solidFill>
              <a:effectLst/>
              <a:uLnTx/>
              <a:uFillTx/>
              <a:latin typeface="Calibri" panose="020F0502020204030204"/>
              <a:ea typeface="+mn-ea"/>
              <a:cs typeface="+mn-cs"/>
            </a:endParaRPr>
          </a:p>
        </p:txBody>
      </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3" name="Tekstiruutu 24">
            <a:extLst>
              <a:ext uri="{FF2B5EF4-FFF2-40B4-BE49-F238E27FC236}">
                <a16:creationId xmlns:a16="http://schemas.microsoft.com/office/drawing/2014/main" id="{60E351C3-7C9C-4C1D-F84B-0AAE14EC8ED4}"/>
              </a:ext>
              <a:ext uri="{C183D7F6-B498-43B3-948B-1728B52AA6E4}">
                <adec:decorative xmlns:adec="http://schemas.microsoft.com/office/drawing/2017/decorative" val="1"/>
              </a:ext>
            </a:extLst>
          </p:cNvPr>
          <p:cNvSpPr txBox="1">
            <a:spLocks noChangeArrowheads="1"/>
          </p:cNvSpPr>
          <p:nvPr/>
        </p:nvSpPr>
        <p:spPr bwMode="auto">
          <a:xfrm>
            <a:off x="7938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err="1">
                <a:ln>
                  <a:noFill/>
                </a:ln>
                <a:solidFill>
                  <a:schemeClr val="bg1"/>
                </a:solidFill>
                <a:effectLst/>
                <a:uLnTx/>
                <a:uFillTx/>
                <a:latin typeface="Calibri" panose="020F0502020204030204"/>
                <a:ea typeface="+mn-ea"/>
                <a:cs typeface="+mn-cs"/>
              </a:rPr>
              <a:t>Vanzo</a:t>
            </a:r>
            <a:r>
              <a:rPr kumimoji="0" lang="fi-FI" altLang="fi-FI" sz="1200" b="0" i="0" u="none" strike="noStrike" kern="1200" cap="none" spc="0" normalizeH="0" baseline="0" noProof="0">
                <a:ln>
                  <a:noFill/>
                </a:ln>
                <a:solidFill>
                  <a:schemeClr val="bg1"/>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071514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E6FC69-61CD-506D-266E-00CC22B88CB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2611"/>
            <a:ext cx="8417169" cy="6855389"/>
          </a:xfrm>
          <a:prstGeom prst="rect">
            <a:avLst/>
          </a:prstGeom>
        </p:spPr>
      </p:pic>
      <p:sp>
        <p:nvSpPr>
          <p:cNvPr id="2" name="Rectangle 1">
            <a:extLst>
              <a:ext uri="{FF2B5EF4-FFF2-40B4-BE49-F238E27FC236}">
                <a16:creationId xmlns:a16="http://schemas.microsoft.com/office/drawing/2014/main" id="{EDCD77BC-83DF-15EC-9E2C-ADA21DDF417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4501662"/>
            <a:ext cx="8417169" cy="2356338"/>
          </a:xfrm>
          <a:prstGeom prst="rect">
            <a:avLst/>
          </a:prstGeom>
          <a:solidFill>
            <a:schemeClr val="tx2">
              <a:lumMod val="75000"/>
              <a:alpha val="9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604775A-181C-817E-5DC6-AA79BAB64BF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1723" y="2919047"/>
            <a:ext cx="8428892" cy="1582616"/>
          </a:xfrm>
          <a:prstGeom prst="rect">
            <a:avLst/>
          </a:prstGeom>
          <a:solidFill>
            <a:schemeClr val="tx2">
              <a:lumMod val="75000"/>
              <a:alpha val="8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Päivämäärän paikkamerkki 4">
            <a:extLst>
              <a:ext uri="{FF2B5EF4-FFF2-40B4-BE49-F238E27FC236}">
                <a16:creationId xmlns:a16="http://schemas.microsoft.com/office/drawing/2014/main" id="{6018F6FF-EEED-2494-1E22-D479E65E4033}"/>
              </a:ext>
              <a:ext uri="{C183D7F6-B498-43B3-948B-1728B52AA6E4}">
                <adec:decorative xmlns:adec="http://schemas.microsoft.com/office/drawing/2017/decorative" val="1"/>
              </a:ext>
            </a:extLst>
          </p:cNvPr>
          <p:cNvSpPr>
            <a:spLocks noGrp="1"/>
          </p:cNvSpPr>
          <p:nvPr>
            <p:ph type="dt" sz="half" idx="10"/>
          </p:nvPr>
        </p:nvSpPr>
        <p:spPr/>
        <p:txBody>
          <a:bodyPr/>
          <a:lstStyle/>
          <a:p>
            <a:fld id="{7A9C3CBA-192A-D14D-A5C5-82A4EEA15591}" type="datetime1">
              <a:rPr lang="fi-FI" smtClean="0">
                <a:solidFill>
                  <a:schemeClr val="bg1">
                    <a:lumMod val="65000"/>
                  </a:schemeClr>
                </a:solidFill>
              </a:rPr>
              <a:t>12.6.2025</a:t>
            </a:fld>
            <a:endParaRPr lang="fi-FI">
              <a:solidFill>
                <a:schemeClr val="bg1">
                  <a:lumMod val="65000"/>
                </a:schemeClr>
              </a:solidFill>
            </a:endParaRPr>
          </a:p>
        </p:txBody>
      </p:sp>
      <p:sp>
        <p:nvSpPr>
          <p:cNvPr id="6" name="Dian numeron paikkamerkki 5">
            <a:extLst>
              <a:ext uri="{FF2B5EF4-FFF2-40B4-BE49-F238E27FC236}">
                <a16:creationId xmlns:a16="http://schemas.microsoft.com/office/drawing/2014/main" id="{F36FF25B-0B41-56C3-E76D-B52390A69E1A}"/>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smtClean="0">
                <a:solidFill>
                  <a:schemeClr val="bg1">
                    <a:lumMod val="65000"/>
                  </a:schemeClr>
                </a:solidFill>
              </a:rPr>
              <a:pPr/>
              <a:t>15</a:t>
            </a:fld>
            <a:endParaRPr lang="fi-FI">
              <a:solidFill>
                <a:schemeClr val="bg1">
                  <a:lumMod val="65000"/>
                </a:schemeClr>
              </a:solidFill>
            </a:endParaRPr>
          </a:p>
        </p:txBody>
      </p:sp>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35" name="Otsikko 1">
            <a:extLst>
              <a:ext uri="{FF2B5EF4-FFF2-40B4-BE49-F238E27FC236}">
                <a16:creationId xmlns:a16="http://schemas.microsoft.com/office/drawing/2014/main" id="{60928593-8D0E-2871-CCE2-9AD9C5E5F4CB}"/>
              </a:ext>
            </a:extLst>
          </p:cNvPr>
          <p:cNvSpPr txBox="1">
            <a:spLocks noGrp="1"/>
          </p:cNvSpPr>
          <p:nvPr>
            <p:ph type="title" idx="4294967295"/>
          </p:nvPr>
        </p:nvSpPr>
        <p:spPr>
          <a:xfrm>
            <a:off x="532042" y="3261209"/>
            <a:ext cx="11566173" cy="1252766"/>
          </a:xfrm>
          <a:prstGeom prst="rect">
            <a:avLst/>
          </a:prstGeom>
          <a:noFill/>
          <a:ln>
            <a:noFill/>
            <a:prstDash/>
          </a:ln>
          <a:effectLst>
            <a:outerShdw blurRad="134660" algn="ctr" rotWithShape="0">
              <a:prstClr val="black">
                <a:alpha val="18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fi-FI" sz="3600" u="none" strike="noStrike" kern="1200" cap="none" spc="0" normalizeH="0" baseline="0" noProof="0">
                <a:ln>
                  <a:noFill/>
                </a:ln>
                <a:solidFill>
                  <a:schemeClr val="bg1"/>
                </a:solidFill>
                <a:effectLst/>
                <a:uLnTx/>
                <a:uFillTx/>
              </a:rPr>
              <a:t>Yrittäjien koti </a:t>
            </a:r>
            <a:br>
              <a:rPr kumimoji="0" lang="fi-FI" sz="3600" u="none" strike="noStrike" kern="1200" cap="none" spc="0" normalizeH="0" baseline="0" noProof="0">
                <a:ln>
                  <a:noFill/>
                </a:ln>
                <a:solidFill>
                  <a:schemeClr val="bg1"/>
                </a:solidFill>
                <a:effectLst/>
                <a:uLnTx/>
                <a:uFillTx/>
              </a:rPr>
            </a:br>
            <a:r>
              <a:rPr kumimoji="0" lang="fi-FI" sz="3600" u="none" strike="noStrike" kern="1200" cap="none" spc="0" normalizeH="0" baseline="0" noProof="0">
                <a:ln>
                  <a:noFill/>
                </a:ln>
                <a:solidFill>
                  <a:schemeClr val="bg1"/>
                </a:solidFill>
                <a:effectLst/>
                <a:uLnTx/>
                <a:uFillTx/>
              </a:rPr>
              <a:t>– vahva yrittäjyyskulttuuri</a:t>
            </a:r>
          </a:p>
        </p:txBody>
      </p:sp>
      <p:sp>
        <p:nvSpPr>
          <p:cNvPr id="13" name="Suorakulmio 12">
            <a:extLst>
              <a:ext uri="{FF2B5EF4-FFF2-40B4-BE49-F238E27FC236}">
                <a16:creationId xmlns:a16="http://schemas.microsoft.com/office/drawing/2014/main" id="{91B88F19-A2C6-7180-3661-7F08C5EBDFA6}"/>
              </a:ext>
            </a:extLst>
          </p:cNvPr>
          <p:cNvSpPr/>
          <p:nvPr/>
        </p:nvSpPr>
        <p:spPr>
          <a:xfrm>
            <a:off x="476051" y="4540417"/>
            <a:ext cx="6675026" cy="1579029"/>
          </a:xfrm>
          <a:prstGeom prst="rect">
            <a:avLst/>
          </a:prstGeom>
        </p:spPr>
        <p:txBody>
          <a:bodyPr wrap="square" lIns="91440" tIns="45720" rIns="91440" bIns="45720" anchor="t">
            <a:noAutofit/>
          </a:bodyPr>
          <a:lstStyle/>
          <a:p>
            <a:pPr>
              <a:defRPr/>
            </a:pPr>
            <a:r>
              <a:rPr kumimoji="0" lang="fi-FI" sz="2000" b="1" i="0" u="none" strike="noStrike" kern="1200" cap="none" spc="0" normalizeH="0" baseline="0" noProof="0">
                <a:ln>
                  <a:noFill/>
                </a:ln>
                <a:solidFill>
                  <a:schemeClr val="bg1"/>
                </a:solidFill>
                <a:effectLst/>
                <a:uLnTx/>
                <a:uFillTx/>
                <a:latin typeface="Calibri" panose="020F0502020204030204"/>
                <a:ea typeface="+mn-ea"/>
                <a:cs typeface="+mn-cs"/>
              </a:rPr>
              <a:t>ALUEEN KÄRKITOIMIALOJA </a:t>
            </a:r>
            <a:r>
              <a:rPr lang="fi-FI" sz="2000">
                <a:solidFill>
                  <a:schemeClr val="bg1"/>
                </a:solidFill>
                <a:latin typeface="Calibri" panose="020F0502020204030204"/>
              </a:rPr>
              <a:t>ovat älykkäät</a:t>
            </a:r>
            <a:r>
              <a:rPr kumimoji="0" lang="fi-FI" sz="2000" b="0" i="0" u="none" strike="noStrike" kern="1200" cap="none" spc="0" normalizeH="0" baseline="0" noProof="0">
                <a:ln>
                  <a:noFill/>
                </a:ln>
                <a:solidFill>
                  <a:schemeClr val="bg1"/>
                </a:solidFill>
                <a:effectLst/>
                <a:uLnTx/>
                <a:uFillTx/>
                <a:latin typeface="Calibri" panose="020F0502020204030204"/>
                <a:ea typeface="+mn-ea"/>
                <a:cs typeface="+mn-cs"/>
              </a:rPr>
              <a:t> koneet, automaatio, </a:t>
            </a:r>
            <a:r>
              <a:rPr kumimoji="0" lang="fi-FI" sz="2000" b="0" i="0" u="none" strike="noStrike" kern="1200" cap="none" spc="0" normalizeH="0" baseline="0" noProof="0" err="1">
                <a:ln>
                  <a:noFill/>
                </a:ln>
                <a:solidFill>
                  <a:schemeClr val="bg1"/>
                </a:solidFill>
                <a:effectLst/>
                <a:uLnTx/>
                <a:uFillTx/>
                <a:latin typeface="Calibri" panose="020F0502020204030204"/>
                <a:ea typeface="+mn-ea"/>
                <a:cs typeface="+mn-cs"/>
              </a:rPr>
              <a:t>Al</a:t>
            </a:r>
            <a:r>
              <a:rPr kumimoji="0" lang="fi-FI" sz="2000" b="0" i="0" u="none" strike="noStrike" kern="1200" cap="none" spc="0" normalizeH="0" baseline="0" noProof="0">
                <a:ln>
                  <a:noFill/>
                </a:ln>
                <a:solidFill>
                  <a:schemeClr val="bg1"/>
                </a:solidFill>
                <a:effectLst/>
                <a:uLnTx/>
                <a:uFillTx/>
                <a:latin typeface="Calibri" panose="020F0502020204030204"/>
                <a:ea typeface="+mn-ea"/>
                <a:cs typeface="+mn-cs"/>
              </a:rPr>
              <a:t> ja analytiikka, </a:t>
            </a:r>
            <a:r>
              <a:rPr lang="fi-FI" sz="2000">
                <a:solidFill>
                  <a:schemeClr val="bg1"/>
                </a:solidFill>
                <a:latin typeface="Calibri" panose="020F0502020204030204"/>
              </a:rPr>
              <a:t>kuvantaminen, kiertotalous</a:t>
            </a:r>
            <a:r>
              <a:rPr kumimoji="0" lang="fi-FI" sz="2000" b="0" i="0" u="none" strike="noStrike" kern="1200" cap="none" spc="0" normalizeH="0" baseline="0" noProof="0">
                <a:ln>
                  <a:noFill/>
                </a:ln>
                <a:solidFill>
                  <a:schemeClr val="bg1"/>
                </a:solidFill>
                <a:effectLst/>
                <a:uLnTx/>
                <a:uFillTx/>
                <a:latin typeface="Calibri" panose="020F0502020204030204"/>
                <a:ea typeface="+mn-ea"/>
                <a:cs typeface="+mn-cs"/>
              </a:rPr>
              <a:t> ja </a:t>
            </a:r>
            <a:r>
              <a:rPr lang="fi-FI" sz="2000" err="1">
                <a:solidFill>
                  <a:schemeClr val="bg1"/>
                </a:solidFill>
                <a:latin typeface="Calibri" panose="020F0502020204030204"/>
              </a:rPr>
              <a:t>cleantech</a:t>
            </a:r>
            <a:r>
              <a:rPr kumimoji="0" lang="fi-FI" sz="2000" b="0" i="0" u="none" strike="noStrike" kern="1200" cap="none" spc="0" normalizeH="0" baseline="0" noProof="0">
                <a:ln>
                  <a:noFill/>
                </a:ln>
                <a:solidFill>
                  <a:schemeClr val="bg1"/>
                </a:solidFill>
                <a:effectLst/>
                <a:uLnTx/>
                <a:uFillTx/>
                <a:latin typeface="Calibri" panose="020F0502020204030204"/>
                <a:ea typeface="+mn-ea"/>
                <a:cs typeface="+mn-cs"/>
              </a:rPr>
              <a:t>.</a:t>
            </a:r>
          </a:p>
          <a:p>
            <a:pPr>
              <a:spcBef>
                <a:spcPts val="600"/>
              </a:spcBef>
              <a:defRPr/>
            </a:pPr>
            <a:r>
              <a:rPr kumimoji="0" lang="fi-FI" sz="2000" b="1" i="0" u="none" strike="noStrike" kern="1200" cap="none" spc="0" normalizeH="0" baseline="0" noProof="0">
                <a:ln>
                  <a:noFill/>
                </a:ln>
                <a:solidFill>
                  <a:schemeClr val="bg1"/>
                </a:solidFill>
                <a:effectLst/>
                <a:uLnTx/>
                <a:uFillTx/>
                <a:latin typeface="Calibri" panose="020F0502020204030204"/>
                <a:ea typeface="+mn-ea"/>
                <a:cs typeface="+mn-cs"/>
              </a:rPr>
              <a:t>NOUSEVIIN TOIMIALOIHIN </a:t>
            </a:r>
            <a:r>
              <a:rPr kumimoji="0" lang="fi-FI" sz="2000" b="0" i="0" u="none" strike="noStrike" kern="1200" cap="none" spc="0" normalizeH="0" baseline="0" noProof="0">
                <a:ln>
                  <a:noFill/>
                </a:ln>
                <a:solidFill>
                  <a:schemeClr val="bg1"/>
                </a:solidFill>
                <a:effectLst/>
                <a:uLnTx/>
                <a:uFillTx/>
                <a:latin typeface="Calibri" panose="020F0502020204030204"/>
                <a:ea typeface="+mn-ea"/>
                <a:cs typeface="+mn-cs"/>
              </a:rPr>
              <a:t>kuuluvat mm. luovat alat, peliteollisuus, autoteollisuus ja nanoteknologia.</a:t>
            </a:r>
          </a:p>
          <a:p>
            <a:pPr>
              <a:defRPr/>
            </a:pPr>
            <a:endParaRPr kumimoji="0" lang="fi-FI" sz="2000" b="0" i="0" u="none" strike="noStrike" kern="1200" cap="none" spc="0" normalizeH="0" baseline="0" noProof="0">
              <a:ln>
                <a:noFill/>
              </a:ln>
              <a:solidFill>
                <a:schemeClr val="bg1"/>
              </a:solidFill>
              <a:effectLst/>
              <a:uLnTx/>
              <a:uFillTx/>
              <a:latin typeface="Calibri" panose="020F0502020204030204"/>
              <a:ea typeface="+mn-ea"/>
              <a:cs typeface="+mn-cs"/>
            </a:endParaRPr>
          </a:p>
        </p:txBody>
      </p:sp>
      <p:pic>
        <p:nvPicPr>
          <p:cNvPr id="22" name="Kuva 21" descr="Vincit">
            <a:extLst>
              <a:ext uri="{FF2B5EF4-FFF2-40B4-BE49-F238E27FC236}">
                <a16:creationId xmlns:a16="http://schemas.microsoft.com/office/drawing/2014/main" id="{7CB5DA49-681D-7549-4BC6-FC7BB80C59A2}"/>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8762402" y="1286589"/>
            <a:ext cx="1201029" cy="331266"/>
          </a:xfrm>
          <a:prstGeom prst="rect">
            <a:avLst/>
          </a:prstGeom>
        </p:spPr>
      </p:pic>
      <p:pic>
        <p:nvPicPr>
          <p:cNvPr id="21" name="Kuva 20" descr="Valmet">
            <a:extLst>
              <a:ext uri="{FF2B5EF4-FFF2-40B4-BE49-F238E27FC236}">
                <a16:creationId xmlns:a16="http://schemas.microsoft.com/office/drawing/2014/main" id="{0576C0D9-5702-0DDF-A504-961AF3BC1EC4}"/>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10388684" y="1193524"/>
            <a:ext cx="1447662" cy="517393"/>
          </a:xfrm>
          <a:prstGeom prst="rect">
            <a:avLst/>
          </a:prstGeom>
        </p:spPr>
      </p:pic>
      <p:pic>
        <p:nvPicPr>
          <p:cNvPr id="23" name="Kuva 22" descr="Huawei">
            <a:extLst>
              <a:ext uri="{FF2B5EF4-FFF2-40B4-BE49-F238E27FC236}">
                <a16:creationId xmlns:a16="http://schemas.microsoft.com/office/drawing/2014/main" id="{8F54BB21-42C9-985A-56C9-A6A49F9F6A65}"/>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8996547" y="3584324"/>
            <a:ext cx="732739" cy="732739"/>
          </a:xfrm>
          <a:prstGeom prst="rect">
            <a:avLst/>
          </a:prstGeom>
        </p:spPr>
      </p:pic>
      <p:pic>
        <p:nvPicPr>
          <p:cNvPr id="24" name="Kuva 23" descr="Insta">
            <a:extLst>
              <a:ext uri="{FF2B5EF4-FFF2-40B4-BE49-F238E27FC236}">
                <a16:creationId xmlns:a16="http://schemas.microsoft.com/office/drawing/2014/main" id="{366B4046-5F6C-2142-9386-EA038F85D077}"/>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10567580" y="3783726"/>
            <a:ext cx="1089870" cy="333935"/>
          </a:xfrm>
          <a:prstGeom prst="rect">
            <a:avLst/>
          </a:prstGeom>
        </p:spPr>
      </p:pic>
      <p:pic>
        <p:nvPicPr>
          <p:cNvPr id="25" name="Kuva 24" descr="Sandvik">
            <a:extLst>
              <a:ext uri="{FF2B5EF4-FFF2-40B4-BE49-F238E27FC236}">
                <a16:creationId xmlns:a16="http://schemas.microsoft.com/office/drawing/2014/main" id="{9F3A50EF-503B-9343-3F1A-593924931C9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8747395" y="1972435"/>
            <a:ext cx="1231042" cy="475489"/>
          </a:xfrm>
          <a:prstGeom prst="rect">
            <a:avLst/>
          </a:prstGeom>
        </p:spPr>
      </p:pic>
      <p:pic>
        <p:nvPicPr>
          <p:cNvPr id="26" name="Kuva 25" descr="Ponsse">
            <a:extLst>
              <a:ext uri="{FF2B5EF4-FFF2-40B4-BE49-F238E27FC236}">
                <a16:creationId xmlns:a16="http://schemas.microsoft.com/office/drawing/2014/main" id="{69A89A38-B23B-7B70-8FB1-917E67F33EB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445096" y="2009465"/>
            <a:ext cx="1334838" cy="401430"/>
          </a:xfrm>
          <a:prstGeom prst="rect">
            <a:avLst/>
          </a:prstGeom>
        </p:spPr>
      </p:pic>
      <p:pic>
        <p:nvPicPr>
          <p:cNvPr id="28" name="Kuva 27" descr="Gofore">
            <a:extLst>
              <a:ext uri="{FF2B5EF4-FFF2-40B4-BE49-F238E27FC236}">
                <a16:creationId xmlns:a16="http://schemas.microsoft.com/office/drawing/2014/main" id="{EBA0AC3B-83C4-286A-FA8B-A3FFC6478F3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733752" y="4694568"/>
            <a:ext cx="1258329" cy="212824"/>
          </a:xfrm>
          <a:prstGeom prst="rect">
            <a:avLst/>
          </a:prstGeom>
        </p:spPr>
      </p:pic>
      <p:pic>
        <p:nvPicPr>
          <p:cNvPr id="27" name="Kuva 26" descr="Kalmar&#10;">
            <a:extLst>
              <a:ext uri="{FF2B5EF4-FFF2-40B4-BE49-F238E27FC236}">
                <a16:creationId xmlns:a16="http://schemas.microsoft.com/office/drawing/2014/main" id="{EB9970A8-B581-C65D-FEC3-0CBB50A82330}"/>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t="-48212" b="-48212"/>
          <a:stretch/>
        </p:blipFill>
        <p:spPr>
          <a:xfrm>
            <a:off x="10380423" y="4467001"/>
            <a:ext cx="1464184" cy="667957"/>
          </a:xfrm>
          <a:prstGeom prst="rect">
            <a:avLst/>
          </a:prstGeom>
        </p:spPr>
      </p:pic>
      <p:pic>
        <p:nvPicPr>
          <p:cNvPr id="29" name="Kuva 28" descr="Nokia">
            <a:extLst>
              <a:ext uri="{FF2B5EF4-FFF2-40B4-BE49-F238E27FC236}">
                <a16:creationId xmlns:a16="http://schemas.microsoft.com/office/drawing/2014/main" id="{04CB9E9A-20FC-89AB-792A-025BA1BDB0A8}"/>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8607444" y="2776410"/>
            <a:ext cx="1510945" cy="655568"/>
          </a:xfrm>
          <a:prstGeom prst="rect">
            <a:avLst/>
          </a:prstGeom>
        </p:spPr>
      </p:pic>
      <p:pic>
        <p:nvPicPr>
          <p:cNvPr id="31" name="Kuva 30" descr="Fastems">
            <a:extLst>
              <a:ext uri="{FF2B5EF4-FFF2-40B4-BE49-F238E27FC236}">
                <a16:creationId xmlns:a16="http://schemas.microsoft.com/office/drawing/2014/main" id="{ED851183-021D-E55D-F0F0-2D92925D8CE7}"/>
              </a:ext>
            </a:extLst>
          </p:cNvPr>
          <p:cNvPicPr>
            <a:picLocks noChangeAspect="1"/>
          </p:cNvPicPr>
          <p:nvPr/>
        </p:nvPicPr>
        <p:blipFill>
          <a:blip r:embed="rId15" cstate="print">
            <a:extLst>
              <a:ext uri="{28A0092B-C50C-407E-A947-70E740481C1C}">
                <a14:useLocalDpi xmlns:a14="http://schemas.microsoft.com/office/drawing/2010/main"/>
              </a:ext>
            </a:extLst>
          </a:blip>
          <a:srcRect t="15888" b="15888"/>
          <a:stretch/>
        </p:blipFill>
        <p:spPr>
          <a:xfrm>
            <a:off x="10412952" y="2840105"/>
            <a:ext cx="1399127" cy="528177"/>
          </a:xfrm>
          <a:prstGeom prst="rect">
            <a:avLst/>
          </a:prstGeom>
        </p:spPr>
      </p:pic>
      <p:pic>
        <p:nvPicPr>
          <p:cNvPr id="30" name="Kuva 29" descr="Metso">
            <a:extLst>
              <a:ext uri="{FF2B5EF4-FFF2-40B4-BE49-F238E27FC236}">
                <a16:creationId xmlns:a16="http://schemas.microsoft.com/office/drawing/2014/main" id="{E5CE9005-923D-1C03-00B1-0D1CE1631C10}"/>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659602" y="5428022"/>
            <a:ext cx="1406629" cy="416714"/>
          </a:xfrm>
          <a:prstGeom prst="rect">
            <a:avLst/>
          </a:prstGeom>
        </p:spPr>
      </p:pic>
      <p:pic>
        <p:nvPicPr>
          <p:cNvPr id="32" name="Kuva 31" descr="Aac technologies">
            <a:extLst>
              <a:ext uri="{FF2B5EF4-FFF2-40B4-BE49-F238E27FC236}">
                <a16:creationId xmlns:a16="http://schemas.microsoft.com/office/drawing/2014/main" id="{F3168C2A-7841-1451-28F6-78C4D76F1B29}"/>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0196969" y="5481464"/>
            <a:ext cx="1831093" cy="309829"/>
          </a:xfrm>
          <a:prstGeom prst="rect">
            <a:avLst/>
          </a:prstGeom>
        </p:spPr>
      </p:pic>
      <p:sp>
        <p:nvSpPr>
          <p:cNvPr id="34" name="Tekstiruutu 24">
            <a:extLst>
              <a:ext uri="{FF2B5EF4-FFF2-40B4-BE49-F238E27FC236}">
                <a16:creationId xmlns:a16="http://schemas.microsoft.com/office/drawing/2014/main" id="{206ECE68-64AA-A939-1963-CC8164DE5923}"/>
              </a:ext>
              <a:ext uri="{C183D7F6-B498-43B3-948B-1728B52AA6E4}">
                <adec:decorative xmlns:adec="http://schemas.microsoft.com/office/drawing/2017/decorative" val="1"/>
              </a:ext>
            </a:extLst>
          </p:cNvPr>
          <p:cNvSpPr txBox="1">
            <a:spLocks noChangeArrowheads="1"/>
          </p:cNvSpPr>
          <p:nvPr/>
        </p:nvSpPr>
        <p:spPr bwMode="auto">
          <a:xfrm>
            <a:off x="5253550"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rPr>
              <a:t>Kuva: Visit Tampere </a:t>
            </a:r>
            <a:r>
              <a:rPr lang="fi-FI" altLang="fi-FI" sz="1200">
                <a:solidFill>
                  <a:schemeClr val="bg1"/>
                </a:solidFill>
                <a:latin typeface="Calibri" panose="020F0502020204030204"/>
              </a:rPr>
              <a:t>/</a:t>
            </a:r>
            <a:r>
              <a:rPr lang="fi-FI" altLang="fi-FI" sz="1200" err="1">
                <a:solidFill>
                  <a:schemeClr val="bg1"/>
                </a:solidFill>
                <a:latin typeface="Calibri" panose="020F0502020204030204"/>
              </a:rPr>
              <a:t>Smartrac</a:t>
            </a:r>
            <a:r>
              <a:rPr lang="fi-FI" altLang="fi-FI" sz="1200">
                <a:solidFill>
                  <a:schemeClr val="bg1"/>
                </a:solidFill>
                <a:latin typeface="Calibri" panose="020F0502020204030204"/>
              </a:rPr>
              <a:t> / Laura </a:t>
            </a:r>
            <a:r>
              <a:rPr lang="fi-FI" altLang="fi-FI" sz="1200" err="1">
                <a:solidFill>
                  <a:schemeClr val="bg1"/>
                </a:solidFill>
                <a:latin typeface="Calibri" panose="020F0502020204030204"/>
              </a:rPr>
              <a:t>Vanzo</a:t>
            </a:r>
            <a:endParaRPr kumimoji="0" lang="fi-FI" altLang="fi-FI" sz="12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267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uva 21">
            <a:extLst>
              <a:ext uri="{FF2B5EF4-FFF2-40B4-BE49-F238E27FC236}">
                <a16:creationId xmlns:a16="http://schemas.microsoft.com/office/drawing/2014/main" id="{3C1C8800-9147-68EB-1D5B-AE1F8711A7F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A4D03EE2-F710-1B61-D971-697AACFE1722}"/>
              </a:ext>
              <a:ext uri="{C183D7F6-B498-43B3-948B-1728B52AA6E4}">
                <adec:decorative xmlns:adec="http://schemas.microsoft.com/office/drawing/2017/decorative" val="1"/>
              </a:ext>
            </a:extLst>
          </p:cNvPr>
          <p:cNvSpPr>
            <a:spLocks/>
          </p:cNvSpPr>
          <p:nvPr/>
        </p:nvSpPr>
        <p:spPr>
          <a:xfrm>
            <a:off x="0" y="0"/>
            <a:ext cx="5269312" cy="6858000"/>
          </a:xfrm>
          <a:prstGeom prst="rect">
            <a:avLst/>
          </a:prstGeom>
          <a:solidFill>
            <a:schemeClr val="tx2">
              <a:lumMod val="75000"/>
              <a:alpha val="828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Otsikko 1">
            <a:extLst>
              <a:ext uri="{FF2B5EF4-FFF2-40B4-BE49-F238E27FC236}">
                <a16:creationId xmlns:a16="http://schemas.microsoft.com/office/drawing/2014/main" id="{2821273A-355E-6263-976D-3B0E5CC112DA}"/>
              </a:ext>
            </a:extLst>
          </p:cNvPr>
          <p:cNvSpPr>
            <a:spLocks noGrp="1"/>
          </p:cNvSpPr>
          <p:nvPr>
            <p:ph type="title"/>
          </p:nvPr>
        </p:nvSpPr>
        <p:spPr>
          <a:xfrm>
            <a:off x="437370" y="815864"/>
            <a:ext cx="4909072" cy="1032783"/>
          </a:xfrm>
        </p:spPr>
        <p:txBody>
          <a:bodyPr/>
          <a:lstStyle/>
          <a:p>
            <a:r>
              <a:rPr lang="fi-FI" sz="2800">
                <a:solidFill>
                  <a:schemeClr val="bg1"/>
                </a:solidFill>
              </a:rPr>
              <a:t>Maaperä </a:t>
            </a:r>
            <a:br>
              <a:rPr lang="fi-FI">
                <a:solidFill>
                  <a:schemeClr val="bg1"/>
                </a:solidFill>
              </a:rPr>
            </a:br>
            <a:r>
              <a:rPr lang="fi-FI">
                <a:solidFill>
                  <a:schemeClr val="bg1"/>
                </a:solidFill>
              </a:rPr>
              <a:t>UUSILLE IDEOILLE</a:t>
            </a:r>
          </a:p>
        </p:txBody>
      </p:sp>
      <p:sp>
        <p:nvSpPr>
          <p:cNvPr id="3" name="Sisällön paikkamerkki 2">
            <a:extLst>
              <a:ext uri="{FF2B5EF4-FFF2-40B4-BE49-F238E27FC236}">
                <a16:creationId xmlns:a16="http://schemas.microsoft.com/office/drawing/2014/main" id="{B0D6BD2B-663B-9ECC-5E2D-151921816854}"/>
              </a:ext>
            </a:extLst>
          </p:cNvPr>
          <p:cNvSpPr>
            <a:spLocks noGrp="1"/>
          </p:cNvSpPr>
          <p:nvPr>
            <p:ph sz="quarter" idx="15"/>
          </p:nvPr>
        </p:nvSpPr>
        <p:spPr>
          <a:xfrm>
            <a:off x="397028" y="1852163"/>
            <a:ext cx="4728165" cy="4163079"/>
          </a:xfrm>
        </p:spPr>
        <p:txBody>
          <a:bodyPr>
            <a:noAutofit/>
          </a:bodyPr>
          <a:lstStyle/>
          <a:p>
            <a:pPr marL="0" indent="0">
              <a:lnSpc>
                <a:spcPts val="2700"/>
              </a:lnSpc>
              <a:spcBef>
                <a:spcPts val="400"/>
              </a:spcBef>
              <a:spcAft>
                <a:spcPts val="600"/>
              </a:spcAft>
              <a:buNone/>
            </a:pPr>
            <a:r>
              <a:rPr lang="fi-FI">
                <a:solidFill>
                  <a:schemeClr val="bg1"/>
                </a:solidFill>
              </a:rPr>
              <a:t>Olemme Suomen aktiivisimpia </a:t>
            </a:r>
            <a:br>
              <a:rPr lang="fi-FI">
                <a:solidFill>
                  <a:schemeClr val="bg1"/>
                </a:solidFill>
              </a:rPr>
            </a:br>
            <a:r>
              <a:rPr lang="fi-FI">
                <a:solidFill>
                  <a:schemeClr val="bg1"/>
                </a:solidFill>
              </a:rPr>
              <a:t>startup-kaupunkeja</a:t>
            </a:r>
          </a:p>
          <a:p>
            <a:pPr marL="0" indent="0">
              <a:lnSpc>
                <a:spcPts val="2700"/>
              </a:lnSpc>
              <a:buNone/>
            </a:pPr>
            <a:r>
              <a:rPr lang="fi-FI" b="1">
                <a:solidFill>
                  <a:schemeClr val="bg1"/>
                </a:solidFill>
              </a:rPr>
              <a:t>VETOVOIMAINEN YMPÄRISTÖ</a:t>
            </a:r>
          </a:p>
          <a:p>
            <a:pPr>
              <a:lnSpc>
                <a:spcPts val="2700"/>
              </a:lnSpc>
              <a:spcBef>
                <a:spcPts val="400"/>
              </a:spcBef>
              <a:buClr>
                <a:srgbClr val="5BCBEB"/>
              </a:buClr>
            </a:pPr>
            <a:r>
              <a:rPr lang="fi-FI">
                <a:solidFill>
                  <a:schemeClr val="bg1"/>
                </a:solidFill>
              </a:rPr>
              <a:t>Koulutetun työvoiman hyvä </a:t>
            </a:r>
            <a:br>
              <a:rPr lang="fi-FI">
                <a:solidFill>
                  <a:schemeClr val="bg1"/>
                </a:solidFill>
              </a:rPr>
            </a:br>
            <a:r>
              <a:rPr lang="fi-FI">
                <a:solidFill>
                  <a:schemeClr val="bg1"/>
                </a:solidFill>
              </a:rPr>
              <a:t>saatavuus</a:t>
            </a:r>
          </a:p>
          <a:p>
            <a:pPr>
              <a:lnSpc>
                <a:spcPts val="2700"/>
              </a:lnSpc>
              <a:spcBef>
                <a:spcPts val="400"/>
              </a:spcBef>
              <a:buClr>
                <a:srgbClr val="5BCBEB"/>
              </a:buClr>
            </a:pPr>
            <a:r>
              <a:rPr lang="fi-FI">
                <a:solidFill>
                  <a:schemeClr val="bg1"/>
                </a:solidFill>
              </a:rPr>
              <a:t>Edullisempaa kuin pääkaupunkiseudulla</a:t>
            </a:r>
          </a:p>
          <a:p>
            <a:pPr>
              <a:lnSpc>
                <a:spcPts val="2700"/>
              </a:lnSpc>
              <a:spcBef>
                <a:spcPts val="400"/>
              </a:spcBef>
              <a:buClr>
                <a:srgbClr val="5BCBEB"/>
              </a:buClr>
            </a:pPr>
            <a:r>
              <a:rPr lang="fi-FI">
                <a:solidFill>
                  <a:schemeClr val="bg1"/>
                </a:solidFill>
              </a:rPr>
              <a:t>Korkeakouluyhteistyöstä </a:t>
            </a:r>
            <a:br>
              <a:rPr lang="fi-FI">
                <a:solidFill>
                  <a:schemeClr val="bg1"/>
                </a:solidFill>
              </a:rPr>
            </a:br>
            <a:r>
              <a:rPr lang="fi-FI">
                <a:solidFill>
                  <a:schemeClr val="bg1"/>
                </a:solidFill>
              </a:rPr>
              <a:t>osaajia ja ideoita</a:t>
            </a:r>
          </a:p>
          <a:p>
            <a:pPr>
              <a:lnSpc>
                <a:spcPts val="2700"/>
              </a:lnSpc>
              <a:spcBef>
                <a:spcPts val="400"/>
              </a:spcBef>
              <a:buClr>
                <a:srgbClr val="5BCBEB"/>
              </a:buClr>
            </a:pPr>
            <a:r>
              <a:rPr lang="fi-FI">
                <a:solidFill>
                  <a:schemeClr val="bg1"/>
                </a:solidFill>
              </a:rPr>
              <a:t>Keskeinen sijainti</a:t>
            </a:r>
          </a:p>
        </p:txBody>
      </p:sp>
      <p:sp>
        <p:nvSpPr>
          <p:cNvPr id="4" name="Päivämäärän paikkamerkki 3">
            <a:extLst>
              <a:ext uri="{FF2B5EF4-FFF2-40B4-BE49-F238E27FC236}">
                <a16:creationId xmlns:a16="http://schemas.microsoft.com/office/drawing/2014/main" id="{8863963B-7296-BC17-0B8E-F0CCC22E884B}"/>
              </a:ext>
              <a:ext uri="{C183D7F6-B498-43B3-948B-1728B52AA6E4}">
                <adec:decorative xmlns:adec="http://schemas.microsoft.com/office/drawing/2017/decorative" val="1"/>
              </a:ext>
            </a:extLst>
          </p:cNvPr>
          <p:cNvSpPr>
            <a:spLocks noGrp="1"/>
          </p:cNvSpPr>
          <p:nvPr>
            <p:ph type="dt" sz="half" idx="2"/>
          </p:nvPr>
        </p:nvSpPr>
        <p:spPr/>
        <p:txBody>
          <a:bodyPr/>
          <a:lstStyle/>
          <a:p>
            <a:fld id="{A20F7C3C-2574-0848-A079-CE40710EF26B}" type="datetime1">
              <a:rPr lang="fi-FI" smtClean="0">
                <a:solidFill>
                  <a:schemeClr val="bg1"/>
                </a:solidFill>
              </a:rPr>
              <a:t>12.6.2025</a:t>
            </a:fld>
            <a:endParaRPr lang="fi-FI">
              <a:solidFill>
                <a:schemeClr val="bg1"/>
              </a:solidFill>
            </a:endParaRPr>
          </a:p>
        </p:txBody>
      </p:sp>
      <p:sp>
        <p:nvSpPr>
          <p:cNvPr id="5" name="Dian numeron paikkamerkki 4">
            <a:extLst>
              <a:ext uri="{FF2B5EF4-FFF2-40B4-BE49-F238E27FC236}">
                <a16:creationId xmlns:a16="http://schemas.microsoft.com/office/drawing/2014/main" id="{06A74D54-5914-CCCB-3338-64A2AF01D1EB}"/>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16</a:t>
            </a:fld>
            <a:endParaRPr lang="fi-FI">
              <a:solidFill>
                <a:schemeClr val="bg1"/>
              </a:solidFill>
            </a:endParaRPr>
          </a:p>
        </p:txBody>
      </p:sp>
      <p:grpSp>
        <p:nvGrpSpPr>
          <p:cNvPr id="12" name="Group 11">
            <a:extLst>
              <a:ext uri="{FF2B5EF4-FFF2-40B4-BE49-F238E27FC236}">
                <a16:creationId xmlns:a16="http://schemas.microsoft.com/office/drawing/2014/main" id="{86B07D02-FE53-9B82-D57E-F674AE69121A}"/>
              </a:ext>
              <a:ext uri="{C183D7F6-B498-43B3-948B-1728B52AA6E4}">
                <adec:decorative xmlns:adec="http://schemas.microsoft.com/office/drawing/2017/decorative" val="1"/>
              </a:ext>
            </a:extLst>
          </p:cNvPr>
          <p:cNvGrpSpPr/>
          <p:nvPr/>
        </p:nvGrpSpPr>
        <p:grpSpPr>
          <a:xfrm>
            <a:off x="8873434" y="523020"/>
            <a:ext cx="2511742" cy="4331936"/>
            <a:chOff x="10506456" y="1518447"/>
            <a:chExt cx="1442363" cy="2487606"/>
          </a:xfrm>
        </p:grpSpPr>
        <p:pic>
          <p:nvPicPr>
            <p:cNvPr id="9" name="Kuva 8" descr="Suomen kartta.">
              <a:extLst>
                <a:ext uri="{FF2B5EF4-FFF2-40B4-BE49-F238E27FC236}">
                  <a16:creationId xmlns:a16="http://schemas.microsoft.com/office/drawing/2014/main" id="{6BD31AD3-ABD1-B0F3-A229-68AF0F0F4222}"/>
                </a:ext>
              </a:extLst>
            </p:cNvPr>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10506456" y="1518447"/>
              <a:ext cx="1442363" cy="2487606"/>
            </a:xfrm>
            <a:prstGeom prst="rect">
              <a:avLst/>
            </a:prstGeom>
          </p:spPr>
        </p:pic>
        <p:sp>
          <p:nvSpPr>
            <p:cNvPr id="11" name="Ellipsi 10" descr="Tampere merkittynä Suomen karttaan.">
              <a:extLst>
                <a:ext uri="{FF2B5EF4-FFF2-40B4-BE49-F238E27FC236}">
                  <a16:creationId xmlns:a16="http://schemas.microsoft.com/office/drawing/2014/main" id="{D41DDA58-5023-AC7F-C3A5-48080640068B}"/>
                </a:ext>
                <a:ext uri="{C183D7F6-B498-43B3-948B-1728B52AA6E4}">
                  <adec:decorative xmlns:adec="http://schemas.microsoft.com/office/drawing/2017/decorative" val="0"/>
                </a:ext>
              </a:extLst>
            </p:cNvPr>
            <p:cNvSpPr/>
            <p:nvPr/>
          </p:nvSpPr>
          <p:spPr>
            <a:xfrm>
              <a:off x="10905796" y="3292719"/>
              <a:ext cx="211005" cy="211005"/>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srgbClr val="CB4A6C"/>
                </a:solidFill>
                <a:effectLst/>
                <a:uLnTx/>
                <a:uFillTx/>
                <a:latin typeface="Calibri" panose="020F0502020204030204"/>
                <a:ea typeface="+mn-ea"/>
                <a:cs typeface="+mn-cs"/>
              </a:endParaRPr>
            </a:p>
          </p:txBody>
        </p:sp>
      </p:grpSp>
      <p:sp>
        <p:nvSpPr>
          <p:cNvPr id="7" name="Tekstiruutu 24">
            <a:extLst>
              <a:ext uri="{FF2B5EF4-FFF2-40B4-BE49-F238E27FC236}">
                <a16:creationId xmlns:a16="http://schemas.microsoft.com/office/drawing/2014/main" id="{D0BABC0C-55B7-D925-E4E4-54BEF55714F7}"/>
              </a:ext>
              <a:ext uri="{C183D7F6-B498-43B3-948B-1728B52AA6E4}">
                <adec:decorative xmlns:adec="http://schemas.microsoft.com/office/drawing/2017/decorative" val="1"/>
              </a:ext>
            </a:extLst>
          </p:cNvPr>
          <p:cNvSpPr txBox="1">
            <a:spLocks noChangeArrowheads="1"/>
          </p:cNvSpPr>
          <p:nvPr/>
        </p:nvSpPr>
        <p:spPr bwMode="auto">
          <a:xfrm>
            <a:off x="7232585" y="6399907"/>
            <a:ext cx="3003283" cy="45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Kuva: </a:t>
            </a:r>
            <a:r>
              <a:rPr kumimoji="0" lang="en-GB" altLang="fi-FI" sz="1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Visit</a:t>
            </a: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Tampere / Mirella </a:t>
            </a:r>
            <a:r>
              <a:rPr lang="en-GB" altLang="fi-FI" sz="1200">
                <a:solidFill>
                  <a:srgbClr val="FFFFFF"/>
                </a:solidFill>
              </a:rPr>
              <a:t>M</a:t>
            </a:r>
            <a:r>
              <a:rPr kumimoji="0" lang="en-GB" altLang="fi-FI" sz="1200" b="0" i="0" u="none" strike="noStrike" kern="1200" cap="none" spc="0" normalizeH="0" baseline="0" noProof="0" err="1">
                <a:ln>
                  <a:noFill/>
                </a:ln>
                <a:solidFill>
                  <a:srgbClr val="FFFFFF"/>
                </a:solidFill>
                <a:effectLst/>
                <a:uLnTx/>
                <a:uFillTx/>
                <a:latin typeface="Calibri" panose="020F0502020204030204" pitchFamily="34" charset="0"/>
                <a:ea typeface="+mn-ea"/>
                <a:cs typeface="+mn-cs"/>
              </a:rPr>
              <a:t>ellonmaa</a:t>
            </a:r>
            <a:endParaRPr kumimoji="0" lang="fi-FI"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pic>
        <p:nvPicPr>
          <p:cNvPr id="8" name="Kuva 18">
            <a:extLst>
              <a:ext uri="{FF2B5EF4-FFF2-40B4-BE49-F238E27FC236}">
                <a16:creationId xmlns:a16="http://schemas.microsoft.com/office/drawing/2014/main" id="{7B116E10-F047-8624-978B-82C16B4D719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3" name="Kuva 19">
            <a:extLst>
              <a:ext uri="{FF2B5EF4-FFF2-40B4-BE49-F238E27FC236}">
                <a16:creationId xmlns:a16="http://schemas.microsoft.com/office/drawing/2014/main" id="{4909E89B-5BFB-BD95-EE12-D723435DCDAC}"/>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482802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descr="Nuori nainen käytävällä.">
            <a:extLst>
              <a:ext uri="{FF2B5EF4-FFF2-40B4-BE49-F238E27FC236}">
                <a16:creationId xmlns:a16="http://schemas.microsoft.com/office/drawing/2014/main" id="{BF093525-D57F-BDED-D38F-72CF3DF1C84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088" y="0"/>
            <a:ext cx="12222178" cy="6858000"/>
          </a:xfrm>
          <a:prstGeom prst="rect">
            <a:avLst/>
          </a:prstGeom>
        </p:spPr>
      </p:pic>
      <p:sp>
        <p:nvSpPr>
          <p:cNvPr id="2" name="Suorakulmio 13">
            <a:extLst>
              <a:ext uri="{FF2B5EF4-FFF2-40B4-BE49-F238E27FC236}">
                <a16:creationId xmlns:a16="http://schemas.microsoft.com/office/drawing/2014/main" id="{AA01EAC2-FB65-9D41-0899-F6D26CE280F3}"/>
              </a:ext>
              <a:ext uri="{C183D7F6-B498-43B3-948B-1728B52AA6E4}">
                <adec:decorative xmlns:adec="http://schemas.microsoft.com/office/drawing/2017/decorative" val="1"/>
              </a:ext>
            </a:extLst>
          </p:cNvPr>
          <p:cNvSpPr/>
          <p:nvPr/>
        </p:nvSpPr>
        <p:spPr>
          <a:xfrm>
            <a:off x="0" y="1"/>
            <a:ext cx="5498123" cy="6857999"/>
          </a:xfrm>
          <a:prstGeom prst="rect">
            <a:avLst/>
          </a:prstGeom>
          <a:gradFill>
            <a:gsLst>
              <a:gs pos="48000">
                <a:schemeClr val="tx1">
                  <a:alpha val="44137"/>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5">
            <a:extLst>
              <a:ext uri="{FF2B5EF4-FFF2-40B4-BE49-F238E27FC236}">
                <a16:creationId xmlns:a16="http://schemas.microsoft.com/office/drawing/2014/main" id="{44B02941-3556-DBCA-2C0E-2A76E9B99AF2}"/>
              </a:ext>
            </a:extLst>
          </p:cNvPr>
          <p:cNvSpPr>
            <a:spLocks noGrp="1"/>
          </p:cNvSpPr>
          <p:nvPr>
            <p:ph type="title"/>
          </p:nvPr>
        </p:nvSpPr>
        <p:spPr>
          <a:xfrm>
            <a:off x="338758" y="913784"/>
            <a:ext cx="5581396" cy="1102583"/>
          </a:xfrm>
        </p:spPr>
        <p:txBody>
          <a:bodyPr/>
          <a:lstStyle/>
          <a:p>
            <a:r>
              <a:rPr lang="fi-FI">
                <a:solidFill>
                  <a:schemeClr val="bg1"/>
                </a:solidFill>
                <a:latin typeface="Montserrat Black" pitchFamily="2" charset="77"/>
              </a:rPr>
              <a:t>PANOSTAMME KOULUTUKSEEN</a:t>
            </a:r>
          </a:p>
        </p:txBody>
      </p:sp>
      <p:sp>
        <p:nvSpPr>
          <p:cNvPr id="4" name="Päivämäärän paikkamerkki 3">
            <a:extLst>
              <a:ext uri="{FF2B5EF4-FFF2-40B4-BE49-F238E27FC236}">
                <a16:creationId xmlns:a16="http://schemas.microsoft.com/office/drawing/2014/main" id="{842CD238-5DBB-5593-4BB6-4460E08CEF65}"/>
              </a:ext>
              <a:ext uri="{C183D7F6-B498-43B3-948B-1728B52AA6E4}">
                <adec:decorative xmlns:adec="http://schemas.microsoft.com/office/drawing/2017/decorative" val="1"/>
              </a:ext>
            </a:extLst>
          </p:cNvPr>
          <p:cNvSpPr>
            <a:spLocks noGrp="1"/>
          </p:cNvSpPr>
          <p:nvPr>
            <p:ph type="dt" sz="half" idx="2"/>
          </p:nvPr>
        </p:nvSpPr>
        <p:spPr/>
        <p:txBody>
          <a:bodyPr/>
          <a:lstStyle/>
          <a:p>
            <a:fld id="{DCEA8DAB-19DF-AC40-A236-9374FD38AA4B}" type="datetime1">
              <a:rPr lang="fi-FI" smtClean="0">
                <a:solidFill>
                  <a:schemeClr val="bg1"/>
                </a:solidFill>
              </a:rPr>
              <a:t>12.6.2025</a:t>
            </a:fld>
            <a:endParaRPr lang="fi-FI">
              <a:solidFill>
                <a:schemeClr val="bg1"/>
              </a:solidFill>
            </a:endParaRPr>
          </a:p>
        </p:txBody>
      </p:sp>
      <p:sp>
        <p:nvSpPr>
          <p:cNvPr id="5" name="Dian numeron paikkamerkki 4">
            <a:extLst>
              <a:ext uri="{FF2B5EF4-FFF2-40B4-BE49-F238E27FC236}">
                <a16:creationId xmlns:a16="http://schemas.microsoft.com/office/drawing/2014/main" id="{437F8050-EB2D-A58D-C3FD-96F1338F99EF}"/>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17</a:t>
            </a:fld>
            <a:endParaRPr lang="fi-FI">
              <a:solidFill>
                <a:schemeClr val="bg1"/>
              </a:solidFill>
            </a:endParaRPr>
          </a:p>
        </p:txBody>
      </p:sp>
      <p:sp>
        <p:nvSpPr>
          <p:cNvPr id="10" name="Tekstiruutu 24">
            <a:extLst>
              <a:ext uri="{FF2B5EF4-FFF2-40B4-BE49-F238E27FC236}">
                <a16:creationId xmlns:a16="http://schemas.microsoft.com/office/drawing/2014/main" id="{1D50E12E-912B-BD83-4CE6-37A6095FBB89}"/>
              </a:ext>
              <a:ext uri="{C183D7F6-B498-43B3-948B-1728B52AA6E4}">
                <adec:decorative xmlns:adec="http://schemas.microsoft.com/office/drawing/2017/decorative" val="1"/>
              </a:ext>
            </a:extLst>
          </p:cNvPr>
          <p:cNvSpPr txBox="1">
            <a:spLocks noChangeArrowheads="1"/>
          </p:cNvSpPr>
          <p:nvPr/>
        </p:nvSpPr>
        <p:spPr bwMode="auto">
          <a:xfrm>
            <a:off x="2325755" y="6283992"/>
            <a:ext cx="3810001" cy="4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lvl="0" algn="l" eaLnBrk="1" hangingPunct="1">
              <a:spcBef>
                <a:spcPct val="0"/>
              </a:spcBef>
              <a:buClrTx/>
              <a:buNone/>
              <a:defRPr/>
            </a:pPr>
            <a:endParaRPr kumimoji="0" lang="fi-FI"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1" name="Suorakulmio 10">
            <a:extLst>
              <a:ext uri="{FF2B5EF4-FFF2-40B4-BE49-F238E27FC236}">
                <a16:creationId xmlns:a16="http://schemas.microsoft.com/office/drawing/2014/main" id="{DC517476-9730-F752-6C27-960B967DB14B}"/>
              </a:ext>
              <a:ext uri="{C183D7F6-B498-43B3-948B-1728B52AA6E4}">
                <adec:decorative xmlns:adec="http://schemas.microsoft.com/office/drawing/2017/decorative" val="1"/>
              </a:ext>
            </a:extLst>
          </p:cNvPr>
          <p:cNvSpPr/>
          <p:nvPr/>
        </p:nvSpPr>
        <p:spPr>
          <a:xfrm>
            <a:off x="7367120" y="6404977"/>
            <a:ext cx="2725426" cy="276999"/>
          </a:xfrm>
          <a:prstGeom prst="rect">
            <a:avLst/>
          </a:prstGeom>
          <a:effectLst/>
        </p:spPr>
        <p:txBody>
          <a:bodyPr wrap="none">
            <a:spAutoFit/>
          </a:bodyPr>
          <a:lstStyle/>
          <a:p>
            <a:r>
              <a:rPr lang="en-GB" altLang="fi-FI" sz="1200">
                <a:solidFill>
                  <a:srgbClr val="FFFFFF"/>
                </a:solidFill>
                <a:latin typeface="Calibri" panose="020F0502020204030204" pitchFamily="34" charset="0"/>
              </a:rPr>
              <a:t>Kuva: Visit Tampere / Mirella </a:t>
            </a:r>
            <a:r>
              <a:rPr lang="en-GB" altLang="fi-FI" sz="1200" err="1">
                <a:solidFill>
                  <a:srgbClr val="FFFFFF"/>
                </a:solidFill>
                <a:latin typeface="Calibri" panose="020F0502020204030204" pitchFamily="34" charset="0"/>
              </a:rPr>
              <a:t>Mellonmaa</a:t>
            </a:r>
            <a:endParaRPr lang="fi-FI" sz="1200"/>
          </a:p>
        </p:txBody>
      </p:sp>
      <p:pic>
        <p:nvPicPr>
          <p:cNvPr id="12" name="Kuva 11">
            <a:extLst>
              <a:ext uri="{FF2B5EF4-FFF2-40B4-BE49-F238E27FC236}">
                <a16:creationId xmlns:a16="http://schemas.microsoft.com/office/drawing/2014/main" id="{6757BCA8-8D6D-401C-BF12-A4E36E62CF0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3" name="Kuva 12">
            <a:extLst>
              <a:ext uri="{FF2B5EF4-FFF2-40B4-BE49-F238E27FC236}">
                <a16:creationId xmlns:a16="http://schemas.microsoft.com/office/drawing/2014/main" id="{FF092F21-FC33-86D0-C70F-132120DB0B7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4" name="Ellipsi 13">
            <a:extLst>
              <a:ext uri="{FF2B5EF4-FFF2-40B4-BE49-F238E27FC236}">
                <a16:creationId xmlns:a16="http://schemas.microsoft.com/office/drawing/2014/main" id="{A13B1B33-4698-0921-B6E8-E6E89DFCD909}"/>
              </a:ext>
              <a:ext uri="{C183D7F6-B498-43B3-948B-1728B52AA6E4}">
                <adec:decorative xmlns:adec="http://schemas.microsoft.com/office/drawing/2017/decorative" val="1"/>
              </a:ext>
            </a:extLst>
          </p:cNvPr>
          <p:cNvSpPr/>
          <p:nvPr/>
        </p:nvSpPr>
        <p:spPr>
          <a:xfrm>
            <a:off x="2383947" y="2399932"/>
            <a:ext cx="1948068" cy="1948068"/>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0000"/>
              </a:lnSpc>
              <a:spcBef>
                <a:spcPct val="0"/>
              </a:spcBef>
              <a:defRPr/>
            </a:pPr>
            <a:endParaRPr lang="fi-FI" sz="4000">
              <a:solidFill>
                <a:schemeClr val="bg1">
                  <a:lumMod val="75000"/>
                  <a:lumOff val="25000"/>
                </a:schemeClr>
              </a:solidFill>
            </a:endParaRPr>
          </a:p>
        </p:txBody>
      </p:sp>
      <p:sp>
        <p:nvSpPr>
          <p:cNvPr id="15" name="Ellipsi 14">
            <a:extLst>
              <a:ext uri="{FF2B5EF4-FFF2-40B4-BE49-F238E27FC236}">
                <a16:creationId xmlns:a16="http://schemas.microsoft.com/office/drawing/2014/main" id="{1C22EC41-4861-55A3-8E77-3C75367FF287}"/>
              </a:ext>
              <a:ext uri="{C183D7F6-B498-43B3-948B-1728B52AA6E4}">
                <adec:decorative xmlns:adec="http://schemas.microsoft.com/office/drawing/2017/decorative" val="1"/>
              </a:ext>
            </a:extLst>
          </p:cNvPr>
          <p:cNvSpPr/>
          <p:nvPr/>
        </p:nvSpPr>
        <p:spPr>
          <a:xfrm>
            <a:off x="4481804" y="3478144"/>
            <a:ext cx="2306752" cy="2306752"/>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0000"/>
              </a:lnSpc>
              <a:spcBef>
                <a:spcPct val="0"/>
              </a:spcBef>
              <a:defRPr/>
            </a:pPr>
            <a:endParaRPr lang="fi-FI" sz="4000">
              <a:solidFill>
                <a:schemeClr val="bg1">
                  <a:lumMod val="75000"/>
                  <a:lumOff val="25000"/>
                </a:schemeClr>
              </a:solidFill>
            </a:endParaRPr>
          </a:p>
        </p:txBody>
      </p:sp>
      <p:sp>
        <p:nvSpPr>
          <p:cNvPr id="17" name="Suorakulmio 16">
            <a:extLst>
              <a:ext uri="{FF2B5EF4-FFF2-40B4-BE49-F238E27FC236}">
                <a16:creationId xmlns:a16="http://schemas.microsoft.com/office/drawing/2014/main" id="{6E023218-710A-E60D-D6B8-9F911FD91E80}"/>
              </a:ext>
            </a:extLst>
          </p:cNvPr>
          <p:cNvSpPr/>
          <p:nvPr/>
        </p:nvSpPr>
        <p:spPr>
          <a:xfrm>
            <a:off x="2423999" y="2661653"/>
            <a:ext cx="1936847" cy="1366528"/>
          </a:xfrm>
          <a:prstGeom prst="rect">
            <a:avLst/>
          </a:prstGeom>
        </p:spPr>
        <p:txBody>
          <a:bodyPr wrap="square" anchor="ctr" anchorCtr="0">
            <a:spAutoFit/>
          </a:bodyPr>
          <a:lstStyle/>
          <a:p>
            <a:pPr algn="ctr">
              <a:lnSpc>
                <a:spcPct val="90000"/>
              </a:lnSpc>
              <a:spcBef>
                <a:spcPct val="0"/>
              </a:spcBef>
              <a:defRPr/>
            </a:pPr>
            <a:r>
              <a:rPr lang="fi-FI" sz="4400" b="1">
                <a:solidFill>
                  <a:srgbClr val="5BCBEB"/>
                </a:solidFill>
                <a:latin typeface="Montserrat Black" pitchFamily="2" charset="77"/>
              </a:rPr>
              <a:t>40 %</a:t>
            </a:r>
            <a:br>
              <a:rPr lang="fi-FI" b="1">
                <a:solidFill>
                  <a:schemeClr val="bg1"/>
                </a:solidFill>
                <a:latin typeface="Montserrat" pitchFamily="2" charset="77"/>
              </a:rPr>
            </a:br>
            <a:r>
              <a:rPr lang="fi-FI" sz="1600" b="1">
                <a:solidFill>
                  <a:schemeClr val="bg1"/>
                </a:solidFill>
                <a:latin typeface="Calibri" panose="020F0502020204030204" pitchFamily="34" charset="0"/>
                <a:cs typeface="Calibri" panose="020F0502020204030204" pitchFamily="34" charset="0"/>
              </a:rPr>
              <a:t>koko väestöstä </a:t>
            </a:r>
            <a:br>
              <a:rPr lang="fi-FI" sz="1600" b="1">
                <a:solidFill>
                  <a:schemeClr val="bg1"/>
                </a:solidFill>
                <a:latin typeface="Calibri" panose="020F0502020204030204" pitchFamily="34" charset="0"/>
                <a:cs typeface="Calibri" panose="020F0502020204030204" pitchFamily="34" charset="0"/>
              </a:rPr>
            </a:br>
            <a:r>
              <a:rPr lang="fi-FI" sz="1600" b="1">
                <a:solidFill>
                  <a:schemeClr val="bg1"/>
                </a:solidFill>
                <a:latin typeface="Calibri" panose="020F0502020204030204" pitchFamily="34" charset="0"/>
                <a:cs typeface="Calibri" panose="020F0502020204030204" pitchFamily="34" charset="0"/>
              </a:rPr>
              <a:t>on korkeakoulu-</a:t>
            </a:r>
            <a:r>
              <a:rPr lang="fi-FI" sz="1600" b="1" err="1">
                <a:solidFill>
                  <a:schemeClr val="bg1"/>
                </a:solidFill>
                <a:latin typeface="Calibri" panose="020F0502020204030204" pitchFamily="34" charset="0"/>
                <a:cs typeface="Calibri" panose="020F0502020204030204" pitchFamily="34" charset="0"/>
              </a:rPr>
              <a:t>tettuja</a:t>
            </a:r>
            <a:endParaRPr lang="fi-FI" sz="1600" b="1">
              <a:solidFill>
                <a:schemeClr val="bg1"/>
              </a:solidFill>
              <a:latin typeface="Calibri" panose="020F0502020204030204" pitchFamily="34" charset="0"/>
              <a:cs typeface="Calibri" panose="020F0502020204030204" pitchFamily="34" charset="0"/>
            </a:endParaRPr>
          </a:p>
        </p:txBody>
      </p:sp>
      <p:sp>
        <p:nvSpPr>
          <p:cNvPr id="16" name="Suorakulmio 15">
            <a:extLst>
              <a:ext uri="{FF2B5EF4-FFF2-40B4-BE49-F238E27FC236}">
                <a16:creationId xmlns:a16="http://schemas.microsoft.com/office/drawing/2014/main" id="{A9A22A19-566D-0C9A-EC9A-4417A59AEE96}"/>
              </a:ext>
            </a:extLst>
          </p:cNvPr>
          <p:cNvSpPr/>
          <p:nvPr/>
        </p:nvSpPr>
        <p:spPr>
          <a:xfrm>
            <a:off x="4842278" y="3837456"/>
            <a:ext cx="1648490" cy="1588127"/>
          </a:xfrm>
          <a:prstGeom prst="rect">
            <a:avLst/>
          </a:prstGeom>
        </p:spPr>
        <p:txBody>
          <a:bodyPr wrap="square" anchor="ctr" anchorCtr="0">
            <a:spAutoFit/>
          </a:bodyPr>
          <a:lstStyle/>
          <a:p>
            <a:pPr algn="ctr">
              <a:lnSpc>
                <a:spcPct val="90000"/>
              </a:lnSpc>
              <a:spcBef>
                <a:spcPct val="0"/>
              </a:spcBef>
              <a:defRPr/>
            </a:pPr>
            <a:r>
              <a:rPr lang="fi-FI" sz="4400" b="1">
                <a:solidFill>
                  <a:srgbClr val="5BCBEB"/>
                </a:solidFill>
                <a:latin typeface="Montserrat Black" pitchFamily="2" charset="77"/>
              </a:rPr>
              <a:t>79 %</a:t>
            </a:r>
            <a:br>
              <a:rPr lang="fi-FI" b="1">
                <a:solidFill>
                  <a:schemeClr val="bg1"/>
                </a:solidFill>
                <a:latin typeface="Montserrat" pitchFamily="2" charset="77"/>
              </a:rPr>
            </a:br>
            <a:r>
              <a:rPr lang="fi-FI" sz="1600" b="1">
                <a:solidFill>
                  <a:schemeClr val="bg1"/>
                </a:solidFill>
                <a:latin typeface="Calibri" panose="020F0502020204030204" pitchFamily="34" charset="0"/>
                <a:cs typeface="Calibri" panose="020F0502020204030204" pitchFamily="34" charset="0"/>
              </a:rPr>
              <a:t>yli 15-vuotiaista on suorittanut </a:t>
            </a:r>
            <a:br>
              <a:rPr lang="fi-FI" sz="1600" b="1">
                <a:solidFill>
                  <a:schemeClr val="bg1"/>
                </a:solidFill>
                <a:latin typeface="Calibri" panose="020F0502020204030204" pitchFamily="34" charset="0"/>
                <a:cs typeface="Calibri" panose="020F0502020204030204" pitchFamily="34" charset="0"/>
              </a:rPr>
            </a:br>
            <a:r>
              <a:rPr lang="fi-FI" sz="1600" b="1">
                <a:solidFill>
                  <a:schemeClr val="bg1"/>
                </a:solidFill>
                <a:latin typeface="Calibri" panose="020F0502020204030204" pitchFamily="34" charset="0"/>
                <a:cs typeface="Calibri" panose="020F0502020204030204" pitchFamily="34" charset="0"/>
              </a:rPr>
              <a:t>toisen asteen tutkinnon</a:t>
            </a:r>
          </a:p>
        </p:txBody>
      </p:sp>
    </p:spTree>
    <p:extLst>
      <p:ext uri="{BB962C8B-B14F-4D97-AF65-F5344CB8AC3E}">
        <p14:creationId xmlns:p14="http://schemas.microsoft.com/office/powerpoint/2010/main" val="4290219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D90BA079-5C83-3833-9AD3-40F2A51B7D4D}"/>
              </a:ext>
            </a:extLst>
          </p:cNvPr>
          <p:cNvSpPr>
            <a:spLocks noGrp="1"/>
          </p:cNvSpPr>
          <p:nvPr>
            <p:ph type="title"/>
          </p:nvPr>
        </p:nvSpPr>
        <p:spPr/>
        <p:txBody>
          <a:bodyPr/>
          <a:lstStyle/>
          <a:p>
            <a:r>
              <a:rPr lang="fi-FI"/>
              <a:t>Oppimista läpi elämän</a:t>
            </a:r>
            <a:br>
              <a:rPr lang="fi-FI"/>
            </a:br>
            <a:r>
              <a:rPr lang="fi-FI" sz="2400" b="0"/>
              <a:t>– TOINEN ASTE JA AIKUISKOULUTUS</a:t>
            </a:r>
          </a:p>
        </p:txBody>
      </p:sp>
      <p:sp>
        <p:nvSpPr>
          <p:cNvPr id="7" name="Sisällön paikkamerkki 6">
            <a:extLst>
              <a:ext uri="{FF2B5EF4-FFF2-40B4-BE49-F238E27FC236}">
                <a16:creationId xmlns:a16="http://schemas.microsoft.com/office/drawing/2014/main" id="{6AD38B0D-01F8-2B79-706B-F3388153CE32}"/>
              </a:ext>
            </a:extLst>
          </p:cNvPr>
          <p:cNvSpPr>
            <a:spLocks noGrp="1"/>
          </p:cNvSpPr>
          <p:nvPr>
            <p:ph sz="quarter" idx="15"/>
          </p:nvPr>
        </p:nvSpPr>
        <p:spPr>
          <a:xfrm>
            <a:off x="6487322" y="2496242"/>
            <a:ext cx="5175943" cy="4163079"/>
          </a:xfrm>
        </p:spPr>
        <p:txBody>
          <a:bodyPr vert="horz" lIns="91440" tIns="45720" rIns="91440" bIns="45720" rtlCol="0" anchor="t">
            <a:normAutofit/>
          </a:bodyPr>
          <a:lstStyle/>
          <a:p>
            <a:pPr marL="0" indent="0">
              <a:lnSpc>
                <a:spcPct val="90000"/>
              </a:lnSpc>
              <a:buNone/>
            </a:pPr>
            <a:r>
              <a:rPr lang="fi-FI" sz="2200" b="1">
                <a:latin typeface="Calibri" panose="020F0502020204030204" pitchFamily="34" charset="0"/>
                <a:cs typeface="Calibri" panose="020F0502020204030204" pitchFamily="34" charset="0"/>
              </a:rPr>
              <a:t>7 lukiota ja 1 aikuislukio</a:t>
            </a:r>
          </a:p>
          <a:p>
            <a:pPr>
              <a:lnSpc>
                <a:spcPct val="90000"/>
              </a:lnSpc>
            </a:pPr>
            <a:r>
              <a:rPr lang="fi-FI" sz="2200">
                <a:latin typeface="Calibri" panose="020F0502020204030204" pitchFamily="34" charset="0"/>
                <a:cs typeface="Calibri" panose="020F0502020204030204" pitchFamily="34" charset="0"/>
              </a:rPr>
              <a:t>Yli 4000 nuorta ja aikuista opiskelijaa</a:t>
            </a:r>
          </a:p>
          <a:p>
            <a:pPr marL="0" indent="0">
              <a:lnSpc>
                <a:spcPct val="90000"/>
              </a:lnSpc>
              <a:buNone/>
            </a:pPr>
            <a:r>
              <a:rPr lang="fi-FI" sz="2200" b="1">
                <a:latin typeface="Calibri" panose="020F0502020204030204" pitchFamily="34" charset="0"/>
                <a:cs typeface="Calibri" panose="020F0502020204030204" pitchFamily="34" charset="0"/>
              </a:rPr>
              <a:t>Tampereen seudun ammattiopisto </a:t>
            </a:r>
            <a:r>
              <a:rPr lang="fi-FI" sz="2200" b="1" err="1">
                <a:latin typeface="Calibri" panose="020F0502020204030204" pitchFamily="34" charset="0"/>
                <a:cs typeface="Calibri" panose="020F0502020204030204" pitchFamily="34" charset="0"/>
              </a:rPr>
              <a:t>Tredu</a:t>
            </a:r>
            <a:endParaRPr lang="fi-FI" sz="2200" b="1">
              <a:latin typeface="Calibri" panose="020F0502020204030204" pitchFamily="34" charset="0"/>
              <a:cs typeface="Calibri" panose="020F0502020204030204" pitchFamily="34" charset="0"/>
            </a:endParaRPr>
          </a:p>
          <a:p>
            <a:pPr>
              <a:lnSpc>
                <a:spcPct val="90000"/>
              </a:lnSpc>
            </a:pPr>
            <a:r>
              <a:rPr lang="fi-FI" sz="2200">
                <a:latin typeface="Calibri" panose="020F0502020204030204" pitchFamily="34" charset="0"/>
                <a:cs typeface="Calibri" panose="020F0502020204030204" pitchFamily="34" charset="0"/>
              </a:rPr>
              <a:t>17 000 nuorta ja aikuista opiskelijaa</a:t>
            </a:r>
          </a:p>
          <a:p>
            <a:pPr>
              <a:lnSpc>
                <a:spcPct val="90000"/>
              </a:lnSpc>
            </a:pPr>
            <a:r>
              <a:rPr lang="fi-FI" sz="2200">
                <a:latin typeface="Calibri" panose="020F0502020204030204" pitchFamily="34" charset="0"/>
                <a:cs typeface="Calibri" panose="020F0502020204030204" pitchFamily="34" charset="0"/>
              </a:rPr>
              <a:t>29 perustutkintoa ja </a:t>
            </a:r>
            <a:br>
              <a:rPr lang="fi-FI" sz="2200">
                <a:latin typeface="Calibri" panose="020F0502020204030204" pitchFamily="34" charset="0"/>
                <a:cs typeface="Calibri" panose="020F0502020204030204" pitchFamily="34" charset="0"/>
              </a:rPr>
            </a:br>
            <a:r>
              <a:rPr lang="fi-FI" sz="2200">
                <a:latin typeface="Calibri" panose="020F0502020204030204" pitchFamily="34" charset="0"/>
                <a:cs typeface="Calibri" panose="020F0502020204030204" pitchFamily="34" charset="0"/>
              </a:rPr>
              <a:t>21 ammattitutkintoa</a:t>
            </a:r>
            <a:endParaRPr lang="fi-FI" sz="2200">
              <a:latin typeface="Calibri" panose="020F0502020204030204" pitchFamily="34" charset="0"/>
              <a:ea typeface="Calibri"/>
              <a:cs typeface="Calibri" panose="020F0502020204030204" pitchFamily="34" charset="0"/>
            </a:endParaRPr>
          </a:p>
        </p:txBody>
      </p:sp>
      <p:sp>
        <p:nvSpPr>
          <p:cNvPr id="4" name="Päivämäärän paikkamerkki 3">
            <a:extLst>
              <a:ext uri="{FF2B5EF4-FFF2-40B4-BE49-F238E27FC236}">
                <a16:creationId xmlns:a16="http://schemas.microsoft.com/office/drawing/2014/main" id="{FACBFF56-DBED-F5A3-F5DB-9ED7669D645A}"/>
              </a:ext>
              <a:ext uri="{C183D7F6-B498-43B3-948B-1728B52AA6E4}">
                <adec:decorative xmlns:adec="http://schemas.microsoft.com/office/drawing/2017/decorative" val="1"/>
              </a:ext>
            </a:extLst>
          </p:cNvPr>
          <p:cNvSpPr>
            <a:spLocks noGrp="1"/>
          </p:cNvSpPr>
          <p:nvPr>
            <p:ph type="dt" sz="half" idx="2"/>
          </p:nvPr>
        </p:nvSpPr>
        <p:spPr/>
        <p:txBody>
          <a:bodyPr/>
          <a:lstStyle/>
          <a:p>
            <a:fld id="{7B6FBF6D-0A12-DE47-B33E-25B1457D3951}" type="datetime1">
              <a:rPr lang="fi-FI" smtClean="0"/>
              <a:t>12.6.2025</a:t>
            </a:fld>
            <a:endParaRPr lang="fi-FI"/>
          </a:p>
        </p:txBody>
      </p:sp>
      <p:sp>
        <p:nvSpPr>
          <p:cNvPr id="5" name="Dian numeron paikkamerkki 4">
            <a:extLst>
              <a:ext uri="{FF2B5EF4-FFF2-40B4-BE49-F238E27FC236}">
                <a16:creationId xmlns:a16="http://schemas.microsoft.com/office/drawing/2014/main" id="{8E04535D-6558-22F4-A966-F784787C3333}"/>
              </a:ext>
            </a:extLst>
          </p:cNvPr>
          <p:cNvSpPr>
            <a:spLocks noGrp="1"/>
          </p:cNvSpPr>
          <p:nvPr>
            <p:ph type="sldNum" sz="quarter" idx="4"/>
          </p:nvPr>
        </p:nvSpPr>
        <p:spPr/>
        <p:txBody>
          <a:bodyPr/>
          <a:lstStyle/>
          <a:p>
            <a:fld id="{F3EE06F1-2D77-A44E-97FA-F679B9CB76D5}" type="slidenum">
              <a:rPr lang="fi-FI" smtClean="0"/>
              <a:t>18</a:t>
            </a:fld>
            <a:endParaRPr lang="fi-FI"/>
          </a:p>
        </p:txBody>
      </p:sp>
      <p:sp>
        <p:nvSpPr>
          <p:cNvPr id="9" name="Tekstiruutu 24">
            <a:extLst>
              <a:ext uri="{FF2B5EF4-FFF2-40B4-BE49-F238E27FC236}">
                <a16:creationId xmlns:a16="http://schemas.microsoft.com/office/drawing/2014/main" id="{9502E8BF-C88D-29C3-2251-7FDE2CE13D6E}"/>
              </a:ext>
              <a:ext uri="{C183D7F6-B498-43B3-948B-1728B52AA6E4}">
                <adec:decorative xmlns:adec="http://schemas.microsoft.com/office/drawing/2017/decorative" val="1"/>
              </a:ext>
            </a:extLst>
          </p:cNvPr>
          <p:cNvSpPr txBox="1">
            <a:spLocks noChangeArrowheads="1"/>
          </p:cNvSpPr>
          <p:nvPr/>
        </p:nvSpPr>
        <p:spPr bwMode="auto">
          <a:xfrm>
            <a:off x="3200400" y="6392724"/>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Kuva: </a:t>
            </a:r>
            <a:r>
              <a:rPr kumimoji="0" lang="en-GB" altLang="fi-FI" sz="1200" b="0" i="0" u="none" strike="noStrike" kern="1200" cap="none" spc="0" normalizeH="0" baseline="0" noProof="0" err="1">
                <a:ln>
                  <a:noFill/>
                </a:ln>
                <a:solidFill>
                  <a:srgbClr val="FFFFFF"/>
                </a:solidFill>
                <a:effectLst/>
                <a:uLnTx/>
                <a:uFillTx/>
                <a:latin typeface="Calibri" panose="020F0502020204030204" pitchFamily="34" charset="0"/>
                <a:ea typeface="+mn-ea"/>
                <a:cs typeface="+mn-cs"/>
              </a:rPr>
              <a:t>Tampereen</a:t>
            </a: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a:t>
            </a:r>
            <a:r>
              <a:rPr kumimoji="0" lang="en-GB" altLang="fi-FI" sz="1200" b="0" i="0" u="none" strike="noStrike" kern="1200" cap="none" spc="0" normalizeH="0" baseline="0" noProof="0" err="1">
                <a:ln>
                  <a:noFill/>
                </a:ln>
                <a:solidFill>
                  <a:srgbClr val="FFFFFF"/>
                </a:solidFill>
                <a:effectLst/>
                <a:uLnTx/>
                <a:uFillTx/>
                <a:latin typeface="Calibri" panose="020F0502020204030204" pitchFamily="34" charset="0"/>
                <a:ea typeface="+mn-ea"/>
                <a:cs typeface="+mn-cs"/>
              </a:rPr>
              <a:t>kaupunki</a:t>
            </a: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 </a:t>
            </a:r>
            <a:r>
              <a:rPr kumimoji="0" lang="en-GB" altLang="fi-FI" sz="1200" b="0" i="0" u="none" strike="noStrike" kern="1200" cap="none" spc="0" normalizeH="0" baseline="0" noProof="0" err="1">
                <a:ln>
                  <a:noFill/>
                </a:ln>
                <a:solidFill>
                  <a:srgbClr val="FFFFFF"/>
                </a:solidFill>
                <a:effectLst/>
                <a:uLnTx/>
                <a:uFillTx/>
                <a:latin typeface="Calibri" panose="020F0502020204030204" pitchFamily="34" charset="0"/>
                <a:ea typeface="+mn-ea"/>
                <a:cs typeface="+mn-cs"/>
              </a:rPr>
              <a:t>Tredu</a:t>
            </a:r>
            <a:r>
              <a:rPr kumimoji="0" lang="fi-FI"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a:t>
            </a:r>
          </a:p>
        </p:txBody>
      </p:sp>
      <p:pic>
        <p:nvPicPr>
          <p:cNvPr id="10" name="Kuva 9">
            <a:extLst>
              <a:ext uri="{FF2B5EF4-FFF2-40B4-BE49-F238E27FC236}">
                <a16:creationId xmlns:a16="http://schemas.microsoft.com/office/drawing/2014/main" id="{36372918-F615-3786-9CED-1A73FB183F0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34389" y="6357295"/>
            <a:ext cx="1238935" cy="311634"/>
          </a:xfrm>
          <a:prstGeom prst="rect">
            <a:avLst/>
          </a:prstGeom>
        </p:spPr>
      </p:pic>
      <p:pic>
        <p:nvPicPr>
          <p:cNvPr id="3" name="Picture 2">
            <a:extLst>
              <a:ext uri="{FF2B5EF4-FFF2-40B4-BE49-F238E27FC236}">
                <a16:creationId xmlns:a16="http://schemas.microsoft.com/office/drawing/2014/main" id="{B0558786-1224-F96D-B9F6-32C3A534091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0" y="0"/>
            <a:ext cx="5961321" cy="6858000"/>
          </a:xfrm>
          <a:prstGeom prst="rect">
            <a:avLst/>
          </a:prstGeom>
        </p:spPr>
      </p:pic>
    </p:spTree>
    <p:extLst>
      <p:ext uri="{BB962C8B-B14F-4D97-AF65-F5344CB8AC3E}">
        <p14:creationId xmlns:p14="http://schemas.microsoft.com/office/powerpoint/2010/main" val="2127621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Kuva 18" descr="Opiskelijoita käveemässä yliopistorakennuksen sisällä rappusissa.">
            <a:extLst>
              <a:ext uri="{FF2B5EF4-FFF2-40B4-BE49-F238E27FC236}">
                <a16:creationId xmlns:a16="http://schemas.microsoft.com/office/drawing/2014/main" id="{E44C704D-1F79-998B-875B-75E6796BBA8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5894363" cy="6858000"/>
          </a:xfrm>
          <a:prstGeom prst="rect">
            <a:avLst/>
          </a:prstGeom>
        </p:spPr>
      </p:pic>
      <p:sp>
        <p:nvSpPr>
          <p:cNvPr id="6" name="Otsikko 5">
            <a:extLst>
              <a:ext uri="{FF2B5EF4-FFF2-40B4-BE49-F238E27FC236}">
                <a16:creationId xmlns:a16="http://schemas.microsoft.com/office/drawing/2014/main" id="{44B02941-3556-DBCA-2C0E-2A76E9B99AF2}"/>
              </a:ext>
            </a:extLst>
          </p:cNvPr>
          <p:cNvSpPr>
            <a:spLocks noGrp="1"/>
          </p:cNvSpPr>
          <p:nvPr>
            <p:ph type="title"/>
          </p:nvPr>
        </p:nvSpPr>
        <p:spPr>
          <a:xfrm>
            <a:off x="6416984" y="825198"/>
            <a:ext cx="4930466" cy="1553673"/>
          </a:xfrm>
        </p:spPr>
        <p:txBody>
          <a:bodyPr/>
          <a:lstStyle/>
          <a:p>
            <a:r>
              <a:rPr lang="fi-FI"/>
              <a:t>Opiskelijoiden kaupunki </a:t>
            </a:r>
            <a:br>
              <a:rPr lang="fi-FI"/>
            </a:br>
            <a:r>
              <a:rPr lang="fi-FI" sz="2400" b="0"/>
              <a:t>– TIIVIS KORKEAKOULUYHTEISÖ</a:t>
            </a:r>
          </a:p>
        </p:txBody>
      </p:sp>
      <p:sp>
        <p:nvSpPr>
          <p:cNvPr id="20" name="Suorakulmio 19">
            <a:extLst>
              <a:ext uri="{FF2B5EF4-FFF2-40B4-BE49-F238E27FC236}">
                <a16:creationId xmlns:a16="http://schemas.microsoft.com/office/drawing/2014/main" id="{AEFF3A05-4D0B-C817-B45D-CF3C54916D7D}"/>
              </a:ext>
              <a:ext uri="{C183D7F6-B498-43B3-948B-1728B52AA6E4}">
                <adec:decorative xmlns:adec="http://schemas.microsoft.com/office/drawing/2017/decorative" val="1"/>
              </a:ext>
            </a:extLst>
          </p:cNvPr>
          <p:cNvSpPr/>
          <p:nvPr/>
        </p:nvSpPr>
        <p:spPr>
          <a:xfrm>
            <a:off x="0" y="0"/>
            <a:ext cx="5880295" cy="2998381"/>
          </a:xfrm>
          <a:prstGeom prst="rect">
            <a:avLst/>
          </a:prstGeom>
          <a:gradFill>
            <a:gsLst>
              <a:gs pos="79000">
                <a:schemeClr val="bg1">
                  <a:lumMod val="95000"/>
                  <a:alpha val="0"/>
                </a:schemeClr>
              </a:gs>
              <a:gs pos="15000">
                <a:schemeClr val="tx1">
                  <a:alpha val="66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Content Placeholder 6">
            <a:extLst>
              <a:ext uri="{FF2B5EF4-FFF2-40B4-BE49-F238E27FC236}">
                <a16:creationId xmlns:a16="http://schemas.microsoft.com/office/drawing/2014/main" id="{5B9FF1A7-CD0A-D7A1-46A0-A3E784FF6752}"/>
              </a:ext>
            </a:extLst>
          </p:cNvPr>
          <p:cNvSpPr>
            <a:spLocks noGrp="1"/>
          </p:cNvSpPr>
          <p:nvPr>
            <p:ph sz="quarter" idx="15"/>
          </p:nvPr>
        </p:nvSpPr>
        <p:spPr>
          <a:xfrm>
            <a:off x="6416984" y="2483892"/>
            <a:ext cx="4978897" cy="3882177"/>
          </a:xfrm>
        </p:spPr>
        <p:txBody>
          <a:bodyPr>
            <a:normAutofit fontScale="92500" lnSpcReduction="10000"/>
          </a:bodyPr>
          <a:lstStyle/>
          <a:p>
            <a:pPr marL="0" indent="0">
              <a:spcBef>
                <a:spcPts val="0"/>
              </a:spcBef>
              <a:buClr>
                <a:schemeClr val="tx1"/>
              </a:buClr>
              <a:buNone/>
              <a:defRPr/>
            </a:pPr>
            <a:r>
              <a:rPr kumimoji="0" lang="fi-FI" sz="2400" b="0" i="0" u="none" strike="noStrike" kern="1200" cap="none" spc="0" normalizeH="0" baseline="0" noProof="0">
                <a:ln>
                  <a:noFill/>
                </a:ln>
                <a:effectLst/>
                <a:uLnTx/>
                <a:uFillTx/>
                <a:latin typeface="Calibri" panose="020F0502020204030204"/>
                <a:ea typeface="+mn-ea"/>
                <a:cs typeface="+mn-cs"/>
              </a:rPr>
              <a:t>Tampereen yliopisto (</a:t>
            </a:r>
            <a:r>
              <a:rPr kumimoji="0" lang="fi-FI" sz="2400" b="1" i="0" u="none" strike="noStrike" kern="1200" cap="none" spc="0" normalizeH="0" baseline="0" noProof="0">
                <a:ln>
                  <a:noFill/>
                </a:ln>
                <a:effectLst/>
                <a:uLnTx/>
                <a:uFillTx/>
                <a:latin typeface="Calibri" panose="020F0502020204030204"/>
                <a:ea typeface="+mn-ea"/>
                <a:cs typeface="+mn-cs"/>
              </a:rPr>
              <a:t>TUNI</a:t>
            </a:r>
            <a:r>
              <a:rPr kumimoji="0" lang="fi-FI" sz="2400" b="0" i="0" u="none" strike="noStrike" kern="1200" cap="none" spc="0" normalizeH="0" baseline="0" noProof="0">
                <a:ln>
                  <a:noFill/>
                </a:ln>
                <a:effectLst/>
                <a:uLnTx/>
                <a:uFillTx/>
                <a:latin typeface="Calibri" panose="020F0502020204030204"/>
                <a:ea typeface="+mn-ea"/>
                <a:cs typeface="+mn-cs"/>
              </a:rPr>
              <a:t>) ja </a:t>
            </a:r>
            <a:br>
              <a:rPr kumimoji="0" lang="fi-FI" sz="2400" b="0" i="0" u="none" strike="noStrike" kern="1200" cap="none" spc="0" normalizeH="0" baseline="0" noProof="0">
                <a:ln>
                  <a:noFill/>
                </a:ln>
                <a:effectLst/>
                <a:uLnTx/>
                <a:uFillTx/>
                <a:latin typeface="Calibri" panose="020F0502020204030204"/>
                <a:ea typeface="+mn-ea"/>
                <a:cs typeface="+mn-cs"/>
              </a:rPr>
            </a:br>
            <a:r>
              <a:rPr kumimoji="0" lang="fi-FI" sz="2400" b="0" i="0" u="none" strike="noStrike" kern="1200" cap="none" spc="0" normalizeH="0" baseline="0" noProof="0">
                <a:ln>
                  <a:noFill/>
                </a:ln>
                <a:effectLst/>
                <a:uLnTx/>
                <a:uFillTx/>
                <a:latin typeface="Calibri" panose="020F0502020204030204"/>
                <a:ea typeface="+mn-ea"/>
                <a:cs typeface="+mn-cs"/>
              </a:rPr>
              <a:t>Tampereen ammattikorkeakoulu (</a:t>
            </a:r>
            <a:r>
              <a:rPr kumimoji="0" lang="fi-FI" sz="2400" b="1" i="0" u="none" strike="noStrike" kern="1200" cap="none" spc="0" normalizeH="0" baseline="0" noProof="0">
                <a:ln>
                  <a:noFill/>
                </a:ln>
                <a:effectLst/>
                <a:uLnTx/>
                <a:uFillTx/>
                <a:latin typeface="Calibri" panose="020F0502020204030204"/>
                <a:ea typeface="+mn-ea"/>
                <a:cs typeface="+mn-cs"/>
              </a:rPr>
              <a:t>TAMK</a:t>
            </a:r>
            <a:r>
              <a:rPr kumimoji="0" lang="fi-FI" sz="2400" b="0" i="0" u="none" strike="noStrike" kern="1200" cap="none" spc="0" normalizeH="0" baseline="0" noProof="0">
                <a:ln>
                  <a:noFill/>
                </a:ln>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endParaRPr kumimoji="0" lang="fi-FI" sz="2400" b="1" i="0" u="none" strike="noStrike" kern="1200" cap="none" spc="0" normalizeH="0" baseline="0" noProof="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kumimoji="0" lang="fi-FI" sz="2400" b="1" i="0" u="none" strike="noStrike" kern="1200" cap="none" spc="0" normalizeH="0" baseline="0" noProof="0">
                <a:ln>
                  <a:noFill/>
                </a:ln>
                <a:effectLst/>
                <a:uLnTx/>
                <a:uFillTx/>
                <a:latin typeface="Calibri" panose="020F0502020204030204"/>
                <a:ea typeface="+mn-ea"/>
                <a:cs typeface="+mn-cs"/>
              </a:rPr>
              <a:t>Noin 35 000 </a:t>
            </a:r>
            <a:r>
              <a:rPr kumimoji="0" lang="fi-FI" sz="2400" b="0" i="0" u="none" strike="noStrike" kern="1200" cap="none" spc="0" normalizeH="0" baseline="0" noProof="0">
                <a:ln>
                  <a:noFill/>
                </a:ln>
                <a:effectLst/>
                <a:uLnTx/>
                <a:uFillTx/>
                <a:latin typeface="Calibri" panose="020F0502020204030204"/>
                <a:ea typeface="+mn-ea"/>
                <a:cs typeface="+mn-cs"/>
              </a:rPr>
              <a:t>opiskelijaa</a:t>
            </a:r>
            <a:endParaRPr lang="fi-FI">
              <a:latin typeface="Calibri" panose="020F0502020204030204"/>
            </a:endParaRPr>
          </a:p>
          <a:p>
            <a:pPr marL="0" marR="0" lvl="0" indent="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kumimoji="0" lang="fi-FI" sz="2400" b="1" i="0" u="none" strike="noStrike" kern="1200" cap="none" spc="0" normalizeH="0" baseline="0" noProof="0">
                <a:ln>
                  <a:noFill/>
                </a:ln>
                <a:effectLst/>
                <a:uLnTx/>
                <a:uFillTx/>
                <a:latin typeface="Calibri" panose="020F0502020204030204"/>
                <a:ea typeface="+mn-ea"/>
                <a:cs typeface="+mn-cs"/>
              </a:rPr>
              <a:t>Noin </a:t>
            </a:r>
            <a:r>
              <a:rPr lang="fi-FI" b="1">
                <a:latin typeface="Calibri" panose="020F0502020204030204"/>
              </a:rPr>
              <a:t>5000</a:t>
            </a:r>
            <a:r>
              <a:rPr kumimoji="0" lang="fi-FI" sz="2400" b="1" i="0" u="none" strike="noStrike" kern="1200" cap="none" spc="0" normalizeH="0" baseline="0" noProof="0">
                <a:ln>
                  <a:noFill/>
                </a:ln>
                <a:effectLst/>
                <a:uLnTx/>
                <a:uFillTx/>
                <a:latin typeface="Calibri" panose="020F0502020204030204"/>
                <a:ea typeface="+mn-ea"/>
                <a:cs typeface="+mn-cs"/>
              </a:rPr>
              <a:t> </a:t>
            </a:r>
            <a:r>
              <a:rPr kumimoji="0" lang="fi-FI" sz="2400" b="0" i="0" u="none" strike="noStrike" kern="1200" cap="none" spc="0" normalizeH="0" baseline="0" noProof="0">
                <a:ln>
                  <a:noFill/>
                </a:ln>
                <a:effectLst/>
                <a:uLnTx/>
                <a:uFillTx/>
                <a:latin typeface="Calibri" panose="020F0502020204030204"/>
                <a:ea typeface="+mn-ea"/>
                <a:cs typeface="+mn-cs"/>
              </a:rPr>
              <a:t>henkilöstöä</a:t>
            </a:r>
            <a:endParaRPr lang="fi-FI" sz="2400" b="0" i="0" u="none" strike="noStrike" kern="1200" cap="none" spc="0" normalizeH="0" baseline="0" noProof="0">
              <a:ln>
                <a:noFill/>
              </a:ln>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kumimoji="0" lang="fi-FI" sz="2400" b="1" i="0" u="none" strike="noStrike" kern="1200" cap="none" spc="0" normalizeH="0" baseline="0" noProof="0">
                <a:ln>
                  <a:noFill/>
                </a:ln>
                <a:effectLst/>
                <a:uLnTx/>
                <a:uFillTx/>
                <a:latin typeface="Calibri" panose="020F0502020204030204"/>
                <a:ea typeface="+mn-ea"/>
                <a:cs typeface="+mn-cs"/>
              </a:rPr>
              <a:t>Kärkialoja:</a:t>
            </a:r>
          </a:p>
          <a:p>
            <a:pPr marL="228600" marR="0" lvl="0" indent="-22860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fi-FI" sz="2400" b="0" i="0" u="none" strike="noStrike" kern="1200" cap="none" spc="0" normalizeH="0" baseline="0" noProof="0">
                <a:ln>
                  <a:noFill/>
                </a:ln>
                <a:effectLst/>
                <a:uLnTx/>
                <a:uFillTx/>
                <a:latin typeface="Calibri" panose="020F0502020204030204"/>
                <a:ea typeface="+mn-ea"/>
                <a:cs typeface="+mn-cs"/>
              </a:rPr>
              <a:t>tekniikka, terveys ja yhteiskunta</a:t>
            </a:r>
            <a:endParaRPr kumimoji="0" lang="fi-FI" sz="2400" b="1" i="0" u="none" strike="noStrike" kern="1200" cap="none" spc="0" normalizeH="0" baseline="0" noProof="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kumimoji="0" lang="fi-FI" b="1" i="0" u="none" strike="noStrike" kern="1200" cap="none" spc="0" normalizeH="0" baseline="0" noProof="0">
                <a:ln>
                  <a:noFill/>
                </a:ln>
                <a:effectLst/>
                <a:uLnTx/>
                <a:uFillTx/>
                <a:latin typeface="Calibri" panose="020F0502020204030204"/>
                <a:ea typeface="+mn-ea"/>
                <a:cs typeface="+mn-cs"/>
              </a:rPr>
              <a:t>5</a:t>
            </a:r>
            <a:r>
              <a:rPr kumimoji="0" lang="fi-FI" sz="2400" b="0" i="0" u="none" strike="noStrike" kern="1200" cap="none" spc="0" normalizeH="0" baseline="0" noProof="0">
                <a:ln>
                  <a:noFill/>
                </a:ln>
                <a:effectLst/>
                <a:uLnTx/>
                <a:uFillTx/>
                <a:latin typeface="Calibri" panose="020F0502020204030204"/>
                <a:ea typeface="+mn-ea"/>
                <a:cs typeface="+mn-cs"/>
              </a:rPr>
              <a:t> kampusta Tampereella</a:t>
            </a:r>
          </a:p>
          <a:p>
            <a:pPr marL="0" marR="0" lvl="0" indent="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kumimoji="0" lang="fi-FI" sz="2400" b="1" i="0" u="none" strike="noStrike" kern="1200" cap="none" spc="0" normalizeH="0" baseline="0" noProof="0">
                <a:ln>
                  <a:noFill/>
                </a:ln>
                <a:effectLst/>
                <a:uLnTx/>
                <a:uFillTx/>
                <a:latin typeface="Calibri" panose="020F0502020204030204"/>
                <a:ea typeface="+mn-ea"/>
                <a:cs typeface="+mn-cs"/>
              </a:rPr>
              <a:t>5</a:t>
            </a:r>
            <a:r>
              <a:rPr kumimoji="0" lang="fi-FI" sz="2400" b="0" i="0" u="none" strike="noStrike" kern="1200" cap="none" spc="0" normalizeH="0" baseline="0" noProof="0">
                <a:ln>
                  <a:noFill/>
                </a:ln>
                <a:effectLst/>
                <a:uLnTx/>
                <a:uFillTx/>
                <a:latin typeface="Calibri" panose="020F0502020204030204"/>
                <a:ea typeface="+mn-ea"/>
                <a:cs typeface="+mn-cs"/>
              </a:rPr>
              <a:t> muualla</a:t>
            </a:r>
          </a:p>
          <a:p>
            <a:pPr marL="228600" marR="0" lvl="0" indent="-22860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fi-FI" sz="2400" b="0" i="0" u="none" strike="noStrike" kern="1200" cap="none" spc="0" normalizeH="0" baseline="0" noProof="0">
                <a:ln>
                  <a:noFill/>
                </a:ln>
                <a:effectLst/>
                <a:uLnTx/>
                <a:uFillTx/>
                <a:latin typeface="Calibri" panose="020F0502020204030204"/>
                <a:ea typeface="+mn-ea"/>
                <a:cs typeface="+mn-cs"/>
              </a:rPr>
              <a:t>Ikaalinen, Mänttä-Vilppula, Pori, Seinäjoki &amp; Virrat</a:t>
            </a:r>
          </a:p>
        </p:txBody>
      </p:sp>
      <p:sp>
        <p:nvSpPr>
          <p:cNvPr id="4" name="Päivämäärän paikkamerkki 3">
            <a:extLst>
              <a:ext uri="{FF2B5EF4-FFF2-40B4-BE49-F238E27FC236}">
                <a16:creationId xmlns:a16="http://schemas.microsoft.com/office/drawing/2014/main" id="{842CD238-5DBB-5593-4BB6-4460E08CEF65}"/>
              </a:ext>
              <a:ext uri="{C183D7F6-B498-43B3-948B-1728B52AA6E4}">
                <adec:decorative xmlns:adec="http://schemas.microsoft.com/office/drawing/2017/decorative" val="1"/>
              </a:ext>
            </a:extLst>
          </p:cNvPr>
          <p:cNvSpPr>
            <a:spLocks noGrp="1"/>
          </p:cNvSpPr>
          <p:nvPr>
            <p:ph type="dt" sz="half" idx="2"/>
          </p:nvPr>
        </p:nvSpPr>
        <p:spPr/>
        <p:txBody>
          <a:bodyPr/>
          <a:lstStyle/>
          <a:p>
            <a:fld id="{24D08A0C-A567-C84D-8DF4-835E0456C55D}" type="datetime1">
              <a:rPr lang="fi-FI" smtClean="0"/>
              <a:t>12.6.2025</a:t>
            </a:fld>
            <a:endParaRPr lang="fi-FI"/>
          </a:p>
        </p:txBody>
      </p:sp>
      <p:sp>
        <p:nvSpPr>
          <p:cNvPr id="5" name="Dian numeron paikkamerkki 4">
            <a:extLst>
              <a:ext uri="{FF2B5EF4-FFF2-40B4-BE49-F238E27FC236}">
                <a16:creationId xmlns:a16="http://schemas.microsoft.com/office/drawing/2014/main" id="{437F8050-EB2D-A58D-C3FD-96F1338F99EF}"/>
              </a:ext>
            </a:extLst>
          </p:cNvPr>
          <p:cNvSpPr>
            <a:spLocks noGrp="1"/>
          </p:cNvSpPr>
          <p:nvPr>
            <p:ph type="sldNum" sz="quarter" idx="4"/>
          </p:nvPr>
        </p:nvSpPr>
        <p:spPr/>
        <p:txBody>
          <a:bodyPr/>
          <a:lstStyle/>
          <a:p>
            <a:fld id="{F3EE06F1-2D77-A44E-97FA-F679B9CB76D5}" type="slidenum">
              <a:rPr lang="fi-FI" smtClean="0"/>
              <a:t>19</a:t>
            </a:fld>
            <a:endParaRPr lang="fi-FI"/>
          </a:p>
        </p:txBody>
      </p:sp>
      <p:sp>
        <p:nvSpPr>
          <p:cNvPr id="11" name="Suorakulmio 10">
            <a:extLst>
              <a:ext uri="{FF2B5EF4-FFF2-40B4-BE49-F238E27FC236}">
                <a16:creationId xmlns:a16="http://schemas.microsoft.com/office/drawing/2014/main" id="{DC517476-9730-F752-6C27-960B967DB14B}"/>
              </a:ext>
              <a:ext uri="{C183D7F6-B498-43B3-948B-1728B52AA6E4}">
                <adec:decorative xmlns:adec="http://schemas.microsoft.com/office/drawing/2017/decorative" val="1"/>
              </a:ext>
            </a:extLst>
          </p:cNvPr>
          <p:cNvSpPr/>
          <p:nvPr/>
        </p:nvSpPr>
        <p:spPr>
          <a:xfrm>
            <a:off x="6862364" y="6404977"/>
            <a:ext cx="2725426" cy="276999"/>
          </a:xfrm>
          <a:prstGeom prst="rect">
            <a:avLst/>
          </a:prstGeom>
          <a:effectLst/>
        </p:spPr>
        <p:txBody>
          <a:bodyPr wrap="none">
            <a:spAutoFit/>
          </a:bodyPr>
          <a:lstStyle/>
          <a:p>
            <a:r>
              <a:rPr lang="en-GB" altLang="fi-FI" sz="1200">
                <a:solidFill>
                  <a:srgbClr val="FFFFFF"/>
                </a:solidFill>
                <a:latin typeface="Calibri" panose="020F0502020204030204" pitchFamily="34" charset="0"/>
              </a:rPr>
              <a:t>Kuva: Visit Tampere / Mirella </a:t>
            </a:r>
            <a:r>
              <a:rPr lang="en-GB" altLang="fi-FI" sz="1200" err="1">
                <a:solidFill>
                  <a:srgbClr val="FFFFFF"/>
                </a:solidFill>
                <a:latin typeface="Calibri" panose="020F0502020204030204" pitchFamily="34" charset="0"/>
              </a:rPr>
              <a:t>Mellonmaa</a:t>
            </a:r>
            <a:endParaRPr lang="fi-FI" sz="1200"/>
          </a:p>
        </p:txBody>
      </p:sp>
      <p:pic>
        <p:nvPicPr>
          <p:cNvPr id="13" name="Kuva 12">
            <a:extLst>
              <a:ext uri="{FF2B5EF4-FFF2-40B4-BE49-F238E27FC236}">
                <a16:creationId xmlns:a16="http://schemas.microsoft.com/office/drawing/2014/main" id="{FF092F21-FC33-86D0-C70F-132120DB0B7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pic>
        <p:nvPicPr>
          <p:cNvPr id="3" name="Kuva 2">
            <a:extLst>
              <a:ext uri="{FF2B5EF4-FFF2-40B4-BE49-F238E27FC236}">
                <a16:creationId xmlns:a16="http://schemas.microsoft.com/office/drawing/2014/main" id="{B57D58FF-F8ED-7FB1-BA6A-0BBBBA50B98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2173" y="306977"/>
            <a:ext cx="5456239" cy="1532858"/>
          </a:xfrm>
          <a:prstGeom prst="rect">
            <a:avLst/>
          </a:prstGeom>
        </p:spPr>
      </p:pic>
    </p:spTree>
    <p:extLst>
      <p:ext uri="{BB962C8B-B14F-4D97-AF65-F5344CB8AC3E}">
        <p14:creationId xmlns:p14="http://schemas.microsoft.com/office/powerpoint/2010/main" val="1962757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EF8DDCA-0523-0228-754E-B5D13FD92C16}"/>
              </a:ext>
            </a:extLst>
          </p:cNvPr>
          <p:cNvSpPr>
            <a:spLocks noGrp="1"/>
          </p:cNvSpPr>
          <p:nvPr>
            <p:ph type="title"/>
          </p:nvPr>
        </p:nvSpPr>
        <p:spPr>
          <a:xfrm>
            <a:off x="831850" y="-1060926"/>
            <a:ext cx="10515600" cy="1060926"/>
          </a:xfrm>
        </p:spPr>
        <p:txBody>
          <a:bodyPr vert="horz" lIns="91440" tIns="45720" rIns="91440" bIns="45720" rtlCol="0" anchor="b">
            <a:normAutofit/>
          </a:bodyPr>
          <a:lstStyle/>
          <a:p>
            <a:r>
              <a:rPr lang="fi-FI"/>
              <a:t>Tampereen tarina.</a:t>
            </a:r>
          </a:p>
        </p:txBody>
      </p:sp>
      <p:pic>
        <p:nvPicPr>
          <p:cNvPr id="9" name="Kuva 32" descr="Tampere.Finland -tunnus.">
            <a:extLst>
              <a:ext uri="{FF2B5EF4-FFF2-40B4-BE49-F238E27FC236}">
                <a16:creationId xmlns:a16="http://schemas.microsoft.com/office/drawing/2014/main" id="{07A3B9EA-F2BC-3F66-CC8A-2EEA63D1A1A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366014" y="488300"/>
            <a:ext cx="5459973" cy="1235997"/>
          </a:xfrm>
          <a:prstGeom prst="rect">
            <a:avLst/>
          </a:prstGeom>
          <a:effectLst>
            <a:outerShdw blurRad="88900" algn="ctr" rotWithShape="0">
              <a:prstClr val="black">
                <a:alpha val="36620"/>
              </a:prstClr>
            </a:outerShdw>
          </a:effectLst>
        </p:spPr>
      </p:pic>
      <p:sp>
        <p:nvSpPr>
          <p:cNvPr id="3" name="Sisällön paikkamerkki 2">
            <a:extLst>
              <a:ext uri="{FF2B5EF4-FFF2-40B4-BE49-F238E27FC236}">
                <a16:creationId xmlns:a16="http://schemas.microsoft.com/office/drawing/2014/main" id="{6CD6622B-093E-18A5-0E6F-6D595F652285}"/>
              </a:ext>
            </a:extLst>
          </p:cNvPr>
          <p:cNvSpPr>
            <a:spLocks noGrp="1"/>
          </p:cNvSpPr>
          <p:nvPr>
            <p:ph sz="quarter" idx="15"/>
          </p:nvPr>
        </p:nvSpPr>
        <p:spPr>
          <a:xfrm>
            <a:off x="2172929" y="1927274"/>
            <a:ext cx="7630856" cy="4163079"/>
          </a:xfrm>
        </p:spPr>
        <p:txBody>
          <a:bodyPr>
            <a:normAutofit/>
          </a:bodyPr>
          <a:lstStyle/>
          <a:p>
            <a:pPr marL="0" indent="0" algn="ctr">
              <a:lnSpc>
                <a:spcPct val="120000"/>
              </a:lnSpc>
              <a:buClr>
                <a:srgbClr val="EB5E58"/>
              </a:buClr>
              <a:buNone/>
              <a:defRPr/>
            </a:pPr>
            <a:r>
              <a:rPr lang="fi-FI" sz="1600" b="1">
                <a:solidFill>
                  <a:srgbClr val="FFFFFF"/>
                </a:solidFill>
                <a:effectLst>
                  <a:outerShdw blurRad="50800" algn="ctr" rotWithShape="0">
                    <a:prstClr val="black">
                      <a:alpha val="20963"/>
                    </a:prstClr>
                  </a:outerShdw>
                </a:effectLst>
              </a:rPr>
              <a:t>Tampere on asenne. Se asuu meissä kaikissa ja on juurtunut syvälle </a:t>
            </a:r>
            <a:br>
              <a:rPr lang="fi-FI" sz="1600" b="1">
                <a:solidFill>
                  <a:srgbClr val="FFFFFF"/>
                </a:solidFill>
                <a:effectLst>
                  <a:outerShdw blurRad="50800" algn="ctr" rotWithShape="0">
                    <a:prstClr val="black">
                      <a:alpha val="20963"/>
                    </a:prstClr>
                  </a:outerShdw>
                </a:effectLst>
              </a:rPr>
            </a:br>
            <a:r>
              <a:rPr lang="fi-FI" sz="1600" b="1">
                <a:solidFill>
                  <a:srgbClr val="FFFFFF"/>
                </a:solidFill>
                <a:effectLst>
                  <a:outerShdw blurRad="50800" algn="ctr" rotWithShape="0">
                    <a:prstClr val="black">
                      <a:alpha val="20963"/>
                    </a:prstClr>
                  </a:outerShdw>
                </a:effectLst>
              </a:rPr>
              <a:t>harjumaisemaan. Täällä, kosken rannalla, on aina syntynyt ideoita. </a:t>
            </a:r>
            <a:br>
              <a:rPr lang="fi-FI" sz="1600" b="1">
                <a:solidFill>
                  <a:srgbClr val="FFFFFF"/>
                </a:solidFill>
                <a:effectLst>
                  <a:outerShdw blurRad="50800" algn="ctr" rotWithShape="0">
                    <a:prstClr val="black">
                      <a:alpha val="20963"/>
                    </a:prstClr>
                  </a:outerShdw>
                </a:effectLst>
              </a:rPr>
            </a:br>
            <a:r>
              <a:rPr lang="fi-FI" sz="1600" b="1">
                <a:solidFill>
                  <a:srgbClr val="FFFFFF"/>
                </a:solidFill>
                <a:effectLst>
                  <a:outerShdw blurRad="50800" algn="ctr" rotWithShape="0">
                    <a:prstClr val="black">
                      <a:alpha val="20963"/>
                    </a:prstClr>
                  </a:outerShdw>
                </a:effectLst>
              </a:rPr>
              <a:t>Niistä on tullut työtä – jopa kokonaisia yhteisöjä. ​</a:t>
            </a:r>
            <a:br>
              <a:rPr lang="fi-FI" sz="1600" b="1">
                <a:solidFill>
                  <a:srgbClr val="FFFFFF"/>
                </a:solidFill>
                <a:effectLst>
                  <a:outerShdw blurRad="50800" algn="ctr" rotWithShape="0">
                    <a:prstClr val="black">
                      <a:alpha val="20963"/>
                    </a:prstClr>
                  </a:outerShdw>
                </a:effectLst>
              </a:rPr>
            </a:br>
            <a:endParaRPr lang="fi-FI" sz="1600" b="1">
              <a:solidFill>
                <a:srgbClr val="FFFFFF"/>
              </a:solidFill>
              <a:effectLst>
                <a:outerShdw blurRad="50800" algn="ctr" rotWithShape="0">
                  <a:prstClr val="black">
                    <a:alpha val="20963"/>
                  </a:prstClr>
                </a:outerShdw>
              </a:effectLst>
            </a:endParaRPr>
          </a:p>
          <a:p>
            <a:pPr marL="0" indent="0" algn="ctr">
              <a:lnSpc>
                <a:spcPct val="120000"/>
              </a:lnSpc>
              <a:buClr>
                <a:srgbClr val="EB5E58"/>
              </a:buClr>
              <a:buNone/>
              <a:defRPr/>
            </a:pPr>
            <a:r>
              <a:rPr lang="fi-FI" sz="1600" b="1">
                <a:solidFill>
                  <a:srgbClr val="FFFFFF"/>
                </a:solidFill>
                <a:effectLst>
                  <a:outerShdw blurRad="50800" algn="ctr" rotWithShape="0">
                    <a:prstClr val="black">
                      <a:alpha val="20963"/>
                    </a:prstClr>
                  </a:outerShdw>
                </a:effectLst>
              </a:rPr>
              <a:t>Kun yhdet koneet ovat hiljentyneet, uudet ajatukset ovat pian </a:t>
            </a:r>
            <a:br>
              <a:rPr lang="fi-FI" sz="1600" b="1">
                <a:solidFill>
                  <a:srgbClr val="FFFFFF"/>
                </a:solidFill>
                <a:effectLst>
                  <a:outerShdw blurRad="50800" algn="ctr" rotWithShape="0">
                    <a:prstClr val="black">
                      <a:alpha val="20963"/>
                    </a:prstClr>
                  </a:outerShdw>
                </a:effectLst>
              </a:rPr>
            </a:br>
            <a:r>
              <a:rPr lang="fi-FI" sz="1600" b="1">
                <a:solidFill>
                  <a:srgbClr val="FFFFFF"/>
                </a:solidFill>
                <a:effectLst>
                  <a:outerShdw blurRad="50800" algn="ctr" rotWithShape="0">
                    <a:prstClr val="black">
                      <a:alpha val="20963"/>
                    </a:prstClr>
                  </a:outerShdw>
                </a:effectLst>
              </a:rPr>
              <a:t>täyttäneet tilan. Kangaspakat ovat vaihtuneet koodinpätkiin ja </a:t>
            </a:r>
            <a:br>
              <a:rPr lang="fi-FI" sz="1600" b="1">
                <a:solidFill>
                  <a:srgbClr val="FFFFFF"/>
                </a:solidFill>
                <a:effectLst>
                  <a:outerShdw blurRad="50800" algn="ctr" rotWithShape="0">
                    <a:prstClr val="black">
                      <a:alpha val="20963"/>
                    </a:prstClr>
                  </a:outerShdw>
                </a:effectLst>
              </a:rPr>
            </a:br>
            <a:r>
              <a:rPr lang="fi-FI" sz="1600" b="1">
                <a:solidFill>
                  <a:srgbClr val="FFFFFF"/>
                </a:solidFill>
                <a:effectLst>
                  <a:outerShdw blurRad="50800" algn="ctr" rotWithShape="0">
                    <a:prstClr val="black">
                      <a:alpha val="20963"/>
                    </a:prstClr>
                  </a:outerShdw>
                </a:effectLst>
              </a:rPr>
              <a:t>mieleenpainuviin kokemuksiin. ​</a:t>
            </a:r>
            <a:br>
              <a:rPr lang="fi-FI" sz="1600" b="1">
                <a:solidFill>
                  <a:srgbClr val="FFFFFF"/>
                </a:solidFill>
                <a:effectLst>
                  <a:outerShdw blurRad="50800" algn="ctr" rotWithShape="0">
                    <a:prstClr val="black">
                      <a:alpha val="20963"/>
                    </a:prstClr>
                  </a:outerShdw>
                </a:effectLst>
              </a:rPr>
            </a:br>
            <a:endParaRPr lang="fi-FI" sz="1600" b="1">
              <a:solidFill>
                <a:srgbClr val="FFFFFF"/>
              </a:solidFill>
              <a:effectLst>
                <a:outerShdw blurRad="50800" algn="ctr" rotWithShape="0">
                  <a:prstClr val="black">
                    <a:alpha val="20963"/>
                  </a:prstClr>
                </a:outerShdw>
              </a:effectLst>
            </a:endParaRPr>
          </a:p>
          <a:p>
            <a:pPr marL="0" indent="0" algn="ctr">
              <a:lnSpc>
                <a:spcPct val="120000"/>
              </a:lnSpc>
              <a:buClr>
                <a:srgbClr val="EB5E58"/>
              </a:buClr>
              <a:buNone/>
              <a:defRPr/>
            </a:pPr>
            <a:r>
              <a:rPr lang="fi-FI" sz="1600" b="1">
                <a:solidFill>
                  <a:srgbClr val="FFFFFF"/>
                </a:solidFill>
                <a:effectLst>
                  <a:outerShdw blurRad="50800" algn="ctr" rotWithShape="0">
                    <a:prstClr val="black">
                      <a:alpha val="20963"/>
                    </a:prstClr>
                  </a:outerShdw>
                </a:effectLst>
              </a:rPr>
              <a:t>Rosoisiin tiiliseiniin, yhä korkeammalle kiipeäviin ikkunariveihin on </a:t>
            </a:r>
            <a:br>
              <a:rPr lang="fi-FI" sz="1600" b="1">
                <a:solidFill>
                  <a:srgbClr val="FFFFFF"/>
                </a:solidFill>
                <a:effectLst>
                  <a:outerShdw blurRad="50800" algn="ctr" rotWithShape="0">
                    <a:prstClr val="black">
                      <a:alpha val="20963"/>
                    </a:prstClr>
                  </a:outerShdw>
                </a:effectLst>
              </a:rPr>
            </a:br>
            <a:r>
              <a:rPr lang="fi-FI" sz="1600" b="1">
                <a:solidFill>
                  <a:srgbClr val="FFFFFF"/>
                </a:solidFill>
                <a:effectLst>
                  <a:outerShdw blurRad="50800" algn="ctr" rotWithShape="0">
                    <a:prstClr val="black">
                      <a:alpha val="20963"/>
                    </a:prstClr>
                  </a:outerShdw>
                </a:effectLst>
              </a:rPr>
              <a:t>istutettu lupaus tulevasta. Vaikka kaupungin siluetti muuttuu, </a:t>
            </a:r>
            <a:br>
              <a:rPr lang="fi-FI" sz="1600" b="1">
                <a:solidFill>
                  <a:srgbClr val="FFFFFF"/>
                </a:solidFill>
                <a:effectLst>
                  <a:outerShdw blurRad="50800" algn="ctr" rotWithShape="0">
                    <a:prstClr val="black">
                      <a:alpha val="20963"/>
                    </a:prstClr>
                  </a:outerShdw>
                </a:effectLst>
              </a:rPr>
            </a:br>
            <a:r>
              <a:rPr lang="fi-FI" sz="1600" b="1">
                <a:solidFill>
                  <a:srgbClr val="FFFFFF"/>
                </a:solidFill>
                <a:effectLst>
                  <a:outerShdw blurRad="50800" algn="ctr" rotWithShape="0">
                    <a:prstClr val="black">
                      <a:alpha val="20963"/>
                    </a:prstClr>
                  </a:outerShdw>
                </a:effectLst>
              </a:rPr>
              <a:t>Tampereen tunnelma on aina tuttu. </a:t>
            </a:r>
          </a:p>
          <a:p>
            <a:pPr marL="0" indent="0" algn="ctr">
              <a:lnSpc>
                <a:spcPct val="120000"/>
              </a:lnSpc>
              <a:buClr>
                <a:srgbClr val="EB5E58"/>
              </a:buClr>
              <a:buNone/>
              <a:defRPr/>
            </a:pPr>
            <a:r>
              <a:rPr lang="fi-FI" b="1">
                <a:solidFill>
                  <a:srgbClr val="FFFFFF"/>
                </a:solidFill>
                <a:effectLst>
                  <a:outerShdw blurRad="50800" algn="ctr" rotWithShape="0">
                    <a:prstClr val="black">
                      <a:alpha val="20963"/>
                    </a:prstClr>
                  </a:outerShdw>
                </a:effectLst>
              </a:rPr>
              <a:t>Tämä on koti. </a:t>
            </a:r>
          </a:p>
          <a:p>
            <a:endParaRPr lang="fi-FI" sz="1600"/>
          </a:p>
        </p:txBody>
      </p:sp>
      <p:sp>
        <p:nvSpPr>
          <p:cNvPr id="7" name="Tekstiruutu 24">
            <a:extLst>
              <a:ext uri="{FF2B5EF4-FFF2-40B4-BE49-F238E27FC236}">
                <a16:creationId xmlns:a16="http://schemas.microsoft.com/office/drawing/2014/main" id="{1F1CFB57-6EA6-17F7-042C-691E365B1D0A}"/>
              </a:ext>
              <a:ext uri="{C183D7F6-B498-43B3-948B-1728B52AA6E4}">
                <adec:decorative xmlns:adec="http://schemas.microsoft.com/office/drawing/2017/decorative" val="1"/>
              </a:ext>
            </a:extLst>
          </p:cNvPr>
          <p:cNvSpPr txBox="1">
            <a:spLocks noChangeArrowheads="1"/>
          </p:cNvSpPr>
          <p:nvPr/>
        </p:nvSpPr>
        <p:spPr bwMode="auto">
          <a:xfrm>
            <a:off x="7731322" y="6408900"/>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algn="l" eaLnBrk="1" hangingPunct="1">
              <a:spcBef>
                <a:spcPct val="0"/>
              </a:spcBef>
              <a:buClrTx/>
              <a:buFontTx/>
              <a:buNone/>
            </a:pPr>
            <a:r>
              <a:rPr lang="en-GB" altLang="fi-FI" sz="1200">
                <a:solidFill>
                  <a:schemeClr val="tx1"/>
                </a:solidFill>
              </a:rPr>
              <a:t>Kuva: Visit Tampere / Laura </a:t>
            </a:r>
            <a:r>
              <a:rPr lang="en-GB" altLang="fi-FI" sz="1200" err="1">
                <a:solidFill>
                  <a:schemeClr val="tx1"/>
                </a:solidFill>
              </a:rPr>
              <a:t>Vanzo</a:t>
            </a:r>
            <a:r>
              <a:rPr lang="fi-FI" altLang="fi-FI" sz="1200">
                <a:solidFill>
                  <a:schemeClr val="tx1"/>
                </a:solidFill>
              </a:rPr>
              <a:t> </a:t>
            </a:r>
          </a:p>
        </p:txBody>
      </p:sp>
      <p:sp>
        <p:nvSpPr>
          <p:cNvPr id="4" name="Päivämäärän paikkamerkki 3">
            <a:extLst>
              <a:ext uri="{FF2B5EF4-FFF2-40B4-BE49-F238E27FC236}">
                <a16:creationId xmlns:a16="http://schemas.microsoft.com/office/drawing/2014/main" id="{A09D2D0B-B6E0-A270-DBBA-2C44F10EFA93}"/>
              </a:ext>
              <a:ext uri="{C183D7F6-B498-43B3-948B-1728B52AA6E4}">
                <adec:decorative xmlns:adec="http://schemas.microsoft.com/office/drawing/2017/decorative" val="1"/>
              </a:ext>
            </a:extLst>
          </p:cNvPr>
          <p:cNvSpPr>
            <a:spLocks noGrp="1"/>
          </p:cNvSpPr>
          <p:nvPr>
            <p:ph type="dt" sz="half" idx="2"/>
          </p:nvPr>
        </p:nvSpPr>
        <p:spPr/>
        <p:txBody>
          <a:bodyPr/>
          <a:lstStyle/>
          <a:p>
            <a:fld id="{A8749F13-BDE8-2B48-894C-291E7F18BF45}" type="datetime1">
              <a:rPr lang="fi-FI" smtClean="0"/>
              <a:t>12.6.2025</a:t>
            </a:fld>
            <a:endParaRPr lang="fi-FI"/>
          </a:p>
        </p:txBody>
      </p:sp>
      <p:sp>
        <p:nvSpPr>
          <p:cNvPr id="5" name="Dian numeron paikkamerkki 4">
            <a:extLst>
              <a:ext uri="{FF2B5EF4-FFF2-40B4-BE49-F238E27FC236}">
                <a16:creationId xmlns:a16="http://schemas.microsoft.com/office/drawing/2014/main" id="{4BABB32C-5EEF-20BA-8A31-6EC6FC2D502C}"/>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2</a:t>
            </a:fld>
            <a:endParaRPr lang="fi-FI"/>
          </a:p>
        </p:txBody>
      </p:sp>
    </p:spTree>
    <p:extLst>
      <p:ext uri="{BB962C8B-B14F-4D97-AF65-F5344CB8AC3E}">
        <p14:creationId xmlns:p14="http://schemas.microsoft.com/office/powerpoint/2010/main" val="939797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2">
            <a:extLst>
              <a:ext uri="{FF2B5EF4-FFF2-40B4-BE49-F238E27FC236}">
                <a16:creationId xmlns:a16="http://schemas.microsoft.com/office/drawing/2014/main" id="{61972B76-86E2-04BF-0651-04446E5D2A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3" name="Suorakulmio 13">
            <a:extLst>
              <a:ext uri="{FF2B5EF4-FFF2-40B4-BE49-F238E27FC236}">
                <a16:creationId xmlns:a16="http://schemas.microsoft.com/office/drawing/2014/main" id="{5651EAA0-F9B1-ABAC-1E73-A4B3EF631A0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5498123" cy="6857999"/>
          </a:xfrm>
          <a:prstGeom prst="rect">
            <a:avLst/>
          </a:prstGeom>
          <a:gradFill>
            <a:gsLst>
              <a:gs pos="48000">
                <a:schemeClr val="tx1">
                  <a:alpha val="44137"/>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Suorakulmio 15">
            <a:extLst>
              <a:ext uri="{FF2B5EF4-FFF2-40B4-BE49-F238E27FC236}">
                <a16:creationId xmlns:a16="http://schemas.microsoft.com/office/drawing/2014/main" id="{A76AE085-D16F-0249-8EA1-4CDA92BAF8D7}"/>
              </a:ext>
              <a:ext uri="{C183D7F6-B498-43B3-948B-1728B52AA6E4}">
                <adec:decorative xmlns:adec="http://schemas.microsoft.com/office/drawing/2017/decorative" val="1"/>
              </a:ext>
            </a:extLst>
          </p:cNvPr>
          <p:cNvSpPr/>
          <p:nvPr/>
        </p:nvSpPr>
        <p:spPr>
          <a:xfrm>
            <a:off x="4935637" y="4623029"/>
            <a:ext cx="7118309" cy="1259244"/>
          </a:xfrm>
          <a:prstGeom prst="rect">
            <a:avLst/>
          </a:prstGeom>
          <a:noFill/>
        </p:spPr>
        <p:txBody>
          <a:bodyPr wrap="square">
            <a:noAutofit/>
          </a:bodyPr>
          <a:lstStyle/>
          <a:p>
            <a:pPr lvl="0">
              <a:defRPr/>
            </a:pPr>
            <a:endParaRPr lang="fi-FI" sz="2000">
              <a:solidFill>
                <a:schemeClr val="tx2"/>
              </a:solidFill>
            </a:endParaRPr>
          </a:p>
        </p:txBody>
      </p:sp>
      <p:sp>
        <p:nvSpPr>
          <p:cNvPr id="5" name="Päivämäärän paikkamerkki 4">
            <a:extLst>
              <a:ext uri="{FF2B5EF4-FFF2-40B4-BE49-F238E27FC236}">
                <a16:creationId xmlns:a16="http://schemas.microsoft.com/office/drawing/2014/main" id="{6018F6FF-EEED-2494-1E22-D479E65E4033}"/>
              </a:ext>
              <a:ext uri="{C183D7F6-B498-43B3-948B-1728B52AA6E4}">
                <adec:decorative xmlns:adec="http://schemas.microsoft.com/office/drawing/2017/decorative" val="1"/>
              </a:ext>
            </a:extLst>
          </p:cNvPr>
          <p:cNvSpPr>
            <a:spLocks noGrp="1"/>
          </p:cNvSpPr>
          <p:nvPr>
            <p:ph type="dt" sz="half" idx="10"/>
          </p:nvPr>
        </p:nvSpPr>
        <p:spPr/>
        <p:txBody>
          <a:bodyPr/>
          <a:lstStyle/>
          <a:p>
            <a:fld id="{9568CF82-0B15-2A48-B818-B060041479D8}" type="datetime1">
              <a:rPr lang="fi-FI" smtClean="0">
                <a:solidFill>
                  <a:schemeClr val="bg1"/>
                </a:solidFill>
              </a:rPr>
              <a:t>12.6.2025</a:t>
            </a:fld>
            <a:endParaRPr lang="fi-FI">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smtClean="0">
                <a:solidFill>
                  <a:schemeClr val="bg1"/>
                </a:solidFill>
              </a:rPr>
              <a:pPr/>
              <a:t>20</a:t>
            </a:fld>
            <a:endParaRPr lang="fi-FI">
              <a:solidFill>
                <a:schemeClr val="bg1"/>
              </a:solidFill>
            </a:endParaRPr>
          </a:p>
        </p:txBody>
      </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3" name="Tekstiruutu 24">
            <a:extLst>
              <a:ext uri="{FF2B5EF4-FFF2-40B4-BE49-F238E27FC236}">
                <a16:creationId xmlns:a16="http://schemas.microsoft.com/office/drawing/2014/main" id="{A5306C4C-A834-5863-35D5-31DB3978BBAE}"/>
              </a:ext>
              <a:ext uri="{C183D7F6-B498-43B3-948B-1728B52AA6E4}">
                <adec:decorative xmlns:adec="http://schemas.microsoft.com/office/drawing/2017/decorative" val="1"/>
              </a:ext>
            </a:extLst>
          </p:cNvPr>
          <p:cNvSpPr txBox="1">
            <a:spLocks noChangeArrowheads="1"/>
          </p:cNvSpPr>
          <p:nvPr/>
        </p:nvSpPr>
        <p:spPr bwMode="auto">
          <a:xfrm>
            <a:off x="7938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rPr>
              <a:t>Kuva: Visit Tampere / </a:t>
            </a:r>
            <a:r>
              <a:rPr kumimoji="0" lang="fi-FI" altLang="fi-FI" sz="1200" b="0" i="0" u="none" strike="noStrike" kern="1200" cap="none" spc="0" normalizeH="0" baseline="0" noProof="0" err="1">
                <a:ln>
                  <a:noFill/>
                </a:ln>
                <a:solidFill>
                  <a:schemeClr val="bg1"/>
                </a:solidFill>
                <a:effectLst/>
                <a:uLnTx/>
                <a:uFillTx/>
                <a:latin typeface="Calibri" panose="020F0502020204030204"/>
                <a:ea typeface="+mn-ea"/>
                <a:cs typeface="+mn-cs"/>
              </a:rPr>
              <a:t>Opa</a:t>
            </a:r>
            <a:r>
              <a:rPr kumimoji="0" lang="fi-FI" altLang="fi-FI" sz="1200" b="0" i="0" u="none" strike="noStrike" kern="1200" cap="none" spc="0" normalizeH="0" baseline="0" noProof="0">
                <a:ln>
                  <a:noFill/>
                </a:ln>
                <a:solidFill>
                  <a:schemeClr val="bg1"/>
                </a:solidFill>
                <a:effectLst/>
                <a:uLnTx/>
                <a:uFillTx/>
                <a:latin typeface="Calibri" panose="020F0502020204030204"/>
                <a:ea typeface="+mn-ea"/>
                <a:cs typeface="+mn-cs"/>
              </a:rPr>
              <a:t> Latvala</a:t>
            </a:r>
          </a:p>
        </p:txBody>
      </p:sp>
      <p:sp>
        <p:nvSpPr>
          <p:cNvPr id="2" name="Title 6">
            <a:extLst>
              <a:ext uri="{FF2B5EF4-FFF2-40B4-BE49-F238E27FC236}">
                <a16:creationId xmlns:a16="http://schemas.microsoft.com/office/drawing/2014/main" id="{813A2FFF-72F7-9DD5-A569-A921D4BFE74C}"/>
              </a:ext>
            </a:extLst>
          </p:cNvPr>
          <p:cNvSpPr txBox="1">
            <a:spLocks noGrp="1"/>
          </p:cNvSpPr>
          <p:nvPr>
            <p:ph type="title" idx="4294967295"/>
          </p:nvPr>
        </p:nvSpPr>
        <p:spPr>
          <a:xfrm>
            <a:off x="751706" y="2579363"/>
            <a:ext cx="9906001" cy="13481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FI" sz="9600" b="1" i="0" u="none" strike="noStrike" kern="1200" cap="none" spc="0" normalizeH="0" baseline="0" noProof="0">
                <a:ln>
                  <a:noFill/>
                </a:ln>
                <a:solidFill>
                  <a:schemeClr val="bg1"/>
                </a:solidFill>
                <a:effectLst/>
                <a:uLnTx/>
                <a:uFillTx/>
                <a:latin typeface="Montserrat Black" pitchFamily="2" charset="77"/>
                <a:ea typeface="+mj-ea"/>
                <a:cs typeface="+mj-cs"/>
              </a:rPr>
              <a:t>TYÖ</a:t>
            </a:r>
          </a:p>
        </p:txBody>
      </p:sp>
      <p:sp>
        <p:nvSpPr>
          <p:cNvPr id="4" name="Text Placeholder 8">
            <a:extLst>
              <a:ext uri="{FF2B5EF4-FFF2-40B4-BE49-F238E27FC236}">
                <a16:creationId xmlns:a16="http://schemas.microsoft.com/office/drawing/2014/main" id="{31AD9663-016E-AFBC-A1E1-45C1B6977983}"/>
              </a:ext>
            </a:extLst>
          </p:cNvPr>
          <p:cNvSpPr txBox="1">
            <a:spLocks/>
          </p:cNvSpPr>
          <p:nvPr/>
        </p:nvSpPr>
        <p:spPr>
          <a:xfrm>
            <a:off x="727199" y="4216100"/>
            <a:ext cx="10515600" cy="1042987"/>
          </a:xfrm>
          <a:prstGeom prst="rect">
            <a:avLst/>
          </a:prstGeom>
        </p:spPr>
        <p:txBody>
          <a:bodyPr>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2"/>
              </a:buClr>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2"/>
              </a:buClr>
              <a:buFont typeface="Helvetica" pitchFamily="2"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a:ln>
                  <a:noFill/>
                </a:ln>
                <a:solidFill>
                  <a:schemeClr val="bg1"/>
                </a:solidFill>
                <a:effectLst/>
                <a:uLnTx/>
                <a:uFillTx/>
                <a:latin typeface="Calibri" panose="020F0502020204030204"/>
                <a:ea typeface="+mn-ea"/>
                <a:cs typeface="+mn-cs"/>
              </a:rPr>
              <a:t>Tampereella on aina ollut työtä, vaikka sen luonne ja </a:t>
            </a:r>
            <a:br>
              <a:rPr kumimoji="0" lang="fi-FI" sz="2000" b="0" i="0" u="none" strike="noStrike" kern="1200" cap="none" spc="0" normalizeH="0" baseline="0" noProof="0">
                <a:ln>
                  <a:noFill/>
                </a:ln>
                <a:solidFill>
                  <a:schemeClr val="bg1"/>
                </a:solidFill>
                <a:effectLst/>
                <a:uLnTx/>
                <a:uFillTx/>
                <a:latin typeface="Calibri" panose="020F0502020204030204"/>
                <a:ea typeface="+mn-ea"/>
                <a:cs typeface="+mn-cs"/>
              </a:rPr>
            </a:br>
            <a:r>
              <a:rPr kumimoji="0" lang="fi-FI" sz="2000" b="0" i="0" u="none" strike="noStrike" kern="1200" cap="none" spc="0" normalizeH="0" baseline="0" noProof="0">
                <a:ln>
                  <a:noFill/>
                </a:ln>
                <a:solidFill>
                  <a:schemeClr val="bg1"/>
                </a:solidFill>
                <a:effectLst/>
                <a:uLnTx/>
                <a:uFillTx/>
                <a:latin typeface="Calibri" panose="020F0502020204030204"/>
                <a:ea typeface="+mn-ea"/>
                <a:cs typeface="+mn-cs"/>
              </a:rPr>
              <a:t>tekemisen tapa ovat vaihdelleet vuosien varrella.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a:ln>
                  <a:noFill/>
                </a:ln>
                <a:solidFill>
                  <a:schemeClr val="bg1"/>
                </a:solidFill>
                <a:effectLst/>
                <a:uLnTx/>
                <a:uFillTx/>
                <a:latin typeface="Calibri" panose="020F0502020204030204"/>
                <a:ea typeface="+mn-ea"/>
                <a:cs typeface="+mn-cs"/>
              </a:rPr>
              <a:t>Tampere tunnetaan edelleen työstä, ja </a:t>
            </a:r>
            <a:br>
              <a:rPr kumimoji="0" lang="fi-FI" sz="2000" b="0" i="0" u="none" strike="noStrike" kern="1200" cap="none" spc="0" normalizeH="0" baseline="0" noProof="0">
                <a:ln>
                  <a:noFill/>
                </a:ln>
                <a:solidFill>
                  <a:schemeClr val="bg1"/>
                </a:solidFill>
                <a:effectLst/>
                <a:uLnTx/>
                <a:uFillTx/>
                <a:latin typeface="Calibri" panose="020F0502020204030204"/>
                <a:ea typeface="+mn-ea"/>
                <a:cs typeface="+mn-cs"/>
              </a:rPr>
            </a:br>
            <a:r>
              <a:rPr kumimoji="0" lang="fi-FI" sz="2000" b="0" i="0" u="none" strike="noStrike" kern="1200" cap="none" spc="0" normalizeH="0" baseline="0" noProof="0">
                <a:ln>
                  <a:noFill/>
                </a:ln>
                <a:solidFill>
                  <a:schemeClr val="bg1"/>
                </a:solidFill>
                <a:effectLst/>
                <a:uLnTx/>
                <a:uFillTx/>
                <a:latin typeface="Calibri" panose="020F0502020204030204"/>
                <a:ea typeface="+mn-ea"/>
                <a:cs typeface="+mn-cs"/>
              </a:rPr>
              <a:t>täältä löytyy monialaista osaamista.</a:t>
            </a:r>
          </a:p>
        </p:txBody>
      </p:sp>
    </p:spTree>
    <p:extLst>
      <p:ext uri="{BB962C8B-B14F-4D97-AF65-F5344CB8AC3E}">
        <p14:creationId xmlns:p14="http://schemas.microsoft.com/office/powerpoint/2010/main" val="2785070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54CD196-3CC6-2D75-1DD7-07FE703EE91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1722" y="2163"/>
            <a:ext cx="12192001" cy="6855838"/>
          </a:xfrm>
          <a:prstGeom prst="rect">
            <a:avLst/>
          </a:prstGeom>
        </p:spPr>
      </p:pic>
      <p:sp>
        <p:nvSpPr>
          <p:cNvPr id="16" name="Rectangle 15">
            <a:extLst>
              <a:ext uri="{FF2B5EF4-FFF2-40B4-BE49-F238E27FC236}">
                <a16:creationId xmlns:a16="http://schemas.microsoft.com/office/drawing/2014/main" id="{12EFDD6E-72A2-4211-3234-FA7752C1F348}"/>
              </a:ext>
              <a:ext uri="{C183D7F6-B498-43B3-948B-1728B52AA6E4}">
                <adec:decorative xmlns:adec="http://schemas.microsoft.com/office/drawing/2017/decorative" val="1"/>
              </a:ext>
            </a:extLst>
          </p:cNvPr>
          <p:cNvSpPr/>
          <p:nvPr/>
        </p:nvSpPr>
        <p:spPr>
          <a:xfrm>
            <a:off x="0" y="0"/>
            <a:ext cx="6107723" cy="6858000"/>
          </a:xfrm>
          <a:prstGeom prst="rect">
            <a:avLst/>
          </a:prstGeom>
          <a:solidFill>
            <a:schemeClr val="tx2">
              <a:lumMod val="75000"/>
              <a:alpha val="8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7969501E-3A3A-817F-CBF5-BB3D8DF675B4}"/>
              </a:ext>
            </a:extLst>
          </p:cNvPr>
          <p:cNvSpPr>
            <a:spLocks noGrp="1"/>
          </p:cNvSpPr>
          <p:nvPr>
            <p:ph type="title"/>
          </p:nvPr>
        </p:nvSpPr>
        <p:spPr>
          <a:xfrm>
            <a:off x="594698" y="923873"/>
            <a:ext cx="5940864" cy="1164967"/>
          </a:xfrm>
        </p:spPr>
        <p:txBody>
          <a:bodyPr/>
          <a:lstStyle/>
          <a:p>
            <a:r>
              <a:rPr lang="fi-FI">
                <a:solidFill>
                  <a:schemeClr val="bg1"/>
                </a:solidFill>
              </a:rPr>
              <a:t>Me teemme työtä</a:t>
            </a:r>
          </a:p>
        </p:txBody>
      </p:sp>
      <p:sp>
        <p:nvSpPr>
          <p:cNvPr id="3" name="Sisällön paikkamerkki 2">
            <a:extLst>
              <a:ext uri="{FF2B5EF4-FFF2-40B4-BE49-F238E27FC236}">
                <a16:creationId xmlns:a16="http://schemas.microsoft.com/office/drawing/2014/main" id="{A1A49559-A721-F796-540A-E01E160F2927}"/>
              </a:ext>
            </a:extLst>
          </p:cNvPr>
          <p:cNvSpPr>
            <a:spLocks noGrp="1"/>
          </p:cNvSpPr>
          <p:nvPr>
            <p:ph sz="quarter" idx="15"/>
          </p:nvPr>
        </p:nvSpPr>
        <p:spPr>
          <a:xfrm>
            <a:off x="607855" y="1698023"/>
            <a:ext cx="4728165" cy="4163079"/>
          </a:xfrm>
        </p:spPr>
        <p:txBody>
          <a:bodyPr vert="horz" lIns="91440" tIns="45720" rIns="91440" bIns="45720" rtlCol="0" anchor="t">
            <a:normAutofit/>
          </a:bodyPr>
          <a:lstStyle/>
          <a:p>
            <a:pPr marL="0" indent="0">
              <a:buClr>
                <a:srgbClr val="5BCBEB"/>
              </a:buClr>
              <a:buNone/>
            </a:pPr>
            <a:r>
              <a:rPr lang="fi-FI" b="1">
                <a:solidFill>
                  <a:schemeClr val="bg1"/>
                </a:solidFill>
              </a:rPr>
              <a:t>Suurimmat toimialat:</a:t>
            </a:r>
          </a:p>
          <a:p>
            <a:pPr>
              <a:buClr>
                <a:srgbClr val="5BCBEB"/>
              </a:buClr>
            </a:pPr>
            <a:r>
              <a:rPr lang="fi-FI">
                <a:solidFill>
                  <a:schemeClr val="bg1"/>
                </a:solidFill>
              </a:rPr>
              <a:t>Terveys- ja sosiaalipalvelut 19 %</a:t>
            </a:r>
            <a:endParaRPr lang="fi-FI">
              <a:solidFill>
                <a:schemeClr val="bg1"/>
              </a:solidFill>
              <a:cs typeface="Calibri"/>
            </a:endParaRPr>
          </a:p>
          <a:p>
            <a:pPr>
              <a:buClr>
                <a:srgbClr val="5BCBEB"/>
              </a:buClr>
            </a:pPr>
            <a:r>
              <a:rPr lang="fi-FI">
                <a:solidFill>
                  <a:schemeClr val="bg1"/>
                </a:solidFill>
              </a:rPr>
              <a:t>Teollisuus 13 %</a:t>
            </a:r>
          </a:p>
          <a:p>
            <a:pPr>
              <a:buClr>
                <a:srgbClr val="5BCBEB"/>
              </a:buClr>
            </a:pPr>
            <a:r>
              <a:rPr lang="fi-FI">
                <a:solidFill>
                  <a:schemeClr val="bg1"/>
                </a:solidFill>
              </a:rPr>
              <a:t>Kaupan ala 11 %</a:t>
            </a:r>
          </a:p>
          <a:p>
            <a:pPr marL="0" indent="0">
              <a:buClr>
                <a:srgbClr val="5BCBEB"/>
              </a:buClr>
              <a:buNone/>
            </a:pPr>
            <a:r>
              <a:rPr lang="fi-FI" b="1">
                <a:solidFill>
                  <a:schemeClr val="bg1"/>
                </a:solidFill>
              </a:rPr>
              <a:t>         Työttömyysaste 11,8 %</a:t>
            </a:r>
            <a:endParaRPr lang="fi-FI" b="1">
              <a:solidFill>
                <a:schemeClr val="bg1"/>
              </a:solidFill>
              <a:cs typeface="Calibri"/>
            </a:endParaRPr>
          </a:p>
          <a:p>
            <a:endParaRPr lang="fi-FI">
              <a:solidFill>
                <a:schemeClr val="bg1"/>
              </a:solidFill>
            </a:endParaRPr>
          </a:p>
        </p:txBody>
      </p:sp>
      <p:sp>
        <p:nvSpPr>
          <p:cNvPr id="4" name="Päivämäärän paikkamerkki 3">
            <a:extLst>
              <a:ext uri="{FF2B5EF4-FFF2-40B4-BE49-F238E27FC236}">
                <a16:creationId xmlns:a16="http://schemas.microsoft.com/office/drawing/2014/main" id="{00650DA7-BDB6-8568-80E4-65E0FCF0B79A}"/>
              </a:ext>
              <a:ext uri="{C183D7F6-B498-43B3-948B-1728B52AA6E4}">
                <adec:decorative xmlns:adec="http://schemas.microsoft.com/office/drawing/2017/decorative" val="1"/>
              </a:ext>
            </a:extLst>
          </p:cNvPr>
          <p:cNvSpPr>
            <a:spLocks noGrp="1"/>
          </p:cNvSpPr>
          <p:nvPr>
            <p:ph type="dt" sz="half" idx="2"/>
          </p:nvPr>
        </p:nvSpPr>
        <p:spPr/>
        <p:txBody>
          <a:bodyPr/>
          <a:lstStyle/>
          <a:p>
            <a:fld id="{97A2E676-63F4-3343-BD52-1D2184EE877E}" type="datetime1">
              <a:rPr lang="fi-FI" smtClean="0">
                <a:solidFill>
                  <a:schemeClr val="bg1"/>
                </a:solidFill>
              </a:rPr>
              <a:t>12.6.2025</a:t>
            </a:fld>
            <a:endParaRPr lang="fi-FI">
              <a:solidFill>
                <a:schemeClr val="bg1"/>
              </a:solidFill>
            </a:endParaRPr>
          </a:p>
        </p:txBody>
      </p:sp>
      <p:sp>
        <p:nvSpPr>
          <p:cNvPr id="5" name="Dian numeron paikkamerkki 4">
            <a:extLst>
              <a:ext uri="{FF2B5EF4-FFF2-40B4-BE49-F238E27FC236}">
                <a16:creationId xmlns:a16="http://schemas.microsoft.com/office/drawing/2014/main" id="{5742D6B6-AD8E-53D5-4F03-A95D80E14DF9}"/>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21</a:t>
            </a:fld>
            <a:endParaRPr lang="fi-FI">
              <a:solidFill>
                <a:schemeClr val="bg1"/>
              </a:solidFill>
            </a:endParaRPr>
          </a:p>
        </p:txBody>
      </p:sp>
      <p:sp>
        <p:nvSpPr>
          <p:cNvPr id="9" name="Ellipsi 8">
            <a:extLst>
              <a:ext uri="{FF2B5EF4-FFF2-40B4-BE49-F238E27FC236}">
                <a16:creationId xmlns:a16="http://schemas.microsoft.com/office/drawing/2014/main" id="{9C4BE3CB-C4AA-2269-4DC4-1210DD8102EF}"/>
              </a:ext>
              <a:ext uri="{C183D7F6-B498-43B3-948B-1728B52AA6E4}">
                <adec:decorative xmlns:adec="http://schemas.microsoft.com/office/drawing/2017/decorative" val="1"/>
              </a:ext>
            </a:extLst>
          </p:cNvPr>
          <p:cNvSpPr/>
          <p:nvPr/>
        </p:nvSpPr>
        <p:spPr>
          <a:xfrm>
            <a:off x="5094771" y="3630706"/>
            <a:ext cx="2325188" cy="23251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accent2"/>
              </a:solidFill>
            </a:endParaRPr>
          </a:p>
        </p:txBody>
      </p:sp>
      <p:sp>
        <p:nvSpPr>
          <p:cNvPr id="8" name="Tekstiruutu 24">
            <a:extLst>
              <a:ext uri="{FF2B5EF4-FFF2-40B4-BE49-F238E27FC236}">
                <a16:creationId xmlns:a16="http://schemas.microsoft.com/office/drawing/2014/main" id="{2458A9AB-DBBB-C8A4-CDA0-15F80932E437}"/>
              </a:ext>
            </a:extLst>
          </p:cNvPr>
          <p:cNvSpPr txBox="1">
            <a:spLocks noChangeArrowheads="1"/>
          </p:cNvSpPr>
          <p:nvPr/>
        </p:nvSpPr>
        <p:spPr bwMode="auto">
          <a:xfrm>
            <a:off x="641823" y="4563568"/>
            <a:ext cx="3605539" cy="911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algn="l" eaLnBrk="1" hangingPunct="1">
              <a:spcBef>
                <a:spcPct val="0"/>
              </a:spcBef>
              <a:buClrTx/>
              <a:buNone/>
              <a:defRPr/>
            </a:pPr>
            <a:r>
              <a:rPr lang="fi-FI" altLang="fi-FI" sz="1200" dirty="0">
                <a:solidFill>
                  <a:schemeClr val="bg1"/>
                </a:solidFill>
                <a:latin typeface="Calibri" panose="020F0502020204030204"/>
              </a:rPr>
              <a:t>Tilanne: Työllisyyskatsaus 3/2025</a:t>
            </a:r>
            <a:endParaRPr lang="fi-FI" altLang="fi-FI" sz="1200" dirty="0">
              <a:solidFill>
                <a:schemeClr val="bg1"/>
              </a:solidFill>
              <a:latin typeface="Calibri" panose="020F0502020204030204"/>
              <a:cs typeface="Calibri"/>
            </a:endParaRPr>
          </a:p>
          <a:p>
            <a:pPr lvl="0" algn="l" eaLnBrk="1" hangingPunct="1">
              <a:spcBef>
                <a:spcPct val="0"/>
              </a:spcBef>
              <a:buClrTx/>
              <a:buNone/>
              <a:defRPr/>
            </a:pPr>
            <a:endParaRPr lang="fi-FI" altLang="fi-FI" sz="1200" dirty="0">
              <a:solidFill>
                <a:schemeClr val="bg1"/>
              </a:solidFill>
              <a:latin typeface="Calibri" panose="020F0502020204030204"/>
            </a:endParaRPr>
          </a:p>
          <a:p>
            <a:pPr lvl="0" algn="l" eaLnBrk="1" hangingPunct="1">
              <a:spcBef>
                <a:spcPct val="0"/>
              </a:spcBef>
              <a:buClrTx/>
              <a:buNone/>
              <a:defRPr/>
            </a:pPr>
            <a:endParaRPr lang="fi-FI" altLang="fi-FI" sz="1200" dirty="0">
              <a:solidFill>
                <a:schemeClr val="bg1"/>
              </a:solidFill>
              <a:latin typeface="Calibri" panose="020F0502020204030204"/>
            </a:endParaRPr>
          </a:p>
          <a:p>
            <a:pPr lvl="0" algn="l" eaLnBrk="1" hangingPunct="1">
              <a:spcBef>
                <a:spcPct val="0"/>
              </a:spcBef>
              <a:buClrTx/>
              <a:buNone/>
              <a:defRPr/>
            </a:pPr>
            <a:r>
              <a:rPr lang="fi-FI" altLang="fi-FI" sz="1200" dirty="0">
                <a:solidFill>
                  <a:schemeClr val="bg1"/>
                </a:solidFill>
                <a:latin typeface="Calibri" panose="020F0502020204030204"/>
              </a:rPr>
              <a:t>Lähde: Business Tampere/Tiedot ja analyysit Tampereen kaupunkiseudun elinvoimasta, tilanne 31.8.2022. </a:t>
            </a:r>
            <a:endParaRPr kumimoji="0" lang="fi-FI" altLang="fi-FI" sz="1200" b="0" i="0" u="none" strike="noStrike" kern="1200" cap="none" spc="0" normalizeH="0" baseline="0" noProof="0" dirty="0">
              <a:ln>
                <a:noFill/>
              </a:ln>
              <a:solidFill>
                <a:schemeClr val="bg1"/>
              </a:solidFill>
              <a:effectLst/>
              <a:uLnTx/>
              <a:uFillTx/>
              <a:latin typeface="Calibri" panose="020F0502020204030204"/>
            </a:endParaRPr>
          </a:p>
        </p:txBody>
      </p:sp>
      <p:sp>
        <p:nvSpPr>
          <p:cNvPr id="10" name="Suorakulmio 9">
            <a:extLst>
              <a:ext uri="{FF2B5EF4-FFF2-40B4-BE49-F238E27FC236}">
                <a16:creationId xmlns:a16="http://schemas.microsoft.com/office/drawing/2014/main" id="{95155B7D-FA5B-DBFD-0496-02BDAEC84F19}"/>
              </a:ext>
            </a:extLst>
          </p:cNvPr>
          <p:cNvSpPr/>
          <p:nvPr/>
        </p:nvSpPr>
        <p:spPr>
          <a:xfrm>
            <a:off x="5031855" y="4288268"/>
            <a:ext cx="2451020" cy="1228028"/>
          </a:xfrm>
          <a:prstGeom prst="rect">
            <a:avLst/>
          </a:prstGeom>
        </p:spPr>
        <p:txBody>
          <a:bodyPr wrap="square" lIns="91440" tIns="45720" rIns="91440" bIns="45720" anchor="t">
            <a:spAutoFit/>
          </a:bodyPr>
          <a:lstStyle/>
          <a:p>
            <a:pPr algn="ctr">
              <a:lnSpc>
                <a:spcPct val="90000"/>
              </a:lnSpc>
              <a:spcBef>
                <a:spcPct val="0"/>
              </a:spcBef>
              <a:defRPr/>
            </a:pPr>
            <a:r>
              <a:rPr lang="fi-FI" sz="4200" b="1">
                <a:solidFill>
                  <a:schemeClr val="bg1"/>
                </a:solidFill>
                <a:latin typeface="Montserrat Black" pitchFamily="2" charset="77"/>
                <a:cs typeface="Calibri"/>
              </a:rPr>
              <a:t>173 000</a:t>
            </a:r>
            <a:endParaRPr lang="fi-FI" b="1">
              <a:solidFill>
                <a:schemeClr val="bg1"/>
              </a:solidFill>
              <a:latin typeface="Montserrat Black" pitchFamily="2" charset="77"/>
              <a:cs typeface="Calibri"/>
            </a:endParaRPr>
          </a:p>
          <a:p>
            <a:pPr algn="ctr">
              <a:lnSpc>
                <a:spcPct val="90000"/>
              </a:lnSpc>
              <a:spcBef>
                <a:spcPct val="0"/>
              </a:spcBef>
              <a:defRPr/>
            </a:pPr>
            <a:r>
              <a:rPr lang="fi-FI" sz="2000">
                <a:solidFill>
                  <a:schemeClr val="bg1"/>
                </a:solidFill>
                <a:latin typeface="Calibri"/>
                <a:cs typeface="Calibri"/>
              </a:rPr>
              <a:t>työpaikkaa</a:t>
            </a:r>
            <a:r>
              <a:rPr lang="fi-FI" sz="2000">
                <a:solidFill>
                  <a:schemeClr val="bg1"/>
                </a:solidFill>
              </a:rPr>
              <a:t> </a:t>
            </a:r>
            <a:br>
              <a:rPr lang="fi-FI" sz="2000">
                <a:solidFill>
                  <a:schemeClr val="bg1"/>
                </a:solidFill>
              </a:rPr>
            </a:br>
            <a:r>
              <a:rPr lang="fi-FI" sz="2000">
                <a:solidFill>
                  <a:schemeClr val="bg1"/>
                </a:solidFill>
              </a:rPr>
              <a:t>kaupunkiseudulla</a:t>
            </a:r>
            <a:endParaRPr lang="fi-FI" sz="2000">
              <a:solidFill>
                <a:schemeClr val="bg1"/>
              </a:solidFill>
              <a:cs typeface="Calibri"/>
            </a:endParaRPr>
          </a:p>
        </p:txBody>
      </p:sp>
      <p:pic>
        <p:nvPicPr>
          <p:cNvPr id="11" name="Kuva 10">
            <a:extLst>
              <a:ext uri="{FF2B5EF4-FFF2-40B4-BE49-F238E27FC236}">
                <a16:creationId xmlns:a16="http://schemas.microsoft.com/office/drawing/2014/main" id="{DA4AD24D-FA3A-BD75-4766-24FE37E3CC4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2" name="Tekstiruutu 24">
            <a:extLst>
              <a:ext uri="{FF2B5EF4-FFF2-40B4-BE49-F238E27FC236}">
                <a16:creationId xmlns:a16="http://schemas.microsoft.com/office/drawing/2014/main" id="{96E80108-D132-190E-ADA5-4A184AFCE074}"/>
              </a:ext>
              <a:ext uri="{C183D7F6-B498-43B3-948B-1728B52AA6E4}">
                <adec:decorative xmlns:adec="http://schemas.microsoft.com/office/drawing/2017/decorative" val="1"/>
              </a:ext>
            </a:extLst>
          </p:cNvPr>
          <p:cNvSpPr txBox="1">
            <a:spLocks noChangeArrowheads="1"/>
          </p:cNvSpPr>
          <p:nvPr/>
        </p:nvSpPr>
        <p:spPr bwMode="auto">
          <a:xfrm>
            <a:off x="3276278"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rPr>
              <a:t>Kuva: Visit Tampere / </a:t>
            </a:r>
            <a:r>
              <a:rPr kumimoji="0" lang="fi-FI" altLang="fi-FI" sz="1200" b="0" i="0" u="none" strike="noStrike" kern="1200" cap="none" spc="0" normalizeH="0" baseline="0" noProof="0">
                <a:ln>
                  <a:noFill/>
                </a:ln>
                <a:solidFill>
                  <a:schemeClr val="bg1"/>
                </a:solidFill>
                <a:effectLst/>
                <a:uLnTx/>
                <a:uFillTx/>
                <a:latin typeface="Calibri" panose="020F0502020204030204"/>
                <a:ea typeface="+mn-ea"/>
                <a:cs typeface="+mn-cs"/>
              </a:rPr>
              <a:t>Laura </a:t>
            </a:r>
            <a:r>
              <a:rPr kumimoji="0" lang="fi-FI" altLang="fi-FI" sz="1200" b="0" i="0" u="none" strike="noStrike" kern="1200" cap="none" spc="0" normalizeH="0" baseline="0" noProof="0" err="1">
                <a:ln>
                  <a:noFill/>
                </a:ln>
                <a:solidFill>
                  <a:schemeClr val="bg1"/>
                </a:solidFill>
                <a:effectLst/>
                <a:uLnTx/>
                <a:uFillTx/>
                <a:latin typeface="Calibri" panose="020F0502020204030204"/>
                <a:ea typeface="+mn-ea"/>
                <a:cs typeface="+mn-cs"/>
              </a:rPr>
              <a:t>Vanzo</a:t>
            </a:r>
            <a:endParaRPr kumimoji="0" lang="fi-FI" altLang="fi-FI" sz="12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354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0C78C6C-A653-26B1-B695-383CD396B987}"/>
              </a:ext>
            </a:extLst>
          </p:cNvPr>
          <p:cNvSpPr>
            <a:spLocks noGrp="1"/>
          </p:cNvSpPr>
          <p:nvPr>
            <p:ph type="title"/>
          </p:nvPr>
        </p:nvSpPr>
        <p:spPr>
          <a:xfrm>
            <a:off x="655280" y="947189"/>
            <a:ext cx="5745519" cy="1132320"/>
          </a:xfrm>
        </p:spPr>
        <p:txBody>
          <a:bodyPr/>
          <a:lstStyle/>
          <a:p>
            <a:r>
              <a:rPr lang="fi-FI" sz="4200"/>
              <a:t>Houkuttelemme </a:t>
            </a:r>
            <a:br>
              <a:rPr lang="fi-FI" sz="4200"/>
            </a:br>
            <a:r>
              <a:rPr lang="fi-FI" sz="4200"/>
              <a:t>osaajia ja uusia kykyjä</a:t>
            </a:r>
          </a:p>
        </p:txBody>
      </p:sp>
      <p:sp>
        <p:nvSpPr>
          <p:cNvPr id="3" name="Sisällön paikkamerkki 2">
            <a:extLst>
              <a:ext uri="{FF2B5EF4-FFF2-40B4-BE49-F238E27FC236}">
                <a16:creationId xmlns:a16="http://schemas.microsoft.com/office/drawing/2014/main" id="{1DDAE8A4-635E-5DC2-9114-87CBF0225BD9}"/>
              </a:ext>
            </a:extLst>
          </p:cNvPr>
          <p:cNvSpPr>
            <a:spLocks noGrp="1"/>
          </p:cNvSpPr>
          <p:nvPr>
            <p:ph sz="quarter" idx="15"/>
          </p:nvPr>
        </p:nvSpPr>
        <p:spPr>
          <a:xfrm>
            <a:off x="655281" y="2240183"/>
            <a:ext cx="4952417" cy="4163079"/>
          </a:xfrm>
        </p:spPr>
        <p:txBody>
          <a:bodyPr vert="horz" lIns="91440" tIns="45720" rIns="91440" bIns="45720" rtlCol="0" anchor="t">
            <a:normAutofit fontScale="92500" lnSpcReduction="10000"/>
          </a:bodyPr>
          <a:lstStyle/>
          <a:p>
            <a:pPr marL="0" indent="0">
              <a:buClr>
                <a:schemeClr val="tx1"/>
              </a:buClr>
              <a:buNone/>
            </a:pPr>
            <a:r>
              <a:rPr lang="fi-FI" dirty="0"/>
              <a:t>Tampereella on paljon työpaikkoja korkeakoulutetuille ja ammatillisille osaajille. Pirkanmaalla toimii noin </a:t>
            </a:r>
            <a:r>
              <a:rPr lang="fi-FI" sz="2400" dirty="0"/>
              <a:t> </a:t>
            </a:r>
            <a:br>
              <a:rPr lang="fi-FI" sz="2400" dirty="0"/>
            </a:br>
            <a:r>
              <a:rPr lang="fi-FI">
                <a:ea typeface="+mn-lt"/>
                <a:cs typeface="+mn-lt"/>
              </a:rPr>
              <a:t>49 000</a:t>
            </a:r>
            <a:r>
              <a:rPr lang="fi-FI" sz="2400"/>
              <a:t> </a:t>
            </a:r>
            <a:r>
              <a:rPr lang="fi-FI"/>
              <a:t>yritystä.</a:t>
            </a:r>
            <a:endParaRPr lang="fi-FI">
              <a:cs typeface="Calibri" panose="020F0502020204030204"/>
            </a:endParaRPr>
          </a:p>
          <a:p>
            <a:pPr marL="0" indent="0">
              <a:buClr>
                <a:schemeClr val="tx1"/>
              </a:buClr>
              <a:buNone/>
            </a:pPr>
            <a:r>
              <a:rPr lang="fi-FI" b="1"/>
              <a:t>Vetovoimaisia aloja:</a:t>
            </a:r>
          </a:p>
          <a:p>
            <a:pPr>
              <a:spcBef>
                <a:spcPts val="0"/>
              </a:spcBef>
              <a:buClr>
                <a:schemeClr val="tx1"/>
              </a:buClr>
            </a:pPr>
            <a:r>
              <a:rPr lang="fi-FI"/>
              <a:t>Teollisuus</a:t>
            </a:r>
          </a:p>
          <a:p>
            <a:pPr>
              <a:spcBef>
                <a:spcPts val="0"/>
              </a:spcBef>
              <a:buClr>
                <a:schemeClr val="tx1"/>
              </a:buClr>
            </a:pPr>
            <a:r>
              <a:rPr lang="fi-FI"/>
              <a:t>ICT</a:t>
            </a:r>
          </a:p>
          <a:p>
            <a:pPr>
              <a:spcBef>
                <a:spcPts val="0"/>
              </a:spcBef>
              <a:buClr>
                <a:schemeClr val="tx1"/>
              </a:buClr>
            </a:pPr>
            <a:r>
              <a:rPr lang="fi-FI"/>
              <a:t>Sosiaali- ja terveysala</a:t>
            </a:r>
          </a:p>
          <a:p>
            <a:pPr marL="0" indent="0">
              <a:buNone/>
            </a:pPr>
            <a:r>
              <a:rPr lang="fi-FI"/>
              <a:t>Kohtuuhintainen asuminen, sujuva liikkuminen sekä monipuoliset elämykset tekevät arjesta sujuvaa ja houkuttelevaa. Täällä on helppo tuntea olonsa kotoisaksi.</a:t>
            </a:r>
          </a:p>
          <a:p>
            <a:endParaRPr lang="fi-FI"/>
          </a:p>
        </p:txBody>
      </p:sp>
      <p:sp>
        <p:nvSpPr>
          <p:cNvPr id="6" name="Kuva 2" descr="Nainen työskentelee tarkkuutta vaativassa tehtävässä.">
            <a:extLst>
              <a:ext uri="{FF2B5EF4-FFF2-40B4-BE49-F238E27FC236}">
                <a16:creationId xmlns:a16="http://schemas.microsoft.com/office/drawing/2014/main" id="{8014D9E9-15C8-81A3-D976-4BE008196FA6}"/>
              </a:ext>
            </a:extLst>
          </p:cNvPr>
          <p:cNvSpPr>
            <a:spLocks noChangeAspect="1"/>
          </p:cNvSpPr>
          <p:nvPr/>
        </p:nvSpPr>
        <p:spPr>
          <a:xfrm>
            <a:off x="6096000" y="0"/>
            <a:ext cx="6096000" cy="6876000"/>
          </a:xfrm>
          <a:prstGeom prst="rect">
            <a:avLst/>
          </a:pr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4" name="Päivämäärän paikkamerkki 3">
            <a:extLst>
              <a:ext uri="{FF2B5EF4-FFF2-40B4-BE49-F238E27FC236}">
                <a16:creationId xmlns:a16="http://schemas.microsoft.com/office/drawing/2014/main" id="{7C969818-28A7-8778-73E4-6CF1AF194AFB}"/>
              </a:ext>
              <a:ext uri="{C183D7F6-B498-43B3-948B-1728B52AA6E4}">
                <adec:decorative xmlns:adec="http://schemas.microsoft.com/office/drawing/2017/decorative" val="1"/>
              </a:ext>
            </a:extLst>
          </p:cNvPr>
          <p:cNvSpPr>
            <a:spLocks noGrp="1"/>
          </p:cNvSpPr>
          <p:nvPr>
            <p:ph type="dt" sz="half" idx="2"/>
          </p:nvPr>
        </p:nvSpPr>
        <p:spPr/>
        <p:txBody>
          <a:bodyPr/>
          <a:lstStyle/>
          <a:p>
            <a:fld id="{2E4D861A-F331-2143-917E-C919AA83DACE}" type="datetime1">
              <a:rPr lang="fi-FI" smtClean="0">
                <a:solidFill>
                  <a:schemeClr val="bg1"/>
                </a:solidFill>
              </a:rPr>
              <a:t>12.6.2025</a:t>
            </a:fld>
            <a:endParaRPr lang="fi-FI">
              <a:solidFill>
                <a:schemeClr val="bg1"/>
              </a:solidFill>
            </a:endParaRPr>
          </a:p>
        </p:txBody>
      </p:sp>
      <p:sp>
        <p:nvSpPr>
          <p:cNvPr id="5" name="Dian numeron paikkamerkki 4">
            <a:extLst>
              <a:ext uri="{FF2B5EF4-FFF2-40B4-BE49-F238E27FC236}">
                <a16:creationId xmlns:a16="http://schemas.microsoft.com/office/drawing/2014/main" id="{24A4941C-3515-FC03-8A14-B135A5EC8AD7}"/>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22</a:t>
            </a:fld>
            <a:endParaRPr lang="fi-FI">
              <a:solidFill>
                <a:schemeClr val="bg1"/>
              </a:solidFill>
            </a:endParaRPr>
          </a:p>
        </p:txBody>
      </p:sp>
      <p:pic>
        <p:nvPicPr>
          <p:cNvPr id="7" name="Kuva 6">
            <a:extLst>
              <a:ext uri="{FF2B5EF4-FFF2-40B4-BE49-F238E27FC236}">
                <a16:creationId xmlns:a16="http://schemas.microsoft.com/office/drawing/2014/main" id="{5E2AF1EA-AF70-9A6B-6D51-DBE96A2C6D1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8" name="Tekstiruutu 24">
            <a:extLst>
              <a:ext uri="{FF2B5EF4-FFF2-40B4-BE49-F238E27FC236}">
                <a16:creationId xmlns:a16="http://schemas.microsoft.com/office/drawing/2014/main" id="{607BC2D8-406E-AA2E-9EB3-230266DBB562}"/>
              </a:ext>
              <a:ext uri="{C183D7F6-B498-43B3-948B-1728B52AA6E4}">
                <adec:decorative xmlns:adec="http://schemas.microsoft.com/office/drawing/2017/decorative" val="1"/>
              </a:ext>
            </a:extLst>
          </p:cNvPr>
          <p:cNvSpPr txBox="1">
            <a:spLocks noChangeArrowheads="1"/>
          </p:cNvSpPr>
          <p:nvPr/>
        </p:nvSpPr>
        <p:spPr bwMode="auto">
          <a:xfrm>
            <a:off x="6096000"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chemeClr val="tx1"/>
                </a:solidFill>
                <a:effectLst/>
                <a:uLnTx/>
                <a:uFillTx/>
                <a:latin typeface="Calibri" panose="020F0502020204030204"/>
                <a:ea typeface="+mn-ea"/>
                <a:cs typeface="+mn-cs"/>
              </a:rPr>
              <a:t>Kuva: Visit Tampere / </a:t>
            </a:r>
            <a:r>
              <a:rPr kumimoji="0" lang="fi-FI" altLang="fi-FI" sz="1200" b="0" i="0" u="none" strike="noStrike" kern="1200" cap="none" spc="0" normalizeH="0" baseline="0" noProof="0">
                <a:ln>
                  <a:noFill/>
                </a:ln>
                <a:solidFill>
                  <a:schemeClr val="tx1"/>
                </a:solidFill>
                <a:effectLst/>
                <a:uLnTx/>
                <a:uFillTx/>
                <a:latin typeface="Calibri" panose="020F0502020204030204"/>
                <a:ea typeface="+mn-ea"/>
                <a:cs typeface="+mn-cs"/>
              </a:rPr>
              <a:t>Laura </a:t>
            </a:r>
            <a:r>
              <a:rPr kumimoji="0" lang="fi-FI" altLang="fi-FI" sz="1200" b="0" i="0" u="none" strike="noStrike" kern="1200" cap="none" spc="0" normalizeH="0" baseline="0" noProof="0" err="1">
                <a:ln>
                  <a:noFill/>
                </a:ln>
                <a:solidFill>
                  <a:schemeClr val="tx1"/>
                </a:solidFill>
                <a:effectLst/>
                <a:uLnTx/>
                <a:uFillTx/>
                <a:latin typeface="Calibri" panose="020F0502020204030204"/>
                <a:ea typeface="+mn-ea"/>
                <a:cs typeface="+mn-cs"/>
              </a:rPr>
              <a:t>Vanzo</a:t>
            </a:r>
            <a:endParaRPr kumimoji="0" lang="fi-FI" altLang="fi-FI" sz="12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753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8524BA1-22C2-F4F2-B840-DC9B8FFE24D0}"/>
              </a:ext>
            </a:extLst>
          </p:cNvPr>
          <p:cNvSpPr>
            <a:spLocks noGrp="1"/>
          </p:cNvSpPr>
          <p:nvPr>
            <p:ph type="title"/>
          </p:nvPr>
        </p:nvSpPr>
        <p:spPr>
          <a:xfrm>
            <a:off x="6416984" y="724815"/>
            <a:ext cx="5775016" cy="1382743"/>
          </a:xfrm>
        </p:spPr>
        <p:txBody>
          <a:bodyPr/>
          <a:lstStyle/>
          <a:p>
            <a:r>
              <a:rPr lang="fi-FI" sz="2000" b="0"/>
              <a:t>KANSAINVÄLISET OSAAJAT – </a:t>
            </a:r>
            <a:br>
              <a:rPr lang="fi-FI" sz="2400" b="0"/>
            </a:br>
            <a:r>
              <a:rPr lang="fi-FI" sz="4200"/>
              <a:t>Toimivat yhteisöt </a:t>
            </a:r>
            <a:br>
              <a:rPr lang="fi-FI" sz="4200"/>
            </a:br>
            <a:r>
              <a:rPr lang="fi-FI" sz="4200"/>
              <a:t>tukevat hyvää elämää</a:t>
            </a:r>
          </a:p>
        </p:txBody>
      </p:sp>
      <p:sp>
        <p:nvSpPr>
          <p:cNvPr id="3" name="Sisällön paikkamerkki 2">
            <a:extLst>
              <a:ext uri="{FF2B5EF4-FFF2-40B4-BE49-F238E27FC236}">
                <a16:creationId xmlns:a16="http://schemas.microsoft.com/office/drawing/2014/main" id="{7281165B-00C2-5BA5-EDE8-085165D44636}"/>
              </a:ext>
            </a:extLst>
          </p:cNvPr>
          <p:cNvSpPr>
            <a:spLocks noGrp="1"/>
          </p:cNvSpPr>
          <p:nvPr>
            <p:ph sz="quarter" idx="15"/>
          </p:nvPr>
        </p:nvSpPr>
        <p:spPr>
          <a:xfrm>
            <a:off x="6416984" y="2202859"/>
            <a:ext cx="4728165" cy="4163079"/>
          </a:xfrm>
        </p:spPr>
        <p:txBody>
          <a:bodyPr vert="horz" lIns="91440" tIns="45720" rIns="91440" bIns="45720" rtlCol="0" anchor="t">
            <a:normAutofit fontScale="92500"/>
          </a:bodyPr>
          <a:lstStyle/>
          <a:p>
            <a:pPr>
              <a:spcBef>
                <a:spcPts val="0"/>
              </a:spcBef>
            </a:pPr>
            <a:r>
              <a:rPr lang="fi-FI" b="1" dirty="0"/>
              <a:t>100</a:t>
            </a:r>
            <a:r>
              <a:rPr lang="fi-FI" dirty="0"/>
              <a:t> puhuttua kieltä</a:t>
            </a:r>
          </a:p>
          <a:p>
            <a:pPr>
              <a:spcBef>
                <a:spcPts val="0"/>
              </a:spcBef>
            </a:pPr>
            <a:r>
              <a:rPr lang="fi-FI" b="1" dirty="0"/>
              <a:t>84</a:t>
            </a:r>
            <a:r>
              <a:rPr lang="fi-FI" dirty="0"/>
              <a:t> kansalaisuutta</a:t>
            </a:r>
          </a:p>
          <a:p>
            <a:pPr>
              <a:spcBef>
                <a:spcPts val="0"/>
              </a:spcBef>
            </a:pPr>
            <a:r>
              <a:rPr lang="fi-FI" b="1" dirty="0"/>
              <a:t>29 579 </a:t>
            </a:r>
            <a:r>
              <a:rPr lang="fi-FI" dirty="0"/>
              <a:t>vierasta kieltä puhuvaa  </a:t>
            </a:r>
            <a:r>
              <a:rPr lang="fi-FI" sz="1300" dirty="0"/>
              <a:t>(2024) </a:t>
            </a:r>
            <a:endParaRPr lang="fi-FI" sz="1300" dirty="0">
              <a:cs typeface="Calibri"/>
            </a:endParaRPr>
          </a:p>
          <a:p>
            <a:pPr marL="0" indent="0">
              <a:buNone/>
            </a:pPr>
            <a:r>
              <a:rPr lang="fi-FI" dirty="0"/>
              <a:t>Tampereella työn ja vapaa-ajan yhteensovittaminen on helppoa. Monikansallinen yhteisömme ottaa uudet tamperelaiset vastaan lämmöllä.</a:t>
            </a:r>
          </a:p>
          <a:p>
            <a:pPr marL="0" indent="0">
              <a:buNone/>
            </a:pPr>
            <a:r>
              <a:rPr lang="fi-FI" dirty="0" err="1"/>
              <a:t>Hidden</a:t>
            </a:r>
            <a:r>
              <a:rPr lang="fi-FI" dirty="0"/>
              <a:t> </a:t>
            </a:r>
            <a:r>
              <a:rPr lang="fi-FI" dirty="0" err="1"/>
              <a:t>gems</a:t>
            </a:r>
            <a:r>
              <a:rPr lang="fi-FI" dirty="0"/>
              <a:t> -ohjelma auttaa kansainvälisten työntekijöiden puolisoja työllistymisessä ja kotiutumisessa.</a:t>
            </a:r>
          </a:p>
          <a:p>
            <a:endParaRPr lang="fi-FI" dirty="0"/>
          </a:p>
        </p:txBody>
      </p:sp>
      <p:sp>
        <p:nvSpPr>
          <p:cNvPr id="4" name="Päivämäärän paikkamerkki 3">
            <a:extLst>
              <a:ext uri="{FF2B5EF4-FFF2-40B4-BE49-F238E27FC236}">
                <a16:creationId xmlns:a16="http://schemas.microsoft.com/office/drawing/2014/main" id="{413A1DE8-F494-DAA2-D1A8-98B4CF5249EB}"/>
              </a:ext>
              <a:ext uri="{C183D7F6-B498-43B3-948B-1728B52AA6E4}">
                <adec:decorative xmlns:adec="http://schemas.microsoft.com/office/drawing/2017/decorative" val="1"/>
              </a:ext>
            </a:extLst>
          </p:cNvPr>
          <p:cNvSpPr>
            <a:spLocks noGrp="1"/>
          </p:cNvSpPr>
          <p:nvPr>
            <p:ph type="dt" sz="half" idx="2"/>
          </p:nvPr>
        </p:nvSpPr>
        <p:spPr/>
        <p:txBody>
          <a:bodyPr/>
          <a:lstStyle/>
          <a:p>
            <a:fld id="{7466DBEE-BE9F-364E-8B50-BF8513CBE563}" type="datetime1">
              <a:rPr lang="fi-FI" smtClean="0"/>
              <a:t>12.6.2025</a:t>
            </a:fld>
            <a:endParaRPr lang="fi-FI"/>
          </a:p>
        </p:txBody>
      </p:sp>
      <p:sp>
        <p:nvSpPr>
          <p:cNvPr id="5" name="Dian numeron paikkamerkki 4">
            <a:extLst>
              <a:ext uri="{FF2B5EF4-FFF2-40B4-BE49-F238E27FC236}">
                <a16:creationId xmlns:a16="http://schemas.microsoft.com/office/drawing/2014/main" id="{D84FE8DC-CBB4-D091-DC9B-57B2D4C8587D}"/>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23</a:t>
            </a:fld>
            <a:endParaRPr lang="fi-FI"/>
          </a:p>
        </p:txBody>
      </p:sp>
      <p:sp>
        <p:nvSpPr>
          <p:cNvPr id="8" name="Tekstiruutu 24">
            <a:extLst>
              <a:ext uri="{FF2B5EF4-FFF2-40B4-BE49-F238E27FC236}">
                <a16:creationId xmlns:a16="http://schemas.microsoft.com/office/drawing/2014/main" id="{E3F083E7-F73A-ACDD-AC32-73FCD35AA682}"/>
              </a:ext>
              <a:ext uri="{C183D7F6-B498-43B3-948B-1728B52AA6E4}">
                <adec:decorative xmlns:adec="http://schemas.microsoft.com/office/drawing/2017/decorative" val="1"/>
              </a:ext>
            </a:extLst>
          </p:cNvPr>
          <p:cNvSpPr txBox="1">
            <a:spLocks noChangeArrowheads="1"/>
          </p:cNvSpPr>
          <p:nvPr/>
        </p:nvSpPr>
        <p:spPr bwMode="auto">
          <a:xfrm>
            <a:off x="6410459" y="6403261"/>
            <a:ext cx="2239221" cy="31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lvl="0" algn="l" eaLnBrk="1" hangingPunct="1">
              <a:spcBef>
                <a:spcPct val="0"/>
              </a:spcBef>
              <a:buClrTx/>
              <a:buNone/>
              <a:defRPr/>
            </a:pPr>
            <a:r>
              <a:rPr lang="fi-FI" altLang="fi-FI" sz="1200">
                <a:solidFill>
                  <a:srgbClr val="212121">
                    <a:tint val="75000"/>
                  </a:srgbClr>
                </a:solidFill>
                <a:latin typeface="Calibri" panose="020F0502020204030204"/>
              </a:rPr>
              <a:t>Lähde: Talousarvio 2020</a:t>
            </a:r>
            <a:r>
              <a:rPr kumimoji="0" lang="fi-FI" altLang="fi-FI" sz="1200" b="0" i="0" u="none" strike="noStrike" kern="1200" cap="none" spc="0" normalizeH="0" baseline="0" noProof="0">
                <a:ln>
                  <a:noFill/>
                </a:ln>
                <a:solidFill>
                  <a:srgbClr val="212121">
                    <a:tint val="75000"/>
                  </a:srgbClr>
                </a:solidFill>
                <a:effectLst/>
                <a:uLnTx/>
                <a:uFillTx/>
                <a:latin typeface="Calibri" panose="020F0502020204030204"/>
                <a:ea typeface="+mn-ea"/>
                <a:cs typeface="+mn-cs"/>
              </a:rPr>
              <a:t> </a:t>
            </a:r>
          </a:p>
        </p:txBody>
      </p:sp>
      <p:sp>
        <p:nvSpPr>
          <p:cNvPr id="6" name="Kuva 10">
            <a:extLst>
              <a:ext uri="{FF2B5EF4-FFF2-40B4-BE49-F238E27FC236}">
                <a16:creationId xmlns:a16="http://schemas.microsoft.com/office/drawing/2014/main" id="{B01BB3FA-CC33-425C-8323-03EC0EED5502}"/>
              </a:ext>
              <a:ext uri="{C183D7F6-B498-43B3-948B-1728B52AA6E4}">
                <adec:decorative xmlns:adec="http://schemas.microsoft.com/office/drawing/2017/decorative" val="1"/>
              </a:ext>
            </a:extLst>
          </p:cNvPr>
          <p:cNvSpPr>
            <a:spLocks noChangeAspect="1"/>
          </p:cNvSpPr>
          <p:nvPr/>
        </p:nvSpPr>
        <p:spPr>
          <a:xfrm>
            <a:off x="1" y="0"/>
            <a:ext cx="6096000" cy="6858000"/>
          </a:xfrm>
          <a:prstGeom prst="rect">
            <a:avLst/>
          </a:prstGeom>
          <a:blipFill>
            <a:blip r:embed="rId3" cstate="print">
              <a:extLst>
                <a:ext uri="{28A0092B-C50C-407E-A947-70E740481C1C}">
                  <a14:useLocalDpi xmlns:a14="http://schemas.microsoft.com/office/drawing/2010/main"/>
                </a:ext>
              </a:extLst>
            </a:blip>
            <a:srcRect/>
            <a:stretch>
              <a:fillRect b="3"/>
            </a:stretch>
          </a:blipFill>
          <a:ln w="9525" cap="flat">
            <a:noFill/>
            <a:prstDash val="solid"/>
            <a:miter/>
          </a:ln>
        </p:spPr>
        <p:txBody>
          <a:bodyPr rtlCol="0" anchor="ctr"/>
          <a:lstStyle/>
          <a:p>
            <a:endParaRPr lang="fi-FI"/>
          </a:p>
        </p:txBody>
      </p:sp>
      <p:sp>
        <p:nvSpPr>
          <p:cNvPr id="7" name="Tekstiruutu 24">
            <a:extLst>
              <a:ext uri="{FF2B5EF4-FFF2-40B4-BE49-F238E27FC236}">
                <a16:creationId xmlns:a16="http://schemas.microsoft.com/office/drawing/2014/main" id="{3445FD24-85FF-DA29-3908-3B5025465E07}"/>
              </a:ext>
              <a:ext uri="{C183D7F6-B498-43B3-948B-1728B52AA6E4}">
                <adec:decorative xmlns:adec="http://schemas.microsoft.com/office/drawing/2017/decorative" val="1"/>
              </a:ext>
            </a:extLst>
          </p:cNvPr>
          <p:cNvSpPr txBox="1">
            <a:spLocks noChangeArrowheads="1"/>
          </p:cNvSpPr>
          <p:nvPr/>
        </p:nvSpPr>
        <p:spPr bwMode="auto">
          <a:xfrm>
            <a:off x="3242603" y="6410182"/>
            <a:ext cx="2853397" cy="19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Kuva: Visit Tampere / Laura </a:t>
            </a:r>
            <a:r>
              <a:rPr kumimoji="0" lang="en-GB" altLang="fi-FI" sz="1200" b="0" i="0" u="none" strike="noStrike" kern="1200" cap="none" spc="0" normalizeH="0" baseline="0" noProof="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a:t>
            </a:r>
          </a:p>
        </p:txBody>
      </p:sp>
      <p:pic>
        <p:nvPicPr>
          <p:cNvPr id="9" name="Kuva 8">
            <a:extLst>
              <a:ext uri="{FF2B5EF4-FFF2-40B4-BE49-F238E27FC236}">
                <a16:creationId xmlns:a16="http://schemas.microsoft.com/office/drawing/2014/main" id="{E2CA4D84-BFFA-7BB2-5395-CEFBD4FF07D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2028470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8524BA1-22C2-F4F2-B840-DC9B8FFE24D0}"/>
              </a:ext>
            </a:extLst>
          </p:cNvPr>
          <p:cNvSpPr>
            <a:spLocks noGrp="1"/>
          </p:cNvSpPr>
          <p:nvPr>
            <p:ph type="title"/>
          </p:nvPr>
        </p:nvSpPr>
        <p:spPr>
          <a:xfrm>
            <a:off x="655281" y="947189"/>
            <a:ext cx="4930466" cy="1060926"/>
          </a:xfrm>
        </p:spPr>
        <p:txBody>
          <a:bodyPr/>
          <a:lstStyle/>
          <a:p>
            <a:r>
              <a:rPr lang="fi-FI" sz="4200"/>
              <a:t>Työnantajien </a:t>
            </a:r>
            <a:br>
              <a:rPr lang="fi-FI" sz="4200"/>
            </a:br>
            <a:r>
              <a:rPr lang="fi-FI" sz="4200"/>
              <a:t>kasvun kaupunki</a:t>
            </a:r>
          </a:p>
        </p:txBody>
      </p:sp>
      <p:pic>
        <p:nvPicPr>
          <p:cNvPr id="11" name="Picture 10">
            <a:extLst>
              <a:ext uri="{FF2B5EF4-FFF2-40B4-BE49-F238E27FC236}">
                <a16:creationId xmlns:a16="http://schemas.microsoft.com/office/drawing/2014/main" id="{2D1429E9-576E-BA0D-5761-58D57346491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096000" y="0"/>
            <a:ext cx="6098322" cy="6858000"/>
          </a:xfrm>
          <a:prstGeom prst="rect">
            <a:avLst/>
          </a:prstGeom>
        </p:spPr>
      </p:pic>
      <p:sp>
        <p:nvSpPr>
          <p:cNvPr id="3" name="Sisällön paikkamerkki 2">
            <a:extLst>
              <a:ext uri="{FF2B5EF4-FFF2-40B4-BE49-F238E27FC236}">
                <a16:creationId xmlns:a16="http://schemas.microsoft.com/office/drawing/2014/main" id="{7281165B-00C2-5BA5-EDE8-085165D44636}"/>
              </a:ext>
            </a:extLst>
          </p:cNvPr>
          <p:cNvSpPr>
            <a:spLocks noGrp="1"/>
          </p:cNvSpPr>
          <p:nvPr>
            <p:ph sz="quarter" idx="15"/>
          </p:nvPr>
        </p:nvSpPr>
        <p:spPr>
          <a:xfrm>
            <a:off x="655281" y="2139350"/>
            <a:ext cx="4728165" cy="4163079"/>
          </a:xfrm>
        </p:spPr>
        <p:txBody>
          <a:bodyPr>
            <a:normAutofit fontScale="85000" lnSpcReduction="10000"/>
          </a:bodyPr>
          <a:lstStyle/>
          <a:p>
            <a:pPr marL="0" indent="0">
              <a:spcBef>
                <a:spcPts val="400"/>
              </a:spcBef>
              <a:buNone/>
            </a:pPr>
            <a:r>
              <a:rPr lang="fi-FI"/>
              <a:t>Tampereen seudun valmistava teollisuus on yksi Suomen ulkomaanviennin tärkeimmistä vetureista. </a:t>
            </a:r>
          </a:p>
          <a:p>
            <a:pPr marL="0" indent="0">
              <a:buNone/>
            </a:pPr>
            <a:r>
              <a:rPr lang="fi-FI"/>
              <a:t>Tampereella on monialaista ja uutta teknologiaosaamista, esimerkiksi:</a:t>
            </a:r>
          </a:p>
          <a:p>
            <a:pPr>
              <a:spcBef>
                <a:spcPts val="400"/>
              </a:spcBef>
            </a:pPr>
            <a:r>
              <a:rPr lang="fi-FI"/>
              <a:t>kamerateknologiassa</a:t>
            </a:r>
          </a:p>
          <a:p>
            <a:pPr>
              <a:spcBef>
                <a:spcPts val="0"/>
              </a:spcBef>
            </a:pPr>
            <a:r>
              <a:rPr lang="fi-FI"/>
              <a:t>VR/AR -yrityksissä</a:t>
            </a:r>
          </a:p>
          <a:p>
            <a:pPr>
              <a:spcBef>
                <a:spcPts val="0"/>
              </a:spcBef>
            </a:pPr>
            <a:r>
              <a:rPr lang="fi-FI"/>
              <a:t>peliteollisuudessa</a:t>
            </a:r>
          </a:p>
          <a:p>
            <a:pPr>
              <a:spcBef>
                <a:spcPts val="0"/>
              </a:spcBef>
            </a:pPr>
            <a:r>
              <a:rPr lang="fi-FI"/>
              <a:t>terveysteknologiassa</a:t>
            </a:r>
          </a:p>
          <a:p>
            <a:pPr>
              <a:spcBef>
                <a:spcPts val="0"/>
              </a:spcBef>
            </a:pPr>
            <a:r>
              <a:rPr lang="fi-FI"/>
              <a:t>autoteollisuudessa</a:t>
            </a:r>
          </a:p>
          <a:p>
            <a:pPr marL="0" indent="0">
              <a:buNone/>
            </a:pPr>
            <a:r>
              <a:rPr lang="fi-FI"/>
              <a:t>Osaavat työntekijät, verkostojen voima </a:t>
            </a:r>
            <a:br>
              <a:rPr lang="fi-FI"/>
            </a:br>
            <a:r>
              <a:rPr lang="fi-FI"/>
              <a:t>ja keskeinen sijainti tekevät Tampereesta kiinnostavan kotipaikan työnantajille. </a:t>
            </a:r>
          </a:p>
          <a:p>
            <a:pPr>
              <a:spcBef>
                <a:spcPts val="400"/>
              </a:spcBef>
            </a:pPr>
            <a:endParaRPr lang="fi-FI"/>
          </a:p>
        </p:txBody>
      </p:sp>
      <p:sp>
        <p:nvSpPr>
          <p:cNvPr id="4" name="Päivämäärän paikkamerkki 3">
            <a:extLst>
              <a:ext uri="{FF2B5EF4-FFF2-40B4-BE49-F238E27FC236}">
                <a16:creationId xmlns:a16="http://schemas.microsoft.com/office/drawing/2014/main" id="{413A1DE8-F494-DAA2-D1A8-98B4CF5249EB}"/>
              </a:ext>
              <a:ext uri="{C183D7F6-B498-43B3-948B-1728B52AA6E4}">
                <adec:decorative xmlns:adec="http://schemas.microsoft.com/office/drawing/2017/decorative" val="1"/>
              </a:ext>
            </a:extLst>
          </p:cNvPr>
          <p:cNvSpPr>
            <a:spLocks noGrp="1"/>
          </p:cNvSpPr>
          <p:nvPr>
            <p:ph type="dt" sz="half" idx="2"/>
          </p:nvPr>
        </p:nvSpPr>
        <p:spPr/>
        <p:txBody>
          <a:bodyPr/>
          <a:lstStyle/>
          <a:p>
            <a:fld id="{C8406D1F-BF8C-8C47-9D52-0E26C7A046A5}" type="datetime1">
              <a:rPr lang="fi-FI" smtClean="0">
                <a:solidFill>
                  <a:schemeClr val="bg1"/>
                </a:solidFill>
              </a:rPr>
              <a:t>12.6.2025</a:t>
            </a:fld>
            <a:endParaRPr lang="fi-FI">
              <a:solidFill>
                <a:schemeClr val="bg1"/>
              </a:solidFill>
            </a:endParaRPr>
          </a:p>
        </p:txBody>
      </p:sp>
      <p:sp>
        <p:nvSpPr>
          <p:cNvPr id="5" name="Dian numeron paikkamerkki 4">
            <a:extLst>
              <a:ext uri="{FF2B5EF4-FFF2-40B4-BE49-F238E27FC236}">
                <a16:creationId xmlns:a16="http://schemas.microsoft.com/office/drawing/2014/main" id="{D84FE8DC-CBB4-D091-DC9B-57B2D4C8587D}"/>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dirty="0" smtClean="0">
                <a:solidFill>
                  <a:schemeClr val="bg1"/>
                </a:solidFill>
              </a:rPr>
              <a:t>24</a:t>
            </a:fld>
            <a:endParaRPr lang="fi-FI">
              <a:solidFill>
                <a:schemeClr val="bg1"/>
              </a:solidFill>
            </a:endParaRPr>
          </a:p>
        </p:txBody>
      </p:sp>
      <p:sp>
        <p:nvSpPr>
          <p:cNvPr id="8" name="Tekstiruutu 24">
            <a:extLst>
              <a:ext uri="{FF2B5EF4-FFF2-40B4-BE49-F238E27FC236}">
                <a16:creationId xmlns:a16="http://schemas.microsoft.com/office/drawing/2014/main" id="{E3F083E7-F73A-ACDD-AC32-73FCD35AA682}"/>
              </a:ext>
            </a:extLst>
          </p:cNvPr>
          <p:cNvSpPr txBox="1">
            <a:spLocks noChangeArrowheads="1"/>
          </p:cNvSpPr>
          <p:nvPr/>
        </p:nvSpPr>
        <p:spPr bwMode="auto">
          <a:xfrm>
            <a:off x="3678410" y="6403261"/>
            <a:ext cx="2239221" cy="31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lvl="0" algn="l" eaLnBrk="1" hangingPunct="1">
              <a:spcBef>
                <a:spcPct val="0"/>
              </a:spcBef>
              <a:buClrTx/>
              <a:buNone/>
              <a:defRPr/>
            </a:pPr>
            <a:r>
              <a:rPr lang="fi-FI" altLang="fi-FI" sz="1200">
                <a:solidFill>
                  <a:srgbClr val="212121">
                    <a:tint val="75000"/>
                  </a:srgbClr>
                </a:solidFill>
                <a:latin typeface="Calibri" panose="020F0502020204030204"/>
              </a:rPr>
              <a:t>Lähde: Talousarvio 2020</a:t>
            </a:r>
            <a:r>
              <a:rPr kumimoji="0" lang="fi-FI" altLang="fi-FI" sz="1200" b="0" i="0" u="none" strike="noStrike" kern="1200" cap="none" spc="0" normalizeH="0" baseline="0" noProof="0">
                <a:ln>
                  <a:noFill/>
                </a:ln>
                <a:solidFill>
                  <a:srgbClr val="212121">
                    <a:tint val="75000"/>
                  </a:srgbClr>
                </a:solidFill>
                <a:effectLst/>
                <a:uLnTx/>
                <a:uFillTx/>
                <a:latin typeface="Calibri" panose="020F0502020204030204"/>
                <a:ea typeface="+mn-ea"/>
                <a:cs typeface="+mn-cs"/>
              </a:rPr>
              <a:t> </a:t>
            </a:r>
          </a:p>
        </p:txBody>
      </p:sp>
      <p:sp>
        <p:nvSpPr>
          <p:cNvPr id="7" name="Tekstiruutu 24">
            <a:extLst>
              <a:ext uri="{FF2B5EF4-FFF2-40B4-BE49-F238E27FC236}">
                <a16:creationId xmlns:a16="http://schemas.microsoft.com/office/drawing/2014/main" id="{3445FD24-85FF-DA29-3908-3B5025465E07}"/>
              </a:ext>
              <a:ext uri="{C183D7F6-B498-43B3-948B-1728B52AA6E4}">
                <adec:decorative xmlns:adec="http://schemas.microsoft.com/office/drawing/2017/decorative" val="1"/>
              </a:ext>
            </a:extLst>
          </p:cNvPr>
          <p:cNvSpPr txBox="1">
            <a:spLocks noChangeArrowheads="1"/>
          </p:cNvSpPr>
          <p:nvPr/>
        </p:nvSpPr>
        <p:spPr bwMode="auto">
          <a:xfrm>
            <a:off x="6403292" y="6410182"/>
            <a:ext cx="2853397" cy="19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Kuva: Visit Tampere / </a:t>
            </a:r>
            <a:r>
              <a:rPr kumimoji="0" lang="fi-FI"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Laura </a:t>
            </a:r>
            <a:r>
              <a:rPr kumimoji="0" lang="fi-FI" altLang="fi-FI" sz="1200" b="0" i="0" u="none" strike="noStrike" kern="1200" cap="none" spc="0" normalizeH="0" baseline="0" noProof="0" err="1">
                <a:ln>
                  <a:noFill/>
                </a:ln>
                <a:solidFill>
                  <a:srgbClr val="FFFFFF"/>
                </a:solidFill>
                <a:effectLst/>
                <a:uLnTx/>
                <a:uFillTx/>
                <a:latin typeface="Calibri" panose="020F0502020204030204" pitchFamily="34" charset="0"/>
                <a:ea typeface="+mn-ea"/>
                <a:cs typeface="+mn-cs"/>
              </a:rPr>
              <a:t>Vanzo</a:t>
            </a:r>
            <a:endParaRPr kumimoji="0" lang="fi-FI"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pic>
        <p:nvPicPr>
          <p:cNvPr id="12" name="Kuva 11">
            <a:extLst>
              <a:ext uri="{FF2B5EF4-FFF2-40B4-BE49-F238E27FC236}">
                <a16:creationId xmlns:a16="http://schemas.microsoft.com/office/drawing/2014/main" id="{4D27BB50-806F-A2FF-1C49-12BEAD40397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spTree>
    <p:extLst>
      <p:ext uri="{BB962C8B-B14F-4D97-AF65-F5344CB8AC3E}">
        <p14:creationId xmlns:p14="http://schemas.microsoft.com/office/powerpoint/2010/main" val="3092215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Kuva 46" descr="Tampereen kaupunkimaisema ilta-auringossa.">
            <a:extLst>
              <a:ext uri="{FF2B5EF4-FFF2-40B4-BE49-F238E27FC236}">
                <a16:creationId xmlns:a16="http://schemas.microsoft.com/office/drawing/2014/main" id="{834DF3B8-9CE5-9B98-B737-ED7507E4513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8428892" cy="6851009"/>
          </a:xfrm>
          <a:prstGeom prst="rect">
            <a:avLst/>
          </a:prstGeom>
        </p:spPr>
      </p:pic>
      <p:sp>
        <p:nvSpPr>
          <p:cNvPr id="4" name="Rectangle 3">
            <a:extLst>
              <a:ext uri="{FF2B5EF4-FFF2-40B4-BE49-F238E27FC236}">
                <a16:creationId xmlns:a16="http://schemas.microsoft.com/office/drawing/2014/main" id="{30ECCD85-B343-BE11-CDCB-9C1ED8D9D0B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 y="4501662"/>
            <a:ext cx="8428892" cy="2356338"/>
          </a:xfrm>
          <a:prstGeom prst="rect">
            <a:avLst/>
          </a:prstGeom>
          <a:solidFill>
            <a:schemeClr val="tx2">
              <a:lumMod val="75000"/>
              <a:alpha val="9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38D8AF9-E14C-4293-1B19-6DA2E371F6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2926080"/>
            <a:ext cx="8428892" cy="1582616"/>
          </a:xfrm>
          <a:prstGeom prst="rect">
            <a:avLst/>
          </a:prstGeom>
          <a:solidFill>
            <a:schemeClr val="tx2">
              <a:lumMod val="75000"/>
              <a:alpha val="8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Otsikko 1">
            <a:extLst>
              <a:ext uri="{FF2B5EF4-FFF2-40B4-BE49-F238E27FC236}">
                <a16:creationId xmlns:a16="http://schemas.microsoft.com/office/drawing/2014/main" id="{60928593-8D0E-2871-CCE2-9AD9C5E5F4CB}"/>
              </a:ext>
            </a:extLst>
          </p:cNvPr>
          <p:cNvSpPr txBox="1">
            <a:spLocks noGrp="1"/>
          </p:cNvSpPr>
          <p:nvPr>
            <p:ph type="title" idx="4294967295"/>
          </p:nvPr>
        </p:nvSpPr>
        <p:spPr>
          <a:xfrm>
            <a:off x="507668" y="3075392"/>
            <a:ext cx="11566173" cy="14051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400" u="none" strike="noStrike" kern="1200" cap="none" spc="0" normalizeH="0" baseline="0" noProof="0">
                <a:ln>
                  <a:noFill/>
                </a:ln>
                <a:solidFill>
                  <a:schemeClr val="bg1"/>
                </a:solidFill>
                <a:uLnTx/>
                <a:uFillTx/>
              </a:rPr>
              <a:t>Suurimmat </a:t>
            </a:r>
            <a:br>
              <a:rPr kumimoji="0" lang="fi-FI" sz="4400" u="none" strike="noStrike" kern="1200" cap="none" spc="0" normalizeH="0" baseline="0" noProof="0">
                <a:ln>
                  <a:noFill/>
                </a:ln>
                <a:solidFill>
                  <a:schemeClr val="bg1"/>
                </a:solidFill>
                <a:uLnTx/>
                <a:uFillTx/>
              </a:rPr>
            </a:br>
            <a:r>
              <a:rPr kumimoji="0" lang="fi-FI" sz="4400" u="none" strike="noStrike" kern="1200" cap="none" spc="0" normalizeH="0" baseline="0" noProof="0">
                <a:ln>
                  <a:noFill/>
                </a:ln>
                <a:solidFill>
                  <a:schemeClr val="bg1"/>
                </a:solidFill>
                <a:uLnTx/>
                <a:uFillTx/>
              </a:rPr>
              <a:t>yksityiset työnantajat</a:t>
            </a:r>
          </a:p>
        </p:txBody>
      </p:sp>
      <p:sp>
        <p:nvSpPr>
          <p:cNvPr id="5" name="Päivämäärän paikkamerkki 4">
            <a:extLst>
              <a:ext uri="{FF2B5EF4-FFF2-40B4-BE49-F238E27FC236}">
                <a16:creationId xmlns:a16="http://schemas.microsoft.com/office/drawing/2014/main" id="{6018F6FF-EEED-2494-1E22-D479E65E4033}"/>
              </a:ext>
              <a:ext uri="{C183D7F6-B498-43B3-948B-1728B52AA6E4}">
                <adec:decorative xmlns:adec="http://schemas.microsoft.com/office/drawing/2017/decorative" val="1"/>
              </a:ext>
            </a:extLst>
          </p:cNvPr>
          <p:cNvSpPr>
            <a:spLocks noGrp="1"/>
          </p:cNvSpPr>
          <p:nvPr>
            <p:ph type="dt" sz="half" idx="10"/>
          </p:nvPr>
        </p:nvSpPr>
        <p:spPr/>
        <p:txBody>
          <a:bodyPr/>
          <a:lstStyle/>
          <a:p>
            <a:fld id="{F8DAB8A1-7D9F-8344-B961-04F6731F6D2C}" type="datetime1">
              <a:rPr lang="fi-FI">
                <a:solidFill>
                  <a:schemeClr val="bg1">
                    <a:lumMod val="65000"/>
                  </a:schemeClr>
                </a:solidFill>
              </a:rPr>
              <a:t>12.6.2025</a:t>
            </a:fld>
            <a:endParaRPr lang="fi-FI">
              <a:solidFill>
                <a:schemeClr val="bg1">
                  <a:lumMod val="65000"/>
                </a:schemeClr>
              </a:solidFill>
            </a:endParaRPr>
          </a:p>
        </p:txBody>
      </p:sp>
      <p:sp>
        <p:nvSpPr>
          <p:cNvPr id="6" name="Dian numeron paikkamerkki 5">
            <a:extLst>
              <a:ext uri="{FF2B5EF4-FFF2-40B4-BE49-F238E27FC236}">
                <a16:creationId xmlns:a16="http://schemas.microsoft.com/office/drawing/2014/main" id="{F36FF25B-0B41-56C3-E76D-B52390A69E1A}"/>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dirty="0" smtClean="0">
                <a:solidFill>
                  <a:schemeClr val="bg1">
                    <a:lumMod val="65000"/>
                  </a:schemeClr>
                </a:solidFill>
              </a:rPr>
              <a:pPr/>
              <a:t>25</a:t>
            </a:fld>
            <a:endParaRPr lang="fi-FI">
              <a:solidFill>
                <a:schemeClr val="bg1">
                  <a:lumMod val="65000"/>
                </a:schemeClr>
              </a:solidFill>
            </a:endParaRPr>
          </a:p>
        </p:txBody>
      </p:sp>
      <p:sp>
        <p:nvSpPr>
          <p:cNvPr id="36" name="Suorakulmio 35">
            <a:extLst>
              <a:ext uri="{FF2B5EF4-FFF2-40B4-BE49-F238E27FC236}">
                <a16:creationId xmlns:a16="http://schemas.microsoft.com/office/drawing/2014/main" id="{2FD03376-1D05-1529-05CC-D1F9EC210F5F}"/>
              </a:ext>
            </a:extLst>
          </p:cNvPr>
          <p:cNvSpPr/>
          <p:nvPr/>
        </p:nvSpPr>
        <p:spPr>
          <a:xfrm>
            <a:off x="487774" y="4520132"/>
            <a:ext cx="6757088" cy="1883287"/>
          </a:xfrm>
          <a:prstGeom prst="rect">
            <a:avLst/>
          </a:prstGeom>
        </p:spPr>
        <p:txBody>
          <a:bodyPr wrap="square" lIns="91440" tIns="45720" rIns="91440" bIns="45720"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i-FI" sz="4000" b="1" u="none" strike="noStrike" kern="0" cap="none" spc="0" normalizeH="0" baseline="0" noProof="0">
                <a:ln>
                  <a:noFill/>
                </a:ln>
                <a:solidFill>
                  <a:srgbClr val="5BCBEB"/>
                </a:solidFill>
                <a:effectLst/>
                <a:uLnTx/>
                <a:uFillTx/>
                <a:latin typeface="Montserrat Black" pitchFamily="2" charset="77"/>
              </a:rPr>
              <a:t>26 000 </a:t>
            </a:r>
            <a:r>
              <a:rPr kumimoji="0" lang="fi-FI" sz="2000" b="1" u="none" strike="noStrike" kern="0" cap="none" spc="0" normalizeH="0" baseline="0" noProof="0">
                <a:ln>
                  <a:noFill/>
                </a:ln>
                <a:solidFill>
                  <a:srgbClr val="FFFFFF"/>
                </a:solidFill>
                <a:effectLst/>
                <a:uLnTx/>
                <a:uFillTx/>
                <a:latin typeface="Montserrat Black" pitchFamily="2" charset="77"/>
              </a:rPr>
              <a:t>aktiivista yritystä </a:t>
            </a:r>
          </a:p>
          <a:p>
            <a:pPr marL="0" marR="0" lvl="0" indent="0" defTabSz="914400" eaLnBrk="1" fontAlgn="auto" latinLnBrk="0" hangingPunct="1">
              <a:lnSpc>
                <a:spcPct val="100000"/>
              </a:lnSpc>
              <a:spcBef>
                <a:spcPts val="400"/>
              </a:spcBef>
              <a:spcAft>
                <a:spcPts val="0"/>
              </a:spcAft>
              <a:buClrTx/>
              <a:buSzTx/>
              <a:buFontTx/>
              <a:buNone/>
              <a:tabLst/>
              <a:defRPr/>
            </a:pPr>
            <a:r>
              <a:rPr kumimoji="0" lang="fi-FI" sz="2000" b="0" i="0" u="none" strike="noStrike" kern="0" cap="none" spc="0" normalizeH="0" baseline="0" noProof="0">
                <a:ln>
                  <a:noFill/>
                </a:ln>
                <a:solidFill>
                  <a:srgbClr val="FFFFFF"/>
                </a:solidFill>
                <a:effectLst/>
                <a:uLnTx/>
                <a:uFillTx/>
              </a:rPr>
              <a:t>Tampere on houkutteleva yrityksille hyvän hinta-laatusuhteen, osaajien helpon saatavuuden ja keskeisen sijainnin vuoksi. </a:t>
            </a:r>
          </a:p>
        </p:txBody>
      </p:sp>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pic>
        <p:nvPicPr>
          <p:cNvPr id="37" name="Kuva 36" descr="Pirkanmaan Osuuskaupan logo.">
            <a:extLst>
              <a:ext uri="{FF2B5EF4-FFF2-40B4-BE49-F238E27FC236}">
                <a16:creationId xmlns:a16="http://schemas.microsoft.com/office/drawing/2014/main" id="{851D6946-425E-56CE-0B75-BDF97245D80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456754" y="1617874"/>
            <a:ext cx="1341065" cy="316431"/>
          </a:xfrm>
          <a:prstGeom prst="rect">
            <a:avLst/>
          </a:prstGeom>
        </p:spPr>
      </p:pic>
      <p:pic>
        <p:nvPicPr>
          <p:cNvPr id="38" name="Kuva 37" descr="Metso Minerals">
            <a:extLst>
              <a:ext uri="{FF2B5EF4-FFF2-40B4-BE49-F238E27FC236}">
                <a16:creationId xmlns:a16="http://schemas.microsoft.com/office/drawing/2014/main" id="{0CAA68E4-A29C-5261-C447-282FAB7BA0B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748883" y="2374681"/>
            <a:ext cx="1408099" cy="666629"/>
          </a:xfrm>
          <a:prstGeom prst="rect">
            <a:avLst/>
          </a:prstGeom>
        </p:spPr>
      </p:pic>
      <p:pic>
        <p:nvPicPr>
          <p:cNvPr id="39" name="Kuva 38" descr="Sandvik">
            <a:extLst>
              <a:ext uri="{FF2B5EF4-FFF2-40B4-BE49-F238E27FC236}">
                <a16:creationId xmlns:a16="http://schemas.microsoft.com/office/drawing/2014/main" id="{0A5549BD-7E9D-0F01-4E0F-E43151A7586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577549" y="2518674"/>
            <a:ext cx="1099474" cy="409316"/>
          </a:xfrm>
          <a:prstGeom prst="rect">
            <a:avLst/>
          </a:prstGeom>
        </p:spPr>
      </p:pic>
      <p:pic>
        <p:nvPicPr>
          <p:cNvPr id="40" name="Kuva 39" descr="Nokia">
            <a:extLst>
              <a:ext uri="{FF2B5EF4-FFF2-40B4-BE49-F238E27FC236}">
                <a16:creationId xmlns:a16="http://schemas.microsoft.com/office/drawing/2014/main" id="{1CBE6224-1D90-EF1E-5D39-8688C49ADFB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784240" y="5566902"/>
            <a:ext cx="1293730" cy="393806"/>
          </a:xfrm>
          <a:prstGeom prst="rect">
            <a:avLst/>
          </a:prstGeom>
        </p:spPr>
      </p:pic>
      <p:pic>
        <p:nvPicPr>
          <p:cNvPr id="41" name="Kuva 40" descr="ISS">
            <a:extLst>
              <a:ext uri="{FF2B5EF4-FFF2-40B4-BE49-F238E27FC236}">
                <a16:creationId xmlns:a16="http://schemas.microsoft.com/office/drawing/2014/main" id="{4B1A65F9-F1C0-161C-E5AD-B1F80CD6E84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087529" y="3435958"/>
            <a:ext cx="730806" cy="730806"/>
          </a:xfrm>
          <a:prstGeom prst="rect">
            <a:avLst/>
          </a:prstGeom>
        </p:spPr>
      </p:pic>
      <p:pic>
        <p:nvPicPr>
          <p:cNvPr id="45" name="Kuva 44" descr="Sihti">
            <a:extLst>
              <a:ext uri="{FF2B5EF4-FFF2-40B4-BE49-F238E27FC236}">
                <a16:creationId xmlns:a16="http://schemas.microsoft.com/office/drawing/2014/main" id="{68078FC4-AF09-F97A-D7E5-85332BAC60EE}"/>
              </a:ext>
            </a:extLst>
          </p:cNvPr>
          <p:cNvPicPr>
            <a:picLocks noChangeAspect="1"/>
          </p:cNvPicPr>
          <p:nvPr/>
        </p:nvPicPr>
        <p:blipFill>
          <a:blip r:embed="rId11"/>
          <a:stretch>
            <a:fillRect/>
          </a:stretch>
        </p:blipFill>
        <p:spPr>
          <a:xfrm>
            <a:off x="10473070" y="3588824"/>
            <a:ext cx="1308432" cy="425075"/>
          </a:xfrm>
          <a:prstGeom prst="rect">
            <a:avLst/>
          </a:prstGeom>
        </p:spPr>
      </p:pic>
      <p:pic>
        <p:nvPicPr>
          <p:cNvPr id="44" name="Kuva 43" descr="Kesko&#10;">
            <a:extLst>
              <a:ext uri="{FF2B5EF4-FFF2-40B4-BE49-F238E27FC236}">
                <a16:creationId xmlns:a16="http://schemas.microsoft.com/office/drawing/2014/main" id="{1EF20184-10C6-74F3-B51F-057FF6E33B8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944217" y="1665050"/>
            <a:ext cx="1017431" cy="225530"/>
          </a:xfrm>
          <a:prstGeom prst="rect">
            <a:avLst/>
          </a:prstGeom>
        </p:spPr>
      </p:pic>
      <p:pic>
        <p:nvPicPr>
          <p:cNvPr id="42" name="Kuva 41" descr="Posti&#10;">
            <a:extLst>
              <a:ext uri="{FF2B5EF4-FFF2-40B4-BE49-F238E27FC236}">
                <a16:creationId xmlns:a16="http://schemas.microsoft.com/office/drawing/2014/main" id="{BD539457-983A-616A-8DD8-DE454AFA65B3}"/>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8745704" y="4626803"/>
            <a:ext cx="1414456" cy="564996"/>
          </a:xfrm>
          <a:prstGeom prst="rect">
            <a:avLst/>
          </a:prstGeom>
        </p:spPr>
      </p:pic>
      <p:pic>
        <p:nvPicPr>
          <p:cNvPr id="43" name="Kuva 42" descr="Valmet&#10;">
            <a:extLst>
              <a:ext uri="{FF2B5EF4-FFF2-40B4-BE49-F238E27FC236}">
                <a16:creationId xmlns:a16="http://schemas.microsoft.com/office/drawing/2014/main" id="{14759C86-AC78-D0A0-224B-377814D714B9}"/>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290001" y="4610056"/>
            <a:ext cx="1674571" cy="598490"/>
          </a:xfrm>
          <a:prstGeom prst="rect">
            <a:avLst/>
          </a:prstGeom>
        </p:spPr>
      </p:pic>
      <p:sp>
        <p:nvSpPr>
          <p:cNvPr id="46" name="Tekstiruutu 24">
            <a:extLst>
              <a:ext uri="{FF2B5EF4-FFF2-40B4-BE49-F238E27FC236}">
                <a16:creationId xmlns:a16="http://schemas.microsoft.com/office/drawing/2014/main" id="{381F5DF6-05E8-3C70-6A76-66CC758AE60B}"/>
              </a:ext>
              <a:ext uri="{C183D7F6-B498-43B3-948B-1728B52AA6E4}">
                <adec:decorative xmlns:adec="http://schemas.microsoft.com/office/drawing/2017/decorative" val="1"/>
              </a:ext>
            </a:extLst>
          </p:cNvPr>
          <p:cNvSpPr txBox="1">
            <a:spLocks noChangeArrowheads="1"/>
          </p:cNvSpPr>
          <p:nvPr/>
        </p:nvSpPr>
        <p:spPr bwMode="auto">
          <a:xfrm>
            <a:off x="5903249"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rgbClr val="FFFFFF">
                    <a:tint val="75000"/>
                  </a:srgbClr>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err="1">
                <a:ln>
                  <a:noFill/>
                </a:ln>
                <a:solidFill>
                  <a:srgbClr val="FFFFFF">
                    <a:tint val="75000"/>
                  </a:srgbClr>
                </a:solidFill>
                <a:effectLst/>
                <a:uLnTx/>
                <a:uFillTx/>
                <a:latin typeface="Calibri" panose="020F0502020204030204"/>
                <a:ea typeface="+mn-ea"/>
                <a:cs typeface="+mn-cs"/>
              </a:rPr>
              <a:t>Vanzo</a:t>
            </a:r>
            <a:r>
              <a:rPr kumimoji="0" lang="fi-FI" altLang="fi-FI" sz="1200" b="0" i="0" u="none" strike="noStrike" kern="1200" cap="none" spc="0" normalizeH="0" baseline="0" noProof="0">
                <a:ln>
                  <a:noFill/>
                </a:ln>
                <a:solidFill>
                  <a:srgbClr val="FFFFFF">
                    <a:tint val="75000"/>
                  </a:srgbClr>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5701626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Kuva 10" descr="Ilmakuva ratikan avajaisjuhlista keskustorilla.">
            <a:extLst>
              <a:ext uri="{FF2B5EF4-FFF2-40B4-BE49-F238E27FC236}">
                <a16:creationId xmlns:a16="http://schemas.microsoft.com/office/drawing/2014/main" id="{D3A58838-7C94-2554-9EC4-F38AA9DACA74}"/>
              </a:ext>
            </a:extLst>
          </p:cNvPr>
          <p:cNvSpPr>
            <a:spLocks noChangeAspect="1"/>
          </p:cNvSpPr>
          <p:nvPr/>
        </p:nvSpPr>
        <p:spPr>
          <a:xfrm>
            <a:off x="0" y="0"/>
            <a:ext cx="6096000" cy="6858000"/>
          </a:xfrm>
          <a:prstGeom prst="rect">
            <a:avLst/>
          </a:prstGeom>
          <a:blipFill>
            <a:blip r:embed="rId3" cstate="print">
              <a:extLst>
                <a:ext uri="{28A0092B-C50C-407E-A947-70E740481C1C}">
                  <a14:useLocalDpi xmlns:a14="http://schemas.microsoft.com/office/drawing/2010/main"/>
                </a:ext>
              </a:extLst>
            </a:blip>
            <a:srcRect/>
            <a:stretch>
              <a:fillRect l="1"/>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2F3FB21D-76D9-E6CB-48EC-95B5F930138B}"/>
              </a:ext>
            </a:extLst>
          </p:cNvPr>
          <p:cNvSpPr>
            <a:spLocks noGrp="1"/>
          </p:cNvSpPr>
          <p:nvPr>
            <p:ph type="title"/>
          </p:nvPr>
        </p:nvSpPr>
        <p:spPr>
          <a:xfrm>
            <a:off x="6595403" y="981316"/>
            <a:ext cx="4930466" cy="1060926"/>
          </a:xfrm>
        </p:spPr>
        <p:txBody>
          <a:bodyPr/>
          <a:lstStyle/>
          <a:p>
            <a:r>
              <a:rPr lang="fi-FI"/>
              <a:t>Yhdessä </a:t>
            </a:r>
            <a:br>
              <a:rPr lang="fi-FI"/>
            </a:br>
            <a:r>
              <a:rPr lang="fi-FI"/>
              <a:t>olemme enemmän</a:t>
            </a:r>
          </a:p>
        </p:txBody>
      </p:sp>
      <p:sp>
        <p:nvSpPr>
          <p:cNvPr id="3" name="Sisällön paikkamerkki 2">
            <a:extLst>
              <a:ext uri="{FF2B5EF4-FFF2-40B4-BE49-F238E27FC236}">
                <a16:creationId xmlns:a16="http://schemas.microsoft.com/office/drawing/2014/main" id="{70CF29A8-974B-B728-A916-78A1FFB58EFE}"/>
              </a:ext>
            </a:extLst>
          </p:cNvPr>
          <p:cNvSpPr>
            <a:spLocks noGrp="1"/>
          </p:cNvSpPr>
          <p:nvPr>
            <p:ph sz="quarter" idx="15"/>
          </p:nvPr>
        </p:nvSpPr>
        <p:spPr>
          <a:xfrm>
            <a:off x="6595403" y="2277222"/>
            <a:ext cx="4728165" cy="4163079"/>
          </a:xfrm>
        </p:spPr>
        <p:txBody>
          <a:bodyPr>
            <a:normAutofit fontScale="92500" lnSpcReduction="10000"/>
          </a:bodyPr>
          <a:lstStyle/>
          <a:p>
            <a:pPr marL="0" indent="0">
              <a:buNone/>
            </a:pPr>
            <a:r>
              <a:rPr lang="fi-FI"/>
              <a:t>Me omaksumme muutoksen ja saamme </a:t>
            </a:r>
            <a:br>
              <a:rPr lang="fi-FI"/>
            </a:br>
            <a:r>
              <a:rPr lang="fi-FI"/>
              <a:t>yhdessä aikaan – innovatiivisesti.</a:t>
            </a:r>
          </a:p>
          <a:p>
            <a:pPr marL="0" indent="0">
              <a:buNone/>
            </a:pPr>
            <a:r>
              <a:rPr lang="fi-FI"/>
              <a:t>Allianssissa asiakas ja palveluntuottajat suunnittelevat ja toteuttavat hankkeen yhdessä, yhteisellä organisaatiolla ja yhteisillä päätöksillä. Kaikki voittavat, kun hyödyt ja riskit jaetaan.</a:t>
            </a:r>
          </a:p>
          <a:p>
            <a:pPr marL="0" indent="0">
              <a:buNone/>
            </a:pPr>
            <a:r>
              <a:rPr lang="fi-FI" b="1"/>
              <a:t>Allianssin avulla on rakennettu:</a:t>
            </a:r>
          </a:p>
          <a:p>
            <a:pPr>
              <a:spcBef>
                <a:spcPts val="400"/>
              </a:spcBef>
            </a:pPr>
            <a:r>
              <a:rPr lang="fi-FI"/>
              <a:t>Rantatunneli</a:t>
            </a:r>
          </a:p>
          <a:p>
            <a:pPr>
              <a:spcBef>
                <a:spcPts val="400"/>
              </a:spcBef>
            </a:pPr>
            <a:r>
              <a:rPr lang="fi-FI" err="1"/>
              <a:t>Tesoman</a:t>
            </a:r>
            <a:r>
              <a:rPr lang="fi-FI"/>
              <a:t> hyvinvointikeskus</a:t>
            </a:r>
          </a:p>
          <a:p>
            <a:pPr>
              <a:spcBef>
                <a:spcPts val="400"/>
              </a:spcBef>
            </a:pPr>
            <a:r>
              <a:rPr lang="fi-FI"/>
              <a:t>Tampereen raitiotie</a:t>
            </a:r>
          </a:p>
          <a:p>
            <a:pPr marL="0" indent="0">
              <a:buNone/>
            </a:pPr>
            <a:endParaRPr lang="fi-FI"/>
          </a:p>
        </p:txBody>
      </p:sp>
      <p:sp>
        <p:nvSpPr>
          <p:cNvPr id="4" name="Päivämäärän paikkamerkki 3">
            <a:extLst>
              <a:ext uri="{FF2B5EF4-FFF2-40B4-BE49-F238E27FC236}">
                <a16:creationId xmlns:a16="http://schemas.microsoft.com/office/drawing/2014/main" id="{BD03B233-CCF2-2AA5-8258-12A081995E4F}"/>
              </a:ext>
              <a:ext uri="{C183D7F6-B498-43B3-948B-1728B52AA6E4}">
                <adec:decorative xmlns:adec="http://schemas.microsoft.com/office/drawing/2017/decorative" val="1"/>
              </a:ext>
            </a:extLst>
          </p:cNvPr>
          <p:cNvSpPr>
            <a:spLocks noGrp="1"/>
          </p:cNvSpPr>
          <p:nvPr>
            <p:ph type="dt" sz="half" idx="2"/>
          </p:nvPr>
        </p:nvSpPr>
        <p:spPr/>
        <p:txBody>
          <a:bodyPr/>
          <a:lstStyle/>
          <a:p>
            <a:fld id="{47A4DD9F-4736-8349-8BF3-E102517F436A}" type="datetime1">
              <a:rPr lang="fi-FI" smtClean="0"/>
              <a:t>12.6.2025</a:t>
            </a:fld>
            <a:endParaRPr lang="fi-FI"/>
          </a:p>
        </p:txBody>
      </p:sp>
      <p:sp>
        <p:nvSpPr>
          <p:cNvPr id="5" name="Dian numeron paikkamerkki 4">
            <a:extLst>
              <a:ext uri="{FF2B5EF4-FFF2-40B4-BE49-F238E27FC236}">
                <a16:creationId xmlns:a16="http://schemas.microsoft.com/office/drawing/2014/main" id="{8113E6F5-4D2F-575B-7428-35D9D090B982}"/>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dirty="0" smtClean="0"/>
              <a:t>26</a:t>
            </a:fld>
            <a:endParaRPr lang="fi-FI"/>
          </a:p>
        </p:txBody>
      </p:sp>
      <p:sp>
        <p:nvSpPr>
          <p:cNvPr id="7" name="Tekstiruutu 24">
            <a:extLst>
              <a:ext uri="{FF2B5EF4-FFF2-40B4-BE49-F238E27FC236}">
                <a16:creationId xmlns:a16="http://schemas.microsoft.com/office/drawing/2014/main" id="{A00E6C8C-81B7-EE65-259A-FBB20E24CCEB}"/>
              </a:ext>
              <a:ext uri="{C183D7F6-B498-43B3-948B-1728B52AA6E4}">
                <adec:decorative xmlns:adec="http://schemas.microsoft.com/office/drawing/2017/decorative" val="1"/>
              </a:ext>
            </a:extLst>
          </p:cNvPr>
          <p:cNvSpPr txBox="1">
            <a:spLocks noChangeArrowheads="1"/>
          </p:cNvSpPr>
          <p:nvPr/>
        </p:nvSpPr>
        <p:spPr bwMode="auto">
          <a:xfrm>
            <a:off x="3242603" y="6356179"/>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Kuva: Visit Tampere / Laura </a:t>
            </a:r>
            <a:r>
              <a:rPr kumimoji="0" lang="en-GB" altLang="fi-FI" sz="1200" b="0" i="0" u="none" strike="noStrike" kern="1200" cap="none" spc="0" normalizeH="0" baseline="0" noProof="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a:t>
            </a:r>
          </a:p>
        </p:txBody>
      </p:sp>
      <p:pic>
        <p:nvPicPr>
          <p:cNvPr id="8" name="Kuva 7">
            <a:extLst>
              <a:ext uri="{FF2B5EF4-FFF2-40B4-BE49-F238E27FC236}">
                <a16:creationId xmlns:a16="http://schemas.microsoft.com/office/drawing/2014/main" id="{3D9DAB73-FBB5-A2A9-AFBB-FF1792D78E5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a:effectLst>
            <a:outerShdw blurRad="50800" dir="5400000" algn="ctr" rotWithShape="0">
              <a:schemeClr val="tx1">
                <a:alpha val="15384"/>
              </a:schemeClr>
            </a:outerShdw>
          </a:effectLst>
        </p:spPr>
      </p:pic>
    </p:spTree>
    <p:extLst>
      <p:ext uri="{BB962C8B-B14F-4D97-AF65-F5344CB8AC3E}">
        <p14:creationId xmlns:p14="http://schemas.microsoft.com/office/powerpoint/2010/main" val="2025600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Kuva 2" descr="Kuva Business Tampereen paneelikeskustelusta, jossa kolme henkilöä istuu esiintymislavalla mikrofonia pidellen.">
            <a:extLst>
              <a:ext uri="{FF2B5EF4-FFF2-40B4-BE49-F238E27FC236}">
                <a16:creationId xmlns:a16="http://schemas.microsoft.com/office/drawing/2014/main" id="{7BE4DD54-122C-E1D2-212D-8FBD36FD9BA6}"/>
              </a:ext>
            </a:extLst>
          </p:cNvPr>
          <p:cNvSpPr>
            <a:spLocks noChangeAspect="1"/>
          </p:cNvSpPr>
          <p:nvPr/>
        </p:nvSpPr>
        <p:spPr>
          <a:xfrm>
            <a:off x="6096000" y="0"/>
            <a:ext cx="6096000" cy="6876000"/>
          </a:xfrm>
          <a:prstGeom prst="rect">
            <a:avLst/>
          </a:pr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9" name="Ellipsi 8">
            <a:extLst>
              <a:ext uri="{FF2B5EF4-FFF2-40B4-BE49-F238E27FC236}">
                <a16:creationId xmlns:a16="http://schemas.microsoft.com/office/drawing/2014/main" id="{A7237D1B-73AF-FE5C-2882-32D660EF7D5E}"/>
              </a:ext>
              <a:ext uri="{C183D7F6-B498-43B3-948B-1728B52AA6E4}">
                <adec:decorative xmlns:adec="http://schemas.microsoft.com/office/drawing/2017/decorative" val="1"/>
              </a:ext>
            </a:extLst>
          </p:cNvPr>
          <p:cNvSpPr/>
          <p:nvPr/>
        </p:nvSpPr>
        <p:spPr>
          <a:xfrm>
            <a:off x="4933406" y="3895665"/>
            <a:ext cx="2325188" cy="232518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5">
            <a:extLst>
              <a:ext uri="{FF2B5EF4-FFF2-40B4-BE49-F238E27FC236}">
                <a16:creationId xmlns:a16="http://schemas.microsoft.com/office/drawing/2014/main" id="{4BA74540-F260-92FE-7F40-072838F8D4E3}"/>
              </a:ext>
            </a:extLst>
          </p:cNvPr>
          <p:cNvSpPr>
            <a:spLocks noGrp="1"/>
          </p:cNvSpPr>
          <p:nvPr>
            <p:ph type="title"/>
          </p:nvPr>
        </p:nvSpPr>
        <p:spPr>
          <a:xfrm>
            <a:off x="655281" y="976234"/>
            <a:ext cx="4930466" cy="1060926"/>
          </a:xfrm>
        </p:spPr>
        <p:txBody>
          <a:bodyPr/>
          <a:lstStyle/>
          <a:p>
            <a:r>
              <a:rPr lang="fi-FI"/>
              <a:t>Ekosysteemit yhdistävät osaajat</a:t>
            </a:r>
          </a:p>
        </p:txBody>
      </p:sp>
      <p:sp>
        <p:nvSpPr>
          <p:cNvPr id="7" name="Sisällön paikkamerkki 6">
            <a:extLst>
              <a:ext uri="{FF2B5EF4-FFF2-40B4-BE49-F238E27FC236}">
                <a16:creationId xmlns:a16="http://schemas.microsoft.com/office/drawing/2014/main" id="{C720034E-8AE7-87E4-A749-D1F432681530}"/>
              </a:ext>
            </a:extLst>
          </p:cNvPr>
          <p:cNvSpPr>
            <a:spLocks noGrp="1"/>
          </p:cNvSpPr>
          <p:nvPr>
            <p:ph sz="quarter" idx="15"/>
          </p:nvPr>
        </p:nvSpPr>
        <p:spPr>
          <a:xfrm>
            <a:off x="655281" y="2125362"/>
            <a:ext cx="5159892" cy="4460462"/>
          </a:xfrm>
        </p:spPr>
        <p:txBody>
          <a:bodyPr vert="horz" lIns="91440" tIns="45720" rIns="91440" bIns="45720" rtlCol="0" anchor="t">
            <a:normAutofit fontScale="70000" lnSpcReduction="20000"/>
          </a:bodyPr>
          <a:lstStyle/>
          <a:p>
            <a:pPr marL="0" indent="0">
              <a:buNone/>
            </a:pPr>
            <a:r>
              <a:rPr lang="fi-FI"/>
              <a:t>Ekosysteemit tuovat eri alojen toimijat yhteen ja edesauttavat mahdollisuuksien hyödyntämisessä ja innovaatiotoiminnassa.</a:t>
            </a:r>
          </a:p>
          <a:p>
            <a:pPr marL="0" indent="0">
              <a:buNone/>
            </a:pPr>
            <a:r>
              <a:rPr lang="fi-FI" b="1"/>
              <a:t>Käynnissä olevat ekosysteemit:</a:t>
            </a:r>
          </a:p>
          <a:p>
            <a:pPr>
              <a:spcBef>
                <a:spcPts val="200"/>
              </a:spcBef>
            </a:pPr>
            <a:r>
              <a:rPr lang="fi-FI"/>
              <a:t>Kamerateknologiat – Tampere </a:t>
            </a:r>
            <a:r>
              <a:rPr lang="fi-FI" err="1"/>
              <a:t>Imaging</a:t>
            </a:r>
            <a:r>
              <a:rPr lang="fi-FI"/>
              <a:t> </a:t>
            </a:r>
            <a:r>
              <a:rPr lang="fi-FI" err="1"/>
              <a:t>Ecosystem</a:t>
            </a:r>
            <a:r>
              <a:rPr lang="fi-FI"/>
              <a:t>​</a:t>
            </a:r>
          </a:p>
          <a:p>
            <a:pPr>
              <a:spcBef>
                <a:spcPts val="200"/>
              </a:spcBef>
            </a:pPr>
            <a:r>
              <a:rPr lang="fi-FI"/>
              <a:t>Tekoälykehitys – Tampereen seudun AI-ekosysteemi</a:t>
            </a:r>
          </a:p>
          <a:p>
            <a:pPr>
              <a:spcBef>
                <a:spcPts val="200"/>
              </a:spcBef>
            </a:pPr>
            <a:r>
              <a:rPr lang="fi-FI"/>
              <a:t>Liikkuminen – ITS </a:t>
            </a:r>
            <a:r>
              <a:rPr lang="fi-FI" err="1"/>
              <a:t>Factory</a:t>
            </a:r>
            <a:r>
              <a:rPr lang="fi-FI"/>
              <a:t>​</a:t>
            </a:r>
            <a:endParaRPr lang="fi-FI">
              <a:ea typeface="Calibri"/>
              <a:cs typeface="Calibri"/>
            </a:endParaRPr>
          </a:p>
          <a:p>
            <a:pPr>
              <a:spcBef>
                <a:spcPts val="200"/>
              </a:spcBef>
            </a:pPr>
            <a:r>
              <a:rPr lang="fi-FI"/>
              <a:t>Startup Tampere​</a:t>
            </a:r>
          </a:p>
          <a:p>
            <a:pPr>
              <a:spcBef>
                <a:spcPts val="200"/>
              </a:spcBef>
            </a:pPr>
            <a:r>
              <a:rPr lang="fi-FI"/>
              <a:t>Tampereen autoteollisuuden klusteri​</a:t>
            </a:r>
          </a:p>
          <a:p>
            <a:pPr>
              <a:spcBef>
                <a:spcPts val="200"/>
              </a:spcBef>
            </a:pPr>
            <a:r>
              <a:rPr lang="fi-FI"/>
              <a:t>Tampereen seudun turvallisuusekosysteemi​</a:t>
            </a:r>
          </a:p>
          <a:p>
            <a:pPr>
              <a:spcBef>
                <a:spcPts val="200"/>
              </a:spcBef>
            </a:pPr>
            <a:r>
              <a:rPr lang="fi-FI"/>
              <a:t>Yhteydet-ekosysteemi</a:t>
            </a:r>
          </a:p>
          <a:p>
            <a:pPr>
              <a:spcBef>
                <a:spcPts val="200"/>
              </a:spcBef>
            </a:pPr>
            <a:r>
              <a:rPr lang="fi-FI"/>
              <a:t>Kiertotalous ja </a:t>
            </a:r>
            <a:r>
              <a:rPr lang="fi-FI" err="1"/>
              <a:t>cleantech</a:t>
            </a:r>
            <a:endParaRPr lang="fi-FI"/>
          </a:p>
          <a:p>
            <a:pPr>
              <a:spcBef>
                <a:spcPts val="200"/>
              </a:spcBef>
            </a:pPr>
            <a:r>
              <a:rPr lang="fi-FI"/>
              <a:t>Älykkäät koneet ja automaatio</a:t>
            </a:r>
          </a:p>
          <a:p>
            <a:pPr>
              <a:spcBef>
                <a:spcPts val="200"/>
              </a:spcBef>
            </a:pPr>
            <a:r>
              <a:rPr lang="fi-FI"/>
              <a:t>Terveysteknologia</a:t>
            </a:r>
          </a:p>
          <a:p>
            <a:pPr>
              <a:spcBef>
                <a:spcPts val="200"/>
              </a:spcBef>
            </a:pPr>
            <a:r>
              <a:rPr lang="fi-FI"/>
              <a:t>Siruja Tampereelta</a:t>
            </a:r>
          </a:p>
          <a:p>
            <a:pPr>
              <a:spcBef>
                <a:spcPts val="200"/>
              </a:spcBef>
            </a:pPr>
            <a:r>
              <a:rPr lang="fi-FI"/>
              <a:t>Film Tampere</a:t>
            </a:r>
          </a:p>
          <a:p>
            <a:pPr>
              <a:spcBef>
                <a:spcPts val="200"/>
              </a:spcBef>
            </a:pPr>
            <a:r>
              <a:rPr lang="fi-FI" err="1"/>
              <a:t>Hydrogen</a:t>
            </a:r>
            <a:r>
              <a:rPr lang="fi-FI"/>
              <a:t> Hills-vetyteollisuus</a:t>
            </a:r>
          </a:p>
          <a:p>
            <a:pPr>
              <a:spcBef>
                <a:spcPts val="200"/>
              </a:spcBef>
            </a:pPr>
            <a:r>
              <a:rPr lang="fi-FI"/>
              <a:t>Tampere.eu</a:t>
            </a:r>
          </a:p>
        </p:txBody>
      </p:sp>
      <p:sp>
        <p:nvSpPr>
          <p:cNvPr id="8" name="Suorakulmio 7">
            <a:extLst>
              <a:ext uri="{FF2B5EF4-FFF2-40B4-BE49-F238E27FC236}">
                <a16:creationId xmlns:a16="http://schemas.microsoft.com/office/drawing/2014/main" id="{6EAD64E8-6B02-80B6-AC06-A50D25721EFE}"/>
              </a:ext>
            </a:extLst>
          </p:cNvPr>
          <p:cNvSpPr/>
          <p:nvPr/>
        </p:nvSpPr>
        <p:spPr>
          <a:xfrm>
            <a:off x="5295556" y="4119540"/>
            <a:ext cx="1600887" cy="1877437"/>
          </a:xfrm>
          <a:prstGeom prst="rect">
            <a:avLst/>
          </a:prstGeom>
        </p:spPr>
        <p:txBody>
          <a:bodyPr wrap="none">
            <a:spAutoFit/>
          </a:bodyPr>
          <a:lstStyle/>
          <a:p>
            <a:pPr algn="ctr"/>
            <a:r>
              <a:rPr lang="fi-FI" sz="4400" b="1">
                <a:solidFill>
                  <a:srgbClr val="5BCBEB"/>
                </a:solidFill>
                <a:latin typeface="Montserrat Black" pitchFamily="2" charset="77"/>
              </a:rPr>
              <a:t>14</a:t>
            </a:r>
            <a:r>
              <a:rPr lang="fi-FI" sz="4000" b="1">
                <a:solidFill>
                  <a:schemeClr val="bg1"/>
                </a:solidFill>
                <a:latin typeface="Montserrat Black" pitchFamily="2" charset="77"/>
              </a:rPr>
              <a:t> </a:t>
            </a:r>
            <a:br>
              <a:rPr lang="fi-FI" b="1">
                <a:solidFill>
                  <a:schemeClr val="bg1"/>
                </a:solidFill>
                <a:latin typeface="Montserrat Black" pitchFamily="2" charset="77"/>
              </a:rPr>
            </a:br>
            <a:r>
              <a:rPr lang="fi-FI" b="1">
                <a:solidFill>
                  <a:schemeClr val="bg1"/>
                </a:solidFill>
                <a:latin typeface="Calibri" panose="020F0502020204030204" pitchFamily="34" charset="0"/>
                <a:cs typeface="Calibri" panose="020F0502020204030204" pitchFamily="34" charset="0"/>
              </a:rPr>
              <a:t>ekosysteemiä -</a:t>
            </a:r>
            <a:br>
              <a:rPr lang="fi-FI" b="1">
                <a:solidFill>
                  <a:schemeClr val="bg1"/>
                </a:solidFill>
                <a:latin typeface="Calibri" panose="020F0502020204030204" pitchFamily="34" charset="0"/>
                <a:cs typeface="Calibri" panose="020F0502020204030204" pitchFamily="34" charset="0"/>
              </a:rPr>
            </a:br>
            <a:r>
              <a:rPr lang="fi-FI" b="1">
                <a:solidFill>
                  <a:schemeClr val="bg1"/>
                </a:solidFill>
                <a:latin typeface="Calibri" panose="020F0502020204030204" pitchFamily="34" charset="0"/>
                <a:cs typeface="Calibri" panose="020F0502020204030204" pitchFamily="34" charset="0"/>
              </a:rPr>
              <a:t>avoimesti, </a:t>
            </a:r>
          </a:p>
          <a:p>
            <a:pPr algn="ctr"/>
            <a:r>
              <a:rPr lang="fi-FI" b="1">
                <a:solidFill>
                  <a:schemeClr val="bg1"/>
                </a:solidFill>
                <a:latin typeface="Calibri" panose="020F0502020204030204" pitchFamily="34" charset="0"/>
                <a:cs typeface="Calibri" panose="020F0502020204030204" pitchFamily="34" charset="0"/>
              </a:rPr>
              <a:t>älykkäästi ja</a:t>
            </a:r>
          </a:p>
          <a:p>
            <a:pPr algn="ctr"/>
            <a:r>
              <a:rPr lang="fi-FI" b="1">
                <a:solidFill>
                  <a:schemeClr val="bg1"/>
                </a:solidFill>
                <a:latin typeface="Calibri" panose="020F0502020204030204" pitchFamily="34" charset="0"/>
                <a:cs typeface="Calibri" panose="020F0502020204030204" pitchFamily="34" charset="0"/>
              </a:rPr>
              <a:t>yhdessä.</a:t>
            </a:r>
          </a:p>
        </p:txBody>
      </p:sp>
      <p:sp>
        <p:nvSpPr>
          <p:cNvPr id="4" name="Päivämäärän paikkamerkki 3">
            <a:extLst>
              <a:ext uri="{FF2B5EF4-FFF2-40B4-BE49-F238E27FC236}">
                <a16:creationId xmlns:a16="http://schemas.microsoft.com/office/drawing/2014/main" id="{23C82E0F-442D-223E-CAB7-576882BD1979}"/>
              </a:ext>
              <a:ext uri="{C183D7F6-B498-43B3-948B-1728B52AA6E4}">
                <adec:decorative xmlns:adec="http://schemas.microsoft.com/office/drawing/2017/decorative" val="1"/>
              </a:ext>
            </a:extLst>
          </p:cNvPr>
          <p:cNvSpPr>
            <a:spLocks noGrp="1"/>
          </p:cNvSpPr>
          <p:nvPr>
            <p:ph type="dt" sz="half" idx="2"/>
          </p:nvPr>
        </p:nvSpPr>
        <p:spPr/>
        <p:txBody>
          <a:bodyPr/>
          <a:lstStyle/>
          <a:p>
            <a:fld id="{62186CDD-C825-A44C-8CC0-260AEE84ED19}" type="datetime1">
              <a:rPr lang="fi-FI" smtClean="0">
                <a:solidFill>
                  <a:schemeClr val="bg1"/>
                </a:solidFill>
              </a:rPr>
              <a:t>12.6.2025</a:t>
            </a:fld>
            <a:endParaRPr lang="fi-FI">
              <a:solidFill>
                <a:schemeClr val="bg1"/>
              </a:solidFill>
            </a:endParaRPr>
          </a:p>
        </p:txBody>
      </p:sp>
      <p:sp>
        <p:nvSpPr>
          <p:cNvPr id="5" name="Dian numeron paikkamerkki 4">
            <a:extLst>
              <a:ext uri="{FF2B5EF4-FFF2-40B4-BE49-F238E27FC236}">
                <a16:creationId xmlns:a16="http://schemas.microsoft.com/office/drawing/2014/main" id="{B1A443AE-859F-AED9-9891-3DA3F2DDE67C}"/>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dirty="0" smtClean="0">
                <a:solidFill>
                  <a:schemeClr val="bg1"/>
                </a:solidFill>
              </a:rPr>
              <a:t>27</a:t>
            </a:fld>
            <a:endParaRPr lang="fi-FI">
              <a:solidFill>
                <a:schemeClr val="bg1"/>
              </a:solidFill>
            </a:endParaRPr>
          </a:p>
        </p:txBody>
      </p:sp>
      <p:sp>
        <p:nvSpPr>
          <p:cNvPr id="11" name="Tekstiruutu 24">
            <a:extLst>
              <a:ext uri="{FF2B5EF4-FFF2-40B4-BE49-F238E27FC236}">
                <a16:creationId xmlns:a16="http://schemas.microsoft.com/office/drawing/2014/main" id="{D049A909-5239-984C-8F25-54F8FB33655F}"/>
              </a:ext>
              <a:ext uri="{C183D7F6-B498-43B3-948B-1728B52AA6E4}">
                <adec:decorative xmlns:adec="http://schemas.microsoft.com/office/drawing/2017/decorative" val="1"/>
              </a:ext>
            </a:extLst>
          </p:cNvPr>
          <p:cNvSpPr txBox="1">
            <a:spLocks noChangeArrowheads="1"/>
          </p:cNvSpPr>
          <p:nvPr/>
        </p:nvSpPr>
        <p:spPr bwMode="auto">
          <a:xfrm>
            <a:off x="7521474"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rPr>
              <a:t>Kuva: Visit Tampere / </a:t>
            </a:r>
            <a:r>
              <a:rPr kumimoji="0" lang="fi-FI" altLang="fi-FI" sz="1200" b="0" i="0" u="none" strike="noStrike" kern="1200" cap="none" spc="0" normalizeH="0" baseline="0" noProof="0" err="1">
                <a:ln>
                  <a:noFill/>
                </a:ln>
                <a:solidFill>
                  <a:schemeClr val="bg1"/>
                </a:solidFill>
                <a:effectLst/>
                <a:uLnTx/>
                <a:uFillTx/>
                <a:latin typeface="Calibri" panose="020F0502020204030204"/>
                <a:ea typeface="+mn-ea"/>
                <a:cs typeface="+mn-cs"/>
              </a:rPr>
              <a:t>Mirella</a:t>
            </a:r>
            <a:r>
              <a:rPr kumimoji="0" lang="fi-FI" altLang="fi-FI" sz="1200" b="0" i="0" u="none" strike="noStrike" kern="1200" cap="none" spc="0" normalizeH="0" baseline="0" noProof="0">
                <a:ln>
                  <a:noFill/>
                </a:ln>
                <a:solidFill>
                  <a:schemeClr val="bg1"/>
                </a:solidFill>
                <a:effectLst/>
                <a:uLnTx/>
                <a:uFillTx/>
                <a:latin typeface="Calibri" panose="020F0502020204030204"/>
                <a:ea typeface="+mn-ea"/>
                <a:cs typeface="+mn-cs"/>
              </a:rPr>
              <a:t> Mellonmaa</a:t>
            </a:r>
          </a:p>
        </p:txBody>
      </p:sp>
      <p:pic>
        <p:nvPicPr>
          <p:cNvPr id="12" name="Kuva 11">
            <a:extLst>
              <a:ext uri="{FF2B5EF4-FFF2-40B4-BE49-F238E27FC236}">
                <a16:creationId xmlns:a16="http://schemas.microsoft.com/office/drawing/2014/main" id="{A414C395-0316-247D-B30D-AAC1C54DB8D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spTree>
    <p:extLst>
      <p:ext uri="{BB962C8B-B14F-4D97-AF65-F5344CB8AC3E}">
        <p14:creationId xmlns:p14="http://schemas.microsoft.com/office/powerpoint/2010/main" val="4198335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Kuva 17" descr="Konserttinäkymä G-Livelabista.">
            <a:extLst>
              <a:ext uri="{FF2B5EF4-FFF2-40B4-BE49-F238E27FC236}">
                <a16:creationId xmlns:a16="http://schemas.microsoft.com/office/drawing/2014/main" id="{379D72D4-09D6-2695-E4FB-316B040F492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93"/>
          <a:stretch/>
        </p:blipFill>
        <p:spPr>
          <a:xfrm>
            <a:off x="0" y="-1"/>
            <a:ext cx="12192000" cy="6866945"/>
          </a:xfrm>
          <a:prstGeom prst="rect">
            <a:avLst/>
          </a:prstGeom>
        </p:spPr>
      </p:pic>
      <p:sp>
        <p:nvSpPr>
          <p:cNvPr id="14" name="Otsikko 7">
            <a:extLst>
              <a:ext uri="{FF2B5EF4-FFF2-40B4-BE49-F238E27FC236}">
                <a16:creationId xmlns:a16="http://schemas.microsoft.com/office/drawing/2014/main" id="{3A972D70-8105-D062-A0C4-85199C11A3B9}"/>
              </a:ext>
            </a:extLst>
          </p:cNvPr>
          <p:cNvSpPr txBox="1">
            <a:spLocks noGrp="1"/>
          </p:cNvSpPr>
          <p:nvPr>
            <p:ph type="title" idx="4294967295"/>
          </p:nvPr>
        </p:nvSpPr>
        <p:spPr>
          <a:xfrm>
            <a:off x="829994" y="3682756"/>
            <a:ext cx="9502726" cy="126907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fi-FI" sz="9600" u="none" strike="noStrike" kern="1200" cap="none" spc="0" normalizeH="0" baseline="0" noProof="0">
                <a:ln>
                  <a:noFill/>
                </a:ln>
                <a:solidFill>
                  <a:schemeClr val="bg1">
                    <a:lumMod val="75000"/>
                    <a:lumOff val="25000"/>
                  </a:schemeClr>
                </a:solidFill>
                <a:effectLst/>
                <a:uLnTx/>
                <a:uFillTx/>
                <a:latin typeface="Montserrat Black" pitchFamily="2" charset="77"/>
              </a:rPr>
              <a:t>TUNNELMA</a:t>
            </a:r>
          </a:p>
        </p:txBody>
      </p:sp>
      <p:sp>
        <p:nvSpPr>
          <p:cNvPr id="16" name="Suorakulmio 15">
            <a:extLst>
              <a:ext uri="{FF2B5EF4-FFF2-40B4-BE49-F238E27FC236}">
                <a16:creationId xmlns:a16="http://schemas.microsoft.com/office/drawing/2014/main" id="{A76AE085-D16F-0249-8EA1-4CDA92BAF8D7}"/>
              </a:ext>
            </a:extLst>
          </p:cNvPr>
          <p:cNvSpPr/>
          <p:nvPr/>
        </p:nvSpPr>
        <p:spPr>
          <a:xfrm>
            <a:off x="947446" y="4978260"/>
            <a:ext cx="7118309" cy="1161524"/>
          </a:xfrm>
          <a:prstGeom prst="rect">
            <a:avLst/>
          </a:prstGeom>
          <a:noFill/>
        </p:spPr>
        <p:txBody>
          <a:bodyPr wrap="square">
            <a:noAutofit/>
          </a:bodyPr>
          <a:lstStyle/>
          <a:p>
            <a:pPr lvl="0">
              <a:defRPr/>
            </a:pPr>
            <a:r>
              <a:rPr lang="fi-FI" sz="2000">
                <a:solidFill>
                  <a:schemeClr val="bg1"/>
                </a:solidFill>
              </a:rPr>
              <a:t>Tampereen rento, eteenpäin menevä tunnelma </a:t>
            </a:r>
            <a:br>
              <a:rPr lang="fi-FI" sz="2000">
                <a:solidFill>
                  <a:schemeClr val="bg1"/>
                </a:solidFill>
              </a:rPr>
            </a:br>
            <a:r>
              <a:rPr lang="fi-FI" sz="2000">
                <a:solidFill>
                  <a:schemeClr val="bg1"/>
                </a:solidFill>
              </a:rPr>
              <a:t>ei selittelyjä kaipaa, vaan sen voi itse aistia </a:t>
            </a:r>
            <a:br>
              <a:rPr lang="fi-FI" sz="2000">
                <a:solidFill>
                  <a:schemeClr val="bg1"/>
                </a:solidFill>
              </a:rPr>
            </a:br>
            <a:r>
              <a:rPr lang="fi-FI" sz="2000">
                <a:solidFill>
                  <a:schemeClr val="bg1"/>
                </a:solidFill>
              </a:rPr>
              <a:t>joka puolella kaupunkia. </a:t>
            </a:r>
          </a:p>
        </p:txBody>
      </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5" name="Päivämäärän paikkamerkki 4">
            <a:extLst>
              <a:ext uri="{FF2B5EF4-FFF2-40B4-BE49-F238E27FC236}">
                <a16:creationId xmlns:a16="http://schemas.microsoft.com/office/drawing/2014/main" id="{6018F6FF-EEED-2494-1E22-D479E65E4033}"/>
              </a:ext>
              <a:ext uri="{C183D7F6-B498-43B3-948B-1728B52AA6E4}">
                <adec:decorative xmlns:adec="http://schemas.microsoft.com/office/drawing/2017/decorative" val="1"/>
              </a:ext>
            </a:extLst>
          </p:cNvPr>
          <p:cNvSpPr>
            <a:spLocks noGrp="1"/>
          </p:cNvSpPr>
          <p:nvPr>
            <p:ph type="dt" sz="half" idx="10"/>
          </p:nvPr>
        </p:nvSpPr>
        <p:spPr/>
        <p:txBody>
          <a:bodyPr/>
          <a:lstStyle/>
          <a:p>
            <a:fld id="{49B7D5EB-A65C-4446-8BBB-CA48A7104F2E}" type="datetime1">
              <a:rPr lang="fi-FI" smtClean="0">
                <a:solidFill>
                  <a:schemeClr val="bg1"/>
                </a:solidFill>
              </a:rPr>
              <a:t>12.6.2025</a:t>
            </a:fld>
            <a:endParaRPr lang="fi-FI">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dirty="0" smtClean="0">
                <a:solidFill>
                  <a:schemeClr val="bg1"/>
                </a:solidFill>
              </a:rPr>
              <a:pPr/>
              <a:t>28</a:t>
            </a:fld>
            <a:endParaRPr lang="fi-FI">
              <a:solidFill>
                <a:schemeClr val="bg1"/>
              </a:solidFill>
            </a:endParaRPr>
          </a:p>
        </p:txBody>
      </p:sp>
      <p:sp>
        <p:nvSpPr>
          <p:cNvPr id="13" name="Tekstiruutu 24">
            <a:extLst>
              <a:ext uri="{FF2B5EF4-FFF2-40B4-BE49-F238E27FC236}">
                <a16:creationId xmlns:a16="http://schemas.microsoft.com/office/drawing/2014/main" id="{B984A092-78E9-7330-C998-A7CB9F81DCF7}"/>
              </a:ext>
              <a:ext uri="{C183D7F6-B498-43B3-948B-1728B52AA6E4}">
                <adec:decorative xmlns:adec="http://schemas.microsoft.com/office/drawing/2017/decorative" val="1"/>
              </a:ext>
            </a:extLst>
          </p:cNvPr>
          <p:cNvSpPr txBox="1">
            <a:spLocks noChangeArrowheads="1"/>
          </p:cNvSpPr>
          <p:nvPr/>
        </p:nvSpPr>
        <p:spPr bwMode="auto">
          <a:xfrm>
            <a:off x="7721012" y="6409938"/>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rPr>
              <a:t>Kuva: Visit Tampere / </a:t>
            </a:r>
            <a:r>
              <a:rPr lang="fi-FI" altLang="fi-FI" sz="1200">
                <a:solidFill>
                  <a:schemeClr val="bg1"/>
                </a:solidFill>
                <a:latin typeface="Calibri" panose="020F0502020204030204"/>
              </a:rPr>
              <a:t>Laura </a:t>
            </a:r>
            <a:r>
              <a:rPr lang="fi-FI" altLang="fi-FI" sz="1200" err="1">
                <a:solidFill>
                  <a:schemeClr val="bg1"/>
                </a:solidFill>
                <a:latin typeface="Calibri" panose="020F0502020204030204"/>
              </a:rPr>
              <a:t>Vanzo</a:t>
            </a:r>
            <a:endParaRPr kumimoji="0" lang="fi-FI" altLang="fi-FI" sz="1200" b="0" i="0" u="none" strike="noStrike" kern="1200" cap="none" spc="0" normalizeH="0" baseline="0" noProof="0">
              <a:ln>
                <a:noFill/>
              </a:ln>
              <a:solidFill>
                <a:schemeClr val="bg1"/>
              </a:solidFill>
              <a:effectLst/>
              <a:uLnTx/>
              <a:uFillTx/>
              <a:latin typeface="Calibri" panose="020F0502020204030204"/>
              <a:ea typeface="+mn-ea"/>
              <a:cs typeface="+mn-cs"/>
            </a:endParaRPr>
          </a:p>
        </p:txBody>
      </p:sp>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17918672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Kuva 14">
            <a:extLst>
              <a:ext uri="{FF2B5EF4-FFF2-40B4-BE49-F238E27FC236}">
                <a16:creationId xmlns:a16="http://schemas.microsoft.com/office/drawing/2014/main" id="{064438AF-41D8-1F00-F0E0-181E2A795FF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 y="-20532"/>
            <a:ext cx="12212571" cy="6878532"/>
          </a:xfrm>
          <a:prstGeom prst="rect">
            <a:avLst/>
          </a:prstGeom>
        </p:spPr>
      </p:pic>
      <p:sp>
        <p:nvSpPr>
          <p:cNvPr id="5" name="Suorakulmio 13">
            <a:extLst>
              <a:ext uri="{FF2B5EF4-FFF2-40B4-BE49-F238E27FC236}">
                <a16:creationId xmlns:a16="http://schemas.microsoft.com/office/drawing/2014/main" id="{5FAABAA2-1C78-62BE-1D63-05CB460639B0}"/>
              </a:ext>
              <a:ext uri="{C183D7F6-B498-43B3-948B-1728B52AA6E4}">
                <adec:decorative xmlns:adec="http://schemas.microsoft.com/office/drawing/2017/decorative" val="1"/>
              </a:ext>
            </a:extLst>
          </p:cNvPr>
          <p:cNvSpPr/>
          <p:nvPr/>
        </p:nvSpPr>
        <p:spPr>
          <a:xfrm rot="16200000">
            <a:off x="4841488" y="-492513"/>
            <a:ext cx="2509024" cy="12192000"/>
          </a:xfrm>
          <a:prstGeom prst="rect">
            <a:avLst/>
          </a:prstGeom>
          <a:gradFill>
            <a:gsLst>
              <a:gs pos="48000">
                <a:schemeClr val="tx1">
                  <a:alpha val="44137"/>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 name="Kuva 10">
            <a:extLst>
              <a:ext uri="{FF2B5EF4-FFF2-40B4-BE49-F238E27FC236}">
                <a16:creationId xmlns:a16="http://schemas.microsoft.com/office/drawing/2014/main" id="{9F8C3CD5-96AA-9EA7-9328-D978B236E59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0" name="Kuva 9">
            <a:extLst>
              <a:ext uri="{FF2B5EF4-FFF2-40B4-BE49-F238E27FC236}">
                <a16:creationId xmlns:a16="http://schemas.microsoft.com/office/drawing/2014/main" id="{BD07F0AC-B2E3-1238-A0CE-13C250B0644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2" name="Otsikko 11">
            <a:extLst>
              <a:ext uri="{FF2B5EF4-FFF2-40B4-BE49-F238E27FC236}">
                <a16:creationId xmlns:a16="http://schemas.microsoft.com/office/drawing/2014/main" id="{05643B19-D208-F861-E31E-A72C87E1363E}"/>
              </a:ext>
            </a:extLst>
          </p:cNvPr>
          <p:cNvSpPr>
            <a:spLocks noGrp="1"/>
          </p:cNvSpPr>
          <p:nvPr>
            <p:ph type="title"/>
          </p:nvPr>
        </p:nvSpPr>
        <p:spPr>
          <a:xfrm>
            <a:off x="1624819" y="896425"/>
            <a:ext cx="8855612" cy="1330805"/>
          </a:xfrm>
          <a:effectLst>
            <a:outerShdw blurRad="273884" sx="103000" sy="103000" algn="ctr" rotWithShape="0">
              <a:prstClr val="black">
                <a:alpha val="33467"/>
              </a:prstClr>
            </a:outerShdw>
          </a:effectLst>
        </p:spPr>
        <p:txBody>
          <a:bodyPr/>
          <a:lstStyle/>
          <a:p>
            <a:pPr algn="ctr">
              <a:lnSpc>
                <a:spcPct val="90000"/>
              </a:lnSpc>
            </a:pPr>
            <a:r>
              <a:rPr lang="fi-FI" sz="5400">
                <a:solidFill>
                  <a:schemeClr val="bg1"/>
                </a:solidFill>
                <a:effectLst>
                  <a:outerShdw blurRad="126568" algn="ctr" rotWithShape="0">
                    <a:prstClr val="black">
                      <a:alpha val="49104"/>
                    </a:prstClr>
                  </a:outerShdw>
                </a:effectLst>
                <a:latin typeface="Montserrat Black" pitchFamily="2" charset="77"/>
              </a:rPr>
              <a:t>Kulttuurista kestävästi </a:t>
            </a:r>
            <a:br>
              <a:rPr lang="fi-FI" sz="5400">
                <a:solidFill>
                  <a:schemeClr val="bg1"/>
                </a:solidFill>
                <a:effectLst>
                  <a:outerShdw blurRad="126568" algn="ctr" rotWithShape="0">
                    <a:prstClr val="black">
                      <a:alpha val="49104"/>
                    </a:prstClr>
                  </a:outerShdw>
                </a:effectLst>
                <a:latin typeface="Montserrat Black" pitchFamily="2" charset="77"/>
              </a:rPr>
            </a:br>
            <a:r>
              <a:rPr lang="fi-FI" sz="5400">
                <a:solidFill>
                  <a:schemeClr val="bg1"/>
                </a:solidFill>
                <a:effectLst>
                  <a:outerShdw blurRad="126568" algn="ctr" rotWithShape="0">
                    <a:prstClr val="black">
                      <a:alpha val="49104"/>
                    </a:prstClr>
                  </a:outerShdw>
                </a:effectLst>
                <a:latin typeface="Montserrat Black" pitchFamily="2" charset="77"/>
              </a:rPr>
              <a:t>kasvava kaupunki</a:t>
            </a:r>
          </a:p>
        </p:txBody>
      </p:sp>
      <p:sp>
        <p:nvSpPr>
          <p:cNvPr id="13" name="Sisällön paikkamerkki 12">
            <a:extLst>
              <a:ext uri="{FF2B5EF4-FFF2-40B4-BE49-F238E27FC236}">
                <a16:creationId xmlns:a16="http://schemas.microsoft.com/office/drawing/2014/main" id="{62A6D965-E6C7-2736-7F7B-80079134056F}"/>
              </a:ext>
            </a:extLst>
          </p:cNvPr>
          <p:cNvSpPr>
            <a:spLocks noGrp="1"/>
          </p:cNvSpPr>
          <p:nvPr>
            <p:ph sz="quarter" idx="15"/>
          </p:nvPr>
        </p:nvSpPr>
        <p:spPr>
          <a:xfrm>
            <a:off x="472783" y="4907130"/>
            <a:ext cx="6332765" cy="1208544"/>
          </a:xfrm>
        </p:spPr>
        <p:txBody>
          <a:bodyPr>
            <a:noAutofit/>
          </a:bodyPr>
          <a:lstStyle/>
          <a:p>
            <a:pPr>
              <a:spcBef>
                <a:spcPts val="0"/>
              </a:spcBef>
              <a:buClr>
                <a:schemeClr val="bg1"/>
              </a:buClr>
            </a:pPr>
            <a:r>
              <a:rPr lang="fi-FI">
                <a:solidFill>
                  <a:schemeClr val="bg1"/>
                </a:solidFill>
              </a:rPr>
              <a:t>Kulttuuri koskettaa kaikkia</a:t>
            </a:r>
          </a:p>
          <a:p>
            <a:pPr>
              <a:spcBef>
                <a:spcPts val="0"/>
              </a:spcBef>
              <a:buClr>
                <a:schemeClr val="bg1"/>
              </a:buClr>
            </a:pPr>
            <a:r>
              <a:rPr lang="fi-FI">
                <a:solidFill>
                  <a:schemeClr val="bg1"/>
                </a:solidFill>
              </a:rPr>
              <a:t>Luovien ihmisten koti</a:t>
            </a:r>
          </a:p>
          <a:p>
            <a:pPr>
              <a:spcBef>
                <a:spcPts val="0"/>
              </a:spcBef>
              <a:buClr>
                <a:schemeClr val="bg1"/>
              </a:buClr>
            </a:pPr>
            <a:r>
              <a:rPr lang="fi-FI">
                <a:solidFill>
                  <a:schemeClr val="bg1"/>
                </a:solidFill>
              </a:rPr>
              <a:t>Kokoaan suurempi, merkityksellinen kaupunki</a:t>
            </a:r>
          </a:p>
        </p:txBody>
      </p:sp>
      <p:sp>
        <p:nvSpPr>
          <p:cNvPr id="18" name="Suorakulmio 17">
            <a:extLst>
              <a:ext uri="{FF2B5EF4-FFF2-40B4-BE49-F238E27FC236}">
                <a16:creationId xmlns:a16="http://schemas.microsoft.com/office/drawing/2014/main" id="{172C544C-393D-F8E9-20FE-9B39B7267AB8}"/>
              </a:ext>
            </a:extLst>
          </p:cNvPr>
          <p:cNvSpPr/>
          <p:nvPr/>
        </p:nvSpPr>
        <p:spPr>
          <a:xfrm>
            <a:off x="4301244" y="4371802"/>
            <a:ext cx="1460310" cy="615553"/>
          </a:xfrm>
          <a:prstGeom prst="rect">
            <a:avLst/>
          </a:prstGeom>
        </p:spPr>
        <p:txBody>
          <a:bodyPr wrap="square" lIns="0" tIns="0" rIns="0" bIns="0">
            <a:spAutoFit/>
          </a:bodyPr>
          <a:lstStyle/>
          <a:p>
            <a:pPr algn="ctr"/>
            <a:r>
              <a:rPr lang="fi-FI" sz="4000" b="1">
                <a:solidFill>
                  <a:srgbClr val="FFFFFF"/>
                </a:solidFill>
                <a:latin typeface="Montserrat Black" pitchFamily="2" charset="77"/>
                <a:ea typeface="+mj-ea"/>
                <a:cs typeface="+mj-cs"/>
              </a:rPr>
              <a:t>2030 </a:t>
            </a:r>
            <a:endParaRPr lang="fi-FI" sz="4000" b="1">
              <a:latin typeface="Montserrat Black" pitchFamily="2" charset="77"/>
            </a:endParaRPr>
          </a:p>
        </p:txBody>
      </p:sp>
      <p:sp>
        <p:nvSpPr>
          <p:cNvPr id="17" name="Ellipsi 16">
            <a:extLst>
              <a:ext uri="{FF2B5EF4-FFF2-40B4-BE49-F238E27FC236}">
                <a16:creationId xmlns:a16="http://schemas.microsoft.com/office/drawing/2014/main" id="{598E1BEF-6F29-8D17-0631-25598C4CDAB4}"/>
              </a:ext>
              <a:ext uri="{C183D7F6-B498-43B3-948B-1728B52AA6E4}">
                <adec:decorative xmlns:adec="http://schemas.microsoft.com/office/drawing/2017/decorative" val="1"/>
              </a:ext>
            </a:extLst>
          </p:cNvPr>
          <p:cNvSpPr/>
          <p:nvPr/>
        </p:nvSpPr>
        <p:spPr>
          <a:xfrm>
            <a:off x="4219019" y="3899647"/>
            <a:ext cx="1581615" cy="1581615"/>
          </a:xfrm>
          <a:prstGeom prst="ellipse">
            <a:avLst/>
          </a:prstGeom>
          <a:solidFill>
            <a:srgbClr val="C83E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effectLst>
                <a:outerShdw blurRad="593921" algn="ctr" rotWithShape="0">
                  <a:schemeClr val="bg1"/>
                </a:outerShdw>
              </a:effectLst>
            </a:endParaRPr>
          </a:p>
        </p:txBody>
      </p:sp>
      <p:sp>
        <p:nvSpPr>
          <p:cNvPr id="2" name="Päivämäärän paikkamerkki 1">
            <a:extLst>
              <a:ext uri="{FF2B5EF4-FFF2-40B4-BE49-F238E27FC236}">
                <a16:creationId xmlns:a16="http://schemas.microsoft.com/office/drawing/2014/main" id="{090CD63B-B80F-AC66-0DBE-AB2EDDEE606E}"/>
              </a:ext>
              <a:ext uri="{C183D7F6-B498-43B3-948B-1728B52AA6E4}">
                <adec:decorative xmlns:adec="http://schemas.microsoft.com/office/drawing/2017/decorative" val="1"/>
              </a:ext>
            </a:extLst>
          </p:cNvPr>
          <p:cNvSpPr>
            <a:spLocks noGrp="1"/>
          </p:cNvSpPr>
          <p:nvPr>
            <p:ph type="dt" sz="half" idx="2"/>
          </p:nvPr>
        </p:nvSpPr>
        <p:spPr/>
        <p:txBody>
          <a:bodyPr/>
          <a:lstStyle/>
          <a:p>
            <a:fld id="{6DC59AF4-38D7-C44E-94B4-7DE611DD8BFC}" type="datetime1">
              <a:rPr lang="fi-FI" smtClean="0">
                <a:solidFill>
                  <a:schemeClr val="bg1"/>
                </a:solidFill>
              </a:rPr>
              <a:t>12.6.2025</a:t>
            </a:fld>
            <a:endParaRPr lang="fi-FI">
              <a:solidFill>
                <a:schemeClr val="bg1"/>
              </a:solidFill>
            </a:endParaRPr>
          </a:p>
        </p:txBody>
      </p:sp>
      <p:sp>
        <p:nvSpPr>
          <p:cNvPr id="3" name="Dian numeron paikkamerkki 2">
            <a:extLst>
              <a:ext uri="{FF2B5EF4-FFF2-40B4-BE49-F238E27FC236}">
                <a16:creationId xmlns:a16="http://schemas.microsoft.com/office/drawing/2014/main" id="{6D69E9AA-5935-F266-7EA8-7995D34AEE68}"/>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dirty="0" smtClean="0">
                <a:solidFill>
                  <a:schemeClr val="bg1"/>
                </a:solidFill>
              </a:rPr>
              <a:pPr/>
              <a:t>29</a:t>
            </a:fld>
            <a:endParaRPr lang="fi-FI">
              <a:solidFill>
                <a:schemeClr val="bg1"/>
              </a:solidFill>
            </a:endParaRPr>
          </a:p>
        </p:txBody>
      </p:sp>
      <p:sp>
        <p:nvSpPr>
          <p:cNvPr id="14" name="Tekstiruutu 24">
            <a:extLst>
              <a:ext uri="{FF2B5EF4-FFF2-40B4-BE49-F238E27FC236}">
                <a16:creationId xmlns:a16="http://schemas.microsoft.com/office/drawing/2014/main" id="{62B3C3AA-3A82-22B6-92DC-9F183BBA4CE7}"/>
              </a:ext>
              <a:ext uri="{C183D7F6-B498-43B3-948B-1728B52AA6E4}">
                <adec:decorative xmlns:adec="http://schemas.microsoft.com/office/drawing/2017/decorative" val="1"/>
              </a:ext>
            </a:extLst>
          </p:cNvPr>
          <p:cNvSpPr txBox="1">
            <a:spLocks noChangeArrowheads="1"/>
          </p:cNvSpPr>
          <p:nvPr/>
        </p:nvSpPr>
        <p:spPr bwMode="auto">
          <a:xfrm>
            <a:off x="7917137" y="6413700"/>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rPr>
              <a:t>Kuva: Visit Tampere / </a:t>
            </a:r>
            <a:r>
              <a:rPr lang="fi-FI" altLang="fi-FI" sz="1200">
                <a:solidFill>
                  <a:schemeClr val="bg1"/>
                </a:solidFill>
                <a:latin typeface="Calibri" panose="020F0502020204030204"/>
              </a:rPr>
              <a:t>Laura </a:t>
            </a:r>
            <a:r>
              <a:rPr lang="fi-FI" altLang="fi-FI" sz="1200" err="1">
                <a:solidFill>
                  <a:schemeClr val="bg1"/>
                </a:solidFill>
                <a:latin typeface="Calibri" panose="020F0502020204030204"/>
              </a:rPr>
              <a:t>Vanzo</a:t>
            </a:r>
            <a:endParaRPr kumimoji="0" lang="fi-FI" altLang="fi-FI" sz="12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379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Ryhmä 34">
            <a:extLst>
              <a:ext uri="{FF2B5EF4-FFF2-40B4-BE49-F238E27FC236}">
                <a16:creationId xmlns:a16="http://schemas.microsoft.com/office/drawing/2014/main" id="{89F20FF9-7246-51BA-C012-B803F274DD60}"/>
              </a:ext>
              <a:ext uri="{C183D7F6-B498-43B3-948B-1728B52AA6E4}">
                <adec:decorative xmlns:adec="http://schemas.microsoft.com/office/drawing/2017/decorative" val="1"/>
              </a:ext>
            </a:extLst>
          </p:cNvPr>
          <p:cNvGrpSpPr/>
          <p:nvPr/>
        </p:nvGrpSpPr>
        <p:grpSpPr>
          <a:xfrm>
            <a:off x="381522" y="1712753"/>
            <a:ext cx="344824" cy="4846894"/>
            <a:chOff x="361644" y="1712753"/>
            <a:chExt cx="344824" cy="4846894"/>
          </a:xfrm>
        </p:grpSpPr>
        <p:cxnSp>
          <p:nvCxnSpPr>
            <p:cNvPr id="36" name="Suora yhdysviiva 35">
              <a:extLst>
                <a:ext uri="{FF2B5EF4-FFF2-40B4-BE49-F238E27FC236}">
                  <a16:creationId xmlns:a16="http://schemas.microsoft.com/office/drawing/2014/main" id="{431567DD-FFC4-287C-BA96-7868E9B6DCBE}"/>
                </a:ext>
              </a:extLst>
            </p:cNvPr>
            <p:cNvCxnSpPr>
              <a:cxnSpLocks/>
            </p:cNvCxnSpPr>
            <p:nvPr/>
          </p:nvCxnSpPr>
          <p:spPr>
            <a:xfrm>
              <a:off x="371475" y="1712753"/>
              <a:ext cx="0" cy="4846894"/>
            </a:xfrm>
            <a:prstGeom prst="line">
              <a:avLst/>
            </a:prstGeom>
            <a:ln w="38100">
              <a:solidFill>
                <a:srgbClr val="00549D"/>
              </a:solidFill>
            </a:ln>
          </p:spPr>
          <p:style>
            <a:lnRef idx="1">
              <a:schemeClr val="accent1"/>
            </a:lnRef>
            <a:fillRef idx="0">
              <a:schemeClr val="accent1"/>
            </a:fillRef>
            <a:effectRef idx="0">
              <a:schemeClr val="accent1"/>
            </a:effectRef>
            <a:fontRef idx="minor">
              <a:schemeClr val="tx1"/>
            </a:fontRef>
          </p:style>
        </p:cxnSp>
        <p:cxnSp>
          <p:nvCxnSpPr>
            <p:cNvPr id="37" name="Suora yhdysviiva 36">
              <a:extLst>
                <a:ext uri="{FF2B5EF4-FFF2-40B4-BE49-F238E27FC236}">
                  <a16:creationId xmlns:a16="http://schemas.microsoft.com/office/drawing/2014/main" id="{882BB1BF-673D-03AF-7C80-329AE31C3AC7}"/>
                </a:ext>
                <a:ext uri="{C183D7F6-B498-43B3-948B-1728B52AA6E4}">
                  <adec:decorative xmlns:adec="http://schemas.microsoft.com/office/drawing/2017/decorative" val="1"/>
                </a:ext>
              </a:extLst>
            </p:cNvPr>
            <p:cNvCxnSpPr>
              <a:cxnSpLocks/>
            </p:cNvCxnSpPr>
            <p:nvPr/>
          </p:nvCxnSpPr>
          <p:spPr>
            <a:xfrm flipH="1">
              <a:off x="361644" y="6540639"/>
              <a:ext cx="344824" cy="0"/>
            </a:xfrm>
            <a:prstGeom prst="line">
              <a:avLst/>
            </a:prstGeom>
            <a:ln w="38100">
              <a:solidFill>
                <a:srgbClr val="00549D"/>
              </a:solidFill>
            </a:ln>
          </p:spPr>
          <p:style>
            <a:lnRef idx="1">
              <a:schemeClr val="accent1"/>
            </a:lnRef>
            <a:fillRef idx="0">
              <a:schemeClr val="accent1"/>
            </a:fillRef>
            <a:effectRef idx="0">
              <a:schemeClr val="accent1"/>
            </a:effectRef>
            <a:fontRef idx="minor">
              <a:schemeClr val="tx1"/>
            </a:fontRef>
          </p:style>
        </p:cxnSp>
        <p:cxnSp>
          <p:nvCxnSpPr>
            <p:cNvPr id="38" name="Suora yhdysviiva 37">
              <a:extLst>
                <a:ext uri="{FF2B5EF4-FFF2-40B4-BE49-F238E27FC236}">
                  <a16:creationId xmlns:a16="http://schemas.microsoft.com/office/drawing/2014/main" id="{FA7834D5-0634-315C-1EEA-1CB204202493}"/>
                </a:ext>
                <a:ext uri="{C183D7F6-B498-43B3-948B-1728B52AA6E4}">
                  <adec:decorative xmlns:adec="http://schemas.microsoft.com/office/drawing/2017/decorative" val="1"/>
                </a:ext>
              </a:extLst>
            </p:cNvPr>
            <p:cNvCxnSpPr>
              <a:cxnSpLocks/>
            </p:cNvCxnSpPr>
            <p:nvPr/>
          </p:nvCxnSpPr>
          <p:spPr>
            <a:xfrm flipH="1">
              <a:off x="361644" y="6191693"/>
              <a:ext cx="344824" cy="0"/>
            </a:xfrm>
            <a:prstGeom prst="line">
              <a:avLst/>
            </a:prstGeom>
            <a:ln w="38100">
              <a:solidFill>
                <a:srgbClr val="00549D"/>
              </a:solidFill>
            </a:ln>
          </p:spPr>
          <p:style>
            <a:lnRef idx="1">
              <a:schemeClr val="accent1"/>
            </a:lnRef>
            <a:fillRef idx="0">
              <a:schemeClr val="accent1"/>
            </a:fillRef>
            <a:effectRef idx="0">
              <a:schemeClr val="accent1"/>
            </a:effectRef>
            <a:fontRef idx="minor">
              <a:schemeClr val="tx1"/>
            </a:fontRef>
          </p:style>
        </p:cxnSp>
        <p:cxnSp>
          <p:nvCxnSpPr>
            <p:cNvPr id="39" name="Suora yhdysviiva 38">
              <a:extLst>
                <a:ext uri="{FF2B5EF4-FFF2-40B4-BE49-F238E27FC236}">
                  <a16:creationId xmlns:a16="http://schemas.microsoft.com/office/drawing/2014/main" id="{239D9B5E-BC8E-8DAE-17AF-BE6276B403A9}"/>
                </a:ext>
                <a:ext uri="{C183D7F6-B498-43B3-948B-1728B52AA6E4}">
                  <adec:decorative xmlns:adec="http://schemas.microsoft.com/office/drawing/2017/decorative" val="1"/>
                </a:ext>
              </a:extLst>
            </p:cNvPr>
            <p:cNvCxnSpPr>
              <a:cxnSpLocks/>
            </p:cNvCxnSpPr>
            <p:nvPr/>
          </p:nvCxnSpPr>
          <p:spPr>
            <a:xfrm flipH="1">
              <a:off x="361644" y="5934313"/>
              <a:ext cx="344824" cy="0"/>
            </a:xfrm>
            <a:prstGeom prst="line">
              <a:avLst/>
            </a:prstGeom>
            <a:ln w="38100">
              <a:solidFill>
                <a:srgbClr val="00549D"/>
              </a:solidFill>
            </a:ln>
          </p:spPr>
          <p:style>
            <a:lnRef idx="1">
              <a:schemeClr val="accent1"/>
            </a:lnRef>
            <a:fillRef idx="0">
              <a:schemeClr val="accent1"/>
            </a:fillRef>
            <a:effectRef idx="0">
              <a:schemeClr val="accent1"/>
            </a:effectRef>
            <a:fontRef idx="minor">
              <a:schemeClr val="tx1"/>
            </a:fontRef>
          </p:style>
        </p:cxnSp>
        <p:cxnSp>
          <p:nvCxnSpPr>
            <p:cNvPr id="40" name="Suora yhdysviiva 39">
              <a:extLst>
                <a:ext uri="{FF2B5EF4-FFF2-40B4-BE49-F238E27FC236}">
                  <a16:creationId xmlns:a16="http://schemas.microsoft.com/office/drawing/2014/main" id="{745D7782-8E02-CDDE-F217-4457DC234912}"/>
                </a:ext>
                <a:ext uri="{C183D7F6-B498-43B3-948B-1728B52AA6E4}">
                  <adec:decorative xmlns:adec="http://schemas.microsoft.com/office/drawing/2017/decorative" val="1"/>
                </a:ext>
              </a:extLst>
            </p:cNvPr>
            <p:cNvCxnSpPr>
              <a:cxnSpLocks/>
            </p:cNvCxnSpPr>
            <p:nvPr/>
          </p:nvCxnSpPr>
          <p:spPr>
            <a:xfrm flipH="1">
              <a:off x="361644" y="5568364"/>
              <a:ext cx="344824" cy="0"/>
            </a:xfrm>
            <a:prstGeom prst="line">
              <a:avLst/>
            </a:prstGeom>
            <a:ln w="38100">
              <a:solidFill>
                <a:srgbClr val="00549D"/>
              </a:solidFill>
            </a:ln>
          </p:spPr>
          <p:style>
            <a:lnRef idx="1">
              <a:schemeClr val="accent1"/>
            </a:lnRef>
            <a:fillRef idx="0">
              <a:schemeClr val="accent1"/>
            </a:fillRef>
            <a:effectRef idx="0">
              <a:schemeClr val="accent1"/>
            </a:effectRef>
            <a:fontRef idx="minor">
              <a:schemeClr val="tx1"/>
            </a:fontRef>
          </p:style>
        </p:cxnSp>
        <p:cxnSp>
          <p:nvCxnSpPr>
            <p:cNvPr id="41" name="Suora yhdysviiva 40">
              <a:extLst>
                <a:ext uri="{FF2B5EF4-FFF2-40B4-BE49-F238E27FC236}">
                  <a16:creationId xmlns:a16="http://schemas.microsoft.com/office/drawing/2014/main" id="{39279D60-6E4E-27AE-D3FA-376361E165E2}"/>
                </a:ext>
                <a:ext uri="{C183D7F6-B498-43B3-948B-1728B52AA6E4}">
                  <adec:decorative xmlns:adec="http://schemas.microsoft.com/office/drawing/2017/decorative" val="1"/>
                </a:ext>
              </a:extLst>
            </p:cNvPr>
            <p:cNvCxnSpPr>
              <a:cxnSpLocks/>
            </p:cNvCxnSpPr>
            <p:nvPr/>
          </p:nvCxnSpPr>
          <p:spPr>
            <a:xfrm flipH="1">
              <a:off x="361644" y="4938931"/>
              <a:ext cx="344824" cy="0"/>
            </a:xfrm>
            <a:prstGeom prst="line">
              <a:avLst/>
            </a:prstGeom>
            <a:ln w="38100">
              <a:solidFill>
                <a:srgbClr val="00549D"/>
              </a:solidFill>
            </a:ln>
          </p:spPr>
          <p:style>
            <a:lnRef idx="1">
              <a:schemeClr val="accent1"/>
            </a:lnRef>
            <a:fillRef idx="0">
              <a:schemeClr val="accent1"/>
            </a:fillRef>
            <a:effectRef idx="0">
              <a:schemeClr val="accent1"/>
            </a:effectRef>
            <a:fontRef idx="minor">
              <a:schemeClr val="tx1"/>
            </a:fontRef>
          </p:style>
        </p:cxnSp>
        <p:cxnSp>
          <p:nvCxnSpPr>
            <p:cNvPr id="42" name="Suora yhdysviiva 41">
              <a:extLst>
                <a:ext uri="{FF2B5EF4-FFF2-40B4-BE49-F238E27FC236}">
                  <a16:creationId xmlns:a16="http://schemas.microsoft.com/office/drawing/2014/main" id="{E0E80444-D6B5-EBAD-045C-1195DABAD948}"/>
                </a:ext>
                <a:ext uri="{C183D7F6-B498-43B3-948B-1728B52AA6E4}">
                  <adec:decorative xmlns:adec="http://schemas.microsoft.com/office/drawing/2017/decorative" val="1"/>
                </a:ext>
              </a:extLst>
            </p:cNvPr>
            <p:cNvCxnSpPr>
              <a:cxnSpLocks/>
            </p:cNvCxnSpPr>
            <p:nvPr/>
          </p:nvCxnSpPr>
          <p:spPr>
            <a:xfrm flipH="1">
              <a:off x="361644" y="4645417"/>
              <a:ext cx="344824" cy="0"/>
            </a:xfrm>
            <a:prstGeom prst="line">
              <a:avLst/>
            </a:prstGeom>
            <a:ln w="38100">
              <a:solidFill>
                <a:srgbClr val="00549D"/>
              </a:solidFill>
            </a:ln>
          </p:spPr>
          <p:style>
            <a:lnRef idx="1">
              <a:schemeClr val="accent1"/>
            </a:lnRef>
            <a:fillRef idx="0">
              <a:schemeClr val="accent1"/>
            </a:fillRef>
            <a:effectRef idx="0">
              <a:schemeClr val="accent1"/>
            </a:effectRef>
            <a:fontRef idx="minor">
              <a:schemeClr val="tx1"/>
            </a:fontRef>
          </p:style>
        </p:cxnSp>
        <p:cxnSp>
          <p:nvCxnSpPr>
            <p:cNvPr id="43" name="Suora yhdysviiva 42">
              <a:extLst>
                <a:ext uri="{FF2B5EF4-FFF2-40B4-BE49-F238E27FC236}">
                  <a16:creationId xmlns:a16="http://schemas.microsoft.com/office/drawing/2014/main" id="{EE92BA39-3144-FE4A-BACE-229383D30752}"/>
                </a:ext>
                <a:ext uri="{C183D7F6-B498-43B3-948B-1728B52AA6E4}">
                  <adec:decorative xmlns:adec="http://schemas.microsoft.com/office/drawing/2017/decorative" val="1"/>
                </a:ext>
              </a:extLst>
            </p:cNvPr>
            <p:cNvCxnSpPr>
              <a:cxnSpLocks/>
            </p:cNvCxnSpPr>
            <p:nvPr/>
          </p:nvCxnSpPr>
          <p:spPr>
            <a:xfrm flipH="1">
              <a:off x="361644" y="4088427"/>
              <a:ext cx="344824" cy="0"/>
            </a:xfrm>
            <a:prstGeom prst="line">
              <a:avLst/>
            </a:prstGeom>
            <a:ln w="38100">
              <a:solidFill>
                <a:srgbClr val="00549D"/>
              </a:solidFill>
            </a:ln>
          </p:spPr>
          <p:style>
            <a:lnRef idx="1">
              <a:schemeClr val="accent1"/>
            </a:lnRef>
            <a:fillRef idx="0">
              <a:schemeClr val="accent1"/>
            </a:fillRef>
            <a:effectRef idx="0">
              <a:schemeClr val="accent1"/>
            </a:effectRef>
            <a:fontRef idx="minor">
              <a:schemeClr val="tx1"/>
            </a:fontRef>
          </p:style>
        </p:cxnSp>
        <p:cxnSp>
          <p:nvCxnSpPr>
            <p:cNvPr id="44" name="Suora yhdysviiva 43">
              <a:extLst>
                <a:ext uri="{FF2B5EF4-FFF2-40B4-BE49-F238E27FC236}">
                  <a16:creationId xmlns:a16="http://schemas.microsoft.com/office/drawing/2014/main" id="{6630B127-7F1C-3B5A-A62F-902163388C9B}"/>
                </a:ext>
                <a:ext uri="{C183D7F6-B498-43B3-948B-1728B52AA6E4}">
                  <adec:decorative xmlns:adec="http://schemas.microsoft.com/office/drawing/2017/decorative" val="1"/>
                </a:ext>
              </a:extLst>
            </p:cNvPr>
            <p:cNvCxnSpPr>
              <a:cxnSpLocks/>
            </p:cNvCxnSpPr>
            <p:nvPr/>
          </p:nvCxnSpPr>
          <p:spPr>
            <a:xfrm flipH="1">
              <a:off x="361644" y="3821727"/>
              <a:ext cx="344824" cy="0"/>
            </a:xfrm>
            <a:prstGeom prst="line">
              <a:avLst/>
            </a:prstGeom>
            <a:ln w="38100">
              <a:solidFill>
                <a:srgbClr val="00549D"/>
              </a:solidFill>
            </a:ln>
          </p:spPr>
          <p:style>
            <a:lnRef idx="1">
              <a:schemeClr val="accent1"/>
            </a:lnRef>
            <a:fillRef idx="0">
              <a:schemeClr val="accent1"/>
            </a:fillRef>
            <a:effectRef idx="0">
              <a:schemeClr val="accent1"/>
            </a:effectRef>
            <a:fontRef idx="minor">
              <a:schemeClr val="tx1"/>
            </a:fontRef>
          </p:style>
        </p:cxnSp>
        <p:cxnSp>
          <p:nvCxnSpPr>
            <p:cNvPr id="45" name="Suora yhdysviiva 44">
              <a:extLst>
                <a:ext uri="{FF2B5EF4-FFF2-40B4-BE49-F238E27FC236}">
                  <a16:creationId xmlns:a16="http://schemas.microsoft.com/office/drawing/2014/main" id="{47DB40BB-01E6-7A4E-7765-4DA47FD0F9DC}"/>
                </a:ext>
                <a:ext uri="{C183D7F6-B498-43B3-948B-1728B52AA6E4}">
                  <adec:decorative xmlns:adec="http://schemas.microsoft.com/office/drawing/2017/decorative" val="1"/>
                </a:ext>
              </a:extLst>
            </p:cNvPr>
            <p:cNvCxnSpPr>
              <a:cxnSpLocks/>
            </p:cNvCxnSpPr>
            <p:nvPr/>
          </p:nvCxnSpPr>
          <p:spPr>
            <a:xfrm flipH="1">
              <a:off x="361644" y="3535977"/>
              <a:ext cx="344824" cy="0"/>
            </a:xfrm>
            <a:prstGeom prst="line">
              <a:avLst/>
            </a:prstGeom>
            <a:ln w="38100">
              <a:solidFill>
                <a:srgbClr val="00549D"/>
              </a:solidFill>
            </a:ln>
          </p:spPr>
          <p:style>
            <a:lnRef idx="1">
              <a:schemeClr val="accent1"/>
            </a:lnRef>
            <a:fillRef idx="0">
              <a:schemeClr val="accent1"/>
            </a:fillRef>
            <a:effectRef idx="0">
              <a:schemeClr val="accent1"/>
            </a:effectRef>
            <a:fontRef idx="minor">
              <a:schemeClr val="tx1"/>
            </a:fontRef>
          </p:style>
        </p:cxnSp>
        <p:cxnSp>
          <p:nvCxnSpPr>
            <p:cNvPr id="46" name="Suora yhdysviiva 45">
              <a:extLst>
                <a:ext uri="{FF2B5EF4-FFF2-40B4-BE49-F238E27FC236}">
                  <a16:creationId xmlns:a16="http://schemas.microsoft.com/office/drawing/2014/main" id="{AFD17B8C-3A5A-5C25-8B9D-52AC04D14F5F}"/>
                </a:ext>
                <a:ext uri="{C183D7F6-B498-43B3-948B-1728B52AA6E4}">
                  <adec:decorative xmlns:adec="http://schemas.microsoft.com/office/drawing/2017/decorative" val="1"/>
                </a:ext>
              </a:extLst>
            </p:cNvPr>
            <p:cNvCxnSpPr>
              <a:cxnSpLocks/>
            </p:cNvCxnSpPr>
            <p:nvPr/>
          </p:nvCxnSpPr>
          <p:spPr>
            <a:xfrm flipH="1">
              <a:off x="361644" y="1729402"/>
              <a:ext cx="344824" cy="0"/>
            </a:xfrm>
            <a:prstGeom prst="line">
              <a:avLst/>
            </a:prstGeom>
            <a:ln w="38100">
              <a:solidFill>
                <a:srgbClr val="00549D"/>
              </a:solidFill>
            </a:ln>
          </p:spPr>
          <p:style>
            <a:lnRef idx="1">
              <a:schemeClr val="accent1"/>
            </a:lnRef>
            <a:fillRef idx="0">
              <a:schemeClr val="accent1"/>
            </a:fillRef>
            <a:effectRef idx="0">
              <a:schemeClr val="accent1"/>
            </a:effectRef>
            <a:fontRef idx="minor">
              <a:schemeClr val="tx1"/>
            </a:fontRef>
          </p:style>
        </p:cxnSp>
      </p:grpSp>
      <p:sp>
        <p:nvSpPr>
          <p:cNvPr id="55" name="Otsikko 3">
            <a:extLst>
              <a:ext uri="{FF2B5EF4-FFF2-40B4-BE49-F238E27FC236}">
                <a16:creationId xmlns:a16="http://schemas.microsoft.com/office/drawing/2014/main" id="{E484EE22-10E0-586A-7E09-0784D13ED2C4}"/>
              </a:ext>
            </a:extLst>
          </p:cNvPr>
          <p:cNvSpPr txBox="1">
            <a:spLocks noGrp="1"/>
          </p:cNvSpPr>
          <p:nvPr>
            <p:ph type="title" idx="4294967295"/>
          </p:nvPr>
        </p:nvSpPr>
        <p:spPr>
          <a:xfrm>
            <a:off x="264828" y="250716"/>
            <a:ext cx="9299894" cy="64798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2065338" algn="l"/>
              </a:tabLst>
              <a:defRPr/>
            </a:pPr>
            <a:r>
              <a:rPr kumimoji="0" lang="fi-FI" sz="3200" b="1" i="0" u="none" strike="noStrike" kern="1200" cap="none" spc="0" normalizeH="0" baseline="0" noProof="0">
                <a:ln>
                  <a:noFill/>
                </a:ln>
                <a:solidFill>
                  <a:srgbClr val="002060"/>
                </a:solidFill>
                <a:effectLst/>
                <a:uLnTx/>
                <a:uFillTx/>
                <a:latin typeface="+mj-lt"/>
                <a:ea typeface="+mj-ea"/>
                <a:cs typeface="+mj-cs"/>
              </a:rPr>
              <a:t>Tampereen kaupungin organisaatio 1.8.2024</a:t>
            </a:r>
          </a:p>
        </p:txBody>
      </p:sp>
      <p:sp>
        <p:nvSpPr>
          <p:cNvPr id="47" name="Rectangle 9">
            <a:extLst>
              <a:ext uri="{FF2B5EF4-FFF2-40B4-BE49-F238E27FC236}">
                <a16:creationId xmlns:a16="http://schemas.microsoft.com/office/drawing/2014/main" id="{A20622FE-D968-41F5-3F3D-46C78061E6B3}"/>
              </a:ext>
              <a:ext uri="{C183D7F6-B498-43B3-948B-1728B52AA6E4}">
                <adec:decorative xmlns:adec="http://schemas.microsoft.com/office/drawing/2017/decorative" val="1"/>
              </a:ext>
            </a:extLst>
          </p:cNvPr>
          <p:cNvSpPr>
            <a:spLocks noChangeArrowheads="1"/>
          </p:cNvSpPr>
          <p:nvPr/>
        </p:nvSpPr>
        <p:spPr bwMode="auto">
          <a:xfrm>
            <a:off x="716299" y="965714"/>
            <a:ext cx="7293908" cy="503997"/>
          </a:xfrm>
          <a:prstGeom prst="rect">
            <a:avLst/>
          </a:prstGeom>
          <a:solidFill>
            <a:srgbClr val="0074A4"/>
          </a:solidFill>
          <a:ln w="34925">
            <a:solidFill>
              <a:srgbClr val="00549D"/>
            </a:solidFill>
          </a:ln>
          <a:effectLst/>
        </p:spPr>
        <p:txBody>
          <a:bodyPr wrap="none" lIns="0" tIns="0" rIns="0" bIns="0" anchor="ctr" anchorCtr="1"/>
          <a:lstStyle>
            <a:lvl1pPr marL="107950"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107950" marR="0" lvl="0" indent="0" algn="ctr" defTabSz="914400" rtl="0" eaLnBrk="1" fontAlgn="auto" latinLnBrk="0" hangingPunct="1">
              <a:lnSpc>
                <a:spcPct val="100000"/>
              </a:lnSpc>
              <a:spcBef>
                <a:spcPct val="50000"/>
              </a:spcBef>
              <a:spcAft>
                <a:spcPts val="0"/>
              </a:spcAft>
              <a:buClrTx/>
              <a:buSzTx/>
              <a:buFontTx/>
              <a:buNone/>
              <a:tabLst/>
              <a:defRPr/>
            </a:pPr>
            <a:r>
              <a:rPr kumimoji="0" lang="fi-FI" altLang="fi-FI" sz="1800" b="1" i="0" u="none" strike="noStrike" kern="0" cap="none" spc="0" normalizeH="0" baseline="0" noProof="0">
                <a:ln>
                  <a:noFill/>
                </a:ln>
                <a:solidFill>
                  <a:srgbClr val="FFFFFF"/>
                </a:solidFill>
                <a:effectLst/>
                <a:uLnTx/>
                <a:uFillTx/>
                <a:latin typeface="Calibri"/>
                <a:ea typeface="ＭＳ Ｐゴシック" panose="020B0600070205080204" pitchFamily="34" charset="-128"/>
                <a:cs typeface="Arial" panose="020B0604020202020204" pitchFamily="34" charset="0"/>
              </a:rPr>
              <a:t>KAUPUNGINVALTUUSTO</a:t>
            </a:r>
            <a:endParaRPr kumimoji="0" lang="en-GB" altLang="fi-FI" sz="1800" b="0" i="0" u="none" strike="noStrike" kern="0" cap="none" spc="0" normalizeH="0" baseline="0" noProof="0">
              <a:ln>
                <a:noFill/>
              </a:ln>
              <a:solidFill>
                <a:srgbClr val="FFFFFF"/>
              </a:solidFill>
              <a:effectLst/>
              <a:uLnTx/>
              <a:uFillTx/>
              <a:latin typeface="Calibri"/>
              <a:ea typeface="ＭＳ Ｐゴシック" panose="020B0600070205080204" pitchFamily="34" charset="-128"/>
              <a:cs typeface="Arial" panose="020B0604020202020204" pitchFamily="34" charset="0"/>
            </a:endParaRPr>
          </a:p>
        </p:txBody>
      </p:sp>
      <p:sp>
        <p:nvSpPr>
          <p:cNvPr id="48" name="Rectangle 116">
            <a:extLst>
              <a:ext uri="{FF2B5EF4-FFF2-40B4-BE49-F238E27FC236}">
                <a16:creationId xmlns:a16="http://schemas.microsoft.com/office/drawing/2014/main" id="{FE197D32-30E0-6605-8A4A-01140F4C63CF}"/>
              </a:ext>
              <a:ext uri="{C183D7F6-B498-43B3-948B-1728B52AA6E4}">
                <adec:decorative xmlns:adec="http://schemas.microsoft.com/office/drawing/2017/decorative" val="1"/>
              </a:ext>
            </a:extLst>
          </p:cNvPr>
          <p:cNvSpPr>
            <a:spLocks noChangeArrowheads="1"/>
          </p:cNvSpPr>
          <p:nvPr/>
        </p:nvSpPr>
        <p:spPr bwMode="auto">
          <a:xfrm>
            <a:off x="8135694" y="952140"/>
            <a:ext cx="3794343" cy="232209"/>
          </a:xfrm>
          <a:prstGeom prst="rect">
            <a:avLst/>
          </a:prstGeom>
          <a:solidFill>
            <a:schemeClr val="tx1"/>
          </a:solidFill>
          <a:ln>
            <a:noFill/>
          </a:ln>
          <a:effectLst/>
        </p:spPr>
        <p:txBody>
          <a:bodyPr wrap="none" lIns="36000" tIns="27000" rIns="0" bIns="0" anchor="ctr"/>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914400" rtl="0" eaLnBrk="1" fontAlgn="auto" latinLnBrk="0" hangingPunct="1">
              <a:lnSpc>
                <a:spcPct val="60000"/>
              </a:lnSpc>
              <a:spcBef>
                <a:spcPts val="225"/>
              </a:spcBef>
              <a:spcAft>
                <a:spcPts val="0"/>
              </a:spcAft>
              <a:buClrTx/>
              <a:buSzTx/>
              <a:buFontTx/>
              <a:buNone/>
              <a:tabLst/>
              <a:defRPr/>
            </a:pPr>
            <a:r>
              <a:rPr kumimoji="0" lang="fi-FI" altLang="fi-FI" sz="1000" b="1" i="0" u="none" strike="noStrike" kern="0" cap="none" spc="0" normalizeH="0" baseline="0" noProof="0">
                <a:ln>
                  <a:noFill/>
                </a:ln>
                <a:solidFill>
                  <a:srgbClr val="212121"/>
                </a:solidFill>
                <a:effectLst/>
                <a:uLnTx/>
                <a:uFillTx/>
                <a:latin typeface="Calibri"/>
                <a:ea typeface="ＭＳ Ｐゴシック" panose="020B0600070205080204" pitchFamily="34" charset="-128"/>
                <a:cs typeface="Arial" panose="020B0604020202020204" pitchFamily="34" charset="0"/>
              </a:rPr>
              <a:t>Keskusvaalilautakunta</a:t>
            </a:r>
          </a:p>
        </p:txBody>
      </p:sp>
      <p:sp>
        <p:nvSpPr>
          <p:cNvPr id="49" name="Rectangle 116">
            <a:extLst>
              <a:ext uri="{FF2B5EF4-FFF2-40B4-BE49-F238E27FC236}">
                <a16:creationId xmlns:a16="http://schemas.microsoft.com/office/drawing/2014/main" id="{B8F99BAF-407B-914B-6153-8CB0D1562018}"/>
              </a:ext>
              <a:ext uri="{C183D7F6-B498-43B3-948B-1728B52AA6E4}">
                <adec:decorative xmlns:adec="http://schemas.microsoft.com/office/drawing/2017/decorative" val="1"/>
              </a:ext>
            </a:extLst>
          </p:cNvPr>
          <p:cNvSpPr>
            <a:spLocks noChangeArrowheads="1"/>
          </p:cNvSpPr>
          <p:nvPr/>
        </p:nvSpPr>
        <p:spPr bwMode="auto">
          <a:xfrm>
            <a:off x="8135695" y="1220640"/>
            <a:ext cx="3791262" cy="233861"/>
          </a:xfrm>
          <a:prstGeom prst="rect">
            <a:avLst/>
          </a:prstGeom>
          <a:solidFill>
            <a:schemeClr val="tx1"/>
          </a:solidFill>
          <a:ln>
            <a:noFill/>
          </a:ln>
          <a:effectLst/>
        </p:spPr>
        <p:txBody>
          <a:bodyPr wrap="none" lIns="36000" tIns="27000" rIns="0" bIns="0" anchor="ctr"/>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914400" rtl="0" eaLnBrk="1" fontAlgn="auto" latinLnBrk="0" hangingPunct="1">
              <a:lnSpc>
                <a:spcPct val="60000"/>
              </a:lnSpc>
              <a:spcBef>
                <a:spcPts val="225"/>
              </a:spcBef>
              <a:spcAft>
                <a:spcPts val="0"/>
              </a:spcAft>
              <a:buClrTx/>
              <a:buSzTx/>
              <a:buFontTx/>
              <a:buNone/>
              <a:tabLst/>
              <a:defRPr/>
            </a:pPr>
            <a:r>
              <a:rPr kumimoji="0" lang="fi-FI" altLang="fi-FI" sz="1000" b="1" i="0" u="none" strike="noStrike" kern="0" cap="none" spc="0" normalizeH="0" baseline="0" noProof="0">
                <a:ln>
                  <a:noFill/>
                </a:ln>
                <a:solidFill>
                  <a:srgbClr val="212121"/>
                </a:solidFill>
                <a:effectLst/>
                <a:uLnTx/>
                <a:uFillTx/>
                <a:latin typeface="Calibri"/>
                <a:ea typeface="ＭＳ Ｐゴシック" panose="020B0600070205080204" pitchFamily="34" charset="-128"/>
                <a:cs typeface="Arial" panose="020B0604020202020204" pitchFamily="34" charset="0"/>
              </a:rPr>
              <a:t>Tarkastuslautakunta</a:t>
            </a:r>
          </a:p>
        </p:txBody>
      </p:sp>
      <p:sp>
        <p:nvSpPr>
          <p:cNvPr id="50" name="Rectangle 14">
            <a:extLst>
              <a:ext uri="{FF2B5EF4-FFF2-40B4-BE49-F238E27FC236}">
                <a16:creationId xmlns:a16="http://schemas.microsoft.com/office/drawing/2014/main" id="{765CA889-1E6C-235B-D5DE-18CC05015394}"/>
              </a:ext>
              <a:ext uri="{C183D7F6-B498-43B3-948B-1728B52AA6E4}">
                <adec:decorative xmlns:adec="http://schemas.microsoft.com/office/drawing/2017/decorative" val="1"/>
              </a:ext>
            </a:extLst>
          </p:cNvPr>
          <p:cNvSpPr>
            <a:spLocks noChangeArrowheads="1"/>
          </p:cNvSpPr>
          <p:nvPr/>
        </p:nvSpPr>
        <p:spPr bwMode="auto">
          <a:xfrm>
            <a:off x="716299" y="1583323"/>
            <a:ext cx="7303740" cy="324046"/>
          </a:xfrm>
          <a:prstGeom prst="rect">
            <a:avLst/>
          </a:prstGeom>
          <a:solidFill>
            <a:srgbClr val="0074A4"/>
          </a:solidFill>
          <a:ln w="34925">
            <a:solidFill>
              <a:srgbClr val="00549D"/>
            </a:solidFill>
          </a:ln>
          <a:effectLst/>
        </p:spPr>
        <p:txBody>
          <a:bodyPr wrap="non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0" cap="none" spc="0" normalizeH="0" baseline="0" noProof="0">
                <a:ln>
                  <a:noFill/>
                </a:ln>
                <a:solidFill>
                  <a:srgbClr val="FFFFFF"/>
                </a:solidFill>
                <a:effectLst/>
                <a:uLnTx/>
                <a:uFillTx/>
                <a:latin typeface="Calibri" panose="020F0502020204030204"/>
                <a:ea typeface="ＭＳ Ｐゴシック" pitchFamily="1" charset="-128"/>
                <a:cs typeface="Lucida Sans Unicode" panose="020B0602030504020204" pitchFamily="34" charset="0"/>
              </a:rPr>
              <a:t>KAUPUNGINHALLITUS</a:t>
            </a:r>
            <a:endParaRPr kumimoji="0" lang="en-GB" sz="1800" b="0" i="0" u="none" strike="noStrike" kern="0" cap="none" spc="0" normalizeH="0" baseline="0" noProof="0">
              <a:ln>
                <a:noFill/>
              </a:ln>
              <a:solidFill>
                <a:srgbClr val="FFFFFF"/>
              </a:solidFill>
              <a:effectLst/>
              <a:uLnTx/>
              <a:uFillTx/>
              <a:latin typeface="Calibri" panose="020F0502020204030204"/>
              <a:ea typeface="ＭＳ Ｐゴシック" pitchFamily="1" charset="-128"/>
              <a:cs typeface="Lucida Sans Unicode" panose="020B0602030504020204" pitchFamily="34" charset="0"/>
            </a:endParaRPr>
          </a:p>
        </p:txBody>
      </p:sp>
      <p:sp>
        <p:nvSpPr>
          <p:cNvPr id="51" name="Rectangle 116">
            <a:extLst>
              <a:ext uri="{FF2B5EF4-FFF2-40B4-BE49-F238E27FC236}">
                <a16:creationId xmlns:a16="http://schemas.microsoft.com/office/drawing/2014/main" id="{E81C6E83-7C84-98D1-211D-0E1722D3FC8E}"/>
              </a:ext>
              <a:ext uri="{C183D7F6-B498-43B3-948B-1728B52AA6E4}">
                <adec:decorative xmlns:adec="http://schemas.microsoft.com/office/drawing/2017/decorative" val="1"/>
              </a:ext>
            </a:extLst>
          </p:cNvPr>
          <p:cNvSpPr>
            <a:spLocks noChangeArrowheads="1"/>
          </p:cNvSpPr>
          <p:nvPr/>
        </p:nvSpPr>
        <p:spPr bwMode="auto">
          <a:xfrm>
            <a:off x="8135693" y="1583323"/>
            <a:ext cx="3791264" cy="309598"/>
          </a:xfrm>
          <a:prstGeom prst="rect">
            <a:avLst/>
          </a:prstGeom>
          <a:solidFill>
            <a:schemeClr val="tx1"/>
          </a:solidFill>
          <a:ln>
            <a:noFill/>
          </a:ln>
          <a:effectLst/>
        </p:spPr>
        <p:txBody>
          <a:bodyPr wrap="none" lIns="36000" tIns="27000" rIns="0" bIns="0" anchor="ctr"/>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914400" rtl="0" eaLnBrk="1" fontAlgn="auto" latinLnBrk="0" hangingPunct="1">
              <a:lnSpc>
                <a:spcPct val="60000"/>
              </a:lnSpc>
              <a:spcBef>
                <a:spcPts val="225"/>
              </a:spcBef>
              <a:spcAft>
                <a:spcPts val="0"/>
              </a:spcAft>
              <a:buClrTx/>
              <a:buSzTx/>
              <a:buFontTx/>
              <a:buNone/>
              <a:tabLst/>
              <a:defRPr/>
            </a:pPr>
            <a:r>
              <a:rPr kumimoji="0" lang="fi-FI" altLang="fi-FI" sz="1000" b="1" i="0" u="none" strike="noStrike" kern="0" cap="none" spc="0" normalizeH="0" baseline="0" noProof="0">
                <a:ln>
                  <a:noFill/>
                </a:ln>
                <a:solidFill>
                  <a:srgbClr val="212121"/>
                </a:solidFill>
                <a:effectLst/>
                <a:uLnTx/>
                <a:uFillTx/>
                <a:latin typeface="Calibri"/>
                <a:ea typeface="ＭＳ Ｐゴシック" panose="020B0600070205080204" pitchFamily="34" charset="-128"/>
                <a:cs typeface="Arial" panose="020B0604020202020204" pitchFamily="34" charset="0"/>
              </a:rPr>
              <a:t>Kaupunginhallituksen konsernijaosto</a:t>
            </a:r>
          </a:p>
        </p:txBody>
      </p:sp>
      <p:sp>
        <p:nvSpPr>
          <p:cNvPr id="52" name="Rectangle 9">
            <a:extLst>
              <a:ext uri="{FF2B5EF4-FFF2-40B4-BE49-F238E27FC236}">
                <a16:creationId xmlns:a16="http://schemas.microsoft.com/office/drawing/2014/main" id="{8A80DCB3-B087-1A0E-89AF-38A4717147F9}"/>
              </a:ext>
              <a:ext uri="{C183D7F6-B498-43B3-948B-1728B52AA6E4}">
                <adec:decorative xmlns:adec="http://schemas.microsoft.com/office/drawing/2017/decorative" val="1"/>
              </a:ext>
            </a:extLst>
          </p:cNvPr>
          <p:cNvSpPr>
            <a:spLocks noChangeArrowheads="1"/>
          </p:cNvSpPr>
          <p:nvPr/>
        </p:nvSpPr>
        <p:spPr bwMode="auto">
          <a:xfrm>
            <a:off x="716299" y="1997222"/>
            <a:ext cx="7303740" cy="291022"/>
          </a:xfrm>
          <a:prstGeom prst="rect">
            <a:avLst/>
          </a:prstGeom>
          <a:solidFill>
            <a:schemeClr val="tx1"/>
          </a:solidFill>
          <a:ln w="34925">
            <a:solidFill>
              <a:srgbClr val="00549D"/>
            </a:solidFill>
          </a:ln>
          <a:effectLst/>
        </p:spPr>
        <p:txBody>
          <a:bodyPr wrap="none" lIns="0" tIns="0" rIns="0" bIns="0" anchor="ctr" anchorCtr="1"/>
          <a:lstStyle>
            <a:lvl1pPr marL="107950"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fi-FI" altLang="fi-FI" sz="1800" b="1" i="0" u="none" strike="noStrike" kern="0" cap="none" spc="0" normalizeH="0" baseline="0" noProof="0">
                <a:ln>
                  <a:noFill/>
                </a:ln>
                <a:solidFill>
                  <a:srgbClr val="212121"/>
                </a:solidFill>
                <a:effectLst/>
                <a:uLnTx/>
                <a:uFillTx/>
                <a:latin typeface="Calibri" panose="020F0502020204030204"/>
                <a:ea typeface="ＭＳ Ｐゴシック" panose="020B0600070205080204" pitchFamily="34" charset="-128"/>
                <a:cs typeface="Arial" panose="020B0604020202020204" pitchFamily="34" charset="0"/>
              </a:rPr>
              <a:t>PORMESTARI</a:t>
            </a:r>
            <a:endParaRPr kumimoji="0" lang="en-GB" altLang="fi-FI" sz="1800" b="0" i="0" u="none" strike="noStrike" kern="0" cap="none" spc="0" normalizeH="0" baseline="0" noProof="0">
              <a:ln>
                <a:noFill/>
              </a:ln>
              <a:solidFill>
                <a:srgbClr val="212121"/>
              </a:solidFill>
              <a:effectLst/>
              <a:uLnTx/>
              <a:uFillTx/>
              <a:latin typeface="Calibri" panose="020F0502020204030204"/>
              <a:ea typeface="ＭＳ Ｐゴシック" panose="020B0600070205080204" pitchFamily="34" charset="-128"/>
              <a:cs typeface="Arial" panose="020B0604020202020204" pitchFamily="34" charset="0"/>
            </a:endParaRPr>
          </a:p>
        </p:txBody>
      </p:sp>
      <p:sp>
        <p:nvSpPr>
          <p:cNvPr id="5" name="Rectangle 14">
            <a:extLst>
              <a:ext uri="{FF2B5EF4-FFF2-40B4-BE49-F238E27FC236}">
                <a16:creationId xmlns:a16="http://schemas.microsoft.com/office/drawing/2014/main" id="{0B2175B6-A0EA-44E3-FE9D-6301948194B8}"/>
              </a:ext>
              <a:ext uri="{C183D7F6-B498-43B3-948B-1728B52AA6E4}">
                <adec:decorative xmlns:adec="http://schemas.microsoft.com/office/drawing/2017/decorative" val="1"/>
              </a:ext>
            </a:extLst>
          </p:cNvPr>
          <p:cNvSpPr>
            <a:spLocks noChangeArrowheads="1"/>
          </p:cNvSpPr>
          <p:nvPr/>
        </p:nvSpPr>
        <p:spPr bwMode="auto">
          <a:xfrm>
            <a:off x="3673354" y="2485391"/>
            <a:ext cx="8256683" cy="257809"/>
          </a:xfrm>
          <a:prstGeom prst="rect">
            <a:avLst/>
          </a:prstGeom>
          <a:solidFill>
            <a:schemeClr val="tx2"/>
          </a:solidFill>
          <a:ln>
            <a:noFill/>
          </a:ln>
          <a:effectLst/>
        </p:spPr>
        <p:txBody>
          <a:bodyPr wrap="none" lIns="10800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212121"/>
                </a:solidFill>
                <a:effectLst/>
                <a:uLnTx/>
                <a:uFillTx/>
                <a:latin typeface="Calibri" panose="020F0502020204030204"/>
                <a:ea typeface="ＭＳ Ｐゴシック" pitchFamily="1" charset="-128"/>
                <a:cs typeface="Lucida Sans Unicode" panose="020B0602030504020204" pitchFamily="34" charset="0"/>
              </a:rPr>
              <a:t>Konsernijohtaja</a:t>
            </a:r>
            <a:endParaRPr kumimoji="0" lang="en-GB" sz="1200" b="0" i="0" u="none" strike="noStrike" kern="1200" cap="none" spc="0" normalizeH="0" baseline="0" noProof="0">
              <a:ln>
                <a:noFill/>
              </a:ln>
              <a:solidFill>
                <a:srgbClr val="212121"/>
              </a:solidFill>
              <a:effectLst/>
              <a:uLnTx/>
              <a:uFillTx/>
              <a:latin typeface="Calibri" panose="020F0502020204030204"/>
              <a:ea typeface="ＭＳ Ｐゴシック" pitchFamily="1" charset="-128"/>
              <a:cs typeface="Lucida Sans Unicode" panose="020B0602030504020204" pitchFamily="34" charset="0"/>
            </a:endParaRPr>
          </a:p>
        </p:txBody>
      </p:sp>
      <p:sp>
        <p:nvSpPr>
          <p:cNvPr id="4" name="Rectangle 14">
            <a:extLst>
              <a:ext uri="{FF2B5EF4-FFF2-40B4-BE49-F238E27FC236}">
                <a16:creationId xmlns:a16="http://schemas.microsoft.com/office/drawing/2014/main" id="{0C2CE354-7365-B114-8279-AFD4D820ED20}"/>
              </a:ext>
              <a:ext uri="{C183D7F6-B498-43B3-948B-1728B52AA6E4}">
                <adec:decorative xmlns:adec="http://schemas.microsoft.com/office/drawing/2017/decorative" val="1"/>
              </a:ext>
            </a:extLst>
          </p:cNvPr>
          <p:cNvSpPr>
            <a:spLocks noChangeArrowheads="1"/>
          </p:cNvSpPr>
          <p:nvPr/>
        </p:nvSpPr>
        <p:spPr bwMode="auto">
          <a:xfrm>
            <a:off x="3673355" y="2786756"/>
            <a:ext cx="8256683" cy="495746"/>
          </a:xfrm>
          <a:prstGeom prst="rect">
            <a:avLst/>
          </a:prstGeom>
          <a:solidFill>
            <a:srgbClr val="E5EEF8"/>
          </a:solidFill>
          <a:ln>
            <a:noFill/>
          </a:ln>
          <a:effectLst/>
        </p:spPr>
        <p:txBody>
          <a:bodyPr wrap="none" lIns="108000" tIns="0" rIns="0" bIns="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br>
              <a:rPr kumimoji="0" lang="fi-FI" sz="1200" b="1" i="0" u="none" strike="noStrike" kern="1200" cap="none" spc="0" normalizeH="0" baseline="0" noProof="0">
                <a:ln>
                  <a:noFill/>
                </a:ln>
                <a:solidFill>
                  <a:srgbClr val="212121"/>
                </a:solidFill>
                <a:effectLst/>
                <a:uLnTx/>
                <a:uFillTx/>
                <a:latin typeface="Calibri" panose="020F0502020204030204"/>
                <a:ea typeface="ＭＳ Ｐゴシック" pitchFamily="1" charset="-128"/>
                <a:cs typeface="Lucida Sans Unicode" panose="020B0602030504020204" pitchFamily="34" charset="0"/>
              </a:rPr>
            </a:br>
            <a:r>
              <a:rPr kumimoji="0" lang="fi-FI" sz="1200" b="1" i="0" u="none" strike="noStrike" kern="1200" cap="none" spc="0" normalizeH="0" baseline="0" noProof="0">
                <a:ln>
                  <a:noFill/>
                </a:ln>
                <a:solidFill>
                  <a:srgbClr val="212121"/>
                </a:solidFill>
                <a:effectLst/>
                <a:uLnTx/>
                <a:uFillTx/>
                <a:latin typeface="Calibri" panose="020F0502020204030204"/>
                <a:ea typeface="ＭＳ Ｐゴシック" pitchFamily="1" charset="-128"/>
                <a:cs typeface="Lucida Sans Unicode" panose="020B0602030504020204" pitchFamily="34" charset="0"/>
              </a:rPr>
              <a:t>KONSERNIHALLINTO</a:t>
            </a:r>
            <a:br>
              <a:rPr kumimoji="0" lang="fi-FI" sz="1200" b="1" i="0" u="none" strike="noStrike" kern="1200" cap="none" spc="0" normalizeH="0" baseline="0" noProof="0">
                <a:ln>
                  <a:noFill/>
                </a:ln>
                <a:solidFill>
                  <a:srgbClr val="212121"/>
                </a:solidFill>
                <a:effectLst/>
                <a:uLnTx/>
                <a:uFillTx/>
                <a:latin typeface="Calibri" panose="020F0502020204030204"/>
                <a:ea typeface="ＭＳ Ｐゴシック" pitchFamily="1" charset="-128"/>
                <a:cs typeface="Lucida Sans Unicode" panose="020B0602030504020204" pitchFamily="34" charset="0"/>
              </a:rPr>
            </a:br>
            <a:endParaRPr kumimoji="0" lang="fi-FI" sz="1200" b="0" i="0" u="none" strike="noStrike" kern="1200" cap="none" spc="0" normalizeH="0" baseline="0" noProof="0">
              <a:ln>
                <a:noFill/>
              </a:ln>
              <a:solidFill>
                <a:srgbClr val="212121"/>
              </a:solidFill>
              <a:effectLst/>
              <a:uLnTx/>
              <a:uFillTx/>
              <a:latin typeface="Calibri" panose="020F0502020204030204"/>
              <a:ea typeface="ＭＳ Ｐゴシック" pitchFamily="1" charset="-128"/>
              <a:cs typeface="Lucida Sans Unicode" panose="020B0602030504020204" pitchFamily="34" charset="0"/>
            </a:endParaRPr>
          </a:p>
        </p:txBody>
      </p:sp>
      <p:sp>
        <p:nvSpPr>
          <p:cNvPr id="29" name="Rectangle 116">
            <a:extLst>
              <a:ext uri="{FF2B5EF4-FFF2-40B4-BE49-F238E27FC236}">
                <a16:creationId xmlns:a16="http://schemas.microsoft.com/office/drawing/2014/main" id="{DD7310FC-593B-08D4-C5FE-7884EAE20193}"/>
              </a:ext>
              <a:ext uri="{C183D7F6-B498-43B3-948B-1728B52AA6E4}">
                <adec:decorative xmlns:adec="http://schemas.microsoft.com/office/drawing/2017/decorative" val="1"/>
              </a:ext>
            </a:extLst>
          </p:cNvPr>
          <p:cNvSpPr>
            <a:spLocks noChangeArrowheads="1"/>
          </p:cNvSpPr>
          <p:nvPr/>
        </p:nvSpPr>
        <p:spPr bwMode="auto">
          <a:xfrm>
            <a:off x="596225" y="3428362"/>
            <a:ext cx="2254649" cy="216000"/>
          </a:xfrm>
          <a:prstGeom prst="rect">
            <a:avLst/>
          </a:prstGeom>
          <a:solidFill>
            <a:schemeClr val="tx1"/>
          </a:solidFill>
          <a:ln>
            <a:noFill/>
          </a:ln>
          <a:effectLst/>
        </p:spPr>
        <p:txBody>
          <a:bodyPr wrap="none" lIns="36000" tIns="27000" rIns="0" bIns="0" anchor="ctr"/>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fi-FI" altLang="fi-FI" sz="1000" b="1" i="0" u="none" strike="noStrike" kern="1200" cap="none" spc="0" normalizeH="0" baseline="0" noProof="0">
                <a:ln>
                  <a:noFill/>
                </a:ln>
                <a:solidFill>
                  <a:srgbClr val="212121"/>
                </a:solidFill>
                <a:effectLst/>
                <a:uLnTx/>
                <a:uFillTx/>
                <a:latin typeface="Calibri" panose="020F0502020204030204"/>
                <a:ea typeface="ＭＳ Ｐゴシック" panose="020B0600070205080204" pitchFamily="34" charset="-128"/>
                <a:cs typeface="Arial" panose="020B0604020202020204" pitchFamily="34" charset="0"/>
              </a:rPr>
              <a:t>Kasvatus- ja opetuslautakunta</a:t>
            </a:r>
          </a:p>
        </p:txBody>
      </p:sp>
      <p:sp>
        <p:nvSpPr>
          <p:cNvPr id="33" name="Rectangle 116">
            <a:extLst>
              <a:ext uri="{FF2B5EF4-FFF2-40B4-BE49-F238E27FC236}">
                <a16:creationId xmlns:a16="http://schemas.microsoft.com/office/drawing/2014/main" id="{F0DE071D-5FE9-D31D-CCEA-16DED52A5005}"/>
              </a:ext>
              <a:ext uri="{C183D7F6-B498-43B3-948B-1728B52AA6E4}">
                <adec:decorative xmlns:adec="http://schemas.microsoft.com/office/drawing/2017/decorative" val="1"/>
              </a:ext>
            </a:extLst>
          </p:cNvPr>
          <p:cNvSpPr>
            <a:spLocks noChangeArrowheads="1"/>
          </p:cNvSpPr>
          <p:nvPr/>
        </p:nvSpPr>
        <p:spPr bwMode="auto">
          <a:xfrm>
            <a:off x="596225" y="3708180"/>
            <a:ext cx="2254649" cy="216000"/>
          </a:xfrm>
          <a:prstGeom prst="rect">
            <a:avLst/>
          </a:prstGeom>
          <a:solidFill>
            <a:schemeClr val="tx1"/>
          </a:solidFill>
          <a:ln>
            <a:noFill/>
          </a:ln>
          <a:effectLst/>
        </p:spPr>
        <p:txBody>
          <a:bodyPr wrap="none" lIns="36000" tIns="27000" rIns="0" bIns="0" anchor="ctr"/>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fi-FI" altLang="fi-FI" sz="1000" b="1" i="0" u="none" strike="noStrike" kern="1200" cap="none" spc="0" normalizeH="0" baseline="0" noProof="0">
                <a:ln>
                  <a:noFill/>
                </a:ln>
                <a:solidFill>
                  <a:srgbClr val="212121"/>
                </a:solidFill>
                <a:effectLst/>
                <a:uLnTx/>
                <a:uFillTx/>
                <a:latin typeface="Calibri" panose="020F0502020204030204"/>
                <a:ea typeface="ＭＳ Ｐゴシック" panose="020B0600070205080204" pitchFamily="34" charset="-128"/>
                <a:cs typeface="Arial" panose="020B0604020202020204" pitchFamily="34" charset="0"/>
              </a:rPr>
              <a:t>Kulttuuri- ja vapaa-aikalautakunta</a:t>
            </a:r>
          </a:p>
        </p:txBody>
      </p:sp>
      <p:sp>
        <p:nvSpPr>
          <p:cNvPr id="31" name="Rectangle 116">
            <a:extLst>
              <a:ext uri="{FF2B5EF4-FFF2-40B4-BE49-F238E27FC236}">
                <a16:creationId xmlns:a16="http://schemas.microsoft.com/office/drawing/2014/main" id="{7EC9E458-D6F8-C864-0DC9-5E536B5BB84A}"/>
              </a:ext>
              <a:ext uri="{C183D7F6-B498-43B3-948B-1728B52AA6E4}">
                <adec:decorative xmlns:adec="http://schemas.microsoft.com/office/drawing/2017/decorative" val="1"/>
              </a:ext>
            </a:extLst>
          </p:cNvPr>
          <p:cNvSpPr>
            <a:spLocks noChangeArrowheads="1"/>
          </p:cNvSpPr>
          <p:nvPr/>
        </p:nvSpPr>
        <p:spPr bwMode="auto">
          <a:xfrm>
            <a:off x="596225" y="3997300"/>
            <a:ext cx="684262" cy="180000"/>
          </a:xfrm>
          <a:prstGeom prst="rect">
            <a:avLst/>
          </a:prstGeom>
          <a:solidFill>
            <a:schemeClr val="tx1"/>
          </a:solidFill>
          <a:ln>
            <a:noFill/>
          </a:ln>
          <a:effectLst/>
        </p:spPr>
        <p:txBody>
          <a:bodyPr wrap="none" lIns="0" tIns="36000" rIns="0" bIns="0" anchor="ctr" anchorCtr="1"/>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914400" rtl="0" eaLnBrk="1" fontAlgn="auto" latinLnBrk="0" hangingPunct="1">
              <a:lnSpc>
                <a:spcPct val="60000"/>
              </a:lnSpc>
              <a:spcBef>
                <a:spcPts val="225"/>
              </a:spcBef>
              <a:spcAft>
                <a:spcPts val="0"/>
              </a:spcAft>
              <a:buClrTx/>
              <a:buSzTx/>
              <a:buFontTx/>
              <a:buNone/>
              <a:tabLst/>
              <a:defRPr/>
            </a:pPr>
            <a:r>
              <a:rPr kumimoji="0" lang="fi-FI" altLang="fi-FI" sz="1000" b="1" i="0" u="none" strike="noStrike" kern="0" cap="none" spc="0" normalizeH="0" baseline="0" noProof="0">
                <a:ln>
                  <a:noFill/>
                </a:ln>
                <a:solidFill>
                  <a:srgbClr val="212121"/>
                </a:solidFill>
                <a:effectLst/>
                <a:uLnTx/>
                <a:uFillTx/>
                <a:latin typeface="Calibri"/>
                <a:ea typeface="ＭＳ Ｐゴシック" panose="020B0600070205080204" pitchFamily="34" charset="-128"/>
                <a:cs typeface="Arial" panose="020B0604020202020204" pitchFamily="34" charset="0"/>
              </a:rPr>
              <a:t>Johtokunta</a:t>
            </a:r>
          </a:p>
        </p:txBody>
      </p:sp>
      <p:sp>
        <p:nvSpPr>
          <p:cNvPr id="30" name="Rectangle 116">
            <a:extLst>
              <a:ext uri="{FF2B5EF4-FFF2-40B4-BE49-F238E27FC236}">
                <a16:creationId xmlns:a16="http://schemas.microsoft.com/office/drawing/2014/main" id="{1474A114-4D17-4EC1-51CB-F57E2A232727}"/>
              </a:ext>
              <a:ext uri="{C183D7F6-B498-43B3-948B-1728B52AA6E4}">
                <adec:decorative xmlns:adec="http://schemas.microsoft.com/office/drawing/2017/decorative" val="1"/>
              </a:ext>
            </a:extLst>
          </p:cNvPr>
          <p:cNvSpPr>
            <a:spLocks noChangeArrowheads="1"/>
          </p:cNvSpPr>
          <p:nvPr/>
        </p:nvSpPr>
        <p:spPr bwMode="auto">
          <a:xfrm>
            <a:off x="1314991" y="3997300"/>
            <a:ext cx="1535883" cy="180000"/>
          </a:xfrm>
          <a:prstGeom prst="rect">
            <a:avLst/>
          </a:prstGeom>
          <a:solidFill>
            <a:schemeClr val="tx2"/>
          </a:solidFill>
          <a:ln>
            <a:noFill/>
          </a:ln>
          <a:effectLst/>
        </p:spPr>
        <p:txBody>
          <a:bodyPr wrap="none" lIns="36000" tIns="27000" rIns="0" bIns="0" anchor="ctr"/>
          <a:lstStyle>
            <a:lvl1pPr>
              <a:lnSpc>
                <a:spcPts val="2300"/>
              </a:lnSpc>
              <a:spcBef>
                <a:spcPts val="1500"/>
              </a:spcBef>
              <a:buClr>
                <a:schemeClr val="tx2"/>
              </a:buClr>
              <a:tabLst>
                <a:tab pos="69850" algn="l"/>
              </a:tabLst>
              <a:defRPr sz="22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ts val="800"/>
              </a:spcBef>
              <a:buClr>
                <a:schemeClr val="tx2"/>
              </a:buClr>
              <a:buFont typeface="Arial" panose="020B0604020202020204" pitchFamily="34" charset="0"/>
              <a:buChar char="•"/>
              <a:tabLst>
                <a:tab pos="69850"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1" fontAlgn="auto" latinLnBrk="0" hangingPunct="1">
              <a:lnSpc>
                <a:spcPct val="60000"/>
              </a:lnSpc>
              <a:spcBef>
                <a:spcPts val="225"/>
              </a:spcBef>
              <a:spcAft>
                <a:spcPts val="0"/>
              </a:spcAft>
              <a:buClrTx/>
              <a:buSzTx/>
              <a:buFontTx/>
              <a:buNone/>
              <a:tabLst>
                <a:tab pos="69850" algn="l"/>
              </a:tabLst>
              <a:defRPr/>
            </a:pPr>
            <a:r>
              <a:rPr kumimoji="0" lang="fi-FI" altLang="fi-FI" sz="1000" b="0" i="0" u="none" strike="noStrike" kern="1200" cap="none" spc="0" normalizeH="0" baseline="0" noProof="0">
                <a:ln>
                  <a:noFill/>
                </a:ln>
                <a:solidFill>
                  <a:srgbClr val="212121"/>
                </a:solidFill>
                <a:effectLst/>
                <a:uLnTx/>
                <a:uFillTx/>
                <a:latin typeface="Calibri" panose="020F0502020204030204"/>
                <a:ea typeface="MS PGothic" panose="020B0600070205080204" pitchFamily="34" charset="-128"/>
                <a:cs typeface="Arial" panose="020B0604020202020204" pitchFamily="34" charset="0"/>
              </a:rPr>
              <a:t>Sara Hildénin taidemuseo</a:t>
            </a:r>
          </a:p>
        </p:txBody>
      </p:sp>
      <p:sp>
        <p:nvSpPr>
          <p:cNvPr id="32" name="Rectangle 14">
            <a:extLst>
              <a:ext uri="{FF2B5EF4-FFF2-40B4-BE49-F238E27FC236}">
                <a16:creationId xmlns:a16="http://schemas.microsoft.com/office/drawing/2014/main" id="{5F2D2CA0-D8B8-6938-9B4E-0AD5FA7BB9E5}"/>
              </a:ext>
              <a:ext uri="{C183D7F6-B498-43B3-948B-1728B52AA6E4}">
                <adec:decorative xmlns:adec="http://schemas.microsoft.com/office/drawing/2017/decorative" val="1"/>
              </a:ext>
            </a:extLst>
          </p:cNvPr>
          <p:cNvSpPr>
            <a:spLocks noChangeArrowheads="1"/>
          </p:cNvSpPr>
          <p:nvPr/>
        </p:nvSpPr>
        <p:spPr bwMode="auto">
          <a:xfrm>
            <a:off x="2922418" y="3428817"/>
            <a:ext cx="683275" cy="495364"/>
          </a:xfrm>
          <a:prstGeom prst="rect">
            <a:avLst/>
          </a:prstGeom>
          <a:solidFill>
            <a:schemeClr val="tx1"/>
          </a:solidFill>
          <a:ln>
            <a:noFill/>
          </a:ln>
          <a:effectLst/>
        </p:spPr>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0" cap="none" spc="0" normalizeH="0" baseline="0" noProof="0">
                <a:ln>
                  <a:noFill/>
                </a:ln>
                <a:solidFill>
                  <a:srgbClr val="212121"/>
                </a:solidFill>
                <a:effectLst/>
                <a:uLnTx/>
                <a:uFillTx/>
                <a:latin typeface="Calibri" panose="020F0502020204030204"/>
                <a:ea typeface="ＭＳ Ｐゴシック" pitchFamily="1" charset="-128"/>
                <a:cs typeface="Lucida Sans Unicode" panose="020B0602030504020204" pitchFamily="34" charset="0"/>
              </a:rPr>
              <a:t>Apulais-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0" cap="none" spc="0" normalizeH="0" baseline="0" noProof="0">
                <a:ln>
                  <a:noFill/>
                </a:ln>
                <a:solidFill>
                  <a:srgbClr val="212121"/>
                </a:solidFill>
                <a:effectLst/>
                <a:uLnTx/>
                <a:uFillTx/>
                <a:latin typeface="Calibri" panose="020F0502020204030204"/>
                <a:ea typeface="ＭＳ Ｐゴシック" pitchFamily="1" charset="-128"/>
                <a:cs typeface="Lucida Sans Unicode" panose="020B0602030504020204" pitchFamily="34" charset="0"/>
              </a:rPr>
              <a:t>pormestari</a:t>
            </a:r>
          </a:p>
        </p:txBody>
      </p:sp>
      <p:sp>
        <p:nvSpPr>
          <p:cNvPr id="27" name="Rectangle 102">
            <a:extLst>
              <a:ext uri="{FF2B5EF4-FFF2-40B4-BE49-F238E27FC236}">
                <a16:creationId xmlns:a16="http://schemas.microsoft.com/office/drawing/2014/main" id="{F0977665-E440-C27D-30A0-C24484895EBD}"/>
              </a:ext>
              <a:ext uri="{C183D7F6-B498-43B3-948B-1728B52AA6E4}">
                <adec:decorative xmlns:adec="http://schemas.microsoft.com/office/drawing/2017/decorative" val="1"/>
              </a:ext>
            </a:extLst>
          </p:cNvPr>
          <p:cNvSpPr>
            <a:spLocks noChangeArrowheads="1"/>
          </p:cNvSpPr>
          <p:nvPr/>
        </p:nvSpPr>
        <p:spPr bwMode="auto">
          <a:xfrm>
            <a:off x="3673354" y="3418247"/>
            <a:ext cx="6245898" cy="264787"/>
          </a:xfrm>
          <a:prstGeom prst="rect">
            <a:avLst/>
          </a:prstGeom>
          <a:solidFill>
            <a:schemeClr val="tx2"/>
          </a:solidFill>
          <a:ln>
            <a:noFill/>
          </a:ln>
          <a:effectLst/>
        </p:spPr>
        <p:txBody>
          <a:bodyPr wrap="none" lIns="0" tIns="27000" rIns="0" bIns="0"/>
          <a:lstStyle/>
          <a:p>
            <a:pPr marL="80963"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212121"/>
                </a:solidFill>
                <a:effectLst/>
                <a:uLnTx/>
                <a:uFillTx/>
                <a:latin typeface="Calibri" panose="020F0502020204030204"/>
                <a:ea typeface="ＭＳ Ｐゴシック" pitchFamily="1" charset="-128"/>
                <a:cs typeface="Lucida Sans Unicode" panose="020B0602030504020204" pitchFamily="34" charset="0"/>
              </a:rPr>
              <a:t>Johtaja</a:t>
            </a:r>
          </a:p>
        </p:txBody>
      </p:sp>
      <p:sp>
        <p:nvSpPr>
          <p:cNvPr id="25" name="Rectangle 102">
            <a:extLst>
              <a:ext uri="{FF2B5EF4-FFF2-40B4-BE49-F238E27FC236}">
                <a16:creationId xmlns:a16="http://schemas.microsoft.com/office/drawing/2014/main" id="{37EA4242-78EE-180E-4125-1612229B9EA9}"/>
              </a:ext>
              <a:ext uri="{C183D7F6-B498-43B3-948B-1728B52AA6E4}">
                <adec:decorative xmlns:adec="http://schemas.microsoft.com/office/drawing/2017/decorative" val="1"/>
              </a:ext>
            </a:extLst>
          </p:cNvPr>
          <p:cNvSpPr>
            <a:spLocks noChangeArrowheads="1"/>
          </p:cNvSpPr>
          <p:nvPr/>
        </p:nvSpPr>
        <p:spPr bwMode="auto">
          <a:xfrm>
            <a:off x="3673355" y="3720206"/>
            <a:ext cx="6245897" cy="594769"/>
          </a:xfrm>
          <a:prstGeom prst="rect">
            <a:avLst/>
          </a:prstGeom>
          <a:solidFill>
            <a:srgbClr val="E5EEF8"/>
          </a:solidFill>
          <a:ln>
            <a:noFill/>
          </a:ln>
          <a:effectLst/>
        </p:spPr>
        <p:txBody>
          <a:bodyPr wrap="none" lIns="0" tIns="27000" rIns="0" bIns="0" anchor="ctr"/>
          <a:lstStyle/>
          <a:p>
            <a:pPr marL="80963"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212121"/>
                </a:solidFill>
                <a:effectLst/>
                <a:uLnTx/>
                <a:uFillTx/>
                <a:latin typeface="Calibri" panose="020F0502020204030204"/>
                <a:ea typeface="ＭＳ Ｐゴシック" pitchFamily="1" charset="-128"/>
                <a:cs typeface="Lucida Sans Unicode" panose="020B0602030504020204" pitchFamily="34" charset="0"/>
              </a:rPr>
              <a:t>SIVISTYSPALVELUJEN PALVELUALUE</a:t>
            </a:r>
          </a:p>
        </p:txBody>
      </p:sp>
      <p:sp>
        <p:nvSpPr>
          <p:cNvPr id="2" name="Rectangle 116">
            <a:extLst>
              <a:ext uri="{FF2B5EF4-FFF2-40B4-BE49-F238E27FC236}">
                <a16:creationId xmlns:a16="http://schemas.microsoft.com/office/drawing/2014/main" id="{6A96EE72-12E7-EF85-DA84-BDBB26F3C4C0}"/>
              </a:ext>
              <a:ext uri="{C183D7F6-B498-43B3-948B-1728B52AA6E4}">
                <adec:decorative xmlns:adec="http://schemas.microsoft.com/office/drawing/2017/decorative" val="1"/>
              </a:ext>
            </a:extLst>
          </p:cNvPr>
          <p:cNvSpPr>
            <a:spLocks noChangeArrowheads="1"/>
          </p:cNvSpPr>
          <p:nvPr/>
        </p:nvSpPr>
        <p:spPr bwMode="auto">
          <a:xfrm>
            <a:off x="595317" y="4403369"/>
            <a:ext cx="1647762" cy="391875"/>
          </a:xfrm>
          <a:prstGeom prst="rect">
            <a:avLst/>
          </a:prstGeom>
          <a:solidFill>
            <a:schemeClr val="tx1"/>
          </a:solidFill>
          <a:ln>
            <a:noFill/>
          </a:ln>
          <a:effectLst/>
        </p:spPr>
        <p:txBody>
          <a:bodyPr wrap="none" lIns="36000" tIns="27000" rIns="0" bIns="0" anchor="ctr"/>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altLang="fi-FI" sz="1000" b="1" i="0" u="none" strike="noStrike" kern="1200" cap="none" spc="0" normalizeH="0" baseline="0" noProof="0">
                <a:ln>
                  <a:noFill/>
                </a:ln>
                <a:solidFill>
                  <a:srgbClr val="212121"/>
                </a:solidFill>
                <a:effectLst/>
                <a:uLnTx/>
                <a:uFillTx/>
                <a:latin typeface="Calibri" panose="020F0502020204030204"/>
                <a:ea typeface="ＭＳ Ｐゴシック" panose="020B0600070205080204" pitchFamily="34" charset="-128"/>
                <a:cs typeface="Arial" panose="020B0604020202020204" pitchFamily="34" charset="0"/>
              </a:rPr>
              <a:t>Elinvoima- ja </a:t>
            </a:r>
            <a:br>
              <a:rPr kumimoji="0" lang="fi-FI" altLang="fi-FI" sz="1000" b="1" i="0" u="none" strike="noStrike" kern="1200" cap="none" spc="0" normalizeH="0" baseline="0" noProof="0">
                <a:ln>
                  <a:noFill/>
                </a:ln>
                <a:solidFill>
                  <a:srgbClr val="212121"/>
                </a:solidFill>
                <a:effectLst/>
                <a:uLnTx/>
                <a:uFillTx/>
                <a:latin typeface="Calibri" panose="020F0502020204030204"/>
                <a:ea typeface="ＭＳ Ｐゴシック" panose="020B0600070205080204" pitchFamily="34" charset="-128"/>
                <a:cs typeface="Arial" panose="020B0604020202020204" pitchFamily="34" charset="0"/>
              </a:rPr>
            </a:br>
            <a:r>
              <a:rPr kumimoji="0" lang="fi-FI" altLang="fi-FI" sz="1000" b="1" i="0" u="none" strike="noStrike" kern="1200" cap="none" spc="0" normalizeH="0" baseline="0" noProof="0">
                <a:ln>
                  <a:noFill/>
                </a:ln>
                <a:solidFill>
                  <a:srgbClr val="212121"/>
                </a:solidFill>
                <a:effectLst/>
                <a:uLnTx/>
                <a:uFillTx/>
                <a:latin typeface="Calibri" panose="020F0502020204030204"/>
                <a:ea typeface="ＭＳ Ｐゴシック" panose="020B0600070205080204" pitchFamily="34" charset="-128"/>
                <a:cs typeface="Arial" panose="020B0604020202020204" pitchFamily="34" charset="0"/>
              </a:rPr>
              <a:t>osaamislautakunta</a:t>
            </a:r>
          </a:p>
        </p:txBody>
      </p:sp>
      <p:sp>
        <p:nvSpPr>
          <p:cNvPr id="20" name="Rectangle 116">
            <a:extLst>
              <a:ext uri="{FF2B5EF4-FFF2-40B4-BE49-F238E27FC236}">
                <a16:creationId xmlns:a16="http://schemas.microsoft.com/office/drawing/2014/main" id="{A3792A8C-3903-0CE4-0CA8-769B961BD6C4}"/>
              </a:ext>
              <a:ext uri="{C183D7F6-B498-43B3-948B-1728B52AA6E4}">
                <adec:decorative xmlns:adec="http://schemas.microsoft.com/office/drawing/2017/decorative" val="1"/>
              </a:ext>
            </a:extLst>
          </p:cNvPr>
          <p:cNvSpPr>
            <a:spLocks noChangeArrowheads="1"/>
          </p:cNvSpPr>
          <p:nvPr/>
        </p:nvSpPr>
        <p:spPr bwMode="auto">
          <a:xfrm>
            <a:off x="2272746" y="4403369"/>
            <a:ext cx="578127" cy="216000"/>
          </a:xfrm>
          <a:prstGeom prst="rect">
            <a:avLst/>
          </a:prstGeom>
          <a:solidFill>
            <a:schemeClr val="tx2"/>
          </a:solidFill>
          <a:ln>
            <a:noFill/>
          </a:ln>
          <a:effectLst/>
        </p:spPr>
        <p:txBody>
          <a:bodyPr wrap="none" lIns="36000" tIns="27000" rIns="0" bIns="0" anchor="ctr"/>
          <a:lstStyle>
            <a:lvl1pPr>
              <a:lnSpc>
                <a:spcPts val="2300"/>
              </a:lnSpc>
              <a:spcBef>
                <a:spcPts val="1500"/>
              </a:spcBef>
              <a:buClr>
                <a:schemeClr val="tx2"/>
              </a:buClr>
              <a:tabLst>
                <a:tab pos="69850" algn="l"/>
              </a:tabLst>
              <a:defRPr sz="22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ts val="800"/>
              </a:spcBef>
              <a:buClr>
                <a:schemeClr val="tx2"/>
              </a:buClr>
              <a:buFont typeface="Arial" panose="020B0604020202020204" pitchFamily="34" charset="0"/>
              <a:buChar char="•"/>
              <a:tabLst>
                <a:tab pos="69850"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914400" rtl="0" eaLnBrk="1" fontAlgn="auto" latinLnBrk="0" hangingPunct="1">
              <a:lnSpc>
                <a:spcPct val="60000"/>
              </a:lnSpc>
              <a:spcBef>
                <a:spcPts val="225"/>
              </a:spcBef>
              <a:spcAft>
                <a:spcPts val="0"/>
              </a:spcAft>
              <a:buClrTx/>
              <a:buSzTx/>
              <a:buFontTx/>
              <a:buNone/>
              <a:tabLst>
                <a:tab pos="69850" algn="l"/>
              </a:tabLst>
              <a:defRPr/>
            </a:pPr>
            <a:r>
              <a:rPr kumimoji="0" lang="fi-FI" altLang="fi-FI" sz="1000" b="0" i="0" u="none" strike="noStrike" kern="1200" cap="none" spc="0" normalizeH="0" baseline="0" noProof="0">
                <a:ln>
                  <a:noFill/>
                </a:ln>
                <a:solidFill>
                  <a:srgbClr val="212121"/>
                </a:solidFill>
                <a:effectLst/>
                <a:uLnTx/>
                <a:uFillTx/>
                <a:latin typeface="Calibri" panose="020F0502020204030204"/>
                <a:ea typeface="MS PGothic" panose="020B0600070205080204" pitchFamily="34" charset="-128"/>
                <a:cs typeface="Arial" panose="020B0604020202020204" pitchFamily="34" charset="0"/>
              </a:rPr>
              <a:t>Jaosto</a:t>
            </a:r>
            <a:r>
              <a:rPr kumimoji="0" lang="fi-FI" altLang="fi-FI" sz="1000" b="1" i="0" u="none" strike="noStrike" kern="1200" cap="none" spc="0" normalizeH="0" baseline="30000" noProof="0">
                <a:ln>
                  <a:noFill/>
                </a:ln>
                <a:solidFill>
                  <a:srgbClr val="212121"/>
                </a:solidFill>
                <a:effectLst/>
                <a:uLnTx/>
                <a:uFillTx/>
                <a:latin typeface="Calibri" panose="020F0502020204030204"/>
                <a:ea typeface="MS PGothic" panose="020B0600070205080204" pitchFamily="34" charset="-128"/>
                <a:cs typeface="Arial" panose="020B0604020202020204" pitchFamily="34" charset="0"/>
              </a:rPr>
              <a:t>1</a:t>
            </a:r>
          </a:p>
        </p:txBody>
      </p:sp>
      <p:sp>
        <p:nvSpPr>
          <p:cNvPr id="3" name="Rectangle 116">
            <a:extLst>
              <a:ext uri="{FF2B5EF4-FFF2-40B4-BE49-F238E27FC236}">
                <a16:creationId xmlns:a16="http://schemas.microsoft.com/office/drawing/2014/main" id="{2534ED25-8F9A-163A-16BD-61E89FA1BF89}"/>
              </a:ext>
              <a:ext uri="{C183D7F6-B498-43B3-948B-1728B52AA6E4}">
                <adec:decorative xmlns:adec="http://schemas.microsoft.com/office/drawing/2017/decorative" val="1"/>
              </a:ext>
            </a:extLst>
          </p:cNvPr>
          <p:cNvSpPr>
            <a:spLocks noChangeArrowheads="1"/>
          </p:cNvSpPr>
          <p:nvPr/>
        </p:nvSpPr>
        <p:spPr bwMode="auto">
          <a:xfrm>
            <a:off x="596225" y="4837740"/>
            <a:ext cx="2254649" cy="216865"/>
          </a:xfrm>
          <a:prstGeom prst="rect">
            <a:avLst/>
          </a:prstGeom>
          <a:solidFill>
            <a:schemeClr val="tx1"/>
          </a:solidFill>
          <a:ln>
            <a:noFill/>
          </a:ln>
          <a:effectLst/>
        </p:spPr>
        <p:txBody>
          <a:bodyPr wrap="none" lIns="36000" tIns="27000" rIns="0" bIns="0" anchor="ctr"/>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fi-FI" altLang="fi-FI" sz="1000" b="1" i="0" u="none" strike="noStrike" kern="1200" cap="none" spc="0" normalizeH="0" baseline="0" noProof="0">
                <a:ln>
                  <a:noFill/>
                </a:ln>
                <a:solidFill>
                  <a:srgbClr val="212121"/>
                </a:solidFill>
                <a:effectLst/>
                <a:uLnTx/>
                <a:uFillTx/>
                <a:latin typeface="Calibri" panose="020F0502020204030204"/>
                <a:ea typeface="ＭＳ Ｐゴシック" panose="020B0600070205080204" pitchFamily="34" charset="-128"/>
                <a:cs typeface="Arial" panose="020B0604020202020204" pitchFamily="34" charset="0"/>
              </a:rPr>
              <a:t>Asunto- ja kiinteistölautakunta</a:t>
            </a:r>
          </a:p>
        </p:txBody>
      </p:sp>
      <p:sp>
        <p:nvSpPr>
          <p:cNvPr id="78" name="Rectangle 14">
            <a:extLst>
              <a:ext uri="{FF2B5EF4-FFF2-40B4-BE49-F238E27FC236}">
                <a16:creationId xmlns:a16="http://schemas.microsoft.com/office/drawing/2014/main" id="{863B0E6E-9103-7DF0-82BB-02D0744E1288}"/>
              </a:ext>
              <a:ext uri="{C183D7F6-B498-43B3-948B-1728B52AA6E4}">
                <adec:decorative xmlns:adec="http://schemas.microsoft.com/office/drawing/2017/decorative" val="1"/>
              </a:ext>
            </a:extLst>
          </p:cNvPr>
          <p:cNvSpPr>
            <a:spLocks noChangeArrowheads="1"/>
          </p:cNvSpPr>
          <p:nvPr/>
        </p:nvSpPr>
        <p:spPr bwMode="auto">
          <a:xfrm>
            <a:off x="2922418" y="4407952"/>
            <a:ext cx="683275" cy="852253"/>
          </a:xfrm>
          <a:prstGeom prst="rect">
            <a:avLst/>
          </a:prstGeom>
          <a:solidFill>
            <a:schemeClr val="tx1"/>
          </a:solidFill>
          <a:ln>
            <a:noFill/>
          </a:ln>
          <a:effectLst/>
        </p:spPr>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0" cap="none" spc="0" normalizeH="0" baseline="0" noProof="0">
                <a:ln>
                  <a:noFill/>
                </a:ln>
                <a:solidFill>
                  <a:srgbClr val="212121"/>
                </a:solidFill>
                <a:effectLst/>
                <a:uLnTx/>
                <a:uFillTx/>
                <a:latin typeface="Calibri" panose="020F0502020204030204"/>
                <a:ea typeface="ＭＳ Ｐゴシック" pitchFamily="1" charset="-128"/>
                <a:cs typeface="Lucida Sans Unicode" panose="020B0602030504020204" pitchFamily="34" charset="0"/>
              </a:rPr>
              <a:t>Apulais-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0" cap="none" spc="0" normalizeH="0" baseline="0" noProof="0">
                <a:ln>
                  <a:noFill/>
                </a:ln>
                <a:solidFill>
                  <a:srgbClr val="212121"/>
                </a:solidFill>
                <a:effectLst/>
                <a:uLnTx/>
                <a:uFillTx/>
                <a:latin typeface="Calibri" panose="020F0502020204030204"/>
                <a:ea typeface="ＭＳ Ｐゴシック" pitchFamily="1" charset="-128"/>
                <a:cs typeface="Lucida Sans Unicode" panose="020B0602030504020204" pitchFamily="34" charset="0"/>
              </a:rPr>
              <a:t>pormestari</a:t>
            </a:r>
          </a:p>
        </p:txBody>
      </p:sp>
      <p:sp>
        <p:nvSpPr>
          <p:cNvPr id="28" name="Rectangle 102">
            <a:extLst>
              <a:ext uri="{FF2B5EF4-FFF2-40B4-BE49-F238E27FC236}">
                <a16:creationId xmlns:a16="http://schemas.microsoft.com/office/drawing/2014/main" id="{B687BEAD-6A5F-714B-00BC-B88CA5871AB9}"/>
              </a:ext>
              <a:ext uri="{C183D7F6-B498-43B3-948B-1728B52AA6E4}">
                <adec:decorative xmlns:adec="http://schemas.microsoft.com/office/drawing/2017/decorative" val="1"/>
              </a:ext>
            </a:extLst>
          </p:cNvPr>
          <p:cNvSpPr>
            <a:spLocks noChangeArrowheads="1"/>
          </p:cNvSpPr>
          <p:nvPr/>
        </p:nvSpPr>
        <p:spPr bwMode="auto">
          <a:xfrm>
            <a:off x="3692919" y="4402674"/>
            <a:ext cx="6226331" cy="237504"/>
          </a:xfrm>
          <a:prstGeom prst="rect">
            <a:avLst/>
          </a:prstGeom>
          <a:solidFill>
            <a:schemeClr val="tx2"/>
          </a:solidFill>
          <a:ln>
            <a:noFill/>
          </a:ln>
          <a:effectLst/>
        </p:spPr>
        <p:txBody>
          <a:bodyPr wrap="none" lIns="0" tIns="27000" rIns="0" bIns="0"/>
          <a:lstStyle/>
          <a:p>
            <a:pPr marL="80963"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212121"/>
                </a:solidFill>
                <a:effectLst/>
                <a:uLnTx/>
                <a:uFillTx/>
                <a:latin typeface="Calibri" panose="020F0502020204030204"/>
                <a:ea typeface="ＭＳ Ｐゴシック" pitchFamily="1" charset="-128"/>
                <a:cs typeface="Lucida Sans Unicode" panose="020B0602030504020204" pitchFamily="34" charset="0"/>
              </a:rPr>
              <a:t>Johtaja</a:t>
            </a:r>
          </a:p>
        </p:txBody>
      </p:sp>
      <p:sp>
        <p:nvSpPr>
          <p:cNvPr id="23" name="Rectangle 102">
            <a:extLst>
              <a:ext uri="{FF2B5EF4-FFF2-40B4-BE49-F238E27FC236}">
                <a16:creationId xmlns:a16="http://schemas.microsoft.com/office/drawing/2014/main" id="{876078B2-772F-31DE-FAE0-BAFC4BC30206}"/>
              </a:ext>
              <a:ext uri="{C183D7F6-B498-43B3-948B-1728B52AA6E4}">
                <adec:decorative xmlns:adec="http://schemas.microsoft.com/office/drawing/2017/decorative" val="1"/>
              </a:ext>
            </a:extLst>
          </p:cNvPr>
          <p:cNvSpPr>
            <a:spLocks noChangeArrowheads="1"/>
          </p:cNvSpPr>
          <p:nvPr/>
        </p:nvSpPr>
        <p:spPr bwMode="auto">
          <a:xfrm>
            <a:off x="3692134" y="4678290"/>
            <a:ext cx="6227117" cy="581915"/>
          </a:xfrm>
          <a:prstGeom prst="rect">
            <a:avLst/>
          </a:prstGeom>
          <a:solidFill>
            <a:srgbClr val="E5EEF8"/>
          </a:solidFill>
          <a:ln>
            <a:noFill/>
          </a:ln>
          <a:effectLst/>
        </p:spPr>
        <p:txBody>
          <a:bodyPr wrap="none" lIns="0" tIns="27000" rIns="0" bIns="0" anchor="ctr" anchorCtr="0"/>
          <a:lstStyle/>
          <a:p>
            <a:pPr marL="80963" marR="0" lvl="0" indent="0" algn="l" defTabSz="914400" rtl="0" eaLnBrk="1" fontAlgn="auto" latinLnBrk="0" hangingPunct="1">
              <a:lnSpc>
                <a:spcPct val="100000"/>
              </a:lnSpc>
              <a:spcBef>
                <a:spcPts val="0"/>
              </a:spcBef>
              <a:spcAft>
                <a:spcPts val="0"/>
              </a:spcAft>
              <a:buClrTx/>
              <a:buSzTx/>
              <a:buFontTx/>
              <a:buNone/>
              <a:tabLst>
                <a:tab pos="1617663" algn="l"/>
                <a:tab pos="3408363" algn="l"/>
                <a:tab pos="3495675" algn="l"/>
              </a:tabLst>
              <a:defRPr/>
            </a:pPr>
            <a:r>
              <a:rPr kumimoji="0" lang="fi-FI" sz="1200" b="1" i="0" u="none" strike="noStrike" kern="1200" cap="none" spc="0" normalizeH="0" baseline="0" noProof="0">
                <a:ln>
                  <a:noFill/>
                </a:ln>
                <a:solidFill>
                  <a:srgbClr val="212121"/>
                </a:solidFill>
                <a:effectLst/>
                <a:uLnTx/>
                <a:uFillTx/>
                <a:latin typeface="Calibri" panose="020F0502020204030204"/>
                <a:ea typeface="ＭＳ Ｐゴシック" pitchFamily="1" charset="-128"/>
                <a:cs typeface="Lucida Sans Unicode" panose="020B0602030504020204" pitchFamily="34" charset="0"/>
              </a:rPr>
              <a:t>ELINVOIMAN PALVELUALUE</a:t>
            </a:r>
          </a:p>
        </p:txBody>
      </p:sp>
      <p:sp>
        <p:nvSpPr>
          <p:cNvPr id="7" name="Rectangle 116">
            <a:extLst>
              <a:ext uri="{FF2B5EF4-FFF2-40B4-BE49-F238E27FC236}">
                <a16:creationId xmlns:a16="http://schemas.microsoft.com/office/drawing/2014/main" id="{0C4F999F-1E83-33CF-DE90-3779DE885C0A}"/>
              </a:ext>
              <a:ext uri="{C183D7F6-B498-43B3-948B-1728B52AA6E4}">
                <adec:decorative xmlns:adec="http://schemas.microsoft.com/office/drawing/2017/decorative" val="1"/>
              </a:ext>
            </a:extLst>
          </p:cNvPr>
          <p:cNvSpPr>
            <a:spLocks noChangeArrowheads="1"/>
          </p:cNvSpPr>
          <p:nvPr/>
        </p:nvSpPr>
        <p:spPr bwMode="auto">
          <a:xfrm>
            <a:off x="596224" y="5400528"/>
            <a:ext cx="1646851" cy="336727"/>
          </a:xfrm>
          <a:prstGeom prst="rect">
            <a:avLst/>
          </a:prstGeom>
          <a:solidFill>
            <a:schemeClr val="tx1"/>
          </a:solidFill>
          <a:ln>
            <a:noFill/>
          </a:ln>
          <a:effectLst/>
        </p:spPr>
        <p:txBody>
          <a:bodyPr wrap="none" lIns="36000" tIns="27000" rIns="0" bIns="0" anchor="ctr"/>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fi-FI" altLang="fi-FI" sz="1000" b="1" i="0" u="none" strike="noStrike" kern="1200" cap="none" spc="0" normalizeH="0" baseline="0" noProof="0">
                <a:ln>
                  <a:noFill/>
                </a:ln>
                <a:solidFill>
                  <a:srgbClr val="212121"/>
                </a:solidFill>
                <a:effectLst/>
                <a:uLnTx/>
                <a:uFillTx/>
                <a:latin typeface="Calibri" panose="020F0502020204030204"/>
                <a:ea typeface="ＭＳ Ｐゴシック" panose="020B0600070205080204" pitchFamily="34" charset="-128"/>
                <a:cs typeface="Arial" panose="020B0604020202020204" pitchFamily="34" charset="0"/>
              </a:rPr>
              <a:t>Yhdyskuntalautakunta</a:t>
            </a:r>
          </a:p>
        </p:txBody>
      </p:sp>
      <p:sp>
        <p:nvSpPr>
          <p:cNvPr id="18" name="Rectangle 116">
            <a:extLst>
              <a:ext uri="{FF2B5EF4-FFF2-40B4-BE49-F238E27FC236}">
                <a16:creationId xmlns:a16="http://schemas.microsoft.com/office/drawing/2014/main" id="{D912EDAF-D153-1ED8-113D-66506661EF85}"/>
              </a:ext>
              <a:ext uri="{C183D7F6-B498-43B3-948B-1728B52AA6E4}">
                <adec:decorative xmlns:adec="http://schemas.microsoft.com/office/drawing/2017/decorative" val="1"/>
              </a:ext>
            </a:extLst>
          </p:cNvPr>
          <p:cNvSpPr>
            <a:spLocks noChangeArrowheads="1"/>
          </p:cNvSpPr>
          <p:nvPr/>
        </p:nvSpPr>
        <p:spPr bwMode="auto">
          <a:xfrm>
            <a:off x="2272747" y="5399949"/>
            <a:ext cx="578127" cy="148059"/>
          </a:xfrm>
          <a:prstGeom prst="rect">
            <a:avLst/>
          </a:prstGeom>
          <a:solidFill>
            <a:schemeClr val="tx2"/>
          </a:solidFill>
          <a:ln>
            <a:noFill/>
          </a:ln>
          <a:effectLst/>
        </p:spPr>
        <p:txBody>
          <a:bodyPr wrap="none" lIns="36000" tIns="27000" rIns="0" bIns="0" anchor="ctr"/>
          <a:lstStyle>
            <a:lvl1pPr>
              <a:lnSpc>
                <a:spcPts val="2300"/>
              </a:lnSpc>
              <a:spcBef>
                <a:spcPts val="1500"/>
              </a:spcBef>
              <a:buClr>
                <a:schemeClr val="tx2"/>
              </a:buClr>
              <a:tabLst>
                <a:tab pos="69850" algn="l"/>
              </a:tabLst>
              <a:defRPr sz="22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ts val="800"/>
              </a:spcBef>
              <a:buClr>
                <a:schemeClr val="tx2"/>
              </a:buClr>
              <a:buFont typeface="Arial" panose="020B0604020202020204" pitchFamily="34" charset="0"/>
              <a:buChar char="•"/>
              <a:tabLst>
                <a:tab pos="69850"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914400" rtl="0" eaLnBrk="1" fontAlgn="auto" latinLnBrk="0" hangingPunct="1">
              <a:lnSpc>
                <a:spcPct val="60000"/>
              </a:lnSpc>
              <a:spcBef>
                <a:spcPts val="225"/>
              </a:spcBef>
              <a:spcAft>
                <a:spcPts val="0"/>
              </a:spcAft>
              <a:buClrTx/>
              <a:buSzTx/>
              <a:buFontTx/>
              <a:buNone/>
              <a:tabLst>
                <a:tab pos="69850" algn="l"/>
              </a:tabLst>
              <a:defRPr/>
            </a:pPr>
            <a:r>
              <a:rPr kumimoji="0" lang="fi-FI" altLang="fi-FI" sz="1000" b="0" i="0" u="none" strike="noStrike" kern="1200" cap="none" spc="0" normalizeH="0" baseline="0" noProof="0">
                <a:ln>
                  <a:noFill/>
                </a:ln>
                <a:solidFill>
                  <a:srgbClr val="212121"/>
                </a:solidFill>
                <a:effectLst/>
                <a:uLnTx/>
                <a:uFillTx/>
                <a:latin typeface="Calibri" panose="020F0502020204030204"/>
                <a:ea typeface="MS PGothic" panose="020B0600070205080204" pitchFamily="34" charset="-128"/>
                <a:cs typeface="Arial" panose="020B0604020202020204" pitchFamily="34" charset="0"/>
              </a:rPr>
              <a:t>Jaosto</a:t>
            </a:r>
            <a:r>
              <a:rPr kumimoji="0" lang="fi-FI" altLang="fi-FI" sz="1000" b="1" i="0" u="none" strike="noStrike" kern="1200" cap="none" spc="0" normalizeH="0" baseline="30000" noProof="0">
                <a:ln>
                  <a:noFill/>
                </a:ln>
                <a:solidFill>
                  <a:srgbClr val="212121"/>
                </a:solidFill>
                <a:effectLst/>
                <a:uLnTx/>
                <a:uFillTx/>
                <a:latin typeface="Calibri" panose="020F0502020204030204"/>
                <a:ea typeface="MS PGothic" panose="020B0600070205080204" pitchFamily="34" charset="-128"/>
                <a:cs typeface="Arial" panose="020B0604020202020204" pitchFamily="34" charset="0"/>
              </a:rPr>
              <a:t>2</a:t>
            </a:r>
          </a:p>
        </p:txBody>
      </p:sp>
      <p:sp>
        <p:nvSpPr>
          <p:cNvPr id="19" name="Rectangle 116">
            <a:extLst>
              <a:ext uri="{FF2B5EF4-FFF2-40B4-BE49-F238E27FC236}">
                <a16:creationId xmlns:a16="http://schemas.microsoft.com/office/drawing/2014/main" id="{86618C4C-55AA-B4B0-87DD-A11CC6CAF7C0}"/>
              </a:ext>
              <a:ext uri="{C183D7F6-B498-43B3-948B-1728B52AA6E4}">
                <adec:decorative xmlns:adec="http://schemas.microsoft.com/office/drawing/2017/decorative" val="1"/>
              </a:ext>
            </a:extLst>
          </p:cNvPr>
          <p:cNvSpPr>
            <a:spLocks noChangeArrowheads="1"/>
          </p:cNvSpPr>
          <p:nvPr/>
        </p:nvSpPr>
        <p:spPr bwMode="auto">
          <a:xfrm>
            <a:off x="2272747" y="5583279"/>
            <a:ext cx="578128" cy="153976"/>
          </a:xfrm>
          <a:prstGeom prst="rect">
            <a:avLst/>
          </a:prstGeom>
          <a:solidFill>
            <a:schemeClr val="tx2"/>
          </a:solidFill>
          <a:ln>
            <a:noFill/>
          </a:ln>
          <a:effectLst/>
        </p:spPr>
        <p:txBody>
          <a:bodyPr wrap="none" lIns="36000" tIns="27000" rIns="0" bIns="0" anchor="ctr"/>
          <a:lstStyle>
            <a:lvl1pPr>
              <a:lnSpc>
                <a:spcPts val="2300"/>
              </a:lnSpc>
              <a:spcBef>
                <a:spcPts val="1500"/>
              </a:spcBef>
              <a:buClr>
                <a:schemeClr val="tx2"/>
              </a:buClr>
              <a:tabLst>
                <a:tab pos="69850" algn="l"/>
              </a:tabLst>
              <a:defRPr sz="22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ts val="800"/>
              </a:spcBef>
              <a:buClr>
                <a:schemeClr val="tx2"/>
              </a:buClr>
              <a:buFont typeface="Arial" panose="020B0604020202020204" pitchFamily="34" charset="0"/>
              <a:buChar char="•"/>
              <a:tabLst>
                <a:tab pos="69850"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914400" rtl="0" eaLnBrk="1" fontAlgn="auto" latinLnBrk="0" hangingPunct="1">
              <a:lnSpc>
                <a:spcPct val="60000"/>
              </a:lnSpc>
              <a:spcBef>
                <a:spcPts val="225"/>
              </a:spcBef>
              <a:spcAft>
                <a:spcPts val="0"/>
              </a:spcAft>
              <a:buClrTx/>
              <a:buSzTx/>
              <a:buFontTx/>
              <a:buNone/>
              <a:tabLst>
                <a:tab pos="69850" algn="l"/>
              </a:tabLst>
              <a:defRPr/>
            </a:pPr>
            <a:r>
              <a:rPr kumimoji="0" lang="fi-FI" altLang="fi-FI" sz="1000" b="0" i="0" u="none" strike="noStrike" kern="1200" cap="none" spc="0" normalizeH="0" baseline="0" noProof="0">
                <a:ln>
                  <a:noFill/>
                </a:ln>
                <a:solidFill>
                  <a:srgbClr val="212121"/>
                </a:solidFill>
                <a:effectLst/>
                <a:uLnTx/>
                <a:uFillTx/>
                <a:latin typeface="Calibri" panose="020F0502020204030204"/>
                <a:ea typeface="MS PGothic" panose="020B0600070205080204" pitchFamily="34" charset="-128"/>
                <a:cs typeface="Arial" panose="020B0604020202020204" pitchFamily="34" charset="0"/>
              </a:rPr>
              <a:t>Jaosto</a:t>
            </a:r>
            <a:r>
              <a:rPr kumimoji="0" lang="fi-FI" altLang="fi-FI" sz="1000" b="1" i="0" u="none" strike="noStrike" kern="1200" cap="none" spc="0" normalizeH="0" baseline="30000" noProof="0">
                <a:ln>
                  <a:noFill/>
                </a:ln>
                <a:solidFill>
                  <a:srgbClr val="212121"/>
                </a:solidFill>
                <a:effectLst/>
                <a:uLnTx/>
                <a:uFillTx/>
                <a:latin typeface="Calibri" panose="020F0502020204030204"/>
                <a:ea typeface="MS PGothic" panose="020B0600070205080204" pitchFamily="34" charset="-128"/>
                <a:cs typeface="Arial" panose="020B0604020202020204" pitchFamily="34" charset="0"/>
              </a:rPr>
              <a:t>3</a:t>
            </a:r>
          </a:p>
        </p:txBody>
      </p:sp>
      <p:sp>
        <p:nvSpPr>
          <p:cNvPr id="8" name="Rectangle 116">
            <a:extLst>
              <a:ext uri="{FF2B5EF4-FFF2-40B4-BE49-F238E27FC236}">
                <a16:creationId xmlns:a16="http://schemas.microsoft.com/office/drawing/2014/main" id="{4F973335-9FAC-2424-DB28-EE4D3285AB3A}"/>
              </a:ext>
              <a:ext uri="{C183D7F6-B498-43B3-948B-1728B52AA6E4}">
                <adec:decorative xmlns:adec="http://schemas.microsoft.com/office/drawing/2017/decorative" val="1"/>
              </a:ext>
            </a:extLst>
          </p:cNvPr>
          <p:cNvSpPr>
            <a:spLocks noChangeArrowheads="1"/>
          </p:cNvSpPr>
          <p:nvPr/>
        </p:nvSpPr>
        <p:spPr bwMode="auto">
          <a:xfrm>
            <a:off x="595317" y="5784832"/>
            <a:ext cx="2255557" cy="276860"/>
          </a:xfrm>
          <a:prstGeom prst="rect">
            <a:avLst/>
          </a:prstGeom>
          <a:solidFill>
            <a:schemeClr val="tx1"/>
          </a:solidFill>
          <a:ln>
            <a:noFill/>
          </a:ln>
          <a:effectLst/>
        </p:spPr>
        <p:txBody>
          <a:bodyPr wrap="none" lIns="36000" tIns="27000" rIns="0" bIns="0" anchor="ctr"/>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altLang="fi-FI" sz="1000" b="1" i="0" u="none" strike="noStrike" kern="1200" cap="none" spc="-20" normalizeH="0" baseline="0" noProof="0">
                <a:ln>
                  <a:noFill/>
                </a:ln>
                <a:solidFill>
                  <a:srgbClr val="212121"/>
                </a:solidFill>
                <a:effectLst/>
                <a:uLnTx/>
                <a:uFillTx/>
                <a:latin typeface="Calibri" panose="020F0502020204030204"/>
                <a:ea typeface="ＭＳ Ｐゴシック" panose="020B0600070205080204" pitchFamily="34" charset="-128"/>
                <a:cs typeface="Arial" panose="020B0604020202020204" pitchFamily="34" charset="0"/>
              </a:rPr>
              <a:t>Kaupunkiseudun joukkoliikennelautakunta</a:t>
            </a:r>
          </a:p>
        </p:txBody>
      </p:sp>
      <p:sp>
        <p:nvSpPr>
          <p:cNvPr id="16" name="Rectangle 116">
            <a:extLst>
              <a:ext uri="{FF2B5EF4-FFF2-40B4-BE49-F238E27FC236}">
                <a16:creationId xmlns:a16="http://schemas.microsoft.com/office/drawing/2014/main" id="{BE188CEA-9618-7B46-00ED-42C992FF94A7}"/>
              </a:ext>
              <a:ext uri="{C183D7F6-B498-43B3-948B-1728B52AA6E4}">
                <adec:decorative xmlns:adec="http://schemas.microsoft.com/office/drawing/2017/decorative" val="1"/>
              </a:ext>
            </a:extLst>
          </p:cNvPr>
          <p:cNvSpPr>
            <a:spLocks noChangeArrowheads="1"/>
          </p:cNvSpPr>
          <p:nvPr/>
        </p:nvSpPr>
        <p:spPr bwMode="auto">
          <a:xfrm>
            <a:off x="596225" y="6106902"/>
            <a:ext cx="2254649" cy="202194"/>
          </a:xfrm>
          <a:prstGeom prst="rect">
            <a:avLst/>
          </a:prstGeom>
          <a:solidFill>
            <a:schemeClr val="tx1"/>
          </a:solidFill>
          <a:ln>
            <a:noFill/>
          </a:ln>
          <a:effectLst/>
        </p:spPr>
        <p:txBody>
          <a:bodyPr wrap="none" lIns="36000" tIns="27000" rIns="0" bIns="0" anchor="ctr"/>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fi-FI" altLang="fi-FI" sz="1000" b="1" i="0" u="none" strike="noStrike" kern="0" cap="none" spc="0" normalizeH="0" baseline="0" noProof="0">
                <a:ln>
                  <a:noFill/>
                </a:ln>
                <a:solidFill>
                  <a:srgbClr val="212121"/>
                </a:solidFill>
                <a:effectLst/>
                <a:uLnTx/>
                <a:uFillTx/>
                <a:latin typeface="Calibri" panose="020F0502020204030204"/>
                <a:ea typeface="ＭＳ Ｐゴシック" panose="020B0600070205080204" pitchFamily="34" charset="-128"/>
                <a:cs typeface="Arial" panose="020B0604020202020204" pitchFamily="34" charset="0"/>
              </a:rPr>
              <a:t>Alueellinen jätehuoltolautakunta</a:t>
            </a:r>
          </a:p>
        </p:txBody>
      </p:sp>
      <p:sp>
        <p:nvSpPr>
          <p:cNvPr id="79" name="Rectangle 14">
            <a:extLst>
              <a:ext uri="{FF2B5EF4-FFF2-40B4-BE49-F238E27FC236}">
                <a16:creationId xmlns:a16="http://schemas.microsoft.com/office/drawing/2014/main" id="{CB1A888C-275F-DAC7-661D-C3CC28346B64}"/>
              </a:ext>
              <a:ext uri="{C183D7F6-B498-43B3-948B-1728B52AA6E4}">
                <adec:decorative xmlns:adec="http://schemas.microsoft.com/office/drawing/2017/decorative" val="1"/>
              </a:ext>
            </a:extLst>
          </p:cNvPr>
          <p:cNvSpPr>
            <a:spLocks noChangeArrowheads="1"/>
          </p:cNvSpPr>
          <p:nvPr/>
        </p:nvSpPr>
        <p:spPr bwMode="auto">
          <a:xfrm>
            <a:off x="2922418" y="5401924"/>
            <a:ext cx="683275" cy="869028"/>
          </a:xfrm>
          <a:prstGeom prst="rect">
            <a:avLst/>
          </a:prstGeom>
          <a:solidFill>
            <a:schemeClr val="tx1"/>
          </a:solidFill>
          <a:ln>
            <a:noFill/>
          </a:ln>
          <a:effectLst/>
        </p:spPr>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0" cap="none" spc="0" normalizeH="0" baseline="0" noProof="0">
                <a:ln>
                  <a:noFill/>
                </a:ln>
                <a:solidFill>
                  <a:srgbClr val="212121"/>
                </a:solidFill>
                <a:effectLst/>
                <a:uLnTx/>
                <a:uFillTx/>
                <a:latin typeface="Calibri" panose="020F0502020204030204"/>
                <a:ea typeface="ＭＳ Ｐゴシック" pitchFamily="1" charset="-128"/>
                <a:cs typeface="Lucida Sans Unicode" panose="020B0602030504020204" pitchFamily="34" charset="0"/>
              </a:rPr>
              <a:t>Apulais-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0" cap="none" spc="0" normalizeH="0" baseline="0" noProof="0">
                <a:ln>
                  <a:noFill/>
                </a:ln>
                <a:solidFill>
                  <a:srgbClr val="212121"/>
                </a:solidFill>
                <a:effectLst/>
                <a:uLnTx/>
                <a:uFillTx/>
                <a:latin typeface="Calibri" panose="020F0502020204030204"/>
                <a:ea typeface="ＭＳ Ｐゴシック" pitchFamily="1" charset="-128"/>
                <a:cs typeface="Lucida Sans Unicode" panose="020B0602030504020204" pitchFamily="34" charset="0"/>
              </a:rPr>
              <a:t>pormestari</a:t>
            </a:r>
          </a:p>
        </p:txBody>
      </p:sp>
      <p:sp>
        <p:nvSpPr>
          <p:cNvPr id="34" name="Rectangle 102">
            <a:extLst>
              <a:ext uri="{FF2B5EF4-FFF2-40B4-BE49-F238E27FC236}">
                <a16:creationId xmlns:a16="http://schemas.microsoft.com/office/drawing/2014/main" id="{959C2C08-E5F5-5C87-518B-3EC8F5A7F8D2}"/>
              </a:ext>
              <a:ext uri="{C183D7F6-B498-43B3-948B-1728B52AA6E4}">
                <adec:decorative xmlns:adec="http://schemas.microsoft.com/office/drawing/2017/decorative" val="1"/>
              </a:ext>
            </a:extLst>
          </p:cNvPr>
          <p:cNvSpPr>
            <a:spLocks noChangeArrowheads="1"/>
          </p:cNvSpPr>
          <p:nvPr/>
        </p:nvSpPr>
        <p:spPr bwMode="auto">
          <a:xfrm>
            <a:off x="3673355" y="5399444"/>
            <a:ext cx="6245897" cy="237504"/>
          </a:xfrm>
          <a:prstGeom prst="rect">
            <a:avLst/>
          </a:prstGeom>
          <a:solidFill>
            <a:schemeClr val="tx2"/>
          </a:solidFill>
          <a:ln>
            <a:noFill/>
          </a:ln>
          <a:effectLst/>
        </p:spPr>
        <p:txBody>
          <a:bodyPr wrap="none" lIns="0" tIns="27000" rIns="0" bIns="0"/>
          <a:lstStyle/>
          <a:p>
            <a:pPr marL="80963"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212121"/>
                </a:solidFill>
                <a:effectLst/>
                <a:uLnTx/>
                <a:uFillTx/>
                <a:latin typeface="Calibri" panose="020F0502020204030204"/>
                <a:ea typeface="ＭＳ Ｐゴシック" pitchFamily="1" charset="-128"/>
                <a:cs typeface="Lucida Sans Unicode" panose="020B0602030504020204" pitchFamily="34" charset="0"/>
              </a:rPr>
              <a:t>Johtaja</a:t>
            </a:r>
          </a:p>
        </p:txBody>
      </p:sp>
      <p:sp>
        <p:nvSpPr>
          <p:cNvPr id="6" name="Rectangle 102">
            <a:extLst>
              <a:ext uri="{FF2B5EF4-FFF2-40B4-BE49-F238E27FC236}">
                <a16:creationId xmlns:a16="http://schemas.microsoft.com/office/drawing/2014/main" id="{8FCD24E5-2996-A748-DEAF-B2C999DD76D7}"/>
              </a:ext>
              <a:ext uri="{C183D7F6-B498-43B3-948B-1728B52AA6E4}">
                <adec:decorative xmlns:adec="http://schemas.microsoft.com/office/drawing/2017/decorative" val="1"/>
              </a:ext>
            </a:extLst>
          </p:cNvPr>
          <p:cNvSpPr>
            <a:spLocks noChangeArrowheads="1"/>
          </p:cNvSpPr>
          <p:nvPr/>
        </p:nvSpPr>
        <p:spPr bwMode="auto">
          <a:xfrm>
            <a:off x="3673354" y="5679092"/>
            <a:ext cx="6245898" cy="581915"/>
          </a:xfrm>
          <a:prstGeom prst="rect">
            <a:avLst/>
          </a:prstGeom>
          <a:solidFill>
            <a:srgbClr val="E5EEF8"/>
          </a:solidFill>
          <a:ln>
            <a:noFill/>
          </a:ln>
          <a:effectLst/>
        </p:spPr>
        <p:txBody>
          <a:bodyPr wrap="none" lIns="0" tIns="27000" rIns="0" bIns="0" anchor="ctr"/>
          <a:lstStyle/>
          <a:p>
            <a:pPr marL="80963"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212121"/>
                </a:solidFill>
                <a:effectLst/>
                <a:uLnTx/>
                <a:uFillTx/>
                <a:latin typeface="Calibri" panose="020F0502020204030204"/>
                <a:ea typeface="ＭＳ Ｐゴシック" pitchFamily="1" charset="-128"/>
                <a:cs typeface="Lucida Sans Unicode" panose="020B0602030504020204" pitchFamily="34" charset="0"/>
              </a:rPr>
              <a:t>KAUPUNKIYMPÄRISTÖN PALVELUALUE</a:t>
            </a:r>
          </a:p>
          <a:p>
            <a:pPr marL="80963" marR="0" lvl="0" indent="0" algn="l" defTabSz="914400" rtl="0" eaLnBrk="1" fontAlgn="auto" latinLnBrk="0" hangingPunct="1">
              <a:lnSpc>
                <a:spcPct val="100000"/>
              </a:lnSpc>
              <a:spcBef>
                <a:spcPts val="0"/>
              </a:spcBef>
              <a:spcAft>
                <a:spcPts val="0"/>
              </a:spcAft>
              <a:buClrTx/>
              <a:buSzTx/>
              <a:buFontTx/>
              <a:buNone/>
              <a:tabLst>
                <a:tab pos="2600325" algn="l"/>
              </a:tabLst>
              <a:defRPr/>
            </a:pPr>
            <a:endParaRPr kumimoji="0" lang="en-GB" sz="950" b="0" i="0" u="none" strike="noStrike" kern="1200" cap="none" spc="0" normalizeH="0" baseline="0" noProof="0">
              <a:ln>
                <a:noFill/>
              </a:ln>
              <a:solidFill>
                <a:srgbClr val="212121"/>
              </a:solidFill>
              <a:effectLst/>
              <a:uLnTx/>
              <a:uFillTx/>
              <a:latin typeface="Calibri" panose="020F0502020204030204"/>
              <a:ea typeface="ＭＳ Ｐゴシック" pitchFamily="1" charset="-128"/>
              <a:cs typeface="Lucida Sans Unicode" panose="020B0602030504020204" pitchFamily="34" charset="0"/>
            </a:endParaRPr>
          </a:p>
        </p:txBody>
      </p:sp>
      <p:sp>
        <p:nvSpPr>
          <p:cNvPr id="9" name="Rectangle 116">
            <a:extLst>
              <a:ext uri="{FF2B5EF4-FFF2-40B4-BE49-F238E27FC236}">
                <a16:creationId xmlns:a16="http://schemas.microsoft.com/office/drawing/2014/main" id="{DFA4D82A-EBB2-F68D-86F3-49D74AABA40C}"/>
              </a:ext>
              <a:ext uri="{C183D7F6-B498-43B3-948B-1728B52AA6E4}">
                <adec:decorative xmlns:adec="http://schemas.microsoft.com/office/drawing/2017/decorative" val="1"/>
              </a:ext>
            </a:extLst>
          </p:cNvPr>
          <p:cNvSpPr>
            <a:spLocks noChangeArrowheads="1"/>
          </p:cNvSpPr>
          <p:nvPr/>
        </p:nvSpPr>
        <p:spPr bwMode="auto">
          <a:xfrm>
            <a:off x="596225" y="6376706"/>
            <a:ext cx="684262" cy="353467"/>
          </a:xfrm>
          <a:prstGeom prst="rect">
            <a:avLst/>
          </a:prstGeom>
          <a:solidFill>
            <a:schemeClr val="tx1"/>
          </a:solidFill>
          <a:ln>
            <a:noFill/>
          </a:ln>
          <a:effectLst/>
        </p:spPr>
        <p:txBody>
          <a:bodyPr wrap="none" lIns="0" tIns="36000" rIns="0" bIns="0" anchor="ctr" anchorCtr="1"/>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914400" rtl="0" eaLnBrk="1" fontAlgn="auto" latinLnBrk="0" hangingPunct="1">
              <a:lnSpc>
                <a:spcPct val="60000"/>
              </a:lnSpc>
              <a:spcBef>
                <a:spcPts val="225"/>
              </a:spcBef>
              <a:spcAft>
                <a:spcPts val="0"/>
              </a:spcAft>
              <a:buClrTx/>
              <a:buSzTx/>
              <a:buFontTx/>
              <a:buNone/>
              <a:tabLst/>
              <a:defRPr/>
            </a:pPr>
            <a:r>
              <a:rPr kumimoji="0" lang="fi-FI" altLang="fi-FI" sz="1000" b="1" i="0" u="none" strike="noStrike" kern="0" cap="none" spc="0" normalizeH="0" baseline="0" noProof="0">
                <a:ln>
                  <a:noFill/>
                </a:ln>
                <a:solidFill>
                  <a:srgbClr val="212121"/>
                </a:solidFill>
                <a:effectLst/>
                <a:uLnTx/>
                <a:uFillTx/>
                <a:latin typeface="Calibri"/>
                <a:ea typeface="ＭＳ Ｐゴシック" panose="020B0600070205080204" pitchFamily="34" charset="-128"/>
                <a:cs typeface="Arial" panose="020B0604020202020204" pitchFamily="34" charset="0"/>
              </a:rPr>
              <a:t>Johtokunta</a:t>
            </a:r>
          </a:p>
        </p:txBody>
      </p:sp>
      <p:sp>
        <p:nvSpPr>
          <p:cNvPr id="10" name="Rectangle 116">
            <a:extLst>
              <a:ext uri="{FF2B5EF4-FFF2-40B4-BE49-F238E27FC236}">
                <a16:creationId xmlns:a16="http://schemas.microsoft.com/office/drawing/2014/main" id="{7B2F996E-87EB-1C5D-4004-CA04908DE2AF}"/>
              </a:ext>
              <a:ext uri="{C183D7F6-B498-43B3-948B-1728B52AA6E4}">
                <adec:decorative xmlns:adec="http://schemas.microsoft.com/office/drawing/2017/decorative" val="1"/>
              </a:ext>
            </a:extLst>
          </p:cNvPr>
          <p:cNvSpPr>
            <a:spLocks noChangeArrowheads="1"/>
          </p:cNvSpPr>
          <p:nvPr/>
        </p:nvSpPr>
        <p:spPr bwMode="auto">
          <a:xfrm>
            <a:off x="1314991" y="6376707"/>
            <a:ext cx="1535883" cy="353468"/>
          </a:xfrm>
          <a:prstGeom prst="rect">
            <a:avLst/>
          </a:prstGeom>
          <a:solidFill>
            <a:schemeClr val="tx2"/>
          </a:solidFill>
          <a:ln>
            <a:noFill/>
          </a:ln>
          <a:effectLst/>
        </p:spPr>
        <p:txBody>
          <a:bodyPr wrap="none" lIns="36000" tIns="27000" rIns="0" bIns="0" anchor="ctr"/>
          <a:lstStyle>
            <a:lvl1pPr>
              <a:lnSpc>
                <a:spcPts val="2300"/>
              </a:lnSpc>
              <a:spcBef>
                <a:spcPts val="1500"/>
              </a:spcBef>
              <a:buClr>
                <a:schemeClr val="tx2"/>
              </a:buClr>
              <a:tabLst>
                <a:tab pos="69850" algn="l"/>
              </a:tabLst>
              <a:defRPr sz="22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ts val="800"/>
              </a:spcBef>
              <a:buClr>
                <a:schemeClr val="tx2"/>
              </a:buClr>
              <a:buFont typeface="Arial" panose="020B0604020202020204" pitchFamily="34" charset="0"/>
              <a:buChar char="•"/>
              <a:tabLst>
                <a:tab pos="69850"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1" fontAlgn="auto" latinLnBrk="0" hangingPunct="1">
              <a:lnSpc>
                <a:spcPct val="100000"/>
              </a:lnSpc>
              <a:spcBef>
                <a:spcPts val="225"/>
              </a:spcBef>
              <a:spcAft>
                <a:spcPts val="0"/>
              </a:spcAft>
              <a:buClrTx/>
              <a:buSzTx/>
              <a:buFontTx/>
              <a:buNone/>
              <a:tabLst>
                <a:tab pos="69850" algn="l"/>
              </a:tabLst>
              <a:defRPr/>
            </a:pPr>
            <a:r>
              <a:rPr kumimoji="0" lang="fi-FI" altLang="fi-FI" sz="1000" b="0" i="0" u="none" strike="noStrike" kern="1200" cap="none" spc="0" normalizeH="0" baseline="0" noProof="0">
                <a:ln>
                  <a:noFill/>
                </a:ln>
                <a:solidFill>
                  <a:srgbClr val="212121"/>
                </a:solidFill>
                <a:effectLst/>
                <a:uLnTx/>
                <a:uFillTx/>
                <a:latin typeface="Calibri" panose="020F0502020204030204"/>
                <a:ea typeface="MS PGothic" panose="020B0600070205080204" pitchFamily="34" charset="-128"/>
                <a:cs typeface="Arial" panose="020B0604020202020204" pitchFamily="34" charset="0"/>
              </a:rPr>
              <a:t>Tampereen Kaupunki-</a:t>
            </a:r>
          </a:p>
          <a:p>
            <a:pPr marL="0" marR="0" lvl="0" indent="0" algn="l" defTabSz="914400" rtl="0" eaLnBrk="1" fontAlgn="auto" latinLnBrk="0" hangingPunct="1">
              <a:lnSpc>
                <a:spcPct val="100000"/>
              </a:lnSpc>
              <a:spcBef>
                <a:spcPts val="225"/>
              </a:spcBef>
              <a:spcAft>
                <a:spcPts val="0"/>
              </a:spcAft>
              <a:buClrTx/>
              <a:buSzTx/>
              <a:buFontTx/>
              <a:buNone/>
              <a:tabLst>
                <a:tab pos="69850" algn="l"/>
              </a:tabLst>
              <a:defRPr/>
            </a:pPr>
            <a:r>
              <a:rPr kumimoji="0" lang="fi-FI" altLang="fi-FI" sz="1000" b="0" i="0" u="none" strike="noStrike" kern="1200" cap="none" spc="0" normalizeH="0" baseline="0" noProof="0">
                <a:ln>
                  <a:noFill/>
                </a:ln>
                <a:solidFill>
                  <a:srgbClr val="212121"/>
                </a:solidFill>
                <a:effectLst/>
                <a:uLnTx/>
                <a:uFillTx/>
                <a:latin typeface="Calibri" panose="020F0502020204030204"/>
                <a:ea typeface="MS PGothic" panose="020B0600070205080204" pitchFamily="34" charset="-128"/>
                <a:cs typeface="Arial" panose="020B0604020202020204" pitchFamily="34" charset="0"/>
              </a:rPr>
              <a:t>liikenne Liikelaitos</a:t>
            </a:r>
          </a:p>
        </p:txBody>
      </p:sp>
      <p:sp>
        <p:nvSpPr>
          <p:cNvPr id="17" name="Suorakulmio 16">
            <a:extLst>
              <a:ext uri="{FF2B5EF4-FFF2-40B4-BE49-F238E27FC236}">
                <a16:creationId xmlns:a16="http://schemas.microsoft.com/office/drawing/2014/main" id="{BBC846EF-76C3-7046-8CC5-1E9A85721C15}"/>
              </a:ext>
              <a:ext uri="{C183D7F6-B498-43B3-948B-1728B52AA6E4}">
                <adec:decorative xmlns:adec="http://schemas.microsoft.com/office/drawing/2017/decorative" val="1"/>
              </a:ext>
            </a:extLst>
          </p:cNvPr>
          <p:cNvSpPr/>
          <p:nvPr/>
        </p:nvSpPr>
        <p:spPr>
          <a:xfrm>
            <a:off x="10096162" y="3429001"/>
            <a:ext cx="1833875" cy="283295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fi-FI" sz="1200" b="1" i="0" u="none" strike="noStrike" kern="1200" cap="none" spc="0" normalizeH="0" baseline="0" noProof="0">
                <a:ln>
                  <a:noFill/>
                </a:ln>
                <a:solidFill>
                  <a:srgbClr val="212121"/>
                </a:solidFill>
                <a:effectLst/>
                <a:uLnTx/>
                <a:uFillTx/>
                <a:latin typeface="Calibri" panose="020F0502020204030204"/>
                <a:ea typeface="+mn-ea"/>
                <a:cs typeface="+mn-cs"/>
              </a:rPr>
              <a:t>Konserniyhteisöt T</a:t>
            </a:r>
            <a:r>
              <a:rPr kumimoji="0" lang="fi-FI" sz="1200" b="0" i="0" u="none" strike="noStrike" kern="1200" cap="none" spc="0" normalizeH="0" baseline="0" noProof="0">
                <a:ln>
                  <a:noFill/>
                </a:ln>
                <a:solidFill>
                  <a:srgbClr val="212121"/>
                </a:solidFill>
                <a:effectLst/>
                <a:uLnTx/>
                <a:uFillTx/>
                <a:latin typeface="Calibri" panose="020F0502020204030204"/>
                <a:ea typeface="+mn-ea"/>
                <a:cs typeface="+mn-cs"/>
              </a:rPr>
              <a:t>ytäryhteisöjä 61 Osakkuusyhteisöjä 14 Säätiöitä 2</a:t>
            </a:r>
          </a:p>
        </p:txBody>
      </p:sp>
      <p:sp>
        <p:nvSpPr>
          <p:cNvPr id="53" name="Tasakylkinen kolmio 52">
            <a:extLst>
              <a:ext uri="{FF2B5EF4-FFF2-40B4-BE49-F238E27FC236}">
                <a16:creationId xmlns:a16="http://schemas.microsoft.com/office/drawing/2014/main" id="{C64A1A07-C3A5-12DA-3298-6614C1704D89}"/>
              </a:ext>
              <a:ext uri="{C183D7F6-B498-43B3-948B-1728B52AA6E4}">
                <adec:decorative xmlns:adec="http://schemas.microsoft.com/office/drawing/2017/decorative" val="1"/>
              </a:ext>
            </a:extLst>
          </p:cNvPr>
          <p:cNvSpPr/>
          <p:nvPr/>
        </p:nvSpPr>
        <p:spPr>
          <a:xfrm rot="10800000">
            <a:off x="4152454" y="2300363"/>
            <a:ext cx="386235" cy="144000"/>
          </a:xfrm>
          <a:prstGeom prst="triangle">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4" name="Tasakylkinen kolmio 53">
            <a:extLst>
              <a:ext uri="{FF2B5EF4-FFF2-40B4-BE49-F238E27FC236}">
                <a16:creationId xmlns:a16="http://schemas.microsoft.com/office/drawing/2014/main" id="{0B5D0997-A945-FF6E-4C69-20D90A041AB1}"/>
              </a:ext>
              <a:ext uri="{C183D7F6-B498-43B3-948B-1728B52AA6E4}">
                <adec:decorative xmlns:adec="http://schemas.microsoft.com/office/drawing/2017/decorative" val="1"/>
              </a:ext>
            </a:extLst>
          </p:cNvPr>
          <p:cNvSpPr/>
          <p:nvPr/>
        </p:nvSpPr>
        <p:spPr>
          <a:xfrm rot="10800000">
            <a:off x="9891627" y="2022737"/>
            <a:ext cx="386235" cy="21430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6" name="Kuva 55">
            <a:extLst>
              <a:ext uri="{FF2B5EF4-FFF2-40B4-BE49-F238E27FC236}">
                <a16:creationId xmlns:a16="http://schemas.microsoft.com/office/drawing/2014/main" id="{A6DF5765-BAA8-F9B5-C7DE-FF35DED4EB2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722415" y="417765"/>
            <a:ext cx="1207623" cy="305009"/>
          </a:xfrm>
          <a:prstGeom prst="rect">
            <a:avLst/>
          </a:prstGeom>
        </p:spPr>
      </p:pic>
      <p:sp>
        <p:nvSpPr>
          <p:cNvPr id="21" name="Rectangle 116">
            <a:extLst>
              <a:ext uri="{FF2B5EF4-FFF2-40B4-BE49-F238E27FC236}">
                <a16:creationId xmlns:a16="http://schemas.microsoft.com/office/drawing/2014/main" id="{5DE052B1-1CE6-4B8E-C0A8-E06B021DD14C}"/>
              </a:ext>
            </a:extLst>
          </p:cNvPr>
          <p:cNvSpPr>
            <a:spLocks noChangeArrowheads="1"/>
          </p:cNvSpPr>
          <p:nvPr/>
        </p:nvSpPr>
        <p:spPr bwMode="auto">
          <a:xfrm>
            <a:off x="2966555" y="6365187"/>
            <a:ext cx="5241205" cy="417476"/>
          </a:xfrm>
          <a:prstGeom prst="rect">
            <a:avLst/>
          </a:prstGeom>
          <a:noFill/>
          <a:ln>
            <a:noFill/>
          </a:ln>
          <a:effectLst/>
        </p:spPr>
        <p:txBody>
          <a:bodyPr wrap="none" lIns="36000" tIns="27000" rIns="0" bIns="0" anchor="ctr"/>
          <a:lstStyle>
            <a:lvl1pPr>
              <a:lnSpc>
                <a:spcPts val="2300"/>
              </a:lnSpc>
              <a:spcBef>
                <a:spcPts val="1500"/>
              </a:spcBef>
              <a:buClr>
                <a:schemeClr val="tx2"/>
              </a:buClr>
              <a:tabLst>
                <a:tab pos="69850" algn="l"/>
              </a:tabLst>
              <a:defRPr sz="22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ts val="800"/>
              </a:spcBef>
              <a:buClr>
                <a:schemeClr val="tx2"/>
              </a:buClr>
              <a:buFont typeface="Arial" panose="020B0604020202020204" pitchFamily="34" charset="0"/>
              <a:buChar char="•"/>
              <a:tabLst>
                <a:tab pos="69850"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1" fontAlgn="auto" latinLnBrk="0" hangingPunct="1">
              <a:lnSpc>
                <a:spcPct val="60000"/>
              </a:lnSpc>
              <a:spcBef>
                <a:spcPts val="225"/>
              </a:spcBef>
              <a:spcAft>
                <a:spcPts val="0"/>
              </a:spcAft>
              <a:buClrTx/>
              <a:buSzTx/>
              <a:buFontTx/>
              <a:buNone/>
              <a:tabLst>
                <a:tab pos="69850" algn="l"/>
              </a:tabLst>
              <a:defRPr/>
            </a:pPr>
            <a:r>
              <a:rPr kumimoji="0" lang="fi-FI" altLang="fi-FI" sz="1100" b="1" i="0" u="none" strike="noStrike" kern="1200" cap="none" spc="0" normalizeH="0" baseline="30000" noProof="0">
                <a:ln>
                  <a:noFill/>
                </a:ln>
                <a:solidFill>
                  <a:srgbClr val="212121"/>
                </a:solidFill>
                <a:effectLst/>
                <a:uLnTx/>
                <a:uFillTx/>
                <a:latin typeface="Calibri" panose="020F0502020204030204"/>
                <a:ea typeface="MS PGothic" panose="020B0600070205080204" pitchFamily="34" charset="-128"/>
                <a:cs typeface="Arial" panose="020B0604020202020204" pitchFamily="34" charset="0"/>
              </a:rPr>
              <a:t>1</a:t>
            </a:r>
            <a:r>
              <a:rPr kumimoji="0" lang="fi-FI" altLang="fi-FI" sz="1100" b="0" i="0" u="none" strike="noStrike" kern="1200" cap="none" spc="0" normalizeH="0" baseline="0" noProof="0">
                <a:ln>
                  <a:noFill/>
                </a:ln>
                <a:solidFill>
                  <a:srgbClr val="212121"/>
                </a:solidFill>
                <a:effectLst/>
                <a:uLnTx/>
                <a:uFillTx/>
                <a:latin typeface="Calibri" panose="020F0502020204030204"/>
                <a:ea typeface="MS PGothic" panose="020B0600070205080204" pitchFamily="34" charset="-128"/>
                <a:cs typeface="Arial" panose="020B0604020202020204" pitchFamily="34" charset="0"/>
              </a:rPr>
              <a:t>Työllisyysjaosto, </a:t>
            </a:r>
            <a:r>
              <a:rPr kumimoji="0" lang="fi-FI" altLang="fi-FI" sz="1100" b="1" i="0" u="none" strike="noStrike" kern="1200" cap="none" spc="0" normalizeH="0" baseline="30000" noProof="0">
                <a:ln>
                  <a:noFill/>
                </a:ln>
                <a:solidFill>
                  <a:srgbClr val="212121"/>
                </a:solidFill>
                <a:effectLst/>
                <a:uLnTx/>
                <a:uFillTx/>
                <a:latin typeface="Calibri" panose="020F0502020204030204"/>
                <a:ea typeface="MS PGothic" panose="020B0600070205080204" pitchFamily="34" charset="-128"/>
                <a:cs typeface="Arial" panose="020B0604020202020204" pitchFamily="34" charset="0"/>
              </a:rPr>
              <a:t>2</a:t>
            </a:r>
            <a:r>
              <a:rPr kumimoji="0" lang="fi-FI" altLang="fi-FI" sz="1100" b="0" i="0" u="none" strike="noStrike" kern="1200" cap="none" spc="0" normalizeH="0" baseline="0" noProof="0">
                <a:ln>
                  <a:noFill/>
                </a:ln>
                <a:solidFill>
                  <a:srgbClr val="212121"/>
                </a:solidFill>
                <a:effectLst/>
                <a:uLnTx/>
                <a:uFillTx/>
                <a:latin typeface="Calibri" panose="020F0502020204030204"/>
                <a:ea typeface="MS PGothic" panose="020B0600070205080204" pitchFamily="34" charset="-128"/>
                <a:cs typeface="Arial" panose="020B0604020202020204" pitchFamily="34" charset="0"/>
              </a:rPr>
              <a:t>Alueellisen ympäristöterveydenhuollon jaosto,</a:t>
            </a:r>
            <a:r>
              <a:rPr kumimoji="0" lang="fi-FI" altLang="fi-FI" sz="1100" b="1" i="0" u="none" strike="noStrike" kern="1200" cap="none" spc="0" normalizeH="0" baseline="30000" noProof="0">
                <a:ln>
                  <a:noFill/>
                </a:ln>
                <a:solidFill>
                  <a:srgbClr val="212121"/>
                </a:solidFill>
                <a:effectLst/>
                <a:uLnTx/>
                <a:uFillTx/>
                <a:latin typeface="Calibri" panose="020F0502020204030204"/>
                <a:ea typeface="MS PGothic" panose="020B0600070205080204" pitchFamily="34" charset="-128"/>
                <a:cs typeface="Arial" panose="020B0604020202020204" pitchFamily="34" charset="0"/>
              </a:rPr>
              <a:t> 3</a:t>
            </a:r>
            <a:r>
              <a:rPr kumimoji="0" lang="fi-FI" altLang="fi-FI" sz="1100" b="0" i="0" u="none" strike="noStrike" kern="1200" cap="none" spc="0" normalizeH="0" baseline="0" noProof="0">
                <a:ln>
                  <a:noFill/>
                </a:ln>
                <a:solidFill>
                  <a:srgbClr val="212121"/>
                </a:solidFill>
                <a:effectLst/>
                <a:uLnTx/>
                <a:uFillTx/>
                <a:latin typeface="Calibri" panose="020F0502020204030204"/>
                <a:ea typeface="MS PGothic" panose="020B0600070205080204" pitchFamily="34" charset="-128"/>
                <a:cs typeface="Arial" panose="020B0604020202020204" pitchFamily="34" charset="0"/>
              </a:rPr>
              <a:t> Ympäristö- ja rakennusjaosto</a:t>
            </a:r>
          </a:p>
        </p:txBody>
      </p:sp>
    </p:spTree>
    <p:extLst>
      <p:ext uri="{BB962C8B-B14F-4D97-AF65-F5344CB8AC3E}">
        <p14:creationId xmlns:p14="http://schemas.microsoft.com/office/powerpoint/2010/main" val="23891454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Kuva 10" descr="Ihmisiä keskustelemassa Muumi-museossa">
            <a:extLst>
              <a:ext uri="{FF2B5EF4-FFF2-40B4-BE49-F238E27FC236}">
                <a16:creationId xmlns:a16="http://schemas.microsoft.com/office/drawing/2014/main" id="{E9E40CC0-BEB3-5286-D84E-D70C617E8274}"/>
              </a:ext>
            </a:extLst>
          </p:cNvPr>
          <p:cNvSpPr>
            <a:spLocks noChangeAspect="1"/>
          </p:cNvSpPr>
          <p:nvPr/>
        </p:nvSpPr>
        <p:spPr>
          <a:xfrm>
            <a:off x="0" y="0"/>
            <a:ext cx="5843239" cy="6858000"/>
          </a:xfrm>
          <a:prstGeom prst="rect">
            <a:avLst/>
          </a:prstGeom>
          <a:blipFill>
            <a:blip r:embed="rId3" cstate="print">
              <a:extLst>
                <a:ext uri="{28A0092B-C50C-407E-A947-70E740481C1C}">
                  <a14:useLocalDpi xmlns:a14="http://schemas.microsoft.com/office/drawing/2010/main"/>
                </a:ext>
              </a:extLst>
            </a:blip>
            <a:srcRect/>
            <a:stretch>
              <a:fillRect t="1" b="1"/>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86F0FF40-B6F5-C71E-6CD7-301D06CF418B}"/>
              </a:ext>
            </a:extLst>
          </p:cNvPr>
          <p:cNvSpPr>
            <a:spLocks noGrp="1"/>
          </p:cNvSpPr>
          <p:nvPr>
            <p:ph type="title"/>
          </p:nvPr>
        </p:nvSpPr>
        <p:spPr>
          <a:xfrm>
            <a:off x="6280148" y="906705"/>
            <a:ext cx="5067301" cy="1060926"/>
          </a:xfrm>
        </p:spPr>
        <p:txBody>
          <a:bodyPr/>
          <a:lstStyle/>
          <a:p>
            <a:r>
              <a:rPr lang="fi-FI"/>
              <a:t>Kulttuuristrategiaa toteuttamassa</a:t>
            </a:r>
          </a:p>
        </p:txBody>
      </p:sp>
      <p:sp>
        <p:nvSpPr>
          <p:cNvPr id="3" name="Sisällön paikkamerkki 2">
            <a:extLst>
              <a:ext uri="{FF2B5EF4-FFF2-40B4-BE49-F238E27FC236}">
                <a16:creationId xmlns:a16="http://schemas.microsoft.com/office/drawing/2014/main" id="{A0A7A249-7FB3-908D-1214-915AFB62056A}"/>
              </a:ext>
            </a:extLst>
          </p:cNvPr>
          <p:cNvSpPr>
            <a:spLocks noGrp="1"/>
          </p:cNvSpPr>
          <p:nvPr>
            <p:ph sz="quarter" idx="15"/>
          </p:nvPr>
        </p:nvSpPr>
        <p:spPr>
          <a:xfrm>
            <a:off x="6280149" y="2281842"/>
            <a:ext cx="5355123" cy="4074508"/>
          </a:xfrm>
        </p:spPr>
        <p:txBody>
          <a:bodyPr>
            <a:normAutofit fontScale="85000" lnSpcReduction="10000"/>
          </a:bodyPr>
          <a:lstStyle/>
          <a:p>
            <a:pPr marL="0" indent="0">
              <a:buClr>
                <a:schemeClr val="tx1"/>
              </a:buClr>
              <a:buNone/>
            </a:pPr>
            <a:r>
              <a:rPr lang="fi-FI"/>
              <a:t>Vuoteen 2030 mennessä kehitämme kulttuuri-strategian toimenpiteinä muun muassa:</a:t>
            </a:r>
          </a:p>
          <a:p>
            <a:pPr>
              <a:buClr>
                <a:schemeClr val="tx1"/>
              </a:buClr>
            </a:pPr>
            <a:r>
              <a:rPr lang="fi-FI"/>
              <a:t>Avoimen kulttuuritarjonnan saavutettavuutta</a:t>
            </a:r>
          </a:p>
          <a:p>
            <a:pPr>
              <a:buClr>
                <a:schemeClr val="tx1"/>
              </a:buClr>
            </a:pPr>
            <a:r>
              <a:rPr lang="fi-FI"/>
              <a:t>Kulttuuripalveluiden räätälöintiä</a:t>
            </a:r>
          </a:p>
          <a:p>
            <a:pPr>
              <a:buClr>
                <a:schemeClr val="tx1"/>
              </a:buClr>
            </a:pPr>
            <a:r>
              <a:rPr lang="fi-FI"/>
              <a:t>Kulttuurin hyvinvointivaikutusten hyödyntämistä</a:t>
            </a:r>
          </a:p>
          <a:p>
            <a:pPr>
              <a:buClr>
                <a:schemeClr val="tx1"/>
              </a:buClr>
            </a:pPr>
            <a:r>
              <a:rPr lang="fi-FI"/>
              <a:t>Julkista taidetta</a:t>
            </a:r>
          </a:p>
          <a:p>
            <a:pPr>
              <a:buClr>
                <a:schemeClr val="tx1"/>
              </a:buClr>
            </a:pPr>
            <a:r>
              <a:rPr lang="fi-FI"/>
              <a:t>Kaupunkitilojen suunnittelua ja tilojen </a:t>
            </a:r>
            <a:br>
              <a:rPr lang="fi-FI"/>
            </a:br>
            <a:r>
              <a:rPr lang="fi-FI"/>
              <a:t>tarjoamista kulttuuritoimijoille</a:t>
            </a:r>
          </a:p>
          <a:p>
            <a:pPr>
              <a:buClr>
                <a:schemeClr val="tx1"/>
              </a:buClr>
            </a:pPr>
            <a:r>
              <a:rPr lang="fi-FI"/>
              <a:t>Elämysinfraa ja sisältöjä</a:t>
            </a:r>
          </a:p>
        </p:txBody>
      </p:sp>
      <p:sp>
        <p:nvSpPr>
          <p:cNvPr id="4" name="Päivämäärän paikkamerkki 3">
            <a:extLst>
              <a:ext uri="{FF2B5EF4-FFF2-40B4-BE49-F238E27FC236}">
                <a16:creationId xmlns:a16="http://schemas.microsoft.com/office/drawing/2014/main" id="{C11DCCA0-5122-B376-377B-45D15005722B}"/>
              </a:ext>
            </a:extLst>
          </p:cNvPr>
          <p:cNvSpPr>
            <a:spLocks noGrp="1"/>
          </p:cNvSpPr>
          <p:nvPr>
            <p:ph type="dt" sz="half" idx="2"/>
          </p:nvPr>
        </p:nvSpPr>
        <p:spPr/>
        <p:txBody>
          <a:bodyPr/>
          <a:lstStyle/>
          <a:p>
            <a:fld id="{EBECDE88-12B7-4840-9052-5037A94EABCB}" type="datetime1">
              <a:rPr lang="fi-FI" smtClean="0"/>
              <a:t>12.6.2025</a:t>
            </a:fld>
            <a:endParaRPr lang="fi-FI"/>
          </a:p>
        </p:txBody>
      </p:sp>
      <p:sp>
        <p:nvSpPr>
          <p:cNvPr id="5" name="Dian numeron paikkamerkki 4">
            <a:extLst>
              <a:ext uri="{FF2B5EF4-FFF2-40B4-BE49-F238E27FC236}">
                <a16:creationId xmlns:a16="http://schemas.microsoft.com/office/drawing/2014/main" id="{A17C44CF-1DD0-05E0-36D9-EECAE6B35734}"/>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dirty="0" smtClean="0"/>
              <a:t>30</a:t>
            </a:fld>
            <a:endParaRPr lang="fi-FI"/>
          </a:p>
        </p:txBody>
      </p:sp>
      <p:sp>
        <p:nvSpPr>
          <p:cNvPr id="9" name="Tekstiruutu 24">
            <a:extLst>
              <a:ext uri="{FF2B5EF4-FFF2-40B4-BE49-F238E27FC236}">
                <a16:creationId xmlns:a16="http://schemas.microsoft.com/office/drawing/2014/main" id="{F164DFA5-7222-ED0C-51F6-B7E3C8DD98B8}"/>
              </a:ext>
              <a:ext uri="{C183D7F6-B498-43B3-948B-1728B52AA6E4}">
                <adec:decorative xmlns:adec="http://schemas.microsoft.com/office/drawing/2017/decorative" val="1"/>
              </a:ext>
            </a:extLst>
          </p:cNvPr>
          <p:cNvSpPr txBox="1">
            <a:spLocks noChangeArrowheads="1"/>
          </p:cNvSpPr>
          <p:nvPr/>
        </p:nvSpPr>
        <p:spPr bwMode="auto">
          <a:xfrm>
            <a:off x="3112291" y="6471574"/>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Kuva: Visit Tampere / Laura Vanzo</a:t>
            </a:r>
            <a:r>
              <a:rPr kumimoji="0" lang="fi-FI"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a:t>
            </a:r>
          </a:p>
        </p:txBody>
      </p:sp>
      <p:pic>
        <p:nvPicPr>
          <p:cNvPr id="10" name="Kuva 9">
            <a:extLst>
              <a:ext uri="{FF2B5EF4-FFF2-40B4-BE49-F238E27FC236}">
                <a16:creationId xmlns:a16="http://schemas.microsoft.com/office/drawing/2014/main" id="{FDA2FE47-9A68-1DE1-E79B-8E9F04142BE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13129601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Kaksi henkilöä seisoo Tampereen keskustan talvisella kadulla. Toinen henkilö on ison kameran takana ja toinen pitelee suurta mikrofonia.">
            <a:extLst>
              <a:ext uri="{FF2B5EF4-FFF2-40B4-BE49-F238E27FC236}">
                <a16:creationId xmlns:a16="http://schemas.microsoft.com/office/drawing/2014/main" id="{9B3C98FD-7D65-4AF0-47B6-55B3D9723AC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6281530" cy="6858000"/>
          </a:xfrm>
          <a:prstGeom prst="rect">
            <a:avLst/>
          </a:prstGeom>
        </p:spPr>
      </p:pic>
      <p:sp>
        <p:nvSpPr>
          <p:cNvPr id="6" name="Otsikko 5">
            <a:extLst>
              <a:ext uri="{FF2B5EF4-FFF2-40B4-BE49-F238E27FC236}">
                <a16:creationId xmlns:a16="http://schemas.microsoft.com/office/drawing/2014/main" id="{545D9D2D-6911-3A25-37D2-DFCFF7DE55B1}"/>
              </a:ext>
            </a:extLst>
          </p:cNvPr>
          <p:cNvSpPr>
            <a:spLocks noGrp="1"/>
          </p:cNvSpPr>
          <p:nvPr>
            <p:ph type="title"/>
          </p:nvPr>
        </p:nvSpPr>
        <p:spPr>
          <a:xfrm>
            <a:off x="6698338" y="1235574"/>
            <a:ext cx="4930466" cy="1060926"/>
          </a:xfrm>
        </p:spPr>
        <p:txBody>
          <a:bodyPr/>
          <a:lstStyle/>
          <a:p>
            <a:r>
              <a:rPr lang="fi-FI"/>
              <a:t>Elokuvan kaupunki </a:t>
            </a:r>
          </a:p>
        </p:txBody>
      </p:sp>
      <p:sp>
        <p:nvSpPr>
          <p:cNvPr id="7" name="Sisällön paikkamerkki 6">
            <a:extLst>
              <a:ext uri="{FF2B5EF4-FFF2-40B4-BE49-F238E27FC236}">
                <a16:creationId xmlns:a16="http://schemas.microsoft.com/office/drawing/2014/main" id="{0B7CF619-84D3-9962-3CC9-127100F44747}"/>
              </a:ext>
            </a:extLst>
          </p:cNvPr>
          <p:cNvSpPr>
            <a:spLocks noGrp="1"/>
          </p:cNvSpPr>
          <p:nvPr>
            <p:ph sz="quarter" idx="15"/>
          </p:nvPr>
        </p:nvSpPr>
        <p:spPr>
          <a:xfrm>
            <a:off x="6698338" y="2077782"/>
            <a:ext cx="4728165" cy="4163079"/>
          </a:xfrm>
        </p:spPr>
        <p:txBody>
          <a:bodyPr vert="horz" lIns="91440" tIns="45720" rIns="91440" bIns="45720" rtlCol="0" anchor="t">
            <a:normAutofit fontScale="92500" lnSpcReduction="10000"/>
          </a:bodyPr>
          <a:lstStyle/>
          <a:p>
            <a:pPr marL="12700" indent="-12700">
              <a:buNone/>
            </a:pPr>
            <a:r>
              <a:rPr lang="fi-FI"/>
              <a:t>Tampereella on kuvattu muun muassa:</a:t>
            </a:r>
          </a:p>
          <a:p>
            <a:pPr marL="985520" indent="-269875">
              <a:spcBef>
                <a:spcPts val="400"/>
              </a:spcBef>
            </a:pPr>
            <a:r>
              <a:rPr lang="fi-FI"/>
              <a:t>Dual, Hollywood</a:t>
            </a:r>
            <a:endParaRPr lang="fi-FI">
              <a:cs typeface="Calibri" panose="020F0502020204030204"/>
            </a:endParaRPr>
          </a:p>
          <a:p>
            <a:pPr marL="985520" indent="-269875">
              <a:spcBef>
                <a:spcPts val="400"/>
              </a:spcBef>
            </a:pPr>
            <a:r>
              <a:rPr lang="fi-FI" err="1"/>
              <a:t>Svalta</a:t>
            </a:r>
            <a:endParaRPr lang="fi-FI" err="1">
              <a:cs typeface="Calibri" panose="020F0502020204030204"/>
            </a:endParaRPr>
          </a:p>
          <a:p>
            <a:pPr marL="985520" indent="-269875">
              <a:spcBef>
                <a:spcPts val="400"/>
              </a:spcBef>
            </a:pPr>
            <a:r>
              <a:rPr lang="fi-FI" err="1"/>
              <a:t>Avgrunden</a:t>
            </a:r>
            <a:endParaRPr lang="fi-FI" err="1">
              <a:cs typeface="Calibri" panose="020F0502020204030204"/>
            </a:endParaRPr>
          </a:p>
          <a:p>
            <a:pPr marL="985520" indent="-269875">
              <a:spcBef>
                <a:spcPts val="400"/>
              </a:spcBef>
            </a:pPr>
            <a:r>
              <a:rPr lang="fi-FI"/>
              <a:t>Jälkeemme vedenpaisumus</a:t>
            </a:r>
            <a:endParaRPr lang="fi-FI">
              <a:cs typeface="Calibri" panose="020F0502020204030204"/>
            </a:endParaRPr>
          </a:p>
          <a:p>
            <a:pPr marL="985520" indent="-269875">
              <a:spcBef>
                <a:spcPts val="400"/>
              </a:spcBef>
            </a:pPr>
            <a:r>
              <a:rPr lang="fi-FI" err="1"/>
              <a:t>Breaking</a:t>
            </a:r>
            <a:r>
              <a:rPr lang="fi-FI"/>
              <a:t> </a:t>
            </a:r>
            <a:r>
              <a:rPr lang="fi-FI" err="1"/>
              <a:t>Bad</a:t>
            </a:r>
            <a:r>
              <a:rPr lang="fi-FI"/>
              <a:t> English</a:t>
            </a:r>
            <a:endParaRPr lang="fi-FI">
              <a:cs typeface="Calibri" panose="020F0502020204030204"/>
            </a:endParaRPr>
          </a:p>
          <a:p>
            <a:pPr marL="985520" indent="-269875">
              <a:spcBef>
                <a:spcPts val="400"/>
              </a:spcBef>
            </a:pPr>
            <a:r>
              <a:rPr lang="fi-FI"/>
              <a:t>Räkä ja Roiskis</a:t>
            </a:r>
            <a:endParaRPr lang="fi-FI">
              <a:ea typeface="Calibri"/>
              <a:cs typeface="Calibri" panose="020F0502020204030204"/>
            </a:endParaRPr>
          </a:p>
          <a:p>
            <a:pPr marL="985520" indent="-269875">
              <a:spcBef>
                <a:spcPts val="400"/>
              </a:spcBef>
            </a:pPr>
            <a:r>
              <a:rPr lang="fi-FI"/>
              <a:t>Kyllä isä osaa</a:t>
            </a:r>
            <a:endParaRPr lang="fi-FI">
              <a:cs typeface="Calibri" panose="020F0502020204030204"/>
            </a:endParaRPr>
          </a:p>
          <a:p>
            <a:pPr marL="985520" indent="-269875">
              <a:spcBef>
                <a:spcPts val="400"/>
              </a:spcBef>
            </a:pPr>
            <a:r>
              <a:rPr lang="fi-FI">
                <a:cs typeface="Calibri" panose="020F0502020204030204"/>
              </a:rPr>
              <a:t>Koskinen</a:t>
            </a:r>
          </a:p>
          <a:p>
            <a:pPr marL="985520" indent="-269875">
              <a:spcBef>
                <a:spcPts val="400"/>
              </a:spcBef>
            </a:pPr>
            <a:r>
              <a:rPr lang="fi-FI">
                <a:cs typeface="Calibri" panose="020F0502020204030204"/>
              </a:rPr>
              <a:t>70 on vain numero</a:t>
            </a:r>
          </a:p>
          <a:p>
            <a:pPr marL="985520" indent="-269875">
              <a:spcBef>
                <a:spcPts val="400"/>
              </a:spcBef>
            </a:pPr>
            <a:r>
              <a:rPr lang="fi-FI">
                <a:cs typeface="Calibri" panose="020F0502020204030204"/>
              </a:rPr>
              <a:t>Heinähattu, Vilttitossu ja kana</a:t>
            </a:r>
            <a:endParaRPr lang="fi-FI">
              <a:ea typeface="Calibri"/>
              <a:cs typeface="Calibri"/>
            </a:endParaRPr>
          </a:p>
        </p:txBody>
      </p:sp>
      <p:sp>
        <p:nvSpPr>
          <p:cNvPr id="4" name="Päivämäärän paikkamerkki 3">
            <a:extLst>
              <a:ext uri="{FF2B5EF4-FFF2-40B4-BE49-F238E27FC236}">
                <a16:creationId xmlns:a16="http://schemas.microsoft.com/office/drawing/2014/main" id="{3A6A9F81-1559-CE08-7DAE-84470935D203}"/>
              </a:ext>
              <a:ext uri="{C183D7F6-B498-43B3-948B-1728B52AA6E4}">
                <adec:decorative xmlns:adec="http://schemas.microsoft.com/office/drawing/2017/decorative" val="1"/>
              </a:ext>
            </a:extLst>
          </p:cNvPr>
          <p:cNvSpPr>
            <a:spLocks noGrp="1"/>
          </p:cNvSpPr>
          <p:nvPr>
            <p:ph type="dt" sz="half" idx="2"/>
          </p:nvPr>
        </p:nvSpPr>
        <p:spPr/>
        <p:txBody>
          <a:bodyPr/>
          <a:lstStyle/>
          <a:p>
            <a:fld id="{74A83BBF-C3DD-CC4B-A0CA-9DF4AB7B1294}" type="datetime1">
              <a:rPr lang="fi-FI" smtClean="0"/>
              <a:t>12.6.2025</a:t>
            </a:fld>
            <a:endParaRPr lang="fi-FI"/>
          </a:p>
        </p:txBody>
      </p:sp>
      <p:sp>
        <p:nvSpPr>
          <p:cNvPr id="5" name="Dian numeron paikkamerkki 4">
            <a:extLst>
              <a:ext uri="{FF2B5EF4-FFF2-40B4-BE49-F238E27FC236}">
                <a16:creationId xmlns:a16="http://schemas.microsoft.com/office/drawing/2014/main" id="{7BABFDF9-A94F-4F49-DF7F-7390694838C1}"/>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31</a:t>
            </a:fld>
            <a:endParaRPr lang="fi-FI"/>
          </a:p>
        </p:txBody>
      </p:sp>
      <p:sp>
        <p:nvSpPr>
          <p:cNvPr id="9" name="Ellipsi 8">
            <a:extLst>
              <a:ext uri="{FF2B5EF4-FFF2-40B4-BE49-F238E27FC236}">
                <a16:creationId xmlns:a16="http://schemas.microsoft.com/office/drawing/2014/main" id="{28A5A243-A78E-21A6-1CB2-1E65BD4DBFC0}"/>
              </a:ext>
              <a:ext uri="{C183D7F6-B498-43B3-948B-1728B52AA6E4}">
                <adec:decorative xmlns:adec="http://schemas.microsoft.com/office/drawing/2017/decorative" val="1"/>
              </a:ext>
            </a:extLst>
          </p:cNvPr>
          <p:cNvSpPr/>
          <p:nvPr/>
        </p:nvSpPr>
        <p:spPr>
          <a:xfrm>
            <a:off x="4090908" y="3184474"/>
            <a:ext cx="3302758" cy="3302758"/>
          </a:xfrm>
          <a:prstGeom prst="ellipse">
            <a:avLst/>
          </a:prstGeom>
          <a:solidFill>
            <a:srgbClr val="C83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isällön paikkamerkki 28">
            <a:extLst>
              <a:ext uri="{FF2B5EF4-FFF2-40B4-BE49-F238E27FC236}">
                <a16:creationId xmlns:a16="http://schemas.microsoft.com/office/drawing/2014/main" id="{2670F3DA-7A42-CE66-3D20-2B7DDFE98607}"/>
              </a:ext>
            </a:extLst>
          </p:cNvPr>
          <p:cNvSpPr txBox="1">
            <a:spLocks/>
          </p:cNvSpPr>
          <p:nvPr/>
        </p:nvSpPr>
        <p:spPr>
          <a:xfrm>
            <a:off x="4260384" y="3394647"/>
            <a:ext cx="2982351" cy="3121565"/>
          </a:xfrm>
          <a:prstGeom prst="rect">
            <a:avLst/>
          </a:prstGeom>
          <a:effectLst/>
        </p:spPr>
        <p:txBody>
          <a:bodyPr vert="horz" lIns="91440" tIns="45720" rIns="91440" bIns="45720" rtlCol="0" anchor="ctr" anchorCtr="0">
            <a:normAutofit/>
          </a:bodyPr>
          <a:lstStyle>
            <a:lvl1pPr marL="228600" indent="-228600" algn="ctr" defTabSz="914400" rtl="0" eaLnBrk="1" latinLnBrk="0" hangingPunct="1">
              <a:lnSpc>
                <a:spcPct val="100000"/>
              </a:lnSpc>
              <a:spcBef>
                <a:spcPts val="1000"/>
              </a:spcBef>
              <a:buClr>
                <a:schemeClr val="tx2"/>
              </a:buClr>
              <a:buFont typeface="Arial" panose="020B0604020202020204" pitchFamily="34" charset="0"/>
              <a:buChar char="•"/>
              <a:defRPr sz="2000" kern="1200">
                <a:solidFill>
                  <a:schemeClr val="tx2"/>
                </a:solidFill>
                <a:latin typeface="+mn-lt"/>
                <a:ea typeface="+mn-ea"/>
                <a:cs typeface="+mn-cs"/>
              </a:defRPr>
            </a:lvl1pPr>
            <a:lvl2pPr marL="685800" indent="-228600" algn="ctr" defTabSz="914400" rtl="0" eaLnBrk="1" latinLnBrk="0" hangingPunct="1">
              <a:lnSpc>
                <a:spcPct val="100000"/>
              </a:lnSpc>
              <a:spcBef>
                <a:spcPts val="500"/>
              </a:spcBef>
              <a:buClr>
                <a:schemeClr val="tx2"/>
              </a:buClr>
              <a:buFont typeface="Courier New" panose="02070309020205020404" pitchFamily="49" charset="0"/>
              <a:buChar char="o"/>
              <a:defRPr sz="1800" kern="1200">
                <a:solidFill>
                  <a:schemeClr val="tx2"/>
                </a:solidFill>
                <a:latin typeface="+mn-lt"/>
                <a:ea typeface="+mn-ea"/>
                <a:cs typeface="+mn-cs"/>
              </a:defRPr>
            </a:lvl2pPr>
            <a:lvl3pPr marL="1143000" indent="-228600" algn="ctr" defTabSz="914400" rtl="0" eaLnBrk="1" latinLnBrk="0" hangingPunct="1">
              <a:lnSpc>
                <a:spcPct val="100000"/>
              </a:lnSpc>
              <a:spcBef>
                <a:spcPts val="500"/>
              </a:spcBef>
              <a:buClr>
                <a:schemeClr val="tx2"/>
              </a:buClr>
              <a:buFont typeface="Wingdings" pitchFamily="2" charset="2"/>
              <a:buChar char="§"/>
              <a:defRPr sz="1600" kern="1200">
                <a:solidFill>
                  <a:schemeClr val="tx2"/>
                </a:solidFill>
                <a:latin typeface="+mn-lt"/>
                <a:ea typeface="+mn-ea"/>
                <a:cs typeface="+mn-cs"/>
              </a:defRPr>
            </a:lvl3pPr>
            <a:lvl4pPr marL="1600200" indent="-228600" algn="ctr" defTabSz="914400" rtl="0" eaLnBrk="1" latinLnBrk="0" hangingPunct="1">
              <a:lnSpc>
                <a:spcPct val="100000"/>
              </a:lnSpc>
              <a:spcBef>
                <a:spcPts val="500"/>
              </a:spcBef>
              <a:buClr>
                <a:schemeClr val="tx2"/>
              </a:buClr>
              <a:buFont typeface="Wingdings" pitchFamily="2" charset="2"/>
              <a:buChar char="§"/>
              <a:defRPr sz="1400" kern="1200">
                <a:solidFill>
                  <a:schemeClr val="tx2"/>
                </a:solidFill>
                <a:latin typeface="+mn-lt"/>
                <a:ea typeface="+mn-ea"/>
                <a:cs typeface="+mn-cs"/>
              </a:defRPr>
            </a:lvl4pPr>
            <a:lvl5pPr marL="2057400" indent="-228600" algn="ctr"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1000"/>
              </a:spcBef>
              <a:spcAft>
                <a:spcPts val="0"/>
              </a:spcAft>
              <a:buClr>
                <a:srgbClr val="28549A"/>
              </a:buClr>
              <a:buSzTx/>
              <a:buFont typeface="Arial" panose="020B0604020202020204" pitchFamily="34" charset="0"/>
              <a:buNone/>
              <a:tabLst/>
              <a:defRPr/>
            </a:pPr>
            <a:r>
              <a:rPr kumimoji="0" lang="fi-FI" sz="1800" b="1" u="none" strike="noStrike" kern="1200" cap="none" spc="0" normalizeH="0" baseline="0" noProof="0">
                <a:ln>
                  <a:noFill/>
                </a:ln>
                <a:solidFill>
                  <a:srgbClr val="FFFFFF"/>
                </a:solidFill>
                <a:effectLst/>
                <a:uLnTx/>
                <a:uFillTx/>
                <a:latin typeface="Montserrat" pitchFamily="2" charset="77"/>
              </a:rPr>
              <a:t>TAMPEREEN TUOTANTOKANNUSTIN</a:t>
            </a:r>
            <a:br>
              <a:rPr kumimoji="0" lang="fi-FI" sz="2000" b="1" u="none" strike="noStrike" kern="1200" cap="none" spc="0" normalizeH="0" baseline="0" noProof="0">
                <a:ln>
                  <a:noFill/>
                </a:ln>
                <a:solidFill>
                  <a:srgbClr val="FFFFFF"/>
                </a:solidFill>
                <a:effectLst/>
                <a:uLnTx/>
                <a:uFillTx/>
                <a:latin typeface="Montserrat Black" pitchFamily="2" charset="77"/>
              </a:rPr>
            </a:br>
            <a:r>
              <a:rPr kumimoji="0" lang="fi-FI" sz="4400" b="1" u="none" strike="noStrike" kern="1200" cap="none" spc="0" normalizeH="0" baseline="0" noProof="0">
                <a:ln>
                  <a:noFill/>
                </a:ln>
                <a:solidFill>
                  <a:schemeClr val="accent4">
                    <a:lumMod val="40000"/>
                    <a:lumOff val="60000"/>
                  </a:schemeClr>
                </a:solidFill>
                <a:effectLst/>
                <a:uLnTx/>
                <a:uFillTx/>
                <a:latin typeface="Montserrat Black" pitchFamily="2" charset="77"/>
              </a:rPr>
              <a:t>1</a:t>
            </a:r>
            <a:r>
              <a:rPr kumimoji="0" lang="fi-FI" sz="4400" b="1" u="none" strike="noStrike" kern="1200" cap="none" spc="300" normalizeH="0" baseline="0" noProof="0">
                <a:ln>
                  <a:noFill/>
                </a:ln>
                <a:solidFill>
                  <a:schemeClr val="accent4">
                    <a:lumMod val="40000"/>
                    <a:lumOff val="60000"/>
                  </a:schemeClr>
                </a:solidFill>
                <a:effectLst/>
                <a:uLnTx/>
                <a:uFillTx/>
                <a:latin typeface="Montserrat Black" pitchFamily="2" charset="77"/>
              </a:rPr>
              <a:t>0–</a:t>
            </a:r>
            <a:r>
              <a:rPr kumimoji="0" lang="fi-FI" sz="4400" b="1" u="none" strike="noStrike" kern="1200" cap="none" spc="0" normalizeH="0" baseline="0" noProof="0">
                <a:ln>
                  <a:noFill/>
                </a:ln>
                <a:solidFill>
                  <a:schemeClr val="accent4">
                    <a:lumMod val="40000"/>
                    <a:lumOff val="60000"/>
                  </a:schemeClr>
                </a:solidFill>
                <a:effectLst/>
                <a:uLnTx/>
                <a:uFillTx/>
                <a:latin typeface="Montserrat Black" pitchFamily="2" charset="77"/>
              </a:rPr>
              <a:t>15 %</a:t>
            </a:r>
          </a:p>
          <a:p>
            <a:pPr marL="0" marR="0" lvl="0" indent="0" defTabSz="914400" rtl="0" eaLnBrk="1" fontAlgn="auto" latinLnBrk="0" hangingPunct="1">
              <a:lnSpc>
                <a:spcPct val="100000"/>
              </a:lnSpc>
              <a:spcBef>
                <a:spcPts val="0"/>
              </a:spcBef>
              <a:spcAft>
                <a:spcPts val="0"/>
              </a:spcAft>
              <a:buClr>
                <a:srgbClr val="28549A"/>
              </a:buClr>
              <a:buSzTx/>
              <a:buFont typeface="Arial" panose="020B0604020202020204" pitchFamily="34" charset="0"/>
              <a:buNone/>
              <a:tabLst/>
              <a:defRPr/>
            </a:pPr>
            <a:r>
              <a:rPr kumimoji="0" lang="fi-FI" sz="2000" b="0" i="0" u="none" strike="noStrike" kern="1200" cap="none" spc="0" normalizeH="0" baseline="0" noProof="0">
                <a:ln>
                  <a:noFill/>
                </a:ln>
                <a:solidFill>
                  <a:srgbClr val="FFFFFF"/>
                </a:solidFill>
                <a:effectLst/>
                <a:uLnTx/>
                <a:uFillTx/>
                <a:latin typeface="Calibri" panose="020F0502020204030204"/>
                <a:ea typeface="+mn-ea"/>
                <a:cs typeface="+mn-cs"/>
              </a:rPr>
              <a:t>maksuhyvitystä Tampereen seudulla syntyneistä tuotanto-kustannuksista</a:t>
            </a:r>
          </a:p>
        </p:txBody>
      </p:sp>
      <p:pic>
        <p:nvPicPr>
          <p:cNvPr id="11" name="Kuva 10">
            <a:extLst>
              <a:ext uri="{FF2B5EF4-FFF2-40B4-BE49-F238E27FC236}">
                <a16:creationId xmlns:a16="http://schemas.microsoft.com/office/drawing/2014/main" id="{95F382EB-5A4A-F820-D864-A8D3A51BCE7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2" name="Tekstiruutu 24">
            <a:extLst>
              <a:ext uri="{FF2B5EF4-FFF2-40B4-BE49-F238E27FC236}">
                <a16:creationId xmlns:a16="http://schemas.microsoft.com/office/drawing/2014/main" id="{0F5B755B-EC90-E903-6E8D-4D719FD0F8CF}"/>
              </a:ext>
              <a:ext uri="{C183D7F6-B498-43B3-948B-1728B52AA6E4}">
                <adec:decorative xmlns:adec="http://schemas.microsoft.com/office/drawing/2017/decorative" val="1"/>
              </a:ext>
            </a:extLst>
          </p:cNvPr>
          <p:cNvSpPr txBox="1">
            <a:spLocks noChangeArrowheads="1"/>
          </p:cNvSpPr>
          <p:nvPr/>
        </p:nvSpPr>
        <p:spPr bwMode="auto">
          <a:xfrm>
            <a:off x="3112291" y="6471574"/>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Kuva: Visit Tampere / </a:t>
            </a:r>
            <a:r>
              <a:rPr kumimoji="0" lang="fi-FI"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Eveliina Laitanen</a:t>
            </a:r>
          </a:p>
        </p:txBody>
      </p:sp>
    </p:spTree>
    <p:extLst>
      <p:ext uri="{BB962C8B-B14F-4D97-AF65-F5344CB8AC3E}">
        <p14:creationId xmlns:p14="http://schemas.microsoft.com/office/powerpoint/2010/main" val="31017514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8E57FE14-DE56-1028-43AB-A66BAF99B2A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Päivämäärän paikkamerkki 1">
            <a:extLst>
              <a:ext uri="{FF2B5EF4-FFF2-40B4-BE49-F238E27FC236}">
                <a16:creationId xmlns:a16="http://schemas.microsoft.com/office/drawing/2014/main" id="{DB5C84B0-018F-D4D0-2D16-32E3C96FFBDC}"/>
              </a:ext>
              <a:ext uri="{C183D7F6-B498-43B3-948B-1728B52AA6E4}">
                <adec:decorative xmlns:adec="http://schemas.microsoft.com/office/drawing/2017/decorative" val="1"/>
              </a:ext>
            </a:extLst>
          </p:cNvPr>
          <p:cNvSpPr>
            <a:spLocks noGrp="1"/>
          </p:cNvSpPr>
          <p:nvPr>
            <p:ph type="dt" sz="half" idx="10"/>
          </p:nvPr>
        </p:nvSpPr>
        <p:spPr/>
        <p:txBody>
          <a:bodyPr/>
          <a:lstStyle/>
          <a:p>
            <a:fld id="{2AD68721-D01D-A744-BD89-EAEF361C4A64}" type="datetime1">
              <a:rPr lang="fi-FI" smtClean="0">
                <a:solidFill>
                  <a:schemeClr val="bg1"/>
                </a:solidFill>
              </a:rPr>
              <a:t>12.6.2025</a:t>
            </a:fld>
            <a:endParaRPr lang="fi-FI">
              <a:solidFill>
                <a:schemeClr val="bg1"/>
              </a:solidFill>
            </a:endParaRPr>
          </a:p>
        </p:txBody>
      </p:sp>
      <p:sp>
        <p:nvSpPr>
          <p:cNvPr id="3" name="Dian numeron paikkamerkki 2">
            <a:extLst>
              <a:ext uri="{FF2B5EF4-FFF2-40B4-BE49-F238E27FC236}">
                <a16:creationId xmlns:a16="http://schemas.microsoft.com/office/drawing/2014/main" id="{2714E12F-211B-E6C7-3C7F-DA8E0915E13F}"/>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smtClean="0">
                <a:solidFill>
                  <a:schemeClr val="bg1"/>
                </a:solidFill>
              </a:rPr>
              <a:pPr/>
              <a:t>32</a:t>
            </a:fld>
            <a:endParaRPr lang="fi-FI">
              <a:solidFill>
                <a:schemeClr val="bg1"/>
              </a:solidFill>
            </a:endParaRPr>
          </a:p>
        </p:txBody>
      </p:sp>
      <p:pic>
        <p:nvPicPr>
          <p:cNvPr id="6" name="Kuva 5">
            <a:extLst>
              <a:ext uri="{FF2B5EF4-FFF2-40B4-BE49-F238E27FC236}">
                <a16:creationId xmlns:a16="http://schemas.microsoft.com/office/drawing/2014/main" id="{4A856437-C662-0C95-F45F-4D65513BF44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7" name="Kuva 6">
            <a:extLst>
              <a:ext uri="{FF2B5EF4-FFF2-40B4-BE49-F238E27FC236}">
                <a16:creationId xmlns:a16="http://schemas.microsoft.com/office/drawing/2014/main" id="{710A0A6F-BB04-D5F6-9F88-1FD5784D352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0" name="Ellipsi 9">
            <a:extLst>
              <a:ext uri="{FF2B5EF4-FFF2-40B4-BE49-F238E27FC236}">
                <a16:creationId xmlns:a16="http://schemas.microsoft.com/office/drawing/2014/main" id="{49A8436D-C3DD-2979-5B26-540A764EEE85}"/>
              </a:ext>
              <a:ext uri="{C183D7F6-B498-43B3-948B-1728B52AA6E4}">
                <adec:decorative xmlns:adec="http://schemas.microsoft.com/office/drawing/2017/decorative" val="1"/>
              </a:ext>
            </a:extLst>
          </p:cNvPr>
          <p:cNvSpPr/>
          <p:nvPr/>
        </p:nvSpPr>
        <p:spPr>
          <a:xfrm>
            <a:off x="8886126" y="625153"/>
            <a:ext cx="2227496" cy="2215405"/>
          </a:xfrm>
          <a:prstGeom prst="ellipse">
            <a:avLst/>
          </a:prstGeom>
          <a:solidFill>
            <a:srgbClr val="C83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a:solidFill>
                <a:srgbClr val="FFFFFF"/>
              </a:solidFill>
            </a:endParaRPr>
          </a:p>
        </p:txBody>
      </p:sp>
      <p:sp>
        <p:nvSpPr>
          <p:cNvPr id="12" name="Ellipsi 11">
            <a:extLst>
              <a:ext uri="{FF2B5EF4-FFF2-40B4-BE49-F238E27FC236}">
                <a16:creationId xmlns:a16="http://schemas.microsoft.com/office/drawing/2014/main" id="{44C3B9AF-411A-2947-49DC-E27A0FD4FF9D}"/>
              </a:ext>
              <a:ext uri="{C183D7F6-B498-43B3-948B-1728B52AA6E4}">
                <adec:decorative xmlns:adec="http://schemas.microsoft.com/office/drawing/2017/decorative" val="1"/>
              </a:ext>
            </a:extLst>
          </p:cNvPr>
          <p:cNvSpPr/>
          <p:nvPr/>
        </p:nvSpPr>
        <p:spPr>
          <a:xfrm>
            <a:off x="5758617" y="3859300"/>
            <a:ext cx="2398374" cy="2398374"/>
          </a:xfrm>
          <a:prstGeom prst="ellipse">
            <a:avLst/>
          </a:prstGeom>
          <a:solidFill>
            <a:srgbClr val="C83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a:solidFill>
                <a:srgbClr val="FFFFFF"/>
              </a:solidFill>
            </a:endParaRPr>
          </a:p>
        </p:txBody>
      </p:sp>
      <p:sp>
        <p:nvSpPr>
          <p:cNvPr id="14" name="Tekstiruutu 24">
            <a:extLst>
              <a:ext uri="{FF2B5EF4-FFF2-40B4-BE49-F238E27FC236}">
                <a16:creationId xmlns:a16="http://schemas.microsoft.com/office/drawing/2014/main" id="{0689E57A-6495-3EAA-150B-5DC8655EE43B}"/>
              </a:ext>
              <a:ext uri="{C183D7F6-B498-43B3-948B-1728B52AA6E4}">
                <adec:decorative xmlns:adec="http://schemas.microsoft.com/office/drawing/2017/decorative" val="1"/>
              </a:ext>
            </a:extLst>
          </p:cNvPr>
          <p:cNvSpPr txBox="1">
            <a:spLocks noChangeArrowheads="1"/>
          </p:cNvSpPr>
          <p:nvPr/>
        </p:nvSpPr>
        <p:spPr bwMode="auto">
          <a:xfrm>
            <a:off x="7549806" y="6388992"/>
            <a:ext cx="2453271" cy="332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Kuva: Visit Tampere / Laura </a:t>
            </a:r>
            <a:r>
              <a:rPr kumimoji="0" lang="en-GB" altLang="fi-FI" sz="1200" b="0" i="0" u="none" strike="noStrike" kern="1200" cap="none" spc="0" normalizeH="0" baseline="0" noProof="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a:t>
            </a:r>
          </a:p>
        </p:txBody>
      </p:sp>
      <p:sp>
        <p:nvSpPr>
          <p:cNvPr id="5" name="Suorakulmio 13">
            <a:extLst>
              <a:ext uri="{FF2B5EF4-FFF2-40B4-BE49-F238E27FC236}">
                <a16:creationId xmlns:a16="http://schemas.microsoft.com/office/drawing/2014/main" id="{0C1BA19C-3338-148D-D882-41A137F8EDAD}"/>
              </a:ext>
              <a:ext uri="{C183D7F6-B498-43B3-948B-1728B52AA6E4}">
                <adec:decorative xmlns:adec="http://schemas.microsoft.com/office/drawing/2017/decorative" val="1"/>
              </a:ext>
            </a:extLst>
          </p:cNvPr>
          <p:cNvSpPr/>
          <p:nvPr/>
        </p:nvSpPr>
        <p:spPr>
          <a:xfrm>
            <a:off x="0" y="0"/>
            <a:ext cx="7170234" cy="6857999"/>
          </a:xfrm>
          <a:prstGeom prst="rect">
            <a:avLst/>
          </a:prstGeom>
          <a:gradFill>
            <a:gsLst>
              <a:gs pos="48000">
                <a:schemeClr val="tx1">
                  <a:alpha val="44137"/>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Otsikko 7">
            <a:extLst>
              <a:ext uri="{FF2B5EF4-FFF2-40B4-BE49-F238E27FC236}">
                <a16:creationId xmlns:a16="http://schemas.microsoft.com/office/drawing/2014/main" id="{7D1307A8-FDE5-0DD6-29ED-D839788FC545}"/>
              </a:ext>
            </a:extLst>
          </p:cNvPr>
          <p:cNvSpPr>
            <a:spLocks noGrp="1"/>
          </p:cNvSpPr>
          <p:nvPr>
            <p:ph type="title"/>
          </p:nvPr>
        </p:nvSpPr>
        <p:spPr>
          <a:xfrm>
            <a:off x="463860" y="2260183"/>
            <a:ext cx="5401681" cy="2367573"/>
          </a:xfrm>
        </p:spPr>
        <p:txBody>
          <a:bodyPr>
            <a:noAutofit/>
          </a:bodyPr>
          <a:lstStyle/>
          <a:p>
            <a:pPr>
              <a:spcBef>
                <a:spcPts val="1200"/>
              </a:spcBef>
              <a:spcAft>
                <a:spcPts val="1200"/>
              </a:spcAft>
            </a:pPr>
            <a:r>
              <a:rPr lang="fi-FI" sz="5400">
                <a:solidFill>
                  <a:schemeClr val="bg1"/>
                </a:solidFill>
                <a:latin typeface="Montserrat Black" pitchFamily="2" charset="77"/>
              </a:rPr>
              <a:t>Kokoukset,</a:t>
            </a:r>
            <a:br>
              <a:rPr lang="fi-FI" sz="5400">
                <a:solidFill>
                  <a:schemeClr val="bg1"/>
                </a:solidFill>
                <a:latin typeface="Montserrat Black" pitchFamily="2" charset="77"/>
              </a:rPr>
            </a:br>
            <a:r>
              <a:rPr lang="fi-FI" sz="5400">
                <a:solidFill>
                  <a:schemeClr val="bg1"/>
                </a:solidFill>
                <a:latin typeface="Montserrat Black" pitchFamily="2" charset="77"/>
              </a:rPr>
              <a:t>kongressit ja</a:t>
            </a:r>
            <a:br>
              <a:rPr lang="fi-FI" sz="5400">
                <a:solidFill>
                  <a:schemeClr val="bg1"/>
                </a:solidFill>
                <a:latin typeface="Montserrat Black" pitchFamily="2" charset="77"/>
              </a:rPr>
            </a:br>
            <a:r>
              <a:rPr lang="fi-FI" sz="5400">
                <a:solidFill>
                  <a:schemeClr val="bg1"/>
                </a:solidFill>
                <a:latin typeface="Montserrat Black" pitchFamily="2" charset="77"/>
              </a:rPr>
              <a:t>messut</a:t>
            </a:r>
            <a:endParaRPr lang="fi-FI" sz="5400" b="0">
              <a:solidFill>
                <a:schemeClr val="bg1"/>
              </a:solidFill>
              <a:latin typeface="Montserrat" pitchFamily="2" charset="77"/>
            </a:endParaRPr>
          </a:p>
        </p:txBody>
      </p:sp>
      <p:sp>
        <p:nvSpPr>
          <p:cNvPr id="18" name="TextBox 17">
            <a:extLst>
              <a:ext uri="{FF2B5EF4-FFF2-40B4-BE49-F238E27FC236}">
                <a16:creationId xmlns:a16="http://schemas.microsoft.com/office/drawing/2014/main" id="{D6323E3D-9047-A1DB-0582-796ADDA5DFAA}"/>
              </a:ext>
            </a:extLst>
          </p:cNvPr>
          <p:cNvSpPr txBox="1"/>
          <p:nvPr/>
        </p:nvSpPr>
        <p:spPr>
          <a:xfrm>
            <a:off x="463860" y="4834274"/>
            <a:ext cx="6094140" cy="707886"/>
          </a:xfrm>
          <a:prstGeom prst="rect">
            <a:avLst/>
          </a:prstGeom>
          <a:noFill/>
          <a:effectLst/>
        </p:spPr>
        <p:txBody>
          <a:bodyPr wrap="square">
            <a:spAutoFit/>
          </a:bodyPr>
          <a:lstStyle/>
          <a:p>
            <a:r>
              <a:rPr kumimoji="0" lang="fi-FI" sz="2000" b="0" i="0" u="none" strike="noStrike" kern="1200" cap="none" spc="0" normalizeH="0" baseline="0" noProof="0">
                <a:ln>
                  <a:noFill/>
                </a:ln>
                <a:solidFill>
                  <a:srgbClr val="FFFFFF"/>
                </a:solidFill>
                <a:effectLst/>
                <a:uLnTx/>
                <a:uFillTx/>
                <a:latin typeface="Calibri" panose="020F0502020204030204" pitchFamily="34" charset="0"/>
                <a:ea typeface="+mj-ea"/>
                <a:cs typeface="Calibri" panose="020F0502020204030204" pitchFamily="34" charset="0"/>
              </a:rPr>
              <a:t>TAMPERE-TALOSSA &amp; TAMPEREEN </a:t>
            </a:r>
            <a:br>
              <a:rPr kumimoji="0" lang="fi-FI" sz="2000" b="0" i="0" u="none" strike="noStrike" kern="1200" cap="none" spc="0" normalizeH="0" baseline="0" noProof="0">
                <a:ln>
                  <a:noFill/>
                </a:ln>
                <a:solidFill>
                  <a:srgbClr val="FFFFFF"/>
                </a:solidFill>
                <a:effectLst/>
                <a:uLnTx/>
                <a:uFillTx/>
                <a:latin typeface="Calibri" panose="020F0502020204030204" pitchFamily="34" charset="0"/>
                <a:ea typeface="+mj-ea"/>
                <a:cs typeface="Calibri" panose="020F0502020204030204" pitchFamily="34" charset="0"/>
              </a:rPr>
            </a:br>
            <a:r>
              <a:rPr kumimoji="0" lang="fi-FI" sz="2000" b="0" i="0" u="none" strike="noStrike" kern="1200" cap="none" spc="0" normalizeH="0" baseline="0" noProof="0">
                <a:ln>
                  <a:noFill/>
                </a:ln>
                <a:solidFill>
                  <a:srgbClr val="FFFFFF"/>
                </a:solidFill>
                <a:effectLst/>
                <a:uLnTx/>
                <a:uFillTx/>
                <a:latin typeface="Calibri" panose="020F0502020204030204" pitchFamily="34" charset="0"/>
                <a:ea typeface="+mj-ea"/>
                <a:cs typeface="Calibri" panose="020F0502020204030204" pitchFamily="34" charset="0"/>
              </a:rPr>
              <a:t>MESSU- JA URHEILUKESKUKSESSA</a:t>
            </a:r>
            <a:endParaRPr lang="en-FI" sz="2000">
              <a:latin typeface="Calibri" panose="020F0502020204030204" pitchFamily="34" charset="0"/>
              <a:cs typeface="Calibri" panose="020F0502020204030204" pitchFamily="34" charset="0"/>
            </a:endParaRPr>
          </a:p>
        </p:txBody>
      </p:sp>
      <p:sp>
        <p:nvSpPr>
          <p:cNvPr id="11" name="Suorakulmio 10">
            <a:extLst>
              <a:ext uri="{FF2B5EF4-FFF2-40B4-BE49-F238E27FC236}">
                <a16:creationId xmlns:a16="http://schemas.microsoft.com/office/drawing/2014/main" id="{F7DE6152-69E8-69CC-2A0F-09900634A8F4}"/>
              </a:ext>
            </a:extLst>
          </p:cNvPr>
          <p:cNvSpPr/>
          <p:nvPr/>
        </p:nvSpPr>
        <p:spPr>
          <a:xfrm>
            <a:off x="8824229" y="1350963"/>
            <a:ext cx="2329218" cy="867930"/>
          </a:xfrm>
          <a:prstGeom prst="rect">
            <a:avLst/>
          </a:prstGeom>
        </p:spPr>
        <p:txBody>
          <a:bodyPr wrap="square" anchor="ctr" anchorCtr="0">
            <a:spAutoFit/>
          </a:bodyPr>
          <a:lstStyle/>
          <a:p>
            <a:pPr lvl="0" algn="ctr">
              <a:lnSpc>
                <a:spcPct val="90000"/>
              </a:lnSpc>
              <a:spcBef>
                <a:spcPct val="0"/>
              </a:spcBef>
              <a:defRPr/>
            </a:pPr>
            <a:r>
              <a:rPr lang="fi-FI" sz="3600" b="1">
                <a:solidFill>
                  <a:schemeClr val="accent4">
                    <a:lumMod val="40000"/>
                    <a:lumOff val="60000"/>
                  </a:schemeClr>
                </a:solidFill>
                <a:latin typeface="Montserrat Black" pitchFamily="2" charset="77"/>
              </a:rPr>
              <a:t>150 000</a:t>
            </a:r>
          </a:p>
          <a:p>
            <a:pPr lvl="0" algn="ctr">
              <a:lnSpc>
                <a:spcPct val="90000"/>
              </a:lnSpc>
              <a:spcBef>
                <a:spcPct val="0"/>
              </a:spcBef>
              <a:defRPr/>
            </a:pPr>
            <a:r>
              <a:rPr lang="fi-FI" sz="2000" b="1">
                <a:solidFill>
                  <a:srgbClr val="FFFFFF"/>
                </a:solidFill>
                <a:latin typeface="Montserrat Black" pitchFamily="2" charset="77"/>
              </a:rPr>
              <a:t>messuvierasta</a:t>
            </a:r>
            <a:endParaRPr lang="fi-FI" sz="2000" b="1">
              <a:latin typeface="Montserrat Black" pitchFamily="2" charset="77"/>
            </a:endParaRPr>
          </a:p>
        </p:txBody>
      </p:sp>
      <p:sp>
        <p:nvSpPr>
          <p:cNvPr id="13" name="Suorakulmio 12">
            <a:extLst>
              <a:ext uri="{FF2B5EF4-FFF2-40B4-BE49-F238E27FC236}">
                <a16:creationId xmlns:a16="http://schemas.microsoft.com/office/drawing/2014/main" id="{F6068FBC-86F7-3C19-577D-CDC39E36CC5C}"/>
              </a:ext>
            </a:extLst>
          </p:cNvPr>
          <p:cNvSpPr/>
          <p:nvPr/>
        </p:nvSpPr>
        <p:spPr>
          <a:xfrm>
            <a:off x="5542108" y="4601007"/>
            <a:ext cx="2803256" cy="867930"/>
          </a:xfrm>
          <a:prstGeom prst="rect">
            <a:avLst/>
          </a:prstGeom>
        </p:spPr>
        <p:txBody>
          <a:bodyPr wrap="square" anchor="ctr" anchorCtr="0">
            <a:spAutoFit/>
          </a:bodyPr>
          <a:lstStyle/>
          <a:p>
            <a:pPr lvl="0" algn="ctr">
              <a:lnSpc>
                <a:spcPct val="90000"/>
              </a:lnSpc>
              <a:spcBef>
                <a:spcPct val="0"/>
              </a:spcBef>
              <a:defRPr/>
            </a:pPr>
            <a:r>
              <a:rPr lang="fi-FI" sz="3600" b="1">
                <a:solidFill>
                  <a:schemeClr val="accent4">
                    <a:lumMod val="40000"/>
                    <a:lumOff val="60000"/>
                  </a:schemeClr>
                </a:solidFill>
                <a:latin typeface="Montserrat Black" pitchFamily="2" charset="77"/>
              </a:rPr>
              <a:t>10 000</a:t>
            </a:r>
          </a:p>
          <a:p>
            <a:pPr algn="ctr">
              <a:lnSpc>
                <a:spcPct val="90000"/>
              </a:lnSpc>
              <a:spcBef>
                <a:spcPct val="0"/>
              </a:spcBef>
              <a:defRPr/>
            </a:pPr>
            <a:r>
              <a:rPr lang="fi-FI" sz="2000" b="1">
                <a:solidFill>
                  <a:srgbClr val="FFFFFF"/>
                </a:solidFill>
                <a:latin typeface="Montserrat Black" pitchFamily="2" charset="77"/>
              </a:rPr>
              <a:t>kongressikävijää</a:t>
            </a:r>
          </a:p>
        </p:txBody>
      </p:sp>
    </p:spTree>
    <p:extLst>
      <p:ext uri="{BB962C8B-B14F-4D97-AF65-F5344CB8AC3E}">
        <p14:creationId xmlns:p14="http://schemas.microsoft.com/office/powerpoint/2010/main" val="16459490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2" descr="Ilmakuva Tampereen keskustasta iltavalaistuksessa.">
            <a:extLst>
              <a:ext uri="{FF2B5EF4-FFF2-40B4-BE49-F238E27FC236}">
                <a16:creationId xmlns:a16="http://schemas.microsoft.com/office/drawing/2014/main" id="{0FC105AB-7C14-5FD2-97FC-3A1A820D82CC}"/>
              </a:ext>
            </a:extLst>
          </p:cNvPr>
          <p:cNvSpPr>
            <a:spLocks noChangeAspect="1"/>
          </p:cNvSpPr>
          <p:nvPr/>
        </p:nvSpPr>
        <p:spPr>
          <a:xfrm>
            <a:off x="6070209" y="0"/>
            <a:ext cx="6163915" cy="6923314"/>
          </a:xfrm>
          <a:prstGeom prst="rect">
            <a:avLst/>
          </a:prstGeom>
          <a:blipFill>
            <a:blip r:embed="rId3" cstate="print">
              <a:extLst>
                <a:ext uri="{28A0092B-C50C-407E-A947-70E740481C1C}">
                  <a14:useLocalDpi xmlns:a14="http://schemas.microsoft.com/office/drawing/2010/main"/>
                </a:ext>
              </a:extLst>
            </a:blip>
            <a:srcRect/>
            <a:stretch>
              <a:fillRect l="421" r="1" b="312"/>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AE37638E-D4C6-A3C0-F2FB-6043D697211F}"/>
              </a:ext>
            </a:extLst>
          </p:cNvPr>
          <p:cNvSpPr>
            <a:spLocks noGrp="1"/>
          </p:cNvSpPr>
          <p:nvPr>
            <p:ph type="title"/>
          </p:nvPr>
        </p:nvSpPr>
        <p:spPr/>
        <p:txBody>
          <a:bodyPr/>
          <a:lstStyle/>
          <a:p>
            <a:r>
              <a:rPr lang="fi-FI"/>
              <a:t>Tapahtumien </a:t>
            </a:r>
            <a:br>
              <a:rPr lang="fi-FI"/>
            </a:br>
            <a:r>
              <a:rPr lang="fi-FI"/>
              <a:t>paratiisi</a:t>
            </a:r>
          </a:p>
        </p:txBody>
      </p:sp>
      <p:sp>
        <p:nvSpPr>
          <p:cNvPr id="3" name="Sisällön paikkamerkki 2">
            <a:extLst>
              <a:ext uri="{FF2B5EF4-FFF2-40B4-BE49-F238E27FC236}">
                <a16:creationId xmlns:a16="http://schemas.microsoft.com/office/drawing/2014/main" id="{C21F9661-5839-26A4-84F9-B7861EE7675D}"/>
              </a:ext>
            </a:extLst>
          </p:cNvPr>
          <p:cNvSpPr>
            <a:spLocks noGrp="1"/>
          </p:cNvSpPr>
          <p:nvPr>
            <p:ph sz="quarter" idx="15"/>
          </p:nvPr>
        </p:nvSpPr>
        <p:spPr>
          <a:xfrm>
            <a:off x="655281" y="1900720"/>
            <a:ext cx="5303730" cy="4383464"/>
          </a:xfrm>
        </p:spPr>
        <p:txBody>
          <a:bodyPr vert="horz" lIns="91440" tIns="45720" rIns="91440" bIns="45720" rtlCol="0" anchor="t">
            <a:normAutofit fontScale="92500" lnSpcReduction="20000"/>
          </a:bodyPr>
          <a:lstStyle/>
          <a:p>
            <a:pPr marL="0" indent="0">
              <a:spcBef>
                <a:spcPts val="500"/>
              </a:spcBef>
              <a:buNone/>
              <a:tabLst>
                <a:tab pos="1062038" algn="l"/>
              </a:tabLst>
              <a:defRPr/>
            </a:pPr>
            <a:r>
              <a:rPr lang="fi-FI"/>
              <a:t>Kaupunkia halkovat kaksi kaunista järveä tarjoavat uniikin toimintaympäristön tapahtumille.</a:t>
            </a:r>
          </a:p>
          <a:p>
            <a:pPr marL="0" lvl="0" indent="0">
              <a:spcBef>
                <a:spcPts val="500"/>
              </a:spcBef>
              <a:buNone/>
              <a:tabLst>
                <a:tab pos="1062038" algn="l"/>
              </a:tabLst>
              <a:defRPr/>
            </a:pPr>
            <a:r>
              <a:rPr lang="fi-FI" b="1"/>
              <a:t>Kiihkeästi kuhisevassa kaupungissa: </a:t>
            </a:r>
          </a:p>
          <a:p>
            <a:pPr lvl="0">
              <a:spcBef>
                <a:spcPts val="400"/>
              </a:spcBef>
              <a:tabLst>
                <a:tab pos="1062038" algn="l"/>
              </a:tabLst>
              <a:defRPr/>
            </a:pPr>
            <a:r>
              <a:rPr lang="fi-FI"/>
              <a:t>Tuhansia tapahtumia pihakirppiksistä kansainvälisiin suurtapahtumiin</a:t>
            </a:r>
            <a:endParaRPr lang="fi-FI" b="1"/>
          </a:p>
          <a:p>
            <a:pPr>
              <a:spcBef>
                <a:spcPts val="400"/>
              </a:spcBef>
              <a:tabLst>
                <a:tab pos="1062038" algn="l"/>
              </a:tabLst>
              <a:defRPr/>
            </a:pPr>
            <a:r>
              <a:rPr lang="fi-FI" b="1"/>
              <a:t>4,8 </a:t>
            </a:r>
            <a:r>
              <a:rPr lang="fi-FI"/>
              <a:t>miljoonaa tapahtumakävijää vuosittain (2023)</a:t>
            </a:r>
            <a:endParaRPr lang="fi-FI">
              <a:cs typeface="Calibri"/>
            </a:endParaRPr>
          </a:p>
          <a:p>
            <a:pPr>
              <a:spcBef>
                <a:spcPts val="400"/>
              </a:spcBef>
              <a:tabLst>
                <a:tab pos="1062038" algn="l"/>
              </a:tabLst>
              <a:defRPr/>
            </a:pPr>
            <a:r>
              <a:rPr lang="fi-FI" b="1">
                <a:ea typeface="+mn-lt"/>
                <a:cs typeface="+mn-lt"/>
              </a:rPr>
              <a:t>740</a:t>
            </a:r>
            <a:r>
              <a:rPr lang="fi-FI" b="1"/>
              <a:t> </a:t>
            </a:r>
            <a:r>
              <a:rPr lang="fi-FI"/>
              <a:t>milj. euroa tapahtumien liikevaihto (2022)</a:t>
            </a:r>
            <a:endParaRPr lang="fi-FI">
              <a:cs typeface="Calibri"/>
            </a:endParaRPr>
          </a:p>
          <a:p>
            <a:pPr lvl="0">
              <a:spcBef>
                <a:spcPts val="400"/>
              </a:spcBef>
              <a:tabLst>
                <a:tab pos="1062038" algn="l"/>
              </a:tabLst>
              <a:defRPr/>
            </a:pPr>
            <a:r>
              <a:rPr lang="fi-FI" b="1"/>
              <a:t>15 000 </a:t>
            </a:r>
            <a:r>
              <a:rPr lang="fi-FI"/>
              <a:t>katsojaa vetävä Nokia </a:t>
            </a:r>
            <a:r>
              <a:rPr lang="fi-FI" err="1"/>
              <a:t>Arena</a:t>
            </a:r>
            <a:r>
              <a:rPr lang="fi-FI"/>
              <a:t> valmistui 2021</a:t>
            </a:r>
          </a:p>
          <a:p>
            <a:pPr marL="0" lvl="0" indent="0">
              <a:buNone/>
              <a:tabLst>
                <a:tab pos="1062038" algn="l"/>
              </a:tabLst>
              <a:defRPr/>
            </a:pPr>
            <a:r>
              <a:rPr lang="fi-FI"/>
              <a:t>Panostamme uusiin, suurta yleisöä </a:t>
            </a:r>
            <a:br>
              <a:rPr lang="fi-FI"/>
            </a:br>
            <a:r>
              <a:rPr lang="fi-FI"/>
              <a:t>kiinnostaviin tapahtumiin. </a:t>
            </a:r>
          </a:p>
        </p:txBody>
      </p:sp>
      <p:sp>
        <p:nvSpPr>
          <p:cNvPr id="4" name="Päivämäärän paikkamerkki 3">
            <a:extLst>
              <a:ext uri="{FF2B5EF4-FFF2-40B4-BE49-F238E27FC236}">
                <a16:creationId xmlns:a16="http://schemas.microsoft.com/office/drawing/2014/main" id="{BE0CB556-0334-DD0D-D5C4-7E20B1B01588}"/>
              </a:ext>
              <a:ext uri="{C183D7F6-B498-43B3-948B-1728B52AA6E4}">
                <adec:decorative xmlns:adec="http://schemas.microsoft.com/office/drawing/2017/decorative" val="1"/>
              </a:ext>
            </a:extLst>
          </p:cNvPr>
          <p:cNvSpPr>
            <a:spLocks noGrp="1"/>
          </p:cNvSpPr>
          <p:nvPr>
            <p:ph type="dt" sz="half" idx="2"/>
          </p:nvPr>
        </p:nvSpPr>
        <p:spPr/>
        <p:txBody>
          <a:bodyPr/>
          <a:lstStyle/>
          <a:p>
            <a:fld id="{278319ED-A30C-E741-B8CF-0702D92DBDA8}" type="datetime1">
              <a:rPr lang="fi-FI" smtClean="0">
                <a:solidFill>
                  <a:schemeClr val="bg1"/>
                </a:solidFill>
              </a:rPr>
              <a:t>12.6.2025</a:t>
            </a:fld>
            <a:endParaRPr lang="fi-FI">
              <a:solidFill>
                <a:schemeClr val="bg1"/>
              </a:solidFill>
            </a:endParaRPr>
          </a:p>
        </p:txBody>
      </p:sp>
      <p:sp>
        <p:nvSpPr>
          <p:cNvPr id="5" name="Dian numeron paikkamerkki 4">
            <a:extLst>
              <a:ext uri="{FF2B5EF4-FFF2-40B4-BE49-F238E27FC236}">
                <a16:creationId xmlns:a16="http://schemas.microsoft.com/office/drawing/2014/main" id="{A975E99F-7353-30F2-C974-88305AFEB41E}"/>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33</a:t>
            </a:fld>
            <a:endParaRPr lang="fi-FI">
              <a:solidFill>
                <a:schemeClr val="bg1"/>
              </a:solidFill>
            </a:endParaRPr>
          </a:p>
        </p:txBody>
      </p:sp>
      <p:pic>
        <p:nvPicPr>
          <p:cNvPr id="9" name="Kuva 8">
            <a:extLst>
              <a:ext uri="{FF2B5EF4-FFF2-40B4-BE49-F238E27FC236}">
                <a16:creationId xmlns:a16="http://schemas.microsoft.com/office/drawing/2014/main" id="{537355FC-6742-DC58-7AD1-B73CCFCF9B0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a:outerShdw blurRad="63500" sx="102000" sy="102000" algn="ctr" rotWithShape="0">
              <a:prstClr val="black">
                <a:alpha val="40000"/>
              </a:prstClr>
            </a:outerShdw>
          </a:effectLst>
        </p:spPr>
      </p:pic>
      <p:sp>
        <p:nvSpPr>
          <p:cNvPr id="11" name="Tekstiruutu 24">
            <a:extLst>
              <a:ext uri="{FF2B5EF4-FFF2-40B4-BE49-F238E27FC236}">
                <a16:creationId xmlns:a16="http://schemas.microsoft.com/office/drawing/2014/main" id="{A9847849-ED8E-452F-C668-4B2D49A8CF4B}"/>
              </a:ext>
              <a:ext uri="{C183D7F6-B498-43B3-948B-1728B52AA6E4}">
                <adec:decorative xmlns:adec="http://schemas.microsoft.com/office/drawing/2017/decorative" val="1"/>
              </a:ext>
            </a:extLst>
          </p:cNvPr>
          <p:cNvSpPr txBox="1">
            <a:spLocks noChangeArrowheads="1"/>
          </p:cNvSpPr>
          <p:nvPr/>
        </p:nvSpPr>
        <p:spPr bwMode="auto">
          <a:xfrm>
            <a:off x="7542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Kuva: Visit Tampere / </a:t>
            </a:r>
            <a:r>
              <a:rPr kumimoji="0" lang="fi-FI" altLang="fi-FI" sz="1200" b="0" i="0" u="none" strike="noStrike" kern="1200" cap="none" spc="0" normalizeH="0" baseline="0" noProof="0" err="1">
                <a:ln>
                  <a:noFill/>
                </a:ln>
                <a:solidFill>
                  <a:srgbClr val="FFFFFF"/>
                </a:solidFill>
                <a:effectLst/>
                <a:uLnTx/>
                <a:uFillTx/>
                <a:latin typeface="Calibri" panose="020F0502020204030204" pitchFamily="34" charset="0"/>
                <a:ea typeface="+mn-ea"/>
                <a:cs typeface="+mn-cs"/>
              </a:rPr>
              <a:t>Skyfox</a:t>
            </a:r>
            <a:r>
              <a:rPr kumimoji="0" lang="fi-FI"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Marko Kallio</a:t>
            </a:r>
          </a:p>
        </p:txBody>
      </p:sp>
    </p:spTree>
    <p:extLst>
      <p:ext uri="{BB962C8B-B14F-4D97-AF65-F5344CB8AC3E}">
        <p14:creationId xmlns:p14="http://schemas.microsoft.com/office/powerpoint/2010/main" val="35391398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65FF63-09BC-D757-42B3-2D8E16BBC0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r="-1"/>
          <a:stretch/>
        </p:blipFill>
        <p:spPr>
          <a:xfrm>
            <a:off x="0" y="0"/>
            <a:ext cx="12192000" cy="6858000"/>
          </a:xfrm>
          <a:prstGeom prst="rect">
            <a:avLst/>
          </a:prstGeom>
        </p:spPr>
      </p:pic>
      <p:sp>
        <p:nvSpPr>
          <p:cNvPr id="7" name="Suorakulmio 13">
            <a:extLst>
              <a:ext uri="{FF2B5EF4-FFF2-40B4-BE49-F238E27FC236}">
                <a16:creationId xmlns:a16="http://schemas.microsoft.com/office/drawing/2014/main" id="{74C843E9-66E7-7069-FAC9-510DC4733CF5}"/>
              </a:ext>
              <a:ext uri="{C183D7F6-B498-43B3-948B-1728B52AA6E4}">
                <adec:decorative xmlns:adec="http://schemas.microsoft.com/office/drawing/2017/decorative" val="1"/>
              </a:ext>
            </a:extLst>
          </p:cNvPr>
          <p:cNvSpPr>
            <a:spLocks/>
          </p:cNvSpPr>
          <p:nvPr/>
        </p:nvSpPr>
        <p:spPr>
          <a:xfrm>
            <a:off x="0" y="0"/>
            <a:ext cx="4884234" cy="6858000"/>
          </a:xfrm>
          <a:prstGeom prst="rect">
            <a:avLst/>
          </a:prstGeom>
          <a:gradFill>
            <a:gsLst>
              <a:gs pos="48000">
                <a:schemeClr val="bg1">
                  <a:alpha val="23242"/>
                </a:schemeClr>
              </a:gs>
              <a:gs pos="98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Otsikko 7">
            <a:extLst>
              <a:ext uri="{FF2B5EF4-FFF2-40B4-BE49-F238E27FC236}">
                <a16:creationId xmlns:a16="http://schemas.microsoft.com/office/drawing/2014/main" id="{3A972D70-8105-D062-A0C4-85199C11A3B9}"/>
              </a:ext>
            </a:extLst>
          </p:cNvPr>
          <p:cNvSpPr txBox="1">
            <a:spLocks noGrp="1"/>
          </p:cNvSpPr>
          <p:nvPr>
            <p:ph type="title"/>
          </p:nvPr>
        </p:nvSpPr>
        <p:spPr>
          <a:xfrm>
            <a:off x="597674" y="803896"/>
            <a:ext cx="10515600" cy="10609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fi-FI" sz="9600" u="none" strike="noStrike" kern="1200" cap="none" spc="0" normalizeH="0" baseline="0" noProof="0">
                <a:ln>
                  <a:noFill/>
                </a:ln>
                <a:solidFill>
                  <a:schemeClr val="tx1"/>
                </a:solidFill>
                <a:effectLst/>
                <a:uLnTx/>
                <a:uFillTx/>
                <a:latin typeface="Montserrat Black" pitchFamily="2" charset="77"/>
              </a:rPr>
              <a:t>MUUTOS</a:t>
            </a:r>
          </a:p>
        </p:txBody>
      </p:sp>
      <p:sp>
        <p:nvSpPr>
          <p:cNvPr id="5" name="Päivämäärän paikkamerkki 4">
            <a:extLst>
              <a:ext uri="{FF2B5EF4-FFF2-40B4-BE49-F238E27FC236}">
                <a16:creationId xmlns:a16="http://schemas.microsoft.com/office/drawing/2014/main" id="{6018F6FF-EEED-2494-1E22-D479E65E4033}"/>
              </a:ext>
              <a:ext uri="{C183D7F6-B498-43B3-948B-1728B52AA6E4}">
                <adec:decorative xmlns:adec="http://schemas.microsoft.com/office/drawing/2017/decorative" val="1"/>
              </a:ext>
            </a:extLst>
          </p:cNvPr>
          <p:cNvSpPr>
            <a:spLocks noGrp="1"/>
          </p:cNvSpPr>
          <p:nvPr>
            <p:ph type="dt" sz="half" idx="2"/>
          </p:nvPr>
        </p:nvSpPr>
        <p:spPr/>
        <p:txBody>
          <a:bodyPr/>
          <a:lstStyle/>
          <a:p>
            <a:fld id="{99799C86-244D-6E40-BF51-549997C8C30E}" type="datetime1">
              <a:rPr lang="fi-FI" smtClean="0">
                <a:solidFill>
                  <a:schemeClr val="tx1"/>
                </a:solidFill>
              </a:rPr>
              <a:t>12.6.2025</a:t>
            </a:fld>
            <a:endParaRPr lang="fi-FI">
              <a:solidFill>
                <a:schemeClr val="tx1"/>
              </a:solidFill>
            </a:endParaRPr>
          </a:p>
        </p:txBody>
      </p:sp>
      <p:sp>
        <p:nvSpPr>
          <p:cNvPr id="6" name="Dian numeron paikkamerkki 5">
            <a:extLst>
              <a:ext uri="{FF2B5EF4-FFF2-40B4-BE49-F238E27FC236}">
                <a16:creationId xmlns:a16="http://schemas.microsoft.com/office/drawing/2014/main" id="{F36FF25B-0B41-56C3-E76D-B52390A69E1A}"/>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tx1"/>
                </a:solidFill>
              </a:rPr>
              <a:pPr/>
              <a:t>34</a:t>
            </a:fld>
            <a:endParaRPr lang="fi-FI">
              <a:solidFill>
                <a:schemeClr val="tx1"/>
              </a:solidFill>
            </a:endParaRPr>
          </a:p>
        </p:txBody>
      </p:sp>
      <p:sp>
        <p:nvSpPr>
          <p:cNvPr id="16" name="Suorakulmio 15">
            <a:extLst>
              <a:ext uri="{FF2B5EF4-FFF2-40B4-BE49-F238E27FC236}">
                <a16:creationId xmlns:a16="http://schemas.microsoft.com/office/drawing/2014/main" id="{A76AE085-D16F-0249-8EA1-4CDA92BAF8D7}"/>
              </a:ext>
            </a:extLst>
          </p:cNvPr>
          <p:cNvSpPr/>
          <p:nvPr/>
        </p:nvSpPr>
        <p:spPr>
          <a:xfrm>
            <a:off x="715331" y="4532219"/>
            <a:ext cx="4057391" cy="1400230"/>
          </a:xfrm>
          <a:prstGeom prst="rect">
            <a:avLst/>
          </a:prstGeom>
          <a:noFill/>
        </p:spPr>
        <p:txBody>
          <a:bodyPr wrap="square">
            <a:noAutofit/>
          </a:bodyPr>
          <a:lstStyle/>
          <a:p>
            <a:pPr lvl="0">
              <a:defRPr/>
            </a:pPr>
            <a:r>
              <a:rPr lang="fi-FI" sz="2000"/>
              <a:t>Kasvavassa kaupungissa muutos on läsnä kaikkialla, sillä Tampereella rakennetaan ja kehitetään uutta jatkuvasti. </a:t>
            </a:r>
          </a:p>
        </p:txBody>
      </p:sp>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3" name="Tekstiruutu 24">
            <a:extLst>
              <a:ext uri="{FF2B5EF4-FFF2-40B4-BE49-F238E27FC236}">
                <a16:creationId xmlns:a16="http://schemas.microsoft.com/office/drawing/2014/main" id="{D4640674-13AD-CB63-8C4A-22980250789D}"/>
              </a:ext>
              <a:ext uri="{C183D7F6-B498-43B3-948B-1728B52AA6E4}">
                <adec:decorative xmlns:adec="http://schemas.microsoft.com/office/drawing/2017/decorative" val="1"/>
              </a:ext>
            </a:extLst>
          </p:cNvPr>
          <p:cNvSpPr txBox="1">
            <a:spLocks noChangeArrowheads="1"/>
          </p:cNvSpPr>
          <p:nvPr/>
        </p:nvSpPr>
        <p:spPr bwMode="auto">
          <a:xfrm>
            <a:off x="7352564" y="6436716"/>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Kuva: Visit Tampere / </a:t>
            </a:r>
            <a:r>
              <a:rPr kumimoji="0" lang="fi-FI" altLang="fi-FI" sz="1200" b="0" i="0" u="none" strike="noStrike" kern="1200" cap="none" spc="0" normalizeH="0" baseline="0" noProof="0" err="1">
                <a:ln>
                  <a:noFill/>
                </a:ln>
                <a:solidFill>
                  <a:srgbClr val="FFFFFF"/>
                </a:solidFill>
                <a:effectLst/>
                <a:uLnTx/>
                <a:uFillTx/>
                <a:latin typeface="Calibri" panose="020F0502020204030204" pitchFamily="34" charset="0"/>
                <a:ea typeface="+mn-ea"/>
                <a:cs typeface="+mn-cs"/>
              </a:rPr>
              <a:t>Skyfox</a:t>
            </a:r>
            <a:r>
              <a:rPr kumimoji="0" lang="fi-FI"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Marko Kallio</a:t>
            </a:r>
          </a:p>
        </p:txBody>
      </p:sp>
      <p:sp>
        <p:nvSpPr>
          <p:cNvPr id="2" name="Suorakulmio 1">
            <a:extLst>
              <a:ext uri="{FF2B5EF4-FFF2-40B4-BE49-F238E27FC236}">
                <a16:creationId xmlns:a16="http://schemas.microsoft.com/office/drawing/2014/main" id="{21151CC6-A4D7-722B-2962-D46D09F86CEB}"/>
              </a:ext>
              <a:ext uri="{C183D7F6-B498-43B3-948B-1728B52AA6E4}">
                <adec:decorative xmlns:adec="http://schemas.microsoft.com/office/drawing/2017/decorative" val="1"/>
              </a:ext>
            </a:extLst>
          </p:cNvPr>
          <p:cNvSpPr/>
          <p:nvPr/>
        </p:nvSpPr>
        <p:spPr>
          <a:xfrm>
            <a:off x="10107038" y="1926077"/>
            <a:ext cx="1614792" cy="5368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Kuva 8">
            <a:extLst>
              <a:ext uri="{FF2B5EF4-FFF2-40B4-BE49-F238E27FC236}">
                <a16:creationId xmlns:a16="http://schemas.microsoft.com/office/drawing/2014/main" id="{97FF10C4-4657-22DA-9B2F-C9BCEA376CE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020333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415F712-CB3C-7467-3538-0000B9B3FFD6}"/>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2119" y="0"/>
            <a:ext cx="12189881" cy="6858000"/>
          </a:xfrm>
          <a:prstGeom prst="rect">
            <a:avLst/>
          </a:prstGeom>
        </p:spPr>
      </p:pic>
      <p:sp>
        <p:nvSpPr>
          <p:cNvPr id="11" name="Rectangle 10">
            <a:extLst>
              <a:ext uri="{FF2B5EF4-FFF2-40B4-BE49-F238E27FC236}">
                <a16:creationId xmlns:a16="http://schemas.microsoft.com/office/drawing/2014/main" id="{561D303E-DEFF-4281-7A42-05AB3AE91063}"/>
              </a:ext>
              <a:ext uri="{C183D7F6-B498-43B3-948B-1728B52AA6E4}">
                <adec:decorative xmlns:adec="http://schemas.microsoft.com/office/drawing/2017/decorative" val="1"/>
              </a:ext>
            </a:extLst>
          </p:cNvPr>
          <p:cNvSpPr/>
          <p:nvPr/>
        </p:nvSpPr>
        <p:spPr>
          <a:xfrm>
            <a:off x="0" y="0"/>
            <a:ext cx="5959736" cy="6858000"/>
          </a:xfrm>
          <a:prstGeom prst="rect">
            <a:avLst/>
          </a:prstGeom>
          <a:solidFill>
            <a:schemeClr val="tx2">
              <a:lumMod val="75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Otsikko 1">
            <a:extLst>
              <a:ext uri="{FF2B5EF4-FFF2-40B4-BE49-F238E27FC236}">
                <a16:creationId xmlns:a16="http://schemas.microsoft.com/office/drawing/2014/main" id="{EF718DAA-4E82-C90F-1091-CF1D94129961}"/>
              </a:ext>
            </a:extLst>
          </p:cNvPr>
          <p:cNvSpPr>
            <a:spLocks noGrp="1"/>
          </p:cNvSpPr>
          <p:nvPr>
            <p:ph type="title"/>
          </p:nvPr>
        </p:nvSpPr>
        <p:spPr>
          <a:xfrm>
            <a:off x="655281" y="774539"/>
            <a:ext cx="4930466" cy="1060926"/>
          </a:xfrm>
        </p:spPr>
        <p:txBody>
          <a:bodyPr/>
          <a:lstStyle/>
          <a:p>
            <a:r>
              <a:rPr lang="fi-FI">
                <a:solidFill>
                  <a:schemeClr val="bg1"/>
                </a:solidFill>
              </a:rPr>
              <a:t>Ekologisesti </a:t>
            </a:r>
            <a:br>
              <a:rPr lang="fi-FI">
                <a:solidFill>
                  <a:schemeClr val="bg1"/>
                </a:solidFill>
              </a:rPr>
            </a:br>
            <a:r>
              <a:rPr lang="fi-FI">
                <a:solidFill>
                  <a:schemeClr val="bg1"/>
                </a:solidFill>
              </a:rPr>
              <a:t>kestävä kaupunki</a:t>
            </a:r>
          </a:p>
        </p:txBody>
      </p:sp>
      <p:sp>
        <p:nvSpPr>
          <p:cNvPr id="3" name="Sisällön paikkamerkki 2">
            <a:extLst>
              <a:ext uri="{FF2B5EF4-FFF2-40B4-BE49-F238E27FC236}">
                <a16:creationId xmlns:a16="http://schemas.microsoft.com/office/drawing/2014/main" id="{19861FC7-F154-E525-0E20-E068FECD0AE6}"/>
              </a:ext>
            </a:extLst>
          </p:cNvPr>
          <p:cNvSpPr>
            <a:spLocks noGrp="1"/>
          </p:cNvSpPr>
          <p:nvPr>
            <p:ph sz="quarter" idx="15"/>
          </p:nvPr>
        </p:nvSpPr>
        <p:spPr>
          <a:xfrm>
            <a:off x="655281" y="2090349"/>
            <a:ext cx="4728165" cy="4163079"/>
          </a:xfrm>
        </p:spPr>
        <p:txBody>
          <a:bodyPr>
            <a:normAutofit fontScale="85000" lnSpcReduction="20000"/>
          </a:bodyPr>
          <a:lstStyle/>
          <a:p>
            <a:pPr marL="0" indent="0">
              <a:buNone/>
            </a:pPr>
            <a:r>
              <a:rPr lang="fi-FI">
                <a:solidFill>
                  <a:schemeClr val="bg1"/>
                </a:solidFill>
              </a:rPr>
              <a:t>Tampere haluaa olla kansainvälisesti tunnettu vaikuttavista teoistaan ilmaston ja luonnon monimuotoisuuden eteen. </a:t>
            </a:r>
          </a:p>
          <a:p>
            <a:pPr>
              <a:buClr>
                <a:schemeClr val="accent6"/>
              </a:buClr>
            </a:pPr>
            <a:r>
              <a:rPr lang="fi-FI">
                <a:solidFill>
                  <a:schemeClr val="bg1"/>
                </a:solidFill>
              </a:rPr>
              <a:t>Tampereen tavoite on olla hiilineutraali vuonna 2030. Hiilineutraali Tampere 2030 -tiekartassa yli 200 toimenpidettä. </a:t>
            </a:r>
          </a:p>
          <a:p>
            <a:pPr>
              <a:buClr>
                <a:schemeClr val="accent6"/>
              </a:buClr>
            </a:pPr>
            <a:r>
              <a:rPr lang="fi-FI">
                <a:solidFill>
                  <a:schemeClr val="bg1"/>
                </a:solidFill>
              </a:rPr>
              <a:t>Ilmastonmuutokseen sopeutuminen on aloitettu, esim. luontopohjaiset hulevesiratkaisut. </a:t>
            </a:r>
          </a:p>
          <a:p>
            <a:pPr>
              <a:buClr>
                <a:schemeClr val="accent6"/>
              </a:buClr>
            </a:pPr>
            <a:r>
              <a:rPr lang="fi-FI">
                <a:solidFill>
                  <a:schemeClr val="bg1"/>
                </a:solidFill>
              </a:rPr>
              <a:t>Tampere suojelee luonnon monimuotoisuutta. LUMO-ohjelmassa yli 100 toimenpidettä. </a:t>
            </a:r>
          </a:p>
          <a:p>
            <a:pPr marL="0" indent="0">
              <a:buNone/>
            </a:pPr>
            <a:r>
              <a:rPr lang="fi-FI">
                <a:solidFill>
                  <a:schemeClr val="bg1"/>
                </a:solidFill>
              </a:rPr>
              <a:t>Katso kaupungin ilmastotekoja osoitteesta</a:t>
            </a:r>
          </a:p>
          <a:p>
            <a:pPr marL="0" indent="0">
              <a:spcBef>
                <a:spcPts val="200"/>
              </a:spcBef>
              <a:buNone/>
            </a:pPr>
            <a:r>
              <a:rPr lang="fi-FI" b="1" i="1" err="1">
                <a:solidFill>
                  <a:schemeClr val="accent6"/>
                </a:solidFill>
              </a:rPr>
              <a:t>ilmastovahti.tampere.fi</a:t>
            </a:r>
            <a:endParaRPr lang="fi-FI" b="1" i="1">
              <a:solidFill>
                <a:schemeClr val="accent6"/>
              </a:solidFill>
            </a:endParaRPr>
          </a:p>
          <a:p>
            <a:endParaRPr lang="fi-FI">
              <a:solidFill>
                <a:schemeClr val="bg1"/>
              </a:solidFill>
            </a:endParaRPr>
          </a:p>
          <a:p>
            <a:endParaRPr lang="fi-FI">
              <a:solidFill>
                <a:schemeClr val="bg1"/>
              </a:solidFill>
            </a:endParaRPr>
          </a:p>
          <a:p>
            <a:endParaRPr lang="fi-FI">
              <a:solidFill>
                <a:schemeClr val="bg1"/>
              </a:solidFill>
            </a:endParaRPr>
          </a:p>
          <a:p>
            <a:pPr marL="0" indent="0">
              <a:buNone/>
            </a:pPr>
            <a:endParaRPr lang="fi-FI">
              <a:solidFill>
                <a:schemeClr val="bg1"/>
              </a:solidFill>
            </a:endParaRPr>
          </a:p>
        </p:txBody>
      </p:sp>
      <p:sp>
        <p:nvSpPr>
          <p:cNvPr id="4" name="Päivämäärän paikkamerkki 3">
            <a:extLst>
              <a:ext uri="{FF2B5EF4-FFF2-40B4-BE49-F238E27FC236}">
                <a16:creationId xmlns:a16="http://schemas.microsoft.com/office/drawing/2014/main" id="{2B40B7B8-5FEB-D6FE-2FD8-5586D5DDAA5A}"/>
              </a:ext>
              <a:ext uri="{C183D7F6-B498-43B3-948B-1728B52AA6E4}">
                <adec:decorative xmlns:adec="http://schemas.microsoft.com/office/drawing/2017/decorative" val="1"/>
              </a:ext>
            </a:extLst>
          </p:cNvPr>
          <p:cNvSpPr>
            <a:spLocks noGrp="1"/>
          </p:cNvSpPr>
          <p:nvPr>
            <p:ph type="dt" sz="half" idx="2"/>
          </p:nvPr>
        </p:nvSpPr>
        <p:spPr/>
        <p:txBody>
          <a:bodyPr/>
          <a:lstStyle/>
          <a:p>
            <a:fld id="{D4F04CF8-0B99-2F48-824E-2066D9C2B963}" type="datetime1">
              <a:rPr lang="fi-FI" smtClean="0">
                <a:solidFill>
                  <a:schemeClr val="bg1"/>
                </a:solidFill>
              </a:rPr>
              <a:t>12.6.2025</a:t>
            </a:fld>
            <a:endParaRPr lang="fi-FI">
              <a:solidFill>
                <a:schemeClr val="bg1"/>
              </a:solidFill>
            </a:endParaRPr>
          </a:p>
        </p:txBody>
      </p:sp>
      <p:sp>
        <p:nvSpPr>
          <p:cNvPr id="5" name="Dian numeron paikkamerkki 4">
            <a:extLst>
              <a:ext uri="{FF2B5EF4-FFF2-40B4-BE49-F238E27FC236}">
                <a16:creationId xmlns:a16="http://schemas.microsoft.com/office/drawing/2014/main" id="{2B08A09A-ED72-9D08-6806-2DF67F3B1D57}"/>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35</a:t>
            </a:fld>
            <a:endParaRPr lang="fi-FI">
              <a:solidFill>
                <a:schemeClr val="bg1"/>
              </a:solidFill>
            </a:endParaRPr>
          </a:p>
        </p:txBody>
      </p:sp>
      <p:sp>
        <p:nvSpPr>
          <p:cNvPr id="7" name="Tekstiruutu 24">
            <a:extLst>
              <a:ext uri="{FF2B5EF4-FFF2-40B4-BE49-F238E27FC236}">
                <a16:creationId xmlns:a16="http://schemas.microsoft.com/office/drawing/2014/main" id="{4CC10025-026E-0BFD-DFFD-4AD39C4D5A7F}"/>
              </a:ext>
              <a:ext uri="{C183D7F6-B498-43B3-948B-1728B52AA6E4}">
                <adec:decorative xmlns:adec="http://schemas.microsoft.com/office/drawing/2017/decorative" val="1"/>
              </a:ext>
            </a:extLst>
          </p:cNvPr>
          <p:cNvSpPr txBox="1">
            <a:spLocks noChangeArrowheads="1"/>
          </p:cNvSpPr>
          <p:nvPr/>
        </p:nvSpPr>
        <p:spPr bwMode="auto">
          <a:xfrm>
            <a:off x="7549806" y="6388992"/>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Kuva: Visit Tampere / Laura </a:t>
            </a:r>
            <a:r>
              <a:rPr kumimoji="0" lang="en-GB" altLang="fi-FI" sz="1200" b="0" i="0" u="none" strike="noStrike" kern="1200" cap="none" spc="0" normalizeH="0" baseline="0" noProof="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a:t>
            </a:r>
          </a:p>
        </p:txBody>
      </p:sp>
      <p:pic>
        <p:nvPicPr>
          <p:cNvPr id="8" name="Kuva 7">
            <a:extLst>
              <a:ext uri="{FF2B5EF4-FFF2-40B4-BE49-F238E27FC236}">
                <a16:creationId xmlns:a16="http://schemas.microsoft.com/office/drawing/2014/main" id="{30221FB2-061E-7C7C-3BFC-CE9F177804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pic>
        <p:nvPicPr>
          <p:cNvPr id="12" name="Kuva 19">
            <a:extLst>
              <a:ext uri="{FF2B5EF4-FFF2-40B4-BE49-F238E27FC236}">
                <a16:creationId xmlns:a16="http://schemas.microsoft.com/office/drawing/2014/main" id="{8247F2FC-DCC9-242B-DA7B-0BD195ED45A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5383012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C93E67F-D804-3127-5EB3-BC107F83F31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l="3516" t="11445" r="-36" b="11445"/>
          <a:stretch/>
        </p:blipFill>
        <p:spPr>
          <a:xfrm>
            <a:off x="1" y="0"/>
            <a:ext cx="5720576" cy="6858001"/>
          </a:xfrm>
          <a:prstGeom prst="rect">
            <a:avLst/>
          </a:prstGeom>
        </p:spPr>
      </p:pic>
      <p:sp>
        <p:nvSpPr>
          <p:cNvPr id="16" name="Kuva 4">
            <a:extLst>
              <a:ext uri="{FF2B5EF4-FFF2-40B4-BE49-F238E27FC236}">
                <a16:creationId xmlns:a16="http://schemas.microsoft.com/office/drawing/2014/main" id="{80E4049A-D79D-168A-7B61-E53D092777F9}"/>
              </a:ext>
              <a:ext uri="{C183D7F6-B498-43B3-948B-1728B52AA6E4}">
                <adec:decorative xmlns:adec="http://schemas.microsoft.com/office/drawing/2017/decorative" val="1"/>
              </a:ext>
            </a:extLst>
          </p:cNvPr>
          <p:cNvSpPr>
            <a:spLocks noChangeAspect="1"/>
          </p:cNvSpPr>
          <p:nvPr/>
        </p:nvSpPr>
        <p:spPr>
          <a:xfrm>
            <a:off x="5720576" y="0"/>
            <a:ext cx="6471425" cy="6882395"/>
          </a:xfrm>
          <a:prstGeom prst="rect">
            <a:avLst/>
          </a:prstGeom>
          <a:solidFill>
            <a:schemeClr val="tx2"/>
          </a:solidFill>
          <a:ln w="9525" cap="flat">
            <a:noFill/>
            <a:prstDash val="solid"/>
            <a:miter/>
          </a:ln>
        </p:spPr>
        <p:txBody>
          <a:bodyPr rtlCol="0" anchor="ctr"/>
          <a:lstStyle/>
          <a:p>
            <a:endParaRPr lang="fi-FI">
              <a:solidFill>
                <a:schemeClr val="bg1"/>
              </a:solidFill>
            </a:endParaRPr>
          </a:p>
        </p:txBody>
      </p:sp>
      <p:sp>
        <p:nvSpPr>
          <p:cNvPr id="2" name="Otsikko 1">
            <a:extLst>
              <a:ext uri="{FF2B5EF4-FFF2-40B4-BE49-F238E27FC236}">
                <a16:creationId xmlns:a16="http://schemas.microsoft.com/office/drawing/2014/main" id="{EAD179F3-8571-437F-9AFC-8719B84AE71B}"/>
              </a:ext>
            </a:extLst>
          </p:cNvPr>
          <p:cNvSpPr>
            <a:spLocks noGrp="1"/>
          </p:cNvSpPr>
          <p:nvPr>
            <p:ph type="title"/>
          </p:nvPr>
        </p:nvSpPr>
        <p:spPr>
          <a:xfrm>
            <a:off x="6441884" y="774539"/>
            <a:ext cx="4930466" cy="1060926"/>
          </a:xfrm>
        </p:spPr>
        <p:txBody>
          <a:bodyPr/>
          <a:lstStyle/>
          <a:p>
            <a:r>
              <a:rPr lang="en-GB" b="1" i="0" err="1">
                <a:solidFill>
                  <a:schemeClr val="bg1"/>
                </a:solidFill>
                <a:effectLst/>
                <a:latin typeface="Calibri" panose="020F0502020204030204" pitchFamily="34" charset="0"/>
                <a:cs typeface="Calibri" panose="020F0502020204030204" pitchFamily="34" charset="0"/>
              </a:rPr>
              <a:t>Tampereen</a:t>
            </a:r>
            <a:r>
              <a:rPr lang="en-GB" b="1" i="0">
                <a:solidFill>
                  <a:schemeClr val="bg1"/>
                </a:solidFill>
                <a:effectLst/>
                <a:latin typeface="Calibri" panose="020F0502020204030204" pitchFamily="34" charset="0"/>
                <a:cs typeface="Calibri" panose="020F0502020204030204" pitchFamily="34" charset="0"/>
              </a:rPr>
              <a:t> LUMO</a:t>
            </a:r>
            <a:br>
              <a:rPr lang="en-GB" b="1" i="0">
                <a:solidFill>
                  <a:schemeClr val="bg1"/>
                </a:solidFill>
                <a:effectLst/>
                <a:latin typeface="Calibri" panose="020F0502020204030204" pitchFamily="34" charset="0"/>
                <a:cs typeface="Calibri" panose="020F0502020204030204" pitchFamily="34" charset="0"/>
              </a:rPr>
            </a:br>
            <a:r>
              <a:rPr lang="en-GB" sz="2000" b="0" i="0">
                <a:solidFill>
                  <a:schemeClr val="bg1"/>
                </a:solidFill>
                <a:effectLst/>
                <a:latin typeface="Calibri" panose="020F0502020204030204" pitchFamily="34" charset="0"/>
                <a:cs typeface="Calibri" panose="020F0502020204030204" pitchFamily="34" charset="0"/>
              </a:rPr>
              <a:t>LUONNON MONIMUOTOISUUS-OHJELMA 2021-2030</a:t>
            </a:r>
            <a:endParaRPr lang="fi-FI" sz="2000" b="0">
              <a:solidFill>
                <a:schemeClr val="bg1"/>
              </a:solidFill>
              <a:latin typeface="Calibri" panose="020F0502020204030204" pitchFamily="34" charset="0"/>
              <a:cs typeface="Calibri" panose="020F0502020204030204" pitchFamily="34" charset="0"/>
            </a:endParaRPr>
          </a:p>
        </p:txBody>
      </p:sp>
      <p:sp>
        <p:nvSpPr>
          <p:cNvPr id="3" name="Sisällön paikkamerkki 2">
            <a:extLst>
              <a:ext uri="{FF2B5EF4-FFF2-40B4-BE49-F238E27FC236}">
                <a16:creationId xmlns:a16="http://schemas.microsoft.com/office/drawing/2014/main" id="{878D247B-094A-2609-B0DF-706629E3A31A}"/>
              </a:ext>
            </a:extLst>
          </p:cNvPr>
          <p:cNvSpPr>
            <a:spLocks noGrp="1"/>
          </p:cNvSpPr>
          <p:nvPr>
            <p:ph sz="quarter" idx="15"/>
          </p:nvPr>
        </p:nvSpPr>
        <p:spPr>
          <a:xfrm>
            <a:off x="6441884" y="2121104"/>
            <a:ext cx="4999269" cy="4163079"/>
          </a:xfrm>
        </p:spPr>
        <p:txBody>
          <a:bodyPr>
            <a:normAutofit fontScale="85000" lnSpcReduction="10000"/>
          </a:bodyPr>
          <a:lstStyle/>
          <a:p>
            <a:pPr marL="0" indent="0">
              <a:lnSpc>
                <a:spcPct val="90000"/>
              </a:lnSpc>
              <a:buClr>
                <a:schemeClr val="bg1"/>
              </a:buClr>
              <a:buFont typeface="Arial" panose="020B0604020202020204" pitchFamily="34" charset="0"/>
              <a:buNone/>
            </a:pPr>
            <a:r>
              <a:rPr lang="fi-FI">
                <a:solidFill>
                  <a:schemeClr val="bg1"/>
                </a:solidFill>
              </a:rPr>
              <a:t>TAVOITTEET</a:t>
            </a:r>
          </a:p>
          <a:p>
            <a:pPr>
              <a:lnSpc>
                <a:spcPct val="90000"/>
              </a:lnSpc>
              <a:buClr>
                <a:schemeClr val="bg1"/>
              </a:buClr>
            </a:pPr>
            <a:r>
              <a:rPr lang="fi-FI">
                <a:solidFill>
                  <a:schemeClr val="bg1"/>
                </a:solidFill>
              </a:rPr>
              <a:t>Kaupunkiluonto on monimuotoista ja ilmastonmuutokseen sopeutuvaa</a:t>
            </a:r>
          </a:p>
          <a:p>
            <a:pPr>
              <a:lnSpc>
                <a:spcPct val="90000"/>
              </a:lnSpc>
              <a:buClr>
                <a:schemeClr val="bg1"/>
              </a:buClr>
            </a:pPr>
            <a:r>
              <a:rPr lang="fi-FI">
                <a:solidFill>
                  <a:schemeClr val="bg1"/>
                </a:solidFill>
              </a:rPr>
              <a:t>Uhanalaiset luontotyypit ja lajit on turvattu</a:t>
            </a:r>
          </a:p>
          <a:p>
            <a:pPr>
              <a:lnSpc>
                <a:spcPct val="90000"/>
              </a:lnSpc>
              <a:buClr>
                <a:schemeClr val="bg1"/>
              </a:buClr>
            </a:pPr>
            <a:r>
              <a:rPr lang="fi-FI">
                <a:solidFill>
                  <a:schemeClr val="bg1"/>
                </a:solidFill>
              </a:rPr>
              <a:t>Ekologiset verkostot ovat toimivia ja kattavia</a:t>
            </a:r>
          </a:p>
          <a:p>
            <a:pPr>
              <a:lnSpc>
                <a:spcPct val="90000"/>
              </a:lnSpc>
              <a:buClr>
                <a:schemeClr val="bg1"/>
              </a:buClr>
            </a:pPr>
            <a:r>
              <a:rPr lang="fi-FI">
                <a:solidFill>
                  <a:schemeClr val="bg1"/>
                </a:solidFill>
              </a:rPr>
              <a:t>Vesistöjen ja pienvesien tila on hyvä ja niiden eliöstö monimuotoista ja elinvoimaista</a:t>
            </a:r>
          </a:p>
          <a:p>
            <a:pPr>
              <a:lnSpc>
                <a:spcPct val="90000"/>
              </a:lnSpc>
              <a:buClr>
                <a:schemeClr val="bg1"/>
              </a:buClr>
            </a:pPr>
            <a:r>
              <a:rPr lang="fi-FI">
                <a:solidFill>
                  <a:schemeClr val="bg1"/>
                </a:solidFill>
              </a:rPr>
              <a:t>Haitallisten vieraslajien torjunta on tehokasta ja toimivaa</a:t>
            </a:r>
          </a:p>
          <a:p>
            <a:pPr>
              <a:lnSpc>
                <a:spcPct val="90000"/>
              </a:lnSpc>
              <a:buClr>
                <a:schemeClr val="bg1"/>
              </a:buClr>
            </a:pPr>
            <a:r>
              <a:rPr lang="fi-FI">
                <a:solidFill>
                  <a:schemeClr val="bg1"/>
                </a:solidFill>
              </a:rPr>
              <a:t>Asukkaat ja yhteisöt tuntevat lähiluontonsa arvot ja haluavat toimia niiden hyväksi.</a:t>
            </a:r>
          </a:p>
        </p:txBody>
      </p:sp>
      <p:sp>
        <p:nvSpPr>
          <p:cNvPr id="4" name="Päivämäärän paikkamerkki 3">
            <a:extLst>
              <a:ext uri="{FF2B5EF4-FFF2-40B4-BE49-F238E27FC236}">
                <a16:creationId xmlns:a16="http://schemas.microsoft.com/office/drawing/2014/main" id="{7A60A81D-8359-0028-299A-B02BFFDEBF9E}"/>
              </a:ext>
              <a:ext uri="{C183D7F6-B498-43B3-948B-1728B52AA6E4}">
                <adec:decorative xmlns:adec="http://schemas.microsoft.com/office/drawing/2017/decorative" val="1"/>
              </a:ext>
            </a:extLst>
          </p:cNvPr>
          <p:cNvSpPr>
            <a:spLocks noGrp="1"/>
          </p:cNvSpPr>
          <p:nvPr>
            <p:ph type="dt" sz="half" idx="2"/>
          </p:nvPr>
        </p:nvSpPr>
        <p:spPr/>
        <p:txBody>
          <a:bodyPr/>
          <a:lstStyle/>
          <a:p>
            <a:fld id="{B98AD8FD-C246-E543-9B6D-EAA2BB3D7BEC}" type="datetime1">
              <a:rPr lang="fi-FI" smtClean="0">
                <a:solidFill>
                  <a:schemeClr val="bg1"/>
                </a:solidFill>
              </a:rPr>
              <a:t>12.6.2025</a:t>
            </a:fld>
            <a:endParaRPr lang="fi-FI">
              <a:solidFill>
                <a:schemeClr val="bg1"/>
              </a:solidFill>
            </a:endParaRPr>
          </a:p>
        </p:txBody>
      </p:sp>
      <p:sp>
        <p:nvSpPr>
          <p:cNvPr id="5" name="Dian numeron paikkamerkki 4">
            <a:extLst>
              <a:ext uri="{FF2B5EF4-FFF2-40B4-BE49-F238E27FC236}">
                <a16:creationId xmlns:a16="http://schemas.microsoft.com/office/drawing/2014/main" id="{CEB73776-19EA-8C99-E9A5-B5D811EBFC60}"/>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36</a:t>
            </a:fld>
            <a:endParaRPr lang="fi-FI">
              <a:solidFill>
                <a:schemeClr val="bg1"/>
              </a:solidFill>
            </a:endParaRPr>
          </a:p>
        </p:txBody>
      </p:sp>
      <p:pic>
        <p:nvPicPr>
          <p:cNvPr id="8" name="Kuva 7">
            <a:extLst>
              <a:ext uri="{FF2B5EF4-FFF2-40B4-BE49-F238E27FC236}">
                <a16:creationId xmlns:a16="http://schemas.microsoft.com/office/drawing/2014/main" id="{E9D51183-8C39-666F-0F90-194D1E674F5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9" name="Kuva 8">
            <a:extLst>
              <a:ext uri="{FF2B5EF4-FFF2-40B4-BE49-F238E27FC236}">
                <a16:creationId xmlns:a16="http://schemas.microsoft.com/office/drawing/2014/main" id="{EF949BBA-79D6-63E7-D59C-28D60A466FDF}"/>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1" name="Tekstiruutu 24">
            <a:extLst>
              <a:ext uri="{FF2B5EF4-FFF2-40B4-BE49-F238E27FC236}">
                <a16:creationId xmlns:a16="http://schemas.microsoft.com/office/drawing/2014/main" id="{328B2C36-CFC1-6BCA-5C58-CC9944D67A29}"/>
              </a:ext>
              <a:ext uri="{C183D7F6-B498-43B3-948B-1728B52AA6E4}">
                <adec:decorative xmlns:adec="http://schemas.microsoft.com/office/drawing/2017/decorative" val="1"/>
              </a:ext>
            </a:extLst>
          </p:cNvPr>
          <p:cNvSpPr txBox="1">
            <a:spLocks noChangeArrowheads="1"/>
          </p:cNvSpPr>
          <p:nvPr/>
        </p:nvSpPr>
        <p:spPr bwMode="auto">
          <a:xfrm>
            <a:off x="6222541"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529763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81527-8CA0-D729-B1B9-CE61941B0EF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DA330D6-5AAE-FDB8-8E27-E61972C73199}"/>
              </a:ext>
              <a:ext uri="{C183D7F6-B498-43B3-948B-1728B52AA6E4}">
                <adec:decorative xmlns:adec="http://schemas.microsoft.com/office/drawing/2017/decorative" val="1"/>
              </a:ext>
            </a:extLst>
          </p:cNvPr>
          <p:cNvSpPr/>
          <p:nvPr/>
        </p:nvSpPr>
        <p:spPr>
          <a:xfrm>
            <a:off x="5720576" y="0"/>
            <a:ext cx="6471424" cy="6858000"/>
          </a:xfrm>
          <a:prstGeom prst="rect">
            <a:avLst/>
          </a:prstGeom>
          <a:solidFill>
            <a:schemeClr val="tx2">
              <a:lumMod val="25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6" name="Otsikko 5">
            <a:extLst>
              <a:ext uri="{FF2B5EF4-FFF2-40B4-BE49-F238E27FC236}">
                <a16:creationId xmlns:a16="http://schemas.microsoft.com/office/drawing/2014/main" id="{F6A88895-D029-AD73-D694-BAAB2AFFF661}"/>
              </a:ext>
            </a:extLst>
          </p:cNvPr>
          <p:cNvSpPr>
            <a:spLocks noGrp="1"/>
          </p:cNvSpPr>
          <p:nvPr>
            <p:ph type="title"/>
          </p:nvPr>
        </p:nvSpPr>
        <p:spPr>
          <a:xfrm>
            <a:off x="6441884" y="1071676"/>
            <a:ext cx="5750116" cy="1060926"/>
          </a:xfrm>
        </p:spPr>
        <p:txBody>
          <a:bodyPr/>
          <a:lstStyle/>
          <a:p>
            <a:r>
              <a:rPr lang="fi-FI" sz="4200"/>
              <a:t>Viiden tähden keskusta </a:t>
            </a:r>
            <a:br>
              <a:rPr lang="fi-FI" sz="4200"/>
            </a:br>
            <a:r>
              <a:rPr lang="fi-FI" sz="2400" b="0"/>
              <a:t>-KEHITYSOHJELMA</a:t>
            </a:r>
          </a:p>
        </p:txBody>
      </p:sp>
      <p:sp>
        <p:nvSpPr>
          <p:cNvPr id="7" name="Sisällön paikkamerkki 6">
            <a:extLst>
              <a:ext uri="{FF2B5EF4-FFF2-40B4-BE49-F238E27FC236}">
                <a16:creationId xmlns:a16="http://schemas.microsoft.com/office/drawing/2014/main" id="{B489AD8F-ABEB-ECA2-BDA4-5AF56C6C2E2C}"/>
              </a:ext>
            </a:extLst>
          </p:cNvPr>
          <p:cNvSpPr>
            <a:spLocks noGrp="1"/>
          </p:cNvSpPr>
          <p:nvPr>
            <p:ph sz="quarter" idx="15"/>
          </p:nvPr>
        </p:nvSpPr>
        <p:spPr>
          <a:xfrm>
            <a:off x="6441884" y="2250603"/>
            <a:ext cx="5067300" cy="4008430"/>
          </a:xfrm>
        </p:spPr>
        <p:txBody>
          <a:bodyPr>
            <a:normAutofit/>
          </a:bodyPr>
          <a:lstStyle/>
          <a:p>
            <a:pPr marL="0" indent="0">
              <a:spcBef>
                <a:spcPts val="400"/>
              </a:spcBef>
              <a:buNone/>
            </a:pPr>
            <a:r>
              <a:rPr lang="fi-FI"/>
              <a:t>Uudistaa Tampereen keskustaa palvelemaan yhä useampia </a:t>
            </a:r>
            <a:br>
              <a:rPr lang="fi-FI"/>
            </a:br>
            <a:r>
              <a:rPr lang="fi-FI"/>
              <a:t>asukkaita ja yrityksiä.</a:t>
            </a:r>
          </a:p>
          <a:p>
            <a:pPr marL="0" indent="0">
              <a:spcBef>
                <a:spcPts val="400"/>
              </a:spcBef>
              <a:buNone/>
            </a:pPr>
            <a:r>
              <a:rPr lang="fi-FI"/>
              <a:t>Toteuttaa keskustaan uusia asuin- ja virkistysalueita, toimi- ja liiketiloja </a:t>
            </a:r>
            <a:br>
              <a:rPr lang="fi-FI"/>
            </a:br>
            <a:r>
              <a:rPr lang="fi-FI"/>
              <a:t>sekä tapahtumapaikkoja.</a:t>
            </a:r>
          </a:p>
          <a:p>
            <a:pPr marL="0" indent="0">
              <a:spcBef>
                <a:spcPts val="400"/>
              </a:spcBef>
              <a:buNone/>
            </a:pPr>
            <a:br>
              <a:rPr lang="fi-FI"/>
            </a:br>
            <a:r>
              <a:rPr lang="fi-FI"/>
              <a:t>Vuonna 2040 Tampere erottuu edistyksellisen, elämyksellisen ja omaleimaisen keskustan ansiosta.</a:t>
            </a:r>
          </a:p>
        </p:txBody>
      </p:sp>
      <p:sp>
        <p:nvSpPr>
          <p:cNvPr id="10" name="Ellipsi 9">
            <a:extLst>
              <a:ext uri="{FF2B5EF4-FFF2-40B4-BE49-F238E27FC236}">
                <a16:creationId xmlns:a16="http://schemas.microsoft.com/office/drawing/2014/main" id="{2D60BFE4-6AC9-57B0-C0DA-1C591774875A}"/>
              </a:ext>
              <a:ext uri="{C183D7F6-B498-43B3-948B-1728B52AA6E4}">
                <adec:decorative xmlns:adec="http://schemas.microsoft.com/office/drawing/2017/decorative" val="1"/>
              </a:ext>
            </a:extLst>
          </p:cNvPr>
          <p:cNvSpPr/>
          <p:nvPr/>
        </p:nvSpPr>
        <p:spPr>
          <a:xfrm>
            <a:off x="1234526" y="391647"/>
            <a:ext cx="1741953" cy="174195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a:solidFill>
                <a:schemeClr val="bg2">
                  <a:lumMod val="75000"/>
                </a:schemeClr>
              </a:solidFill>
            </a:endParaRPr>
          </a:p>
        </p:txBody>
      </p:sp>
      <p:pic>
        <p:nvPicPr>
          <p:cNvPr id="16" name="Kuva 15">
            <a:extLst>
              <a:ext uri="{FF2B5EF4-FFF2-40B4-BE49-F238E27FC236}">
                <a16:creationId xmlns:a16="http://schemas.microsoft.com/office/drawing/2014/main" id="{2444C749-AA1D-D4EA-E01E-AC84C0E408F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pic>
        <p:nvPicPr>
          <p:cNvPr id="18" name="Kuva 17">
            <a:extLst>
              <a:ext uri="{FF2B5EF4-FFF2-40B4-BE49-F238E27FC236}">
                <a16:creationId xmlns:a16="http://schemas.microsoft.com/office/drawing/2014/main" id="{FB56FDB2-D947-9F55-4060-D7538F6BEB0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4" name="Päivämäärän paikkamerkki 3">
            <a:extLst>
              <a:ext uri="{FF2B5EF4-FFF2-40B4-BE49-F238E27FC236}">
                <a16:creationId xmlns:a16="http://schemas.microsoft.com/office/drawing/2014/main" id="{1AC93EF3-18F3-5ED6-F7BD-B2C969376C70}"/>
              </a:ext>
              <a:ext uri="{C183D7F6-B498-43B3-948B-1728B52AA6E4}">
                <adec:decorative xmlns:adec="http://schemas.microsoft.com/office/drawing/2017/decorative" val="1"/>
              </a:ext>
            </a:extLst>
          </p:cNvPr>
          <p:cNvSpPr>
            <a:spLocks noGrp="1"/>
          </p:cNvSpPr>
          <p:nvPr>
            <p:ph type="dt" sz="half" idx="2"/>
          </p:nvPr>
        </p:nvSpPr>
        <p:spPr/>
        <p:txBody>
          <a:bodyPr/>
          <a:lstStyle/>
          <a:p>
            <a:fld id="{54B9CE44-3E5F-DC4D-BB0D-E21249BF47D5}" type="datetime1">
              <a:rPr lang="fi-FI" smtClean="0"/>
              <a:t>12.6.2025</a:t>
            </a:fld>
            <a:endParaRPr lang="fi-FI"/>
          </a:p>
        </p:txBody>
      </p:sp>
      <p:sp>
        <p:nvSpPr>
          <p:cNvPr id="5" name="Dian numeron paikkamerkki 4">
            <a:extLst>
              <a:ext uri="{FF2B5EF4-FFF2-40B4-BE49-F238E27FC236}">
                <a16:creationId xmlns:a16="http://schemas.microsoft.com/office/drawing/2014/main" id="{A00761E2-CC6A-00A7-DCE4-34F5B289400F}"/>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37</a:t>
            </a:fld>
            <a:endParaRPr lang="fi-FI"/>
          </a:p>
        </p:txBody>
      </p:sp>
      <p:sp>
        <p:nvSpPr>
          <p:cNvPr id="19" name="Tekstiruutu 24">
            <a:extLst>
              <a:ext uri="{FF2B5EF4-FFF2-40B4-BE49-F238E27FC236}">
                <a16:creationId xmlns:a16="http://schemas.microsoft.com/office/drawing/2014/main" id="{6EC516F0-4E14-6A40-CD11-2B29E5F7D1F8}"/>
              </a:ext>
              <a:ext uri="{C183D7F6-B498-43B3-948B-1728B52AA6E4}">
                <adec:decorative xmlns:adec="http://schemas.microsoft.com/office/drawing/2017/decorative" val="1"/>
              </a:ext>
            </a:extLst>
          </p:cNvPr>
          <p:cNvSpPr txBox="1">
            <a:spLocks noChangeArrowheads="1"/>
          </p:cNvSpPr>
          <p:nvPr/>
        </p:nvSpPr>
        <p:spPr bwMode="auto">
          <a:xfrm>
            <a:off x="3645803" y="6388993"/>
            <a:ext cx="2343871" cy="281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lvl="0" algn="l" eaLnBrk="1" hangingPunct="1">
              <a:spcBef>
                <a:spcPct val="0"/>
              </a:spcBef>
              <a:buClrTx/>
              <a:buNone/>
              <a:defRPr/>
            </a:pP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Kuva: </a:t>
            </a:r>
            <a:r>
              <a:rPr lang="fi-FI" sz="1200">
                <a:solidFill>
                  <a:srgbClr val="FFFFFF"/>
                </a:solidFill>
                <a:latin typeface="Calibri" panose="020F0502020204030204"/>
              </a:rPr>
              <a:t>Arkkitehtitoimisto NOAN</a:t>
            </a:r>
            <a:endParaRPr kumimoji="0" lang="fi-FI"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8" name="Ellipsi 9">
            <a:extLst>
              <a:ext uri="{FF2B5EF4-FFF2-40B4-BE49-F238E27FC236}">
                <a16:creationId xmlns:a16="http://schemas.microsoft.com/office/drawing/2014/main" id="{332454FE-1A8C-873E-A860-43560A553BB6}"/>
              </a:ext>
              <a:ext uri="{C183D7F6-B498-43B3-948B-1728B52AA6E4}">
                <adec:decorative xmlns:adec="http://schemas.microsoft.com/office/drawing/2017/decorative" val="1"/>
              </a:ext>
            </a:extLst>
          </p:cNvPr>
          <p:cNvSpPr/>
          <p:nvPr/>
        </p:nvSpPr>
        <p:spPr>
          <a:xfrm>
            <a:off x="2617816" y="189861"/>
            <a:ext cx="1089403" cy="108940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a:solidFill>
                <a:schemeClr val="bg2">
                  <a:lumMod val="75000"/>
                </a:schemeClr>
              </a:solidFill>
            </a:endParaRPr>
          </a:p>
        </p:txBody>
      </p:sp>
      <p:sp>
        <p:nvSpPr>
          <p:cNvPr id="9" name="Ellipsi 9">
            <a:extLst>
              <a:ext uri="{FF2B5EF4-FFF2-40B4-BE49-F238E27FC236}">
                <a16:creationId xmlns:a16="http://schemas.microsoft.com/office/drawing/2014/main" id="{811E66A9-AE26-DD03-B9BF-CC80C5A88DDF}"/>
              </a:ext>
              <a:ext uri="{C183D7F6-B498-43B3-948B-1728B52AA6E4}">
                <adec:decorative xmlns:adec="http://schemas.microsoft.com/office/drawing/2017/decorative" val="1"/>
              </a:ext>
            </a:extLst>
          </p:cNvPr>
          <p:cNvSpPr/>
          <p:nvPr/>
        </p:nvSpPr>
        <p:spPr>
          <a:xfrm>
            <a:off x="557006" y="1279222"/>
            <a:ext cx="1089403" cy="108940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a:solidFill>
                <a:schemeClr val="bg2">
                  <a:lumMod val="75000"/>
                </a:schemeClr>
              </a:solidFill>
            </a:endParaRPr>
          </a:p>
        </p:txBody>
      </p:sp>
      <p:sp>
        <p:nvSpPr>
          <p:cNvPr id="11" name="Otsikko 7">
            <a:extLst>
              <a:ext uri="{FF2B5EF4-FFF2-40B4-BE49-F238E27FC236}">
                <a16:creationId xmlns:a16="http://schemas.microsoft.com/office/drawing/2014/main" id="{86148A8C-745B-DADA-813B-450195AA758E}"/>
              </a:ext>
            </a:extLst>
          </p:cNvPr>
          <p:cNvSpPr txBox="1">
            <a:spLocks/>
          </p:cNvSpPr>
          <p:nvPr/>
        </p:nvSpPr>
        <p:spPr>
          <a:xfrm>
            <a:off x="1148332" y="821519"/>
            <a:ext cx="1957932" cy="971839"/>
          </a:xfrm>
          <a:prstGeom prst="rect">
            <a:avLst/>
          </a:prstGeom>
          <a:noFill/>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defRPr/>
            </a:pPr>
            <a:r>
              <a:rPr kumimoji="0" lang="fi-FI" sz="4200" b="1" i="0" u="none" strike="noStrike" kern="1200" cap="none" spc="0" normalizeH="0" baseline="0" noProof="0">
                <a:ln>
                  <a:noFill/>
                </a:ln>
                <a:solidFill>
                  <a:srgbClr val="5BCBEB"/>
                </a:solidFill>
                <a:effectLst/>
                <a:uLnTx/>
                <a:uFillTx/>
                <a:latin typeface="Montserrat" pitchFamily="2" charset="77"/>
              </a:rPr>
              <a:t>2040</a:t>
            </a:r>
            <a:r>
              <a:rPr kumimoji="0" lang="fi-FI" sz="4200" b="1" i="0" u="none" strike="noStrike" kern="1200" cap="none" spc="0" normalizeH="0" baseline="0" noProof="0">
                <a:ln>
                  <a:noFill/>
                </a:ln>
                <a:solidFill>
                  <a:srgbClr val="FFFFFF"/>
                </a:solidFill>
                <a:effectLst/>
                <a:uLnTx/>
                <a:uFillTx/>
                <a:latin typeface="Montserrat" pitchFamily="2" charset="77"/>
              </a:rPr>
              <a:t> </a:t>
            </a:r>
            <a:br>
              <a:rPr kumimoji="0" lang="fi-FI" sz="4200" b="1" i="0" u="none" strike="noStrike" kern="1200" cap="none" spc="0" normalizeH="0" baseline="0" noProof="0">
                <a:ln>
                  <a:noFill/>
                </a:ln>
                <a:solidFill>
                  <a:srgbClr val="FFFFFF"/>
                </a:solidFill>
                <a:effectLst/>
                <a:uLnTx/>
                <a:uFillTx/>
                <a:latin typeface="Montserrat" pitchFamily="2" charset="77"/>
              </a:rPr>
            </a:br>
            <a:r>
              <a:rPr lang="fi-FI" sz="1800" b="0">
                <a:solidFill>
                  <a:srgbClr val="FFFFFF"/>
                </a:solidFill>
              </a:rPr>
              <a:t>55 000 uutta</a:t>
            </a:r>
          </a:p>
        </p:txBody>
      </p:sp>
      <p:sp>
        <p:nvSpPr>
          <p:cNvPr id="15" name="TextBox 14">
            <a:extLst>
              <a:ext uri="{FF2B5EF4-FFF2-40B4-BE49-F238E27FC236}">
                <a16:creationId xmlns:a16="http://schemas.microsoft.com/office/drawing/2014/main" id="{CB573C6E-616E-7AD4-329B-CA10C087E650}"/>
              </a:ext>
            </a:extLst>
          </p:cNvPr>
          <p:cNvSpPr txBox="1"/>
          <p:nvPr/>
        </p:nvSpPr>
        <p:spPr>
          <a:xfrm>
            <a:off x="622005" y="1629959"/>
            <a:ext cx="1079205" cy="369332"/>
          </a:xfrm>
          <a:prstGeom prst="rect">
            <a:avLst/>
          </a:prstGeom>
          <a:noFill/>
          <a:effectLst/>
        </p:spPr>
        <p:txBody>
          <a:bodyPr wrap="square">
            <a:spAutoFit/>
          </a:bodyPr>
          <a:lstStyle/>
          <a:p>
            <a:r>
              <a:rPr lang="fi-FI" sz="1800" b="0">
                <a:solidFill>
                  <a:srgbClr val="FFFFFF"/>
                </a:solidFill>
              </a:rPr>
              <a:t>asukasta</a:t>
            </a:r>
            <a:endParaRPr lang="en-FI"/>
          </a:p>
        </p:txBody>
      </p:sp>
      <p:sp>
        <p:nvSpPr>
          <p:cNvPr id="20" name="TextBox 19">
            <a:extLst>
              <a:ext uri="{FF2B5EF4-FFF2-40B4-BE49-F238E27FC236}">
                <a16:creationId xmlns:a16="http://schemas.microsoft.com/office/drawing/2014/main" id="{1919EF5D-D992-EAC4-FC83-3311DA386136}"/>
              </a:ext>
            </a:extLst>
          </p:cNvPr>
          <p:cNvSpPr txBox="1"/>
          <p:nvPr/>
        </p:nvSpPr>
        <p:spPr>
          <a:xfrm>
            <a:off x="2571306" y="566701"/>
            <a:ext cx="1249325" cy="369332"/>
          </a:xfrm>
          <a:prstGeom prst="rect">
            <a:avLst/>
          </a:prstGeom>
          <a:noFill/>
          <a:effectLst/>
        </p:spPr>
        <p:txBody>
          <a:bodyPr wrap="square">
            <a:spAutoFit/>
          </a:bodyPr>
          <a:lstStyle/>
          <a:p>
            <a:r>
              <a:rPr lang="fi-FI" sz="1800" b="0">
                <a:solidFill>
                  <a:srgbClr val="FFFFFF"/>
                </a:solidFill>
              </a:rPr>
              <a:t>työpaikkaa</a:t>
            </a:r>
            <a:endParaRPr lang="en-FI"/>
          </a:p>
        </p:txBody>
      </p:sp>
    </p:spTree>
    <p:extLst>
      <p:ext uri="{BB962C8B-B14F-4D97-AF65-F5344CB8AC3E}">
        <p14:creationId xmlns:p14="http://schemas.microsoft.com/office/powerpoint/2010/main" val="23097534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10" descr="Ilmasta kuvattu havainnekuva Tampereen keskustan tulevista rakennuksista Kannen alueelta.">
            <a:extLst>
              <a:ext uri="{FF2B5EF4-FFF2-40B4-BE49-F238E27FC236}">
                <a16:creationId xmlns:a16="http://schemas.microsoft.com/office/drawing/2014/main" id="{6894D1D2-47EE-34BA-A0BF-56878B0C95AC}"/>
              </a:ext>
              <a:ext uri="{C183D7F6-B498-43B3-948B-1728B52AA6E4}">
                <adec:decorative xmlns:adec="http://schemas.microsoft.com/office/drawing/2017/decorative" val="0"/>
              </a:ext>
            </a:extLst>
          </p:cNvPr>
          <p:cNvSpPr>
            <a:spLocks noChangeAspect="1"/>
          </p:cNvSpPr>
          <p:nvPr/>
        </p:nvSpPr>
        <p:spPr>
          <a:xfrm>
            <a:off x="0" y="0"/>
            <a:ext cx="6010507" cy="6858000"/>
          </a:xfrm>
          <a:prstGeom prst="rect">
            <a:avLst/>
          </a:pr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E01D4FC9-3E38-62F6-9FBE-6019A8440A57}"/>
              </a:ext>
            </a:extLst>
          </p:cNvPr>
          <p:cNvSpPr>
            <a:spLocks noGrp="1"/>
          </p:cNvSpPr>
          <p:nvPr>
            <p:ph type="title"/>
          </p:nvPr>
        </p:nvSpPr>
        <p:spPr>
          <a:xfrm>
            <a:off x="6467708" y="1071676"/>
            <a:ext cx="9924584" cy="1747222"/>
          </a:xfrm>
        </p:spPr>
        <p:txBody>
          <a:bodyPr/>
          <a:lstStyle/>
          <a:p>
            <a:r>
              <a:rPr lang="fi-FI" sz="4200"/>
              <a:t>Innovatiivisia hankkeita </a:t>
            </a:r>
            <a:br>
              <a:rPr lang="fi-FI" sz="4200"/>
            </a:br>
            <a:r>
              <a:rPr lang="fi-FI" sz="4200"/>
              <a:t>elävään ja viihtyisään </a:t>
            </a:r>
            <a:br>
              <a:rPr lang="fi-FI" sz="4200"/>
            </a:br>
            <a:r>
              <a:rPr lang="fi-FI" sz="4200"/>
              <a:t>keskustaan:</a:t>
            </a:r>
          </a:p>
        </p:txBody>
      </p:sp>
      <p:sp>
        <p:nvSpPr>
          <p:cNvPr id="7" name="Sisällön paikkamerkki 6">
            <a:extLst>
              <a:ext uri="{FF2B5EF4-FFF2-40B4-BE49-F238E27FC236}">
                <a16:creationId xmlns:a16="http://schemas.microsoft.com/office/drawing/2014/main" id="{E62CBB8E-3409-7232-5388-C7842DB8AD1C}"/>
              </a:ext>
            </a:extLst>
          </p:cNvPr>
          <p:cNvSpPr>
            <a:spLocks noGrp="1"/>
          </p:cNvSpPr>
          <p:nvPr>
            <p:ph sz="quarter" idx="15"/>
          </p:nvPr>
        </p:nvSpPr>
        <p:spPr>
          <a:xfrm>
            <a:off x="6536627" y="2783492"/>
            <a:ext cx="5067300" cy="4074508"/>
          </a:xfrm>
        </p:spPr>
        <p:txBody>
          <a:bodyPr vert="horz" lIns="91440" tIns="45720" rIns="91440" bIns="45720" rtlCol="0" anchor="t">
            <a:normAutofit/>
          </a:bodyPr>
          <a:lstStyle/>
          <a:p>
            <a:pPr>
              <a:lnSpc>
                <a:spcPct val="90000"/>
              </a:lnSpc>
              <a:spcBef>
                <a:spcPts val="400"/>
              </a:spcBef>
            </a:pPr>
            <a:r>
              <a:rPr lang="fi-FI" sz="2000" dirty="0"/>
              <a:t>Asemakorttelit: </a:t>
            </a:r>
            <a:br>
              <a:rPr lang="fi-FI" sz="2000" dirty="0"/>
            </a:br>
            <a:r>
              <a:rPr lang="fi-FI" sz="2000" dirty="0"/>
              <a:t>Asemakeskus ja Nokia </a:t>
            </a:r>
            <a:r>
              <a:rPr lang="fi-FI" sz="2000" dirty="0" err="1"/>
              <a:t>Arena</a:t>
            </a:r>
            <a:endParaRPr lang="fi-FI" sz="2000" dirty="0"/>
          </a:p>
          <a:p>
            <a:pPr>
              <a:lnSpc>
                <a:spcPct val="90000"/>
              </a:lnSpc>
              <a:spcBef>
                <a:spcPts val="400"/>
              </a:spcBef>
            </a:pPr>
            <a:r>
              <a:rPr lang="fi-FI" sz="2000" dirty="0"/>
              <a:t>Ranta-Tampella</a:t>
            </a:r>
            <a:endParaRPr lang="fi-FI" sz="2000" dirty="0">
              <a:ea typeface="Calibri" panose="020F0502020204030204"/>
              <a:cs typeface="Calibri" panose="020F0502020204030204"/>
            </a:endParaRPr>
          </a:p>
          <a:p>
            <a:pPr>
              <a:lnSpc>
                <a:spcPct val="90000"/>
              </a:lnSpc>
              <a:spcBef>
                <a:spcPts val="400"/>
              </a:spcBef>
            </a:pPr>
            <a:r>
              <a:rPr lang="fi-FI" sz="2000" dirty="0"/>
              <a:t>Läntisen keskusta-alueen </a:t>
            </a:r>
            <a:br>
              <a:rPr lang="fi-FI" sz="2000" dirty="0"/>
            </a:br>
            <a:r>
              <a:rPr lang="fi-FI" sz="2000" dirty="0"/>
              <a:t>kehityskokonaisuus</a:t>
            </a:r>
            <a:endParaRPr lang="fi-FI" sz="2000" dirty="0">
              <a:ea typeface="Calibri"/>
              <a:cs typeface="Calibri"/>
            </a:endParaRPr>
          </a:p>
          <a:p>
            <a:pPr>
              <a:lnSpc>
                <a:spcPct val="90000"/>
              </a:lnSpc>
              <a:spcBef>
                <a:spcPts val="400"/>
              </a:spcBef>
            </a:pPr>
            <a:r>
              <a:rPr lang="fi-FI" sz="2000" dirty="0" err="1"/>
              <a:t>Viinikanlahden</a:t>
            </a:r>
            <a:r>
              <a:rPr lang="fi-FI" sz="2000" dirty="0"/>
              <a:t> alue</a:t>
            </a:r>
            <a:endParaRPr lang="fi-FI" sz="2000" dirty="0">
              <a:ea typeface="Calibri"/>
              <a:cs typeface="Calibri"/>
            </a:endParaRPr>
          </a:p>
          <a:p>
            <a:pPr>
              <a:lnSpc>
                <a:spcPct val="90000"/>
              </a:lnSpc>
              <a:spcBef>
                <a:spcPts val="400"/>
              </a:spcBef>
            </a:pPr>
            <a:r>
              <a:rPr lang="fi-FI" sz="2000" dirty="0"/>
              <a:t>Särkänniemen alue</a:t>
            </a:r>
            <a:endParaRPr lang="fi-FI" sz="2000" dirty="0">
              <a:ea typeface="Calibri"/>
              <a:cs typeface="Calibri"/>
            </a:endParaRPr>
          </a:p>
          <a:p>
            <a:pPr>
              <a:lnSpc>
                <a:spcPct val="90000"/>
              </a:lnSpc>
              <a:spcBef>
                <a:spcPts val="400"/>
              </a:spcBef>
            </a:pPr>
            <a:r>
              <a:rPr lang="fi-FI" sz="2000" dirty="0"/>
              <a:t>Tullin alue</a:t>
            </a:r>
            <a:endParaRPr lang="fi-FI" sz="2000" dirty="0">
              <a:ea typeface="Calibri"/>
              <a:cs typeface="Calibri"/>
            </a:endParaRPr>
          </a:p>
          <a:p>
            <a:pPr>
              <a:lnSpc>
                <a:spcPct val="90000"/>
              </a:lnSpc>
              <a:spcBef>
                <a:spcPts val="400"/>
              </a:spcBef>
            </a:pPr>
            <a:r>
              <a:rPr lang="fi-FI" sz="2000" dirty="0"/>
              <a:t>Kulttuurikehä</a:t>
            </a:r>
            <a:endParaRPr lang="fi-FI" sz="2000" dirty="0">
              <a:ea typeface="Calibri"/>
              <a:cs typeface="Calibri"/>
            </a:endParaRPr>
          </a:p>
          <a:p>
            <a:pPr>
              <a:lnSpc>
                <a:spcPct val="90000"/>
              </a:lnSpc>
              <a:spcBef>
                <a:spcPts val="400"/>
              </a:spcBef>
            </a:pPr>
            <a:r>
              <a:rPr lang="fi-FI" sz="2000" dirty="0"/>
              <a:t>Tammerkosken valaisu</a:t>
            </a:r>
            <a:endParaRPr lang="fi-FI" sz="2000" dirty="0">
              <a:ea typeface="Calibri"/>
              <a:cs typeface="Calibri"/>
            </a:endParaRPr>
          </a:p>
          <a:p>
            <a:pPr>
              <a:lnSpc>
                <a:spcPct val="90000"/>
              </a:lnSpc>
              <a:spcBef>
                <a:spcPts val="400"/>
              </a:spcBef>
            </a:pPr>
            <a:r>
              <a:rPr lang="fi-FI" sz="2000" dirty="0"/>
              <a:t>Maanalainen pysäköinti</a:t>
            </a:r>
            <a:endParaRPr lang="fi-FI" sz="2000" dirty="0">
              <a:ea typeface="Calibri"/>
              <a:cs typeface="Calibri"/>
            </a:endParaRPr>
          </a:p>
        </p:txBody>
      </p:sp>
      <p:sp>
        <p:nvSpPr>
          <p:cNvPr id="4" name="Päivämäärän paikkamerkki 3">
            <a:extLst>
              <a:ext uri="{FF2B5EF4-FFF2-40B4-BE49-F238E27FC236}">
                <a16:creationId xmlns:a16="http://schemas.microsoft.com/office/drawing/2014/main" id="{CF8347A7-E9B0-356D-99D4-F1CAF2768272}"/>
              </a:ext>
              <a:ext uri="{C183D7F6-B498-43B3-948B-1728B52AA6E4}">
                <adec:decorative xmlns:adec="http://schemas.microsoft.com/office/drawing/2017/decorative" val="1"/>
              </a:ext>
            </a:extLst>
          </p:cNvPr>
          <p:cNvSpPr>
            <a:spLocks noGrp="1"/>
          </p:cNvSpPr>
          <p:nvPr>
            <p:ph type="dt" sz="half" idx="2"/>
          </p:nvPr>
        </p:nvSpPr>
        <p:spPr/>
        <p:txBody>
          <a:bodyPr/>
          <a:lstStyle/>
          <a:p>
            <a:fld id="{380EF90C-97FC-4F4E-B1FF-06AF999A63F9}" type="datetime1">
              <a:rPr lang="fi-FI" smtClean="0"/>
              <a:t>12.6.2025</a:t>
            </a:fld>
            <a:endParaRPr lang="fi-FI"/>
          </a:p>
        </p:txBody>
      </p:sp>
      <p:sp>
        <p:nvSpPr>
          <p:cNvPr id="5" name="Dian numeron paikkamerkki 4">
            <a:extLst>
              <a:ext uri="{FF2B5EF4-FFF2-40B4-BE49-F238E27FC236}">
                <a16:creationId xmlns:a16="http://schemas.microsoft.com/office/drawing/2014/main" id="{0D359E0A-CFB8-3F5A-9E41-07F3FEFDEFE7}"/>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38</a:t>
            </a:fld>
            <a:endParaRPr lang="fi-FI"/>
          </a:p>
        </p:txBody>
      </p:sp>
      <p:pic>
        <p:nvPicPr>
          <p:cNvPr id="9" name="Kuva 8">
            <a:extLst>
              <a:ext uri="{FF2B5EF4-FFF2-40B4-BE49-F238E27FC236}">
                <a16:creationId xmlns:a16="http://schemas.microsoft.com/office/drawing/2014/main" id="{C160724B-AEE1-204D-DD8B-A6D49F87AD3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1" name="Tekstiruutu 24">
            <a:extLst>
              <a:ext uri="{FF2B5EF4-FFF2-40B4-BE49-F238E27FC236}">
                <a16:creationId xmlns:a16="http://schemas.microsoft.com/office/drawing/2014/main" id="{4DB60345-2ED6-06B7-F9E9-C30231C2927A}"/>
              </a:ext>
              <a:ext uri="{C183D7F6-B498-43B3-948B-1728B52AA6E4}">
                <adec:decorative xmlns:adec="http://schemas.microsoft.com/office/drawing/2017/decorative" val="1"/>
              </a:ext>
            </a:extLst>
          </p:cNvPr>
          <p:cNvSpPr txBox="1">
            <a:spLocks noChangeArrowheads="1"/>
          </p:cNvSpPr>
          <p:nvPr/>
        </p:nvSpPr>
        <p:spPr bwMode="auto">
          <a:xfrm>
            <a:off x="3562860" y="6366868"/>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Kuva: </a:t>
            </a:r>
            <a:r>
              <a:rPr kumimoji="0" lang="fi-FI"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Tampereen kaupunki</a:t>
            </a:r>
          </a:p>
        </p:txBody>
      </p:sp>
    </p:spTree>
    <p:extLst>
      <p:ext uri="{BB962C8B-B14F-4D97-AF65-F5344CB8AC3E}">
        <p14:creationId xmlns:p14="http://schemas.microsoft.com/office/powerpoint/2010/main" val="35031778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Kuva 17">
            <a:extLst>
              <a:ext uri="{FF2B5EF4-FFF2-40B4-BE49-F238E27FC236}">
                <a16:creationId xmlns:a16="http://schemas.microsoft.com/office/drawing/2014/main" id="{6DAC36C6-DB59-1AC0-8CCA-8F2416CCDAE5}"/>
              </a:ext>
            </a:extLst>
          </p:cNvPr>
          <p:cNvPicPr>
            <a:picLocks noChangeAspect="1"/>
          </p:cNvPicPr>
          <p:nvPr/>
        </p:nvPicPr>
        <p:blipFill>
          <a:blip r:embed="rId3">
            <a:extLst>
              <a:ext uri="{28A0092B-C50C-407E-A947-70E740481C1C}">
                <a14:useLocalDpi xmlns:a14="http://schemas.microsoft.com/office/drawing/2010/main" val="0"/>
              </a:ext>
            </a:extLst>
          </a:blip>
          <a:srcRect l="6725" r="29804" b="9879"/>
          <a:stretch/>
        </p:blipFill>
        <p:spPr>
          <a:xfrm>
            <a:off x="-201478" y="1"/>
            <a:ext cx="6374114" cy="6858000"/>
          </a:xfrm>
          <a:prstGeom prst="rect">
            <a:avLst/>
          </a:prstGeom>
        </p:spPr>
      </p:pic>
      <p:sp>
        <p:nvSpPr>
          <p:cNvPr id="6" name="Otsikko 5">
            <a:extLst>
              <a:ext uri="{FF2B5EF4-FFF2-40B4-BE49-F238E27FC236}">
                <a16:creationId xmlns:a16="http://schemas.microsoft.com/office/drawing/2014/main" id="{E01D4FC9-3E38-62F6-9FBE-6019A8440A57}"/>
              </a:ext>
            </a:extLst>
          </p:cNvPr>
          <p:cNvSpPr>
            <a:spLocks noGrp="1"/>
          </p:cNvSpPr>
          <p:nvPr>
            <p:ph type="title"/>
          </p:nvPr>
        </p:nvSpPr>
        <p:spPr>
          <a:xfrm>
            <a:off x="6277140" y="621864"/>
            <a:ext cx="10797021" cy="1399949"/>
          </a:xfrm>
        </p:spPr>
        <p:txBody>
          <a:bodyPr/>
          <a:lstStyle/>
          <a:p>
            <a:r>
              <a:rPr lang="fi-FI" sz="2200" b="0" dirty="0"/>
              <a:t>ASEMAKORTTELIT  – </a:t>
            </a:r>
            <a:br>
              <a:rPr lang="fi-FI" dirty="0"/>
            </a:br>
            <a:r>
              <a:rPr lang="fi-FI" dirty="0">
                <a:ea typeface="+mj-lt"/>
                <a:cs typeface="+mj-lt"/>
              </a:rPr>
              <a:t>Uusi ihmisten ja elämän </a:t>
            </a:r>
            <a:br>
              <a:rPr lang="fi-FI" dirty="0">
                <a:ea typeface="+mj-lt"/>
                <a:cs typeface="+mj-lt"/>
              </a:rPr>
            </a:br>
            <a:r>
              <a:rPr lang="fi-FI" dirty="0">
                <a:ea typeface="+mj-lt"/>
                <a:cs typeface="+mj-lt"/>
              </a:rPr>
              <a:t>alue keskellä kaupunkia</a:t>
            </a:r>
            <a:endParaRPr lang="fi-FI" sz="3700" dirty="0">
              <a:ea typeface="Calibri"/>
              <a:cs typeface="Calibri"/>
            </a:endParaRPr>
          </a:p>
        </p:txBody>
      </p:sp>
      <p:sp>
        <p:nvSpPr>
          <p:cNvPr id="4" name="Päivämäärän paikkamerkki 3">
            <a:extLst>
              <a:ext uri="{FF2B5EF4-FFF2-40B4-BE49-F238E27FC236}">
                <a16:creationId xmlns:a16="http://schemas.microsoft.com/office/drawing/2014/main" id="{CF8347A7-E9B0-356D-99D4-F1CAF2768272}"/>
              </a:ext>
              <a:ext uri="{C183D7F6-B498-43B3-948B-1728B52AA6E4}">
                <adec:decorative xmlns:adec="http://schemas.microsoft.com/office/drawing/2017/decorative" val="1"/>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93E99-BEB8-3847-BCA8-02E3739E7283}" type="datetime1">
              <a:rPr kumimoji="0" lang="fi-FI" sz="1200" b="0" i="0" u="none" strike="noStrike" kern="1200" cap="none" spc="0" normalizeH="0" baseline="0" noProof="0" smtClean="0">
                <a:ln>
                  <a:noFill/>
                </a:ln>
                <a:solidFill>
                  <a:srgbClr val="21212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12.6.2025</a:t>
            </a:fld>
            <a:endParaRPr kumimoji="0" lang="fi-FI" sz="1200" b="0" i="0" u="none" strike="noStrike" kern="1200" cap="none" spc="0" normalizeH="0" baseline="0" noProof="0">
              <a:ln>
                <a:noFill/>
              </a:ln>
              <a:solidFill>
                <a:srgbClr val="212121">
                  <a:tint val="75000"/>
                </a:srgbClr>
              </a:solidFill>
              <a:effectLst/>
              <a:uLnTx/>
              <a:uFillTx/>
              <a:latin typeface="Calibri" panose="020F0502020204030204"/>
              <a:ea typeface="+mn-ea"/>
              <a:cs typeface="+mn-cs"/>
            </a:endParaRPr>
          </a:p>
        </p:txBody>
      </p:sp>
      <p:sp>
        <p:nvSpPr>
          <p:cNvPr id="5" name="Dian numeron paikkamerkki 4">
            <a:extLst>
              <a:ext uri="{FF2B5EF4-FFF2-40B4-BE49-F238E27FC236}">
                <a16:creationId xmlns:a16="http://schemas.microsoft.com/office/drawing/2014/main" id="{0D359E0A-CFB8-3F5A-9E41-07F3FEFDEFE7}"/>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EE06F1-2D77-A44E-97FA-F679B9CB76D5}" type="slidenum">
              <a:rPr kumimoji="0" lang="fi-FI" sz="1200" b="0" i="0" u="none" strike="noStrike" kern="1200" cap="none" spc="0" normalizeH="0" baseline="0" noProof="0" smtClean="0">
                <a:ln>
                  <a:noFill/>
                </a:ln>
                <a:solidFill>
                  <a:srgbClr val="21212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i-FI" sz="1200" b="0" i="0" u="none" strike="noStrike" kern="1200" cap="none" spc="0" normalizeH="0" baseline="0" noProof="0">
              <a:ln>
                <a:noFill/>
              </a:ln>
              <a:solidFill>
                <a:srgbClr val="212121">
                  <a:tint val="75000"/>
                </a:srgbClr>
              </a:solidFill>
              <a:effectLst/>
              <a:uLnTx/>
              <a:uFillTx/>
              <a:latin typeface="Calibri" panose="020F0502020204030204"/>
              <a:ea typeface="+mn-ea"/>
              <a:cs typeface="+mn-cs"/>
            </a:endParaRPr>
          </a:p>
        </p:txBody>
      </p:sp>
      <p:sp>
        <p:nvSpPr>
          <p:cNvPr id="10" name="Ellipsi 9">
            <a:extLst>
              <a:ext uri="{FF2B5EF4-FFF2-40B4-BE49-F238E27FC236}">
                <a16:creationId xmlns:a16="http://schemas.microsoft.com/office/drawing/2014/main" id="{8BEC2279-2CB3-D855-8B58-C192482A96AC}"/>
              </a:ext>
              <a:ext uri="{C183D7F6-B498-43B3-948B-1728B52AA6E4}">
                <adec:decorative xmlns:adec="http://schemas.microsoft.com/office/drawing/2017/decorative" val="1"/>
              </a:ext>
            </a:extLst>
          </p:cNvPr>
          <p:cNvSpPr/>
          <p:nvPr/>
        </p:nvSpPr>
        <p:spPr>
          <a:xfrm>
            <a:off x="717203" y="190016"/>
            <a:ext cx="2293759" cy="2293759"/>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i-FI"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2" name="Kuva 11">
            <a:extLst>
              <a:ext uri="{FF2B5EF4-FFF2-40B4-BE49-F238E27FC236}">
                <a16:creationId xmlns:a16="http://schemas.microsoft.com/office/drawing/2014/main" id="{7B4316B0-74A4-6C5E-B818-95676884B52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3" name="Tekstiruutu 24">
            <a:extLst>
              <a:ext uri="{FF2B5EF4-FFF2-40B4-BE49-F238E27FC236}">
                <a16:creationId xmlns:a16="http://schemas.microsoft.com/office/drawing/2014/main" id="{2F476951-9F36-749A-FAD2-F8977FC3F3C1}"/>
              </a:ext>
              <a:ext uri="{C183D7F6-B498-43B3-948B-1728B52AA6E4}">
                <adec:decorative xmlns:adec="http://schemas.microsoft.com/office/drawing/2017/decorative" val="1"/>
              </a:ext>
            </a:extLst>
          </p:cNvPr>
          <p:cNvSpPr txBox="1">
            <a:spLocks noChangeArrowheads="1"/>
          </p:cNvSpPr>
          <p:nvPr/>
        </p:nvSpPr>
        <p:spPr bwMode="auto">
          <a:xfrm>
            <a:off x="2011709" y="6388992"/>
            <a:ext cx="4561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a:t>
            </a:r>
            <a:r>
              <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rPr>
              <a:t> Studio </a:t>
            </a:r>
            <a:r>
              <a:rPr kumimoji="0" lang="fi-FI" sz="1200" b="0" i="0" u="none" strike="noStrike" kern="1200" cap="none" spc="0" normalizeH="0" baseline="0" noProof="0" dirty="0" err="1">
                <a:ln>
                  <a:noFill/>
                </a:ln>
                <a:solidFill>
                  <a:srgbClr val="FFFFFF"/>
                </a:solidFill>
                <a:effectLst/>
                <a:uLnTx/>
                <a:uFillTx/>
                <a:latin typeface="Calibri" panose="020F0502020204030204"/>
                <a:ea typeface="+mn-ea"/>
                <a:cs typeface="+mn-cs"/>
              </a:rPr>
              <a:t>Libeskind</a:t>
            </a:r>
            <a:r>
              <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rPr>
              <a:t> &amp; </a:t>
            </a:r>
            <a:r>
              <a:rPr kumimoji="0" lang="fi-FI" sz="1200" b="0" i="0" u="none" strike="noStrike" kern="1200" cap="none" spc="0" normalizeH="0" baseline="0" noProof="0" dirty="0" err="1">
                <a:ln>
                  <a:noFill/>
                </a:ln>
                <a:solidFill>
                  <a:srgbClr val="FFFFFF"/>
                </a:solidFill>
                <a:effectLst/>
                <a:uLnTx/>
                <a:uFillTx/>
                <a:latin typeface="Calibri" panose="020F0502020204030204"/>
                <a:ea typeface="+mn-ea"/>
                <a:cs typeface="+mn-cs"/>
              </a:rPr>
              <a:t>Arco</a:t>
            </a:r>
            <a:r>
              <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rPr>
              <a:t> Architecture Oy</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5" name="Otsikko 7">
            <a:extLst>
              <a:ext uri="{FF2B5EF4-FFF2-40B4-BE49-F238E27FC236}">
                <a16:creationId xmlns:a16="http://schemas.microsoft.com/office/drawing/2014/main" id="{7F1B0718-4AB9-0CCA-FCFE-76386B0FA018}"/>
              </a:ext>
            </a:extLst>
          </p:cNvPr>
          <p:cNvSpPr txBox="1">
            <a:spLocks/>
          </p:cNvSpPr>
          <p:nvPr/>
        </p:nvSpPr>
        <p:spPr>
          <a:xfrm>
            <a:off x="888978" y="399709"/>
            <a:ext cx="1957932" cy="1863039"/>
          </a:xfrm>
          <a:prstGeom prst="rect">
            <a:avLst/>
          </a:prstGeom>
          <a:noFill/>
          <a:effectLst/>
        </p:spPr>
        <p:txBody>
          <a:bodyPr vert="horz" lIns="91440" tIns="45720" rIns="91440" bIns="45720" rtlCol="0" anchor="ctr" anchorCtr="0">
            <a:noAutofit/>
          </a:bodyPr>
          <a:lstStyle>
            <a:defPPr>
              <a:defRPr lang="fi-FI"/>
            </a:defPPr>
            <a:lvl1pPr marL="0" algn="ctr" defTabSz="914400" rtl="0" eaLnBrk="1" latinLnBrk="0" hangingPunct="1">
              <a:lnSpc>
                <a:spcPct val="90000"/>
              </a:lnSpc>
              <a:spcBef>
                <a:spcPct val="0"/>
              </a:spcBef>
              <a:buNone/>
              <a:defRPr sz="6000" b="1"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i-FI" sz="3600" u="none" strike="noStrike" kern="1200" cap="none" spc="0" normalizeH="0" baseline="0" noProof="0">
                <a:ln>
                  <a:noFill/>
                </a:ln>
                <a:solidFill>
                  <a:srgbClr val="5BCBEB"/>
                </a:solidFill>
                <a:effectLst/>
                <a:uLnTx/>
                <a:uFillTx/>
                <a:latin typeface="Montserrat Black" pitchFamily="2" charset="77"/>
              </a:rPr>
              <a:t>20 milj.</a:t>
            </a:r>
          </a:p>
          <a:p>
            <a:pPr>
              <a:defRPr/>
            </a:pPr>
            <a:r>
              <a:rPr lang="fi-FI" sz="1800">
                <a:solidFill>
                  <a:schemeClr val="bg1"/>
                </a:solidFill>
              </a:rPr>
              <a:t>potentiaalista läpikulkijaa vuodessa</a:t>
            </a:r>
            <a:endParaRPr kumimoji="0" lang="fi-FI" sz="1800" u="none" strike="noStrike" kern="1200" cap="none" spc="0" normalizeH="0" baseline="0" noProof="0">
              <a:ln>
                <a:noFill/>
              </a:ln>
              <a:solidFill>
                <a:schemeClr val="bg1"/>
              </a:solidFill>
              <a:effectLst/>
              <a:uLnTx/>
              <a:uFillTx/>
            </a:endParaRPr>
          </a:p>
        </p:txBody>
      </p:sp>
      <p:sp>
        <p:nvSpPr>
          <p:cNvPr id="20" name="Sisällön paikkamerkki 6">
            <a:extLst>
              <a:ext uri="{FF2B5EF4-FFF2-40B4-BE49-F238E27FC236}">
                <a16:creationId xmlns:a16="http://schemas.microsoft.com/office/drawing/2014/main" id="{36AF504E-0D13-33E9-79B1-A63DCEA988AA}"/>
              </a:ext>
            </a:extLst>
          </p:cNvPr>
          <p:cNvSpPr txBox="1">
            <a:spLocks/>
          </p:cNvSpPr>
          <p:nvPr/>
        </p:nvSpPr>
        <p:spPr>
          <a:xfrm>
            <a:off x="6270654" y="2349088"/>
            <a:ext cx="5404673" cy="4163079"/>
          </a:xfrm>
          <a:prstGeom prst="rect">
            <a:avLst/>
          </a:prstGeom>
          <a:effectLst/>
        </p:spPr>
        <p:txBody>
          <a:bodyPr vert="horz" lIns="91440" tIns="45720" rIns="91440" bIns="45720" rtlCol="0" anchor="t">
            <a:normAutofit fontScale="77500" lnSpcReduction="20000"/>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Font typeface="Arial" panose="020B0604020202020204" pitchFamily="34" charset="0"/>
              <a:buNone/>
            </a:pPr>
            <a:r>
              <a:rPr lang="fi-FI" dirty="0"/>
              <a:t>Tampereen sydämeen, rautatien ympärille, kasvaa ainutlaatuiset asemakorttelit. Liikennemuotojen solmukohtaan asettuvalla alueella koetaan elämyksiä, asutaan ja työskennellään. </a:t>
            </a:r>
          </a:p>
          <a:p>
            <a:pPr marL="0" indent="0">
              <a:buFont typeface="Arial" panose="020B0604020202020204" pitchFamily="34" charset="0"/>
              <a:buNone/>
            </a:pPr>
            <a:r>
              <a:rPr lang="fi-FI" dirty="0"/>
              <a:t>Uusi alue yhdistää kaupunginosia toisiinsa ja tekee Tampereen keskustasta yhtenäisen. Asemakorttelit on sijainniltaan erinomainen muun muassa yrityksille. </a:t>
            </a:r>
            <a:endParaRPr lang="fi-FI" dirty="0">
              <a:ea typeface="Calibri"/>
              <a:cs typeface="Calibri"/>
            </a:endParaRPr>
          </a:p>
          <a:p>
            <a:pPr marL="448945" indent="0">
              <a:buFont typeface="Arial" panose="020B0604020202020204" pitchFamily="34" charset="0"/>
              <a:buNone/>
            </a:pPr>
            <a:r>
              <a:rPr lang="fi-FI" b="1" dirty="0"/>
              <a:t>Asemakorttelit on täynnä elämää 24/7:</a:t>
            </a:r>
            <a:endParaRPr lang="fi-FI" b="1" dirty="0">
              <a:ea typeface="Calibri"/>
              <a:cs typeface="Calibri"/>
            </a:endParaRPr>
          </a:p>
          <a:p>
            <a:pPr marL="674370" indent="-225425">
              <a:spcBef>
                <a:spcPts val="400"/>
              </a:spcBef>
            </a:pPr>
            <a:r>
              <a:rPr lang="fi-FI" dirty="0"/>
              <a:t>Nokia </a:t>
            </a:r>
            <a:r>
              <a:rPr lang="fi-FI" err="1"/>
              <a:t>Arena</a:t>
            </a:r>
            <a:endParaRPr lang="fi-FI">
              <a:ea typeface="Calibri" panose="020F0502020204030204"/>
              <a:cs typeface="Calibri" panose="020F0502020204030204"/>
            </a:endParaRPr>
          </a:p>
          <a:p>
            <a:pPr marL="674370" indent="-225425">
              <a:spcBef>
                <a:spcPts val="400"/>
              </a:spcBef>
            </a:pPr>
            <a:r>
              <a:rPr lang="fi-FI" dirty="0"/>
              <a:t>Palveluita</a:t>
            </a:r>
            <a:endParaRPr lang="fi-FI" dirty="0">
              <a:ea typeface="Calibri"/>
              <a:cs typeface="Calibri"/>
            </a:endParaRPr>
          </a:p>
          <a:p>
            <a:pPr marL="674370" indent="-225425">
              <a:spcBef>
                <a:spcPts val="400"/>
              </a:spcBef>
            </a:pPr>
            <a:r>
              <a:rPr lang="fi-FI" dirty="0"/>
              <a:t>Asuntoja</a:t>
            </a:r>
            <a:endParaRPr lang="fi-FI" dirty="0">
              <a:ea typeface="Calibri"/>
              <a:cs typeface="Calibri"/>
            </a:endParaRPr>
          </a:p>
          <a:p>
            <a:pPr marL="674370" indent="-225425">
              <a:spcBef>
                <a:spcPts val="400"/>
              </a:spcBef>
            </a:pPr>
            <a:r>
              <a:rPr lang="fi-FI" dirty="0"/>
              <a:t>Puisto</a:t>
            </a:r>
            <a:endParaRPr lang="fi-FI" dirty="0">
              <a:ea typeface="Calibri"/>
              <a:cs typeface="Calibri"/>
            </a:endParaRPr>
          </a:p>
          <a:p>
            <a:pPr marL="674370" indent="-225425">
              <a:spcBef>
                <a:spcPts val="400"/>
              </a:spcBef>
            </a:pPr>
            <a:r>
              <a:rPr lang="fi-FI" dirty="0"/>
              <a:t>Liike- ja toimitiloja</a:t>
            </a:r>
            <a:endParaRPr lang="fi-FI" dirty="0">
              <a:ea typeface="Calibri"/>
              <a:cs typeface="Calibri"/>
            </a:endParaRPr>
          </a:p>
          <a:p>
            <a:pPr marL="674370" indent="-225425">
              <a:spcBef>
                <a:spcPts val="400"/>
              </a:spcBef>
            </a:pPr>
            <a:r>
              <a:rPr lang="fi-FI" dirty="0"/>
              <a:t>Ratikkapysäkki ja uusi matkaterminaali</a:t>
            </a:r>
            <a:endParaRPr lang="fi-FI" dirty="0">
              <a:ea typeface="Calibri"/>
              <a:cs typeface="Calibri"/>
            </a:endParaRPr>
          </a:p>
        </p:txBody>
      </p:sp>
    </p:spTree>
    <p:extLst>
      <p:ext uri="{BB962C8B-B14F-4D97-AF65-F5344CB8AC3E}">
        <p14:creationId xmlns:p14="http://schemas.microsoft.com/office/powerpoint/2010/main" val="2145465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5C1E8EF-F9F8-E312-8456-92BFC6099E66}"/>
              </a:ext>
              <a:ext uri="{C183D7F6-B498-43B3-948B-1728B52AA6E4}">
                <adec:decorative xmlns:adec="http://schemas.microsoft.com/office/drawing/2017/decorative" val="1"/>
              </a:ext>
            </a:extLst>
          </p:cNvPr>
          <p:cNvPicPr>
            <a:picLocks/>
          </p:cNvPicPr>
          <p:nvPr/>
        </p:nvPicPr>
        <p:blipFill>
          <a:blip r:embed="rId3" cstate="print">
            <a:extLst>
              <a:ext uri="{28A0092B-C50C-407E-A947-70E740481C1C}">
                <a14:useLocalDpi xmlns:a14="http://schemas.microsoft.com/office/drawing/2010/main"/>
              </a:ext>
            </a:extLst>
          </a:blip>
          <a:srcRect/>
          <a:stretch/>
        </p:blipFill>
        <p:spPr>
          <a:xfrm>
            <a:off x="8107681" y="0"/>
            <a:ext cx="4084319" cy="6858000"/>
          </a:xfrm>
          <a:prstGeom prst="rect">
            <a:avLst/>
          </a:prstGeom>
        </p:spPr>
      </p:pic>
      <p:pic>
        <p:nvPicPr>
          <p:cNvPr id="9" name="Picture 8">
            <a:extLst>
              <a:ext uri="{FF2B5EF4-FFF2-40B4-BE49-F238E27FC236}">
                <a16:creationId xmlns:a16="http://schemas.microsoft.com/office/drawing/2014/main" id="{41E05467-917B-6B6F-34E4-9A87F03CDE9B}"/>
              </a:ext>
              <a:ext uri="{C183D7F6-B498-43B3-948B-1728B52AA6E4}">
                <adec:decorative xmlns:adec="http://schemas.microsoft.com/office/drawing/2017/decorative" val="1"/>
              </a:ext>
            </a:extLst>
          </p:cNvPr>
          <p:cNvPicPr>
            <a:picLocks/>
          </p:cNvPicPr>
          <p:nvPr/>
        </p:nvPicPr>
        <p:blipFill>
          <a:blip r:embed="rId4" cstate="print">
            <a:extLst>
              <a:ext uri="{28A0092B-C50C-407E-A947-70E740481C1C}">
                <a14:useLocalDpi xmlns:a14="http://schemas.microsoft.com/office/drawing/2010/main"/>
              </a:ext>
            </a:extLst>
          </a:blip>
          <a:srcRect/>
          <a:stretch/>
        </p:blipFill>
        <p:spPr>
          <a:xfrm>
            <a:off x="4044000" y="0"/>
            <a:ext cx="4104000" cy="6858000"/>
          </a:xfrm>
          <a:prstGeom prst="rect">
            <a:avLst/>
          </a:prstGeom>
          <a:effectLst>
            <a:outerShdw blurRad="190500" dist="38100" algn="l" rotWithShape="0">
              <a:prstClr val="black">
                <a:alpha val="76000"/>
              </a:prstClr>
            </a:outerShdw>
          </a:effectLst>
        </p:spPr>
      </p:pic>
      <p:pic>
        <p:nvPicPr>
          <p:cNvPr id="8" name="Picture 7">
            <a:extLst>
              <a:ext uri="{FF2B5EF4-FFF2-40B4-BE49-F238E27FC236}">
                <a16:creationId xmlns:a16="http://schemas.microsoft.com/office/drawing/2014/main" id="{13F1D9DB-4A7F-F3D2-7F0C-1009A2708A4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0" y="0"/>
            <a:ext cx="4104000" cy="6858001"/>
          </a:xfrm>
          <a:prstGeom prst="rect">
            <a:avLst/>
          </a:prstGeom>
          <a:effectLst>
            <a:outerShdw blurRad="364011" dist="38100" algn="l" rotWithShape="0">
              <a:prstClr val="black">
                <a:alpha val="76000"/>
              </a:prstClr>
            </a:outerShdw>
          </a:effectLst>
        </p:spPr>
      </p:pic>
      <p:sp>
        <p:nvSpPr>
          <p:cNvPr id="12" name="Otsikko 11">
            <a:extLst>
              <a:ext uri="{FF2B5EF4-FFF2-40B4-BE49-F238E27FC236}">
                <a16:creationId xmlns:a16="http://schemas.microsoft.com/office/drawing/2014/main" id="{05643B19-D208-F861-E31E-A72C87E1363E}"/>
              </a:ext>
            </a:extLst>
          </p:cNvPr>
          <p:cNvSpPr>
            <a:spLocks noGrp="1"/>
          </p:cNvSpPr>
          <p:nvPr>
            <p:ph type="title"/>
          </p:nvPr>
        </p:nvSpPr>
        <p:spPr>
          <a:xfrm>
            <a:off x="0" y="2948781"/>
            <a:ext cx="12191999" cy="831117"/>
          </a:xfrm>
        </p:spPr>
        <p:txBody>
          <a:bodyPr/>
          <a:lstStyle/>
          <a:p>
            <a:pPr algn="ctr"/>
            <a:r>
              <a:rPr lang="fi-FI">
                <a:solidFill>
                  <a:schemeClr val="bg1"/>
                </a:solidFill>
                <a:latin typeface="Montserrat Black" pitchFamily="2" charset="77"/>
              </a:rPr>
              <a:t>SUOMEN VETOVOIMAISIN KAUPUNKI </a:t>
            </a:r>
          </a:p>
        </p:txBody>
      </p:sp>
      <p:sp>
        <p:nvSpPr>
          <p:cNvPr id="14" name="Suorakulmio 13">
            <a:extLst>
              <a:ext uri="{FF2B5EF4-FFF2-40B4-BE49-F238E27FC236}">
                <a16:creationId xmlns:a16="http://schemas.microsoft.com/office/drawing/2014/main" id="{E9DB678F-E8EF-5FDD-7497-3E7265506C53}"/>
              </a:ext>
              <a:ext uri="{C183D7F6-B498-43B3-948B-1728B52AA6E4}">
                <adec:decorative xmlns:adec="http://schemas.microsoft.com/office/drawing/2017/decorative" val="1"/>
              </a:ext>
            </a:extLst>
          </p:cNvPr>
          <p:cNvSpPr/>
          <p:nvPr/>
        </p:nvSpPr>
        <p:spPr>
          <a:xfrm>
            <a:off x="0" y="4177295"/>
            <a:ext cx="12192000" cy="2680706"/>
          </a:xfrm>
          <a:prstGeom prst="rect">
            <a:avLst/>
          </a:prstGeom>
          <a:gradFill>
            <a:gsLst>
              <a:gs pos="1000">
                <a:schemeClr val="tx1">
                  <a:alpha val="0"/>
                </a:schemeClr>
              </a:gs>
              <a:gs pos="84000">
                <a:schemeClr val="tx1">
                  <a:alpha val="7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Sisällön paikkamerkki 12">
            <a:extLst>
              <a:ext uri="{FF2B5EF4-FFF2-40B4-BE49-F238E27FC236}">
                <a16:creationId xmlns:a16="http://schemas.microsoft.com/office/drawing/2014/main" id="{62A6D965-E6C7-2736-7F7B-80079134056F}"/>
              </a:ext>
            </a:extLst>
          </p:cNvPr>
          <p:cNvSpPr>
            <a:spLocks noGrp="1"/>
          </p:cNvSpPr>
          <p:nvPr>
            <p:ph sz="quarter" idx="15"/>
          </p:nvPr>
        </p:nvSpPr>
        <p:spPr>
          <a:xfrm>
            <a:off x="0" y="5128543"/>
            <a:ext cx="4096215" cy="1196752"/>
          </a:xfrm>
        </p:spPr>
        <p:txBody>
          <a:bodyPr>
            <a:noAutofit/>
          </a:bodyPr>
          <a:lstStyle/>
          <a:p>
            <a:pPr marL="0" indent="0" algn="ctr">
              <a:lnSpc>
                <a:spcPts val="2600"/>
              </a:lnSpc>
              <a:spcBef>
                <a:spcPts val="400"/>
              </a:spcBef>
              <a:buClr>
                <a:schemeClr val="bg1"/>
              </a:buClr>
              <a:buNone/>
            </a:pPr>
            <a:r>
              <a:rPr lang="fi-FI" b="1">
                <a:solidFill>
                  <a:schemeClr val="bg1"/>
                </a:solidFill>
              </a:rPr>
              <a:t>Halutuin </a:t>
            </a:r>
            <a:br>
              <a:rPr lang="fi-FI" b="1">
                <a:solidFill>
                  <a:schemeClr val="bg1"/>
                </a:solidFill>
              </a:rPr>
            </a:br>
            <a:r>
              <a:rPr lang="fi-FI" b="1">
                <a:solidFill>
                  <a:schemeClr val="bg1"/>
                </a:solidFill>
              </a:rPr>
              <a:t>asuinkaupunki </a:t>
            </a:r>
            <a:br>
              <a:rPr lang="fi-FI" b="1">
                <a:solidFill>
                  <a:schemeClr val="bg1"/>
                </a:solidFill>
              </a:rPr>
            </a:br>
            <a:r>
              <a:rPr lang="fi-FI" b="1">
                <a:solidFill>
                  <a:schemeClr val="bg1"/>
                </a:solidFill>
              </a:rPr>
              <a:t>2023</a:t>
            </a:r>
          </a:p>
        </p:txBody>
      </p:sp>
      <p:pic>
        <p:nvPicPr>
          <p:cNvPr id="11" name="Kuva 10">
            <a:extLst>
              <a:ext uri="{FF2B5EF4-FFF2-40B4-BE49-F238E27FC236}">
                <a16:creationId xmlns:a16="http://schemas.microsoft.com/office/drawing/2014/main" id="{9F8C3CD5-96AA-9EA7-9328-D978B236E592}"/>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0" name="Kuva 9">
            <a:extLst>
              <a:ext uri="{FF2B5EF4-FFF2-40B4-BE49-F238E27FC236}">
                <a16:creationId xmlns:a16="http://schemas.microsoft.com/office/drawing/2014/main" id="{BD07F0AC-B2E3-1238-A0CE-13C250B06446}"/>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2" name="Päivämäärän paikkamerkki 1">
            <a:extLst>
              <a:ext uri="{FF2B5EF4-FFF2-40B4-BE49-F238E27FC236}">
                <a16:creationId xmlns:a16="http://schemas.microsoft.com/office/drawing/2014/main" id="{090CD63B-B80F-AC66-0DBE-AB2EDDEE606E}"/>
              </a:ext>
              <a:ext uri="{C183D7F6-B498-43B3-948B-1728B52AA6E4}">
                <adec:decorative xmlns:adec="http://schemas.microsoft.com/office/drawing/2017/decorative" val="1"/>
              </a:ext>
            </a:extLst>
          </p:cNvPr>
          <p:cNvSpPr>
            <a:spLocks noGrp="1"/>
          </p:cNvSpPr>
          <p:nvPr>
            <p:ph type="dt" sz="half" idx="2"/>
          </p:nvPr>
        </p:nvSpPr>
        <p:spPr/>
        <p:txBody>
          <a:bodyPr/>
          <a:lstStyle/>
          <a:p>
            <a:fld id="{2D6EB140-2F55-344D-BDD8-F8FA8CAF263B}" type="datetime1">
              <a:rPr lang="fi-FI" smtClean="0">
                <a:solidFill>
                  <a:schemeClr val="bg1"/>
                </a:solidFill>
              </a:rPr>
              <a:t>12.6.2025</a:t>
            </a:fld>
            <a:endParaRPr lang="fi-FI">
              <a:solidFill>
                <a:schemeClr val="bg1"/>
              </a:solidFill>
            </a:endParaRPr>
          </a:p>
        </p:txBody>
      </p:sp>
      <p:sp>
        <p:nvSpPr>
          <p:cNvPr id="3" name="Dian numeron paikkamerkki 2">
            <a:extLst>
              <a:ext uri="{FF2B5EF4-FFF2-40B4-BE49-F238E27FC236}">
                <a16:creationId xmlns:a16="http://schemas.microsoft.com/office/drawing/2014/main" id="{6D69E9AA-5935-F266-7EA8-7995D34AEE68}"/>
              </a:ext>
            </a:extLst>
          </p:cNvPr>
          <p:cNvSpPr>
            <a:spLocks noGrp="1"/>
          </p:cNvSpPr>
          <p:nvPr>
            <p:ph type="sldNum" sz="quarter" idx="4"/>
          </p:nvPr>
        </p:nvSpPr>
        <p:spPr/>
        <p:txBody>
          <a:bodyPr/>
          <a:lstStyle/>
          <a:p>
            <a:fld id="{F3EE06F1-2D77-A44E-97FA-F679B9CB76D5}" type="slidenum">
              <a:rPr lang="fi-FI" smtClean="0">
                <a:solidFill>
                  <a:schemeClr val="bg1"/>
                </a:solidFill>
              </a:rPr>
              <a:pPr/>
              <a:t>4</a:t>
            </a:fld>
            <a:endParaRPr lang="fi-FI">
              <a:solidFill>
                <a:schemeClr val="bg1"/>
              </a:solidFill>
            </a:endParaRPr>
          </a:p>
        </p:txBody>
      </p:sp>
      <p:sp>
        <p:nvSpPr>
          <p:cNvPr id="15" name="Tekstiruutu 24">
            <a:extLst>
              <a:ext uri="{FF2B5EF4-FFF2-40B4-BE49-F238E27FC236}">
                <a16:creationId xmlns:a16="http://schemas.microsoft.com/office/drawing/2014/main" id="{EA9FA353-04C3-79BC-E42F-D310A92CD079}"/>
              </a:ext>
              <a:ext uri="{C183D7F6-B498-43B3-948B-1728B52AA6E4}">
                <adec:decorative xmlns:adec="http://schemas.microsoft.com/office/drawing/2017/decorative" val="1"/>
              </a:ext>
            </a:extLst>
          </p:cNvPr>
          <p:cNvSpPr txBox="1">
            <a:spLocks noChangeArrowheads="1"/>
          </p:cNvSpPr>
          <p:nvPr/>
        </p:nvSpPr>
        <p:spPr bwMode="auto">
          <a:xfrm>
            <a:off x="7542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en-GB" altLang="fi-FI" sz="1200" b="0" i="0" u="none" strike="noStrike" kern="0" cap="none" spc="0" normalizeH="0" baseline="0" noProof="0" err="1">
                <a:ln>
                  <a:noFill/>
                </a:ln>
                <a:solidFill>
                  <a:srgbClr val="FFFFFF"/>
                </a:solidFill>
                <a:effectLst/>
                <a:uLnTx/>
                <a:uFillTx/>
                <a:latin typeface="Calibri" panose="020F0502020204030204" pitchFamily="34" charset="0"/>
              </a:rPr>
              <a:t>Kuvat</a:t>
            </a:r>
            <a:r>
              <a:rPr kumimoji="0" lang="en-GB" altLang="fi-FI" sz="1200" b="0" i="0" u="none" strike="noStrike" kern="0" cap="none" spc="0" normalizeH="0" baseline="0" noProof="0">
                <a:ln>
                  <a:noFill/>
                </a:ln>
                <a:solidFill>
                  <a:srgbClr val="FFFFFF"/>
                </a:solidFill>
                <a:effectLst/>
                <a:uLnTx/>
                <a:uFillTx/>
                <a:latin typeface="Calibri" panose="020F0502020204030204" pitchFamily="34" charset="0"/>
              </a:rPr>
              <a:t>: Visit Tampere / Laura </a:t>
            </a:r>
            <a:r>
              <a:rPr kumimoji="0" lang="en-GB" altLang="fi-FI" sz="1200" b="0" i="0" u="none" strike="noStrike" kern="0" cap="none" spc="0" normalizeH="0" baseline="0" noProof="0" err="1">
                <a:ln>
                  <a:noFill/>
                </a:ln>
                <a:solidFill>
                  <a:srgbClr val="FFFFFF"/>
                </a:solidFill>
                <a:effectLst/>
                <a:uLnTx/>
                <a:uFillTx/>
                <a:latin typeface="Calibri" panose="020F0502020204030204" pitchFamily="34" charset="0"/>
              </a:rPr>
              <a:t>Vanzo</a:t>
            </a:r>
            <a:r>
              <a:rPr kumimoji="0" lang="fi-FI" altLang="fi-FI" sz="1200" b="0" i="0" u="none" strike="noStrike" kern="0" cap="none" spc="0" normalizeH="0" baseline="0" noProof="0">
                <a:ln>
                  <a:noFill/>
                </a:ln>
                <a:solidFill>
                  <a:srgbClr val="FFFFFF"/>
                </a:solidFill>
                <a:effectLst/>
                <a:uLnTx/>
                <a:uFillTx/>
                <a:latin typeface="Calibri" panose="020F0502020204030204" pitchFamily="34" charset="0"/>
              </a:rPr>
              <a:t> </a:t>
            </a:r>
          </a:p>
        </p:txBody>
      </p:sp>
      <p:sp>
        <p:nvSpPr>
          <p:cNvPr id="17" name="Sisällön paikkamerkki 12">
            <a:extLst>
              <a:ext uri="{FF2B5EF4-FFF2-40B4-BE49-F238E27FC236}">
                <a16:creationId xmlns:a16="http://schemas.microsoft.com/office/drawing/2014/main" id="{7EE541EE-4AB7-1FD9-BAB1-23C37E91A367}"/>
              </a:ext>
            </a:extLst>
          </p:cNvPr>
          <p:cNvSpPr txBox="1">
            <a:spLocks/>
          </p:cNvSpPr>
          <p:nvPr/>
        </p:nvSpPr>
        <p:spPr>
          <a:xfrm>
            <a:off x="4094922" y="5128544"/>
            <a:ext cx="4068417" cy="1209260"/>
          </a:xfrm>
          <a:prstGeom prst="rect">
            <a:avLst/>
          </a:prstGeom>
          <a:effectLst/>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600"/>
              </a:lnSpc>
              <a:spcBef>
                <a:spcPts val="400"/>
              </a:spcBef>
              <a:buClr>
                <a:schemeClr val="bg1"/>
              </a:buClr>
              <a:buNone/>
            </a:pPr>
            <a:r>
              <a:rPr lang="fi-FI" b="1">
                <a:solidFill>
                  <a:schemeClr val="bg1"/>
                </a:solidFill>
              </a:rPr>
              <a:t>Suositelluin </a:t>
            </a:r>
            <a:br>
              <a:rPr lang="fi-FI" b="1">
                <a:solidFill>
                  <a:schemeClr val="bg1"/>
                </a:solidFill>
              </a:rPr>
            </a:br>
            <a:r>
              <a:rPr lang="fi-FI" b="1">
                <a:solidFill>
                  <a:schemeClr val="bg1"/>
                </a:solidFill>
              </a:rPr>
              <a:t>opiskelukaupunki </a:t>
            </a:r>
            <a:br>
              <a:rPr lang="fi-FI" b="1">
                <a:solidFill>
                  <a:schemeClr val="bg1"/>
                </a:solidFill>
              </a:rPr>
            </a:br>
            <a:r>
              <a:rPr lang="fi-FI" b="1">
                <a:solidFill>
                  <a:schemeClr val="bg1"/>
                </a:solidFill>
              </a:rPr>
              <a:t>2022</a:t>
            </a:r>
          </a:p>
        </p:txBody>
      </p:sp>
      <p:sp>
        <p:nvSpPr>
          <p:cNvPr id="18" name="Sisällön paikkamerkki 12">
            <a:extLst>
              <a:ext uri="{FF2B5EF4-FFF2-40B4-BE49-F238E27FC236}">
                <a16:creationId xmlns:a16="http://schemas.microsoft.com/office/drawing/2014/main" id="{C1AAC862-05BE-4861-8487-63D62C8C1EA6}"/>
              </a:ext>
            </a:extLst>
          </p:cNvPr>
          <p:cNvSpPr txBox="1">
            <a:spLocks/>
          </p:cNvSpPr>
          <p:nvPr/>
        </p:nvSpPr>
        <p:spPr>
          <a:xfrm>
            <a:off x="8165707" y="5128544"/>
            <a:ext cx="4026293" cy="1213050"/>
          </a:xfrm>
          <a:prstGeom prst="rect">
            <a:avLst/>
          </a:prstGeom>
          <a:effectLst/>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600"/>
              </a:lnSpc>
              <a:spcBef>
                <a:spcPts val="400"/>
              </a:spcBef>
              <a:buClr>
                <a:schemeClr val="bg1"/>
              </a:buClr>
              <a:buNone/>
            </a:pPr>
            <a:r>
              <a:rPr lang="fi-FI" b="1">
                <a:solidFill>
                  <a:schemeClr val="bg1"/>
                </a:solidFill>
              </a:rPr>
              <a:t>Toiseksi houkuttelevin </a:t>
            </a:r>
            <a:br>
              <a:rPr lang="fi-FI" b="1">
                <a:solidFill>
                  <a:schemeClr val="bg1"/>
                </a:solidFill>
              </a:rPr>
            </a:br>
            <a:r>
              <a:rPr lang="fi-FI" b="1">
                <a:solidFill>
                  <a:schemeClr val="bg1"/>
                </a:solidFill>
              </a:rPr>
              <a:t>matkailukaupunki </a:t>
            </a:r>
            <a:br>
              <a:rPr lang="fi-FI" b="1">
                <a:solidFill>
                  <a:schemeClr val="bg1"/>
                </a:solidFill>
              </a:rPr>
            </a:br>
            <a:r>
              <a:rPr lang="fi-FI" b="1">
                <a:solidFill>
                  <a:schemeClr val="bg1"/>
                </a:solidFill>
              </a:rPr>
              <a:t>2023</a:t>
            </a:r>
          </a:p>
        </p:txBody>
      </p:sp>
    </p:spTree>
    <p:extLst>
      <p:ext uri="{BB962C8B-B14F-4D97-AF65-F5344CB8AC3E}">
        <p14:creationId xmlns:p14="http://schemas.microsoft.com/office/powerpoint/2010/main" val="25268087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okia Arena ja sitä ympäröiviä rakennuksia ilmasta käsin kuvattuna, kesäisen aurinkoisessa maisemassa.">
            <a:extLst>
              <a:ext uri="{FF2B5EF4-FFF2-40B4-BE49-F238E27FC236}">
                <a16:creationId xmlns:a16="http://schemas.microsoft.com/office/drawing/2014/main" id="{0512F455-6639-37DE-D9BD-DC0767ED6F62}"/>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6" name="Otsikko 5">
            <a:extLst>
              <a:ext uri="{FF2B5EF4-FFF2-40B4-BE49-F238E27FC236}">
                <a16:creationId xmlns:a16="http://schemas.microsoft.com/office/drawing/2014/main" id="{E01D4FC9-3E38-62F6-9FBE-6019A8440A57}"/>
              </a:ext>
            </a:extLst>
          </p:cNvPr>
          <p:cNvSpPr>
            <a:spLocks noGrp="1"/>
          </p:cNvSpPr>
          <p:nvPr>
            <p:ph type="title"/>
          </p:nvPr>
        </p:nvSpPr>
        <p:spPr>
          <a:xfrm>
            <a:off x="6416984" y="1041097"/>
            <a:ext cx="4930466" cy="1060926"/>
          </a:xfrm>
        </p:spPr>
        <p:txBody>
          <a:bodyPr/>
          <a:lstStyle/>
          <a:p>
            <a:r>
              <a:rPr lang="fi-FI">
                <a:ea typeface="+mj-lt"/>
                <a:cs typeface="+mj-lt"/>
              </a:rPr>
              <a:t>Nokia </a:t>
            </a:r>
            <a:r>
              <a:rPr lang="fi-FI" err="1">
                <a:ea typeface="+mj-lt"/>
                <a:cs typeface="+mj-lt"/>
              </a:rPr>
              <a:t>Arena</a:t>
            </a:r>
            <a:endParaRPr lang="fi-FI"/>
          </a:p>
        </p:txBody>
      </p:sp>
      <p:sp>
        <p:nvSpPr>
          <p:cNvPr id="7" name="Sisällön paikkamerkki 6">
            <a:extLst>
              <a:ext uri="{FF2B5EF4-FFF2-40B4-BE49-F238E27FC236}">
                <a16:creationId xmlns:a16="http://schemas.microsoft.com/office/drawing/2014/main" id="{E62CBB8E-3409-7232-5388-C7842DB8AD1C}"/>
              </a:ext>
            </a:extLst>
          </p:cNvPr>
          <p:cNvSpPr>
            <a:spLocks noGrp="1"/>
          </p:cNvSpPr>
          <p:nvPr>
            <p:ph sz="quarter" idx="15"/>
          </p:nvPr>
        </p:nvSpPr>
        <p:spPr>
          <a:xfrm>
            <a:off x="6416984" y="1895531"/>
            <a:ext cx="5218289" cy="4163079"/>
          </a:xfrm>
        </p:spPr>
        <p:txBody>
          <a:bodyPr>
            <a:normAutofit fontScale="70000" lnSpcReduction="20000"/>
          </a:bodyPr>
          <a:lstStyle/>
          <a:p>
            <a:pPr marL="0" indent="0">
              <a:spcAft>
                <a:spcPts val="1000"/>
              </a:spcAft>
              <a:buNone/>
            </a:pPr>
            <a:r>
              <a:rPr lang="fi-FI"/>
              <a:t>Euroopan ensimmäinen keskusta-areena, Nokia </a:t>
            </a:r>
            <a:r>
              <a:rPr lang="fi-FI" err="1"/>
              <a:t>Arena</a:t>
            </a:r>
            <a:r>
              <a:rPr lang="fi-FI"/>
              <a:t>, toimii suurten viihde- ja urheilu-tapahtumien näyttämönä. </a:t>
            </a:r>
          </a:p>
          <a:p>
            <a:pPr marL="0" indent="0">
              <a:spcBef>
                <a:spcPts val="400"/>
              </a:spcBef>
              <a:buNone/>
            </a:pPr>
            <a:r>
              <a:rPr lang="fi-FI"/>
              <a:t>Areenan erityispiirteitä ovat muun muassa kasino, saunamaailma ja hotelli. Osa hotellihuoneista avaa näkymän suoraan tapahtumiin.</a:t>
            </a:r>
          </a:p>
          <a:p>
            <a:pPr marL="711200" indent="0">
              <a:spcBef>
                <a:spcPts val="400"/>
              </a:spcBef>
              <a:buNone/>
              <a:tabLst>
                <a:tab pos="889000" algn="l"/>
              </a:tabLst>
            </a:pPr>
            <a:r>
              <a:rPr lang="fi-FI" b="1"/>
              <a:t>Nokia </a:t>
            </a:r>
            <a:r>
              <a:rPr lang="fi-FI" b="1" err="1"/>
              <a:t>Arena</a:t>
            </a:r>
            <a:r>
              <a:rPr lang="fi-FI" b="1"/>
              <a:t>:</a:t>
            </a:r>
          </a:p>
          <a:p>
            <a:pPr marL="895350" indent="-184150">
              <a:spcBef>
                <a:spcPts val="400"/>
              </a:spcBef>
              <a:tabLst>
                <a:tab pos="930275" algn="l"/>
              </a:tabLst>
            </a:pPr>
            <a:r>
              <a:rPr lang="fi-FI"/>
              <a:t>Valmistui vuonna 2021</a:t>
            </a:r>
          </a:p>
          <a:p>
            <a:pPr marL="895350" indent="-184150">
              <a:spcBef>
                <a:spcPts val="400"/>
              </a:spcBef>
              <a:tabLst>
                <a:tab pos="930275" algn="l"/>
              </a:tabLst>
            </a:pPr>
            <a:r>
              <a:rPr lang="fi-FI"/>
              <a:t>Vuoden 2022 ja 2023 jääkiekon </a:t>
            </a:r>
            <a:br>
              <a:rPr lang="fi-FI"/>
            </a:br>
            <a:r>
              <a:rPr lang="fi-FI"/>
              <a:t>MM-kisojen päänäyttämö</a:t>
            </a:r>
          </a:p>
          <a:p>
            <a:pPr marL="895350" indent="-184150">
              <a:spcBef>
                <a:spcPts val="400"/>
              </a:spcBef>
              <a:tabLst>
                <a:tab pos="930275" algn="l"/>
              </a:tabLst>
            </a:pPr>
            <a:r>
              <a:rPr lang="fi-FI"/>
              <a:t>1 milj. kävijää ja </a:t>
            </a:r>
            <a:br>
              <a:rPr lang="fi-FI"/>
            </a:br>
            <a:r>
              <a:rPr lang="fi-FI"/>
              <a:t>140 tapahtumaa/vuosi</a:t>
            </a:r>
          </a:p>
          <a:p>
            <a:pPr marL="895350" indent="-184150">
              <a:spcBef>
                <a:spcPts val="400"/>
              </a:spcBef>
              <a:spcAft>
                <a:spcPts val="1000"/>
              </a:spcAft>
              <a:tabLst>
                <a:tab pos="930275" algn="l"/>
              </a:tabLst>
            </a:pPr>
            <a:r>
              <a:rPr lang="fi-FI"/>
              <a:t>15 000 katsomopaikkaa</a:t>
            </a:r>
          </a:p>
          <a:p>
            <a:pPr marL="0" indent="0">
              <a:spcBef>
                <a:spcPts val="400"/>
              </a:spcBef>
              <a:buNone/>
            </a:pPr>
            <a:r>
              <a:rPr lang="fi-FI"/>
              <a:t>Areena on aina avoinna. Ravintolat ja muut areenan palvelut palvelevat asiakkaita myös tapahtumien ulkopuolella. </a:t>
            </a:r>
          </a:p>
          <a:p>
            <a:pPr marL="0" indent="0">
              <a:spcBef>
                <a:spcPts val="400"/>
              </a:spcBef>
              <a:buNone/>
            </a:pPr>
            <a:endParaRPr lang="fi-FI"/>
          </a:p>
        </p:txBody>
      </p:sp>
      <p:sp>
        <p:nvSpPr>
          <p:cNvPr id="4" name="Päivämäärän paikkamerkki 3">
            <a:extLst>
              <a:ext uri="{FF2B5EF4-FFF2-40B4-BE49-F238E27FC236}">
                <a16:creationId xmlns:a16="http://schemas.microsoft.com/office/drawing/2014/main" id="{CF8347A7-E9B0-356D-99D4-F1CAF2768272}"/>
              </a:ext>
              <a:ext uri="{C183D7F6-B498-43B3-948B-1728B52AA6E4}">
                <adec:decorative xmlns:adec="http://schemas.microsoft.com/office/drawing/2017/decorative" val="1"/>
              </a:ext>
            </a:extLst>
          </p:cNvPr>
          <p:cNvSpPr>
            <a:spLocks noGrp="1"/>
          </p:cNvSpPr>
          <p:nvPr>
            <p:ph type="dt" sz="half" idx="2"/>
          </p:nvPr>
        </p:nvSpPr>
        <p:spPr/>
        <p:txBody>
          <a:bodyPr/>
          <a:lstStyle/>
          <a:p>
            <a:fld id="{E8AB2543-D441-744E-AE7B-148026E161D5}" type="datetime1">
              <a:rPr lang="fi-FI" smtClean="0"/>
              <a:t>12.6.2025</a:t>
            </a:fld>
            <a:endParaRPr lang="fi-FI"/>
          </a:p>
        </p:txBody>
      </p:sp>
      <p:sp>
        <p:nvSpPr>
          <p:cNvPr id="5" name="Dian numeron paikkamerkki 4">
            <a:extLst>
              <a:ext uri="{FF2B5EF4-FFF2-40B4-BE49-F238E27FC236}">
                <a16:creationId xmlns:a16="http://schemas.microsoft.com/office/drawing/2014/main" id="{0D359E0A-CFB8-3F5A-9E41-07F3FEFDEFE7}"/>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40</a:t>
            </a:fld>
            <a:endParaRPr lang="fi-FI"/>
          </a:p>
        </p:txBody>
      </p:sp>
      <p:pic>
        <p:nvPicPr>
          <p:cNvPr id="12" name="Kuva 11">
            <a:extLst>
              <a:ext uri="{FF2B5EF4-FFF2-40B4-BE49-F238E27FC236}">
                <a16:creationId xmlns:a16="http://schemas.microsoft.com/office/drawing/2014/main" id="{7B4316B0-74A4-6C5E-B818-95676884B52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0" name="Tekstiruutu 24">
            <a:extLst>
              <a:ext uri="{FF2B5EF4-FFF2-40B4-BE49-F238E27FC236}">
                <a16:creationId xmlns:a16="http://schemas.microsoft.com/office/drawing/2014/main" id="{5967EDC5-61EA-99D5-EBD0-FBECA75786A5}"/>
              </a:ext>
              <a:ext uri="{C183D7F6-B498-43B3-948B-1728B52AA6E4}">
                <adec:decorative xmlns:adec="http://schemas.microsoft.com/office/drawing/2017/decorative" val="1"/>
              </a:ext>
            </a:extLst>
          </p:cNvPr>
          <p:cNvSpPr txBox="1">
            <a:spLocks noChangeArrowheads="1"/>
          </p:cNvSpPr>
          <p:nvPr/>
        </p:nvSpPr>
        <p:spPr bwMode="auto">
          <a:xfrm>
            <a:off x="2495158"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Kuva: Visit Tampere / </a:t>
            </a:r>
            <a:r>
              <a:rPr kumimoji="0" lang="fi-FI" altLang="fi-FI" sz="1200" b="0" i="0" u="none" strike="noStrike" kern="1200" cap="none" spc="0" normalizeH="0" baseline="0" noProof="0" err="1">
                <a:ln>
                  <a:noFill/>
                </a:ln>
                <a:solidFill>
                  <a:srgbClr val="FFFFFF"/>
                </a:solidFill>
                <a:effectLst/>
                <a:uLnTx/>
                <a:uFillTx/>
                <a:latin typeface="Calibri" panose="020F0502020204030204" pitchFamily="34" charset="0"/>
                <a:ea typeface="+mn-ea"/>
                <a:cs typeface="+mn-cs"/>
              </a:rPr>
              <a:t>Skyfox</a:t>
            </a:r>
            <a:r>
              <a:rPr kumimoji="0" lang="fi-FI"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Marko Kallio</a:t>
            </a:r>
          </a:p>
        </p:txBody>
      </p:sp>
      <p:grpSp>
        <p:nvGrpSpPr>
          <p:cNvPr id="9" name="Group 8" descr="Euroopan ensimmäinen keskusta-areena.">
            <a:extLst>
              <a:ext uri="{FF2B5EF4-FFF2-40B4-BE49-F238E27FC236}">
                <a16:creationId xmlns:a16="http://schemas.microsoft.com/office/drawing/2014/main" id="{32F7158D-9E76-F9BA-2C14-97645F2FA2DE}"/>
              </a:ext>
              <a:ext uri="{C183D7F6-B498-43B3-948B-1728B52AA6E4}">
                <adec:decorative xmlns:adec="http://schemas.microsoft.com/office/drawing/2017/decorative" val="0"/>
              </a:ext>
            </a:extLst>
          </p:cNvPr>
          <p:cNvGrpSpPr/>
          <p:nvPr/>
        </p:nvGrpSpPr>
        <p:grpSpPr>
          <a:xfrm>
            <a:off x="4917789" y="3334549"/>
            <a:ext cx="1957932" cy="1922050"/>
            <a:chOff x="784604" y="3852001"/>
            <a:chExt cx="1957932" cy="1922050"/>
          </a:xfrm>
        </p:grpSpPr>
        <p:sp>
          <p:nvSpPr>
            <p:cNvPr id="2" name="Ellipsi 9">
              <a:extLst>
                <a:ext uri="{FF2B5EF4-FFF2-40B4-BE49-F238E27FC236}">
                  <a16:creationId xmlns:a16="http://schemas.microsoft.com/office/drawing/2014/main" id="{25DD4C00-7041-0529-08DF-F66533488149}"/>
                </a:ext>
                <a:ext uri="{C183D7F6-B498-43B3-948B-1728B52AA6E4}">
                  <adec:decorative xmlns:adec="http://schemas.microsoft.com/office/drawing/2017/decorative" val="1"/>
                </a:ext>
              </a:extLst>
            </p:cNvPr>
            <p:cNvSpPr/>
            <p:nvPr/>
          </p:nvSpPr>
          <p:spPr>
            <a:xfrm>
              <a:off x="802545" y="3852001"/>
              <a:ext cx="1922050" cy="192205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a:solidFill>
                  <a:srgbClr val="FFFFFF"/>
                </a:solidFill>
              </a:endParaRPr>
            </a:p>
          </p:txBody>
        </p:sp>
        <p:sp>
          <p:nvSpPr>
            <p:cNvPr id="8" name="Otsikko 7">
              <a:extLst>
                <a:ext uri="{FF2B5EF4-FFF2-40B4-BE49-F238E27FC236}">
                  <a16:creationId xmlns:a16="http://schemas.microsoft.com/office/drawing/2014/main" id="{E8C50ECF-93D8-DE2E-B716-5FE0D2225A9E}"/>
                </a:ext>
              </a:extLst>
            </p:cNvPr>
            <p:cNvSpPr txBox="1">
              <a:spLocks/>
            </p:cNvSpPr>
            <p:nvPr/>
          </p:nvSpPr>
          <p:spPr>
            <a:xfrm>
              <a:off x="784604" y="3881507"/>
              <a:ext cx="1957932" cy="1863039"/>
            </a:xfrm>
            <a:prstGeom prst="rect">
              <a:avLst/>
            </a:prstGeom>
            <a:noFill/>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i-FI" sz="3600" u="none" strike="noStrike" kern="1200" cap="none" spc="0" normalizeH="0" baseline="0" noProof="0">
                  <a:ln>
                    <a:noFill/>
                  </a:ln>
                  <a:solidFill>
                    <a:srgbClr val="5BCBEB"/>
                  </a:solidFill>
                  <a:effectLst/>
                  <a:uLnTx/>
                  <a:uFillTx/>
                  <a:latin typeface="Montserrat Black" pitchFamily="2" charset="77"/>
                </a:rPr>
                <a:t>1. </a:t>
              </a:r>
            </a:p>
            <a:p>
              <a:pPr>
                <a:defRPr/>
              </a:pPr>
              <a:r>
                <a:rPr lang="fi-FI" sz="1800">
                  <a:solidFill>
                    <a:schemeClr val="bg1"/>
                  </a:solidFill>
                </a:rPr>
                <a:t>Euroopan ensimmäinen keskusta- </a:t>
              </a:r>
              <a:br>
                <a:rPr lang="fi-FI" sz="1800">
                  <a:solidFill>
                    <a:schemeClr val="bg1"/>
                  </a:solidFill>
                </a:rPr>
              </a:br>
              <a:r>
                <a:rPr lang="fi-FI" sz="1800">
                  <a:solidFill>
                    <a:schemeClr val="bg1"/>
                  </a:solidFill>
                </a:rPr>
                <a:t>areena</a:t>
              </a:r>
              <a:endParaRPr kumimoji="0" lang="fi-FI" sz="1800" u="none" strike="noStrike" kern="1200" cap="none" spc="0" normalizeH="0" baseline="0" noProof="0">
                <a:ln>
                  <a:noFill/>
                </a:ln>
                <a:solidFill>
                  <a:schemeClr val="bg1"/>
                </a:solidFill>
                <a:effectLst/>
                <a:uLnTx/>
                <a:uFillTx/>
              </a:endParaRPr>
            </a:p>
          </p:txBody>
        </p:sp>
      </p:grpSp>
    </p:spTree>
    <p:extLst>
      <p:ext uri="{BB962C8B-B14F-4D97-AF65-F5344CB8AC3E}">
        <p14:creationId xmlns:p14="http://schemas.microsoft.com/office/powerpoint/2010/main" val="42526025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2" descr="Ilmakuva Ranta-Tampellan uudesta asuin-alueesta.">
            <a:extLst>
              <a:ext uri="{FF2B5EF4-FFF2-40B4-BE49-F238E27FC236}">
                <a16:creationId xmlns:a16="http://schemas.microsoft.com/office/drawing/2014/main" id="{416EDFAF-B882-8A52-A493-0BAA34AAB282}"/>
              </a:ext>
            </a:extLst>
          </p:cNvPr>
          <p:cNvSpPr>
            <a:spLocks noChangeAspect="1"/>
          </p:cNvSpPr>
          <p:nvPr/>
        </p:nvSpPr>
        <p:spPr>
          <a:xfrm>
            <a:off x="6096000" y="0"/>
            <a:ext cx="6096000" cy="6876000"/>
          </a:xfrm>
          <a:prstGeom prst="rect">
            <a:avLst/>
          </a:pr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EDE0A36B-EBC9-58FE-3906-D0978C2E2129}"/>
              </a:ext>
            </a:extLst>
          </p:cNvPr>
          <p:cNvSpPr>
            <a:spLocks noGrp="1"/>
          </p:cNvSpPr>
          <p:nvPr>
            <p:ph type="title"/>
          </p:nvPr>
        </p:nvSpPr>
        <p:spPr/>
        <p:txBody>
          <a:bodyPr/>
          <a:lstStyle/>
          <a:p>
            <a:r>
              <a:rPr lang="fi-FI"/>
              <a:t>Ranta-Tampella – </a:t>
            </a:r>
            <a:br>
              <a:rPr lang="fi-FI"/>
            </a:br>
            <a:r>
              <a:rPr lang="fi-FI" sz="2400" b="0"/>
              <a:t>ASKELTEN PÄÄSSÄ KESKUSTAN PALVELUISTA</a:t>
            </a:r>
          </a:p>
        </p:txBody>
      </p:sp>
      <p:sp>
        <p:nvSpPr>
          <p:cNvPr id="7" name="Sisällön paikkamerkki 6">
            <a:extLst>
              <a:ext uri="{FF2B5EF4-FFF2-40B4-BE49-F238E27FC236}">
                <a16:creationId xmlns:a16="http://schemas.microsoft.com/office/drawing/2014/main" id="{9C6CD915-E249-6F50-3735-880B9E43AE41}"/>
              </a:ext>
            </a:extLst>
          </p:cNvPr>
          <p:cNvSpPr>
            <a:spLocks noGrp="1"/>
          </p:cNvSpPr>
          <p:nvPr>
            <p:ph sz="quarter" idx="15"/>
          </p:nvPr>
        </p:nvSpPr>
        <p:spPr>
          <a:xfrm>
            <a:off x="655281" y="2121104"/>
            <a:ext cx="5440719" cy="3897731"/>
          </a:xfrm>
        </p:spPr>
        <p:txBody>
          <a:bodyPr>
            <a:normAutofit/>
          </a:bodyPr>
          <a:lstStyle/>
          <a:p>
            <a:pPr marL="0" indent="0">
              <a:buNone/>
            </a:pPr>
            <a:r>
              <a:rPr lang="fi-FI" sz="2000"/>
              <a:t>Uusi monimuotoinen asuinalue aivan keskustan kupeessa,  Näsijärven rannassa. Ranta-Tampella avaa järvenrannat kaikkien ihailtavaksi ja tarjoaa monia aktiviteetteja kaikille tamperelaisille. </a:t>
            </a:r>
          </a:p>
          <a:p>
            <a:pPr marL="0" indent="0">
              <a:buNone/>
            </a:pPr>
            <a:r>
              <a:rPr lang="fi-FI" sz="2000" b="1"/>
              <a:t>Ranta-Tampellassa viihdytään mm.:</a:t>
            </a:r>
          </a:p>
          <a:p>
            <a:pPr>
              <a:spcBef>
                <a:spcPts val="400"/>
              </a:spcBef>
            </a:pPr>
            <a:r>
              <a:rPr lang="fi-FI" sz="2000"/>
              <a:t>oleskelulaitureilla</a:t>
            </a:r>
          </a:p>
          <a:p>
            <a:pPr>
              <a:spcBef>
                <a:spcPts val="400"/>
              </a:spcBef>
            </a:pPr>
            <a:r>
              <a:rPr lang="fi-FI" sz="2000"/>
              <a:t>kanavan rannassa</a:t>
            </a:r>
          </a:p>
          <a:p>
            <a:pPr>
              <a:spcBef>
                <a:spcPts val="400"/>
              </a:spcBef>
            </a:pPr>
            <a:r>
              <a:rPr lang="fi-FI" sz="2000"/>
              <a:t>rantareiteillä</a:t>
            </a:r>
          </a:p>
          <a:p>
            <a:pPr>
              <a:spcBef>
                <a:spcPts val="400"/>
              </a:spcBef>
            </a:pPr>
            <a:r>
              <a:rPr lang="fi-FI" sz="2000"/>
              <a:t>ulkoliikuntalaitteilla</a:t>
            </a:r>
          </a:p>
          <a:p>
            <a:pPr>
              <a:spcBef>
                <a:spcPts val="400"/>
              </a:spcBef>
            </a:pPr>
            <a:r>
              <a:rPr lang="fi-FI" sz="2000"/>
              <a:t>kiipeilyseinällä</a:t>
            </a:r>
          </a:p>
          <a:p>
            <a:pPr>
              <a:spcBef>
                <a:spcPts val="400"/>
              </a:spcBef>
            </a:pPr>
            <a:r>
              <a:rPr lang="fi-FI" sz="2000"/>
              <a:t>puistoissa.</a:t>
            </a:r>
          </a:p>
          <a:p>
            <a:endParaRPr lang="fi-FI" sz="2000"/>
          </a:p>
        </p:txBody>
      </p:sp>
      <p:sp>
        <p:nvSpPr>
          <p:cNvPr id="9" name="Ellipsi 8">
            <a:extLst>
              <a:ext uri="{FF2B5EF4-FFF2-40B4-BE49-F238E27FC236}">
                <a16:creationId xmlns:a16="http://schemas.microsoft.com/office/drawing/2014/main" id="{D75287DD-D018-9CB0-AEE7-E6C43F1D7A06}"/>
              </a:ext>
              <a:ext uri="{C183D7F6-B498-43B3-948B-1728B52AA6E4}">
                <adec:decorative xmlns:adec="http://schemas.microsoft.com/office/drawing/2017/decorative" val="1"/>
              </a:ext>
            </a:extLst>
          </p:cNvPr>
          <p:cNvSpPr/>
          <p:nvPr/>
        </p:nvSpPr>
        <p:spPr>
          <a:xfrm>
            <a:off x="4827926" y="3814721"/>
            <a:ext cx="2140844" cy="214084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uorakulmio 9">
            <a:extLst>
              <a:ext uri="{FF2B5EF4-FFF2-40B4-BE49-F238E27FC236}">
                <a16:creationId xmlns:a16="http://schemas.microsoft.com/office/drawing/2014/main" id="{E1CE8A6C-F57D-B448-CDE1-67CDDCF48CC2}"/>
              </a:ext>
            </a:extLst>
          </p:cNvPr>
          <p:cNvSpPr/>
          <p:nvPr/>
        </p:nvSpPr>
        <p:spPr>
          <a:xfrm>
            <a:off x="4747244" y="4313427"/>
            <a:ext cx="2325188" cy="1228028"/>
          </a:xfrm>
          <a:prstGeom prst="rect">
            <a:avLst/>
          </a:prstGeom>
        </p:spPr>
        <p:txBody>
          <a:bodyPr wrap="square">
            <a:spAutoFit/>
          </a:bodyPr>
          <a:lstStyle/>
          <a:p>
            <a:pPr lvl="0" algn="ctr">
              <a:lnSpc>
                <a:spcPct val="90000"/>
              </a:lnSpc>
              <a:spcBef>
                <a:spcPct val="0"/>
              </a:spcBef>
              <a:defRPr/>
            </a:pPr>
            <a:r>
              <a:rPr lang="fi-FI" sz="4200" b="1">
                <a:solidFill>
                  <a:srgbClr val="FFFFFF"/>
                </a:solidFill>
                <a:latin typeface="Montserrat Black" pitchFamily="2" charset="77"/>
              </a:rPr>
              <a:t>3 500</a:t>
            </a:r>
            <a:br>
              <a:rPr lang="fi-FI" sz="4200" b="1">
                <a:solidFill>
                  <a:srgbClr val="FFFFFF"/>
                </a:solidFill>
                <a:latin typeface="Montserrat Black" pitchFamily="2" charset="77"/>
              </a:rPr>
            </a:br>
            <a:r>
              <a:rPr lang="fi-FI" sz="2000" b="1">
                <a:solidFill>
                  <a:srgbClr val="FFFFFF"/>
                </a:solidFill>
                <a:latin typeface="+mj-lt"/>
              </a:rPr>
              <a:t>tamperelaisen </a:t>
            </a:r>
            <a:br>
              <a:rPr lang="fi-FI" sz="2000" b="1">
                <a:solidFill>
                  <a:srgbClr val="FFFFFF"/>
                </a:solidFill>
                <a:latin typeface="+mj-lt"/>
              </a:rPr>
            </a:br>
            <a:r>
              <a:rPr lang="fi-FI" sz="2000" b="1">
                <a:solidFill>
                  <a:srgbClr val="FFFFFF"/>
                </a:solidFill>
                <a:latin typeface="+mj-lt"/>
              </a:rPr>
              <a:t>koti</a:t>
            </a:r>
          </a:p>
        </p:txBody>
      </p:sp>
      <p:sp>
        <p:nvSpPr>
          <p:cNvPr id="4" name="Päivämäärän paikkamerkki 3">
            <a:extLst>
              <a:ext uri="{FF2B5EF4-FFF2-40B4-BE49-F238E27FC236}">
                <a16:creationId xmlns:a16="http://schemas.microsoft.com/office/drawing/2014/main" id="{44B5A5C9-6C42-036A-0BDC-37544D008F03}"/>
              </a:ext>
              <a:ext uri="{C183D7F6-B498-43B3-948B-1728B52AA6E4}">
                <adec:decorative xmlns:adec="http://schemas.microsoft.com/office/drawing/2017/decorative" val="1"/>
              </a:ext>
            </a:extLst>
          </p:cNvPr>
          <p:cNvSpPr>
            <a:spLocks noGrp="1"/>
          </p:cNvSpPr>
          <p:nvPr>
            <p:ph type="dt" sz="half" idx="2"/>
          </p:nvPr>
        </p:nvSpPr>
        <p:spPr/>
        <p:txBody>
          <a:bodyPr/>
          <a:lstStyle/>
          <a:p>
            <a:fld id="{88B3ED1D-A6AB-EC41-BE02-24F7DF65304D}" type="datetime1">
              <a:rPr lang="fi-FI" smtClean="0">
                <a:solidFill>
                  <a:schemeClr val="bg1"/>
                </a:solidFill>
              </a:rPr>
              <a:t>12.6.2025</a:t>
            </a:fld>
            <a:endParaRPr lang="fi-FI">
              <a:solidFill>
                <a:schemeClr val="bg1"/>
              </a:solidFill>
            </a:endParaRPr>
          </a:p>
        </p:txBody>
      </p:sp>
      <p:sp>
        <p:nvSpPr>
          <p:cNvPr id="5" name="Dian numeron paikkamerkki 4">
            <a:extLst>
              <a:ext uri="{FF2B5EF4-FFF2-40B4-BE49-F238E27FC236}">
                <a16:creationId xmlns:a16="http://schemas.microsoft.com/office/drawing/2014/main" id="{0D2F2C86-3085-047F-788C-54108EB2DEDE}"/>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41</a:t>
            </a:fld>
            <a:endParaRPr lang="fi-FI">
              <a:solidFill>
                <a:schemeClr val="bg1"/>
              </a:solidFill>
            </a:endParaRPr>
          </a:p>
        </p:txBody>
      </p:sp>
      <p:pic>
        <p:nvPicPr>
          <p:cNvPr id="11" name="Kuva 10">
            <a:extLst>
              <a:ext uri="{FF2B5EF4-FFF2-40B4-BE49-F238E27FC236}">
                <a16:creationId xmlns:a16="http://schemas.microsoft.com/office/drawing/2014/main" id="{EE2D47DE-52E7-72DD-2C79-D8B7336CA2F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sp>
        <p:nvSpPr>
          <p:cNvPr id="12" name="Tekstiruutu 24">
            <a:extLst>
              <a:ext uri="{FF2B5EF4-FFF2-40B4-BE49-F238E27FC236}">
                <a16:creationId xmlns:a16="http://schemas.microsoft.com/office/drawing/2014/main" id="{7F069FD7-E7FD-EEB0-6E73-00271C057768}"/>
              </a:ext>
              <a:ext uri="{C183D7F6-B498-43B3-948B-1728B52AA6E4}">
                <adec:decorative xmlns:adec="http://schemas.microsoft.com/office/drawing/2017/decorative" val="1"/>
              </a:ext>
            </a:extLst>
          </p:cNvPr>
          <p:cNvSpPr txBox="1">
            <a:spLocks noChangeArrowheads="1"/>
          </p:cNvSpPr>
          <p:nvPr/>
        </p:nvSpPr>
        <p:spPr bwMode="auto">
          <a:xfrm>
            <a:off x="6326653"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Kuva: </a:t>
            </a:r>
            <a:r>
              <a:rPr kumimoji="0" lang="en-GB" altLang="fi-FI" sz="1200" b="0" i="0" u="none" strike="noStrike" kern="1200" cap="none" spc="0" normalizeH="0" baseline="0" noProof="0" err="1">
                <a:ln>
                  <a:noFill/>
                </a:ln>
                <a:solidFill>
                  <a:srgbClr val="FFFFFF"/>
                </a:solidFill>
                <a:effectLst/>
                <a:uLnTx/>
                <a:uFillTx/>
                <a:latin typeface="Calibri" panose="020F0502020204030204" pitchFamily="34" charset="0"/>
                <a:ea typeface="+mn-ea"/>
                <a:cs typeface="+mn-cs"/>
              </a:rPr>
              <a:t>Tampereen</a:t>
            </a: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a:t>
            </a:r>
            <a:r>
              <a:rPr kumimoji="0" lang="en-GB" altLang="fi-FI" sz="1200" b="0" i="0" u="none" strike="noStrike" kern="1200" cap="none" spc="0" normalizeH="0" baseline="0" noProof="0" err="1">
                <a:ln>
                  <a:noFill/>
                </a:ln>
                <a:solidFill>
                  <a:srgbClr val="FFFFFF"/>
                </a:solidFill>
                <a:effectLst/>
                <a:uLnTx/>
                <a:uFillTx/>
                <a:latin typeface="Calibri" panose="020F0502020204030204" pitchFamily="34" charset="0"/>
                <a:ea typeface="+mn-ea"/>
                <a:cs typeface="+mn-cs"/>
              </a:rPr>
              <a:t>kaupunki</a:t>
            </a:r>
            <a:endParaRPr kumimoji="0" lang="fi-FI"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205480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lmakuva rakentuvasta Hiedanrannan alueesta.">
            <a:extLst>
              <a:ext uri="{FF2B5EF4-FFF2-40B4-BE49-F238E27FC236}">
                <a16:creationId xmlns:a16="http://schemas.microsoft.com/office/drawing/2014/main" id="{D5FEDBD3-2D6B-8222-9583-62D5BFD6DC37}"/>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096000" y="3429000"/>
            <a:ext cx="6096000" cy="3429000"/>
          </a:xfrm>
          <a:prstGeom prst="rect">
            <a:avLst/>
          </a:prstGeom>
        </p:spPr>
      </p:pic>
      <p:pic>
        <p:nvPicPr>
          <p:cNvPr id="2" name="Kuva 7" descr="Arkkitehtitoimiston tekemä mallikuva Hiedanrannan alueesta. Maisema on kesäinen ja vehreä ja uudet rakennukset näkyvät taustalla.">
            <a:extLst>
              <a:ext uri="{FF2B5EF4-FFF2-40B4-BE49-F238E27FC236}">
                <a16:creationId xmlns:a16="http://schemas.microsoft.com/office/drawing/2014/main" id="{6EF7A150-6B54-ACB1-6579-BF07355974B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096000" y="0"/>
            <a:ext cx="6095999" cy="3429000"/>
          </a:xfrm>
          <a:prstGeom prst="rect">
            <a:avLst/>
          </a:prstGeom>
        </p:spPr>
      </p:pic>
      <p:sp>
        <p:nvSpPr>
          <p:cNvPr id="6" name="Otsikko 5">
            <a:extLst>
              <a:ext uri="{FF2B5EF4-FFF2-40B4-BE49-F238E27FC236}">
                <a16:creationId xmlns:a16="http://schemas.microsoft.com/office/drawing/2014/main" id="{EDE0A36B-EBC9-58FE-3906-D0978C2E2129}"/>
              </a:ext>
            </a:extLst>
          </p:cNvPr>
          <p:cNvSpPr>
            <a:spLocks noGrp="1"/>
          </p:cNvSpPr>
          <p:nvPr>
            <p:ph type="title"/>
          </p:nvPr>
        </p:nvSpPr>
        <p:spPr>
          <a:xfrm>
            <a:off x="655280" y="573817"/>
            <a:ext cx="5440719" cy="1060926"/>
          </a:xfrm>
        </p:spPr>
        <p:txBody>
          <a:bodyPr/>
          <a:lstStyle/>
          <a:p>
            <a:r>
              <a:rPr lang="fi-FI"/>
              <a:t>Hiedanranta</a:t>
            </a:r>
            <a:br>
              <a:rPr lang="fi-FI"/>
            </a:br>
            <a:r>
              <a:rPr lang="fi-FI" sz="2400" b="0"/>
              <a:t>LÄNTISEN TAMPEREEN TULEVA KESKUS </a:t>
            </a:r>
            <a:br>
              <a:rPr lang="fi-FI" sz="2400">
                <a:solidFill>
                  <a:srgbClr val="212121"/>
                </a:solidFill>
              </a:rPr>
            </a:br>
            <a:endParaRPr lang="fi-FI" sz="2400"/>
          </a:p>
        </p:txBody>
      </p:sp>
      <p:sp>
        <p:nvSpPr>
          <p:cNvPr id="7" name="Sisällön paikkamerkki 6">
            <a:extLst>
              <a:ext uri="{FF2B5EF4-FFF2-40B4-BE49-F238E27FC236}">
                <a16:creationId xmlns:a16="http://schemas.microsoft.com/office/drawing/2014/main" id="{9C6CD915-E249-6F50-3735-880B9E43AE41}"/>
              </a:ext>
            </a:extLst>
          </p:cNvPr>
          <p:cNvSpPr>
            <a:spLocks noGrp="1"/>
          </p:cNvSpPr>
          <p:nvPr>
            <p:ph sz="quarter" idx="15"/>
          </p:nvPr>
        </p:nvSpPr>
        <p:spPr>
          <a:xfrm>
            <a:off x="693548" y="1746925"/>
            <a:ext cx="5402452" cy="4367737"/>
          </a:xfrm>
        </p:spPr>
        <p:txBody>
          <a:bodyPr>
            <a:normAutofit fontScale="85000" lnSpcReduction="10000"/>
          </a:bodyPr>
          <a:lstStyle/>
          <a:p>
            <a:pPr marL="0" lvl="0" indent="0">
              <a:buNone/>
              <a:defRPr/>
            </a:pPr>
            <a:r>
              <a:rPr lang="fi-FI" b="1"/>
              <a:t>VISIO 2050:</a:t>
            </a:r>
          </a:p>
          <a:p>
            <a:pPr marL="0" lvl="0" indent="0">
              <a:buNone/>
              <a:defRPr/>
            </a:pPr>
            <a:r>
              <a:rPr lang="fi-FI"/>
              <a:t>Hiedanranta on uusi Näsijärven ranta-</a:t>
            </a:r>
            <a:br>
              <a:rPr lang="fi-FI"/>
            </a:br>
            <a:r>
              <a:rPr lang="fi-FI"/>
              <a:t>kaupunki, joka yhdistää mielenkiintoisella tavalla </a:t>
            </a:r>
            <a:br>
              <a:rPr lang="fi-FI"/>
            </a:br>
            <a:r>
              <a:rPr lang="fi-FI" b="1"/>
              <a:t>TYÖTÄ, TOIMINTAA, ASUMISTA ja TAPAHTUMIA</a:t>
            </a:r>
            <a:r>
              <a:rPr lang="fi-FI"/>
              <a:t>. </a:t>
            </a:r>
          </a:p>
          <a:p>
            <a:pPr marL="0" lvl="0" indent="0">
              <a:buNone/>
              <a:defRPr/>
            </a:pPr>
            <a:r>
              <a:rPr lang="fi-FI"/>
              <a:t>Se muodostaa yhdessä Lielahden kanssa uudenajan </a:t>
            </a:r>
            <a:r>
              <a:rPr lang="fi-FI" b="1"/>
              <a:t>KESTÄVÄN</a:t>
            </a:r>
            <a:r>
              <a:rPr lang="fi-FI"/>
              <a:t> ja </a:t>
            </a:r>
            <a:r>
              <a:rPr lang="fi-FI" b="1"/>
              <a:t>ÄLYKKÄÄN</a:t>
            </a:r>
            <a:r>
              <a:rPr lang="fi-FI"/>
              <a:t> kaupunginosakeskuksen muutaman </a:t>
            </a:r>
            <a:br>
              <a:rPr lang="fi-FI"/>
            </a:br>
            <a:r>
              <a:rPr lang="fi-FI"/>
              <a:t>minuutin päässä Keskustorilta.</a:t>
            </a:r>
          </a:p>
          <a:p>
            <a:pPr marL="0" lvl="0" indent="0">
              <a:buNone/>
              <a:defRPr/>
            </a:pPr>
            <a:r>
              <a:rPr lang="fi-FI"/>
              <a:t>Alueen kaavoitus on käynnissä, rakentaminen alkaa Pohjoiskortteleista.</a:t>
            </a:r>
          </a:p>
          <a:p>
            <a:pPr>
              <a:spcBef>
                <a:spcPts val="0"/>
              </a:spcBef>
              <a:defRPr/>
            </a:pPr>
            <a:endParaRPr lang="fi-FI" sz="1700"/>
          </a:p>
          <a:p>
            <a:pPr>
              <a:spcBef>
                <a:spcPts val="0"/>
              </a:spcBef>
              <a:defRPr/>
            </a:pPr>
            <a:endParaRPr lang="fi-FI" sz="1900"/>
          </a:p>
          <a:p>
            <a:pPr marL="0" indent="0">
              <a:spcBef>
                <a:spcPts val="0"/>
              </a:spcBef>
              <a:buNone/>
              <a:defRPr/>
            </a:pPr>
            <a:r>
              <a:rPr lang="fi-FI" sz="1900"/>
              <a:t>Kehittämisestä vastaa Tampereen kaupungin omistama </a:t>
            </a:r>
            <a:br>
              <a:rPr lang="fi-FI" sz="1900"/>
            </a:br>
            <a:r>
              <a:rPr lang="fi-FI" sz="1900" b="1"/>
              <a:t>Hiedanrannan Kehitys Oy </a:t>
            </a:r>
            <a:r>
              <a:rPr lang="fi-FI" sz="1900"/>
              <a:t>•  </a:t>
            </a:r>
            <a:r>
              <a:rPr lang="fi-FI" sz="1900" b="1" err="1"/>
              <a:t>hiedanranta.fi</a:t>
            </a:r>
            <a:br>
              <a:rPr lang="fi-FI" b="1"/>
            </a:br>
            <a:endParaRPr lang="fi-FI" sz="2000">
              <a:solidFill>
                <a:srgbClr val="212121"/>
              </a:solidFill>
            </a:endParaRPr>
          </a:p>
        </p:txBody>
      </p:sp>
      <p:sp>
        <p:nvSpPr>
          <p:cNvPr id="5" name="Dian numeron paikkamerkki 4">
            <a:extLst>
              <a:ext uri="{FF2B5EF4-FFF2-40B4-BE49-F238E27FC236}">
                <a16:creationId xmlns:a16="http://schemas.microsoft.com/office/drawing/2014/main" id="{0D2F2C86-3085-047F-788C-54108EB2DEDE}"/>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42</a:t>
            </a:fld>
            <a:endParaRPr lang="fi-FI">
              <a:solidFill>
                <a:schemeClr val="bg1"/>
              </a:solidFill>
            </a:endParaRPr>
          </a:p>
        </p:txBody>
      </p:sp>
      <p:pic>
        <p:nvPicPr>
          <p:cNvPr id="11" name="Kuva 10">
            <a:extLst>
              <a:ext uri="{FF2B5EF4-FFF2-40B4-BE49-F238E27FC236}">
                <a16:creationId xmlns:a16="http://schemas.microsoft.com/office/drawing/2014/main" id="{38EAF2FD-032D-72D7-19C1-1C528A895C20}"/>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sp>
        <p:nvSpPr>
          <p:cNvPr id="12" name="Tekstiruutu 24">
            <a:extLst>
              <a:ext uri="{FF2B5EF4-FFF2-40B4-BE49-F238E27FC236}">
                <a16:creationId xmlns:a16="http://schemas.microsoft.com/office/drawing/2014/main" id="{F578B08A-D255-5DFF-2AE7-B20DDC7E8166}"/>
              </a:ext>
              <a:ext uri="{C183D7F6-B498-43B3-948B-1728B52AA6E4}">
                <adec:decorative xmlns:adec="http://schemas.microsoft.com/office/drawing/2017/decorative" val="1"/>
              </a:ext>
            </a:extLst>
          </p:cNvPr>
          <p:cNvSpPr txBox="1">
            <a:spLocks noChangeArrowheads="1"/>
          </p:cNvSpPr>
          <p:nvPr/>
        </p:nvSpPr>
        <p:spPr bwMode="auto">
          <a:xfrm>
            <a:off x="6315500" y="6403262"/>
            <a:ext cx="256614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err="1">
                <a:ln>
                  <a:noFill/>
                </a:ln>
                <a:solidFill>
                  <a:schemeClr val="bg1"/>
                </a:solidFill>
                <a:effectLst/>
                <a:uLnTx/>
                <a:uFillTx/>
                <a:latin typeface="Calibri" panose="020F0502020204030204" pitchFamily="34" charset="0"/>
                <a:ea typeface="+mn-ea"/>
                <a:cs typeface="+mn-cs"/>
              </a:rPr>
              <a:t>Kuvat:Hiedanranta</a:t>
            </a:r>
            <a:r>
              <a:rPr kumimoji="0" lang="en-GB" altLang="fi-FI" sz="1200" b="0" i="0" u="none" strike="noStrike" kern="1200" cap="none" spc="0" normalizeH="0" baseline="0" noProof="0">
                <a:ln>
                  <a:noFill/>
                </a:ln>
                <a:solidFill>
                  <a:schemeClr val="bg1"/>
                </a:solidFill>
                <a:effectLst/>
                <a:uLnTx/>
                <a:uFillTx/>
                <a:latin typeface="Calibri" panose="020F0502020204030204" pitchFamily="34" charset="0"/>
                <a:ea typeface="+mn-ea"/>
                <a:cs typeface="+mn-cs"/>
              </a:rPr>
              <a:t>, Tampere</a:t>
            </a:r>
            <a:endParaRPr kumimoji="0" lang="fi-FI" altLang="fi-FI" sz="1200" b="0" i="0" u="none" strike="noStrike" kern="1200" cap="none" spc="0" normalizeH="0" baseline="0" noProof="0">
              <a:ln>
                <a:noFill/>
              </a:ln>
              <a:solidFill>
                <a:schemeClr val="bg1"/>
              </a:solidFill>
              <a:effectLst/>
              <a:uLnTx/>
              <a:uFillTx/>
              <a:latin typeface="Calibri" panose="020F0502020204030204" pitchFamily="34" charset="0"/>
              <a:ea typeface="+mn-ea"/>
              <a:cs typeface="+mn-cs"/>
            </a:endParaRPr>
          </a:p>
        </p:txBody>
      </p:sp>
      <p:sp>
        <p:nvSpPr>
          <p:cNvPr id="3" name="Ellipsi 8">
            <a:extLst>
              <a:ext uri="{FF2B5EF4-FFF2-40B4-BE49-F238E27FC236}">
                <a16:creationId xmlns:a16="http://schemas.microsoft.com/office/drawing/2014/main" id="{52C3569E-1853-37BF-5776-9FF0629E7D93}"/>
              </a:ext>
              <a:ext uri="{C183D7F6-B498-43B3-948B-1728B52AA6E4}">
                <adec:decorative xmlns:adec="http://schemas.microsoft.com/office/drawing/2017/decorative" val="1"/>
              </a:ext>
            </a:extLst>
          </p:cNvPr>
          <p:cNvSpPr/>
          <p:nvPr/>
        </p:nvSpPr>
        <p:spPr>
          <a:xfrm>
            <a:off x="5438126" y="3093256"/>
            <a:ext cx="1743740" cy="17437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Suorakulmio 9">
            <a:extLst>
              <a:ext uri="{FF2B5EF4-FFF2-40B4-BE49-F238E27FC236}">
                <a16:creationId xmlns:a16="http://schemas.microsoft.com/office/drawing/2014/main" id="{1E5EC637-F81F-256C-70AB-87058BEB4714}"/>
              </a:ext>
            </a:extLst>
          </p:cNvPr>
          <p:cNvSpPr/>
          <p:nvPr/>
        </p:nvSpPr>
        <p:spPr>
          <a:xfrm>
            <a:off x="5357445" y="3628581"/>
            <a:ext cx="1971125" cy="867930"/>
          </a:xfrm>
          <a:prstGeom prst="rect">
            <a:avLst/>
          </a:prstGeom>
        </p:spPr>
        <p:txBody>
          <a:bodyPr wrap="square">
            <a:spAutoFit/>
          </a:bodyPr>
          <a:lstStyle/>
          <a:p>
            <a:pPr lvl="0" algn="ctr">
              <a:lnSpc>
                <a:spcPct val="90000"/>
              </a:lnSpc>
              <a:spcBef>
                <a:spcPct val="0"/>
              </a:spcBef>
              <a:defRPr/>
            </a:pPr>
            <a:r>
              <a:rPr lang="fi-FI" sz="3600" b="1">
                <a:solidFill>
                  <a:schemeClr val="bg1"/>
                </a:solidFill>
                <a:latin typeface="Montserrat Black" pitchFamily="2" charset="77"/>
              </a:rPr>
              <a:t>18 500</a:t>
            </a:r>
            <a:br>
              <a:rPr lang="fi-FI" sz="4200" b="1">
                <a:solidFill>
                  <a:srgbClr val="FFFFFF"/>
                </a:solidFill>
                <a:latin typeface="Montserrat Black" pitchFamily="2" charset="77"/>
              </a:rPr>
            </a:br>
            <a:r>
              <a:rPr lang="fi-FI" sz="2000" b="1">
                <a:solidFill>
                  <a:srgbClr val="FFFFFF"/>
                </a:solidFill>
                <a:latin typeface="+mj-lt"/>
              </a:rPr>
              <a:t>asukasta</a:t>
            </a:r>
          </a:p>
        </p:txBody>
      </p:sp>
      <p:sp>
        <p:nvSpPr>
          <p:cNvPr id="14" name="Ellipsi 8">
            <a:extLst>
              <a:ext uri="{FF2B5EF4-FFF2-40B4-BE49-F238E27FC236}">
                <a16:creationId xmlns:a16="http://schemas.microsoft.com/office/drawing/2014/main" id="{3400AF50-562C-523B-299C-0C62F56B58FF}"/>
              </a:ext>
              <a:ext uri="{C183D7F6-B498-43B3-948B-1728B52AA6E4}">
                <adec:decorative xmlns:adec="http://schemas.microsoft.com/office/drawing/2017/decorative" val="1"/>
              </a:ext>
            </a:extLst>
          </p:cNvPr>
          <p:cNvSpPr/>
          <p:nvPr/>
        </p:nvSpPr>
        <p:spPr>
          <a:xfrm>
            <a:off x="9599276" y="4810545"/>
            <a:ext cx="1743740" cy="17437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9">
            <a:extLst>
              <a:ext uri="{FF2B5EF4-FFF2-40B4-BE49-F238E27FC236}">
                <a16:creationId xmlns:a16="http://schemas.microsoft.com/office/drawing/2014/main" id="{70C53F80-243D-E66F-E041-77D62D259CB9}"/>
              </a:ext>
            </a:extLst>
          </p:cNvPr>
          <p:cNvSpPr/>
          <p:nvPr/>
        </p:nvSpPr>
        <p:spPr>
          <a:xfrm>
            <a:off x="9518595" y="5205193"/>
            <a:ext cx="1971125" cy="1144929"/>
          </a:xfrm>
          <a:prstGeom prst="rect">
            <a:avLst/>
          </a:prstGeom>
        </p:spPr>
        <p:txBody>
          <a:bodyPr wrap="square">
            <a:spAutoFit/>
          </a:bodyPr>
          <a:lstStyle/>
          <a:p>
            <a:pPr lvl="0" algn="ctr">
              <a:lnSpc>
                <a:spcPct val="90000"/>
              </a:lnSpc>
              <a:spcBef>
                <a:spcPct val="0"/>
              </a:spcBef>
              <a:defRPr/>
            </a:pPr>
            <a:r>
              <a:rPr lang="fi-FI" sz="3600" b="1">
                <a:solidFill>
                  <a:schemeClr val="bg1"/>
                </a:solidFill>
                <a:latin typeface="Montserrat Black" pitchFamily="2" charset="77"/>
              </a:rPr>
              <a:t>12 min</a:t>
            </a:r>
            <a:br>
              <a:rPr lang="fi-FI" sz="4200" b="1">
                <a:solidFill>
                  <a:schemeClr val="bg1"/>
                </a:solidFill>
                <a:latin typeface="Montserrat Black" pitchFamily="2" charset="77"/>
              </a:rPr>
            </a:br>
            <a:r>
              <a:rPr lang="fi-FI" sz="2000" b="1">
                <a:solidFill>
                  <a:schemeClr val="bg1"/>
                </a:solidFill>
                <a:latin typeface="+mj-lt"/>
              </a:rPr>
              <a:t>Ratikalla keskustaan</a:t>
            </a:r>
          </a:p>
        </p:txBody>
      </p:sp>
    </p:spTree>
    <p:extLst>
      <p:ext uri="{BB962C8B-B14F-4D97-AF65-F5344CB8AC3E}">
        <p14:creationId xmlns:p14="http://schemas.microsoft.com/office/powerpoint/2010/main" val="22954253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6" descr="Kaksi reppuselkäistä ihmistä poistuu ratikasta metsäisen luonnon keskellä.">
            <a:extLst>
              <a:ext uri="{FF2B5EF4-FFF2-40B4-BE49-F238E27FC236}">
                <a16:creationId xmlns:a16="http://schemas.microsoft.com/office/drawing/2014/main" id="{31A1D679-0913-73C0-00A7-108F319711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14712" y="0"/>
            <a:ext cx="12221424" cy="6858000"/>
          </a:xfrm>
          <a:prstGeom prst="rect">
            <a:avLst/>
          </a:prstGeom>
        </p:spPr>
      </p:pic>
      <p:sp>
        <p:nvSpPr>
          <p:cNvPr id="14" name="Kuva 4">
            <a:extLst>
              <a:ext uri="{FF2B5EF4-FFF2-40B4-BE49-F238E27FC236}">
                <a16:creationId xmlns:a16="http://schemas.microsoft.com/office/drawing/2014/main" id="{BC27C2EB-FC69-689C-D361-14C693E0D716}"/>
              </a:ext>
              <a:ext uri="{C183D7F6-B498-43B3-948B-1728B52AA6E4}">
                <adec:decorative xmlns:adec="http://schemas.microsoft.com/office/drawing/2017/decorative" val="1"/>
              </a:ext>
            </a:extLst>
          </p:cNvPr>
          <p:cNvSpPr>
            <a:spLocks noChangeAspect="1"/>
          </p:cNvSpPr>
          <p:nvPr/>
        </p:nvSpPr>
        <p:spPr>
          <a:xfrm>
            <a:off x="-14712" y="0"/>
            <a:ext cx="5803075" cy="6858000"/>
          </a:xfrm>
          <a:prstGeom prst="rect">
            <a:avLst/>
          </a:prstGeom>
          <a:solidFill>
            <a:schemeClr val="tx2">
              <a:lumMod val="75000"/>
              <a:alpha val="88000"/>
            </a:schemeClr>
          </a:solidFill>
          <a:ln w="9525" cap="flat">
            <a:noFill/>
            <a:prstDash val="solid"/>
            <a:miter/>
          </a:ln>
        </p:spPr>
        <p:txBody>
          <a:bodyPr rtlCol="0" anchor="ctr"/>
          <a:lstStyle/>
          <a:p>
            <a:endParaRPr lang="fi-FI">
              <a:solidFill>
                <a:schemeClr val="bg1"/>
              </a:solidFill>
            </a:endParaRPr>
          </a:p>
        </p:txBody>
      </p:sp>
      <p:sp>
        <p:nvSpPr>
          <p:cNvPr id="6" name="Otsikko 5">
            <a:extLst>
              <a:ext uri="{FF2B5EF4-FFF2-40B4-BE49-F238E27FC236}">
                <a16:creationId xmlns:a16="http://schemas.microsoft.com/office/drawing/2014/main" id="{EE89A4C7-8393-F2FE-50D2-9C9648F2CB06}"/>
              </a:ext>
            </a:extLst>
          </p:cNvPr>
          <p:cNvSpPr>
            <a:spLocks noGrp="1"/>
          </p:cNvSpPr>
          <p:nvPr>
            <p:ph type="title"/>
          </p:nvPr>
        </p:nvSpPr>
        <p:spPr>
          <a:xfrm>
            <a:off x="844523" y="746746"/>
            <a:ext cx="4930466" cy="1060926"/>
          </a:xfrm>
        </p:spPr>
        <p:txBody>
          <a:bodyPr/>
          <a:lstStyle/>
          <a:p>
            <a:r>
              <a:rPr lang="fi-FI">
                <a:solidFill>
                  <a:schemeClr val="bg1"/>
                </a:solidFill>
              </a:rPr>
              <a:t>Tampereen </a:t>
            </a:r>
            <a:br>
              <a:rPr lang="fi-FI">
                <a:solidFill>
                  <a:schemeClr val="bg1"/>
                </a:solidFill>
              </a:rPr>
            </a:br>
            <a:r>
              <a:rPr lang="fi-FI">
                <a:solidFill>
                  <a:schemeClr val="bg1"/>
                </a:solidFill>
              </a:rPr>
              <a:t>Ratikka-aika</a:t>
            </a:r>
          </a:p>
        </p:txBody>
      </p:sp>
      <p:sp>
        <p:nvSpPr>
          <p:cNvPr id="7" name="Sisällön paikkamerkki 6">
            <a:extLst>
              <a:ext uri="{FF2B5EF4-FFF2-40B4-BE49-F238E27FC236}">
                <a16:creationId xmlns:a16="http://schemas.microsoft.com/office/drawing/2014/main" id="{FA8E710E-5690-01E4-E946-9F1D61CDD31B}"/>
              </a:ext>
            </a:extLst>
          </p:cNvPr>
          <p:cNvSpPr>
            <a:spLocks noGrp="1"/>
          </p:cNvSpPr>
          <p:nvPr>
            <p:ph sz="quarter" idx="15"/>
          </p:nvPr>
        </p:nvSpPr>
        <p:spPr>
          <a:xfrm>
            <a:off x="844523" y="2042652"/>
            <a:ext cx="4976414" cy="4163079"/>
          </a:xfrm>
        </p:spPr>
        <p:txBody>
          <a:bodyPr>
            <a:normAutofit fontScale="92500"/>
          </a:bodyPr>
          <a:lstStyle/>
          <a:p>
            <a:pPr marL="0" indent="0">
              <a:spcBef>
                <a:spcPts val="400"/>
              </a:spcBef>
              <a:buNone/>
            </a:pPr>
            <a:r>
              <a:rPr lang="fi-FI" b="1">
                <a:solidFill>
                  <a:schemeClr val="bg1"/>
                </a:solidFill>
              </a:rPr>
              <a:t>Liikennöinti alkoi kahdella linjalla 2021: </a:t>
            </a:r>
          </a:p>
          <a:p>
            <a:pPr>
              <a:spcBef>
                <a:spcPts val="400"/>
              </a:spcBef>
            </a:pPr>
            <a:r>
              <a:rPr lang="fi-FI">
                <a:solidFill>
                  <a:schemeClr val="bg1"/>
                </a:solidFill>
              </a:rPr>
              <a:t>Pyynikintori – Hervanta</a:t>
            </a:r>
          </a:p>
          <a:p>
            <a:pPr>
              <a:spcBef>
                <a:spcPts val="400"/>
              </a:spcBef>
            </a:pPr>
            <a:r>
              <a:rPr lang="fi-FI" err="1">
                <a:solidFill>
                  <a:schemeClr val="bg1"/>
                </a:solidFill>
              </a:rPr>
              <a:t>Tays</a:t>
            </a:r>
            <a:r>
              <a:rPr lang="fi-FI">
                <a:solidFill>
                  <a:schemeClr val="bg1"/>
                </a:solidFill>
              </a:rPr>
              <a:t> – Sorin aukio</a:t>
            </a:r>
          </a:p>
          <a:p>
            <a:pPr marL="0" indent="0">
              <a:spcBef>
                <a:spcPts val="400"/>
              </a:spcBef>
              <a:buNone/>
            </a:pPr>
            <a:r>
              <a:rPr lang="fi-FI" b="1">
                <a:solidFill>
                  <a:schemeClr val="bg1"/>
                </a:solidFill>
              </a:rPr>
              <a:t>Toinen vaihe aloitti 01/2025: </a:t>
            </a:r>
          </a:p>
          <a:p>
            <a:pPr>
              <a:spcBef>
                <a:spcPts val="400"/>
              </a:spcBef>
            </a:pPr>
            <a:r>
              <a:rPr lang="fi-FI">
                <a:solidFill>
                  <a:schemeClr val="bg1"/>
                </a:solidFill>
              </a:rPr>
              <a:t>Hiedanranta</a:t>
            </a:r>
          </a:p>
          <a:p>
            <a:pPr>
              <a:spcBef>
                <a:spcPts val="400"/>
              </a:spcBef>
            </a:pPr>
            <a:r>
              <a:rPr lang="fi-FI" err="1">
                <a:solidFill>
                  <a:schemeClr val="bg1"/>
                </a:solidFill>
              </a:rPr>
              <a:t>Lentävänniemi</a:t>
            </a:r>
            <a:endParaRPr lang="fi-FI">
              <a:solidFill>
                <a:schemeClr val="bg1"/>
              </a:solidFill>
            </a:endParaRPr>
          </a:p>
          <a:p>
            <a:pPr marL="0" indent="0">
              <a:buNone/>
            </a:pPr>
            <a:r>
              <a:rPr lang="fi-FI" b="1">
                <a:solidFill>
                  <a:schemeClr val="bg1"/>
                </a:solidFill>
              </a:rPr>
              <a:t>Seudullinen raitiotie: </a:t>
            </a:r>
          </a:p>
          <a:p>
            <a:pPr>
              <a:spcBef>
                <a:spcPts val="400"/>
              </a:spcBef>
            </a:pPr>
            <a:r>
              <a:rPr lang="fi-FI">
                <a:solidFill>
                  <a:schemeClr val="bg1"/>
                </a:solidFill>
              </a:rPr>
              <a:t>Koilliskeskus – Pirkkala 2025-2028 </a:t>
            </a:r>
          </a:p>
          <a:p>
            <a:pPr>
              <a:spcBef>
                <a:spcPts val="400"/>
              </a:spcBef>
            </a:pPr>
            <a:r>
              <a:rPr lang="fi-FI">
                <a:solidFill>
                  <a:schemeClr val="bg1"/>
                </a:solidFill>
              </a:rPr>
              <a:t>Hiedanranta – Ylöjärvi 2029-2032</a:t>
            </a:r>
          </a:p>
          <a:p>
            <a:pPr>
              <a:spcBef>
                <a:spcPts val="400"/>
              </a:spcBef>
            </a:pPr>
            <a:r>
              <a:rPr lang="fi-FI">
                <a:solidFill>
                  <a:schemeClr val="bg1"/>
                </a:solidFill>
              </a:rPr>
              <a:t>Koilliskeskus – Kangasala 2033-2036</a:t>
            </a:r>
          </a:p>
        </p:txBody>
      </p:sp>
      <p:sp>
        <p:nvSpPr>
          <p:cNvPr id="4" name="Päivämäärän paikkamerkki 3">
            <a:extLst>
              <a:ext uri="{FF2B5EF4-FFF2-40B4-BE49-F238E27FC236}">
                <a16:creationId xmlns:a16="http://schemas.microsoft.com/office/drawing/2014/main" id="{707F5EA6-2397-F003-962B-B7C3B700802C}"/>
              </a:ext>
              <a:ext uri="{C183D7F6-B498-43B3-948B-1728B52AA6E4}">
                <adec:decorative xmlns:adec="http://schemas.microsoft.com/office/drawing/2017/decorative" val="1"/>
              </a:ext>
            </a:extLst>
          </p:cNvPr>
          <p:cNvSpPr>
            <a:spLocks noGrp="1"/>
          </p:cNvSpPr>
          <p:nvPr>
            <p:ph type="dt" sz="half" idx="2"/>
          </p:nvPr>
        </p:nvSpPr>
        <p:spPr/>
        <p:txBody>
          <a:bodyPr/>
          <a:lstStyle/>
          <a:p>
            <a:fld id="{4E4A8819-08E0-F140-9857-7BF453656414}" type="datetime1">
              <a:rPr lang="fi-FI" smtClean="0">
                <a:solidFill>
                  <a:schemeClr val="bg1"/>
                </a:solidFill>
              </a:rPr>
              <a:t>12.6.2025</a:t>
            </a:fld>
            <a:endParaRPr lang="fi-FI">
              <a:solidFill>
                <a:schemeClr val="bg1"/>
              </a:solidFill>
            </a:endParaRPr>
          </a:p>
        </p:txBody>
      </p:sp>
      <p:sp>
        <p:nvSpPr>
          <p:cNvPr id="5" name="Dian numeron paikkamerkki 4">
            <a:extLst>
              <a:ext uri="{FF2B5EF4-FFF2-40B4-BE49-F238E27FC236}">
                <a16:creationId xmlns:a16="http://schemas.microsoft.com/office/drawing/2014/main" id="{20DB20D5-7E58-20A3-7EE0-E485381EA561}"/>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43</a:t>
            </a:fld>
            <a:endParaRPr lang="fi-FI">
              <a:solidFill>
                <a:schemeClr val="bg1"/>
              </a:solidFill>
            </a:endParaRPr>
          </a:p>
        </p:txBody>
      </p:sp>
      <p:sp>
        <p:nvSpPr>
          <p:cNvPr id="9" name="Ellipsi 8">
            <a:extLst>
              <a:ext uri="{FF2B5EF4-FFF2-40B4-BE49-F238E27FC236}">
                <a16:creationId xmlns:a16="http://schemas.microsoft.com/office/drawing/2014/main" id="{7EE390B7-E23D-8860-A4A2-BE3D9CE3357F}"/>
              </a:ext>
              <a:ext uri="{C183D7F6-B498-43B3-948B-1728B52AA6E4}">
                <adec:decorative xmlns:adec="http://schemas.microsoft.com/office/drawing/2017/decorative" val="1"/>
              </a:ext>
            </a:extLst>
          </p:cNvPr>
          <p:cNvSpPr/>
          <p:nvPr/>
        </p:nvSpPr>
        <p:spPr>
          <a:xfrm>
            <a:off x="10155220" y="527125"/>
            <a:ext cx="1699708" cy="16459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0000"/>
              </a:lnSpc>
              <a:spcBef>
                <a:spcPct val="0"/>
              </a:spcBef>
              <a:defRPr/>
            </a:pPr>
            <a:r>
              <a:rPr lang="fi-FI" sz="3600" b="1">
                <a:solidFill>
                  <a:srgbClr val="FFFFFF"/>
                </a:solidFill>
                <a:latin typeface="Montserrat Black" pitchFamily="2" charset="77"/>
              </a:rPr>
              <a:t>9.8.</a:t>
            </a:r>
            <a:br>
              <a:rPr lang="fi-FI" sz="3600" b="1">
                <a:solidFill>
                  <a:srgbClr val="FFFFFF"/>
                </a:solidFill>
                <a:latin typeface="Montserrat Black" pitchFamily="2" charset="77"/>
              </a:rPr>
            </a:br>
            <a:r>
              <a:rPr lang="fi-FI" sz="3600" b="1">
                <a:solidFill>
                  <a:srgbClr val="FFFFFF"/>
                </a:solidFill>
                <a:latin typeface="Montserrat Black" pitchFamily="2" charset="77"/>
              </a:rPr>
              <a:t>2021</a:t>
            </a:r>
          </a:p>
        </p:txBody>
      </p:sp>
      <p:sp>
        <p:nvSpPr>
          <p:cNvPr id="10" name="Ellipsi 9">
            <a:extLst>
              <a:ext uri="{FF2B5EF4-FFF2-40B4-BE49-F238E27FC236}">
                <a16:creationId xmlns:a16="http://schemas.microsoft.com/office/drawing/2014/main" id="{21397A9A-81C8-B66F-5AF4-DBA12150A692}"/>
              </a:ext>
              <a:ext uri="{C183D7F6-B498-43B3-948B-1728B52AA6E4}">
                <adec:decorative xmlns:adec="http://schemas.microsoft.com/office/drawing/2017/decorative" val="1"/>
              </a:ext>
            </a:extLst>
          </p:cNvPr>
          <p:cNvSpPr/>
          <p:nvPr/>
        </p:nvSpPr>
        <p:spPr>
          <a:xfrm>
            <a:off x="4586356" y="2618692"/>
            <a:ext cx="1756766" cy="17583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65000"/>
              </a:lnSpc>
              <a:spcBef>
                <a:spcPct val="0"/>
              </a:spcBef>
              <a:defRPr/>
            </a:pPr>
            <a:endParaRPr lang="fi-FI" sz="3600">
              <a:solidFill>
                <a:srgbClr val="FFFFFF"/>
              </a:solidFill>
            </a:endParaRPr>
          </a:p>
        </p:txBody>
      </p:sp>
      <p:sp>
        <p:nvSpPr>
          <p:cNvPr id="11" name="Suorakulmio 10">
            <a:extLst>
              <a:ext uri="{FF2B5EF4-FFF2-40B4-BE49-F238E27FC236}">
                <a16:creationId xmlns:a16="http://schemas.microsoft.com/office/drawing/2014/main" id="{1E191EC1-A9AB-4AB7-E4DF-D91CB0812C3C}"/>
              </a:ext>
              <a:ext uri="{C183D7F6-B498-43B3-948B-1728B52AA6E4}">
                <adec:decorative xmlns:adec="http://schemas.microsoft.com/office/drawing/2017/decorative" val="1"/>
              </a:ext>
            </a:extLst>
          </p:cNvPr>
          <p:cNvSpPr/>
          <p:nvPr/>
        </p:nvSpPr>
        <p:spPr>
          <a:xfrm>
            <a:off x="4321808" y="2965518"/>
            <a:ext cx="2311078" cy="1183722"/>
          </a:xfrm>
          <a:prstGeom prst="rect">
            <a:avLst/>
          </a:prstGeom>
        </p:spPr>
        <p:txBody>
          <a:bodyPr wrap="square" anchor="ctr" anchorCtr="0">
            <a:spAutoFit/>
          </a:bodyPr>
          <a:lstStyle/>
          <a:p>
            <a:pPr lvl="0" algn="ctr">
              <a:lnSpc>
                <a:spcPct val="65000"/>
              </a:lnSpc>
              <a:spcBef>
                <a:spcPct val="0"/>
              </a:spcBef>
              <a:defRPr/>
            </a:pPr>
            <a:r>
              <a:rPr lang="fi-FI" sz="3600" b="1">
                <a:solidFill>
                  <a:srgbClr val="FFFFFF"/>
                </a:solidFill>
                <a:latin typeface="Montserrat Black" pitchFamily="2" charset="77"/>
              </a:rPr>
              <a:t>2021</a:t>
            </a:r>
            <a:br>
              <a:rPr lang="fi-FI" sz="3600" b="1">
                <a:solidFill>
                  <a:srgbClr val="FFFFFF"/>
                </a:solidFill>
                <a:latin typeface="Montserrat Black" pitchFamily="2" charset="77"/>
              </a:rPr>
            </a:br>
            <a:r>
              <a:rPr lang="fi-FI" sz="3600" b="1">
                <a:solidFill>
                  <a:srgbClr val="FFFFFF"/>
                </a:solidFill>
                <a:latin typeface="Montserrat Black" pitchFamily="2" charset="77"/>
              </a:rPr>
              <a:t>–</a:t>
            </a:r>
          </a:p>
          <a:p>
            <a:pPr lvl="0" algn="ctr">
              <a:lnSpc>
                <a:spcPct val="60000"/>
              </a:lnSpc>
              <a:spcBef>
                <a:spcPct val="0"/>
              </a:spcBef>
              <a:defRPr/>
            </a:pPr>
            <a:r>
              <a:rPr lang="fi-FI" sz="3600" b="1">
                <a:solidFill>
                  <a:srgbClr val="FFFFFF"/>
                </a:solidFill>
                <a:latin typeface="Montserrat Black" pitchFamily="2" charset="77"/>
              </a:rPr>
              <a:t>2024</a:t>
            </a:r>
          </a:p>
        </p:txBody>
      </p:sp>
      <p:pic>
        <p:nvPicPr>
          <p:cNvPr id="12" name="Kuva 11">
            <a:extLst>
              <a:ext uri="{FF2B5EF4-FFF2-40B4-BE49-F238E27FC236}">
                <a16:creationId xmlns:a16="http://schemas.microsoft.com/office/drawing/2014/main" id="{8398DD02-3813-9012-BF9F-7748E807693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3" name="Tekstiruutu 24">
            <a:extLst>
              <a:ext uri="{FF2B5EF4-FFF2-40B4-BE49-F238E27FC236}">
                <a16:creationId xmlns:a16="http://schemas.microsoft.com/office/drawing/2014/main" id="{A79645F3-31DD-6C0B-5559-AF243390F9AC}"/>
              </a:ext>
              <a:ext uri="{C183D7F6-B498-43B3-948B-1728B52AA6E4}">
                <adec:decorative xmlns:adec="http://schemas.microsoft.com/office/drawing/2017/decorative" val="1"/>
              </a:ext>
            </a:extLst>
          </p:cNvPr>
          <p:cNvSpPr txBox="1">
            <a:spLocks noChangeArrowheads="1"/>
          </p:cNvSpPr>
          <p:nvPr/>
        </p:nvSpPr>
        <p:spPr bwMode="auto">
          <a:xfrm>
            <a:off x="6067500"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334097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10">
            <a:extLst>
              <a:ext uri="{FF2B5EF4-FFF2-40B4-BE49-F238E27FC236}">
                <a16:creationId xmlns:a16="http://schemas.microsoft.com/office/drawing/2014/main" id="{842720EB-86C1-8F25-57B9-859A89FB2E0B}"/>
              </a:ext>
              <a:ext uri="{C183D7F6-B498-43B3-948B-1728B52AA6E4}">
                <adec:decorative xmlns:adec="http://schemas.microsoft.com/office/drawing/2017/decorative" val="1"/>
              </a:ext>
            </a:extLst>
          </p:cNvPr>
          <p:cNvSpPr>
            <a:spLocks noChangeAspect="1"/>
          </p:cNvSpPr>
          <p:nvPr/>
        </p:nvSpPr>
        <p:spPr>
          <a:xfrm>
            <a:off x="1" y="0"/>
            <a:ext cx="5776856" cy="6858000"/>
          </a:xfrm>
          <a:prstGeom prst="rect">
            <a:avLst/>
          </a:pr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EE89A4C7-8393-F2FE-50D2-9C9648F2CB06}"/>
              </a:ext>
            </a:extLst>
          </p:cNvPr>
          <p:cNvSpPr>
            <a:spLocks noGrp="1"/>
          </p:cNvSpPr>
          <p:nvPr>
            <p:ph type="title"/>
          </p:nvPr>
        </p:nvSpPr>
        <p:spPr>
          <a:xfrm>
            <a:off x="6416984" y="746746"/>
            <a:ext cx="4930466" cy="1060926"/>
          </a:xfrm>
        </p:spPr>
        <p:txBody>
          <a:bodyPr/>
          <a:lstStyle/>
          <a:p>
            <a:r>
              <a:rPr lang="fi-FI"/>
              <a:t>Meille on hyvä sijoittaa ja sijoittua </a:t>
            </a:r>
          </a:p>
        </p:txBody>
      </p:sp>
      <p:sp>
        <p:nvSpPr>
          <p:cNvPr id="7" name="Sisällön paikkamerkki 6">
            <a:extLst>
              <a:ext uri="{FF2B5EF4-FFF2-40B4-BE49-F238E27FC236}">
                <a16:creationId xmlns:a16="http://schemas.microsoft.com/office/drawing/2014/main" id="{FA8E710E-5690-01E4-E946-9F1D61CDD31B}"/>
              </a:ext>
            </a:extLst>
          </p:cNvPr>
          <p:cNvSpPr>
            <a:spLocks noGrp="1"/>
          </p:cNvSpPr>
          <p:nvPr>
            <p:ph sz="quarter" idx="15"/>
          </p:nvPr>
        </p:nvSpPr>
        <p:spPr>
          <a:xfrm>
            <a:off x="6911836" y="2217923"/>
            <a:ext cx="4728165" cy="4163079"/>
          </a:xfrm>
        </p:spPr>
        <p:txBody>
          <a:bodyPr>
            <a:normAutofit/>
          </a:bodyPr>
          <a:lstStyle/>
          <a:p>
            <a:pPr marL="0" indent="0">
              <a:spcBef>
                <a:spcPts val="400"/>
              </a:spcBef>
              <a:buNone/>
            </a:pPr>
            <a:r>
              <a:rPr lang="fi-FI"/>
              <a:t>Yritysten pääsyitä toimia Suomen vetovoimaisimmassa kaupungissa:</a:t>
            </a:r>
          </a:p>
          <a:p>
            <a:pPr>
              <a:spcBef>
                <a:spcPts val="400"/>
              </a:spcBef>
            </a:pPr>
            <a:r>
              <a:rPr lang="fi-FI"/>
              <a:t>hyvä työvoiman saatavuus</a:t>
            </a:r>
          </a:p>
          <a:p>
            <a:pPr>
              <a:spcBef>
                <a:spcPts val="400"/>
              </a:spcBef>
            </a:pPr>
            <a:r>
              <a:rPr lang="fi-FI"/>
              <a:t>keskeinen sijainti</a:t>
            </a:r>
          </a:p>
          <a:p>
            <a:pPr>
              <a:spcBef>
                <a:spcPts val="400"/>
              </a:spcBef>
            </a:pPr>
            <a:r>
              <a:rPr lang="fi-FI"/>
              <a:t>läheiset yhteydet </a:t>
            </a:r>
            <a:br>
              <a:rPr lang="fi-FI"/>
            </a:br>
            <a:r>
              <a:rPr lang="fi-FI"/>
              <a:t>korkeakouluihin</a:t>
            </a:r>
          </a:p>
        </p:txBody>
      </p:sp>
      <p:sp>
        <p:nvSpPr>
          <p:cNvPr id="4" name="Päivämäärän paikkamerkki 3">
            <a:extLst>
              <a:ext uri="{FF2B5EF4-FFF2-40B4-BE49-F238E27FC236}">
                <a16:creationId xmlns:a16="http://schemas.microsoft.com/office/drawing/2014/main" id="{707F5EA6-2397-F003-962B-B7C3B700802C}"/>
              </a:ext>
              <a:ext uri="{C183D7F6-B498-43B3-948B-1728B52AA6E4}">
                <adec:decorative xmlns:adec="http://schemas.microsoft.com/office/drawing/2017/decorative" val="1"/>
              </a:ext>
            </a:extLst>
          </p:cNvPr>
          <p:cNvSpPr>
            <a:spLocks noGrp="1"/>
          </p:cNvSpPr>
          <p:nvPr>
            <p:ph type="dt" sz="half" idx="2"/>
          </p:nvPr>
        </p:nvSpPr>
        <p:spPr/>
        <p:txBody>
          <a:bodyPr/>
          <a:lstStyle/>
          <a:p>
            <a:fld id="{1174A9FD-88F1-6D43-8E2C-09AA744A2156}" type="datetime1">
              <a:rPr lang="fi-FI" smtClean="0"/>
              <a:t>12.6.2025</a:t>
            </a:fld>
            <a:endParaRPr lang="fi-FI"/>
          </a:p>
        </p:txBody>
      </p:sp>
      <p:sp>
        <p:nvSpPr>
          <p:cNvPr id="5" name="Dian numeron paikkamerkki 4">
            <a:extLst>
              <a:ext uri="{FF2B5EF4-FFF2-40B4-BE49-F238E27FC236}">
                <a16:creationId xmlns:a16="http://schemas.microsoft.com/office/drawing/2014/main" id="{20DB20D5-7E58-20A3-7EE0-E485381EA561}"/>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44</a:t>
            </a:fld>
            <a:endParaRPr lang="fi-FI"/>
          </a:p>
        </p:txBody>
      </p:sp>
      <p:sp>
        <p:nvSpPr>
          <p:cNvPr id="10" name="Ellipsi 9">
            <a:extLst>
              <a:ext uri="{FF2B5EF4-FFF2-40B4-BE49-F238E27FC236}">
                <a16:creationId xmlns:a16="http://schemas.microsoft.com/office/drawing/2014/main" id="{21397A9A-81C8-B66F-5AF4-DBA12150A692}"/>
              </a:ext>
              <a:ext uri="{C183D7F6-B498-43B3-948B-1728B52AA6E4}">
                <adec:decorative xmlns:adec="http://schemas.microsoft.com/office/drawing/2017/decorative" val="1"/>
              </a:ext>
            </a:extLst>
          </p:cNvPr>
          <p:cNvSpPr/>
          <p:nvPr/>
        </p:nvSpPr>
        <p:spPr>
          <a:xfrm>
            <a:off x="4622182" y="3810989"/>
            <a:ext cx="2394625" cy="23946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65000"/>
              </a:lnSpc>
              <a:spcBef>
                <a:spcPct val="0"/>
              </a:spcBef>
              <a:defRPr/>
            </a:pPr>
            <a:endParaRPr lang="fi-FI" sz="3600">
              <a:solidFill>
                <a:srgbClr val="FFFFFF"/>
              </a:solidFill>
            </a:endParaRPr>
          </a:p>
        </p:txBody>
      </p:sp>
      <p:sp>
        <p:nvSpPr>
          <p:cNvPr id="11" name="Suorakulmio 10">
            <a:extLst>
              <a:ext uri="{FF2B5EF4-FFF2-40B4-BE49-F238E27FC236}">
                <a16:creationId xmlns:a16="http://schemas.microsoft.com/office/drawing/2014/main" id="{1E191EC1-A9AB-4AB7-E4DF-D91CB0812C3C}"/>
              </a:ext>
            </a:extLst>
          </p:cNvPr>
          <p:cNvSpPr/>
          <p:nvPr/>
        </p:nvSpPr>
        <p:spPr>
          <a:xfrm>
            <a:off x="4663955" y="4416597"/>
            <a:ext cx="2311078" cy="1261884"/>
          </a:xfrm>
          <a:prstGeom prst="rect">
            <a:avLst/>
          </a:prstGeom>
        </p:spPr>
        <p:txBody>
          <a:bodyPr wrap="square" anchor="ctr" anchorCtr="0">
            <a:spAutoFit/>
          </a:bodyPr>
          <a:lstStyle/>
          <a:p>
            <a:pPr lvl="0" algn="ctr">
              <a:spcBef>
                <a:spcPts val="1000"/>
              </a:spcBef>
              <a:buClr>
                <a:srgbClr val="28549A"/>
              </a:buClr>
              <a:defRPr/>
            </a:pPr>
            <a:r>
              <a:rPr lang="fi-FI" sz="4000" b="1">
                <a:solidFill>
                  <a:srgbClr val="FFFFFF"/>
                </a:solidFill>
                <a:latin typeface="Montserrat Black" pitchFamily="2" charset="77"/>
              </a:rPr>
              <a:t>+7–15 % </a:t>
            </a:r>
          </a:p>
          <a:p>
            <a:pPr lvl="0" algn="ctr">
              <a:buClr>
                <a:srgbClr val="28549A"/>
              </a:buClr>
              <a:defRPr/>
            </a:pPr>
            <a:r>
              <a:rPr lang="fi-FI" b="1">
                <a:solidFill>
                  <a:srgbClr val="FFFFFF"/>
                </a:solidFill>
                <a:latin typeface="+mj-lt"/>
              </a:rPr>
              <a:t>tuottoa sijoitetulle pääomalle </a:t>
            </a:r>
          </a:p>
        </p:txBody>
      </p:sp>
      <p:sp>
        <p:nvSpPr>
          <p:cNvPr id="12" name="Tekstiruutu 24">
            <a:extLst>
              <a:ext uri="{FF2B5EF4-FFF2-40B4-BE49-F238E27FC236}">
                <a16:creationId xmlns:a16="http://schemas.microsoft.com/office/drawing/2014/main" id="{50E2E433-CA84-2219-16C3-6419BA5EED8D}"/>
              </a:ext>
              <a:ext uri="{C183D7F6-B498-43B3-948B-1728B52AA6E4}">
                <adec:decorative xmlns:adec="http://schemas.microsoft.com/office/drawing/2017/decorative" val="1"/>
              </a:ext>
            </a:extLst>
          </p:cNvPr>
          <p:cNvSpPr txBox="1">
            <a:spLocks noChangeArrowheads="1"/>
          </p:cNvSpPr>
          <p:nvPr/>
        </p:nvSpPr>
        <p:spPr bwMode="auto">
          <a:xfrm>
            <a:off x="2928143" y="6392725"/>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Kuva: Visit Tampere / Mirella </a:t>
            </a:r>
            <a:r>
              <a:rPr kumimoji="0" lang="en-GB" altLang="fi-FI" sz="1200" b="0" i="0" u="none" strike="noStrike" kern="1200" cap="none" spc="0" normalizeH="0" baseline="0" noProof="0" err="1">
                <a:ln>
                  <a:noFill/>
                </a:ln>
                <a:solidFill>
                  <a:srgbClr val="FFFFFF"/>
                </a:solidFill>
                <a:effectLst/>
                <a:uLnTx/>
                <a:uFillTx/>
                <a:latin typeface="Calibri" panose="020F0502020204030204" pitchFamily="34" charset="0"/>
                <a:ea typeface="+mn-ea"/>
                <a:cs typeface="+mn-cs"/>
              </a:rPr>
              <a:t>Mellonmaa</a:t>
            </a:r>
            <a:endPar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pic>
        <p:nvPicPr>
          <p:cNvPr id="13" name="Kuva 12">
            <a:extLst>
              <a:ext uri="{FF2B5EF4-FFF2-40B4-BE49-F238E27FC236}">
                <a16:creationId xmlns:a16="http://schemas.microsoft.com/office/drawing/2014/main" id="{E37C2FB8-C25B-EF52-0D75-6AFCA157096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17770551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FB6274-531E-C638-69F7-48D7DEED6752}"/>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3" name="Suorakulmio 13">
            <a:extLst>
              <a:ext uri="{FF2B5EF4-FFF2-40B4-BE49-F238E27FC236}">
                <a16:creationId xmlns:a16="http://schemas.microsoft.com/office/drawing/2014/main" id="{EB86DE7D-4A30-A5DE-1121-6636934E4E4C}"/>
              </a:ext>
              <a:ext uri="{C183D7F6-B498-43B3-948B-1728B52AA6E4}">
                <adec:decorative xmlns:adec="http://schemas.microsoft.com/office/drawing/2017/decorative" val="1"/>
              </a:ext>
            </a:extLst>
          </p:cNvPr>
          <p:cNvSpPr>
            <a:spLocks/>
          </p:cNvSpPr>
          <p:nvPr/>
        </p:nvSpPr>
        <p:spPr>
          <a:xfrm rot="16200000">
            <a:off x="4941849" y="-392151"/>
            <a:ext cx="2308302" cy="12192000"/>
          </a:xfrm>
          <a:prstGeom prst="rect">
            <a:avLst/>
          </a:prstGeom>
          <a:gradFill>
            <a:gsLst>
              <a:gs pos="48000">
                <a:schemeClr val="tx1">
                  <a:alpha val="39000"/>
                </a:schemeClr>
              </a:gs>
              <a:gs pos="98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Otsikko 7">
            <a:extLst>
              <a:ext uri="{FF2B5EF4-FFF2-40B4-BE49-F238E27FC236}">
                <a16:creationId xmlns:a16="http://schemas.microsoft.com/office/drawing/2014/main" id="{3A972D70-8105-D062-A0C4-85199C11A3B9}"/>
              </a:ext>
            </a:extLst>
          </p:cNvPr>
          <p:cNvSpPr txBox="1">
            <a:spLocks noGrp="1"/>
          </p:cNvSpPr>
          <p:nvPr>
            <p:ph type="title" idx="4294967295"/>
          </p:nvPr>
        </p:nvSpPr>
        <p:spPr>
          <a:xfrm>
            <a:off x="-160543" y="3696130"/>
            <a:ext cx="8077908" cy="13442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fi-FI" sz="9600" u="none" strike="noStrike" kern="1200" cap="none" spc="0" normalizeH="0" baseline="0" noProof="0">
                <a:ln>
                  <a:noFill/>
                </a:ln>
                <a:solidFill>
                  <a:schemeClr val="bg1">
                    <a:lumMod val="75000"/>
                    <a:lumOff val="25000"/>
                  </a:schemeClr>
                </a:solidFill>
                <a:effectLst/>
                <a:uLnTx/>
                <a:uFillTx/>
                <a:latin typeface="Montserrat Black" pitchFamily="2" charset="77"/>
              </a:rPr>
              <a:t>KOKEMUS</a:t>
            </a:r>
          </a:p>
        </p:txBody>
      </p:sp>
      <p:sp>
        <p:nvSpPr>
          <p:cNvPr id="16" name="Suorakulmio 15">
            <a:extLst>
              <a:ext uri="{FF2B5EF4-FFF2-40B4-BE49-F238E27FC236}">
                <a16:creationId xmlns:a16="http://schemas.microsoft.com/office/drawing/2014/main" id="{A76AE085-D16F-0249-8EA1-4CDA92BAF8D7}"/>
              </a:ext>
            </a:extLst>
          </p:cNvPr>
          <p:cNvSpPr/>
          <p:nvPr/>
        </p:nvSpPr>
        <p:spPr>
          <a:xfrm>
            <a:off x="1266885" y="5138838"/>
            <a:ext cx="7118309" cy="1161524"/>
          </a:xfrm>
          <a:prstGeom prst="rect">
            <a:avLst/>
          </a:prstGeom>
          <a:noFill/>
        </p:spPr>
        <p:txBody>
          <a:bodyPr wrap="square">
            <a:noAutofit/>
          </a:bodyPr>
          <a:lstStyle/>
          <a:p>
            <a:pPr lvl="0">
              <a:defRPr/>
            </a:pPr>
            <a:r>
              <a:rPr lang="fi-FI" sz="2000">
                <a:solidFill>
                  <a:schemeClr val="bg1"/>
                </a:solidFill>
              </a:rPr>
              <a:t>Tuhansien tapahtumien, konserttien ja elämyksien </a:t>
            </a:r>
            <a:br>
              <a:rPr lang="fi-FI" sz="2000">
                <a:solidFill>
                  <a:schemeClr val="bg1"/>
                </a:solidFill>
              </a:rPr>
            </a:br>
            <a:r>
              <a:rPr lang="fi-FI" sz="2000">
                <a:solidFill>
                  <a:schemeClr val="bg1"/>
                </a:solidFill>
              </a:rPr>
              <a:t>kaupungissa riittää koettavaa. Pulahdus järveen tai </a:t>
            </a:r>
          </a:p>
          <a:p>
            <a:pPr lvl="0">
              <a:defRPr/>
            </a:pPr>
            <a:r>
              <a:rPr lang="fi-FI" sz="2000">
                <a:solidFill>
                  <a:schemeClr val="bg1"/>
                </a:solidFill>
              </a:rPr>
              <a:t>aamukahvi torilla ovat tamperelaisia kokemuksia. </a:t>
            </a:r>
          </a:p>
        </p:txBody>
      </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5" name="Päivämäärän paikkamerkki 4">
            <a:extLst>
              <a:ext uri="{FF2B5EF4-FFF2-40B4-BE49-F238E27FC236}">
                <a16:creationId xmlns:a16="http://schemas.microsoft.com/office/drawing/2014/main" id="{6018F6FF-EEED-2494-1E22-D479E65E4033}"/>
              </a:ext>
              <a:ext uri="{C183D7F6-B498-43B3-948B-1728B52AA6E4}">
                <adec:decorative xmlns:adec="http://schemas.microsoft.com/office/drawing/2017/decorative" val="1"/>
              </a:ext>
            </a:extLst>
          </p:cNvPr>
          <p:cNvSpPr>
            <a:spLocks noGrp="1"/>
          </p:cNvSpPr>
          <p:nvPr>
            <p:ph type="dt" sz="half" idx="10"/>
          </p:nvPr>
        </p:nvSpPr>
        <p:spPr/>
        <p:txBody>
          <a:bodyPr/>
          <a:lstStyle/>
          <a:p>
            <a:fld id="{6343F5A1-6311-8E43-A155-C444E74B3BCF}" type="datetime1">
              <a:rPr lang="fi-FI" smtClean="0">
                <a:solidFill>
                  <a:schemeClr val="bg1"/>
                </a:solidFill>
              </a:rPr>
              <a:t>12.6.2025</a:t>
            </a:fld>
            <a:endParaRPr lang="fi-FI">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smtClean="0">
                <a:solidFill>
                  <a:schemeClr val="bg1"/>
                </a:solidFill>
              </a:rPr>
              <a:pPr/>
              <a:t>45</a:t>
            </a:fld>
            <a:endParaRPr lang="fi-FI">
              <a:solidFill>
                <a:schemeClr val="bg1"/>
              </a:solidFill>
            </a:endParaRPr>
          </a:p>
        </p:txBody>
      </p:sp>
      <p:sp>
        <p:nvSpPr>
          <p:cNvPr id="13" name="Tekstiruutu 24">
            <a:extLst>
              <a:ext uri="{FF2B5EF4-FFF2-40B4-BE49-F238E27FC236}">
                <a16:creationId xmlns:a16="http://schemas.microsoft.com/office/drawing/2014/main" id="{5CC63CEF-6764-0934-13B8-412C586F42A3}"/>
              </a:ext>
              <a:ext uri="{C183D7F6-B498-43B3-948B-1728B52AA6E4}">
                <adec:decorative xmlns:adec="http://schemas.microsoft.com/office/drawing/2017/decorative" val="1"/>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096692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Kuva 10" descr="Ilmakuva Kalevan maauimalasta kesäpäivänä.">
            <a:extLst>
              <a:ext uri="{FF2B5EF4-FFF2-40B4-BE49-F238E27FC236}">
                <a16:creationId xmlns:a16="http://schemas.microsoft.com/office/drawing/2014/main" id="{A6F19859-0C8D-E03C-B214-1A38BA03223C}"/>
              </a:ext>
            </a:extLst>
          </p:cNvPr>
          <p:cNvSpPr>
            <a:spLocks noChangeAspect="1"/>
          </p:cNvSpPr>
          <p:nvPr/>
        </p:nvSpPr>
        <p:spPr>
          <a:xfrm>
            <a:off x="0" y="0"/>
            <a:ext cx="6095999" cy="6858000"/>
          </a:xfrm>
          <a:prstGeom prst="rect">
            <a:avLst/>
          </a:pr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93EE6F9A-14D8-B563-5F39-5D948C1553FF}"/>
              </a:ext>
            </a:extLst>
          </p:cNvPr>
          <p:cNvSpPr>
            <a:spLocks noGrp="1"/>
          </p:cNvSpPr>
          <p:nvPr>
            <p:ph type="title"/>
          </p:nvPr>
        </p:nvSpPr>
        <p:spPr/>
        <p:txBody>
          <a:bodyPr/>
          <a:lstStyle/>
          <a:p>
            <a:r>
              <a:rPr lang="fi-FI"/>
              <a:t>Liikkumisen iloa</a:t>
            </a:r>
          </a:p>
        </p:txBody>
      </p:sp>
      <p:sp>
        <p:nvSpPr>
          <p:cNvPr id="3" name="Sisällön paikkamerkki 2">
            <a:extLst>
              <a:ext uri="{FF2B5EF4-FFF2-40B4-BE49-F238E27FC236}">
                <a16:creationId xmlns:a16="http://schemas.microsoft.com/office/drawing/2014/main" id="{81000B62-F887-1A1B-3509-268DB811891C}"/>
              </a:ext>
            </a:extLst>
          </p:cNvPr>
          <p:cNvSpPr>
            <a:spLocks noGrp="1"/>
          </p:cNvSpPr>
          <p:nvPr>
            <p:ph sz="quarter" idx="15"/>
          </p:nvPr>
        </p:nvSpPr>
        <p:spPr>
          <a:xfrm>
            <a:off x="7089338" y="1680883"/>
            <a:ext cx="4728165" cy="4921622"/>
          </a:xfrm>
        </p:spPr>
        <p:txBody>
          <a:bodyPr>
            <a:normAutofit/>
          </a:bodyPr>
          <a:lstStyle/>
          <a:p>
            <a:r>
              <a:rPr lang="fi-FI" dirty="0"/>
              <a:t>60 ulkokuntosalipistettä</a:t>
            </a:r>
          </a:p>
          <a:p>
            <a:r>
              <a:rPr lang="fi-FI"/>
              <a:t>648 </a:t>
            </a:r>
            <a:r>
              <a:rPr lang="fi-FI" dirty="0"/>
              <a:t>km pyöräteitä</a:t>
            </a:r>
          </a:p>
          <a:p>
            <a:r>
              <a:rPr lang="fi-FI" dirty="0"/>
              <a:t>85 km valaistua latua</a:t>
            </a:r>
          </a:p>
          <a:p>
            <a:r>
              <a:rPr lang="fi-FI" dirty="0"/>
              <a:t>150 luistelukenttää ja -kaukaloa</a:t>
            </a:r>
          </a:p>
          <a:p>
            <a:r>
              <a:rPr lang="fi-FI" dirty="0"/>
              <a:t>4 jäähallia</a:t>
            </a:r>
          </a:p>
          <a:p>
            <a:r>
              <a:rPr lang="fi-FI" dirty="0"/>
              <a:t>32 uimarantaa, joista Pyynikin uimaranta on esteetön</a:t>
            </a:r>
          </a:p>
          <a:p>
            <a:r>
              <a:rPr lang="fi-FI" dirty="0"/>
              <a:t>9 talviuintipaikkaa</a:t>
            </a:r>
          </a:p>
          <a:p>
            <a:r>
              <a:rPr lang="fi-FI" dirty="0"/>
              <a:t>4 uimahallia</a:t>
            </a:r>
          </a:p>
          <a:p>
            <a:r>
              <a:rPr lang="fi-FI" dirty="0"/>
              <a:t>1 maauimala</a:t>
            </a:r>
          </a:p>
          <a:p>
            <a:endParaRPr lang="fi-FI" dirty="0"/>
          </a:p>
        </p:txBody>
      </p:sp>
      <p:sp>
        <p:nvSpPr>
          <p:cNvPr id="4" name="Päivämäärän paikkamerkki 3">
            <a:extLst>
              <a:ext uri="{FF2B5EF4-FFF2-40B4-BE49-F238E27FC236}">
                <a16:creationId xmlns:a16="http://schemas.microsoft.com/office/drawing/2014/main" id="{33E8D25E-7C47-8A88-DC90-353A1D3F81F0}"/>
              </a:ext>
              <a:ext uri="{C183D7F6-B498-43B3-948B-1728B52AA6E4}">
                <adec:decorative xmlns:adec="http://schemas.microsoft.com/office/drawing/2017/decorative" val="1"/>
              </a:ext>
            </a:extLst>
          </p:cNvPr>
          <p:cNvSpPr>
            <a:spLocks noGrp="1"/>
          </p:cNvSpPr>
          <p:nvPr>
            <p:ph type="dt" sz="half" idx="2"/>
          </p:nvPr>
        </p:nvSpPr>
        <p:spPr/>
        <p:txBody>
          <a:bodyPr/>
          <a:lstStyle/>
          <a:p>
            <a:fld id="{D2577FD0-45F7-154F-ABAE-423AA11BBD4F}" type="datetime1">
              <a:rPr lang="fi-FI" smtClean="0"/>
              <a:t>12.6.2025</a:t>
            </a:fld>
            <a:endParaRPr lang="fi-FI"/>
          </a:p>
        </p:txBody>
      </p:sp>
      <p:sp>
        <p:nvSpPr>
          <p:cNvPr id="5" name="Dian numeron paikkamerkki 4">
            <a:extLst>
              <a:ext uri="{FF2B5EF4-FFF2-40B4-BE49-F238E27FC236}">
                <a16:creationId xmlns:a16="http://schemas.microsoft.com/office/drawing/2014/main" id="{0A9565AF-7191-2F12-4B59-839B7A5FC6F6}"/>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46</a:t>
            </a:fld>
            <a:endParaRPr lang="fi-FI"/>
          </a:p>
        </p:txBody>
      </p:sp>
      <p:pic>
        <p:nvPicPr>
          <p:cNvPr id="8" name="Kuva 7">
            <a:extLst>
              <a:ext uri="{FF2B5EF4-FFF2-40B4-BE49-F238E27FC236}">
                <a16:creationId xmlns:a16="http://schemas.microsoft.com/office/drawing/2014/main" id="{BA7BD69D-8DD7-57D0-B5AE-567009AB8EB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9" name="Tekstiruutu 24">
            <a:extLst>
              <a:ext uri="{FF2B5EF4-FFF2-40B4-BE49-F238E27FC236}">
                <a16:creationId xmlns:a16="http://schemas.microsoft.com/office/drawing/2014/main" id="{63909B2A-1B4D-E0A8-2403-41010DECFF92}"/>
              </a:ext>
              <a:ext uri="{C183D7F6-B498-43B3-948B-1728B52AA6E4}">
                <adec:decorative xmlns:adec="http://schemas.microsoft.com/office/drawing/2017/decorative" val="1"/>
              </a:ext>
            </a:extLst>
          </p:cNvPr>
          <p:cNvSpPr txBox="1">
            <a:spLocks noChangeArrowheads="1"/>
          </p:cNvSpPr>
          <p:nvPr/>
        </p:nvSpPr>
        <p:spPr bwMode="auto">
          <a:xfrm>
            <a:off x="3238189"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a:ln>
                <a:noFill/>
              </a:ln>
              <a:solidFill>
                <a:schemeClr val="bg1"/>
              </a:solidFill>
              <a:effectLst/>
              <a:uLnTx/>
              <a:uFillTx/>
              <a:latin typeface="Calibri" panose="020F0502020204030204" pitchFamily="34" charset="0"/>
              <a:ea typeface="+mn-ea"/>
              <a:cs typeface="+mn-cs"/>
            </a:endParaRPr>
          </a:p>
        </p:txBody>
      </p:sp>
      <p:sp>
        <p:nvSpPr>
          <p:cNvPr id="6" name="Ellipsi 9">
            <a:extLst>
              <a:ext uri="{FF2B5EF4-FFF2-40B4-BE49-F238E27FC236}">
                <a16:creationId xmlns:a16="http://schemas.microsoft.com/office/drawing/2014/main" id="{444533DD-8987-B386-4DFD-81256B9146F1}"/>
              </a:ext>
              <a:ext uri="{C183D7F6-B498-43B3-948B-1728B52AA6E4}">
                <adec:decorative xmlns:adec="http://schemas.microsoft.com/office/drawing/2017/decorative" val="1"/>
              </a:ext>
            </a:extLst>
          </p:cNvPr>
          <p:cNvSpPr/>
          <p:nvPr/>
        </p:nvSpPr>
        <p:spPr>
          <a:xfrm>
            <a:off x="4823191" y="2330416"/>
            <a:ext cx="1938821" cy="19388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65000"/>
              </a:lnSpc>
              <a:spcBef>
                <a:spcPct val="0"/>
              </a:spcBef>
              <a:defRPr/>
            </a:pPr>
            <a:endParaRPr lang="fi-FI" sz="3600">
              <a:solidFill>
                <a:srgbClr val="FFFFFF"/>
              </a:solidFill>
            </a:endParaRPr>
          </a:p>
        </p:txBody>
      </p:sp>
      <p:sp>
        <p:nvSpPr>
          <p:cNvPr id="10" name="Suorakulmio 10">
            <a:extLst>
              <a:ext uri="{FF2B5EF4-FFF2-40B4-BE49-F238E27FC236}">
                <a16:creationId xmlns:a16="http://schemas.microsoft.com/office/drawing/2014/main" id="{0D1969E0-B66F-E23F-FBAB-9D61BCA415BD}"/>
              </a:ext>
            </a:extLst>
          </p:cNvPr>
          <p:cNvSpPr/>
          <p:nvPr/>
        </p:nvSpPr>
        <p:spPr>
          <a:xfrm>
            <a:off x="4637062" y="2766638"/>
            <a:ext cx="2311078" cy="984885"/>
          </a:xfrm>
          <a:prstGeom prst="rect">
            <a:avLst/>
          </a:prstGeom>
        </p:spPr>
        <p:txBody>
          <a:bodyPr wrap="square" anchor="ctr" anchorCtr="0">
            <a:spAutoFit/>
          </a:bodyPr>
          <a:lstStyle/>
          <a:p>
            <a:pPr lvl="0" algn="ctr">
              <a:spcBef>
                <a:spcPts val="1000"/>
              </a:spcBef>
              <a:buClr>
                <a:srgbClr val="28549A"/>
              </a:buClr>
              <a:defRPr/>
            </a:pPr>
            <a:r>
              <a:rPr lang="fi-FI" sz="4000" b="1" dirty="0">
                <a:solidFill>
                  <a:srgbClr val="FFFFFF"/>
                </a:solidFill>
                <a:latin typeface="Montserrat Black" pitchFamily="2" charset="77"/>
              </a:rPr>
              <a:t>562</a:t>
            </a:r>
          </a:p>
          <a:p>
            <a:pPr lvl="0" algn="ctr">
              <a:buClr>
                <a:srgbClr val="28549A"/>
              </a:buClr>
              <a:defRPr/>
            </a:pPr>
            <a:r>
              <a:rPr lang="fi-FI" b="1" dirty="0">
                <a:solidFill>
                  <a:srgbClr val="FFFFFF"/>
                </a:solidFill>
                <a:latin typeface="+mj-lt"/>
              </a:rPr>
              <a:t>liikuntatilaa</a:t>
            </a:r>
          </a:p>
        </p:txBody>
      </p:sp>
    </p:spTree>
    <p:extLst>
      <p:ext uri="{BB962C8B-B14F-4D97-AF65-F5344CB8AC3E}">
        <p14:creationId xmlns:p14="http://schemas.microsoft.com/office/powerpoint/2010/main" val="27388020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3EE6F9A-14D8-B563-5F39-5D948C1553FF}"/>
              </a:ext>
            </a:extLst>
          </p:cNvPr>
          <p:cNvSpPr>
            <a:spLocks noGrp="1"/>
          </p:cNvSpPr>
          <p:nvPr>
            <p:ph type="title"/>
          </p:nvPr>
        </p:nvSpPr>
        <p:spPr/>
        <p:txBody>
          <a:bodyPr/>
          <a:lstStyle/>
          <a:p>
            <a:r>
              <a:rPr lang="fi-FI"/>
              <a:t>Seuraamme </a:t>
            </a:r>
            <a:br>
              <a:rPr lang="fi-FI"/>
            </a:br>
            <a:r>
              <a:rPr lang="fi-FI"/>
              <a:t>urheilua intohimolla</a:t>
            </a:r>
          </a:p>
        </p:txBody>
      </p:sp>
      <p:sp>
        <p:nvSpPr>
          <p:cNvPr id="3" name="Sisällön paikkamerkki 2">
            <a:extLst>
              <a:ext uri="{FF2B5EF4-FFF2-40B4-BE49-F238E27FC236}">
                <a16:creationId xmlns:a16="http://schemas.microsoft.com/office/drawing/2014/main" id="{81000B62-F887-1A1B-3509-268DB811891C}"/>
              </a:ext>
            </a:extLst>
          </p:cNvPr>
          <p:cNvSpPr>
            <a:spLocks noGrp="1"/>
          </p:cNvSpPr>
          <p:nvPr>
            <p:ph sz="quarter" idx="15"/>
          </p:nvPr>
        </p:nvSpPr>
        <p:spPr/>
        <p:txBody>
          <a:bodyPr vert="horz" lIns="91440" tIns="45720" rIns="91440" bIns="45720" rtlCol="0" anchor="t">
            <a:normAutofit lnSpcReduction="10000"/>
          </a:bodyPr>
          <a:lstStyle/>
          <a:p>
            <a:pPr marL="0" indent="0">
              <a:buNone/>
            </a:pPr>
            <a:r>
              <a:rPr lang="fi-FI" dirty="0"/>
              <a:t>Sarjakaudella 23-24: </a:t>
            </a:r>
          </a:p>
          <a:p>
            <a:r>
              <a:rPr lang="fi-FI" dirty="0"/>
              <a:t>763 000 urheilun koti- ja sarjaotteluiden seuraajaa </a:t>
            </a:r>
            <a:endParaRPr lang="fi-FI" dirty="0">
              <a:ea typeface="Calibri"/>
              <a:cs typeface="Calibri"/>
            </a:endParaRPr>
          </a:p>
          <a:p>
            <a:r>
              <a:rPr lang="fi-FI" dirty="0"/>
              <a:t>lähes 30 000 seurasi jalkapallon Veikkausliigan kotiotteluita </a:t>
            </a:r>
            <a:endParaRPr lang="fi-FI" dirty="0">
              <a:ea typeface="Calibri"/>
              <a:cs typeface="Calibri"/>
            </a:endParaRPr>
          </a:p>
          <a:p>
            <a:r>
              <a:rPr lang="fi-FI" dirty="0"/>
              <a:t>10 000 seurasi korisliigan kotiotteluita </a:t>
            </a:r>
            <a:endParaRPr lang="fi-FI" dirty="0">
              <a:ea typeface="Calibri"/>
              <a:cs typeface="Calibri"/>
            </a:endParaRPr>
          </a:p>
          <a:p>
            <a:r>
              <a:rPr lang="fi-FI" dirty="0"/>
              <a:t>35 000 miesten, ja 23 000 naisten Superpesiksen ja Ykköspesiksen kotiotteluseuraajaa </a:t>
            </a:r>
            <a:endParaRPr lang="fi-FI" dirty="0">
              <a:ea typeface="Calibri"/>
              <a:cs typeface="Calibri"/>
            </a:endParaRPr>
          </a:p>
        </p:txBody>
      </p:sp>
      <p:sp>
        <p:nvSpPr>
          <p:cNvPr id="4" name="Päivämäärän paikkamerkki 3">
            <a:extLst>
              <a:ext uri="{FF2B5EF4-FFF2-40B4-BE49-F238E27FC236}">
                <a16:creationId xmlns:a16="http://schemas.microsoft.com/office/drawing/2014/main" id="{33E8D25E-7C47-8A88-DC90-353A1D3F81F0}"/>
              </a:ext>
              <a:ext uri="{C183D7F6-B498-43B3-948B-1728B52AA6E4}">
                <adec:decorative xmlns:adec="http://schemas.microsoft.com/office/drawing/2017/decorative" val="1"/>
              </a:ext>
            </a:extLst>
          </p:cNvPr>
          <p:cNvSpPr>
            <a:spLocks noGrp="1"/>
          </p:cNvSpPr>
          <p:nvPr>
            <p:ph type="dt" sz="half" idx="2"/>
          </p:nvPr>
        </p:nvSpPr>
        <p:spPr/>
        <p:txBody>
          <a:bodyPr/>
          <a:lstStyle/>
          <a:p>
            <a:fld id="{5FCE1097-1BB8-9645-9386-F34E2A396E64}" type="datetime1">
              <a:rPr lang="fi-FI" smtClean="0"/>
              <a:t>12.6.2025</a:t>
            </a:fld>
            <a:endParaRPr lang="fi-FI"/>
          </a:p>
        </p:txBody>
      </p:sp>
      <p:sp>
        <p:nvSpPr>
          <p:cNvPr id="5" name="Dian numeron paikkamerkki 4">
            <a:extLst>
              <a:ext uri="{FF2B5EF4-FFF2-40B4-BE49-F238E27FC236}">
                <a16:creationId xmlns:a16="http://schemas.microsoft.com/office/drawing/2014/main" id="{0A9565AF-7191-2F12-4B59-839B7A5FC6F6}"/>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47</a:t>
            </a:fld>
            <a:endParaRPr lang="fi-FI"/>
          </a:p>
        </p:txBody>
      </p:sp>
      <p:pic>
        <p:nvPicPr>
          <p:cNvPr id="9" name="Kuva 8">
            <a:extLst>
              <a:ext uri="{FF2B5EF4-FFF2-40B4-BE49-F238E27FC236}">
                <a16:creationId xmlns:a16="http://schemas.microsoft.com/office/drawing/2014/main" id="{072BE987-3CE6-AAB8-3F62-FE150B983B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0" name="Tekstiruutu 24">
            <a:extLst>
              <a:ext uri="{FF2B5EF4-FFF2-40B4-BE49-F238E27FC236}">
                <a16:creationId xmlns:a16="http://schemas.microsoft.com/office/drawing/2014/main" id="{760FAD13-9534-0987-CB39-C60517D836CA}"/>
              </a:ext>
              <a:ext uri="{C183D7F6-B498-43B3-948B-1728B52AA6E4}">
                <adec:decorative xmlns:adec="http://schemas.microsoft.com/office/drawing/2017/decorative" val="1"/>
              </a:ext>
            </a:extLst>
          </p:cNvPr>
          <p:cNvSpPr txBox="1">
            <a:spLocks noChangeArrowheads="1"/>
          </p:cNvSpPr>
          <p:nvPr/>
        </p:nvSpPr>
        <p:spPr bwMode="auto">
          <a:xfrm>
            <a:off x="3559173"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rPr>
              <a:t>Kuva: </a:t>
            </a:r>
            <a:r>
              <a:rPr kumimoji="0" lang="en-GB" altLang="fi-FI" sz="1200" b="0" i="0" u="none" strike="noStrike" kern="1200" cap="none" spc="0" normalizeH="0" baseline="0" noProof="0" err="1">
                <a:ln>
                  <a:noFill/>
                </a:ln>
                <a:solidFill>
                  <a:schemeClr val="bg1"/>
                </a:solidFill>
                <a:effectLst/>
                <a:uLnTx/>
                <a:uFillTx/>
                <a:latin typeface="Calibri" panose="020F0502020204030204"/>
                <a:ea typeface="+mn-ea"/>
                <a:cs typeface="+mn-cs"/>
              </a:rPr>
              <a:t>Tampereen</a:t>
            </a:r>
            <a:r>
              <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rPr>
              <a:t> </a:t>
            </a:r>
            <a:r>
              <a:rPr kumimoji="0" lang="en-GB" altLang="fi-FI" sz="1200" b="0" i="0" u="none" strike="noStrike" kern="1200" cap="none" spc="0" normalizeH="0" baseline="0" noProof="0" err="1">
                <a:ln>
                  <a:noFill/>
                </a:ln>
                <a:solidFill>
                  <a:schemeClr val="bg1"/>
                </a:solidFill>
                <a:effectLst/>
                <a:uLnTx/>
                <a:uFillTx/>
                <a:latin typeface="Calibri" panose="020F0502020204030204"/>
                <a:ea typeface="+mn-ea"/>
                <a:cs typeface="+mn-cs"/>
              </a:rPr>
              <a:t>kaupunki</a:t>
            </a:r>
            <a:endPar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a:ln>
                <a:noFill/>
              </a:ln>
              <a:solidFill>
                <a:schemeClr val="bg1"/>
              </a:solidFill>
              <a:effectLst/>
              <a:uLnTx/>
              <a:uFillTx/>
              <a:latin typeface="Calibri" panose="020F0502020204030204" pitchFamily="34" charset="0"/>
              <a:ea typeface="+mn-ea"/>
              <a:cs typeface="+mn-cs"/>
            </a:endParaRPr>
          </a:p>
        </p:txBody>
      </p:sp>
      <p:pic>
        <p:nvPicPr>
          <p:cNvPr id="7" name="Picture 6" descr="Suomalaisia koripallofaneja katsomossa kannustamassa joukkuettaan.">
            <a:extLst>
              <a:ext uri="{FF2B5EF4-FFF2-40B4-BE49-F238E27FC236}">
                <a16:creationId xmlns:a16="http://schemas.microsoft.com/office/drawing/2014/main" id="{4A31FC50-66CB-13C0-1CDC-FDDC2B56A6D6}"/>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0" y="1581"/>
            <a:ext cx="6002767" cy="6856419"/>
          </a:xfrm>
          <a:prstGeom prst="rect">
            <a:avLst/>
          </a:prstGeom>
        </p:spPr>
      </p:pic>
    </p:spTree>
    <p:extLst>
      <p:ext uri="{BB962C8B-B14F-4D97-AF65-F5344CB8AC3E}">
        <p14:creationId xmlns:p14="http://schemas.microsoft.com/office/powerpoint/2010/main" val="19951702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descr="Äiti ja kaksi lasta ovat järvellä veneen kannella. He nojaavat veneen kaiteeseen ja hymyilevät kameralle.">
            <a:extLst>
              <a:ext uri="{FF2B5EF4-FFF2-40B4-BE49-F238E27FC236}">
                <a16:creationId xmlns:a16="http://schemas.microsoft.com/office/drawing/2014/main" id="{F5841161-1352-70E8-0C59-22E1C9D40E6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313" y="0"/>
            <a:ext cx="12185373" cy="6858000"/>
          </a:xfrm>
          <a:prstGeom prst="rect">
            <a:avLst/>
          </a:prstGeom>
        </p:spPr>
      </p:pic>
      <p:sp>
        <p:nvSpPr>
          <p:cNvPr id="7" name="Kuva 2">
            <a:extLst>
              <a:ext uri="{FF2B5EF4-FFF2-40B4-BE49-F238E27FC236}">
                <a16:creationId xmlns:a16="http://schemas.microsoft.com/office/drawing/2014/main" id="{3FBC91C2-3A3C-369F-BE52-55824D65744A}"/>
              </a:ext>
              <a:ext uri="{C183D7F6-B498-43B3-948B-1728B52AA6E4}">
                <adec:decorative xmlns:adec="http://schemas.microsoft.com/office/drawing/2017/decorative" val="1"/>
              </a:ext>
            </a:extLst>
          </p:cNvPr>
          <p:cNvSpPr>
            <a:spLocks noChangeAspect="1"/>
          </p:cNvSpPr>
          <p:nvPr/>
        </p:nvSpPr>
        <p:spPr>
          <a:xfrm>
            <a:off x="0" y="-17032"/>
            <a:ext cx="6077415" cy="6878548"/>
          </a:xfrm>
          <a:prstGeom prst="rect">
            <a:avLst/>
          </a:prstGeom>
          <a:solidFill>
            <a:schemeClr val="tx2">
              <a:lumMod val="75000"/>
              <a:alpha val="88915"/>
            </a:schemeClr>
          </a:solidFill>
          <a:ln w="9525" cap="flat">
            <a:noFill/>
            <a:prstDash val="solid"/>
            <a:miter/>
          </a:ln>
        </p:spPr>
        <p:txBody>
          <a:bodyPr rtlCol="0" anchor="ctr"/>
          <a:lstStyle/>
          <a:p>
            <a:endParaRPr lang="fi-FI"/>
          </a:p>
        </p:txBody>
      </p:sp>
      <p:pic>
        <p:nvPicPr>
          <p:cNvPr id="8" name="Kuva 7">
            <a:extLst>
              <a:ext uri="{FF2B5EF4-FFF2-40B4-BE49-F238E27FC236}">
                <a16:creationId xmlns:a16="http://schemas.microsoft.com/office/drawing/2014/main" id="{0F2D4377-4469-D36B-6745-265BCADF2F3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49566" y="136525"/>
            <a:ext cx="1704381" cy="655442"/>
          </a:xfrm>
          <a:prstGeom prst="rect">
            <a:avLst/>
          </a:prstGeom>
        </p:spPr>
      </p:pic>
      <p:pic>
        <p:nvPicPr>
          <p:cNvPr id="9" name="Kuva 8">
            <a:extLst>
              <a:ext uri="{FF2B5EF4-FFF2-40B4-BE49-F238E27FC236}">
                <a16:creationId xmlns:a16="http://schemas.microsoft.com/office/drawing/2014/main" id="{99486D0A-E7CF-0F6D-948F-16E1C735A0EE}"/>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0" name="Otsikko 9">
            <a:extLst>
              <a:ext uri="{FF2B5EF4-FFF2-40B4-BE49-F238E27FC236}">
                <a16:creationId xmlns:a16="http://schemas.microsoft.com/office/drawing/2014/main" id="{F3C3DFEE-D61E-0844-2FCE-71EACBE28030}"/>
              </a:ext>
            </a:extLst>
          </p:cNvPr>
          <p:cNvSpPr>
            <a:spLocks noGrp="1"/>
          </p:cNvSpPr>
          <p:nvPr>
            <p:ph type="title"/>
          </p:nvPr>
        </p:nvSpPr>
        <p:spPr>
          <a:xfrm>
            <a:off x="798669" y="1103979"/>
            <a:ext cx="4930466" cy="1060926"/>
          </a:xfrm>
        </p:spPr>
        <p:txBody>
          <a:bodyPr/>
          <a:lstStyle/>
          <a:p>
            <a:r>
              <a:rPr lang="fi-FI">
                <a:solidFill>
                  <a:schemeClr val="bg1"/>
                </a:solidFill>
              </a:rPr>
              <a:t>Koko perheen Tampere</a:t>
            </a:r>
          </a:p>
        </p:txBody>
      </p:sp>
      <p:sp>
        <p:nvSpPr>
          <p:cNvPr id="11" name="Sisällön paikkamerkki 10">
            <a:extLst>
              <a:ext uri="{FF2B5EF4-FFF2-40B4-BE49-F238E27FC236}">
                <a16:creationId xmlns:a16="http://schemas.microsoft.com/office/drawing/2014/main" id="{B553E00D-FBD2-ABAD-9503-D743C868F0DC}"/>
              </a:ext>
            </a:extLst>
          </p:cNvPr>
          <p:cNvSpPr>
            <a:spLocks noGrp="1"/>
          </p:cNvSpPr>
          <p:nvPr>
            <p:ph sz="quarter" idx="15"/>
          </p:nvPr>
        </p:nvSpPr>
        <p:spPr>
          <a:xfrm>
            <a:off x="798669" y="2694921"/>
            <a:ext cx="4728165" cy="4163079"/>
          </a:xfrm>
        </p:spPr>
        <p:txBody>
          <a:bodyPr vert="horz" lIns="91440" tIns="45720" rIns="91440" bIns="45720" rtlCol="0" anchor="t">
            <a:normAutofit/>
          </a:bodyPr>
          <a:lstStyle/>
          <a:p>
            <a:pPr>
              <a:buClr>
                <a:schemeClr val="accent1"/>
              </a:buClr>
            </a:pPr>
            <a:r>
              <a:rPr lang="fi-FI" b="1">
                <a:solidFill>
                  <a:schemeClr val="bg1"/>
                </a:solidFill>
              </a:rPr>
              <a:t>Yli 30 huvilaitetta Särkänniemessä</a:t>
            </a:r>
          </a:p>
          <a:p>
            <a:pPr>
              <a:buClr>
                <a:schemeClr val="accent1"/>
              </a:buClr>
            </a:pPr>
            <a:r>
              <a:rPr lang="fi-FI" b="1">
                <a:solidFill>
                  <a:schemeClr val="bg1"/>
                </a:solidFill>
              </a:rPr>
              <a:t>Kesäkeidas </a:t>
            </a:r>
            <a:r>
              <a:rPr lang="fi-FI" b="1" err="1">
                <a:solidFill>
                  <a:schemeClr val="bg1"/>
                </a:solidFill>
              </a:rPr>
              <a:t>Viikinsaari</a:t>
            </a:r>
            <a:endParaRPr lang="fi-FI" b="1">
              <a:solidFill>
                <a:schemeClr val="bg1"/>
              </a:solidFill>
            </a:endParaRPr>
          </a:p>
          <a:p>
            <a:pPr>
              <a:buClr>
                <a:schemeClr val="accent1"/>
              </a:buClr>
            </a:pPr>
            <a:r>
              <a:rPr lang="fi-FI" b="1">
                <a:solidFill>
                  <a:schemeClr val="bg1"/>
                </a:solidFill>
              </a:rPr>
              <a:t>16 museota, muun muassa maailman ainoa Muumimuseo</a:t>
            </a:r>
            <a:endParaRPr lang="fi-FI" b="1">
              <a:solidFill>
                <a:schemeClr val="bg1"/>
              </a:solidFill>
              <a:ea typeface="Calibri"/>
              <a:cs typeface="Calibri"/>
            </a:endParaRPr>
          </a:p>
          <a:p>
            <a:pPr>
              <a:buClr>
                <a:schemeClr val="accent1"/>
              </a:buClr>
            </a:pPr>
            <a:r>
              <a:rPr lang="fi-FI" b="1">
                <a:solidFill>
                  <a:schemeClr val="bg1"/>
                </a:solidFill>
              </a:rPr>
              <a:t>13 keskustapuistoa</a:t>
            </a:r>
            <a:endParaRPr lang="fi-FI" b="1">
              <a:solidFill>
                <a:schemeClr val="bg1"/>
              </a:solidFill>
              <a:ea typeface="Calibri"/>
              <a:cs typeface="Calibri"/>
            </a:endParaRPr>
          </a:p>
          <a:p>
            <a:pPr>
              <a:buClr>
                <a:schemeClr val="accent1"/>
              </a:buClr>
            </a:pPr>
            <a:r>
              <a:rPr lang="fi-FI" b="1">
                <a:solidFill>
                  <a:schemeClr val="bg1"/>
                </a:solidFill>
              </a:rPr>
              <a:t>219 leikkipaikkaa</a:t>
            </a:r>
            <a:endParaRPr lang="fi-FI" b="1">
              <a:solidFill>
                <a:schemeClr val="bg1"/>
              </a:solidFill>
              <a:ea typeface="Calibri"/>
              <a:cs typeface="Calibri"/>
            </a:endParaRPr>
          </a:p>
          <a:p>
            <a:pPr>
              <a:buClr>
                <a:schemeClr val="bg1"/>
              </a:buClr>
            </a:pPr>
            <a:endParaRPr lang="fi-FI" b="1">
              <a:solidFill>
                <a:schemeClr val="bg1"/>
              </a:solidFill>
            </a:endParaRPr>
          </a:p>
        </p:txBody>
      </p:sp>
      <p:sp>
        <p:nvSpPr>
          <p:cNvPr id="4" name="Päivämäärän paikkamerkki 3">
            <a:extLst>
              <a:ext uri="{FF2B5EF4-FFF2-40B4-BE49-F238E27FC236}">
                <a16:creationId xmlns:a16="http://schemas.microsoft.com/office/drawing/2014/main" id="{C2D851BC-1507-6F23-C878-CABD05C57D7A}"/>
              </a:ext>
              <a:ext uri="{C183D7F6-B498-43B3-948B-1728B52AA6E4}">
                <adec:decorative xmlns:adec="http://schemas.microsoft.com/office/drawing/2017/decorative" val="1"/>
              </a:ext>
            </a:extLst>
          </p:cNvPr>
          <p:cNvSpPr>
            <a:spLocks noGrp="1"/>
          </p:cNvSpPr>
          <p:nvPr>
            <p:ph type="dt" sz="half" idx="2"/>
          </p:nvPr>
        </p:nvSpPr>
        <p:spPr/>
        <p:txBody>
          <a:bodyPr/>
          <a:lstStyle/>
          <a:p>
            <a:fld id="{673254B0-A76C-3A4F-B3D7-7CE46D98E5F0}" type="datetime1">
              <a:rPr lang="fi-FI" smtClean="0">
                <a:solidFill>
                  <a:schemeClr val="bg1"/>
                </a:solidFill>
              </a:rPr>
              <a:t>12.6.2025</a:t>
            </a:fld>
            <a:endParaRPr lang="fi-FI">
              <a:solidFill>
                <a:schemeClr val="bg1"/>
              </a:solidFill>
            </a:endParaRPr>
          </a:p>
        </p:txBody>
      </p:sp>
      <p:sp>
        <p:nvSpPr>
          <p:cNvPr id="5" name="Dian numeron paikkamerkki 4">
            <a:extLst>
              <a:ext uri="{FF2B5EF4-FFF2-40B4-BE49-F238E27FC236}">
                <a16:creationId xmlns:a16="http://schemas.microsoft.com/office/drawing/2014/main" id="{F13C8C1B-C667-5846-BB6D-CA10F73FA2E5}"/>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48</a:t>
            </a:fld>
            <a:endParaRPr lang="fi-FI">
              <a:solidFill>
                <a:schemeClr val="bg1"/>
              </a:solidFill>
            </a:endParaRPr>
          </a:p>
        </p:txBody>
      </p:sp>
      <p:sp>
        <p:nvSpPr>
          <p:cNvPr id="12" name="Tekstiruutu 24">
            <a:extLst>
              <a:ext uri="{FF2B5EF4-FFF2-40B4-BE49-F238E27FC236}">
                <a16:creationId xmlns:a16="http://schemas.microsoft.com/office/drawing/2014/main" id="{BF80080F-2AFB-EFB1-E0EC-FE7F805D2DA5}"/>
              </a:ext>
              <a:ext uri="{C183D7F6-B498-43B3-948B-1728B52AA6E4}">
                <adec:decorative xmlns:adec="http://schemas.microsoft.com/office/drawing/2017/decorative" val="1"/>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rPr>
              <a:t>Kuva: Visit Tampere / </a:t>
            </a:r>
            <a:r>
              <a:rPr kumimoji="0" lang="en-GB" altLang="fi-FI" sz="1200" b="0" i="0" u="none" strike="noStrike" kern="1200" cap="none" spc="0" normalizeH="0" baseline="0" noProof="0" err="1">
                <a:ln>
                  <a:noFill/>
                </a:ln>
                <a:solidFill>
                  <a:schemeClr val="bg1"/>
                </a:solidFill>
                <a:effectLst/>
                <a:uLnTx/>
                <a:uFillTx/>
                <a:latin typeface="Calibri" panose="020F0502020204030204"/>
                <a:ea typeface="+mn-ea"/>
                <a:cs typeface="+mn-cs"/>
              </a:rPr>
              <a:t>Opa</a:t>
            </a:r>
            <a:r>
              <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rPr>
              <a:t> Latvala</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764482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Isä suukottaa pientä vauvaa laivalaiturilla.">
            <a:extLst>
              <a:ext uri="{FF2B5EF4-FFF2-40B4-BE49-F238E27FC236}">
                <a16:creationId xmlns:a16="http://schemas.microsoft.com/office/drawing/2014/main" id="{453077A3-6476-AB87-B65E-EE057A6B3156}"/>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p:blipFill>
        <p:spPr>
          <a:xfrm>
            <a:off x="1" y="0"/>
            <a:ext cx="12195592" cy="6858001"/>
          </a:xfrm>
          <a:prstGeom prst="rect">
            <a:avLst/>
          </a:prstGeom>
        </p:spPr>
      </p:pic>
      <p:sp>
        <p:nvSpPr>
          <p:cNvPr id="2" name="Suorakulmio 13">
            <a:extLst>
              <a:ext uri="{FF2B5EF4-FFF2-40B4-BE49-F238E27FC236}">
                <a16:creationId xmlns:a16="http://schemas.microsoft.com/office/drawing/2014/main" id="{8BA71B76-3564-6658-1F72-F8C7654A658D}"/>
              </a:ext>
              <a:ext uri="{C183D7F6-B498-43B3-948B-1728B52AA6E4}">
                <adec:decorative xmlns:adec="http://schemas.microsoft.com/office/drawing/2017/decorative" val="1"/>
              </a:ext>
            </a:extLst>
          </p:cNvPr>
          <p:cNvSpPr>
            <a:spLocks/>
          </p:cNvSpPr>
          <p:nvPr/>
        </p:nvSpPr>
        <p:spPr>
          <a:xfrm>
            <a:off x="0" y="0"/>
            <a:ext cx="5498123" cy="6857999"/>
          </a:xfrm>
          <a:prstGeom prst="rect">
            <a:avLst/>
          </a:prstGeom>
          <a:gradFill>
            <a:gsLst>
              <a:gs pos="48000">
                <a:schemeClr val="tx1">
                  <a:alpha val="44137"/>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Otsikko 7">
            <a:extLst>
              <a:ext uri="{FF2B5EF4-FFF2-40B4-BE49-F238E27FC236}">
                <a16:creationId xmlns:a16="http://schemas.microsoft.com/office/drawing/2014/main" id="{3A972D70-8105-D062-A0C4-85199C11A3B9}"/>
              </a:ext>
            </a:extLst>
          </p:cNvPr>
          <p:cNvSpPr txBox="1">
            <a:spLocks noGrp="1"/>
          </p:cNvSpPr>
          <p:nvPr>
            <p:ph type="title" idx="4294967295"/>
          </p:nvPr>
        </p:nvSpPr>
        <p:spPr>
          <a:xfrm>
            <a:off x="0" y="3206282"/>
            <a:ext cx="4066241" cy="8218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fi-FI" sz="9600" u="none" strike="noStrike" kern="1200" cap="none" spc="0" normalizeH="0" baseline="0" noProof="0">
                <a:ln>
                  <a:noFill/>
                </a:ln>
                <a:solidFill>
                  <a:schemeClr val="bg1">
                    <a:lumMod val="75000"/>
                    <a:lumOff val="25000"/>
                  </a:schemeClr>
                </a:solidFill>
                <a:effectLst/>
                <a:uLnTx/>
                <a:uFillTx/>
                <a:latin typeface="Montserrat Black" pitchFamily="2" charset="77"/>
              </a:rPr>
              <a:t>KOTI</a:t>
            </a:r>
          </a:p>
        </p:txBody>
      </p:sp>
      <p:sp>
        <p:nvSpPr>
          <p:cNvPr id="16" name="Suorakulmio 15">
            <a:extLst>
              <a:ext uri="{FF2B5EF4-FFF2-40B4-BE49-F238E27FC236}">
                <a16:creationId xmlns:a16="http://schemas.microsoft.com/office/drawing/2014/main" id="{A76AE085-D16F-0249-8EA1-4CDA92BAF8D7}"/>
              </a:ext>
            </a:extLst>
          </p:cNvPr>
          <p:cNvSpPr/>
          <p:nvPr/>
        </p:nvSpPr>
        <p:spPr>
          <a:xfrm>
            <a:off x="847566" y="4692789"/>
            <a:ext cx="7118309" cy="1384626"/>
          </a:xfrm>
          <a:prstGeom prst="rect">
            <a:avLst/>
          </a:prstGeom>
          <a:noFill/>
        </p:spPr>
        <p:txBody>
          <a:bodyPr wrap="square">
            <a:noAutofit/>
          </a:bodyPr>
          <a:lstStyle/>
          <a:p>
            <a:pPr lvl="0">
              <a:defRPr/>
            </a:pPr>
            <a:r>
              <a:rPr lang="fi-FI" sz="2000">
                <a:solidFill>
                  <a:schemeClr val="bg1"/>
                </a:solidFill>
              </a:rPr>
              <a:t>Koti on aina rakas, mutta jokaiselle erilainen. </a:t>
            </a:r>
            <a:br>
              <a:rPr lang="fi-FI" sz="2000">
                <a:solidFill>
                  <a:schemeClr val="bg1"/>
                </a:solidFill>
              </a:rPr>
            </a:br>
            <a:r>
              <a:rPr lang="fi-FI" sz="2000">
                <a:solidFill>
                  <a:schemeClr val="bg1"/>
                </a:solidFill>
              </a:rPr>
              <a:t>Tampere on koti, jossa on hyvä asua, opiskella, </a:t>
            </a:r>
            <a:br>
              <a:rPr lang="fi-FI" sz="2000">
                <a:solidFill>
                  <a:schemeClr val="bg1"/>
                </a:solidFill>
              </a:rPr>
            </a:br>
            <a:r>
              <a:rPr lang="fi-FI" sz="2000">
                <a:solidFill>
                  <a:schemeClr val="bg1"/>
                </a:solidFill>
              </a:rPr>
              <a:t>työskennellä, yrittää ja vierailla. </a:t>
            </a:r>
          </a:p>
        </p:txBody>
      </p:sp>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pic>
        <p:nvPicPr>
          <p:cNvPr id="17" name="Kuva 16">
            <a:extLst>
              <a:ext uri="{FF2B5EF4-FFF2-40B4-BE49-F238E27FC236}">
                <a16:creationId xmlns:a16="http://schemas.microsoft.com/office/drawing/2014/main" id="{E81DA2B4-233D-1C92-5012-BA21175AB70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5" name="Päivämäärän paikkamerkki 4">
            <a:extLst>
              <a:ext uri="{FF2B5EF4-FFF2-40B4-BE49-F238E27FC236}">
                <a16:creationId xmlns:a16="http://schemas.microsoft.com/office/drawing/2014/main" id="{6018F6FF-EEED-2494-1E22-D479E65E4033}"/>
              </a:ext>
              <a:ext uri="{C183D7F6-B498-43B3-948B-1728B52AA6E4}">
                <adec:decorative xmlns:adec="http://schemas.microsoft.com/office/drawing/2017/decorative" val="1"/>
              </a:ext>
            </a:extLst>
          </p:cNvPr>
          <p:cNvSpPr>
            <a:spLocks noGrp="1"/>
          </p:cNvSpPr>
          <p:nvPr>
            <p:ph type="dt" sz="half" idx="10"/>
          </p:nvPr>
        </p:nvSpPr>
        <p:spPr/>
        <p:txBody>
          <a:bodyPr/>
          <a:lstStyle/>
          <a:p>
            <a:fld id="{3875F006-F9EA-8A4F-AAC6-0C5FC1CE7B8A}" type="datetime1">
              <a:rPr lang="fi-FI" smtClean="0">
                <a:solidFill>
                  <a:schemeClr val="bg1"/>
                </a:solidFill>
              </a:rPr>
              <a:t>12.6.2025</a:t>
            </a:fld>
            <a:endParaRPr lang="fi-FI">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smtClean="0">
                <a:solidFill>
                  <a:schemeClr val="bg1"/>
                </a:solidFill>
              </a:rPr>
              <a:pPr/>
              <a:t>49</a:t>
            </a:fld>
            <a:endParaRPr lang="fi-FI">
              <a:solidFill>
                <a:schemeClr val="bg1"/>
              </a:solidFill>
            </a:endParaRPr>
          </a:p>
        </p:txBody>
      </p:sp>
      <p:sp>
        <p:nvSpPr>
          <p:cNvPr id="21" name="Tekstiruutu 24">
            <a:extLst>
              <a:ext uri="{FF2B5EF4-FFF2-40B4-BE49-F238E27FC236}">
                <a16:creationId xmlns:a16="http://schemas.microsoft.com/office/drawing/2014/main" id="{311C39A0-ACA0-E016-D356-CF361F12D720}"/>
              </a:ext>
              <a:ext uri="{C183D7F6-B498-43B3-948B-1728B52AA6E4}">
                <adec:decorative xmlns:adec="http://schemas.microsoft.com/office/drawing/2017/decorative" val="1"/>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92170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Kuva 24">
            <a:extLst>
              <a:ext uri="{FF2B5EF4-FFF2-40B4-BE49-F238E27FC236}">
                <a16:creationId xmlns:a16="http://schemas.microsoft.com/office/drawing/2014/main" id="{07DB4103-73BE-9116-D9F2-9865BB95FD5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1" name="Suorakulmio 9">
            <a:extLst>
              <a:ext uri="{FF2B5EF4-FFF2-40B4-BE49-F238E27FC236}">
                <a16:creationId xmlns:a16="http://schemas.microsoft.com/office/drawing/2014/main" id="{99CF2C22-106D-5E02-034F-8696FBD1B2E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0178" y="-10147"/>
            <a:ext cx="12212357" cy="6878294"/>
          </a:xfrm>
          <a:prstGeom prst="rect">
            <a:avLst/>
          </a:prstGeom>
          <a:solidFill>
            <a:srgbClr val="22437B">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6" name="Kuva 6">
            <a:extLst>
              <a:ext uri="{FF2B5EF4-FFF2-40B4-BE49-F238E27FC236}">
                <a16:creationId xmlns:a16="http://schemas.microsoft.com/office/drawing/2014/main" id="{CCB2F70C-0B8D-9837-E69B-E09D7B886510}"/>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790" t="3560" r="8664" b="22743"/>
          <a:stretch/>
        </p:blipFill>
        <p:spPr>
          <a:xfrm>
            <a:off x="3744581" y="0"/>
            <a:ext cx="8447419" cy="6858000"/>
          </a:xfrm>
          <a:prstGeom prst="rect">
            <a:avLst/>
          </a:prstGeom>
        </p:spPr>
      </p:pic>
      <p:sp>
        <p:nvSpPr>
          <p:cNvPr id="2" name="Title 1">
            <a:extLst>
              <a:ext uri="{FF2B5EF4-FFF2-40B4-BE49-F238E27FC236}">
                <a16:creationId xmlns:a16="http://schemas.microsoft.com/office/drawing/2014/main" id="{9C929FED-2D04-65B0-F2C2-257F15E801A9}"/>
              </a:ext>
            </a:extLst>
          </p:cNvPr>
          <p:cNvSpPr>
            <a:spLocks noGrp="1"/>
          </p:cNvSpPr>
          <p:nvPr>
            <p:ph type="title"/>
          </p:nvPr>
        </p:nvSpPr>
        <p:spPr/>
        <p:txBody>
          <a:bodyPr/>
          <a:lstStyle/>
          <a:p>
            <a:r>
              <a:rPr lang="fi-FI">
                <a:solidFill>
                  <a:schemeClr val="bg1"/>
                </a:solidFill>
              </a:rPr>
              <a:t>Tampere </a:t>
            </a:r>
            <a:br>
              <a:rPr lang="fi-FI">
                <a:solidFill>
                  <a:schemeClr val="bg1"/>
                </a:solidFill>
              </a:rPr>
            </a:br>
            <a:r>
              <a:rPr lang="fi-FI">
                <a:solidFill>
                  <a:schemeClr val="bg1"/>
                </a:solidFill>
              </a:rPr>
              <a:t>keskellä kaikkea</a:t>
            </a:r>
            <a:endParaRPr lang="en-FI">
              <a:solidFill>
                <a:schemeClr val="bg1"/>
              </a:solidFill>
            </a:endParaRPr>
          </a:p>
        </p:txBody>
      </p:sp>
      <p:sp>
        <p:nvSpPr>
          <p:cNvPr id="3" name="Content Placeholder 2">
            <a:extLst>
              <a:ext uri="{FF2B5EF4-FFF2-40B4-BE49-F238E27FC236}">
                <a16:creationId xmlns:a16="http://schemas.microsoft.com/office/drawing/2014/main" id="{9E57BDB4-3899-DDDC-4A2A-577A74B4F5CC}"/>
              </a:ext>
            </a:extLst>
          </p:cNvPr>
          <p:cNvSpPr>
            <a:spLocks noGrp="1"/>
          </p:cNvSpPr>
          <p:nvPr>
            <p:ph sz="quarter" idx="15"/>
          </p:nvPr>
        </p:nvSpPr>
        <p:spPr/>
        <p:txBody>
          <a:bodyPr>
            <a:normAutofit/>
          </a:bodyPr>
          <a:lstStyle/>
          <a:p>
            <a:pPr marL="0" indent="0">
              <a:lnSpc>
                <a:spcPct val="90000"/>
              </a:lnSpc>
              <a:spcBef>
                <a:spcPts val="300"/>
              </a:spcBef>
              <a:buClr>
                <a:schemeClr val="accent3"/>
              </a:buClr>
              <a:buFont typeface="Arial" panose="020B0604020202020204" pitchFamily="34" charset="0"/>
              <a:buNone/>
            </a:pPr>
            <a:r>
              <a:rPr lang="fi-FI" sz="2000" b="1">
                <a:solidFill>
                  <a:schemeClr val="bg1"/>
                </a:solidFill>
              </a:rPr>
              <a:t>2 tunnin etäisyydellä Tampereesta:</a:t>
            </a:r>
            <a:endParaRPr lang="fi-FI" sz="2000" b="1">
              <a:solidFill>
                <a:schemeClr val="bg1"/>
              </a:solidFill>
              <a:ea typeface="+mn-lt"/>
              <a:cs typeface="+mn-lt"/>
            </a:endParaRPr>
          </a:p>
          <a:p>
            <a:pPr marL="137795" indent="-137795">
              <a:lnSpc>
                <a:spcPct val="90000"/>
              </a:lnSpc>
              <a:spcBef>
                <a:spcPts val="300"/>
              </a:spcBef>
              <a:buClr>
                <a:schemeClr val="accent3"/>
              </a:buClr>
            </a:pPr>
            <a:r>
              <a:rPr lang="fi-FI" sz="2000">
                <a:solidFill>
                  <a:schemeClr val="bg1"/>
                </a:solidFill>
              </a:rPr>
              <a:t>Asuu 75 % Suomen väestöstä </a:t>
            </a:r>
          </a:p>
          <a:p>
            <a:pPr marL="137795" indent="-137795">
              <a:lnSpc>
                <a:spcPct val="90000"/>
              </a:lnSpc>
              <a:spcBef>
                <a:spcPts val="300"/>
              </a:spcBef>
              <a:buClr>
                <a:schemeClr val="accent3"/>
              </a:buClr>
            </a:pPr>
            <a:r>
              <a:rPr lang="fi-FI" sz="2000">
                <a:solidFill>
                  <a:schemeClr val="bg1"/>
                </a:solidFill>
              </a:rPr>
              <a:t>Toimii 80 % Suomen teollisuudesta </a:t>
            </a:r>
            <a:endParaRPr lang="fi-FI" sz="2000">
              <a:solidFill>
                <a:schemeClr val="bg1"/>
              </a:solidFill>
              <a:cs typeface="Calibri"/>
            </a:endParaRPr>
          </a:p>
          <a:p>
            <a:pPr marL="137795" indent="-137795">
              <a:lnSpc>
                <a:spcPct val="90000"/>
              </a:lnSpc>
              <a:spcBef>
                <a:spcPts val="300"/>
              </a:spcBef>
              <a:buClr>
                <a:schemeClr val="accent3"/>
              </a:buClr>
            </a:pPr>
            <a:r>
              <a:rPr lang="fi-FI" sz="2000">
                <a:solidFill>
                  <a:schemeClr val="bg1"/>
                </a:solidFill>
              </a:rPr>
              <a:t>Investoidaan 80 % tutkimus- ja kehittämistoiminnan menoista</a:t>
            </a:r>
          </a:p>
        </p:txBody>
      </p:sp>
      <p:sp>
        <p:nvSpPr>
          <p:cNvPr id="4" name="Date Placeholder 3">
            <a:extLst>
              <a:ext uri="{FF2B5EF4-FFF2-40B4-BE49-F238E27FC236}">
                <a16:creationId xmlns:a16="http://schemas.microsoft.com/office/drawing/2014/main" id="{DD586FEA-2042-9CD0-3299-84126FFFC44D}"/>
              </a:ext>
              <a:ext uri="{C183D7F6-B498-43B3-948B-1728B52AA6E4}">
                <adec:decorative xmlns:adec="http://schemas.microsoft.com/office/drawing/2017/decorative" val="1"/>
              </a:ext>
            </a:extLst>
          </p:cNvPr>
          <p:cNvSpPr>
            <a:spLocks noGrp="1"/>
          </p:cNvSpPr>
          <p:nvPr>
            <p:ph type="dt" sz="half" idx="2"/>
          </p:nvPr>
        </p:nvSpPr>
        <p:spPr/>
        <p:txBody>
          <a:bodyPr/>
          <a:lstStyle/>
          <a:p>
            <a:fld id="{4EC50F96-65D1-A54C-89A7-1A2BF7BB6A70}" type="datetime1">
              <a:rPr lang="fi-FI" smtClean="0">
                <a:solidFill>
                  <a:schemeClr val="bg1"/>
                </a:solidFill>
              </a:rPr>
              <a:t>12.6.2025</a:t>
            </a:fld>
            <a:endParaRPr lang="fi-FI">
              <a:solidFill>
                <a:schemeClr val="bg1"/>
              </a:solidFill>
            </a:endParaRPr>
          </a:p>
        </p:txBody>
      </p:sp>
      <p:sp>
        <p:nvSpPr>
          <p:cNvPr id="5" name="Slide Number Placeholder 4">
            <a:extLst>
              <a:ext uri="{FF2B5EF4-FFF2-40B4-BE49-F238E27FC236}">
                <a16:creationId xmlns:a16="http://schemas.microsoft.com/office/drawing/2014/main" id="{0E278B39-4463-581F-B65A-E9C2B2BE027C}"/>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5</a:t>
            </a:fld>
            <a:endParaRPr lang="fi-FI"/>
          </a:p>
        </p:txBody>
      </p:sp>
      <p:sp>
        <p:nvSpPr>
          <p:cNvPr id="25" name="Dian numeron paikkamerkki 4">
            <a:extLst>
              <a:ext uri="{FF2B5EF4-FFF2-40B4-BE49-F238E27FC236}">
                <a16:creationId xmlns:a16="http://schemas.microsoft.com/office/drawing/2014/main" id="{D476C041-7741-8F36-7920-1B9374158B0B}"/>
              </a:ext>
              <a:ext uri="{C183D7F6-B498-43B3-948B-1728B52AA6E4}">
                <adec:decorative xmlns:adec="http://schemas.microsoft.com/office/drawing/2017/decorative" val="1"/>
              </a:ext>
            </a:extLst>
          </p:cNvPr>
          <p:cNvSpPr txBox="1">
            <a:spLocks/>
          </p:cNvSpPr>
          <p:nvPr/>
        </p:nvSpPr>
        <p:spPr>
          <a:xfrm>
            <a:off x="11202684" y="6356350"/>
            <a:ext cx="851263" cy="365125"/>
          </a:xfrm>
          <a:prstGeom prst="rect">
            <a:avLst/>
          </a:prstGeom>
        </p:spPr>
        <p:txBody>
          <a:bodyPr vert="horz" lIns="91440" tIns="45720" rIns="91440" bIns="45720" rtlCol="0" anchor="ctr"/>
          <a:lstStyle>
            <a:defPPr>
              <a:defRPr lang="fi-F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3EE06F1-2D77-A44E-97FA-F679B9CB76D5}" type="slidenum">
              <a:rPr lang="fi-FI" smtClean="0">
                <a:solidFill>
                  <a:schemeClr val="bg1"/>
                </a:solidFill>
                <a:latin typeface="Calibri" panose="020F0502020204030204"/>
              </a:rPr>
              <a:pPr>
                <a:defRPr/>
              </a:pPr>
              <a:t>5</a:t>
            </a:fld>
            <a:endParaRPr lang="fi-FI">
              <a:solidFill>
                <a:schemeClr val="bg1"/>
              </a:solidFill>
              <a:latin typeface="Calibri" panose="020F0502020204030204"/>
            </a:endParaRPr>
          </a:p>
        </p:txBody>
      </p:sp>
      <p:pic>
        <p:nvPicPr>
          <p:cNvPr id="26" name="Kuva 20">
            <a:extLst>
              <a:ext uri="{FF2B5EF4-FFF2-40B4-BE49-F238E27FC236}">
                <a16:creationId xmlns:a16="http://schemas.microsoft.com/office/drawing/2014/main" id="{BAC13690-A0E5-4DBD-E4D0-93A025781B2D}"/>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grpSp>
        <p:nvGrpSpPr>
          <p:cNvPr id="27" name="Ryhmä 21" descr="1,5 h">
            <a:extLst>
              <a:ext uri="{FF2B5EF4-FFF2-40B4-BE49-F238E27FC236}">
                <a16:creationId xmlns:a16="http://schemas.microsoft.com/office/drawing/2014/main" id="{6B3BC1D2-4E4B-48DD-C20E-81E451672C49}"/>
              </a:ext>
            </a:extLst>
          </p:cNvPr>
          <p:cNvGrpSpPr/>
          <p:nvPr/>
        </p:nvGrpSpPr>
        <p:grpSpPr>
          <a:xfrm>
            <a:off x="595976" y="4212901"/>
            <a:ext cx="1060928" cy="1060927"/>
            <a:chOff x="10397917" y="1303836"/>
            <a:chExt cx="1193496" cy="1193495"/>
          </a:xfrm>
        </p:grpSpPr>
        <p:sp>
          <p:nvSpPr>
            <p:cNvPr id="28" name="Ellipsi 23">
              <a:extLst>
                <a:ext uri="{FF2B5EF4-FFF2-40B4-BE49-F238E27FC236}">
                  <a16:creationId xmlns:a16="http://schemas.microsoft.com/office/drawing/2014/main" id="{AE3ECCB5-8981-D799-1BB6-D6DC1FB0931A}"/>
                </a:ext>
                <a:ext uri="{C183D7F6-B498-43B3-948B-1728B52AA6E4}">
                  <adec:decorative xmlns:adec="http://schemas.microsoft.com/office/drawing/2017/decorative" val="1"/>
                </a:ext>
              </a:extLst>
            </p:cNvPr>
            <p:cNvSpPr/>
            <p:nvPr/>
          </p:nvSpPr>
          <p:spPr>
            <a:xfrm>
              <a:off x="10397917" y="1303836"/>
              <a:ext cx="1193496" cy="119349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Suorakulmio 24">
              <a:extLst>
                <a:ext uri="{FF2B5EF4-FFF2-40B4-BE49-F238E27FC236}">
                  <a16:creationId xmlns:a16="http://schemas.microsoft.com/office/drawing/2014/main" id="{93880E8C-D61D-113C-AD0C-7F12D6DAA178}"/>
                </a:ext>
              </a:extLst>
            </p:cNvPr>
            <p:cNvSpPr/>
            <p:nvPr/>
          </p:nvSpPr>
          <p:spPr>
            <a:xfrm>
              <a:off x="10412311" y="1651074"/>
              <a:ext cx="1136814" cy="726928"/>
            </a:xfrm>
            <a:prstGeom prst="rect">
              <a:avLst/>
            </a:prstGeom>
          </p:spPr>
          <p:txBody>
            <a:bodyPr wrap="square"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200" b="1" i="0" u="none" strike="noStrike" kern="1200" cap="none" spc="0" normalizeH="0" baseline="0" noProof="0">
                  <a:ln>
                    <a:noFill/>
                  </a:ln>
                  <a:solidFill>
                    <a:srgbClr val="FFFFFF"/>
                  </a:solidFill>
                  <a:effectLst/>
                  <a:uLnTx/>
                  <a:uFillTx/>
                  <a:latin typeface="Calibri" panose="020F0502020204030204"/>
                  <a:ea typeface="+mn-ea"/>
                  <a:cs typeface="+mn-cs"/>
                </a:rPr>
                <a:t>1,5 h</a:t>
              </a:r>
            </a:p>
          </p:txBody>
        </p:sp>
      </p:grpSp>
      <p:sp>
        <p:nvSpPr>
          <p:cNvPr id="30" name="Tekstiruutu 26">
            <a:extLst>
              <a:ext uri="{FF2B5EF4-FFF2-40B4-BE49-F238E27FC236}">
                <a16:creationId xmlns:a16="http://schemas.microsoft.com/office/drawing/2014/main" id="{066D3015-3222-7EBC-375D-4628150C0CB6}"/>
              </a:ext>
            </a:extLst>
          </p:cNvPr>
          <p:cNvSpPr txBox="1"/>
          <p:nvPr/>
        </p:nvSpPr>
        <p:spPr>
          <a:xfrm>
            <a:off x="1739793" y="4499325"/>
            <a:ext cx="3683409" cy="400110"/>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srgbClr val="FFFFFF"/>
                </a:solidFill>
                <a:effectLst/>
                <a:uLnTx/>
                <a:uFillTx/>
                <a:latin typeface="Calibri" panose="020F0502020204030204"/>
                <a:ea typeface="+mn-lt"/>
                <a:cs typeface="Calibri" panose="020F0502020204030204"/>
              </a:rPr>
              <a:t>Helsinki-Vantaan lentokentälle</a:t>
            </a:r>
            <a:endParaRPr kumimoji="0" lang="en-GB" sz="2000" b="1" i="0" u="none" strike="noStrike" kern="1200" cap="none" spc="0" normalizeH="0" baseline="0" noProof="0">
              <a:ln>
                <a:noFill/>
              </a:ln>
              <a:solidFill>
                <a:srgbClr val="212121"/>
              </a:solidFill>
              <a:effectLst/>
              <a:uLnTx/>
              <a:uFillTx/>
              <a:latin typeface="Calibri" panose="020F0502020204030204"/>
              <a:ea typeface="+mn-ea"/>
              <a:cs typeface="+mn-cs"/>
            </a:endParaRPr>
          </a:p>
        </p:txBody>
      </p:sp>
      <p:grpSp>
        <p:nvGrpSpPr>
          <p:cNvPr id="31" name="Ryhmä 12" descr="20 min">
            <a:extLst>
              <a:ext uri="{FF2B5EF4-FFF2-40B4-BE49-F238E27FC236}">
                <a16:creationId xmlns:a16="http://schemas.microsoft.com/office/drawing/2014/main" id="{FFBC674A-9B5A-9FB5-938C-2DEADC6FD097}"/>
              </a:ext>
            </a:extLst>
          </p:cNvPr>
          <p:cNvGrpSpPr/>
          <p:nvPr/>
        </p:nvGrpSpPr>
        <p:grpSpPr>
          <a:xfrm>
            <a:off x="1480078" y="5028495"/>
            <a:ext cx="1060928" cy="1060927"/>
            <a:chOff x="10397917" y="1303836"/>
            <a:chExt cx="1193496" cy="1193495"/>
          </a:xfrm>
        </p:grpSpPr>
        <p:sp>
          <p:nvSpPr>
            <p:cNvPr id="32" name="Ellipsi 14">
              <a:extLst>
                <a:ext uri="{FF2B5EF4-FFF2-40B4-BE49-F238E27FC236}">
                  <a16:creationId xmlns:a16="http://schemas.microsoft.com/office/drawing/2014/main" id="{F1F14861-B2DA-2737-980A-45FC63ABC5FC}"/>
                </a:ext>
                <a:ext uri="{C183D7F6-B498-43B3-948B-1728B52AA6E4}">
                  <adec:decorative xmlns:adec="http://schemas.microsoft.com/office/drawing/2017/decorative" val="1"/>
                </a:ext>
              </a:extLst>
            </p:cNvPr>
            <p:cNvSpPr/>
            <p:nvPr/>
          </p:nvSpPr>
          <p:spPr>
            <a:xfrm>
              <a:off x="10397917" y="1303836"/>
              <a:ext cx="1193496" cy="119349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Suorakulmio 19">
              <a:extLst>
                <a:ext uri="{FF2B5EF4-FFF2-40B4-BE49-F238E27FC236}">
                  <a16:creationId xmlns:a16="http://schemas.microsoft.com/office/drawing/2014/main" id="{4D9DDC5D-EC32-96F8-2F71-10EA7BB7AF45}"/>
                </a:ext>
              </a:extLst>
            </p:cNvPr>
            <p:cNvSpPr/>
            <p:nvPr/>
          </p:nvSpPr>
          <p:spPr>
            <a:xfrm>
              <a:off x="10412311" y="1651074"/>
              <a:ext cx="1136814" cy="726928"/>
            </a:xfrm>
            <a:prstGeom prst="rect">
              <a:avLst/>
            </a:prstGeom>
          </p:spPr>
          <p:txBody>
            <a:bodyPr wrap="square"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200" b="1" i="0" u="none" strike="noStrike" kern="1200" cap="none" spc="0" normalizeH="0" baseline="0" noProof="0">
                  <a:ln>
                    <a:noFill/>
                  </a:ln>
                  <a:solidFill>
                    <a:srgbClr val="FFFFFF"/>
                  </a:solidFill>
                  <a:effectLst/>
                  <a:uLnTx/>
                  <a:uFillTx/>
                  <a:latin typeface="Calibri" panose="020F0502020204030204"/>
                  <a:ea typeface="+mn-ea"/>
                  <a:cs typeface="+mn-cs"/>
                </a:rPr>
                <a:t>20 min</a:t>
              </a:r>
            </a:p>
          </p:txBody>
        </p:sp>
      </p:grpSp>
      <p:sp>
        <p:nvSpPr>
          <p:cNvPr id="34" name="Tekstiruutu 28">
            <a:extLst>
              <a:ext uri="{FF2B5EF4-FFF2-40B4-BE49-F238E27FC236}">
                <a16:creationId xmlns:a16="http://schemas.microsoft.com/office/drawing/2014/main" id="{2098D012-1B5E-0640-7FE3-9B61C6EA06EA}"/>
              </a:ext>
            </a:extLst>
          </p:cNvPr>
          <p:cNvSpPr txBox="1"/>
          <p:nvPr/>
        </p:nvSpPr>
        <p:spPr>
          <a:xfrm>
            <a:off x="2617769" y="5417873"/>
            <a:ext cx="13044948" cy="369332"/>
          </a:xfrm>
          <a:prstGeom prst="rect">
            <a:avLst/>
          </a:prstGeom>
          <a:noFill/>
          <a:effectLst/>
        </p:spPr>
        <p:txBody>
          <a:bodyPr wrap="square">
            <a:spAutoFit/>
          </a:bodyPr>
          <a:lstStyle/>
          <a:p>
            <a:pPr marL="137795" marR="0" lvl="0" indent="-137795" algn="l" defTabSz="914400" rtl="0" eaLnBrk="1" fontAlgn="auto" latinLnBrk="0" hangingPunct="1">
              <a:lnSpc>
                <a:spcPct val="90000"/>
              </a:lnSpc>
              <a:spcBef>
                <a:spcPts val="300"/>
              </a:spcBef>
              <a:spcAft>
                <a:spcPts val="0"/>
              </a:spcAft>
              <a:buClrTx/>
              <a:buSzTx/>
              <a:buFontTx/>
              <a:buNone/>
              <a:tabLst/>
              <a:defRPr/>
            </a:pPr>
            <a:r>
              <a:rPr kumimoji="0" lang="fi-FI" sz="2000" b="1" i="0" u="none" strike="noStrike" kern="1200" cap="none" spc="0" normalizeH="0" baseline="0" noProof="0">
                <a:ln>
                  <a:noFill/>
                </a:ln>
                <a:solidFill>
                  <a:srgbClr val="FFFFFF"/>
                </a:solidFill>
                <a:effectLst/>
                <a:uLnTx/>
                <a:uFillTx/>
                <a:latin typeface="Calibri" panose="020F0502020204030204"/>
                <a:ea typeface="+mn-lt"/>
                <a:cs typeface="Calibri" panose="020F0502020204030204"/>
              </a:rPr>
              <a:t>Tampere-Pirkkalan lentokentälle</a:t>
            </a:r>
          </a:p>
        </p:txBody>
      </p:sp>
      <p:pic>
        <p:nvPicPr>
          <p:cNvPr id="35" name="Kuva 29">
            <a:extLst>
              <a:ext uri="{FF2B5EF4-FFF2-40B4-BE49-F238E27FC236}">
                <a16:creationId xmlns:a16="http://schemas.microsoft.com/office/drawing/2014/main" id="{EA4AA187-5BD3-A258-4A76-2F258F8691CA}"/>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64580" y="5466885"/>
            <a:ext cx="504049" cy="504049"/>
          </a:xfrm>
          <a:prstGeom prst="rect">
            <a:avLst/>
          </a:prstGeom>
        </p:spPr>
      </p:pic>
      <p:sp>
        <p:nvSpPr>
          <p:cNvPr id="43" name="Ellipsi 4">
            <a:extLst>
              <a:ext uri="{FF2B5EF4-FFF2-40B4-BE49-F238E27FC236}">
                <a16:creationId xmlns:a16="http://schemas.microsoft.com/office/drawing/2014/main" id="{CB9F238D-6F2D-E9C9-DC71-E653391D8857}"/>
              </a:ext>
              <a:ext uri="{C183D7F6-B498-43B3-948B-1728B52AA6E4}">
                <adec:decorative xmlns:adec="http://schemas.microsoft.com/office/drawing/2017/decorative" val="1"/>
              </a:ext>
            </a:extLst>
          </p:cNvPr>
          <p:cNvSpPr/>
          <p:nvPr/>
        </p:nvSpPr>
        <p:spPr>
          <a:xfrm>
            <a:off x="8839201" y="1613212"/>
            <a:ext cx="552892" cy="552892"/>
          </a:xfrm>
          <a:prstGeom prst="ellipse">
            <a:avLst/>
          </a:prstGeom>
          <a:solidFill>
            <a:schemeClr val="accent2">
              <a:alpha val="55441"/>
            </a:scheme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7201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Kuva 16" descr="Pariskunta kävelee rantakatua pitkin Tampereen Ranta-Tampellassa valoisassa kesäillassa.">
            <a:extLst>
              <a:ext uri="{FF2B5EF4-FFF2-40B4-BE49-F238E27FC236}">
                <a16:creationId xmlns:a16="http://schemas.microsoft.com/office/drawing/2014/main" id="{7A9A8D55-4CC9-C58A-907B-71A47F4E819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2"/>
            <a:ext cx="6622995" cy="6857998"/>
          </a:xfrm>
          <a:prstGeom prst="rect">
            <a:avLst/>
          </a:prstGeom>
          <a:ln>
            <a:noFill/>
          </a:ln>
          <a:effectLst/>
        </p:spPr>
      </p:pic>
      <p:pic>
        <p:nvPicPr>
          <p:cNvPr id="12" name="Kuva 11">
            <a:extLst>
              <a:ext uri="{FF2B5EF4-FFF2-40B4-BE49-F238E27FC236}">
                <a16:creationId xmlns:a16="http://schemas.microsoft.com/office/drawing/2014/main" id="{98499687-957D-CE95-F05D-006F3BDF06B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4" name="Otsikko 3">
            <a:extLst>
              <a:ext uri="{FF2B5EF4-FFF2-40B4-BE49-F238E27FC236}">
                <a16:creationId xmlns:a16="http://schemas.microsoft.com/office/drawing/2014/main" id="{50FBE317-090D-0D5D-5CB4-449FBD02D0C1}"/>
              </a:ext>
            </a:extLst>
          </p:cNvPr>
          <p:cNvSpPr>
            <a:spLocks noGrp="1"/>
          </p:cNvSpPr>
          <p:nvPr>
            <p:ph type="title"/>
          </p:nvPr>
        </p:nvSpPr>
        <p:spPr>
          <a:xfrm>
            <a:off x="7083958" y="825198"/>
            <a:ext cx="4930466" cy="1060926"/>
          </a:xfrm>
        </p:spPr>
        <p:txBody>
          <a:bodyPr/>
          <a:lstStyle/>
          <a:p>
            <a:r>
              <a:rPr lang="fi-FI"/>
              <a:t>Vetovoimaisin </a:t>
            </a:r>
            <a:br>
              <a:rPr lang="fi-FI"/>
            </a:br>
            <a:r>
              <a:rPr lang="fi-FI"/>
              <a:t>paikka perustaa koti</a:t>
            </a:r>
          </a:p>
        </p:txBody>
      </p:sp>
      <p:sp>
        <p:nvSpPr>
          <p:cNvPr id="5" name="Sisällön paikkamerkki 4">
            <a:extLst>
              <a:ext uri="{FF2B5EF4-FFF2-40B4-BE49-F238E27FC236}">
                <a16:creationId xmlns:a16="http://schemas.microsoft.com/office/drawing/2014/main" id="{0694356E-98B8-596B-2125-227DA65A0BE2}"/>
              </a:ext>
            </a:extLst>
          </p:cNvPr>
          <p:cNvSpPr>
            <a:spLocks noGrp="1"/>
          </p:cNvSpPr>
          <p:nvPr>
            <p:ph sz="quarter" idx="15"/>
          </p:nvPr>
        </p:nvSpPr>
        <p:spPr>
          <a:xfrm>
            <a:off x="7813510" y="2325499"/>
            <a:ext cx="4728165" cy="4163079"/>
          </a:xfrm>
        </p:spPr>
        <p:txBody>
          <a:bodyPr>
            <a:normAutofit/>
          </a:bodyPr>
          <a:lstStyle/>
          <a:p>
            <a:pPr marL="0" indent="0">
              <a:spcBef>
                <a:spcPts val="400"/>
              </a:spcBef>
              <a:buNone/>
            </a:pPr>
            <a:r>
              <a:rPr lang="fi-FI" b="1"/>
              <a:t>Miksi Tampere?</a:t>
            </a:r>
          </a:p>
          <a:p>
            <a:pPr>
              <a:spcBef>
                <a:spcPts val="400"/>
              </a:spcBef>
            </a:pPr>
            <a:r>
              <a:rPr lang="fi-FI"/>
              <a:t>rento ja mutkaton ilmapiiri</a:t>
            </a:r>
          </a:p>
          <a:p>
            <a:pPr>
              <a:spcBef>
                <a:spcPts val="400"/>
              </a:spcBef>
            </a:pPr>
            <a:r>
              <a:rPr lang="fi-FI"/>
              <a:t>kehittyvät ja uudistuvat asuinalueet</a:t>
            </a:r>
          </a:p>
          <a:p>
            <a:pPr>
              <a:spcBef>
                <a:spcPts val="400"/>
              </a:spcBef>
            </a:pPr>
            <a:r>
              <a:rPr lang="fi-FI"/>
              <a:t>sujuva liikkuminen</a:t>
            </a:r>
          </a:p>
          <a:p>
            <a:pPr>
              <a:spcBef>
                <a:spcPts val="400"/>
              </a:spcBef>
            </a:pPr>
            <a:r>
              <a:rPr lang="fi-FI"/>
              <a:t>monipuoliset elämykset</a:t>
            </a:r>
          </a:p>
          <a:p>
            <a:pPr>
              <a:spcBef>
                <a:spcPts val="400"/>
              </a:spcBef>
            </a:pPr>
            <a:r>
              <a:rPr lang="fi-FI"/>
              <a:t>uimaranta aina pyörämatkan päässä</a:t>
            </a:r>
          </a:p>
          <a:p>
            <a:pPr marL="0" indent="0">
              <a:spcBef>
                <a:spcPts val="400"/>
              </a:spcBef>
              <a:buNone/>
            </a:pPr>
            <a:endParaRPr lang="fi-FI"/>
          </a:p>
        </p:txBody>
      </p:sp>
      <p:sp>
        <p:nvSpPr>
          <p:cNvPr id="2" name="Päivämäärän paikkamerkki 1">
            <a:extLst>
              <a:ext uri="{FF2B5EF4-FFF2-40B4-BE49-F238E27FC236}">
                <a16:creationId xmlns:a16="http://schemas.microsoft.com/office/drawing/2014/main" id="{230C02E1-96F6-5F1D-604F-877FF407ACE0}"/>
              </a:ext>
              <a:ext uri="{C183D7F6-B498-43B3-948B-1728B52AA6E4}">
                <adec:decorative xmlns:adec="http://schemas.microsoft.com/office/drawing/2017/decorative" val="1"/>
              </a:ext>
            </a:extLst>
          </p:cNvPr>
          <p:cNvSpPr>
            <a:spLocks noGrp="1"/>
          </p:cNvSpPr>
          <p:nvPr>
            <p:ph type="dt" sz="half" idx="2"/>
          </p:nvPr>
        </p:nvSpPr>
        <p:spPr/>
        <p:txBody>
          <a:bodyPr/>
          <a:lstStyle/>
          <a:p>
            <a:fld id="{A651EFB6-7C51-1041-B1C2-0D6E690DCD49}" type="datetime1">
              <a:rPr lang="fi-FI" smtClean="0"/>
              <a:t>12.6.2025</a:t>
            </a:fld>
            <a:endParaRPr lang="fi-FI"/>
          </a:p>
        </p:txBody>
      </p:sp>
      <p:sp>
        <p:nvSpPr>
          <p:cNvPr id="3" name="Dian numeron paikkamerkki 2">
            <a:extLst>
              <a:ext uri="{FF2B5EF4-FFF2-40B4-BE49-F238E27FC236}">
                <a16:creationId xmlns:a16="http://schemas.microsoft.com/office/drawing/2014/main" id="{E5865941-75FA-5093-0C78-276CB00E3FB1}"/>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pPr/>
              <a:t>50</a:t>
            </a:fld>
            <a:endParaRPr lang="fi-FI"/>
          </a:p>
        </p:txBody>
      </p:sp>
      <p:sp>
        <p:nvSpPr>
          <p:cNvPr id="7" name="Ellipsi 6">
            <a:extLst>
              <a:ext uri="{FF2B5EF4-FFF2-40B4-BE49-F238E27FC236}">
                <a16:creationId xmlns:a16="http://schemas.microsoft.com/office/drawing/2014/main" id="{D2C65844-C1D8-6538-26B1-E3DA7980C52F}"/>
              </a:ext>
              <a:ext uri="{C183D7F6-B498-43B3-948B-1728B52AA6E4}">
                <adec:decorative xmlns:adec="http://schemas.microsoft.com/office/drawing/2017/decorative" val="1"/>
              </a:ext>
            </a:extLst>
          </p:cNvPr>
          <p:cNvSpPr/>
          <p:nvPr/>
        </p:nvSpPr>
        <p:spPr>
          <a:xfrm>
            <a:off x="1304977" y="701637"/>
            <a:ext cx="2086984" cy="2086984"/>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Ellipsi 7">
            <a:extLst>
              <a:ext uri="{FF2B5EF4-FFF2-40B4-BE49-F238E27FC236}">
                <a16:creationId xmlns:a16="http://schemas.microsoft.com/office/drawing/2014/main" id="{239139CD-25A5-D464-7BB9-A809A4CE75BE}"/>
              </a:ext>
              <a:ext uri="{C183D7F6-B498-43B3-948B-1728B52AA6E4}">
                <adec:decorative xmlns:adec="http://schemas.microsoft.com/office/drawing/2017/decorative" val="1"/>
              </a:ext>
            </a:extLst>
          </p:cNvPr>
          <p:cNvSpPr/>
          <p:nvPr/>
        </p:nvSpPr>
        <p:spPr>
          <a:xfrm>
            <a:off x="5048279" y="3733363"/>
            <a:ext cx="2616949" cy="2616949"/>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Otsikko 7">
            <a:extLst>
              <a:ext uri="{FF2B5EF4-FFF2-40B4-BE49-F238E27FC236}">
                <a16:creationId xmlns:a16="http://schemas.microsoft.com/office/drawing/2014/main" id="{0CE5D220-BD16-1589-69F5-AD515282F27B}"/>
              </a:ext>
            </a:extLst>
          </p:cNvPr>
          <p:cNvSpPr txBox="1">
            <a:spLocks/>
          </p:cNvSpPr>
          <p:nvPr/>
        </p:nvSpPr>
        <p:spPr>
          <a:xfrm>
            <a:off x="5309832" y="4369921"/>
            <a:ext cx="2182394" cy="1463631"/>
          </a:xfrm>
          <a:prstGeom prst="rect">
            <a:avLst/>
          </a:prstGeom>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fi-FI" sz="3600" u="none" strike="noStrike" kern="1200" cap="none" spc="0" normalizeH="0" baseline="0" noProof="0">
                <a:ln>
                  <a:noFill/>
                </a:ln>
                <a:solidFill>
                  <a:srgbClr val="5BCBEB"/>
                </a:solidFill>
                <a:effectLst/>
                <a:uLnTx/>
                <a:uFillTx/>
                <a:latin typeface="Montserrat Black" pitchFamily="2" charset="77"/>
              </a:rPr>
              <a:t>15–20 %</a:t>
            </a:r>
          </a:p>
          <a:p>
            <a:pPr marL="0" marR="0" lvl="0" indent="0" defTabSz="914400" rtl="0" eaLnBrk="1" fontAlgn="auto" latinLnBrk="0" hangingPunct="1">
              <a:lnSpc>
                <a:spcPct val="90000"/>
              </a:lnSpc>
              <a:spcBef>
                <a:spcPct val="0"/>
              </a:spcBef>
              <a:spcAft>
                <a:spcPts val="0"/>
              </a:spcAft>
              <a:buClrTx/>
              <a:buSzTx/>
              <a:buFontTx/>
              <a:buNone/>
              <a:tabLst/>
              <a:defRPr/>
            </a:pPr>
            <a:r>
              <a:rPr kumimoji="0" lang="fi-FI" sz="1800" u="none" strike="noStrike" kern="1200" cap="none" spc="0" normalizeH="0" baseline="0" noProof="0">
                <a:ln>
                  <a:noFill/>
                </a:ln>
                <a:solidFill>
                  <a:srgbClr val="FFFFFF"/>
                </a:solidFill>
                <a:effectLst/>
                <a:uLnTx/>
                <a:uFillTx/>
              </a:rPr>
              <a:t>asukkaista uusia tamperelaisia </a:t>
            </a:r>
            <a:br>
              <a:rPr kumimoji="0" lang="fi-FI" sz="1800" u="none" strike="noStrike" kern="1200" cap="none" spc="0" normalizeH="0" baseline="0" noProof="0">
                <a:ln>
                  <a:noFill/>
                </a:ln>
                <a:solidFill>
                  <a:srgbClr val="FFFFFF"/>
                </a:solidFill>
                <a:effectLst/>
                <a:uLnTx/>
                <a:uFillTx/>
              </a:rPr>
            </a:br>
            <a:r>
              <a:rPr kumimoji="0" lang="fi-FI" sz="1800" u="none" strike="noStrike" kern="1200" cap="none" spc="0" normalizeH="0" baseline="0" noProof="0">
                <a:ln>
                  <a:noFill/>
                </a:ln>
                <a:solidFill>
                  <a:srgbClr val="FFFFFF"/>
                </a:solidFill>
                <a:effectLst/>
                <a:uLnTx/>
                <a:uFillTx/>
              </a:rPr>
              <a:t>10 vuoden </a:t>
            </a:r>
            <a:br>
              <a:rPr kumimoji="0" lang="fi-FI" sz="1800" u="none" strike="noStrike" kern="1200" cap="none" spc="0" normalizeH="0" baseline="0" noProof="0">
                <a:ln>
                  <a:noFill/>
                </a:ln>
                <a:solidFill>
                  <a:srgbClr val="FFFFFF"/>
                </a:solidFill>
                <a:effectLst/>
                <a:uLnTx/>
                <a:uFillTx/>
              </a:rPr>
            </a:br>
            <a:r>
              <a:rPr kumimoji="0" lang="fi-FI" sz="1800" u="none" strike="noStrike" kern="1200" cap="none" spc="0" normalizeH="0" baseline="0" noProof="0">
                <a:ln>
                  <a:noFill/>
                </a:ln>
                <a:solidFill>
                  <a:srgbClr val="FFFFFF"/>
                </a:solidFill>
                <a:effectLst/>
                <a:uLnTx/>
                <a:uFillTx/>
              </a:rPr>
              <a:t>päästä</a:t>
            </a:r>
          </a:p>
        </p:txBody>
      </p:sp>
      <p:sp>
        <p:nvSpPr>
          <p:cNvPr id="10" name="Otsikko 7">
            <a:extLst>
              <a:ext uri="{FF2B5EF4-FFF2-40B4-BE49-F238E27FC236}">
                <a16:creationId xmlns:a16="http://schemas.microsoft.com/office/drawing/2014/main" id="{A48D428D-8D87-A9D3-761B-82C80BD8DDE0}"/>
              </a:ext>
            </a:extLst>
          </p:cNvPr>
          <p:cNvSpPr txBox="1">
            <a:spLocks/>
          </p:cNvSpPr>
          <p:nvPr/>
        </p:nvSpPr>
        <p:spPr>
          <a:xfrm>
            <a:off x="1196168" y="1020312"/>
            <a:ext cx="2354153" cy="1463631"/>
          </a:xfrm>
          <a:prstGeom prst="rect">
            <a:avLst/>
          </a:prstGeom>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defRPr/>
            </a:pPr>
            <a:r>
              <a:rPr lang="fi-FI" sz="3600">
                <a:solidFill>
                  <a:srgbClr val="5BCBEB"/>
                </a:solidFill>
                <a:latin typeface="Montserrat Black" pitchFamily="2" charset="77"/>
              </a:rPr>
              <a:t>5 </a:t>
            </a:r>
            <a:r>
              <a:rPr kumimoji="0" lang="fi-FI" sz="3600" u="none" strike="noStrike" kern="1200" cap="none" spc="0" normalizeH="0" baseline="0" noProof="0">
                <a:ln>
                  <a:noFill/>
                </a:ln>
                <a:solidFill>
                  <a:srgbClr val="5BCBEB"/>
                </a:solidFill>
                <a:effectLst/>
                <a:uLnTx/>
                <a:uFillTx/>
                <a:latin typeface="Montserrat Black" pitchFamily="2" charset="77"/>
              </a:rPr>
              <a:t>000</a:t>
            </a:r>
            <a:endParaRPr lang="fi-FI" sz="3600" u="none" strike="noStrike" kern="1200" cap="none" spc="0" normalizeH="0" baseline="0" noProof="0">
              <a:ln>
                <a:noFill/>
              </a:ln>
              <a:solidFill>
                <a:srgbClr val="5BCBEB"/>
              </a:solidFill>
              <a:effectLst/>
              <a:uLnTx/>
              <a:uFillTx/>
              <a:latin typeface="Montserrat Black" pitchFamily="2" charset="77"/>
              <a:cs typeface="Calibri"/>
            </a:endParaRPr>
          </a:p>
          <a:p>
            <a:pPr marL="0" marR="0" lvl="0" indent="0" defTabSz="914400" rtl="0" eaLnBrk="1" fontAlgn="auto" latinLnBrk="0" hangingPunct="1">
              <a:lnSpc>
                <a:spcPct val="90000"/>
              </a:lnSpc>
              <a:spcBef>
                <a:spcPct val="0"/>
              </a:spcBef>
              <a:spcAft>
                <a:spcPts val="0"/>
              </a:spcAft>
              <a:buClrTx/>
              <a:buSzTx/>
              <a:buFontTx/>
              <a:buNone/>
              <a:tabLst/>
              <a:defRPr/>
            </a:pPr>
            <a:r>
              <a:rPr kumimoji="0" lang="fi-FI" sz="1800" u="none" strike="noStrike" kern="1200" cap="none" spc="0" normalizeH="0" baseline="0" noProof="0">
                <a:ln>
                  <a:noFill/>
                </a:ln>
                <a:solidFill>
                  <a:srgbClr val="FFFFFF"/>
                </a:solidFill>
                <a:effectLst/>
                <a:uLnTx/>
                <a:uFillTx/>
              </a:rPr>
              <a:t>Tampere </a:t>
            </a:r>
            <a:br>
              <a:rPr kumimoji="0" lang="fi-FI" sz="1800" u="none" strike="noStrike" kern="1200" cap="none" spc="0" normalizeH="0" baseline="0" noProof="0">
                <a:ln>
                  <a:noFill/>
                </a:ln>
                <a:solidFill>
                  <a:srgbClr val="FFFFFF"/>
                </a:solidFill>
                <a:effectLst/>
                <a:uLnTx/>
                <a:uFillTx/>
              </a:rPr>
            </a:br>
            <a:r>
              <a:rPr kumimoji="0" lang="fi-FI" sz="1800" u="none" strike="noStrike" kern="1200" cap="none" spc="0" normalizeH="0" baseline="0" noProof="0">
                <a:ln>
                  <a:noFill/>
                </a:ln>
                <a:solidFill>
                  <a:srgbClr val="FFFFFF"/>
                </a:solidFill>
                <a:effectLst/>
                <a:uLnTx/>
                <a:uFillTx/>
              </a:rPr>
              <a:t>kasvaa vuosittain uusilla </a:t>
            </a:r>
            <a:br>
              <a:rPr kumimoji="0" lang="fi-FI" sz="1800" u="none" strike="noStrike" kern="1200" cap="none" spc="0" normalizeH="0" baseline="0" noProof="0">
                <a:ln>
                  <a:noFill/>
                </a:ln>
                <a:solidFill>
                  <a:srgbClr val="FFFFFF"/>
                </a:solidFill>
                <a:effectLst/>
                <a:uLnTx/>
                <a:uFillTx/>
              </a:rPr>
            </a:br>
            <a:r>
              <a:rPr kumimoji="0" lang="fi-FI" sz="1800" u="none" strike="noStrike" kern="1200" cap="none" spc="0" normalizeH="0" baseline="0" noProof="0">
                <a:ln>
                  <a:noFill/>
                </a:ln>
                <a:solidFill>
                  <a:srgbClr val="FFFFFF"/>
                </a:solidFill>
                <a:effectLst/>
                <a:uLnTx/>
                <a:uFillTx/>
              </a:rPr>
              <a:t>asukkailla</a:t>
            </a:r>
          </a:p>
        </p:txBody>
      </p:sp>
      <p:sp>
        <p:nvSpPr>
          <p:cNvPr id="13" name="Tekstiruutu 24">
            <a:extLst>
              <a:ext uri="{FF2B5EF4-FFF2-40B4-BE49-F238E27FC236}">
                <a16:creationId xmlns:a16="http://schemas.microsoft.com/office/drawing/2014/main" id="{D2AF7057-C502-5DFC-5AE0-2E83665274F2}"/>
              </a:ext>
              <a:ext uri="{C183D7F6-B498-43B3-948B-1728B52AA6E4}">
                <adec:decorative xmlns:adec="http://schemas.microsoft.com/office/drawing/2017/decorative" val="1"/>
              </a:ext>
            </a:extLst>
          </p:cNvPr>
          <p:cNvSpPr txBox="1">
            <a:spLocks noChangeArrowheads="1"/>
          </p:cNvSpPr>
          <p:nvPr/>
        </p:nvSpPr>
        <p:spPr bwMode="auto">
          <a:xfrm>
            <a:off x="3238189"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a:ln>
                <a:noFill/>
              </a:ln>
              <a:solidFill>
                <a:schemeClr val="bg1"/>
              </a:solidFill>
              <a:effectLst/>
              <a:uLnTx/>
              <a:uFillTx/>
              <a:latin typeface="Calibri" panose="020F0502020204030204" pitchFamily="34" charset="0"/>
              <a:ea typeface="+mn-ea"/>
              <a:cs typeface="+mn-cs"/>
            </a:endParaRPr>
          </a:p>
        </p:txBody>
      </p:sp>
      <p:sp>
        <p:nvSpPr>
          <p:cNvPr id="6" name="TextBox 5">
            <a:extLst>
              <a:ext uri="{FF2B5EF4-FFF2-40B4-BE49-F238E27FC236}">
                <a16:creationId xmlns:a16="http://schemas.microsoft.com/office/drawing/2014/main" id="{EE27E176-A301-2155-5EBE-CB83AFD5EC0C}"/>
              </a:ext>
              <a:ext uri="{C183D7F6-B498-43B3-948B-1728B52AA6E4}">
                <adec:decorative xmlns:adec="http://schemas.microsoft.com/office/drawing/2017/decorative" val="1"/>
              </a:ext>
            </a:extLst>
          </p:cNvPr>
          <p:cNvSpPr txBox="1"/>
          <p:nvPr/>
        </p:nvSpPr>
        <p:spPr>
          <a:xfrm>
            <a:off x="7081024" y="-1304693"/>
            <a:ext cx="0" cy="0"/>
          </a:xfrm>
          <a:prstGeom prst="rect">
            <a:avLst/>
          </a:prstGeom>
          <a:effectLst/>
        </p:spPr>
        <p:txBody>
          <a:bodyPr vert="horz" wrap="none" lIns="91440" tIns="45720" rIns="91440" bIns="45720" rtlCol="0" anchor="t">
            <a:normAutofit fontScale="25000" lnSpcReduction="20000"/>
          </a:bodyPr>
          <a:lstStyle/>
          <a:p>
            <a:pPr algn="l"/>
            <a:endParaRPr lang="en-FI" sz="2000"/>
          </a:p>
        </p:txBody>
      </p:sp>
    </p:spTree>
    <p:extLst>
      <p:ext uri="{BB962C8B-B14F-4D97-AF65-F5344CB8AC3E}">
        <p14:creationId xmlns:p14="http://schemas.microsoft.com/office/powerpoint/2010/main" val="41549235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2" descr="Lapsen hymyilevät kasvot kirjaa lukevan pupun maskin takana.">
            <a:extLst>
              <a:ext uri="{FF2B5EF4-FFF2-40B4-BE49-F238E27FC236}">
                <a16:creationId xmlns:a16="http://schemas.microsoft.com/office/drawing/2014/main" id="{B35F82D3-5961-0659-1F74-FCA10606718C}"/>
              </a:ext>
            </a:extLst>
          </p:cNvPr>
          <p:cNvSpPr>
            <a:spLocks noChangeAspect="1"/>
          </p:cNvSpPr>
          <p:nvPr/>
        </p:nvSpPr>
        <p:spPr>
          <a:xfrm>
            <a:off x="6096000" y="0"/>
            <a:ext cx="6096000" cy="6876000"/>
          </a:xfrm>
          <a:prstGeom prst="rect">
            <a:avLst/>
          </a:prstGeom>
          <a:blipFill>
            <a:blip r:embed="rId3" cstate="print">
              <a:extLst>
                <a:ext uri="{28A0092B-C50C-407E-A947-70E740481C1C}">
                  <a14:useLocalDpi xmlns:a14="http://schemas.microsoft.com/office/drawing/2010/main"/>
                </a:ext>
              </a:extLst>
            </a:blip>
            <a:srcRect/>
            <a:stretch>
              <a:fillRect b="132"/>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1FD433F9-7F2D-8CFC-CDA7-52959E27E318}"/>
              </a:ext>
            </a:extLst>
          </p:cNvPr>
          <p:cNvSpPr>
            <a:spLocks noGrp="1"/>
          </p:cNvSpPr>
          <p:nvPr>
            <p:ph type="title"/>
          </p:nvPr>
        </p:nvSpPr>
        <p:spPr/>
        <p:txBody>
          <a:bodyPr/>
          <a:lstStyle/>
          <a:p>
            <a:r>
              <a:rPr lang="fi-FI"/>
              <a:t>Opin polulla – </a:t>
            </a:r>
            <a:r>
              <a:rPr lang="fi-FI" sz="2400" b="0"/>
              <a:t>VARHAISKASVATUS </a:t>
            </a:r>
            <a:br>
              <a:rPr lang="fi-FI" sz="2400" b="0"/>
            </a:br>
            <a:r>
              <a:rPr lang="fi-FI" sz="2400" b="0"/>
              <a:t>JA PERUSOPETUS TAMPEREELLA</a:t>
            </a:r>
          </a:p>
        </p:txBody>
      </p:sp>
      <p:sp>
        <p:nvSpPr>
          <p:cNvPr id="3" name="Sisällön paikkamerkki 2">
            <a:extLst>
              <a:ext uri="{FF2B5EF4-FFF2-40B4-BE49-F238E27FC236}">
                <a16:creationId xmlns:a16="http://schemas.microsoft.com/office/drawing/2014/main" id="{5D84C237-2A92-F01A-3BAA-A41F0E3DD6AB}"/>
              </a:ext>
            </a:extLst>
          </p:cNvPr>
          <p:cNvSpPr>
            <a:spLocks noGrp="1"/>
          </p:cNvSpPr>
          <p:nvPr>
            <p:ph sz="quarter" idx="15"/>
          </p:nvPr>
        </p:nvSpPr>
        <p:spPr>
          <a:xfrm>
            <a:off x="655281" y="2121105"/>
            <a:ext cx="2768639" cy="3903776"/>
          </a:xfrm>
        </p:spPr>
        <p:txBody>
          <a:bodyPr vert="horz" lIns="91440" tIns="45720" rIns="91440" bIns="45720" rtlCol="0" anchor="t">
            <a:normAutofit/>
          </a:bodyPr>
          <a:lstStyle/>
          <a:p>
            <a:pPr marL="184150" indent="-184150"/>
            <a:r>
              <a:rPr lang="fi-FI" sz="2000" dirty="0"/>
              <a:t>6 636 lasta kunnallisessa varhaiskasvatuksessa</a:t>
            </a:r>
          </a:p>
          <a:p>
            <a:pPr marL="184150" indent="-184150"/>
            <a:r>
              <a:rPr lang="fi-FI" sz="2000" dirty="0"/>
              <a:t>2 246 lasta yksityisessä varhaiskasvatuksessa</a:t>
            </a:r>
            <a:endParaRPr lang="fi-FI" sz="2000" dirty="0">
              <a:ea typeface="Calibri"/>
              <a:cs typeface="Calibri"/>
            </a:endParaRPr>
          </a:p>
          <a:p>
            <a:pPr marL="184150" indent="-184150"/>
            <a:r>
              <a:rPr lang="fi-FI" sz="2000" dirty="0"/>
              <a:t>71 lasta avoimessa varhaiskasvatuksessa</a:t>
            </a:r>
            <a:endParaRPr lang="fi-FI" sz="2000" dirty="0">
              <a:ea typeface="Calibri"/>
              <a:cs typeface="Calibri"/>
            </a:endParaRPr>
          </a:p>
          <a:p>
            <a:pPr marL="0" indent="0">
              <a:buNone/>
            </a:pPr>
            <a:endParaRPr lang="fi-FI" sz="2000" dirty="0">
              <a:ea typeface="Calibri"/>
              <a:cs typeface="Calibri"/>
            </a:endParaRPr>
          </a:p>
          <a:p>
            <a:pPr marL="184150" indent="-184150"/>
            <a:endParaRPr lang="fi-FI" sz="2000"/>
          </a:p>
        </p:txBody>
      </p:sp>
      <p:sp>
        <p:nvSpPr>
          <p:cNvPr id="4" name="Päivämäärän paikkamerkki 3">
            <a:extLst>
              <a:ext uri="{FF2B5EF4-FFF2-40B4-BE49-F238E27FC236}">
                <a16:creationId xmlns:a16="http://schemas.microsoft.com/office/drawing/2014/main" id="{A8D764C4-E7A6-042E-A441-3106D0543662}"/>
              </a:ext>
              <a:ext uri="{C183D7F6-B498-43B3-948B-1728B52AA6E4}">
                <adec:decorative xmlns:adec="http://schemas.microsoft.com/office/drawing/2017/decorative" val="1"/>
              </a:ext>
            </a:extLst>
          </p:cNvPr>
          <p:cNvSpPr>
            <a:spLocks noGrp="1"/>
          </p:cNvSpPr>
          <p:nvPr>
            <p:ph type="dt" sz="half" idx="2"/>
          </p:nvPr>
        </p:nvSpPr>
        <p:spPr/>
        <p:txBody>
          <a:bodyPr/>
          <a:lstStyle/>
          <a:p>
            <a:fld id="{61CB3954-0B16-024E-907D-B8C9337B80CB}" type="datetime1">
              <a:rPr lang="fi-FI" smtClean="0">
                <a:solidFill>
                  <a:schemeClr val="bg1"/>
                </a:solidFill>
              </a:rPr>
              <a:t>12.6.2025</a:t>
            </a:fld>
            <a:endParaRPr lang="fi-FI">
              <a:solidFill>
                <a:schemeClr val="bg1"/>
              </a:solidFill>
            </a:endParaRPr>
          </a:p>
        </p:txBody>
      </p:sp>
      <p:sp>
        <p:nvSpPr>
          <p:cNvPr id="5" name="Dian numeron paikkamerkki 4">
            <a:extLst>
              <a:ext uri="{FF2B5EF4-FFF2-40B4-BE49-F238E27FC236}">
                <a16:creationId xmlns:a16="http://schemas.microsoft.com/office/drawing/2014/main" id="{CD4DFD59-4A55-CEFC-0A22-66D50F07D6BA}"/>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51</a:t>
            </a:fld>
            <a:endParaRPr lang="fi-FI">
              <a:solidFill>
                <a:schemeClr val="bg1"/>
              </a:solidFill>
            </a:endParaRPr>
          </a:p>
        </p:txBody>
      </p:sp>
      <p:sp>
        <p:nvSpPr>
          <p:cNvPr id="7" name="Sisällön paikkamerkki 2">
            <a:extLst>
              <a:ext uri="{FF2B5EF4-FFF2-40B4-BE49-F238E27FC236}">
                <a16:creationId xmlns:a16="http://schemas.microsoft.com/office/drawing/2014/main" id="{9A51CAE3-F2A2-7FE5-3F56-402281B7587B}"/>
              </a:ext>
            </a:extLst>
          </p:cNvPr>
          <p:cNvSpPr txBox="1">
            <a:spLocks/>
          </p:cNvSpPr>
          <p:nvPr/>
        </p:nvSpPr>
        <p:spPr>
          <a:xfrm>
            <a:off x="3403968" y="2121104"/>
            <a:ext cx="2692032" cy="4163079"/>
          </a:xfrm>
          <a:prstGeom prst="rect">
            <a:avLst/>
          </a:prstGeom>
          <a:effectLst/>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150" indent="-184150"/>
            <a:r>
              <a:rPr lang="fi-FI" sz="2000" dirty="0"/>
              <a:t>30 peruskoulua</a:t>
            </a:r>
          </a:p>
          <a:p>
            <a:pPr marL="184150" indent="-184150"/>
            <a:r>
              <a:rPr lang="fi-FI" sz="2000" dirty="0"/>
              <a:t>17 opetusryhmän </a:t>
            </a:r>
            <a:br>
              <a:rPr lang="fi-FI" sz="2000" dirty="0"/>
            </a:br>
            <a:r>
              <a:rPr lang="fi-FI" sz="2000" dirty="0"/>
              <a:t>keskikoko 1.–9.lk</a:t>
            </a:r>
            <a:endParaRPr lang="fi-FI" sz="2000" dirty="0">
              <a:ea typeface="Calibri"/>
              <a:cs typeface="Calibri"/>
            </a:endParaRPr>
          </a:p>
          <a:p>
            <a:pPr marL="184150" indent="-184150"/>
            <a:r>
              <a:rPr lang="fi-FI" sz="2000" dirty="0"/>
              <a:t>3000 lasta, suomi toisena kielenä (S2) </a:t>
            </a:r>
          </a:p>
          <a:p>
            <a:pPr marL="184150" indent="-184150"/>
            <a:endParaRPr lang="fi-FI" sz="2000" dirty="0">
              <a:ea typeface="Calibri"/>
              <a:cs typeface="Calibri"/>
            </a:endParaRPr>
          </a:p>
        </p:txBody>
      </p:sp>
      <p:pic>
        <p:nvPicPr>
          <p:cNvPr id="10" name="Kuva 9">
            <a:extLst>
              <a:ext uri="{FF2B5EF4-FFF2-40B4-BE49-F238E27FC236}">
                <a16:creationId xmlns:a16="http://schemas.microsoft.com/office/drawing/2014/main" id="{0ED4D37D-81EA-6C3E-F0BE-C5C0658CBA7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49566" y="136525"/>
            <a:ext cx="1704381" cy="655442"/>
          </a:xfrm>
          <a:prstGeom prst="rect">
            <a:avLst/>
          </a:prstGeom>
        </p:spPr>
      </p:pic>
      <p:sp>
        <p:nvSpPr>
          <p:cNvPr id="11" name="Tekstiruutu 24">
            <a:extLst>
              <a:ext uri="{FF2B5EF4-FFF2-40B4-BE49-F238E27FC236}">
                <a16:creationId xmlns:a16="http://schemas.microsoft.com/office/drawing/2014/main" id="{0736325A-6003-6E05-BDA0-55EA4966CAF3}"/>
              </a:ext>
              <a:ext uri="{C183D7F6-B498-43B3-948B-1728B52AA6E4}">
                <adec:decorative xmlns:adec="http://schemas.microsoft.com/office/drawing/2017/decorative" val="1"/>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531387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aksi henkilöä täyttää paperista kyselylomaketta ja yksi henkilö avustaa heitä.">
            <a:extLst>
              <a:ext uri="{FF2B5EF4-FFF2-40B4-BE49-F238E27FC236}">
                <a16:creationId xmlns:a16="http://schemas.microsoft.com/office/drawing/2014/main" id="{65BD6F4F-77C2-441E-5B61-19D4E675317D}"/>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096000" y="0"/>
            <a:ext cx="6187440" cy="6858000"/>
          </a:xfrm>
          <a:prstGeom prst="rect">
            <a:avLst/>
          </a:prstGeom>
        </p:spPr>
      </p:pic>
      <p:sp>
        <p:nvSpPr>
          <p:cNvPr id="6" name="Otsikko 5">
            <a:extLst>
              <a:ext uri="{FF2B5EF4-FFF2-40B4-BE49-F238E27FC236}">
                <a16:creationId xmlns:a16="http://schemas.microsoft.com/office/drawing/2014/main" id="{1340B0F0-4A76-7583-D468-89BB2DA4D37C}"/>
              </a:ext>
            </a:extLst>
          </p:cNvPr>
          <p:cNvSpPr>
            <a:spLocks noGrp="1"/>
          </p:cNvSpPr>
          <p:nvPr>
            <p:ph type="title"/>
          </p:nvPr>
        </p:nvSpPr>
        <p:spPr/>
        <p:txBody>
          <a:bodyPr/>
          <a:lstStyle/>
          <a:p>
            <a:r>
              <a:rPr lang="fi-FI"/>
              <a:t>Osallistumme ja vaikutamme! </a:t>
            </a:r>
          </a:p>
        </p:txBody>
      </p:sp>
      <p:sp>
        <p:nvSpPr>
          <p:cNvPr id="7" name="Sisällön paikkamerkki 6">
            <a:extLst>
              <a:ext uri="{FF2B5EF4-FFF2-40B4-BE49-F238E27FC236}">
                <a16:creationId xmlns:a16="http://schemas.microsoft.com/office/drawing/2014/main" id="{2E5341C8-B814-E6D3-D637-C1C30C5F35EC}"/>
              </a:ext>
            </a:extLst>
          </p:cNvPr>
          <p:cNvSpPr>
            <a:spLocks noGrp="1"/>
          </p:cNvSpPr>
          <p:nvPr>
            <p:ph sz="quarter" idx="15"/>
          </p:nvPr>
        </p:nvSpPr>
        <p:spPr>
          <a:xfrm>
            <a:off x="655281" y="1958544"/>
            <a:ext cx="4820959" cy="4163079"/>
          </a:xfrm>
        </p:spPr>
        <p:txBody>
          <a:bodyPr vert="horz" lIns="91440" tIns="45720" rIns="91440" bIns="45720" rtlCol="0" anchor="t">
            <a:normAutofit fontScale="62500" lnSpcReduction="20000"/>
          </a:bodyPr>
          <a:lstStyle/>
          <a:p>
            <a:pPr marL="0" indent="0">
              <a:buNone/>
            </a:pPr>
            <a:r>
              <a:rPr lang="fi-FI" b="1" dirty="0"/>
              <a:t>Tamperelaisilla on lukuisia mahdollisuuksia ja erilaisia väyliä osallistua ja vaikuttaa kaupunkiin:</a:t>
            </a:r>
          </a:p>
          <a:p>
            <a:r>
              <a:rPr lang="fi-FI" b="1" dirty="0"/>
              <a:t>Vaikuttamistoimielimet</a:t>
            </a:r>
            <a:r>
              <a:rPr lang="fi-FI" dirty="0"/>
              <a:t>: Tampereen Lasten Parlamentti, nuorisovaltuusto, maahanmuuttaja-, vammais- ja vanhusneuvosto, Tampereen seuraparlamentti, </a:t>
            </a:r>
            <a:r>
              <a:rPr lang="fi-FI" dirty="0" err="1"/>
              <a:t>järjestöedustamo</a:t>
            </a:r>
            <a:r>
              <a:rPr lang="fi-FI" dirty="0"/>
              <a:t> </a:t>
            </a:r>
            <a:endParaRPr lang="fi-FI" dirty="0">
              <a:ea typeface="Calibri"/>
              <a:cs typeface="Calibri"/>
            </a:endParaRPr>
          </a:p>
          <a:p>
            <a:r>
              <a:rPr lang="fi-FI" b="1" dirty="0"/>
              <a:t>Suoria vaikuttamismahdollisuuksia: </a:t>
            </a:r>
            <a:r>
              <a:rPr lang="fi-FI" dirty="0"/>
              <a:t>kyselyt, palautteet, yhteiskehittäminen, erilaiset yleisö- ja keskustelutilaisuudet </a:t>
            </a:r>
            <a:endParaRPr lang="fi-FI" dirty="0">
              <a:ea typeface="Calibri"/>
              <a:cs typeface="Calibri"/>
            </a:endParaRPr>
          </a:p>
          <a:p>
            <a:r>
              <a:rPr lang="fi-FI" b="1" dirty="0"/>
              <a:t>Asukkaiden omaehtoinen toiminta </a:t>
            </a:r>
            <a:r>
              <a:rPr lang="fi-FI" dirty="0"/>
              <a:t>ja sen tukeminen (toiminta- ja kohdeavustukset, tuki joukkorahoituskampanjoihin, vapaaehtois- ja luotsitoiminta)</a:t>
            </a:r>
            <a:endParaRPr lang="fi-FI" dirty="0">
              <a:ea typeface="Calibri"/>
              <a:cs typeface="Calibri"/>
            </a:endParaRPr>
          </a:p>
          <a:p>
            <a:r>
              <a:rPr lang="fi-FI" b="1" dirty="0"/>
              <a:t>Tampereen raati:</a:t>
            </a:r>
            <a:r>
              <a:rPr lang="fi-FI" dirty="0"/>
              <a:t> </a:t>
            </a:r>
            <a:r>
              <a:rPr lang="fi-FI" dirty="0">
                <a:ea typeface="+mn-lt"/>
                <a:cs typeface="+mn-lt"/>
              </a:rPr>
              <a:t>uusi tapa, jolla asukkaat pääsevät suunnittelemaan, kehittämään ja testaamaan kaupungin palveluja</a:t>
            </a:r>
            <a:endParaRPr lang="fi-FI" b="1" dirty="0"/>
          </a:p>
          <a:p>
            <a:r>
              <a:rPr lang="fi-FI" dirty="0" err="1"/>
              <a:t>Mun</a:t>
            </a:r>
            <a:r>
              <a:rPr lang="fi-FI" dirty="0"/>
              <a:t> Tampere -osallistuva budjetointi</a:t>
            </a:r>
            <a:endParaRPr lang="fi-FI" dirty="0">
              <a:ea typeface="Calibri"/>
              <a:cs typeface="Calibri"/>
            </a:endParaRPr>
          </a:p>
        </p:txBody>
      </p:sp>
      <p:sp>
        <p:nvSpPr>
          <p:cNvPr id="4" name="Päivämäärän paikkamerkki 3">
            <a:extLst>
              <a:ext uri="{FF2B5EF4-FFF2-40B4-BE49-F238E27FC236}">
                <a16:creationId xmlns:a16="http://schemas.microsoft.com/office/drawing/2014/main" id="{420761EF-66C3-9ABF-ED2F-4D6898F4A91E}"/>
              </a:ext>
              <a:ext uri="{C183D7F6-B498-43B3-948B-1728B52AA6E4}">
                <adec:decorative xmlns:adec="http://schemas.microsoft.com/office/drawing/2017/decorative" val="1"/>
              </a:ext>
            </a:extLst>
          </p:cNvPr>
          <p:cNvSpPr>
            <a:spLocks noGrp="1"/>
          </p:cNvSpPr>
          <p:nvPr>
            <p:ph type="dt" sz="half" idx="2"/>
          </p:nvPr>
        </p:nvSpPr>
        <p:spPr/>
        <p:txBody>
          <a:bodyPr/>
          <a:lstStyle/>
          <a:p>
            <a:fld id="{2B2EFFE9-788D-0A42-9DEF-08D322A02E4B}" type="datetime1">
              <a:rPr lang="fi-FI" smtClean="0">
                <a:solidFill>
                  <a:schemeClr val="bg1"/>
                </a:solidFill>
              </a:rPr>
              <a:t>12.6.2025</a:t>
            </a:fld>
            <a:endParaRPr lang="fi-FI">
              <a:solidFill>
                <a:schemeClr val="bg1"/>
              </a:solidFill>
            </a:endParaRPr>
          </a:p>
        </p:txBody>
      </p:sp>
      <p:sp>
        <p:nvSpPr>
          <p:cNvPr id="5" name="Dian numeron paikkamerkki 4">
            <a:extLst>
              <a:ext uri="{FF2B5EF4-FFF2-40B4-BE49-F238E27FC236}">
                <a16:creationId xmlns:a16="http://schemas.microsoft.com/office/drawing/2014/main" id="{994BC9EE-C7DE-E084-FAB3-D7C5EE89D64D}"/>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52</a:t>
            </a:fld>
            <a:endParaRPr lang="fi-FI">
              <a:solidFill>
                <a:schemeClr val="bg1"/>
              </a:solidFill>
            </a:endParaRPr>
          </a:p>
        </p:txBody>
      </p:sp>
      <p:pic>
        <p:nvPicPr>
          <p:cNvPr id="9" name="Kuva 8">
            <a:extLst>
              <a:ext uri="{FF2B5EF4-FFF2-40B4-BE49-F238E27FC236}">
                <a16:creationId xmlns:a16="http://schemas.microsoft.com/office/drawing/2014/main" id="{60D7290F-12F1-2D7F-2438-C41774192A9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726" y="167005"/>
            <a:ext cx="1704381" cy="655442"/>
          </a:xfrm>
          <a:prstGeom prst="rect">
            <a:avLst/>
          </a:prstGeom>
        </p:spPr>
      </p:pic>
      <p:sp>
        <p:nvSpPr>
          <p:cNvPr id="10" name="Tekstiruutu 24">
            <a:extLst>
              <a:ext uri="{FF2B5EF4-FFF2-40B4-BE49-F238E27FC236}">
                <a16:creationId xmlns:a16="http://schemas.microsoft.com/office/drawing/2014/main" id="{23C3AAA6-25B4-3D5A-A40F-007394111D3B}"/>
              </a:ext>
              <a:ext uri="{C183D7F6-B498-43B3-948B-1728B52AA6E4}">
                <adec:decorative xmlns:adec="http://schemas.microsoft.com/office/drawing/2017/decorative" val="1"/>
              </a:ext>
            </a:extLst>
          </p:cNvPr>
          <p:cNvSpPr txBox="1">
            <a:spLocks noChangeArrowheads="1"/>
          </p:cNvSpPr>
          <p:nvPr/>
        </p:nvSpPr>
        <p:spPr bwMode="auto">
          <a:xfrm>
            <a:off x="626367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13990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Kaksi poliisivirkailijaa työskentelee usean tietokoneruudun ääressä.">
            <a:extLst>
              <a:ext uri="{FF2B5EF4-FFF2-40B4-BE49-F238E27FC236}">
                <a16:creationId xmlns:a16="http://schemas.microsoft.com/office/drawing/2014/main" id="{4BF31175-2EF6-1635-5CCB-8F2FAE263AA6}"/>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122019" y="0"/>
            <a:ext cx="6069981" cy="6858000"/>
          </a:xfrm>
          <a:prstGeom prst="rect">
            <a:avLst/>
          </a:prstGeom>
        </p:spPr>
      </p:pic>
      <p:sp>
        <p:nvSpPr>
          <p:cNvPr id="2" name="Otsikko 1">
            <a:extLst>
              <a:ext uri="{FF2B5EF4-FFF2-40B4-BE49-F238E27FC236}">
                <a16:creationId xmlns:a16="http://schemas.microsoft.com/office/drawing/2014/main" id="{87599F07-DA41-29F7-86BE-3ED1CB5A37F6}"/>
              </a:ext>
            </a:extLst>
          </p:cNvPr>
          <p:cNvSpPr>
            <a:spLocks noGrp="1"/>
          </p:cNvSpPr>
          <p:nvPr>
            <p:ph type="title"/>
          </p:nvPr>
        </p:nvSpPr>
        <p:spPr>
          <a:xfrm>
            <a:off x="655280" y="573816"/>
            <a:ext cx="6146963" cy="1221529"/>
          </a:xfrm>
        </p:spPr>
        <p:txBody>
          <a:bodyPr/>
          <a:lstStyle/>
          <a:p>
            <a:r>
              <a:rPr lang="fi-FI"/>
              <a:t>Rakennamme turvallisuutta yhdessä</a:t>
            </a:r>
          </a:p>
        </p:txBody>
      </p:sp>
      <p:sp>
        <p:nvSpPr>
          <p:cNvPr id="3" name="Sisällön paikkamerkki 2">
            <a:extLst>
              <a:ext uri="{FF2B5EF4-FFF2-40B4-BE49-F238E27FC236}">
                <a16:creationId xmlns:a16="http://schemas.microsoft.com/office/drawing/2014/main" id="{839B8132-166F-597D-A5B0-7826A1E32E28}"/>
              </a:ext>
            </a:extLst>
          </p:cNvPr>
          <p:cNvSpPr>
            <a:spLocks noGrp="1"/>
          </p:cNvSpPr>
          <p:nvPr>
            <p:ph sz="quarter" idx="15"/>
          </p:nvPr>
        </p:nvSpPr>
        <p:spPr>
          <a:xfrm>
            <a:off x="655281" y="1911888"/>
            <a:ext cx="5227359" cy="4163079"/>
          </a:xfrm>
        </p:spPr>
        <p:txBody>
          <a:bodyPr>
            <a:noAutofit/>
          </a:bodyPr>
          <a:lstStyle/>
          <a:p>
            <a:pPr marL="0" indent="0">
              <a:spcBef>
                <a:spcPts val="400"/>
              </a:spcBef>
              <a:buNone/>
            </a:pPr>
            <a:r>
              <a:rPr lang="fi-FI" sz="1700"/>
              <a:t>Turvallisuus on keskeinen osa, kun rakennamme älykästä, uusimpia teknologisia ratkaisuja hyödyntävää kaupunkia.</a:t>
            </a:r>
          </a:p>
          <a:p>
            <a:pPr marL="0" indent="0">
              <a:spcBef>
                <a:spcPts val="400"/>
              </a:spcBef>
              <a:buNone/>
            </a:pPr>
            <a:r>
              <a:rPr lang="fi-FI" sz="1700" b="1"/>
              <a:t>Pirkanmaan turvallisuusklusteri vuodesta 2011</a:t>
            </a:r>
          </a:p>
          <a:p>
            <a:pPr>
              <a:spcBef>
                <a:spcPts val="400"/>
              </a:spcBef>
            </a:pPr>
            <a:r>
              <a:rPr lang="fi-FI" sz="1700"/>
              <a:t>Turvallisuutta kehitetään yhdessä keskeisten turvallisuustoimijoiden kanssa suunnitelmallisesti ja koordinoidusti.</a:t>
            </a:r>
          </a:p>
          <a:p>
            <a:pPr marL="0" indent="0">
              <a:spcBef>
                <a:spcPts val="400"/>
              </a:spcBef>
              <a:buNone/>
            </a:pPr>
            <a:r>
              <a:rPr lang="fi-FI" sz="1700" b="1"/>
              <a:t>Turvallisuuden ekosysteemi</a:t>
            </a:r>
            <a:endParaRPr lang="fi-FI" sz="1700"/>
          </a:p>
          <a:p>
            <a:pPr>
              <a:spcBef>
                <a:spcPts val="400"/>
              </a:spcBef>
            </a:pPr>
            <a:r>
              <a:rPr lang="fi-FI" sz="1700"/>
              <a:t>Saattaa seudun turvallisuusalan yrityksiä yhteen, auttaa löytämään uusia liiketoimintamahdollisuuksia ja tekee seudun turvallisuusosaamista tunnetuksi.</a:t>
            </a:r>
          </a:p>
          <a:p>
            <a:pPr marL="0" indent="0">
              <a:spcBef>
                <a:spcPts val="400"/>
              </a:spcBef>
              <a:buNone/>
            </a:pPr>
            <a:r>
              <a:rPr lang="fi-FI" sz="1700" b="1"/>
              <a:t>SURE-hanke ’Smart Urban Security and </a:t>
            </a:r>
            <a:r>
              <a:rPr lang="fi-FI" sz="1700" b="1" err="1"/>
              <a:t>Event</a:t>
            </a:r>
            <a:r>
              <a:rPr lang="fi-FI" sz="1700" b="1"/>
              <a:t> </a:t>
            </a:r>
            <a:r>
              <a:rPr lang="fi-FI" sz="1700" b="1" err="1"/>
              <a:t>Resilience</a:t>
            </a:r>
            <a:r>
              <a:rPr lang="fi-FI" sz="1700" b="1"/>
              <a:t>’ </a:t>
            </a:r>
          </a:p>
          <a:p>
            <a:pPr>
              <a:spcBef>
                <a:spcPts val="400"/>
              </a:spcBef>
            </a:pPr>
            <a:r>
              <a:rPr lang="fi-FI" sz="1700"/>
              <a:t>EU on myöntänyt Tampereen SURE-projektille 3,2 miljoonan euron rahoituksen. Avainkohteina ovat keskustan tapahtuma-alueet Ratina ja Keskustori.</a:t>
            </a:r>
          </a:p>
        </p:txBody>
      </p:sp>
      <p:sp>
        <p:nvSpPr>
          <p:cNvPr id="4" name="Päivämäärän paikkamerkki 3">
            <a:extLst>
              <a:ext uri="{FF2B5EF4-FFF2-40B4-BE49-F238E27FC236}">
                <a16:creationId xmlns:a16="http://schemas.microsoft.com/office/drawing/2014/main" id="{873CC2AD-E5DD-60F2-932D-4B8FA45226F2}"/>
              </a:ext>
              <a:ext uri="{C183D7F6-B498-43B3-948B-1728B52AA6E4}">
                <adec:decorative xmlns:adec="http://schemas.microsoft.com/office/drawing/2017/decorative" val="1"/>
              </a:ext>
            </a:extLst>
          </p:cNvPr>
          <p:cNvSpPr>
            <a:spLocks noGrp="1"/>
          </p:cNvSpPr>
          <p:nvPr>
            <p:ph type="dt" sz="half" idx="2"/>
          </p:nvPr>
        </p:nvSpPr>
        <p:spPr/>
        <p:txBody>
          <a:bodyPr/>
          <a:lstStyle/>
          <a:p>
            <a:fld id="{634685F1-F408-4F48-9485-4CAC6D71636F}" type="datetime1">
              <a:rPr lang="fi-FI" smtClean="0">
                <a:solidFill>
                  <a:schemeClr val="bg1"/>
                </a:solidFill>
              </a:rPr>
              <a:t>12.6.2025</a:t>
            </a:fld>
            <a:endParaRPr lang="fi-FI">
              <a:solidFill>
                <a:schemeClr val="bg1"/>
              </a:solidFill>
            </a:endParaRPr>
          </a:p>
        </p:txBody>
      </p:sp>
      <p:sp>
        <p:nvSpPr>
          <p:cNvPr id="5" name="Dian numeron paikkamerkki 4">
            <a:extLst>
              <a:ext uri="{FF2B5EF4-FFF2-40B4-BE49-F238E27FC236}">
                <a16:creationId xmlns:a16="http://schemas.microsoft.com/office/drawing/2014/main" id="{1ED35BFD-5AD9-1465-4D06-5E5129BDE48B}"/>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53</a:t>
            </a:fld>
            <a:endParaRPr lang="fi-FI">
              <a:solidFill>
                <a:schemeClr val="bg1"/>
              </a:solidFill>
            </a:endParaRPr>
          </a:p>
        </p:txBody>
      </p:sp>
      <p:sp>
        <p:nvSpPr>
          <p:cNvPr id="8" name="Tekstiruutu 24">
            <a:extLst>
              <a:ext uri="{FF2B5EF4-FFF2-40B4-BE49-F238E27FC236}">
                <a16:creationId xmlns:a16="http://schemas.microsoft.com/office/drawing/2014/main" id="{82650363-2C60-3593-A690-88F1688AFE27}"/>
              </a:ext>
              <a:ext uri="{C183D7F6-B498-43B3-948B-1728B52AA6E4}">
                <adec:decorative xmlns:adec="http://schemas.microsoft.com/office/drawing/2017/decorative" val="1"/>
              </a:ext>
            </a:extLst>
          </p:cNvPr>
          <p:cNvSpPr txBox="1">
            <a:spLocks noChangeArrowheads="1"/>
          </p:cNvSpPr>
          <p:nvPr/>
        </p:nvSpPr>
        <p:spPr bwMode="auto">
          <a:xfrm>
            <a:off x="6279889"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rPr>
              <a:t>Kuva: Visit Tampere / Mirella </a:t>
            </a:r>
            <a:r>
              <a:rPr kumimoji="0" lang="en-GB" altLang="fi-FI" sz="1200" b="0" i="0" u="none" strike="noStrike" kern="1200" cap="none" spc="0" normalizeH="0" baseline="0" noProof="0" err="1">
                <a:ln>
                  <a:noFill/>
                </a:ln>
                <a:solidFill>
                  <a:schemeClr val="bg1"/>
                </a:solidFill>
                <a:effectLst/>
                <a:uLnTx/>
                <a:uFillTx/>
                <a:latin typeface="Calibri" panose="020F0502020204030204"/>
                <a:ea typeface="+mn-ea"/>
                <a:cs typeface="+mn-cs"/>
              </a:rPr>
              <a:t>Mellonmaa</a:t>
            </a:r>
            <a:endPar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a:ln>
                <a:noFill/>
              </a:ln>
              <a:solidFill>
                <a:schemeClr val="bg1"/>
              </a:solidFill>
              <a:effectLst/>
              <a:uLnTx/>
              <a:uFillTx/>
              <a:latin typeface="Calibri" panose="020F0502020204030204" pitchFamily="34" charset="0"/>
              <a:ea typeface="+mn-ea"/>
              <a:cs typeface="+mn-cs"/>
            </a:endParaRPr>
          </a:p>
        </p:txBody>
      </p:sp>
      <p:pic>
        <p:nvPicPr>
          <p:cNvPr id="11" name="Kuva 7">
            <a:extLst>
              <a:ext uri="{FF2B5EF4-FFF2-40B4-BE49-F238E27FC236}">
                <a16:creationId xmlns:a16="http://schemas.microsoft.com/office/drawing/2014/main" id="{5CEA2F79-FF6E-9069-27F8-B4223B0FDE5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49566" y="136525"/>
            <a:ext cx="1704381" cy="655442"/>
          </a:xfrm>
          <a:prstGeom prst="rect">
            <a:avLst/>
          </a:prstGeom>
        </p:spPr>
      </p:pic>
    </p:spTree>
    <p:extLst>
      <p:ext uri="{BB962C8B-B14F-4D97-AF65-F5344CB8AC3E}">
        <p14:creationId xmlns:p14="http://schemas.microsoft.com/office/powerpoint/2010/main" val="17932930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B602CE-1B81-59CE-731A-51C8447E14A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6" name="Otsikko 5">
            <a:extLst>
              <a:ext uri="{FF2B5EF4-FFF2-40B4-BE49-F238E27FC236}">
                <a16:creationId xmlns:a16="http://schemas.microsoft.com/office/drawing/2014/main" id="{2AC77257-29FB-B107-7C35-E70C2C631C58}"/>
              </a:ext>
            </a:extLst>
          </p:cNvPr>
          <p:cNvSpPr>
            <a:spLocks noGrp="1"/>
          </p:cNvSpPr>
          <p:nvPr>
            <p:ph type="title"/>
          </p:nvPr>
        </p:nvSpPr>
        <p:spPr/>
        <p:txBody>
          <a:bodyPr/>
          <a:lstStyle/>
          <a:p>
            <a:r>
              <a:rPr lang="fi-FI"/>
              <a:t>Terveystieteellistä huippututkimusta </a:t>
            </a:r>
            <a:br>
              <a:rPr lang="fi-FI"/>
            </a:br>
            <a:r>
              <a:rPr lang="fi-FI"/>
              <a:t>ja laadukasta hoitoa</a:t>
            </a:r>
          </a:p>
        </p:txBody>
      </p:sp>
      <p:sp>
        <p:nvSpPr>
          <p:cNvPr id="7" name="Sisällön paikkamerkki 6">
            <a:extLst>
              <a:ext uri="{FF2B5EF4-FFF2-40B4-BE49-F238E27FC236}">
                <a16:creationId xmlns:a16="http://schemas.microsoft.com/office/drawing/2014/main" id="{A739544C-5738-7662-35F6-5B52FE5A1115}"/>
              </a:ext>
            </a:extLst>
          </p:cNvPr>
          <p:cNvSpPr>
            <a:spLocks noGrp="1"/>
          </p:cNvSpPr>
          <p:nvPr>
            <p:ph sz="quarter" idx="15"/>
          </p:nvPr>
        </p:nvSpPr>
        <p:spPr>
          <a:xfrm>
            <a:off x="655281" y="2720822"/>
            <a:ext cx="5466739" cy="3354145"/>
          </a:xfrm>
        </p:spPr>
        <p:txBody>
          <a:bodyPr/>
          <a:lstStyle/>
          <a:p>
            <a:pPr marL="0" indent="0">
              <a:spcBef>
                <a:spcPts val="800"/>
              </a:spcBef>
              <a:buNone/>
            </a:pPr>
            <a:r>
              <a:rPr lang="fi-FI" b="1" err="1"/>
              <a:t>Taysin</a:t>
            </a:r>
            <a:r>
              <a:rPr lang="fi-FI" b="1"/>
              <a:t> lisäksi terveydestämme huolehtii:</a:t>
            </a:r>
          </a:p>
          <a:p>
            <a:pPr>
              <a:spcBef>
                <a:spcPts val="800"/>
              </a:spcBef>
            </a:pPr>
            <a:r>
              <a:rPr lang="fi-FI"/>
              <a:t>Tekonivelsairaala </a:t>
            </a:r>
            <a:r>
              <a:rPr lang="fi-FI" err="1"/>
              <a:t>Coxa</a:t>
            </a:r>
            <a:endParaRPr lang="fi-FI"/>
          </a:p>
          <a:p>
            <a:pPr>
              <a:spcBef>
                <a:spcPts val="800"/>
              </a:spcBef>
            </a:pPr>
            <a:r>
              <a:rPr lang="fi-FI" err="1"/>
              <a:t>Tays</a:t>
            </a:r>
            <a:r>
              <a:rPr lang="fi-FI"/>
              <a:t> Sydänsairaala</a:t>
            </a:r>
          </a:p>
          <a:p>
            <a:pPr>
              <a:spcBef>
                <a:spcPts val="800"/>
              </a:spcBef>
            </a:pPr>
            <a:r>
              <a:rPr lang="fi-FI" err="1"/>
              <a:t>Fimlab</a:t>
            </a:r>
            <a:r>
              <a:rPr lang="fi-FI"/>
              <a:t> Laboratoriot</a:t>
            </a:r>
          </a:p>
          <a:p>
            <a:pPr>
              <a:spcBef>
                <a:spcPts val="800"/>
              </a:spcBef>
            </a:pPr>
            <a:r>
              <a:rPr lang="fi-FI"/>
              <a:t>Kuvantamiskeskus- ja apteekkiliikelaitos</a:t>
            </a:r>
          </a:p>
          <a:p>
            <a:pPr>
              <a:spcBef>
                <a:spcPts val="800"/>
              </a:spcBef>
            </a:pPr>
            <a:r>
              <a:rPr lang="fi-FI"/>
              <a:t>Verisuoni- ja toimenpideradiologinen keskus</a:t>
            </a:r>
          </a:p>
        </p:txBody>
      </p:sp>
      <p:sp>
        <p:nvSpPr>
          <p:cNvPr id="4" name="Päivämäärän paikkamerkki 3">
            <a:extLst>
              <a:ext uri="{FF2B5EF4-FFF2-40B4-BE49-F238E27FC236}">
                <a16:creationId xmlns:a16="http://schemas.microsoft.com/office/drawing/2014/main" id="{61906281-C062-AA81-12AA-F648349947C6}"/>
              </a:ext>
              <a:ext uri="{C183D7F6-B498-43B3-948B-1728B52AA6E4}">
                <adec:decorative xmlns:adec="http://schemas.microsoft.com/office/drawing/2017/decorative" val="1"/>
              </a:ext>
            </a:extLst>
          </p:cNvPr>
          <p:cNvSpPr>
            <a:spLocks noGrp="1"/>
          </p:cNvSpPr>
          <p:nvPr>
            <p:ph type="dt" sz="half" idx="2"/>
          </p:nvPr>
        </p:nvSpPr>
        <p:spPr/>
        <p:txBody>
          <a:bodyPr/>
          <a:lstStyle/>
          <a:p>
            <a:fld id="{673B358A-BA96-0249-9898-D7593C0F5906}" type="datetime1">
              <a:rPr lang="fi-FI" smtClean="0">
                <a:solidFill>
                  <a:schemeClr val="bg1"/>
                </a:solidFill>
              </a:rPr>
              <a:t>12.6.2025</a:t>
            </a:fld>
            <a:endParaRPr lang="fi-FI">
              <a:solidFill>
                <a:schemeClr val="bg1"/>
              </a:solidFill>
            </a:endParaRPr>
          </a:p>
        </p:txBody>
      </p:sp>
      <p:sp>
        <p:nvSpPr>
          <p:cNvPr id="5" name="Dian numeron paikkamerkki 4">
            <a:extLst>
              <a:ext uri="{FF2B5EF4-FFF2-40B4-BE49-F238E27FC236}">
                <a16:creationId xmlns:a16="http://schemas.microsoft.com/office/drawing/2014/main" id="{6765287C-C60F-C07D-88B7-A390C4E761C7}"/>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54</a:t>
            </a:fld>
            <a:endParaRPr lang="fi-FI">
              <a:solidFill>
                <a:schemeClr val="bg1"/>
              </a:solidFill>
            </a:endParaRPr>
          </a:p>
        </p:txBody>
      </p:sp>
      <p:sp>
        <p:nvSpPr>
          <p:cNvPr id="9" name="Tekstiruutu 24">
            <a:extLst>
              <a:ext uri="{FF2B5EF4-FFF2-40B4-BE49-F238E27FC236}">
                <a16:creationId xmlns:a16="http://schemas.microsoft.com/office/drawing/2014/main" id="{D99A8FA0-7EED-2A6F-E70B-7F3FD5DA7E91}"/>
              </a:ext>
              <a:ext uri="{C183D7F6-B498-43B3-948B-1728B52AA6E4}">
                <adec:decorative xmlns:adec="http://schemas.microsoft.com/office/drawing/2017/decorative" val="1"/>
              </a:ext>
            </a:extLst>
          </p:cNvPr>
          <p:cNvSpPr txBox="1">
            <a:spLocks noChangeArrowheads="1"/>
          </p:cNvSpPr>
          <p:nvPr/>
        </p:nvSpPr>
        <p:spPr bwMode="auto">
          <a:xfrm>
            <a:off x="6418092"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Kuva: Visit Tampere / </a:t>
            </a:r>
            <a:r>
              <a:rPr lang="en-GB" altLang="fi-FI" sz="1200" err="1">
                <a:solidFill>
                  <a:srgbClr val="FFFFFF"/>
                </a:solidFill>
              </a:rPr>
              <a:t>Opa</a:t>
            </a:r>
            <a:r>
              <a:rPr lang="en-GB" altLang="fi-FI" sz="1200">
                <a:solidFill>
                  <a:srgbClr val="FFFFFF"/>
                </a:solidFill>
              </a:rPr>
              <a:t> Latvala</a:t>
            </a:r>
            <a:endParaRPr kumimoji="0" lang="fi-FI"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pic>
        <p:nvPicPr>
          <p:cNvPr id="11" name="Kuva 10">
            <a:extLst>
              <a:ext uri="{FF2B5EF4-FFF2-40B4-BE49-F238E27FC236}">
                <a16:creationId xmlns:a16="http://schemas.microsoft.com/office/drawing/2014/main" id="{E77E7B1C-7B9A-4CD5-FE0E-1569A5CBBFB3}"/>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Tree>
    <p:extLst>
      <p:ext uri="{BB962C8B-B14F-4D97-AF65-F5344CB8AC3E}">
        <p14:creationId xmlns:p14="http://schemas.microsoft.com/office/powerpoint/2010/main" val="13739860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uorakulmio 3" descr="Taustakuvana näkymä Pyynikin näkötornista keskustaan aurinkoisena talvipäivänä.">
            <a:extLst>
              <a:ext uri="{FF2B5EF4-FFF2-40B4-BE49-F238E27FC236}">
                <a16:creationId xmlns:a16="http://schemas.microsoft.com/office/drawing/2014/main" id="{5ECE5876-F899-1668-F1A4-EACDD4882C97}"/>
              </a:ext>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Kuva 7" descr="Tampere.Finland tunnus.">
            <a:extLst>
              <a:ext uri="{FF2B5EF4-FFF2-40B4-BE49-F238E27FC236}">
                <a16:creationId xmlns:a16="http://schemas.microsoft.com/office/drawing/2014/main" id="{6311F34C-ADE3-368D-E090-930673A4D16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876955" y="1988855"/>
            <a:ext cx="6305871" cy="2425003"/>
          </a:xfrm>
          <a:prstGeom prst="rect">
            <a:avLst/>
          </a:prstGeom>
          <a:effectLst>
            <a:outerShdw blurRad="88900" algn="ctr" rotWithShape="0">
              <a:prstClr val="black">
                <a:alpha val="36620"/>
              </a:prstClr>
            </a:outerShdw>
          </a:effectLst>
        </p:spPr>
      </p:pic>
      <p:sp>
        <p:nvSpPr>
          <p:cNvPr id="2" name="Otsikko 1">
            <a:extLst>
              <a:ext uri="{FF2B5EF4-FFF2-40B4-BE49-F238E27FC236}">
                <a16:creationId xmlns:a16="http://schemas.microsoft.com/office/drawing/2014/main" id="{4F3B555C-99FF-4DAA-ED01-03EA3727B46A}"/>
              </a:ext>
            </a:extLst>
          </p:cNvPr>
          <p:cNvSpPr>
            <a:spLocks noGrp="1"/>
          </p:cNvSpPr>
          <p:nvPr>
            <p:ph type="title"/>
          </p:nvPr>
        </p:nvSpPr>
        <p:spPr>
          <a:xfrm>
            <a:off x="815898" y="4461030"/>
            <a:ext cx="10515600" cy="1060926"/>
          </a:xfrm>
          <a:noFill/>
          <a:effectLst/>
        </p:spPr>
        <p:txBody>
          <a:bodyPr/>
          <a:lstStyle/>
          <a:p>
            <a:r>
              <a:rPr lang="fi-FI">
                <a:solidFill>
                  <a:schemeClr val="bg1"/>
                </a:solidFill>
              </a:rPr>
              <a:t>KIITOS</a:t>
            </a:r>
          </a:p>
        </p:txBody>
      </p:sp>
      <p:sp>
        <p:nvSpPr>
          <p:cNvPr id="7" name="Tekstiruutu 24">
            <a:extLst>
              <a:ext uri="{FF2B5EF4-FFF2-40B4-BE49-F238E27FC236}">
                <a16:creationId xmlns:a16="http://schemas.microsoft.com/office/drawing/2014/main" id="{56B3BBEA-224E-FC79-5583-28CCE19D332F}"/>
              </a:ext>
              <a:ext uri="{C183D7F6-B498-43B3-948B-1728B52AA6E4}">
                <adec:decorative xmlns:adec="http://schemas.microsoft.com/office/drawing/2017/decorative" val="1"/>
              </a:ext>
            </a:extLst>
          </p:cNvPr>
          <p:cNvSpPr txBox="1">
            <a:spLocks noChangeArrowheads="1"/>
          </p:cNvSpPr>
          <p:nvPr/>
        </p:nvSpPr>
        <p:spPr bwMode="auto">
          <a:xfrm>
            <a:off x="9650641" y="6356350"/>
            <a:ext cx="246094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Kuva: Visit Tampere / Laura </a:t>
            </a:r>
            <a:r>
              <a:rPr kumimoji="0" lang="en-GB" altLang="fi-FI" sz="1200" b="0" i="0" u="none" strike="noStrike" kern="1200" cap="none" spc="0" normalizeH="0" baseline="0" noProof="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a:t>
            </a:r>
          </a:p>
        </p:txBody>
      </p:sp>
    </p:spTree>
    <p:extLst>
      <p:ext uri="{BB962C8B-B14F-4D97-AF65-F5344CB8AC3E}">
        <p14:creationId xmlns:p14="http://schemas.microsoft.com/office/powerpoint/2010/main" val="1336783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Päivämäärän paikkamerkki 6">
            <a:extLst>
              <a:ext uri="{FF2B5EF4-FFF2-40B4-BE49-F238E27FC236}">
                <a16:creationId xmlns:a16="http://schemas.microsoft.com/office/drawing/2014/main" id="{7667FBDF-E3A9-AFDC-72D6-7C4C52DB2F2D}"/>
              </a:ext>
              <a:ext uri="{C183D7F6-B498-43B3-948B-1728B52AA6E4}">
                <adec:decorative xmlns:adec="http://schemas.microsoft.com/office/drawing/2017/decorative" val="1"/>
              </a:ext>
            </a:extLst>
          </p:cNvPr>
          <p:cNvSpPr>
            <a:spLocks noGrp="1"/>
          </p:cNvSpPr>
          <p:nvPr>
            <p:ph type="dt" sz="half" idx="10"/>
          </p:nvPr>
        </p:nvSpPr>
        <p:spPr/>
        <p:txBody>
          <a:bodyPr/>
          <a:lstStyle/>
          <a:p>
            <a:fld id="{13DEF38A-B859-174A-96FE-9B1723B140FD}" type="datetime1">
              <a:rPr lang="fi-FI" smtClean="0">
                <a:solidFill>
                  <a:schemeClr val="bg1"/>
                </a:solidFill>
              </a:rPr>
              <a:t>12.6.2025</a:t>
            </a:fld>
            <a:endParaRPr lang="fi-FI">
              <a:solidFill>
                <a:schemeClr val="bg1"/>
              </a:solidFill>
            </a:endParaRPr>
          </a:p>
        </p:txBody>
      </p:sp>
      <p:sp>
        <p:nvSpPr>
          <p:cNvPr id="9" name="Dian numeron paikkamerkki 8">
            <a:extLst>
              <a:ext uri="{FF2B5EF4-FFF2-40B4-BE49-F238E27FC236}">
                <a16:creationId xmlns:a16="http://schemas.microsoft.com/office/drawing/2014/main" id="{0C604B3A-C959-8F30-D23B-A4B401DD56FE}"/>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smtClean="0">
                <a:solidFill>
                  <a:schemeClr val="bg1"/>
                </a:solidFill>
              </a:rPr>
              <a:pPr/>
              <a:t>6</a:t>
            </a:fld>
            <a:endParaRPr lang="fi-FI">
              <a:solidFill>
                <a:schemeClr val="bg1"/>
              </a:solidFill>
            </a:endParaRPr>
          </a:p>
        </p:txBody>
      </p:sp>
      <p:pic>
        <p:nvPicPr>
          <p:cNvPr id="10" name="Kuva 9">
            <a:extLst>
              <a:ext uri="{FF2B5EF4-FFF2-40B4-BE49-F238E27FC236}">
                <a16:creationId xmlns:a16="http://schemas.microsoft.com/office/drawing/2014/main" id="{9178DFF8-6392-54BF-F390-D00E1AC2C9B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1" name="Kuva 10">
            <a:extLst>
              <a:ext uri="{FF2B5EF4-FFF2-40B4-BE49-F238E27FC236}">
                <a16:creationId xmlns:a16="http://schemas.microsoft.com/office/drawing/2014/main" id="{87FCB2B5-2746-9AB1-D354-28E60684CAD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6112" y="6392464"/>
            <a:ext cx="1238935" cy="311634"/>
          </a:xfrm>
          <a:prstGeom prst="rect">
            <a:avLst/>
          </a:prstGeom>
        </p:spPr>
      </p:pic>
      <p:sp>
        <p:nvSpPr>
          <p:cNvPr id="2" name="Otsikko 1">
            <a:extLst>
              <a:ext uri="{FF2B5EF4-FFF2-40B4-BE49-F238E27FC236}">
                <a16:creationId xmlns:a16="http://schemas.microsoft.com/office/drawing/2014/main" id="{DCF27090-7300-6726-AB9E-1181C2FCC27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fi-FI"/>
              <a:t>Tampereen strategia 2030</a:t>
            </a:r>
          </a:p>
        </p:txBody>
      </p:sp>
    </p:spTree>
    <p:extLst>
      <p:ext uri="{BB962C8B-B14F-4D97-AF65-F5344CB8AC3E}">
        <p14:creationId xmlns:p14="http://schemas.microsoft.com/office/powerpoint/2010/main" val="2691093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48500F68-20BD-D16F-DA81-469313E81EAA}"/>
              </a:ext>
              <a:ext uri="{C183D7F6-B498-43B3-948B-1728B52AA6E4}">
                <adec:decorative xmlns:adec="http://schemas.microsoft.com/office/drawing/2017/decorative" val="1"/>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p:blipFill>
        <p:spPr>
          <a:xfrm>
            <a:off x="0" y="0"/>
            <a:ext cx="12192000" cy="6858000"/>
          </a:xfrm>
        </p:spPr>
      </p:pic>
      <p:sp>
        <p:nvSpPr>
          <p:cNvPr id="4" name="Title 3">
            <a:extLst>
              <a:ext uri="{FF2B5EF4-FFF2-40B4-BE49-F238E27FC236}">
                <a16:creationId xmlns:a16="http://schemas.microsoft.com/office/drawing/2014/main" id="{D834E91F-1829-EF67-4ED6-975611A80D56}"/>
              </a:ext>
            </a:extLst>
          </p:cNvPr>
          <p:cNvSpPr>
            <a:spLocks noGrp="1"/>
          </p:cNvSpPr>
          <p:nvPr>
            <p:ph type="ctrTitle"/>
          </p:nvPr>
        </p:nvSpPr>
        <p:spPr>
          <a:xfrm>
            <a:off x="1524000" y="423418"/>
            <a:ext cx="9144000" cy="2387600"/>
          </a:xfrm>
        </p:spPr>
        <p:txBody>
          <a:bodyPr/>
          <a:lstStyle/>
          <a:p>
            <a:r>
              <a:rPr lang="en-FI" sz="4800">
                <a:solidFill>
                  <a:schemeClr val="bg1"/>
                </a:solidFill>
                <a:latin typeface="Montserrat Black" pitchFamily="2" charset="77"/>
              </a:rPr>
              <a:t>TEKEMISEN</a:t>
            </a:r>
            <a:br>
              <a:rPr lang="en-FI">
                <a:solidFill>
                  <a:schemeClr val="bg1"/>
                </a:solidFill>
                <a:latin typeface="Montserrat Black" pitchFamily="2" charset="77"/>
              </a:rPr>
            </a:br>
            <a:r>
              <a:rPr lang="en-FI" sz="8800">
                <a:solidFill>
                  <a:schemeClr val="bg1"/>
                </a:solidFill>
                <a:latin typeface="Montserrat Black" pitchFamily="2" charset="77"/>
              </a:rPr>
              <a:t>KAUPUNKI</a:t>
            </a:r>
          </a:p>
        </p:txBody>
      </p:sp>
      <p:sp>
        <p:nvSpPr>
          <p:cNvPr id="5" name="Subtitle 4">
            <a:extLst>
              <a:ext uri="{FF2B5EF4-FFF2-40B4-BE49-F238E27FC236}">
                <a16:creationId xmlns:a16="http://schemas.microsoft.com/office/drawing/2014/main" id="{220D3FF2-44B2-D3C7-981F-8A575F8C3386}"/>
              </a:ext>
            </a:extLst>
          </p:cNvPr>
          <p:cNvSpPr>
            <a:spLocks noGrp="1"/>
          </p:cNvSpPr>
          <p:nvPr>
            <p:ph type="subTitle" idx="1"/>
          </p:nvPr>
        </p:nvSpPr>
        <p:spPr>
          <a:xfrm>
            <a:off x="1524000" y="2702370"/>
            <a:ext cx="9144000" cy="1655762"/>
          </a:xfrm>
        </p:spPr>
        <p:txBody>
          <a:bodyPr/>
          <a:lstStyle/>
          <a:p>
            <a:r>
              <a:rPr lang="en-FI">
                <a:solidFill>
                  <a:schemeClr val="tx2">
                    <a:lumMod val="75000"/>
                  </a:schemeClr>
                </a:solidFill>
                <a:latin typeface="Montserrat Light" pitchFamily="2" charset="77"/>
              </a:rPr>
              <a:t>TAMPEREEN STRATEGIA 2030</a:t>
            </a:r>
          </a:p>
        </p:txBody>
      </p:sp>
      <p:sp>
        <p:nvSpPr>
          <p:cNvPr id="2" name="Date Placeholder 1">
            <a:extLst>
              <a:ext uri="{FF2B5EF4-FFF2-40B4-BE49-F238E27FC236}">
                <a16:creationId xmlns:a16="http://schemas.microsoft.com/office/drawing/2014/main" id="{A323C36F-F8BB-FFDB-C49B-B9BDF2B1F917}"/>
              </a:ext>
              <a:ext uri="{C183D7F6-B498-43B3-948B-1728B52AA6E4}">
                <adec:decorative xmlns:adec="http://schemas.microsoft.com/office/drawing/2017/decorative" val="1"/>
              </a:ext>
            </a:extLst>
          </p:cNvPr>
          <p:cNvSpPr>
            <a:spLocks noGrp="1"/>
          </p:cNvSpPr>
          <p:nvPr>
            <p:ph type="dt" sz="half" idx="10"/>
          </p:nvPr>
        </p:nvSpPr>
        <p:spPr/>
        <p:txBody>
          <a:bodyPr/>
          <a:lstStyle/>
          <a:p>
            <a:fld id="{35E18DDB-A664-284E-A249-43DF8E94FC87}" type="datetime1">
              <a:rPr lang="fi-FI" smtClean="0"/>
              <a:t>12.6.2025</a:t>
            </a:fld>
            <a:endParaRPr lang="fi-FI"/>
          </a:p>
        </p:txBody>
      </p:sp>
      <p:sp>
        <p:nvSpPr>
          <p:cNvPr id="3" name="Slide Number Placeholder 2">
            <a:extLst>
              <a:ext uri="{FF2B5EF4-FFF2-40B4-BE49-F238E27FC236}">
                <a16:creationId xmlns:a16="http://schemas.microsoft.com/office/drawing/2014/main" id="{3A56CAED-1F88-971A-FAB8-092000B968EF}"/>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smtClean="0"/>
              <a:pPr/>
              <a:t>7</a:t>
            </a:fld>
            <a:endParaRPr lang="fi-FI"/>
          </a:p>
        </p:txBody>
      </p:sp>
      <p:sp>
        <p:nvSpPr>
          <p:cNvPr id="9" name="Päivämäärän paikkamerkki 6">
            <a:extLst>
              <a:ext uri="{FF2B5EF4-FFF2-40B4-BE49-F238E27FC236}">
                <a16:creationId xmlns:a16="http://schemas.microsoft.com/office/drawing/2014/main" id="{9B0D4309-20D9-490E-F9E7-64F5FAFAAD73}"/>
              </a:ext>
              <a:ext uri="{C183D7F6-B498-43B3-948B-1728B52AA6E4}">
                <adec:decorative xmlns:adec="http://schemas.microsoft.com/office/drawing/2017/decorative" val="1"/>
              </a:ext>
            </a:extLst>
          </p:cNvPr>
          <p:cNvSpPr txBox="1">
            <a:spLocks/>
          </p:cNvSpPr>
          <p:nvPr/>
        </p:nvSpPr>
        <p:spPr>
          <a:xfrm>
            <a:off x="10003077" y="6356350"/>
            <a:ext cx="1095103" cy="365125"/>
          </a:xfrm>
          <a:prstGeom prst="rect">
            <a:avLst/>
          </a:prstGeom>
        </p:spPr>
        <p:txBody>
          <a:bodyPr vert="horz" lIns="91440" tIns="45720" rIns="91440" bIns="45720" rtlCol="0" anchor="ctr"/>
          <a:lstStyle>
            <a:defPPr>
              <a:defRPr lang="fi-FI"/>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DEF38A-B859-174A-96FE-9B1723B140FD}" type="datetime1">
              <a:rPr lang="fi-FI" smtClean="0">
                <a:solidFill>
                  <a:schemeClr val="bg1"/>
                </a:solidFill>
              </a:rPr>
              <a:pPr/>
              <a:t>12.6.2025</a:t>
            </a:fld>
            <a:endParaRPr lang="fi-FI">
              <a:solidFill>
                <a:schemeClr val="bg1"/>
              </a:solidFill>
            </a:endParaRPr>
          </a:p>
        </p:txBody>
      </p:sp>
      <p:sp>
        <p:nvSpPr>
          <p:cNvPr id="10" name="Dian numeron paikkamerkki 8">
            <a:extLst>
              <a:ext uri="{FF2B5EF4-FFF2-40B4-BE49-F238E27FC236}">
                <a16:creationId xmlns:a16="http://schemas.microsoft.com/office/drawing/2014/main" id="{5AAF05E0-00C4-9E48-6B76-6046158024CD}"/>
              </a:ext>
              <a:ext uri="{C183D7F6-B498-43B3-948B-1728B52AA6E4}">
                <adec:decorative xmlns:adec="http://schemas.microsoft.com/office/drawing/2017/decorative" val="1"/>
              </a:ext>
            </a:extLst>
          </p:cNvPr>
          <p:cNvSpPr txBox="1">
            <a:spLocks/>
          </p:cNvSpPr>
          <p:nvPr/>
        </p:nvSpPr>
        <p:spPr>
          <a:xfrm>
            <a:off x="11202684" y="6356350"/>
            <a:ext cx="851263" cy="365125"/>
          </a:xfrm>
          <a:prstGeom prst="rect">
            <a:avLst/>
          </a:prstGeom>
        </p:spPr>
        <p:txBody>
          <a:bodyPr vert="horz" lIns="91440" tIns="45720" rIns="91440" bIns="45720" rtlCol="0" anchor="ctr"/>
          <a:lstStyle>
            <a:defPPr>
              <a:defRPr lang="fi-FI"/>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3EE06F1-2D77-A44E-97FA-F679B9CB76D5}" type="slidenum">
              <a:rPr lang="fi-FI" smtClean="0">
                <a:solidFill>
                  <a:schemeClr val="bg1"/>
                </a:solidFill>
              </a:rPr>
              <a:pPr/>
              <a:t>7</a:t>
            </a:fld>
            <a:endParaRPr lang="fi-FI">
              <a:solidFill>
                <a:schemeClr val="bg1"/>
              </a:solidFill>
            </a:endParaRPr>
          </a:p>
        </p:txBody>
      </p:sp>
      <p:pic>
        <p:nvPicPr>
          <p:cNvPr id="11" name="Kuva 9">
            <a:extLst>
              <a:ext uri="{FF2B5EF4-FFF2-40B4-BE49-F238E27FC236}">
                <a16:creationId xmlns:a16="http://schemas.microsoft.com/office/drawing/2014/main" id="{3FDEC77D-66E0-F2B6-8F16-BB1577FD351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2" name="Kuva 10">
            <a:extLst>
              <a:ext uri="{FF2B5EF4-FFF2-40B4-BE49-F238E27FC236}">
                <a16:creationId xmlns:a16="http://schemas.microsoft.com/office/drawing/2014/main" id="{48A04E6B-12B9-1CAC-7BF1-C661458888C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6112" y="6392464"/>
            <a:ext cx="1238935" cy="311634"/>
          </a:xfrm>
          <a:prstGeom prst="rect">
            <a:avLst/>
          </a:prstGeom>
        </p:spPr>
      </p:pic>
    </p:spTree>
    <p:extLst>
      <p:ext uri="{BB962C8B-B14F-4D97-AF65-F5344CB8AC3E}">
        <p14:creationId xmlns:p14="http://schemas.microsoft.com/office/powerpoint/2010/main" val="1088251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uorakulmio 27">
            <a:extLst>
              <a:ext uri="{FF2B5EF4-FFF2-40B4-BE49-F238E27FC236}">
                <a16:creationId xmlns:a16="http://schemas.microsoft.com/office/drawing/2014/main" id="{2C6336F0-BEED-19D3-7A52-32C20B5EBC36}"/>
              </a:ext>
              <a:ext uri="{C183D7F6-B498-43B3-948B-1728B52AA6E4}">
                <adec:decorative xmlns:adec="http://schemas.microsoft.com/office/drawing/2017/decorative" val="1"/>
              </a:ext>
            </a:extLst>
          </p:cNvPr>
          <p:cNvSpPr/>
          <p:nvPr/>
        </p:nvSpPr>
        <p:spPr>
          <a:xfrm>
            <a:off x="0" y="0"/>
            <a:ext cx="12192000" cy="54168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Title 1">
            <a:extLst>
              <a:ext uri="{FF2B5EF4-FFF2-40B4-BE49-F238E27FC236}">
                <a16:creationId xmlns:a16="http://schemas.microsoft.com/office/drawing/2014/main" id="{8A86A72A-20AC-5D6E-EDC6-F8A49D80F72B}"/>
              </a:ext>
            </a:extLst>
          </p:cNvPr>
          <p:cNvSpPr txBox="1">
            <a:spLocks noGrp="1"/>
          </p:cNvSpPr>
          <p:nvPr>
            <p:ph type="title" idx="4294967295"/>
          </p:nvPr>
        </p:nvSpPr>
        <p:spPr>
          <a:xfrm>
            <a:off x="838200" y="91392"/>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377" rtl="0" eaLnBrk="1" latinLnBrk="0" hangingPunct="1">
              <a:lnSpc>
                <a:spcPct val="90000"/>
              </a:lnSpc>
              <a:spcBef>
                <a:spcPct val="0"/>
              </a:spcBef>
              <a:buNone/>
              <a:defRPr sz="4000" b="1"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fi-FI" sz="1800" u="none" strike="noStrike" kern="1200" cap="none" spc="300" normalizeH="0" baseline="0" noProof="0">
                <a:ln>
                  <a:noFill/>
                </a:ln>
                <a:solidFill>
                  <a:srgbClr val="22417B"/>
                </a:solidFill>
                <a:effectLst/>
                <a:uLnTx/>
                <a:uFillTx/>
                <a:latin typeface="Montserrat Black" pitchFamily="2" charset="77"/>
              </a:rPr>
              <a:t>TEKEMISEN KAUPUNKI</a:t>
            </a:r>
            <a:br>
              <a:rPr kumimoji="0" lang="fi-FI" sz="2800" u="none" strike="noStrike" kern="1200" cap="none" spc="300" normalizeH="0" baseline="0" noProof="0">
                <a:ln>
                  <a:noFill/>
                </a:ln>
                <a:solidFill>
                  <a:srgbClr val="22417B"/>
                </a:solidFill>
                <a:effectLst/>
                <a:uLnTx/>
                <a:uFillTx/>
                <a:latin typeface="Montserrat Black" pitchFamily="2" charset="77"/>
              </a:rPr>
            </a:br>
            <a:r>
              <a:rPr kumimoji="0" lang="fi-FI" sz="3000" u="none" strike="noStrike" kern="1200" cap="none" spc="300" normalizeH="0" baseline="0" noProof="0">
                <a:ln>
                  <a:noFill/>
                </a:ln>
                <a:solidFill>
                  <a:srgbClr val="22417B"/>
                </a:solidFill>
                <a:effectLst/>
                <a:uLnTx/>
                <a:uFillTx/>
                <a:latin typeface="Montserrat Black" pitchFamily="2" charset="77"/>
              </a:rPr>
              <a:t>PAINOPISTEET</a:t>
            </a:r>
          </a:p>
        </p:txBody>
      </p:sp>
      <p:sp>
        <p:nvSpPr>
          <p:cNvPr id="2" name="Päivämäärän paikkamerkki 1">
            <a:extLst>
              <a:ext uri="{FF2B5EF4-FFF2-40B4-BE49-F238E27FC236}">
                <a16:creationId xmlns:a16="http://schemas.microsoft.com/office/drawing/2014/main" id="{171BDD60-86F3-F827-17D4-2BFBA3A002B4}"/>
              </a:ext>
              <a:ext uri="{C183D7F6-B498-43B3-948B-1728B52AA6E4}">
                <adec:decorative xmlns:adec="http://schemas.microsoft.com/office/drawing/2017/decorative" val="1"/>
              </a:ext>
            </a:extLst>
          </p:cNvPr>
          <p:cNvSpPr>
            <a:spLocks noGrp="1"/>
          </p:cNvSpPr>
          <p:nvPr>
            <p:ph type="dt" sz="half" idx="10"/>
          </p:nvPr>
        </p:nvSpPr>
        <p:spPr/>
        <p:txBody>
          <a:bodyPr/>
          <a:lstStyle/>
          <a:p>
            <a:fld id="{065C32AE-E2C3-C847-817F-E0505BA8E1B1}" type="datetime1">
              <a:rPr lang="fi-FI" smtClean="0"/>
              <a:t>12.6.2025</a:t>
            </a:fld>
            <a:endParaRPr lang="fi-FI"/>
          </a:p>
        </p:txBody>
      </p:sp>
      <p:sp>
        <p:nvSpPr>
          <p:cNvPr id="3" name="Dian numeron paikkamerkki 2">
            <a:extLst>
              <a:ext uri="{FF2B5EF4-FFF2-40B4-BE49-F238E27FC236}">
                <a16:creationId xmlns:a16="http://schemas.microsoft.com/office/drawing/2014/main" id="{EED49951-48BC-6A17-8D52-31A2E1DBBDB6}"/>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smtClean="0"/>
              <a:pPr/>
              <a:t>8</a:t>
            </a:fld>
            <a:endParaRPr lang="fi-FI"/>
          </a:p>
        </p:txBody>
      </p:sp>
      <p:pic>
        <p:nvPicPr>
          <p:cNvPr id="5" name="Kuva 4">
            <a:extLst>
              <a:ext uri="{FF2B5EF4-FFF2-40B4-BE49-F238E27FC236}">
                <a16:creationId xmlns:a16="http://schemas.microsoft.com/office/drawing/2014/main" id="{98B976DE-574A-61FF-A762-3B5534570B9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0800000">
            <a:off x="434898" y="1137438"/>
            <a:ext cx="11329639" cy="3980680"/>
          </a:xfrm>
          <a:prstGeom prst="rect">
            <a:avLst/>
          </a:prstGeom>
        </p:spPr>
      </p:pic>
      <p:sp>
        <p:nvSpPr>
          <p:cNvPr id="7" name="Content Placeholder 2">
            <a:extLst>
              <a:ext uri="{FF2B5EF4-FFF2-40B4-BE49-F238E27FC236}">
                <a16:creationId xmlns:a16="http://schemas.microsoft.com/office/drawing/2014/main" id="{CE0AA508-D397-48A6-0C07-DB714B98D582}"/>
              </a:ext>
            </a:extLst>
          </p:cNvPr>
          <p:cNvSpPr txBox="1">
            <a:spLocks/>
          </p:cNvSpPr>
          <p:nvPr/>
        </p:nvSpPr>
        <p:spPr>
          <a:xfrm>
            <a:off x="633459" y="1845390"/>
            <a:ext cx="2668480" cy="61255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i-FI" sz="2000" b="1" i="0" u="none" strike="noStrike" kern="1200" cap="small" spc="0" normalizeH="0" baseline="0" noProof="0">
                <a:ln>
                  <a:noFill/>
                </a:ln>
                <a:solidFill>
                  <a:srgbClr val="FFFFFF"/>
                </a:solidFill>
                <a:effectLst/>
                <a:uLnTx/>
                <a:uFillTx/>
                <a:latin typeface="Calibri" panose="020F0502020204030204"/>
                <a:ea typeface="+mn-ea"/>
                <a:cs typeface="+mn-cs"/>
              </a:rPr>
              <a:t>YHDENVERTAISET</a:t>
            </a: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i-FI" sz="2000" b="1" i="0" u="none" strike="noStrike" kern="1200" cap="small" spc="0" normalizeH="0" baseline="0" noProof="0">
                <a:ln>
                  <a:noFill/>
                </a:ln>
                <a:solidFill>
                  <a:srgbClr val="FFFFFF"/>
                </a:solidFill>
                <a:effectLst/>
                <a:uLnTx/>
                <a:uFillTx/>
                <a:latin typeface="Calibri" panose="020F0502020204030204"/>
                <a:ea typeface="+mn-ea"/>
                <a:cs typeface="+mn-cs"/>
              </a:rPr>
              <a:t>YKSILÖT</a:t>
            </a:r>
          </a:p>
        </p:txBody>
      </p:sp>
      <p:sp>
        <p:nvSpPr>
          <p:cNvPr id="6" name="Content Placeholder 2">
            <a:extLst>
              <a:ext uri="{FF2B5EF4-FFF2-40B4-BE49-F238E27FC236}">
                <a16:creationId xmlns:a16="http://schemas.microsoft.com/office/drawing/2014/main" id="{E4C25ADA-E080-8AAB-5718-324189E8204C}"/>
              </a:ext>
            </a:extLst>
          </p:cNvPr>
          <p:cNvSpPr txBox="1">
            <a:spLocks/>
          </p:cNvSpPr>
          <p:nvPr/>
        </p:nvSpPr>
        <p:spPr>
          <a:xfrm>
            <a:off x="633459" y="2676806"/>
            <a:ext cx="2120892" cy="122511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i-FI" sz="1400" b="0" i="0" u="none" strike="noStrike" kern="1200" cap="none" spc="0" normalizeH="0" baseline="0" noProof="0">
                <a:ln>
                  <a:noFill/>
                </a:ln>
                <a:solidFill>
                  <a:srgbClr val="FFFFFF"/>
                </a:solidFill>
                <a:effectLst/>
                <a:uLnTx/>
                <a:uFillTx/>
                <a:latin typeface="Calibri" panose="020F0502020204030204"/>
                <a:ea typeface="+mn-lt"/>
                <a:cs typeface="Calibri" panose="020F0502020204030204"/>
              </a:rPr>
              <a:t>Tampere on paras paikka </a:t>
            </a:r>
            <a:br>
              <a:rPr kumimoji="0" lang="fi-FI" sz="1400" b="0" i="0" u="none" strike="noStrike" kern="1200" cap="none" spc="0" normalizeH="0" baseline="0" noProof="0">
                <a:ln>
                  <a:noFill/>
                </a:ln>
                <a:solidFill>
                  <a:srgbClr val="FFFFFF"/>
                </a:solidFill>
                <a:effectLst/>
                <a:uLnTx/>
                <a:uFillTx/>
                <a:latin typeface="Calibri" panose="020F0502020204030204"/>
                <a:ea typeface="+mn-lt"/>
                <a:cs typeface="Calibri" panose="020F0502020204030204"/>
              </a:rPr>
            </a:br>
            <a:r>
              <a:rPr kumimoji="0" lang="fi-FI" sz="1400" b="0" i="0" u="none" strike="noStrike" kern="1200" cap="none" spc="0" normalizeH="0" baseline="0" noProof="0">
                <a:ln>
                  <a:noFill/>
                </a:ln>
                <a:solidFill>
                  <a:srgbClr val="FFFFFF"/>
                </a:solidFill>
                <a:effectLst/>
                <a:uLnTx/>
                <a:uFillTx/>
                <a:latin typeface="Calibri" panose="020F0502020204030204"/>
                <a:ea typeface="+mn-lt"/>
                <a:cs typeface="Calibri" panose="020F0502020204030204"/>
              </a:rPr>
              <a:t>kasvaa, kehittyä ja ikääntyä.</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i-FI" sz="1400" b="0" i="0" u="none" strike="noStrike" kern="1200" cap="none" spc="0" normalizeH="0" baseline="0" noProof="0">
                <a:ln>
                  <a:noFill/>
                </a:ln>
                <a:solidFill>
                  <a:srgbClr val="FFFFFF"/>
                </a:solidFill>
                <a:effectLst/>
                <a:uLnTx/>
                <a:uFillTx/>
                <a:latin typeface="Calibri" panose="020F0502020204030204"/>
                <a:ea typeface="+mn-lt"/>
                <a:cs typeface="Calibri" panose="020F0502020204030204"/>
              </a:rPr>
              <a:t>Tampereella jokainen voi olla oma itsensä ja toteuttaa unelmiaan.</a:t>
            </a:r>
          </a:p>
        </p:txBody>
      </p:sp>
      <p:sp>
        <p:nvSpPr>
          <p:cNvPr id="9" name="Content Placeholder 2">
            <a:extLst>
              <a:ext uri="{FF2B5EF4-FFF2-40B4-BE49-F238E27FC236}">
                <a16:creationId xmlns:a16="http://schemas.microsoft.com/office/drawing/2014/main" id="{EA53382A-60C7-87E6-A996-F48E95B01F82}"/>
              </a:ext>
            </a:extLst>
          </p:cNvPr>
          <p:cNvSpPr txBox="1">
            <a:spLocks/>
          </p:cNvSpPr>
          <p:nvPr/>
        </p:nvSpPr>
        <p:spPr>
          <a:xfrm>
            <a:off x="3427520" y="1845390"/>
            <a:ext cx="2668480" cy="61255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i-FI" sz="2000" b="1" i="0" u="none" strike="noStrike" kern="1200" cap="small" spc="0" normalizeH="0" baseline="0" noProof="0">
                <a:ln>
                  <a:noFill/>
                </a:ln>
                <a:solidFill>
                  <a:srgbClr val="FFFFFF"/>
                </a:solidFill>
                <a:effectLst/>
                <a:uLnTx/>
                <a:uFillTx/>
                <a:latin typeface="Calibri" panose="020F0502020204030204"/>
                <a:ea typeface="+mn-ea"/>
                <a:cs typeface="+mn-cs"/>
              </a:rPr>
              <a:t>TEKEVÄT</a:t>
            </a: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i-FI" sz="2000" b="1" i="0" u="none" strike="noStrike" kern="1200" cap="small" spc="0" normalizeH="0" baseline="0" noProof="0">
                <a:ln>
                  <a:noFill/>
                </a:ln>
                <a:solidFill>
                  <a:srgbClr val="FFFFFF"/>
                </a:solidFill>
                <a:effectLst/>
                <a:uLnTx/>
                <a:uFillTx/>
                <a:latin typeface="Calibri" panose="020F0502020204030204"/>
                <a:ea typeface="+mn-ea"/>
                <a:cs typeface="+mn-cs"/>
              </a:rPr>
              <a:t>YHTEISÖT</a:t>
            </a:r>
          </a:p>
        </p:txBody>
      </p:sp>
      <p:sp>
        <p:nvSpPr>
          <p:cNvPr id="8" name="Content Placeholder 2">
            <a:extLst>
              <a:ext uri="{FF2B5EF4-FFF2-40B4-BE49-F238E27FC236}">
                <a16:creationId xmlns:a16="http://schemas.microsoft.com/office/drawing/2014/main" id="{849D95D5-5EA7-3D87-F204-16A1CB247CB3}"/>
              </a:ext>
            </a:extLst>
          </p:cNvPr>
          <p:cNvSpPr txBox="1">
            <a:spLocks/>
          </p:cNvSpPr>
          <p:nvPr/>
        </p:nvSpPr>
        <p:spPr>
          <a:xfrm>
            <a:off x="3427520" y="2676806"/>
            <a:ext cx="2526454" cy="2012877"/>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lnSpc>
                <a:spcPct val="100000"/>
              </a:lnSpc>
              <a:spcBef>
                <a:spcPts val="0"/>
              </a:spcBef>
              <a:buFont typeface="Arial" panose="020B0604020202020204" pitchFamily="34" charset="0"/>
              <a:buNone/>
              <a:defRPr/>
            </a:pPr>
            <a:r>
              <a:rPr lang="fi-FI" sz="1400">
                <a:solidFill>
                  <a:srgbClr val="FFFFFF"/>
                </a:solidFill>
                <a:ea typeface="+mn-lt"/>
                <a:cs typeface="Calibri" panose="020F0502020204030204"/>
              </a:rPr>
              <a:t>Tampere näyttää suuntaa tulevaisuuden yhteisöllisyyteen. Tampereen moninaiset yhteisöt ja yritykset ruokkivat hyvinvointia, luovuutta ja innovatiivisuutta. ​Yhdessä teemme parempaa huomista.</a:t>
            </a:r>
          </a:p>
        </p:txBody>
      </p:sp>
      <p:sp>
        <p:nvSpPr>
          <p:cNvPr id="13" name="Content Placeholder 2">
            <a:extLst>
              <a:ext uri="{FF2B5EF4-FFF2-40B4-BE49-F238E27FC236}">
                <a16:creationId xmlns:a16="http://schemas.microsoft.com/office/drawing/2014/main" id="{688BC6FE-5F7E-F766-484E-EF8752F9BC4E}"/>
              </a:ext>
            </a:extLst>
          </p:cNvPr>
          <p:cNvSpPr txBox="1">
            <a:spLocks/>
          </p:cNvSpPr>
          <p:nvPr/>
        </p:nvSpPr>
        <p:spPr>
          <a:xfrm>
            <a:off x="6349718" y="1845390"/>
            <a:ext cx="2668480" cy="61255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i-FI" sz="2000" b="1" i="0" u="none" strike="noStrike" kern="1200" cap="small" spc="0" normalizeH="0" baseline="0" noProof="0">
                <a:ln>
                  <a:noFill/>
                </a:ln>
                <a:solidFill>
                  <a:srgbClr val="FFFFFF"/>
                </a:solidFill>
                <a:effectLst/>
                <a:uLnTx/>
                <a:uFillTx/>
                <a:latin typeface="Calibri" panose="020F0502020204030204"/>
                <a:ea typeface="+mn-ea"/>
                <a:cs typeface="+mn-cs"/>
              </a:rPr>
              <a:t>HIILINEUTRAALEJA</a:t>
            </a:r>
            <a:br>
              <a:rPr kumimoji="0" lang="fi-FI" sz="2000" b="1" i="0" u="none" strike="noStrike" kern="1200" cap="small" spc="0" normalizeH="0" baseline="0" noProof="0">
                <a:ln>
                  <a:noFill/>
                </a:ln>
                <a:solidFill>
                  <a:srgbClr val="FFFFFF"/>
                </a:solidFill>
                <a:effectLst/>
                <a:uLnTx/>
                <a:uFillTx/>
                <a:latin typeface="Calibri" panose="020F0502020204030204"/>
                <a:ea typeface="+mn-ea"/>
                <a:cs typeface="+mn-cs"/>
              </a:rPr>
            </a:br>
            <a:r>
              <a:rPr kumimoji="0" lang="fi-FI" sz="2000" b="1" i="0" u="none" strike="noStrike" kern="1200" cap="small" spc="0" normalizeH="0" baseline="0" noProof="0">
                <a:ln>
                  <a:noFill/>
                </a:ln>
                <a:solidFill>
                  <a:srgbClr val="FFFFFF"/>
                </a:solidFill>
                <a:effectLst/>
                <a:uLnTx/>
                <a:uFillTx/>
                <a:latin typeface="Calibri" panose="020F0502020204030204"/>
                <a:ea typeface="+mn-ea"/>
                <a:cs typeface="+mn-cs"/>
              </a:rPr>
              <a:t>TEKOJA</a:t>
            </a:r>
          </a:p>
        </p:txBody>
      </p:sp>
      <p:sp>
        <p:nvSpPr>
          <p:cNvPr id="10" name="Content Placeholder 2">
            <a:extLst>
              <a:ext uri="{FF2B5EF4-FFF2-40B4-BE49-F238E27FC236}">
                <a16:creationId xmlns:a16="http://schemas.microsoft.com/office/drawing/2014/main" id="{596DCAD5-F8C8-B7B5-C2AD-5F5D11FC402A}"/>
              </a:ext>
            </a:extLst>
          </p:cNvPr>
          <p:cNvSpPr txBox="1">
            <a:spLocks/>
          </p:cNvSpPr>
          <p:nvPr/>
        </p:nvSpPr>
        <p:spPr>
          <a:xfrm>
            <a:off x="6340321" y="2676806"/>
            <a:ext cx="2668480" cy="1867405"/>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lnSpc>
                <a:spcPct val="100000"/>
              </a:lnSpc>
              <a:spcBef>
                <a:spcPts val="0"/>
              </a:spcBef>
              <a:buFont typeface="Arial" panose="020B0604020202020204" pitchFamily="34" charset="0"/>
              <a:buNone/>
              <a:defRPr/>
            </a:pPr>
            <a:r>
              <a:rPr lang="fi-FI" sz="1400">
                <a:solidFill>
                  <a:srgbClr val="FFFFFF"/>
                </a:solidFill>
                <a:ea typeface="+mn-lt"/>
                <a:cs typeface="Calibri" panose="020F0502020204030204"/>
              </a:rPr>
              <a:t>Tampere on kansainvälisesti tunnettu vaikuttavista</a:t>
            </a:r>
            <a:br>
              <a:rPr lang="fi-FI" sz="1400">
                <a:solidFill>
                  <a:srgbClr val="FFFFFF"/>
                </a:solidFill>
                <a:ea typeface="+mn-lt"/>
                <a:cs typeface="Calibri" panose="020F0502020204030204"/>
              </a:rPr>
            </a:br>
            <a:r>
              <a:rPr lang="fi-FI" sz="1400">
                <a:solidFill>
                  <a:srgbClr val="FFFFFF"/>
                </a:solidFill>
                <a:ea typeface="+mn-lt"/>
                <a:cs typeface="Calibri" panose="020F0502020204030204"/>
              </a:rPr>
              <a:t>teoistaan ilmaston ja luonnon</a:t>
            </a:r>
            <a:br>
              <a:rPr lang="fi-FI" sz="1400">
                <a:solidFill>
                  <a:srgbClr val="FFFFFF"/>
                </a:solidFill>
                <a:ea typeface="+mn-lt"/>
                <a:cs typeface="Calibri" panose="020F0502020204030204"/>
              </a:rPr>
            </a:br>
            <a:r>
              <a:rPr lang="fi-FI" sz="1400">
                <a:solidFill>
                  <a:srgbClr val="FFFFFF"/>
                </a:solidFill>
                <a:ea typeface="+mn-lt"/>
                <a:cs typeface="Calibri" panose="020F0502020204030204"/>
              </a:rPr>
              <a:t>monimuotoisuuden eteen.</a:t>
            </a:r>
            <a:br>
              <a:rPr lang="fi-FI" sz="1400">
                <a:solidFill>
                  <a:srgbClr val="FFFFFF"/>
                </a:solidFill>
                <a:ea typeface="+mn-lt"/>
                <a:cs typeface="Calibri" panose="020F0502020204030204"/>
              </a:rPr>
            </a:br>
            <a:r>
              <a:rPr lang="fi-FI" sz="1400">
                <a:solidFill>
                  <a:srgbClr val="FFFFFF"/>
                </a:solidFill>
                <a:ea typeface="+mn-lt"/>
                <a:cs typeface="Calibri" panose="020F0502020204030204"/>
              </a:rPr>
              <a:t>Kestävien valintojen tekeminen on täällä helppoa – vetovoimamme syntyy arjen sujuvuudesta.</a:t>
            </a:r>
          </a:p>
        </p:txBody>
      </p:sp>
      <p:sp>
        <p:nvSpPr>
          <p:cNvPr id="12" name="Content Placeholder 2">
            <a:extLst>
              <a:ext uri="{FF2B5EF4-FFF2-40B4-BE49-F238E27FC236}">
                <a16:creationId xmlns:a16="http://schemas.microsoft.com/office/drawing/2014/main" id="{0D0D7A57-1114-E23C-05AF-F212D718ED1D}"/>
              </a:ext>
            </a:extLst>
          </p:cNvPr>
          <p:cNvSpPr txBox="1">
            <a:spLocks/>
          </p:cNvSpPr>
          <p:nvPr/>
        </p:nvSpPr>
        <p:spPr>
          <a:xfrm>
            <a:off x="9229871" y="1845390"/>
            <a:ext cx="2668480" cy="61255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i-FI" sz="2000" b="1" i="0" u="none" strike="noStrike" kern="1200" cap="small" spc="0" normalizeH="0" baseline="0" noProof="0">
                <a:ln>
                  <a:noFill/>
                </a:ln>
                <a:solidFill>
                  <a:srgbClr val="FFFFFF"/>
                </a:solidFill>
                <a:effectLst/>
                <a:uLnTx/>
                <a:uFillTx/>
                <a:latin typeface="Calibri" panose="020F0502020204030204"/>
                <a:ea typeface="+mn-ea"/>
                <a:cs typeface="+mn-cs"/>
              </a:rPr>
              <a:t>TULEVAISUUDEN EDELLÄKÄVIJYYTTÄ</a:t>
            </a:r>
          </a:p>
        </p:txBody>
      </p:sp>
      <p:sp>
        <p:nvSpPr>
          <p:cNvPr id="11" name="Content Placeholder 2">
            <a:extLst>
              <a:ext uri="{FF2B5EF4-FFF2-40B4-BE49-F238E27FC236}">
                <a16:creationId xmlns:a16="http://schemas.microsoft.com/office/drawing/2014/main" id="{67EE03D4-4634-EF39-CC33-46E22750CF6A}"/>
              </a:ext>
            </a:extLst>
          </p:cNvPr>
          <p:cNvSpPr txBox="1">
            <a:spLocks/>
          </p:cNvSpPr>
          <p:nvPr/>
        </p:nvSpPr>
        <p:spPr>
          <a:xfrm>
            <a:off x="9229871" y="2676806"/>
            <a:ext cx="2339821" cy="1950532"/>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lnSpc>
                <a:spcPct val="100000"/>
              </a:lnSpc>
              <a:spcBef>
                <a:spcPts val="0"/>
              </a:spcBef>
              <a:buFont typeface="Arial" panose="020B0604020202020204" pitchFamily="34" charset="0"/>
              <a:buNone/>
              <a:defRPr/>
            </a:pPr>
            <a:r>
              <a:rPr lang="fi-FI" sz="1400">
                <a:solidFill>
                  <a:srgbClr val="FFFFFF"/>
                </a:solidFill>
                <a:ea typeface="+mn-lt"/>
                <a:cs typeface="Calibri" panose="020F0502020204030204"/>
              </a:rPr>
              <a:t>Tampere jatkaa menestys-</a:t>
            </a:r>
            <a:br>
              <a:rPr lang="fi-FI" sz="1400">
                <a:solidFill>
                  <a:srgbClr val="FFFFFF"/>
                </a:solidFill>
                <a:ea typeface="+mn-lt"/>
                <a:cs typeface="Calibri" panose="020F0502020204030204"/>
              </a:rPr>
            </a:br>
            <a:r>
              <a:rPr lang="fi-FI" sz="1400">
                <a:solidFill>
                  <a:srgbClr val="FFFFFF"/>
                </a:solidFill>
                <a:ea typeface="+mn-lt"/>
                <a:cs typeface="Calibri" panose="020F0502020204030204"/>
              </a:rPr>
              <a:t>tarinaansa; meillä on</a:t>
            </a:r>
            <a:br>
              <a:rPr lang="fi-FI" sz="1400">
                <a:solidFill>
                  <a:srgbClr val="FFFFFF"/>
                </a:solidFill>
                <a:ea typeface="+mn-lt"/>
                <a:cs typeface="Calibri" panose="020F0502020204030204"/>
              </a:rPr>
            </a:br>
            <a:r>
              <a:rPr lang="fi-FI" sz="1400">
                <a:solidFill>
                  <a:srgbClr val="FFFFFF"/>
                </a:solidFill>
                <a:ea typeface="+mn-lt"/>
                <a:cs typeface="Calibri" panose="020F0502020204030204"/>
              </a:rPr>
              <a:t>parhaat edellytykset tehdä tulevaisuuden ratkaisuja. Tampereen asema kansainvälisenä tieteen ja korkean osaamisen kaupunkina on vahva. </a:t>
            </a:r>
          </a:p>
        </p:txBody>
      </p:sp>
      <p:grpSp>
        <p:nvGrpSpPr>
          <p:cNvPr id="14" name="Ryhmä 13">
            <a:extLst>
              <a:ext uri="{FF2B5EF4-FFF2-40B4-BE49-F238E27FC236}">
                <a16:creationId xmlns:a16="http://schemas.microsoft.com/office/drawing/2014/main" id="{6B2E25A5-19CD-7451-059E-0DF84756FDE7}"/>
              </a:ext>
              <a:ext uri="{C183D7F6-B498-43B3-948B-1728B52AA6E4}">
                <adec:decorative xmlns:adec="http://schemas.microsoft.com/office/drawing/2017/decorative" val="1"/>
              </a:ext>
            </a:extLst>
          </p:cNvPr>
          <p:cNvGrpSpPr/>
          <p:nvPr/>
        </p:nvGrpSpPr>
        <p:grpSpPr>
          <a:xfrm>
            <a:off x="2305742" y="5416863"/>
            <a:ext cx="7043560" cy="1101073"/>
            <a:chOff x="1962842" y="5702364"/>
            <a:chExt cx="7043560" cy="1101073"/>
          </a:xfrm>
        </p:grpSpPr>
        <p:pic>
          <p:nvPicPr>
            <p:cNvPr id="23" name="Kuva 22" descr="Kestävän kehityksen tavoite 3: Terveyttä ja hyvinvointia.">
              <a:extLst>
                <a:ext uri="{FF2B5EF4-FFF2-40B4-BE49-F238E27FC236}">
                  <a16:creationId xmlns:a16="http://schemas.microsoft.com/office/drawing/2014/main" id="{426FB120-89E7-E004-6534-390A03E0479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2842" y="5962591"/>
              <a:ext cx="593559" cy="594923"/>
            </a:xfrm>
            <a:prstGeom prst="rect">
              <a:avLst/>
            </a:prstGeom>
          </p:spPr>
        </p:pic>
        <p:pic>
          <p:nvPicPr>
            <p:cNvPr id="15" name="Kuva 14" descr="Kestävän kehityksen tavoite 4: Hyvä koulutus">
              <a:extLst>
                <a:ext uri="{FF2B5EF4-FFF2-40B4-BE49-F238E27FC236}">
                  <a16:creationId xmlns:a16="http://schemas.microsoft.com/office/drawing/2014/main" id="{0E2ACC1C-3BEE-E2B5-DEB8-D652EC9662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82087" y="5967924"/>
              <a:ext cx="594922" cy="594922"/>
            </a:xfrm>
            <a:prstGeom prst="rect">
              <a:avLst/>
            </a:prstGeom>
          </p:spPr>
        </p:pic>
        <p:pic>
          <p:nvPicPr>
            <p:cNvPr id="21" name="Kuva 20" descr="Kestävän kehityksen tavoite 8: Ihmisarvoista työtä ja talouskasvua">
              <a:extLst>
                <a:ext uri="{FF2B5EF4-FFF2-40B4-BE49-F238E27FC236}">
                  <a16:creationId xmlns:a16="http://schemas.microsoft.com/office/drawing/2014/main" id="{77AD930C-EAEE-2A2F-6253-B9459A520EA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69966" y="5962591"/>
              <a:ext cx="589440" cy="594923"/>
            </a:xfrm>
            <a:prstGeom prst="rect">
              <a:avLst/>
            </a:prstGeom>
          </p:spPr>
        </p:pic>
        <p:pic>
          <p:nvPicPr>
            <p:cNvPr id="22" name="Kuva 21" descr="Kestävän kehityksen tavoite 9: Kestävää teollisuutta, innovaatioita ja infrastruktuureja">
              <a:extLst>
                <a:ext uri="{FF2B5EF4-FFF2-40B4-BE49-F238E27FC236}">
                  <a16:creationId xmlns:a16="http://schemas.microsoft.com/office/drawing/2014/main" id="{A6648A00-2398-86F8-DCCF-30E3CE91578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93723" y="5962591"/>
              <a:ext cx="596759" cy="594923"/>
            </a:xfrm>
            <a:prstGeom prst="rect">
              <a:avLst/>
            </a:prstGeom>
          </p:spPr>
        </p:pic>
        <p:pic>
          <p:nvPicPr>
            <p:cNvPr id="24" name="Kuva 23" descr="Kestävän kehityksen tavoite 10: Eriarvoisuuden vähentäminen">
              <a:extLst>
                <a:ext uri="{FF2B5EF4-FFF2-40B4-BE49-F238E27FC236}">
                  <a16:creationId xmlns:a16="http://schemas.microsoft.com/office/drawing/2014/main" id="{205CE44F-3C53-E397-5B8D-183178B18B7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77265" y="5702364"/>
              <a:ext cx="850828" cy="1101073"/>
            </a:xfrm>
            <a:prstGeom prst="rect">
              <a:avLst/>
            </a:prstGeom>
          </p:spPr>
        </p:pic>
        <p:pic>
          <p:nvPicPr>
            <p:cNvPr id="16" name="Kuva 15" descr="Kestävän kehityksen tavoite 11: Kestävät kaupungit ja yhteisöt">
              <a:extLst>
                <a:ext uri="{FF2B5EF4-FFF2-40B4-BE49-F238E27FC236}">
                  <a16:creationId xmlns:a16="http://schemas.microsoft.com/office/drawing/2014/main" id="{1489102D-24DE-088E-8C19-C601A87BCA0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38094" y="5955440"/>
              <a:ext cx="594922" cy="594922"/>
            </a:xfrm>
            <a:prstGeom prst="rect">
              <a:avLst/>
            </a:prstGeom>
          </p:spPr>
        </p:pic>
        <p:pic>
          <p:nvPicPr>
            <p:cNvPr id="17" name="Kuva 16" descr="Kestävän kehityksen tavoite 12: Vastuullista kuluttamista">
              <a:extLst>
                <a:ext uri="{FF2B5EF4-FFF2-40B4-BE49-F238E27FC236}">
                  <a16:creationId xmlns:a16="http://schemas.microsoft.com/office/drawing/2014/main" id="{8E64A027-4CEE-9DA3-5CCB-DBDDCB9C58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265328" y="5955440"/>
              <a:ext cx="594922" cy="594922"/>
            </a:xfrm>
            <a:prstGeom prst="rect">
              <a:avLst/>
            </a:prstGeom>
          </p:spPr>
        </p:pic>
        <p:pic>
          <p:nvPicPr>
            <p:cNvPr id="18" name="Kuva 17" descr="Kestävän kehityksen tavoite 13: Ilmastotekoja">
              <a:extLst>
                <a:ext uri="{FF2B5EF4-FFF2-40B4-BE49-F238E27FC236}">
                  <a16:creationId xmlns:a16="http://schemas.microsoft.com/office/drawing/2014/main" id="{00093EA0-5C59-DF9F-752F-241E13D64F7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988143" y="5955440"/>
              <a:ext cx="594922" cy="594922"/>
            </a:xfrm>
            <a:prstGeom prst="rect">
              <a:avLst/>
            </a:prstGeom>
          </p:spPr>
        </p:pic>
        <p:pic>
          <p:nvPicPr>
            <p:cNvPr id="19" name="Kuva 18" descr="Kestävän kehityksen tavoite 15: Maanpäällinen elämä">
              <a:extLst>
                <a:ext uri="{FF2B5EF4-FFF2-40B4-BE49-F238E27FC236}">
                  <a16:creationId xmlns:a16="http://schemas.microsoft.com/office/drawing/2014/main" id="{D6188C21-D8EB-F793-143F-F58BDEBD76D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94543" y="5955440"/>
              <a:ext cx="594922" cy="594922"/>
            </a:xfrm>
            <a:prstGeom prst="rect">
              <a:avLst/>
            </a:prstGeom>
          </p:spPr>
        </p:pic>
        <p:pic>
          <p:nvPicPr>
            <p:cNvPr id="20" name="Kuva 19" descr="Kestävän kehityksen tavoite 3: Yhteistyö ja kumppanuus">
              <a:extLst>
                <a:ext uri="{FF2B5EF4-FFF2-40B4-BE49-F238E27FC236}">
                  <a16:creationId xmlns:a16="http://schemas.microsoft.com/office/drawing/2014/main" id="{E5D3D171-DB1E-E83F-928E-CE1C324BACD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411480" y="5955440"/>
              <a:ext cx="594922" cy="594922"/>
            </a:xfrm>
            <a:prstGeom prst="rect">
              <a:avLst/>
            </a:prstGeom>
          </p:spPr>
        </p:pic>
      </p:grpSp>
      <p:pic>
        <p:nvPicPr>
          <p:cNvPr id="25" name="Kuva 24">
            <a:extLst>
              <a:ext uri="{FF2B5EF4-FFF2-40B4-BE49-F238E27FC236}">
                <a16:creationId xmlns:a16="http://schemas.microsoft.com/office/drawing/2014/main" id="{BB3EB595-4043-0EB0-E02C-96B883479D07}"/>
              </a:ext>
              <a:ext uri="{C183D7F6-B498-43B3-948B-1728B52AA6E4}">
                <adec:decorative xmlns:adec="http://schemas.microsoft.com/office/drawing/2017/decorative" val="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549376" y="5607450"/>
            <a:ext cx="1689402" cy="689913"/>
          </a:xfrm>
          <a:prstGeom prst="rect">
            <a:avLst/>
          </a:prstGeom>
        </p:spPr>
      </p:pic>
      <p:pic>
        <p:nvPicPr>
          <p:cNvPr id="29" name="Kuva 28">
            <a:extLst>
              <a:ext uri="{FF2B5EF4-FFF2-40B4-BE49-F238E27FC236}">
                <a16:creationId xmlns:a16="http://schemas.microsoft.com/office/drawing/2014/main" id="{10A75AD2-21F9-DC54-0EAF-AB833D3F318F}"/>
              </a:ex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Tree>
    <p:extLst>
      <p:ext uri="{BB962C8B-B14F-4D97-AF65-F5344CB8AC3E}">
        <p14:creationId xmlns:p14="http://schemas.microsoft.com/office/powerpoint/2010/main" val="3047276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7" name="Kuva 46">
            <a:extLst>
              <a:ext uri="{FF2B5EF4-FFF2-40B4-BE49-F238E27FC236}">
                <a16:creationId xmlns:a16="http://schemas.microsoft.com/office/drawing/2014/main" id="{314450B8-A118-6D13-082F-4F3EA9D94F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a:stretch/>
        </p:blipFill>
        <p:spPr>
          <a:xfrm>
            <a:off x="0" y="0"/>
            <a:ext cx="12189880" cy="6858000"/>
          </a:xfrm>
          <a:prstGeom prst="rect">
            <a:avLst/>
          </a:prstGeom>
          <a:effectLst/>
        </p:spPr>
      </p:pic>
      <p:sp>
        <p:nvSpPr>
          <p:cNvPr id="15" name="Suorakulmio 13">
            <a:extLst>
              <a:ext uri="{FF2B5EF4-FFF2-40B4-BE49-F238E27FC236}">
                <a16:creationId xmlns:a16="http://schemas.microsoft.com/office/drawing/2014/main" id="{45F086C4-6566-A915-9708-4CF30335AB55}"/>
              </a:ext>
              <a:ext uri="{C183D7F6-B498-43B3-948B-1728B52AA6E4}">
                <adec:decorative xmlns:adec="http://schemas.microsoft.com/office/drawing/2017/decorative" val="1"/>
              </a:ext>
            </a:extLst>
          </p:cNvPr>
          <p:cNvSpPr>
            <a:spLocks/>
          </p:cNvSpPr>
          <p:nvPr/>
        </p:nvSpPr>
        <p:spPr>
          <a:xfrm>
            <a:off x="0" y="5127674"/>
            <a:ext cx="12192000" cy="1730325"/>
          </a:xfrm>
          <a:prstGeom prst="rect">
            <a:avLst/>
          </a:prstGeom>
          <a:solidFill>
            <a:schemeClr val="tx2">
              <a:lumMod val="75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Suorakulmio 13">
            <a:extLst>
              <a:ext uri="{FF2B5EF4-FFF2-40B4-BE49-F238E27FC236}">
                <a16:creationId xmlns:a16="http://schemas.microsoft.com/office/drawing/2014/main" id="{20B967AD-65E5-2675-9AE2-4476D8FB9C18}"/>
              </a:ext>
              <a:ext uri="{C183D7F6-B498-43B3-948B-1728B52AA6E4}">
                <adec:decorative xmlns:adec="http://schemas.microsoft.com/office/drawing/2017/decorative" val="1"/>
              </a:ext>
            </a:extLst>
          </p:cNvPr>
          <p:cNvSpPr>
            <a:spLocks/>
          </p:cNvSpPr>
          <p:nvPr/>
        </p:nvSpPr>
        <p:spPr>
          <a:xfrm>
            <a:off x="0" y="2387600"/>
            <a:ext cx="12192000" cy="2753360"/>
          </a:xfrm>
          <a:prstGeom prst="rect">
            <a:avLst/>
          </a:prstGeom>
          <a:solidFill>
            <a:schemeClr val="tx2">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17AAEACE-D18C-5992-A432-1520BFAC9F35}"/>
              </a:ext>
            </a:extLst>
          </p:cNvPr>
          <p:cNvSpPr>
            <a:spLocks noGrp="1" noRot="1" noMove="1" noResize="1" noEditPoints="1" noAdjustHandles="1" noChangeArrowheads="1" noChangeShapeType="1"/>
          </p:cNvSpPr>
          <p:nvPr>
            <p:ph type="title"/>
          </p:nvPr>
        </p:nvSpPr>
        <p:spPr>
          <a:xfrm>
            <a:off x="838200" y="843427"/>
            <a:ext cx="10515600" cy="1325563"/>
          </a:xfrm>
          <a:noFill/>
          <a:effectLst>
            <a:glow rad="411023">
              <a:schemeClr val="tx1">
                <a:alpha val="40000"/>
              </a:schemeClr>
            </a:glow>
          </a:effectLst>
        </p:spPr>
        <p:txBody>
          <a:bodyPr>
            <a:noAutofit/>
          </a:bodyPr>
          <a:lstStyle/>
          <a:p>
            <a:pPr algn="ctr"/>
            <a:r>
              <a:rPr lang="fi-FI" sz="6600">
                <a:solidFill>
                  <a:schemeClr val="bg1"/>
                </a:solidFill>
                <a:effectLst>
                  <a:glow rad="412056">
                    <a:schemeClr val="tx1">
                      <a:alpha val="13000"/>
                    </a:schemeClr>
                  </a:glow>
                  <a:outerShdw blurRad="50800" dist="38100" dir="2700000" algn="tl" rotWithShape="0">
                    <a:prstClr val="black">
                      <a:alpha val="47033"/>
                    </a:prstClr>
                  </a:outerShdw>
                </a:effectLst>
                <a:latin typeface="Montserrat Black" pitchFamily="2" charset="77"/>
              </a:rPr>
              <a:t>ME TAMPERELAISET</a:t>
            </a:r>
          </a:p>
        </p:txBody>
      </p:sp>
      <p:sp>
        <p:nvSpPr>
          <p:cNvPr id="4" name="Dian numeron paikkamerkki 3">
            <a:extLst>
              <a:ext uri="{FF2B5EF4-FFF2-40B4-BE49-F238E27FC236}">
                <a16:creationId xmlns:a16="http://schemas.microsoft.com/office/drawing/2014/main" id="{28DEAB72-D251-7C9D-D488-7901AA2AF343}"/>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dirty="0" smtClean="0">
                <a:solidFill>
                  <a:schemeClr val="bg1"/>
                </a:solidFill>
              </a:rPr>
              <a:t>9</a:t>
            </a:fld>
            <a:endParaRPr lang="fi-FI">
              <a:solidFill>
                <a:schemeClr val="bg1"/>
              </a:solidFill>
            </a:endParaRPr>
          </a:p>
        </p:txBody>
      </p:sp>
      <p:sp>
        <p:nvSpPr>
          <p:cNvPr id="6" name="Tekstiruutu 24">
            <a:extLst>
              <a:ext uri="{FF2B5EF4-FFF2-40B4-BE49-F238E27FC236}">
                <a16:creationId xmlns:a16="http://schemas.microsoft.com/office/drawing/2014/main" id="{3D4C7D83-E97C-F9FE-BDFD-3B4240E5E79C}"/>
              </a:ext>
              <a:ext uri="{C183D7F6-B498-43B3-948B-1728B52AA6E4}">
                <adec:decorative xmlns:adec="http://schemas.microsoft.com/office/drawing/2017/decorative" val="1"/>
              </a:ext>
            </a:extLst>
          </p:cNvPr>
          <p:cNvSpPr txBox="1">
            <a:spLocks noChangeArrowheads="1"/>
          </p:cNvSpPr>
          <p:nvPr/>
        </p:nvSpPr>
        <p:spPr bwMode="auto">
          <a:xfrm>
            <a:off x="6950684" y="6403643"/>
            <a:ext cx="2941462" cy="321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algn="r" eaLnBrk="1" hangingPunct="1">
              <a:spcBef>
                <a:spcPct val="0"/>
              </a:spcBef>
              <a:buClrTx/>
              <a:buFontTx/>
              <a:buNone/>
            </a:pPr>
            <a:r>
              <a:rPr lang="en-GB" altLang="fi-FI" sz="1200">
                <a:solidFill>
                  <a:schemeClr val="bg1"/>
                </a:solidFill>
              </a:rPr>
              <a:t>Kuva: Visit Tampere / Laura Vanzo</a:t>
            </a:r>
            <a:r>
              <a:rPr lang="fi-FI" altLang="fi-FI" sz="1200">
                <a:solidFill>
                  <a:schemeClr val="bg1"/>
                </a:solidFill>
              </a:rPr>
              <a:t> </a:t>
            </a:r>
          </a:p>
        </p:txBody>
      </p:sp>
      <p:sp>
        <p:nvSpPr>
          <p:cNvPr id="10" name="Suorakulmio 9">
            <a:extLst>
              <a:ext uri="{FF2B5EF4-FFF2-40B4-BE49-F238E27FC236}">
                <a16:creationId xmlns:a16="http://schemas.microsoft.com/office/drawing/2014/main" id="{580DB2A2-4ABE-87CF-5BAE-A6EE5B6A2AFC}"/>
              </a:ext>
            </a:extLst>
          </p:cNvPr>
          <p:cNvSpPr/>
          <p:nvPr/>
        </p:nvSpPr>
        <p:spPr>
          <a:xfrm>
            <a:off x="1239378" y="5824606"/>
            <a:ext cx="3350726" cy="744494"/>
          </a:xfrm>
          <a:prstGeom prst="rect">
            <a:avLst/>
          </a:prstGeom>
          <a:noFill/>
        </p:spPr>
        <p:txBody>
          <a:bodyPr wrap="square" lIns="91440" tIns="45720" rIns="91440" bIns="45720" anchor="t" anchorCtr="0">
            <a:noAutofit/>
          </a:bodyPr>
          <a:lstStyle/>
          <a:p>
            <a:pPr algn="ctr"/>
            <a:r>
              <a:rPr lang="fi-FI" sz="1600" b="1">
                <a:solidFill>
                  <a:schemeClr val="bg1"/>
                </a:solidFill>
                <a:latin typeface="Montserrat" pitchFamily="2" charset="77"/>
              </a:rPr>
              <a:t>260 319 </a:t>
            </a:r>
            <a:r>
              <a:rPr lang="fi-FI" b="1">
                <a:solidFill>
                  <a:schemeClr val="bg1"/>
                </a:solidFill>
                <a:latin typeface="Montserrat" pitchFamily="2" charset="77"/>
              </a:rPr>
              <a:t>asukasta</a:t>
            </a:r>
          </a:p>
        </p:txBody>
      </p:sp>
      <p:sp>
        <p:nvSpPr>
          <p:cNvPr id="46" name="Suorakulmio 45">
            <a:extLst>
              <a:ext uri="{FF2B5EF4-FFF2-40B4-BE49-F238E27FC236}">
                <a16:creationId xmlns:a16="http://schemas.microsoft.com/office/drawing/2014/main" id="{8460BDB1-4ACA-2977-60E1-3D4C4107B4A7}"/>
              </a:ext>
            </a:extLst>
          </p:cNvPr>
          <p:cNvSpPr/>
          <p:nvPr/>
        </p:nvSpPr>
        <p:spPr>
          <a:xfrm>
            <a:off x="1228955" y="6161041"/>
            <a:ext cx="3350726" cy="644092"/>
          </a:xfrm>
          <a:prstGeom prst="rect">
            <a:avLst/>
          </a:prstGeom>
        </p:spPr>
        <p:txBody>
          <a:bodyPr wrap="square" lIns="91440" tIns="45720" rIns="91440" bIns="45720" anchor="t" anchorCtr="0">
            <a:noAutofit/>
          </a:bodyPr>
          <a:lstStyle/>
          <a:p>
            <a:pPr algn="ctr"/>
            <a:r>
              <a:rPr lang="fi-FI" b="1">
                <a:solidFill>
                  <a:srgbClr val="5BCBEB"/>
                </a:solidFill>
                <a:latin typeface="Montserrat" pitchFamily="2" charset="77"/>
              </a:rPr>
              <a:t> 274 036 v. 2033</a:t>
            </a:r>
          </a:p>
        </p:txBody>
      </p:sp>
      <p:sp>
        <p:nvSpPr>
          <p:cNvPr id="42" name="Kaari 41">
            <a:extLst>
              <a:ext uri="{FF2B5EF4-FFF2-40B4-BE49-F238E27FC236}">
                <a16:creationId xmlns:a16="http://schemas.microsoft.com/office/drawing/2014/main" id="{1C43B63C-AE98-BA29-8007-84834E6BAE15}"/>
              </a:ext>
              <a:ext uri="{C183D7F6-B498-43B3-948B-1728B52AA6E4}">
                <adec:decorative xmlns:adec="http://schemas.microsoft.com/office/drawing/2017/decorative" val="1"/>
              </a:ext>
            </a:extLst>
          </p:cNvPr>
          <p:cNvSpPr/>
          <p:nvPr/>
        </p:nvSpPr>
        <p:spPr>
          <a:xfrm rot="18109049" flipH="1">
            <a:off x="1424024" y="4356905"/>
            <a:ext cx="2157725" cy="2157725"/>
          </a:xfrm>
          <a:prstGeom prst="arc">
            <a:avLst/>
          </a:prstGeom>
          <a:ln w="38100">
            <a:solidFill>
              <a:srgbClr val="5BCBEB"/>
            </a:solidFill>
            <a:prstDash val="sysDash"/>
            <a:headEnd type="triangle"/>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p>
        </p:txBody>
      </p:sp>
      <p:sp>
        <p:nvSpPr>
          <p:cNvPr id="22" name="Saman puolen kulmista pyöristetty suorakulmio 21">
            <a:extLst>
              <a:ext uri="{FF2B5EF4-FFF2-40B4-BE49-F238E27FC236}">
                <a16:creationId xmlns:a16="http://schemas.microsoft.com/office/drawing/2014/main" id="{96817E2F-9A38-A981-8D14-C8ACC51C8AE6}"/>
              </a:ext>
              <a:ext uri="{C183D7F6-B498-43B3-948B-1728B52AA6E4}">
                <adec:decorative xmlns:adec="http://schemas.microsoft.com/office/drawing/2017/decorative" val="1"/>
              </a:ext>
            </a:extLst>
          </p:cNvPr>
          <p:cNvSpPr/>
          <p:nvPr/>
        </p:nvSpPr>
        <p:spPr>
          <a:xfrm>
            <a:off x="4639175" y="3881025"/>
            <a:ext cx="722775" cy="1284933"/>
          </a:xfrm>
          <a:prstGeom prst="round2SameRect">
            <a:avLst>
              <a:gd name="adj1" fmla="val 3927"/>
              <a:gd name="adj2" fmla="val 0"/>
            </a:avLst>
          </a:prstGeom>
          <a:solidFill>
            <a:schemeClr val="tx2">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23" name="Suorakulmio 22">
            <a:extLst>
              <a:ext uri="{FF2B5EF4-FFF2-40B4-BE49-F238E27FC236}">
                <a16:creationId xmlns:a16="http://schemas.microsoft.com/office/drawing/2014/main" id="{C569A887-112E-2564-28F9-228CE678B19C}"/>
              </a:ext>
            </a:extLst>
          </p:cNvPr>
          <p:cNvSpPr/>
          <p:nvPr/>
        </p:nvSpPr>
        <p:spPr>
          <a:xfrm>
            <a:off x="4558865" y="3967496"/>
            <a:ext cx="910162" cy="625948"/>
          </a:xfrm>
          <a:prstGeom prst="rect">
            <a:avLst/>
          </a:prstGeom>
          <a:noFill/>
        </p:spPr>
        <p:txBody>
          <a:bodyPr wrap="square" lIns="91440" tIns="45720" rIns="91440" bIns="45720" anchor="t">
            <a:noAutofit/>
          </a:bodyPr>
          <a:lstStyle/>
          <a:p>
            <a:pPr algn="ctr"/>
            <a:r>
              <a:rPr lang="fi-FI" sz="1400" b="1">
                <a:solidFill>
                  <a:schemeClr val="bg1"/>
                </a:solidFill>
                <a:latin typeface="Montserrat" pitchFamily="2" charset="77"/>
              </a:rPr>
              <a:t>45 500</a:t>
            </a:r>
          </a:p>
        </p:txBody>
      </p:sp>
      <p:sp>
        <p:nvSpPr>
          <p:cNvPr id="25" name="Saman puolen kulmista pyöristetty suorakulmio 24">
            <a:extLst>
              <a:ext uri="{FF2B5EF4-FFF2-40B4-BE49-F238E27FC236}">
                <a16:creationId xmlns:a16="http://schemas.microsoft.com/office/drawing/2014/main" id="{259BC972-976B-72E7-9D41-9A8171F79A2E}"/>
              </a:ext>
              <a:ext uri="{C183D7F6-B498-43B3-948B-1728B52AA6E4}">
                <adec:decorative xmlns:adec="http://schemas.microsoft.com/office/drawing/2017/decorative" val="1"/>
              </a:ext>
            </a:extLst>
          </p:cNvPr>
          <p:cNvSpPr/>
          <p:nvPr/>
        </p:nvSpPr>
        <p:spPr>
          <a:xfrm>
            <a:off x="5528723" y="2394114"/>
            <a:ext cx="722775" cy="2792945"/>
          </a:xfrm>
          <a:prstGeom prst="round2SameRect">
            <a:avLst>
              <a:gd name="adj1" fmla="val 2866"/>
              <a:gd name="adj2" fmla="val 0"/>
            </a:avLst>
          </a:prstGeom>
          <a:solidFill>
            <a:schemeClr val="tx2">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26" name="Suorakulmio 25">
            <a:extLst>
              <a:ext uri="{FF2B5EF4-FFF2-40B4-BE49-F238E27FC236}">
                <a16:creationId xmlns:a16="http://schemas.microsoft.com/office/drawing/2014/main" id="{43941F11-17D8-0589-A35D-0F03382DEFE0}"/>
              </a:ext>
            </a:extLst>
          </p:cNvPr>
          <p:cNvSpPr/>
          <p:nvPr/>
        </p:nvSpPr>
        <p:spPr>
          <a:xfrm>
            <a:off x="5424411" y="2533821"/>
            <a:ext cx="945854" cy="625948"/>
          </a:xfrm>
          <a:prstGeom prst="rect">
            <a:avLst/>
          </a:prstGeom>
          <a:noFill/>
        </p:spPr>
        <p:txBody>
          <a:bodyPr wrap="square" lIns="91440" tIns="45720" rIns="91440" bIns="45720" anchor="t">
            <a:noAutofit/>
          </a:bodyPr>
          <a:lstStyle/>
          <a:p>
            <a:pPr algn="ctr"/>
            <a:r>
              <a:rPr lang="fi-FI" sz="1400" b="1">
                <a:solidFill>
                  <a:schemeClr val="bg1"/>
                </a:solidFill>
                <a:latin typeface="Montserrat" pitchFamily="2" charset="77"/>
              </a:rPr>
              <a:t>94 400</a:t>
            </a:r>
          </a:p>
        </p:txBody>
      </p:sp>
      <p:sp>
        <p:nvSpPr>
          <p:cNvPr id="28" name="Saman puolen kulmista pyöristetty suorakulmio 27">
            <a:extLst>
              <a:ext uri="{FF2B5EF4-FFF2-40B4-BE49-F238E27FC236}">
                <a16:creationId xmlns:a16="http://schemas.microsoft.com/office/drawing/2014/main" id="{FD15A0E9-A1E4-1959-0B3D-B76082D66D6F}"/>
              </a:ext>
              <a:ext uri="{C183D7F6-B498-43B3-948B-1728B52AA6E4}">
                <adec:decorative xmlns:adec="http://schemas.microsoft.com/office/drawing/2017/decorative" val="1"/>
              </a:ext>
            </a:extLst>
          </p:cNvPr>
          <p:cNvSpPr/>
          <p:nvPr/>
        </p:nvSpPr>
        <p:spPr>
          <a:xfrm>
            <a:off x="7349263" y="3741509"/>
            <a:ext cx="722775" cy="1454473"/>
          </a:xfrm>
          <a:prstGeom prst="round2SameRect">
            <a:avLst>
              <a:gd name="adj1" fmla="val 6316"/>
              <a:gd name="adj2" fmla="val 0"/>
            </a:avLst>
          </a:prstGeom>
          <a:solidFill>
            <a:schemeClr val="tx2">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29" name="Suorakulmio 28">
            <a:extLst>
              <a:ext uri="{FF2B5EF4-FFF2-40B4-BE49-F238E27FC236}">
                <a16:creationId xmlns:a16="http://schemas.microsoft.com/office/drawing/2014/main" id="{9135814E-BE81-FC87-C88C-5F1D7728BD35}"/>
              </a:ext>
            </a:extLst>
          </p:cNvPr>
          <p:cNvSpPr/>
          <p:nvPr/>
        </p:nvSpPr>
        <p:spPr>
          <a:xfrm>
            <a:off x="7298273" y="3813798"/>
            <a:ext cx="892315" cy="625948"/>
          </a:xfrm>
          <a:prstGeom prst="rect">
            <a:avLst/>
          </a:prstGeom>
          <a:noFill/>
        </p:spPr>
        <p:txBody>
          <a:bodyPr wrap="square" lIns="91440" tIns="45720" rIns="91440" bIns="45720" anchor="t">
            <a:noAutofit/>
          </a:bodyPr>
          <a:lstStyle/>
          <a:p>
            <a:pPr algn="ctr"/>
            <a:r>
              <a:rPr lang="fi-FI" sz="1400" b="1">
                <a:solidFill>
                  <a:schemeClr val="bg1"/>
                </a:solidFill>
                <a:latin typeface="Montserrat" pitchFamily="2" charset="77"/>
              </a:rPr>
              <a:t>49 200</a:t>
            </a:r>
          </a:p>
        </p:txBody>
      </p:sp>
      <p:sp>
        <p:nvSpPr>
          <p:cNvPr id="31" name="Saman puolen kulmista pyöristetty suorakulmio 30">
            <a:extLst>
              <a:ext uri="{FF2B5EF4-FFF2-40B4-BE49-F238E27FC236}">
                <a16:creationId xmlns:a16="http://schemas.microsoft.com/office/drawing/2014/main" id="{EE420162-DEA1-29A8-D7C7-04CA105DD88A}"/>
              </a:ext>
              <a:ext uri="{C183D7F6-B498-43B3-948B-1728B52AA6E4}">
                <adec:decorative xmlns:adec="http://schemas.microsoft.com/office/drawing/2017/decorative" val="1"/>
              </a:ext>
            </a:extLst>
          </p:cNvPr>
          <p:cNvSpPr/>
          <p:nvPr/>
        </p:nvSpPr>
        <p:spPr>
          <a:xfrm>
            <a:off x="6456829" y="3107966"/>
            <a:ext cx="722775" cy="2079093"/>
          </a:xfrm>
          <a:prstGeom prst="round2SameRect">
            <a:avLst>
              <a:gd name="adj1" fmla="val 7466"/>
              <a:gd name="adj2" fmla="val 0"/>
            </a:avLst>
          </a:prstGeom>
          <a:solidFill>
            <a:schemeClr val="tx2">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32" name="Suorakulmio 59">
            <a:extLst>
              <a:ext uri="{FF2B5EF4-FFF2-40B4-BE49-F238E27FC236}">
                <a16:creationId xmlns:a16="http://schemas.microsoft.com/office/drawing/2014/main" id="{B1B0826F-8ED2-F6D2-E415-32F7D16A0009}"/>
              </a:ext>
            </a:extLst>
          </p:cNvPr>
          <p:cNvSpPr/>
          <p:nvPr/>
        </p:nvSpPr>
        <p:spPr>
          <a:xfrm>
            <a:off x="6388110" y="3184825"/>
            <a:ext cx="892316" cy="625948"/>
          </a:xfrm>
          <a:prstGeom prst="rect">
            <a:avLst/>
          </a:prstGeom>
          <a:noFill/>
        </p:spPr>
        <p:txBody>
          <a:bodyPr wrap="square" lIns="91440" tIns="45720" rIns="91440" bIns="45720" anchor="t">
            <a:noAutofit/>
          </a:bodyPr>
          <a:lstStyle/>
          <a:p>
            <a:pPr algn="ctr"/>
            <a:r>
              <a:rPr lang="fi-FI" sz="1400" b="1">
                <a:solidFill>
                  <a:schemeClr val="bg1"/>
                </a:solidFill>
                <a:latin typeface="Montserrat" pitchFamily="2" charset="77"/>
              </a:rPr>
              <a:t>71 200</a:t>
            </a:r>
          </a:p>
        </p:txBody>
      </p:sp>
      <p:pic>
        <p:nvPicPr>
          <p:cNvPr id="48" name="Kuva 47">
            <a:extLst>
              <a:ext uri="{FF2B5EF4-FFF2-40B4-BE49-F238E27FC236}">
                <a16:creationId xmlns:a16="http://schemas.microsoft.com/office/drawing/2014/main" id="{1EA8C5E2-3C61-D1D9-E166-5BE97856AD8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49" name="Kuva 48">
            <a:extLst>
              <a:ext uri="{FF2B5EF4-FFF2-40B4-BE49-F238E27FC236}">
                <a16:creationId xmlns:a16="http://schemas.microsoft.com/office/drawing/2014/main" id="{C95D5174-EC54-D388-09DE-919B533216F8}"/>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6112" y="6392464"/>
            <a:ext cx="1238935" cy="311634"/>
          </a:xfrm>
          <a:prstGeom prst="rect">
            <a:avLst/>
          </a:prstGeom>
        </p:spPr>
      </p:pic>
      <p:grpSp>
        <p:nvGrpSpPr>
          <p:cNvPr id="56" name="Ryhmä 55">
            <a:extLst>
              <a:ext uri="{FF2B5EF4-FFF2-40B4-BE49-F238E27FC236}">
                <a16:creationId xmlns:a16="http://schemas.microsoft.com/office/drawing/2014/main" id="{1569B420-A930-D912-4910-E6DEFE1AF165}"/>
              </a:ext>
              <a:ext uri="{C183D7F6-B498-43B3-948B-1728B52AA6E4}">
                <adec:decorative xmlns:adec="http://schemas.microsoft.com/office/drawing/2017/decorative" val="1"/>
              </a:ext>
            </a:extLst>
          </p:cNvPr>
          <p:cNvGrpSpPr/>
          <p:nvPr/>
        </p:nvGrpSpPr>
        <p:grpSpPr>
          <a:xfrm>
            <a:off x="4369701" y="5162707"/>
            <a:ext cx="3959123" cy="783515"/>
            <a:chOff x="4615938" y="4837743"/>
            <a:chExt cx="3959123" cy="783515"/>
          </a:xfrm>
          <a:noFill/>
        </p:grpSpPr>
        <p:sp>
          <p:nvSpPr>
            <p:cNvPr id="54" name="Suorakulmio 53">
              <a:extLst>
                <a:ext uri="{FF2B5EF4-FFF2-40B4-BE49-F238E27FC236}">
                  <a16:creationId xmlns:a16="http://schemas.microsoft.com/office/drawing/2014/main" id="{1D8E9D77-7EDE-C1F7-FE64-3A52FF647728}"/>
                </a:ext>
              </a:extLst>
            </p:cNvPr>
            <p:cNvSpPr/>
            <p:nvPr/>
          </p:nvSpPr>
          <p:spPr>
            <a:xfrm>
              <a:off x="4615938" y="4837743"/>
              <a:ext cx="3959123" cy="7624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4" name="Suorakulmio 33">
              <a:extLst>
                <a:ext uri="{FF2B5EF4-FFF2-40B4-BE49-F238E27FC236}">
                  <a16:creationId xmlns:a16="http://schemas.microsoft.com/office/drawing/2014/main" id="{4B29D829-5188-105E-4000-17EC3DB4E88E}"/>
                </a:ext>
              </a:extLst>
            </p:cNvPr>
            <p:cNvSpPr/>
            <p:nvPr/>
          </p:nvSpPr>
          <p:spPr>
            <a:xfrm>
              <a:off x="4659266" y="5216196"/>
              <a:ext cx="3595090" cy="405062"/>
            </a:xfrm>
            <a:prstGeom prst="rect">
              <a:avLst/>
            </a:prstGeom>
            <a:grpFill/>
            <a:effectLst/>
          </p:spPr>
          <p:txBody>
            <a:bodyPr wrap="square" anchor="t" anchorCtr="0">
              <a:noAutofit/>
            </a:bodyPr>
            <a:lstStyle/>
            <a:p>
              <a:pPr algn="ctr"/>
              <a:r>
                <a:rPr lang="fi-FI" sz="1100" b="1">
                  <a:solidFill>
                    <a:schemeClr val="bg1"/>
                  </a:solidFill>
                  <a:latin typeface="Montserrat" pitchFamily="2" charset="77"/>
                </a:rPr>
                <a:t>Väestö</a:t>
              </a:r>
              <a:r>
                <a:rPr lang="fi-FI" sz="1100" b="1">
                  <a:solidFill>
                    <a:schemeClr val="bg1"/>
                  </a:solidFill>
                </a:rPr>
                <a:t> </a:t>
              </a:r>
              <a:r>
                <a:rPr lang="fi-FI" sz="1100" b="1">
                  <a:solidFill>
                    <a:schemeClr val="bg1"/>
                  </a:solidFill>
                  <a:latin typeface="Montserrat" pitchFamily="2" charset="77"/>
                </a:rPr>
                <a:t>ikäryhmittäin</a:t>
              </a:r>
            </a:p>
          </p:txBody>
        </p:sp>
        <p:sp>
          <p:nvSpPr>
            <p:cNvPr id="35" name="Suorakulmio 34">
              <a:extLst>
                <a:ext uri="{FF2B5EF4-FFF2-40B4-BE49-F238E27FC236}">
                  <a16:creationId xmlns:a16="http://schemas.microsoft.com/office/drawing/2014/main" id="{BFBC5CC9-BF8E-F64E-D10F-C30A3D407EE5}"/>
                </a:ext>
              </a:extLst>
            </p:cNvPr>
            <p:cNvSpPr/>
            <p:nvPr/>
          </p:nvSpPr>
          <p:spPr>
            <a:xfrm>
              <a:off x="4723098" y="4874318"/>
              <a:ext cx="896849" cy="625947"/>
            </a:xfrm>
            <a:prstGeom prst="rect">
              <a:avLst/>
            </a:prstGeom>
            <a:grpFill/>
            <a:effectLst/>
          </p:spPr>
          <p:txBody>
            <a:bodyPr wrap="square">
              <a:noAutofit/>
            </a:bodyPr>
            <a:lstStyle/>
            <a:p>
              <a:pPr algn="ctr"/>
              <a:r>
                <a:rPr lang="fi-FI" b="1">
                  <a:solidFill>
                    <a:schemeClr val="bg1"/>
                  </a:solidFill>
                  <a:latin typeface="Montserrat" pitchFamily="2" charset="77"/>
                </a:rPr>
                <a:t>0-19</a:t>
              </a:r>
            </a:p>
          </p:txBody>
        </p:sp>
        <p:sp>
          <p:nvSpPr>
            <p:cNvPr id="36" name="Suorakulmio 35">
              <a:extLst>
                <a:ext uri="{FF2B5EF4-FFF2-40B4-BE49-F238E27FC236}">
                  <a16:creationId xmlns:a16="http://schemas.microsoft.com/office/drawing/2014/main" id="{AE071C39-2F3D-61D3-A86F-D35831B5B008}"/>
                </a:ext>
              </a:extLst>
            </p:cNvPr>
            <p:cNvSpPr/>
            <p:nvPr/>
          </p:nvSpPr>
          <p:spPr>
            <a:xfrm>
              <a:off x="5687342" y="4874318"/>
              <a:ext cx="896849" cy="625947"/>
            </a:xfrm>
            <a:prstGeom prst="rect">
              <a:avLst/>
            </a:prstGeom>
            <a:grpFill/>
            <a:effectLst/>
          </p:spPr>
          <p:txBody>
            <a:bodyPr wrap="square">
              <a:noAutofit/>
            </a:bodyPr>
            <a:lstStyle/>
            <a:p>
              <a:pPr algn="ctr"/>
              <a:r>
                <a:rPr lang="fi-FI" b="1">
                  <a:solidFill>
                    <a:schemeClr val="bg1"/>
                  </a:solidFill>
                  <a:latin typeface="Montserrat" pitchFamily="2" charset="77"/>
                </a:rPr>
                <a:t>20-39</a:t>
              </a:r>
            </a:p>
          </p:txBody>
        </p:sp>
        <p:sp>
          <p:nvSpPr>
            <p:cNvPr id="37" name="Suorakulmio 35">
              <a:extLst>
                <a:ext uri="{FF2B5EF4-FFF2-40B4-BE49-F238E27FC236}">
                  <a16:creationId xmlns:a16="http://schemas.microsoft.com/office/drawing/2014/main" id="{4DE1854C-E99F-1D57-1571-66A595BCFD27}"/>
                </a:ext>
              </a:extLst>
            </p:cNvPr>
            <p:cNvSpPr/>
            <p:nvPr/>
          </p:nvSpPr>
          <p:spPr>
            <a:xfrm>
              <a:off x="6651586" y="4874318"/>
              <a:ext cx="896849" cy="625947"/>
            </a:xfrm>
            <a:prstGeom prst="rect">
              <a:avLst/>
            </a:prstGeom>
            <a:grpFill/>
            <a:effectLst/>
          </p:spPr>
          <p:txBody>
            <a:bodyPr wrap="square">
              <a:noAutofit/>
            </a:bodyPr>
            <a:lstStyle/>
            <a:p>
              <a:pPr algn="ctr"/>
              <a:r>
                <a:rPr lang="fi-FI" b="1">
                  <a:solidFill>
                    <a:schemeClr val="bg1"/>
                  </a:solidFill>
                  <a:latin typeface="Montserrat" pitchFamily="2" charset="77"/>
                </a:rPr>
                <a:t>40-64</a:t>
              </a:r>
            </a:p>
          </p:txBody>
        </p:sp>
        <p:sp>
          <p:nvSpPr>
            <p:cNvPr id="38" name="Suorakulmio 35">
              <a:extLst>
                <a:ext uri="{FF2B5EF4-FFF2-40B4-BE49-F238E27FC236}">
                  <a16:creationId xmlns:a16="http://schemas.microsoft.com/office/drawing/2014/main" id="{10E6E53A-3AA7-B321-4F05-D624EB474E8B}"/>
                </a:ext>
              </a:extLst>
            </p:cNvPr>
            <p:cNvSpPr/>
            <p:nvPr/>
          </p:nvSpPr>
          <p:spPr>
            <a:xfrm>
              <a:off x="7615829" y="4874318"/>
              <a:ext cx="896849" cy="625947"/>
            </a:xfrm>
            <a:prstGeom prst="rect">
              <a:avLst/>
            </a:prstGeom>
            <a:grpFill/>
            <a:effectLst/>
          </p:spPr>
          <p:txBody>
            <a:bodyPr wrap="square">
              <a:noAutofit/>
            </a:bodyPr>
            <a:lstStyle/>
            <a:p>
              <a:pPr algn="ctr"/>
              <a:r>
                <a:rPr lang="fi-FI" b="1">
                  <a:solidFill>
                    <a:schemeClr val="bg1"/>
                  </a:solidFill>
                  <a:latin typeface="Montserrat" pitchFamily="2" charset="77"/>
                </a:rPr>
                <a:t>65+</a:t>
              </a:r>
            </a:p>
          </p:txBody>
        </p:sp>
      </p:grpSp>
      <p:sp>
        <p:nvSpPr>
          <p:cNvPr id="52" name="Ellipsi 51">
            <a:extLst>
              <a:ext uri="{FF2B5EF4-FFF2-40B4-BE49-F238E27FC236}">
                <a16:creationId xmlns:a16="http://schemas.microsoft.com/office/drawing/2014/main" id="{4B0671C6-4839-CED5-7093-661319AAAE91}"/>
              </a:ext>
              <a:ext uri="{C183D7F6-B498-43B3-948B-1728B52AA6E4}">
                <adec:decorative xmlns:adec="http://schemas.microsoft.com/office/drawing/2017/decorative" val="1"/>
              </a:ext>
            </a:extLst>
          </p:cNvPr>
          <p:cNvSpPr/>
          <p:nvPr/>
        </p:nvSpPr>
        <p:spPr>
          <a:xfrm>
            <a:off x="9181514" y="2414545"/>
            <a:ext cx="1427498" cy="1427498"/>
          </a:xfrm>
          <a:prstGeom prst="ellipse">
            <a:avLst/>
          </a:prstGeom>
          <a:solidFill>
            <a:schemeClr val="tx2">
              <a:lumMod val="75000"/>
            </a:schemeClr>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Suorakulmio 39" descr="Tampereen suurin ikäryhmä on 24 v.&#10;">
            <a:extLst>
              <a:ext uri="{FF2B5EF4-FFF2-40B4-BE49-F238E27FC236}">
                <a16:creationId xmlns:a16="http://schemas.microsoft.com/office/drawing/2014/main" id="{A795EB93-7482-5B47-6801-C9ECC59FB9ED}"/>
              </a:ext>
            </a:extLst>
          </p:cNvPr>
          <p:cNvSpPr/>
          <p:nvPr/>
        </p:nvSpPr>
        <p:spPr>
          <a:xfrm>
            <a:off x="9094093" y="2607526"/>
            <a:ext cx="1637607" cy="1079772"/>
          </a:xfrm>
          <a:prstGeom prst="rect">
            <a:avLst/>
          </a:prstGeom>
        </p:spPr>
        <p:txBody>
          <a:bodyPr wrap="square">
            <a:noAutofit/>
          </a:bodyPr>
          <a:lstStyle/>
          <a:p>
            <a:pPr algn="ctr">
              <a:lnSpc>
                <a:spcPct val="90000"/>
              </a:lnSpc>
            </a:pPr>
            <a:r>
              <a:rPr lang="fi-FI" sz="1600" b="1">
                <a:solidFill>
                  <a:schemeClr val="bg1"/>
                </a:solidFill>
                <a:latin typeface="Montserrat" pitchFamily="2" charset="77"/>
              </a:rPr>
              <a:t>Suurin </a:t>
            </a:r>
            <a:br>
              <a:rPr lang="fi-FI" sz="1600" b="1">
                <a:solidFill>
                  <a:schemeClr val="bg1"/>
                </a:solidFill>
                <a:latin typeface="Montserrat" pitchFamily="2" charset="77"/>
              </a:rPr>
            </a:br>
            <a:r>
              <a:rPr lang="fi-FI" sz="1600" b="1">
                <a:solidFill>
                  <a:schemeClr val="bg1"/>
                </a:solidFill>
                <a:latin typeface="Montserrat" pitchFamily="2" charset="77"/>
              </a:rPr>
              <a:t>ikäryhmä</a:t>
            </a:r>
          </a:p>
          <a:p>
            <a:pPr algn="ctr">
              <a:lnSpc>
                <a:spcPct val="90000"/>
              </a:lnSpc>
              <a:spcBef>
                <a:spcPts val="600"/>
              </a:spcBef>
            </a:pPr>
            <a:r>
              <a:rPr lang="fi-FI" sz="1600" b="1">
                <a:solidFill>
                  <a:schemeClr val="bg1"/>
                </a:solidFill>
                <a:latin typeface="Montserrat" pitchFamily="2" charset="77"/>
              </a:rPr>
              <a:t> </a:t>
            </a:r>
            <a:r>
              <a:rPr lang="fi-FI" sz="2400" b="1">
                <a:solidFill>
                  <a:srgbClr val="5BCBEB"/>
                </a:solidFill>
                <a:latin typeface="Montserrat" pitchFamily="2" charset="77"/>
              </a:rPr>
              <a:t>25-29 v.</a:t>
            </a:r>
          </a:p>
        </p:txBody>
      </p:sp>
      <p:sp>
        <p:nvSpPr>
          <p:cNvPr id="19" name="Date Placeholder 18">
            <a:extLst>
              <a:ext uri="{FF2B5EF4-FFF2-40B4-BE49-F238E27FC236}">
                <a16:creationId xmlns:a16="http://schemas.microsoft.com/office/drawing/2014/main" id="{5BBBA6EA-B629-B520-4089-31719EFD3D81}"/>
              </a:ext>
              <a:ext uri="{C183D7F6-B498-43B3-948B-1728B52AA6E4}">
                <adec:decorative xmlns:adec="http://schemas.microsoft.com/office/drawing/2017/decorative" val="1"/>
              </a:ext>
            </a:extLst>
          </p:cNvPr>
          <p:cNvSpPr>
            <a:spLocks noGrp="1"/>
          </p:cNvSpPr>
          <p:nvPr>
            <p:ph type="dt" sz="half" idx="10"/>
          </p:nvPr>
        </p:nvSpPr>
        <p:spPr/>
        <p:txBody>
          <a:bodyPr/>
          <a:lstStyle/>
          <a:p>
            <a:fld id="{71690394-7DDB-BC43-94B8-F1636FB57770}" type="datetime1">
              <a:rPr lang="fi-FI" smtClean="0">
                <a:solidFill>
                  <a:schemeClr val="bg1"/>
                </a:solidFill>
              </a:rPr>
              <a:t>12.6.2025</a:t>
            </a:fld>
            <a:endParaRPr lang="en-FI">
              <a:solidFill>
                <a:schemeClr val="bg1"/>
              </a:solidFill>
            </a:endParaRPr>
          </a:p>
        </p:txBody>
      </p:sp>
      <p:sp>
        <p:nvSpPr>
          <p:cNvPr id="40" name="Ellipsi 51">
            <a:extLst>
              <a:ext uri="{FF2B5EF4-FFF2-40B4-BE49-F238E27FC236}">
                <a16:creationId xmlns:a16="http://schemas.microsoft.com/office/drawing/2014/main" id="{080F00C2-2C33-F447-F0AF-B03C4A48B625}"/>
              </a:ext>
              <a:ext uri="{C183D7F6-B498-43B3-948B-1728B52AA6E4}">
                <adec:decorative xmlns:adec="http://schemas.microsoft.com/office/drawing/2017/decorative" val="1"/>
              </a:ext>
            </a:extLst>
          </p:cNvPr>
          <p:cNvSpPr/>
          <p:nvPr/>
        </p:nvSpPr>
        <p:spPr>
          <a:xfrm>
            <a:off x="8583017" y="3707370"/>
            <a:ext cx="1279627" cy="1279627"/>
          </a:xfrm>
          <a:prstGeom prst="ellipse">
            <a:avLst/>
          </a:prstGeom>
          <a:solidFill>
            <a:schemeClr val="tx2">
              <a:lumMod val="75000"/>
            </a:schemeClr>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0" name="Ellipsi 51">
            <a:extLst>
              <a:ext uri="{FF2B5EF4-FFF2-40B4-BE49-F238E27FC236}">
                <a16:creationId xmlns:a16="http://schemas.microsoft.com/office/drawing/2014/main" id="{6E328F14-70B1-76F3-55A6-91DDAF5B55DD}"/>
              </a:ext>
              <a:ext uri="{C183D7F6-B498-43B3-948B-1728B52AA6E4}">
                <adec:decorative xmlns:adec="http://schemas.microsoft.com/office/drawing/2017/decorative" val="1"/>
              </a:ext>
            </a:extLst>
          </p:cNvPr>
          <p:cNvSpPr/>
          <p:nvPr/>
        </p:nvSpPr>
        <p:spPr>
          <a:xfrm>
            <a:off x="10573594" y="4069342"/>
            <a:ext cx="1376910" cy="1376910"/>
          </a:xfrm>
          <a:prstGeom prst="ellipse">
            <a:avLst/>
          </a:prstGeom>
          <a:solidFill>
            <a:schemeClr val="tx2">
              <a:lumMod val="75000"/>
            </a:schemeClr>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Suorakulmio 13">
            <a:extLst>
              <a:ext uri="{FF2B5EF4-FFF2-40B4-BE49-F238E27FC236}">
                <a16:creationId xmlns:a16="http://schemas.microsoft.com/office/drawing/2014/main" id="{09F21DF2-4898-A49F-21BA-ABE5AF1165E9}"/>
              </a:ext>
            </a:extLst>
          </p:cNvPr>
          <p:cNvSpPr/>
          <p:nvPr/>
        </p:nvSpPr>
        <p:spPr>
          <a:xfrm>
            <a:off x="8512873" y="4006625"/>
            <a:ext cx="1454728" cy="719479"/>
          </a:xfrm>
          <a:prstGeom prst="rect">
            <a:avLst/>
          </a:prstGeom>
        </p:spPr>
        <p:txBody>
          <a:bodyPr wrap="square" anchor="t" anchorCtr="0">
            <a:noAutofit/>
          </a:bodyPr>
          <a:lstStyle/>
          <a:p>
            <a:pPr algn="ctr">
              <a:lnSpc>
                <a:spcPct val="90000"/>
              </a:lnSpc>
              <a:spcBef>
                <a:spcPts val="600"/>
              </a:spcBef>
            </a:pPr>
            <a:r>
              <a:rPr lang="fi-FI" sz="1600" b="1">
                <a:solidFill>
                  <a:schemeClr val="bg1"/>
                </a:solidFill>
                <a:latin typeface="Montserrat" pitchFamily="2" charset="77"/>
              </a:rPr>
              <a:t>Keski-ikä</a:t>
            </a:r>
            <a:r>
              <a:rPr lang="fi-FI" b="1">
                <a:solidFill>
                  <a:schemeClr val="bg1"/>
                </a:solidFill>
                <a:latin typeface="Montserrat" pitchFamily="2" charset="77"/>
              </a:rPr>
              <a:t> </a:t>
            </a:r>
            <a:br>
              <a:rPr lang="fi-FI" b="1">
                <a:solidFill>
                  <a:schemeClr val="bg1"/>
                </a:solidFill>
                <a:latin typeface="Montserrat" pitchFamily="2" charset="77"/>
              </a:rPr>
            </a:br>
            <a:r>
              <a:rPr lang="fi-FI" sz="2400" b="1">
                <a:solidFill>
                  <a:srgbClr val="5BCBEB"/>
                </a:solidFill>
                <a:latin typeface="Montserrat" pitchFamily="2" charset="77"/>
              </a:rPr>
              <a:t>41,5 v.</a:t>
            </a:r>
          </a:p>
        </p:txBody>
      </p:sp>
      <p:sp>
        <p:nvSpPr>
          <p:cNvPr id="39" name="Suorakulmio 13">
            <a:extLst>
              <a:ext uri="{FF2B5EF4-FFF2-40B4-BE49-F238E27FC236}">
                <a16:creationId xmlns:a16="http://schemas.microsoft.com/office/drawing/2014/main" id="{0598F953-2755-6A96-455F-768813FF2CFA}"/>
              </a:ext>
            </a:extLst>
          </p:cNvPr>
          <p:cNvSpPr/>
          <p:nvPr/>
        </p:nvSpPr>
        <p:spPr>
          <a:xfrm>
            <a:off x="10559081" y="4382295"/>
            <a:ext cx="1454728" cy="719479"/>
          </a:xfrm>
          <a:prstGeom prst="rect">
            <a:avLst/>
          </a:prstGeom>
        </p:spPr>
        <p:txBody>
          <a:bodyPr wrap="square" anchor="t" anchorCtr="0">
            <a:noAutofit/>
          </a:bodyPr>
          <a:lstStyle/>
          <a:p>
            <a:pPr algn="ctr">
              <a:lnSpc>
                <a:spcPct val="90000"/>
              </a:lnSpc>
              <a:spcBef>
                <a:spcPts val="600"/>
              </a:spcBef>
            </a:pPr>
            <a:r>
              <a:rPr lang="fi-FI" sz="1600" b="1">
                <a:solidFill>
                  <a:schemeClr val="bg1"/>
                </a:solidFill>
                <a:latin typeface="Montserrat" pitchFamily="2" charset="77"/>
              </a:rPr>
              <a:t>Ulkomaan kansalaisia</a:t>
            </a:r>
            <a:r>
              <a:rPr lang="fi-FI" b="1">
                <a:solidFill>
                  <a:schemeClr val="bg1"/>
                </a:solidFill>
                <a:latin typeface="Montserrat" pitchFamily="2" charset="77"/>
              </a:rPr>
              <a:t> </a:t>
            </a:r>
            <a:br>
              <a:rPr lang="fi-FI" b="1">
                <a:solidFill>
                  <a:schemeClr val="bg1"/>
                </a:solidFill>
                <a:latin typeface="Montserrat" pitchFamily="2" charset="77"/>
              </a:rPr>
            </a:br>
            <a:r>
              <a:rPr lang="fi-FI" sz="2400" b="1">
                <a:solidFill>
                  <a:srgbClr val="5BCBEB"/>
                </a:solidFill>
                <a:latin typeface="Montserrat" pitchFamily="2" charset="77"/>
              </a:rPr>
              <a:t>7,5%</a:t>
            </a:r>
          </a:p>
        </p:txBody>
      </p:sp>
      <p:sp>
        <p:nvSpPr>
          <p:cNvPr id="53" name="Rectangle 52">
            <a:extLst>
              <a:ext uri="{FF2B5EF4-FFF2-40B4-BE49-F238E27FC236}">
                <a16:creationId xmlns:a16="http://schemas.microsoft.com/office/drawing/2014/main" id="{17378059-39BA-2F00-A820-3CD3BFE29F8D}"/>
              </a:ext>
              <a:ext uri="{C183D7F6-B498-43B3-948B-1728B52AA6E4}">
                <adec:decorative xmlns:adec="http://schemas.microsoft.com/office/drawing/2017/decorative" val="1"/>
              </a:ext>
            </a:extLst>
          </p:cNvPr>
          <p:cNvSpPr/>
          <p:nvPr/>
        </p:nvSpPr>
        <p:spPr>
          <a:xfrm>
            <a:off x="4410223" y="5127675"/>
            <a:ext cx="3953021" cy="77372"/>
          </a:xfrm>
          <a:prstGeom prst="rect">
            <a:avLst/>
          </a:prstGeom>
          <a:solidFill>
            <a:srgbClr val="005B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43" name="Kuva 98">
            <a:extLst>
              <a:ext uri="{FF2B5EF4-FFF2-40B4-BE49-F238E27FC236}">
                <a16:creationId xmlns:a16="http://schemas.microsoft.com/office/drawing/2014/main" id="{ACE42252-EF19-EE65-233D-0F4613DE1070}"/>
              </a:ext>
              <a:ext uri="{C183D7F6-B498-43B3-948B-1728B52AA6E4}">
                <adec:decorative xmlns:adec="http://schemas.microsoft.com/office/drawing/2017/decorative" val="1"/>
              </a:ext>
            </a:extLst>
          </p:cNvPr>
          <p:cNvSpPr/>
          <p:nvPr/>
        </p:nvSpPr>
        <p:spPr>
          <a:xfrm rot="5400000">
            <a:off x="2534214" y="2719160"/>
            <a:ext cx="698664" cy="484289"/>
          </a:xfrm>
          <a:custGeom>
            <a:avLst/>
            <a:gdLst>
              <a:gd name="connsiteX0" fmla="*/ 228626 w 838226"/>
              <a:gd name="connsiteY0" fmla="*/ 114300 h 457200"/>
              <a:gd name="connsiteX1" fmla="*/ 228626 w 838226"/>
              <a:gd name="connsiteY1" fmla="*/ 0 h 457200"/>
              <a:gd name="connsiteX2" fmla="*/ 26 w 838226"/>
              <a:gd name="connsiteY2" fmla="*/ 228600 h 457200"/>
              <a:gd name="connsiteX3" fmla="*/ 228626 w 838226"/>
              <a:gd name="connsiteY3" fmla="*/ 457200 h 457200"/>
              <a:gd name="connsiteX4" fmla="*/ 228626 w 838226"/>
              <a:gd name="connsiteY4" fmla="*/ 342900 h 457200"/>
              <a:gd name="connsiteX5" fmla="*/ 838226 w 838226"/>
              <a:gd name="connsiteY5" fmla="*/ 228600 h 457200"/>
              <a:gd name="connsiteX6" fmla="*/ 228626 w 838226"/>
              <a:gd name="connsiteY6" fmla="*/ 1143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26" h="457200">
                <a:moveTo>
                  <a:pt x="228626" y="114300"/>
                </a:moveTo>
                <a:lnTo>
                  <a:pt x="228626" y="0"/>
                </a:lnTo>
                <a:lnTo>
                  <a:pt x="26" y="228600"/>
                </a:lnTo>
                <a:cubicBezTo>
                  <a:pt x="-2831" y="228600"/>
                  <a:pt x="228626" y="457200"/>
                  <a:pt x="228626" y="457200"/>
                </a:cubicBezTo>
                <a:lnTo>
                  <a:pt x="228626" y="342900"/>
                </a:lnTo>
                <a:lnTo>
                  <a:pt x="838226" y="228600"/>
                </a:lnTo>
                <a:lnTo>
                  <a:pt x="228626" y="114300"/>
                </a:lnTo>
                <a:close/>
              </a:path>
            </a:pathLst>
          </a:custGeom>
          <a:gradFill>
            <a:gsLst>
              <a:gs pos="28000">
                <a:srgbClr val="5BCBEB"/>
              </a:gs>
              <a:gs pos="89000">
                <a:schemeClr val="accent1">
                  <a:alpha val="23298"/>
                </a:schemeClr>
              </a:gs>
            </a:gsLst>
            <a:lin ang="0" scaled="0"/>
          </a:gradFill>
          <a:ln w="9525" cap="flat">
            <a:noFill/>
            <a:prstDash val="solid"/>
            <a:miter/>
          </a:ln>
        </p:spPr>
        <p:txBody>
          <a:bodyPr rtlCol="0" anchor="ctr"/>
          <a:lstStyle/>
          <a:p>
            <a:endParaRPr lang="fi-FI"/>
          </a:p>
        </p:txBody>
      </p:sp>
      <p:sp>
        <p:nvSpPr>
          <p:cNvPr id="44" name="Kuva 98">
            <a:extLst>
              <a:ext uri="{FF2B5EF4-FFF2-40B4-BE49-F238E27FC236}">
                <a16:creationId xmlns:a16="http://schemas.microsoft.com/office/drawing/2014/main" id="{F8B80F0E-79DA-F0DE-BE52-B7643127114D}"/>
              </a:ext>
              <a:ext uri="{C183D7F6-B498-43B3-948B-1728B52AA6E4}">
                <adec:decorative xmlns:adec="http://schemas.microsoft.com/office/drawing/2017/decorative" val="1"/>
              </a:ext>
            </a:extLst>
          </p:cNvPr>
          <p:cNvSpPr/>
          <p:nvPr/>
        </p:nvSpPr>
        <p:spPr>
          <a:xfrm rot="7200000">
            <a:off x="3233807" y="2947176"/>
            <a:ext cx="698664" cy="484289"/>
          </a:xfrm>
          <a:custGeom>
            <a:avLst/>
            <a:gdLst>
              <a:gd name="connsiteX0" fmla="*/ 228626 w 838226"/>
              <a:gd name="connsiteY0" fmla="*/ 114300 h 457200"/>
              <a:gd name="connsiteX1" fmla="*/ 228626 w 838226"/>
              <a:gd name="connsiteY1" fmla="*/ 0 h 457200"/>
              <a:gd name="connsiteX2" fmla="*/ 26 w 838226"/>
              <a:gd name="connsiteY2" fmla="*/ 228600 h 457200"/>
              <a:gd name="connsiteX3" fmla="*/ 228626 w 838226"/>
              <a:gd name="connsiteY3" fmla="*/ 457200 h 457200"/>
              <a:gd name="connsiteX4" fmla="*/ 228626 w 838226"/>
              <a:gd name="connsiteY4" fmla="*/ 342900 h 457200"/>
              <a:gd name="connsiteX5" fmla="*/ 838226 w 838226"/>
              <a:gd name="connsiteY5" fmla="*/ 228600 h 457200"/>
              <a:gd name="connsiteX6" fmla="*/ 228626 w 838226"/>
              <a:gd name="connsiteY6" fmla="*/ 1143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26" h="457200">
                <a:moveTo>
                  <a:pt x="228626" y="114300"/>
                </a:moveTo>
                <a:lnTo>
                  <a:pt x="228626" y="0"/>
                </a:lnTo>
                <a:lnTo>
                  <a:pt x="26" y="228600"/>
                </a:lnTo>
                <a:cubicBezTo>
                  <a:pt x="-2831" y="228600"/>
                  <a:pt x="228626" y="457200"/>
                  <a:pt x="228626" y="457200"/>
                </a:cubicBezTo>
                <a:lnTo>
                  <a:pt x="228626" y="342900"/>
                </a:lnTo>
                <a:lnTo>
                  <a:pt x="838226" y="228600"/>
                </a:lnTo>
                <a:lnTo>
                  <a:pt x="228626" y="114300"/>
                </a:lnTo>
                <a:close/>
              </a:path>
            </a:pathLst>
          </a:custGeom>
          <a:gradFill>
            <a:gsLst>
              <a:gs pos="28000">
                <a:srgbClr val="5BCBEB"/>
              </a:gs>
              <a:gs pos="89000">
                <a:schemeClr val="accent1">
                  <a:alpha val="23298"/>
                </a:schemeClr>
              </a:gs>
            </a:gsLst>
            <a:lin ang="0" scaled="0"/>
          </a:gradFill>
          <a:ln w="9525" cap="flat">
            <a:noFill/>
            <a:prstDash val="solid"/>
            <a:miter/>
          </a:ln>
        </p:spPr>
        <p:txBody>
          <a:bodyPr rtlCol="0" anchor="ctr"/>
          <a:lstStyle/>
          <a:p>
            <a:endParaRPr lang="fi-FI"/>
          </a:p>
        </p:txBody>
      </p:sp>
      <p:sp>
        <p:nvSpPr>
          <p:cNvPr id="45" name="Kuva 98">
            <a:extLst>
              <a:ext uri="{FF2B5EF4-FFF2-40B4-BE49-F238E27FC236}">
                <a16:creationId xmlns:a16="http://schemas.microsoft.com/office/drawing/2014/main" id="{DB2E5FF1-B388-4375-6016-D167DFA8D5AE}"/>
              </a:ext>
              <a:ext uri="{C183D7F6-B498-43B3-948B-1728B52AA6E4}">
                <adec:decorative xmlns:adec="http://schemas.microsoft.com/office/drawing/2017/decorative" val="1"/>
              </a:ext>
            </a:extLst>
          </p:cNvPr>
          <p:cNvSpPr/>
          <p:nvPr/>
        </p:nvSpPr>
        <p:spPr>
          <a:xfrm rot="14400000" flipH="1">
            <a:off x="1811579" y="2978963"/>
            <a:ext cx="698664" cy="484289"/>
          </a:xfrm>
          <a:custGeom>
            <a:avLst/>
            <a:gdLst>
              <a:gd name="connsiteX0" fmla="*/ 228626 w 838226"/>
              <a:gd name="connsiteY0" fmla="*/ 114300 h 457200"/>
              <a:gd name="connsiteX1" fmla="*/ 228626 w 838226"/>
              <a:gd name="connsiteY1" fmla="*/ 0 h 457200"/>
              <a:gd name="connsiteX2" fmla="*/ 26 w 838226"/>
              <a:gd name="connsiteY2" fmla="*/ 228600 h 457200"/>
              <a:gd name="connsiteX3" fmla="*/ 228626 w 838226"/>
              <a:gd name="connsiteY3" fmla="*/ 457200 h 457200"/>
              <a:gd name="connsiteX4" fmla="*/ 228626 w 838226"/>
              <a:gd name="connsiteY4" fmla="*/ 342900 h 457200"/>
              <a:gd name="connsiteX5" fmla="*/ 838226 w 838226"/>
              <a:gd name="connsiteY5" fmla="*/ 228600 h 457200"/>
              <a:gd name="connsiteX6" fmla="*/ 228626 w 838226"/>
              <a:gd name="connsiteY6" fmla="*/ 1143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26" h="457200">
                <a:moveTo>
                  <a:pt x="228626" y="114300"/>
                </a:moveTo>
                <a:lnTo>
                  <a:pt x="228626" y="0"/>
                </a:lnTo>
                <a:lnTo>
                  <a:pt x="26" y="228600"/>
                </a:lnTo>
                <a:cubicBezTo>
                  <a:pt x="-2831" y="228600"/>
                  <a:pt x="228626" y="457200"/>
                  <a:pt x="228626" y="457200"/>
                </a:cubicBezTo>
                <a:lnTo>
                  <a:pt x="228626" y="342900"/>
                </a:lnTo>
                <a:lnTo>
                  <a:pt x="838226" y="228600"/>
                </a:lnTo>
                <a:lnTo>
                  <a:pt x="228626" y="114300"/>
                </a:lnTo>
                <a:close/>
              </a:path>
            </a:pathLst>
          </a:custGeom>
          <a:gradFill>
            <a:gsLst>
              <a:gs pos="28000">
                <a:srgbClr val="5BCBEB"/>
              </a:gs>
              <a:gs pos="89000">
                <a:schemeClr val="accent1">
                  <a:alpha val="23298"/>
                </a:schemeClr>
              </a:gs>
            </a:gsLst>
            <a:lin ang="0" scaled="0"/>
          </a:gradFill>
          <a:ln w="9525" cap="flat">
            <a:noFill/>
            <a:prstDash val="solid"/>
            <a:miter/>
          </a:ln>
        </p:spPr>
        <p:txBody>
          <a:bodyPr rtlCol="0" anchor="ctr"/>
          <a:lstStyle/>
          <a:p>
            <a:endParaRPr lang="fi-FI"/>
          </a:p>
        </p:txBody>
      </p:sp>
      <p:sp>
        <p:nvSpPr>
          <p:cNvPr id="8" name="Ellipsi 7">
            <a:extLst>
              <a:ext uri="{FF2B5EF4-FFF2-40B4-BE49-F238E27FC236}">
                <a16:creationId xmlns:a16="http://schemas.microsoft.com/office/drawing/2014/main" id="{3ADBBA87-BB59-B31A-6F99-230CE65FE2D1}"/>
              </a:ext>
              <a:ext uri="{C183D7F6-B498-43B3-948B-1728B52AA6E4}">
                <adec:decorative xmlns:adec="http://schemas.microsoft.com/office/drawing/2017/decorative" val="1"/>
              </a:ext>
            </a:extLst>
          </p:cNvPr>
          <p:cNvSpPr/>
          <p:nvPr/>
        </p:nvSpPr>
        <p:spPr>
          <a:xfrm>
            <a:off x="1703505" y="3081394"/>
            <a:ext cx="2360084" cy="2360083"/>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1" name="Ellipsi 40">
            <a:extLst>
              <a:ext uri="{FF2B5EF4-FFF2-40B4-BE49-F238E27FC236}">
                <a16:creationId xmlns:a16="http://schemas.microsoft.com/office/drawing/2014/main" id="{BBE66158-579B-5C67-6B2D-6F8BB6C6241B}"/>
              </a:ext>
              <a:ext uri="{C183D7F6-B498-43B3-948B-1728B52AA6E4}">
                <adec:decorative xmlns:adec="http://schemas.microsoft.com/office/drawing/2017/decorative" val="1"/>
              </a:ext>
            </a:extLst>
          </p:cNvPr>
          <p:cNvSpPr>
            <a:spLocks noChangeAspect="1"/>
          </p:cNvSpPr>
          <p:nvPr/>
        </p:nvSpPr>
        <p:spPr>
          <a:xfrm>
            <a:off x="1456399" y="2558978"/>
            <a:ext cx="2849728" cy="2849728"/>
          </a:xfrm>
          <a:prstGeom prst="ellipse">
            <a:avLst/>
          </a:prstGeom>
          <a:solidFill>
            <a:schemeClr val="tx2">
              <a:lumMod val="75000"/>
              <a:alpha val="25000"/>
            </a:schemeClr>
          </a:solidFill>
          <a:ln w="38100">
            <a:solidFill>
              <a:srgbClr val="5BCBE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9" name="Ryhmä 8">
            <a:extLst>
              <a:ext uri="{FF2B5EF4-FFF2-40B4-BE49-F238E27FC236}">
                <a16:creationId xmlns:a16="http://schemas.microsoft.com/office/drawing/2014/main" id="{5DAD1627-3C9B-33BD-5735-A99D517805AC}"/>
              </a:ext>
              <a:ext uri="{C183D7F6-B498-43B3-948B-1728B52AA6E4}">
                <adec:decorative xmlns:adec="http://schemas.microsoft.com/office/drawing/2017/decorative" val="1"/>
              </a:ext>
            </a:extLst>
          </p:cNvPr>
          <p:cNvGrpSpPr/>
          <p:nvPr/>
        </p:nvGrpSpPr>
        <p:grpSpPr>
          <a:xfrm>
            <a:off x="2249901" y="3512735"/>
            <a:ext cx="1267293" cy="1497401"/>
            <a:chOff x="1162675" y="3768428"/>
            <a:chExt cx="1317227" cy="1556403"/>
          </a:xfrm>
          <a:solidFill>
            <a:schemeClr val="tx2">
              <a:lumMod val="75000"/>
            </a:schemeClr>
          </a:solidFill>
        </p:grpSpPr>
        <p:pic>
          <p:nvPicPr>
            <p:cNvPr id="11" name="Kuva 10">
              <a:extLst>
                <a:ext uri="{FF2B5EF4-FFF2-40B4-BE49-F238E27FC236}">
                  <a16:creationId xmlns:a16="http://schemas.microsoft.com/office/drawing/2014/main" id="{A756ED71-AFDE-34E6-D0A8-F32029E3B55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62675" y="3768428"/>
              <a:ext cx="626763" cy="1556403"/>
            </a:xfrm>
            <a:prstGeom prst="rect">
              <a:avLst/>
            </a:prstGeom>
            <a:grpFill/>
          </p:spPr>
        </p:pic>
        <p:pic>
          <p:nvPicPr>
            <p:cNvPr id="12" name="Kuva 11">
              <a:extLst>
                <a:ext uri="{FF2B5EF4-FFF2-40B4-BE49-F238E27FC236}">
                  <a16:creationId xmlns:a16="http://schemas.microsoft.com/office/drawing/2014/main" id="{21594056-6431-C855-2097-6E47808546D6}"/>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1853140" y="3768428"/>
              <a:ext cx="626762" cy="1556403"/>
            </a:xfrm>
            <a:prstGeom prst="rect">
              <a:avLst/>
            </a:prstGeom>
            <a:grpFill/>
          </p:spPr>
        </p:pic>
      </p:grpSp>
    </p:spTree>
    <p:extLst>
      <p:ext uri="{BB962C8B-B14F-4D97-AF65-F5344CB8AC3E}">
        <p14:creationId xmlns:p14="http://schemas.microsoft.com/office/powerpoint/2010/main" val="1019881923"/>
      </p:ext>
    </p:extLst>
  </p:cSld>
  <p:clrMapOvr>
    <a:masterClrMapping/>
  </p:clrMapOvr>
</p:sld>
</file>

<file path=ppt/theme/theme1.xml><?xml version="1.0" encoding="utf-8"?>
<a:theme xmlns:a="http://schemas.openxmlformats.org/drawingml/2006/main" name="Tampere.Finland_Valkoinen">
  <a:themeElements>
    <a:clrScheme name="TAMPERE">
      <a:dk1>
        <a:srgbClr val="212121"/>
      </a:dk1>
      <a:lt1>
        <a:srgbClr val="FFFFFF"/>
      </a:lt1>
      <a:dk2>
        <a:srgbClr val="22437B"/>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ntserrat_ots">
  <a:themeElements>
    <a:clrScheme name="TAMPERE">
      <a:dk1>
        <a:srgbClr val="212121"/>
      </a:dk1>
      <a:lt1>
        <a:srgbClr val="FFFFFF"/>
      </a:lt1>
      <a:dk2>
        <a:srgbClr val="22437B"/>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ampere.Finland_Sininen">
  <a:themeElements>
    <a:clrScheme name="Mukautettu 4">
      <a:dk1>
        <a:srgbClr val="212121"/>
      </a:dk1>
      <a:lt1>
        <a:srgbClr val="FFFFFF"/>
      </a:lt1>
      <a:dk2>
        <a:srgbClr val="00417D"/>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ampere.Finland_sispohjat_sini">
  <a:themeElements>
    <a:clrScheme name="TampereFinland_Brand">
      <a:dk1>
        <a:srgbClr val="212121"/>
      </a:dk1>
      <a:lt1>
        <a:srgbClr val="FFFFFF"/>
      </a:lt1>
      <a:dk2>
        <a:srgbClr val="28549A"/>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tampere.finland_ppt_pohjat_FIN_2020.pptx [Vain luku]" id="{272FB444-EBFB-41EA-8D1E-5B6A5D45E408}" vid="{FB11CFE5-01A0-43D3-B263-0E93D4EEB417}"/>
    </a:ext>
  </a:extLst>
</a:theme>
</file>

<file path=ppt/theme/theme5.xml><?xml version="1.0" encoding="utf-8"?>
<a:theme xmlns:a="http://schemas.openxmlformats.org/drawingml/2006/main" name="Tampere.Finland_väripohjat_valkoinen">
  <a:themeElements>
    <a:clrScheme name="TampereFinland_Brand">
      <a:dk1>
        <a:srgbClr val="212121"/>
      </a:dk1>
      <a:lt1>
        <a:srgbClr val="FFFFFF"/>
      </a:lt1>
      <a:dk2>
        <a:srgbClr val="28549A"/>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tampere.finland_ppt-pohja_FI.pptx" id="{B237EE5A-28BB-4EC7-BB5D-B4B9E48D8BFC}" vid="{C6D21E99-F4B4-4DFA-B5E8-C24D2F867224}"/>
    </a:ext>
  </a:extLst>
</a:theme>
</file>

<file path=ppt/theme/theme6.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76760EB447055C438D41C36DBC8DB149" ma:contentTypeVersion="19" ma:contentTypeDescription="Luo uusi asiakirja." ma:contentTypeScope="" ma:versionID="b24a11a752fe03899f4f3f850ff619d8">
  <xsd:schema xmlns:xsd="http://www.w3.org/2001/XMLSchema" xmlns:xs="http://www.w3.org/2001/XMLSchema" xmlns:p="http://schemas.microsoft.com/office/2006/metadata/properties" xmlns:ns2="84a92e02-2eaa-4f76-a60e-4a133290ec92" xmlns:ns3="477203c6-3465-410b-9265-aa0f194ab9a3" targetNamespace="http://schemas.microsoft.com/office/2006/metadata/properties" ma:root="true" ma:fieldsID="c881979c650166ab3becefc999700d0d" ns2:_="" ns3:_="">
    <xsd:import namespace="84a92e02-2eaa-4f76-a60e-4a133290ec92"/>
    <xsd:import namespace="477203c6-3465-410b-9265-aa0f194ab9a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a92e02-2eaa-4f76-a60e-4a133290ec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ca21971b-e04b-4e31-9f45-cf2f6b61fcc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77203c6-3465-410b-9265-aa0f194ab9a3" elementFormDefault="qualified">
    <xsd:import namespace="http://schemas.microsoft.com/office/2006/documentManagement/types"/>
    <xsd:import namespace="http://schemas.microsoft.com/office/infopath/2007/PartnerControls"/>
    <xsd:element name="SharedWithUsers" ma:index="1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Jakamisen tiedot" ma:internalName="SharedWithDetails" ma:readOnly="true">
      <xsd:simpleType>
        <xsd:restriction base="dms:Note">
          <xsd:maxLength value="255"/>
        </xsd:restriction>
      </xsd:simpleType>
    </xsd:element>
    <xsd:element name="TaxCatchAll" ma:index="23" nillable="true" ma:displayName="Taxonomy Catch All Column" ma:hidden="true" ma:list="{ef07e68a-99eb-4c28-9432-705a3d82c082}" ma:internalName="TaxCatchAll" ma:showField="CatchAllData" ma:web="477203c6-3465-410b-9265-aa0f194ab9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77203c6-3465-410b-9265-aa0f194ab9a3" xsi:nil="true"/>
    <lcf76f155ced4ddcb4097134ff3c332f xmlns="84a92e02-2eaa-4f76-a60e-4a133290ec92">
      <Terms xmlns="http://schemas.microsoft.com/office/infopath/2007/PartnerControls"/>
    </lcf76f155ced4ddcb4097134ff3c332f>
    <MediaLengthInSeconds xmlns="84a92e02-2eaa-4f76-a60e-4a133290ec92" xsi:nil="true"/>
    <SharedWithUsers xmlns="477203c6-3465-410b-9265-aa0f194ab9a3">
      <UserInfo>
        <DisplayName/>
        <AccountId xsi:nil="true"/>
        <AccountType/>
      </UserInfo>
    </SharedWithUsers>
  </documentManagement>
</p:properties>
</file>

<file path=customXml/itemProps1.xml><?xml version="1.0" encoding="utf-8"?>
<ds:datastoreItem xmlns:ds="http://schemas.openxmlformats.org/officeDocument/2006/customXml" ds:itemID="{F7053A82-DB5A-498E-9D5B-85B3D5969B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a92e02-2eaa-4f76-a60e-4a133290ec92"/>
    <ds:schemaRef ds:uri="477203c6-3465-410b-9265-aa0f194ab9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7700FB0-6680-4783-B708-5DFD6824F3A0}">
  <ds:schemaRefs>
    <ds:schemaRef ds:uri="http://schemas.microsoft.com/sharepoint/v3/contenttype/forms"/>
  </ds:schemaRefs>
</ds:datastoreItem>
</file>

<file path=customXml/itemProps3.xml><?xml version="1.0" encoding="utf-8"?>
<ds:datastoreItem xmlns:ds="http://schemas.openxmlformats.org/officeDocument/2006/customXml" ds:itemID="{0530230D-0052-4837-812B-A185EC734801}">
  <ds:schemaRefs>
    <ds:schemaRef ds:uri="http://purl.org/dc/dcmitype/"/>
    <ds:schemaRef ds:uri="http://schemas.openxmlformats.org/package/2006/metadata/core-properties"/>
    <ds:schemaRef ds:uri="http://purl.org/dc/elements/1.1/"/>
    <ds:schemaRef ds:uri="http://schemas.microsoft.com/office/2006/metadata/properties"/>
    <ds:schemaRef ds:uri="http://schemas.microsoft.com/office/2006/documentManagement/types"/>
    <ds:schemaRef ds:uri="http://purl.org/dc/terms/"/>
    <ds:schemaRef ds:uri="http://schemas.microsoft.com/office/infopath/2007/PartnerControls"/>
    <ds:schemaRef ds:uri="477203c6-3465-410b-9265-aa0f194ab9a3"/>
    <ds:schemaRef ds:uri="84a92e02-2eaa-4f76-a60e-4a133290ec9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97</TotalTime>
  <Words>7924</Words>
  <Application>Microsoft Office PowerPoint</Application>
  <PresentationFormat>Widescreen</PresentationFormat>
  <Paragraphs>1135</Paragraphs>
  <Slides>55</Slides>
  <Notes>49</Notes>
  <HiddenSlides>0</HiddenSlides>
  <MMClips>0</MMClips>
  <ScaleCrop>false</ScaleCrop>
  <HeadingPairs>
    <vt:vector size="4" baseType="variant">
      <vt:variant>
        <vt:lpstr>Theme</vt:lpstr>
      </vt:variant>
      <vt:variant>
        <vt:i4>5</vt:i4>
      </vt:variant>
      <vt:variant>
        <vt:lpstr>Slide Titles</vt:lpstr>
      </vt:variant>
      <vt:variant>
        <vt:i4>55</vt:i4>
      </vt:variant>
    </vt:vector>
  </HeadingPairs>
  <TitlesOfParts>
    <vt:vector size="60" baseType="lpstr">
      <vt:lpstr>Tampere.Finland_Valkoinen</vt:lpstr>
      <vt:lpstr>Montserrat_ots</vt:lpstr>
      <vt:lpstr>Tampere.Finland_Sininen</vt:lpstr>
      <vt:lpstr>1_Tampere.Finland_sispohjat_sini</vt:lpstr>
      <vt:lpstr>Tampere.Finland_väripohjat_valkoinen</vt:lpstr>
      <vt:lpstr>Otsikko</vt:lpstr>
      <vt:lpstr>Tampereen tarina.</vt:lpstr>
      <vt:lpstr>Tampereen kaupungin organisaatio 1.8.2024</vt:lpstr>
      <vt:lpstr>SUOMEN VETOVOIMAISIN KAUPUNKI </vt:lpstr>
      <vt:lpstr>Tampere  keskellä kaikkea</vt:lpstr>
      <vt:lpstr>Tampereen strategia 2030</vt:lpstr>
      <vt:lpstr>TEKEMISEN KAUPUNKI</vt:lpstr>
      <vt:lpstr>TEKEMISEN KAUPUNKI PAINOPISTEET</vt:lpstr>
      <vt:lpstr>ME TAMPERELAISET</vt:lpstr>
      <vt:lpstr>Kaupungin työntekijät 2024</vt:lpstr>
      <vt:lpstr>Kaupungin käyttötalous</vt:lpstr>
      <vt:lpstr>K</vt:lpstr>
      <vt:lpstr>Konsernin talous</vt:lpstr>
      <vt:lpstr>IDEA</vt:lpstr>
      <vt:lpstr>Yrittäjien koti  – vahva yrittäjyyskulttuuri</vt:lpstr>
      <vt:lpstr>Maaperä  UUSILLE IDEOILLE</vt:lpstr>
      <vt:lpstr>PANOSTAMME KOULUTUKSEEN</vt:lpstr>
      <vt:lpstr>Oppimista läpi elämän – TOINEN ASTE JA AIKUISKOULUTUS</vt:lpstr>
      <vt:lpstr>Opiskelijoiden kaupunki  – TIIVIS KORKEAKOULUYHTEISÖ</vt:lpstr>
      <vt:lpstr>TYÖ</vt:lpstr>
      <vt:lpstr>Me teemme työtä</vt:lpstr>
      <vt:lpstr>Houkuttelemme  osaajia ja uusia kykyjä</vt:lpstr>
      <vt:lpstr>KANSAINVÄLISET OSAAJAT –  Toimivat yhteisöt  tukevat hyvää elämää</vt:lpstr>
      <vt:lpstr>Työnantajien  kasvun kaupunki</vt:lpstr>
      <vt:lpstr>Suurimmat  yksityiset työnantajat</vt:lpstr>
      <vt:lpstr>Yhdessä  olemme enemmän</vt:lpstr>
      <vt:lpstr>Ekosysteemit yhdistävät osaajat</vt:lpstr>
      <vt:lpstr>TUNNELMA</vt:lpstr>
      <vt:lpstr>Kulttuurista kestävästi  kasvava kaupunki</vt:lpstr>
      <vt:lpstr>Kulttuuristrategiaa toteuttamassa</vt:lpstr>
      <vt:lpstr>Elokuvan kaupunki </vt:lpstr>
      <vt:lpstr>Kokoukset, kongressit ja messut</vt:lpstr>
      <vt:lpstr>Tapahtumien  paratiisi</vt:lpstr>
      <vt:lpstr>MUUTOS</vt:lpstr>
      <vt:lpstr>Ekologisesti  kestävä kaupunki</vt:lpstr>
      <vt:lpstr>Tampereen LUMO LUONNON MONIMUOTOISUUS-OHJELMA 2021-2030</vt:lpstr>
      <vt:lpstr>Viiden tähden keskusta  -KEHITYSOHJELMA</vt:lpstr>
      <vt:lpstr>Innovatiivisia hankkeita  elävään ja viihtyisään  keskustaan:</vt:lpstr>
      <vt:lpstr>ASEMAKORTTELIT  –  Uusi ihmisten ja elämän  alue keskellä kaupunkia</vt:lpstr>
      <vt:lpstr>Nokia Arena</vt:lpstr>
      <vt:lpstr>Ranta-Tampella –  ASKELTEN PÄÄSSÄ KESKUSTAN PALVELUISTA</vt:lpstr>
      <vt:lpstr>Hiedanranta LÄNTISEN TAMPEREEN TULEVA KESKUS  </vt:lpstr>
      <vt:lpstr>Tampereen  Ratikka-aika</vt:lpstr>
      <vt:lpstr>Meille on hyvä sijoittaa ja sijoittua </vt:lpstr>
      <vt:lpstr>KOKEMUS</vt:lpstr>
      <vt:lpstr>Liikkumisen iloa</vt:lpstr>
      <vt:lpstr>Seuraamme  urheilua intohimolla</vt:lpstr>
      <vt:lpstr>Koko perheen Tampere</vt:lpstr>
      <vt:lpstr>KOTI</vt:lpstr>
      <vt:lpstr>Vetovoimaisin  paikka perustaa koti</vt:lpstr>
      <vt:lpstr>Opin polulla – VARHAISKASVATUS  JA PERUSOPETUS TAMPEREELLA</vt:lpstr>
      <vt:lpstr>Osallistumme ja vaikutamme! </vt:lpstr>
      <vt:lpstr>Rakennamme turvallisuutta yhdessä</vt:lpstr>
      <vt:lpstr>Terveystieteellistä huippututkimusta  ja laadukasta hoitoa</vt:lpstr>
      <vt:lpstr>KIITOS</vt:lpstr>
    </vt:vector>
  </TitlesOfParts>
  <Manager/>
  <Company>Tampere Opetus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TAMPERE</dc:title>
  <dc:subject/>
  <dc:creator>Rauvola Katri</dc:creator>
  <cp:keywords/>
  <dc:description/>
  <cp:lastModifiedBy>Pääsky Anna</cp:lastModifiedBy>
  <cp:revision>104</cp:revision>
  <dcterms:created xsi:type="dcterms:W3CDTF">2020-11-09T06:43:04Z</dcterms:created>
  <dcterms:modified xsi:type="dcterms:W3CDTF">2025-06-12T09:27:52Z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0x01010076760EB447055C438D41C36DBC8DB149</vt:lpwstr>
  </property>
  <property fmtid="{D5CDD505-2E9C-101B-9397-08002B2CF9AE}" pid="3" name="MediaServiceImageTags">
    <vt:lpwstr/>
  </property>
  <property fmtid="{D5CDD505-2E9C-101B-9397-08002B2CF9AE}" pid="4" name="Order">
    <vt:lpwstr>2161200.00000000</vt:lpwstr>
  </property>
  <property fmtid="{D5CDD505-2E9C-101B-9397-08002B2CF9AE}" pid="5" name="ComplianceAssetId">
    <vt:lpwstr/>
  </property>
  <property fmtid="{D5CDD505-2E9C-101B-9397-08002B2CF9AE}" pid="6" name="_ExtendedDescription">
    <vt:lpwstr/>
  </property>
  <property fmtid="{D5CDD505-2E9C-101B-9397-08002B2CF9AE}" pid="7" name="_activity">
    <vt:lpwstr>{"FileActivityType":"9","FileActivityTimeStamp":"2023-02-21T08.58.53.160Z","FileActivityUsersOnPage":[{"DisplayName":"Nyholm Jonna","Id":"jonna.nyholm@tampere.fi"}],"FileActivityNavigationId":null}</vt:lpwstr>
  </property>
  <property fmtid="{D5CDD505-2E9C-101B-9397-08002B2CF9AE}" pid="8" name="TriggerFlowInfo">
    <vt:lpwstr/>
  </property>
</Properties>
</file>