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4"/>
  </p:notesMasterIdLst>
  <p:sldIdLst>
    <p:sldId id="257" r:id="rId3"/>
    <p:sldId id="259" r:id="rId4"/>
    <p:sldId id="258" r:id="rId5"/>
    <p:sldId id="260" r:id="rId6"/>
    <p:sldId id="262" r:id="rId7"/>
    <p:sldId id="272" r:id="rId8"/>
    <p:sldId id="269" r:id="rId9"/>
    <p:sldId id="266" r:id="rId10"/>
    <p:sldId id="271" r:id="rId11"/>
    <p:sldId id="267" r:id="rId12"/>
    <p:sldId id="26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9EB63-183B-DE19-E6D7-4EEF044E36C7}" v="4" dt="2025-03-27T15:17:14.735"/>
    <p1510:client id="{81DC84D8-7A2C-DE93-F473-B52C5FBBF25C}" v="32" dt="2025-03-27T08:02:58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1EDF2-FE83-4124-8E22-D6D96D66915E}" type="doc">
      <dgm:prSet loTypeId="urn:microsoft.com/office/officeart/2005/8/layout/hierarchy1" loCatId="hierarchy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33B6097-D12C-4635-914F-2C8C154269C1}">
      <dgm:prSet/>
      <dgm:spPr/>
      <dgm:t>
        <a:bodyPr/>
        <a:lstStyle/>
        <a:p>
          <a:pPr rtl="0"/>
          <a:r>
            <a:rPr lang="fi-FI" b="1" dirty="0">
              <a:latin typeface="Calibri Light" panose="020F0302020204030204"/>
            </a:rPr>
            <a:t> A1-kieli</a:t>
          </a:r>
          <a:r>
            <a:rPr lang="fi-FI" b="1" dirty="0"/>
            <a:t> </a:t>
          </a:r>
          <a:r>
            <a:rPr lang="fi-FI" dirty="0"/>
            <a:t>alkaa 1. luokalla</a:t>
          </a:r>
          <a:endParaRPr lang="en-US" dirty="0"/>
        </a:p>
      </dgm:t>
    </dgm:pt>
    <dgm:pt modelId="{CBACBF05-E066-4775-BD00-5CEF35F967E5}" type="parTrans" cxnId="{01E8647C-AF22-4A3D-AA52-0D6659422326}">
      <dgm:prSet/>
      <dgm:spPr/>
      <dgm:t>
        <a:bodyPr/>
        <a:lstStyle/>
        <a:p>
          <a:endParaRPr lang="en-US"/>
        </a:p>
      </dgm:t>
    </dgm:pt>
    <dgm:pt modelId="{05352252-916B-4B2D-8122-2E77C8633B26}" type="sibTrans" cxnId="{01E8647C-AF22-4A3D-AA52-0D6659422326}">
      <dgm:prSet/>
      <dgm:spPr/>
      <dgm:t>
        <a:bodyPr/>
        <a:lstStyle/>
        <a:p>
          <a:endParaRPr lang="en-US"/>
        </a:p>
      </dgm:t>
    </dgm:pt>
    <dgm:pt modelId="{C2D90F5A-8D2A-44C1-931E-EDB1CEC9CA6C}">
      <dgm:prSet/>
      <dgm:spPr/>
      <dgm:t>
        <a:bodyPr/>
        <a:lstStyle/>
        <a:p>
          <a:r>
            <a:rPr lang="fi-FI" dirty="0"/>
            <a:t>Mahdollinen lisäkieli A2 alkaa 3. luokalla</a:t>
          </a:r>
          <a:endParaRPr lang="en-US" dirty="0"/>
        </a:p>
      </dgm:t>
    </dgm:pt>
    <dgm:pt modelId="{21D10E8D-231C-4037-9DEA-00BC303A3583}" type="parTrans" cxnId="{88BB1EF6-C4C9-4517-985F-18FF571E7FFD}">
      <dgm:prSet/>
      <dgm:spPr/>
      <dgm:t>
        <a:bodyPr/>
        <a:lstStyle/>
        <a:p>
          <a:endParaRPr lang="en-US"/>
        </a:p>
      </dgm:t>
    </dgm:pt>
    <dgm:pt modelId="{62D8EFF0-D369-4EBE-9322-C5A117B736BE}" type="sibTrans" cxnId="{88BB1EF6-C4C9-4517-985F-18FF571E7FFD}">
      <dgm:prSet/>
      <dgm:spPr/>
      <dgm:t>
        <a:bodyPr/>
        <a:lstStyle/>
        <a:p>
          <a:endParaRPr lang="en-US"/>
        </a:p>
      </dgm:t>
    </dgm:pt>
    <dgm:pt modelId="{93862A06-86E5-464C-9D23-EE3E04CFAC5E}">
      <dgm:prSet/>
      <dgm:spPr/>
      <dgm:t>
        <a:bodyPr/>
        <a:lstStyle/>
        <a:p>
          <a:pPr rtl="0"/>
          <a:r>
            <a:rPr lang="fi-FI" dirty="0">
              <a:latin typeface="Calibri Light" panose="020F0302020204030204"/>
            </a:rPr>
            <a:t>Ruotsi alkaa</a:t>
          </a:r>
          <a:r>
            <a:rPr lang="fi-FI" dirty="0"/>
            <a:t> 6.luokalla.</a:t>
          </a:r>
          <a:endParaRPr lang="en-US" dirty="0"/>
        </a:p>
      </dgm:t>
    </dgm:pt>
    <dgm:pt modelId="{F062DC47-37FF-41C8-B38D-96F06965FE1D}" type="parTrans" cxnId="{4D72D590-A0AB-4B8B-83C7-F4A6C351FE47}">
      <dgm:prSet/>
      <dgm:spPr/>
      <dgm:t>
        <a:bodyPr/>
        <a:lstStyle/>
        <a:p>
          <a:endParaRPr lang="en-US"/>
        </a:p>
      </dgm:t>
    </dgm:pt>
    <dgm:pt modelId="{FCA7CC2A-4A44-498C-BEA6-62F17E194AD7}" type="sibTrans" cxnId="{4D72D590-A0AB-4B8B-83C7-F4A6C351FE47}">
      <dgm:prSet/>
      <dgm:spPr/>
      <dgm:t>
        <a:bodyPr/>
        <a:lstStyle/>
        <a:p>
          <a:endParaRPr lang="en-US"/>
        </a:p>
      </dgm:t>
    </dgm:pt>
    <dgm:pt modelId="{889FD34D-F2AE-4F28-943D-1103017315D6}" type="pres">
      <dgm:prSet presAssocID="{C661EDF2-FE83-4124-8E22-D6D96D6691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1F22DC-C4AB-4657-892C-17186F24A5A9}" type="pres">
      <dgm:prSet presAssocID="{F33B6097-D12C-4635-914F-2C8C154269C1}" presName="hierRoot1" presStyleCnt="0"/>
      <dgm:spPr/>
    </dgm:pt>
    <dgm:pt modelId="{73FD7B39-EBB0-4045-BE4E-3C9043AF434C}" type="pres">
      <dgm:prSet presAssocID="{F33B6097-D12C-4635-914F-2C8C154269C1}" presName="composite" presStyleCnt="0"/>
      <dgm:spPr/>
    </dgm:pt>
    <dgm:pt modelId="{DF881078-E12D-4D84-B34F-6867BCE035F5}" type="pres">
      <dgm:prSet presAssocID="{F33B6097-D12C-4635-914F-2C8C154269C1}" presName="background" presStyleLbl="node0" presStyleIdx="0" presStyleCnt="3"/>
      <dgm:spPr/>
    </dgm:pt>
    <dgm:pt modelId="{641899BE-5B3A-4BC6-B254-F1BE6F9827D4}" type="pres">
      <dgm:prSet presAssocID="{F33B6097-D12C-4635-914F-2C8C154269C1}" presName="text" presStyleLbl="fgAcc0" presStyleIdx="0" presStyleCnt="3">
        <dgm:presLayoutVars>
          <dgm:chPref val="3"/>
        </dgm:presLayoutVars>
      </dgm:prSet>
      <dgm:spPr/>
    </dgm:pt>
    <dgm:pt modelId="{4A2E80D4-6474-440B-9463-24837F7BBA70}" type="pres">
      <dgm:prSet presAssocID="{F33B6097-D12C-4635-914F-2C8C154269C1}" presName="hierChild2" presStyleCnt="0"/>
      <dgm:spPr/>
    </dgm:pt>
    <dgm:pt modelId="{C6FFD755-E548-4CAC-A620-DBD33D53C328}" type="pres">
      <dgm:prSet presAssocID="{C2D90F5A-8D2A-44C1-931E-EDB1CEC9CA6C}" presName="hierRoot1" presStyleCnt="0"/>
      <dgm:spPr/>
    </dgm:pt>
    <dgm:pt modelId="{0DCAE772-3D88-4A17-BC05-D76A9CCFE0B5}" type="pres">
      <dgm:prSet presAssocID="{C2D90F5A-8D2A-44C1-931E-EDB1CEC9CA6C}" presName="composite" presStyleCnt="0"/>
      <dgm:spPr/>
    </dgm:pt>
    <dgm:pt modelId="{4626D273-0847-4B2E-A026-ADF4F06A7563}" type="pres">
      <dgm:prSet presAssocID="{C2D90F5A-8D2A-44C1-931E-EDB1CEC9CA6C}" presName="background" presStyleLbl="node0" presStyleIdx="1" presStyleCnt="3"/>
      <dgm:spPr/>
    </dgm:pt>
    <dgm:pt modelId="{9B3BAF7D-51D5-4717-AEFE-8D3DB455CBA5}" type="pres">
      <dgm:prSet presAssocID="{C2D90F5A-8D2A-44C1-931E-EDB1CEC9CA6C}" presName="text" presStyleLbl="fgAcc0" presStyleIdx="1" presStyleCnt="3">
        <dgm:presLayoutVars>
          <dgm:chPref val="3"/>
        </dgm:presLayoutVars>
      </dgm:prSet>
      <dgm:spPr/>
    </dgm:pt>
    <dgm:pt modelId="{C5FC4316-3021-420E-A388-24EC79387A1B}" type="pres">
      <dgm:prSet presAssocID="{C2D90F5A-8D2A-44C1-931E-EDB1CEC9CA6C}" presName="hierChild2" presStyleCnt="0"/>
      <dgm:spPr/>
    </dgm:pt>
    <dgm:pt modelId="{852107D8-1544-45F5-BEB3-D74F7F1D1A6F}" type="pres">
      <dgm:prSet presAssocID="{93862A06-86E5-464C-9D23-EE3E04CFAC5E}" presName="hierRoot1" presStyleCnt="0"/>
      <dgm:spPr/>
    </dgm:pt>
    <dgm:pt modelId="{573CCBEA-C060-4F40-92EF-849F05F786B3}" type="pres">
      <dgm:prSet presAssocID="{93862A06-86E5-464C-9D23-EE3E04CFAC5E}" presName="composite" presStyleCnt="0"/>
      <dgm:spPr/>
    </dgm:pt>
    <dgm:pt modelId="{6D2B12F3-F373-42EE-90B5-1C8E9EBE99F8}" type="pres">
      <dgm:prSet presAssocID="{93862A06-86E5-464C-9D23-EE3E04CFAC5E}" presName="background" presStyleLbl="node0" presStyleIdx="2" presStyleCnt="3"/>
      <dgm:spPr/>
    </dgm:pt>
    <dgm:pt modelId="{555A90D2-AAC8-46B8-90CB-B0CE012892A7}" type="pres">
      <dgm:prSet presAssocID="{93862A06-86E5-464C-9D23-EE3E04CFAC5E}" presName="text" presStyleLbl="fgAcc0" presStyleIdx="2" presStyleCnt="3">
        <dgm:presLayoutVars>
          <dgm:chPref val="3"/>
        </dgm:presLayoutVars>
      </dgm:prSet>
      <dgm:spPr/>
    </dgm:pt>
    <dgm:pt modelId="{B5BE11F3-1F3F-4BA2-BCAC-BDB03F4E0690}" type="pres">
      <dgm:prSet presAssocID="{93862A06-86E5-464C-9D23-EE3E04CFAC5E}" presName="hierChild2" presStyleCnt="0"/>
      <dgm:spPr/>
    </dgm:pt>
  </dgm:ptLst>
  <dgm:cxnLst>
    <dgm:cxn modelId="{F332C936-46AE-4F5E-8E4F-C947C55E4737}" type="presOf" srcId="{93862A06-86E5-464C-9D23-EE3E04CFAC5E}" destId="{555A90D2-AAC8-46B8-90CB-B0CE012892A7}" srcOrd="0" destOrd="0" presId="urn:microsoft.com/office/officeart/2005/8/layout/hierarchy1"/>
    <dgm:cxn modelId="{FADAA839-909D-4B68-AD21-DF551C905AE4}" type="presOf" srcId="{F33B6097-D12C-4635-914F-2C8C154269C1}" destId="{641899BE-5B3A-4BC6-B254-F1BE6F9827D4}" srcOrd="0" destOrd="0" presId="urn:microsoft.com/office/officeart/2005/8/layout/hierarchy1"/>
    <dgm:cxn modelId="{C941DA60-75AA-452B-B3DF-A6380E21B1B4}" type="presOf" srcId="{C661EDF2-FE83-4124-8E22-D6D96D66915E}" destId="{889FD34D-F2AE-4F28-943D-1103017315D6}" srcOrd="0" destOrd="0" presId="urn:microsoft.com/office/officeart/2005/8/layout/hierarchy1"/>
    <dgm:cxn modelId="{01E8647C-AF22-4A3D-AA52-0D6659422326}" srcId="{C661EDF2-FE83-4124-8E22-D6D96D66915E}" destId="{F33B6097-D12C-4635-914F-2C8C154269C1}" srcOrd="0" destOrd="0" parTransId="{CBACBF05-E066-4775-BD00-5CEF35F967E5}" sibTransId="{05352252-916B-4B2D-8122-2E77C8633B26}"/>
    <dgm:cxn modelId="{4D72D590-A0AB-4B8B-83C7-F4A6C351FE47}" srcId="{C661EDF2-FE83-4124-8E22-D6D96D66915E}" destId="{93862A06-86E5-464C-9D23-EE3E04CFAC5E}" srcOrd="2" destOrd="0" parTransId="{F062DC47-37FF-41C8-B38D-96F06965FE1D}" sibTransId="{FCA7CC2A-4A44-498C-BEA6-62F17E194AD7}"/>
    <dgm:cxn modelId="{F9F7A6CF-165E-4EDF-A09D-9E8CC4D2937C}" type="presOf" srcId="{C2D90F5A-8D2A-44C1-931E-EDB1CEC9CA6C}" destId="{9B3BAF7D-51D5-4717-AEFE-8D3DB455CBA5}" srcOrd="0" destOrd="0" presId="urn:microsoft.com/office/officeart/2005/8/layout/hierarchy1"/>
    <dgm:cxn modelId="{88BB1EF6-C4C9-4517-985F-18FF571E7FFD}" srcId="{C661EDF2-FE83-4124-8E22-D6D96D66915E}" destId="{C2D90F5A-8D2A-44C1-931E-EDB1CEC9CA6C}" srcOrd="1" destOrd="0" parTransId="{21D10E8D-231C-4037-9DEA-00BC303A3583}" sibTransId="{62D8EFF0-D369-4EBE-9322-C5A117B736BE}"/>
    <dgm:cxn modelId="{5360CC09-3E92-40CD-80A9-B91E6244E014}" type="presParOf" srcId="{889FD34D-F2AE-4F28-943D-1103017315D6}" destId="{501F22DC-C4AB-4657-892C-17186F24A5A9}" srcOrd="0" destOrd="0" presId="urn:microsoft.com/office/officeart/2005/8/layout/hierarchy1"/>
    <dgm:cxn modelId="{E3897E9F-152F-4888-B77A-420CCF6A1A95}" type="presParOf" srcId="{501F22DC-C4AB-4657-892C-17186F24A5A9}" destId="{73FD7B39-EBB0-4045-BE4E-3C9043AF434C}" srcOrd="0" destOrd="0" presId="urn:microsoft.com/office/officeart/2005/8/layout/hierarchy1"/>
    <dgm:cxn modelId="{07E83CCA-09BA-4834-A7E4-F62375F1E9FD}" type="presParOf" srcId="{73FD7B39-EBB0-4045-BE4E-3C9043AF434C}" destId="{DF881078-E12D-4D84-B34F-6867BCE035F5}" srcOrd="0" destOrd="0" presId="urn:microsoft.com/office/officeart/2005/8/layout/hierarchy1"/>
    <dgm:cxn modelId="{F27ED6C6-4E55-4CE4-B006-B7A7C86A44FA}" type="presParOf" srcId="{73FD7B39-EBB0-4045-BE4E-3C9043AF434C}" destId="{641899BE-5B3A-4BC6-B254-F1BE6F9827D4}" srcOrd="1" destOrd="0" presId="urn:microsoft.com/office/officeart/2005/8/layout/hierarchy1"/>
    <dgm:cxn modelId="{F1C2DFB8-FD51-4DF5-9744-1D87D60973E5}" type="presParOf" srcId="{501F22DC-C4AB-4657-892C-17186F24A5A9}" destId="{4A2E80D4-6474-440B-9463-24837F7BBA70}" srcOrd="1" destOrd="0" presId="urn:microsoft.com/office/officeart/2005/8/layout/hierarchy1"/>
    <dgm:cxn modelId="{DB2CACAE-78DD-4FDA-88A6-E0DBE4467038}" type="presParOf" srcId="{889FD34D-F2AE-4F28-943D-1103017315D6}" destId="{C6FFD755-E548-4CAC-A620-DBD33D53C328}" srcOrd="1" destOrd="0" presId="urn:microsoft.com/office/officeart/2005/8/layout/hierarchy1"/>
    <dgm:cxn modelId="{248DA087-C46E-4B46-ABB1-5B39178595E8}" type="presParOf" srcId="{C6FFD755-E548-4CAC-A620-DBD33D53C328}" destId="{0DCAE772-3D88-4A17-BC05-D76A9CCFE0B5}" srcOrd="0" destOrd="0" presId="urn:microsoft.com/office/officeart/2005/8/layout/hierarchy1"/>
    <dgm:cxn modelId="{1BE93093-C128-4751-A26F-BA8D45A8BA23}" type="presParOf" srcId="{0DCAE772-3D88-4A17-BC05-D76A9CCFE0B5}" destId="{4626D273-0847-4B2E-A026-ADF4F06A7563}" srcOrd="0" destOrd="0" presId="urn:microsoft.com/office/officeart/2005/8/layout/hierarchy1"/>
    <dgm:cxn modelId="{18A9737C-D4E9-46FE-8D32-586236A478AA}" type="presParOf" srcId="{0DCAE772-3D88-4A17-BC05-D76A9CCFE0B5}" destId="{9B3BAF7D-51D5-4717-AEFE-8D3DB455CBA5}" srcOrd="1" destOrd="0" presId="urn:microsoft.com/office/officeart/2005/8/layout/hierarchy1"/>
    <dgm:cxn modelId="{53805C80-DC2A-4086-9D4D-7B2475F55AA3}" type="presParOf" srcId="{C6FFD755-E548-4CAC-A620-DBD33D53C328}" destId="{C5FC4316-3021-420E-A388-24EC79387A1B}" srcOrd="1" destOrd="0" presId="urn:microsoft.com/office/officeart/2005/8/layout/hierarchy1"/>
    <dgm:cxn modelId="{2E97D3C2-F4B0-42F3-8283-E754B09DC389}" type="presParOf" srcId="{889FD34D-F2AE-4F28-943D-1103017315D6}" destId="{852107D8-1544-45F5-BEB3-D74F7F1D1A6F}" srcOrd="2" destOrd="0" presId="urn:microsoft.com/office/officeart/2005/8/layout/hierarchy1"/>
    <dgm:cxn modelId="{B2899705-D057-410E-A172-5102347610DB}" type="presParOf" srcId="{852107D8-1544-45F5-BEB3-D74F7F1D1A6F}" destId="{573CCBEA-C060-4F40-92EF-849F05F786B3}" srcOrd="0" destOrd="0" presId="urn:microsoft.com/office/officeart/2005/8/layout/hierarchy1"/>
    <dgm:cxn modelId="{548EE8E8-17B1-40EF-A35D-0B2F007305F1}" type="presParOf" srcId="{573CCBEA-C060-4F40-92EF-849F05F786B3}" destId="{6D2B12F3-F373-42EE-90B5-1C8E9EBE99F8}" srcOrd="0" destOrd="0" presId="urn:microsoft.com/office/officeart/2005/8/layout/hierarchy1"/>
    <dgm:cxn modelId="{5E27BEBB-BA4A-4EC9-8E18-FBF69593D049}" type="presParOf" srcId="{573CCBEA-C060-4F40-92EF-849F05F786B3}" destId="{555A90D2-AAC8-46B8-90CB-B0CE012892A7}" srcOrd="1" destOrd="0" presId="urn:microsoft.com/office/officeart/2005/8/layout/hierarchy1"/>
    <dgm:cxn modelId="{E317A628-C048-40B0-BC3A-70175886A0C3}" type="presParOf" srcId="{852107D8-1544-45F5-BEB3-D74F7F1D1A6F}" destId="{B5BE11F3-1F3F-4BA2-BCAC-BDB03F4E06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1078-E12D-4D84-B34F-6867BCE035F5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1899BE-5B3A-4BC6-B254-F1BE6F9827D4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latin typeface="Calibri Light" panose="020F0302020204030204"/>
            </a:rPr>
            <a:t> A1-kieli</a:t>
          </a:r>
          <a:r>
            <a:rPr lang="fi-FI" sz="3100" b="1" kern="1200" dirty="0"/>
            <a:t> </a:t>
          </a:r>
          <a:r>
            <a:rPr lang="fi-FI" sz="3100" kern="1200" dirty="0"/>
            <a:t>alkaa 1. luokalla</a:t>
          </a:r>
          <a:endParaRPr lang="en-US" sz="3100" kern="1200" dirty="0"/>
        </a:p>
      </dsp:txBody>
      <dsp:txXfrm>
        <a:off x="383617" y="1447754"/>
        <a:ext cx="2847502" cy="1768010"/>
      </dsp:txXfrm>
    </dsp:sp>
    <dsp:sp modelId="{4626D273-0847-4B2E-A026-ADF4F06A7563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3BAF7D-51D5-4717-AEFE-8D3DB455CBA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Mahdollinen lisäkieli A2 alkaa 3. luokalla</a:t>
          </a:r>
          <a:endParaRPr lang="en-US" sz="3100" kern="1200" dirty="0"/>
        </a:p>
      </dsp:txBody>
      <dsp:txXfrm>
        <a:off x="3998355" y="1447754"/>
        <a:ext cx="2847502" cy="1768010"/>
      </dsp:txXfrm>
    </dsp:sp>
    <dsp:sp modelId="{6D2B12F3-F373-42EE-90B5-1C8E9EBE99F8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5A90D2-AAC8-46B8-90CB-B0CE012892A7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>
              <a:latin typeface="Calibri Light" panose="020F0302020204030204"/>
            </a:rPr>
            <a:t>Ruotsi alkaa</a:t>
          </a:r>
          <a:r>
            <a:rPr lang="fi-FI" sz="3100" kern="1200" dirty="0"/>
            <a:t> 6.luokalla.</a:t>
          </a:r>
          <a:endParaRPr lang="en-US" sz="3100" kern="1200" dirty="0"/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32814-6106-4B81-A0B8-FA2676E89150}" type="datetimeFigureOut">
              <a:rPr lang="fi-FI"/>
              <a:t>1.4.2025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D730-613D-4ACD-A059-A8EA0E023A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07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Koskee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nyt</a:t>
            </a:r>
            <a:r>
              <a:rPr lang="en-US">
                <a:cs typeface="Calibri"/>
              </a:rPr>
              <a:t> 2.luokalla </a:t>
            </a:r>
            <a:r>
              <a:rPr lang="en-US" err="1">
                <a:cs typeface="Calibri"/>
              </a:rPr>
              <a:t>olevia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Viimeinen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vuosikerta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joka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aloittaa</a:t>
            </a:r>
            <a:r>
              <a:rPr lang="en-US">
                <a:cs typeface="Calibri"/>
              </a:rPr>
              <a:t> A1-kielen </a:t>
            </a:r>
            <a:r>
              <a:rPr lang="en-US" err="1">
                <a:cs typeface="Calibri"/>
              </a:rPr>
              <a:t>kolmannella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FE72F-5633-4D2A-B54A-D080F60B60F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7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Keskustelun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herättely</a:t>
            </a:r>
            <a:r>
              <a:rPr lang="en-US">
                <a:cs typeface="Calibri"/>
              </a:rPr>
              <a:t>: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Onko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kokemuksia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muulla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kuin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englannilla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aloitetusta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kielten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opiskelusta</a:t>
            </a:r>
            <a:r>
              <a:rPr lang="en-US">
                <a:cs typeface="Calibri"/>
              </a:rPr>
              <a:t>?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Kuinka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moni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pohtii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että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ensimmäinen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vieras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kieli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voisi</a:t>
            </a:r>
            <a:r>
              <a:rPr lang="en-US">
                <a:cs typeface="Calibri"/>
              </a:rPr>
              <a:t> olla </a:t>
            </a:r>
            <a:r>
              <a:rPr lang="en-US" err="1">
                <a:cs typeface="Calibri"/>
              </a:rPr>
              <a:t>jokin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muu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kuin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englanti</a:t>
            </a:r>
            <a:r>
              <a:rPr lang="en-US">
                <a:cs typeface="Calibri"/>
              </a:rPr>
              <a:t>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FE72F-5633-4D2A-B54A-D080F60B60F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6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93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744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02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21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84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72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728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66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20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4630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03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24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4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7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4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3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7DC5-978A-496B-A4E6-0145AEDF9C03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6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t.wikipedia.org/wiki/Ficheiro:German_Flag_SVG.sv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70" y="1268407"/>
            <a:ext cx="6332643" cy="489345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err="1">
                <a:latin typeface="+mj-lt"/>
                <a:ea typeface="+mj-ea"/>
                <a:cs typeface="+mj-cs"/>
              </a:rPr>
              <a:t>Kielivalinnat</a:t>
            </a:r>
            <a:r>
              <a:rPr lang="en-US" sz="5400" b="1" kern="1200">
                <a:latin typeface="+mj-lt"/>
                <a:ea typeface="+mj-ea"/>
                <a:cs typeface="+mj-cs"/>
              </a:rPr>
              <a:t> </a:t>
            </a:r>
            <a:r>
              <a:rPr lang="en-US" sz="5400" b="1" err="1"/>
              <a:t>alakoulussa</a:t>
            </a:r>
            <a:endParaRPr lang="en-US" sz="5400" b="1" kern="120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8421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72">
            <a:extLst>
              <a:ext uri="{FF2B5EF4-FFF2-40B4-BE49-F238E27FC236}">
                <a16:creationId xmlns:a16="http://schemas.microsoft.com/office/drawing/2014/main" id="{F32EECC4-D8CC-44EE-AF29-7656D1E0A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74">
            <a:extLst>
              <a:ext uri="{FF2B5EF4-FFF2-40B4-BE49-F238E27FC236}">
                <a16:creationId xmlns:a16="http://schemas.microsoft.com/office/drawing/2014/main" id="{5A52CDDA-CD4F-435A-B89F-1754AE6F8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473"/>
            <a:ext cx="9144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92155C-6F36-45A9-B413-04F7CBA31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640" y="685799"/>
            <a:ext cx="781871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AC066A8-BAF2-4DB9-8830-186D30F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66" y="345671"/>
            <a:ext cx="6580306" cy="881897"/>
          </a:xfrm>
        </p:spPr>
        <p:txBody>
          <a:bodyPr anchor="b">
            <a:normAutofit/>
          </a:bodyPr>
          <a:lstStyle/>
          <a:p>
            <a:pPr algn="ctr"/>
            <a:r>
              <a:rPr lang="fi-FI" sz="3000" b="1" dirty="0">
                <a:latin typeface="Calibri"/>
                <a:cs typeface="Calibri"/>
              </a:rPr>
              <a:t>KODIN ROOLI 1.-2.lk kieltenopetuksessa</a:t>
            </a:r>
          </a:p>
        </p:txBody>
      </p:sp>
      <p:pic>
        <p:nvPicPr>
          <p:cNvPr id="7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DF90CB8-8D9D-3E13-2FBB-AAFBCB341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06"/>
          <a:stretch/>
        </p:blipFill>
        <p:spPr>
          <a:xfrm>
            <a:off x="9151619" y="-7472"/>
            <a:ext cx="3040381" cy="23082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26A7FA-1F67-4AFE-8E21-96A813359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66" y="1384900"/>
            <a:ext cx="7929047" cy="49230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400" b="1" dirty="0"/>
              <a:t>Rohkaise, tue ja innostu! </a:t>
            </a:r>
            <a:endParaRPr lang="fi-FI" sz="2400" b="1" dirty="0">
              <a:cs typeface="Calibri"/>
            </a:endParaRPr>
          </a:p>
          <a:p>
            <a:pPr lvl="1" algn="just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Ilman omaakin kielitaitoa voi innostaa ja tukea lapsen opiskelua sekä monikielisyyttä.</a:t>
            </a:r>
            <a:endParaRPr lang="fi-FI" sz="20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 algn="just"/>
            <a:r>
              <a:rPr lang="fi-FI" sz="2000" i="1" dirty="0"/>
              <a:t>lapsi opettaa</a:t>
            </a:r>
            <a:r>
              <a:rPr lang="fi-FI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opetustuokiot kotona, kannustava ja kuunteleva yleisö</a:t>
            </a:r>
            <a:endParaRPr lang="fi-FI" sz="20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 algn="just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musiikki, tv-ohjelmat, elokuvat, </a:t>
            </a:r>
            <a:r>
              <a:rPr lang="fi-FI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kieltenoppimissovellukset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(esim. Fun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French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German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Moka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Mera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Lingua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YLE areena: Kielimatkaajat, Pikku Kakkosen eskari-sovellus)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 algn="just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yhteistä pohdintaa kielitaidon hyödystä</a:t>
            </a:r>
            <a:endParaRPr lang="fi-FI" sz="20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 algn="just"/>
            <a:r>
              <a:rPr lang="fi-FI" sz="2000" b="1" dirty="0"/>
              <a:t>Kielestä riippumatta koti on tärkeä tsemppaaja!</a:t>
            </a:r>
            <a:endParaRPr lang="fi-FI" sz="2000" dirty="0">
              <a:cs typeface="Calibri"/>
            </a:endParaRPr>
          </a:p>
          <a:p>
            <a:pPr algn="just">
              <a:buFont typeface="Wingdings" panose="020B0604020202020204" pitchFamily="34" charset="0"/>
              <a:buChar char="§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Lapsi oppii kuuntelemalla, jäljittelemällä ja toistamalla. Liiallinen ääntämisen tai muiden virheiden korjaaminen ei ole suositeltavaa, koska se saattaa lisätä epävarmuutta ja heikentää lapsen itsetuntoa vieraan kielen puhujana.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20B0604020202020204" pitchFamily="34" charset="0"/>
              <a:buChar char="§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Unohda omat kouluaikaiset muistosi kielenopiskelusta. Nyt opitaan toisin.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457200" lvl="1" indent="0">
              <a:buNone/>
            </a:pPr>
            <a:endParaRPr lang="fi-FI" sz="2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B267369B-4CBB-46A9-DC30-77453892D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48" r="12214" b="-1"/>
          <a:stretch/>
        </p:blipFill>
        <p:spPr>
          <a:xfrm>
            <a:off x="9143999" y="2300819"/>
            <a:ext cx="3048001" cy="2248890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722E544C-13E7-8CA4-76A9-251F8A9DBD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66" r="-3" b="10756"/>
          <a:stretch/>
        </p:blipFill>
        <p:spPr>
          <a:xfrm>
            <a:off x="9143999" y="4549708"/>
            <a:ext cx="3048001" cy="23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0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 b="1"/>
              <a:t>Kielivalintojen tekeminen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/>
              <a:t>Kielivalinnat tehdään</a:t>
            </a:r>
            <a:r>
              <a:rPr lang="fi-FI" sz="2400" b="1" dirty="0"/>
              <a:t> sähköisesti Wilmassa</a:t>
            </a:r>
            <a:r>
              <a:rPr lang="fi-FI" sz="2400" dirty="0"/>
              <a:t>.</a:t>
            </a:r>
            <a:endParaRPr lang="fi-FI" sz="2400" dirty="0">
              <a:cs typeface="Calibri"/>
            </a:endParaRPr>
          </a:p>
          <a:p>
            <a:r>
              <a:rPr lang="fi-FI" sz="2400" dirty="0"/>
              <a:t>Kielivalintalomake on auki </a:t>
            </a:r>
            <a:r>
              <a:rPr lang="fi-FI" sz="2400" b="1" dirty="0">
                <a:solidFill>
                  <a:srgbClr val="262626"/>
                </a:solidFill>
                <a:latin typeface="Calibri Light"/>
                <a:cs typeface="Calibri Light"/>
              </a:rPr>
              <a:t>1.4. – 18.4.2025</a:t>
            </a:r>
            <a:endParaRPr lang="fi-FI" sz="2400" b="1" dirty="0">
              <a:latin typeface="Calibri Light"/>
              <a:cs typeface="Calibri Light"/>
            </a:endParaRPr>
          </a:p>
          <a:p>
            <a:r>
              <a:rPr lang="fi-FI" sz="2400" dirty="0">
                <a:cs typeface="Calibri"/>
              </a:rPr>
              <a:t>Lomakkeeseen voi laittaa kolme kieltä haluamaansa järjestykseen.</a:t>
            </a:r>
          </a:p>
          <a:p>
            <a:pPr marL="0" indent="0">
              <a:buNone/>
            </a:pPr>
            <a:endParaRPr lang="fi-FI" sz="2400" b="1" dirty="0">
              <a:cs typeface="Calibri"/>
            </a:endParaRPr>
          </a:p>
          <a:p>
            <a:pPr marL="0" indent="0">
              <a:buNone/>
            </a:pPr>
            <a:r>
              <a:rPr lang="fi-FI" sz="2400" dirty="0"/>
              <a:t>Koulu tiedottaa kieliryhmien perustamisesta.</a:t>
            </a:r>
            <a:endParaRPr lang="fi-FI" sz="2400" dirty="0">
              <a:cs typeface="Calibri"/>
            </a:endParaRPr>
          </a:p>
          <a:p>
            <a:pPr marL="0" indent="0">
              <a:buNone/>
            </a:pPr>
            <a:endParaRPr lang="fi-FI" sz="2200">
              <a:ea typeface="+mn-lt"/>
              <a:cs typeface="+mn-lt"/>
            </a:endParaRPr>
          </a:p>
          <a:p>
            <a:pPr marL="0" indent="0">
              <a:buNone/>
            </a:pPr>
            <a:endParaRPr lang="fi-FI" sz="220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0B62ED56-CFEB-10F6-9E9F-3877604E4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" r="2756" b="1"/>
          <a:stretch/>
        </p:blipFill>
        <p:spPr>
          <a:xfrm>
            <a:off x="7675658" y="2086356"/>
            <a:ext cx="3331464" cy="34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1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35BBD-86EC-4B51-AF69-CFBE861D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fi-FI" b="1"/>
              <a:t>ALAKOULUN KIELTEN OPISKELUSTA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6D514-5AD9-440E-86F0-D7773B9F4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15" r="11156" b="6"/>
          <a:stretch/>
        </p:blipFill>
        <p:spPr>
          <a:xfrm>
            <a:off x="855441" y="570706"/>
            <a:ext cx="879918" cy="914400"/>
          </a:xfrm>
          <a:prstGeom prst="rect">
            <a:avLst/>
          </a:prstGeom>
        </p:spPr>
      </p:pic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866AE71B-791C-4393-A4BC-55698D94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908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109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Calibri"/>
                <a:cs typeface="Calibri"/>
              </a:rPr>
              <a:t>1. luokalla alkava kieli </a:t>
            </a:r>
            <a:r>
              <a:rPr lang="fi-FI" sz="4000" b="1" dirty="0"/>
              <a:t>(A1)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478024"/>
            <a:ext cx="10604664" cy="33577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600" dirty="0"/>
              <a:t>A1 –kieli eli </a:t>
            </a:r>
            <a:r>
              <a:rPr lang="fi-FI" sz="2600" b="1" dirty="0"/>
              <a:t>ensimmäinen vieras kieli</a:t>
            </a:r>
            <a:r>
              <a:rPr lang="fi-FI" sz="2600" dirty="0"/>
              <a:t> on kaikille oppilaille pakollinen.</a:t>
            </a:r>
            <a:endParaRPr lang="fi-FI" sz="2600">
              <a:ea typeface="Calibri"/>
              <a:cs typeface="Calibri"/>
            </a:endParaRPr>
          </a:p>
          <a:p>
            <a:r>
              <a:rPr lang="fi-FI" sz="2600" dirty="0"/>
              <a:t>Tampereella tarjolla seitsemän A1 -kieltä; </a:t>
            </a:r>
            <a:r>
              <a:rPr lang="fi-FI" sz="2600" b="1" u="sng" dirty="0"/>
              <a:t>englanti, espanja, kiina, ranska, ruotsi, saksa ja venäjä.</a:t>
            </a:r>
            <a:endParaRPr lang="fi-FI" sz="2600" b="1" u="sng">
              <a:ea typeface="Calibri"/>
              <a:cs typeface="Calibri"/>
            </a:endParaRPr>
          </a:p>
          <a:p>
            <a:r>
              <a:rPr lang="fi-FI" sz="2600" dirty="0"/>
              <a:t>A1-kielen valinta on sitova perusopetuksen päättövaiheeseen saakka.</a:t>
            </a:r>
            <a:endParaRPr lang="fi-FI" sz="2600" dirty="0">
              <a:cs typeface="Calibri"/>
            </a:endParaRPr>
          </a:p>
          <a:p>
            <a:pPr algn="just"/>
            <a:endParaRPr lang="fi-FI" sz="2200" dirty="0">
              <a:cs typeface="Calibri"/>
            </a:endParaRPr>
          </a:p>
          <a:p>
            <a:endParaRPr lang="fi-FI" sz="2200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990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ATALAN KIELET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398782"/>
            <a:ext cx="9601196" cy="35058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A1-kielet: englanti, ranska, saksa: minimi 12 oppilasta</a:t>
            </a:r>
          </a:p>
          <a:p>
            <a:endParaRPr lang="fi-FI" b="1">
              <a:cs typeface="Calibri"/>
            </a:endParaRPr>
          </a:p>
          <a:p>
            <a:endParaRPr lang="fi-FI" b="1">
              <a:cs typeface="Calibri"/>
            </a:endParaRPr>
          </a:p>
          <a:p>
            <a:pPr marL="0" indent="0">
              <a:buNone/>
            </a:pPr>
            <a:endParaRPr lang="fi-FI" b="1">
              <a:cs typeface="Calibri"/>
            </a:endParaRPr>
          </a:p>
          <a:p>
            <a:endParaRPr lang="fi-FI" b="1" dirty="0">
              <a:cs typeface="Calibri"/>
            </a:endParaRPr>
          </a:p>
          <a:p>
            <a:r>
              <a:rPr lang="fi-FI" b="1" dirty="0">
                <a:cs typeface="Calibri"/>
              </a:rPr>
              <a:t>A2-kielinä on samat kielet, mutta minimi ranskalle ja saksalle on  16 oppilasta, englanti alkaa aina pienemmilläkin määrillä.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68" y="3425992"/>
            <a:ext cx="1700301" cy="991842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2171964" y="5696017"/>
            <a:ext cx="185165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i-FI" sz="160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73" y="3412854"/>
            <a:ext cx="1493964" cy="995587"/>
          </a:xfrm>
          <a:prstGeom prst="rect">
            <a:avLst/>
          </a:prstGeom>
        </p:spPr>
      </p:pic>
      <p:pic>
        <p:nvPicPr>
          <p:cNvPr id="10" name="Kuva 10" descr="Kuva, joka sisältää kohteen ruoka, kukka, piirtäminen&#10;&#10;Kuvaus luotu, erittäin korkea luotettavuus">
            <a:extLst>
              <a:ext uri="{FF2B5EF4-FFF2-40B4-BE49-F238E27FC236}">
                <a16:creationId xmlns:a16="http://schemas.microsoft.com/office/drawing/2014/main" id="{880910BF-570B-4E9B-B683-B0E94C7DB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69735" y="3430545"/>
            <a:ext cx="1416426" cy="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7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Calibri"/>
                <a:cs typeface="Calibri"/>
              </a:rPr>
              <a:t>Mikä kieli ensimmäiseksi kieleksi?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6280" y="2051304"/>
            <a:ext cx="10637520" cy="41208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400" dirty="0"/>
              <a:t>Tampereen suositus:</a:t>
            </a:r>
            <a:r>
              <a:rPr lang="fi-FI" sz="2400" b="1" dirty="0"/>
              <a:t> A1-kieleksi joku muu kuin englanti</a:t>
            </a:r>
            <a:r>
              <a:rPr lang="fi-FI" sz="2400" b="1" u="sng" dirty="0"/>
              <a:t> </a:t>
            </a:r>
            <a:endParaRPr lang="fi-FI" sz="2400" b="1" dirty="0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>
                <a:ea typeface="+mn-lt"/>
                <a:cs typeface="+mn-lt"/>
              </a:rPr>
              <a:t>A1 -kielen minimiryhmäkoko on </a:t>
            </a:r>
            <a:r>
              <a:rPr lang="fi-FI" sz="2400" b="1" dirty="0">
                <a:ea typeface="+mn-lt"/>
                <a:cs typeface="+mn-lt"/>
              </a:rPr>
              <a:t>12 oppilasta</a:t>
            </a:r>
            <a:r>
              <a:rPr lang="fi-FI" sz="2400" dirty="0">
                <a:ea typeface="+mn-lt"/>
                <a:cs typeface="+mn-lt"/>
              </a:rPr>
              <a:t>, A2:n 16 oppilasta. </a:t>
            </a:r>
            <a:endParaRPr lang="fi-FI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A1-kielen opiskelulle saadaan enemmän aikaa kuin A2-kielelle.</a:t>
            </a:r>
            <a:endParaRPr lang="fi-FI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 Englannin kielen oppii nopeasti myös A2 -kielenä.</a:t>
            </a:r>
            <a:endParaRPr lang="fi-FI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/>
              <a:t> A1- ja A2-kielten taitotaso on 6.lk lopussa samaa tasoa.    </a:t>
            </a:r>
            <a:endParaRPr lang="fi-FI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b="1" dirty="0">
                <a:ea typeface="+mn-lt"/>
                <a:cs typeface="+mn-lt"/>
              </a:rPr>
              <a:t>9.lk</a:t>
            </a:r>
            <a:r>
              <a:rPr lang="fi-FI" sz="2400" dirty="0">
                <a:ea typeface="+mn-lt"/>
                <a:cs typeface="+mn-lt"/>
              </a:rPr>
              <a:t>:</a:t>
            </a:r>
            <a:r>
              <a:rPr lang="fi-FI" sz="2400" dirty="0">
                <a:cs typeface="Calibri"/>
              </a:rPr>
              <a:t> Oppilaan huoltajalla on mahdollisuus pyytää kirjallisesti A1-kielen ja valinnaisen A2-kielen vaihtoa toisin päin peruskoulun päättötodistukseen perustellusta syystä esim. yhteishaku toiselle asteelle.</a:t>
            </a:r>
            <a:endParaRPr lang="fi-FI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400" dirty="0">
                <a:ea typeface="+mn-lt"/>
                <a:cs typeface="+mn-lt"/>
              </a:rPr>
              <a:t>Kevät 2024: 42% tamperelaisista esiopetuksen oppilaista toivoi A1-kieleksi jotakin muuta kuin englantia</a:t>
            </a:r>
            <a:endParaRPr lang="fi-FI" sz="2400" dirty="0">
              <a:cs typeface="Calibri"/>
            </a:endParaRPr>
          </a:p>
          <a:p>
            <a:pPr marL="0" indent="0">
              <a:buNone/>
            </a:pPr>
            <a:endParaRPr lang="fi-FI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082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CCFD7-5CB1-D83E-2B43-6C01D327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ea typeface="Calibri Light"/>
                <a:cs typeface="Calibri Light"/>
              </a:rPr>
              <a:t>A-kielten tuntimäärät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3729E-4B29-6C59-EB6A-8F5FE27E6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>
                <a:ea typeface="Calibri"/>
                <a:cs typeface="Calibri"/>
              </a:rPr>
              <a:t>A1- ja A2-kielten viikkotuntimäärät Tampereella:</a:t>
            </a: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r>
              <a:rPr lang="fi-FI" dirty="0">
                <a:ea typeface="Calibri"/>
                <a:cs typeface="Calibri"/>
              </a:rPr>
              <a:t>Tampere tarjoaa A2-kieltä jo 3.luokalta alkaen ja kieltä opiskellaan 2 </a:t>
            </a:r>
            <a:r>
              <a:rPr lang="fi-FI" err="1">
                <a:ea typeface="Calibri"/>
                <a:cs typeface="Calibri"/>
              </a:rPr>
              <a:t>vh</a:t>
            </a:r>
            <a:r>
              <a:rPr lang="fi-FI" dirty="0">
                <a:ea typeface="Calibri"/>
                <a:cs typeface="Calibri"/>
              </a:rPr>
              <a:t> valtakunnallista kehystä enemmän.</a:t>
            </a:r>
            <a:endParaRPr lang="fi-FI">
              <a:ea typeface="Calibri"/>
              <a:cs typeface="Calibri"/>
            </a:endParaRPr>
          </a:p>
          <a:p>
            <a:pPr marL="0" indent="0">
              <a:buNone/>
            </a:pPr>
            <a:endParaRPr lang="fi-FI" dirty="0">
              <a:ea typeface="Calibri"/>
              <a:cs typeface="Calibri"/>
            </a:endParaRPr>
          </a:p>
        </p:txBody>
      </p:sp>
      <p:pic>
        <p:nvPicPr>
          <p:cNvPr id="4" name="Kuva 3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047BD3F6-3A50-E123-B097-1FFE766B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95" y="2220622"/>
            <a:ext cx="8653896" cy="27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4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3DA66-9D10-4275-A2D4-BC4361AE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r>
              <a:rPr lang="fi-FI" dirty="0">
                <a:ea typeface="+mj-lt"/>
                <a:cs typeface="+mj-lt"/>
              </a:rPr>
              <a:t>              </a:t>
            </a:r>
            <a:r>
              <a:rPr lang="fi-FI" b="1" dirty="0">
                <a:latin typeface="Calibri"/>
                <a:ea typeface="+mj-lt"/>
                <a:cs typeface="+mj-lt"/>
              </a:rPr>
              <a:t>      Mahdolliset kielipolut</a:t>
            </a:r>
            <a:br>
              <a:rPr lang="fi-FI" dirty="0">
                <a:cs typeface="Calibri Light"/>
              </a:rPr>
            </a:br>
            <a:br>
              <a:rPr lang="fi-FI" dirty="0"/>
            </a:br>
            <a:r>
              <a:rPr lang="fi-FI" dirty="0"/>
              <a:t>      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6503F2-0969-4E77-A377-44118FCE8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494" y="1832082"/>
            <a:ext cx="4363580" cy="668227"/>
          </a:xfrm>
        </p:spPr>
        <p:txBody>
          <a:bodyPr/>
          <a:lstStyle/>
          <a:p>
            <a:r>
              <a:rPr lang="fi-FI"/>
              <a:t>1) Alakoulussa 3 kieltä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FD4F7B-53B4-470A-B3AA-998E15236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2316" y="2505075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Saksa tai ranska 1. luokalla</a:t>
            </a:r>
          </a:p>
          <a:p>
            <a:r>
              <a:rPr lang="fi-FI" dirty="0"/>
              <a:t>Englanti alkaa 3. luokalla "automaattisesti".</a:t>
            </a:r>
            <a:endParaRPr lang="fi-FI" dirty="0">
              <a:cs typeface="Calibri"/>
            </a:endParaRPr>
          </a:p>
          <a:p>
            <a:r>
              <a:rPr lang="fi-FI" dirty="0"/>
              <a:t>Ruotsi alkaa kaikille 6. luokalla</a:t>
            </a:r>
            <a:endParaRPr lang="fi-FI" dirty="0">
              <a:cs typeface="Calibri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631D942-932C-4957-BFFD-8628B1AB9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/>
              <a:t>2) Alakoulussa 2 tai 3 kieltä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38D8B5-CA53-462A-BAC5-7C23BEB0BC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Englanti 1. luokalla</a:t>
            </a:r>
          </a:p>
          <a:p>
            <a:r>
              <a:rPr lang="fi-FI" dirty="0"/>
              <a:t>Saksa tai ranska 3. luokalla, jos on tarpeeksi valitsijoita </a:t>
            </a:r>
            <a:endParaRPr lang="fi-FI" dirty="0">
              <a:cs typeface="Calibri"/>
            </a:endParaRPr>
          </a:p>
          <a:p>
            <a:r>
              <a:rPr lang="fi-FI" dirty="0"/>
              <a:t>Ruotsi alkaa kaikille 6. luokalla</a:t>
            </a:r>
            <a:endParaRPr lang="fi-FI" dirty="0">
              <a:cs typeface="Calibri"/>
            </a:endParaRPr>
          </a:p>
          <a:p>
            <a:endParaRPr lang="fi-FI"/>
          </a:p>
        </p:txBody>
      </p:sp>
      <p:pic>
        <p:nvPicPr>
          <p:cNvPr id="7" name="Kuva 7" descr="Kuva, joka sisältää kohteen ruoho, ulko, metsä, polku&#10;&#10;Kuvaus luotu, erittäin korkea luotettavuus">
            <a:extLst>
              <a:ext uri="{FF2B5EF4-FFF2-40B4-BE49-F238E27FC236}">
                <a16:creationId xmlns:a16="http://schemas.microsoft.com/office/drawing/2014/main" id="{BF226630-26BA-45E1-A9D6-A9562F14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42" y="4507104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4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fi-FI" sz="5400" b="1" dirty="0">
                <a:latin typeface="Calibri"/>
                <a:cs typeface="Calibri"/>
              </a:rPr>
              <a:t>1.-2.lk kieltenopetuksesta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900" dirty="0">
                <a:ea typeface="+mn-lt"/>
                <a:cs typeface="+mn-lt"/>
              </a:rPr>
              <a:t>Havainnoidaan eri kieliä ja niiden kulttuuriin liittyviä ilmiöitä. </a:t>
            </a:r>
            <a:endParaRPr lang="en-US" sz="1900" dirty="0">
              <a:ea typeface="+mn-lt"/>
              <a:cs typeface="+mn-lt"/>
            </a:endParaRPr>
          </a:p>
          <a:p>
            <a:r>
              <a:rPr lang="fi-FI" sz="1900" dirty="0">
                <a:ea typeface="+mn-lt"/>
                <a:cs typeface="+mn-lt"/>
              </a:rPr>
              <a:t>Käytetään toiminnallisia opetusmenetelmiä mm. lauluja, leikkejä, liikuntaa, draamaa, piirtämistä, askartelua ja pelejä.</a:t>
            </a:r>
            <a:endParaRPr lang="en-US" sz="1900" dirty="0">
              <a:ea typeface="+mn-lt"/>
              <a:cs typeface="+mn-lt"/>
            </a:endParaRPr>
          </a:p>
          <a:p>
            <a:r>
              <a:rPr lang="fi-FI" sz="1900" dirty="0">
                <a:ea typeface="+mn-lt"/>
                <a:cs typeface="+mn-lt"/>
              </a:rPr>
              <a:t>Hyödynnetään monipuolisesti eri aisteja ja viestintäkanavia sekä oppilaiden mielikuvitusta ja luovuutta. </a:t>
            </a:r>
          </a:p>
          <a:p>
            <a:r>
              <a:rPr lang="fi-FI" sz="1900" dirty="0">
                <a:ea typeface="+mn-lt"/>
                <a:cs typeface="+mn-lt"/>
              </a:rPr>
              <a:t>Pääpaino on suullisessa kieli- ja viestintätaidossa</a:t>
            </a:r>
            <a:endParaRPr lang="en-US" sz="1900" dirty="0">
              <a:ea typeface="+mn-lt"/>
              <a:cs typeface="+mn-lt"/>
            </a:endParaRPr>
          </a:p>
          <a:p>
            <a:r>
              <a:rPr lang="fi-FI" sz="1900" dirty="0">
                <a:ea typeface="+mn-lt"/>
                <a:cs typeface="+mn-lt"/>
              </a:rPr>
              <a:t>1. luokalla ei vielä paljoa harjoitella lukemista tai kirjoittamista. Lukemista ja kirjoittamista aloitellaan hiljakseen 2. luokalla.</a:t>
            </a:r>
          </a:p>
          <a:p>
            <a:r>
              <a:rPr lang="fi-FI" sz="1900" dirty="0">
                <a:ea typeface="+mn-lt"/>
                <a:cs typeface="+mn-lt"/>
              </a:rPr>
              <a:t>Arviointi on kannustavaa. Ei pidetä kirjallisia kokeita, suulliset näytöt annetaan tunneilla muun ohjelman ohessa.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endParaRPr lang="fi-FI" sz="1900">
              <a:cs typeface="Calibri"/>
            </a:endParaRPr>
          </a:p>
          <a:p>
            <a:endParaRPr lang="fi-FI" sz="1900">
              <a:ea typeface="+mn-lt"/>
              <a:cs typeface="+mn-lt"/>
            </a:endParaRPr>
          </a:p>
          <a:p>
            <a:endParaRPr lang="fi-FI" sz="1900">
              <a:cs typeface="Calibri" panose="020F0502020204030204"/>
            </a:endParaRPr>
          </a:p>
          <a:p>
            <a:endParaRPr lang="fi-FI" sz="1900" i="1">
              <a:cs typeface="Calibri" panose="020F0502020204030204"/>
            </a:endParaRPr>
          </a:p>
          <a:p>
            <a:pPr marL="0" indent="0">
              <a:buNone/>
            </a:pPr>
            <a:endParaRPr lang="fi-FI" sz="190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i-FI" sz="1900">
              <a:cs typeface="Calibri" panose="020F0502020204030204"/>
            </a:endParaRPr>
          </a:p>
          <a:p>
            <a:endParaRPr lang="fi-FI" sz="1900">
              <a:cs typeface="Calibri" panose="020F0502020204030204"/>
            </a:endParaRPr>
          </a:p>
        </p:txBody>
      </p:sp>
      <p:pic>
        <p:nvPicPr>
          <p:cNvPr id="7" name="Kuva 2" descr="Kuva, joka sisältää kohteen henkilö, lattia, sisä, lapsi&#10;&#10;Kuvaus luotu automaattisesti">
            <a:extLst>
              <a:ext uri="{FF2B5EF4-FFF2-40B4-BE49-F238E27FC236}">
                <a16:creationId xmlns:a16="http://schemas.microsoft.com/office/drawing/2014/main" id="{9902BD6A-97D6-0146-3ECF-C8F737D2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642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8" y="-69845"/>
            <a:ext cx="7988994" cy="6858000"/>
          </a:xfrm>
          <a:prstGeom prst="rect">
            <a:avLst/>
          </a:prstGeom>
        </p:spPr>
      </p:pic>
      <p:cxnSp>
        <p:nvCxnSpPr>
          <p:cNvPr id="7" name="Kulmayhdysviiva 6"/>
          <p:cNvCxnSpPr/>
          <p:nvPr/>
        </p:nvCxnSpPr>
        <p:spPr>
          <a:xfrm>
            <a:off x="138983" y="5145334"/>
            <a:ext cx="3724680" cy="392581"/>
          </a:xfrm>
          <a:prstGeom prst="bentConnector3">
            <a:avLst>
              <a:gd name="adj1" fmla="val 5749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Kulmayhdysviiva 9"/>
          <p:cNvCxnSpPr/>
          <p:nvPr/>
        </p:nvCxnSpPr>
        <p:spPr>
          <a:xfrm>
            <a:off x="138983" y="1386837"/>
            <a:ext cx="3668303" cy="343938"/>
          </a:xfrm>
          <a:prstGeom prst="bentConnector3">
            <a:avLst>
              <a:gd name="adj1" fmla="val 5992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ulmayhdysviiva 16"/>
          <p:cNvCxnSpPr/>
          <p:nvPr/>
        </p:nvCxnSpPr>
        <p:spPr>
          <a:xfrm rot="10800000" flipV="1">
            <a:off x="7049041" y="318794"/>
            <a:ext cx="4353058" cy="320364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ulmayhdysviiva 21"/>
          <p:cNvCxnSpPr/>
          <p:nvPr/>
        </p:nvCxnSpPr>
        <p:spPr>
          <a:xfrm rot="10800000" flipV="1">
            <a:off x="8807864" y="3962738"/>
            <a:ext cx="2573628" cy="261771"/>
          </a:xfrm>
          <a:prstGeom prst="bentConnector3">
            <a:avLst>
              <a:gd name="adj1" fmla="val 7702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Kulmayhdysviiva 23"/>
          <p:cNvCxnSpPr/>
          <p:nvPr/>
        </p:nvCxnSpPr>
        <p:spPr>
          <a:xfrm rot="10800000" flipV="1">
            <a:off x="7760643" y="5282155"/>
            <a:ext cx="3597602" cy="356156"/>
          </a:xfrm>
          <a:prstGeom prst="bentConnector3">
            <a:avLst>
              <a:gd name="adj1" fmla="val 52585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i 43"/>
          <p:cNvSpPr/>
          <p:nvPr/>
        </p:nvSpPr>
        <p:spPr>
          <a:xfrm>
            <a:off x="5048517" y="2622828"/>
            <a:ext cx="1867437" cy="186131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</a:rPr>
              <a:t>itsearviointi</a:t>
            </a:r>
          </a:p>
          <a:p>
            <a:pPr algn="ctr"/>
            <a:endParaRPr lang="fi-FI" sz="800">
              <a:solidFill>
                <a:schemeClr val="tx1"/>
              </a:solidFill>
            </a:endParaRPr>
          </a:p>
          <a:p>
            <a:pPr algn="ctr"/>
            <a:r>
              <a:rPr lang="fi-FI" sz="1600">
                <a:solidFill>
                  <a:schemeClr val="tx1"/>
                </a:solidFill>
              </a:rPr>
              <a:t>formatiivinen arviointi</a:t>
            </a:r>
          </a:p>
        </p:txBody>
      </p:sp>
      <p:cxnSp>
        <p:nvCxnSpPr>
          <p:cNvPr id="19" name="Kulmayhdysviiva 18"/>
          <p:cNvCxnSpPr/>
          <p:nvPr/>
        </p:nvCxnSpPr>
        <p:spPr>
          <a:xfrm>
            <a:off x="138983" y="3860695"/>
            <a:ext cx="3398796" cy="456383"/>
          </a:xfrm>
          <a:prstGeom prst="bentConnector3">
            <a:avLst>
              <a:gd name="adj1" fmla="val 6390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ulmayhdysviiva 22"/>
          <p:cNvCxnSpPr/>
          <p:nvPr/>
        </p:nvCxnSpPr>
        <p:spPr>
          <a:xfrm>
            <a:off x="173624" y="2582335"/>
            <a:ext cx="3322749" cy="373487"/>
          </a:xfrm>
          <a:prstGeom prst="bentConnector3">
            <a:avLst>
              <a:gd name="adj1" fmla="val 6550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ulmayhdysviiva 25"/>
          <p:cNvCxnSpPr/>
          <p:nvPr/>
        </p:nvCxnSpPr>
        <p:spPr>
          <a:xfrm rot="10800000" flipV="1">
            <a:off x="8784617" y="2663655"/>
            <a:ext cx="2573628" cy="261771"/>
          </a:xfrm>
          <a:prstGeom prst="bentConnector3">
            <a:avLst>
              <a:gd name="adj1" fmla="val 7702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Kulmayhdysviiva 10"/>
          <p:cNvCxnSpPr/>
          <p:nvPr/>
        </p:nvCxnSpPr>
        <p:spPr>
          <a:xfrm rot="10800000" flipV="1">
            <a:off x="8028123" y="1386837"/>
            <a:ext cx="3431965" cy="309967"/>
          </a:xfrm>
          <a:prstGeom prst="bentConnector3">
            <a:avLst>
              <a:gd name="adj1" fmla="val 63096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Kulmayhdysviiva 42"/>
          <p:cNvCxnSpPr/>
          <p:nvPr/>
        </p:nvCxnSpPr>
        <p:spPr>
          <a:xfrm>
            <a:off x="195360" y="345805"/>
            <a:ext cx="4942328" cy="293354"/>
          </a:xfrm>
          <a:prstGeom prst="bentConnector3">
            <a:avLst>
              <a:gd name="adj1" fmla="val 4325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uorakulmio 44"/>
          <p:cNvSpPr/>
          <p:nvPr/>
        </p:nvSpPr>
        <p:spPr>
          <a:xfrm>
            <a:off x="2417736" y="-317200"/>
            <a:ext cx="6734013" cy="4156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/>
              <a:t>VARHENNETUN KIELEN VUOSIKELLO: 1. VUOSI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95360" y="2663654"/>
            <a:ext cx="20348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3.numerot 1-10</a:t>
            </a:r>
          </a:p>
          <a:p>
            <a:endParaRPr lang="fi-FI">
              <a:cs typeface="Calibri" panose="020F0502020204030204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195360" y="1512139"/>
            <a:ext cx="20348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4.värit 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95360" y="396199"/>
            <a:ext cx="20348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5.joulu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367215" y="377639"/>
            <a:ext cx="20348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6.eläimet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9425204" y="2726898"/>
            <a:ext cx="20348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8. ruokia ja juomia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9425204" y="1446858"/>
            <a:ext cx="20348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7.koulutarvikkeet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9425204" y="4034844"/>
            <a:ext cx="20348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9.pääsiäinen </a:t>
            </a:r>
          </a:p>
        </p:txBody>
      </p:sp>
      <p:sp>
        <p:nvSpPr>
          <p:cNvPr id="3" name="Ellipsi 2"/>
          <p:cNvSpPr/>
          <p:nvPr/>
        </p:nvSpPr>
        <p:spPr>
          <a:xfrm>
            <a:off x="5059875" y="2613815"/>
            <a:ext cx="1867437" cy="1879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err="1"/>
              <a:t>KielikasvatusTervehdykset</a:t>
            </a:r>
            <a:r>
              <a:rPr lang="fi-FI" sz="1600"/>
              <a:t> </a:t>
            </a:r>
          </a:p>
          <a:p>
            <a:pPr algn="ctr"/>
            <a:r>
              <a:rPr lang="fi-FI" sz="1600"/>
              <a:t>Kuulumiset</a:t>
            </a:r>
          </a:p>
          <a:p>
            <a:pPr algn="ctr"/>
            <a:r>
              <a:rPr lang="fi-FI" sz="1600"/>
              <a:t>Viikonpäivät</a:t>
            </a:r>
          </a:p>
          <a:p>
            <a:pPr algn="ctr"/>
            <a:r>
              <a:rPr lang="fi-FI" sz="1600"/>
              <a:t>Säätilat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9535278" y="5358133"/>
            <a:ext cx="203488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10. Kieli- ja kulttuuriseikkailu,</a:t>
            </a:r>
          </a:p>
          <a:p>
            <a:r>
              <a:rPr lang="fi-FI" dirty="0">
                <a:cs typeface="Calibri"/>
              </a:rPr>
              <a:t>kertailua</a:t>
            </a:r>
            <a:endParaRPr lang="fi-FI" dirty="0"/>
          </a:p>
        </p:txBody>
      </p:sp>
      <p:sp>
        <p:nvSpPr>
          <p:cNvPr id="30" name="Tekstiruutu 29"/>
          <p:cNvSpPr txBox="1"/>
          <p:nvPr/>
        </p:nvSpPr>
        <p:spPr>
          <a:xfrm>
            <a:off x="173624" y="3947746"/>
            <a:ext cx="203488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2. Tervehdykset</a:t>
            </a:r>
          </a:p>
          <a:p>
            <a:r>
              <a:rPr lang="fi-FI">
                <a:cs typeface="Calibri" panose="020F0502020204030204"/>
              </a:rPr>
              <a:t>Esittelyt</a:t>
            </a:r>
          </a:p>
          <a:p>
            <a:r>
              <a:rPr lang="fi-FI">
                <a:cs typeface="Calibri" panose="020F0502020204030204"/>
              </a:rPr>
              <a:t>Kohteliaisuudet 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195360" y="5268980"/>
            <a:ext cx="20348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dirty="0"/>
              <a:t>1. Kielitietoisuus</a:t>
            </a:r>
          </a:p>
        </p:txBody>
      </p:sp>
    </p:spTree>
    <p:extLst>
      <p:ext uri="{BB962C8B-B14F-4D97-AF65-F5344CB8AC3E}">
        <p14:creationId xmlns:p14="http://schemas.microsoft.com/office/powerpoint/2010/main" val="285629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11</Slides>
  <Notes>2</Notes>
  <HiddenSlides>0</HiddenSlide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3" baseType="lpstr">
      <vt:lpstr>Office Theme</vt:lpstr>
      <vt:lpstr>Office-teema</vt:lpstr>
      <vt:lpstr>Kielivalinnat alakoulussa</vt:lpstr>
      <vt:lpstr>ALAKOULUN KIELTEN OPISKELUSTA</vt:lpstr>
      <vt:lpstr>1. luokalla alkava kieli (A1)</vt:lpstr>
      <vt:lpstr>ATALAN KIELET</vt:lpstr>
      <vt:lpstr>Mikä kieli ensimmäiseksi kieleksi?</vt:lpstr>
      <vt:lpstr>A-kielten tuntimäärät</vt:lpstr>
      <vt:lpstr>                      Mahdolliset kielipolut        </vt:lpstr>
      <vt:lpstr>1.-2.lk kieltenopetuksesta</vt:lpstr>
      <vt:lpstr>PowerPoint-esitys</vt:lpstr>
      <vt:lpstr>KODIN ROOLI 1.-2.lk kieltenopetuksessa</vt:lpstr>
      <vt:lpstr>Kielivalintojen tekeminen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321</cp:revision>
  <dcterms:created xsi:type="dcterms:W3CDTF">2012-08-08T08:08:12Z</dcterms:created>
  <dcterms:modified xsi:type="dcterms:W3CDTF">2025-04-01T11:13:28Z</dcterms:modified>
</cp:coreProperties>
</file>