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</p:sldMasterIdLst>
  <p:notesMasterIdLst>
    <p:notesMasterId r:id="rId18"/>
  </p:notesMasterIdLst>
  <p:handoutMasterIdLst>
    <p:handoutMasterId r:id="rId19"/>
  </p:handoutMasterIdLst>
  <p:sldIdLst>
    <p:sldId id="263" r:id="rId8"/>
    <p:sldId id="318" r:id="rId9"/>
    <p:sldId id="345" r:id="rId10"/>
    <p:sldId id="341" r:id="rId11"/>
    <p:sldId id="336" r:id="rId12"/>
    <p:sldId id="348" r:id="rId13"/>
    <p:sldId id="347" r:id="rId14"/>
    <p:sldId id="337" r:id="rId15"/>
    <p:sldId id="349" r:id="rId16"/>
    <p:sldId id="32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2E6F4"/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B831-DB3A-C444-A46A-82F5B0D537F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FCACD-B607-4D16-B386-125E3C8D2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9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9F7F8-48A1-4863-ABF0-01A9D479BFD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6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3.12.2024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3.12.2024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3.12.2024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3.12.2024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3.12.2024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3.12.2024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3.12.2024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0829-0EB9-4273-869A-801E15B82D97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1788-DACF-43A0-8373-912B97ED9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61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3.12.2024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3.12.2024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6" r:id="rId3"/>
    <p:sldLayoutId id="2147483748" r:id="rId4"/>
    <p:sldLayoutId id="2147483687" r:id="rId5"/>
    <p:sldLayoutId id="21474837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5" r:id="rId3"/>
    <p:sldLayoutId id="214748371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assi.jokinen@tampere.f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ampereenseutu.fi/seutuyhteistyo/yhteistyon-tuloksi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ampere.fi/liikenne-kadut-ja-kunnossapito/kunnossapito/talvikunnossapit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>
            <a:extLst>
              <a:ext uri="{FF2B5EF4-FFF2-40B4-BE49-F238E27FC236}">
                <a16:creationId xmlns:a16="http://schemas.microsoft.com/office/drawing/2014/main" id="{E45867E5-D815-E54D-9870-95C593BA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378" y="1876516"/>
            <a:ext cx="7568584" cy="1068736"/>
          </a:xfrm>
        </p:spPr>
        <p:txBody>
          <a:bodyPr/>
          <a:lstStyle/>
          <a:p>
            <a:r>
              <a:rPr lang="fi-FI"/>
              <a:t>TALVIKUNNOSSAPITO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CF7003CC-F634-4E4B-959E-75039F3EF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6316" y="3247281"/>
            <a:ext cx="7512735" cy="588605"/>
          </a:xfrm>
        </p:spPr>
        <p:txBody>
          <a:bodyPr/>
          <a:lstStyle/>
          <a:p>
            <a:r>
              <a:rPr lang="fi-FI" sz="3200" dirty="0"/>
              <a:t>Vanhusneuvoston seminaari 27.11.2024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B1D096D4-80C7-490F-ABEB-DDBAB35E3A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95065" y="5066450"/>
            <a:ext cx="3351591" cy="593725"/>
          </a:xfrm>
        </p:spPr>
        <p:txBody>
          <a:bodyPr/>
          <a:lstStyle/>
          <a:p>
            <a:pPr algn="l"/>
            <a:r>
              <a:rPr lang="fi-FI" sz="1400" b="1" dirty="0"/>
              <a:t>Lassi Jokinen</a:t>
            </a:r>
          </a:p>
          <a:p>
            <a:pPr algn="l"/>
            <a:r>
              <a:rPr lang="fi-FI" sz="1400" dirty="0"/>
              <a:t>Kunnossapitoinsinööri</a:t>
            </a:r>
          </a:p>
          <a:p>
            <a:pPr algn="l"/>
            <a:r>
              <a:rPr lang="fi-FI" sz="1400" dirty="0"/>
              <a:t>p. 040 131 9079</a:t>
            </a:r>
          </a:p>
          <a:p>
            <a:pPr algn="l"/>
            <a:r>
              <a:rPr lang="fi-FI" sz="1400" dirty="0"/>
              <a:t>etunimi.sukunimi@tampere.fi</a:t>
            </a:r>
          </a:p>
        </p:txBody>
      </p:sp>
      <p:sp>
        <p:nvSpPr>
          <p:cNvPr id="6" name="Tekstiruutu 24"/>
          <p:cNvSpPr txBox="1">
            <a:spLocks noChangeArrowheads="1"/>
          </p:cNvSpPr>
          <p:nvPr/>
        </p:nvSpPr>
        <p:spPr bwMode="auto">
          <a:xfrm>
            <a:off x="9795606" y="6374456"/>
            <a:ext cx="246094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buClr>
                <a:schemeClr val="tx2"/>
              </a:buClr>
              <a:buFont typeface="Helvetica" panose="020B0604020202020204" pitchFamily="34" charset="0"/>
              <a:buChar char="−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Kuva: Visit Tampere / Laura Vanzo</a:t>
            </a: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Kuva 6" descr="Kuvassa Tammerkosken rannalla vanhat tiilirakennukset iltavalaistuksessa.">
            <a:extLst>
              <a:ext uri="{FF2B5EF4-FFF2-40B4-BE49-F238E27FC236}">
                <a16:creationId xmlns:a16="http://schemas.microsoft.com/office/drawing/2014/main" id="{6E445E40-9940-42F2-92FB-78968B59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20" y="449608"/>
            <a:ext cx="149364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Kysymyksiä/keskustelua…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10</a:t>
            </a:fld>
            <a:endParaRPr lang="fi-FI" noProof="0"/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D417E620-DEE9-4390-B7D0-F339595E6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912" y="1262479"/>
            <a:ext cx="7478712" cy="4839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fi-FI" b="1" dirty="0"/>
              <a:t>Lisätietoja:</a:t>
            </a:r>
          </a:p>
          <a:p>
            <a:pPr marL="0" indent="0">
              <a:buNone/>
            </a:pPr>
            <a:r>
              <a:rPr lang="fi-FI" dirty="0"/>
              <a:t>Lassi Jokinen</a:t>
            </a:r>
          </a:p>
          <a:p>
            <a:pPr marL="0" indent="0">
              <a:buNone/>
            </a:pPr>
            <a:r>
              <a:rPr lang="fi-FI" dirty="0"/>
              <a:t>Kunnossapitoinsinööri, Kaupunkiympäristön palvelualue / </a:t>
            </a:r>
            <a:r>
              <a:rPr lang="fi-FI" dirty="0" err="1"/>
              <a:t>infraomaisuudenhallinta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p. 040 131 9079 / </a:t>
            </a:r>
            <a:r>
              <a:rPr lang="fi-FI" dirty="0">
                <a:hlinkClick r:id="rId2"/>
              </a:rPr>
              <a:t>lassi.jokinen@tampere.fi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585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56350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434181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latin typeface="Arial" panose="020B0604020202020204" pitchFamily="34" charset="0"/>
                <a:cs typeface="Arial" panose="020B0604020202020204" pitchFamily="34" charset="0"/>
              </a:rPr>
              <a:t>Esityksen sisältö			</a:t>
            </a:r>
            <a:endParaRPr lang="fi-FI" sz="3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EB8CE10-BACA-48C4-9F35-310C26C2EC05}"/>
              </a:ext>
            </a:extLst>
          </p:cNvPr>
          <p:cNvSpPr txBox="1">
            <a:spLocks/>
          </p:cNvSpPr>
          <p:nvPr/>
        </p:nvSpPr>
        <p:spPr>
          <a:xfrm>
            <a:off x="246047" y="1360144"/>
            <a:ext cx="10972800" cy="451093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2600" dirty="0"/>
              <a:t>01 Talvikunnossapitotehtävät ja -vastuut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2600" dirty="0"/>
              <a:t>02 Laatuvaatimukset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2600" dirty="0"/>
              <a:t>03 Tilannekuva ja palautehallinta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i-FI" dirty="0"/>
          </a:p>
          <a:p>
            <a:pPr marL="914400" lvl="2" indent="0">
              <a:buFont typeface="Wingdings" pitchFamily="2" charset="2"/>
              <a:buNone/>
            </a:pPr>
            <a:endParaRPr lang="fi-FI" dirty="0"/>
          </a:p>
          <a:p>
            <a:pPr marL="541338" lvl="2" indent="0">
              <a:buFont typeface="Wingdings" pitchFamily="2" charset="2"/>
              <a:buNone/>
            </a:pP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6D622C3-7841-2B21-09D5-2249C1EF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" t="2376" r="6577" b="34865"/>
          <a:stretch/>
        </p:blipFill>
        <p:spPr>
          <a:xfrm>
            <a:off x="5558180" y="2256120"/>
            <a:ext cx="3168000" cy="2873301"/>
          </a:xfrm>
          <a:prstGeom prst="rect">
            <a:avLst/>
          </a:prstGeom>
          <a:effectLst>
            <a:outerShdw blurRad="50800" dist="50800" dir="1200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58021B2-8607-DB73-6163-EA4893BC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180" y="1096962"/>
            <a:ext cx="3440498" cy="3605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BBDEC69-395B-C151-9AB7-59FE75F90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35" t="11225"/>
          <a:stretch/>
        </p:blipFill>
        <p:spPr>
          <a:xfrm>
            <a:off x="1598180" y="3815643"/>
            <a:ext cx="3960000" cy="2723269"/>
          </a:xfrm>
          <a:prstGeom prst="rect">
            <a:avLst/>
          </a:prstGeom>
          <a:effectLst>
            <a:outerShdw blurRad="50800" dist="50800" dir="1200000" algn="ctr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9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latin typeface="Arial" panose="020B0604020202020204" pitchFamily="34" charset="0"/>
                <a:cs typeface="Arial" panose="020B0604020202020204" pitchFamily="34" charset="0"/>
              </a:rPr>
              <a:t>01 Talvikunnossapitotehtävät ja -vastuut			</a:t>
            </a:r>
            <a:endParaRPr lang="fi-FI" sz="3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EF048B1-01CB-4A2B-96AC-CFEE97F6B78B}"/>
              </a:ext>
            </a:extLst>
          </p:cNvPr>
          <p:cNvSpPr txBox="1"/>
          <p:nvPr/>
        </p:nvSpPr>
        <p:spPr>
          <a:xfrm>
            <a:off x="103517" y="799306"/>
            <a:ext cx="48869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/>
                </a:solidFill>
              </a:rPr>
              <a:t>Laki kadun ja eräiden yleisten alueiden kunnossa- ja puhtaanapidosta (kunnossapitolaki)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Vastuunjakotaulukko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2"/>
                </a:solidFill>
              </a:rPr>
              <a:t>Kuvassa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pPr marL="0" lvl="1"/>
            <a:r>
              <a:rPr lang="fi-FI" sz="1400" b="1" u="sng" dirty="0">
                <a:solidFill>
                  <a:schemeClr val="tx2"/>
                </a:solidFill>
              </a:rPr>
              <a:t>Poikkeuksia mm.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Työmaiden kohdat, vastuista sovitaan erikseen. 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Usein nyrkkisääntönä on että, jos yleiseen käyttöön rajattu reitti ei ole koneellisesti kunnossapidettävissä niin talvikunnossapitovastuu on rakentajalla.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Kävelykadut, aukiot yms., vastuujaot määritetään erillisin piirroksin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Rakenteellisesti erotellut </a:t>
            </a:r>
            <a:r>
              <a:rPr lang="fi-FI" sz="1400" dirty="0" err="1">
                <a:solidFill>
                  <a:schemeClr val="tx2"/>
                </a:solidFill>
              </a:rPr>
              <a:t>jk</a:t>
            </a:r>
            <a:r>
              <a:rPr lang="fi-FI" sz="1400" dirty="0">
                <a:solidFill>
                  <a:schemeClr val="tx2"/>
                </a:solidFill>
              </a:rPr>
              <a:t>/</a:t>
            </a:r>
            <a:r>
              <a:rPr lang="fi-FI" sz="1400" dirty="0" err="1">
                <a:solidFill>
                  <a:schemeClr val="tx2"/>
                </a:solidFill>
              </a:rPr>
              <a:t>pp</a:t>
            </a:r>
            <a:r>
              <a:rPr lang="fi-FI" sz="1400" dirty="0">
                <a:solidFill>
                  <a:schemeClr val="tx2"/>
                </a:solidFill>
              </a:rPr>
              <a:t> väylät </a:t>
            </a:r>
            <a:r>
              <a:rPr lang="fi-FI" sz="14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i-FI" sz="1400" dirty="0">
                <a:solidFill>
                  <a:schemeClr val="tx2"/>
                </a:solidFill>
              </a:rPr>
              <a:t>kiinteistö/kunta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Tonttiliittymien kunnossapito myös tontin ulkopuolelta sisältäen rakenteelliset korjaukset </a:t>
            </a:r>
            <a:r>
              <a:rPr lang="fi-FI" sz="1400" dirty="0">
                <a:solidFill>
                  <a:schemeClr val="tx2"/>
                </a:solidFill>
                <a:sym typeface="Wingdings" panose="05000000000000000000" pitchFamily="2" charset="2"/>
              </a:rPr>
              <a:t> kiinteistö</a:t>
            </a:r>
            <a:endParaRPr lang="fi-FI" sz="1400" dirty="0">
              <a:solidFill>
                <a:schemeClr val="tx2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0946A92-1FB5-4FF9-ACC8-8200088D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31" y="829904"/>
            <a:ext cx="5760000" cy="56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56350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latin typeface="Arial" panose="020B0604020202020204" pitchFamily="34" charset="0"/>
                <a:cs typeface="Arial" panose="020B0604020202020204" pitchFamily="34" charset="0"/>
              </a:rPr>
              <a:t>01 Talvikunnossapitotehtävät ja -vastuut			</a:t>
            </a:r>
            <a:endParaRPr lang="fi-FI" sz="3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EB8CE10-BACA-48C4-9F35-310C26C2EC05}"/>
              </a:ext>
            </a:extLst>
          </p:cNvPr>
          <p:cNvSpPr txBox="1">
            <a:spLocks/>
          </p:cNvSpPr>
          <p:nvPr/>
        </p:nvSpPr>
        <p:spPr>
          <a:xfrm>
            <a:off x="336141" y="799306"/>
            <a:ext cx="11279859" cy="581186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1600" dirty="0"/>
              <a:t>Kaupunki ja Tampereen Infra Oy vastaavat:</a:t>
            </a:r>
          </a:p>
          <a:p>
            <a:pPr lvl="1"/>
            <a:r>
              <a:rPr lang="fi-FI" sz="1600" b="1" dirty="0"/>
              <a:t>Katujen ajoratojen (n. 740 km) talvikunnossapidosta</a:t>
            </a:r>
            <a:r>
              <a:rPr lang="fi-FI" sz="1600" dirty="0"/>
              <a:t> katujen kunnossapitoluokituksen mukaisesti</a:t>
            </a:r>
          </a:p>
          <a:p>
            <a:pPr lvl="1"/>
            <a:endParaRPr lang="fi-FI" sz="1600" b="1" dirty="0"/>
          </a:p>
          <a:p>
            <a:pPr lvl="1"/>
            <a:r>
              <a:rPr lang="fi-FI" sz="1600" b="1" dirty="0"/>
              <a:t>Torien ja aukioiden talvikunnossapidosta</a:t>
            </a:r>
          </a:p>
          <a:p>
            <a:pPr lvl="1"/>
            <a:endParaRPr lang="fi-FI" sz="1600" b="1" dirty="0"/>
          </a:p>
          <a:p>
            <a:pPr lvl="1"/>
            <a:r>
              <a:rPr lang="fi-FI" sz="1600" b="1" dirty="0"/>
              <a:t>Jalankulku- ja polkupyöräteiden (n. 700 km) talvikunnossapidosta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i-FI" sz="1400" dirty="0"/>
              <a:t>Rakenteellisesti erotelluilla väylillä (mm. </a:t>
            </a:r>
            <a:r>
              <a:rPr lang="fi-FI" sz="1400" dirty="0" err="1"/>
              <a:t>Hämeenkatu</a:t>
            </a:r>
            <a:r>
              <a:rPr lang="fi-FI" sz="1400" dirty="0"/>
              <a:t>) kuitenkin kiinteistö vastaa JK-osuuden hoidosta kiinteistön kohdalta </a:t>
            </a:r>
          </a:p>
          <a:p>
            <a:pPr lvl="1"/>
            <a:r>
              <a:rPr lang="fi-FI" sz="1600" b="1" dirty="0"/>
              <a:t>Linja-autopysäkkien talvikunnossapidosta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/>
              <a:t>Poikkeuksena </a:t>
            </a:r>
            <a:r>
              <a:rPr lang="fi-FI" sz="1400" dirty="0" err="1"/>
              <a:t>ELY:n</a:t>
            </a:r>
            <a:r>
              <a:rPr lang="fi-FI" sz="1400" dirty="0"/>
              <a:t> kunnossapitovastuulla olevat tiet (kuten Paasikiventie, </a:t>
            </a:r>
            <a:r>
              <a:rPr lang="fi-FI" sz="1400" dirty="0" err="1"/>
              <a:t>Teiskontie</a:t>
            </a:r>
            <a:r>
              <a:rPr lang="fi-FI" sz="1400" dirty="0"/>
              <a:t> </a:t>
            </a:r>
            <a:r>
              <a:rPr lang="fi-FI" sz="1400" dirty="0" err="1"/>
              <a:t>TAYS:ilta</a:t>
            </a:r>
            <a:r>
              <a:rPr lang="fi-FI" sz="1400" dirty="0"/>
              <a:t> eteenpäin) sekä kiinteistön vastuulla olevilla jalkakäytävillä sijaitsevat pysäkit</a:t>
            </a:r>
          </a:p>
          <a:p>
            <a:pPr marL="914400" lvl="2" indent="0">
              <a:buNone/>
            </a:pPr>
            <a:endParaRPr lang="fi-FI" sz="1600" dirty="0"/>
          </a:p>
          <a:p>
            <a:pPr lvl="1"/>
            <a:r>
              <a:rPr lang="fi-FI" sz="1600" b="1" dirty="0"/>
              <a:t>Yleisten alueiden kohdalla olevien jalkakäytävien talvikunnossapidosta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i-FI" sz="1400" dirty="0"/>
              <a:t>Viheralueiden, torien ja aukioiden vieressä sijaitsevat jalkakäytävät (Tilapalvelut Oy vastaa kaupungin kiinteistöjen viereisten jalkakäytävien talvihoidosta)</a:t>
            </a:r>
            <a:endParaRPr lang="fi-FI" sz="1600" dirty="0"/>
          </a:p>
          <a:p>
            <a:pPr lvl="1"/>
            <a:r>
              <a:rPr lang="fi-FI" sz="1600" b="1" dirty="0"/>
              <a:t>Pientalovaltaisten alueiden jalkakäytävien talvikunnossapidosta (n. 25 eri aluetta)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i-FI" sz="1400" dirty="0"/>
              <a:t>Erillisten päätösten mukaiset katuosuudet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Lisäksi raitiotiekaduilla Tampereen kaupunki ja Tampereen Raitiotie Oy vastaavat: </a:t>
            </a:r>
          </a:p>
          <a:p>
            <a:pPr lvl="1"/>
            <a:r>
              <a:rPr lang="fi-FI" sz="1600" b="1" dirty="0"/>
              <a:t>Raitiotiepysäkkikansien, vaihdealueiden ja mm. kiskourien talvikunnossapidosta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/>
              <a:t>Yhteensovitus Tampereen Infran töiden kanssa tärkeää varsinkin sekaliikenneosuuksilla</a:t>
            </a:r>
          </a:p>
          <a:p>
            <a:pPr marL="914400" lvl="2" indent="0">
              <a:buNone/>
            </a:pPr>
            <a:endParaRPr lang="fi-FI" sz="600" dirty="0"/>
          </a:p>
        </p:txBody>
      </p:sp>
    </p:spTree>
    <p:extLst>
      <p:ext uri="{BB962C8B-B14F-4D97-AF65-F5344CB8AC3E}">
        <p14:creationId xmlns:p14="http://schemas.microsoft.com/office/powerpoint/2010/main" val="252507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56350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latin typeface="Arial" panose="020B0604020202020204" pitchFamily="34" charset="0"/>
                <a:cs typeface="Arial" panose="020B0604020202020204" pitchFamily="34" charset="0"/>
              </a:rPr>
              <a:t>01 Talvikunnossapitotehtävät ja -vastuut			</a:t>
            </a:r>
            <a:endParaRPr lang="fi-FI" sz="3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6F468CB-1628-4961-B947-6B9F2BBF2D3E}"/>
              </a:ext>
            </a:extLst>
          </p:cNvPr>
          <p:cNvSpPr txBox="1">
            <a:spLocks/>
          </p:cNvSpPr>
          <p:nvPr/>
        </p:nvSpPr>
        <p:spPr>
          <a:xfrm>
            <a:off x="474905" y="766492"/>
            <a:ext cx="11242189" cy="566687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b="1" dirty="0"/>
              <a:t>Sopimuksissa asetetaan muun muassa…</a:t>
            </a:r>
          </a:p>
          <a:p>
            <a:pPr lvl="1"/>
            <a:r>
              <a:rPr lang="fi-FI" dirty="0"/>
              <a:t>Kriteerit toimenpiteiden käynnistämiselle </a:t>
            </a:r>
            <a:r>
              <a:rPr lang="fi-FI" b="1" dirty="0"/>
              <a:t>kunnossapitoluokittain</a:t>
            </a:r>
          </a:p>
          <a:p>
            <a:pPr lvl="1"/>
            <a:r>
              <a:rPr lang="fi-FI" dirty="0"/>
              <a:t>Vaatimukset toimenpideajoille</a:t>
            </a:r>
          </a:p>
          <a:p>
            <a:pPr lvl="1"/>
            <a:r>
              <a:rPr lang="fi-FI" dirty="0"/>
              <a:t>Vaatimukset päivystystoiminnalle (esim. Tampereen Infran on järjestettävä ympärivuotinen </a:t>
            </a:r>
            <a:r>
              <a:rPr lang="fi-FI" dirty="0">
                <a:sym typeface="Symbol" panose="05050102010706020507" pitchFamily="18" charset="2"/>
              </a:rPr>
              <a:t>päivystystoiminta 24/7)</a:t>
            </a:r>
            <a:endParaRPr lang="fi-FI" dirty="0"/>
          </a:p>
          <a:p>
            <a:pPr marL="0" lvl="1" indent="0">
              <a:lnSpc>
                <a:spcPts val="23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fi-FI" b="1" dirty="0"/>
              <a:t>Tampereen kaupunki noudattaa kunnossapidossa Tampereen kaupunkiseudun kuntien yhteistyössä laatimaa tuotteistusta, jossa on muun muassa kuvattu eri kunnossapitoluokkien laatuvaatimukset.</a:t>
            </a:r>
          </a:p>
          <a:p>
            <a:pPr marL="0" lvl="1" indent="0">
              <a:lnSpc>
                <a:spcPts val="23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fi-FI" dirty="0">
                <a:hlinkClick r:id="rId2"/>
              </a:rPr>
              <a:t>https://tampereenseutu.fi/seutuyhteistyo/yhteistyon-tuloksia/</a:t>
            </a:r>
            <a:endParaRPr lang="fi-FI" b="1" dirty="0"/>
          </a:p>
          <a:p>
            <a:pPr marL="0" lvl="1" indent="0">
              <a:lnSpc>
                <a:spcPts val="23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fi-FI" b="1" dirty="0"/>
              <a:t>Esimerkkejä seuraavilla dioilla</a:t>
            </a:r>
            <a:endParaRPr lang="fi-FI" dirty="0"/>
          </a:p>
          <a:p>
            <a:pPr marL="914400" lvl="2" indent="0">
              <a:buFont typeface="Wingdings" pitchFamily="2" charset="2"/>
              <a:buNone/>
            </a:pPr>
            <a:endParaRPr lang="fi-FI" dirty="0"/>
          </a:p>
          <a:p>
            <a:pPr marL="541338" lvl="2" indent="0">
              <a:buFont typeface="Wingdings" pitchFamily="2" charset="2"/>
              <a:buNone/>
            </a:pPr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8294AFAF-EC87-4BF9-A0BF-B9B6AB9EE7CD}"/>
              </a:ext>
            </a:extLst>
          </p:cNvPr>
          <p:cNvSpPr/>
          <p:nvPr/>
        </p:nvSpPr>
        <p:spPr>
          <a:xfrm>
            <a:off x="508930" y="2814925"/>
            <a:ext cx="10626685" cy="785004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6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368" y="6371374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02 Laatuvaatimukset			</a:t>
            </a:r>
            <a:endParaRPr lang="fi-FI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3C27C45D-FC4D-1E40-B0E9-C48E6FB25343}"/>
              </a:ext>
            </a:extLst>
          </p:cNvPr>
          <p:cNvSpPr txBox="1">
            <a:spLocks/>
          </p:cNvSpPr>
          <p:nvPr/>
        </p:nvSpPr>
        <p:spPr>
          <a:xfrm>
            <a:off x="357254" y="993119"/>
            <a:ext cx="10122738" cy="58871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b="1" dirty="0"/>
              <a:t>Esimerkki kunnossapitoluokista (Hallila-Lukonmäki)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i-FI" dirty="0"/>
          </a:p>
          <a:p>
            <a:pPr marL="914400" lvl="2" indent="0">
              <a:buFont typeface="Wingdings" pitchFamily="2" charset="2"/>
              <a:buNone/>
            </a:pPr>
            <a:endParaRPr lang="fi-FI" dirty="0"/>
          </a:p>
          <a:p>
            <a:pPr marL="541338" lvl="2" indent="0">
              <a:buFont typeface="Wingdings" pitchFamily="2" charset="2"/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CC58E5-7A09-371E-A0EB-13183354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7" y="1512024"/>
            <a:ext cx="10243352" cy="466307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A435999-FC41-5FA2-1C2B-970734AF5952}"/>
              </a:ext>
            </a:extLst>
          </p:cNvPr>
          <p:cNvSpPr txBox="1"/>
          <p:nvPr/>
        </p:nvSpPr>
        <p:spPr>
          <a:xfrm>
            <a:off x="3725543" y="5839325"/>
            <a:ext cx="7719341" cy="757000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fi-FI" sz="2000" dirty="0">
                <a:solidFill>
                  <a:schemeClr val="bg1"/>
                </a:solidFill>
              </a:rPr>
              <a:t>Ajoradat: </a:t>
            </a:r>
            <a:r>
              <a:rPr lang="fi-FI" sz="2000" dirty="0">
                <a:solidFill>
                  <a:srgbClr val="00B0F0"/>
                </a:solidFill>
              </a:rPr>
              <a:t>1,</a:t>
            </a:r>
            <a:r>
              <a:rPr lang="fi-FI" sz="2000" dirty="0"/>
              <a:t>, </a:t>
            </a:r>
            <a:r>
              <a:rPr lang="fi-FI" sz="2000" dirty="0">
                <a:solidFill>
                  <a:srgbClr val="00B050"/>
                </a:solidFill>
              </a:rPr>
              <a:t>2,</a:t>
            </a:r>
            <a:r>
              <a:rPr lang="fi-FI" sz="2000" dirty="0"/>
              <a:t>, </a:t>
            </a:r>
            <a:r>
              <a:rPr lang="fi-FI" sz="2000" dirty="0">
                <a:solidFill>
                  <a:srgbClr val="FFFF00"/>
                </a:solidFill>
              </a:rPr>
              <a:t>3</a:t>
            </a:r>
          </a:p>
          <a:p>
            <a:pPr algn="l"/>
            <a:r>
              <a:rPr lang="fi-FI" sz="2000" dirty="0">
                <a:solidFill>
                  <a:schemeClr val="bg1"/>
                </a:solidFill>
              </a:rPr>
              <a:t>Käytävät: </a:t>
            </a:r>
            <a:r>
              <a:rPr lang="fi-FI" sz="2000" dirty="0">
                <a:solidFill>
                  <a:srgbClr val="FF0000"/>
                </a:solidFill>
              </a:rPr>
              <a:t>A+,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rgbClr val="FF6600"/>
                </a:solidFill>
              </a:rPr>
              <a:t>A,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rgbClr val="92D050"/>
                </a:solidFill>
              </a:rPr>
              <a:t>B1,</a:t>
            </a:r>
            <a:r>
              <a:rPr lang="fi-FI" sz="2000" dirty="0">
                <a:solidFill>
                  <a:schemeClr val="bg1"/>
                </a:solidFill>
              </a:rPr>
              <a:t>  </a:t>
            </a:r>
            <a:r>
              <a:rPr lang="fi-F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B2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(ei talvikunnossapitoa),</a:t>
            </a:r>
            <a:r>
              <a:rPr lang="fi-FI" sz="2000" dirty="0">
                <a:solidFill>
                  <a:schemeClr val="bg1"/>
                </a:solidFill>
              </a:rPr>
              <a:t>  </a:t>
            </a:r>
            <a:r>
              <a:rPr lang="fi-FI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kiinteistöjen jalkakäytävät</a:t>
            </a:r>
          </a:p>
        </p:txBody>
      </p:sp>
    </p:spTree>
    <p:extLst>
      <p:ext uri="{BB962C8B-B14F-4D97-AF65-F5344CB8AC3E}">
        <p14:creationId xmlns:p14="http://schemas.microsoft.com/office/powerpoint/2010/main" val="97957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368" y="6371374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02 Laatuvaatimukset			</a:t>
            </a:r>
            <a:endParaRPr lang="fi-FI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1CCE03-5F76-B1E1-A339-A8D30DACA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725240"/>
            <a:ext cx="5769185" cy="53517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0CDE59E-F17D-FB34-D54A-AFD1A8BD1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564" y="1462088"/>
            <a:ext cx="5976436" cy="18724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697E90F-C43A-4714-6A5B-3DDED0745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235" y="1033868"/>
            <a:ext cx="5906612" cy="4636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6D39EC6-DE5F-EBFE-96BD-CB904FF5B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564" y="3456871"/>
            <a:ext cx="5980936" cy="2402247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3C27C45D-FC4D-1E40-B0E9-C48E6FB25343}"/>
              </a:ext>
            </a:extLst>
          </p:cNvPr>
          <p:cNvSpPr txBox="1">
            <a:spLocks/>
          </p:cNvSpPr>
          <p:nvPr/>
        </p:nvSpPr>
        <p:spPr>
          <a:xfrm>
            <a:off x="1833053" y="6130068"/>
            <a:ext cx="10122738" cy="58871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b="1" dirty="0" err="1"/>
              <a:t>Huom</a:t>
            </a:r>
            <a:r>
              <a:rPr lang="fi-FI" b="1" dirty="0"/>
              <a:t>! Töiden yhteensovittaminen lumisateen aikana, jos sama reitti aurataan useaan kertaan. Toimenpideajat eri luokille (eri </a:t>
            </a:r>
            <a:r>
              <a:rPr lang="fi-FI" b="1" dirty="0" err="1"/>
              <a:t>levey</a:t>
            </a:r>
            <a:r>
              <a:rPr lang="fi-FI" b="1" dirty="0"/>
              <a:t>.</a:t>
            </a:r>
            <a:endParaRPr lang="fi-FI" dirty="0"/>
          </a:p>
          <a:p>
            <a:pPr marL="914400" lvl="2" indent="0">
              <a:buFont typeface="Wingdings" pitchFamily="2" charset="2"/>
              <a:buNone/>
            </a:pPr>
            <a:endParaRPr lang="fi-FI" dirty="0"/>
          </a:p>
          <a:p>
            <a:pPr marL="541338" lvl="2" indent="0">
              <a:buFont typeface="Wingdings" pitchFamily="2" charset="2"/>
              <a:buNone/>
            </a:pPr>
            <a:endParaRPr lang="fi-FI" dirty="0"/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E90BD912-E2DC-88AE-5BBB-BB5F80A66C61}"/>
              </a:ext>
            </a:extLst>
          </p:cNvPr>
          <p:cNvCxnSpPr>
            <a:cxnSpLocks/>
          </p:cNvCxnSpPr>
          <p:nvPr/>
        </p:nvCxnSpPr>
        <p:spPr>
          <a:xfrm flipV="1">
            <a:off x="4706471" y="4094264"/>
            <a:ext cx="1954305" cy="585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A45A2C9-BAF8-D0D5-53D0-923130C8DC40}"/>
              </a:ext>
            </a:extLst>
          </p:cNvPr>
          <p:cNvSpPr/>
          <p:nvPr/>
        </p:nvSpPr>
        <p:spPr>
          <a:xfrm>
            <a:off x="10264589" y="3518055"/>
            <a:ext cx="1351412" cy="2322773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8CCE028-48DB-CA30-7A43-89B32B2CB53D}"/>
              </a:ext>
            </a:extLst>
          </p:cNvPr>
          <p:cNvSpPr txBox="1"/>
          <p:nvPr/>
        </p:nvSpPr>
        <p:spPr>
          <a:xfrm>
            <a:off x="6052384" y="5639536"/>
            <a:ext cx="914400" cy="914400"/>
          </a:xfrm>
          <a:prstGeom prst="rect">
            <a:avLst/>
          </a:prstGeom>
          <a:effectLst/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fi-FI" sz="900" dirty="0">
                <a:solidFill>
                  <a:srgbClr val="FF000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1762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56350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03 Tilannekuva ja palautehallinta			</a:t>
            </a:r>
            <a:endParaRPr lang="fi-FI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EE746B3-B00E-45DC-AC62-A53FA24E232D}"/>
              </a:ext>
            </a:extLst>
          </p:cNvPr>
          <p:cNvSpPr txBox="1">
            <a:spLocks/>
          </p:cNvSpPr>
          <p:nvPr/>
        </p:nvSpPr>
        <p:spPr>
          <a:xfrm>
            <a:off x="390626" y="917388"/>
            <a:ext cx="11091600" cy="543896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800" b="1" u="sng" dirty="0"/>
              <a:t>Reaaliaikaisen tilannekuvan välittäminen kuntalaisille</a:t>
            </a:r>
          </a:p>
          <a:p>
            <a:pPr lvl="1"/>
            <a:r>
              <a:rPr lang="fi-FI" dirty="0"/>
              <a:t>Väylien </a:t>
            </a:r>
            <a:r>
              <a:rPr lang="fi-FI" b="1" u="sng" dirty="0">
                <a:solidFill>
                  <a:srgbClr val="62E6F4"/>
                </a:solidFill>
              </a:rPr>
              <a:t>auraukset</a:t>
            </a:r>
            <a:r>
              <a:rPr lang="fi-FI" dirty="0"/>
              <a:t> ja </a:t>
            </a:r>
            <a:r>
              <a:rPr lang="fi-FI" b="1" u="sng" dirty="0">
                <a:solidFill>
                  <a:srgbClr val="C00000"/>
                </a:solidFill>
              </a:rPr>
              <a:t>liukkaudentorjunta</a:t>
            </a:r>
            <a:r>
              <a:rPr lang="fi-FI" dirty="0"/>
              <a:t> (väylien käytettävyys, työkoneissa GPS-laitteet)</a:t>
            </a:r>
          </a:p>
          <a:p>
            <a:pPr lvl="1"/>
            <a:r>
              <a:rPr lang="fi-FI" dirty="0"/>
              <a:t>Jääkenttien (ja latujen) käytettävyys</a:t>
            </a:r>
          </a:p>
          <a:p>
            <a:pPr lvl="1"/>
            <a:r>
              <a:rPr lang="fi-FI" dirty="0"/>
              <a:t>Hiekanharjausten tilannekuva</a:t>
            </a:r>
          </a:p>
          <a:p>
            <a:pPr marL="0" lvl="1" indent="0">
              <a:lnSpc>
                <a:spcPts val="2300"/>
              </a:lnSpc>
              <a:spcBef>
                <a:spcPts val="150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endParaRPr lang="fi-FI" sz="2800" b="1" u="sng" dirty="0"/>
          </a:p>
          <a:p>
            <a:pPr marL="0" lvl="1" indent="0">
              <a:lnSpc>
                <a:spcPts val="2300"/>
              </a:lnSpc>
              <a:spcBef>
                <a:spcPts val="150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endParaRPr lang="fi-FI" sz="2800" b="1" u="sng" dirty="0"/>
          </a:p>
          <a:p>
            <a:pPr marL="0" lvl="1" indent="0">
              <a:lnSpc>
                <a:spcPts val="2300"/>
              </a:lnSpc>
              <a:spcBef>
                <a:spcPts val="150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endParaRPr lang="fi-FI" sz="2800" b="1" u="sng" dirty="0"/>
          </a:p>
          <a:p>
            <a:pPr marL="0" lvl="1" indent="0">
              <a:lnSpc>
                <a:spcPts val="2300"/>
              </a:lnSpc>
              <a:spcBef>
                <a:spcPts val="150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endParaRPr lang="fi-FI" sz="2800" b="1" u="sng" dirty="0"/>
          </a:p>
          <a:p>
            <a:pPr marL="0" lvl="1" indent="0">
              <a:lnSpc>
                <a:spcPts val="2300"/>
              </a:lnSpc>
              <a:spcBef>
                <a:spcPts val="150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r>
              <a:rPr lang="fi-FI" sz="2800" b="1" u="sng" dirty="0"/>
              <a:t>Palautekanavat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fi-FI" dirty="0"/>
              <a:t>Paikkatietopohjainen kunnossapidon palautejärjestelmä (kaupungin internetsivut)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fi-FI" dirty="0"/>
              <a:t>Kaupungin palvelupiste (s-posti- ja puhelinyhteydenotot sekä käynnit)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fi-FI" dirty="0"/>
              <a:t>Suorat yhteydenotot (esim. yhteistyötilaisuudet eri käyttäjä- ja sidosryhmien kanssa)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dirty="0">
                <a:hlinkClick r:id="rId2"/>
              </a:rPr>
              <a:t>https://www.tampere.fi/liikenne-kadut-ja-kunnossapito/kunnossapito/talvikunnossapito</a:t>
            </a:r>
            <a:endParaRPr lang="fi-FI" dirty="0"/>
          </a:p>
          <a:p>
            <a:pPr marL="457200" lvl="1" indent="0">
              <a:spcAft>
                <a:spcPts val="600"/>
              </a:spcAft>
              <a:buNone/>
            </a:pPr>
            <a:endParaRPr lang="fi-FI" dirty="0"/>
          </a:p>
          <a:p>
            <a:pPr lvl="1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6FEAB0-1F66-4B3D-96E8-AFB8A73A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" y="2095707"/>
            <a:ext cx="3491426" cy="237731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5BD7E61-5C30-4DE8-ACBE-7CEC46A5F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1930315"/>
            <a:ext cx="3744000" cy="1802182"/>
          </a:xfrm>
          <a:prstGeom prst="rect">
            <a:avLst/>
          </a:prstGeom>
          <a:effectLst>
            <a:reflection stA="26000" endPos="59000" dist="50800" dir="5400000" sy="-100000" algn="bl" rotWithShape="0"/>
            <a:softEdge rad="63500"/>
          </a:effec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3385088-908E-4794-8A74-990EC8A99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374" y="1930315"/>
            <a:ext cx="3744000" cy="2186003"/>
          </a:xfrm>
          <a:prstGeom prst="rect">
            <a:avLst/>
          </a:prstGeom>
          <a:effectLst>
            <a:reflection stA="45000" endPos="3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82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56350"/>
            <a:ext cx="851263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631DFA-CFC9-4363-98D1-26823AFD89F3}"/>
              </a:ext>
            </a:extLst>
          </p:cNvPr>
          <p:cNvSpPr txBox="1">
            <a:spLocks/>
          </p:cNvSpPr>
          <p:nvPr/>
        </p:nvSpPr>
        <p:spPr>
          <a:xfrm>
            <a:off x="576000" y="136525"/>
            <a:ext cx="11616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03 Tilannekuva ja palautehallinta		</a:t>
            </a:r>
            <a:endParaRPr lang="fi-FI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EB8CE10-BACA-48C4-9F35-310C26C2EC05}"/>
              </a:ext>
            </a:extLst>
          </p:cNvPr>
          <p:cNvSpPr txBox="1">
            <a:spLocks/>
          </p:cNvSpPr>
          <p:nvPr/>
        </p:nvSpPr>
        <p:spPr>
          <a:xfrm>
            <a:off x="336141" y="799306"/>
            <a:ext cx="11279859" cy="581186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b="1" dirty="0"/>
              <a:t>Keskeisiä sidosryhmiä: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Joukkoliikenne (sekä bussi- että raitiotieliikenne)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Polkupyöräily (erityisesti seudullinen polkupyöräagenttitoiminta jalankulun ja polkupyöräilyn seudullisilla pääreiteillä)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Jätehuolto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Palvelupiste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Kiinteistöt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Muut kunnossapitäjät (naapurikunnat, valtio…)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i-FI" sz="1400" dirty="0"/>
              <a:t>Kaupunki on avoin yhteistyöehdotuksille, yhteistyötä eri tahojen kanssa on kehitetty jatkuvasti.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i-FI" sz="2400" b="1" dirty="0"/>
              <a:t>Palautemäärät: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10 707 palautetta (karttapohjainen palautetyökalu 2023)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Lisäksi palvelupisteeseen tulleet yhteydenotot (käynnit, sähköpostit ja puhelut) xxxx kpl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fi-FI" sz="1700" dirty="0"/>
              <a:t>Suorat yhteydenotot sähköpostitse, puhelimitse, somesta yms. xxx kpl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fi-FI" sz="19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fi-FI" sz="1700" dirty="0"/>
          </a:p>
          <a:p>
            <a:pPr marL="342900" lvl="1">
              <a:spcBef>
                <a:spcPts val="1000"/>
              </a:spcBef>
              <a:spcAft>
                <a:spcPts val="600"/>
              </a:spcAft>
            </a:pPr>
            <a:endParaRPr lang="fi-FI" sz="18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i-FI" sz="1800" dirty="0"/>
          </a:p>
          <a:p>
            <a:pPr marL="914400" lvl="2" indent="0">
              <a:buNone/>
            </a:pPr>
            <a:endParaRPr lang="fi-FI" sz="600" dirty="0"/>
          </a:p>
        </p:txBody>
      </p:sp>
    </p:spTree>
    <p:extLst>
      <p:ext uri="{BB962C8B-B14F-4D97-AF65-F5344CB8AC3E}">
        <p14:creationId xmlns:p14="http://schemas.microsoft.com/office/powerpoint/2010/main" val="3088395489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8F30FB61-C7CE-49D9-BBF8-BF568078D196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10EA133C-F4AD-45E7-B2F4-2521529A274F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5975BF3-6237-495A-9E73-6DDAAD47DE7B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66eb58-2db1-4cd0-9544-5651b57370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15" ma:contentTypeDescription="Luo uusi asiakirja." ma:contentTypeScope="" ma:versionID="bffa1c4a0037fe782c9d7e9860c2c063">
  <xsd:schema xmlns:xsd="http://www.w3.org/2001/XMLSchema" xmlns:xs="http://www.w3.org/2001/XMLSchema" xmlns:p="http://schemas.microsoft.com/office/2006/metadata/properties" xmlns:ns3="2966eb58-2db1-4cd0-9544-5651b5737087" xmlns:ns4="3bcef925-d886-41c1-a91f-4f1a6877d63f" targetNamespace="http://schemas.microsoft.com/office/2006/metadata/properties" ma:root="true" ma:fieldsID="34cf17343e5975a467bfa95f9cb27bfd" ns3:_="" ns4:_="">
    <xsd:import namespace="2966eb58-2db1-4cd0-9544-5651b5737087"/>
    <xsd:import namespace="3bcef925-d886-41c1-a91f-4f1a6877d6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0230D-0052-4837-812B-A185EC7348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cef925-d886-41c1-a91f-4f1a6877d63f"/>
    <ds:schemaRef ds:uri="http://purl.org/dc/elements/1.1/"/>
    <ds:schemaRef ds:uri="http://schemas.microsoft.com/office/2006/metadata/properties"/>
    <ds:schemaRef ds:uri="2966eb58-2db1-4cd0-9544-5651b57370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4525D-C3E5-4ABE-978D-61442A7CF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6eb58-2db1-4cd0-9544-5651b5737087"/>
    <ds:schemaRef ds:uri="3bcef925-d886-41c1-a91f-4f1a687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Tampere suppea valikoima saavutettavia pohjia</Template>
  <TotalTime>0</TotalTime>
  <Words>589</Words>
  <Application>Microsoft Office PowerPoint</Application>
  <PresentationFormat>Laajakuva</PresentationFormat>
  <Paragraphs>107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Helvetica</vt:lpstr>
      <vt:lpstr>Symbol</vt:lpstr>
      <vt:lpstr>Wingdings</vt:lpstr>
      <vt:lpstr>Tampere.Finland_kansi</vt:lpstr>
      <vt:lpstr>Tampere.Finland_Valkoinen</vt:lpstr>
      <vt:lpstr>Tampere.Finland_Sininen</vt:lpstr>
      <vt:lpstr>Tampere.Finland_Marjanpunainen</vt:lpstr>
      <vt:lpstr>TALVIKUNNOSSAPITO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Kysymyksiä/keskustelua…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TAMPERE</dc:title>
  <dc:creator>Myllynen Kimmo</dc:creator>
  <cp:lastModifiedBy>Nurmio Kirsi</cp:lastModifiedBy>
  <cp:revision>3</cp:revision>
  <dcterms:created xsi:type="dcterms:W3CDTF">2021-11-15T10:11:27Z</dcterms:created>
  <dcterms:modified xsi:type="dcterms:W3CDTF">2024-12-03T10:13:05Z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0x0101000F163FC393F752438C91A2EDBD4160F4</vt:lpwstr>
  </property>
  <property fmtid="{D5CDD505-2E9C-101B-9397-08002B2CF9AE}" pid="3" name="_NewReviewCycle">
    <vt:lpwstr/>
  </property>
</Properties>
</file>