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8" r:id="rId5"/>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90"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2" autoAdjust="0"/>
    <p:restoredTop sz="96931" autoAdjust="0"/>
  </p:normalViewPr>
  <p:slideViewPr>
    <p:cSldViewPr snapToGrid="0" showGuides="1">
      <p:cViewPr varScale="1">
        <p:scale>
          <a:sx n="39" d="100"/>
          <a:sy n="39" d="100"/>
        </p:scale>
        <p:origin x="2236" y="92"/>
      </p:cViewPr>
      <p:guideLst>
        <p:guide orient="horz" pos="3390"/>
        <p:guide pos="2381"/>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rela Johanna" userId="c7727bb2-cfbd-4291-9a12-8aa2ae078fc9" providerId="ADAL" clId="{3F37A5C8-0ACC-4910-94B1-98B9F1182FF1}"/>
    <pc:docChg chg="delSld">
      <pc:chgData name="Kurela Johanna" userId="c7727bb2-cfbd-4291-9a12-8aa2ae078fc9" providerId="ADAL" clId="{3F37A5C8-0ACC-4910-94B1-98B9F1182FF1}" dt="2024-02-09T07:44:29.687" v="0" actId="47"/>
      <pc:docMkLst>
        <pc:docMk/>
      </pc:docMkLst>
      <pc:sldChg chg="del">
        <pc:chgData name="Kurela Johanna" userId="c7727bb2-cfbd-4291-9a12-8aa2ae078fc9" providerId="ADAL" clId="{3F37A5C8-0ACC-4910-94B1-98B9F1182FF1}" dt="2024-02-09T07:44:29.687" v="0" actId="47"/>
        <pc:sldMkLst>
          <pc:docMk/>
          <pc:sldMk cId="2934558002" sldId="2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i-FI"/>
              <a:t>Muokkaa ots. perustyyl. napsautt.</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B022ACE6-50E1-4719-B495-1A5F5E84AA77}" type="datetimeFigureOut">
              <a:rPr lang="fi-FI" smtClean="0"/>
              <a:t>9.2.2024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2071477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022ACE6-50E1-4719-B495-1A5F5E84AA77}" type="datetimeFigureOut">
              <a:rPr lang="fi-FI" smtClean="0"/>
              <a:t>9.2.2024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380412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022ACE6-50E1-4719-B495-1A5F5E84AA77}" type="datetimeFigureOut">
              <a:rPr lang="fi-FI" smtClean="0"/>
              <a:t>9.2.2024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715763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022ACE6-50E1-4719-B495-1A5F5E84AA77}" type="datetimeFigureOut">
              <a:rPr lang="fi-FI" smtClean="0"/>
              <a:t>9.2.2024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471790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i-FI"/>
              <a:t>Muokkaa ots. perustyyl. napsautt.</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022ACE6-50E1-4719-B495-1A5F5E84AA77}" type="datetimeFigureOut">
              <a:rPr lang="fi-FI" smtClean="0"/>
              <a:t>9.2.2024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1062842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B022ACE6-50E1-4719-B495-1A5F5E84AA77}" type="datetimeFigureOut">
              <a:rPr lang="fi-FI" smtClean="0"/>
              <a:t>9.2.2024</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90105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i-FI"/>
              <a:t>Muokkaa ots. perustyyl. napsautt.</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i-FI"/>
              <a:t>Muokkaa tekstin perustyylejä napsauttamalla</a:t>
            </a:r>
          </a:p>
        </p:txBody>
      </p:sp>
      <p:sp>
        <p:nvSpPr>
          <p:cNvPr id="4" name="Content Placeholder 3"/>
          <p:cNvSpPr>
            <a:spLocks noGrp="1"/>
          </p:cNvSpPr>
          <p:nvPr>
            <p:ph sz="half" idx="2"/>
          </p:nvPr>
        </p:nvSpPr>
        <p:spPr>
          <a:xfrm>
            <a:off x="520713" y="3905482"/>
            <a:ext cx="3198096" cy="574437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i-FI"/>
              <a:t>Muokkaa tekstin perustyylejä napsauttamalla</a:t>
            </a:r>
          </a:p>
        </p:txBody>
      </p:sp>
      <p:sp>
        <p:nvSpPr>
          <p:cNvPr id="6" name="Content Placeholder 5"/>
          <p:cNvSpPr>
            <a:spLocks noGrp="1"/>
          </p:cNvSpPr>
          <p:nvPr>
            <p:ph sz="quarter" idx="4"/>
          </p:nvPr>
        </p:nvSpPr>
        <p:spPr>
          <a:xfrm>
            <a:off x="3827086" y="3905482"/>
            <a:ext cx="3213847" cy="574437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022ACE6-50E1-4719-B495-1A5F5E84AA77}" type="datetimeFigureOut">
              <a:rPr lang="fi-FI" smtClean="0"/>
              <a:t>9.2.2024</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3837625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B022ACE6-50E1-4719-B495-1A5F5E84AA77}" type="datetimeFigureOut">
              <a:rPr lang="fi-FI" smtClean="0"/>
              <a:t>9.2.2024</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629827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22ACE6-50E1-4719-B495-1A5F5E84AA77}" type="datetimeFigureOut">
              <a:rPr lang="fi-FI" smtClean="0"/>
              <a:t>9.2.2024</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2055212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i-FI"/>
              <a:t>Muokkaa ots. perustyyl. napsautt.</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022ACE6-50E1-4719-B495-1A5F5E84AA77}" type="datetimeFigureOut">
              <a:rPr lang="fi-FI" smtClean="0"/>
              <a:t>9.2.2024</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3939402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i-FI"/>
              <a:t>Muokkaa ots. perustyyl. napsautt.</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i-FI"/>
              <a:t>Lisää kuva napsauttamalla kuvaketta</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022ACE6-50E1-4719-B495-1A5F5E84AA77}" type="datetimeFigureOut">
              <a:rPr lang="fi-FI" smtClean="0"/>
              <a:t>9.2.2024</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C5EA7D1-95D8-4266-9E51-F74FCFAF2266}" type="slidenum">
              <a:rPr lang="fi-FI" smtClean="0"/>
              <a:t>‹#›</a:t>
            </a:fld>
            <a:endParaRPr lang="fi-FI"/>
          </a:p>
        </p:txBody>
      </p:sp>
    </p:spTree>
    <p:extLst>
      <p:ext uri="{BB962C8B-B14F-4D97-AF65-F5344CB8AC3E}">
        <p14:creationId xmlns:p14="http://schemas.microsoft.com/office/powerpoint/2010/main" val="439184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B022ACE6-50E1-4719-B495-1A5F5E84AA77}" type="datetimeFigureOut">
              <a:rPr lang="fi-FI" smtClean="0"/>
              <a:t>9.2.2024</a:t>
            </a:fld>
            <a:endParaRPr lang="fi-FI"/>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EC5EA7D1-95D8-4266-9E51-F74FCFAF2266}" type="slidenum">
              <a:rPr lang="fi-FI" smtClean="0"/>
              <a:t>‹#›</a:t>
            </a:fld>
            <a:endParaRPr lang="fi-FI"/>
          </a:p>
        </p:txBody>
      </p:sp>
    </p:spTree>
    <p:extLst>
      <p:ext uri="{BB962C8B-B14F-4D97-AF65-F5344CB8AC3E}">
        <p14:creationId xmlns:p14="http://schemas.microsoft.com/office/powerpoint/2010/main" val="38364442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i 1" descr="The poster for a safe space is yellow in color. In the top right corner, there is the Tampere.Finland logo. In the bottom left corner, there is the emblem of the city of Tampere. In the bottom right corner, there is a group of diverse people.">
            <a:extLst>
              <a:ext uri="{FF2B5EF4-FFF2-40B4-BE49-F238E27FC236}">
                <a16:creationId xmlns:a16="http://schemas.microsoft.com/office/drawing/2014/main" id="{544EEDE3-8DB0-07CD-865C-0290D05DCDDD}"/>
              </a:ext>
              <a:ext uri="{C183D7F6-B498-43B3-948B-1728B52AA6E4}">
                <adec:decorative xmlns:adec="http://schemas.microsoft.com/office/drawing/2017/decorative" val="0"/>
              </a:ext>
            </a:extLst>
          </p:cNvPr>
          <p:cNvGraphicFramePr>
            <a:graphicFrameLocks noChangeAspect="1"/>
          </p:cNvGraphicFramePr>
          <p:nvPr>
            <p:extLst>
              <p:ext uri="{D42A27DB-BD31-4B8C-83A1-F6EECF244321}">
                <p14:modId xmlns:p14="http://schemas.microsoft.com/office/powerpoint/2010/main" val="3631761514"/>
              </p:ext>
            </p:extLst>
          </p:nvPr>
        </p:nvGraphicFramePr>
        <p:xfrm>
          <a:off x="0" y="-6080"/>
          <a:ext cx="7559675" cy="10697893"/>
        </p:xfrm>
        <a:graphic>
          <a:graphicData uri="http://schemas.openxmlformats.org/presentationml/2006/ole">
            <mc:AlternateContent xmlns:mc="http://schemas.openxmlformats.org/markup-compatibility/2006">
              <mc:Choice xmlns:v="urn:schemas-microsoft-com:vml" Requires="v">
                <p:oleObj name="Acrobat Document" r:id="rId2" imgW="5667153" imgH="8019596" progId="AcroExch.Document.DC">
                  <p:embed/>
                </p:oleObj>
              </mc:Choice>
              <mc:Fallback>
                <p:oleObj name="Acrobat Document" r:id="rId2" imgW="5667153" imgH="8019596" progId="AcroExch.Document.DC">
                  <p:embed/>
                  <p:pic>
                    <p:nvPicPr>
                      <p:cNvPr id="2" name="Objekti 1" descr="The poster for a safe space is yellow in color. In the top right corner, there is the Tampere.Finland logo. In the bottom left corner, there is the emblem of the city of Tampere. In the bottom right corner, there is a group of diverse people.">
                        <a:extLst>
                          <a:ext uri="{FF2B5EF4-FFF2-40B4-BE49-F238E27FC236}">
                            <a16:creationId xmlns:a16="http://schemas.microsoft.com/office/drawing/2014/main" id="{544EEDE3-8DB0-07CD-865C-0290D05DCDDD}"/>
                          </a:ext>
                          <a:ext uri="{C183D7F6-B498-43B3-948B-1728B52AA6E4}">
                            <adec:decorative xmlns:adec="http://schemas.microsoft.com/office/drawing/2017/decorative" val="0"/>
                          </a:ext>
                        </a:extLst>
                      </p:cNvPr>
                      <p:cNvPicPr/>
                      <p:nvPr/>
                    </p:nvPicPr>
                    <p:blipFill>
                      <a:blip r:embed="rId3"/>
                      <a:stretch>
                        <a:fillRect/>
                      </a:stretch>
                    </p:blipFill>
                    <p:spPr>
                      <a:xfrm>
                        <a:off x="0" y="-6080"/>
                        <a:ext cx="7559675" cy="10697893"/>
                      </a:xfrm>
                      <a:prstGeom prst="rect">
                        <a:avLst/>
                      </a:prstGeom>
                    </p:spPr>
                  </p:pic>
                </p:oleObj>
              </mc:Fallback>
            </mc:AlternateContent>
          </a:graphicData>
        </a:graphic>
      </p:graphicFrame>
      <p:sp>
        <p:nvSpPr>
          <p:cNvPr id="5" name="Otsikko 4">
            <a:extLst>
              <a:ext uri="{FF2B5EF4-FFF2-40B4-BE49-F238E27FC236}">
                <a16:creationId xmlns:a16="http://schemas.microsoft.com/office/drawing/2014/main" id="{5589E4A3-952E-B54B-CFAF-747431AE5367}"/>
              </a:ext>
            </a:extLst>
          </p:cNvPr>
          <p:cNvSpPr>
            <a:spLocks noGrp="1"/>
          </p:cNvSpPr>
          <p:nvPr>
            <p:ph type="ctrTitle"/>
          </p:nvPr>
        </p:nvSpPr>
        <p:spPr>
          <a:xfrm>
            <a:off x="566976" y="-3722335"/>
            <a:ext cx="6425724" cy="3722335"/>
          </a:xfrm>
        </p:spPr>
        <p:txBody>
          <a:bodyPr vert="horz" lIns="91440" tIns="45720" rIns="91440" bIns="45720" rtlCol="0" anchor="b">
            <a:normAutofit/>
          </a:bodyPr>
          <a:lstStyle/>
          <a:p>
            <a:r>
              <a:rPr lang="en-US" dirty="0"/>
              <a:t>Safer Space Principles for the City of Tampere.</a:t>
            </a:r>
            <a:br>
              <a:rPr lang="fi-FI" dirty="0"/>
            </a:br>
            <a:r>
              <a:rPr lang="en-US" b="1" dirty="0"/>
              <a:t>All are welcome to attend as they are.</a:t>
            </a:r>
            <a:endParaRPr lang="fi-FI" dirty="0"/>
          </a:p>
        </p:txBody>
      </p:sp>
      <p:sp>
        <p:nvSpPr>
          <p:cNvPr id="3" name="Alaotsikko 2">
            <a:extLst>
              <a:ext uri="{FF2B5EF4-FFF2-40B4-BE49-F238E27FC236}">
                <a16:creationId xmlns:a16="http://schemas.microsoft.com/office/drawing/2014/main" id="{01137E32-C724-F887-247C-E7C22E10ECEB}"/>
              </a:ext>
            </a:extLst>
          </p:cNvPr>
          <p:cNvSpPr>
            <a:spLocks noGrp="1"/>
          </p:cNvSpPr>
          <p:nvPr>
            <p:ph type="subTitle" idx="1"/>
          </p:nvPr>
        </p:nvSpPr>
        <p:spPr>
          <a:xfrm>
            <a:off x="485016" y="2767633"/>
            <a:ext cx="6589644" cy="5227983"/>
          </a:xfrm>
        </p:spPr>
        <p:txBody>
          <a:bodyPr>
            <a:normAutofit fontScale="25000" lnSpcReduction="20000"/>
          </a:bodyPr>
          <a:lstStyle/>
          <a:p>
            <a:pPr marR="323850" algn="l">
              <a:lnSpc>
                <a:spcPct val="150000"/>
              </a:lnSpc>
            </a:pPr>
            <a:r>
              <a:rPr lang="en-US" sz="5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are all unique. </a:t>
            </a:r>
          </a:p>
          <a:p>
            <a:pPr marR="323850" algn="l">
              <a:lnSpc>
                <a:spcPct val="150000"/>
              </a:lnSpc>
            </a:pPr>
            <a:r>
              <a:rPr lang="en-US"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Our unique qualities are age, ethnicity, nationality, language and culture, religion, beliefs, opinions, political views, family background, gender identity, sexual orientation, health, disability, social status, economic status and other individual factors such as body size or neurodiversity. </a:t>
            </a:r>
          </a:p>
          <a:p>
            <a:pPr marR="323850" algn="l">
              <a:lnSpc>
                <a:spcPct val="150000"/>
              </a:lnSpc>
            </a:pPr>
            <a:endParaRPr lang="en-US"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R="323850" algn="l">
              <a:lnSpc>
                <a:spcPct val="150000"/>
              </a:lnSpc>
            </a:pPr>
            <a:r>
              <a:rPr lang="en-US" sz="5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Here, everyone can feel safe to be themselves and feel welcome.</a:t>
            </a:r>
          </a:p>
          <a:p>
            <a:pPr marL="179388" marR="323850" indent="-179388" algn="l">
              <a:lnSpc>
                <a:spcPct val="120000"/>
              </a:lnSpc>
              <a:buFont typeface="Arial" panose="020B0604020202020204" pitchFamily="34" charset="0"/>
              <a:buChar char="•"/>
            </a:pPr>
            <a:r>
              <a:rPr lang="en-US"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are polite and considerate to one another.</a:t>
            </a:r>
          </a:p>
          <a:p>
            <a:pPr marL="179388" marR="323850" indent="-179388" algn="l">
              <a:lnSpc>
                <a:spcPct val="120000"/>
              </a:lnSpc>
              <a:buFont typeface="Arial" panose="020B0604020202020204" pitchFamily="34" charset="0"/>
              <a:buChar char="•"/>
            </a:pPr>
            <a:r>
              <a:rPr lang="en-US"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respect each other's self-determination. We respect what people say about themselves. </a:t>
            </a:r>
          </a:p>
          <a:p>
            <a:pPr marL="179388" marR="323850" indent="-179388" algn="l">
              <a:lnSpc>
                <a:spcPct val="120000"/>
              </a:lnSpc>
              <a:buFont typeface="Arial" panose="020B0604020202020204" pitchFamily="34" charset="0"/>
              <a:buChar char="•"/>
            </a:pPr>
            <a:r>
              <a:rPr lang="en-US"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make space for each other. We do not disturb others by, for example, making noise, inappropriate touching or getting too close without permission.</a:t>
            </a:r>
          </a:p>
          <a:p>
            <a:pPr marL="179388" marR="323850" indent="-179388" algn="l">
              <a:lnSpc>
                <a:spcPct val="120000"/>
              </a:lnSpc>
              <a:buFont typeface="Arial" panose="020B0604020202020204" pitchFamily="34" charset="0"/>
              <a:buChar char="•"/>
            </a:pPr>
            <a:r>
              <a:rPr lang="en-US"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pay attention to our choice of words. We do not use offensive language.</a:t>
            </a:r>
          </a:p>
          <a:p>
            <a:pPr marL="179388" marR="323850" indent="-179388" algn="l">
              <a:lnSpc>
                <a:spcPct val="120000"/>
              </a:lnSpc>
              <a:buFont typeface="Arial" panose="020B0604020202020204" pitchFamily="34" charset="0"/>
              <a:buChar char="•"/>
            </a:pPr>
            <a:r>
              <a:rPr lang="en-US"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can make mistakes and ask questions, because we cannot assume that everyone knows the same things. </a:t>
            </a:r>
          </a:p>
          <a:p>
            <a:pPr marL="179388" marR="323850" indent="-179388" algn="l">
              <a:lnSpc>
                <a:spcPct val="120000"/>
              </a:lnSpc>
              <a:buFont typeface="Arial" panose="020B0604020202020204" pitchFamily="34" charset="0"/>
              <a:buChar char="•"/>
            </a:pPr>
            <a:r>
              <a:rPr lang="en-US"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listen and encourage. We can also disagree constructively.</a:t>
            </a:r>
          </a:p>
          <a:p>
            <a:pPr marL="179388" marR="323850" indent="-179388" algn="l">
              <a:lnSpc>
                <a:spcPct val="120000"/>
              </a:lnSpc>
              <a:buFont typeface="Arial" panose="020B0604020202020204" pitchFamily="34" charset="0"/>
              <a:buChar char="•"/>
            </a:pPr>
            <a:r>
              <a:rPr lang="en-US"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protect each other from disrespectful behavior. We intervene if someone is been treated inappropriately.</a:t>
            </a:r>
          </a:p>
          <a:p>
            <a:pPr marR="323850" algn="l">
              <a:lnSpc>
                <a:spcPct val="120000"/>
              </a:lnSpc>
              <a:spcAft>
                <a:spcPts val="600"/>
              </a:spcAft>
            </a:pPr>
            <a:r>
              <a:rPr lang="en-US" sz="4800" b="1" dirty="0">
                <a:solidFill>
                  <a:schemeClr val="bg1"/>
                </a:solidFill>
                <a:highlight>
                  <a:srgbClr val="000080"/>
                </a:highlight>
                <a:ea typeface="Times New Roman" panose="02020603050405020304" pitchFamily="18" charset="0"/>
              </a:rPr>
              <a:t>YOU CAN WRITE MORE THINGS. </a:t>
            </a:r>
            <a:br>
              <a:rPr lang="en-US" sz="4800" b="1" dirty="0">
                <a:solidFill>
                  <a:schemeClr val="bg1"/>
                </a:solidFill>
                <a:highlight>
                  <a:srgbClr val="000080"/>
                </a:highlight>
                <a:ea typeface="Times New Roman" panose="02020603050405020304" pitchFamily="18" charset="0"/>
              </a:rPr>
            </a:br>
            <a:r>
              <a:rPr lang="en-US" sz="4800" b="1" dirty="0">
                <a:solidFill>
                  <a:schemeClr val="bg1"/>
                </a:solidFill>
                <a:highlight>
                  <a:srgbClr val="000080"/>
                </a:highlight>
                <a:ea typeface="Times New Roman" panose="02020603050405020304" pitchFamily="18" charset="0"/>
              </a:rPr>
              <a:t>ALWAYS USE THE CALIBRI FONT. REMOVE THIS TEXT ON A BLUE BACKGROUND.</a:t>
            </a:r>
            <a:r>
              <a:rPr lang="fi-FI" sz="4800" b="1" dirty="0">
                <a:solidFill>
                  <a:schemeClr val="bg1"/>
                </a:solidFill>
                <a:highlight>
                  <a:srgbClr val="000080"/>
                </a:highlight>
                <a:ea typeface="Times New Roman" panose="02020603050405020304" pitchFamily="18" charset="0"/>
              </a:rPr>
              <a:t>.</a:t>
            </a:r>
          </a:p>
        </p:txBody>
      </p:sp>
      <p:sp>
        <p:nvSpPr>
          <p:cNvPr id="4" name="Alaotsikko 2">
            <a:extLst>
              <a:ext uri="{FF2B5EF4-FFF2-40B4-BE49-F238E27FC236}">
                <a16:creationId xmlns:a16="http://schemas.microsoft.com/office/drawing/2014/main" id="{AF4CB648-B2E5-71DA-A92B-1257AB6DBFBA}"/>
              </a:ext>
            </a:extLst>
          </p:cNvPr>
          <p:cNvSpPr txBox="1">
            <a:spLocks/>
          </p:cNvSpPr>
          <p:nvPr/>
        </p:nvSpPr>
        <p:spPr>
          <a:xfrm>
            <a:off x="485016" y="8618703"/>
            <a:ext cx="4623697" cy="1201158"/>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US" sz="1200" dirty="0"/>
              <a:t>The City of Tampere is committed to nondiscrimination and accessibility. We object to discrimination or racism. Staff will help you if you or someone needs help. </a:t>
            </a:r>
          </a:p>
          <a:p>
            <a:pPr algn="l"/>
            <a:r>
              <a:rPr lang="en-US" sz="1200" b="1" dirty="0"/>
              <a:t>Do not hesitate to contact: [name and contact information]</a:t>
            </a:r>
          </a:p>
        </p:txBody>
      </p:sp>
    </p:spTree>
    <p:extLst>
      <p:ext uri="{BB962C8B-B14F-4D97-AF65-F5344CB8AC3E}">
        <p14:creationId xmlns:p14="http://schemas.microsoft.com/office/powerpoint/2010/main" val="2367906117"/>
      </p:ext>
    </p:extLst>
  </p:cSld>
  <p:clrMapOvr>
    <a:masterClrMapping/>
  </p:clrMapOvr>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8C04406E16AE5B4D85EBD3CC8946473D" ma:contentTypeVersion="16" ma:contentTypeDescription="Luo uusi asiakirja." ma:contentTypeScope="" ma:versionID="f354d26c4cc33b37ed68390c00493304">
  <xsd:schema xmlns:xsd="http://www.w3.org/2001/XMLSchema" xmlns:xs="http://www.w3.org/2001/XMLSchema" xmlns:p="http://schemas.microsoft.com/office/2006/metadata/properties" xmlns:ns3="99755fd1-7335-43c9-9340-a6490bd2326d" xmlns:ns4="edbe9bbf-e35d-4f96-a06b-49891c1c083b" targetNamespace="http://schemas.microsoft.com/office/2006/metadata/properties" ma:root="true" ma:fieldsID="3e68e5fce7361659d5b3bbeb16ef753e" ns3:_="" ns4:_="">
    <xsd:import namespace="99755fd1-7335-43c9-9340-a6490bd2326d"/>
    <xsd:import namespace="edbe9bbf-e35d-4f96-a06b-49891c1c083b"/>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LengthInSeconds" minOccurs="0"/>
                <xsd:element ref="ns3:MediaServiceOCR"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755fd1-7335-43c9-9340-a6490bd232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be9bbf-e35d-4f96-a06b-49891c1c083b" elementFormDefault="qualified">
    <xsd:import namespace="http://schemas.microsoft.com/office/2006/documentManagement/types"/>
    <xsd:import namespace="http://schemas.microsoft.com/office/infopath/2007/PartnerControls"/>
    <xsd:element name="SharedWithUsers" ma:index="11"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Jakamisen tiedot" ma:internalName="SharedWithDetails" ma:readOnly="true">
      <xsd:simpleType>
        <xsd:restriction base="dms:Note">
          <xsd:maxLength value="255"/>
        </xsd:restriction>
      </xsd:simpleType>
    </xsd:element>
    <xsd:element name="SharingHintHash" ma:index="13"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9755fd1-7335-43c9-9340-a6490bd2326d" xsi:nil="true"/>
  </documentManagement>
</p:properties>
</file>

<file path=customXml/itemProps1.xml><?xml version="1.0" encoding="utf-8"?>
<ds:datastoreItem xmlns:ds="http://schemas.openxmlformats.org/officeDocument/2006/customXml" ds:itemID="{EEA6B91A-B431-47AB-B1F0-AD6458CB15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755fd1-7335-43c9-9340-a6490bd2326d"/>
    <ds:schemaRef ds:uri="edbe9bbf-e35d-4f96-a06b-49891c1c08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765984E-4E49-47B8-B072-EDB4268DDAE7}">
  <ds:schemaRefs>
    <ds:schemaRef ds:uri="http://schemas.microsoft.com/sharepoint/v3/contenttype/forms"/>
  </ds:schemaRefs>
</ds:datastoreItem>
</file>

<file path=customXml/itemProps3.xml><?xml version="1.0" encoding="utf-8"?>
<ds:datastoreItem xmlns:ds="http://schemas.openxmlformats.org/officeDocument/2006/customXml" ds:itemID="{60119EF4-9ED8-4E8B-8119-7A36EC501CEF}">
  <ds:schemaRefs>
    <ds:schemaRef ds:uri="http://purl.org/dc/elements/1.1/"/>
    <ds:schemaRef ds:uri="http://schemas.microsoft.com/office/2006/metadata/properties"/>
    <ds:schemaRef ds:uri="edbe9bbf-e35d-4f96-a06b-49891c1c083b"/>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99755fd1-7335-43c9-9340-a6490bd2326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0</TotalTime>
  <Words>267</Words>
  <Application>Microsoft Office PowerPoint</Application>
  <PresentationFormat>Mukautettu</PresentationFormat>
  <Paragraphs>15</Paragraphs>
  <Slides>1</Slides>
  <Notes>0</Notes>
  <HiddenSlides>0</HiddenSlides>
  <MMClips>0</MMClips>
  <ScaleCrop>false</ScaleCrop>
  <HeadingPairs>
    <vt:vector size="8" baseType="variant">
      <vt:variant>
        <vt:lpstr>Käytetyt fontit</vt:lpstr>
      </vt:variant>
      <vt:variant>
        <vt:i4>3</vt:i4>
      </vt:variant>
      <vt:variant>
        <vt:lpstr>Teema</vt:lpstr>
      </vt:variant>
      <vt:variant>
        <vt:i4>1</vt:i4>
      </vt:variant>
      <vt:variant>
        <vt:lpstr>Upotetut OLE-palvelimet</vt:lpstr>
      </vt:variant>
      <vt:variant>
        <vt:i4>1</vt:i4>
      </vt:variant>
      <vt:variant>
        <vt:lpstr>Dian otsikot</vt:lpstr>
      </vt:variant>
      <vt:variant>
        <vt:i4>1</vt:i4>
      </vt:variant>
    </vt:vector>
  </HeadingPairs>
  <TitlesOfParts>
    <vt:vector size="6" baseType="lpstr">
      <vt:lpstr>Arial</vt:lpstr>
      <vt:lpstr>Calibri</vt:lpstr>
      <vt:lpstr>Calibri Light</vt:lpstr>
      <vt:lpstr>Office-teema</vt:lpstr>
      <vt:lpstr>Acrobat Document</vt:lpstr>
      <vt:lpstr>Safer Space Principles for the City of Tampere. All are welcome to attend as they 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Lahdenniemi Veli-Matti</dc:creator>
  <cp:lastModifiedBy>Kurela Johanna</cp:lastModifiedBy>
  <cp:revision>7</cp:revision>
  <dcterms:created xsi:type="dcterms:W3CDTF">2023-05-22T09:20:40Z</dcterms:created>
  <dcterms:modified xsi:type="dcterms:W3CDTF">2024-02-09T07:44:35Z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0x0101008C04406E16AE5B4D85EBD3CC8946473D</vt:lpwstr>
  </property>
</Properties>
</file>