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31"/>
  </p:notesMasterIdLst>
  <p:sldIdLst>
    <p:sldId id="294" r:id="rId5"/>
    <p:sldId id="357" r:id="rId6"/>
    <p:sldId id="376" r:id="rId7"/>
    <p:sldId id="343" r:id="rId8"/>
    <p:sldId id="378" r:id="rId9"/>
    <p:sldId id="301" r:id="rId10"/>
    <p:sldId id="302" r:id="rId11"/>
    <p:sldId id="359" r:id="rId12"/>
    <p:sldId id="360" r:id="rId13"/>
    <p:sldId id="361" r:id="rId14"/>
    <p:sldId id="362" r:id="rId15"/>
    <p:sldId id="339" r:id="rId16"/>
    <p:sldId id="363" r:id="rId17"/>
    <p:sldId id="364" r:id="rId18"/>
    <p:sldId id="365" r:id="rId19"/>
    <p:sldId id="366" r:id="rId20"/>
    <p:sldId id="355" r:id="rId21"/>
    <p:sldId id="368" r:id="rId22"/>
    <p:sldId id="369" r:id="rId23"/>
    <p:sldId id="348" r:id="rId24"/>
    <p:sldId id="371" r:id="rId25"/>
    <p:sldId id="375" r:id="rId26"/>
    <p:sldId id="377" r:id="rId27"/>
    <p:sldId id="373" r:id="rId28"/>
    <p:sldId id="374" r:id="rId29"/>
    <p:sldId id="370" r:id="rId3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3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126D7-CBB8-448A-A532-2BCB2E16BB7F}" type="datetimeFigureOut">
              <a:rPr lang="fi-FI" smtClean="0"/>
              <a:t>24.1.2024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C9131-5C87-4BDA-A649-1A0F48D0B6E3}" type="slidenum">
              <a:rPr lang="fi-FI" smtClean="0"/>
              <a:t>‹#›</a:t>
            </a:fld>
            <a:endParaRPr lang="fi-FI"/>
          </a:p>
        </p:txBody>
      </p:sp>
    </p:spTree>
    <p:extLst>
      <p:ext uri="{BB962C8B-B14F-4D97-AF65-F5344CB8AC3E}">
        <p14:creationId xmlns:p14="http://schemas.microsoft.com/office/powerpoint/2010/main" val="398235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endParaRPr lang="fi-FI" dirty="0"/>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9D5E44B1-7307-4A0C-8971-7746F417633E}" type="slidenum">
              <a:rPr lang="fi-FI" smtClean="0"/>
              <a:t>‹#›</a:t>
            </a:fld>
            <a:endParaRPr lang="fi-FI"/>
          </a:p>
        </p:txBody>
      </p:sp>
    </p:spTree>
    <p:extLst>
      <p:ext uri="{BB962C8B-B14F-4D97-AF65-F5344CB8AC3E}">
        <p14:creationId xmlns:p14="http://schemas.microsoft.com/office/powerpoint/2010/main" val="294952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a:xfrm>
            <a:off x="838200" y="1825625"/>
            <a:ext cx="10515600" cy="39579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9D5E44B1-7307-4A0C-8971-7746F417633E}" type="slidenum">
              <a:rPr lang="fi-FI" smtClean="0"/>
              <a:t>‹#›</a:t>
            </a:fld>
            <a:endParaRPr lang="fi-FI"/>
          </a:p>
        </p:txBody>
      </p:sp>
    </p:spTree>
    <p:extLst>
      <p:ext uri="{BB962C8B-B14F-4D97-AF65-F5344CB8AC3E}">
        <p14:creationId xmlns:p14="http://schemas.microsoft.com/office/powerpoint/2010/main" val="350250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388235"/>
          </a:xfrm>
        </p:spPr>
        <p:txBody>
          <a:bodyPr anchor="b"/>
          <a:lstStyle>
            <a:lvl1pPr>
              <a:defRPr sz="6000"/>
            </a:lvl1pPr>
          </a:lstStyle>
          <a:p>
            <a:r>
              <a:rPr lang="fi-FI"/>
              <a:t>Muokkaa perustyyl. napsautt.</a:t>
            </a:r>
            <a:endParaRPr lang="fi-FI" dirty="0"/>
          </a:p>
        </p:txBody>
      </p:sp>
      <p:sp>
        <p:nvSpPr>
          <p:cNvPr id="3" name="Tekstin paikkamerkki 2"/>
          <p:cNvSpPr>
            <a:spLocks noGrp="1"/>
          </p:cNvSpPr>
          <p:nvPr>
            <p:ph type="body" idx="1"/>
          </p:nvPr>
        </p:nvSpPr>
        <p:spPr>
          <a:xfrm>
            <a:off x="838200" y="4097973"/>
            <a:ext cx="10515600" cy="166274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9D5E44B1-7307-4A0C-8971-7746F417633E}" type="slidenum">
              <a:rPr lang="fi-FI" smtClean="0"/>
              <a:t>‹#›</a:t>
            </a:fld>
            <a:endParaRPr lang="fi-FI"/>
          </a:p>
        </p:txBody>
      </p:sp>
    </p:spTree>
    <p:extLst>
      <p:ext uri="{BB962C8B-B14F-4D97-AF65-F5344CB8AC3E}">
        <p14:creationId xmlns:p14="http://schemas.microsoft.com/office/powerpoint/2010/main" val="183916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838200" y="1825625"/>
            <a:ext cx="5181600" cy="39579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395795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9D5E44B1-7307-4A0C-8971-7746F417633E}" type="slidenum">
              <a:rPr lang="fi-FI" smtClean="0"/>
              <a:t>‹#›</a:t>
            </a:fld>
            <a:endParaRPr lang="fi-FI"/>
          </a:p>
        </p:txBody>
      </p:sp>
    </p:spTree>
    <p:extLst>
      <p:ext uri="{BB962C8B-B14F-4D97-AF65-F5344CB8AC3E}">
        <p14:creationId xmlns:p14="http://schemas.microsoft.com/office/powerpoint/2010/main" val="140296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endParaRPr lang="fi-FI" dirty="0"/>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28993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28993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Alatunnisteen paikkamerkki 7"/>
          <p:cNvSpPr>
            <a:spLocks noGrp="1"/>
          </p:cNvSpPr>
          <p:nvPr>
            <p:ph type="ftr" sz="quarter" idx="11"/>
          </p:nvPr>
        </p:nvSpPr>
        <p:spPr>
          <a:xfrm>
            <a:off x="4038600" y="6356350"/>
            <a:ext cx="4114800" cy="365125"/>
          </a:xfrm>
          <a:prstGeom prst="rect">
            <a:avLst/>
          </a:prstGeom>
        </p:spPr>
        <p:txBody>
          <a:bodyPr/>
          <a:lstStyle/>
          <a:p>
            <a:endParaRPr lang="fi-FI"/>
          </a:p>
        </p:txBody>
      </p:sp>
      <p:sp>
        <p:nvSpPr>
          <p:cNvPr id="9" name="Dian numeron paikkamerkki 8"/>
          <p:cNvSpPr>
            <a:spLocks noGrp="1"/>
          </p:cNvSpPr>
          <p:nvPr>
            <p:ph type="sldNum" sz="quarter" idx="12"/>
          </p:nvPr>
        </p:nvSpPr>
        <p:spPr/>
        <p:txBody>
          <a:bodyPr/>
          <a:lstStyle/>
          <a:p>
            <a:fld id="{9D5E44B1-7307-4A0C-8971-7746F417633E}" type="slidenum">
              <a:rPr lang="fi-FI" smtClean="0"/>
              <a:t>‹#›</a:t>
            </a:fld>
            <a:endParaRPr lang="fi-FI"/>
          </a:p>
        </p:txBody>
      </p:sp>
    </p:spTree>
    <p:extLst>
      <p:ext uri="{BB962C8B-B14F-4D97-AF65-F5344CB8AC3E}">
        <p14:creationId xmlns:p14="http://schemas.microsoft.com/office/powerpoint/2010/main" val="166468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4" name="Alatunnisteen paikkamerkki 3"/>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p:cNvSpPr>
            <a:spLocks noGrp="1"/>
          </p:cNvSpPr>
          <p:nvPr>
            <p:ph type="sldNum" sz="quarter" idx="12"/>
          </p:nvPr>
        </p:nvSpPr>
        <p:spPr/>
        <p:txBody>
          <a:bodyPr/>
          <a:lstStyle/>
          <a:p>
            <a:fld id="{9D5E44B1-7307-4A0C-8971-7746F417633E}" type="slidenum">
              <a:rPr lang="fi-FI" smtClean="0"/>
              <a:t>‹#›</a:t>
            </a:fld>
            <a:endParaRPr lang="fi-FI"/>
          </a:p>
        </p:txBody>
      </p:sp>
    </p:spTree>
    <p:extLst>
      <p:ext uri="{BB962C8B-B14F-4D97-AF65-F5344CB8AC3E}">
        <p14:creationId xmlns:p14="http://schemas.microsoft.com/office/powerpoint/2010/main" val="121201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p:cNvSpPr>
            <a:spLocks noGrp="1"/>
          </p:cNvSpPr>
          <p:nvPr>
            <p:ph type="sldNum" sz="quarter" idx="12"/>
          </p:nvPr>
        </p:nvSpPr>
        <p:spPr/>
        <p:txBody>
          <a:bodyPr/>
          <a:lstStyle/>
          <a:p>
            <a:fld id="{9D5E44B1-7307-4A0C-8971-7746F417633E}" type="slidenum">
              <a:rPr lang="fi-FI" smtClean="0"/>
              <a:t>‹#›</a:t>
            </a:fld>
            <a:endParaRPr lang="fi-FI"/>
          </a:p>
        </p:txBody>
      </p:sp>
    </p:spTree>
    <p:extLst>
      <p:ext uri="{BB962C8B-B14F-4D97-AF65-F5344CB8AC3E}">
        <p14:creationId xmlns:p14="http://schemas.microsoft.com/office/powerpoint/2010/main" val="368257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fi-FI" dirty="0"/>
          </a:p>
        </p:txBody>
      </p:sp>
      <p:sp>
        <p:nvSpPr>
          <p:cNvPr id="3" name="Sisällön paikkamerkki 2"/>
          <p:cNvSpPr>
            <a:spLocks noGrp="1"/>
          </p:cNvSpPr>
          <p:nvPr>
            <p:ph idx="1"/>
          </p:nvPr>
        </p:nvSpPr>
        <p:spPr>
          <a:xfrm>
            <a:off x="5183188" y="987425"/>
            <a:ext cx="6172200" cy="4761865"/>
          </a:xfrm>
        </p:spPr>
        <p:txBody>
          <a:bodyPr/>
          <a:lstStyle>
            <a:lvl1pPr>
              <a:defRPr sz="3200">
                <a:solidFill>
                  <a:srgbClr val="000000"/>
                </a:solidFill>
              </a:defRPr>
            </a:lvl1pPr>
            <a:lvl2pPr>
              <a:defRPr sz="28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839788" y="2057400"/>
            <a:ext cx="3932237" cy="3691890"/>
          </a:xfrm>
        </p:spPr>
        <p:txBody>
          <a:bodyPr/>
          <a:lstStyle>
            <a:lvl1pPr marL="0" indent="0">
              <a:buNone/>
              <a:defRPr sz="16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6" name="Alatunnisteen paikkamerkki 5"/>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9D5E44B1-7307-4A0C-8971-7746F417633E}" type="slidenum">
              <a:rPr lang="fi-FI" smtClean="0"/>
              <a:t>‹#›</a:t>
            </a:fld>
            <a:endParaRPr lang="fi-FI"/>
          </a:p>
        </p:txBody>
      </p:sp>
    </p:spTree>
    <p:extLst>
      <p:ext uri="{BB962C8B-B14F-4D97-AF65-F5344CB8AC3E}">
        <p14:creationId xmlns:p14="http://schemas.microsoft.com/office/powerpoint/2010/main" val="33322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fi-FI" dirty="0"/>
          </a:p>
        </p:txBody>
      </p:sp>
      <p:sp>
        <p:nvSpPr>
          <p:cNvPr id="3" name="Kuvan paikkamerkki 2"/>
          <p:cNvSpPr>
            <a:spLocks noGrp="1"/>
          </p:cNvSpPr>
          <p:nvPr>
            <p:ph type="pic" idx="1"/>
          </p:nvPr>
        </p:nvSpPr>
        <p:spPr>
          <a:xfrm>
            <a:off x="5183188" y="987425"/>
            <a:ext cx="6172200" cy="4773295"/>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sp>
        <p:nvSpPr>
          <p:cNvPr id="4" name="Tekstin paikkamerkki 3"/>
          <p:cNvSpPr>
            <a:spLocks noGrp="1"/>
          </p:cNvSpPr>
          <p:nvPr>
            <p:ph type="body" sz="half" idx="2"/>
          </p:nvPr>
        </p:nvSpPr>
        <p:spPr>
          <a:xfrm>
            <a:off x="839788" y="2057400"/>
            <a:ext cx="3932237" cy="3703320"/>
          </a:xfrm>
        </p:spPr>
        <p:txBody>
          <a:bodyPr/>
          <a:lstStyle>
            <a:lvl1pPr marL="0" indent="0">
              <a:buNone/>
              <a:defRPr sz="16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6" name="Alatunnisteen paikkamerkki 5"/>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9D5E44B1-7307-4A0C-8971-7746F417633E}" type="slidenum">
              <a:rPr lang="fi-FI" smtClean="0"/>
              <a:t>‹#›</a:t>
            </a:fld>
            <a:endParaRPr lang="fi-FI"/>
          </a:p>
        </p:txBody>
      </p:sp>
    </p:spTree>
    <p:extLst>
      <p:ext uri="{BB962C8B-B14F-4D97-AF65-F5344CB8AC3E}">
        <p14:creationId xmlns:p14="http://schemas.microsoft.com/office/powerpoint/2010/main" val="284606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3809365"/>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E44B1-7307-4A0C-8971-7746F417633E}" type="slidenum">
              <a:rPr lang="fi-FI" smtClean="0"/>
              <a:t>‹#›</a:t>
            </a:fld>
            <a:endParaRPr lang="fi-FI"/>
          </a:p>
        </p:txBody>
      </p:sp>
    </p:spTree>
    <p:extLst>
      <p:ext uri="{BB962C8B-B14F-4D97-AF65-F5344CB8AC3E}">
        <p14:creationId xmlns:p14="http://schemas.microsoft.com/office/powerpoint/2010/main" val="12452684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lioppilastutkinto.fi/fi/tutkinnon-suorittaminen/koetilaisuuden-kulku" TargetMode="External"/><Relationship Id="rId2" Type="http://schemas.openxmlformats.org/officeDocument/2006/relationships/hyperlink" Target="https://www.ylioppilastutkinto.fi/fi/tutkinnon-suorittaminen/tietoa-kokelaal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lautakunta@ylioppilastutkinto.fi" TargetMode="External"/><Relationship Id="rId2" Type="http://schemas.openxmlformats.org/officeDocument/2006/relationships/hyperlink" Target="https://kokelas.ylioppilastutkinto.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lyseon.lukio@tampere.f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700694" y="640080"/>
            <a:ext cx="6973394" cy="4432242"/>
          </a:xfrm>
          <a:prstGeom prst="rect">
            <a:avLst/>
          </a:prstGeom>
        </p:spPr>
      </p:pic>
      <p:sp>
        <p:nvSpPr>
          <p:cNvPr id="3" name="Tekstiruutu 2"/>
          <p:cNvSpPr txBox="1"/>
          <p:nvPr/>
        </p:nvSpPr>
        <p:spPr>
          <a:xfrm>
            <a:off x="8188036" y="914400"/>
            <a:ext cx="3782291" cy="2308324"/>
          </a:xfrm>
          <a:prstGeom prst="rect">
            <a:avLst/>
          </a:prstGeom>
          <a:noFill/>
        </p:spPr>
        <p:txBody>
          <a:bodyPr wrap="square" rtlCol="0">
            <a:spAutoFit/>
          </a:bodyPr>
          <a:lstStyle/>
          <a:p>
            <a:r>
              <a:rPr lang="fi-FI" sz="4800" b="1" dirty="0"/>
              <a:t>ABI-INFO</a:t>
            </a:r>
          </a:p>
          <a:p>
            <a:r>
              <a:rPr lang="fi-FI" sz="4800" b="1" dirty="0"/>
              <a:t>abiturienteille 23.1.2024</a:t>
            </a:r>
          </a:p>
        </p:txBody>
      </p:sp>
    </p:spTree>
    <p:extLst>
      <p:ext uri="{BB962C8B-B14F-4D97-AF65-F5344CB8AC3E}">
        <p14:creationId xmlns:p14="http://schemas.microsoft.com/office/powerpoint/2010/main" val="316345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166949" y="870857"/>
            <a:ext cx="9321664" cy="2558144"/>
          </a:xfrm>
        </p:spPr>
        <p:txBody>
          <a:bodyPr/>
          <a:lstStyle/>
          <a:p>
            <a:pPr>
              <a:spcAft>
                <a:spcPts val="600"/>
              </a:spcAft>
            </a:pPr>
            <a:r>
              <a:rPr lang="fi-FI" altLang="fi-FI" sz="2400" dirty="0">
                <a:solidFill>
                  <a:schemeClr val="tx1"/>
                </a:solidFill>
                <a:latin typeface="Tahoma" panose="020B0604030504040204" pitchFamily="34" charset="0"/>
                <a:cs typeface="Tahoma" panose="020B0604030504040204" pitchFamily="34" charset="0"/>
              </a:rPr>
              <a:t>valvojat eivät saa neuvoa koeympäristön käytössä </a:t>
            </a:r>
          </a:p>
          <a:p>
            <a:pPr>
              <a:spcAft>
                <a:spcPts val="600"/>
              </a:spcAft>
            </a:pPr>
            <a:r>
              <a:rPr lang="fi-FI" altLang="fi-FI" sz="2400" dirty="0">
                <a:solidFill>
                  <a:schemeClr val="tx1"/>
                </a:solidFill>
                <a:latin typeface="Tahoma" panose="020B0604030504040204" pitchFamily="34" charset="0"/>
                <a:cs typeface="Tahoma" panose="020B0604030504040204" pitchFamily="34" charset="0"/>
              </a:rPr>
              <a:t>valvojat antavat ohjeita ainoastaan järjestelmän häiriötilanteissa</a:t>
            </a:r>
          </a:p>
          <a:p>
            <a:pPr>
              <a:lnSpc>
                <a:spcPct val="95000"/>
              </a:lnSpc>
              <a:spcBef>
                <a:spcPct val="25000"/>
              </a:spcBef>
              <a:spcAft>
                <a:spcPts val="600"/>
              </a:spcAft>
            </a:pPr>
            <a:r>
              <a:rPr lang="fi-FI" altLang="fi-FI" sz="2400" dirty="0">
                <a:solidFill>
                  <a:schemeClr val="tx1"/>
                </a:solidFill>
                <a:latin typeface="Tahoma" panose="020B0604030504040204" pitchFamily="34" charset="0"/>
                <a:cs typeface="Tahoma" panose="020B0604030504040204" pitchFamily="34" charset="0"/>
              </a:rPr>
              <a:t>koevilppi, häirintä tai järjestysrikkomus koetilanteessa voi johtaa rikosilmoituksen lisäksi koko tutkintokerran ja hylkäämiseen ja kieltoon osallistua seuraavan tutkintokerran kokeisiin</a:t>
            </a:r>
          </a:p>
          <a:p>
            <a:pPr>
              <a:lnSpc>
                <a:spcPct val="95000"/>
              </a:lnSpc>
              <a:spcBef>
                <a:spcPct val="25000"/>
              </a:spcBef>
            </a:pPr>
            <a:endParaRPr lang="fi-FI" altLang="fi-FI" sz="2000" dirty="0">
              <a:solidFill>
                <a:schemeClr val="tx1"/>
              </a:solidFill>
              <a:cs typeface="Arial" panose="020B0604020202020204" pitchFamily="34" charset="0"/>
            </a:endParaRPr>
          </a:p>
          <a:p>
            <a:endParaRPr lang="fi-FI" altLang="fi-FI" sz="2000" b="1" dirty="0">
              <a:solidFill>
                <a:schemeClr val="tx1"/>
              </a:solidFill>
              <a:latin typeface="Tahoma" panose="020B0604030504040204" pitchFamily="34" charset="0"/>
              <a:cs typeface="Tahoma" panose="020B0604030504040204" pitchFamily="34" charset="0"/>
            </a:endParaRPr>
          </a:p>
          <a:p>
            <a:endParaRPr lang="fi-FI" altLang="fi-FI" sz="900" b="1" dirty="0">
              <a:solidFill>
                <a:schemeClr val="tx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574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573578" y="-180454"/>
            <a:ext cx="9849053" cy="5846763"/>
          </a:xfrm>
        </p:spPr>
        <p:txBody>
          <a:bodyPr>
            <a:normAutofit/>
          </a:bodyPr>
          <a:lstStyle/>
          <a:p>
            <a:r>
              <a:rPr lang="fi-FI" altLang="fi-FI" sz="2200" dirty="0">
                <a:solidFill>
                  <a:schemeClr val="bg1"/>
                </a:solidFill>
                <a:latin typeface="Tahoma" panose="020B0604030504040204" pitchFamily="34" charset="0"/>
                <a:cs typeface="Tahoma" panose="020B0604030504040204" pitchFamily="34" charset="0"/>
              </a:rPr>
              <a:t>Vastaa suoraan kysymysten vastauskenttiin. </a:t>
            </a:r>
          </a:p>
          <a:p>
            <a:pPr lvl="1"/>
            <a:r>
              <a:rPr lang="fi-FI" altLang="fi-FI" sz="2200" dirty="0">
                <a:solidFill>
                  <a:schemeClr val="bg1"/>
                </a:solidFill>
                <a:latin typeface="Tahoma" panose="020B0604030504040204" pitchFamily="34" charset="0"/>
                <a:cs typeface="Tahoma" panose="020B0604030504040204" pitchFamily="34" charset="0"/>
              </a:rPr>
              <a:t>Koejärjestelmä tallentaa vastauksesi automaattisesti. </a:t>
            </a:r>
          </a:p>
          <a:p>
            <a:pPr marL="457200" lvl="1" indent="0">
              <a:buNone/>
            </a:pPr>
            <a:endParaRPr lang="fi-FI" altLang="fi-FI" sz="2200" dirty="0">
              <a:solidFill>
                <a:schemeClr val="tx1"/>
              </a:solidFill>
              <a:latin typeface="Tahoma" panose="020B0604030504040204" pitchFamily="34" charset="0"/>
              <a:cs typeface="Tahoma" panose="020B0604030504040204" pitchFamily="34" charset="0"/>
            </a:endParaRPr>
          </a:p>
          <a:p>
            <a:pPr lvl="1"/>
            <a:r>
              <a:rPr lang="fi-FI" altLang="fi-FI" sz="2200" dirty="0">
                <a:solidFill>
                  <a:schemeClr val="tx1"/>
                </a:solidFill>
                <a:latin typeface="Tahoma" panose="020B0604030504040204" pitchFamily="34" charset="0"/>
                <a:cs typeface="Tahoma" panose="020B0604030504040204" pitchFamily="34" charset="0"/>
              </a:rPr>
              <a:t>Voit tehdä muistiinpanoja ja luonnostella vastaustasi järjestelmän ohjelmilla ja sovelluksilla. Tallenna ohjelmilla ja sovelluksilla tekemäsi tiedostot säännöllisesti, jotta ne varmuuskopioidaan palvelimelle (itse koevastaus tallentuu automaattisesti koko ajan). </a:t>
            </a:r>
          </a:p>
          <a:p>
            <a:pPr marL="457200" lvl="1" indent="0">
              <a:buNone/>
            </a:pPr>
            <a:endParaRPr lang="fi-FI" altLang="fi-FI" sz="2200" dirty="0">
              <a:solidFill>
                <a:schemeClr val="tx1"/>
              </a:solidFill>
              <a:latin typeface="Tahoma" panose="020B0604030504040204" pitchFamily="34" charset="0"/>
              <a:cs typeface="Tahoma" panose="020B0604030504040204" pitchFamily="34" charset="0"/>
            </a:endParaRPr>
          </a:p>
          <a:p>
            <a:pPr lvl="1"/>
            <a:r>
              <a:rPr lang="fi-FI" altLang="fi-FI" sz="2200" dirty="0">
                <a:solidFill>
                  <a:schemeClr val="tx1"/>
                </a:solidFill>
                <a:latin typeface="Tahoma" panose="020B0604030504040204" pitchFamily="34" charset="0"/>
                <a:cs typeface="Tahoma" panose="020B0604030504040204" pitchFamily="34" charset="0"/>
              </a:rPr>
              <a:t>Tyhjennä kaikki vastauskentät, joihin ei ole tarkoitus tulla arvioitavaa vastausta.</a:t>
            </a:r>
          </a:p>
          <a:p>
            <a:pPr marL="457200" lvl="1" indent="0">
              <a:buNone/>
            </a:pPr>
            <a:endParaRPr lang="fi-FI" altLang="fi-FI" sz="2200" dirty="0">
              <a:solidFill>
                <a:schemeClr val="tx1"/>
              </a:solidFill>
              <a:latin typeface="Tahoma" panose="020B0604030504040204" pitchFamily="34" charset="0"/>
              <a:cs typeface="Tahoma" panose="020B0604030504040204" pitchFamily="34" charset="0"/>
            </a:endParaRPr>
          </a:p>
          <a:p>
            <a:pPr lvl="1"/>
            <a:r>
              <a:rPr lang="fi-FI" altLang="fi-FI" sz="2200" dirty="0">
                <a:solidFill>
                  <a:schemeClr val="tx1"/>
                </a:solidFill>
                <a:latin typeface="Tahoma" panose="020B0604030504040204" pitchFamily="34" charset="0"/>
                <a:cs typeface="Tahoma" panose="020B0604030504040204" pitchFamily="34" charset="0"/>
              </a:rPr>
              <a:t>Et saa suurentaa vastauksia sisältävien ikkunoiden kirjasinkokoa, jos sinulla ei ole siihen etukäteen myönnettyä erityisjärjestelypäätöstä. </a:t>
            </a:r>
          </a:p>
          <a:p>
            <a:pPr marL="457200" lvl="1" indent="0">
              <a:buNone/>
            </a:pPr>
            <a:endParaRPr lang="fi-FI" altLang="fi-FI" sz="2200" dirty="0">
              <a:solidFill>
                <a:schemeClr val="tx1"/>
              </a:solidFill>
              <a:latin typeface="Tahoma" panose="020B0604030504040204" pitchFamily="34" charset="0"/>
              <a:cs typeface="Tahoma" panose="020B0604030504040204" pitchFamily="34" charset="0"/>
            </a:endParaRPr>
          </a:p>
          <a:p>
            <a:pPr lvl="1"/>
            <a:endParaRPr lang="fi-FI" altLang="fi-FI" sz="2200" dirty="0">
              <a:solidFill>
                <a:schemeClr val="tx1"/>
              </a:solidFill>
              <a:latin typeface="Tahoma" panose="020B0604030504040204" pitchFamily="34" charset="0"/>
              <a:cs typeface="Tahoma" panose="020B0604030504040204" pitchFamily="34" charset="0"/>
            </a:endParaRPr>
          </a:p>
          <a:p>
            <a:endParaRPr lang="fi-FI" altLang="fi-FI" sz="2200" dirty="0">
              <a:solidFill>
                <a:schemeClr val="tx1"/>
              </a:solidFill>
              <a:latin typeface="Tahoma" panose="020B0604030504040204" pitchFamily="34" charset="0"/>
              <a:cs typeface="Tahoma" panose="020B0604030504040204" pitchFamily="34" charset="0"/>
            </a:endParaRPr>
          </a:p>
          <a:p>
            <a:endParaRPr lang="fi-FI" altLang="fi-FI" sz="2200" dirty="0">
              <a:solidFill>
                <a:schemeClr val="tx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060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CF72E24-1581-47CE-A784-7F7084A6EB2E}"/>
              </a:ext>
            </a:extLst>
          </p:cNvPr>
          <p:cNvSpPr>
            <a:spLocks noGrp="1" noChangeArrowheads="1"/>
          </p:cNvSpPr>
          <p:nvPr>
            <p:ph type="title"/>
          </p:nvPr>
        </p:nvSpPr>
        <p:spPr>
          <a:xfrm>
            <a:off x="981513" y="158750"/>
            <a:ext cx="9686488" cy="1206500"/>
          </a:xfrm>
          <a:solidFill>
            <a:schemeClr val="bg1"/>
          </a:solidFill>
        </p:spPr>
        <p:txBody>
          <a:bodyPr/>
          <a:lstStyle/>
          <a:p>
            <a:pPr eaLnBrk="1" hangingPunct="1">
              <a:defRPr/>
            </a:pPr>
            <a:r>
              <a:rPr lang="fi-FI" sz="4000" dirty="0"/>
              <a:t>Keskeiset tiedot </a:t>
            </a:r>
            <a:r>
              <a:rPr lang="fi-FI" sz="4000" dirty="0" err="1"/>
              <a:t>YTL:n</a:t>
            </a:r>
            <a:r>
              <a:rPr lang="fi-FI" sz="4000" dirty="0"/>
              <a:t> sivuilta</a:t>
            </a:r>
          </a:p>
        </p:txBody>
      </p:sp>
      <p:sp>
        <p:nvSpPr>
          <p:cNvPr id="12291" name="Rectangle 3">
            <a:extLst>
              <a:ext uri="{FF2B5EF4-FFF2-40B4-BE49-F238E27FC236}">
                <a16:creationId xmlns:a16="http://schemas.microsoft.com/office/drawing/2014/main" id="{B7FBFEBC-7C27-4D31-B8A6-F78ADEA30E1C}"/>
              </a:ext>
            </a:extLst>
          </p:cNvPr>
          <p:cNvSpPr>
            <a:spLocks noGrp="1" noChangeArrowheads="1"/>
          </p:cNvSpPr>
          <p:nvPr>
            <p:ph type="body" idx="1"/>
          </p:nvPr>
        </p:nvSpPr>
        <p:spPr>
          <a:xfrm>
            <a:off x="981512" y="1107347"/>
            <a:ext cx="9438838" cy="5129941"/>
          </a:xfrm>
        </p:spPr>
        <p:txBody>
          <a:bodyPr>
            <a:normAutofit/>
          </a:bodyPr>
          <a:lstStyle/>
          <a:p>
            <a:pPr eaLnBrk="1" hangingPunct="1">
              <a:defRPr/>
            </a:pPr>
            <a:endParaRPr lang="fi-FI" sz="2400" b="1" dirty="0">
              <a:solidFill>
                <a:schemeClr val="bg1"/>
              </a:solidFill>
              <a:effectLst>
                <a:outerShdw blurRad="38100" dist="38100" dir="2700000" algn="tl">
                  <a:srgbClr val="808080"/>
                </a:outerShdw>
              </a:effectLst>
              <a:latin typeface="Tahoma" pitchFamily="34" charset="0"/>
            </a:endParaRPr>
          </a:p>
          <a:p>
            <a:pPr>
              <a:defRPr/>
            </a:pPr>
            <a:r>
              <a:rPr lang="fi-FI" sz="2400" dirty="0">
                <a:solidFill>
                  <a:schemeClr val="tx1"/>
                </a:solidFill>
                <a:latin typeface="Tahoma" pitchFamily="34" charset="0"/>
                <a:hlinkClick r:id="rId2"/>
              </a:rPr>
              <a:t>Tietoa kokelaille -sivusto</a:t>
            </a:r>
            <a:endParaRPr lang="fi-FI" sz="2400" dirty="0">
              <a:solidFill>
                <a:schemeClr val="tx1"/>
              </a:solidFill>
              <a:latin typeface="Tahoma" pitchFamily="34" charset="0"/>
            </a:endParaRPr>
          </a:p>
          <a:p>
            <a:pPr eaLnBrk="1" hangingPunct="1">
              <a:defRPr/>
            </a:pPr>
            <a:r>
              <a:rPr lang="fi-FI" sz="2400" dirty="0">
                <a:solidFill>
                  <a:schemeClr val="tx1"/>
                </a:solidFill>
                <a:latin typeface="Tahoma" pitchFamily="34" charset="0"/>
                <a:hlinkClick r:id="rId3"/>
              </a:rPr>
              <a:t>Koetilaisuuden kulku</a:t>
            </a:r>
            <a:r>
              <a:rPr lang="fi-FI" sz="2400" dirty="0">
                <a:solidFill>
                  <a:schemeClr val="tx1"/>
                </a:solidFill>
                <a:latin typeface="Tahoma" pitchFamily="34" charset="0"/>
              </a:rPr>
              <a:t> </a:t>
            </a:r>
            <a:r>
              <a:rPr lang="fi-FI" sz="2400" dirty="0">
                <a:solidFill>
                  <a:srgbClr val="FF0000"/>
                </a:solidFill>
                <a:latin typeface="Tahoma" pitchFamily="34" charset="0"/>
              </a:rPr>
              <a:t>TÄMÄ ON TÄRKEÄ TOIMINTAOHJE!</a:t>
            </a:r>
          </a:p>
          <a:p>
            <a:pPr marL="0" indent="0" eaLnBrk="1" hangingPunct="1">
              <a:buNone/>
              <a:defRPr/>
            </a:pPr>
            <a:endParaRPr lang="fi-FI" sz="1500" u="sng" dirty="0">
              <a:solidFill>
                <a:schemeClr val="tx1"/>
              </a:solidFill>
              <a:latin typeface="Tahoma" pitchFamily="34" charset="0"/>
            </a:endParaRPr>
          </a:p>
          <a:p>
            <a:pPr eaLnBrk="1" hangingPunct="1">
              <a:defRPr/>
            </a:pPr>
            <a:r>
              <a:rPr lang="fi-FI" sz="2400" dirty="0">
                <a:solidFill>
                  <a:schemeClr val="tx1"/>
                </a:solidFill>
                <a:latin typeface="Tahoma" pitchFamily="34" charset="0"/>
              </a:rPr>
              <a:t>Ylioppilaskokeeseen voit osallistua suoritettuasi kaikki ko. aineen pakolliset kurssit – kysymykset kattavat pakolliset ja valtakunnalliset syventävät kurssit</a:t>
            </a:r>
          </a:p>
          <a:p>
            <a:pPr lvl="1">
              <a:defRPr/>
            </a:pPr>
            <a:r>
              <a:rPr lang="fi-FI" sz="2000" dirty="0">
                <a:solidFill>
                  <a:schemeClr val="tx1"/>
                </a:solidFill>
                <a:latin typeface="Tahoma" pitchFamily="34" charset="0"/>
              </a:rPr>
              <a:t>2021 aloittaneilla kirjoittajilla on erilainen tutkinnon rakenne kuin 2022 aloittaneilla</a:t>
            </a:r>
            <a:endParaRPr lang="fi-FI" sz="2400" dirty="0">
              <a:solidFill>
                <a:schemeClr val="bg1"/>
              </a:solidFill>
              <a:effectLst>
                <a:outerShdw blurRad="38100" dist="38100" dir="2700000" algn="tl">
                  <a:srgbClr val="808080"/>
                </a:outerShdw>
              </a:effectLst>
              <a:latin typeface="Tahoma" pitchFamily="34" charset="0"/>
            </a:endParaRPr>
          </a:p>
        </p:txBody>
      </p:sp>
      <p:sp>
        <p:nvSpPr>
          <p:cNvPr id="5124" name="AutoShape 6" descr="Kuvahaun tulos haulle lyyra">
            <a:extLst>
              <a:ext uri="{FF2B5EF4-FFF2-40B4-BE49-F238E27FC236}">
                <a16:creationId xmlns:a16="http://schemas.microsoft.com/office/drawing/2014/main" id="{78AC1676-98BE-479A-AC6E-CF758AAF9854}"/>
              </a:ext>
            </a:extLst>
          </p:cNvPr>
          <p:cNvSpPr>
            <a:spLocks noChangeAspect="1" noChangeArrowheads="1"/>
          </p:cNvSpPr>
          <p:nvPr/>
        </p:nvSpPr>
        <p:spPr bwMode="auto">
          <a:xfrm>
            <a:off x="1843088" y="-1460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pPr>
            <a:endParaRPr lang="fi-FI" altLang="fi-FI" sz="2400">
              <a:latin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Pyydä apua valvojalta viittaamalla, jos</a:t>
            </a:r>
          </a:p>
        </p:txBody>
      </p:sp>
      <p:sp>
        <p:nvSpPr>
          <p:cNvPr id="17410" name="Rectangle 3"/>
          <p:cNvSpPr>
            <a:spLocks noGrp="1" noChangeArrowheads="1"/>
          </p:cNvSpPr>
          <p:nvPr>
            <p:ph idx="1"/>
          </p:nvPr>
        </p:nvSpPr>
        <p:spPr>
          <a:xfrm>
            <a:off x="622069" y="1459865"/>
            <a:ext cx="10515600" cy="3957955"/>
          </a:xfrm>
        </p:spPr>
        <p:txBody>
          <a:bodyPr>
            <a:normAutofit fontScale="92500" lnSpcReduction="20000"/>
          </a:bodyPr>
          <a:lstStyle/>
          <a:p>
            <a:pPr>
              <a:spcBef>
                <a:spcPts val="600"/>
              </a:spcBef>
              <a:spcAft>
                <a:spcPts val="600"/>
              </a:spcAft>
              <a:buFont typeface="Wingdings" panose="05000000000000000000" pitchFamily="2" charset="2"/>
              <a:buChar char="§"/>
            </a:pPr>
            <a:r>
              <a:rPr lang="fi-FI" altLang="fi-FI" sz="2200" dirty="0">
                <a:solidFill>
                  <a:schemeClr val="bg1"/>
                </a:solidFill>
                <a:latin typeface="Tahoma" panose="020B0604030504040204" pitchFamily="34" charset="0"/>
                <a:cs typeface="Tahoma" panose="020B0604030504040204" pitchFamily="34" charset="0"/>
              </a:rPr>
              <a:t>Viittaa valvoja välittömästi paikalle, jos</a:t>
            </a:r>
          </a:p>
          <a:p>
            <a:pPr lvl="2">
              <a:spcBef>
                <a:spcPts val="600"/>
              </a:spcBef>
              <a:spcAft>
                <a:spcPts val="600"/>
              </a:spcAft>
              <a:buFont typeface="Wingdings" panose="05000000000000000000" pitchFamily="2" charset="2"/>
              <a:buChar char="§"/>
            </a:pPr>
            <a:r>
              <a:rPr lang="fi-FI" altLang="fi-FI" sz="2200" dirty="0">
                <a:solidFill>
                  <a:schemeClr val="tx1"/>
                </a:solidFill>
                <a:latin typeface="Tahoma" panose="020B0604030504040204" pitchFamily="34" charset="0"/>
                <a:cs typeface="Tahoma" panose="020B0604030504040204" pitchFamily="34" charset="0"/>
              </a:rPr>
              <a:t>huomaat tekeväsi väärää koetta</a:t>
            </a:r>
          </a:p>
          <a:p>
            <a:pPr lvl="2">
              <a:spcBef>
                <a:spcPts val="600"/>
              </a:spcBef>
              <a:spcAft>
                <a:spcPts val="600"/>
              </a:spcAft>
              <a:buFont typeface="Wingdings" panose="05000000000000000000" pitchFamily="2" charset="2"/>
              <a:buChar char="§"/>
            </a:pPr>
            <a:r>
              <a:rPr lang="fi-FI" altLang="fi-FI" sz="2200" dirty="0">
                <a:solidFill>
                  <a:schemeClr val="tx1"/>
                </a:solidFill>
                <a:latin typeface="Tahoma" panose="020B0604030504040204" pitchFamily="34" charset="0"/>
                <a:cs typeface="Tahoma" panose="020B0604030504040204" pitchFamily="34" charset="0"/>
              </a:rPr>
              <a:t>et saa ääniä kuulumaan kuulokkeista</a:t>
            </a:r>
          </a:p>
          <a:p>
            <a:pPr lvl="2">
              <a:spcBef>
                <a:spcPts val="600"/>
              </a:spcBef>
              <a:spcAft>
                <a:spcPts val="600"/>
              </a:spcAft>
              <a:buFont typeface="Wingdings" panose="05000000000000000000" pitchFamily="2" charset="2"/>
              <a:buChar char="§"/>
            </a:pPr>
            <a:r>
              <a:rPr lang="fi-FI" altLang="fi-FI" sz="2200" dirty="0">
                <a:solidFill>
                  <a:schemeClr val="tx1"/>
                </a:solidFill>
                <a:latin typeface="Tahoma" panose="020B0604030504040204" pitchFamily="34" charset="0"/>
                <a:cs typeface="Tahoma" panose="020B0604030504040204" pitchFamily="34" charset="0"/>
              </a:rPr>
              <a:t>et häiriön takia kuullut </a:t>
            </a:r>
            <a:r>
              <a:rPr lang="fi-FI" altLang="fi-FI" sz="2200" dirty="0" err="1">
                <a:solidFill>
                  <a:schemeClr val="tx1"/>
                </a:solidFill>
                <a:latin typeface="Tahoma" panose="020B0604030504040204" pitchFamily="34" charset="0"/>
                <a:cs typeface="Tahoma" panose="020B0604030504040204" pitchFamily="34" charset="0"/>
              </a:rPr>
              <a:t>kuullunymmärtämistehtävän</a:t>
            </a:r>
            <a:r>
              <a:rPr lang="fi-FI" altLang="fi-FI" sz="2200" dirty="0">
                <a:solidFill>
                  <a:schemeClr val="tx1"/>
                </a:solidFill>
                <a:latin typeface="Tahoma" panose="020B0604030504040204" pitchFamily="34" charset="0"/>
                <a:cs typeface="Tahoma" panose="020B0604030504040204" pitchFamily="34" charset="0"/>
              </a:rPr>
              <a:t> äänitettä</a:t>
            </a:r>
          </a:p>
          <a:p>
            <a:pPr lvl="2">
              <a:lnSpc>
                <a:spcPct val="120000"/>
              </a:lnSpc>
              <a:spcBef>
                <a:spcPts val="600"/>
              </a:spcBef>
              <a:spcAft>
                <a:spcPts val="600"/>
              </a:spcAft>
              <a:buFont typeface="Wingdings" panose="05000000000000000000" pitchFamily="2" charset="2"/>
              <a:buChar char="§"/>
            </a:pPr>
            <a:r>
              <a:rPr lang="fi-FI" altLang="fi-FI" sz="2200" dirty="0">
                <a:solidFill>
                  <a:schemeClr val="tx1"/>
                </a:solidFill>
                <a:latin typeface="Tahoma" panose="020B0604030504040204" pitchFamily="34" charset="0"/>
                <a:cs typeface="Tahoma" panose="020B0604030504040204" pitchFamily="34" charset="0"/>
              </a:rPr>
              <a:t>järjestelmä ilmoittaa, että verkkoyhteys katkeaa, eikä verkkoyhteys palaa välittömästi</a:t>
            </a:r>
          </a:p>
          <a:p>
            <a:pPr lvl="2">
              <a:spcBef>
                <a:spcPts val="600"/>
              </a:spcBef>
              <a:spcAft>
                <a:spcPts val="600"/>
              </a:spcAft>
              <a:buFont typeface="Wingdings" panose="05000000000000000000" pitchFamily="2" charset="2"/>
              <a:buChar char="§"/>
            </a:pPr>
            <a:r>
              <a:rPr lang="fi-FI" altLang="fi-FI" sz="2200" dirty="0">
                <a:solidFill>
                  <a:schemeClr val="tx1"/>
                </a:solidFill>
                <a:latin typeface="Tahoma" panose="020B0604030504040204" pitchFamily="34" charset="0"/>
                <a:cs typeface="Tahoma" panose="020B0604030504040204" pitchFamily="34" charset="0"/>
              </a:rPr>
              <a:t>koneesi lakkaa toimimasta tai kohtaat muita ongelmia tai häiriöitä</a:t>
            </a:r>
          </a:p>
          <a:p>
            <a:pPr lvl="2">
              <a:spcBef>
                <a:spcPts val="600"/>
              </a:spcBef>
              <a:spcAft>
                <a:spcPts val="600"/>
              </a:spcAft>
              <a:buFont typeface="Wingdings" panose="05000000000000000000" pitchFamily="2" charset="2"/>
              <a:buChar char="§"/>
            </a:pPr>
            <a:r>
              <a:rPr lang="fi-FI" altLang="fi-FI" sz="2200" dirty="0">
                <a:solidFill>
                  <a:schemeClr val="tx1"/>
                </a:solidFill>
                <a:latin typeface="Tahoma" panose="020B0604030504040204" pitchFamily="34" charset="0"/>
                <a:cs typeface="Tahoma" panose="020B0604030504040204" pitchFamily="34" charset="0"/>
              </a:rPr>
              <a:t>kun sinun täytyy päästä vessaan</a:t>
            </a:r>
          </a:p>
          <a:p>
            <a:pPr marL="914400" lvl="2" indent="0">
              <a:spcBef>
                <a:spcPts val="600"/>
              </a:spcBef>
              <a:spcAft>
                <a:spcPts val="600"/>
              </a:spcAft>
              <a:buNone/>
            </a:pPr>
            <a:endParaRPr lang="fi-FI" altLang="fi-FI" sz="2200" dirty="0">
              <a:solidFill>
                <a:schemeClr val="tx1"/>
              </a:solidFill>
              <a:latin typeface="Tahoma" panose="020B0604030504040204" pitchFamily="34" charset="0"/>
              <a:cs typeface="Tahoma" panose="020B0604030504040204" pitchFamily="34" charset="0"/>
            </a:endParaRPr>
          </a:p>
          <a:p>
            <a:pPr marL="0" indent="0">
              <a:spcBef>
                <a:spcPts val="600"/>
              </a:spcBef>
              <a:spcAft>
                <a:spcPts val="600"/>
              </a:spcAft>
              <a:buNone/>
            </a:pPr>
            <a:r>
              <a:rPr lang="fi-FI" altLang="fi-FI" sz="2200" dirty="0">
                <a:solidFill>
                  <a:schemeClr val="tx1"/>
                </a:solidFill>
                <a:latin typeface="Tahoma" panose="020B0604030504040204" pitchFamily="34" charset="0"/>
                <a:cs typeface="Tahoma" panose="020B0604030504040204" pitchFamily="34" charset="0"/>
              </a:rPr>
              <a:t>Vaikka koneesi jouduttaisiin ongelmatilanteissa käynnistämään uudelleen tai vaihtamaan, voit jatkaa suoritusta siitä mihin jäit.</a:t>
            </a:r>
          </a:p>
          <a:p>
            <a:pPr>
              <a:spcBef>
                <a:spcPts val="600"/>
              </a:spcBef>
              <a:spcAft>
                <a:spcPts val="600"/>
              </a:spcAft>
              <a:buFont typeface="Wingdings" panose="05000000000000000000" pitchFamily="2" charset="2"/>
              <a:buChar char="§"/>
            </a:pPr>
            <a:endParaRPr lang="fi-FI" altLang="fi-FI" sz="2200" dirty="0">
              <a:solidFill>
                <a:schemeClr val="tx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1414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769316" y="1327152"/>
            <a:ext cx="9707218" cy="4063409"/>
          </a:xfrm>
        </p:spPr>
        <p:txBody>
          <a:bodyPr>
            <a:normAutofit fontScale="47500" lnSpcReduction="20000"/>
          </a:bodyPr>
          <a:lstStyle/>
          <a:p>
            <a:pPr>
              <a:spcBef>
                <a:spcPts val="600"/>
              </a:spcBef>
              <a:spcAft>
                <a:spcPts val="600"/>
              </a:spcAft>
            </a:pPr>
            <a:r>
              <a:rPr lang="fi-FI" altLang="fi-FI" sz="2400" dirty="0">
                <a:solidFill>
                  <a:srgbClr val="FFFFFF"/>
                </a:solidFill>
                <a:latin typeface="Tahoma" panose="020B0604030504040204" pitchFamily="34" charset="0"/>
                <a:cs typeface="Arial" panose="020B0604020202020204" pitchFamily="34" charset="0"/>
              </a:rPr>
              <a:t>aikaisintaan klo 12.00</a:t>
            </a:r>
          </a:p>
          <a:p>
            <a:pPr>
              <a:spcBef>
                <a:spcPts val="600"/>
              </a:spcBef>
              <a:spcAft>
                <a:spcPts val="600"/>
              </a:spcAft>
            </a:pPr>
            <a:r>
              <a:rPr lang="fi-FI" altLang="fi-FI" sz="4200" dirty="0">
                <a:solidFill>
                  <a:schemeClr val="tx1"/>
                </a:solidFill>
                <a:latin typeface="Tahoma" panose="020B0604030504040204" pitchFamily="34" charset="0"/>
                <a:cs typeface="Arial" panose="020B0604020202020204" pitchFamily="34" charset="0"/>
              </a:rPr>
              <a:t>kokeen suorittaminen päättyy viimeistään 6 tuntia kokeen alkamisesta (paitsi </a:t>
            </a:r>
            <a:r>
              <a:rPr lang="fi-FI" altLang="fi-FI" sz="4200" dirty="0" err="1">
                <a:solidFill>
                  <a:schemeClr val="tx1"/>
                </a:solidFill>
                <a:latin typeface="Tahoma" panose="020B0604030504040204" pitchFamily="34" charset="0"/>
                <a:cs typeface="Arial" panose="020B0604020202020204" pitchFamily="34" charset="0"/>
              </a:rPr>
              <a:t>YTL:n</a:t>
            </a:r>
            <a:r>
              <a:rPr lang="fi-FI" altLang="fi-FI" sz="4200" dirty="0">
                <a:solidFill>
                  <a:schemeClr val="tx1"/>
                </a:solidFill>
                <a:latin typeface="Tahoma" panose="020B0604030504040204" pitchFamily="34" charset="0"/>
                <a:cs typeface="Arial" panose="020B0604020202020204" pitchFamily="34" charset="0"/>
              </a:rPr>
              <a:t> myöntämät 1-2 tunnin lisäajat)</a:t>
            </a:r>
          </a:p>
          <a:p>
            <a:pPr marL="0" indent="0">
              <a:spcBef>
                <a:spcPts val="600"/>
              </a:spcBef>
              <a:spcAft>
                <a:spcPts val="600"/>
              </a:spcAft>
              <a:buNone/>
            </a:pPr>
            <a:endParaRPr lang="fi-FI" altLang="fi-FI" sz="4200" dirty="0">
              <a:solidFill>
                <a:schemeClr val="tx1"/>
              </a:solidFill>
              <a:latin typeface="Tahoma" panose="020B0604030504040204" pitchFamily="34" charset="0"/>
              <a:cs typeface="Arial" panose="020B0604020202020204" pitchFamily="34" charset="0"/>
            </a:endParaRPr>
          </a:p>
          <a:p>
            <a:pPr>
              <a:spcBef>
                <a:spcPts val="600"/>
              </a:spcBef>
              <a:spcAft>
                <a:spcPts val="600"/>
              </a:spcAft>
            </a:pPr>
            <a:r>
              <a:rPr lang="fi-FI" altLang="fi-FI" sz="4200" dirty="0">
                <a:solidFill>
                  <a:schemeClr val="tx1"/>
                </a:solidFill>
                <a:latin typeface="Tahoma" panose="020B0604030504040204" pitchFamily="34" charset="0"/>
                <a:cs typeface="Arial" panose="020B0604020202020204" pitchFamily="34" charset="0"/>
              </a:rPr>
              <a:t>tarkista ennen kokeen päättämistä, että olet vastannut kokeen jokaiseen tarvittavaan osioon </a:t>
            </a:r>
          </a:p>
          <a:p>
            <a:pPr marL="0" indent="0">
              <a:spcBef>
                <a:spcPts val="600"/>
              </a:spcBef>
              <a:spcAft>
                <a:spcPts val="600"/>
              </a:spcAft>
              <a:buNone/>
            </a:pPr>
            <a:endParaRPr lang="fi-FI" altLang="fi-FI" sz="4200" dirty="0">
              <a:solidFill>
                <a:schemeClr val="tx1"/>
              </a:solidFill>
              <a:latin typeface="Tahoma" panose="020B0604030504040204" pitchFamily="34" charset="0"/>
              <a:cs typeface="Arial" panose="020B0604020202020204" pitchFamily="34" charset="0"/>
            </a:endParaRPr>
          </a:p>
          <a:p>
            <a:pPr>
              <a:spcBef>
                <a:spcPts val="600"/>
              </a:spcBef>
              <a:spcAft>
                <a:spcPts val="600"/>
              </a:spcAft>
            </a:pPr>
            <a:r>
              <a:rPr lang="fi-FI" altLang="fi-FI" sz="4200" dirty="0">
                <a:solidFill>
                  <a:schemeClr val="tx1"/>
                </a:solidFill>
                <a:latin typeface="Tahoma" panose="020B0604030504040204" pitchFamily="34" charset="0"/>
                <a:cs typeface="Arial" panose="020B0604020202020204" pitchFamily="34" charset="0"/>
              </a:rPr>
              <a:t>tarkista, että ne vastauskentät, joihin et halua vastata, ovat täysin tyhjiä</a:t>
            </a:r>
          </a:p>
          <a:p>
            <a:pPr marL="0" indent="0">
              <a:spcBef>
                <a:spcPts val="600"/>
              </a:spcBef>
              <a:spcAft>
                <a:spcPts val="600"/>
              </a:spcAft>
              <a:buNone/>
            </a:pPr>
            <a:endParaRPr lang="fi-FI" altLang="fi-FI" sz="4200" dirty="0">
              <a:solidFill>
                <a:schemeClr val="tx1"/>
              </a:solidFill>
              <a:latin typeface="Tahoma" panose="020B0604030504040204" pitchFamily="34" charset="0"/>
              <a:cs typeface="Arial" panose="020B0604020202020204" pitchFamily="34" charset="0"/>
            </a:endParaRPr>
          </a:p>
          <a:p>
            <a:pPr>
              <a:spcBef>
                <a:spcPts val="600"/>
              </a:spcBef>
              <a:spcAft>
                <a:spcPts val="600"/>
              </a:spcAft>
            </a:pPr>
            <a:r>
              <a:rPr lang="fi-FI" altLang="fi-FI" sz="4200" dirty="0">
                <a:solidFill>
                  <a:schemeClr val="tx1"/>
                </a:solidFill>
                <a:latin typeface="Tahoma" panose="020B0604030504040204" pitchFamily="34" charset="0"/>
                <a:cs typeface="Arial" panose="020B0604020202020204" pitchFamily="34" charset="0"/>
              </a:rPr>
              <a:t>muista ennen koneen sulkemista päättää koe</a:t>
            </a:r>
          </a:p>
          <a:p>
            <a:pPr marL="0" indent="0">
              <a:spcBef>
                <a:spcPts val="600"/>
              </a:spcBef>
              <a:spcAft>
                <a:spcPts val="600"/>
              </a:spcAft>
              <a:buNone/>
            </a:pPr>
            <a:endParaRPr lang="fi-FI" altLang="fi-FI" sz="4200" dirty="0">
              <a:solidFill>
                <a:schemeClr val="tx1"/>
              </a:solidFill>
              <a:latin typeface="Tahoma" panose="020B0604030504040204" pitchFamily="34" charset="0"/>
              <a:cs typeface="Arial" panose="020B0604020202020204" pitchFamily="34" charset="0"/>
            </a:endParaRPr>
          </a:p>
          <a:p>
            <a:pPr>
              <a:spcBef>
                <a:spcPts val="600"/>
              </a:spcBef>
              <a:spcAft>
                <a:spcPts val="600"/>
              </a:spcAft>
            </a:pPr>
            <a:r>
              <a:rPr lang="fi-FI" altLang="fi-FI" sz="4200" dirty="0">
                <a:solidFill>
                  <a:schemeClr val="tx1"/>
                </a:solidFill>
                <a:latin typeface="Tahoma" panose="020B0604030504040204" pitchFamily="34" charset="0"/>
                <a:cs typeface="Arial" panose="020B0604020202020204" pitchFamily="34" charset="0"/>
              </a:rPr>
              <a:t>muista kirjoittaa nimi ja kokelasnumero palauttamiisi papereihin</a:t>
            </a:r>
            <a:endParaRPr lang="fi-FI" altLang="fi-FI" sz="4200" dirty="0">
              <a:solidFill>
                <a:schemeClr val="tx1"/>
              </a:solidFill>
              <a:latin typeface="Tahoma" panose="020B0604030504040204" pitchFamily="34" charset="0"/>
            </a:endParaRPr>
          </a:p>
        </p:txBody>
      </p:sp>
      <p:sp>
        <p:nvSpPr>
          <p:cNvPr id="12290" name="Rectangle 2"/>
          <p:cNvSpPr>
            <a:spLocks noChangeArrowheads="1"/>
          </p:cNvSpPr>
          <p:nvPr/>
        </p:nvSpPr>
        <p:spPr bwMode="auto">
          <a:xfrm>
            <a:off x="769316" y="413090"/>
            <a:ext cx="9707218" cy="7041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fi-FI" sz="4000" b="1" dirty="0"/>
              <a:t>Salista poistuminen </a:t>
            </a:r>
          </a:p>
        </p:txBody>
      </p:sp>
    </p:spTree>
    <p:extLst>
      <p:ext uri="{BB962C8B-B14F-4D97-AF65-F5344CB8AC3E}">
        <p14:creationId xmlns:p14="http://schemas.microsoft.com/office/powerpoint/2010/main" val="2510074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274639"/>
            <a:ext cx="7283450" cy="490537"/>
          </a:xfrm>
        </p:spPr>
        <p:txBody>
          <a:bodyPr>
            <a:normAutofit fontScale="90000"/>
          </a:bodyPr>
          <a:lstStyle/>
          <a:p>
            <a:pPr eaLnBrk="1" hangingPunct="1">
              <a:defRPr/>
            </a:pPr>
            <a:r>
              <a:rPr lang="fi-FI" sz="4000" b="1">
                <a:solidFill>
                  <a:schemeClr val="bg1"/>
                </a:solidFill>
                <a:effectLst>
                  <a:outerShdw blurRad="38100" dist="38100" dir="2700000" algn="tl">
                    <a:srgbClr val="808080"/>
                  </a:outerShdw>
                </a:effectLst>
                <a:latin typeface="Tahoma" pitchFamily="34" charset="0"/>
              </a:rPr>
              <a:t>Ohjeita ylppäreihin…</a:t>
            </a:r>
          </a:p>
        </p:txBody>
      </p:sp>
      <p:sp>
        <p:nvSpPr>
          <p:cNvPr id="24579" name="Rectangle 3"/>
          <p:cNvSpPr>
            <a:spLocks noGrp="1" noChangeArrowheads="1"/>
          </p:cNvSpPr>
          <p:nvPr>
            <p:ph type="body" idx="1"/>
          </p:nvPr>
        </p:nvSpPr>
        <p:spPr>
          <a:xfrm>
            <a:off x="1981200" y="1052514"/>
            <a:ext cx="8686800" cy="4172629"/>
          </a:xfrm>
        </p:spPr>
        <p:txBody>
          <a:bodyPr/>
          <a:lstStyle/>
          <a:p>
            <a:pPr>
              <a:defRPr/>
            </a:pPr>
            <a:r>
              <a:rPr lang="fi-FI" sz="2400" dirty="0">
                <a:solidFill>
                  <a:srgbClr val="FFFFFF"/>
                </a:solidFill>
                <a:latin typeface="Tahoma" pitchFamily="34" charset="0"/>
                <a:cs typeface="Arial" charset="0"/>
              </a:rPr>
              <a:t>ilmoita sairaudesta välittömästi rehtorille, kellonajalla ei väliä</a:t>
            </a:r>
          </a:p>
          <a:p>
            <a:pPr>
              <a:defRPr/>
            </a:pPr>
            <a:r>
              <a:rPr lang="fi-FI" sz="2400" dirty="0">
                <a:solidFill>
                  <a:schemeClr val="tx1"/>
                </a:solidFill>
                <a:latin typeface="Tahoma" pitchFamily="34" charset="0"/>
                <a:cs typeface="Arial" charset="0"/>
              </a:rPr>
              <a:t>puh.   rehtori 	</a:t>
            </a:r>
            <a:r>
              <a:rPr lang="fi-FI" sz="2400" dirty="0">
                <a:solidFill>
                  <a:schemeClr val="tx1"/>
                </a:solidFill>
                <a:latin typeface="Tahoma" pitchFamily="34" charset="0"/>
              </a:rPr>
              <a:t>040 806 4235</a:t>
            </a:r>
            <a:r>
              <a:rPr lang="fi-FI" sz="2400" dirty="0">
                <a:solidFill>
                  <a:schemeClr val="tx1"/>
                </a:solidFill>
                <a:latin typeface="Tahoma" pitchFamily="34" charset="0"/>
                <a:cs typeface="Arial" charset="0"/>
              </a:rPr>
              <a:t> </a:t>
            </a:r>
          </a:p>
          <a:p>
            <a:pPr>
              <a:buFontTx/>
              <a:buNone/>
              <a:defRPr/>
            </a:pPr>
            <a:r>
              <a:rPr lang="fi-FI" sz="2400" dirty="0">
                <a:solidFill>
                  <a:schemeClr val="tx1"/>
                </a:solidFill>
                <a:latin typeface="Tahoma" pitchFamily="34" charset="0"/>
                <a:cs typeface="Arial" charset="0"/>
              </a:rPr>
              <a:t>				040 739 9049</a:t>
            </a:r>
          </a:p>
          <a:p>
            <a:pPr>
              <a:buFontTx/>
              <a:buNone/>
              <a:defRPr/>
            </a:pPr>
            <a:r>
              <a:rPr lang="fi-FI" sz="2400" dirty="0">
                <a:solidFill>
                  <a:schemeClr val="tx1"/>
                </a:solidFill>
                <a:latin typeface="Tahoma" pitchFamily="34" charset="0"/>
              </a:rPr>
              <a:t>            toimisto	</a:t>
            </a:r>
            <a:r>
              <a:rPr lang="fi-FI" sz="2400" dirty="0">
                <a:solidFill>
                  <a:schemeClr val="tx1"/>
                </a:solidFill>
                <a:latin typeface="Tahoma" panose="020B0604030504040204" pitchFamily="34" charset="0"/>
                <a:ea typeface="Tahoma" panose="020B0604030504040204" pitchFamily="34" charset="0"/>
                <a:cs typeface="Tahoma" panose="020B0604030504040204" pitchFamily="34" charset="0"/>
              </a:rPr>
              <a:t>040 806 3897</a:t>
            </a:r>
            <a:br>
              <a:rPr lang="en-GB" sz="2400" dirty="0">
                <a:solidFill>
                  <a:schemeClr val="tx1"/>
                </a:solidFill>
                <a:latin typeface="Tahoma" pitchFamily="34" charset="0"/>
                <a:ea typeface="Tahoma" panose="020B0604030504040204" pitchFamily="34" charset="0"/>
                <a:cs typeface="Tahoma" panose="020B0604030504040204" pitchFamily="34" charset="0"/>
              </a:rPr>
            </a:br>
            <a:r>
              <a:rPr lang="en-GB" sz="2400" dirty="0">
                <a:solidFill>
                  <a:schemeClr val="tx1"/>
                </a:solidFill>
                <a:latin typeface="Tahoma" pitchFamily="34" charset="0"/>
                <a:ea typeface="Tahoma" panose="020B0604030504040204" pitchFamily="34" charset="0"/>
                <a:cs typeface="Tahoma" panose="020B0604030504040204" pitchFamily="34" charset="0"/>
              </a:rPr>
              <a:t>                          </a:t>
            </a:r>
            <a:r>
              <a:rPr lang="fi-FI" sz="2400" dirty="0">
                <a:solidFill>
                  <a:schemeClr val="tx1"/>
                </a:solidFill>
                <a:latin typeface="Tahoma" panose="020B0604030504040204" pitchFamily="34" charset="0"/>
                <a:ea typeface="Tahoma" panose="020B0604030504040204" pitchFamily="34" charset="0"/>
                <a:cs typeface="Tahoma" panose="020B0604030504040204" pitchFamily="34" charset="0"/>
              </a:rPr>
              <a:t>040 156 1929</a:t>
            </a:r>
          </a:p>
          <a:p>
            <a:pPr>
              <a:buFontTx/>
              <a:buNone/>
              <a:defRPr/>
            </a:pPr>
            <a:r>
              <a:rPr lang="fi-FI"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GB" sz="2400" dirty="0">
              <a:solidFill>
                <a:schemeClr val="tx1"/>
              </a:solidFill>
              <a:latin typeface="Tahoma" pitchFamily="34" charset="0"/>
              <a:ea typeface="Tahoma" panose="020B0604030504040204" pitchFamily="34" charset="0"/>
              <a:cs typeface="Tahoma" panose="020B0604030504040204" pitchFamily="34" charset="0"/>
            </a:endParaRPr>
          </a:p>
          <a:p>
            <a:pPr>
              <a:defRPr/>
            </a:pPr>
            <a:r>
              <a:rPr lang="fi-FI" sz="2400" dirty="0">
                <a:solidFill>
                  <a:schemeClr val="tx1"/>
                </a:solidFill>
                <a:latin typeface="Tahoma" pitchFamily="34" charset="0"/>
                <a:cs typeface="Arial" charset="0"/>
              </a:rPr>
              <a:t>koulu pyrkii </a:t>
            </a:r>
            <a:r>
              <a:rPr lang="fi-FI" sz="2400" b="1" dirty="0">
                <a:solidFill>
                  <a:schemeClr val="tx1"/>
                </a:solidFill>
                <a:latin typeface="Tahoma" pitchFamily="34" charset="0"/>
                <a:cs typeface="Arial" charset="0"/>
              </a:rPr>
              <a:t>mahdollisuuksien mukaan </a:t>
            </a:r>
            <a:r>
              <a:rPr lang="fi-FI" sz="2400" dirty="0">
                <a:solidFill>
                  <a:schemeClr val="tx1"/>
                </a:solidFill>
                <a:latin typeface="Tahoma" pitchFamily="34" charset="0"/>
                <a:cs typeface="Arial" charset="0"/>
              </a:rPr>
              <a:t>järjestämään koetilaisuuden erityisjärjestelyin koululla/kotona/sairaalassa</a:t>
            </a:r>
          </a:p>
          <a:p>
            <a:pPr>
              <a:defRPr/>
            </a:pPr>
            <a:r>
              <a:rPr lang="fi-FI" sz="2400" dirty="0">
                <a:solidFill>
                  <a:schemeClr val="tx1"/>
                </a:solidFill>
                <a:latin typeface="Tahoma" pitchFamily="34" charset="0"/>
                <a:cs typeface="Arial" charset="0"/>
              </a:rPr>
              <a:t>hanki ehdottomasti lääkärintodistus, joka on päivätty koepäivälle</a:t>
            </a:r>
          </a:p>
          <a:p>
            <a:pPr eaLnBrk="1" hangingPunct="1">
              <a:lnSpc>
                <a:spcPct val="80000"/>
              </a:lnSpc>
              <a:buFontTx/>
              <a:buNone/>
              <a:defRPr/>
            </a:pPr>
            <a:endParaRPr lang="fi-FI" sz="2400" dirty="0">
              <a:solidFill>
                <a:schemeClr val="tx1"/>
              </a:solidFill>
              <a:effectLst>
                <a:outerShdw blurRad="38100" dist="38100" dir="2700000" algn="tl">
                  <a:srgbClr val="808080"/>
                </a:outerShdw>
              </a:effectLst>
              <a:latin typeface="Tahoma" pitchFamily="34" charset="0"/>
            </a:endParaRPr>
          </a:p>
        </p:txBody>
      </p:sp>
      <p:sp>
        <p:nvSpPr>
          <p:cNvPr id="12290" name="Rectangle 2"/>
          <p:cNvSpPr>
            <a:spLocks noChangeArrowheads="1"/>
          </p:cNvSpPr>
          <p:nvPr/>
        </p:nvSpPr>
        <p:spPr bwMode="auto">
          <a:xfrm>
            <a:off x="722812" y="238919"/>
            <a:ext cx="9144000" cy="1052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fi-FI" sz="4800" b="1" dirty="0"/>
              <a:t>Jos sairastut, ota yhteyttä rehtoriin</a:t>
            </a:r>
          </a:p>
        </p:txBody>
      </p:sp>
      <p:sp>
        <p:nvSpPr>
          <p:cNvPr id="27653" name="AutoShape 7" descr="Kuvahaun tulos haulle lyyra"/>
          <p:cNvSpPr>
            <a:spLocks noChangeAspect="1" noChangeArrowheads="1"/>
          </p:cNvSpPr>
          <p:nvPr/>
        </p:nvSpPr>
        <p:spPr bwMode="auto">
          <a:xfrm>
            <a:off x="1843088" y="-1460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pPr>
            <a:endParaRPr lang="fi-FI" altLang="fi-FI" sz="2400">
              <a:latin typeface="Tahoma" panose="020B0604030504040204" pitchFamily="34" charset="0"/>
            </a:endParaRPr>
          </a:p>
        </p:txBody>
      </p:sp>
    </p:spTree>
    <p:extLst>
      <p:ext uri="{BB962C8B-B14F-4D97-AF65-F5344CB8AC3E}">
        <p14:creationId xmlns:p14="http://schemas.microsoft.com/office/powerpoint/2010/main" val="41563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274639"/>
            <a:ext cx="7283450" cy="490537"/>
          </a:xfrm>
        </p:spPr>
        <p:txBody>
          <a:bodyPr>
            <a:normAutofit fontScale="90000"/>
          </a:bodyPr>
          <a:lstStyle/>
          <a:p>
            <a:pPr eaLnBrk="1" hangingPunct="1">
              <a:defRPr/>
            </a:pPr>
            <a:r>
              <a:rPr lang="fi-FI" sz="4000" b="1">
                <a:solidFill>
                  <a:schemeClr val="bg1"/>
                </a:solidFill>
                <a:effectLst>
                  <a:outerShdw blurRad="38100" dist="38100" dir="2700000" algn="tl">
                    <a:srgbClr val="808080"/>
                  </a:outerShdw>
                </a:effectLst>
                <a:latin typeface="Tahoma" pitchFamily="34" charset="0"/>
              </a:rPr>
              <a:t>Ohjeita ylppäreihin…</a:t>
            </a:r>
          </a:p>
        </p:txBody>
      </p:sp>
      <p:sp>
        <p:nvSpPr>
          <p:cNvPr id="33795" name="Rectangle 3"/>
          <p:cNvSpPr>
            <a:spLocks noGrp="1" noChangeArrowheads="1"/>
          </p:cNvSpPr>
          <p:nvPr>
            <p:ph type="body" idx="1"/>
          </p:nvPr>
        </p:nvSpPr>
        <p:spPr>
          <a:xfrm>
            <a:off x="1847850" y="1295400"/>
            <a:ext cx="8820150" cy="5157788"/>
          </a:xfrm>
        </p:spPr>
        <p:txBody>
          <a:bodyPr/>
          <a:lstStyle/>
          <a:p>
            <a:pPr eaLnBrk="1" hangingPunct="1">
              <a:lnSpc>
                <a:spcPct val="80000"/>
              </a:lnSpc>
              <a:buFontTx/>
              <a:buNone/>
              <a:defRPr/>
            </a:pPr>
            <a:endParaRPr lang="fi-FI" sz="2400" b="1" dirty="0">
              <a:solidFill>
                <a:srgbClr val="FFFFFF"/>
              </a:solidFill>
              <a:effectLst>
                <a:outerShdw blurRad="38100" dist="38100" dir="2700000" algn="tl">
                  <a:srgbClr val="808080"/>
                </a:outerShdw>
              </a:effectLst>
              <a:latin typeface="Tahoma" pitchFamily="34" charset="0"/>
            </a:endParaRPr>
          </a:p>
          <a:p>
            <a:pPr lvl="1" eaLnBrk="1" hangingPunct="1">
              <a:lnSpc>
                <a:spcPct val="80000"/>
              </a:lnSpc>
              <a:buFontTx/>
              <a:buChar char="•"/>
              <a:defRPr/>
            </a:pPr>
            <a:r>
              <a:rPr lang="fi-FI" sz="2000" dirty="0">
                <a:solidFill>
                  <a:schemeClr val="tx1"/>
                </a:solidFill>
                <a:latin typeface="Tahoma" pitchFamily="34" charset="0"/>
              </a:rPr>
              <a:t>Jos myöhästyt, ilmoittaudut suoraan rehtorille tai lukion toimistoon.</a:t>
            </a:r>
          </a:p>
          <a:p>
            <a:pPr marL="457200" lvl="1" indent="0">
              <a:lnSpc>
                <a:spcPct val="80000"/>
              </a:lnSpc>
              <a:buNone/>
              <a:defRPr/>
            </a:pPr>
            <a:endParaRPr lang="fi-FI" sz="2000" dirty="0">
              <a:solidFill>
                <a:schemeClr val="tx1"/>
              </a:solidFill>
              <a:latin typeface="Tahoma" pitchFamily="34" charset="0"/>
            </a:endParaRPr>
          </a:p>
          <a:p>
            <a:pPr lvl="1" eaLnBrk="1" hangingPunct="1">
              <a:lnSpc>
                <a:spcPct val="80000"/>
              </a:lnSpc>
              <a:buFontTx/>
              <a:buChar char="•"/>
              <a:defRPr/>
            </a:pPr>
            <a:r>
              <a:rPr lang="fi-FI" sz="2000" dirty="0">
                <a:solidFill>
                  <a:schemeClr val="tx1"/>
                </a:solidFill>
                <a:latin typeface="Tahoma" pitchFamily="34" charset="0"/>
              </a:rPr>
              <a:t>Kokeen aloituksesta myöhästynyt opiskelija voidaan päästää koetilaisuuteen myöhässä vain </a:t>
            </a:r>
            <a:r>
              <a:rPr lang="fi-FI" sz="2000" dirty="0" err="1">
                <a:solidFill>
                  <a:schemeClr val="tx1"/>
                </a:solidFill>
                <a:latin typeface="Tahoma" pitchFamily="34" charset="0"/>
              </a:rPr>
              <a:t>YTL:n</a:t>
            </a:r>
            <a:r>
              <a:rPr lang="fi-FI" sz="2000" dirty="0">
                <a:solidFill>
                  <a:schemeClr val="tx1"/>
                </a:solidFill>
                <a:latin typeface="Tahoma" pitchFamily="34" charset="0"/>
              </a:rPr>
              <a:t> luvalla rehtorin soitettua lautakuntaan.</a:t>
            </a:r>
          </a:p>
          <a:p>
            <a:pPr marL="457200" lvl="1" indent="0">
              <a:lnSpc>
                <a:spcPct val="80000"/>
              </a:lnSpc>
              <a:buNone/>
              <a:defRPr/>
            </a:pPr>
            <a:endParaRPr lang="fi-FI" sz="2000" dirty="0">
              <a:solidFill>
                <a:schemeClr val="tx1"/>
              </a:solidFill>
              <a:latin typeface="Tahoma" pitchFamily="34" charset="0"/>
            </a:endParaRPr>
          </a:p>
          <a:p>
            <a:pPr lvl="1" eaLnBrk="1" hangingPunct="1">
              <a:lnSpc>
                <a:spcPct val="80000"/>
              </a:lnSpc>
              <a:buFontTx/>
              <a:buChar char="•"/>
              <a:defRPr/>
            </a:pPr>
            <a:r>
              <a:rPr lang="fi-FI" sz="2000" dirty="0">
                <a:solidFill>
                  <a:schemeClr val="tx1"/>
                </a:solidFill>
                <a:latin typeface="Tahoma" pitchFamily="34" charset="0"/>
              </a:rPr>
              <a:t>Myöhästymisen vuoksi opiskelija ei saa lisäaikaa. </a:t>
            </a:r>
          </a:p>
          <a:p>
            <a:pPr marL="457200" lvl="1" indent="0">
              <a:lnSpc>
                <a:spcPct val="80000"/>
              </a:lnSpc>
              <a:buNone/>
              <a:defRPr/>
            </a:pPr>
            <a:endParaRPr lang="fi-FI" sz="2000" dirty="0">
              <a:solidFill>
                <a:schemeClr val="tx1"/>
              </a:solidFill>
              <a:latin typeface="Tahoma" pitchFamily="34" charset="0"/>
            </a:endParaRPr>
          </a:p>
          <a:p>
            <a:pPr lvl="1" eaLnBrk="1" hangingPunct="1">
              <a:lnSpc>
                <a:spcPct val="80000"/>
              </a:lnSpc>
              <a:buFontTx/>
              <a:buChar char="•"/>
              <a:defRPr/>
            </a:pPr>
            <a:r>
              <a:rPr lang="fi-FI" sz="2000" b="1" dirty="0">
                <a:solidFill>
                  <a:schemeClr val="tx1"/>
                </a:solidFill>
                <a:latin typeface="Tahoma" pitchFamily="34" charset="0"/>
              </a:rPr>
              <a:t>Jos tarvitset lääketieteellisestä syystä tietynlaisen paikan salissa, ilmoita asiasta lukiosihteerille HETI!</a:t>
            </a:r>
          </a:p>
          <a:p>
            <a:pPr lvl="1" eaLnBrk="1" hangingPunct="1">
              <a:lnSpc>
                <a:spcPct val="80000"/>
              </a:lnSpc>
              <a:buFontTx/>
              <a:buChar char="•"/>
              <a:defRPr/>
            </a:pPr>
            <a:endParaRPr lang="fi-FI" sz="2000" b="1" dirty="0">
              <a:solidFill>
                <a:schemeClr val="tx1"/>
              </a:solidFill>
              <a:latin typeface="Tahoma" pitchFamily="34" charset="0"/>
            </a:endParaRPr>
          </a:p>
          <a:p>
            <a:pPr lvl="1" eaLnBrk="1" hangingPunct="1">
              <a:lnSpc>
                <a:spcPct val="80000"/>
              </a:lnSpc>
              <a:buFontTx/>
              <a:buChar char="•"/>
              <a:defRPr/>
            </a:pPr>
            <a:r>
              <a:rPr lang="fi-FI" sz="2000" b="1" dirty="0">
                <a:solidFill>
                  <a:schemeClr val="tx1"/>
                </a:solidFill>
                <a:latin typeface="Tahoma" pitchFamily="34" charset="0"/>
              </a:rPr>
              <a:t>LUKI-lausunnot / ERITYISJÄRJESTELY </a:t>
            </a:r>
            <a:r>
              <a:rPr lang="fi-FI" sz="2000" dirty="0">
                <a:solidFill>
                  <a:schemeClr val="tx1"/>
                </a:solidFill>
                <a:latin typeface="Tahoma" pitchFamily="34" charset="0"/>
              </a:rPr>
              <a:t>hakemukset</a:t>
            </a:r>
            <a:r>
              <a:rPr lang="fi-FI" sz="2000" b="1" dirty="0">
                <a:solidFill>
                  <a:schemeClr val="tx1"/>
                </a:solidFill>
                <a:latin typeface="Tahoma" pitchFamily="34" charset="0"/>
              </a:rPr>
              <a:t> </a:t>
            </a:r>
            <a:r>
              <a:rPr lang="fi-FI" sz="2000" dirty="0">
                <a:solidFill>
                  <a:schemeClr val="tx1"/>
                </a:solidFill>
                <a:latin typeface="Tahoma" pitchFamily="34" charset="0"/>
              </a:rPr>
              <a:t>oltava jo  tehtynä kevään kirjoituksia ajatellen</a:t>
            </a:r>
          </a:p>
          <a:p>
            <a:pPr marL="457200" lvl="1" indent="0">
              <a:lnSpc>
                <a:spcPct val="80000"/>
              </a:lnSpc>
              <a:buNone/>
              <a:defRPr/>
            </a:pPr>
            <a:endParaRPr lang="fi-FI" sz="2000" dirty="0">
              <a:solidFill>
                <a:schemeClr val="tx1"/>
              </a:solidFill>
              <a:latin typeface="Tahoma" pitchFamily="34" charset="0"/>
            </a:endParaRPr>
          </a:p>
          <a:p>
            <a:pPr lvl="1" eaLnBrk="1" hangingPunct="1">
              <a:lnSpc>
                <a:spcPct val="80000"/>
              </a:lnSpc>
              <a:buFontTx/>
              <a:buChar char="•"/>
              <a:defRPr/>
            </a:pPr>
            <a:r>
              <a:rPr lang="fi-FI" sz="2000" dirty="0">
                <a:solidFill>
                  <a:schemeClr val="tx1"/>
                </a:solidFill>
                <a:latin typeface="Tahoma" pitchFamily="34" charset="0"/>
              </a:rPr>
              <a:t>Jos elämäntilanteesi on kirjoitusten aikana poikkeuksellisesti erittäin vaikea, ole yhteydessä rehtoriin.</a:t>
            </a:r>
          </a:p>
        </p:txBody>
      </p:sp>
      <p:sp>
        <p:nvSpPr>
          <p:cNvPr id="12290" name="Rectangle 2"/>
          <p:cNvSpPr>
            <a:spLocks noChangeArrowheads="1"/>
          </p:cNvSpPr>
          <p:nvPr/>
        </p:nvSpPr>
        <p:spPr bwMode="auto">
          <a:xfrm>
            <a:off x="1066800" y="274639"/>
            <a:ext cx="9144000" cy="1112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fi-FI" sz="4400" b="1" dirty="0"/>
              <a:t>Erikoistilanteet</a:t>
            </a:r>
          </a:p>
        </p:txBody>
      </p:sp>
    </p:spTree>
    <p:extLst>
      <p:ext uri="{BB962C8B-B14F-4D97-AF65-F5344CB8AC3E}">
        <p14:creationId xmlns:p14="http://schemas.microsoft.com/office/powerpoint/2010/main" val="355993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871D7D-AEE2-4080-AAE2-9070A9132EB1}"/>
              </a:ext>
            </a:extLst>
          </p:cNvPr>
          <p:cNvSpPr>
            <a:spLocks noGrp="1"/>
          </p:cNvSpPr>
          <p:nvPr>
            <p:ph type="title"/>
          </p:nvPr>
        </p:nvSpPr>
        <p:spPr/>
        <p:txBody>
          <a:bodyPr/>
          <a:lstStyle/>
          <a:p>
            <a:r>
              <a:rPr lang="fi-FI" dirty="0"/>
              <a:t>Tulokset</a:t>
            </a:r>
          </a:p>
        </p:txBody>
      </p:sp>
      <p:sp>
        <p:nvSpPr>
          <p:cNvPr id="3" name="Sisällön paikkamerkki 2">
            <a:extLst>
              <a:ext uri="{FF2B5EF4-FFF2-40B4-BE49-F238E27FC236}">
                <a16:creationId xmlns:a16="http://schemas.microsoft.com/office/drawing/2014/main" id="{D3AFBD26-678E-4859-8F5F-36B105D0FCBB}"/>
              </a:ext>
            </a:extLst>
          </p:cNvPr>
          <p:cNvSpPr>
            <a:spLocks noGrp="1"/>
          </p:cNvSpPr>
          <p:nvPr>
            <p:ph idx="1"/>
          </p:nvPr>
        </p:nvSpPr>
        <p:spPr/>
        <p:txBody>
          <a:bodyPr>
            <a:normAutofit fontScale="92500" lnSpcReduction="10000"/>
          </a:bodyPr>
          <a:lstStyle/>
          <a:p>
            <a:r>
              <a:rPr lang="fi-FI" dirty="0">
                <a:solidFill>
                  <a:srgbClr val="002060"/>
                </a:solidFill>
                <a:latin typeface="Tahoma" panose="020B0604030504040204" pitchFamily="34" charset="0"/>
                <a:ea typeface="Tahoma" panose="020B0604030504040204" pitchFamily="34" charset="0"/>
                <a:cs typeface="Tahoma" panose="020B0604030504040204" pitchFamily="34" charset="0"/>
              </a:rPr>
              <a:t>Opettajien tekemän alustavan arvioinnin pisteet näkyvät Wilmassa heti, kun koesuoritukset lähetetään </a:t>
            </a:r>
            <a:r>
              <a:rPr lang="fi-FI" dirty="0" err="1">
                <a:solidFill>
                  <a:srgbClr val="002060"/>
                </a:solidFill>
                <a:latin typeface="Tahoma" panose="020B0604030504040204" pitchFamily="34" charset="0"/>
                <a:ea typeface="Tahoma" panose="020B0604030504040204" pitchFamily="34" charset="0"/>
                <a:cs typeface="Tahoma" panose="020B0604030504040204" pitchFamily="34" charset="0"/>
              </a:rPr>
              <a:t>YTL:ään</a:t>
            </a:r>
            <a:r>
              <a:rPr lang="fi-FI" dirty="0">
                <a:solidFill>
                  <a:srgbClr val="002060"/>
                </a:solidFill>
                <a:latin typeface="Tahoma" panose="020B0604030504040204" pitchFamily="34" charset="0"/>
                <a:ea typeface="Tahoma" panose="020B0604030504040204" pitchFamily="34" charset="0"/>
                <a:cs typeface="Tahoma" panose="020B0604030504040204" pitchFamily="34" charset="0"/>
              </a:rPr>
              <a:t> (1-2 viikon kuluessa)</a:t>
            </a:r>
          </a:p>
          <a:p>
            <a:r>
              <a:rPr lang="fi-FI" dirty="0">
                <a:solidFill>
                  <a:srgbClr val="002060"/>
                </a:solidFill>
                <a:latin typeface="Tahoma" panose="020B0604030504040204" pitchFamily="34" charset="0"/>
                <a:ea typeface="Tahoma" panose="020B0604030504040204" pitchFamily="34" charset="0"/>
                <a:cs typeface="Tahoma" panose="020B0604030504040204" pitchFamily="34" charset="0"/>
              </a:rPr>
              <a:t>Kevään 2024 ylioppilastutkinnon tulokset lähetetään lukioille 14.5.2024.</a:t>
            </a:r>
          </a:p>
          <a:p>
            <a:r>
              <a:rPr lang="fi-FI" dirty="0">
                <a:solidFill>
                  <a:srgbClr val="002060"/>
                </a:solidFill>
                <a:latin typeface="Tahoma" panose="020B0604030504040204" pitchFamily="34" charset="0"/>
                <a:ea typeface="Tahoma" panose="020B0604030504040204" pitchFamily="34" charset="0"/>
                <a:cs typeface="Tahoma" panose="020B0604030504040204" pitchFamily="34" charset="0"/>
              </a:rPr>
              <a:t> Tulokset ja kokelaan arvostellut koesuoritukset annetaan kokelaalle ja alle 18-vuotiaan kokelaan huoltajalle nähtäväksi Oma Opintopolku -verkkopalvelussa 15.5.2024 alkaen.</a:t>
            </a:r>
          </a:p>
          <a:p>
            <a:r>
              <a:rPr lang="fi-FI" dirty="0">
                <a:solidFill>
                  <a:srgbClr val="002060"/>
                </a:solidFill>
                <a:latin typeface="Tahoma" panose="020B0604030504040204" pitchFamily="34" charset="0"/>
                <a:ea typeface="Tahoma" panose="020B0604030504040204" pitchFamily="34" charset="0"/>
                <a:cs typeface="Tahoma" panose="020B0604030504040204" pitchFamily="34" charset="0"/>
              </a:rPr>
              <a:t> Julkaisemisen yhteydessä tulokset luovutetaan myös korkeakoulujen yhteisvalinnan käyttöön. Ajankohdat ovat alustavia ja muutokset niihin mahdollisia. </a:t>
            </a:r>
          </a:p>
        </p:txBody>
      </p:sp>
    </p:spTree>
    <p:extLst>
      <p:ext uri="{BB962C8B-B14F-4D97-AF65-F5344CB8AC3E}">
        <p14:creationId xmlns:p14="http://schemas.microsoft.com/office/powerpoint/2010/main" val="130284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dirty="0"/>
            </a:br>
            <a:r>
              <a:rPr lang="fi-FI" dirty="0"/>
              <a:t>Ohje oikaisuvaatimuksen laatimiseen ylioppilastutkintolautakunnalle</a:t>
            </a:r>
            <a:br>
              <a:rPr lang="fi-FI" dirty="0"/>
            </a:br>
            <a:endParaRPr lang="fi-FI" dirty="0"/>
          </a:p>
        </p:txBody>
      </p:sp>
      <p:sp>
        <p:nvSpPr>
          <p:cNvPr id="3" name="Sisällön paikkamerkki 2"/>
          <p:cNvSpPr>
            <a:spLocks noGrp="1"/>
          </p:cNvSpPr>
          <p:nvPr>
            <p:ph idx="1"/>
          </p:nvPr>
        </p:nvSpPr>
        <p:spPr/>
        <p:txBody>
          <a:bodyPr>
            <a:normAutofit fontScale="55000" lnSpcReduction="20000"/>
          </a:bodyPr>
          <a:lstStyle/>
          <a:p>
            <a:pPr lvl="0"/>
            <a:r>
              <a:rPr lang="fi-FI" dirty="0"/>
              <a:t>Ylioppilastutkintolautakunnan päätökseen, jolla koesuoritus on arvosteltu, saa vaatia lautakunnalta oikaisua. Oikaisuvaatimuksen voi tehdä kokelas tai alle 18-vuotiaan kokelaan huoltaja.</a:t>
            </a:r>
          </a:p>
          <a:p>
            <a:pPr lvl="0"/>
            <a:r>
              <a:rPr lang="fi-FI" dirty="0"/>
              <a:t>Oikaisuvaatimus on toimitettava lautakuntaan 14 päivän kuluessa siitä ajankohdasta, jolloin kokeeseen osallistuneella kokelaalla on ollut tilaisuus saada tieto arvostelun tuloksesta. </a:t>
            </a:r>
          </a:p>
          <a:p>
            <a:pPr lvl="0"/>
            <a:r>
              <a:rPr lang="fi-FI" dirty="0"/>
              <a:t>Kokelas voi katsella omia koesuorituksiaan erillisestä verkkopalvelusta siitä päivästä lähtien, jolloin lautakunta lähettää tutkintotulokset lukioihin. Kokelas näkee sensorin ja opettajan arvostelumerkinnät. </a:t>
            </a:r>
          </a:p>
          <a:p>
            <a:pPr lvl="0"/>
            <a:r>
              <a:rPr lang="fi-FI" dirty="0"/>
              <a:t>Kokelas selvittää itse suoritustensa arvosteluperusteet vertaamalla suoritustaan lopullisiin hyvän vastauksen piirteisiin. Lopulliset arvosteluperusteet julkaistaan </a:t>
            </a:r>
            <a:r>
              <a:rPr lang="fi-FI" dirty="0" err="1"/>
              <a:t>YTL:n</a:t>
            </a:r>
            <a:r>
              <a:rPr lang="fi-FI" dirty="0"/>
              <a:t> sivuilla samana päivänä tutkintotulosten kanssa. Tarvittaessa kokelas voi pyytää opettajalta apua suoritusten ja niiden arvostelun tarkastelussa. </a:t>
            </a:r>
          </a:p>
          <a:p>
            <a:pPr lvl="0"/>
            <a:r>
              <a:rPr lang="fi-FI" dirty="0"/>
              <a:t>Oikaisuvaatimuksesta tulee ilmetä, </a:t>
            </a:r>
            <a:r>
              <a:rPr lang="fi-FI" b="1" u="sng" dirty="0"/>
              <a:t>mitä kokeen osaa vaatimus koskee ja millä tavalla kyseistä kohtaa koskeva arvostelupäätös tulisi </a:t>
            </a:r>
          </a:p>
          <a:p>
            <a:pPr marL="0" lvl="0" indent="0">
              <a:buNone/>
            </a:pPr>
            <a:r>
              <a:rPr lang="fi-FI" b="1" dirty="0"/>
              <a:t>     </a:t>
            </a:r>
            <a:r>
              <a:rPr lang="fi-FI" b="1" u="sng" dirty="0"/>
              <a:t>oikaista, eli missä kohtaa arvioinnissa on tapahtunut virhe sekä perusteet, joilla oikaisua vaaditaan.</a:t>
            </a:r>
            <a:endParaRPr lang="fi-FI" b="1" dirty="0"/>
          </a:p>
          <a:p>
            <a:pPr lvl="0"/>
            <a:r>
              <a:rPr lang="fi-FI" dirty="0"/>
              <a:t>Arvostelijat tarkistavat, onko lautakunnan alkuperäinen arvostelu suoritettu asianomaisen aineen arvosteluperusteiden mukaisesti. Jos arvostelussa ei ole tapahtunut virhettä, arvostelua ei muuteta. Jos virhe on tapahtunut, se korjataan. Oikaisumenettely ei johda alkuperäistä arvosanaa heikompaan arvosanaan eikä alempaan kokonaispistemäärään.</a:t>
            </a:r>
          </a:p>
          <a:p>
            <a:pPr lvl="0"/>
            <a:r>
              <a:rPr lang="fi-FI" dirty="0"/>
              <a:t>YTL perii oikaisuvaatimuksesta maksun.  </a:t>
            </a:r>
          </a:p>
          <a:p>
            <a:r>
              <a:rPr lang="fi-FI" dirty="0"/>
              <a:t>Tarkemmat ohjeet ylioppilastutkintolautakunnan sivuilla</a:t>
            </a:r>
          </a:p>
          <a:p>
            <a:endParaRPr lang="fi-FI" dirty="0"/>
          </a:p>
        </p:txBody>
      </p:sp>
    </p:spTree>
    <p:extLst>
      <p:ext uri="{BB962C8B-B14F-4D97-AF65-F5344CB8AC3E}">
        <p14:creationId xmlns:p14="http://schemas.microsoft.com/office/powerpoint/2010/main" val="1671605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583474"/>
            <a:ext cx="10515600" cy="670560"/>
          </a:xfrm>
        </p:spPr>
        <p:txBody>
          <a:bodyPr>
            <a:normAutofit fontScale="90000"/>
          </a:bodyPr>
          <a:lstStyle/>
          <a:p>
            <a:r>
              <a:rPr lang="fi-FI" dirty="0"/>
              <a:t>Oikaisuvaatimuksen tekeminen</a:t>
            </a:r>
          </a:p>
        </p:txBody>
      </p:sp>
      <p:sp>
        <p:nvSpPr>
          <p:cNvPr id="3" name="Sisällön paikkamerkki 2"/>
          <p:cNvSpPr>
            <a:spLocks noGrp="1"/>
          </p:cNvSpPr>
          <p:nvPr>
            <p:ph idx="1"/>
          </p:nvPr>
        </p:nvSpPr>
        <p:spPr/>
        <p:txBody>
          <a:bodyPr>
            <a:normAutofit fontScale="55000" lnSpcReduction="20000"/>
          </a:bodyPr>
          <a:lstStyle/>
          <a:p>
            <a:pPr lvl="0"/>
            <a:r>
              <a:rPr lang="fi-FI" dirty="0"/>
              <a:t>Oikaisuvaatimus tehdään ensisijaisesti verkkopalvelussa osoitteessa </a:t>
            </a:r>
            <a:r>
              <a:rPr lang="fi-FI" u="sng" dirty="0">
                <a:hlinkClick r:id="rId2"/>
              </a:rPr>
              <a:t>kokelas.ylioppilastutkinto.fi</a:t>
            </a:r>
            <a:r>
              <a:rPr lang="fi-FI" dirty="0"/>
              <a:t>. </a:t>
            </a:r>
            <a:endParaRPr lang="fi-FI" sz="2400" dirty="0"/>
          </a:p>
          <a:p>
            <a:pPr lvl="0"/>
            <a:r>
              <a:rPr lang="fi-FI" u="sng" dirty="0">
                <a:hlinkClick r:id="rId2"/>
              </a:rPr>
              <a:t>Kirjaudu palveluun</a:t>
            </a:r>
            <a:endParaRPr lang="fi-FI" sz="2400" dirty="0"/>
          </a:p>
          <a:p>
            <a:pPr lvl="1"/>
            <a:r>
              <a:rPr lang="fi-FI" dirty="0"/>
              <a:t>omilla pankkitunnuksillasi tai</a:t>
            </a:r>
            <a:endParaRPr lang="fi-FI" sz="2000" dirty="0"/>
          </a:p>
          <a:p>
            <a:pPr lvl="1"/>
            <a:r>
              <a:rPr lang="fi-FI" dirty="0"/>
              <a:t>mobiilivarmenteella.</a:t>
            </a:r>
            <a:endParaRPr lang="fi-FI" sz="2000" dirty="0"/>
          </a:p>
          <a:p>
            <a:pPr lvl="0"/>
            <a:r>
              <a:rPr lang="fi-FI" dirty="0"/>
              <a:t>Täytä oikaisuvaatimuslomake. Lomakkeeseen ei voi liittää liitetiedostoja.</a:t>
            </a:r>
            <a:endParaRPr lang="fi-FI" sz="2400" dirty="0"/>
          </a:p>
          <a:p>
            <a:pPr lvl="0"/>
            <a:r>
              <a:rPr lang="fi-FI" dirty="0"/>
              <a:t>Oikaisuvaatimuksessa pitää kertoa</a:t>
            </a:r>
            <a:endParaRPr lang="fi-FI" sz="2400" dirty="0"/>
          </a:p>
          <a:p>
            <a:pPr lvl="1"/>
            <a:r>
              <a:rPr lang="fi-FI" dirty="0"/>
              <a:t>mitä kokeen tehtävää, tehtäviä tai muuta osaa arvostelusta vaatimus koskee</a:t>
            </a:r>
            <a:endParaRPr lang="fi-FI" sz="2000" dirty="0"/>
          </a:p>
          <a:p>
            <a:pPr lvl="1"/>
            <a:r>
              <a:rPr lang="fi-FI" dirty="0"/>
              <a:t>millä tavalla arvostelua tulisi oikaista sekä</a:t>
            </a:r>
            <a:endParaRPr lang="fi-FI" sz="2000" dirty="0"/>
          </a:p>
          <a:p>
            <a:pPr lvl="1"/>
            <a:r>
              <a:rPr lang="fi-FI" dirty="0"/>
              <a:t>perustelut, joilla vaadit oikaisua.</a:t>
            </a:r>
            <a:endParaRPr lang="fi-FI" sz="2000" dirty="0"/>
          </a:p>
          <a:p>
            <a:pPr lvl="0"/>
            <a:r>
              <a:rPr lang="fi-FI" dirty="0"/>
              <a:t>Kun lomake on täytetty, siirry maksamaan verkkopankissa.</a:t>
            </a:r>
            <a:endParaRPr lang="fi-FI" sz="2400" dirty="0"/>
          </a:p>
          <a:p>
            <a:pPr lvl="0"/>
            <a:r>
              <a:rPr lang="fi-FI" dirty="0"/>
              <a:t>Maksamisen jälkeen siirry takaisin oikaisuvaatimuslomakkeeseen. Saat näytölle kuittauksen oikaisuvaatimuksen lähettämisestä.</a:t>
            </a:r>
            <a:endParaRPr lang="fi-FI" sz="2400" dirty="0"/>
          </a:p>
          <a:p>
            <a:pPr lvl="0"/>
            <a:r>
              <a:rPr lang="fi-FI" dirty="0"/>
              <a:t>Oikaisuvaatimuksiin liittyvissä ongelmatilanteissa ole yhteydessä lautakuntaan.</a:t>
            </a:r>
            <a:endParaRPr lang="fi-FI" sz="2400" dirty="0"/>
          </a:p>
          <a:p>
            <a:pPr lvl="0"/>
            <a:r>
              <a:rPr lang="fi-FI" dirty="0"/>
              <a:t>Oikaisuvaatimuksen voi myös lähettää kirjattuna kirjeenä, salatulla sähköpostilla tai vastaavalla turvallisella tavalla. Tarvittaessa ota yhteyttä osoitteeseen </a:t>
            </a:r>
            <a:r>
              <a:rPr lang="fi-FI" u="sng" dirty="0">
                <a:hlinkClick r:id="rId3"/>
              </a:rPr>
              <a:t>lautakunta@ylioppilastutkinto.fi</a:t>
            </a:r>
            <a:r>
              <a:rPr lang="fi-FI" dirty="0"/>
              <a:t>.</a:t>
            </a:r>
            <a:endParaRPr lang="fi-FI" sz="2400" dirty="0"/>
          </a:p>
          <a:p>
            <a:endParaRPr lang="fi-FI" dirty="0"/>
          </a:p>
        </p:txBody>
      </p:sp>
    </p:spTree>
    <p:extLst>
      <p:ext uri="{BB962C8B-B14F-4D97-AF65-F5344CB8AC3E}">
        <p14:creationId xmlns:p14="http://schemas.microsoft.com/office/powerpoint/2010/main" val="277258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88ABE-4796-4F3F-8BDD-A663B69CD96F}"/>
              </a:ext>
            </a:extLst>
          </p:cNvPr>
          <p:cNvSpPr>
            <a:spLocks noGrp="1"/>
          </p:cNvSpPr>
          <p:nvPr>
            <p:ph type="title"/>
          </p:nvPr>
        </p:nvSpPr>
        <p:spPr/>
        <p:txBody>
          <a:bodyPr/>
          <a:lstStyle/>
          <a:p>
            <a:r>
              <a:rPr lang="fi-FI" dirty="0"/>
              <a:t>Abi-infot </a:t>
            </a:r>
            <a:r>
              <a:rPr lang="fi-FI" dirty="0" err="1"/>
              <a:t>Rellussa</a:t>
            </a:r>
            <a:endParaRPr lang="fi-FI" dirty="0"/>
          </a:p>
        </p:txBody>
      </p:sp>
      <p:sp>
        <p:nvSpPr>
          <p:cNvPr id="3" name="Sisällön paikkamerkki 2">
            <a:extLst>
              <a:ext uri="{FF2B5EF4-FFF2-40B4-BE49-F238E27FC236}">
                <a16:creationId xmlns:a16="http://schemas.microsoft.com/office/drawing/2014/main" id="{522AD528-AAAD-404F-A308-A367545FB700}"/>
              </a:ext>
            </a:extLst>
          </p:cNvPr>
          <p:cNvSpPr>
            <a:spLocks noGrp="1"/>
          </p:cNvSpPr>
          <p:nvPr>
            <p:ph idx="1"/>
          </p:nvPr>
        </p:nvSpPr>
        <p:spPr/>
        <p:txBody>
          <a:bodyPr/>
          <a:lstStyle/>
          <a:p>
            <a:r>
              <a:rPr lang="fi-FI" dirty="0"/>
              <a:t>opojen info kakkosille keväällä</a:t>
            </a:r>
          </a:p>
          <a:p>
            <a:pPr lvl="1"/>
            <a:r>
              <a:rPr lang="fi-FI" dirty="0"/>
              <a:t>tutkinnon rakenne ja ilmoittautumien</a:t>
            </a:r>
          </a:p>
          <a:p>
            <a:r>
              <a:rPr lang="fi-FI" dirty="0"/>
              <a:t>rehtorin info abeille syksyllä</a:t>
            </a:r>
          </a:p>
          <a:p>
            <a:pPr lvl="1"/>
            <a:r>
              <a:rPr lang="fi-FI" dirty="0"/>
              <a:t>kokeen käytännön järjestelyt ja viimeisimmät ohjeistukset ja tilannepäivitykset</a:t>
            </a:r>
          </a:p>
          <a:p>
            <a:pPr lvl="1"/>
            <a:r>
              <a:rPr lang="fi-FI" dirty="0"/>
              <a:t>materiaali jaetaan opiskelijoille linkkinä ja se löytyy myös Wilman pysyvistä tiedotteista ja kotisivuilta</a:t>
            </a:r>
          </a:p>
          <a:p>
            <a:r>
              <a:rPr lang="fi-FI" dirty="0"/>
              <a:t>rehtorin info abeille tammikuussa</a:t>
            </a:r>
          </a:p>
          <a:p>
            <a:pPr lvl="1"/>
            <a:r>
              <a:rPr lang="fi-FI" dirty="0"/>
              <a:t>kokeen käytännön järjestelyt ja viimeisimmät ohjeistukset ja tilannepäivitykset</a:t>
            </a:r>
          </a:p>
          <a:p>
            <a:pPr marL="457200" lvl="1" indent="0">
              <a:buNone/>
            </a:pPr>
            <a:endParaRPr lang="fi-FI" dirty="0"/>
          </a:p>
        </p:txBody>
      </p:sp>
    </p:spTree>
    <p:extLst>
      <p:ext uri="{BB962C8B-B14F-4D97-AF65-F5344CB8AC3E}">
        <p14:creationId xmlns:p14="http://schemas.microsoft.com/office/powerpoint/2010/main" val="2393100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263331-F3F6-48F2-A601-F4A461DF755C}"/>
              </a:ext>
            </a:extLst>
          </p:cNvPr>
          <p:cNvSpPr>
            <a:spLocks noGrp="1"/>
          </p:cNvSpPr>
          <p:nvPr>
            <p:ph type="title"/>
          </p:nvPr>
        </p:nvSpPr>
        <p:spPr/>
        <p:txBody>
          <a:bodyPr/>
          <a:lstStyle/>
          <a:p>
            <a:r>
              <a:rPr lang="fi-FI" dirty="0"/>
              <a:t>Opintojen päättäminen </a:t>
            </a:r>
            <a:r>
              <a:rPr lang="fi-FI" dirty="0" err="1"/>
              <a:t>Rellussa</a:t>
            </a:r>
            <a:endParaRPr lang="fi-FI" dirty="0"/>
          </a:p>
        </p:txBody>
      </p:sp>
      <p:sp>
        <p:nvSpPr>
          <p:cNvPr id="3" name="Sisällön paikkamerkki 2">
            <a:extLst>
              <a:ext uri="{FF2B5EF4-FFF2-40B4-BE49-F238E27FC236}">
                <a16:creationId xmlns:a16="http://schemas.microsoft.com/office/drawing/2014/main" id="{3CFFE969-C11E-491F-B1E6-78299238D604}"/>
              </a:ext>
            </a:extLst>
          </p:cNvPr>
          <p:cNvSpPr>
            <a:spLocks noGrp="1"/>
          </p:cNvSpPr>
          <p:nvPr>
            <p:ph idx="1"/>
          </p:nvPr>
        </p:nvSpPr>
        <p:spPr>
          <a:xfrm>
            <a:off x="564776" y="1550895"/>
            <a:ext cx="10789024" cy="4232686"/>
          </a:xfrm>
        </p:spPr>
        <p:txBody>
          <a:bodyPr>
            <a:normAutofit fontScale="77500" lnSpcReduction="20000"/>
          </a:bodyPr>
          <a:lstStyle/>
          <a:p>
            <a:r>
              <a:rPr lang="fi-FI" dirty="0"/>
              <a:t>Lukion oppimäärä 150 opintopistettä täytyy olla suoritettuna huhtikuun loppuun mennessä. Valtakunnallisia syventäviä tulee olla suoritettuna vähintään 20 opintopistettä.</a:t>
            </a:r>
          </a:p>
          <a:p>
            <a:pPr fontAlgn="base"/>
            <a:r>
              <a:rPr lang="fi-FI" b="1" dirty="0"/>
              <a:t>Oppivelvollisuuskannettavien sekä niiden virtalähteiden palautus keväällä 2024</a:t>
            </a:r>
            <a:r>
              <a:rPr lang="fi-FI" dirty="0"/>
              <a:t> </a:t>
            </a:r>
          </a:p>
          <a:p>
            <a:pPr fontAlgn="base"/>
            <a:r>
              <a:rPr lang="fi-FI" dirty="0"/>
              <a:t>Palautuksen yhteydessä palauttajalla on oltava viivakoodillinen henkilöllisyystodistus palautuksen kuittaamiseksi. </a:t>
            </a:r>
          </a:p>
          <a:p>
            <a:pPr fontAlgn="base"/>
            <a:r>
              <a:rPr lang="fi-FI" dirty="0"/>
              <a:t>Laitteissa ei saa olla tarroja tai muita niihin kuulumattomia merkintöjä. ICT-tuki tarkastaa laitteen päällisin puolin palautushetkellä. </a:t>
            </a:r>
          </a:p>
          <a:p>
            <a:pPr fontAlgn="base"/>
            <a:r>
              <a:rPr lang="fi-FI" b="1" dirty="0"/>
              <a:t>Rellun palautusajat (Kirjasto 216 varattu):</a:t>
            </a:r>
            <a:r>
              <a:rPr lang="fi-FI" dirty="0"/>
              <a:t>  </a:t>
            </a:r>
          </a:p>
          <a:p>
            <a:pPr lvl="1" fontAlgn="base"/>
            <a:r>
              <a:rPr lang="fi-FI" b="1" dirty="0"/>
              <a:t>ti 2.4. klo 12–14 </a:t>
            </a:r>
          </a:p>
          <a:p>
            <a:pPr lvl="1" fontAlgn="base"/>
            <a:r>
              <a:rPr lang="fi-FI" b="1" dirty="0"/>
              <a:t>ke 3.4. klo 9–11 </a:t>
            </a:r>
          </a:p>
          <a:p>
            <a:pPr lvl="1" fontAlgn="base"/>
            <a:r>
              <a:rPr lang="fi-FI" b="1" dirty="0"/>
              <a:t>to 4.4. klo 12–14 </a:t>
            </a:r>
          </a:p>
          <a:p>
            <a:pPr lvl="1" fontAlgn="base"/>
            <a:r>
              <a:rPr lang="fi-FI" b="1" dirty="0"/>
              <a:t>pe 5.4. klo 9–11 </a:t>
            </a:r>
          </a:p>
          <a:p>
            <a:pPr lvl="1" fontAlgn="base"/>
            <a:r>
              <a:rPr lang="fi-FI" b="1" dirty="0"/>
              <a:t>ti 28.5. klo 12–14 </a:t>
            </a:r>
          </a:p>
          <a:p>
            <a:pPr lvl="1" fontAlgn="base"/>
            <a:r>
              <a:rPr lang="fi-FI" b="1" dirty="0"/>
              <a:t>ke 29.5. klo 9–11 </a:t>
            </a:r>
          </a:p>
          <a:p>
            <a:pPr marL="0" indent="0">
              <a:buNone/>
            </a:pPr>
            <a:endParaRPr lang="fi-FI" dirty="0"/>
          </a:p>
        </p:txBody>
      </p:sp>
    </p:spTree>
    <p:extLst>
      <p:ext uri="{BB962C8B-B14F-4D97-AF65-F5344CB8AC3E}">
        <p14:creationId xmlns:p14="http://schemas.microsoft.com/office/powerpoint/2010/main" val="149036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A0BD1B-5640-40EC-9356-9328FF70E263}"/>
              </a:ext>
            </a:extLst>
          </p:cNvPr>
          <p:cNvSpPr>
            <a:spLocks noGrp="1"/>
          </p:cNvSpPr>
          <p:nvPr>
            <p:ph type="title"/>
          </p:nvPr>
        </p:nvSpPr>
        <p:spPr/>
        <p:txBody>
          <a:bodyPr/>
          <a:lstStyle/>
          <a:p>
            <a:r>
              <a:rPr lang="fi-FI" dirty="0"/>
              <a:t>Uusinnat</a:t>
            </a:r>
          </a:p>
        </p:txBody>
      </p:sp>
      <p:sp>
        <p:nvSpPr>
          <p:cNvPr id="3" name="Sisällön paikkamerkki 2">
            <a:extLst>
              <a:ext uri="{FF2B5EF4-FFF2-40B4-BE49-F238E27FC236}">
                <a16:creationId xmlns:a16="http://schemas.microsoft.com/office/drawing/2014/main" id="{5CB513AB-87D2-4E4C-8DD1-BDEDC986B4F5}"/>
              </a:ext>
            </a:extLst>
          </p:cNvPr>
          <p:cNvSpPr>
            <a:spLocks noGrp="1"/>
          </p:cNvSpPr>
          <p:nvPr>
            <p:ph idx="1"/>
          </p:nvPr>
        </p:nvSpPr>
        <p:spPr/>
        <p:txBody>
          <a:bodyPr/>
          <a:lstStyle/>
          <a:p>
            <a:pPr marL="342900" indent="-342900">
              <a:lnSpc>
                <a:spcPct val="80000"/>
              </a:lnSpc>
              <a:spcBef>
                <a:spcPct val="50000"/>
              </a:spcBef>
              <a:buFont typeface="Wingdings" panose="05000000000000000000" pitchFamily="2" charset="2"/>
              <a:buChar char="§"/>
              <a:defRPr/>
            </a:pPr>
            <a:r>
              <a:rPr lang="fi-FI" dirty="0">
                <a:latin typeface="Tahoma" panose="020B0604030504040204" pitchFamily="34" charset="0"/>
                <a:ea typeface="Tahoma" panose="020B0604030504040204" pitchFamily="34" charset="0"/>
                <a:cs typeface="Tahoma" panose="020B0604030504040204" pitchFamily="34" charset="0"/>
              </a:rPr>
              <a:t>hyväksytyn kokeen saa uusia ilman rajoitusta</a:t>
            </a:r>
          </a:p>
          <a:p>
            <a:pPr marL="342900" indent="-342900">
              <a:lnSpc>
                <a:spcPct val="80000"/>
              </a:lnSpc>
              <a:spcBef>
                <a:spcPct val="50000"/>
              </a:spcBef>
              <a:buFont typeface="Wingdings" panose="05000000000000000000" pitchFamily="2" charset="2"/>
              <a:buChar char="§"/>
              <a:defRPr/>
            </a:pPr>
            <a:r>
              <a:rPr lang="fi-FI" dirty="0">
                <a:latin typeface="Tahoma" panose="020B0604030504040204" pitchFamily="34" charset="0"/>
                <a:ea typeface="Tahoma" panose="020B0604030504040204" pitchFamily="34" charset="0"/>
                <a:cs typeface="Tahoma" panose="020B0604030504040204" pitchFamily="34" charset="0"/>
              </a:rPr>
              <a:t>hylätyn kokeen saa uusia kolme kertaa (tutkinnon sisällä) </a:t>
            </a:r>
          </a:p>
          <a:p>
            <a:pPr marL="342900" indent="-342900">
              <a:lnSpc>
                <a:spcPct val="80000"/>
              </a:lnSpc>
              <a:spcBef>
                <a:spcPct val="50000"/>
              </a:spcBef>
              <a:buFont typeface="Wingdings" panose="05000000000000000000" pitchFamily="2" charset="2"/>
              <a:buChar char="§"/>
              <a:defRPr/>
            </a:pPr>
            <a:r>
              <a:rPr lang="fi-FI" dirty="0">
                <a:latin typeface="Tahoma" panose="020B0604030504040204" pitchFamily="34" charset="0"/>
                <a:ea typeface="Tahoma" panose="020B0604030504040204" pitchFamily="34" charset="0"/>
                <a:cs typeface="Tahoma" panose="020B0604030504040204" pitchFamily="34" charset="0"/>
              </a:rPr>
              <a:t>Ylioppilastutkinnon suorittanut henkilö voi uusia hylättyä koetta rajoituksetta</a:t>
            </a:r>
          </a:p>
          <a:p>
            <a:pPr marL="342900" indent="-342900">
              <a:lnSpc>
                <a:spcPct val="80000"/>
              </a:lnSpc>
              <a:spcBef>
                <a:spcPct val="50000"/>
              </a:spcBef>
              <a:buFont typeface="Wingdings" panose="05000000000000000000" pitchFamily="2" charset="2"/>
              <a:buChar char="§"/>
              <a:defRPr/>
            </a:pPr>
            <a:r>
              <a:rPr lang="fi-FI" dirty="0">
                <a:latin typeface="Tahoma" panose="020B0604030504040204" pitchFamily="34" charset="0"/>
                <a:ea typeface="Tahoma" panose="020B0604030504040204" pitchFamily="34" charset="0"/>
                <a:cs typeface="Tahoma" panose="020B0604030504040204" pitchFamily="34" charset="0"/>
              </a:rPr>
              <a:t>Uusintoihin ilmoittautuminen</a:t>
            </a:r>
          </a:p>
          <a:p>
            <a:pPr marL="800100" lvl="1" indent="-342900">
              <a:lnSpc>
                <a:spcPct val="80000"/>
              </a:lnSpc>
              <a:spcBef>
                <a:spcPct val="50000"/>
              </a:spcBef>
              <a:buFont typeface="Wingdings" panose="05000000000000000000" pitchFamily="2" charset="2"/>
              <a:buChar char="§"/>
              <a:defRPr/>
            </a:pPr>
            <a:r>
              <a:rPr lang="fi-FI" dirty="0">
                <a:latin typeface="Tahoma" panose="020B0604030504040204" pitchFamily="34" charset="0"/>
                <a:ea typeface="Tahoma" panose="020B0604030504040204" pitchFamily="34" charset="0"/>
                <a:cs typeface="Tahoma" panose="020B0604030504040204" pitchFamily="34" charset="0"/>
              </a:rPr>
              <a:t>lukiossa opiskelevat normaalisti Wilman kautta</a:t>
            </a:r>
          </a:p>
          <a:p>
            <a:pPr marL="800100" lvl="1" indent="-342900">
              <a:lnSpc>
                <a:spcPct val="80000"/>
              </a:lnSpc>
              <a:spcBef>
                <a:spcPct val="50000"/>
              </a:spcBef>
              <a:buFont typeface="Wingdings" panose="05000000000000000000" pitchFamily="2" charset="2"/>
              <a:buChar char="§"/>
              <a:defRPr/>
            </a:pPr>
            <a:r>
              <a:rPr lang="fi-FI" dirty="0">
                <a:latin typeface="Tahoma" panose="020B0604030504040204" pitchFamily="34" charset="0"/>
                <a:ea typeface="Tahoma" panose="020B0604030504040204" pitchFamily="34" charset="0"/>
                <a:cs typeface="Tahoma" panose="020B0604030504040204" pitchFamily="34" charset="0"/>
              </a:rPr>
              <a:t>valmistuneet sähköpostilla lyseon.lukio@tampere.fi</a:t>
            </a:r>
          </a:p>
          <a:p>
            <a:pPr marL="342900" indent="-342900">
              <a:lnSpc>
                <a:spcPct val="80000"/>
              </a:lnSpc>
              <a:spcBef>
                <a:spcPct val="50000"/>
              </a:spcBef>
              <a:buFont typeface="Wingdings" panose="05000000000000000000" pitchFamily="2" charset="2"/>
              <a:buChar char="§"/>
              <a:defRPr/>
            </a:pPr>
            <a:endParaRPr lang="fi-FI" altLang="fi-FI"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fi-FI" dirty="0"/>
          </a:p>
        </p:txBody>
      </p:sp>
    </p:spTree>
    <p:extLst>
      <p:ext uri="{BB962C8B-B14F-4D97-AF65-F5344CB8AC3E}">
        <p14:creationId xmlns:p14="http://schemas.microsoft.com/office/powerpoint/2010/main" val="3683531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84F767-88CE-46AE-BF49-467A31147010}"/>
              </a:ext>
            </a:extLst>
          </p:cNvPr>
          <p:cNvSpPr>
            <a:spLocks noGrp="1"/>
          </p:cNvSpPr>
          <p:nvPr>
            <p:ph type="title"/>
          </p:nvPr>
        </p:nvSpPr>
        <p:spPr/>
        <p:txBody>
          <a:bodyPr/>
          <a:lstStyle/>
          <a:p>
            <a:r>
              <a:rPr lang="fi-FI" dirty="0"/>
              <a:t>Valmistuneen ilmoittautuminen YO-uusintaan</a:t>
            </a:r>
          </a:p>
        </p:txBody>
      </p:sp>
      <p:sp>
        <p:nvSpPr>
          <p:cNvPr id="3" name="Sisällön paikkamerkki 2">
            <a:extLst>
              <a:ext uri="{FF2B5EF4-FFF2-40B4-BE49-F238E27FC236}">
                <a16:creationId xmlns:a16="http://schemas.microsoft.com/office/drawing/2014/main" id="{306965F1-94B5-4EDC-A583-73665B1A0EA2}"/>
              </a:ext>
            </a:extLst>
          </p:cNvPr>
          <p:cNvSpPr>
            <a:spLocks noGrp="1"/>
          </p:cNvSpPr>
          <p:nvPr>
            <p:ph idx="1"/>
          </p:nvPr>
        </p:nvSpPr>
        <p:spPr/>
        <p:txBody>
          <a:bodyPr>
            <a:normAutofit fontScale="92500" lnSpcReduction="10000"/>
          </a:bodyPr>
          <a:lstStyle/>
          <a:p>
            <a:pPr marL="0" indent="0">
              <a:buNone/>
            </a:pPr>
            <a:r>
              <a:rPr lang="fi-FI" dirty="0"/>
              <a:t>Ohje ilmoittautumisesta tulee koulun kotisivuille toukokuussa kevään 2024 </a:t>
            </a:r>
          </a:p>
          <a:p>
            <a:pPr marL="0" indent="0">
              <a:buNone/>
            </a:pPr>
            <a:r>
              <a:rPr lang="fi-FI" dirty="0"/>
              <a:t>yo-tulosten saapumisen jälkeen:</a:t>
            </a:r>
          </a:p>
          <a:p>
            <a:pPr lvl="1"/>
            <a:r>
              <a:rPr lang="fi-FI" b="1" dirty="0"/>
              <a:t>”Ilmoittautuminen  syksyn 2024 ylioppilastutkintoon on käynnissä” …. (päivämäärät)</a:t>
            </a:r>
          </a:p>
          <a:p>
            <a:pPr lvl="1"/>
            <a:r>
              <a:rPr lang="fi-FI" dirty="0"/>
              <a:t>Ilmoittautuminen tapahtuu sähköpostilla osoitteeseen </a:t>
            </a:r>
            <a:r>
              <a:rPr lang="fi-FI" b="1" u="sng" dirty="0">
                <a:hlinkClick r:id="rId2"/>
              </a:rPr>
              <a:t>lyseon.lukio@tampere.fi</a:t>
            </a:r>
            <a:endParaRPr lang="fi-FI" dirty="0"/>
          </a:p>
          <a:p>
            <a:pPr marL="914400" lvl="2" indent="0">
              <a:buNone/>
            </a:pPr>
            <a:r>
              <a:rPr lang="fi-FI" dirty="0"/>
              <a:t>Kirjoita viestiin</a:t>
            </a:r>
          </a:p>
          <a:p>
            <a:pPr lvl="2"/>
            <a:r>
              <a:rPr lang="fi-FI" dirty="0"/>
              <a:t>yhteystietosi: nimi, osoite, sähköposti ja puhelinnumero, josta sinut tavoittaa parhaiten</a:t>
            </a:r>
          </a:p>
          <a:p>
            <a:pPr lvl="2"/>
            <a:r>
              <a:rPr lang="fi-FI" dirty="0"/>
              <a:t>tarkat tiedot kokeista, joihin osallistut: aine ja taso</a:t>
            </a:r>
          </a:p>
          <a:p>
            <a:pPr lvl="1"/>
            <a:r>
              <a:rPr lang="fi-FI" b="1" dirty="0"/>
              <a:t>Ilmoittautumistiedot tulee lähettää viimeistään (5.6.) Saat vastausviestin, kun ilmoittautumisesi on käsitelty.</a:t>
            </a:r>
            <a:endParaRPr lang="fi-FI" dirty="0"/>
          </a:p>
          <a:p>
            <a:pPr lvl="1"/>
            <a:r>
              <a:rPr lang="fi-FI" b="1" dirty="0"/>
              <a:t>Tilanpuutteen vuoksi voimme ottaa yo-kokeisiin vain </a:t>
            </a:r>
            <a:r>
              <a:rPr lang="fi-FI" b="1" dirty="0" err="1"/>
              <a:t>Rellusta</a:t>
            </a:r>
            <a:r>
              <a:rPr lang="fi-FI" b="1" dirty="0"/>
              <a:t> valmistuneita ylioppilaita. </a:t>
            </a:r>
            <a:r>
              <a:rPr lang="fi-FI" dirty="0" err="1"/>
              <a:t>Rellun</a:t>
            </a:r>
            <a:r>
              <a:rPr lang="fi-FI" dirty="0"/>
              <a:t> nykyiset opiskelijat hoitavat ilmoittautumisensa Wilman kautta.</a:t>
            </a:r>
          </a:p>
          <a:p>
            <a:pPr lvl="1"/>
            <a:r>
              <a:rPr lang="fi-FI" dirty="0"/>
              <a:t>Laskut yo-kokeista lähetetään kesäkuun aikana.</a:t>
            </a:r>
          </a:p>
          <a:p>
            <a:endParaRPr lang="fi-FI" dirty="0"/>
          </a:p>
        </p:txBody>
      </p:sp>
    </p:spTree>
    <p:extLst>
      <p:ext uri="{BB962C8B-B14F-4D97-AF65-F5344CB8AC3E}">
        <p14:creationId xmlns:p14="http://schemas.microsoft.com/office/powerpoint/2010/main" val="2938979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4F8704-9E3F-4B9D-857B-94F7EE6A45A4}"/>
              </a:ext>
            </a:extLst>
          </p:cNvPr>
          <p:cNvSpPr>
            <a:spLocks noGrp="1"/>
          </p:cNvSpPr>
          <p:nvPr>
            <p:ph type="title"/>
          </p:nvPr>
        </p:nvSpPr>
        <p:spPr/>
        <p:txBody>
          <a:bodyPr/>
          <a:lstStyle/>
          <a:p>
            <a:r>
              <a:rPr lang="fi-FI" dirty="0"/>
              <a:t>Penkkarit  8.2.2024</a:t>
            </a:r>
          </a:p>
        </p:txBody>
      </p:sp>
      <p:sp>
        <p:nvSpPr>
          <p:cNvPr id="3" name="Sisällön paikkamerkki 2">
            <a:extLst>
              <a:ext uri="{FF2B5EF4-FFF2-40B4-BE49-F238E27FC236}">
                <a16:creationId xmlns:a16="http://schemas.microsoft.com/office/drawing/2014/main" id="{916709B2-A61E-4B43-804F-E4FBD6D90303}"/>
              </a:ext>
            </a:extLst>
          </p:cNvPr>
          <p:cNvSpPr>
            <a:spLocks noGrp="1"/>
          </p:cNvSpPr>
          <p:nvPr>
            <p:ph idx="1"/>
          </p:nvPr>
        </p:nvSpPr>
        <p:spPr/>
        <p:txBody>
          <a:bodyPr>
            <a:normAutofit fontScale="85000" lnSpcReduction="20000"/>
          </a:bodyPr>
          <a:lstStyle/>
          <a:p>
            <a:pPr marL="0" indent="0" fontAlgn="base">
              <a:buNone/>
            </a:pPr>
            <a:endParaRPr lang="fi-FI" dirty="0"/>
          </a:p>
          <a:p>
            <a:pPr fontAlgn="base"/>
            <a:r>
              <a:rPr lang="fi-FI" dirty="0"/>
              <a:t>Abigaala monitoimitilassa klo 9 </a:t>
            </a:r>
            <a:r>
              <a:rPr lang="fi-FI" dirty="0">
                <a:sym typeface="Wingdings" panose="05000000000000000000" pitchFamily="2" charset="2"/>
              </a:rPr>
              <a:t></a:t>
            </a:r>
            <a:endParaRPr lang="fi-FI" dirty="0"/>
          </a:p>
          <a:p>
            <a:pPr fontAlgn="base"/>
            <a:r>
              <a:rPr lang="fi-FI" dirty="0"/>
              <a:t>Abit syövät välittömästi abigaalan jälkeen klo 10:30 (</a:t>
            </a:r>
            <a:r>
              <a:rPr lang="fi-FI" dirty="0" err="1"/>
              <a:t>po</a:t>
            </a:r>
            <a:r>
              <a:rPr lang="fi-FI" dirty="0"/>
              <a:t> eväillä) </a:t>
            </a:r>
          </a:p>
          <a:p>
            <a:pPr lvl="1" fontAlgn="base"/>
            <a:r>
              <a:rPr lang="fi-FI" dirty="0"/>
              <a:t>11:30 ruokailuun merkityt syövät klo 11:00 </a:t>
            </a:r>
          </a:p>
          <a:p>
            <a:pPr lvl="1" fontAlgn="base"/>
            <a:r>
              <a:rPr lang="fi-FI" dirty="0"/>
              <a:t>11:50 ruokailuun merkityt syövät klo 11:30 </a:t>
            </a:r>
          </a:p>
          <a:p>
            <a:pPr fontAlgn="base"/>
            <a:r>
              <a:rPr lang="fi-FI" dirty="0"/>
              <a:t> rekkojen lähetys 11.45 (oltava Särkänniemessä klo 12)</a:t>
            </a:r>
          </a:p>
          <a:p>
            <a:r>
              <a:rPr lang="fi-FI" dirty="0"/>
              <a:t>Penkkariajelu to 8.2.  13-14 Hämeenpuistossa</a:t>
            </a:r>
          </a:p>
          <a:p>
            <a:pPr lvl="1"/>
            <a:r>
              <a:rPr lang="fi-FI" dirty="0"/>
              <a:t>Muistakaa, että penkkarit ovat koulun juhlatoimintaa ja näin olen kaikki koulun säännöt ovat voimassa myös tuona päivänä. Päihteitä ei sallita ja ne takavarikoidaan, jos niitä havaitaan. </a:t>
            </a:r>
          </a:p>
          <a:p>
            <a:r>
              <a:rPr lang="fi-FI" dirty="0"/>
              <a:t>Rekat täytetään ja lähtevät matkaan </a:t>
            </a:r>
            <a:r>
              <a:rPr lang="fi-FI" dirty="0" err="1"/>
              <a:t>Pyynikintiellä</a:t>
            </a:r>
            <a:r>
              <a:rPr lang="fi-FI" dirty="0"/>
              <a:t> (koulun edessä)</a:t>
            </a:r>
          </a:p>
          <a:p>
            <a:pPr lvl="1"/>
            <a:r>
              <a:rPr lang="fi-FI" dirty="0" err="1"/>
              <a:t>Pyynikintien</a:t>
            </a:r>
            <a:r>
              <a:rPr lang="fi-FI" dirty="0"/>
              <a:t> sekä Kisakentänkadun liikenne pysäytetty</a:t>
            </a:r>
          </a:p>
          <a:p>
            <a:pPr lvl="1"/>
            <a:r>
              <a:rPr lang="fi-FI" dirty="0"/>
              <a:t>Nyssen liikenne ohjataan pois </a:t>
            </a:r>
            <a:r>
              <a:rPr lang="fi-FI" dirty="0" err="1"/>
              <a:t>Pyynikintieltä</a:t>
            </a:r>
            <a:endParaRPr lang="fi-FI" dirty="0"/>
          </a:p>
          <a:p>
            <a:pPr lvl="1"/>
            <a:endParaRPr lang="fi-FI" dirty="0"/>
          </a:p>
          <a:p>
            <a:pPr lvl="1"/>
            <a:endParaRPr lang="fi-FI" dirty="0"/>
          </a:p>
          <a:p>
            <a:endParaRPr lang="fi-FI" dirty="0"/>
          </a:p>
        </p:txBody>
      </p:sp>
    </p:spTree>
    <p:extLst>
      <p:ext uri="{BB962C8B-B14F-4D97-AF65-F5344CB8AC3E}">
        <p14:creationId xmlns:p14="http://schemas.microsoft.com/office/powerpoint/2010/main" val="1542024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EE32E0-60E8-4239-A1C0-91655C5D3769}"/>
              </a:ext>
            </a:extLst>
          </p:cNvPr>
          <p:cNvSpPr>
            <a:spLocks noGrp="1"/>
          </p:cNvSpPr>
          <p:nvPr>
            <p:ph type="title"/>
          </p:nvPr>
        </p:nvSpPr>
        <p:spPr/>
        <p:txBody>
          <a:bodyPr>
            <a:normAutofit/>
          </a:bodyPr>
          <a:lstStyle/>
          <a:p>
            <a:r>
              <a:rPr lang="fi-FI" b="1" dirty="0"/>
              <a:t>PENKKARIAJOJEN YLEINEN OHJEISTUS</a:t>
            </a:r>
            <a:br>
              <a:rPr lang="fi-FI" dirty="0"/>
            </a:br>
            <a:endParaRPr lang="fi-FI" dirty="0"/>
          </a:p>
        </p:txBody>
      </p:sp>
      <p:sp>
        <p:nvSpPr>
          <p:cNvPr id="3" name="Sisällön paikkamerkki 2">
            <a:extLst>
              <a:ext uri="{FF2B5EF4-FFF2-40B4-BE49-F238E27FC236}">
                <a16:creationId xmlns:a16="http://schemas.microsoft.com/office/drawing/2014/main" id="{CF953163-1B4F-48B7-8DA4-644EC9C4E188}"/>
              </a:ext>
            </a:extLst>
          </p:cNvPr>
          <p:cNvSpPr>
            <a:spLocks noGrp="1"/>
          </p:cNvSpPr>
          <p:nvPr>
            <p:ph idx="1"/>
          </p:nvPr>
        </p:nvSpPr>
        <p:spPr/>
        <p:txBody>
          <a:bodyPr>
            <a:normAutofit lnSpcReduction="10000"/>
          </a:bodyPr>
          <a:lstStyle/>
          <a:p>
            <a:pPr lvl="0"/>
            <a:r>
              <a:rPr lang="fi-FI" dirty="0"/>
              <a:t>Kuorma-autojen kokoontuminen klo 12 Särkänniemen alaparkissa, Laiturikatu 12. </a:t>
            </a:r>
          </a:p>
          <a:p>
            <a:pPr lvl="1"/>
            <a:r>
              <a:rPr lang="fi-FI" dirty="0"/>
              <a:t>Poliisi tarkastaa kaikkien ajoneuvojen turvallisuuden.</a:t>
            </a:r>
          </a:p>
          <a:p>
            <a:pPr lvl="1"/>
            <a:r>
              <a:rPr lang="fi-FI" dirty="0"/>
              <a:t>Jokaisessa ajoneuvossa on oltava yksi valvoja. </a:t>
            </a:r>
            <a:r>
              <a:rPr lang="fi-FI" dirty="0">
                <a:solidFill>
                  <a:srgbClr val="FF0000"/>
                </a:solidFill>
              </a:rPr>
              <a:t>Onko nämä </a:t>
            </a:r>
            <a:r>
              <a:rPr lang="fi-FI" dirty="0" err="1">
                <a:solidFill>
                  <a:srgbClr val="FF0000"/>
                </a:solidFill>
              </a:rPr>
              <a:t>Rellussa</a:t>
            </a:r>
            <a:r>
              <a:rPr lang="fi-FI" dirty="0">
                <a:solidFill>
                  <a:srgbClr val="FF0000"/>
                </a:solidFill>
              </a:rPr>
              <a:t> valittu? Nimi ja puhelinnumero tietoon abien vastaavalle </a:t>
            </a:r>
            <a:r>
              <a:rPr lang="fi-FI" dirty="0" err="1">
                <a:solidFill>
                  <a:srgbClr val="FF0000"/>
                </a:solidFill>
              </a:rPr>
              <a:t>ro:lle</a:t>
            </a:r>
            <a:r>
              <a:rPr lang="fi-FI" dirty="0">
                <a:solidFill>
                  <a:srgbClr val="FF0000"/>
                </a:solidFill>
              </a:rPr>
              <a:t> Pirkkoliisa </a:t>
            </a:r>
            <a:r>
              <a:rPr lang="fi-FI" dirty="0" err="1">
                <a:solidFill>
                  <a:srgbClr val="FF0000"/>
                </a:solidFill>
              </a:rPr>
              <a:t>Uusihaarolle</a:t>
            </a:r>
            <a:r>
              <a:rPr lang="fi-FI" dirty="0">
                <a:solidFill>
                  <a:srgbClr val="FF0000"/>
                </a:solidFill>
              </a:rPr>
              <a:t> </a:t>
            </a:r>
          </a:p>
          <a:p>
            <a:pPr lvl="1"/>
            <a:r>
              <a:rPr lang="fi-FI" dirty="0" err="1"/>
              <a:t>Ajoreitti</a:t>
            </a:r>
            <a:r>
              <a:rPr lang="fi-FI" dirty="0"/>
              <a:t>: Laiturikatu (Särkänniemen alaparkki) – Paasikivenkatu – </a:t>
            </a:r>
            <a:r>
              <a:rPr lang="fi-FI" dirty="0" err="1"/>
              <a:t>Näsijärvenkatu</a:t>
            </a:r>
            <a:r>
              <a:rPr lang="fi-FI" dirty="0"/>
              <a:t> - Hämeenpuisto etelään – </a:t>
            </a:r>
            <a:r>
              <a:rPr lang="fi-FI" dirty="0" err="1"/>
              <a:t>Eteläpuisto</a:t>
            </a:r>
            <a:r>
              <a:rPr lang="fi-FI" dirty="0"/>
              <a:t> - Hämeenpuisto pohjoiseen - </a:t>
            </a:r>
            <a:r>
              <a:rPr lang="fi-FI" dirty="0" err="1"/>
              <a:t>Näsijärvenkatu</a:t>
            </a:r>
            <a:r>
              <a:rPr lang="fi-FI" dirty="0"/>
              <a:t> - Hämeenpuisto etelään - </a:t>
            </a:r>
            <a:r>
              <a:rPr lang="fi-FI" dirty="0" err="1"/>
              <a:t>Eteläpuisto</a:t>
            </a:r>
            <a:r>
              <a:rPr lang="fi-FI" dirty="0"/>
              <a:t> - Hämeenpuisto pohjoiseen</a:t>
            </a:r>
          </a:p>
          <a:p>
            <a:pPr lvl="0"/>
            <a:r>
              <a:rPr lang="fi-FI" dirty="0"/>
              <a:t>Hämeenpuisto kierretään siis kahteen kertaan, jonka jälkeen autot palaavat kouluille omia reittejään.</a:t>
            </a:r>
          </a:p>
          <a:p>
            <a:endParaRPr lang="fi-FI" dirty="0"/>
          </a:p>
        </p:txBody>
      </p:sp>
    </p:spTree>
    <p:extLst>
      <p:ext uri="{BB962C8B-B14F-4D97-AF65-F5344CB8AC3E}">
        <p14:creationId xmlns:p14="http://schemas.microsoft.com/office/powerpoint/2010/main" val="2197061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1395D5F-0930-47D6-9C9A-D4DD6CD5CC1A}"/>
              </a:ext>
            </a:extLst>
          </p:cNvPr>
          <p:cNvSpPr>
            <a:spLocks noGrp="1"/>
          </p:cNvSpPr>
          <p:nvPr>
            <p:ph idx="1"/>
          </p:nvPr>
        </p:nvSpPr>
        <p:spPr>
          <a:xfrm>
            <a:off x="740546" y="795815"/>
            <a:ext cx="10515600" cy="3957955"/>
          </a:xfrm>
        </p:spPr>
        <p:txBody>
          <a:bodyPr>
            <a:normAutofit fontScale="92500" lnSpcReduction="10000"/>
          </a:bodyPr>
          <a:lstStyle/>
          <a:p>
            <a:pPr lvl="0"/>
            <a:r>
              <a:rPr lang="fi-FI" dirty="0"/>
              <a:t>Moro kuvaa penkkarijulisteet Metson kohdalla. Kuvat otetaan Metson suuntaan puiston puolelta.</a:t>
            </a:r>
          </a:p>
          <a:p>
            <a:pPr lvl="1"/>
            <a:r>
              <a:rPr lang="fi-FI" dirty="0" err="1"/>
              <a:t>Penkkariautojen</a:t>
            </a:r>
            <a:r>
              <a:rPr lang="fi-FI" dirty="0"/>
              <a:t> pääjulisteet/kilpailujulisteet tulee kiinnittää ajoneuvojen vasemmalle puolelle.</a:t>
            </a:r>
          </a:p>
          <a:p>
            <a:pPr lvl="0"/>
            <a:r>
              <a:rPr lang="fi-FI" dirty="0"/>
              <a:t>Karamellien heittely on sallittu Hämeenpuistossa vain puiston puolelle ja riittävän etäälle niin, etteivät ne putoa ajotielle. Muualla karamellien heittely on sallittu vain ajokaistan puoleiselle jalkakäytävälle ja riittävän etäälle. Rinnakkaiselle ajoradalle karamellien heittely on kielletty. </a:t>
            </a:r>
          </a:p>
          <a:p>
            <a:pPr lvl="0"/>
            <a:r>
              <a:rPr lang="fi-FI" dirty="0" err="1"/>
              <a:t>Penkkariautot</a:t>
            </a:r>
            <a:r>
              <a:rPr lang="fi-FI" dirty="0"/>
              <a:t> kulkevat osalla reittiä raitiotien </a:t>
            </a:r>
            <a:r>
              <a:rPr lang="fi-FI" dirty="0" err="1"/>
              <a:t>ajolankojen</a:t>
            </a:r>
            <a:r>
              <a:rPr lang="fi-FI" dirty="0"/>
              <a:t> alla. </a:t>
            </a:r>
            <a:r>
              <a:rPr lang="fi-FI" dirty="0" err="1"/>
              <a:t>Ajolangoissa</a:t>
            </a:r>
            <a:r>
              <a:rPr lang="fi-FI" dirty="0"/>
              <a:t> kulkeva jännite on hengenvaarallinen, joten rekoissa ylöspäin kurottaminen käsin tai apuvälinein on ehdottomasti kiellettyä. </a:t>
            </a:r>
          </a:p>
          <a:p>
            <a:pPr marL="0" indent="0">
              <a:buNone/>
            </a:pPr>
            <a:endParaRPr lang="fi-FI" dirty="0"/>
          </a:p>
          <a:p>
            <a:endParaRPr lang="fi-FI" dirty="0"/>
          </a:p>
        </p:txBody>
      </p:sp>
    </p:spTree>
    <p:extLst>
      <p:ext uri="{BB962C8B-B14F-4D97-AF65-F5344CB8AC3E}">
        <p14:creationId xmlns:p14="http://schemas.microsoft.com/office/powerpoint/2010/main" val="2514822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7"/>
          <p:cNvSpPr>
            <a:spLocks noGrp="1" noChangeArrowheads="1"/>
          </p:cNvSpPr>
          <p:nvPr>
            <p:ph type="body" idx="1"/>
          </p:nvPr>
        </p:nvSpPr>
        <p:spPr/>
        <p:txBody>
          <a:bodyPr/>
          <a:lstStyle/>
          <a:p>
            <a:pPr algn="ctr">
              <a:lnSpc>
                <a:spcPct val="90000"/>
              </a:lnSpc>
              <a:buFontTx/>
              <a:buNone/>
            </a:pPr>
            <a:r>
              <a:rPr lang="fi-FI" altLang="fi-FI" sz="6000" dirty="0">
                <a:solidFill>
                  <a:schemeClr val="tx1"/>
                </a:solidFill>
              </a:rPr>
              <a:t>Voimia valmistautumiseen ja menestystä kokeisiin</a:t>
            </a:r>
          </a:p>
          <a:p>
            <a:pPr algn="ctr">
              <a:lnSpc>
                <a:spcPct val="90000"/>
              </a:lnSpc>
              <a:buFontTx/>
              <a:buNone/>
            </a:pPr>
            <a:r>
              <a:rPr lang="fi-FI" altLang="fi-FI" sz="11700" dirty="0">
                <a:solidFill>
                  <a:schemeClr val="tx1"/>
                </a:solidFill>
                <a:sym typeface="Wingdings" panose="05000000000000000000" pitchFamily="2" charset="2"/>
              </a:rPr>
              <a:t></a:t>
            </a:r>
            <a:endParaRPr lang="fi-FI" altLang="fi-FI" sz="11700" dirty="0">
              <a:solidFill>
                <a:schemeClr val="tx1"/>
              </a:solidFill>
            </a:endParaRPr>
          </a:p>
          <a:p>
            <a:pPr algn="ctr">
              <a:lnSpc>
                <a:spcPct val="90000"/>
              </a:lnSpc>
            </a:pPr>
            <a:endParaRPr lang="fi-FI" altLang="fi-FI" dirty="0">
              <a:solidFill>
                <a:schemeClr val="tx1"/>
              </a:solidFill>
            </a:endParaRPr>
          </a:p>
        </p:txBody>
      </p:sp>
    </p:spTree>
    <p:extLst>
      <p:ext uri="{BB962C8B-B14F-4D97-AF65-F5344CB8AC3E}">
        <p14:creationId xmlns:p14="http://schemas.microsoft.com/office/powerpoint/2010/main" val="363951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6C29D0-5915-4093-9E84-313CFE21ACEF}"/>
              </a:ext>
            </a:extLst>
          </p:cNvPr>
          <p:cNvSpPr>
            <a:spLocks noGrp="1"/>
          </p:cNvSpPr>
          <p:nvPr>
            <p:ph type="title"/>
          </p:nvPr>
        </p:nvSpPr>
        <p:spPr/>
        <p:txBody>
          <a:bodyPr/>
          <a:lstStyle/>
          <a:p>
            <a:r>
              <a:rPr lang="fi-FI" dirty="0"/>
              <a:t>AIKATAULUT</a:t>
            </a:r>
          </a:p>
        </p:txBody>
      </p:sp>
      <p:sp>
        <p:nvSpPr>
          <p:cNvPr id="5" name="Rectangle 1">
            <a:extLst>
              <a:ext uri="{FF2B5EF4-FFF2-40B4-BE49-F238E27FC236}">
                <a16:creationId xmlns:a16="http://schemas.microsoft.com/office/drawing/2014/main" id="{F672A177-F37F-4DD3-8B02-6617F0C34678}"/>
              </a:ext>
            </a:extLst>
          </p:cNvPr>
          <p:cNvSpPr>
            <a:spLocks noChangeArrowheads="1"/>
          </p:cNvSpPr>
          <p:nvPr/>
        </p:nvSpPr>
        <p:spPr bwMode="auto">
          <a:xfrm>
            <a:off x="-5415885" y="-113687"/>
            <a:ext cx="17607885"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600" b="1" i="0" u="none" strike="noStrike" cap="none" normalizeH="0" baseline="0">
                <a:ln>
                  <a:noFill/>
                </a:ln>
                <a:solidFill>
                  <a:schemeClr val="tx1"/>
                </a:solidFill>
                <a:effectLst/>
                <a:latin typeface="JostVariable"/>
              </a:rPr>
              <a:t>KEVÄÄN 2025 KOEPÄIVÄT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a:ln>
                <a:noFill/>
              </a:ln>
              <a:solidFill>
                <a:schemeClr val="tx1"/>
              </a:solidFill>
              <a:effectLst/>
              <a:latin typeface="Arial" panose="020B0604020202020204" pitchFamily="34" charset="0"/>
            </a:endParaRPr>
          </a:p>
        </p:txBody>
      </p:sp>
      <p:sp>
        <p:nvSpPr>
          <p:cNvPr id="6" name="Sisällön paikkamerkki 5">
            <a:extLst>
              <a:ext uri="{FF2B5EF4-FFF2-40B4-BE49-F238E27FC236}">
                <a16:creationId xmlns:a16="http://schemas.microsoft.com/office/drawing/2014/main" id="{F19D7200-BDEA-43C2-A0BC-7A566BB797A0}"/>
              </a:ext>
            </a:extLst>
          </p:cNvPr>
          <p:cNvSpPr>
            <a:spLocks noGrp="1"/>
          </p:cNvSpPr>
          <p:nvPr>
            <p:ph idx="1"/>
          </p:nvPr>
        </p:nvSpPr>
        <p:spPr>
          <a:xfrm>
            <a:off x="838200" y="1577789"/>
            <a:ext cx="10515600" cy="4043082"/>
          </a:xfrm>
        </p:spPr>
        <p:txBody>
          <a:bodyPr>
            <a:normAutofit fontScale="47500" lnSpcReduction="20000"/>
          </a:bodyPr>
          <a:lstStyle/>
          <a:p>
            <a:pPr marL="0" indent="0">
              <a:buNone/>
            </a:pPr>
            <a:r>
              <a:rPr lang="fi-FI" dirty="0"/>
              <a:t>ti 12.3.	äidinkieli ja kirjallisuus (suomi ja ruotsi), lukutaidon koe  	ma 18.3.	vieras kieli, pitkä oppimäärä </a:t>
            </a:r>
          </a:p>
          <a:p>
            <a:pPr marL="0" indent="0">
              <a:buNone/>
            </a:pPr>
            <a:r>
              <a:rPr lang="fi-FI" dirty="0"/>
              <a:t>	suomi / ruotsi toisena kielenä ja kirjallisuus –koe			englanti</a:t>
            </a:r>
          </a:p>
          <a:p>
            <a:pPr marL="0" indent="0">
              <a:buNone/>
            </a:pPr>
            <a:r>
              <a:rPr lang="fi-FI" dirty="0"/>
              <a:t> 							ranska</a:t>
            </a:r>
          </a:p>
          <a:p>
            <a:pPr marL="0" indent="0">
              <a:buNone/>
            </a:pPr>
            <a:r>
              <a:rPr lang="fi-FI" dirty="0"/>
              <a:t>to 14.3.	vieras kieli, lyhyt oppimäärä   				espanja</a:t>
            </a:r>
          </a:p>
          <a:p>
            <a:pPr marL="0" indent="0">
              <a:buNone/>
            </a:pPr>
            <a:r>
              <a:rPr lang="fi-FI" dirty="0"/>
              <a:t>	englanti  						saksa</a:t>
            </a:r>
          </a:p>
          <a:p>
            <a:pPr marL="0" indent="0">
              <a:buNone/>
            </a:pPr>
            <a:r>
              <a:rPr lang="fi-FI" dirty="0"/>
              <a:t>	ranska  						venäjä</a:t>
            </a:r>
          </a:p>
          <a:p>
            <a:pPr marL="0" indent="0">
              <a:buNone/>
            </a:pPr>
            <a:r>
              <a:rPr lang="fi-FI" dirty="0"/>
              <a:t>	espanja  </a:t>
            </a:r>
          </a:p>
          <a:p>
            <a:pPr marL="0" indent="0">
              <a:buNone/>
            </a:pPr>
            <a:r>
              <a:rPr lang="fi-FI" dirty="0"/>
              <a:t>	saksa  					ke 20.3.	matematiikka, pitkä ja lyhyt oppimäärä</a:t>
            </a:r>
          </a:p>
          <a:p>
            <a:pPr marL="0" indent="0">
              <a:buNone/>
            </a:pPr>
            <a:r>
              <a:rPr lang="fi-FI" dirty="0"/>
              <a:t>	venäjä  						</a:t>
            </a:r>
          </a:p>
          <a:p>
            <a:pPr marL="0" indent="0">
              <a:buNone/>
            </a:pPr>
            <a:r>
              <a:rPr lang="fi-FI" dirty="0"/>
              <a:t>	italia  					pe 22.3.	uskonto, elämänkatsomustieto, yhteiskuntaoppi, kemia,</a:t>
            </a:r>
          </a:p>
          <a:p>
            <a:pPr marL="0" indent="0">
              <a:buNone/>
            </a:pPr>
            <a:r>
              <a:rPr lang="fi-FI" dirty="0"/>
              <a:t>	portugali  						maantiede, terveystieto</a:t>
            </a:r>
          </a:p>
          <a:p>
            <a:pPr marL="0" indent="0">
              <a:buNone/>
            </a:pPr>
            <a:r>
              <a:rPr lang="fi-FI" dirty="0"/>
              <a:t>	latina  </a:t>
            </a:r>
          </a:p>
          <a:p>
            <a:pPr marL="0" indent="0">
              <a:buNone/>
            </a:pPr>
            <a:r>
              <a:rPr lang="fi-FI" dirty="0"/>
              <a:t>	saame					ma 25.3.	toinen kotimainen kieli, pitkä ja keskipitkä oppimäärä</a:t>
            </a:r>
          </a:p>
          <a:p>
            <a:pPr marL="0" indent="0">
              <a:buNone/>
            </a:pPr>
            <a:r>
              <a:rPr lang="fi-FI" dirty="0"/>
              <a:t> </a:t>
            </a:r>
          </a:p>
          <a:p>
            <a:pPr marL="0" indent="0">
              <a:buNone/>
            </a:pPr>
            <a:r>
              <a:rPr lang="fi-FI" dirty="0"/>
              <a:t>pe 15.3.	äidinkieli ja kirjallisuus (suomi ja ruotsi), kirjoitustaidon koe	ke 27.3. 	psykologia, filosofia, historia, fysiikka, biologia</a:t>
            </a:r>
          </a:p>
          <a:p>
            <a:endParaRPr lang="fi-FI" dirty="0"/>
          </a:p>
        </p:txBody>
      </p:sp>
    </p:spTree>
    <p:extLst>
      <p:ext uri="{BB962C8B-B14F-4D97-AF65-F5344CB8AC3E}">
        <p14:creationId xmlns:p14="http://schemas.microsoft.com/office/powerpoint/2010/main" val="227313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24D246-7053-4688-B3A6-3EA723E4CDB4}"/>
              </a:ext>
            </a:extLst>
          </p:cNvPr>
          <p:cNvSpPr>
            <a:spLocks noGrp="1"/>
          </p:cNvSpPr>
          <p:nvPr>
            <p:ph type="title"/>
          </p:nvPr>
        </p:nvSpPr>
        <p:spPr/>
        <p:txBody>
          <a:bodyPr>
            <a:normAutofit/>
          </a:bodyPr>
          <a:lstStyle/>
          <a:p>
            <a:r>
              <a:rPr lang="fi-FI" dirty="0" err="1"/>
              <a:t>Rellussa</a:t>
            </a:r>
            <a:r>
              <a:rPr lang="fi-FI" dirty="0"/>
              <a:t> YO-kirjoitukset LIIKUNTASALISSA JA LUOKISSA 355-357</a:t>
            </a:r>
          </a:p>
        </p:txBody>
      </p:sp>
      <p:sp>
        <p:nvSpPr>
          <p:cNvPr id="7" name="Rectangle 1">
            <a:extLst>
              <a:ext uri="{FF2B5EF4-FFF2-40B4-BE49-F238E27FC236}">
                <a16:creationId xmlns:a16="http://schemas.microsoft.com/office/drawing/2014/main" id="{5C396B9B-9A8A-487B-9E59-73A351DA88E1}"/>
              </a:ext>
            </a:extLst>
          </p:cNvPr>
          <p:cNvSpPr>
            <a:spLocks noChangeArrowheads="1"/>
          </p:cNvSpPr>
          <p:nvPr/>
        </p:nvSpPr>
        <p:spPr bwMode="auto">
          <a:xfrm>
            <a:off x="-5513804" y="-197016"/>
            <a:ext cx="17705804" cy="83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Sisällön paikkamerkki 3">
            <a:extLst>
              <a:ext uri="{FF2B5EF4-FFF2-40B4-BE49-F238E27FC236}">
                <a16:creationId xmlns:a16="http://schemas.microsoft.com/office/drawing/2014/main" id="{4E311DAB-7848-4B04-A7F2-1436E6714A21}"/>
              </a:ext>
            </a:extLst>
          </p:cNvPr>
          <p:cNvSpPr>
            <a:spLocks noGrp="1"/>
          </p:cNvSpPr>
          <p:nvPr>
            <p:ph idx="1"/>
          </p:nvPr>
        </p:nvSpPr>
        <p:spPr/>
        <p:txBody>
          <a:bodyPr>
            <a:normAutofit lnSpcReduction="10000"/>
          </a:bodyPr>
          <a:lstStyle/>
          <a:p>
            <a:r>
              <a:rPr lang="fi-FI" dirty="0"/>
              <a:t>Tarjottimet, </a:t>
            </a:r>
            <a:r>
              <a:rPr lang="fi-FI" dirty="0" err="1"/>
              <a:t>Rellu</a:t>
            </a:r>
            <a:r>
              <a:rPr lang="fi-FI" dirty="0"/>
              <a:t>-kassit tietokoneille sekä tieto päivän kirjoituspaikasta A-portaikon aulassa </a:t>
            </a:r>
          </a:p>
          <a:p>
            <a:r>
              <a:rPr lang="fi-FI" dirty="0"/>
              <a:t>Hae tarjotin ja Rellu-kassi, katso päivän koetilasi, mene lokerollesi…</a:t>
            </a:r>
          </a:p>
          <a:p>
            <a:r>
              <a:rPr lang="fi-FI" dirty="0"/>
              <a:t>…jätä ulkovaatteet sekä kaikki muu ylimääräinen tavara lokeroosi</a:t>
            </a:r>
          </a:p>
          <a:p>
            <a:r>
              <a:rPr lang="fi-FI" dirty="0"/>
              <a:t>Kirjoitustilaan mukaan</a:t>
            </a:r>
          </a:p>
          <a:p>
            <a:pPr lvl="2">
              <a:lnSpc>
                <a:spcPct val="95000"/>
              </a:lnSpc>
              <a:spcBef>
                <a:spcPts val="600"/>
              </a:spcBef>
              <a:buFont typeface="Wingdings" panose="05000000000000000000" pitchFamily="2" charset="2"/>
              <a:buChar char="§"/>
              <a:defRPr/>
            </a:pPr>
            <a:r>
              <a:rPr lang="fi-FI" altLang="fi-FI" sz="2400" dirty="0">
                <a:ea typeface="Tahoma" panose="020B0604030504040204" pitchFamily="34" charset="0"/>
                <a:cs typeface="Tahoma" panose="020B0604030504040204" pitchFamily="34" charset="0"/>
              </a:rPr>
              <a:t>henkilötodistus ja kynä</a:t>
            </a:r>
          </a:p>
          <a:p>
            <a:pPr lvl="2">
              <a:lnSpc>
                <a:spcPct val="95000"/>
              </a:lnSpc>
              <a:spcBef>
                <a:spcPts val="600"/>
              </a:spcBef>
              <a:buFont typeface="Wingdings" panose="05000000000000000000" pitchFamily="2" charset="2"/>
              <a:buChar char="§"/>
              <a:defRPr/>
            </a:pPr>
            <a:r>
              <a:rPr lang="fi-FI" altLang="fi-FI" sz="2400" dirty="0">
                <a:ea typeface="Tahoma" panose="020B0604030504040204" pitchFamily="34" charset="0"/>
                <a:cs typeface="Tahoma" panose="020B0604030504040204" pitchFamily="34" charset="0"/>
              </a:rPr>
              <a:t>mahdolliset lääkkeet </a:t>
            </a:r>
          </a:p>
          <a:p>
            <a:pPr lvl="2">
              <a:lnSpc>
                <a:spcPct val="95000"/>
              </a:lnSpc>
              <a:spcBef>
                <a:spcPts val="600"/>
              </a:spcBef>
              <a:buFont typeface="Wingdings" panose="05000000000000000000" pitchFamily="2" charset="2"/>
              <a:buChar char="§"/>
              <a:defRPr/>
            </a:pPr>
            <a:r>
              <a:rPr lang="fi-FI" altLang="fi-FI" sz="2400" dirty="0">
                <a:ea typeface="Tahoma" panose="020B0604030504040204" pitchFamily="34" charset="0"/>
                <a:cs typeface="Tahoma" panose="020B0604030504040204" pitchFamily="34" charset="0"/>
              </a:rPr>
              <a:t>kassissa tietokone, laturi, langalliset kuulokkeet ja langallinen hiiri </a:t>
            </a:r>
          </a:p>
          <a:p>
            <a:pPr lvl="2">
              <a:lnSpc>
                <a:spcPct val="95000"/>
              </a:lnSpc>
              <a:spcBef>
                <a:spcPts val="600"/>
              </a:spcBef>
              <a:buFont typeface="Wingdings" panose="05000000000000000000" pitchFamily="2" charset="2"/>
              <a:buChar char="§"/>
              <a:defRPr/>
            </a:pPr>
            <a:r>
              <a:rPr lang="fi-FI" altLang="fi-FI" sz="2400" b="1" dirty="0">
                <a:ea typeface="Tahoma" panose="020B0604030504040204" pitchFamily="34" charset="0"/>
                <a:cs typeface="Tahoma" panose="020B0604030504040204" pitchFamily="34" charset="0"/>
              </a:rPr>
              <a:t>muista tarvittaessa adapteri </a:t>
            </a:r>
            <a:r>
              <a:rPr lang="fi-FI" altLang="fi-FI" sz="2400" dirty="0">
                <a:ea typeface="Tahoma" panose="020B0604030504040204" pitchFamily="34" charset="0"/>
                <a:cs typeface="Tahoma" panose="020B0604030504040204" pitchFamily="34" charset="0"/>
              </a:rPr>
              <a:t>(kone täytyy kytkeä langalliseen nettiin)</a:t>
            </a:r>
          </a:p>
          <a:p>
            <a:pPr lvl="1"/>
            <a:endParaRPr lang="fi-FI" dirty="0"/>
          </a:p>
        </p:txBody>
      </p:sp>
    </p:spTree>
    <p:extLst>
      <p:ext uri="{BB962C8B-B14F-4D97-AF65-F5344CB8AC3E}">
        <p14:creationId xmlns:p14="http://schemas.microsoft.com/office/powerpoint/2010/main" val="285148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7A842C-6EA6-4833-B74D-87DDE51A1CAF}"/>
              </a:ext>
            </a:extLst>
          </p:cNvPr>
          <p:cNvSpPr>
            <a:spLocks noGrp="1"/>
          </p:cNvSpPr>
          <p:nvPr>
            <p:ph type="title"/>
          </p:nvPr>
        </p:nvSpPr>
        <p:spPr/>
        <p:txBody>
          <a:bodyPr/>
          <a:lstStyle/>
          <a:p>
            <a:r>
              <a:rPr lang="fi-FI" dirty="0"/>
              <a:t>Kirjoitustilaan kutsuminen</a:t>
            </a:r>
          </a:p>
        </p:txBody>
      </p:sp>
      <p:sp>
        <p:nvSpPr>
          <p:cNvPr id="3" name="Sisällön paikkamerkki 2">
            <a:extLst>
              <a:ext uri="{FF2B5EF4-FFF2-40B4-BE49-F238E27FC236}">
                <a16:creationId xmlns:a16="http://schemas.microsoft.com/office/drawing/2014/main" id="{973D3EF9-F8A4-4943-853A-221DC12B8068}"/>
              </a:ext>
            </a:extLst>
          </p:cNvPr>
          <p:cNvSpPr>
            <a:spLocks noGrp="1"/>
          </p:cNvSpPr>
          <p:nvPr>
            <p:ph idx="1"/>
          </p:nvPr>
        </p:nvSpPr>
        <p:spPr/>
        <p:txBody>
          <a:bodyPr/>
          <a:lstStyle/>
          <a:p>
            <a:r>
              <a:rPr lang="fi-FI" dirty="0"/>
              <a:t>Liikuntasalissa kirjoittavat kokelaat kutsutaan A-ovesta (Pyynikin kentän puoleisesta päädystä)</a:t>
            </a:r>
          </a:p>
          <a:p>
            <a:r>
              <a:rPr lang="fi-FI" dirty="0"/>
              <a:t>355-357 tilaan kokelaat kutsutaan ovesta 357</a:t>
            </a:r>
          </a:p>
        </p:txBody>
      </p:sp>
    </p:spTree>
    <p:extLst>
      <p:ext uri="{BB962C8B-B14F-4D97-AF65-F5344CB8AC3E}">
        <p14:creationId xmlns:p14="http://schemas.microsoft.com/office/powerpoint/2010/main" val="135856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838200" y="0"/>
            <a:ext cx="9291220" cy="6052634"/>
          </a:xfrm>
        </p:spPr>
        <p:txBody>
          <a:bodyPr>
            <a:normAutofit/>
          </a:bodyPr>
          <a:lstStyle/>
          <a:p>
            <a:pPr eaLnBrk="1" hangingPunct="1">
              <a:lnSpc>
                <a:spcPct val="80000"/>
              </a:lnSpc>
              <a:buFontTx/>
              <a:buNone/>
              <a:defRPr/>
            </a:pPr>
            <a:endParaRPr lang="fi-FI" sz="500" b="1" u="sng" dirty="0">
              <a:solidFill>
                <a:schemeClr val="tx1"/>
              </a:solidFill>
              <a:effectLst>
                <a:outerShdw blurRad="38100" dist="38100" dir="2700000" algn="tl">
                  <a:srgbClr val="FFFFFF"/>
                </a:outerShdw>
              </a:effectLst>
              <a:latin typeface="Tahoma" pitchFamily="34" charset="0"/>
            </a:endParaRPr>
          </a:p>
          <a:p>
            <a:pPr eaLnBrk="1" hangingPunct="1">
              <a:lnSpc>
                <a:spcPct val="80000"/>
              </a:lnSpc>
              <a:buFontTx/>
              <a:buNone/>
              <a:defRPr/>
            </a:pPr>
            <a:endParaRPr lang="fi-FI" sz="500" b="1" u="sng" dirty="0">
              <a:solidFill>
                <a:schemeClr val="tx1"/>
              </a:solidFill>
              <a:effectLst>
                <a:outerShdw blurRad="38100" dist="38100" dir="2700000" algn="tl">
                  <a:srgbClr val="FFFFFF"/>
                </a:outerShdw>
              </a:effectLst>
              <a:latin typeface="Tahoma" pitchFamily="34" charset="0"/>
            </a:endParaRPr>
          </a:p>
          <a:p>
            <a:pPr eaLnBrk="1" hangingPunct="1">
              <a:lnSpc>
                <a:spcPct val="80000"/>
              </a:lnSpc>
              <a:buFontTx/>
              <a:buNone/>
              <a:defRPr/>
            </a:pPr>
            <a:endParaRPr lang="fi-FI" sz="500" b="1" u="sng" dirty="0">
              <a:solidFill>
                <a:schemeClr val="tx1"/>
              </a:solidFill>
              <a:effectLst>
                <a:outerShdw blurRad="38100" dist="38100" dir="2700000" algn="tl">
                  <a:srgbClr val="FFFFFF"/>
                </a:outerShdw>
              </a:effectLst>
              <a:latin typeface="Tahoma" pitchFamily="34" charset="0"/>
            </a:endParaRPr>
          </a:p>
          <a:p>
            <a:pPr eaLnBrk="1" hangingPunct="1">
              <a:lnSpc>
                <a:spcPct val="80000"/>
              </a:lnSpc>
              <a:buFontTx/>
              <a:buNone/>
              <a:defRPr/>
            </a:pPr>
            <a:endParaRPr lang="fi-FI" sz="500" b="1" u="sng" dirty="0">
              <a:solidFill>
                <a:schemeClr val="tx1"/>
              </a:solidFill>
              <a:effectLst>
                <a:outerShdw blurRad="38100" dist="38100" dir="2700000" algn="tl">
                  <a:srgbClr val="FFFFFF"/>
                </a:outerShdw>
              </a:effectLst>
              <a:latin typeface="Tahoma" pitchFamily="34" charset="0"/>
            </a:endParaRPr>
          </a:p>
          <a:p>
            <a:pPr eaLnBrk="1" hangingPunct="1">
              <a:lnSpc>
                <a:spcPct val="80000"/>
              </a:lnSpc>
              <a:buFontTx/>
              <a:buNone/>
              <a:defRPr/>
            </a:pPr>
            <a:endParaRPr lang="fi-FI" sz="500" b="1" u="sng" dirty="0">
              <a:solidFill>
                <a:schemeClr val="tx1"/>
              </a:solidFill>
              <a:effectLst>
                <a:outerShdw blurRad="38100" dist="38100" dir="2700000" algn="tl">
                  <a:srgbClr val="FFFFFF"/>
                </a:outerShdw>
              </a:effectLst>
              <a:latin typeface="Tahoma" pitchFamily="34" charset="0"/>
            </a:endParaRPr>
          </a:p>
          <a:p>
            <a:pPr eaLnBrk="1" hangingPunct="1">
              <a:lnSpc>
                <a:spcPct val="80000"/>
              </a:lnSpc>
              <a:buFontTx/>
              <a:buNone/>
              <a:defRPr/>
            </a:pPr>
            <a:endParaRPr lang="fi-FI" sz="500" b="1" u="sng" dirty="0">
              <a:solidFill>
                <a:schemeClr val="tx1"/>
              </a:solidFill>
              <a:effectLst>
                <a:outerShdw blurRad="38100" dist="38100" dir="2700000" algn="tl">
                  <a:srgbClr val="FFFFFF"/>
                </a:outerShdw>
              </a:effectLst>
              <a:latin typeface="Tahoma" pitchFamily="34" charset="0"/>
            </a:endParaRPr>
          </a:p>
          <a:p>
            <a:pPr eaLnBrk="1" hangingPunct="1">
              <a:lnSpc>
                <a:spcPct val="80000"/>
              </a:lnSpc>
              <a:buFontTx/>
              <a:buNone/>
              <a:defRPr/>
            </a:pPr>
            <a:endParaRPr lang="fi-FI" sz="500" b="1" u="sng" dirty="0">
              <a:solidFill>
                <a:schemeClr val="tx1"/>
              </a:solidFill>
              <a:effectLst>
                <a:outerShdw blurRad="38100" dist="38100" dir="2700000" algn="tl">
                  <a:srgbClr val="FFFFFF"/>
                </a:outerShdw>
              </a:effectLst>
              <a:latin typeface="Tahoma" pitchFamily="34" charset="0"/>
            </a:endParaRPr>
          </a:p>
          <a:p>
            <a:pPr eaLnBrk="1" hangingPunct="1">
              <a:lnSpc>
                <a:spcPct val="80000"/>
              </a:lnSpc>
              <a:buFontTx/>
              <a:buNone/>
              <a:defRPr/>
            </a:pPr>
            <a:endParaRPr lang="fi-FI" sz="500" b="1" u="sng" dirty="0">
              <a:solidFill>
                <a:schemeClr val="tx1"/>
              </a:solidFill>
              <a:effectLst>
                <a:outerShdw blurRad="38100" dist="38100" dir="2700000" algn="tl">
                  <a:srgbClr val="FFFFFF"/>
                </a:outerShdw>
              </a:effectLst>
              <a:latin typeface="Tahoma" pitchFamily="34" charset="0"/>
            </a:endParaRPr>
          </a:p>
          <a:p>
            <a:pPr eaLnBrk="1" hangingPunct="1">
              <a:lnSpc>
                <a:spcPct val="80000"/>
              </a:lnSpc>
              <a:buFontTx/>
              <a:buNone/>
              <a:defRPr/>
            </a:pPr>
            <a:endParaRPr lang="fi-FI" sz="500" b="1" u="sng" dirty="0">
              <a:solidFill>
                <a:schemeClr val="tx1"/>
              </a:solidFill>
              <a:effectLst>
                <a:outerShdw blurRad="38100" dist="38100" dir="2700000" algn="tl">
                  <a:srgbClr val="FFFFFF"/>
                </a:outerShdw>
              </a:effectLst>
              <a:latin typeface="Tahoma" pitchFamily="34" charset="0"/>
            </a:endParaRPr>
          </a:p>
          <a:p>
            <a:pPr eaLnBrk="1" hangingPunct="1">
              <a:lnSpc>
                <a:spcPct val="80000"/>
              </a:lnSpc>
              <a:buFontTx/>
              <a:buNone/>
              <a:defRPr/>
            </a:pPr>
            <a:endParaRPr lang="fi-FI" sz="500" b="1" u="sng" dirty="0">
              <a:solidFill>
                <a:schemeClr val="tx1"/>
              </a:solidFill>
              <a:effectLst>
                <a:outerShdw blurRad="38100" dist="38100" dir="2700000" algn="tl">
                  <a:srgbClr val="FFFFFF"/>
                </a:outerShdw>
              </a:effectLst>
              <a:latin typeface="Tahoma" pitchFamily="34" charset="0"/>
            </a:endParaRPr>
          </a:p>
          <a:p>
            <a:pPr>
              <a:lnSpc>
                <a:spcPct val="95000"/>
              </a:lnSpc>
              <a:spcBef>
                <a:spcPts val="600"/>
              </a:spcBef>
              <a:buFont typeface="Wingdings" panose="05000000000000000000" pitchFamily="2" charset="2"/>
              <a:buChar char="§"/>
              <a:defRPr/>
            </a:pPr>
            <a:r>
              <a:rPr lang="fi-FI" altLang="fi-FI" sz="3200" dirty="0">
                <a:solidFill>
                  <a:schemeClr val="tx1"/>
                </a:solidFill>
                <a:latin typeface="Tahoma" panose="020B0604030504040204" pitchFamily="34" charset="0"/>
                <a:cs typeface="Arial" panose="020B0604020202020204" pitchFamily="34" charset="0"/>
              </a:rPr>
              <a:t>Kirjoitustilaan EI mukaan </a:t>
            </a:r>
          </a:p>
          <a:p>
            <a:pPr lvl="2">
              <a:lnSpc>
                <a:spcPct val="95000"/>
              </a:lnSpc>
              <a:spcBef>
                <a:spcPts val="600"/>
              </a:spcBef>
              <a:buFont typeface="Wingdings" panose="05000000000000000000" pitchFamily="2" charset="2"/>
              <a:buChar char="§"/>
              <a:defRPr/>
            </a:pPr>
            <a:r>
              <a:rPr lang="fi-FI" altLang="fi-FI" sz="2400" dirty="0">
                <a:solidFill>
                  <a:schemeClr val="tx1"/>
                </a:solidFill>
                <a:latin typeface="Tahoma" panose="020B0604030504040204" pitchFamily="34" charset="0"/>
                <a:cs typeface="Arial" panose="020B0604020202020204" pitchFamily="34" charset="0"/>
              </a:rPr>
              <a:t>kännyköitä</a:t>
            </a:r>
          </a:p>
          <a:p>
            <a:pPr lvl="2">
              <a:lnSpc>
                <a:spcPct val="95000"/>
              </a:lnSpc>
              <a:spcBef>
                <a:spcPts val="600"/>
              </a:spcBef>
              <a:buFont typeface="Wingdings" panose="05000000000000000000" pitchFamily="2" charset="2"/>
              <a:buChar char="§"/>
              <a:defRPr/>
            </a:pPr>
            <a:r>
              <a:rPr lang="fi-FI" altLang="fi-FI" sz="2400" dirty="0">
                <a:solidFill>
                  <a:schemeClr val="tx1"/>
                </a:solidFill>
                <a:latin typeface="Tahoma" panose="020B0604030504040204" pitchFamily="34" charset="0"/>
                <a:cs typeface="Arial" panose="020B0604020202020204" pitchFamily="34" charset="0"/>
              </a:rPr>
              <a:t>kelloja/rannekkeita</a:t>
            </a:r>
          </a:p>
          <a:p>
            <a:pPr lvl="2">
              <a:lnSpc>
                <a:spcPct val="95000"/>
              </a:lnSpc>
              <a:spcBef>
                <a:spcPts val="600"/>
              </a:spcBef>
              <a:buFont typeface="Wingdings" panose="05000000000000000000" pitchFamily="2" charset="2"/>
              <a:buChar char="§"/>
              <a:defRPr/>
            </a:pPr>
            <a:r>
              <a:rPr lang="fi-FI" altLang="fi-FI" sz="2400" dirty="0">
                <a:solidFill>
                  <a:schemeClr val="tx1"/>
                </a:solidFill>
                <a:latin typeface="Tahoma" panose="020B0604030504040204" pitchFamily="34" charset="0"/>
                <a:cs typeface="Arial" panose="020B0604020202020204" pitchFamily="34" charset="0"/>
              </a:rPr>
              <a:t>Bluetooth-laitteita kuten älysormuksia</a:t>
            </a:r>
          </a:p>
          <a:p>
            <a:pPr marL="914400" lvl="2" indent="0">
              <a:lnSpc>
                <a:spcPct val="95000"/>
              </a:lnSpc>
              <a:spcBef>
                <a:spcPts val="600"/>
              </a:spcBef>
              <a:buNone/>
              <a:defRPr/>
            </a:pPr>
            <a:r>
              <a:rPr lang="fi-FI" altLang="fi-FI" sz="2400" dirty="0">
                <a:solidFill>
                  <a:schemeClr val="tx1"/>
                </a:solidFill>
                <a:latin typeface="Tahoma" panose="020B0604030504040204" pitchFamily="34" charset="0"/>
                <a:cs typeface="Arial" panose="020B0604020202020204" pitchFamily="34" charset="0"/>
              </a:rPr>
              <a:t>  </a:t>
            </a:r>
          </a:p>
          <a:p>
            <a:pPr>
              <a:lnSpc>
                <a:spcPct val="95000"/>
              </a:lnSpc>
              <a:spcBef>
                <a:spcPts val="600"/>
              </a:spcBef>
              <a:buFont typeface="Wingdings" panose="05000000000000000000" pitchFamily="2" charset="2"/>
              <a:buChar char="§"/>
              <a:defRPr/>
            </a:pPr>
            <a:r>
              <a:rPr lang="fi-FI" altLang="fi-FI" sz="3200" dirty="0">
                <a:solidFill>
                  <a:schemeClr val="tx1"/>
                </a:solidFill>
                <a:latin typeface="Tahoma" panose="020B0604030504040204" pitchFamily="34" charset="0"/>
                <a:cs typeface="Arial" panose="020B0604020202020204" pitchFamily="34" charset="0"/>
              </a:rPr>
              <a:t>Nuuskan ja muiden päihteiden tuonti ja käyttö on kielletty</a:t>
            </a:r>
          </a:p>
          <a:p>
            <a:pPr marL="0" indent="0">
              <a:lnSpc>
                <a:spcPct val="95000"/>
              </a:lnSpc>
              <a:spcBef>
                <a:spcPts val="600"/>
              </a:spcBef>
              <a:buNone/>
              <a:defRPr/>
            </a:pPr>
            <a:endParaRPr lang="fi-FI" altLang="fi-FI" sz="2000" dirty="0">
              <a:solidFill>
                <a:srgbClr val="FFFFFF"/>
              </a:solidFill>
              <a:latin typeface="Tahoma" panose="020B0604030504040204" pitchFamily="34" charset="0"/>
              <a:cs typeface="Arial" panose="020B0604020202020204" pitchFamily="34" charset="0"/>
            </a:endParaRPr>
          </a:p>
          <a:p>
            <a:pPr marL="457200" lvl="1" indent="0">
              <a:lnSpc>
                <a:spcPct val="95000"/>
              </a:lnSpc>
              <a:spcBef>
                <a:spcPts val="600"/>
              </a:spcBef>
              <a:buNone/>
              <a:defRPr/>
            </a:pPr>
            <a:endParaRPr lang="fi-FI" altLang="fi-FI" sz="2000" dirty="0">
              <a:solidFill>
                <a:srgbClr val="FFFFFF"/>
              </a:solidFill>
              <a:latin typeface="Tahoma" panose="020B0604030504040204" pitchFamily="34" charset="0"/>
              <a:cs typeface="Arial" panose="020B0604020202020204" pitchFamily="34" charset="0"/>
            </a:endParaRPr>
          </a:p>
          <a:p>
            <a:pPr>
              <a:lnSpc>
                <a:spcPct val="95000"/>
              </a:lnSpc>
              <a:spcBef>
                <a:spcPts val="600"/>
              </a:spcBef>
              <a:buFont typeface="Wingdings" panose="05000000000000000000" pitchFamily="2" charset="2"/>
              <a:buChar char="§"/>
              <a:defRPr/>
            </a:pPr>
            <a:endParaRPr lang="fi-FI" altLang="fi-FI" sz="2400" dirty="0">
              <a:solidFill>
                <a:srgbClr val="FFFFFF"/>
              </a:solidFill>
              <a:latin typeface="Tahoma" panose="020B0604030504040204" pitchFamily="34" charset="0"/>
              <a:cs typeface="Arial" panose="020B0604020202020204" pitchFamily="34" charset="0"/>
            </a:endParaRPr>
          </a:p>
          <a:p>
            <a:pPr>
              <a:lnSpc>
                <a:spcPct val="95000"/>
              </a:lnSpc>
              <a:spcBef>
                <a:spcPts val="0"/>
              </a:spcBef>
              <a:defRPr/>
            </a:pPr>
            <a:endParaRPr lang="fi-FI" altLang="fi-FI" sz="2400" dirty="0">
              <a:solidFill>
                <a:srgbClr val="FFFFFF"/>
              </a:solidFill>
              <a:latin typeface="Tahoma" panose="020B0604030504040204" pitchFamily="34" charset="0"/>
              <a:cs typeface="Arial" panose="020B0604020202020204" pitchFamily="34" charset="0"/>
            </a:endParaRPr>
          </a:p>
          <a:p>
            <a:pPr>
              <a:lnSpc>
                <a:spcPct val="95000"/>
              </a:lnSpc>
              <a:spcBef>
                <a:spcPts val="0"/>
              </a:spcBef>
              <a:defRPr/>
            </a:pPr>
            <a:endParaRPr lang="fi-FI" sz="2400" dirty="0">
              <a:solidFill>
                <a:schemeClr val="tx1"/>
              </a:solidFill>
              <a:effectLst>
                <a:outerShdw blurRad="38100" dist="38100" dir="2700000" algn="tl">
                  <a:srgbClr val="808080"/>
                </a:outerShdw>
              </a:effectLst>
              <a:latin typeface="Tahoma" pitchFamily="34" charset="0"/>
            </a:endParaRPr>
          </a:p>
          <a:p>
            <a:pPr eaLnBrk="1" hangingPunct="1">
              <a:lnSpc>
                <a:spcPct val="80000"/>
              </a:lnSpc>
              <a:buFontTx/>
              <a:buNone/>
              <a:defRPr/>
            </a:pPr>
            <a:endParaRPr lang="fi-FI" sz="2400" b="1" dirty="0">
              <a:solidFill>
                <a:srgbClr val="FFFF00"/>
              </a:solidFill>
              <a:effectLst>
                <a:outerShdw blurRad="38100" dist="38100" dir="2700000" algn="tl">
                  <a:srgbClr val="FFFFFF"/>
                </a:outerShdw>
              </a:effectLst>
              <a:latin typeface="Tahoma" pitchFamily="34" charset="0"/>
            </a:endParaRPr>
          </a:p>
        </p:txBody>
      </p:sp>
      <p:sp>
        <p:nvSpPr>
          <p:cNvPr id="2" name="Otsikko 1"/>
          <p:cNvSpPr>
            <a:spLocks noGrp="1"/>
          </p:cNvSpPr>
          <p:nvPr>
            <p:ph type="title"/>
          </p:nvPr>
        </p:nvSpPr>
        <p:spPr/>
        <p:txBody>
          <a:bodyPr/>
          <a:lstStyle/>
          <a:p>
            <a:r>
              <a:rPr lang="fi-FI" dirty="0"/>
              <a:t>Missä ja miten?</a:t>
            </a:r>
          </a:p>
        </p:txBody>
      </p:sp>
    </p:spTree>
    <p:extLst>
      <p:ext uri="{BB962C8B-B14F-4D97-AF65-F5344CB8AC3E}">
        <p14:creationId xmlns:p14="http://schemas.microsoft.com/office/powerpoint/2010/main" val="27346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74470" y="1672045"/>
            <a:ext cx="9976972" cy="3587931"/>
          </a:xfrm>
        </p:spPr>
        <p:txBody>
          <a:bodyPr>
            <a:normAutofit/>
          </a:bodyPr>
          <a:lstStyle/>
          <a:p>
            <a:pPr eaLnBrk="1" hangingPunct="1">
              <a:lnSpc>
                <a:spcPct val="80000"/>
              </a:lnSpc>
              <a:buFontTx/>
              <a:buNone/>
              <a:defRPr/>
            </a:pPr>
            <a:endParaRPr lang="fi-FI" sz="500" b="1" u="sng" dirty="0">
              <a:solidFill>
                <a:srgbClr val="FFCC00"/>
              </a:solidFill>
              <a:effectLst>
                <a:outerShdw blurRad="38100" dist="38100" dir="2700000" algn="tl">
                  <a:srgbClr val="FFFFFF"/>
                </a:outerShdw>
              </a:effectLst>
              <a:latin typeface="Tahoma" pitchFamily="34" charset="0"/>
            </a:endParaRPr>
          </a:p>
          <a:p>
            <a:pPr lvl="1">
              <a:lnSpc>
                <a:spcPct val="95000"/>
              </a:lnSpc>
              <a:spcBef>
                <a:spcPts val="600"/>
              </a:spcBef>
              <a:buFont typeface="Wingdings" panose="05000000000000000000" pitchFamily="2" charset="2"/>
              <a:buChar char="§"/>
              <a:defRPr/>
            </a:pPr>
            <a:r>
              <a:rPr lang="fi-FI" altLang="fi-FI" sz="2800" dirty="0">
                <a:solidFill>
                  <a:schemeClr val="tx1"/>
                </a:solidFill>
                <a:latin typeface="Tahoma" panose="020B0604030504040204" pitchFamily="34" charset="0"/>
                <a:ea typeface="Tahoma" panose="020B0604030504040204" pitchFamily="34" charset="0"/>
                <a:cs typeface="Tahoma" panose="020B0604030504040204" pitchFamily="34" charset="0"/>
              </a:rPr>
              <a:t>Ennen ensimmäistä koepäivää YO-tilassa järjestetään ns. katastrofiharjoitus/kuormitustesti pe 8.3. klo 13.15.  Sinne voi tulla testaamaan oman koneen kanssa kokeeseen kirjautumista. Ei pakollinen, mutta suositeltava.</a:t>
            </a:r>
          </a:p>
          <a:p>
            <a:pPr lvl="1">
              <a:lnSpc>
                <a:spcPct val="95000"/>
              </a:lnSpc>
              <a:spcBef>
                <a:spcPts val="600"/>
              </a:spcBef>
              <a:buFont typeface="Wingdings" panose="05000000000000000000" pitchFamily="2" charset="2"/>
              <a:buChar char="§"/>
              <a:defRPr/>
            </a:pPr>
            <a:r>
              <a:rPr lang="fi-FI" altLang="fi-FI" sz="2800" dirty="0">
                <a:solidFill>
                  <a:schemeClr val="tx1"/>
                </a:solidFill>
                <a:latin typeface="Tahoma" panose="020B0604030504040204" pitchFamily="34" charset="0"/>
                <a:ea typeface="Tahoma" panose="020B0604030504040204" pitchFamily="34" charset="0"/>
                <a:cs typeface="Tahoma" panose="020B0604030504040204" pitchFamily="34" charset="0"/>
              </a:rPr>
              <a:t>Ole kirjoituspäivänä paikalla hyvissä ajoin, 45 min ennen kokeen alkua (klo 8.15)</a:t>
            </a:r>
          </a:p>
          <a:p>
            <a:pPr>
              <a:lnSpc>
                <a:spcPct val="95000"/>
              </a:lnSpc>
              <a:spcBef>
                <a:spcPts val="600"/>
              </a:spcBef>
              <a:buFont typeface="Wingdings" panose="05000000000000000000" pitchFamily="2" charset="2"/>
              <a:buChar char="§"/>
              <a:defRPr/>
            </a:pPr>
            <a:endParaRPr lang="fi-FI" altLang="fi-FI" sz="20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a:lnSpc>
                <a:spcPct val="95000"/>
              </a:lnSpc>
              <a:spcBef>
                <a:spcPts val="0"/>
              </a:spcBef>
              <a:defRPr/>
            </a:pPr>
            <a:endParaRPr lang="fi-FI" altLang="fi-FI"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a:lnSpc>
                <a:spcPct val="95000"/>
              </a:lnSpc>
              <a:spcBef>
                <a:spcPts val="0"/>
              </a:spcBef>
              <a:defRPr/>
            </a:pPr>
            <a:endParaRPr lang="fi-FI" sz="2400" dirty="0">
              <a:solidFill>
                <a:schemeClr val="bg1"/>
              </a:solidFill>
              <a:effectLst>
                <a:outerShdw blurRad="38100" dist="38100" dir="2700000" algn="tl">
                  <a:srgbClr val="808080"/>
                </a:outerShdw>
              </a:effectLst>
              <a:latin typeface="Tahoma" pitchFamily="34" charset="0"/>
            </a:endParaRPr>
          </a:p>
          <a:p>
            <a:pPr eaLnBrk="1" hangingPunct="1">
              <a:lnSpc>
                <a:spcPct val="80000"/>
              </a:lnSpc>
              <a:buFontTx/>
              <a:buNone/>
              <a:defRPr/>
            </a:pPr>
            <a:endParaRPr lang="fi-FI" sz="2400" b="1" dirty="0">
              <a:solidFill>
                <a:srgbClr val="FFFF00"/>
              </a:solidFill>
              <a:effectLst>
                <a:outerShdw blurRad="38100" dist="38100" dir="2700000" algn="tl">
                  <a:srgbClr val="FFFFFF"/>
                </a:outerShdw>
              </a:effectLst>
              <a:latin typeface="Tahoma" pitchFamily="34" charset="0"/>
            </a:endParaRPr>
          </a:p>
        </p:txBody>
      </p:sp>
      <p:sp>
        <p:nvSpPr>
          <p:cNvPr id="7" name="Otsikko 1">
            <a:extLst>
              <a:ext uri="{FF2B5EF4-FFF2-40B4-BE49-F238E27FC236}">
                <a16:creationId xmlns:a16="http://schemas.microsoft.com/office/drawing/2014/main" id="{D99EE1EF-FA04-4846-A2A6-32F7455B5E3B}"/>
              </a:ext>
            </a:extLst>
          </p:cNvPr>
          <p:cNvSpPr>
            <a:spLocks noGrp="1"/>
          </p:cNvSpPr>
          <p:nvPr>
            <p:ph type="title"/>
          </p:nvPr>
        </p:nvSpPr>
        <p:spPr>
          <a:xfrm>
            <a:off x="838200" y="365125"/>
            <a:ext cx="10515600" cy="1325563"/>
          </a:xfrm>
        </p:spPr>
        <p:txBody>
          <a:bodyPr/>
          <a:lstStyle/>
          <a:p>
            <a:r>
              <a:rPr lang="fi-FI" dirty="0"/>
              <a:t>Missä ja miten?</a:t>
            </a:r>
          </a:p>
        </p:txBody>
      </p:sp>
    </p:spTree>
    <p:extLst>
      <p:ext uri="{BB962C8B-B14F-4D97-AF65-F5344CB8AC3E}">
        <p14:creationId xmlns:p14="http://schemas.microsoft.com/office/powerpoint/2010/main" val="283161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74639"/>
            <a:ext cx="7283450" cy="490537"/>
          </a:xfrm>
        </p:spPr>
        <p:txBody>
          <a:bodyPr>
            <a:normAutofit fontScale="90000"/>
          </a:bodyPr>
          <a:lstStyle/>
          <a:p>
            <a:pPr eaLnBrk="1" hangingPunct="1">
              <a:defRPr/>
            </a:pPr>
            <a:r>
              <a:rPr lang="fi-FI" sz="4000" b="1">
                <a:solidFill>
                  <a:schemeClr val="bg1"/>
                </a:solidFill>
                <a:effectLst>
                  <a:outerShdw blurRad="38100" dist="38100" dir="2700000" algn="tl">
                    <a:srgbClr val="808080"/>
                  </a:outerShdw>
                </a:effectLst>
                <a:latin typeface="Tahoma" pitchFamily="34" charset="0"/>
              </a:rPr>
              <a:t>Ohjeita ylppäreihin…</a:t>
            </a:r>
          </a:p>
        </p:txBody>
      </p:sp>
      <p:sp>
        <p:nvSpPr>
          <p:cNvPr id="26627" name="Rectangle 3"/>
          <p:cNvSpPr>
            <a:spLocks noGrp="1" noChangeArrowheads="1"/>
          </p:cNvSpPr>
          <p:nvPr>
            <p:ph type="body" idx="1"/>
          </p:nvPr>
        </p:nvSpPr>
        <p:spPr>
          <a:xfrm>
            <a:off x="1213658" y="1454331"/>
            <a:ext cx="9219393" cy="3962400"/>
          </a:xfrm>
        </p:spPr>
        <p:txBody>
          <a:bodyPr/>
          <a:lstStyle/>
          <a:p>
            <a:pPr eaLnBrk="1" hangingPunct="1">
              <a:lnSpc>
                <a:spcPct val="80000"/>
              </a:lnSpc>
              <a:buFontTx/>
              <a:buNone/>
              <a:defRPr/>
            </a:pPr>
            <a:endParaRPr lang="fi-FI" sz="500" u="sng" dirty="0">
              <a:solidFill>
                <a:srgbClr val="FFCC00"/>
              </a:solidFill>
              <a:effectLst>
                <a:outerShdw blurRad="38100" dist="38100" dir="2700000" algn="tl">
                  <a:srgbClr val="FFFFFF"/>
                </a:outerShdw>
              </a:effectLst>
              <a:latin typeface="Tahoma" pitchFamily="34" charset="0"/>
            </a:endParaRPr>
          </a:p>
          <a:p>
            <a:pPr>
              <a:spcBef>
                <a:spcPts val="600"/>
              </a:spcBef>
              <a:spcAft>
                <a:spcPts val="600"/>
              </a:spcAft>
              <a:defRPr/>
            </a:pPr>
            <a:r>
              <a:rPr lang="fi-FI" sz="2400" dirty="0">
                <a:solidFill>
                  <a:schemeClr val="tx1"/>
                </a:solidFill>
                <a:latin typeface="Tahoma" pitchFamily="34" charset="0"/>
              </a:rPr>
              <a:t>pakkaa evääsi helposti tarkastettavalla tavalla, valmiiksi teipattuina, rasiat avoimina</a:t>
            </a:r>
          </a:p>
          <a:p>
            <a:pPr>
              <a:spcBef>
                <a:spcPts val="600"/>
              </a:spcBef>
              <a:spcAft>
                <a:spcPts val="600"/>
              </a:spcAft>
              <a:defRPr/>
            </a:pPr>
            <a:r>
              <a:rPr lang="fi-FI" sz="2400" dirty="0">
                <a:solidFill>
                  <a:schemeClr val="tx1"/>
                </a:solidFill>
                <a:latin typeface="Tahoma" pitchFamily="34" charset="0"/>
              </a:rPr>
              <a:t>mitään paperia/informaatiota ei saa tuoda saliin, joten vältä käärepapereissa tekstiä sisältäviä pakkauksia</a:t>
            </a:r>
          </a:p>
          <a:p>
            <a:pPr>
              <a:spcBef>
                <a:spcPts val="600"/>
              </a:spcBef>
              <a:spcAft>
                <a:spcPts val="600"/>
              </a:spcAft>
              <a:defRPr/>
            </a:pPr>
            <a:r>
              <a:rPr lang="fi-FI" sz="2400" dirty="0">
                <a:solidFill>
                  <a:schemeClr val="tx1"/>
                </a:solidFill>
                <a:latin typeface="Tahoma" pitchFamily="34" charset="0"/>
              </a:rPr>
              <a:t>vältä rapisevia ja hankalasti esille otettavia eväspakkauksia.</a:t>
            </a:r>
          </a:p>
          <a:p>
            <a:pPr marL="0" indent="0" eaLnBrk="1" hangingPunct="1">
              <a:lnSpc>
                <a:spcPct val="80000"/>
              </a:lnSpc>
              <a:buNone/>
              <a:defRPr/>
            </a:pPr>
            <a:endParaRPr lang="fi-FI" sz="2400" dirty="0">
              <a:solidFill>
                <a:schemeClr val="tx1"/>
              </a:solidFill>
              <a:latin typeface="Tahoma" pitchFamily="34" charset="0"/>
            </a:endParaRPr>
          </a:p>
          <a:p>
            <a:pPr eaLnBrk="1" hangingPunct="1">
              <a:lnSpc>
                <a:spcPct val="80000"/>
              </a:lnSpc>
              <a:buFontTx/>
              <a:buNone/>
              <a:defRPr/>
            </a:pPr>
            <a:endParaRPr lang="fi-FI" sz="2400" dirty="0">
              <a:solidFill>
                <a:srgbClr val="FFFF00"/>
              </a:solidFill>
              <a:effectLst>
                <a:outerShdw blurRad="38100" dist="38100" dir="2700000" algn="tl">
                  <a:srgbClr val="FFFFFF"/>
                </a:outerShdw>
              </a:effectLst>
              <a:latin typeface="Tahoma" pitchFamily="34" charset="0"/>
            </a:endParaRPr>
          </a:p>
        </p:txBody>
      </p:sp>
      <p:sp>
        <p:nvSpPr>
          <p:cNvPr id="12290" name="Rectangle 2"/>
          <p:cNvSpPr>
            <a:spLocks noChangeArrowheads="1"/>
          </p:cNvSpPr>
          <p:nvPr/>
        </p:nvSpPr>
        <p:spPr bwMode="auto">
          <a:xfrm>
            <a:off x="1118711" y="224848"/>
            <a:ext cx="9163396" cy="1080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fi-FI" sz="4800" b="1" dirty="0"/>
              <a:t>Eväistä</a:t>
            </a:r>
          </a:p>
        </p:txBody>
      </p:sp>
    </p:spTree>
    <p:extLst>
      <p:ext uri="{BB962C8B-B14F-4D97-AF65-F5344CB8AC3E}">
        <p14:creationId xmlns:p14="http://schemas.microsoft.com/office/powerpoint/2010/main" val="242905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981200" y="274639"/>
            <a:ext cx="7283450" cy="490537"/>
          </a:xfrm>
        </p:spPr>
        <p:txBody>
          <a:bodyPr>
            <a:normAutofit fontScale="90000"/>
          </a:bodyPr>
          <a:lstStyle/>
          <a:p>
            <a:pPr eaLnBrk="1" hangingPunct="1">
              <a:defRPr/>
            </a:pPr>
            <a:r>
              <a:rPr lang="fi-FI" sz="4000" b="1">
                <a:solidFill>
                  <a:schemeClr val="bg1"/>
                </a:solidFill>
                <a:effectLst>
                  <a:outerShdw blurRad="38100" dist="38100" dir="2700000" algn="tl">
                    <a:srgbClr val="808080"/>
                  </a:outerShdw>
                </a:effectLst>
                <a:latin typeface="Tahoma" pitchFamily="34" charset="0"/>
              </a:rPr>
              <a:t>Ohjeita ylppäreihin…</a:t>
            </a:r>
          </a:p>
        </p:txBody>
      </p:sp>
      <p:sp>
        <p:nvSpPr>
          <p:cNvPr id="16387" name="Rectangle 3"/>
          <p:cNvSpPr>
            <a:spLocks noGrp="1" noChangeArrowheads="1"/>
          </p:cNvSpPr>
          <p:nvPr>
            <p:ph type="body" idx="4294967295"/>
          </p:nvPr>
        </p:nvSpPr>
        <p:spPr>
          <a:xfrm>
            <a:off x="1104900" y="834361"/>
            <a:ext cx="9036050" cy="4983162"/>
          </a:xfrm>
        </p:spPr>
        <p:txBody>
          <a:bodyPr>
            <a:normAutofit/>
          </a:bodyPr>
          <a:lstStyle/>
          <a:p>
            <a:pPr marL="0" indent="0">
              <a:buNone/>
              <a:defRPr/>
            </a:pPr>
            <a:endParaRPr lang="fi-FI" altLang="fi-FI" sz="2200" dirty="0">
              <a:solidFill>
                <a:schemeClr val="bg1"/>
              </a:solidFill>
              <a:latin typeface="Tahoma" panose="020B0604030504040204" pitchFamily="34" charset="0"/>
              <a:cs typeface="Tahoma" panose="020B0604030504040204" pitchFamily="34" charset="0"/>
            </a:endParaRPr>
          </a:p>
          <a:p>
            <a:pPr>
              <a:defRPr/>
            </a:pPr>
            <a:r>
              <a:rPr lang="fi-FI" altLang="fi-FI" sz="2200" dirty="0">
                <a:solidFill>
                  <a:schemeClr val="bg1"/>
                </a:solidFill>
                <a:latin typeface="Tahoma" panose="020B0604030504040204" pitchFamily="34" charset="0"/>
                <a:cs typeface="Tahoma" panose="020B0604030504040204" pitchFamily="34" charset="0"/>
              </a:rPr>
              <a:t>Kokelaat kutsutaan saliin aulasta 2. tai 3. kerroksessa</a:t>
            </a:r>
          </a:p>
          <a:p>
            <a:pPr>
              <a:defRPr/>
            </a:pPr>
            <a:r>
              <a:rPr lang="fi-FI" altLang="fi-FI" sz="2200" dirty="0">
                <a:solidFill>
                  <a:schemeClr val="tx1"/>
                </a:solidFill>
                <a:latin typeface="Tahoma" panose="020B0604030504040204" pitchFamily="34" charset="0"/>
                <a:cs typeface="Tahoma" panose="020B0604030504040204" pitchFamily="34" charset="0"/>
              </a:rPr>
              <a:t>Kiinnitä verkko- ja sähköjohdot sekä kuulokkeet koneeseen</a:t>
            </a:r>
          </a:p>
          <a:p>
            <a:pPr>
              <a:defRPr/>
            </a:pPr>
            <a:r>
              <a:rPr lang="fi-FI" altLang="fi-FI" sz="2200" dirty="0">
                <a:solidFill>
                  <a:schemeClr val="tx1"/>
                </a:solidFill>
                <a:latin typeface="Tahoma" panose="020B0604030504040204" pitchFamily="34" charset="0"/>
                <a:cs typeface="Tahoma" panose="020B0604030504040204" pitchFamily="34" charset="0"/>
              </a:rPr>
              <a:t>Käynnistä tietokoneesi USB-muistilta ja tee äänitesti</a:t>
            </a:r>
          </a:p>
          <a:p>
            <a:pPr>
              <a:defRPr/>
            </a:pPr>
            <a:r>
              <a:rPr lang="fi-FI" altLang="fi-FI" sz="2200" dirty="0">
                <a:solidFill>
                  <a:schemeClr val="tx1"/>
                </a:solidFill>
                <a:latin typeface="Tahoma" panose="020B0604030504040204" pitchFamily="34" charset="0"/>
                <a:cs typeface="Tahoma" panose="020B0604030504040204" pitchFamily="34" charset="0"/>
              </a:rPr>
              <a:t>Syötä etu- ja sukunimesi sekä henkilötunnuksesi koejärjestelmään</a:t>
            </a:r>
          </a:p>
          <a:p>
            <a:pPr>
              <a:defRPr/>
            </a:pPr>
            <a:r>
              <a:rPr lang="fi-FI" altLang="fi-FI" sz="2200" dirty="0">
                <a:solidFill>
                  <a:schemeClr val="tx1"/>
                </a:solidFill>
                <a:latin typeface="Tahoma" panose="020B0604030504040204" pitchFamily="34" charset="0"/>
                <a:cs typeface="Tahoma" panose="020B0604030504040204" pitchFamily="34" charset="0"/>
              </a:rPr>
              <a:t>Valitse oikea koe ja oikea kieli</a:t>
            </a:r>
          </a:p>
          <a:p>
            <a:pPr>
              <a:defRPr/>
            </a:pPr>
            <a:r>
              <a:rPr lang="fi-FI" altLang="fi-FI" sz="2200" dirty="0">
                <a:solidFill>
                  <a:schemeClr val="tx1"/>
                </a:solidFill>
                <a:latin typeface="Tahoma" panose="020B0604030504040204" pitchFamily="34" charset="0"/>
                <a:cs typeface="Tahoma" panose="020B0604030504040204" pitchFamily="34" charset="0"/>
              </a:rPr>
              <a:t>Odota, että valvoja tulee vahvistamaan kirjautumisesi</a:t>
            </a:r>
          </a:p>
          <a:p>
            <a:pPr>
              <a:defRPr/>
            </a:pPr>
            <a:r>
              <a:rPr lang="fi-FI" altLang="fi-FI" sz="2200" dirty="0">
                <a:solidFill>
                  <a:schemeClr val="tx1"/>
                </a:solidFill>
                <a:latin typeface="Tahoma" panose="020B0604030504040204" pitchFamily="34" charset="0"/>
                <a:cs typeface="Tahoma" panose="020B0604030504040204" pitchFamily="34" charset="0"/>
              </a:rPr>
              <a:t>Laita esipainettuihin luonnospapereihin kokelasnumero, nimikirjoitus ja nimen selvennys (täydellinen nimi). Mutta et saa tehdä papereihin muistiinpanoja ennen kokeen alkua!</a:t>
            </a:r>
          </a:p>
          <a:p>
            <a:pPr>
              <a:defRPr/>
            </a:pPr>
            <a:r>
              <a:rPr lang="fi-FI" altLang="fi-FI" sz="2200" dirty="0">
                <a:solidFill>
                  <a:schemeClr val="tx1"/>
                </a:solidFill>
                <a:latin typeface="Tahoma" panose="020B0604030504040204" pitchFamily="34" charset="0"/>
                <a:cs typeface="Tahoma" panose="020B0604030504040204" pitchFamily="34" charset="0"/>
              </a:rPr>
              <a:t>Odota kokeen alkua</a:t>
            </a:r>
          </a:p>
          <a:p>
            <a:pPr>
              <a:defRPr/>
            </a:pPr>
            <a:endParaRPr lang="fi-FI" altLang="fi-FI" sz="2200" dirty="0">
              <a:solidFill>
                <a:schemeClr val="tx1"/>
              </a:solidFill>
              <a:latin typeface="Tahoma" panose="020B0604030504040204" pitchFamily="34" charset="0"/>
              <a:cs typeface="Tahoma" panose="020B0604030504040204" pitchFamily="34" charset="0"/>
            </a:endParaRPr>
          </a:p>
          <a:p>
            <a:pPr>
              <a:defRPr/>
            </a:pPr>
            <a:endParaRPr lang="fi-FI" altLang="fi-FI" sz="2200" dirty="0">
              <a:solidFill>
                <a:schemeClr val="tx1"/>
              </a:solidFill>
              <a:latin typeface="Tahoma" panose="020B0604030504040204" pitchFamily="34" charset="0"/>
              <a:cs typeface="Tahoma" panose="020B0604030504040204" pitchFamily="34" charset="0"/>
            </a:endParaRPr>
          </a:p>
        </p:txBody>
      </p:sp>
      <p:sp>
        <p:nvSpPr>
          <p:cNvPr id="12290" name="Rectangle 2"/>
          <p:cNvSpPr>
            <a:spLocks noChangeArrowheads="1"/>
          </p:cNvSpPr>
          <p:nvPr/>
        </p:nvSpPr>
        <p:spPr bwMode="auto">
          <a:xfrm>
            <a:off x="1104900" y="274639"/>
            <a:ext cx="9563100" cy="1196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fi-FI" sz="4800" b="1" dirty="0"/>
              <a:t>Kun istut paikallasi …</a:t>
            </a:r>
          </a:p>
        </p:txBody>
      </p:sp>
    </p:spTree>
    <p:extLst>
      <p:ext uri="{BB962C8B-B14F-4D97-AF65-F5344CB8AC3E}">
        <p14:creationId xmlns:p14="http://schemas.microsoft.com/office/powerpoint/2010/main" val="3380268726"/>
      </p:ext>
    </p:extLst>
  </p:cSld>
  <p:clrMapOvr>
    <a:masterClrMapping/>
  </p:clrMapOvr>
</p:sld>
</file>

<file path=ppt/theme/theme1.xml><?xml version="1.0" encoding="utf-8"?>
<a:theme xmlns:a="http://schemas.openxmlformats.org/drawingml/2006/main" name="rellu_Teema1">
  <a:themeElements>
    <a:clrScheme name="rellu">
      <a:dk1>
        <a:srgbClr val="203864"/>
      </a:dk1>
      <a:lt1>
        <a:sysClr val="window" lastClr="FFFFFF"/>
      </a:lt1>
      <a:dk2>
        <a:srgbClr val="203864"/>
      </a:dk2>
      <a:lt2>
        <a:srgbClr val="FFF29B"/>
      </a:lt2>
      <a:accent1>
        <a:srgbClr val="203864"/>
      </a:accent1>
      <a:accent2>
        <a:srgbClr val="D8D8D8"/>
      </a:accent2>
      <a:accent3>
        <a:srgbClr val="7F7F7F"/>
      </a:accent3>
      <a:accent4>
        <a:srgbClr val="FFF29B"/>
      </a:accent4>
      <a:accent5>
        <a:srgbClr val="5AA2AE"/>
      </a:accent5>
      <a:accent6>
        <a:srgbClr val="9D90A0"/>
      </a:accent6>
      <a:hlink>
        <a:srgbClr val="203864"/>
      </a:hlink>
      <a:folHlink>
        <a:srgbClr val="7F7F7F"/>
      </a:folHlink>
    </a:clrScheme>
    <a:fontScheme name="Tampere Calibri sisäin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lu_Teema1" id="{F0344EFC-926D-4E6F-9A83-2B3B825A066D}" vid="{FA688367-53D8-46B5-991D-3A939766695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4DEBD45DB62F064E8775276AD7337944" ma:contentTypeVersion="16" ma:contentTypeDescription="Luo uusi asiakirja." ma:contentTypeScope="" ma:versionID="cec3fc592442aa8b524ff0c8b6149fe1">
  <xsd:schema xmlns:xsd="http://www.w3.org/2001/XMLSchema" xmlns:xs="http://www.w3.org/2001/XMLSchema" xmlns:p="http://schemas.microsoft.com/office/2006/metadata/properties" xmlns:ns1="http://schemas.microsoft.com/sharepoint/v3" xmlns:ns3="4372491a-d335-4849-8d75-2732837b8730" xmlns:ns4="7e391173-ff80-4b8e-910a-001c4edf04c6" targetNamespace="http://schemas.microsoft.com/office/2006/metadata/properties" ma:root="true" ma:fieldsID="7a680335f54cdbadd8e676582ba44302" ns1:_="" ns3:_="" ns4:_="">
    <xsd:import namespace="http://schemas.microsoft.com/sharepoint/v3"/>
    <xsd:import namespace="4372491a-d335-4849-8d75-2732837b8730"/>
    <xsd:import namespace="7e391173-ff80-4b8e-910a-001c4edf04c6"/>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Yhtenäisen yhteensopivuuskäytännön ominaisuudet" ma:hidden="true" ma:internalName="_ip_UnifiedCompliancePolicyProperties">
      <xsd:simpleType>
        <xsd:restriction base="dms:Note"/>
      </xsd:simpleType>
    </xsd:element>
    <xsd:element name="_ip_UnifiedCompliancePolicyUIAction" ma:index="11"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72491a-d335-4849-8d75-2732837b8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391173-ff80-4b8e-910a-001c4edf04c6" elementFormDefault="qualified">
    <xsd:import namespace="http://schemas.microsoft.com/office/2006/documentManagement/types"/>
    <xsd:import namespace="http://schemas.microsoft.com/office/infopath/2007/PartnerControls"/>
    <xsd:element name="SharedWithUsers" ma:index="2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Jakamisen tiedot" ma:internalName="SharedWithDetails" ma:readOnly="true">
      <xsd:simpleType>
        <xsd:restriction base="dms:Note">
          <xsd:maxLength value="255"/>
        </xsd:restriction>
      </xsd:simpleType>
    </xsd:element>
    <xsd:element name="SharingHintHash" ma:index="22"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AB6A4D-5DF3-49F0-AFCF-DDBA5C6B7614}">
  <ds:schemaRefs>
    <ds:schemaRef ds:uri="http://schemas.microsoft.com/sharepoint/v3/contenttype/forms"/>
  </ds:schemaRefs>
</ds:datastoreItem>
</file>

<file path=customXml/itemProps2.xml><?xml version="1.0" encoding="utf-8"?>
<ds:datastoreItem xmlns:ds="http://schemas.openxmlformats.org/officeDocument/2006/customXml" ds:itemID="{E2382488-260B-4C24-AD9C-015BF42543F5}">
  <ds:schemaRefs>
    <ds:schemaRef ds:uri="http://schemas.microsoft.com/office/2006/documentManagement/types"/>
    <ds:schemaRef ds:uri="http://schemas.microsoft.com/office/infopath/2007/PartnerControls"/>
    <ds:schemaRef ds:uri="4372491a-d335-4849-8d75-2732837b8730"/>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7e391173-ff80-4b8e-910a-001c4edf04c6"/>
    <ds:schemaRef ds:uri="http://www.w3.org/XML/1998/namespace"/>
    <ds:schemaRef ds:uri="http://purl.org/dc/dcmitype/"/>
  </ds:schemaRefs>
</ds:datastoreItem>
</file>

<file path=customXml/itemProps3.xml><?xml version="1.0" encoding="utf-8"?>
<ds:datastoreItem xmlns:ds="http://schemas.openxmlformats.org/officeDocument/2006/customXml" ds:itemID="{29BB63E1-90AB-49D5-9FB6-D0712BDF7B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72491a-d335-4849-8d75-2732837b8730"/>
    <ds:schemaRef ds:uri="7e391173-ff80-4b8e-910a-001c4edf04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1853</Words>
  <Application>Microsoft Office PowerPoint</Application>
  <PresentationFormat>Laajakuva</PresentationFormat>
  <Paragraphs>232</Paragraphs>
  <Slides>26</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26</vt:i4>
      </vt:variant>
    </vt:vector>
  </HeadingPairs>
  <TitlesOfParts>
    <vt:vector size="33" baseType="lpstr">
      <vt:lpstr>Arial</vt:lpstr>
      <vt:lpstr>Calibri</vt:lpstr>
      <vt:lpstr>Calibri Light</vt:lpstr>
      <vt:lpstr>JostVariable</vt:lpstr>
      <vt:lpstr>Tahoma</vt:lpstr>
      <vt:lpstr>Wingdings</vt:lpstr>
      <vt:lpstr>rellu_Teema1</vt:lpstr>
      <vt:lpstr>PowerPoint-esitys</vt:lpstr>
      <vt:lpstr>Abi-infot Rellussa</vt:lpstr>
      <vt:lpstr>AIKATAULUT</vt:lpstr>
      <vt:lpstr>Rellussa YO-kirjoitukset LIIKUNTASALISSA JA LUOKISSA 355-357</vt:lpstr>
      <vt:lpstr>Kirjoitustilaan kutsuminen</vt:lpstr>
      <vt:lpstr>Missä ja miten?</vt:lpstr>
      <vt:lpstr>Missä ja miten?</vt:lpstr>
      <vt:lpstr>Ohjeita ylppäreihin…</vt:lpstr>
      <vt:lpstr>Ohjeita ylppäreihin…</vt:lpstr>
      <vt:lpstr>PowerPoint-esitys</vt:lpstr>
      <vt:lpstr>PowerPoint-esitys</vt:lpstr>
      <vt:lpstr>Keskeiset tiedot YTL:n sivuilta</vt:lpstr>
      <vt:lpstr>Pyydä apua valvojalta viittaamalla, jos</vt:lpstr>
      <vt:lpstr>PowerPoint-esitys</vt:lpstr>
      <vt:lpstr>Ohjeita ylppäreihin…</vt:lpstr>
      <vt:lpstr>Ohjeita ylppäreihin…</vt:lpstr>
      <vt:lpstr>Tulokset</vt:lpstr>
      <vt:lpstr> Ohje oikaisuvaatimuksen laatimiseen ylioppilastutkintolautakunnalle </vt:lpstr>
      <vt:lpstr>Oikaisuvaatimuksen tekeminen</vt:lpstr>
      <vt:lpstr>Opintojen päättäminen Rellussa</vt:lpstr>
      <vt:lpstr>Uusinnat</vt:lpstr>
      <vt:lpstr>Valmistuneen ilmoittautuminen YO-uusintaan</vt:lpstr>
      <vt:lpstr>Penkkarit  8.2.2024</vt:lpstr>
      <vt:lpstr>PENKKARIAJOJEN YLEINEN OHJEISTUS </vt:lpstr>
      <vt:lpstr>PowerPoint-esitys</vt:lpstr>
      <vt:lpstr>PowerPoint-esitys</vt:lpstr>
    </vt:vector>
  </TitlesOfParts>
  <Company>Tampere Opetus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Tervetuloa!</dc:title>
  <dc:creator>Nieminen Jaana</dc:creator>
  <cp:lastModifiedBy>Pesonen Marjaana</cp:lastModifiedBy>
  <cp:revision>91</cp:revision>
  <dcterms:created xsi:type="dcterms:W3CDTF">2020-10-06T07:31:59Z</dcterms:created>
  <dcterms:modified xsi:type="dcterms:W3CDTF">2024-01-24T08:36:24Z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0x0101004DEBD45DB62F064E8775276AD7337944</vt:lpwstr>
  </property>
</Properties>
</file>