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680" r:id="rId5"/>
    <p:sldMasterId id="2147483703" r:id="rId6"/>
    <p:sldMasterId id="2147483711" r:id="rId7"/>
  </p:sldMasterIdLst>
  <p:notesMasterIdLst>
    <p:notesMasterId r:id="rId17"/>
  </p:notesMasterIdLst>
  <p:handoutMasterIdLst>
    <p:handoutMasterId r:id="rId18"/>
  </p:handoutMasterIdLst>
  <p:sldIdLst>
    <p:sldId id="263" r:id="rId8"/>
    <p:sldId id="334" r:id="rId9"/>
    <p:sldId id="335" r:id="rId10"/>
    <p:sldId id="337" r:id="rId11"/>
    <p:sldId id="338" r:id="rId12"/>
    <p:sldId id="336" r:id="rId13"/>
    <p:sldId id="318" r:id="rId14"/>
    <p:sldId id="339" r:id="rId15"/>
    <p:sldId id="296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3963"/>
    <a:srgbClr val="00417D"/>
    <a:srgbClr val="A12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F657DB-2BA2-4657-BBFB-1E7D29501B6F}" v="65" dt="2023-11-03T16:55:38.296"/>
    <p1510:client id="{158E7E79-C477-4EB9-9DDA-2A15C4A32C15}" v="80" dt="2023-10-23T07:20:54.008"/>
    <p1510:client id="{73DA228F-A410-4DEE-84FE-7A85928C6137}" v="10" dt="2023-10-30T12:00:02.863"/>
    <p1510:client id="{5E8DE379-BA36-4CD3-B857-E1793D2A0D15}" v="31" dt="2023-10-25T08:12:45.897"/>
    <p1510:client id="{94B0FB24-47E5-46B0-A96E-5A9FBD802E8E}" v="52" dt="2023-10-25T08:18:02.081"/>
    <p1510:client id="{9A0086A6-6F3A-448A-86F1-84FF00B8F569}" v="10" dt="2023-10-23T07:29:23.6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33DAE404-DD2B-4DE5-B0CE-992ED5713C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C15FA0B-E055-434F-9E11-CCA88C7883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2137A-EBCB-49EC-9734-26FC45E32E86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88F5078-AF5B-496C-93A1-3CA8AC44E7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542F74D-8F19-4A29-8457-0C7AB1C560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CCB98-25CB-4FD0-B2B3-A73A24D4DE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55437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CCC1C-3D33-4DD6-9439-6415BA8504E7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9F7F8-48A1-4863-ABF0-01A9D479BF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22017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94B831-DB3A-C444-A46A-82F5B0D537F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EFCACD-B607-4D16-B386-125E3C8D27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6693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35436-5929-2E40-834E-F6CEBAD568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73039" y="1876516"/>
            <a:ext cx="7679255" cy="1068736"/>
          </a:xfrm>
          <a:solidFill>
            <a:schemeClr val="accent3"/>
          </a:solidFill>
          <a:effectLst/>
        </p:spPr>
        <p:txBody>
          <a:bodyPr wrap="none" lIns="360000" tIns="72000" rIns="360000" bIns="72000" anchor="ctr">
            <a:sp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fi-FI"/>
              <a:t>KANSISIVUN OTSIKKO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45E5D94-A1C7-924B-BDE8-CA503E955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42913" y="3053382"/>
            <a:ext cx="9539507" cy="976403"/>
          </a:xfrm>
          <a:solidFill>
            <a:schemeClr val="accent3"/>
          </a:solidFill>
          <a:effectLst/>
        </p:spPr>
        <p:txBody>
          <a:bodyPr wrap="none" lIns="360000" tIns="72000" rIns="360000" bIns="72000" anchor="ctr">
            <a:spAutoFit/>
          </a:bodyPr>
          <a:lstStyle>
            <a:lvl1pPr marL="0" indent="0">
              <a:buNone/>
              <a:defRPr sz="6000" b="1"/>
            </a:lvl1pPr>
          </a:lstStyle>
          <a:p>
            <a:r>
              <a:rPr lang="fi-FI"/>
              <a:t>CALIBRI BOLD 60, VERSAALI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24114FA-9876-9349-B8B5-3E39DB3B0E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8575" y="4304236"/>
            <a:ext cx="6688183" cy="100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Lisätietoa tähän </a:t>
            </a:r>
            <a:r>
              <a:rPr lang="fi-FI" err="1"/>
              <a:t>Calibri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26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41E846E-185C-F04A-9893-6A12CDEC9F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8116" y="5421310"/>
            <a:ext cx="4229100" cy="593725"/>
          </a:xfrm>
          <a:effectLst>
            <a:outerShdw blurRad="50800" dist="38100" dir="2700000" algn="tl" rotWithShape="0">
              <a:prstClr val="black">
                <a:alpha val="58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fi-FI"/>
              <a:t>Etunimi Sukunimi, Titteli, pvm</a:t>
            </a:r>
          </a:p>
        </p:txBody>
      </p:sp>
    </p:spTree>
    <p:extLst>
      <p:ext uri="{BB962C8B-B14F-4D97-AF65-F5344CB8AC3E}">
        <p14:creationId xmlns:p14="http://schemas.microsoft.com/office/powerpoint/2010/main" val="353914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EF2C59-5C5C-B64C-A942-709B8336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3744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7A8DE876-7802-F443-B27E-BF46C207122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780614"/>
            <a:ext cx="10525236" cy="611823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/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800100" indent="-342900" algn="l">
              <a:buClr>
                <a:schemeClr val="tx1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200150" indent="-285750" algn="l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6573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145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BAAD8882-CAED-0944-B454-3E362FFEA8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>
            <a:normAutofit/>
          </a:bodyPr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marL="20574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C35A80A9-F689-254A-9877-D83262B38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5FBC6-4151-4CA8-BE6B-575B08346364}" type="datetime1">
              <a:rPr lang="fi-FI" smtClean="0"/>
              <a:t>9.11.2023</a:t>
            </a:fld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5936F28-65A3-F746-805B-242219146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C51D31CB-0844-C34C-AC5D-61C763D3B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C599D6C2-7EB9-41C6-B0E2-0885AE33D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632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402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2837146"/>
            <a:ext cx="10525236" cy="2123934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61129-94EE-4151-92C2-CD14878B26F9}" type="datetime1">
              <a:rPr lang="fi-FI" smtClean="0"/>
              <a:t>9.11.2023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8AB178-A514-D340-AB2C-029E91471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7" name="Alatunnisteen paikkamerkki 1">
            <a:extLst>
              <a:ext uri="{FF2B5EF4-FFF2-40B4-BE49-F238E27FC236}">
                <a16:creationId xmlns:a16="http://schemas.microsoft.com/office/drawing/2014/main" id="{731D126B-5A40-411B-B642-6F8F323F8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828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ti +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EB1795-7E37-401E-B161-37AE45EF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300" y="869315"/>
            <a:ext cx="5517180" cy="173736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93D55FF-C447-4D7F-848A-B06FD2277D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2803525"/>
            <a:ext cx="5516563" cy="30178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58ADFD7B-648D-4C25-B7ED-1716805DE3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67400" cy="6121400"/>
          </a:xfrm>
          <a:prstGeom prst="round2Diag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9CEB80D-BE46-40F8-99C4-B568A701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F94A-CD5B-4619-9C0F-6E5C72EBC64C}" type="datetime1">
              <a:rPr lang="fi-FI" smtClean="0"/>
              <a:t>9.11.2023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9969B8-DA2E-4962-B8A8-9B53AC305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FA49757-D398-4B4D-B760-15786ACFF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7985CE74-02F0-4719-9C30-90FBA05BE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986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10501532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A977F-3D9E-4909-BED9-7FB7582D0DE9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9.11.2023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E06F1-2D77-A44E-97FA-F679B9CB76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6228325-6032-4F41-9E54-225E76F5E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8" name="Alatunnisteen paikkamerkki 1">
            <a:extLst>
              <a:ext uri="{FF2B5EF4-FFF2-40B4-BE49-F238E27FC236}">
                <a16:creationId xmlns:a16="http://schemas.microsoft.com/office/drawing/2014/main" id="{D3889267-8B30-4984-9E0A-88CF5483F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5653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0353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847D3A-71CB-9E4A-9D31-D3708B0A38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1880" y="1927274"/>
            <a:ext cx="10525570" cy="4163079"/>
          </a:xfrm>
          <a:effectLst/>
        </p:spPr>
        <p:txBody>
          <a:bodyPr/>
          <a:lstStyle>
            <a:lvl1pPr algn="l">
              <a:buClr>
                <a:schemeClr val="tx1"/>
              </a:buClr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 sz="1800"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algn="l">
              <a:buClr>
                <a:schemeClr val="tx1"/>
              </a:buClr>
              <a:defRPr sz="1600"/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52144-0838-4312-9860-E8F49EA42DD9}" type="datetime1">
              <a:rPr lang="fi-FI" smtClean="0"/>
              <a:t>9.11.2023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8AB178-A514-D340-AB2C-029E91471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7" name="Alatunnisteen paikkamerkki 1">
            <a:extLst>
              <a:ext uri="{FF2B5EF4-FFF2-40B4-BE49-F238E27FC236}">
                <a16:creationId xmlns:a16="http://schemas.microsoft.com/office/drawing/2014/main" id="{6C859A41-6745-478E-BF83-BF02C10F3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7241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EF2C59-5C5C-B64C-A942-709B8336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3744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7A8DE876-7802-F443-B27E-BF46C207122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780614"/>
            <a:ext cx="10525236" cy="611823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/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800100" indent="-342900" algn="l">
              <a:buClr>
                <a:schemeClr val="tx1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200150" indent="-285750" algn="l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6573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145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BAAD8882-CAED-0944-B454-3E362FFEA8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>
            <a:normAutofit/>
          </a:bodyPr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marL="20574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C35A80A9-F689-254A-9877-D83262B38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DCB79-4FD8-4507-A614-1BD41EE8C117}" type="datetime1">
              <a:rPr lang="fi-FI" smtClean="0"/>
              <a:t>9.11.2023</a:t>
            </a:fld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5936F28-65A3-F746-805B-242219146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C51D31CB-0844-C34C-AC5D-61C763D3B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63C01A44-7426-40AA-A7AA-900D0FFB5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1814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402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2837146"/>
            <a:ext cx="10525236" cy="2123934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0127F-1610-4C65-AD4A-AB7B5417E6F2}" type="datetime1">
              <a:rPr lang="fi-FI" smtClean="0"/>
              <a:t>9.11.2023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8AB178-A514-D340-AB2C-029E91471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7" name="Alatunnisteen paikkamerkki 1">
            <a:extLst>
              <a:ext uri="{FF2B5EF4-FFF2-40B4-BE49-F238E27FC236}">
                <a16:creationId xmlns:a16="http://schemas.microsoft.com/office/drawing/2014/main" id="{C7E4915C-8FEA-4AF9-BF5F-697E12189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5640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ti +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EB1795-7E37-401E-B161-37AE45EF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300" y="869315"/>
            <a:ext cx="5517180" cy="173736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93D55FF-C447-4D7F-848A-B06FD2277D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2803525"/>
            <a:ext cx="5516563" cy="30178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58ADFD7B-648D-4C25-B7ED-1716805DE3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67400" cy="6121400"/>
          </a:xfrm>
          <a:prstGeom prst="round2Diag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9CEB80D-BE46-40F8-99C4-B568A701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FB91-9B7E-4B44-98EB-1BCCB4E61003}" type="datetime1">
              <a:rPr lang="fi-FI" smtClean="0"/>
              <a:t>9.11.2023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9969B8-DA2E-4962-B8A8-9B53AC305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51C1884-D5C5-4E6D-8EE0-CB27AD410E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9EE3407-857B-4A94-9624-2A7B66711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317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10501532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D9320EA-10A2-4D80-97F4-B5438742DBB6}" type="datetime1">
              <a:rPr lang="fi-FI" smtClean="0"/>
              <a:t>9.11.2023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88D8BBB-D8B9-472B-BF13-8FEF001B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81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0353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847D3A-71CB-9E4A-9D31-D3708B0A38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1880" y="1927274"/>
            <a:ext cx="10525570" cy="4163079"/>
          </a:xfrm>
          <a:effectLst/>
        </p:spPr>
        <p:txBody>
          <a:bodyPr/>
          <a:lstStyle>
            <a:lvl1pPr algn="l">
              <a:buClr>
                <a:schemeClr val="tx1"/>
              </a:buClr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 sz="1800"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algn="l">
              <a:buClr>
                <a:schemeClr val="tx1"/>
              </a:buClr>
              <a:defRPr sz="1600"/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BC113-F77D-460D-93D0-13521233AE4E}" type="datetime1">
              <a:rPr lang="fi-FI" smtClean="0"/>
              <a:t>9.11.2023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DEC344F-66C6-4AB1-A5D0-028D84B065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8" name="Alatunnisteen paikkamerkki 6">
            <a:extLst>
              <a:ext uri="{FF2B5EF4-FFF2-40B4-BE49-F238E27FC236}">
                <a16:creationId xmlns:a16="http://schemas.microsoft.com/office/drawing/2014/main" id="{EF66A10E-4733-4BA7-8132-A2EB004F9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2131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818186"/>
            <a:ext cx="10525236" cy="640852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2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/>
          <a:lstStyle>
            <a:lvl1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AB1A52CF-0DED-2B41-9D9E-F377E3E3C87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>
            <a:normAutofit/>
          </a:bodyPr>
          <a:lstStyle>
            <a:lvl1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algn="l">
              <a:buClr>
                <a:schemeClr val="tx2"/>
              </a:buClr>
              <a:defRPr sz="2000">
                <a:solidFill>
                  <a:schemeClr val="tx2"/>
                </a:solidFill>
              </a:defRPr>
            </a:lvl2pPr>
            <a:lvl3pPr marL="1143000" indent="-228600" algn="l"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00200" indent="-22860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057400" indent="-22860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705208-28F5-4EBD-B30F-0F98C1621763}" type="datetime1">
              <a:rPr lang="fi-FI" smtClean="0"/>
              <a:t>9.11.2023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11" name="Alatunnisteen paikkamerkki 6">
            <a:extLst>
              <a:ext uri="{FF2B5EF4-FFF2-40B4-BE49-F238E27FC236}">
                <a16:creationId xmlns:a16="http://schemas.microsoft.com/office/drawing/2014/main" id="{A12F04CB-ECF6-4F64-AACC-9FB0DFBA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283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402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2837146"/>
            <a:ext cx="10525236" cy="2123934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78C21-47CD-4090-848B-CDE75E453B56}" type="datetime1">
              <a:rPr lang="fi-FI" smtClean="0"/>
              <a:t>9.11.2023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BD76F2B-45DB-4C94-97C2-D60CBF6353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8" name="Alatunnisteen paikkamerkki 6">
            <a:extLst>
              <a:ext uri="{FF2B5EF4-FFF2-40B4-BE49-F238E27FC236}">
                <a16:creationId xmlns:a16="http://schemas.microsoft.com/office/drawing/2014/main" id="{D1394ED2-75C7-4A59-AD2E-7D168B7A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245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+ aaltoikk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3F6D011-47EA-6E4D-A27B-95CB34C17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16"/>
          <a:stretch/>
        </p:blipFill>
        <p:spPr>
          <a:xfrm>
            <a:off x="8324186" y="2492791"/>
            <a:ext cx="3854416" cy="4588086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7478268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8752-59B4-476B-82AD-A40B94580204}" type="datetime1">
              <a:rPr lang="fi-FI" smtClean="0"/>
              <a:t>9.11.2023</a:t>
            </a:fld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581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ti +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EB1795-7E37-401E-B161-37AE45EF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300" y="869315"/>
            <a:ext cx="5517180" cy="173736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93D55FF-C447-4D7F-848A-B06FD2277D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2803525"/>
            <a:ext cx="5516563" cy="30178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58ADFD7B-648D-4C25-B7ED-1716805DE3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67400" cy="6121400"/>
          </a:xfrm>
          <a:prstGeom prst="round2Diag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9CEB80D-BE46-40F8-99C4-B568A701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A13F-D567-42F3-9A2E-CC4847359E9D}" type="datetime1">
              <a:rPr lang="fi-FI" smtClean="0"/>
              <a:t>9.11.2023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9969B8-DA2E-4962-B8A8-9B53AC305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DBA0311-57F4-475E-9D97-DE8E7A6EE5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9" name="Alatunnisteen paikkamerkki 6">
            <a:extLst>
              <a:ext uri="{FF2B5EF4-FFF2-40B4-BE49-F238E27FC236}">
                <a16:creationId xmlns:a16="http://schemas.microsoft.com/office/drawing/2014/main" id="{76104A99-28D5-40A7-A545-6C519912727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122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10501532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DEAAA-85EE-4BE0-96D2-98803BEE6ECA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9.11.2023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E06F1-2D77-A44E-97FA-F679B9CB76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6228325-6032-4F41-9E54-225E76F5E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8" name="Alatunnisteen paikkamerkki 1">
            <a:extLst>
              <a:ext uri="{FF2B5EF4-FFF2-40B4-BE49-F238E27FC236}">
                <a16:creationId xmlns:a16="http://schemas.microsoft.com/office/drawing/2014/main" id="{9EEAAD98-ACDF-4CEA-BB1F-A7470144A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926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0353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847D3A-71CB-9E4A-9D31-D3708B0A38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1880" y="1927274"/>
            <a:ext cx="10525570" cy="4163079"/>
          </a:xfrm>
          <a:effectLst/>
        </p:spPr>
        <p:txBody>
          <a:bodyPr/>
          <a:lstStyle>
            <a:lvl1pPr algn="l">
              <a:buClr>
                <a:schemeClr val="tx1"/>
              </a:buClr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 sz="1800"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algn="l">
              <a:buClr>
                <a:schemeClr val="tx1"/>
              </a:buClr>
              <a:defRPr sz="1600"/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1A449-591F-46B4-A051-723FB2E0C2F2}" type="datetime1">
              <a:rPr lang="fi-FI" smtClean="0"/>
              <a:t>9.11.2023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8AB178-A514-D340-AB2C-029E91471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7" name="Alatunnisteen paikkamerkki 1">
            <a:extLst>
              <a:ext uri="{FF2B5EF4-FFF2-40B4-BE49-F238E27FC236}">
                <a16:creationId xmlns:a16="http://schemas.microsoft.com/office/drawing/2014/main" id="{5F7AA0F4-8832-4C98-880F-32049A82B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994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84EEB84-A5B0-1748-81A0-4D57AA8C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2" y="799340"/>
            <a:ext cx="6581429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2125818B-1E20-E141-9491-35C8764033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708" y="136525"/>
            <a:ext cx="2484239" cy="955346"/>
          </a:xfrm>
          <a:prstGeom prst="rect">
            <a:avLst/>
          </a:prstGeom>
          <a:effectLst>
            <a:outerShdw blurRad="139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10593290-AA67-496D-B707-1DEA98C86F0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242781" y="6356350"/>
            <a:ext cx="1238935" cy="31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49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DF25A-8906-4EDD-BF38-36838DA0A270}" type="datetime1">
              <a:rPr lang="fi-FI" smtClean="0"/>
              <a:t>9.11.2023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7">
            <a:extLst>
              <a:ext uri="{FF2B5EF4-FFF2-40B4-BE49-F238E27FC236}">
                <a16:creationId xmlns:a16="http://schemas.microsoft.com/office/drawing/2014/main" id="{36EEFE7A-A019-8245-8B1B-79373550A02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242780" y="6353212"/>
            <a:ext cx="1231334" cy="311634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FEB5C75-9C88-46D4-947C-D7483FA5A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471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42" r:id="rId2"/>
    <p:sldLayoutId id="2147483733" r:id="rId3"/>
    <p:sldLayoutId id="2147483736" r:id="rId4"/>
    <p:sldLayoutId id="2147483748" r:id="rId5"/>
    <p:sldLayoutId id="2147483687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2C048-585D-44BA-8C2D-64983F0B70FA}" type="datetime1">
              <a:rPr lang="fi-FI" smtClean="0"/>
              <a:t>9.11.2023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4EB6745-5D38-414D-8F18-78AE802E20C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242781" y="6356350"/>
            <a:ext cx="1238935" cy="311634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82AD9C5-3DA3-4566-9BA7-6876F945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031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38" r:id="rId2"/>
    <p:sldLayoutId id="2147483737" r:id="rId3"/>
    <p:sldLayoutId id="2147483739" r:id="rId4"/>
    <p:sldLayoutId id="2147483706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D39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58578-BC5F-4B15-8F5D-0DD369EB3107}" type="datetime1">
              <a:rPr lang="fi-FI" smtClean="0"/>
              <a:t>9.11.2023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1B44897-2509-47CF-8B3C-182C95A8055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242781" y="6356350"/>
            <a:ext cx="1238935" cy="311634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9784348-D887-4F24-AD29-F32FB63D9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510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4" r:id="rId2"/>
    <p:sldLayoutId id="2147483743" r:id="rId3"/>
    <p:sldLayoutId id="2147483745" r:id="rId4"/>
    <p:sldLayoutId id="2147483714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tsikko 24">
            <a:extLst>
              <a:ext uri="{FF2B5EF4-FFF2-40B4-BE49-F238E27FC236}">
                <a16:creationId xmlns:a16="http://schemas.microsoft.com/office/drawing/2014/main" id="{E45867E5-D815-E54D-9870-95C593BAF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728" y="1876516"/>
            <a:ext cx="8757884" cy="1068736"/>
          </a:xfrm>
        </p:spPr>
        <p:txBody>
          <a:bodyPr/>
          <a:lstStyle/>
          <a:p>
            <a:r>
              <a:rPr lang="fi-FI"/>
              <a:t>Huoltajatilaisuus 25.10.   </a:t>
            </a:r>
          </a:p>
        </p:txBody>
      </p:sp>
      <p:sp>
        <p:nvSpPr>
          <p:cNvPr id="26" name="Alaotsikko 25">
            <a:extLst>
              <a:ext uri="{FF2B5EF4-FFF2-40B4-BE49-F238E27FC236}">
                <a16:creationId xmlns:a16="http://schemas.microsoft.com/office/drawing/2014/main" id="{F0933B86-0937-45AE-8746-1EE8A7108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147" y="4938083"/>
            <a:ext cx="6688183" cy="1003237"/>
          </a:xfrm>
        </p:spPr>
        <p:txBody>
          <a:bodyPr/>
          <a:lstStyle/>
          <a:p>
            <a:r>
              <a:rPr lang="fi-FI"/>
              <a:t>Varhaiskasvatus ja esiopetus</a:t>
            </a:r>
          </a:p>
          <a:p>
            <a:r>
              <a:rPr lang="fi-FI"/>
              <a:t>Perusopetus</a:t>
            </a:r>
          </a:p>
        </p:txBody>
      </p:sp>
      <p:sp>
        <p:nvSpPr>
          <p:cNvPr id="27" name="Tekstin paikkamerkki 26">
            <a:extLst>
              <a:ext uri="{FF2B5EF4-FFF2-40B4-BE49-F238E27FC236}">
                <a16:creationId xmlns:a16="http://schemas.microsoft.com/office/drawing/2014/main" id="{CF7003CC-F634-4E4B-959E-75039F3EF7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4543" y="3277327"/>
            <a:ext cx="10373968" cy="1270843"/>
          </a:xfrm>
        </p:spPr>
        <p:txBody>
          <a:bodyPr/>
          <a:lstStyle/>
          <a:p>
            <a:r>
              <a:rPr lang="fi-FI" sz="3600"/>
              <a:t>Koulupolkumuutokset Kämmenniemen, Sammon, </a:t>
            </a:r>
            <a:endParaRPr lang="fi-FI"/>
          </a:p>
          <a:p>
            <a:r>
              <a:rPr lang="fi-FI" sz="3600" err="1"/>
              <a:t>Lamminrahkan</a:t>
            </a:r>
            <a:r>
              <a:rPr lang="fi-FI" sz="3600"/>
              <a:t> ja Takahuhdin koulupoluilla</a:t>
            </a:r>
            <a:endParaRPr lang="fi-FI">
              <a:cs typeface="Calibri"/>
            </a:endParaRPr>
          </a:p>
        </p:txBody>
      </p:sp>
      <p:sp>
        <p:nvSpPr>
          <p:cNvPr id="6" name="Tekstiruutu 24"/>
          <p:cNvSpPr txBox="1">
            <a:spLocks noChangeArrowheads="1"/>
          </p:cNvSpPr>
          <p:nvPr/>
        </p:nvSpPr>
        <p:spPr bwMode="auto">
          <a:xfrm>
            <a:off x="9795606" y="6374456"/>
            <a:ext cx="246094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 algn="ctr" eaLnBrk="0" hangingPunct="0">
              <a:spcBef>
                <a:spcPts val="5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algn="ctr" eaLnBrk="0" hangingPunct="0"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 algn="ctr" eaLnBrk="0" hangingPunct="0">
              <a:spcBef>
                <a:spcPts val="500"/>
              </a:spcBef>
              <a:buClr>
                <a:schemeClr val="tx2"/>
              </a:buClr>
              <a:buFont typeface="Helvetica" panose="020B0604020202020204" pitchFamily="34" charset="0"/>
              <a:buChar char="−"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 algn="ctr" eaLnBrk="0" hangingPunct="0"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i-FI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Kuva: Visit Tampere / Laura Vanzo</a:t>
            </a:r>
            <a:r>
              <a:rPr kumimoji="0" lang="fi-FI" altLang="fi-FI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7" name="Kuva 6" descr="Kuvassa Tammerkosken rannalla vanhat tiilirakennukset iltavalaistuksessa.">
            <a:extLst>
              <a:ext uri="{FF2B5EF4-FFF2-40B4-BE49-F238E27FC236}">
                <a16:creationId xmlns:a16="http://schemas.microsoft.com/office/drawing/2014/main" id="{6E445E40-9940-42F2-92FB-78968B593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520" y="449608"/>
            <a:ext cx="1493649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4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E3FDC8-5A4D-40B0-B854-9C66348E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Taustatietoja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C58E52-82F6-413A-A2C1-1805B6DA9EF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3975" y="1927274"/>
            <a:ext cx="10513475" cy="43082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800"/>
              <a:t>Palveluverkkosuunnitelma 2018</a:t>
            </a:r>
            <a:endParaRPr lang="fi-FI" sz="2800">
              <a:cs typeface="Calibri"/>
            </a:endParaRPr>
          </a:p>
          <a:p>
            <a:pPr lvl="1"/>
            <a:r>
              <a:rPr lang="fi-FI" sz="2400"/>
              <a:t>Toteutetaan Ojalan pienten lasten yksikkö (esiopetus ja varhaiskasvatus sekä vuosiluokat 1-2). Valmistumassa elokuussa 2024.</a:t>
            </a:r>
            <a:endParaRPr lang="fi-FI" sz="2400">
              <a:cs typeface="Calibri"/>
            </a:endParaRPr>
          </a:p>
          <a:p>
            <a:r>
              <a:rPr lang="fi-FI" sz="2800"/>
              <a:t>Takahuhdin koulupolun oppilasmäärän kasvu</a:t>
            </a:r>
            <a:endParaRPr lang="fi-FI" sz="2800">
              <a:cs typeface="Calibri"/>
            </a:endParaRPr>
          </a:p>
          <a:p>
            <a:r>
              <a:rPr lang="fi-FI" sz="2800"/>
              <a:t>Oppilaaksioton  koulupolkurajoja päivitetään alueiden kasvun ja rakentamisen myötä </a:t>
            </a:r>
            <a:endParaRPr lang="fi-FI" sz="2800">
              <a:cs typeface="Calibri"/>
            </a:endParaRPr>
          </a:p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17BA0D9-14E8-49FF-BE2E-FB57F342A0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D4BC113-F77D-460D-93D0-13521233AE4E}" type="datetime1">
              <a:rPr lang="fi-FI" smtClean="0"/>
              <a:t>9.11.2023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3427C3B-4AB8-4597-AA53-A0B05E8DD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540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31BF80-3317-45E4-8CF6-BA002C622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82" y="405162"/>
            <a:ext cx="10515600" cy="1060926"/>
          </a:xfrm>
        </p:spPr>
        <p:txBody>
          <a:bodyPr>
            <a:noAutofit/>
          </a:bodyPr>
          <a:lstStyle/>
          <a:p>
            <a:pPr algn="l"/>
            <a:r>
              <a:rPr lang="fi-FI" sz="3600"/>
              <a:t>Palveluverkon suunnittelua ohjanneet periaatteet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08FA8A-121A-4A73-B354-E8EF504684A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4982" y="1106307"/>
            <a:ext cx="11519352" cy="535900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fi-FI"/>
              <a:t>Palvelujen hyvä saavutettavuus</a:t>
            </a:r>
            <a:endParaRPr lang="fi-FI">
              <a:cs typeface="Calibri"/>
            </a:endParaRPr>
          </a:p>
          <a:p>
            <a:pPr lvl="1"/>
            <a:r>
              <a:rPr lang="fi-FI"/>
              <a:t>pienempien lasten (varhaiskasvatus sekä esi- ja alkuopetus) palvelut pyritään tarjoamaan lähipalveluna </a:t>
            </a:r>
          </a:p>
          <a:p>
            <a:pPr lvl="1"/>
            <a:r>
              <a:rPr lang="fi-FI"/>
              <a:t>hyvä saavutettavuus kävely- ja pyörätietä pitkin </a:t>
            </a:r>
          </a:p>
          <a:p>
            <a:pPr lvl="1"/>
            <a:r>
              <a:rPr lang="fi-FI"/>
              <a:t>uudet kohteet suunnitellaan hyvien julkisten kulkureittien varrelle tai läheisyyteen</a:t>
            </a:r>
          </a:p>
          <a:p>
            <a:pPr marL="0" indent="0">
              <a:buNone/>
            </a:pPr>
            <a:r>
              <a:rPr lang="fi-FI">
                <a:ea typeface="+mn-lt"/>
                <a:cs typeface="+mn-lt"/>
              </a:rPr>
              <a:t>2. Alueellinen tasavertaisuus </a:t>
            </a:r>
          </a:p>
          <a:p>
            <a:pPr marL="800100" lvl="1" indent="-342900"/>
            <a:r>
              <a:rPr lang="fi-FI">
                <a:ea typeface="+mn-lt"/>
                <a:cs typeface="+mn-lt"/>
              </a:rPr>
              <a:t>varhaiskasvatuksen ja perusopetuksen palveluverkko on tasavertainen eri puolilla kaupunkia</a:t>
            </a:r>
          </a:p>
          <a:p>
            <a:pPr marL="800100" lvl="1" indent="-342900"/>
            <a:r>
              <a:rPr lang="fi-FI">
                <a:ea typeface="+mn-lt"/>
                <a:cs typeface="+mn-lt"/>
              </a:rPr>
              <a:t>lukiot ovat keskitettyä palveluja ja niihin on vapaa hakeutumisoikeus</a:t>
            </a:r>
          </a:p>
          <a:p>
            <a:pPr marL="800100" lvl="1" indent="-342900"/>
            <a:r>
              <a:rPr lang="fi-FI">
                <a:ea typeface="+mn-lt"/>
                <a:cs typeface="+mn-lt"/>
              </a:rPr>
              <a:t>palveluverkkoa ei voi suunnitella yksittäisten kohteiden kautta, vaan laajempina alueellisina kokonaisuuksina</a:t>
            </a:r>
          </a:p>
          <a:p>
            <a:pPr marL="0" indent="0">
              <a:buNone/>
            </a:pPr>
            <a:r>
              <a:rPr lang="fi-FI">
                <a:ea typeface="+mn-lt"/>
                <a:cs typeface="+mn-lt"/>
              </a:rPr>
              <a:t>3. Muuttuva väestömäärä ja palvelutarpeessa tapahtuvat muutokset</a:t>
            </a:r>
          </a:p>
          <a:p>
            <a:pPr marL="800100" lvl="1" indent="-342900"/>
            <a:r>
              <a:rPr lang="fi-FI">
                <a:ea typeface="+mn-lt"/>
                <a:cs typeface="+mn-lt"/>
              </a:rPr>
              <a:t>tilojen monikäyttöisyys/muuntojoustavuus mahdollistaa nopean reagoimisen muuttuviin tarpeisiin</a:t>
            </a:r>
          </a:p>
          <a:p>
            <a:pPr marL="0" indent="0">
              <a:buNone/>
            </a:pPr>
            <a:r>
              <a:rPr lang="fi-FI"/>
              <a:t>4. Kustannustehokas ja joustava palveluverkko </a:t>
            </a:r>
          </a:p>
          <a:p>
            <a:pPr lvl="1"/>
            <a:r>
              <a:rPr lang="fi-FI"/>
              <a:t>suuremmat yksikkökoot sekä eri palveluiden keskittäminen samaan yksikköön. Tavoiteltavat yksikkökoot (uudet rakennukset): - päiväkodit </a:t>
            </a:r>
            <a:r>
              <a:rPr lang="fi-FI" err="1"/>
              <a:t>väh</a:t>
            </a:r>
            <a:r>
              <a:rPr lang="fi-FI"/>
              <a:t>. 160 lasta - pienten lasten yksiköt </a:t>
            </a:r>
            <a:r>
              <a:rPr lang="fi-FI" err="1"/>
              <a:t>väh</a:t>
            </a:r>
            <a:r>
              <a:rPr lang="fi-FI"/>
              <a:t>. 200 lasta - yhtenäiskoulut </a:t>
            </a:r>
            <a:r>
              <a:rPr lang="fi-FI" err="1"/>
              <a:t>väh</a:t>
            </a:r>
            <a:r>
              <a:rPr lang="fi-FI"/>
              <a:t>. 1000 oppilasta ja - lukiot 600–850 opiskelijaa</a:t>
            </a:r>
          </a:p>
          <a:p>
            <a:pPr lvl="1"/>
            <a:r>
              <a:rPr lang="fi-FI"/>
              <a:t>kannattava talouden ja toiminnan näkökulmasta</a:t>
            </a:r>
          </a:p>
          <a:p>
            <a:pPr lvl="1"/>
            <a:r>
              <a:rPr lang="fi-FI"/>
              <a:t>luovutaan pienistä ja huonokuntoisista yksiköistä - koulun vähimmäiskoko 150 oppilasta ja päiväkodin 80 lasta</a:t>
            </a:r>
          </a:p>
          <a:p>
            <a:pPr lvl="1"/>
            <a:r>
              <a:rPr lang="fi-FI"/>
              <a:t>yksiköiden määrä vähenee hallitusti, mutta oppimisympäristöjen laatu paranee uusien isompien yksiköiden myötä - koulurakentamisessa lähtökohtana yhtenäiskoulut (0–9 </a:t>
            </a:r>
            <a:r>
              <a:rPr lang="fi-FI" err="1"/>
              <a:t>lk</a:t>
            </a:r>
            <a:r>
              <a:rPr lang="fi-FI"/>
              <a:t>) ja täydentävänä pienten lasten yksiköt (0–2 </a:t>
            </a:r>
            <a:r>
              <a:rPr lang="fi-FI" err="1"/>
              <a:t>lk</a:t>
            </a:r>
            <a:r>
              <a:rPr lang="fi-FI"/>
              <a:t> + päiväkoti)</a:t>
            </a:r>
            <a:endParaRPr lang="fi-FI">
              <a:ea typeface="Calibri"/>
              <a:cs typeface="Calibri"/>
            </a:endParaRPr>
          </a:p>
          <a:p>
            <a:pPr marL="0" indent="0">
              <a:buNone/>
            </a:pPr>
            <a:endParaRPr lang="fi-FI">
              <a:ea typeface="+mn-lt"/>
              <a:cs typeface="+mn-lt"/>
            </a:endParaRPr>
          </a:p>
          <a:p>
            <a:pPr marL="0" indent="0">
              <a:buNone/>
            </a:pPr>
            <a:endParaRPr lang="fi-FI">
              <a:ea typeface="Calibri"/>
              <a:cs typeface="Calibri"/>
            </a:endParaRPr>
          </a:p>
          <a:p>
            <a:pPr marL="0" indent="0">
              <a:buNone/>
            </a:pP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72EED00-53B6-4D50-9654-0076B7C935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D4BC113-F77D-460D-93D0-13521233AE4E}" type="datetime1">
              <a:rPr lang="fi-FI" smtClean="0"/>
              <a:t>9.11.2023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0524284-5D22-47B0-B6EE-C27CC2589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3</a:t>
            </a:fld>
            <a:endParaRPr lang="fi-FI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7B86DEB5-C995-C688-A890-58591DE779E8}"/>
              </a:ext>
            </a:extLst>
          </p:cNvPr>
          <p:cNvSpPr txBox="1">
            <a:spLocks/>
          </p:cNvSpPr>
          <p:nvPr/>
        </p:nvSpPr>
        <p:spPr>
          <a:xfrm>
            <a:off x="11249639" y="1362469"/>
            <a:ext cx="2865053" cy="5165668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>
              <a:ea typeface="Calibri"/>
              <a:cs typeface="Calibri"/>
            </a:endParaRP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FD72B33D-139B-C4D4-525B-63856A7EEC07}"/>
              </a:ext>
            </a:extLst>
          </p:cNvPr>
          <p:cNvSpPr txBox="1">
            <a:spLocks/>
          </p:cNvSpPr>
          <p:nvPr/>
        </p:nvSpPr>
        <p:spPr>
          <a:xfrm>
            <a:off x="7738494" y="1446627"/>
            <a:ext cx="4399049" cy="4611178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>
              <a:ea typeface="Calibri"/>
              <a:cs typeface="Calibri"/>
            </a:endParaRP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8BE18BEE-7B84-433D-BE69-366057E67E4F}"/>
              </a:ext>
            </a:extLst>
          </p:cNvPr>
          <p:cNvSpPr txBox="1">
            <a:spLocks/>
          </p:cNvSpPr>
          <p:nvPr/>
        </p:nvSpPr>
        <p:spPr>
          <a:xfrm>
            <a:off x="8230864" y="977704"/>
            <a:ext cx="4399049" cy="4611178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692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9CEBE8-0EA4-4FCC-8E86-A6218EC97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Suunnitellut muutokset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0E7439-5C84-4468-9A2C-2092F93332A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Kaupunkiin muodostuu uusi </a:t>
            </a:r>
            <a:r>
              <a:rPr lang="fi-FI" b="1" err="1"/>
              <a:t>Lamminrahkan</a:t>
            </a:r>
            <a:r>
              <a:rPr lang="fi-FI" b="1"/>
              <a:t> koulupolku</a:t>
            </a:r>
            <a:r>
              <a:rPr lang="fi-FI"/>
              <a:t>. Ojalan pienten lasten yksiköstä ohjaudutaan kolmannelle vuosiluokalle </a:t>
            </a:r>
            <a:r>
              <a:rPr lang="fi-FI" err="1"/>
              <a:t>Lamminrahkan</a:t>
            </a:r>
            <a:r>
              <a:rPr lang="fi-FI"/>
              <a:t> koulukeskukseen. Opetuksenjärjestäjänä siellä toimii Kangasalan kunta.</a:t>
            </a:r>
          </a:p>
          <a:p>
            <a:r>
              <a:rPr lang="fi-FI" b="1"/>
              <a:t>Atalan koulu </a:t>
            </a:r>
            <a:r>
              <a:rPr lang="fi-FI"/>
              <a:t>on jatkossa osa Sammon koulupolkua=oppilaat siirtyvät seitsemännelle vuosiluokalle Sammon kouluun</a:t>
            </a:r>
          </a:p>
          <a:p>
            <a:r>
              <a:rPr lang="fi-FI"/>
              <a:t>Kämmenniemen, Takahuhdin ja Sammon koulupolkujen rajoja päivitetään </a:t>
            </a:r>
            <a:endParaRPr lang="fi-FI">
              <a:cs typeface="Calibri"/>
            </a:endParaRPr>
          </a:p>
          <a:p>
            <a:pPr marL="0" indent="0">
              <a:buNone/>
            </a:pPr>
            <a:endParaRPr lang="fi-FI"/>
          </a:p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22659D9-512C-4EC1-BCE2-FC6B56B90F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D4BC113-F77D-460D-93D0-13521233AE4E}" type="datetime1">
              <a:rPr lang="fi-FI" smtClean="0"/>
              <a:t>9.11.2023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B36FC85-FB9A-47B9-92CF-C56A2F248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822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27BBC5-EFD7-4D17-9AFF-FEA4DA162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104821"/>
            <a:ext cx="10515600" cy="1060926"/>
          </a:xfrm>
        </p:spPr>
        <p:txBody>
          <a:bodyPr>
            <a:normAutofit/>
          </a:bodyPr>
          <a:lstStyle/>
          <a:p>
            <a:r>
              <a:rPr lang="fi-FI" sz="4000"/>
              <a:t>Uudet koulupolkurajat </a:t>
            </a:r>
            <a:br>
              <a:rPr lang="fi-FI" sz="4000"/>
            </a:br>
            <a:r>
              <a:rPr lang="fi-FI" sz="2000"/>
              <a:t>(päivitetty tilaisuuden jälkeen keskustelun ja palautteen perusteella)</a:t>
            </a:r>
            <a:endParaRPr lang="fi-FI" sz="2000">
              <a:ea typeface="Calibri"/>
              <a:cs typeface="Calibri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91C35E-B5C0-4179-A7D4-8B2A5FA34E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D4BC113-F77D-460D-93D0-13521233AE4E}" type="datetime1">
              <a:rPr lang="fi-FI" smtClean="0"/>
              <a:t>9.11.2023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AD3E084-2AAC-4B17-A062-6434B5A0A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5</a:t>
            </a:fld>
            <a:endParaRPr lang="fi-FI"/>
          </a:p>
        </p:txBody>
      </p:sp>
      <p:pic>
        <p:nvPicPr>
          <p:cNvPr id="8" name="Sisällön paikkamerkki 7" descr="Kuva, joka sisältää kohteen kartta, atlas, teksti&#10;&#10;Kuvaus luotu automaattisesti">
            <a:extLst>
              <a:ext uri="{FF2B5EF4-FFF2-40B4-BE49-F238E27FC236}">
                <a16:creationId xmlns:a16="http://schemas.microsoft.com/office/drawing/2014/main" id="{6F9F53D8-70C9-F6C2-D8DF-8BEFDFFCB076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1565844" y="1009547"/>
            <a:ext cx="9066368" cy="5703711"/>
          </a:xfrm>
        </p:spPr>
      </p:pic>
    </p:spTree>
    <p:extLst>
      <p:ext uri="{BB962C8B-B14F-4D97-AF65-F5344CB8AC3E}">
        <p14:creationId xmlns:p14="http://schemas.microsoft.com/office/powerpoint/2010/main" val="83011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A3CC26-93D1-4D67-A953-4A60DC721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Lapsivaikutusten arviointi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AEDE87-620E-4F38-97E8-64FCFDA1B8F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/>
              <a:t>= Lapsiin ja nuoriin vaikuttavien päätösten vaikutusten arviointia.</a:t>
            </a:r>
          </a:p>
          <a:p>
            <a:r>
              <a:rPr lang="fi-FI"/>
              <a:t>Lapsivaikutusten arvioinnilla pyritään tuomaan esiin päätöksen vaikutukset lapsiin ja nuoriin </a:t>
            </a:r>
          </a:p>
          <a:p>
            <a:r>
              <a:rPr lang="fi-FI"/>
              <a:t>Lisää päätöksenteon läpinäkyvyyttä, lasten osallisuutta ja edistää lapsen oikeuksien toteutumista </a:t>
            </a:r>
          </a:p>
          <a:p>
            <a:r>
              <a:rPr lang="fi-FI"/>
              <a:t>Tavoitteena on selvittää, mikä päätösvaihtoehdoista on lapsen edun kannalta parhain ja tunnistaa jo varhaisessa vaiheessa mahdollisia päätöksestä aiheutuvia kielteisiä vaikutuksia lapsiin ja heidän perheisiinsä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F436FC-F874-4D7F-A0EB-989C7B66E5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D4BC113-F77D-460D-93D0-13521233AE4E}" type="datetime1">
              <a:rPr lang="fi-FI" smtClean="0"/>
              <a:t>9.11.2023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2A385DE-8FB1-4120-8B3C-F84A7C95E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353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1D31449-1C2F-4B14-9CBA-446808CB2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CC265-7263-4E13-BEDA-3DE550EC149D}" type="datetime1">
              <a:rPr lang="fi-FI" smtClean="0"/>
              <a:t>9.11.2023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198FC02-7471-4809-B703-85C6A399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08398FA-12ED-4C43-B1C9-96ACDD98C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996" y="136525"/>
            <a:ext cx="8584436" cy="656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0FA24C-C5FF-2CE3-E9A5-A2713055C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"/>
              </a:rPr>
              <a:t>Päätöksenteko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373B444-5A82-1F9E-524C-63DEC87B83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cs typeface="Calibri"/>
              </a:rPr>
              <a:t>Kasvatus- ja opetuslautakunta päättää oppilaaksioton periaatteista ja koulupolkurajoista kokouksessaan </a:t>
            </a:r>
            <a:r>
              <a:rPr lang="fi-FI">
                <a:solidFill>
                  <a:srgbClr val="28549A"/>
                </a:solidFill>
                <a:latin typeface="Calibri"/>
                <a:ea typeface="Calibri"/>
                <a:cs typeface="Calibri"/>
              </a:rPr>
              <a:t>tiistaina 14.11.2023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23C264-4997-912B-161A-0BBC9A08E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8752-59B4-476B-82AD-A40B94580204}" type="datetime1">
              <a:rPr lang="fi-FI" smtClean="0"/>
              <a:t>9.11.2023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990BD5-4B05-4B1D-79A4-65890BABC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>
                <a:ea typeface="Calibri"/>
                <a:cs typeface="Calibri"/>
              </a:rPr>
              <a:t>Sipa</a:t>
            </a:r>
            <a:endParaRPr lang="fi-FI" err="1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97C0D7-7502-AF78-BC0E-55CD106F2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886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39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2A462B-8B5B-4EDB-9C0B-F4D29765A9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6600"/>
              <a:t>Kiitos!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EA4D9F1-EE8A-427C-8370-EE62D40DC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54EB-B97B-4414-BC26-F1FED84900C0}" type="datetime1">
              <a:rPr lang="fi-FI" smtClean="0"/>
              <a:t>9.11.2023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1631B72-A213-4645-85D4-9269C65F8D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9</a:t>
            </a:fld>
            <a:endParaRPr lang="fi-FI"/>
          </a:p>
        </p:txBody>
      </p:sp>
      <p:pic>
        <p:nvPicPr>
          <p:cNvPr id="10" name="Kuvan paikkamerkki 9" descr="Kuvassa poika seisoo käsi tytön hartioilla kukkaseppele päässään ja katsoo esiintymislavan suuntaan. Edessä näkyy yleisön päälakia ja lavan kirkkaita valospotteja.">
            <a:extLst>
              <a:ext uri="{FF2B5EF4-FFF2-40B4-BE49-F238E27FC236}">
                <a16:creationId xmlns:a16="http://schemas.microsoft.com/office/drawing/2014/main" id="{A20052D0-5C95-437D-9EA0-A19B0B77F0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8" r="23018"/>
          <a:stretch>
            <a:fillRect/>
          </a:stretch>
        </p:blipFill>
        <p:spPr/>
      </p:pic>
      <p:sp>
        <p:nvSpPr>
          <p:cNvPr id="11" name="Tekstiruutu 24">
            <a:extLst>
              <a:ext uri="{FF2B5EF4-FFF2-40B4-BE49-F238E27FC236}">
                <a16:creationId xmlns:a16="http://schemas.microsoft.com/office/drawing/2014/main" id="{D80821C5-0113-4A42-A3B6-6C1071E1F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33" y="5638800"/>
            <a:ext cx="246094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 algn="ctr" eaLnBrk="0" hangingPunct="0">
              <a:spcBef>
                <a:spcPts val="5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algn="ctr" eaLnBrk="0" hangingPunct="0"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 algn="ctr" eaLnBrk="0" hangingPunct="0">
              <a:spcBef>
                <a:spcPts val="500"/>
              </a:spcBef>
              <a:buClr>
                <a:schemeClr val="tx2"/>
              </a:buClr>
              <a:buFont typeface="Helvetica" panose="020B0604020202020204" pitchFamily="34" charset="0"/>
              <a:buChar char="−"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 algn="ctr" eaLnBrk="0" hangingPunct="0"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i-FI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Kuva: Visit Tampere / Laura Vanzo</a:t>
            </a:r>
            <a:r>
              <a:rPr kumimoji="0" lang="fi-FI" altLang="fi-FI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572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Tampere.Finland_kansi">
  <a:themeElements>
    <a:clrScheme name="Mukautettu 1">
      <a:dk1>
        <a:srgbClr val="212121"/>
      </a:dk1>
      <a:lt1>
        <a:srgbClr val="FFFFFF"/>
      </a:lt1>
      <a:dk2>
        <a:srgbClr val="29549A"/>
      </a:dk2>
      <a:lt2>
        <a:srgbClr val="E5EEF8"/>
      </a:lt2>
      <a:accent1>
        <a:srgbClr val="39A7D7"/>
      </a:accent1>
      <a:accent2>
        <a:srgbClr val="EB5E58"/>
      </a:accent2>
      <a:accent3>
        <a:srgbClr val="CB4A6C"/>
      </a:accent3>
      <a:accent4>
        <a:srgbClr val="F4D240"/>
      </a:accent4>
      <a:accent5>
        <a:srgbClr val="91C9EA"/>
      </a:accent5>
      <a:accent6>
        <a:srgbClr val="ABC872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6E7DD48-4826-48ED-B52D-50C5DC0647B9}" vid="{46282C59-6751-46E1-B271-A771B9786878}"/>
    </a:ext>
  </a:extLst>
</a:theme>
</file>

<file path=ppt/theme/theme2.xml><?xml version="1.0" encoding="utf-8"?>
<a:theme xmlns:a="http://schemas.openxmlformats.org/drawingml/2006/main" name="Tampere.Finland_Valkoinen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6E7DD48-4826-48ED-B52D-50C5DC0647B9}" vid="{6878BEF8-5066-41F6-8A09-34192891B4B1}"/>
    </a:ext>
  </a:extLst>
</a:theme>
</file>

<file path=ppt/theme/theme3.xml><?xml version="1.0" encoding="utf-8"?>
<a:theme xmlns:a="http://schemas.openxmlformats.org/drawingml/2006/main" name="Tampere.Finland_Sininen">
  <a:themeElements>
    <a:clrScheme name="Mukautettu 4">
      <a:dk1>
        <a:srgbClr val="212121"/>
      </a:dk1>
      <a:lt1>
        <a:srgbClr val="FFFFFF"/>
      </a:lt1>
      <a:dk2>
        <a:srgbClr val="00417D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6E7DD48-4826-48ED-B52D-50C5DC0647B9}" vid="{B7AF3942-B02E-42CA-9C22-2FE3CD8C3AE8}"/>
    </a:ext>
  </a:extLst>
</a:theme>
</file>

<file path=ppt/theme/theme4.xml><?xml version="1.0" encoding="utf-8"?>
<a:theme xmlns:a="http://schemas.openxmlformats.org/drawingml/2006/main" name="Tampere.Finland_Marjanpunainen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6E7DD48-4826-48ED-B52D-50C5DC0647B9}" vid="{6EE71251-B434-4746-AEC2-E670A3BBBAF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89a839-ae5a-4f56-816b-8d6fa3b8dd93">
      <Terms xmlns="http://schemas.microsoft.com/office/infopath/2007/PartnerControls"/>
    </lcf76f155ced4ddcb4097134ff3c332f>
    <TaxCatchAll xmlns="ca973357-0cbd-4228-8028-2a9961c038d6" xsi:nil="true"/>
    <SharedWithUsers xmlns="ca973357-0cbd-4228-8028-2a9961c038d6">
      <UserInfo>
        <DisplayName>Mäntyniemi Liisa</DisplayName>
        <AccountId>55</AccountId>
        <AccountType/>
      </UserInfo>
      <UserInfo>
        <DisplayName>Kuusisto Tero</DisplayName>
        <AccountId>61</AccountId>
        <AccountType/>
      </UserInfo>
      <UserInfo>
        <DisplayName>Nykänen Sami</DisplayName>
        <AccountId>62</AccountId>
        <AccountType/>
      </UserInfo>
      <UserInfo>
        <DisplayName>Tervonen Maaret</DisplayName>
        <AccountId>63</AccountId>
        <AccountType/>
      </UserInfo>
      <UserInfo>
        <DisplayName>Rautanen Heli</DisplayName>
        <AccountId>45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CF56AF6247E8740A0684CE6A7764C39" ma:contentTypeVersion="11" ma:contentTypeDescription="Luo uusi asiakirja." ma:contentTypeScope="" ma:versionID="a990d398db1705c5bb1e58480aa6371e">
  <xsd:schema xmlns:xsd="http://www.w3.org/2001/XMLSchema" xmlns:xs="http://www.w3.org/2001/XMLSchema" xmlns:p="http://schemas.microsoft.com/office/2006/metadata/properties" xmlns:ns2="ea89a839-ae5a-4f56-816b-8d6fa3b8dd93" xmlns:ns3="ca973357-0cbd-4228-8028-2a9961c038d6" targetNamespace="http://schemas.microsoft.com/office/2006/metadata/properties" ma:root="true" ma:fieldsID="0122adc77653c9bbdf1ebaf98568ba0c" ns2:_="" ns3:_="">
    <xsd:import namespace="ea89a839-ae5a-4f56-816b-8d6fa3b8dd93"/>
    <xsd:import namespace="ca973357-0cbd-4228-8028-2a9961c038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89a839-ae5a-4f56-816b-8d6fa3b8dd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Kuvien tunnisteet" ma:readOnly="false" ma:fieldId="{5cf76f15-5ced-4ddc-b409-7134ff3c332f}" ma:taxonomyMulti="true" ma:sspId="ca21971b-e04b-4e31-9f45-cf2f6b61fc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973357-0cbd-4228-8028-2a9961c038d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a27c5ef9-0fbf-462d-af79-b556e1fadc36}" ma:internalName="TaxCatchAll" ma:showField="CatchAllData" ma:web="ca973357-0cbd-4228-8028-2a9961c038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30230D-0052-4837-812B-A185EC734801}">
  <ds:schemaRefs>
    <ds:schemaRef ds:uri="ea89a839-ae5a-4f56-816b-8d6fa3b8dd93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ca973357-0cbd-4228-8028-2a9961c038d6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6E281D1-7402-4D60-934B-6FC5E24370E9}">
  <ds:schemaRefs>
    <ds:schemaRef ds:uri="ca973357-0cbd-4228-8028-2a9961c038d6"/>
    <ds:schemaRef ds:uri="ea89a839-ae5a-4f56-816b-8d6fa3b8dd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7700FB0-6680-4783-B708-5DFD6824F3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Tampere perusvalikoima saavutettavia pohjia</Template>
  <TotalTime>0</TotalTime>
  <Words>407</Words>
  <Application>Microsoft Office PowerPoint</Application>
  <PresentationFormat>Laajakuva</PresentationFormat>
  <Paragraphs>60</Paragraphs>
  <Slides>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9</vt:i4>
      </vt:variant>
    </vt:vector>
  </HeadingPairs>
  <TitlesOfParts>
    <vt:vector size="18" baseType="lpstr">
      <vt:lpstr>Arial</vt:lpstr>
      <vt:lpstr>Calibri</vt:lpstr>
      <vt:lpstr>Courier New</vt:lpstr>
      <vt:lpstr>Helvetica</vt:lpstr>
      <vt:lpstr>Wingdings</vt:lpstr>
      <vt:lpstr>Tampere.Finland_kansi</vt:lpstr>
      <vt:lpstr>Tampere.Finland_Valkoinen</vt:lpstr>
      <vt:lpstr>Tampere.Finland_Sininen</vt:lpstr>
      <vt:lpstr>Tampere.Finland_Marjanpunainen</vt:lpstr>
      <vt:lpstr>Huoltajatilaisuus 25.10.   </vt:lpstr>
      <vt:lpstr>Taustatietoja</vt:lpstr>
      <vt:lpstr>Palveluverkon suunnittelua ohjanneet periaatteet</vt:lpstr>
      <vt:lpstr>Suunnitellut muutokset</vt:lpstr>
      <vt:lpstr>Uudet koulupolkurajat  (päivitetty tilaisuuden jälkeen keskustelun ja palautteen perusteella)</vt:lpstr>
      <vt:lpstr>Lapsivaikutusten arviointi</vt:lpstr>
      <vt:lpstr>PowerPoint-esitys</vt:lpstr>
      <vt:lpstr>Päätöksenteko</vt:lpstr>
      <vt:lpstr>PowerPoint-esitys</vt:lpstr>
    </vt:vector>
  </TitlesOfParts>
  <Company>Tampere Opetus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Huoltajatilaisuus</dc:title>
  <dc:creator>Raatikainen Ville</dc:creator>
  <cp:lastModifiedBy>Mäntyniemi Liisa</cp:lastModifiedBy>
  <cp:revision>1</cp:revision>
  <dcterms:created xsi:type="dcterms:W3CDTF">2023-09-26T08:17:04Z</dcterms:created>
  <dcterms:modified xsi:type="dcterms:W3CDTF">2023-11-09T09:03:04Z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0x010100BCF56AF6247E8740A0684CE6A7764C39</vt:lpwstr>
  </property>
  <property fmtid="{D5CDD505-2E9C-101B-9397-08002B2CF9AE}" pid="3" name="MediaServiceImageTags">
    <vt:lpwstr/>
  </property>
</Properties>
</file>