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339" r:id="rId6"/>
    <p:sldId id="330" r:id="rId7"/>
    <p:sldId id="340" r:id="rId8"/>
    <p:sldId id="347" r:id="rId9"/>
    <p:sldId id="341" r:id="rId10"/>
    <p:sldId id="343" r:id="rId11"/>
    <p:sldId id="3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68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22BAE-42BC-4B51-A138-3EC8151A9AFB}" type="datetimeFigureOut">
              <a:rPr lang="fi-FI" smtClean="0"/>
              <a:t>29.8.2023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829A1-9D9A-4AAF-8220-71B02FF821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1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on psyykkinen valmentautuminen? Motivaatio-teema läpi lukuvuoden (onnistumiset, vahvuudet, tavoitteet) sekä käsitys itsestä ihmisenä ja urheilijana.</a:t>
            </a:r>
          </a:p>
          <a:p>
            <a:r>
              <a:rPr lang="fi-FI" dirty="0"/>
              <a:t>Vireystila ja keskittyminen muita teemoja ”kasva urheilijaksi”-materiaaleissa.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829A1-9D9A-4AAF-8220-71B02FF8216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03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Rajat ja rakkaus, kouluterveyskyselyt -&gt; kaipuu huomiolle ja vuorovaikutukselle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829A1-9D9A-4AAF-8220-71B02FF8216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07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HUOM! Lajista irtautuminen, tylsät hetket, tekemisen puute, kaverit…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7A96A-2E18-4710-9772-8B62F2F98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6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Esim. tyttöjen </a:t>
            </a:r>
            <a:r>
              <a:rPr lang="fi-FI" dirty="0" err="1"/>
              <a:t>mm-kisoista</a:t>
            </a:r>
            <a:r>
              <a:rPr lang="fi-FI" dirty="0"/>
              <a:t> jojon </a:t>
            </a:r>
            <a:r>
              <a:rPr lang="fi-FI" dirty="0" err="1"/>
              <a:t>wa</a:t>
            </a:r>
            <a:r>
              <a:rPr lang="fi-FI" dirty="0"/>
              <a:t>-ryhmästä vanhemmille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829A1-9D9A-4AAF-8220-71B02FF8216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3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A566A2-2C37-620E-F782-F9F82E14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22F0366-A60F-90B8-7489-DE732AAC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38BD8D-796D-13ED-28EB-C863AFC2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CB591B-E7F9-A92C-3FE6-405F13EA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6A8DE2-7652-9CC4-4477-D3423EDE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7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5C4B3D-2512-4803-BF8B-335C5BD9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E67B6C-57F4-C082-E85B-9D58280B5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DC7ECE-1880-8C6F-70E1-C2C399C5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440096-3CF6-F80E-0641-AE51DB76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BFCF7D-56E8-5159-F7C3-8BA3363F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3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CF7BFA-A764-1535-9866-E6A325DF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FDE2F1A-362C-1930-CB03-9CC2C0FC3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5E092-2C0E-EC8D-A330-19E3938BA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5C798F-8DB8-1038-0886-C82EBF85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5919A-0C9D-B745-F863-69A77B72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4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139EA-DEF1-E793-8D2C-CBC7F400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9CF43-3589-F861-D793-E186A3EB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8397F3-C7D4-8C07-E2B1-19248B44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471FB7-587C-3E95-6A9D-8AAF20AC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5515D9-66EE-81C1-D38C-2F374813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38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5082C9-B69E-E2F5-3145-A03735B2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8C3C5E-96DD-058B-3C6F-391B73649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584D58-45C6-E224-2F84-BF6B4572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25623-68C5-5837-343C-A4E2C83B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500BAF-ACA4-C825-968C-AA5A1756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02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2DD84-38B8-9FEA-0F1D-B06F4EC4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32462F-E0CF-878E-4DFA-23A8FA1FB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F0E921-B1AC-AE46-B2B1-05E0AD9E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3A680C-C050-4E82-6F05-163C32A0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A620D88-A943-96DB-872A-7D763549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3B79E1A-0CF2-E869-345A-622233A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84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1AFBAC-A4B1-1D22-DBE4-C50AD7EA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FD4DE2-680C-889B-05CA-E3D40C51E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5F0F33-ED50-88A9-E567-F144BD1D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E8BC7B-1AB8-24C6-B15F-A61B431EE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B24C584-1B58-174E-9ECD-94291496A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3CE73C6-1FAC-08E8-0435-6FB8FED3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C14D64F-2FC4-E001-B6B5-646EC85C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0FB4F61-76F7-0CC6-133C-BA9E68E7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58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387DF5-19FB-8257-08F4-4CD9379F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332ADA-8080-4003-138E-1291C7B0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8949CAA-49EE-A6CD-07A7-F89EE94F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0B7266B-4706-FA52-FACC-D3D7C0B5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36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4617DFA-2E3E-06D0-0F8B-97F30BAA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04FDD-7094-1D8C-3B22-C24E62A9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0B3D8A-40C1-B944-EF92-704E1A38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88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5DE9C-8285-5673-220D-C1B21FCD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2AABB7-F273-C556-C354-F9E61176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AD8C93-CD06-8331-4370-49B47A839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BE7374-0F3F-CCA5-A62F-02FF3C22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325C0-DCD5-78B3-C653-27CAE42E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EBB885-CC06-2F18-4194-0B8D67D3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4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A33DD-0916-031B-B30B-A908A2D1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ADAEB4-54B8-CB43-E63C-124D75D06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50FAFB-A3FC-AC5B-F3F1-4ADD76CA4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66D3F2-97C9-54A3-FFAF-F778F458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0CC52E-1EA1-8C5D-19BE-B375D17F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@Henna Hukkanen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173075-F80B-6748-398F-DFE47032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232BA3-9BFD-2EF9-6F42-9B155332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082253-E525-F2FC-CD5B-EF9B4110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42B0FD-62B3-7E06-A528-4FB9B616F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25.1.2023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1069D1-6360-3A2F-CA57-0C91CFA70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@Henna Hukkanen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809F89-9691-5AF2-0F26-BE6DFDEF2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FB96-3904-4278-9D07-E4E9D2FF9D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98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7A7B15-08C2-58E4-A0A2-F7854A5F5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fi-FI" sz="4100" dirty="0">
                <a:solidFill>
                  <a:srgbClr val="FFFFFF"/>
                </a:solidFill>
              </a:rPr>
              <a:t>VANHEMMAN TUKI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4E308B9-3A8A-19F5-EEF4-3BF1E374E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Tampereen yläkoulut</a:t>
            </a:r>
          </a:p>
          <a:p>
            <a:r>
              <a:rPr lang="fi-FI" sz="2000" dirty="0">
                <a:solidFill>
                  <a:srgbClr val="FFFFFF"/>
                </a:solidFill>
              </a:rPr>
              <a:t>28.8.2023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 descr="Kuva, joka sisältää kohteen siluetti&#10;&#10;Kuvaus luotu automaattisesti">
            <a:extLst>
              <a:ext uri="{FF2B5EF4-FFF2-40B4-BE49-F238E27FC236}">
                <a16:creationId xmlns:a16="http://schemas.microsoft.com/office/drawing/2014/main" id="{A1D472AC-625F-121A-8E22-AF3BE4BBC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469349"/>
            <a:ext cx="6553545" cy="3948509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1DA0B2-C469-F3CD-EEB0-8640B457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1C4B9E-1911-941C-07AC-3CB06815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</p:spTree>
    <p:extLst>
      <p:ext uri="{BB962C8B-B14F-4D97-AF65-F5344CB8AC3E}">
        <p14:creationId xmlns:p14="http://schemas.microsoft.com/office/powerpoint/2010/main" val="5035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71"/>
            <a:ext cx="10668000" cy="1293028"/>
          </a:xfrm>
        </p:spPr>
        <p:txBody>
          <a:bodyPr>
            <a:normAutofit/>
          </a:bodyPr>
          <a:lstStyle/>
          <a:p>
            <a:r>
              <a:rPr lang="fi-FI" b="1" dirty="0"/>
              <a:t>LAPSEN PSYKOLOGISEN KASVUN TUKEMINEN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5445"/>
            <a:ext cx="10820400" cy="487295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Vanhemmilla, valmentajilla ja opettajilla merkittävä rooli</a:t>
            </a: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Itseluottamus ja itsetunto</a:t>
            </a:r>
          </a:p>
          <a:p>
            <a:pPr lvl="2"/>
            <a:r>
              <a:rPr lang="fi-FI" dirty="0"/>
              <a:t>Positiivinen ja kannustava palaute, onnistumisen kokemukset, ”olet ihana tuollaisena kuin olet”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Motivaatio</a:t>
            </a:r>
          </a:p>
          <a:p>
            <a:pPr lvl="2"/>
            <a:r>
              <a:rPr lang="fi-FI" dirty="0"/>
              <a:t>Autonomia (”voin vaikuttaa”), yhteenkuuluvuus (”olen osa tätä porukkaa”), pätevyyden kokemus (itsearvostus, ”oikean tasoiset tehtävät/vaatimukset”) </a:t>
            </a:r>
          </a:p>
          <a:p>
            <a:pPr marL="914400" lvl="2" indent="0">
              <a:buNone/>
            </a:pPr>
            <a:r>
              <a:rPr lang="fi-FI" dirty="0"/>
              <a:t>				(Itsemääräämisteoria, Deci &amp; Ryan, 1985, 1991, 2000)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Pohja jopa tulevaisuuden liikuntamotivaatiolle</a:t>
            </a:r>
          </a:p>
          <a:p>
            <a:endParaRPr lang="fi-FI" dirty="0"/>
          </a:p>
          <a:p>
            <a:r>
              <a:rPr lang="fi-FI" dirty="0"/>
              <a:t>Murrosikään kuuluva eriytymis- ja itsenäistymisvaihe tärkeä tiedostaa</a:t>
            </a:r>
          </a:p>
          <a:p>
            <a:r>
              <a:rPr lang="fi-FI" dirty="0"/>
              <a:t>Lapsen hyvinvoinnista huolehtiminen ja vuorovaikutuksen tukeminen keskiössä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2C0B0F-10D6-4A8E-7D59-512E028F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126" y="1292517"/>
            <a:ext cx="1487946" cy="11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229"/>
            <a:ext cx="10668000" cy="1293028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VANHEMPI NUOREN URHEILIJAN TUKENA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922"/>
            <a:ext cx="10820400" cy="42767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Lapsen ja nuoren kokonaisvaltainen hyvinvointi</a:t>
            </a:r>
          </a:p>
          <a:p>
            <a:pPr marL="914400" lvl="1" indent="-457200">
              <a:buAutoNum type="arabicParenR"/>
            </a:pPr>
            <a:endParaRPr lang="fi-FI" dirty="0"/>
          </a:p>
          <a:p>
            <a:pPr marL="914400" lvl="1" indent="-457200">
              <a:buAutoNum type="arabicParenR"/>
            </a:pPr>
            <a:r>
              <a:rPr lang="fi-FI" dirty="0"/>
              <a:t>Uni ja lepo</a:t>
            </a:r>
          </a:p>
          <a:p>
            <a:pPr marL="914400" lvl="1" indent="-457200">
              <a:buAutoNum type="arabicParenR"/>
            </a:pPr>
            <a:endParaRPr lang="fi-FI" dirty="0"/>
          </a:p>
          <a:p>
            <a:pPr marL="914400" lvl="1" indent="-457200">
              <a:buAutoNum type="arabicParenR"/>
            </a:pPr>
            <a:r>
              <a:rPr lang="fi-FI" dirty="0"/>
              <a:t>Ravitsemus</a:t>
            </a:r>
          </a:p>
          <a:p>
            <a:pPr marL="914400" lvl="1" indent="-457200">
              <a:buAutoNum type="arabicParenR"/>
            </a:pPr>
            <a:endParaRPr lang="fi-FI" dirty="0"/>
          </a:p>
          <a:p>
            <a:pPr marL="914400" lvl="1" indent="-457200">
              <a:buAutoNum type="arabicParenR"/>
            </a:pPr>
            <a:r>
              <a:rPr lang="fi-FI" dirty="0"/>
              <a:t>Liikunta</a:t>
            </a:r>
          </a:p>
          <a:p>
            <a:pPr marL="914400" lvl="1" indent="-457200">
              <a:buAutoNum type="arabicParenR"/>
            </a:pPr>
            <a:endParaRPr lang="fi-FI" dirty="0"/>
          </a:p>
          <a:p>
            <a:pPr marL="914400" lvl="1" indent="-457200">
              <a:buAutoNum type="arabicParenR"/>
            </a:pPr>
            <a:r>
              <a:rPr lang="fi-FI" dirty="0"/>
              <a:t>Vuorovaikutus</a:t>
            </a:r>
          </a:p>
          <a:p>
            <a:pPr marL="45720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Arjenhallinnasta kokonaisvastuu vanhemmilla/huoltajilla.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A3F97F-D02D-E2C0-70FC-4EEE1B619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86" y="2312065"/>
            <a:ext cx="4737336" cy="3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894"/>
            <a:ext cx="10668000" cy="1293028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VANHEMPI NUOREN URHEILIJAN TUKENA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922"/>
            <a:ext cx="10820400" cy="42767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Vuorovaikutus</a:t>
            </a:r>
          </a:p>
          <a:p>
            <a:pPr lvl="1"/>
            <a:r>
              <a:rPr lang="fi-FI" dirty="0"/>
              <a:t>Lapsi ja nuori </a:t>
            </a:r>
            <a:r>
              <a:rPr lang="fi-FI" b="1" dirty="0"/>
              <a:t>haluaa tulla nähdyksi ja kuulluksi</a:t>
            </a:r>
          </a:p>
          <a:p>
            <a:pPr marL="457200" lvl="1" indent="0">
              <a:buNone/>
            </a:pPr>
            <a:r>
              <a:rPr lang="fi-FI" dirty="0"/>
              <a:t>	-&gt; Fyysinen ja psyykkinen </a:t>
            </a:r>
            <a:r>
              <a:rPr lang="fi-FI" b="1" dirty="0"/>
              <a:t>läsnäolo</a:t>
            </a:r>
            <a:r>
              <a:rPr lang="fi-FI" dirty="0"/>
              <a:t> tärkeää</a:t>
            </a:r>
            <a:r>
              <a:rPr lang="fi-FI" b="1" dirty="0"/>
              <a:t>, </a:t>
            </a:r>
            <a:r>
              <a:rPr lang="fi-FI" dirty="0"/>
              <a:t>kun keskustelet nuoren kanssa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Keskustelu (esim. ”mitä kuuluu”), kosketus, ilmeet ja eleet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Palautteen anto ja tuki (selkeä ja innostava)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Osallistuminen (esim. vanhempainiltoihin)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Keskustelu </a:t>
            </a:r>
            <a:r>
              <a:rPr lang="fi-FI" i="1" u="sng" dirty="0" err="1"/>
              <a:t>tarv</a:t>
            </a:r>
            <a:r>
              <a:rPr lang="fi-FI" i="1" u="sng" dirty="0"/>
              <a:t>.</a:t>
            </a:r>
            <a:r>
              <a:rPr lang="fi-FI" b="1" i="1" dirty="0"/>
              <a:t> </a:t>
            </a:r>
            <a:r>
              <a:rPr lang="fi-FI" dirty="0"/>
              <a:t>koulun</a:t>
            </a:r>
            <a:r>
              <a:rPr lang="fi-FI" i="1" dirty="0"/>
              <a:t>, </a:t>
            </a:r>
            <a:r>
              <a:rPr lang="fi-FI" dirty="0"/>
              <a:t>valmennuksen ja vanhempien välillä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990E341-5E25-8D4D-4CF2-9605C21F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69" y="3897296"/>
            <a:ext cx="2619703" cy="20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8"/>
            <a:ext cx="10668000" cy="1293028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VANHEMPI NUOREN URHEILIJAN TUKENA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922"/>
            <a:ext cx="10820400" cy="4276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Mitä kysyn lapselta harjoitusten tai pelien yhteydessä?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Millä mielellä lähdet harjoituksiin?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dirty="0"/>
              <a:t>Missä asioissa onnistuit tänään?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Mikä oli hauskinta tai kivointa tänään?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Mitä haluat tehdä tänään?</a:t>
            </a:r>
          </a:p>
          <a:p>
            <a:pPr lvl="1"/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52E2A93-8F8B-5463-C581-FBAD19F3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086" y="3122673"/>
            <a:ext cx="2555114" cy="25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8894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VANHEMPI NUOREN URHEILIJAN TUKENA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922"/>
            <a:ext cx="10820400" cy="427676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Minäkuva, itsetunto</a:t>
            </a:r>
          </a:p>
          <a:p>
            <a:pPr lvl="1"/>
            <a:r>
              <a:rPr lang="fi-FI" dirty="0"/>
              <a:t>Erota suoritus ja nuoren persoona toisistaan!</a:t>
            </a:r>
          </a:p>
          <a:p>
            <a:pPr lvl="1"/>
            <a:r>
              <a:rPr lang="fi-FI" dirty="0"/>
              <a:t>Rohkaise nuorta ilmaisemaan itseään muiden ihmisten seurassa</a:t>
            </a:r>
          </a:p>
          <a:p>
            <a:pPr lvl="1"/>
            <a:r>
              <a:rPr lang="fi-FI" dirty="0"/>
              <a:t>Kannusta nuorta arvioimaan omaa suoritustaan suhteessa omiin tavoitteisiin, ei muiden suorituksiin</a:t>
            </a:r>
          </a:p>
          <a:p>
            <a:pPr lvl="1"/>
            <a:r>
              <a:rPr lang="fi-FI" dirty="0"/>
              <a:t>Ihaile nuoren pieniäkin edistymisaskeleita</a:t>
            </a:r>
          </a:p>
          <a:p>
            <a:pPr lvl="1"/>
            <a:r>
              <a:rPr lang="fi-FI" dirty="0"/>
              <a:t>Kannusta yrittämään</a:t>
            </a:r>
          </a:p>
          <a:p>
            <a:pPr lvl="1"/>
            <a:r>
              <a:rPr lang="fi-FI" dirty="0"/>
              <a:t>Anna positiivista palautetta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Nuoren aito </a:t>
            </a:r>
            <a:r>
              <a:rPr lang="fi-FI" b="1" dirty="0"/>
              <a:t>arvostaminen</a:t>
            </a:r>
            <a:r>
              <a:rPr lang="fi-FI" dirty="0"/>
              <a:t> ihmisenä menestyksestä riippumatta </a:t>
            </a:r>
          </a:p>
          <a:p>
            <a:pPr marL="0" indent="0">
              <a:buNone/>
            </a:pPr>
            <a:r>
              <a:rPr lang="fi-FI" dirty="0"/>
              <a:t>	-&gt; Tunnetko lapsen vahvuudet ja heikkoudet sekä luonteen?</a:t>
            </a:r>
          </a:p>
          <a:p>
            <a:pPr lvl="1"/>
            <a:endParaRPr lang="fi-FI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96C7680-D779-2858-014F-FC95BDFD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006" y="1708801"/>
            <a:ext cx="2212818" cy="13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4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8E78-AEFF-46CC-8607-A2F01F2F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894"/>
            <a:ext cx="10668000" cy="1293028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VANHEMPI NUOREN URHEILIJAN TUKENA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BB0D-C1DA-491A-A0E7-11756C18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1922"/>
            <a:ext cx="10820400" cy="42767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i-FI" dirty="0"/>
          </a:p>
          <a:p>
            <a:r>
              <a:rPr lang="fi-FI" b="1" dirty="0"/>
              <a:t>Tunteet</a:t>
            </a:r>
          </a:p>
          <a:p>
            <a:pPr lvl="1"/>
            <a:r>
              <a:rPr lang="fi-FI" dirty="0"/>
              <a:t>Kaikki tunteet ovat sallittuja, mutta opetellaan, kuinka toimitaan tunteen vallassa.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Epäonnistumisten ja virheiden käsittelyyn tukea</a:t>
            </a:r>
          </a:p>
          <a:p>
            <a:pPr marL="0" indent="0">
              <a:buNone/>
            </a:pPr>
            <a:r>
              <a:rPr lang="fi-FI" dirty="0"/>
              <a:t>   	</a:t>
            </a:r>
            <a:r>
              <a:rPr lang="fi-FI" sz="2400" dirty="0"/>
              <a:t>-&gt; </a:t>
            </a:r>
            <a:r>
              <a:rPr lang="fi-FI" sz="2400" b="1" dirty="0"/>
              <a:t>saa tehdä virheitä </a:t>
            </a:r>
            <a:r>
              <a:rPr lang="fi-FI" sz="2400" dirty="0"/>
              <a:t>– ajattelu</a:t>
            </a:r>
          </a:p>
          <a:p>
            <a:pPr lvl="1"/>
            <a:endParaRPr lang="fi-FI" b="1" dirty="0"/>
          </a:p>
          <a:p>
            <a:pPr lvl="1"/>
            <a:r>
              <a:rPr lang="fi-FI" dirty="0"/>
              <a:t>Rauhoittumisen ja keskittymisen harjoitteleminen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Lapsen kokema tunne on aina hänelle itselleen tosi!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88399-E89F-4ED2-A2E5-5B49035E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338404"/>
            <a:ext cx="7772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@Henna Hukkanen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9799-FA1C-4E12-90E5-E21C095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25.1.2023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A1DCA24-C6D8-17A7-EC0C-A912CDB0B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79" y="3515792"/>
            <a:ext cx="163996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6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1CE5AA-9E0D-4B03-B0DA-F3F2F4DC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Milloin tukea ja apua mistäkin?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9AF736-AAD6-4F3B-88EC-6C9DEE2F2D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Haluan kehittää itseäni, mutta minulla ei ole suurempia ongelmia: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Oma </a:t>
            </a:r>
            <a:r>
              <a:rPr lang="en-US" dirty="0" err="1"/>
              <a:t>valmentaja</a:t>
            </a:r>
            <a:endParaRPr lang="en-US" dirty="0"/>
          </a:p>
          <a:p>
            <a:r>
              <a:rPr lang="en-US" dirty="0" err="1"/>
              <a:t>Psyykkinen</a:t>
            </a:r>
            <a:r>
              <a:rPr lang="en-US" dirty="0"/>
              <a:t> </a:t>
            </a:r>
            <a:r>
              <a:rPr lang="en-US" dirty="0" err="1"/>
              <a:t>valmentaja</a:t>
            </a:r>
            <a:endParaRPr lang="en-US" dirty="0"/>
          </a:p>
          <a:p>
            <a:r>
              <a:rPr lang="en-US" dirty="0" err="1"/>
              <a:t>Urheilupsykologi</a:t>
            </a:r>
            <a:endParaRPr lang="en-US" dirty="0"/>
          </a:p>
          <a:p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3368BA-E2B9-42D1-9F42-0BEAAFCE85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Haluan kehittää itseäni, mutta minulla on haasteita (esim. mielialan, syömisen tai todella rajun jännittämisen kanssa):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Psykologi</a:t>
            </a:r>
          </a:p>
          <a:p>
            <a:r>
              <a:rPr lang="fi-FI" dirty="0"/>
              <a:t>Psykoterapeutti</a:t>
            </a:r>
          </a:p>
          <a:p>
            <a:r>
              <a:rPr lang="fi-FI" dirty="0"/>
              <a:t>Lääkäri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E87EF8-1519-4DBF-BA7E-436DA4D7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6CF8D-55FA-40D3-B858-6528FE4A2484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E2583A-15D2-4796-AC0D-51B40FAE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Henna Hukkanen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203565E-EA27-517C-B9D8-0D45B963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987" y="179387"/>
            <a:ext cx="1646238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8F548CAC8AC748BE91832273A73776" ma:contentTypeVersion="15" ma:contentTypeDescription="Luo uusi asiakirja." ma:contentTypeScope="" ma:versionID="b2dafe2b8e4be905f41ead6c209db067">
  <xsd:schema xmlns:xsd="http://www.w3.org/2001/XMLSchema" xmlns:xs="http://www.w3.org/2001/XMLSchema" xmlns:p="http://schemas.microsoft.com/office/2006/metadata/properties" xmlns:ns1="http://schemas.microsoft.com/sharepoint/v3" xmlns:ns3="6b03e852-f4d2-4e9c-adcf-43aea16461a6" xmlns:ns4="6bc06a6c-06ce-4f9b-828b-ec8d9a5625a0" targetNamespace="http://schemas.microsoft.com/office/2006/metadata/properties" ma:root="true" ma:fieldsID="0d75684d765b2dc7e7ba50cd57e465e5" ns1:_="" ns3:_="" ns4:_="">
    <xsd:import namespace="http://schemas.microsoft.com/sharepoint/v3"/>
    <xsd:import namespace="6b03e852-f4d2-4e9c-adcf-43aea16461a6"/>
    <xsd:import namespace="6bc06a6c-06ce-4f9b-828b-ec8d9a5625a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3e852-f4d2-4e9c-adcf-43aea1646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06a6c-06ce-4f9b-828b-ec8d9a562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95BE9A-3A14-4FA7-96BE-1AE09A592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03e852-f4d2-4e9c-adcf-43aea16461a6"/>
    <ds:schemaRef ds:uri="6bc06a6c-06ce-4f9b-828b-ec8d9a562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E726E4-C094-45F4-99C7-BF1D8A79CE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EB6A8-2730-4E91-9DCB-60F9FFE9B8B8}">
  <ds:schemaRefs>
    <ds:schemaRef ds:uri="http://schemas.microsoft.com/office/2006/documentManagement/types"/>
    <ds:schemaRef ds:uri="http://schemas.microsoft.com/sharepoint/v3"/>
    <ds:schemaRef ds:uri="6b03e852-f4d2-4e9c-adcf-43aea16461a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c06a6c-06ce-4f9b-828b-ec8d9a5625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Laajakuva</PresentationFormat>
  <Paragraphs>114</Paragraphs>
  <Slides>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1_Office-teema</vt:lpstr>
      <vt:lpstr>VANHEMMAN TUKI</vt:lpstr>
      <vt:lpstr>LAPSEN PSYKOLOGISEN KASVUN TUKEMINEN</vt:lpstr>
      <vt:lpstr>VANHEMPI NUOREN URHEILIJAN TUKENA</vt:lpstr>
      <vt:lpstr>VANHEMPI NUOREN URHEILIJAN TUKENA</vt:lpstr>
      <vt:lpstr>VANHEMPI NUOREN URHEILIJAN TUKENA</vt:lpstr>
      <vt:lpstr>VANHEMPI NUOREN URHEILIJAN TUKENA</vt:lpstr>
      <vt:lpstr>VANHEMPI NUOREN URHEILIJAN TUKENA</vt:lpstr>
      <vt:lpstr>Milloin tukea ja apua mistäkin?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VANHEMMAN TUKI</dc:title>
  <dc:creator>Henna Hukkanen</dc:creator>
  <cp:lastModifiedBy>Pitkänen Panu</cp:lastModifiedBy>
  <cp:revision>15</cp:revision>
  <dcterms:created xsi:type="dcterms:W3CDTF">2023-04-05T11:49:37Z</dcterms:created>
  <dcterms:modified xsi:type="dcterms:W3CDTF">2023-08-29T10:55:22Z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0x010100868F548CAC8AC748BE91832273A73776</vt:lpwstr>
  </property>
</Properties>
</file>