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6" r:id="rId5"/>
    <p:sldId id="270" r:id="rId6"/>
    <p:sldId id="294" r:id="rId7"/>
    <p:sldId id="300" r:id="rId8"/>
    <p:sldId id="291" r:id="rId9"/>
    <p:sldId id="271" r:id="rId10"/>
    <p:sldId id="302" r:id="rId11"/>
    <p:sldId id="306" r:id="rId12"/>
    <p:sldId id="258" r:id="rId13"/>
    <p:sldId id="265" r:id="rId14"/>
    <p:sldId id="257" r:id="rId15"/>
    <p:sldId id="263" r:id="rId16"/>
    <p:sldId id="259" r:id="rId17"/>
    <p:sldId id="289" r:id="rId18"/>
    <p:sldId id="293" r:id="rId19"/>
    <p:sldId id="301" r:id="rId20"/>
    <p:sldId id="304" r:id="rId21"/>
    <p:sldId id="273" r:id="rId22"/>
  </p:sldIdLst>
  <p:sldSz cx="9144000" cy="5715000" type="screen16x10"/>
  <p:notesSz cx="6669088" cy="9926638"/>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FD23F6-1B87-4BA8-B2EA-1F979BAC5CDB}" v="12" dt="2023-08-30T13:11:10.732"/>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6" autoAdjust="0"/>
    <p:restoredTop sz="90161" autoAdjust="0"/>
  </p:normalViewPr>
  <p:slideViewPr>
    <p:cSldViewPr snapToGrid="0" snapToObjects="1">
      <p:cViewPr varScale="1">
        <p:scale>
          <a:sx n="135" d="100"/>
          <a:sy n="135" d="100"/>
        </p:scale>
        <p:origin x="1310" y="86"/>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889362" cy="49800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778155" y="0"/>
            <a:ext cx="2889362" cy="498008"/>
          </a:xfrm>
          <a:prstGeom prst="rect">
            <a:avLst/>
          </a:prstGeom>
        </p:spPr>
        <p:txBody>
          <a:bodyPr vert="horz" lIns="91440" tIns="45720" rIns="91440" bIns="45720" rtlCol="0"/>
          <a:lstStyle>
            <a:lvl1pPr algn="r">
              <a:defRPr sz="1200"/>
            </a:lvl1pPr>
          </a:lstStyle>
          <a:p>
            <a:fld id="{8AB854DA-91B0-47C4-9548-1264B56067C9}" type="datetimeFigureOut">
              <a:rPr lang="fi-FI" smtClean="0"/>
              <a:t>31.8.2023</a:t>
            </a:fld>
            <a:endParaRPr lang="fi-FI"/>
          </a:p>
        </p:txBody>
      </p:sp>
      <p:sp>
        <p:nvSpPr>
          <p:cNvPr id="4" name="Alatunnisteen paikkamerkki 3"/>
          <p:cNvSpPr>
            <a:spLocks noGrp="1"/>
          </p:cNvSpPr>
          <p:nvPr>
            <p:ph type="ftr" sz="quarter" idx="2"/>
          </p:nvPr>
        </p:nvSpPr>
        <p:spPr>
          <a:xfrm>
            <a:off x="0" y="9428630"/>
            <a:ext cx="2889362" cy="498008"/>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778155" y="9428630"/>
            <a:ext cx="2889362" cy="498008"/>
          </a:xfrm>
          <a:prstGeom prst="rect">
            <a:avLst/>
          </a:prstGeom>
        </p:spPr>
        <p:txBody>
          <a:bodyPr vert="horz" lIns="91440" tIns="45720" rIns="91440" bIns="45720" rtlCol="0" anchor="b"/>
          <a:lstStyle>
            <a:lvl1pPr algn="r">
              <a:defRPr sz="1200"/>
            </a:lvl1pPr>
          </a:lstStyle>
          <a:p>
            <a:fld id="{64F47C78-F0D5-4BC1-8A29-8E09DC16EB61}" type="slidenum">
              <a:rPr lang="fi-FI" smtClean="0"/>
              <a:t>‹#›</a:t>
            </a:fld>
            <a:endParaRPr lang="fi-FI"/>
          </a:p>
        </p:txBody>
      </p:sp>
    </p:spTree>
    <p:extLst>
      <p:ext uri="{BB962C8B-B14F-4D97-AF65-F5344CB8AC3E}">
        <p14:creationId xmlns:p14="http://schemas.microsoft.com/office/powerpoint/2010/main" val="141341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5487AF98-40CB-4D8A-8874-04E89142F43D}" type="datetimeFigureOut">
              <a:rPr lang="fi-FI" smtClean="0"/>
              <a:t>31.8.2023</a:t>
            </a:fld>
            <a:endParaRPr lang="fi-FI"/>
          </a:p>
        </p:txBody>
      </p:sp>
      <p:sp>
        <p:nvSpPr>
          <p:cNvPr id="4" name="Dian kuvan paikkamerkki 3"/>
          <p:cNvSpPr>
            <a:spLocks noGrp="1" noRot="1" noChangeAspect="1"/>
          </p:cNvSpPr>
          <p:nvPr>
            <p:ph type="sldImg" idx="2"/>
          </p:nvPr>
        </p:nvSpPr>
        <p:spPr>
          <a:xfrm>
            <a:off x="654050" y="1239838"/>
            <a:ext cx="5360988" cy="3351212"/>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82510B4A-8793-4075-B036-415B64212E66}" type="slidenum">
              <a:rPr lang="fi-FI" smtClean="0"/>
              <a:t>‹#›</a:t>
            </a:fld>
            <a:endParaRPr lang="fi-FI"/>
          </a:p>
        </p:txBody>
      </p:sp>
    </p:spTree>
    <p:extLst>
      <p:ext uri="{BB962C8B-B14F-4D97-AF65-F5344CB8AC3E}">
        <p14:creationId xmlns:p14="http://schemas.microsoft.com/office/powerpoint/2010/main" val="3674263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pic>
        <p:nvPicPr>
          <p:cNvPr id="7" name="Kuva 6" descr="Otsikk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204061" cy="5715000"/>
          </a:xfrm>
          <a:prstGeom prst="rect">
            <a:avLst/>
          </a:prstGeom>
        </p:spPr>
      </p:pic>
      <p:sp>
        <p:nvSpPr>
          <p:cNvPr id="9" name="Otsikko 8"/>
          <p:cNvSpPr>
            <a:spLocks noGrp="1"/>
          </p:cNvSpPr>
          <p:nvPr>
            <p:ph type="title"/>
          </p:nvPr>
        </p:nvSpPr>
        <p:spPr>
          <a:xfrm>
            <a:off x="2805723" y="713148"/>
            <a:ext cx="6096000" cy="1543539"/>
          </a:xfrm>
        </p:spPr>
        <p:txBody>
          <a:bodyPr/>
          <a:lstStyle>
            <a:lvl1pPr>
              <a:defRPr baseline="0"/>
            </a:lvl1pPr>
          </a:lstStyle>
          <a:p>
            <a:r>
              <a:rPr lang="fi-FI"/>
              <a:t>Muokkaa perustyyl. napsautt.</a:t>
            </a:r>
            <a:endParaRPr lang="fi-FI" dirty="0"/>
          </a:p>
        </p:txBody>
      </p:sp>
      <p:sp>
        <p:nvSpPr>
          <p:cNvPr id="28" name="Päivämäärän paikkamerkki 27"/>
          <p:cNvSpPr>
            <a:spLocks noGrp="1"/>
          </p:cNvSpPr>
          <p:nvPr>
            <p:ph type="dt" sz="half" idx="10"/>
          </p:nvPr>
        </p:nvSpPr>
        <p:spPr/>
        <p:txBody>
          <a:bodyPr/>
          <a:lstStyle/>
          <a:p>
            <a:fld id="{EB24B0E2-0508-AB48-98AF-7F3FCBECB8D5}" type="datetimeFigureOut">
              <a:rPr lang="fi-FI" smtClean="0"/>
              <a:pPr/>
              <a:t>31.8.2023</a:t>
            </a:fld>
            <a:endParaRPr lang="fi-FI" dirty="0"/>
          </a:p>
        </p:txBody>
      </p:sp>
      <p:sp>
        <p:nvSpPr>
          <p:cNvPr id="29" name="Alatunnisteen paikkamerkki 28"/>
          <p:cNvSpPr>
            <a:spLocks noGrp="1"/>
          </p:cNvSpPr>
          <p:nvPr>
            <p:ph type="ftr" sz="quarter" idx="11"/>
          </p:nvPr>
        </p:nvSpPr>
        <p:spPr/>
        <p:txBody>
          <a:bodyPr/>
          <a:lstStyle/>
          <a:p>
            <a:endParaRPr lang="fi-FI" dirty="0"/>
          </a:p>
        </p:txBody>
      </p:sp>
      <p:sp>
        <p:nvSpPr>
          <p:cNvPr id="30" name="Dian numeron paikkamerkki 29"/>
          <p:cNvSpPr>
            <a:spLocks noGrp="1"/>
          </p:cNvSpPr>
          <p:nvPr>
            <p:ph type="sldNum" sz="quarter" idx="12"/>
          </p:nvPr>
        </p:nvSpPr>
        <p:spPr/>
        <p:txBody>
          <a:bodyPr/>
          <a:lstStyle/>
          <a:p>
            <a:fld id="{085B59E3-00B3-0240-9234-0B737638A677}" type="slidenum">
              <a:rPr lang="fi-FI" smtClean="0"/>
              <a:t>‹#›</a:t>
            </a:fld>
            <a:endParaRPr lang="fi-FI" dirty="0"/>
          </a:p>
        </p:txBody>
      </p:sp>
      <p:sp>
        <p:nvSpPr>
          <p:cNvPr id="34" name="Tekstin paikkamerkki 33"/>
          <p:cNvSpPr>
            <a:spLocks noGrp="1"/>
          </p:cNvSpPr>
          <p:nvPr>
            <p:ph type="body" sz="quarter" idx="13" hasCustomPrompt="1"/>
          </p:nvPr>
        </p:nvSpPr>
        <p:spPr>
          <a:xfrm>
            <a:off x="2805723" y="2325688"/>
            <a:ext cx="6096000" cy="1074737"/>
          </a:xfrm>
        </p:spPr>
        <p:txBody>
          <a:bodyPr/>
          <a:lstStyle>
            <a:lvl1pPr marL="0" indent="0" algn="ctr">
              <a:buNone/>
              <a:defRPr>
                <a:solidFill>
                  <a:srgbClr val="C3D69B"/>
                </a:solidFill>
                <a:latin typeface="Copperplate Gothic Light"/>
                <a:cs typeface="Copperplate Gothic Light"/>
              </a:defRPr>
            </a:lvl1pPr>
          </a:lstStyle>
          <a:p>
            <a:pPr lvl="0"/>
            <a:r>
              <a:rPr lang="fi-FI" dirty="0"/>
              <a:t>Alaotsikko</a:t>
            </a:r>
          </a:p>
        </p:txBody>
      </p:sp>
    </p:spTree>
    <p:extLst>
      <p:ext uri="{BB962C8B-B14F-4D97-AF65-F5344CB8AC3E}">
        <p14:creationId xmlns:p14="http://schemas.microsoft.com/office/powerpoint/2010/main" val="2768422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EB24B0E2-0508-AB48-98AF-7F3FCBECB8D5}" type="datetimeFigureOut">
              <a:rPr lang="fi-FI" smtClean="0"/>
              <a:t>31.8.2023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85B59E3-00B3-0240-9234-0B737638A677}" type="slidenum">
              <a:rPr lang="fi-FI" smtClean="0"/>
              <a:t>‹#›</a:t>
            </a:fld>
            <a:endParaRPr lang="fi-FI"/>
          </a:p>
        </p:txBody>
      </p:sp>
    </p:spTree>
    <p:extLst>
      <p:ext uri="{BB962C8B-B14F-4D97-AF65-F5344CB8AC3E}">
        <p14:creationId xmlns:p14="http://schemas.microsoft.com/office/powerpoint/2010/main" val="1538997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6629400" y="190500"/>
            <a:ext cx="2057400" cy="4064000"/>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190500"/>
            <a:ext cx="6019800" cy="40640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EB24B0E2-0508-AB48-98AF-7F3FCBECB8D5}" type="datetimeFigureOut">
              <a:rPr lang="fi-FI" smtClean="0"/>
              <a:t>31.8.2023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85B59E3-00B3-0240-9234-0B737638A677}" type="slidenum">
              <a:rPr lang="fi-FI" smtClean="0"/>
              <a:t>‹#›</a:t>
            </a:fld>
            <a:endParaRPr lang="fi-FI"/>
          </a:p>
        </p:txBody>
      </p:sp>
    </p:spTree>
    <p:extLst>
      <p:ext uri="{BB962C8B-B14F-4D97-AF65-F5344CB8AC3E}">
        <p14:creationId xmlns:p14="http://schemas.microsoft.com/office/powerpoint/2010/main" val="4157792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Otsikkodia">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642056"/>
            <a:ext cx="8086725" cy="2794000"/>
          </a:xfrm>
        </p:spPr>
        <p:txBody>
          <a:bodyPr anchor="b">
            <a:noAutofit/>
          </a:bodyPr>
          <a:lstStyle>
            <a:lvl1pPr algn="l">
              <a:lnSpc>
                <a:spcPct val="80000"/>
              </a:lnSpc>
              <a:defRPr sz="6600" spc="-90" baseline="0">
                <a:solidFill>
                  <a:srgbClr val="FFFFFF"/>
                </a:solidFill>
              </a:defRPr>
            </a:lvl1pPr>
          </a:lstStyle>
          <a:p>
            <a:r>
              <a:rPr lang="fi-FI"/>
              <a:t>Muokkaa ots. perustyyl. napsautt.</a:t>
            </a:r>
            <a:endParaRPr lang="en-US" dirty="0"/>
          </a:p>
        </p:txBody>
      </p:sp>
      <p:sp>
        <p:nvSpPr>
          <p:cNvPr id="3" name="Subtitle 2"/>
          <p:cNvSpPr>
            <a:spLocks noGrp="1"/>
          </p:cNvSpPr>
          <p:nvPr>
            <p:ph type="subTitle" idx="1"/>
          </p:nvPr>
        </p:nvSpPr>
        <p:spPr>
          <a:xfrm>
            <a:off x="500634" y="3505730"/>
            <a:ext cx="6921151" cy="1371600"/>
          </a:xfrm>
        </p:spPr>
        <p:txBody>
          <a:bodyPr>
            <a:normAutofit/>
          </a:bodyPr>
          <a:lstStyle>
            <a:lvl1pPr marL="0" indent="0" algn="l">
              <a:buNone/>
              <a:defRPr sz="2400">
                <a:solidFill>
                  <a:srgbClr val="262626"/>
                </a:solidFill>
                <a:latin typeface="+mj-lt"/>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i-FI"/>
              <a:t>Muokkaa alaotsikon perustyyliä napsautt.</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C3417BFA-7C3D-4404-970C-2EF9303E75CB}" type="datetimeFigureOut">
              <a:rPr lang="fi-FI" smtClean="0"/>
              <a:t>31.8.2023</a:t>
            </a:fld>
            <a:endParaRPr lang="fi-FI"/>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fi-FI"/>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6A251E3B-2AF8-49C5-A0F6-8DEBA0F50E96}" type="slidenum">
              <a:rPr lang="fi-FI" smtClean="0"/>
              <a:t>‹#›</a:t>
            </a:fld>
            <a:endParaRPr lang="fi-FI"/>
          </a:p>
        </p:txBody>
      </p:sp>
    </p:spTree>
    <p:extLst>
      <p:ext uri="{BB962C8B-B14F-4D97-AF65-F5344CB8AC3E}">
        <p14:creationId xmlns:p14="http://schemas.microsoft.com/office/powerpoint/2010/main" val="4125607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39539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4821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9" name="Tekstin paikkamerkki 8"/>
          <p:cNvSpPr>
            <a:spLocks noGrp="1"/>
          </p:cNvSpPr>
          <p:nvPr>
            <p:ph type="body" sz="quarter" idx="10" hasCustomPrompt="1"/>
          </p:nvPr>
        </p:nvSpPr>
        <p:spPr>
          <a:xfrm>
            <a:off x="1846385" y="1260231"/>
            <a:ext cx="6840415" cy="4240457"/>
          </a:xfrm>
        </p:spPr>
        <p:txBody>
          <a:bodyPr/>
          <a:lstStyle/>
          <a:p>
            <a:pPr lvl="0"/>
            <a:r>
              <a:rPr lang="fi-FI" dirty="0"/>
              <a:t>Lisää teksti</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Otsikko 9"/>
          <p:cNvSpPr>
            <a:spLocks noGrp="1"/>
          </p:cNvSpPr>
          <p:nvPr>
            <p:ph type="title" hasCustomPrompt="1"/>
          </p:nvPr>
        </p:nvSpPr>
        <p:spPr/>
        <p:txBody>
          <a:bodyPr/>
          <a:lstStyle/>
          <a:p>
            <a:r>
              <a:rPr lang="fi-FI" dirty="0"/>
              <a:t>Lisää otsikko</a:t>
            </a:r>
          </a:p>
        </p:txBody>
      </p:sp>
    </p:spTree>
    <p:extLst>
      <p:ext uri="{BB962C8B-B14F-4D97-AF65-F5344CB8AC3E}">
        <p14:creationId xmlns:p14="http://schemas.microsoft.com/office/powerpoint/2010/main" val="566323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pic>
        <p:nvPicPr>
          <p:cNvPr id="9" name="Kuva 8" descr="Kuva-teksti.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005254" cy="5715000"/>
          </a:xfrm>
          <a:prstGeom prst="rect">
            <a:avLst/>
          </a:prstGeom>
        </p:spPr>
      </p:pic>
      <p:sp>
        <p:nvSpPr>
          <p:cNvPr id="11" name="Otsikko 10"/>
          <p:cNvSpPr>
            <a:spLocks noGrp="1"/>
          </p:cNvSpPr>
          <p:nvPr>
            <p:ph type="title" hasCustomPrompt="1"/>
          </p:nvPr>
        </p:nvSpPr>
        <p:spPr>
          <a:xfrm>
            <a:off x="4484076" y="228865"/>
            <a:ext cx="4202723" cy="952500"/>
          </a:xfrm>
        </p:spPr>
        <p:txBody>
          <a:bodyPr/>
          <a:lstStyle/>
          <a:p>
            <a:r>
              <a:rPr lang="fi-FI" dirty="0"/>
              <a:t>Lisää otsikko</a:t>
            </a:r>
          </a:p>
        </p:txBody>
      </p:sp>
      <p:sp>
        <p:nvSpPr>
          <p:cNvPr id="12" name="Päivämäärän paikkamerkki 11"/>
          <p:cNvSpPr>
            <a:spLocks noGrp="1"/>
          </p:cNvSpPr>
          <p:nvPr>
            <p:ph type="dt" sz="half" idx="10"/>
          </p:nvPr>
        </p:nvSpPr>
        <p:spPr/>
        <p:txBody>
          <a:bodyPr/>
          <a:lstStyle/>
          <a:p>
            <a:fld id="{EB24B0E2-0508-AB48-98AF-7F3FCBECB8D5}" type="datetimeFigureOut">
              <a:rPr lang="fi-FI" smtClean="0"/>
              <a:pPr/>
              <a:t>31.8.2023</a:t>
            </a:fld>
            <a:endParaRPr lang="fi-FI" dirty="0"/>
          </a:p>
        </p:txBody>
      </p:sp>
      <p:sp>
        <p:nvSpPr>
          <p:cNvPr id="13" name="Alatunnisteen paikkamerkki 12"/>
          <p:cNvSpPr>
            <a:spLocks noGrp="1"/>
          </p:cNvSpPr>
          <p:nvPr>
            <p:ph type="ftr" sz="quarter" idx="11"/>
          </p:nvPr>
        </p:nvSpPr>
        <p:spPr/>
        <p:txBody>
          <a:bodyPr/>
          <a:lstStyle/>
          <a:p>
            <a:endParaRPr lang="fi-FI" dirty="0"/>
          </a:p>
        </p:txBody>
      </p:sp>
      <p:sp>
        <p:nvSpPr>
          <p:cNvPr id="14" name="Dian numeron paikkamerkki 13"/>
          <p:cNvSpPr>
            <a:spLocks noGrp="1"/>
          </p:cNvSpPr>
          <p:nvPr>
            <p:ph type="sldNum" sz="quarter" idx="12"/>
          </p:nvPr>
        </p:nvSpPr>
        <p:spPr/>
        <p:txBody>
          <a:bodyPr/>
          <a:lstStyle/>
          <a:p>
            <a:fld id="{085B59E3-00B3-0240-9234-0B737638A677}" type="slidenum">
              <a:rPr lang="fi-FI" smtClean="0"/>
              <a:t>‹#›</a:t>
            </a:fld>
            <a:endParaRPr lang="fi-FI" dirty="0"/>
          </a:p>
        </p:txBody>
      </p:sp>
      <p:sp>
        <p:nvSpPr>
          <p:cNvPr id="18" name="Sisällön paikkamerkki 17"/>
          <p:cNvSpPr>
            <a:spLocks noGrp="1"/>
          </p:cNvSpPr>
          <p:nvPr>
            <p:ph sz="quarter" idx="13" hasCustomPrompt="1"/>
          </p:nvPr>
        </p:nvSpPr>
        <p:spPr>
          <a:xfrm>
            <a:off x="3124201" y="1475155"/>
            <a:ext cx="5562600" cy="3585796"/>
          </a:xfrm>
        </p:spPr>
        <p:txBody>
          <a:bodyPr/>
          <a:lstStyle/>
          <a:p>
            <a:pPr lvl="0"/>
            <a:r>
              <a:rPr lang="fi-FI" dirty="0"/>
              <a:t>Lisää sisältö</a:t>
            </a:r>
          </a:p>
        </p:txBody>
      </p:sp>
      <p:sp>
        <p:nvSpPr>
          <p:cNvPr id="20" name="Tekstin paikkamerkki 19"/>
          <p:cNvSpPr>
            <a:spLocks noGrp="1"/>
          </p:cNvSpPr>
          <p:nvPr>
            <p:ph type="body" sz="quarter" idx="14" hasCustomPrompt="1"/>
          </p:nvPr>
        </p:nvSpPr>
        <p:spPr>
          <a:xfrm>
            <a:off x="254000" y="228600"/>
            <a:ext cx="2667000" cy="4832350"/>
          </a:xfrm>
        </p:spPr>
        <p:txBody>
          <a:bodyPr/>
          <a:lstStyle>
            <a:lvl1pPr>
              <a:defRPr baseline="0"/>
            </a:lvl1pPr>
          </a:lstStyle>
          <a:p>
            <a:pPr lvl="0"/>
            <a:r>
              <a:rPr lang="fi-FI" dirty="0"/>
              <a:t>Lisää teksti</a:t>
            </a:r>
          </a:p>
        </p:txBody>
      </p:sp>
    </p:spTree>
    <p:extLst>
      <p:ext uri="{BB962C8B-B14F-4D97-AF65-F5344CB8AC3E}">
        <p14:creationId xmlns:p14="http://schemas.microsoft.com/office/powerpoint/2010/main" val="1528714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5" name="Kuva 4" descr="Teksti.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38" y="0"/>
            <a:ext cx="9112562" cy="5715000"/>
          </a:xfrm>
          <a:prstGeom prst="rect">
            <a:avLst/>
          </a:prstGeom>
        </p:spPr>
      </p:pic>
      <p:sp>
        <p:nvSpPr>
          <p:cNvPr id="2" name="Päivämäärän paikkamerkki 1"/>
          <p:cNvSpPr>
            <a:spLocks noGrp="1"/>
          </p:cNvSpPr>
          <p:nvPr>
            <p:ph type="dt" sz="half" idx="10"/>
          </p:nvPr>
        </p:nvSpPr>
        <p:spPr/>
        <p:txBody>
          <a:bodyPr/>
          <a:lstStyle/>
          <a:p>
            <a:fld id="{EB24B0E2-0508-AB48-98AF-7F3FCBECB8D5}" type="datetimeFigureOut">
              <a:rPr lang="fi-FI" smtClean="0"/>
              <a:t>31.8.2023</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085B59E3-00B3-0240-9234-0B737638A677}" type="slidenum">
              <a:rPr lang="fi-FI" smtClean="0"/>
              <a:t>‹#›</a:t>
            </a:fld>
            <a:endParaRPr lang="fi-FI"/>
          </a:p>
        </p:txBody>
      </p:sp>
      <p:pic>
        <p:nvPicPr>
          <p:cNvPr id="7" name="Kuva 6" descr="Kuva.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00" y="0"/>
            <a:ext cx="9109323" cy="5715000"/>
          </a:xfrm>
          <a:prstGeom prst="rect">
            <a:avLst/>
          </a:prstGeom>
        </p:spPr>
      </p:pic>
      <p:sp>
        <p:nvSpPr>
          <p:cNvPr id="9" name="Otsikko 8"/>
          <p:cNvSpPr>
            <a:spLocks noGrp="1"/>
          </p:cNvSpPr>
          <p:nvPr>
            <p:ph type="title"/>
          </p:nvPr>
        </p:nvSpPr>
        <p:spPr>
          <a:xfrm>
            <a:off x="3399692" y="228864"/>
            <a:ext cx="5287108" cy="1314673"/>
          </a:xfrm>
        </p:spPr>
        <p:txBody>
          <a:bodyPr/>
          <a:lstStyle/>
          <a:p>
            <a:r>
              <a:rPr lang="fi-FI"/>
              <a:t>Muokkaa perustyyl. napsautt.</a:t>
            </a:r>
            <a:endParaRPr lang="fi-FI" dirty="0"/>
          </a:p>
        </p:txBody>
      </p:sp>
      <p:sp>
        <p:nvSpPr>
          <p:cNvPr id="11" name="Sisällön paikkamerkki 10"/>
          <p:cNvSpPr>
            <a:spLocks noGrp="1"/>
          </p:cNvSpPr>
          <p:nvPr>
            <p:ph sz="quarter" idx="13"/>
          </p:nvPr>
        </p:nvSpPr>
        <p:spPr>
          <a:xfrm>
            <a:off x="2881923" y="1865923"/>
            <a:ext cx="5804877" cy="363476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75492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86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3672417"/>
            <a:ext cx="7772400" cy="1135063"/>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EB24B0E2-0508-AB48-98AF-7F3FCBECB8D5}" type="datetimeFigureOut">
              <a:rPr lang="fi-FI" smtClean="0"/>
              <a:t>31.8.2023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85B59E3-00B3-0240-9234-0B737638A677}" type="slidenum">
              <a:rPr lang="fi-FI" smtClean="0"/>
              <a:t>‹#›</a:t>
            </a:fld>
            <a:endParaRPr lang="fi-FI"/>
          </a:p>
        </p:txBody>
      </p:sp>
    </p:spTree>
    <p:extLst>
      <p:ext uri="{BB962C8B-B14F-4D97-AF65-F5344CB8AC3E}">
        <p14:creationId xmlns:p14="http://schemas.microsoft.com/office/powerpoint/2010/main" val="186175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EB24B0E2-0508-AB48-98AF-7F3FCBECB8D5}" type="datetimeFigureOut">
              <a:rPr lang="fi-FI" smtClean="0"/>
              <a:t>31.8.2023</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085B59E3-00B3-0240-9234-0B737638A677}" type="slidenum">
              <a:rPr lang="fi-FI" smtClean="0"/>
              <a:t>‹#›</a:t>
            </a:fld>
            <a:endParaRPr lang="fi-FI"/>
          </a:p>
        </p:txBody>
      </p:sp>
    </p:spTree>
    <p:extLst>
      <p:ext uri="{BB962C8B-B14F-4D97-AF65-F5344CB8AC3E}">
        <p14:creationId xmlns:p14="http://schemas.microsoft.com/office/powerpoint/2010/main" val="2964103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1" y="227542"/>
            <a:ext cx="3008313" cy="968375"/>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EB24B0E2-0508-AB48-98AF-7F3FCBECB8D5}" type="datetimeFigureOut">
              <a:rPr lang="fi-FI" smtClean="0"/>
              <a:t>31.8.2023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085B59E3-00B3-0240-9234-0B737638A677}" type="slidenum">
              <a:rPr lang="fi-FI" smtClean="0"/>
              <a:t>‹#›</a:t>
            </a:fld>
            <a:endParaRPr lang="fi-FI"/>
          </a:p>
        </p:txBody>
      </p:sp>
    </p:spTree>
    <p:extLst>
      <p:ext uri="{BB962C8B-B14F-4D97-AF65-F5344CB8AC3E}">
        <p14:creationId xmlns:p14="http://schemas.microsoft.com/office/powerpoint/2010/main" val="1100961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7" name="Dian numeron paikkamerkki 6"/>
          <p:cNvSpPr>
            <a:spLocks noGrp="1"/>
          </p:cNvSpPr>
          <p:nvPr>
            <p:ph type="sldNum" sz="quarter" idx="12"/>
          </p:nvPr>
        </p:nvSpPr>
        <p:spPr/>
        <p:txBody>
          <a:bodyPr/>
          <a:lstStyle/>
          <a:p>
            <a:fld id="{085B59E3-00B3-0240-9234-0B737638A677}" type="slidenum">
              <a:rPr lang="fi-FI" smtClean="0"/>
              <a:t>‹#›</a:t>
            </a:fld>
            <a:endParaRPr lang="fi-FI"/>
          </a:p>
        </p:txBody>
      </p:sp>
      <p:sp>
        <p:nvSpPr>
          <p:cNvPr id="4" name="Tekstin paikkamerkki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EB24B0E2-0508-AB48-98AF-7F3FCBECB8D5}" type="datetimeFigureOut">
              <a:rPr lang="fi-FI" smtClean="0"/>
              <a:t>31.8.2023</a:t>
            </a:fld>
            <a:endParaRPr lang="fi-FI"/>
          </a:p>
        </p:txBody>
      </p:sp>
      <p:sp>
        <p:nvSpPr>
          <p:cNvPr id="2" name="Otsikko 1"/>
          <p:cNvSpPr>
            <a:spLocks noGrp="1"/>
          </p:cNvSpPr>
          <p:nvPr>
            <p:ph type="title"/>
          </p:nvPr>
        </p:nvSpPr>
        <p:spPr>
          <a:xfrm>
            <a:off x="1792288" y="4000500"/>
            <a:ext cx="5486400" cy="472282"/>
          </a:xfrm>
        </p:spPr>
        <p:txBody>
          <a:bodyPr anchor="b"/>
          <a:lstStyle>
            <a:lvl1pPr algn="l">
              <a:defRPr sz="2000" b="1"/>
            </a:lvl1pPr>
          </a:lstStyle>
          <a:p>
            <a:r>
              <a:rPr lang="fi-FI"/>
              <a:t>Muokkaa perustyyl. napsautt.</a:t>
            </a:r>
          </a:p>
        </p:txBody>
      </p:sp>
      <p:sp>
        <p:nvSpPr>
          <p:cNvPr id="6" name="Alatunnisteen paikkamerkki 5"/>
          <p:cNvSpPr>
            <a:spLocks noGrp="1"/>
          </p:cNvSpPr>
          <p:nvPr>
            <p:ph type="ftr" sz="quarter" idx="11"/>
          </p:nvPr>
        </p:nvSpPr>
        <p:spPr/>
        <p:txBody>
          <a:bodyPr/>
          <a:lstStyle/>
          <a:p>
            <a:endParaRPr lang="fi-FI"/>
          </a:p>
        </p:txBody>
      </p:sp>
      <p:sp>
        <p:nvSpPr>
          <p:cNvPr id="3" name="Kuvan paikkamerkki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Tree>
    <p:extLst>
      <p:ext uri="{BB962C8B-B14F-4D97-AF65-F5344CB8AC3E}">
        <p14:creationId xmlns:p14="http://schemas.microsoft.com/office/powerpoint/2010/main" val="2405461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uva 6" descr="Teksti.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700" y="0"/>
            <a:ext cx="9112562" cy="5715000"/>
          </a:xfrm>
          <a:prstGeom prst="rect">
            <a:avLst/>
          </a:prstGeom>
        </p:spPr>
      </p:pic>
      <p:sp>
        <p:nvSpPr>
          <p:cNvPr id="4" name="Päivämäärän paikkamerkki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accent3">
                    <a:lumMod val="60000"/>
                    <a:lumOff val="40000"/>
                  </a:schemeClr>
                </a:solidFill>
                <a:latin typeface="Copperplate Gothic Light"/>
                <a:cs typeface="Copperplate Gothic Light"/>
              </a:defRPr>
            </a:lvl1pPr>
          </a:lstStyle>
          <a:p>
            <a:fld id="{EB24B0E2-0508-AB48-98AF-7F3FCBECB8D5}" type="datetimeFigureOut">
              <a:rPr lang="fi-FI" smtClean="0"/>
              <a:pPr/>
              <a:t>31.8.2023</a:t>
            </a:fld>
            <a:endParaRPr lang="fi-FI" dirty="0"/>
          </a:p>
        </p:txBody>
      </p:sp>
      <p:sp>
        <p:nvSpPr>
          <p:cNvPr id="5" name="Alatunnisteen paikkamerkki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latin typeface="Goudy Old Style"/>
                <a:cs typeface="Goudy Old Style"/>
              </a:defRPr>
            </a:lvl1pPr>
          </a:lstStyle>
          <a:p>
            <a:endParaRPr lang="fi-FI" dirty="0"/>
          </a:p>
        </p:txBody>
      </p:sp>
      <p:sp>
        <p:nvSpPr>
          <p:cNvPr id="6" name="Dian numeron paikkamerkki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85B59E3-00B3-0240-9234-0B737638A677}" type="slidenum">
              <a:rPr lang="fi-FI" smtClean="0"/>
              <a:t>‹#›</a:t>
            </a:fld>
            <a:endParaRPr lang="fi-FI" dirty="0"/>
          </a:p>
        </p:txBody>
      </p:sp>
      <p:sp>
        <p:nvSpPr>
          <p:cNvPr id="2" name="Otsikon paikkamerkki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fi-FI" dirty="0"/>
              <a:t>Otsikko</a:t>
            </a:r>
          </a:p>
        </p:txBody>
      </p:sp>
      <p:sp>
        <p:nvSpPr>
          <p:cNvPr id="3" name="Tekstin paikkamerkki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dirty="0" err="1"/>
              <a:t>Muokkaa</a:t>
            </a:r>
            <a:r>
              <a:rPr lang="en-US" dirty="0"/>
              <a:t> </a:t>
            </a:r>
            <a:r>
              <a:rPr lang="en-US" dirty="0" err="1"/>
              <a:t>tekstin</a:t>
            </a:r>
            <a:r>
              <a:rPr lang="en-US" dirty="0"/>
              <a:t> </a:t>
            </a:r>
            <a:r>
              <a:rPr lang="en-US" dirty="0" err="1"/>
              <a:t>perustyylejä</a:t>
            </a:r>
            <a:r>
              <a:rPr lang="en-US" dirty="0"/>
              <a:t> </a:t>
            </a:r>
            <a:r>
              <a:rPr lang="en-US" dirty="0" err="1"/>
              <a:t>napsauttamalla</a:t>
            </a:r>
            <a:endParaRPr lang="en-US" dirty="0"/>
          </a:p>
          <a:p>
            <a:pPr lvl="1"/>
            <a:r>
              <a:rPr lang="en-US" dirty="0" err="1"/>
              <a:t>toinen</a:t>
            </a:r>
            <a:r>
              <a:rPr lang="en-US" dirty="0"/>
              <a:t> </a:t>
            </a:r>
            <a:r>
              <a:rPr lang="en-US" dirty="0" err="1"/>
              <a:t>taso</a:t>
            </a:r>
            <a:endParaRPr lang="en-US" dirty="0"/>
          </a:p>
          <a:p>
            <a:pPr lvl="2"/>
            <a:r>
              <a:rPr lang="en-US" dirty="0" err="1"/>
              <a:t>kolmas</a:t>
            </a:r>
            <a:r>
              <a:rPr lang="en-US" dirty="0"/>
              <a:t> </a:t>
            </a:r>
            <a:r>
              <a:rPr lang="en-US" dirty="0" err="1"/>
              <a:t>taso</a:t>
            </a:r>
            <a:endParaRPr lang="en-US" dirty="0"/>
          </a:p>
          <a:p>
            <a:pPr lvl="3"/>
            <a:r>
              <a:rPr lang="en-US" dirty="0" err="1"/>
              <a:t>neljäs</a:t>
            </a:r>
            <a:r>
              <a:rPr lang="en-US" dirty="0"/>
              <a:t> </a:t>
            </a:r>
            <a:r>
              <a:rPr lang="en-US" dirty="0" err="1"/>
              <a:t>taso</a:t>
            </a:r>
            <a:endParaRPr lang="en-US" dirty="0"/>
          </a:p>
          <a:p>
            <a:pPr lvl="4"/>
            <a:r>
              <a:rPr lang="en-US" dirty="0" err="1"/>
              <a:t>viides</a:t>
            </a:r>
            <a:r>
              <a:rPr lang="en-US" dirty="0"/>
              <a:t> </a:t>
            </a:r>
            <a:r>
              <a:rPr lang="en-US" dirty="0" err="1"/>
              <a:t>taso</a:t>
            </a:r>
            <a:endParaRPr lang="fi-FI" dirty="0"/>
          </a:p>
        </p:txBody>
      </p:sp>
    </p:spTree>
    <p:extLst>
      <p:ext uri="{BB962C8B-B14F-4D97-AF65-F5344CB8AC3E}">
        <p14:creationId xmlns:p14="http://schemas.microsoft.com/office/powerpoint/2010/main" val="1069422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3" r:id="rId5"/>
    <p:sldLayoutId id="2147483651" r:id="rId6"/>
    <p:sldLayoutId id="2147483654"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accent3">
              <a:lumMod val="50000"/>
            </a:schemeClr>
          </a:solidFill>
          <a:latin typeface="Copperplate Gothic Light"/>
          <a:ea typeface="+mj-ea"/>
          <a:cs typeface="Copperplate Gothic Light"/>
        </a:defRPr>
      </a:lvl1pPr>
    </p:titleStyle>
    <p:bodyStyle>
      <a:lvl1pPr marL="0" indent="0" algn="l" defTabSz="457200" rtl="0" eaLnBrk="1" latinLnBrk="0" hangingPunct="1">
        <a:spcBef>
          <a:spcPct val="20000"/>
        </a:spcBef>
        <a:buFont typeface="Arial"/>
        <a:buNone/>
        <a:defRPr sz="2800" kern="1200">
          <a:solidFill>
            <a:schemeClr val="tx1"/>
          </a:solidFill>
          <a:latin typeface="Goudy Old Style"/>
          <a:ea typeface="+mn-ea"/>
          <a:cs typeface="Goudy Old Style"/>
        </a:defRPr>
      </a:lvl1pPr>
      <a:lvl2pPr marL="914400" indent="-457200" algn="l" defTabSz="457200" rtl="0" eaLnBrk="1" latinLnBrk="0" hangingPunct="1">
        <a:spcBef>
          <a:spcPct val="20000"/>
        </a:spcBef>
        <a:buFont typeface="Arial"/>
        <a:buChar char="•"/>
        <a:defRPr sz="2800" kern="1200">
          <a:solidFill>
            <a:schemeClr val="tx1"/>
          </a:solidFill>
          <a:latin typeface="Goudy Old Style"/>
          <a:ea typeface="+mn-ea"/>
          <a:cs typeface="Goudy Old Style"/>
        </a:defRPr>
      </a:lvl2pPr>
      <a:lvl3pPr marL="1257300" indent="-342900" algn="l" defTabSz="457200" rtl="0" eaLnBrk="1" latinLnBrk="0" hangingPunct="1">
        <a:spcBef>
          <a:spcPct val="20000"/>
        </a:spcBef>
        <a:buFont typeface="Wingdings" charset="2"/>
        <a:buChar char="§"/>
        <a:defRPr sz="2400" kern="1200">
          <a:solidFill>
            <a:schemeClr val="tx1"/>
          </a:solidFill>
          <a:latin typeface="Goudy Old Style"/>
          <a:ea typeface="+mn-ea"/>
          <a:cs typeface="Goudy Old Style"/>
        </a:defRPr>
      </a:lvl3pPr>
      <a:lvl4pPr marL="1714500" indent="-342900" algn="l" defTabSz="457200" rtl="0" eaLnBrk="1" latinLnBrk="0" hangingPunct="1">
        <a:spcBef>
          <a:spcPct val="20000"/>
        </a:spcBef>
        <a:buFont typeface="Wingdings" charset="2"/>
        <a:buChar char="Ø"/>
        <a:defRPr sz="2000" kern="1200">
          <a:solidFill>
            <a:schemeClr val="tx1"/>
          </a:solidFill>
          <a:latin typeface="Goudy Old Style"/>
          <a:ea typeface="+mn-ea"/>
          <a:cs typeface="Goudy Old Style"/>
        </a:defRPr>
      </a:lvl4pPr>
      <a:lvl5pPr marL="2171700" indent="-342900" algn="l" defTabSz="457200" rtl="0" eaLnBrk="1" latinLnBrk="0" hangingPunct="1">
        <a:spcBef>
          <a:spcPct val="20000"/>
        </a:spcBef>
        <a:buFont typeface="Wingdings" charset="2"/>
        <a:buChar char="ü"/>
        <a:defRPr sz="2000" kern="1200">
          <a:solidFill>
            <a:schemeClr val="tx1"/>
          </a:solidFill>
          <a:latin typeface="Goudy Old Style"/>
          <a:ea typeface="+mn-ea"/>
          <a:cs typeface="Goudy Old Sty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normAutofit fontScale="90000"/>
          </a:bodyPr>
          <a:lstStyle/>
          <a:p>
            <a:r>
              <a:rPr lang="fi-FI" dirty="0"/>
              <a:t>Ensimmäisen vuoden opiskelijoiden vanhempainilta</a:t>
            </a:r>
          </a:p>
        </p:txBody>
      </p:sp>
      <p:sp>
        <p:nvSpPr>
          <p:cNvPr id="5" name="Tekstin paikkamerkki 4"/>
          <p:cNvSpPr>
            <a:spLocks noGrp="1"/>
          </p:cNvSpPr>
          <p:nvPr>
            <p:ph type="body" sz="quarter" idx="13"/>
          </p:nvPr>
        </p:nvSpPr>
        <p:spPr>
          <a:xfrm>
            <a:off x="2805723" y="4202627"/>
            <a:ext cx="6096000" cy="1074737"/>
          </a:xfrm>
        </p:spPr>
        <p:txBody>
          <a:bodyPr>
            <a:normAutofit fontScale="47500" lnSpcReduction="20000"/>
          </a:bodyPr>
          <a:lstStyle/>
          <a:p>
            <a:r>
              <a:rPr lang="fi-FI" dirty="0">
                <a:solidFill>
                  <a:schemeClr val="accent3">
                    <a:lumMod val="75000"/>
                  </a:schemeClr>
                </a:solidFill>
              </a:rPr>
              <a:t>Yhteinen osuus 30.8.2023</a:t>
            </a:r>
          </a:p>
          <a:p>
            <a:r>
              <a:rPr lang="fi-FI" dirty="0">
                <a:solidFill>
                  <a:schemeClr val="accent3">
                    <a:lumMod val="75000"/>
                  </a:schemeClr>
                </a:solidFill>
              </a:rPr>
              <a:t>rehtori Matti Hännikäinen</a:t>
            </a:r>
            <a:br>
              <a:rPr lang="fi-FI" dirty="0">
                <a:solidFill>
                  <a:schemeClr val="accent3">
                    <a:lumMod val="75000"/>
                  </a:schemeClr>
                </a:solidFill>
              </a:rPr>
            </a:br>
            <a:r>
              <a:rPr lang="fi-FI" dirty="0">
                <a:solidFill>
                  <a:schemeClr val="accent3">
                    <a:lumMod val="75000"/>
                  </a:schemeClr>
                </a:solidFill>
              </a:rPr>
              <a:t>apulaisrehtori Maarit Luhtala</a:t>
            </a:r>
          </a:p>
          <a:p>
            <a:r>
              <a:rPr lang="fi-FI" dirty="0">
                <a:solidFill>
                  <a:schemeClr val="accent3">
                    <a:lumMod val="75000"/>
                  </a:schemeClr>
                </a:solidFill>
              </a:rPr>
              <a:t>avustava rehtori Jaana Marttila</a:t>
            </a:r>
          </a:p>
          <a:p>
            <a:r>
              <a:rPr lang="fi-FI" dirty="0">
                <a:solidFill>
                  <a:schemeClr val="accent3">
                    <a:lumMod val="75000"/>
                  </a:schemeClr>
                </a:solidFill>
              </a:rPr>
              <a:t>erityisopettaja Virpi Salonpää</a:t>
            </a:r>
          </a:p>
        </p:txBody>
      </p:sp>
    </p:spTree>
    <p:extLst>
      <p:ext uri="{BB962C8B-B14F-4D97-AF65-F5344CB8AC3E}">
        <p14:creationId xmlns:p14="http://schemas.microsoft.com/office/powerpoint/2010/main" val="27142996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A63D3-7B84-7A76-2B06-90050E286F39}"/>
              </a:ext>
            </a:extLst>
          </p:cNvPr>
          <p:cNvSpPr>
            <a:spLocks noGrp="1"/>
          </p:cNvSpPr>
          <p:nvPr>
            <p:ph type="title"/>
          </p:nvPr>
        </p:nvSpPr>
        <p:spPr>
          <a:xfrm>
            <a:off x="738825" y="656432"/>
            <a:ext cx="7941356" cy="1812627"/>
          </a:xfrm>
        </p:spPr>
        <p:txBody>
          <a:bodyPr>
            <a:normAutofit fontScale="90000"/>
          </a:bodyPr>
          <a:lstStyle/>
          <a:p>
            <a:pPr algn="l"/>
            <a:r>
              <a:rPr lang="en-US" sz="2400" dirty="0">
                <a:solidFill>
                  <a:srgbClr val="FFCAB3"/>
                </a:solidFill>
                <a:latin typeface="Jumble"/>
              </a:rPr>
              <a:t>Tammerkosken lukio </a:t>
            </a:r>
            <a:r>
              <a:rPr lang="en-US" sz="2400" dirty="0" err="1">
                <a:solidFill>
                  <a:srgbClr val="FFCAB3"/>
                </a:solidFill>
                <a:latin typeface="Jumble"/>
              </a:rPr>
              <a:t>pilotoi</a:t>
            </a:r>
            <a:r>
              <a:rPr lang="en-US" sz="2400" dirty="0">
                <a:solidFill>
                  <a:srgbClr val="FFCAB3"/>
                </a:solidFill>
                <a:latin typeface="Jumble"/>
              </a:rPr>
              <a:t> </a:t>
            </a:r>
            <a:r>
              <a:rPr lang="en-US" sz="2400" dirty="0" err="1">
                <a:solidFill>
                  <a:srgbClr val="FFCAB3"/>
                </a:solidFill>
                <a:latin typeface="Jumble"/>
              </a:rPr>
              <a:t>projektiviikkoa</a:t>
            </a:r>
            <a:r>
              <a:rPr lang="en-US" sz="2400" dirty="0">
                <a:solidFill>
                  <a:srgbClr val="FFCAB3"/>
                </a:solidFill>
                <a:latin typeface="Jumble"/>
              </a:rPr>
              <a:t> 22.-26.4.2024.</a:t>
            </a:r>
            <a:br>
              <a:rPr lang="en-US" sz="2400" dirty="0">
                <a:solidFill>
                  <a:srgbClr val="FFCAB3"/>
                </a:solidFill>
                <a:latin typeface="Jumble"/>
              </a:rPr>
            </a:br>
            <a:br>
              <a:rPr lang="en-US" sz="2400" dirty="0">
                <a:solidFill>
                  <a:srgbClr val="FFCAB3"/>
                </a:solidFill>
                <a:latin typeface="Jumble"/>
              </a:rPr>
            </a:br>
            <a:r>
              <a:rPr lang="en-US" sz="2400" dirty="0" err="1">
                <a:solidFill>
                  <a:srgbClr val="FFCAB3"/>
                </a:solidFill>
                <a:latin typeface="Jumble"/>
              </a:rPr>
              <a:t>Projektiviikosta</a:t>
            </a:r>
            <a:r>
              <a:rPr lang="en-US" sz="2400" dirty="0">
                <a:solidFill>
                  <a:srgbClr val="FFCAB3"/>
                </a:solidFill>
                <a:latin typeface="Jumble"/>
              </a:rPr>
              <a:t> on </a:t>
            </a:r>
            <a:r>
              <a:rPr lang="en-US" sz="2400" dirty="0" err="1">
                <a:solidFill>
                  <a:srgbClr val="FFCAB3"/>
                </a:solidFill>
                <a:latin typeface="Jumble"/>
              </a:rPr>
              <a:t>tarkoitus</a:t>
            </a:r>
            <a:r>
              <a:rPr lang="en-US" sz="2400" dirty="0">
                <a:solidFill>
                  <a:srgbClr val="FFCAB3"/>
                </a:solidFill>
                <a:latin typeface="Jumble"/>
              </a:rPr>
              <a:t> </a:t>
            </a:r>
            <a:r>
              <a:rPr lang="en-US" sz="2400" dirty="0" err="1">
                <a:solidFill>
                  <a:srgbClr val="FFCAB3"/>
                </a:solidFill>
                <a:latin typeface="Jumble"/>
              </a:rPr>
              <a:t>tulla</a:t>
            </a:r>
            <a:r>
              <a:rPr lang="en-US" sz="2400" dirty="0">
                <a:solidFill>
                  <a:srgbClr val="FFCAB3"/>
                </a:solidFill>
                <a:latin typeface="Jumble"/>
              </a:rPr>
              <a:t> </a:t>
            </a:r>
            <a:r>
              <a:rPr lang="en-US" sz="2400" dirty="0" err="1">
                <a:solidFill>
                  <a:srgbClr val="FFCAB3"/>
                </a:solidFill>
                <a:latin typeface="Jumble"/>
              </a:rPr>
              <a:t>pysyvä</a:t>
            </a:r>
            <a:r>
              <a:rPr lang="en-US" sz="2400" dirty="0">
                <a:solidFill>
                  <a:srgbClr val="FFCAB3"/>
                </a:solidFill>
                <a:latin typeface="Jumble"/>
              </a:rPr>
              <a:t> </a:t>
            </a:r>
            <a:r>
              <a:rPr lang="en-US" sz="2400" dirty="0" err="1">
                <a:solidFill>
                  <a:srgbClr val="FFCAB3"/>
                </a:solidFill>
                <a:latin typeface="Jumble"/>
              </a:rPr>
              <a:t>käytänne</a:t>
            </a:r>
            <a:r>
              <a:rPr lang="en-US" sz="2400" dirty="0">
                <a:solidFill>
                  <a:srgbClr val="FFCAB3"/>
                </a:solidFill>
                <a:latin typeface="Jumble"/>
              </a:rPr>
              <a:t> </a:t>
            </a:r>
            <a:r>
              <a:rPr lang="en-US" sz="2400" dirty="0" err="1">
                <a:solidFill>
                  <a:srgbClr val="FFCAB3"/>
                </a:solidFill>
                <a:latin typeface="Jumble"/>
              </a:rPr>
              <a:t>kouluvuoteen</a:t>
            </a:r>
            <a:r>
              <a:rPr lang="en-US" sz="2400" dirty="0">
                <a:solidFill>
                  <a:srgbClr val="FFCAB3"/>
                </a:solidFill>
                <a:latin typeface="Jumble"/>
              </a:rPr>
              <a:t>.</a:t>
            </a:r>
            <a:endParaRPr lang="en-US" sz="2400" dirty="0"/>
          </a:p>
        </p:txBody>
      </p:sp>
      <p:sp>
        <p:nvSpPr>
          <p:cNvPr id="3" name="Content Placeholder 2">
            <a:extLst>
              <a:ext uri="{FF2B5EF4-FFF2-40B4-BE49-F238E27FC236}">
                <a16:creationId xmlns:a16="http://schemas.microsoft.com/office/drawing/2014/main" id="{A91D4161-9FEE-79E8-AEFC-F1E258F8B65E}"/>
              </a:ext>
            </a:extLst>
          </p:cNvPr>
          <p:cNvSpPr>
            <a:spLocks noGrp="1"/>
          </p:cNvSpPr>
          <p:nvPr>
            <p:ph idx="1"/>
          </p:nvPr>
        </p:nvSpPr>
        <p:spPr>
          <a:xfrm>
            <a:off x="759765" y="2622247"/>
            <a:ext cx="7941356" cy="1578113"/>
          </a:xfrm>
        </p:spPr>
        <p:txBody>
          <a:bodyPr vert="horz" lIns="68580" tIns="34290" rIns="68580" bIns="34290" rtlCol="0" anchor="t">
            <a:noAutofit/>
          </a:bodyPr>
          <a:lstStyle/>
          <a:p>
            <a:r>
              <a:rPr lang="en-US" sz="2400" err="1">
                <a:solidFill>
                  <a:srgbClr val="FFCAB3"/>
                </a:solidFill>
                <a:latin typeface="Jumble"/>
              </a:rPr>
              <a:t>Jokainen</a:t>
            </a:r>
            <a:r>
              <a:rPr lang="en-US" sz="2400">
                <a:solidFill>
                  <a:srgbClr val="FFCAB3"/>
                </a:solidFill>
                <a:latin typeface="Jumble"/>
              </a:rPr>
              <a:t> </a:t>
            </a:r>
            <a:r>
              <a:rPr lang="en-US" sz="2400" err="1">
                <a:solidFill>
                  <a:srgbClr val="FFCAB3"/>
                </a:solidFill>
                <a:latin typeface="Jumble"/>
              </a:rPr>
              <a:t>periodi</a:t>
            </a:r>
            <a:r>
              <a:rPr lang="en-US" sz="2400">
                <a:solidFill>
                  <a:srgbClr val="FFCAB3"/>
                </a:solidFill>
                <a:latin typeface="Jumble"/>
              </a:rPr>
              <a:t> </a:t>
            </a:r>
            <a:r>
              <a:rPr lang="en-US" sz="2400" err="1">
                <a:solidFill>
                  <a:srgbClr val="FFCAB3"/>
                </a:solidFill>
                <a:latin typeface="Jumble"/>
              </a:rPr>
              <a:t>Tamlussa</a:t>
            </a:r>
            <a:r>
              <a:rPr lang="en-US" sz="2400">
                <a:solidFill>
                  <a:srgbClr val="FFCAB3"/>
                </a:solidFill>
                <a:latin typeface="Jumble"/>
              </a:rPr>
              <a:t> on </a:t>
            </a:r>
            <a:r>
              <a:rPr lang="en-US" sz="2400" err="1">
                <a:solidFill>
                  <a:srgbClr val="FFCAB3"/>
                </a:solidFill>
                <a:latin typeface="Jumble"/>
              </a:rPr>
              <a:t>päivän</a:t>
            </a:r>
            <a:r>
              <a:rPr lang="en-US" sz="2400">
                <a:solidFill>
                  <a:srgbClr val="FFCAB3"/>
                </a:solidFill>
                <a:latin typeface="Jumble"/>
              </a:rPr>
              <a:t> </a:t>
            </a:r>
            <a:r>
              <a:rPr lang="en-US" sz="2400" err="1">
                <a:solidFill>
                  <a:srgbClr val="FFCAB3"/>
                </a:solidFill>
                <a:latin typeface="Jumble"/>
              </a:rPr>
              <a:t>lyhyempi</a:t>
            </a:r>
            <a:r>
              <a:rPr lang="en-US" sz="2400">
                <a:solidFill>
                  <a:srgbClr val="FFCAB3"/>
                </a:solidFill>
                <a:latin typeface="Jumble"/>
              </a:rPr>
              <a:t> </a:t>
            </a:r>
            <a:r>
              <a:rPr lang="en-US" sz="2400" err="1">
                <a:solidFill>
                  <a:srgbClr val="FFCAB3"/>
                </a:solidFill>
                <a:latin typeface="Jumble"/>
              </a:rPr>
              <a:t>kuin</a:t>
            </a:r>
            <a:r>
              <a:rPr lang="en-US" sz="2400">
                <a:solidFill>
                  <a:srgbClr val="FFCAB3"/>
                </a:solidFill>
                <a:latin typeface="Jumble"/>
              </a:rPr>
              <a:t> </a:t>
            </a:r>
            <a:r>
              <a:rPr lang="en-US" sz="2400" err="1">
                <a:solidFill>
                  <a:srgbClr val="FFCAB3"/>
                </a:solidFill>
                <a:latin typeface="Jumble"/>
              </a:rPr>
              <a:t>muissa</a:t>
            </a:r>
            <a:r>
              <a:rPr lang="en-US" sz="2400">
                <a:solidFill>
                  <a:srgbClr val="FFCAB3"/>
                </a:solidFill>
                <a:latin typeface="Jumble"/>
              </a:rPr>
              <a:t> päivälukioissa, ja </a:t>
            </a:r>
            <a:r>
              <a:rPr lang="en-US" sz="2400" err="1">
                <a:solidFill>
                  <a:srgbClr val="FFCAB3"/>
                </a:solidFill>
                <a:latin typeface="Jumble"/>
              </a:rPr>
              <a:t>näin</a:t>
            </a:r>
            <a:r>
              <a:rPr lang="en-US" sz="2400">
                <a:solidFill>
                  <a:srgbClr val="FFCAB3"/>
                </a:solidFill>
                <a:latin typeface="Jumble"/>
              </a:rPr>
              <a:t> </a:t>
            </a:r>
            <a:r>
              <a:rPr lang="en-US" sz="2400" err="1">
                <a:solidFill>
                  <a:srgbClr val="FFCAB3"/>
                </a:solidFill>
                <a:latin typeface="Jumble"/>
              </a:rPr>
              <a:t>saadaan</a:t>
            </a:r>
            <a:r>
              <a:rPr lang="en-US" sz="2400">
                <a:solidFill>
                  <a:srgbClr val="FFCAB3"/>
                </a:solidFill>
                <a:latin typeface="Jumble"/>
              </a:rPr>
              <a:t> </a:t>
            </a:r>
            <a:r>
              <a:rPr lang="en-US" sz="2400" err="1">
                <a:solidFill>
                  <a:srgbClr val="FFCAB3"/>
                </a:solidFill>
                <a:latin typeface="Jumble"/>
              </a:rPr>
              <a:t>viisi</a:t>
            </a:r>
            <a:r>
              <a:rPr lang="en-US" sz="2400">
                <a:solidFill>
                  <a:srgbClr val="FFCAB3"/>
                </a:solidFill>
                <a:latin typeface="Jumble"/>
              </a:rPr>
              <a:t> </a:t>
            </a:r>
            <a:r>
              <a:rPr lang="en-US" sz="2400" err="1">
                <a:solidFill>
                  <a:srgbClr val="FFCAB3"/>
                </a:solidFill>
                <a:latin typeface="Jumble"/>
              </a:rPr>
              <a:t>päivää</a:t>
            </a:r>
            <a:r>
              <a:rPr lang="en-US" sz="2400">
                <a:solidFill>
                  <a:srgbClr val="FFCAB3"/>
                </a:solidFill>
                <a:latin typeface="Jumble"/>
              </a:rPr>
              <a:t> </a:t>
            </a:r>
            <a:r>
              <a:rPr lang="en-US" sz="2400" err="1">
                <a:solidFill>
                  <a:srgbClr val="FFCAB3"/>
                </a:solidFill>
                <a:latin typeface="Jumble"/>
              </a:rPr>
              <a:t>projektiviikolle</a:t>
            </a:r>
            <a:r>
              <a:rPr lang="en-US" sz="2400">
                <a:solidFill>
                  <a:srgbClr val="FFCAB3"/>
                </a:solidFill>
                <a:latin typeface="Jumble"/>
              </a:rPr>
              <a:t>.</a:t>
            </a:r>
          </a:p>
          <a:p>
            <a:endParaRPr lang="en-US" sz="2400">
              <a:solidFill>
                <a:srgbClr val="FFCAB3"/>
              </a:solidFill>
              <a:latin typeface="Jumble"/>
            </a:endParaRPr>
          </a:p>
          <a:p>
            <a:r>
              <a:rPr lang="en-US" sz="2400" err="1">
                <a:solidFill>
                  <a:srgbClr val="FFCAB3"/>
                </a:solidFill>
                <a:latin typeface="Jumble"/>
              </a:rPr>
              <a:t>Projektiviikko</a:t>
            </a:r>
            <a:r>
              <a:rPr lang="en-US" sz="2400">
                <a:solidFill>
                  <a:srgbClr val="FFCAB3"/>
                </a:solidFill>
                <a:latin typeface="Jumble"/>
              </a:rPr>
              <a:t> on </a:t>
            </a:r>
            <a:r>
              <a:rPr lang="en-US" sz="2400" err="1">
                <a:solidFill>
                  <a:srgbClr val="FFCAB3"/>
                </a:solidFill>
                <a:latin typeface="Jumble"/>
              </a:rPr>
              <a:t>kuin</a:t>
            </a:r>
            <a:r>
              <a:rPr lang="en-US" sz="2400">
                <a:solidFill>
                  <a:srgbClr val="FFCAB3"/>
                </a:solidFill>
                <a:latin typeface="Jumble"/>
              </a:rPr>
              <a:t> </a:t>
            </a:r>
            <a:r>
              <a:rPr lang="en-US" sz="2400" err="1">
                <a:solidFill>
                  <a:srgbClr val="FFCAB3"/>
                </a:solidFill>
                <a:latin typeface="Jumble"/>
              </a:rPr>
              <a:t>kuudes</a:t>
            </a:r>
            <a:r>
              <a:rPr lang="en-US" sz="2400">
                <a:solidFill>
                  <a:srgbClr val="FFCAB3"/>
                </a:solidFill>
                <a:latin typeface="Jumble"/>
              </a:rPr>
              <a:t> </a:t>
            </a:r>
            <a:r>
              <a:rPr lang="en-US" sz="2400" err="1">
                <a:solidFill>
                  <a:srgbClr val="FFCAB3"/>
                </a:solidFill>
                <a:latin typeface="Jumble"/>
              </a:rPr>
              <a:t>periodi</a:t>
            </a:r>
            <a:r>
              <a:rPr lang="en-US" sz="2400">
                <a:solidFill>
                  <a:srgbClr val="FFCAB3"/>
                </a:solidFill>
                <a:latin typeface="Jumble"/>
              </a:rPr>
              <a:t>.</a:t>
            </a:r>
          </a:p>
        </p:txBody>
      </p:sp>
      <p:grpSp>
        <p:nvGrpSpPr>
          <p:cNvPr id="17" name="Group 16">
            <a:extLst>
              <a:ext uri="{FF2B5EF4-FFF2-40B4-BE49-F238E27FC236}">
                <a16:creationId xmlns:a16="http://schemas.microsoft.com/office/drawing/2014/main" id="{0E8B8230-7A53-72A8-FDD1-FAE4AC990098}"/>
              </a:ext>
            </a:extLst>
          </p:cNvPr>
          <p:cNvGrpSpPr/>
          <p:nvPr/>
        </p:nvGrpSpPr>
        <p:grpSpPr>
          <a:xfrm>
            <a:off x="159393" y="445137"/>
            <a:ext cx="608854" cy="656269"/>
            <a:chOff x="-47459" y="51649"/>
            <a:chExt cx="811805" cy="875025"/>
          </a:xfrm>
        </p:grpSpPr>
        <p:sp>
          <p:nvSpPr>
            <p:cNvPr id="4" name="Flowchart: Connector 3">
              <a:extLst>
                <a:ext uri="{FF2B5EF4-FFF2-40B4-BE49-F238E27FC236}">
                  <a16:creationId xmlns:a16="http://schemas.microsoft.com/office/drawing/2014/main" id="{9A544D4F-69C9-DA41-29C3-344EC78F66D0}"/>
                </a:ext>
              </a:extLst>
            </p:cNvPr>
            <p:cNvSpPr/>
            <p:nvPr/>
          </p:nvSpPr>
          <p:spPr>
            <a:xfrm>
              <a:off x="119984" y="51649"/>
              <a:ext cx="214647" cy="214647"/>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lowchart: Connector 5">
              <a:extLst>
                <a:ext uri="{FF2B5EF4-FFF2-40B4-BE49-F238E27FC236}">
                  <a16:creationId xmlns:a16="http://schemas.microsoft.com/office/drawing/2014/main" id="{F9AE48B0-933F-0419-F0C2-7CDC4CA72BC7}"/>
                </a:ext>
              </a:extLst>
            </p:cNvPr>
            <p:cNvSpPr/>
            <p:nvPr/>
          </p:nvSpPr>
          <p:spPr>
            <a:xfrm>
              <a:off x="444051" y="161405"/>
              <a:ext cx="107491" cy="107491"/>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9" name="Flowchart: Connector 8">
              <a:extLst>
                <a:ext uri="{FF2B5EF4-FFF2-40B4-BE49-F238E27FC236}">
                  <a16:creationId xmlns:a16="http://schemas.microsoft.com/office/drawing/2014/main" id="{A850235A-B102-3ED5-5CD5-F7EEC1FF6A1D}"/>
                </a:ext>
              </a:extLst>
            </p:cNvPr>
            <p:cNvSpPr/>
            <p:nvPr/>
          </p:nvSpPr>
          <p:spPr>
            <a:xfrm>
              <a:off x="-47459" y="265206"/>
              <a:ext cx="167023" cy="167023"/>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10" name="Flowchart: Connector 9">
              <a:extLst>
                <a:ext uri="{FF2B5EF4-FFF2-40B4-BE49-F238E27FC236}">
                  <a16:creationId xmlns:a16="http://schemas.microsoft.com/office/drawing/2014/main" id="{47A8BAA3-E723-B975-B1A3-D7E1D79F8996}"/>
                </a:ext>
              </a:extLst>
            </p:cNvPr>
            <p:cNvSpPr/>
            <p:nvPr/>
          </p:nvSpPr>
          <p:spPr>
            <a:xfrm>
              <a:off x="175407" y="351150"/>
              <a:ext cx="101538" cy="107491"/>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11" name="Flowchart: Connector 10">
              <a:extLst>
                <a:ext uri="{FF2B5EF4-FFF2-40B4-BE49-F238E27FC236}">
                  <a16:creationId xmlns:a16="http://schemas.microsoft.com/office/drawing/2014/main" id="{1E20AB66-8923-CFFA-98C0-EF0EB568CF9F}"/>
                </a:ext>
              </a:extLst>
            </p:cNvPr>
            <p:cNvSpPr/>
            <p:nvPr/>
          </p:nvSpPr>
          <p:spPr>
            <a:xfrm>
              <a:off x="362552" y="377561"/>
              <a:ext cx="161070" cy="167023"/>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12" name="Flowchart: Connector 11">
              <a:extLst>
                <a:ext uri="{FF2B5EF4-FFF2-40B4-BE49-F238E27FC236}">
                  <a16:creationId xmlns:a16="http://schemas.microsoft.com/office/drawing/2014/main" id="{096E46F3-C850-CEB1-3799-E248CD365E68}"/>
                </a:ext>
              </a:extLst>
            </p:cNvPr>
            <p:cNvSpPr/>
            <p:nvPr/>
          </p:nvSpPr>
          <p:spPr>
            <a:xfrm>
              <a:off x="627089" y="52738"/>
              <a:ext cx="137257" cy="137256"/>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lowchart: Connector 12">
              <a:extLst>
                <a:ext uri="{FF2B5EF4-FFF2-40B4-BE49-F238E27FC236}">
                  <a16:creationId xmlns:a16="http://schemas.microsoft.com/office/drawing/2014/main" id="{F978FEF9-975D-5A6E-32DC-FFD7DADFDFBA}"/>
                </a:ext>
              </a:extLst>
            </p:cNvPr>
            <p:cNvSpPr/>
            <p:nvPr/>
          </p:nvSpPr>
          <p:spPr>
            <a:xfrm>
              <a:off x="46281" y="543494"/>
              <a:ext cx="143210" cy="143210"/>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14" name="Flowchart: Connector 13">
              <a:extLst>
                <a:ext uri="{FF2B5EF4-FFF2-40B4-BE49-F238E27FC236}">
                  <a16:creationId xmlns:a16="http://schemas.microsoft.com/office/drawing/2014/main" id="{377B1861-0BB1-24B8-2A34-C30AF320911A}"/>
                </a:ext>
              </a:extLst>
            </p:cNvPr>
            <p:cNvSpPr/>
            <p:nvPr/>
          </p:nvSpPr>
          <p:spPr>
            <a:xfrm>
              <a:off x="281053" y="647296"/>
              <a:ext cx="107491" cy="107491"/>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Flowchart: Connector 14">
              <a:extLst>
                <a:ext uri="{FF2B5EF4-FFF2-40B4-BE49-F238E27FC236}">
                  <a16:creationId xmlns:a16="http://schemas.microsoft.com/office/drawing/2014/main" id="{5A55C29B-C0C9-7B76-6AE4-DF2D274B23E1}"/>
                </a:ext>
              </a:extLst>
            </p:cNvPr>
            <p:cNvSpPr/>
            <p:nvPr/>
          </p:nvSpPr>
          <p:spPr>
            <a:xfrm>
              <a:off x="658699" y="310568"/>
              <a:ext cx="71773" cy="71773"/>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16" name="Flowchart: Connector 15">
              <a:extLst>
                <a:ext uri="{FF2B5EF4-FFF2-40B4-BE49-F238E27FC236}">
                  <a16:creationId xmlns:a16="http://schemas.microsoft.com/office/drawing/2014/main" id="{6202B7E2-5FF9-E56E-B88E-E7FC211B90BB}"/>
                </a:ext>
              </a:extLst>
            </p:cNvPr>
            <p:cNvSpPr/>
            <p:nvPr/>
          </p:nvSpPr>
          <p:spPr>
            <a:xfrm>
              <a:off x="48126" y="842995"/>
              <a:ext cx="71773" cy="83679"/>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 name="Group 17">
            <a:extLst>
              <a:ext uri="{FF2B5EF4-FFF2-40B4-BE49-F238E27FC236}">
                <a16:creationId xmlns:a16="http://schemas.microsoft.com/office/drawing/2014/main" id="{EACB0546-5650-9548-10E6-AADE9C202E83}"/>
              </a:ext>
            </a:extLst>
          </p:cNvPr>
          <p:cNvGrpSpPr/>
          <p:nvPr/>
        </p:nvGrpSpPr>
        <p:grpSpPr>
          <a:xfrm rot="10800000">
            <a:off x="8396694" y="4652466"/>
            <a:ext cx="608854" cy="656269"/>
            <a:chOff x="-47459" y="51649"/>
            <a:chExt cx="811805" cy="875025"/>
          </a:xfrm>
        </p:grpSpPr>
        <p:sp>
          <p:nvSpPr>
            <p:cNvPr id="19" name="Flowchart: Connector 18">
              <a:extLst>
                <a:ext uri="{FF2B5EF4-FFF2-40B4-BE49-F238E27FC236}">
                  <a16:creationId xmlns:a16="http://schemas.microsoft.com/office/drawing/2014/main" id="{DA019B97-2BD2-9B0F-D72E-499C0B3B7CF2}"/>
                </a:ext>
              </a:extLst>
            </p:cNvPr>
            <p:cNvSpPr/>
            <p:nvPr/>
          </p:nvSpPr>
          <p:spPr>
            <a:xfrm>
              <a:off x="119984" y="51649"/>
              <a:ext cx="214647" cy="214647"/>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Flowchart: Connector 19">
              <a:extLst>
                <a:ext uri="{FF2B5EF4-FFF2-40B4-BE49-F238E27FC236}">
                  <a16:creationId xmlns:a16="http://schemas.microsoft.com/office/drawing/2014/main" id="{91B6BDAC-AC2C-F784-6515-DFF06AA42452}"/>
                </a:ext>
              </a:extLst>
            </p:cNvPr>
            <p:cNvSpPr/>
            <p:nvPr/>
          </p:nvSpPr>
          <p:spPr>
            <a:xfrm>
              <a:off x="444051" y="161405"/>
              <a:ext cx="107491" cy="107491"/>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21" name="Flowchart: Connector 20">
              <a:extLst>
                <a:ext uri="{FF2B5EF4-FFF2-40B4-BE49-F238E27FC236}">
                  <a16:creationId xmlns:a16="http://schemas.microsoft.com/office/drawing/2014/main" id="{3A1778A5-1D2F-9DAE-99F7-C061D4053EF9}"/>
                </a:ext>
              </a:extLst>
            </p:cNvPr>
            <p:cNvSpPr/>
            <p:nvPr/>
          </p:nvSpPr>
          <p:spPr>
            <a:xfrm>
              <a:off x="-47459" y="265206"/>
              <a:ext cx="167023" cy="167023"/>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22" name="Flowchart: Connector 21">
              <a:extLst>
                <a:ext uri="{FF2B5EF4-FFF2-40B4-BE49-F238E27FC236}">
                  <a16:creationId xmlns:a16="http://schemas.microsoft.com/office/drawing/2014/main" id="{4A7A8CC5-0949-4242-D0CA-07C6B4FB9A3C}"/>
                </a:ext>
              </a:extLst>
            </p:cNvPr>
            <p:cNvSpPr/>
            <p:nvPr/>
          </p:nvSpPr>
          <p:spPr>
            <a:xfrm>
              <a:off x="175407" y="351150"/>
              <a:ext cx="101538" cy="107491"/>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23" name="Flowchart: Connector 22">
              <a:extLst>
                <a:ext uri="{FF2B5EF4-FFF2-40B4-BE49-F238E27FC236}">
                  <a16:creationId xmlns:a16="http://schemas.microsoft.com/office/drawing/2014/main" id="{95678178-D09E-8A48-4849-4007759FAF54}"/>
                </a:ext>
              </a:extLst>
            </p:cNvPr>
            <p:cNvSpPr/>
            <p:nvPr/>
          </p:nvSpPr>
          <p:spPr>
            <a:xfrm>
              <a:off x="362552" y="377561"/>
              <a:ext cx="161070" cy="167023"/>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24" name="Flowchart: Connector 23">
              <a:extLst>
                <a:ext uri="{FF2B5EF4-FFF2-40B4-BE49-F238E27FC236}">
                  <a16:creationId xmlns:a16="http://schemas.microsoft.com/office/drawing/2014/main" id="{F4998246-5C96-4A17-03C5-7BC47BDAA2F2}"/>
                </a:ext>
              </a:extLst>
            </p:cNvPr>
            <p:cNvSpPr/>
            <p:nvPr/>
          </p:nvSpPr>
          <p:spPr>
            <a:xfrm>
              <a:off x="627089" y="52738"/>
              <a:ext cx="137257" cy="137256"/>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Flowchart: Connector 24">
              <a:extLst>
                <a:ext uri="{FF2B5EF4-FFF2-40B4-BE49-F238E27FC236}">
                  <a16:creationId xmlns:a16="http://schemas.microsoft.com/office/drawing/2014/main" id="{8AE1C5C4-344F-BA80-19AB-6166001917A5}"/>
                </a:ext>
              </a:extLst>
            </p:cNvPr>
            <p:cNvSpPr/>
            <p:nvPr/>
          </p:nvSpPr>
          <p:spPr>
            <a:xfrm>
              <a:off x="46281" y="543494"/>
              <a:ext cx="143210" cy="143210"/>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26" name="Flowchart: Connector 25">
              <a:extLst>
                <a:ext uri="{FF2B5EF4-FFF2-40B4-BE49-F238E27FC236}">
                  <a16:creationId xmlns:a16="http://schemas.microsoft.com/office/drawing/2014/main" id="{7E6710CF-1FAF-C4BB-C1FE-6F42C55D2D96}"/>
                </a:ext>
              </a:extLst>
            </p:cNvPr>
            <p:cNvSpPr/>
            <p:nvPr/>
          </p:nvSpPr>
          <p:spPr>
            <a:xfrm>
              <a:off x="281053" y="647296"/>
              <a:ext cx="107491" cy="107491"/>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Flowchart: Connector 26">
              <a:extLst>
                <a:ext uri="{FF2B5EF4-FFF2-40B4-BE49-F238E27FC236}">
                  <a16:creationId xmlns:a16="http://schemas.microsoft.com/office/drawing/2014/main" id="{02107095-0BBA-F048-89EE-CC58E9A4AF05}"/>
                </a:ext>
              </a:extLst>
            </p:cNvPr>
            <p:cNvSpPr/>
            <p:nvPr/>
          </p:nvSpPr>
          <p:spPr>
            <a:xfrm>
              <a:off x="658699" y="310568"/>
              <a:ext cx="71773" cy="71773"/>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28" name="Flowchart: Connector 27">
              <a:extLst>
                <a:ext uri="{FF2B5EF4-FFF2-40B4-BE49-F238E27FC236}">
                  <a16:creationId xmlns:a16="http://schemas.microsoft.com/office/drawing/2014/main" id="{5B2473F2-92BB-411B-2B5C-C473F453966F}"/>
                </a:ext>
              </a:extLst>
            </p:cNvPr>
            <p:cNvSpPr/>
            <p:nvPr/>
          </p:nvSpPr>
          <p:spPr>
            <a:xfrm>
              <a:off x="48126" y="842995"/>
              <a:ext cx="71773" cy="83679"/>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425748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D9D1B-CA16-C9E0-02B6-EF26E98FB14E}"/>
              </a:ext>
            </a:extLst>
          </p:cNvPr>
          <p:cNvSpPr>
            <a:spLocks noGrp="1"/>
          </p:cNvSpPr>
          <p:nvPr>
            <p:ph type="title"/>
          </p:nvPr>
        </p:nvSpPr>
        <p:spPr>
          <a:xfrm>
            <a:off x="871179" y="774426"/>
            <a:ext cx="7886700" cy="994172"/>
          </a:xfrm>
        </p:spPr>
        <p:txBody>
          <a:bodyPr/>
          <a:lstStyle/>
          <a:p>
            <a:r>
              <a:rPr lang="en-US" err="1">
                <a:solidFill>
                  <a:schemeClr val="bg2">
                    <a:lumMod val="75000"/>
                  </a:schemeClr>
                </a:solidFill>
                <a:latin typeface="Jumble"/>
              </a:rPr>
              <a:t>Erilaisia</a:t>
            </a:r>
            <a:r>
              <a:rPr lang="en-US" dirty="0">
                <a:solidFill>
                  <a:schemeClr val="bg2">
                    <a:lumMod val="75000"/>
                  </a:schemeClr>
                </a:solidFill>
                <a:latin typeface="Jumble"/>
              </a:rPr>
              <a:t> </a:t>
            </a:r>
            <a:r>
              <a:rPr lang="en-US" err="1">
                <a:solidFill>
                  <a:schemeClr val="bg2">
                    <a:lumMod val="75000"/>
                  </a:schemeClr>
                </a:solidFill>
                <a:latin typeface="Jumble"/>
              </a:rPr>
              <a:t>oppimiskokemuksia</a:t>
            </a:r>
            <a:endParaRPr lang="en-US">
              <a:solidFill>
                <a:schemeClr val="bg2">
                  <a:lumMod val="75000"/>
                </a:schemeClr>
              </a:solidFill>
              <a:latin typeface="Jumble"/>
            </a:endParaRPr>
          </a:p>
        </p:txBody>
      </p:sp>
      <p:sp>
        <p:nvSpPr>
          <p:cNvPr id="3" name="Content Placeholder 2">
            <a:extLst>
              <a:ext uri="{FF2B5EF4-FFF2-40B4-BE49-F238E27FC236}">
                <a16:creationId xmlns:a16="http://schemas.microsoft.com/office/drawing/2014/main" id="{51FA6727-1ED1-E610-CD47-2CDC09D21DDD}"/>
              </a:ext>
            </a:extLst>
          </p:cNvPr>
          <p:cNvSpPr>
            <a:spLocks noGrp="1"/>
          </p:cNvSpPr>
          <p:nvPr>
            <p:ph sz="half" idx="1"/>
          </p:nvPr>
        </p:nvSpPr>
        <p:spPr>
          <a:xfrm>
            <a:off x="628650" y="1927888"/>
            <a:ext cx="3943350" cy="2764631"/>
          </a:xfrm>
        </p:spPr>
        <p:txBody>
          <a:bodyPr vert="horz" lIns="68580" tIns="34290" rIns="68580" bIns="34290" rtlCol="0" anchor="t">
            <a:normAutofit fontScale="85000" lnSpcReduction="20000"/>
          </a:bodyPr>
          <a:lstStyle/>
          <a:p>
            <a:pPr>
              <a:buFontTx/>
              <a:buChar char="-"/>
            </a:pPr>
            <a:r>
              <a:rPr lang="en-US" sz="2400" dirty="0" err="1">
                <a:solidFill>
                  <a:srgbClr val="1ACDC7"/>
                </a:solidFill>
                <a:latin typeface="Jumble" panose="02000503000000020004" pitchFamily="2" charset="0"/>
              </a:rPr>
              <a:t>Opintojaksoja</a:t>
            </a:r>
            <a:r>
              <a:rPr lang="en-US" sz="2400" dirty="0">
                <a:solidFill>
                  <a:srgbClr val="1ACDC7"/>
                </a:solidFill>
                <a:latin typeface="Jumble" panose="02000503000000020004" pitchFamily="2" charset="0"/>
              </a:rPr>
              <a:t>, </a:t>
            </a:r>
            <a:r>
              <a:rPr lang="en-US" sz="2400" dirty="0" err="1">
                <a:solidFill>
                  <a:srgbClr val="1ACDC7"/>
                </a:solidFill>
                <a:latin typeface="Jumble" panose="02000503000000020004" pitchFamily="2" charset="0"/>
              </a:rPr>
              <a:t>joiden</a:t>
            </a:r>
            <a:r>
              <a:rPr lang="en-US" sz="2400" dirty="0">
                <a:solidFill>
                  <a:srgbClr val="1ACDC7"/>
                </a:solidFill>
                <a:latin typeface="Jumble" panose="02000503000000020004" pitchFamily="2" charset="0"/>
              </a:rPr>
              <a:t> </a:t>
            </a:r>
            <a:r>
              <a:rPr lang="en-US" sz="2400" dirty="0" err="1">
                <a:solidFill>
                  <a:srgbClr val="1ACDC7"/>
                </a:solidFill>
                <a:latin typeface="Jumble" panose="02000503000000020004" pitchFamily="2" charset="0"/>
              </a:rPr>
              <a:t>laajuus</a:t>
            </a:r>
            <a:r>
              <a:rPr lang="en-US" sz="2400" dirty="0">
                <a:solidFill>
                  <a:srgbClr val="1ACDC7"/>
                </a:solidFill>
                <a:latin typeface="Jumble" panose="02000503000000020004" pitchFamily="2" charset="0"/>
              </a:rPr>
              <a:t> on 1 op tai 2 op ja </a:t>
            </a:r>
            <a:r>
              <a:rPr lang="en-US" sz="2400" dirty="0" err="1">
                <a:solidFill>
                  <a:srgbClr val="1ACDC7"/>
                </a:solidFill>
                <a:latin typeface="Jumble" panose="02000503000000020004" pitchFamily="2" charset="0"/>
              </a:rPr>
              <a:t>opiskelu</a:t>
            </a:r>
            <a:r>
              <a:rPr lang="en-US" sz="2400" dirty="0">
                <a:solidFill>
                  <a:srgbClr val="1ACDC7"/>
                </a:solidFill>
                <a:latin typeface="Jumble" panose="02000503000000020004" pitchFamily="2" charset="0"/>
              </a:rPr>
              <a:t> </a:t>
            </a:r>
            <a:r>
              <a:rPr lang="en-US" sz="2400" dirty="0" err="1">
                <a:solidFill>
                  <a:srgbClr val="1ACDC7"/>
                </a:solidFill>
                <a:latin typeface="Jumble" panose="02000503000000020004" pitchFamily="2" charset="0"/>
              </a:rPr>
              <a:t>tapahtuu</a:t>
            </a:r>
            <a:r>
              <a:rPr lang="en-US" sz="2400" dirty="0">
                <a:solidFill>
                  <a:srgbClr val="1ACDC7"/>
                </a:solidFill>
                <a:latin typeface="Jumble" panose="02000503000000020004" pitchFamily="2" charset="0"/>
              </a:rPr>
              <a:t> </a:t>
            </a:r>
            <a:r>
              <a:rPr lang="en-US" sz="2400" dirty="0" err="1">
                <a:solidFill>
                  <a:srgbClr val="1ACDC7"/>
                </a:solidFill>
                <a:latin typeface="Jumble" panose="02000503000000020004" pitchFamily="2" charset="0"/>
              </a:rPr>
              <a:t>pääsääntöisesti</a:t>
            </a:r>
            <a:r>
              <a:rPr lang="en-US" sz="2400" dirty="0">
                <a:solidFill>
                  <a:srgbClr val="1ACDC7"/>
                </a:solidFill>
                <a:latin typeface="Jumble" panose="02000503000000020004" pitchFamily="2" charset="0"/>
              </a:rPr>
              <a:t> </a:t>
            </a:r>
            <a:r>
              <a:rPr lang="en-US" sz="2400" dirty="0" err="1">
                <a:solidFill>
                  <a:srgbClr val="1ACDC7"/>
                </a:solidFill>
                <a:latin typeface="Jumble" panose="02000503000000020004" pitchFamily="2" charset="0"/>
              </a:rPr>
              <a:t>koululla</a:t>
            </a:r>
            <a:r>
              <a:rPr lang="en-US" sz="2400" dirty="0">
                <a:solidFill>
                  <a:srgbClr val="1ACDC7"/>
                </a:solidFill>
                <a:latin typeface="Jumble" panose="02000503000000020004" pitchFamily="2" charset="0"/>
              </a:rPr>
              <a:t> </a:t>
            </a:r>
            <a:r>
              <a:rPr lang="en-US" sz="2400" dirty="0" err="1">
                <a:solidFill>
                  <a:srgbClr val="1ACDC7"/>
                </a:solidFill>
                <a:latin typeface="Jumble" panose="02000503000000020004" pitchFamily="2" charset="0"/>
              </a:rPr>
              <a:t>aamupäivällä</a:t>
            </a:r>
            <a:r>
              <a:rPr lang="en-US" sz="2400" dirty="0">
                <a:solidFill>
                  <a:srgbClr val="1ACDC7"/>
                </a:solidFill>
                <a:latin typeface="Jumble" panose="02000503000000020004" pitchFamily="2" charset="0"/>
              </a:rPr>
              <a:t> / </a:t>
            </a:r>
            <a:r>
              <a:rPr lang="en-US" sz="2400" dirty="0" err="1">
                <a:solidFill>
                  <a:srgbClr val="1ACDC7"/>
                </a:solidFill>
                <a:latin typeface="Jumble" panose="02000503000000020004" pitchFamily="2" charset="0"/>
              </a:rPr>
              <a:t>iltapäivällä</a:t>
            </a:r>
            <a:endParaRPr lang="en-US" sz="2400" dirty="0">
              <a:solidFill>
                <a:srgbClr val="1ACDC7"/>
              </a:solidFill>
              <a:latin typeface="Jumble" panose="02000503000000020004" pitchFamily="2" charset="0"/>
            </a:endParaRPr>
          </a:p>
          <a:p>
            <a:endParaRPr lang="en-US" dirty="0">
              <a:solidFill>
                <a:srgbClr val="1ACDC7"/>
              </a:solidFill>
              <a:latin typeface="Verdana Pro Black" panose="020B0604020202020204" pitchFamily="34" charset="0"/>
            </a:endParaRPr>
          </a:p>
          <a:p>
            <a:pPr>
              <a:buFontTx/>
              <a:buChar char="-"/>
            </a:pPr>
            <a:r>
              <a:rPr lang="en-US" sz="2400" dirty="0" err="1">
                <a:solidFill>
                  <a:srgbClr val="1ACDC7"/>
                </a:solidFill>
                <a:latin typeface="Jumble"/>
              </a:rPr>
              <a:t>Opintojaksoja</a:t>
            </a:r>
            <a:r>
              <a:rPr lang="en-US" sz="2400" dirty="0">
                <a:solidFill>
                  <a:srgbClr val="1ACDC7"/>
                </a:solidFill>
                <a:latin typeface="Jumble"/>
              </a:rPr>
              <a:t>, </a:t>
            </a:r>
            <a:r>
              <a:rPr lang="en-US" sz="2400" dirty="0" err="1">
                <a:solidFill>
                  <a:srgbClr val="1ACDC7"/>
                </a:solidFill>
                <a:latin typeface="Jumble"/>
              </a:rPr>
              <a:t>joiden</a:t>
            </a:r>
            <a:r>
              <a:rPr lang="en-US" sz="2400" dirty="0">
                <a:solidFill>
                  <a:srgbClr val="1ACDC7"/>
                </a:solidFill>
                <a:latin typeface="Jumble"/>
              </a:rPr>
              <a:t> </a:t>
            </a:r>
            <a:r>
              <a:rPr lang="en-US" sz="2400" dirty="0" err="1">
                <a:solidFill>
                  <a:srgbClr val="1ACDC7"/>
                </a:solidFill>
                <a:latin typeface="Jumble"/>
              </a:rPr>
              <a:t>merkeissä</a:t>
            </a:r>
            <a:r>
              <a:rPr lang="en-US" sz="2400" dirty="0">
                <a:solidFill>
                  <a:srgbClr val="1ACDC7"/>
                </a:solidFill>
                <a:latin typeface="Jumble"/>
              </a:rPr>
              <a:t> </a:t>
            </a:r>
            <a:r>
              <a:rPr lang="en-US" sz="2400" dirty="0" err="1">
                <a:solidFill>
                  <a:srgbClr val="1ACDC7"/>
                </a:solidFill>
                <a:latin typeface="Jumble"/>
              </a:rPr>
              <a:t>ollaan</a:t>
            </a:r>
            <a:r>
              <a:rPr lang="en-US" sz="2400" dirty="0">
                <a:solidFill>
                  <a:srgbClr val="1ACDC7"/>
                </a:solidFill>
                <a:latin typeface="Jumble"/>
              </a:rPr>
              <a:t> </a:t>
            </a:r>
            <a:r>
              <a:rPr lang="en-US" sz="2400" dirty="0" err="1">
                <a:solidFill>
                  <a:srgbClr val="1ACDC7"/>
                </a:solidFill>
                <a:latin typeface="Jumble"/>
              </a:rPr>
              <a:t>esim</a:t>
            </a:r>
            <a:r>
              <a:rPr lang="en-US" sz="2400" dirty="0">
                <a:solidFill>
                  <a:srgbClr val="1ACDC7"/>
                </a:solidFill>
                <a:latin typeface="Jumble"/>
              </a:rPr>
              <a:t>. </a:t>
            </a:r>
            <a:r>
              <a:rPr lang="en-US" sz="2400" dirty="0" err="1">
                <a:solidFill>
                  <a:srgbClr val="1ACDC7"/>
                </a:solidFill>
                <a:latin typeface="Jumble"/>
              </a:rPr>
              <a:t>metsässä</a:t>
            </a:r>
            <a:r>
              <a:rPr lang="en-US" sz="2400" dirty="0">
                <a:solidFill>
                  <a:srgbClr val="1ACDC7"/>
                </a:solidFill>
                <a:latin typeface="Jumble"/>
              </a:rPr>
              <a:t> tai </a:t>
            </a:r>
            <a:r>
              <a:rPr lang="en-US" sz="2400" dirty="0" err="1">
                <a:solidFill>
                  <a:srgbClr val="1ACDC7"/>
                </a:solidFill>
                <a:latin typeface="Jumble"/>
              </a:rPr>
              <a:t>Ruotsissa</a:t>
            </a:r>
            <a:endParaRPr lang="en-US" sz="2400" dirty="0">
              <a:solidFill>
                <a:srgbClr val="1ACDC7"/>
              </a:solidFill>
              <a:latin typeface="Jumble"/>
            </a:endParaRPr>
          </a:p>
          <a:p>
            <a:endParaRPr lang="en-US" dirty="0">
              <a:solidFill>
                <a:srgbClr val="1ACDC7"/>
              </a:solidFill>
              <a:latin typeface="Verdana Pro Black" panose="020B0604020202020204" pitchFamily="34" charset="0"/>
            </a:endParaRPr>
          </a:p>
          <a:p>
            <a:pPr>
              <a:buFontTx/>
              <a:buChar char="-"/>
            </a:pPr>
            <a:endParaRPr lang="en-US" dirty="0">
              <a:solidFill>
                <a:srgbClr val="1ACDC7"/>
              </a:solidFill>
              <a:latin typeface="Verdana Pro Black" panose="020B0604020202020204" pitchFamily="34" charset="0"/>
            </a:endParaRPr>
          </a:p>
        </p:txBody>
      </p:sp>
      <p:sp>
        <p:nvSpPr>
          <p:cNvPr id="4" name="Content Placeholder 3">
            <a:extLst>
              <a:ext uri="{FF2B5EF4-FFF2-40B4-BE49-F238E27FC236}">
                <a16:creationId xmlns:a16="http://schemas.microsoft.com/office/drawing/2014/main" id="{D0103171-61D4-C2FF-01D2-4CE5BD0CF0E7}"/>
              </a:ext>
            </a:extLst>
          </p:cNvPr>
          <p:cNvSpPr>
            <a:spLocks noGrp="1"/>
          </p:cNvSpPr>
          <p:nvPr>
            <p:ph sz="half" idx="2"/>
          </p:nvPr>
        </p:nvSpPr>
        <p:spPr>
          <a:xfrm>
            <a:off x="4762819" y="1831090"/>
            <a:ext cx="3954751" cy="3263504"/>
          </a:xfrm>
        </p:spPr>
        <p:txBody>
          <a:bodyPr vert="horz" lIns="68580" tIns="34290" rIns="68580" bIns="34290" rtlCol="0" anchor="t">
            <a:normAutofit fontScale="85000" lnSpcReduction="20000"/>
          </a:bodyPr>
          <a:lstStyle/>
          <a:p>
            <a:pPr>
              <a:buFontTx/>
              <a:buChar char="-"/>
            </a:pPr>
            <a:r>
              <a:rPr lang="en-US" sz="2625" dirty="0" err="1">
                <a:solidFill>
                  <a:srgbClr val="1ACDC7"/>
                </a:solidFill>
                <a:latin typeface="Jumble" panose="02000503000000020004" pitchFamily="2" charset="0"/>
              </a:rPr>
              <a:t>Työelämään</a:t>
            </a:r>
            <a:r>
              <a:rPr lang="en-US" sz="2625" dirty="0">
                <a:solidFill>
                  <a:srgbClr val="1ACDC7"/>
                </a:solidFill>
                <a:latin typeface="Jumble" panose="02000503000000020004" pitchFamily="2" charset="0"/>
              </a:rPr>
              <a:t> </a:t>
            </a:r>
            <a:r>
              <a:rPr lang="en-US" sz="2625" dirty="0" err="1">
                <a:solidFill>
                  <a:srgbClr val="1ACDC7"/>
                </a:solidFill>
                <a:latin typeface="Jumble" panose="02000503000000020004" pitchFamily="2" charset="0"/>
              </a:rPr>
              <a:t>tutustumista</a:t>
            </a:r>
            <a:r>
              <a:rPr lang="en-US" sz="2625" dirty="0">
                <a:solidFill>
                  <a:srgbClr val="1ACDC7"/>
                </a:solidFill>
                <a:latin typeface="Jumble" panose="02000503000000020004" pitchFamily="2" charset="0"/>
              </a:rPr>
              <a:t> </a:t>
            </a:r>
            <a:r>
              <a:rPr lang="en-US" sz="2625" dirty="0" err="1">
                <a:solidFill>
                  <a:srgbClr val="1ACDC7"/>
                </a:solidFill>
                <a:latin typeface="Jumble" panose="02000503000000020004" pitchFamily="2" charset="0"/>
              </a:rPr>
              <a:t>eli</a:t>
            </a:r>
            <a:r>
              <a:rPr lang="en-US" sz="2625" dirty="0">
                <a:solidFill>
                  <a:srgbClr val="1ACDC7"/>
                </a:solidFill>
                <a:latin typeface="Jumble" panose="02000503000000020004" pitchFamily="2" charset="0"/>
              </a:rPr>
              <a:t> TET</a:t>
            </a:r>
          </a:p>
          <a:p>
            <a:endParaRPr lang="en-US" sz="2625" dirty="0">
              <a:solidFill>
                <a:srgbClr val="1ACDC7"/>
              </a:solidFill>
              <a:latin typeface="Jumble" panose="02000503000000020004" pitchFamily="2" charset="0"/>
            </a:endParaRPr>
          </a:p>
          <a:p>
            <a:pPr>
              <a:buFontTx/>
              <a:buChar char="-"/>
            </a:pPr>
            <a:r>
              <a:rPr lang="en-US" sz="2625" dirty="0" err="1">
                <a:solidFill>
                  <a:srgbClr val="1ACDC7"/>
                </a:solidFill>
                <a:latin typeface="Jumble" panose="02000503000000020004" pitchFamily="2" charset="0"/>
              </a:rPr>
              <a:t>Kurkistuksia</a:t>
            </a:r>
            <a:r>
              <a:rPr lang="en-US" sz="2625" dirty="0">
                <a:solidFill>
                  <a:srgbClr val="1ACDC7"/>
                </a:solidFill>
                <a:latin typeface="Jumble" panose="02000503000000020004" pitchFamily="2" charset="0"/>
              </a:rPr>
              <a:t> </a:t>
            </a:r>
            <a:r>
              <a:rPr lang="en-US" sz="2625" dirty="0" err="1">
                <a:solidFill>
                  <a:srgbClr val="1ACDC7"/>
                </a:solidFill>
                <a:latin typeface="Jumble" panose="02000503000000020004" pitchFamily="2" charset="0"/>
              </a:rPr>
              <a:t>korkeakoulumaailmaan</a:t>
            </a:r>
            <a:endParaRPr lang="en-US" sz="2625" dirty="0">
              <a:solidFill>
                <a:srgbClr val="1ACDC7"/>
              </a:solidFill>
              <a:latin typeface="Jumble" panose="02000503000000020004" pitchFamily="2" charset="0"/>
            </a:endParaRPr>
          </a:p>
          <a:p>
            <a:endParaRPr lang="en-US" sz="2625" dirty="0">
              <a:solidFill>
                <a:srgbClr val="1ACDC7"/>
              </a:solidFill>
              <a:latin typeface="Jumble" panose="02000503000000020004" pitchFamily="2" charset="0"/>
            </a:endParaRPr>
          </a:p>
          <a:p>
            <a:pPr>
              <a:buFontTx/>
              <a:buChar char="-"/>
            </a:pPr>
            <a:r>
              <a:rPr lang="en-US" sz="2625" dirty="0" err="1">
                <a:solidFill>
                  <a:srgbClr val="1ACDC7"/>
                </a:solidFill>
                <a:latin typeface="Jumble" panose="02000503000000020004" pitchFamily="2" charset="0"/>
              </a:rPr>
              <a:t>Kokonainen</a:t>
            </a:r>
            <a:r>
              <a:rPr lang="en-US" sz="2625" dirty="0">
                <a:solidFill>
                  <a:srgbClr val="1ACDC7"/>
                </a:solidFill>
                <a:latin typeface="Jumble" panose="02000503000000020004" pitchFamily="2" charset="0"/>
              </a:rPr>
              <a:t> </a:t>
            </a:r>
            <a:r>
              <a:rPr lang="en-US" sz="2625" dirty="0" err="1">
                <a:solidFill>
                  <a:srgbClr val="1ACDC7"/>
                </a:solidFill>
                <a:latin typeface="Jumble" panose="02000503000000020004" pitchFamily="2" charset="0"/>
              </a:rPr>
              <a:t>viikko</a:t>
            </a:r>
            <a:r>
              <a:rPr lang="en-US" sz="2625" dirty="0">
                <a:solidFill>
                  <a:srgbClr val="1ACDC7"/>
                </a:solidFill>
                <a:latin typeface="Jumble" panose="02000503000000020004" pitchFamily="2" charset="0"/>
              </a:rPr>
              <a:t> </a:t>
            </a:r>
            <a:r>
              <a:rPr lang="en-US" sz="2625" dirty="0" err="1">
                <a:solidFill>
                  <a:srgbClr val="1ACDC7"/>
                </a:solidFill>
                <a:latin typeface="Jumble" panose="02000503000000020004" pitchFamily="2" charset="0"/>
              </a:rPr>
              <a:t>kuvataidetta</a:t>
            </a:r>
            <a:endParaRPr lang="en-US" sz="2625" dirty="0">
              <a:solidFill>
                <a:srgbClr val="1ACDC7"/>
              </a:solidFill>
              <a:latin typeface="Jumble" panose="02000503000000020004" pitchFamily="2" charset="0"/>
            </a:endParaRPr>
          </a:p>
          <a:p>
            <a:endParaRPr lang="en-US" sz="2625" dirty="0">
              <a:solidFill>
                <a:srgbClr val="1ACDC7"/>
              </a:solidFill>
              <a:latin typeface="Jumble" panose="02000503000000020004" pitchFamily="2" charset="0"/>
            </a:endParaRPr>
          </a:p>
          <a:p>
            <a:pPr>
              <a:buFontTx/>
              <a:buChar char="-"/>
            </a:pPr>
            <a:r>
              <a:rPr lang="en-US" sz="2625" dirty="0" err="1">
                <a:solidFill>
                  <a:srgbClr val="1ACDC7"/>
                </a:solidFill>
                <a:latin typeface="Jumble"/>
              </a:rPr>
              <a:t>Vaikka</a:t>
            </a:r>
            <a:r>
              <a:rPr lang="en-US" sz="2625" dirty="0">
                <a:solidFill>
                  <a:srgbClr val="1ACDC7"/>
                </a:solidFill>
                <a:latin typeface="Jumble"/>
              </a:rPr>
              <a:t> ja </a:t>
            </a:r>
            <a:r>
              <a:rPr lang="en-US" sz="2625" dirty="0" err="1">
                <a:solidFill>
                  <a:srgbClr val="1ACDC7"/>
                </a:solidFill>
                <a:latin typeface="Jumble"/>
              </a:rPr>
              <a:t>mitä</a:t>
            </a:r>
            <a:endParaRPr lang="en-US" sz="2625" dirty="0">
              <a:solidFill>
                <a:srgbClr val="1ACDC7"/>
              </a:solidFill>
              <a:latin typeface="Jumble"/>
            </a:endParaRPr>
          </a:p>
          <a:p>
            <a:endParaRPr lang="en-US" dirty="0">
              <a:solidFill>
                <a:srgbClr val="1ACDC7"/>
              </a:solidFill>
              <a:latin typeface="Verdana Pro Black" panose="020B0604020202020204" pitchFamily="34" charset="0"/>
            </a:endParaRPr>
          </a:p>
          <a:p>
            <a:endParaRPr lang="en-US" dirty="0"/>
          </a:p>
        </p:txBody>
      </p:sp>
      <p:grpSp>
        <p:nvGrpSpPr>
          <p:cNvPr id="16" name="Group 15">
            <a:extLst>
              <a:ext uri="{FF2B5EF4-FFF2-40B4-BE49-F238E27FC236}">
                <a16:creationId xmlns:a16="http://schemas.microsoft.com/office/drawing/2014/main" id="{58FF2E72-CF4D-80BD-D75A-43700CA6A378}"/>
              </a:ext>
            </a:extLst>
          </p:cNvPr>
          <p:cNvGrpSpPr/>
          <p:nvPr/>
        </p:nvGrpSpPr>
        <p:grpSpPr>
          <a:xfrm rot="10800000">
            <a:off x="8413143" y="4690647"/>
            <a:ext cx="608854" cy="656269"/>
            <a:chOff x="-47459" y="51649"/>
            <a:chExt cx="811805" cy="875025"/>
          </a:xfrm>
        </p:grpSpPr>
        <p:sp>
          <p:nvSpPr>
            <p:cNvPr id="6" name="Flowchart: Connector 5">
              <a:extLst>
                <a:ext uri="{FF2B5EF4-FFF2-40B4-BE49-F238E27FC236}">
                  <a16:creationId xmlns:a16="http://schemas.microsoft.com/office/drawing/2014/main" id="{02317026-7D30-FED0-C7CF-2C89C52CE31F}"/>
                </a:ext>
              </a:extLst>
            </p:cNvPr>
            <p:cNvSpPr/>
            <p:nvPr/>
          </p:nvSpPr>
          <p:spPr>
            <a:xfrm>
              <a:off x="119984" y="51649"/>
              <a:ext cx="214647" cy="214647"/>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rgbClr val="1ACDC7"/>
                </a:solidFill>
              </a:endParaRPr>
            </a:p>
          </p:txBody>
        </p:sp>
        <p:sp>
          <p:nvSpPr>
            <p:cNvPr id="7" name="Flowchart: Connector 6">
              <a:extLst>
                <a:ext uri="{FF2B5EF4-FFF2-40B4-BE49-F238E27FC236}">
                  <a16:creationId xmlns:a16="http://schemas.microsoft.com/office/drawing/2014/main" id="{FDECBADB-7D1E-0671-4773-F2158AA6F3BA}"/>
                </a:ext>
              </a:extLst>
            </p:cNvPr>
            <p:cNvSpPr/>
            <p:nvPr/>
          </p:nvSpPr>
          <p:spPr>
            <a:xfrm>
              <a:off x="444051" y="161405"/>
              <a:ext cx="107491" cy="107491"/>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1ACDC7"/>
                </a:solidFill>
                <a:cs typeface="Calibri"/>
              </a:endParaRPr>
            </a:p>
          </p:txBody>
        </p:sp>
        <p:sp>
          <p:nvSpPr>
            <p:cNvPr id="8" name="Flowchart: Connector 7">
              <a:extLst>
                <a:ext uri="{FF2B5EF4-FFF2-40B4-BE49-F238E27FC236}">
                  <a16:creationId xmlns:a16="http://schemas.microsoft.com/office/drawing/2014/main" id="{0B8A3FD1-F6B8-A5DF-3607-7305AE060DEC}"/>
                </a:ext>
              </a:extLst>
            </p:cNvPr>
            <p:cNvSpPr/>
            <p:nvPr/>
          </p:nvSpPr>
          <p:spPr>
            <a:xfrm>
              <a:off x="-47459" y="265206"/>
              <a:ext cx="167023" cy="167023"/>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1ACDC7"/>
                </a:solidFill>
                <a:cs typeface="Calibri"/>
              </a:endParaRPr>
            </a:p>
          </p:txBody>
        </p:sp>
        <p:sp>
          <p:nvSpPr>
            <p:cNvPr id="9" name="Flowchart: Connector 8">
              <a:extLst>
                <a:ext uri="{FF2B5EF4-FFF2-40B4-BE49-F238E27FC236}">
                  <a16:creationId xmlns:a16="http://schemas.microsoft.com/office/drawing/2014/main" id="{C2162E8D-B426-E4FF-6BD7-28C047CEB398}"/>
                </a:ext>
              </a:extLst>
            </p:cNvPr>
            <p:cNvSpPr/>
            <p:nvPr/>
          </p:nvSpPr>
          <p:spPr>
            <a:xfrm>
              <a:off x="175407" y="351150"/>
              <a:ext cx="101538" cy="107491"/>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1ACDC7"/>
                </a:solidFill>
                <a:cs typeface="Calibri"/>
              </a:endParaRPr>
            </a:p>
          </p:txBody>
        </p:sp>
        <p:sp>
          <p:nvSpPr>
            <p:cNvPr id="10" name="Flowchart: Connector 9">
              <a:extLst>
                <a:ext uri="{FF2B5EF4-FFF2-40B4-BE49-F238E27FC236}">
                  <a16:creationId xmlns:a16="http://schemas.microsoft.com/office/drawing/2014/main" id="{7DD83A45-9D97-2864-F50C-04BCC540AF03}"/>
                </a:ext>
              </a:extLst>
            </p:cNvPr>
            <p:cNvSpPr/>
            <p:nvPr/>
          </p:nvSpPr>
          <p:spPr>
            <a:xfrm>
              <a:off x="362552" y="377561"/>
              <a:ext cx="161070" cy="167023"/>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1ACDC7"/>
                </a:solidFill>
                <a:cs typeface="Calibri"/>
              </a:endParaRPr>
            </a:p>
          </p:txBody>
        </p:sp>
        <p:sp>
          <p:nvSpPr>
            <p:cNvPr id="11" name="Flowchart: Connector 10">
              <a:extLst>
                <a:ext uri="{FF2B5EF4-FFF2-40B4-BE49-F238E27FC236}">
                  <a16:creationId xmlns:a16="http://schemas.microsoft.com/office/drawing/2014/main" id="{E71B0570-25F8-E984-63DC-7B416952BAF5}"/>
                </a:ext>
              </a:extLst>
            </p:cNvPr>
            <p:cNvSpPr/>
            <p:nvPr/>
          </p:nvSpPr>
          <p:spPr>
            <a:xfrm>
              <a:off x="627089" y="52738"/>
              <a:ext cx="137257" cy="137256"/>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rgbClr val="1ACDC7"/>
                </a:solidFill>
              </a:endParaRPr>
            </a:p>
          </p:txBody>
        </p:sp>
        <p:sp>
          <p:nvSpPr>
            <p:cNvPr id="12" name="Flowchart: Connector 11">
              <a:extLst>
                <a:ext uri="{FF2B5EF4-FFF2-40B4-BE49-F238E27FC236}">
                  <a16:creationId xmlns:a16="http://schemas.microsoft.com/office/drawing/2014/main" id="{E479893B-938C-C096-0231-9EF2F3083E1C}"/>
                </a:ext>
              </a:extLst>
            </p:cNvPr>
            <p:cNvSpPr/>
            <p:nvPr/>
          </p:nvSpPr>
          <p:spPr>
            <a:xfrm>
              <a:off x="46281" y="543494"/>
              <a:ext cx="143210" cy="143210"/>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1ACDC7"/>
                </a:solidFill>
                <a:cs typeface="Calibri"/>
              </a:endParaRPr>
            </a:p>
          </p:txBody>
        </p:sp>
        <p:sp>
          <p:nvSpPr>
            <p:cNvPr id="13" name="Flowchart: Connector 12">
              <a:extLst>
                <a:ext uri="{FF2B5EF4-FFF2-40B4-BE49-F238E27FC236}">
                  <a16:creationId xmlns:a16="http://schemas.microsoft.com/office/drawing/2014/main" id="{614A85E4-3265-58BC-32F7-2BB8B0A59956}"/>
                </a:ext>
              </a:extLst>
            </p:cNvPr>
            <p:cNvSpPr/>
            <p:nvPr/>
          </p:nvSpPr>
          <p:spPr>
            <a:xfrm>
              <a:off x="281053" y="647296"/>
              <a:ext cx="107491" cy="107491"/>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rgbClr val="1ACDC7"/>
                </a:solidFill>
              </a:endParaRPr>
            </a:p>
          </p:txBody>
        </p:sp>
        <p:sp>
          <p:nvSpPr>
            <p:cNvPr id="14" name="Flowchart: Connector 13">
              <a:extLst>
                <a:ext uri="{FF2B5EF4-FFF2-40B4-BE49-F238E27FC236}">
                  <a16:creationId xmlns:a16="http://schemas.microsoft.com/office/drawing/2014/main" id="{19DA5323-F17F-7CC0-860C-FF4D0A93B785}"/>
                </a:ext>
              </a:extLst>
            </p:cNvPr>
            <p:cNvSpPr/>
            <p:nvPr/>
          </p:nvSpPr>
          <p:spPr>
            <a:xfrm>
              <a:off x="658699" y="310568"/>
              <a:ext cx="71773" cy="71773"/>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1ACDC7"/>
                </a:solidFill>
                <a:cs typeface="Calibri"/>
              </a:endParaRPr>
            </a:p>
          </p:txBody>
        </p:sp>
        <p:sp>
          <p:nvSpPr>
            <p:cNvPr id="15" name="Flowchart: Connector 14">
              <a:extLst>
                <a:ext uri="{FF2B5EF4-FFF2-40B4-BE49-F238E27FC236}">
                  <a16:creationId xmlns:a16="http://schemas.microsoft.com/office/drawing/2014/main" id="{DC1DCB78-3FB7-94DC-668A-26CE10AB2B16}"/>
                </a:ext>
              </a:extLst>
            </p:cNvPr>
            <p:cNvSpPr/>
            <p:nvPr/>
          </p:nvSpPr>
          <p:spPr>
            <a:xfrm>
              <a:off x="48126" y="842995"/>
              <a:ext cx="71773" cy="83679"/>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rgbClr val="1ACDC7"/>
                </a:solidFill>
              </a:endParaRPr>
            </a:p>
          </p:txBody>
        </p:sp>
      </p:grpSp>
      <p:grpSp>
        <p:nvGrpSpPr>
          <p:cNvPr id="28" name="Group 27">
            <a:extLst>
              <a:ext uri="{FF2B5EF4-FFF2-40B4-BE49-F238E27FC236}">
                <a16:creationId xmlns:a16="http://schemas.microsoft.com/office/drawing/2014/main" id="{3E735CC2-1732-04E6-EFA5-21FE5F074E77}"/>
              </a:ext>
            </a:extLst>
          </p:cNvPr>
          <p:cNvGrpSpPr/>
          <p:nvPr/>
        </p:nvGrpSpPr>
        <p:grpSpPr>
          <a:xfrm>
            <a:off x="258814" y="446291"/>
            <a:ext cx="608854" cy="656269"/>
            <a:chOff x="-47459" y="51649"/>
            <a:chExt cx="811805" cy="875025"/>
          </a:xfrm>
        </p:grpSpPr>
        <p:sp>
          <p:nvSpPr>
            <p:cNvPr id="18" name="Flowchart: Connector 17">
              <a:extLst>
                <a:ext uri="{FF2B5EF4-FFF2-40B4-BE49-F238E27FC236}">
                  <a16:creationId xmlns:a16="http://schemas.microsoft.com/office/drawing/2014/main" id="{DCCC9CA7-3C23-39A1-2078-0718F124CC77}"/>
                </a:ext>
              </a:extLst>
            </p:cNvPr>
            <p:cNvSpPr/>
            <p:nvPr/>
          </p:nvSpPr>
          <p:spPr>
            <a:xfrm>
              <a:off x="119984" y="51649"/>
              <a:ext cx="214647" cy="214647"/>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rgbClr val="1ACDC7"/>
                </a:solidFill>
              </a:endParaRPr>
            </a:p>
          </p:txBody>
        </p:sp>
        <p:sp>
          <p:nvSpPr>
            <p:cNvPr id="19" name="Flowchart: Connector 18">
              <a:extLst>
                <a:ext uri="{FF2B5EF4-FFF2-40B4-BE49-F238E27FC236}">
                  <a16:creationId xmlns:a16="http://schemas.microsoft.com/office/drawing/2014/main" id="{C99FEEF6-6F88-8742-935A-CE58B86A1312}"/>
                </a:ext>
              </a:extLst>
            </p:cNvPr>
            <p:cNvSpPr/>
            <p:nvPr/>
          </p:nvSpPr>
          <p:spPr>
            <a:xfrm>
              <a:off x="444051" y="161405"/>
              <a:ext cx="107491" cy="107491"/>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1ACDC7"/>
                </a:solidFill>
                <a:cs typeface="Calibri"/>
              </a:endParaRPr>
            </a:p>
          </p:txBody>
        </p:sp>
        <p:sp>
          <p:nvSpPr>
            <p:cNvPr id="20" name="Flowchart: Connector 19">
              <a:extLst>
                <a:ext uri="{FF2B5EF4-FFF2-40B4-BE49-F238E27FC236}">
                  <a16:creationId xmlns:a16="http://schemas.microsoft.com/office/drawing/2014/main" id="{FC53CD89-969C-F713-D81C-725668595153}"/>
                </a:ext>
              </a:extLst>
            </p:cNvPr>
            <p:cNvSpPr/>
            <p:nvPr/>
          </p:nvSpPr>
          <p:spPr>
            <a:xfrm>
              <a:off x="-47459" y="265206"/>
              <a:ext cx="167023" cy="167023"/>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1ACDC7"/>
                </a:solidFill>
                <a:cs typeface="Calibri"/>
              </a:endParaRPr>
            </a:p>
          </p:txBody>
        </p:sp>
        <p:sp>
          <p:nvSpPr>
            <p:cNvPr id="21" name="Flowchart: Connector 20">
              <a:extLst>
                <a:ext uri="{FF2B5EF4-FFF2-40B4-BE49-F238E27FC236}">
                  <a16:creationId xmlns:a16="http://schemas.microsoft.com/office/drawing/2014/main" id="{6759054B-6F9C-D541-E761-EFBFCA8EF591}"/>
                </a:ext>
              </a:extLst>
            </p:cNvPr>
            <p:cNvSpPr/>
            <p:nvPr/>
          </p:nvSpPr>
          <p:spPr>
            <a:xfrm>
              <a:off x="175407" y="351150"/>
              <a:ext cx="101538" cy="107491"/>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1ACDC7"/>
                </a:solidFill>
                <a:cs typeface="Calibri"/>
              </a:endParaRPr>
            </a:p>
          </p:txBody>
        </p:sp>
        <p:sp>
          <p:nvSpPr>
            <p:cNvPr id="22" name="Flowchart: Connector 21">
              <a:extLst>
                <a:ext uri="{FF2B5EF4-FFF2-40B4-BE49-F238E27FC236}">
                  <a16:creationId xmlns:a16="http://schemas.microsoft.com/office/drawing/2014/main" id="{7D8D8A3D-FAF9-C8FF-0DB8-7355E62F42FB}"/>
                </a:ext>
              </a:extLst>
            </p:cNvPr>
            <p:cNvSpPr/>
            <p:nvPr/>
          </p:nvSpPr>
          <p:spPr>
            <a:xfrm>
              <a:off x="362552" y="377561"/>
              <a:ext cx="161070" cy="167023"/>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1ACDC7"/>
                </a:solidFill>
                <a:cs typeface="Calibri"/>
              </a:endParaRPr>
            </a:p>
          </p:txBody>
        </p:sp>
        <p:sp>
          <p:nvSpPr>
            <p:cNvPr id="23" name="Flowchart: Connector 22">
              <a:extLst>
                <a:ext uri="{FF2B5EF4-FFF2-40B4-BE49-F238E27FC236}">
                  <a16:creationId xmlns:a16="http://schemas.microsoft.com/office/drawing/2014/main" id="{5812F3A8-53E2-724A-DCED-EB65F3419AA4}"/>
                </a:ext>
              </a:extLst>
            </p:cNvPr>
            <p:cNvSpPr/>
            <p:nvPr/>
          </p:nvSpPr>
          <p:spPr>
            <a:xfrm>
              <a:off x="627089" y="52738"/>
              <a:ext cx="137257" cy="137256"/>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rgbClr val="1ACDC7"/>
                </a:solidFill>
              </a:endParaRPr>
            </a:p>
          </p:txBody>
        </p:sp>
        <p:sp>
          <p:nvSpPr>
            <p:cNvPr id="24" name="Flowchart: Connector 23">
              <a:extLst>
                <a:ext uri="{FF2B5EF4-FFF2-40B4-BE49-F238E27FC236}">
                  <a16:creationId xmlns:a16="http://schemas.microsoft.com/office/drawing/2014/main" id="{D37FB8A2-D006-F6B8-50C9-7B7D61B20DAD}"/>
                </a:ext>
              </a:extLst>
            </p:cNvPr>
            <p:cNvSpPr/>
            <p:nvPr/>
          </p:nvSpPr>
          <p:spPr>
            <a:xfrm>
              <a:off x="46281" y="543494"/>
              <a:ext cx="143210" cy="143210"/>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1ACDC7"/>
                </a:solidFill>
                <a:cs typeface="Calibri"/>
              </a:endParaRPr>
            </a:p>
          </p:txBody>
        </p:sp>
        <p:sp>
          <p:nvSpPr>
            <p:cNvPr id="25" name="Flowchart: Connector 24">
              <a:extLst>
                <a:ext uri="{FF2B5EF4-FFF2-40B4-BE49-F238E27FC236}">
                  <a16:creationId xmlns:a16="http://schemas.microsoft.com/office/drawing/2014/main" id="{EDC84A8E-DDF8-D6C9-E587-BBC775929D3D}"/>
                </a:ext>
              </a:extLst>
            </p:cNvPr>
            <p:cNvSpPr/>
            <p:nvPr/>
          </p:nvSpPr>
          <p:spPr>
            <a:xfrm>
              <a:off x="281053" y="647296"/>
              <a:ext cx="107491" cy="107491"/>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rgbClr val="1ACDC7"/>
                </a:solidFill>
              </a:endParaRPr>
            </a:p>
          </p:txBody>
        </p:sp>
        <p:sp>
          <p:nvSpPr>
            <p:cNvPr id="26" name="Flowchart: Connector 25">
              <a:extLst>
                <a:ext uri="{FF2B5EF4-FFF2-40B4-BE49-F238E27FC236}">
                  <a16:creationId xmlns:a16="http://schemas.microsoft.com/office/drawing/2014/main" id="{793AD9BC-ED71-4F0F-18F3-2ADFFF0E3211}"/>
                </a:ext>
              </a:extLst>
            </p:cNvPr>
            <p:cNvSpPr/>
            <p:nvPr/>
          </p:nvSpPr>
          <p:spPr>
            <a:xfrm>
              <a:off x="658699" y="310568"/>
              <a:ext cx="71773" cy="71773"/>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1ACDC7"/>
                </a:solidFill>
                <a:cs typeface="Calibri"/>
              </a:endParaRPr>
            </a:p>
          </p:txBody>
        </p:sp>
        <p:sp>
          <p:nvSpPr>
            <p:cNvPr id="27" name="Flowchart: Connector 26">
              <a:extLst>
                <a:ext uri="{FF2B5EF4-FFF2-40B4-BE49-F238E27FC236}">
                  <a16:creationId xmlns:a16="http://schemas.microsoft.com/office/drawing/2014/main" id="{13B54F9C-7505-43A7-0918-623FD6D88F36}"/>
                </a:ext>
              </a:extLst>
            </p:cNvPr>
            <p:cNvSpPr/>
            <p:nvPr/>
          </p:nvSpPr>
          <p:spPr>
            <a:xfrm>
              <a:off x="48126" y="842995"/>
              <a:ext cx="71773" cy="83679"/>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rgbClr val="1ACDC7"/>
                </a:solidFill>
              </a:endParaRPr>
            </a:p>
          </p:txBody>
        </p:sp>
      </p:grpSp>
    </p:spTree>
    <p:extLst>
      <p:ext uri="{BB962C8B-B14F-4D97-AF65-F5344CB8AC3E}">
        <p14:creationId xmlns:p14="http://schemas.microsoft.com/office/powerpoint/2010/main" val="360049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FA6727-1ED1-E610-CD47-2CDC09D21DDD}"/>
              </a:ext>
            </a:extLst>
          </p:cNvPr>
          <p:cNvSpPr>
            <a:spLocks noGrp="1"/>
          </p:cNvSpPr>
          <p:nvPr>
            <p:ph sz="half" idx="1"/>
          </p:nvPr>
        </p:nvSpPr>
        <p:spPr>
          <a:xfrm>
            <a:off x="866152" y="1353223"/>
            <a:ext cx="6627641" cy="1230563"/>
          </a:xfrm>
        </p:spPr>
        <p:txBody>
          <a:bodyPr>
            <a:normAutofit/>
          </a:bodyPr>
          <a:lstStyle/>
          <a:p>
            <a:r>
              <a:rPr lang="en-US" sz="2400" dirty="0" err="1">
                <a:solidFill>
                  <a:srgbClr val="1ACDC7"/>
                </a:solidFill>
                <a:latin typeface="Jumble" panose="02000503000000020004" pitchFamily="2" charset="0"/>
              </a:rPr>
              <a:t>Wilmassa</a:t>
            </a:r>
            <a:r>
              <a:rPr lang="en-US" sz="2400" dirty="0">
                <a:solidFill>
                  <a:srgbClr val="1ACDC7"/>
                </a:solidFill>
                <a:latin typeface="Jumble" panose="02000503000000020004" pitchFamily="2" charset="0"/>
              </a:rPr>
              <a:t> on </a:t>
            </a:r>
            <a:r>
              <a:rPr lang="en-US" sz="2400" dirty="0" err="1">
                <a:solidFill>
                  <a:srgbClr val="1ACDC7"/>
                </a:solidFill>
                <a:latin typeface="Jumble" panose="02000503000000020004" pitchFamily="2" charset="0"/>
              </a:rPr>
              <a:t>projektiviikosta</a:t>
            </a:r>
            <a:r>
              <a:rPr lang="en-US" sz="2400" dirty="0">
                <a:solidFill>
                  <a:srgbClr val="1ACDC7"/>
                </a:solidFill>
                <a:latin typeface="Jumble" panose="02000503000000020004" pitchFamily="2" charset="0"/>
              </a:rPr>
              <a:t> </a:t>
            </a:r>
            <a:r>
              <a:rPr lang="en-US" sz="2400" dirty="0" err="1">
                <a:solidFill>
                  <a:srgbClr val="1ACDC7"/>
                </a:solidFill>
                <a:latin typeface="Jumble" panose="02000503000000020004" pitchFamily="2" charset="0"/>
              </a:rPr>
              <a:t>pysyvä</a:t>
            </a:r>
            <a:r>
              <a:rPr lang="en-US" sz="2400" dirty="0">
                <a:solidFill>
                  <a:srgbClr val="1ACDC7"/>
                </a:solidFill>
                <a:latin typeface="Jumble" panose="02000503000000020004" pitchFamily="2" charset="0"/>
              </a:rPr>
              <a:t> </a:t>
            </a:r>
            <a:r>
              <a:rPr lang="en-US" sz="2400" dirty="0" err="1">
                <a:solidFill>
                  <a:srgbClr val="1ACDC7"/>
                </a:solidFill>
                <a:latin typeface="Jumble" panose="02000503000000020004" pitchFamily="2" charset="0"/>
              </a:rPr>
              <a:t>tiedote</a:t>
            </a:r>
            <a:r>
              <a:rPr lang="en-US" sz="2400" dirty="0">
                <a:solidFill>
                  <a:srgbClr val="1ACDC7"/>
                </a:solidFill>
                <a:latin typeface="Jumble" panose="02000503000000020004" pitchFamily="2" charset="0"/>
              </a:rPr>
              <a:t>, jota </a:t>
            </a:r>
            <a:r>
              <a:rPr lang="en-US" sz="2400" dirty="0" err="1">
                <a:solidFill>
                  <a:srgbClr val="1ACDC7"/>
                </a:solidFill>
                <a:latin typeface="Jumble" panose="02000503000000020004" pitchFamily="2" charset="0"/>
              </a:rPr>
              <a:t>kannattaa</a:t>
            </a:r>
            <a:r>
              <a:rPr lang="en-US" sz="2400" dirty="0">
                <a:solidFill>
                  <a:srgbClr val="1ACDC7"/>
                </a:solidFill>
                <a:latin typeface="Jumble" panose="02000503000000020004" pitchFamily="2" charset="0"/>
              </a:rPr>
              <a:t> </a:t>
            </a:r>
            <a:r>
              <a:rPr lang="en-US" sz="2400" dirty="0" err="1">
                <a:solidFill>
                  <a:srgbClr val="1ACDC7"/>
                </a:solidFill>
                <a:latin typeface="Jumble" panose="02000503000000020004" pitchFamily="2" charset="0"/>
              </a:rPr>
              <a:t>tarkkailla</a:t>
            </a:r>
            <a:r>
              <a:rPr lang="en-US" sz="2400" dirty="0">
                <a:solidFill>
                  <a:srgbClr val="1ACDC7"/>
                </a:solidFill>
                <a:latin typeface="Jumble" panose="02000503000000020004" pitchFamily="2" charset="0"/>
              </a:rPr>
              <a:t>. </a:t>
            </a:r>
          </a:p>
        </p:txBody>
      </p:sp>
      <p:sp>
        <p:nvSpPr>
          <p:cNvPr id="4" name="Content Placeholder 3">
            <a:extLst>
              <a:ext uri="{FF2B5EF4-FFF2-40B4-BE49-F238E27FC236}">
                <a16:creationId xmlns:a16="http://schemas.microsoft.com/office/drawing/2014/main" id="{D0103171-61D4-C2FF-01D2-4CE5BD0CF0E7}"/>
              </a:ext>
            </a:extLst>
          </p:cNvPr>
          <p:cNvSpPr>
            <a:spLocks noGrp="1"/>
          </p:cNvSpPr>
          <p:nvPr>
            <p:ph sz="half" idx="2"/>
          </p:nvPr>
        </p:nvSpPr>
        <p:spPr>
          <a:xfrm>
            <a:off x="1385740" y="2583786"/>
            <a:ext cx="7234861" cy="1972421"/>
          </a:xfrm>
        </p:spPr>
        <p:txBody>
          <a:bodyPr vert="horz" lIns="68580" tIns="34290" rIns="68580" bIns="34290" rtlCol="0" anchor="t">
            <a:normAutofit/>
          </a:bodyPr>
          <a:lstStyle/>
          <a:p>
            <a:r>
              <a:rPr lang="en-US" sz="2400" dirty="0" err="1">
                <a:solidFill>
                  <a:srgbClr val="1ACDC7"/>
                </a:solidFill>
                <a:latin typeface="Jumble"/>
              </a:rPr>
              <a:t>Myös</a:t>
            </a:r>
            <a:r>
              <a:rPr lang="en-US" sz="2400" dirty="0">
                <a:solidFill>
                  <a:srgbClr val="1ACDC7"/>
                </a:solidFill>
                <a:latin typeface="Jumble"/>
              </a:rPr>
              <a:t> </a:t>
            </a:r>
            <a:r>
              <a:rPr lang="en-US" sz="2400" dirty="0" err="1">
                <a:solidFill>
                  <a:srgbClr val="1ACDC7"/>
                </a:solidFill>
                <a:latin typeface="Jumble"/>
              </a:rPr>
              <a:t>ilmoitustauluilla</a:t>
            </a:r>
            <a:r>
              <a:rPr lang="en-US" sz="2400" dirty="0">
                <a:solidFill>
                  <a:srgbClr val="1ACDC7"/>
                </a:solidFill>
                <a:latin typeface="Jumble"/>
              </a:rPr>
              <a:t> ja </a:t>
            </a:r>
            <a:r>
              <a:rPr lang="en-US" sz="2400" dirty="0" err="1">
                <a:solidFill>
                  <a:srgbClr val="1ACDC7"/>
                </a:solidFill>
                <a:latin typeface="Jumble"/>
              </a:rPr>
              <a:t>Instagramissa</a:t>
            </a:r>
            <a:r>
              <a:rPr lang="en-US" sz="2400" dirty="0">
                <a:solidFill>
                  <a:srgbClr val="1ACDC7"/>
                </a:solidFill>
                <a:latin typeface="Jumble"/>
              </a:rPr>
              <a:t> </a:t>
            </a:r>
            <a:r>
              <a:rPr lang="en-US" sz="2400" dirty="0" err="1">
                <a:solidFill>
                  <a:srgbClr val="1ACDC7"/>
                </a:solidFill>
                <a:latin typeface="Jumble"/>
              </a:rPr>
              <a:t>tulee</a:t>
            </a:r>
            <a:r>
              <a:rPr lang="en-US" sz="2400" dirty="0">
                <a:solidFill>
                  <a:srgbClr val="1ACDC7"/>
                </a:solidFill>
                <a:latin typeface="Jumble"/>
              </a:rPr>
              <a:t> </a:t>
            </a:r>
            <a:r>
              <a:rPr lang="en-US" sz="2400" dirty="0" err="1">
                <a:solidFill>
                  <a:srgbClr val="1ACDC7"/>
                </a:solidFill>
                <a:latin typeface="Jumble"/>
              </a:rPr>
              <a:t>olemaan</a:t>
            </a:r>
            <a:r>
              <a:rPr lang="en-US" sz="2400" dirty="0">
                <a:solidFill>
                  <a:srgbClr val="1ACDC7"/>
                </a:solidFill>
                <a:latin typeface="Jumble"/>
              </a:rPr>
              <a:t> </a:t>
            </a:r>
            <a:r>
              <a:rPr lang="en-US" sz="2400" dirty="0" err="1">
                <a:solidFill>
                  <a:srgbClr val="1ACDC7"/>
                </a:solidFill>
                <a:latin typeface="Jumble"/>
              </a:rPr>
              <a:t>esittelyitä</a:t>
            </a:r>
            <a:r>
              <a:rPr lang="en-US" sz="2400" dirty="0">
                <a:solidFill>
                  <a:srgbClr val="1ACDC7"/>
                </a:solidFill>
                <a:latin typeface="Jumble"/>
              </a:rPr>
              <a:t> </a:t>
            </a:r>
            <a:r>
              <a:rPr lang="en-US" sz="2400" dirty="0" err="1">
                <a:solidFill>
                  <a:srgbClr val="1ACDC7"/>
                </a:solidFill>
                <a:latin typeface="Jumble"/>
              </a:rPr>
              <a:t>tarjonnasta</a:t>
            </a:r>
            <a:r>
              <a:rPr lang="en-US" sz="2400" dirty="0">
                <a:solidFill>
                  <a:srgbClr val="1ACDC7"/>
                </a:solidFill>
                <a:latin typeface="Jumble"/>
              </a:rPr>
              <a:t>.</a:t>
            </a:r>
          </a:p>
          <a:p>
            <a:endParaRPr lang="en-US" sz="2400" dirty="0">
              <a:solidFill>
                <a:srgbClr val="1ACDC7"/>
              </a:solidFill>
              <a:latin typeface="Jumble"/>
            </a:endParaRPr>
          </a:p>
          <a:p>
            <a:r>
              <a:rPr lang="en-US" sz="2400" dirty="0">
                <a:solidFill>
                  <a:srgbClr val="1ACDC7"/>
                </a:solidFill>
                <a:latin typeface="Jumble"/>
              </a:rPr>
              <a:t>		</a:t>
            </a:r>
            <a:r>
              <a:rPr lang="en-US" sz="2400" dirty="0">
                <a:solidFill>
                  <a:schemeClr val="bg2">
                    <a:lumMod val="75000"/>
                  </a:schemeClr>
                </a:solidFill>
                <a:latin typeface="Jumble"/>
              </a:rPr>
              <a:t>			@tammerkoskenlukio </a:t>
            </a:r>
            <a:endParaRPr lang="en-US" sz="2400">
              <a:solidFill>
                <a:schemeClr val="bg2">
                  <a:lumMod val="75000"/>
                </a:schemeClr>
              </a:solidFill>
              <a:latin typeface="Jumble" panose="02000503000000020004" pitchFamily="2" charset="0"/>
            </a:endParaRPr>
          </a:p>
          <a:p>
            <a:endParaRPr lang="en-US" dirty="0">
              <a:solidFill>
                <a:srgbClr val="1ACDC7"/>
              </a:solidFill>
              <a:latin typeface="Verdana Pro Black" panose="020B0604020202020204" pitchFamily="34" charset="0"/>
            </a:endParaRPr>
          </a:p>
        </p:txBody>
      </p:sp>
      <p:grpSp>
        <p:nvGrpSpPr>
          <p:cNvPr id="16" name="Group 15">
            <a:extLst>
              <a:ext uri="{FF2B5EF4-FFF2-40B4-BE49-F238E27FC236}">
                <a16:creationId xmlns:a16="http://schemas.microsoft.com/office/drawing/2014/main" id="{58FF2E72-CF4D-80BD-D75A-43700CA6A378}"/>
              </a:ext>
            </a:extLst>
          </p:cNvPr>
          <p:cNvGrpSpPr/>
          <p:nvPr/>
        </p:nvGrpSpPr>
        <p:grpSpPr>
          <a:xfrm rot="10800000">
            <a:off x="8441458" y="4556207"/>
            <a:ext cx="608854" cy="656269"/>
            <a:chOff x="-47459" y="51649"/>
            <a:chExt cx="811805" cy="875025"/>
          </a:xfrm>
        </p:grpSpPr>
        <p:sp>
          <p:nvSpPr>
            <p:cNvPr id="6" name="Flowchart: Connector 5">
              <a:extLst>
                <a:ext uri="{FF2B5EF4-FFF2-40B4-BE49-F238E27FC236}">
                  <a16:creationId xmlns:a16="http://schemas.microsoft.com/office/drawing/2014/main" id="{02317026-7D30-FED0-C7CF-2C89C52CE31F}"/>
                </a:ext>
              </a:extLst>
            </p:cNvPr>
            <p:cNvSpPr/>
            <p:nvPr/>
          </p:nvSpPr>
          <p:spPr>
            <a:xfrm>
              <a:off x="119984" y="51649"/>
              <a:ext cx="214647" cy="214647"/>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Flowchart: Connector 6">
              <a:extLst>
                <a:ext uri="{FF2B5EF4-FFF2-40B4-BE49-F238E27FC236}">
                  <a16:creationId xmlns:a16="http://schemas.microsoft.com/office/drawing/2014/main" id="{FDECBADB-7D1E-0671-4773-F2158AA6F3BA}"/>
                </a:ext>
              </a:extLst>
            </p:cNvPr>
            <p:cNvSpPr/>
            <p:nvPr/>
          </p:nvSpPr>
          <p:spPr>
            <a:xfrm>
              <a:off x="444051" y="161405"/>
              <a:ext cx="107491" cy="107491"/>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8" name="Flowchart: Connector 7">
              <a:extLst>
                <a:ext uri="{FF2B5EF4-FFF2-40B4-BE49-F238E27FC236}">
                  <a16:creationId xmlns:a16="http://schemas.microsoft.com/office/drawing/2014/main" id="{0B8A3FD1-F6B8-A5DF-3607-7305AE060DEC}"/>
                </a:ext>
              </a:extLst>
            </p:cNvPr>
            <p:cNvSpPr/>
            <p:nvPr/>
          </p:nvSpPr>
          <p:spPr>
            <a:xfrm>
              <a:off x="-47459" y="265206"/>
              <a:ext cx="167023" cy="167023"/>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9" name="Flowchart: Connector 8">
              <a:extLst>
                <a:ext uri="{FF2B5EF4-FFF2-40B4-BE49-F238E27FC236}">
                  <a16:creationId xmlns:a16="http://schemas.microsoft.com/office/drawing/2014/main" id="{C2162E8D-B426-E4FF-6BD7-28C047CEB398}"/>
                </a:ext>
              </a:extLst>
            </p:cNvPr>
            <p:cNvSpPr/>
            <p:nvPr/>
          </p:nvSpPr>
          <p:spPr>
            <a:xfrm>
              <a:off x="175407" y="351150"/>
              <a:ext cx="101538" cy="107491"/>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10" name="Flowchart: Connector 9">
              <a:extLst>
                <a:ext uri="{FF2B5EF4-FFF2-40B4-BE49-F238E27FC236}">
                  <a16:creationId xmlns:a16="http://schemas.microsoft.com/office/drawing/2014/main" id="{7DD83A45-9D97-2864-F50C-04BCC540AF03}"/>
                </a:ext>
              </a:extLst>
            </p:cNvPr>
            <p:cNvSpPr/>
            <p:nvPr/>
          </p:nvSpPr>
          <p:spPr>
            <a:xfrm>
              <a:off x="362552" y="377561"/>
              <a:ext cx="161070" cy="167023"/>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11" name="Flowchart: Connector 10">
              <a:extLst>
                <a:ext uri="{FF2B5EF4-FFF2-40B4-BE49-F238E27FC236}">
                  <a16:creationId xmlns:a16="http://schemas.microsoft.com/office/drawing/2014/main" id="{E71B0570-25F8-E984-63DC-7B416952BAF5}"/>
                </a:ext>
              </a:extLst>
            </p:cNvPr>
            <p:cNvSpPr/>
            <p:nvPr/>
          </p:nvSpPr>
          <p:spPr>
            <a:xfrm>
              <a:off x="627089" y="52738"/>
              <a:ext cx="137257" cy="137256"/>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lowchart: Connector 11">
              <a:extLst>
                <a:ext uri="{FF2B5EF4-FFF2-40B4-BE49-F238E27FC236}">
                  <a16:creationId xmlns:a16="http://schemas.microsoft.com/office/drawing/2014/main" id="{E479893B-938C-C096-0231-9EF2F3083E1C}"/>
                </a:ext>
              </a:extLst>
            </p:cNvPr>
            <p:cNvSpPr/>
            <p:nvPr/>
          </p:nvSpPr>
          <p:spPr>
            <a:xfrm>
              <a:off x="46281" y="543494"/>
              <a:ext cx="143210" cy="143210"/>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13" name="Flowchart: Connector 12">
              <a:extLst>
                <a:ext uri="{FF2B5EF4-FFF2-40B4-BE49-F238E27FC236}">
                  <a16:creationId xmlns:a16="http://schemas.microsoft.com/office/drawing/2014/main" id="{614A85E4-3265-58BC-32F7-2BB8B0A59956}"/>
                </a:ext>
              </a:extLst>
            </p:cNvPr>
            <p:cNvSpPr/>
            <p:nvPr/>
          </p:nvSpPr>
          <p:spPr>
            <a:xfrm>
              <a:off x="281053" y="647296"/>
              <a:ext cx="107491" cy="107491"/>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lowchart: Connector 13">
              <a:extLst>
                <a:ext uri="{FF2B5EF4-FFF2-40B4-BE49-F238E27FC236}">
                  <a16:creationId xmlns:a16="http://schemas.microsoft.com/office/drawing/2014/main" id="{19DA5323-F17F-7CC0-860C-FF4D0A93B785}"/>
                </a:ext>
              </a:extLst>
            </p:cNvPr>
            <p:cNvSpPr/>
            <p:nvPr/>
          </p:nvSpPr>
          <p:spPr>
            <a:xfrm>
              <a:off x="658699" y="310568"/>
              <a:ext cx="71773" cy="71773"/>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15" name="Flowchart: Connector 14">
              <a:extLst>
                <a:ext uri="{FF2B5EF4-FFF2-40B4-BE49-F238E27FC236}">
                  <a16:creationId xmlns:a16="http://schemas.microsoft.com/office/drawing/2014/main" id="{DC1DCB78-3FB7-94DC-668A-26CE10AB2B16}"/>
                </a:ext>
              </a:extLst>
            </p:cNvPr>
            <p:cNvSpPr/>
            <p:nvPr/>
          </p:nvSpPr>
          <p:spPr>
            <a:xfrm>
              <a:off x="48126" y="842995"/>
              <a:ext cx="71773" cy="83679"/>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8" name="Group 27">
            <a:extLst>
              <a:ext uri="{FF2B5EF4-FFF2-40B4-BE49-F238E27FC236}">
                <a16:creationId xmlns:a16="http://schemas.microsoft.com/office/drawing/2014/main" id="{3E735CC2-1732-04E6-EFA5-21FE5F074E77}"/>
              </a:ext>
            </a:extLst>
          </p:cNvPr>
          <p:cNvGrpSpPr/>
          <p:nvPr/>
        </p:nvGrpSpPr>
        <p:grpSpPr>
          <a:xfrm>
            <a:off x="249813" y="464187"/>
            <a:ext cx="608854" cy="656269"/>
            <a:chOff x="-47459" y="51649"/>
            <a:chExt cx="811805" cy="875025"/>
          </a:xfrm>
        </p:grpSpPr>
        <p:sp>
          <p:nvSpPr>
            <p:cNvPr id="18" name="Flowchart: Connector 17">
              <a:extLst>
                <a:ext uri="{FF2B5EF4-FFF2-40B4-BE49-F238E27FC236}">
                  <a16:creationId xmlns:a16="http://schemas.microsoft.com/office/drawing/2014/main" id="{DCCC9CA7-3C23-39A1-2078-0718F124CC77}"/>
                </a:ext>
              </a:extLst>
            </p:cNvPr>
            <p:cNvSpPr/>
            <p:nvPr/>
          </p:nvSpPr>
          <p:spPr>
            <a:xfrm>
              <a:off x="119984" y="51649"/>
              <a:ext cx="214647" cy="214647"/>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lowchart: Connector 18">
              <a:extLst>
                <a:ext uri="{FF2B5EF4-FFF2-40B4-BE49-F238E27FC236}">
                  <a16:creationId xmlns:a16="http://schemas.microsoft.com/office/drawing/2014/main" id="{C99FEEF6-6F88-8742-935A-CE58B86A1312}"/>
                </a:ext>
              </a:extLst>
            </p:cNvPr>
            <p:cNvSpPr/>
            <p:nvPr/>
          </p:nvSpPr>
          <p:spPr>
            <a:xfrm>
              <a:off x="444051" y="161405"/>
              <a:ext cx="107491" cy="107491"/>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20" name="Flowchart: Connector 19">
              <a:extLst>
                <a:ext uri="{FF2B5EF4-FFF2-40B4-BE49-F238E27FC236}">
                  <a16:creationId xmlns:a16="http://schemas.microsoft.com/office/drawing/2014/main" id="{FC53CD89-969C-F713-D81C-725668595153}"/>
                </a:ext>
              </a:extLst>
            </p:cNvPr>
            <p:cNvSpPr/>
            <p:nvPr/>
          </p:nvSpPr>
          <p:spPr>
            <a:xfrm>
              <a:off x="-47459" y="265206"/>
              <a:ext cx="167023" cy="167023"/>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21" name="Flowchart: Connector 20">
              <a:extLst>
                <a:ext uri="{FF2B5EF4-FFF2-40B4-BE49-F238E27FC236}">
                  <a16:creationId xmlns:a16="http://schemas.microsoft.com/office/drawing/2014/main" id="{6759054B-6F9C-D541-E761-EFBFCA8EF591}"/>
                </a:ext>
              </a:extLst>
            </p:cNvPr>
            <p:cNvSpPr/>
            <p:nvPr/>
          </p:nvSpPr>
          <p:spPr>
            <a:xfrm>
              <a:off x="175407" y="351150"/>
              <a:ext cx="101538" cy="107491"/>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22" name="Flowchart: Connector 21">
              <a:extLst>
                <a:ext uri="{FF2B5EF4-FFF2-40B4-BE49-F238E27FC236}">
                  <a16:creationId xmlns:a16="http://schemas.microsoft.com/office/drawing/2014/main" id="{7D8D8A3D-FAF9-C8FF-0DB8-7355E62F42FB}"/>
                </a:ext>
              </a:extLst>
            </p:cNvPr>
            <p:cNvSpPr/>
            <p:nvPr/>
          </p:nvSpPr>
          <p:spPr>
            <a:xfrm>
              <a:off x="362552" y="377561"/>
              <a:ext cx="161070" cy="167023"/>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23" name="Flowchart: Connector 22">
              <a:extLst>
                <a:ext uri="{FF2B5EF4-FFF2-40B4-BE49-F238E27FC236}">
                  <a16:creationId xmlns:a16="http://schemas.microsoft.com/office/drawing/2014/main" id="{5812F3A8-53E2-724A-DCED-EB65F3419AA4}"/>
                </a:ext>
              </a:extLst>
            </p:cNvPr>
            <p:cNvSpPr/>
            <p:nvPr/>
          </p:nvSpPr>
          <p:spPr>
            <a:xfrm>
              <a:off x="627089" y="52738"/>
              <a:ext cx="137257" cy="137256"/>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lowchart: Connector 23">
              <a:extLst>
                <a:ext uri="{FF2B5EF4-FFF2-40B4-BE49-F238E27FC236}">
                  <a16:creationId xmlns:a16="http://schemas.microsoft.com/office/drawing/2014/main" id="{D37FB8A2-D006-F6B8-50C9-7B7D61B20DAD}"/>
                </a:ext>
              </a:extLst>
            </p:cNvPr>
            <p:cNvSpPr/>
            <p:nvPr/>
          </p:nvSpPr>
          <p:spPr>
            <a:xfrm>
              <a:off x="46281" y="543494"/>
              <a:ext cx="143210" cy="143210"/>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25" name="Flowchart: Connector 24">
              <a:extLst>
                <a:ext uri="{FF2B5EF4-FFF2-40B4-BE49-F238E27FC236}">
                  <a16:creationId xmlns:a16="http://schemas.microsoft.com/office/drawing/2014/main" id="{EDC84A8E-DDF8-D6C9-E587-BBC775929D3D}"/>
                </a:ext>
              </a:extLst>
            </p:cNvPr>
            <p:cNvSpPr/>
            <p:nvPr/>
          </p:nvSpPr>
          <p:spPr>
            <a:xfrm>
              <a:off x="281053" y="647296"/>
              <a:ext cx="107491" cy="107491"/>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Flowchart: Connector 25">
              <a:extLst>
                <a:ext uri="{FF2B5EF4-FFF2-40B4-BE49-F238E27FC236}">
                  <a16:creationId xmlns:a16="http://schemas.microsoft.com/office/drawing/2014/main" id="{793AD9BC-ED71-4F0F-18F3-2ADFFF0E3211}"/>
                </a:ext>
              </a:extLst>
            </p:cNvPr>
            <p:cNvSpPr/>
            <p:nvPr/>
          </p:nvSpPr>
          <p:spPr>
            <a:xfrm>
              <a:off x="658699" y="310568"/>
              <a:ext cx="71773" cy="71773"/>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27" name="Flowchart: Connector 26">
              <a:extLst>
                <a:ext uri="{FF2B5EF4-FFF2-40B4-BE49-F238E27FC236}">
                  <a16:creationId xmlns:a16="http://schemas.microsoft.com/office/drawing/2014/main" id="{13B54F9C-7505-43A7-0918-623FD6D88F36}"/>
                </a:ext>
              </a:extLst>
            </p:cNvPr>
            <p:cNvSpPr/>
            <p:nvPr/>
          </p:nvSpPr>
          <p:spPr>
            <a:xfrm>
              <a:off x="48126" y="842995"/>
              <a:ext cx="71773" cy="83679"/>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7688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E8B8230-7A53-72A8-FDD1-FAE4AC990098}"/>
              </a:ext>
            </a:extLst>
          </p:cNvPr>
          <p:cNvGrpSpPr/>
          <p:nvPr/>
        </p:nvGrpSpPr>
        <p:grpSpPr>
          <a:xfrm>
            <a:off x="161001" y="400687"/>
            <a:ext cx="608854" cy="656269"/>
            <a:chOff x="-47459" y="51649"/>
            <a:chExt cx="811805" cy="875025"/>
          </a:xfrm>
        </p:grpSpPr>
        <p:sp>
          <p:nvSpPr>
            <p:cNvPr id="4" name="Flowchart: Connector 3">
              <a:extLst>
                <a:ext uri="{FF2B5EF4-FFF2-40B4-BE49-F238E27FC236}">
                  <a16:creationId xmlns:a16="http://schemas.microsoft.com/office/drawing/2014/main" id="{9A544D4F-69C9-DA41-29C3-344EC78F66D0}"/>
                </a:ext>
              </a:extLst>
            </p:cNvPr>
            <p:cNvSpPr/>
            <p:nvPr/>
          </p:nvSpPr>
          <p:spPr>
            <a:xfrm>
              <a:off x="119984" y="51649"/>
              <a:ext cx="214647" cy="214647"/>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lowchart: Connector 5">
              <a:extLst>
                <a:ext uri="{FF2B5EF4-FFF2-40B4-BE49-F238E27FC236}">
                  <a16:creationId xmlns:a16="http://schemas.microsoft.com/office/drawing/2014/main" id="{F9AE48B0-933F-0419-F0C2-7CDC4CA72BC7}"/>
                </a:ext>
              </a:extLst>
            </p:cNvPr>
            <p:cNvSpPr/>
            <p:nvPr/>
          </p:nvSpPr>
          <p:spPr>
            <a:xfrm>
              <a:off x="444051" y="161405"/>
              <a:ext cx="107491" cy="107491"/>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9" name="Flowchart: Connector 8">
              <a:extLst>
                <a:ext uri="{FF2B5EF4-FFF2-40B4-BE49-F238E27FC236}">
                  <a16:creationId xmlns:a16="http://schemas.microsoft.com/office/drawing/2014/main" id="{A850235A-B102-3ED5-5CD5-F7EEC1FF6A1D}"/>
                </a:ext>
              </a:extLst>
            </p:cNvPr>
            <p:cNvSpPr/>
            <p:nvPr/>
          </p:nvSpPr>
          <p:spPr>
            <a:xfrm>
              <a:off x="-47459" y="265206"/>
              <a:ext cx="167023" cy="167023"/>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10" name="Flowchart: Connector 9">
              <a:extLst>
                <a:ext uri="{FF2B5EF4-FFF2-40B4-BE49-F238E27FC236}">
                  <a16:creationId xmlns:a16="http://schemas.microsoft.com/office/drawing/2014/main" id="{47A8BAA3-E723-B975-B1A3-D7E1D79F8996}"/>
                </a:ext>
              </a:extLst>
            </p:cNvPr>
            <p:cNvSpPr/>
            <p:nvPr/>
          </p:nvSpPr>
          <p:spPr>
            <a:xfrm>
              <a:off x="175407" y="351150"/>
              <a:ext cx="101538" cy="107491"/>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11" name="Flowchart: Connector 10">
              <a:extLst>
                <a:ext uri="{FF2B5EF4-FFF2-40B4-BE49-F238E27FC236}">
                  <a16:creationId xmlns:a16="http://schemas.microsoft.com/office/drawing/2014/main" id="{1E20AB66-8923-CFFA-98C0-EF0EB568CF9F}"/>
                </a:ext>
              </a:extLst>
            </p:cNvPr>
            <p:cNvSpPr/>
            <p:nvPr/>
          </p:nvSpPr>
          <p:spPr>
            <a:xfrm>
              <a:off x="362552" y="377561"/>
              <a:ext cx="161070" cy="167023"/>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12" name="Flowchart: Connector 11">
              <a:extLst>
                <a:ext uri="{FF2B5EF4-FFF2-40B4-BE49-F238E27FC236}">
                  <a16:creationId xmlns:a16="http://schemas.microsoft.com/office/drawing/2014/main" id="{096E46F3-C850-CEB1-3799-E248CD365E68}"/>
                </a:ext>
              </a:extLst>
            </p:cNvPr>
            <p:cNvSpPr/>
            <p:nvPr/>
          </p:nvSpPr>
          <p:spPr>
            <a:xfrm>
              <a:off x="627089" y="52738"/>
              <a:ext cx="137257" cy="137256"/>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lowchart: Connector 12">
              <a:extLst>
                <a:ext uri="{FF2B5EF4-FFF2-40B4-BE49-F238E27FC236}">
                  <a16:creationId xmlns:a16="http://schemas.microsoft.com/office/drawing/2014/main" id="{F978FEF9-975D-5A6E-32DC-FFD7DADFDFBA}"/>
                </a:ext>
              </a:extLst>
            </p:cNvPr>
            <p:cNvSpPr/>
            <p:nvPr/>
          </p:nvSpPr>
          <p:spPr>
            <a:xfrm>
              <a:off x="46281" y="543494"/>
              <a:ext cx="143210" cy="143210"/>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14" name="Flowchart: Connector 13">
              <a:extLst>
                <a:ext uri="{FF2B5EF4-FFF2-40B4-BE49-F238E27FC236}">
                  <a16:creationId xmlns:a16="http://schemas.microsoft.com/office/drawing/2014/main" id="{377B1861-0BB1-24B8-2A34-C30AF320911A}"/>
                </a:ext>
              </a:extLst>
            </p:cNvPr>
            <p:cNvSpPr/>
            <p:nvPr/>
          </p:nvSpPr>
          <p:spPr>
            <a:xfrm>
              <a:off x="281053" y="647296"/>
              <a:ext cx="107491" cy="107491"/>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Flowchart: Connector 14">
              <a:extLst>
                <a:ext uri="{FF2B5EF4-FFF2-40B4-BE49-F238E27FC236}">
                  <a16:creationId xmlns:a16="http://schemas.microsoft.com/office/drawing/2014/main" id="{5A55C29B-C0C9-7B76-6AE4-DF2D274B23E1}"/>
                </a:ext>
              </a:extLst>
            </p:cNvPr>
            <p:cNvSpPr/>
            <p:nvPr/>
          </p:nvSpPr>
          <p:spPr>
            <a:xfrm>
              <a:off x="658699" y="310568"/>
              <a:ext cx="71773" cy="71773"/>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16" name="Flowchart: Connector 15">
              <a:extLst>
                <a:ext uri="{FF2B5EF4-FFF2-40B4-BE49-F238E27FC236}">
                  <a16:creationId xmlns:a16="http://schemas.microsoft.com/office/drawing/2014/main" id="{6202B7E2-5FF9-E56E-B88E-E7FC211B90BB}"/>
                </a:ext>
              </a:extLst>
            </p:cNvPr>
            <p:cNvSpPr/>
            <p:nvPr/>
          </p:nvSpPr>
          <p:spPr>
            <a:xfrm>
              <a:off x="48126" y="842995"/>
              <a:ext cx="71773" cy="83679"/>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 name="Group 17">
            <a:extLst>
              <a:ext uri="{FF2B5EF4-FFF2-40B4-BE49-F238E27FC236}">
                <a16:creationId xmlns:a16="http://schemas.microsoft.com/office/drawing/2014/main" id="{EACB0546-5650-9548-10E6-AADE9C202E83}"/>
              </a:ext>
            </a:extLst>
          </p:cNvPr>
          <p:cNvGrpSpPr/>
          <p:nvPr/>
        </p:nvGrpSpPr>
        <p:grpSpPr>
          <a:xfrm rot="10800000">
            <a:off x="8468142" y="4694158"/>
            <a:ext cx="608854" cy="656269"/>
            <a:chOff x="-47459" y="51649"/>
            <a:chExt cx="811805" cy="875025"/>
          </a:xfrm>
        </p:grpSpPr>
        <p:sp>
          <p:nvSpPr>
            <p:cNvPr id="19" name="Flowchart: Connector 18">
              <a:extLst>
                <a:ext uri="{FF2B5EF4-FFF2-40B4-BE49-F238E27FC236}">
                  <a16:creationId xmlns:a16="http://schemas.microsoft.com/office/drawing/2014/main" id="{DA019B97-2BD2-9B0F-D72E-499C0B3B7CF2}"/>
                </a:ext>
              </a:extLst>
            </p:cNvPr>
            <p:cNvSpPr/>
            <p:nvPr/>
          </p:nvSpPr>
          <p:spPr>
            <a:xfrm>
              <a:off x="119984" y="51649"/>
              <a:ext cx="214647" cy="214647"/>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Flowchart: Connector 19">
              <a:extLst>
                <a:ext uri="{FF2B5EF4-FFF2-40B4-BE49-F238E27FC236}">
                  <a16:creationId xmlns:a16="http://schemas.microsoft.com/office/drawing/2014/main" id="{91B6BDAC-AC2C-F784-6515-DFF06AA42452}"/>
                </a:ext>
              </a:extLst>
            </p:cNvPr>
            <p:cNvSpPr/>
            <p:nvPr/>
          </p:nvSpPr>
          <p:spPr>
            <a:xfrm>
              <a:off x="444051" y="161405"/>
              <a:ext cx="107491" cy="107491"/>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21" name="Flowchart: Connector 20">
              <a:extLst>
                <a:ext uri="{FF2B5EF4-FFF2-40B4-BE49-F238E27FC236}">
                  <a16:creationId xmlns:a16="http://schemas.microsoft.com/office/drawing/2014/main" id="{3A1778A5-1D2F-9DAE-99F7-C061D4053EF9}"/>
                </a:ext>
              </a:extLst>
            </p:cNvPr>
            <p:cNvSpPr/>
            <p:nvPr/>
          </p:nvSpPr>
          <p:spPr>
            <a:xfrm>
              <a:off x="-47459" y="265206"/>
              <a:ext cx="167023" cy="167023"/>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22" name="Flowchart: Connector 21">
              <a:extLst>
                <a:ext uri="{FF2B5EF4-FFF2-40B4-BE49-F238E27FC236}">
                  <a16:creationId xmlns:a16="http://schemas.microsoft.com/office/drawing/2014/main" id="{4A7A8CC5-0949-4242-D0CA-07C6B4FB9A3C}"/>
                </a:ext>
              </a:extLst>
            </p:cNvPr>
            <p:cNvSpPr/>
            <p:nvPr/>
          </p:nvSpPr>
          <p:spPr>
            <a:xfrm>
              <a:off x="175407" y="351150"/>
              <a:ext cx="101538" cy="107491"/>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23" name="Flowchart: Connector 22">
              <a:extLst>
                <a:ext uri="{FF2B5EF4-FFF2-40B4-BE49-F238E27FC236}">
                  <a16:creationId xmlns:a16="http://schemas.microsoft.com/office/drawing/2014/main" id="{95678178-D09E-8A48-4849-4007759FAF54}"/>
                </a:ext>
              </a:extLst>
            </p:cNvPr>
            <p:cNvSpPr/>
            <p:nvPr/>
          </p:nvSpPr>
          <p:spPr>
            <a:xfrm>
              <a:off x="362552" y="377561"/>
              <a:ext cx="161070" cy="167023"/>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24" name="Flowchart: Connector 23">
              <a:extLst>
                <a:ext uri="{FF2B5EF4-FFF2-40B4-BE49-F238E27FC236}">
                  <a16:creationId xmlns:a16="http://schemas.microsoft.com/office/drawing/2014/main" id="{F4998246-5C96-4A17-03C5-7BC47BDAA2F2}"/>
                </a:ext>
              </a:extLst>
            </p:cNvPr>
            <p:cNvSpPr/>
            <p:nvPr/>
          </p:nvSpPr>
          <p:spPr>
            <a:xfrm>
              <a:off x="627089" y="52738"/>
              <a:ext cx="137257" cy="137256"/>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Flowchart: Connector 24">
              <a:extLst>
                <a:ext uri="{FF2B5EF4-FFF2-40B4-BE49-F238E27FC236}">
                  <a16:creationId xmlns:a16="http://schemas.microsoft.com/office/drawing/2014/main" id="{8AE1C5C4-344F-BA80-19AB-6166001917A5}"/>
                </a:ext>
              </a:extLst>
            </p:cNvPr>
            <p:cNvSpPr/>
            <p:nvPr/>
          </p:nvSpPr>
          <p:spPr>
            <a:xfrm>
              <a:off x="46281" y="543494"/>
              <a:ext cx="143210" cy="143210"/>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26" name="Flowchart: Connector 25">
              <a:extLst>
                <a:ext uri="{FF2B5EF4-FFF2-40B4-BE49-F238E27FC236}">
                  <a16:creationId xmlns:a16="http://schemas.microsoft.com/office/drawing/2014/main" id="{7E6710CF-1FAF-C4BB-C1FE-6F42C55D2D96}"/>
                </a:ext>
              </a:extLst>
            </p:cNvPr>
            <p:cNvSpPr/>
            <p:nvPr/>
          </p:nvSpPr>
          <p:spPr>
            <a:xfrm>
              <a:off x="281053" y="647296"/>
              <a:ext cx="107491" cy="107491"/>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Flowchart: Connector 26">
              <a:extLst>
                <a:ext uri="{FF2B5EF4-FFF2-40B4-BE49-F238E27FC236}">
                  <a16:creationId xmlns:a16="http://schemas.microsoft.com/office/drawing/2014/main" id="{02107095-0BBA-F048-89EE-CC58E9A4AF05}"/>
                </a:ext>
              </a:extLst>
            </p:cNvPr>
            <p:cNvSpPr/>
            <p:nvPr/>
          </p:nvSpPr>
          <p:spPr>
            <a:xfrm>
              <a:off x="658699" y="310568"/>
              <a:ext cx="71773" cy="71773"/>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solidFill>
                  <a:srgbClr val="FFCAB3"/>
                </a:solidFill>
                <a:cs typeface="Calibri"/>
              </a:endParaRPr>
            </a:p>
          </p:txBody>
        </p:sp>
        <p:sp>
          <p:nvSpPr>
            <p:cNvPr id="28" name="Flowchart: Connector 27">
              <a:extLst>
                <a:ext uri="{FF2B5EF4-FFF2-40B4-BE49-F238E27FC236}">
                  <a16:creationId xmlns:a16="http://schemas.microsoft.com/office/drawing/2014/main" id="{5B2473F2-92BB-411B-2B5C-C473F453966F}"/>
                </a:ext>
              </a:extLst>
            </p:cNvPr>
            <p:cNvSpPr/>
            <p:nvPr/>
          </p:nvSpPr>
          <p:spPr>
            <a:xfrm>
              <a:off x="48126" y="842995"/>
              <a:ext cx="71773" cy="83679"/>
            </a:xfrm>
            <a:prstGeom prst="flowChartConnector">
              <a:avLst/>
            </a:prstGeom>
            <a:solidFill>
              <a:srgbClr val="FFCAB3"/>
            </a:solidFill>
            <a:ln>
              <a:solidFill>
                <a:srgbClr val="FFCA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33" name="Kuva 32">
            <a:extLst>
              <a:ext uri="{FF2B5EF4-FFF2-40B4-BE49-F238E27FC236}">
                <a16:creationId xmlns:a16="http://schemas.microsoft.com/office/drawing/2014/main" id="{5BB16B74-C51B-4A43-9374-DC757BDC9310}"/>
              </a:ext>
            </a:extLst>
          </p:cNvPr>
          <p:cNvPicPr>
            <a:picLocks noChangeAspect="1"/>
          </p:cNvPicPr>
          <p:nvPr/>
        </p:nvPicPr>
        <p:blipFill>
          <a:blip r:embed="rId2"/>
          <a:stretch>
            <a:fillRect/>
          </a:stretch>
        </p:blipFill>
        <p:spPr>
          <a:xfrm>
            <a:off x="5945672" y="1273909"/>
            <a:ext cx="2937376" cy="3043396"/>
          </a:xfrm>
          <a:prstGeom prst="rect">
            <a:avLst/>
          </a:prstGeom>
        </p:spPr>
      </p:pic>
      <p:sp>
        <p:nvSpPr>
          <p:cNvPr id="35" name="Tekstiruutu 34">
            <a:extLst>
              <a:ext uri="{FF2B5EF4-FFF2-40B4-BE49-F238E27FC236}">
                <a16:creationId xmlns:a16="http://schemas.microsoft.com/office/drawing/2014/main" id="{6D1B9E09-DEE9-4674-9AB5-071056EC38EB}"/>
              </a:ext>
            </a:extLst>
          </p:cNvPr>
          <p:cNvSpPr txBox="1"/>
          <p:nvPr/>
        </p:nvSpPr>
        <p:spPr>
          <a:xfrm>
            <a:off x="6430154" y="1631325"/>
            <a:ext cx="2636644" cy="1938992"/>
          </a:xfrm>
          <a:prstGeom prst="rect">
            <a:avLst/>
          </a:prstGeom>
          <a:noFill/>
        </p:spPr>
        <p:txBody>
          <a:bodyPr wrap="square">
            <a:spAutoFit/>
          </a:bodyPr>
          <a:lstStyle/>
          <a:p>
            <a:r>
              <a:rPr lang="en-US" sz="3000" err="1">
                <a:solidFill>
                  <a:srgbClr val="FFFFFF"/>
                </a:solidFill>
                <a:latin typeface="Jumble"/>
              </a:rPr>
              <a:t>Projekti</a:t>
            </a:r>
            <a:r>
              <a:rPr lang="en-US" sz="3000">
                <a:solidFill>
                  <a:srgbClr val="FFFFFF"/>
                </a:solidFill>
                <a:latin typeface="Jumble"/>
              </a:rPr>
              <a:t>-    </a:t>
            </a:r>
          </a:p>
          <a:p>
            <a:r>
              <a:rPr lang="en-US" sz="3000" err="1">
                <a:solidFill>
                  <a:srgbClr val="FFFFFF"/>
                </a:solidFill>
                <a:latin typeface="Jumble"/>
              </a:rPr>
              <a:t>viikko</a:t>
            </a:r>
            <a:r>
              <a:rPr lang="en-US" sz="3000">
                <a:solidFill>
                  <a:srgbClr val="FFFFFF"/>
                </a:solidFill>
                <a:latin typeface="Jumble"/>
              </a:rPr>
              <a:t> </a:t>
            </a:r>
          </a:p>
          <a:p>
            <a:r>
              <a:rPr lang="en-US" sz="3000">
                <a:solidFill>
                  <a:srgbClr val="FFFFFF"/>
                </a:solidFill>
                <a:latin typeface="Jumble"/>
              </a:rPr>
              <a:t>    </a:t>
            </a:r>
            <a:r>
              <a:rPr lang="en-US" sz="3000" err="1">
                <a:solidFill>
                  <a:srgbClr val="FFFFFF"/>
                </a:solidFill>
                <a:latin typeface="Jumble"/>
              </a:rPr>
              <a:t>pähkinän</a:t>
            </a:r>
            <a:r>
              <a:rPr lang="en-US" sz="3000">
                <a:solidFill>
                  <a:srgbClr val="FFFFFF"/>
                </a:solidFill>
                <a:latin typeface="Jumble"/>
              </a:rPr>
              <a:t>-</a:t>
            </a:r>
          </a:p>
          <a:p>
            <a:r>
              <a:rPr lang="en-US" sz="3000">
                <a:solidFill>
                  <a:srgbClr val="FFFFFF"/>
                </a:solidFill>
                <a:latin typeface="Jumble"/>
              </a:rPr>
              <a:t>    </a:t>
            </a:r>
            <a:r>
              <a:rPr lang="en-US" sz="3000" err="1">
                <a:solidFill>
                  <a:srgbClr val="FFFFFF"/>
                </a:solidFill>
                <a:latin typeface="Jumble"/>
              </a:rPr>
              <a:t>kuoressa</a:t>
            </a:r>
            <a:endParaRPr lang="en-US" sz="3000">
              <a:solidFill>
                <a:srgbClr val="FFFFFF"/>
              </a:solidFill>
              <a:latin typeface="Jumble"/>
            </a:endParaRPr>
          </a:p>
        </p:txBody>
      </p:sp>
      <p:sp>
        <p:nvSpPr>
          <p:cNvPr id="3" name="Sisällön paikkamerkki 2">
            <a:extLst>
              <a:ext uri="{FF2B5EF4-FFF2-40B4-BE49-F238E27FC236}">
                <a16:creationId xmlns:a16="http://schemas.microsoft.com/office/drawing/2014/main" id="{E14707DF-26AE-4E7C-8A38-AA710837F4D9}"/>
              </a:ext>
            </a:extLst>
          </p:cNvPr>
          <p:cNvSpPr>
            <a:spLocks noGrp="1"/>
          </p:cNvSpPr>
          <p:nvPr>
            <p:ph idx="1"/>
          </p:nvPr>
        </p:nvSpPr>
        <p:spPr>
          <a:xfrm>
            <a:off x="662557" y="573486"/>
            <a:ext cx="673325" cy="4811845"/>
          </a:xfrm>
        </p:spPr>
        <p:txBody>
          <a:bodyPr>
            <a:normAutofit fontScale="77500" lnSpcReduction="20000"/>
          </a:bodyPr>
          <a:lstStyle/>
          <a:p>
            <a:r>
              <a:rPr lang="fi-FI" b="1">
                <a:solidFill>
                  <a:srgbClr val="1ACDC7"/>
                </a:solidFill>
                <a:latin typeface="Jumble" panose="02000503000000020004" pitchFamily="2" charset="0"/>
              </a:rPr>
              <a:t>P</a:t>
            </a:r>
          </a:p>
          <a:p>
            <a:r>
              <a:rPr lang="fi-FI" b="1">
                <a:solidFill>
                  <a:srgbClr val="1ACDC7"/>
                </a:solidFill>
                <a:latin typeface="Jumble" panose="02000503000000020004" pitchFamily="2" charset="0"/>
              </a:rPr>
              <a:t>R</a:t>
            </a:r>
          </a:p>
          <a:p>
            <a:r>
              <a:rPr lang="fi-FI" b="1">
                <a:solidFill>
                  <a:srgbClr val="1ACDC7"/>
                </a:solidFill>
                <a:latin typeface="Jumble" panose="02000503000000020004" pitchFamily="2" charset="0"/>
              </a:rPr>
              <a:t>O</a:t>
            </a:r>
          </a:p>
          <a:p>
            <a:r>
              <a:rPr lang="fi-FI" b="1">
                <a:solidFill>
                  <a:srgbClr val="1ACDC7"/>
                </a:solidFill>
                <a:latin typeface="Jumble" panose="02000503000000020004" pitchFamily="2" charset="0"/>
              </a:rPr>
              <a:t>J</a:t>
            </a:r>
          </a:p>
          <a:p>
            <a:r>
              <a:rPr lang="fi-FI" b="1">
                <a:solidFill>
                  <a:srgbClr val="1ACDC7"/>
                </a:solidFill>
                <a:latin typeface="Jumble" panose="02000503000000020004" pitchFamily="2" charset="0"/>
              </a:rPr>
              <a:t>E</a:t>
            </a:r>
          </a:p>
          <a:p>
            <a:r>
              <a:rPr lang="fi-FI" b="1">
                <a:solidFill>
                  <a:srgbClr val="1ACDC7"/>
                </a:solidFill>
                <a:latin typeface="Jumble" panose="02000503000000020004" pitchFamily="2" charset="0"/>
              </a:rPr>
              <a:t>K</a:t>
            </a:r>
          </a:p>
          <a:p>
            <a:r>
              <a:rPr lang="fi-FI" b="1">
                <a:solidFill>
                  <a:srgbClr val="1ACDC7"/>
                </a:solidFill>
                <a:latin typeface="Jumble" panose="02000503000000020004" pitchFamily="2" charset="0"/>
              </a:rPr>
              <a:t>T</a:t>
            </a:r>
          </a:p>
          <a:p>
            <a:r>
              <a:rPr lang="fi-FI" b="1">
                <a:solidFill>
                  <a:srgbClr val="1ACDC7"/>
                </a:solidFill>
                <a:latin typeface="Jumble" panose="02000503000000020004" pitchFamily="2" charset="0"/>
              </a:rPr>
              <a:t>I</a:t>
            </a:r>
          </a:p>
          <a:p>
            <a:r>
              <a:rPr lang="fi-FI" b="1">
                <a:solidFill>
                  <a:srgbClr val="1ACDC7"/>
                </a:solidFill>
                <a:latin typeface="Jumble" panose="02000503000000020004" pitchFamily="2" charset="0"/>
              </a:rPr>
              <a:t>V</a:t>
            </a:r>
          </a:p>
          <a:p>
            <a:r>
              <a:rPr lang="fi-FI" b="1">
                <a:solidFill>
                  <a:srgbClr val="1ACDC7"/>
                </a:solidFill>
                <a:latin typeface="Jumble" panose="02000503000000020004" pitchFamily="2" charset="0"/>
              </a:rPr>
              <a:t>I</a:t>
            </a:r>
          </a:p>
          <a:p>
            <a:r>
              <a:rPr lang="fi-FI" b="1">
                <a:solidFill>
                  <a:srgbClr val="1ACDC7"/>
                </a:solidFill>
                <a:latin typeface="Jumble" panose="02000503000000020004" pitchFamily="2" charset="0"/>
              </a:rPr>
              <a:t>I</a:t>
            </a:r>
          </a:p>
          <a:p>
            <a:r>
              <a:rPr lang="fi-FI" b="1">
                <a:solidFill>
                  <a:srgbClr val="1ACDC7"/>
                </a:solidFill>
                <a:latin typeface="Jumble" panose="02000503000000020004" pitchFamily="2" charset="0"/>
              </a:rPr>
              <a:t>K</a:t>
            </a:r>
          </a:p>
          <a:p>
            <a:r>
              <a:rPr lang="fi-FI" b="1">
                <a:solidFill>
                  <a:srgbClr val="1ACDC7"/>
                </a:solidFill>
                <a:latin typeface="Jumble" panose="02000503000000020004" pitchFamily="2" charset="0"/>
              </a:rPr>
              <a:t>K</a:t>
            </a:r>
          </a:p>
          <a:p>
            <a:r>
              <a:rPr lang="fi-FI" b="1">
                <a:solidFill>
                  <a:srgbClr val="1ACDC7"/>
                </a:solidFill>
                <a:latin typeface="Jumble" panose="02000503000000020004" pitchFamily="2" charset="0"/>
              </a:rPr>
              <a:t>O</a:t>
            </a:r>
          </a:p>
        </p:txBody>
      </p:sp>
      <p:sp>
        <p:nvSpPr>
          <p:cNvPr id="5" name="Tekstiruutu 4">
            <a:extLst>
              <a:ext uri="{FF2B5EF4-FFF2-40B4-BE49-F238E27FC236}">
                <a16:creationId xmlns:a16="http://schemas.microsoft.com/office/drawing/2014/main" id="{771286A9-9D51-4DA2-A54C-13004C8A44D9}"/>
              </a:ext>
            </a:extLst>
          </p:cNvPr>
          <p:cNvSpPr txBox="1"/>
          <p:nvPr/>
        </p:nvSpPr>
        <p:spPr>
          <a:xfrm>
            <a:off x="1044316" y="568921"/>
            <a:ext cx="5125918" cy="7189148"/>
          </a:xfrm>
          <a:prstGeom prst="rect">
            <a:avLst/>
          </a:prstGeom>
          <a:noFill/>
        </p:spPr>
        <p:txBody>
          <a:bodyPr wrap="square" lIns="68580" tIns="34290" rIns="68580" bIns="34290" rtlCol="0" anchor="t">
            <a:spAutoFit/>
          </a:bodyPr>
          <a:lstStyle/>
          <a:p>
            <a:pPr>
              <a:lnSpc>
                <a:spcPct val="80000"/>
              </a:lnSpc>
              <a:spcBef>
                <a:spcPts val="750"/>
              </a:spcBef>
            </a:pPr>
            <a:r>
              <a:rPr lang="fi-FI" sz="1950" dirty="0" err="1">
                <a:solidFill>
                  <a:schemeClr val="tx1">
                    <a:lumMod val="50000"/>
                    <a:lumOff val="50000"/>
                  </a:schemeClr>
                </a:solidFill>
                <a:latin typeface="Jumble" panose="02000503000000020004" pitchFamily="2" charset="0"/>
              </a:rPr>
              <a:t>ilottihanke</a:t>
            </a:r>
            <a:r>
              <a:rPr lang="fi-FI" sz="1950" dirty="0">
                <a:solidFill>
                  <a:schemeClr val="tx1">
                    <a:lumMod val="50000"/>
                    <a:lumOff val="50000"/>
                  </a:schemeClr>
                </a:solidFill>
                <a:latin typeface="Jumble" panose="02000503000000020004" pitchFamily="2" charset="0"/>
              </a:rPr>
              <a:t> </a:t>
            </a:r>
            <a:r>
              <a:rPr lang="fi-FI" sz="1950" dirty="0" err="1">
                <a:solidFill>
                  <a:schemeClr val="tx1">
                    <a:lumMod val="50000"/>
                    <a:lumOff val="50000"/>
                  </a:schemeClr>
                </a:solidFill>
                <a:latin typeface="Jumble" panose="02000503000000020004" pitchFamily="2" charset="0"/>
              </a:rPr>
              <a:t>Tamlussa</a:t>
            </a:r>
            <a:endParaRPr lang="fi-FI" sz="1950" dirty="0">
              <a:solidFill>
                <a:schemeClr val="tx1">
                  <a:lumMod val="50000"/>
                  <a:lumOff val="50000"/>
                </a:schemeClr>
              </a:solidFill>
              <a:latin typeface="Jumble" panose="02000503000000020004" pitchFamily="2" charset="0"/>
            </a:endParaRPr>
          </a:p>
          <a:p>
            <a:pPr>
              <a:lnSpc>
                <a:spcPct val="80000"/>
              </a:lnSpc>
              <a:spcBef>
                <a:spcPts val="750"/>
              </a:spcBef>
            </a:pPr>
            <a:r>
              <a:rPr lang="fi-FI" sz="1950" dirty="0" err="1">
                <a:solidFill>
                  <a:schemeClr val="tx1">
                    <a:lumMod val="50000"/>
                    <a:lumOff val="50000"/>
                  </a:schemeClr>
                </a:solidFill>
                <a:latin typeface="Jumble" panose="02000503000000020004" pitchFamily="2" charset="0"/>
              </a:rPr>
              <a:t>eilusti</a:t>
            </a:r>
            <a:r>
              <a:rPr lang="fi-FI" sz="1950" dirty="0">
                <a:solidFill>
                  <a:schemeClr val="tx1">
                    <a:lumMod val="50000"/>
                    <a:lumOff val="50000"/>
                  </a:schemeClr>
                </a:solidFill>
                <a:latin typeface="Jumble" panose="02000503000000020004" pitchFamily="2" charset="0"/>
              </a:rPr>
              <a:t> tarjontaa ja retkiä</a:t>
            </a:r>
          </a:p>
          <a:p>
            <a:pPr>
              <a:lnSpc>
                <a:spcPct val="80000"/>
              </a:lnSpc>
              <a:spcBef>
                <a:spcPts val="750"/>
              </a:spcBef>
            </a:pPr>
            <a:r>
              <a:rPr lang="fi-FI" sz="1950" dirty="0" err="1">
                <a:solidFill>
                  <a:schemeClr val="tx1">
                    <a:lumMod val="50000"/>
                    <a:lumOff val="50000"/>
                  </a:schemeClr>
                </a:solidFill>
                <a:latin typeface="Jumble" panose="02000503000000020004" pitchFamily="2" charset="0"/>
              </a:rPr>
              <a:t>hjelmaa</a:t>
            </a:r>
            <a:r>
              <a:rPr lang="fi-FI" sz="1950" dirty="0">
                <a:solidFill>
                  <a:schemeClr val="tx1">
                    <a:lumMod val="50000"/>
                    <a:lumOff val="50000"/>
                  </a:schemeClr>
                </a:solidFill>
                <a:latin typeface="Jumble" panose="02000503000000020004" pitchFamily="2" charset="0"/>
              </a:rPr>
              <a:t> viisi päivää</a:t>
            </a:r>
          </a:p>
          <a:p>
            <a:pPr>
              <a:lnSpc>
                <a:spcPct val="80000"/>
              </a:lnSpc>
              <a:spcBef>
                <a:spcPts val="750"/>
              </a:spcBef>
            </a:pPr>
            <a:r>
              <a:rPr lang="fi-FI" sz="1950" dirty="0">
                <a:solidFill>
                  <a:schemeClr val="tx1">
                    <a:lumMod val="50000"/>
                    <a:lumOff val="50000"/>
                  </a:schemeClr>
                </a:solidFill>
                <a:latin typeface="Jumble" panose="02000503000000020004" pitchFamily="2" charset="0"/>
              </a:rPr>
              <a:t>a koulupäivät kohtuullisia</a:t>
            </a:r>
          </a:p>
          <a:p>
            <a:pPr>
              <a:lnSpc>
                <a:spcPct val="80000"/>
              </a:lnSpc>
              <a:spcBef>
                <a:spcPts val="750"/>
              </a:spcBef>
            </a:pPr>
            <a:r>
              <a:rPr lang="fi-FI" sz="1950" dirty="0" err="1">
                <a:solidFill>
                  <a:schemeClr val="tx1">
                    <a:lumMod val="50000"/>
                    <a:lumOff val="50000"/>
                  </a:schemeClr>
                </a:solidFill>
                <a:latin typeface="Jumble" panose="02000503000000020004" pitchFamily="2" charset="0"/>
              </a:rPr>
              <a:t>rilaisia</a:t>
            </a:r>
            <a:r>
              <a:rPr lang="fi-FI" sz="1950" dirty="0">
                <a:solidFill>
                  <a:schemeClr val="tx1">
                    <a:lumMod val="50000"/>
                    <a:lumOff val="50000"/>
                  </a:schemeClr>
                </a:solidFill>
                <a:latin typeface="Jumble" panose="02000503000000020004" pitchFamily="2" charset="0"/>
              </a:rPr>
              <a:t> oppimiskokemuksia</a:t>
            </a:r>
          </a:p>
          <a:p>
            <a:pPr>
              <a:lnSpc>
                <a:spcPct val="80000"/>
              </a:lnSpc>
              <a:spcBef>
                <a:spcPts val="750"/>
              </a:spcBef>
            </a:pPr>
            <a:r>
              <a:rPr lang="fi-FI" sz="1950" dirty="0" err="1">
                <a:solidFill>
                  <a:schemeClr val="tx1">
                    <a:lumMod val="50000"/>
                    <a:lumOff val="50000"/>
                  </a:schemeClr>
                </a:solidFill>
                <a:latin typeface="Jumble"/>
              </a:rPr>
              <a:t>urkistuksia</a:t>
            </a:r>
            <a:r>
              <a:rPr lang="fi-FI" sz="1950" dirty="0">
                <a:solidFill>
                  <a:schemeClr val="tx1">
                    <a:lumMod val="50000"/>
                    <a:lumOff val="50000"/>
                  </a:schemeClr>
                </a:solidFill>
                <a:latin typeface="Jumble"/>
              </a:rPr>
              <a:t> korkeakouluihin</a:t>
            </a:r>
          </a:p>
          <a:p>
            <a:pPr>
              <a:lnSpc>
                <a:spcPct val="80000"/>
              </a:lnSpc>
              <a:spcBef>
                <a:spcPts val="750"/>
              </a:spcBef>
            </a:pPr>
            <a:r>
              <a:rPr lang="fi-FI" sz="1950" dirty="0" err="1">
                <a:solidFill>
                  <a:schemeClr val="tx1">
                    <a:lumMod val="50000"/>
                    <a:lumOff val="50000"/>
                  </a:schemeClr>
                </a:solidFill>
                <a:latin typeface="Jumble" panose="02000503000000020004" pitchFamily="2" charset="0"/>
              </a:rPr>
              <a:t>arjonta</a:t>
            </a:r>
            <a:r>
              <a:rPr lang="fi-FI" sz="1950" dirty="0">
                <a:solidFill>
                  <a:schemeClr val="tx1">
                    <a:lumMod val="50000"/>
                    <a:lumOff val="50000"/>
                  </a:schemeClr>
                </a:solidFill>
                <a:latin typeface="Jumble" panose="02000503000000020004" pitchFamily="2" charset="0"/>
              </a:rPr>
              <a:t> esitellään joulukuussa</a:t>
            </a:r>
          </a:p>
          <a:p>
            <a:pPr>
              <a:lnSpc>
                <a:spcPct val="80000"/>
              </a:lnSpc>
              <a:spcBef>
                <a:spcPts val="750"/>
              </a:spcBef>
            </a:pPr>
            <a:r>
              <a:rPr lang="fi-FI" sz="1950" dirty="0" err="1">
                <a:solidFill>
                  <a:schemeClr val="tx1">
                    <a:lumMod val="50000"/>
                    <a:lumOff val="50000"/>
                  </a:schemeClr>
                </a:solidFill>
                <a:latin typeface="Jumble" panose="02000503000000020004" pitchFamily="2" charset="0"/>
              </a:rPr>
              <a:t>lmoittautuminen</a:t>
            </a:r>
            <a:r>
              <a:rPr lang="fi-FI" sz="1950" dirty="0">
                <a:solidFill>
                  <a:schemeClr val="tx1">
                    <a:lumMod val="50000"/>
                    <a:lumOff val="50000"/>
                  </a:schemeClr>
                </a:solidFill>
                <a:latin typeface="Jumble" panose="02000503000000020004" pitchFamily="2" charset="0"/>
              </a:rPr>
              <a:t> ilmojen viiletessä</a:t>
            </a:r>
          </a:p>
          <a:p>
            <a:pPr>
              <a:lnSpc>
                <a:spcPct val="80000"/>
              </a:lnSpc>
              <a:spcBef>
                <a:spcPts val="750"/>
              </a:spcBef>
            </a:pPr>
            <a:r>
              <a:rPr lang="fi-FI" sz="1950" dirty="0" err="1">
                <a:solidFill>
                  <a:schemeClr val="tx1">
                    <a:lumMod val="50000"/>
                    <a:lumOff val="50000"/>
                  </a:schemeClr>
                </a:solidFill>
                <a:latin typeface="Jumble" panose="02000503000000020004" pitchFamily="2" charset="0"/>
              </a:rPr>
              <a:t>aihtoehtoja</a:t>
            </a:r>
            <a:r>
              <a:rPr lang="fi-FI" sz="1950" dirty="0">
                <a:solidFill>
                  <a:schemeClr val="tx1">
                    <a:lumMod val="50000"/>
                    <a:lumOff val="50000"/>
                  </a:schemeClr>
                </a:solidFill>
                <a:latin typeface="Jumble" panose="02000503000000020004" pitchFamily="2" charset="0"/>
              </a:rPr>
              <a:t> runsaasti</a:t>
            </a:r>
          </a:p>
          <a:p>
            <a:pPr>
              <a:lnSpc>
                <a:spcPct val="80000"/>
              </a:lnSpc>
              <a:spcBef>
                <a:spcPts val="750"/>
              </a:spcBef>
            </a:pPr>
            <a:r>
              <a:rPr lang="fi-FI" sz="1950" dirty="0" err="1">
                <a:solidFill>
                  <a:schemeClr val="tx1">
                    <a:lumMod val="50000"/>
                    <a:lumOff val="50000"/>
                  </a:schemeClr>
                </a:solidFill>
                <a:latin typeface="Jumble" panose="02000503000000020004" pitchFamily="2" charset="0"/>
              </a:rPr>
              <a:t>lmoitustauluja</a:t>
            </a:r>
            <a:r>
              <a:rPr lang="fi-FI" sz="1950" dirty="0">
                <a:solidFill>
                  <a:schemeClr val="tx1">
                    <a:lumMod val="50000"/>
                    <a:lumOff val="50000"/>
                  </a:schemeClr>
                </a:solidFill>
                <a:latin typeface="Jumble" panose="02000503000000020004" pitchFamily="2" charset="0"/>
              </a:rPr>
              <a:t> kannattaa seurata</a:t>
            </a:r>
          </a:p>
          <a:p>
            <a:pPr>
              <a:lnSpc>
                <a:spcPct val="80000"/>
              </a:lnSpc>
              <a:spcBef>
                <a:spcPts val="750"/>
              </a:spcBef>
            </a:pPr>
            <a:r>
              <a:rPr lang="fi-FI" sz="1950" dirty="0" err="1">
                <a:solidFill>
                  <a:schemeClr val="tx1">
                    <a:lumMod val="50000"/>
                    <a:lumOff val="50000"/>
                  </a:schemeClr>
                </a:solidFill>
                <a:latin typeface="Jumble" panose="02000503000000020004" pitchFamily="2" charset="0"/>
              </a:rPr>
              <a:t>nternational</a:t>
            </a:r>
            <a:r>
              <a:rPr lang="fi-FI" sz="1950" dirty="0">
                <a:solidFill>
                  <a:schemeClr val="tx1">
                    <a:lumMod val="50000"/>
                    <a:lumOff val="50000"/>
                  </a:schemeClr>
                </a:solidFill>
                <a:latin typeface="Jumble" panose="02000503000000020004" pitchFamily="2" charset="0"/>
              </a:rPr>
              <a:t> </a:t>
            </a:r>
            <a:r>
              <a:rPr lang="fi-FI" sz="1950" dirty="0" err="1">
                <a:solidFill>
                  <a:schemeClr val="tx1">
                    <a:lumMod val="50000"/>
                    <a:lumOff val="50000"/>
                  </a:schemeClr>
                </a:solidFill>
                <a:latin typeface="Jumble" panose="02000503000000020004" pitchFamily="2" charset="0"/>
              </a:rPr>
              <a:t>activities</a:t>
            </a:r>
            <a:r>
              <a:rPr lang="fi-FI" sz="1950" dirty="0">
                <a:solidFill>
                  <a:schemeClr val="tx1">
                    <a:lumMod val="50000"/>
                    <a:lumOff val="50000"/>
                  </a:schemeClr>
                </a:solidFill>
                <a:latin typeface="Jumble" panose="02000503000000020004" pitchFamily="2" charset="0"/>
              </a:rPr>
              <a:t>, for sure!</a:t>
            </a:r>
          </a:p>
          <a:p>
            <a:pPr>
              <a:lnSpc>
                <a:spcPct val="80000"/>
              </a:lnSpc>
              <a:spcBef>
                <a:spcPts val="750"/>
              </a:spcBef>
            </a:pPr>
            <a:r>
              <a:rPr lang="fi-FI" sz="1950" dirty="0" err="1">
                <a:solidFill>
                  <a:schemeClr val="tx1">
                    <a:lumMod val="50000"/>
                    <a:lumOff val="50000"/>
                  </a:schemeClr>
                </a:solidFill>
                <a:latin typeface="Jumble" panose="02000503000000020004" pitchFamily="2" charset="0"/>
              </a:rPr>
              <a:t>erryttää</a:t>
            </a:r>
            <a:r>
              <a:rPr lang="fi-FI" sz="1950" dirty="0">
                <a:solidFill>
                  <a:schemeClr val="tx1">
                    <a:lumMod val="50000"/>
                    <a:lumOff val="50000"/>
                  </a:schemeClr>
                </a:solidFill>
                <a:latin typeface="Jumble" panose="02000503000000020004" pitchFamily="2" charset="0"/>
              </a:rPr>
              <a:t> opintopisteitä</a:t>
            </a:r>
          </a:p>
          <a:p>
            <a:pPr>
              <a:lnSpc>
                <a:spcPct val="80000"/>
              </a:lnSpc>
              <a:spcBef>
                <a:spcPts val="750"/>
              </a:spcBef>
            </a:pPr>
            <a:r>
              <a:rPr lang="fi-FI" sz="1950" dirty="0">
                <a:solidFill>
                  <a:schemeClr val="tx1">
                    <a:lumMod val="50000"/>
                    <a:lumOff val="50000"/>
                  </a:schemeClr>
                </a:solidFill>
                <a:latin typeface="Jumble" panose="02000503000000020004" pitchFamily="2" charset="0"/>
              </a:rPr>
              <a:t>uin kuudes periodi</a:t>
            </a:r>
          </a:p>
          <a:p>
            <a:pPr>
              <a:lnSpc>
                <a:spcPct val="80000"/>
              </a:lnSpc>
              <a:spcBef>
                <a:spcPts val="750"/>
              </a:spcBef>
            </a:pPr>
            <a:r>
              <a:rPr lang="fi-FI" sz="1950" dirty="0" err="1">
                <a:solidFill>
                  <a:schemeClr val="tx1">
                    <a:lumMod val="50000"/>
                    <a:lumOff val="50000"/>
                  </a:schemeClr>
                </a:solidFill>
                <a:latin typeface="Jumble" panose="02000503000000020004" pitchFamily="2" charset="0"/>
              </a:rPr>
              <a:t>dotahan</a:t>
            </a:r>
            <a:r>
              <a:rPr lang="fi-FI" sz="1950" dirty="0">
                <a:solidFill>
                  <a:schemeClr val="tx1">
                    <a:lumMod val="50000"/>
                    <a:lumOff val="50000"/>
                  </a:schemeClr>
                </a:solidFill>
                <a:latin typeface="Jumble" panose="02000503000000020004" pitchFamily="2" charset="0"/>
              </a:rPr>
              <a:t> vain, kivaa tekemistä luvassa!</a:t>
            </a:r>
          </a:p>
          <a:p>
            <a:pPr>
              <a:lnSpc>
                <a:spcPct val="80000"/>
              </a:lnSpc>
              <a:spcBef>
                <a:spcPts val="750"/>
              </a:spcBef>
            </a:pPr>
            <a:endParaRPr lang="fi-FI" sz="1950" dirty="0">
              <a:latin typeface="Jumble" panose="02000503000000020004" pitchFamily="2" charset="0"/>
            </a:endParaRPr>
          </a:p>
          <a:p>
            <a:pPr>
              <a:lnSpc>
                <a:spcPct val="80000"/>
              </a:lnSpc>
              <a:spcBef>
                <a:spcPts val="750"/>
              </a:spcBef>
            </a:pPr>
            <a:endParaRPr lang="fi-FI" sz="1950" dirty="0">
              <a:latin typeface="Jumble" panose="02000503000000020004" pitchFamily="2" charset="0"/>
            </a:endParaRPr>
          </a:p>
          <a:p>
            <a:pPr>
              <a:lnSpc>
                <a:spcPct val="80000"/>
              </a:lnSpc>
              <a:spcBef>
                <a:spcPts val="750"/>
              </a:spcBef>
            </a:pPr>
            <a:endParaRPr lang="fi-FI" sz="1950" dirty="0">
              <a:latin typeface="Jumble" panose="02000503000000020004" pitchFamily="2" charset="0"/>
            </a:endParaRPr>
          </a:p>
          <a:p>
            <a:pPr>
              <a:lnSpc>
                <a:spcPct val="80000"/>
              </a:lnSpc>
              <a:spcBef>
                <a:spcPts val="750"/>
              </a:spcBef>
            </a:pPr>
            <a:endParaRPr lang="fi-FI" sz="1950" dirty="0">
              <a:latin typeface="Jumble" panose="02000503000000020004" pitchFamily="2" charset="0"/>
            </a:endParaRPr>
          </a:p>
          <a:p>
            <a:pPr>
              <a:lnSpc>
                <a:spcPct val="80000"/>
              </a:lnSpc>
              <a:spcBef>
                <a:spcPts val="750"/>
              </a:spcBef>
            </a:pPr>
            <a:endParaRPr lang="fi-FI" sz="1950" dirty="0">
              <a:latin typeface="Jumble" panose="02000503000000020004" pitchFamily="2" charset="0"/>
            </a:endParaRPr>
          </a:p>
          <a:p>
            <a:pPr>
              <a:lnSpc>
                <a:spcPct val="80000"/>
              </a:lnSpc>
              <a:spcBef>
                <a:spcPts val="750"/>
              </a:spcBef>
            </a:pPr>
            <a:endParaRPr lang="fi-FI" sz="1950" dirty="0">
              <a:latin typeface="Jumble" panose="02000503000000020004" pitchFamily="2" charset="0"/>
            </a:endParaRPr>
          </a:p>
          <a:p>
            <a:endParaRPr lang="fi-FI" sz="2400" dirty="0">
              <a:latin typeface="Jumble" panose="02000503000000020004" pitchFamily="2" charset="0"/>
            </a:endParaRPr>
          </a:p>
        </p:txBody>
      </p:sp>
    </p:spTree>
    <p:extLst>
      <p:ext uri="{BB962C8B-B14F-4D97-AF65-F5344CB8AC3E}">
        <p14:creationId xmlns:p14="http://schemas.microsoft.com/office/powerpoint/2010/main" val="176737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additive="base">
                                        <p:cTn id="6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11" end="11"/>
                                            </p:txEl>
                                          </p:spTgt>
                                        </p:tgtEl>
                                        <p:attrNameLst>
                                          <p:attrName>style.visibility</p:attrName>
                                        </p:attrNameLst>
                                      </p:cBhvr>
                                      <p:to>
                                        <p:strVal val="visible"/>
                                      </p:to>
                                    </p:set>
                                    <p:anim calcmode="lin" valueType="num">
                                      <p:cBhvr additive="base">
                                        <p:cTn id="7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
                                            <p:txEl>
                                              <p:pRg st="12" end="12"/>
                                            </p:txEl>
                                          </p:spTgt>
                                        </p:tgtEl>
                                        <p:attrNameLst>
                                          <p:attrName>style.visibility</p:attrName>
                                        </p:attrNameLst>
                                      </p:cBhvr>
                                      <p:to>
                                        <p:strVal val="visible"/>
                                      </p:to>
                                    </p:set>
                                    <p:anim calcmode="lin" valueType="num">
                                      <p:cBhvr additive="base">
                                        <p:cTn id="79"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5">
                                            <p:txEl>
                                              <p:pRg st="13" end="13"/>
                                            </p:txEl>
                                          </p:spTgt>
                                        </p:tgtEl>
                                        <p:attrNameLst>
                                          <p:attrName>style.visibility</p:attrName>
                                        </p:attrNameLst>
                                      </p:cBhvr>
                                      <p:to>
                                        <p:strVal val="visible"/>
                                      </p:to>
                                    </p:set>
                                    <p:anim calcmode="lin" valueType="num">
                                      <p:cBhvr additive="base">
                                        <p:cTn id="85"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a:xfrm>
            <a:off x="1483019" y="1260231"/>
            <a:ext cx="7203782" cy="4240457"/>
          </a:xfrm>
        </p:spPr>
        <p:txBody>
          <a:bodyPr>
            <a:normAutofit fontScale="92500" lnSpcReduction="20000"/>
          </a:bodyPr>
          <a:lstStyle/>
          <a:p>
            <a:pPr marL="457200" indent="-457200">
              <a:buFont typeface="Arial" panose="020B0604020202020204" pitchFamily="34" charset="0"/>
              <a:buChar char="•"/>
            </a:pPr>
            <a:r>
              <a:rPr lang="fi-FI" b="1" dirty="0">
                <a:latin typeface="Avenir Light"/>
              </a:rPr>
              <a:t>Virpi Salonpää</a:t>
            </a:r>
            <a:r>
              <a:rPr lang="fi-FI" dirty="0">
                <a:latin typeface="Avenir Light"/>
              </a:rPr>
              <a:t>, erityisopettaja</a:t>
            </a:r>
          </a:p>
          <a:p>
            <a:pPr marL="457200" indent="-457200">
              <a:buFont typeface="Arial" panose="020B0604020202020204" pitchFamily="34" charset="0"/>
              <a:buChar char="•"/>
            </a:pPr>
            <a:r>
              <a:rPr lang="fi-FI" dirty="0">
                <a:latin typeface="Avenir Light"/>
              </a:rPr>
              <a:t>yleisvaikeudet: opiskelurutiini</a:t>
            </a:r>
          </a:p>
          <a:p>
            <a:pPr marL="457200" indent="-457200">
              <a:buFont typeface="Arial" panose="020B0604020202020204" pitchFamily="34" charset="0"/>
              <a:buChar char="•"/>
            </a:pPr>
            <a:r>
              <a:rPr lang="fi-FI" dirty="0">
                <a:latin typeface="Avenir Light"/>
              </a:rPr>
              <a:t>erityisvaikeudet: luki, sairaudet tai vammat, vieraskielisyys</a:t>
            </a:r>
            <a:br>
              <a:rPr lang="fi-FI" dirty="0">
                <a:latin typeface="Avenir Light"/>
              </a:rPr>
            </a:br>
            <a:r>
              <a:rPr lang="fi-FI" dirty="0">
                <a:latin typeface="Avenir Light"/>
              </a:rPr>
              <a:t>- tapaaminen </a:t>
            </a:r>
            <a:r>
              <a:rPr lang="fi-FI" dirty="0" err="1">
                <a:latin typeface="Avenir Light"/>
              </a:rPr>
              <a:t>max</a:t>
            </a:r>
            <a:r>
              <a:rPr lang="fi-FI" dirty="0">
                <a:latin typeface="Avenir Light"/>
              </a:rPr>
              <a:t>. kerran periodissa</a:t>
            </a:r>
            <a:br>
              <a:rPr lang="fi-FI" dirty="0">
                <a:latin typeface="Avenir Light"/>
              </a:rPr>
            </a:br>
            <a:r>
              <a:rPr lang="fi-FI" dirty="0">
                <a:latin typeface="Avenir Light"/>
              </a:rPr>
              <a:t>- Lue-opintojakso </a:t>
            </a:r>
            <a:br>
              <a:rPr lang="fi-FI" dirty="0">
                <a:latin typeface="Avenir Light"/>
              </a:rPr>
            </a:br>
            <a:r>
              <a:rPr lang="fi-FI" dirty="0">
                <a:latin typeface="Avenir Light"/>
              </a:rPr>
              <a:t>- testaus (luki), lausunto- ja erityisjärjestelyohjaus lukioaikana ja yo-kirjoituksiin</a:t>
            </a:r>
          </a:p>
          <a:p>
            <a:pPr marL="457200" indent="-457200">
              <a:buFont typeface="Arial" panose="020B0604020202020204" pitchFamily="34" charset="0"/>
              <a:buChar char="•"/>
            </a:pPr>
            <a:r>
              <a:rPr lang="fi-FI" dirty="0">
                <a:latin typeface="Avenir Light"/>
              </a:rPr>
              <a:t>tiedonkulku on tärkeää -&gt; vaikeuksiin voidaan tarttua</a:t>
            </a:r>
          </a:p>
          <a:p>
            <a:endParaRPr lang="fi-FI" dirty="0"/>
          </a:p>
        </p:txBody>
      </p:sp>
      <p:sp>
        <p:nvSpPr>
          <p:cNvPr id="3" name="Otsikko 2"/>
          <p:cNvSpPr>
            <a:spLocks noGrp="1"/>
          </p:cNvSpPr>
          <p:nvPr>
            <p:ph type="title"/>
          </p:nvPr>
        </p:nvSpPr>
        <p:spPr/>
        <p:txBody>
          <a:bodyPr>
            <a:normAutofit/>
          </a:bodyPr>
          <a:lstStyle/>
          <a:p>
            <a:r>
              <a:rPr lang="fi-FI" dirty="0"/>
              <a:t>Erityisopetus </a:t>
            </a:r>
          </a:p>
        </p:txBody>
      </p:sp>
    </p:spTree>
    <p:extLst>
      <p:ext uri="{BB962C8B-B14F-4D97-AF65-F5344CB8AC3E}">
        <p14:creationId xmlns:p14="http://schemas.microsoft.com/office/powerpoint/2010/main" val="3418009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a:xfrm>
            <a:off x="1483019" y="1260231"/>
            <a:ext cx="7203782" cy="4240457"/>
          </a:xfrm>
        </p:spPr>
        <p:txBody>
          <a:bodyPr>
            <a:normAutofit fontScale="70000" lnSpcReduction="20000"/>
          </a:bodyPr>
          <a:lstStyle/>
          <a:p>
            <a:r>
              <a:rPr lang="fi-FI" dirty="0">
                <a:latin typeface="Avenir Light"/>
              </a:rPr>
              <a:t>Kuraattorit </a:t>
            </a:r>
            <a:r>
              <a:rPr lang="fi-FI" b="1" dirty="0">
                <a:latin typeface="Avenir Light"/>
              </a:rPr>
              <a:t>Hilkka Launiainen </a:t>
            </a:r>
            <a:r>
              <a:rPr lang="fi-FI" dirty="0">
                <a:latin typeface="Avenir Light"/>
              </a:rPr>
              <a:t>ja  </a:t>
            </a:r>
            <a:r>
              <a:rPr lang="fi-FI" b="1" dirty="0">
                <a:latin typeface="Avenir Light"/>
              </a:rPr>
              <a:t>Jussi Elo </a:t>
            </a:r>
            <a:r>
              <a:rPr lang="fi-FI" dirty="0">
                <a:latin typeface="Avenir Light"/>
              </a:rPr>
              <a:t>tukevat, neuvovat ja ohjaavat muun muassa seuraavissa asioissa:</a:t>
            </a:r>
          </a:p>
          <a:p>
            <a:r>
              <a:rPr lang="fi-FI" dirty="0">
                <a:latin typeface="Avenir Light"/>
              </a:rPr>
              <a:t>- ihmissuhteet ja sosiaaliset pulmat</a:t>
            </a:r>
          </a:p>
          <a:p>
            <a:r>
              <a:rPr lang="fi-FI" dirty="0">
                <a:latin typeface="Avenir Light"/>
              </a:rPr>
              <a:t>-  talous- ja etuusasiat</a:t>
            </a:r>
          </a:p>
          <a:p>
            <a:r>
              <a:rPr lang="fi-FI" dirty="0">
                <a:latin typeface="Avenir Light"/>
              </a:rPr>
              <a:t>- asuntoasiat ja itsenäistyminen</a:t>
            </a:r>
          </a:p>
          <a:p>
            <a:r>
              <a:rPr lang="fi-FI" dirty="0">
                <a:latin typeface="Avenir Light"/>
              </a:rPr>
              <a:t>- päihteet ja elämänhallinta</a:t>
            </a:r>
          </a:p>
          <a:p>
            <a:r>
              <a:rPr lang="fi-FI" dirty="0">
                <a:latin typeface="Avenir Light"/>
              </a:rPr>
              <a:t>- vaikeat elämäntilanteet ja kriisit</a:t>
            </a:r>
          </a:p>
          <a:p>
            <a:r>
              <a:rPr lang="fi-FI" dirty="0">
                <a:latin typeface="Avenir Light"/>
              </a:rPr>
              <a:t>- opiskeluvaikeudet (esim. motivaatio, stressi, poissaolot)</a:t>
            </a:r>
          </a:p>
          <a:p>
            <a:r>
              <a:rPr lang="fi-FI" dirty="0">
                <a:latin typeface="Avenir Light"/>
              </a:rPr>
              <a:t>- jokin muu asia, jossa nuori kaipaa tukea, ohjausta tai kuuntelijaa</a:t>
            </a:r>
          </a:p>
          <a:p>
            <a:r>
              <a:rPr lang="fi-FI" dirty="0">
                <a:latin typeface="Avenir Light"/>
              </a:rPr>
              <a:t> </a:t>
            </a:r>
          </a:p>
          <a:p>
            <a:r>
              <a:rPr lang="fi-FI" dirty="0">
                <a:latin typeface="Avenir Light"/>
              </a:rPr>
              <a:t>Käynnit vapaaehtoisia, maksuttomia ja luottamuksellisia.</a:t>
            </a:r>
          </a:p>
          <a:p>
            <a:r>
              <a:rPr lang="fi-FI" dirty="0">
                <a:latin typeface="Avenir Light"/>
              </a:rPr>
              <a:t>Käyntimäärää ei ole rajattu.</a:t>
            </a:r>
          </a:p>
          <a:p>
            <a:r>
              <a:rPr lang="fi-FI" dirty="0">
                <a:latin typeface="Avenir Light"/>
              </a:rPr>
              <a:t>Kuraattorilta tarvittaessa jatko-ohjaus muihin tarvittaviin palveluihin.</a:t>
            </a:r>
          </a:p>
          <a:p>
            <a:endParaRPr lang="fi-FI" dirty="0"/>
          </a:p>
        </p:txBody>
      </p:sp>
      <p:sp>
        <p:nvSpPr>
          <p:cNvPr id="3" name="Otsikko 2"/>
          <p:cNvSpPr>
            <a:spLocks noGrp="1"/>
          </p:cNvSpPr>
          <p:nvPr>
            <p:ph type="title"/>
          </p:nvPr>
        </p:nvSpPr>
        <p:spPr/>
        <p:txBody>
          <a:bodyPr>
            <a:normAutofit/>
          </a:bodyPr>
          <a:lstStyle/>
          <a:p>
            <a:r>
              <a:rPr lang="fi-FI" dirty="0"/>
              <a:t>Kuraattoripalvelut</a:t>
            </a:r>
          </a:p>
        </p:txBody>
      </p:sp>
    </p:spTree>
    <p:extLst>
      <p:ext uri="{BB962C8B-B14F-4D97-AF65-F5344CB8AC3E}">
        <p14:creationId xmlns:p14="http://schemas.microsoft.com/office/powerpoint/2010/main" val="271394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a:xfrm>
            <a:off x="1483019" y="1260231"/>
            <a:ext cx="7203782" cy="4240457"/>
          </a:xfrm>
        </p:spPr>
        <p:txBody>
          <a:bodyPr>
            <a:normAutofit fontScale="62500" lnSpcReduction="20000"/>
          </a:bodyPr>
          <a:lstStyle/>
          <a:p>
            <a:pPr>
              <a:lnSpc>
                <a:spcPct val="120000"/>
              </a:lnSpc>
            </a:pPr>
            <a:r>
              <a:rPr lang="fi-FI" sz="2600" dirty="0">
                <a:latin typeface="Avenir Light"/>
              </a:rPr>
              <a:t>Lukiopsykologit </a:t>
            </a:r>
            <a:r>
              <a:rPr lang="fi-FI" sz="2600" b="1" dirty="0">
                <a:latin typeface="Avenir Light"/>
              </a:rPr>
              <a:t>Olga Iltanen </a:t>
            </a:r>
            <a:r>
              <a:rPr lang="fi-FI" sz="2600" dirty="0">
                <a:latin typeface="Avenir Light"/>
              </a:rPr>
              <a:t>(3 pvä/viikko) ja </a:t>
            </a:r>
            <a:r>
              <a:rPr lang="fi-FI" sz="2600" b="1" dirty="0">
                <a:latin typeface="Avenir Light"/>
              </a:rPr>
              <a:t>Amanda </a:t>
            </a:r>
            <a:r>
              <a:rPr lang="fi-FI" sz="2600" b="1" dirty="0" err="1">
                <a:latin typeface="Avenir Light"/>
              </a:rPr>
              <a:t>Tistelgren</a:t>
            </a:r>
            <a:r>
              <a:rPr lang="fi-FI" sz="2600" b="1" dirty="0">
                <a:latin typeface="Avenir Light"/>
              </a:rPr>
              <a:t> </a:t>
            </a:r>
            <a:r>
              <a:rPr lang="fi-FI" sz="2600" dirty="0">
                <a:latin typeface="Avenir Light"/>
              </a:rPr>
              <a:t>(2 pvä/viikko) </a:t>
            </a:r>
          </a:p>
          <a:p>
            <a:pPr>
              <a:lnSpc>
                <a:spcPct val="120000"/>
              </a:lnSpc>
            </a:pPr>
            <a:r>
              <a:rPr lang="fi-FI" altLang="fi-FI" sz="2600" dirty="0">
                <a:latin typeface="Avenir Light"/>
              </a:rPr>
              <a:t>- Toimivat ”matalan kynnyksen” palveluna, johon nuoren on helppo ottaa yhteyttä.</a:t>
            </a:r>
          </a:p>
          <a:p>
            <a:pPr>
              <a:lnSpc>
                <a:spcPct val="120000"/>
              </a:lnSpc>
            </a:pPr>
            <a:r>
              <a:rPr lang="fi-FI" sz="2600" dirty="0">
                <a:latin typeface="Avenir Light"/>
              </a:rPr>
              <a:t>- Lukiopsykologin juttusille opiskelija voi hakeutua silloin, kun hän on huolissaan psyykkisestä hyvinvoinnistaan (esimerkiksi mielialan lasku, jännittäminen, pelot, ahdistus, vaikea elämäntilanne tai ongelmat ihmissuhteissa).</a:t>
            </a:r>
            <a:endParaRPr lang="fi-FI" altLang="fi-FI" sz="2600" dirty="0">
              <a:latin typeface="Avenir Light"/>
            </a:endParaRPr>
          </a:p>
          <a:p>
            <a:pPr>
              <a:lnSpc>
                <a:spcPct val="120000"/>
              </a:lnSpc>
            </a:pPr>
            <a:r>
              <a:rPr lang="fi-FI" altLang="fi-FI" sz="2600" dirty="0">
                <a:latin typeface="Avenir Light"/>
              </a:rPr>
              <a:t>- Kuuntelee, tukee ja neuvoo nuorta tämän huolissa tai vaikeassa elämäntilanteessa </a:t>
            </a:r>
          </a:p>
          <a:p>
            <a:pPr>
              <a:lnSpc>
                <a:spcPct val="120000"/>
              </a:lnSpc>
            </a:pPr>
            <a:r>
              <a:rPr lang="fi-FI" altLang="fi-FI" sz="2600" dirty="0">
                <a:latin typeface="Avenir Light"/>
              </a:rPr>
              <a:t>- Hahmottaa tilannetta yhdessä nuoren kanssa. Mietimme mitä asialle voidaan yrittää yhdessä (tai muiden aikuisten kanssa) tehdä (konkreettisia ideoita &amp; uusia näkökulmia &amp; keinoja &amp; muutoksia arkeen).</a:t>
            </a:r>
          </a:p>
          <a:p>
            <a:pPr>
              <a:lnSpc>
                <a:spcPct val="120000"/>
              </a:lnSpc>
            </a:pPr>
            <a:r>
              <a:rPr lang="fi-FI" altLang="fi-FI" sz="2600" dirty="0">
                <a:latin typeface="Avenir Light"/>
              </a:rPr>
              <a:t>- Sopii tavoitteista ja antaa välitehtäviä.</a:t>
            </a:r>
          </a:p>
          <a:p>
            <a:pPr>
              <a:lnSpc>
                <a:spcPct val="120000"/>
              </a:lnSpc>
            </a:pPr>
            <a:r>
              <a:rPr lang="fi-FI" altLang="fi-FI" sz="2600" dirty="0">
                <a:latin typeface="Avenir Light"/>
              </a:rPr>
              <a:t>- Yleensä 1 – 5 tapaamista. Ohjaa tarvittaessa eteenpäin.</a:t>
            </a:r>
          </a:p>
          <a:p>
            <a:pPr>
              <a:lnSpc>
                <a:spcPct val="120000"/>
              </a:lnSpc>
            </a:pPr>
            <a:r>
              <a:rPr lang="fi-FI" altLang="fi-FI" sz="2600" dirty="0">
                <a:latin typeface="Avenir Light"/>
              </a:rPr>
              <a:t>- Käynnit ovat maksuttomia, vapaaehtoisia ja luottamuksellisia.</a:t>
            </a:r>
          </a:p>
          <a:p>
            <a:endParaRPr lang="fi-FI" dirty="0"/>
          </a:p>
        </p:txBody>
      </p:sp>
      <p:sp>
        <p:nvSpPr>
          <p:cNvPr id="3" name="Otsikko 2"/>
          <p:cNvSpPr>
            <a:spLocks noGrp="1"/>
          </p:cNvSpPr>
          <p:nvPr>
            <p:ph type="title"/>
          </p:nvPr>
        </p:nvSpPr>
        <p:spPr/>
        <p:txBody>
          <a:bodyPr>
            <a:normAutofit/>
          </a:bodyPr>
          <a:lstStyle/>
          <a:p>
            <a:r>
              <a:rPr lang="fi-FI" dirty="0" err="1"/>
              <a:t>Lukiopsykologiripalvelut</a:t>
            </a:r>
            <a:endParaRPr lang="fi-FI" dirty="0"/>
          </a:p>
        </p:txBody>
      </p:sp>
    </p:spTree>
    <p:extLst>
      <p:ext uri="{BB962C8B-B14F-4D97-AF65-F5344CB8AC3E}">
        <p14:creationId xmlns:p14="http://schemas.microsoft.com/office/powerpoint/2010/main" val="517946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a:xfrm>
            <a:off x="1483019" y="1260231"/>
            <a:ext cx="7203782" cy="4240457"/>
          </a:xfrm>
        </p:spPr>
        <p:txBody>
          <a:bodyPr>
            <a:normAutofit fontScale="62500" lnSpcReduction="20000"/>
          </a:bodyPr>
          <a:lstStyle/>
          <a:p>
            <a:pPr marL="0" indent="0" defTabSz="380991" fontAlgn="auto">
              <a:lnSpc>
                <a:spcPct val="150000"/>
              </a:lnSpc>
              <a:spcAft>
                <a:spcPts val="0"/>
              </a:spcAft>
              <a:buClr>
                <a:srgbClr val="1E5155">
                  <a:lumMod val="40000"/>
                  <a:lumOff val="60000"/>
                </a:srgbClr>
              </a:buClr>
              <a:buNone/>
              <a:defRPr/>
            </a:pPr>
            <a:r>
              <a:rPr lang="fi-FI" altLang="fi-FI" sz="2800" dirty="0">
                <a:latin typeface="Avenir Light"/>
              </a:rPr>
              <a:t>Lukiovaihe on nuorelle haastavaa ja muutosten täyttämää aikaa. Nuori itsenäistyy ja opettelee vastuuta, rakentaa identiteettiään ja seksuaalisuuttaan, miettii tulevaisuutta ja arvojaan </a:t>
            </a:r>
            <a:r>
              <a:rPr lang="fi-FI" altLang="fi-FI" sz="2800" dirty="0" err="1">
                <a:latin typeface="Avenir Light"/>
              </a:rPr>
              <a:t>jne</a:t>
            </a:r>
            <a:r>
              <a:rPr lang="fi-FI" altLang="fi-FI" sz="2800" dirty="0">
                <a:latin typeface="Avenir Light"/>
              </a:rPr>
              <a:t>…</a:t>
            </a:r>
          </a:p>
          <a:p>
            <a:pPr marL="0" indent="0" defTabSz="380991" fontAlgn="auto">
              <a:lnSpc>
                <a:spcPct val="150000"/>
              </a:lnSpc>
              <a:spcAft>
                <a:spcPts val="0"/>
              </a:spcAft>
              <a:buClr>
                <a:srgbClr val="1E5155">
                  <a:lumMod val="40000"/>
                  <a:lumOff val="60000"/>
                </a:srgbClr>
              </a:buClr>
              <a:buNone/>
              <a:defRPr/>
            </a:pPr>
            <a:r>
              <a:rPr lang="fi-FI" altLang="fi-FI" sz="2800" b="1" dirty="0">
                <a:latin typeface="Avenir Light"/>
              </a:rPr>
              <a:t>Vanhemmat ovat nuorelle yhä korvaamattomia</a:t>
            </a:r>
            <a:endParaRPr lang="fi-FI" altLang="fi-FI" sz="2800" dirty="0">
              <a:latin typeface="Avenir Light"/>
            </a:endParaRPr>
          </a:p>
          <a:p>
            <a:pPr marL="0" indent="0" defTabSz="380991" fontAlgn="auto">
              <a:lnSpc>
                <a:spcPct val="150000"/>
              </a:lnSpc>
              <a:spcAft>
                <a:spcPts val="0"/>
              </a:spcAft>
              <a:buClr>
                <a:srgbClr val="1E5155">
                  <a:lumMod val="40000"/>
                  <a:lumOff val="60000"/>
                </a:srgbClr>
              </a:buClr>
              <a:buNone/>
              <a:defRPr/>
            </a:pPr>
            <a:r>
              <a:rPr lang="fi-FI" altLang="fi-FI" sz="2800" dirty="0">
                <a:latin typeface="Avenir Light"/>
              </a:rPr>
              <a:t>- Oikean ravinnon, säännöllisen hikiliikunnan, riittävän unen, onnistumisia ja iloa tuovien harrastusten ja turvallisten ihmissuhteiden tärkeys korostuu kuormittavan lukio-opiskelun aikana </a:t>
            </a:r>
          </a:p>
          <a:p>
            <a:pPr marL="0" indent="0" defTabSz="380991" fontAlgn="auto">
              <a:lnSpc>
                <a:spcPct val="150000"/>
              </a:lnSpc>
              <a:spcAft>
                <a:spcPts val="0"/>
              </a:spcAft>
              <a:buClr>
                <a:srgbClr val="1E5155">
                  <a:lumMod val="40000"/>
                  <a:lumOff val="60000"/>
                </a:srgbClr>
              </a:buClr>
              <a:buNone/>
              <a:defRPr/>
            </a:pPr>
            <a:r>
              <a:rPr lang="fi-FI" altLang="fi-FI" sz="2800" dirty="0">
                <a:latin typeface="Avenir Light"/>
              </a:rPr>
              <a:t>- Pyri huolehtimaan ettei nuori jätä iloa ja energiaa tuovia asioita pois elämästään opiskelupaineiden pyörteissä ja altistu näin uupumiselle </a:t>
            </a:r>
          </a:p>
          <a:p>
            <a:pPr marL="0" indent="0" defTabSz="380991" fontAlgn="auto">
              <a:lnSpc>
                <a:spcPct val="150000"/>
              </a:lnSpc>
              <a:spcAft>
                <a:spcPts val="0"/>
              </a:spcAft>
              <a:buClr>
                <a:srgbClr val="1E5155">
                  <a:lumMod val="40000"/>
                  <a:lumOff val="60000"/>
                </a:srgbClr>
              </a:buClr>
              <a:buNone/>
              <a:defRPr/>
            </a:pPr>
            <a:r>
              <a:rPr lang="fi-FI" altLang="fi-FI" sz="2800" dirty="0">
                <a:latin typeface="Avenir Light"/>
              </a:rPr>
              <a:t>- </a:t>
            </a:r>
            <a:r>
              <a:rPr lang="fi-FI" altLang="fi-FI" sz="2800" b="1" dirty="0">
                <a:latin typeface="Avenir Light"/>
              </a:rPr>
              <a:t>Oma esimerkki</a:t>
            </a:r>
            <a:r>
              <a:rPr lang="fi-FI" altLang="fi-FI" sz="2800" dirty="0">
                <a:latin typeface="Avenir Light"/>
              </a:rPr>
              <a:t>, vuorokausirytmi, kodin rutiinit ja säännöt</a:t>
            </a:r>
          </a:p>
          <a:p>
            <a:endParaRPr lang="fi-FI" dirty="0"/>
          </a:p>
        </p:txBody>
      </p:sp>
      <p:sp>
        <p:nvSpPr>
          <p:cNvPr id="3" name="Otsikko 2"/>
          <p:cNvSpPr>
            <a:spLocks noGrp="1"/>
          </p:cNvSpPr>
          <p:nvPr>
            <p:ph type="title"/>
          </p:nvPr>
        </p:nvSpPr>
        <p:spPr/>
        <p:txBody>
          <a:bodyPr>
            <a:normAutofit fontScale="90000"/>
          </a:bodyPr>
          <a:lstStyle/>
          <a:p>
            <a:r>
              <a:rPr lang="fi-FI" altLang="fi-FI" sz="4400" dirty="0"/>
              <a:t>Hyvinvoinnin ja jaksamisen perusta</a:t>
            </a:r>
            <a:endParaRPr lang="fi-FI" dirty="0"/>
          </a:p>
        </p:txBody>
      </p:sp>
    </p:spTree>
    <p:extLst>
      <p:ext uri="{BB962C8B-B14F-4D97-AF65-F5344CB8AC3E}">
        <p14:creationId xmlns:p14="http://schemas.microsoft.com/office/powerpoint/2010/main" val="4157648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a:xfrm>
            <a:off x="1237129" y="737668"/>
            <a:ext cx="7449672" cy="4763021"/>
          </a:xfrm>
        </p:spPr>
        <p:txBody>
          <a:bodyPr>
            <a:noAutofit/>
          </a:bodyPr>
          <a:lstStyle/>
          <a:p>
            <a:pPr marL="571500" indent="-571500">
              <a:lnSpc>
                <a:spcPct val="90000"/>
              </a:lnSpc>
              <a:buFont typeface="Arial" pitchFamily="34" charset="0"/>
              <a:buChar char="•"/>
              <a:defRPr/>
            </a:pPr>
            <a:r>
              <a:rPr lang="fi-FI" sz="1600" dirty="0">
                <a:latin typeface="Avenir Light"/>
              </a:rPr>
              <a:t>Wilma-viestillä </a:t>
            </a:r>
          </a:p>
          <a:p>
            <a:pPr marL="571500" indent="-571500">
              <a:lnSpc>
                <a:spcPct val="90000"/>
              </a:lnSpc>
              <a:buFont typeface="Arial" pitchFamily="34" charset="0"/>
              <a:buChar char="•"/>
              <a:defRPr/>
            </a:pPr>
            <a:r>
              <a:rPr lang="fi-FI" sz="1600" dirty="0">
                <a:latin typeface="Avenir Light"/>
              </a:rPr>
              <a:t>puhelimella tai sähköpostilla</a:t>
            </a:r>
          </a:p>
          <a:p>
            <a:pPr marL="571500" indent="-571500">
              <a:lnSpc>
                <a:spcPct val="90000"/>
              </a:lnSpc>
              <a:buFont typeface="Arial" pitchFamily="34" charset="0"/>
              <a:buChar char="•"/>
              <a:defRPr/>
            </a:pPr>
            <a:r>
              <a:rPr lang="fi-FI" sz="1600" dirty="0">
                <a:latin typeface="Avenir Light"/>
              </a:rPr>
              <a:t>Tammerkosken lukion kotisivuilta </a:t>
            </a:r>
          </a:p>
          <a:p>
            <a:r>
              <a:rPr lang="fi-FI" sz="1600" dirty="0">
                <a:latin typeface="Avenir Light"/>
              </a:rPr>
              <a:t>rehtori 			Matti Hännikäinen</a:t>
            </a:r>
            <a:br>
              <a:rPr lang="fi-FI" sz="1600" dirty="0">
                <a:latin typeface="Avenir Light"/>
              </a:rPr>
            </a:br>
            <a:r>
              <a:rPr lang="fi-FI" sz="1600" dirty="0">
                <a:latin typeface="Avenir Light"/>
              </a:rPr>
              <a:t>apulaisrehtori 		Maarit Luhtala</a:t>
            </a:r>
            <a:br>
              <a:rPr lang="fi-FI" sz="1600" dirty="0">
                <a:latin typeface="Avenir Light"/>
              </a:rPr>
            </a:br>
            <a:r>
              <a:rPr lang="fi-FI" sz="1600" dirty="0">
                <a:latin typeface="Avenir Light"/>
              </a:rPr>
              <a:t>avustava rehtori		Jaana Marttila</a:t>
            </a:r>
            <a:br>
              <a:rPr lang="fi-FI" sz="1600" dirty="0">
                <a:latin typeface="Avenir Light"/>
              </a:rPr>
            </a:br>
            <a:r>
              <a:rPr lang="fi-FI" sz="1600" dirty="0">
                <a:latin typeface="Avenir Light"/>
              </a:rPr>
              <a:t>opinto-ohjaajat		Tanja Portaankorva 23B</a:t>
            </a:r>
            <a:br>
              <a:rPr lang="fi-FI" sz="1600" dirty="0">
                <a:latin typeface="Avenir Light"/>
              </a:rPr>
            </a:br>
            <a:r>
              <a:rPr lang="fi-FI" sz="1600" dirty="0">
                <a:latin typeface="Avenir Light"/>
              </a:rPr>
              <a:t>			     	Johanna Rautasalo 23E, 23G</a:t>
            </a:r>
            <a:br>
              <a:rPr lang="fi-FI" sz="1600" dirty="0">
                <a:latin typeface="Avenir Light"/>
              </a:rPr>
            </a:br>
            <a:r>
              <a:rPr lang="fi-FI" sz="1600" dirty="0">
                <a:latin typeface="Avenir Light"/>
              </a:rPr>
              <a:t>			     	Kati Seise 23A, 23D, 23H</a:t>
            </a:r>
            <a:br>
              <a:rPr lang="fi-FI" sz="1600" dirty="0">
                <a:latin typeface="Avenir Light"/>
              </a:rPr>
            </a:br>
            <a:r>
              <a:rPr lang="fi-FI" sz="1600" dirty="0">
                <a:latin typeface="Avenir Light"/>
              </a:rPr>
              <a:t>				Katri Weiste 23C, 23F, 23I</a:t>
            </a:r>
            <a:br>
              <a:rPr lang="fi-FI" sz="1600" dirty="0">
                <a:latin typeface="Avenir Light"/>
              </a:rPr>
            </a:br>
            <a:r>
              <a:rPr lang="fi-FI" sz="1600" dirty="0">
                <a:latin typeface="Avenir Light"/>
              </a:rPr>
              <a:t>ryhmänohjaajat 		Jaana Kortelainen 23A, A313</a:t>
            </a:r>
            <a:br>
              <a:rPr lang="fi-FI" sz="1600" dirty="0">
                <a:latin typeface="Avenir Light"/>
              </a:rPr>
            </a:br>
            <a:r>
              <a:rPr lang="fi-FI" sz="1600" dirty="0">
                <a:latin typeface="Avenir Light"/>
              </a:rPr>
              <a:t>				Liina Aaltonen 23B, A212</a:t>
            </a:r>
            <a:br>
              <a:rPr lang="fi-FI" sz="1600" dirty="0">
                <a:latin typeface="Avenir Light"/>
              </a:rPr>
            </a:br>
            <a:r>
              <a:rPr lang="fi-FI" sz="1600" dirty="0">
                <a:latin typeface="Avenir Light"/>
              </a:rPr>
              <a:t>				Katri Hanki 23C, A208</a:t>
            </a:r>
            <a:br>
              <a:rPr lang="fi-FI" sz="1600" dirty="0">
                <a:latin typeface="Avenir Light"/>
              </a:rPr>
            </a:br>
            <a:r>
              <a:rPr lang="fi-FI" sz="1600" dirty="0">
                <a:latin typeface="Avenir Light"/>
              </a:rPr>
              <a:t>				Jaakko Mäki 23D, A402	</a:t>
            </a:r>
            <a:br>
              <a:rPr lang="fi-FI" sz="1600" dirty="0">
                <a:latin typeface="Avenir Light"/>
              </a:rPr>
            </a:br>
            <a:r>
              <a:rPr lang="fi-FI" sz="1600" dirty="0">
                <a:latin typeface="Avenir Light"/>
              </a:rPr>
              <a:t>				Heli Mäkelä 23E, A205	</a:t>
            </a:r>
            <a:br>
              <a:rPr lang="fi-FI" sz="1600" dirty="0">
                <a:latin typeface="Avenir Light"/>
              </a:rPr>
            </a:br>
            <a:r>
              <a:rPr lang="fi-FI" sz="1600" dirty="0">
                <a:latin typeface="Avenir Light"/>
              </a:rPr>
              <a:t>				Tuomas Lepistö 23F, A209</a:t>
            </a:r>
            <a:br>
              <a:rPr lang="fi-FI" sz="1600" dirty="0">
                <a:latin typeface="Avenir Light"/>
              </a:rPr>
            </a:br>
            <a:r>
              <a:rPr lang="fi-FI" sz="1600" dirty="0">
                <a:latin typeface="Avenir Light"/>
              </a:rPr>
              <a:t>				Annukka Haapakoski 23G, A310</a:t>
            </a:r>
            <a:br>
              <a:rPr lang="fi-FI" sz="1600" dirty="0">
                <a:latin typeface="Avenir Light"/>
              </a:rPr>
            </a:br>
            <a:r>
              <a:rPr lang="fi-FI" sz="1600" dirty="0">
                <a:latin typeface="Avenir Light"/>
              </a:rPr>
              <a:t>				Sanni Hakkarainen 23H, A301</a:t>
            </a:r>
            <a:br>
              <a:rPr lang="fi-FI" sz="1600" dirty="0">
                <a:latin typeface="Avenir Light"/>
              </a:rPr>
            </a:br>
            <a:r>
              <a:rPr lang="fi-FI" sz="1600" dirty="0">
                <a:latin typeface="Avenir Light"/>
              </a:rPr>
              <a:t>				Terhi Palovuori 23I, A404</a:t>
            </a:r>
          </a:p>
        </p:txBody>
      </p:sp>
      <p:sp>
        <p:nvSpPr>
          <p:cNvPr id="3" name="Otsikko 2"/>
          <p:cNvSpPr>
            <a:spLocks noGrp="1"/>
          </p:cNvSpPr>
          <p:nvPr>
            <p:ph type="title"/>
          </p:nvPr>
        </p:nvSpPr>
        <p:spPr>
          <a:xfrm>
            <a:off x="457200" y="228866"/>
            <a:ext cx="8229600" cy="508802"/>
          </a:xfrm>
        </p:spPr>
        <p:txBody>
          <a:bodyPr>
            <a:normAutofit fontScale="90000"/>
          </a:bodyPr>
          <a:lstStyle/>
          <a:p>
            <a:r>
              <a:rPr lang="fi-FI" dirty="0"/>
              <a:t>Lisätiedot</a:t>
            </a:r>
          </a:p>
        </p:txBody>
      </p:sp>
    </p:spTree>
    <p:extLst>
      <p:ext uri="{BB962C8B-B14F-4D97-AF65-F5344CB8AC3E}">
        <p14:creationId xmlns:p14="http://schemas.microsoft.com/office/powerpoint/2010/main" val="2271367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37043" y="228864"/>
            <a:ext cx="6749757" cy="1314673"/>
          </a:xfrm>
        </p:spPr>
        <p:txBody>
          <a:bodyPr/>
          <a:lstStyle/>
          <a:p>
            <a:r>
              <a:rPr lang="fi-FI" dirty="0"/>
              <a:t>Sampola-kampus</a:t>
            </a:r>
          </a:p>
        </p:txBody>
      </p:sp>
      <p:sp>
        <p:nvSpPr>
          <p:cNvPr id="3" name="Sisällön paikkamerkki 2"/>
          <p:cNvSpPr>
            <a:spLocks noGrp="1"/>
          </p:cNvSpPr>
          <p:nvPr>
            <p:ph sz="quarter" idx="13"/>
          </p:nvPr>
        </p:nvSpPr>
        <p:spPr>
          <a:xfrm>
            <a:off x="1937043" y="1478281"/>
            <a:ext cx="6696417" cy="3779519"/>
          </a:xfrm>
        </p:spPr>
        <p:txBody>
          <a:bodyPr/>
          <a:lstStyle/>
          <a:p>
            <a:r>
              <a:rPr lang="fi-FI" b="1" dirty="0">
                <a:latin typeface="Avenir Light"/>
              </a:rPr>
              <a:t>Tammerkosken lukio</a:t>
            </a:r>
          </a:p>
          <a:p>
            <a:pPr marL="457200" indent="-457200">
              <a:buFontTx/>
              <a:buChar char="-"/>
            </a:pPr>
            <a:r>
              <a:rPr lang="fi-FI" dirty="0">
                <a:latin typeface="Avenir Light"/>
              </a:rPr>
              <a:t>opiskelijoita 860</a:t>
            </a:r>
          </a:p>
          <a:p>
            <a:pPr marL="457200" indent="-457200">
              <a:buFontTx/>
              <a:buChar char="-"/>
            </a:pPr>
            <a:r>
              <a:rPr lang="fi-FI" dirty="0">
                <a:latin typeface="Avenir Light"/>
              </a:rPr>
              <a:t>opettajia ja henkilökuntaa 60</a:t>
            </a:r>
          </a:p>
          <a:p>
            <a:r>
              <a:rPr lang="fi-FI" b="1" dirty="0">
                <a:latin typeface="Avenir Light"/>
              </a:rPr>
              <a:t>Sampolan kirjasto</a:t>
            </a:r>
          </a:p>
          <a:p>
            <a:pPr marL="457200" indent="-457200">
              <a:buFontTx/>
              <a:buChar char="-"/>
            </a:pPr>
            <a:r>
              <a:rPr lang="fi-FI" dirty="0">
                <a:latin typeface="Avenir Light"/>
              </a:rPr>
              <a:t>nykyaikainen aluekirjasto</a:t>
            </a:r>
          </a:p>
          <a:p>
            <a:pPr marL="457200" indent="-457200">
              <a:buFontTx/>
              <a:buChar char="-"/>
            </a:pPr>
            <a:r>
              <a:rPr lang="fi-FI" dirty="0" err="1">
                <a:latin typeface="Avenir Light"/>
              </a:rPr>
              <a:t>Tekomo</a:t>
            </a:r>
            <a:endParaRPr lang="fi-FI" dirty="0">
              <a:latin typeface="Avenir Light"/>
            </a:endParaRPr>
          </a:p>
          <a:p>
            <a:r>
              <a:rPr lang="fi-FI" b="1" dirty="0">
                <a:latin typeface="Avenir Light"/>
              </a:rPr>
              <a:t>Tampereen seudun työväenopisto</a:t>
            </a:r>
          </a:p>
        </p:txBody>
      </p:sp>
    </p:spTree>
    <p:extLst>
      <p:ext uri="{BB962C8B-B14F-4D97-AF65-F5344CB8AC3E}">
        <p14:creationId xmlns:p14="http://schemas.microsoft.com/office/powerpoint/2010/main" val="3656991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04484C42-33CA-404F-B324-87D7A47E0B71}"/>
              </a:ext>
            </a:extLst>
          </p:cNvPr>
          <p:cNvSpPr>
            <a:spLocks noGrp="1"/>
          </p:cNvSpPr>
          <p:nvPr>
            <p:ph type="body" sz="quarter" idx="10"/>
          </p:nvPr>
        </p:nvSpPr>
        <p:spPr/>
        <p:txBody>
          <a:bodyPr>
            <a:normAutofit fontScale="55000" lnSpcReduction="20000"/>
          </a:bodyPr>
          <a:lstStyle/>
          <a:p>
            <a:endParaRPr lang="fi-FI" dirty="0">
              <a:latin typeface="Avenir Light"/>
            </a:endParaRPr>
          </a:p>
          <a:p>
            <a:pPr marL="457200" indent="-457200">
              <a:buFont typeface="Arial" panose="020B0604020202020204" pitchFamily="34" charset="0"/>
              <a:buChar char="•"/>
            </a:pPr>
            <a:r>
              <a:rPr lang="fi-FI" sz="2900" dirty="0">
                <a:latin typeface="Avenir Light"/>
              </a:rPr>
              <a:t>Oppivelvollisuutta laajennettiin </a:t>
            </a:r>
            <a:r>
              <a:rPr lang="fi-FI" sz="2900" b="1" dirty="0">
                <a:latin typeface="Avenir Light"/>
              </a:rPr>
              <a:t>18-vuoteen</a:t>
            </a:r>
          </a:p>
          <a:p>
            <a:pPr marL="457200" indent="-457200">
              <a:buFont typeface="Arial" panose="020B0604020202020204" pitchFamily="34" charset="0"/>
              <a:buChar char="•"/>
            </a:pPr>
            <a:r>
              <a:rPr lang="fi-FI" sz="2900" dirty="0">
                <a:solidFill>
                  <a:srgbClr val="202124"/>
                </a:solidFill>
                <a:latin typeface="Avenir Light"/>
              </a:rPr>
              <a:t>Laajennus koskee nuorta, joka</a:t>
            </a:r>
            <a:r>
              <a:rPr lang="fi-FI" sz="2900" b="0" i="0" dirty="0">
                <a:solidFill>
                  <a:srgbClr val="202124"/>
                </a:solidFill>
                <a:effectLst/>
                <a:latin typeface="Avenir Light"/>
              </a:rPr>
              <a:t> </a:t>
            </a:r>
            <a:r>
              <a:rPr lang="fi-FI" sz="2900" b="1" i="0" dirty="0">
                <a:solidFill>
                  <a:srgbClr val="202124"/>
                </a:solidFill>
                <a:effectLst/>
                <a:latin typeface="Avenir Light"/>
              </a:rPr>
              <a:t>päättää peruskoulun </a:t>
            </a:r>
            <a:r>
              <a:rPr lang="fi-FI" sz="2900" b="0" i="0" dirty="0">
                <a:solidFill>
                  <a:srgbClr val="202124"/>
                </a:solidFill>
                <a:effectLst/>
                <a:latin typeface="Avenir Light"/>
              </a:rPr>
              <a:t>vuonna </a:t>
            </a:r>
            <a:r>
              <a:rPr lang="fi-FI" sz="2900" b="1" i="0" dirty="0">
                <a:solidFill>
                  <a:srgbClr val="202124"/>
                </a:solidFill>
                <a:effectLst/>
                <a:latin typeface="Avenir Light"/>
              </a:rPr>
              <a:t>2021</a:t>
            </a:r>
            <a:r>
              <a:rPr lang="fi-FI" sz="2900" b="0" i="0" dirty="0">
                <a:solidFill>
                  <a:srgbClr val="202124"/>
                </a:solidFill>
                <a:effectLst/>
                <a:latin typeface="Avenir Light"/>
              </a:rPr>
              <a:t> tai sen jälkeen ja hän on </a:t>
            </a:r>
            <a:r>
              <a:rPr lang="fi-FI" sz="2900" b="1" i="0" dirty="0">
                <a:solidFill>
                  <a:srgbClr val="202124"/>
                </a:solidFill>
                <a:effectLst/>
                <a:latin typeface="Avenir Light"/>
              </a:rPr>
              <a:t>syntynyt</a:t>
            </a:r>
            <a:r>
              <a:rPr lang="fi-FI" sz="2900" b="0" i="0" dirty="0">
                <a:solidFill>
                  <a:srgbClr val="202124"/>
                </a:solidFill>
                <a:effectLst/>
                <a:latin typeface="Avenir Light"/>
              </a:rPr>
              <a:t> vuonna </a:t>
            </a:r>
            <a:r>
              <a:rPr lang="fi-FI" sz="2900" b="1" i="0" dirty="0">
                <a:solidFill>
                  <a:srgbClr val="202124"/>
                </a:solidFill>
                <a:effectLst/>
                <a:latin typeface="Avenir Light"/>
              </a:rPr>
              <a:t>2004</a:t>
            </a:r>
            <a:r>
              <a:rPr lang="fi-FI" sz="2900" b="0" i="0" dirty="0">
                <a:solidFill>
                  <a:srgbClr val="202124"/>
                </a:solidFill>
                <a:effectLst/>
                <a:latin typeface="Avenir Light"/>
              </a:rPr>
              <a:t> tai sen jälkeen.</a:t>
            </a:r>
            <a:endParaRPr lang="fi-FI" sz="2900" dirty="0">
              <a:latin typeface="Avenir Light"/>
            </a:endParaRPr>
          </a:p>
          <a:p>
            <a:pPr marL="457200" indent="-457200">
              <a:buFont typeface="Arial" panose="020B0604020202020204" pitchFamily="34" charset="0"/>
              <a:buChar char="•"/>
            </a:pPr>
            <a:r>
              <a:rPr lang="fi-FI" sz="2900" dirty="0">
                <a:latin typeface="Avenir Light"/>
              </a:rPr>
              <a:t>huoltaja on vastuussa siitä, että oppivelvollinen käy koulua</a:t>
            </a:r>
          </a:p>
          <a:p>
            <a:pPr marL="457200" indent="-457200">
              <a:buFont typeface="Arial" panose="020B0604020202020204" pitchFamily="34" charset="0"/>
              <a:buChar char="•"/>
            </a:pPr>
            <a:r>
              <a:rPr lang="fi-FI" sz="2900" dirty="0">
                <a:latin typeface="Avenir Light"/>
              </a:rPr>
              <a:t>-&gt; </a:t>
            </a:r>
            <a:r>
              <a:rPr lang="fi-FI" sz="2900" b="1" dirty="0">
                <a:latin typeface="Avenir Light"/>
              </a:rPr>
              <a:t>poissaoloseuranta</a:t>
            </a:r>
            <a:r>
              <a:rPr lang="fi-FI" sz="2900" dirty="0">
                <a:latin typeface="Avenir Light"/>
              </a:rPr>
              <a:t>: poissaolot selvitetään Wilmaan mahdollisimman pian, viimeistään samalla viikolla. Lääkärintodistus toimitetaan koululle mahdollisimman pian esim. kuvana. </a:t>
            </a:r>
          </a:p>
          <a:p>
            <a:pPr marL="457200" indent="-457200">
              <a:buFont typeface="Arial" panose="020B0604020202020204" pitchFamily="34" charset="0"/>
              <a:buChar char="•"/>
            </a:pPr>
            <a:r>
              <a:rPr lang="fi-FI" sz="2900" dirty="0">
                <a:latin typeface="Avenir Light"/>
              </a:rPr>
              <a:t>etukäteen tiedossa olevat poissaolot: haetaan lupa, lomake Wilmassa (ohjeet lomakkeisiin Wilman tiedotteissa ja koulun kotisivuilla)</a:t>
            </a:r>
          </a:p>
          <a:p>
            <a:pPr marL="457200" indent="-457200">
              <a:buFont typeface="Arial" panose="020B0604020202020204" pitchFamily="34" charset="0"/>
              <a:buChar char="•"/>
            </a:pPr>
            <a:endParaRPr lang="fi-FI" sz="2900" dirty="0">
              <a:latin typeface="Avenir Light"/>
            </a:endParaRPr>
          </a:p>
          <a:p>
            <a:pPr marL="457200" indent="-457200">
              <a:buFont typeface="Arial" panose="020B0604020202020204" pitchFamily="34" charset="0"/>
              <a:buChar char="•"/>
            </a:pPr>
            <a:r>
              <a:rPr lang="fi-FI" sz="2900" b="1" dirty="0">
                <a:latin typeface="Avenir Light"/>
              </a:rPr>
              <a:t>Wilma</a:t>
            </a:r>
            <a:r>
              <a:rPr lang="fi-FI" sz="2900" dirty="0">
                <a:latin typeface="Avenir Light"/>
              </a:rPr>
              <a:t> on koulun virallinen </a:t>
            </a:r>
            <a:r>
              <a:rPr lang="fi-FI" sz="2900" b="1" dirty="0">
                <a:latin typeface="Avenir Light"/>
              </a:rPr>
              <a:t>tiedotuskanava</a:t>
            </a:r>
            <a:r>
              <a:rPr lang="fi-FI" sz="2900" dirty="0">
                <a:latin typeface="Avenir Light"/>
              </a:rPr>
              <a:t> -&gt; seuraa tiedotteita!</a:t>
            </a:r>
          </a:p>
          <a:p>
            <a:pPr marL="457200" indent="-457200">
              <a:buFont typeface="Arial" panose="020B0604020202020204" pitchFamily="34" charset="0"/>
              <a:buChar char="•"/>
            </a:pPr>
            <a:r>
              <a:rPr lang="fi-FI" sz="2900" dirty="0">
                <a:latin typeface="Avenir Light"/>
              </a:rPr>
              <a:t>koulu hankkii digimateriaalit ja antaa lainakoneen lukion ajaksi  </a:t>
            </a:r>
            <a:br>
              <a:rPr lang="fi-FI" sz="2900" dirty="0">
                <a:latin typeface="Avenir Light"/>
              </a:rPr>
            </a:br>
            <a:r>
              <a:rPr lang="fi-FI" sz="2900" dirty="0">
                <a:latin typeface="Avenir Light"/>
              </a:rPr>
              <a:t>-&gt; ongelmatilanteet, koneen rikkoutuminen, lomake Wilmassa</a:t>
            </a:r>
          </a:p>
          <a:p>
            <a:pPr marL="457200" indent="-457200">
              <a:buFont typeface="Arial" panose="020B0604020202020204" pitchFamily="34" charset="0"/>
              <a:buChar char="•"/>
            </a:pPr>
            <a:endParaRPr lang="fi-FI" sz="2900" dirty="0">
              <a:latin typeface="Avenir Light"/>
            </a:endParaRPr>
          </a:p>
          <a:p>
            <a:pPr marL="457200" indent="-457200">
              <a:buFont typeface="Arial" panose="020B0604020202020204" pitchFamily="34" charset="0"/>
              <a:buChar char="•"/>
            </a:pPr>
            <a:r>
              <a:rPr lang="fi-FI" sz="2900" b="1" dirty="0">
                <a:latin typeface="Avenir Light"/>
              </a:rPr>
              <a:t>koulumatkatuki</a:t>
            </a:r>
            <a:r>
              <a:rPr lang="fi-FI" sz="2900" dirty="0">
                <a:latin typeface="Avenir Light"/>
              </a:rPr>
              <a:t>: koulumatka 7km/suunta</a:t>
            </a:r>
          </a:p>
        </p:txBody>
      </p:sp>
      <p:sp>
        <p:nvSpPr>
          <p:cNvPr id="3" name="Otsikko 2">
            <a:extLst>
              <a:ext uri="{FF2B5EF4-FFF2-40B4-BE49-F238E27FC236}">
                <a16:creationId xmlns:a16="http://schemas.microsoft.com/office/drawing/2014/main" id="{C679D7C3-3844-4F2C-A176-C1BEABB159A0}"/>
              </a:ext>
            </a:extLst>
          </p:cNvPr>
          <p:cNvSpPr>
            <a:spLocks noGrp="1"/>
          </p:cNvSpPr>
          <p:nvPr>
            <p:ph type="title"/>
          </p:nvPr>
        </p:nvSpPr>
        <p:spPr/>
        <p:txBody>
          <a:bodyPr>
            <a:normAutofit fontScale="90000"/>
          </a:bodyPr>
          <a:lstStyle/>
          <a:p>
            <a:r>
              <a:rPr lang="fi-FI" dirty="0"/>
              <a:t>Oppivelvollisuuden laajentaminen</a:t>
            </a:r>
          </a:p>
        </p:txBody>
      </p:sp>
    </p:spTree>
    <p:extLst>
      <p:ext uri="{BB962C8B-B14F-4D97-AF65-F5344CB8AC3E}">
        <p14:creationId xmlns:p14="http://schemas.microsoft.com/office/powerpoint/2010/main" val="331625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04484C42-33CA-404F-B324-87D7A47E0B71}"/>
              </a:ext>
            </a:extLst>
          </p:cNvPr>
          <p:cNvSpPr>
            <a:spLocks noGrp="1"/>
          </p:cNvSpPr>
          <p:nvPr>
            <p:ph type="body" sz="quarter" idx="10"/>
          </p:nvPr>
        </p:nvSpPr>
        <p:spPr/>
        <p:txBody>
          <a:bodyPr>
            <a:normAutofit/>
          </a:bodyPr>
          <a:lstStyle/>
          <a:p>
            <a:pPr marL="280035" indent="-280035" fontAlgn="base"/>
            <a:r>
              <a:rPr lang="fi-FI" sz="1800" dirty="0">
                <a:solidFill>
                  <a:srgbClr val="28549A"/>
                </a:solidFill>
                <a:effectLst/>
                <a:latin typeface="Calibri" panose="020F0502020204030204" pitchFamily="34" charset="0"/>
                <a:ea typeface="Calibri" panose="020F0502020204030204" pitchFamily="34" charset="0"/>
              </a:rPr>
              <a:t>- kannettava tietokone/leasing </a:t>
            </a:r>
            <a:r>
              <a:rPr lang="fi-FI" sz="1800" dirty="0">
                <a:solidFill>
                  <a:srgbClr val="28549A"/>
                </a:solidFill>
                <a:latin typeface="Calibri" panose="020F0502020204030204" pitchFamily="34" charset="0"/>
                <a:ea typeface="Calibri" panose="020F0502020204030204" pitchFamily="34" charset="0"/>
              </a:rPr>
              <a:t>200</a:t>
            </a:r>
            <a:r>
              <a:rPr lang="fi-FI" sz="1800" dirty="0">
                <a:solidFill>
                  <a:srgbClr val="28549A"/>
                </a:solidFill>
                <a:effectLst/>
                <a:latin typeface="Calibri" panose="020F0502020204030204" pitchFamily="34" charset="0"/>
                <a:ea typeface="Calibri" panose="020F0502020204030204" pitchFamily="34" charset="0"/>
              </a:rPr>
              <a:t>€/vuosi</a:t>
            </a:r>
          </a:p>
          <a:p>
            <a:pPr marL="280035" indent="-280035" fontAlgn="base"/>
            <a:r>
              <a:rPr lang="fi-FI" sz="1800" dirty="0">
                <a:solidFill>
                  <a:srgbClr val="28549A"/>
                </a:solidFill>
                <a:effectLst/>
                <a:latin typeface="Calibri" panose="020F0502020204030204" pitchFamily="34" charset="0"/>
                <a:ea typeface="Calibri" panose="020F0502020204030204" pitchFamily="34" charset="0"/>
              </a:rPr>
              <a:t>- laskinsovellus/lisenssi 20€</a:t>
            </a:r>
            <a:endParaRPr lang="fi-FI" sz="1800" dirty="0">
              <a:effectLst/>
              <a:latin typeface="Calibri" panose="020F0502020204030204" pitchFamily="34" charset="0"/>
              <a:ea typeface="Calibri" panose="020F0502020204030204" pitchFamily="34" charset="0"/>
            </a:endParaRPr>
          </a:p>
          <a:p>
            <a:pPr marL="280035" indent="-280035" fontAlgn="base"/>
            <a:r>
              <a:rPr lang="fi-FI" sz="1800" dirty="0">
                <a:solidFill>
                  <a:srgbClr val="28549A"/>
                </a:solidFill>
                <a:effectLst/>
                <a:latin typeface="Calibri" panose="020F0502020204030204" pitchFamily="34" charset="0"/>
                <a:ea typeface="Calibri" panose="020F0502020204030204" pitchFamily="34" charset="0"/>
              </a:rPr>
              <a:t>- </a:t>
            </a:r>
            <a:r>
              <a:rPr lang="fi-FI" sz="1800" dirty="0">
                <a:solidFill>
                  <a:srgbClr val="28549A"/>
                </a:solidFill>
                <a:latin typeface="Calibri" panose="020F0502020204030204" pitchFamily="34" charset="0"/>
                <a:ea typeface="Calibri" panose="020F0502020204030204" pitchFamily="34" charset="0"/>
              </a:rPr>
              <a:t>digitaaliset</a:t>
            </a:r>
            <a:r>
              <a:rPr lang="fi-FI" sz="1800" dirty="0">
                <a:solidFill>
                  <a:srgbClr val="28549A"/>
                </a:solidFill>
                <a:effectLst/>
                <a:latin typeface="Calibri" panose="020F0502020204030204" pitchFamily="34" charset="0"/>
                <a:ea typeface="Calibri" panose="020F0502020204030204" pitchFamily="34" charset="0"/>
              </a:rPr>
              <a:t> oppimateriaalit 500€​/opiskelija/lukuvuosi</a:t>
            </a:r>
          </a:p>
          <a:p>
            <a:pPr marL="280035" indent="-280035" fontAlgn="base"/>
            <a:r>
              <a:rPr lang="fi-FI" sz="1800" dirty="0">
                <a:solidFill>
                  <a:srgbClr val="28549A"/>
                </a:solidFill>
                <a:effectLst/>
                <a:latin typeface="Calibri" panose="020F0502020204030204" pitchFamily="34" charset="0"/>
                <a:ea typeface="Calibri" panose="020F0502020204030204" pitchFamily="34" charset="0"/>
              </a:rPr>
              <a:t>- muu materiaali- tai palvelut 40€/opiskelija/lukuvuosi</a:t>
            </a:r>
            <a:endParaRPr lang="fi-FI" sz="1800" dirty="0">
              <a:effectLst/>
              <a:latin typeface="Calibri" panose="020F0502020204030204" pitchFamily="34" charset="0"/>
              <a:ea typeface="Calibri" panose="020F0502020204030204" pitchFamily="34" charset="0"/>
            </a:endParaRPr>
          </a:p>
          <a:p>
            <a:pPr marL="280035" indent="-280035" fontAlgn="base"/>
            <a:r>
              <a:rPr lang="fi-FI" sz="1800" dirty="0">
                <a:solidFill>
                  <a:srgbClr val="28549A"/>
                </a:solidFill>
                <a:effectLst/>
                <a:latin typeface="Calibri" panose="020F0502020204030204" pitchFamily="34" charset="0"/>
                <a:ea typeface="Calibri" panose="020F0502020204030204" pitchFamily="34" charset="0"/>
              </a:rPr>
              <a:t> </a:t>
            </a:r>
            <a:endParaRPr lang="fi-FI" sz="1800" dirty="0">
              <a:effectLst/>
              <a:latin typeface="Calibri" panose="020F0502020204030204" pitchFamily="34" charset="0"/>
              <a:ea typeface="Calibri" panose="020F0502020204030204" pitchFamily="34" charset="0"/>
            </a:endParaRPr>
          </a:p>
          <a:p>
            <a:pPr marL="280035" indent="-280035" fontAlgn="base"/>
            <a:r>
              <a:rPr lang="fi-FI" sz="1800" b="1" dirty="0">
                <a:solidFill>
                  <a:srgbClr val="28549A"/>
                </a:solidFill>
                <a:effectLst/>
                <a:latin typeface="Calibri" panose="020F0502020204030204" pitchFamily="34" charset="0"/>
                <a:ea typeface="Calibri" panose="020F0502020204030204" pitchFamily="34" charset="0"/>
              </a:rPr>
              <a:t>aloittaville opiskelijoille (1.lukuvuosi):</a:t>
            </a:r>
            <a:endParaRPr lang="fi-FI" sz="1800" dirty="0">
              <a:effectLst/>
              <a:latin typeface="Calibri" panose="020F0502020204030204" pitchFamily="34" charset="0"/>
              <a:ea typeface="Calibri" panose="020F0502020204030204" pitchFamily="34" charset="0"/>
            </a:endParaRPr>
          </a:p>
          <a:p>
            <a:pPr marL="280035" indent="-280035" fontAlgn="base"/>
            <a:r>
              <a:rPr lang="fi-FI" sz="1800" dirty="0">
                <a:effectLst/>
                <a:latin typeface="Calibri" panose="020F0502020204030204" pitchFamily="34" charset="0"/>
                <a:ea typeface="Calibri" panose="020F0502020204030204" pitchFamily="34" charset="0"/>
              </a:rPr>
              <a:t>​</a:t>
            </a:r>
            <a:r>
              <a:rPr lang="fi-FI" sz="1800" dirty="0">
                <a:solidFill>
                  <a:srgbClr val="28549A"/>
                </a:solidFill>
                <a:effectLst/>
                <a:latin typeface="Calibri" panose="020F0502020204030204" pitchFamily="34" charset="0"/>
                <a:ea typeface="Calibri" panose="020F0502020204030204" pitchFamily="34" charset="0"/>
              </a:rPr>
              <a:t>- materiaali- ja muut kustannukset 50€ : </a:t>
            </a:r>
            <a:r>
              <a:rPr lang="fi-FI" sz="1800" dirty="0">
                <a:effectLst/>
                <a:latin typeface="Calibri" panose="020F0502020204030204" pitchFamily="34" charset="0"/>
                <a:ea typeface="Calibri" panose="020F0502020204030204" pitchFamily="34" charset="0"/>
              </a:rPr>
              <a:t>​</a:t>
            </a:r>
          </a:p>
          <a:p>
            <a:pPr marL="342900" lvl="0" indent="-342900" fontAlgn="base">
              <a:buSzPts val="1000"/>
              <a:buFont typeface="Symbol" panose="05050102010706020507" pitchFamily="18" charset="2"/>
              <a:buChar char=""/>
              <a:tabLst>
                <a:tab pos="457200" algn="l"/>
              </a:tabLst>
            </a:pPr>
            <a:r>
              <a:rPr lang="fi-FI" sz="1800" dirty="0">
                <a:solidFill>
                  <a:srgbClr val="28549A"/>
                </a:solidFill>
                <a:effectLst/>
                <a:latin typeface="Calibri" panose="020F0502020204030204" pitchFamily="34" charset="0"/>
                <a:ea typeface="Calibri" panose="020F0502020204030204" pitchFamily="34" charset="0"/>
              </a:rPr>
              <a:t>teatterikäynti 15e </a:t>
            </a:r>
            <a:r>
              <a:rPr lang="en-US" sz="1800" dirty="0">
                <a:effectLst/>
                <a:latin typeface="Calibri" panose="020F0502020204030204" pitchFamily="34" charset="0"/>
                <a:ea typeface="Calibri" panose="020F0502020204030204" pitchFamily="34" charset="0"/>
              </a:rPr>
              <a:t>​</a:t>
            </a:r>
            <a:endParaRPr lang="fi-FI" sz="1800" dirty="0">
              <a:effectLst/>
              <a:latin typeface="Calibri" panose="020F0502020204030204" pitchFamily="34" charset="0"/>
              <a:ea typeface="Calibri" panose="020F0502020204030204" pitchFamily="34" charset="0"/>
            </a:endParaRPr>
          </a:p>
          <a:p>
            <a:pPr marL="342900" lvl="0" indent="-342900" fontAlgn="base">
              <a:buSzPts val="1000"/>
              <a:buFont typeface="Symbol" panose="05050102010706020507" pitchFamily="18" charset="2"/>
              <a:buChar char=""/>
              <a:tabLst>
                <a:tab pos="457200" algn="l"/>
              </a:tabLst>
            </a:pPr>
            <a:r>
              <a:rPr lang="fi-FI" sz="1800" dirty="0">
                <a:solidFill>
                  <a:srgbClr val="28549A"/>
                </a:solidFill>
                <a:effectLst/>
                <a:latin typeface="Calibri" panose="020F0502020204030204" pitchFamily="34" charset="0"/>
                <a:ea typeface="Calibri" panose="020F0502020204030204" pitchFamily="34" charset="0"/>
              </a:rPr>
              <a:t>konserttikäynti 10e </a:t>
            </a:r>
            <a:r>
              <a:rPr lang="en-US" sz="1800" dirty="0">
                <a:effectLst/>
                <a:latin typeface="Calibri" panose="020F0502020204030204" pitchFamily="34" charset="0"/>
                <a:ea typeface="Calibri" panose="020F0502020204030204" pitchFamily="34" charset="0"/>
              </a:rPr>
              <a:t>​</a:t>
            </a:r>
            <a:endParaRPr lang="fi-FI" sz="1800" dirty="0">
              <a:effectLst/>
              <a:latin typeface="Calibri" panose="020F0502020204030204" pitchFamily="34" charset="0"/>
              <a:ea typeface="Calibri" panose="020F0502020204030204" pitchFamily="34" charset="0"/>
            </a:endParaRPr>
          </a:p>
          <a:p>
            <a:pPr marL="342900" lvl="0" indent="-342900" fontAlgn="base">
              <a:buSzPts val="1000"/>
              <a:buFont typeface="Symbol" panose="05050102010706020507" pitchFamily="18" charset="2"/>
              <a:buChar char=""/>
              <a:tabLst>
                <a:tab pos="457200" algn="l"/>
              </a:tabLst>
            </a:pPr>
            <a:r>
              <a:rPr lang="fi-FI" sz="1800" dirty="0">
                <a:solidFill>
                  <a:srgbClr val="28549A"/>
                </a:solidFill>
                <a:effectLst/>
                <a:latin typeface="Calibri" panose="020F0502020204030204" pitchFamily="34" charset="0"/>
                <a:ea typeface="Calibri" panose="020F0502020204030204" pitchFamily="34" charset="0"/>
              </a:rPr>
              <a:t>kuvataiteen tarvikkeet 10e </a:t>
            </a:r>
            <a:r>
              <a:rPr lang="en-US" sz="1800" dirty="0">
                <a:effectLst/>
                <a:latin typeface="Calibri" panose="020F0502020204030204" pitchFamily="34" charset="0"/>
                <a:ea typeface="Calibri" panose="020F0502020204030204" pitchFamily="34" charset="0"/>
              </a:rPr>
              <a:t>​</a:t>
            </a:r>
            <a:endParaRPr lang="fi-FI" sz="1800" dirty="0">
              <a:effectLst/>
              <a:latin typeface="Calibri" panose="020F0502020204030204" pitchFamily="34" charset="0"/>
              <a:ea typeface="Calibri" panose="020F0502020204030204" pitchFamily="34" charset="0"/>
            </a:endParaRPr>
          </a:p>
          <a:p>
            <a:pPr marL="342900" lvl="0" indent="-342900" fontAlgn="base">
              <a:buSzPts val="1000"/>
              <a:buFont typeface="Symbol" panose="05050102010706020507" pitchFamily="18" charset="2"/>
              <a:buChar char=""/>
              <a:tabLst>
                <a:tab pos="457200" algn="l"/>
              </a:tabLst>
            </a:pPr>
            <a:r>
              <a:rPr lang="fi-FI" sz="1800" dirty="0">
                <a:solidFill>
                  <a:srgbClr val="28549A"/>
                </a:solidFill>
                <a:effectLst/>
                <a:latin typeface="Calibri" panose="020F0502020204030204" pitchFamily="34" charset="0"/>
                <a:ea typeface="Calibri" panose="020F0502020204030204" pitchFamily="34" charset="0"/>
              </a:rPr>
              <a:t>liikunta 15e (pääsymaksut LI1-kurssilla/opintojaksolla)</a:t>
            </a:r>
            <a:r>
              <a:rPr lang="fi-FI" sz="1800" dirty="0">
                <a:effectLst/>
                <a:latin typeface="Calibri" panose="020F0502020204030204" pitchFamily="34" charset="0"/>
                <a:ea typeface="Calibri" panose="020F0502020204030204" pitchFamily="34" charset="0"/>
              </a:rPr>
              <a:t>​</a:t>
            </a:r>
          </a:p>
        </p:txBody>
      </p:sp>
      <p:sp>
        <p:nvSpPr>
          <p:cNvPr id="3" name="Otsikko 2">
            <a:extLst>
              <a:ext uri="{FF2B5EF4-FFF2-40B4-BE49-F238E27FC236}">
                <a16:creationId xmlns:a16="http://schemas.microsoft.com/office/drawing/2014/main" id="{C679D7C3-3844-4F2C-A176-C1BEABB159A0}"/>
              </a:ext>
            </a:extLst>
          </p:cNvPr>
          <p:cNvSpPr>
            <a:spLocks noGrp="1"/>
          </p:cNvSpPr>
          <p:nvPr>
            <p:ph type="title"/>
          </p:nvPr>
        </p:nvSpPr>
        <p:spPr/>
        <p:txBody>
          <a:bodyPr>
            <a:normAutofit/>
          </a:bodyPr>
          <a:lstStyle/>
          <a:p>
            <a:r>
              <a:rPr lang="fi-FI" dirty="0"/>
              <a:t>Maksuton toinen aste</a:t>
            </a:r>
          </a:p>
        </p:txBody>
      </p:sp>
    </p:spTree>
    <p:extLst>
      <p:ext uri="{BB962C8B-B14F-4D97-AF65-F5344CB8AC3E}">
        <p14:creationId xmlns:p14="http://schemas.microsoft.com/office/powerpoint/2010/main" val="4021221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a:xfrm>
            <a:off x="1683026" y="1260231"/>
            <a:ext cx="7156173" cy="4240457"/>
          </a:xfrm>
        </p:spPr>
        <p:txBody>
          <a:bodyPr>
            <a:normAutofit lnSpcReduction="10000"/>
          </a:bodyPr>
          <a:lstStyle/>
          <a:p>
            <a:r>
              <a:rPr lang="fi-FI" dirty="0">
                <a:latin typeface="Avenir Light"/>
              </a:rPr>
              <a:t>sisältää vähintään 150 opintopistettä, ylärajaa ei ole </a:t>
            </a:r>
          </a:p>
          <a:p>
            <a:r>
              <a:rPr lang="fi-FI" b="1" dirty="0">
                <a:latin typeface="Avenir Light"/>
              </a:rPr>
              <a:t>Opiskeluaika lukiossa </a:t>
            </a:r>
            <a:r>
              <a:rPr lang="fi-FI" dirty="0">
                <a:latin typeface="Avenir Light"/>
              </a:rPr>
              <a:t>on 2-4 vuotta. Mahdollinen pidennys tehdään aina opon kanssa.</a:t>
            </a:r>
          </a:p>
          <a:p>
            <a:r>
              <a:rPr lang="fi-FI" b="1" dirty="0">
                <a:latin typeface="Avenir Light"/>
              </a:rPr>
              <a:t>Tammerkosken lukiossa </a:t>
            </a:r>
            <a:r>
              <a:rPr lang="fi-FI" dirty="0">
                <a:latin typeface="Avenir Light"/>
              </a:rPr>
              <a:t>on viisi periodia (ja projektiviikko) lukuvuodessa, eli lukujärjestykset vaihtuvat viisi kertaa lukuvuoden aikana. Ensimmäisen vuoden aikana opiskelijalle tulisi kertyä vähintään 60 op.</a:t>
            </a:r>
            <a:endParaRPr lang="fi-FI" b="1" dirty="0">
              <a:latin typeface="Avenir Light"/>
            </a:endParaRPr>
          </a:p>
          <a:p>
            <a:endParaRPr lang="fi-FI" b="1" dirty="0"/>
          </a:p>
          <a:p>
            <a:endParaRPr lang="fi-FI" b="1" dirty="0"/>
          </a:p>
        </p:txBody>
      </p:sp>
      <p:sp>
        <p:nvSpPr>
          <p:cNvPr id="3" name="Otsikko 2"/>
          <p:cNvSpPr>
            <a:spLocks noGrp="1"/>
          </p:cNvSpPr>
          <p:nvPr>
            <p:ph type="title"/>
          </p:nvPr>
        </p:nvSpPr>
        <p:spPr/>
        <p:txBody>
          <a:bodyPr/>
          <a:lstStyle/>
          <a:p>
            <a:r>
              <a:rPr lang="fi-FI" dirty="0"/>
              <a:t>Lukion oppimäärä</a:t>
            </a:r>
          </a:p>
        </p:txBody>
      </p:sp>
    </p:spTree>
    <p:extLst>
      <p:ext uri="{BB962C8B-B14F-4D97-AF65-F5344CB8AC3E}">
        <p14:creationId xmlns:p14="http://schemas.microsoft.com/office/powerpoint/2010/main" val="1295692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p:txBody>
          <a:bodyPr>
            <a:normAutofit fontScale="85000" lnSpcReduction="20000"/>
          </a:bodyPr>
          <a:lstStyle/>
          <a:p>
            <a:r>
              <a:rPr lang="fi-FI" altLang="fi-FI" dirty="0">
                <a:solidFill>
                  <a:srgbClr val="000000"/>
                </a:solidFill>
                <a:latin typeface="Avenir Light"/>
              </a:rPr>
              <a:t>- 1. vuoden opiskelijoilla on opinto-ohjauksen ensimmäinen opintojakso ensimmäisestä periodista lähtien</a:t>
            </a:r>
            <a:br>
              <a:rPr lang="fi-FI" altLang="fi-FI" dirty="0">
                <a:solidFill>
                  <a:srgbClr val="000000"/>
                </a:solidFill>
                <a:latin typeface="Avenir Light"/>
              </a:rPr>
            </a:br>
            <a:r>
              <a:rPr lang="fi-FI" altLang="fi-FI" dirty="0">
                <a:solidFill>
                  <a:srgbClr val="000000"/>
                </a:solidFill>
                <a:latin typeface="Avenir Light"/>
              </a:rPr>
              <a:t>- opintojakson tavoitteena on auttaa aloittavaa opiskelijaa sopeutumaan uuteen opiskeluympäristöön, lukiotyöskentelyyn, uusiin ihmisiin sekä koulun tapoihin ja käytänteisiin</a:t>
            </a:r>
            <a:br>
              <a:rPr lang="fi-FI" altLang="fi-FI" dirty="0">
                <a:solidFill>
                  <a:srgbClr val="000000"/>
                </a:solidFill>
                <a:latin typeface="Avenir Light"/>
              </a:rPr>
            </a:br>
            <a:r>
              <a:rPr lang="fi-FI" altLang="fi-FI" dirty="0">
                <a:solidFill>
                  <a:srgbClr val="000000"/>
                </a:solidFill>
                <a:latin typeface="Avenir Light"/>
              </a:rPr>
              <a:t>- opintojen suunnittelu ja valintojen teko</a:t>
            </a:r>
            <a:br>
              <a:rPr lang="fi-FI" altLang="fi-FI" dirty="0">
                <a:solidFill>
                  <a:srgbClr val="000000"/>
                </a:solidFill>
                <a:latin typeface="Avenir Light"/>
              </a:rPr>
            </a:br>
            <a:r>
              <a:rPr lang="fi-FI" altLang="fi-FI" dirty="0">
                <a:solidFill>
                  <a:srgbClr val="000000"/>
                </a:solidFill>
                <a:latin typeface="Avenir Light"/>
              </a:rPr>
              <a:t>- opiskelutaito</a:t>
            </a:r>
            <a:br>
              <a:rPr lang="fi-FI" altLang="fi-FI" dirty="0">
                <a:solidFill>
                  <a:srgbClr val="000000"/>
                </a:solidFill>
                <a:latin typeface="Avenir Light"/>
              </a:rPr>
            </a:br>
            <a:r>
              <a:rPr lang="fi-FI" altLang="fi-FI" dirty="0">
                <a:solidFill>
                  <a:srgbClr val="000000"/>
                </a:solidFill>
                <a:latin typeface="Avenir Light"/>
              </a:rPr>
              <a:t>- omaan ryhmään ja henkilökuntaan tutustuminen</a:t>
            </a:r>
            <a:br>
              <a:rPr lang="fi-FI" altLang="fi-FI" dirty="0">
                <a:solidFill>
                  <a:srgbClr val="000000"/>
                </a:solidFill>
                <a:latin typeface="Avenir Light"/>
              </a:rPr>
            </a:br>
            <a:r>
              <a:rPr lang="fi-FI" altLang="fi-FI" dirty="0">
                <a:solidFill>
                  <a:srgbClr val="000000"/>
                </a:solidFill>
                <a:latin typeface="Avenir Light"/>
              </a:rPr>
              <a:t>- opintojakso toteutetaan moniammatillisesti </a:t>
            </a:r>
            <a:br>
              <a:rPr lang="fi-FI" altLang="fi-FI" dirty="0">
                <a:solidFill>
                  <a:srgbClr val="000000"/>
                </a:solidFill>
                <a:latin typeface="Avenir Light"/>
              </a:rPr>
            </a:br>
            <a:r>
              <a:rPr lang="fi-FI" altLang="fi-FI" dirty="0">
                <a:solidFill>
                  <a:srgbClr val="000000"/>
                </a:solidFill>
                <a:latin typeface="Avenir Light"/>
              </a:rPr>
              <a:t>- opintojakson toteutuksesta vastaavat opot ja ryhmänohjaajat</a:t>
            </a:r>
            <a:endParaRPr lang="fi-FI" dirty="0">
              <a:latin typeface="Avenir Light"/>
            </a:endParaRPr>
          </a:p>
        </p:txBody>
      </p:sp>
      <p:sp>
        <p:nvSpPr>
          <p:cNvPr id="3" name="Otsikko 2"/>
          <p:cNvSpPr>
            <a:spLocks noGrp="1"/>
          </p:cNvSpPr>
          <p:nvPr>
            <p:ph type="title"/>
          </p:nvPr>
        </p:nvSpPr>
        <p:spPr>
          <a:xfrm>
            <a:off x="457200" y="228865"/>
            <a:ext cx="8229600" cy="647435"/>
          </a:xfrm>
        </p:spPr>
        <p:txBody>
          <a:bodyPr>
            <a:normAutofit fontScale="90000"/>
          </a:bodyPr>
          <a:lstStyle/>
          <a:p>
            <a:r>
              <a:rPr lang="fi-FI" sz="3600" dirty="0"/>
              <a:t>OP1-opintojakso ”Minä opiskelijana”</a:t>
            </a:r>
          </a:p>
        </p:txBody>
      </p:sp>
    </p:spTree>
    <p:extLst>
      <p:ext uri="{BB962C8B-B14F-4D97-AF65-F5344CB8AC3E}">
        <p14:creationId xmlns:p14="http://schemas.microsoft.com/office/powerpoint/2010/main" val="3583693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a:xfrm>
            <a:off x="1422399" y="1297355"/>
            <a:ext cx="7518401" cy="4353168"/>
          </a:xfrm>
        </p:spPr>
        <p:txBody>
          <a:bodyPr>
            <a:normAutofit fontScale="62500" lnSpcReduction="20000"/>
          </a:bodyPr>
          <a:lstStyle/>
          <a:p>
            <a:pPr marL="685800" indent="-685800">
              <a:buFont typeface="Arial" panose="020B0604020202020204" pitchFamily="34" charset="0"/>
              <a:buChar char="•"/>
            </a:pPr>
            <a:r>
              <a:rPr lang="fi-FI" sz="2800" dirty="0">
                <a:latin typeface="Avenir Light"/>
                <a:cs typeface="Avenir Light"/>
              </a:rPr>
              <a:t>Erasmus+-akkreditointi on kansainvälisyystoiminnan laatuleima, joka myönnettiin Tammerkosken lukiolle ensimmäisten joukossa v. 2021. Akkreditointi perustuu koulun tekemään Erasmus-suunnitelmaan.</a:t>
            </a:r>
          </a:p>
          <a:p>
            <a:pPr marL="685800" indent="-685800">
              <a:buFont typeface="Arial" panose="020B0604020202020204" pitchFamily="34" charset="0"/>
              <a:buChar char="•"/>
            </a:pPr>
            <a:r>
              <a:rPr lang="fi-FI" sz="2800" dirty="0">
                <a:latin typeface="Avenir Light"/>
                <a:cs typeface="Avenir Light"/>
              </a:rPr>
              <a:t>Akkreditointituen avulla on mahdollista osallistua ryhmäliikkuvuuksiin sekä yksilövaihtoihin. Ryhmäliikkuvuudet ovat perinteisiä ystävyyskouluvierailuja tai opintomatkoja.</a:t>
            </a:r>
          </a:p>
          <a:p>
            <a:pPr marL="685800" indent="-685800">
              <a:buFont typeface="Arial" panose="020B0604020202020204" pitchFamily="34" charset="0"/>
              <a:buChar char="•"/>
            </a:pPr>
            <a:r>
              <a:rPr lang="fi-FI" sz="2800" dirty="0">
                <a:latin typeface="Avenir Light"/>
                <a:cs typeface="Avenir Light"/>
              </a:rPr>
              <a:t>Yksilövaihdoissa tutustutaan koulunkäyntiin </a:t>
            </a:r>
            <a:r>
              <a:rPr lang="fi-FI" sz="2800" dirty="0" err="1">
                <a:latin typeface="Avenir Light"/>
                <a:cs typeface="Avenir Light"/>
              </a:rPr>
              <a:t>Tamlun</a:t>
            </a:r>
            <a:r>
              <a:rPr lang="fi-FI" sz="2800" dirty="0">
                <a:latin typeface="Avenir Light"/>
                <a:cs typeface="Avenir Light"/>
              </a:rPr>
              <a:t> eurooppalaisessa partnerikoulussa. Yksilövaihdot voivat olla kahden viikon mittaisia tai periodivaihtoja. Nämä eivät aiheuta opiskeluajan pidennystarvetta.</a:t>
            </a:r>
          </a:p>
          <a:p>
            <a:pPr marL="685800" indent="-685800">
              <a:buFont typeface="Arial" panose="020B0604020202020204" pitchFamily="34" charset="0"/>
              <a:buChar char="•"/>
            </a:pPr>
            <a:r>
              <a:rPr lang="fi-FI" sz="2800" dirty="0" err="1">
                <a:latin typeface="Avenir Light"/>
              </a:rPr>
              <a:t>Kv</a:t>
            </a:r>
            <a:r>
              <a:rPr lang="fi-FI" sz="2800" dirty="0">
                <a:latin typeface="Avenir Light"/>
              </a:rPr>
              <a:t>-toimintaan voi osallistua myös koululla. </a:t>
            </a:r>
            <a:r>
              <a:rPr lang="fi-FI" sz="2800" dirty="0" err="1">
                <a:latin typeface="Avenir Light"/>
              </a:rPr>
              <a:t>Kv</a:t>
            </a:r>
            <a:r>
              <a:rPr lang="fi-FI" sz="2800" dirty="0">
                <a:latin typeface="Avenir Light"/>
              </a:rPr>
              <a:t>-tuutorit ovat aktiivisesti mukana </a:t>
            </a:r>
            <a:r>
              <a:rPr lang="fi-FI" sz="2800" dirty="0" err="1">
                <a:latin typeface="Avenir Light"/>
              </a:rPr>
              <a:t>kv</a:t>
            </a:r>
            <a:r>
              <a:rPr lang="fi-FI" sz="2800" dirty="0">
                <a:latin typeface="Avenir Light"/>
              </a:rPr>
              <a:t>-toiminnassa esittelemällä </a:t>
            </a:r>
            <a:r>
              <a:rPr lang="fi-FI" sz="2800" dirty="0" err="1">
                <a:latin typeface="Avenir Light"/>
              </a:rPr>
              <a:t>kv</a:t>
            </a:r>
            <a:r>
              <a:rPr lang="fi-FI" sz="2800" dirty="0">
                <a:latin typeface="Avenir Light"/>
              </a:rPr>
              <a:t>-vieraille koulua, osallistumalla </a:t>
            </a:r>
            <a:r>
              <a:rPr lang="fi-FI" sz="2800" dirty="0" err="1">
                <a:latin typeface="Avenir Light"/>
              </a:rPr>
              <a:t>kv</a:t>
            </a:r>
            <a:r>
              <a:rPr lang="fi-FI" sz="2800" dirty="0">
                <a:latin typeface="Avenir Light"/>
              </a:rPr>
              <a:t>-toiminnan esittelyyn ja ryhmävaihtojen ohjelmaan. </a:t>
            </a:r>
          </a:p>
          <a:p>
            <a:pPr marL="685800" indent="-685800">
              <a:buFont typeface="Arial" panose="020B0604020202020204" pitchFamily="34" charset="0"/>
              <a:buChar char="•"/>
            </a:pPr>
            <a:r>
              <a:rPr lang="fi-FI" sz="2800" dirty="0">
                <a:latin typeface="Avenir Light"/>
                <a:cs typeface="Avenir Light"/>
              </a:rPr>
              <a:t>Osallistumisesta toimintaan saa yleensä 2-4 opintopistettä. Liikkuvuuteen osallistumisesta saa myös osallistumistodistuksen ja upeita kokemuksia!</a:t>
            </a:r>
            <a:endParaRPr lang="fi-FI" sz="2400" dirty="0">
              <a:latin typeface="Avenir Light"/>
              <a:cs typeface="Avenir Light"/>
            </a:endParaRPr>
          </a:p>
          <a:p>
            <a:endParaRPr lang="fi-FI" sz="2400" dirty="0">
              <a:latin typeface="Avenir Light"/>
              <a:cs typeface="Avenir Light"/>
            </a:endParaRPr>
          </a:p>
          <a:p>
            <a:pPr marL="571500" indent="-571500">
              <a:buFont typeface="Arial" panose="020B0604020202020204" pitchFamily="34" charset="0"/>
              <a:buChar char="•"/>
            </a:pPr>
            <a:endParaRPr lang="fi-FI" sz="2400" dirty="0">
              <a:latin typeface="Avenir Light"/>
              <a:cs typeface="Avenir Light"/>
            </a:endParaRPr>
          </a:p>
          <a:p>
            <a:pPr marL="571500" indent="-571500">
              <a:buFont typeface="Arial" panose="020B0604020202020204" pitchFamily="34" charset="0"/>
              <a:buChar char="•"/>
            </a:pPr>
            <a:endParaRPr lang="fi-FI" sz="3600" dirty="0">
              <a:latin typeface="Avenir Light"/>
              <a:cs typeface="Avenir Light"/>
            </a:endParaRPr>
          </a:p>
          <a:p>
            <a:pPr marL="571500" indent="-571500">
              <a:buFont typeface="Arial" panose="020B0604020202020204" pitchFamily="34" charset="0"/>
              <a:buChar char="•"/>
            </a:pPr>
            <a:endParaRPr lang="fi-FI" sz="3600" dirty="0">
              <a:latin typeface="Avenir Light"/>
              <a:cs typeface="Avenir Light"/>
            </a:endParaRPr>
          </a:p>
        </p:txBody>
      </p:sp>
      <p:sp>
        <p:nvSpPr>
          <p:cNvPr id="3" name="Otsikko 2"/>
          <p:cNvSpPr>
            <a:spLocks noGrp="1"/>
          </p:cNvSpPr>
          <p:nvPr>
            <p:ph type="title"/>
          </p:nvPr>
        </p:nvSpPr>
        <p:spPr>
          <a:xfrm>
            <a:off x="257908" y="228865"/>
            <a:ext cx="8682892" cy="952500"/>
          </a:xfrm>
        </p:spPr>
        <p:txBody>
          <a:bodyPr>
            <a:normAutofit/>
          </a:bodyPr>
          <a:lstStyle/>
          <a:p>
            <a:r>
              <a:rPr lang="fi-FI" sz="2800" dirty="0" err="1"/>
              <a:t>Tamlun</a:t>
            </a:r>
            <a:r>
              <a:rPr lang="fi-FI" sz="2800" dirty="0"/>
              <a:t> </a:t>
            </a:r>
            <a:r>
              <a:rPr lang="fi-FI" sz="2800" dirty="0" err="1"/>
              <a:t>kv</a:t>
            </a:r>
            <a:r>
              <a:rPr lang="fi-FI" sz="2800" dirty="0"/>
              <a:t>-toiminta ja Erasmus+ Akkreditointi</a:t>
            </a:r>
          </a:p>
        </p:txBody>
      </p:sp>
    </p:spTree>
    <p:extLst>
      <p:ext uri="{BB962C8B-B14F-4D97-AF65-F5344CB8AC3E}">
        <p14:creationId xmlns:p14="http://schemas.microsoft.com/office/powerpoint/2010/main" val="36767041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a:xfrm>
            <a:off x="578337" y="1297356"/>
            <a:ext cx="4712677" cy="3907690"/>
          </a:xfrm>
        </p:spPr>
        <p:txBody>
          <a:bodyPr>
            <a:normAutofit fontScale="62500" lnSpcReduction="20000"/>
          </a:bodyPr>
          <a:lstStyle/>
          <a:p>
            <a:pPr marL="285750" indent="-285750">
              <a:buFont typeface="Arial" panose="020B0604020202020204" pitchFamily="34" charset="0"/>
              <a:buChar char="•"/>
            </a:pPr>
            <a:r>
              <a:rPr lang="fi-FI" sz="2400" dirty="0">
                <a:latin typeface="Avenir Light"/>
              </a:rPr>
              <a:t>Liikkuvuuksista ilmoitetaan ro-tiedotteessa tai Wilman tiedotteissa.</a:t>
            </a:r>
          </a:p>
          <a:p>
            <a:pPr marL="285750" indent="-285750">
              <a:buFont typeface="Arial" panose="020B0604020202020204" pitchFamily="34" charset="0"/>
              <a:buChar char="•"/>
            </a:pPr>
            <a:r>
              <a:rPr lang="fi-FI" sz="2400" dirty="0">
                <a:latin typeface="Avenir Light"/>
              </a:rPr>
              <a:t>Opiskelija ottaa yhteyttä joko apulaisrehtori Maarit Luhtalaan tai liikkuvuudesta ilmoittaneeseen opettajaan.</a:t>
            </a:r>
          </a:p>
          <a:p>
            <a:pPr marL="285750" indent="-285750">
              <a:buFont typeface="Arial" panose="020B0604020202020204" pitchFamily="34" charset="0"/>
              <a:buChar char="•"/>
            </a:pPr>
            <a:r>
              <a:rPr lang="fi-FI" sz="2400" dirty="0">
                <a:latin typeface="Avenir Light"/>
              </a:rPr>
              <a:t>Liikkuvuudet ovat pääsääntöisesti vastavuoroisia, sillä tavoitteena on myös tutustuminen kohdemaan perhe-elämään ja arkeen. Esim. kahden viikon liikkuvuuteen osallistuva majoittaa isäntäopiskelijaansa kaksi viikkoa täällä, ja on sitten vastaavasti isäntäopiskelijansa luona Euroopassa kaksi viikkoa. </a:t>
            </a:r>
          </a:p>
          <a:p>
            <a:pPr marL="285750" indent="-285750">
              <a:buFont typeface="Arial" panose="020B0604020202020204" pitchFamily="34" charset="0"/>
              <a:buChar char="•"/>
            </a:pPr>
            <a:r>
              <a:rPr lang="fi-FI" sz="2400" dirty="0">
                <a:latin typeface="Avenir Light"/>
              </a:rPr>
              <a:t>Akkreditointituki riittää hyvin kattamaan matkan ja muut kulut. Tuki maksetaan opiskelijan tilille.</a:t>
            </a:r>
          </a:p>
          <a:p>
            <a:pPr marL="285750" indent="-285750">
              <a:buFont typeface="Arial" panose="020B0604020202020204" pitchFamily="34" charset="0"/>
              <a:buChar char="•"/>
            </a:pPr>
            <a:r>
              <a:rPr lang="fi-FI" sz="2400" dirty="0">
                <a:latin typeface="Avenir Light"/>
              </a:rPr>
              <a:t>Majoitukselta ei edellytetä mitään ihmeellistä, aivan tavallinen koti riittää. Kotona ei tarvitse myöskään pyörittää ohjelmatoimistoa, vaihtarit eivät odota erikoista iltaohjelmaa. Mitään täydellistä vieraan kielen taitoa ei myöskään edellytetä. Nuoret hoitavat kommunikoinnin! </a:t>
            </a:r>
          </a:p>
          <a:p>
            <a:endParaRPr lang="fi-FI" sz="2400" dirty="0">
              <a:latin typeface="Avenir Light"/>
              <a:cs typeface="Avenir Light"/>
            </a:endParaRPr>
          </a:p>
          <a:p>
            <a:pPr marL="571500" indent="-571500">
              <a:buFont typeface="Arial" panose="020B0604020202020204" pitchFamily="34" charset="0"/>
              <a:buChar char="•"/>
            </a:pPr>
            <a:endParaRPr lang="fi-FI" sz="2400" dirty="0">
              <a:latin typeface="Avenir Light"/>
              <a:cs typeface="Avenir Light"/>
            </a:endParaRPr>
          </a:p>
          <a:p>
            <a:pPr marL="571500" indent="-571500">
              <a:buFont typeface="Arial" panose="020B0604020202020204" pitchFamily="34" charset="0"/>
              <a:buChar char="•"/>
            </a:pPr>
            <a:endParaRPr lang="fi-FI" sz="3600" dirty="0">
              <a:latin typeface="Avenir Light"/>
              <a:cs typeface="Avenir Light"/>
            </a:endParaRPr>
          </a:p>
          <a:p>
            <a:pPr marL="571500" indent="-571500">
              <a:buFont typeface="Arial" panose="020B0604020202020204" pitchFamily="34" charset="0"/>
              <a:buChar char="•"/>
            </a:pPr>
            <a:endParaRPr lang="fi-FI" sz="3600" dirty="0">
              <a:latin typeface="Avenir Light"/>
              <a:cs typeface="Avenir Light"/>
            </a:endParaRPr>
          </a:p>
        </p:txBody>
      </p:sp>
      <p:sp>
        <p:nvSpPr>
          <p:cNvPr id="3" name="Otsikko 2"/>
          <p:cNvSpPr>
            <a:spLocks noGrp="1"/>
          </p:cNvSpPr>
          <p:nvPr>
            <p:ph type="title"/>
          </p:nvPr>
        </p:nvSpPr>
        <p:spPr>
          <a:xfrm>
            <a:off x="257908" y="228865"/>
            <a:ext cx="8682892" cy="952500"/>
          </a:xfrm>
        </p:spPr>
        <p:txBody>
          <a:bodyPr>
            <a:normAutofit/>
          </a:bodyPr>
          <a:lstStyle/>
          <a:p>
            <a:r>
              <a:rPr lang="fi-FI" sz="2800" dirty="0"/>
              <a:t>Miten pääsee mukaan?</a:t>
            </a:r>
          </a:p>
        </p:txBody>
      </p:sp>
      <p:pic>
        <p:nvPicPr>
          <p:cNvPr id="4" name="Sisällön paikkamerkki 5">
            <a:extLst>
              <a:ext uri="{FF2B5EF4-FFF2-40B4-BE49-F238E27FC236}">
                <a16:creationId xmlns:a16="http://schemas.microsoft.com/office/drawing/2014/main" id="{B5303B4E-0BB0-538D-19E6-D183C3D03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4662" y="1297356"/>
            <a:ext cx="2572702" cy="3759200"/>
          </a:xfrm>
          <a:prstGeom prst="rect">
            <a:avLst/>
          </a:prstGeom>
        </p:spPr>
      </p:pic>
    </p:spTree>
    <p:extLst>
      <p:ext uri="{BB962C8B-B14F-4D97-AF65-F5344CB8AC3E}">
        <p14:creationId xmlns:p14="http://schemas.microsoft.com/office/powerpoint/2010/main" val="30189636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laotsikko 7">
            <a:extLst>
              <a:ext uri="{FF2B5EF4-FFF2-40B4-BE49-F238E27FC236}">
                <a16:creationId xmlns:a16="http://schemas.microsoft.com/office/drawing/2014/main" id="{9116F15C-7038-40FA-9D8A-C9AD1047C212}"/>
              </a:ext>
            </a:extLst>
          </p:cNvPr>
          <p:cNvSpPr>
            <a:spLocks noGrp="1"/>
          </p:cNvSpPr>
          <p:nvPr>
            <p:ph type="subTitle" idx="1"/>
          </p:nvPr>
        </p:nvSpPr>
        <p:spPr>
          <a:xfrm>
            <a:off x="1929207" y="3054045"/>
            <a:ext cx="6921151" cy="1234440"/>
          </a:xfrm>
        </p:spPr>
        <p:txBody>
          <a:bodyPr/>
          <a:lstStyle/>
          <a:p>
            <a:endParaRPr lang="fi-FI" dirty="0"/>
          </a:p>
        </p:txBody>
      </p:sp>
      <p:pic>
        <p:nvPicPr>
          <p:cNvPr id="3" name="Kuva 2" descr="Kuva, joka sisältää kohteen teksti, tietokone, mies, vaate&#10;&#10;Kuvaus luotu automaattisesti">
            <a:extLst>
              <a:ext uri="{FF2B5EF4-FFF2-40B4-BE49-F238E27FC236}">
                <a16:creationId xmlns:a16="http://schemas.microsoft.com/office/drawing/2014/main" id="{E52C5842-0453-DB51-76C4-E616E22FDD6C}"/>
              </a:ext>
            </a:extLst>
          </p:cNvPr>
          <p:cNvPicPr>
            <a:picLocks noChangeAspect="1"/>
          </p:cNvPicPr>
          <p:nvPr/>
        </p:nvPicPr>
        <p:blipFill>
          <a:blip r:embed="rId2"/>
          <a:stretch>
            <a:fillRect/>
          </a:stretch>
        </p:blipFill>
        <p:spPr>
          <a:xfrm>
            <a:off x="0" y="285193"/>
            <a:ext cx="9144000" cy="5144613"/>
          </a:xfrm>
          <a:prstGeom prst="rect">
            <a:avLst/>
          </a:prstGeom>
        </p:spPr>
      </p:pic>
    </p:spTree>
    <p:extLst>
      <p:ext uri="{BB962C8B-B14F-4D97-AF65-F5344CB8AC3E}">
        <p14:creationId xmlns:p14="http://schemas.microsoft.com/office/powerpoint/2010/main" val="1078344632"/>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4DEBD45DB62F064E8775276AD7337944" ma:contentTypeVersion="4" ma:contentTypeDescription="Luo uusi asiakirja." ma:contentTypeScope="" ma:versionID="2d88e348ed32cf188d7b61e5d5081420">
  <xsd:schema xmlns:xsd="http://www.w3.org/2001/XMLSchema" xmlns:xs="http://www.w3.org/2001/XMLSchema" xmlns:p="http://schemas.microsoft.com/office/2006/metadata/properties" xmlns:ns1="http://schemas.microsoft.com/sharepoint/v3" xmlns:ns3="4372491a-d335-4849-8d75-2732837b8730" targetNamespace="http://schemas.microsoft.com/office/2006/metadata/properties" ma:root="true" ma:fieldsID="46947cc2c2479f44ecea5678a4b907c3" ns1:_="" ns3:_="">
    <xsd:import namespace="http://schemas.microsoft.com/sharepoint/v3"/>
    <xsd:import namespace="4372491a-d335-4849-8d75-2732837b8730"/>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Yhtenäisen yhteensopivuuskäytännön ominaisuudet" ma:hidden="true" ma:internalName="_ip_UnifiedCompliancePolicyProperties">
      <xsd:simpleType>
        <xsd:restriction base="dms:Note"/>
      </xsd:simpleType>
    </xsd:element>
    <xsd:element name="_ip_UnifiedCompliancePolicyUIAction" ma:index="9"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72491a-d335-4849-8d75-2732837b87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438E124-E797-4B30-9AEF-B9BD4520C6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372491a-d335-4849-8d75-2732837b87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30EBD7-BCA7-46DC-952F-3CCB2F4DCE81}">
  <ds:schemaRefs>
    <ds:schemaRef ds:uri="http://schemas.microsoft.com/sharepoint/v3/contenttype/forms"/>
  </ds:schemaRefs>
</ds:datastoreItem>
</file>

<file path=customXml/itemProps3.xml><?xml version="1.0" encoding="utf-8"?>
<ds:datastoreItem xmlns:ds="http://schemas.openxmlformats.org/officeDocument/2006/customXml" ds:itemID="{7EA1C64D-41ED-4CC1-AAD6-A0B0454874F2}">
  <ds:schemaRefs>
    <ds:schemaRef ds:uri="http://schemas.microsoft.com/office/2006/documentManagement/types"/>
    <ds:schemaRef ds:uri="4372491a-d335-4849-8d75-2732837b8730"/>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Kaizu Manninen</Template>
  <TotalTime>0</TotalTime>
  <Words>1255</Words>
  <Application>Microsoft Office PowerPoint</Application>
  <PresentationFormat>Näytössä katseltava esitys (16:10)</PresentationFormat>
  <Paragraphs>153</Paragraphs>
  <Slides>18</Slides>
  <Notes>0</Notes>
  <HiddenSlides>0</HiddenSlides>
  <MMClips>0</MMClips>
  <ScaleCrop>false</ScaleCrop>
  <HeadingPairs>
    <vt:vector size="6" baseType="variant">
      <vt:variant>
        <vt:lpstr>Käytetyt fontit</vt:lpstr>
      </vt:variant>
      <vt:variant>
        <vt:i4>9</vt:i4>
      </vt:variant>
      <vt:variant>
        <vt:lpstr>Teema</vt:lpstr>
      </vt:variant>
      <vt:variant>
        <vt:i4>1</vt:i4>
      </vt:variant>
      <vt:variant>
        <vt:lpstr>Dian otsikot</vt:lpstr>
      </vt:variant>
      <vt:variant>
        <vt:i4>18</vt:i4>
      </vt:variant>
    </vt:vector>
  </HeadingPairs>
  <TitlesOfParts>
    <vt:vector size="28" baseType="lpstr">
      <vt:lpstr>Arial</vt:lpstr>
      <vt:lpstr>Avenir Light</vt:lpstr>
      <vt:lpstr>Calibri</vt:lpstr>
      <vt:lpstr>Copperplate Gothic Light</vt:lpstr>
      <vt:lpstr>Goudy Old Style</vt:lpstr>
      <vt:lpstr>Jumble</vt:lpstr>
      <vt:lpstr>Symbol</vt:lpstr>
      <vt:lpstr>Verdana Pro Black</vt:lpstr>
      <vt:lpstr>Wingdings</vt:lpstr>
      <vt:lpstr>Office-teema</vt:lpstr>
      <vt:lpstr>Ensimmäisen vuoden opiskelijoiden vanhempainilta</vt:lpstr>
      <vt:lpstr>Sampola-kampus</vt:lpstr>
      <vt:lpstr>Oppivelvollisuuden laajentaminen</vt:lpstr>
      <vt:lpstr>Maksuton toinen aste</vt:lpstr>
      <vt:lpstr>Lukion oppimäärä</vt:lpstr>
      <vt:lpstr>OP1-opintojakso ”Minä opiskelijana”</vt:lpstr>
      <vt:lpstr>Tamlun kv-toiminta ja Erasmus+ Akkreditointi</vt:lpstr>
      <vt:lpstr>Miten pääsee mukaan?</vt:lpstr>
      <vt:lpstr>PowerPoint-esitys</vt:lpstr>
      <vt:lpstr>Tammerkosken lukio pilotoi projektiviikkoa 22.-26.4.2024.  Projektiviikosta on tarkoitus tulla pysyvä käytänne kouluvuoteen.</vt:lpstr>
      <vt:lpstr>Erilaisia oppimiskokemuksia</vt:lpstr>
      <vt:lpstr>PowerPoint-esitys</vt:lpstr>
      <vt:lpstr>PowerPoint-esitys</vt:lpstr>
      <vt:lpstr>Erityisopetus </vt:lpstr>
      <vt:lpstr>Kuraattoripalvelut</vt:lpstr>
      <vt:lpstr>Lukiopsykologiripalvelut</vt:lpstr>
      <vt:lpstr>Hyvinvoinnin ja jaksamisen perusta</vt:lpstr>
      <vt:lpstr>Lisätiedot</vt:lpstr>
    </vt:vector>
  </TitlesOfParts>
  <Company>Seutu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Nieminen Jaana</dc:creator>
  <cp:lastModifiedBy>Högman Jonna M</cp:lastModifiedBy>
  <cp:revision>95</cp:revision>
  <cp:lastPrinted>2019-08-28T10:05:19Z</cp:lastPrinted>
  <dcterms:created xsi:type="dcterms:W3CDTF">2017-01-30T08:04:34Z</dcterms:created>
  <dcterms:modified xsi:type="dcterms:W3CDTF">2023-08-31T07:23:50Z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0x0101004DEBD45DB62F064E8775276AD7337944</vt:lpwstr>
  </property>
</Properties>
</file>