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80" r:id="rId5"/>
    <p:sldMasterId id="2147483703" r:id="rId6"/>
  </p:sldMasterIdLst>
  <p:notesMasterIdLst>
    <p:notesMasterId r:id="rId56"/>
  </p:notesMasterIdLst>
  <p:handoutMasterIdLst>
    <p:handoutMasterId r:id="rId57"/>
  </p:handoutMasterIdLst>
  <p:sldIdLst>
    <p:sldId id="263" r:id="rId7"/>
    <p:sldId id="264" r:id="rId8"/>
    <p:sldId id="266" r:id="rId9"/>
    <p:sldId id="267" r:id="rId10"/>
    <p:sldId id="269" r:id="rId11"/>
    <p:sldId id="268" r:id="rId12"/>
    <p:sldId id="270" r:id="rId13"/>
    <p:sldId id="273" r:id="rId14"/>
    <p:sldId id="274" r:id="rId15"/>
    <p:sldId id="276" r:id="rId16"/>
    <p:sldId id="277" r:id="rId17"/>
    <p:sldId id="278" r:id="rId18"/>
    <p:sldId id="279" r:id="rId19"/>
    <p:sldId id="275" r:id="rId20"/>
    <p:sldId id="282" r:id="rId21"/>
    <p:sldId id="283" r:id="rId22"/>
    <p:sldId id="284" r:id="rId23"/>
    <p:sldId id="285" r:id="rId24"/>
    <p:sldId id="286" r:id="rId25"/>
    <p:sldId id="287" r:id="rId26"/>
    <p:sldId id="288" r:id="rId27"/>
    <p:sldId id="280" r:id="rId28"/>
    <p:sldId id="289" r:id="rId29"/>
    <p:sldId id="290" r:id="rId30"/>
    <p:sldId id="291" r:id="rId31"/>
    <p:sldId id="292" r:id="rId32"/>
    <p:sldId id="293" r:id="rId33"/>
    <p:sldId id="294" r:id="rId34"/>
    <p:sldId id="295" r:id="rId35"/>
    <p:sldId id="296" r:id="rId36"/>
    <p:sldId id="297" r:id="rId37"/>
    <p:sldId id="299" r:id="rId38"/>
    <p:sldId id="300" r:id="rId39"/>
    <p:sldId id="301" r:id="rId40"/>
    <p:sldId id="302" r:id="rId41"/>
    <p:sldId id="303" r:id="rId42"/>
    <p:sldId id="304" r:id="rId43"/>
    <p:sldId id="281" r:id="rId44"/>
    <p:sldId id="305" r:id="rId45"/>
    <p:sldId id="306" r:id="rId46"/>
    <p:sldId id="307" r:id="rId47"/>
    <p:sldId id="308" r:id="rId48"/>
    <p:sldId id="309" r:id="rId49"/>
    <p:sldId id="310" r:id="rId50"/>
    <p:sldId id="313" r:id="rId51"/>
    <p:sldId id="311" r:id="rId52"/>
    <p:sldId id="312" r:id="rId53"/>
    <p:sldId id="314" r:id="rId54"/>
    <p:sldId id="315" r:id="rId5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EF9"/>
    <a:srgbClr val="29549A"/>
    <a:srgbClr val="418155"/>
    <a:srgbClr val="C83E36"/>
    <a:srgbClr val="22437B"/>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4718EF-C185-43DC-83C9-264C36410810}" v="17" dt="2023-11-10T07:08:34.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86386" autoAdjust="0"/>
  </p:normalViewPr>
  <p:slideViewPr>
    <p:cSldViewPr snapToGrid="0">
      <p:cViewPr varScale="1">
        <p:scale>
          <a:sx n="97" d="100"/>
          <a:sy n="97" d="100"/>
        </p:scale>
        <p:origin x="594" y="90"/>
      </p:cViewPr>
      <p:guideLst/>
    </p:cSldViewPr>
  </p:slideViewPr>
  <p:outlineViewPr>
    <p:cViewPr>
      <p:scale>
        <a:sx n="33" d="100"/>
        <a:sy n="33" d="100"/>
      </p:scale>
      <p:origin x="0" y="-1856"/>
    </p:cViewPr>
    <p:sldLst>
      <p:sld r:id="rId1" collapse="1"/>
    </p:sldLst>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uvola Katri" userId="e011a4aa-1f79-4ddc-9ec4-0f1fb55268ad" providerId="ADAL" clId="{07E2C423-A4E8-480D-B399-22A413C2C0C8}"/>
    <pc:docChg chg="custSel modSld">
      <pc:chgData name="Rauvola Katri" userId="e011a4aa-1f79-4ddc-9ec4-0f1fb55268ad" providerId="ADAL" clId="{07E2C423-A4E8-480D-B399-22A413C2C0C8}" dt="2022-07-25T07:49:34.107" v="2" actId="478"/>
      <pc:docMkLst>
        <pc:docMk/>
      </pc:docMkLst>
      <pc:sldChg chg="addSp delSp modSp mod">
        <pc:chgData name="Rauvola Katri" userId="e011a4aa-1f79-4ddc-9ec4-0f1fb55268ad" providerId="ADAL" clId="{07E2C423-A4E8-480D-B399-22A413C2C0C8}" dt="2022-07-25T07:49:34.107" v="2" actId="478"/>
        <pc:sldMkLst>
          <pc:docMk/>
          <pc:sldMk cId="3878248805" sldId="263"/>
        </pc:sldMkLst>
        <pc:spChg chg="del mod">
          <ac:chgData name="Rauvola Katri" userId="e011a4aa-1f79-4ddc-9ec4-0f1fb55268ad" providerId="ADAL" clId="{07E2C423-A4E8-480D-B399-22A413C2C0C8}" dt="2022-07-25T07:49:28.686" v="1" actId="478"/>
          <ac:spMkLst>
            <pc:docMk/>
            <pc:sldMk cId="3878248805" sldId="263"/>
            <ac:spMk id="3" creationId="{5AB24F5E-3385-5275-F880-AA94B0316242}"/>
          </ac:spMkLst>
        </pc:spChg>
        <pc:spChg chg="add del mod">
          <ac:chgData name="Rauvola Katri" userId="e011a4aa-1f79-4ddc-9ec4-0f1fb55268ad" providerId="ADAL" clId="{07E2C423-A4E8-480D-B399-22A413C2C0C8}" dt="2022-07-25T07:49:34.107" v="2" actId="478"/>
          <ac:spMkLst>
            <pc:docMk/>
            <pc:sldMk cId="3878248805" sldId="263"/>
            <ac:spMk id="4" creationId="{D8E117AF-71D7-46E2-8BA5-F0039B2416A0}"/>
          </ac:spMkLst>
        </pc:spChg>
      </pc:sldChg>
    </pc:docChg>
  </pc:docChgLst>
  <pc:docChgLst>
    <pc:chgData name="Nyholm Jonna" userId="S::jonna.nyholm@tampere.fi::3df59107-d353-4c6f-ba99-7599d1654e04" providerId="AD" clId="Web-{45BC5F6A-E99B-A343-8505-65F54BE3DCDF}"/>
    <pc:docChg chg="modSld">
      <pc:chgData name="Nyholm Jonna" userId="S::jonna.nyholm@tampere.fi::3df59107-d353-4c6f-ba99-7599d1654e04" providerId="AD" clId="Web-{45BC5F6A-E99B-A343-8505-65F54BE3DCDF}" dt="2023-07-13T11:49:17.676" v="125" actId="1076"/>
      <pc:docMkLst>
        <pc:docMk/>
      </pc:docMkLst>
      <pc:sldChg chg="modSp modNotes">
        <pc:chgData name="Nyholm Jonna" userId="S::jonna.nyholm@tampere.fi::3df59107-d353-4c6f-ba99-7599d1654e04" providerId="AD" clId="Web-{45BC5F6A-E99B-A343-8505-65F54BE3DCDF}" dt="2023-07-13T11:49:17.676" v="125" actId="1076"/>
        <pc:sldMkLst>
          <pc:docMk/>
          <pc:sldMk cId="3559578489" sldId="267"/>
        </pc:sldMkLst>
        <pc:spChg chg="mod">
          <ac:chgData name="Nyholm Jonna" userId="S::jonna.nyholm@tampere.fi::3df59107-d353-4c6f-ba99-7599d1654e04" providerId="AD" clId="Web-{45BC5F6A-E99B-A343-8505-65F54BE3DCDF}" dt="2023-07-13T11:46:24.270" v="99" actId="20577"/>
          <ac:spMkLst>
            <pc:docMk/>
            <pc:sldMk cId="3559578489" sldId="267"/>
            <ac:spMk id="3" creationId="{BC135C03-1E39-0700-EBD9-6907D9D19564}"/>
          </ac:spMkLst>
        </pc:spChg>
        <pc:picChg chg="mod">
          <ac:chgData name="Nyholm Jonna" userId="S::jonna.nyholm@tampere.fi::3df59107-d353-4c6f-ba99-7599d1654e04" providerId="AD" clId="Web-{45BC5F6A-E99B-A343-8505-65F54BE3DCDF}" dt="2023-07-13T11:49:12.910" v="123" actId="1076"/>
          <ac:picMkLst>
            <pc:docMk/>
            <pc:sldMk cId="3559578489" sldId="267"/>
            <ac:picMk id="10" creationId="{8D40696D-2FCE-A7F9-002E-FA8DA2F69854}"/>
          </ac:picMkLst>
        </pc:picChg>
        <pc:picChg chg="mod">
          <ac:chgData name="Nyholm Jonna" userId="S::jonna.nyholm@tampere.fi::3df59107-d353-4c6f-ba99-7599d1654e04" providerId="AD" clId="Web-{45BC5F6A-E99B-A343-8505-65F54BE3DCDF}" dt="2023-07-13T11:49:17.676" v="125" actId="1076"/>
          <ac:picMkLst>
            <pc:docMk/>
            <pc:sldMk cId="3559578489" sldId="267"/>
            <ac:picMk id="12" creationId="{AD44D93E-921B-8BE6-4CED-4C017A222B9A}"/>
          </ac:picMkLst>
        </pc:picChg>
      </pc:sldChg>
      <pc:sldChg chg="modSp">
        <pc:chgData name="Nyholm Jonna" userId="S::jonna.nyholm@tampere.fi::3df59107-d353-4c6f-ba99-7599d1654e04" providerId="AD" clId="Web-{45BC5F6A-E99B-A343-8505-65F54BE3DCDF}" dt="2023-07-13T09:34:00.108" v="57" actId="20577"/>
        <pc:sldMkLst>
          <pc:docMk/>
          <pc:sldMk cId="3656354676" sldId="282"/>
        </pc:sldMkLst>
        <pc:spChg chg="mod">
          <ac:chgData name="Nyholm Jonna" userId="S::jonna.nyholm@tampere.fi::3df59107-d353-4c6f-ba99-7599d1654e04" providerId="AD" clId="Web-{45BC5F6A-E99B-A343-8505-65F54BE3DCDF}" dt="2023-07-13T09:34:00.108" v="57" actId="20577"/>
          <ac:spMkLst>
            <pc:docMk/>
            <pc:sldMk cId="3656354676" sldId="282"/>
            <ac:spMk id="3" creationId="{A1A49559-A721-F796-540A-E01E160F2927}"/>
          </ac:spMkLst>
        </pc:spChg>
        <pc:spChg chg="mod">
          <ac:chgData name="Nyholm Jonna" userId="S::jonna.nyholm@tampere.fi::3df59107-d353-4c6f-ba99-7599d1654e04" providerId="AD" clId="Web-{45BC5F6A-E99B-A343-8505-65F54BE3DCDF}" dt="2023-07-13T09:11:55.944" v="39" actId="20577"/>
          <ac:spMkLst>
            <pc:docMk/>
            <pc:sldMk cId="3656354676" sldId="282"/>
            <ac:spMk id="8" creationId="{2458A9AB-DBBB-C8A4-CDA0-15F80932E437}"/>
          </ac:spMkLst>
        </pc:spChg>
        <pc:spChg chg="mod">
          <ac:chgData name="Nyholm Jonna" userId="S::jonna.nyholm@tampere.fi::3df59107-d353-4c6f-ba99-7599d1654e04" providerId="AD" clId="Web-{45BC5F6A-E99B-A343-8505-65F54BE3DCDF}" dt="2023-07-13T09:21:08.818" v="52" actId="20577"/>
          <ac:spMkLst>
            <pc:docMk/>
            <pc:sldMk cId="3656354676" sldId="282"/>
            <ac:spMk id="10" creationId="{95155B7D-FA5B-DBFD-0496-02BDAEC84F19}"/>
          </ac:spMkLst>
        </pc:spChg>
      </pc:sldChg>
      <pc:sldChg chg="modSp">
        <pc:chgData name="Nyholm Jonna" userId="S::jonna.nyholm@tampere.fi::3df59107-d353-4c6f-ba99-7599d1654e04" providerId="AD" clId="Web-{45BC5F6A-E99B-A343-8505-65F54BE3DCDF}" dt="2023-07-13T09:21:51.522" v="54" actId="20577"/>
        <pc:sldMkLst>
          <pc:docMk/>
          <pc:sldMk cId="3446753200" sldId="283"/>
        </pc:sldMkLst>
        <pc:spChg chg="mod">
          <ac:chgData name="Nyholm Jonna" userId="S::jonna.nyholm@tampere.fi::3df59107-d353-4c6f-ba99-7599d1654e04" providerId="AD" clId="Web-{45BC5F6A-E99B-A343-8505-65F54BE3DCDF}" dt="2023-07-13T09:21:51.522" v="54" actId="20577"/>
          <ac:spMkLst>
            <pc:docMk/>
            <pc:sldMk cId="3446753200" sldId="283"/>
            <ac:spMk id="3" creationId="{1DDAE8A4-635E-5DC2-9114-87CBF0225BD9}"/>
          </ac:spMkLst>
        </pc:spChg>
      </pc:sldChg>
      <pc:sldChg chg="modSp modNotes">
        <pc:chgData name="Nyholm Jonna" userId="S::jonna.nyholm@tampere.fi::3df59107-d353-4c6f-ba99-7599d1654e04" providerId="AD" clId="Web-{45BC5F6A-E99B-A343-8505-65F54BE3DCDF}" dt="2023-07-13T11:07:03.204" v="94"/>
        <pc:sldMkLst>
          <pc:docMk/>
          <pc:sldMk cId="2028470865" sldId="284"/>
        </pc:sldMkLst>
        <pc:spChg chg="mod">
          <ac:chgData name="Nyholm Jonna" userId="S::jonna.nyholm@tampere.fi::3df59107-d353-4c6f-ba99-7599d1654e04" providerId="AD" clId="Web-{45BC5F6A-E99B-A343-8505-65F54BE3DCDF}" dt="2023-07-13T09:56:46.552" v="66" actId="20577"/>
          <ac:spMkLst>
            <pc:docMk/>
            <pc:sldMk cId="2028470865" sldId="284"/>
            <ac:spMk id="3" creationId="{7281165B-00C2-5BA5-EDE8-085165D44636}"/>
          </ac:spMkLst>
        </pc:spChg>
      </pc:sldChg>
      <pc:sldChg chg="modSp modNotes">
        <pc:chgData name="Nyholm Jonna" userId="S::jonna.nyholm@tampere.fi::3df59107-d353-4c6f-ba99-7599d1654e04" providerId="AD" clId="Web-{45BC5F6A-E99B-A343-8505-65F54BE3DCDF}" dt="2023-07-13T09:07:44.812" v="38"/>
        <pc:sldMkLst>
          <pc:docMk/>
          <pc:sldMk cId="3539139854" sldId="293"/>
        </pc:sldMkLst>
        <pc:spChg chg="mod">
          <ac:chgData name="Nyholm Jonna" userId="S::jonna.nyholm@tampere.fi::3df59107-d353-4c6f-ba99-7599d1654e04" providerId="AD" clId="Web-{45BC5F6A-E99B-A343-8505-65F54BE3DCDF}" dt="2023-07-13T09:04:38.026" v="12" actId="20577"/>
          <ac:spMkLst>
            <pc:docMk/>
            <pc:sldMk cId="3539139854" sldId="293"/>
            <ac:spMk id="3" creationId="{C21F9661-5839-26A4-84F9-B7861EE7675D}"/>
          </ac:spMkLst>
        </pc:spChg>
      </pc:sldChg>
    </pc:docChg>
  </pc:docChgLst>
  <pc:docChgLst>
    <pc:chgData name="Rauvola Katri" userId="e011a4aa-1f79-4ddc-9ec4-0f1fb55268ad" providerId="ADAL" clId="{624718EF-C185-43DC-83C9-264C36410810}"/>
    <pc:docChg chg="undo custSel modSld">
      <pc:chgData name="Rauvola Katri" userId="e011a4aa-1f79-4ddc-9ec4-0f1fb55268ad" providerId="ADAL" clId="{624718EF-C185-43DC-83C9-264C36410810}" dt="2023-11-10T07:11:06.120" v="520" actId="962"/>
      <pc:docMkLst>
        <pc:docMk/>
      </pc:docMkLst>
      <pc:sldChg chg="modSp mod modNotesTx">
        <pc:chgData name="Rauvola Katri" userId="e011a4aa-1f79-4ddc-9ec4-0f1fb55268ad" providerId="ADAL" clId="{624718EF-C185-43DC-83C9-264C36410810}" dt="2023-09-20T08:44:37.060" v="329" actId="20577"/>
        <pc:sldMkLst>
          <pc:docMk/>
          <pc:sldMk cId="2526808711" sldId="266"/>
        </pc:sldMkLst>
        <pc:spChg chg="mod">
          <ac:chgData name="Rauvola Katri" userId="e011a4aa-1f79-4ddc-9ec4-0f1fb55268ad" providerId="ADAL" clId="{624718EF-C185-43DC-83C9-264C36410810}" dt="2023-09-20T08:44:19.604" v="324" actId="20577"/>
          <ac:spMkLst>
            <pc:docMk/>
            <pc:sldMk cId="2526808711" sldId="266"/>
            <ac:spMk id="13" creationId="{62A6D965-E6C7-2736-7F7B-80079134056F}"/>
          </ac:spMkLst>
        </pc:spChg>
      </pc:sldChg>
      <pc:sldChg chg="addSp delSp modSp mod modNotesTx">
        <pc:chgData name="Rauvola Katri" userId="e011a4aa-1f79-4ddc-9ec4-0f1fb55268ad" providerId="ADAL" clId="{624718EF-C185-43DC-83C9-264C36410810}" dt="2023-09-20T09:28:36.244" v="421" actId="20577"/>
        <pc:sldMkLst>
          <pc:docMk/>
          <pc:sldMk cId="1019881923" sldId="270"/>
        </pc:sldMkLst>
        <pc:spChg chg="add del mod">
          <ac:chgData name="Rauvola Katri" userId="e011a4aa-1f79-4ddc-9ec4-0f1fb55268ad" providerId="ADAL" clId="{624718EF-C185-43DC-83C9-264C36410810}" dt="2023-06-08T05:39:20.714" v="77" actId="1076"/>
          <ac:spMkLst>
            <pc:docMk/>
            <pc:sldMk cId="1019881923" sldId="270"/>
            <ac:spMk id="6" creationId="{3D4C7D83-E97C-F9FE-BDFD-3B4240E5E79C}"/>
          </ac:spMkLst>
        </pc:spChg>
        <pc:spChg chg="mod">
          <ac:chgData name="Rauvola Katri" userId="e011a4aa-1f79-4ddc-9ec4-0f1fb55268ad" providerId="ADAL" clId="{624718EF-C185-43DC-83C9-264C36410810}" dt="2023-09-20T09:14:58.986" v="407" actId="20577"/>
          <ac:spMkLst>
            <pc:docMk/>
            <pc:sldMk cId="1019881923" sldId="270"/>
            <ac:spMk id="10" creationId="{580DB2A2-4ABE-87CF-5BAE-A6EE5B6A2AFC}"/>
          </ac:spMkLst>
        </pc:spChg>
        <pc:spChg chg="mod">
          <ac:chgData name="Rauvola Katri" userId="e011a4aa-1f79-4ddc-9ec4-0f1fb55268ad" providerId="ADAL" clId="{624718EF-C185-43DC-83C9-264C36410810}" dt="2023-06-08T05:33:48.210" v="67" actId="20577"/>
          <ac:spMkLst>
            <pc:docMk/>
            <pc:sldMk cId="1019881923" sldId="270"/>
            <ac:spMk id="14" creationId="{09F21DF2-4898-A49F-21BA-ABE5AF1165E9}"/>
          </ac:spMkLst>
        </pc:spChg>
        <pc:spChg chg="mod">
          <ac:chgData name="Rauvola Katri" userId="e011a4aa-1f79-4ddc-9ec4-0f1fb55268ad" providerId="ADAL" clId="{624718EF-C185-43DC-83C9-264C36410810}" dt="2023-09-20T09:28:36.244" v="421" actId="20577"/>
          <ac:spMkLst>
            <pc:docMk/>
            <pc:sldMk cId="1019881923" sldId="270"/>
            <ac:spMk id="18" creationId="{A795EB93-7482-5B47-6801-C9ECC59FB9ED}"/>
          </ac:spMkLst>
        </pc:spChg>
        <pc:spChg chg="mod">
          <ac:chgData name="Rauvola Katri" userId="e011a4aa-1f79-4ddc-9ec4-0f1fb55268ad" providerId="ADAL" clId="{624718EF-C185-43DC-83C9-264C36410810}" dt="2023-09-20T09:16:42.258" v="409" actId="20577"/>
          <ac:spMkLst>
            <pc:docMk/>
            <pc:sldMk cId="1019881923" sldId="270"/>
            <ac:spMk id="23" creationId="{C569A887-112E-2564-28F9-228CE678B19C}"/>
          </ac:spMkLst>
        </pc:spChg>
        <pc:spChg chg="mod">
          <ac:chgData name="Rauvola Katri" userId="e011a4aa-1f79-4ddc-9ec4-0f1fb55268ad" providerId="ADAL" clId="{624718EF-C185-43DC-83C9-264C36410810}" dt="2023-09-20T09:17:17.767" v="411" actId="20577"/>
          <ac:spMkLst>
            <pc:docMk/>
            <pc:sldMk cId="1019881923" sldId="270"/>
            <ac:spMk id="26" creationId="{43941F11-17D8-0589-A35D-0F03382DEFE0}"/>
          </ac:spMkLst>
        </pc:spChg>
        <pc:spChg chg="mod">
          <ac:chgData name="Rauvola Katri" userId="e011a4aa-1f79-4ddc-9ec4-0f1fb55268ad" providerId="ADAL" clId="{624718EF-C185-43DC-83C9-264C36410810}" dt="2023-06-09T07:39:10.897" v="130" actId="20577"/>
          <ac:spMkLst>
            <pc:docMk/>
            <pc:sldMk cId="1019881923" sldId="270"/>
            <ac:spMk id="29" creationId="{9135814E-BE81-FC87-C88C-5F1D7728BD35}"/>
          </ac:spMkLst>
        </pc:spChg>
        <pc:spChg chg="mod">
          <ac:chgData name="Rauvola Katri" userId="e011a4aa-1f79-4ddc-9ec4-0f1fb55268ad" providerId="ADAL" clId="{624718EF-C185-43DC-83C9-264C36410810}" dt="2023-09-20T09:17:53.147" v="413" actId="20577"/>
          <ac:spMkLst>
            <pc:docMk/>
            <pc:sldMk cId="1019881923" sldId="270"/>
            <ac:spMk id="32" creationId="{B1B0826F-8ED2-F6D2-E415-32F7D16A0009}"/>
          </ac:spMkLst>
        </pc:spChg>
        <pc:spChg chg="mod">
          <ac:chgData name="Rauvola Katri" userId="e011a4aa-1f79-4ddc-9ec4-0f1fb55268ad" providerId="ADAL" clId="{624718EF-C185-43DC-83C9-264C36410810}" dt="2023-06-09T07:39:16.271" v="137" actId="20577"/>
          <ac:spMkLst>
            <pc:docMk/>
            <pc:sldMk cId="1019881923" sldId="270"/>
            <ac:spMk id="34" creationId="{4B29D829-5188-105E-4000-17EC3DB4E88E}"/>
          </ac:spMkLst>
        </pc:spChg>
      </pc:sldChg>
      <pc:sldChg chg="delSp">
        <pc:chgData name="Rauvola Katri" userId="e011a4aa-1f79-4ddc-9ec4-0f1fb55268ad" providerId="ADAL" clId="{624718EF-C185-43DC-83C9-264C36410810}" dt="2023-06-08T05:52:56.288" v="122" actId="478"/>
        <pc:sldMkLst>
          <pc:docMk/>
          <pc:sldMk cId="4290219609" sldId="277"/>
        </pc:sldMkLst>
        <pc:spChg chg="del">
          <ac:chgData name="Rauvola Katri" userId="e011a4aa-1f79-4ddc-9ec4-0f1fb55268ad" providerId="ADAL" clId="{624718EF-C185-43DC-83C9-264C36410810}" dt="2023-06-08T05:52:56.288" v="122" actId="478"/>
          <ac:spMkLst>
            <pc:docMk/>
            <pc:sldMk cId="4290219609" sldId="277"/>
            <ac:spMk id="10" creationId="{1D50E12E-912B-BD83-4CE6-37A6095FBB89}"/>
          </ac:spMkLst>
        </pc:spChg>
      </pc:sldChg>
      <pc:sldChg chg="modSp mod modNotesTx">
        <pc:chgData name="Rauvola Katri" userId="e011a4aa-1f79-4ddc-9ec4-0f1fb55268ad" providerId="ADAL" clId="{624718EF-C185-43DC-83C9-264C36410810}" dt="2023-09-20T05:30:45.545" v="180" actId="20577"/>
        <pc:sldMkLst>
          <pc:docMk/>
          <pc:sldMk cId="3656354676" sldId="282"/>
        </pc:sldMkLst>
        <pc:spChg chg="mod">
          <ac:chgData name="Rauvola Katri" userId="e011a4aa-1f79-4ddc-9ec4-0f1fb55268ad" providerId="ADAL" clId="{624718EF-C185-43DC-83C9-264C36410810}" dt="2023-09-20T05:30:40.771" v="178" actId="20577"/>
          <ac:spMkLst>
            <pc:docMk/>
            <pc:sldMk cId="3656354676" sldId="282"/>
            <ac:spMk id="3" creationId="{A1A49559-A721-F796-540A-E01E160F2927}"/>
          </ac:spMkLst>
        </pc:spChg>
        <pc:spChg chg="mod">
          <ac:chgData name="Rauvola Katri" userId="e011a4aa-1f79-4ddc-9ec4-0f1fb55268ad" providerId="ADAL" clId="{624718EF-C185-43DC-83C9-264C36410810}" dt="2023-09-20T05:30:45.545" v="180" actId="20577"/>
          <ac:spMkLst>
            <pc:docMk/>
            <pc:sldMk cId="3656354676" sldId="282"/>
            <ac:spMk id="8" creationId="{2458A9AB-DBBB-C8A4-CDA0-15F80932E437}"/>
          </ac:spMkLst>
        </pc:spChg>
        <pc:spChg chg="mod">
          <ac:chgData name="Rauvola Katri" userId="e011a4aa-1f79-4ddc-9ec4-0f1fb55268ad" providerId="ADAL" clId="{624718EF-C185-43DC-83C9-264C36410810}" dt="2023-06-09T08:03:02.258" v="143" actId="20577"/>
          <ac:spMkLst>
            <pc:docMk/>
            <pc:sldMk cId="3656354676" sldId="282"/>
            <ac:spMk id="10" creationId="{95155B7D-FA5B-DBFD-0496-02BDAEC84F19}"/>
          </ac:spMkLst>
        </pc:spChg>
      </pc:sldChg>
      <pc:sldChg chg="modSp mod">
        <pc:chgData name="Rauvola Katri" userId="e011a4aa-1f79-4ddc-9ec4-0f1fb55268ad" providerId="ADAL" clId="{624718EF-C185-43DC-83C9-264C36410810}" dt="2023-09-20T05:37:31.434" v="194" actId="20577"/>
        <pc:sldMkLst>
          <pc:docMk/>
          <pc:sldMk cId="3446753200" sldId="283"/>
        </pc:sldMkLst>
        <pc:spChg chg="mod">
          <ac:chgData name="Rauvola Katri" userId="e011a4aa-1f79-4ddc-9ec4-0f1fb55268ad" providerId="ADAL" clId="{624718EF-C185-43DC-83C9-264C36410810}" dt="2023-09-20T05:37:31.434" v="194" actId="20577"/>
          <ac:spMkLst>
            <pc:docMk/>
            <pc:sldMk cId="3446753200" sldId="283"/>
            <ac:spMk id="3" creationId="{1DDAE8A4-635E-5DC2-9114-87CBF0225BD9}"/>
          </ac:spMkLst>
        </pc:spChg>
      </pc:sldChg>
      <pc:sldChg chg="addSp delSp modSp mod modNotesTx">
        <pc:chgData name="Rauvola Katri" userId="e011a4aa-1f79-4ddc-9ec4-0f1fb55268ad" providerId="ADAL" clId="{624718EF-C185-43DC-83C9-264C36410810}" dt="2023-11-10T07:11:06.120" v="520" actId="962"/>
        <pc:sldMkLst>
          <pc:docMk/>
          <pc:sldMk cId="2028470865" sldId="284"/>
        </pc:sldMkLst>
        <pc:spChg chg="mod">
          <ac:chgData name="Rauvola Katri" userId="e011a4aa-1f79-4ddc-9ec4-0f1fb55268ad" providerId="ADAL" clId="{624718EF-C185-43DC-83C9-264C36410810}" dt="2023-06-08T05:02:13.419" v="17" actId="20577"/>
          <ac:spMkLst>
            <pc:docMk/>
            <pc:sldMk cId="2028470865" sldId="284"/>
            <ac:spMk id="3" creationId="{7281165B-00C2-5BA5-EDE8-085165D44636}"/>
          </ac:spMkLst>
        </pc:spChg>
        <pc:spChg chg="mod">
          <ac:chgData name="Rauvola Katri" userId="e011a4aa-1f79-4ddc-9ec4-0f1fb55268ad" providerId="ADAL" clId="{624718EF-C185-43DC-83C9-264C36410810}" dt="2023-11-10T07:11:06.120" v="520" actId="962"/>
          <ac:spMkLst>
            <pc:docMk/>
            <pc:sldMk cId="2028470865" sldId="284"/>
            <ac:spMk id="6" creationId="{B01BB3FA-CC33-425C-8323-03EC0EED5502}"/>
          </ac:spMkLst>
        </pc:spChg>
        <pc:picChg chg="add del mod">
          <ac:chgData name="Rauvola Katri" userId="e011a4aa-1f79-4ddc-9ec4-0f1fb55268ad" providerId="ADAL" clId="{624718EF-C185-43DC-83C9-264C36410810}" dt="2023-11-10T07:08:27.926" v="425" actId="478"/>
          <ac:picMkLst>
            <pc:docMk/>
            <pc:sldMk cId="2028470865" sldId="284"/>
            <ac:picMk id="11" creationId="{671130E8-2A2E-E0CF-589F-4E2D69D15F71}"/>
          </ac:picMkLst>
        </pc:picChg>
      </pc:sldChg>
      <pc:sldChg chg="modSp mod modNotesTx">
        <pc:chgData name="Rauvola Katri" userId="e011a4aa-1f79-4ddc-9ec4-0f1fb55268ad" providerId="ADAL" clId="{624718EF-C185-43DC-83C9-264C36410810}" dt="2023-09-20T05:36:34.906" v="190" actId="20577"/>
        <pc:sldMkLst>
          <pc:docMk/>
          <pc:sldMk cId="2570162629" sldId="286"/>
        </pc:sldMkLst>
        <pc:spChg chg="mod">
          <ac:chgData name="Rauvola Katri" userId="e011a4aa-1f79-4ddc-9ec4-0f1fb55268ad" providerId="ADAL" clId="{624718EF-C185-43DC-83C9-264C36410810}" dt="2023-09-20T05:35:22.427" v="188" actId="20577"/>
          <ac:spMkLst>
            <pc:docMk/>
            <pc:sldMk cId="2570162629" sldId="286"/>
            <ac:spMk id="36" creationId="{2FD03376-1D05-1529-05CC-D1F9EC210F5F}"/>
          </ac:spMkLst>
        </pc:spChg>
      </pc:sldChg>
      <pc:sldChg chg="delSp modSp mod modNotesTx">
        <pc:chgData name="Rauvola Katri" userId="e011a4aa-1f79-4ddc-9ec4-0f1fb55268ad" providerId="ADAL" clId="{624718EF-C185-43DC-83C9-264C36410810}" dt="2023-09-20T08:56:51.221" v="395" actId="113"/>
        <pc:sldMkLst>
          <pc:docMk/>
          <pc:sldMk cId="1645949024" sldId="292"/>
        </pc:sldMkLst>
        <pc:spChg chg="mod">
          <ac:chgData name="Rauvola Katri" userId="e011a4aa-1f79-4ddc-9ec4-0f1fb55268ad" providerId="ADAL" clId="{624718EF-C185-43DC-83C9-264C36410810}" dt="2023-09-20T08:55:58.903" v="388"/>
          <ac:spMkLst>
            <pc:docMk/>
            <pc:sldMk cId="1645949024" sldId="292"/>
            <ac:spMk id="8" creationId="{7D1307A8-FDE5-0DD6-29ED-D839788FC545}"/>
          </ac:spMkLst>
        </pc:spChg>
        <pc:spChg chg="del mod">
          <ac:chgData name="Rauvola Katri" userId="e011a4aa-1f79-4ddc-9ec4-0f1fb55268ad" providerId="ADAL" clId="{624718EF-C185-43DC-83C9-264C36410810}" dt="2023-09-20T08:56:10.346" v="392" actId="478"/>
          <ac:spMkLst>
            <pc:docMk/>
            <pc:sldMk cId="1645949024" sldId="292"/>
            <ac:spMk id="9" creationId="{B2F683C4-E7B9-FF52-35A2-A4433F4C5264}"/>
          </ac:spMkLst>
        </pc:spChg>
        <pc:spChg chg="mod">
          <ac:chgData name="Rauvola Katri" userId="e011a4aa-1f79-4ddc-9ec4-0f1fb55268ad" providerId="ADAL" clId="{624718EF-C185-43DC-83C9-264C36410810}" dt="2023-09-20T05:50:28.473" v="212" actId="20577"/>
          <ac:spMkLst>
            <pc:docMk/>
            <pc:sldMk cId="1645949024" sldId="292"/>
            <ac:spMk id="11" creationId="{F7DE6152-69E8-69CC-2A0F-09900634A8F4}"/>
          </ac:spMkLst>
        </pc:spChg>
        <pc:spChg chg="mod">
          <ac:chgData name="Rauvola Katri" userId="e011a4aa-1f79-4ddc-9ec4-0f1fb55268ad" providerId="ADAL" clId="{624718EF-C185-43DC-83C9-264C36410810}" dt="2023-09-20T08:56:16.252" v="393" actId="1076"/>
          <ac:spMkLst>
            <pc:docMk/>
            <pc:sldMk cId="1645949024" sldId="292"/>
            <ac:spMk id="12" creationId="{44C3B9AF-411A-2947-49DC-E27A0FD4FF9D}"/>
          </ac:spMkLst>
        </pc:spChg>
        <pc:spChg chg="mod">
          <ac:chgData name="Rauvola Katri" userId="e011a4aa-1f79-4ddc-9ec4-0f1fb55268ad" providerId="ADAL" clId="{624718EF-C185-43DC-83C9-264C36410810}" dt="2023-09-20T08:56:16.252" v="393" actId="1076"/>
          <ac:spMkLst>
            <pc:docMk/>
            <pc:sldMk cId="1645949024" sldId="292"/>
            <ac:spMk id="13" creationId="{F6068FBC-86F7-3C19-577D-CDC39E36CC5C}"/>
          </ac:spMkLst>
        </pc:spChg>
      </pc:sldChg>
      <pc:sldChg chg="modSp mod">
        <pc:chgData name="Rauvola Katri" userId="e011a4aa-1f79-4ddc-9ec4-0f1fb55268ad" providerId="ADAL" clId="{624718EF-C185-43DC-83C9-264C36410810}" dt="2023-09-20T05:16:44.205" v="169" actId="20577"/>
        <pc:sldMkLst>
          <pc:docMk/>
          <pc:sldMk cId="3539139854" sldId="293"/>
        </pc:sldMkLst>
        <pc:spChg chg="mod">
          <ac:chgData name="Rauvola Katri" userId="e011a4aa-1f79-4ddc-9ec4-0f1fb55268ad" providerId="ADAL" clId="{624718EF-C185-43DC-83C9-264C36410810}" dt="2023-09-20T05:16:44.205" v="169" actId="20577"/>
          <ac:spMkLst>
            <pc:docMk/>
            <pc:sldMk cId="3539139854" sldId="293"/>
            <ac:spMk id="3" creationId="{C21F9661-5839-26A4-84F9-B7861EE7675D}"/>
          </ac:spMkLst>
        </pc:spChg>
      </pc:sldChg>
      <pc:sldChg chg="addSp delSp modSp mod setBg">
        <pc:chgData name="Rauvola Katri" userId="e011a4aa-1f79-4ddc-9ec4-0f1fb55268ad" providerId="ADAL" clId="{624718EF-C185-43DC-83C9-264C36410810}" dt="2023-09-20T09:02:53.387" v="399" actId="962"/>
        <pc:sldMkLst>
          <pc:docMk/>
          <pc:sldMk cId="502033370" sldId="294"/>
        </pc:sldMkLst>
        <pc:picChg chg="add mod">
          <ac:chgData name="Rauvola Katri" userId="e011a4aa-1f79-4ddc-9ec4-0f1fb55268ad" providerId="ADAL" clId="{624718EF-C185-43DC-83C9-264C36410810}" dt="2023-09-20T09:02:53.387" v="399" actId="962"/>
          <ac:picMkLst>
            <pc:docMk/>
            <pc:sldMk cId="502033370" sldId="294"/>
            <ac:picMk id="2" creationId="{FFBA12D0-60CB-A676-B728-BDC1F6CF9DCB}"/>
          </ac:picMkLst>
        </pc:picChg>
        <pc:picChg chg="del">
          <ac:chgData name="Rauvola Katri" userId="e011a4aa-1f79-4ddc-9ec4-0f1fb55268ad" providerId="ADAL" clId="{624718EF-C185-43DC-83C9-264C36410810}" dt="2023-09-20T04:58:48.051" v="153" actId="478"/>
          <ac:picMkLst>
            <pc:docMk/>
            <pc:sldMk cId="502033370" sldId="294"/>
            <ac:picMk id="18" creationId="{379D72D4-09D6-2695-E4FB-316B040F4924}"/>
          </ac:picMkLst>
        </pc:picChg>
        <pc:picChg chg="mod">
          <ac:chgData name="Rauvola Katri" userId="e011a4aa-1f79-4ddc-9ec4-0f1fb55268ad" providerId="ADAL" clId="{624718EF-C185-43DC-83C9-264C36410810}" dt="2023-09-20T04:58:56.968" v="157" actId="1038"/>
          <ac:picMkLst>
            <pc:docMk/>
            <pc:sldMk cId="502033370" sldId="294"/>
            <ac:picMk id="19" creationId="{7E6D361A-2406-1AE3-22B9-809306559B45}"/>
          </ac:picMkLst>
        </pc:picChg>
      </pc:sldChg>
      <pc:sldChg chg="modSp mod">
        <pc:chgData name="Rauvola Katri" userId="e011a4aa-1f79-4ddc-9ec4-0f1fb55268ad" providerId="ADAL" clId="{624718EF-C185-43DC-83C9-264C36410810}" dt="2023-09-20T05:05:54.390" v="161" actId="207"/>
        <pc:sldMkLst>
          <pc:docMk/>
          <pc:sldMk cId="4252602574" sldId="300"/>
        </pc:sldMkLst>
        <pc:spChg chg="mod">
          <ac:chgData name="Rauvola Katri" userId="e011a4aa-1f79-4ddc-9ec4-0f1fb55268ad" providerId="ADAL" clId="{624718EF-C185-43DC-83C9-264C36410810}" dt="2023-09-20T05:05:54.390" v="161" actId="207"/>
          <ac:spMkLst>
            <pc:docMk/>
            <pc:sldMk cId="4252602574" sldId="300"/>
            <ac:spMk id="8" creationId="{6894D1D2-47EE-34BA-A0BF-56878B0C95AC}"/>
          </ac:spMkLst>
        </pc:spChg>
      </pc:sldChg>
      <pc:sldChg chg="modSp mod modNotesTx">
        <pc:chgData name="Rauvola Katri" userId="e011a4aa-1f79-4ddc-9ec4-0f1fb55268ad" providerId="ADAL" clId="{624718EF-C185-43DC-83C9-264C36410810}" dt="2023-09-20T06:41:51.629" v="305" actId="20577"/>
        <pc:sldMkLst>
          <pc:docMk/>
          <pc:sldMk cId="1995170266" sldId="307"/>
        </pc:sldMkLst>
        <pc:spChg chg="mod">
          <ac:chgData name="Rauvola Katri" userId="e011a4aa-1f79-4ddc-9ec4-0f1fb55268ad" providerId="ADAL" clId="{624718EF-C185-43DC-83C9-264C36410810}" dt="2023-09-20T06:41:51.629" v="305" actId="20577"/>
          <ac:spMkLst>
            <pc:docMk/>
            <pc:sldMk cId="1995170266" sldId="307"/>
            <ac:spMk id="3" creationId="{81000B62-F887-1A1B-3509-268DB811891C}"/>
          </ac:spMkLst>
        </pc:spChg>
      </pc:sldChg>
    </pc:docChg>
  </pc:docChgLst>
  <pc:docChgLst>
    <pc:chgData name="Nyholm Jonna" userId="S::jonna.nyholm@tampere.fi::3df59107-d353-4c6f-ba99-7599d1654e04" providerId="AD" clId="Web-{8DB19BFE-FC37-82D1-614D-C4EBFCE970B9}"/>
    <pc:docChg chg="modSld">
      <pc:chgData name="Nyholm Jonna" userId="S::jonna.nyholm@tampere.fi::3df59107-d353-4c6f-ba99-7599d1654e04" providerId="AD" clId="Web-{8DB19BFE-FC37-82D1-614D-C4EBFCE970B9}" dt="2023-05-26T11:39:53.491" v="32" actId="20577"/>
      <pc:docMkLst>
        <pc:docMk/>
      </pc:docMkLst>
      <pc:sldChg chg="modSp">
        <pc:chgData name="Nyholm Jonna" userId="S::jonna.nyholm@tampere.fi::3df59107-d353-4c6f-ba99-7599d1654e04" providerId="AD" clId="Web-{8DB19BFE-FC37-82D1-614D-C4EBFCE970B9}" dt="2023-05-26T11:24:35.661" v="30" actId="20577"/>
        <pc:sldMkLst>
          <pc:docMk/>
          <pc:sldMk cId="1019881923" sldId="270"/>
        </pc:sldMkLst>
        <pc:spChg chg="mod">
          <ac:chgData name="Nyholm Jonna" userId="S::jonna.nyholm@tampere.fi::3df59107-d353-4c6f-ba99-7599d1654e04" providerId="AD" clId="Web-{8DB19BFE-FC37-82D1-614D-C4EBFCE970B9}" dt="2023-05-26T05:48:59.074" v="8" actId="20577"/>
          <ac:spMkLst>
            <pc:docMk/>
            <pc:sldMk cId="1019881923" sldId="270"/>
            <ac:spMk id="10" creationId="{580DB2A2-4ABE-87CF-5BAE-A6EE5B6A2AFC}"/>
          </ac:spMkLst>
        </pc:spChg>
        <pc:spChg chg="mod">
          <ac:chgData name="Nyholm Jonna" userId="S::jonna.nyholm@tampere.fi::3df59107-d353-4c6f-ba99-7599d1654e04" providerId="AD" clId="Web-{8DB19BFE-FC37-82D1-614D-C4EBFCE970B9}" dt="2023-05-26T11:18:55.242" v="22" actId="20577"/>
          <ac:spMkLst>
            <pc:docMk/>
            <pc:sldMk cId="1019881923" sldId="270"/>
            <ac:spMk id="23" creationId="{C569A887-112E-2564-28F9-228CE678B19C}"/>
          </ac:spMkLst>
        </pc:spChg>
        <pc:spChg chg="mod">
          <ac:chgData name="Nyholm Jonna" userId="S::jonna.nyholm@tampere.fi::3df59107-d353-4c6f-ba99-7599d1654e04" providerId="AD" clId="Web-{8DB19BFE-FC37-82D1-614D-C4EBFCE970B9}" dt="2023-05-26T11:19:49.276" v="24" actId="20577"/>
          <ac:spMkLst>
            <pc:docMk/>
            <pc:sldMk cId="1019881923" sldId="270"/>
            <ac:spMk id="26" creationId="{43941F11-17D8-0589-A35D-0F03382DEFE0}"/>
          </ac:spMkLst>
        </pc:spChg>
        <pc:spChg chg="mod">
          <ac:chgData name="Nyholm Jonna" userId="S::jonna.nyholm@tampere.fi::3df59107-d353-4c6f-ba99-7599d1654e04" providerId="AD" clId="Web-{8DB19BFE-FC37-82D1-614D-C4EBFCE970B9}" dt="2023-05-26T11:24:35.661" v="30" actId="20577"/>
          <ac:spMkLst>
            <pc:docMk/>
            <pc:sldMk cId="1019881923" sldId="270"/>
            <ac:spMk id="29" creationId="{9135814E-BE81-FC87-C88C-5F1D7728BD35}"/>
          </ac:spMkLst>
        </pc:spChg>
        <pc:spChg chg="mod">
          <ac:chgData name="Nyholm Jonna" userId="S::jonna.nyholm@tampere.fi::3df59107-d353-4c6f-ba99-7599d1654e04" providerId="AD" clId="Web-{8DB19BFE-FC37-82D1-614D-C4EBFCE970B9}" dt="2023-05-26T11:20:32.840" v="25" actId="20577"/>
          <ac:spMkLst>
            <pc:docMk/>
            <pc:sldMk cId="1019881923" sldId="270"/>
            <ac:spMk id="32" creationId="{B1B0826F-8ED2-F6D2-E415-32F7D16A0009}"/>
          </ac:spMkLst>
        </pc:spChg>
      </pc:sldChg>
      <pc:sldChg chg="modSp">
        <pc:chgData name="Nyholm Jonna" userId="S::jonna.nyholm@tampere.fi::3df59107-d353-4c6f-ba99-7599d1654e04" providerId="AD" clId="Web-{8DB19BFE-FC37-82D1-614D-C4EBFCE970B9}" dt="2023-05-26T05:57:59.250" v="12" actId="20577"/>
        <pc:sldMkLst>
          <pc:docMk/>
          <pc:sldMk cId="2127621635" sldId="278"/>
        </pc:sldMkLst>
        <pc:spChg chg="mod">
          <ac:chgData name="Nyholm Jonna" userId="S::jonna.nyholm@tampere.fi::3df59107-d353-4c6f-ba99-7599d1654e04" providerId="AD" clId="Web-{8DB19BFE-FC37-82D1-614D-C4EBFCE970B9}" dt="2023-05-26T05:57:59.250" v="12" actId="20577"/>
          <ac:spMkLst>
            <pc:docMk/>
            <pc:sldMk cId="2127621635" sldId="278"/>
            <ac:spMk id="7" creationId="{6AD38B0D-01F8-2B79-706B-F3388153CE32}"/>
          </ac:spMkLst>
        </pc:spChg>
      </pc:sldChg>
      <pc:sldChg chg="modSp">
        <pc:chgData name="Nyholm Jonna" userId="S::jonna.nyholm@tampere.fi::3df59107-d353-4c6f-ba99-7599d1654e04" providerId="AD" clId="Web-{8DB19BFE-FC37-82D1-614D-C4EBFCE970B9}" dt="2023-05-26T06:02:52.572" v="14" actId="20577"/>
        <pc:sldMkLst>
          <pc:docMk/>
          <pc:sldMk cId="1962757425" sldId="279"/>
        </pc:sldMkLst>
        <pc:spChg chg="mod">
          <ac:chgData name="Nyholm Jonna" userId="S::jonna.nyholm@tampere.fi::3df59107-d353-4c6f-ba99-7599d1654e04" providerId="AD" clId="Web-{8DB19BFE-FC37-82D1-614D-C4EBFCE970B9}" dt="2023-05-26T06:02:52.572" v="14" actId="20577"/>
          <ac:spMkLst>
            <pc:docMk/>
            <pc:sldMk cId="1962757425" sldId="279"/>
            <ac:spMk id="21" creationId="{0A550EDC-EBE9-90E6-8C79-912C3A45AE5A}"/>
          </ac:spMkLst>
        </pc:spChg>
      </pc:sldChg>
      <pc:sldChg chg="modSp">
        <pc:chgData name="Nyholm Jonna" userId="S::jonna.nyholm@tampere.fi::3df59107-d353-4c6f-ba99-7599d1654e04" providerId="AD" clId="Web-{8DB19BFE-FC37-82D1-614D-C4EBFCE970B9}" dt="2023-05-26T06:06:03.314" v="20" actId="20577"/>
        <pc:sldMkLst>
          <pc:docMk/>
          <pc:sldMk cId="3656354676" sldId="282"/>
        </pc:sldMkLst>
        <pc:spChg chg="mod">
          <ac:chgData name="Nyholm Jonna" userId="S::jonna.nyholm@tampere.fi::3df59107-d353-4c6f-ba99-7599d1654e04" providerId="AD" clId="Web-{8DB19BFE-FC37-82D1-614D-C4EBFCE970B9}" dt="2023-05-26T06:05:52.579" v="17" actId="20577"/>
          <ac:spMkLst>
            <pc:docMk/>
            <pc:sldMk cId="3656354676" sldId="282"/>
            <ac:spMk id="3" creationId="{A1A49559-A721-F796-540A-E01E160F2927}"/>
          </ac:spMkLst>
        </pc:spChg>
        <pc:spChg chg="mod">
          <ac:chgData name="Nyholm Jonna" userId="S::jonna.nyholm@tampere.fi::3df59107-d353-4c6f-ba99-7599d1654e04" providerId="AD" clId="Web-{8DB19BFE-FC37-82D1-614D-C4EBFCE970B9}" dt="2023-05-26T06:06:03.314" v="20" actId="20577"/>
          <ac:spMkLst>
            <pc:docMk/>
            <pc:sldMk cId="3656354676" sldId="282"/>
            <ac:spMk id="8" creationId="{2458A9AB-DBBB-C8A4-CDA0-15F80932E437}"/>
          </ac:spMkLst>
        </pc:spChg>
      </pc:sldChg>
      <pc:sldChg chg="modSp">
        <pc:chgData name="Nyholm Jonna" userId="S::jonna.nyholm@tampere.fi::3df59107-d353-4c6f-ba99-7599d1654e04" providerId="AD" clId="Web-{8DB19BFE-FC37-82D1-614D-C4EBFCE970B9}" dt="2023-05-26T11:39:53.491" v="32" actId="20577"/>
        <pc:sldMkLst>
          <pc:docMk/>
          <pc:sldMk cId="4154923570" sldId="310"/>
        </pc:sldMkLst>
        <pc:spChg chg="mod">
          <ac:chgData name="Nyholm Jonna" userId="S::jonna.nyholm@tampere.fi::3df59107-d353-4c6f-ba99-7599d1654e04" providerId="AD" clId="Web-{8DB19BFE-FC37-82D1-614D-C4EBFCE970B9}" dt="2023-05-26T11:39:53.491" v="32" actId="20577"/>
          <ac:spMkLst>
            <pc:docMk/>
            <pc:sldMk cId="4154923570" sldId="310"/>
            <ac:spMk id="10" creationId="{A48D428D-8D87-A9D3-761B-82C80BD8DDE0}"/>
          </ac:spMkLst>
        </pc:spChg>
      </pc:sldChg>
    </pc:docChg>
  </pc:docChgLst>
  <pc:docChgLst>
    <pc:chgData name="Nyholm Jonna" userId="S::jonna.nyholm@tampere.fi::3df59107-d353-4c6f-ba99-7599d1654e04" providerId="AD" clId="Web-{0F8665A1-DB96-6C07-3D2F-F8CBCBE0F403}"/>
    <pc:docChg chg="modSld">
      <pc:chgData name="Nyholm Jonna" userId="S::jonna.nyholm@tampere.fi::3df59107-d353-4c6f-ba99-7599d1654e04" providerId="AD" clId="Web-{0F8665A1-DB96-6C07-3D2F-F8CBCBE0F403}" dt="2023-05-15T10:20:16.661" v="33" actId="20577"/>
      <pc:docMkLst>
        <pc:docMk/>
      </pc:docMkLst>
      <pc:sldChg chg="modSp">
        <pc:chgData name="Nyholm Jonna" userId="S::jonna.nyholm@tampere.fi::3df59107-d353-4c6f-ba99-7599d1654e04" providerId="AD" clId="Web-{0F8665A1-DB96-6C07-3D2F-F8CBCBE0F403}" dt="2023-05-15T10:18:48.642" v="17" actId="1076"/>
        <pc:sldMkLst>
          <pc:docMk/>
          <pc:sldMk cId="3559578489" sldId="267"/>
        </pc:sldMkLst>
        <pc:spChg chg="mod">
          <ac:chgData name="Nyholm Jonna" userId="S::jonna.nyholm@tampere.fi::3df59107-d353-4c6f-ba99-7599d1654e04" providerId="AD" clId="Web-{0F8665A1-DB96-6C07-3D2F-F8CBCBE0F403}" dt="2023-05-15T10:18:31.735" v="13" actId="20577"/>
          <ac:spMkLst>
            <pc:docMk/>
            <pc:sldMk cId="3559578489" sldId="267"/>
            <ac:spMk id="3" creationId="{BC135C03-1E39-0700-EBD9-6907D9D19564}"/>
          </ac:spMkLst>
        </pc:spChg>
        <pc:picChg chg="mod">
          <ac:chgData name="Nyholm Jonna" userId="S::jonna.nyholm@tampere.fi::3df59107-d353-4c6f-ba99-7599d1654e04" providerId="AD" clId="Web-{0F8665A1-DB96-6C07-3D2F-F8CBCBE0F403}" dt="2023-05-15T10:18:38.266" v="15" actId="1076"/>
          <ac:picMkLst>
            <pc:docMk/>
            <pc:sldMk cId="3559578489" sldId="267"/>
            <ac:picMk id="10" creationId="{8D40696D-2FCE-A7F9-002E-FA8DA2F69854}"/>
          </ac:picMkLst>
        </pc:picChg>
        <pc:picChg chg="mod">
          <ac:chgData name="Nyholm Jonna" userId="S::jonna.nyholm@tampere.fi::3df59107-d353-4c6f-ba99-7599d1654e04" providerId="AD" clId="Web-{0F8665A1-DB96-6C07-3D2F-F8CBCBE0F403}" dt="2023-05-15T10:18:48.642" v="17" actId="1076"/>
          <ac:picMkLst>
            <pc:docMk/>
            <pc:sldMk cId="3559578489" sldId="267"/>
            <ac:picMk id="11" creationId="{8A7E911F-3DC0-0E8A-3D56-B1B9A87D6F25}"/>
          </ac:picMkLst>
        </pc:picChg>
        <pc:picChg chg="mod">
          <ac:chgData name="Nyholm Jonna" userId="S::jonna.nyholm@tampere.fi::3df59107-d353-4c6f-ba99-7599d1654e04" providerId="AD" clId="Web-{0F8665A1-DB96-6C07-3D2F-F8CBCBE0F403}" dt="2023-05-15T10:18:35.001" v="14" actId="1076"/>
          <ac:picMkLst>
            <pc:docMk/>
            <pc:sldMk cId="3559578489" sldId="267"/>
            <ac:picMk id="12" creationId="{AD44D93E-921B-8BE6-4CED-4C017A222B9A}"/>
          </ac:picMkLst>
        </pc:picChg>
      </pc:sldChg>
      <pc:sldChg chg="modSp">
        <pc:chgData name="Nyholm Jonna" userId="S::jonna.nyholm@tampere.fi::3df59107-d353-4c6f-ba99-7599d1654e04" providerId="AD" clId="Web-{0F8665A1-DB96-6C07-3D2F-F8CBCBE0F403}" dt="2023-05-15T10:20:16.661" v="33" actId="20577"/>
        <pc:sldMkLst>
          <pc:docMk/>
          <pc:sldMk cId="1019881923" sldId="270"/>
        </pc:sldMkLst>
        <pc:spChg chg="mod">
          <ac:chgData name="Nyholm Jonna" userId="S::jonna.nyholm@tampere.fi::3df59107-d353-4c6f-ba99-7599d1654e04" providerId="AD" clId="Web-{0F8665A1-DB96-6C07-3D2F-F8CBCBE0F403}" dt="2023-05-15T10:19:23.127" v="21" actId="20577"/>
          <ac:spMkLst>
            <pc:docMk/>
            <pc:sldMk cId="1019881923" sldId="270"/>
            <ac:spMk id="10" creationId="{580DB2A2-4ABE-87CF-5BAE-A6EE5B6A2AFC}"/>
          </ac:spMkLst>
        </pc:spChg>
        <pc:spChg chg="mod">
          <ac:chgData name="Nyholm Jonna" userId="S::jonna.nyholm@tampere.fi::3df59107-d353-4c6f-ba99-7599d1654e04" providerId="AD" clId="Web-{0F8665A1-DB96-6C07-3D2F-F8CBCBE0F403}" dt="2023-05-15T10:19:46.238" v="25" actId="20577"/>
          <ac:spMkLst>
            <pc:docMk/>
            <pc:sldMk cId="1019881923" sldId="270"/>
            <ac:spMk id="23" creationId="{C569A887-112E-2564-28F9-228CE678B19C}"/>
          </ac:spMkLst>
        </pc:spChg>
        <pc:spChg chg="mod">
          <ac:chgData name="Nyholm Jonna" userId="S::jonna.nyholm@tampere.fi::3df59107-d353-4c6f-ba99-7599d1654e04" providerId="AD" clId="Web-{0F8665A1-DB96-6C07-3D2F-F8CBCBE0F403}" dt="2023-05-15T10:20:16.661" v="33" actId="20577"/>
          <ac:spMkLst>
            <pc:docMk/>
            <pc:sldMk cId="1019881923" sldId="270"/>
            <ac:spMk id="26" creationId="{43941F11-17D8-0589-A35D-0F03382DEFE0}"/>
          </ac:spMkLst>
        </pc:spChg>
      </pc:sldChg>
    </pc:docChg>
  </pc:docChgLst>
  <pc:docChgLst>
    <pc:chgData name="Pasi Nyman" userId="03a6e6b7-998e-4a60-9bda-72ea2cd44e27" providerId="ADAL" clId="{60DE545E-B8F2-48B4-A7D1-DE884D47C57D}"/>
    <pc:docChg chg="undo custSel modSld">
      <pc:chgData name="Pasi Nyman" userId="03a6e6b7-998e-4a60-9bda-72ea2cd44e27" providerId="ADAL" clId="{60DE545E-B8F2-48B4-A7D1-DE884D47C57D}" dt="2022-06-15T09:52:41.196" v="87" actId="12"/>
      <pc:docMkLst>
        <pc:docMk/>
      </pc:docMkLst>
      <pc:sldChg chg="modNotesTx">
        <pc:chgData name="Pasi Nyman" userId="03a6e6b7-998e-4a60-9bda-72ea2cd44e27" providerId="ADAL" clId="{60DE545E-B8F2-48B4-A7D1-DE884D47C57D}" dt="2022-06-15T09:14:10.930" v="0"/>
        <pc:sldMkLst>
          <pc:docMk/>
          <pc:sldMk cId="2526808711" sldId="266"/>
        </pc:sldMkLst>
      </pc:sldChg>
      <pc:sldChg chg="modNotesTx">
        <pc:chgData name="Pasi Nyman" userId="03a6e6b7-998e-4a60-9bda-72ea2cd44e27" providerId="ADAL" clId="{60DE545E-B8F2-48B4-A7D1-DE884D47C57D}" dt="2022-06-15T09:14:19.345" v="1"/>
        <pc:sldMkLst>
          <pc:docMk/>
          <pc:sldMk cId="3559578489" sldId="267"/>
        </pc:sldMkLst>
      </pc:sldChg>
      <pc:sldChg chg="modNotesTx">
        <pc:chgData name="Pasi Nyman" userId="03a6e6b7-998e-4a60-9bda-72ea2cd44e27" providerId="ADAL" clId="{60DE545E-B8F2-48B4-A7D1-DE884D47C57D}" dt="2022-06-15T09:14:41.059" v="2"/>
        <pc:sldMkLst>
          <pc:docMk/>
          <pc:sldMk cId="1019881923" sldId="270"/>
        </pc:sldMkLst>
      </pc:sldChg>
      <pc:sldChg chg="modNotesTx">
        <pc:chgData name="Pasi Nyman" userId="03a6e6b7-998e-4a60-9bda-72ea2cd44e27" providerId="ADAL" clId="{60DE545E-B8F2-48B4-A7D1-DE884D47C57D}" dt="2022-06-15T09:14:53.923" v="3"/>
        <pc:sldMkLst>
          <pc:docMk/>
          <pc:sldMk cId="3813003246" sldId="272"/>
        </pc:sldMkLst>
      </pc:sldChg>
      <pc:sldChg chg="modNotesTx">
        <pc:chgData name="Pasi Nyman" userId="03a6e6b7-998e-4a60-9bda-72ea2cd44e27" providerId="ADAL" clId="{60DE545E-B8F2-48B4-A7D1-DE884D47C57D}" dt="2022-06-15T09:15:09.697" v="4"/>
        <pc:sldMkLst>
          <pc:docMk/>
          <pc:sldMk cId="2697267300" sldId="274"/>
        </pc:sldMkLst>
      </pc:sldChg>
      <pc:sldChg chg="modNotesTx">
        <pc:chgData name="Pasi Nyman" userId="03a6e6b7-998e-4a60-9bda-72ea2cd44e27" providerId="ADAL" clId="{60DE545E-B8F2-48B4-A7D1-DE884D47C57D}" dt="2022-06-15T09:40:57.512" v="47" actId="12"/>
        <pc:sldMkLst>
          <pc:docMk/>
          <pc:sldMk cId="482802929" sldId="276"/>
        </pc:sldMkLst>
      </pc:sldChg>
      <pc:sldChg chg="modNotesTx">
        <pc:chgData name="Pasi Nyman" userId="03a6e6b7-998e-4a60-9bda-72ea2cd44e27" providerId="ADAL" clId="{60DE545E-B8F2-48B4-A7D1-DE884D47C57D}" dt="2022-06-15T09:15:29.228" v="6"/>
        <pc:sldMkLst>
          <pc:docMk/>
          <pc:sldMk cId="4290219609" sldId="277"/>
        </pc:sldMkLst>
      </pc:sldChg>
      <pc:sldChg chg="modNotesTx">
        <pc:chgData name="Pasi Nyman" userId="03a6e6b7-998e-4a60-9bda-72ea2cd44e27" providerId="ADAL" clId="{60DE545E-B8F2-48B4-A7D1-DE884D47C57D}" dt="2022-06-15T09:42:31.491" v="49" actId="12"/>
        <pc:sldMkLst>
          <pc:docMk/>
          <pc:sldMk cId="2127621635" sldId="278"/>
        </pc:sldMkLst>
      </pc:sldChg>
      <pc:sldChg chg="modNotesTx">
        <pc:chgData name="Pasi Nyman" userId="03a6e6b7-998e-4a60-9bda-72ea2cd44e27" providerId="ADAL" clId="{60DE545E-B8F2-48B4-A7D1-DE884D47C57D}" dt="2022-06-15T09:42:52.979" v="51" actId="12"/>
        <pc:sldMkLst>
          <pc:docMk/>
          <pc:sldMk cId="1962757425" sldId="279"/>
        </pc:sldMkLst>
      </pc:sldChg>
      <pc:sldChg chg="modNotesTx">
        <pc:chgData name="Pasi Nyman" userId="03a6e6b7-998e-4a60-9bda-72ea2cd44e27" providerId="ADAL" clId="{60DE545E-B8F2-48B4-A7D1-DE884D47C57D}" dt="2022-06-15T09:16:06.186" v="9"/>
        <pc:sldMkLst>
          <pc:docMk/>
          <pc:sldMk cId="3656354676" sldId="282"/>
        </pc:sldMkLst>
      </pc:sldChg>
      <pc:sldChg chg="modNotesTx">
        <pc:chgData name="Pasi Nyman" userId="03a6e6b7-998e-4a60-9bda-72ea2cd44e27" providerId="ADAL" clId="{60DE545E-B8F2-48B4-A7D1-DE884D47C57D}" dt="2022-06-15T09:16:20.517" v="10"/>
        <pc:sldMkLst>
          <pc:docMk/>
          <pc:sldMk cId="3446753200" sldId="283"/>
        </pc:sldMkLst>
      </pc:sldChg>
      <pc:sldChg chg="modNotesTx">
        <pc:chgData name="Pasi Nyman" userId="03a6e6b7-998e-4a60-9bda-72ea2cd44e27" providerId="ADAL" clId="{60DE545E-B8F2-48B4-A7D1-DE884D47C57D}" dt="2022-06-15T09:16:40.706" v="11"/>
        <pc:sldMkLst>
          <pc:docMk/>
          <pc:sldMk cId="2028470865" sldId="284"/>
        </pc:sldMkLst>
      </pc:sldChg>
      <pc:sldChg chg="modNotesTx">
        <pc:chgData name="Pasi Nyman" userId="03a6e6b7-998e-4a60-9bda-72ea2cd44e27" providerId="ADAL" clId="{60DE545E-B8F2-48B4-A7D1-DE884D47C57D}" dt="2022-06-15T09:16:49.814" v="12"/>
        <pc:sldMkLst>
          <pc:docMk/>
          <pc:sldMk cId="3092215838" sldId="285"/>
        </pc:sldMkLst>
      </pc:sldChg>
      <pc:sldChg chg="modNotesTx">
        <pc:chgData name="Pasi Nyman" userId="03a6e6b7-998e-4a60-9bda-72ea2cd44e27" providerId="ADAL" clId="{60DE545E-B8F2-48B4-A7D1-DE884D47C57D}" dt="2022-06-15T09:45:23.280" v="56" actId="12"/>
        <pc:sldMkLst>
          <pc:docMk/>
          <pc:sldMk cId="2570162629" sldId="286"/>
        </pc:sldMkLst>
      </pc:sldChg>
      <pc:sldChg chg="modNotesTx">
        <pc:chgData name="Pasi Nyman" userId="03a6e6b7-998e-4a60-9bda-72ea2cd44e27" providerId="ADAL" clId="{60DE545E-B8F2-48B4-A7D1-DE884D47C57D}" dt="2022-06-15T09:17:10.521" v="14"/>
        <pc:sldMkLst>
          <pc:docMk/>
          <pc:sldMk cId="2025600248" sldId="287"/>
        </pc:sldMkLst>
      </pc:sldChg>
      <pc:sldChg chg="modNotesTx">
        <pc:chgData name="Pasi Nyman" userId="03a6e6b7-998e-4a60-9bda-72ea2cd44e27" providerId="ADAL" clId="{60DE545E-B8F2-48B4-A7D1-DE884D47C57D}" dt="2022-06-15T09:46:08.329" v="63" actId="12"/>
        <pc:sldMkLst>
          <pc:docMk/>
          <pc:sldMk cId="4198335620" sldId="288"/>
        </pc:sldMkLst>
      </pc:sldChg>
      <pc:sldChg chg="modNotesTx">
        <pc:chgData name="Pasi Nyman" userId="03a6e6b7-998e-4a60-9bda-72ea2cd44e27" providerId="ADAL" clId="{60DE545E-B8F2-48B4-A7D1-DE884D47C57D}" dt="2022-06-15T09:18:13.123" v="23" actId="6549"/>
        <pc:sldMkLst>
          <pc:docMk/>
          <pc:sldMk cId="952379886" sldId="289"/>
        </pc:sldMkLst>
      </pc:sldChg>
      <pc:sldChg chg="modNotesTx">
        <pc:chgData name="Pasi Nyman" userId="03a6e6b7-998e-4a60-9bda-72ea2cd44e27" providerId="ADAL" clId="{60DE545E-B8F2-48B4-A7D1-DE884D47C57D}" dt="2022-06-15T09:19:01.797" v="26" actId="11"/>
        <pc:sldMkLst>
          <pc:docMk/>
          <pc:sldMk cId="1312960157" sldId="290"/>
        </pc:sldMkLst>
      </pc:sldChg>
      <pc:sldChg chg="modNotesTx">
        <pc:chgData name="Pasi Nyman" userId="03a6e6b7-998e-4a60-9bda-72ea2cd44e27" providerId="ADAL" clId="{60DE545E-B8F2-48B4-A7D1-DE884D47C57D}" dt="2022-06-15T09:47:15.135" v="65" actId="12"/>
        <pc:sldMkLst>
          <pc:docMk/>
          <pc:sldMk cId="3101751483" sldId="291"/>
        </pc:sldMkLst>
      </pc:sldChg>
      <pc:sldChg chg="modNotesTx">
        <pc:chgData name="Pasi Nyman" userId="03a6e6b7-998e-4a60-9bda-72ea2cd44e27" providerId="ADAL" clId="{60DE545E-B8F2-48B4-A7D1-DE884D47C57D}" dt="2022-06-15T09:19:27.411" v="28"/>
        <pc:sldMkLst>
          <pc:docMk/>
          <pc:sldMk cId="1645949024" sldId="292"/>
        </pc:sldMkLst>
      </pc:sldChg>
      <pc:sldChg chg="modNotesTx">
        <pc:chgData name="Pasi Nyman" userId="03a6e6b7-998e-4a60-9bda-72ea2cd44e27" providerId="ADAL" clId="{60DE545E-B8F2-48B4-A7D1-DE884D47C57D}" dt="2022-06-15T09:19:46.360" v="29"/>
        <pc:sldMkLst>
          <pc:docMk/>
          <pc:sldMk cId="3539139854" sldId="293"/>
        </pc:sldMkLst>
      </pc:sldChg>
      <pc:sldChg chg="modNotesTx">
        <pc:chgData name="Pasi Nyman" userId="03a6e6b7-998e-4a60-9bda-72ea2cd44e27" providerId="ADAL" clId="{60DE545E-B8F2-48B4-A7D1-DE884D47C57D}" dt="2022-06-15T09:48:43.761" v="67" actId="12"/>
        <pc:sldMkLst>
          <pc:docMk/>
          <pc:sldMk cId="538301231" sldId="295"/>
        </pc:sldMkLst>
      </pc:sldChg>
      <pc:sldChg chg="modNotesTx">
        <pc:chgData name="Pasi Nyman" userId="03a6e6b7-998e-4a60-9bda-72ea2cd44e27" providerId="ADAL" clId="{60DE545E-B8F2-48B4-A7D1-DE884D47C57D}" dt="2022-06-15T09:20:16.035" v="31"/>
        <pc:sldMkLst>
          <pc:docMk/>
          <pc:sldMk cId="2309753476" sldId="296"/>
        </pc:sldMkLst>
      </pc:sldChg>
      <pc:sldChg chg="modNotesTx">
        <pc:chgData name="Pasi Nyman" userId="03a6e6b7-998e-4a60-9bda-72ea2cd44e27" providerId="ADAL" clId="{60DE545E-B8F2-48B4-A7D1-DE884D47C57D}" dt="2022-06-15T09:20:29.799" v="32"/>
        <pc:sldMkLst>
          <pc:docMk/>
          <pc:sldMk cId="4252602574" sldId="300"/>
        </pc:sldMkLst>
      </pc:sldChg>
      <pc:sldChg chg="modNotesTx">
        <pc:chgData name="Pasi Nyman" userId="03a6e6b7-998e-4a60-9bda-72ea2cd44e27" providerId="ADAL" clId="{60DE545E-B8F2-48B4-A7D1-DE884D47C57D}" dt="2022-06-15T09:20:46.473" v="33"/>
        <pc:sldMkLst>
          <pc:docMk/>
          <pc:sldMk cId="1120548013" sldId="301"/>
        </pc:sldMkLst>
      </pc:sldChg>
      <pc:sldChg chg="modNotesTx">
        <pc:chgData name="Pasi Nyman" userId="03a6e6b7-998e-4a60-9bda-72ea2cd44e27" providerId="ADAL" clId="{60DE545E-B8F2-48B4-A7D1-DE884D47C57D}" dt="2022-06-15T09:20:58.985" v="34"/>
        <pc:sldMkLst>
          <pc:docMk/>
          <pc:sldMk cId="2295425380" sldId="302"/>
        </pc:sldMkLst>
      </pc:sldChg>
      <pc:sldChg chg="modNotesTx">
        <pc:chgData name="Pasi Nyman" userId="03a6e6b7-998e-4a60-9bda-72ea2cd44e27" providerId="ADAL" clId="{60DE545E-B8F2-48B4-A7D1-DE884D47C57D}" dt="2022-06-15T09:21:09.081" v="35"/>
        <pc:sldMkLst>
          <pc:docMk/>
          <pc:sldMk cId="1833409719" sldId="303"/>
        </pc:sldMkLst>
      </pc:sldChg>
      <pc:sldChg chg="modNotesTx">
        <pc:chgData name="Pasi Nyman" userId="03a6e6b7-998e-4a60-9bda-72ea2cd44e27" providerId="ADAL" clId="{60DE545E-B8F2-48B4-A7D1-DE884D47C57D}" dt="2022-06-15T09:50:23.747" v="68"/>
        <pc:sldMkLst>
          <pc:docMk/>
          <pc:sldMk cId="1777055134" sldId="304"/>
        </pc:sldMkLst>
      </pc:sldChg>
      <pc:sldChg chg="modNotesTx">
        <pc:chgData name="Pasi Nyman" userId="03a6e6b7-998e-4a60-9bda-72ea2cd44e27" providerId="ADAL" clId="{60DE545E-B8F2-48B4-A7D1-DE884D47C57D}" dt="2022-06-15T09:21:57.491" v="37"/>
        <pc:sldMkLst>
          <pc:docMk/>
          <pc:sldMk cId="702469427" sldId="305"/>
        </pc:sldMkLst>
      </pc:sldChg>
      <pc:sldChg chg="modNotesTx">
        <pc:chgData name="Pasi Nyman" userId="03a6e6b7-998e-4a60-9bda-72ea2cd44e27" providerId="ADAL" clId="{60DE545E-B8F2-48B4-A7D1-DE884D47C57D}" dt="2022-06-15T09:51:15.197" v="72" actId="12"/>
        <pc:sldMkLst>
          <pc:docMk/>
          <pc:sldMk cId="2738802042" sldId="306"/>
        </pc:sldMkLst>
      </pc:sldChg>
      <pc:sldChg chg="modNotesTx">
        <pc:chgData name="Pasi Nyman" userId="03a6e6b7-998e-4a60-9bda-72ea2cd44e27" providerId="ADAL" clId="{60DE545E-B8F2-48B4-A7D1-DE884D47C57D}" dt="2022-06-15T09:51:48.009" v="85" actId="12"/>
        <pc:sldMkLst>
          <pc:docMk/>
          <pc:sldMk cId="1995170266" sldId="307"/>
        </pc:sldMkLst>
      </pc:sldChg>
      <pc:sldChg chg="modNotesTx">
        <pc:chgData name="Pasi Nyman" userId="03a6e6b7-998e-4a60-9bda-72ea2cd44e27" providerId="ADAL" clId="{60DE545E-B8F2-48B4-A7D1-DE884D47C57D}" dt="2022-06-15T09:22:42.409" v="40"/>
        <pc:sldMkLst>
          <pc:docMk/>
          <pc:sldMk cId="1076448241" sldId="308"/>
        </pc:sldMkLst>
      </pc:sldChg>
      <pc:sldChg chg="modNotesTx">
        <pc:chgData name="Pasi Nyman" userId="03a6e6b7-998e-4a60-9bda-72ea2cd44e27" providerId="ADAL" clId="{60DE545E-B8F2-48B4-A7D1-DE884D47C57D}" dt="2022-06-15T09:23:07.103" v="41"/>
        <pc:sldMkLst>
          <pc:docMk/>
          <pc:sldMk cId="4154923570" sldId="310"/>
        </pc:sldMkLst>
      </pc:sldChg>
      <pc:sldChg chg="modNotesTx">
        <pc:chgData name="Pasi Nyman" userId="03a6e6b7-998e-4a60-9bda-72ea2cd44e27" providerId="ADAL" clId="{60DE545E-B8F2-48B4-A7D1-DE884D47C57D}" dt="2022-06-15T09:52:41.196" v="87" actId="12"/>
        <pc:sldMkLst>
          <pc:docMk/>
          <pc:sldMk cId="251399015" sldId="311"/>
        </pc:sldMkLst>
      </pc:sldChg>
      <pc:sldChg chg="modNotesTx">
        <pc:chgData name="Pasi Nyman" userId="03a6e6b7-998e-4a60-9bda-72ea2cd44e27" providerId="ADAL" clId="{60DE545E-B8F2-48B4-A7D1-DE884D47C57D}" dt="2022-06-15T09:23:38.863" v="44"/>
        <pc:sldMkLst>
          <pc:docMk/>
          <pc:sldMk cId="1793293083" sldId="312"/>
        </pc:sldMkLst>
      </pc:sldChg>
      <pc:sldChg chg="modNotesTx">
        <pc:chgData name="Pasi Nyman" userId="03a6e6b7-998e-4a60-9bda-72ea2cd44e27" providerId="ADAL" clId="{60DE545E-B8F2-48B4-A7D1-DE884D47C57D}" dt="2022-06-15T09:23:18.979" v="42"/>
        <pc:sldMkLst>
          <pc:docMk/>
          <pc:sldMk cId="1053138758" sldId="313"/>
        </pc:sldMkLst>
      </pc:sldChg>
      <pc:sldChg chg="modNotesTx">
        <pc:chgData name="Pasi Nyman" userId="03a6e6b7-998e-4a60-9bda-72ea2cd44e27" providerId="ADAL" clId="{60DE545E-B8F2-48B4-A7D1-DE884D47C57D}" dt="2022-06-15T09:23:49.535" v="45"/>
        <pc:sldMkLst>
          <pc:docMk/>
          <pc:sldMk cId="1373986052" sldId="314"/>
        </pc:sldMkLst>
      </pc:sldChg>
    </pc:docChg>
  </pc:docChgLst>
  <pc:docChgLst>
    <pc:chgData name="Rauvola Katri" userId="e011a4aa-1f79-4ddc-9ec4-0f1fb55268ad" providerId="ADAL" clId="{49F1D1AD-B4B0-4B9F-9068-21D71A07CECD}"/>
    <pc:docChg chg="custSel delSld modSld">
      <pc:chgData name="Rauvola Katri" userId="e011a4aa-1f79-4ddc-9ec4-0f1fb55268ad" providerId="ADAL" clId="{49F1D1AD-B4B0-4B9F-9068-21D71A07CECD}" dt="2023-06-08T04:49:36.780" v="115" actId="20577"/>
      <pc:docMkLst>
        <pc:docMk/>
      </pc:docMkLst>
      <pc:sldChg chg="modSp mod modNotesTx">
        <pc:chgData name="Rauvola Katri" userId="e011a4aa-1f79-4ddc-9ec4-0f1fb55268ad" providerId="ADAL" clId="{49F1D1AD-B4B0-4B9F-9068-21D71A07CECD}" dt="2022-11-21T08:51:35.967" v="50" actId="20577"/>
        <pc:sldMkLst>
          <pc:docMk/>
          <pc:sldMk cId="2526808711" sldId="266"/>
        </pc:sldMkLst>
        <pc:spChg chg="mod">
          <ac:chgData name="Rauvola Katri" userId="e011a4aa-1f79-4ddc-9ec4-0f1fb55268ad" providerId="ADAL" clId="{49F1D1AD-B4B0-4B9F-9068-21D71A07CECD}" dt="2022-11-21T08:51:35.967" v="50" actId="20577"/>
          <ac:spMkLst>
            <pc:docMk/>
            <pc:sldMk cId="2526808711" sldId="266"/>
            <ac:spMk id="13" creationId="{62A6D965-E6C7-2736-7F7B-80079134056F}"/>
          </ac:spMkLst>
        </pc:spChg>
      </pc:sldChg>
      <pc:sldChg chg="modSp mod modNotesTx">
        <pc:chgData name="Rauvola Katri" userId="e011a4aa-1f79-4ddc-9ec4-0f1fb55268ad" providerId="ADAL" clId="{49F1D1AD-B4B0-4B9F-9068-21D71A07CECD}" dt="2022-11-21T10:01:22.803" v="112" actId="1035"/>
        <pc:sldMkLst>
          <pc:docMk/>
          <pc:sldMk cId="3559578489" sldId="267"/>
        </pc:sldMkLst>
        <pc:spChg chg="mod">
          <ac:chgData name="Rauvola Katri" userId="e011a4aa-1f79-4ddc-9ec4-0f1fb55268ad" providerId="ADAL" clId="{49F1D1AD-B4B0-4B9F-9068-21D71A07CECD}" dt="2022-11-21T09:02:35.120" v="74" actId="20577"/>
          <ac:spMkLst>
            <pc:docMk/>
            <pc:sldMk cId="3559578489" sldId="267"/>
            <ac:spMk id="3" creationId="{BC135C03-1E39-0700-EBD9-6907D9D19564}"/>
          </ac:spMkLst>
        </pc:spChg>
        <pc:picChg chg="mod">
          <ac:chgData name="Rauvola Katri" userId="e011a4aa-1f79-4ddc-9ec4-0f1fb55268ad" providerId="ADAL" clId="{49F1D1AD-B4B0-4B9F-9068-21D71A07CECD}" dt="2022-11-21T10:01:22.803" v="112" actId="1035"/>
          <ac:picMkLst>
            <pc:docMk/>
            <pc:sldMk cId="3559578489" sldId="267"/>
            <ac:picMk id="10" creationId="{8D40696D-2FCE-A7F9-002E-FA8DA2F69854}"/>
          </ac:picMkLst>
        </pc:picChg>
        <pc:picChg chg="mod">
          <ac:chgData name="Rauvola Katri" userId="e011a4aa-1f79-4ddc-9ec4-0f1fb55268ad" providerId="ADAL" clId="{49F1D1AD-B4B0-4B9F-9068-21D71A07CECD}" dt="2022-11-21T10:01:22.803" v="112" actId="1035"/>
          <ac:picMkLst>
            <pc:docMk/>
            <pc:sldMk cId="3559578489" sldId="267"/>
            <ac:picMk id="11" creationId="{8A7E911F-3DC0-0E8A-3D56-B1B9A87D6F25}"/>
          </ac:picMkLst>
        </pc:picChg>
        <pc:picChg chg="mod">
          <ac:chgData name="Rauvola Katri" userId="e011a4aa-1f79-4ddc-9ec4-0f1fb55268ad" providerId="ADAL" clId="{49F1D1AD-B4B0-4B9F-9068-21D71A07CECD}" dt="2022-11-21T10:01:22.803" v="112" actId="1035"/>
          <ac:picMkLst>
            <pc:docMk/>
            <pc:sldMk cId="3559578489" sldId="267"/>
            <ac:picMk id="12" creationId="{AD44D93E-921B-8BE6-4CED-4C017A222B9A}"/>
          </ac:picMkLst>
        </pc:picChg>
      </pc:sldChg>
      <pc:sldChg chg="del">
        <pc:chgData name="Rauvola Katri" userId="e011a4aa-1f79-4ddc-9ec4-0f1fb55268ad" providerId="ADAL" clId="{49F1D1AD-B4B0-4B9F-9068-21D71A07CECD}" dt="2023-05-15T05:31:37.024" v="113" actId="2696"/>
        <pc:sldMkLst>
          <pc:docMk/>
          <pc:sldMk cId="3813003246" sldId="272"/>
        </pc:sldMkLst>
      </pc:sldChg>
      <pc:sldChg chg="modSp mod">
        <pc:chgData name="Rauvola Katri" userId="e011a4aa-1f79-4ddc-9ec4-0f1fb55268ad" providerId="ADAL" clId="{49F1D1AD-B4B0-4B9F-9068-21D71A07CECD}" dt="2022-11-21T08:49:42.808" v="36" actId="27636"/>
        <pc:sldMkLst>
          <pc:docMk/>
          <pc:sldMk cId="2295425380" sldId="302"/>
        </pc:sldMkLst>
        <pc:spChg chg="mod">
          <ac:chgData name="Rauvola Katri" userId="e011a4aa-1f79-4ddc-9ec4-0f1fb55268ad" providerId="ADAL" clId="{49F1D1AD-B4B0-4B9F-9068-21D71A07CECD}" dt="2022-11-21T08:49:24.251" v="34" actId="255"/>
          <ac:spMkLst>
            <pc:docMk/>
            <pc:sldMk cId="2295425380" sldId="302"/>
            <ac:spMk id="6" creationId="{EDE0A36B-EBC9-58FE-3906-D0978C2E2129}"/>
          </ac:spMkLst>
        </pc:spChg>
        <pc:spChg chg="mod">
          <ac:chgData name="Rauvola Katri" userId="e011a4aa-1f79-4ddc-9ec4-0f1fb55268ad" providerId="ADAL" clId="{49F1D1AD-B4B0-4B9F-9068-21D71A07CECD}" dt="2022-11-21T08:49:42.808" v="36" actId="27636"/>
          <ac:spMkLst>
            <pc:docMk/>
            <pc:sldMk cId="2295425380" sldId="302"/>
            <ac:spMk id="7" creationId="{9C6CD915-E249-6F50-3735-880B9E43AE41}"/>
          </ac:spMkLst>
        </pc:spChg>
      </pc:sldChg>
      <pc:sldChg chg="modSp mod">
        <pc:chgData name="Rauvola Katri" userId="e011a4aa-1f79-4ddc-9ec4-0f1fb55268ad" providerId="ADAL" clId="{49F1D1AD-B4B0-4B9F-9068-21D71A07CECD}" dt="2023-06-08T04:49:36.780" v="115" actId="20577"/>
        <pc:sldMkLst>
          <pc:docMk/>
          <pc:sldMk cId="4154923570" sldId="310"/>
        </pc:sldMkLst>
        <pc:spChg chg="mod">
          <ac:chgData name="Rauvola Katri" userId="e011a4aa-1f79-4ddc-9ec4-0f1fb55268ad" providerId="ADAL" clId="{49F1D1AD-B4B0-4B9F-9068-21D71A07CECD}" dt="2023-06-08T04:49:36.780" v="115" actId="20577"/>
          <ac:spMkLst>
            <pc:docMk/>
            <pc:sldMk cId="4154923570" sldId="310"/>
            <ac:spMk id="10" creationId="{A48D428D-8D87-A9D3-761B-82C80BD8DDE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10.11.2023</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10.11.2023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ublic.tableau.com/profile/tampereen.kaupunki#!/vizhome/Tapahtumienvaikuttavuusarviointi2018/Etusiv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p.powerbi.com/view?r=eyJrIjoiMzY4NTEzMjQtNTAxYS00NmRlLWI4NTYtOGQ5YzJmMjdmOTZiIiwidCI6ImRkZTVkYzEyLWJkM2MtNGMwNi04NWNjLTM0MzYxZWZlOWFkNCIsImMiOjh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Formerly known as a traditional industrial town, Tampere is now Finland’s most active start-up city. The bolts of fabric have been replaced by strings of code, and heavy industries are increasingly joined by smart technology.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an attractive city for start-ups: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Good availability of a trained workforce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More cost-effective than the capital region area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Cooperation with universities creates talent and ideas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Central location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10</a:t>
            </a:fld>
            <a:endParaRPr lang="fi-FI"/>
          </a:p>
        </p:txBody>
      </p:sp>
    </p:spTree>
    <p:extLst>
      <p:ext uri="{BB962C8B-B14F-4D97-AF65-F5344CB8AC3E}">
        <p14:creationId xmlns:p14="http://schemas.microsoft.com/office/powerpoint/2010/main" val="43028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79% of people over the age of 15 have an upper secondary degree which is more than on average in Finland (74%).</a:t>
            </a:r>
            <a:r>
              <a:rPr lang="fi-FI" sz="1800" b="0" i="0" u="none" strike="noStrike" dirty="0">
                <a:solidFill>
                  <a:srgbClr val="000000"/>
                </a:solidFill>
                <a:effectLst/>
                <a:latin typeface="Calibri" panose="020F0502020204030204" pitchFamily="34" charset="0"/>
              </a:rPr>
              <a:t> (31.12.2019)</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38% of the population in Tampere have a higher education degree </a:t>
            </a:r>
            <a:r>
              <a:rPr lang="fi-FI" sz="1800" b="0" i="0" u="none" strike="noStrike" dirty="0">
                <a:solidFill>
                  <a:srgbClr val="000000"/>
                </a:solidFill>
                <a:effectLst/>
                <a:latin typeface="Calibri" panose="020F0502020204030204" pitchFamily="34" charset="0"/>
              </a:rPr>
              <a:t>(31.12.2019).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40% of people over 20 have higher education degree (</a:t>
            </a:r>
            <a:r>
              <a:rPr lang="fi-FI" sz="1800" b="0" i="0" u="none" strike="noStrike" dirty="0">
                <a:solidFill>
                  <a:srgbClr val="000000"/>
                </a:solidFill>
                <a:effectLst/>
                <a:latin typeface="Calibri" panose="020F0502020204030204" pitchFamily="34" charset="0"/>
              </a:rPr>
              <a:t>31.12.2019)</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Source</a:t>
            </a:r>
            <a:r>
              <a:rPr lang="fi-FI" sz="1800" b="0" i="0" u="none" strike="noStrike" dirty="0">
                <a:solidFill>
                  <a:srgbClr val="000000"/>
                </a:solidFill>
                <a:effectLst/>
                <a:latin typeface="Calibri" panose="020F0502020204030204" pitchFamily="34" charset="0"/>
              </a:rPr>
              <a:t>: https://pxnet2.stat.fi/PXWeb/pxweb/fi/StatFin/StatFin__kou__vkour/statfin_vkour_pxt_12bq.px/</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11</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dirty="0">
                <a:solidFill>
                  <a:srgbClr val="000000"/>
                </a:solidFill>
                <a:effectLst/>
                <a:latin typeface="Calibri" panose="020F0502020204030204" pitchFamily="34" charset="0"/>
              </a:rPr>
              <a:t>6 upper secondary schools and 1 upper secondary school for adults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GB" sz="1800" b="0" i="0" u="none" strike="noStrike" dirty="0">
                <a:solidFill>
                  <a:srgbClr val="000000"/>
                </a:solidFill>
                <a:effectLst/>
                <a:latin typeface="Calibri" panose="020F0502020204030204" pitchFamily="34" charset="0"/>
              </a:rPr>
              <a:t>Around </a:t>
            </a:r>
            <a:r>
              <a:rPr lang="fi-FI" sz="1800" b="0" i="0" u="none" strike="noStrike" dirty="0">
                <a:solidFill>
                  <a:srgbClr val="000000"/>
                </a:solidFill>
                <a:effectLst/>
                <a:latin typeface="Calibri" panose="020F0502020204030204" pitchFamily="34" charset="0"/>
              </a:rPr>
              <a:t>3,200</a:t>
            </a:r>
            <a:r>
              <a:rPr lang="en-GB" sz="1800" b="0" i="0" u="none" strike="noStrike" dirty="0">
                <a:solidFill>
                  <a:srgbClr val="000000"/>
                </a:solidFill>
                <a:effectLst/>
                <a:latin typeface="Calibri" panose="020F0502020204030204" pitchFamily="34" charset="0"/>
              </a:rPr>
              <a:t> students in general upper secondary education and 500 students in upper secondary school for adults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Arial" panose="020B0604020202020204" pitchFamily="34" charset="0"/>
            </a:endParaRPr>
          </a:p>
          <a:p>
            <a:pPr algn="l" rtl="0" fontAlgn="base"/>
            <a:r>
              <a:rPr lang="en-GB" sz="1800" b="1" i="0" u="none" strike="noStrike" dirty="0" err="1">
                <a:solidFill>
                  <a:srgbClr val="000000"/>
                </a:solidFill>
                <a:effectLst/>
                <a:latin typeface="Calibri" panose="020F0502020204030204" pitchFamily="34" charset="0"/>
              </a:rPr>
              <a:t>Tredu</a:t>
            </a:r>
            <a:r>
              <a:rPr lang="en-GB" sz="1800" b="1" i="0" u="none" strike="noStrike" dirty="0">
                <a:solidFill>
                  <a:srgbClr val="000000"/>
                </a:solidFill>
                <a:effectLst/>
                <a:latin typeface="Calibri" panose="020F0502020204030204" pitchFamily="34" charset="0"/>
              </a:rPr>
              <a:t> (Tampere Vocational College)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17,000 students, young people and adults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29 vocational upper secondary qualifications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21 further vocational qualifications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12</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The University of Tampere, Tampere University of Technology and Tampere University of Applied Sciences formed a multidisciplined higher education community on 1 January 2019.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The community comprises a total of 30,000 students. One-third of the students are enrolled in the Tampere University of Applied Sciences, and two-thirds in the Tampere University.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Around 2,000 students begin their studies in TAMK each year, and 3,000 students in the university. In addition to this, thousands of students participate in open higher education studies and different types of continuing education.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The community employs nearly 4,100 people.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Six campuses in Tampere (</a:t>
            </a:r>
            <a:r>
              <a:rPr lang="en-GB" sz="1800" b="0" i="0" u="none" strike="noStrike" dirty="0" err="1">
                <a:solidFill>
                  <a:srgbClr val="000000"/>
                </a:solidFill>
                <a:effectLst/>
                <a:latin typeface="Calibri" panose="020F0502020204030204" pitchFamily="34" charset="0"/>
              </a:rPr>
              <a:t>Hervanta</a:t>
            </a:r>
            <a:r>
              <a:rPr lang="en-GB" sz="1800" b="0" i="0" u="none" strike="noStrike" dirty="0">
                <a:solidFill>
                  <a:srgbClr val="000000"/>
                </a:solidFill>
                <a:effectLst/>
                <a:latin typeface="Calibri" panose="020F0502020204030204" pitchFamily="34" charset="0"/>
              </a:rPr>
              <a:t>, Kauppi, </a:t>
            </a:r>
            <a:r>
              <a:rPr lang="en-GB" sz="1800" b="0" i="0" u="none" strike="noStrike" dirty="0" err="1">
                <a:solidFill>
                  <a:srgbClr val="000000"/>
                </a:solidFill>
                <a:effectLst/>
                <a:latin typeface="Calibri" panose="020F0502020204030204" pitchFamily="34" charset="0"/>
              </a:rPr>
              <a:t>Keskusta</a:t>
            </a:r>
            <a:r>
              <a:rPr lang="en-GB" sz="1800" b="0" i="0" u="none" strike="noStrike" dirty="0">
                <a:solidFill>
                  <a:srgbClr val="000000"/>
                </a:solidFill>
                <a:effectLst/>
                <a:latin typeface="Calibri" panose="020F0502020204030204" pitchFamily="34" charset="0"/>
              </a:rPr>
              <a:t>, TAMK main campus, Mediapolis, </a:t>
            </a:r>
            <a:r>
              <a:rPr lang="en-GB" sz="1800" b="0" i="0" u="none" strike="noStrike" dirty="0" err="1">
                <a:solidFill>
                  <a:srgbClr val="000000"/>
                </a:solidFill>
                <a:effectLst/>
                <a:latin typeface="Calibri" panose="020F0502020204030204" pitchFamily="34" charset="0"/>
              </a:rPr>
              <a:t>Proakatemia</a:t>
            </a:r>
            <a:r>
              <a:rPr lang="en-GB" sz="1800" b="0" i="0" u="none" strike="noStrike" dirty="0">
                <a:solidFill>
                  <a:srgbClr val="000000"/>
                </a:solidFill>
                <a:effectLst/>
                <a:latin typeface="Calibri" panose="020F0502020204030204" pitchFamily="34" charset="0"/>
              </a:rPr>
              <a:t>), five in other locations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a:t>
            </a:r>
            <a:r>
              <a:rPr lang="en-GB" sz="1800" b="0" i="0" u="none" strike="noStrike" dirty="0" err="1">
                <a:solidFill>
                  <a:srgbClr val="000000"/>
                </a:solidFill>
                <a:effectLst/>
                <a:latin typeface="Calibri" panose="020F0502020204030204" pitchFamily="34" charset="0"/>
              </a:rPr>
              <a:t>Ikaalinen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Mänttä-Vilppula</a:t>
            </a:r>
            <a:r>
              <a:rPr lang="en-GB" sz="1800" b="0" i="0" u="none" strike="noStrike" dirty="0">
                <a:solidFill>
                  <a:srgbClr val="000000"/>
                </a:solidFill>
                <a:effectLst/>
                <a:latin typeface="Calibri" panose="020F0502020204030204" pitchFamily="34" charset="0"/>
              </a:rPr>
              <a:t>, Pori, </a:t>
            </a:r>
            <a:r>
              <a:rPr lang="en-GB" sz="1800" b="0" i="0" u="none" strike="noStrike" dirty="0" err="1">
                <a:solidFill>
                  <a:srgbClr val="000000"/>
                </a:solidFill>
                <a:effectLst/>
                <a:latin typeface="Calibri" panose="020F0502020204030204" pitchFamily="34" charset="0"/>
              </a:rPr>
              <a:t>Seinäjoki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Virrat</a:t>
            </a:r>
            <a:r>
              <a:rPr lang="en-GB" sz="1800" b="0" i="0" u="none" strike="noStrike" dirty="0">
                <a:solidFill>
                  <a:srgbClr val="000000"/>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Academic focus is on technology, health and society.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The Tampere University has seven faculties: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Information Technology and Communication Sciences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Management and Business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Education and Culture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Medicine and Health Technology</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Built Environment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Engineering and Natural Sciences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Social Sciences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TAMK provides education in nine fields of study: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agriculture and forestry; arts; business administration; education; engineering, manufacturing and construction; health and welfare; information and communication technologies; services; social sciences.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13</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302805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a:solidFill>
                  <a:srgbClr val="444444"/>
                </a:solidFill>
                <a:effectLst/>
                <a:latin typeface="Calibri" panose="020F0502020204030204" pitchFamily="34" charset="0"/>
              </a:rPr>
              <a:t>​</a:t>
            </a:r>
            <a:r>
              <a:rPr lang="fi-FI" sz="1800" b="0" i="0" u="none" strike="noStrike">
                <a:solidFill>
                  <a:srgbClr val="000000"/>
                </a:solidFill>
                <a:effectLst/>
                <a:latin typeface="Calibri" panose="020F0502020204030204" pitchFamily="34" charset="0"/>
              </a:rPr>
              <a:t>Unemployment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rate</a:t>
            </a:r>
            <a:r>
              <a:rPr lang="fi-FI" sz="1800" b="0" i="0" u="none" strike="noStrike" dirty="0">
                <a:solidFill>
                  <a:srgbClr val="000000"/>
                </a:solidFill>
                <a:effectLst/>
                <a:latin typeface="Calibri" panose="020F0502020204030204" pitchFamily="34" charset="0"/>
              </a:rPr>
              <a:t> </a:t>
            </a:r>
            <a:br>
              <a:rPr lang="fi-FI" sz="1800" b="0" i="0" u="none" strike="noStrike" dirty="0">
                <a:solidFill>
                  <a:srgbClr val="000000"/>
                </a:solidFill>
                <a:effectLst/>
                <a:latin typeface="Calibri" panose="020F0502020204030204" pitchFamily="34" charset="0"/>
              </a:rPr>
            </a:br>
            <a:r>
              <a:rPr lang="fi-FI" sz="1800" b="0" i="0" u="none" strike="noStrike" dirty="0" err="1">
                <a:solidFill>
                  <a:srgbClr val="000000"/>
                </a:solidFill>
                <a:effectLst/>
                <a:latin typeface="Calibri" panose="020F0502020204030204" pitchFamily="34" charset="0"/>
              </a:rPr>
              <a:t>Source</a:t>
            </a:r>
            <a:r>
              <a:rPr lang="fi-FI" sz="1800" b="0" i="0" u="none" strike="noStrike" dirty="0">
                <a:solidFill>
                  <a:srgbClr val="000000"/>
                </a:solidFill>
                <a:effectLst/>
                <a:latin typeface="Calibri" panose="020F0502020204030204" pitchFamily="34" charset="0"/>
              </a:rPr>
              <a:t>: https://public.tableau.com/profile/tampereen.kaupunki#!/vizhome/Tyllisyyskatsaus/Etusivu</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1513184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Tampere adds quality to life.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Calibri" panose="020F0502020204030204" pitchFamily="34" charset="0"/>
              </a:rPr>
              <a:t>Proof:</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Tampere has plenty of jobs, for example in manufacturing, ICT and social and health care services for highly educated people and those with vocational expertise.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Housing costs are lower than in the capital region. Plenty of different types of homes available.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Services and experiences are easy to reach with public transportation or on foot.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Diverse cultural offering and excellent sports offering. Among other things, 23 museums, ten theatres, a world-class philharmonic orchestra, the most Finnish Composers’ Copyright Society (</a:t>
            </a:r>
            <a:r>
              <a:rPr lang="en-GB" sz="1800" b="0" i="0" u="none" strike="noStrike" dirty="0" err="1">
                <a:solidFill>
                  <a:srgbClr val="000000"/>
                </a:solidFill>
                <a:effectLst/>
                <a:latin typeface="Calibri" panose="020F0502020204030204" pitchFamily="34" charset="0"/>
              </a:rPr>
              <a:t>Teosto</a:t>
            </a:r>
            <a:r>
              <a:rPr lang="en-GB" sz="1800" b="0" i="0" u="none" strike="noStrike" dirty="0">
                <a:solidFill>
                  <a:srgbClr val="000000"/>
                </a:solidFill>
                <a:effectLst/>
                <a:latin typeface="Calibri" panose="020F0502020204030204" pitchFamily="34" charset="0"/>
              </a:rPr>
              <a:t>) licences per capita, over 20 public saunas.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Tampere is a relaxed and </a:t>
            </a:r>
            <a:r>
              <a:rPr lang="en-GB" sz="1800" b="0" i="0" u="none" strike="noStrike" dirty="0" err="1">
                <a:solidFill>
                  <a:srgbClr val="000000"/>
                </a:solidFill>
                <a:effectLst/>
                <a:latin typeface="Calibri" panose="020F0502020204030204" pitchFamily="34" charset="0"/>
              </a:rPr>
              <a:t>easygoing</a:t>
            </a:r>
            <a:r>
              <a:rPr lang="en-GB" sz="1800" b="0" i="0" u="none" strike="noStrike" dirty="0">
                <a:solidFill>
                  <a:srgbClr val="000000"/>
                </a:solidFill>
                <a:effectLst/>
                <a:latin typeface="Calibri" panose="020F0502020204030204" pitchFamily="34" charset="0"/>
              </a:rPr>
              <a:t> city where it’s easy to feel at home. Only one in every three residents were born here – but we are all proud to live here. In fact, Tampere has been ranked the most attractive city in Finland in several studies.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The most important location criterion for students is jobs. The story of positive employment as one target of Tampere’s business strategy (Business Tampere) and attraction/retention.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https://www.aamulehti.fi/a/9bd3552b-dfa0-463f-8d3a-00cb9f3ed1f7</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Target established in the attraction-retention seminar: promoting the feeling of being proud to be from Tampere</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https://www.tamperelainen.fi/artikkeli/714284-tilastot-kertovat-vain-joka-kolmas-tamperelainen-on-syntyperainen-tamperelainen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118409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Non-Finnish speakers </a:t>
            </a:r>
            <a:r>
              <a:rPr lang="fi-FI" sz="1800" b="0" i="0" u="none" strike="noStrike" dirty="0">
                <a:solidFill>
                  <a:srgbClr val="000000"/>
                </a:solidFill>
                <a:effectLst/>
                <a:latin typeface="Calibri" panose="020F0502020204030204" pitchFamily="34" charset="0"/>
              </a:rPr>
              <a:t>20,793 (12/2021) https://public.tableau.com/profile/tampereen.kaupunki#!/vizhome/UlkomaalaistaustaisetTampereella/Etusivu_1</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Thea amount of foreign citizens in Tampere and non-Finnish speakers is growing each year</a:t>
            </a:r>
            <a:r>
              <a:rPr lang="fi-FI" sz="1800" b="0" i="0" u="none" strike="noStrike" dirty="0">
                <a:solidFill>
                  <a:srgbClr val="000000"/>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fontAlgn="base"/>
            <a:r>
              <a:rPr lang="fi-FI" sz="1800" b="0" i="0" u="none" strike="noStrike" dirty="0">
                <a:solidFill>
                  <a:srgbClr val="000000"/>
                </a:solidFill>
                <a:effectLst/>
                <a:latin typeface="Calibri"/>
                <a:cs typeface="Calibri"/>
              </a:rPr>
              <a:t>In </a:t>
            </a:r>
            <a:r>
              <a:rPr lang="fi-FI" sz="1800" dirty="0">
                <a:solidFill>
                  <a:srgbClr val="000000"/>
                </a:solidFill>
                <a:latin typeface="Calibri"/>
                <a:cs typeface="Calibri"/>
              </a:rPr>
              <a:t>2012</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the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amount</a:t>
            </a:r>
            <a:r>
              <a:rPr lang="fi-FI" sz="1800" b="0" i="0" u="none" strike="noStrike" dirty="0">
                <a:solidFill>
                  <a:srgbClr val="000000"/>
                </a:solidFill>
                <a:effectLst/>
                <a:latin typeface="Calibri"/>
                <a:cs typeface="Calibri"/>
              </a:rPr>
              <a:t> of </a:t>
            </a:r>
            <a:r>
              <a:rPr lang="en-US" sz="1800" b="0" i="0" u="none" strike="noStrike" dirty="0">
                <a:solidFill>
                  <a:srgbClr val="000000"/>
                </a:solidFill>
                <a:effectLst/>
                <a:latin typeface="Calibri"/>
                <a:cs typeface="Calibri"/>
              </a:rPr>
              <a:t>non-Finnish speakers in Tampere was</a:t>
            </a:r>
            <a:r>
              <a:rPr lang="fi-FI" sz="1800" b="0" i="0" u="none" strike="noStrike" dirty="0">
                <a:solidFill>
                  <a:srgbClr val="000000"/>
                </a:solidFill>
                <a:effectLst/>
                <a:latin typeface="Calibri"/>
                <a:cs typeface="Calibri"/>
              </a:rPr>
              <a:t> </a:t>
            </a:r>
            <a:r>
              <a:rPr lang="fi-FI" sz="1800" dirty="0">
                <a:solidFill>
                  <a:srgbClr val="000000"/>
                </a:solidFill>
                <a:latin typeface="Calibri"/>
                <a:cs typeface="Calibri"/>
              </a:rPr>
              <a:t>9</a:t>
            </a:r>
            <a:r>
              <a:rPr lang="fi-FI" sz="1800" b="0" i="0" u="none" strike="noStrike" dirty="0">
                <a:solidFill>
                  <a:srgbClr val="000000"/>
                </a:solidFill>
                <a:effectLst/>
                <a:latin typeface="Calibri"/>
                <a:cs typeface="Calibri"/>
              </a:rPr>
              <a:t> % and </a:t>
            </a:r>
            <a:r>
              <a:rPr lang="fi-FI" sz="1800" b="0" i="0" u="none" strike="noStrike" dirty="0" err="1">
                <a:solidFill>
                  <a:srgbClr val="000000"/>
                </a:solidFill>
                <a:effectLst/>
                <a:latin typeface="Calibri"/>
                <a:cs typeface="Calibri"/>
              </a:rPr>
              <a:t>the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amount</a:t>
            </a:r>
            <a:r>
              <a:rPr lang="fi-FI" sz="1800" b="0" i="0" u="none" strike="noStrike" dirty="0">
                <a:solidFill>
                  <a:srgbClr val="000000"/>
                </a:solidFill>
                <a:effectLst/>
                <a:latin typeface="Calibri"/>
                <a:cs typeface="Calibri"/>
              </a:rPr>
              <a:t> of </a:t>
            </a:r>
            <a:r>
              <a:rPr lang="en-US" sz="1800" b="0" i="0" u="none" strike="noStrike" dirty="0">
                <a:solidFill>
                  <a:srgbClr val="000000"/>
                </a:solidFill>
                <a:effectLst/>
                <a:latin typeface="Calibri"/>
                <a:cs typeface="Calibri"/>
              </a:rPr>
              <a:t>foreign citizens</a:t>
            </a:r>
            <a:r>
              <a:rPr lang="en-US" sz="1800" dirty="0">
                <a:solidFill>
                  <a:srgbClr val="000000"/>
                </a:solidFill>
                <a:latin typeface="Calibri"/>
                <a:cs typeface="Calibri"/>
              </a:rPr>
              <a:t> 6</a:t>
            </a:r>
            <a:r>
              <a:rPr lang="fi-FI" sz="1800" b="0" i="0" u="none" strike="noStrike" dirty="0">
                <a:solidFill>
                  <a:srgbClr val="000000"/>
                </a:solidFill>
                <a:effectLst/>
                <a:latin typeface="Calibri"/>
                <a:cs typeface="Calibri"/>
              </a:rPr>
              <a:t> %. </a:t>
            </a:r>
            <a:r>
              <a:rPr lang="fi-FI" sz="1800" b="0" i="0" u="none" strike="noStrike" dirty="0" err="1">
                <a:solidFill>
                  <a:srgbClr val="000000"/>
                </a:solidFill>
                <a:effectLst/>
                <a:latin typeface="Calibri"/>
                <a:cs typeface="Calibri"/>
              </a:rPr>
              <a:t>The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largest</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foreign-language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speaking</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age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group</a:t>
            </a:r>
            <a:r>
              <a:rPr lang="fi-FI" sz="1800" b="0" i="0" u="none" strike="noStrike" dirty="0">
                <a:solidFill>
                  <a:srgbClr val="000000"/>
                </a:solidFill>
                <a:effectLst/>
                <a:latin typeface="Calibri"/>
                <a:cs typeface="Calibri"/>
              </a:rPr>
              <a:t> in Tampere is </a:t>
            </a:r>
            <a:r>
              <a:rPr lang="fi-FI" sz="1800" dirty="0">
                <a:solidFill>
                  <a:srgbClr val="000000"/>
                </a:solidFill>
                <a:latin typeface="Calibri"/>
                <a:cs typeface="Calibri"/>
              </a:rPr>
              <a:t>30–34-year-olds</a:t>
            </a:r>
            <a:r>
              <a:rPr lang="fi-FI" sz="1800" b="0" i="0" u="none" strike="noStrike" dirty="0">
                <a:solidFill>
                  <a:srgbClr val="000000"/>
                </a:solidFill>
                <a:effectLst/>
                <a:latin typeface="Calibri"/>
                <a:cs typeface="Calibri"/>
              </a:rPr>
              <a:t> and </a:t>
            </a:r>
            <a:r>
              <a:rPr lang="fi-FI" sz="1800" b="0" i="0" u="none" strike="noStrike" dirty="0" err="1">
                <a:solidFill>
                  <a:srgbClr val="000000"/>
                </a:solidFill>
                <a:effectLst/>
                <a:latin typeface="Calibri"/>
                <a:cs typeface="Calibri"/>
              </a:rPr>
              <a:t>the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smallest</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group</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people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over</a:t>
            </a:r>
            <a:r>
              <a:rPr lang="fi-FI" sz="1800" b="0" i="0" u="none" strike="noStrike" dirty="0">
                <a:solidFill>
                  <a:srgbClr val="000000"/>
                </a:solidFill>
                <a:effectLst/>
                <a:latin typeface="Calibri"/>
                <a:cs typeface="Calibri"/>
              </a:rPr>
              <a:t> 70 </a:t>
            </a:r>
            <a:r>
              <a:rPr lang="fi-FI" sz="1800" b="0" i="0" u="none" strike="noStrike" dirty="0" err="1">
                <a:solidFill>
                  <a:srgbClr val="000000"/>
                </a:solidFill>
                <a:effectLst/>
                <a:latin typeface="Calibri"/>
                <a:cs typeface="Calibri"/>
              </a:rPr>
              <a:t>years</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The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largest</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nationalities</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come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from</a:t>
            </a:r>
            <a:r>
              <a:rPr lang="fi-FI" sz="1800" b="0" i="0" u="none" strike="noStrike" dirty="0">
                <a:solidFill>
                  <a:srgbClr val="000000"/>
                </a:solidFill>
                <a:effectLst/>
                <a:latin typeface="Calibri"/>
                <a:cs typeface="Calibri"/>
              </a:rPr>
              <a:t> </a:t>
            </a:r>
            <a:r>
              <a:rPr lang="fi-FI" sz="1800" dirty="0" err="1">
                <a:solidFill>
                  <a:srgbClr val="000000"/>
                </a:solidFill>
                <a:latin typeface="Calibri"/>
                <a:cs typeface="Calibri"/>
              </a:rPr>
              <a:t>Russia</a:t>
            </a:r>
            <a:r>
              <a:rPr lang="fi-FI" sz="1800" dirty="0">
                <a:solidFill>
                  <a:srgbClr val="000000"/>
                </a:solidFill>
                <a:latin typeface="Calibri"/>
                <a:cs typeface="Calibri"/>
              </a:rPr>
              <a:t>, </a:t>
            </a:r>
            <a:r>
              <a:rPr lang="fi-FI" sz="1800" dirty="0" err="1">
                <a:solidFill>
                  <a:srgbClr val="000000"/>
                </a:solidFill>
                <a:latin typeface="Calibri"/>
                <a:cs typeface="Calibri"/>
              </a:rPr>
              <a:t>Afgsnistan</a:t>
            </a:r>
            <a:r>
              <a:rPr lang="fi-FI" sz="1800" dirty="0">
                <a:solidFill>
                  <a:srgbClr val="000000"/>
                </a:solidFill>
                <a:latin typeface="Calibri"/>
                <a:cs typeface="Calibri"/>
              </a:rPr>
              <a:t>, Estonia and Irak</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The</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most</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spoken</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languages</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are</a:t>
            </a:r>
            <a:r>
              <a:rPr lang="fi-FI" sz="1800" b="0" i="0" u="none" strike="noStrike" dirty="0">
                <a:solidFill>
                  <a:srgbClr val="000000"/>
                </a:solidFill>
                <a:effectLst/>
                <a:latin typeface="Calibri"/>
                <a:cs typeface="Calibri"/>
              </a:rPr>
              <a:t> Russian, </a:t>
            </a:r>
            <a:r>
              <a:rPr lang="fi-FI" sz="1800" b="0" i="0" u="none" strike="noStrike" dirty="0" err="1">
                <a:solidFill>
                  <a:srgbClr val="000000"/>
                </a:solidFill>
                <a:effectLst/>
                <a:latin typeface="Calibri"/>
                <a:cs typeface="Calibri"/>
              </a:rPr>
              <a:t>Arabic</a:t>
            </a:r>
            <a:r>
              <a:rPr lang="fi-FI" sz="1800" b="0" i="0" u="none" strike="noStrike" dirty="0">
                <a:solidFill>
                  <a:srgbClr val="000000"/>
                </a:solidFill>
                <a:effectLst/>
                <a:latin typeface="Calibri"/>
                <a:cs typeface="Calibri"/>
              </a:rPr>
              <a:t>, Persian and English. </a:t>
            </a:r>
            <a:r>
              <a:rPr lang="en-US" sz="1800" b="0" i="0" dirty="0">
                <a:solidFill>
                  <a:srgbClr val="444444"/>
                </a:solidFill>
                <a:effectLst/>
                <a:latin typeface="Calibri"/>
                <a:cs typeface="Calibri"/>
              </a:rPr>
              <a:t>​</a:t>
            </a:r>
            <a:endParaRPr lang="en-US" b="0" i="0" dirty="0">
              <a:solidFill>
                <a:srgbClr val="444444"/>
              </a:solidFill>
              <a:effectLst/>
              <a:latin typeface="Calibri" panose="020F0502020204030204" pitchFamily="34" charset="0"/>
              <a:cs typeface="Calibri" panose="020F0502020204030204" pitchFamily="34" charset="0"/>
            </a:endParaRP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Tampere provides opportunities. Functioning communities and the ease of living support leading a happy life.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Proof:</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*Finland facts. Balancing work and private life is easy. Finland is a forerunner in equality and one of the safest countries in the world. World-class free pre-school education and comprehensive education for children. Clean water and clean air. Beautiful nature that is easily accessible in all seasons.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a:cs typeface="Calibri"/>
              </a:rPr>
              <a:t>Over </a:t>
            </a:r>
            <a:r>
              <a:rPr lang="en-GB" sz="1800" dirty="0">
                <a:solidFill>
                  <a:srgbClr val="000000"/>
                </a:solidFill>
                <a:latin typeface="Calibri"/>
                <a:cs typeface="Calibri"/>
              </a:rPr>
              <a:t>38,000</a:t>
            </a:r>
            <a:r>
              <a:rPr lang="en-GB" sz="1800" b="0" i="0" u="none" strike="noStrike" dirty="0">
                <a:solidFill>
                  <a:srgbClr val="000000"/>
                </a:solidFill>
                <a:effectLst/>
                <a:latin typeface="Calibri"/>
                <a:cs typeface="Calibri"/>
              </a:rPr>
              <a:t> businesses operate in the Tampere region. Tampere has multidisciplined and new technological expertise in multiple fields, such as camera technology, VR/AR, gaming industry, health care technology and automotive industry.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Several international businesses have R&amp;D operations in Tampere. For example, BHTC, AAC Technologies, Axon, Huawei, Xiaomi, </a:t>
            </a:r>
            <a:r>
              <a:rPr lang="en-GB" sz="1800" b="0" i="0" u="none" strike="noStrike" dirty="0" err="1">
                <a:solidFill>
                  <a:srgbClr val="000000"/>
                </a:solidFill>
                <a:effectLst/>
                <a:latin typeface="Calibri" panose="020F0502020204030204" pitchFamily="34" charset="0"/>
              </a:rPr>
              <a:t>Scandit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Polight</a:t>
            </a:r>
            <a:r>
              <a:rPr lang="en-GB" sz="1800" b="0" i="0" u="none" strike="noStrike" dirty="0">
                <a:solidFill>
                  <a:srgbClr val="000000"/>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Tampere has a central location in Finland – excellent road, train and air traffic connections.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Tampere is a great place for children to grow and learn.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The Hidden Gems project helps the spouses of international employees to integrate and to find jobs.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401619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is a city of growth.</a:t>
            </a:r>
            <a:r>
              <a:rPr lang="en-GB" sz="1800" b="0" i="0">
                <a:solidFill>
                  <a:srgbClr val="444444"/>
                </a:solidFill>
                <a:effectLst/>
                <a:latin typeface="Calibri" panose="020F0502020204030204" pitchFamily="34" charset="0"/>
              </a:rPr>
              <a:t>​</a:t>
            </a:r>
            <a:br>
              <a:rPr lang="en-GB" sz="1800" b="0" i="0">
                <a:solidFill>
                  <a:srgbClr val="444444"/>
                </a:solidFill>
                <a:effectLst/>
                <a:latin typeface="Calibri" panose="020F0502020204030204" pitchFamily="34" charset="0"/>
              </a:rPr>
            </a:b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Competent employees, the power of networks and its central location make Tampere an appealing home for employers.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Proof:</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manufacturing industry of Tampere is one of the most important sources of exports in Finland. </a:t>
            </a:r>
            <a:r>
              <a:rPr lang="en-GB" sz="1800" b="0" i="0">
                <a:solidFill>
                  <a:srgbClr val="444444"/>
                </a:solidFill>
                <a:effectLst/>
                <a:latin typeface="Calibri" panose="020F0502020204030204" pitchFamily="34" charset="0"/>
              </a:rPr>
              <a:t>​</a:t>
            </a:r>
            <a:br>
              <a:rPr lang="en-GB" sz="1800" b="0" i="0">
                <a:solidFill>
                  <a:srgbClr val="444444"/>
                </a:solidFill>
                <a:effectLst/>
                <a:latin typeface="Calibri" panose="020F0502020204030204" pitchFamily="34" charset="0"/>
              </a:rPr>
            </a:b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has multidisciplined and new technological expertise in multiple fields, such as camera technology, VR/AR, the gaming industry, health care technology and the automotive industry.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has a central location in Finland – excellent road, train and air traffic connections. The new tramway is central to Tampere’s growth: it enables effortless movement for residents and creates opportunities for forming new clusters of businesses and services.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has the capacity for renewal and for taking brave steps: the tramway, Smart City, Deck and Arena, Travel and Service Centre, Hiedanranta. Tampere will invest over 6 billion euros in development by 2030.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Over 35,900 businesses operate in the Tampere region.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Availability of skilled workforce is the number one criterion for businesses, with location/accessibility in second place. Expertise in technology as a fact about our skilled workforce.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Of the individual industrial clusters in the area, one of the most significant is the manufacture of mobile work machines with the connected subcontracting chains, since it generates a turnover of billions of euros for the region.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4023808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Tampere active companies 09/2023 (https://yritystieto.businesstampere.fi/)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marL="0" indent="0"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Largest private employers: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Pirkanmaan Osuuskauppa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Sandvik Mining and Construction Oy</a:t>
            </a:r>
            <a:r>
              <a:rPr lang="fi-FI" sz="18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1800" b="0" i="0" dirty="0" err="1">
                <a:solidFill>
                  <a:srgbClr val="444444"/>
                </a:solidFill>
                <a:effectLst/>
                <a:latin typeface="Calibri" panose="020F0502020204030204" pitchFamily="34" charset="0"/>
              </a:rPr>
              <a:t>Fimlab</a:t>
            </a:r>
            <a:r>
              <a:rPr lang="fi-FI" sz="1800" b="0" i="0" dirty="0">
                <a:solidFill>
                  <a:srgbClr val="444444"/>
                </a:solidFill>
                <a:effectLst/>
                <a:latin typeface="Calibri" panose="020F0502020204030204" pitchFamily="34" charset="0"/>
              </a:rPr>
              <a:t> Laboratoriot Oy</a:t>
            </a:r>
          </a:p>
          <a:p>
            <a:pPr marL="285750" indent="-285750" algn="l" rtl="0" fontAlgn="base">
              <a:buFont typeface="Arial" panose="020B0604020202020204" pitchFamily="34" charset="0"/>
              <a:buChar char="•"/>
            </a:pPr>
            <a:r>
              <a:rPr lang="fi-FI" sz="1800" b="0" i="0" dirty="0" err="1">
                <a:solidFill>
                  <a:srgbClr val="444444"/>
                </a:solidFill>
                <a:effectLst/>
                <a:latin typeface="Calibri" panose="020F0502020204030204" pitchFamily="34" charset="0"/>
              </a:rPr>
              <a:t>Millog</a:t>
            </a:r>
            <a:r>
              <a:rPr lang="fi-FI" sz="1800" b="0" i="0" dirty="0">
                <a:solidFill>
                  <a:srgbClr val="444444"/>
                </a:solidFill>
                <a:effectLst/>
                <a:latin typeface="Calibri" panose="020F0502020204030204" pitchFamily="34" charset="0"/>
              </a:rPr>
              <a:t> Oy</a:t>
            </a:r>
          </a:p>
          <a:p>
            <a:pPr marL="285750" indent="-285750" algn="l" rtl="0" fontAlgn="base">
              <a:buFont typeface="Arial" panose="020B0604020202020204" pitchFamily="34" charset="0"/>
              <a:buChar char="•"/>
            </a:pPr>
            <a:r>
              <a:rPr lang="fi-FI" sz="1800" b="0" i="0" dirty="0">
                <a:solidFill>
                  <a:srgbClr val="444444"/>
                </a:solidFill>
                <a:effectLst/>
                <a:latin typeface="Calibri" panose="020F0502020204030204" pitchFamily="34" charset="0"/>
              </a:rPr>
              <a:t>Saarioinen Oy</a:t>
            </a: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19</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The Tampere-way of cooperating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We embrace change and get things done. Tampere is known for its efficient decision-making and innovative ways of cooperating.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The Tampere Tunnel: </a:t>
            </a:r>
            <a:r>
              <a:rPr lang="en-GB" sz="1800" b="0" i="0" u="none" strike="noStrike">
                <a:solidFill>
                  <a:srgbClr val="000000"/>
                </a:solidFill>
                <a:effectLst/>
                <a:latin typeface="Calibri" panose="020F0502020204030204" pitchFamily="34" charset="0"/>
              </a:rPr>
              <a:t>The road tunnel’s construction with an alliance model was successful beyond all expectations. Finland’s longest road tunnel was built in Tampere in 2013–2016. It was completed six months ahead of schedule and for less than the original budget.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project was carried out with an alliance model, the parties involved being the City of Tampere, the Finnish Transport Infrastructure Agency, Lemminkäinen, YIT, Saanio &amp; Riekkola and AINS Group.</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The alliance model for the Tesoma Health and Well-Being Centre: </a:t>
            </a:r>
            <a:r>
              <a:rPr lang="en-GB" sz="1800" b="0" i="0" u="none" strike="noStrike">
                <a:solidFill>
                  <a:srgbClr val="000000"/>
                </a:solidFill>
                <a:effectLst/>
                <a:latin typeface="Calibri" panose="020F0502020204030204" pitchFamily="34" charset="0"/>
              </a:rPr>
              <a:t>The services of the health and well-being centre in the Tesoma district of Tampere have been implemented with a partnership model of the public, private and third sectors, in which the alliance is formed by the City of Tampere and Mehiläinen. This is the first time that the alliance model was applied to the implementation of health and wellbeing services in Finland.</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1085633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The ecosystems unite experts from multiple fields, facilitate making use of the opportunities that digitalisation presents and help with innovation, for example.</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en-GB" sz="1800" b="0" i="0" u="none" strike="noStrike">
                <a:solidFill>
                  <a:srgbClr val="000000"/>
                </a:solidFill>
                <a:effectLst/>
                <a:latin typeface="Calibri" panose="020F0502020204030204" pitchFamily="34" charset="0"/>
              </a:rPr>
              <a:t>Currently, there are nine ecosystems in place.</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Film Tampere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Camera technology – Tampere Imaging Ecosystem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circular economy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Mobility – ITS Factory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Startup Tampere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Tampere Automotive Cluster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Tampere Region Safety and Security Ecosystem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Artificial intelligence – Tampere AI ecosystem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Connectivity ecosystem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Education and learning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212121"/>
                </a:solidFill>
                <a:effectLst/>
                <a:latin typeface="Calibri" panose="020F0502020204030204" pitchFamily="34" charset="0"/>
              </a:rPr>
              <a:t>Intelligent Machines and Automation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212121"/>
                </a:solidFill>
                <a:effectLst/>
                <a:latin typeface="Calibri" panose="020F0502020204030204" pitchFamily="34" charset="0"/>
              </a:rPr>
              <a:t>Health technology and life science</a:t>
            </a:r>
            <a:r>
              <a:rPr lang="en-US"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Calibri" panose="020F0502020204030204" pitchFamily="34" charset="0"/>
              </a:rPr>
              <a:t>Things created in Tampere include</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 smartphone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OZO – the world’s first VR movie camera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Digital X-ray camera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2728092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The goals of Tampere’s cultural strategy are: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1800" b="0" i="0" u="none" strike="noStrike" dirty="0">
                <a:solidFill>
                  <a:srgbClr val="000000"/>
                </a:solidFill>
                <a:effectLst/>
                <a:latin typeface="Calibri" panose="020F0502020204030204" pitchFamily="34" charset="0"/>
              </a:rPr>
              <a:t> Culture Affecting Everyone: Equal culture increasing welfare for all.</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1800" b="0" i="0" u="none" strike="noStrike" dirty="0">
                <a:solidFill>
                  <a:srgbClr val="000000"/>
                </a:solidFill>
                <a:effectLst/>
                <a:latin typeface="Calibri" panose="020F0502020204030204" pitchFamily="34" charset="0"/>
              </a:rPr>
              <a:t> Home of Creative People: Creative industries enhancing the city’s vitality.</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1800" b="0" i="0" u="none" strike="noStrike" dirty="0">
                <a:solidFill>
                  <a:srgbClr val="000000"/>
                </a:solidFill>
                <a:effectLst/>
                <a:latin typeface="Calibri" panose="020F0502020204030204" pitchFamily="34" charset="0"/>
              </a:rPr>
              <a:t> City of Significance: The vibrant urban environment improving the city’s congeniality</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1800" b="0" i="0" u="none" strike="noStrike" dirty="0">
                <a:solidFill>
                  <a:srgbClr val="000000"/>
                </a:solidFill>
                <a:effectLst/>
                <a:latin typeface="Calibri" panose="020F0502020204030204" pitchFamily="34" charset="0"/>
              </a:rPr>
              <a:t> Bigger than Its Size: Internationally attractive cultural offering becoming a central part of Tampere’s appeal</a:t>
            </a:r>
            <a:r>
              <a:rPr lang="en-US" sz="1800" b="0" i="0" dirty="0">
                <a:solidFill>
                  <a:srgbClr val="444444"/>
                </a:solidFill>
                <a:effectLst/>
                <a:latin typeface="Calibri" panose="020F0502020204030204" pitchFamily="34" charset="0"/>
              </a:rPr>
              <a:t>​</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Sustainable growth will be created with culture by 2030 with the following actions:</a:t>
            </a:r>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1. Culture Affecting Everyone: Actions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1.1 Improving the accessibility of open cultural offerings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1.2 Supporting participation in culture by tailoring services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1.3 Power from diversity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1.4 Utilising the positive effects of culture in social and health care services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2. Home of Creative People: Actions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2.1 Supporting networks, employment and expertise in the creative industries through inter-administrative cooperation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2.2 More venues for cultural operators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2.3 Developing services for the civil society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2.4 Increasing the significance of education in creative fields and artistic education in growing new competence and talent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3. City of Significance</a:t>
            </a:r>
            <a:r>
              <a:rPr lang="en-GB" sz="1800" b="0" i="0" u="none" strike="noStrike">
                <a:solidFill>
                  <a:srgbClr val="000000"/>
                </a:solidFill>
                <a:effectLst/>
                <a:latin typeface="Calibri" panose="020F0502020204030204" pitchFamily="34" charset="0"/>
              </a:rPr>
              <a:t>: </a:t>
            </a:r>
            <a:r>
              <a:rPr lang="en-GB" sz="1800" b="1" i="0" u="none" strike="noStrike">
                <a:solidFill>
                  <a:srgbClr val="000000"/>
                </a:solidFill>
                <a:effectLst/>
                <a:latin typeface="Calibri" panose="020F0502020204030204" pitchFamily="34" charset="0"/>
              </a:rPr>
              <a:t>Actions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3.1 Increasing public art and its impact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3.2 Design public spaces to enable interaction, leisure and hobbies.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3.3 Design a high-quality environment in cooperation with residents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3.4 Actively treasuring and promoting our unique history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4. Bigger than Its Size</a:t>
            </a:r>
            <a:r>
              <a:rPr lang="en-GB" sz="1800" b="0" i="0" u="none" strike="noStrike">
                <a:solidFill>
                  <a:srgbClr val="000000"/>
                </a:solidFill>
                <a:effectLst/>
                <a:latin typeface="Calibri" panose="020F0502020204030204" pitchFamily="34" charset="0"/>
              </a:rPr>
              <a:t>: </a:t>
            </a:r>
            <a:r>
              <a:rPr lang="en-GB" sz="1800" b="1" i="0" u="none" strike="noStrike">
                <a:solidFill>
                  <a:srgbClr val="000000"/>
                </a:solidFill>
                <a:effectLst/>
                <a:latin typeface="Calibri" panose="020F0502020204030204" pitchFamily="34" charset="0"/>
              </a:rPr>
              <a:t>Actions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4.1 Investing in infrastructure for providing experiences and content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4.2 Investing in events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4.3 Increasing awareness of Tampere as a cultural city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674670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Tampere’s production incentive system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 10–15% refund of production costs incurred in the Tampere region. A 10% standard refund with a chance for a 5% additional refund through marketing cooperation.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Applicable costs include purchases of services and goods made and wages paid within the Tampere region. All professional entertainment, drama, movie, documentary and VR productions can apply for the refund.</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Already produced at Tampere: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Invisible heroes (post-production)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World Film Report (CCTV-6 China)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Jahti</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Elossa 24h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Yksittäistapaus</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Kontio&amp;Parmas</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Onnenpyörä</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Melkein Totta</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Napakymppi</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Kellot Soi!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Jaksa paremmin</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2743204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dirty="0">
                <a:solidFill>
                  <a:srgbClr val="000000"/>
                </a:solidFill>
                <a:effectLst/>
                <a:latin typeface="Calibri" panose="020F0502020204030204" pitchFamily="34" charset="0"/>
              </a:rPr>
              <a:t>Tampere Hall </a:t>
            </a:r>
            <a:r>
              <a:rPr lang="en-GB" sz="1800" b="0" i="0" u="none" strike="noStrike" dirty="0">
                <a:solidFill>
                  <a:srgbClr val="000000"/>
                </a:solidFill>
                <a:effectLst/>
                <a:latin typeface="Calibri" panose="020F0502020204030204" pitchFamily="34" charset="0"/>
              </a:rPr>
              <a:t>is the largest congress and culture centre in the Nordics. Tampere Hall is a venue for a variety of different events, such as business meetings, seminars, training events and family celebrations, national and international congresses, exhibitions, trade fairs, business celebrations and special events. </a:t>
            </a: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Calibri" panose="020F0502020204030204" pitchFamily="34" charset="0"/>
              </a:rPr>
              <a:t>Tampere Exhibition and Sports Centre (TESC) </a:t>
            </a:r>
            <a:r>
              <a:rPr lang="en-GB" sz="1800" b="0" i="0" u="none" strike="noStrike" dirty="0">
                <a:solidFill>
                  <a:srgbClr val="000000"/>
                </a:solidFill>
                <a:effectLst/>
                <a:latin typeface="Calibri" panose="020F0502020204030204" pitchFamily="34" charset="0"/>
              </a:rPr>
              <a:t>was opened in 2005. It is owned by the City of Tampere and the corporation </a:t>
            </a:r>
            <a:r>
              <a:rPr lang="en-GB" sz="1800" b="0" i="0" u="none" strike="noStrike" dirty="0" err="1">
                <a:solidFill>
                  <a:srgbClr val="000000"/>
                </a:solidFill>
                <a:effectLst/>
                <a:latin typeface="Calibri" panose="020F0502020204030204" pitchFamily="34" charset="0"/>
              </a:rPr>
              <a:t>Tampereen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Messut</a:t>
            </a:r>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TESC provides a variety of facilities for event organisers, companies, associations and clubs to organise events and meetings.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26</a:t>
            </a:fld>
            <a:endParaRPr lang="fi-FI"/>
          </a:p>
        </p:txBody>
      </p:sp>
    </p:spTree>
    <p:extLst>
      <p:ext uri="{BB962C8B-B14F-4D97-AF65-F5344CB8AC3E}">
        <p14:creationId xmlns:p14="http://schemas.microsoft.com/office/powerpoint/2010/main" val="3683177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GB" sz="1800" b="0" i="0" u="none" strike="noStrike" dirty="0">
                <a:solidFill>
                  <a:srgbClr val="000000"/>
                </a:solidFill>
                <a:effectLst/>
                <a:latin typeface="Calibri"/>
                <a:cs typeface="Calibri"/>
              </a:rPr>
              <a:t>2/3 of Finns live within a radius of 200 kilometres. Tampere has </a:t>
            </a:r>
            <a:r>
              <a:rPr lang="en-GB" sz="1800" dirty="0">
                <a:solidFill>
                  <a:srgbClr val="000000"/>
                </a:solidFill>
                <a:latin typeface="Calibri"/>
                <a:cs typeface="Calibri"/>
              </a:rPr>
              <a:t>30</a:t>
            </a:r>
            <a:r>
              <a:rPr lang="en-GB" sz="1800" b="0" i="0" u="none" strike="noStrike" dirty="0">
                <a:solidFill>
                  <a:srgbClr val="000000"/>
                </a:solidFill>
                <a:effectLst/>
                <a:latin typeface="Calibri"/>
                <a:cs typeface="Calibri"/>
              </a:rPr>
              <a:t> hotels with </a:t>
            </a:r>
            <a:r>
              <a:rPr lang="en-GB" sz="1800" dirty="0">
                <a:solidFill>
                  <a:srgbClr val="000000"/>
                </a:solidFill>
                <a:latin typeface="Calibri"/>
                <a:cs typeface="Calibri"/>
              </a:rPr>
              <a:t>3,700</a:t>
            </a:r>
            <a:r>
              <a:rPr lang="en-GB" sz="1800" b="0" i="0" u="none" strike="noStrike" dirty="0">
                <a:solidFill>
                  <a:srgbClr val="000000"/>
                </a:solidFill>
                <a:effectLst/>
                <a:latin typeface="Calibri"/>
                <a:cs typeface="Calibri"/>
              </a:rPr>
              <a:t> rooms and</a:t>
            </a:r>
            <a:r>
              <a:rPr lang="en-GB" sz="1800" dirty="0">
                <a:solidFill>
                  <a:srgbClr val="000000"/>
                </a:solidFill>
                <a:latin typeface="Calibri"/>
                <a:cs typeface="Calibri"/>
              </a:rPr>
              <a:t> 8,000</a:t>
            </a:r>
            <a:r>
              <a:rPr lang="en-GB" sz="1800" b="0" i="0" u="none" strike="noStrike" dirty="0">
                <a:solidFill>
                  <a:srgbClr val="000000"/>
                </a:solidFill>
                <a:effectLst/>
                <a:latin typeface="Calibri"/>
                <a:cs typeface="Calibri"/>
              </a:rPr>
              <a:t> beds.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Tampere’s location between two lakes ensures beautiful venues for events and excellent opportunities for leisure.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Most event venues and services are within walking distance.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We heavily invest in creating, enabling and attracting interesting events with large audiences.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We provide event organisers with optimal operational conditions, smooth administration and a modern infrastructure.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A multifunctional arena with a capacity of 15,000 was opened in the city centre in 2021. The arena is the first of its kind in Europe.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27</a:t>
            </a:fld>
            <a:endParaRPr lang="fi-FI"/>
          </a:p>
        </p:txBody>
      </p:sp>
    </p:spTree>
    <p:extLst>
      <p:ext uri="{BB962C8B-B14F-4D97-AF65-F5344CB8AC3E}">
        <p14:creationId xmlns:p14="http://schemas.microsoft.com/office/powerpoint/2010/main" val="1341014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Sustainable Tampere 2030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Target: carbon-neutral city by 2030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aim is to reduce direct carbon emissions by 80 per cent compared to 1990 levels and to compensate the remaining emissions.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Most effective planned actions: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Replacing the second boiler in the Naistenlahti power plant with a biofuel boiler.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Construction of the Koukkujärvi biogas plant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Energy renovations of city properties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Developing public transportation with the tramway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Emissions in Tampere have already reduced: total emissions reduced 29% from the year 1990, and emissions per capita reduced 48% (confirmed data from 2017).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347719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Five-star City Centre is a development programme for 2011–2030 based on the city’s strategy. The programme is a comprehensive description of the targets set for the urban environment and operational environment of Tampere city centre and the practical measures to be taken to reach the targets in the coming decades.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city’s centre is being developed systematically in all respects, taking into account the urban structure, urban environment, urban transport, townscape and urban culture.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By 2030, the city centre of Tampere will have 30% to 45% more residents than in 2015, and new important job centres, such as the Travel and Service Centre.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city centre has the capacity for building housing for around 15,000 residents. The programme holds potential for creating 15,000 new jobs. Accessing the city centre is easy and comfortable. Business is booming and services run smoothly.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An area in the city centre is built which is easy to come to or to have a presence or invest in. The structure of the city becomes coherent and denser. Modern architecture complements the older buildings, forming an interesting whole.</a:t>
            </a:r>
            <a:r>
              <a:rPr lang="en-GB" sz="1800" b="1" i="0" u="none" strike="noStrike">
                <a:solidFill>
                  <a:srgbClr val="000000"/>
                </a:solidFill>
                <a:effectLst/>
                <a:latin typeface="Calibri" panose="020F0502020204030204" pitchFamily="34" charset="0"/>
              </a:rPr>
              <a:t> </a:t>
            </a:r>
            <a:r>
              <a:rPr lang="en-GB" sz="1800" b="0" i="0" u="none" strike="noStrike">
                <a:solidFill>
                  <a:srgbClr val="000000"/>
                </a:solidFill>
                <a:effectLst/>
                <a:latin typeface="Calibri" panose="020F0502020204030204" pitchFamily="34" charset="0"/>
              </a:rPr>
              <a:t>Shores and the lakes become a part of the city centre. The streetscape is urban, interesting, lively and full of events and the spirit of Tampere. Lifestyle of residents is urban with a strong sense of community. People lead comfortable and healthy lives.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30</a:t>
            </a:fld>
            <a:endParaRPr lang="fi-FI"/>
          </a:p>
        </p:txBody>
      </p:sp>
    </p:spTree>
    <p:extLst>
      <p:ext uri="{BB962C8B-B14F-4D97-AF65-F5344CB8AC3E}">
        <p14:creationId xmlns:p14="http://schemas.microsoft.com/office/powerpoint/2010/main" val="2990511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32</a:t>
            </a:fld>
            <a:endParaRPr lang="fi-FI"/>
          </a:p>
        </p:txBody>
      </p:sp>
    </p:spTree>
    <p:extLst>
      <p:ext uri="{BB962C8B-B14F-4D97-AF65-F5344CB8AC3E}">
        <p14:creationId xmlns:p14="http://schemas.microsoft.com/office/powerpoint/2010/main" val="349142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err="1">
                <a:solidFill>
                  <a:srgbClr val="000000"/>
                </a:solidFill>
                <a:effectLst/>
                <a:latin typeface="Calibri" panose="020F0502020204030204" pitchFamily="34" charset="0"/>
              </a:rPr>
              <a:t>Sources</a:t>
            </a:r>
            <a:r>
              <a:rPr lang="fi-FI" sz="1800" b="0" i="0" u="none" strike="noStrike" dirty="0">
                <a:solidFill>
                  <a:srgbClr val="000000"/>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Opiskelukaupunkien suositteluhalukkuus 2022, Taloustutkimus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Muuttohalukkuus ja kaupunkien/kuntien imago 2022, Taloustutkimus</a:t>
            </a:r>
            <a:endParaRPr lang="en-US" b="0" i="0" dirty="0">
              <a:solidFill>
                <a:srgbClr val="444444"/>
              </a:solidFill>
              <a:effectLst/>
              <a:latin typeface="Calibri" panose="020F0502020204030204" pitchFamily="34" charset="0"/>
            </a:endParaRPr>
          </a:p>
          <a:p>
            <a:pPr algn="l" rtl="0" fontAlgn="base"/>
            <a:r>
              <a:rPr lang="fi-FI" sz="1200" b="0" i="0" u="none" strike="noStrike" dirty="0">
                <a:solidFill>
                  <a:srgbClr val="000000"/>
                </a:solidFill>
                <a:effectLst/>
                <a:latin typeface="Calibri" panose="020F0502020204030204" pitchFamily="34" charset="0"/>
              </a:rPr>
              <a:t>Kaupungit ja kunnat matkailukohteina 2023, Taloustutkimus</a:t>
            </a:r>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The Arena on the Deck is a new generation multi-purpose arena: open 24/7 and located right next to a hotel, casino, restaurants as well as office premises and residential apartments. A competitive setting for mega productions required by international artists as well as large-scale sports and entertainment events. The arena, in the very heart of the city, will not house any parking spaces at all, given that it will be easy to reach on foot, by bicycle or by public transport.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Finland’s biggest multi-purpose arena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Sustainable development accounted for since the design phase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33</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Ranta-Tampella </a:t>
            </a:r>
            <a:r>
              <a:rPr lang="en-GB" sz="1800" b="0" i="0" u="none" strike="noStrike">
                <a:solidFill>
                  <a:srgbClr val="000000"/>
                </a:solidFill>
                <a:effectLst/>
                <a:latin typeface="Calibri" panose="020F0502020204030204" pitchFamily="34" charset="0"/>
              </a:rPr>
              <a:t>is in a central location at the northern edge of Tampere’s city centre, on the shore of lake Näsijärvi and at the mouth of Tammerkoski. The area has a significant part in forming the cityscape of Tampere as seen from the Näsijärvi-direction, and it connects the city’s shore routes and different areas, thus creating new cycling and walking opportunities for residents.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area is the last large completely new construction project near Tammerkoski and it includes a versatile selection of homes, both for renting and to be purchased. The shore streets and the channel with bridges that will be built at the centre of the area create a unique and distinctive urban atmosphere. The construction of streets, public areas and the systems for utilities come under the responsibility of the Five-star City Centre programme. Ranta-Tampella also has plenty to offer for those who do not live in the area, such as leisure docks, outdoor gyms and a climbing wall.</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34</a:t>
            </a:fld>
            <a:endParaRPr lang="fi-FI"/>
          </a:p>
        </p:txBody>
      </p:sp>
    </p:spTree>
    <p:extLst>
      <p:ext uri="{BB962C8B-B14F-4D97-AF65-F5344CB8AC3E}">
        <p14:creationId xmlns:p14="http://schemas.microsoft.com/office/powerpoint/2010/main" val="1899815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is a future city district on the shore of lake </a:t>
            </a:r>
            <a:r>
              <a:rPr lang="en-GB" sz="1800" b="0" i="0" u="none" strike="noStrike" dirty="0" err="1">
                <a:solidFill>
                  <a:srgbClr val="000000"/>
                </a:solidFill>
                <a:effectLst/>
                <a:latin typeface="Calibri" panose="020F0502020204030204" pitchFamily="34" charset="0"/>
              </a:rPr>
              <a:t>Näsijärvi</a:t>
            </a:r>
            <a:r>
              <a:rPr lang="en-GB" sz="1800" b="0" i="0" u="none" strike="noStrike" dirty="0">
                <a:solidFill>
                  <a:srgbClr val="000000"/>
                </a:solidFill>
                <a:effectLst/>
                <a:latin typeface="Calibri" panose="020F0502020204030204" pitchFamily="34" charset="0"/>
              </a:rPr>
              <a:t> that is being developed in a new innovative way in cooperation with residents, companies, research institutions and communities.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enables ideas, experiments and urban culture to thrive.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has its own </a:t>
            </a:r>
            <a:r>
              <a:rPr lang="en-GB" sz="1800" b="0" i="0" u="none" strike="noStrike" dirty="0" err="1">
                <a:solidFill>
                  <a:srgbClr val="000000"/>
                </a:solidFill>
                <a:effectLst/>
                <a:latin typeface="Calibri" panose="020F0502020204030204" pitchFamily="34" charset="0"/>
              </a:rPr>
              <a:t>Kehitys</a:t>
            </a:r>
            <a:r>
              <a:rPr lang="en-GB" sz="1800" b="0" i="0" u="none" strike="noStrike" dirty="0">
                <a:solidFill>
                  <a:srgbClr val="000000"/>
                </a:solidFill>
                <a:effectLst/>
                <a:latin typeface="Calibri" panose="020F0502020204030204" pitchFamily="34" charset="0"/>
              </a:rPr>
              <a:t> Oy, which facilitates the inclusion of businesses and partners in the construction of a new city district.</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is planned to include homes for 25,000 residents and jobs for 10,000 people. In 2024, the area can be accessed with the Tampere Tramway. The area is around four kilometres away from the city centre.</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Today,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is a test platform for new technologies and methods. The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development programme works with businesses that highlight digitalisation, sustainability, circular economy, energy and food production in their operations.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The temporary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The city enables operations in the area by renting facilities for temporary use and by supporting event organisation, for example. </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During the first two years, the events organised in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had 20,000 visitors.</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35</a:t>
            </a:fld>
            <a:endParaRPr lang="fi-FI"/>
          </a:p>
        </p:txBody>
      </p:sp>
    </p:spTree>
    <p:extLst>
      <p:ext uri="{BB962C8B-B14F-4D97-AF65-F5344CB8AC3E}">
        <p14:creationId xmlns:p14="http://schemas.microsoft.com/office/powerpoint/2010/main" val="2052101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In 2017–2021, Tampere constructed a double-branched tramway that runs from Pyynikintori to Hervanta and from Sorinaukio (close to the new Arena) to Tampere University Hospital. The tramway is planned to be extended west from Pyynikintori to run through the new Hiedanranta district and to Lentävänniemi in 2021–2024. The second stage is under construction.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City Council of Tampere decided on the construction of the first stage on 7 November 2016. In addition to the tramway itself, the first stage included the construction of a depot in Hervanta.</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already testing robot buses and autonomic vehicles that could transport people from more remote parking spaces to tram stops. </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1710499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is a great city to operate and invest in. The main reasons for companies to operate in Finland’s most appealing city are good availability of workforce, central location and close connections to institutes of higher education. </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region of Tampere is Finland’s second biggest urban centre, right after the metropolitan area. Around two-thirds of Finland’s economic activity is located within a two-hour drive of Tampere. </a:t>
            </a:r>
            <a:r>
              <a:rPr lang="en-GB" sz="1800" b="0" i="0">
                <a:solidFill>
                  <a:srgbClr val="444444"/>
                </a:solidFill>
                <a:effectLst/>
                <a:latin typeface="Calibri" panose="020F0502020204030204" pitchFamily="34" charset="0"/>
              </a:rPr>
              <a:t>​</a:t>
            </a:r>
            <a:endParaRPr lang="en-GB"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Construction in Tampere yields a better return than construction in the other big cities of the Nordic countries.</a:t>
            </a:r>
            <a:endParaRPr lang="en-GB" sz="2800"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37</a:t>
            </a:fld>
            <a:endParaRPr lang="fi-FI"/>
          </a:p>
        </p:txBody>
      </p:sp>
    </p:spTree>
    <p:extLst>
      <p:ext uri="{BB962C8B-B14F-4D97-AF65-F5344CB8AC3E}">
        <p14:creationId xmlns:p14="http://schemas.microsoft.com/office/powerpoint/2010/main" val="2686313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In Pirkanmaa there area over 2 571 lakes or ponds sized over hectare. The lakes in the county are deep, on average 11 meters. Source: Pirkanmaan Kalatalouskeskus: https://www.kuhamaa.fi/jarvet/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The City of Tampere owns approx. 7500 hectares of forests. Approx. 3800 hectares of forests are located in Tampere area. Source: https://www.tampere.fi/asuminen-ja-ymparisto/ymparisto-ja-luonto/metsat.html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There are 219 playgrounds. In addition there is a children's traffic park in Kaleva district. Source: https://www.tampere.fi/asuminen-ja-ymparisto/ymparisto-ja-luonto/puistot-ja-viheralueet/leikkipaikat.html</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One fifth of Tampere´s area is greenspace (including parks, forests and fields): https://www.tampere.fi/asuminen-ja-ymparisto/ymparisto-ja-luonto/puistot-ja-viheralueet.html</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city area has over 200 lakes or ponds.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Water covers approx. 24% of Tampere area. Source: https://www.tampere.fi/liitteet/5o2F1q9zz/jarvivesiraportti07.pdf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Biggest lakes are Näsijärvi and Pyhäjärvi. Näsijärvi is the 16th biggest lake in Finland</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Pyynikinharju is the highest esker in the world, reaching a height of 80 metres from the surface level of lake Pyhäjärvi.</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Tammerkoski rapids dividing the city have a drop of 18 metres in elevation.</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39</a:t>
            </a:fld>
            <a:endParaRPr lang="fi-FI"/>
          </a:p>
        </p:txBody>
      </p:sp>
    </p:spTree>
    <p:extLst>
      <p:ext uri="{BB962C8B-B14F-4D97-AF65-F5344CB8AC3E}">
        <p14:creationId xmlns:p14="http://schemas.microsoft.com/office/powerpoint/2010/main" val="2323925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Tampere receives around 140,000 applications for reservations to exercise facilities every year. Tampere has 83 sports buildings and around 500 sport facilities.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27 outdoor gyms (in public spaces and sports parks)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85 km of leisure routes with lighting, around 120–130 km of ski tracks for cross-country skiing (if weather permits), however, not all tracks have lighting.</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4 indoor ice rinks (Tampere Ice Stadium (</a:t>
            </a:r>
            <a:r>
              <a:rPr lang="en-GB" sz="1800" b="0" i="0" u="none" strike="noStrike" dirty="0" err="1">
                <a:solidFill>
                  <a:srgbClr val="000000"/>
                </a:solidFill>
                <a:effectLst/>
                <a:latin typeface="Calibri" panose="020F0502020204030204" pitchFamily="34" charset="0"/>
              </a:rPr>
              <a:t>Hakametsä</a:t>
            </a:r>
            <a:r>
              <a:rPr lang="en-GB" sz="1800" b="0" i="0" u="none" strike="noStrike" dirty="0">
                <a:solidFill>
                  <a:srgbClr val="000000"/>
                </a:solidFill>
                <a:effectLst/>
                <a:latin typeface="Calibri" panose="020F0502020204030204" pitchFamily="34" charset="0"/>
              </a:rPr>
              <a:t>), training ice rink (Haka 3), </a:t>
            </a:r>
            <a:r>
              <a:rPr lang="en-GB" sz="1800" b="0" i="0" u="none" strike="noStrike" dirty="0" err="1">
                <a:solidFill>
                  <a:srgbClr val="000000"/>
                </a:solidFill>
                <a:effectLst/>
                <a:latin typeface="Calibri" panose="020F0502020204030204" pitchFamily="34" charset="0"/>
              </a:rPr>
              <a:t>Tesoma</a:t>
            </a:r>
            <a:r>
              <a:rPr lang="en-GB" sz="1800" b="0" i="0" u="none" strike="noStrike" dirty="0">
                <a:solidFill>
                  <a:srgbClr val="000000"/>
                </a:solidFill>
                <a:effectLst/>
                <a:latin typeface="Calibri" panose="020F0502020204030204" pitchFamily="34" charset="0"/>
              </a:rPr>
              <a:t> and </a:t>
            </a:r>
            <a:r>
              <a:rPr lang="en-GB" sz="1800" b="0" i="0" u="none" strike="noStrike" dirty="0" err="1">
                <a:solidFill>
                  <a:srgbClr val="000000"/>
                </a:solidFill>
                <a:effectLst/>
                <a:latin typeface="Calibri" panose="020F0502020204030204" pitchFamily="34" charset="0"/>
              </a:rPr>
              <a:t>Hervanta</a:t>
            </a:r>
            <a:r>
              <a:rPr lang="en-GB" sz="1800" b="0" i="0" u="none" strike="noStrike" dirty="0">
                <a:solidFill>
                  <a:srgbClr val="000000"/>
                </a:solidFill>
                <a:effectLst/>
                <a:latin typeface="Calibri" panose="020F0502020204030204" pitchFamily="34" charset="0"/>
              </a:rPr>
              <a:t> ice rinks) and the </a:t>
            </a:r>
            <a:r>
              <a:rPr lang="en-GB" sz="1800" b="0" i="0" u="none" strike="noStrike" dirty="0" err="1">
                <a:solidFill>
                  <a:srgbClr val="000000"/>
                </a:solidFill>
                <a:effectLst/>
                <a:latin typeface="Calibri" panose="020F0502020204030204" pitchFamily="34" charset="0"/>
              </a:rPr>
              <a:t>Sentteri</a:t>
            </a:r>
            <a:r>
              <a:rPr lang="en-GB" sz="1800" b="0" i="0" u="none" strike="noStrike" dirty="0">
                <a:solidFill>
                  <a:srgbClr val="000000"/>
                </a:solidFill>
                <a:effectLst/>
                <a:latin typeface="Calibri" panose="020F0502020204030204" pitchFamily="34" charset="0"/>
              </a:rPr>
              <a:t> Tampere Oy ice Rink (in </a:t>
            </a:r>
            <a:r>
              <a:rPr lang="en-GB" sz="1800" b="0" i="0" u="none" strike="noStrike" dirty="0" err="1">
                <a:solidFill>
                  <a:srgbClr val="000000"/>
                </a:solidFill>
                <a:effectLst/>
                <a:latin typeface="Calibri" panose="020F0502020204030204" pitchFamily="34" charset="0"/>
              </a:rPr>
              <a:t>Kaukajärvi</a:t>
            </a:r>
            <a:r>
              <a:rPr lang="en-GB" sz="1800" b="0" i="0" u="none" strike="noStrike" dirty="0">
                <a:solidFill>
                  <a:srgbClr val="000000"/>
                </a:solidFill>
                <a:effectLst/>
                <a:latin typeface="Calibri" panose="020F0502020204030204" pitchFamily="34" charset="0"/>
              </a:rPr>
              <a:t>) for which the City of Tampere takes care of the ice management and monitoring.</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31 beaches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4 swimming centres (</a:t>
            </a:r>
            <a:r>
              <a:rPr lang="en-GB" sz="1800" b="0" i="0" u="none" strike="noStrike" dirty="0" err="1">
                <a:solidFill>
                  <a:srgbClr val="000000"/>
                </a:solidFill>
                <a:effectLst/>
                <a:latin typeface="Calibri" panose="020F0502020204030204" pitchFamily="34" charset="0"/>
              </a:rPr>
              <a:t>Tesoma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Pyynikki</a:t>
            </a:r>
            <a:r>
              <a:rPr lang="en-GB" sz="1800" b="0" i="0" u="none" strike="noStrike" dirty="0">
                <a:solidFill>
                  <a:srgbClr val="000000"/>
                </a:solidFill>
                <a:effectLst/>
                <a:latin typeface="Calibri" panose="020F0502020204030204" pitchFamily="34" charset="0"/>
              </a:rPr>
              <a:t> and </a:t>
            </a:r>
            <a:r>
              <a:rPr lang="en-GB" sz="1800" b="0" i="0" u="none" strike="noStrike" dirty="0" err="1">
                <a:solidFill>
                  <a:srgbClr val="000000"/>
                </a:solidFill>
                <a:effectLst/>
                <a:latin typeface="Calibri" panose="020F0502020204030204" pitchFamily="34" charset="0"/>
              </a:rPr>
              <a:t>Hervanta</a:t>
            </a:r>
            <a:r>
              <a:rPr lang="en-GB" sz="1800" b="0" i="0" u="none" strike="noStrike" dirty="0">
                <a:solidFill>
                  <a:srgbClr val="000000"/>
                </a:solidFill>
                <a:effectLst/>
                <a:latin typeface="Calibri" panose="020F0502020204030204" pitchFamily="34" charset="0"/>
              </a:rPr>
              <a:t> swimming pools and the Tampere swimming centre)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1 outside pool in Kaleva (at the Tampere swimming centre)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The Iso-</a:t>
            </a:r>
            <a:r>
              <a:rPr lang="en-GB" sz="1800" b="0" i="0" u="none" strike="noStrike" dirty="0" err="1">
                <a:solidFill>
                  <a:srgbClr val="000000"/>
                </a:solidFill>
                <a:effectLst/>
                <a:latin typeface="Calibri" panose="020F0502020204030204" pitchFamily="34" charset="0"/>
              </a:rPr>
              <a:t>Vilunen</a:t>
            </a:r>
            <a:r>
              <a:rPr lang="en-GB" sz="1800" b="0" i="0" u="none" strike="noStrike" dirty="0">
                <a:solidFill>
                  <a:srgbClr val="000000"/>
                </a:solidFill>
                <a:effectLst/>
                <a:latin typeface="Calibri" panose="020F0502020204030204" pitchFamily="34" charset="0"/>
              </a:rPr>
              <a:t> skate pool, BBMX track and trials track for bicycles, </a:t>
            </a:r>
            <a:r>
              <a:rPr lang="en-GB" sz="1800" b="0" i="0" u="none" strike="noStrike" dirty="0" err="1">
                <a:solidFill>
                  <a:srgbClr val="000000"/>
                </a:solidFill>
                <a:effectLst/>
                <a:latin typeface="Calibri" panose="020F0502020204030204" pitchFamily="34" charset="0"/>
              </a:rPr>
              <a:t>Mustavuori</a:t>
            </a:r>
            <a:r>
              <a:rPr lang="en-GB" sz="1800" b="0" i="0" u="none" strike="noStrike" dirty="0">
                <a:solidFill>
                  <a:srgbClr val="000000"/>
                </a:solidFill>
                <a:effectLst/>
                <a:latin typeface="Calibri" panose="020F0502020204030204" pitchFamily="34" charset="0"/>
              </a:rPr>
              <a:t> Ski Resort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118546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Tampere has a broad selection of sports and culture events. The event selection is diverse and high in quality.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More interesting data on Tampere’s events:</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 </a:t>
            </a:r>
            <a:r>
              <a:rPr lang="en-GB" sz="1800" b="0" i="0" u="sng" strike="noStrike" dirty="0">
                <a:solidFill>
                  <a:srgbClr val="91C9EA"/>
                </a:solidFill>
                <a:effectLst/>
                <a:latin typeface="Calibri" panose="020F0502020204030204" pitchFamily="34" charset="0"/>
                <a:hlinkClick r:id="rId3"/>
              </a:rPr>
              <a:t>https://public.tableau.com/profile/tampereen.kaupunki#!/vizhome/Tapahtumienvaikuttavuusarviointi2018/Etusivu</a:t>
            </a:r>
            <a:r>
              <a:rPr lang="en-GB"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41</a:t>
            </a:fld>
            <a:endParaRPr lang="fi-FI"/>
          </a:p>
        </p:txBody>
      </p:sp>
    </p:spTree>
    <p:extLst>
      <p:ext uri="{BB962C8B-B14F-4D97-AF65-F5344CB8AC3E}">
        <p14:creationId xmlns:p14="http://schemas.microsoft.com/office/powerpoint/2010/main" val="3289227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has plenty to offer for the whole family (Stable Yards, Tampere Market Hall, Pyynikki Observation Tower)</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Viikinsaari: The island includes the Lemmenpolku nature trail, a kiosk, a restaurant, swimming spots, a dance floor and even a chapel and a summer theatre. Boats leave for the island from Laukontori every hour on the dot, and from the island to Laukontori at half past.</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Särkänniemi: over 30 rides, aquarium, planetarium, Mauri Kunnas’s Doghill Fairytale Farm</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Särkänniemi Theme Park has over 30 amusement rides. Satisfy your need for speed by riding the rollercoasters, take a swing in a carousel and travel around the galaxy in an armchair. Reach for the sky at Näsinneula observation tower and enjoy a fancy dinner there, observe underwater life in the aquarium or become part of the story at Doghill Fairytale Farm. Särkänniemi is more than just a theme park! Särkänniemi Theme Park is one of the most popular family destinations in the whole country.</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Doghill Fairytale Farm is a theme park centred around author Mauri Kunnas’s beloved dog stories. In the park, stories meet reality and form the most adorable whole. At Doghill, visitors become a part of a story happening in the 19th century, but with some modern twists. Doghill is all about action and fun, playing and experiencing. Visitors will meet the residents of Doghill, both human and canine, and the fairytale farm is home to many real-life animals as well.</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Parks: Sorsapuisto</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Näsinpuisto park and playground, combining art and functionality, is a themed playground based on poems by Kirsi Kunnas.</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Pikku Kakkonen playground in Koskipuisto is suitable for older children as well: the renewed playground is an adventure course with climbing frames and themed play areas.</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Eemil Aaltonen playground, a short walk from the city centre on the side of the Tammelantori marketplace, is right next to a large park area and a great place to spend time as a family.</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Museums (Museum Centre Vapriikki including several museums and exhibitions, Moomin museum, Spy Museum, Natural History Museum and Police museum)</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219 play areas in parks in addition to the playgrounds of schools and day-cares.</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4156544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43</a:t>
            </a:fld>
            <a:endParaRPr lang="fi-FI"/>
          </a:p>
        </p:txBody>
      </p:sp>
    </p:spTree>
    <p:extLst>
      <p:ext uri="{BB962C8B-B14F-4D97-AF65-F5344CB8AC3E}">
        <p14:creationId xmlns:p14="http://schemas.microsoft.com/office/powerpoint/2010/main" val="157757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err="1">
                <a:solidFill>
                  <a:srgbClr val="000000"/>
                </a:solidFill>
                <a:effectLst/>
                <a:latin typeface="Calibri" panose="020F0502020204030204" pitchFamily="34" charset="0"/>
              </a:rPr>
              <a:t>Rynair</a:t>
            </a:r>
            <a:r>
              <a:rPr lang="fi-FI" sz="1800" b="0" i="0" u="none" strike="noStrike" dirty="0">
                <a:solidFill>
                  <a:srgbClr val="000000"/>
                </a:solidFill>
                <a:effectLst/>
                <a:latin typeface="Calibri" panose="020F0502020204030204" pitchFamily="34" charset="0"/>
              </a:rPr>
              <a:t>: London Stansted</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fontAlgn="base"/>
            <a:r>
              <a:rPr lang="fi-FI" sz="1800" b="0" i="0" u="none" strike="noStrike" dirty="0" err="1">
                <a:solidFill>
                  <a:srgbClr val="000000"/>
                </a:solidFill>
                <a:effectLst/>
                <a:latin typeface="Calibri"/>
                <a:cs typeface="Calibri"/>
              </a:rPr>
              <a:t>airBaltic</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Copenhagen</a:t>
            </a:r>
            <a:r>
              <a:rPr lang="fi-FI" sz="1800" b="0" i="0" u="none" strike="noStrike" dirty="0">
                <a:solidFill>
                  <a:srgbClr val="000000"/>
                </a:solidFill>
                <a:effectLst/>
                <a:latin typeface="Calibri"/>
                <a:cs typeface="Calibri"/>
              </a:rPr>
              <a:t>, Malaga, München, </a:t>
            </a:r>
            <a:r>
              <a:rPr lang="fi-FI" sz="1800" b="0" i="0" u="none" strike="noStrike" dirty="0" err="1">
                <a:solidFill>
                  <a:srgbClr val="000000"/>
                </a:solidFill>
                <a:effectLst/>
                <a:latin typeface="Calibri"/>
                <a:cs typeface="Calibri"/>
              </a:rPr>
              <a:t>Riga</a:t>
            </a:r>
            <a:r>
              <a:rPr lang="fi-FI" sz="1800" b="0" i="0" u="none" strike="noStrike" dirty="0">
                <a:solidFill>
                  <a:srgbClr val="000000"/>
                </a:solidFill>
                <a:effectLst/>
                <a:latin typeface="Calibri"/>
                <a:cs typeface="Calibri"/>
              </a:rPr>
              <a:t>, </a:t>
            </a:r>
            <a:r>
              <a:rPr lang="fi-FI" sz="1800" b="0" i="0" u="none" strike="noStrike" dirty="0" err="1">
                <a:solidFill>
                  <a:srgbClr val="000000"/>
                </a:solidFill>
                <a:effectLst/>
                <a:latin typeface="Calibri"/>
                <a:cs typeface="Calibri"/>
              </a:rPr>
              <a:t>Rhodes</a:t>
            </a:r>
            <a:r>
              <a:rPr lang="fi-FI" sz="1800" b="0" i="0" dirty="0">
                <a:solidFill>
                  <a:srgbClr val="444444"/>
                </a:solidFill>
                <a:effectLst/>
                <a:latin typeface="Calibri"/>
                <a:cs typeface="Calibri"/>
              </a:rPr>
              <a:t>​</a:t>
            </a:r>
            <a:r>
              <a:rPr lang="fi-FI" sz="1800" dirty="0">
                <a:solidFill>
                  <a:srgbClr val="444444"/>
                </a:solidFill>
                <a:latin typeface="Calibri"/>
                <a:cs typeface="Calibri"/>
              </a:rPr>
              <a:t>, </a:t>
            </a:r>
            <a:r>
              <a:rPr lang="fi-FI" sz="1800" dirty="0" err="1">
                <a:solidFill>
                  <a:srgbClr val="444444"/>
                </a:solidFill>
                <a:latin typeface="Calibri"/>
                <a:cs typeface="Calibri"/>
              </a:rPr>
              <a:t>Nice</a:t>
            </a:r>
            <a:r>
              <a:rPr lang="fi-FI" sz="1800" dirty="0">
                <a:solidFill>
                  <a:srgbClr val="444444"/>
                </a:solidFill>
                <a:latin typeface="Calibri"/>
                <a:cs typeface="Calibri"/>
              </a:rPr>
              <a:t>, Amsterdam, Milan</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SAS: Stockholm (</a:t>
            </a:r>
            <a:r>
              <a:rPr lang="fi-FI" sz="1800" b="0" i="0" u="none" strike="noStrike" dirty="0" err="1">
                <a:solidFill>
                  <a:srgbClr val="000000"/>
                </a:solidFill>
                <a:effectLst/>
                <a:latin typeface="Calibri" panose="020F0502020204030204" pitchFamily="34" charset="0"/>
              </a:rPr>
              <a:t>from</a:t>
            </a:r>
            <a:r>
              <a:rPr lang="fi-FI" sz="1800" b="0" i="0" u="none" strike="noStrike" dirty="0">
                <a:solidFill>
                  <a:srgbClr val="000000"/>
                </a:solidFill>
                <a:effectLst/>
                <a:latin typeface="Calibri" panose="020F0502020204030204" pitchFamily="34" charset="0"/>
              </a:rPr>
              <a:t> August 2022)</a:t>
            </a:r>
            <a:endParaRPr lang="en-US" b="0" i="0" dirty="0">
              <a:solidFill>
                <a:srgbClr val="444444"/>
              </a:solidFill>
              <a:effectLst/>
              <a:latin typeface="Calibri" panose="020F0502020204030204" pitchFamily="34" charset="0"/>
            </a:endParaRPr>
          </a:p>
          <a:p>
            <a:r>
              <a:rPr lang="en" dirty="0"/>
              <a:t>By the end of 2023: </a:t>
            </a:r>
            <a:r>
              <a:rPr lang="fi-FI" dirty="0" err="1"/>
              <a:t>Las</a:t>
            </a:r>
            <a:r>
              <a:rPr lang="fi-FI" dirty="0"/>
              <a:t> </a:t>
            </a:r>
            <a:r>
              <a:rPr lang="fi-FI" dirty="0" err="1"/>
              <a:t>Palmas</a:t>
            </a:r>
            <a:r>
              <a:rPr lang="fi-FI" dirty="0"/>
              <a:t> de Gran Canaria 5.12.2023, </a:t>
            </a:r>
            <a:r>
              <a:rPr lang="fi-FI" dirty="0" err="1"/>
              <a:t>Tallinn</a:t>
            </a:r>
            <a:r>
              <a:rPr lang="fi-FI" dirty="0"/>
              <a:t> 29.10.2023, </a:t>
            </a:r>
            <a:r>
              <a:rPr lang="fi-FI" dirty="0" err="1"/>
              <a:t>Tenerife</a:t>
            </a:r>
            <a:r>
              <a:rPr lang="fi-FI" dirty="0"/>
              <a:t> 1.11.2023</a:t>
            </a:r>
            <a:endParaRPr lang="en" dirty="0"/>
          </a:p>
          <a:p>
            <a:endParaRPr lang="en" dirty="0">
              <a:cs typeface="Calibri"/>
            </a:endParaRPr>
          </a:p>
          <a:p>
            <a:endParaRPr lang="fi-FI" dirty="0">
              <a:cs typeface="Calibri" panose="020F0502020204030204"/>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863268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Living in Tampere adds quality to life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Housing costs are lower than in the capital region. Cost-efficient living expenses, congestion-free traffic and</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a broad range of opportunities for different experiences make everyday life easy.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New, versatile residential areas are being constructed. Most of them are located next to the tramway. At Tampere, the beach is always just a bike ride away, no matter which district you are 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grows with around 3,000 residents each year and in 10 years, 15–20% of residents are newcomers. Tampere has been ranked the most attractive city in Finland in several studies.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44</a:t>
            </a:fld>
            <a:endParaRPr lang="fi-FI"/>
          </a:p>
        </p:txBody>
      </p:sp>
    </p:spTree>
    <p:extLst>
      <p:ext uri="{BB962C8B-B14F-4D97-AF65-F5344CB8AC3E}">
        <p14:creationId xmlns:p14="http://schemas.microsoft.com/office/powerpoint/2010/main" val="2617649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109 children aged 7-16 in preparatory education for immigrants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45</a:t>
            </a:fld>
            <a:endParaRPr lang="fi-FI"/>
          </a:p>
        </p:txBody>
      </p:sp>
    </p:spTree>
    <p:extLst>
      <p:ext uri="{BB962C8B-B14F-4D97-AF65-F5344CB8AC3E}">
        <p14:creationId xmlns:p14="http://schemas.microsoft.com/office/powerpoint/2010/main" val="1058482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In Tampere, you too can participate and make a difference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a city for active people, who are provided numerous ways to participate and influence the city and its services.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Representative influencing bodies include the Tampere Children’s Parliament, Youth Council, Tampere Immigrant Council, the Older People’s Council, Council of representatives for associations and the parliament for clubs.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Direct ways to influence are provided with different public events and meetings of regional networks and the many methods of co-development (surveys, pilot projects and participation in them, participatory planning).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Different city-supported forms of civil activism include volunteer- and companion-based activities, associations and neighbourhood activities.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testing and developing new methods for participation and influencing, such and the mayor’s crowdfunding pilot and the “Mun Tampere” participatory budgeting.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3664769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Safety and security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City of Tampere is developing urban safety and security in cooperation with the related operators in the region (from authorities to third-sector operators).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Tampere Region Safety and Security Cluster that began its operations in 2011 has created excellent conditions for cooperation and competence development in the safety and security industry in the region. The operating environment is optimal, since the operators want to cooperate closely and at the same time feel that their expertise is already competitive at an international level. This creates an excellent environment for the development of new innovative solutions and for marketing of the region’s high-class expertise.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Planned and coordinated cooperation. The city coordinates multiple security and safety operator networks.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1998782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is home to high-quality health care and top-class research in health sciences. In the Pirkanmaa Hospital District, health care is provided by the Tampere University Hospital, i.e. Tays.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Some services are provided by corporations owned by the hospital district: the Coxa hospital for joint replacement, Tays Heart Hospital and Fimlab Laboratories. Imaging and pharmaceutical services are provided by the Imaging Centre and Pharmacy, which also includes the globally unique Tays Vascular Surgery and Procedural Radiology Unit.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Coxa hospital for joint replacement is the only one of its kind in Finland, and one of Europe’s leading hospitals specialising in joint replacement. Its reputation as a centre of excellence has also brought with it more responsibility, since Coxa now handles all the most challenging joint replacement surgical procedures in Finland. In addition to the joint replacement hospital in Tampere, Coxa also has clinics in Helsinki, Lahti, Pori and Turku.</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48</a:t>
            </a:fld>
            <a:endParaRPr lang="fi-FI"/>
          </a:p>
        </p:txBody>
      </p:sp>
    </p:spTree>
    <p:extLst>
      <p:ext uri="{BB962C8B-B14F-4D97-AF65-F5344CB8AC3E}">
        <p14:creationId xmlns:p14="http://schemas.microsoft.com/office/powerpoint/2010/main" val="4114233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49</a:t>
            </a:fld>
            <a:endParaRPr lang="fi-FI"/>
          </a:p>
        </p:txBody>
      </p:sp>
    </p:spTree>
    <p:extLst>
      <p:ext uri="{BB962C8B-B14F-4D97-AF65-F5344CB8AC3E}">
        <p14:creationId xmlns:p14="http://schemas.microsoft.com/office/powerpoint/2010/main" val="57409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1F695CA-4BA1-044B-B926-B765CAB87A5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445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6</a:t>
            </a:fld>
            <a:endParaRPr lang="fi-FI"/>
          </a:p>
        </p:txBody>
      </p:sp>
    </p:spTree>
    <p:extLst>
      <p:ext uri="{BB962C8B-B14F-4D97-AF65-F5344CB8AC3E}">
        <p14:creationId xmlns:p14="http://schemas.microsoft.com/office/powerpoint/2010/main" val="165220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kumimoji="0" lang="fi-FI"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a:t>
            </a:r>
            <a:r>
              <a:rPr kumimoji="0" lang="fi-FI"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Tampereen väkiluku: väestökatsaus (ennakkoväkiluku 4/2023) </a:t>
            </a:r>
            <a:r>
              <a:rPr kumimoji="0" lang="fi-FI"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Microsoft Power BI</a:t>
            </a:r>
            <a:endParaRPr lang="en-GB" sz="1800" b="0" i="0" u="none" strike="noStrike" dirty="0">
              <a:solidFill>
                <a:srgbClr val="000000"/>
              </a:solidFill>
              <a:effectLst/>
              <a:latin typeface="Calibri" panose="020F0502020204030204" pitchFamily="34" charset="0"/>
            </a:endParaRPr>
          </a:p>
          <a:p>
            <a:pPr algn="l" rtl="0" fontAlgn="base"/>
            <a:endParaRPr lang="en-GB" sz="1800" b="0" i="0" u="none" strike="noStrike" dirty="0">
              <a:solidFill>
                <a:srgbClr val="000000"/>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Unemployment rate 11,6% </a:t>
            </a:r>
            <a:r>
              <a:rPr lang="fi-FI" sz="1800" b="0" i="0" u="none" strike="noStrike" dirty="0">
                <a:solidFill>
                  <a:srgbClr val="000000"/>
                </a:solidFill>
                <a:effectLst/>
                <a:latin typeface="Calibri" panose="020F0502020204030204" pitchFamily="34" charset="0"/>
              </a:rPr>
              <a:t>(</a:t>
            </a:r>
            <a:r>
              <a:rPr lang="fi-FI" sz="1800" b="0" i="0" u="none" strike="noStrike" dirty="0" err="1">
                <a:solidFill>
                  <a:srgbClr val="000000"/>
                </a:solidFill>
                <a:effectLst/>
                <a:latin typeface="Calibri" panose="020F0502020204030204" pitchFamily="34" charset="0"/>
              </a:rPr>
              <a:t>January</a:t>
            </a:r>
            <a:r>
              <a:rPr lang="fi-FI" sz="1800" b="0" i="0" u="none" strike="noStrike" dirty="0">
                <a:solidFill>
                  <a:srgbClr val="000000"/>
                </a:solidFill>
                <a:effectLst/>
                <a:latin typeface="Calibri" panose="020F0502020204030204" pitchFamily="34" charset="0"/>
              </a:rPr>
              <a:t> 2022) https://www.ely-keskus.fi/ely-pirkanmaa-tyollisyyskatsaukset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2021: </a:t>
            </a:r>
            <a:r>
              <a:rPr lang="fi-FI" sz="1800" b="0" i="0" u="none" strike="noStrike" dirty="0">
                <a:solidFill>
                  <a:srgbClr val="000000"/>
                </a:solidFill>
                <a:effectLst/>
                <a:latin typeface="Calibri" panose="020F0502020204030204" pitchFamily="34" charset="0"/>
              </a:rPr>
              <a:t>18 422 </a:t>
            </a:r>
            <a:r>
              <a:rPr lang="en-GB" sz="1800" b="0" i="0" u="none" strike="noStrike" dirty="0">
                <a:solidFill>
                  <a:srgbClr val="000000"/>
                </a:solidFill>
                <a:effectLst/>
                <a:latin typeface="Calibri" panose="020F0502020204030204" pitchFamily="34" charset="0"/>
              </a:rPr>
              <a:t> foreign-language speakers (7.6% of total population), </a:t>
            </a:r>
            <a:r>
              <a:rPr lang="fi-FI" sz="1800" b="0" i="0" u="none" strike="noStrike" dirty="0">
                <a:solidFill>
                  <a:srgbClr val="000000"/>
                </a:solidFill>
                <a:effectLst/>
                <a:latin typeface="Calibri" panose="020F0502020204030204" pitchFamily="34" charset="0"/>
              </a:rPr>
              <a:t>11,434 </a:t>
            </a:r>
            <a:r>
              <a:rPr lang="en-GB" sz="1800" b="0" i="0" u="none" strike="noStrike" dirty="0">
                <a:solidFill>
                  <a:srgbClr val="000000"/>
                </a:solidFill>
                <a:effectLst/>
                <a:latin typeface="Calibri" panose="020F0502020204030204" pitchFamily="34" charset="0"/>
              </a:rPr>
              <a:t> foreign citizens. Most common foreign nationalities: Estonia, Russia, Iraq, Afghanistan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7</a:t>
            </a:fld>
            <a:endParaRPr lang="fi-FI"/>
          </a:p>
        </p:txBody>
      </p:sp>
    </p:spTree>
    <p:extLst>
      <p:ext uri="{BB962C8B-B14F-4D97-AF65-F5344CB8AC3E}">
        <p14:creationId xmlns:p14="http://schemas.microsoft.com/office/powerpoint/2010/main" val="18457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235243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Higher education institution investing in research, product development and collaboration with businesses has created success stories in the gaming industry, the industrial sector and health technology.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 world-leading competence centre in the fields of imaging and camera technologies, Tampere is already number one in Europe.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https://businesstampere.com/investments/investment-opportunities/focus-industries-and-business-ecosystems-in-the-tampere-region/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companies in circular economy and cleantech in the Tampere region offer a wide range of innovative solutions, life cycle services and automation to various industries.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https://businesstampere.com/business-environment/business-ecosystems/tampere-circular-economy-and-cleantech-ecosystem/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313773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2273039" y="1876516"/>
            <a:ext cx="7679255" cy="1068736"/>
          </a:xfrm>
          <a:solidFill>
            <a:schemeClr val="bg2"/>
          </a:solidFill>
          <a:effectLst/>
        </p:spPr>
        <p:txBody>
          <a:bodyPr wrap="none" lIns="360000" tIns="72000" rIns="360000" bIns="72000" anchor="ctr">
            <a:spAutoFit/>
          </a:bodyPr>
          <a:lstStyle>
            <a:lvl1pPr algn="ctr">
              <a:lnSpc>
                <a:spcPct val="100000"/>
              </a:lnSpc>
              <a:defRPr sz="6000"/>
            </a:lvl1pPr>
          </a:lstStyle>
          <a:p>
            <a:r>
              <a:rPr lang="fi-FI"/>
              <a:t>KANSISIVUN OTSIKKO</a:t>
            </a:r>
          </a:p>
        </p:txBody>
      </p:sp>
      <p:sp>
        <p:nvSpPr>
          <p:cNvPr id="5" name="Tekstin paikkamerkki 4">
            <a:extLst>
              <a:ext uri="{FF2B5EF4-FFF2-40B4-BE49-F238E27FC236}">
                <a16:creationId xmlns:a16="http://schemas.microsoft.com/office/drawing/2014/main" id="{F45E5D94-A1C7-924B-BDE8-CA503E9556E1}"/>
              </a:ext>
            </a:extLst>
          </p:cNvPr>
          <p:cNvSpPr>
            <a:spLocks noGrp="1"/>
          </p:cNvSpPr>
          <p:nvPr>
            <p:ph type="body" sz="quarter" idx="16" hasCustomPrompt="1"/>
          </p:nvPr>
        </p:nvSpPr>
        <p:spPr>
          <a:xfrm>
            <a:off x="1342913" y="3053382"/>
            <a:ext cx="9539507" cy="976403"/>
          </a:xfrm>
          <a:solidFill>
            <a:schemeClr val="bg2"/>
          </a:solidFill>
          <a:effectLst/>
        </p:spPr>
        <p:txBody>
          <a:bodyPr wrap="none" lIns="360000" tIns="72000" rIns="360000" bIns="72000" anchor="ctr">
            <a:spAutoFit/>
          </a:bodyPr>
          <a:lstStyle>
            <a:lvl1pPr marL="0" indent="0">
              <a:buNone/>
              <a:defRPr sz="6000" b="1"/>
            </a:lvl1pPr>
          </a:lstStyle>
          <a:p>
            <a:r>
              <a:rPr lang="fi-FI" dirty="0"/>
              <a:t>CALIBRI BOLD 60, VERSAALI</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hasCustomPrompt="1"/>
          </p:nvPr>
        </p:nvSpPr>
        <p:spPr>
          <a:xfrm>
            <a:off x="2768575" y="4304236"/>
            <a:ext cx="6688183" cy="1003237"/>
          </a:xfrm>
          <a:prstGeom prst="rect">
            <a:avLst/>
          </a:prstGeom>
        </p:spPr>
        <p:txBody>
          <a:bodyPr>
            <a:normAutofit/>
          </a:bodyPr>
          <a:lstStyle>
            <a:lvl1pPr marL="0" indent="0" algn="ctr">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Lisätietoa tähän </a:t>
            </a:r>
            <a:r>
              <a:rPr lang="fi-FI" err="1"/>
              <a:t>Calibri</a:t>
            </a:r>
            <a:r>
              <a:rPr lang="fi-FI"/>
              <a:t> </a:t>
            </a:r>
            <a:r>
              <a:rPr lang="fi-FI" err="1"/>
              <a:t>Regular</a:t>
            </a:r>
            <a:r>
              <a:rPr lang="fi-FI"/>
              <a:t> 26</a:t>
            </a:r>
          </a:p>
        </p:txBody>
      </p:sp>
      <p:sp>
        <p:nvSpPr>
          <p:cNvPr id="7" name="Tekstin paikkamerkki 6">
            <a:extLst>
              <a:ext uri="{FF2B5EF4-FFF2-40B4-BE49-F238E27FC236}">
                <a16:creationId xmlns:a16="http://schemas.microsoft.com/office/drawing/2014/main" id="{241E846E-185C-F04A-9893-6A12CDEC9F62}"/>
              </a:ext>
            </a:extLst>
          </p:cNvPr>
          <p:cNvSpPr>
            <a:spLocks noGrp="1"/>
          </p:cNvSpPr>
          <p:nvPr>
            <p:ph type="body" sz="quarter" idx="17" hasCustomPrompt="1"/>
          </p:nvPr>
        </p:nvSpPr>
        <p:spPr>
          <a:xfrm>
            <a:off x="3998116" y="5421310"/>
            <a:ext cx="4229100" cy="593725"/>
          </a:xfrm>
          <a:effectLst>
            <a:outerShdw blurRad="50800" dist="38100" dir="2700000" algn="tl" rotWithShape="0">
              <a:prstClr val="black">
                <a:alpha val="58000"/>
              </a:prstClr>
            </a:outerShdw>
          </a:effectLst>
        </p:spPr>
        <p:txBody>
          <a:bodyPr>
            <a:noAutofit/>
          </a:bodyPr>
          <a:lstStyle>
            <a:lvl1pPr marL="0" indent="0">
              <a:buNone/>
              <a:defRPr sz="2000"/>
            </a:lvl1pPr>
          </a:lstStyle>
          <a:p>
            <a:r>
              <a:rPr lang="fi-FI"/>
              <a:t>Etunimi Sukunimi, Titteli, pvm</a:t>
            </a:r>
          </a:p>
        </p:txBody>
      </p:sp>
    </p:spTree>
    <p:extLst>
      <p:ext uri="{BB962C8B-B14F-4D97-AF65-F5344CB8AC3E}">
        <p14:creationId xmlns:p14="http://schemas.microsoft.com/office/powerpoint/2010/main" val="353914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4C4811-86C6-0040-955C-A91C54D57D2A}"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10.11.2023</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C8489-4CF9-C845-AB9D-BF9E9C890568}"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8C9EB-C7B5-A64E-AC45-D9C6EBBA559F}"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26F25-F890-4F46-A5E5-6746AC81B898}"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FEB09-93DA-AB47-834A-FE35B1E8954A}" type="datetime1">
              <a:rPr lang="fi-FI" smtClean="0"/>
              <a:t>10.11.2023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B5529-CC76-6445-8861-6DA463D4F49B}" type="datetime1">
              <a:rPr lang="fi-FI" smtClean="0"/>
              <a:t>10.11.2023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03EDB-3239-2547-BE28-6A631259AE9C}" type="datetime1">
              <a:rPr lang="fi-FI" smtClean="0"/>
              <a:t>10.11.2023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0D18D-06A0-6B4C-B254-997755DDC073}"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132E751B-5232-EE44-A886-616F6B627FA2}"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2381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6E7D6FC5-8EA8-CD46-A141-8BE1BAC2308D}"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218209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946D46C1-5192-F240-8180-C6DB74F7151B}"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180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AE45D274-7DCA-6542-99CA-62913EF1A4D8}"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8CF2B-40E0-044A-A11F-4C9B30C70221}"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BC6BD-2936-FB40-9FDC-35873F782F6D}"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9414368D-2F79-5348-A250-E8C9BA5C2BF5}" type="datetime1">
              <a:rPr lang="fi-FI" smtClean="0"/>
              <a:t>10.11.2023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42834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8D1E6-D4F5-F84C-84CF-6D1F0A8295EA}" type="datetime1">
              <a:rPr lang="fi-FI" smtClean="0"/>
              <a:t>10.11.2023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142456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84EEB84-A5B0-1748-81A0-4D57AA8CB813}"/>
              </a:ext>
            </a:extLst>
          </p:cNvPr>
          <p:cNvSpPr>
            <a:spLocks noGrp="1"/>
          </p:cNvSpPr>
          <p:nvPr>
            <p:ph type="title"/>
          </p:nvPr>
        </p:nvSpPr>
        <p:spPr>
          <a:xfrm>
            <a:off x="2709332" y="799340"/>
            <a:ext cx="658142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9" name="Kuva 18">
            <a:extLst>
              <a:ext uri="{FF2B5EF4-FFF2-40B4-BE49-F238E27FC236}">
                <a16:creationId xmlns:a16="http://schemas.microsoft.com/office/drawing/2014/main" id="{2125818B-1E20-E141-9491-35C8764033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69708" y="136525"/>
            <a:ext cx="2484239" cy="955346"/>
          </a:xfrm>
          <a:prstGeom prst="rect">
            <a:avLst/>
          </a:prstGeom>
          <a:effectLst>
            <a:outerShdw blurRad="139700" dist="12700" dir="2700000" algn="tl" rotWithShape="0">
              <a:prstClr val="black">
                <a:alpha val="40000"/>
              </a:prstClr>
            </a:outerShdw>
          </a:effectLst>
        </p:spPr>
      </p:pic>
      <p:pic>
        <p:nvPicPr>
          <p:cNvPr id="5" name="Kuva 4">
            <a:extLst>
              <a:ext uri="{FF2B5EF4-FFF2-40B4-BE49-F238E27FC236}">
                <a16:creationId xmlns:a16="http://schemas.microsoft.com/office/drawing/2014/main" id="{10593290-AA67-496D-B707-1DEA98C86F0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949849205"/>
      </p:ext>
    </p:extLst>
  </p:cSld>
  <p:clrMap bg1="dk1" tx1="lt1" bg2="dk2" tx2="lt2" accent1="accent1" accent2="accent2" accent3="accent3" accent4="accent4" accent5="accent5" accent6="accent6" hlink="hlink" folHlink="folHlink"/>
  <p:sldLayoutIdLst>
    <p:sldLayoutId id="2147483679" r:id="rId1"/>
  </p:sldLayoutIdLst>
  <p:hf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7C43E-CCCC-EF46-BC5A-7C12F7B4BE45}" type="datetime1">
              <a:rPr lang="fi-FI" smtClean="0"/>
              <a:t>10.11.2023</a:t>
            </a:fld>
            <a:endParaRPr lang="fi-FI" dirty="0"/>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58" r:id="rId2"/>
    <p:sldLayoutId id="2147483760" r:id="rId3"/>
    <p:sldLayoutId id="2147483749" r:id="rId4"/>
    <p:sldLayoutId id="2147483742" r:id="rId5"/>
    <p:sldLayoutId id="2147483746" r:id="rId6"/>
    <p:sldLayoutId id="2147483733" r:id="rId7"/>
    <p:sldLayoutId id="2147483736" r:id="rId8"/>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08BC3-7433-0645-833B-44221EDA3DA4}" type="datetime1">
              <a:rPr lang="fi-FI" smtClean="0"/>
              <a:t>10.11.2023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59"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8.tiff"/><Relationship Id="rId3" Type="http://schemas.openxmlformats.org/officeDocument/2006/relationships/image" Target="../media/image70.jpeg"/><Relationship Id="rId7" Type="http://schemas.openxmlformats.org/officeDocument/2006/relationships/image" Target="../media/image72.tiff"/><Relationship Id="rId12"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1.tiff"/><Relationship Id="rId11" Type="http://schemas.openxmlformats.org/officeDocument/2006/relationships/image" Target="../media/image76.png"/><Relationship Id="rId5" Type="http://schemas.openxmlformats.org/officeDocument/2006/relationships/image" Target="../media/image3.png"/><Relationship Id="rId10" Type="http://schemas.openxmlformats.org/officeDocument/2006/relationships/image" Target="../media/image75.tiff"/><Relationship Id="rId4" Type="http://schemas.openxmlformats.org/officeDocument/2006/relationships/image" Target="../media/image6.png"/><Relationship Id="rId9" Type="http://schemas.openxmlformats.org/officeDocument/2006/relationships/image" Target="../media/image74.tiff"/><Relationship Id="rId14" Type="http://schemas.openxmlformats.org/officeDocument/2006/relationships/image" Target="../media/image7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2.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8.jpg"/><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0.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6.png"/><Relationship Id="rId2" Type="http://schemas.openxmlformats.org/officeDocument/2006/relationships/notesSlide" Target="../notesSlides/notesSlide4.xml"/><Relationship Id="rId16" Type="http://schemas.openxmlformats.org/officeDocument/2006/relationships/image" Target="../media/image25.svg"/><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8.emf"/><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5.png"/><Relationship Id="rId9" Type="http://schemas.openxmlformats.org/officeDocument/2006/relationships/image" Target="../media/image33.jpeg"/><Relationship Id="rId1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tiff"/><Relationship Id="rId18" Type="http://schemas.openxmlformats.org/officeDocument/2006/relationships/image" Target="../media/image58.tiff"/><Relationship Id="rId3" Type="http://schemas.openxmlformats.org/officeDocument/2006/relationships/image" Target="../media/image45.jpeg"/><Relationship Id="rId7" Type="http://schemas.openxmlformats.org/officeDocument/2006/relationships/image" Target="../media/image47.svg"/><Relationship Id="rId12" Type="http://schemas.openxmlformats.org/officeDocument/2006/relationships/image" Target="../media/image52.tiff"/><Relationship Id="rId17" Type="http://schemas.openxmlformats.org/officeDocument/2006/relationships/image" Target="../media/image57.tiff"/><Relationship Id="rId2" Type="http://schemas.openxmlformats.org/officeDocument/2006/relationships/notesSlide" Target="../notesSlides/notesSlide9.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tiff"/><Relationship Id="rId5" Type="http://schemas.openxmlformats.org/officeDocument/2006/relationships/image" Target="../media/image3.png"/><Relationship Id="rId15" Type="http://schemas.openxmlformats.org/officeDocument/2006/relationships/image" Target="../media/image55.tiff"/><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49.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Alaotsikko 19">
            <a:extLst>
              <a:ext uri="{FF2B5EF4-FFF2-40B4-BE49-F238E27FC236}">
                <a16:creationId xmlns:a16="http://schemas.microsoft.com/office/drawing/2014/main" id="{FB03ED89-97C4-909E-0E2A-3FCF6DEEB086}"/>
              </a:ext>
            </a:extLst>
          </p:cNvPr>
          <p:cNvSpPr>
            <a:spLocks noGrp="1"/>
          </p:cNvSpPr>
          <p:nvPr>
            <p:ph type="subTitle" idx="1"/>
          </p:nvPr>
        </p:nvSpPr>
        <p:spPr>
          <a:xfrm>
            <a:off x="2768575" y="5180948"/>
            <a:ext cx="6688183" cy="1003237"/>
          </a:xfrm>
        </p:spPr>
        <p:txBody>
          <a:bodyPr/>
          <a:lstStyle/>
          <a:p>
            <a:endParaRPr lang="fi-FI" dirty="0"/>
          </a:p>
        </p:txBody>
      </p:sp>
      <p:sp>
        <p:nvSpPr>
          <p:cNvPr id="22" name="Tekstin paikkamerkki 21">
            <a:extLst>
              <a:ext uri="{FF2B5EF4-FFF2-40B4-BE49-F238E27FC236}">
                <a16:creationId xmlns:a16="http://schemas.microsoft.com/office/drawing/2014/main" id="{2B1D2693-59BF-7D4E-58B2-86C2A17BD764}"/>
              </a:ext>
            </a:extLst>
          </p:cNvPr>
          <p:cNvSpPr>
            <a:spLocks noGrp="1"/>
          </p:cNvSpPr>
          <p:nvPr>
            <p:ph type="body" sz="quarter" idx="17"/>
          </p:nvPr>
        </p:nvSpPr>
        <p:spPr>
          <a:xfrm>
            <a:off x="3998116" y="5682567"/>
            <a:ext cx="4229100" cy="593725"/>
          </a:xfrm>
        </p:spPr>
        <p:txBody>
          <a:bodyPr/>
          <a:lstStyle/>
          <a:p>
            <a:endParaRPr lang="fi-FI" dirty="0"/>
          </a:p>
        </p:txBody>
      </p:sp>
      <p:sp>
        <p:nvSpPr>
          <p:cNvPr id="32" name="Suorakulmio 31">
            <a:extLst>
              <a:ext uri="{FF2B5EF4-FFF2-40B4-BE49-F238E27FC236}">
                <a16:creationId xmlns:a16="http://schemas.microsoft.com/office/drawing/2014/main" id="{901E8BFE-DA54-B798-2E25-72DF505AB88D}"/>
              </a:ext>
              <a:ext uri="{C183D7F6-B498-43B3-948B-1728B52AA6E4}">
                <adec:decorative xmlns:adec="http://schemas.microsoft.com/office/drawing/2017/decorative" val="1"/>
              </a:ext>
            </a:extLst>
          </p:cNvPr>
          <p:cNvSpPr/>
          <p:nvPr/>
        </p:nvSpPr>
        <p:spPr>
          <a:xfrm>
            <a:off x="2062843" y="2423159"/>
            <a:ext cx="8066315" cy="1365070"/>
          </a:xfrm>
          <a:prstGeom prst="rect">
            <a:avLst/>
          </a:prstGeom>
          <a:solidFill>
            <a:schemeClr val="bg2">
              <a:alpha val="9619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24"/>
          <p:cNvSpPr txBox="1">
            <a:spLocks noChangeArrowheads="1"/>
          </p:cNvSpPr>
          <p:nvPr/>
        </p:nvSpPr>
        <p:spPr bwMode="auto">
          <a:xfrm>
            <a:off x="9795606" y="6374456"/>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Image: Visit Tampere / Laura Vanzo</a:t>
            </a:r>
            <a:r>
              <a:rPr kumimoji="0" lang="fi-FI" altLang="fi-FI"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 </a:t>
            </a:r>
          </a:p>
        </p:txBody>
      </p:sp>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66014" y="2055843"/>
            <a:ext cx="5459973" cy="2099702"/>
          </a:xfrm>
          <a:prstGeom prst="rect">
            <a:avLst/>
          </a:prstGeom>
          <a:effectLst>
            <a:outerShdw blurRad="88900" algn="ctr" rotWithShape="0">
              <a:prstClr val="black">
                <a:alpha val="36620"/>
              </a:prstClr>
            </a:outerShdw>
          </a:effectLst>
        </p:spPr>
      </p:pic>
      <p:pic>
        <p:nvPicPr>
          <p:cNvPr id="34" name="Kuva 33" descr="Tampereen vaakunalogo&#10;">
            <a:extLst>
              <a:ext uri="{FF2B5EF4-FFF2-40B4-BE49-F238E27FC236}">
                <a16:creationId xmlns:a16="http://schemas.microsoft.com/office/drawing/2014/main" id="{C8254E92-CB3A-4A5F-8440-3B1D99FEEDB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People attending technology event.">
            <a:extLst>
              <a:ext uri="{FF2B5EF4-FFF2-40B4-BE49-F238E27FC236}">
                <a16:creationId xmlns:a16="http://schemas.microsoft.com/office/drawing/2014/main" id="{F329A863-F224-6D5F-A778-F1E8FFB66A64}"/>
              </a:ext>
            </a:extLst>
          </p:cNvPr>
          <p:cNvSpPr>
            <a:spLocks noChangeAspect="1"/>
          </p:cNvSpPr>
          <p:nvPr/>
        </p:nvSpPr>
        <p:spPr>
          <a:xfrm>
            <a:off x="5484750" y="3516"/>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46"/>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p:txBody>
          <a:bodyPr/>
          <a:lstStyle/>
          <a:p>
            <a:r>
              <a:rPr lang="fi-FI" sz="2800" dirty="0" err="1"/>
              <a:t>Fertile</a:t>
            </a:r>
            <a:r>
              <a:rPr lang="fi-FI" sz="2800" dirty="0"/>
              <a:t> </a:t>
            </a:r>
            <a:r>
              <a:rPr lang="fi-FI" sz="2800" dirty="0" err="1"/>
              <a:t>ground</a:t>
            </a:r>
            <a:r>
              <a:rPr lang="fi-FI" sz="2800" dirty="0"/>
              <a:t> for </a:t>
            </a:r>
            <a:br>
              <a:rPr lang="fi-FI" dirty="0"/>
            </a:br>
            <a:r>
              <a:rPr lang="fi-FI" dirty="0"/>
              <a:t>NEW IDEAS</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655281" y="1990476"/>
            <a:ext cx="5318007" cy="4163079"/>
          </a:xfrm>
        </p:spPr>
        <p:txBody>
          <a:bodyPr>
            <a:noAutofit/>
          </a:bodyPr>
          <a:lstStyle/>
          <a:p>
            <a:pPr marL="0" indent="0">
              <a:spcBef>
                <a:spcPts val="400"/>
              </a:spcBef>
              <a:spcAft>
                <a:spcPts val="600"/>
              </a:spcAft>
              <a:buNone/>
            </a:pPr>
            <a:r>
              <a:rPr lang="fi-FI" dirty="0" err="1"/>
              <a:t>We</a:t>
            </a:r>
            <a:r>
              <a:rPr lang="fi-FI" dirty="0"/>
              <a:t> </a:t>
            </a:r>
            <a:r>
              <a:rPr lang="fi-FI" dirty="0" err="1"/>
              <a:t>are</a:t>
            </a:r>
            <a:r>
              <a:rPr lang="fi-FI" dirty="0"/>
              <a:t> </a:t>
            </a:r>
            <a:r>
              <a:rPr lang="fi-FI" dirty="0" err="1"/>
              <a:t>one</a:t>
            </a:r>
            <a:r>
              <a:rPr lang="fi-FI" dirty="0"/>
              <a:t> of </a:t>
            </a:r>
            <a:r>
              <a:rPr lang="fi-FI" dirty="0" err="1"/>
              <a:t>the</a:t>
            </a:r>
            <a:r>
              <a:rPr lang="fi-FI" dirty="0"/>
              <a:t> </a:t>
            </a:r>
            <a:r>
              <a:rPr lang="fi-FI" dirty="0" err="1"/>
              <a:t>most</a:t>
            </a:r>
            <a:r>
              <a:rPr lang="fi-FI" dirty="0"/>
              <a:t> </a:t>
            </a:r>
            <a:r>
              <a:rPr lang="fi-FI" dirty="0" err="1"/>
              <a:t>active</a:t>
            </a:r>
            <a:r>
              <a:rPr lang="fi-FI" dirty="0"/>
              <a:t> </a:t>
            </a:r>
            <a:br>
              <a:rPr lang="fi-FI" dirty="0"/>
            </a:br>
            <a:r>
              <a:rPr lang="fi-FI" dirty="0" err="1"/>
              <a:t>start-up</a:t>
            </a:r>
            <a:r>
              <a:rPr lang="fi-FI" dirty="0"/>
              <a:t> </a:t>
            </a:r>
            <a:r>
              <a:rPr lang="fi-FI" dirty="0" err="1"/>
              <a:t>cities</a:t>
            </a:r>
            <a:r>
              <a:rPr lang="fi-FI" dirty="0"/>
              <a:t> in Finland.</a:t>
            </a:r>
          </a:p>
          <a:p>
            <a:pPr marL="0" indent="0">
              <a:spcBef>
                <a:spcPts val="400"/>
              </a:spcBef>
              <a:buNone/>
            </a:pPr>
            <a:r>
              <a:rPr lang="fi-FI" b="1" dirty="0"/>
              <a:t>ATTRACTIVE OPERATING </a:t>
            </a:r>
            <a:br>
              <a:rPr lang="fi-FI" b="1" dirty="0"/>
            </a:br>
            <a:r>
              <a:rPr lang="fi-FI" b="1" dirty="0"/>
              <a:t>ENVIRONMENT</a:t>
            </a:r>
          </a:p>
          <a:p>
            <a:pPr>
              <a:spcBef>
                <a:spcPts val="400"/>
              </a:spcBef>
            </a:pPr>
            <a:r>
              <a:rPr lang="fi-FI" sz="2000" dirty="0" err="1"/>
              <a:t>Good</a:t>
            </a:r>
            <a:r>
              <a:rPr lang="fi-FI" sz="2000" dirty="0"/>
              <a:t> </a:t>
            </a:r>
            <a:r>
              <a:rPr lang="fi-FI" sz="2000" dirty="0" err="1"/>
              <a:t>availability</a:t>
            </a:r>
            <a:r>
              <a:rPr lang="fi-FI" sz="2000" dirty="0"/>
              <a:t> of a </a:t>
            </a:r>
            <a:r>
              <a:rPr lang="fi-FI" sz="2000" dirty="0" err="1"/>
              <a:t>trained</a:t>
            </a:r>
            <a:r>
              <a:rPr lang="fi-FI" sz="2000" dirty="0"/>
              <a:t> </a:t>
            </a:r>
            <a:br>
              <a:rPr lang="fi-FI" sz="2000" dirty="0"/>
            </a:br>
            <a:r>
              <a:rPr lang="fi-FI" sz="2000" dirty="0" err="1"/>
              <a:t>workforce</a:t>
            </a:r>
            <a:endParaRPr lang="fi-FI" sz="2000" dirty="0"/>
          </a:p>
          <a:p>
            <a:pPr>
              <a:spcBef>
                <a:spcPts val="400"/>
              </a:spcBef>
            </a:pPr>
            <a:r>
              <a:rPr lang="fi-FI" sz="2000" dirty="0"/>
              <a:t>More </a:t>
            </a:r>
            <a:r>
              <a:rPr lang="fi-FI" sz="2000" dirty="0" err="1"/>
              <a:t>cost-effective</a:t>
            </a:r>
            <a:r>
              <a:rPr lang="fi-FI" sz="2000" dirty="0"/>
              <a:t> </a:t>
            </a:r>
            <a:r>
              <a:rPr lang="fi-FI" sz="2000" dirty="0" err="1"/>
              <a:t>than</a:t>
            </a:r>
            <a:r>
              <a:rPr lang="fi-FI" sz="2000" dirty="0"/>
              <a:t> </a:t>
            </a:r>
            <a:r>
              <a:rPr lang="fi-FI" sz="2000" dirty="0" err="1"/>
              <a:t>the</a:t>
            </a:r>
            <a:r>
              <a:rPr lang="fi-FI" sz="2000" dirty="0"/>
              <a:t> capital </a:t>
            </a:r>
            <a:r>
              <a:rPr lang="fi-FI" sz="2000" dirty="0" err="1"/>
              <a:t>region</a:t>
            </a:r>
            <a:endParaRPr lang="fi-FI" sz="2000" dirty="0"/>
          </a:p>
          <a:p>
            <a:pPr>
              <a:spcBef>
                <a:spcPts val="400"/>
              </a:spcBef>
            </a:pPr>
            <a:r>
              <a:rPr lang="fi-FI" sz="2000" dirty="0" err="1"/>
              <a:t>Cooperation</a:t>
            </a:r>
            <a:r>
              <a:rPr lang="fi-FI" sz="2000" dirty="0"/>
              <a:t> </a:t>
            </a:r>
            <a:r>
              <a:rPr lang="fi-FI" sz="2000" dirty="0" err="1"/>
              <a:t>with</a:t>
            </a:r>
            <a:r>
              <a:rPr lang="fi-FI" sz="2000" dirty="0"/>
              <a:t> </a:t>
            </a:r>
            <a:r>
              <a:rPr lang="fi-FI" sz="2000" dirty="0" err="1"/>
              <a:t>universities</a:t>
            </a:r>
            <a:r>
              <a:rPr lang="fi-FI" sz="2000" dirty="0"/>
              <a:t> </a:t>
            </a:r>
            <a:r>
              <a:rPr lang="fi-FI" sz="2000" dirty="0" err="1"/>
              <a:t>creates</a:t>
            </a:r>
            <a:r>
              <a:rPr lang="fi-FI" sz="2000" dirty="0"/>
              <a:t> </a:t>
            </a:r>
            <a:r>
              <a:rPr lang="fi-FI" sz="2000" dirty="0" err="1"/>
              <a:t>talent</a:t>
            </a:r>
            <a:r>
              <a:rPr lang="fi-FI" sz="2000" dirty="0"/>
              <a:t> and </a:t>
            </a:r>
            <a:r>
              <a:rPr lang="fi-FI" sz="2000" dirty="0" err="1"/>
              <a:t>ideas</a:t>
            </a:r>
            <a:endParaRPr lang="fi-FI" sz="2000" dirty="0"/>
          </a:p>
          <a:p>
            <a:pPr>
              <a:spcBef>
                <a:spcPts val="400"/>
              </a:spcBef>
            </a:pPr>
            <a:r>
              <a:rPr lang="fi-FI" sz="2000" dirty="0"/>
              <a:t>Central </a:t>
            </a:r>
            <a:r>
              <a:rPr lang="fi-FI" sz="2000" dirty="0" err="1"/>
              <a:t>location</a:t>
            </a:r>
            <a:endParaRPr lang="fi-FI" sz="2000" dirty="0"/>
          </a:p>
        </p:txBody>
      </p:sp>
      <p:sp>
        <p:nvSpPr>
          <p:cNvPr id="4" name="Päivämäärän paikkamerkki 3">
            <a:extLst>
              <a:ext uri="{FF2B5EF4-FFF2-40B4-BE49-F238E27FC236}">
                <a16:creationId xmlns:a16="http://schemas.microsoft.com/office/drawing/2014/main" id="{8863963B-7296-BC17-0B8E-F0CCC22E884B}"/>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Lst>
          </p:cNvPr>
          <p:cNvSpPr>
            <a:spLocks noGrp="1"/>
          </p:cNvSpPr>
          <p:nvPr>
            <p:ph type="sldNum" sz="quarter" idx="4"/>
          </p:nvPr>
        </p:nvSpPr>
        <p:spPr/>
        <p:txBody>
          <a:bodyPr/>
          <a:lstStyle/>
          <a:p>
            <a:fld id="{F3EE06F1-2D77-A44E-97FA-F679B9CB76D5}" type="slidenum">
              <a:rPr lang="fi-FI" smtClean="0">
                <a:solidFill>
                  <a:schemeClr val="bg1"/>
                </a:solidFill>
              </a:rPr>
              <a:t>10</a:t>
            </a:fld>
            <a:endParaRPr lang="fi-FI">
              <a:solidFill>
                <a:schemeClr val="bg1"/>
              </a:solidFill>
            </a:endParaRPr>
          </a:p>
        </p:txBody>
      </p:sp>
      <p:sp>
        <p:nvSpPr>
          <p:cNvPr id="8" name="Ellipsi 7">
            <a:extLst>
              <a:ext uri="{FF2B5EF4-FFF2-40B4-BE49-F238E27FC236}">
                <a16:creationId xmlns:a16="http://schemas.microsoft.com/office/drawing/2014/main" id="{B8C1D524-344B-858C-AF16-BA0B7562B0CE}"/>
              </a:ext>
              <a:ext uri="{C183D7F6-B498-43B3-948B-1728B52AA6E4}">
                <adec:decorative xmlns:adec="http://schemas.microsoft.com/office/drawing/2017/decorative" val="1"/>
              </a:ext>
            </a:extLst>
          </p:cNvPr>
          <p:cNvSpPr/>
          <p:nvPr/>
        </p:nvSpPr>
        <p:spPr>
          <a:xfrm>
            <a:off x="4810694" y="2116450"/>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266240" y="2092878"/>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5665580" y="3867150"/>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sp>
        <p:nvSpPr>
          <p:cNvPr id="7" name="Tekstiruutu 24">
            <a:extLst>
              <a:ext uri="{FF2B5EF4-FFF2-40B4-BE49-F238E27FC236}">
                <a16:creationId xmlns:a16="http://schemas.microsoft.com/office/drawing/2014/main" id="{D0BABC0C-55B7-D925-E4E4-54BEF55714F7}"/>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Tampere / Mirella </a:t>
            </a:r>
            <a:r>
              <a:rPr lang="en-GB" altLang="fi-FI" sz="1200" dirty="0">
                <a:solidFill>
                  <a:srgbClr val="FFFFFF"/>
                </a:solidFill>
              </a:rPr>
              <a:t>M</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82802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Young girl standing in a hallway.">
            <a:extLst>
              <a:ext uri="{FF2B5EF4-FFF2-40B4-BE49-F238E27FC236}">
                <a16:creationId xmlns:a16="http://schemas.microsoft.com/office/drawing/2014/main" id="{BF093525-D57F-BDED-D38F-72CF3DF1C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088" y="6350"/>
            <a:ext cx="12207088" cy="6849533"/>
          </a:xfrm>
          <a:prstGeom prst="rect">
            <a:avLst/>
          </a:prstGeom>
        </p:spPr>
      </p:pic>
      <p:sp>
        <p:nvSpPr>
          <p:cNvPr id="9" name="Kuva 4">
            <a:extLst>
              <a:ext uri="{FF2B5EF4-FFF2-40B4-BE49-F238E27FC236}">
                <a16:creationId xmlns:a16="http://schemas.microsoft.com/office/drawing/2014/main" id="{E0E4E4EF-89D2-A82F-DB09-1917A4A7E49F}"/>
              </a:ext>
              <a:ext uri="{C183D7F6-B498-43B3-948B-1728B52AA6E4}">
                <adec:decorative xmlns:adec="http://schemas.microsoft.com/office/drawing/2017/decorative" val="1"/>
              </a:ext>
            </a:extLst>
          </p:cNvPr>
          <p:cNvSpPr>
            <a:spLocks noChangeAspect="1"/>
          </p:cNvSpPr>
          <p:nvPr/>
        </p:nvSpPr>
        <p:spPr>
          <a:xfrm>
            <a:off x="-6350" y="2117"/>
            <a:ext cx="6967094"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lumMod val="10000"/>
              <a:alpha val="55000"/>
            </a:schemeClr>
          </a:solidFill>
          <a:ln w="9525" cap="flat">
            <a:noFill/>
            <a:prstDash val="solid"/>
            <a:miter/>
          </a:ln>
        </p:spPr>
        <p:txBody>
          <a:bodyPr rtlCol="0" anchor="ctr"/>
          <a:lstStyle/>
          <a:p>
            <a:endParaRPr lang="fi-FI" dirty="0">
              <a:solidFill>
                <a:schemeClr val="bg1"/>
              </a:solidFill>
            </a:endParaRPr>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p:txBody>
          <a:bodyPr/>
          <a:lstStyle/>
          <a:p>
            <a:r>
              <a:rPr lang="fi-FI" dirty="0" err="1"/>
              <a:t>We</a:t>
            </a:r>
            <a:r>
              <a:rPr lang="fi-FI" dirty="0"/>
              <a:t> </a:t>
            </a:r>
            <a:r>
              <a:rPr lang="fi-FI" dirty="0" err="1"/>
              <a:t>invest</a:t>
            </a:r>
            <a:r>
              <a:rPr lang="fi-FI" dirty="0"/>
              <a:t> in </a:t>
            </a:r>
            <a:r>
              <a:rPr lang="fi-FI" dirty="0" err="1"/>
              <a:t>education</a:t>
            </a:r>
            <a:endParaRPr lang="fi-FI" dirty="0"/>
          </a:p>
        </p:txBody>
      </p:sp>
      <p:sp>
        <p:nvSpPr>
          <p:cNvPr id="4" name="Päivämäärän paikkamerkki 3">
            <a:extLst>
              <a:ext uri="{FF2B5EF4-FFF2-40B4-BE49-F238E27FC236}">
                <a16:creationId xmlns:a16="http://schemas.microsoft.com/office/drawing/2014/main" id="{842CD238-5DBB-5593-4BB6-4460E08CEF65}"/>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11</a:t>
            </a:fld>
            <a:endParaRPr lang="fi-FI"/>
          </a:p>
        </p:txBody>
      </p:sp>
      <p:sp>
        <p:nvSpPr>
          <p:cNvPr id="11" name="Suorakulmio 10">
            <a:extLst>
              <a:ext uri="{FF2B5EF4-FFF2-40B4-BE49-F238E27FC236}">
                <a16:creationId xmlns:a16="http://schemas.microsoft.com/office/drawing/2014/main" id="{DC517476-9730-F752-6C27-960B967DB14B}"/>
              </a:ext>
            </a:extLst>
          </p:cNvPr>
          <p:cNvSpPr/>
          <p:nvPr/>
        </p:nvSpPr>
        <p:spPr>
          <a:xfrm>
            <a:off x="7367120" y="6404977"/>
            <a:ext cx="2810578"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Image: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6" name="Suorakulmio 15">
            <a:extLst>
              <a:ext uri="{FF2B5EF4-FFF2-40B4-BE49-F238E27FC236}">
                <a16:creationId xmlns:a16="http://schemas.microsoft.com/office/drawing/2014/main" id="{A9A22A19-566D-0C9A-EC9A-4417A59AEE96}"/>
              </a:ext>
            </a:extLst>
          </p:cNvPr>
          <p:cNvSpPr/>
          <p:nvPr/>
        </p:nvSpPr>
        <p:spPr>
          <a:xfrm>
            <a:off x="4532173" y="3837456"/>
            <a:ext cx="2237391" cy="1588127"/>
          </a:xfrm>
          <a:prstGeom prst="rect">
            <a:avLst/>
          </a:prstGeom>
        </p:spPr>
        <p:txBody>
          <a:bodyPr wrap="square" anchor="ctr" anchorCtr="0">
            <a:spAutoFit/>
          </a:bodyPr>
          <a:lstStyle/>
          <a:p>
            <a:pPr lvl="0" algn="ctr">
              <a:lnSpc>
                <a:spcPct val="90000"/>
              </a:lnSpc>
              <a:spcBef>
                <a:spcPct val="0"/>
              </a:spcBef>
              <a:defRPr/>
            </a:pPr>
            <a:r>
              <a:rPr lang="fi-FI" sz="3600" b="1" dirty="0"/>
              <a:t>79 %</a:t>
            </a:r>
            <a:br>
              <a:rPr lang="fi-FI" b="1" dirty="0"/>
            </a:br>
            <a:r>
              <a:rPr lang="fi-FI" dirty="0"/>
              <a:t>of </a:t>
            </a:r>
            <a:r>
              <a:rPr lang="fi-FI" dirty="0" err="1"/>
              <a:t>people</a:t>
            </a:r>
            <a:r>
              <a:rPr lang="fi-FI" dirty="0"/>
              <a:t> </a:t>
            </a:r>
            <a:r>
              <a:rPr lang="fi-FI" dirty="0" err="1"/>
              <a:t>over</a:t>
            </a:r>
            <a:r>
              <a:rPr lang="fi-FI" dirty="0"/>
              <a:t> </a:t>
            </a:r>
            <a:br>
              <a:rPr lang="fi-FI" dirty="0"/>
            </a:br>
            <a:r>
              <a:rPr lang="fi-FI" dirty="0" err="1"/>
              <a:t>the</a:t>
            </a:r>
            <a:r>
              <a:rPr lang="fi-FI" dirty="0"/>
              <a:t> </a:t>
            </a:r>
            <a:r>
              <a:rPr lang="fi-FI" dirty="0" err="1"/>
              <a:t>age</a:t>
            </a:r>
            <a:r>
              <a:rPr lang="fi-FI" dirty="0"/>
              <a:t> of 15 </a:t>
            </a:r>
            <a:r>
              <a:rPr lang="fi-FI" dirty="0" err="1"/>
              <a:t>have</a:t>
            </a:r>
            <a:r>
              <a:rPr lang="fi-FI" dirty="0"/>
              <a:t> </a:t>
            </a:r>
            <a:br>
              <a:rPr lang="fi-FI" dirty="0"/>
            </a:br>
            <a:r>
              <a:rPr lang="fi-FI" dirty="0"/>
              <a:t>an </a:t>
            </a:r>
            <a:r>
              <a:rPr lang="fi-FI" dirty="0" err="1"/>
              <a:t>upper</a:t>
            </a:r>
            <a:r>
              <a:rPr lang="fi-FI" dirty="0"/>
              <a:t> </a:t>
            </a:r>
            <a:r>
              <a:rPr lang="fi-FI" dirty="0" err="1"/>
              <a:t>secondary</a:t>
            </a:r>
            <a:r>
              <a:rPr lang="fi-FI" dirty="0"/>
              <a:t> </a:t>
            </a:r>
            <a:r>
              <a:rPr lang="fi-FI" dirty="0" err="1"/>
              <a:t>degree</a:t>
            </a:r>
            <a:endParaRPr lang="fi-FI" dirty="0"/>
          </a:p>
        </p:txBody>
      </p:sp>
      <p:sp>
        <p:nvSpPr>
          <p:cNvPr id="17" name="Suorakulmio 16">
            <a:extLst>
              <a:ext uri="{FF2B5EF4-FFF2-40B4-BE49-F238E27FC236}">
                <a16:creationId xmlns:a16="http://schemas.microsoft.com/office/drawing/2014/main" id="{6E023218-710A-E60D-D6B8-9F911FD91E80}"/>
              </a:ext>
            </a:extLst>
          </p:cNvPr>
          <p:cNvSpPr/>
          <p:nvPr/>
        </p:nvSpPr>
        <p:spPr>
          <a:xfrm>
            <a:off x="2387999" y="2620604"/>
            <a:ext cx="1936847" cy="1837426"/>
          </a:xfrm>
          <a:prstGeom prst="rect">
            <a:avLst/>
          </a:prstGeom>
        </p:spPr>
        <p:txBody>
          <a:bodyPr wrap="square" anchor="ctr" anchorCtr="0">
            <a:spAutoFit/>
          </a:bodyPr>
          <a:lstStyle/>
          <a:p>
            <a:pPr algn="ctr">
              <a:lnSpc>
                <a:spcPct val="90000"/>
              </a:lnSpc>
              <a:spcBef>
                <a:spcPct val="0"/>
              </a:spcBef>
              <a:defRPr/>
            </a:pPr>
            <a:r>
              <a:rPr lang="fi-FI" sz="3600" b="1" dirty="0"/>
              <a:t>40 %</a:t>
            </a:r>
            <a:br>
              <a:rPr lang="fi-FI" b="1" dirty="0"/>
            </a:br>
            <a:r>
              <a:rPr lang="fi-FI" dirty="0"/>
              <a:t>of </a:t>
            </a:r>
            <a:r>
              <a:rPr lang="fi-FI" dirty="0" err="1"/>
              <a:t>the</a:t>
            </a:r>
            <a:r>
              <a:rPr lang="fi-FI" dirty="0"/>
              <a:t> </a:t>
            </a:r>
            <a:r>
              <a:rPr lang="fi-FI" dirty="0" err="1"/>
              <a:t>population</a:t>
            </a:r>
            <a:r>
              <a:rPr lang="fi-FI" dirty="0"/>
              <a:t> </a:t>
            </a:r>
            <a:r>
              <a:rPr lang="fi-FI" dirty="0" err="1"/>
              <a:t>have</a:t>
            </a:r>
            <a:r>
              <a:rPr lang="fi-FI" dirty="0"/>
              <a:t> a </a:t>
            </a:r>
            <a:r>
              <a:rPr lang="fi-FI" dirty="0" err="1"/>
              <a:t>higher</a:t>
            </a:r>
            <a:r>
              <a:rPr lang="fi-FI" dirty="0"/>
              <a:t> </a:t>
            </a:r>
            <a:r>
              <a:rPr lang="fi-FI" dirty="0" err="1"/>
              <a:t>education</a:t>
            </a:r>
            <a:r>
              <a:rPr lang="fi-FI" dirty="0"/>
              <a:t> </a:t>
            </a:r>
            <a:br>
              <a:rPr lang="fi-FI" dirty="0"/>
            </a:br>
            <a:r>
              <a:rPr lang="fi-FI" dirty="0" err="1"/>
              <a:t>degree</a:t>
            </a:r>
            <a:endParaRPr lang="fi-FI" dirty="0"/>
          </a:p>
          <a:p>
            <a:pPr algn="ctr">
              <a:lnSpc>
                <a:spcPct val="90000"/>
              </a:lnSpc>
              <a:spcBef>
                <a:spcPct val="0"/>
              </a:spcBef>
              <a:defRPr/>
            </a:pPr>
            <a:endParaRPr lang="fi-FI" dirty="0"/>
          </a:p>
        </p:txBody>
      </p:sp>
    </p:spTree>
    <p:extLst>
      <p:ext uri="{BB962C8B-B14F-4D97-AF65-F5344CB8AC3E}">
        <p14:creationId xmlns:p14="http://schemas.microsoft.com/office/powerpoint/2010/main" val="4290219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Nurse students practising blood pressure measurement.">
            <a:extLst>
              <a:ext uri="{FF2B5EF4-FFF2-40B4-BE49-F238E27FC236}">
                <a16:creationId xmlns:a16="http://schemas.microsoft.com/office/drawing/2014/main" id="{06F4CF8A-FDBA-44DB-0C87-4286E61ED7E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a:xfrm>
            <a:off x="6416983" y="951637"/>
            <a:ext cx="5636963" cy="1060926"/>
          </a:xfrm>
        </p:spPr>
        <p:txBody>
          <a:bodyPr/>
          <a:lstStyle/>
          <a:p>
            <a:r>
              <a:rPr lang="fi-FI" dirty="0"/>
              <a:t>Lifelong </a:t>
            </a:r>
            <a:r>
              <a:rPr lang="fi-FI" dirty="0" err="1"/>
              <a:t>learning</a:t>
            </a:r>
            <a:br>
              <a:rPr lang="fi-FI" dirty="0"/>
            </a:br>
            <a:r>
              <a:rPr lang="fi-FI" sz="2400" b="0" dirty="0"/>
              <a:t>– </a:t>
            </a:r>
            <a:r>
              <a:rPr lang="fi-FI" sz="2000" b="0" dirty="0"/>
              <a:t>UPPER SECONDARY LEVEL AND ADULT EDUCATION AND TRAINING</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a:xfrm>
            <a:off x="6416984" y="2322704"/>
            <a:ext cx="4728165" cy="4163079"/>
          </a:xfrm>
        </p:spPr>
        <p:txBody>
          <a:bodyPr vert="horz" lIns="91440" tIns="45720" rIns="91440" bIns="45720" rtlCol="0" anchor="t">
            <a:normAutofit lnSpcReduction="10000"/>
          </a:bodyPr>
          <a:lstStyle/>
          <a:p>
            <a:pPr marL="0" indent="0">
              <a:buNone/>
            </a:pPr>
            <a:r>
              <a:rPr lang="fi-FI" b="1" dirty="0"/>
              <a:t>6 </a:t>
            </a:r>
            <a:r>
              <a:rPr lang="fi-FI" b="1" dirty="0" err="1"/>
              <a:t>upper</a:t>
            </a:r>
            <a:r>
              <a:rPr lang="fi-FI" b="1" dirty="0"/>
              <a:t> </a:t>
            </a:r>
            <a:r>
              <a:rPr lang="fi-FI" b="1" dirty="0" err="1"/>
              <a:t>secondary</a:t>
            </a:r>
            <a:r>
              <a:rPr lang="fi-FI" b="1" dirty="0"/>
              <a:t> </a:t>
            </a:r>
            <a:r>
              <a:rPr lang="fi-FI" b="1" dirty="0" err="1"/>
              <a:t>schools</a:t>
            </a:r>
            <a:r>
              <a:rPr lang="fi-FI" b="1" dirty="0"/>
              <a:t> and </a:t>
            </a:r>
            <a:br>
              <a:rPr lang="fi-FI" b="1" dirty="0"/>
            </a:br>
            <a:r>
              <a:rPr lang="fi-FI" b="1" dirty="0"/>
              <a:t>1 </a:t>
            </a:r>
            <a:r>
              <a:rPr lang="fi-FI" b="1" dirty="0" err="1"/>
              <a:t>upper</a:t>
            </a:r>
            <a:r>
              <a:rPr lang="fi-FI" b="1" dirty="0"/>
              <a:t> </a:t>
            </a:r>
            <a:r>
              <a:rPr lang="fi-FI" b="1" dirty="0" err="1"/>
              <a:t>secondary</a:t>
            </a:r>
            <a:r>
              <a:rPr lang="fi-FI" b="1" dirty="0"/>
              <a:t> </a:t>
            </a:r>
            <a:r>
              <a:rPr lang="fi-FI" b="1" dirty="0" err="1"/>
              <a:t>school</a:t>
            </a:r>
            <a:r>
              <a:rPr lang="fi-FI" b="1" dirty="0"/>
              <a:t> for </a:t>
            </a:r>
            <a:r>
              <a:rPr lang="fi-FI" b="1" dirty="0" err="1"/>
              <a:t>adults</a:t>
            </a:r>
            <a:endParaRPr lang="fi-FI" b="1" dirty="0"/>
          </a:p>
          <a:p>
            <a:r>
              <a:rPr lang="fi-FI" dirty="0"/>
              <a:t>4,000 </a:t>
            </a:r>
            <a:r>
              <a:rPr lang="fi-FI" dirty="0" err="1"/>
              <a:t>students</a:t>
            </a:r>
            <a:r>
              <a:rPr lang="fi-FI" dirty="0"/>
              <a:t> – </a:t>
            </a:r>
            <a:r>
              <a:rPr lang="fi-FI" dirty="0" err="1"/>
              <a:t>young</a:t>
            </a:r>
            <a:r>
              <a:rPr lang="fi-FI" dirty="0"/>
              <a:t> </a:t>
            </a:r>
            <a:r>
              <a:rPr lang="fi-FI" dirty="0" err="1"/>
              <a:t>people</a:t>
            </a:r>
            <a:r>
              <a:rPr lang="fi-FI" dirty="0"/>
              <a:t> and </a:t>
            </a:r>
            <a:r>
              <a:rPr lang="fi-FI" dirty="0" err="1"/>
              <a:t>adults</a:t>
            </a:r>
            <a:endParaRPr lang="fi-FI" b="1" dirty="0"/>
          </a:p>
          <a:p>
            <a:pPr marL="0" indent="0">
              <a:buNone/>
            </a:pPr>
            <a:r>
              <a:rPr lang="fi-FI" b="1" dirty="0"/>
              <a:t>Tampere </a:t>
            </a:r>
            <a:r>
              <a:rPr lang="fi-FI" b="1" dirty="0" err="1"/>
              <a:t>Vocational</a:t>
            </a:r>
            <a:r>
              <a:rPr lang="fi-FI" b="1" dirty="0"/>
              <a:t> College </a:t>
            </a:r>
            <a:r>
              <a:rPr lang="fi-FI" b="1" dirty="0" err="1"/>
              <a:t>Tredu</a:t>
            </a:r>
            <a:endParaRPr lang="fi-FI" b="1" dirty="0"/>
          </a:p>
          <a:p>
            <a:r>
              <a:rPr lang="fi-FI" dirty="0"/>
              <a:t>17,000 </a:t>
            </a:r>
            <a:r>
              <a:rPr lang="fi-FI" dirty="0" err="1"/>
              <a:t>students</a:t>
            </a:r>
            <a:r>
              <a:rPr lang="fi-FI" dirty="0"/>
              <a:t>, </a:t>
            </a:r>
            <a:r>
              <a:rPr lang="fi-FI" dirty="0" err="1"/>
              <a:t>young</a:t>
            </a:r>
            <a:r>
              <a:rPr lang="fi-FI" dirty="0"/>
              <a:t> </a:t>
            </a:r>
            <a:r>
              <a:rPr lang="fi-FI" dirty="0" err="1"/>
              <a:t>people</a:t>
            </a:r>
            <a:r>
              <a:rPr lang="fi-FI" dirty="0"/>
              <a:t> and </a:t>
            </a:r>
            <a:r>
              <a:rPr lang="fi-FI" dirty="0" err="1"/>
              <a:t>adults</a:t>
            </a:r>
            <a:endParaRPr lang="fi-FI" dirty="0"/>
          </a:p>
          <a:p>
            <a:r>
              <a:rPr lang="fi-FI" dirty="0"/>
              <a:t>28 </a:t>
            </a:r>
            <a:r>
              <a:rPr lang="fi-FI" dirty="0" err="1"/>
              <a:t>vocational</a:t>
            </a:r>
            <a:r>
              <a:rPr lang="fi-FI" dirty="0"/>
              <a:t> </a:t>
            </a:r>
            <a:r>
              <a:rPr lang="fi-FI" dirty="0" err="1"/>
              <a:t>upper</a:t>
            </a:r>
            <a:r>
              <a:rPr lang="fi-FI" dirty="0"/>
              <a:t> </a:t>
            </a:r>
            <a:r>
              <a:rPr lang="fi-FI" dirty="0" err="1"/>
              <a:t>secondary</a:t>
            </a:r>
            <a:r>
              <a:rPr lang="fi-FI" dirty="0"/>
              <a:t> </a:t>
            </a:r>
            <a:r>
              <a:rPr lang="fi-FI" dirty="0" err="1"/>
              <a:t>qualifications</a:t>
            </a:r>
            <a:r>
              <a:rPr lang="fi-FI" dirty="0"/>
              <a:t>, 23 </a:t>
            </a:r>
            <a:r>
              <a:rPr lang="fi-FI" dirty="0" err="1"/>
              <a:t>further</a:t>
            </a:r>
            <a:r>
              <a:rPr lang="fi-FI" dirty="0"/>
              <a:t> </a:t>
            </a:r>
            <a:r>
              <a:rPr lang="fi-FI" dirty="0" err="1"/>
              <a:t>vocational</a:t>
            </a:r>
            <a:r>
              <a:rPr lang="fi-FI" dirty="0"/>
              <a:t> </a:t>
            </a:r>
            <a:r>
              <a:rPr lang="fi-FI" dirty="0" err="1"/>
              <a:t>qualifications</a:t>
            </a:r>
            <a:endParaRPr lang="fi-FI" dirty="0"/>
          </a:p>
        </p:txBody>
      </p:sp>
      <p:sp>
        <p:nvSpPr>
          <p:cNvPr id="9" name="Tekstiruutu 24">
            <a:extLst>
              <a:ext uri="{FF2B5EF4-FFF2-40B4-BE49-F238E27FC236}">
                <a16:creationId xmlns:a16="http://schemas.microsoft.com/office/drawing/2014/main" id="{9502E8BF-C88D-29C3-2251-7FDE2CE13D6E}"/>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
        <p:nvSpPr>
          <p:cNvPr id="4" name="Päivämäärän paikkamerkki 3">
            <a:extLst>
              <a:ext uri="{FF2B5EF4-FFF2-40B4-BE49-F238E27FC236}">
                <a16:creationId xmlns:a16="http://schemas.microsoft.com/office/drawing/2014/main" id="{FACBFF56-DBED-F5A3-F5DB-9ED7669D645A}"/>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8E04535D-6558-22F4-A966-F784787C3333}"/>
              </a:ext>
            </a:extLst>
          </p:cNvPr>
          <p:cNvSpPr>
            <a:spLocks noGrp="1"/>
          </p:cNvSpPr>
          <p:nvPr>
            <p:ph type="sldNum" sz="quarter" idx="4"/>
          </p:nvPr>
        </p:nvSpPr>
        <p:spPr/>
        <p:txBody>
          <a:bodyPr/>
          <a:lstStyle/>
          <a:p>
            <a:fld id="{F3EE06F1-2D77-A44E-97FA-F679B9CB76D5}" type="slidenum">
              <a:rPr lang="fi-FI" smtClean="0"/>
              <a:t>12</a:t>
            </a:fld>
            <a:endParaRPr lang="fi-FI"/>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View to the University library. Students walking by and working with computers.">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463" r="-13463"/>
          <a:stretch/>
        </p:blipFill>
        <p:spPr>
          <a:xfrm>
            <a:off x="0" y="0"/>
            <a:ext cx="12192000" cy="6858000"/>
          </a:xfrm>
          <a:prstGeom prst="rect">
            <a:avLst/>
          </a:prstGeom>
        </p:spPr>
      </p:pic>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20834"/>
            <a:ext cx="12192000" cy="3941895"/>
          </a:xfrm>
          <a:prstGeom prst="rect">
            <a:avLst/>
          </a:prstGeom>
          <a:gradFill>
            <a:gsLst>
              <a:gs pos="28000">
                <a:schemeClr val="bg1">
                  <a:alpha val="55000"/>
                </a:schemeClr>
              </a:gs>
              <a:gs pos="8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96350" y="683743"/>
            <a:ext cx="6767258" cy="1606447"/>
          </a:xfrm>
        </p:spPr>
        <p:txBody>
          <a:bodyPr/>
          <a:lstStyle/>
          <a:p>
            <a:r>
              <a:rPr lang="fi-FI" dirty="0"/>
              <a:t>City for </a:t>
            </a:r>
            <a:r>
              <a:rPr lang="fi-FI" dirty="0" err="1"/>
              <a:t>students</a:t>
            </a:r>
            <a:r>
              <a:rPr lang="fi-FI" dirty="0"/>
              <a:t> </a:t>
            </a:r>
            <a:br>
              <a:rPr lang="fi-FI" dirty="0"/>
            </a:br>
            <a:r>
              <a:rPr lang="fi-FI" sz="2400" b="0" dirty="0"/>
              <a:t>– TAMPERE HIGHER EDUCATION </a:t>
            </a:r>
            <a:br>
              <a:rPr lang="fi-FI" sz="2400" b="0" dirty="0"/>
            </a:br>
            <a:r>
              <a:rPr lang="fi-FI" sz="2400" b="0" dirty="0"/>
              <a:t>   COMMUNITY </a:t>
            </a:r>
          </a:p>
        </p:txBody>
      </p:sp>
      <p:sp>
        <p:nvSpPr>
          <p:cNvPr id="24" name="Kuva 2">
            <a:extLst>
              <a:ext uri="{FF2B5EF4-FFF2-40B4-BE49-F238E27FC236}">
                <a16:creationId xmlns:a16="http://schemas.microsoft.com/office/drawing/2014/main" id="{EA12600D-20A9-53DD-FF77-A99287AE6EF4}"/>
              </a:ext>
              <a:ext uri="{C183D7F6-B498-43B3-948B-1728B52AA6E4}">
                <adec:decorative xmlns:adec="http://schemas.microsoft.com/office/drawing/2017/decorative" val="1"/>
              </a:ext>
            </a:extLst>
          </p:cNvPr>
          <p:cNvSpPr>
            <a:spLocks noChangeAspect="1"/>
          </p:cNvSpPr>
          <p:nvPr/>
        </p:nvSpPr>
        <p:spPr>
          <a:xfrm>
            <a:off x="5597764" y="-20548"/>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bg2"/>
          </a:solidFill>
          <a:ln w="9525" cap="flat">
            <a:noFill/>
            <a:prstDash val="solid"/>
            <a:miter/>
          </a:ln>
        </p:spPr>
        <p:txBody>
          <a:bodyPr rtlCol="0" anchor="ctr"/>
          <a:lstStyle/>
          <a:p>
            <a:endParaRPr lang="fi-FI"/>
          </a:p>
        </p:txBody>
      </p:sp>
      <p:sp>
        <p:nvSpPr>
          <p:cNvPr id="4" name="Päivämäärän paikkamerkki 3">
            <a:extLst>
              <a:ext uri="{FF2B5EF4-FFF2-40B4-BE49-F238E27FC236}">
                <a16:creationId xmlns:a16="http://schemas.microsoft.com/office/drawing/2014/main" id="{842CD238-5DBB-5593-4BB6-4460E08CEF65}"/>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13</a:t>
            </a:fld>
            <a:endParaRPr lang="fi-FI"/>
          </a:p>
        </p:txBody>
      </p:sp>
      <p:sp>
        <p:nvSpPr>
          <p:cNvPr id="11" name="Suorakulmio 10">
            <a:extLst>
              <a:ext uri="{FF2B5EF4-FFF2-40B4-BE49-F238E27FC236}">
                <a16:creationId xmlns:a16="http://schemas.microsoft.com/office/drawing/2014/main" id="{DC517476-9730-F752-6C27-960B967DB14B}"/>
              </a:ext>
            </a:extLst>
          </p:cNvPr>
          <p:cNvSpPr/>
          <p:nvPr/>
        </p:nvSpPr>
        <p:spPr>
          <a:xfrm>
            <a:off x="6862364" y="6404977"/>
            <a:ext cx="2810578"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Image: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3" name="Suorakulmio 22">
            <a:extLst>
              <a:ext uri="{FF2B5EF4-FFF2-40B4-BE49-F238E27FC236}">
                <a16:creationId xmlns:a16="http://schemas.microsoft.com/office/drawing/2014/main" id="{190021F7-939E-AFF4-E11C-DFD72E039C6F}"/>
              </a:ext>
            </a:extLst>
          </p:cNvPr>
          <p:cNvSpPr/>
          <p:nvPr/>
        </p:nvSpPr>
        <p:spPr>
          <a:xfrm>
            <a:off x="6715470" y="1754181"/>
            <a:ext cx="5648692" cy="749427"/>
          </a:xfrm>
          <a:prstGeom prst="rect">
            <a:avLst/>
          </a:prstGeom>
        </p:spPr>
        <p:txBody>
          <a:bodyPr wrap="square">
            <a:noAutofit/>
          </a:bodyPr>
          <a:lstStyle/>
          <a:p>
            <a:pPr lvl="0">
              <a:lnSpc>
                <a:spcPct val="85000"/>
              </a:lnSpc>
              <a:defRPr/>
            </a:pPr>
            <a:r>
              <a:rPr kumimoji="0" lang="fi-FI" sz="2400" b="0" i="0" u="none" strike="noStrike" kern="1200" cap="none" spc="0" normalizeH="0" baseline="0" noProof="0" dirty="0" err="1">
                <a:ln>
                  <a:noFill/>
                </a:ln>
                <a:solidFill>
                  <a:srgbClr val="FFFFFF"/>
                </a:solidFill>
                <a:effectLst/>
                <a:uLnTx/>
                <a:uFillTx/>
                <a:latin typeface="Calibri" panose="020F0502020204030204"/>
                <a:ea typeface="+mn-ea"/>
                <a:cs typeface="+mn-cs"/>
              </a:rPr>
              <a:t>University</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 of Tampere (</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UTA</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 and </a:t>
            </a:r>
            <a:b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br>
            <a:r>
              <a:rPr lang="en-GB" sz="2400" dirty="0">
                <a:solidFill>
                  <a:srgbClr val="FFFFFF"/>
                </a:solidFill>
              </a:rPr>
              <a:t>Tampere University of Applied Sciences</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TAMK</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21" name="Sisällön paikkamerkki 28">
            <a:extLst>
              <a:ext uri="{FF2B5EF4-FFF2-40B4-BE49-F238E27FC236}">
                <a16:creationId xmlns:a16="http://schemas.microsoft.com/office/drawing/2014/main" id="{0A550EDC-EBE9-90E6-8C79-912C3A45AE5A}"/>
              </a:ext>
            </a:extLst>
          </p:cNvPr>
          <p:cNvSpPr txBox="1">
            <a:spLocks/>
          </p:cNvSpPr>
          <p:nvPr/>
        </p:nvSpPr>
        <p:spPr>
          <a:xfrm>
            <a:off x="6715470" y="3062170"/>
            <a:ext cx="4593474" cy="3605814"/>
          </a:xfrm>
          <a:prstGeom prst="rect">
            <a:avLst/>
          </a:prstGeom>
        </p:spPr>
        <p:txBody>
          <a:bodyPr lIns="91440" tIns="45720" rIns="91440" bIns="45720" anchor="t">
            <a:normAutofit/>
          </a:bodyPr>
          <a:lstStyle>
            <a:lvl1pPr marL="228600" indent="-228600" algn="ctr"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10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10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10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ts val="0"/>
              </a:spcBef>
              <a:spcAft>
                <a:spcPts val="600"/>
              </a:spcAft>
              <a:buClr>
                <a:schemeClr val="tx1"/>
              </a:buClr>
              <a:buNone/>
              <a:defRPr/>
            </a:pPr>
            <a:r>
              <a:rPr lang="fi-FI" sz="2000" dirty="0"/>
              <a:t>30,000 </a:t>
            </a:r>
            <a:r>
              <a:rPr lang="fi-FI" sz="2000" dirty="0" err="1"/>
              <a:t>students</a:t>
            </a:r>
            <a:r>
              <a:rPr lang="fi-FI" sz="2000" dirty="0"/>
              <a:t>, </a:t>
            </a:r>
            <a:r>
              <a:rPr lang="fi-FI" sz="2000" dirty="0" err="1"/>
              <a:t>annual</a:t>
            </a:r>
            <a:r>
              <a:rPr lang="fi-FI" sz="2000" dirty="0"/>
              <a:t> </a:t>
            </a:r>
            <a:r>
              <a:rPr lang="fi-FI" sz="2000" dirty="0" err="1"/>
              <a:t>student</a:t>
            </a:r>
            <a:r>
              <a:rPr lang="fi-FI" sz="2000" dirty="0"/>
              <a:t> </a:t>
            </a:r>
          </a:p>
          <a:p>
            <a:pPr marL="0" lvl="0" indent="0" algn="l">
              <a:spcBef>
                <a:spcPts val="0"/>
              </a:spcBef>
              <a:spcAft>
                <a:spcPts val="600"/>
              </a:spcAft>
              <a:buClr>
                <a:schemeClr val="tx1"/>
              </a:buClr>
              <a:buNone/>
              <a:defRPr/>
            </a:pPr>
            <a:r>
              <a:rPr lang="fi-FI" sz="2000" b="1" dirty="0" err="1"/>
              <a:t>intake</a:t>
            </a:r>
            <a:r>
              <a:rPr lang="fi-FI" sz="2000" b="1" dirty="0"/>
              <a:t> 5,000</a:t>
            </a:r>
          </a:p>
          <a:p>
            <a:pPr marL="0" lvl="0" indent="0" algn="l">
              <a:spcBef>
                <a:spcPts val="0"/>
              </a:spcBef>
              <a:spcAft>
                <a:spcPts val="600"/>
              </a:spcAft>
              <a:buClr>
                <a:schemeClr val="tx1"/>
              </a:buClr>
              <a:buNone/>
              <a:defRPr/>
            </a:pPr>
            <a:r>
              <a:rPr lang="fi-FI" sz="2000" b="1" dirty="0"/>
              <a:t>4,400</a:t>
            </a:r>
            <a:r>
              <a:rPr lang="fi-FI" sz="2000" dirty="0"/>
              <a:t> </a:t>
            </a:r>
            <a:r>
              <a:rPr lang="fi-FI" sz="2000" dirty="0" err="1"/>
              <a:t>employees</a:t>
            </a:r>
            <a:endParaRPr lang="fi-FI" sz="2000" dirty="0"/>
          </a:p>
          <a:p>
            <a:pPr marL="0" lvl="0" indent="0" algn="l">
              <a:spcBef>
                <a:spcPts val="0"/>
              </a:spcBef>
              <a:buClr>
                <a:schemeClr val="tx1"/>
              </a:buClr>
              <a:buNone/>
              <a:defRPr/>
            </a:pPr>
            <a:r>
              <a:rPr lang="fi-FI" sz="2000" dirty="0" err="1"/>
              <a:t>Academic</a:t>
            </a:r>
            <a:r>
              <a:rPr lang="fi-FI" sz="2000" dirty="0"/>
              <a:t> </a:t>
            </a:r>
            <a:r>
              <a:rPr lang="fi-FI" sz="2000" dirty="0" err="1"/>
              <a:t>focus</a:t>
            </a:r>
            <a:r>
              <a:rPr lang="fi-FI" sz="2000" dirty="0"/>
              <a:t>: </a:t>
            </a:r>
          </a:p>
          <a:p>
            <a:pPr algn="l">
              <a:spcBef>
                <a:spcPts val="0"/>
              </a:spcBef>
              <a:spcAft>
                <a:spcPts val="600"/>
              </a:spcAft>
              <a:buClr>
                <a:schemeClr val="tx1"/>
              </a:buClr>
              <a:defRPr/>
            </a:pPr>
            <a:r>
              <a:rPr lang="fi-FI" sz="2000" dirty="0" err="1"/>
              <a:t>technology</a:t>
            </a:r>
            <a:r>
              <a:rPr lang="fi-FI" sz="2000" dirty="0"/>
              <a:t>, </a:t>
            </a:r>
            <a:r>
              <a:rPr lang="fi-FI" sz="2000" dirty="0" err="1"/>
              <a:t>health</a:t>
            </a:r>
            <a:r>
              <a:rPr lang="fi-FI" sz="2000" dirty="0"/>
              <a:t> and </a:t>
            </a:r>
            <a:r>
              <a:rPr lang="fi-FI" sz="2000" dirty="0" err="1"/>
              <a:t>society</a:t>
            </a:r>
            <a:endParaRPr lang="fi-FI" sz="2000" dirty="0"/>
          </a:p>
          <a:p>
            <a:pPr marL="0" lvl="0" indent="0" algn="l">
              <a:spcBef>
                <a:spcPts val="0"/>
              </a:spcBef>
              <a:spcAft>
                <a:spcPts val="600"/>
              </a:spcAft>
              <a:buClr>
                <a:schemeClr val="tx1"/>
              </a:buClr>
              <a:buNone/>
              <a:defRPr/>
            </a:pPr>
            <a:r>
              <a:rPr lang="fi-FI" sz="2000" b="1" dirty="0"/>
              <a:t>6</a:t>
            </a:r>
            <a:r>
              <a:rPr lang="fi-FI" sz="2000" dirty="0"/>
              <a:t> </a:t>
            </a:r>
            <a:r>
              <a:rPr lang="fi-FI" sz="2000" dirty="0" err="1"/>
              <a:t>campuses</a:t>
            </a:r>
            <a:r>
              <a:rPr lang="fi-FI" sz="2000" dirty="0"/>
              <a:t> in Tampere</a:t>
            </a:r>
          </a:p>
          <a:p>
            <a:pPr marL="0" lvl="0" indent="0" algn="l">
              <a:spcBef>
                <a:spcPts val="0"/>
              </a:spcBef>
              <a:buClr>
                <a:schemeClr val="tx1"/>
              </a:buClr>
              <a:buNone/>
              <a:defRPr/>
            </a:pPr>
            <a:r>
              <a:rPr lang="fi-FI" sz="2000" b="1" dirty="0"/>
              <a:t>5</a:t>
            </a:r>
            <a:r>
              <a:rPr lang="fi-FI" sz="2000" dirty="0"/>
              <a:t> in </a:t>
            </a:r>
            <a:r>
              <a:rPr lang="fi-FI" sz="2000" dirty="0" err="1"/>
              <a:t>other</a:t>
            </a:r>
            <a:r>
              <a:rPr lang="fi-FI" sz="2000" dirty="0"/>
              <a:t> </a:t>
            </a:r>
            <a:r>
              <a:rPr lang="fi-FI" sz="2000" dirty="0" err="1"/>
              <a:t>locations</a:t>
            </a:r>
            <a:endParaRPr lang="fi-FI" sz="2000" dirty="0"/>
          </a:p>
          <a:p>
            <a:pPr algn="l">
              <a:spcBef>
                <a:spcPts val="0"/>
              </a:spcBef>
              <a:spcAft>
                <a:spcPts val="600"/>
              </a:spcAft>
              <a:buClr>
                <a:schemeClr val="tx1"/>
              </a:buClr>
              <a:defRPr/>
            </a:pPr>
            <a:r>
              <a:rPr lang="fi-FI" sz="2000" dirty="0"/>
              <a:t>Ikaalinen, Mänttä-Vilppula, Pori, Seinäjoki and Virrat</a:t>
            </a:r>
          </a:p>
        </p:txBody>
      </p:sp>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87749" y="607874"/>
            <a:ext cx="3404797" cy="956532"/>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Two women filming in a studio setup.">
            <a:extLst>
              <a:ext uri="{FF2B5EF4-FFF2-40B4-BE49-F238E27FC236}">
                <a16:creationId xmlns:a16="http://schemas.microsoft.com/office/drawing/2014/main" id="{A94C808E-C3CB-BC90-9074-4D94D72974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6" y="0"/>
            <a:ext cx="12195593"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i-FI" sz="6000" dirty="0">
                <a:solidFill>
                  <a:schemeClr val="bg1">
                    <a:lumMod val="75000"/>
                    <a:lumOff val="25000"/>
                  </a:schemeClr>
                </a:solidFill>
              </a:rPr>
              <a:t>WORK</a:t>
            </a:r>
            <a:endPar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endParaRP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718158"/>
            <a:ext cx="6937403" cy="1021771"/>
          </a:xfrm>
          <a:prstGeom prst="rect">
            <a:avLst/>
          </a:prstGeom>
          <a:noFill/>
        </p:spPr>
        <p:txBody>
          <a:bodyPr wrap="square">
            <a:noAutofit/>
          </a:bodyPr>
          <a:lstStyle/>
          <a:p>
            <a:pPr lvl="0">
              <a:defRPr/>
            </a:pPr>
            <a:r>
              <a:rPr lang="fi-FI" sz="2000" dirty="0">
                <a:solidFill>
                  <a:schemeClr val="tx2"/>
                </a:solidFill>
              </a:rPr>
              <a:t>Tampere </a:t>
            </a:r>
            <a:r>
              <a:rPr lang="fi-FI" sz="2000" dirty="0" err="1">
                <a:solidFill>
                  <a:schemeClr val="tx2"/>
                </a:solidFill>
              </a:rPr>
              <a:t>has</a:t>
            </a:r>
            <a:r>
              <a:rPr lang="fi-FI" sz="2000" dirty="0">
                <a:solidFill>
                  <a:schemeClr val="tx2"/>
                </a:solidFill>
              </a:rPr>
              <a:t> </a:t>
            </a:r>
            <a:r>
              <a:rPr lang="fi-FI" sz="2000" dirty="0" err="1">
                <a:solidFill>
                  <a:schemeClr val="tx2"/>
                </a:solidFill>
              </a:rPr>
              <a:t>always</a:t>
            </a:r>
            <a:r>
              <a:rPr lang="fi-FI" sz="2000" dirty="0">
                <a:solidFill>
                  <a:schemeClr val="tx2"/>
                </a:solidFill>
              </a:rPr>
              <a:t> </a:t>
            </a:r>
            <a:r>
              <a:rPr lang="fi-FI" sz="2000" dirty="0" err="1">
                <a:solidFill>
                  <a:schemeClr val="tx2"/>
                </a:solidFill>
              </a:rPr>
              <a:t>offered</a:t>
            </a:r>
            <a:r>
              <a:rPr lang="fi-FI" sz="2000" dirty="0">
                <a:solidFill>
                  <a:schemeClr val="tx2"/>
                </a:solidFill>
              </a:rPr>
              <a:t> </a:t>
            </a:r>
            <a:r>
              <a:rPr lang="fi-FI" sz="2000" dirty="0" err="1">
                <a:solidFill>
                  <a:schemeClr val="tx2"/>
                </a:solidFill>
              </a:rPr>
              <a:t>work</a:t>
            </a:r>
            <a:r>
              <a:rPr lang="fi-FI" sz="2000" dirty="0">
                <a:solidFill>
                  <a:schemeClr val="tx2"/>
                </a:solidFill>
              </a:rPr>
              <a:t>, </a:t>
            </a:r>
            <a:r>
              <a:rPr lang="fi-FI" sz="2000" dirty="0" err="1">
                <a:solidFill>
                  <a:schemeClr val="tx2"/>
                </a:solidFill>
              </a:rPr>
              <a:t>even</a:t>
            </a:r>
            <a:r>
              <a:rPr lang="fi-FI" sz="2000" dirty="0">
                <a:solidFill>
                  <a:schemeClr val="tx2"/>
                </a:solidFill>
              </a:rPr>
              <a:t> </a:t>
            </a:r>
            <a:r>
              <a:rPr lang="fi-FI" sz="2000" dirty="0" err="1">
                <a:solidFill>
                  <a:schemeClr val="tx2"/>
                </a:solidFill>
              </a:rPr>
              <a:t>though</a:t>
            </a:r>
            <a:r>
              <a:rPr lang="fi-FI" sz="2000" dirty="0">
                <a:solidFill>
                  <a:schemeClr val="tx2"/>
                </a:solidFill>
              </a:rPr>
              <a:t> </a:t>
            </a:r>
            <a:r>
              <a:rPr lang="fi-FI" sz="2000" dirty="0" err="1">
                <a:solidFill>
                  <a:schemeClr val="tx2"/>
                </a:solidFill>
              </a:rPr>
              <a:t>the</a:t>
            </a:r>
            <a:r>
              <a:rPr lang="fi-FI" sz="2000" dirty="0">
                <a:solidFill>
                  <a:schemeClr val="tx2"/>
                </a:solidFill>
              </a:rPr>
              <a:t> </a:t>
            </a:r>
            <a:r>
              <a:rPr lang="fi-FI" sz="2000" dirty="0" err="1">
                <a:solidFill>
                  <a:schemeClr val="tx2"/>
                </a:solidFill>
              </a:rPr>
              <a:t>nature</a:t>
            </a:r>
            <a:r>
              <a:rPr lang="fi-FI" sz="2000" dirty="0">
                <a:solidFill>
                  <a:schemeClr val="tx2"/>
                </a:solidFill>
              </a:rPr>
              <a:t> and </a:t>
            </a:r>
            <a:r>
              <a:rPr lang="fi-FI" sz="2000" dirty="0" err="1">
                <a:solidFill>
                  <a:schemeClr val="tx2"/>
                </a:solidFill>
              </a:rPr>
              <a:t>methods</a:t>
            </a:r>
            <a:r>
              <a:rPr lang="fi-FI" sz="2000" dirty="0">
                <a:solidFill>
                  <a:schemeClr val="tx2"/>
                </a:solidFill>
              </a:rPr>
              <a:t> of </a:t>
            </a:r>
            <a:r>
              <a:rPr lang="fi-FI" sz="2000" dirty="0" err="1">
                <a:solidFill>
                  <a:schemeClr val="tx2"/>
                </a:solidFill>
              </a:rPr>
              <a:t>work</a:t>
            </a:r>
            <a:r>
              <a:rPr lang="fi-FI" sz="2000" dirty="0">
                <a:solidFill>
                  <a:schemeClr val="tx2"/>
                </a:solidFill>
              </a:rPr>
              <a:t> </a:t>
            </a:r>
            <a:r>
              <a:rPr lang="fi-FI" sz="2000" dirty="0" err="1">
                <a:solidFill>
                  <a:schemeClr val="tx2"/>
                </a:solidFill>
              </a:rPr>
              <a:t>have</a:t>
            </a:r>
            <a:r>
              <a:rPr lang="fi-FI" sz="2000" dirty="0">
                <a:solidFill>
                  <a:schemeClr val="tx2"/>
                </a:solidFill>
              </a:rPr>
              <a:t> </a:t>
            </a:r>
            <a:r>
              <a:rPr lang="fi-FI" sz="2000" dirty="0" err="1">
                <a:solidFill>
                  <a:schemeClr val="tx2"/>
                </a:solidFill>
              </a:rPr>
              <a:t>varied</a:t>
            </a:r>
            <a:r>
              <a:rPr lang="fi-FI" sz="2000" dirty="0">
                <a:solidFill>
                  <a:schemeClr val="tx2"/>
                </a:solidFill>
              </a:rPr>
              <a:t> </a:t>
            </a:r>
            <a:r>
              <a:rPr lang="fi-FI" sz="2000" dirty="0" err="1">
                <a:solidFill>
                  <a:schemeClr val="tx2"/>
                </a:solidFill>
              </a:rPr>
              <a:t>over</a:t>
            </a:r>
            <a:r>
              <a:rPr lang="fi-FI" sz="2000" dirty="0">
                <a:solidFill>
                  <a:schemeClr val="tx2"/>
                </a:solidFill>
              </a:rPr>
              <a:t> </a:t>
            </a:r>
            <a:r>
              <a:rPr lang="fi-FI" sz="2000" dirty="0" err="1">
                <a:solidFill>
                  <a:schemeClr val="tx2"/>
                </a:solidFill>
              </a:rPr>
              <a:t>the</a:t>
            </a:r>
            <a:r>
              <a:rPr lang="fi-FI" sz="2000" dirty="0">
                <a:solidFill>
                  <a:schemeClr val="tx2"/>
                </a:solidFill>
              </a:rPr>
              <a:t> </a:t>
            </a:r>
            <a:r>
              <a:rPr lang="fi-FI" sz="2000" dirty="0" err="1">
                <a:solidFill>
                  <a:schemeClr val="tx2"/>
                </a:solidFill>
              </a:rPr>
              <a:t>years</a:t>
            </a:r>
            <a:r>
              <a:rPr lang="fi-FI" sz="2000" dirty="0">
                <a:solidFill>
                  <a:schemeClr val="tx2"/>
                </a:solidFill>
              </a:rPr>
              <a:t>. Tampere is </a:t>
            </a:r>
            <a:r>
              <a:rPr lang="fi-FI" sz="2000" dirty="0" err="1">
                <a:solidFill>
                  <a:schemeClr val="tx2"/>
                </a:solidFill>
              </a:rPr>
              <a:t>still</a:t>
            </a:r>
            <a:r>
              <a:rPr lang="fi-FI" sz="2000" dirty="0">
                <a:solidFill>
                  <a:schemeClr val="tx2"/>
                </a:solidFill>
              </a:rPr>
              <a:t> </a:t>
            </a:r>
            <a:r>
              <a:rPr lang="fi-FI" sz="2000" dirty="0" err="1">
                <a:solidFill>
                  <a:schemeClr val="tx2"/>
                </a:solidFill>
              </a:rPr>
              <a:t>known</a:t>
            </a:r>
            <a:r>
              <a:rPr lang="fi-FI" sz="2000" dirty="0">
                <a:solidFill>
                  <a:schemeClr val="tx2"/>
                </a:solidFill>
              </a:rPr>
              <a:t> for </a:t>
            </a:r>
            <a:r>
              <a:rPr lang="fi-FI" sz="2000" dirty="0" err="1">
                <a:solidFill>
                  <a:schemeClr val="tx2"/>
                </a:solidFill>
              </a:rPr>
              <a:t>work</a:t>
            </a:r>
            <a:r>
              <a:rPr lang="fi-FI" sz="2000" dirty="0">
                <a:solidFill>
                  <a:schemeClr val="tx2"/>
                </a:solidFill>
              </a:rPr>
              <a:t>, and </a:t>
            </a:r>
            <a:r>
              <a:rPr lang="fi-FI" sz="2000" dirty="0" err="1">
                <a:solidFill>
                  <a:schemeClr val="tx2"/>
                </a:solidFill>
              </a:rPr>
              <a:t>you</a:t>
            </a:r>
            <a:r>
              <a:rPr lang="fi-FI" sz="2000" dirty="0">
                <a:solidFill>
                  <a:schemeClr val="tx2"/>
                </a:solidFill>
              </a:rPr>
              <a:t> </a:t>
            </a:r>
            <a:r>
              <a:rPr lang="fi-FI" sz="2000" dirty="0" err="1">
                <a:solidFill>
                  <a:schemeClr val="tx2"/>
                </a:solidFill>
              </a:rPr>
              <a:t>can</a:t>
            </a:r>
            <a:r>
              <a:rPr lang="fi-FI" sz="2000" dirty="0">
                <a:solidFill>
                  <a:schemeClr val="tx2"/>
                </a:solidFill>
              </a:rPr>
              <a:t> </a:t>
            </a:r>
            <a:r>
              <a:rPr lang="fi-FI" sz="2000" dirty="0" err="1">
                <a:solidFill>
                  <a:schemeClr val="tx2"/>
                </a:solidFill>
              </a:rPr>
              <a:t>find</a:t>
            </a:r>
            <a:r>
              <a:rPr lang="fi-FI" sz="2000" dirty="0">
                <a:solidFill>
                  <a:schemeClr val="tx2"/>
                </a:solidFill>
              </a:rPr>
              <a:t> </a:t>
            </a:r>
            <a:r>
              <a:rPr lang="fi-FI" sz="2000" dirty="0" err="1">
                <a:solidFill>
                  <a:schemeClr val="tx2"/>
                </a:solidFill>
              </a:rPr>
              <a:t>diverse</a:t>
            </a:r>
            <a:r>
              <a:rPr lang="fi-FI" sz="2000" dirty="0">
                <a:solidFill>
                  <a:schemeClr val="tx2"/>
                </a:solidFill>
              </a:rPr>
              <a:t> know-how </a:t>
            </a:r>
            <a:r>
              <a:rPr lang="fi-FI" sz="2000" dirty="0" err="1">
                <a:solidFill>
                  <a:schemeClr val="tx2"/>
                </a:solidFill>
              </a:rPr>
              <a:t>here</a:t>
            </a:r>
            <a:r>
              <a:rPr lang="fi-FI" sz="2000" dirty="0">
                <a:solidFill>
                  <a:schemeClr val="tx2"/>
                </a:solidFill>
              </a:rPr>
              <a:t>.</a:t>
            </a: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14</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Tree>
    <p:extLst>
      <p:ext uri="{BB962C8B-B14F-4D97-AF65-F5344CB8AC3E}">
        <p14:creationId xmlns:p14="http://schemas.microsoft.com/office/powerpoint/2010/main" val="278507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6703193" y="1230798"/>
            <a:ext cx="4930466" cy="1060926"/>
          </a:xfrm>
        </p:spPr>
        <p:txBody>
          <a:bodyPr/>
          <a:lstStyle/>
          <a:p>
            <a:r>
              <a:rPr lang="fi-FI" dirty="0" err="1"/>
              <a:t>We</a:t>
            </a:r>
            <a:r>
              <a:rPr lang="fi-FI" dirty="0"/>
              <a:t> </a:t>
            </a:r>
            <a:r>
              <a:rPr lang="fi-FI" dirty="0" err="1"/>
              <a:t>work</a:t>
            </a:r>
            <a:endParaRPr lang="fi-FI" dirty="0"/>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703193" y="1977266"/>
            <a:ext cx="4930466" cy="4163079"/>
          </a:xfrm>
        </p:spPr>
        <p:txBody>
          <a:bodyPr vert="horz" lIns="91440" tIns="45720" rIns="91440" bIns="45720" rtlCol="0" anchor="t">
            <a:normAutofit/>
          </a:bodyPr>
          <a:lstStyle/>
          <a:p>
            <a:pPr marL="0" indent="0">
              <a:buNone/>
            </a:pPr>
            <a:r>
              <a:rPr lang="fi-FI" b="1" dirty="0" err="1"/>
              <a:t>Largest</a:t>
            </a:r>
            <a:r>
              <a:rPr lang="fi-FI" b="1" dirty="0"/>
              <a:t> </a:t>
            </a:r>
            <a:r>
              <a:rPr lang="fi-FI" b="1" dirty="0" err="1"/>
              <a:t>industries</a:t>
            </a:r>
            <a:r>
              <a:rPr lang="fi-FI" b="1" dirty="0"/>
              <a:t> :</a:t>
            </a:r>
          </a:p>
          <a:p>
            <a:r>
              <a:rPr lang="fi-FI" dirty="0"/>
              <a:t>Health </a:t>
            </a:r>
            <a:r>
              <a:rPr lang="fi-FI" dirty="0" err="1"/>
              <a:t>care</a:t>
            </a:r>
            <a:r>
              <a:rPr lang="fi-FI" dirty="0"/>
              <a:t> and </a:t>
            </a:r>
            <a:r>
              <a:rPr lang="fi-FI" dirty="0" err="1"/>
              <a:t>social</a:t>
            </a:r>
            <a:r>
              <a:rPr lang="fi-FI" dirty="0"/>
              <a:t> </a:t>
            </a:r>
            <a:r>
              <a:rPr lang="fi-FI" dirty="0" err="1"/>
              <a:t>services</a:t>
            </a:r>
            <a:r>
              <a:rPr lang="fi-FI" dirty="0"/>
              <a:t> 19 %</a:t>
            </a:r>
            <a:endParaRPr lang="fi-FI" dirty="0">
              <a:cs typeface="Calibri"/>
            </a:endParaRPr>
          </a:p>
          <a:p>
            <a:r>
              <a:rPr lang="fi-FI" dirty="0"/>
              <a:t>Manufacturing 13 %</a:t>
            </a:r>
          </a:p>
          <a:p>
            <a:r>
              <a:rPr lang="fi-FI" dirty="0"/>
              <a:t>Trade </a:t>
            </a:r>
            <a:r>
              <a:rPr lang="fi-FI" dirty="0" err="1"/>
              <a:t>sector</a:t>
            </a:r>
            <a:r>
              <a:rPr lang="fi-FI" dirty="0"/>
              <a:t> 11 %</a:t>
            </a:r>
          </a:p>
          <a:p>
            <a:pPr marL="0" indent="0">
              <a:buNone/>
            </a:pPr>
            <a:r>
              <a:rPr lang="fi-FI" b="1" dirty="0"/>
              <a:t>         </a:t>
            </a:r>
            <a:r>
              <a:rPr lang="fi-FI" b="1" dirty="0" err="1"/>
              <a:t>Unemployment</a:t>
            </a:r>
            <a:r>
              <a:rPr lang="fi-FI" b="1" dirty="0"/>
              <a:t> </a:t>
            </a:r>
            <a:r>
              <a:rPr lang="fi-FI" b="1" dirty="0" err="1"/>
              <a:t>rate</a:t>
            </a:r>
            <a:r>
              <a:rPr lang="fi-FI" b="1" dirty="0"/>
              <a:t> 11,9 %</a:t>
            </a:r>
            <a:endParaRPr lang="fi-FI" b="1" dirty="0">
              <a:cs typeface="Calibri"/>
            </a:endParaRPr>
          </a:p>
          <a:p>
            <a:endParaRPr lang="fi-FI" dirty="0"/>
          </a:p>
        </p:txBody>
      </p:sp>
      <p:sp>
        <p:nvSpPr>
          <p:cNvPr id="4" name="Päivämäärän paikkamerkki 3">
            <a:extLst>
              <a:ext uri="{FF2B5EF4-FFF2-40B4-BE49-F238E27FC236}">
                <a16:creationId xmlns:a16="http://schemas.microsoft.com/office/drawing/2014/main" id="{00650DA7-BDB6-8568-80E4-65E0FCF0B79A}"/>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5742D6B6-AD8E-53D5-4F03-A95D80E14DF9}"/>
              </a:ext>
            </a:extLst>
          </p:cNvPr>
          <p:cNvSpPr>
            <a:spLocks noGrp="1"/>
          </p:cNvSpPr>
          <p:nvPr>
            <p:ph type="sldNum" sz="quarter" idx="4"/>
          </p:nvPr>
        </p:nvSpPr>
        <p:spPr/>
        <p:txBody>
          <a:bodyPr/>
          <a:lstStyle/>
          <a:p>
            <a:fld id="{F3EE06F1-2D77-A44E-97FA-F679B9CB76D5}" type="slidenum">
              <a:rPr lang="fi-FI" smtClean="0"/>
              <a:t>15</a:t>
            </a:fld>
            <a:endParaRPr lang="fi-FI"/>
          </a:p>
        </p:txBody>
      </p:sp>
      <p:sp>
        <p:nvSpPr>
          <p:cNvPr id="6" name="Kuva 10" descr="Young man with remote control.">
            <a:extLst>
              <a:ext uri="{FF2B5EF4-FFF2-40B4-BE49-F238E27FC236}">
                <a16:creationId xmlns:a16="http://schemas.microsoft.com/office/drawing/2014/main" id="{ECC7CDD2-011F-782B-3E68-795D08F7D0DE}"/>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4738775" y="366897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Suorakulmio 9">
            <a:extLst>
              <a:ext uri="{FF2B5EF4-FFF2-40B4-BE49-F238E27FC236}">
                <a16:creationId xmlns:a16="http://schemas.microsoft.com/office/drawing/2014/main" id="{95155B7D-FA5B-DBFD-0496-02BDAEC84F19}"/>
              </a:ext>
            </a:extLst>
          </p:cNvPr>
          <p:cNvSpPr/>
          <p:nvPr/>
        </p:nvSpPr>
        <p:spPr>
          <a:xfrm>
            <a:off x="4738775" y="4361862"/>
            <a:ext cx="2325188" cy="951030"/>
          </a:xfrm>
          <a:prstGeom prst="rect">
            <a:avLst/>
          </a:prstGeom>
        </p:spPr>
        <p:txBody>
          <a:bodyPr wrap="square" lIns="91440" tIns="45720" rIns="91440" bIns="45720" anchor="t">
            <a:spAutoFit/>
          </a:bodyPr>
          <a:lstStyle/>
          <a:p>
            <a:pPr algn="ctr">
              <a:lnSpc>
                <a:spcPct val="90000"/>
              </a:lnSpc>
              <a:spcBef>
                <a:spcPct val="0"/>
              </a:spcBef>
              <a:defRPr/>
            </a:pPr>
            <a:r>
              <a:rPr lang="fi-FI" sz="4200" dirty="0">
                <a:solidFill>
                  <a:schemeClr val="bg1"/>
                </a:solidFill>
                <a:ea typeface="+mn-lt"/>
                <a:cs typeface="+mn-lt"/>
              </a:rPr>
              <a:t>173</a:t>
            </a:r>
            <a:r>
              <a:rPr lang="fi-FI" sz="4200" dirty="0">
                <a:solidFill>
                  <a:schemeClr val="bg1"/>
                </a:solidFill>
              </a:rPr>
              <a:t> 000</a:t>
            </a:r>
            <a:r>
              <a:rPr lang="fi-FI" sz="4200" b="1" dirty="0">
                <a:solidFill>
                  <a:srgbClr val="FFFFFF"/>
                </a:solidFill>
              </a:rPr>
              <a:t> </a:t>
            </a:r>
            <a:br>
              <a:rPr lang="fi-FI" sz="4200" b="1" dirty="0">
                <a:solidFill>
                  <a:srgbClr val="FFFFFF"/>
                </a:solidFill>
              </a:rPr>
            </a:br>
            <a:r>
              <a:rPr lang="fi-FI" sz="2000" dirty="0">
                <a:solidFill>
                  <a:srgbClr val="FFFFFF"/>
                </a:solidFill>
              </a:rPr>
              <a:t>jobs in </a:t>
            </a:r>
            <a:r>
              <a:rPr lang="fi-FI" sz="2000" dirty="0" err="1">
                <a:solidFill>
                  <a:srgbClr val="FFFFFF"/>
                </a:solidFill>
              </a:rPr>
              <a:t>the</a:t>
            </a:r>
            <a:r>
              <a:rPr lang="fi-FI" sz="2000" dirty="0">
                <a:solidFill>
                  <a:srgbClr val="FFFFFF"/>
                </a:solidFill>
              </a:rPr>
              <a:t> </a:t>
            </a:r>
            <a:r>
              <a:rPr lang="fi-FI" sz="2000" dirty="0" err="1">
                <a:solidFill>
                  <a:srgbClr val="FFFFFF"/>
                </a:solidFill>
              </a:rPr>
              <a:t>region</a:t>
            </a:r>
            <a:endParaRPr lang="fi-FI" sz="2000" dirty="0">
              <a:solidFill>
                <a:srgbClr val="FFFFFF"/>
              </a:solidFill>
              <a:cs typeface="Calibri"/>
            </a:endParaRP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7325012" y="4361862"/>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err="1">
                <a:solidFill>
                  <a:schemeClr val="tx1">
                    <a:lumMod val="75000"/>
                    <a:lumOff val="25000"/>
                  </a:schemeClr>
                </a:solidFill>
                <a:latin typeface="Calibri" panose="020F0502020204030204"/>
              </a:rPr>
              <a:t>Employment</a:t>
            </a:r>
            <a:r>
              <a:rPr lang="fi-FI" altLang="fi-FI" sz="1200" dirty="0">
                <a:solidFill>
                  <a:schemeClr val="tx1">
                    <a:lumMod val="75000"/>
                    <a:lumOff val="25000"/>
                  </a:schemeClr>
                </a:solidFill>
                <a:latin typeface="Calibri" panose="020F0502020204030204"/>
              </a:rPr>
              <a:t> </a:t>
            </a:r>
            <a:r>
              <a:rPr lang="fi-FI" altLang="fi-FI" sz="1200" dirty="0" err="1">
                <a:solidFill>
                  <a:schemeClr val="tx1">
                    <a:lumMod val="75000"/>
                    <a:lumOff val="25000"/>
                  </a:schemeClr>
                </a:solidFill>
                <a:latin typeface="Calibri" panose="020F0502020204030204"/>
              </a:rPr>
              <a:t>review</a:t>
            </a:r>
            <a:r>
              <a:rPr lang="fi-FI" altLang="fi-FI" sz="1200" dirty="0">
                <a:solidFill>
                  <a:schemeClr val="tx1">
                    <a:lumMod val="75000"/>
                    <a:lumOff val="25000"/>
                  </a:schemeClr>
                </a:solidFill>
                <a:latin typeface="Calibri" panose="020F0502020204030204"/>
              </a:rPr>
              <a:t> 8/2023</a:t>
            </a:r>
          </a:p>
          <a:p>
            <a:pPr lvl="0" algn="l" eaLnBrk="1" hangingPunct="1">
              <a:spcBef>
                <a:spcPct val="0"/>
              </a:spcBef>
              <a:buClrTx/>
              <a:buNone/>
              <a:defRPr/>
            </a:pPr>
            <a:endParaRPr lang="fi-FI" altLang="fi-FI" sz="1200" dirty="0">
              <a:solidFill>
                <a:schemeClr val="tx1">
                  <a:lumMod val="75000"/>
                  <a:lumOff val="25000"/>
                </a:schemeClr>
              </a:solidFill>
              <a:latin typeface="Calibri" panose="020F0502020204030204"/>
            </a:endParaRPr>
          </a:p>
          <a:p>
            <a:pPr lvl="0" algn="l" eaLnBrk="1" hangingPunct="1">
              <a:spcBef>
                <a:spcPct val="0"/>
              </a:spcBef>
              <a:buClrTx/>
              <a:buNone/>
              <a:defRPr/>
            </a:pPr>
            <a:endParaRPr lang="fi-FI" altLang="fi-FI" sz="1200" dirty="0">
              <a:solidFill>
                <a:schemeClr val="tx1">
                  <a:lumMod val="75000"/>
                  <a:lumOff val="25000"/>
                </a:schemeClr>
              </a:solidFill>
              <a:latin typeface="Calibri" panose="020F0502020204030204"/>
            </a:endParaRPr>
          </a:p>
          <a:p>
            <a:pPr lvl="0" algn="l" eaLnBrk="1" hangingPunct="1">
              <a:spcBef>
                <a:spcPct val="0"/>
              </a:spcBef>
              <a:buClrTx/>
              <a:buNone/>
              <a:defRPr/>
            </a:pPr>
            <a:r>
              <a:rPr lang="fi-FI" altLang="fi-FI" sz="1200" dirty="0" err="1">
                <a:solidFill>
                  <a:schemeClr val="tx1">
                    <a:lumMod val="75000"/>
                    <a:lumOff val="25000"/>
                  </a:schemeClr>
                </a:solidFill>
                <a:latin typeface="Calibri" panose="020F0502020204030204"/>
              </a:rPr>
              <a:t>Source</a:t>
            </a:r>
            <a:r>
              <a:rPr lang="fi-FI" altLang="fi-FI" sz="1200" dirty="0">
                <a:solidFill>
                  <a:schemeClr val="tx1">
                    <a:lumMod val="75000"/>
                    <a:lumOff val="25000"/>
                  </a:schemeClr>
                </a:solidFill>
                <a:latin typeface="Calibri" panose="020F0502020204030204"/>
              </a:rPr>
              <a:t>: Business Tampere 31.8.2022. </a:t>
            </a:r>
            <a:endParaRPr kumimoji="0" lang="fi-FI" altLang="fi-FI" sz="12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54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Woman working with precision">
            <a:extLst>
              <a:ext uri="{FF2B5EF4-FFF2-40B4-BE49-F238E27FC236}">
                <a16:creationId xmlns:a16="http://schemas.microsoft.com/office/drawing/2014/main" id="{8014D9E9-15C8-81A3-D976-4BE008196FA6}"/>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547942" y="683744"/>
            <a:ext cx="6037793" cy="1060926"/>
          </a:xfrm>
        </p:spPr>
        <p:txBody>
          <a:bodyPr/>
          <a:lstStyle/>
          <a:p>
            <a:r>
              <a:rPr lang="fi-FI" dirty="0" err="1"/>
              <a:t>We</a:t>
            </a:r>
            <a:r>
              <a:rPr lang="fi-FI" dirty="0"/>
              <a:t> </a:t>
            </a:r>
            <a:r>
              <a:rPr lang="fi-FI" dirty="0" err="1"/>
              <a:t>attract</a:t>
            </a:r>
            <a:r>
              <a:rPr lang="fi-FI" dirty="0"/>
              <a:t> </a:t>
            </a:r>
            <a:r>
              <a:rPr lang="fi-FI" dirty="0" err="1"/>
              <a:t>expertise</a:t>
            </a:r>
            <a:r>
              <a:rPr lang="fi-FI" dirty="0"/>
              <a:t> </a:t>
            </a:r>
            <a:br>
              <a:rPr lang="fi-FI" dirty="0"/>
            </a:br>
            <a:r>
              <a:rPr lang="fi-FI" dirty="0"/>
              <a:t>and </a:t>
            </a:r>
            <a:r>
              <a:rPr lang="fi-FI" dirty="0" err="1"/>
              <a:t>new</a:t>
            </a:r>
            <a:r>
              <a:rPr lang="fi-FI" dirty="0"/>
              <a:t> </a:t>
            </a:r>
            <a:r>
              <a:rPr lang="fi-FI" dirty="0" err="1"/>
              <a:t>talent</a:t>
            </a:r>
            <a:endParaRPr lang="fi-FI" dirty="0"/>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547943" y="2163098"/>
            <a:ext cx="5220559" cy="3847284"/>
          </a:xfrm>
        </p:spPr>
        <p:txBody>
          <a:bodyPr vert="horz" lIns="91440" tIns="45720" rIns="91440" bIns="45720" rtlCol="0" anchor="t">
            <a:noAutofit/>
          </a:bodyPr>
          <a:lstStyle/>
          <a:p>
            <a:pPr marL="0" indent="0">
              <a:buClr>
                <a:schemeClr val="tx1"/>
              </a:buClr>
              <a:buNone/>
            </a:pPr>
            <a:r>
              <a:rPr lang="fi-FI" sz="2000" dirty="0"/>
              <a:t>Tampere </a:t>
            </a:r>
            <a:r>
              <a:rPr lang="fi-FI" sz="2000" dirty="0" err="1"/>
              <a:t>has</a:t>
            </a:r>
            <a:r>
              <a:rPr lang="fi-FI" sz="2000" dirty="0"/>
              <a:t> </a:t>
            </a:r>
            <a:r>
              <a:rPr lang="fi-FI" sz="2000" dirty="0" err="1"/>
              <a:t>plenty</a:t>
            </a:r>
            <a:r>
              <a:rPr lang="fi-FI" sz="2000" dirty="0"/>
              <a:t> of </a:t>
            </a:r>
            <a:r>
              <a:rPr lang="fi-FI" sz="2000" dirty="0" err="1"/>
              <a:t>jobs</a:t>
            </a:r>
            <a:r>
              <a:rPr lang="fi-FI" sz="2000" dirty="0"/>
              <a:t> for </a:t>
            </a:r>
            <a:r>
              <a:rPr lang="fi-FI" sz="2000" dirty="0" err="1"/>
              <a:t>highly</a:t>
            </a:r>
            <a:r>
              <a:rPr lang="fi-FI" sz="2000" dirty="0"/>
              <a:t> </a:t>
            </a:r>
            <a:r>
              <a:rPr lang="fi-FI" sz="2000" dirty="0" err="1"/>
              <a:t>educated</a:t>
            </a:r>
            <a:r>
              <a:rPr lang="fi-FI" sz="2000" dirty="0"/>
              <a:t> </a:t>
            </a:r>
            <a:r>
              <a:rPr lang="fi-FI" sz="2000" dirty="0" err="1"/>
              <a:t>people</a:t>
            </a:r>
            <a:r>
              <a:rPr lang="fi-FI" sz="2000" dirty="0"/>
              <a:t> and </a:t>
            </a:r>
            <a:r>
              <a:rPr lang="fi-FI" sz="2000" dirty="0" err="1"/>
              <a:t>those</a:t>
            </a:r>
            <a:r>
              <a:rPr lang="fi-FI" sz="2000" dirty="0"/>
              <a:t> </a:t>
            </a:r>
            <a:r>
              <a:rPr lang="fi-FI" sz="2000" dirty="0" err="1"/>
              <a:t>with</a:t>
            </a:r>
            <a:r>
              <a:rPr lang="fi-FI" sz="2000" dirty="0"/>
              <a:t> </a:t>
            </a:r>
            <a:r>
              <a:rPr lang="fi-FI" sz="2000" dirty="0" err="1"/>
              <a:t>vocational</a:t>
            </a:r>
            <a:r>
              <a:rPr lang="fi-FI" sz="2000" dirty="0"/>
              <a:t> </a:t>
            </a:r>
            <a:r>
              <a:rPr lang="fi-FI" sz="2000" dirty="0" err="1"/>
              <a:t>expertise</a:t>
            </a:r>
            <a:r>
              <a:rPr lang="fi-FI" sz="2000" dirty="0"/>
              <a:t>. </a:t>
            </a:r>
            <a:r>
              <a:rPr lang="fi-FI" sz="2000" dirty="0" err="1"/>
              <a:t>The</a:t>
            </a:r>
            <a:r>
              <a:rPr lang="fi-FI" sz="2000" dirty="0"/>
              <a:t> Tampere </a:t>
            </a:r>
            <a:r>
              <a:rPr lang="fi-FI" sz="2000" dirty="0" err="1"/>
              <a:t>region</a:t>
            </a:r>
            <a:r>
              <a:rPr lang="fi-FI" sz="2000" dirty="0"/>
              <a:t> is a home to </a:t>
            </a:r>
            <a:r>
              <a:rPr lang="fi-FI" sz="2000" dirty="0">
                <a:ea typeface="+mn-lt"/>
                <a:cs typeface="+mn-lt"/>
              </a:rPr>
              <a:t>38 100</a:t>
            </a:r>
            <a:r>
              <a:rPr lang="fi-FI" sz="2000" dirty="0"/>
              <a:t>  </a:t>
            </a:r>
            <a:r>
              <a:rPr lang="fi-FI" sz="2000" dirty="0" err="1"/>
              <a:t>businesses</a:t>
            </a:r>
            <a:r>
              <a:rPr lang="fi-FI" sz="2000" dirty="0"/>
              <a:t>.</a:t>
            </a:r>
          </a:p>
          <a:p>
            <a:pPr marL="0" indent="0">
              <a:buClr>
                <a:schemeClr val="tx1"/>
              </a:buClr>
              <a:buNone/>
            </a:pPr>
            <a:r>
              <a:rPr lang="fi-FI" sz="2000" b="1" dirty="0"/>
              <a:t>Top </a:t>
            </a:r>
            <a:r>
              <a:rPr lang="fi-FI" sz="2000" b="1" dirty="0" err="1"/>
              <a:t>industries</a:t>
            </a:r>
            <a:r>
              <a:rPr lang="fi-FI" sz="2000" b="1" dirty="0"/>
              <a:t>:</a:t>
            </a:r>
          </a:p>
          <a:p>
            <a:pPr>
              <a:spcBef>
                <a:spcPts val="0"/>
              </a:spcBef>
              <a:buClr>
                <a:schemeClr val="tx1"/>
              </a:buClr>
            </a:pPr>
            <a:r>
              <a:rPr lang="fi-FI" sz="2000" dirty="0"/>
              <a:t>Manufacturing</a:t>
            </a:r>
          </a:p>
          <a:p>
            <a:pPr>
              <a:spcBef>
                <a:spcPts val="0"/>
              </a:spcBef>
              <a:buClr>
                <a:schemeClr val="tx1"/>
              </a:buClr>
            </a:pPr>
            <a:r>
              <a:rPr lang="fi-FI" sz="2000" dirty="0"/>
              <a:t>ICT</a:t>
            </a:r>
          </a:p>
          <a:p>
            <a:pPr>
              <a:spcBef>
                <a:spcPts val="0"/>
              </a:spcBef>
              <a:buClr>
                <a:schemeClr val="tx1"/>
              </a:buClr>
            </a:pPr>
            <a:r>
              <a:rPr lang="fi-FI" sz="2000" dirty="0" err="1"/>
              <a:t>Social</a:t>
            </a:r>
            <a:r>
              <a:rPr lang="fi-FI" sz="2000" dirty="0"/>
              <a:t> and </a:t>
            </a:r>
            <a:r>
              <a:rPr lang="fi-FI" sz="2000" dirty="0" err="1"/>
              <a:t>health</a:t>
            </a:r>
            <a:r>
              <a:rPr lang="fi-FI" sz="2000" dirty="0"/>
              <a:t> </a:t>
            </a:r>
            <a:r>
              <a:rPr lang="fi-FI" sz="2000" dirty="0" err="1"/>
              <a:t>care</a:t>
            </a:r>
            <a:r>
              <a:rPr lang="fi-FI" sz="2000" dirty="0"/>
              <a:t> </a:t>
            </a:r>
            <a:r>
              <a:rPr lang="fi-FI" sz="2000" dirty="0" err="1"/>
              <a:t>services</a:t>
            </a:r>
            <a:endParaRPr lang="fi-FI" sz="2000" dirty="0"/>
          </a:p>
          <a:p>
            <a:pPr marL="0" indent="0">
              <a:buClr>
                <a:schemeClr val="tx1"/>
              </a:buClr>
              <a:buNone/>
            </a:pPr>
            <a:r>
              <a:rPr lang="fi-FI" sz="2000" dirty="0" err="1"/>
              <a:t>Cost-efficient</a:t>
            </a:r>
            <a:r>
              <a:rPr lang="fi-FI" sz="2000" dirty="0"/>
              <a:t> </a:t>
            </a:r>
            <a:r>
              <a:rPr lang="fi-FI" sz="2000" dirty="0" err="1"/>
              <a:t>living</a:t>
            </a:r>
            <a:r>
              <a:rPr lang="fi-FI" sz="2000" dirty="0"/>
              <a:t> </a:t>
            </a:r>
            <a:r>
              <a:rPr lang="fi-FI" sz="2000" dirty="0" err="1"/>
              <a:t>expenses</a:t>
            </a:r>
            <a:r>
              <a:rPr lang="fi-FI" sz="2000" dirty="0"/>
              <a:t>, </a:t>
            </a:r>
            <a:r>
              <a:rPr lang="fi-FI" sz="2000" dirty="0" err="1"/>
              <a:t>smooth</a:t>
            </a:r>
            <a:r>
              <a:rPr lang="fi-FI" sz="2000" dirty="0"/>
              <a:t> </a:t>
            </a:r>
            <a:r>
              <a:rPr lang="fi-FI" sz="2000" dirty="0" err="1"/>
              <a:t>mobility</a:t>
            </a:r>
            <a:r>
              <a:rPr lang="fi-FI" sz="2000" dirty="0"/>
              <a:t> and </a:t>
            </a:r>
            <a:r>
              <a:rPr lang="fi-FI" sz="2000" dirty="0" err="1"/>
              <a:t>diverse</a:t>
            </a:r>
            <a:r>
              <a:rPr lang="fi-FI" sz="2000" dirty="0"/>
              <a:t> </a:t>
            </a:r>
            <a:r>
              <a:rPr lang="fi-FI" sz="2000" dirty="0" err="1"/>
              <a:t>opportunities</a:t>
            </a:r>
            <a:r>
              <a:rPr lang="fi-FI" sz="2000" dirty="0"/>
              <a:t> for </a:t>
            </a:r>
            <a:r>
              <a:rPr lang="fi-FI" sz="2000" dirty="0" err="1"/>
              <a:t>experiences</a:t>
            </a:r>
            <a:r>
              <a:rPr lang="fi-FI" sz="2000" dirty="0"/>
              <a:t> </a:t>
            </a:r>
            <a:r>
              <a:rPr lang="fi-FI" sz="2000" dirty="0" err="1"/>
              <a:t>make</a:t>
            </a:r>
            <a:r>
              <a:rPr lang="fi-FI" sz="2000" dirty="0"/>
              <a:t> </a:t>
            </a:r>
            <a:r>
              <a:rPr lang="fi-FI" sz="2000" dirty="0" err="1"/>
              <a:t>everyday</a:t>
            </a:r>
            <a:r>
              <a:rPr lang="fi-FI" sz="2000" dirty="0"/>
              <a:t> life </a:t>
            </a:r>
            <a:r>
              <a:rPr lang="fi-FI" sz="2000" dirty="0" err="1"/>
              <a:t>easy</a:t>
            </a:r>
            <a:r>
              <a:rPr lang="fi-FI" sz="2000" dirty="0"/>
              <a:t> and </a:t>
            </a:r>
            <a:r>
              <a:rPr lang="fi-FI" sz="2000" dirty="0" err="1"/>
              <a:t>attractive</a:t>
            </a:r>
            <a:r>
              <a:rPr lang="fi-FI" sz="2000" dirty="0"/>
              <a:t>. </a:t>
            </a:r>
            <a:r>
              <a:rPr lang="fi-FI" sz="2000" dirty="0" err="1"/>
              <a:t>It’s</a:t>
            </a:r>
            <a:r>
              <a:rPr lang="fi-FI" sz="2000" dirty="0"/>
              <a:t> </a:t>
            </a:r>
            <a:r>
              <a:rPr lang="fi-FI" sz="2000" dirty="0" err="1"/>
              <a:t>easy</a:t>
            </a:r>
            <a:r>
              <a:rPr lang="fi-FI" sz="2000" dirty="0"/>
              <a:t> to </a:t>
            </a:r>
            <a:r>
              <a:rPr lang="fi-FI" sz="2000" dirty="0" err="1"/>
              <a:t>feel</a:t>
            </a:r>
            <a:r>
              <a:rPr lang="fi-FI" sz="2000" dirty="0"/>
              <a:t> at home </a:t>
            </a:r>
            <a:r>
              <a:rPr lang="fi-FI" sz="2000" dirty="0" err="1"/>
              <a:t>here</a:t>
            </a:r>
            <a:r>
              <a:rPr lang="fi-FI" sz="2000" dirty="0"/>
              <a:t>.</a:t>
            </a:r>
          </a:p>
        </p:txBody>
      </p:sp>
      <p:sp>
        <p:nvSpPr>
          <p:cNvPr id="4" name="Päivämäärän paikkamerkki 3">
            <a:extLst>
              <a:ext uri="{FF2B5EF4-FFF2-40B4-BE49-F238E27FC236}">
                <a16:creationId xmlns:a16="http://schemas.microsoft.com/office/drawing/2014/main" id="{7C969818-28A7-8778-73E4-6CF1AF194AFB}"/>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24A4941C-3515-FC03-8A14-B135A5EC8AD7}"/>
              </a:ext>
            </a:extLst>
          </p:cNvPr>
          <p:cNvSpPr>
            <a:spLocks noGrp="1"/>
          </p:cNvSpPr>
          <p:nvPr>
            <p:ph type="sldNum" sz="quarter" idx="4"/>
          </p:nvPr>
        </p:nvSpPr>
        <p:spPr/>
        <p:txBody>
          <a:bodyPr/>
          <a:lstStyle/>
          <a:p>
            <a:fld id="{F3EE06F1-2D77-A44E-97FA-F679B9CB76D5}" type="slidenum">
              <a:rPr lang="fi-FI" smtClean="0"/>
              <a:t>16</a:t>
            </a:fld>
            <a:endParaRPr lang="fi-FI"/>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53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3" y="825198"/>
            <a:ext cx="5636963" cy="1507036"/>
          </a:xfrm>
        </p:spPr>
        <p:txBody>
          <a:bodyPr/>
          <a:lstStyle/>
          <a:p>
            <a:r>
              <a:rPr lang="fi-FI" sz="2400" b="0" dirty="0"/>
              <a:t>INTERNATIONAL TALENT– </a:t>
            </a:r>
            <a:br>
              <a:rPr lang="fi-FI" sz="2400" b="0" dirty="0"/>
            </a:br>
            <a:r>
              <a:rPr lang="en-GB" sz="4000" spc="-50" dirty="0"/>
              <a:t>Functioning communities</a:t>
            </a:r>
            <a:br>
              <a:rPr lang="en-GB" sz="4000" dirty="0"/>
            </a:br>
            <a:r>
              <a:rPr lang="en-GB" sz="4000" dirty="0"/>
              <a:t>support good living</a:t>
            </a:r>
            <a:endParaRPr lang="fi-FI" sz="4000"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486346"/>
            <a:ext cx="5233910" cy="3729519"/>
          </a:xfrm>
        </p:spPr>
        <p:txBody>
          <a:bodyPr vert="horz" lIns="91440" tIns="45720" rIns="91440" bIns="45720" rtlCol="0" anchor="t">
            <a:normAutofit fontScale="92500"/>
          </a:bodyPr>
          <a:lstStyle/>
          <a:p>
            <a:pPr>
              <a:spcBef>
                <a:spcPts val="400"/>
              </a:spcBef>
            </a:pPr>
            <a:r>
              <a:rPr lang="fi-FI" b="1" dirty="0"/>
              <a:t>100 </a:t>
            </a:r>
            <a:r>
              <a:rPr lang="fi-FI" dirty="0" err="1"/>
              <a:t>languages</a:t>
            </a:r>
            <a:endParaRPr lang="fi-FI" dirty="0"/>
          </a:p>
          <a:p>
            <a:pPr>
              <a:spcBef>
                <a:spcPts val="400"/>
              </a:spcBef>
            </a:pPr>
            <a:r>
              <a:rPr lang="fi-FI" b="1" dirty="0"/>
              <a:t>84 </a:t>
            </a:r>
            <a:r>
              <a:rPr lang="fi-FI" dirty="0" err="1"/>
              <a:t>nationalities</a:t>
            </a:r>
            <a:endParaRPr lang="fi-FI" dirty="0"/>
          </a:p>
          <a:p>
            <a:pPr>
              <a:spcBef>
                <a:spcPts val="400"/>
              </a:spcBef>
            </a:pPr>
            <a:r>
              <a:rPr lang="fi-FI" b="1" dirty="0"/>
              <a:t>23 391 </a:t>
            </a:r>
            <a:r>
              <a:rPr lang="fi-FI" dirty="0"/>
              <a:t>non-</a:t>
            </a:r>
            <a:r>
              <a:rPr lang="fi-FI" dirty="0" err="1"/>
              <a:t>Finnish</a:t>
            </a:r>
            <a:r>
              <a:rPr lang="fi-FI" dirty="0"/>
              <a:t> </a:t>
            </a:r>
            <a:r>
              <a:rPr lang="fi-FI" dirty="0" err="1"/>
              <a:t>speakers</a:t>
            </a:r>
            <a:r>
              <a:rPr lang="fi-FI"/>
              <a:t>  (5/2023) </a:t>
            </a:r>
            <a:endParaRPr lang="fi-FI">
              <a:cs typeface="Calibri"/>
            </a:endParaRPr>
          </a:p>
          <a:p>
            <a:pPr>
              <a:spcBef>
                <a:spcPts val="400"/>
              </a:spcBef>
            </a:pPr>
            <a:r>
              <a:rPr lang="fi-FI" dirty="0"/>
              <a:t>In Tampere, </a:t>
            </a:r>
            <a:r>
              <a:rPr lang="fi-FI" dirty="0" err="1"/>
              <a:t>it’s</a:t>
            </a:r>
            <a:r>
              <a:rPr lang="fi-FI" dirty="0"/>
              <a:t> </a:t>
            </a:r>
            <a:r>
              <a:rPr lang="fi-FI" dirty="0" err="1"/>
              <a:t>easy</a:t>
            </a:r>
            <a:r>
              <a:rPr lang="fi-FI" dirty="0"/>
              <a:t> to </a:t>
            </a:r>
            <a:r>
              <a:rPr lang="fi-FI" dirty="0" err="1"/>
              <a:t>balance</a:t>
            </a:r>
            <a:r>
              <a:rPr lang="fi-FI" dirty="0"/>
              <a:t> </a:t>
            </a:r>
            <a:r>
              <a:rPr lang="fi-FI" dirty="0" err="1"/>
              <a:t>your</a:t>
            </a:r>
            <a:r>
              <a:rPr lang="fi-FI" dirty="0"/>
              <a:t> </a:t>
            </a:r>
            <a:r>
              <a:rPr lang="fi-FI" dirty="0" err="1"/>
              <a:t>work</a:t>
            </a:r>
            <a:r>
              <a:rPr lang="fi-FI" dirty="0"/>
              <a:t> </a:t>
            </a:r>
            <a:br>
              <a:rPr lang="fi-FI" dirty="0"/>
            </a:br>
            <a:r>
              <a:rPr lang="fi-FI" dirty="0"/>
              <a:t>and </a:t>
            </a:r>
            <a:r>
              <a:rPr lang="fi-FI" dirty="0" err="1"/>
              <a:t>private</a:t>
            </a:r>
            <a:r>
              <a:rPr lang="fi-FI" dirty="0"/>
              <a:t> life. </a:t>
            </a:r>
            <a:r>
              <a:rPr lang="fi-FI" dirty="0" err="1"/>
              <a:t>Our</a:t>
            </a:r>
            <a:r>
              <a:rPr lang="fi-FI" dirty="0"/>
              <a:t> </a:t>
            </a:r>
            <a:r>
              <a:rPr lang="fi-FI" dirty="0" err="1"/>
              <a:t>international</a:t>
            </a:r>
            <a:r>
              <a:rPr lang="fi-FI" dirty="0"/>
              <a:t> </a:t>
            </a:r>
            <a:r>
              <a:rPr lang="fi-FI" dirty="0" err="1"/>
              <a:t>community</a:t>
            </a:r>
            <a:r>
              <a:rPr lang="fi-FI" dirty="0"/>
              <a:t> </a:t>
            </a:r>
            <a:r>
              <a:rPr lang="fi-FI" dirty="0" err="1"/>
              <a:t>welcomes</a:t>
            </a:r>
            <a:r>
              <a:rPr lang="fi-FI" dirty="0"/>
              <a:t> </a:t>
            </a:r>
            <a:r>
              <a:rPr lang="fi-FI" dirty="0" err="1"/>
              <a:t>all</a:t>
            </a:r>
            <a:r>
              <a:rPr lang="fi-FI" dirty="0"/>
              <a:t> </a:t>
            </a:r>
            <a:r>
              <a:rPr lang="fi-FI" dirty="0" err="1"/>
              <a:t>new</a:t>
            </a:r>
            <a:r>
              <a:rPr lang="fi-FI" dirty="0"/>
              <a:t> </a:t>
            </a:r>
            <a:r>
              <a:rPr lang="fi-FI" dirty="0" err="1"/>
              <a:t>residents</a:t>
            </a:r>
            <a:r>
              <a:rPr lang="fi-FI" dirty="0"/>
              <a:t> </a:t>
            </a:r>
            <a:r>
              <a:rPr lang="fi-FI" dirty="0" err="1"/>
              <a:t>with</a:t>
            </a:r>
            <a:r>
              <a:rPr lang="fi-FI" dirty="0"/>
              <a:t> open </a:t>
            </a:r>
            <a:r>
              <a:rPr lang="fi-FI" dirty="0" err="1"/>
              <a:t>arms</a:t>
            </a:r>
            <a:r>
              <a:rPr lang="fi-FI" dirty="0"/>
              <a:t>.</a:t>
            </a:r>
          </a:p>
          <a:p>
            <a:pPr>
              <a:spcBef>
                <a:spcPts val="400"/>
              </a:spcBef>
            </a:pPr>
            <a:r>
              <a:rPr lang="fi-FI" dirty="0" err="1"/>
              <a:t>The</a:t>
            </a:r>
            <a:r>
              <a:rPr lang="fi-FI" dirty="0"/>
              <a:t> </a:t>
            </a:r>
            <a:r>
              <a:rPr lang="fi-FI" dirty="0" err="1"/>
              <a:t>Hidden</a:t>
            </a:r>
            <a:r>
              <a:rPr lang="fi-FI" dirty="0"/>
              <a:t> </a:t>
            </a:r>
            <a:r>
              <a:rPr lang="fi-FI" dirty="0" err="1"/>
              <a:t>Gems</a:t>
            </a:r>
            <a:r>
              <a:rPr lang="fi-FI" dirty="0"/>
              <a:t> </a:t>
            </a:r>
            <a:r>
              <a:rPr lang="fi-FI" dirty="0" err="1"/>
              <a:t>project</a:t>
            </a:r>
            <a:r>
              <a:rPr lang="fi-FI" dirty="0"/>
              <a:t> </a:t>
            </a:r>
            <a:r>
              <a:rPr lang="fi-FI" dirty="0" err="1"/>
              <a:t>helps</a:t>
            </a:r>
            <a:r>
              <a:rPr lang="fi-FI" dirty="0"/>
              <a:t> </a:t>
            </a:r>
            <a:r>
              <a:rPr lang="fi-FI" dirty="0" err="1"/>
              <a:t>the</a:t>
            </a:r>
            <a:r>
              <a:rPr lang="fi-FI" dirty="0"/>
              <a:t> </a:t>
            </a:r>
            <a:r>
              <a:rPr lang="fi-FI" dirty="0" err="1"/>
              <a:t>spouses</a:t>
            </a:r>
            <a:r>
              <a:rPr lang="fi-FI" dirty="0"/>
              <a:t> of </a:t>
            </a:r>
            <a:r>
              <a:rPr lang="fi-FI" dirty="0" err="1"/>
              <a:t>international</a:t>
            </a:r>
            <a:r>
              <a:rPr lang="fi-FI" dirty="0"/>
              <a:t> </a:t>
            </a:r>
            <a:r>
              <a:rPr lang="fi-FI" dirty="0" err="1"/>
              <a:t>employees</a:t>
            </a:r>
            <a:r>
              <a:rPr lang="fi-FI" dirty="0"/>
              <a:t> to </a:t>
            </a:r>
            <a:r>
              <a:rPr lang="fi-FI" dirty="0" err="1"/>
              <a:t>integrate</a:t>
            </a:r>
            <a:r>
              <a:rPr lang="fi-FI" dirty="0"/>
              <a:t> and </a:t>
            </a:r>
            <a:r>
              <a:rPr lang="fi-FI" dirty="0" err="1"/>
              <a:t>find</a:t>
            </a:r>
            <a:r>
              <a:rPr lang="fi-FI" dirty="0"/>
              <a:t> </a:t>
            </a:r>
            <a:r>
              <a:rPr lang="fi-FI" dirty="0" err="1"/>
              <a:t>jobs</a:t>
            </a:r>
            <a:r>
              <a:rPr lang="fi-FI" dirty="0"/>
              <a:t>.</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D84FE8DC-CBB4-D091-DC9B-57B2D4C8587D}"/>
              </a:ext>
            </a:extLst>
          </p:cNvPr>
          <p:cNvSpPr>
            <a:spLocks noGrp="1"/>
          </p:cNvSpPr>
          <p:nvPr>
            <p:ph type="sldNum" sz="quarter" idx="4"/>
          </p:nvPr>
        </p:nvSpPr>
        <p:spPr/>
        <p:txBody>
          <a:bodyPr/>
          <a:lstStyle/>
          <a:p>
            <a:fld id="{F3EE06F1-2D77-A44E-97FA-F679B9CB76D5}" type="slidenum">
              <a:rPr lang="fi-FI" smtClean="0"/>
              <a:t>17</a:t>
            </a:fld>
            <a:endParaRPr lang="fi-FI"/>
          </a:p>
        </p:txBody>
      </p:sp>
      <p:sp>
        <p:nvSpPr>
          <p:cNvPr id="6" name="Kuva 10" descr="International experts from different countries.">
            <a:extLst>
              <a:ext uri="{FF2B5EF4-FFF2-40B4-BE49-F238E27FC236}">
                <a16:creationId xmlns:a16="http://schemas.microsoft.com/office/drawing/2014/main" id="{B01BB3FA-CC33-425C-8323-03EC0EED550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a:extLst>
                <a:ext uri="{28A0092B-C50C-407E-A947-70E740481C1C}">
                  <a14:useLocalDpi xmlns:a14="http://schemas.microsoft.com/office/drawing/2010/main" val="0"/>
                </a:ext>
              </a:extLst>
            </a:blip>
            <a:stretch>
              <a:fillRect/>
            </a:stretch>
          </a:blipFill>
          <a:ln w="9525" cap="flat">
            <a:noFill/>
            <a:prstDash val="solid"/>
            <a:miter/>
          </a:ln>
        </p:spPr>
        <p:txBody>
          <a:bodyPr rtlCol="0" anchor="ctr"/>
          <a:lstStyle/>
          <a:p>
            <a:endParaRPr lang="fi-FI" dirty="0"/>
          </a:p>
        </p:txBody>
      </p:sp>
      <p:sp>
        <p:nvSpPr>
          <p:cNvPr id="7" name="Tekstiruutu 24">
            <a:extLst>
              <a:ext uri="{FF2B5EF4-FFF2-40B4-BE49-F238E27FC236}">
                <a16:creationId xmlns:a16="http://schemas.microsoft.com/office/drawing/2014/main" id="{3445FD24-85FF-DA29-3908-3B5025465E07}"/>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2028470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3" y="825198"/>
            <a:ext cx="5636963" cy="1507036"/>
          </a:xfrm>
        </p:spPr>
        <p:txBody>
          <a:bodyPr/>
          <a:lstStyle/>
          <a:p>
            <a:r>
              <a:rPr lang="fi-FI" dirty="0" err="1"/>
              <a:t>The</a:t>
            </a:r>
            <a:r>
              <a:rPr lang="fi-FI" dirty="0"/>
              <a:t> city of</a:t>
            </a:r>
            <a:br>
              <a:rPr lang="fi-FI" dirty="0"/>
            </a:br>
            <a:r>
              <a:rPr lang="fi-FI" dirty="0" err="1"/>
              <a:t>employer</a:t>
            </a:r>
            <a:r>
              <a:rPr lang="fi-FI" dirty="0"/>
              <a:t> </a:t>
            </a:r>
            <a:r>
              <a:rPr lang="fi-FI" dirty="0" err="1"/>
              <a:t>growth</a:t>
            </a:r>
            <a:endParaRPr lang="fi-FI"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208944"/>
            <a:ext cx="5290216" cy="4006921"/>
          </a:xfrm>
        </p:spPr>
        <p:txBody>
          <a:bodyPr>
            <a:normAutofit fontScale="85000" lnSpcReduction="20000"/>
          </a:bodyPr>
          <a:lstStyle/>
          <a:p>
            <a:pPr marL="0" indent="0">
              <a:spcBef>
                <a:spcPts val="400"/>
              </a:spcBef>
              <a:buNone/>
            </a:pPr>
            <a:r>
              <a:rPr lang="fi-FI" dirty="0" err="1"/>
              <a:t>The</a:t>
            </a:r>
            <a:r>
              <a:rPr lang="fi-FI" dirty="0"/>
              <a:t> </a:t>
            </a:r>
            <a:r>
              <a:rPr lang="fi-FI" dirty="0" err="1"/>
              <a:t>manufacturing</a:t>
            </a:r>
            <a:r>
              <a:rPr lang="fi-FI" dirty="0"/>
              <a:t> </a:t>
            </a:r>
            <a:r>
              <a:rPr lang="fi-FI" dirty="0" err="1"/>
              <a:t>industry</a:t>
            </a:r>
            <a:r>
              <a:rPr lang="fi-FI" dirty="0"/>
              <a:t> in Tampere </a:t>
            </a:r>
            <a:br>
              <a:rPr lang="fi-FI" dirty="0"/>
            </a:br>
            <a:r>
              <a:rPr lang="fi-FI" dirty="0"/>
              <a:t>is </a:t>
            </a:r>
            <a:r>
              <a:rPr lang="fi-FI" dirty="0" err="1"/>
              <a:t>one</a:t>
            </a:r>
            <a:r>
              <a:rPr lang="fi-FI" dirty="0"/>
              <a:t> of </a:t>
            </a:r>
            <a:r>
              <a:rPr lang="fi-FI" dirty="0" err="1"/>
              <a:t>the</a:t>
            </a:r>
            <a:r>
              <a:rPr lang="fi-FI" dirty="0"/>
              <a:t> </a:t>
            </a:r>
            <a:r>
              <a:rPr lang="fi-FI" dirty="0" err="1"/>
              <a:t>most</a:t>
            </a:r>
            <a:r>
              <a:rPr lang="fi-FI" dirty="0"/>
              <a:t> </a:t>
            </a:r>
            <a:r>
              <a:rPr lang="fi-FI" dirty="0" err="1"/>
              <a:t>important</a:t>
            </a:r>
            <a:r>
              <a:rPr lang="fi-FI" dirty="0"/>
              <a:t> </a:t>
            </a:r>
            <a:r>
              <a:rPr lang="fi-FI" dirty="0" err="1"/>
              <a:t>components</a:t>
            </a:r>
            <a:r>
              <a:rPr lang="fi-FI" dirty="0"/>
              <a:t> of </a:t>
            </a:r>
            <a:br>
              <a:rPr lang="fi-FI" dirty="0"/>
            </a:br>
            <a:r>
              <a:rPr lang="fi-FI" dirty="0" err="1"/>
              <a:t>export</a:t>
            </a:r>
            <a:r>
              <a:rPr lang="fi-FI" dirty="0"/>
              <a:t> in Finland. </a:t>
            </a:r>
          </a:p>
          <a:p>
            <a:pPr marL="0" indent="0">
              <a:spcBef>
                <a:spcPts val="400"/>
              </a:spcBef>
              <a:buNone/>
            </a:pPr>
            <a:r>
              <a:rPr lang="fi-FI" dirty="0"/>
              <a:t>Tampere is a home to </a:t>
            </a:r>
            <a:r>
              <a:rPr lang="fi-FI" dirty="0" err="1"/>
              <a:t>multidisciplinary</a:t>
            </a:r>
            <a:r>
              <a:rPr lang="fi-FI" dirty="0"/>
              <a:t> and </a:t>
            </a:r>
            <a:r>
              <a:rPr lang="fi-FI" dirty="0" err="1"/>
              <a:t>new</a:t>
            </a:r>
            <a:r>
              <a:rPr lang="fi-FI" dirty="0"/>
              <a:t> </a:t>
            </a:r>
            <a:r>
              <a:rPr lang="fi-FI" dirty="0" err="1"/>
              <a:t>technological</a:t>
            </a:r>
            <a:r>
              <a:rPr lang="fi-FI" dirty="0"/>
              <a:t> </a:t>
            </a:r>
            <a:r>
              <a:rPr lang="fi-FI" dirty="0" err="1"/>
              <a:t>expertise</a:t>
            </a:r>
            <a:r>
              <a:rPr lang="fi-FI" dirty="0"/>
              <a:t> in </a:t>
            </a:r>
            <a:r>
              <a:rPr lang="fi-FI" dirty="0" err="1"/>
              <a:t>multiple</a:t>
            </a:r>
            <a:r>
              <a:rPr lang="fi-FI" dirty="0"/>
              <a:t> </a:t>
            </a:r>
            <a:r>
              <a:rPr lang="fi-FI" dirty="0" err="1"/>
              <a:t>fields</a:t>
            </a:r>
            <a:r>
              <a:rPr lang="fi-FI" dirty="0"/>
              <a:t>, </a:t>
            </a:r>
            <a:r>
              <a:rPr lang="fi-FI" dirty="0" err="1"/>
              <a:t>such</a:t>
            </a:r>
            <a:r>
              <a:rPr lang="fi-FI" dirty="0"/>
              <a:t> as:</a:t>
            </a:r>
          </a:p>
          <a:p>
            <a:pPr>
              <a:spcBef>
                <a:spcPts val="400"/>
              </a:spcBef>
            </a:pPr>
            <a:r>
              <a:rPr lang="fi-FI" dirty="0" err="1"/>
              <a:t>Camera</a:t>
            </a:r>
            <a:r>
              <a:rPr lang="fi-FI" dirty="0"/>
              <a:t> </a:t>
            </a:r>
            <a:r>
              <a:rPr lang="fi-FI" dirty="0" err="1"/>
              <a:t>technology</a:t>
            </a:r>
            <a:endParaRPr lang="fi-FI" dirty="0"/>
          </a:p>
          <a:p>
            <a:pPr>
              <a:spcBef>
                <a:spcPts val="400"/>
              </a:spcBef>
            </a:pPr>
            <a:r>
              <a:rPr lang="fi-FI" dirty="0"/>
              <a:t>VR/AR business</a:t>
            </a:r>
          </a:p>
          <a:p>
            <a:pPr>
              <a:spcBef>
                <a:spcPts val="400"/>
              </a:spcBef>
            </a:pPr>
            <a:r>
              <a:rPr lang="fi-FI" dirty="0"/>
              <a:t>Gaming </a:t>
            </a:r>
            <a:r>
              <a:rPr lang="fi-FI" dirty="0" err="1"/>
              <a:t>industry</a:t>
            </a:r>
            <a:endParaRPr lang="fi-FI" dirty="0"/>
          </a:p>
          <a:p>
            <a:pPr>
              <a:spcBef>
                <a:spcPts val="400"/>
              </a:spcBef>
            </a:pPr>
            <a:r>
              <a:rPr lang="fi-FI" dirty="0"/>
              <a:t>Health </a:t>
            </a:r>
            <a:r>
              <a:rPr lang="fi-FI" dirty="0" err="1"/>
              <a:t>care</a:t>
            </a:r>
            <a:r>
              <a:rPr lang="fi-FI" dirty="0"/>
              <a:t> </a:t>
            </a:r>
            <a:r>
              <a:rPr lang="fi-FI" dirty="0" err="1"/>
              <a:t>technology</a:t>
            </a:r>
            <a:endParaRPr lang="fi-FI" dirty="0"/>
          </a:p>
          <a:p>
            <a:pPr>
              <a:spcBef>
                <a:spcPts val="400"/>
              </a:spcBef>
            </a:pPr>
            <a:r>
              <a:rPr lang="fi-FI" dirty="0"/>
              <a:t>Automotive </a:t>
            </a:r>
            <a:r>
              <a:rPr lang="fi-FI" dirty="0" err="1"/>
              <a:t>industry</a:t>
            </a:r>
            <a:endParaRPr lang="fi-FI" dirty="0"/>
          </a:p>
          <a:p>
            <a:pPr marL="0" indent="0">
              <a:spcBef>
                <a:spcPts val="400"/>
              </a:spcBef>
              <a:buNone/>
            </a:pPr>
            <a:r>
              <a:rPr lang="fi-FI" dirty="0" err="1"/>
              <a:t>Competent</a:t>
            </a:r>
            <a:r>
              <a:rPr lang="fi-FI" dirty="0"/>
              <a:t> </a:t>
            </a:r>
            <a:r>
              <a:rPr lang="fi-FI" dirty="0" err="1"/>
              <a:t>employees</a:t>
            </a:r>
            <a:r>
              <a:rPr lang="fi-FI" dirty="0"/>
              <a:t>, </a:t>
            </a:r>
            <a:r>
              <a:rPr lang="fi-FI" dirty="0" err="1"/>
              <a:t>the</a:t>
            </a:r>
            <a:r>
              <a:rPr lang="fi-FI" dirty="0"/>
              <a:t> </a:t>
            </a:r>
            <a:r>
              <a:rPr lang="fi-FI" dirty="0" err="1"/>
              <a:t>power</a:t>
            </a:r>
            <a:r>
              <a:rPr lang="fi-FI" dirty="0"/>
              <a:t> of </a:t>
            </a:r>
            <a:r>
              <a:rPr lang="fi-FI" dirty="0" err="1"/>
              <a:t>networks</a:t>
            </a:r>
            <a:r>
              <a:rPr lang="fi-FI" dirty="0"/>
              <a:t> and </a:t>
            </a:r>
            <a:r>
              <a:rPr lang="fi-FI" dirty="0" err="1"/>
              <a:t>its</a:t>
            </a:r>
            <a:r>
              <a:rPr lang="fi-FI" dirty="0"/>
              <a:t> </a:t>
            </a:r>
            <a:r>
              <a:rPr lang="fi-FI" dirty="0" err="1"/>
              <a:t>central</a:t>
            </a:r>
            <a:r>
              <a:rPr lang="fi-FI" dirty="0"/>
              <a:t> </a:t>
            </a:r>
            <a:r>
              <a:rPr lang="fi-FI" dirty="0" err="1"/>
              <a:t>location</a:t>
            </a:r>
            <a:r>
              <a:rPr lang="fi-FI" dirty="0"/>
              <a:t> </a:t>
            </a:r>
            <a:r>
              <a:rPr lang="fi-FI" dirty="0" err="1"/>
              <a:t>make</a:t>
            </a:r>
            <a:r>
              <a:rPr lang="fi-FI" dirty="0"/>
              <a:t> Tampere an </a:t>
            </a:r>
            <a:r>
              <a:rPr lang="fi-FI" dirty="0" err="1"/>
              <a:t>appealing</a:t>
            </a:r>
            <a:r>
              <a:rPr lang="fi-FI" dirty="0"/>
              <a:t> home for </a:t>
            </a:r>
            <a:r>
              <a:rPr lang="fi-FI" dirty="0" err="1"/>
              <a:t>employers</a:t>
            </a:r>
            <a:r>
              <a:rPr lang="fi-FI" dirty="0"/>
              <a:t>. </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D84FE8DC-CBB4-D091-DC9B-57B2D4C8587D}"/>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6" name="Kuva 10" descr="Two men working on electronical installation.">
            <a:extLst>
              <a:ext uri="{FF2B5EF4-FFF2-40B4-BE49-F238E27FC236}">
                <a16:creationId xmlns:a16="http://schemas.microsoft.com/office/drawing/2014/main" id="{B01BB3FA-CC33-425C-8323-03EC0EED550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r="914"/>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Opa</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Latvala</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309221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View over Tampere city on the sunset.">
            <a:extLst>
              <a:ext uri="{FF2B5EF4-FFF2-40B4-BE49-F238E27FC236}">
                <a16:creationId xmlns:a16="http://schemas.microsoft.com/office/drawing/2014/main" id="{834DF3B8-9CE5-9B98-B737-ED7507E451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991"/>
            <a:ext cx="12192000" cy="6851009"/>
          </a:xfrm>
          <a:prstGeom prst="rect">
            <a:avLst/>
          </a:prstGeom>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374025" y="2815141"/>
            <a:ext cx="11566173" cy="677567"/>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lvl="0">
              <a:defRPr/>
            </a:pPr>
            <a:r>
              <a:rPr lang="fi-FI" dirty="0" err="1">
                <a:solidFill>
                  <a:schemeClr val="bg1"/>
                </a:solidFill>
                <a:effectLst>
                  <a:outerShdw blurRad="63500" sx="102000" sy="102000" algn="ctr" rotWithShape="0">
                    <a:prstClr val="black">
                      <a:alpha val="40000"/>
                    </a:prstClr>
                  </a:outerShdw>
                </a:effectLst>
              </a:rPr>
              <a:t>Largest</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private</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employers</a:t>
            </a:r>
            <a:endParaRPr kumimoji="0" lang="fi-FI" sz="4400" b="1"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mj-lt"/>
              <a:ea typeface="+mj-ea"/>
              <a:cs typeface="+mj-cs"/>
            </a:endParaRP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19</a:t>
            </a:fld>
            <a:endParaRPr lang="fi-FI">
              <a:solidFill>
                <a:schemeClr val="bg1"/>
              </a:solidFill>
            </a:endParaRPr>
          </a:p>
        </p:txBody>
      </p:sp>
      <p:grpSp>
        <p:nvGrpSpPr>
          <p:cNvPr id="10" name="Ryhmä 9">
            <a:extLst>
              <a:ext uri="{FF2B5EF4-FFF2-40B4-BE49-F238E27FC236}">
                <a16:creationId xmlns:a16="http://schemas.microsoft.com/office/drawing/2014/main" id="{CAD42E96-E0A8-5C08-DAC0-0344A929C1F0}"/>
              </a:ext>
              <a:ext uri="{C183D7F6-B498-43B3-948B-1728B52AA6E4}">
                <adec:decorative xmlns:adec="http://schemas.microsoft.com/office/drawing/2017/decorative" val="1"/>
              </a:ext>
            </a:extLst>
          </p:cNvPr>
          <p:cNvGrpSpPr/>
          <p:nvPr/>
        </p:nvGrpSpPr>
        <p:grpSpPr>
          <a:xfrm>
            <a:off x="-1721" y="3649024"/>
            <a:ext cx="12215361" cy="2707326"/>
            <a:chOff x="-23361" y="3616944"/>
            <a:chExt cx="12215361" cy="2707326"/>
          </a:xfrm>
        </p:grpSpPr>
        <p:sp>
          <p:nvSpPr>
            <p:cNvPr id="11" name="Kuva 9">
              <a:extLst>
                <a:ext uri="{FF2B5EF4-FFF2-40B4-BE49-F238E27FC236}">
                  <a16:creationId xmlns:a16="http://schemas.microsoft.com/office/drawing/2014/main" id="{214782CA-7C62-F4B7-2AD7-49568CA3A3DE}"/>
                </a:ext>
              </a:extLst>
            </p:cNvPr>
            <p:cNvSpPr/>
            <p:nvPr/>
          </p:nvSpPr>
          <p:spPr>
            <a:xfrm>
              <a:off x="-23361" y="3616944"/>
              <a:ext cx="5653221" cy="2690250"/>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8904" h="3111729">
                  <a:moveTo>
                    <a:pt x="1966" y="66624"/>
                  </a:moveTo>
                  <a:lnTo>
                    <a:pt x="6538904" y="0"/>
                  </a:lnTo>
                  <a:lnTo>
                    <a:pt x="6504389" y="1611"/>
                  </a:lnTo>
                  <a:cubicBezTo>
                    <a:pt x="6387268" y="9434"/>
                    <a:pt x="6286312" y="58791"/>
                    <a:pt x="6200427" y="146229"/>
                  </a:cubicBezTo>
                  <a:cubicBezTo>
                    <a:pt x="6106719" y="242008"/>
                    <a:pt x="6059893" y="357000"/>
                    <a:pt x="6059893" y="491321"/>
                  </a:cubicBezTo>
                  <a:lnTo>
                    <a:pt x="6059893" y="2639477"/>
                  </a:lnTo>
                  <a:cubicBezTo>
                    <a:pt x="6059893" y="2908579"/>
                    <a:pt x="5998054" y="2979680"/>
                    <a:pt x="5842852" y="3106350"/>
                  </a:cubicBezTo>
                  <a:lnTo>
                    <a:pt x="0" y="3111729"/>
                  </a:lnTo>
                  <a:cubicBezTo>
                    <a:pt x="655" y="2096694"/>
                    <a:pt x="1311" y="1081659"/>
                    <a:pt x="1966" y="66624"/>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Lst>
            </p:cNvPr>
            <p:cNvSpPr/>
            <p:nvPr/>
          </p:nvSpPr>
          <p:spPr>
            <a:xfrm>
              <a:off x="4972948" y="3616944"/>
              <a:ext cx="7219052" cy="2707326"/>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0052" h="3135672">
                  <a:moveTo>
                    <a:pt x="8350052" y="0"/>
                  </a:moveTo>
                  <a:lnTo>
                    <a:pt x="696052" y="8328"/>
                  </a:lnTo>
                  <a:lnTo>
                    <a:pt x="661537" y="9939"/>
                  </a:lnTo>
                  <a:cubicBezTo>
                    <a:pt x="544416" y="17762"/>
                    <a:pt x="443460" y="67119"/>
                    <a:pt x="357575" y="154557"/>
                  </a:cubicBezTo>
                  <a:cubicBezTo>
                    <a:pt x="263867" y="250336"/>
                    <a:pt x="217041" y="365328"/>
                    <a:pt x="217041" y="499649"/>
                  </a:cubicBezTo>
                  <a:lnTo>
                    <a:pt x="217041" y="2647805"/>
                  </a:lnTo>
                  <a:cubicBezTo>
                    <a:pt x="217041" y="2916907"/>
                    <a:pt x="155202" y="2988008"/>
                    <a:pt x="0" y="3114678"/>
                  </a:cubicBezTo>
                  <a:lnTo>
                    <a:pt x="8347410" y="3135672"/>
                  </a:lnTo>
                  <a:cubicBezTo>
                    <a:pt x="8352081" y="2090448"/>
                    <a:pt x="8345381" y="1045224"/>
                    <a:pt x="8350052" y="0"/>
                  </a:cubicBezTo>
                  <a:close/>
                </a:path>
              </a:pathLst>
            </a:custGeom>
            <a:solidFill>
              <a:schemeClr val="bg1">
                <a:alpha val="99263"/>
              </a:schemeClr>
            </a:solidFill>
            <a:ln w="5745" cap="flat">
              <a:noFill/>
              <a:prstDash val="solid"/>
              <a:miter/>
            </a:ln>
          </p:spPr>
          <p:txBody>
            <a:bodyPr rtlCol="0" anchor="ctr"/>
            <a:lstStyle/>
            <a:p>
              <a:endParaRPr lang="fi-FI"/>
            </a:p>
          </p:txBody>
        </p:sp>
      </p:gr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36" name="Suorakulmio 35">
            <a:extLst>
              <a:ext uri="{FF2B5EF4-FFF2-40B4-BE49-F238E27FC236}">
                <a16:creationId xmlns:a16="http://schemas.microsoft.com/office/drawing/2014/main" id="{2FD03376-1D05-1529-05CC-D1F9EC210F5F}"/>
              </a:ext>
            </a:extLst>
          </p:cNvPr>
          <p:cNvSpPr/>
          <p:nvPr/>
        </p:nvSpPr>
        <p:spPr>
          <a:xfrm>
            <a:off x="487774" y="4105136"/>
            <a:ext cx="4804226" cy="1883287"/>
          </a:xfrm>
          <a:prstGeom prst="rect">
            <a:avLst/>
          </a:prstGeom>
        </p:spPr>
        <p:txBody>
          <a:bodyPr wrap="square" lIns="91440" tIns="45720" rIns="91440" bIns="45720" anchor="t">
            <a:noAutofit/>
          </a:bodyPr>
          <a:lstStyle/>
          <a:p>
            <a:pPr>
              <a:defRPr/>
            </a:pPr>
            <a:r>
              <a:rPr kumimoji="0" lang="fi-FI" sz="4000" b="1" i="0" u="none" strike="noStrike" kern="0" cap="none" spc="0" normalizeH="0" baseline="0" noProof="0" dirty="0">
                <a:ln>
                  <a:noFill/>
                </a:ln>
                <a:solidFill>
                  <a:srgbClr val="FFFFFF"/>
                </a:solidFill>
                <a:effectLst/>
                <a:uLnTx/>
                <a:uFillTx/>
              </a:rPr>
              <a:t>25 000 </a:t>
            </a:r>
            <a:r>
              <a:rPr lang="en-GB" sz="2000" dirty="0">
                <a:solidFill>
                  <a:srgbClr val="FFFFFF"/>
                </a:solidFill>
              </a:rPr>
              <a:t>Active companies </a:t>
            </a:r>
            <a:endParaRPr kumimoji="0" lang="fi-FI" sz="2000" b="0" i="0" u="none" strike="noStrike" kern="0" cap="none" spc="0" normalizeH="0" baseline="0" noProof="0" dirty="0">
              <a:ln>
                <a:noFill/>
              </a:ln>
              <a:solidFill>
                <a:srgbClr val="FFFFFF"/>
              </a:solidFill>
              <a:effectLst/>
              <a:uLnTx/>
              <a:uFillTx/>
            </a:endParaRPr>
          </a:p>
          <a:p>
            <a:pPr lvl="0">
              <a:spcBef>
                <a:spcPts val="1200"/>
              </a:spcBef>
              <a:defRPr/>
            </a:pPr>
            <a:r>
              <a:rPr lang="fi-FI" sz="2000" kern="0" dirty="0">
                <a:solidFill>
                  <a:srgbClr val="FFFFFF"/>
                </a:solidFill>
              </a:rPr>
              <a:t>Tampere is a </a:t>
            </a:r>
            <a:r>
              <a:rPr lang="fi-FI" sz="2000" kern="0" dirty="0" err="1">
                <a:solidFill>
                  <a:srgbClr val="FFFFFF"/>
                </a:solidFill>
              </a:rPr>
              <a:t>central</a:t>
            </a:r>
            <a:r>
              <a:rPr lang="fi-FI" sz="2000" kern="0" dirty="0">
                <a:solidFill>
                  <a:srgbClr val="FFFFFF"/>
                </a:solidFill>
              </a:rPr>
              <a:t> and </a:t>
            </a:r>
            <a:r>
              <a:rPr lang="fi-FI" sz="2000" kern="0" dirty="0" err="1">
                <a:solidFill>
                  <a:srgbClr val="FFFFFF"/>
                </a:solidFill>
              </a:rPr>
              <a:t>cost-effective</a:t>
            </a:r>
            <a:r>
              <a:rPr lang="fi-FI" sz="2000" kern="0" dirty="0">
                <a:solidFill>
                  <a:srgbClr val="FFFFFF"/>
                </a:solidFill>
              </a:rPr>
              <a:t> </a:t>
            </a:r>
            <a:r>
              <a:rPr lang="fi-FI" sz="2000" kern="0" dirty="0" err="1">
                <a:solidFill>
                  <a:srgbClr val="FFFFFF"/>
                </a:solidFill>
              </a:rPr>
              <a:t>location</a:t>
            </a:r>
            <a:r>
              <a:rPr lang="fi-FI" sz="2000" kern="0" dirty="0">
                <a:solidFill>
                  <a:srgbClr val="FFFFFF"/>
                </a:solidFill>
              </a:rPr>
              <a:t> </a:t>
            </a:r>
            <a:r>
              <a:rPr lang="fi-FI" sz="2000" kern="0" dirty="0" err="1">
                <a:solidFill>
                  <a:srgbClr val="FFFFFF"/>
                </a:solidFill>
              </a:rPr>
              <a:t>with</a:t>
            </a:r>
            <a:r>
              <a:rPr lang="fi-FI" sz="2000" kern="0" dirty="0">
                <a:solidFill>
                  <a:srgbClr val="FFFFFF"/>
                </a:solidFill>
              </a:rPr>
              <a:t> </a:t>
            </a:r>
            <a:r>
              <a:rPr lang="fi-FI" sz="2000" kern="0" dirty="0" err="1">
                <a:solidFill>
                  <a:srgbClr val="FFFFFF"/>
                </a:solidFill>
              </a:rPr>
              <a:t>plenty</a:t>
            </a:r>
            <a:r>
              <a:rPr lang="fi-FI" sz="2000" kern="0" dirty="0">
                <a:solidFill>
                  <a:srgbClr val="FFFFFF"/>
                </a:solidFill>
              </a:rPr>
              <a:t> of </a:t>
            </a:r>
            <a:r>
              <a:rPr lang="fi-FI" sz="2000" kern="0" dirty="0" err="1">
                <a:solidFill>
                  <a:srgbClr val="FFFFFF"/>
                </a:solidFill>
              </a:rPr>
              <a:t>talent</a:t>
            </a:r>
            <a:r>
              <a:rPr lang="fi-FI" sz="2000" kern="0" dirty="0">
                <a:solidFill>
                  <a:srgbClr val="FFFFFF"/>
                </a:solidFill>
              </a:rPr>
              <a:t>, </a:t>
            </a:r>
            <a:r>
              <a:rPr lang="fi-FI" sz="2000" kern="0" dirty="0" err="1">
                <a:solidFill>
                  <a:srgbClr val="FFFFFF"/>
                </a:solidFill>
              </a:rPr>
              <a:t>making</a:t>
            </a:r>
            <a:r>
              <a:rPr lang="fi-FI" sz="2000" kern="0" dirty="0">
                <a:solidFill>
                  <a:srgbClr val="FFFFFF"/>
                </a:solidFill>
              </a:rPr>
              <a:t> it an </a:t>
            </a:r>
            <a:r>
              <a:rPr lang="fi-FI" sz="2000" kern="0" dirty="0" err="1">
                <a:solidFill>
                  <a:srgbClr val="FFFFFF"/>
                </a:solidFill>
              </a:rPr>
              <a:t>attractive</a:t>
            </a:r>
            <a:r>
              <a:rPr lang="fi-FI" sz="2000" kern="0" dirty="0">
                <a:solidFill>
                  <a:srgbClr val="FFFFFF"/>
                </a:solidFill>
              </a:rPr>
              <a:t> city for </a:t>
            </a:r>
            <a:r>
              <a:rPr lang="fi-FI" sz="2000" kern="0" dirty="0" err="1">
                <a:solidFill>
                  <a:srgbClr val="FFFFFF"/>
                </a:solidFill>
              </a:rPr>
              <a:t>businesses</a:t>
            </a:r>
            <a:r>
              <a:rPr lang="fi-FI" sz="2000" kern="0" dirty="0">
                <a:solidFill>
                  <a:srgbClr val="FFFFFF"/>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grpSp>
        <p:nvGrpSpPr>
          <p:cNvPr id="2" name="Ryhmä 1" descr="Kokoelma Tampereen suurimpien yksityisten työnanatajien logoja.">
            <a:extLst>
              <a:ext uri="{FF2B5EF4-FFF2-40B4-BE49-F238E27FC236}">
                <a16:creationId xmlns:a16="http://schemas.microsoft.com/office/drawing/2014/main" id="{C498E1CD-242A-3778-88A2-738F91C79D17}"/>
              </a:ext>
            </a:extLst>
          </p:cNvPr>
          <p:cNvGrpSpPr/>
          <p:nvPr/>
        </p:nvGrpSpPr>
        <p:grpSpPr>
          <a:xfrm>
            <a:off x="5927518" y="3851789"/>
            <a:ext cx="5903066" cy="2200919"/>
            <a:chOff x="5927518" y="3851789"/>
            <a:chExt cx="5903066" cy="2200919"/>
          </a:xfrm>
        </p:grpSpPr>
        <p:pic>
          <p:nvPicPr>
            <p:cNvPr id="37" name="Kuva 36" descr="S-Pirkanmaa">
              <a:extLst>
                <a:ext uri="{FF2B5EF4-FFF2-40B4-BE49-F238E27FC236}">
                  <a16:creationId xmlns:a16="http://schemas.microsoft.com/office/drawing/2014/main" id="{851D6946-425E-56CE-0B75-BDF97245D8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27518" y="4023452"/>
              <a:ext cx="1529964" cy="254596"/>
            </a:xfrm>
            <a:prstGeom prst="rect">
              <a:avLst/>
            </a:prstGeom>
          </p:spPr>
        </p:pic>
        <p:pic>
          <p:nvPicPr>
            <p:cNvPr id="38" name="Kuva 37" descr="Metso Minerals">
              <a:extLst>
                <a:ext uri="{FF2B5EF4-FFF2-40B4-BE49-F238E27FC236}">
                  <a16:creationId xmlns:a16="http://schemas.microsoft.com/office/drawing/2014/main" id="{0CAA68E4-A29C-5261-C447-282FAB7BA0B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957216" y="3851789"/>
              <a:ext cx="1408099" cy="666629"/>
            </a:xfrm>
            <a:prstGeom prst="rect">
              <a:avLst/>
            </a:prstGeom>
          </p:spPr>
        </p:pic>
        <p:pic>
          <p:nvPicPr>
            <p:cNvPr id="39" name="Kuva 38" descr="Sandvik">
              <a:extLst>
                <a:ext uri="{FF2B5EF4-FFF2-40B4-BE49-F238E27FC236}">
                  <a16:creationId xmlns:a16="http://schemas.microsoft.com/office/drawing/2014/main" id="{0A5549BD-7E9D-0F01-4E0F-E43151A758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15598" y="3960612"/>
              <a:ext cx="1099474" cy="409316"/>
            </a:xfrm>
            <a:prstGeom prst="rect">
              <a:avLst/>
            </a:prstGeom>
          </p:spPr>
        </p:pic>
        <p:pic>
          <p:nvPicPr>
            <p:cNvPr id="40" name="Kuva 39" descr="Nokia">
              <a:extLst>
                <a:ext uri="{FF2B5EF4-FFF2-40B4-BE49-F238E27FC236}">
                  <a16:creationId xmlns:a16="http://schemas.microsoft.com/office/drawing/2014/main" id="{1CBE6224-1D90-EF1E-5D39-8688C49ADFB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84437" y="4772077"/>
              <a:ext cx="1293730" cy="393806"/>
            </a:xfrm>
            <a:prstGeom prst="rect">
              <a:avLst/>
            </a:prstGeom>
          </p:spPr>
        </p:pic>
        <p:pic>
          <p:nvPicPr>
            <p:cNvPr id="41" name="Kuva 40" descr="ISS">
              <a:extLst>
                <a:ext uri="{FF2B5EF4-FFF2-40B4-BE49-F238E27FC236}">
                  <a16:creationId xmlns:a16="http://schemas.microsoft.com/office/drawing/2014/main" id="{4B1A65F9-F1C0-161C-E5AD-B1F80CD6E8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37110" y="4603577"/>
              <a:ext cx="730806" cy="730806"/>
            </a:xfrm>
            <a:prstGeom prst="rect">
              <a:avLst/>
            </a:prstGeom>
          </p:spPr>
        </p:pic>
        <p:pic>
          <p:nvPicPr>
            <p:cNvPr id="45" name="Kuva 44" descr="Sihti">
              <a:extLst>
                <a:ext uri="{FF2B5EF4-FFF2-40B4-BE49-F238E27FC236}">
                  <a16:creationId xmlns:a16="http://schemas.microsoft.com/office/drawing/2014/main" id="{68078FC4-AF09-F97A-D7E5-85332BAC60EE}"/>
                </a:ext>
              </a:extLst>
            </p:cNvPr>
            <p:cNvPicPr>
              <a:picLocks noChangeAspect="1"/>
            </p:cNvPicPr>
            <p:nvPr/>
          </p:nvPicPr>
          <p:blipFill>
            <a:blip r:embed="rId11"/>
            <a:stretch>
              <a:fillRect/>
            </a:stretch>
          </p:blipFill>
          <p:spPr>
            <a:xfrm>
              <a:off x="10198078" y="4693237"/>
              <a:ext cx="1534514" cy="498523"/>
            </a:xfrm>
            <a:prstGeom prst="rect">
              <a:avLst/>
            </a:prstGeom>
          </p:spPr>
        </p:pic>
        <p:pic>
          <p:nvPicPr>
            <p:cNvPr id="44" name="Kuva 43" descr="Kesko&#10;">
              <a:extLst>
                <a:ext uri="{FF2B5EF4-FFF2-40B4-BE49-F238E27FC236}">
                  <a16:creationId xmlns:a16="http://schemas.microsoft.com/office/drawing/2014/main" id="{1EF20184-10C6-74F3-B51F-057FF6E33B8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44550" y="5582903"/>
              <a:ext cx="1464971" cy="324735"/>
            </a:xfrm>
            <a:prstGeom prst="rect">
              <a:avLst/>
            </a:prstGeom>
          </p:spPr>
        </p:pic>
        <p:pic>
          <p:nvPicPr>
            <p:cNvPr id="42" name="Kuva 41" descr="Posti&#10;">
              <a:extLst>
                <a:ext uri="{FF2B5EF4-FFF2-40B4-BE49-F238E27FC236}">
                  <a16:creationId xmlns:a16="http://schemas.microsoft.com/office/drawing/2014/main" id="{BD539457-983A-616A-8DD8-DE454AFA65B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169627" y="5486399"/>
              <a:ext cx="1414456" cy="564996"/>
            </a:xfrm>
            <a:prstGeom prst="rect">
              <a:avLst/>
            </a:prstGeom>
          </p:spPr>
        </p:pic>
        <p:pic>
          <p:nvPicPr>
            <p:cNvPr id="43" name="Kuva 42" descr="Valmet&#10;">
              <a:extLst>
                <a:ext uri="{FF2B5EF4-FFF2-40B4-BE49-F238E27FC236}">
                  <a16:creationId xmlns:a16="http://schemas.microsoft.com/office/drawing/2014/main" id="{14759C86-AC78-D0A0-224B-377814D714B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100087" y="5434230"/>
              <a:ext cx="1730497" cy="618478"/>
            </a:xfrm>
            <a:prstGeom prst="rect">
              <a:avLst/>
            </a:prstGeom>
          </p:spPr>
        </p:pic>
      </p:grpSp>
      <p:sp>
        <p:nvSpPr>
          <p:cNvPr id="46" name="Tekstiruutu 24">
            <a:extLst>
              <a:ext uri="{FF2B5EF4-FFF2-40B4-BE49-F238E27FC236}">
                <a16:creationId xmlns:a16="http://schemas.microsoft.com/office/drawing/2014/main" id="{381F5DF6-05E8-3C70-6A76-66CC758AE60B}"/>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0162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412ED6-8C0B-81B7-E0FB-2135967846C8}"/>
              </a:ext>
            </a:extLst>
          </p:cNvPr>
          <p:cNvSpPr>
            <a:spLocks noGrp="1"/>
          </p:cNvSpPr>
          <p:nvPr>
            <p:ph type="title"/>
          </p:nvPr>
        </p:nvSpPr>
        <p:spPr/>
        <p:txBody>
          <a:bodyPr>
            <a:normAutofit/>
          </a:bodyPr>
          <a:lstStyle/>
          <a:p>
            <a:r>
              <a:rPr lang="fi-FI" sz="4400" dirty="0"/>
              <a:t>TAMPERE.</a:t>
            </a:r>
          </a:p>
        </p:txBody>
      </p:sp>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en-GB" sz="1600" b="1" dirty="0">
                <a:solidFill>
                  <a:srgbClr val="FFFFFF"/>
                </a:solidFill>
              </a:rPr>
              <a:t>Tampere is a state of mind. It is something that resides within </a:t>
            </a:r>
            <a:br>
              <a:rPr lang="en-GB" sz="1600" b="1" dirty="0">
                <a:solidFill>
                  <a:srgbClr val="FFFFFF"/>
                </a:solidFill>
              </a:rPr>
            </a:br>
            <a:r>
              <a:rPr lang="en-GB" sz="1600" b="1" dirty="0">
                <a:solidFill>
                  <a:srgbClr val="FFFFFF"/>
                </a:solidFill>
              </a:rPr>
              <a:t>all of us and is deeply rooted in the ridges of the landscape. </a:t>
            </a:r>
            <a:br>
              <a:rPr lang="en-GB" sz="1600" b="1" dirty="0">
                <a:solidFill>
                  <a:srgbClr val="FFFFFF"/>
                </a:solidFill>
              </a:rPr>
            </a:br>
            <a:r>
              <a:rPr lang="en-GB" sz="1600" b="1" dirty="0">
                <a:solidFill>
                  <a:srgbClr val="FFFFFF"/>
                </a:solidFill>
              </a:rPr>
              <a:t>Here, by the banks of the </a:t>
            </a:r>
            <a:r>
              <a:rPr lang="en-GB" sz="1600" b="1" dirty="0" err="1">
                <a:solidFill>
                  <a:srgbClr val="FFFFFF"/>
                </a:solidFill>
              </a:rPr>
              <a:t>Tammerkoski</a:t>
            </a:r>
            <a:r>
              <a:rPr lang="en-GB" sz="1600" b="1" dirty="0">
                <a:solidFill>
                  <a:srgbClr val="FFFFFF"/>
                </a:solidFill>
              </a:rPr>
              <a:t> rapids, ideas have always been born. They have turned into lines of work – and even entire communities. ​</a:t>
            </a:r>
          </a:p>
          <a:p>
            <a:pPr marL="0" indent="0" algn="ctr">
              <a:lnSpc>
                <a:spcPct val="120000"/>
              </a:lnSpc>
              <a:buClr>
                <a:srgbClr val="EB5E58"/>
              </a:buClr>
              <a:buNone/>
              <a:defRPr/>
            </a:pPr>
            <a:r>
              <a:rPr lang="en-GB" sz="1600" b="1" dirty="0">
                <a:solidFill>
                  <a:srgbClr val="FFFFFF"/>
                </a:solidFill>
              </a:rPr>
              <a:t>Whenever a set of machines has fallen silent, new thoughts have soon </a:t>
            </a:r>
            <a:br>
              <a:rPr lang="en-GB" sz="1600" b="1" dirty="0">
                <a:solidFill>
                  <a:srgbClr val="FFFFFF"/>
                </a:solidFill>
              </a:rPr>
            </a:br>
            <a:r>
              <a:rPr lang="en-GB" sz="1600" b="1" dirty="0">
                <a:solidFill>
                  <a:srgbClr val="FFFFFF"/>
                </a:solidFill>
              </a:rPr>
              <a:t>filled that space. Rolls of cloth have changed into lines of code and unforgettable experiences. ​</a:t>
            </a:r>
          </a:p>
          <a:p>
            <a:pPr marL="0" indent="0" algn="ctr">
              <a:lnSpc>
                <a:spcPct val="120000"/>
              </a:lnSpc>
              <a:buClr>
                <a:srgbClr val="EB5E58"/>
              </a:buClr>
              <a:buNone/>
              <a:defRPr/>
            </a:pPr>
            <a:r>
              <a:rPr lang="en-GB" sz="1600" b="1" dirty="0">
                <a:solidFill>
                  <a:srgbClr val="FFFFFF"/>
                </a:solidFill>
              </a:rPr>
              <a:t>A promise of things to come has been planted into the </a:t>
            </a:r>
            <a:br>
              <a:rPr lang="en-GB" sz="1600" b="1" dirty="0">
                <a:solidFill>
                  <a:srgbClr val="FFFFFF"/>
                </a:solidFill>
              </a:rPr>
            </a:br>
            <a:r>
              <a:rPr lang="en-GB" sz="1600" b="1" dirty="0">
                <a:solidFill>
                  <a:srgbClr val="FFFFFF"/>
                </a:solidFill>
              </a:rPr>
              <a:t>rough brick walls, and the rows of windows rise ever higher. </a:t>
            </a:r>
            <a:br>
              <a:rPr lang="en-GB" sz="1600" b="1" dirty="0">
                <a:solidFill>
                  <a:srgbClr val="FFFFFF"/>
                </a:solidFill>
              </a:rPr>
            </a:br>
            <a:r>
              <a:rPr lang="en-GB" sz="1600" b="1" dirty="0">
                <a:solidFill>
                  <a:srgbClr val="FFFFFF"/>
                </a:solidFill>
              </a:rPr>
              <a:t>The city skyline may change, but you can always find that </a:t>
            </a:r>
            <a:br>
              <a:rPr lang="en-GB" sz="1600" b="1" dirty="0">
                <a:solidFill>
                  <a:srgbClr val="FFFFFF"/>
                </a:solidFill>
              </a:rPr>
            </a:br>
            <a:r>
              <a:rPr lang="en-GB" sz="1600" b="1" dirty="0">
                <a:solidFill>
                  <a:srgbClr val="FFFFFF"/>
                </a:solidFill>
              </a:rPr>
              <a:t>familiar feeling in Tampere. </a:t>
            </a:r>
          </a:p>
          <a:p>
            <a:pPr marL="0" indent="0" algn="ctr">
              <a:lnSpc>
                <a:spcPct val="120000"/>
              </a:lnSpc>
              <a:buClr>
                <a:srgbClr val="EB5E58"/>
              </a:buClr>
              <a:buNone/>
              <a:defRPr/>
            </a:pPr>
            <a:r>
              <a:rPr lang="en-GB" b="1" dirty="0">
                <a:solidFill>
                  <a:srgbClr val="FFFFFF"/>
                </a:solidFill>
              </a:rPr>
              <a:t>This is home. </a:t>
            </a:r>
          </a:p>
        </p:txBody>
      </p:sp>
      <p:sp>
        <p:nvSpPr>
          <p:cNvPr id="7" name="Tekstiruutu 24">
            <a:extLst>
              <a:ext uri="{FF2B5EF4-FFF2-40B4-BE49-F238E27FC236}">
                <a16:creationId xmlns:a16="http://schemas.microsoft.com/office/drawing/2014/main" id="{1F1CFB57-6EA6-17F7-042C-691E365B1D0A}"/>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Image: Visit Tampere / Laura </a:t>
            </a:r>
            <a:r>
              <a:rPr lang="en-GB" altLang="fi-FI" sz="1200" dirty="0" err="1">
                <a:solidFill>
                  <a:schemeClr val="tx1"/>
                </a:solidFill>
              </a:rPr>
              <a:t>Vanzo</a:t>
            </a:r>
            <a:r>
              <a:rPr lang="fi-FI" altLang="fi-FI" sz="1200" dirty="0">
                <a:solidFill>
                  <a:schemeClr val="tx1"/>
                </a:solidFill>
              </a:rPr>
              <a:t> </a:t>
            </a:r>
          </a:p>
        </p:txBody>
      </p:sp>
      <p:sp>
        <p:nvSpPr>
          <p:cNvPr id="4" name="Päivämäärän paikkamerkki 3">
            <a:extLst>
              <a:ext uri="{FF2B5EF4-FFF2-40B4-BE49-F238E27FC236}">
                <a16:creationId xmlns:a16="http://schemas.microsoft.com/office/drawing/2014/main" id="{A09D2D0B-B6E0-A270-DBBA-2C44F10EFA93}"/>
              </a:ext>
            </a:extLst>
          </p:cNvPr>
          <p:cNvSpPr>
            <a:spLocks noGrp="1"/>
          </p:cNvSpPr>
          <p:nvPr>
            <p:ph type="dt" sz="half" idx="2"/>
          </p:nvPr>
        </p:nvSpPr>
        <p:spPr/>
        <p:txBody>
          <a:bodyPr/>
          <a:lstStyle/>
          <a:p>
            <a:fld id="{4B51D0C7-02FF-CE48-8F0D-A805BB444D36}" type="datetime1">
              <a:rPr lang="fi-FI" smtClean="0"/>
              <a:t>10.11.2023</a:t>
            </a:fld>
            <a:endParaRPr lang="fi-FI"/>
          </a:p>
        </p:txBody>
      </p:sp>
      <p:sp>
        <p:nvSpPr>
          <p:cNvPr id="5" name="Dian numeron paikkamerkki 4">
            <a:extLst>
              <a:ext uri="{FF2B5EF4-FFF2-40B4-BE49-F238E27FC236}">
                <a16:creationId xmlns:a16="http://schemas.microsoft.com/office/drawing/2014/main" id="{4BABB32C-5EEF-20BA-8A31-6EC6FC2D502C}"/>
              </a:ext>
            </a:extLst>
          </p:cNvPr>
          <p:cNvSpPr>
            <a:spLocks noGrp="1"/>
          </p:cNvSpPr>
          <p:nvPr>
            <p:ph type="sldNum" sz="quarter" idx="4"/>
          </p:nvPr>
        </p:nvSpPr>
        <p:spPr/>
        <p:txBody>
          <a:bodyPr/>
          <a:lstStyle/>
          <a:p>
            <a:fld id="{F3EE06F1-2D77-A44E-97FA-F679B9CB76D5}" type="slidenum">
              <a:rPr lang="fi-FI" smtClean="0"/>
              <a:t>2</a:t>
            </a:fld>
            <a:endParaRPr lang="fi-FI"/>
          </a:p>
        </p:txBody>
      </p:sp>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Tramway opening event on central square.">
            <a:extLst>
              <a:ext uri="{FF2B5EF4-FFF2-40B4-BE49-F238E27FC236}">
                <a16:creationId xmlns:a16="http://schemas.microsoft.com/office/drawing/2014/main" id="{D3A58838-7C94-2554-9EC4-F38AA9DACA74}"/>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p:txBody>
          <a:bodyPr/>
          <a:lstStyle/>
          <a:p>
            <a:r>
              <a:rPr lang="en-GB" dirty="0"/>
              <a:t>Together</a:t>
            </a:r>
            <a:br>
              <a:rPr lang="en-GB" dirty="0"/>
            </a:br>
            <a:r>
              <a:rPr lang="en-GB" dirty="0"/>
              <a:t>we are greater</a:t>
            </a:r>
            <a:endParaRPr lang="fi-FI" dirty="0"/>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p:txBody>
          <a:bodyPr>
            <a:normAutofit fontScale="92500" lnSpcReduction="20000"/>
          </a:bodyPr>
          <a:lstStyle/>
          <a:p>
            <a:pPr marL="0" indent="0">
              <a:buNone/>
            </a:pPr>
            <a:r>
              <a:rPr lang="fi-FI" dirty="0" err="1"/>
              <a:t>We</a:t>
            </a:r>
            <a:r>
              <a:rPr lang="fi-FI" dirty="0"/>
              <a:t> </a:t>
            </a:r>
            <a:r>
              <a:rPr lang="fi-FI" dirty="0" err="1"/>
              <a:t>embrace</a:t>
            </a:r>
            <a:r>
              <a:rPr lang="fi-FI" dirty="0"/>
              <a:t> </a:t>
            </a:r>
            <a:r>
              <a:rPr lang="fi-FI" dirty="0" err="1"/>
              <a:t>change</a:t>
            </a:r>
            <a:r>
              <a:rPr lang="fi-FI" dirty="0"/>
              <a:t> and </a:t>
            </a:r>
            <a:br>
              <a:rPr lang="fi-FI" dirty="0"/>
            </a:br>
            <a:r>
              <a:rPr lang="fi-FI" dirty="0" err="1"/>
              <a:t>get</a:t>
            </a:r>
            <a:r>
              <a:rPr lang="fi-FI" dirty="0"/>
              <a:t> </a:t>
            </a:r>
            <a:r>
              <a:rPr lang="fi-FI" dirty="0" err="1"/>
              <a:t>things</a:t>
            </a:r>
            <a:r>
              <a:rPr lang="fi-FI" dirty="0"/>
              <a:t> </a:t>
            </a:r>
            <a:r>
              <a:rPr lang="fi-FI" dirty="0" err="1"/>
              <a:t>done</a:t>
            </a:r>
            <a:r>
              <a:rPr lang="fi-FI" dirty="0"/>
              <a:t> – </a:t>
            </a:r>
            <a:r>
              <a:rPr lang="fi-FI" dirty="0" err="1"/>
              <a:t>innovatively</a:t>
            </a:r>
            <a:r>
              <a:rPr lang="fi-FI" dirty="0"/>
              <a:t>.</a:t>
            </a:r>
          </a:p>
          <a:p>
            <a:pPr marL="0" indent="0">
              <a:buNone/>
            </a:pPr>
            <a:r>
              <a:rPr lang="fi-FI" dirty="0"/>
              <a:t>In an </a:t>
            </a:r>
            <a:r>
              <a:rPr lang="fi-FI" dirty="0" err="1"/>
              <a:t>alliance</a:t>
            </a:r>
            <a:r>
              <a:rPr lang="fi-FI" dirty="0"/>
              <a:t>, </a:t>
            </a:r>
            <a:r>
              <a:rPr lang="fi-FI" dirty="0" err="1"/>
              <a:t>the</a:t>
            </a:r>
            <a:r>
              <a:rPr lang="fi-FI" dirty="0"/>
              <a:t> </a:t>
            </a:r>
            <a:r>
              <a:rPr lang="fi-FI" dirty="0" err="1"/>
              <a:t>client</a:t>
            </a:r>
            <a:r>
              <a:rPr lang="fi-FI" dirty="0"/>
              <a:t> and </a:t>
            </a:r>
            <a:r>
              <a:rPr lang="fi-FI" dirty="0" err="1"/>
              <a:t>the</a:t>
            </a:r>
            <a:r>
              <a:rPr lang="fi-FI" dirty="0"/>
              <a:t> </a:t>
            </a:r>
            <a:r>
              <a:rPr lang="fi-FI" dirty="0" err="1"/>
              <a:t>service</a:t>
            </a:r>
            <a:r>
              <a:rPr lang="fi-FI" dirty="0"/>
              <a:t> </a:t>
            </a:r>
            <a:r>
              <a:rPr lang="fi-FI" dirty="0" err="1"/>
              <a:t>providers</a:t>
            </a:r>
            <a:r>
              <a:rPr lang="fi-FI" dirty="0"/>
              <a:t> design and </a:t>
            </a:r>
            <a:r>
              <a:rPr lang="fi-FI" dirty="0" err="1"/>
              <a:t>implement</a:t>
            </a:r>
            <a:r>
              <a:rPr lang="fi-FI" dirty="0"/>
              <a:t> </a:t>
            </a:r>
            <a:r>
              <a:rPr lang="fi-FI" dirty="0" err="1"/>
              <a:t>the</a:t>
            </a:r>
            <a:r>
              <a:rPr lang="fi-FI" dirty="0"/>
              <a:t> </a:t>
            </a:r>
            <a:r>
              <a:rPr lang="fi-FI" dirty="0" err="1"/>
              <a:t>project</a:t>
            </a:r>
            <a:r>
              <a:rPr lang="fi-FI" dirty="0"/>
              <a:t> </a:t>
            </a:r>
            <a:r>
              <a:rPr lang="fi-FI" dirty="0" err="1"/>
              <a:t>together</a:t>
            </a:r>
            <a:r>
              <a:rPr lang="fi-FI" dirty="0"/>
              <a:t>, </a:t>
            </a:r>
            <a:r>
              <a:rPr lang="fi-FI" dirty="0" err="1"/>
              <a:t>with</a:t>
            </a:r>
            <a:r>
              <a:rPr lang="fi-FI" dirty="0"/>
              <a:t> a </a:t>
            </a:r>
            <a:r>
              <a:rPr lang="fi-FI" dirty="0" err="1"/>
              <a:t>joint</a:t>
            </a:r>
            <a:r>
              <a:rPr lang="fi-FI" dirty="0"/>
              <a:t> </a:t>
            </a:r>
            <a:r>
              <a:rPr lang="fi-FI" dirty="0" err="1"/>
              <a:t>organisation</a:t>
            </a:r>
            <a:r>
              <a:rPr lang="fi-FI" dirty="0"/>
              <a:t> and </a:t>
            </a:r>
            <a:r>
              <a:rPr lang="fi-FI" dirty="0" err="1"/>
              <a:t>based</a:t>
            </a:r>
            <a:r>
              <a:rPr lang="fi-FI" dirty="0"/>
              <a:t> on </a:t>
            </a:r>
            <a:r>
              <a:rPr lang="fi-FI" dirty="0" err="1"/>
              <a:t>common</a:t>
            </a:r>
            <a:r>
              <a:rPr lang="fi-FI" dirty="0"/>
              <a:t> </a:t>
            </a:r>
            <a:r>
              <a:rPr lang="fi-FI" dirty="0" err="1"/>
              <a:t>decisions</a:t>
            </a:r>
            <a:r>
              <a:rPr lang="fi-FI" dirty="0"/>
              <a:t>. </a:t>
            </a:r>
            <a:r>
              <a:rPr lang="fi-FI" dirty="0" err="1"/>
              <a:t>Everyone</a:t>
            </a:r>
            <a:r>
              <a:rPr lang="fi-FI" dirty="0"/>
              <a:t> </a:t>
            </a:r>
            <a:r>
              <a:rPr lang="fi-FI" dirty="0" err="1"/>
              <a:t>wins</a:t>
            </a:r>
            <a:r>
              <a:rPr lang="fi-FI" dirty="0"/>
              <a:t>, </a:t>
            </a:r>
            <a:r>
              <a:rPr lang="fi-FI" dirty="0" err="1"/>
              <a:t>given</a:t>
            </a:r>
            <a:r>
              <a:rPr lang="fi-FI" dirty="0"/>
              <a:t> </a:t>
            </a:r>
            <a:r>
              <a:rPr lang="fi-FI" dirty="0" err="1"/>
              <a:t>that</a:t>
            </a:r>
            <a:r>
              <a:rPr lang="fi-FI" dirty="0"/>
              <a:t> </a:t>
            </a:r>
            <a:r>
              <a:rPr lang="fi-FI" dirty="0" err="1"/>
              <a:t>the</a:t>
            </a:r>
            <a:r>
              <a:rPr lang="fi-FI" dirty="0"/>
              <a:t> </a:t>
            </a:r>
            <a:r>
              <a:rPr lang="fi-FI" dirty="0" err="1"/>
              <a:t>risks</a:t>
            </a:r>
            <a:r>
              <a:rPr lang="fi-FI" dirty="0"/>
              <a:t> and </a:t>
            </a:r>
            <a:r>
              <a:rPr lang="fi-FI" dirty="0" err="1"/>
              <a:t>rewards</a:t>
            </a:r>
            <a:r>
              <a:rPr lang="fi-FI" dirty="0"/>
              <a:t> </a:t>
            </a:r>
            <a:r>
              <a:rPr lang="fi-FI" dirty="0" err="1"/>
              <a:t>are</a:t>
            </a:r>
            <a:r>
              <a:rPr lang="fi-FI" dirty="0"/>
              <a:t> </a:t>
            </a:r>
            <a:r>
              <a:rPr lang="fi-FI" dirty="0" err="1"/>
              <a:t>shared</a:t>
            </a:r>
            <a:r>
              <a:rPr lang="fi-FI" dirty="0"/>
              <a:t>.</a:t>
            </a:r>
          </a:p>
          <a:p>
            <a:pPr marL="0" indent="0">
              <a:buNone/>
            </a:pPr>
            <a:r>
              <a:rPr lang="fi-FI" b="1" dirty="0"/>
              <a:t>An </a:t>
            </a:r>
            <a:r>
              <a:rPr lang="fi-FI" b="1" dirty="0" err="1"/>
              <a:t>alliance</a:t>
            </a:r>
            <a:r>
              <a:rPr lang="fi-FI" b="1" dirty="0"/>
              <a:t> </a:t>
            </a:r>
            <a:r>
              <a:rPr lang="fi-FI" b="1" dirty="0" err="1"/>
              <a:t>helped</a:t>
            </a:r>
            <a:r>
              <a:rPr lang="fi-FI" b="1" dirty="0"/>
              <a:t> us </a:t>
            </a:r>
            <a:r>
              <a:rPr lang="fi-FI" b="1" dirty="0" err="1"/>
              <a:t>build</a:t>
            </a:r>
            <a:r>
              <a:rPr lang="fi-FI" b="1" dirty="0"/>
              <a:t>:</a:t>
            </a:r>
          </a:p>
          <a:p>
            <a:r>
              <a:rPr lang="fi-FI" dirty="0" err="1"/>
              <a:t>The</a:t>
            </a:r>
            <a:r>
              <a:rPr lang="fi-FI" dirty="0"/>
              <a:t> Tampere </a:t>
            </a:r>
            <a:r>
              <a:rPr lang="fi-FI" dirty="0" err="1"/>
              <a:t>Tunnel</a:t>
            </a:r>
            <a:endParaRPr lang="fi-FI" dirty="0"/>
          </a:p>
          <a:p>
            <a:r>
              <a:rPr lang="fi-FI" dirty="0" err="1"/>
              <a:t>The</a:t>
            </a:r>
            <a:r>
              <a:rPr lang="fi-FI" dirty="0"/>
              <a:t> </a:t>
            </a:r>
            <a:r>
              <a:rPr lang="fi-FI" dirty="0" err="1"/>
              <a:t>Tesoma</a:t>
            </a:r>
            <a:r>
              <a:rPr lang="fi-FI" dirty="0"/>
              <a:t> </a:t>
            </a:r>
            <a:r>
              <a:rPr lang="fi-FI" dirty="0" err="1"/>
              <a:t>Wellbeing</a:t>
            </a:r>
            <a:r>
              <a:rPr lang="fi-FI" dirty="0"/>
              <a:t> Centre</a:t>
            </a:r>
          </a:p>
          <a:p>
            <a:r>
              <a:rPr lang="fi-FI" dirty="0" err="1"/>
              <a:t>The</a:t>
            </a:r>
            <a:r>
              <a:rPr lang="fi-FI" dirty="0"/>
              <a:t> Tampere </a:t>
            </a:r>
            <a:r>
              <a:rPr lang="fi-FI" dirty="0" err="1"/>
              <a:t>Tramway</a:t>
            </a:r>
            <a:endParaRPr lang="fi-FI" dirty="0"/>
          </a:p>
        </p:txBody>
      </p:sp>
      <p:sp>
        <p:nvSpPr>
          <p:cNvPr id="4" name="Päivämäärän paikkamerkki 3">
            <a:extLst>
              <a:ext uri="{FF2B5EF4-FFF2-40B4-BE49-F238E27FC236}">
                <a16:creationId xmlns:a16="http://schemas.microsoft.com/office/drawing/2014/main" id="{BD03B233-CCF2-2AA5-8258-12A081995E4F}"/>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8113E6F5-4D2F-575B-7428-35D9D090B982}"/>
              </a:ext>
            </a:extLst>
          </p:cNvPr>
          <p:cNvSpPr>
            <a:spLocks noGrp="1"/>
          </p:cNvSpPr>
          <p:nvPr>
            <p:ph type="sldNum" sz="quarter" idx="4"/>
          </p:nvPr>
        </p:nvSpPr>
        <p:spPr/>
        <p:txBody>
          <a:bodyPr/>
          <a:lstStyle/>
          <a:p>
            <a:fld id="{F3EE06F1-2D77-A44E-97FA-F679B9CB76D5}" type="slidenum">
              <a:rPr lang="fi-FI" smtClean="0"/>
              <a:t>20</a:t>
            </a:fld>
            <a:endParaRPr lang="fi-FI"/>
          </a:p>
        </p:txBody>
      </p:sp>
      <p:sp>
        <p:nvSpPr>
          <p:cNvPr id="7" name="Tekstiruutu 24">
            <a:extLst>
              <a:ext uri="{FF2B5EF4-FFF2-40B4-BE49-F238E27FC236}">
                <a16:creationId xmlns:a16="http://schemas.microsoft.com/office/drawing/2014/main" id="{A00E6C8C-81B7-EE65-259A-FBB20E24CCEB}"/>
              </a:ext>
            </a:extLst>
          </p:cNvPr>
          <p:cNvSpPr txBox="1">
            <a:spLocks noChangeArrowheads="1"/>
          </p:cNvSpPr>
          <p:nvPr/>
        </p:nvSpPr>
        <p:spPr bwMode="auto">
          <a:xfrm>
            <a:off x="3242603" y="6356179"/>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Business Tampere events panel discussion.">
            <a:extLst>
              <a:ext uri="{FF2B5EF4-FFF2-40B4-BE49-F238E27FC236}">
                <a16:creationId xmlns:a16="http://schemas.microsoft.com/office/drawing/2014/main" id="{7BE4DD54-122C-E1D2-212D-8FBD36FD9BA6}"/>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A7237D1B-73AF-FE5C-2882-32D660EF7D5E}"/>
              </a:ext>
              <a:ext uri="{C183D7F6-B498-43B3-948B-1728B52AA6E4}">
                <adec:decorative xmlns:adec="http://schemas.microsoft.com/office/drawing/2017/decorative" val="1"/>
              </a:ext>
            </a:extLst>
          </p:cNvPr>
          <p:cNvSpPr/>
          <p:nvPr/>
        </p:nvSpPr>
        <p:spPr>
          <a:xfrm>
            <a:off x="5082748" y="3788799"/>
            <a:ext cx="2186814" cy="22733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p:txBody>
          <a:bodyPr/>
          <a:lstStyle/>
          <a:p>
            <a:r>
              <a:rPr lang="en-GB" dirty="0"/>
              <a:t>Ecosystems bringing talent together</a:t>
            </a:r>
            <a:endParaRPr lang="fi-FI" dirty="0"/>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655281" y="2121104"/>
            <a:ext cx="5159892" cy="4310518"/>
          </a:xfrm>
        </p:spPr>
        <p:txBody>
          <a:bodyPr>
            <a:normAutofit fontScale="70000" lnSpcReduction="20000"/>
          </a:bodyPr>
          <a:lstStyle/>
          <a:p>
            <a:pPr marL="0" indent="0">
              <a:buNone/>
            </a:pPr>
            <a:r>
              <a:rPr lang="fi-FI" dirty="0" err="1"/>
              <a:t>The</a:t>
            </a:r>
            <a:r>
              <a:rPr lang="fi-FI" dirty="0"/>
              <a:t> </a:t>
            </a:r>
            <a:r>
              <a:rPr lang="fi-FI" dirty="0" err="1"/>
              <a:t>ecosystems</a:t>
            </a:r>
            <a:r>
              <a:rPr lang="fi-FI" dirty="0"/>
              <a:t> </a:t>
            </a:r>
            <a:r>
              <a:rPr lang="fi-FI" dirty="0" err="1"/>
              <a:t>unite</a:t>
            </a:r>
            <a:r>
              <a:rPr lang="fi-FI" dirty="0"/>
              <a:t> </a:t>
            </a:r>
            <a:r>
              <a:rPr lang="fi-FI" dirty="0" err="1"/>
              <a:t>experts</a:t>
            </a:r>
            <a:r>
              <a:rPr lang="fi-FI" dirty="0"/>
              <a:t> </a:t>
            </a:r>
            <a:r>
              <a:rPr lang="fi-FI" dirty="0" err="1"/>
              <a:t>from</a:t>
            </a:r>
            <a:r>
              <a:rPr lang="fi-FI" dirty="0"/>
              <a:t> </a:t>
            </a:r>
            <a:r>
              <a:rPr lang="fi-FI" dirty="0" err="1"/>
              <a:t>multiple</a:t>
            </a:r>
            <a:r>
              <a:rPr lang="fi-FI" dirty="0"/>
              <a:t> </a:t>
            </a:r>
            <a:r>
              <a:rPr lang="fi-FI" dirty="0" err="1"/>
              <a:t>fields</a:t>
            </a:r>
            <a:r>
              <a:rPr lang="fi-FI" dirty="0"/>
              <a:t>, </a:t>
            </a:r>
            <a:br>
              <a:rPr lang="fi-FI" dirty="0"/>
            </a:br>
            <a:r>
              <a:rPr lang="fi-FI" dirty="0" err="1"/>
              <a:t>facilitate</a:t>
            </a:r>
            <a:r>
              <a:rPr lang="fi-FI" dirty="0"/>
              <a:t> </a:t>
            </a:r>
            <a:r>
              <a:rPr lang="fi-FI" dirty="0" err="1"/>
              <a:t>making</a:t>
            </a:r>
            <a:r>
              <a:rPr lang="fi-FI" dirty="0"/>
              <a:t> </a:t>
            </a:r>
            <a:r>
              <a:rPr lang="fi-FI" dirty="0" err="1"/>
              <a:t>use</a:t>
            </a:r>
            <a:r>
              <a:rPr lang="fi-FI" dirty="0"/>
              <a:t> of </a:t>
            </a:r>
            <a:r>
              <a:rPr lang="fi-FI" dirty="0" err="1"/>
              <a:t>opportunities</a:t>
            </a:r>
            <a:r>
              <a:rPr lang="fi-FI" dirty="0"/>
              <a:t> and help </a:t>
            </a:r>
            <a:r>
              <a:rPr lang="fi-FI" dirty="0" err="1"/>
              <a:t>with</a:t>
            </a:r>
            <a:r>
              <a:rPr lang="fi-FI" dirty="0"/>
              <a:t> </a:t>
            </a:r>
            <a:r>
              <a:rPr lang="fi-FI" dirty="0" err="1"/>
              <a:t>innovation</a:t>
            </a:r>
            <a:r>
              <a:rPr lang="fi-FI" dirty="0"/>
              <a:t>.</a:t>
            </a:r>
          </a:p>
          <a:p>
            <a:pPr marL="0" indent="0">
              <a:buNone/>
            </a:pPr>
            <a:r>
              <a:rPr lang="fi-FI" b="1" dirty="0" err="1"/>
              <a:t>The</a:t>
            </a:r>
            <a:r>
              <a:rPr lang="fi-FI" b="1" dirty="0"/>
              <a:t> </a:t>
            </a:r>
            <a:r>
              <a:rPr lang="fi-FI" b="1" dirty="0" err="1"/>
              <a:t>ecosystems</a:t>
            </a:r>
            <a:r>
              <a:rPr lang="fi-FI" b="1" dirty="0"/>
              <a:t> </a:t>
            </a:r>
            <a:r>
              <a:rPr lang="fi-FI" b="1" dirty="0" err="1"/>
              <a:t>already</a:t>
            </a:r>
            <a:r>
              <a:rPr lang="fi-FI" b="1" dirty="0"/>
              <a:t> in </a:t>
            </a:r>
            <a:r>
              <a:rPr lang="fi-FI" b="1" dirty="0" err="1"/>
              <a:t>place</a:t>
            </a:r>
            <a:r>
              <a:rPr lang="fi-FI" b="1" dirty="0"/>
              <a:t>:</a:t>
            </a:r>
          </a:p>
          <a:p>
            <a:pPr>
              <a:spcBef>
                <a:spcPts val="200"/>
              </a:spcBef>
            </a:pPr>
            <a:r>
              <a:rPr lang="fi-FI" dirty="0" err="1"/>
              <a:t>Camera</a:t>
            </a:r>
            <a:r>
              <a:rPr lang="fi-FI" dirty="0"/>
              <a:t> </a:t>
            </a:r>
            <a:r>
              <a:rPr lang="fi-FI" dirty="0" err="1"/>
              <a:t>technology</a:t>
            </a:r>
            <a:r>
              <a:rPr lang="fi-FI" dirty="0"/>
              <a:t> – Tampere </a:t>
            </a:r>
            <a:r>
              <a:rPr lang="fi-FI" dirty="0" err="1"/>
              <a:t>Imaging</a:t>
            </a:r>
            <a:r>
              <a:rPr lang="fi-FI" dirty="0"/>
              <a:t> </a:t>
            </a:r>
            <a:r>
              <a:rPr lang="fi-FI" dirty="0" err="1"/>
              <a:t>Ecosystem</a:t>
            </a:r>
            <a:endParaRPr lang="fi-FI" dirty="0"/>
          </a:p>
          <a:p>
            <a:pPr>
              <a:spcBef>
                <a:spcPts val="200"/>
              </a:spcBef>
            </a:pPr>
            <a:r>
              <a:rPr lang="fi-FI" dirty="0" err="1"/>
              <a:t>Artificial</a:t>
            </a:r>
            <a:r>
              <a:rPr lang="fi-FI" dirty="0"/>
              <a:t> </a:t>
            </a:r>
            <a:r>
              <a:rPr lang="fi-FI" dirty="0" err="1"/>
              <a:t>intelligence</a:t>
            </a:r>
            <a:r>
              <a:rPr lang="fi-FI" dirty="0"/>
              <a:t> – Tampere AI </a:t>
            </a:r>
            <a:r>
              <a:rPr lang="fi-FI" dirty="0" err="1"/>
              <a:t>ecosystem</a:t>
            </a:r>
            <a:endParaRPr lang="fi-FI" dirty="0"/>
          </a:p>
          <a:p>
            <a:pPr>
              <a:spcBef>
                <a:spcPts val="200"/>
              </a:spcBef>
            </a:pPr>
            <a:r>
              <a:rPr lang="fi-FI" dirty="0" err="1"/>
              <a:t>Mobility</a:t>
            </a:r>
            <a:r>
              <a:rPr lang="fi-FI" dirty="0"/>
              <a:t> – ITS </a:t>
            </a:r>
            <a:r>
              <a:rPr lang="fi-FI" dirty="0" err="1"/>
              <a:t>Factory</a:t>
            </a:r>
            <a:endParaRPr lang="fi-FI" dirty="0"/>
          </a:p>
          <a:p>
            <a:pPr>
              <a:spcBef>
                <a:spcPts val="200"/>
              </a:spcBef>
            </a:pPr>
            <a:r>
              <a:rPr lang="fi-FI" dirty="0"/>
              <a:t>Startup Tampere</a:t>
            </a:r>
          </a:p>
          <a:p>
            <a:pPr>
              <a:spcBef>
                <a:spcPts val="200"/>
              </a:spcBef>
            </a:pPr>
            <a:r>
              <a:rPr lang="fi-FI" dirty="0" err="1"/>
              <a:t>The</a:t>
            </a:r>
            <a:r>
              <a:rPr lang="fi-FI" dirty="0"/>
              <a:t> Tampere Automotive Cluster</a:t>
            </a:r>
          </a:p>
          <a:p>
            <a:pPr>
              <a:spcBef>
                <a:spcPts val="200"/>
              </a:spcBef>
            </a:pPr>
            <a:r>
              <a:rPr lang="fi-FI" dirty="0"/>
              <a:t>Tampere </a:t>
            </a:r>
            <a:r>
              <a:rPr lang="fi-FI" dirty="0" err="1"/>
              <a:t>Region</a:t>
            </a:r>
            <a:r>
              <a:rPr lang="fi-FI" dirty="0"/>
              <a:t> </a:t>
            </a:r>
            <a:r>
              <a:rPr lang="fi-FI" dirty="0" err="1"/>
              <a:t>Safety</a:t>
            </a:r>
            <a:r>
              <a:rPr lang="fi-FI" dirty="0"/>
              <a:t> and Security </a:t>
            </a:r>
            <a:r>
              <a:rPr lang="fi-FI" dirty="0" err="1"/>
              <a:t>Ecosystem</a:t>
            </a:r>
            <a:endParaRPr lang="fi-FI" dirty="0"/>
          </a:p>
          <a:p>
            <a:pPr>
              <a:spcBef>
                <a:spcPts val="200"/>
              </a:spcBef>
            </a:pPr>
            <a:r>
              <a:rPr lang="fi-FI" dirty="0"/>
              <a:t>Connectivity </a:t>
            </a:r>
            <a:r>
              <a:rPr lang="fi-FI" dirty="0" err="1"/>
              <a:t>ecosystem</a:t>
            </a:r>
            <a:endParaRPr lang="fi-FI" dirty="0"/>
          </a:p>
          <a:p>
            <a:pPr>
              <a:spcBef>
                <a:spcPts val="200"/>
              </a:spcBef>
            </a:pPr>
            <a:r>
              <a:rPr lang="fi-FI" dirty="0"/>
              <a:t>Tampere </a:t>
            </a:r>
            <a:r>
              <a:rPr lang="fi-FI" dirty="0" err="1"/>
              <a:t>Region</a:t>
            </a:r>
            <a:r>
              <a:rPr lang="fi-FI" dirty="0"/>
              <a:t> </a:t>
            </a:r>
            <a:r>
              <a:rPr lang="fi-FI" dirty="0" err="1"/>
              <a:t>Circular</a:t>
            </a:r>
            <a:r>
              <a:rPr lang="fi-FI" dirty="0"/>
              <a:t> </a:t>
            </a:r>
            <a:r>
              <a:rPr lang="fi-FI" dirty="0" err="1"/>
              <a:t>Economy</a:t>
            </a:r>
            <a:r>
              <a:rPr lang="fi-FI" dirty="0"/>
              <a:t> </a:t>
            </a:r>
            <a:r>
              <a:rPr lang="fi-FI" dirty="0" err="1"/>
              <a:t>Ecosystem</a:t>
            </a:r>
            <a:endParaRPr lang="fi-FI" dirty="0"/>
          </a:p>
          <a:p>
            <a:pPr>
              <a:spcBef>
                <a:spcPts val="200"/>
              </a:spcBef>
            </a:pPr>
            <a:r>
              <a:rPr lang="fi-FI" dirty="0"/>
              <a:t>Film Tampere</a:t>
            </a:r>
          </a:p>
          <a:p>
            <a:pPr>
              <a:spcBef>
                <a:spcPts val="200"/>
              </a:spcBef>
            </a:pPr>
            <a:r>
              <a:rPr lang="fi-FI" dirty="0" err="1"/>
              <a:t>Education</a:t>
            </a:r>
            <a:r>
              <a:rPr lang="fi-FI" dirty="0"/>
              <a:t> and </a:t>
            </a:r>
            <a:r>
              <a:rPr lang="fi-FI" dirty="0" err="1"/>
              <a:t>learning</a:t>
            </a:r>
            <a:endParaRPr lang="fi-FI" dirty="0"/>
          </a:p>
          <a:p>
            <a:pPr>
              <a:spcBef>
                <a:spcPts val="200"/>
              </a:spcBef>
            </a:pPr>
            <a:r>
              <a:rPr lang="fi-FI" dirty="0" err="1"/>
              <a:t>Intelligent</a:t>
            </a:r>
            <a:r>
              <a:rPr lang="fi-FI" dirty="0"/>
              <a:t> Machines and </a:t>
            </a:r>
            <a:r>
              <a:rPr lang="fi-FI" dirty="0" err="1"/>
              <a:t>Automation</a:t>
            </a:r>
            <a:endParaRPr lang="fi-FI" dirty="0"/>
          </a:p>
          <a:p>
            <a:pPr>
              <a:spcBef>
                <a:spcPts val="200"/>
              </a:spcBef>
            </a:pPr>
            <a:r>
              <a:rPr lang="fi-FI" dirty="0"/>
              <a:t>Health </a:t>
            </a:r>
            <a:r>
              <a:rPr lang="fi-FI" dirty="0" err="1"/>
              <a:t>technology</a:t>
            </a:r>
            <a:r>
              <a:rPr lang="fi-FI" dirty="0"/>
              <a:t> and life science</a:t>
            </a:r>
          </a:p>
        </p:txBody>
      </p:sp>
      <p:sp>
        <p:nvSpPr>
          <p:cNvPr id="8" name="Suorakulmio 7">
            <a:extLst>
              <a:ext uri="{FF2B5EF4-FFF2-40B4-BE49-F238E27FC236}">
                <a16:creationId xmlns:a16="http://schemas.microsoft.com/office/drawing/2014/main" id="{6EAD64E8-6B02-80B6-AC06-A50D25721EFE}"/>
              </a:ext>
            </a:extLst>
          </p:cNvPr>
          <p:cNvSpPr/>
          <p:nvPr/>
        </p:nvSpPr>
        <p:spPr>
          <a:xfrm>
            <a:off x="5363159" y="3960814"/>
            <a:ext cx="1663394" cy="2154436"/>
          </a:xfrm>
          <a:prstGeom prst="rect">
            <a:avLst/>
          </a:prstGeom>
        </p:spPr>
        <p:txBody>
          <a:bodyPr wrap="square">
            <a:spAutoFit/>
          </a:bodyPr>
          <a:lstStyle/>
          <a:p>
            <a:pPr algn="ctr"/>
            <a:r>
              <a:rPr lang="fi-FI" sz="4400" b="1" dirty="0">
                <a:solidFill>
                  <a:schemeClr val="bg1"/>
                </a:solidFill>
              </a:rPr>
              <a:t>12</a:t>
            </a:r>
            <a:r>
              <a:rPr lang="fi-FI" sz="4000" b="1" dirty="0">
                <a:solidFill>
                  <a:schemeClr val="bg1"/>
                </a:solidFill>
              </a:rPr>
              <a:t> </a:t>
            </a:r>
            <a:br>
              <a:rPr lang="fi-FI" b="1" dirty="0">
                <a:solidFill>
                  <a:schemeClr val="bg1"/>
                </a:solidFill>
              </a:rPr>
            </a:br>
            <a:r>
              <a:rPr lang="fi-FI" b="1" dirty="0" err="1">
                <a:solidFill>
                  <a:schemeClr val="bg1"/>
                </a:solidFill>
              </a:rPr>
              <a:t>ecosystems</a:t>
            </a:r>
            <a:r>
              <a:rPr lang="fi-FI" b="1" dirty="0">
                <a:solidFill>
                  <a:schemeClr val="bg1"/>
                </a:solidFill>
              </a:rPr>
              <a:t> -</a:t>
            </a:r>
            <a:br>
              <a:rPr lang="fi-FI" b="1" dirty="0">
                <a:solidFill>
                  <a:schemeClr val="bg1"/>
                </a:solidFill>
              </a:rPr>
            </a:br>
            <a:r>
              <a:rPr lang="fi-FI" dirty="0">
                <a:solidFill>
                  <a:schemeClr val="bg1"/>
                </a:solidFill>
              </a:rPr>
              <a:t>for open and </a:t>
            </a:r>
            <a:r>
              <a:rPr lang="fi-FI" dirty="0" err="1">
                <a:solidFill>
                  <a:schemeClr val="bg1"/>
                </a:solidFill>
              </a:rPr>
              <a:t>smart</a:t>
            </a:r>
            <a:r>
              <a:rPr lang="fi-FI" dirty="0">
                <a:solidFill>
                  <a:schemeClr val="bg1"/>
                </a:solidFill>
              </a:rPr>
              <a:t> </a:t>
            </a:r>
            <a:r>
              <a:rPr lang="fi-FI" dirty="0" err="1">
                <a:solidFill>
                  <a:schemeClr val="bg1"/>
                </a:solidFill>
              </a:rPr>
              <a:t>collaboration</a:t>
            </a:r>
            <a:r>
              <a:rPr lang="fi-FI" dirty="0">
                <a:solidFill>
                  <a:schemeClr val="bg1"/>
                </a:solidFill>
              </a:rPr>
              <a:t>.</a:t>
            </a:r>
          </a:p>
          <a:p>
            <a:pPr algn="ctr"/>
            <a:endParaRPr lang="fi-FI" dirty="0">
              <a:solidFill>
                <a:schemeClr val="bg1"/>
              </a:solidFill>
            </a:endParaRPr>
          </a:p>
        </p:txBody>
      </p:sp>
      <p:sp>
        <p:nvSpPr>
          <p:cNvPr id="4" name="Päivämäärän paikkamerkki 3">
            <a:extLst>
              <a:ext uri="{FF2B5EF4-FFF2-40B4-BE49-F238E27FC236}">
                <a16:creationId xmlns:a16="http://schemas.microsoft.com/office/drawing/2014/main" id="{23C82E0F-442D-223E-CAB7-576882BD1979}"/>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Lst>
          </p:cNvPr>
          <p:cNvSpPr>
            <a:spLocks noGrp="1"/>
          </p:cNvSpPr>
          <p:nvPr>
            <p:ph type="sldNum" sz="quarter" idx="4"/>
          </p:nvPr>
        </p:nvSpPr>
        <p:spPr/>
        <p:txBody>
          <a:bodyPr/>
          <a:lstStyle/>
          <a:p>
            <a:fld id="{F3EE06F1-2D77-A44E-97FA-F679B9CB76D5}" type="slidenum">
              <a:rPr lang="fi-FI" smtClean="0">
                <a:solidFill>
                  <a:schemeClr val="bg1"/>
                </a:solidFill>
              </a:rPr>
              <a:t>21</a:t>
            </a:fld>
            <a:endParaRPr lang="fi-FI" dirty="0">
              <a:solidFill>
                <a:schemeClr val="bg1"/>
              </a:solidFill>
            </a:endParaRPr>
          </a:p>
        </p:txBody>
      </p:sp>
      <p:sp>
        <p:nvSpPr>
          <p:cNvPr id="11" name="Tekstiruutu 24">
            <a:extLst>
              <a:ext uri="{FF2B5EF4-FFF2-40B4-BE49-F238E27FC236}">
                <a16:creationId xmlns:a16="http://schemas.microsoft.com/office/drawing/2014/main" id="{D049A909-5239-984C-8F25-54F8FB33655F}"/>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Concert view from G-Livelab.">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93"/>
          <a:stretch/>
        </p:blipFill>
        <p:spPr>
          <a:xfrm>
            <a:off x="7941"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C83E36">
              <a:alpha val="89673"/>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206451"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FEELING</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44797"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1161524"/>
          </a:xfrm>
          <a:prstGeom prst="rect">
            <a:avLst/>
          </a:prstGeom>
          <a:noFill/>
        </p:spPr>
        <p:txBody>
          <a:bodyPr wrap="square">
            <a:noAutofit/>
          </a:bodyPr>
          <a:lstStyle/>
          <a:p>
            <a:pPr lvl="0">
              <a:defRPr/>
            </a:pPr>
            <a:r>
              <a:rPr lang="fi-FI" sz="2000" dirty="0" err="1">
                <a:solidFill>
                  <a:schemeClr val="tx2"/>
                </a:solidFill>
              </a:rPr>
              <a:t>The</a:t>
            </a:r>
            <a:r>
              <a:rPr lang="fi-FI" sz="2000" dirty="0">
                <a:solidFill>
                  <a:schemeClr val="tx2"/>
                </a:solidFill>
              </a:rPr>
              <a:t> </a:t>
            </a:r>
            <a:r>
              <a:rPr lang="fi-FI" sz="2000" dirty="0" err="1">
                <a:solidFill>
                  <a:schemeClr val="tx2"/>
                </a:solidFill>
              </a:rPr>
              <a:t>relaxed</a:t>
            </a:r>
            <a:r>
              <a:rPr lang="fi-FI" sz="2000" dirty="0">
                <a:solidFill>
                  <a:schemeClr val="tx2"/>
                </a:solidFill>
              </a:rPr>
              <a:t>, </a:t>
            </a:r>
            <a:r>
              <a:rPr lang="fi-FI" sz="2000" dirty="0" err="1">
                <a:solidFill>
                  <a:schemeClr val="tx2"/>
                </a:solidFill>
              </a:rPr>
              <a:t>forward-looking</a:t>
            </a:r>
            <a:r>
              <a:rPr lang="fi-FI" sz="2000" dirty="0">
                <a:solidFill>
                  <a:schemeClr val="tx2"/>
                </a:solidFill>
              </a:rPr>
              <a:t> </a:t>
            </a:r>
            <a:r>
              <a:rPr lang="fi-FI" sz="2000" dirty="0" err="1">
                <a:solidFill>
                  <a:schemeClr val="tx2"/>
                </a:solidFill>
              </a:rPr>
              <a:t>feeling</a:t>
            </a:r>
            <a:r>
              <a:rPr lang="fi-FI" sz="2000" dirty="0">
                <a:solidFill>
                  <a:schemeClr val="tx2"/>
                </a:solidFill>
              </a:rPr>
              <a:t> </a:t>
            </a:r>
            <a:br>
              <a:rPr lang="fi-FI" sz="2000" dirty="0">
                <a:solidFill>
                  <a:schemeClr val="tx2"/>
                </a:solidFill>
              </a:rPr>
            </a:br>
            <a:r>
              <a:rPr lang="fi-FI" sz="2000" dirty="0" err="1">
                <a:solidFill>
                  <a:schemeClr val="tx2"/>
                </a:solidFill>
              </a:rPr>
              <a:t>you</a:t>
            </a:r>
            <a:r>
              <a:rPr lang="fi-FI" sz="2000" dirty="0">
                <a:solidFill>
                  <a:schemeClr val="tx2"/>
                </a:solidFill>
              </a:rPr>
              <a:t> </a:t>
            </a:r>
            <a:r>
              <a:rPr lang="fi-FI" sz="2000" dirty="0" err="1">
                <a:solidFill>
                  <a:schemeClr val="tx2"/>
                </a:solidFill>
              </a:rPr>
              <a:t>get</a:t>
            </a:r>
            <a:r>
              <a:rPr lang="fi-FI" sz="2000" dirty="0">
                <a:solidFill>
                  <a:schemeClr val="tx2"/>
                </a:solidFill>
              </a:rPr>
              <a:t> in Tampere </a:t>
            </a:r>
            <a:r>
              <a:rPr lang="fi-FI" sz="2000" dirty="0" err="1">
                <a:solidFill>
                  <a:schemeClr val="tx2"/>
                </a:solidFill>
              </a:rPr>
              <a:t>needs</a:t>
            </a:r>
            <a:r>
              <a:rPr lang="fi-FI" sz="2000" dirty="0">
                <a:solidFill>
                  <a:schemeClr val="tx2"/>
                </a:solidFill>
              </a:rPr>
              <a:t> no </a:t>
            </a:r>
            <a:r>
              <a:rPr lang="fi-FI" sz="2000" dirty="0" err="1">
                <a:solidFill>
                  <a:schemeClr val="tx2"/>
                </a:solidFill>
              </a:rPr>
              <a:t>explanation</a:t>
            </a:r>
            <a:r>
              <a:rPr lang="fi-FI" sz="2000" dirty="0">
                <a:solidFill>
                  <a:schemeClr val="tx2"/>
                </a:solidFill>
              </a:rPr>
              <a:t> – </a:t>
            </a:r>
            <a:br>
              <a:rPr lang="fi-FI" sz="2000" dirty="0">
                <a:solidFill>
                  <a:schemeClr val="tx2"/>
                </a:solidFill>
              </a:rPr>
            </a:br>
            <a:r>
              <a:rPr lang="fi-FI" sz="2000" dirty="0" err="1">
                <a:solidFill>
                  <a:schemeClr val="tx2"/>
                </a:solidFill>
              </a:rPr>
              <a:t>you</a:t>
            </a:r>
            <a:r>
              <a:rPr lang="fi-FI" sz="2000" dirty="0">
                <a:solidFill>
                  <a:schemeClr val="tx2"/>
                </a:solidFill>
              </a:rPr>
              <a:t> </a:t>
            </a:r>
            <a:r>
              <a:rPr lang="fi-FI" sz="2000" dirty="0" err="1">
                <a:solidFill>
                  <a:schemeClr val="tx2"/>
                </a:solidFill>
              </a:rPr>
              <a:t>can</a:t>
            </a:r>
            <a:r>
              <a:rPr lang="fi-FI" sz="2000" dirty="0">
                <a:solidFill>
                  <a:schemeClr val="tx2"/>
                </a:solidFill>
              </a:rPr>
              <a:t> </a:t>
            </a:r>
            <a:r>
              <a:rPr lang="fi-FI" sz="2000" dirty="0" err="1">
                <a:solidFill>
                  <a:schemeClr val="tx2"/>
                </a:solidFill>
              </a:rPr>
              <a:t>sense</a:t>
            </a:r>
            <a:r>
              <a:rPr lang="fi-FI" sz="2000" dirty="0">
                <a:solidFill>
                  <a:schemeClr val="tx2"/>
                </a:solidFill>
              </a:rPr>
              <a:t> it </a:t>
            </a:r>
            <a:r>
              <a:rPr lang="fi-FI" sz="2000" dirty="0" err="1">
                <a:solidFill>
                  <a:schemeClr val="tx2"/>
                </a:solidFill>
              </a:rPr>
              <a:t>everywhere</a:t>
            </a:r>
            <a:r>
              <a:rPr lang="fi-FI" sz="2000" dirty="0">
                <a:solidFill>
                  <a:schemeClr val="tx2"/>
                </a:solidFill>
              </a:rPr>
              <a:t> in </a:t>
            </a:r>
            <a:r>
              <a:rPr lang="fi-FI" sz="2000" dirty="0" err="1">
                <a:solidFill>
                  <a:schemeClr val="tx2"/>
                </a:solidFill>
              </a:rPr>
              <a:t>the</a:t>
            </a:r>
            <a:r>
              <a:rPr lang="fi-FI" sz="2000" dirty="0">
                <a:solidFill>
                  <a:schemeClr val="tx2"/>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22</a:t>
            </a:fld>
            <a:endParaRPr lang="fi-FI">
              <a:solidFill>
                <a:schemeClr val="bg1"/>
              </a:solidFill>
            </a:endParaRPr>
          </a:p>
        </p:txBody>
      </p:sp>
      <p:sp>
        <p:nvSpPr>
          <p:cNvPr id="13" name="Tekstiruutu 24">
            <a:extLst>
              <a:ext uri="{FF2B5EF4-FFF2-40B4-BE49-F238E27FC236}">
                <a16:creationId xmlns:a16="http://schemas.microsoft.com/office/drawing/2014/main" id="{B984A092-78E9-7330-C998-A7CB9F81DCF7}"/>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1" y="0"/>
            <a:ext cx="12176118" cy="6858000"/>
          </a:xfrm>
          <a:prstGeom prst="rect">
            <a:avLst/>
          </a:prstGeom>
        </p:spPr>
      </p:pic>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9" name="Kuva 9">
            <a:extLst>
              <a:ext uri="{FF2B5EF4-FFF2-40B4-BE49-F238E27FC236}">
                <a16:creationId xmlns:a16="http://schemas.microsoft.com/office/drawing/2014/main" id="{F0EA7F74-6E9B-2107-61F5-3D19217D89B6}"/>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862248" y="4593745"/>
            <a:ext cx="4930466" cy="1330805"/>
          </a:xfrm>
        </p:spPr>
        <p:txBody>
          <a:bodyPr/>
          <a:lstStyle/>
          <a:p>
            <a:pPr>
              <a:lnSpc>
                <a:spcPct val="70000"/>
              </a:lnSpc>
            </a:pPr>
            <a:r>
              <a:rPr lang="fi-FI" sz="4000" dirty="0" err="1">
                <a:solidFill>
                  <a:schemeClr val="bg1"/>
                </a:solidFill>
              </a:rPr>
              <a:t>Sustainable</a:t>
            </a:r>
            <a:r>
              <a:rPr lang="fi-FI" sz="4000" dirty="0">
                <a:solidFill>
                  <a:schemeClr val="bg1"/>
                </a:solidFill>
              </a:rPr>
              <a:t> </a:t>
            </a:r>
            <a:br>
              <a:rPr lang="fi-FI" sz="4000" dirty="0">
                <a:solidFill>
                  <a:schemeClr val="bg1"/>
                </a:solidFill>
              </a:rPr>
            </a:br>
            <a:r>
              <a:rPr lang="fi-FI" sz="4000" dirty="0" err="1">
                <a:solidFill>
                  <a:schemeClr val="bg1"/>
                </a:solidFill>
              </a:rPr>
              <a:t>growth</a:t>
            </a:r>
            <a:r>
              <a:rPr lang="fi-FI" sz="4000" dirty="0">
                <a:solidFill>
                  <a:schemeClr val="bg1"/>
                </a:solidFill>
              </a:rPr>
              <a:t> </a:t>
            </a:r>
            <a:r>
              <a:rPr lang="fi-FI" sz="4000" dirty="0" err="1">
                <a:solidFill>
                  <a:schemeClr val="bg1"/>
                </a:solidFill>
              </a:rPr>
              <a:t>with</a:t>
            </a:r>
            <a:r>
              <a:rPr lang="fi-FI" sz="4000" dirty="0">
                <a:solidFill>
                  <a:schemeClr val="bg1"/>
                </a:solidFill>
              </a:rPr>
              <a:t> </a:t>
            </a:r>
            <a:br>
              <a:rPr lang="fi-FI" sz="4000" dirty="0">
                <a:solidFill>
                  <a:schemeClr val="bg1"/>
                </a:solidFill>
              </a:rPr>
            </a:br>
            <a:r>
              <a:rPr lang="fi-FI" sz="4000" dirty="0">
                <a:solidFill>
                  <a:schemeClr val="bg1"/>
                </a:solidFill>
              </a:rPr>
              <a:t>culture</a:t>
            </a:r>
          </a:p>
        </p:txBody>
      </p:sp>
      <p:sp>
        <p:nvSpPr>
          <p:cNvPr id="20" name="Kuva 9">
            <a:extLst>
              <a:ext uri="{FF2B5EF4-FFF2-40B4-BE49-F238E27FC236}">
                <a16:creationId xmlns:a16="http://schemas.microsoft.com/office/drawing/2014/main" id="{CD44F710-D8CB-DB79-EBF7-ACE52641A346}"/>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801104" y="4639501"/>
            <a:ext cx="6332765" cy="1208544"/>
          </a:xfrm>
        </p:spPr>
        <p:txBody>
          <a:bodyPr>
            <a:noAutofit/>
          </a:bodyPr>
          <a:lstStyle/>
          <a:p>
            <a:pPr>
              <a:spcBef>
                <a:spcPts val="0"/>
              </a:spcBef>
            </a:pPr>
            <a:r>
              <a:rPr lang="fi-FI" dirty="0"/>
              <a:t>Culture </a:t>
            </a:r>
            <a:r>
              <a:rPr lang="fi-FI" dirty="0" err="1"/>
              <a:t>affecting</a:t>
            </a:r>
            <a:r>
              <a:rPr lang="fi-FI" dirty="0"/>
              <a:t> </a:t>
            </a:r>
            <a:r>
              <a:rPr lang="fi-FI" dirty="0" err="1"/>
              <a:t>everyone</a:t>
            </a:r>
            <a:endParaRPr lang="fi-FI" dirty="0"/>
          </a:p>
          <a:p>
            <a:pPr>
              <a:spcBef>
                <a:spcPts val="0"/>
              </a:spcBef>
            </a:pPr>
            <a:r>
              <a:rPr lang="fi-FI" dirty="0"/>
              <a:t>Home of </a:t>
            </a:r>
            <a:r>
              <a:rPr lang="fi-FI" dirty="0" err="1"/>
              <a:t>creative</a:t>
            </a:r>
            <a:r>
              <a:rPr lang="fi-FI" dirty="0"/>
              <a:t> </a:t>
            </a:r>
            <a:r>
              <a:rPr lang="fi-FI" dirty="0" err="1"/>
              <a:t>people</a:t>
            </a:r>
            <a:endParaRPr lang="fi-FI" dirty="0"/>
          </a:p>
          <a:p>
            <a:pPr>
              <a:spcBef>
                <a:spcPts val="0"/>
              </a:spcBef>
            </a:pPr>
            <a:r>
              <a:rPr lang="fi-FI" dirty="0"/>
              <a:t>City of </a:t>
            </a:r>
            <a:r>
              <a:rPr lang="fi-FI" dirty="0" err="1"/>
              <a:t>significance</a:t>
            </a:r>
            <a:r>
              <a:rPr lang="fi-FI" dirty="0"/>
              <a:t>, </a:t>
            </a:r>
            <a:r>
              <a:rPr lang="fi-FI" dirty="0" err="1"/>
              <a:t>bigger</a:t>
            </a:r>
            <a:r>
              <a:rPr lang="fi-FI" dirty="0"/>
              <a:t> </a:t>
            </a:r>
            <a:r>
              <a:rPr lang="fi-FI" dirty="0" err="1"/>
              <a:t>than</a:t>
            </a:r>
            <a:r>
              <a:rPr lang="fi-FI" dirty="0"/>
              <a:t> </a:t>
            </a:r>
            <a:r>
              <a:rPr lang="fi-FI" dirty="0" err="1"/>
              <a:t>its</a:t>
            </a:r>
            <a:r>
              <a:rPr lang="fi-FI" dirty="0"/>
              <a:t> </a:t>
            </a:r>
            <a:r>
              <a:rPr lang="fi-FI" dirty="0" err="1"/>
              <a:t>size</a:t>
            </a:r>
            <a:endParaRPr lang="fi-FI" dirty="0"/>
          </a:p>
          <a:p>
            <a:pPr lvl="0">
              <a:spcBef>
                <a:spcPts val="0"/>
              </a:spcBef>
            </a:pPr>
            <a:endParaRPr lang="fi-FI" dirty="0"/>
          </a:p>
        </p:txBody>
      </p:sp>
      <p:grpSp>
        <p:nvGrpSpPr>
          <p:cNvPr id="16" name="Ryhmä 15" descr="Vuosiluko 2030.">
            <a:extLst>
              <a:ext uri="{FF2B5EF4-FFF2-40B4-BE49-F238E27FC236}">
                <a16:creationId xmlns:a16="http://schemas.microsoft.com/office/drawing/2014/main" id="{12E2A390-9D93-432B-959F-EAC0490F2E90}"/>
              </a:ext>
            </a:extLst>
          </p:cNvPr>
          <p:cNvGrpSpPr/>
          <p:nvPr/>
        </p:nvGrpSpPr>
        <p:grpSpPr>
          <a:xfrm>
            <a:off x="8949171" y="3880151"/>
            <a:ext cx="1460310" cy="1404000"/>
            <a:chOff x="1662110" y="2918967"/>
            <a:chExt cx="1460310" cy="1404000"/>
          </a:xfrm>
          <a:effectLst/>
        </p:grpSpPr>
        <p:sp>
          <p:nvSpPr>
            <p:cNvPr id="17" name="Ellipsi 16">
              <a:extLst>
                <a:ext uri="{FF2B5EF4-FFF2-40B4-BE49-F238E27FC236}">
                  <a16:creationId xmlns:a16="http://schemas.microsoft.com/office/drawing/2014/main" id="{598E1BEF-6F29-8D17-0631-25598C4CDAB4}"/>
                </a:ext>
              </a:extLst>
            </p:cNvPr>
            <p:cNvSpPr/>
            <p:nvPr/>
          </p:nvSpPr>
          <p:spPr>
            <a:xfrm>
              <a:off x="1690265" y="2918967"/>
              <a:ext cx="1404000" cy="1404000"/>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18" name="Suorakulmio 17">
              <a:extLst>
                <a:ext uri="{FF2B5EF4-FFF2-40B4-BE49-F238E27FC236}">
                  <a16:creationId xmlns:a16="http://schemas.microsoft.com/office/drawing/2014/main" id="{172C544C-393D-F8E9-20FE-9B39B7267AB8}"/>
                </a:ext>
              </a:extLst>
            </p:cNvPr>
            <p:cNvSpPr/>
            <p:nvPr/>
          </p:nvSpPr>
          <p:spPr>
            <a:xfrm>
              <a:off x="1662110" y="3205469"/>
              <a:ext cx="1460310" cy="830997"/>
            </a:xfrm>
            <a:prstGeom prst="rect">
              <a:avLst/>
            </a:prstGeom>
          </p:spPr>
          <p:txBody>
            <a:bodyPr wrap="square">
              <a:spAutoFit/>
            </a:bodyPr>
            <a:lstStyle/>
            <a:p>
              <a:pPr algn="ctr"/>
              <a:r>
                <a:rPr lang="fi-FI" sz="4800" b="1" dirty="0">
                  <a:solidFill>
                    <a:srgbClr val="FFFFFF"/>
                  </a:solidFill>
                  <a:ea typeface="+mj-ea"/>
                  <a:cs typeface="+mj-cs"/>
                </a:rPr>
                <a:t>2030 </a:t>
              </a:r>
              <a:endParaRPr lang="fi-FI" sz="4800" dirty="0"/>
            </a:p>
          </p:txBody>
        </p:sp>
      </p:grpSp>
      <p:sp>
        <p:nvSpPr>
          <p:cNvPr id="2" name="Päivämäärän paikkamerkki 1">
            <a:extLst>
              <a:ext uri="{FF2B5EF4-FFF2-40B4-BE49-F238E27FC236}">
                <a16:creationId xmlns:a16="http://schemas.microsoft.com/office/drawing/2014/main" id="{090CD63B-B80F-AC66-0DBE-AB2EDDEE606E}"/>
              </a:ext>
            </a:extLst>
          </p:cNvPr>
          <p:cNvSpPr>
            <a:spLocks noGrp="1"/>
          </p:cNvSpPr>
          <p:nvPr>
            <p:ph type="dt" sz="half" idx="2"/>
          </p:nvPr>
        </p:nvSpPr>
        <p:spPr/>
        <p:txBody>
          <a:bodyPr/>
          <a:lstStyle/>
          <a:p>
            <a:fld id="{6C8AD772-89DE-D741-892C-CDD99AB985A1}" type="datetime1">
              <a:rPr lang="fi-FI" smtClean="0">
                <a:solidFill>
                  <a:schemeClr val="bg1"/>
                </a:solidFill>
              </a:rPr>
              <a:t>10.11.2023</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smtClean="0">
                <a:solidFill>
                  <a:schemeClr val="bg1"/>
                </a:solidFill>
              </a:rPr>
              <a:pPr/>
              <a:t>23</a:t>
            </a:fld>
            <a:endParaRPr lang="fi-FI">
              <a:solidFill>
                <a:schemeClr val="bg1"/>
              </a:solidFill>
            </a:endParaRPr>
          </a:p>
        </p:txBody>
      </p:sp>
      <p:sp>
        <p:nvSpPr>
          <p:cNvPr id="14" name="Tekstiruutu 24">
            <a:extLst>
              <a:ext uri="{FF2B5EF4-FFF2-40B4-BE49-F238E27FC236}">
                <a16:creationId xmlns:a16="http://schemas.microsoft.com/office/drawing/2014/main" id="{62B3C3AA-3A82-22B6-92DC-9F183BBA4CE7}"/>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People having discussion in the Moomin museum">
            <a:extLst>
              <a:ext uri="{FF2B5EF4-FFF2-40B4-BE49-F238E27FC236}">
                <a16:creationId xmlns:a16="http://schemas.microsoft.com/office/drawing/2014/main" id="{E9E40CC0-BEB3-5286-D84E-D70C617E8274}"/>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p:txBody>
          <a:bodyPr/>
          <a:lstStyle/>
          <a:p>
            <a:r>
              <a:rPr lang="en-GB" dirty="0"/>
              <a:t>Implementing the cultural strategy</a:t>
            </a:r>
            <a:endParaRPr lang="fi-FI" dirty="0"/>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p:txBody>
          <a:bodyPr>
            <a:normAutofit fontScale="85000" lnSpcReduction="10000"/>
          </a:bodyPr>
          <a:lstStyle/>
          <a:p>
            <a:pPr marL="0" indent="0">
              <a:buClr>
                <a:schemeClr val="tx1"/>
              </a:buClr>
              <a:buNone/>
            </a:pPr>
            <a:r>
              <a:rPr lang="en-GB" dirty="0"/>
              <a:t>By 2030, we will improve the following, among others, to reach the goals set in our cultural strategy:</a:t>
            </a:r>
          </a:p>
          <a:p>
            <a:pPr>
              <a:buClr>
                <a:schemeClr val="tx1"/>
              </a:buClr>
            </a:pPr>
            <a:r>
              <a:rPr lang="en-GB" dirty="0"/>
              <a:t>Accessibility of open cultural offering</a:t>
            </a:r>
          </a:p>
          <a:p>
            <a:pPr>
              <a:buClr>
                <a:schemeClr val="tx1"/>
              </a:buClr>
            </a:pPr>
            <a:r>
              <a:rPr lang="en-GB" dirty="0"/>
              <a:t>Tailoring cultural services</a:t>
            </a:r>
          </a:p>
          <a:p>
            <a:pPr>
              <a:buClr>
                <a:schemeClr val="tx1"/>
              </a:buClr>
            </a:pPr>
            <a:r>
              <a:rPr lang="en-GB" dirty="0"/>
              <a:t>Taking use of the positive effects of </a:t>
            </a:r>
            <a:br>
              <a:rPr lang="en-GB" dirty="0"/>
            </a:br>
            <a:r>
              <a:rPr lang="en-GB" dirty="0"/>
              <a:t>culture on wellbeing</a:t>
            </a:r>
          </a:p>
          <a:p>
            <a:pPr>
              <a:buClr>
                <a:schemeClr val="tx1"/>
              </a:buClr>
            </a:pPr>
            <a:r>
              <a:rPr lang="en-GB" dirty="0"/>
              <a:t>Public art</a:t>
            </a:r>
          </a:p>
          <a:p>
            <a:pPr>
              <a:buClr>
                <a:schemeClr val="tx1"/>
              </a:buClr>
            </a:pPr>
            <a:r>
              <a:rPr lang="en-GB" dirty="0"/>
              <a:t>Design of public spaces and </a:t>
            </a:r>
            <a:br>
              <a:rPr lang="en-GB" dirty="0"/>
            </a:br>
            <a:r>
              <a:rPr lang="en-GB" dirty="0"/>
              <a:t>providing them for cultural operators</a:t>
            </a:r>
          </a:p>
          <a:p>
            <a:pPr>
              <a:buClr>
                <a:schemeClr val="tx1"/>
              </a:buClr>
            </a:pPr>
            <a:r>
              <a:rPr lang="en-GB" dirty="0"/>
              <a:t>Infrastructure for experiences and content</a:t>
            </a:r>
          </a:p>
        </p:txBody>
      </p:sp>
      <p:sp>
        <p:nvSpPr>
          <p:cNvPr id="4" name="Päivämäärän paikkamerkki 3">
            <a:extLst>
              <a:ext uri="{FF2B5EF4-FFF2-40B4-BE49-F238E27FC236}">
                <a16:creationId xmlns:a16="http://schemas.microsoft.com/office/drawing/2014/main" id="{C11DCCA0-5122-B376-377B-45D15005722B}"/>
              </a:ext>
            </a:extLst>
          </p:cNvPr>
          <p:cNvSpPr>
            <a:spLocks noGrp="1"/>
          </p:cNvSpPr>
          <p:nvPr>
            <p:ph type="dt" sz="half" idx="2"/>
          </p:nvPr>
        </p:nvSpPr>
        <p:spPr/>
        <p:txBody>
          <a:bodyPr/>
          <a:lstStyle/>
          <a:p>
            <a:fld id="{6A0B5529-CC76-6445-8861-6DA463D4F49B}" type="datetime1">
              <a:rPr lang="fi-FI" smtClean="0"/>
              <a:t>10.11.2023</a:t>
            </a:fld>
            <a:endParaRPr lang="fi-FI"/>
          </a:p>
        </p:txBody>
      </p:sp>
      <p:sp>
        <p:nvSpPr>
          <p:cNvPr id="5" name="Dian numeron paikkamerkki 4">
            <a:extLst>
              <a:ext uri="{FF2B5EF4-FFF2-40B4-BE49-F238E27FC236}">
                <a16:creationId xmlns:a16="http://schemas.microsoft.com/office/drawing/2014/main" id="{A17C44CF-1DD0-05E0-36D9-EECAE6B35734}"/>
              </a:ext>
            </a:extLst>
          </p:cNvPr>
          <p:cNvSpPr>
            <a:spLocks noGrp="1"/>
          </p:cNvSpPr>
          <p:nvPr>
            <p:ph type="sldNum" sz="quarter" idx="4"/>
          </p:nvPr>
        </p:nvSpPr>
        <p:spPr/>
        <p:txBody>
          <a:bodyPr/>
          <a:lstStyle/>
          <a:p>
            <a:fld id="{F3EE06F1-2D77-A44E-97FA-F679B9CB76D5}" type="slidenum">
              <a:rPr lang="fi-FI" smtClean="0"/>
              <a:t>24</a:t>
            </a:fld>
            <a:endParaRPr lang="fi-FI"/>
          </a:p>
        </p:txBody>
      </p:sp>
      <p:sp>
        <p:nvSpPr>
          <p:cNvPr id="9" name="Tekstiruutu 24">
            <a:extLst>
              <a:ext uri="{FF2B5EF4-FFF2-40B4-BE49-F238E27FC236}">
                <a16:creationId xmlns:a16="http://schemas.microsoft.com/office/drawing/2014/main" id="{F164DFA5-7222-ED0C-51F6-B7E3C8DD98B8}"/>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Popcorn bowl in a movie theatre.">
            <a:extLst>
              <a:ext uri="{FF2B5EF4-FFF2-40B4-BE49-F238E27FC236}">
                <a16:creationId xmlns:a16="http://schemas.microsoft.com/office/drawing/2014/main" id="{B4F9E90E-A2CB-AF7A-8213-758F364310FA}"/>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6416984" y="1162843"/>
            <a:ext cx="4930466" cy="1060926"/>
          </a:xfrm>
        </p:spPr>
        <p:txBody>
          <a:bodyPr/>
          <a:lstStyle/>
          <a:p>
            <a:r>
              <a:rPr lang="en-GB" dirty="0"/>
              <a:t>City of film</a:t>
            </a:r>
            <a:endParaRPr lang="fi-FI" dirty="0"/>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6416984" y="2008088"/>
            <a:ext cx="4728165" cy="4163079"/>
          </a:xfrm>
        </p:spPr>
        <p:txBody>
          <a:bodyPr>
            <a:normAutofit fontScale="92500"/>
          </a:bodyPr>
          <a:lstStyle/>
          <a:p>
            <a:pPr marL="12700" indent="-12700">
              <a:buNone/>
            </a:pPr>
            <a:r>
              <a:rPr lang="fi-FI" dirty="0"/>
              <a:t>Movies </a:t>
            </a:r>
            <a:r>
              <a:rPr lang="fi-FI" dirty="0" err="1"/>
              <a:t>filmed</a:t>
            </a:r>
            <a:r>
              <a:rPr lang="fi-FI" dirty="0"/>
              <a:t> in Tampere </a:t>
            </a:r>
            <a:r>
              <a:rPr lang="fi-FI" dirty="0" err="1"/>
              <a:t>include</a:t>
            </a:r>
            <a:r>
              <a:rPr lang="fi-FI" dirty="0"/>
              <a:t>:</a:t>
            </a:r>
          </a:p>
          <a:p>
            <a:pPr marL="985838" indent="-269875">
              <a:spcBef>
                <a:spcPts val="400"/>
              </a:spcBef>
            </a:pPr>
            <a:r>
              <a:rPr lang="fi-FI" dirty="0"/>
              <a:t>Dual, Hollywood</a:t>
            </a:r>
          </a:p>
          <a:p>
            <a:pPr marL="985838" indent="-269875">
              <a:spcBef>
                <a:spcPts val="400"/>
              </a:spcBef>
            </a:pPr>
            <a:r>
              <a:rPr lang="fi-FI" dirty="0" err="1"/>
              <a:t>SuomiLOVE</a:t>
            </a:r>
            <a:endParaRPr lang="fi-FI" dirty="0"/>
          </a:p>
          <a:p>
            <a:pPr marL="985838" indent="-269875">
              <a:spcBef>
                <a:spcPts val="400"/>
              </a:spcBef>
            </a:pPr>
            <a:r>
              <a:rPr lang="fi-FI" dirty="0"/>
              <a:t>Juice</a:t>
            </a:r>
          </a:p>
          <a:p>
            <a:pPr marL="985838" indent="-269875">
              <a:spcBef>
                <a:spcPts val="400"/>
              </a:spcBef>
            </a:pPr>
            <a:r>
              <a:rPr lang="fi-FI" dirty="0"/>
              <a:t>Naissotilaat</a:t>
            </a:r>
          </a:p>
          <a:p>
            <a:pPr marL="985838" indent="-269875">
              <a:spcBef>
                <a:spcPts val="400"/>
              </a:spcBef>
            </a:pPr>
            <a:r>
              <a:rPr lang="fi-FI" dirty="0"/>
              <a:t>Ivalo (post-</a:t>
            </a:r>
            <a:r>
              <a:rPr lang="fi-FI" dirty="0" err="1"/>
              <a:t>production</a:t>
            </a:r>
            <a:r>
              <a:rPr lang="fi-FI" dirty="0"/>
              <a:t>)</a:t>
            </a:r>
          </a:p>
          <a:p>
            <a:pPr marL="985838" indent="-269875">
              <a:spcBef>
                <a:spcPts val="400"/>
              </a:spcBef>
            </a:pPr>
            <a:r>
              <a:rPr lang="fi-FI" dirty="0"/>
              <a:t>Pirjo</a:t>
            </a:r>
          </a:p>
          <a:p>
            <a:pPr marL="985838" indent="-269875">
              <a:spcBef>
                <a:spcPts val="400"/>
              </a:spcBef>
            </a:pPr>
            <a:r>
              <a:rPr lang="fi-FI" dirty="0"/>
              <a:t>Gladiaattorit</a:t>
            </a:r>
          </a:p>
          <a:p>
            <a:pPr marL="985838" indent="-269875">
              <a:spcBef>
                <a:spcPts val="400"/>
              </a:spcBef>
            </a:pPr>
            <a:r>
              <a:rPr lang="fi-FI" dirty="0">
                <a:cs typeface="Calibri"/>
              </a:rPr>
              <a:t>Lakeside </a:t>
            </a:r>
            <a:r>
              <a:rPr lang="fi-FI" dirty="0" err="1">
                <a:cs typeface="Calibri"/>
              </a:rPr>
              <a:t>Murders</a:t>
            </a:r>
            <a:r>
              <a:rPr lang="fi-FI" dirty="0">
                <a:cs typeface="Calibri"/>
              </a:rPr>
              <a:t> – Koskinen</a:t>
            </a:r>
          </a:p>
          <a:p>
            <a:pPr marL="985838" indent="-269875">
              <a:spcBef>
                <a:spcPts val="400"/>
              </a:spcBef>
            </a:pPr>
            <a:r>
              <a:rPr lang="fi-FI" dirty="0">
                <a:cs typeface="Calibri"/>
              </a:rPr>
              <a:t>70 is just a </a:t>
            </a:r>
            <a:r>
              <a:rPr lang="fi-FI" dirty="0" err="1">
                <a:cs typeface="Calibri"/>
              </a:rPr>
              <a:t>number</a:t>
            </a:r>
            <a:endParaRPr lang="fi-FI" dirty="0">
              <a:cs typeface="Calibri"/>
            </a:endParaRPr>
          </a:p>
        </p:txBody>
      </p:sp>
      <p:sp>
        <p:nvSpPr>
          <p:cNvPr id="4" name="Päivämäärän paikkamerkki 3">
            <a:extLst>
              <a:ext uri="{FF2B5EF4-FFF2-40B4-BE49-F238E27FC236}">
                <a16:creationId xmlns:a16="http://schemas.microsoft.com/office/drawing/2014/main" id="{3A6A9F81-1559-CE08-7DAE-84470935D203}"/>
              </a:ext>
            </a:extLst>
          </p:cNvPr>
          <p:cNvSpPr>
            <a:spLocks noGrp="1"/>
          </p:cNvSpPr>
          <p:nvPr>
            <p:ph type="dt" sz="half" idx="2"/>
          </p:nvPr>
        </p:nvSpPr>
        <p:spPr/>
        <p:txBody>
          <a:bodyPr/>
          <a:lstStyle/>
          <a:p>
            <a:fld id="{6A0B5529-CC76-6445-8861-6DA463D4F49B}" type="datetime1">
              <a:rPr lang="fi-FI" smtClean="0"/>
              <a:t>10.11.2023</a:t>
            </a:fld>
            <a:endParaRPr lang="fi-FI"/>
          </a:p>
        </p:txBody>
      </p:sp>
      <p:sp>
        <p:nvSpPr>
          <p:cNvPr id="5" name="Dian numeron paikkamerkki 4">
            <a:extLst>
              <a:ext uri="{FF2B5EF4-FFF2-40B4-BE49-F238E27FC236}">
                <a16:creationId xmlns:a16="http://schemas.microsoft.com/office/drawing/2014/main" id="{7BABFDF9-A94F-4F49-DF7F-7390694838C1}"/>
              </a:ext>
            </a:extLst>
          </p:cNvPr>
          <p:cNvSpPr>
            <a:spLocks noGrp="1"/>
          </p:cNvSpPr>
          <p:nvPr>
            <p:ph type="sldNum" sz="quarter" idx="4"/>
          </p:nvPr>
        </p:nvSpPr>
        <p:spPr/>
        <p:txBody>
          <a:bodyPr/>
          <a:lstStyle/>
          <a:p>
            <a:fld id="{F3EE06F1-2D77-A44E-97FA-F679B9CB76D5}" type="slidenum">
              <a:rPr lang="fi-FI" smtClean="0"/>
              <a:t>25</a:t>
            </a:fld>
            <a:endParaRPr lang="fi-FI"/>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3755409" y="2731828"/>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isällön paikkamerkki 28">
            <a:extLst>
              <a:ext uri="{FF2B5EF4-FFF2-40B4-BE49-F238E27FC236}">
                <a16:creationId xmlns:a16="http://schemas.microsoft.com/office/drawing/2014/main" id="{2670F3DA-7A42-CE66-3D20-2B7DDFE98607}"/>
              </a:ext>
            </a:extLst>
          </p:cNvPr>
          <p:cNvSpPr txBox="1">
            <a:spLocks/>
          </p:cNvSpPr>
          <p:nvPr/>
        </p:nvSpPr>
        <p:spPr>
          <a:xfrm>
            <a:off x="4067578" y="2822425"/>
            <a:ext cx="2678420"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28549A"/>
              </a:buClr>
              <a:buNone/>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ea"/>
                <a:cs typeface="+mn-cs"/>
              </a:rPr>
              <a:t>TAMPERE’S PRO</a:t>
            </a:r>
            <a:r>
              <a:rPr lang="en-GB" b="1" dirty="0">
                <a:solidFill>
                  <a:srgbClr val="FFFFFF"/>
                </a:solidFill>
              </a:rPr>
              <a:t>DUCTION INCENTIVE SYSTEM </a:t>
            </a:r>
            <a:r>
              <a:rPr kumimoji="0" lang="fi-FI" sz="4400" b="1" i="0" u="none" strike="noStrike" kern="1200" cap="none" spc="0" normalizeH="0" baseline="0" noProof="0" dirty="0">
                <a:ln>
                  <a:noFill/>
                </a:ln>
                <a:solidFill>
                  <a:srgbClr val="FFFFFF"/>
                </a:solidFill>
                <a:effectLst/>
                <a:uLnTx/>
                <a:uFillTx/>
                <a:latin typeface="Calibri" panose="020F0502020204030204"/>
                <a:ea typeface="+mn-ea"/>
                <a:cs typeface="+mn-cs"/>
              </a:rPr>
              <a:t>1</a:t>
            </a:r>
            <a:r>
              <a:rPr kumimoji="0" lang="fi-FI" sz="4400" b="1" i="0" u="none" strike="noStrike" kern="1200" cap="none" spc="300" normalizeH="0" baseline="0" noProof="0" dirty="0">
                <a:ln>
                  <a:noFill/>
                </a:ln>
                <a:solidFill>
                  <a:srgbClr val="FFFFFF"/>
                </a:solidFill>
                <a:effectLst/>
                <a:uLnTx/>
                <a:uFillTx/>
                <a:latin typeface="Calibri" panose="020F0502020204030204"/>
                <a:ea typeface="+mn-ea"/>
                <a:cs typeface="+mn-cs"/>
              </a:rPr>
              <a:t>0–</a:t>
            </a:r>
            <a:r>
              <a:rPr kumimoji="0" lang="fi-FI" sz="4400" b="1" i="0" u="none" strike="noStrike" kern="1200" cap="none" spc="0" normalizeH="0" baseline="0" noProof="0" dirty="0">
                <a:ln>
                  <a:noFill/>
                </a:ln>
                <a:solidFill>
                  <a:srgbClr val="FFFFFF"/>
                </a:solidFill>
                <a:effectLst/>
                <a:uLnTx/>
                <a:uFillTx/>
                <a:latin typeface="Calibri" panose="020F0502020204030204"/>
                <a:ea typeface="+mn-ea"/>
                <a:cs typeface="+mn-cs"/>
              </a:rPr>
              <a:t>15 %</a:t>
            </a:r>
          </a:p>
          <a:p>
            <a:pPr marL="0" lvl="0" indent="0">
              <a:spcBef>
                <a:spcPts val="0"/>
              </a:spcBef>
              <a:buClr>
                <a:srgbClr val="28549A"/>
              </a:buClr>
              <a:buNone/>
              <a:defRPr/>
            </a:pPr>
            <a:r>
              <a:rPr lang="fi-FI" dirty="0" err="1">
                <a:solidFill>
                  <a:srgbClr val="FFFFFF"/>
                </a:solidFill>
              </a:rPr>
              <a:t>refund</a:t>
            </a:r>
            <a:r>
              <a:rPr lang="fi-FI" dirty="0">
                <a:solidFill>
                  <a:srgbClr val="FFFFFF"/>
                </a:solidFill>
              </a:rPr>
              <a:t> for </a:t>
            </a:r>
            <a:r>
              <a:rPr lang="fi-FI" dirty="0" err="1">
                <a:solidFill>
                  <a:srgbClr val="FFFFFF"/>
                </a:solidFill>
              </a:rPr>
              <a:t>production</a:t>
            </a:r>
            <a:r>
              <a:rPr lang="fi-FI" dirty="0">
                <a:solidFill>
                  <a:srgbClr val="FFFFFF"/>
                </a:solidFill>
              </a:rPr>
              <a:t> </a:t>
            </a:r>
            <a:r>
              <a:rPr lang="fi-FI" dirty="0" err="1">
                <a:solidFill>
                  <a:srgbClr val="FFFFFF"/>
                </a:solidFill>
              </a:rPr>
              <a:t>costs</a:t>
            </a:r>
            <a:r>
              <a:rPr lang="fi-FI" dirty="0">
                <a:solidFill>
                  <a:srgbClr val="FFFFFF"/>
                </a:solidFill>
              </a:rPr>
              <a:t> </a:t>
            </a:r>
            <a:r>
              <a:rPr lang="fi-FI" dirty="0" err="1">
                <a:solidFill>
                  <a:srgbClr val="FFFFFF"/>
                </a:solidFill>
              </a:rPr>
              <a:t>incurred</a:t>
            </a:r>
            <a:r>
              <a:rPr lang="fi-FI" dirty="0">
                <a:solidFill>
                  <a:srgbClr val="FFFFFF"/>
                </a:solidFill>
              </a:rPr>
              <a:t> in </a:t>
            </a:r>
            <a:r>
              <a:rPr lang="fi-FI" dirty="0" err="1">
                <a:solidFill>
                  <a:srgbClr val="FFFFFF"/>
                </a:solidFill>
              </a:rPr>
              <a:t>the</a:t>
            </a:r>
            <a:r>
              <a:rPr lang="fi-FI" dirty="0">
                <a:solidFill>
                  <a:srgbClr val="FFFFFF"/>
                </a:solidFill>
              </a:rPr>
              <a:t> Tampere </a:t>
            </a:r>
            <a:r>
              <a:rPr lang="fi-FI" dirty="0" err="1">
                <a:solidFill>
                  <a:srgbClr val="FFFFFF"/>
                </a:solidFill>
              </a:rPr>
              <a:t>region</a:t>
            </a:r>
            <a:r>
              <a:rPr lang="fi-FI" dirty="0">
                <a:solidFill>
                  <a:srgbClr val="FFFFFF"/>
                </a:solidFill>
              </a:rPr>
              <a:t>.</a:t>
            </a: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3101751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People in a seminar at the Tampere hall auditorium.">
            <a:extLst>
              <a:ext uri="{FF2B5EF4-FFF2-40B4-BE49-F238E27FC236}">
                <a16:creationId xmlns:a16="http://schemas.microsoft.com/office/drawing/2014/main" id="{8E57FE14-DE56-1028-43AB-A66BAF99B2A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Kuva 4">
            <a:extLst>
              <a:ext uri="{FF2B5EF4-FFF2-40B4-BE49-F238E27FC236}">
                <a16:creationId xmlns:a16="http://schemas.microsoft.com/office/drawing/2014/main" id="{CF23C36B-8ABD-3D71-FBC2-FE7D428BE835}"/>
              </a:ext>
              <a:ext uri="{C183D7F6-B498-43B3-948B-1728B52AA6E4}">
                <adec:decorative xmlns:adec="http://schemas.microsoft.com/office/drawing/2017/decorative" val="1"/>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lumMod val="10000"/>
              <a:alpha val="49000"/>
            </a:schemeClr>
          </a:solidFill>
          <a:ln w="9525" cap="flat">
            <a:noFill/>
            <a:prstDash val="solid"/>
            <a:miter/>
          </a:ln>
        </p:spPr>
        <p:txBody>
          <a:bodyPr rtlCol="0" anchor="ctr"/>
          <a:lstStyle/>
          <a:p>
            <a:endParaRPr lang="fi-FI" dirty="0">
              <a:solidFill>
                <a:schemeClr val="bg1"/>
              </a:solidFill>
            </a:endParaRPr>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547942" y="683743"/>
            <a:ext cx="5067301" cy="2087921"/>
          </a:xfrm>
        </p:spPr>
        <p:txBody>
          <a:bodyPr/>
          <a:lstStyle/>
          <a:p>
            <a:r>
              <a:rPr lang="fi-FI" dirty="0">
                <a:solidFill>
                  <a:srgbClr val="FFFFFF"/>
                </a:solidFill>
              </a:rPr>
              <a:t>B</a:t>
            </a:r>
            <a:r>
              <a:rPr lang="fi-FI" sz="4400" dirty="0">
                <a:solidFill>
                  <a:srgbClr val="FFFFFF"/>
                </a:solidFill>
              </a:rPr>
              <a:t>usiness </a:t>
            </a:r>
            <a:r>
              <a:rPr lang="fi-FI" sz="4400" dirty="0" err="1">
                <a:solidFill>
                  <a:srgbClr val="FFFFFF"/>
                </a:solidFill>
              </a:rPr>
              <a:t>events</a:t>
            </a:r>
            <a:r>
              <a:rPr lang="fi-FI" sz="4400" dirty="0">
                <a:solidFill>
                  <a:srgbClr val="FFFFFF"/>
                </a:solidFill>
              </a:rPr>
              <a:t>, </a:t>
            </a:r>
            <a:br>
              <a:rPr lang="fi-FI" sz="4400" dirty="0">
                <a:solidFill>
                  <a:srgbClr val="FFFFFF"/>
                </a:solidFill>
              </a:rPr>
            </a:br>
            <a:r>
              <a:rPr lang="fi-FI" sz="4400" dirty="0" err="1">
                <a:solidFill>
                  <a:srgbClr val="FFFFFF"/>
                </a:solidFill>
              </a:rPr>
              <a:t>congresses</a:t>
            </a:r>
            <a:r>
              <a:rPr lang="fi-FI" sz="4400" dirty="0">
                <a:solidFill>
                  <a:srgbClr val="FFFFFF"/>
                </a:solidFill>
              </a:rPr>
              <a:t> and </a:t>
            </a:r>
            <a:r>
              <a:rPr lang="fi-FI" sz="4400" dirty="0" err="1">
                <a:solidFill>
                  <a:srgbClr val="FFFFFF"/>
                </a:solidFill>
              </a:rPr>
              <a:t>trade</a:t>
            </a:r>
            <a:r>
              <a:rPr lang="fi-FI" sz="4400" dirty="0">
                <a:solidFill>
                  <a:srgbClr val="FFFFFF"/>
                </a:solidFill>
              </a:rPr>
              <a:t> </a:t>
            </a:r>
            <a:r>
              <a:rPr lang="fi-FI" sz="4400" dirty="0" err="1">
                <a:solidFill>
                  <a:srgbClr val="FFFFFF"/>
                </a:solidFill>
              </a:rPr>
              <a:t>fairs</a:t>
            </a:r>
            <a:r>
              <a:rPr lang="fi-FI" sz="4400" dirty="0">
                <a:solidFill>
                  <a:srgbClr val="FFFFFF"/>
                </a:solidFill>
              </a:rPr>
              <a:t> in</a:t>
            </a:r>
            <a:br>
              <a:rPr lang="fi-FI" sz="4400" dirty="0">
                <a:solidFill>
                  <a:srgbClr val="FFFFFF"/>
                </a:solidFill>
              </a:rPr>
            </a:br>
            <a:r>
              <a:rPr lang="fi-FI" sz="4400" dirty="0">
                <a:solidFill>
                  <a:srgbClr val="FFFFFF"/>
                </a:solidFill>
              </a:rPr>
              <a:t>Tampere Hall &amp;</a:t>
            </a:r>
            <a:br>
              <a:rPr lang="fi-FI" sz="4400" dirty="0">
                <a:solidFill>
                  <a:srgbClr val="FFFFFF"/>
                </a:solidFill>
              </a:rPr>
            </a:br>
            <a:r>
              <a:rPr lang="fi-FI" b="1" dirty="0"/>
              <a:t>Tampere </a:t>
            </a:r>
            <a:r>
              <a:rPr lang="fi-FI" b="1" dirty="0" err="1"/>
              <a:t>Exhibition</a:t>
            </a:r>
            <a:r>
              <a:rPr lang="fi-FI" b="1" dirty="0"/>
              <a:t> and Sports Centre</a:t>
            </a:r>
            <a:br>
              <a:rPr lang="fi-FI" sz="4400" dirty="0">
                <a:solidFill>
                  <a:srgbClr val="FFFFFF"/>
                </a:solidFill>
              </a:rPr>
            </a:br>
            <a:endParaRPr lang="fi-FI" dirty="0"/>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9137323" y="970160"/>
            <a:ext cx="1801505" cy="1801505"/>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73466" y="1304774"/>
            <a:ext cx="2329218" cy="1255728"/>
          </a:xfrm>
          <a:prstGeom prst="rect">
            <a:avLst/>
          </a:prstGeom>
        </p:spPr>
        <p:txBody>
          <a:bodyPr wrap="square" anchor="ctr" anchorCtr="0">
            <a:spAutoFit/>
          </a:bodyPr>
          <a:lstStyle/>
          <a:p>
            <a:pPr lvl="0" algn="ctr">
              <a:lnSpc>
                <a:spcPct val="90000"/>
              </a:lnSpc>
              <a:spcBef>
                <a:spcPct val="0"/>
              </a:spcBef>
              <a:defRPr/>
            </a:pPr>
            <a:r>
              <a:rPr lang="fi-FI" sz="3600" b="1" dirty="0">
                <a:solidFill>
                  <a:srgbClr val="FFFFFF"/>
                </a:solidFill>
              </a:rPr>
              <a:t>454 000</a:t>
            </a:r>
          </a:p>
          <a:p>
            <a:pPr lvl="0" algn="ctr">
              <a:lnSpc>
                <a:spcPct val="90000"/>
              </a:lnSpc>
              <a:spcBef>
                <a:spcPct val="0"/>
              </a:spcBef>
              <a:defRPr/>
            </a:pPr>
            <a:r>
              <a:rPr lang="fi-FI" sz="2400" dirty="0" err="1">
                <a:solidFill>
                  <a:srgbClr val="FFFFFF"/>
                </a:solidFill>
              </a:rPr>
              <a:t>visitors</a:t>
            </a:r>
            <a:r>
              <a:rPr lang="fi-FI" sz="2400" dirty="0">
                <a:solidFill>
                  <a:srgbClr val="FFFFFF"/>
                </a:solidFill>
              </a:rPr>
              <a:t> in </a:t>
            </a:r>
            <a:br>
              <a:rPr lang="fi-FI" sz="2400" dirty="0">
                <a:solidFill>
                  <a:srgbClr val="FFFFFF"/>
                </a:solidFill>
              </a:rPr>
            </a:br>
            <a:r>
              <a:rPr lang="fi-FI" sz="2400" dirty="0" err="1">
                <a:solidFill>
                  <a:srgbClr val="FFFFFF"/>
                </a:solidFill>
              </a:rPr>
              <a:t>events</a:t>
            </a:r>
            <a:endParaRPr lang="fi-FI" dirty="0"/>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4573776" y="3957976"/>
            <a:ext cx="2398374" cy="2398374"/>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3" name="Suorakulmio 12">
            <a:extLst>
              <a:ext uri="{FF2B5EF4-FFF2-40B4-BE49-F238E27FC236}">
                <a16:creationId xmlns:a16="http://schemas.microsoft.com/office/drawing/2014/main" id="{F6068FBC-86F7-3C19-577D-CDC39E36CC5C}"/>
              </a:ext>
            </a:extLst>
          </p:cNvPr>
          <p:cNvSpPr/>
          <p:nvPr/>
        </p:nvSpPr>
        <p:spPr>
          <a:xfrm>
            <a:off x="4573775" y="4325518"/>
            <a:ext cx="2398375" cy="1588127"/>
          </a:xfrm>
          <a:prstGeom prst="rect">
            <a:avLst/>
          </a:prstGeom>
        </p:spPr>
        <p:txBody>
          <a:bodyPr wrap="square" anchor="ctr" anchorCtr="0">
            <a:spAutoFit/>
          </a:bodyPr>
          <a:lstStyle/>
          <a:p>
            <a:pPr lvl="0" algn="ctr">
              <a:lnSpc>
                <a:spcPct val="90000"/>
              </a:lnSpc>
              <a:spcBef>
                <a:spcPct val="0"/>
              </a:spcBef>
              <a:defRPr/>
            </a:pPr>
            <a:r>
              <a:rPr lang="fi-FI" sz="3600" b="1" dirty="0">
                <a:solidFill>
                  <a:srgbClr val="FFFFFF"/>
                </a:solidFill>
              </a:rPr>
              <a:t>911</a:t>
            </a:r>
          </a:p>
          <a:p>
            <a:pPr algn="ctr">
              <a:lnSpc>
                <a:spcPct val="90000"/>
              </a:lnSpc>
              <a:spcBef>
                <a:spcPct val="0"/>
              </a:spcBef>
              <a:defRPr/>
            </a:pPr>
            <a:r>
              <a:rPr lang="fi-FI" sz="2400" dirty="0">
                <a:solidFill>
                  <a:srgbClr val="FFFFFF"/>
                </a:solidFill>
              </a:rPr>
              <a:t>business </a:t>
            </a:r>
            <a:r>
              <a:rPr lang="fi-FI" sz="2400" dirty="0" err="1">
                <a:solidFill>
                  <a:srgbClr val="FFFFFF"/>
                </a:solidFill>
              </a:rPr>
              <a:t>events</a:t>
            </a:r>
            <a:r>
              <a:rPr lang="fi-FI" sz="2400" dirty="0">
                <a:solidFill>
                  <a:srgbClr val="FFFFFF"/>
                </a:solidFill>
              </a:rPr>
              <a:t>, </a:t>
            </a:r>
            <a:br>
              <a:rPr lang="fi-FI" sz="2400" dirty="0">
                <a:solidFill>
                  <a:srgbClr val="FFFFFF"/>
                </a:solidFill>
              </a:rPr>
            </a:br>
            <a:r>
              <a:rPr lang="fi-FI" sz="2400" dirty="0" err="1">
                <a:solidFill>
                  <a:srgbClr val="FFFFFF"/>
                </a:solidFill>
              </a:rPr>
              <a:t>congresses</a:t>
            </a:r>
            <a:r>
              <a:rPr lang="fi-FI" sz="2400" dirty="0">
                <a:solidFill>
                  <a:srgbClr val="FFFFFF"/>
                </a:solidFill>
              </a:rPr>
              <a:t> and </a:t>
            </a:r>
            <a:r>
              <a:rPr lang="fi-FI" sz="2400" dirty="0" err="1">
                <a:solidFill>
                  <a:srgbClr val="FFFFFF"/>
                </a:solidFill>
              </a:rPr>
              <a:t>trade</a:t>
            </a:r>
            <a:r>
              <a:rPr lang="fi-FI" sz="2400" dirty="0">
                <a:solidFill>
                  <a:srgbClr val="FFFFFF"/>
                </a:solidFill>
              </a:rPr>
              <a:t> </a:t>
            </a:r>
            <a:r>
              <a:rPr lang="fi-FI" sz="2400" dirty="0" err="1">
                <a:solidFill>
                  <a:srgbClr val="FFFFFF"/>
                </a:solidFill>
              </a:rPr>
              <a:t>fairs</a:t>
            </a:r>
            <a:endParaRPr lang="fi-FI" sz="2400" dirty="0">
              <a:solidFill>
                <a:srgbClr val="FFFFFF"/>
              </a:solidFill>
            </a:endParaRPr>
          </a:p>
        </p:txBody>
      </p:sp>
      <p:sp>
        <p:nvSpPr>
          <p:cNvPr id="2" name="Päivämäärän paikkamerkki 1">
            <a:extLst>
              <a:ext uri="{FF2B5EF4-FFF2-40B4-BE49-F238E27FC236}">
                <a16:creationId xmlns:a16="http://schemas.microsoft.com/office/drawing/2014/main" id="{DB5C84B0-018F-D4D0-2D16-32E3C96FFBDC}"/>
              </a:ext>
            </a:extLst>
          </p:cNvPr>
          <p:cNvSpPr>
            <a:spLocks noGrp="1"/>
          </p:cNvSpPr>
          <p:nvPr>
            <p:ph type="dt" sz="half" idx="2"/>
          </p:nvPr>
        </p:nvSpPr>
        <p:spPr/>
        <p:txBody>
          <a:bodyPr/>
          <a:lstStyle/>
          <a:p>
            <a:fld id="{AE45D274-7DCA-6542-99CA-62913EF1A4D8}" type="datetime1">
              <a:rPr lang="fi-FI" smtClean="0"/>
              <a:t>10.11.2023</a:t>
            </a:fld>
            <a:endParaRPr lang="fi-FI"/>
          </a:p>
        </p:txBody>
      </p:sp>
      <p:sp>
        <p:nvSpPr>
          <p:cNvPr id="3" name="Dian numeron paikkamerkki 2">
            <a:extLst>
              <a:ext uri="{FF2B5EF4-FFF2-40B4-BE49-F238E27FC236}">
                <a16:creationId xmlns:a16="http://schemas.microsoft.com/office/drawing/2014/main" id="{2714E12F-211B-E6C7-3C7F-DA8E0915E13F}"/>
              </a:ext>
            </a:extLst>
          </p:cNvPr>
          <p:cNvSpPr>
            <a:spLocks noGrp="1"/>
          </p:cNvSpPr>
          <p:nvPr>
            <p:ph type="sldNum" sz="quarter" idx="4"/>
          </p:nvPr>
        </p:nvSpPr>
        <p:spPr/>
        <p:txBody>
          <a:bodyPr/>
          <a:lstStyle/>
          <a:p>
            <a:fld id="{F3EE06F1-2D77-A44E-97FA-F679B9CB76D5}" type="slidenum">
              <a:rPr lang="fi-FI" smtClean="0"/>
              <a:pPr/>
              <a:t>26</a:t>
            </a:fld>
            <a:endParaRPr lang="fi-FI"/>
          </a:p>
        </p:txBody>
      </p:sp>
      <p:sp>
        <p:nvSpPr>
          <p:cNvPr id="14" name="Tekstiruutu 24">
            <a:extLst>
              <a:ext uri="{FF2B5EF4-FFF2-40B4-BE49-F238E27FC236}">
                <a16:creationId xmlns:a16="http://schemas.microsoft.com/office/drawing/2014/main" id="{0689E57A-6495-3EAA-150B-5DC8655EE43B}"/>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64594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View over Tampere city with evening lights.">
            <a:extLst>
              <a:ext uri="{FF2B5EF4-FFF2-40B4-BE49-F238E27FC236}">
                <a16:creationId xmlns:a16="http://schemas.microsoft.com/office/drawing/2014/main" id="{0FC105AB-7C14-5FD2-97FC-3A1A820D82CC}"/>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p:txBody>
          <a:bodyPr/>
          <a:lstStyle/>
          <a:p>
            <a:r>
              <a:rPr lang="fi-FI" dirty="0" err="1"/>
              <a:t>Event</a:t>
            </a:r>
            <a:r>
              <a:rPr lang="fi-FI" dirty="0"/>
              <a:t> </a:t>
            </a:r>
            <a:br>
              <a:rPr lang="fi-FI" dirty="0"/>
            </a:br>
            <a:r>
              <a:rPr lang="fi-FI" dirty="0" err="1"/>
              <a:t>paradise</a:t>
            </a:r>
            <a:endParaRPr lang="fi-FI" dirty="0"/>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900720"/>
            <a:ext cx="5303730" cy="4383464"/>
          </a:xfrm>
        </p:spPr>
        <p:txBody>
          <a:bodyPr vert="horz" lIns="91440" tIns="45720" rIns="91440" bIns="45720" rtlCol="0" anchor="t">
            <a:normAutofit fontScale="92500"/>
          </a:bodyPr>
          <a:lstStyle/>
          <a:p>
            <a:pPr marL="0" indent="0">
              <a:spcBef>
                <a:spcPts val="500"/>
              </a:spcBef>
              <a:buNone/>
              <a:tabLst>
                <a:tab pos="1062038" algn="l"/>
              </a:tabLst>
              <a:defRPr/>
            </a:pPr>
            <a:r>
              <a:rPr lang="fi-FI" dirty="0" err="1"/>
              <a:t>Two</a:t>
            </a:r>
            <a:r>
              <a:rPr lang="fi-FI" dirty="0"/>
              <a:t> </a:t>
            </a:r>
            <a:r>
              <a:rPr lang="fi-FI" dirty="0" err="1"/>
              <a:t>lakes</a:t>
            </a:r>
            <a:r>
              <a:rPr lang="fi-FI" dirty="0"/>
              <a:t> </a:t>
            </a:r>
            <a:r>
              <a:rPr lang="fi-FI" dirty="0" err="1"/>
              <a:t>dividing</a:t>
            </a:r>
            <a:r>
              <a:rPr lang="fi-FI" dirty="0"/>
              <a:t> </a:t>
            </a:r>
            <a:r>
              <a:rPr lang="fi-FI" dirty="0" err="1"/>
              <a:t>the</a:t>
            </a:r>
            <a:r>
              <a:rPr lang="fi-FI" dirty="0"/>
              <a:t> city </a:t>
            </a:r>
            <a:r>
              <a:rPr lang="fi-FI" dirty="0" err="1"/>
              <a:t>create</a:t>
            </a:r>
            <a:r>
              <a:rPr lang="fi-FI" dirty="0"/>
              <a:t> a</a:t>
            </a:r>
            <a:br>
              <a:rPr lang="fi-FI" dirty="0"/>
            </a:br>
            <a:r>
              <a:rPr lang="fi-FI" dirty="0" err="1"/>
              <a:t>unique</a:t>
            </a:r>
            <a:r>
              <a:rPr lang="fi-FI" dirty="0"/>
              <a:t> </a:t>
            </a:r>
            <a:r>
              <a:rPr lang="fi-FI" dirty="0" err="1"/>
              <a:t>surroundings</a:t>
            </a:r>
            <a:r>
              <a:rPr lang="fi-FI" dirty="0"/>
              <a:t> for </a:t>
            </a:r>
            <a:r>
              <a:rPr lang="fi-FI" dirty="0" err="1"/>
              <a:t>events</a:t>
            </a:r>
            <a:r>
              <a:rPr lang="fi-FI" dirty="0"/>
              <a:t>.</a:t>
            </a:r>
          </a:p>
          <a:p>
            <a:pPr marL="0" indent="0">
              <a:spcBef>
                <a:spcPts val="500"/>
              </a:spcBef>
              <a:buNone/>
              <a:tabLst>
                <a:tab pos="1062038" algn="l"/>
              </a:tabLst>
              <a:defRPr/>
            </a:pPr>
            <a:r>
              <a:rPr lang="fi-FI" b="1" dirty="0"/>
              <a:t>A </a:t>
            </a:r>
            <a:r>
              <a:rPr lang="fi-FI" b="1" dirty="0" err="1"/>
              <a:t>bustling</a:t>
            </a:r>
            <a:r>
              <a:rPr lang="fi-FI" b="1" dirty="0"/>
              <a:t> city </a:t>
            </a:r>
            <a:r>
              <a:rPr lang="fi-FI" b="1" dirty="0" err="1"/>
              <a:t>with</a:t>
            </a:r>
            <a:r>
              <a:rPr lang="fi-FI" b="1" dirty="0"/>
              <a:t>: </a:t>
            </a:r>
          </a:p>
          <a:p>
            <a:pPr>
              <a:spcBef>
                <a:spcPts val="500"/>
              </a:spcBef>
              <a:tabLst>
                <a:tab pos="1062038" algn="l"/>
              </a:tabLst>
              <a:defRPr/>
            </a:pPr>
            <a:r>
              <a:rPr lang="fi-FI" dirty="0" err="1"/>
              <a:t>thousands</a:t>
            </a:r>
            <a:r>
              <a:rPr lang="fi-FI" dirty="0"/>
              <a:t> of </a:t>
            </a:r>
            <a:r>
              <a:rPr lang="fi-FI" dirty="0" err="1"/>
              <a:t>events</a:t>
            </a:r>
            <a:r>
              <a:rPr lang="fi-FI" dirty="0"/>
              <a:t> </a:t>
            </a:r>
            <a:r>
              <a:rPr lang="fi-FI" dirty="0" err="1"/>
              <a:t>from</a:t>
            </a:r>
            <a:r>
              <a:rPr lang="fi-FI" dirty="0"/>
              <a:t> </a:t>
            </a:r>
            <a:r>
              <a:rPr lang="fi-FI" dirty="0" err="1"/>
              <a:t>yard</a:t>
            </a:r>
            <a:r>
              <a:rPr lang="fi-FI" dirty="0"/>
              <a:t> </a:t>
            </a:r>
            <a:r>
              <a:rPr lang="fi-FI" dirty="0" err="1"/>
              <a:t>sales</a:t>
            </a:r>
            <a:r>
              <a:rPr lang="fi-FI" dirty="0"/>
              <a:t> to </a:t>
            </a:r>
            <a:r>
              <a:rPr lang="fi-FI" dirty="0" err="1"/>
              <a:t>international</a:t>
            </a:r>
            <a:r>
              <a:rPr lang="fi-FI" dirty="0"/>
              <a:t> </a:t>
            </a:r>
            <a:r>
              <a:rPr lang="fi-FI" dirty="0" err="1"/>
              <a:t>festivals</a:t>
            </a:r>
            <a:endParaRPr lang="fi-FI" dirty="0"/>
          </a:p>
          <a:p>
            <a:pPr>
              <a:spcBef>
                <a:spcPts val="500"/>
              </a:spcBef>
              <a:tabLst>
                <a:tab pos="1062038" algn="l"/>
              </a:tabLst>
              <a:defRPr/>
            </a:pPr>
            <a:r>
              <a:rPr lang="fi-FI" b="1" dirty="0"/>
              <a:t>4.4</a:t>
            </a:r>
            <a:r>
              <a:rPr lang="fi-FI" dirty="0"/>
              <a:t> </a:t>
            </a:r>
            <a:r>
              <a:rPr lang="fi-FI" dirty="0" err="1"/>
              <a:t>million</a:t>
            </a:r>
            <a:r>
              <a:rPr lang="fi-FI" dirty="0"/>
              <a:t> </a:t>
            </a:r>
            <a:r>
              <a:rPr lang="fi-FI" dirty="0" err="1"/>
              <a:t>event</a:t>
            </a:r>
            <a:r>
              <a:rPr lang="fi-FI" dirty="0"/>
              <a:t> </a:t>
            </a:r>
            <a:r>
              <a:rPr lang="fi-FI" dirty="0" err="1"/>
              <a:t>visitors</a:t>
            </a:r>
            <a:r>
              <a:rPr lang="fi-FI" dirty="0"/>
              <a:t> (2022)</a:t>
            </a:r>
            <a:endParaRPr lang="fi-FI" dirty="0">
              <a:cs typeface="Calibri"/>
            </a:endParaRPr>
          </a:p>
          <a:p>
            <a:pPr>
              <a:spcBef>
                <a:spcPts val="500"/>
              </a:spcBef>
              <a:tabLst>
                <a:tab pos="1062038" algn="l"/>
              </a:tabLst>
              <a:defRPr/>
            </a:pPr>
            <a:r>
              <a:rPr lang="fi-FI" b="1" dirty="0"/>
              <a:t>511 </a:t>
            </a:r>
            <a:r>
              <a:rPr lang="fi-FI" dirty="0" err="1"/>
              <a:t>millioneuros</a:t>
            </a:r>
            <a:r>
              <a:rPr lang="fi-FI" dirty="0"/>
              <a:t> </a:t>
            </a:r>
            <a:r>
              <a:rPr lang="fi-FI" dirty="0" err="1"/>
              <a:t>revenue</a:t>
            </a:r>
            <a:r>
              <a:rPr lang="fi-FI" dirty="0"/>
              <a:t> of </a:t>
            </a:r>
            <a:r>
              <a:rPr lang="fi-FI" dirty="0" err="1"/>
              <a:t>events</a:t>
            </a:r>
            <a:r>
              <a:rPr lang="fi-FI" dirty="0"/>
              <a:t> (2021)</a:t>
            </a:r>
            <a:endParaRPr lang="fi-FI" dirty="0">
              <a:cs typeface="Calibri"/>
            </a:endParaRPr>
          </a:p>
          <a:p>
            <a:pPr>
              <a:spcBef>
                <a:spcPts val="500"/>
              </a:spcBef>
              <a:tabLst>
                <a:tab pos="1062038" algn="l"/>
              </a:tabLst>
              <a:defRPr/>
            </a:pPr>
            <a:r>
              <a:rPr lang="fi-FI" dirty="0"/>
              <a:t>Nokia </a:t>
            </a:r>
            <a:r>
              <a:rPr lang="fi-FI" dirty="0" err="1"/>
              <a:t>Arena</a:t>
            </a:r>
            <a:r>
              <a:rPr lang="fi-FI" dirty="0"/>
              <a:t> for </a:t>
            </a:r>
            <a:r>
              <a:rPr lang="fi-FI" b="1" dirty="0"/>
              <a:t>15,000</a:t>
            </a:r>
            <a:r>
              <a:rPr lang="fi-FI" dirty="0"/>
              <a:t> </a:t>
            </a:r>
            <a:r>
              <a:rPr lang="fi-FI" dirty="0" err="1"/>
              <a:t>spectators</a:t>
            </a:r>
            <a:r>
              <a:rPr lang="fi-FI" dirty="0"/>
              <a:t> </a:t>
            </a:r>
            <a:r>
              <a:rPr lang="fi-FI" dirty="0" err="1"/>
              <a:t>opened</a:t>
            </a:r>
            <a:r>
              <a:rPr lang="fi-FI" dirty="0"/>
              <a:t> in 2021 </a:t>
            </a:r>
          </a:p>
          <a:p>
            <a:pPr marL="0" indent="0">
              <a:spcBef>
                <a:spcPts val="500"/>
              </a:spcBef>
              <a:buNone/>
              <a:tabLst>
                <a:tab pos="1062038" algn="l"/>
              </a:tabLst>
              <a:defRPr/>
            </a:pPr>
            <a:r>
              <a:rPr lang="fi-FI" dirty="0" err="1"/>
              <a:t>We</a:t>
            </a:r>
            <a:r>
              <a:rPr lang="fi-FI" dirty="0"/>
              <a:t> </a:t>
            </a:r>
            <a:r>
              <a:rPr lang="fi-FI" dirty="0" err="1"/>
              <a:t>invest</a:t>
            </a:r>
            <a:r>
              <a:rPr lang="fi-FI" dirty="0"/>
              <a:t> in </a:t>
            </a:r>
            <a:r>
              <a:rPr lang="fi-FI" dirty="0" err="1"/>
              <a:t>interesting</a:t>
            </a:r>
            <a:r>
              <a:rPr lang="fi-FI" dirty="0"/>
              <a:t> </a:t>
            </a:r>
            <a:r>
              <a:rPr lang="fi-FI" dirty="0" err="1"/>
              <a:t>events</a:t>
            </a:r>
            <a:r>
              <a:rPr lang="fi-FI" dirty="0"/>
              <a:t> for </a:t>
            </a:r>
            <a:r>
              <a:rPr lang="fi-FI" dirty="0" err="1"/>
              <a:t>large</a:t>
            </a:r>
            <a:r>
              <a:rPr lang="fi-FI" dirty="0"/>
              <a:t> </a:t>
            </a:r>
            <a:r>
              <a:rPr lang="fi-FI" dirty="0" err="1"/>
              <a:t>audiences</a:t>
            </a:r>
            <a:r>
              <a:rPr lang="fi-FI" dirty="0"/>
              <a:t> </a:t>
            </a:r>
          </a:p>
        </p:txBody>
      </p:sp>
      <p:sp>
        <p:nvSpPr>
          <p:cNvPr id="4" name="Päivämäärän paikkamerkki 3">
            <a:extLst>
              <a:ext uri="{FF2B5EF4-FFF2-40B4-BE49-F238E27FC236}">
                <a16:creationId xmlns:a16="http://schemas.microsoft.com/office/drawing/2014/main" id="{BE0CB556-0334-DD0D-D5C4-7E20B1B01588}"/>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Lst>
          </p:cNvPr>
          <p:cNvSpPr>
            <a:spLocks noGrp="1"/>
          </p:cNvSpPr>
          <p:nvPr>
            <p:ph type="sldNum" sz="quarter" idx="4"/>
          </p:nvPr>
        </p:nvSpPr>
        <p:spPr/>
        <p:txBody>
          <a:bodyPr/>
          <a:lstStyle/>
          <a:p>
            <a:fld id="{F3EE06F1-2D77-A44E-97FA-F679B9CB76D5}" type="slidenum">
              <a:rPr lang="fi-FI" smtClean="0">
                <a:solidFill>
                  <a:schemeClr val="bg1"/>
                </a:solidFill>
              </a:rPr>
              <a:t>27</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CHANGE</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894720"/>
            <a:ext cx="7118309" cy="625679"/>
          </a:xfrm>
          <a:prstGeom prst="rect">
            <a:avLst/>
          </a:prstGeom>
          <a:noFill/>
        </p:spPr>
        <p:txBody>
          <a:bodyPr wrap="square">
            <a:noAutofit/>
          </a:bodyPr>
          <a:lstStyle/>
          <a:p>
            <a:pPr lvl="0">
              <a:defRPr/>
            </a:pPr>
            <a:r>
              <a:rPr lang="fi-FI" sz="2000" dirty="0">
                <a:solidFill>
                  <a:schemeClr val="tx2"/>
                </a:solidFill>
              </a:rPr>
              <a:t>In a </a:t>
            </a:r>
            <a:r>
              <a:rPr lang="fi-FI" sz="2000" dirty="0" err="1">
                <a:solidFill>
                  <a:schemeClr val="tx2"/>
                </a:solidFill>
              </a:rPr>
              <a:t>growing</a:t>
            </a:r>
            <a:r>
              <a:rPr lang="fi-FI" sz="2000" dirty="0">
                <a:solidFill>
                  <a:schemeClr val="tx2"/>
                </a:solidFill>
              </a:rPr>
              <a:t> city, </a:t>
            </a:r>
            <a:r>
              <a:rPr lang="fi-FI" sz="2000" dirty="0" err="1">
                <a:solidFill>
                  <a:schemeClr val="tx2"/>
                </a:solidFill>
              </a:rPr>
              <a:t>change</a:t>
            </a:r>
            <a:r>
              <a:rPr lang="fi-FI" sz="2000" dirty="0">
                <a:solidFill>
                  <a:schemeClr val="tx2"/>
                </a:solidFill>
              </a:rPr>
              <a:t> is </a:t>
            </a:r>
            <a:r>
              <a:rPr lang="fi-FI" sz="2000" dirty="0" err="1">
                <a:solidFill>
                  <a:schemeClr val="tx2"/>
                </a:solidFill>
              </a:rPr>
              <a:t>present</a:t>
            </a:r>
            <a:r>
              <a:rPr lang="fi-FI" sz="2000" dirty="0">
                <a:solidFill>
                  <a:schemeClr val="tx2"/>
                </a:solidFill>
              </a:rPr>
              <a:t> </a:t>
            </a:r>
            <a:r>
              <a:rPr lang="fi-FI" sz="2000" dirty="0" err="1">
                <a:solidFill>
                  <a:schemeClr val="tx2"/>
                </a:solidFill>
              </a:rPr>
              <a:t>everywhere</a:t>
            </a:r>
            <a:r>
              <a:rPr lang="fi-FI" sz="2000" dirty="0">
                <a:solidFill>
                  <a:schemeClr val="tx2"/>
                </a:solidFill>
              </a:rPr>
              <a:t> </a:t>
            </a:r>
            <a:r>
              <a:rPr lang="fi-FI" sz="2000" dirty="0" err="1">
                <a:solidFill>
                  <a:schemeClr val="tx2"/>
                </a:solidFill>
              </a:rPr>
              <a:t>you</a:t>
            </a:r>
            <a:r>
              <a:rPr lang="fi-FI" sz="2000" dirty="0">
                <a:solidFill>
                  <a:schemeClr val="tx2"/>
                </a:solidFill>
              </a:rPr>
              <a:t> look – Tampere is </a:t>
            </a:r>
            <a:r>
              <a:rPr lang="fi-FI" sz="2000" dirty="0" err="1">
                <a:solidFill>
                  <a:schemeClr val="tx2"/>
                </a:solidFill>
              </a:rPr>
              <a:t>constantly</a:t>
            </a:r>
            <a:r>
              <a:rPr lang="fi-FI" sz="2000" dirty="0">
                <a:solidFill>
                  <a:schemeClr val="tx2"/>
                </a:solidFill>
              </a:rPr>
              <a:t> </a:t>
            </a:r>
            <a:r>
              <a:rPr lang="fi-FI" sz="2000" dirty="0" err="1">
                <a:solidFill>
                  <a:schemeClr val="tx2"/>
                </a:solidFill>
              </a:rPr>
              <a:t>being</a:t>
            </a:r>
            <a:r>
              <a:rPr lang="fi-FI" sz="2000" dirty="0">
                <a:solidFill>
                  <a:schemeClr val="tx2"/>
                </a:solidFill>
              </a:rPr>
              <a:t> </a:t>
            </a:r>
            <a:r>
              <a:rPr lang="fi-FI" sz="2000" dirty="0" err="1">
                <a:solidFill>
                  <a:schemeClr val="tx2"/>
                </a:solidFill>
              </a:rPr>
              <a:t>built</a:t>
            </a:r>
            <a:r>
              <a:rPr lang="fi-FI" sz="2000" dirty="0">
                <a:solidFill>
                  <a:schemeClr val="tx2"/>
                </a:solidFill>
              </a:rPr>
              <a:t> and </a:t>
            </a:r>
            <a:r>
              <a:rPr lang="fi-FI" sz="2000" dirty="0" err="1">
                <a:solidFill>
                  <a:schemeClr val="tx2"/>
                </a:solidFill>
              </a:rPr>
              <a:t>developed</a:t>
            </a:r>
            <a:r>
              <a:rPr lang="fi-FI" sz="2000" dirty="0">
                <a:solidFill>
                  <a:schemeClr val="tx2"/>
                </a:solidFill>
              </a:rPr>
              <a:t> </a:t>
            </a:r>
            <a:r>
              <a:rPr lang="fi-FI" sz="2000" dirty="0" err="1">
                <a:solidFill>
                  <a:schemeClr val="tx2"/>
                </a:solidFill>
              </a:rPr>
              <a:t>further</a:t>
            </a:r>
            <a:r>
              <a:rPr lang="fi-FI" sz="2000" dirty="0">
                <a:solidFill>
                  <a:schemeClr val="tx2"/>
                </a:solidFill>
              </a:rPr>
              <a:t>.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460" y="167087"/>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28</a:t>
            </a:fld>
            <a:endParaRPr lang="fi-FI">
              <a:solidFill>
                <a:schemeClr val="bg1"/>
              </a:solidFill>
            </a:endParaRPr>
          </a:p>
        </p:txBody>
      </p:sp>
      <p:sp>
        <p:nvSpPr>
          <p:cNvPr id="13" name="Tekstiruutu 24">
            <a:extLst>
              <a:ext uri="{FF2B5EF4-FFF2-40B4-BE49-F238E27FC236}">
                <a16:creationId xmlns:a16="http://schemas.microsoft.com/office/drawing/2014/main" id="{D4640674-13AD-CB63-8C4A-22980250789D}"/>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pic>
        <p:nvPicPr>
          <p:cNvPr id="2" name="Kuva 1" descr="Nokia Arena and the emerging new Tampere in the background">
            <a:extLst>
              <a:ext uri="{FF2B5EF4-FFF2-40B4-BE49-F238E27FC236}">
                <a16:creationId xmlns:a16="http://schemas.microsoft.com/office/drawing/2014/main" id="{FFBA12D0-60CB-A676-B728-BDC1F6CF9DCB}"/>
              </a:ext>
            </a:extLst>
          </p:cNvPr>
          <p:cNvPicPr>
            <a:picLocks noChangeAspect="1"/>
          </p:cNvPicPr>
          <p:nvPr/>
        </p:nvPicPr>
        <p:blipFill>
          <a:blip r:embed="rId6"/>
          <a:stretch>
            <a:fillRect/>
          </a:stretch>
        </p:blipFill>
        <p:spPr>
          <a:xfrm>
            <a:off x="10012735" y="1804043"/>
            <a:ext cx="1615580" cy="536494"/>
          </a:xfrm>
          <a:prstGeom prst="rect">
            <a:avLst/>
          </a:prstGeom>
        </p:spPr>
      </p:pic>
    </p:spTree>
    <p:extLst>
      <p:ext uri="{BB962C8B-B14F-4D97-AF65-F5344CB8AC3E}">
        <p14:creationId xmlns:p14="http://schemas.microsoft.com/office/powerpoint/2010/main" val="502033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Spring view from the city central square park. Flowers blooming in the front.">
            <a:extLst>
              <a:ext uri="{FF2B5EF4-FFF2-40B4-BE49-F238E27FC236}">
                <a16:creationId xmlns:a16="http://schemas.microsoft.com/office/drawing/2014/main" id="{4F43CD30-6543-7D23-D378-2E30C01F3EB6}"/>
              </a:ext>
            </a:extLst>
          </p:cNvPr>
          <p:cNvSpPr>
            <a:spLocks noChangeAspect="1"/>
          </p:cNvSpPr>
          <p:nvPr/>
        </p:nvSpPr>
        <p:spPr>
          <a:xfrm>
            <a:off x="5484750" y="3516"/>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13"/>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p:txBody>
          <a:bodyPr/>
          <a:lstStyle/>
          <a:p>
            <a:r>
              <a:rPr lang="fi-FI" dirty="0"/>
              <a:t>CARBON-NEUTRAL</a:t>
            </a:r>
            <a:br>
              <a:rPr lang="fi-FI" dirty="0"/>
            </a:br>
            <a:r>
              <a:rPr lang="fi-FI" sz="3200" dirty="0" err="1"/>
              <a:t>Sustainable</a:t>
            </a:r>
            <a:r>
              <a:rPr lang="fi-FI" sz="3200" dirty="0"/>
              <a:t> Tampere 2030</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1966992"/>
            <a:ext cx="4728165" cy="4163079"/>
          </a:xfrm>
        </p:spPr>
        <p:txBody>
          <a:bodyPr>
            <a:normAutofit fontScale="92500" lnSpcReduction="10000"/>
          </a:bodyPr>
          <a:lstStyle/>
          <a:p>
            <a:pPr marL="0" indent="0">
              <a:buNone/>
            </a:pPr>
            <a:r>
              <a:rPr lang="fi-FI" dirty="0"/>
              <a:t>Tampere </a:t>
            </a:r>
            <a:r>
              <a:rPr lang="fi-FI" dirty="0" err="1"/>
              <a:t>will</a:t>
            </a:r>
            <a:r>
              <a:rPr lang="fi-FI" dirty="0"/>
              <a:t> </a:t>
            </a:r>
            <a:r>
              <a:rPr lang="fi-FI" dirty="0" err="1"/>
              <a:t>reduce</a:t>
            </a:r>
            <a:r>
              <a:rPr lang="fi-FI" dirty="0"/>
              <a:t> </a:t>
            </a:r>
            <a:r>
              <a:rPr lang="fi-FI" dirty="0" err="1"/>
              <a:t>its</a:t>
            </a:r>
            <a:r>
              <a:rPr lang="fi-FI" dirty="0"/>
              <a:t> </a:t>
            </a:r>
            <a:r>
              <a:rPr lang="fi-FI" dirty="0" err="1"/>
              <a:t>direct</a:t>
            </a:r>
            <a:r>
              <a:rPr lang="fi-FI" dirty="0"/>
              <a:t> </a:t>
            </a:r>
            <a:r>
              <a:rPr lang="fi-FI" dirty="0" err="1"/>
              <a:t>carbon</a:t>
            </a:r>
            <a:r>
              <a:rPr lang="fi-FI" dirty="0"/>
              <a:t> </a:t>
            </a:r>
            <a:r>
              <a:rPr lang="fi-FI" dirty="0" err="1"/>
              <a:t>emissions</a:t>
            </a:r>
            <a:r>
              <a:rPr lang="fi-FI" dirty="0"/>
              <a:t> </a:t>
            </a:r>
            <a:r>
              <a:rPr lang="fi-FI" dirty="0" err="1"/>
              <a:t>by</a:t>
            </a:r>
            <a:r>
              <a:rPr lang="fi-FI" dirty="0"/>
              <a:t> 80 per </a:t>
            </a:r>
            <a:r>
              <a:rPr lang="fi-FI" dirty="0" err="1"/>
              <a:t>cent</a:t>
            </a:r>
            <a:r>
              <a:rPr lang="fi-FI" dirty="0"/>
              <a:t> </a:t>
            </a:r>
            <a:r>
              <a:rPr lang="fi-FI" dirty="0" err="1"/>
              <a:t>compared</a:t>
            </a:r>
            <a:r>
              <a:rPr lang="fi-FI" dirty="0"/>
              <a:t> to </a:t>
            </a:r>
            <a:r>
              <a:rPr lang="fi-FI" dirty="0" err="1"/>
              <a:t>the</a:t>
            </a:r>
            <a:r>
              <a:rPr lang="fi-FI" dirty="0"/>
              <a:t> 1990s </a:t>
            </a:r>
            <a:r>
              <a:rPr lang="fi-FI" dirty="0" err="1"/>
              <a:t>levels</a:t>
            </a:r>
            <a:endParaRPr lang="fi-FI" dirty="0"/>
          </a:p>
          <a:p>
            <a:pPr marL="0" indent="0">
              <a:buNone/>
            </a:pPr>
            <a:r>
              <a:rPr lang="fi-FI" dirty="0" err="1"/>
              <a:t>The</a:t>
            </a:r>
            <a:r>
              <a:rPr lang="fi-FI" dirty="0"/>
              <a:t> </a:t>
            </a:r>
            <a:r>
              <a:rPr lang="fi-FI" dirty="0" err="1"/>
              <a:t>remaining</a:t>
            </a:r>
            <a:r>
              <a:rPr lang="fi-FI" dirty="0"/>
              <a:t> </a:t>
            </a:r>
            <a:r>
              <a:rPr lang="fi-FI" dirty="0" err="1"/>
              <a:t>emissions</a:t>
            </a:r>
            <a:r>
              <a:rPr lang="fi-FI" dirty="0"/>
              <a:t> </a:t>
            </a:r>
            <a:r>
              <a:rPr lang="fi-FI" dirty="0" err="1"/>
              <a:t>will</a:t>
            </a:r>
            <a:r>
              <a:rPr lang="fi-FI" dirty="0"/>
              <a:t> </a:t>
            </a:r>
            <a:r>
              <a:rPr lang="fi-FI" dirty="0" err="1"/>
              <a:t>be</a:t>
            </a:r>
            <a:r>
              <a:rPr lang="fi-FI" dirty="0"/>
              <a:t> </a:t>
            </a:r>
            <a:r>
              <a:rPr lang="fi-FI" dirty="0" err="1"/>
              <a:t>compensated</a:t>
            </a:r>
            <a:endParaRPr lang="fi-FI" dirty="0"/>
          </a:p>
          <a:p>
            <a:pPr marL="0" indent="0">
              <a:buNone/>
            </a:pPr>
            <a:r>
              <a:rPr lang="fi-FI" b="1" dirty="0" err="1"/>
              <a:t>Actions</a:t>
            </a:r>
            <a:r>
              <a:rPr lang="fi-FI" b="1" dirty="0"/>
              <a:t>:</a:t>
            </a:r>
          </a:p>
          <a:p>
            <a:pPr>
              <a:spcBef>
                <a:spcPts val="400"/>
              </a:spcBef>
            </a:pPr>
            <a:r>
              <a:rPr lang="fi-FI" dirty="0" err="1"/>
              <a:t>Biofuel</a:t>
            </a:r>
            <a:r>
              <a:rPr lang="fi-FI" dirty="0"/>
              <a:t> </a:t>
            </a:r>
            <a:r>
              <a:rPr lang="fi-FI" dirty="0" err="1"/>
              <a:t>boiler</a:t>
            </a:r>
            <a:r>
              <a:rPr lang="fi-FI" dirty="0"/>
              <a:t> for </a:t>
            </a:r>
            <a:r>
              <a:rPr lang="fi-FI" dirty="0" err="1"/>
              <a:t>the</a:t>
            </a:r>
            <a:r>
              <a:rPr lang="fi-FI" dirty="0"/>
              <a:t> Naistenlahti </a:t>
            </a:r>
            <a:r>
              <a:rPr lang="fi-FI" dirty="0" err="1"/>
              <a:t>power</a:t>
            </a:r>
            <a:r>
              <a:rPr lang="fi-FI" dirty="0"/>
              <a:t> </a:t>
            </a:r>
            <a:r>
              <a:rPr lang="fi-FI" dirty="0" err="1"/>
              <a:t>plant</a:t>
            </a:r>
            <a:endParaRPr lang="fi-FI" dirty="0"/>
          </a:p>
          <a:p>
            <a:pPr>
              <a:spcBef>
                <a:spcPts val="400"/>
              </a:spcBef>
            </a:pPr>
            <a:r>
              <a:rPr lang="fi-FI" dirty="0"/>
              <a:t>Koukkujärvi </a:t>
            </a:r>
            <a:r>
              <a:rPr lang="fi-FI" dirty="0" err="1"/>
              <a:t>biogas</a:t>
            </a:r>
            <a:r>
              <a:rPr lang="fi-FI" dirty="0"/>
              <a:t> </a:t>
            </a:r>
            <a:r>
              <a:rPr lang="fi-FI" dirty="0" err="1"/>
              <a:t>plant</a:t>
            </a:r>
            <a:endParaRPr lang="fi-FI" dirty="0"/>
          </a:p>
          <a:p>
            <a:pPr>
              <a:spcBef>
                <a:spcPts val="400"/>
              </a:spcBef>
            </a:pPr>
            <a:r>
              <a:rPr lang="fi-FI" dirty="0"/>
              <a:t>Energy </a:t>
            </a:r>
            <a:r>
              <a:rPr lang="fi-FI" dirty="0" err="1"/>
              <a:t>renovations</a:t>
            </a:r>
            <a:r>
              <a:rPr lang="fi-FI" dirty="0"/>
              <a:t> of </a:t>
            </a:r>
            <a:r>
              <a:rPr lang="fi-FI" dirty="0" err="1"/>
              <a:t>properties</a:t>
            </a:r>
            <a:endParaRPr lang="fi-FI" dirty="0"/>
          </a:p>
          <a:p>
            <a:pPr>
              <a:spcBef>
                <a:spcPts val="400"/>
              </a:spcBef>
            </a:pPr>
            <a:r>
              <a:rPr lang="fi-FI" dirty="0" err="1"/>
              <a:t>Developing</a:t>
            </a:r>
            <a:r>
              <a:rPr lang="fi-FI" dirty="0"/>
              <a:t> </a:t>
            </a:r>
            <a:r>
              <a:rPr lang="fi-FI" dirty="0" err="1"/>
              <a:t>public</a:t>
            </a:r>
            <a:r>
              <a:rPr lang="fi-FI" dirty="0"/>
              <a:t> </a:t>
            </a:r>
            <a:r>
              <a:rPr lang="fi-FI" dirty="0" err="1"/>
              <a:t>transportation</a:t>
            </a:r>
            <a:endParaRPr lang="fi-FI" dirty="0"/>
          </a:p>
          <a:p>
            <a:endParaRPr lang="fi-FI" dirty="0"/>
          </a:p>
          <a:p>
            <a:endParaRPr lang="fi-FI" dirty="0"/>
          </a:p>
          <a:p>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2B40B7B8-5FEB-D6FE-2FD8-5586D5DDAA5A}"/>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Lst>
          </p:cNvPr>
          <p:cNvSpPr>
            <a:spLocks noGrp="1"/>
          </p:cNvSpPr>
          <p:nvPr>
            <p:ph type="sldNum" sz="quarter" idx="4"/>
          </p:nvPr>
        </p:nvSpPr>
        <p:spPr/>
        <p:txBody>
          <a:bodyPr/>
          <a:lstStyle/>
          <a:p>
            <a:fld id="{F3EE06F1-2D77-A44E-97FA-F679B9CB76D5}" type="slidenum">
              <a:rPr lang="fi-FI" smtClean="0">
                <a:solidFill>
                  <a:schemeClr val="bg1"/>
                </a:solidFill>
              </a:rPr>
              <a:t>29</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53830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descr="View from Ranta-Tampella area. Näsinneula tower on the background.">
            <a:extLst>
              <a:ext uri="{FF2B5EF4-FFF2-40B4-BE49-F238E27FC236}">
                <a16:creationId xmlns:a16="http://schemas.microsoft.com/office/drawing/2014/main" id="{8CC5AFAC-A2DA-5CF5-7029-F88BC9EF46EB}"/>
              </a:ext>
            </a:extLst>
          </p:cNvPr>
          <p:cNvSpPr/>
          <p:nvPr/>
        </p:nvSpPr>
        <p:spPr>
          <a:xfrm>
            <a:off x="6743700" y="0"/>
            <a:ext cx="5448300" cy="6858000"/>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n paikkamerkki 9" descr="Two university students in their overalls">
            <a:extLst>
              <a:ext uri="{FF2B5EF4-FFF2-40B4-BE49-F238E27FC236}">
                <a16:creationId xmlns:a16="http://schemas.microsoft.com/office/drawing/2014/main" id="{EDB9E15D-AC02-A48B-C842-1157D510FA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43224" y="0"/>
            <a:ext cx="5878170" cy="6858000"/>
          </a:xfrm>
          <a:custGeom>
            <a:avLst/>
            <a:gdLst>
              <a:gd name="connsiteX0" fmla="*/ 0 w 6964020"/>
              <a:gd name="connsiteY0" fmla="*/ 0 h 6858000"/>
              <a:gd name="connsiteX1" fmla="*/ 1016020 w 6964020"/>
              <a:gd name="connsiteY1" fmla="*/ 0 h 6858000"/>
              <a:gd name="connsiteX2" fmla="*/ 2042160 w 6964020"/>
              <a:gd name="connsiteY2" fmla="*/ 0 h 6858000"/>
              <a:gd name="connsiteX3" fmla="*/ 4328160 w 6964020"/>
              <a:gd name="connsiteY3" fmla="*/ 0 h 6858000"/>
              <a:gd name="connsiteX4" fmla="*/ 5079981 w 6964020"/>
              <a:gd name="connsiteY4" fmla="*/ 0 h 6858000"/>
              <a:gd name="connsiteX5" fmla="*/ 6964020 w 6964020"/>
              <a:gd name="connsiteY5" fmla="*/ 0 h 6858000"/>
              <a:gd name="connsiteX6" fmla="*/ 6964020 w 6964020"/>
              <a:gd name="connsiteY6" fmla="*/ 11979 h 6858000"/>
              <a:gd name="connsiteX7" fmla="*/ 6907257 w 6964020"/>
              <a:gd name="connsiteY7" fmla="*/ 20642 h 6858000"/>
              <a:gd name="connsiteX8" fmla="*/ 6096000 w 6964020"/>
              <a:gd name="connsiteY8" fmla="*/ 1016020 h 6858000"/>
              <a:gd name="connsiteX9" fmla="*/ 6096000 w 6964020"/>
              <a:gd name="connsiteY9" fmla="*/ 1158240 h 6858000"/>
              <a:gd name="connsiteX10" fmla="*/ 6096000 w 6964020"/>
              <a:gd name="connsiteY10" fmla="*/ 5841980 h 6858000"/>
              <a:gd name="connsiteX11" fmla="*/ 5079981 w 6964020"/>
              <a:gd name="connsiteY11" fmla="*/ 6858000 h 6858000"/>
              <a:gd name="connsiteX12" fmla="*/ 2042160 w 6964020"/>
              <a:gd name="connsiteY12" fmla="*/ 6858000 h 6858000"/>
              <a:gd name="connsiteX13" fmla="*/ 1016020 w 6964020"/>
              <a:gd name="connsiteY13" fmla="*/ 6858000 h 6858000"/>
              <a:gd name="connsiteX14" fmla="*/ 0 w 6964020"/>
              <a:gd name="connsiteY14" fmla="*/ 6858000 h 6858000"/>
              <a:gd name="connsiteX15" fmla="*/ 0 w 6964020"/>
              <a:gd name="connsiteY15" fmla="*/ 5841980 h 6858000"/>
              <a:gd name="connsiteX16" fmla="*/ 0 w 6964020"/>
              <a:gd name="connsiteY16" fmla="*/ 10160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4020" h="6858000">
                <a:moveTo>
                  <a:pt x="0" y="0"/>
                </a:moveTo>
                <a:lnTo>
                  <a:pt x="1016020" y="0"/>
                </a:lnTo>
                <a:lnTo>
                  <a:pt x="2042160" y="0"/>
                </a:lnTo>
                <a:lnTo>
                  <a:pt x="4328160" y="0"/>
                </a:lnTo>
                <a:lnTo>
                  <a:pt x="5079981" y="0"/>
                </a:lnTo>
                <a:lnTo>
                  <a:pt x="6964020" y="0"/>
                </a:lnTo>
                <a:lnTo>
                  <a:pt x="6964020" y="11979"/>
                </a:lnTo>
                <a:lnTo>
                  <a:pt x="6907257" y="20642"/>
                </a:lnTo>
                <a:cubicBezTo>
                  <a:pt x="6444274" y="115382"/>
                  <a:pt x="6096000" y="525030"/>
                  <a:pt x="6096000" y="1016020"/>
                </a:cubicBezTo>
                <a:lnTo>
                  <a:pt x="6096000" y="1158240"/>
                </a:lnTo>
                <a:lnTo>
                  <a:pt x="6096000" y="5841980"/>
                </a:lnTo>
                <a:cubicBezTo>
                  <a:pt x="6096000" y="6403112"/>
                  <a:pt x="5641112" y="6858000"/>
                  <a:pt x="5079981" y="6858000"/>
                </a:cubicBezTo>
                <a:lnTo>
                  <a:pt x="2042160" y="6858000"/>
                </a:lnTo>
                <a:lnTo>
                  <a:pt x="1016020" y="6858000"/>
                </a:lnTo>
                <a:lnTo>
                  <a:pt x="0" y="6858000"/>
                </a:lnTo>
                <a:lnTo>
                  <a:pt x="0" y="5841980"/>
                </a:lnTo>
                <a:lnTo>
                  <a:pt x="0" y="1016020"/>
                </a:lnTo>
                <a:close/>
              </a:path>
            </a:pathLst>
          </a:custGeom>
          <a:effectLst/>
        </p:spPr>
      </p:pic>
      <p:sp>
        <p:nvSpPr>
          <p:cNvPr id="6" name="Kuva 34" descr="Summer terrace on Tampere city central square">
            <a:extLst>
              <a:ext uri="{FF2B5EF4-FFF2-40B4-BE49-F238E27FC236}">
                <a16:creationId xmlns:a16="http://schemas.microsoft.com/office/drawing/2014/main" id="{7DC56081-64C5-B647-D143-8A237957481E}"/>
              </a:ext>
            </a:extLst>
          </p:cNvPr>
          <p:cNvSpPr/>
          <p:nvPr/>
        </p:nvSpPr>
        <p:spPr>
          <a:xfrm>
            <a:off x="0" y="0"/>
            <a:ext cx="5102942" cy="6872649"/>
          </a:xfrm>
          <a:custGeom>
            <a:avLst/>
            <a:gdLst>
              <a:gd name="connsiteX0" fmla="*/ 0 w 3819048"/>
              <a:gd name="connsiteY0" fmla="*/ 0 h 5143499"/>
              <a:gd name="connsiteX1" fmla="*/ 3819049 w 3819048"/>
              <a:gd name="connsiteY1" fmla="*/ 0 h 5143499"/>
              <a:gd name="connsiteX2" fmla="*/ 3761899 w 3819048"/>
              <a:gd name="connsiteY2" fmla="*/ 2667 h 5143499"/>
              <a:gd name="connsiteX3" fmla="*/ 3258598 w 3819048"/>
              <a:gd name="connsiteY3" fmla="*/ 242126 h 5143499"/>
              <a:gd name="connsiteX4" fmla="*/ 3025902 w 3819048"/>
              <a:gd name="connsiteY4" fmla="*/ 813530 h 5143499"/>
              <a:gd name="connsiteX5" fmla="*/ 3025902 w 3819048"/>
              <a:gd name="connsiteY5" fmla="*/ 4370451 h 5143499"/>
              <a:gd name="connsiteX6" fmla="*/ 2666524 w 3819048"/>
              <a:gd name="connsiteY6" fmla="*/ 5143500 h 5143499"/>
              <a:gd name="connsiteX7" fmla="*/ 0 w 3819048"/>
              <a:gd name="connsiteY7" fmla="*/ 5143500 h 5143499"/>
              <a:gd name="connsiteX8" fmla="*/ 0 w 3819048"/>
              <a:gd name="connsiteY8"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048" h="5143499">
                <a:moveTo>
                  <a:pt x="0" y="0"/>
                </a:moveTo>
                <a:lnTo>
                  <a:pt x="3819049" y="0"/>
                </a:lnTo>
                <a:lnTo>
                  <a:pt x="3761899" y="2667"/>
                </a:lnTo>
                <a:cubicBezTo>
                  <a:pt x="3567970" y="15621"/>
                  <a:pt x="3400806" y="97346"/>
                  <a:pt x="3258598" y="242126"/>
                </a:cubicBezTo>
                <a:cubicBezTo>
                  <a:pt x="3103436" y="400717"/>
                  <a:pt x="3025902" y="591122"/>
                  <a:pt x="3025902" y="813530"/>
                </a:cubicBezTo>
                <a:lnTo>
                  <a:pt x="3025902" y="4370451"/>
                </a:lnTo>
                <a:cubicBezTo>
                  <a:pt x="3025902" y="4816031"/>
                  <a:pt x="2923508" y="4933760"/>
                  <a:pt x="2666524" y="5143500"/>
                </a:cubicBezTo>
                <a:lnTo>
                  <a:pt x="0" y="5143500"/>
                </a:lnTo>
                <a:lnTo>
                  <a:pt x="0" y="0"/>
                </a:lnTo>
                <a:close/>
              </a:path>
            </a:pathLst>
          </a:custGeom>
          <a:blipFill>
            <a:blip r:embed="rId5" cstate="print">
              <a:extLst>
                <a:ext uri="{28A0092B-C50C-407E-A947-70E740481C1C}">
                  <a14:useLocalDpi xmlns:a14="http://schemas.microsoft.com/office/drawing/2010/main"/>
                </a:ext>
              </a:extLst>
            </a:blip>
            <a:stretch>
              <a:fillRect/>
            </a:stretch>
          </a:blipFill>
          <a:ln w="9525" cap="flat">
            <a:noFill/>
            <a:prstDash val="solid"/>
            <a:miter/>
          </a:ln>
        </p:spPr>
        <p:txBody>
          <a:bodyPr rtlCol="0" anchor="ctr"/>
          <a:lstStyle/>
          <a:p>
            <a:endParaRPr lang="fi-FI"/>
          </a:p>
        </p:txBody>
      </p:sp>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6077501"/>
            <a:ext cx="12192000" cy="780499"/>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9" name="Kuva 9">
            <a:extLst>
              <a:ext uri="{FF2B5EF4-FFF2-40B4-BE49-F238E27FC236}">
                <a16:creationId xmlns:a16="http://schemas.microsoft.com/office/drawing/2014/main" id="{F0EA7F74-6E9B-2107-61F5-3D19217D89B6}"/>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20" name="Kuva 9">
            <a:extLst>
              <a:ext uri="{FF2B5EF4-FFF2-40B4-BE49-F238E27FC236}">
                <a16:creationId xmlns:a16="http://schemas.microsoft.com/office/drawing/2014/main" id="{CD44F710-D8CB-DB79-EBF7-ACE52641A346}"/>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tx2">
              <a:alpha val="90000"/>
            </a:schemeClr>
          </a:solidFill>
          <a:ln w="5745" cap="flat">
            <a:noFill/>
            <a:prstDash val="solid"/>
            <a:miter/>
          </a:ln>
        </p:spPr>
        <p:txBody>
          <a:bodyPr rtlCol="0" anchor="ctr"/>
          <a:lstStyle/>
          <a:p>
            <a:endParaRPr lang="fi-FI"/>
          </a:p>
        </p:txBody>
      </p:sp>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664109" y="4476756"/>
            <a:ext cx="4930466" cy="1679692"/>
          </a:xfrm>
        </p:spPr>
        <p:txBody>
          <a:bodyPr/>
          <a:lstStyle/>
          <a:p>
            <a:r>
              <a:rPr lang="fi-FI" sz="4000" dirty="0" err="1">
                <a:solidFill>
                  <a:schemeClr val="bg1"/>
                </a:solidFill>
              </a:rPr>
              <a:t>Finland’s</a:t>
            </a:r>
            <a:r>
              <a:rPr lang="fi-FI" sz="4000" dirty="0">
                <a:solidFill>
                  <a:schemeClr val="bg1"/>
                </a:solidFill>
              </a:rPr>
              <a:t> </a:t>
            </a:r>
            <a:br>
              <a:rPr lang="fi-FI" sz="4000" dirty="0">
                <a:solidFill>
                  <a:schemeClr val="bg1"/>
                </a:solidFill>
              </a:rPr>
            </a:br>
            <a:r>
              <a:rPr lang="fi-FI" sz="4000" dirty="0" err="1">
                <a:solidFill>
                  <a:schemeClr val="bg1"/>
                </a:solidFill>
              </a:rPr>
              <a:t>most</a:t>
            </a:r>
            <a:r>
              <a:rPr lang="fi-FI" sz="4000" dirty="0">
                <a:solidFill>
                  <a:schemeClr val="bg1"/>
                </a:solidFill>
              </a:rPr>
              <a:t> </a:t>
            </a:r>
            <a:r>
              <a:rPr lang="fi-FI" sz="4000" dirty="0" err="1">
                <a:solidFill>
                  <a:schemeClr val="bg1"/>
                </a:solidFill>
              </a:rPr>
              <a:t>attractive</a:t>
            </a:r>
            <a:r>
              <a:rPr lang="fi-FI" sz="4000" dirty="0">
                <a:solidFill>
                  <a:schemeClr val="bg1"/>
                </a:solidFill>
              </a:rPr>
              <a:t> </a:t>
            </a:r>
            <a:br>
              <a:rPr lang="fi-FI" sz="4000" dirty="0">
                <a:solidFill>
                  <a:schemeClr val="bg1"/>
                </a:solidFill>
              </a:rPr>
            </a:br>
            <a:r>
              <a:rPr lang="fi-FI" sz="4000" dirty="0">
                <a:solidFill>
                  <a:schemeClr val="bg1"/>
                </a:solidFill>
              </a:rPr>
              <a:t>city </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875970" y="4558893"/>
            <a:ext cx="6332765" cy="1604880"/>
          </a:xfrm>
        </p:spPr>
        <p:txBody>
          <a:bodyPr>
            <a:noAutofit/>
          </a:bodyPr>
          <a:lstStyle/>
          <a:p>
            <a:pPr>
              <a:spcBef>
                <a:spcPts val="400"/>
              </a:spcBef>
              <a:buClr>
                <a:schemeClr val="bg1"/>
              </a:buClr>
            </a:pPr>
            <a:r>
              <a:rPr lang="fi-FI" dirty="0" err="1">
                <a:solidFill>
                  <a:schemeClr val="bg1"/>
                </a:solidFill>
              </a:rPr>
              <a:t>Most</a:t>
            </a:r>
            <a:r>
              <a:rPr lang="fi-FI" dirty="0">
                <a:solidFill>
                  <a:schemeClr val="bg1"/>
                </a:solidFill>
              </a:rPr>
              <a:t> </a:t>
            </a:r>
            <a:r>
              <a:rPr lang="fi-FI" dirty="0" err="1">
                <a:solidFill>
                  <a:schemeClr val="bg1"/>
                </a:solidFill>
              </a:rPr>
              <a:t>recommended</a:t>
            </a:r>
            <a:r>
              <a:rPr lang="fi-FI" dirty="0">
                <a:solidFill>
                  <a:schemeClr val="bg1"/>
                </a:solidFill>
              </a:rPr>
              <a:t> </a:t>
            </a:r>
            <a:r>
              <a:rPr lang="fi-FI" dirty="0" err="1">
                <a:solidFill>
                  <a:schemeClr val="bg1"/>
                </a:solidFill>
              </a:rPr>
              <a:t>student</a:t>
            </a:r>
            <a:r>
              <a:rPr lang="fi-FI" dirty="0">
                <a:solidFill>
                  <a:schemeClr val="bg1"/>
                </a:solidFill>
              </a:rPr>
              <a:t> city 2022</a:t>
            </a:r>
          </a:p>
          <a:p>
            <a:pPr>
              <a:spcBef>
                <a:spcPts val="400"/>
              </a:spcBef>
              <a:buClr>
                <a:schemeClr val="bg1"/>
              </a:buClr>
            </a:pPr>
            <a:r>
              <a:rPr lang="fi-FI" dirty="0" err="1">
                <a:solidFill>
                  <a:schemeClr val="bg1"/>
                </a:solidFill>
              </a:rPr>
              <a:t>Most</a:t>
            </a:r>
            <a:r>
              <a:rPr lang="fi-FI" dirty="0">
                <a:solidFill>
                  <a:schemeClr val="bg1"/>
                </a:solidFill>
              </a:rPr>
              <a:t> </a:t>
            </a:r>
            <a:r>
              <a:rPr lang="fi-FI" dirty="0" err="1">
                <a:solidFill>
                  <a:schemeClr val="bg1"/>
                </a:solidFill>
              </a:rPr>
              <a:t>attractive</a:t>
            </a:r>
            <a:r>
              <a:rPr lang="fi-FI" dirty="0">
                <a:solidFill>
                  <a:schemeClr val="bg1"/>
                </a:solidFill>
              </a:rPr>
              <a:t> </a:t>
            </a:r>
            <a:r>
              <a:rPr lang="fi-FI" dirty="0" err="1">
                <a:solidFill>
                  <a:schemeClr val="bg1"/>
                </a:solidFill>
              </a:rPr>
              <a:t>residential</a:t>
            </a:r>
            <a:r>
              <a:rPr lang="fi-FI" dirty="0">
                <a:solidFill>
                  <a:schemeClr val="bg1"/>
                </a:solidFill>
              </a:rPr>
              <a:t> </a:t>
            </a:r>
            <a:r>
              <a:rPr lang="fi-FI" dirty="0" err="1">
                <a:solidFill>
                  <a:schemeClr val="bg1"/>
                </a:solidFill>
              </a:rPr>
              <a:t>destination</a:t>
            </a:r>
            <a:r>
              <a:rPr lang="fi-FI" dirty="0">
                <a:solidFill>
                  <a:schemeClr val="bg1"/>
                </a:solidFill>
              </a:rPr>
              <a:t> 2022</a:t>
            </a:r>
          </a:p>
          <a:p>
            <a:pPr>
              <a:spcBef>
                <a:spcPts val="400"/>
              </a:spcBef>
              <a:buClr>
                <a:schemeClr val="bg1"/>
              </a:buClr>
            </a:pPr>
            <a:r>
              <a:rPr lang="fi-FI" dirty="0" err="1">
                <a:solidFill>
                  <a:schemeClr val="bg1"/>
                </a:solidFill>
              </a:rPr>
              <a:t>The</a:t>
            </a:r>
            <a:r>
              <a:rPr lang="fi-FI" dirty="0">
                <a:solidFill>
                  <a:schemeClr val="bg1"/>
                </a:solidFill>
              </a:rPr>
              <a:t> </a:t>
            </a:r>
            <a:r>
              <a:rPr lang="fi-FI" dirty="0" err="1">
                <a:solidFill>
                  <a:schemeClr val="bg1"/>
                </a:solidFill>
              </a:rPr>
              <a:t>second</a:t>
            </a:r>
            <a:r>
              <a:rPr lang="fi-FI" dirty="0">
                <a:solidFill>
                  <a:schemeClr val="bg1"/>
                </a:solidFill>
              </a:rPr>
              <a:t> </a:t>
            </a:r>
            <a:r>
              <a:rPr lang="fi-FI" dirty="0" err="1">
                <a:solidFill>
                  <a:schemeClr val="bg1"/>
                </a:solidFill>
              </a:rPr>
              <a:t>popular</a:t>
            </a:r>
            <a:r>
              <a:rPr lang="fi-FI" dirty="0">
                <a:solidFill>
                  <a:schemeClr val="bg1"/>
                </a:solidFill>
              </a:rPr>
              <a:t> </a:t>
            </a:r>
            <a:r>
              <a:rPr lang="fi-FI" dirty="0" err="1">
                <a:solidFill>
                  <a:schemeClr val="bg1"/>
                </a:solidFill>
              </a:rPr>
              <a:t>travel</a:t>
            </a:r>
            <a:r>
              <a:rPr lang="fi-FI" dirty="0">
                <a:solidFill>
                  <a:schemeClr val="bg1"/>
                </a:solidFill>
              </a:rPr>
              <a:t> </a:t>
            </a:r>
            <a:r>
              <a:rPr lang="fi-FI" dirty="0" err="1">
                <a:solidFill>
                  <a:schemeClr val="bg1"/>
                </a:solidFill>
              </a:rPr>
              <a:t>destination</a:t>
            </a:r>
            <a:r>
              <a:rPr lang="fi-FI" dirty="0">
                <a:solidFill>
                  <a:schemeClr val="bg1"/>
                </a:solidFill>
              </a:rPr>
              <a:t> 2023</a:t>
            </a:r>
          </a:p>
        </p:txBody>
      </p:sp>
      <p:sp>
        <p:nvSpPr>
          <p:cNvPr id="2" name="Päivämäärän paikkamerkki 1">
            <a:extLst>
              <a:ext uri="{FF2B5EF4-FFF2-40B4-BE49-F238E27FC236}">
                <a16:creationId xmlns:a16="http://schemas.microsoft.com/office/drawing/2014/main" id="{090CD63B-B80F-AC66-0DBE-AB2EDDEE606E}"/>
              </a:ext>
            </a:extLst>
          </p:cNvPr>
          <p:cNvSpPr>
            <a:spLocks noGrp="1"/>
          </p:cNvSpPr>
          <p:nvPr>
            <p:ph type="dt" sz="half" idx="2"/>
          </p:nvPr>
        </p:nvSpPr>
        <p:spPr/>
        <p:txBody>
          <a:bodyPr/>
          <a:lstStyle/>
          <a:p>
            <a:fld id="{6C8AD772-89DE-D741-892C-CDD99AB985A1}" type="datetime1">
              <a:rPr lang="fi-FI" smtClean="0">
                <a:solidFill>
                  <a:schemeClr val="bg1"/>
                </a:solidFill>
              </a:rPr>
              <a:t>10.11.2023</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smtClean="0">
                <a:solidFill>
                  <a:schemeClr val="bg1"/>
                </a:solidFill>
              </a:rPr>
              <a:pPr/>
              <a:t>3</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Kuvat</a:t>
            </a: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Tree>
    <p:extLst>
      <p:ext uri="{BB962C8B-B14F-4D97-AF65-F5344CB8AC3E}">
        <p14:creationId xmlns:p14="http://schemas.microsoft.com/office/powerpoint/2010/main" val="252680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Architectural 3D-view over the planned deck area on the railway station.">
            <a:extLst>
              <a:ext uri="{FF2B5EF4-FFF2-40B4-BE49-F238E27FC236}">
                <a16:creationId xmlns:a16="http://schemas.microsoft.com/office/drawing/2014/main" id="{34242601-29D6-6451-5593-3E6F0B9C5656}"/>
              </a:ext>
            </a:extLst>
          </p:cNvPr>
          <p:cNvPicPr>
            <a:picLocks noChangeAspect="1"/>
          </p:cNvPicPr>
          <p:nvPr/>
        </p:nvPicPr>
        <p:blipFill>
          <a:blip r:embed="rId3"/>
          <a:srcRect/>
          <a:stretch/>
        </p:blipFill>
        <p:spPr>
          <a:xfrm>
            <a:off x="0" y="0"/>
            <a:ext cx="12192000" cy="6858000"/>
          </a:xfrm>
          <a:prstGeom prst="rect">
            <a:avLst/>
          </a:prstGeom>
          <a:blipFill>
            <a:blip r:embed="rId4" cstate="print">
              <a:extLst>
                <a:ext uri="{28A0092B-C50C-407E-A947-70E740481C1C}">
                  <a14:useLocalDpi xmlns:a14="http://schemas.microsoft.com/office/drawing/2010/main"/>
                </a:ext>
              </a:extLst>
            </a:blip>
            <a:stretch>
              <a:fillRect/>
            </a:stretch>
          </a:blipFill>
        </p:spPr>
      </p:pic>
      <p:sp>
        <p:nvSpPr>
          <p:cNvPr id="17" name="Kuva 2">
            <a:extLst>
              <a:ext uri="{FF2B5EF4-FFF2-40B4-BE49-F238E27FC236}">
                <a16:creationId xmlns:a16="http://schemas.microsoft.com/office/drawing/2014/main" id="{F82B82D7-5066-84EA-2B3A-48430FF836C5}"/>
              </a:ext>
              <a:ext uri="{C183D7F6-B498-43B3-948B-1728B52AA6E4}">
                <adec:decorative xmlns:adec="http://schemas.microsoft.com/office/drawing/2017/decorative" val="1"/>
              </a:ext>
            </a:extLst>
          </p:cNvPr>
          <p:cNvSpPr>
            <a:spLocks noChangeAspect="1"/>
          </p:cNvSpPr>
          <p:nvPr/>
        </p:nvSpPr>
        <p:spPr>
          <a:xfrm>
            <a:off x="5618315" y="-17032"/>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bg1">
              <a:alpha val="59947"/>
            </a:schemeClr>
          </a:solid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547942" y="812801"/>
            <a:ext cx="5750116" cy="1060926"/>
          </a:xfrm>
        </p:spPr>
        <p:txBody>
          <a:bodyPr/>
          <a:lstStyle/>
          <a:p>
            <a:r>
              <a:rPr lang="fi-FI" dirty="0"/>
              <a:t>A </a:t>
            </a:r>
            <a:r>
              <a:rPr lang="fi-FI" dirty="0" err="1"/>
              <a:t>five-star</a:t>
            </a:r>
            <a:r>
              <a:rPr lang="fi-FI" dirty="0"/>
              <a:t> city </a:t>
            </a:r>
            <a:r>
              <a:rPr lang="fi-FI" dirty="0" err="1"/>
              <a:t>centre</a:t>
            </a:r>
            <a:endParaRPr lang="fi-FI" sz="2400" b="0" dirty="0"/>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986647" y="1535110"/>
            <a:ext cx="5067300" cy="4074508"/>
          </a:xfrm>
        </p:spPr>
        <p:txBody>
          <a:bodyPr>
            <a:normAutofit/>
          </a:bodyPr>
          <a:lstStyle/>
          <a:p>
            <a:pPr marL="0" indent="0">
              <a:spcBef>
                <a:spcPts val="400"/>
              </a:spcBef>
              <a:buNone/>
            </a:pPr>
            <a:r>
              <a:rPr lang="fi-FI" dirty="0" err="1"/>
              <a:t>Renews</a:t>
            </a:r>
            <a:r>
              <a:rPr lang="fi-FI" dirty="0"/>
              <a:t> </a:t>
            </a:r>
            <a:r>
              <a:rPr lang="fi-FI" dirty="0" err="1"/>
              <a:t>the</a:t>
            </a:r>
            <a:r>
              <a:rPr lang="fi-FI" dirty="0"/>
              <a:t> Tampere city center to </a:t>
            </a:r>
            <a:r>
              <a:rPr lang="fi-FI" dirty="0" err="1"/>
              <a:t>serve</a:t>
            </a:r>
            <a:r>
              <a:rPr lang="fi-FI" dirty="0"/>
              <a:t> </a:t>
            </a:r>
            <a:r>
              <a:rPr lang="fi-FI" dirty="0" err="1"/>
              <a:t>even</a:t>
            </a:r>
            <a:r>
              <a:rPr lang="fi-FI" dirty="0"/>
              <a:t> </a:t>
            </a:r>
            <a:r>
              <a:rPr lang="fi-FI" dirty="0" err="1"/>
              <a:t>more</a:t>
            </a:r>
            <a:r>
              <a:rPr lang="fi-FI" dirty="0"/>
              <a:t> </a:t>
            </a:r>
            <a:r>
              <a:rPr lang="fi-FI" dirty="0" err="1"/>
              <a:t>residents</a:t>
            </a:r>
            <a:r>
              <a:rPr lang="fi-FI" dirty="0"/>
              <a:t> and </a:t>
            </a:r>
            <a:r>
              <a:rPr lang="fi-FI" dirty="0" err="1"/>
              <a:t>businesses</a:t>
            </a:r>
            <a:r>
              <a:rPr lang="fi-FI" dirty="0"/>
              <a:t>. </a:t>
            </a:r>
          </a:p>
          <a:p>
            <a:pPr marL="0" indent="0">
              <a:spcBef>
                <a:spcPts val="400"/>
              </a:spcBef>
              <a:buNone/>
            </a:pPr>
            <a:r>
              <a:rPr lang="fi-FI" dirty="0" err="1"/>
              <a:t>Enables</a:t>
            </a:r>
            <a:r>
              <a:rPr lang="fi-FI" dirty="0"/>
              <a:t> </a:t>
            </a:r>
            <a:r>
              <a:rPr lang="fi-FI" dirty="0" err="1"/>
              <a:t>the</a:t>
            </a:r>
            <a:r>
              <a:rPr lang="fi-FI" dirty="0"/>
              <a:t> </a:t>
            </a:r>
            <a:r>
              <a:rPr lang="fi-FI" dirty="0" err="1"/>
              <a:t>development</a:t>
            </a:r>
            <a:r>
              <a:rPr lang="fi-FI" dirty="0"/>
              <a:t> of </a:t>
            </a:r>
            <a:r>
              <a:rPr lang="fi-FI" dirty="0" err="1"/>
              <a:t>new</a:t>
            </a:r>
            <a:r>
              <a:rPr lang="fi-FI" dirty="0"/>
              <a:t> </a:t>
            </a:r>
            <a:r>
              <a:rPr lang="fi-FI" dirty="0" err="1"/>
              <a:t>residential</a:t>
            </a:r>
            <a:r>
              <a:rPr lang="fi-FI" dirty="0"/>
              <a:t> and </a:t>
            </a:r>
            <a:r>
              <a:rPr lang="fi-FI" dirty="0" err="1"/>
              <a:t>recreational</a:t>
            </a:r>
            <a:r>
              <a:rPr lang="fi-FI" dirty="0"/>
              <a:t> </a:t>
            </a:r>
            <a:r>
              <a:rPr lang="fi-FI" dirty="0" err="1"/>
              <a:t>areas</a:t>
            </a:r>
            <a:r>
              <a:rPr lang="fi-FI" dirty="0"/>
              <a:t>, business and </a:t>
            </a:r>
            <a:r>
              <a:rPr lang="fi-FI" dirty="0" err="1"/>
              <a:t>retail</a:t>
            </a:r>
            <a:r>
              <a:rPr lang="fi-FI" dirty="0"/>
              <a:t> </a:t>
            </a:r>
            <a:r>
              <a:rPr lang="fi-FI" dirty="0" err="1"/>
              <a:t>premises</a:t>
            </a:r>
            <a:r>
              <a:rPr lang="fi-FI" dirty="0"/>
              <a:t> and </a:t>
            </a:r>
            <a:r>
              <a:rPr lang="fi-FI" dirty="0" err="1"/>
              <a:t>venues</a:t>
            </a:r>
            <a:r>
              <a:rPr lang="fi-FI" dirty="0"/>
              <a:t> in </a:t>
            </a:r>
            <a:r>
              <a:rPr lang="fi-FI" dirty="0" err="1"/>
              <a:t>the</a:t>
            </a:r>
            <a:r>
              <a:rPr lang="fi-FI" dirty="0"/>
              <a:t> city center.</a:t>
            </a:r>
          </a:p>
          <a:p>
            <a:pPr marL="0" indent="0">
              <a:spcBef>
                <a:spcPts val="400"/>
              </a:spcBef>
              <a:buNone/>
            </a:pPr>
            <a:r>
              <a:rPr lang="fi-FI" b="1" dirty="0"/>
              <a:t>AIM: </a:t>
            </a:r>
            <a:r>
              <a:rPr lang="fi-FI" dirty="0"/>
              <a:t>Tampere city center </a:t>
            </a:r>
            <a:r>
              <a:rPr lang="fi-FI" dirty="0" err="1"/>
              <a:t>provides</a:t>
            </a:r>
            <a:r>
              <a:rPr lang="fi-FI" dirty="0"/>
              <a:t> </a:t>
            </a:r>
            <a:br>
              <a:rPr lang="fi-FI" dirty="0"/>
            </a:br>
            <a:r>
              <a:rPr lang="fi-FI" dirty="0"/>
              <a:t>a </a:t>
            </a:r>
            <a:r>
              <a:rPr lang="fi-FI" dirty="0" err="1"/>
              <a:t>pleasant</a:t>
            </a:r>
            <a:r>
              <a:rPr lang="fi-FI" dirty="0"/>
              <a:t> </a:t>
            </a:r>
            <a:r>
              <a:rPr lang="fi-FI" dirty="0" err="1"/>
              <a:t>experience</a:t>
            </a:r>
            <a:r>
              <a:rPr lang="fi-FI" dirty="0"/>
              <a:t> and a </a:t>
            </a:r>
            <a:r>
              <a:rPr lang="fi-FI" dirty="0" err="1"/>
              <a:t>place</a:t>
            </a:r>
            <a:r>
              <a:rPr lang="fi-FI" dirty="0"/>
              <a:t> to </a:t>
            </a:r>
            <a:r>
              <a:rPr lang="fi-FI" dirty="0" err="1"/>
              <a:t>have</a:t>
            </a:r>
            <a:r>
              <a:rPr lang="fi-FI" dirty="0"/>
              <a:t> </a:t>
            </a:r>
            <a:r>
              <a:rPr lang="fi-FI" dirty="0" err="1"/>
              <a:t>fun</a:t>
            </a:r>
            <a:r>
              <a:rPr lang="fi-FI" dirty="0"/>
              <a:t>!</a:t>
            </a:r>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4816660" y="4119353"/>
            <a:ext cx="2054903" cy="20549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4865145" y="4258601"/>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FFFFFF"/>
                </a:solidFill>
                <a:effectLst/>
                <a:uLnTx/>
                <a:uFillTx/>
                <a:latin typeface="Calibri" panose="020F0502020204030204"/>
                <a:ea typeface="+mj-ea"/>
                <a:cs typeface="+mj-cs"/>
              </a:rPr>
              <a:t>2030 </a:t>
            </a:r>
            <a:r>
              <a:rPr lang="en-GB" sz="1800" b="0" dirty="0">
                <a:solidFill>
                  <a:srgbClr val="FFFFFF"/>
                </a:solidFill>
              </a:rPr>
              <a:t>welcoming and easily accessible city centre</a:t>
            </a:r>
          </a:p>
        </p:txBody>
      </p:sp>
      <p:sp>
        <p:nvSpPr>
          <p:cNvPr id="13" name="Ellipsi 12">
            <a:extLst>
              <a:ext uri="{FF2B5EF4-FFF2-40B4-BE49-F238E27FC236}">
                <a16:creationId xmlns:a16="http://schemas.microsoft.com/office/drawing/2014/main" id="{ACD2FEFF-3F76-50D9-9D8F-5DC2A15C4000}"/>
              </a:ext>
              <a:ext uri="{C183D7F6-B498-43B3-948B-1728B52AA6E4}">
                <adec:decorative xmlns:adec="http://schemas.microsoft.com/office/drawing/2017/decorative" val="1"/>
              </a:ext>
            </a:extLst>
          </p:cNvPr>
          <p:cNvSpPr/>
          <p:nvPr/>
        </p:nvSpPr>
        <p:spPr>
          <a:xfrm>
            <a:off x="1186344" y="1891111"/>
            <a:ext cx="2054903" cy="20549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4" name="Otsikko 7">
            <a:extLst>
              <a:ext uri="{FF2B5EF4-FFF2-40B4-BE49-F238E27FC236}">
                <a16:creationId xmlns:a16="http://schemas.microsoft.com/office/drawing/2014/main" id="{978D8C03-2E22-1BCA-02BF-8534C7228793}"/>
              </a:ext>
            </a:extLst>
          </p:cNvPr>
          <p:cNvSpPr txBox="1">
            <a:spLocks/>
          </p:cNvSpPr>
          <p:nvPr/>
        </p:nvSpPr>
        <p:spPr>
          <a:xfrm>
            <a:off x="1234829" y="2601286"/>
            <a:ext cx="1957932" cy="1045220"/>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FFFFFF"/>
                </a:solidFill>
                <a:effectLst/>
                <a:uLnTx/>
                <a:uFillTx/>
                <a:latin typeface="Calibri" panose="020F0502020204030204"/>
                <a:ea typeface="+mj-ea"/>
                <a:cs typeface="+mj-cs"/>
              </a:rPr>
              <a:t>35-40 % </a:t>
            </a:r>
            <a:r>
              <a:rPr lang="fi-FI" sz="1800" b="0" dirty="0" err="1">
                <a:solidFill>
                  <a:srgbClr val="FFFFFF"/>
                </a:solidFill>
              </a:rPr>
              <a:t>more</a:t>
            </a:r>
            <a:r>
              <a:rPr lang="fi-FI" sz="1800" b="0" dirty="0">
                <a:solidFill>
                  <a:srgbClr val="FFFFFF"/>
                </a:solidFill>
              </a:rPr>
              <a:t> </a:t>
            </a:r>
            <a:r>
              <a:rPr lang="fi-FI" sz="1800" b="0" dirty="0" err="1">
                <a:solidFill>
                  <a:srgbClr val="FFFFFF"/>
                </a:solidFill>
              </a:rPr>
              <a:t>residents</a:t>
            </a:r>
            <a:r>
              <a:rPr lang="fi-FI" sz="1800" b="0" dirty="0">
                <a:solidFill>
                  <a:srgbClr val="FFFFFF"/>
                </a:solidFill>
              </a:rPr>
              <a:t> </a:t>
            </a:r>
            <a:r>
              <a:rPr lang="fi-FI" sz="1800" b="0" dirty="0" err="1">
                <a:solidFill>
                  <a:srgbClr val="FFFFFF"/>
                </a:solidFill>
              </a:rPr>
              <a:t>than</a:t>
            </a:r>
            <a:r>
              <a:rPr lang="fi-FI" sz="1800" b="0" dirty="0">
                <a:solidFill>
                  <a:srgbClr val="FFFFFF"/>
                </a:solidFill>
              </a:rPr>
              <a:t> in 2015</a:t>
            </a:r>
          </a:p>
          <a:p>
            <a:pPr>
              <a:defRPr/>
            </a:pPr>
            <a:endParaRPr lang="fi-FI" sz="1800" b="0" dirty="0">
              <a:solidFill>
                <a:srgbClr val="FFFFFF"/>
              </a:solidFill>
            </a:endParaRP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A00761E2-CC6A-00A7-DCE4-34F5B289400F}"/>
              </a:ext>
            </a:extLst>
          </p:cNvPr>
          <p:cNvSpPr>
            <a:spLocks noGrp="1"/>
          </p:cNvSpPr>
          <p:nvPr>
            <p:ph type="sldNum" sz="quarter" idx="4"/>
          </p:nvPr>
        </p:nvSpPr>
        <p:spPr/>
        <p:txBody>
          <a:bodyPr/>
          <a:lstStyle/>
          <a:p>
            <a:fld id="{F3EE06F1-2D77-A44E-97FA-F679B9CB76D5}" type="slidenum">
              <a:rPr lang="fi-FI" smtClean="0"/>
              <a:t>30</a:t>
            </a:fld>
            <a:endParaRPr lang="fi-FI"/>
          </a:p>
        </p:txBody>
      </p:sp>
      <p:sp>
        <p:nvSpPr>
          <p:cNvPr id="19" name="Tekstiruutu 24">
            <a:extLst>
              <a:ext uri="{FF2B5EF4-FFF2-40B4-BE49-F238E27FC236}">
                <a16:creationId xmlns:a16="http://schemas.microsoft.com/office/drawing/2014/main" id="{6EC516F0-4E14-6A40-CD11-2B29E5F7D1F8}"/>
              </a:ext>
            </a:extLst>
          </p:cNvPr>
          <p:cNvSpPr txBox="1">
            <a:spLocks noChangeArrowheads="1"/>
          </p:cNvSpPr>
          <p:nvPr/>
        </p:nvSpPr>
        <p:spPr bwMode="auto">
          <a:xfrm>
            <a:off x="6630008"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lang="fi-FI" sz="1200" dirty="0">
                <a:solidFill>
                  <a:srgbClr val="FFFFFF"/>
                </a:solidFill>
                <a:latin typeface="Calibri" panose="020F0502020204030204"/>
              </a:rPr>
              <a:t>©SRV/ Credit </a:t>
            </a:r>
            <a:r>
              <a:rPr lang="fi-FI" sz="1200" dirty="0" err="1">
                <a:solidFill>
                  <a:srgbClr val="FFFFFF"/>
                </a:solidFill>
                <a:latin typeface="Calibri" panose="020F0502020204030204"/>
              </a:rPr>
              <a:t>Tomorrow</a:t>
            </a:r>
            <a:r>
              <a:rPr lang="fi-FI" sz="1200" dirty="0">
                <a:solidFill>
                  <a:srgbClr val="FFFFFF"/>
                </a:solidFill>
                <a:latin typeface="Calibri" panose="020F0502020204030204"/>
              </a:rPr>
              <a:t> AB / Studio </a:t>
            </a:r>
            <a:r>
              <a:rPr lang="fi-FI" sz="1200" dirty="0" err="1">
                <a:solidFill>
                  <a:srgbClr val="FFFFFF"/>
                </a:solidFill>
                <a:latin typeface="Calibri" panose="020F0502020204030204"/>
              </a:rPr>
              <a:t>Libeskind</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9753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3D-aerial photo of the Tampere city. New building project areas highlighted.">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2"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3" y="1162949"/>
            <a:ext cx="5636963" cy="1662630"/>
          </a:xfrm>
        </p:spPr>
        <p:txBody>
          <a:bodyPr/>
          <a:lstStyle/>
          <a:p>
            <a:r>
              <a:rPr lang="fi-FI" dirty="0" err="1"/>
              <a:t>Innovative</a:t>
            </a:r>
            <a:r>
              <a:rPr lang="fi-FI" dirty="0"/>
              <a:t> </a:t>
            </a:r>
            <a:r>
              <a:rPr lang="fi-FI" dirty="0" err="1"/>
              <a:t>projects</a:t>
            </a:r>
            <a:r>
              <a:rPr lang="fi-FI" dirty="0"/>
              <a:t> to </a:t>
            </a:r>
            <a:r>
              <a:rPr lang="fi-FI" dirty="0" err="1"/>
              <a:t>create</a:t>
            </a:r>
            <a:r>
              <a:rPr lang="fi-FI" dirty="0"/>
              <a:t> a </a:t>
            </a:r>
            <a:r>
              <a:rPr lang="fi-FI" dirty="0" err="1"/>
              <a:t>bustling</a:t>
            </a:r>
            <a:r>
              <a:rPr lang="fi-FI" dirty="0"/>
              <a:t> and </a:t>
            </a:r>
            <a:r>
              <a:rPr lang="fi-FI" dirty="0" err="1"/>
              <a:t>attractive</a:t>
            </a:r>
            <a:r>
              <a:rPr lang="fi-FI" dirty="0"/>
              <a:t> city </a:t>
            </a:r>
            <a:r>
              <a:rPr lang="fi-FI" dirty="0" err="1"/>
              <a:t>centre</a:t>
            </a:r>
            <a:r>
              <a:rPr lang="fi-FI" dirty="0"/>
              <a:t>:</a:t>
            </a: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2979600"/>
            <a:ext cx="5357200" cy="3212211"/>
          </a:xfrm>
        </p:spPr>
        <p:txBody>
          <a:bodyPr>
            <a:normAutofit fontScale="92500" lnSpcReduction="10000"/>
          </a:bodyPr>
          <a:lstStyle/>
          <a:p>
            <a:pPr>
              <a:spcBef>
                <a:spcPts val="400"/>
              </a:spcBef>
            </a:pPr>
            <a:r>
              <a:rPr lang="fi-FI" dirty="0" err="1"/>
              <a:t>Deck</a:t>
            </a:r>
            <a:r>
              <a:rPr lang="fi-FI" dirty="0"/>
              <a:t> </a:t>
            </a:r>
            <a:r>
              <a:rPr lang="fi-FI" dirty="0" err="1"/>
              <a:t>district</a:t>
            </a:r>
            <a:r>
              <a:rPr lang="fi-FI" dirty="0"/>
              <a:t>: Travel and Service Centre and Nokia </a:t>
            </a:r>
            <a:r>
              <a:rPr lang="fi-FI" dirty="0" err="1"/>
              <a:t>Arena</a:t>
            </a:r>
            <a:endParaRPr lang="fi-FI" dirty="0"/>
          </a:p>
          <a:p>
            <a:pPr>
              <a:spcBef>
                <a:spcPts val="400"/>
              </a:spcBef>
            </a:pPr>
            <a:r>
              <a:rPr lang="fi-FI" dirty="0"/>
              <a:t>Ranta-Tampella </a:t>
            </a:r>
            <a:r>
              <a:rPr lang="fi-FI" dirty="0" err="1"/>
              <a:t>district</a:t>
            </a:r>
            <a:endParaRPr lang="fi-FI" dirty="0"/>
          </a:p>
          <a:p>
            <a:pPr>
              <a:spcBef>
                <a:spcPts val="400"/>
              </a:spcBef>
            </a:pPr>
            <a:r>
              <a:rPr lang="fi-FI" dirty="0"/>
              <a:t>Western city </a:t>
            </a:r>
            <a:r>
              <a:rPr lang="fi-FI" dirty="0" err="1"/>
              <a:t>centre</a:t>
            </a:r>
            <a:endParaRPr lang="fi-FI" dirty="0"/>
          </a:p>
          <a:p>
            <a:pPr>
              <a:spcBef>
                <a:spcPts val="400"/>
              </a:spcBef>
            </a:pPr>
            <a:r>
              <a:rPr lang="fi-FI" dirty="0" err="1"/>
              <a:t>Viinikanlahti</a:t>
            </a:r>
            <a:r>
              <a:rPr lang="fi-FI" dirty="0"/>
              <a:t> </a:t>
            </a:r>
            <a:r>
              <a:rPr lang="fi-FI" dirty="0" err="1"/>
              <a:t>district</a:t>
            </a:r>
            <a:endParaRPr lang="fi-FI" dirty="0"/>
          </a:p>
          <a:p>
            <a:pPr>
              <a:spcBef>
                <a:spcPts val="400"/>
              </a:spcBef>
            </a:pPr>
            <a:r>
              <a:rPr lang="fi-FI" dirty="0"/>
              <a:t>Särkänniemi </a:t>
            </a:r>
            <a:r>
              <a:rPr lang="fi-FI" dirty="0" err="1"/>
              <a:t>district</a:t>
            </a:r>
            <a:endParaRPr lang="fi-FI" dirty="0"/>
          </a:p>
          <a:p>
            <a:pPr>
              <a:spcBef>
                <a:spcPts val="400"/>
              </a:spcBef>
            </a:pPr>
            <a:r>
              <a:rPr lang="fi-FI" dirty="0"/>
              <a:t>Tulli </a:t>
            </a:r>
            <a:r>
              <a:rPr lang="fi-FI" dirty="0" err="1"/>
              <a:t>district</a:t>
            </a:r>
            <a:endParaRPr lang="fi-FI" dirty="0"/>
          </a:p>
          <a:p>
            <a:pPr>
              <a:spcBef>
                <a:spcPts val="400"/>
              </a:spcBef>
            </a:pPr>
            <a:r>
              <a:rPr lang="fi-FI" dirty="0"/>
              <a:t>Tammerkoski </a:t>
            </a:r>
            <a:r>
              <a:rPr lang="fi-FI" dirty="0" err="1"/>
              <a:t>rapids</a:t>
            </a:r>
            <a:r>
              <a:rPr lang="fi-FI" dirty="0"/>
              <a:t> </a:t>
            </a:r>
            <a:r>
              <a:rPr lang="fi-FI" dirty="0" err="1"/>
              <a:t>illuminated</a:t>
            </a:r>
            <a:endParaRPr lang="fi-FI" dirty="0"/>
          </a:p>
          <a:p>
            <a:pPr>
              <a:spcBef>
                <a:spcPts val="400"/>
              </a:spcBef>
            </a:pPr>
            <a:r>
              <a:rPr lang="fi-FI" dirty="0"/>
              <a:t>Culture </a:t>
            </a:r>
            <a:r>
              <a:rPr lang="fi-FI" dirty="0" err="1"/>
              <a:t>circle</a:t>
            </a:r>
            <a:endParaRPr lang="fi-FI" dirty="0"/>
          </a:p>
        </p:txBody>
      </p:sp>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31</a:t>
            </a:fld>
            <a:endParaRPr lang="fi-FI"/>
          </a:p>
        </p:txBody>
      </p:sp>
      <p:pic>
        <p:nvPicPr>
          <p:cNvPr id="9" name="Kuva 8">
            <a:extLst>
              <a:ext uri="{FF2B5EF4-FFF2-40B4-BE49-F238E27FC236}">
                <a16:creationId xmlns:a16="http://schemas.microsoft.com/office/drawing/2014/main" id="{C160724B-AEE1-204D-DD8B-A6D49F87AD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4DB60345-2ED6-06B7-F9E9-C30231C2927A}"/>
              </a:ext>
            </a:extLst>
          </p:cNvPr>
          <p:cNvSpPr txBox="1">
            <a:spLocks noChangeArrowheads="1"/>
          </p:cNvSpPr>
          <p:nvPr/>
        </p:nvSpPr>
        <p:spPr bwMode="auto">
          <a:xfrm>
            <a:off x="3562860" y="6366868"/>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Tampereen kaupunki</a:t>
            </a:r>
          </a:p>
        </p:txBody>
      </p:sp>
    </p:spTree>
    <p:extLst>
      <p:ext uri="{BB962C8B-B14F-4D97-AF65-F5344CB8AC3E}">
        <p14:creationId xmlns:p14="http://schemas.microsoft.com/office/powerpoint/2010/main" val="3503177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3D-model view of the Deck area vision.">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417817" y="825197"/>
            <a:ext cx="5636963" cy="2246775"/>
          </a:xfrm>
        </p:spPr>
        <p:txBody>
          <a:bodyPr/>
          <a:lstStyle/>
          <a:p>
            <a:r>
              <a:rPr lang="fi-FI" sz="2400" b="0" dirty="0">
                <a:solidFill>
                  <a:schemeClr val="bg1"/>
                </a:solidFill>
              </a:rPr>
              <a:t>THE DECK – </a:t>
            </a:r>
            <a:br>
              <a:rPr lang="fi-FI" dirty="0">
                <a:solidFill>
                  <a:schemeClr val="bg1"/>
                </a:solidFill>
              </a:rPr>
            </a:br>
            <a:r>
              <a:rPr lang="fi-FI" dirty="0">
                <a:solidFill>
                  <a:schemeClr val="bg1"/>
                </a:solidFill>
                <a:ea typeface="+mj-lt"/>
                <a:cs typeface="+mj-lt"/>
              </a:rPr>
              <a:t>A </a:t>
            </a:r>
            <a:r>
              <a:rPr lang="fi-FI" dirty="0" err="1">
                <a:solidFill>
                  <a:schemeClr val="bg1"/>
                </a:solidFill>
                <a:ea typeface="+mj-lt"/>
                <a:cs typeface="+mj-lt"/>
              </a:rPr>
              <a:t>new</a:t>
            </a:r>
            <a:r>
              <a:rPr lang="fi-FI" dirty="0">
                <a:solidFill>
                  <a:schemeClr val="bg1"/>
                </a:solidFill>
                <a:ea typeface="+mj-lt"/>
                <a:cs typeface="+mj-lt"/>
              </a:rPr>
              <a:t> </a:t>
            </a:r>
            <a:r>
              <a:rPr lang="fi-FI" dirty="0" err="1">
                <a:solidFill>
                  <a:schemeClr val="bg1"/>
                </a:solidFill>
                <a:ea typeface="+mj-lt"/>
                <a:cs typeface="+mj-lt"/>
              </a:rPr>
              <a:t>district</a:t>
            </a:r>
            <a:r>
              <a:rPr lang="fi-FI" dirty="0">
                <a:solidFill>
                  <a:schemeClr val="bg1"/>
                </a:solidFill>
                <a:ea typeface="+mj-lt"/>
                <a:cs typeface="+mj-lt"/>
              </a:rPr>
              <a:t> for </a:t>
            </a:r>
            <a:r>
              <a:rPr lang="fi-FI" dirty="0" err="1">
                <a:solidFill>
                  <a:schemeClr val="bg1"/>
                </a:solidFill>
                <a:ea typeface="+mj-lt"/>
                <a:cs typeface="+mj-lt"/>
              </a:rPr>
              <a:t>people</a:t>
            </a:r>
            <a:r>
              <a:rPr lang="fi-FI" dirty="0">
                <a:solidFill>
                  <a:schemeClr val="bg1"/>
                </a:solidFill>
                <a:ea typeface="+mj-lt"/>
                <a:cs typeface="+mj-lt"/>
              </a:rPr>
              <a:t> and </a:t>
            </a:r>
            <a:r>
              <a:rPr lang="fi-FI" dirty="0" err="1">
                <a:solidFill>
                  <a:schemeClr val="bg1"/>
                </a:solidFill>
                <a:ea typeface="+mj-lt"/>
                <a:cs typeface="+mj-lt"/>
              </a:rPr>
              <a:t>living</a:t>
            </a:r>
            <a:r>
              <a:rPr lang="fi-FI" dirty="0">
                <a:solidFill>
                  <a:schemeClr val="bg1"/>
                </a:solidFill>
                <a:ea typeface="+mj-lt"/>
                <a:cs typeface="+mj-lt"/>
              </a:rPr>
              <a:t> in</a:t>
            </a:r>
            <a:br>
              <a:rPr lang="fi-FI" dirty="0">
                <a:solidFill>
                  <a:schemeClr val="bg1"/>
                </a:solidFill>
                <a:ea typeface="+mj-lt"/>
                <a:cs typeface="+mj-lt"/>
              </a:rPr>
            </a:br>
            <a:r>
              <a:rPr lang="fi-FI" dirty="0" err="1">
                <a:solidFill>
                  <a:schemeClr val="bg1"/>
                </a:solidFill>
                <a:ea typeface="+mj-lt"/>
                <a:cs typeface="+mj-lt"/>
              </a:rPr>
              <a:t>the</a:t>
            </a:r>
            <a:r>
              <a:rPr lang="fi-FI" dirty="0">
                <a:solidFill>
                  <a:schemeClr val="bg1"/>
                </a:solidFill>
                <a:ea typeface="+mj-lt"/>
                <a:cs typeface="+mj-lt"/>
              </a:rPr>
              <a:t> city </a:t>
            </a:r>
            <a:r>
              <a:rPr lang="fi-FI" dirty="0" err="1">
                <a:solidFill>
                  <a:schemeClr val="bg1"/>
                </a:solidFill>
                <a:ea typeface="+mj-lt"/>
                <a:cs typeface="+mj-lt"/>
              </a:rPr>
              <a:t>centre</a:t>
            </a:r>
            <a:endParaRPr lang="fi-FI" dirty="0">
              <a:solidFill>
                <a:schemeClr val="bg1"/>
              </a:solidFill>
            </a:endParaRP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390525" y="1078787"/>
            <a:ext cx="5237789" cy="5642688"/>
          </a:xfrm>
        </p:spPr>
        <p:txBody>
          <a:bodyPr>
            <a:normAutofit fontScale="92500" lnSpcReduction="20000"/>
          </a:bodyPr>
          <a:lstStyle/>
          <a:p>
            <a:pPr marL="0" indent="0">
              <a:spcBef>
                <a:spcPts val="400"/>
              </a:spcBef>
              <a:buNone/>
            </a:pPr>
            <a:r>
              <a:rPr lang="fi-FI" dirty="0" err="1"/>
              <a:t>The</a:t>
            </a:r>
            <a:r>
              <a:rPr lang="fi-FI" dirty="0"/>
              <a:t> </a:t>
            </a:r>
            <a:r>
              <a:rPr lang="fi-FI" dirty="0" err="1"/>
              <a:t>new</a:t>
            </a:r>
            <a:r>
              <a:rPr lang="fi-FI" dirty="0"/>
              <a:t> and </a:t>
            </a:r>
            <a:r>
              <a:rPr lang="fi-FI" dirty="0" err="1"/>
              <a:t>unique</a:t>
            </a:r>
            <a:r>
              <a:rPr lang="fi-FI" dirty="0"/>
              <a:t> </a:t>
            </a:r>
            <a:r>
              <a:rPr lang="fi-FI" dirty="0" err="1"/>
              <a:t>Deck</a:t>
            </a:r>
            <a:r>
              <a:rPr lang="fi-FI" dirty="0"/>
              <a:t> </a:t>
            </a:r>
            <a:r>
              <a:rPr lang="fi-FI" dirty="0" err="1"/>
              <a:t>district</a:t>
            </a:r>
            <a:r>
              <a:rPr lang="fi-FI" dirty="0"/>
              <a:t> </a:t>
            </a:r>
            <a:r>
              <a:rPr lang="fi-FI" dirty="0" err="1"/>
              <a:t>will</a:t>
            </a:r>
            <a:r>
              <a:rPr lang="fi-FI" dirty="0"/>
              <a:t> </a:t>
            </a:r>
            <a:r>
              <a:rPr lang="fi-FI" dirty="0" err="1"/>
              <a:t>be</a:t>
            </a:r>
            <a:r>
              <a:rPr lang="fi-FI" dirty="0"/>
              <a:t> </a:t>
            </a:r>
            <a:r>
              <a:rPr lang="fi-FI" dirty="0" err="1"/>
              <a:t>built</a:t>
            </a:r>
            <a:r>
              <a:rPr lang="fi-FI" dirty="0"/>
              <a:t> </a:t>
            </a:r>
            <a:r>
              <a:rPr lang="fi-FI" dirty="0" err="1"/>
              <a:t>by</a:t>
            </a:r>
            <a:r>
              <a:rPr lang="fi-FI" dirty="0"/>
              <a:t> and </a:t>
            </a:r>
            <a:r>
              <a:rPr lang="fi-FI" dirty="0" err="1"/>
              <a:t>above</a:t>
            </a:r>
            <a:r>
              <a:rPr lang="fi-FI" dirty="0"/>
              <a:t> </a:t>
            </a:r>
            <a:r>
              <a:rPr lang="fi-FI" dirty="0" err="1"/>
              <a:t>the</a:t>
            </a:r>
            <a:r>
              <a:rPr lang="fi-FI" dirty="0"/>
              <a:t> </a:t>
            </a:r>
            <a:r>
              <a:rPr lang="fi-FI" dirty="0" err="1"/>
              <a:t>railroad</a:t>
            </a:r>
            <a:r>
              <a:rPr lang="fi-FI" dirty="0"/>
              <a:t> </a:t>
            </a:r>
            <a:r>
              <a:rPr lang="fi-FI" dirty="0" err="1"/>
              <a:t>tracks</a:t>
            </a:r>
            <a:r>
              <a:rPr lang="fi-FI" dirty="0"/>
              <a:t>. It  is  </a:t>
            </a:r>
            <a:r>
              <a:rPr lang="fi-FI" dirty="0" err="1"/>
              <a:t>positioned</a:t>
            </a:r>
            <a:r>
              <a:rPr lang="fi-FI" dirty="0"/>
              <a:t> in </a:t>
            </a:r>
            <a:r>
              <a:rPr lang="fi-FI" dirty="0" err="1"/>
              <a:t>the</a:t>
            </a:r>
            <a:r>
              <a:rPr lang="fi-FI" dirty="0"/>
              <a:t>  </a:t>
            </a:r>
            <a:r>
              <a:rPr lang="fi-FI" dirty="0" err="1"/>
              <a:t>new</a:t>
            </a:r>
            <a:r>
              <a:rPr lang="fi-FI" dirty="0"/>
              <a:t> </a:t>
            </a:r>
            <a:r>
              <a:rPr lang="fi-FI" dirty="0" err="1"/>
              <a:t>urban</a:t>
            </a:r>
            <a:r>
              <a:rPr lang="fi-FI" dirty="0"/>
              <a:t> </a:t>
            </a:r>
            <a:r>
              <a:rPr lang="fi-FI" dirty="0" err="1"/>
              <a:t>heart</a:t>
            </a:r>
            <a:r>
              <a:rPr lang="fi-FI" dirty="0"/>
              <a:t> of Tampere, </a:t>
            </a:r>
            <a:r>
              <a:rPr lang="fi-FI" dirty="0" err="1"/>
              <a:t>linking</a:t>
            </a:r>
            <a:r>
              <a:rPr lang="fi-FI" dirty="0"/>
              <a:t> </a:t>
            </a:r>
            <a:r>
              <a:rPr lang="fi-FI" dirty="0" err="1"/>
              <a:t>the</a:t>
            </a:r>
            <a:r>
              <a:rPr lang="fi-FI" dirty="0"/>
              <a:t> east and </a:t>
            </a:r>
            <a:r>
              <a:rPr lang="fi-FI" dirty="0" err="1"/>
              <a:t>the</a:t>
            </a:r>
            <a:r>
              <a:rPr lang="fi-FI" dirty="0"/>
              <a:t> </a:t>
            </a:r>
            <a:r>
              <a:rPr lang="fi-FI" dirty="0" err="1"/>
              <a:t>west</a:t>
            </a:r>
            <a:r>
              <a:rPr lang="fi-FI" dirty="0"/>
              <a:t> </a:t>
            </a:r>
            <a:r>
              <a:rPr lang="fi-FI" dirty="0" err="1"/>
              <a:t>sides</a:t>
            </a:r>
            <a:r>
              <a:rPr lang="fi-FI" dirty="0"/>
              <a:t> of </a:t>
            </a:r>
            <a:r>
              <a:rPr lang="fi-FI" dirty="0" err="1"/>
              <a:t>the</a:t>
            </a:r>
            <a:r>
              <a:rPr lang="fi-FI" dirty="0"/>
              <a:t> </a:t>
            </a:r>
            <a:r>
              <a:rPr lang="fi-FI" dirty="0" err="1"/>
              <a:t>centre</a:t>
            </a:r>
            <a:r>
              <a:rPr lang="fi-FI" dirty="0"/>
              <a:t>. </a:t>
            </a:r>
          </a:p>
          <a:p>
            <a:pPr marL="0" indent="0">
              <a:spcBef>
                <a:spcPts val="400"/>
              </a:spcBef>
              <a:buNone/>
            </a:pPr>
            <a:r>
              <a:rPr lang="fi-FI" dirty="0" err="1"/>
              <a:t>The</a:t>
            </a:r>
            <a:r>
              <a:rPr lang="fi-FI" dirty="0"/>
              <a:t> </a:t>
            </a:r>
            <a:r>
              <a:rPr lang="fi-FI" dirty="0" err="1"/>
              <a:t>Deck</a:t>
            </a:r>
            <a:r>
              <a:rPr lang="fi-FI" dirty="0"/>
              <a:t> </a:t>
            </a:r>
            <a:r>
              <a:rPr lang="fi-FI" dirty="0" err="1"/>
              <a:t>combines</a:t>
            </a:r>
            <a:r>
              <a:rPr lang="fi-FI" dirty="0"/>
              <a:t> </a:t>
            </a:r>
            <a:r>
              <a:rPr lang="fi-FI" dirty="0" err="1"/>
              <a:t>different</a:t>
            </a:r>
            <a:r>
              <a:rPr lang="fi-FI" dirty="0"/>
              <a:t> </a:t>
            </a:r>
            <a:r>
              <a:rPr lang="fi-FI" dirty="0" err="1"/>
              <a:t>modes</a:t>
            </a:r>
            <a:r>
              <a:rPr lang="fi-FI" dirty="0"/>
              <a:t> of </a:t>
            </a:r>
            <a:r>
              <a:rPr lang="fi-FI" dirty="0" err="1"/>
              <a:t>mobility</a:t>
            </a:r>
            <a:r>
              <a:rPr lang="fi-FI" dirty="0"/>
              <a:t>. It is an </a:t>
            </a:r>
            <a:r>
              <a:rPr lang="fi-FI" dirty="0" err="1"/>
              <a:t>attractive</a:t>
            </a:r>
            <a:r>
              <a:rPr lang="fi-FI" dirty="0"/>
              <a:t> </a:t>
            </a:r>
            <a:r>
              <a:rPr lang="fi-FI" dirty="0" err="1"/>
              <a:t>hub</a:t>
            </a:r>
            <a:r>
              <a:rPr lang="fi-FI" dirty="0"/>
              <a:t> for </a:t>
            </a:r>
            <a:r>
              <a:rPr lang="fi-FI" dirty="0" err="1"/>
              <a:t>jobs</a:t>
            </a:r>
            <a:r>
              <a:rPr lang="fi-FI" dirty="0"/>
              <a:t>, </a:t>
            </a:r>
            <a:r>
              <a:rPr lang="fi-FI" dirty="0" err="1"/>
              <a:t>services</a:t>
            </a:r>
            <a:r>
              <a:rPr lang="fi-FI" dirty="0"/>
              <a:t> and </a:t>
            </a:r>
            <a:r>
              <a:rPr lang="fi-FI" dirty="0" err="1"/>
              <a:t>living</a:t>
            </a:r>
            <a:r>
              <a:rPr lang="fi-FI" dirty="0"/>
              <a:t>. For </a:t>
            </a:r>
            <a:r>
              <a:rPr lang="fi-FI" dirty="0" err="1"/>
              <a:t>companies</a:t>
            </a:r>
            <a:r>
              <a:rPr lang="fi-FI" dirty="0"/>
              <a:t> </a:t>
            </a:r>
            <a:r>
              <a:rPr lang="fi-FI" dirty="0" err="1"/>
              <a:t>the</a:t>
            </a:r>
            <a:r>
              <a:rPr lang="fi-FI" dirty="0"/>
              <a:t> </a:t>
            </a:r>
            <a:r>
              <a:rPr lang="fi-FI" dirty="0" err="1"/>
              <a:t>Deck</a:t>
            </a:r>
            <a:r>
              <a:rPr lang="fi-FI" dirty="0"/>
              <a:t> </a:t>
            </a:r>
            <a:r>
              <a:rPr lang="fi-FI" dirty="0" err="1"/>
              <a:t>district</a:t>
            </a:r>
            <a:r>
              <a:rPr lang="fi-FI" dirty="0"/>
              <a:t> </a:t>
            </a:r>
            <a:r>
              <a:rPr lang="fi-FI" dirty="0" err="1"/>
              <a:t>offers</a:t>
            </a:r>
            <a:r>
              <a:rPr lang="fi-FI" dirty="0"/>
              <a:t> </a:t>
            </a:r>
            <a:r>
              <a:rPr lang="fi-FI" dirty="0" err="1"/>
              <a:t>the</a:t>
            </a:r>
            <a:r>
              <a:rPr lang="fi-FI" dirty="0"/>
              <a:t> </a:t>
            </a:r>
            <a:r>
              <a:rPr lang="fi-FI" dirty="0" err="1"/>
              <a:t>best</a:t>
            </a:r>
            <a:r>
              <a:rPr lang="fi-FI" dirty="0"/>
              <a:t> </a:t>
            </a:r>
            <a:r>
              <a:rPr lang="fi-FI" dirty="0" err="1"/>
              <a:t>location</a:t>
            </a:r>
            <a:r>
              <a:rPr lang="fi-FI" dirty="0"/>
              <a:t> in </a:t>
            </a:r>
            <a:r>
              <a:rPr lang="fi-FI" dirty="0" err="1"/>
              <a:t>Finland’s</a:t>
            </a:r>
            <a:r>
              <a:rPr lang="fi-FI" dirty="0"/>
              <a:t> </a:t>
            </a:r>
            <a:r>
              <a:rPr lang="fi-FI" dirty="0" err="1"/>
              <a:t>most</a:t>
            </a:r>
            <a:r>
              <a:rPr lang="fi-FI" dirty="0"/>
              <a:t> </a:t>
            </a:r>
            <a:r>
              <a:rPr lang="fi-FI" dirty="0" err="1"/>
              <a:t>attractive</a:t>
            </a:r>
            <a:r>
              <a:rPr lang="fi-FI" dirty="0"/>
              <a:t> </a:t>
            </a:r>
            <a:r>
              <a:rPr lang="fi-FI" dirty="0" err="1"/>
              <a:t>growth</a:t>
            </a:r>
            <a:r>
              <a:rPr lang="fi-FI" dirty="0"/>
              <a:t> </a:t>
            </a:r>
            <a:r>
              <a:rPr lang="fi-FI" dirty="0" err="1"/>
              <a:t>centre</a:t>
            </a:r>
            <a:r>
              <a:rPr lang="fi-FI" dirty="0"/>
              <a:t>. </a:t>
            </a:r>
          </a:p>
          <a:p>
            <a:pPr marL="0" indent="0">
              <a:spcBef>
                <a:spcPts val="400"/>
              </a:spcBef>
              <a:buNone/>
            </a:pPr>
            <a:endParaRPr lang="fi-FI" dirty="0"/>
          </a:p>
          <a:p>
            <a:pPr marL="449263" indent="0">
              <a:spcBef>
                <a:spcPts val="400"/>
              </a:spcBef>
              <a:buNone/>
            </a:pPr>
            <a:r>
              <a:rPr lang="fi-FI" b="1" dirty="0" err="1"/>
              <a:t>The</a:t>
            </a:r>
            <a:r>
              <a:rPr lang="fi-FI" b="1" dirty="0"/>
              <a:t> </a:t>
            </a:r>
            <a:r>
              <a:rPr lang="fi-FI" b="1" dirty="0" err="1"/>
              <a:t>Deck</a:t>
            </a:r>
            <a:r>
              <a:rPr lang="fi-FI" b="1" dirty="0"/>
              <a:t> </a:t>
            </a:r>
            <a:r>
              <a:rPr lang="fi-FI" b="1" dirty="0" err="1"/>
              <a:t>district</a:t>
            </a:r>
            <a:r>
              <a:rPr lang="fi-FI" b="1" dirty="0"/>
              <a:t> – </a:t>
            </a:r>
            <a:r>
              <a:rPr lang="fi-FI" b="1" dirty="0" err="1"/>
              <a:t>full</a:t>
            </a:r>
            <a:r>
              <a:rPr lang="fi-FI" b="1" dirty="0"/>
              <a:t> of life 24/7</a:t>
            </a:r>
          </a:p>
          <a:p>
            <a:pPr marL="792163" indent="-342900">
              <a:spcBef>
                <a:spcPts val="0"/>
              </a:spcBef>
            </a:pPr>
            <a:r>
              <a:rPr lang="fi-FI" dirty="0"/>
              <a:t>Nokia </a:t>
            </a:r>
            <a:r>
              <a:rPr lang="fi-FI" dirty="0" err="1"/>
              <a:t>Arena</a:t>
            </a:r>
            <a:endParaRPr lang="fi-FI" dirty="0"/>
          </a:p>
          <a:p>
            <a:pPr marL="792163" indent="-342900">
              <a:spcBef>
                <a:spcPts val="0"/>
              </a:spcBef>
            </a:pPr>
            <a:r>
              <a:rPr lang="fi-FI" dirty="0"/>
              <a:t>Services</a:t>
            </a:r>
          </a:p>
          <a:p>
            <a:pPr marL="792163" indent="-342900">
              <a:spcBef>
                <a:spcPts val="0"/>
              </a:spcBef>
            </a:pPr>
            <a:r>
              <a:rPr lang="fi-FI" dirty="0" err="1"/>
              <a:t>Homes</a:t>
            </a:r>
            <a:endParaRPr lang="fi-FI" dirty="0"/>
          </a:p>
          <a:p>
            <a:pPr marL="792163" indent="-342900">
              <a:spcBef>
                <a:spcPts val="0"/>
              </a:spcBef>
            </a:pPr>
            <a:r>
              <a:rPr lang="fi-FI" dirty="0"/>
              <a:t>Park</a:t>
            </a:r>
          </a:p>
          <a:p>
            <a:pPr marL="792163" indent="-342900">
              <a:spcBef>
                <a:spcPts val="0"/>
              </a:spcBef>
            </a:pPr>
            <a:r>
              <a:rPr lang="fi-FI" dirty="0"/>
              <a:t>Business </a:t>
            </a:r>
            <a:r>
              <a:rPr lang="fi-FI" dirty="0" err="1"/>
              <a:t>premises</a:t>
            </a:r>
            <a:endParaRPr lang="fi-FI" dirty="0"/>
          </a:p>
          <a:p>
            <a:pPr marL="792163" indent="-342900">
              <a:spcBef>
                <a:spcPts val="0"/>
              </a:spcBef>
            </a:pPr>
            <a:r>
              <a:rPr lang="fi-FI" dirty="0" err="1"/>
              <a:t>Tram</a:t>
            </a:r>
            <a:r>
              <a:rPr lang="fi-FI" dirty="0"/>
              <a:t> stop and </a:t>
            </a:r>
            <a:r>
              <a:rPr lang="fi-FI" dirty="0" err="1"/>
              <a:t>the</a:t>
            </a:r>
            <a:r>
              <a:rPr lang="fi-FI" dirty="0"/>
              <a:t> Travel and </a:t>
            </a:r>
            <a:br>
              <a:rPr lang="fi-FI" dirty="0"/>
            </a:br>
            <a:r>
              <a:rPr lang="fi-FI" dirty="0"/>
              <a:t>Service Centre</a:t>
            </a:r>
          </a:p>
        </p:txBody>
      </p:sp>
      <p:sp>
        <p:nvSpPr>
          <p:cNvPr id="10" name="Ellipsi 9">
            <a:extLst>
              <a:ext uri="{FF2B5EF4-FFF2-40B4-BE49-F238E27FC236}">
                <a16:creationId xmlns:a16="http://schemas.microsoft.com/office/drawing/2014/main" id="{8BEC2279-2CB3-D855-8B58-C192482A96AC}"/>
              </a:ext>
              <a:ext uri="{C183D7F6-B498-43B3-948B-1728B52AA6E4}">
                <adec:decorative xmlns:adec="http://schemas.microsoft.com/office/drawing/2017/decorative" val="1"/>
              </a:ext>
            </a:extLst>
          </p:cNvPr>
          <p:cNvSpPr/>
          <p:nvPr/>
        </p:nvSpPr>
        <p:spPr>
          <a:xfrm>
            <a:off x="4664602" y="3613099"/>
            <a:ext cx="2054903" cy="20549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Otsikko 7">
            <a:extLst>
              <a:ext uri="{FF2B5EF4-FFF2-40B4-BE49-F238E27FC236}">
                <a16:creationId xmlns:a16="http://schemas.microsoft.com/office/drawing/2014/main" id="{7F1B0718-4AB9-0CCA-FCFE-76386B0FA018}"/>
              </a:ext>
            </a:extLst>
          </p:cNvPr>
          <p:cNvSpPr txBox="1">
            <a:spLocks/>
          </p:cNvSpPr>
          <p:nvPr/>
        </p:nvSpPr>
        <p:spPr>
          <a:xfrm>
            <a:off x="4713087" y="3670765"/>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dirty="0">
                <a:ln>
                  <a:noFill/>
                </a:ln>
                <a:solidFill>
                  <a:schemeClr val="bg1"/>
                </a:solidFill>
                <a:effectLst/>
                <a:uLnTx/>
                <a:uFillTx/>
                <a:latin typeface="Calibri" panose="020F0502020204030204"/>
                <a:ea typeface="+mj-ea"/>
                <a:cs typeface="+mj-cs"/>
              </a:rPr>
              <a:t>20 </a:t>
            </a:r>
            <a:r>
              <a:rPr kumimoji="0" lang="fi-FI" sz="4200" b="1" i="0" u="none" strike="noStrike" kern="1200" cap="none" spc="0" normalizeH="0" baseline="0" noProof="0" dirty="0" err="1">
                <a:ln>
                  <a:noFill/>
                </a:ln>
                <a:solidFill>
                  <a:schemeClr val="bg1"/>
                </a:solidFill>
                <a:effectLst/>
                <a:uLnTx/>
                <a:uFillTx/>
                <a:latin typeface="Calibri" panose="020F0502020204030204"/>
                <a:ea typeface="+mj-ea"/>
                <a:cs typeface="+mj-cs"/>
              </a:rPr>
              <a:t>million</a:t>
            </a:r>
            <a:endParaRPr kumimoji="0" lang="fi-FI" sz="4200" b="1" i="0" u="none" strike="noStrike" kern="1200" cap="none" spc="0" normalizeH="0" baseline="0" noProof="0" dirty="0">
              <a:ln>
                <a:noFill/>
              </a:ln>
              <a:solidFill>
                <a:schemeClr val="bg1"/>
              </a:solidFill>
              <a:effectLst/>
              <a:uLnTx/>
              <a:uFillTx/>
              <a:latin typeface="Calibri" panose="020F0502020204030204"/>
              <a:ea typeface="+mj-ea"/>
              <a:cs typeface="+mj-cs"/>
            </a:endParaRPr>
          </a:p>
          <a:p>
            <a:pPr>
              <a:defRPr/>
            </a:pPr>
            <a:r>
              <a:rPr lang="fi-FI" sz="1800" b="0" dirty="0" err="1">
                <a:solidFill>
                  <a:schemeClr val="bg1"/>
                </a:solidFill>
              </a:rPr>
              <a:t>potential</a:t>
            </a:r>
            <a:r>
              <a:rPr lang="fi-FI" sz="1800" b="0" dirty="0">
                <a:solidFill>
                  <a:schemeClr val="bg1"/>
                </a:solidFill>
              </a:rPr>
              <a:t> </a:t>
            </a:r>
            <a:r>
              <a:rPr lang="fi-FI" sz="1800" b="0" dirty="0" err="1">
                <a:solidFill>
                  <a:schemeClr val="bg1"/>
                </a:solidFill>
              </a:rPr>
              <a:t>visits</a:t>
            </a:r>
            <a:r>
              <a:rPr lang="fi-FI" sz="1800" b="0" dirty="0">
                <a:solidFill>
                  <a:schemeClr val="bg1"/>
                </a:solidFill>
              </a:rPr>
              <a:t> </a:t>
            </a:r>
            <a:r>
              <a:rPr lang="fi-FI" sz="1800" b="0" dirty="0" err="1">
                <a:solidFill>
                  <a:schemeClr val="bg1"/>
                </a:solidFill>
              </a:rPr>
              <a:t>annually</a:t>
            </a:r>
            <a:endParaRPr lang="fi-FI" sz="1800" b="0" dirty="0">
              <a:solidFill>
                <a:schemeClr val="bg1"/>
              </a:solidFill>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32</a:t>
            </a:fld>
            <a:endParaRPr lang="fi-FI"/>
          </a:p>
        </p:txBody>
      </p:sp>
      <p:sp>
        <p:nvSpPr>
          <p:cNvPr id="13" name="Tekstiruutu 24">
            <a:extLst>
              <a:ext uri="{FF2B5EF4-FFF2-40B4-BE49-F238E27FC236}">
                <a16:creationId xmlns:a16="http://schemas.microsoft.com/office/drawing/2014/main" id="{2F476951-9F36-749A-FAD2-F8977FC3F3C1}"/>
              </a:ext>
            </a:extLst>
          </p:cNvPr>
          <p:cNvSpPr txBox="1">
            <a:spLocks noChangeArrowheads="1"/>
          </p:cNvSpPr>
          <p:nvPr/>
        </p:nvSpPr>
        <p:spPr bwMode="auto">
          <a:xfrm>
            <a:off x="2011709"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a:t>
            </a:r>
            <a:r>
              <a:rPr lang="fi-FI" sz="1200" dirty="0">
                <a:solidFill>
                  <a:srgbClr val="FFFFFF"/>
                </a:solidFill>
                <a:latin typeface="Calibri" panose="020F0502020204030204"/>
              </a:rPr>
              <a:t> ©SRV/ Credit </a:t>
            </a:r>
            <a:r>
              <a:rPr lang="fi-FI" sz="1200" dirty="0" err="1">
                <a:solidFill>
                  <a:srgbClr val="FFFFFF"/>
                </a:solidFill>
                <a:latin typeface="Calibri" panose="020F0502020204030204"/>
              </a:rPr>
              <a:t>Tomorrow</a:t>
            </a:r>
            <a:r>
              <a:rPr lang="fi-FI" sz="1200" dirty="0">
                <a:solidFill>
                  <a:srgbClr val="FFFFFF"/>
                </a:solidFill>
                <a:latin typeface="Calibri" panose="020F0502020204030204"/>
              </a:rPr>
              <a:t> AB / Studio </a:t>
            </a:r>
            <a:r>
              <a:rPr lang="fi-FI" sz="1200" dirty="0" err="1">
                <a:solidFill>
                  <a:srgbClr val="FFFFFF"/>
                </a:solidFill>
                <a:latin typeface="Calibri" panose="020F0502020204030204"/>
              </a:rPr>
              <a:t>Libeskind</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7000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Nokia Arena facade.">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a:srcRect/>
            <a:stretch>
              <a:fillRect/>
            </a:stretch>
          </a:blipFill>
          <a:ln w="9525" cap="flat">
            <a:noFill/>
            <a:prstDash val="solid"/>
            <a:miter/>
          </a:ln>
        </p:spPr>
        <p:txBody>
          <a:bodyPr rtlCol="0" anchor="ctr"/>
          <a:lstStyle/>
          <a:p>
            <a:endParaRPr lang="fi-FI" dirty="0"/>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417817" y="825197"/>
            <a:ext cx="5636963" cy="2246775"/>
          </a:xfrm>
        </p:spPr>
        <p:txBody>
          <a:bodyPr/>
          <a:lstStyle/>
          <a:p>
            <a:r>
              <a:rPr lang="fi-FI" dirty="0">
                <a:solidFill>
                  <a:schemeClr val="bg1"/>
                </a:solidFill>
                <a:ea typeface="+mj-lt"/>
                <a:cs typeface="+mj-lt"/>
              </a:rPr>
              <a:t>Nokia </a:t>
            </a:r>
            <a:r>
              <a:rPr lang="fi-FI" dirty="0" err="1">
                <a:solidFill>
                  <a:schemeClr val="bg1"/>
                </a:solidFill>
                <a:ea typeface="+mj-lt"/>
                <a:cs typeface="+mj-lt"/>
              </a:rPr>
              <a:t>Arena</a:t>
            </a:r>
            <a:endParaRPr lang="fi-FI" dirty="0">
              <a:solidFill>
                <a:schemeClr val="bg1"/>
              </a:solidFill>
            </a:endParaRP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390525" y="1078787"/>
            <a:ext cx="5237789" cy="5642688"/>
          </a:xfrm>
        </p:spPr>
        <p:txBody>
          <a:bodyPr>
            <a:normAutofit fontScale="92500" lnSpcReduction="10000"/>
          </a:bodyPr>
          <a:lstStyle/>
          <a:p>
            <a:pPr marL="0" indent="0">
              <a:spcBef>
                <a:spcPts val="400"/>
              </a:spcBef>
              <a:spcAft>
                <a:spcPts val="1000"/>
              </a:spcAft>
              <a:buNone/>
            </a:pPr>
            <a:r>
              <a:rPr lang="fi-FI" dirty="0" err="1"/>
              <a:t>The</a:t>
            </a:r>
            <a:r>
              <a:rPr lang="fi-FI" dirty="0"/>
              <a:t> </a:t>
            </a:r>
            <a:r>
              <a:rPr lang="fi-FI" dirty="0" err="1"/>
              <a:t>first</a:t>
            </a:r>
            <a:r>
              <a:rPr lang="fi-FI" dirty="0"/>
              <a:t> </a:t>
            </a:r>
            <a:r>
              <a:rPr lang="fi-FI" dirty="0" err="1"/>
              <a:t>arena</a:t>
            </a:r>
            <a:r>
              <a:rPr lang="fi-FI" dirty="0"/>
              <a:t> </a:t>
            </a:r>
            <a:r>
              <a:rPr lang="fi-FI" dirty="0" err="1"/>
              <a:t>located</a:t>
            </a:r>
            <a:r>
              <a:rPr lang="fi-FI" dirty="0"/>
              <a:t> in a city </a:t>
            </a:r>
            <a:r>
              <a:rPr lang="fi-FI" dirty="0" err="1"/>
              <a:t>centre</a:t>
            </a:r>
            <a:r>
              <a:rPr lang="fi-FI" dirty="0"/>
              <a:t> in </a:t>
            </a:r>
            <a:br>
              <a:rPr lang="fi-FI" dirty="0"/>
            </a:br>
            <a:r>
              <a:rPr lang="fi-FI" dirty="0"/>
              <a:t>Europe, Nokia </a:t>
            </a:r>
            <a:r>
              <a:rPr lang="fi-FI" dirty="0" err="1"/>
              <a:t>Arena</a:t>
            </a:r>
            <a:r>
              <a:rPr lang="fi-FI" dirty="0"/>
              <a:t>, </a:t>
            </a:r>
            <a:r>
              <a:rPr lang="fi-FI" dirty="0" err="1"/>
              <a:t>serves</a:t>
            </a:r>
            <a:r>
              <a:rPr lang="fi-FI" dirty="0"/>
              <a:t> as a </a:t>
            </a:r>
            <a:r>
              <a:rPr lang="fi-FI" dirty="0" err="1"/>
              <a:t>venue</a:t>
            </a:r>
            <a:r>
              <a:rPr lang="fi-FI" dirty="0"/>
              <a:t> </a:t>
            </a:r>
            <a:br>
              <a:rPr lang="fi-FI" dirty="0"/>
            </a:br>
            <a:r>
              <a:rPr lang="fi-FI" dirty="0"/>
              <a:t>for </a:t>
            </a:r>
            <a:r>
              <a:rPr lang="fi-FI" dirty="0" err="1"/>
              <a:t>large</a:t>
            </a:r>
            <a:r>
              <a:rPr lang="fi-FI" dirty="0"/>
              <a:t> </a:t>
            </a:r>
            <a:r>
              <a:rPr lang="fi-FI" dirty="0" err="1"/>
              <a:t>entertainment</a:t>
            </a:r>
            <a:r>
              <a:rPr lang="fi-FI" dirty="0"/>
              <a:t> and </a:t>
            </a:r>
            <a:r>
              <a:rPr lang="fi-FI" dirty="0" err="1"/>
              <a:t>sports</a:t>
            </a:r>
            <a:r>
              <a:rPr lang="fi-FI" dirty="0"/>
              <a:t> </a:t>
            </a:r>
            <a:r>
              <a:rPr lang="fi-FI" dirty="0" err="1"/>
              <a:t>events</a:t>
            </a:r>
            <a:r>
              <a:rPr lang="fi-FI" dirty="0"/>
              <a:t>. </a:t>
            </a:r>
            <a:br>
              <a:rPr lang="fi-FI" dirty="0"/>
            </a:br>
            <a:r>
              <a:rPr lang="fi-FI" dirty="0" err="1"/>
              <a:t>The</a:t>
            </a:r>
            <a:r>
              <a:rPr lang="fi-FI" dirty="0"/>
              <a:t> </a:t>
            </a:r>
            <a:r>
              <a:rPr lang="fi-FI" dirty="0" err="1"/>
              <a:t>arena</a:t>
            </a:r>
            <a:r>
              <a:rPr lang="fi-FI" dirty="0"/>
              <a:t> </a:t>
            </a:r>
            <a:r>
              <a:rPr lang="fi-FI" dirty="0" err="1"/>
              <a:t>provides</a:t>
            </a:r>
            <a:r>
              <a:rPr lang="fi-FI" dirty="0"/>
              <a:t> </a:t>
            </a:r>
            <a:r>
              <a:rPr lang="fi-FI" dirty="0" err="1"/>
              <a:t>exciting</a:t>
            </a:r>
            <a:r>
              <a:rPr lang="fi-FI" dirty="0"/>
              <a:t> </a:t>
            </a:r>
            <a:r>
              <a:rPr lang="fi-FI" dirty="0" err="1"/>
              <a:t>experiences</a:t>
            </a:r>
            <a:r>
              <a:rPr lang="fi-FI" dirty="0"/>
              <a:t>, </a:t>
            </a:r>
            <a:r>
              <a:rPr lang="fi-FI" dirty="0" err="1"/>
              <a:t>restaurants</a:t>
            </a:r>
            <a:r>
              <a:rPr lang="fi-FI" dirty="0"/>
              <a:t> and a </a:t>
            </a:r>
            <a:r>
              <a:rPr lang="fi-FI" dirty="0" err="1"/>
              <a:t>casino</a:t>
            </a:r>
            <a:r>
              <a:rPr lang="fi-FI" dirty="0"/>
              <a:t>. Some hotel </a:t>
            </a:r>
            <a:r>
              <a:rPr lang="fi-FI" dirty="0" err="1"/>
              <a:t>rooms</a:t>
            </a:r>
            <a:r>
              <a:rPr lang="fi-FI" dirty="0"/>
              <a:t> </a:t>
            </a:r>
            <a:r>
              <a:rPr lang="fi-FI" dirty="0" err="1"/>
              <a:t>offer</a:t>
            </a:r>
            <a:r>
              <a:rPr lang="fi-FI" dirty="0"/>
              <a:t> a </a:t>
            </a:r>
            <a:r>
              <a:rPr lang="fi-FI" dirty="0" err="1"/>
              <a:t>view</a:t>
            </a:r>
            <a:r>
              <a:rPr lang="fi-FI" dirty="0"/>
              <a:t> of </a:t>
            </a:r>
            <a:r>
              <a:rPr lang="fi-FI" dirty="0" err="1"/>
              <a:t>the</a:t>
            </a:r>
            <a:r>
              <a:rPr lang="fi-FI" dirty="0"/>
              <a:t> </a:t>
            </a:r>
            <a:r>
              <a:rPr lang="fi-FI" dirty="0" err="1"/>
              <a:t>events</a:t>
            </a:r>
            <a:r>
              <a:rPr lang="fi-FI" dirty="0"/>
              <a:t> in </a:t>
            </a:r>
            <a:r>
              <a:rPr lang="fi-FI" dirty="0" err="1"/>
              <a:t>the</a:t>
            </a:r>
            <a:r>
              <a:rPr lang="fi-FI" dirty="0"/>
              <a:t> </a:t>
            </a:r>
            <a:r>
              <a:rPr lang="fi-FI" dirty="0" err="1"/>
              <a:t>arena</a:t>
            </a:r>
            <a:r>
              <a:rPr lang="fi-FI" dirty="0"/>
              <a:t>.</a:t>
            </a:r>
          </a:p>
          <a:p>
            <a:pPr marL="0" indent="0">
              <a:spcBef>
                <a:spcPts val="400"/>
              </a:spcBef>
              <a:buNone/>
            </a:pPr>
            <a:r>
              <a:rPr lang="fi-FI" b="1" dirty="0"/>
              <a:t>Nokia </a:t>
            </a:r>
            <a:r>
              <a:rPr lang="fi-FI" b="1" dirty="0" err="1"/>
              <a:t>Arena</a:t>
            </a:r>
            <a:r>
              <a:rPr lang="fi-FI" b="1" dirty="0"/>
              <a:t>:</a:t>
            </a:r>
          </a:p>
          <a:p>
            <a:pPr>
              <a:spcBef>
                <a:spcPts val="400"/>
              </a:spcBef>
            </a:pPr>
            <a:r>
              <a:rPr lang="fi-FI" dirty="0" err="1"/>
              <a:t>Opened</a:t>
            </a:r>
            <a:r>
              <a:rPr lang="fi-FI" dirty="0"/>
              <a:t> in 2021</a:t>
            </a:r>
          </a:p>
          <a:p>
            <a:pPr>
              <a:spcBef>
                <a:spcPts val="400"/>
              </a:spcBef>
            </a:pPr>
            <a:r>
              <a:rPr lang="fi-FI" dirty="0" err="1"/>
              <a:t>The</a:t>
            </a:r>
            <a:r>
              <a:rPr lang="fi-FI" dirty="0"/>
              <a:t> main </a:t>
            </a:r>
            <a:r>
              <a:rPr lang="fi-FI" dirty="0" err="1"/>
              <a:t>venue</a:t>
            </a:r>
            <a:r>
              <a:rPr lang="fi-FI" dirty="0"/>
              <a:t> for </a:t>
            </a:r>
            <a:r>
              <a:rPr lang="fi-FI" dirty="0" err="1"/>
              <a:t>the</a:t>
            </a:r>
            <a:r>
              <a:rPr lang="fi-FI" dirty="0"/>
              <a:t> ice hockey </a:t>
            </a:r>
            <a:br>
              <a:rPr lang="fi-FI" dirty="0"/>
            </a:br>
            <a:r>
              <a:rPr lang="fi-FI" dirty="0"/>
              <a:t>World Championship </a:t>
            </a:r>
            <a:r>
              <a:rPr lang="fi-FI" dirty="0" err="1"/>
              <a:t>games</a:t>
            </a:r>
            <a:r>
              <a:rPr lang="fi-FI" dirty="0"/>
              <a:t> in 2022</a:t>
            </a:r>
          </a:p>
          <a:p>
            <a:pPr>
              <a:spcBef>
                <a:spcPts val="400"/>
              </a:spcBef>
            </a:pPr>
            <a:r>
              <a:rPr lang="fi-FI" dirty="0"/>
              <a:t>A </a:t>
            </a:r>
            <a:r>
              <a:rPr lang="fi-FI" dirty="0" err="1"/>
              <a:t>million</a:t>
            </a:r>
            <a:r>
              <a:rPr lang="fi-FI" dirty="0"/>
              <a:t> </a:t>
            </a:r>
            <a:r>
              <a:rPr lang="fi-FI" dirty="0" err="1"/>
              <a:t>visitors</a:t>
            </a:r>
            <a:r>
              <a:rPr lang="fi-FI" dirty="0"/>
              <a:t> and 120 </a:t>
            </a:r>
            <a:r>
              <a:rPr lang="fi-FI" dirty="0" err="1"/>
              <a:t>events</a:t>
            </a:r>
            <a:r>
              <a:rPr lang="fi-FI" dirty="0"/>
              <a:t> per </a:t>
            </a:r>
            <a:r>
              <a:rPr lang="fi-FI" dirty="0" err="1"/>
              <a:t>year</a:t>
            </a:r>
            <a:endParaRPr lang="fi-FI" dirty="0"/>
          </a:p>
          <a:p>
            <a:pPr>
              <a:spcBef>
                <a:spcPts val="400"/>
              </a:spcBef>
            </a:pPr>
            <a:r>
              <a:rPr lang="fi-FI" dirty="0"/>
              <a:t>15,000 </a:t>
            </a:r>
            <a:r>
              <a:rPr lang="fi-FI" dirty="0" err="1"/>
              <a:t>seats</a:t>
            </a:r>
            <a:endParaRPr lang="fi-FI" dirty="0"/>
          </a:p>
          <a:p>
            <a:pPr marL="0" indent="0">
              <a:spcBef>
                <a:spcPts val="400"/>
              </a:spcBef>
              <a:spcAft>
                <a:spcPts val="1000"/>
              </a:spcAft>
              <a:buNone/>
            </a:pPr>
            <a:r>
              <a:rPr lang="fi-FI" dirty="0" err="1"/>
              <a:t>Arena</a:t>
            </a:r>
            <a:r>
              <a:rPr lang="fi-FI" dirty="0"/>
              <a:t> is </a:t>
            </a:r>
            <a:r>
              <a:rPr lang="fi-FI" dirty="0" err="1"/>
              <a:t>awake</a:t>
            </a:r>
            <a:r>
              <a:rPr lang="fi-FI" dirty="0"/>
              <a:t> 24/7. </a:t>
            </a:r>
            <a:r>
              <a:rPr lang="fi-FI" dirty="0" err="1"/>
              <a:t>Restaurants</a:t>
            </a:r>
            <a:r>
              <a:rPr lang="fi-FI" dirty="0"/>
              <a:t> and </a:t>
            </a:r>
            <a:r>
              <a:rPr lang="fi-FI" dirty="0" err="1"/>
              <a:t>other</a:t>
            </a:r>
            <a:r>
              <a:rPr lang="fi-FI" dirty="0"/>
              <a:t> </a:t>
            </a:r>
            <a:r>
              <a:rPr lang="fi-FI" dirty="0" err="1"/>
              <a:t>services</a:t>
            </a:r>
            <a:r>
              <a:rPr lang="fi-FI" dirty="0"/>
              <a:t> </a:t>
            </a:r>
            <a:r>
              <a:rPr lang="fi-FI" dirty="0" err="1"/>
              <a:t>are</a:t>
            </a:r>
            <a:r>
              <a:rPr lang="fi-FI" dirty="0"/>
              <a:t> open for </a:t>
            </a:r>
            <a:r>
              <a:rPr lang="fi-FI" dirty="0" err="1"/>
              <a:t>customers</a:t>
            </a:r>
            <a:r>
              <a:rPr lang="fi-FI" dirty="0"/>
              <a:t> </a:t>
            </a:r>
            <a:r>
              <a:rPr lang="fi-FI" dirty="0" err="1"/>
              <a:t>also</a:t>
            </a:r>
            <a:r>
              <a:rPr lang="fi-FI" dirty="0"/>
              <a:t> </a:t>
            </a:r>
            <a:r>
              <a:rPr lang="fi-FI" dirty="0" err="1"/>
              <a:t>when</a:t>
            </a:r>
            <a:r>
              <a:rPr lang="fi-FI" dirty="0"/>
              <a:t> </a:t>
            </a:r>
            <a:r>
              <a:rPr lang="fi-FI" dirty="0" err="1"/>
              <a:t>there</a:t>
            </a:r>
            <a:r>
              <a:rPr lang="fi-FI" dirty="0"/>
              <a:t> </a:t>
            </a:r>
            <a:r>
              <a:rPr lang="fi-FI" dirty="0" err="1"/>
              <a:t>are</a:t>
            </a:r>
            <a:r>
              <a:rPr lang="fi-FI" dirty="0"/>
              <a:t> no </a:t>
            </a:r>
            <a:r>
              <a:rPr lang="fi-FI" dirty="0" err="1"/>
              <a:t>events</a:t>
            </a:r>
            <a:r>
              <a:rPr lang="fi-FI" dirty="0"/>
              <a:t>.</a:t>
            </a:r>
          </a:p>
        </p:txBody>
      </p:sp>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10.11.2023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33</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4252602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Aerial photo of the new Ranta-Tampella residential area.">
            <a:extLst>
              <a:ext uri="{FF2B5EF4-FFF2-40B4-BE49-F238E27FC236}">
                <a16:creationId xmlns:a16="http://schemas.microsoft.com/office/drawing/2014/main" id="{416EDFAF-B882-8A52-A493-0BAA34AAB282}"/>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p:txBody>
          <a:bodyPr/>
          <a:lstStyle/>
          <a:p>
            <a:r>
              <a:rPr lang="fi-FI" dirty="0"/>
              <a:t>Ranta-Tampella – </a:t>
            </a:r>
            <a:br>
              <a:rPr lang="fi-FI" dirty="0"/>
            </a:br>
            <a:r>
              <a:rPr lang="fi-FI" sz="2400" dirty="0" err="1"/>
              <a:t>one</a:t>
            </a:r>
            <a:r>
              <a:rPr lang="fi-FI" sz="2400" dirty="0"/>
              <a:t> </a:t>
            </a:r>
            <a:r>
              <a:rPr lang="fi-FI" sz="2400" dirty="0" err="1"/>
              <a:t>step</a:t>
            </a:r>
            <a:r>
              <a:rPr lang="fi-FI" sz="2400" dirty="0"/>
              <a:t> to </a:t>
            </a:r>
            <a:r>
              <a:rPr lang="fi-FI" sz="2400" dirty="0" err="1"/>
              <a:t>reach</a:t>
            </a:r>
            <a:r>
              <a:rPr lang="fi-FI" sz="2400" dirty="0"/>
              <a:t> </a:t>
            </a:r>
            <a:r>
              <a:rPr lang="fi-FI" sz="2400" dirty="0" err="1"/>
              <a:t>the</a:t>
            </a:r>
            <a:r>
              <a:rPr lang="fi-FI" sz="2400" dirty="0"/>
              <a:t> lake, </a:t>
            </a:r>
            <a:br>
              <a:rPr lang="fi-FI" sz="2400" dirty="0"/>
            </a:br>
            <a:r>
              <a:rPr lang="fi-FI" sz="2400" dirty="0" err="1"/>
              <a:t>two</a:t>
            </a:r>
            <a:r>
              <a:rPr lang="fi-FI" sz="2400" dirty="0"/>
              <a:t> to </a:t>
            </a:r>
            <a:r>
              <a:rPr lang="fi-FI" sz="2400" dirty="0" err="1"/>
              <a:t>the</a:t>
            </a:r>
            <a:r>
              <a:rPr lang="fi-FI" sz="2400" dirty="0"/>
              <a:t> city </a:t>
            </a:r>
            <a:r>
              <a:rPr lang="fi-FI" sz="2400" dirty="0" err="1"/>
              <a:t>centre</a:t>
            </a:r>
            <a:endParaRPr lang="fi-FI" sz="240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121104"/>
            <a:ext cx="5440719" cy="3897731"/>
          </a:xfrm>
        </p:spPr>
        <p:txBody>
          <a:bodyPr>
            <a:normAutofit fontScale="92500" lnSpcReduction="10000"/>
          </a:bodyPr>
          <a:lstStyle/>
          <a:p>
            <a:pPr marL="0" indent="0">
              <a:buNone/>
            </a:pPr>
            <a:r>
              <a:rPr lang="fi-FI" dirty="0"/>
              <a:t>A </a:t>
            </a:r>
            <a:r>
              <a:rPr lang="fi-FI" dirty="0" err="1"/>
              <a:t>new</a:t>
            </a:r>
            <a:r>
              <a:rPr lang="fi-FI" dirty="0"/>
              <a:t> </a:t>
            </a:r>
            <a:r>
              <a:rPr lang="fi-FI" dirty="0" err="1"/>
              <a:t>versatile</a:t>
            </a:r>
            <a:r>
              <a:rPr lang="fi-FI" dirty="0"/>
              <a:t> </a:t>
            </a:r>
            <a:r>
              <a:rPr lang="fi-FI" dirty="0" err="1"/>
              <a:t>residential</a:t>
            </a:r>
            <a:r>
              <a:rPr lang="fi-FI" dirty="0"/>
              <a:t> </a:t>
            </a:r>
            <a:r>
              <a:rPr lang="fi-FI" dirty="0" err="1"/>
              <a:t>area</a:t>
            </a:r>
            <a:r>
              <a:rPr lang="fi-FI" dirty="0"/>
              <a:t> </a:t>
            </a:r>
            <a:r>
              <a:rPr lang="fi-FI" dirty="0" err="1"/>
              <a:t>right</a:t>
            </a:r>
            <a:r>
              <a:rPr lang="fi-FI" dirty="0"/>
              <a:t> </a:t>
            </a:r>
            <a:r>
              <a:rPr lang="fi-FI" dirty="0" err="1"/>
              <a:t>next</a:t>
            </a:r>
            <a:r>
              <a:rPr lang="fi-FI" dirty="0"/>
              <a:t> to </a:t>
            </a:r>
            <a:r>
              <a:rPr lang="fi-FI" dirty="0" err="1"/>
              <a:t>the</a:t>
            </a:r>
            <a:r>
              <a:rPr lang="fi-FI" dirty="0"/>
              <a:t> city </a:t>
            </a:r>
            <a:r>
              <a:rPr lang="fi-FI" dirty="0" err="1"/>
              <a:t>centre</a:t>
            </a:r>
            <a:r>
              <a:rPr lang="fi-FI" dirty="0"/>
              <a:t> and on </a:t>
            </a:r>
            <a:r>
              <a:rPr lang="fi-FI" dirty="0" err="1"/>
              <a:t>the</a:t>
            </a:r>
            <a:r>
              <a:rPr lang="fi-FI" dirty="0"/>
              <a:t> </a:t>
            </a:r>
            <a:r>
              <a:rPr lang="fi-FI" dirty="0" err="1"/>
              <a:t>shore</a:t>
            </a:r>
            <a:r>
              <a:rPr lang="fi-FI" dirty="0"/>
              <a:t> of lake Näsijärvi. </a:t>
            </a:r>
            <a:br>
              <a:rPr lang="fi-FI" dirty="0"/>
            </a:br>
            <a:r>
              <a:rPr lang="fi-FI" dirty="0"/>
              <a:t>Ranta-Tampella </a:t>
            </a:r>
            <a:r>
              <a:rPr lang="fi-FI" dirty="0" err="1"/>
              <a:t>offers</a:t>
            </a:r>
            <a:r>
              <a:rPr lang="fi-FI" dirty="0"/>
              <a:t> </a:t>
            </a:r>
            <a:r>
              <a:rPr lang="fi-FI" dirty="0" err="1"/>
              <a:t>shore</a:t>
            </a:r>
            <a:r>
              <a:rPr lang="fi-FI" dirty="0"/>
              <a:t>-side </a:t>
            </a:r>
            <a:r>
              <a:rPr lang="fi-FI" dirty="0" err="1"/>
              <a:t>routes</a:t>
            </a:r>
            <a:r>
              <a:rPr lang="fi-FI" dirty="0"/>
              <a:t> and </a:t>
            </a:r>
            <a:r>
              <a:rPr lang="fi-FI" dirty="0" err="1"/>
              <a:t>versatile</a:t>
            </a:r>
            <a:r>
              <a:rPr lang="fi-FI" dirty="0"/>
              <a:t> </a:t>
            </a:r>
            <a:r>
              <a:rPr lang="fi-FI" dirty="0" err="1"/>
              <a:t>activities</a:t>
            </a:r>
            <a:r>
              <a:rPr lang="fi-FI" dirty="0"/>
              <a:t> to </a:t>
            </a:r>
            <a:r>
              <a:rPr lang="fi-FI" dirty="0" err="1"/>
              <a:t>all</a:t>
            </a:r>
            <a:r>
              <a:rPr lang="fi-FI" dirty="0"/>
              <a:t> </a:t>
            </a:r>
            <a:r>
              <a:rPr lang="fi-FI" dirty="0" err="1"/>
              <a:t>citizens</a:t>
            </a:r>
            <a:r>
              <a:rPr lang="fi-FI" dirty="0"/>
              <a:t>.</a:t>
            </a:r>
          </a:p>
          <a:p>
            <a:pPr marL="0" indent="0">
              <a:buNone/>
            </a:pPr>
            <a:r>
              <a:rPr lang="fi-FI" b="1" dirty="0"/>
              <a:t>Ranta-Tampella </a:t>
            </a:r>
            <a:r>
              <a:rPr lang="fi-FI" b="1" dirty="0" err="1"/>
              <a:t>includes</a:t>
            </a:r>
            <a:r>
              <a:rPr lang="fi-FI" b="1" dirty="0"/>
              <a:t>:</a:t>
            </a:r>
          </a:p>
          <a:p>
            <a:pPr>
              <a:spcBef>
                <a:spcPts val="400"/>
              </a:spcBef>
            </a:pPr>
            <a:r>
              <a:rPr lang="fi-FI" dirty="0" err="1"/>
              <a:t>Leisure</a:t>
            </a:r>
            <a:r>
              <a:rPr lang="fi-FI" dirty="0"/>
              <a:t> </a:t>
            </a:r>
            <a:r>
              <a:rPr lang="fi-FI" dirty="0" err="1"/>
              <a:t>docks</a:t>
            </a:r>
            <a:endParaRPr lang="fi-FI" dirty="0"/>
          </a:p>
          <a:p>
            <a:pPr>
              <a:spcBef>
                <a:spcPts val="400"/>
              </a:spcBef>
            </a:pPr>
            <a:r>
              <a:rPr lang="fi-FI" dirty="0" err="1"/>
              <a:t>Canals</a:t>
            </a:r>
            <a:endParaRPr lang="fi-FI" dirty="0"/>
          </a:p>
          <a:p>
            <a:pPr>
              <a:spcBef>
                <a:spcPts val="400"/>
              </a:spcBef>
            </a:pPr>
            <a:r>
              <a:rPr lang="fi-FI" dirty="0" err="1"/>
              <a:t>Cycling</a:t>
            </a:r>
            <a:r>
              <a:rPr lang="fi-FI" dirty="0"/>
              <a:t> and </a:t>
            </a:r>
            <a:r>
              <a:rPr lang="fi-FI" dirty="0" err="1"/>
              <a:t>walking</a:t>
            </a:r>
            <a:r>
              <a:rPr lang="fi-FI" dirty="0"/>
              <a:t> </a:t>
            </a:r>
            <a:r>
              <a:rPr lang="fi-FI" dirty="0" err="1"/>
              <a:t>routes</a:t>
            </a:r>
            <a:endParaRPr lang="fi-FI" dirty="0"/>
          </a:p>
          <a:p>
            <a:pPr>
              <a:spcBef>
                <a:spcPts val="400"/>
              </a:spcBef>
            </a:pPr>
            <a:r>
              <a:rPr lang="fi-FI" dirty="0" err="1"/>
              <a:t>Outdoor</a:t>
            </a:r>
            <a:r>
              <a:rPr lang="fi-FI" dirty="0"/>
              <a:t> </a:t>
            </a:r>
            <a:r>
              <a:rPr lang="fi-FI" dirty="0" err="1"/>
              <a:t>gyms</a:t>
            </a:r>
            <a:endParaRPr lang="fi-FI" dirty="0"/>
          </a:p>
          <a:p>
            <a:pPr>
              <a:spcBef>
                <a:spcPts val="400"/>
              </a:spcBef>
            </a:pPr>
            <a:r>
              <a:rPr lang="fi-FI" dirty="0"/>
              <a:t>A </a:t>
            </a:r>
            <a:r>
              <a:rPr lang="fi-FI" dirty="0" err="1"/>
              <a:t>climbing</a:t>
            </a:r>
            <a:r>
              <a:rPr lang="fi-FI" dirty="0"/>
              <a:t> </a:t>
            </a:r>
            <a:r>
              <a:rPr lang="fi-FI" dirty="0" err="1"/>
              <a:t>wall</a:t>
            </a:r>
            <a:endParaRPr lang="fi-FI" dirty="0"/>
          </a:p>
          <a:p>
            <a:endParaRPr lang="fi-FI" dirty="0"/>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747244" y="3764847"/>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313427"/>
            <a:ext cx="2325188" cy="1228028"/>
          </a:xfrm>
          <a:prstGeom prst="rect">
            <a:avLst/>
          </a:prstGeom>
        </p:spPr>
        <p:txBody>
          <a:bodyPr wrap="square">
            <a:spAutoFit/>
          </a:bodyPr>
          <a:lstStyle/>
          <a:p>
            <a:pPr lvl="0" algn="ctr">
              <a:lnSpc>
                <a:spcPct val="90000"/>
              </a:lnSpc>
              <a:spcBef>
                <a:spcPct val="0"/>
              </a:spcBef>
              <a:defRPr/>
            </a:pPr>
            <a:r>
              <a:rPr lang="fi-FI" sz="4200" b="1" dirty="0">
                <a:solidFill>
                  <a:srgbClr val="FFFFFF"/>
                </a:solidFill>
              </a:rPr>
              <a:t>3,500</a:t>
            </a:r>
            <a:br>
              <a:rPr lang="fi-FI" sz="4200" b="1" dirty="0">
                <a:solidFill>
                  <a:srgbClr val="FFFFFF"/>
                </a:solidFill>
              </a:rPr>
            </a:br>
            <a:r>
              <a:rPr lang="fi-FI" sz="2000" dirty="0" err="1">
                <a:solidFill>
                  <a:srgbClr val="FFFFFF"/>
                </a:solidFill>
              </a:rPr>
              <a:t>homes</a:t>
            </a:r>
            <a:r>
              <a:rPr lang="fi-FI" sz="2000" dirty="0">
                <a:solidFill>
                  <a:srgbClr val="FFFFFF"/>
                </a:solidFill>
              </a:rPr>
              <a:t> for Tampere </a:t>
            </a:r>
            <a:r>
              <a:rPr lang="fi-FI" sz="2000" dirty="0" err="1">
                <a:solidFill>
                  <a:srgbClr val="FFFFFF"/>
                </a:solidFill>
              </a:rPr>
              <a:t>residents</a:t>
            </a:r>
            <a:endParaRPr lang="fi-FI" sz="2000" dirty="0">
              <a:solidFill>
                <a:srgbClr val="FFFFFF"/>
              </a:solidFill>
            </a:endParaRPr>
          </a:p>
        </p:txBody>
      </p:sp>
      <p:sp>
        <p:nvSpPr>
          <p:cNvPr id="4" name="Päivämäärän paikkamerkki 3">
            <a:extLst>
              <a:ext uri="{FF2B5EF4-FFF2-40B4-BE49-F238E27FC236}">
                <a16:creationId xmlns:a16="http://schemas.microsoft.com/office/drawing/2014/main" id="{44B5A5C9-6C42-036A-0BDC-37544D008F03}"/>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Lst>
          </p:cNvPr>
          <p:cNvSpPr>
            <a:spLocks noGrp="1"/>
          </p:cNvSpPr>
          <p:nvPr>
            <p:ph type="sldNum" sz="quarter" idx="4"/>
          </p:nvPr>
        </p:nvSpPr>
        <p:spPr/>
        <p:txBody>
          <a:bodyPr/>
          <a:lstStyle/>
          <a:p>
            <a:fld id="{F3EE06F1-2D77-A44E-97FA-F679B9CB76D5}" type="slidenum">
              <a:rPr lang="fi-FI" smtClean="0">
                <a:solidFill>
                  <a:schemeClr val="bg1"/>
                </a:solidFill>
              </a:rPr>
              <a:t>34</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Woman swinging in the Hiedanranta park.">
            <a:extLst>
              <a:ext uri="{FF2B5EF4-FFF2-40B4-BE49-F238E27FC236}">
                <a16:creationId xmlns:a16="http://schemas.microsoft.com/office/drawing/2014/main" id="{416EDFAF-B882-8A52-A493-0BAA34AAB282}"/>
              </a:ext>
            </a:extLst>
          </p:cNvPr>
          <p:cNvSpPr>
            <a:spLocks noChangeAspect="1"/>
          </p:cNvSpPr>
          <p:nvPr/>
        </p:nvSpPr>
        <p:spPr>
          <a:xfrm>
            <a:off x="5462776"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131"/>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dirty="0"/>
              <a:t>Hiedanranta</a:t>
            </a:r>
            <a:br>
              <a:rPr lang="fi-FI" dirty="0"/>
            </a:br>
            <a:r>
              <a:rPr lang="en-US" sz="2400" dirty="0"/>
              <a:t>a future city district on the shore of lake </a:t>
            </a:r>
            <a:r>
              <a:rPr lang="en-US" sz="2400" dirty="0" err="1"/>
              <a:t>Näsijärvi</a:t>
            </a:r>
            <a:r>
              <a:rPr lang="en-US" sz="2400" dirty="0"/>
              <a:t> </a:t>
            </a:r>
            <a:br>
              <a:rPr lang="fi-FI" sz="2400" dirty="0">
                <a:solidFill>
                  <a:srgbClr val="212121"/>
                </a:solidFill>
              </a:rPr>
            </a:br>
            <a:endParaRPr lang="fi-FI" sz="240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93548" y="1935804"/>
            <a:ext cx="5440719" cy="4233502"/>
          </a:xfrm>
        </p:spPr>
        <p:txBody>
          <a:bodyPr>
            <a:normAutofit fontScale="85000" lnSpcReduction="20000"/>
          </a:bodyPr>
          <a:lstStyle/>
          <a:p>
            <a:pPr marL="0" lvl="0" indent="0">
              <a:spcBef>
                <a:spcPts val="400"/>
              </a:spcBef>
              <a:buNone/>
              <a:defRPr/>
            </a:pPr>
            <a:r>
              <a:rPr lang="fi-FI" b="1" dirty="0"/>
              <a:t>Hiedanranta in </a:t>
            </a:r>
            <a:r>
              <a:rPr lang="fi-FI" b="1" dirty="0" err="1"/>
              <a:t>the</a:t>
            </a:r>
            <a:r>
              <a:rPr lang="fi-FI" b="1" dirty="0"/>
              <a:t> </a:t>
            </a:r>
            <a:r>
              <a:rPr lang="fi-FI" b="1" dirty="0" err="1"/>
              <a:t>future</a:t>
            </a:r>
            <a:endParaRPr lang="fi-FI" b="1" dirty="0"/>
          </a:p>
          <a:p>
            <a:pPr>
              <a:spcBef>
                <a:spcPts val="400"/>
              </a:spcBef>
              <a:defRPr/>
            </a:pPr>
            <a:r>
              <a:rPr lang="fi-FI" dirty="0"/>
              <a:t>25 000 </a:t>
            </a:r>
            <a:r>
              <a:rPr lang="fi-FI" dirty="0" err="1"/>
              <a:t>residents</a:t>
            </a:r>
            <a:endParaRPr lang="fi-FI" dirty="0"/>
          </a:p>
          <a:p>
            <a:pPr>
              <a:spcBef>
                <a:spcPts val="400"/>
              </a:spcBef>
              <a:defRPr/>
            </a:pPr>
            <a:r>
              <a:rPr lang="fi-FI" dirty="0"/>
              <a:t>10 000 </a:t>
            </a:r>
            <a:r>
              <a:rPr lang="fi-FI" dirty="0" err="1"/>
              <a:t>jobs</a:t>
            </a:r>
            <a:endParaRPr lang="fi-FI" dirty="0"/>
          </a:p>
          <a:p>
            <a:pPr>
              <a:spcBef>
                <a:spcPts val="400"/>
              </a:spcBef>
              <a:defRPr/>
            </a:pPr>
            <a:r>
              <a:rPr lang="fi-FI" dirty="0"/>
              <a:t>12-minute </a:t>
            </a:r>
            <a:r>
              <a:rPr lang="fi-FI" dirty="0" err="1"/>
              <a:t>tram</a:t>
            </a:r>
            <a:r>
              <a:rPr lang="fi-FI" dirty="0"/>
              <a:t> </a:t>
            </a:r>
            <a:r>
              <a:rPr lang="fi-FI" dirty="0" err="1"/>
              <a:t>ride</a:t>
            </a:r>
            <a:r>
              <a:rPr lang="fi-FI" dirty="0"/>
              <a:t> </a:t>
            </a:r>
            <a:r>
              <a:rPr lang="fi-FI" dirty="0" err="1"/>
              <a:t>from</a:t>
            </a:r>
            <a:r>
              <a:rPr lang="fi-FI" dirty="0"/>
              <a:t> </a:t>
            </a:r>
            <a:r>
              <a:rPr lang="fi-FI" dirty="0" err="1"/>
              <a:t>the</a:t>
            </a:r>
            <a:r>
              <a:rPr lang="fi-FI" dirty="0"/>
              <a:t> city </a:t>
            </a:r>
            <a:r>
              <a:rPr lang="fi-FI" dirty="0" err="1"/>
              <a:t>centre</a:t>
            </a:r>
            <a:r>
              <a:rPr lang="fi-FI" dirty="0"/>
              <a:t> (2024)</a:t>
            </a:r>
          </a:p>
          <a:p>
            <a:pPr marL="0" lvl="0" indent="0">
              <a:spcBef>
                <a:spcPts val="400"/>
              </a:spcBef>
              <a:buNone/>
              <a:defRPr/>
            </a:pPr>
            <a:r>
              <a:rPr lang="fi-FI" b="1" dirty="0"/>
              <a:t>Hiedanranta </a:t>
            </a:r>
            <a:r>
              <a:rPr lang="fi-FI" b="1" dirty="0" err="1"/>
              <a:t>now</a:t>
            </a:r>
            <a:r>
              <a:rPr lang="fi-FI" b="1" dirty="0"/>
              <a:t>: </a:t>
            </a:r>
          </a:p>
          <a:p>
            <a:pPr>
              <a:spcBef>
                <a:spcPts val="400"/>
              </a:spcBef>
              <a:defRPr/>
            </a:pPr>
            <a:r>
              <a:rPr lang="fi-FI" dirty="0" err="1"/>
              <a:t>Test</a:t>
            </a:r>
            <a:r>
              <a:rPr lang="fi-FI" dirty="0"/>
              <a:t> </a:t>
            </a:r>
            <a:r>
              <a:rPr lang="fi-FI" dirty="0" err="1"/>
              <a:t>platform</a:t>
            </a:r>
            <a:r>
              <a:rPr lang="fi-FI" dirty="0"/>
              <a:t> for </a:t>
            </a:r>
            <a:r>
              <a:rPr lang="fi-FI" dirty="0" err="1"/>
              <a:t>smart</a:t>
            </a:r>
            <a:r>
              <a:rPr lang="fi-FI" dirty="0"/>
              <a:t> and </a:t>
            </a:r>
            <a:br>
              <a:rPr lang="fi-FI" dirty="0"/>
            </a:br>
            <a:r>
              <a:rPr lang="fi-FI" dirty="0" err="1"/>
              <a:t>sustainable</a:t>
            </a:r>
            <a:r>
              <a:rPr lang="fi-FI" dirty="0"/>
              <a:t> </a:t>
            </a:r>
            <a:r>
              <a:rPr lang="fi-FI" dirty="0" err="1"/>
              <a:t>solutions</a:t>
            </a:r>
            <a:r>
              <a:rPr lang="fi-FI" dirty="0"/>
              <a:t> in Tampere</a:t>
            </a:r>
          </a:p>
          <a:p>
            <a:pPr>
              <a:spcBef>
                <a:spcPts val="400"/>
              </a:spcBef>
              <a:defRPr/>
            </a:pPr>
            <a:r>
              <a:rPr lang="fi-FI" dirty="0" err="1"/>
              <a:t>Events</a:t>
            </a:r>
            <a:r>
              <a:rPr lang="fi-FI" dirty="0"/>
              <a:t> and </a:t>
            </a:r>
            <a:r>
              <a:rPr lang="fi-FI" dirty="0" err="1"/>
              <a:t>cultural</a:t>
            </a:r>
            <a:r>
              <a:rPr lang="fi-FI" dirty="0"/>
              <a:t> </a:t>
            </a:r>
            <a:r>
              <a:rPr lang="fi-FI" dirty="0" err="1"/>
              <a:t>activities</a:t>
            </a:r>
            <a:endParaRPr lang="fi-FI" dirty="0"/>
          </a:p>
          <a:p>
            <a:pPr>
              <a:spcBef>
                <a:spcPts val="400"/>
              </a:spcBef>
              <a:defRPr/>
            </a:pPr>
            <a:r>
              <a:rPr lang="fi-FI" dirty="0"/>
              <a:t>Construction </a:t>
            </a:r>
            <a:r>
              <a:rPr lang="fi-FI" dirty="0" err="1"/>
              <a:t>begins</a:t>
            </a:r>
            <a:r>
              <a:rPr lang="fi-FI" dirty="0"/>
              <a:t> 2023</a:t>
            </a:r>
          </a:p>
          <a:p>
            <a:pPr marL="0" lvl="0" indent="0">
              <a:buNone/>
              <a:defRPr/>
            </a:pPr>
            <a:r>
              <a:rPr lang="fi-FI" dirty="0"/>
              <a:t>Hiedanrannan Kehitys Oy </a:t>
            </a:r>
            <a:r>
              <a:rPr lang="fi-FI" dirty="0" err="1"/>
              <a:t>owns</a:t>
            </a:r>
            <a:r>
              <a:rPr lang="fi-FI" dirty="0"/>
              <a:t> </a:t>
            </a:r>
            <a:r>
              <a:rPr lang="fi-FI" dirty="0" err="1"/>
              <a:t>the</a:t>
            </a:r>
            <a:r>
              <a:rPr lang="fi-FI" dirty="0"/>
              <a:t> </a:t>
            </a:r>
            <a:r>
              <a:rPr lang="fi-FI" dirty="0" err="1"/>
              <a:t>land</a:t>
            </a:r>
            <a:r>
              <a:rPr lang="fi-FI" dirty="0"/>
              <a:t> and </a:t>
            </a:r>
            <a:r>
              <a:rPr lang="fi-FI" dirty="0" err="1"/>
              <a:t>buildings</a:t>
            </a:r>
            <a:r>
              <a:rPr lang="fi-FI" dirty="0"/>
              <a:t> and </a:t>
            </a:r>
            <a:r>
              <a:rPr lang="fi-FI" dirty="0" err="1"/>
              <a:t>develops</a:t>
            </a:r>
            <a:r>
              <a:rPr lang="fi-FI" dirty="0"/>
              <a:t> </a:t>
            </a:r>
            <a:r>
              <a:rPr lang="fi-FI" dirty="0" err="1"/>
              <a:t>them</a:t>
            </a:r>
            <a:r>
              <a:rPr lang="fi-FI" dirty="0"/>
              <a:t>.</a:t>
            </a:r>
          </a:p>
          <a:p>
            <a:pPr marL="1165225" indent="0">
              <a:spcBef>
                <a:spcPts val="0"/>
              </a:spcBef>
              <a:buNone/>
              <a:defRPr/>
            </a:pPr>
            <a:r>
              <a:rPr lang="fi-FI" b="1" dirty="0" err="1"/>
              <a:t>hiedanranta.fi</a:t>
            </a:r>
            <a:r>
              <a:rPr lang="fi-FI" b="1" dirty="0"/>
              <a:t>/en</a:t>
            </a:r>
            <a:br>
              <a:rPr lang="fi-FI" b="1" dirty="0"/>
            </a:br>
            <a:r>
              <a:rPr lang="fi-FI" b="1" dirty="0" err="1"/>
              <a:t>tampere.fi</a:t>
            </a:r>
            <a:r>
              <a:rPr lang="fi-FI" b="1" dirty="0"/>
              <a:t>/hiedanranta</a:t>
            </a:r>
            <a:br>
              <a:rPr lang="fi-FI" b="1" dirty="0"/>
            </a:br>
            <a:r>
              <a:rPr lang="fi-FI" b="1" dirty="0"/>
              <a:t>@hiedanranta</a:t>
            </a:r>
            <a:endParaRPr lang="fi-FI" sz="2000" dirty="0">
              <a:solidFill>
                <a:srgbClr val="212121"/>
              </a:solidFill>
            </a:endParaRPr>
          </a:p>
        </p:txBody>
      </p:sp>
      <p:sp>
        <p:nvSpPr>
          <p:cNvPr id="4" name="Päivämäärän paikkamerkki 3">
            <a:extLst>
              <a:ext uri="{FF2B5EF4-FFF2-40B4-BE49-F238E27FC236}">
                <a16:creationId xmlns:a16="http://schemas.microsoft.com/office/drawing/2014/main" id="{44B5A5C9-6C42-036A-0BDC-37544D008F03}"/>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Lst>
          </p:cNvPr>
          <p:cNvSpPr>
            <a:spLocks noGrp="1"/>
          </p:cNvSpPr>
          <p:nvPr>
            <p:ph type="sldNum" sz="quarter" idx="4"/>
          </p:nvPr>
        </p:nvSpPr>
        <p:spPr/>
        <p:txBody>
          <a:bodyPr/>
          <a:lstStyle/>
          <a:p>
            <a:fld id="{F3EE06F1-2D77-A44E-97FA-F679B9CB76D5}" type="slidenum">
              <a:rPr lang="fi-FI" smtClean="0">
                <a:solidFill>
                  <a:schemeClr val="bg1"/>
                </a:solidFill>
              </a:rPr>
              <a:t>35</a:t>
            </a:fld>
            <a:endParaRPr lang="fi-FI">
              <a:solidFill>
                <a:schemeClr val="bg1"/>
              </a:solidFill>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Lst>
          </p:cNvPr>
          <p:cNvSpPr txBox="1">
            <a:spLocks noChangeArrowheads="1"/>
          </p:cNvSpPr>
          <p:nvPr/>
        </p:nvSpPr>
        <p:spPr bwMode="auto">
          <a:xfrm>
            <a:off x="7542134"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5425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Tram on Hämeenkatu in the city centre.">
            <a:extLst>
              <a:ext uri="{FF2B5EF4-FFF2-40B4-BE49-F238E27FC236}">
                <a16:creationId xmlns:a16="http://schemas.microsoft.com/office/drawing/2014/main" id="{842720EB-86C1-8F25-57B9-859A89FB2E0B}"/>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673983" y="825198"/>
            <a:ext cx="4930466" cy="1060926"/>
          </a:xfrm>
        </p:spPr>
        <p:txBody>
          <a:bodyPr/>
          <a:lstStyle/>
          <a:p>
            <a:r>
              <a:rPr lang="fi-FI" dirty="0" err="1"/>
              <a:t>The</a:t>
            </a:r>
            <a:r>
              <a:rPr lang="fi-FI" dirty="0"/>
              <a:t> </a:t>
            </a:r>
            <a:r>
              <a:rPr lang="fi-FI" dirty="0" err="1"/>
              <a:t>tramway</a:t>
            </a:r>
            <a:r>
              <a:rPr lang="fi-FI" dirty="0"/>
              <a:t> </a:t>
            </a:r>
            <a:r>
              <a:rPr lang="fi-FI" dirty="0" err="1"/>
              <a:t>era</a:t>
            </a:r>
            <a:br>
              <a:rPr lang="fi-FI" dirty="0"/>
            </a:br>
            <a:r>
              <a:rPr lang="fi-FI" dirty="0"/>
              <a:t>of Tampere</a:t>
            </a:r>
          </a:p>
        </p:txBody>
      </p:sp>
      <p:sp>
        <p:nvSpPr>
          <p:cNvPr id="9" name="Ellipsi 8">
            <a:extLst>
              <a:ext uri="{FF2B5EF4-FFF2-40B4-BE49-F238E27FC236}">
                <a16:creationId xmlns:a16="http://schemas.microsoft.com/office/drawing/2014/main" id="{7EE390B7-E23D-8860-A4A2-BE3D9CE3357F}"/>
              </a:ext>
            </a:extLst>
          </p:cNvPr>
          <p:cNvSpPr/>
          <p:nvPr/>
        </p:nvSpPr>
        <p:spPr>
          <a:xfrm>
            <a:off x="4854724" y="1686144"/>
            <a:ext cx="1631376" cy="1631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fi-FI" sz="3600" b="1" dirty="0">
                <a:solidFill>
                  <a:srgbClr val="FFFFFF"/>
                </a:solidFill>
              </a:rPr>
              <a:t>9.8.</a:t>
            </a:r>
            <a:br>
              <a:rPr lang="fi-FI" sz="3600" b="1" dirty="0">
                <a:solidFill>
                  <a:srgbClr val="FFFFFF"/>
                </a:solidFill>
              </a:rPr>
            </a:br>
            <a:r>
              <a:rPr lang="fi-FI" sz="3600" b="1" dirty="0">
                <a:solidFill>
                  <a:srgbClr val="FFFFFF"/>
                </a:solidFill>
              </a:rPr>
              <a:t>2021</a:t>
            </a:r>
            <a:endParaRPr lang="fi-FI" sz="3600" dirty="0">
              <a:solidFill>
                <a:srgbClr val="FFFFFF"/>
              </a:solidFill>
            </a:endParaRP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673983" y="2121104"/>
            <a:ext cx="4728165" cy="4282158"/>
          </a:xfrm>
        </p:spPr>
        <p:txBody>
          <a:bodyPr>
            <a:normAutofit fontScale="92500" lnSpcReduction="10000"/>
          </a:bodyPr>
          <a:lstStyle/>
          <a:p>
            <a:pPr marL="0" indent="0">
              <a:spcBef>
                <a:spcPts val="400"/>
              </a:spcBef>
              <a:buNone/>
            </a:pPr>
            <a:r>
              <a:rPr lang="fi-FI" b="1" dirty="0"/>
              <a:t>Transport </a:t>
            </a:r>
            <a:r>
              <a:rPr lang="fi-FI" b="1" dirty="0" err="1"/>
              <a:t>started</a:t>
            </a:r>
            <a:r>
              <a:rPr lang="fi-FI" b="1" dirty="0"/>
              <a:t> on </a:t>
            </a:r>
            <a:r>
              <a:rPr lang="fi-FI" b="1" dirty="0" err="1"/>
              <a:t>two</a:t>
            </a:r>
            <a:r>
              <a:rPr lang="fi-FI" b="1" dirty="0"/>
              <a:t> </a:t>
            </a:r>
            <a:r>
              <a:rPr lang="fi-FI" b="1" dirty="0" err="1"/>
              <a:t>routes</a:t>
            </a:r>
            <a:r>
              <a:rPr lang="fi-FI" b="1" dirty="0"/>
              <a:t>: </a:t>
            </a:r>
          </a:p>
          <a:p>
            <a:pPr>
              <a:spcBef>
                <a:spcPts val="400"/>
              </a:spcBef>
            </a:pPr>
            <a:r>
              <a:rPr lang="fi-FI" dirty="0"/>
              <a:t>Pyynikintori - Hervanta</a:t>
            </a:r>
          </a:p>
          <a:p>
            <a:pPr>
              <a:spcBef>
                <a:spcPts val="400"/>
              </a:spcBef>
            </a:pPr>
            <a:r>
              <a:rPr lang="fi-FI" dirty="0"/>
              <a:t>Tampere </a:t>
            </a:r>
            <a:r>
              <a:rPr lang="fi-FI" dirty="0" err="1"/>
              <a:t>University</a:t>
            </a:r>
            <a:r>
              <a:rPr lang="fi-FI" dirty="0"/>
              <a:t> </a:t>
            </a:r>
            <a:r>
              <a:rPr lang="fi-FI" dirty="0" err="1"/>
              <a:t>Hospital</a:t>
            </a:r>
            <a:r>
              <a:rPr lang="fi-FI" dirty="0"/>
              <a:t> (</a:t>
            </a:r>
            <a:r>
              <a:rPr lang="fi-FI" dirty="0" err="1"/>
              <a:t>Tays</a:t>
            </a:r>
            <a:r>
              <a:rPr lang="fi-FI" dirty="0"/>
              <a:t>) - Sorin aukio</a:t>
            </a:r>
          </a:p>
          <a:p>
            <a:pPr marL="0" indent="0">
              <a:spcBef>
                <a:spcPts val="400"/>
              </a:spcBef>
              <a:buNone/>
            </a:pPr>
            <a:r>
              <a:rPr lang="fi-FI" b="1" dirty="0" err="1"/>
              <a:t>The</a:t>
            </a:r>
            <a:r>
              <a:rPr lang="fi-FI" b="1" dirty="0"/>
              <a:t> </a:t>
            </a:r>
            <a:r>
              <a:rPr lang="fi-FI" b="1" dirty="0" err="1"/>
              <a:t>second</a:t>
            </a:r>
            <a:r>
              <a:rPr lang="fi-FI" b="1" dirty="0"/>
              <a:t> </a:t>
            </a:r>
            <a:r>
              <a:rPr lang="fi-FI" b="1" dirty="0" err="1"/>
              <a:t>stage</a:t>
            </a:r>
            <a:r>
              <a:rPr lang="fi-FI" b="1" dirty="0"/>
              <a:t> of </a:t>
            </a:r>
            <a:br>
              <a:rPr lang="fi-FI" b="1" dirty="0"/>
            </a:br>
            <a:r>
              <a:rPr lang="fi-FI" b="1" dirty="0" err="1"/>
              <a:t>construction</a:t>
            </a:r>
            <a:r>
              <a:rPr lang="fi-FI" b="1" dirty="0"/>
              <a:t>: </a:t>
            </a:r>
          </a:p>
          <a:p>
            <a:pPr>
              <a:spcBef>
                <a:spcPts val="400"/>
              </a:spcBef>
            </a:pPr>
            <a:r>
              <a:rPr lang="fi-FI" dirty="0"/>
              <a:t>Hiedanranta</a:t>
            </a:r>
          </a:p>
          <a:p>
            <a:pPr>
              <a:spcBef>
                <a:spcPts val="400"/>
              </a:spcBef>
            </a:pPr>
            <a:r>
              <a:rPr lang="fi-FI" dirty="0" err="1"/>
              <a:t>Lentävänniemi</a:t>
            </a:r>
            <a:endParaRPr lang="fi-FI" dirty="0"/>
          </a:p>
          <a:p>
            <a:pPr marL="0" indent="0">
              <a:spcBef>
                <a:spcPts val="400"/>
              </a:spcBef>
              <a:buNone/>
            </a:pPr>
            <a:r>
              <a:rPr lang="fi-FI" b="1" dirty="0" err="1"/>
              <a:t>Regional</a:t>
            </a:r>
            <a:r>
              <a:rPr lang="fi-FI" b="1" dirty="0"/>
              <a:t> </a:t>
            </a:r>
            <a:r>
              <a:rPr lang="fi-FI" b="1" dirty="0" err="1"/>
              <a:t>tramway</a:t>
            </a:r>
            <a:r>
              <a:rPr lang="fi-FI" b="1" dirty="0"/>
              <a:t>:</a:t>
            </a:r>
          </a:p>
          <a:p>
            <a:pPr>
              <a:spcBef>
                <a:spcPts val="400"/>
              </a:spcBef>
            </a:pPr>
            <a:r>
              <a:rPr lang="fi-FI" dirty="0"/>
              <a:t>Linnainmaa – Pirkkala 2025-2028</a:t>
            </a:r>
          </a:p>
          <a:p>
            <a:pPr>
              <a:spcBef>
                <a:spcPts val="400"/>
              </a:spcBef>
            </a:pPr>
            <a:r>
              <a:rPr lang="fi-FI" dirty="0"/>
              <a:t>Lielahti - Ylöjärvi 2029 –2032</a:t>
            </a:r>
          </a:p>
          <a:p>
            <a:pPr>
              <a:spcBef>
                <a:spcPts val="400"/>
              </a:spcBef>
            </a:pPr>
            <a:r>
              <a:rPr lang="fi-FI" dirty="0"/>
              <a:t>Linnainmaa –Kangasala 2033-2036</a:t>
            </a:r>
          </a:p>
        </p:txBody>
      </p:sp>
      <p:sp>
        <p:nvSpPr>
          <p:cNvPr id="4" name="Päivämäärän paikkamerkki 3">
            <a:extLst>
              <a:ext uri="{FF2B5EF4-FFF2-40B4-BE49-F238E27FC236}">
                <a16:creationId xmlns:a16="http://schemas.microsoft.com/office/drawing/2014/main" id="{707F5EA6-2397-F003-962B-B7C3B700802C}"/>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20DB20D5-7E58-20A3-7EE0-E485381EA561}"/>
              </a:ext>
            </a:extLst>
          </p:cNvPr>
          <p:cNvSpPr>
            <a:spLocks noGrp="1"/>
          </p:cNvSpPr>
          <p:nvPr>
            <p:ph type="sldNum" sz="quarter" idx="4"/>
          </p:nvPr>
        </p:nvSpPr>
        <p:spPr/>
        <p:txBody>
          <a:bodyPr/>
          <a:lstStyle/>
          <a:p>
            <a:fld id="{F3EE06F1-2D77-A44E-97FA-F679B9CB76D5}" type="slidenum">
              <a:rPr lang="fi-FI" smtClean="0"/>
              <a:t>36</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10282492" y="3340501"/>
            <a:ext cx="1631376" cy="1631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9942641" y="3646866"/>
            <a:ext cx="2311078" cy="1183722"/>
          </a:xfrm>
          <a:prstGeom prst="rect">
            <a:avLst/>
          </a:prstGeom>
        </p:spPr>
        <p:txBody>
          <a:bodyPr wrap="square" anchor="ctr" anchorCtr="0">
            <a:spAutoFit/>
          </a:bodyPr>
          <a:lstStyle/>
          <a:p>
            <a:pPr lvl="0" algn="ctr">
              <a:lnSpc>
                <a:spcPct val="65000"/>
              </a:lnSpc>
              <a:spcBef>
                <a:spcPct val="0"/>
              </a:spcBef>
              <a:defRPr/>
            </a:pPr>
            <a:r>
              <a:rPr lang="fi-FI" sz="3600" b="1" dirty="0">
                <a:solidFill>
                  <a:srgbClr val="FFFFFF"/>
                </a:solidFill>
              </a:rPr>
              <a:t>2021</a:t>
            </a:r>
            <a:br>
              <a:rPr lang="fi-FI" sz="3600" b="1" dirty="0">
                <a:solidFill>
                  <a:srgbClr val="FFFFFF"/>
                </a:solidFill>
              </a:rPr>
            </a:br>
            <a:r>
              <a:rPr lang="fi-FI" sz="3600" b="1" dirty="0">
                <a:solidFill>
                  <a:srgbClr val="FFFFFF"/>
                </a:solidFill>
              </a:rPr>
              <a:t>–</a:t>
            </a:r>
          </a:p>
          <a:p>
            <a:pPr lvl="0" algn="ctr">
              <a:lnSpc>
                <a:spcPct val="60000"/>
              </a:lnSpc>
              <a:spcBef>
                <a:spcPct val="0"/>
              </a:spcBef>
              <a:defRPr/>
            </a:pPr>
            <a:r>
              <a:rPr lang="fi-FI" sz="3600" b="1" dirty="0">
                <a:solidFill>
                  <a:srgbClr val="FFFFFF"/>
                </a:solidFill>
              </a:rPr>
              <a:t>2024</a:t>
            </a:r>
            <a:endParaRPr lang="fi-FI" sz="3600" dirty="0">
              <a:solidFill>
                <a:srgbClr val="FFFFFF"/>
              </a:solidFill>
            </a:endParaRP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Lst>
          </p:cNvPr>
          <p:cNvSpPr txBox="1">
            <a:spLocks noChangeArrowheads="1"/>
          </p:cNvSpPr>
          <p:nvPr/>
        </p:nvSpPr>
        <p:spPr bwMode="auto">
          <a:xfrm>
            <a:off x="273262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673983" y="825197"/>
            <a:ext cx="5323566" cy="1176597"/>
          </a:xfrm>
        </p:spPr>
        <p:txBody>
          <a:bodyPr/>
          <a:lstStyle/>
          <a:p>
            <a:r>
              <a:rPr lang="en-GB" dirty="0"/>
              <a:t>A great city to </a:t>
            </a:r>
            <a:br>
              <a:rPr lang="en-GB" dirty="0"/>
            </a:br>
            <a:r>
              <a:rPr lang="en-GB" dirty="0"/>
              <a:t>operate and invest in </a:t>
            </a:r>
            <a:endParaRPr lang="fi-FI" dirty="0"/>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7269384" y="2594771"/>
            <a:ext cx="4728165" cy="4163079"/>
          </a:xfrm>
        </p:spPr>
        <p:txBody>
          <a:bodyPr>
            <a:normAutofit/>
          </a:bodyPr>
          <a:lstStyle/>
          <a:p>
            <a:pPr marL="0" indent="0">
              <a:spcBef>
                <a:spcPts val="400"/>
              </a:spcBef>
              <a:buNone/>
            </a:pPr>
            <a:r>
              <a:rPr lang="fi-FI" dirty="0" err="1"/>
              <a:t>The</a:t>
            </a:r>
            <a:r>
              <a:rPr lang="fi-FI" dirty="0"/>
              <a:t> main </a:t>
            </a:r>
            <a:r>
              <a:rPr lang="fi-FI" dirty="0" err="1"/>
              <a:t>reasons</a:t>
            </a:r>
            <a:r>
              <a:rPr lang="fi-FI" dirty="0"/>
              <a:t> </a:t>
            </a:r>
            <a:r>
              <a:rPr lang="fi-FI" dirty="0" err="1"/>
              <a:t>businesses</a:t>
            </a:r>
            <a:r>
              <a:rPr lang="fi-FI" dirty="0"/>
              <a:t> </a:t>
            </a:r>
            <a:r>
              <a:rPr lang="fi-FI" dirty="0" err="1"/>
              <a:t>choose</a:t>
            </a:r>
            <a:r>
              <a:rPr lang="fi-FI" dirty="0"/>
              <a:t> </a:t>
            </a:r>
            <a:br>
              <a:rPr lang="fi-FI" dirty="0"/>
            </a:br>
            <a:r>
              <a:rPr lang="fi-FI" dirty="0" err="1"/>
              <a:t>the</a:t>
            </a:r>
            <a:r>
              <a:rPr lang="fi-FI" dirty="0"/>
              <a:t> </a:t>
            </a:r>
            <a:r>
              <a:rPr lang="fi-FI" dirty="0" err="1"/>
              <a:t>most</a:t>
            </a:r>
            <a:r>
              <a:rPr lang="fi-FI" dirty="0"/>
              <a:t> </a:t>
            </a:r>
            <a:r>
              <a:rPr lang="fi-FI" dirty="0" err="1"/>
              <a:t>attractive</a:t>
            </a:r>
            <a:r>
              <a:rPr lang="fi-FI" dirty="0"/>
              <a:t> city in Finland:</a:t>
            </a:r>
          </a:p>
          <a:p>
            <a:pPr>
              <a:spcBef>
                <a:spcPts val="400"/>
              </a:spcBef>
            </a:pPr>
            <a:r>
              <a:rPr lang="fi-FI" dirty="0"/>
              <a:t>Great </a:t>
            </a:r>
            <a:r>
              <a:rPr lang="fi-FI" dirty="0" err="1"/>
              <a:t>availability</a:t>
            </a:r>
            <a:r>
              <a:rPr lang="fi-FI" dirty="0"/>
              <a:t> of </a:t>
            </a:r>
            <a:r>
              <a:rPr lang="fi-FI" dirty="0" err="1"/>
              <a:t>skilled</a:t>
            </a:r>
            <a:r>
              <a:rPr lang="fi-FI" dirty="0"/>
              <a:t> </a:t>
            </a:r>
            <a:r>
              <a:rPr lang="fi-FI" dirty="0" err="1"/>
              <a:t>workforce</a:t>
            </a:r>
            <a:endParaRPr lang="fi-FI" dirty="0"/>
          </a:p>
          <a:p>
            <a:pPr>
              <a:spcBef>
                <a:spcPts val="400"/>
              </a:spcBef>
            </a:pPr>
            <a:r>
              <a:rPr lang="fi-FI" dirty="0"/>
              <a:t>Central </a:t>
            </a:r>
            <a:r>
              <a:rPr lang="fi-FI" dirty="0" err="1"/>
              <a:t>location</a:t>
            </a:r>
            <a:endParaRPr lang="fi-FI" dirty="0"/>
          </a:p>
          <a:p>
            <a:pPr>
              <a:spcBef>
                <a:spcPts val="400"/>
              </a:spcBef>
            </a:pPr>
            <a:r>
              <a:rPr lang="fi-FI" dirty="0" err="1"/>
              <a:t>Close</a:t>
            </a:r>
            <a:r>
              <a:rPr lang="fi-FI" dirty="0"/>
              <a:t> </a:t>
            </a:r>
            <a:r>
              <a:rPr lang="fi-FI" dirty="0" err="1"/>
              <a:t>connections</a:t>
            </a:r>
            <a:r>
              <a:rPr lang="fi-FI" dirty="0"/>
              <a:t> to </a:t>
            </a:r>
            <a:r>
              <a:rPr lang="fi-FI" dirty="0" err="1"/>
              <a:t>institutes</a:t>
            </a:r>
            <a:r>
              <a:rPr lang="fi-FI" dirty="0"/>
              <a:t> of </a:t>
            </a:r>
            <a:r>
              <a:rPr lang="fi-FI" dirty="0" err="1"/>
              <a:t>higher</a:t>
            </a:r>
            <a:r>
              <a:rPr lang="fi-FI" dirty="0"/>
              <a:t> </a:t>
            </a:r>
            <a:r>
              <a:rPr lang="fi-FI" dirty="0" err="1"/>
              <a:t>education</a:t>
            </a:r>
            <a:endParaRPr lang="fi-FI" dirty="0"/>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00667" y="3316138"/>
            <a:ext cx="2394625" cy="23946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42440" y="3921746"/>
            <a:ext cx="2311078" cy="1261884"/>
          </a:xfrm>
          <a:prstGeom prst="rect">
            <a:avLst/>
          </a:prstGeom>
        </p:spPr>
        <p:txBody>
          <a:bodyPr wrap="square" anchor="ctr" anchorCtr="0">
            <a:spAutoFit/>
          </a:bodyPr>
          <a:lstStyle/>
          <a:p>
            <a:pPr lvl="0" algn="ctr">
              <a:spcBef>
                <a:spcPts val="1000"/>
              </a:spcBef>
              <a:buClr>
                <a:srgbClr val="28549A"/>
              </a:buClr>
              <a:defRPr/>
            </a:pPr>
            <a:r>
              <a:rPr lang="fi-FI" sz="4000" b="1" dirty="0">
                <a:solidFill>
                  <a:srgbClr val="FFFFFF"/>
                </a:solidFill>
              </a:rPr>
              <a:t>+7–15 % </a:t>
            </a:r>
          </a:p>
          <a:p>
            <a:pPr lvl="0" algn="ctr">
              <a:buClr>
                <a:srgbClr val="28549A"/>
              </a:buClr>
              <a:defRPr/>
            </a:pPr>
            <a:r>
              <a:rPr lang="fi-FI" dirty="0" err="1">
                <a:solidFill>
                  <a:srgbClr val="FFFFFF"/>
                </a:solidFill>
              </a:rPr>
              <a:t>return</a:t>
            </a:r>
            <a:r>
              <a:rPr lang="fi-FI" dirty="0">
                <a:solidFill>
                  <a:srgbClr val="FFFFFF"/>
                </a:solidFill>
              </a:rPr>
              <a:t> on </a:t>
            </a:r>
            <a:br>
              <a:rPr lang="fi-FI" dirty="0">
                <a:solidFill>
                  <a:srgbClr val="FFFFFF"/>
                </a:solidFill>
              </a:rPr>
            </a:br>
            <a:r>
              <a:rPr lang="fi-FI" dirty="0" err="1">
                <a:solidFill>
                  <a:srgbClr val="FFFFFF"/>
                </a:solidFill>
              </a:rPr>
              <a:t>invested</a:t>
            </a:r>
            <a:r>
              <a:rPr lang="fi-FI" dirty="0">
                <a:solidFill>
                  <a:srgbClr val="FFFFFF"/>
                </a:solidFill>
              </a:rPr>
              <a:t> capital </a:t>
            </a:r>
          </a:p>
        </p:txBody>
      </p:sp>
      <p:sp>
        <p:nvSpPr>
          <p:cNvPr id="4" name="Päivämäärän paikkamerkki 3">
            <a:extLst>
              <a:ext uri="{FF2B5EF4-FFF2-40B4-BE49-F238E27FC236}">
                <a16:creationId xmlns:a16="http://schemas.microsoft.com/office/drawing/2014/main" id="{707F5EA6-2397-F003-962B-B7C3B700802C}"/>
              </a:ext>
            </a:extLst>
          </p:cNvPr>
          <p:cNvSpPr>
            <a:spLocks noGrp="1"/>
          </p:cNvSpPr>
          <p:nvPr>
            <p:ph type="dt" sz="half" idx="2"/>
          </p:nvPr>
        </p:nvSpPr>
        <p:spPr/>
        <p:txBody>
          <a:bodyPr/>
          <a:lstStyle/>
          <a:p>
            <a:fld id="{5258CF2B-40E0-044A-A11F-4C9B30C70221}" type="datetime1">
              <a:rPr lang="fi-FI" smtClean="0"/>
              <a:t>10.11.2023</a:t>
            </a:fld>
            <a:endParaRPr lang="fi-FI"/>
          </a:p>
        </p:txBody>
      </p:sp>
      <p:sp>
        <p:nvSpPr>
          <p:cNvPr id="5" name="Dian numeron paikkamerkki 4">
            <a:extLst>
              <a:ext uri="{FF2B5EF4-FFF2-40B4-BE49-F238E27FC236}">
                <a16:creationId xmlns:a16="http://schemas.microsoft.com/office/drawing/2014/main" id="{20DB20D5-7E58-20A3-7EE0-E485381EA561}"/>
              </a:ext>
            </a:extLst>
          </p:cNvPr>
          <p:cNvSpPr>
            <a:spLocks noGrp="1"/>
          </p:cNvSpPr>
          <p:nvPr>
            <p:ph type="sldNum" sz="quarter" idx="4"/>
          </p:nvPr>
        </p:nvSpPr>
        <p:spPr/>
        <p:txBody>
          <a:bodyPr/>
          <a:lstStyle/>
          <a:p>
            <a:fld id="{F3EE06F1-2D77-A44E-97FA-F679B9CB76D5}" type="slidenum">
              <a:rPr lang="fi-FI" smtClean="0"/>
              <a:t>37</a:t>
            </a:fld>
            <a:endParaRPr lang="fi-FI"/>
          </a:p>
        </p:txBody>
      </p:sp>
      <p:sp>
        <p:nvSpPr>
          <p:cNvPr id="12" name="Tekstiruutu 24">
            <a:extLst>
              <a:ext uri="{FF2B5EF4-FFF2-40B4-BE49-F238E27FC236}">
                <a16:creationId xmlns:a16="http://schemas.microsoft.com/office/drawing/2014/main" id="{50E2E433-CA84-2219-16C3-6419BA5EED8D}"/>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Mirella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Two men cooling off on Sauna stairs on a beautiful summer day.">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418155">
              <a:alpha val="96078"/>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EXPERIENCE</a:t>
            </a:r>
          </a:p>
        </p:txBody>
      </p:sp>
      <p:pic>
        <p:nvPicPr>
          <p:cNvPr id="15" name="Kuva 14" descr="Tampere. -tunnus.&#10;">
            <a:extLst>
              <a:ext uri="{FF2B5EF4-FFF2-40B4-BE49-F238E27FC236}">
                <a16:creationId xmlns:a16="http://schemas.microsoft.com/office/drawing/2014/main" id="{0FEE23B8-129B-898B-C88A-BDCFEBC92ADA}"/>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624595"/>
            <a:ext cx="6869185" cy="1232631"/>
          </a:xfrm>
          <a:prstGeom prst="rect">
            <a:avLst/>
          </a:prstGeom>
          <a:noFill/>
        </p:spPr>
        <p:txBody>
          <a:bodyPr wrap="square">
            <a:noAutofit/>
          </a:bodyPr>
          <a:lstStyle/>
          <a:p>
            <a:pPr lvl="0">
              <a:defRPr/>
            </a:pPr>
            <a:r>
              <a:rPr lang="fi-FI" sz="2000" dirty="0" err="1">
                <a:solidFill>
                  <a:schemeClr val="tx2"/>
                </a:solidFill>
              </a:rPr>
              <a:t>With</a:t>
            </a:r>
            <a:r>
              <a:rPr lang="fi-FI" sz="2000" dirty="0">
                <a:solidFill>
                  <a:schemeClr val="tx2"/>
                </a:solidFill>
              </a:rPr>
              <a:t> </a:t>
            </a:r>
            <a:r>
              <a:rPr lang="fi-FI" sz="2000" dirty="0" err="1">
                <a:solidFill>
                  <a:schemeClr val="tx2"/>
                </a:solidFill>
              </a:rPr>
              <a:t>thousands</a:t>
            </a:r>
            <a:r>
              <a:rPr lang="fi-FI" sz="2000" dirty="0">
                <a:solidFill>
                  <a:schemeClr val="tx2"/>
                </a:solidFill>
              </a:rPr>
              <a:t> of </a:t>
            </a:r>
            <a:r>
              <a:rPr lang="fi-FI" sz="2000" dirty="0" err="1">
                <a:solidFill>
                  <a:schemeClr val="tx2"/>
                </a:solidFill>
              </a:rPr>
              <a:t>events</a:t>
            </a:r>
            <a:r>
              <a:rPr lang="fi-FI" sz="2000" dirty="0">
                <a:solidFill>
                  <a:schemeClr val="tx2"/>
                </a:solidFill>
              </a:rPr>
              <a:t>, </a:t>
            </a:r>
            <a:r>
              <a:rPr lang="fi-FI" sz="2000" dirty="0" err="1">
                <a:solidFill>
                  <a:schemeClr val="tx2"/>
                </a:solidFill>
              </a:rPr>
              <a:t>concerts</a:t>
            </a:r>
            <a:r>
              <a:rPr lang="fi-FI" sz="2000" dirty="0">
                <a:solidFill>
                  <a:schemeClr val="tx2"/>
                </a:solidFill>
              </a:rPr>
              <a:t> and </a:t>
            </a:r>
            <a:r>
              <a:rPr lang="fi-FI" sz="2000" dirty="0" err="1">
                <a:solidFill>
                  <a:schemeClr val="tx2"/>
                </a:solidFill>
              </a:rPr>
              <a:t>adventures</a:t>
            </a:r>
            <a:r>
              <a:rPr lang="fi-FI" sz="2000" dirty="0">
                <a:solidFill>
                  <a:schemeClr val="tx2"/>
                </a:solidFill>
              </a:rPr>
              <a:t>, </a:t>
            </a:r>
            <a:r>
              <a:rPr lang="fi-FI" sz="2000" dirty="0" err="1">
                <a:solidFill>
                  <a:schemeClr val="tx2"/>
                </a:solidFill>
              </a:rPr>
              <a:t>there’s</a:t>
            </a:r>
            <a:r>
              <a:rPr lang="fi-FI" sz="2000" dirty="0">
                <a:solidFill>
                  <a:schemeClr val="tx2"/>
                </a:solidFill>
              </a:rPr>
              <a:t> </a:t>
            </a:r>
            <a:r>
              <a:rPr lang="fi-FI" sz="2000" dirty="0" err="1">
                <a:solidFill>
                  <a:schemeClr val="tx2"/>
                </a:solidFill>
              </a:rPr>
              <a:t>always</a:t>
            </a:r>
            <a:r>
              <a:rPr lang="fi-FI" sz="2000" dirty="0">
                <a:solidFill>
                  <a:schemeClr val="tx2"/>
                </a:solidFill>
              </a:rPr>
              <a:t> </a:t>
            </a:r>
            <a:r>
              <a:rPr lang="fi-FI" sz="2000" dirty="0" err="1">
                <a:solidFill>
                  <a:schemeClr val="tx2"/>
                </a:solidFill>
              </a:rPr>
              <a:t>something</a:t>
            </a:r>
            <a:r>
              <a:rPr lang="fi-FI" sz="2000" dirty="0">
                <a:solidFill>
                  <a:schemeClr val="tx2"/>
                </a:solidFill>
              </a:rPr>
              <a:t> to </a:t>
            </a:r>
            <a:r>
              <a:rPr lang="fi-FI" sz="2000" dirty="0" err="1">
                <a:solidFill>
                  <a:schemeClr val="tx2"/>
                </a:solidFill>
              </a:rPr>
              <a:t>experience</a:t>
            </a:r>
            <a:r>
              <a:rPr lang="fi-FI" sz="2000" dirty="0">
                <a:solidFill>
                  <a:schemeClr val="tx2"/>
                </a:solidFill>
              </a:rPr>
              <a:t> in Tampere. A </a:t>
            </a:r>
            <a:r>
              <a:rPr lang="fi-FI" sz="2000" dirty="0" err="1">
                <a:solidFill>
                  <a:schemeClr val="tx2"/>
                </a:solidFill>
              </a:rPr>
              <a:t>quick</a:t>
            </a:r>
            <a:r>
              <a:rPr lang="fi-FI" sz="2000" dirty="0">
                <a:solidFill>
                  <a:schemeClr val="tx2"/>
                </a:solidFill>
              </a:rPr>
              <a:t> </a:t>
            </a:r>
            <a:r>
              <a:rPr lang="fi-FI" sz="2000" dirty="0" err="1">
                <a:solidFill>
                  <a:schemeClr val="tx2"/>
                </a:solidFill>
              </a:rPr>
              <a:t>dip</a:t>
            </a:r>
            <a:r>
              <a:rPr lang="fi-FI" sz="2000" dirty="0">
                <a:solidFill>
                  <a:schemeClr val="tx2"/>
                </a:solidFill>
              </a:rPr>
              <a:t> in </a:t>
            </a:r>
            <a:br>
              <a:rPr lang="fi-FI" sz="2000" dirty="0">
                <a:solidFill>
                  <a:schemeClr val="tx2"/>
                </a:solidFill>
              </a:rPr>
            </a:br>
            <a:r>
              <a:rPr lang="fi-FI" sz="2000" dirty="0" err="1">
                <a:solidFill>
                  <a:schemeClr val="tx2"/>
                </a:solidFill>
              </a:rPr>
              <a:t>the</a:t>
            </a:r>
            <a:r>
              <a:rPr lang="fi-FI" sz="2000" dirty="0">
                <a:solidFill>
                  <a:schemeClr val="tx2"/>
                </a:solidFill>
              </a:rPr>
              <a:t> lake </a:t>
            </a:r>
            <a:r>
              <a:rPr lang="fi-FI" sz="2000" dirty="0" err="1">
                <a:solidFill>
                  <a:schemeClr val="tx2"/>
                </a:solidFill>
              </a:rPr>
              <a:t>or</a:t>
            </a:r>
            <a:r>
              <a:rPr lang="fi-FI" sz="2000" dirty="0">
                <a:solidFill>
                  <a:schemeClr val="tx2"/>
                </a:solidFill>
              </a:rPr>
              <a:t> a </a:t>
            </a:r>
            <a:r>
              <a:rPr lang="fi-FI" sz="2000" dirty="0" err="1">
                <a:solidFill>
                  <a:schemeClr val="tx2"/>
                </a:solidFill>
              </a:rPr>
              <a:t>morning</a:t>
            </a:r>
            <a:r>
              <a:rPr lang="fi-FI" sz="2000" dirty="0">
                <a:solidFill>
                  <a:schemeClr val="tx2"/>
                </a:solidFill>
              </a:rPr>
              <a:t> </a:t>
            </a:r>
            <a:r>
              <a:rPr lang="fi-FI" sz="2000" dirty="0" err="1">
                <a:solidFill>
                  <a:schemeClr val="tx2"/>
                </a:solidFill>
              </a:rPr>
              <a:t>coffee</a:t>
            </a:r>
            <a:r>
              <a:rPr lang="fi-FI" sz="2000" dirty="0">
                <a:solidFill>
                  <a:schemeClr val="tx2"/>
                </a:solidFill>
              </a:rPr>
              <a:t> at </a:t>
            </a:r>
            <a:r>
              <a:rPr lang="fi-FI" sz="2000" dirty="0" err="1">
                <a:solidFill>
                  <a:schemeClr val="tx2"/>
                </a:solidFill>
              </a:rPr>
              <a:t>the</a:t>
            </a:r>
            <a:r>
              <a:rPr lang="fi-FI" sz="2000" dirty="0">
                <a:solidFill>
                  <a:schemeClr val="tx2"/>
                </a:solidFill>
              </a:rPr>
              <a:t> market </a:t>
            </a:r>
            <a:r>
              <a:rPr lang="fi-FI" sz="2000" dirty="0" err="1">
                <a:solidFill>
                  <a:schemeClr val="tx2"/>
                </a:solidFill>
              </a:rPr>
              <a:t>are</a:t>
            </a:r>
            <a:r>
              <a:rPr lang="fi-FI" sz="2000" dirty="0">
                <a:solidFill>
                  <a:schemeClr val="tx2"/>
                </a:solidFill>
              </a:rPr>
              <a:t> </a:t>
            </a:r>
            <a:r>
              <a:rPr lang="fi-FI" sz="2000" dirty="0" err="1">
                <a:solidFill>
                  <a:schemeClr val="tx2"/>
                </a:solidFill>
              </a:rPr>
              <a:t>among</a:t>
            </a:r>
            <a:r>
              <a:rPr lang="fi-FI" sz="2000" dirty="0">
                <a:solidFill>
                  <a:schemeClr val="tx2"/>
                </a:solidFill>
              </a:rPr>
              <a:t> </a:t>
            </a:r>
            <a:r>
              <a:rPr lang="fi-FI" sz="2000" dirty="0" err="1">
                <a:solidFill>
                  <a:schemeClr val="tx2"/>
                </a:solidFill>
              </a:rPr>
              <a:t>the</a:t>
            </a:r>
            <a:r>
              <a:rPr lang="fi-FI" sz="2000" dirty="0">
                <a:solidFill>
                  <a:schemeClr val="tx2"/>
                </a:solidFill>
              </a:rPr>
              <a:t> </a:t>
            </a:r>
            <a:r>
              <a:rPr lang="fi-FI" sz="2000" dirty="0" err="1">
                <a:solidFill>
                  <a:schemeClr val="tx2"/>
                </a:solidFill>
              </a:rPr>
              <a:t>experiences</a:t>
            </a:r>
            <a:r>
              <a:rPr lang="fi-FI" sz="2000" dirty="0">
                <a:solidFill>
                  <a:schemeClr val="tx2"/>
                </a:solidFill>
              </a:rPr>
              <a:t> </a:t>
            </a:r>
            <a:r>
              <a:rPr lang="fi-FI" sz="2000" dirty="0" err="1">
                <a:solidFill>
                  <a:schemeClr val="tx2"/>
                </a:solidFill>
              </a:rPr>
              <a:t>offered</a:t>
            </a:r>
            <a:r>
              <a:rPr lang="fi-FI" sz="2000" dirty="0">
                <a:solidFill>
                  <a:schemeClr val="tx2"/>
                </a:solidFill>
              </a:rPr>
              <a:t> </a:t>
            </a:r>
            <a:r>
              <a:rPr lang="fi-FI" sz="2000" dirty="0" err="1">
                <a:solidFill>
                  <a:schemeClr val="tx2"/>
                </a:solidFill>
              </a:rPr>
              <a:t>by</a:t>
            </a:r>
            <a:r>
              <a:rPr lang="fi-FI" sz="2000" dirty="0">
                <a:solidFill>
                  <a:schemeClr val="tx2"/>
                </a:solidFill>
              </a:rPr>
              <a:t> </a:t>
            </a:r>
            <a:r>
              <a:rPr lang="fi-FI" sz="2000" dirty="0" err="1">
                <a:solidFill>
                  <a:schemeClr val="tx2"/>
                </a:solidFill>
              </a:rPr>
              <a:t>the</a:t>
            </a:r>
            <a:r>
              <a:rPr lang="fi-FI" sz="2000" dirty="0">
                <a:solidFill>
                  <a:schemeClr val="tx2"/>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38</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People having picnic in the Sorsapuisto park.">
            <a:extLst>
              <a:ext uri="{FF2B5EF4-FFF2-40B4-BE49-F238E27FC236}">
                <a16:creationId xmlns:a16="http://schemas.microsoft.com/office/drawing/2014/main" id="{2BB2A969-6D93-765D-DFE3-1C27D0AAC5D0}"/>
              </a:ext>
            </a:extLst>
          </p:cNvPr>
          <p:cNvPicPr>
            <a:picLocks noChangeAspect="1"/>
          </p:cNvPicPr>
          <p:nvPr/>
        </p:nvPicPr>
        <p:blipFill rotWithShape="1">
          <a:blip r:embed="rId3">
            <a:extLst>
              <a:ext uri="{28A0092B-C50C-407E-A947-70E740481C1C}">
                <a14:useLocalDpi xmlns:a14="http://schemas.microsoft.com/office/drawing/2010/main" val="0"/>
              </a:ext>
            </a:extLst>
          </a:blip>
          <a:srcRect t="26977" r="16342" b="2464"/>
          <a:stretch/>
        </p:blipFill>
        <p:spPr>
          <a:xfrm>
            <a:off x="0" y="-1"/>
            <a:ext cx="12192000" cy="6858001"/>
          </a:xfrm>
          <a:prstGeom prst="rect">
            <a:avLst/>
          </a:prstGeom>
        </p:spPr>
      </p:pic>
      <p:sp>
        <p:nvSpPr>
          <p:cNvPr id="7" name="Kuva 4">
            <a:extLst>
              <a:ext uri="{FF2B5EF4-FFF2-40B4-BE49-F238E27FC236}">
                <a16:creationId xmlns:a16="http://schemas.microsoft.com/office/drawing/2014/main" id="{482B5BEB-A056-F574-3E41-1E7FE7F10AB3}"/>
              </a:ext>
              <a:ext uri="{C183D7F6-B498-43B3-948B-1728B52AA6E4}">
                <adec:decorative xmlns:adec="http://schemas.microsoft.com/office/drawing/2017/decorative" val="1"/>
              </a:ext>
            </a:extLst>
          </p:cNvPr>
          <p:cNvSpPr>
            <a:spLocks noChangeAspect="1"/>
          </p:cNvSpPr>
          <p:nvPr/>
        </p:nvSpPr>
        <p:spPr>
          <a:xfrm>
            <a:off x="-6350" y="2117"/>
            <a:ext cx="6967094"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alpha val="88000"/>
            </a:schemeClr>
          </a:solidFill>
          <a:ln w="9525" cap="flat">
            <a:noFill/>
            <a:prstDash val="solid"/>
            <a:miter/>
          </a:ln>
        </p:spPr>
        <p:txBody>
          <a:bodyPr rtlCol="0" anchor="ctr"/>
          <a:lstStyle/>
          <a:p>
            <a:endParaRPr lang="fi-FI" dirty="0">
              <a:solidFill>
                <a:schemeClr val="bg1"/>
              </a:solidFill>
            </a:endParaRPr>
          </a:p>
        </p:txBody>
      </p:sp>
      <p:sp>
        <p:nvSpPr>
          <p:cNvPr id="2" name="Otsikko 1">
            <a:extLst>
              <a:ext uri="{FF2B5EF4-FFF2-40B4-BE49-F238E27FC236}">
                <a16:creationId xmlns:a16="http://schemas.microsoft.com/office/drawing/2014/main" id="{EAD179F3-8571-437F-9AFC-8719B84AE71B}"/>
              </a:ext>
            </a:extLst>
          </p:cNvPr>
          <p:cNvSpPr>
            <a:spLocks noGrp="1"/>
          </p:cNvSpPr>
          <p:nvPr>
            <p:ph type="title"/>
          </p:nvPr>
        </p:nvSpPr>
        <p:spPr/>
        <p:txBody>
          <a:bodyPr/>
          <a:lstStyle/>
          <a:p>
            <a:r>
              <a:rPr lang="fi-FI" dirty="0" err="1">
                <a:solidFill>
                  <a:schemeClr val="bg1"/>
                </a:solidFill>
              </a:rPr>
              <a:t>Nature</a:t>
            </a:r>
            <a:r>
              <a:rPr lang="fi-FI" dirty="0">
                <a:solidFill>
                  <a:schemeClr val="bg1"/>
                </a:solidFill>
              </a:rPr>
              <a:t> in </a:t>
            </a:r>
            <a:br>
              <a:rPr lang="fi-FI" dirty="0">
                <a:solidFill>
                  <a:schemeClr val="bg1"/>
                </a:solidFill>
              </a:rPr>
            </a:br>
            <a:r>
              <a:rPr lang="fi-FI" dirty="0" err="1">
                <a:solidFill>
                  <a:schemeClr val="bg1"/>
                </a:solidFill>
              </a:rPr>
              <a:t>everyday</a:t>
            </a:r>
            <a:r>
              <a:rPr lang="fi-FI" dirty="0">
                <a:solidFill>
                  <a:schemeClr val="bg1"/>
                </a:solidFill>
              </a:rPr>
              <a:t> life</a:t>
            </a:r>
          </a:p>
        </p:txBody>
      </p:sp>
      <p:sp>
        <p:nvSpPr>
          <p:cNvPr id="3" name="Sisällön paikkamerkki 2">
            <a:extLst>
              <a:ext uri="{FF2B5EF4-FFF2-40B4-BE49-F238E27FC236}">
                <a16:creationId xmlns:a16="http://schemas.microsoft.com/office/drawing/2014/main" id="{878D247B-094A-2609-B0DF-706629E3A31A}"/>
              </a:ext>
            </a:extLst>
          </p:cNvPr>
          <p:cNvSpPr>
            <a:spLocks noGrp="1"/>
          </p:cNvSpPr>
          <p:nvPr>
            <p:ph sz="quarter" idx="15"/>
          </p:nvPr>
        </p:nvSpPr>
        <p:spPr>
          <a:xfrm>
            <a:off x="655281" y="2411752"/>
            <a:ext cx="4728165" cy="3167588"/>
          </a:xfrm>
        </p:spPr>
        <p:txBody>
          <a:bodyPr>
            <a:normAutofit/>
          </a:bodyPr>
          <a:lstStyle/>
          <a:p>
            <a:pPr>
              <a:buClr>
                <a:schemeClr val="bg1"/>
              </a:buClr>
            </a:pPr>
            <a:r>
              <a:rPr lang="fi-FI" dirty="0">
                <a:solidFill>
                  <a:schemeClr val="bg1"/>
                </a:solidFill>
              </a:rPr>
              <a:t>2,751 </a:t>
            </a:r>
            <a:r>
              <a:rPr lang="fi-FI" dirty="0" err="1">
                <a:solidFill>
                  <a:schemeClr val="bg1"/>
                </a:solidFill>
              </a:rPr>
              <a:t>lakes</a:t>
            </a:r>
            <a:r>
              <a:rPr lang="fi-FI" dirty="0">
                <a:solidFill>
                  <a:schemeClr val="bg1"/>
                </a:solidFill>
              </a:rPr>
              <a:t> </a:t>
            </a:r>
            <a:r>
              <a:rPr lang="fi-FI" dirty="0" err="1">
                <a:solidFill>
                  <a:schemeClr val="bg1"/>
                </a:solidFill>
              </a:rPr>
              <a:t>or</a:t>
            </a:r>
            <a:r>
              <a:rPr lang="fi-FI" dirty="0">
                <a:solidFill>
                  <a:schemeClr val="bg1"/>
                </a:solidFill>
              </a:rPr>
              <a:t> </a:t>
            </a:r>
            <a:r>
              <a:rPr lang="fi-FI" dirty="0" err="1">
                <a:solidFill>
                  <a:schemeClr val="bg1"/>
                </a:solidFill>
              </a:rPr>
              <a:t>ponds</a:t>
            </a:r>
            <a:r>
              <a:rPr lang="fi-FI" dirty="0">
                <a:solidFill>
                  <a:schemeClr val="bg1"/>
                </a:solidFill>
              </a:rPr>
              <a:t> </a:t>
            </a:r>
            <a:r>
              <a:rPr lang="fi-FI" dirty="0" err="1">
                <a:solidFill>
                  <a:schemeClr val="bg1"/>
                </a:solidFill>
              </a:rPr>
              <a:t>sized</a:t>
            </a:r>
            <a:r>
              <a:rPr lang="fi-FI" dirty="0">
                <a:solidFill>
                  <a:schemeClr val="bg1"/>
                </a:solidFill>
              </a:rPr>
              <a:t> </a:t>
            </a:r>
            <a:r>
              <a:rPr lang="fi-FI" dirty="0" err="1">
                <a:solidFill>
                  <a:schemeClr val="bg1"/>
                </a:solidFill>
              </a:rPr>
              <a:t>over</a:t>
            </a:r>
            <a:r>
              <a:rPr lang="fi-FI" dirty="0">
                <a:solidFill>
                  <a:schemeClr val="bg1"/>
                </a:solidFill>
              </a:rPr>
              <a:t> </a:t>
            </a:r>
            <a:r>
              <a:rPr lang="fi-FI" dirty="0" err="1">
                <a:solidFill>
                  <a:schemeClr val="bg1"/>
                </a:solidFill>
              </a:rPr>
              <a:t>one</a:t>
            </a:r>
            <a:r>
              <a:rPr lang="fi-FI" dirty="0">
                <a:solidFill>
                  <a:schemeClr val="bg1"/>
                </a:solidFill>
              </a:rPr>
              <a:t> </a:t>
            </a:r>
            <a:r>
              <a:rPr lang="fi-FI" dirty="0" err="1">
                <a:solidFill>
                  <a:schemeClr val="bg1"/>
                </a:solidFill>
              </a:rPr>
              <a:t>hectare</a:t>
            </a:r>
            <a:r>
              <a:rPr lang="fi-FI" dirty="0">
                <a:solidFill>
                  <a:schemeClr val="bg1"/>
                </a:solidFill>
              </a:rPr>
              <a:t> </a:t>
            </a:r>
          </a:p>
          <a:p>
            <a:pPr>
              <a:buClr>
                <a:schemeClr val="bg1"/>
              </a:buClr>
            </a:pPr>
            <a:r>
              <a:rPr lang="fi-FI" dirty="0">
                <a:solidFill>
                  <a:schemeClr val="bg1"/>
                </a:solidFill>
              </a:rPr>
              <a:t>200 </a:t>
            </a:r>
            <a:r>
              <a:rPr lang="fi-FI" dirty="0" err="1">
                <a:solidFill>
                  <a:schemeClr val="bg1"/>
                </a:solidFill>
              </a:rPr>
              <a:t>lakes</a:t>
            </a:r>
            <a:r>
              <a:rPr lang="fi-FI" dirty="0">
                <a:solidFill>
                  <a:schemeClr val="bg1"/>
                </a:solidFill>
              </a:rPr>
              <a:t> </a:t>
            </a:r>
            <a:r>
              <a:rPr lang="fi-FI" dirty="0" err="1">
                <a:solidFill>
                  <a:schemeClr val="bg1"/>
                </a:solidFill>
              </a:rPr>
              <a:t>or</a:t>
            </a:r>
            <a:r>
              <a:rPr lang="fi-FI" dirty="0">
                <a:solidFill>
                  <a:schemeClr val="bg1"/>
                </a:solidFill>
              </a:rPr>
              <a:t> </a:t>
            </a:r>
            <a:r>
              <a:rPr lang="fi-FI" dirty="0" err="1">
                <a:solidFill>
                  <a:schemeClr val="bg1"/>
                </a:solidFill>
              </a:rPr>
              <a:t>ponds</a:t>
            </a:r>
            <a:r>
              <a:rPr lang="fi-FI" dirty="0">
                <a:solidFill>
                  <a:schemeClr val="bg1"/>
                </a:solidFill>
              </a:rPr>
              <a:t> in </a:t>
            </a:r>
            <a:r>
              <a:rPr lang="fi-FI" dirty="0" err="1">
                <a:solidFill>
                  <a:schemeClr val="bg1"/>
                </a:solidFill>
              </a:rPr>
              <a:t>the</a:t>
            </a:r>
            <a:r>
              <a:rPr lang="fi-FI" dirty="0">
                <a:solidFill>
                  <a:schemeClr val="bg1"/>
                </a:solidFill>
              </a:rPr>
              <a:t> City of Tampere </a:t>
            </a:r>
            <a:r>
              <a:rPr lang="fi-FI" dirty="0" err="1">
                <a:solidFill>
                  <a:schemeClr val="bg1"/>
                </a:solidFill>
              </a:rPr>
              <a:t>area</a:t>
            </a:r>
            <a:endParaRPr lang="fi-FI" dirty="0">
              <a:solidFill>
                <a:schemeClr val="bg1"/>
              </a:solidFill>
            </a:endParaRPr>
          </a:p>
          <a:p>
            <a:pPr>
              <a:buClr>
                <a:schemeClr val="bg1"/>
              </a:buClr>
            </a:pPr>
            <a:r>
              <a:rPr lang="fi-FI" dirty="0">
                <a:solidFill>
                  <a:schemeClr val="bg1"/>
                </a:solidFill>
              </a:rPr>
              <a:t>3,800 </a:t>
            </a:r>
            <a:r>
              <a:rPr lang="fi-FI" dirty="0" err="1">
                <a:solidFill>
                  <a:schemeClr val="bg1"/>
                </a:solidFill>
              </a:rPr>
              <a:t>hectares</a:t>
            </a:r>
            <a:r>
              <a:rPr lang="fi-FI" dirty="0">
                <a:solidFill>
                  <a:schemeClr val="bg1"/>
                </a:solidFill>
              </a:rPr>
              <a:t> of </a:t>
            </a:r>
            <a:r>
              <a:rPr lang="fi-FI" dirty="0" err="1">
                <a:solidFill>
                  <a:schemeClr val="bg1"/>
                </a:solidFill>
              </a:rPr>
              <a:t>forest</a:t>
            </a:r>
            <a:r>
              <a:rPr lang="fi-FI" dirty="0">
                <a:solidFill>
                  <a:schemeClr val="bg1"/>
                </a:solidFill>
              </a:rPr>
              <a:t> in Tampere </a:t>
            </a:r>
            <a:r>
              <a:rPr lang="fi-FI" dirty="0" err="1">
                <a:solidFill>
                  <a:schemeClr val="bg1"/>
                </a:solidFill>
              </a:rPr>
              <a:t>area</a:t>
            </a:r>
            <a:endParaRPr lang="fi-FI" dirty="0">
              <a:solidFill>
                <a:schemeClr val="bg1"/>
              </a:solidFill>
            </a:endParaRPr>
          </a:p>
          <a:p>
            <a:pPr>
              <a:buClr>
                <a:schemeClr val="bg1"/>
              </a:buClr>
            </a:pPr>
            <a:r>
              <a:rPr lang="fi-FI" dirty="0">
                <a:solidFill>
                  <a:schemeClr val="bg1"/>
                </a:solidFill>
              </a:rPr>
              <a:t>20 % of Tampere is </a:t>
            </a:r>
            <a:r>
              <a:rPr lang="fi-FI" dirty="0" err="1">
                <a:solidFill>
                  <a:schemeClr val="bg1"/>
                </a:solidFill>
              </a:rPr>
              <a:t>greenspace</a:t>
            </a:r>
            <a:endParaRPr lang="fi-FI" dirty="0">
              <a:solidFill>
                <a:schemeClr val="bg1"/>
              </a:solidFill>
            </a:endParaRPr>
          </a:p>
        </p:txBody>
      </p:sp>
      <p:pic>
        <p:nvPicPr>
          <p:cNvPr id="8" name="Kuva 7">
            <a:extLst>
              <a:ext uri="{FF2B5EF4-FFF2-40B4-BE49-F238E27FC236}">
                <a16:creationId xmlns:a16="http://schemas.microsoft.com/office/drawing/2014/main" id="{E9D51183-8C39-666F-0F90-194D1E674F5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9" name="Kuva 8">
            <a:extLst>
              <a:ext uri="{FF2B5EF4-FFF2-40B4-BE49-F238E27FC236}">
                <a16:creationId xmlns:a16="http://schemas.microsoft.com/office/drawing/2014/main" id="{EF949BBA-79D6-63E7-D59C-28D60A466FD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7A60A81D-8359-0028-299A-B02BFFDEBF9E}"/>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CEB73776-19EA-8C99-E9A5-B5D811EBFC60}"/>
              </a:ext>
            </a:extLst>
          </p:cNvPr>
          <p:cNvSpPr>
            <a:spLocks noGrp="1"/>
          </p:cNvSpPr>
          <p:nvPr>
            <p:ph type="sldNum" sz="quarter" idx="4"/>
          </p:nvPr>
        </p:nvSpPr>
        <p:spPr/>
        <p:txBody>
          <a:bodyPr/>
          <a:lstStyle/>
          <a:p>
            <a:fld id="{F3EE06F1-2D77-A44E-97FA-F679B9CB76D5}" type="slidenum">
              <a:rPr lang="fi-FI" smtClean="0">
                <a:solidFill>
                  <a:schemeClr val="bg1"/>
                </a:solidFill>
              </a:rPr>
              <a:t>39</a:t>
            </a:fld>
            <a:endParaRPr lang="fi-FI">
              <a:solidFill>
                <a:schemeClr val="bg1"/>
              </a:solidFill>
            </a:endParaRPr>
          </a:p>
        </p:txBody>
      </p:sp>
      <p:sp>
        <p:nvSpPr>
          <p:cNvPr id="11" name="Tekstiruutu 24">
            <a:extLst>
              <a:ext uri="{FF2B5EF4-FFF2-40B4-BE49-F238E27FC236}">
                <a16:creationId xmlns:a16="http://schemas.microsoft.com/office/drawing/2014/main" id="{328B2C36-CFC1-6BCA-5C58-CC9944D67A29}"/>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246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2" descr="Young woman on the railway station.">
            <a:extLst>
              <a:ext uri="{FF2B5EF4-FFF2-40B4-BE49-F238E27FC236}">
                <a16:creationId xmlns:a16="http://schemas.microsoft.com/office/drawing/2014/main" id="{F2167342-2284-092B-9A3E-89055F59DCC6}"/>
              </a:ext>
            </a:extLst>
          </p:cNvPr>
          <p:cNvSpPr>
            <a:spLocks noChangeAspect="1"/>
          </p:cNvSpPr>
          <p:nvPr/>
        </p:nvSpPr>
        <p:spPr>
          <a:xfrm>
            <a:off x="5480394" y="12293"/>
            <a:ext cx="6707250" cy="6858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B2D620A0-ABD2-6217-C624-B6ED57614E62}"/>
              </a:ext>
            </a:extLst>
          </p:cNvPr>
          <p:cNvSpPr>
            <a:spLocks noGrp="1"/>
          </p:cNvSpPr>
          <p:nvPr>
            <p:ph type="title"/>
          </p:nvPr>
        </p:nvSpPr>
        <p:spPr>
          <a:xfrm>
            <a:off x="655280" y="573817"/>
            <a:ext cx="5967769" cy="1060926"/>
          </a:xfrm>
        </p:spPr>
        <p:txBody>
          <a:bodyPr/>
          <a:lstStyle/>
          <a:p>
            <a:r>
              <a:rPr lang="fi-FI" dirty="0" err="1"/>
              <a:t>We</a:t>
            </a:r>
            <a:r>
              <a:rPr lang="fi-FI" dirty="0"/>
              <a:t> </a:t>
            </a:r>
            <a:r>
              <a:rPr lang="fi-FI" dirty="0" err="1"/>
              <a:t>are</a:t>
            </a:r>
            <a:r>
              <a:rPr lang="fi-FI" dirty="0"/>
              <a:t> </a:t>
            </a:r>
            <a:r>
              <a:rPr lang="fi-FI" dirty="0" err="1"/>
              <a:t>easy</a:t>
            </a:r>
            <a:r>
              <a:rPr lang="fi-FI" dirty="0"/>
              <a:t> to </a:t>
            </a:r>
            <a:r>
              <a:rPr lang="fi-FI" dirty="0" err="1"/>
              <a:t>reach</a:t>
            </a:r>
            <a:r>
              <a:rPr lang="fi-FI" dirty="0"/>
              <a:t> </a:t>
            </a:r>
          </a:p>
        </p:txBody>
      </p:sp>
      <p:pic>
        <p:nvPicPr>
          <p:cNvPr id="8" name="Kuva 7" descr="Skandinavian kartta, johon merkitty Tampere kohteena. ">
            <a:extLst>
              <a:ext uri="{FF2B5EF4-FFF2-40B4-BE49-F238E27FC236}">
                <a16:creationId xmlns:a16="http://schemas.microsoft.com/office/drawing/2014/main" id="{626D27EA-CE61-6018-3FFB-2C2CB7D8F26B}"/>
              </a:ext>
            </a:extLst>
          </p:cNvPr>
          <p:cNvPicPr>
            <a:picLocks noChangeAspect="1"/>
          </p:cNvPicPr>
          <p:nvPr/>
        </p:nvPicPr>
        <p:blipFill>
          <a:blip r:embed="rId4"/>
          <a:srcRect/>
          <a:stretch/>
        </p:blipFill>
        <p:spPr>
          <a:xfrm rot="949042">
            <a:off x="2260023" y="2092911"/>
            <a:ext cx="7271267" cy="5008270"/>
          </a:xfrm>
          <a:prstGeom prst="rect">
            <a:avLst/>
          </a:prstGeom>
        </p:spPr>
      </p:pic>
      <p:pic>
        <p:nvPicPr>
          <p:cNvPr id="9" name="Kuva 8" descr="Lentokone symboli">
            <a:extLst>
              <a:ext uri="{FF2B5EF4-FFF2-40B4-BE49-F238E27FC236}">
                <a16:creationId xmlns:a16="http://schemas.microsoft.com/office/drawing/2014/main" id="{656CA04F-6660-4BE3-5D36-E7374CCD0C2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95833">
            <a:off x="724037" y="1611458"/>
            <a:ext cx="728819" cy="230793"/>
          </a:xfrm>
          <a:prstGeom prst="rect">
            <a:avLst/>
          </a:prstGeom>
        </p:spPr>
      </p:pic>
      <p:pic>
        <p:nvPicPr>
          <p:cNvPr id="15" name="Kuva 14" descr="Laiva-symboli.&#10;">
            <a:extLst>
              <a:ext uri="{FF2B5EF4-FFF2-40B4-BE49-F238E27FC236}">
                <a16:creationId xmlns:a16="http://schemas.microsoft.com/office/drawing/2014/main" id="{F63FFEE2-C85E-7CB8-35D1-FBCEDD9E455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95927" y="1595031"/>
            <a:ext cx="561889" cy="240810"/>
          </a:xfrm>
          <a:prstGeom prst="rect">
            <a:avLst/>
          </a:prstGeom>
        </p:spPr>
      </p:pic>
      <p:pic>
        <p:nvPicPr>
          <p:cNvPr id="13" name="Kuva 12" descr="Juna-symboli">
            <a:extLst>
              <a:ext uri="{FF2B5EF4-FFF2-40B4-BE49-F238E27FC236}">
                <a16:creationId xmlns:a16="http://schemas.microsoft.com/office/drawing/2014/main" id="{D9103513-911E-CBFD-87AE-F3C87646191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22266" y="1477631"/>
            <a:ext cx="344557" cy="453806"/>
          </a:xfrm>
          <a:prstGeom prst="rect">
            <a:avLst/>
          </a:prstGeom>
        </p:spPr>
      </p:pic>
      <p:sp>
        <p:nvSpPr>
          <p:cNvPr id="3" name="Sisällön paikkamerkki 2">
            <a:extLst>
              <a:ext uri="{FF2B5EF4-FFF2-40B4-BE49-F238E27FC236}">
                <a16:creationId xmlns:a16="http://schemas.microsoft.com/office/drawing/2014/main" id="{BC135C03-1E39-0700-EBD9-6907D9D19564}"/>
              </a:ext>
            </a:extLst>
          </p:cNvPr>
          <p:cNvSpPr>
            <a:spLocks noGrp="1"/>
          </p:cNvSpPr>
          <p:nvPr>
            <p:ph sz="quarter" idx="15"/>
          </p:nvPr>
        </p:nvSpPr>
        <p:spPr>
          <a:xfrm>
            <a:off x="655281" y="2033017"/>
            <a:ext cx="4728165" cy="4163079"/>
          </a:xfrm>
        </p:spPr>
        <p:txBody>
          <a:bodyPr vert="horz" lIns="91440" tIns="45720" rIns="91440" bIns="45720" rtlCol="0" anchor="t">
            <a:normAutofit/>
          </a:bodyPr>
          <a:lstStyle/>
          <a:p>
            <a:pPr marL="0" indent="0">
              <a:lnSpc>
                <a:spcPct val="90000"/>
              </a:lnSpc>
              <a:spcBef>
                <a:spcPts val="300"/>
              </a:spcBef>
              <a:buClr>
                <a:schemeClr val="tx2"/>
              </a:buClr>
              <a:buNone/>
            </a:pPr>
            <a:r>
              <a:rPr lang="fi-FI" sz="1400" b="1" dirty="0"/>
              <a:t>Direct </a:t>
            </a:r>
            <a:r>
              <a:rPr lang="fi-FI" sz="1400" b="1" dirty="0" err="1"/>
              <a:t>flights</a:t>
            </a:r>
            <a:r>
              <a:rPr lang="fi-FI" sz="1400" b="1" dirty="0"/>
              <a:t>:</a:t>
            </a:r>
          </a:p>
          <a:p>
            <a:pPr marL="137795" indent="-137795">
              <a:lnSpc>
                <a:spcPct val="90000"/>
              </a:lnSpc>
              <a:spcBef>
                <a:spcPts val="300"/>
              </a:spcBef>
              <a:buClr>
                <a:schemeClr val="tx2"/>
              </a:buClr>
            </a:pPr>
            <a:r>
              <a:rPr lang="fi-FI" sz="1400" dirty="0" err="1"/>
              <a:t>Copenhagen</a:t>
            </a:r>
            <a:endParaRPr lang="fi-FI" sz="1400" dirty="0">
              <a:cs typeface="Calibri"/>
            </a:endParaRPr>
          </a:p>
          <a:p>
            <a:pPr marL="137795" indent="-137795">
              <a:lnSpc>
                <a:spcPct val="90000"/>
              </a:lnSpc>
              <a:spcBef>
                <a:spcPts val="300"/>
              </a:spcBef>
              <a:buClr>
                <a:schemeClr val="tx2"/>
              </a:buClr>
            </a:pPr>
            <a:r>
              <a:rPr lang="fi-FI" sz="1400" dirty="0">
                <a:cs typeface="Calibri"/>
              </a:rPr>
              <a:t>Amsterdam</a:t>
            </a:r>
          </a:p>
          <a:p>
            <a:pPr marL="137795" indent="-137795">
              <a:lnSpc>
                <a:spcPct val="90000"/>
              </a:lnSpc>
              <a:spcBef>
                <a:spcPts val="300"/>
              </a:spcBef>
            </a:pPr>
            <a:r>
              <a:rPr lang="fi-FI" sz="1400" dirty="0">
                <a:cs typeface="Calibri"/>
              </a:rPr>
              <a:t>Malaga</a:t>
            </a:r>
          </a:p>
          <a:p>
            <a:pPr marL="137795" indent="-137795">
              <a:lnSpc>
                <a:spcPct val="90000"/>
              </a:lnSpc>
              <a:spcBef>
                <a:spcPts val="300"/>
              </a:spcBef>
            </a:pPr>
            <a:r>
              <a:rPr lang="fi-FI" sz="1400" dirty="0">
                <a:cs typeface="Calibri"/>
              </a:rPr>
              <a:t>Milan</a:t>
            </a:r>
          </a:p>
          <a:p>
            <a:pPr marL="137795" indent="-137795">
              <a:lnSpc>
                <a:spcPct val="90000"/>
              </a:lnSpc>
              <a:spcBef>
                <a:spcPts val="300"/>
              </a:spcBef>
              <a:buClr>
                <a:schemeClr val="tx2"/>
              </a:buClr>
            </a:pPr>
            <a:r>
              <a:rPr lang="fi-FI" sz="1400" dirty="0">
                <a:cs typeface="Calibri"/>
              </a:rPr>
              <a:t>München</a:t>
            </a:r>
          </a:p>
          <a:p>
            <a:pPr marL="137795" indent="-137795">
              <a:lnSpc>
                <a:spcPct val="90000"/>
              </a:lnSpc>
              <a:spcBef>
                <a:spcPts val="300"/>
              </a:spcBef>
            </a:pPr>
            <a:r>
              <a:rPr lang="fi-FI" sz="1400" dirty="0" err="1">
                <a:cs typeface="Calibri"/>
              </a:rPr>
              <a:t>Nice</a:t>
            </a:r>
            <a:endParaRPr lang="fi-FI" sz="1400" dirty="0" err="1"/>
          </a:p>
          <a:p>
            <a:pPr marL="137795" indent="-137795">
              <a:lnSpc>
                <a:spcPct val="90000"/>
              </a:lnSpc>
              <a:spcBef>
                <a:spcPts val="300"/>
              </a:spcBef>
            </a:pPr>
            <a:r>
              <a:rPr lang="fi-FI" sz="1400" dirty="0" err="1"/>
              <a:t>Riga</a:t>
            </a:r>
            <a:endParaRPr lang="fi-FI" sz="1400" dirty="0">
              <a:cs typeface="Calibri"/>
            </a:endParaRPr>
          </a:p>
          <a:p>
            <a:pPr marL="137795" indent="-137795">
              <a:lnSpc>
                <a:spcPct val="90000"/>
              </a:lnSpc>
              <a:spcBef>
                <a:spcPts val="300"/>
              </a:spcBef>
              <a:buClr>
                <a:schemeClr val="tx2"/>
              </a:buClr>
            </a:pPr>
            <a:r>
              <a:rPr lang="fi-FI" sz="1400" dirty="0" err="1">
                <a:cs typeface="Calibri"/>
              </a:rPr>
              <a:t>Rhodes</a:t>
            </a:r>
            <a:endParaRPr lang="fi-FI" sz="1400">
              <a:cs typeface="Calibri"/>
            </a:endParaRP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pPr>
            <a:endParaRPr lang="fi-FI" sz="1400" dirty="0">
              <a:ea typeface="+mn-lt"/>
              <a:cs typeface="+mn-lt"/>
            </a:endParaRPr>
          </a:p>
          <a:p>
            <a:pPr marL="137795" indent="-137795">
              <a:lnSpc>
                <a:spcPct val="90000"/>
              </a:lnSpc>
              <a:spcBef>
                <a:spcPts val="300"/>
              </a:spcBef>
              <a:buClr>
                <a:schemeClr val="tx2"/>
              </a:buClr>
              <a:buNone/>
            </a:pPr>
            <a:endParaRPr lang="fi-FI" sz="1400" dirty="0">
              <a:ea typeface="+mn-lt"/>
              <a:cs typeface="+mn-lt"/>
            </a:endParaRPr>
          </a:p>
          <a:p>
            <a:pPr marL="137795" indent="-137795">
              <a:lnSpc>
                <a:spcPct val="90000"/>
              </a:lnSpc>
              <a:spcBef>
                <a:spcPts val="300"/>
              </a:spcBef>
              <a:buClr>
                <a:schemeClr val="tx2"/>
              </a:buClr>
              <a:buNone/>
            </a:pPr>
            <a:endParaRPr lang="fi-FI" sz="1400" dirty="0">
              <a:ea typeface="+mn-lt"/>
              <a:cs typeface="+mn-lt"/>
            </a:endParaRPr>
          </a:p>
          <a:p>
            <a:pPr marL="137795" indent="-137795">
              <a:lnSpc>
                <a:spcPct val="90000"/>
              </a:lnSpc>
              <a:spcBef>
                <a:spcPts val="300"/>
              </a:spcBef>
              <a:buClr>
                <a:schemeClr val="tx2"/>
              </a:buClr>
            </a:pPr>
            <a:r>
              <a:rPr lang="fi-FI" sz="1400" dirty="0"/>
              <a:t>¾ of </a:t>
            </a:r>
            <a:r>
              <a:rPr lang="fi-FI" sz="1400" dirty="0" err="1"/>
              <a:t>Finns</a:t>
            </a:r>
            <a:r>
              <a:rPr lang="fi-FI" sz="1400" dirty="0"/>
              <a:t> live </a:t>
            </a:r>
            <a:r>
              <a:rPr lang="fi-FI" sz="1400" dirty="0" err="1"/>
              <a:t>within</a:t>
            </a:r>
            <a:r>
              <a:rPr lang="fi-FI" sz="1400" dirty="0"/>
              <a:t> </a:t>
            </a:r>
            <a:br>
              <a:rPr lang="fi-FI" sz="1400" dirty="0"/>
            </a:br>
            <a:r>
              <a:rPr lang="fi-FI" sz="1400" dirty="0"/>
              <a:t>2 </a:t>
            </a:r>
            <a:r>
              <a:rPr lang="fi-FI" sz="1400" dirty="0" err="1"/>
              <a:t>hours</a:t>
            </a:r>
            <a:r>
              <a:rPr lang="fi-FI" sz="1400" dirty="0"/>
              <a:t> of Tampere. </a:t>
            </a:r>
            <a:endParaRPr lang="fi-FI" sz="1400" dirty="0">
              <a:cs typeface="Calibri" panose="020F0502020204030204"/>
            </a:endParaRPr>
          </a:p>
        </p:txBody>
      </p:sp>
      <p:pic>
        <p:nvPicPr>
          <p:cNvPr id="10" name="Kuva 9" descr="Henkilöautosymboli">
            <a:extLst>
              <a:ext uri="{FF2B5EF4-FFF2-40B4-BE49-F238E27FC236}">
                <a16:creationId xmlns:a16="http://schemas.microsoft.com/office/drawing/2014/main" id="{8D40696D-2FCE-A7F9-002E-FA8DA2F6985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14448" y="4371169"/>
            <a:ext cx="550670" cy="227260"/>
          </a:xfrm>
          <a:prstGeom prst="rect">
            <a:avLst/>
          </a:prstGeom>
        </p:spPr>
      </p:pic>
      <p:pic>
        <p:nvPicPr>
          <p:cNvPr id="11" name="Kuva 10" descr="Bussi-symboli">
            <a:extLst>
              <a:ext uri="{FF2B5EF4-FFF2-40B4-BE49-F238E27FC236}">
                <a16:creationId xmlns:a16="http://schemas.microsoft.com/office/drawing/2014/main" id="{8A7E911F-3DC0-0E8A-3D56-B1B9A87D6F2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571399" y="4725461"/>
            <a:ext cx="447873" cy="268724"/>
          </a:xfrm>
          <a:prstGeom prst="rect">
            <a:avLst/>
          </a:prstGeom>
        </p:spPr>
      </p:pic>
      <p:pic>
        <p:nvPicPr>
          <p:cNvPr id="12" name="Kuva 11" descr="Polkupyörä-symboli">
            <a:extLst>
              <a:ext uri="{FF2B5EF4-FFF2-40B4-BE49-F238E27FC236}">
                <a16:creationId xmlns:a16="http://schemas.microsoft.com/office/drawing/2014/main" id="{AD44D93E-921B-8BE6-4CED-4C017A222B9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18968" y="4848750"/>
            <a:ext cx="544396" cy="335712"/>
          </a:xfrm>
          <a:prstGeom prst="rect">
            <a:avLst/>
          </a:prstGeom>
        </p:spPr>
      </p:pic>
      <p:sp>
        <p:nvSpPr>
          <p:cNvPr id="4" name="Päivämäärän paikkamerkki 3">
            <a:extLst>
              <a:ext uri="{FF2B5EF4-FFF2-40B4-BE49-F238E27FC236}">
                <a16:creationId xmlns:a16="http://schemas.microsoft.com/office/drawing/2014/main" id="{119E1770-4D29-54EC-F1A6-573837DA8DF1}"/>
              </a:ext>
            </a:extLst>
          </p:cNvPr>
          <p:cNvSpPr>
            <a:spLocks noGrp="1"/>
          </p:cNvSpPr>
          <p:nvPr>
            <p:ph type="dt" sz="half" idx="2"/>
          </p:nvPr>
        </p:nvSpPr>
        <p:spPr/>
        <p:txBody>
          <a:bodyPr/>
          <a:lstStyle/>
          <a:p>
            <a:fld id="{D87A892D-296C-2E4F-B647-B52E6D7C15F6}" type="datetime1">
              <a:rPr lang="fi-FI" smtClean="0"/>
              <a:t>10.11.2023</a:t>
            </a:fld>
            <a:endParaRPr lang="fi-FI"/>
          </a:p>
        </p:txBody>
      </p:sp>
      <p:sp>
        <p:nvSpPr>
          <p:cNvPr id="5" name="Dian numeron paikkamerkki 4">
            <a:extLst>
              <a:ext uri="{FF2B5EF4-FFF2-40B4-BE49-F238E27FC236}">
                <a16:creationId xmlns:a16="http://schemas.microsoft.com/office/drawing/2014/main" id="{54A19A0B-9635-200E-9486-99D2FD47F38F}"/>
              </a:ext>
            </a:extLst>
          </p:cNvPr>
          <p:cNvSpPr>
            <a:spLocks noGrp="1"/>
          </p:cNvSpPr>
          <p:nvPr>
            <p:ph type="sldNum" sz="quarter" idx="4"/>
          </p:nvPr>
        </p:nvSpPr>
        <p:spPr/>
        <p:txBody>
          <a:bodyPr/>
          <a:lstStyle/>
          <a:p>
            <a:fld id="{F3EE06F1-2D77-A44E-97FA-F679B9CB76D5}" type="slidenum">
              <a:rPr lang="fi-FI" smtClean="0"/>
              <a:t>4</a:t>
            </a:fld>
            <a:endParaRPr lang="fi-FI"/>
          </a:p>
        </p:txBody>
      </p:sp>
      <p:sp>
        <p:nvSpPr>
          <p:cNvPr id="23" name="Tekstiruutu 24">
            <a:extLst>
              <a:ext uri="{FF2B5EF4-FFF2-40B4-BE49-F238E27FC236}">
                <a16:creationId xmlns:a16="http://schemas.microsoft.com/office/drawing/2014/main" id="{4A8F90CB-BA32-017A-21B8-51FF192C84D5}"/>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Image: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
        <p:nvSpPr>
          <p:cNvPr id="14" name="Ellipsi 13">
            <a:extLst>
              <a:ext uri="{FF2B5EF4-FFF2-40B4-BE49-F238E27FC236}">
                <a16:creationId xmlns:a16="http://schemas.microsoft.com/office/drawing/2014/main" id="{4587DC8B-B7BD-CAE3-3F05-552A874BDE30}"/>
              </a:ext>
              <a:ext uri="{C183D7F6-B498-43B3-948B-1728B52AA6E4}">
                <adec:decorative xmlns:adec="http://schemas.microsoft.com/office/drawing/2017/decorative" val="1"/>
              </a:ext>
            </a:extLst>
          </p:cNvPr>
          <p:cNvSpPr/>
          <p:nvPr/>
        </p:nvSpPr>
        <p:spPr>
          <a:xfrm>
            <a:off x="4196328" y="3868142"/>
            <a:ext cx="747532" cy="747532"/>
          </a:xfrm>
          <a:prstGeom prst="ellipse">
            <a:avLst/>
          </a:prstGeom>
          <a:solidFill>
            <a:schemeClr val="accent6">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Kuva 36">
            <a:extLst>
              <a:ext uri="{FF2B5EF4-FFF2-40B4-BE49-F238E27FC236}">
                <a16:creationId xmlns:a16="http://schemas.microsoft.com/office/drawing/2014/main" id="{94EB9D25-D431-6B72-B488-9FC8ED115245}"/>
              </a:ext>
              <a:ext uri="{C183D7F6-B498-43B3-948B-1728B52AA6E4}">
                <adec:decorative xmlns:adec="http://schemas.microsoft.com/office/drawing/2017/decorative" val="1"/>
              </a:ext>
            </a:extLst>
          </p:cNvPr>
          <p:cNvSpPr/>
          <p:nvPr/>
        </p:nvSpPr>
        <p:spPr>
          <a:xfrm rot="4272314">
            <a:off x="3255683" y="4162820"/>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7" name="Kuva 36">
            <a:extLst>
              <a:ext uri="{FF2B5EF4-FFF2-40B4-BE49-F238E27FC236}">
                <a16:creationId xmlns:a16="http://schemas.microsoft.com/office/drawing/2014/main" id="{B9E0E901-A046-0791-547D-4D64852A5157}"/>
              </a:ext>
              <a:ext uri="{C183D7F6-B498-43B3-948B-1728B52AA6E4}">
                <adec:decorative xmlns:adec="http://schemas.microsoft.com/office/drawing/2017/decorative" val="1"/>
              </a:ext>
            </a:extLst>
          </p:cNvPr>
          <p:cNvSpPr/>
          <p:nvPr/>
        </p:nvSpPr>
        <p:spPr>
          <a:xfrm rot="299347" flipH="1">
            <a:off x="3972061" y="4744392"/>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8" name="Kuva 36">
            <a:extLst>
              <a:ext uri="{FF2B5EF4-FFF2-40B4-BE49-F238E27FC236}">
                <a16:creationId xmlns:a16="http://schemas.microsoft.com/office/drawing/2014/main" id="{7A132239-3DBD-AE97-3C45-1B6888C026F6}"/>
              </a:ext>
              <a:ext uri="{C183D7F6-B498-43B3-948B-1728B52AA6E4}">
                <adec:decorative xmlns:adec="http://schemas.microsoft.com/office/drawing/2017/decorative" val="1"/>
              </a:ext>
            </a:extLst>
          </p:cNvPr>
          <p:cNvSpPr/>
          <p:nvPr/>
        </p:nvSpPr>
        <p:spPr>
          <a:xfrm rot="8508613">
            <a:off x="3324547" y="2936511"/>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9" name="Ellipsi 18">
            <a:extLst>
              <a:ext uri="{FF2B5EF4-FFF2-40B4-BE49-F238E27FC236}">
                <a16:creationId xmlns:a16="http://schemas.microsoft.com/office/drawing/2014/main" id="{8C93BFA4-8F83-B612-6DA5-8FE41AD29A25}"/>
              </a:ext>
              <a:ext uri="{C183D7F6-B498-43B3-948B-1728B52AA6E4}">
                <adec:decorative xmlns:adec="http://schemas.microsoft.com/office/drawing/2017/decorative" val="1"/>
              </a:ext>
            </a:extLst>
          </p:cNvPr>
          <p:cNvSpPr/>
          <p:nvPr/>
        </p:nvSpPr>
        <p:spPr>
          <a:xfrm>
            <a:off x="4470929" y="4133788"/>
            <a:ext cx="198738" cy="19873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a:extLst>
              <a:ext uri="{FF2B5EF4-FFF2-40B4-BE49-F238E27FC236}">
                <a16:creationId xmlns:a16="http://schemas.microsoft.com/office/drawing/2014/main" id="{444FA2AF-CEBA-CA2C-92AD-8028DDDB2C3E}"/>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Tree>
    <p:extLst>
      <p:ext uri="{BB962C8B-B14F-4D97-AF65-F5344CB8AC3E}">
        <p14:creationId xmlns:p14="http://schemas.microsoft.com/office/powerpoint/2010/main" val="3559578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Aerial photo of the busy Kaleva outdoor swimming pool on a summer day.">
            <a:extLst>
              <a:ext uri="{FF2B5EF4-FFF2-40B4-BE49-F238E27FC236}">
                <a16:creationId xmlns:a16="http://schemas.microsoft.com/office/drawing/2014/main" id="{A6F19859-0C8D-E03C-B214-1A38BA03223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1060178"/>
            <a:ext cx="4930466" cy="1060926"/>
          </a:xfrm>
        </p:spPr>
        <p:txBody>
          <a:bodyPr/>
          <a:lstStyle/>
          <a:p>
            <a:r>
              <a:rPr lang="fi-FI" dirty="0" err="1"/>
              <a:t>Joy</a:t>
            </a:r>
            <a:r>
              <a:rPr lang="fi-FI" dirty="0"/>
              <a:t> of </a:t>
            </a:r>
            <a:r>
              <a:rPr lang="fi-FI" dirty="0" err="1"/>
              <a:t>movement</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p:txBody>
          <a:bodyPr>
            <a:normAutofit fontScale="92500" lnSpcReduction="20000"/>
          </a:bodyPr>
          <a:lstStyle/>
          <a:p>
            <a:r>
              <a:rPr lang="fi-FI" dirty="0"/>
              <a:t>27 </a:t>
            </a:r>
            <a:r>
              <a:rPr lang="fi-FI" dirty="0" err="1"/>
              <a:t>outdoor</a:t>
            </a:r>
            <a:r>
              <a:rPr lang="fi-FI" dirty="0"/>
              <a:t> </a:t>
            </a:r>
            <a:r>
              <a:rPr lang="fi-FI" dirty="0" err="1"/>
              <a:t>gyms</a:t>
            </a:r>
            <a:endParaRPr lang="fi-FI" dirty="0"/>
          </a:p>
          <a:p>
            <a:r>
              <a:rPr lang="fi-FI" dirty="0"/>
              <a:t>85 km of </a:t>
            </a:r>
            <a:r>
              <a:rPr lang="fi-FI" dirty="0" err="1"/>
              <a:t>leisure</a:t>
            </a:r>
            <a:r>
              <a:rPr lang="fi-FI" dirty="0"/>
              <a:t> </a:t>
            </a:r>
            <a:r>
              <a:rPr lang="fi-FI" dirty="0" err="1"/>
              <a:t>routes</a:t>
            </a:r>
            <a:r>
              <a:rPr lang="fi-FI" dirty="0"/>
              <a:t> </a:t>
            </a:r>
            <a:r>
              <a:rPr lang="fi-FI" dirty="0" err="1"/>
              <a:t>with</a:t>
            </a:r>
            <a:r>
              <a:rPr lang="fi-FI" dirty="0"/>
              <a:t> </a:t>
            </a:r>
            <a:r>
              <a:rPr lang="fi-FI" dirty="0" err="1"/>
              <a:t>lighting</a:t>
            </a:r>
            <a:endParaRPr lang="fi-FI" dirty="0"/>
          </a:p>
          <a:p>
            <a:r>
              <a:rPr lang="fi-FI" dirty="0"/>
              <a:t>648 km of </a:t>
            </a:r>
            <a:r>
              <a:rPr lang="fi-FI" dirty="0" err="1"/>
              <a:t>cycling</a:t>
            </a:r>
            <a:r>
              <a:rPr lang="fi-FI" dirty="0"/>
              <a:t> </a:t>
            </a:r>
            <a:r>
              <a:rPr lang="fi-FI" dirty="0" err="1"/>
              <a:t>lanes</a:t>
            </a:r>
            <a:endParaRPr lang="fi-FI" dirty="0"/>
          </a:p>
          <a:p>
            <a:r>
              <a:rPr lang="fi-FI" dirty="0"/>
              <a:t>180 km of cross-country </a:t>
            </a:r>
            <a:r>
              <a:rPr lang="fi-FI" dirty="0" err="1"/>
              <a:t>ski</a:t>
            </a:r>
            <a:r>
              <a:rPr lang="fi-FI" dirty="0"/>
              <a:t> </a:t>
            </a:r>
            <a:r>
              <a:rPr lang="fi-FI" dirty="0" err="1"/>
              <a:t>tracks</a:t>
            </a:r>
            <a:endParaRPr lang="fi-FI" dirty="0"/>
          </a:p>
          <a:p>
            <a:r>
              <a:rPr lang="fi-FI" dirty="0"/>
              <a:t>150 ice </a:t>
            </a:r>
            <a:r>
              <a:rPr lang="fi-FI" dirty="0" err="1"/>
              <a:t>rinks</a:t>
            </a:r>
            <a:endParaRPr lang="fi-FI" dirty="0"/>
          </a:p>
          <a:p>
            <a:r>
              <a:rPr lang="fi-FI" dirty="0"/>
              <a:t>4 </a:t>
            </a:r>
            <a:r>
              <a:rPr lang="fi-FI" dirty="0" err="1"/>
              <a:t>indoor</a:t>
            </a:r>
            <a:r>
              <a:rPr lang="fi-FI" dirty="0"/>
              <a:t> ice </a:t>
            </a:r>
            <a:r>
              <a:rPr lang="fi-FI" dirty="0" err="1"/>
              <a:t>rinks</a:t>
            </a:r>
            <a:endParaRPr lang="fi-FI" dirty="0"/>
          </a:p>
          <a:p>
            <a:r>
              <a:rPr lang="fi-FI" dirty="0"/>
              <a:t>31 </a:t>
            </a:r>
            <a:r>
              <a:rPr lang="fi-FI" dirty="0" err="1"/>
              <a:t>beaches</a:t>
            </a:r>
            <a:endParaRPr lang="fi-FI" dirty="0"/>
          </a:p>
          <a:p>
            <a:r>
              <a:rPr lang="fi-FI" dirty="0"/>
              <a:t>9 </a:t>
            </a:r>
            <a:r>
              <a:rPr lang="fi-FI" dirty="0" err="1"/>
              <a:t>winter</a:t>
            </a:r>
            <a:r>
              <a:rPr lang="fi-FI" dirty="0"/>
              <a:t> </a:t>
            </a:r>
            <a:r>
              <a:rPr lang="fi-FI" dirty="0" err="1"/>
              <a:t>swimming</a:t>
            </a:r>
            <a:r>
              <a:rPr lang="fi-FI" dirty="0"/>
              <a:t> </a:t>
            </a:r>
            <a:r>
              <a:rPr lang="fi-FI" dirty="0" err="1"/>
              <a:t>spots</a:t>
            </a:r>
            <a:endParaRPr lang="fi-FI" dirty="0"/>
          </a:p>
          <a:p>
            <a:r>
              <a:rPr lang="fi-FI" dirty="0"/>
              <a:t>4 </a:t>
            </a:r>
            <a:r>
              <a:rPr lang="fi-FI" dirty="0" err="1"/>
              <a:t>swimming</a:t>
            </a:r>
            <a:r>
              <a:rPr lang="fi-FI" dirty="0"/>
              <a:t> </a:t>
            </a:r>
            <a:r>
              <a:rPr lang="fi-FI" dirty="0" err="1"/>
              <a:t>centres</a:t>
            </a:r>
            <a:endParaRPr lang="fi-FI" dirty="0"/>
          </a:p>
          <a:p>
            <a:r>
              <a:rPr lang="fi-FI" dirty="0"/>
              <a:t>1 </a:t>
            </a:r>
            <a:r>
              <a:rPr lang="fi-FI" dirty="0" err="1"/>
              <a:t>outdoor</a:t>
            </a:r>
            <a:r>
              <a:rPr lang="fi-FI" dirty="0"/>
              <a:t> </a:t>
            </a:r>
            <a:r>
              <a:rPr lang="fi-FI" dirty="0" err="1"/>
              <a:t>swimming</a:t>
            </a:r>
            <a:r>
              <a:rPr lang="fi-FI" dirty="0"/>
              <a:t> </a:t>
            </a:r>
            <a:r>
              <a:rPr lang="fi-FI" dirty="0" err="1"/>
              <a:t>pool</a:t>
            </a:r>
            <a:endParaRPr lang="fi-FI" dirty="0"/>
          </a:p>
        </p:txBody>
      </p:sp>
      <p:sp>
        <p:nvSpPr>
          <p:cNvPr id="4" name="Päivämäärän paikkamerkki 3">
            <a:extLst>
              <a:ext uri="{FF2B5EF4-FFF2-40B4-BE49-F238E27FC236}">
                <a16:creationId xmlns:a16="http://schemas.microsoft.com/office/drawing/2014/main" id="{33E8D25E-7C47-8A88-DC90-353A1D3F81F0}"/>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0A9565AF-7191-2F12-4B59-839B7A5FC6F6}"/>
              </a:ext>
            </a:extLst>
          </p:cNvPr>
          <p:cNvSpPr>
            <a:spLocks noGrp="1"/>
          </p:cNvSpPr>
          <p:nvPr>
            <p:ph type="sldNum" sz="quarter" idx="4"/>
          </p:nvPr>
        </p:nvSpPr>
        <p:spPr/>
        <p:txBody>
          <a:bodyPr/>
          <a:lstStyle/>
          <a:p>
            <a:fld id="{F3EE06F1-2D77-A44E-97FA-F679B9CB76D5}" type="slidenum">
              <a:rPr lang="fi-FI" smtClean="0"/>
              <a:t>40</a:t>
            </a:fld>
            <a:endParaRPr lang="fi-FI"/>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8802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1060178"/>
            <a:ext cx="4930466" cy="1060926"/>
          </a:xfrm>
        </p:spPr>
        <p:txBody>
          <a:bodyPr/>
          <a:lstStyle/>
          <a:p>
            <a:r>
              <a:rPr lang="en-GB" dirty="0"/>
              <a:t>City of</a:t>
            </a:r>
            <a:br>
              <a:rPr lang="en-GB" dirty="0"/>
            </a:br>
            <a:r>
              <a:rPr lang="en-GB" dirty="0"/>
              <a:t>sports enthusiasts</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6416984" y="2476982"/>
            <a:ext cx="4728165" cy="3807201"/>
          </a:xfrm>
        </p:spPr>
        <p:txBody>
          <a:bodyPr>
            <a:normAutofit fontScale="85000" lnSpcReduction="10000"/>
          </a:bodyPr>
          <a:lstStyle/>
          <a:p>
            <a:r>
              <a:rPr lang="fi-FI" b="1" dirty="0"/>
              <a:t>635,000</a:t>
            </a:r>
            <a:r>
              <a:rPr lang="fi-FI" dirty="0"/>
              <a:t>  </a:t>
            </a:r>
            <a:r>
              <a:rPr lang="fi-FI" dirty="0" err="1"/>
              <a:t>people</a:t>
            </a:r>
            <a:r>
              <a:rPr lang="fi-FI" dirty="0"/>
              <a:t> </a:t>
            </a:r>
            <a:r>
              <a:rPr lang="fi-FI" dirty="0" err="1"/>
              <a:t>see</a:t>
            </a:r>
            <a:r>
              <a:rPr lang="fi-FI" dirty="0"/>
              <a:t> SM-Liiga ice hockey</a:t>
            </a:r>
            <a:br>
              <a:rPr lang="fi-FI" dirty="0"/>
            </a:br>
            <a:r>
              <a:rPr lang="fi-FI" dirty="0" err="1"/>
              <a:t>games</a:t>
            </a:r>
            <a:r>
              <a:rPr lang="fi-FI" dirty="0"/>
              <a:t> at Nokia </a:t>
            </a:r>
            <a:r>
              <a:rPr lang="fi-FI" dirty="0" err="1"/>
              <a:t>Arena</a:t>
            </a:r>
            <a:r>
              <a:rPr lang="fi-FI" dirty="0"/>
              <a:t> </a:t>
            </a:r>
          </a:p>
          <a:p>
            <a:r>
              <a:rPr lang="fi-FI" b="1" dirty="0"/>
              <a:t>26,000 </a:t>
            </a:r>
            <a:r>
              <a:rPr lang="fi-FI" dirty="0" err="1"/>
              <a:t>people</a:t>
            </a:r>
            <a:r>
              <a:rPr lang="fi-FI" dirty="0"/>
              <a:t> </a:t>
            </a:r>
            <a:r>
              <a:rPr lang="fi-FI" dirty="0" err="1"/>
              <a:t>see</a:t>
            </a:r>
            <a:r>
              <a:rPr lang="fi-FI" dirty="0"/>
              <a:t> Veikkausliiga </a:t>
            </a:r>
            <a:br>
              <a:rPr lang="fi-FI" dirty="0"/>
            </a:br>
            <a:r>
              <a:rPr lang="fi-FI" dirty="0" err="1"/>
              <a:t>football</a:t>
            </a:r>
            <a:r>
              <a:rPr lang="fi-FI" dirty="0"/>
              <a:t> home </a:t>
            </a:r>
            <a:r>
              <a:rPr lang="fi-FI" dirty="0" err="1"/>
              <a:t>games</a:t>
            </a:r>
            <a:r>
              <a:rPr lang="fi-FI" dirty="0"/>
              <a:t> </a:t>
            </a:r>
          </a:p>
          <a:p>
            <a:r>
              <a:rPr lang="fi-FI" b="1" dirty="0"/>
              <a:t>21,000 </a:t>
            </a:r>
            <a:r>
              <a:rPr lang="fi-FI" dirty="0" err="1"/>
              <a:t>people</a:t>
            </a:r>
            <a:r>
              <a:rPr lang="fi-FI" dirty="0"/>
              <a:t> </a:t>
            </a:r>
            <a:r>
              <a:rPr lang="fi-FI" dirty="0" err="1"/>
              <a:t>see</a:t>
            </a:r>
            <a:r>
              <a:rPr lang="fi-FI" dirty="0"/>
              <a:t> </a:t>
            </a:r>
            <a:r>
              <a:rPr lang="fi-FI" dirty="0" err="1"/>
              <a:t>women’s</a:t>
            </a:r>
            <a:r>
              <a:rPr lang="fi-FI" dirty="0"/>
              <a:t> and </a:t>
            </a:r>
            <a:br>
              <a:rPr lang="fi-FI" dirty="0"/>
            </a:br>
            <a:r>
              <a:rPr lang="fi-FI" dirty="0" err="1"/>
              <a:t>men's</a:t>
            </a:r>
            <a:r>
              <a:rPr lang="fi-FI" dirty="0"/>
              <a:t> </a:t>
            </a:r>
            <a:r>
              <a:rPr lang="fi-FI" dirty="0" err="1"/>
              <a:t>teams</a:t>
            </a:r>
            <a:r>
              <a:rPr lang="fi-FI" dirty="0"/>
              <a:t> </a:t>
            </a:r>
            <a:r>
              <a:rPr lang="fi-FI" dirty="0" err="1"/>
              <a:t>floorball</a:t>
            </a:r>
            <a:r>
              <a:rPr lang="fi-FI" dirty="0"/>
              <a:t> home </a:t>
            </a:r>
            <a:r>
              <a:rPr lang="fi-FI" dirty="0" err="1"/>
              <a:t>games</a:t>
            </a:r>
            <a:r>
              <a:rPr lang="fi-FI" dirty="0"/>
              <a:t> </a:t>
            </a:r>
          </a:p>
          <a:p>
            <a:r>
              <a:rPr lang="fi-FI" b="1" dirty="0"/>
              <a:t>10,000</a:t>
            </a:r>
            <a:r>
              <a:rPr lang="fi-FI" dirty="0"/>
              <a:t> </a:t>
            </a:r>
            <a:r>
              <a:rPr lang="fi-FI" dirty="0" err="1"/>
              <a:t>people</a:t>
            </a:r>
            <a:r>
              <a:rPr lang="fi-FI" dirty="0"/>
              <a:t> </a:t>
            </a:r>
            <a:r>
              <a:rPr lang="fi-FI" dirty="0" err="1"/>
              <a:t>see</a:t>
            </a:r>
            <a:r>
              <a:rPr lang="fi-FI" dirty="0"/>
              <a:t> Korisliiga </a:t>
            </a:r>
            <a:r>
              <a:rPr lang="fi-FI" dirty="0" err="1"/>
              <a:t>basketball</a:t>
            </a:r>
            <a:r>
              <a:rPr lang="fi-FI" dirty="0"/>
              <a:t> </a:t>
            </a:r>
            <a:br>
              <a:rPr lang="fi-FI" dirty="0"/>
            </a:br>
            <a:r>
              <a:rPr lang="fi-FI" dirty="0"/>
              <a:t>home </a:t>
            </a:r>
            <a:r>
              <a:rPr lang="fi-FI" dirty="0" err="1"/>
              <a:t>games</a:t>
            </a:r>
            <a:r>
              <a:rPr lang="fi-FI" dirty="0"/>
              <a:t>  </a:t>
            </a:r>
          </a:p>
          <a:p>
            <a:r>
              <a:rPr lang="fi-FI" b="1" dirty="0"/>
              <a:t>35,000</a:t>
            </a:r>
            <a:r>
              <a:rPr lang="fi-FI" dirty="0"/>
              <a:t> </a:t>
            </a:r>
            <a:r>
              <a:rPr lang="fi-FI" dirty="0" err="1"/>
              <a:t>see</a:t>
            </a:r>
            <a:r>
              <a:rPr lang="fi-FI" dirty="0"/>
              <a:t> </a:t>
            </a:r>
            <a:r>
              <a:rPr lang="fi-FI" dirty="0" err="1"/>
              <a:t>the</a:t>
            </a:r>
            <a:r>
              <a:rPr lang="fi-FI" dirty="0"/>
              <a:t> Superpesis and </a:t>
            </a:r>
            <a:br>
              <a:rPr lang="fi-FI" dirty="0"/>
            </a:br>
            <a:r>
              <a:rPr lang="fi-FI" dirty="0" err="1"/>
              <a:t>Ykköspesisfinnish</a:t>
            </a:r>
            <a:r>
              <a:rPr lang="fi-FI" dirty="0"/>
              <a:t> baseball home </a:t>
            </a:r>
            <a:r>
              <a:rPr lang="fi-FI" dirty="0" err="1"/>
              <a:t>games</a:t>
            </a:r>
            <a:r>
              <a:rPr lang="fi-FI" dirty="0"/>
              <a:t> </a:t>
            </a:r>
          </a:p>
          <a:p>
            <a:pPr marL="0" indent="0">
              <a:buNone/>
            </a:pPr>
            <a:r>
              <a:rPr lang="fi-FI" dirty="0"/>
              <a:t>(</a:t>
            </a:r>
            <a:r>
              <a:rPr lang="fi-FI" dirty="0" err="1"/>
              <a:t>Statistics</a:t>
            </a:r>
            <a:r>
              <a:rPr lang="fi-FI" dirty="0"/>
              <a:t> </a:t>
            </a:r>
            <a:r>
              <a:rPr lang="fi-FI" dirty="0" err="1"/>
              <a:t>from</a:t>
            </a:r>
            <a:r>
              <a:rPr lang="fi-FI" dirty="0"/>
              <a:t> 2022-2023)</a:t>
            </a:r>
          </a:p>
        </p:txBody>
      </p:sp>
      <p:sp>
        <p:nvSpPr>
          <p:cNvPr id="8" name="Kuva 4" descr="Three sports fans wearing Finland team outfits with the Finnish flag.">
            <a:extLst>
              <a:ext uri="{FF2B5EF4-FFF2-40B4-BE49-F238E27FC236}">
                <a16:creationId xmlns:a16="http://schemas.microsoft.com/office/drawing/2014/main" id="{A7C5B07E-BEE6-143D-0F64-B3F5C4B72531}"/>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dirty="0">
              <a:solidFill>
                <a:schemeClr val="bg1"/>
              </a:solidFill>
            </a:endParaRPr>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33E8D25E-7C47-8A88-DC90-353A1D3F81F0}"/>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0A9565AF-7191-2F12-4B59-839B7A5FC6F6}"/>
              </a:ext>
            </a:extLst>
          </p:cNvPr>
          <p:cNvSpPr>
            <a:spLocks noGrp="1"/>
          </p:cNvSpPr>
          <p:nvPr>
            <p:ph type="sldNum" sz="quarter" idx="4"/>
          </p:nvPr>
        </p:nvSpPr>
        <p:spPr/>
        <p:txBody>
          <a:bodyPr/>
          <a:lstStyle/>
          <a:p>
            <a:fld id="{F3EE06F1-2D77-A44E-97FA-F679B9CB76D5}" type="slidenum">
              <a:rPr lang="fi-FI" smtClean="0"/>
              <a:t>41</a:t>
            </a:fld>
            <a:endParaRPr lang="fi-FI"/>
          </a:p>
        </p:txBody>
      </p:sp>
      <p:sp>
        <p:nvSpPr>
          <p:cNvPr id="10" name="Tekstiruutu 24">
            <a:extLst>
              <a:ext uri="{FF2B5EF4-FFF2-40B4-BE49-F238E27FC236}">
                <a16:creationId xmlns:a16="http://schemas.microsoft.com/office/drawing/2014/main" id="{760FAD13-9534-0987-CB39-C60517D836CA}"/>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95170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Family having fun in Särkänniemi Amusement Park waterfall ride.">
            <a:extLst>
              <a:ext uri="{FF2B5EF4-FFF2-40B4-BE49-F238E27FC236}">
                <a16:creationId xmlns:a16="http://schemas.microsoft.com/office/drawing/2014/main" id="{F5841161-1352-70E8-0C59-22E1C9D40E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5618315" y="-17032"/>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tx2">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6416983" y="1337448"/>
            <a:ext cx="5795567" cy="1223521"/>
          </a:xfrm>
        </p:spPr>
        <p:txBody>
          <a:bodyPr/>
          <a:lstStyle/>
          <a:p>
            <a:r>
              <a:rPr lang="fi-FI" dirty="0">
                <a:solidFill>
                  <a:schemeClr val="bg1"/>
                </a:solidFill>
              </a:rPr>
              <a:t>Tampere for </a:t>
            </a:r>
            <a:r>
              <a:rPr lang="fi-FI" dirty="0" err="1">
                <a:solidFill>
                  <a:schemeClr val="bg1"/>
                </a:solidFill>
              </a:rPr>
              <a:t>families</a:t>
            </a:r>
            <a:endParaRPr lang="fi-FI" dirty="0">
              <a:solidFill>
                <a:schemeClr val="bg1"/>
              </a:solidFill>
            </a:endParaRP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6416984" y="2349088"/>
            <a:ext cx="4728165" cy="2891127"/>
          </a:xfrm>
        </p:spPr>
        <p:txBody>
          <a:bodyPr/>
          <a:lstStyle/>
          <a:p>
            <a:pPr>
              <a:buClr>
                <a:schemeClr val="bg1"/>
              </a:buClr>
            </a:pPr>
            <a:r>
              <a:rPr lang="fi-FI" b="1" dirty="0">
                <a:solidFill>
                  <a:schemeClr val="bg1"/>
                </a:solidFill>
              </a:rPr>
              <a:t>30 </a:t>
            </a:r>
            <a:r>
              <a:rPr lang="fi-FI" b="1" dirty="0" err="1">
                <a:solidFill>
                  <a:schemeClr val="bg1"/>
                </a:solidFill>
              </a:rPr>
              <a:t>rides</a:t>
            </a:r>
            <a:r>
              <a:rPr lang="fi-FI" b="1" dirty="0">
                <a:solidFill>
                  <a:schemeClr val="bg1"/>
                </a:solidFill>
              </a:rPr>
              <a:t> in Särkänniemi</a:t>
            </a:r>
          </a:p>
          <a:p>
            <a:pPr>
              <a:buClr>
                <a:schemeClr val="bg1"/>
              </a:buClr>
            </a:pPr>
            <a:r>
              <a:rPr lang="fi-FI" b="1" dirty="0">
                <a:solidFill>
                  <a:schemeClr val="bg1"/>
                </a:solidFill>
              </a:rPr>
              <a:t>Summer </a:t>
            </a:r>
            <a:r>
              <a:rPr lang="fi-FI" b="1" dirty="0" err="1">
                <a:solidFill>
                  <a:schemeClr val="bg1"/>
                </a:solidFill>
              </a:rPr>
              <a:t>oasis</a:t>
            </a:r>
            <a:r>
              <a:rPr lang="fi-FI" b="1" dirty="0">
                <a:solidFill>
                  <a:schemeClr val="bg1"/>
                </a:solidFill>
              </a:rPr>
              <a:t> </a:t>
            </a:r>
            <a:r>
              <a:rPr lang="fi-FI" b="1" dirty="0" err="1">
                <a:solidFill>
                  <a:schemeClr val="bg1"/>
                </a:solidFill>
              </a:rPr>
              <a:t>Viikinsaari</a:t>
            </a:r>
            <a:endParaRPr lang="fi-FI" b="1" dirty="0">
              <a:solidFill>
                <a:schemeClr val="bg1"/>
              </a:solidFill>
            </a:endParaRPr>
          </a:p>
          <a:p>
            <a:pPr>
              <a:buClr>
                <a:schemeClr val="bg1"/>
              </a:buClr>
            </a:pPr>
            <a:r>
              <a:rPr lang="fi-FI" b="1" dirty="0">
                <a:solidFill>
                  <a:schemeClr val="bg1"/>
                </a:solidFill>
              </a:rPr>
              <a:t>18 </a:t>
            </a:r>
            <a:r>
              <a:rPr lang="fi-FI" b="1" dirty="0" err="1">
                <a:solidFill>
                  <a:schemeClr val="bg1"/>
                </a:solidFill>
              </a:rPr>
              <a:t>museums</a:t>
            </a:r>
            <a:endParaRPr lang="fi-FI" b="1" dirty="0">
              <a:solidFill>
                <a:schemeClr val="bg1"/>
              </a:solidFill>
            </a:endParaRPr>
          </a:p>
          <a:p>
            <a:pPr>
              <a:buClr>
                <a:schemeClr val="bg1"/>
              </a:buClr>
            </a:pPr>
            <a:r>
              <a:rPr lang="fi-FI" b="1" dirty="0">
                <a:solidFill>
                  <a:schemeClr val="bg1"/>
                </a:solidFill>
              </a:rPr>
              <a:t>13 </a:t>
            </a:r>
            <a:r>
              <a:rPr lang="fi-FI" b="1" dirty="0" err="1">
                <a:solidFill>
                  <a:schemeClr val="bg1"/>
                </a:solidFill>
              </a:rPr>
              <a:t>parks</a:t>
            </a:r>
            <a:endParaRPr lang="fi-FI" b="1" dirty="0">
              <a:solidFill>
                <a:schemeClr val="bg1"/>
              </a:solidFill>
            </a:endParaRPr>
          </a:p>
          <a:p>
            <a:pPr>
              <a:buClr>
                <a:schemeClr val="bg1"/>
              </a:buClr>
            </a:pPr>
            <a:r>
              <a:rPr lang="fi-FI" b="1" dirty="0">
                <a:solidFill>
                  <a:schemeClr val="bg1"/>
                </a:solidFill>
              </a:rPr>
              <a:t>219 </a:t>
            </a:r>
            <a:r>
              <a:rPr lang="fi-FI" b="1" dirty="0" err="1">
                <a:solidFill>
                  <a:schemeClr val="bg1"/>
                </a:solidFill>
              </a:rPr>
              <a:t>playgrounds</a:t>
            </a:r>
            <a:endParaRPr lang="fi-FI" b="1" dirty="0">
              <a:solidFill>
                <a:schemeClr val="bg1"/>
              </a:solidFill>
            </a:endParaRPr>
          </a:p>
          <a:p>
            <a:pPr marL="0" indent="0">
              <a:buClr>
                <a:schemeClr val="bg1"/>
              </a:buClr>
              <a:buNone/>
            </a:pPr>
            <a:endParaRPr lang="fi-FI" b="1" dirty="0">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Lst>
          </p:cNvPr>
          <p:cNvSpPr>
            <a:spLocks noGrp="1"/>
          </p:cNvSpPr>
          <p:nvPr>
            <p:ph type="sldNum" sz="quarter" idx="4"/>
          </p:nvPr>
        </p:nvSpPr>
        <p:spPr/>
        <p:txBody>
          <a:bodyPr/>
          <a:lstStyle/>
          <a:p>
            <a:fld id="{F3EE06F1-2D77-A44E-97FA-F679B9CB76D5}" type="slidenum">
              <a:rPr lang="fi-FI" smtClean="0">
                <a:solidFill>
                  <a:schemeClr val="bg1"/>
                </a:solidFill>
              </a:rPr>
              <a:t>42</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Dad kissing little baby on the cheek on a ship dock by the lake.">
            <a:extLst>
              <a:ext uri="{FF2B5EF4-FFF2-40B4-BE49-F238E27FC236}">
                <a16:creationId xmlns:a16="http://schemas.microsoft.com/office/drawing/2014/main" id="{453077A3-6476-AB87-B65E-EE057A6B31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29549A">
              <a:alpha val="96078"/>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57306" y="4548057"/>
            <a:ext cx="1704381" cy="381561"/>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867814"/>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HOME</a:t>
            </a:r>
          </a:p>
        </p:txBody>
      </p:sp>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747736"/>
          </a:xfrm>
          <a:prstGeom prst="rect">
            <a:avLst/>
          </a:prstGeom>
          <a:noFill/>
        </p:spPr>
        <p:txBody>
          <a:bodyPr wrap="square">
            <a:noAutofit/>
          </a:bodyPr>
          <a:lstStyle/>
          <a:p>
            <a:pPr lvl="0">
              <a:defRPr/>
            </a:pPr>
            <a:r>
              <a:rPr lang="fi-FI" sz="2000" dirty="0">
                <a:solidFill>
                  <a:schemeClr val="tx2"/>
                </a:solidFill>
              </a:rPr>
              <a:t>Home is </a:t>
            </a:r>
            <a:r>
              <a:rPr lang="fi-FI" sz="2000" dirty="0" err="1">
                <a:solidFill>
                  <a:schemeClr val="tx2"/>
                </a:solidFill>
              </a:rPr>
              <a:t>always</a:t>
            </a:r>
            <a:r>
              <a:rPr lang="fi-FI" sz="2000" dirty="0">
                <a:solidFill>
                  <a:schemeClr val="tx2"/>
                </a:solidFill>
              </a:rPr>
              <a:t> </a:t>
            </a:r>
            <a:r>
              <a:rPr lang="fi-FI" sz="2000" dirty="0" err="1">
                <a:solidFill>
                  <a:schemeClr val="tx2"/>
                </a:solidFill>
              </a:rPr>
              <a:t>close</a:t>
            </a:r>
            <a:r>
              <a:rPr lang="fi-FI" sz="2000" dirty="0">
                <a:solidFill>
                  <a:schemeClr val="tx2"/>
                </a:solidFill>
              </a:rPr>
              <a:t> to </a:t>
            </a:r>
            <a:r>
              <a:rPr lang="fi-FI" sz="2000" dirty="0" err="1">
                <a:solidFill>
                  <a:schemeClr val="tx2"/>
                </a:solidFill>
              </a:rPr>
              <a:t>one’s</a:t>
            </a:r>
            <a:r>
              <a:rPr lang="fi-FI" sz="2000" dirty="0">
                <a:solidFill>
                  <a:schemeClr val="tx2"/>
                </a:solidFill>
              </a:rPr>
              <a:t> </a:t>
            </a:r>
            <a:r>
              <a:rPr lang="fi-FI" sz="2000" dirty="0" err="1">
                <a:solidFill>
                  <a:schemeClr val="tx2"/>
                </a:solidFill>
              </a:rPr>
              <a:t>heart</a:t>
            </a:r>
            <a:r>
              <a:rPr lang="fi-FI" sz="2000" dirty="0">
                <a:solidFill>
                  <a:schemeClr val="tx2"/>
                </a:solidFill>
              </a:rPr>
              <a:t> </a:t>
            </a:r>
            <a:r>
              <a:rPr lang="fi-FI" sz="2000" dirty="0" err="1">
                <a:solidFill>
                  <a:schemeClr val="tx2"/>
                </a:solidFill>
              </a:rPr>
              <a:t>but</a:t>
            </a:r>
            <a:r>
              <a:rPr lang="fi-FI" sz="2000" dirty="0">
                <a:solidFill>
                  <a:schemeClr val="tx2"/>
                </a:solidFill>
              </a:rPr>
              <a:t> </a:t>
            </a:r>
            <a:r>
              <a:rPr lang="fi-FI" sz="2000" dirty="0" err="1">
                <a:solidFill>
                  <a:schemeClr val="tx2"/>
                </a:solidFill>
              </a:rPr>
              <a:t>different</a:t>
            </a:r>
            <a:r>
              <a:rPr lang="fi-FI" sz="2000" dirty="0">
                <a:solidFill>
                  <a:schemeClr val="tx2"/>
                </a:solidFill>
              </a:rPr>
              <a:t> for </a:t>
            </a:r>
            <a:r>
              <a:rPr lang="fi-FI" sz="2000" dirty="0" err="1">
                <a:solidFill>
                  <a:schemeClr val="tx2"/>
                </a:solidFill>
              </a:rPr>
              <a:t>each</a:t>
            </a:r>
            <a:r>
              <a:rPr lang="fi-FI" sz="2000" dirty="0">
                <a:solidFill>
                  <a:schemeClr val="tx2"/>
                </a:solidFill>
              </a:rPr>
              <a:t> of us. Tampere is a home </a:t>
            </a:r>
            <a:r>
              <a:rPr lang="fi-FI" sz="2000" dirty="0" err="1">
                <a:solidFill>
                  <a:schemeClr val="tx2"/>
                </a:solidFill>
              </a:rPr>
              <a:t>that</a:t>
            </a:r>
            <a:r>
              <a:rPr lang="fi-FI" sz="2000" dirty="0">
                <a:solidFill>
                  <a:schemeClr val="tx2"/>
                </a:solidFill>
              </a:rPr>
              <a:t> </a:t>
            </a:r>
            <a:r>
              <a:rPr lang="fi-FI" sz="2000" dirty="0" err="1">
                <a:solidFill>
                  <a:schemeClr val="tx2"/>
                </a:solidFill>
              </a:rPr>
              <a:t>offers</a:t>
            </a:r>
            <a:r>
              <a:rPr lang="fi-FI" sz="2000" dirty="0">
                <a:solidFill>
                  <a:schemeClr val="tx2"/>
                </a:solidFill>
              </a:rPr>
              <a:t> a </a:t>
            </a:r>
            <a:r>
              <a:rPr lang="fi-FI" sz="2000" dirty="0" err="1">
                <a:solidFill>
                  <a:schemeClr val="tx2"/>
                </a:solidFill>
              </a:rPr>
              <a:t>good</a:t>
            </a:r>
            <a:r>
              <a:rPr lang="fi-FI" sz="2000" dirty="0">
                <a:solidFill>
                  <a:schemeClr val="tx2"/>
                </a:solidFill>
              </a:rPr>
              <a:t> </a:t>
            </a:r>
            <a:r>
              <a:rPr lang="fi-FI" sz="2000" dirty="0" err="1">
                <a:solidFill>
                  <a:schemeClr val="tx2"/>
                </a:solidFill>
              </a:rPr>
              <a:t>place</a:t>
            </a:r>
            <a:r>
              <a:rPr lang="fi-FI" sz="2000" dirty="0">
                <a:solidFill>
                  <a:schemeClr val="tx2"/>
                </a:solidFill>
              </a:rPr>
              <a:t> to live, </a:t>
            </a:r>
            <a:r>
              <a:rPr lang="fi-FI" sz="2000" dirty="0" err="1">
                <a:solidFill>
                  <a:schemeClr val="tx2"/>
                </a:solidFill>
              </a:rPr>
              <a:t>study</a:t>
            </a:r>
            <a:r>
              <a:rPr lang="fi-FI" sz="2000" dirty="0">
                <a:solidFill>
                  <a:schemeClr val="tx2"/>
                </a:solidFill>
              </a:rPr>
              <a:t>, </a:t>
            </a:r>
            <a:r>
              <a:rPr lang="fi-FI" sz="2000" dirty="0" err="1">
                <a:solidFill>
                  <a:schemeClr val="tx2"/>
                </a:solidFill>
              </a:rPr>
              <a:t>work</a:t>
            </a:r>
            <a:r>
              <a:rPr lang="fi-FI" sz="2000" dirty="0">
                <a:solidFill>
                  <a:schemeClr val="tx2"/>
                </a:solidFill>
              </a:rPr>
              <a:t> </a:t>
            </a:r>
            <a:br>
              <a:rPr lang="fi-FI" sz="2000" dirty="0">
                <a:solidFill>
                  <a:schemeClr val="tx2"/>
                </a:solidFill>
              </a:rPr>
            </a:br>
            <a:r>
              <a:rPr lang="fi-FI" sz="2000" dirty="0">
                <a:solidFill>
                  <a:schemeClr val="tx2"/>
                </a:solidFill>
              </a:rPr>
              <a:t>and </a:t>
            </a:r>
            <a:r>
              <a:rPr lang="fi-FI" sz="2000" dirty="0" err="1">
                <a:solidFill>
                  <a:schemeClr val="tx2"/>
                </a:solidFill>
              </a:rPr>
              <a:t>run</a:t>
            </a:r>
            <a:r>
              <a:rPr lang="fi-FI" sz="2000" dirty="0">
                <a:solidFill>
                  <a:schemeClr val="tx2"/>
                </a:solidFill>
              </a:rPr>
              <a:t> a business in, </a:t>
            </a:r>
            <a:r>
              <a:rPr lang="fi-FI" sz="2000" dirty="0" err="1">
                <a:solidFill>
                  <a:schemeClr val="tx2"/>
                </a:solidFill>
              </a:rPr>
              <a:t>or</a:t>
            </a:r>
            <a:r>
              <a:rPr lang="fi-FI" sz="2000" dirty="0">
                <a:solidFill>
                  <a:schemeClr val="tx2"/>
                </a:solidFill>
              </a:rPr>
              <a:t> just to </a:t>
            </a:r>
            <a:r>
              <a:rPr lang="fi-FI" sz="2000" dirty="0" err="1">
                <a:solidFill>
                  <a:schemeClr val="tx2"/>
                </a:solidFill>
              </a:rPr>
              <a:t>visit</a:t>
            </a:r>
            <a:r>
              <a:rPr lang="fi-FI" sz="2000" dirty="0">
                <a:solidFill>
                  <a:schemeClr val="tx2"/>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43</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Kuva 10" descr="View from the Koskipuisto towards Ratina area in the city centre. People enjoying sunny summer day on terraces.">
            <a:extLst>
              <a:ext uri="{FF2B5EF4-FFF2-40B4-BE49-F238E27FC236}">
                <a16:creationId xmlns:a16="http://schemas.microsoft.com/office/drawing/2014/main" id="{E45CF820-C6DA-0001-2BBC-016FDA6B048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6416983" y="825198"/>
            <a:ext cx="5636963" cy="1060926"/>
          </a:xfrm>
        </p:spPr>
        <p:txBody>
          <a:bodyPr/>
          <a:lstStyle/>
          <a:p>
            <a:r>
              <a:rPr lang="fi-FI" dirty="0" err="1"/>
              <a:t>The</a:t>
            </a:r>
            <a:r>
              <a:rPr lang="fi-FI" dirty="0"/>
              <a:t> </a:t>
            </a:r>
            <a:r>
              <a:rPr lang="fi-FI" dirty="0" err="1"/>
              <a:t>most</a:t>
            </a:r>
            <a:r>
              <a:rPr lang="fi-FI" dirty="0"/>
              <a:t> </a:t>
            </a:r>
            <a:r>
              <a:rPr lang="fi-FI" dirty="0" err="1"/>
              <a:t>appealing</a:t>
            </a:r>
            <a:r>
              <a:rPr lang="fi-FI" dirty="0"/>
              <a:t> city to </a:t>
            </a:r>
            <a:r>
              <a:rPr lang="fi-FI" dirty="0" err="1"/>
              <a:t>settle</a:t>
            </a:r>
            <a:r>
              <a:rPr lang="fi-FI" dirty="0"/>
              <a:t> in</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146437" y="2200274"/>
            <a:ext cx="4728165" cy="3841925"/>
          </a:xfrm>
        </p:spPr>
        <p:txBody>
          <a:bodyPr>
            <a:normAutofit fontScale="92500"/>
          </a:bodyPr>
          <a:lstStyle/>
          <a:p>
            <a:pPr marL="0" indent="0">
              <a:spcBef>
                <a:spcPts val="400"/>
              </a:spcBef>
              <a:buNone/>
            </a:pPr>
            <a:r>
              <a:rPr lang="fi-FI" b="1" dirty="0" err="1"/>
              <a:t>Why</a:t>
            </a:r>
            <a:r>
              <a:rPr lang="fi-FI" b="1" dirty="0"/>
              <a:t> Tampere?</a:t>
            </a:r>
          </a:p>
          <a:p>
            <a:pPr>
              <a:spcBef>
                <a:spcPts val="400"/>
              </a:spcBef>
            </a:pPr>
            <a:r>
              <a:rPr lang="fi-FI" dirty="0"/>
              <a:t>A </a:t>
            </a:r>
            <a:r>
              <a:rPr lang="fi-FI" dirty="0" err="1"/>
              <a:t>relaxed</a:t>
            </a:r>
            <a:r>
              <a:rPr lang="fi-FI" dirty="0"/>
              <a:t> and </a:t>
            </a:r>
            <a:r>
              <a:rPr lang="fi-FI" dirty="0" err="1"/>
              <a:t>easy-going</a:t>
            </a:r>
            <a:r>
              <a:rPr lang="fi-FI" dirty="0"/>
              <a:t> </a:t>
            </a:r>
            <a:r>
              <a:rPr lang="fi-FI" dirty="0" err="1"/>
              <a:t>atmosphere</a:t>
            </a:r>
            <a:endParaRPr lang="fi-FI" dirty="0"/>
          </a:p>
          <a:p>
            <a:pPr>
              <a:spcBef>
                <a:spcPts val="400"/>
              </a:spcBef>
            </a:pPr>
            <a:r>
              <a:rPr lang="fi-FI" dirty="0" err="1"/>
              <a:t>Cost-effective</a:t>
            </a:r>
            <a:r>
              <a:rPr lang="fi-FI" dirty="0"/>
              <a:t> </a:t>
            </a:r>
            <a:r>
              <a:rPr lang="fi-FI" dirty="0" err="1"/>
              <a:t>housing</a:t>
            </a:r>
            <a:r>
              <a:rPr lang="fi-FI" dirty="0"/>
              <a:t> </a:t>
            </a:r>
            <a:r>
              <a:rPr lang="fi-FI" dirty="0" err="1"/>
              <a:t>opportunities</a:t>
            </a:r>
            <a:endParaRPr lang="fi-FI" dirty="0"/>
          </a:p>
          <a:p>
            <a:pPr>
              <a:spcBef>
                <a:spcPts val="400"/>
              </a:spcBef>
            </a:pPr>
            <a:r>
              <a:rPr lang="fi-FI" dirty="0" err="1"/>
              <a:t>Ongoing</a:t>
            </a:r>
            <a:r>
              <a:rPr lang="fi-FI" dirty="0"/>
              <a:t> </a:t>
            </a:r>
            <a:r>
              <a:rPr lang="fi-FI" dirty="0" err="1"/>
              <a:t>development</a:t>
            </a:r>
            <a:r>
              <a:rPr lang="fi-FI" dirty="0"/>
              <a:t> and </a:t>
            </a:r>
            <a:br>
              <a:rPr lang="fi-FI" dirty="0"/>
            </a:br>
            <a:r>
              <a:rPr lang="fi-FI" dirty="0" err="1"/>
              <a:t>renewal</a:t>
            </a:r>
            <a:r>
              <a:rPr lang="fi-FI" dirty="0"/>
              <a:t> of </a:t>
            </a:r>
            <a:r>
              <a:rPr lang="fi-FI" dirty="0" err="1"/>
              <a:t>residential</a:t>
            </a:r>
            <a:r>
              <a:rPr lang="fi-FI" dirty="0"/>
              <a:t> </a:t>
            </a:r>
            <a:r>
              <a:rPr lang="fi-FI" dirty="0" err="1"/>
              <a:t>areas</a:t>
            </a:r>
            <a:endParaRPr lang="fi-FI" dirty="0"/>
          </a:p>
          <a:p>
            <a:pPr>
              <a:spcBef>
                <a:spcPts val="400"/>
              </a:spcBef>
            </a:pPr>
            <a:r>
              <a:rPr lang="fi-FI" dirty="0" err="1"/>
              <a:t>Easy</a:t>
            </a:r>
            <a:r>
              <a:rPr lang="fi-FI" dirty="0"/>
              <a:t> to </a:t>
            </a:r>
            <a:r>
              <a:rPr lang="fi-FI" dirty="0" err="1"/>
              <a:t>move</a:t>
            </a:r>
            <a:r>
              <a:rPr lang="fi-FI" dirty="0"/>
              <a:t> </a:t>
            </a:r>
            <a:r>
              <a:rPr lang="fi-FI" dirty="0" err="1"/>
              <a:t>from</a:t>
            </a:r>
            <a:r>
              <a:rPr lang="fi-FI" dirty="0"/>
              <a:t> </a:t>
            </a:r>
            <a:r>
              <a:rPr lang="fi-FI" dirty="0" err="1"/>
              <a:t>place</a:t>
            </a:r>
            <a:r>
              <a:rPr lang="fi-FI" dirty="0"/>
              <a:t> to </a:t>
            </a:r>
            <a:r>
              <a:rPr lang="fi-FI" dirty="0" err="1"/>
              <a:t>place</a:t>
            </a:r>
            <a:r>
              <a:rPr lang="fi-FI" dirty="0"/>
              <a:t> on </a:t>
            </a:r>
            <a:r>
              <a:rPr lang="fi-FI" dirty="0" err="1"/>
              <a:t>foot</a:t>
            </a:r>
            <a:r>
              <a:rPr lang="fi-FI" dirty="0"/>
              <a:t>, </a:t>
            </a:r>
            <a:r>
              <a:rPr lang="fi-FI" dirty="0" err="1"/>
              <a:t>by</a:t>
            </a:r>
            <a:r>
              <a:rPr lang="fi-FI" dirty="0"/>
              <a:t> </a:t>
            </a:r>
            <a:r>
              <a:rPr lang="fi-FI" dirty="0" err="1"/>
              <a:t>bike</a:t>
            </a:r>
            <a:r>
              <a:rPr lang="fi-FI" dirty="0"/>
              <a:t> </a:t>
            </a:r>
            <a:r>
              <a:rPr lang="fi-FI" dirty="0" err="1"/>
              <a:t>or</a:t>
            </a:r>
            <a:r>
              <a:rPr lang="fi-FI" dirty="0"/>
              <a:t> </a:t>
            </a:r>
            <a:r>
              <a:rPr lang="fi-FI" dirty="0" err="1"/>
              <a:t>public</a:t>
            </a:r>
            <a:r>
              <a:rPr lang="fi-FI" dirty="0"/>
              <a:t> transport</a:t>
            </a:r>
          </a:p>
          <a:p>
            <a:pPr>
              <a:spcBef>
                <a:spcPts val="400"/>
              </a:spcBef>
            </a:pPr>
            <a:r>
              <a:rPr lang="fi-FI" dirty="0"/>
              <a:t>A </a:t>
            </a:r>
            <a:r>
              <a:rPr lang="fi-FI" dirty="0" err="1"/>
              <a:t>lot</a:t>
            </a:r>
            <a:r>
              <a:rPr lang="fi-FI" dirty="0"/>
              <a:t> of </a:t>
            </a:r>
            <a:r>
              <a:rPr lang="fi-FI" dirty="0" err="1"/>
              <a:t>activities</a:t>
            </a:r>
            <a:r>
              <a:rPr lang="fi-FI" dirty="0"/>
              <a:t> and </a:t>
            </a:r>
            <a:r>
              <a:rPr lang="fi-FI" dirty="0" err="1"/>
              <a:t>events</a:t>
            </a:r>
            <a:r>
              <a:rPr lang="fi-FI" dirty="0"/>
              <a:t> to </a:t>
            </a:r>
            <a:r>
              <a:rPr lang="fi-FI" dirty="0" err="1"/>
              <a:t>participate</a:t>
            </a:r>
            <a:endParaRPr lang="fi-FI" dirty="0"/>
          </a:p>
          <a:p>
            <a:pPr>
              <a:spcBef>
                <a:spcPts val="400"/>
              </a:spcBef>
            </a:pPr>
            <a:r>
              <a:rPr lang="fi-FI" dirty="0"/>
              <a:t>A </a:t>
            </a:r>
            <a:r>
              <a:rPr lang="fi-FI" dirty="0" err="1"/>
              <a:t>beach</a:t>
            </a:r>
            <a:r>
              <a:rPr lang="fi-FI" dirty="0"/>
              <a:t> </a:t>
            </a:r>
            <a:r>
              <a:rPr lang="fi-FI" dirty="0" err="1"/>
              <a:t>always</a:t>
            </a:r>
            <a:r>
              <a:rPr lang="fi-FI" dirty="0"/>
              <a:t> just a </a:t>
            </a:r>
            <a:r>
              <a:rPr lang="fi-FI" dirty="0" err="1"/>
              <a:t>bike</a:t>
            </a:r>
            <a:r>
              <a:rPr lang="fi-FI" dirty="0"/>
              <a:t> </a:t>
            </a:r>
            <a:r>
              <a:rPr lang="fi-FI" dirty="0" err="1"/>
              <a:t>ride</a:t>
            </a:r>
            <a:r>
              <a:rPr lang="fi-FI" dirty="0"/>
              <a:t> </a:t>
            </a:r>
            <a:r>
              <a:rPr lang="fi-FI" dirty="0" err="1"/>
              <a:t>away</a:t>
            </a:r>
            <a:endParaRPr lang="fi-FI" dirty="0"/>
          </a:p>
          <a:p>
            <a:pPr marL="0" indent="0">
              <a:spcBef>
                <a:spcPts val="400"/>
              </a:spcBef>
              <a:buNone/>
            </a:pPr>
            <a:endParaRPr lang="fi-FI" dirty="0"/>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2968991" y="650404"/>
            <a:ext cx="1911622" cy="1911622"/>
          </a:xfrm>
          <a:prstGeom prst="ellipse">
            <a:avLst/>
          </a:prstGeom>
          <a:solidFill>
            <a:srgbClr val="295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4728242" y="3429000"/>
            <a:ext cx="2328523" cy="2328523"/>
          </a:xfrm>
          <a:prstGeom prst="ellipse">
            <a:avLst/>
          </a:prstGeom>
          <a:solidFill>
            <a:srgbClr val="295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4812881" y="3954046"/>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FFFFFF"/>
                </a:solidFill>
                <a:effectLst/>
                <a:uLnTx/>
                <a:uFillTx/>
                <a:latin typeface="Calibri" panose="020F0502020204030204"/>
                <a:ea typeface="+mj-ea"/>
                <a:cs typeface="+mj-cs"/>
              </a:rPr>
              <a:t>15–20 %</a:t>
            </a:r>
          </a:p>
          <a:p>
            <a:pPr lvl="0">
              <a:defRPr/>
            </a:pPr>
            <a:r>
              <a:rPr lang="fi-FI" sz="1800" b="0" dirty="0">
                <a:solidFill>
                  <a:srgbClr val="FFFFFF"/>
                </a:solidFill>
              </a:rPr>
              <a:t>of </a:t>
            </a:r>
            <a:r>
              <a:rPr lang="fi-FI" sz="1800" b="0" dirty="0" err="1">
                <a:solidFill>
                  <a:srgbClr val="FFFFFF"/>
                </a:solidFill>
              </a:rPr>
              <a:t>newcomers</a:t>
            </a:r>
            <a:r>
              <a:rPr lang="fi-FI" sz="1800" b="0" dirty="0">
                <a:solidFill>
                  <a:srgbClr val="FFFFFF"/>
                </a:solidFill>
              </a:rPr>
              <a:t> </a:t>
            </a:r>
            <a:r>
              <a:rPr lang="fi-FI" sz="1800" b="0" dirty="0" err="1">
                <a:solidFill>
                  <a:srgbClr val="FFFFFF"/>
                </a:solidFill>
              </a:rPr>
              <a:t>stay</a:t>
            </a:r>
            <a:r>
              <a:rPr lang="fi-FI" sz="1800" b="0" dirty="0">
                <a:solidFill>
                  <a:srgbClr val="FFFFFF"/>
                </a:solidFill>
              </a:rPr>
              <a:t> </a:t>
            </a:r>
            <a:br>
              <a:rPr lang="fi-FI" sz="1800" b="0" dirty="0">
                <a:solidFill>
                  <a:srgbClr val="FFFFFF"/>
                </a:solidFill>
              </a:rPr>
            </a:br>
            <a:r>
              <a:rPr lang="fi-FI" sz="1800" b="0" dirty="0">
                <a:solidFill>
                  <a:srgbClr val="FFFFFF"/>
                </a:solidFill>
              </a:rPr>
              <a:t>in Tampere at </a:t>
            </a:r>
            <a:r>
              <a:rPr lang="fi-FI" sz="1800" b="0" dirty="0" err="1">
                <a:solidFill>
                  <a:srgbClr val="FFFFFF"/>
                </a:solidFill>
              </a:rPr>
              <a:t>least</a:t>
            </a:r>
            <a:r>
              <a:rPr lang="fi-FI" sz="1800" b="0" dirty="0">
                <a:solidFill>
                  <a:srgbClr val="FFFFFF"/>
                </a:solidFill>
              </a:rPr>
              <a:t> 10 </a:t>
            </a:r>
            <a:r>
              <a:rPr lang="fi-FI" sz="1800" b="0" dirty="0" err="1">
                <a:solidFill>
                  <a:srgbClr val="FFFFFF"/>
                </a:solidFill>
              </a:rPr>
              <a:t>years</a:t>
            </a:r>
            <a:endParaRPr lang="fi-FI" sz="1800" b="0" dirty="0">
              <a:solidFill>
                <a:srgbClr val="FFFFFF"/>
              </a:solidFill>
            </a:endParaRP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2997579" y="874400"/>
            <a:ext cx="1854447"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fi-FI" sz="3600" dirty="0">
                <a:solidFill>
                  <a:srgbClr val="FFFFFF"/>
                </a:solidFill>
                <a:latin typeface="Calibri" panose="020F0502020204030204"/>
              </a:rPr>
              <a:t>5,000</a:t>
            </a:r>
            <a:endParaRPr kumimoji="0" lang="fi-FI" sz="3600" b="0" i="1" u="none" strike="noStrike" kern="1200" cap="none" spc="0" normalizeH="0" baseline="0" noProof="0" dirty="0">
              <a:ln>
                <a:noFill/>
              </a:ln>
              <a:solidFill>
                <a:srgbClr val="FFFFFF"/>
              </a:solidFill>
              <a:effectLst/>
              <a:uLnTx/>
              <a:uFillTx/>
              <a:latin typeface="Calibri" panose="020F0502020204030204"/>
              <a:ea typeface="+mj-ea"/>
              <a:cs typeface="+mj-cs"/>
            </a:endParaRPr>
          </a:p>
          <a:p>
            <a:pPr lvl="0">
              <a:defRPr/>
            </a:pPr>
            <a:r>
              <a:rPr lang="fi-FI" sz="1800" b="0" dirty="0" err="1">
                <a:solidFill>
                  <a:srgbClr val="FFFFFF"/>
                </a:solidFill>
              </a:rPr>
              <a:t>new</a:t>
            </a:r>
            <a:r>
              <a:rPr lang="fi-FI" sz="1800" b="0" dirty="0">
                <a:solidFill>
                  <a:srgbClr val="FFFFFF"/>
                </a:solidFill>
              </a:rPr>
              <a:t> </a:t>
            </a:r>
            <a:r>
              <a:rPr lang="fi-FI" sz="1800" b="0" dirty="0" err="1">
                <a:solidFill>
                  <a:srgbClr val="FFFFFF"/>
                </a:solidFill>
              </a:rPr>
              <a:t>residents</a:t>
            </a:r>
            <a:r>
              <a:rPr lang="fi-FI" sz="1800" b="0" dirty="0">
                <a:solidFill>
                  <a:srgbClr val="FFFFFF"/>
                </a:solidFill>
              </a:rPr>
              <a:t> </a:t>
            </a:r>
            <a:r>
              <a:rPr lang="fi-FI" sz="1800" b="0" dirty="0" err="1">
                <a:solidFill>
                  <a:srgbClr val="FFFFFF"/>
                </a:solidFill>
              </a:rPr>
              <a:t>each</a:t>
            </a:r>
            <a:r>
              <a:rPr lang="fi-FI" sz="1800" b="0" dirty="0">
                <a:solidFill>
                  <a:srgbClr val="FFFFFF"/>
                </a:solidFill>
              </a:rPr>
              <a:t> </a:t>
            </a:r>
            <a:r>
              <a:rPr lang="fi-FI" sz="1800" b="0" dirty="0" err="1">
                <a:solidFill>
                  <a:srgbClr val="FFFFFF"/>
                </a:solidFill>
              </a:rPr>
              <a:t>year</a:t>
            </a:r>
            <a:endParaRPr lang="fi-FI" sz="1800" b="0" dirty="0">
              <a:solidFill>
                <a:srgbClr val="FFFFFF"/>
              </a:solidFill>
            </a:endParaRPr>
          </a:p>
        </p:txBody>
      </p:sp>
      <p:sp>
        <p:nvSpPr>
          <p:cNvPr id="2" name="Päivämäärän paikkamerkki 1">
            <a:extLst>
              <a:ext uri="{FF2B5EF4-FFF2-40B4-BE49-F238E27FC236}">
                <a16:creationId xmlns:a16="http://schemas.microsoft.com/office/drawing/2014/main" id="{230C02E1-96F6-5F1D-604F-877FF407ACE0}"/>
              </a:ext>
            </a:extLst>
          </p:cNvPr>
          <p:cNvSpPr>
            <a:spLocks noGrp="1"/>
          </p:cNvSpPr>
          <p:nvPr>
            <p:ph type="dt" sz="half" idx="2"/>
          </p:nvPr>
        </p:nvSpPr>
        <p:spPr/>
        <p:txBody>
          <a:bodyPr/>
          <a:lstStyle/>
          <a:p>
            <a:fld id="{AE45D274-7DCA-6542-99CA-62913EF1A4D8}" type="datetime1">
              <a:rPr lang="fi-FI" smtClean="0"/>
              <a:t>10.11.2023</a:t>
            </a:fld>
            <a:endParaRPr lang="fi-FI"/>
          </a:p>
        </p:txBody>
      </p:sp>
      <p:sp>
        <p:nvSpPr>
          <p:cNvPr id="3" name="Dian numeron paikkamerkki 2">
            <a:extLst>
              <a:ext uri="{FF2B5EF4-FFF2-40B4-BE49-F238E27FC236}">
                <a16:creationId xmlns:a16="http://schemas.microsoft.com/office/drawing/2014/main" id="{E5865941-75FA-5093-0C78-276CB00E3FB1}"/>
              </a:ext>
            </a:extLst>
          </p:cNvPr>
          <p:cNvSpPr>
            <a:spLocks noGrp="1"/>
          </p:cNvSpPr>
          <p:nvPr>
            <p:ph type="sldNum" sz="quarter" idx="4"/>
          </p:nvPr>
        </p:nvSpPr>
        <p:spPr/>
        <p:txBody>
          <a:bodyPr/>
          <a:lstStyle/>
          <a:p>
            <a:fld id="{F3EE06F1-2D77-A44E-97FA-F679B9CB76D5}" type="slidenum">
              <a:rPr lang="fi-FI" smtClean="0"/>
              <a:pPr/>
              <a:t>44</a:t>
            </a:fld>
            <a:endParaRPr lang="fi-FI"/>
          </a:p>
        </p:txBody>
      </p:sp>
      <p:sp>
        <p:nvSpPr>
          <p:cNvPr id="13" name="Tekstiruutu 24">
            <a:extLst>
              <a:ext uri="{FF2B5EF4-FFF2-40B4-BE49-F238E27FC236}">
                <a16:creationId xmlns:a16="http://schemas.microsoft.com/office/drawing/2014/main" id="{D2AF7057-C502-5DFC-5AE0-2E83665274F2}"/>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492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Young child smiling through Bunny mask.">
            <a:extLst>
              <a:ext uri="{FF2B5EF4-FFF2-40B4-BE49-F238E27FC236}">
                <a16:creationId xmlns:a16="http://schemas.microsoft.com/office/drawing/2014/main" id="{B35F82D3-5961-0659-1F74-FCA10606718C}"/>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13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a:xfrm>
            <a:off x="493236" y="573817"/>
            <a:ext cx="4930466" cy="1060926"/>
          </a:xfrm>
        </p:spPr>
        <p:txBody>
          <a:bodyPr/>
          <a:lstStyle/>
          <a:p>
            <a:r>
              <a:rPr lang="fi-FI" dirty="0"/>
              <a:t>On </a:t>
            </a:r>
            <a:r>
              <a:rPr lang="fi-FI" dirty="0" err="1"/>
              <a:t>the</a:t>
            </a:r>
            <a:r>
              <a:rPr lang="fi-FI" dirty="0"/>
              <a:t> </a:t>
            </a:r>
            <a:r>
              <a:rPr lang="fi-FI" dirty="0" err="1"/>
              <a:t>path</a:t>
            </a:r>
            <a:r>
              <a:rPr lang="fi-FI" dirty="0"/>
              <a:t> of </a:t>
            </a:r>
            <a:r>
              <a:rPr lang="fi-FI" dirty="0" err="1"/>
              <a:t>learning</a:t>
            </a:r>
            <a:r>
              <a:rPr lang="fi-FI" dirty="0"/>
              <a:t> – </a:t>
            </a:r>
            <a:br>
              <a:rPr lang="fi-FI" dirty="0"/>
            </a:br>
            <a:r>
              <a:rPr lang="fi-FI" sz="2400" b="0" dirty="0"/>
              <a:t>EARLY CHILDHOOD EDUCATION</a:t>
            </a:r>
            <a:br>
              <a:rPr lang="fi-FI" sz="2400" b="0" dirty="0"/>
            </a:br>
            <a:r>
              <a:rPr lang="fi-FI" sz="2400" b="0" dirty="0"/>
              <a:t>AND BASIC EDUCATION IN TAMPERE</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493237" y="2411251"/>
            <a:ext cx="2806228" cy="3967180"/>
          </a:xfrm>
        </p:spPr>
        <p:txBody>
          <a:bodyPr>
            <a:normAutofit/>
          </a:bodyPr>
          <a:lstStyle/>
          <a:p>
            <a:pPr marL="184150" indent="-184150"/>
            <a:r>
              <a:rPr lang="fi-FI" sz="1800" dirty="0"/>
              <a:t>6,900 </a:t>
            </a:r>
            <a:r>
              <a:rPr lang="fi-FI" sz="1800" dirty="0" err="1"/>
              <a:t>children</a:t>
            </a:r>
            <a:r>
              <a:rPr lang="fi-FI" sz="1800" dirty="0"/>
              <a:t> in </a:t>
            </a:r>
            <a:r>
              <a:rPr lang="fi-FI" sz="1800" dirty="0" err="1"/>
              <a:t>early</a:t>
            </a:r>
            <a:r>
              <a:rPr lang="fi-FI" sz="1800" dirty="0"/>
              <a:t> </a:t>
            </a:r>
            <a:r>
              <a:rPr lang="fi-FI" sz="1800" dirty="0" err="1"/>
              <a:t>childhood</a:t>
            </a:r>
            <a:r>
              <a:rPr lang="fi-FI" sz="1800" dirty="0"/>
              <a:t> </a:t>
            </a:r>
            <a:r>
              <a:rPr lang="fi-FI" sz="1800" dirty="0" err="1"/>
              <a:t>education</a:t>
            </a:r>
            <a:r>
              <a:rPr lang="fi-FI" sz="1800" dirty="0"/>
              <a:t> </a:t>
            </a:r>
            <a:r>
              <a:rPr lang="fi-FI" sz="1800" dirty="0" err="1"/>
              <a:t>provided</a:t>
            </a:r>
            <a:r>
              <a:rPr lang="fi-FI" sz="1800" dirty="0"/>
              <a:t> </a:t>
            </a:r>
            <a:r>
              <a:rPr lang="fi-FI" sz="1800" dirty="0" err="1"/>
              <a:t>by</a:t>
            </a:r>
            <a:r>
              <a:rPr lang="fi-FI" sz="1800" dirty="0"/>
              <a:t> </a:t>
            </a:r>
            <a:r>
              <a:rPr lang="fi-FI" sz="1800" dirty="0" err="1"/>
              <a:t>the</a:t>
            </a:r>
            <a:r>
              <a:rPr lang="fi-FI" sz="1800" dirty="0"/>
              <a:t> </a:t>
            </a:r>
            <a:r>
              <a:rPr lang="fi-FI" sz="1800" dirty="0" err="1"/>
              <a:t>municipality</a:t>
            </a:r>
            <a:endParaRPr lang="fi-FI" sz="1800" dirty="0"/>
          </a:p>
          <a:p>
            <a:pPr marL="184150" indent="-184150"/>
            <a:r>
              <a:rPr lang="fi-FI" sz="1800" dirty="0"/>
              <a:t>2,190 </a:t>
            </a:r>
            <a:r>
              <a:rPr lang="fi-FI" sz="1800" dirty="0" err="1"/>
              <a:t>children</a:t>
            </a:r>
            <a:r>
              <a:rPr lang="fi-FI" sz="1800" dirty="0"/>
              <a:t> in </a:t>
            </a:r>
            <a:r>
              <a:rPr lang="fi-FI" sz="1800" dirty="0" err="1"/>
              <a:t>private</a:t>
            </a:r>
            <a:r>
              <a:rPr lang="fi-FI" sz="1800" dirty="0"/>
              <a:t> </a:t>
            </a:r>
            <a:r>
              <a:rPr lang="fi-FI" sz="1800" dirty="0" err="1"/>
              <a:t>early</a:t>
            </a:r>
            <a:r>
              <a:rPr lang="fi-FI" sz="1800" dirty="0"/>
              <a:t> </a:t>
            </a:r>
            <a:r>
              <a:rPr lang="fi-FI" sz="1800" dirty="0" err="1"/>
              <a:t>childhood</a:t>
            </a:r>
            <a:r>
              <a:rPr lang="fi-FI" sz="1800" dirty="0"/>
              <a:t> </a:t>
            </a:r>
            <a:r>
              <a:rPr lang="fi-FI" sz="1800" dirty="0" err="1"/>
              <a:t>education</a:t>
            </a:r>
            <a:r>
              <a:rPr lang="fi-FI" sz="1800" dirty="0"/>
              <a:t> </a:t>
            </a:r>
            <a:r>
              <a:rPr lang="fi-FI" sz="1800" dirty="0" err="1"/>
              <a:t>institutions</a:t>
            </a:r>
            <a:endParaRPr lang="fi-FI" sz="1800" dirty="0"/>
          </a:p>
          <a:p>
            <a:pPr marL="184150" indent="-184150"/>
            <a:r>
              <a:rPr lang="fi-FI" sz="1800" dirty="0"/>
              <a:t>140 </a:t>
            </a:r>
            <a:r>
              <a:rPr lang="fi-FI" sz="1800" dirty="0" err="1"/>
              <a:t>children</a:t>
            </a:r>
            <a:r>
              <a:rPr lang="fi-FI" sz="1800" dirty="0"/>
              <a:t> in open </a:t>
            </a:r>
            <a:r>
              <a:rPr lang="fi-FI" sz="1800" dirty="0" err="1"/>
              <a:t>early</a:t>
            </a:r>
            <a:r>
              <a:rPr lang="fi-FI" sz="1800" dirty="0"/>
              <a:t> </a:t>
            </a:r>
            <a:r>
              <a:rPr lang="fi-FI" sz="1800" dirty="0" err="1"/>
              <a:t>childhood</a:t>
            </a:r>
            <a:r>
              <a:rPr lang="fi-FI" sz="1800" dirty="0"/>
              <a:t> </a:t>
            </a:r>
            <a:r>
              <a:rPr lang="fi-FI" sz="1800" dirty="0" err="1"/>
              <a:t>education</a:t>
            </a:r>
            <a:endParaRPr lang="fi-FI" sz="1800" dirty="0"/>
          </a:p>
          <a:p>
            <a:pPr marL="184150" indent="-184150"/>
            <a:r>
              <a:rPr lang="fi-FI" sz="1800" dirty="0"/>
              <a:t>20,439 </a:t>
            </a:r>
            <a:r>
              <a:rPr lang="fi-FI" sz="1800" dirty="0" err="1"/>
              <a:t>children</a:t>
            </a:r>
            <a:r>
              <a:rPr lang="fi-FI" sz="1800" dirty="0"/>
              <a:t> in </a:t>
            </a:r>
            <a:r>
              <a:rPr lang="fi-FI" sz="1800" dirty="0" err="1"/>
              <a:t>preschool</a:t>
            </a:r>
            <a:r>
              <a:rPr lang="fi-FI" sz="1800" dirty="0"/>
              <a:t> </a:t>
            </a:r>
            <a:r>
              <a:rPr lang="fi-FI" sz="1800" dirty="0" err="1"/>
              <a:t>education</a:t>
            </a:r>
            <a:r>
              <a:rPr lang="fi-FI" sz="1800" dirty="0"/>
              <a:t> and </a:t>
            </a:r>
            <a:r>
              <a:rPr lang="fi-FI" sz="1800" dirty="0" err="1"/>
              <a:t>basic</a:t>
            </a:r>
            <a:r>
              <a:rPr lang="fi-FI" sz="1800" dirty="0"/>
              <a:t> </a:t>
            </a:r>
            <a:r>
              <a:rPr lang="fi-FI" sz="1800" dirty="0" err="1"/>
              <a:t>education</a:t>
            </a:r>
            <a:endParaRPr lang="fi-FI" sz="1800" dirty="0"/>
          </a:p>
          <a:p>
            <a:pPr marL="184150" indent="-184150"/>
            <a:endParaRPr lang="fi-FI" sz="2000" dirty="0"/>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299465" y="2411250"/>
            <a:ext cx="2631579" cy="4163079"/>
          </a:xfrm>
          <a:prstGeom prst="rect">
            <a:avLst/>
          </a:prstGeom>
          <a:effectLst/>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r>
              <a:rPr lang="fi-FI" sz="1800" dirty="0"/>
              <a:t>30 </a:t>
            </a:r>
            <a:r>
              <a:rPr lang="fi-FI" sz="1800" dirty="0" err="1"/>
              <a:t>comprehensive</a:t>
            </a:r>
            <a:r>
              <a:rPr lang="fi-FI" sz="1800" dirty="0"/>
              <a:t> </a:t>
            </a:r>
            <a:r>
              <a:rPr lang="fi-FI" sz="1800" dirty="0" err="1"/>
              <a:t>schools</a:t>
            </a:r>
            <a:endParaRPr lang="fi-FI" sz="1800" dirty="0"/>
          </a:p>
          <a:p>
            <a:pPr marL="184150" indent="-184150"/>
            <a:r>
              <a:rPr lang="fi-FI" sz="1800" dirty="0"/>
              <a:t>16.6 </a:t>
            </a:r>
            <a:r>
              <a:rPr lang="fi-FI" sz="1800" dirty="0" err="1"/>
              <a:t>pupils</a:t>
            </a:r>
            <a:r>
              <a:rPr lang="fi-FI" sz="1800" dirty="0"/>
              <a:t>: </a:t>
            </a:r>
            <a:r>
              <a:rPr lang="fi-FI" sz="1800" dirty="0" err="1"/>
              <a:t>average</a:t>
            </a:r>
            <a:r>
              <a:rPr lang="fi-FI" sz="1800" dirty="0"/>
              <a:t> </a:t>
            </a:r>
            <a:r>
              <a:rPr lang="fi-FI" sz="1800" dirty="0" err="1"/>
              <a:t>class</a:t>
            </a:r>
            <a:r>
              <a:rPr lang="fi-FI" sz="1800" dirty="0"/>
              <a:t> </a:t>
            </a:r>
            <a:r>
              <a:rPr lang="fi-FI" sz="1800" dirty="0" err="1"/>
              <a:t>size</a:t>
            </a:r>
            <a:r>
              <a:rPr lang="fi-FI" sz="1800" dirty="0"/>
              <a:t> for </a:t>
            </a:r>
            <a:r>
              <a:rPr lang="fi-FI" sz="1800" dirty="0" err="1"/>
              <a:t>years</a:t>
            </a:r>
            <a:r>
              <a:rPr lang="fi-FI" sz="1800" dirty="0"/>
              <a:t> 1–6</a:t>
            </a:r>
          </a:p>
          <a:p>
            <a:pPr marL="184150" indent="-184150"/>
            <a:r>
              <a:rPr lang="fi-FI" sz="1800" dirty="0"/>
              <a:t>17.2 </a:t>
            </a:r>
            <a:r>
              <a:rPr lang="fi-FI" sz="1800" dirty="0" err="1"/>
              <a:t>students</a:t>
            </a:r>
            <a:r>
              <a:rPr lang="fi-FI" sz="1800" dirty="0"/>
              <a:t>: </a:t>
            </a:r>
            <a:r>
              <a:rPr lang="fi-FI" sz="1800" dirty="0" err="1"/>
              <a:t>average</a:t>
            </a:r>
            <a:r>
              <a:rPr lang="fi-FI" sz="1800" dirty="0"/>
              <a:t> </a:t>
            </a:r>
            <a:r>
              <a:rPr lang="fi-FI" sz="1800" dirty="0" err="1"/>
              <a:t>class</a:t>
            </a:r>
            <a:r>
              <a:rPr lang="fi-FI" sz="1800" dirty="0"/>
              <a:t> </a:t>
            </a:r>
            <a:r>
              <a:rPr lang="fi-FI" sz="1800" dirty="0" err="1"/>
              <a:t>size</a:t>
            </a:r>
            <a:r>
              <a:rPr lang="fi-FI" sz="1800" dirty="0"/>
              <a:t> for </a:t>
            </a:r>
            <a:r>
              <a:rPr lang="fi-FI" sz="1800" dirty="0" err="1"/>
              <a:t>years</a:t>
            </a:r>
            <a:r>
              <a:rPr lang="fi-FI" sz="1800" dirty="0"/>
              <a:t> 7–9</a:t>
            </a:r>
          </a:p>
          <a:p>
            <a:pPr marL="184150" indent="-184150"/>
            <a:r>
              <a:rPr lang="fi-FI" sz="1800" dirty="0"/>
              <a:t>109 </a:t>
            </a:r>
            <a:r>
              <a:rPr lang="fi-FI" sz="1800" dirty="0" err="1"/>
              <a:t>children</a:t>
            </a:r>
            <a:r>
              <a:rPr lang="fi-FI" sz="1800" dirty="0"/>
              <a:t> </a:t>
            </a:r>
            <a:br>
              <a:rPr lang="fi-FI" sz="1800" dirty="0"/>
            </a:br>
            <a:r>
              <a:rPr lang="fi-FI" sz="1800" dirty="0"/>
              <a:t>in </a:t>
            </a:r>
            <a:r>
              <a:rPr lang="fi-FI" sz="1800" dirty="0" err="1"/>
              <a:t>preparatory</a:t>
            </a:r>
            <a:r>
              <a:rPr lang="fi-FI" sz="1800" dirty="0"/>
              <a:t> </a:t>
            </a:r>
            <a:r>
              <a:rPr lang="fi-FI" sz="1800" dirty="0" err="1"/>
              <a:t>education</a:t>
            </a:r>
            <a:r>
              <a:rPr lang="fi-FI" sz="1800" dirty="0"/>
              <a:t> for </a:t>
            </a:r>
            <a:r>
              <a:rPr lang="fi-FI" sz="1800" dirty="0" err="1"/>
              <a:t>immigrants</a:t>
            </a:r>
            <a:endParaRPr lang="fi-FI" sz="1800" dirty="0"/>
          </a:p>
          <a:p>
            <a:pPr marL="184150" indent="-184150"/>
            <a:endParaRPr lang="fi-FI" sz="2000" dirty="0"/>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4" name="Päivämäärän paikkamerkki 3">
            <a:extLst>
              <a:ext uri="{FF2B5EF4-FFF2-40B4-BE49-F238E27FC236}">
                <a16:creationId xmlns:a16="http://schemas.microsoft.com/office/drawing/2014/main" id="{A8D764C4-E7A6-042E-A441-3106D0543662}"/>
              </a:ext>
            </a:extLst>
          </p:cNvPr>
          <p:cNvSpPr>
            <a:spLocks noGrp="1"/>
          </p:cNvSpPr>
          <p:nvPr>
            <p:ph type="dt" sz="half" idx="2"/>
          </p:nvPr>
        </p:nvSpPr>
        <p:spPr/>
        <p:txBody>
          <a:bodyPr/>
          <a:lstStyle/>
          <a:p>
            <a:fld id="{5258CF2B-40E0-044A-A11F-4C9B30C70221}"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Lst>
          </p:cNvPr>
          <p:cNvSpPr>
            <a:spLocks noGrp="1"/>
          </p:cNvSpPr>
          <p:nvPr>
            <p:ph type="sldNum" sz="quarter" idx="4"/>
          </p:nvPr>
        </p:nvSpPr>
        <p:spPr/>
        <p:txBody>
          <a:bodyPr/>
          <a:lstStyle/>
          <a:p>
            <a:fld id="{F3EE06F1-2D77-A44E-97FA-F679B9CB76D5}" type="slidenum">
              <a:rPr lang="fi-FI" smtClean="0">
                <a:solidFill>
                  <a:schemeClr val="bg1"/>
                </a:solidFill>
              </a:rPr>
              <a:t>45</a:t>
            </a:fld>
            <a:endParaRPr lang="fi-FI">
              <a:solidFill>
                <a:schemeClr val="bg1"/>
              </a:solidFill>
            </a:endParaRPr>
          </a:p>
        </p:txBody>
      </p:sp>
      <p:sp>
        <p:nvSpPr>
          <p:cNvPr id="11" name="Tekstiruutu 24">
            <a:extLst>
              <a:ext uri="{FF2B5EF4-FFF2-40B4-BE49-F238E27FC236}">
                <a16:creationId xmlns:a16="http://schemas.microsoft.com/office/drawing/2014/main" id="{0736325A-6003-6E05-BDA0-55EA4966CAF3}"/>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City employee helping immigrant dad and and son in Hervanta shopping mall event.">
            <a:extLst>
              <a:ext uri="{FF2B5EF4-FFF2-40B4-BE49-F238E27FC236}">
                <a16:creationId xmlns:a16="http://schemas.microsoft.com/office/drawing/2014/main" id="{1E141B56-F757-E43E-8435-2D2874B43355}"/>
              </a:ext>
            </a:extLst>
          </p:cNvPr>
          <p:cNvSpPr>
            <a:spLocks noChangeAspect="1"/>
          </p:cNvSpPr>
          <p:nvPr/>
        </p:nvSpPr>
        <p:spPr>
          <a:xfrm>
            <a:off x="5467145" y="-17965"/>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t="371"/>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p:txBody>
          <a:bodyPr/>
          <a:lstStyle/>
          <a:p>
            <a:r>
              <a:rPr lang="fi-FI" dirty="0" err="1"/>
              <a:t>We</a:t>
            </a:r>
            <a:r>
              <a:rPr lang="fi-FI" dirty="0"/>
              <a:t> </a:t>
            </a:r>
            <a:r>
              <a:rPr lang="fi-FI" dirty="0" err="1"/>
              <a:t>participate</a:t>
            </a:r>
            <a:r>
              <a:rPr lang="fi-FI" dirty="0"/>
              <a:t> and </a:t>
            </a:r>
            <a:r>
              <a:rPr lang="fi-FI" dirty="0" err="1"/>
              <a:t>make</a:t>
            </a:r>
            <a:r>
              <a:rPr lang="fi-FI" dirty="0"/>
              <a:t> a </a:t>
            </a:r>
            <a:r>
              <a:rPr lang="fi-FI" dirty="0" err="1"/>
              <a:t>difference</a:t>
            </a:r>
            <a:r>
              <a:rPr lang="fi-FI" dirty="0"/>
              <a:t>!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2002420"/>
            <a:ext cx="5138850" cy="4281763"/>
          </a:xfrm>
        </p:spPr>
        <p:txBody>
          <a:bodyPr>
            <a:noAutofit/>
          </a:bodyPr>
          <a:lstStyle/>
          <a:p>
            <a:pPr marL="0" indent="0">
              <a:buNone/>
            </a:pPr>
            <a:r>
              <a:rPr lang="fi-FI" sz="1800" b="1" dirty="0" err="1"/>
              <a:t>The</a:t>
            </a:r>
            <a:r>
              <a:rPr lang="fi-FI" sz="1800" b="1" dirty="0"/>
              <a:t> </a:t>
            </a:r>
            <a:r>
              <a:rPr lang="fi-FI" sz="1800" b="1" dirty="0" err="1"/>
              <a:t>residents</a:t>
            </a:r>
            <a:r>
              <a:rPr lang="fi-FI" sz="1800" b="1" dirty="0"/>
              <a:t> in Tampere </a:t>
            </a:r>
            <a:r>
              <a:rPr lang="fi-FI" sz="1800" b="1" dirty="0" err="1"/>
              <a:t>have</a:t>
            </a:r>
            <a:r>
              <a:rPr lang="fi-FI" sz="1800" b="1" dirty="0"/>
              <a:t> </a:t>
            </a:r>
            <a:r>
              <a:rPr lang="fi-FI" sz="1800" b="1" dirty="0" err="1"/>
              <a:t>numerous</a:t>
            </a:r>
            <a:r>
              <a:rPr lang="fi-FI" sz="1800" b="1" dirty="0"/>
              <a:t> </a:t>
            </a:r>
            <a:r>
              <a:rPr lang="fi-FI" sz="1800" b="1" dirty="0" err="1"/>
              <a:t>ways</a:t>
            </a:r>
            <a:r>
              <a:rPr lang="fi-FI" sz="1800" b="1" dirty="0"/>
              <a:t> to </a:t>
            </a:r>
            <a:r>
              <a:rPr lang="fi-FI" sz="1800" b="1" dirty="0" err="1"/>
              <a:t>participate</a:t>
            </a:r>
            <a:r>
              <a:rPr lang="fi-FI" sz="1800" b="1" dirty="0"/>
              <a:t> in and </a:t>
            </a:r>
            <a:r>
              <a:rPr lang="fi-FI" sz="1800" b="1" dirty="0" err="1"/>
              <a:t>influence</a:t>
            </a:r>
            <a:r>
              <a:rPr lang="fi-FI" sz="1800" b="1" dirty="0"/>
              <a:t> </a:t>
            </a:r>
            <a:r>
              <a:rPr lang="fi-FI" sz="1800" b="1" dirty="0" err="1"/>
              <a:t>the</a:t>
            </a:r>
            <a:r>
              <a:rPr lang="fi-FI" sz="1800" b="1" dirty="0"/>
              <a:t> </a:t>
            </a:r>
            <a:r>
              <a:rPr lang="fi-FI" sz="1800" b="1" dirty="0" err="1"/>
              <a:t>actions</a:t>
            </a:r>
            <a:r>
              <a:rPr lang="fi-FI" sz="1800" b="1" dirty="0"/>
              <a:t> of </a:t>
            </a:r>
            <a:r>
              <a:rPr lang="fi-FI" sz="1800" b="1" dirty="0" err="1"/>
              <a:t>their</a:t>
            </a:r>
            <a:r>
              <a:rPr lang="fi-FI" sz="1800" b="1" dirty="0"/>
              <a:t> city:</a:t>
            </a:r>
          </a:p>
          <a:p>
            <a:pPr>
              <a:spcBef>
                <a:spcPts val="400"/>
              </a:spcBef>
            </a:pPr>
            <a:r>
              <a:rPr lang="fi-FI" sz="1800" b="1" dirty="0" err="1"/>
              <a:t>Influencing</a:t>
            </a:r>
            <a:r>
              <a:rPr lang="fi-FI" sz="1800" b="1" dirty="0"/>
              <a:t> </a:t>
            </a:r>
            <a:r>
              <a:rPr lang="fi-FI" sz="1800" b="1" dirty="0" err="1"/>
              <a:t>bodies</a:t>
            </a:r>
            <a:r>
              <a:rPr lang="fi-FI" sz="1800" b="1" dirty="0"/>
              <a:t>: </a:t>
            </a:r>
            <a:r>
              <a:rPr lang="fi-FI" sz="1800" dirty="0"/>
              <a:t>Tampere </a:t>
            </a:r>
            <a:r>
              <a:rPr lang="fi-FI" sz="1800" dirty="0" err="1"/>
              <a:t>Children’s</a:t>
            </a:r>
            <a:r>
              <a:rPr lang="fi-FI" sz="1800" dirty="0"/>
              <a:t> </a:t>
            </a:r>
            <a:r>
              <a:rPr lang="fi-FI" sz="1800" dirty="0" err="1"/>
              <a:t>Parliament</a:t>
            </a:r>
            <a:r>
              <a:rPr lang="fi-FI" sz="1800" dirty="0"/>
              <a:t>, Tampere </a:t>
            </a:r>
            <a:r>
              <a:rPr lang="fi-FI" sz="1800" dirty="0" err="1"/>
              <a:t>Youth</a:t>
            </a:r>
            <a:r>
              <a:rPr lang="fi-FI" sz="1800" dirty="0"/>
              <a:t> </a:t>
            </a:r>
            <a:r>
              <a:rPr lang="fi-FI" sz="1800" dirty="0" err="1"/>
              <a:t>Council</a:t>
            </a:r>
            <a:r>
              <a:rPr lang="fi-FI" sz="1800" dirty="0"/>
              <a:t>, Tampere </a:t>
            </a:r>
            <a:r>
              <a:rPr lang="fi-FI" sz="1800" dirty="0" err="1"/>
              <a:t>Immigrant</a:t>
            </a:r>
            <a:r>
              <a:rPr lang="fi-FI" sz="1800" dirty="0"/>
              <a:t> </a:t>
            </a:r>
            <a:r>
              <a:rPr lang="fi-FI" sz="1800" dirty="0" err="1"/>
              <a:t>Council</a:t>
            </a:r>
            <a:r>
              <a:rPr lang="fi-FI" sz="1800" dirty="0"/>
              <a:t>, Tampere </a:t>
            </a:r>
            <a:r>
              <a:rPr lang="fi-FI" sz="1800" dirty="0" err="1"/>
              <a:t>Disability</a:t>
            </a:r>
            <a:r>
              <a:rPr lang="fi-FI" sz="1800" dirty="0"/>
              <a:t> </a:t>
            </a:r>
            <a:r>
              <a:rPr lang="fi-FI" sz="1800" dirty="0" err="1"/>
              <a:t>Council</a:t>
            </a:r>
            <a:r>
              <a:rPr lang="fi-FI" sz="1800" dirty="0"/>
              <a:t>, Tampere </a:t>
            </a:r>
            <a:r>
              <a:rPr lang="fi-FI" sz="1800" dirty="0" err="1"/>
              <a:t>Older</a:t>
            </a:r>
            <a:r>
              <a:rPr lang="fi-FI" sz="1800" dirty="0"/>
              <a:t> </a:t>
            </a:r>
            <a:r>
              <a:rPr lang="fi-FI" sz="1800" dirty="0" err="1"/>
              <a:t>People's</a:t>
            </a:r>
            <a:r>
              <a:rPr lang="fi-FI" sz="1800" dirty="0"/>
              <a:t> </a:t>
            </a:r>
            <a:r>
              <a:rPr lang="fi-FI" sz="1800" dirty="0" err="1"/>
              <a:t>Council</a:t>
            </a:r>
            <a:r>
              <a:rPr lang="fi-FI" sz="1800" dirty="0"/>
              <a:t>, </a:t>
            </a:r>
            <a:r>
              <a:rPr lang="fi-FI" sz="1800" dirty="0" err="1"/>
              <a:t>Council</a:t>
            </a:r>
            <a:r>
              <a:rPr lang="fi-FI" sz="1800" dirty="0"/>
              <a:t> of </a:t>
            </a:r>
            <a:r>
              <a:rPr lang="fi-FI" sz="1800" dirty="0" err="1"/>
              <a:t>representatives</a:t>
            </a:r>
            <a:r>
              <a:rPr lang="fi-FI" sz="1800" dirty="0"/>
              <a:t> for </a:t>
            </a:r>
            <a:r>
              <a:rPr lang="fi-FI" sz="1800" dirty="0" err="1"/>
              <a:t>associations</a:t>
            </a:r>
            <a:r>
              <a:rPr lang="fi-FI" sz="1800" dirty="0"/>
              <a:t> </a:t>
            </a:r>
          </a:p>
          <a:p>
            <a:pPr>
              <a:spcBef>
                <a:spcPts val="400"/>
              </a:spcBef>
            </a:pPr>
            <a:r>
              <a:rPr lang="fi-FI" sz="1800" b="1" dirty="0"/>
              <a:t>Direct </a:t>
            </a:r>
            <a:r>
              <a:rPr lang="fi-FI" sz="1800" b="1" dirty="0" err="1"/>
              <a:t>ways</a:t>
            </a:r>
            <a:r>
              <a:rPr lang="fi-FI" sz="1800" b="1" dirty="0"/>
              <a:t> of </a:t>
            </a:r>
            <a:r>
              <a:rPr lang="fi-FI" sz="1800" b="1" dirty="0" err="1"/>
              <a:t>influencing</a:t>
            </a:r>
            <a:r>
              <a:rPr lang="fi-FI" sz="1800" b="1" dirty="0"/>
              <a:t>: </a:t>
            </a:r>
            <a:r>
              <a:rPr lang="fi-FI" sz="1800" dirty="0" err="1"/>
              <a:t>survey</a:t>
            </a:r>
            <a:r>
              <a:rPr lang="fi-FI" sz="1800" dirty="0"/>
              <a:t>, feedback, </a:t>
            </a:r>
            <a:r>
              <a:rPr lang="fi-FI" sz="1800" dirty="0" err="1"/>
              <a:t>co-developing</a:t>
            </a:r>
            <a:r>
              <a:rPr lang="fi-FI" sz="1800" dirty="0"/>
              <a:t>, </a:t>
            </a:r>
            <a:r>
              <a:rPr lang="fi-FI" sz="1800" dirty="0" err="1"/>
              <a:t>public</a:t>
            </a:r>
            <a:r>
              <a:rPr lang="fi-FI" sz="1800" dirty="0"/>
              <a:t> </a:t>
            </a:r>
            <a:r>
              <a:rPr lang="fi-FI" sz="1800" dirty="0" err="1"/>
              <a:t>discussion</a:t>
            </a:r>
            <a:endParaRPr lang="fi-FI" sz="1800" dirty="0"/>
          </a:p>
          <a:p>
            <a:pPr>
              <a:spcBef>
                <a:spcPts val="400"/>
              </a:spcBef>
            </a:pPr>
            <a:r>
              <a:rPr lang="fi-FI" sz="1800" dirty="0" err="1"/>
              <a:t>Volunteering</a:t>
            </a:r>
            <a:r>
              <a:rPr lang="fi-FI" sz="1800" dirty="0"/>
              <a:t> and </a:t>
            </a:r>
            <a:r>
              <a:rPr lang="fi-FI" sz="1800" dirty="0" err="1"/>
              <a:t>companion</a:t>
            </a:r>
            <a:r>
              <a:rPr lang="fi-FI" sz="1800" dirty="0"/>
              <a:t> </a:t>
            </a:r>
            <a:r>
              <a:rPr lang="fi-FI" sz="1800" dirty="0" err="1"/>
              <a:t>operations</a:t>
            </a:r>
            <a:r>
              <a:rPr lang="fi-FI" sz="1800" dirty="0"/>
              <a:t>, city-</a:t>
            </a:r>
            <a:r>
              <a:rPr lang="fi-FI" sz="1800" dirty="0" err="1"/>
              <a:t>supported</a:t>
            </a:r>
            <a:r>
              <a:rPr lang="fi-FI" sz="1800" dirty="0"/>
              <a:t> </a:t>
            </a:r>
            <a:r>
              <a:rPr lang="fi-FI" sz="1800" dirty="0" err="1"/>
              <a:t>crowdfunding</a:t>
            </a:r>
            <a:r>
              <a:rPr lang="fi-FI" sz="1800" dirty="0"/>
              <a:t> </a:t>
            </a:r>
            <a:r>
              <a:rPr lang="fi-FI" sz="1800" dirty="0" err="1"/>
              <a:t>projects</a:t>
            </a:r>
            <a:endParaRPr lang="fi-FI" sz="1800" dirty="0"/>
          </a:p>
          <a:p>
            <a:pPr>
              <a:spcBef>
                <a:spcPts val="400"/>
              </a:spcBef>
            </a:pPr>
            <a:r>
              <a:rPr lang="fi-FI" sz="1800" dirty="0"/>
              <a:t>“</a:t>
            </a:r>
            <a:r>
              <a:rPr lang="fi-FI" sz="1800" dirty="0" err="1"/>
              <a:t>Mun</a:t>
            </a:r>
            <a:r>
              <a:rPr lang="fi-FI" sz="1800" dirty="0"/>
              <a:t> Tampere” </a:t>
            </a:r>
            <a:r>
              <a:rPr lang="fi-FI" sz="1800" b="1" dirty="0" err="1"/>
              <a:t>participatory</a:t>
            </a:r>
            <a:r>
              <a:rPr lang="fi-FI" sz="1800" b="1" dirty="0"/>
              <a:t> </a:t>
            </a:r>
            <a:r>
              <a:rPr lang="fi-FI" sz="1800" b="1" dirty="0" err="1"/>
              <a:t>budgeting</a:t>
            </a:r>
            <a:endParaRPr lang="fi-FI" sz="1800" b="1" dirty="0"/>
          </a:p>
          <a:p>
            <a:pPr>
              <a:spcBef>
                <a:spcPts val="400"/>
              </a:spcBef>
            </a:pPr>
            <a:r>
              <a:rPr lang="fi-FI" sz="1800" dirty="0" err="1"/>
              <a:t>Testing</a:t>
            </a:r>
            <a:r>
              <a:rPr lang="fi-FI" sz="1800" dirty="0"/>
              <a:t> </a:t>
            </a:r>
            <a:r>
              <a:rPr lang="fi-FI" sz="1800" b="1" dirty="0" err="1"/>
              <a:t>digital</a:t>
            </a:r>
            <a:r>
              <a:rPr lang="fi-FI" sz="1800" b="1" dirty="0"/>
              <a:t> </a:t>
            </a:r>
            <a:r>
              <a:rPr lang="fi-FI" sz="1800" b="1" dirty="0" err="1"/>
              <a:t>citizens</a:t>
            </a:r>
            <a:r>
              <a:rPr lang="fi-FI" sz="1800" b="1" dirty="0"/>
              <a:t>' </a:t>
            </a:r>
            <a:r>
              <a:rPr lang="fi-FI" sz="1800" b="1" dirty="0" err="1"/>
              <a:t>panel</a:t>
            </a:r>
            <a:r>
              <a:rPr lang="fi-FI" sz="1800" b="1" dirty="0"/>
              <a:t> </a:t>
            </a:r>
            <a:r>
              <a:rPr lang="fi-FI" sz="1800" dirty="0"/>
              <a:t>in </a:t>
            </a:r>
            <a:r>
              <a:rPr lang="fi-FI" sz="1800" dirty="0" err="1"/>
              <a:t>the</a:t>
            </a:r>
            <a:r>
              <a:rPr lang="fi-FI" sz="1800" dirty="0"/>
              <a:t> Tampere </a:t>
            </a:r>
            <a:r>
              <a:rPr lang="fi-FI" sz="1800" dirty="0" err="1"/>
              <a:t>Region</a:t>
            </a:r>
            <a:endParaRPr lang="fi-FI" sz="1800" dirty="0"/>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4" name="Päivämäärän paikkamerkki 3">
            <a:extLst>
              <a:ext uri="{FF2B5EF4-FFF2-40B4-BE49-F238E27FC236}">
                <a16:creationId xmlns:a16="http://schemas.microsoft.com/office/drawing/2014/main" id="{420761EF-66C3-9ABF-ED2F-4D6898F4A91E}"/>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Lst>
          </p:cNvPr>
          <p:cNvSpPr>
            <a:spLocks noGrp="1"/>
          </p:cNvSpPr>
          <p:nvPr>
            <p:ph type="sldNum" sz="quarter" idx="4"/>
          </p:nvPr>
        </p:nvSpPr>
        <p:spPr/>
        <p:txBody>
          <a:bodyPr/>
          <a:lstStyle/>
          <a:p>
            <a:fld id="{F3EE06F1-2D77-A44E-97FA-F679B9CB76D5}" type="slidenum">
              <a:rPr lang="fi-FI" smtClean="0">
                <a:solidFill>
                  <a:schemeClr val="bg1"/>
                </a:solidFill>
              </a:rPr>
              <a:t>46</a:t>
            </a:fld>
            <a:endParaRPr lang="fi-FI">
              <a:solidFill>
                <a:schemeClr val="bg1"/>
              </a:solidFill>
            </a:endParaRPr>
          </a:p>
        </p:txBody>
      </p:sp>
      <p:sp>
        <p:nvSpPr>
          <p:cNvPr id="10" name="Tekstiruutu 24">
            <a:extLst>
              <a:ext uri="{FF2B5EF4-FFF2-40B4-BE49-F238E27FC236}">
                <a16:creationId xmlns:a16="http://schemas.microsoft.com/office/drawing/2014/main" id="{23C3AAA6-25B4-3D5A-A40F-007394111D3B}"/>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416984" y="825198"/>
            <a:ext cx="5775016" cy="1060926"/>
          </a:xfrm>
        </p:spPr>
        <p:txBody>
          <a:bodyPr/>
          <a:lstStyle/>
          <a:p>
            <a:r>
              <a:rPr lang="fi-FI" dirty="0"/>
              <a:t>Building </a:t>
            </a:r>
            <a:r>
              <a:rPr lang="fi-FI" dirty="0" err="1"/>
              <a:t>the</a:t>
            </a:r>
            <a:r>
              <a:rPr lang="fi-FI" dirty="0"/>
              <a:t> </a:t>
            </a:r>
            <a:r>
              <a:rPr lang="fi-FI" dirty="0" err="1"/>
              <a:t>future</a:t>
            </a:r>
            <a:r>
              <a:rPr lang="fi-FI" dirty="0"/>
              <a:t> </a:t>
            </a:r>
            <a:r>
              <a:rPr lang="fi-FI" dirty="0" err="1"/>
              <a:t>together</a:t>
            </a:r>
            <a:endParaRPr lang="fi-FI" dirty="0"/>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416984" y="2121104"/>
            <a:ext cx="5250297" cy="4418592"/>
          </a:xfrm>
        </p:spPr>
        <p:txBody>
          <a:bodyPr>
            <a:normAutofit fontScale="70000" lnSpcReduction="20000"/>
          </a:bodyPr>
          <a:lstStyle/>
          <a:p>
            <a:pPr marL="0" indent="0">
              <a:buNone/>
            </a:pPr>
            <a:r>
              <a:rPr lang="en-GB" dirty="0"/>
              <a:t>Safety and security are essential parts of building </a:t>
            </a:r>
            <a:br>
              <a:rPr lang="en-GB" dirty="0"/>
            </a:br>
            <a:r>
              <a:rPr lang="en-GB" dirty="0"/>
              <a:t>a smart city that takes full use of modern technology </a:t>
            </a:r>
            <a:br>
              <a:rPr lang="en-GB" dirty="0"/>
            </a:br>
            <a:r>
              <a:rPr lang="en-GB" dirty="0"/>
              <a:t>and its solutions.</a:t>
            </a:r>
          </a:p>
          <a:p>
            <a:pPr marL="0" indent="0">
              <a:spcBef>
                <a:spcPts val="1500"/>
              </a:spcBef>
              <a:buNone/>
            </a:pPr>
            <a:r>
              <a:rPr lang="en-GB" b="1" dirty="0"/>
              <a:t>Tampere Region Safety and Security Cluster since 2011</a:t>
            </a:r>
            <a:endParaRPr lang="en-GB" b="1" dirty="0">
              <a:cs typeface="Calibri"/>
            </a:endParaRPr>
          </a:p>
          <a:p>
            <a:pPr>
              <a:spcBef>
                <a:spcPts val="0"/>
              </a:spcBef>
            </a:pPr>
            <a:r>
              <a:rPr lang="en-GB" dirty="0"/>
              <a:t>Improving safety and security in cooperation with </a:t>
            </a:r>
            <a:br>
              <a:rPr lang="en-GB" dirty="0"/>
            </a:br>
            <a:r>
              <a:rPr lang="en-GB" dirty="0"/>
              <a:t>the largest players in the industry</a:t>
            </a:r>
            <a:endParaRPr lang="en-GB" dirty="0">
              <a:cs typeface="Calibri"/>
            </a:endParaRPr>
          </a:p>
          <a:p>
            <a:pPr marL="0" indent="0">
              <a:spcBef>
                <a:spcPts val="1500"/>
              </a:spcBef>
              <a:buNone/>
            </a:pPr>
            <a:r>
              <a:rPr lang="en-GB" b="1" dirty="0"/>
              <a:t>Tampere region safety and security ecosystem</a:t>
            </a:r>
            <a:endParaRPr lang="en-GB" b="1" dirty="0">
              <a:cs typeface="Calibri"/>
            </a:endParaRPr>
          </a:p>
          <a:p>
            <a:pPr>
              <a:spcBef>
                <a:spcPts val="0"/>
              </a:spcBef>
            </a:pPr>
            <a:r>
              <a:rPr lang="en-GB" dirty="0"/>
              <a:t>Brings together safety and security businesses operating in the region</a:t>
            </a:r>
            <a:endParaRPr lang="en-GB" dirty="0">
              <a:cs typeface="Calibri"/>
            </a:endParaRPr>
          </a:p>
          <a:p>
            <a:pPr>
              <a:spcBef>
                <a:spcPts val="0"/>
              </a:spcBef>
            </a:pPr>
            <a:r>
              <a:rPr lang="en-GB" dirty="0"/>
              <a:t>Helps developing new opportunities for business</a:t>
            </a:r>
            <a:endParaRPr lang="en-GB" dirty="0">
              <a:cs typeface="Calibri"/>
            </a:endParaRPr>
          </a:p>
          <a:p>
            <a:pPr>
              <a:spcBef>
                <a:spcPts val="0"/>
              </a:spcBef>
            </a:pPr>
            <a:r>
              <a:rPr lang="en-GB" dirty="0"/>
              <a:t>Increases awareness of safety and security competence in the region</a:t>
            </a:r>
            <a:endParaRPr lang="en-GB" dirty="0">
              <a:cs typeface="Calibri"/>
            </a:endParaRPr>
          </a:p>
          <a:p>
            <a:pPr>
              <a:spcBef>
                <a:spcPts val="0"/>
              </a:spcBef>
            </a:pPr>
            <a:endParaRPr lang="en-GB" b="1" dirty="0"/>
          </a:p>
          <a:p>
            <a:pPr marL="0" indent="0">
              <a:spcBef>
                <a:spcPts val="0"/>
              </a:spcBef>
              <a:buNone/>
            </a:pPr>
            <a:r>
              <a:rPr lang="en-US" b="1" dirty="0"/>
              <a:t>The SURE – Smart Urban Security and Event Resilience Project </a:t>
            </a:r>
            <a:endParaRPr lang="en-GB" b="1" dirty="0"/>
          </a:p>
          <a:p>
            <a:pPr>
              <a:spcBef>
                <a:spcPts val="0"/>
              </a:spcBef>
            </a:pPr>
            <a:r>
              <a:rPr lang="en-US" dirty="0"/>
              <a:t>Tampere gets over MEUR 3 of EU funding for improving urban and event security</a:t>
            </a:r>
            <a:endParaRPr lang="en-GB" dirty="0"/>
          </a:p>
        </p:txBody>
      </p:sp>
      <p:sp>
        <p:nvSpPr>
          <p:cNvPr id="6" name="Kuva 4" descr="Two police man working in control room.">
            <a:extLst>
              <a:ext uri="{FF2B5EF4-FFF2-40B4-BE49-F238E27FC236}">
                <a16:creationId xmlns:a16="http://schemas.microsoft.com/office/drawing/2014/main" id="{85C95283-A649-9F14-E6E6-FBA77B2983D5}"/>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dpi="0" rotWithShape="1">
            <a:blip r:embed="rId3" cstate="print">
              <a:alphaModFix amt="88000"/>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dirty="0">
              <a:solidFill>
                <a:schemeClr val="bg1"/>
              </a:solidFill>
            </a:endParaRPr>
          </a:p>
        </p:txBody>
      </p:sp>
      <p:pic>
        <p:nvPicPr>
          <p:cNvPr id="7" name="Kuva 6">
            <a:extLst>
              <a:ext uri="{FF2B5EF4-FFF2-40B4-BE49-F238E27FC236}">
                <a16:creationId xmlns:a16="http://schemas.microsoft.com/office/drawing/2014/main" id="{996E0D87-A389-AF58-D598-F39A4A48E6B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873CC2AD-E5DD-60F2-932D-4B8FA45226F2}"/>
              </a:ext>
            </a:extLst>
          </p:cNvPr>
          <p:cNvSpPr>
            <a:spLocks noGrp="1"/>
          </p:cNvSpPr>
          <p:nvPr>
            <p:ph type="dt" sz="half" idx="2"/>
          </p:nvPr>
        </p:nvSpPr>
        <p:spPr/>
        <p:txBody>
          <a:bodyPr/>
          <a:lstStyle/>
          <a:p>
            <a:fld id="{F65BC6BD-2936-FB40-9FDC-35873F782F6D}" type="datetime1">
              <a:rPr lang="fi-FI" smtClean="0"/>
              <a:t>10.11.2023</a:t>
            </a:fld>
            <a:endParaRPr lang="fi-FI"/>
          </a:p>
        </p:txBody>
      </p:sp>
      <p:sp>
        <p:nvSpPr>
          <p:cNvPr id="5" name="Dian numeron paikkamerkki 4">
            <a:extLst>
              <a:ext uri="{FF2B5EF4-FFF2-40B4-BE49-F238E27FC236}">
                <a16:creationId xmlns:a16="http://schemas.microsoft.com/office/drawing/2014/main" id="{1ED35BFD-5AD9-1465-4D06-5E5129BDE48B}"/>
              </a:ext>
            </a:extLst>
          </p:cNvPr>
          <p:cNvSpPr>
            <a:spLocks noGrp="1"/>
          </p:cNvSpPr>
          <p:nvPr>
            <p:ph type="sldNum" sz="quarter" idx="4"/>
          </p:nvPr>
        </p:nvSpPr>
        <p:spPr/>
        <p:txBody>
          <a:bodyPr/>
          <a:lstStyle/>
          <a:p>
            <a:fld id="{F3EE06F1-2D77-A44E-97FA-F679B9CB76D5}" type="slidenum">
              <a:rPr lang="fi-FI" smtClean="0"/>
              <a:t>47</a:t>
            </a:fld>
            <a:endParaRPr lang="fi-FI"/>
          </a:p>
        </p:txBody>
      </p:sp>
      <p:sp>
        <p:nvSpPr>
          <p:cNvPr id="8" name="Tekstiruutu 24">
            <a:extLst>
              <a:ext uri="{FF2B5EF4-FFF2-40B4-BE49-F238E27FC236}">
                <a16:creationId xmlns:a16="http://schemas.microsoft.com/office/drawing/2014/main" id="{82650363-2C60-3593-A690-88F1688AFE27}"/>
              </a:ext>
            </a:extLst>
          </p:cNvPr>
          <p:cNvSpPr txBox="1">
            <a:spLocks noChangeArrowheads="1"/>
          </p:cNvSpPr>
          <p:nvPr/>
        </p:nvSpPr>
        <p:spPr bwMode="auto">
          <a:xfrm>
            <a:off x="2878767"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Mirella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3293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5" descr="Surgeon and nurse in an operating theatre wearing protective clothes.">
            <a:extLst>
              <a:ext uri="{FF2B5EF4-FFF2-40B4-BE49-F238E27FC236}">
                <a16:creationId xmlns:a16="http://schemas.microsoft.com/office/drawing/2014/main" id="{9A3D3502-8367-81C6-99D3-2E45027D5C16}"/>
              </a:ext>
            </a:extLst>
          </p:cNvPr>
          <p:cNvSpPr/>
          <p:nvPr/>
        </p:nvSpPr>
        <p:spPr>
          <a:xfrm>
            <a:off x="6362953" y="127"/>
            <a:ext cx="5829047" cy="6857873"/>
          </a:xfrm>
          <a:custGeom>
            <a:avLst/>
            <a:gdLst>
              <a:gd name="connsiteX0" fmla="*/ 4686046 w 4686045"/>
              <a:gd name="connsiteY0" fmla="*/ 0 h 6857873"/>
              <a:gd name="connsiteX1" fmla="*/ 1536700 w 4686045"/>
              <a:gd name="connsiteY1" fmla="*/ 0 h 6857873"/>
              <a:gd name="connsiteX2" fmla="*/ 1460500 w 4686045"/>
              <a:gd name="connsiteY2" fmla="*/ 3556 h 6857873"/>
              <a:gd name="connsiteX3" fmla="*/ 789432 w 4686045"/>
              <a:gd name="connsiteY3" fmla="*/ 322834 h 6857873"/>
              <a:gd name="connsiteX4" fmla="*/ 479171 w 4686045"/>
              <a:gd name="connsiteY4" fmla="*/ 1084707 h 6857873"/>
              <a:gd name="connsiteX5" fmla="*/ 479171 w 4686045"/>
              <a:gd name="connsiteY5" fmla="*/ 5827141 h 6857873"/>
              <a:gd name="connsiteX6" fmla="*/ 0 w 4686045"/>
              <a:gd name="connsiteY6" fmla="*/ 6857873 h 6857873"/>
              <a:gd name="connsiteX7" fmla="*/ 4686046 w 4686045"/>
              <a:gd name="connsiteY7" fmla="*/ 6857873 h 6857873"/>
              <a:gd name="connsiteX8" fmla="*/ 4686046 w 4686045"/>
              <a:gd name="connsiteY8" fmla="*/ 0 h 6857873"/>
              <a:gd name="connsiteX0" fmla="*/ 5797874 w 5797874"/>
              <a:gd name="connsiteY0" fmla="*/ 0 h 6857873"/>
              <a:gd name="connsiteX1" fmla="*/ 1536700 w 5797874"/>
              <a:gd name="connsiteY1" fmla="*/ 0 h 6857873"/>
              <a:gd name="connsiteX2" fmla="*/ 1460500 w 5797874"/>
              <a:gd name="connsiteY2" fmla="*/ 3556 h 6857873"/>
              <a:gd name="connsiteX3" fmla="*/ 789432 w 5797874"/>
              <a:gd name="connsiteY3" fmla="*/ 322834 h 6857873"/>
              <a:gd name="connsiteX4" fmla="*/ 479171 w 5797874"/>
              <a:gd name="connsiteY4" fmla="*/ 1084707 h 6857873"/>
              <a:gd name="connsiteX5" fmla="*/ 479171 w 5797874"/>
              <a:gd name="connsiteY5" fmla="*/ 5827141 h 6857873"/>
              <a:gd name="connsiteX6" fmla="*/ 0 w 5797874"/>
              <a:gd name="connsiteY6" fmla="*/ 6857873 h 6857873"/>
              <a:gd name="connsiteX7" fmla="*/ 4686046 w 5797874"/>
              <a:gd name="connsiteY7" fmla="*/ 6857873 h 6857873"/>
              <a:gd name="connsiteX8" fmla="*/ 5797874 w 5797874"/>
              <a:gd name="connsiteY8" fmla="*/ 0 h 6857873"/>
              <a:gd name="connsiteX0" fmla="*/ 5797874 w 5818655"/>
              <a:gd name="connsiteY0" fmla="*/ 0 h 6857873"/>
              <a:gd name="connsiteX1" fmla="*/ 1536700 w 5818655"/>
              <a:gd name="connsiteY1" fmla="*/ 0 h 6857873"/>
              <a:gd name="connsiteX2" fmla="*/ 1460500 w 5818655"/>
              <a:gd name="connsiteY2" fmla="*/ 3556 h 6857873"/>
              <a:gd name="connsiteX3" fmla="*/ 789432 w 5818655"/>
              <a:gd name="connsiteY3" fmla="*/ 322834 h 6857873"/>
              <a:gd name="connsiteX4" fmla="*/ 479171 w 5818655"/>
              <a:gd name="connsiteY4" fmla="*/ 1084707 h 6857873"/>
              <a:gd name="connsiteX5" fmla="*/ 479171 w 5818655"/>
              <a:gd name="connsiteY5" fmla="*/ 5827141 h 6857873"/>
              <a:gd name="connsiteX6" fmla="*/ 0 w 5818655"/>
              <a:gd name="connsiteY6" fmla="*/ 6857873 h 6857873"/>
              <a:gd name="connsiteX7" fmla="*/ 5818655 w 5818655"/>
              <a:gd name="connsiteY7" fmla="*/ 6847482 h 6857873"/>
              <a:gd name="connsiteX8" fmla="*/ 5797874 w 5818655"/>
              <a:gd name="connsiteY8" fmla="*/ 0 h 6857873"/>
              <a:gd name="connsiteX0" fmla="*/ 5829047 w 5829047"/>
              <a:gd name="connsiteY0" fmla="*/ 10391 h 6857873"/>
              <a:gd name="connsiteX1" fmla="*/ 1536700 w 5829047"/>
              <a:gd name="connsiteY1" fmla="*/ 0 h 6857873"/>
              <a:gd name="connsiteX2" fmla="*/ 1460500 w 5829047"/>
              <a:gd name="connsiteY2" fmla="*/ 3556 h 6857873"/>
              <a:gd name="connsiteX3" fmla="*/ 789432 w 5829047"/>
              <a:gd name="connsiteY3" fmla="*/ 322834 h 6857873"/>
              <a:gd name="connsiteX4" fmla="*/ 479171 w 5829047"/>
              <a:gd name="connsiteY4" fmla="*/ 1084707 h 6857873"/>
              <a:gd name="connsiteX5" fmla="*/ 479171 w 5829047"/>
              <a:gd name="connsiteY5" fmla="*/ 5827141 h 6857873"/>
              <a:gd name="connsiteX6" fmla="*/ 0 w 5829047"/>
              <a:gd name="connsiteY6" fmla="*/ 6857873 h 6857873"/>
              <a:gd name="connsiteX7" fmla="*/ 5818655 w 5829047"/>
              <a:gd name="connsiteY7" fmla="*/ 6847482 h 6857873"/>
              <a:gd name="connsiteX8" fmla="*/ 5829047 w 5829047"/>
              <a:gd name="connsiteY8" fmla="*/ 10391 h 68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9047" h="6857873">
                <a:moveTo>
                  <a:pt x="5829047" y="10391"/>
                </a:moveTo>
                <a:lnTo>
                  <a:pt x="1536700" y="0"/>
                </a:lnTo>
                <a:lnTo>
                  <a:pt x="1460500" y="3556"/>
                </a:lnTo>
                <a:cubicBezTo>
                  <a:pt x="1201927" y="20828"/>
                  <a:pt x="979043" y="129794"/>
                  <a:pt x="789432" y="322834"/>
                </a:cubicBezTo>
                <a:cubicBezTo>
                  <a:pt x="582549" y="534289"/>
                  <a:pt x="479171" y="788162"/>
                  <a:pt x="479171" y="1084707"/>
                </a:cubicBezTo>
                <a:lnTo>
                  <a:pt x="479171" y="5827141"/>
                </a:lnTo>
                <a:cubicBezTo>
                  <a:pt x="479171" y="6421247"/>
                  <a:pt x="342646" y="6578219"/>
                  <a:pt x="0" y="6857873"/>
                </a:cubicBezTo>
                <a:lnTo>
                  <a:pt x="5818655" y="6847482"/>
                </a:lnTo>
                <a:lnTo>
                  <a:pt x="5829047" y="10391"/>
                </a:lnTo>
                <a:close/>
              </a:path>
            </a:pathLst>
          </a:custGeom>
          <a:blipFill>
            <a:blip r:embed="rId3" cstate="print">
              <a:extLst>
                <a:ext uri="{28A0092B-C50C-407E-A947-70E740481C1C}">
                  <a14:useLocalDpi xmlns:a14="http://schemas.microsoft.com/office/drawing/2010/main"/>
                </a:ext>
              </a:extLst>
            </a:blip>
            <a:srcRect/>
            <a:stretch>
              <a:fillRect b="4"/>
            </a:stretch>
          </a:blipFill>
          <a:ln w="12700"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a:xfrm>
            <a:off x="655281" y="573816"/>
            <a:ext cx="4930466" cy="1984579"/>
          </a:xfrm>
        </p:spPr>
        <p:txBody>
          <a:bodyPr/>
          <a:lstStyle/>
          <a:p>
            <a:r>
              <a:rPr lang="fi-FI" dirty="0" err="1"/>
              <a:t>Research</a:t>
            </a:r>
            <a:r>
              <a:rPr lang="fi-FI" dirty="0"/>
              <a:t> in </a:t>
            </a:r>
            <a:r>
              <a:rPr lang="fi-FI" dirty="0" err="1"/>
              <a:t>health</a:t>
            </a:r>
            <a:r>
              <a:rPr lang="fi-FI" dirty="0"/>
              <a:t> </a:t>
            </a:r>
            <a:r>
              <a:rPr lang="fi-FI" dirty="0" err="1"/>
              <a:t>sciences</a:t>
            </a:r>
            <a:r>
              <a:rPr lang="fi-FI" dirty="0"/>
              <a:t> and </a:t>
            </a:r>
            <a:r>
              <a:rPr lang="fi-FI" dirty="0" err="1"/>
              <a:t>quality</a:t>
            </a:r>
            <a:r>
              <a:rPr lang="fi-FI" dirty="0"/>
              <a:t> </a:t>
            </a:r>
            <a:r>
              <a:rPr lang="fi-FI" dirty="0" err="1"/>
              <a:t>care</a:t>
            </a:r>
            <a:endParaRPr lang="fi-FI" dirty="0"/>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558396"/>
            <a:ext cx="5595048" cy="3483589"/>
          </a:xfrm>
        </p:spPr>
        <p:txBody>
          <a:bodyPr>
            <a:normAutofit fontScale="92500"/>
          </a:bodyPr>
          <a:lstStyle/>
          <a:p>
            <a:pPr marL="0" indent="0">
              <a:buNone/>
            </a:pPr>
            <a:r>
              <a:rPr lang="fi-FI" b="1" dirty="0"/>
              <a:t>In addition to Tampere </a:t>
            </a:r>
            <a:r>
              <a:rPr lang="fi-FI" b="1" dirty="0" err="1"/>
              <a:t>University</a:t>
            </a:r>
            <a:r>
              <a:rPr lang="fi-FI" b="1" dirty="0"/>
              <a:t> </a:t>
            </a:r>
            <a:r>
              <a:rPr lang="fi-FI" b="1" dirty="0" err="1"/>
              <a:t>Hospital</a:t>
            </a:r>
            <a:r>
              <a:rPr lang="fi-FI" b="1" dirty="0"/>
              <a:t>, </a:t>
            </a:r>
            <a:br>
              <a:rPr lang="fi-FI" b="1" dirty="0"/>
            </a:br>
            <a:r>
              <a:rPr lang="fi-FI" b="1" dirty="0" err="1"/>
              <a:t>the</a:t>
            </a:r>
            <a:r>
              <a:rPr lang="fi-FI" b="1" dirty="0"/>
              <a:t> </a:t>
            </a:r>
            <a:r>
              <a:rPr lang="fi-FI" b="1" dirty="0" err="1"/>
              <a:t>following</a:t>
            </a:r>
            <a:r>
              <a:rPr lang="fi-FI" b="1" dirty="0"/>
              <a:t> </a:t>
            </a:r>
            <a:r>
              <a:rPr lang="fi-FI" b="1" dirty="0" err="1"/>
              <a:t>care</a:t>
            </a:r>
            <a:r>
              <a:rPr lang="fi-FI" b="1" dirty="0"/>
              <a:t> for </a:t>
            </a:r>
            <a:r>
              <a:rPr lang="fi-FI" b="1" dirty="0" err="1"/>
              <a:t>our</a:t>
            </a:r>
            <a:r>
              <a:rPr lang="fi-FI" b="1" dirty="0"/>
              <a:t> </a:t>
            </a:r>
            <a:r>
              <a:rPr lang="fi-FI" b="1" dirty="0" err="1"/>
              <a:t>health</a:t>
            </a:r>
            <a:r>
              <a:rPr lang="fi-FI" b="1" dirty="0"/>
              <a:t>:</a:t>
            </a:r>
          </a:p>
          <a:p>
            <a:r>
              <a:rPr lang="fi-FI" dirty="0" err="1"/>
              <a:t>The</a:t>
            </a:r>
            <a:r>
              <a:rPr lang="fi-FI" dirty="0"/>
              <a:t> </a:t>
            </a:r>
            <a:r>
              <a:rPr lang="fi-FI" dirty="0" err="1"/>
              <a:t>Coxa</a:t>
            </a:r>
            <a:r>
              <a:rPr lang="fi-FI" dirty="0"/>
              <a:t> </a:t>
            </a:r>
            <a:r>
              <a:rPr lang="fi-FI" dirty="0" err="1"/>
              <a:t>hospital</a:t>
            </a:r>
            <a:r>
              <a:rPr lang="fi-FI" dirty="0"/>
              <a:t> for </a:t>
            </a:r>
            <a:r>
              <a:rPr lang="fi-FI" dirty="0" err="1"/>
              <a:t>joint</a:t>
            </a:r>
            <a:r>
              <a:rPr lang="fi-FI" dirty="0"/>
              <a:t> </a:t>
            </a:r>
            <a:r>
              <a:rPr lang="fi-FI" dirty="0" err="1"/>
              <a:t>replacement</a:t>
            </a:r>
            <a:endParaRPr lang="fi-FI" dirty="0"/>
          </a:p>
          <a:p>
            <a:r>
              <a:rPr lang="fi-FI" dirty="0" err="1"/>
              <a:t>Tays</a:t>
            </a:r>
            <a:r>
              <a:rPr lang="fi-FI" dirty="0"/>
              <a:t> </a:t>
            </a:r>
            <a:r>
              <a:rPr lang="fi-FI" dirty="0" err="1"/>
              <a:t>Heart</a:t>
            </a:r>
            <a:r>
              <a:rPr lang="fi-FI" dirty="0"/>
              <a:t> </a:t>
            </a:r>
            <a:r>
              <a:rPr lang="fi-FI" dirty="0" err="1"/>
              <a:t>Hospital</a:t>
            </a:r>
            <a:endParaRPr lang="fi-FI" dirty="0"/>
          </a:p>
          <a:p>
            <a:r>
              <a:rPr lang="fi-FI" dirty="0" err="1"/>
              <a:t>Fimlab</a:t>
            </a:r>
            <a:r>
              <a:rPr lang="fi-FI" dirty="0"/>
              <a:t> Laboratories</a:t>
            </a:r>
          </a:p>
          <a:p>
            <a:r>
              <a:rPr lang="fi-FI" dirty="0" err="1"/>
              <a:t>Imaging</a:t>
            </a:r>
            <a:r>
              <a:rPr lang="fi-FI" dirty="0"/>
              <a:t> Centre and </a:t>
            </a:r>
            <a:r>
              <a:rPr lang="fi-FI" dirty="0" err="1"/>
              <a:t>Pharmacy</a:t>
            </a:r>
            <a:endParaRPr lang="fi-FI" dirty="0"/>
          </a:p>
          <a:p>
            <a:r>
              <a:rPr lang="fi-FI" dirty="0" err="1"/>
              <a:t>Vascular</a:t>
            </a:r>
            <a:r>
              <a:rPr lang="fi-FI" dirty="0"/>
              <a:t> </a:t>
            </a:r>
            <a:r>
              <a:rPr lang="fi-FI" dirty="0" err="1"/>
              <a:t>Surgery</a:t>
            </a:r>
            <a:r>
              <a:rPr lang="fi-FI" dirty="0"/>
              <a:t> and </a:t>
            </a:r>
            <a:r>
              <a:rPr lang="fi-FI" dirty="0" err="1"/>
              <a:t>Procedural</a:t>
            </a:r>
            <a:r>
              <a:rPr lang="fi-FI" dirty="0"/>
              <a:t> </a:t>
            </a:r>
            <a:r>
              <a:rPr lang="fi-FI" dirty="0" err="1"/>
              <a:t>Radiology</a:t>
            </a:r>
            <a:r>
              <a:rPr lang="fi-FI" dirty="0"/>
              <a:t> </a:t>
            </a:r>
            <a:r>
              <a:rPr lang="fi-FI" dirty="0" err="1"/>
              <a:t>Unit</a:t>
            </a:r>
            <a:endParaRPr lang="fi-FI" b="1" dirty="0"/>
          </a:p>
        </p:txBody>
      </p:sp>
      <p:sp>
        <p:nvSpPr>
          <p:cNvPr id="4" name="Päivämäärän paikkamerkki 3">
            <a:extLst>
              <a:ext uri="{FF2B5EF4-FFF2-40B4-BE49-F238E27FC236}">
                <a16:creationId xmlns:a16="http://schemas.microsoft.com/office/drawing/2014/main" id="{61906281-C062-AA81-12AA-F648349947C6}"/>
              </a:ext>
            </a:extLst>
          </p:cNvPr>
          <p:cNvSpPr>
            <a:spLocks noGrp="1"/>
          </p:cNvSpPr>
          <p:nvPr>
            <p:ph type="dt" sz="half" idx="2"/>
          </p:nvPr>
        </p:nvSpPr>
        <p:spPr/>
        <p:txBody>
          <a:bodyPr/>
          <a:lstStyle/>
          <a:p>
            <a:fld id="{F65BC6BD-2936-FB40-9FDC-35873F782F6D}" type="datetime1">
              <a:rPr lang="fi-FI" smtClean="0">
                <a:solidFill>
                  <a:schemeClr val="bg1"/>
                </a:solidFill>
              </a:rPr>
              <a:t>10.11.2023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Lst>
          </p:cNvPr>
          <p:cNvSpPr>
            <a:spLocks noGrp="1"/>
          </p:cNvSpPr>
          <p:nvPr>
            <p:ph type="sldNum" sz="quarter" idx="4"/>
          </p:nvPr>
        </p:nvSpPr>
        <p:spPr/>
        <p:txBody>
          <a:bodyPr/>
          <a:lstStyle/>
          <a:p>
            <a:fld id="{F3EE06F1-2D77-A44E-97FA-F679B9CB76D5}" type="slidenum">
              <a:rPr lang="fi-FI" smtClean="0">
                <a:solidFill>
                  <a:schemeClr val="bg1"/>
                </a:solidFill>
              </a:rPr>
              <a:t>48</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lang="en-GB" altLang="fi-FI" sz="1200" dirty="0" err="1">
                <a:solidFill>
                  <a:srgbClr val="FFFFFF"/>
                </a:solidFill>
              </a:rPr>
              <a:t>Opa</a:t>
            </a:r>
            <a:r>
              <a:rPr lang="en-GB" altLang="fi-FI" sz="1200" dirty="0">
                <a:solidFill>
                  <a:srgbClr val="FFFFFF"/>
                </a:solidFill>
              </a:rPr>
              <a:t> Latvala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373986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Taustakuvana näkymä Pyynikin näkötornista keskustaan aurinkoisena talvipäivänä.">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66014" y="2379149"/>
            <a:ext cx="5459973" cy="2099702"/>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ctrTitle"/>
          </p:nvPr>
        </p:nvSpPr>
        <p:spPr>
          <a:xfrm>
            <a:off x="3817731" y="4478852"/>
            <a:ext cx="4556541" cy="1068736"/>
          </a:xfrm>
          <a:noFill/>
          <a:effectLst>
            <a:outerShdw blurRad="31253" algn="ctr" rotWithShape="0">
              <a:prstClr val="black">
                <a:alpha val="73000"/>
              </a:prstClr>
            </a:outerShdw>
          </a:effectLst>
        </p:spPr>
        <p:txBody>
          <a:bodyPr/>
          <a:lstStyle/>
          <a:p>
            <a:r>
              <a:rPr lang="fi-FI" dirty="0"/>
              <a:t>THANK YOU</a:t>
            </a:r>
          </a:p>
        </p:txBody>
      </p:sp>
      <p:sp>
        <p:nvSpPr>
          <p:cNvPr id="5" name="Tekstin paikkamerkki 4">
            <a:extLst>
              <a:ext uri="{FF2B5EF4-FFF2-40B4-BE49-F238E27FC236}">
                <a16:creationId xmlns:a16="http://schemas.microsoft.com/office/drawing/2014/main" id="{75526656-8239-5F88-51FA-A31DF8D94E30}"/>
              </a:ext>
            </a:extLst>
          </p:cNvPr>
          <p:cNvSpPr>
            <a:spLocks noGrp="1"/>
          </p:cNvSpPr>
          <p:nvPr>
            <p:ph type="body" sz="quarter" idx="17"/>
          </p:nvPr>
        </p:nvSpPr>
        <p:spPr>
          <a:xfrm>
            <a:off x="247918" y="6127750"/>
            <a:ext cx="4229100" cy="593725"/>
          </a:xfrm>
        </p:spPr>
        <p:txBody>
          <a:bodyPr/>
          <a:lstStyle/>
          <a:p>
            <a:pPr algn="l"/>
            <a:r>
              <a:rPr lang="fi-FI" dirty="0" err="1"/>
              <a:t>Firstname</a:t>
            </a:r>
            <a:r>
              <a:rPr lang="fi-FI" dirty="0"/>
              <a:t> </a:t>
            </a:r>
            <a:r>
              <a:rPr lang="fi-FI" dirty="0" err="1"/>
              <a:t>Surname</a:t>
            </a:r>
            <a:r>
              <a:rPr lang="fi-FI" dirty="0"/>
              <a:t>, </a:t>
            </a:r>
            <a:r>
              <a:rPr lang="fi-FI" dirty="0" err="1"/>
              <a:t>title</a:t>
            </a:r>
            <a:r>
              <a:rPr lang="fi-FI" dirty="0"/>
              <a:t>, </a:t>
            </a:r>
            <a:r>
              <a:rPr lang="fi-FI" dirty="0" err="1"/>
              <a:t>date</a:t>
            </a:r>
            <a:endParaRPr lang="fi-FI" dirty="0"/>
          </a:p>
        </p:txBody>
      </p:sp>
      <p:sp>
        <p:nvSpPr>
          <p:cNvPr id="7" name="Tekstiruutu 24">
            <a:extLst>
              <a:ext uri="{FF2B5EF4-FFF2-40B4-BE49-F238E27FC236}">
                <a16:creationId xmlns:a16="http://schemas.microsoft.com/office/drawing/2014/main" id="{56B3BBEA-224E-FC79-5583-28CCE19D332F}"/>
              </a:ext>
            </a:extLst>
          </p:cNvPr>
          <p:cNvSpPr txBox="1">
            <a:spLocks noChangeArrowheads="1"/>
          </p:cNvSpPr>
          <p:nvPr/>
        </p:nvSpPr>
        <p:spPr bwMode="auto">
          <a:xfrm>
            <a:off x="9795606"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116B9D-A392-48F4-EE87-682BFEA5B3B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fi-FI" sz="3200" dirty="0" err="1"/>
              <a:t>The</a:t>
            </a:r>
            <a:r>
              <a:rPr lang="fi-FI" sz="3200" dirty="0"/>
              <a:t> city of action – Tampere city </a:t>
            </a:r>
            <a:r>
              <a:rPr lang="fi-FI" sz="3200" dirty="0" err="1"/>
              <a:t>strategy</a:t>
            </a:r>
            <a:r>
              <a:rPr lang="fi-FI" sz="3200" dirty="0"/>
              <a:t> 2030 </a:t>
            </a:r>
          </a:p>
        </p:txBody>
      </p:sp>
      <p:sp>
        <p:nvSpPr>
          <p:cNvPr id="7" name="Päivämäärän paikkamerkki 6">
            <a:extLst>
              <a:ext uri="{FF2B5EF4-FFF2-40B4-BE49-F238E27FC236}">
                <a16:creationId xmlns:a16="http://schemas.microsoft.com/office/drawing/2014/main" id="{7667FBDF-E3A9-AFDC-72D6-7C4C52DB2F2D}"/>
              </a:ext>
            </a:extLst>
          </p:cNvPr>
          <p:cNvSpPr>
            <a:spLocks noGrp="1"/>
          </p:cNvSpPr>
          <p:nvPr>
            <p:ph type="dt" sz="half" idx="10"/>
          </p:nvPr>
        </p:nvSpPr>
        <p:spPr/>
        <p:txBody>
          <a:bodyPr/>
          <a:lstStyle/>
          <a:p>
            <a:fld id="{2152FD15-D192-394B-BFC0-95ABEF66BB1A}" type="datetime1">
              <a:rPr lang="fi-FI" smtClean="0">
                <a:solidFill>
                  <a:schemeClr val="bg1"/>
                </a:solidFill>
              </a:rPr>
              <a:t>10.11.2023</a:t>
            </a:fld>
            <a:endParaRPr lang="fi-FI" dirty="0">
              <a:solidFill>
                <a:schemeClr val="bg1"/>
              </a:solidFill>
            </a:endParaRPr>
          </a:p>
        </p:txBody>
      </p:sp>
      <p:sp>
        <p:nvSpPr>
          <p:cNvPr id="9" name="Dian numeron paikkamerkki 8">
            <a:extLst>
              <a:ext uri="{FF2B5EF4-FFF2-40B4-BE49-F238E27FC236}">
                <a16:creationId xmlns:a16="http://schemas.microsoft.com/office/drawing/2014/main" id="{0C604B3A-C959-8F30-D23B-A4B401DD56FE}"/>
              </a:ext>
            </a:extLst>
          </p:cNvPr>
          <p:cNvSpPr>
            <a:spLocks noGrp="1"/>
          </p:cNvSpPr>
          <p:nvPr>
            <p:ph type="sldNum" sz="quarter" idx="12"/>
          </p:nvPr>
        </p:nvSpPr>
        <p:spPr/>
        <p:txBody>
          <a:bodyPr/>
          <a:lstStyle/>
          <a:p>
            <a:fld id="{F3EE06F1-2D77-A44E-97FA-F679B9CB76D5}" type="slidenum">
              <a:rPr lang="fi-FI" smtClean="0">
                <a:solidFill>
                  <a:schemeClr val="bg1"/>
                </a:solidFill>
              </a:rPr>
              <a:pPr/>
              <a:t>5</a:t>
            </a:fld>
            <a:endParaRPr lang="fi-FI" dirty="0">
              <a:solidFill>
                <a:schemeClr val="bg1"/>
              </a:solidFill>
            </a:endParaRPr>
          </a:p>
        </p:txBody>
      </p:sp>
      <p:pic>
        <p:nvPicPr>
          <p:cNvPr id="10" name="Kuva 9">
            <a:extLst>
              <a:ext uri="{FF2B5EF4-FFF2-40B4-BE49-F238E27FC236}">
                <a16:creationId xmlns:a16="http://schemas.microsoft.com/office/drawing/2014/main" id="{9178DFF8-6392-54BF-F390-D00E1AC2C9B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1" name="Kuva 10">
            <a:extLst>
              <a:ext uri="{FF2B5EF4-FFF2-40B4-BE49-F238E27FC236}">
                <a16:creationId xmlns:a16="http://schemas.microsoft.com/office/drawing/2014/main" id="{87FCB2B5-2746-9AB1-D354-28E60684CA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pic>
        <p:nvPicPr>
          <p:cNvPr id="8" name="Picture 7" descr="Text, logo&#10;&#10;Description automatically generated">
            <a:extLst>
              <a:ext uri="{FF2B5EF4-FFF2-40B4-BE49-F238E27FC236}">
                <a16:creationId xmlns:a16="http://schemas.microsoft.com/office/drawing/2014/main" id="{FDA18B83-A0B6-4174-BFC3-306C39479DA8}"/>
              </a:ext>
            </a:extLst>
          </p:cNvPr>
          <p:cNvPicPr>
            <a:picLocks noChangeAspect="1"/>
          </p:cNvPicPr>
          <p:nvPr/>
        </p:nvPicPr>
        <p:blipFill>
          <a:blip r:embed="rId6"/>
          <a:stretch>
            <a:fillRect/>
          </a:stretch>
        </p:blipFill>
        <p:spPr>
          <a:xfrm>
            <a:off x="3194402" y="1819273"/>
            <a:ext cx="5594756" cy="3067051"/>
          </a:xfrm>
          <a:prstGeom prst="rect">
            <a:avLst/>
          </a:prstGeom>
          <a:solidFill>
            <a:srgbClr val="E5EEF9"/>
          </a:solidFill>
        </p:spPr>
      </p:pic>
    </p:spTree>
    <p:extLst>
      <p:ext uri="{BB962C8B-B14F-4D97-AF65-F5344CB8AC3E}">
        <p14:creationId xmlns:p14="http://schemas.microsoft.com/office/powerpoint/2010/main" val="2691093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orakulmio 27">
            <a:extLst>
              <a:ext uri="{FF2B5EF4-FFF2-40B4-BE49-F238E27FC236}">
                <a16:creationId xmlns:a16="http://schemas.microsoft.com/office/drawing/2014/main" id="{2C6336F0-BEED-19D3-7A52-32C20B5EBC36}"/>
              </a:ext>
              <a:ext uri="{C183D7F6-B498-43B3-948B-1728B52AA6E4}">
                <adec:decorative xmlns:adec="http://schemas.microsoft.com/office/drawing/2017/decorative" val="1"/>
              </a:ext>
            </a:extLst>
          </p:cNvPr>
          <p:cNvSpPr/>
          <p:nvPr/>
        </p:nvSpPr>
        <p:spPr>
          <a:xfrm>
            <a:off x="0" y="0"/>
            <a:ext cx="12192000" cy="5416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itle 1" descr="THE CITY OF ACTIONFOCUS AREAS">
            <a:extLst>
              <a:ext uri="{FF2B5EF4-FFF2-40B4-BE49-F238E27FC236}">
                <a16:creationId xmlns:a16="http://schemas.microsoft.com/office/drawing/2014/main" id="{8A86A72A-20AC-5D6E-EDC6-F8A49D80F72B}"/>
              </a:ext>
            </a:extLst>
          </p:cNvPr>
          <p:cNvSpPr txBox="1">
            <a:spLocks noGrp="1"/>
          </p:cNvSpPr>
          <p:nvPr>
            <p:ph type="title" idx="4294967295"/>
          </p:nvPr>
        </p:nvSpPr>
        <p:spPr>
          <a:xfrm>
            <a:off x="838200" y="9139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i-FI" sz="1800" b="1" i="0" u="none" strike="noStrike" kern="1200" cap="none" spc="300" normalizeH="0" baseline="0" noProof="0" dirty="0">
                <a:ln>
                  <a:noFill/>
                </a:ln>
                <a:solidFill>
                  <a:srgbClr val="22417B"/>
                </a:solidFill>
                <a:effectLst/>
                <a:uLnTx/>
                <a:uFillTx/>
                <a:latin typeface="Calibri" panose="020F0502020204030204"/>
                <a:ea typeface="+mj-ea"/>
                <a:cs typeface="+mj-cs"/>
              </a:rPr>
              <a:t>THE CITY OF ACTION</a:t>
            </a:r>
            <a:br>
              <a:rPr kumimoji="0" lang="fi-FI" sz="2800" b="1" i="0" u="none" strike="noStrike" kern="1200" cap="none" spc="300" normalizeH="0" baseline="0" noProof="0" dirty="0">
                <a:ln>
                  <a:noFill/>
                </a:ln>
                <a:solidFill>
                  <a:srgbClr val="22417B"/>
                </a:solidFill>
                <a:effectLst/>
                <a:uLnTx/>
                <a:uFillTx/>
                <a:latin typeface="Calibri" panose="020F0502020204030204"/>
                <a:ea typeface="+mj-ea"/>
                <a:cs typeface="+mj-cs"/>
              </a:rPr>
            </a:br>
            <a:r>
              <a:rPr kumimoji="0" lang="fi-FI" sz="3000" b="1" i="0" u="none" strike="noStrike" kern="1200" cap="none" spc="300" normalizeH="0" baseline="0" noProof="0" dirty="0">
                <a:ln>
                  <a:noFill/>
                </a:ln>
                <a:solidFill>
                  <a:srgbClr val="22417B"/>
                </a:solidFill>
                <a:effectLst/>
                <a:uLnTx/>
                <a:uFillTx/>
                <a:latin typeface="Calibri" panose="020F0502020204030204"/>
                <a:ea typeface="+mj-ea"/>
                <a:cs typeface="+mj-cs"/>
              </a:rPr>
              <a:t>FOCUS AREAS</a:t>
            </a:r>
          </a:p>
        </p:txBody>
      </p:sp>
      <p:sp>
        <p:nvSpPr>
          <p:cNvPr id="2" name="Päivämäärän paikkamerkki 1">
            <a:extLst>
              <a:ext uri="{FF2B5EF4-FFF2-40B4-BE49-F238E27FC236}">
                <a16:creationId xmlns:a16="http://schemas.microsoft.com/office/drawing/2014/main" id="{171BDD60-86F3-F827-17D4-2BFBA3A002B4}"/>
              </a:ext>
            </a:extLst>
          </p:cNvPr>
          <p:cNvSpPr>
            <a:spLocks noGrp="1"/>
          </p:cNvSpPr>
          <p:nvPr>
            <p:ph type="dt" sz="half" idx="10"/>
          </p:nvPr>
        </p:nvSpPr>
        <p:spPr/>
        <p:txBody>
          <a:bodyPr/>
          <a:lstStyle/>
          <a:p>
            <a:fld id="{56EDC36E-D024-1245-A28B-6BF607FC520D}" type="datetime1">
              <a:rPr lang="fi-FI" smtClean="0"/>
              <a:t>10.11.2023</a:t>
            </a:fld>
            <a:endParaRPr lang="fi-FI"/>
          </a:p>
        </p:txBody>
      </p:sp>
      <p:sp>
        <p:nvSpPr>
          <p:cNvPr id="3" name="Dian numeron paikkamerkki 2">
            <a:extLst>
              <a:ext uri="{FF2B5EF4-FFF2-40B4-BE49-F238E27FC236}">
                <a16:creationId xmlns:a16="http://schemas.microsoft.com/office/drawing/2014/main" id="{EED49951-48BC-6A17-8D52-31A2E1DBBDB6}"/>
              </a:ext>
            </a:extLst>
          </p:cNvPr>
          <p:cNvSpPr>
            <a:spLocks noGrp="1"/>
          </p:cNvSpPr>
          <p:nvPr>
            <p:ph type="sldNum" sz="quarter" idx="12"/>
          </p:nvPr>
        </p:nvSpPr>
        <p:spPr/>
        <p:txBody>
          <a:bodyPr/>
          <a:lstStyle/>
          <a:p>
            <a:fld id="{F3EE06F1-2D77-A44E-97FA-F679B9CB76D5}" type="slidenum">
              <a:rPr lang="fi-FI" smtClean="0"/>
              <a:pPr/>
              <a:t>6</a:t>
            </a:fld>
            <a:endParaRPr lang="fi-FI"/>
          </a:p>
        </p:txBody>
      </p:sp>
      <p:pic>
        <p:nvPicPr>
          <p:cNvPr id="5" name="Kuva 4">
            <a:extLst>
              <a:ext uri="{FF2B5EF4-FFF2-40B4-BE49-F238E27FC236}">
                <a16:creationId xmlns:a16="http://schemas.microsoft.com/office/drawing/2014/main" id="{98B976DE-574A-61FF-A762-3B5534570B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434898" y="1137438"/>
            <a:ext cx="11329639" cy="3980680"/>
          </a:xfrm>
          <a:prstGeom prst="rect">
            <a:avLst/>
          </a:prstGeom>
        </p:spPr>
      </p:pic>
      <p:sp>
        <p:nvSpPr>
          <p:cNvPr id="7" name="Content Placeholder 2">
            <a:extLst>
              <a:ext uri="{FF2B5EF4-FFF2-40B4-BE49-F238E27FC236}">
                <a16:creationId xmlns:a16="http://schemas.microsoft.com/office/drawing/2014/main" id="{CE0AA508-D397-48A6-0C07-DB714B98D582}"/>
              </a:ext>
            </a:extLst>
          </p:cNvPr>
          <p:cNvSpPr txBox="1">
            <a:spLocks/>
          </p:cNvSpPr>
          <p:nvPr/>
        </p:nvSpPr>
        <p:spPr>
          <a:xfrm>
            <a:off x="633459"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EQUAL</a:t>
            </a:r>
            <a:br>
              <a:rPr lang="fi-FI" b="1" cap="small" dirty="0">
                <a:solidFill>
                  <a:srgbClr val="FFFFFF"/>
                </a:solidFill>
              </a:rPr>
            </a:br>
            <a:r>
              <a:rPr lang="fi-FI" b="1" cap="small" dirty="0">
                <a:solidFill>
                  <a:srgbClr val="FFFFFF"/>
                </a:solidFill>
              </a:rPr>
              <a:t>INDIVIDUALS</a:t>
            </a:r>
          </a:p>
        </p:txBody>
      </p:sp>
      <p:sp>
        <p:nvSpPr>
          <p:cNvPr id="6" name="Content Placeholder 2">
            <a:extLst>
              <a:ext uri="{FF2B5EF4-FFF2-40B4-BE49-F238E27FC236}">
                <a16:creationId xmlns:a16="http://schemas.microsoft.com/office/drawing/2014/main" id="{E4C25ADA-E080-8AAB-5718-324189E8204C}"/>
              </a:ext>
            </a:extLst>
          </p:cNvPr>
          <p:cNvSpPr txBox="1">
            <a:spLocks/>
          </p:cNvSpPr>
          <p:nvPr/>
        </p:nvSpPr>
        <p:spPr>
          <a:xfrm>
            <a:off x="633459" y="2676806"/>
            <a:ext cx="2120892" cy="122511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best</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place</a:t>
            </a:r>
            <a:r>
              <a:rPr lang="fi-FI" sz="1400" dirty="0">
                <a:solidFill>
                  <a:srgbClr val="FFFFFF"/>
                </a:solidFill>
                <a:ea typeface="+mn-lt"/>
                <a:cs typeface="Calibri" panose="020F0502020204030204"/>
              </a:rPr>
              <a:t> to </a:t>
            </a:r>
            <a:r>
              <a:rPr lang="fi-FI" sz="1400" dirty="0" err="1">
                <a:solidFill>
                  <a:srgbClr val="FFFFFF"/>
                </a:solidFill>
                <a:ea typeface="+mn-lt"/>
                <a:cs typeface="Calibri" panose="020F0502020204030204"/>
              </a:rPr>
              <a:t>grow</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develop</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age</a:t>
            </a:r>
            <a:r>
              <a:rPr lang="fi-FI" sz="1400" dirty="0">
                <a:solidFill>
                  <a:srgbClr val="FFFFFF"/>
                </a:solidFill>
                <a:ea typeface="+mn-lt"/>
                <a:cs typeface="Calibri" panose="020F0502020204030204"/>
              </a:rPr>
              <a:t>.</a:t>
            </a:r>
          </a:p>
          <a:p>
            <a:pPr marL="0" lvl="0" indent="0" defTabSz="914400">
              <a:lnSpc>
                <a:spcPct val="100000"/>
              </a:lnSpc>
              <a:spcBef>
                <a:spcPts val="0"/>
              </a:spcBef>
              <a:buNone/>
              <a:defRPr/>
            </a:pPr>
            <a:r>
              <a:rPr lang="fi-FI" sz="1400" dirty="0">
                <a:solidFill>
                  <a:srgbClr val="FFFFFF"/>
                </a:solidFill>
                <a:ea typeface="+mn-lt"/>
                <a:cs typeface="Calibri" panose="020F0502020204030204"/>
              </a:rPr>
              <a:t>In Tampere, </a:t>
            </a:r>
            <a:r>
              <a:rPr lang="fi-FI" sz="1400" dirty="0" err="1">
                <a:solidFill>
                  <a:srgbClr val="FFFFFF"/>
                </a:solidFill>
                <a:ea typeface="+mn-lt"/>
                <a:cs typeface="Calibri" panose="020F0502020204030204"/>
              </a:rPr>
              <a:t>everyone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can</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themselves</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their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dreams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true</a:t>
            </a:r>
            <a:r>
              <a:rPr lang="fi-FI" sz="1400" dirty="0">
                <a:solidFill>
                  <a:srgbClr val="FFFFFF"/>
                </a:solidFill>
                <a:ea typeface="+mn-lt"/>
                <a:cs typeface="Calibri" panose="020F0502020204030204"/>
              </a:rPr>
              <a:t>.</a:t>
            </a:r>
          </a:p>
        </p:txBody>
      </p:sp>
      <p:sp>
        <p:nvSpPr>
          <p:cNvPr id="9" name="Content Placeholder 2">
            <a:extLst>
              <a:ext uri="{FF2B5EF4-FFF2-40B4-BE49-F238E27FC236}">
                <a16:creationId xmlns:a16="http://schemas.microsoft.com/office/drawing/2014/main" id="{EA53382A-60C7-87E6-A996-F48E95B01F82}"/>
              </a:ext>
            </a:extLst>
          </p:cNvPr>
          <p:cNvSpPr txBox="1">
            <a:spLocks/>
          </p:cNvSpPr>
          <p:nvPr/>
        </p:nvSpPr>
        <p:spPr>
          <a:xfrm>
            <a:off x="3427520"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ACTIVE</a:t>
            </a:r>
            <a:br>
              <a:rPr lang="fi-FI" b="1" cap="small" dirty="0">
                <a:solidFill>
                  <a:srgbClr val="FFFFFF"/>
                </a:solidFill>
              </a:rPr>
            </a:br>
            <a:r>
              <a:rPr lang="fi-FI" b="1" cap="small" dirty="0">
                <a:solidFill>
                  <a:srgbClr val="FFFFFF"/>
                </a:solidFill>
              </a:rPr>
              <a:t>COMMUNITIES</a:t>
            </a:r>
          </a:p>
        </p:txBody>
      </p:sp>
      <p:sp>
        <p:nvSpPr>
          <p:cNvPr id="8" name="Content Placeholder 2">
            <a:extLst>
              <a:ext uri="{FF2B5EF4-FFF2-40B4-BE49-F238E27FC236}">
                <a16:creationId xmlns:a16="http://schemas.microsoft.com/office/drawing/2014/main" id="{849D95D5-5EA7-3D87-F204-16A1CB247CB3}"/>
              </a:ext>
            </a:extLst>
          </p:cNvPr>
          <p:cNvSpPr txBox="1">
            <a:spLocks/>
          </p:cNvSpPr>
          <p:nvPr/>
        </p:nvSpPr>
        <p:spPr>
          <a:xfrm>
            <a:off x="3427520" y="2676806"/>
            <a:ext cx="2526454" cy="201287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a:t>
            </a:r>
            <a:r>
              <a:rPr lang="fi-FI" sz="1400" dirty="0" err="1">
                <a:solidFill>
                  <a:srgbClr val="FFFFFF"/>
                </a:solidFill>
                <a:ea typeface="+mn-lt"/>
                <a:cs typeface="Calibri" panose="020F0502020204030204"/>
              </a:rPr>
              <a:t>points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way</a:t>
            </a:r>
            <a:r>
              <a:rPr lang="fi-FI" sz="1400" dirty="0">
                <a:solidFill>
                  <a:srgbClr val="FFFFFF"/>
                </a:solidFill>
                <a:ea typeface="+mn-lt"/>
                <a:cs typeface="Calibri" panose="020F0502020204030204"/>
              </a:rPr>
              <a:t> for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community</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future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Tampere's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diverse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communities</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companies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feed</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well-being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creativity</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innovation</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Together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will</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 </a:t>
            </a:r>
            <a:r>
              <a:rPr lang="fi-FI" sz="1400" dirty="0" err="1">
                <a:solidFill>
                  <a:srgbClr val="FFFFFF"/>
                </a:solidFill>
                <a:ea typeface="+mn-lt"/>
                <a:cs typeface="Calibri" panose="020F0502020204030204"/>
              </a:rPr>
              <a:t>better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tomorrow</a:t>
            </a:r>
            <a:r>
              <a:rPr lang="fi-FI" sz="1400" dirty="0">
                <a:solidFill>
                  <a:srgbClr val="FFFFFF"/>
                </a:solidFill>
                <a:ea typeface="+mn-lt"/>
                <a:cs typeface="Calibri" panose="020F0502020204030204"/>
              </a:rPr>
              <a:t>.</a:t>
            </a:r>
          </a:p>
        </p:txBody>
      </p:sp>
      <p:sp>
        <p:nvSpPr>
          <p:cNvPr id="13" name="Content Placeholder 2">
            <a:extLst>
              <a:ext uri="{FF2B5EF4-FFF2-40B4-BE49-F238E27FC236}">
                <a16:creationId xmlns:a16="http://schemas.microsoft.com/office/drawing/2014/main" id="{688BC6FE-5F7E-F766-484E-EF8752F9BC4E}"/>
              </a:ext>
            </a:extLst>
          </p:cNvPr>
          <p:cNvSpPr txBox="1">
            <a:spLocks/>
          </p:cNvSpPr>
          <p:nvPr/>
        </p:nvSpPr>
        <p:spPr>
          <a:xfrm>
            <a:off x="6349718"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CARBON-NEUTRAL ACTION</a:t>
            </a:r>
          </a:p>
        </p:txBody>
      </p:sp>
      <p:sp>
        <p:nvSpPr>
          <p:cNvPr id="10" name="Content Placeholder 2">
            <a:extLst>
              <a:ext uri="{FF2B5EF4-FFF2-40B4-BE49-F238E27FC236}">
                <a16:creationId xmlns:a16="http://schemas.microsoft.com/office/drawing/2014/main" id="{596DCAD5-F8C8-B7B5-C2AD-5F5D11FC402A}"/>
              </a:ext>
            </a:extLst>
          </p:cNvPr>
          <p:cNvSpPr txBox="1">
            <a:spLocks/>
          </p:cNvSpPr>
          <p:nvPr/>
        </p:nvSpPr>
        <p:spPr>
          <a:xfrm>
            <a:off x="6340321" y="2676806"/>
            <a:ext cx="2462087" cy="186740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internationally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known</a:t>
            </a:r>
            <a:r>
              <a:rPr lang="fi-FI" sz="1400" dirty="0">
                <a:solidFill>
                  <a:srgbClr val="FFFFFF"/>
                </a:solidFill>
                <a:ea typeface="+mn-lt"/>
                <a:cs typeface="Calibri" panose="020F0502020204030204"/>
              </a:rPr>
              <a:t> for </a:t>
            </a:r>
            <a:r>
              <a:rPr lang="fi-FI" sz="1400" dirty="0" err="1">
                <a:solidFill>
                  <a:srgbClr val="FFFFFF"/>
                </a:solidFill>
                <a:ea typeface="+mn-lt"/>
                <a:cs typeface="Calibri" panose="020F0502020204030204"/>
              </a:rPr>
              <a:t>its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impressive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work</a:t>
            </a:r>
            <a:r>
              <a:rPr lang="fi-FI" sz="1400" dirty="0">
                <a:solidFill>
                  <a:srgbClr val="FFFFFF"/>
                </a:solidFill>
                <a:ea typeface="+mn-lt"/>
                <a:cs typeface="Calibri" panose="020F0502020204030204"/>
              </a:rPr>
              <a:t> on </a:t>
            </a:r>
            <a:r>
              <a:rPr lang="fi-FI" sz="1400" dirty="0" err="1">
                <a:solidFill>
                  <a:srgbClr val="FFFFFF"/>
                </a:solidFill>
                <a:ea typeface="+mn-lt"/>
                <a:cs typeface="Calibri" panose="020F0502020204030204"/>
              </a:rPr>
              <a:t>climate</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biodiversity</a:t>
            </a:r>
            <a:r>
              <a:rPr lang="fi-FI" sz="1400" dirty="0">
                <a:solidFill>
                  <a:srgbClr val="FFFFFF"/>
                </a:solidFill>
                <a:ea typeface="+mn-lt"/>
                <a:cs typeface="Calibri" panose="020F0502020204030204"/>
              </a:rPr>
              <a:t>.</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Making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sustainable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choices</a:t>
            </a:r>
            <a:r>
              <a:rPr lang="fi-FI" sz="1400" dirty="0">
                <a:solidFill>
                  <a:srgbClr val="FFFFFF"/>
                </a:solidFill>
                <a:ea typeface="+mn-lt"/>
                <a:cs typeface="Calibri" panose="020F0502020204030204"/>
              </a:rPr>
              <a:t> is </a:t>
            </a:r>
            <a:r>
              <a:rPr lang="fi-FI" sz="1400" dirty="0" err="1">
                <a:solidFill>
                  <a:srgbClr val="FFFFFF"/>
                </a:solidFill>
                <a:ea typeface="+mn-lt"/>
                <a:cs typeface="Calibri" panose="020F0502020204030204"/>
              </a:rPr>
              <a:t>easy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here</a:t>
            </a:r>
            <a:r>
              <a:rPr lang="fi-FI" sz="1400" dirty="0">
                <a:solidFill>
                  <a:srgbClr val="FFFFFF"/>
                </a:solidFill>
                <a:ea typeface="+mn-lt"/>
                <a:cs typeface="Calibri" panose="020F0502020204030204"/>
              </a:rPr>
              <a:t> – </a:t>
            </a:r>
            <a:r>
              <a:rPr lang="fi-FI" sz="1400" dirty="0" err="1">
                <a:solidFill>
                  <a:srgbClr val="FFFFFF"/>
                </a:solidFill>
                <a:ea typeface="+mn-lt"/>
                <a:cs typeface="Calibri" panose="020F0502020204030204"/>
              </a:rPr>
              <a:t>our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appeal</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from</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smoothness</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everyday</a:t>
            </a:r>
            <a:r>
              <a:rPr lang="fi-FI" sz="1400" dirty="0">
                <a:solidFill>
                  <a:srgbClr val="FFFFFF"/>
                </a:solidFill>
                <a:ea typeface="+mn-lt"/>
                <a:cs typeface="Calibri" panose="020F0502020204030204"/>
              </a:rPr>
              <a:t> life.</a:t>
            </a:r>
          </a:p>
        </p:txBody>
      </p:sp>
      <p:sp>
        <p:nvSpPr>
          <p:cNvPr id="12" name="Content Placeholder 2">
            <a:extLst>
              <a:ext uri="{FF2B5EF4-FFF2-40B4-BE49-F238E27FC236}">
                <a16:creationId xmlns:a16="http://schemas.microsoft.com/office/drawing/2014/main" id="{0D0D7A57-1114-E23C-05AF-F212D718ED1D}"/>
              </a:ext>
            </a:extLst>
          </p:cNvPr>
          <p:cNvSpPr txBox="1">
            <a:spLocks/>
          </p:cNvSpPr>
          <p:nvPr/>
        </p:nvSpPr>
        <p:spPr>
          <a:xfrm>
            <a:off x="9229871"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A PIONEER OF</a:t>
            </a:r>
            <a:br>
              <a:rPr lang="fi-FI" b="1" cap="small" dirty="0">
                <a:solidFill>
                  <a:srgbClr val="FFFFFF"/>
                </a:solidFill>
              </a:rPr>
            </a:br>
            <a:r>
              <a:rPr lang="fi-FI" b="1" cap="small" dirty="0">
                <a:solidFill>
                  <a:srgbClr val="FFFFFF"/>
                </a:solidFill>
              </a:rPr>
              <a:t>THE FUTURE</a:t>
            </a:r>
          </a:p>
        </p:txBody>
      </p:sp>
      <p:sp>
        <p:nvSpPr>
          <p:cNvPr id="11" name="Content Placeholder 2">
            <a:extLst>
              <a:ext uri="{FF2B5EF4-FFF2-40B4-BE49-F238E27FC236}">
                <a16:creationId xmlns:a16="http://schemas.microsoft.com/office/drawing/2014/main" id="{67EE03D4-4634-EF39-CC33-46E22750CF6A}"/>
              </a:ext>
            </a:extLst>
          </p:cNvPr>
          <p:cNvSpPr txBox="1">
            <a:spLocks/>
          </p:cNvSpPr>
          <p:nvPr/>
        </p:nvSpPr>
        <p:spPr>
          <a:xfrm>
            <a:off x="9229871" y="2676806"/>
            <a:ext cx="2339821" cy="195053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continuing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its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success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story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provide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best</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conditions</a:t>
            </a:r>
            <a:r>
              <a:rPr lang="fi-FI" sz="1400" dirty="0">
                <a:solidFill>
                  <a:srgbClr val="FFFFFF"/>
                </a:solidFill>
                <a:ea typeface="+mn-lt"/>
                <a:cs typeface="Calibri" panose="020F0502020204030204"/>
              </a:rPr>
              <a:t> to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solutions</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future</a:t>
            </a:r>
            <a:r>
              <a:rPr lang="fi-FI" sz="1400" dirty="0">
                <a:solidFill>
                  <a:srgbClr val="FFFFFF"/>
                </a:solidFill>
                <a:ea typeface="+mn-lt"/>
                <a:cs typeface="Calibri" panose="020F0502020204030204"/>
              </a:rPr>
              <a:t>. Tampere </a:t>
            </a:r>
            <a:r>
              <a:rPr lang="fi-FI" sz="1400" dirty="0" err="1">
                <a:solidFill>
                  <a:srgbClr val="FFFFFF"/>
                </a:solidFill>
                <a:ea typeface="+mn-lt"/>
                <a:cs typeface="Calibri" panose="020F0502020204030204"/>
              </a:rPr>
              <a:t>has</a:t>
            </a:r>
            <a:r>
              <a:rPr lang="fi-FI" sz="1400" dirty="0">
                <a:solidFill>
                  <a:srgbClr val="FFFFFF"/>
                </a:solidFill>
                <a:ea typeface="+mn-lt"/>
                <a:cs typeface="Calibri" panose="020F0502020204030204"/>
              </a:rPr>
              <a:t> a </a:t>
            </a:r>
            <a:r>
              <a:rPr lang="fi-FI" sz="1400" dirty="0" err="1">
                <a:solidFill>
                  <a:srgbClr val="FFFFFF"/>
                </a:solidFill>
                <a:ea typeface="+mn-lt"/>
                <a:cs typeface="Calibri" panose="020F0502020204030204"/>
              </a:rPr>
              <a:t>strong</a:t>
            </a:r>
            <a:r>
              <a:rPr lang="fi-FI" sz="1400" dirty="0">
                <a:solidFill>
                  <a:srgbClr val="FFFFFF"/>
                </a:solidFill>
                <a:ea typeface="+mn-lt"/>
                <a:cs typeface="Calibri" panose="020F0502020204030204"/>
              </a:rPr>
              <a:t> position as an </a:t>
            </a:r>
            <a:r>
              <a:rPr lang="fi-FI" sz="1400" dirty="0" err="1">
                <a:solidFill>
                  <a:srgbClr val="FFFFFF"/>
                </a:solidFill>
                <a:ea typeface="+mn-lt"/>
                <a:cs typeface="Calibri" panose="020F0502020204030204"/>
              </a:rPr>
              <a:t>international</a:t>
            </a:r>
            <a:r>
              <a:rPr lang="fi-FI" sz="1400" dirty="0">
                <a:solidFill>
                  <a:srgbClr val="FFFFFF"/>
                </a:solidFill>
                <a:ea typeface="+mn-lt"/>
                <a:cs typeface="Calibri" panose="020F0502020204030204"/>
              </a:rPr>
              <a:t> city of science and know-how. </a:t>
            </a:r>
          </a:p>
        </p:txBody>
      </p:sp>
      <p:pic>
        <p:nvPicPr>
          <p:cNvPr id="29" name="Kuva 28">
            <a:extLst>
              <a:ext uri="{FF2B5EF4-FFF2-40B4-BE49-F238E27FC236}">
                <a16:creationId xmlns:a16="http://schemas.microsoft.com/office/drawing/2014/main" id="{10A75AD2-21F9-DC54-0EAF-AB833D3F318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grpSp>
        <p:nvGrpSpPr>
          <p:cNvPr id="4" name="Ryhmä 3" descr="UN Sustainable Development Goals symbols">
            <a:extLst>
              <a:ext uri="{FF2B5EF4-FFF2-40B4-BE49-F238E27FC236}">
                <a16:creationId xmlns:a16="http://schemas.microsoft.com/office/drawing/2014/main" id="{BB8B0D97-A5C7-B6E5-7756-94BC8DBA1D29}"/>
              </a:ext>
            </a:extLst>
          </p:cNvPr>
          <p:cNvGrpSpPr/>
          <p:nvPr/>
        </p:nvGrpSpPr>
        <p:grpSpPr>
          <a:xfrm>
            <a:off x="2305742" y="5567025"/>
            <a:ext cx="8829108" cy="784021"/>
            <a:chOff x="2305742" y="5567025"/>
            <a:chExt cx="8829108" cy="784021"/>
          </a:xfrm>
        </p:grpSpPr>
        <p:pic>
          <p:nvPicPr>
            <p:cNvPr id="23" name="Kuva 22">
              <a:extLst>
                <a:ext uri="{FF2B5EF4-FFF2-40B4-BE49-F238E27FC236}">
                  <a16:creationId xmlns:a16="http://schemas.microsoft.com/office/drawing/2014/main" id="{426FB120-89E7-E004-6534-390A03E047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05742" y="5662256"/>
              <a:ext cx="593559" cy="593559"/>
            </a:xfrm>
            <a:prstGeom prst="rect">
              <a:avLst/>
            </a:prstGeom>
          </p:spPr>
        </p:pic>
        <p:pic>
          <p:nvPicPr>
            <p:cNvPr id="15" name="Kuva 14">
              <a:extLst>
                <a:ext uri="{FF2B5EF4-FFF2-40B4-BE49-F238E27FC236}">
                  <a16:creationId xmlns:a16="http://schemas.microsoft.com/office/drawing/2014/main" id="{0E2ACC1C-3BEE-E2B5-DEB8-D652EC9662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24987" y="5661574"/>
              <a:ext cx="594922" cy="594922"/>
            </a:xfrm>
            <a:prstGeom prst="rect">
              <a:avLst/>
            </a:prstGeom>
          </p:spPr>
        </p:pic>
        <p:pic>
          <p:nvPicPr>
            <p:cNvPr id="21" name="Kuva 20">
              <a:extLst>
                <a:ext uri="{FF2B5EF4-FFF2-40B4-BE49-F238E27FC236}">
                  <a16:creationId xmlns:a16="http://schemas.microsoft.com/office/drawing/2014/main" id="{77AD930C-EAEE-2A2F-6253-B9459A520EA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12866" y="5664315"/>
              <a:ext cx="589440" cy="589440"/>
            </a:xfrm>
            <a:prstGeom prst="rect">
              <a:avLst/>
            </a:prstGeom>
          </p:spPr>
        </p:pic>
        <p:pic>
          <p:nvPicPr>
            <p:cNvPr id="22" name="Kuva 21">
              <a:extLst>
                <a:ext uri="{FF2B5EF4-FFF2-40B4-BE49-F238E27FC236}">
                  <a16:creationId xmlns:a16="http://schemas.microsoft.com/office/drawing/2014/main" id="{A6648A00-2398-86F8-DCCF-30E3CE9157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37541" y="5661574"/>
              <a:ext cx="594923" cy="594923"/>
            </a:xfrm>
            <a:prstGeom prst="rect">
              <a:avLst/>
            </a:prstGeom>
          </p:spPr>
        </p:pic>
        <p:pic>
          <p:nvPicPr>
            <p:cNvPr id="24" name="Kuva 23">
              <a:extLst>
                <a:ext uri="{FF2B5EF4-FFF2-40B4-BE49-F238E27FC236}">
                  <a16:creationId xmlns:a16="http://schemas.microsoft.com/office/drawing/2014/main" id="{205CE44F-3C53-E397-5B8D-183178B18B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48119" y="5658339"/>
              <a:ext cx="601392" cy="601392"/>
            </a:xfrm>
            <a:prstGeom prst="rect">
              <a:avLst/>
            </a:prstGeom>
          </p:spPr>
        </p:pic>
        <p:pic>
          <p:nvPicPr>
            <p:cNvPr id="16" name="Kuva 15">
              <a:extLst>
                <a:ext uri="{FF2B5EF4-FFF2-40B4-BE49-F238E27FC236}">
                  <a16:creationId xmlns:a16="http://schemas.microsoft.com/office/drawing/2014/main" id="{1489102D-24DE-088E-8C19-C601A87BCA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880994" y="5661574"/>
              <a:ext cx="594922" cy="594922"/>
            </a:xfrm>
            <a:prstGeom prst="rect">
              <a:avLst/>
            </a:prstGeom>
          </p:spPr>
        </p:pic>
        <p:pic>
          <p:nvPicPr>
            <p:cNvPr id="17" name="Kuva 16">
              <a:extLst>
                <a:ext uri="{FF2B5EF4-FFF2-40B4-BE49-F238E27FC236}">
                  <a16:creationId xmlns:a16="http://schemas.microsoft.com/office/drawing/2014/main" id="{8E64A027-4CEE-9DA3-5CCB-DBDDCB9C581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608228" y="5661574"/>
              <a:ext cx="594922" cy="594922"/>
            </a:xfrm>
            <a:prstGeom prst="rect">
              <a:avLst/>
            </a:prstGeom>
          </p:spPr>
        </p:pic>
        <p:pic>
          <p:nvPicPr>
            <p:cNvPr id="18" name="Kuva 17">
              <a:extLst>
                <a:ext uri="{FF2B5EF4-FFF2-40B4-BE49-F238E27FC236}">
                  <a16:creationId xmlns:a16="http://schemas.microsoft.com/office/drawing/2014/main" id="{00093EA0-5C59-DF9F-752F-241E13D64F7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331043" y="5661574"/>
              <a:ext cx="594922" cy="594922"/>
            </a:xfrm>
            <a:prstGeom prst="rect">
              <a:avLst/>
            </a:prstGeom>
          </p:spPr>
        </p:pic>
        <p:pic>
          <p:nvPicPr>
            <p:cNvPr id="19" name="Kuva 18">
              <a:extLst>
                <a:ext uri="{FF2B5EF4-FFF2-40B4-BE49-F238E27FC236}">
                  <a16:creationId xmlns:a16="http://schemas.microsoft.com/office/drawing/2014/main" id="{D6188C21-D8EB-F793-143F-F58BDEBD76D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037443" y="5661574"/>
              <a:ext cx="594922" cy="594922"/>
            </a:xfrm>
            <a:prstGeom prst="rect">
              <a:avLst/>
            </a:prstGeom>
          </p:spPr>
        </p:pic>
        <p:pic>
          <p:nvPicPr>
            <p:cNvPr id="20" name="Kuva 19">
              <a:extLst>
                <a:ext uri="{FF2B5EF4-FFF2-40B4-BE49-F238E27FC236}">
                  <a16:creationId xmlns:a16="http://schemas.microsoft.com/office/drawing/2014/main" id="{E5D3D171-DB1E-E83F-928E-CE1C324BACDC}"/>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754380" y="5661574"/>
              <a:ext cx="594922" cy="594922"/>
            </a:xfrm>
            <a:prstGeom prst="rect">
              <a:avLst/>
            </a:prstGeom>
          </p:spPr>
        </p:pic>
        <p:pic>
          <p:nvPicPr>
            <p:cNvPr id="42" name="Picture 16" descr="UN sustainable development goals symbols">
              <a:extLst>
                <a:ext uri="{FF2B5EF4-FFF2-40B4-BE49-F238E27FC236}">
                  <a16:creationId xmlns:a16="http://schemas.microsoft.com/office/drawing/2014/main" id="{03CAA298-2BE6-4441-454B-191DEC0C77D3}"/>
                </a:ext>
              </a:extLst>
            </p:cNvPr>
            <p:cNvPicPr>
              <a:picLocks noChangeAspect="1"/>
            </p:cNvPicPr>
            <p:nvPr/>
          </p:nvPicPr>
          <p:blipFill>
            <a:blip r:embed="rId15"/>
            <a:stretch>
              <a:fillRect/>
            </a:stretch>
          </p:blipFill>
          <p:spPr>
            <a:xfrm>
              <a:off x="9809180" y="5567025"/>
              <a:ext cx="1325670" cy="784021"/>
            </a:xfrm>
            <a:prstGeom prst="rect">
              <a:avLst/>
            </a:prstGeom>
          </p:spPr>
        </p:pic>
      </p:grpSp>
    </p:spTree>
    <p:extLst>
      <p:ext uri="{BB962C8B-B14F-4D97-AF65-F5344CB8AC3E}">
        <p14:creationId xmlns:p14="http://schemas.microsoft.com/office/powerpoint/2010/main" val="304727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ChangeAspect="1"/>
          </p:cNvPicPr>
          <p:nvPr/>
        </p:nvPicPr>
        <p:blipFill rotWithShape="1">
          <a:blip r:embed="rId3" cstate="print">
            <a:alphaModFix amt="90000"/>
            <a:extLst>
              <a:ext uri="{28A0092B-C50C-407E-A947-70E740481C1C}">
                <a14:useLocalDpi xmlns:a14="http://schemas.microsoft.com/office/drawing/2010/main"/>
              </a:ext>
            </a:extLst>
          </a:blip>
          <a:srcRect/>
          <a:stretch/>
        </p:blipFill>
        <p:spPr>
          <a:xfrm>
            <a:off x="0" y="0"/>
            <a:ext cx="12189880" cy="6852739"/>
          </a:xfrm>
          <a:prstGeom prst="rect">
            <a:avLst/>
          </a:prstGeom>
          <a:effectLst/>
        </p:spPr>
      </p:pic>
      <p:sp>
        <p:nvSpPr>
          <p:cNvPr id="2" name="Otsikko 1">
            <a:extLst>
              <a:ext uri="{FF2B5EF4-FFF2-40B4-BE49-F238E27FC236}">
                <a16:creationId xmlns:a16="http://schemas.microsoft.com/office/drawing/2014/main" id="{17AAEACE-D18C-5992-A432-1520BFAC9F35}"/>
              </a:ext>
            </a:extLst>
          </p:cNvPr>
          <p:cNvSpPr>
            <a:spLocks noGrp="1"/>
          </p:cNvSpPr>
          <p:nvPr>
            <p:ph type="title"/>
          </p:nvPr>
        </p:nvSpPr>
        <p:spPr>
          <a:xfrm>
            <a:off x="3194462" y="703535"/>
            <a:ext cx="5700156" cy="677761"/>
          </a:xfrm>
          <a:solidFill>
            <a:schemeClr val="bg2"/>
          </a:solidFill>
        </p:spPr>
        <p:txBody>
          <a:bodyPr>
            <a:noAutofit/>
          </a:bodyPr>
          <a:lstStyle/>
          <a:p>
            <a:pPr algn="ctr"/>
            <a:r>
              <a:rPr lang="fi-FI" dirty="0" err="1"/>
              <a:t>The</a:t>
            </a:r>
            <a:r>
              <a:rPr lang="fi-FI" dirty="0"/>
              <a:t> </a:t>
            </a:r>
            <a:r>
              <a:rPr lang="fi-FI" dirty="0" err="1"/>
              <a:t>people</a:t>
            </a:r>
            <a:r>
              <a:rPr lang="fi-FI" dirty="0"/>
              <a:t> of Tampere </a:t>
            </a:r>
          </a:p>
        </p:txBody>
      </p:sp>
      <p:sp>
        <p:nvSpPr>
          <p:cNvPr id="6" name="Tekstiruutu 24">
            <a:extLst>
              <a:ext uri="{FF2B5EF4-FFF2-40B4-BE49-F238E27FC236}">
                <a16:creationId xmlns:a16="http://schemas.microsoft.com/office/drawing/2014/main" id="{3D4C7D83-E97C-F9FE-BDFD-3B4240E5E79C}"/>
              </a:ext>
            </a:extLst>
          </p:cNvPr>
          <p:cNvSpPr txBox="1">
            <a:spLocks noChangeArrowheads="1"/>
          </p:cNvSpPr>
          <p:nvPr/>
        </p:nvSpPr>
        <p:spPr bwMode="auto">
          <a:xfrm>
            <a:off x="6315534" y="6316995"/>
            <a:ext cx="5854077" cy="40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Image: Visit Tampere / Laura Vanzo</a:t>
            </a:r>
            <a:r>
              <a:rPr lang="fi-FI" altLang="fi-FI" sz="1200" dirty="0">
                <a:solidFill>
                  <a:schemeClr val="tx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865580" y="4835248"/>
            <a:ext cx="3350726" cy="744494"/>
          </a:xfrm>
          <a:prstGeom prst="rect">
            <a:avLst/>
          </a:prstGeom>
          <a:solidFill>
            <a:schemeClr val="bg2"/>
          </a:solidFill>
        </p:spPr>
        <p:txBody>
          <a:bodyPr wrap="square" lIns="91440" tIns="45720" rIns="91440" bIns="45720" anchor="t" anchorCtr="0">
            <a:noAutofit/>
          </a:bodyPr>
          <a:lstStyle/>
          <a:p>
            <a:pPr algn="ctr"/>
            <a:r>
              <a:rPr lang="fi-FI" b="1" dirty="0"/>
              <a:t>252, 872 </a:t>
            </a:r>
            <a:r>
              <a:rPr lang="fi-FI" b="1" dirty="0" err="1"/>
              <a:t>residents</a:t>
            </a:r>
            <a:endParaRPr lang="fi-FI" b="1" dirty="0">
              <a:cs typeface="Calibri"/>
            </a:endParaRPr>
          </a:p>
        </p:txBody>
      </p:sp>
      <p:sp>
        <p:nvSpPr>
          <p:cNvPr id="46" name="Suorakulmio 45">
            <a:extLst>
              <a:ext uri="{FF2B5EF4-FFF2-40B4-BE49-F238E27FC236}">
                <a16:creationId xmlns:a16="http://schemas.microsoft.com/office/drawing/2014/main" id="{8460BDB1-4ACA-2977-60E1-3D4C4107B4A7}"/>
              </a:ext>
            </a:extLst>
          </p:cNvPr>
          <p:cNvSpPr/>
          <p:nvPr/>
        </p:nvSpPr>
        <p:spPr>
          <a:xfrm>
            <a:off x="842094" y="5197808"/>
            <a:ext cx="3350726" cy="644092"/>
          </a:xfrm>
          <a:prstGeom prst="rect">
            <a:avLst/>
          </a:prstGeom>
        </p:spPr>
        <p:txBody>
          <a:bodyPr wrap="square" lIns="91440" tIns="45720" rIns="91440" bIns="45720" anchor="t" anchorCtr="0">
            <a:noAutofit/>
          </a:bodyPr>
          <a:lstStyle/>
          <a:p>
            <a:pPr algn="ctr"/>
            <a:r>
              <a:rPr lang="fi-FI" b="1" dirty="0">
                <a:solidFill>
                  <a:schemeClr val="accent5">
                    <a:lumMod val="40000"/>
                    <a:lumOff val="60000"/>
                  </a:schemeClr>
                </a:solidFill>
              </a:rPr>
              <a:t>291,300 </a:t>
            </a:r>
            <a:r>
              <a:rPr lang="fi-FI" b="1" dirty="0" err="1">
                <a:solidFill>
                  <a:schemeClr val="accent5">
                    <a:lumMod val="40000"/>
                    <a:lumOff val="60000"/>
                  </a:schemeClr>
                </a:solidFill>
              </a:rPr>
              <a:t>by</a:t>
            </a:r>
            <a:r>
              <a:rPr lang="fi-FI" b="1" dirty="0">
                <a:solidFill>
                  <a:schemeClr val="accent5">
                    <a:lumMod val="40000"/>
                    <a:lumOff val="60000"/>
                  </a:schemeClr>
                </a:solidFill>
              </a:rPr>
              <a:t> 2033</a:t>
            </a:r>
          </a:p>
        </p:txBody>
      </p:sp>
      <p:sp>
        <p:nvSpPr>
          <p:cNvPr id="3" name="Päivämäärän paikkamerkki 2">
            <a:extLst>
              <a:ext uri="{FF2B5EF4-FFF2-40B4-BE49-F238E27FC236}">
                <a16:creationId xmlns:a16="http://schemas.microsoft.com/office/drawing/2014/main" id="{5B4E290A-02D3-3DB7-7FB5-6C0FE1AA591D}"/>
              </a:ext>
            </a:extLst>
          </p:cNvPr>
          <p:cNvSpPr>
            <a:spLocks noGrp="1"/>
          </p:cNvSpPr>
          <p:nvPr>
            <p:ph type="dt" sz="half" idx="2"/>
          </p:nvPr>
        </p:nvSpPr>
        <p:spPr/>
        <p:txBody>
          <a:bodyPr/>
          <a:lstStyle/>
          <a:p>
            <a:fld id="{AAABF7D2-82A0-9344-84BC-609F1FA5307E}" type="datetime1">
              <a:rPr lang="fi-FI" smtClean="0"/>
              <a:t>10.11.2023</a:t>
            </a:fld>
            <a:endParaRPr lang="fi-FI"/>
          </a:p>
        </p:txBody>
      </p:sp>
      <p:sp>
        <p:nvSpPr>
          <p:cNvPr id="4" name="Dian numeron paikkamerkki 3">
            <a:extLst>
              <a:ext uri="{FF2B5EF4-FFF2-40B4-BE49-F238E27FC236}">
                <a16:creationId xmlns:a16="http://schemas.microsoft.com/office/drawing/2014/main" id="{28DEAB72-D251-7C9D-D488-7901AA2AF343}"/>
              </a:ext>
            </a:extLst>
          </p:cNvPr>
          <p:cNvSpPr>
            <a:spLocks noGrp="1"/>
          </p:cNvSpPr>
          <p:nvPr>
            <p:ph type="sldNum" sz="quarter" idx="4"/>
          </p:nvPr>
        </p:nvSpPr>
        <p:spPr/>
        <p:txBody>
          <a:bodyPr/>
          <a:lstStyle/>
          <a:p>
            <a:fld id="{F3EE06F1-2D77-A44E-97FA-F679B9CB76D5}" type="slidenum">
              <a:rPr lang="fi-FI" smtClean="0"/>
              <a:t>7</a:t>
            </a:fld>
            <a:endParaRPr lang="fi-FI"/>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069484" y="1801988"/>
            <a:ext cx="2849728" cy="2849728"/>
          </a:xfrm>
          <a:prstGeom prst="ellipse">
            <a:avLst/>
          </a:prstGeom>
          <a:noFill/>
          <a:ln w="381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3490951">
            <a:off x="2000800" y="3136688"/>
            <a:ext cx="2157725" cy="2157725"/>
          </a:xfrm>
          <a:prstGeom prst="arc">
            <a:avLst/>
          </a:prstGeom>
          <a:ln w="38100">
            <a:solidFill>
              <a:schemeClr val="accent1">
                <a:lumMod val="20000"/>
                <a:lumOff val="80000"/>
              </a:schemeClr>
            </a:solidFill>
            <a:prstDash val="sysDash"/>
            <a:headEnd type="triangle"/>
            <a:tailEnd type="oval"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grpSp>
        <p:nvGrpSpPr>
          <p:cNvPr id="21" name="Ryhmä 20" descr="Tamperelaisia ikäluokassa 0-19 vuotta on 43700.">
            <a:extLst>
              <a:ext uri="{FF2B5EF4-FFF2-40B4-BE49-F238E27FC236}">
                <a16:creationId xmlns:a16="http://schemas.microsoft.com/office/drawing/2014/main" id="{343C7CCE-21AE-D66B-ADD2-CCCE0A113CBD}"/>
              </a:ext>
            </a:extLst>
          </p:cNvPr>
          <p:cNvGrpSpPr/>
          <p:nvPr/>
        </p:nvGrpSpPr>
        <p:grpSpPr>
          <a:xfrm>
            <a:off x="4812083" y="3556829"/>
            <a:ext cx="910162" cy="1284933"/>
            <a:chOff x="6724799" y="2995200"/>
            <a:chExt cx="734401" cy="1036800"/>
          </a:xfrm>
        </p:grpSpPr>
        <p:sp>
          <p:nvSpPr>
            <p:cNvPr id="22" name="Saman puolen kulmista pyöristetty suorakulmio 21">
              <a:extLst>
                <a:ext uri="{FF2B5EF4-FFF2-40B4-BE49-F238E27FC236}">
                  <a16:creationId xmlns:a16="http://schemas.microsoft.com/office/drawing/2014/main" id="{96817E2F-9A38-A981-8D14-C8ACC51C8AE6}"/>
                </a:ext>
              </a:extLst>
            </p:cNvPr>
            <p:cNvSpPr/>
            <p:nvPr/>
          </p:nvSpPr>
          <p:spPr>
            <a:xfrm>
              <a:off x="6789600" y="2995200"/>
              <a:ext cx="583200" cy="10368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3" name="Suorakulmio 22">
              <a:extLst>
                <a:ext uri="{FF2B5EF4-FFF2-40B4-BE49-F238E27FC236}">
                  <a16:creationId xmlns:a16="http://schemas.microsoft.com/office/drawing/2014/main" id="{C569A887-112E-2564-28F9-228CE678B19C}"/>
                </a:ext>
              </a:extLst>
            </p:cNvPr>
            <p:cNvSpPr/>
            <p:nvPr/>
          </p:nvSpPr>
          <p:spPr>
            <a:xfrm>
              <a:off x="6724799" y="3064973"/>
              <a:ext cx="734401" cy="505071"/>
            </a:xfrm>
            <a:prstGeom prst="rect">
              <a:avLst/>
            </a:prstGeom>
          </p:spPr>
          <p:txBody>
            <a:bodyPr wrap="square" lIns="91440" tIns="45720" rIns="91440" bIns="45720" anchor="t">
              <a:noAutofit/>
            </a:bodyPr>
            <a:lstStyle/>
            <a:p>
              <a:pPr algn="ctr"/>
              <a:r>
                <a:rPr lang="fi-FI" sz="1400" b="1" dirty="0"/>
                <a:t>45,000</a:t>
              </a:r>
            </a:p>
          </p:txBody>
        </p:sp>
      </p:grpSp>
      <p:grpSp>
        <p:nvGrpSpPr>
          <p:cNvPr id="24" name="Ryhmä 23" descr="Tamperelaisia ikäluokassa 20-39 vuotta on 87118.">
            <a:extLst>
              <a:ext uri="{FF2B5EF4-FFF2-40B4-BE49-F238E27FC236}">
                <a16:creationId xmlns:a16="http://schemas.microsoft.com/office/drawing/2014/main" id="{23868E8F-7273-63C8-92B4-DA67ED7A7F2A}"/>
              </a:ext>
            </a:extLst>
          </p:cNvPr>
          <p:cNvGrpSpPr/>
          <p:nvPr/>
        </p:nvGrpSpPr>
        <p:grpSpPr>
          <a:xfrm>
            <a:off x="5677629" y="2048817"/>
            <a:ext cx="945854" cy="2792945"/>
            <a:chOff x="7423200" y="1778400"/>
            <a:chExt cx="763200" cy="2253600"/>
          </a:xfrm>
        </p:grpSpPr>
        <p:sp>
          <p:nvSpPr>
            <p:cNvPr id="25" name="Saman puolen kulmista pyöristetty suorakulmio 24">
              <a:extLst>
                <a:ext uri="{FF2B5EF4-FFF2-40B4-BE49-F238E27FC236}">
                  <a16:creationId xmlns:a16="http://schemas.microsoft.com/office/drawing/2014/main" id="{259BC972-976B-72E7-9D41-9A8171F79A2E}"/>
                </a:ext>
              </a:extLst>
            </p:cNvPr>
            <p:cNvSpPr/>
            <p:nvPr/>
          </p:nvSpPr>
          <p:spPr>
            <a:xfrm>
              <a:off x="7507368" y="1778400"/>
              <a:ext cx="583200" cy="2253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6" name="Suorakulmio 25">
              <a:extLst>
                <a:ext uri="{FF2B5EF4-FFF2-40B4-BE49-F238E27FC236}">
                  <a16:creationId xmlns:a16="http://schemas.microsoft.com/office/drawing/2014/main" id="{43941F11-17D8-0589-A35D-0F03382DEFE0}"/>
                </a:ext>
              </a:extLst>
            </p:cNvPr>
            <p:cNvSpPr/>
            <p:nvPr/>
          </p:nvSpPr>
          <p:spPr>
            <a:xfrm>
              <a:off x="7423200" y="1891128"/>
              <a:ext cx="763200" cy="505071"/>
            </a:xfrm>
            <a:prstGeom prst="rect">
              <a:avLst/>
            </a:prstGeom>
          </p:spPr>
          <p:txBody>
            <a:bodyPr wrap="square" lIns="91440" tIns="45720" rIns="91440" bIns="45720" anchor="t">
              <a:noAutofit/>
            </a:bodyPr>
            <a:lstStyle/>
            <a:p>
              <a:pPr algn="ctr"/>
              <a:r>
                <a:rPr lang="fi-FI" sz="1400" b="1" dirty="0"/>
                <a:t>91,000</a:t>
              </a:r>
            </a:p>
          </p:txBody>
        </p:sp>
      </p:grpSp>
      <p:grpSp>
        <p:nvGrpSpPr>
          <p:cNvPr id="27" name="Ryhmä 26" descr="Tamperelaisia ikäluokassa yli 65 vuotta on 47000.">
            <a:extLst>
              <a:ext uri="{FF2B5EF4-FFF2-40B4-BE49-F238E27FC236}">
                <a16:creationId xmlns:a16="http://schemas.microsoft.com/office/drawing/2014/main" id="{6BB24956-E86B-FB0C-AD1A-41337B074E70}"/>
              </a:ext>
            </a:extLst>
          </p:cNvPr>
          <p:cNvGrpSpPr/>
          <p:nvPr/>
        </p:nvGrpSpPr>
        <p:grpSpPr>
          <a:xfrm>
            <a:off x="7551491" y="3396212"/>
            <a:ext cx="892315" cy="1454473"/>
            <a:chOff x="8935201" y="2865600"/>
            <a:chExt cx="720000" cy="1173600"/>
          </a:xfrm>
        </p:grpSpPr>
        <p:sp>
          <p:nvSpPr>
            <p:cNvPr id="28" name="Saman puolen kulmista pyöristetty suorakulmio 27">
              <a:extLst>
                <a:ext uri="{FF2B5EF4-FFF2-40B4-BE49-F238E27FC236}">
                  <a16:creationId xmlns:a16="http://schemas.microsoft.com/office/drawing/2014/main" id="{FD15A0E9-A1E4-1959-0B3D-B76082D66D6F}"/>
                </a:ext>
              </a:extLst>
            </p:cNvPr>
            <p:cNvSpPr/>
            <p:nvPr/>
          </p:nvSpPr>
          <p:spPr>
            <a:xfrm>
              <a:off x="8976344" y="2865600"/>
              <a:ext cx="583200" cy="1173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9" name="Suorakulmio 28">
              <a:extLst>
                <a:ext uri="{FF2B5EF4-FFF2-40B4-BE49-F238E27FC236}">
                  <a16:creationId xmlns:a16="http://schemas.microsoft.com/office/drawing/2014/main" id="{9135814E-BE81-FC87-C88C-5F1D7728BD35}"/>
                </a:ext>
              </a:extLst>
            </p:cNvPr>
            <p:cNvSpPr/>
            <p:nvPr/>
          </p:nvSpPr>
          <p:spPr>
            <a:xfrm>
              <a:off x="8935201" y="2923929"/>
              <a:ext cx="720000" cy="505071"/>
            </a:xfrm>
            <a:prstGeom prst="rect">
              <a:avLst/>
            </a:prstGeom>
          </p:spPr>
          <p:txBody>
            <a:bodyPr wrap="square" lIns="91440" tIns="45720" rIns="91440" bIns="45720" anchor="t">
              <a:noAutofit/>
            </a:bodyPr>
            <a:lstStyle/>
            <a:p>
              <a:pPr algn="ctr"/>
              <a:r>
                <a:rPr lang="fi-FI" sz="1400" b="1" dirty="0"/>
                <a:t>48,000</a:t>
              </a:r>
            </a:p>
          </p:txBody>
        </p:sp>
      </p:grpSp>
      <p:grpSp>
        <p:nvGrpSpPr>
          <p:cNvPr id="30" name="Ryhmä 29" descr="Tamperelaisia ikäluokassa 40-64 vuotta on 66395.">
            <a:extLst>
              <a:ext uri="{FF2B5EF4-FFF2-40B4-BE49-F238E27FC236}">
                <a16:creationId xmlns:a16="http://schemas.microsoft.com/office/drawing/2014/main" id="{9134E72F-F6E4-A80D-AECE-8A76E6ADE518}"/>
              </a:ext>
            </a:extLst>
          </p:cNvPr>
          <p:cNvGrpSpPr/>
          <p:nvPr/>
        </p:nvGrpSpPr>
        <p:grpSpPr>
          <a:xfrm>
            <a:off x="6641328" y="2762669"/>
            <a:ext cx="892316" cy="2079093"/>
            <a:chOff x="8200799" y="2354400"/>
            <a:chExt cx="720001" cy="1677600"/>
          </a:xfrm>
        </p:grpSpPr>
        <p:sp>
          <p:nvSpPr>
            <p:cNvPr id="31" name="Saman puolen kulmista pyöristetty suorakulmio 30">
              <a:extLst>
                <a:ext uri="{FF2B5EF4-FFF2-40B4-BE49-F238E27FC236}">
                  <a16:creationId xmlns:a16="http://schemas.microsoft.com/office/drawing/2014/main" id="{EE420162-DEA1-29A8-D7C7-04CA105DD88A}"/>
                </a:ext>
              </a:extLst>
            </p:cNvPr>
            <p:cNvSpPr/>
            <p:nvPr/>
          </p:nvSpPr>
          <p:spPr>
            <a:xfrm>
              <a:off x="8256248" y="2354400"/>
              <a:ext cx="583200" cy="1677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32" name="Suorakulmio 59">
              <a:extLst>
                <a:ext uri="{FF2B5EF4-FFF2-40B4-BE49-F238E27FC236}">
                  <a16:creationId xmlns:a16="http://schemas.microsoft.com/office/drawing/2014/main" id="{B1B0826F-8ED2-F6D2-E415-32F7D16A0009}"/>
                </a:ext>
              </a:extLst>
            </p:cNvPr>
            <p:cNvSpPr/>
            <p:nvPr/>
          </p:nvSpPr>
          <p:spPr>
            <a:xfrm>
              <a:off x="8200799" y="2416417"/>
              <a:ext cx="720001" cy="505071"/>
            </a:xfrm>
            <a:prstGeom prst="rect">
              <a:avLst/>
            </a:prstGeom>
          </p:spPr>
          <p:txBody>
            <a:bodyPr wrap="square" lIns="91440" tIns="45720" rIns="91440" bIns="45720" anchor="t">
              <a:noAutofit/>
            </a:bodyPr>
            <a:lstStyle/>
            <a:p>
              <a:pPr algn="ctr"/>
              <a:r>
                <a:rPr lang="fi-FI" sz="1400" b="1" dirty="0"/>
                <a:t>69,000</a:t>
              </a:r>
            </a:p>
          </p:txBody>
        </p:sp>
      </p:gr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
        <p:nvSpPr>
          <p:cNvPr id="43" name="Kuva 98" descr="Nuoli: suora tasaisella täytöllä">
            <a:extLst>
              <a:ext uri="{FF2B5EF4-FFF2-40B4-BE49-F238E27FC236}">
                <a16:creationId xmlns:a16="http://schemas.microsoft.com/office/drawing/2014/main" id="{ACE42252-EF19-EE65-233D-0F4613DE1070}"/>
              </a:ext>
            </a:extLst>
          </p:cNvPr>
          <p:cNvSpPr/>
          <p:nvPr/>
        </p:nvSpPr>
        <p:spPr>
          <a:xfrm rot="5400000">
            <a:off x="2140319" y="1976131"/>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descr="Nuoli: suora tasaisella täytöllä">
            <a:extLst>
              <a:ext uri="{FF2B5EF4-FFF2-40B4-BE49-F238E27FC236}">
                <a16:creationId xmlns:a16="http://schemas.microsoft.com/office/drawing/2014/main" id="{F8B80F0E-79DA-F0DE-BE52-B7643127114D}"/>
              </a:ext>
            </a:extLst>
          </p:cNvPr>
          <p:cNvSpPr/>
          <p:nvPr/>
        </p:nvSpPr>
        <p:spPr>
          <a:xfrm rot="7200000">
            <a:off x="2839912" y="2204147"/>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descr="Nuoli: suora tasaisella täytöllä">
            <a:extLst>
              <a:ext uri="{FF2B5EF4-FFF2-40B4-BE49-F238E27FC236}">
                <a16:creationId xmlns:a16="http://schemas.microsoft.com/office/drawing/2014/main" id="{DB2E5FF1-B388-4375-6016-D167DFA8D5AE}"/>
              </a:ext>
            </a:extLst>
          </p:cNvPr>
          <p:cNvSpPr/>
          <p:nvPr/>
        </p:nvSpPr>
        <p:spPr>
          <a:xfrm rot="14400000" flipH="1">
            <a:off x="1417684" y="2235934"/>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grpSp>
        <p:nvGrpSpPr>
          <p:cNvPr id="56" name="Ryhmä 55">
            <a:extLst>
              <a:ext uri="{FF2B5EF4-FFF2-40B4-BE49-F238E27FC236}">
                <a16:creationId xmlns:a16="http://schemas.microsoft.com/office/drawing/2014/main" id="{1569B420-A930-D912-4910-E6DEFE1AF165}"/>
              </a:ext>
              <a:ext uri="{C183D7F6-B498-43B3-948B-1728B52AA6E4}">
                <adec:decorative xmlns:adec="http://schemas.microsoft.com/office/drawing/2017/decorative" val="1"/>
              </a:ext>
            </a:extLst>
          </p:cNvPr>
          <p:cNvGrpSpPr/>
          <p:nvPr/>
        </p:nvGrpSpPr>
        <p:grpSpPr>
          <a:xfrm>
            <a:off x="4615938" y="4837743"/>
            <a:ext cx="3959123" cy="762491"/>
            <a:chOff x="4615938" y="4837743"/>
            <a:chExt cx="3959123" cy="762491"/>
          </a:xfrm>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833833" y="5182945"/>
              <a:ext cx="3595090" cy="405062"/>
            </a:xfrm>
            <a:prstGeom prst="rect">
              <a:avLst/>
            </a:prstGeom>
            <a:effectLst/>
          </p:spPr>
          <p:txBody>
            <a:bodyPr wrap="square" anchor="t" anchorCtr="0">
              <a:noAutofit/>
            </a:bodyPr>
            <a:lstStyle/>
            <a:p>
              <a:pPr algn="ctr"/>
              <a:r>
                <a:rPr lang="fi-FI" b="1" dirty="0" err="1">
                  <a:solidFill>
                    <a:schemeClr val="bg2"/>
                  </a:solidFill>
                </a:rPr>
                <a:t>Population</a:t>
              </a:r>
              <a:r>
                <a:rPr lang="fi-FI" b="1" dirty="0">
                  <a:solidFill>
                    <a:schemeClr val="bg2"/>
                  </a:solidFill>
                </a:rPr>
                <a:t> </a:t>
              </a:r>
              <a:r>
                <a:rPr lang="fi-FI" b="1" dirty="0" err="1">
                  <a:solidFill>
                    <a:schemeClr val="bg2"/>
                  </a:solidFill>
                </a:rPr>
                <a:t>by</a:t>
              </a:r>
              <a:r>
                <a:rPr lang="fi-FI" b="1" dirty="0">
                  <a:solidFill>
                    <a:schemeClr val="bg2"/>
                  </a:solidFill>
                </a:rPr>
                <a:t> </a:t>
              </a:r>
              <a:r>
                <a:rPr lang="fi-FI" b="1" dirty="0" err="1">
                  <a:solidFill>
                    <a:schemeClr val="bg2"/>
                  </a:solidFill>
                </a:rPr>
                <a:t>age</a:t>
              </a:r>
              <a:r>
                <a:rPr lang="fi-FI" b="1" dirty="0">
                  <a:solidFill>
                    <a:schemeClr val="bg2"/>
                  </a:solidFill>
                </a:rPr>
                <a:t> </a:t>
              </a:r>
              <a:r>
                <a:rPr lang="fi-FI" b="1" dirty="0" err="1">
                  <a:solidFill>
                    <a:schemeClr val="bg2"/>
                  </a:solidFill>
                </a:rPr>
                <a:t>group</a:t>
              </a:r>
              <a:endParaRPr lang="fi-FI" b="1" dirty="0">
                <a:solidFill>
                  <a:schemeClr val="bg2"/>
                </a:solidFill>
              </a:endParaRP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effectLst/>
          </p:spPr>
          <p:txBody>
            <a:bodyPr wrap="square">
              <a:noAutofit/>
            </a:bodyPr>
            <a:lstStyle/>
            <a:p>
              <a:pPr algn="ctr"/>
              <a:r>
                <a:rPr lang="fi-FI" b="1" dirty="0">
                  <a:solidFill>
                    <a:schemeClr val="bg2"/>
                  </a:solidFill>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effectLst/>
          </p:spPr>
          <p:txBody>
            <a:bodyPr wrap="square">
              <a:noAutofit/>
            </a:bodyPr>
            <a:lstStyle/>
            <a:p>
              <a:pPr algn="ctr"/>
              <a:r>
                <a:rPr lang="fi-FI" b="1" dirty="0">
                  <a:solidFill>
                    <a:schemeClr val="bg2"/>
                  </a:solidFill>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effectLst/>
          </p:spPr>
          <p:txBody>
            <a:bodyPr wrap="square">
              <a:noAutofit/>
            </a:bodyPr>
            <a:lstStyle/>
            <a:p>
              <a:pPr algn="ctr"/>
              <a:r>
                <a:rPr lang="fi-FI" b="1" dirty="0">
                  <a:solidFill>
                    <a:schemeClr val="bg2"/>
                  </a:solidFill>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effectLst/>
          </p:spPr>
          <p:txBody>
            <a:bodyPr wrap="square">
              <a:noAutofit/>
            </a:bodyPr>
            <a:lstStyle/>
            <a:p>
              <a:pPr algn="ctr"/>
              <a:r>
                <a:rPr lang="fi-FI" b="1" dirty="0">
                  <a:solidFill>
                    <a:schemeClr val="bg2"/>
                  </a:solidFill>
                </a:rPr>
                <a:t>65+</a:t>
              </a:r>
            </a:p>
          </p:txBody>
        </p:sp>
      </p:grpSp>
      <p:grpSp>
        <p:nvGrpSpPr>
          <p:cNvPr id="51" name="Ryhmä 50">
            <a:extLst>
              <a:ext uri="{FF2B5EF4-FFF2-40B4-BE49-F238E27FC236}">
                <a16:creationId xmlns:a16="http://schemas.microsoft.com/office/drawing/2014/main" id="{74A92840-6299-240E-E0F7-952147DAEE9C}"/>
              </a:ext>
              <a:ext uri="{C183D7F6-B498-43B3-948B-1728B52AA6E4}">
                <adec:decorative xmlns:adec="http://schemas.microsoft.com/office/drawing/2017/decorative" val="1"/>
              </a:ext>
            </a:extLst>
          </p:cNvPr>
          <p:cNvGrpSpPr/>
          <p:nvPr/>
        </p:nvGrpSpPr>
        <p:grpSpPr>
          <a:xfrm>
            <a:off x="1309610" y="2338365"/>
            <a:ext cx="2360084" cy="2360083"/>
            <a:chOff x="4219086" y="3511206"/>
            <a:chExt cx="1850681" cy="1850681"/>
          </a:xfrm>
        </p:grpSpPr>
        <p:sp>
          <p:nvSpPr>
            <p:cNvPr id="8" name="Ellipsi 7">
              <a:extLst>
                <a:ext uri="{FF2B5EF4-FFF2-40B4-BE49-F238E27FC236}">
                  <a16:creationId xmlns:a16="http://schemas.microsoft.com/office/drawing/2014/main" id="{3ADBBA87-BB59-B31A-6F99-230CE65FE2D1}"/>
                </a:ext>
              </a:extLst>
            </p:cNvPr>
            <p:cNvSpPr/>
            <p:nvPr/>
          </p:nvSpPr>
          <p:spPr>
            <a:xfrm>
              <a:off x="4219086" y="3511206"/>
              <a:ext cx="1850681" cy="185068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9" name="Ryhmä 8">
              <a:extLst>
                <a:ext uri="{FF2B5EF4-FFF2-40B4-BE49-F238E27FC236}">
                  <a16:creationId xmlns:a16="http://schemas.microsoft.com/office/drawing/2014/main" id="{5DAD1627-3C9B-33BD-5735-A99D517805AC}"/>
                </a:ext>
              </a:extLst>
            </p:cNvPr>
            <p:cNvGrpSpPr/>
            <p:nvPr/>
          </p:nvGrpSpPr>
          <p:grpSpPr>
            <a:xfrm>
              <a:off x="4647547" y="3849446"/>
              <a:ext cx="993759" cy="1174201"/>
              <a:chOff x="1162675" y="3768428"/>
              <a:chExt cx="1317227" cy="1556403"/>
            </a:xfrm>
            <a:solidFill>
              <a:schemeClr val="bg2"/>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grpSp>
      <p:sp>
        <p:nvSpPr>
          <p:cNvPr id="14" name="Suorakulmio 13">
            <a:extLst>
              <a:ext uri="{FF2B5EF4-FFF2-40B4-BE49-F238E27FC236}">
                <a16:creationId xmlns:a16="http://schemas.microsoft.com/office/drawing/2014/main" id="{09F21DF2-4898-A49F-21BA-ABE5AF1165E9}"/>
              </a:ext>
            </a:extLst>
          </p:cNvPr>
          <p:cNvSpPr/>
          <p:nvPr/>
        </p:nvSpPr>
        <p:spPr>
          <a:xfrm>
            <a:off x="9019272" y="5066178"/>
            <a:ext cx="2681580" cy="747034"/>
          </a:xfrm>
          <a:prstGeom prst="rect">
            <a:avLst/>
          </a:prstGeom>
        </p:spPr>
        <p:txBody>
          <a:bodyPr wrap="square" anchor="t" anchorCtr="0">
            <a:noAutofit/>
          </a:bodyPr>
          <a:lstStyle/>
          <a:p>
            <a:pPr algn="ctr"/>
            <a:r>
              <a:rPr lang="fi-FI" b="1" dirty="0" err="1"/>
              <a:t>Average</a:t>
            </a:r>
            <a:r>
              <a:rPr lang="fi-FI" b="1" dirty="0"/>
              <a:t> </a:t>
            </a:r>
            <a:r>
              <a:rPr lang="fi-FI" b="1" dirty="0" err="1"/>
              <a:t>age</a:t>
            </a:r>
            <a:r>
              <a:rPr lang="fi-FI" b="1" dirty="0"/>
              <a:t> 41,5 </a:t>
            </a:r>
            <a:r>
              <a:rPr lang="fi-FI" b="1" dirty="0" err="1"/>
              <a:t>years</a:t>
            </a:r>
            <a:endParaRPr lang="fi-FI" b="1" dirty="0"/>
          </a:p>
        </p:txBody>
      </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56151" y="2338365"/>
            <a:ext cx="2360084" cy="23600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68776" y="2921024"/>
            <a:ext cx="2726219" cy="1444551"/>
          </a:xfrm>
          <a:prstGeom prst="rect">
            <a:avLst/>
          </a:prstGeom>
        </p:spPr>
        <p:txBody>
          <a:bodyPr wrap="square">
            <a:noAutofit/>
          </a:bodyPr>
          <a:lstStyle/>
          <a:p>
            <a:pPr algn="ctr">
              <a:lnSpc>
                <a:spcPct val="75000"/>
              </a:lnSpc>
            </a:pPr>
            <a:r>
              <a:rPr lang="fi-FI" dirty="0" err="1"/>
              <a:t>Largest</a:t>
            </a:r>
            <a:r>
              <a:rPr lang="fi-FI" dirty="0"/>
              <a:t> </a:t>
            </a:r>
            <a:br>
              <a:rPr lang="fi-FI" dirty="0"/>
            </a:br>
            <a:r>
              <a:rPr lang="fi-FI" dirty="0" err="1"/>
              <a:t>age</a:t>
            </a:r>
            <a:r>
              <a:rPr lang="fi-FI" dirty="0"/>
              <a:t> </a:t>
            </a:r>
            <a:r>
              <a:rPr lang="fi-FI" dirty="0" err="1"/>
              <a:t>group</a:t>
            </a:r>
            <a:br>
              <a:rPr lang="fi-FI" dirty="0"/>
            </a:br>
            <a:r>
              <a:rPr lang="fi-FI" sz="5000" b="1" dirty="0"/>
              <a:t>25-29 v.</a:t>
            </a:r>
          </a:p>
        </p:txBody>
      </p:sp>
    </p:spTree>
    <p:extLst>
      <p:ext uri="{BB962C8B-B14F-4D97-AF65-F5344CB8AC3E}">
        <p14:creationId xmlns:p14="http://schemas.microsoft.com/office/powerpoint/2010/main" val="101988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E36277-A909-2FF1-59E7-57B6A6FD5359}"/>
              </a:ext>
            </a:extLst>
          </p:cNvPr>
          <p:cNvSpPr>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chemeClr val="tx2"/>
                </a:solidFill>
                <a:effectLst/>
                <a:uLnTx/>
                <a:uFillTx/>
                <a:latin typeface="+mj-lt"/>
                <a:ea typeface="+mj-ea"/>
                <a:cs typeface="+mj-cs"/>
              </a:rPr>
              <a:t>Idea. Tampere</a:t>
            </a:r>
          </a:p>
        </p:txBody>
      </p:sp>
      <p:pic>
        <p:nvPicPr>
          <p:cNvPr id="18" name="Kuva 17" descr="Nuoria opiskelijoita kahvilla yhteisötilassa.">
            <a:extLst>
              <a:ext uri="{FF2B5EF4-FFF2-40B4-BE49-F238E27FC236}">
                <a16:creationId xmlns:a16="http://schemas.microsoft.com/office/drawing/2014/main" id="{379D72D4-09D6-2695-E4FB-316B040F49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85780" cy="6858000"/>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8</a:t>
            </a:fld>
            <a:endParaRPr lang="fi-FI">
              <a:solidFill>
                <a:schemeClr val="bg1"/>
              </a:solidFill>
            </a:endParaRPr>
          </a:p>
        </p:txBody>
      </p:sp>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 uri="{C183D7F6-B498-43B3-948B-1728B52AA6E4}">
                <adec:decorative xmlns:adec="http://schemas.microsoft.com/office/drawing/2017/decorative" val="1"/>
              </a:ext>
            </a:extLst>
          </p:cNvPr>
          <p:cNvSpPr txBox="1">
            <a:spLocks noGrp="1"/>
          </p:cNvSpPr>
          <p:nvPr>
            <p:ph type="title" idx="4294967295"/>
          </p:nvPr>
        </p:nvSpPr>
        <p:spPr>
          <a:xfrm>
            <a:off x="2573795" y="4632833"/>
            <a:ext cx="2806896" cy="10783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IDEA</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74887"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689081"/>
            <a:ext cx="7118309" cy="1161524"/>
          </a:xfrm>
          <a:prstGeom prst="rect">
            <a:avLst/>
          </a:prstGeom>
          <a:noFill/>
        </p:spPr>
        <p:txBody>
          <a:bodyPr wrap="square">
            <a:noAutofit/>
          </a:bodyPr>
          <a:lstStyle/>
          <a:p>
            <a:pPr lvl="0">
              <a:defRPr/>
            </a:pPr>
            <a:r>
              <a:rPr lang="fi-FI" sz="2000" dirty="0" err="1">
                <a:solidFill>
                  <a:schemeClr val="tx2"/>
                </a:solidFill>
              </a:rPr>
              <a:t>Education</a:t>
            </a:r>
            <a:r>
              <a:rPr lang="fi-FI" sz="2000" dirty="0">
                <a:solidFill>
                  <a:schemeClr val="tx2"/>
                </a:solidFill>
              </a:rPr>
              <a:t> and top </a:t>
            </a:r>
            <a:r>
              <a:rPr lang="fi-FI" sz="2000" dirty="0" err="1">
                <a:solidFill>
                  <a:schemeClr val="tx2"/>
                </a:solidFill>
              </a:rPr>
              <a:t>research</a:t>
            </a:r>
            <a:r>
              <a:rPr lang="fi-FI" sz="2000" dirty="0">
                <a:solidFill>
                  <a:schemeClr val="tx2"/>
                </a:solidFill>
              </a:rPr>
              <a:t> </a:t>
            </a:r>
            <a:r>
              <a:rPr lang="fi-FI" sz="2000" dirty="0" err="1">
                <a:solidFill>
                  <a:schemeClr val="tx2"/>
                </a:solidFill>
              </a:rPr>
              <a:t>generate</a:t>
            </a:r>
            <a:r>
              <a:rPr lang="fi-FI" sz="2000" dirty="0">
                <a:solidFill>
                  <a:schemeClr val="tx2"/>
                </a:solidFill>
              </a:rPr>
              <a:t> </a:t>
            </a:r>
            <a:br>
              <a:rPr lang="fi-FI" sz="2000" dirty="0">
                <a:solidFill>
                  <a:schemeClr val="tx2"/>
                </a:solidFill>
              </a:rPr>
            </a:br>
            <a:r>
              <a:rPr lang="fi-FI" sz="2000" dirty="0" err="1">
                <a:solidFill>
                  <a:schemeClr val="tx2"/>
                </a:solidFill>
              </a:rPr>
              <a:t>fresh</a:t>
            </a:r>
            <a:r>
              <a:rPr lang="fi-FI" sz="2000" dirty="0">
                <a:solidFill>
                  <a:schemeClr val="tx2"/>
                </a:solidFill>
              </a:rPr>
              <a:t> </a:t>
            </a:r>
            <a:r>
              <a:rPr lang="fi-FI" sz="2000" dirty="0" err="1">
                <a:solidFill>
                  <a:schemeClr val="tx2"/>
                </a:solidFill>
              </a:rPr>
              <a:t>ideas</a:t>
            </a:r>
            <a:r>
              <a:rPr lang="fi-FI" sz="2000" dirty="0">
                <a:solidFill>
                  <a:schemeClr val="tx2"/>
                </a:solidFill>
              </a:rPr>
              <a:t> in Tampere. </a:t>
            </a:r>
            <a:br>
              <a:rPr lang="fi-FI" sz="2000" dirty="0">
                <a:solidFill>
                  <a:schemeClr val="tx2"/>
                </a:solidFill>
              </a:rPr>
            </a:br>
            <a:r>
              <a:rPr lang="fi-FI" sz="2000" dirty="0" err="1">
                <a:solidFill>
                  <a:schemeClr val="tx2"/>
                </a:solidFill>
              </a:rPr>
              <a:t>Skilled</a:t>
            </a:r>
            <a:r>
              <a:rPr lang="fi-FI" sz="2000" dirty="0">
                <a:solidFill>
                  <a:schemeClr val="tx2"/>
                </a:solidFill>
              </a:rPr>
              <a:t> </a:t>
            </a:r>
            <a:r>
              <a:rPr lang="fi-FI" sz="2000" dirty="0" err="1">
                <a:solidFill>
                  <a:schemeClr val="tx2"/>
                </a:solidFill>
              </a:rPr>
              <a:t>people</a:t>
            </a:r>
            <a:r>
              <a:rPr lang="fi-FI" sz="2000" dirty="0">
                <a:solidFill>
                  <a:schemeClr val="tx2"/>
                </a:solidFill>
              </a:rPr>
              <a:t> </a:t>
            </a:r>
            <a:r>
              <a:rPr lang="fi-FI" sz="2000" dirty="0" err="1">
                <a:solidFill>
                  <a:schemeClr val="tx2"/>
                </a:solidFill>
              </a:rPr>
              <a:t>turn</a:t>
            </a:r>
            <a:r>
              <a:rPr lang="fi-FI" sz="2000" dirty="0">
                <a:solidFill>
                  <a:schemeClr val="tx2"/>
                </a:solidFill>
              </a:rPr>
              <a:t> </a:t>
            </a:r>
            <a:r>
              <a:rPr lang="fi-FI" sz="2000" dirty="0" err="1">
                <a:solidFill>
                  <a:schemeClr val="tx2"/>
                </a:solidFill>
              </a:rPr>
              <a:t>ideasinto</a:t>
            </a:r>
            <a:r>
              <a:rPr lang="fi-FI" sz="2000" dirty="0">
                <a:solidFill>
                  <a:schemeClr val="tx2"/>
                </a:solidFill>
              </a:rPr>
              <a:t> </a:t>
            </a:r>
            <a:r>
              <a:rPr lang="fi-FI" sz="2000" dirty="0" err="1">
                <a:solidFill>
                  <a:schemeClr val="tx2"/>
                </a:solidFill>
              </a:rPr>
              <a:t>successful</a:t>
            </a:r>
            <a:r>
              <a:rPr lang="fi-FI" sz="2000" dirty="0">
                <a:solidFill>
                  <a:schemeClr val="tx2"/>
                </a:solidFill>
              </a:rPr>
              <a:t> business.</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aksi miestä asentaa elektroniikkaa.">
            <a:extLst>
              <a:ext uri="{FF2B5EF4-FFF2-40B4-BE49-F238E27FC236}">
                <a16:creationId xmlns:a16="http://schemas.microsoft.com/office/drawing/2014/main" id="{379D72D4-09D6-2695-E4FB-316B040F4924}"/>
              </a:ext>
            </a:extLst>
          </p:cNvPr>
          <p:cNvPicPr>
            <a:picLocks noChangeAspect="1"/>
          </p:cNvPicPr>
          <p:nvPr/>
        </p:nvPicPr>
        <p:blipFill rotWithShape="1">
          <a:blip r:embed="rId3">
            <a:alphaModFix amt="53000"/>
            <a:extLst>
              <a:ext uri="{28A0092B-C50C-407E-A947-70E740481C1C}">
                <a14:useLocalDpi xmlns:a14="http://schemas.microsoft.com/office/drawing/2010/main" val="0"/>
              </a:ext>
            </a:extLst>
          </a:blip>
          <a:srcRect l="-9621" r="25215"/>
          <a:stretch/>
        </p:blipFill>
        <p:spPr>
          <a:xfrm rot="16200000">
            <a:off x="2667001" y="-2667000"/>
            <a:ext cx="6858000" cy="12192000"/>
          </a:xfrm>
          <a:prstGeom prst="rect">
            <a:avLst/>
          </a:prstGeom>
          <a:solidFill>
            <a:schemeClr val="tx2"/>
          </a:solidFill>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32227" y="2309433"/>
            <a:ext cx="11566173" cy="677567"/>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lvl="0">
              <a:defRPr/>
            </a:pPr>
            <a:r>
              <a:rPr lang="fi-FI" dirty="0">
                <a:solidFill>
                  <a:schemeClr val="bg1"/>
                </a:solidFill>
              </a:rPr>
              <a:t>Home of </a:t>
            </a:r>
            <a:r>
              <a:rPr lang="fi-FI" dirty="0" err="1">
                <a:solidFill>
                  <a:schemeClr val="bg1"/>
                </a:solidFill>
              </a:rPr>
              <a:t>entrepreneurship</a:t>
            </a:r>
            <a:r>
              <a:rPr lang="fi-FI" dirty="0">
                <a:solidFill>
                  <a:schemeClr val="bg1"/>
                </a:solidFill>
              </a:rPr>
              <a:t> – </a:t>
            </a:r>
            <a:br>
              <a:rPr lang="fi-FI" dirty="0">
                <a:solidFill>
                  <a:schemeClr val="bg1"/>
                </a:solidFill>
              </a:rPr>
            </a:br>
            <a:r>
              <a:rPr lang="fi-FI" dirty="0" err="1">
                <a:solidFill>
                  <a:schemeClr val="bg1"/>
                </a:solidFill>
              </a:rPr>
              <a:t>strong</a:t>
            </a:r>
            <a:r>
              <a:rPr lang="fi-FI" dirty="0">
                <a:solidFill>
                  <a:schemeClr val="bg1"/>
                </a:solidFill>
              </a:rPr>
              <a:t> business culture</a:t>
            </a:r>
            <a:endParaRPr kumimoji="0" lang="fi-FI"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10.11.2023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9</a:t>
            </a:fld>
            <a:endParaRPr lang="fi-FI">
              <a:solidFill>
                <a:schemeClr val="bg1"/>
              </a:solidFill>
            </a:endParaRPr>
          </a:p>
        </p:txBody>
      </p:sp>
      <p:grpSp>
        <p:nvGrpSpPr>
          <p:cNvPr id="10" name="Ryhmä 9" descr="Kokoelma ">
            <a:extLst>
              <a:ext uri="{FF2B5EF4-FFF2-40B4-BE49-F238E27FC236}">
                <a16:creationId xmlns:a16="http://schemas.microsoft.com/office/drawing/2014/main" id="{CAD42E96-E0A8-5C08-DAC0-0344A929C1F0}"/>
              </a:ext>
            </a:extLst>
          </p:cNvPr>
          <p:cNvGrpSpPr/>
          <p:nvPr/>
        </p:nvGrpSpPr>
        <p:grpSpPr>
          <a:xfrm>
            <a:off x="-1721" y="3649024"/>
            <a:ext cx="12215361" cy="2707326"/>
            <a:chOff x="-23361" y="3616944"/>
            <a:chExt cx="12215361" cy="2707326"/>
          </a:xfrm>
        </p:grpSpPr>
        <p:sp>
          <p:nvSpPr>
            <p:cNvPr id="11" name="Kuva 9">
              <a:extLst>
                <a:ext uri="{FF2B5EF4-FFF2-40B4-BE49-F238E27FC236}">
                  <a16:creationId xmlns:a16="http://schemas.microsoft.com/office/drawing/2014/main" id="{214782CA-7C62-F4B7-2AD7-49568CA3A3DE}"/>
                </a:ext>
              </a:extLst>
            </p:cNvPr>
            <p:cNvSpPr/>
            <p:nvPr/>
          </p:nvSpPr>
          <p:spPr>
            <a:xfrm>
              <a:off x="-23361" y="3616944"/>
              <a:ext cx="5653221" cy="2690250"/>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8904" h="3111729">
                  <a:moveTo>
                    <a:pt x="1966" y="66624"/>
                  </a:moveTo>
                  <a:lnTo>
                    <a:pt x="6538904" y="0"/>
                  </a:lnTo>
                  <a:lnTo>
                    <a:pt x="6504389" y="1611"/>
                  </a:lnTo>
                  <a:cubicBezTo>
                    <a:pt x="6387268" y="9434"/>
                    <a:pt x="6286312" y="58791"/>
                    <a:pt x="6200427" y="146229"/>
                  </a:cubicBezTo>
                  <a:cubicBezTo>
                    <a:pt x="6106719" y="242008"/>
                    <a:pt x="6059893" y="357000"/>
                    <a:pt x="6059893" y="491321"/>
                  </a:cubicBezTo>
                  <a:lnTo>
                    <a:pt x="6059893" y="2639477"/>
                  </a:lnTo>
                  <a:cubicBezTo>
                    <a:pt x="6059893" y="2908579"/>
                    <a:pt x="5998054" y="2979680"/>
                    <a:pt x="5842852" y="3106350"/>
                  </a:cubicBezTo>
                  <a:lnTo>
                    <a:pt x="0" y="3111729"/>
                  </a:lnTo>
                  <a:cubicBezTo>
                    <a:pt x="655" y="2096694"/>
                    <a:pt x="1311" y="1081659"/>
                    <a:pt x="1966" y="66624"/>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Lst>
            </p:cNvPr>
            <p:cNvSpPr/>
            <p:nvPr/>
          </p:nvSpPr>
          <p:spPr>
            <a:xfrm>
              <a:off x="4972948" y="3616944"/>
              <a:ext cx="7219052" cy="2707326"/>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0052" h="3135672">
                  <a:moveTo>
                    <a:pt x="8350052" y="0"/>
                  </a:moveTo>
                  <a:lnTo>
                    <a:pt x="696052" y="8328"/>
                  </a:lnTo>
                  <a:lnTo>
                    <a:pt x="661537" y="9939"/>
                  </a:lnTo>
                  <a:cubicBezTo>
                    <a:pt x="544416" y="17762"/>
                    <a:pt x="443460" y="67119"/>
                    <a:pt x="357575" y="154557"/>
                  </a:cubicBezTo>
                  <a:cubicBezTo>
                    <a:pt x="263867" y="250336"/>
                    <a:pt x="217041" y="365328"/>
                    <a:pt x="217041" y="499649"/>
                  </a:cubicBezTo>
                  <a:lnTo>
                    <a:pt x="217041" y="2647805"/>
                  </a:lnTo>
                  <a:cubicBezTo>
                    <a:pt x="217041" y="2916907"/>
                    <a:pt x="155202" y="2988008"/>
                    <a:pt x="0" y="3114678"/>
                  </a:cubicBezTo>
                  <a:lnTo>
                    <a:pt x="8347410" y="3135672"/>
                  </a:lnTo>
                  <a:cubicBezTo>
                    <a:pt x="8352081" y="2090448"/>
                    <a:pt x="8345381" y="1045224"/>
                    <a:pt x="8350052" y="0"/>
                  </a:cubicBezTo>
                  <a:close/>
                </a:path>
              </a:pathLst>
            </a:custGeom>
            <a:solidFill>
              <a:schemeClr val="bg1">
                <a:alpha val="99263"/>
              </a:schemeClr>
            </a:solidFill>
            <a:ln w="5745" cap="flat">
              <a:noFill/>
              <a:prstDash val="solid"/>
              <a:miter/>
            </a:ln>
          </p:spPr>
          <p:txBody>
            <a:bodyPr rtlCol="0" anchor="ctr"/>
            <a:lstStyle/>
            <a:p>
              <a:endParaRPr lang="fi-FI"/>
            </a:p>
          </p:txBody>
        </p:sp>
      </p:gr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Suorakulmio 12">
            <a:extLst>
              <a:ext uri="{FF2B5EF4-FFF2-40B4-BE49-F238E27FC236}">
                <a16:creationId xmlns:a16="http://schemas.microsoft.com/office/drawing/2014/main" id="{91B88F19-A2C6-7180-3661-7F08C5EBDFA6}"/>
              </a:ext>
            </a:extLst>
          </p:cNvPr>
          <p:cNvSpPr/>
          <p:nvPr/>
        </p:nvSpPr>
        <p:spPr>
          <a:xfrm>
            <a:off x="487774" y="3837034"/>
            <a:ext cx="4804226" cy="1105904"/>
          </a:xfrm>
          <a:prstGeom prst="rect">
            <a:avLst/>
          </a:prstGeom>
        </p:spPr>
        <p:txBody>
          <a:bodyPr wrap="square" lIns="91440" tIns="45720" rIns="91440" bIns="45720" anchor="t">
            <a:noAutofit/>
          </a:bodyPr>
          <a:lstStyle/>
          <a:p>
            <a:pPr lvl="0">
              <a:defRPr/>
            </a:pPr>
            <a:r>
              <a:rPr lang="en-GB" sz="2000" b="1" dirty="0">
                <a:solidFill>
                  <a:srgbClr val="FFFFFF"/>
                </a:solidFill>
              </a:rPr>
              <a:t>THE REGION’S LEADING INDUSTRIES </a:t>
            </a:r>
            <a:br>
              <a:rPr lang="en-GB" sz="2000" b="1" dirty="0">
                <a:solidFill>
                  <a:srgbClr val="FFFFFF"/>
                </a:solidFill>
              </a:rPr>
            </a:br>
            <a:r>
              <a:rPr lang="en-GB" sz="2000" dirty="0">
                <a:solidFill>
                  <a:srgbClr val="FFFFFF"/>
                </a:solidFill>
              </a:rPr>
              <a:t>are manufacturing, intelligent machines, automation, Al and analytics, health technology, circular economy and cleantech.</a:t>
            </a:r>
          </a:p>
        </p:txBody>
      </p:sp>
      <p:sp>
        <p:nvSpPr>
          <p:cNvPr id="33" name="Suorakulmio 32">
            <a:extLst>
              <a:ext uri="{FF2B5EF4-FFF2-40B4-BE49-F238E27FC236}">
                <a16:creationId xmlns:a16="http://schemas.microsoft.com/office/drawing/2014/main" id="{60765B86-FE55-505B-DE46-19F3BD320E22}"/>
              </a:ext>
            </a:extLst>
          </p:cNvPr>
          <p:cNvSpPr/>
          <p:nvPr/>
        </p:nvSpPr>
        <p:spPr>
          <a:xfrm>
            <a:off x="475200" y="5241908"/>
            <a:ext cx="4637892" cy="1105904"/>
          </a:xfrm>
          <a:prstGeom prst="rect">
            <a:avLst/>
          </a:prstGeom>
        </p:spPr>
        <p:txBody>
          <a:bodyPr wrap="square" lIns="91440" tIns="45720" rIns="91440" bIns="45720" anchor="t">
            <a:noAutofit/>
          </a:bodyPr>
          <a:lstStyle/>
          <a:p>
            <a:pPr lvl="0">
              <a:defRPr/>
            </a:pPr>
            <a:r>
              <a:rPr lang="en-GB" sz="2000" b="1" dirty="0">
                <a:solidFill>
                  <a:srgbClr val="FFFFFF"/>
                </a:solidFill>
              </a:rPr>
              <a:t>EMERGING INDUSTRIES </a:t>
            </a:r>
            <a:r>
              <a:rPr lang="en-GB" sz="2000" dirty="0">
                <a:solidFill>
                  <a:srgbClr val="FFFFFF"/>
                </a:solidFill>
              </a:rPr>
              <a:t>include gaming, automotive, nanotechnology, and the creative industries, among others.</a:t>
            </a:r>
          </a:p>
        </p:txBody>
      </p:sp>
      <p:grpSp>
        <p:nvGrpSpPr>
          <p:cNvPr id="17" name="Ryhmä 16" descr="Selection of logos from Tampere located businesses.">
            <a:extLst>
              <a:ext uri="{FF2B5EF4-FFF2-40B4-BE49-F238E27FC236}">
                <a16:creationId xmlns:a16="http://schemas.microsoft.com/office/drawing/2014/main" id="{38AD5881-5174-460D-78F5-D161C3C0F438}"/>
              </a:ext>
            </a:extLst>
          </p:cNvPr>
          <p:cNvGrpSpPr/>
          <p:nvPr/>
        </p:nvGrpSpPr>
        <p:grpSpPr>
          <a:xfrm>
            <a:off x="5326318" y="3760169"/>
            <a:ext cx="6772082" cy="2379839"/>
            <a:chOff x="5326318" y="3826429"/>
            <a:chExt cx="6772082" cy="2379839"/>
          </a:xfrm>
        </p:grpSpPr>
        <p:pic>
          <p:nvPicPr>
            <p:cNvPr id="22" name="Kuva 21" descr="Vincit">
              <a:extLst>
                <a:ext uri="{FF2B5EF4-FFF2-40B4-BE49-F238E27FC236}">
                  <a16:creationId xmlns:a16="http://schemas.microsoft.com/office/drawing/2014/main" id="{7CB5DA49-681D-7549-4BC6-FC7BB80C59A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481276" y="4119494"/>
              <a:ext cx="1201029" cy="331266"/>
            </a:xfrm>
            <a:prstGeom prst="rect">
              <a:avLst/>
            </a:prstGeom>
          </p:spPr>
        </p:pic>
        <p:pic>
          <p:nvPicPr>
            <p:cNvPr id="21" name="Kuva 20" descr="Valmet">
              <a:extLst>
                <a:ext uri="{FF2B5EF4-FFF2-40B4-BE49-F238E27FC236}">
                  <a16:creationId xmlns:a16="http://schemas.microsoft.com/office/drawing/2014/main" id="{0576C0D9-5702-0DDF-A504-961AF3BC1EC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994076" y="4026429"/>
              <a:ext cx="1447662" cy="517393"/>
            </a:xfrm>
            <a:prstGeom prst="rect">
              <a:avLst/>
            </a:prstGeom>
          </p:spPr>
        </p:pic>
        <p:pic>
          <p:nvPicPr>
            <p:cNvPr id="23" name="Kuva 22" descr="Huawei">
              <a:extLst>
                <a:ext uri="{FF2B5EF4-FFF2-40B4-BE49-F238E27FC236}">
                  <a16:creationId xmlns:a16="http://schemas.microsoft.com/office/drawing/2014/main" id="{8F54BB21-42C9-985A-56C9-A6A49F9F6A6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013390" y="3826429"/>
              <a:ext cx="732739" cy="732739"/>
            </a:xfrm>
            <a:prstGeom prst="rect">
              <a:avLst/>
            </a:prstGeom>
          </p:spPr>
        </p:pic>
        <p:pic>
          <p:nvPicPr>
            <p:cNvPr id="24" name="Kuva 23" descr="Insta">
              <a:extLst>
                <a:ext uri="{FF2B5EF4-FFF2-40B4-BE49-F238E27FC236}">
                  <a16:creationId xmlns:a16="http://schemas.microsoft.com/office/drawing/2014/main" id="{366B4046-5F6C-2142-9386-EA038F85D077}"/>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0637918" y="4118158"/>
              <a:ext cx="1089870" cy="333935"/>
            </a:xfrm>
            <a:prstGeom prst="rect">
              <a:avLst/>
            </a:prstGeom>
          </p:spPr>
        </p:pic>
        <p:pic>
          <p:nvPicPr>
            <p:cNvPr id="25" name="Kuva 24" descr="Sandvik">
              <a:extLst>
                <a:ext uri="{FF2B5EF4-FFF2-40B4-BE49-F238E27FC236}">
                  <a16:creationId xmlns:a16="http://schemas.microsoft.com/office/drawing/2014/main" id="{9F3A50EF-503B-9343-3F1A-593924931C9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466269" y="4805340"/>
              <a:ext cx="1231042" cy="475489"/>
            </a:xfrm>
            <a:prstGeom prst="rect">
              <a:avLst/>
            </a:prstGeom>
          </p:spPr>
        </p:pic>
        <p:pic>
          <p:nvPicPr>
            <p:cNvPr id="26" name="Kuva 25" descr="Ponsse">
              <a:extLst>
                <a:ext uri="{FF2B5EF4-FFF2-40B4-BE49-F238E27FC236}">
                  <a16:creationId xmlns:a16="http://schemas.microsoft.com/office/drawing/2014/main" id="{69A89A38-B23B-7B70-8FB1-917E67F33EB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50488" y="4842370"/>
              <a:ext cx="1334838" cy="401430"/>
            </a:xfrm>
            <a:prstGeom prst="rect">
              <a:avLst/>
            </a:prstGeom>
          </p:spPr>
        </p:pic>
        <p:pic>
          <p:nvPicPr>
            <p:cNvPr id="28" name="Kuva 27" descr="Gofore">
              <a:extLst>
                <a:ext uri="{FF2B5EF4-FFF2-40B4-BE49-F238E27FC236}">
                  <a16:creationId xmlns:a16="http://schemas.microsoft.com/office/drawing/2014/main" id="{EBA0AC3B-83C4-286A-FA8B-A3FFC6478F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62274" y="4936673"/>
              <a:ext cx="1258329" cy="212824"/>
            </a:xfrm>
            <a:prstGeom prst="rect">
              <a:avLst/>
            </a:prstGeom>
          </p:spPr>
        </p:pic>
        <p:pic>
          <p:nvPicPr>
            <p:cNvPr id="27" name="Kuva 26" descr="Kalmar&#10;">
              <a:extLst>
                <a:ext uri="{FF2B5EF4-FFF2-40B4-BE49-F238E27FC236}">
                  <a16:creationId xmlns:a16="http://schemas.microsoft.com/office/drawing/2014/main" id="{EB9970A8-B581-C65D-FEC3-0CBB50A8233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48212" b="-48212"/>
            <a:stretch/>
          </p:blipFill>
          <p:spPr>
            <a:xfrm>
              <a:off x="10476014" y="4709106"/>
              <a:ext cx="1464184" cy="667957"/>
            </a:xfrm>
            <a:prstGeom prst="rect">
              <a:avLst/>
            </a:prstGeom>
          </p:spPr>
        </p:pic>
        <p:pic>
          <p:nvPicPr>
            <p:cNvPr id="29" name="Kuva 28" descr="Nokia">
              <a:extLst>
                <a:ext uri="{FF2B5EF4-FFF2-40B4-BE49-F238E27FC236}">
                  <a16:creationId xmlns:a16="http://schemas.microsoft.com/office/drawing/2014/main" id="{04CB9E9A-20FC-89AB-792A-025BA1BDB0A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326318" y="5550700"/>
              <a:ext cx="1510945" cy="655568"/>
            </a:xfrm>
            <a:prstGeom prst="rect">
              <a:avLst/>
            </a:prstGeom>
          </p:spPr>
        </p:pic>
        <p:pic>
          <p:nvPicPr>
            <p:cNvPr id="31" name="Kuva 30" descr="Fastems">
              <a:extLst>
                <a:ext uri="{FF2B5EF4-FFF2-40B4-BE49-F238E27FC236}">
                  <a16:creationId xmlns:a16="http://schemas.microsoft.com/office/drawing/2014/main" id="{ED851183-021D-E55D-F0F0-2D92925D8CE7}"/>
                </a:ext>
              </a:extLst>
            </p:cNvPr>
            <p:cNvPicPr>
              <a:picLocks noChangeAspect="1"/>
            </p:cNvPicPr>
            <p:nvPr/>
          </p:nvPicPr>
          <p:blipFill>
            <a:blip r:embed="rId16" cstate="print">
              <a:extLst>
                <a:ext uri="{28A0092B-C50C-407E-A947-70E740481C1C}">
                  <a14:useLocalDpi xmlns:a14="http://schemas.microsoft.com/office/drawing/2010/main"/>
                </a:ext>
              </a:extLst>
            </a:blip>
            <a:srcRect t="15888" b="15888"/>
            <a:stretch/>
          </p:blipFill>
          <p:spPr>
            <a:xfrm>
              <a:off x="7018344" y="5614395"/>
              <a:ext cx="1399127" cy="528177"/>
            </a:xfrm>
            <a:prstGeom prst="rect">
              <a:avLst/>
            </a:prstGeom>
          </p:spPr>
        </p:pic>
        <p:pic>
          <p:nvPicPr>
            <p:cNvPr id="30" name="Kuva 29" descr="Metso">
              <a:extLst>
                <a:ext uri="{FF2B5EF4-FFF2-40B4-BE49-F238E27FC236}">
                  <a16:creationId xmlns:a16="http://schemas.microsoft.com/office/drawing/2014/main" id="{E5CE9005-923D-1C03-00B1-0D1CE1631C1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676445" y="5670127"/>
              <a:ext cx="1406629" cy="416714"/>
            </a:xfrm>
            <a:prstGeom prst="rect">
              <a:avLst/>
            </a:prstGeom>
          </p:spPr>
        </p:pic>
        <p:pic>
          <p:nvPicPr>
            <p:cNvPr id="32" name="Kuva 31" descr="Aac technologies">
              <a:extLst>
                <a:ext uri="{FF2B5EF4-FFF2-40B4-BE49-F238E27FC236}">
                  <a16:creationId xmlns:a16="http://schemas.microsoft.com/office/drawing/2014/main" id="{F3168C2A-7841-1451-28F6-78C4D76F1B2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67307" y="5723569"/>
              <a:ext cx="1831093" cy="309829"/>
            </a:xfrm>
            <a:prstGeom prst="rect">
              <a:avLst/>
            </a:prstGeom>
          </p:spPr>
        </p:pic>
      </p:grpSp>
      <p:sp>
        <p:nvSpPr>
          <p:cNvPr id="34" name="Tekstiruutu 24">
            <a:extLst>
              <a:ext uri="{FF2B5EF4-FFF2-40B4-BE49-F238E27FC236}">
                <a16:creationId xmlns:a16="http://schemas.microsoft.com/office/drawing/2014/main" id="{206ECE68-64AA-A939-1963-CC8164DE5923}"/>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Tree>
    <p:extLst>
      <p:ext uri="{BB962C8B-B14F-4D97-AF65-F5344CB8AC3E}">
        <p14:creationId xmlns:p14="http://schemas.microsoft.com/office/powerpoint/2010/main" val="2697267300"/>
      </p:ext>
    </p:extLst>
  </p:cSld>
  <p:clrMapOvr>
    <a:masterClrMapping/>
  </p:clrMapOvr>
</p:sld>
</file>

<file path=ppt/theme/theme1.xml><?xml version="1.0" encoding="utf-8"?>
<a:theme xmlns:a="http://schemas.openxmlformats.org/drawingml/2006/main" name="Tampere.Finland_kansi">
  <a:themeElements>
    <a:clrScheme name="tampere_pr">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mpere.Finland_Valkoinen">
  <a:themeElements>
    <a:clrScheme name="tampere_pr">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7" ma:contentTypeDescription="Luo uusi asiakirja." ma:contentTypeScope="" ma:versionID="0d4912cf568c2cd00b64f74d76638039">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30a21b864847dbf59d8b0b7e3d4bbd0a"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2.xml><?xml version="1.0" encoding="utf-8"?>
<ds:datastoreItem xmlns:ds="http://schemas.openxmlformats.org/officeDocument/2006/customXml" ds:itemID="{0530230D-0052-4837-812B-A185EC734801}">
  <ds:schemaRefs>
    <ds:schemaRef ds:uri="http://purl.org/dc/elements/1.1/"/>
    <ds:schemaRef ds:uri="http://schemas.microsoft.com/office/infopath/2007/PartnerControls"/>
    <ds:schemaRef ds:uri="477203c6-3465-410b-9265-aa0f194ab9a3"/>
    <ds:schemaRef ds:uri="http://schemas.microsoft.com/office/2006/documentManagement/types"/>
    <ds:schemaRef ds:uri="http://schemas.microsoft.com/office/2006/metadata/properties"/>
    <ds:schemaRef ds:uri="http://www.w3.org/XML/1998/namespace"/>
    <ds:schemaRef ds:uri="84a92e02-2eaa-4f76-a60e-4a133290ec92"/>
    <ds:schemaRef ds:uri="http://purl.org/dc/terms/"/>
    <ds:schemaRef ds:uri="http://schemas.openxmlformats.org/package/2006/metadata/core-properties"/>
    <ds:schemaRef ds:uri="http://purl.org/dc/dcmitype/"/>
    <ds:schemaRef ds:uri="3a401689-00a5-48ff-831d-70d76a0665ed"/>
    <ds:schemaRef ds:uri="a4c2a620-079a-4709-8b9b-a181bf535d93"/>
  </ds:schemaRefs>
</ds:datastoreItem>
</file>

<file path=customXml/itemProps3.xml><?xml version="1.0" encoding="utf-8"?>
<ds:datastoreItem xmlns:ds="http://schemas.openxmlformats.org/officeDocument/2006/customXml" ds:itemID="{924E4AD4-E0D8-44D9-AEA9-223A749C24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9795</TotalTime>
  <Words>8310</Words>
  <Application>Microsoft Office PowerPoint</Application>
  <PresentationFormat>Laajakuva</PresentationFormat>
  <Paragraphs>882</Paragraphs>
  <Slides>49</Slides>
  <Notes>45</Notes>
  <HiddenSlides>0</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49</vt:i4>
      </vt:variant>
    </vt:vector>
  </HeadingPairs>
  <TitlesOfParts>
    <vt:vector size="57" baseType="lpstr">
      <vt:lpstr>Arial</vt:lpstr>
      <vt:lpstr>Calibri</vt:lpstr>
      <vt:lpstr>Courier New</vt:lpstr>
      <vt:lpstr>Helvetica</vt:lpstr>
      <vt:lpstr>Wingdings</vt:lpstr>
      <vt:lpstr>Tampere.Finland_kansi</vt:lpstr>
      <vt:lpstr>Tampere.Finland_Valkoinen</vt:lpstr>
      <vt:lpstr>Tampere.Finland_Sininen</vt:lpstr>
      <vt:lpstr>PowerPoint-esitys</vt:lpstr>
      <vt:lpstr>TAMPERE.</vt:lpstr>
      <vt:lpstr>Finland’s  most attractive  city </vt:lpstr>
      <vt:lpstr>We are easy to reach </vt:lpstr>
      <vt:lpstr>The city of action – Tampere city strategy 2030 </vt:lpstr>
      <vt:lpstr>THE CITY OF ACTION FOCUS AREAS</vt:lpstr>
      <vt:lpstr>The people of Tampere </vt:lpstr>
      <vt:lpstr>IDEA</vt:lpstr>
      <vt:lpstr>Home of entrepreneurship –  strong business culture</vt:lpstr>
      <vt:lpstr>Fertile ground for  NEW IDEAS</vt:lpstr>
      <vt:lpstr>We invest in education</vt:lpstr>
      <vt:lpstr>Lifelong learning – UPPER SECONDARY LEVEL AND ADULT EDUCATION AND TRAINING</vt:lpstr>
      <vt:lpstr>City for students  – TAMPERE HIGHER EDUCATION     COMMUNITY </vt:lpstr>
      <vt:lpstr>WORK</vt:lpstr>
      <vt:lpstr>We work</vt:lpstr>
      <vt:lpstr>We attract expertise  and new talent</vt:lpstr>
      <vt:lpstr>INTERNATIONAL TALENT–  Functioning communities support good living</vt:lpstr>
      <vt:lpstr>The city of employer growth</vt:lpstr>
      <vt:lpstr>Largest private employers</vt:lpstr>
      <vt:lpstr>Together we are greater</vt:lpstr>
      <vt:lpstr>Ecosystems bringing talent together</vt:lpstr>
      <vt:lpstr>FEELING</vt:lpstr>
      <vt:lpstr>Sustainable  growth with  culture</vt:lpstr>
      <vt:lpstr>Implementing the cultural strategy</vt:lpstr>
      <vt:lpstr>City of film</vt:lpstr>
      <vt:lpstr>Business events,  congresses and trade fairs in Tampere Hall &amp; Tampere Exhibition and Sports Centre </vt:lpstr>
      <vt:lpstr>Event  paradise</vt:lpstr>
      <vt:lpstr>CHANGE</vt:lpstr>
      <vt:lpstr>CARBON-NEUTRAL Sustainable Tampere 2030</vt:lpstr>
      <vt:lpstr>A five-star city centre</vt:lpstr>
      <vt:lpstr>Innovative projects to create a bustling and attractive city centre:</vt:lpstr>
      <vt:lpstr>THE DECK –  A new district for people and living in the city centre</vt:lpstr>
      <vt:lpstr>Nokia Arena</vt:lpstr>
      <vt:lpstr>Ranta-Tampella –  one step to reach the lake,  two to the city centre</vt:lpstr>
      <vt:lpstr>Hiedanranta a future city district on the shore of lake Näsijärvi  </vt:lpstr>
      <vt:lpstr>The tramway era of Tampere</vt:lpstr>
      <vt:lpstr>A great city to  operate and invest in </vt:lpstr>
      <vt:lpstr>EXPERIENCE</vt:lpstr>
      <vt:lpstr>Nature in  everyday life</vt:lpstr>
      <vt:lpstr>Joy of movement</vt:lpstr>
      <vt:lpstr>City of sports enthusiasts</vt:lpstr>
      <vt:lpstr>Tampere for families</vt:lpstr>
      <vt:lpstr>HOME</vt:lpstr>
      <vt:lpstr>The most appealing city to settle in</vt:lpstr>
      <vt:lpstr>On the path of learning –  EARLY CHILDHOOD EDUCATION AND BASIC EDUCATION IN TAMPERE</vt:lpstr>
      <vt:lpstr>We participate and make a difference! </vt:lpstr>
      <vt:lpstr>Building the future together</vt:lpstr>
      <vt:lpstr>Research in health sciences and quality care</vt:lpstr>
      <vt:lpstr>THANK YOU</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Rauvola Katri</cp:lastModifiedBy>
  <cp:revision>177</cp:revision>
  <dcterms:created xsi:type="dcterms:W3CDTF">2020-11-09T06:43:04Z</dcterms:created>
  <dcterms:modified xsi:type="dcterms:W3CDTF">2023-11-10T07:11:08Z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ies>
</file>