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0" r:id="rId5"/>
    <p:sldMasterId id="2147483703" r:id="rId6"/>
    <p:sldMasterId id="2147483758" r:id="rId7"/>
    <p:sldMasterId id="2147483763" r:id="rId8"/>
  </p:sldMasterIdLst>
  <p:notesMasterIdLst>
    <p:notesMasterId r:id="rId63"/>
  </p:notesMasterIdLst>
  <p:handoutMasterIdLst>
    <p:handoutMasterId r:id="rId64"/>
  </p:handoutMasterIdLst>
  <p:sldIdLst>
    <p:sldId id="263" r:id="rId9"/>
    <p:sldId id="264" r:id="rId10"/>
    <p:sldId id="317" r:id="rId11"/>
    <p:sldId id="266" r:id="rId12"/>
    <p:sldId id="267" r:id="rId13"/>
    <p:sldId id="269" r:id="rId14"/>
    <p:sldId id="268" r:id="rId15"/>
    <p:sldId id="270" r:id="rId16"/>
    <p:sldId id="271" r:id="rId17"/>
    <p:sldId id="318" r:id="rId18"/>
    <p:sldId id="319" r:id="rId19"/>
    <p:sldId id="320" r:id="rId20"/>
    <p:sldId id="273" r:id="rId21"/>
    <p:sldId id="274" r:id="rId22"/>
    <p:sldId id="276" r:id="rId23"/>
    <p:sldId id="277" r:id="rId24"/>
    <p:sldId id="278" r:id="rId25"/>
    <p:sldId id="279" r:id="rId26"/>
    <p:sldId id="275" r:id="rId27"/>
    <p:sldId id="282" r:id="rId28"/>
    <p:sldId id="283" r:id="rId29"/>
    <p:sldId id="284" r:id="rId30"/>
    <p:sldId id="285" r:id="rId31"/>
    <p:sldId id="286" r:id="rId32"/>
    <p:sldId id="287" r:id="rId33"/>
    <p:sldId id="288" r:id="rId34"/>
    <p:sldId id="280" r:id="rId35"/>
    <p:sldId id="289" r:id="rId36"/>
    <p:sldId id="290" r:id="rId37"/>
    <p:sldId id="291" r:id="rId38"/>
    <p:sldId id="292" r:id="rId39"/>
    <p:sldId id="293" r:id="rId40"/>
    <p:sldId id="294" r:id="rId41"/>
    <p:sldId id="295" r:id="rId42"/>
    <p:sldId id="296" r:id="rId43"/>
    <p:sldId id="297" r:id="rId44"/>
    <p:sldId id="299" r:id="rId45"/>
    <p:sldId id="300" r:id="rId46"/>
    <p:sldId id="301" r:id="rId47"/>
    <p:sldId id="302" r:id="rId48"/>
    <p:sldId id="303" r:id="rId49"/>
    <p:sldId id="304" r:id="rId50"/>
    <p:sldId id="281" r:id="rId51"/>
    <p:sldId id="305" r:id="rId52"/>
    <p:sldId id="306" r:id="rId53"/>
    <p:sldId id="307" r:id="rId54"/>
    <p:sldId id="308" r:id="rId55"/>
    <p:sldId id="309" r:id="rId56"/>
    <p:sldId id="310" r:id="rId57"/>
    <p:sldId id="313" r:id="rId58"/>
    <p:sldId id="311" r:id="rId59"/>
    <p:sldId id="312" r:id="rId60"/>
    <p:sldId id="314" r:id="rId61"/>
    <p:sldId id="315" r:id="rId6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49A"/>
    <a:srgbClr val="418155"/>
    <a:srgbClr val="C83E36"/>
    <a:srgbClr val="22437B"/>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D698D-E430-4924-A143-21CD3C4E216E}" v="15" dt="2023-05-12T11:50:56.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6382" autoAdjust="0"/>
  </p:normalViewPr>
  <p:slideViewPr>
    <p:cSldViewPr snapToGrid="0">
      <p:cViewPr varScale="1">
        <p:scale>
          <a:sx n="97" d="100"/>
          <a:sy n="97" d="100"/>
        </p:scale>
        <p:origin x="588" y="9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yholm Jonna" userId="S::jonna.nyholm@tampere.fi::3df59107-d353-4c6f-ba99-7599d1654e04" providerId="AD" clId="Web-{BB0979AE-23F3-4D68-9161-D28608FC0687}"/>
    <pc:docChg chg="delSld modSld">
      <pc:chgData name="Nyholm Jonna" userId="S::jonna.nyholm@tampere.fi::3df59107-d353-4c6f-ba99-7599d1654e04" providerId="AD" clId="Web-{BB0979AE-23F3-4D68-9161-D28608FC0687}" dt="2023-05-05T11:46:27.418" v="35" actId="20577"/>
      <pc:docMkLst>
        <pc:docMk/>
      </pc:docMkLst>
      <pc:sldChg chg="modSp">
        <pc:chgData name="Nyholm Jonna" userId="S::jonna.nyholm@tampere.fi::3df59107-d353-4c6f-ba99-7599d1654e04" providerId="AD" clId="Web-{BB0979AE-23F3-4D68-9161-D28608FC0687}" dt="2023-05-02T06:06:01.536" v="15" actId="20577"/>
        <pc:sldMkLst>
          <pc:docMk/>
          <pc:sldMk cId="3559578489" sldId="267"/>
        </pc:sldMkLst>
        <pc:spChg chg="mod">
          <ac:chgData name="Nyholm Jonna" userId="S::jonna.nyholm@tampere.fi::3df59107-d353-4c6f-ba99-7599d1654e04" providerId="AD" clId="Web-{BB0979AE-23F3-4D68-9161-D28608FC0687}" dt="2023-05-02T06:06:01.536" v="15" actId="20577"/>
          <ac:spMkLst>
            <pc:docMk/>
            <pc:sldMk cId="3559578489" sldId="267"/>
            <ac:spMk id="3" creationId="{BC135C03-1E39-0700-EBD9-6907D9D19564}"/>
          </ac:spMkLst>
        </pc:spChg>
        <pc:picChg chg="mod">
          <ac:chgData name="Nyholm Jonna" userId="S::jonna.nyholm@tampere.fi::3df59107-d353-4c6f-ba99-7599d1654e04" providerId="AD" clId="Web-{BB0979AE-23F3-4D68-9161-D28608FC0687}" dt="2023-05-02T06:05:48.254" v="13" actId="1076"/>
          <ac:picMkLst>
            <pc:docMk/>
            <pc:sldMk cId="3559578489" sldId="267"/>
            <ac:picMk id="10" creationId="{8D40696D-2FCE-A7F9-002E-FA8DA2F69854}"/>
          </ac:picMkLst>
        </pc:picChg>
        <pc:picChg chg="mod">
          <ac:chgData name="Nyholm Jonna" userId="S::jonna.nyholm@tampere.fi::3df59107-d353-4c6f-ba99-7599d1654e04" providerId="AD" clId="Web-{BB0979AE-23F3-4D68-9161-D28608FC0687}" dt="2023-05-02T06:05:41.629" v="12" actId="1076"/>
          <ac:picMkLst>
            <pc:docMk/>
            <pc:sldMk cId="3559578489" sldId="267"/>
            <ac:picMk id="11" creationId="{8A7E911F-3DC0-0E8A-3D56-B1B9A87D6F25}"/>
          </ac:picMkLst>
        </pc:picChg>
        <pc:picChg chg="mod">
          <ac:chgData name="Nyholm Jonna" userId="S::jonna.nyholm@tampere.fi::3df59107-d353-4c6f-ba99-7599d1654e04" providerId="AD" clId="Web-{BB0979AE-23F3-4D68-9161-D28608FC0687}" dt="2023-05-02T06:05:51.879" v="14" actId="1076"/>
          <ac:picMkLst>
            <pc:docMk/>
            <pc:sldMk cId="3559578489" sldId="267"/>
            <ac:picMk id="12" creationId="{AD44D93E-921B-8BE6-4CED-4C017A222B9A}"/>
          </ac:picMkLst>
        </pc:picChg>
      </pc:sldChg>
      <pc:sldChg chg="modSp">
        <pc:chgData name="Nyholm Jonna" userId="S::jonna.nyholm@tampere.fi::3df59107-d353-4c6f-ba99-7599d1654e04" providerId="AD" clId="Web-{BB0979AE-23F3-4D68-9161-D28608FC0687}" dt="2023-05-02T06:10:38.382" v="25" actId="20577"/>
        <pc:sldMkLst>
          <pc:docMk/>
          <pc:sldMk cId="1019881923" sldId="270"/>
        </pc:sldMkLst>
        <pc:spChg chg="mod">
          <ac:chgData name="Nyholm Jonna" userId="S::jonna.nyholm@tampere.fi::3df59107-d353-4c6f-ba99-7599d1654e04" providerId="AD" clId="Web-{BB0979AE-23F3-4D68-9161-D28608FC0687}" dt="2023-05-02T06:09:43.585" v="23" actId="20577"/>
          <ac:spMkLst>
            <pc:docMk/>
            <pc:sldMk cId="1019881923" sldId="270"/>
            <ac:spMk id="10" creationId="{580DB2A2-4ABE-87CF-5BAE-A6EE5B6A2AFC}"/>
          </ac:spMkLst>
        </pc:spChg>
        <pc:spChg chg="mod">
          <ac:chgData name="Nyholm Jonna" userId="S::jonna.nyholm@tampere.fi::3df59107-d353-4c6f-ba99-7599d1654e04" providerId="AD" clId="Web-{BB0979AE-23F3-4D68-9161-D28608FC0687}" dt="2023-05-02T06:10:38.382" v="25" actId="20577"/>
          <ac:spMkLst>
            <pc:docMk/>
            <pc:sldMk cId="1019881923" sldId="270"/>
            <ac:spMk id="46" creationId="{8460BDB1-4ACA-2977-60E1-3D4C4107B4A7}"/>
          </ac:spMkLst>
        </pc:spChg>
      </pc:sldChg>
      <pc:sldChg chg="modSp">
        <pc:chgData name="Nyholm Jonna" userId="S::jonna.nyholm@tampere.fi::3df59107-d353-4c6f-ba99-7599d1654e04" providerId="AD" clId="Web-{BB0979AE-23F3-4D68-9161-D28608FC0687}" dt="2023-05-02T06:15:14.323" v="27" actId="20577"/>
        <pc:sldMkLst>
          <pc:docMk/>
          <pc:sldMk cId="3813003246" sldId="272"/>
        </pc:sldMkLst>
        <pc:spChg chg="mod">
          <ac:chgData name="Nyholm Jonna" userId="S::jonna.nyholm@tampere.fi::3df59107-d353-4c6f-ba99-7599d1654e04" providerId="AD" clId="Web-{BB0979AE-23F3-4D68-9161-D28608FC0687}" dt="2023-05-02T06:15:14.323" v="27" actId="20577"/>
          <ac:spMkLst>
            <pc:docMk/>
            <pc:sldMk cId="3813003246" sldId="272"/>
            <ac:spMk id="8" creationId="{E0DD826E-9DBA-BBD9-01BB-8FA8657F96B7}"/>
          </ac:spMkLst>
        </pc:spChg>
      </pc:sldChg>
      <pc:sldChg chg="modSp">
        <pc:chgData name="Nyholm Jonna" userId="S::jonna.nyholm@tampere.fi::3df59107-d353-4c6f-ba99-7599d1654e04" providerId="AD" clId="Web-{BB0979AE-23F3-4D68-9161-D28608FC0687}" dt="2023-05-05T11:46:27.418" v="35" actId="20577"/>
        <pc:sldMkLst>
          <pc:docMk/>
          <pc:sldMk cId="3656354676" sldId="282"/>
        </pc:sldMkLst>
        <pc:spChg chg="mod">
          <ac:chgData name="Nyholm Jonna" userId="S::jonna.nyholm@tampere.fi::3df59107-d353-4c6f-ba99-7599d1654e04" providerId="AD" clId="Web-{BB0979AE-23F3-4D68-9161-D28608FC0687}" dt="2023-05-05T11:46:27.418" v="35" actId="20577"/>
          <ac:spMkLst>
            <pc:docMk/>
            <pc:sldMk cId="3656354676" sldId="282"/>
            <ac:spMk id="3" creationId="{A1A49559-A721-F796-540A-E01E160F2927}"/>
          </ac:spMkLst>
        </pc:spChg>
        <pc:spChg chg="mod">
          <ac:chgData name="Nyholm Jonna" userId="S::jonna.nyholm@tampere.fi::3df59107-d353-4c6f-ba99-7599d1654e04" providerId="AD" clId="Web-{BB0979AE-23F3-4D68-9161-D28608FC0687}" dt="2023-05-05T11:46:21.465" v="34" actId="20577"/>
          <ac:spMkLst>
            <pc:docMk/>
            <pc:sldMk cId="3656354676" sldId="282"/>
            <ac:spMk id="8" creationId="{2458A9AB-DBBB-C8A4-CDA0-15F80932E437}"/>
          </ac:spMkLst>
        </pc:spChg>
      </pc:sldChg>
      <pc:sldChg chg="del">
        <pc:chgData name="Nyholm Jonna" userId="S::jonna.nyholm@tampere.fi::3df59107-d353-4c6f-ba99-7599d1654e04" providerId="AD" clId="Web-{BB0979AE-23F3-4D68-9161-D28608FC0687}" dt="2023-05-02T06:15:22.995" v="28"/>
        <pc:sldMkLst>
          <pc:docMk/>
          <pc:sldMk cId="367833925" sldId="318"/>
        </pc:sldMkLst>
      </pc:sldChg>
    </pc:docChg>
  </pc:docChgLst>
  <pc:docChgLst>
    <pc:chgData name="Nyholm Jonna" userId="S::jonna.nyholm@tampere.fi::3df59107-d353-4c6f-ba99-7599d1654e04" providerId="AD" clId="Web-{FE9EE2F1-5AAC-A402-3F6E-FEB2CA3ABF66}"/>
    <pc:docChg chg="modSld">
      <pc:chgData name="Nyholm Jonna" userId="S::jonna.nyholm@tampere.fi::3df59107-d353-4c6f-ba99-7599d1654e04" providerId="AD" clId="Web-{FE9EE2F1-5AAC-A402-3F6E-FEB2CA3ABF66}" dt="2023-06-09T05:30:53.082" v="10" actId="20577"/>
      <pc:docMkLst>
        <pc:docMk/>
      </pc:docMkLst>
      <pc:sldChg chg="modSp">
        <pc:chgData name="Nyholm Jonna" userId="S::jonna.nyholm@tampere.fi::3df59107-d353-4c6f-ba99-7599d1654e04" providerId="AD" clId="Web-{FE9EE2F1-5AAC-A402-3F6E-FEB2CA3ABF66}" dt="2023-06-09T05:30:53.082" v="10" actId="20577"/>
        <pc:sldMkLst>
          <pc:docMk/>
          <pc:sldMk cId="2028470865" sldId="284"/>
        </pc:sldMkLst>
        <pc:spChg chg="mod">
          <ac:chgData name="Nyholm Jonna" userId="S::jonna.nyholm@tampere.fi::3df59107-d353-4c6f-ba99-7599d1654e04" providerId="AD" clId="Web-{FE9EE2F1-5AAC-A402-3F6E-FEB2CA3ABF66}" dt="2023-06-09T05:30:53.082" v="10" actId="20577"/>
          <ac:spMkLst>
            <pc:docMk/>
            <pc:sldMk cId="2028470865" sldId="284"/>
            <ac:spMk id="3" creationId="{7281165B-00C2-5BA5-EDE8-085165D44636}"/>
          </ac:spMkLst>
        </pc:spChg>
      </pc:sldChg>
    </pc:docChg>
  </pc:docChgLst>
  <pc:docChgLst>
    <pc:chgData name="Huumarsalo Heidi" userId="S::heidi.huumarsalo@tampere.fi::7a2ff4f8-914f-48aa-83ae-c3beee7ad295" providerId="AD" clId="Web-{68DB4EC4-5323-5B55-6818-2A5979E3177D}"/>
    <pc:docChg chg="modSld">
      <pc:chgData name="Huumarsalo Heidi" userId="S::heidi.huumarsalo@tampere.fi::7a2ff4f8-914f-48aa-83ae-c3beee7ad295" providerId="AD" clId="Web-{68DB4EC4-5323-5B55-6818-2A5979E3177D}" dt="2023-02-22T11:17:12.969" v="37" actId="20577"/>
      <pc:docMkLst>
        <pc:docMk/>
      </pc:docMkLst>
      <pc:sldChg chg="modSp">
        <pc:chgData name="Huumarsalo Heidi" userId="S::heidi.huumarsalo@tampere.fi::7a2ff4f8-914f-48aa-83ae-c3beee7ad295" providerId="AD" clId="Web-{68DB4EC4-5323-5B55-6818-2A5979E3177D}" dt="2023-02-22T11:17:12.969" v="37" actId="20577"/>
        <pc:sldMkLst>
          <pc:docMk/>
          <pc:sldMk cId="649948208" sldId="271"/>
        </pc:sldMkLst>
        <pc:spChg chg="mod">
          <ac:chgData name="Huumarsalo Heidi" userId="S::heidi.huumarsalo@tampere.fi::7a2ff4f8-914f-48aa-83ae-c3beee7ad295" providerId="AD" clId="Web-{68DB4EC4-5323-5B55-6818-2A5979E3177D}" dt="2023-02-22T11:10:47.599" v="19" actId="20577"/>
          <ac:spMkLst>
            <pc:docMk/>
            <pc:sldMk cId="649948208" sldId="271"/>
            <ac:spMk id="2" creationId="{C1C94325-C096-7F9E-BDE4-8D66A1D1FE98}"/>
          </ac:spMkLst>
        </pc:spChg>
        <pc:spChg chg="mod">
          <ac:chgData name="Huumarsalo Heidi" userId="S::heidi.huumarsalo@tampere.fi::7a2ff4f8-914f-48aa-83ae-c3beee7ad295" providerId="AD" clId="Web-{68DB4EC4-5323-5B55-6818-2A5979E3177D}" dt="2023-02-22T11:17:12.969" v="37" actId="20577"/>
          <ac:spMkLst>
            <pc:docMk/>
            <pc:sldMk cId="649948208" sldId="271"/>
            <ac:spMk id="3" creationId="{A192377C-F177-5672-31CE-7948459FC9AA}"/>
          </ac:spMkLst>
        </pc:spChg>
        <pc:spChg chg="mod">
          <ac:chgData name="Huumarsalo Heidi" userId="S::heidi.huumarsalo@tampere.fi::7a2ff4f8-914f-48aa-83ae-c3beee7ad295" providerId="AD" clId="Web-{68DB4EC4-5323-5B55-6818-2A5979E3177D}" dt="2023-02-22T11:11:20.803" v="28" actId="20577"/>
          <ac:spMkLst>
            <pc:docMk/>
            <pc:sldMk cId="649948208" sldId="271"/>
            <ac:spMk id="8" creationId="{07E922BF-AF8C-F28E-766B-01910D8F6B34}"/>
          </ac:spMkLst>
        </pc:spChg>
        <pc:spChg chg="mod">
          <ac:chgData name="Huumarsalo Heidi" userId="S::heidi.huumarsalo@tampere.fi::7a2ff4f8-914f-48aa-83ae-c3beee7ad295" providerId="AD" clId="Web-{68DB4EC4-5323-5B55-6818-2A5979E3177D}" dt="2023-02-22T11:10:36.787" v="14" actId="20577"/>
          <ac:spMkLst>
            <pc:docMk/>
            <pc:sldMk cId="649948208" sldId="271"/>
            <ac:spMk id="12" creationId="{200F8443-2F6A-25D2-5437-72DEA1F07A2F}"/>
          </ac:spMkLst>
        </pc:spChg>
      </pc:sldChg>
    </pc:docChg>
  </pc:docChgLst>
  <pc:docChgLst>
    <pc:chgData name="Rauvola Katri" userId="e011a4aa-1f79-4ddc-9ec4-0f1fb55268ad" providerId="ADAL" clId="{0C5D698D-E430-4924-A143-21CD3C4E216E}"/>
    <pc:docChg chg="undo redo custSel addSld delSld modSld sldOrd">
      <pc:chgData name="Rauvola Katri" userId="e011a4aa-1f79-4ddc-9ec4-0f1fb55268ad" providerId="ADAL" clId="{0C5D698D-E430-4924-A143-21CD3C4E216E}" dt="2023-11-10T07:09:14.196" v="871" actId="962"/>
      <pc:docMkLst>
        <pc:docMk/>
      </pc:docMkLst>
      <pc:sldChg chg="ord">
        <pc:chgData name="Rauvola Katri" userId="e011a4aa-1f79-4ddc-9ec4-0f1fb55268ad" providerId="ADAL" clId="{0C5D698D-E430-4924-A143-21CD3C4E216E}" dt="2023-10-10T06:52:50.168" v="771"/>
        <pc:sldMkLst>
          <pc:docMk/>
          <pc:sldMk cId="3878248805" sldId="263"/>
        </pc:sldMkLst>
      </pc:sldChg>
      <pc:sldChg chg="modSp mod modNotesTx">
        <pc:chgData name="Rauvola Katri" userId="e011a4aa-1f79-4ddc-9ec4-0f1fb55268ad" providerId="ADAL" clId="{0C5D698D-E430-4924-A143-21CD3C4E216E}" dt="2023-09-20T08:39:34.375" v="612" actId="20577"/>
        <pc:sldMkLst>
          <pc:docMk/>
          <pc:sldMk cId="2526808711" sldId="266"/>
        </pc:sldMkLst>
        <pc:spChg chg="mod">
          <ac:chgData name="Rauvola Katri" userId="e011a4aa-1f79-4ddc-9ec4-0f1fb55268ad" providerId="ADAL" clId="{0C5D698D-E430-4924-A143-21CD3C4E216E}" dt="2023-09-20T08:39:34.375" v="612" actId="20577"/>
          <ac:spMkLst>
            <pc:docMk/>
            <pc:sldMk cId="2526808711" sldId="266"/>
            <ac:spMk id="13" creationId="{62A6D965-E6C7-2736-7F7B-80079134056F}"/>
          </ac:spMkLst>
        </pc:spChg>
      </pc:sldChg>
      <pc:sldChg chg="addSp delSp modSp mod modNotesTx">
        <pc:chgData name="Rauvola Katri" userId="e011a4aa-1f79-4ddc-9ec4-0f1fb55268ad" providerId="ADAL" clId="{0C5D698D-E430-4924-A143-21CD3C4E216E}" dt="2023-09-20T09:30:52.297" v="769" actId="20577"/>
        <pc:sldMkLst>
          <pc:docMk/>
          <pc:sldMk cId="1019881923" sldId="270"/>
        </pc:sldMkLst>
        <pc:spChg chg="add del mod">
          <ac:chgData name="Rauvola Katri" userId="e011a4aa-1f79-4ddc-9ec4-0f1fb55268ad" providerId="ADAL" clId="{0C5D698D-E430-4924-A143-21CD3C4E216E}" dt="2023-06-08T05:32:54.004" v="139" actId="1076"/>
          <ac:spMkLst>
            <pc:docMk/>
            <pc:sldMk cId="1019881923" sldId="270"/>
            <ac:spMk id="6" creationId="{3D4C7D83-E97C-F9FE-BDFD-3B4240E5E79C}"/>
          </ac:spMkLst>
        </pc:spChg>
        <pc:spChg chg="mod">
          <ac:chgData name="Rauvola Katri" userId="e011a4aa-1f79-4ddc-9ec4-0f1fb55268ad" providerId="ADAL" clId="{0C5D698D-E430-4924-A143-21CD3C4E216E}" dt="2023-09-20T09:14:44.819" v="728" actId="20577"/>
          <ac:spMkLst>
            <pc:docMk/>
            <pc:sldMk cId="1019881923" sldId="270"/>
            <ac:spMk id="10" creationId="{580DB2A2-4ABE-87CF-5BAE-A6EE5B6A2AFC}"/>
          </ac:spMkLst>
        </pc:spChg>
        <pc:spChg chg="mod">
          <ac:chgData name="Rauvola Katri" userId="e011a4aa-1f79-4ddc-9ec4-0f1fb55268ad" providerId="ADAL" clId="{0C5D698D-E430-4924-A143-21CD3C4E216E}" dt="2023-06-08T05:32:12.098" v="135" actId="20577"/>
          <ac:spMkLst>
            <pc:docMk/>
            <pc:sldMk cId="1019881923" sldId="270"/>
            <ac:spMk id="14" creationId="{09F21DF2-4898-A49F-21BA-ABE5AF1165E9}"/>
          </ac:spMkLst>
        </pc:spChg>
        <pc:spChg chg="mod">
          <ac:chgData name="Rauvola Katri" userId="e011a4aa-1f79-4ddc-9ec4-0f1fb55268ad" providerId="ADAL" clId="{0C5D698D-E430-4924-A143-21CD3C4E216E}" dt="2023-09-20T09:28:01.477" v="749" actId="255"/>
          <ac:spMkLst>
            <pc:docMk/>
            <pc:sldMk cId="1019881923" sldId="270"/>
            <ac:spMk id="18" creationId="{A795EB93-7482-5B47-6801-C9ECC59FB9ED}"/>
          </ac:spMkLst>
        </pc:spChg>
        <pc:spChg chg="mod">
          <ac:chgData name="Rauvola Katri" userId="e011a4aa-1f79-4ddc-9ec4-0f1fb55268ad" providerId="ADAL" clId="{0C5D698D-E430-4924-A143-21CD3C4E216E}" dt="2023-09-20T09:16:36.160" v="730" actId="20577"/>
          <ac:spMkLst>
            <pc:docMk/>
            <pc:sldMk cId="1019881923" sldId="270"/>
            <ac:spMk id="23" creationId="{C569A887-112E-2564-28F9-228CE678B19C}"/>
          </ac:spMkLst>
        </pc:spChg>
        <pc:spChg chg="mod">
          <ac:chgData name="Rauvola Katri" userId="e011a4aa-1f79-4ddc-9ec4-0f1fb55268ad" providerId="ADAL" clId="{0C5D698D-E430-4924-A143-21CD3C4E216E}" dt="2023-09-20T09:17:11.862" v="732" actId="20577"/>
          <ac:spMkLst>
            <pc:docMk/>
            <pc:sldMk cId="1019881923" sldId="270"/>
            <ac:spMk id="26" creationId="{43941F11-17D8-0589-A35D-0F03382DEFE0}"/>
          </ac:spMkLst>
        </pc:spChg>
        <pc:spChg chg="mod">
          <ac:chgData name="Rauvola Katri" userId="e011a4aa-1f79-4ddc-9ec4-0f1fb55268ad" providerId="ADAL" clId="{0C5D698D-E430-4924-A143-21CD3C4E216E}" dt="2023-06-09T07:36:30.569" v="291" actId="20577"/>
          <ac:spMkLst>
            <pc:docMk/>
            <pc:sldMk cId="1019881923" sldId="270"/>
            <ac:spMk id="29" creationId="{9135814E-BE81-FC87-C88C-5F1D7728BD35}"/>
          </ac:spMkLst>
        </pc:spChg>
        <pc:spChg chg="mod">
          <ac:chgData name="Rauvola Katri" userId="e011a4aa-1f79-4ddc-9ec4-0f1fb55268ad" providerId="ADAL" clId="{0C5D698D-E430-4924-A143-21CD3C4E216E}" dt="2023-09-20T09:17:45.235" v="734" actId="20577"/>
          <ac:spMkLst>
            <pc:docMk/>
            <pc:sldMk cId="1019881923" sldId="270"/>
            <ac:spMk id="32" creationId="{B1B0826F-8ED2-F6D2-E415-32F7D16A0009}"/>
          </ac:spMkLst>
        </pc:spChg>
        <pc:spChg chg="mod">
          <ac:chgData name="Rauvola Katri" userId="e011a4aa-1f79-4ddc-9ec4-0f1fb55268ad" providerId="ADAL" clId="{0C5D698D-E430-4924-A143-21CD3C4E216E}" dt="2023-06-09T07:30:58.321" v="275" actId="20577"/>
          <ac:spMkLst>
            <pc:docMk/>
            <pc:sldMk cId="1019881923" sldId="270"/>
            <ac:spMk id="34" creationId="{4B29D829-5188-105E-4000-17EC3DB4E88E}"/>
          </ac:spMkLst>
        </pc:spChg>
      </pc:sldChg>
      <pc:sldChg chg="modSp del mod">
        <pc:chgData name="Rauvola Katri" userId="e011a4aa-1f79-4ddc-9ec4-0f1fb55268ad" providerId="ADAL" clId="{0C5D698D-E430-4924-A143-21CD3C4E216E}" dt="2023-05-12T10:34:47.844" v="5" actId="2696"/>
        <pc:sldMkLst>
          <pc:docMk/>
          <pc:sldMk cId="3813003246" sldId="272"/>
        </pc:sldMkLst>
        <pc:spChg chg="mod">
          <ac:chgData name="Rauvola Katri" userId="e011a4aa-1f79-4ddc-9ec4-0f1fb55268ad" providerId="ADAL" clId="{0C5D698D-E430-4924-A143-21CD3C4E216E}" dt="2023-05-12T06:13:48.272" v="4" actId="207"/>
          <ac:spMkLst>
            <pc:docMk/>
            <pc:sldMk cId="3813003246" sldId="272"/>
            <ac:spMk id="9" creationId="{F25571D9-2865-6BD1-D048-8D1697DED3C3}"/>
          </ac:spMkLst>
        </pc:spChg>
      </pc:sldChg>
      <pc:sldChg chg="modSp mod">
        <pc:chgData name="Rauvola Katri" userId="e011a4aa-1f79-4ddc-9ec4-0f1fb55268ad" providerId="ADAL" clId="{0C5D698D-E430-4924-A143-21CD3C4E216E}" dt="2023-06-08T05:13:18.585" v="57" actId="20577"/>
        <pc:sldMkLst>
          <pc:docMk/>
          <pc:sldMk cId="4290219609" sldId="277"/>
        </pc:sldMkLst>
        <pc:spChg chg="mod">
          <ac:chgData name="Rauvola Katri" userId="e011a4aa-1f79-4ddc-9ec4-0f1fb55268ad" providerId="ADAL" clId="{0C5D698D-E430-4924-A143-21CD3C4E216E}" dt="2023-06-08T05:13:18.585" v="57" actId="20577"/>
          <ac:spMkLst>
            <pc:docMk/>
            <pc:sldMk cId="4290219609" sldId="277"/>
            <ac:spMk id="10" creationId="{1D50E12E-912B-BD83-4CE6-37A6095FBB89}"/>
          </ac:spMkLst>
        </pc:spChg>
      </pc:sldChg>
      <pc:sldChg chg="modSp mod modNotesTx">
        <pc:chgData name="Rauvola Katri" userId="e011a4aa-1f79-4ddc-9ec4-0f1fb55268ad" providerId="ADAL" clId="{0C5D698D-E430-4924-A143-21CD3C4E216E}" dt="2023-09-20T05:30:30.426" v="385" actId="20577"/>
        <pc:sldMkLst>
          <pc:docMk/>
          <pc:sldMk cId="3656354676" sldId="282"/>
        </pc:sldMkLst>
        <pc:spChg chg="mod">
          <ac:chgData name="Rauvola Katri" userId="e011a4aa-1f79-4ddc-9ec4-0f1fb55268ad" providerId="ADAL" clId="{0C5D698D-E430-4924-A143-21CD3C4E216E}" dt="2023-09-20T05:30:26.742" v="383" actId="20577"/>
          <ac:spMkLst>
            <pc:docMk/>
            <pc:sldMk cId="3656354676" sldId="282"/>
            <ac:spMk id="3" creationId="{A1A49559-A721-F796-540A-E01E160F2927}"/>
          </ac:spMkLst>
        </pc:spChg>
        <pc:spChg chg="mod">
          <ac:chgData name="Rauvola Katri" userId="e011a4aa-1f79-4ddc-9ec4-0f1fb55268ad" providerId="ADAL" clId="{0C5D698D-E430-4924-A143-21CD3C4E216E}" dt="2023-09-20T05:30:30.426" v="385" actId="20577"/>
          <ac:spMkLst>
            <pc:docMk/>
            <pc:sldMk cId="3656354676" sldId="282"/>
            <ac:spMk id="8" creationId="{2458A9AB-DBBB-C8A4-CDA0-15F80932E437}"/>
          </ac:spMkLst>
        </pc:spChg>
        <pc:spChg chg="mod">
          <ac:chgData name="Rauvola Katri" userId="e011a4aa-1f79-4ddc-9ec4-0f1fb55268ad" providerId="ADAL" clId="{0C5D698D-E430-4924-A143-21CD3C4E216E}" dt="2023-06-09T08:02:45.693" v="305" actId="20577"/>
          <ac:spMkLst>
            <pc:docMk/>
            <pc:sldMk cId="3656354676" sldId="282"/>
            <ac:spMk id="10" creationId="{95155B7D-FA5B-DBFD-0496-02BDAEC84F19}"/>
          </ac:spMkLst>
        </pc:spChg>
      </pc:sldChg>
      <pc:sldChg chg="modSp mod">
        <pc:chgData name="Rauvola Katri" userId="e011a4aa-1f79-4ddc-9ec4-0f1fb55268ad" providerId="ADAL" clId="{0C5D698D-E430-4924-A143-21CD3C4E216E}" dt="2023-09-20T05:37:19.111" v="401" actId="20577"/>
        <pc:sldMkLst>
          <pc:docMk/>
          <pc:sldMk cId="3446753200" sldId="283"/>
        </pc:sldMkLst>
        <pc:spChg chg="mod">
          <ac:chgData name="Rauvola Katri" userId="e011a4aa-1f79-4ddc-9ec4-0f1fb55268ad" providerId="ADAL" clId="{0C5D698D-E430-4924-A143-21CD3C4E216E}" dt="2023-09-20T05:37:19.111" v="401" actId="20577"/>
          <ac:spMkLst>
            <pc:docMk/>
            <pc:sldMk cId="3446753200" sldId="283"/>
            <ac:spMk id="3" creationId="{1DDAE8A4-635E-5DC2-9114-87CBF0225BD9}"/>
          </ac:spMkLst>
        </pc:spChg>
      </pc:sldChg>
      <pc:sldChg chg="addSp delSp modSp mod modNotesTx">
        <pc:chgData name="Rauvola Katri" userId="e011a4aa-1f79-4ddc-9ec4-0f1fb55268ad" providerId="ADAL" clId="{0C5D698D-E430-4924-A143-21CD3C4E216E}" dt="2023-11-10T07:09:14.196" v="871" actId="962"/>
        <pc:sldMkLst>
          <pc:docMk/>
          <pc:sldMk cId="2028470865" sldId="284"/>
        </pc:sldMkLst>
        <pc:spChg chg="add del mod">
          <ac:chgData name="Rauvola Katri" userId="e011a4aa-1f79-4ddc-9ec4-0f1fb55268ad" providerId="ADAL" clId="{0C5D698D-E430-4924-A143-21CD3C4E216E}" dt="2023-11-10T07:09:14.196" v="871" actId="962"/>
          <ac:spMkLst>
            <pc:docMk/>
            <pc:sldMk cId="2028470865" sldId="284"/>
            <ac:spMk id="6" creationId="{B01BB3FA-CC33-425C-8323-03EC0EED5502}"/>
          </ac:spMkLst>
        </pc:spChg>
        <pc:picChg chg="add del mod ord">
          <ac:chgData name="Rauvola Katri" userId="e011a4aa-1f79-4ddc-9ec4-0f1fb55268ad" providerId="ADAL" clId="{0C5D698D-E430-4924-A143-21CD3C4E216E}" dt="2023-11-10T07:03:57.538" v="797" actId="931"/>
          <ac:picMkLst>
            <pc:docMk/>
            <pc:sldMk cId="2028470865" sldId="284"/>
            <ac:picMk id="11" creationId="{32BE7A6E-BD49-2B83-B16D-B2E5C76E50AE}"/>
          </ac:picMkLst>
        </pc:picChg>
      </pc:sldChg>
      <pc:sldChg chg="modSp mod modNotesTx">
        <pc:chgData name="Rauvola Katri" userId="e011a4aa-1f79-4ddc-9ec4-0f1fb55268ad" providerId="ADAL" clId="{0C5D698D-E430-4924-A143-21CD3C4E216E}" dt="2023-09-20T05:36:29.003" v="397" actId="20577"/>
        <pc:sldMkLst>
          <pc:docMk/>
          <pc:sldMk cId="2570162629" sldId="286"/>
        </pc:sldMkLst>
        <pc:spChg chg="mod">
          <ac:chgData name="Rauvola Katri" userId="e011a4aa-1f79-4ddc-9ec4-0f1fb55268ad" providerId="ADAL" clId="{0C5D698D-E430-4924-A143-21CD3C4E216E}" dt="2023-09-20T05:36:09.977" v="395" actId="20577"/>
          <ac:spMkLst>
            <pc:docMk/>
            <pc:sldMk cId="2570162629" sldId="286"/>
            <ac:spMk id="36" creationId="{2FD03376-1D05-1529-05CC-D1F9EC210F5F}"/>
          </ac:spMkLst>
        </pc:spChg>
      </pc:sldChg>
      <pc:sldChg chg="addSp delSp modSp mod modNotesTx">
        <pc:chgData name="Rauvola Katri" userId="e011a4aa-1f79-4ddc-9ec4-0f1fb55268ad" providerId="ADAL" clId="{0C5D698D-E430-4924-A143-21CD3C4E216E}" dt="2023-09-20T08:54:57.423" v="711" actId="20577"/>
        <pc:sldMkLst>
          <pc:docMk/>
          <pc:sldMk cId="1645949024" sldId="292"/>
        </pc:sldMkLst>
        <pc:spChg chg="mod">
          <ac:chgData name="Rauvola Katri" userId="e011a4aa-1f79-4ddc-9ec4-0f1fb55268ad" providerId="ADAL" clId="{0C5D698D-E430-4924-A143-21CD3C4E216E}" dt="2023-09-20T08:54:57.423" v="711" actId="20577"/>
          <ac:spMkLst>
            <pc:docMk/>
            <pc:sldMk cId="1645949024" sldId="292"/>
            <ac:spMk id="8" creationId="{7D1307A8-FDE5-0DD6-29ED-D839788FC545}"/>
          </ac:spMkLst>
        </pc:spChg>
        <pc:spChg chg="del">
          <ac:chgData name="Rauvola Katri" userId="e011a4aa-1f79-4ddc-9ec4-0f1fb55268ad" providerId="ADAL" clId="{0C5D698D-E430-4924-A143-21CD3C4E216E}" dt="2023-09-20T08:53:55.034" v="704" actId="478"/>
          <ac:spMkLst>
            <pc:docMk/>
            <pc:sldMk cId="1645949024" sldId="292"/>
            <ac:spMk id="9" creationId="{B2F683C4-E7B9-FF52-35A2-A4433F4C5264}"/>
          </ac:spMkLst>
        </pc:spChg>
        <pc:spChg chg="mod">
          <ac:chgData name="Rauvola Katri" userId="e011a4aa-1f79-4ddc-9ec4-0f1fb55268ad" providerId="ADAL" clId="{0C5D698D-E430-4924-A143-21CD3C4E216E}" dt="2023-09-20T05:51:06.695" v="419" actId="20577"/>
          <ac:spMkLst>
            <pc:docMk/>
            <pc:sldMk cId="1645949024" sldId="292"/>
            <ac:spMk id="11" creationId="{F7DE6152-69E8-69CC-2A0F-09900634A8F4}"/>
          </ac:spMkLst>
        </pc:spChg>
        <pc:spChg chg="mod">
          <ac:chgData name="Rauvola Katri" userId="e011a4aa-1f79-4ddc-9ec4-0f1fb55268ad" providerId="ADAL" clId="{0C5D698D-E430-4924-A143-21CD3C4E216E}" dt="2023-09-20T08:54:13.499" v="707" actId="1076"/>
          <ac:spMkLst>
            <pc:docMk/>
            <pc:sldMk cId="1645949024" sldId="292"/>
            <ac:spMk id="12" creationId="{44C3B9AF-411A-2947-49DC-E27A0FD4FF9D}"/>
          </ac:spMkLst>
        </pc:spChg>
        <pc:spChg chg="mod">
          <ac:chgData name="Rauvola Katri" userId="e011a4aa-1f79-4ddc-9ec4-0f1fb55268ad" providerId="ADAL" clId="{0C5D698D-E430-4924-A143-21CD3C4E216E}" dt="2023-09-20T08:54:13.499" v="707" actId="1076"/>
          <ac:spMkLst>
            <pc:docMk/>
            <pc:sldMk cId="1645949024" sldId="292"/>
            <ac:spMk id="13" creationId="{F6068FBC-86F7-3C19-577D-CDC39E36CC5C}"/>
          </ac:spMkLst>
        </pc:spChg>
        <pc:spChg chg="add del mod">
          <ac:chgData name="Rauvola Katri" userId="e011a4aa-1f79-4ddc-9ec4-0f1fb55268ad" providerId="ADAL" clId="{0C5D698D-E430-4924-A143-21CD3C4E216E}" dt="2023-09-20T08:54:22.573" v="708" actId="478"/>
          <ac:spMkLst>
            <pc:docMk/>
            <pc:sldMk cId="1645949024" sldId="292"/>
            <ac:spMk id="16" creationId="{C036AA1A-5DF9-B0E6-7E5D-200C254AE7C8}"/>
          </ac:spMkLst>
        </pc:spChg>
      </pc:sldChg>
      <pc:sldChg chg="modSp mod">
        <pc:chgData name="Rauvola Katri" userId="e011a4aa-1f79-4ddc-9ec4-0f1fb55268ad" providerId="ADAL" clId="{0C5D698D-E430-4924-A143-21CD3C4E216E}" dt="2023-09-20T05:16:31.964" v="380" actId="20577"/>
        <pc:sldMkLst>
          <pc:docMk/>
          <pc:sldMk cId="3539139854" sldId="293"/>
        </pc:sldMkLst>
        <pc:spChg chg="mod">
          <ac:chgData name="Rauvola Katri" userId="e011a4aa-1f79-4ddc-9ec4-0f1fb55268ad" providerId="ADAL" clId="{0C5D698D-E430-4924-A143-21CD3C4E216E}" dt="2023-09-20T05:16:31.964" v="380" actId="20577"/>
          <ac:spMkLst>
            <pc:docMk/>
            <pc:sldMk cId="3539139854" sldId="293"/>
            <ac:spMk id="3" creationId="{C21F9661-5839-26A4-84F9-B7861EE7675D}"/>
          </ac:spMkLst>
        </pc:spChg>
      </pc:sldChg>
      <pc:sldChg chg="addSp delSp modSp mod setBg">
        <pc:chgData name="Rauvola Katri" userId="e011a4aa-1f79-4ddc-9ec4-0f1fb55268ad" providerId="ADAL" clId="{0C5D698D-E430-4924-A143-21CD3C4E216E}" dt="2023-09-20T09:01:16.941" v="718" actId="962"/>
        <pc:sldMkLst>
          <pc:docMk/>
          <pc:sldMk cId="502033370" sldId="294"/>
        </pc:sldMkLst>
        <pc:spChg chg="add mod">
          <ac:chgData name="Rauvola Katri" userId="e011a4aa-1f79-4ddc-9ec4-0f1fb55268ad" providerId="ADAL" clId="{0C5D698D-E430-4924-A143-21CD3C4E216E}" dt="2023-09-20T09:01:16.941" v="718" actId="962"/>
          <ac:spMkLst>
            <pc:docMk/>
            <pc:sldMk cId="502033370" sldId="294"/>
            <ac:spMk id="2" creationId="{21151CC6-A4D7-722B-2962-D46D09F86CEB}"/>
          </ac:spMkLst>
        </pc:spChg>
        <pc:picChg chg="del">
          <ac:chgData name="Rauvola Katri" userId="e011a4aa-1f79-4ddc-9ec4-0f1fb55268ad" providerId="ADAL" clId="{0C5D698D-E430-4924-A143-21CD3C4E216E}" dt="2023-09-20T04:47:38.697" v="317" actId="478"/>
          <ac:picMkLst>
            <pc:docMk/>
            <pc:sldMk cId="502033370" sldId="294"/>
            <ac:picMk id="18" creationId="{379D72D4-09D6-2695-E4FB-316B040F4924}"/>
          </ac:picMkLst>
        </pc:picChg>
        <pc:picChg chg="add del mod">
          <ac:chgData name="Rauvola Katri" userId="e011a4aa-1f79-4ddc-9ec4-0f1fb55268ad" providerId="ADAL" clId="{0C5D698D-E430-4924-A143-21CD3C4E216E}" dt="2023-09-20T05:03:43.211" v="361" actId="1036"/>
          <ac:picMkLst>
            <pc:docMk/>
            <pc:sldMk cId="502033370" sldId="294"/>
            <ac:picMk id="19" creationId="{7E6D361A-2406-1AE3-22B9-809306559B45}"/>
          </ac:picMkLst>
        </pc:picChg>
      </pc:sldChg>
      <pc:sldChg chg="addSp delSp modSp mod setBg">
        <pc:chgData name="Rauvola Katri" userId="e011a4aa-1f79-4ddc-9ec4-0f1fb55268ad" providerId="ADAL" clId="{0C5D698D-E430-4924-A143-21CD3C4E216E}" dt="2023-09-20T05:05:25.541" v="372" actId="207"/>
        <pc:sldMkLst>
          <pc:docMk/>
          <pc:sldMk cId="4252602574" sldId="300"/>
        </pc:sldMkLst>
        <pc:spChg chg="add del mod">
          <ac:chgData name="Rauvola Katri" userId="e011a4aa-1f79-4ddc-9ec4-0f1fb55268ad" providerId="ADAL" clId="{0C5D698D-E430-4924-A143-21CD3C4E216E}" dt="2023-09-20T05:05:25.541" v="372" actId="207"/>
          <ac:spMkLst>
            <pc:docMk/>
            <pc:sldMk cId="4252602574" sldId="300"/>
            <ac:spMk id="8" creationId="{6894D1D2-47EE-34BA-A0BF-56878B0C95AC}"/>
          </ac:spMkLst>
        </pc:spChg>
        <pc:picChg chg="add del mod">
          <ac:chgData name="Rauvola Katri" userId="e011a4aa-1f79-4ddc-9ec4-0f1fb55268ad" providerId="ADAL" clId="{0C5D698D-E430-4924-A143-21CD3C4E216E}" dt="2023-09-20T05:04:53.744" v="370" actId="931"/>
          <ac:picMkLst>
            <pc:docMk/>
            <pc:sldMk cId="4252602574" sldId="300"/>
            <ac:picMk id="3" creationId="{1388CB2F-E7B1-F3B9-3ED8-D0000A7C4CE1}"/>
          </ac:picMkLst>
        </pc:picChg>
      </pc:sldChg>
      <pc:sldChg chg="modSp mod modNotesTx">
        <pc:chgData name="Rauvola Katri" userId="e011a4aa-1f79-4ddc-9ec4-0f1fb55268ad" providerId="ADAL" clId="{0C5D698D-E430-4924-A143-21CD3C4E216E}" dt="2023-09-20T06:28:45.602" v="530" actId="20577"/>
        <pc:sldMkLst>
          <pc:docMk/>
          <pc:sldMk cId="1995170266" sldId="307"/>
        </pc:sldMkLst>
        <pc:spChg chg="mod">
          <ac:chgData name="Rauvola Katri" userId="e011a4aa-1f79-4ddc-9ec4-0f1fb55268ad" providerId="ADAL" clId="{0C5D698D-E430-4924-A143-21CD3C4E216E}" dt="2023-09-20T06:28:33.791" v="527" actId="20577"/>
          <ac:spMkLst>
            <pc:docMk/>
            <pc:sldMk cId="1995170266" sldId="307"/>
            <ac:spMk id="3" creationId="{81000B62-F887-1A1B-3509-268DB811891C}"/>
          </ac:spMkLst>
        </pc:spChg>
      </pc:sldChg>
      <pc:sldChg chg="modSp add del mod modTransition setBg modAnim">
        <pc:chgData name="Rauvola Katri" userId="e011a4aa-1f79-4ddc-9ec4-0f1fb55268ad" providerId="ADAL" clId="{0C5D698D-E430-4924-A143-21CD3C4E216E}" dt="2023-05-12T11:50:30.159" v="50"/>
        <pc:sldMkLst>
          <pc:docMk/>
          <pc:sldMk cId="1907838432" sldId="318"/>
        </pc:sldMkLst>
        <pc:spChg chg="mod">
          <ac:chgData name="Rauvola Katri" userId="e011a4aa-1f79-4ddc-9ec4-0f1fb55268ad" providerId="ADAL" clId="{0C5D698D-E430-4924-A143-21CD3C4E216E}" dt="2023-05-12T11:23:53.997" v="27"/>
          <ac:spMkLst>
            <pc:docMk/>
            <pc:sldMk cId="1907838432" sldId="318"/>
            <ac:spMk id="6" creationId="{C16383E1-C4F5-C2AA-2A4D-D500A66C7611}"/>
          </ac:spMkLst>
        </pc:spChg>
        <pc:spChg chg="mod">
          <ac:chgData name="Rauvola Katri" userId="e011a4aa-1f79-4ddc-9ec4-0f1fb55268ad" providerId="ADAL" clId="{0C5D698D-E430-4924-A143-21CD3C4E216E}" dt="2023-05-12T11:23:54.087" v="31" actId="27636"/>
          <ac:spMkLst>
            <pc:docMk/>
            <pc:sldMk cId="1907838432" sldId="318"/>
            <ac:spMk id="28" creationId="{B12FCD12-8168-9443-80CC-AEA14C368B52}"/>
          </ac:spMkLst>
        </pc:spChg>
        <pc:spChg chg="mod">
          <ac:chgData name="Rauvola Katri" userId="e011a4aa-1f79-4ddc-9ec4-0f1fb55268ad" providerId="ADAL" clId="{0C5D698D-E430-4924-A143-21CD3C4E216E}" dt="2023-05-12T11:23:54.084" v="29" actId="27636"/>
          <ac:spMkLst>
            <pc:docMk/>
            <pc:sldMk cId="1907838432" sldId="318"/>
            <ac:spMk id="52" creationId="{D7966048-25B4-F9CA-E1F5-38E0EB46107A}"/>
          </ac:spMkLst>
        </pc:spChg>
        <pc:spChg chg="mod">
          <ac:chgData name="Rauvola Katri" userId="e011a4aa-1f79-4ddc-9ec4-0f1fb55268ad" providerId="ADAL" clId="{0C5D698D-E430-4924-A143-21CD3C4E216E}" dt="2023-05-12T11:23:54.087" v="32" actId="27636"/>
          <ac:spMkLst>
            <pc:docMk/>
            <pc:sldMk cId="1907838432" sldId="318"/>
            <ac:spMk id="78" creationId="{87AA061E-8692-8E13-081E-41C9AF520002}"/>
          </ac:spMkLst>
        </pc:spChg>
        <pc:spChg chg="mod">
          <ac:chgData name="Rauvola Katri" userId="e011a4aa-1f79-4ddc-9ec4-0f1fb55268ad" providerId="ADAL" clId="{0C5D698D-E430-4924-A143-21CD3C4E216E}" dt="2023-05-12T11:23:54.091" v="36" actId="27636"/>
          <ac:spMkLst>
            <pc:docMk/>
            <pc:sldMk cId="1907838432" sldId="318"/>
            <ac:spMk id="80" creationId="{3842BF83-38E3-C550-A0D7-5CD15582D559}"/>
          </ac:spMkLst>
        </pc:spChg>
        <pc:spChg chg="mod">
          <ac:chgData name="Rauvola Katri" userId="e011a4aa-1f79-4ddc-9ec4-0f1fb55268ad" providerId="ADAL" clId="{0C5D698D-E430-4924-A143-21CD3C4E216E}" dt="2023-05-12T11:23:54.091" v="37" actId="27636"/>
          <ac:spMkLst>
            <pc:docMk/>
            <pc:sldMk cId="1907838432" sldId="318"/>
            <ac:spMk id="82" creationId="{7DB3B419-9EC8-A4AB-D825-4CA639DD209A}"/>
          </ac:spMkLst>
        </pc:spChg>
        <pc:spChg chg="mod">
          <ac:chgData name="Rauvola Katri" userId="e011a4aa-1f79-4ddc-9ec4-0f1fb55268ad" providerId="ADAL" clId="{0C5D698D-E430-4924-A143-21CD3C4E216E}" dt="2023-05-12T11:23:54.085" v="30" actId="27636"/>
          <ac:spMkLst>
            <pc:docMk/>
            <pc:sldMk cId="1907838432" sldId="318"/>
            <ac:spMk id="84" creationId="{5F7BC0C8-691A-1A98-ABEF-F2BD97420FF9}"/>
          </ac:spMkLst>
        </pc:spChg>
        <pc:spChg chg="mod">
          <ac:chgData name="Rauvola Katri" userId="e011a4aa-1f79-4ddc-9ec4-0f1fb55268ad" providerId="ADAL" clId="{0C5D698D-E430-4924-A143-21CD3C4E216E}" dt="2023-05-12T11:23:54.088" v="33" actId="27636"/>
          <ac:spMkLst>
            <pc:docMk/>
            <pc:sldMk cId="1907838432" sldId="318"/>
            <ac:spMk id="86" creationId="{F2BD239C-B05F-F691-823D-3D9AAF6A36A7}"/>
          </ac:spMkLst>
        </pc:spChg>
        <pc:spChg chg="mod">
          <ac:chgData name="Rauvola Katri" userId="e011a4aa-1f79-4ddc-9ec4-0f1fb55268ad" providerId="ADAL" clId="{0C5D698D-E430-4924-A143-21CD3C4E216E}" dt="2023-05-12T11:23:54.089" v="35" actId="27636"/>
          <ac:spMkLst>
            <pc:docMk/>
            <pc:sldMk cId="1907838432" sldId="318"/>
            <ac:spMk id="88" creationId="{7DAB4BCA-58A5-92D6-6809-61C1C9AF11D8}"/>
          </ac:spMkLst>
        </pc:spChg>
        <pc:spChg chg="mod">
          <ac:chgData name="Rauvola Katri" userId="e011a4aa-1f79-4ddc-9ec4-0f1fb55268ad" providerId="ADAL" clId="{0C5D698D-E430-4924-A143-21CD3C4E216E}" dt="2023-05-12T11:23:54.089" v="34" actId="27636"/>
          <ac:spMkLst>
            <pc:docMk/>
            <pc:sldMk cId="1907838432" sldId="318"/>
            <ac:spMk id="90" creationId="{9DBC3BC8-7E6F-48DC-5157-4960CABDA339}"/>
          </ac:spMkLst>
        </pc:spChg>
      </pc:sldChg>
      <pc:sldChg chg="modSp add del mod modTransition modAnim">
        <pc:chgData name="Rauvola Katri" userId="e011a4aa-1f79-4ddc-9ec4-0f1fb55268ad" providerId="ADAL" clId="{0C5D698D-E430-4924-A143-21CD3C4E216E}" dt="2023-05-12T11:50:50.662" v="55"/>
        <pc:sldMkLst>
          <pc:docMk/>
          <pc:sldMk cId="2383154666" sldId="319"/>
        </pc:sldMkLst>
        <pc:spChg chg="mod">
          <ac:chgData name="Rauvola Katri" userId="e011a4aa-1f79-4ddc-9ec4-0f1fb55268ad" providerId="ADAL" clId="{0C5D698D-E430-4924-A143-21CD3C4E216E}" dt="2023-05-12T11:23:53.997" v="27"/>
          <ac:spMkLst>
            <pc:docMk/>
            <pc:sldMk cId="2383154666" sldId="319"/>
            <ac:spMk id="2" creationId="{A77835D3-0D83-E77B-2A7E-588D03328B77}"/>
          </ac:spMkLst>
        </pc:spChg>
        <pc:spChg chg="mod">
          <ac:chgData name="Rauvola Katri" userId="e011a4aa-1f79-4ddc-9ec4-0f1fb55268ad" providerId="ADAL" clId="{0C5D698D-E430-4924-A143-21CD3C4E216E}" dt="2023-05-12T11:23:54.301" v="42" actId="27636"/>
          <ac:spMkLst>
            <pc:docMk/>
            <pc:sldMk cId="2383154666" sldId="319"/>
            <ac:spMk id="13" creationId="{875038B4-AFCC-43A1-BC7A-4BD79E43B4D1}"/>
          </ac:spMkLst>
        </pc:spChg>
        <pc:spChg chg="mod">
          <ac:chgData name="Rauvola Katri" userId="e011a4aa-1f79-4ddc-9ec4-0f1fb55268ad" providerId="ADAL" clId="{0C5D698D-E430-4924-A143-21CD3C4E216E}" dt="2023-05-12T11:23:54.304" v="43" actId="27636"/>
          <ac:spMkLst>
            <pc:docMk/>
            <pc:sldMk cId="2383154666" sldId="319"/>
            <ac:spMk id="14" creationId="{0AB8049E-D632-77AC-438B-7F91CAA8F9B0}"/>
          </ac:spMkLst>
        </pc:spChg>
        <pc:spChg chg="mod">
          <ac:chgData name="Rauvola Katri" userId="e011a4aa-1f79-4ddc-9ec4-0f1fb55268ad" providerId="ADAL" clId="{0C5D698D-E430-4924-A143-21CD3C4E216E}" dt="2023-05-12T11:23:54.305" v="44" actId="27636"/>
          <ac:spMkLst>
            <pc:docMk/>
            <pc:sldMk cId="2383154666" sldId="319"/>
            <ac:spMk id="34" creationId="{BB29407E-382E-7901-D43A-E22EE6A5BBFB}"/>
          </ac:spMkLst>
        </pc:spChg>
        <pc:spChg chg="mod">
          <ac:chgData name="Rauvola Katri" userId="e011a4aa-1f79-4ddc-9ec4-0f1fb55268ad" providerId="ADAL" clId="{0C5D698D-E430-4924-A143-21CD3C4E216E}" dt="2023-05-12T11:23:54.308" v="45" actId="27636"/>
          <ac:spMkLst>
            <pc:docMk/>
            <pc:sldMk cId="2383154666" sldId="319"/>
            <ac:spMk id="36" creationId="{033085D4-4EDB-B54C-8A50-57FC26E3510E}"/>
          </ac:spMkLst>
        </pc:spChg>
        <pc:spChg chg="mod">
          <ac:chgData name="Rauvola Katri" userId="e011a4aa-1f79-4ddc-9ec4-0f1fb55268ad" providerId="ADAL" clId="{0C5D698D-E430-4924-A143-21CD3C4E216E}" dt="2023-05-12T11:23:54.295" v="38" actId="27636"/>
          <ac:spMkLst>
            <pc:docMk/>
            <pc:sldMk cId="2383154666" sldId="319"/>
            <ac:spMk id="47" creationId="{7E728EE6-D215-B158-1A85-3D02432F2790}"/>
          </ac:spMkLst>
        </pc:spChg>
        <pc:spChg chg="mod">
          <ac:chgData name="Rauvola Katri" userId="e011a4aa-1f79-4ddc-9ec4-0f1fb55268ad" providerId="ADAL" clId="{0C5D698D-E430-4924-A143-21CD3C4E216E}" dt="2023-05-12T11:23:54.298" v="39" actId="27636"/>
          <ac:spMkLst>
            <pc:docMk/>
            <pc:sldMk cId="2383154666" sldId="319"/>
            <ac:spMk id="48" creationId="{D07BF7A7-A217-4C7E-A272-CE673DCBF786}"/>
          </ac:spMkLst>
        </pc:spChg>
        <pc:spChg chg="mod">
          <ac:chgData name="Rauvola Katri" userId="e011a4aa-1f79-4ddc-9ec4-0f1fb55268ad" providerId="ADAL" clId="{0C5D698D-E430-4924-A143-21CD3C4E216E}" dt="2023-05-12T11:23:54.300" v="41" actId="27636"/>
          <ac:spMkLst>
            <pc:docMk/>
            <pc:sldMk cId="2383154666" sldId="319"/>
            <ac:spMk id="49" creationId="{72BB790F-9590-E33A-CA03-CC4B4EBB75D3}"/>
          </ac:spMkLst>
        </pc:spChg>
        <pc:spChg chg="mod">
          <ac:chgData name="Rauvola Katri" userId="e011a4aa-1f79-4ddc-9ec4-0f1fb55268ad" providerId="ADAL" clId="{0C5D698D-E430-4924-A143-21CD3C4E216E}" dt="2023-05-12T11:23:54.299" v="40" actId="27636"/>
          <ac:spMkLst>
            <pc:docMk/>
            <pc:sldMk cId="2383154666" sldId="319"/>
            <ac:spMk id="51" creationId="{387C7535-1A20-DD3B-1C29-5069B3B42216}"/>
          </ac:spMkLst>
        </pc:spChg>
      </pc:sldChg>
      <pc:sldChg chg="add del modTransition setBg modAnim">
        <pc:chgData name="Rauvola Katri" userId="e011a4aa-1f79-4ddc-9ec4-0f1fb55268ad" providerId="ADAL" clId="{0C5D698D-E430-4924-A143-21CD3C4E216E}" dt="2023-05-12T11:50:56.291" v="56"/>
        <pc:sldMkLst>
          <pc:docMk/>
          <pc:sldMk cId="2337681756" sldId="320"/>
        </pc:sldMkLst>
      </pc:sldChg>
      <pc:sldChg chg="new del">
        <pc:chgData name="Rauvola Katri" userId="e011a4aa-1f79-4ddc-9ec4-0f1fb55268ad" providerId="ADAL" clId="{0C5D698D-E430-4924-A143-21CD3C4E216E}" dt="2023-09-20T04:57:02.274" v="327" actId="680"/>
        <pc:sldMkLst>
          <pc:docMk/>
          <pc:sldMk cId="1356404804" sldId="321"/>
        </pc:sldMkLst>
      </pc:sldChg>
    </pc:docChg>
  </pc:docChgLst>
  <pc:docChgLst>
    <pc:chgData name="Nyholm Jonna" userId="S::jonna.nyholm@tampere.fi::3df59107-d353-4c6f-ba99-7599d1654e04" providerId="AD" clId="Web-{4CE5ACF4-F8E6-48FD-B2B5-725D9AD7B91E}"/>
    <pc:docChg chg="addSld delSld modSld addMainMaster modMainMaster">
      <pc:chgData name="Nyholm Jonna" userId="S::jonna.nyholm@tampere.fi::3df59107-d353-4c6f-ba99-7599d1654e04" providerId="AD" clId="Web-{4CE5ACF4-F8E6-48FD-B2B5-725D9AD7B91E}" dt="2023-02-20T12:08:13.473" v="87" actId="20577"/>
      <pc:docMkLst>
        <pc:docMk/>
      </pc:docMkLst>
      <pc:sldChg chg="del">
        <pc:chgData name="Nyholm Jonna" userId="S::jonna.nyholm@tampere.fi::3df59107-d353-4c6f-ba99-7599d1654e04" providerId="AD" clId="Web-{4CE5ACF4-F8E6-48FD-B2B5-725D9AD7B91E}" dt="2023-02-20T10:24:26.332" v="2"/>
        <pc:sldMkLst>
          <pc:docMk/>
          <pc:sldMk cId="1893621598" sldId="265"/>
        </pc:sldMkLst>
      </pc:sldChg>
      <pc:sldChg chg="modSp">
        <pc:chgData name="Nyholm Jonna" userId="S::jonna.nyholm@tampere.fi::3df59107-d353-4c6f-ba99-7599d1654e04" providerId="AD" clId="Web-{4CE5ACF4-F8E6-48FD-B2B5-725D9AD7B91E}" dt="2023-02-20T11:15:19.006" v="33" actId="20577"/>
        <pc:sldMkLst>
          <pc:docMk/>
          <pc:sldMk cId="3559578489" sldId="267"/>
        </pc:sldMkLst>
        <pc:spChg chg="mod">
          <ac:chgData name="Nyholm Jonna" userId="S::jonna.nyholm@tampere.fi::3df59107-d353-4c6f-ba99-7599d1654e04" providerId="AD" clId="Web-{4CE5ACF4-F8E6-48FD-B2B5-725D9AD7B91E}" dt="2023-02-20T11:15:19.006" v="33" actId="20577"/>
          <ac:spMkLst>
            <pc:docMk/>
            <pc:sldMk cId="3559578489" sldId="267"/>
            <ac:spMk id="3" creationId="{BC135C03-1E39-0700-EBD9-6907D9D19564}"/>
          </ac:spMkLst>
        </pc:spChg>
      </pc:sldChg>
      <pc:sldChg chg="modSp">
        <pc:chgData name="Nyholm Jonna" userId="S::jonna.nyholm@tampere.fi::3df59107-d353-4c6f-ba99-7599d1654e04" providerId="AD" clId="Web-{4CE5ACF4-F8E6-48FD-B2B5-725D9AD7B91E}" dt="2023-02-20T11:15:33.460" v="34" actId="20577"/>
        <pc:sldMkLst>
          <pc:docMk/>
          <pc:sldMk cId="1019881923" sldId="270"/>
        </pc:sldMkLst>
        <pc:spChg chg="mod">
          <ac:chgData name="Nyholm Jonna" userId="S::jonna.nyholm@tampere.fi::3df59107-d353-4c6f-ba99-7599d1654e04" providerId="AD" clId="Web-{4CE5ACF4-F8E6-48FD-B2B5-725D9AD7B91E}" dt="2023-02-20T11:15:33.460" v="34" actId="20577"/>
          <ac:spMkLst>
            <pc:docMk/>
            <pc:sldMk cId="1019881923" sldId="270"/>
            <ac:spMk id="10" creationId="{580DB2A2-4ABE-87CF-5BAE-A6EE5B6A2AFC}"/>
          </ac:spMkLst>
        </pc:spChg>
      </pc:sldChg>
      <pc:sldChg chg="modSp">
        <pc:chgData name="Nyholm Jonna" userId="S::jonna.nyholm@tampere.fi::3df59107-d353-4c6f-ba99-7599d1654e04" providerId="AD" clId="Web-{4CE5ACF4-F8E6-48FD-B2B5-725D9AD7B91E}" dt="2023-02-20T12:08:13.473" v="87" actId="20577"/>
        <pc:sldMkLst>
          <pc:docMk/>
          <pc:sldMk cId="3813003246" sldId="272"/>
        </pc:sldMkLst>
        <pc:spChg chg="mod">
          <ac:chgData name="Nyholm Jonna" userId="S::jonna.nyholm@tampere.fi::3df59107-d353-4c6f-ba99-7599d1654e04" providerId="AD" clId="Web-{4CE5ACF4-F8E6-48FD-B2B5-725D9AD7B91E}" dt="2023-02-20T12:08:13.473" v="87" actId="20577"/>
          <ac:spMkLst>
            <pc:docMk/>
            <pc:sldMk cId="3813003246" sldId="272"/>
            <ac:spMk id="9" creationId="{F25571D9-2865-6BD1-D048-8D1697DED3C3}"/>
          </ac:spMkLst>
        </pc:spChg>
        <pc:spChg chg="mod">
          <ac:chgData name="Nyholm Jonna" userId="S::jonna.nyholm@tampere.fi::3df59107-d353-4c6f-ba99-7599d1654e04" providerId="AD" clId="Web-{4CE5ACF4-F8E6-48FD-B2B5-725D9AD7B91E}" dt="2023-02-20T11:53:51.573" v="41" actId="20577"/>
          <ac:spMkLst>
            <pc:docMk/>
            <pc:sldMk cId="3813003246" sldId="272"/>
            <ac:spMk id="22" creationId="{0A8D50A3-92E2-C969-A58E-C8A57EC81520}"/>
          </ac:spMkLst>
        </pc:spChg>
      </pc:sldChg>
      <pc:sldChg chg="modSp">
        <pc:chgData name="Nyholm Jonna" userId="S::jonna.nyholm@tampere.fi::3df59107-d353-4c6f-ba99-7599d1654e04" providerId="AD" clId="Web-{4CE5ACF4-F8E6-48FD-B2B5-725D9AD7B91E}" dt="2023-02-20T11:15:04.850" v="32" actId="20577"/>
        <pc:sldMkLst>
          <pc:docMk/>
          <pc:sldMk cId="3656354676" sldId="282"/>
        </pc:sldMkLst>
        <pc:spChg chg="mod">
          <ac:chgData name="Nyholm Jonna" userId="S::jonna.nyholm@tampere.fi::3df59107-d353-4c6f-ba99-7599d1654e04" providerId="AD" clId="Web-{4CE5ACF4-F8E6-48FD-B2B5-725D9AD7B91E}" dt="2023-02-20T11:14:59.521" v="31" actId="20577"/>
          <ac:spMkLst>
            <pc:docMk/>
            <pc:sldMk cId="3656354676" sldId="282"/>
            <ac:spMk id="3" creationId="{A1A49559-A721-F796-540A-E01E160F2927}"/>
          </ac:spMkLst>
        </pc:spChg>
        <pc:spChg chg="mod">
          <ac:chgData name="Nyholm Jonna" userId="S::jonna.nyholm@tampere.fi::3df59107-d353-4c6f-ba99-7599d1654e04" providerId="AD" clId="Web-{4CE5ACF4-F8E6-48FD-B2B5-725D9AD7B91E}" dt="2023-02-20T11:15:04.850" v="32" actId="20577"/>
          <ac:spMkLst>
            <pc:docMk/>
            <pc:sldMk cId="3656354676" sldId="282"/>
            <ac:spMk id="8" creationId="{2458A9AB-DBBB-C8A4-CDA0-15F80932E437}"/>
          </ac:spMkLst>
        </pc:spChg>
      </pc:sldChg>
      <pc:sldChg chg="modSp">
        <pc:chgData name="Nyholm Jonna" userId="S::jonna.nyholm@tampere.fi::3df59107-d353-4c6f-ba99-7599d1654e04" providerId="AD" clId="Web-{4CE5ACF4-F8E6-48FD-B2B5-725D9AD7B91E}" dt="2023-02-20T11:14:52.021" v="30" actId="20577"/>
        <pc:sldMkLst>
          <pc:docMk/>
          <pc:sldMk cId="3446753200" sldId="283"/>
        </pc:sldMkLst>
        <pc:spChg chg="mod">
          <ac:chgData name="Nyholm Jonna" userId="S::jonna.nyholm@tampere.fi::3df59107-d353-4c6f-ba99-7599d1654e04" providerId="AD" clId="Web-{4CE5ACF4-F8E6-48FD-B2B5-725D9AD7B91E}" dt="2023-02-20T11:14:52.021" v="30" actId="20577"/>
          <ac:spMkLst>
            <pc:docMk/>
            <pc:sldMk cId="3446753200" sldId="283"/>
            <ac:spMk id="3" creationId="{1DDAE8A4-635E-5DC2-9114-87CBF0225BD9}"/>
          </ac:spMkLst>
        </pc:spChg>
      </pc:sldChg>
      <pc:sldChg chg="modSp">
        <pc:chgData name="Nyholm Jonna" userId="S::jonna.nyholm@tampere.fi::3df59107-d353-4c6f-ba99-7599d1654e04" providerId="AD" clId="Web-{4CE5ACF4-F8E6-48FD-B2B5-725D9AD7B91E}" dt="2023-02-20T11:58:54.629" v="81" actId="20577"/>
        <pc:sldMkLst>
          <pc:docMk/>
          <pc:sldMk cId="2028470865" sldId="284"/>
        </pc:sldMkLst>
        <pc:spChg chg="mod">
          <ac:chgData name="Nyholm Jonna" userId="S::jonna.nyholm@tampere.fi::3df59107-d353-4c6f-ba99-7599d1654e04" providerId="AD" clId="Web-{4CE5ACF4-F8E6-48FD-B2B5-725D9AD7B91E}" dt="2023-02-20T11:58:54.629" v="81" actId="20577"/>
          <ac:spMkLst>
            <pc:docMk/>
            <pc:sldMk cId="2028470865" sldId="284"/>
            <ac:spMk id="3" creationId="{7281165B-00C2-5BA5-EDE8-085165D44636}"/>
          </ac:spMkLst>
        </pc:spChg>
      </pc:sldChg>
      <pc:sldChg chg="del">
        <pc:chgData name="Nyholm Jonna" userId="S::jonna.nyholm@tampere.fi::3df59107-d353-4c6f-ba99-7599d1654e04" providerId="AD" clId="Web-{4CE5ACF4-F8E6-48FD-B2B5-725D9AD7B91E}" dt="2023-02-20T10:24:21.660" v="1"/>
        <pc:sldMkLst>
          <pc:docMk/>
          <pc:sldMk cId="1388098236" sldId="316"/>
        </pc:sldMkLst>
      </pc:sldChg>
      <pc:sldChg chg="add">
        <pc:chgData name="Nyholm Jonna" userId="S::jonna.nyholm@tampere.fi::3df59107-d353-4c6f-ba99-7599d1654e04" providerId="AD" clId="Web-{4CE5ACF4-F8E6-48FD-B2B5-725D9AD7B91E}" dt="2023-02-20T10:24:13.582" v="0"/>
        <pc:sldMkLst>
          <pc:docMk/>
          <pc:sldMk cId="392336670" sldId="317"/>
        </pc:sldMkLst>
      </pc:sldChg>
      <pc:sldMasterChg chg="modSldLayout">
        <pc:chgData name="Nyholm Jonna" userId="S::jonna.nyholm@tampere.fi::3df59107-d353-4c6f-ba99-7599d1654e04" providerId="AD" clId="Web-{4CE5ACF4-F8E6-48FD-B2B5-725D9AD7B91E}" dt="2023-02-20T10:24:13.582" v="0"/>
        <pc:sldMasterMkLst>
          <pc:docMk/>
          <pc:sldMasterMk cId="984712758" sldId="2147483680"/>
        </pc:sldMasterMkLst>
        <pc:sldLayoutChg chg="replId">
          <pc:chgData name="Nyholm Jonna" userId="S::jonna.nyholm@tampere.fi::3df59107-d353-4c6f-ba99-7599d1654e04" providerId="AD" clId="Web-{4CE5ACF4-F8E6-48FD-B2B5-725D9AD7B91E}" dt="2023-02-20T10:24:13.582" v="0"/>
          <pc:sldLayoutMkLst>
            <pc:docMk/>
            <pc:sldMasterMk cId="984712758" sldId="2147483680"/>
            <pc:sldLayoutMk cId="2182090909" sldId="2147483761"/>
          </pc:sldLayoutMkLst>
        </pc:sldLayoutChg>
      </pc:sldMasterChg>
      <pc:sldMasterChg chg="modSldLayout">
        <pc:chgData name="Nyholm Jonna" userId="S::jonna.nyholm@tampere.fi::3df59107-d353-4c6f-ba99-7599d1654e04" providerId="AD" clId="Web-{4CE5ACF4-F8E6-48FD-B2B5-725D9AD7B91E}" dt="2023-02-20T10:24:13.582" v="0"/>
        <pc:sldMasterMkLst>
          <pc:docMk/>
          <pc:sldMasterMk cId="1991031939" sldId="2147483703"/>
        </pc:sldMasterMkLst>
        <pc:sldLayoutChg chg="replId">
          <pc:chgData name="Nyholm Jonna" userId="S::jonna.nyholm@tampere.fi::3df59107-d353-4c6f-ba99-7599d1654e04" providerId="AD" clId="Web-{4CE5ACF4-F8E6-48FD-B2B5-725D9AD7B91E}" dt="2023-02-20T10:24:13.582" v="0"/>
          <pc:sldLayoutMkLst>
            <pc:docMk/>
            <pc:sldMasterMk cId="1991031939" sldId="2147483703"/>
            <pc:sldLayoutMk cId="4179583666" sldId="2147483762"/>
          </pc:sldLayoutMkLst>
        </pc:sldLayoutChg>
      </pc:sldMasterChg>
      <pc:sldMasterChg chg="add addSldLayout">
        <pc:chgData name="Nyholm Jonna" userId="S::jonna.nyholm@tampere.fi::3df59107-d353-4c6f-ba99-7599d1654e04" providerId="AD" clId="Web-{4CE5ACF4-F8E6-48FD-B2B5-725D9AD7B91E}" dt="2023-02-20T10:24:13.582" v="0"/>
        <pc:sldMasterMkLst>
          <pc:docMk/>
          <pc:sldMasterMk cId="2638734569" sldId="2147483758"/>
        </pc:sldMasterMkLst>
        <pc:sldLayoutChg chg="add">
          <pc:chgData name="Nyholm Jonna" userId="S::jonna.nyholm@tampere.fi::3df59107-d353-4c6f-ba99-7599d1654e04" providerId="AD" clId="Web-{4CE5ACF4-F8E6-48FD-B2B5-725D9AD7B91E}" dt="2023-02-20T10:24:13.582" v="0"/>
          <pc:sldLayoutMkLst>
            <pc:docMk/>
            <pc:sldMasterMk cId="2638734569" sldId="2147483758"/>
            <pc:sldLayoutMk cId="703600525" sldId="2147483759"/>
          </pc:sldLayoutMkLst>
        </pc:sldLayoutChg>
      </pc:sldMasterChg>
    </pc:docChg>
  </pc:docChgLst>
  <pc:docChgLst>
    <pc:chgData name="Rauvola Katri" userId="e011a4aa-1f79-4ddc-9ec4-0f1fb55268ad" providerId="ADAL" clId="{A103A405-77D9-4A68-A832-5C6374232452}"/>
    <pc:docChg chg="modSld">
      <pc:chgData name="Rauvola Katri" userId="e011a4aa-1f79-4ddc-9ec4-0f1fb55268ad" providerId="ADAL" clId="{A103A405-77D9-4A68-A832-5C6374232452}" dt="2022-09-26T05:01:26.809" v="1" actId="20577"/>
      <pc:docMkLst>
        <pc:docMk/>
      </pc:docMkLst>
      <pc:sldChg chg="modSp mod">
        <pc:chgData name="Rauvola Katri" userId="e011a4aa-1f79-4ddc-9ec4-0f1fb55268ad" providerId="ADAL" clId="{A103A405-77D9-4A68-A832-5C6374232452}" dt="2022-09-26T05:01:26.809" v="1" actId="20577"/>
        <pc:sldMkLst>
          <pc:docMk/>
          <pc:sldMk cId="1019881923" sldId="270"/>
        </pc:sldMkLst>
        <pc:spChg chg="mod">
          <ac:chgData name="Rauvola Katri" userId="e011a4aa-1f79-4ddc-9ec4-0f1fb55268ad" providerId="ADAL" clId="{A103A405-77D9-4A68-A832-5C6374232452}" dt="2022-09-26T05:01:26.809" v="1" actId="20577"/>
          <ac:spMkLst>
            <pc:docMk/>
            <pc:sldMk cId="1019881923" sldId="270"/>
            <ac:spMk id="2" creationId="{17AAEACE-D18C-5992-A432-1520BFAC9F35}"/>
          </ac:spMkLst>
        </pc:spChg>
      </pc:sldChg>
    </pc:docChg>
  </pc:docChgLst>
  <pc:docChgLst>
    <pc:chgData name="Nyholm Jonna" userId="S::jonna.nyholm@tampere.fi::3df59107-d353-4c6f-ba99-7599d1654e04" providerId="AD" clId="Web-{958C8A27-6014-F606-A3B5-B9E814FBF004}"/>
    <pc:docChg chg="addSld delSld modSld">
      <pc:chgData name="Nyholm Jonna" userId="S::jonna.nyholm@tampere.fi::3df59107-d353-4c6f-ba99-7599d1654e04" providerId="AD" clId="Web-{958C8A27-6014-F606-A3B5-B9E814FBF004}" dt="2023-02-28T10:49:27.928" v="58"/>
      <pc:docMkLst>
        <pc:docMk/>
      </pc:docMkLst>
      <pc:sldChg chg="addSp delSp modSp">
        <pc:chgData name="Nyholm Jonna" userId="S::jonna.nyholm@tampere.fi::3df59107-d353-4c6f-ba99-7599d1654e04" providerId="AD" clId="Web-{958C8A27-6014-F606-A3B5-B9E814FBF004}" dt="2023-02-28T10:46:51.645" v="45"/>
        <pc:sldMkLst>
          <pc:docMk/>
          <pc:sldMk cId="3813003246" sldId="272"/>
        </pc:sldMkLst>
        <pc:spChg chg="mod">
          <ac:chgData name="Nyholm Jonna" userId="S::jonna.nyholm@tampere.fi::3df59107-d353-4c6f-ba99-7599d1654e04" providerId="AD" clId="Web-{958C8A27-6014-F606-A3B5-B9E814FBF004}" dt="2023-02-28T09:55:39.081" v="0" actId="20577"/>
          <ac:spMkLst>
            <pc:docMk/>
            <pc:sldMk cId="3813003246" sldId="272"/>
            <ac:spMk id="9" creationId="{F25571D9-2865-6BD1-D048-8D1697DED3C3}"/>
          </ac:spMkLst>
        </pc:spChg>
        <pc:graphicFrameChg chg="add del mod">
          <ac:chgData name="Nyholm Jonna" userId="S::jonna.nyholm@tampere.fi::3df59107-d353-4c6f-ba99-7599d1654e04" providerId="AD" clId="Web-{958C8A27-6014-F606-A3B5-B9E814FBF004}" dt="2023-02-28T10:46:51.645" v="45"/>
          <ac:graphicFrameMkLst>
            <pc:docMk/>
            <pc:sldMk cId="3813003246" sldId="272"/>
            <ac:graphicFrameMk id="12" creationId="{5B3AFEAD-CCF9-AEC3-98D9-3A057CE1A512}"/>
          </ac:graphicFrameMkLst>
        </pc:graphicFrameChg>
        <pc:graphicFrameChg chg="add del">
          <ac:chgData name="Nyholm Jonna" userId="S::jonna.nyholm@tampere.fi::3df59107-d353-4c6f-ba99-7599d1654e04" providerId="AD" clId="Web-{958C8A27-6014-F606-A3B5-B9E814FBF004}" dt="2023-02-28T10:02:20.647" v="4"/>
          <ac:graphicFrameMkLst>
            <pc:docMk/>
            <pc:sldMk cId="3813003246" sldId="272"/>
            <ac:graphicFrameMk id="13" creationId="{891E962A-8933-EB51-1990-4FA131E8074B}"/>
          </ac:graphicFrameMkLst>
        </pc:graphicFrameChg>
        <pc:picChg chg="add del mod">
          <ac:chgData name="Nyholm Jonna" userId="S::jonna.nyholm@tampere.fi::3df59107-d353-4c6f-ba99-7599d1654e04" providerId="AD" clId="Web-{958C8A27-6014-F606-A3B5-B9E814FBF004}" dt="2023-02-28T10:02:12.210" v="2"/>
          <ac:picMkLst>
            <pc:docMk/>
            <pc:sldMk cId="3813003246" sldId="272"/>
            <ac:picMk id="2" creationId="{BFB5899C-4CA4-F18C-1A56-B0DC81A1079C}"/>
          </ac:picMkLst>
        </pc:picChg>
        <pc:picChg chg="add del mod">
          <ac:chgData name="Nyholm Jonna" userId="S::jonna.nyholm@tampere.fi::3df59107-d353-4c6f-ba99-7599d1654e04" providerId="AD" clId="Web-{958C8A27-6014-F606-A3B5-B9E814FBF004}" dt="2023-02-28T10:09:16.589" v="7"/>
          <ac:picMkLst>
            <pc:docMk/>
            <pc:sldMk cId="3813003246" sldId="272"/>
            <ac:picMk id="3" creationId="{E14128DC-1EF7-77BA-A14D-D7390145CCC8}"/>
          </ac:picMkLst>
        </pc:picChg>
        <pc:picChg chg="add del mod">
          <ac:chgData name="Nyholm Jonna" userId="S::jonna.nyholm@tampere.fi::3df59107-d353-4c6f-ba99-7599d1654e04" providerId="AD" clId="Web-{958C8A27-6014-F606-A3B5-B9E814FBF004}" dt="2023-02-28T10:12:45.623" v="11"/>
          <ac:picMkLst>
            <pc:docMk/>
            <pc:sldMk cId="3813003246" sldId="272"/>
            <ac:picMk id="4" creationId="{C3A4F860-01ED-5E09-6F12-AD6650386A63}"/>
          </ac:picMkLst>
        </pc:picChg>
        <pc:picChg chg="add del mod">
          <ac:chgData name="Nyholm Jonna" userId="S::jonna.nyholm@tampere.fi::3df59107-d353-4c6f-ba99-7599d1654e04" providerId="AD" clId="Web-{958C8A27-6014-F606-A3B5-B9E814FBF004}" dt="2023-02-28T10:12:56.920" v="13"/>
          <ac:picMkLst>
            <pc:docMk/>
            <pc:sldMk cId="3813003246" sldId="272"/>
            <ac:picMk id="5" creationId="{1924D20A-F417-460E-2962-C1F5CC81A9E1}"/>
          </ac:picMkLst>
        </pc:picChg>
        <pc:picChg chg="add del mod">
          <ac:chgData name="Nyholm Jonna" userId="S::jonna.nyholm@tampere.fi::3df59107-d353-4c6f-ba99-7599d1654e04" providerId="AD" clId="Web-{958C8A27-6014-F606-A3B5-B9E814FBF004}" dt="2023-02-28T10:14:43.374" v="16"/>
          <ac:picMkLst>
            <pc:docMk/>
            <pc:sldMk cId="3813003246" sldId="272"/>
            <ac:picMk id="10" creationId="{750C257B-C12B-78E2-5514-25A41A02DA07}"/>
          </ac:picMkLst>
        </pc:picChg>
        <pc:picChg chg="add del mod">
          <ac:chgData name="Nyholm Jonna" userId="S::jonna.nyholm@tampere.fi::3df59107-d353-4c6f-ba99-7599d1654e04" providerId="AD" clId="Web-{958C8A27-6014-F606-A3B5-B9E814FBF004}" dt="2023-02-28T10:14:56.109" v="19"/>
          <ac:picMkLst>
            <pc:docMk/>
            <pc:sldMk cId="3813003246" sldId="272"/>
            <ac:picMk id="11" creationId="{43C15448-C0CD-2141-8B14-4C9CADC8EFA5}"/>
          </ac:picMkLst>
        </pc:picChg>
        <pc:picChg chg="add del mod">
          <ac:chgData name="Nyholm Jonna" userId="S::jonna.nyholm@tampere.fi::3df59107-d353-4c6f-ba99-7599d1654e04" providerId="AD" clId="Web-{958C8A27-6014-F606-A3B5-B9E814FBF004}" dt="2023-02-28T10:15:56.859" v="23"/>
          <ac:picMkLst>
            <pc:docMk/>
            <pc:sldMk cId="3813003246" sldId="272"/>
            <ac:picMk id="15" creationId="{61835876-0C16-CCFC-7638-F4676A7DE794}"/>
          </ac:picMkLst>
        </pc:picChg>
        <pc:picChg chg="add del mod">
          <ac:chgData name="Nyholm Jonna" userId="S::jonna.nyholm@tampere.fi::3df59107-d353-4c6f-ba99-7599d1654e04" providerId="AD" clId="Web-{958C8A27-6014-F606-A3B5-B9E814FBF004}" dt="2023-02-28T10:29:23.587" v="27"/>
          <ac:picMkLst>
            <pc:docMk/>
            <pc:sldMk cId="3813003246" sldId="272"/>
            <ac:picMk id="20" creationId="{43DAF8D7-C340-D218-5199-983E09BB4F66}"/>
          </ac:picMkLst>
        </pc:picChg>
        <pc:picChg chg="add del mod">
          <ac:chgData name="Nyholm Jonna" userId="S::jonna.nyholm@tampere.fi::3df59107-d353-4c6f-ba99-7599d1654e04" providerId="AD" clId="Web-{958C8A27-6014-F606-A3B5-B9E814FBF004}" dt="2023-02-28T10:31:31.213" v="32"/>
          <ac:picMkLst>
            <pc:docMk/>
            <pc:sldMk cId="3813003246" sldId="272"/>
            <ac:picMk id="21" creationId="{72E6208F-2A8F-E60E-92F3-0C541FFEDA96}"/>
          </ac:picMkLst>
        </pc:picChg>
        <pc:picChg chg="add del mod">
          <ac:chgData name="Nyholm Jonna" userId="S::jonna.nyholm@tampere.fi::3df59107-d353-4c6f-ba99-7599d1654e04" providerId="AD" clId="Web-{958C8A27-6014-F606-A3B5-B9E814FBF004}" dt="2023-02-28T10:33:16.495" v="38"/>
          <ac:picMkLst>
            <pc:docMk/>
            <pc:sldMk cId="3813003246" sldId="272"/>
            <ac:picMk id="23" creationId="{4FF8D01F-A27C-3F2E-A416-627EF48B1C3F}"/>
          </ac:picMkLst>
        </pc:picChg>
      </pc:sldChg>
      <pc:sldChg chg="addSp delSp modSp add replId">
        <pc:chgData name="Nyholm Jonna" userId="S::jonna.nyholm@tampere.fi::3df59107-d353-4c6f-ba99-7599d1654e04" providerId="AD" clId="Web-{958C8A27-6014-F606-A3B5-B9E814FBF004}" dt="2023-02-28T10:49:27.928" v="58"/>
        <pc:sldMkLst>
          <pc:docMk/>
          <pc:sldMk cId="367833925" sldId="318"/>
        </pc:sldMkLst>
        <pc:graphicFrameChg chg="del mod">
          <ac:chgData name="Nyholm Jonna" userId="S::jonna.nyholm@tampere.fi::3df59107-d353-4c6f-ba99-7599d1654e04" providerId="AD" clId="Web-{958C8A27-6014-F606-A3B5-B9E814FBF004}" dt="2023-02-28T10:47:28.520" v="48"/>
          <ac:graphicFrameMkLst>
            <pc:docMk/>
            <pc:sldMk cId="367833925" sldId="318"/>
            <ac:graphicFrameMk id="12" creationId="{5B3AFEAD-CCF9-AEC3-98D9-3A057CE1A512}"/>
          </ac:graphicFrameMkLst>
        </pc:graphicFrameChg>
        <pc:picChg chg="add del mod">
          <ac:chgData name="Nyholm Jonna" userId="S::jonna.nyholm@tampere.fi::3df59107-d353-4c6f-ba99-7599d1654e04" providerId="AD" clId="Web-{958C8A27-6014-F606-A3B5-B9E814FBF004}" dt="2023-02-28T10:48:16.786" v="54"/>
          <ac:picMkLst>
            <pc:docMk/>
            <pc:sldMk cId="367833925" sldId="318"/>
            <ac:picMk id="2" creationId="{D0282F8E-5EB9-A209-6275-6F4B3AE1FC20}"/>
          </ac:picMkLst>
        </pc:picChg>
        <pc:picChg chg="add del mod">
          <ac:chgData name="Nyholm Jonna" userId="S::jonna.nyholm@tampere.fi::3df59107-d353-4c6f-ba99-7599d1654e04" providerId="AD" clId="Web-{958C8A27-6014-F606-A3B5-B9E814FBF004}" dt="2023-02-28T10:49:27.928" v="58"/>
          <ac:picMkLst>
            <pc:docMk/>
            <pc:sldMk cId="367833925" sldId="318"/>
            <ac:picMk id="3" creationId="{D3738F05-822E-07C1-B703-3881717B5703}"/>
          </ac:picMkLst>
        </pc:picChg>
      </pc:sldChg>
      <pc:sldChg chg="modSp add del replId">
        <pc:chgData name="Nyholm Jonna" userId="S::jonna.nyholm@tampere.fi::3df59107-d353-4c6f-ba99-7599d1654e04" providerId="AD" clId="Web-{958C8A27-6014-F606-A3B5-B9E814FBF004}" dt="2023-02-28T10:46:03.113" v="42"/>
        <pc:sldMkLst>
          <pc:docMk/>
          <pc:sldMk cId="3870030773" sldId="318"/>
        </pc:sldMkLst>
        <pc:graphicFrameChg chg="mod">
          <ac:chgData name="Nyholm Jonna" userId="S::jonna.nyholm@tampere.fi::3df59107-d353-4c6f-ba99-7599d1654e04" providerId="AD" clId="Web-{958C8A27-6014-F606-A3B5-B9E814FBF004}" dt="2023-02-28T10:46:01.519" v="41" actId="14100"/>
          <ac:graphicFrameMkLst>
            <pc:docMk/>
            <pc:sldMk cId="3870030773" sldId="318"/>
            <ac:graphicFrameMk id="12" creationId="{5B3AFEAD-CCF9-AEC3-98D9-3A057CE1A512}"/>
          </ac:graphicFrameMkLst>
        </pc:graphicFrameChg>
      </pc:sldChg>
    </pc:docChg>
  </pc:docChgLst>
  <pc:docChgLst>
    <pc:chgData name="Nyholm Jonna" userId="S::jonna.nyholm@tampere.fi::3df59107-d353-4c6f-ba99-7599d1654e04" providerId="AD" clId="Web-{F4851640-B1B0-0EAD-83F4-695C34756469}"/>
    <pc:docChg chg="modSld">
      <pc:chgData name="Nyholm Jonna" userId="S::jonna.nyholm@tampere.fi::3df59107-d353-4c6f-ba99-7599d1654e04" providerId="AD" clId="Web-{F4851640-B1B0-0EAD-83F4-695C34756469}" dt="2023-05-26T11:39:36.093" v="34" actId="20577"/>
      <pc:docMkLst>
        <pc:docMk/>
      </pc:docMkLst>
      <pc:sldChg chg="modSp">
        <pc:chgData name="Nyholm Jonna" userId="S::jonna.nyholm@tampere.fi::3df59107-d353-4c6f-ba99-7599d1654e04" providerId="AD" clId="Web-{F4851640-B1B0-0EAD-83F4-695C34756469}" dt="2023-05-26T11:28:56.744" v="31" actId="20577"/>
        <pc:sldMkLst>
          <pc:docMk/>
          <pc:sldMk cId="1019881923" sldId="270"/>
        </pc:sldMkLst>
        <pc:spChg chg="mod">
          <ac:chgData name="Nyholm Jonna" userId="S::jonna.nyholm@tampere.fi::3df59107-d353-4c6f-ba99-7599d1654e04" providerId="AD" clId="Web-{F4851640-B1B0-0EAD-83F4-695C34756469}" dt="2023-05-26T05:48:44.742" v="6" actId="20577"/>
          <ac:spMkLst>
            <pc:docMk/>
            <pc:sldMk cId="1019881923" sldId="270"/>
            <ac:spMk id="10" creationId="{580DB2A2-4ABE-87CF-5BAE-A6EE5B6A2AFC}"/>
          </ac:spMkLst>
        </pc:spChg>
        <pc:spChg chg="mod">
          <ac:chgData name="Nyholm Jonna" userId="S::jonna.nyholm@tampere.fi::3df59107-d353-4c6f-ba99-7599d1654e04" providerId="AD" clId="Web-{F4851640-B1B0-0EAD-83F4-695C34756469}" dt="2023-05-26T11:25:00.023" v="19" actId="20577"/>
          <ac:spMkLst>
            <pc:docMk/>
            <pc:sldMk cId="1019881923" sldId="270"/>
            <ac:spMk id="23" creationId="{C569A887-112E-2564-28F9-228CE678B19C}"/>
          </ac:spMkLst>
        </pc:spChg>
        <pc:spChg chg="mod">
          <ac:chgData name="Nyholm Jonna" userId="S::jonna.nyholm@tampere.fi::3df59107-d353-4c6f-ba99-7599d1654e04" providerId="AD" clId="Web-{F4851640-B1B0-0EAD-83F4-695C34756469}" dt="2023-05-26T11:25:11.539" v="25" actId="20577"/>
          <ac:spMkLst>
            <pc:docMk/>
            <pc:sldMk cId="1019881923" sldId="270"/>
            <ac:spMk id="26" creationId="{43941F11-17D8-0589-A35D-0F03382DEFE0}"/>
          </ac:spMkLst>
        </pc:spChg>
        <pc:spChg chg="mod">
          <ac:chgData name="Nyholm Jonna" userId="S::jonna.nyholm@tampere.fi::3df59107-d353-4c6f-ba99-7599d1654e04" providerId="AD" clId="Web-{F4851640-B1B0-0EAD-83F4-695C34756469}" dt="2023-05-26T11:28:56.744" v="31" actId="20577"/>
          <ac:spMkLst>
            <pc:docMk/>
            <pc:sldMk cId="1019881923" sldId="270"/>
            <ac:spMk id="29" creationId="{9135814E-BE81-FC87-C88C-5F1D7728BD35}"/>
          </ac:spMkLst>
        </pc:spChg>
        <pc:spChg chg="mod">
          <ac:chgData name="Nyholm Jonna" userId="S::jonna.nyholm@tampere.fi::3df59107-d353-4c6f-ba99-7599d1654e04" providerId="AD" clId="Web-{F4851640-B1B0-0EAD-83F4-695C34756469}" dt="2023-05-26T11:25:20.289" v="29" actId="20577"/>
          <ac:spMkLst>
            <pc:docMk/>
            <pc:sldMk cId="1019881923" sldId="270"/>
            <ac:spMk id="32" creationId="{B1B0826F-8ED2-F6D2-E415-32F7D16A0009}"/>
          </ac:spMkLst>
        </pc:spChg>
      </pc:sldChg>
      <pc:sldChg chg="modSp">
        <pc:chgData name="Nyholm Jonna" userId="S::jonna.nyholm@tampere.fi::3df59107-d353-4c6f-ba99-7599d1654e04" providerId="AD" clId="Web-{F4851640-B1B0-0EAD-83F4-695C34756469}" dt="2023-05-26T05:59:57.972" v="10" actId="20577"/>
        <pc:sldMkLst>
          <pc:docMk/>
          <pc:sldMk cId="2127621635" sldId="278"/>
        </pc:sldMkLst>
        <pc:spChg chg="mod">
          <ac:chgData name="Nyholm Jonna" userId="S::jonna.nyholm@tampere.fi::3df59107-d353-4c6f-ba99-7599d1654e04" providerId="AD" clId="Web-{F4851640-B1B0-0EAD-83F4-695C34756469}" dt="2023-05-26T05:59:57.972" v="10" actId="20577"/>
          <ac:spMkLst>
            <pc:docMk/>
            <pc:sldMk cId="2127621635" sldId="278"/>
            <ac:spMk id="7" creationId="{6AD38B0D-01F8-2B79-706B-F3388153CE32}"/>
          </ac:spMkLst>
        </pc:spChg>
      </pc:sldChg>
      <pc:sldChg chg="modSp">
        <pc:chgData name="Nyholm Jonna" userId="S::jonna.nyholm@tampere.fi::3df59107-d353-4c6f-ba99-7599d1654e04" providerId="AD" clId="Web-{F4851640-B1B0-0EAD-83F4-695C34756469}" dt="2023-05-26T06:02:44.287" v="13" actId="20577"/>
        <pc:sldMkLst>
          <pc:docMk/>
          <pc:sldMk cId="1962757425" sldId="279"/>
        </pc:sldMkLst>
        <pc:spChg chg="mod">
          <ac:chgData name="Nyholm Jonna" userId="S::jonna.nyholm@tampere.fi::3df59107-d353-4c6f-ba99-7599d1654e04" providerId="AD" clId="Web-{F4851640-B1B0-0EAD-83F4-695C34756469}" dt="2023-05-26T06:02:44.287" v="13" actId="20577"/>
          <ac:spMkLst>
            <pc:docMk/>
            <pc:sldMk cId="1962757425" sldId="279"/>
            <ac:spMk id="21" creationId="{0A550EDC-EBE9-90E6-8C79-912C3A45AE5A}"/>
          </ac:spMkLst>
        </pc:spChg>
      </pc:sldChg>
      <pc:sldChg chg="modSp">
        <pc:chgData name="Nyholm Jonna" userId="S::jonna.nyholm@tampere.fi::3df59107-d353-4c6f-ba99-7599d1654e04" providerId="AD" clId="Web-{F4851640-B1B0-0EAD-83F4-695C34756469}" dt="2023-05-26T10:14:54.849" v="16" actId="20577"/>
        <pc:sldMkLst>
          <pc:docMk/>
          <pc:sldMk cId="4198335620" sldId="288"/>
        </pc:sldMkLst>
        <pc:spChg chg="mod">
          <ac:chgData name="Nyholm Jonna" userId="S::jonna.nyholm@tampere.fi::3df59107-d353-4c6f-ba99-7599d1654e04" providerId="AD" clId="Web-{F4851640-B1B0-0EAD-83F4-695C34756469}" dt="2023-05-26T10:14:54.849" v="16" actId="20577"/>
          <ac:spMkLst>
            <pc:docMk/>
            <pc:sldMk cId="4198335620" sldId="288"/>
            <ac:spMk id="7" creationId="{C720034E-8AE7-87E4-A749-D1F432681530}"/>
          </ac:spMkLst>
        </pc:spChg>
      </pc:sldChg>
      <pc:sldChg chg="modSp">
        <pc:chgData name="Nyholm Jonna" userId="S::jonna.nyholm@tampere.fi::3df59107-d353-4c6f-ba99-7599d1654e04" providerId="AD" clId="Web-{F4851640-B1B0-0EAD-83F4-695C34756469}" dt="2023-05-26T11:39:36.093" v="34" actId="20577"/>
        <pc:sldMkLst>
          <pc:docMk/>
          <pc:sldMk cId="4154923570" sldId="310"/>
        </pc:sldMkLst>
        <pc:spChg chg="mod">
          <ac:chgData name="Nyholm Jonna" userId="S::jonna.nyholm@tampere.fi::3df59107-d353-4c6f-ba99-7599d1654e04" providerId="AD" clId="Web-{F4851640-B1B0-0EAD-83F4-695C34756469}" dt="2023-05-26T11:39:36.093" v="34" actId="20577"/>
          <ac:spMkLst>
            <pc:docMk/>
            <pc:sldMk cId="4154923570" sldId="310"/>
            <ac:spMk id="10" creationId="{A48D428D-8D87-A9D3-761B-82C80BD8DDE0}"/>
          </ac:spMkLst>
        </pc:spChg>
      </pc:sldChg>
    </pc:docChg>
  </pc:docChgLst>
  <pc:docChgLst>
    <pc:chgData name="Nyholm Jonna" userId="S::jonna.nyholm@tampere.fi::3df59107-d353-4c6f-ba99-7599d1654e04" providerId="AD" clId="Web-{3D92D4A7-65F9-24B3-D78A-1E35813D304E}"/>
    <pc:docChg chg="addSld delSld modSld">
      <pc:chgData name="Nyholm Jonna" userId="S::jonna.nyholm@tampere.fi::3df59107-d353-4c6f-ba99-7599d1654e04" providerId="AD" clId="Web-{3D92D4A7-65F9-24B3-D78A-1E35813D304E}" dt="2023-02-20T09:04:15.286" v="14"/>
      <pc:docMkLst>
        <pc:docMk/>
      </pc:docMkLst>
      <pc:sldChg chg="addSp delSp modSp">
        <pc:chgData name="Nyholm Jonna" userId="S::jonna.nyholm@tampere.fi::3df59107-d353-4c6f-ba99-7599d1654e04" providerId="AD" clId="Web-{3D92D4A7-65F9-24B3-D78A-1E35813D304E}" dt="2023-02-20T08:54:14.974" v="5"/>
        <pc:sldMkLst>
          <pc:docMk/>
          <pc:sldMk cId="1893621598" sldId="265"/>
        </pc:sldMkLst>
        <pc:spChg chg="add del mod">
          <ac:chgData name="Nyholm Jonna" userId="S::jonna.nyholm@tampere.fi::3df59107-d353-4c6f-ba99-7599d1654e04" providerId="AD" clId="Web-{3D92D4A7-65F9-24B3-D78A-1E35813D304E}" dt="2023-02-20T08:53:47.971" v="3"/>
          <ac:spMkLst>
            <pc:docMk/>
            <pc:sldMk cId="1893621598" sldId="265"/>
            <ac:spMk id="3" creationId="{89272FEA-3AF5-F039-AF03-1408E08A35E8}"/>
          </ac:spMkLst>
        </pc:spChg>
        <pc:picChg chg="add del mod">
          <ac:chgData name="Nyholm Jonna" userId="S::jonna.nyholm@tampere.fi::3df59107-d353-4c6f-ba99-7599d1654e04" providerId="AD" clId="Web-{3D92D4A7-65F9-24B3-D78A-1E35813D304E}" dt="2023-02-20T08:54:14.974" v="5"/>
          <ac:picMkLst>
            <pc:docMk/>
            <pc:sldMk cId="1893621598" sldId="265"/>
            <ac:picMk id="4" creationId="{1FB73FDB-2CEE-F02F-E7F0-A71B29BDE304}"/>
          </ac:picMkLst>
        </pc:picChg>
      </pc:sldChg>
      <pc:sldChg chg="addSp delSp modSp new mod setBg">
        <pc:chgData name="Nyholm Jonna" userId="S::jonna.nyholm@tampere.fi::3df59107-d353-4c6f-ba99-7599d1654e04" providerId="AD" clId="Web-{3D92D4A7-65F9-24B3-D78A-1E35813D304E}" dt="2023-02-20T08:59:12.106" v="12"/>
        <pc:sldMkLst>
          <pc:docMk/>
          <pc:sldMk cId="1388098236" sldId="316"/>
        </pc:sldMkLst>
        <pc:spChg chg="mod">
          <ac:chgData name="Nyholm Jonna" userId="S::jonna.nyholm@tampere.fi::3df59107-d353-4c6f-ba99-7599d1654e04" providerId="AD" clId="Web-{3D92D4A7-65F9-24B3-D78A-1E35813D304E}" dt="2023-02-20T08:54:53.727" v="9"/>
          <ac:spMkLst>
            <pc:docMk/>
            <pc:sldMk cId="1388098236" sldId="316"/>
            <ac:spMk id="2" creationId="{64EBEA0B-4B18-90E3-D20E-5B55FEFA21EE}"/>
          </ac:spMkLst>
        </pc:spChg>
        <pc:spChg chg="mod">
          <ac:chgData name="Nyholm Jonna" userId="S::jonna.nyholm@tampere.fi::3df59107-d353-4c6f-ba99-7599d1654e04" providerId="AD" clId="Web-{3D92D4A7-65F9-24B3-D78A-1E35813D304E}" dt="2023-02-20T08:54:53.727" v="9"/>
          <ac:spMkLst>
            <pc:docMk/>
            <pc:sldMk cId="1388098236" sldId="316"/>
            <ac:spMk id="3" creationId="{E270BB79-38AA-C281-FC6B-29F801D5CBE4}"/>
          </ac:spMkLst>
        </pc:spChg>
        <pc:spChg chg="add del">
          <ac:chgData name="Nyholm Jonna" userId="S::jonna.nyholm@tampere.fi::3df59107-d353-4c6f-ba99-7599d1654e04" providerId="AD" clId="Web-{3D92D4A7-65F9-24B3-D78A-1E35813D304E}" dt="2023-02-20T08:54:53.727" v="9"/>
          <ac:spMkLst>
            <pc:docMk/>
            <pc:sldMk cId="1388098236" sldId="316"/>
            <ac:spMk id="9" creationId="{42A4FC2C-047E-45A5-965D-8E1E3BF09BC6}"/>
          </ac:spMkLst>
        </pc:spChg>
        <pc:picChg chg="add del mod ord">
          <ac:chgData name="Nyholm Jonna" userId="S::jonna.nyholm@tampere.fi::3df59107-d353-4c6f-ba99-7599d1654e04" providerId="AD" clId="Web-{3D92D4A7-65F9-24B3-D78A-1E35813D304E}" dt="2023-02-20T08:54:55.820" v="10"/>
          <ac:picMkLst>
            <pc:docMk/>
            <pc:sldMk cId="1388098236" sldId="316"/>
            <ac:picMk id="4" creationId="{D71FD783-19AB-FBB7-8D5E-E55E02053678}"/>
          </ac:picMkLst>
        </pc:picChg>
        <pc:picChg chg="add del mod">
          <ac:chgData name="Nyholm Jonna" userId="S::jonna.nyholm@tampere.fi::3df59107-d353-4c6f-ba99-7599d1654e04" providerId="AD" clId="Web-{3D92D4A7-65F9-24B3-D78A-1E35813D304E}" dt="2023-02-20T08:59:12.106" v="12"/>
          <ac:picMkLst>
            <pc:docMk/>
            <pc:sldMk cId="1388098236" sldId="316"/>
            <ac:picMk id="5" creationId="{290E18CD-12E3-6375-E7F2-76FBF70D6685}"/>
          </ac:picMkLst>
        </pc:picChg>
      </pc:sldChg>
      <pc:sldChg chg="new del">
        <pc:chgData name="Nyholm Jonna" userId="S::jonna.nyholm@tampere.fi::3df59107-d353-4c6f-ba99-7599d1654e04" providerId="AD" clId="Web-{3D92D4A7-65F9-24B3-D78A-1E35813D304E}" dt="2023-02-20T09:04:15.286" v="14"/>
        <pc:sldMkLst>
          <pc:docMk/>
          <pc:sldMk cId="490751477" sldId="317"/>
        </pc:sldMkLst>
      </pc:sldChg>
    </pc:docChg>
  </pc:docChgLst>
  <pc:docChgLst>
    <pc:chgData name="Ojala Iina" userId="87fb8ac8-117a-4172-b624-177d84302dce" providerId="ADAL" clId="{FE026204-9C24-4951-962B-E0E2F67E3F97}"/>
    <pc:docChg chg="modSld">
      <pc:chgData name="Ojala Iina" userId="87fb8ac8-117a-4172-b624-177d84302dce" providerId="ADAL" clId="{FE026204-9C24-4951-962B-E0E2F67E3F97}" dt="2022-09-27T09:52:14.750" v="3" actId="20577"/>
      <pc:docMkLst>
        <pc:docMk/>
      </pc:docMkLst>
      <pc:sldChg chg="modSp mod">
        <pc:chgData name="Ojala Iina" userId="87fb8ac8-117a-4172-b624-177d84302dce" providerId="ADAL" clId="{FE026204-9C24-4951-962B-E0E2F67E3F97}" dt="2022-09-27T09:52:14.750" v="3" actId="20577"/>
        <pc:sldMkLst>
          <pc:docMk/>
          <pc:sldMk cId="3813003246" sldId="272"/>
        </pc:sldMkLst>
        <pc:spChg chg="mod">
          <ac:chgData name="Ojala Iina" userId="87fb8ac8-117a-4172-b624-177d84302dce" providerId="ADAL" clId="{FE026204-9C24-4951-962B-E0E2F67E3F97}" dt="2022-09-27T09:52:14.750" v="3" actId="20577"/>
          <ac:spMkLst>
            <pc:docMk/>
            <pc:sldMk cId="3813003246" sldId="272"/>
            <ac:spMk id="9" creationId="{F25571D9-2865-6BD1-D048-8D1697DED3C3}"/>
          </ac:spMkLst>
        </pc:spChg>
      </pc:sldChg>
    </pc:docChg>
  </pc:docChgLst>
  <pc:docChgLst>
    <pc:chgData name="Nyholm Jonna" userId="S::jonna.nyholm@tampere.fi::3df59107-d353-4c6f-ba99-7599d1654e04" providerId="AD" clId="Web-{66FF918F-E151-9ECA-CFCC-CAC6FAC216E3}"/>
    <pc:docChg chg="modSld">
      <pc:chgData name="Nyholm Jonna" userId="S::jonna.nyholm@tampere.fi::3df59107-d353-4c6f-ba99-7599d1654e04" providerId="AD" clId="Web-{66FF918F-E151-9ECA-CFCC-CAC6FAC216E3}" dt="2023-07-14T10:42:46.302" v="285"/>
      <pc:docMkLst>
        <pc:docMk/>
      </pc:docMkLst>
      <pc:sldChg chg="modSp modNotes">
        <pc:chgData name="Nyholm Jonna" userId="S::jonna.nyholm@tampere.fi::3df59107-d353-4c6f-ba99-7599d1654e04" providerId="AD" clId="Web-{66FF918F-E151-9ECA-CFCC-CAC6FAC216E3}" dt="2023-07-13T11:46:06.496" v="260"/>
        <pc:sldMkLst>
          <pc:docMk/>
          <pc:sldMk cId="3559578489" sldId="267"/>
        </pc:sldMkLst>
        <pc:spChg chg="mod">
          <ac:chgData name="Nyholm Jonna" userId="S::jonna.nyholm@tampere.fi::3df59107-d353-4c6f-ba99-7599d1654e04" providerId="AD" clId="Web-{66FF918F-E151-9ECA-CFCC-CAC6FAC216E3}" dt="2023-07-13T11:46:01.761" v="258" actId="20577"/>
          <ac:spMkLst>
            <pc:docMk/>
            <pc:sldMk cId="3559578489" sldId="267"/>
            <ac:spMk id="3" creationId="{BC135C03-1E39-0700-EBD9-6907D9D19564}"/>
          </ac:spMkLst>
        </pc:spChg>
      </pc:sldChg>
      <pc:sldChg chg="modNotes">
        <pc:chgData name="Nyholm Jonna" userId="S::jonna.nyholm@tampere.fi::3df59107-d353-4c6f-ba99-7599d1654e04" providerId="AD" clId="Web-{66FF918F-E151-9ECA-CFCC-CAC6FAC216E3}" dt="2023-07-14T10:42:46.302" v="285"/>
        <pc:sldMkLst>
          <pc:docMk/>
          <pc:sldMk cId="1019881923" sldId="270"/>
        </pc:sldMkLst>
      </pc:sldChg>
      <pc:sldChg chg="modSp">
        <pc:chgData name="Nyholm Jonna" userId="S::jonna.nyholm@tampere.fi::3df59107-d353-4c6f-ba99-7599d1654e04" providerId="AD" clId="Web-{66FF918F-E151-9ECA-CFCC-CAC6FAC216E3}" dt="2023-07-13T09:43:31.154" v="100" actId="20577"/>
        <pc:sldMkLst>
          <pc:docMk/>
          <pc:sldMk cId="3656354676" sldId="282"/>
        </pc:sldMkLst>
        <pc:spChg chg="mod">
          <ac:chgData name="Nyholm Jonna" userId="S::jonna.nyholm@tampere.fi::3df59107-d353-4c6f-ba99-7599d1654e04" providerId="AD" clId="Web-{66FF918F-E151-9ECA-CFCC-CAC6FAC216E3}" dt="2023-07-13T09:43:31.154" v="100" actId="20577"/>
          <ac:spMkLst>
            <pc:docMk/>
            <pc:sldMk cId="3656354676" sldId="282"/>
            <ac:spMk id="3" creationId="{A1A49559-A721-F796-540A-E01E160F2927}"/>
          </ac:spMkLst>
        </pc:spChg>
        <pc:spChg chg="mod">
          <ac:chgData name="Nyholm Jonna" userId="S::jonna.nyholm@tampere.fi::3df59107-d353-4c6f-ba99-7599d1654e04" providerId="AD" clId="Web-{66FF918F-E151-9ECA-CFCC-CAC6FAC216E3}" dt="2023-07-13T09:20:17.883" v="95" actId="20577"/>
          <ac:spMkLst>
            <pc:docMk/>
            <pc:sldMk cId="3656354676" sldId="282"/>
            <ac:spMk id="10" creationId="{95155B7D-FA5B-DBFD-0496-02BDAEC84F19}"/>
          </ac:spMkLst>
        </pc:spChg>
      </pc:sldChg>
      <pc:sldChg chg="modSp">
        <pc:chgData name="Nyholm Jonna" userId="S::jonna.nyholm@tampere.fi::3df59107-d353-4c6f-ba99-7599d1654e04" providerId="AD" clId="Web-{66FF918F-E151-9ECA-CFCC-CAC6FAC216E3}" dt="2023-07-13T09:23:14.198" v="97" actId="20577"/>
        <pc:sldMkLst>
          <pc:docMk/>
          <pc:sldMk cId="3446753200" sldId="283"/>
        </pc:sldMkLst>
        <pc:spChg chg="mod">
          <ac:chgData name="Nyholm Jonna" userId="S::jonna.nyholm@tampere.fi::3df59107-d353-4c6f-ba99-7599d1654e04" providerId="AD" clId="Web-{66FF918F-E151-9ECA-CFCC-CAC6FAC216E3}" dt="2023-07-13T09:23:14.198" v="97" actId="20577"/>
          <ac:spMkLst>
            <pc:docMk/>
            <pc:sldMk cId="3446753200" sldId="283"/>
            <ac:spMk id="3" creationId="{1DDAE8A4-635E-5DC2-9114-87CBF0225BD9}"/>
          </ac:spMkLst>
        </pc:spChg>
      </pc:sldChg>
      <pc:sldChg chg="modNotes">
        <pc:chgData name="Nyholm Jonna" userId="S::jonna.nyholm@tampere.fi::3df59107-d353-4c6f-ba99-7599d1654e04" providerId="AD" clId="Web-{66FF918F-E151-9ECA-CFCC-CAC6FAC216E3}" dt="2023-07-14T10:41:04.940" v="262"/>
        <pc:sldMkLst>
          <pc:docMk/>
          <pc:sldMk cId="2028470865" sldId="284"/>
        </pc:sldMkLst>
      </pc:sldChg>
      <pc:sldChg chg="modSp">
        <pc:chgData name="Nyholm Jonna" userId="S::jonna.nyholm@tampere.fi::3df59107-d353-4c6f-ba99-7599d1654e04" providerId="AD" clId="Web-{66FF918F-E151-9ECA-CFCC-CAC6FAC216E3}" dt="2023-07-13T08:15:56.875" v="23" actId="20577"/>
        <pc:sldMkLst>
          <pc:docMk/>
          <pc:sldMk cId="3101751483" sldId="291"/>
        </pc:sldMkLst>
        <pc:spChg chg="mod">
          <ac:chgData name="Nyholm Jonna" userId="S::jonna.nyholm@tampere.fi::3df59107-d353-4c6f-ba99-7599d1654e04" providerId="AD" clId="Web-{66FF918F-E151-9ECA-CFCC-CAC6FAC216E3}" dt="2023-07-13T08:15:56.875" v="23" actId="20577"/>
          <ac:spMkLst>
            <pc:docMk/>
            <pc:sldMk cId="3101751483" sldId="291"/>
            <ac:spMk id="7" creationId="{0B7CF619-84D3-9962-3CC9-127100F44747}"/>
          </ac:spMkLst>
        </pc:spChg>
      </pc:sldChg>
      <pc:sldChg chg="modNotes">
        <pc:chgData name="Nyholm Jonna" userId="S::jonna.nyholm@tampere.fi::3df59107-d353-4c6f-ba99-7599d1654e04" providerId="AD" clId="Web-{66FF918F-E151-9ECA-CFCC-CAC6FAC216E3}" dt="2023-07-13T08:30:55.856" v="36"/>
        <pc:sldMkLst>
          <pc:docMk/>
          <pc:sldMk cId="1645949024" sldId="292"/>
        </pc:sldMkLst>
      </pc:sldChg>
      <pc:sldChg chg="modSp modNotes">
        <pc:chgData name="Nyholm Jonna" userId="S::jonna.nyholm@tampere.fi::3df59107-d353-4c6f-ba99-7599d1654e04" providerId="AD" clId="Web-{66FF918F-E151-9ECA-CFCC-CAC6FAC216E3}" dt="2023-07-13T09:04:51.902" v="76" actId="20577"/>
        <pc:sldMkLst>
          <pc:docMk/>
          <pc:sldMk cId="3539139854" sldId="293"/>
        </pc:sldMkLst>
        <pc:spChg chg="mod">
          <ac:chgData name="Nyholm Jonna" userId="S::jonna.nyholm@tampere.fi::3df59107-d353-4c6f-ba99-7599d1654e04" providerId="AD" clId="Web-{66FF918F-E151-9ECA-CFCC-CAC6FAC216E3}" dt="2023-07-13T09:04:51.902" v="76" actId="20577"/>
          <ac:spMkLst>
            <pc:docMk/>
            <pc:sldMk cId="3539139854" sldId="293"/>
            <ac:spMk id="3" creationId="{C21F9661-5839-26A4-84F9-B7861EE7675D}"/>
          </ac:spMkLst>
        </pc:spChg>
      </pc:sldChg>
    </pc:docChg>
  </pc:docChgLst>
  <pc:docChgLst>
    <pc:chgData name="Rauvola Katri" userId="e011a4aa-1f79-4ddc-9ec4-0f1fb55268ad" providerId="ADAL" clId="{07E374B7-3780-48A9-AFD5-AEF51AB6F733}"/>
    <pc:docChg chg="undo custSel modSld">
      <pc:chgData name="Rauvola Katri" userId="e011a4aa-1f79-4ddc-9ec4-0f1fb55268ad" providerId="ADAL" clId="{07E374B7-3780-48A9-AFD5-AEF51AB6F733}" dt="2022-11-21T09:01:18.823" v="241" actId="20578"/>
      <pc:docMkLst>
        <pc:docMk/>
      </pc:docMkLst>
      <pc:sldChg chg="modSp mod modNotesTx">
        <pc:chgData name="Rauvola Katri" userId="e011a4aa-1f79-4ddc-9ec4-0f1fb55268ad" providerId="ADAL" clId="{07E374B7-3780-48A9-AFD5-AEF51AB6F733}" dt="2022-11-21T08:52:25.821" v="94" actId="20577"/>
        <pc:sldMkLst>
          <pc:docMk/>
          <pc:sldMk cId="2526808711" sldId="266"/>
        </pc:sldMkLst>
        <pc:spChg chg="mod">
          <ac:chgData name="Rauvola Katri" userId="e011a4aa-1f79-4ddc-9ec4-0f1fb55268ad" providerId="ADAL" clId="{07E374B7-3780-48A9-AFD5-AEF51AB6F733}" dt="2022-11-21T08:52:04.704" v="9" actId="20577"/>
          <ac:spMkLst>
            <pc:docMk/>
            <pc:sldMk cId="2526808711" sldId="266"/>
            <ac:spMk id="13" creationId="{62A6D965-E6C7-2736-7F7B-80079134056F}"/>
          </ac:spMkLst>
        </pc:spChg>
      </pc:sldChg>
      <pc:sldChg chg="addSp delSp modSp mod modNotesTx">
        <pc:chgData name="Rauvola Katri" userId="e011a4aa-1f79-4ddc-9ec4-0f1fb55268ad" providerId="ADAL" clId="{07E374B7-3780-48A9-AFD5-AEF51AB6F733}" dt="2022-11-21T09:01:18.823" v="241" actId="20578"/>
        <pc:sldMkLst>
          <pc:docMk/>
          <pc:sldMk cId="3559578489" sldId="267"/>
        </pc:sldMkLst>
        <pc:spChg chg="add del mod">
          <ac:chgData name="Rauvola Katri" userId="e011a4aa-1f79-4ddc-9ec4-0f1fb55268ad" providerId="ADAL" clId="{07E374B7-3780-48A9-AFD5-AEF51AB6F733}" dt="2022-11-21T09:01:18.823" v="241" actId="20578"/>
          <ac:spMkLst>
            <pc:docMk/>
            <pc:sldMk cId="3559578489" sldId="267"/>
            <ac:spMk id="3" creationId="{BC135C03-1E39-0700-EBD9-6907D9D19564}"/>
          </ac:spMkLst>
        </pc:spChg>
        <pc:spChg chg="add del mod">
          <ac:chgData name="Rauvola Katri" userId="e011a4aa-1f79-4ddc-9ec4-0f1fb55268ad" providerId="ADAL" clId="{07E374B7-3780-48A9-AFD5-AEF51AB6F733}" dt="2022-11-21T08:58:16.045" v="153" actId="478"/>
          <ac:spMkLst>
            <pc:docMk/>
            <pc:sldMk cId="3559578489" sldId="267"/>
            <ac:spMk id="20" creationId="{9779AD30-9020-4ADF-A183-4B05EF2E8031}"/>
          </ac:spMkLst>
        </pc:spChg>
        <pc:picChg chg="mod">
          <ac:chgData name="Rauvola Katri" userId="e011a4aa-1f79-4ddc-9ec4-0f1fb55268ad" providerId="ADAL" clId="{07E374B7-3780-48A9-AFD5-AEF51AB6F733}" dt="2022-11-21T08:58:39.830" v="161" actId="1076"/>
          <ac:picMkLst>
            <pc:docMk/>
            <pc:sldMk cId="3559578489" sldId="267"/>
            <ac:picMk id="10" creationId="{8D40696D-2FCE-A7F9-002E-FA8DA2F69854}"/>
          </ac:picMkLst>
        </pc:picChg>
        <pc:picChg chg="mod">
          <ac:chgData name="Rauvola Katri" userId="e011a4aa-1f79-4ddc-9ec4-0f1fb55268ad" providerId="ADAL" clId="{07E374B7-3780-48A9-AFD5-AEF51AB6F733}" dt="2022-11-21T08:58:39.830" v="161" actId="1076"/>
          <ac:picMkLst>
            <pc:docMk/>
            <pc:sldMk cId="3559578489" sldId="267"/>
            <ac:picMk id="11" creationId="{8A7E911F-3DC0-0E8A-3D56-B1B9A87D6F25}"/>
          </ac:picMkLst>
        </pc:picChg>
        <pc:picChg chg="mod">
          <ac:chgData name="Rauvola Katri" userId="e011a4aa-1f79-4ddc-9ec4-0f1fb55268ad" providerId="ADAL" clId="{07E374B7-3780-48A9-AFD5-AEF51AB6F733}" dt="2022-11-21T08:58:39.830" v="161" actId="1076"/>
          <ac:picMkLst>
            <pc:docMk/>
            <pc:sldMk cId="3559578489" sldId="267"/>
            <ac:picMk id="12" creationId="{AD44D93E-921B-8BE6-4CED-4C017A222B9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5A08-E24F-A4E9-07500224DA4C}"/>
              </c:ext>
            </c:extLst>
          </c:dPt>
          <c:dPt>
            <c:idx val="1"/>
            <c:bubble3D val="0"/>
            <c:spPr>
              <a:solidFill>
                <a:srgbClr val="F1F2F2"/>
              </a:solidFill>
              <a:ln w="19050">
                <a:noFill/>
              </a:ln>
              <a:effectLst/>
            </c:spPr>
            <c:extLst>
              <c:ext xmlns:c16="http://schemas.microsoft.com/office/drawing/2014/chart" uri="{C3380CC4-5D6E-409C-BE32-E72D297353CC}">
                <c16:uniqueId val="{00000002-5A08-E24F-A4E9-07500224DA4C}"/>
              </c:ext>
            </c:extLst>
          </c:dPt>
          <c:dPt>
            <c:idx val="2"/>
            <c:bubble3D val="0"/>
            <c:spPr>
              <a:solidFill>
                <a:srgbClr val="E6E7E8"/>
              </a:solidFill>
              <a:ln w="19050">
                <a:noFill/>
              </a:ln>
              <a:effectLst/>
            </c:spPr>
            <c:extLst>
              <c:ext xmlns:c16="http://schemas.microsoft.com/office/drawing/2014/chart" uri="{C3380CC4-5D6E-409C-BE32-E72D297353CC}">
                <c16:uniqueId val="{00000003-5A08-E24F-A4E9-07500224DA4C}"/>
              </c:ext>
            </c:extLst>
          </c:dPt>
          <c:dPt>
            <c:idx val="3"/>
            <c:bubble3D val="0"/>
            <c:spPr>
              <a:solidFill>
                <a:srgbClr val="D1D3D4"/>
              </a:solidFill>
              <a:ln w="19050">
                <a:noFill/>
              </a:ln>
              <a:effectLst/>
            </c:spPr>
            <c:extLst>
              <c:ext xmlns:c16="http://schemas.microsoft.com/office/drawing/2014/chart" uri="{C3380CC4-5D6E-409C-BE32-E72D297353CC}">
                <c16:uniqueId val="{00000004-5A08-E24F-A4E9-07500224DA4C}"/>
              </c:ext>
            </c:extLst>
          </c:dPt>
          <c:dPt>
            <c:idx val="4"/>
            <c:bubble3D val="0"/>
            <c:spPr>
              <a:solidFill>
                <a:srgbClr val="A7A9AC"/>
              </a:solidFill>
              <a:ln w="19050">
                <a:noFill/>
              </a:ln>
              <a:effectLst/>
            </c:spPr>
            <c:extLst>
              <c:ext xmlns:c16="http://schemas.microsoft.com/office/drawing/2014/chart" uri="{C3380CC4-5D6E-409C-BE32-E72D297353CC}">
                <c16:uniqueId val="{00000005-5A08-E24F-A4E9-07500224DA4C}"/>
              </c:ext>
            </c:extLst>
          </c:dPt>
          <c:dPt>
            <c:idx val="5"/>
            <c:bubble3D val="0"/>
            <c:spPr>
              <a:solidFill>
                <a:srgbClr val="939598"/>
              </a:solidFill>
              <a:ln w="19050">
                <a:noFill/>
              </a:ln>
              <a:effectLst/>
            </c:spPr>
            <c:extLst>
              <c:ext xmlns:c16="http://schemas.microsoft.com/office/drawing/2014/chart" uri="{C3380CC4-5D6E-409C-BE32-E72D297353CC}">
                <c16:uniqueId val="{00000006-5A08-E24F-A4E9-07500224DA4C}"/>
              </c:ext>
            </c:extLst>
          </c:dPt>
          <c:dPt>
            <c:idx val="6"/>
            <c:bubble3D val="0"/>
            <c:spPr>
              <a:solidFill>
                <a:srgbClr val="6D6E71"/>
              </a:solidFill>
              <a:ln w="19050">
                <a:noFill/>
              </a:ln>
              <a:effectLst/>
            </c:spPr>
            <c:extLst>
              <c:ext xmlns:c16="http://schemas.microsoft.com/office/drawing/2014/chart" uri="{C3380CC4-5D6E-409C-BE32-E72D297353CC}">
                <c16:uniqueId val="{00000007-5A08-E24F-A4E9-07500224DA4C}"/>
              </c:ext>
            </c:extLst>
          </c:dPt>
          <c:dPt>
            <c:idx val="7"/>
            <c:bubble3D val="0"/>
            <c:spPr>
              <a:solidFill>
                <a:srgbClr val="414042"/>
              </a:solidFill>
              <a:ln w="19050">
                <a:noFill/>
              </a:ln>
              <a:effectLst/>
            </c:spPr>
            <c:extLst>
              <c:ext xmlns:c16="http://schemas.microsoft.com/office/drawing/2014/chart" uri="{C3380CC4-5D6E-409C-BE32-E72D297353CC}">
                <c16:uniqueId val="{00000008-5A08-E24F-A4E9-07500224DA4C}"/>
              </c:ext>
            </c:extLst>
          </c:dPt>
          <c:cat>
            <c:strRef>
              <c:f>Sheet1!$A$2:$A$9</c:f>
              <c:strCache>
                <c:ptCount val="8"/>
                <c:pt idx="0">
                  <c:v>Palvelujen tuotot</c:v>
                </c:pt>
                <c:pt idx="1">
                  <c:v>Henkilöstökulut</c:v>
                </c:pt>
                <c:pt idx="2">
                  <c:v>Avustukset</c:v>
                </c:pt>
                <c:pt idx="3">
                  <c:v>Poistot ja arvonalentumiset</c:v>
                </c:pt>
                <c:pt idx="4">
                  <c:v>Aineet, tarvikkeet ja tavarat</c:v>
                </c:pt>
                <c:pt idx="5">
                  <c:v>Vuokrakulut</c:v>
                </c:pt>
                <c:pt idx="6">
                  <c:v>Rahoituskulut</c:v>
                </c:pt>
                <c:pt idx="7">
                  <c:v>Muut toimintakulut</c:v>
                </c:pt>
              </c:strCache>
            </c:strRef>
          </c:cat>
          <c:val>
            <c:numRef>
              <c:f>Sheet1!$B$2:$B$9</c:f>
              <c:numCache>
                <c:formatCode>General</c:formatCode>
                <c:ptCount val="8"/>
                <c:pt idx="0">
                  <c:v>47.2</c:v>
                </c:pt>
                <c:pt idx="1">
                  <c:v>32.6</c:v>
                </c:pt>
                <c:pt idx="2">
                  <c:v>5</c:v>
                </c:pt>
                <c:pt idx="3">
                  <c:v>5.9</c:v>
                </c:pt>
                <c:pt idx="4">
                  <c:v>3</c:v>
                </c:pt>
                <c:pt idx="5">
                  <c:v>5.2</c:v>
                </c:pt>
                <c:pt idx="6">
                  <c:v>0.8</c:v>
                </c:pt>
                <c:pt idx="7">
                  <c:v>0.2</c:v>
                </c:pt>
              </c:numCache>
            </c:numRef>
          </c:val>
          <c:extLst>
            <c:ext xmlns:c16="http://schemas.microsoft.com/office/drawing/2014/chart" uri="{C3380CC4-5D6E-409C-BE32-E72D297353CC}">
              <c16:uniqueId val="{00000000-5A08-E24F-A4E9-07500224DA4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4749-CA4C-8119-C37EE1B7F75B}"/>
              </c:ext>
            </c:extLst>
          </c:dPt>
          <c:dPt>
            <c:idx val="1"/>
            <c:bubble3D val="0"/>
            <c:spPr>
              <a:solidFill>
                <a:srgbClr val="F1F2F2"/>
              </a:solidFill>
              <a:ln w="19050">
                <a:noFill/>
              </a:ln>
              <a:effectLst/>
            </c:spPr>
            <c:extLst>
              <c:ext xmlns:c16="http://schemas.microsoft.com/office/drawing/2014/chart" uri="{C3380CC4-5D6E-409C-BE32-E72D297353CC}">
                <c16:uniqueId val="{00000002-4749-CA4C-8119-C37EE1B7F75B}"/>
              </c:ext>
            </c:extLst>
          </c:dPt>
          <c:dPt>
            <c:idx val="2"/>
            <c:bubble3D val="0"/>
            <c:spPr>
              <a:solidFill>
                <a:srgbClr val="E6E7E8"/>
              </a:solidFill>
              <a:ln w="19050">
                <a:noFill/>
              </a:ln>
              <a:effectLst/>
            </c:spPr>
            <c:extLst>
              <c:ext xmlns:c16="http://schemas.microsoft.com/office/drawing/2014/chart" uri="{C3380CC4-5D6E-409C-BE32-E72D297353CC}">
                <c16:uniqueId val="{00000003-4749-CA4C-8119-C37EE1B7F75B}"/>
              </c:ext>
            </c:extLst>
          </c:dPt>
          <c:dPt>
            <c:idx val="3"/>
            <c:bubble3D val="0"/>
            <c:spPr>
              <a:solidFill>
                <a:srgbClr val="D1D3D4"/>
              </a:solidFill>
              <a:ln w="19050">
                <a:noFill/>
              </a:ln>
              <a:effectLst/>
            </c:spPr>
            <c:extLst>
              <c:ext xmlns:c16="http://schemas.microsoft.com/office/drawing/2014/chart" uri="{C3380CC4-5D6E-409C-BE32-E72D297353CC}">
                <c16:uniqueId val="{00000004-4749-CA4C-8119-C37EE1B7F75B}"/>
              </c:ext>
            </c:extLst>
          </c:dPt>
          <c:dPt>
            <c:idx val="4"/>
            <c:bubble3D val="0"/>
            <c:spPr>
              <a:solidFill>
                <a:srgbClr val="A7A9AC"/>
              </a:solidFill>
              <a:ln w="19050">
                <a:noFill/>
              </a:ln>
              <a:effectLst/>
            </c:spPr>
            <c:extLst>
              <c:ext xmlns:c16="http://schemas.microsoft.com/office/drawing/2014/chart" uri="{C3380CC4-5D6E-409C-BE32-E72D297353CC}">
                <c16:uniqueId val="{00000005-4749-CA4C-8119-C37EE1B7F75B}"/>
              </c:ext>
            </c:extLst>
          </c:dPt>
          <c:dPt>
            <c:idx val="5"/>
            <c:bubble3D val="0"/>
            <c:spPr>
              <a:solidFill>
                <a:srgbClr val="939598"/>
              </a:solidFill>
              <a:ln w="19050">
                <a:noFill/>
              </a:ln>
              <a:effectLst/>
            </c:spPr>
            <c:extLst>
              <c:ext xmlns:c16="http://schemas.microsoft.com/office/drawing/2014/chart" uri="{C3380CC4-5D6E-409C-BE32-E72D297353CC}">
                <c16:uniqueId val="{00000006-4749-CA4C-8119-C37EE1B7F75B}"/>
              </c:ext>
            </c:extLst>
          </c:dPt>
          <c:dPt>
            <c:idx val="6"/>
            <c:bubble3D val="0"/>
            <c:spPr>
              <a:solidFill>
                <a:srgbClr val="6D6E71"/>
              </a:solidFill>
              <a:ln w="19050">
                <a:noFill/>
              </a:ln>
              <a:effectLst/>
            </c:spPr>
            <c:extLst>
              <c:ext xmlns:c16="http://schemas.microsoft.com/office/drawing/2014/chart" uri="{C3380CC4-5D6E-409C-BE32-E72D297353CC}">
                <c16:uniqueId val="{00000007-4749-CA4C-8119-C37EE1B7F75B}"/>
              </c:ext>
            </c:extLst>
          </c:dPt>
          <c:dPt>
            <c:idx val="7"/>
            <c:bubble3D val="0"/>
            <c:spPr>
              <a:solidFill>
                <a:srgbClr val="414042"/>
              </a:solidFill>
              <a:ln w="19050">
                <a:noFill/>
              </a:ln>
              <a:effectLst/>
            </c:spPr>
            <c:extLst>
              <c:ext xmlns:c16="http://schemas.microsoft.com/office/drawing/2014/chart" uri="{C3380CC4-5D6E-409C-BE32-E72D297353CC}">
                <c16:uniqueId val="{00000008-4749-CA4C-8119-C37EE1B7F75B}"/>
              </c:ext>
            </c:extLst>
          </c:dPt>
          <c:cat>
            <c:strRef>
              <c:f>Sheet1!$A$2:$A$9</c:f>
              <c:strCache>
                <c:ptCount val="8"/>
                <c:pt idx="0">
                  <c:v>Verotulot</c:v>
                </c:pt>
                <c:pt idx="1">
                  <c:v>Valtionosuudet</c:v>
                </c:pt>
                <c:pt idx="2">
                  <c:v>Myyntituotot</c:v>
                </c:pt>
                <c:pt idx="3">
                  <c:v>Maksutuotot</c:v>
                </c:pt>
                <c:pt idx="4">
                  <c:v>Rahoitustuotot</c:v>
                </c:pt>
                <c:pt idx="5">
                  <c:v>Vuokratuotot</c:v>
                </c:pt>
                <c:pt idx="6">
                  <c:v>Muut toimintatuotot</c:v>
                </c:pt>
                <c:pt idx="7">
                  <c:v>Tuet ja avustukset</c:v>
                </c:pt>
              </c:strCache>
            </c:strRef>
          </c:cat>
          <c:val>
            <c:numRef>
              <c:f>Sheet1!$B$2:$B$9</c:f>
              <c:numCache>
                <c:formatCode>General</c:formatCode>
                <c:ptCount val="8"/>
                <c:pt idx="0">
                  <c:v>56.3</c:v>
                </c:pt>
                <c:pt idx="1">
                  <c:v>17.7</c:v>
                </c:pt>
                <c:pt idx="2">
                  <c:v>11.5</c:v>
                </c:pt>
                <c:pt idx="3">
                  <c:v>4.7</c:v>
                </c:pt>
                <c:pt idx="4">
                  <c:v>1.7</c:v>
                </c:pt>
                <c:pt idx="5">
                  <c:v>4</c:v>
                </c:pt>
                <c:pt idx="6">
                  <c:v>1.1000000000000001</c:v>
                </c:pt>
                <c:pt idx="7">
                  <c:v>3</c:v>
                </c:pt>
              </c:numCache>
            </c:numRef>
          </c:val>
          <c:extLst>
            <c:ext xmlns:c16="http://schemas.microsoft.com/office/drawing/2014/chart" uri="{C3380CC4-5D6E-409C-BE32-E72D297353CC}">
              <c16:uniqueId val="{00000000-4749-CA4C-8119-C37EE1B7F7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2251-8148-88BF-D2D45E00A338}"/>
              </c:ext>
            </c:extLst>
          </c:dPt>
          <c:dPt>
            <c:idx val="1"/>
            <c:bubble3D val="0"/>
            <c:spPr>
              <a:solidFill>
                <a:srgbClr val="F1F2F2"/>
              </a:solidFill>
              <a:ln w="19050">
                <a:noFill/>
              </a:ln>
              <a:effectLst/>
            </c:spPr>
            <c:extLst>
              <c:ext xmlns:c16="http://schemas.microsoft.com/office/drawing/2014/chart" uri="{C3380CC4-5D6E-409C-BE32-E72D297353CC}">
                <c16:uniqueId val="{00000002-2251-8148-88BF-D2D45E00A338}"/>
              </c:ext>
            </c:extLst>
          </c:dPt>
          <c:dPt>
            <c:idx val="2"/>
            <c:bubble3D val="0"/>
            <c:spPr>
              <a:solidFill>
                <a:srgbClr val="E6E7E8"/>
              </a:solidFill>
              <a:ln w="19050">
                <a:noFill/>
              </a:ln>
              <a:effectLst/>
            </c:spPr>
            <c:extLst>
              <c:ext xmlns:c16="http://schemas.microsoft.com/office/drawing/2014/chart" uri="{C3380CC4-5D6E-409C-BE32-E72D297353CC}">
                <c16:uniqueId val="{00000003-2251-8148-88BF-D2D45E00A338}"/>
              </c:ext>
            </c:extLst>
          </c:dPt>
          <c:dPt>
            <c:idx val="3"/>
            <c:bubble3D val="0"/>
            <c:spPr>
              <a:solidFill>
                <a:srgbClr val="D1D3D4"/>
              </a:solidFill>
              <a:ln w="19050">
                <a:noFill/>
              </a:ln>
              <a:effectLst/>
            </c:spPr>
            <c:extLst>
              <c:ext xmlns:c16="http://schemas.microsoft.com/office/drawing/2014/chart" uri="{C3380CC4-5D6E-409C-BE32-E72D297353CC}">
                <c16:uniqueId val="{00000004-2251-8148-88BF-D2D45E00A338}"/>
              </c:ext>
            </c:extLst>
          </c:dPt>
          <c:dPt>
            <c:idx val="4"/>
            <c:bubble3D val="0"/>
            <c:spPr>
              <a:solidFill>
                <a:srgbClr val="A7A9AC"/>
              </a:solidFill>
              <a:ln w="19050">
                <a:noFill/>
              </a:ln>
              <a:effectLst/>
            </c:spPr>
            <c:extLst>
              <c:ext xmlns:c16="http://schemas.microsoft.com/office/drawing/2014/chart" uri="{C3380CC4-5D6E-409C-BE32-E72D297353CC}">
                <c16:uniqueId val="{00000005-2251-8148-88BF-D2D45E00A338}"/>
              </c:ext>
            </c:extLst>
          </c:dPt>
          <c:dPt>
            <c:idx val="5"/>
            <c:bubble3D val="0"/>
            <c:spPr>
              <a:solidFill>
                <a:srgbClr val="939598"/>
              </a:solidFill>
              <a:ln w="19050">
                <a:noFill/>
              </a:ln>
              <a:effectLst/>
            </c:spPr>
            <c:extLst>
              <c:ext xmlns:c16="http://schemas.microsoft.com/office/drawing/2014/chart" uri="{C3380CC4-5D6E-409C-BE32-E72D297353CC}">
                <c16:uniqueId val="{00000006-2251-8148-88BF-D2D45E00A338}"/>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30A3-7F48-A0CF-9D306C59D1E8}"/>
              </c:ext>
            </c:extLst>
          </c:dPt>
          <c:cat>
            <c:strRef>
              <c:f>Sheet1!$A$2:$A$8</c:f>
              <c:strCache>
                <c:ptCount val="7"/>
                <c:pt idx="0">
                  <c:v>Kiinteät rakenteet ja laitteet</c:v>
                </c:pt>
                <c:pt idx="1">
                  <c:v>Rakennukset ja rakennelmat</c:v>
                </c:pt>
                <c:pt idx="2">
                  <c:v>Maa- ja vesialueet</c:v>
                </c:pt>
                <c:pt idx="3">
                  <c:v>Osakkeet ja osuudet</c:v>
                </c:pt>
                <c:pt idx="4">
                  <c:v>Koneet ja kalusto</c:v>
                </c:pt>
                <c:pt idx="5">
                  <c:v>Muut pitkävaikutteiset menot </c:v>
                </c:pt>
                <c:pt idx="6">
                  <c:v>Muut aineelliset hyödykkeet</c:v>
                </c:pt>
              </c:strCache>
            </c:strRef>
          </c:cat>
          <c:val>
            <c:numRef>
              <c:f>Sheet1!$B$2:$B$8</c:f>
              <c:numCache>
                <c:formatCode>General</c:formatCode>
                <c:ptCount val="7"/>
                <c:pt idx="0">
                  <c:v>37</c:v>
                </c:pt>
                <c:pt idx="1">
                  <c:v>31</c:v>
                </c:pt>
                <c:pt idx="2">
                  <c:v>7</c:v>
                </c:pt>
                <c:pt idx="3">
                  <c:v>18</c:v>
                </c:pt>
                <c:pt idx="4">
                  <c:v>4</c:v>
                </c:pt>
                <c:pt idx="5">
                  <c:v>3</c:v>
                </c:pt>
                <c:pt idx="6">
                  <c:v>0</c:v>
                </c:pt>
              </c:numCache>
            </c:numRef>
          </c:val>
          <c:extLst>
            <c:ext xmlns:c16="http://schemas.microsoft.com/office/drawing/2014/chart" uri="{C3380CC4-5D6E-409C-BE32-E72D297353CC}">
              <c16:uniqueId val="{00000000-2251-8148-88BF-D2D45E00A33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10.11.2023</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10.11.2023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visitfinland.stat.fi/PXWeb/pxweb/fi/VisitFinland/VisitFinland__Majoitustilastot/visitfinland_matk_pxt_116y.px"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tampere.fi/tiedostot/r/MWOuHmvk9/tampereen_raitiotien_seudullinen_ys_19.2.2021.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kuhamaa.fi/jarvet/"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tampere.fi/liitteet/5o2F1q9zz/jarvivesiraportti07.pdf" TargetMode="External"/><Relationship Id="rId5" Type="http://schemas.openxmlformats.org/officeDocument/2006/relationships/hyperlink" Target="https://www.tampere.fi/asuminen-ja-ymparisto/ymparisto-ja-luonto/puistot-ja-viheralueet.html" TargetMode="External"/><Relationship Id="rId4" Type="http://schemas.openxmlformats.org/officeDocument/2006/relationships/hyperlink" Target="https://www.tampere.fi/asuminen-ja-ymparisto/ymparisto-ja-luonto/metsat.html"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ampere.fi/kulttuuri-ja-vapaa-aika/liikunta/liikuntapaikat/talviuintipaikat.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tampere.fi/kulttuuri-ja-vapaa-aika/liikunta/liikuntapaikat/frisbeegolfradat.html" TargetMode="External"/><Relationship Id="rId5" Type="http://schemas.openxmlformats.org/officeDocument/2006/relationships/hyperlink" Target="https://www.tampere.fi/kulttuuri-ja-vapaa-aika/liikunta/liikuntapaikat/beachvolleykentat.html" TargetMode="External"/><Relationship Id="rId4" Type="http://schemas.openxmlformats.org/officeDocument/2006/relationships/hyperlink" Target="https://www.tampere.fi/kulttuuri-ja-vapaa-aika/liikunta/liikuntapaikat/kuntosalit.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tretasku.fi/web/kasvatus-ja-opetuspalvelut/kasvatus-ja-opetuspalvelut/tyon-tueksi/talous-ja-tilastot/tilastot-ja-tunnusluvu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powerbi.com/view?r=eyJrIjoiMzY4NTEzMjQtNTAxYS00NmRlLWI4NTYtOGQ5YzJmMjdmOTZiIiwidCI6ImRkZTVkYzEyLWJkM2MtNGMwNi04NWNjLTM0MzYxZWZlOWFkNCIsImMiOjh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60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4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8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Korkeakoulujen panostaminen tutkimukseen, tuotekehitykseen ja yritysyhteistyöhön on synnyttänyt menestystarinoita esimerkiksi pelialalle, teollisuuteen ja terveysteknologiaan.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yksi johtavista kuvantamisen ja kamerateknologioiden osaamiskeskuksista maailmanlaajuisesti ja Euroopan mittakaavassa ykkönen.</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Lähde: https://businesstampere.com/fi/investoinnit/investointimahdollisuudet/tampereen-karkitoimialat/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seudulla toimivat kiertotalous- ja cleantech-yritykset tarjoavat monenlaisia innovatiivisia ratkaisuja, elinkaaripalveluita ja automatiikkaa eri toimialoille.</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Lähde: https://businesstampere.com/fi/toimintaymparisto/liiketoimintaekosysteemit/tampereen-seudun-kiertotalous-ekosysteemi/</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31377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 on aikaisemmin tunnettu perinteisenä teollisuuskaupunkina. Kangaspakat ovat vaihtuneet koodinpätkiin – raskaan teollisuuden rinnalle on tullut yhä enemmän älyteknologiaa.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vetovoimainen startup-kaupunki, koska: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Koulutetun työvoiman hyvä saatavuus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Edullisempaa kuin pääkaupunkiseudulla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Korkeakouluyhteistyöstä osaajia ja ideoita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Keskeinen sijainti</a:t>
            </a:r>
            <a:endParaRPr lang="en-US" sz="1800" b="0" i="0" dirty="0">
              <a:solidFill>
                <a:srgbClr val="444444"/>
              </a:solidFill>
              <a:effectLst/>
              <a:latin typeface="Arial" panose="020B060402020202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152938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- 15 vuotta täyttäneistä perusasteen jälkeinen tutkinto on 79 % (koko maa 74 %) (31.12.2019)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- 15 vuotta täyttäneestä väestöstä korkeakoulutettuja on 38 % (31.12.2019)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- 20 vuotta täyttäneestä väestöstä korkeakoulutettuja puolestaan 40 % (31.12.2019)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https://pxnet2.stat.fi/PXWeb/pxweb/fi/StatFin/StatFin__kou__vkour/statfin_vkour_pxt_12bq.px/</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6 lukiota ja 1 aikuislukio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Päivälukioissa n. 3500 ja aikuislukiossa n. 550 opiskelijaa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Tredu (Tampereen Seudun ammattiopisto)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17 000 nuorta ja aikuista opiskelijaa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29 perustutkintoa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21 ammattitutkintoa ja 11 erikoisammattitutkintoa (v. 2022)</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Tampereen yliopisto, Tampereen teknillinen yliopisto ja Tampereen ammattikorkeakoulu muodostivat monialaisen korkeakoulujen yhteisön 1.1.2019.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Korkeakouluyhteisössä on yhteensä 30 000 opiskelijaa. Opiskelijoista kolmannes opiskelee Tampereen ammattikorkeakoulussa, kaksi kolmannesta yliopistossa.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TAMK:ssa aloittaa vuosittain 2 000 uutta opiskelijaa, yliopistoissa 3 000. Lisäksi avoimen korkeakoulun kursseille ja erilaisiin täydennyskoulutuksiin osallistuu vuosittain tuhansia opiskelijoita.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Henkilöstöä lähes 4 100 hlö</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6 kampusta Tampereella (Hervanta, Kauppi, Keskusta, TAMK pääkampus, Mediapolis ja Proakatemia), toimintaa myös muilla paikkakunnilla (Ikaalinen, Mänttä-Vilppula, Pori, Seinäjoki, Virrat)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Korkeakouluosaamiskärjet ovat tekniikka, terveys ja yhteiskunta.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yliopistossa on seitsemän tiedekuntaa: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 Informaatioteknologia ja viestintä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 Johtaminen ja talous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 Kasvatustieteet ja kulttuuri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 Lääketiede ja terveysteknologia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5) Rakennettu ympäristö</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6) Tekniikka ja luonnontieteet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7) Yhteiskuntatieteet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TAMKissa on yhdeksän osaamisyksikköä (vastaavat tiedekuntia):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 Hyvinvointi ja terveysteknologia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 Liiketoiminta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 Media, musiikki ja taide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 Pedagogiset ratkaisut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5) Rakennettu ympäristö ja biotalous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6) Teollisuusteknologia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7) Terveys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viestinta.tau@tuni.fi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dirty="0">
                <a:solidFill>
                  <a:srgbClr val="444444"/>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Tampereen kaupunkiseudun työpaikoista suurin osa on terveys ja sosiaalipalveluiden työpaikkoja, teollisuuden työpaikkoja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sekä kaupan alan työpaikkoja.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Lähde: Business Tampere/Tiedot ja analyysit Tampereen kaupunkiseudun elinvoimasta</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114952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 tuo elämään laatua.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Todisteet: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paljon työpaikkoja sekä korkeakoulutetuille että ammatillisille osaajille mm. teollisuudessa, ICT-sektorilla ja sote-sektorilla.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Asuntojen hintataso on Tampereella pääkaupunkiseutua alhaisempi. Erilaisia asumisvaihtoehtoja on tarjolla runsaasti.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Palvelut ja elämykset ovat helposti saavutettavissa julkisilla liikennevälineillä tai kävellen.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monipuolinen kulttuuritarjonta ja erinomaiset mahdollisuudet liikunnan harrastamiseen. Mm. 23 museota, parikymmentä teatteria, maailmanluokan filharmonia, eniten musiikin Teosto-ilmoituksia/asukas, yli 20 yleistä saunaa.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rento ja mutkaton kaupunki, jossa on helppo tuntea olonsa kotoisaksi. Vain joka kolmas asukas on syntyperäinen tamperelainen – mutta tamperelaisuudesta ollaan ylpeitä. Tampere onkin useiden tutkimusten mukaan houkuttelevin kaupunki Suomessa.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Opiskelijoiden tärkein sijaintikriteeri on työpaikat. Positiivisen työllistymisen tarina yhtenä elinkeinostrategian (BT) ja veto/pitovoiman tavoitteena.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https://www.aamulehti.fi/a/9bd3552b-dfa0-463f-8d3a-00cb9f3ed1f7</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Veto- ja pitovoimaseminaarin pohjalta noussut tavoite: tamperelaisuuden kokemuksen vahvistaminen</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https://www.tamperelainen.fi/artikkeli/714284-tilastot-kertovat-vain-joka-kolmas-tamperelainen-on-syntyperainen-tamperelainen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2036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800" b="0" i="0" u="none" strike="noStrike" dirty="0">
                <a:solidFill>
                  <a:srgbClr val="000000"/>
                </a:solidFill>
                <a:effectLst/>
                <a:latin typeface="Calibri"/>
                <a:cs typeface="Calibri"/>
              </a:rPr>
              <a:t>Vierasta kieltä puhuvia </a:t>
            </a:r>
            <a:r>
              <a:rPr lang="fi-FI" sz="1800" dirty="0">
                <a:solidFill>
                  <a:srgbClr val="000000"/>
                </a:solidFill>
                <a:latin typeface="Calibri"/>
                <a:cs typeface="Calibri"/>
              </a:rPr>
              <a:t>23</a:t>
            </a:r>
            <a:r>
              <a:rPr lang="fi-FI" sz="1800" b="0" i="0" u="none" strike="noStrike" dirty="0">
                <a:solidFill>
                  <a:srgbClr val="000000"/>
                </a:solidFill>
                <a:effectLst/>
                <a:latin typeface="Calibri"/>
                <a:cs typeface="Calibri"/>
              </a:rPr>
              <a:t> </a:t>
            </a:r>
            <a:r>
              <a:rPr lang="fi-FI" sz="1800" dirty="0">
                <a:solidFill>
                  <a:srgbClr val="000000"/>
                </a:solidFill>
                <a:latin typeface="Calibri"/>
                <a:cs typeface="Calibri"/>
              </a:rPr>
              <a:t>391 (5/2023</a:t>
            </a:r>
            <a:r>
              <a:rPr lang="fi-FI" sz="1800" b="0" i="0" u="none" strike="noStrike" dirty="0">
                <a:solidFill>
                  <a:srgbClr val="000000"/>
                </a:solidFill>
                <a:effectLst/>
                <a:latin typeface="Calibri"/>
                <a:cs typeface="Calibri"/>
              </a:rPr>
              <a:t>)</a:t>
            </a:r>
            <a:r>
              <a:rPr lang="fi-FI" sz="1800" dirty="0">
                <a:solidFill>
                  <a:srgbClr val="000000"/>
                </a:solidFill>
                <a:latin typeface="Calibri"/>
                <a:cs typeface="Calibri"/>
              </a:rPr>
              <a:t> </a:t>
            </a:r>
            <a:r>
              <a:rPr lang="fi-FI" dirty="0"/>
              <a:t>https://app.powerbi.com/view?r=eyJrIjoiNzBhYTg2Y2EtMTI2Ny00OGJkLThmMTktYjU4YzdjMDc1Y2EwIiwidCI6ImRkZTVkYzEyLWJkM2MtNGMwNi04NWNjLTM0MzYxZWZlOWFkNCIsImMiOjh9</a:t>
            </a:r>
            <a:endParaRPr lang="fi-FI" dirty="0">
              <a:solidFill>
                <a:srgbClr val="000000"/>
              </a:solidFill>
              <a:latin typeface="Calibri" panose="020F0502020204030204" pitchFamily="34" charset="0"/>
              <a:cs typeface="Calibri" panose="020F0502020204030204" pitchFamily="34" charset="0"/>
            </a:endParaRPr>
          </a:p>
          <a:p>
            <a:r>
              <a:rPr lang="fi-FI" sz="1800" dirty="0">
                <a:solidFill>
                  <a:srgbClr val="000000"/>
                </a:solidFill>
                <a:latin typeface="Calibri"/>
                <a:cs typeface="Calibri"/>
              </a:rPr>
              <a:t>Kansainvälisen</a:t>
            </a:r>
            <a:r>
              <a:rPr lang="fi-FI" sz="1800" b="0" i="0" u="none" strike="noStrike" dirty="0">
                <a:solidFill>
                  <a:srgbClr val="000000"/>
                </a:solidFill>
                <a:effectLst/>
                <a:latin typeface="Calibri"/>
                <a:cs typeface="Calibri"/>
              </a:rPr>
              <a:t> väestön sekä vieraskielisten määrä kasvaa vuosittain.</a:t>
            </a:r>
            <a:r>
              <a:rPr lang="en-US" sz="1800" b="0" i="0" dirty="0">
                <a:solidFill>
                  <a:srgbClr val="444444"/>
                </a:solidFill>
                <a:effectLst/>
                <a:latin typeface="Calibri"/>
                <a:cs typeface="Calibri"/>
              </a:rPr>
              <a:t>​</a:t>
            </a:r>
            <a:endParaRPr lang="en-US" sz="2800" b="0" i="0">
              <a:solidFill>
                <a:srgbClr val="444444"/>
              </a:solidFill>
              <a:effectLst/>
              <a:latin typeface="Calibri" panose="020F0502020204030204" pitchFamily="34" charset="0"/>
              <a:cs typeface="Calibri" panose="020F0502020204030204" pitchFamily="34" charset="0"/>
            </a:endParaRPr>
          </a:p>
          <a:p>
            <a:pPr fontAlgn="base"/>
            <a:r>
              <a:rPr lang="fi-FI" sz="1800" b="0" i="0" u="none" strike="noStrike" dirty="0">
                <a:solidFill>
                  <a:srgbClr val="000000"/>
                </a:solidFill>
                <a:effectLst/>
                <a:latin typeface="Calibri"/>
                <a:cs typeface="Calibri"/>
              </a:rPr>
              <a:t>Vuonna </a:t>
            </a:r>
            <a:r>
              <a:rPr lang="fi-FI" sz="1800" dirty="0">
                <a:solidFill>
                  <a:srgbClr val="000000"/>
                </a:solidFill>
                <a:latin typeface="Calibri"/>
                <a:cs typeface="Calibri"/>
              </a:rPr>
              <a:t>2022</a:t>
            </a:r>
            <a:r>
              <a:rPr lang="fi-FI" sz="1800" b="0" i="0" u="none" strike="noStrike" dirty="0">
                <a:solidFill>
                  <a:srgbClr val="000000"/>
                </a:solidFill>
                <a:effectLst/>
                <a:latin typeface="Calibri"/>
                <a:cs typeface="Calibri"/>
              </a:rPr>
              <a:t> vieraskielisten osuus väestöstä oli </a:t>
            </a:r>
            <a:r>
              <a:rPr lang="fi-FI" sz="1800" dirty="0">
                <a:solidFill>
                  <a:srgbClr val="000000"/>
                </a:solidFill>
                <a:latin typeface="Calibri"/>
                <a:cs typeface="Calibri"/>
              </a:rPr>
              <a:t>9 </a:t>
            </a:r>
            <a:r>
              <a:rPr lang="fi-FI" sz="1800" b="0" i="0" u="none" strike="noStrike" dirty="0">
                <a:solidFill>
                  <a:srgbClr val="000000"/>
                </a:solidFill>
                <a:effectLst/>
                <a:latin typeface="Calibri"/>
                <a:cs typeface="Calibri"/>
              </a:rPr>
              <a:t>prosenttia ja ulkomaan kansalaisten </a:t>
            </a:r>
            <a:r>
              <a:rPr lang="fi-FI" sz="1800" dirty="0">
                <a:solidFill>
                  <a:srgbClr val="000000"/>
                </a:solidFill>
                <a:latin typeface="Calibri"/>
                <a:cs typeface="Calibri"/>
              </a:rPr>
              <a:t>6 </a:t>
            </a:r>
            <a:r>
              <a:rPr lang="fi-FI" sz="1800" b="0" i="0" u="none" strike="noStrike" dirty="0">
                <a:solidFill>
                  <a:srgbClr val="000000"/>
                </a:solidFill>
                <a:effectLst/>
                <a:latin typeface="Calibri"/>
                <a:cs typeface="Calibri"/>
              </a:rPr>
              <a:t>prosenttia. Suurin vieraskielisten ikäryhmä on </a:t>
            </a:r>
            <a:r>
              <a:rPr lang="fi-FI" sz="1800" dirty="0">
                <a:solidFill>
                  <a:srgbClr val="000000"/>
                </a:solidFill>
                <a:latin typeface="Calibri"/>
                <a:cs typeface="Calibri"/>
              </a:rPr>
              <a:t>30–34-vuotiaat</a:t>
            </a:r>
            <a:r>
              <a:rPr lang="fi-FI" sz="1800" b="0" i="0" u="none" strike="noStrike" dirty="0">
                <a:solidFill>
                  <a:srgbClr val="000000"/>
                </a:solidFill>
                <a:effectLst/>
                <a:latin typeface="Calibri"/>
                <a:cs typeface="Calibri"/>
              </a:rPr>
              <a:t> ja pienin yli 70-vuotiaat. Eniten kaupungissa asui v. </a:t>
            </a:r>
            <a:r>
              <a:rPr lang="fi-FI" sz="1800" dirty="0">
                <a:solidFill>
                  <a:srgbClr val="000000"/>
                </a:solidFill>
                <a:latin typeface="Calibri"/>
                <a:cs typeface="Calibri"/>
              </a:rPr>
              <a:t>2022</a:t>
            </a:r>
            <a:r>
              <a:rPr lang="fi-FI" sz="1800" b="0" i="0" u="none" strike="noStrike" dirty="0">
                <a:solidFill>
                  <a:srgbClr val="000000"/>
                </a:solidFill>
                <a:effectLst/>
                <a:latin typeface="Calibri"/>
                <a:cs typeface="Calibri"/>
              </a:rPr>
              <a:t> Venäjän, Afganistanin</a:t>
            </a:r>
            <a:r>
              <a:rPr lang="fi-FI" sz="1800" dirty="0">
                <a:solidFill>
                  <a:srgbClr val="000000"/>
                </a:solidFill>
                <a:latin typeface="Calibri"/>
                <a:cs typeface="Calibri"/>
              </a:rPr>
              <a:t>, Viron ja Irakin</a:t>
            </a:r>
            <a:r>
              <a:rPr lang="fi-FI" sz="1800" b="0" i="0" u="none" strike="noStrike" dirty="0">
                <a:solidFill>
                  <a:srgbClr val="000000"/>
                </a:solidFill>
                <a:effectLst/>
                <a:latin typeface="Calibri"/>
                <a:cs typeface="Calibri"/>
              </a:rPr>
              <a:t> kansalaisia. Puhutuimmat kielet olivat venäjä, arabia, </a:t>
            </a:r>
            <a:r>
              <a:rPr lang="fi-FI" sz="1800" dirty="0">
                <a:solidFill>
                  <a:srgbClr val="000000"/>
                </a:solidFill>
                <a:latin typeface="Calibri"/>
                <a:cs typeface="Calibri"/>
              </a:rPr>
              <a:t>farsi/persia</a:t>
            </a:r>
            <a:r>
              <a:rPr lang="fi-FI" sz="1800" b="0" i="0" u="none" strike="noStrike" dirty="0">
                <a:solidFill>
                  <a:srgbClr val="000000"/>
                </a:solidFill>
                <a:effectLst/>
                <a:latin typeface="Calibri"/>
                <a:cs typeface="Calibri"/>
              </a:rPr>
              <a:t> ja englanti. Tampereella puhutaan yhteensä yli 100 eri kieltä. Arabiaa puhuvien määrä on kasvanut selvästi eniten vuodesta 2016.</a:t>
            </a:r>
            <a:r>
              <a:rPr lang="fi-FI" sz="1800" b="0" i="0" dirty="0">
                <a:solidFill>
                  <a:srgbClr val="444444"/>
                </a:solidFill>
                <a:effectLst/>
                <a:latin typeface="Calibri"/>
                <a:cs typeface="Calibri"/>
              </a:rPr>
              <a:t>​</a:t>
            </a:r>
            <a:endParaRPr lang="fi-FI" sz="2800"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panose="020F0502020204030204" pitchFamily="34" charset="0"/>
              </a:rPr>
              <a:t>https://public.tableau.com/profile/tampereen.kaupunki#!/vizhome/UlkomaalaistaustaisetTampereella/Etusivu_1</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tarjoaa mahdollisuuksia. Toimivat yhteisöt ja arjen helppous tukevat hyvää elämää.</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*Suomi-faktat. Työn ja vapaa-ajan yhteensovittaminen on helppoa. Suomi on tasa-arvon edelläkävijä sekä yksi maailman turvallisimpia maita. Esikoulu ja koulu on laadultaan maailman huippua ja lapsille ilmaista. Suomessa on puhdas ilma ja vesi. Ainutlaatuinen luonto on helposti saavutettavissa kaikkina vuodenaikoina. </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a:ea typeface="Calibri"/>
                <a:cs typeface="Calibri"/>
              </a:rPr>
              <a:t>Pirkanmaalla toimii yli </a:t>
            </a:r>
            <a:r>
              <a:rPr lang="fi-FI" sz="1800" dirty="0">
                <a:solidFill>
                  <a:srgbClr val="000000"/>
                </a:solidFill>
                <a:latin typeface="Calibri"/>
                <a:ea typeface="Calibri"/>
                <a:cs typeface="Calibri"/>
              </a:rPr>
              <a:t>38</a:t>
            </a:r>
            <a:r>
              <a:rPr lang="fi-FI" sz="1800" b="0" i="0" u="none" strike="noStrike" dirty="0">
                <a:solidFill>
                  <a:srgbClr val="000000"/>
                </a:solidFill>
                <a:effectLst/>
                <a:latin typeface="Calibri"/>
                <a:ea typeface="Calibri"/>
                <a:cs typeface="Calibri"/>
              </a:rPr>
              <a:t> </a:t>
            </a:r>
            <a:r>
              <a:rPr lang="fi-FI" sz="1800" dirty="0">
                <a:solidFill>
                  <a:srgbClr val="000000"/>
                </a:solidFill>
                <a:latin typeface="Calibri"/>
                <a:ea typeface="Calibri"/>
                <a:cs typeface="Calibri"/>
              </a:rPr>
              <a:t>000</a:t>
            </a:r>
            <a:r>
              <a:rPr lang="fi-FI" sz="1800" b="0" i="0" u="none" strike="noStrike" dirty="0">
                <a:solidFill>
                  <a:srgbClr val="000000"/>
                </a:solidFill>
                <a:effectLst/>
                <a:latin typeface="Calibri"/>
                <a:ea typeface="Calibri"/>
                <a:cs typeface="Calibri"/>
              </a:rPr>
              <a:t> yritystä. Tampereella on monialaista ja uutta teknologiaosaamista, kuten kamerateknologiaa, VR/AR-yrityksiä, peliteollisuutta, terveysteknologiaa ja autoteollisuutta. </a:t>
            </a:r>
            <a:r>
              <a:rPr lang="fi-FI" sz="1800" b="0" i="0" dirty="0">
                <a:solidFill>
                  <a:srgbClr val="444444"/>
                </a:solidFill>
                <a:effectLst/>
                <a:latin typeface="Calibri"/>
                <a:ea typeface="Calibri"/>
                <a:cs typeface="Calibri"/>
              </a:rPr>
              <a:t>​</a:t>
            </a:r>
            <a:endParaRPr lang="fi-FI" sz="2800"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toimii useita </a:t>
            </a:r>
            <a:r>
              <a:rPr lang="fi-FI" sz="1800" b="0" i="0" u="none" strike="noStrike" dirty="0" err="1">
                <a:solidFill>
                  <a:srgbClr val="000000"/>
                </a:solidFill>
                <a:effectLst/>
                <a:latin typeface="Calibri" panose="020F0502020204030204" pitchFamily="34" charset="0"/>
              </a:rPr>
              <a:t>start-up</a:t>
            </a:r>
            <a:r>
              <a:rPr lang="fi-FI" sz="1800" b="0" i="0" u="none" strike="noStrike" dirty="0">
                <a:solidFill>
                  <a:srgbClr val="000000"/>
                </a:solidFill>
                <a:effectLst/>
                <a:latin typeface="Calibri" panose="020F0502020204030204" pitchFamily="34" charset="0"/>
              </a:rPr>
              <a:t> - ja yritysverkostoja. Alueen yritykset tekevät tiivistä yhteistyötä korkeakoulujen kanssa. Esimerkkeinä Mediapolis, </a:t>
            </a:r>
            <a:r>
              <a:rPr lang="fi-FI" sz="1800" b="0" i="0" u="none" strike="noStrike" dirty="0" err="1">
                <a:solidFill>
                  <a:srgbClr val="000000"/>
                </a:solidFill>
                <a:effectLst/>
                <a:latin typeface="Calibri" panose="020F0502020204030204" pitchFamily="34" charset="0"/>
              </a:rPr>
              <a:t>Tribe</a:t>
            </a:r>
            <a:r>
              <a:rPr lang="fi-FI" sz="1800" b="0" i="0" u="none" strike="noStrike" dirty="0">
                <a:solidFill>
                  <a:srgbClr val="000000"/>
                </a:solidFill>
                <a:effectLst/>
                <a:latin typeface="Calibri" panose="020F0502020204030204" pitchFamily="34" charset="0"/>
              </a:rPr>
              <a:t>, International HUB Tampere, DIMECC ja SMACC.</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Useilla kansainvälisillä yrityksillä on R&amp;D keskukset Tampereella. Esimerkkeinä BHTC, AAC Technologies, </a:t>
            </a:r>
            <a:r>
              <a:rPr lang="fi-FI" sz="1800" b="0" i="0" u="none" strike="noStrike" dirty="0" err="1">
                <a:solidFill>
                  <a:srgbClr val="000000"/>
                </a:solidFill>
                <a:effectLst/>
                <a:latin typeface="Calibri" panose="020F0502020204030204" pitchFamily="34" charset="0"/>
              </a:rPr>
              <a:t>Axon</a:t>
            </a:r>
            <a:r>
              <a:rPr lang="fi-FI" sz="1800" b="0" i="0" u="none" strike="noStrike" dirty="0">
                <a:solidFill>
                  <a:srgbClr val="000000"/>
                </a:solidFill>
                <a:effectLst/>
                <a:latin typeface="Calibri" panose="020F0502020204030204" pitchFamily="34" charset="0"/>
              </a:rPr>
              <a:t>, Huawei, </a:t>
            </a:r>
            <a:r>
              <a:rPr lang="fi-FI" sz="1800" b="0" i="0" u="none" strike="noStrike" dirty="0" err="1">
                <a:solidFill>
                  <a:srgbClr val="000000"/>
                </a:solidFill>
                <a:effectLst/>
                <a:latin typeface="Calibri" panose="020F0502020204030204" pitchFamily="34" charset="0"/>
              </a:rPr>
              <a:t>Xiaomi</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Scandit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Polight</a:t>
            </a:r>
            <a:r>
              <a:rPr lang="fi-FI" sz="1800" b="0" i="0" u="none" strike="noStrike" dirty="0">
                <a:solidFill>
                  <a:srgbClr val="000000"/>
                </a:solidFill>
                <a:effectLst/>
                <a:latin typeface="Calibri" panose="020F0502020204030204" pitchFamily="34" charset="0"/>
              </a:rPr>
              <a: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sijainti Suomessa on keskeinen – maantie-, juna- ja lentoliikenneyhteydet ovat erinomaiset.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erinomainen paikka lasten kasvaa ja oppia. </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Hidden</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gems</a:t>
            </a:r>
            <a:r>
              <a:rPr lang="fi-FI" sz="1800" b="0" i="0" u="none" strike="noStrike" dirty="0">
                <a:solidFill>
                  <a:srgbClr val="000000"/>
                </a:solidFill>
                <a:effectLst/>
                <a:latin typeface="Calibri" panose="020F0502020204030204" pitchFamily="34" charset="0"/>
              </a:rPr>
              <a:t> –ohjelma: suunnattu kansainvälisten työntekijöiden puolisoille työllistymisen &amp; integroitumisen helpottamiseksi.</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2819391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 on kasvun kaupunki.</a:t>
            </a: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Osaavat työntekijät, verkostojen voima ja keskeinen sijainti tekevät siitä kiinnostavan kotipaikan yrityksille. </a:t>
            </a: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seudun valmistava teollisuus on yksi Suomen ulkomaanviennin tärkeimmistä vetureista. </a:t>
            </a: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monialaista ja uutta teknologiaosaamista, kuten kamerateknologiaa, VR/AR-yrityksiä, peliteollisuutta, terveysteknologiaa ja autoteollisuutta.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sijainti Suomessa on keskeinen – maantie-, juna- ja lentoliikenneyhteydet ovat erinomaiset. Tampereen kasvu rakentuu raitiotien ympärille, mikä mahdollistaa vaivattoman liikkumisen sekä työpaikkojen ja palvelujen uudet keskittymät.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kyky uudistua ja ottaa rohkeita askeleita: Ratikka, Smart City, Kansi ja Areena, Asemakeskus, Hiedanranta. Tampereella sijoitetaan kehittämiseen yli 6 miljardia vuoteen 2030 mennessä.</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toimii useita </a:t>
            </a:r>
            <a:r>
              <a:rPr lang="fi-FI" sz="1800" b="0" i="0" u="none" strike="noStrike" dirty="0" err="1">
                <a:solidFill>
                  <a:srgbClr val="000000"/>
                </a:solidFill>
                <a:effectLst/>
                <a:latin typeface="Calibri" panose="020F0502020204030204" pitchFamily="34" charset="0"/>
              </a:rPr>
              <a:t>start-up</a:t>
            </a:r>
            <a:r>
              <a:rPr lang="fi-FI" sz="1800" b="0" i="0" u="none" strike="noStrike" dirty="0">
                <a:solidFill>
                  <a:srgbClr val="000000"/>
                </a:solidFill>
                <a:effectLst/>
                <a:latin typeface="Calibri" panose="020F0502020204030204" pitchFamily="34" charset="0"/>
              </a:rPr>
              <a:t>- ja yritysverkostoja. Alueen yritykset tekevät tiivistä yhteistyötä korkeakoulujen kanssa. Esimerkkeinä Mediapolis, </a:t>
            </a:r>
            <a:r>
              <a:rPr lang="fi-FI" sz="1800" b="0" i="0" u="none" strike="noStrike" dirty="0" err="1">
                <a:solidFill>
                  <a:srgbClr val="000000"/>
                </a:solidFill>
                <a:effectLst/>
                <a:latin typeface="Calibri" panose="020F0502020204030204" pitchFamily="34" charset="0"/>
              </a:rPr>
              <a:t>Tribe</a:t>
            </a:r>
            <a:r>
              <a:rPr lang="fi-FI" sz="1800" b="0" i="0" u="none" strike="noStrike" dirty="0">
                <a:solidFill>
                  <a:srgbClr val="000000"/>
                </a:solidFill>
                <a:effectLst/>
                <a:latin typeface="Calibri" panose="020F0502020204030204" pitchFamily="34" charset="0"/>
              </a:rPr>
              <a:t>, International HUB Tampere, DIMECC ja SMACC.</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Pirkanmaalla toimi maaliskuussa 2022 yli 36 700 yritystä. (Lähde: https://yritystieto.businesstampere.fi/)</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Osaavan työvoiman saatavuus yritysten tärkein sijaintikriteeri, sijainti/saavutettavuus kakkosena.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Yksittäisistä teollisuuden klustereista erityisen merkittävä on liikkuvien työkoneiden valmistus alihankintaketjuineen, se luo vuosittain miljardien eurojen liikevaihdon seudulle.</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2612063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Tampere </a:t>
            </a:r>
            <a:r>
              <a:rPr lang="en-GB" sz="1800" b="0" i="0" u="none" strike="noStrike" dirty="0" err="1">
                <a:solidFill>
                  <a:srgbClr val="000000"/>
                </a:solidFill>
                <a:effectLst/>
                <a:latin typeface="Calibri" panose="020F0502020204030204" pitchFamily="34" charset="0"/>
              </a:rPr>
              <a:t>aktiiviset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yritykset</a:t>
            </a:r>
            <a:r>
              <a:rPr lang="en-GB" sz="1800" b="0" i="0" u="none" strike="noStrike" dirty="0">
                <a:solidFill>
                  <a:srgbClr val="000000"/>
                </a:solidFill>
                <a:effectLst/>
                <a:latin typeface="Calibri" panose="020F0502020204030204" pitchFamily="34" charset="0"/>
              </a:rPr>
              <a:t> 09/2023 (https://yritystieto.businesstampere.fi/)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Suurimmat yksityiset työnantajat: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Pirkanmaan Osuuskauppa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Sandvik Mining and Construction Oy</a:t>
            </a:r>
            <a:r>
              <a:rPr lang="fi-FI" sz="18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1800" b="0" i="0" dirty="0" err="1">
                <a:solidFill>
                  <a:srgbClr val="444444"/>
                </a:solidFill>
                <a:effectLst/>
                <a:latin typeface="Calibri" panose="020F0502020204030204" pitchFamily="34" charset="0"/>
              </a:rPr>
              <a:t>Fimlab</a:t>
            </a:r>
            <a:r>
              <a:rPr lang="fi-FI" sz="1800" b="0" i="0" dirty="0">
                <a:solidFill>
                  <a:srgbClr val="444444"/>
                </a:solidFill>
                <a:effectLst/>
                <a:latin typeface="Calibri" panose="020F0502020204030204" pitchFamily="34" charset="0"/>
              </a:rPr>
              <a:t> Laboratoriot Oy</a:t>
            </a:r>
          </a:p>
          <a:p>
            <a:pPr marL="285750" indent="-285750" algn="l" rtl="0" fontAlgn="base">
              <a:buFont typeface="Arial" panose="020B0604020202020204" pitchFamily="34" charset="0"/>
              <a:buChar char="•"/>
            </a:pPr>
            <a:r>
              <a:rPr lang="fi-FI" sz="1800" b="0" i="0" dirty="0" err="1">
                <a:solidFill>
                  <a:srgbClr val="444444"/>
                </a:solidFill>
                <a:effectLst/>
                <a:latin typeface="Calibri" panose="020F0502020204030204" pitchFamily="34" charset="0"/>
              </a:rPr>
              <a:t>Millog</a:t>
            </a:r>
            <a:r>
              <a:rPr lang="fi-FI" sz="1800" b="0" i="0" dirty="0">
                <a:solidFill>
                  <a:srgbClr val="444444"/>
                </a:solidFill>
                <a:effectLst/>
                <a:latin typeface="Calibri" panose="020F0502020204030204" pitchFamily="34" charset="0"/>
              </a:rPr>
              <a:t> Oy</a:t>
            </a:r>
          </a:p>
          <a:p>
            <a:pPr marL="285750" indent="-285750" algn="l" rtl="0" fontAlgn="base">
              <a:buFont typeface="Arial" panose="020B0604020202020204" pitchFamily="34" charset="0"/>
              <a:buChar char="•"/>
            </a:pPr>
            <a:r>
              <a:rPr lang="fi-FI" sz="1800" b="0" i="0" dirty="0">
                <a:solidFill>
                  <a:srgbClr val="444444"/>
                </a:solidFill>
                <a:effectLst/>
                <a:latin typeface="Calibri" panose="020F0502020204030204" pitchFamily="34" charset="0"/>
              </a:rPr>
              <a:t>Saarioinen Oy</a:t>
            </a: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panose="020F0502020204030204" pitchFamily="34" charset="0"/>
              </a:rPr>
              <a:t>Tampere </a:t>
            </a:r>
            <a:r>
              <a:rPr lang="fi-FI" sz="1800" b="1" i="0" u="none" strike="noStrike" dirty="0" err="1">
                <a:solidFill>
                  <a:srgbClr val="000000"/>
                </a:solidFill>
                <a:effectLst/>
                <a:latin typeface="Calibri" panose="020F0502020204030204" pitchFamily="34" charset="0"/>
              </a:rPr>
              <a:t>way</a:t>
            </a:r>
            <a:r>
              <a:rPr lang="fi-FI" sz="1800" b="1" i="0" u="none" strike="noStrike" dirty="0">
                <a:solidFill>
                  <a:srgbClr val="000000"/>
                </a:solidFill>
                <a:effectLst/>
                <a:latin typeface="Calibri" panose="020F0502020204030204" pitchFamily="34" charset="0"/>
              </a:rPr>
              <a:t> of </a:t>
            </a:r>
            <a:r>
              <a:rPr lang="fi-FI" sz="1800" b="1" i="0" u="none" strike="noStrike" dirty="0" err="1">
                <a:solidFill>
                  <a:srgbClr val="000000"/>
                </a:solidFill>
                <a:effectLst/>
                <a:latin typeface="Calibri" panose="020F0502020204030204" pitchFamily="34" charset="0"/>
              </a:rPr>
              <a:t>co</a:t>
            </a:r>
            <a:r>
              <a:rPr lang="fi-FI" sz="1800" b="1" i="0" u="none" strike="noStrike" dirty="0">
                <a:solidFill>
                  <a:srgbClr val="000000"/>
                </a:solidFill>
                <a:effectLst/>
                <a:latin typeface="Calibri" panose="020F0502020204030204" pitchFamily="34" charset="0"/>
              </a:rPr>
              <a:t>-operating</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We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embrace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change</a:t>
            </a:r>
            <a:r>
              <a:rPr lang="fi-FI" sz="1800" b="0" i="0" u="none" strike="noStrike" dirty="0">
                <a:solidFill>
                  <a:srgbClr val="000000"/>
                </a:solidFill>
                <a:effectLst/>
                <a:latin typeface="Calibri" panose="020F0502020204030204" pitchFamily="34" charset="0"/>
              </a:rPr>
              <a:t> and </a:t>
            </a:r>
            <a:r>
              <a:rPr lang="fi-FI" sz="1800" b="0" i="0" u="none" strike="noStrike" dirty="0" err="1">
                <a:solidFill>
                  <a:srgbClr val="000000"/>
                </a:solidFill>
                <a:effectLst/>
                <a:latin typeface="Calibri" panose="020F0502020204030204" pitchFamily="34" charset="0"/>
              </a:rPr>
              <a:t>get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things</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done</a:t>
            </a:r>
            <a:r>
              <a:rPr lang="fi-FI" sz="1800" b="0" i="0" u="none" strike="noStrike" dirty="0">
                <a:solidFill>
                  <a:srgbClr val="000000"/>
                </a:solidFill>
                <a:effectLst/>
                <a:latin typeface="Calibri" panose="020F0502020204030204" pitchFamily="34" charset="0"/>
              </a:rPr>
              <a:t>. Tampere is </a:t>
            </a:r>
            <a:r>
              <a:rPr lang="fi-FI" sz="1800" b="0" i="0" u="none" strike="noStrike" dirty="0" err="1">
                <a:solidFill>
                  <a:srgbClr val="000000"/>
                </a:solidFill>
                <a:effectLst/>
                <a:latin typeface="Calibri" panose="020F0502020204030204" pitchFamily="34" charset="0"/>
              </a:rPr>
              <a:t>known</a:t>
            </a:r>
            <a:r>
              <a:rPr lang="fi-FI" sz="1800" b="0" i="0" u="none" strike="noStrike" dirty="0">
                <a:solidFill>
                  <a:srgbClr val="000000"/>
                </a:solidFill>
                <a:effectLst/>
                <a:latin typeface="Calibri" panose="020F0502020204030204" pitchFamily="34" charset="0"/>
              </a:rPr>
              <a:t> for </a:t>
            </a:r>
            <a:r>
              <a:rPr lang="fi-FI" sz="1800" b="0" i="0" u="none" strike="noStrike" dirty="0" err="1">
                <a:solidFill>
                  <a:srgbClr val="000000"/>
                </a:solidFill>
                <a:effectLst/>
                <a:latin typeface="Calibri" panose="020F0502020204030204" pitchFamily="34" charset="0"/>
              </a:rPr>
              <a:t>its</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efficient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decision-making</a:t>
            </a:r>
            <a:r>
              <a:rPr lang="fi-FI" sz="1800" b="0" i="0" u="none" strike="noStrike" dirty="0">
                <a:solidFill>
                  <a:srgbClr val="000000"/>
                </a:solidFill>
                <a:effectLst/>
                <a:latin typeface="Calibri" panose="020F0502020204030204" pitchFamily="34" charset="0"/>
              </a:rPr>
              <a:t> and </a:t>
            </a:r>
            <a:r>
              <a:rPr lang="fi-FI" sz="1800" b="0" i="0" u="none" strike="noStrike" dirty="0" err="1">
                <a:solidFill>
                  <a:srgbClr val="000000"/>
                </a:solidFill>
                <a:effectLst/>
                <a:latin typeface="Calibri" panose="020F0502020204030204" pitchFamily="34" charset="0"/>
              </a:rPr>
              <a:t>innovative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ways</a:t>
            </a:r>
            <a:r>
              <a:rPr lang="fi-FI" sz="1800" b="0" i="0" u="none" strike="noStrike" dirty="0">
                <a:solidFill>
                  <a:srgbClr val="000000"/>
                </a:solidFill>
                <a:effectLst/>
                <a:latin typeface="Calibri" panose="020F0502020204030204" pitchFamily="34" charset="0"/>
              </a:rPr>
              <a:t> of </a:t>
            </a:r>
            <a:r>
              <a:rPr lang="fi-FI" sz="1800" b="0" i="0" u="none" strike="noStrike" dirty="0" err="1">
                <a:solidFill>
                  <a:srgbClr val="000000"/>
                </a:solidFill>
                <a:effectLst/>
                <a:latin typeface="Calibri" panose="020F0502020204030204" pitchFamily="34" charset="0"/>
              </a:rPr>
              <a:t>co</a:t>
            </a:r>
            <a:r>
              <a:rPr lang="fi-FI" sz="1800" b="0" i="0" u="none" strike="noStrike" dirty="0">
                <a:solidFill>
                  <a:srgbClr val="000000"/>
                </a:solidFill>
                <a:effectLst/>
                <a:latin typeface="Calibri" panose="020F0502020204030204" pitchFamily="34" charset="0"/>
              </a:rPr>
              <a:t>-operating.</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Tampereen raitiotie: </a:t>
            </a:r>
            <a:r>
              <a:rPr lang="en-US" sz="1800" b="0" i="0" dirty="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Tampereen raitiotielinjan ensimmäistä osaa paraikaa rakentava </a:t>
            </a:r>
            <a:r>
              <a:rPr lang="fi-FI" sz="1800" b="1" i="0" u="none" strike="noStrike" dirty="0">
                <a:solidFill>
                  <a:srgbClr val="000000"/>
                </a:solidFill>
                <a:effectLst/>
                <a:latin typeface="Calibri" panose="020F0502020204030204" pitchFamily="34" charset="0"/>
              </a:rPr>
              <a:t>Raitiotieallianssi</a:t>
            </a:r>
            <a:r>
              <a:rPr lang="fi-FI" sz="1800" b="0" i="0" u="none" strike="noStrike" dirty="0">
                <a:solidFill>
                  <a:srgbClr val="000000"/>
                </a:solidFill>
                <a:effectLst/>
                <a:latin typeface="Calibri" panose="020F0502020204030204" pitchFamily="34" charset="0"/>
              </a:rPr>
              <a:t> jatkaa myös toisen osan toteuttajana. Tampereen kaupungin ja Tampereen Raitiotie Oy:n tilaaman palvelun tuottajina ovat AFRY, YIT, NRC ja </a:t>
            </a:r>
            <a:r>
              <a:rPr lang="fi-FI" sz="1800" b="0" i="0" u="none" strike="noStrike" dirty="0" err="1">
                <a:solidFill>
                  <a:srgbClr val="000000"/>
                </a:solidFill>
                <a:effectLst/>
                <a:latin typeface="Calibri" panose="020F0502020204030204" pitchFamily="34" charset="0"/>
              </a:rPr>
              <a:t>Sweco</a:t>
            </a:r>
            <a:r>
              <a:rPr lang="fi-FI" sz="1800" b="0" i="0" u="none" strike="noStrike" dirty="0">
                <a:solidFill>
                  <a:srgbClr val="000000"/>
                </a:solidFill>
                <a:effectLst/>
                <a:latin typeface="Calibri" panose="020F0502020204030204" pitchFamily="34" charset="0"/>
              </a:rPr>
              <a:t>. Allianssimallin mukaisesti hankkeen tilaaja, suunnittelijat ja urakoitsijat toimivat yhteistyössä hankkeen toteuttamisessa. Tampereen kaupunginvaltuusto päätti raitiotiehankkeen toisen osan rakentamisesta 19.10.2020.</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Rantatunneli: </a:t>
            </a:r>
            <a:r>
              <a:rPr lang="fi-FI" sz="1800" b="0" i="0" u="none" strike="noStrike" dirty="0">
                <a:solidFill>
                  <a:srgbClr val="000000"/>
                </a:solidFill>
                <a:effectLst/>
                <a:latin typeface="Calibri" panose="020F0502020204030204" pitchFamily="34" charset="0"/>
              </a:rPr>
              <a:t>Maantietunnelin rakentaminen onnistui yli odotusten allianssimallilla. Tampereelle rakennettiin Suomen pisin maantietunneli vuosina 2013–2016. Se valmistui puoli vuotta etuajassa aikataulustaan ja alitti alkuperäisen budjetin.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Hanke toteutettiin allianssimallilla, jossa olivat mukana Tampereen kaupunki, Liikennevirasto, Lemminkäinen, YIT, </a:t>
            </a:r>
            <a:r>
              <a:rPr lang="fi-FI" sz="1800" b="0" i="0" u="none" strike="noStrike" dirty="0" err="1">
                <a:solidFill>
                  <a:srgbClr val="000000"/>
                </a:solidFill>
                <a:effectLst/>
                <a:latin typeface="Calibri" panose="020F0502020204030204" pitchFamily="34" charset="0"/>
              </a:rPr>
              <a:t>Saanio</a:t>
            </a:r>
            <a:r>
              <a:rPr lang="fi-FI" sz="1800" b="0" i="0" u="none" strike="noStrike" dirty="0">
                <a:solidFill>
                  <a:srgbClr val="000000"/>
                </a:solidFill>
                <a:effectLst/>
                <a:latin typeface="Calibri" panose="020F0502020204030204" pitchFamily="34" charset="0"/>
              </a:rPr>
              <a:t> &amp; Riekkola ja A-Insinöörit.</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err="1">
                <a:solidFill>
                  <a:srgbClr val="000000"/>
                </a:solidFill>
                <a:effectLst/>
                <a:latin typeface="Calibri" panose="020F0502020204030204" pitchFamily="34" charset="0"/>
              </a:rPr>
              <a:t>Tesoman</a:t>
            </a:r>
            <a:r>
              <a:rPr lang="fi-FI" sz="1800" b="1" i="0" u="none" strike="noStrike" dirty="0">
                <a:solidFill>
                  <a:srgbClr val="000000"/>
                </a:solidFill>
                <a:effectLst/>
                <a:latin typeface="Calibri" panose="020F0502020204030204" pitchFamily="34" charset="0"/>
              </a:rPr>
              <a:t> hyvinvointikeskuksen allianssimalli: </a:t>
            </a:r>
            <a:r>
              <a:rPr lang="fi-FI" sz="1800" b="0" i="0" u="none" strike="noStrike" dirty="0">
                <a:solidFill>
                  <a:srgbClr val="000000"/>
                </a:solidFill>
                <a:effectLst/>
                <a:latin typeface="Calibri" panose="020F0502020204030204" pitchFamily="34" charset="0"/>
              </a:rPr>
              <a:t>Tampereen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kaupunginosan hyvinvointikeskuksen palvelut on toteutettu julkisen, yksityisen ja kolmannen sektorin toimijoiden kumppanuusmallilla, jossa Tampereen kaupunki ja Mehiläinen-ryhmittymä muodostavat allianssin. Allianssimalli on ensimmäistä kertaa Suomessa käytössä hyvinvointipalvelujen toteutuksessa.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42422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Ekosysteemit tuovat eri alojen toimijat yhteen ja edesauttavat esimerkiksi digitalisaation mahdollisuuksien hyödyntämisessä sekä innovaatiotoiminnassa.</a:t>
            </a:r>
            <a:r>
              <a:rPr lang="en-US" sz="1800" b="0" i="0" dirty="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Käynnissä on parhaillaan 12 erilaista ekosysteemiä.</a:t>
            </a:r>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Film Tampere (elämystalous)</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Kamerateknologiat (kuvantaminen)  – Tampere </a:t>
            </a:r>
            <a:r>
              <a:rPr lang="fi-FI" sz="1800" b="0" i="0" u="none" strike="noStrike" dirty="0" err="1">
                <a:solidFill>
                  <a:srgbClr val="000000"/>
                </a:solidFill>
                <a:effectLst/>
                <a:latin typeface="Calibri" panose="020F0502020204030204" pitchFamily="34" charset="0"/>
              </a:rPr>
              <a:t>Imaging</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Ecosystem</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Kiertotalous ja </a:t>
            </a:r>
            <a:r>
              <a:rPr lang="fi-FI" sz="1800" b="0" i="0" u="none" strike="noStrike" dirty="0" err="1">
                <a:solidFill>
                  <a:srgbClr val="000000"/>
                </a:solidFill>
                <a:effectLst/>
                <a:latin typeface="Calibri" panose="020F0502020204030204" pitchFamily="34" charset="0"/>
              </a:rPr>
              <a:t>cleantech</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Liikkuminen – ITS </a:t>
            </a:r>
            <a:r>
              <a:rPr lang="fi-FI" sz="1800" b="0" i="0" u="none" strike="noStrike" dirty="0" err="1">
                <a:solidFill>
                  <a:srgbClr val="000000"/>
                </a:solidFill>
                <a:effectLst/>
                <a:latin typeface="Calibri" panose="020F0502020204030204" pitchFamily="34" charset="0"/>
              </a:rPr>
              <a:t>Factory</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Startup Tampere</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autoteollisuuden klusteri</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seudun turvallisuusekosysteemi</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Tekoälykehitys – Tampereen seudun AI-ekosysteemi</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Yhteydet-ekosysteemi </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Älykkäät koneet ja automaatio</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Terveysteknologia</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Koulutus ja osaaminen</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fi-FI" sz="1800" b="0" i="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Lähde: https://businesstampere.com/fi/toimintaymparisto/liiketoimintaekosysteemit/</a:t>
            </a:r>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Tampereelta on luotu mm.</a:t>
            </a:r>
            <a:r>
              <a:rPr lang="en-US" sz="1800" b="0" i="0" dirty="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Älypuhelin</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OZO – maailman ensimmäinen VR-elokuvakamera</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Digitaalinen röntgenkamera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2444294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Tampereen kaupungin kulttuuristrategian tavoitteet ovat: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Kulttuuri koskettaa kaikkia: Yhdenvertainen kulttuuri lisää kaikkien kaupunkilaisten hyvinvointia</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Luovien ihmisten koti: Luovat alat ja ihmiset kasvattavat kaupungin elinvoimaa</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Merkityksellinen kaupunki: Omaleimainen ja elävä kaupunkiympäristö rakentaa Tampereen pitovoimaa ja viihtyisyyttä</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Kokoaan suurempi: Kansainvälisen tason kulttuuri- ja tapahtumatarjoaja on keskeinen osa Tampereen vetovoimaa</a:t>
            </a:r>
            <a:endParaRPr lang="en-US" sz="1800" b="0" i="0" dirty="0">
              <a:solidFill>
                <a:srgbClr val="444444"/>
              </a:solidFill>
              <a:effectLst/>
              <a:latin typeface="Arial" panose="020B060402020202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28</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Kulttuurista kestävästi kasvava kaupunki vuoteen 2030 mennessä luodaan seuraavilla toimenpiteillä:</a:t>
            </a:r>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1. Kulttuuri koskettaa kaikkia -toimenpiteet</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1.1. Kehitetään kaikille avoimen kulttuuritarjonnan saavutettavuutta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1.2. Tuetaan kulttuuriin osallistumista räätälöimällä palveluja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1.3. Nostetaan moninaisuus voimavaraksi</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1.4. Hyödynnetään kulttuurin hyvinvointivaikutuksia sosiaali- ja terveyspalveluissa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2. Luovien ihmisten koti</a:t>
            </a:r>
            <a:r>
              <a:rPr lang="fi-FI" sz="1800" b="0" i="0" u="none" strike="noStrike" dirty="0">
                <a:solidFill>
                  <a:srgbClr val="000000"/>
                </a:solidFill>
                <a:effectLst/>
                <a:latin typeface="Calibri" panose="020F0502020204030204" pitchFamily="34" charset="0"/>
              </a:rPr>
              <a:t> -</a:t>
            </a:r>
            <a:r>
              <a:rPr lang="fi-FI" sz="1800" b="1" i="0" u="none" strike="noStrike" dirty="0">
                <a:solidFill>
                  <a:srgbClr val="000000"/>
                </a:solidFill>
                <a:effectLst/>
                <a:latin typeface="Calibri" panose="020F0502020204030204" pitchFamily="34" charset="0"/>
              </a:rPr>
              <a:t>toimenpiteet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2.1 Luovien alojen verkostoja, työllisyyttä ja osaamista tuetaan poikkihallinnollisesti</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2.2 Kulttuuritoimijoille tarjotaan tiloja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2.3 Kansalaisyhteiskunnan tuen palveluja kehitetään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2.4 Luovien alojen koulutuksen ja taidekasvatuksen merkitystä nostetaan uuden osaamisen ja kyvykkyyksien kasvattajana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3. Merkityksellinen kaupunki</a:t>
            </a:r>
            <a:r>
              <a:rPr lang="fi-FI" sz="1800" b="0" i="0" u="none" strike="noStrike" dirty="0">
                <a:solidFill>
                  <a:srgbClr val="000000"/>
                </a:solidFill>
                <a:effectLst/>
                <a:latin typeface="Calibri" panose="020F0502020204030204" pitchFamily="34" charset="0"/>
              </a:rPr>
              <a:t> -</a:t>
            </a:r>
            <a:r>
              <a:rPr lang="fi-FI" sz="1800" b="1" i="0" u="none" strike="noStrike" dirty="0">
                <a:solidFill>
                  <a:srgbClr val="000000"/>
                </a:solidFill>
                <a:effectLst/>
                <a:latin typeface="Calibri" panose="020F0502020204030204" pitchFamily="34" charset="0"/>
              </a:rPr>
              <a:t>toimenpiteet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3.1 Julkista taidetta ja sen vaikuttavuutta lisätään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3.2 Kaupunkitilaa suunnitellaan oleskelua, harrastamista ja kohtaamisia mahdollistavaksi</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3.3 Korkealaatuista ympäristöä suunnitellaan yhdessä asukkaiden kanssa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3.4 Omaleimaista historiaa vaalitaan ja tuodaan aktiivisesti esiin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4. Kokoaan suurempi</a:t>
            </a:r>
            <a:r>
              <a:rPr lang="fi-FI" sz="1800" b="0" i="0" u="none" strike="noStrike" dirty="0">
                <a:solidFill>
                  <a:srgbClr val="000000"/>
                </a:solidFill>
                <a:effectLst/>
                <a:latin typeface="Calibri" panose="020F0502020204030204" pitchFamily="34" charset="0"/>
              </a:rPr>
              <a:t> -</a:t>
            </a:r>
            <a:r>
              <a:rPr lang="fi-FI" sz="1800" b="1" i="0" u="none" strike="noStrike" dirty="0">
                <a:solidFill>
                  <a:srgbClr val="000000"/>
                </a:solidFill>
                <a:effectLst/>
                <a:latin typeface="Calibri" panose="020F0502020204030204" pitchFamily="34" charset="0"/>
              </a:rPr>
              <a:t>toimenpiteet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4.1 Panostetaan elämysinfraan ja sisältöihin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4.2 Panostetaan tapahtumiin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4.3 Vahvistetaan Tampereen tunnettuutta kulttuurikaupunkina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3587180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Tampereen tuotantokannustin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10-15 % maksuhyvitys Tampereen seudulla syntyneistä tuotantokuluista. 10 % perusosa. Mahdollisuus 0-5 % korotukseen markkinointiyhteistyöllä.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Hyväksyttyjä kustannuksia ovat alueella tehtyjen palvelujen ja tavaroiden ostot sekä Tampereen seudulle maksetut palkat. Kannustinta voivat hakea ammattimaiset viihde-, draama-, elokuva-, dokumentti- ja VR-tuotannot.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Tampereella jo nyt tehty: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Dual-trilleri</a:t>
            </a:r>
            <a:r>
              <a:rPr lang="fi-FI" sz="1800" b="1" i="0" u="none" strike="noStrike">
                <a:solidFill>
                  <a:srgbClr val="000000"/>
                </a:solidFill>
                <a:effectLst/>
                <a:latin typeface="Calibri" panose="020F0502020204030204" pitchFamily="34" charset="0"/>
              </a:rPr>
              <a:t> </a:t>
            </a:r>
            <a:r>
              <a:rPr lang="fi-FI" sz="1800" b="0" i="0" u="none" strike="noStrike">
                <a:solidFill>
                  <a:srgbClr val="000000"/>
                </a:solidFill>
                <a:effectLst/>
                <a:latin typeface="Calibri" panose="020F0502020204030204" pitchFamily="34" charset="0"/>
              </a:rPr>
              <a:t>(ensimmäinen kokonaan Suomessa kuvattu Hollywood-tuotanto)</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Invisible heroes (jälkityöt)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World Film Report  (CCTV-6 Kiina)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Jahti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Elossa 24h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Yksittäistapaus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Kontio&amp;Parmas</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Onnenpyörä</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Melkein Totta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Napakymppi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Kellot Soi!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Jaksa paremmin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30</a:t>
            </a:fld>
            <a:endParaRPr lang="fi-FI"/>
          </a:p>
        </p:txBody>
      </p:sp>
    </p:spTree>
    <p:extLst>
      <p:ext uri="{BB962C8B-B14F-4D97-AF65-F5344CB8AC3E}">
        <p14:creationId xmlns:p14="http://schemas.microsoft.com/office/powerpoint/2010/main" val="3868945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800" b="1" i="0" u="none" strike="noStrike" dirty="0">
                <a:solidFill>
                  <a:srgbClr val="000000"/>
                </a:solidFill>
                <a:effectLst/>
                <a:latin typeface="Calibri"/>
                <a:cs typeface="Calibri"/>
              </a:rPr>
              <a:t>Tampere-talo</a:t>
            </a:r>
            <a:r>
              <a:rPr lang="fi-FI" sz="1800" b="0" i="0" u="none" strike="noStrike" dirty="0">
                <a:solidFill>
                  <a:srgbClr val="000000"/>
                </a:solidFill>
                <a:effectLst/>
                <a:latin typeface="Calibri"/>
                <a:cs typeface="Calibri"/>
              </a:rPr>
              <a:t> on Pohjoismaiden suurin kongressi- ja kulttuurikeskus. Tampere-talon tiloissa järjestetään erilaisia tapahtumia, kirjo vaihtelee kokouksista, seminaareista, opintopäivistä ja perhejuhlista kotimaisiin ja kansainvälisiin kongresseihin, näyttelyihin, messuihin, yritysjuhliin ja erikoistapahtumiin. </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a:cs typeface="Calibri"/>
              </a:rPr>
              <a:t>​</a:t>
            </a:r>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1" i="0" u="none" strike="noStrike" dirty="0">
                <a:solidFill>
                  <a:srgbClr val="000000"/>
                </a:solidFill>
                <a:effectLst/>
                <a:latin typeface="Calibri"/>
                <a:cs typeface="Calibri"/>
              </a:rPr>
              <a:t>Tampereen Messu- ja Urheilukeskus Oy</a:t>
            </a:r>
            <a:r>
              <a:rPr lang="fi-FI" sz="1800" b="0" i="0" u="none" strike="noStrike" dirty="0">
                <a:solidFill>
                  <a:srgbClr val="000000"/>
                </a:solidFill>
                <a:effectLst/>
                <a:latin typeface="Calibri"/>
                <a:cs typeface="Calibri"/>
              </a:rPr>
              <a:t>, TESC, perustettiin vuonna 2005. Sen omistavat Tampereen kaupunki ja Tampereen Messut Oy.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Tampereen Messu- ja Urheilukeskus tarjoaa erilaisia mahdollisuuksia monenlaisille tapahtumanjärjestäjille, yrityksille, järjestöille ja seuroille erityyppisten- ja kokoisten tapahtumien järjestämiseen.</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31</a:t>
            </a:fld>
            <a:endParaRPr lang="fi-FI"/>
          </a:p>
        </p:txBody>
      </p:sp>
    </p:spTree>
    <p:extLst>
      <p:ext uri="{BB962C8B-B14F-4D97-AF65-F5344CB8AC3E}">
        <p14:creationId xmlns:p14="http://schemas.microsoft.com/office/powerpoint/2010/main" val="222505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800" b="0" i="0" u="none" strike="noStrike" dirty="0">
                <a:solidFill>
                  <a:srgbClr val="000000"/>
                </a:solidFill>
                <a:effectLst/>
                <a:latin typeface="Calibri"/>
                <a:cs typeface="Calibri"/>
              </a:rPr>
              <a:t>2/3 suomalaisista asuu 200 kilometrin säteellä. </a:t>
            </a:r>
            <a:r>
              <a:rPr lang="fi-FI" sz="1800" b="1" i="0" u="none" strike="noStrike" dirty="0">
                <a:solidFill>
                  <a:srgbClr val="000000"/>
                </a:solidFill>
                <a:effectLst/>
                <a:latin typeface="Calibri"/>
                <a:cs typeface="Calibri"/>
              </a:rPr>
              <a:t>Tampereella oli vuonna </a:t>
            </a:r>
            <a:r>
              <a:rPr lang="fi-FI" sz="1800" b="1" dirty="0">
                <a:solidFill>
                  <a:srgbClr val="000000"/>
                </a:solidFill>
                <a:latin typeface="Calibri"/>
                <a:cs typeface="Calibri"/>
              </a:rPr>
              <a:t>2022</a:t>
            </a:r>
            <a:r>
              <a:rPr lang="fi-FI" sz="1800" b="1" i="0" u="none" strike="noStrike" dirty="0">
                <a:solidFill>
                  <a:srgbClr val="000000"/>
                </a:solidFill>
                <a:effectLst/>
                <a:latin typeface="Calibri"/>
                <a:cs typeface="Calibri"/>
              </a:rPr>
              <a:t>:</a:t>
            </a:r>
            <a:r>
              <a:rPr lang="fi-FI" sz="1800" b="1" dirty="0">
                <a:solidFill>
                  <a:srgbClr val="000000"/>
                </a:solidFill>
                <a:latin typeface="Calibri"/>
                <a:cs typeface="Calibri"/>
              </a:rPr>
              <a:t> 30</a:t>
            </a:r>
            <a:r>
              <a:rPr lang="fi-FI" sz="1800" b="1" i="0" u="none" strike="noStrike" dirty="0">
                <a:solidFill>
                  <a:srgbClr val="000000"/>
                </a:solidFill>
                <a:effectLst/>
                <a:latin typeface="Calibri"/>
                <a:cs typeface="Calibri"/>
              </a:rPr>
              <a:t> hotellia, </a:t>
            </a:r>
            <a:r>
              <a:rPr lang="fi-FI" sz="1800" b="1" dirty="0">
                <a:solidFill>
                  <a:srgbClr val="000000"/>
                </a:solidFill>
                <a:latin typeface="Calibri"/>
                <a:cs typeface="Calibri"/>
              </a:rPr>
              <a:t>3678</a:t>
            </a:r>
            <a:r>
              <a:rPr lang="fi-FI" sz="1800" b="1" i="0" u="none" strike="noStrike" dirty="0">
                <a:solidFill>
                  <a:srgbClr val="000000"/>
                </a:solidFill>
                <a:effectLst/>
                <a:latin typeface="Calibri"/>
                <a:cs typeface="Calibri"/>
              </a:rPr>
              <a:t> hotellihuonetta ja yli </a:t>
            </a:r>
            <a:r>
              <a:rPr lang="fi-FI" sz="1800" b="1" dirty="0">
                <a:solidFill>
                  <a:srgbClr val="000000"/>
                </a:solidFill>
                <a:latin typeface="Calibri"/>
                <a:cs typeface="Calibri"/>
              </a:rPr>
              <a:t>7904 </a:t>
            </a:r>
            <a:r>
              <a:rPr lang="fi-FI" sz="1800" b="1" i="0" u="none" strike="noStrike" dirty="0">
                <a:solidFill>
                  <a:srgbClr val="000000"/>
                </a:solidFill>
                <a:effectLst/>
                <a:latin typeface="Calibri"/>
                <a:cs typeface="Calibri"/>
              </a:rPr>
              <a:t>vuodepaikkaa</a:t>
            </a:r>
            <a:r>
              <a:rPr lang="fi-FI" sz="1800" b="0" i="0" u="none" strike="noStrike" dirty="0">
                <a:solidFill>
                  <a:srgbClr val="000000"/>
                </a:solidFill>
                <a:effectLst/>
                <a:latin typeface="Calibri"/>
                <a:cs typeface="Calibri"/>
              </a:rPr>
              <a:t>. (Lähde: </a:t>
            </a:r>
            <a:r>
              <a:rPr lang="fi-FI" dirty="0">
                <a:hlinkClick r:id="rId3"/>
              </a:rPr>
              <a:t>https://visitfinland.stat.fi/PXWeb/pxweb/fi/VisitFinland/VisitFinland__Majoitustilastot/visitfinland_matk_pxt_116y.px</a:t>
            </a:r>
            <a:r>
              <a:rPr lang="fi-FI" dirty="0">
                <a:solidFill>
                  <a:srgbClr val="000000"/>
                </a:solidFill>
                <a:latin typeface="Calibri"/>
                <a:cs typeface="Calibri"/>
              </a:rPr>
              <a:t>)</a:t>
            </a:r>
            <a:endParaRPr lang="fi-FI" dirty="0">
              <a:solidFill>
                <a:srgbClr val="444444"/>
              </a:solidFill>
              <a:latin typeface="Calibri"/>
              <a:cs typeface="Calibri"/>
            </a:endParaRPr>
          </a:p>
          <a:p>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Sijainti kahden järven välissä tarjoaa kauniita tapahtumapaikkoja ja virkistäytymismahdollisuuksia.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Suuri osa tapahtumapaikoista ja palveluista kävelyetäisyyden päässä toisistaan.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Panostamme voimakkaasti uusien, suurta yleisöä kiinnostavien tapahtumien ideointiin, mahdollistamiseen ja hankkimiseen.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Tarjoamme tapahtumajärjestäjille parhaat mahdolliset toimintaedellytykset, sujuvan hallinnon ja nykyaikaisen infrastruktuurin.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15 000 katsojaa vetävä Euroopan ensimmäinen ja ainoa ydinkeskustassa sijaitseva monitoimiareena valmistui 2021.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Lähde: https://public.tableau.com/profile/tampereen.kaupunki#!/vizhome/Tapahtumienvaikuttavuusarviointi2019/Etusivu</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392256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B7B50-1798-41BD-B92B-8AAB9E64BEEE}" type="slidenum">
              <a:rPr kumimoji="0" lang="fi-FI"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538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Viiden tähden keskusta on kaupungin strategiaan pohjautuva kehittämisohjelma vuosille 2011–2030. Ohjelma on kokonaisnäkemys keskustan kaupunkiympäristön ja toimintaympäristön tavoitteista ja niitä toteuttavista käytännön toimista tuleville vuosikymmenille.</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Kaupungin keskustaa kehitetään määrätietoisesti kaikilla osa-alueilla: kaupunkirakenne, kaupunkiympäristö, kaupunkiliikenne, kaupunkikuva ja kaupunkikulttuuri huomioiden.</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Vuoteen 2030 mennessä Tampereen keskustassa on 35–40 % enemmän asukkaita kuin 2015 sekä uusia, merkittäviä työpaikka-alueita, esim. Asemakeskus.</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Keskustassa on valmius rakentaa asuntoja noin 15 000 asukkaalle. Uusia työpaikkoja voi syntyä noin 15 000. Ihmiset voivat matkustaa keskustaan mukavasti ja sujuvasti. Yritykset menestyvät ja palvelu pelaa. </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keskustasta rakentuu elämyksellinen kokonaisuus, johon on helppo tulla, sijoittua tai sijoittaa. Kaupunkirakenne eheytyy ja tiivistyy. Moderni arkkitehtuuri täydentää vanhaa rakennuskantaa muodostaen yhdessä kiinnostavan kokonaisuuden.</a:t>
            </a:r>
            <a:r>
              <a:rPr lang="fi-FI" sz="1800" b="1" i="0" u="none" strike="noStrike">
                <a:solidFill>
                  <a:srgbClr val="000000"/>
                </a:solidFill>
                <a:effectLst/>
                <a:latin typeface="Calibri" panose="020F0502020204030204" pitchFamily="34" charset="0"/>
              </a:rPr>
              <a:t> </a:t>
            </a:r>
            <a:r>
              <a:rPr lang="fi-FI" sz="1800" b="0" i="0" u="none" strike="noStrike">
                <a:solidFill>
                  <a:srgbClr val="000000"/>
                </a:solidFill>
                <a:effectLst/>
                <a:latin typeface="Calibri" panose="020F0502020204030204" pitchFamily="34" charset="0"/>
              </a:rPr>
              <a:t>Rannat ja järvet ovat tulleet osaksi keskustaa. Katukuva on kaupunkimainen, kiinnostava, elävä, täynnä tamperelaisia vivahteita ja tapahtumia. Elämäntapa on kaupunkimainen ja yhteisöllinen. Ihmiset viihtyvät ja voivat hyvin.</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35</a:t>
            </a:fld>
            <a:endParaRPr lang="fi-FI"/>
          </a:p>
        </p:txBody>
      </p:sp>
    </p:spTree>
    <p:extLst>
      <p:ext uri="{BB962C8B-B14F-4D97-AF65-F5344CB8AC3E}">
        <p14:creationId xmlns:p14="http://schemas.microsoft.com/office/powerpoint/2010/main" val="1644278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55996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Alueen avainnumeroita: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noin 4000-6000 asukasta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noin 10 000 uutta työpaikkaa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noin 300 000 neliömetriä rakennusoikeutta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Helppo saavutettavuus ja suuremmat liikennevirrat</a:t>
            </a:r>
            <a:r>
              <a:rPr lang="fi-FI" sz="1800" b="0" i="0" u="none" strike="noStrike">
                <a:solidFill>
                  <a:srgbClr val="000000"/>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Ratikka kulkee alueen läpi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Uudistetusta Itsenäisyydenkadun alikulkusillan tunnelista suora kulku asemalaitureille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Jalankulkijoiden ja pyöräilijöiden yhteydet ovat sujuvat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P-Hämpin laajennus parantaa yksityisautoilun ja huoltoliikenteen yhteyksiä</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Suomirata lähentää toteutuessaan pääkaupunkiseutua ja Helsinki-Vantaa lentoasemaa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u="none" strike="noStrike">
                <a:solidFill>
                  <a:srgbClr val="000000"/>
                </a:solidFill>
                <a:effectLst/>
                <a:latin typeface="Calibri" panose="020F0502020204030204" pitchFamily="34" charset="0"/>
              </a:rPr>
              <a:t>Lähde: https://www.tampere.fi/asuminen-ja-ymparisto/kaupunkisuunnittelu-ja-rakentamishankkeet/kannen-alue.html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3491421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Tampereen Nokia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on aina avoinna oleva, uuden sukupolven monitoimiareena, jonka yhteydessä on myös hotelli, kasino, ravintoloita ja toimistotiloja. Kilpailukykyiset puitteet kansainvälisten artistien sekä suurten urheilu- ja viihdetapahtumien vaatimille megatuotannoille. Aivan kaupungin ydinkeskustassa sijaitsevalle areenalle ei tule ollenkaan parkkipaikkoja, sillä sinne on helppo saapua jalan, pyörällä tai julkisella liikenteellä.</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Suomen suurin monitoimiareena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Kestävä kehitys huomioitu jo suunnitteluvaiheessa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Nokia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tarjoaa elämysten oheen kattavat ja monipuoliset ravintolaelämykset, laadukkaat majoituspalvelut kokoustiloineen ja saunoineen sekä aitioita yksityis- ja yrityskäyttöön. Nokia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on kaupunkilaisten olohuone, joka on täynnä elämää vuoden jokaisena päivänä. Areenan ravintolat ja muut palvelut palvelevat asiakkaita myös tapahtumien ulkopuolella.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Areenalla on myös tarjolla maailmanluokan majoituspalvelut, joista vastaa </a:t>
            </a:r>
            <a:r>
              <a:rPr lang="fi-FI" sz="1800" b="0" i="0" u="none" strike="noStrike" dirty="0" err="1">
                <a:solidFill>
                  <a:srgbClr val="000000"/>
                </a:solidFill>
                <a:effectLst/>
                <a:latin typeface="Calibri" panose="020F0502020204030204" pitchFamily="34" charset="0"/>
              </a:rPr>
              <a:t>Lapland</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Hotels</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Hotellissa on kaikkiaan 273 hotellihuonetta, joista 70 on oma sauna ja 15 huoneessa oma aitioparveke. </a:t>
            </a:r>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https://nokiaarena.fi/</a:t>
            </a:r>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38</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Ranta-Tampella sijaitsee keskeisellä paikalla, Tampereen keskustan pohjoisreunalla, Näsijärven rannassa ja Tammerkosken suulla. Alue on merkittävä osa Tampereen kaupunkikuvaa Näsijärven suunnasta katsottuna ja se yhdistää kaupungin rantareitit sekä eri alueet toisiinsa luoden uusia pyöräily ja kävelymahdollisuuksia kaupunkilaisille.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Alue on Tammerkosken ympäristön viimeinen laaja uudisrakentamisalue, johon rakennetaan monimuotoisia asuntoja sekä omistukseen että vuokralle. Rantakadut ja asuintalojen keskelle rakennettu kanava siltoineen luovat alueelle omaleimaisen ja ainutlaatuisen kaupunkimaisen ilmeen. Ranta-Tampellan kunnallistekniikan, katujen ja yleisten alueiden rakentaminen kuuluu Viiden tähden keskustan vastuualueelle. Lisäksi Ranta-Tampellassa on paljon nautittavaa myös muille kuin asukkaille, mm. oleskelulaitureita, ulkoliikuntalaitteita, kiipeilyseinä.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39</a:t>
            </a:fld>
            <a:endParaRPr lang="fi-FI"/>
          </a:p>
        </p:txBody>
      </p:sp>
    </p:spTree>
    <p:extLst>
      <p:ext uri="{BB962C8B-B14F-4D97-AF65-F5344CB8AC3E}">
        <p14:creationId xmlns:p14="http://schemas.microsoft.com/office/powerpoint/2010/main" val="281640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Hiedanranta on tuleva läntisen Tampereen keskus, jota rakennetaan Näsijärven maisemiin 25 000 asukkaalle. Alueella on näkyvä ja värikäs historia, mutta ratkaisuillaan se edustaa kestävän kaupunkielämän tulevaisuutta. Tavoitteena on hiilinegatiivinen kaupunginosa, joka tuottaa enemmän päästötöntä energiaa kuin kuluttaa. Hiedanrantaan pääsee helposti kaikilla kulkumuodoilla ja ratikkamatka keskustasta vie 12 minuuttia. Vaikka kaupunginosa on vielä pitkään kesken, siellä on jatkuvasti koettavaa ja osallistumisen mahdollisuuksia. Ratikan rakentaminen Pyynikintorilta länteen on aloitettu 2021. Liikennöinti Hiedanrantaan alkaa loppuvuodesta 2024.</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https://hiedanranta.fi/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202534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Tampereelle on rakennettu raitiotietä Pyynikintorilta Hervantaan ja Taysin alueelle vuosien 2017−2021 aikana. Raitiotien rakentaminen on aloitettu myös kaupungin läntisellä puolella ja rata Pyynikintorilta länteen, uuden Hiedanrannan kaupunginosan läpi Lentävänniemeen rakennetaan vuosien 2021−2024 aikana. Liikennöinti raitiotien ensimmäisellä osalla alkoi 9.8.2021.</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kaupunginvaltuusto teki 7.11.2016 toteutuspäätöksen raitiotien ensimmäisen vaiheen rakentamisesta. Ensimmäiseen toteutusvaiheeseen kuuluu raitiotieradan lisäksi varikko Hervantaan. Läntisen raitiotien rakentamisesta päätettiin kaupunginvaltuustossa 19.10.2020.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Raitiotie mahdollistaa Tampereen kasvun ja kehityksen monin tavoin. Sen lisäksi, että se tarjoaa uuden liikkumismuodon, se yhdistää kodit, koulut ja työpaikat sekä lisää Tampereen vetovoimaa. Kasvava kaupunki rakentuu tiiviimmin raitiotieradan ympärille.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Raitiotien seudullisen yleissuunnitelman yhteydessä (19.2.2021) on tehty alustava arvio toteutusjärjestyksestä ja alustavasta aikataulusta raitiotiejärjestelmän laajentamiseksi seudulliseksi vuoteen 2040 mennessä. Raitiotietä on tavoitteena laajentaa vaiheittain ja etenemisjärjestys on alustavasti seuraava: • Koilliskeskus–Pirkkala (rakentamisvuodet 2025–2028) • Hiedanranta–Ylöjärvi (rakentamisvuodet 2029–2032) • Koilliskeskus–Lamminrahka, Kangasala (rakentamisvuodet 2033–2036) • Hatanpää–Vuores (rakentaminen 2030-luvulla) Hervanta-Saarenmaa, Kangasala (rakentaminen 2040-luvulla)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1800" b="0" i="0" u="sng" strike="noStrike">
                <a:solidFill>
                  <a:srgbClr val="91C9EA"/>
                </a:solidFill>
                <a:effectLst/>
                <a:latin typeface="Calibri" panose="020F0502020204030204" pitchFamily="34" charset="0"/>
                <a:hlinkClick r:id="rId3"/>
              </a:rPr>
              <a:t>https://www.tampere.fi/tiedostot/r/MWOuHmvk9/tampereen_raitiotien_seudullinen_ys_19.2.2021.pdf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3502125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Meille on hyvä sijoittaa ja sijoittua. Yritysten pääsyitä toimia Suomen vetovoimaisimmassa kaupungissa ovat hyvä työvoiman saatavuus, keskeinen sijainti ja läheiset yhteydet korkeakouluihin.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seutu on pääkaupunkiseudun jälkeen Suomen toiseksi suurin kaupunkikeskus. Noin kaksi kolmasosaa Suomen elinkeinotoiminnasta keskittyy kahden tunnin ajomatkan säteelle Tampereelta.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rakentaminen antaa paremman tuoton kuin muissa Pohjoismaiden suurkaupungeissa.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3607152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Pirkanmaalla on 2 571 yli hehtaarin suuruista vesistöä. Maakunnan järvet ovat melko syviä, keskisyvyydeltään 11 m. Lähde: Pirkanmaan Kalatalouskeskus: </a:t>
            </a:r>
            <a:r>
              <a:rPr lang="fi-FI" sz="1800" b="0" i="0" u="sng" strike="noStrike">
                <a:solidFill>
                  <a:srgbClr val="91C9EA"/>
                </a:solidFill>
                <a:effectLst/>
                <a:latin typeface="Calibri" panose="020F0502020204030204" pitchFamily="34" charset="0"/>
                <a:hlinkClick r:id="rId3"/>
              </a:rPr>
              <a:t>https://www.kuhamaa.fi/jarvet/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 omistaa metsiä noin 7500 hehtaaria. Noin 3800 hehtaaria kaupungin metsistä sijaitsee kantakaupungissa: Lähde: </a:t>
            </a:r>
            <a:r>
              <a:rPr lang="fi-FI" sz="1800" b="0" i="0" u="sng" strike="noStrike">
                <a:solidFill>
                  <a:srgbClr val="91C9EA"/>
                </a:solidFill>
                <a:effectLst/>
                <a:latin typeface="Calibri" panose="020F0502020204030204" pitchFamily="34" charset="0"/>
                <a:hlinkClick r:id="rId4"/>
              </a:rPr>
              <a:t>https://www.tampere.fi/asuminen-ja-ymparisto/ymparisto-ja-luonto/metsat.html</a:t>
            </a:r>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Vuoden 2020 lopussa leikkipaikkoja on 219. Lisäksi Tampereella on lasten liikennepuisto Kalevassa.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Viherpalveluohjelman (leikkipaikat 2021-2030) mukaisesti vuonna 2030 kaupungilla 200 leikkipaikkaa. Laaja peruskunnostus tehdään 49 leikkipaikalle ja rakennetaan 17 uutta leikkipaikkaa.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1800" b="0" i="0" u="sng">
                <a:solidFill>
                  <a:srgbClr val="000000"/>
                </a:solidFill>
                <a:effectLst/>
                <a:latin typeface="Calibri" panose="020F0502020204030204" pitchFamily="34" charset="0"/>
              </a:rPr>
              <a:t>https://www.tampere.fi/asuminen-ja-ymparisto/ymparisto-ja-luonto/puistot-ja-viheralueet/leikkipaikat/leikkipaikkaohjelma.html</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Viidesosa kaupungin pinta-alasta on viheralueita, joihin sisältyvät rakennettujen puistojen lisäksi metsät ja avoimet alueet: </a:t>
            </a:r>
            <a:r>
              <a:rPr lang="fi-FI" sz="1800" b="0" i="0" u="sng" strike="noStrike">
                <a:solidFill>
                  <a:srgbClr val="91C9EA"/>
                </a:solidFill>
                <a:effectLst/>
                <a:latin typeface="Calibri" panose="020F0502020204030204" pitchFamily="34" charset="0"/>
                <a:hlinkClick r:id="rId5"/>
              </a:rPr>
              <a:t>https://www.tampere.fi/asuminen-ja-ymparisto/ymparisto-ja-luonto/puistot-ja-viheralueet.html</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Tampereelle laadittiin kaupunkipuulinjaus 22.12.2020. Linjauksen avulla halutaan lisätä tietoa kaupunkipuiden merkityksestä ja turvata puiden hyvinvointi ja niihin liittyvät ekologiset, esteettiset ja kulttuuriset arvot. Kaupunkipuulinjauksen avulla pyritään lisäksi ohjaamaan istutettavien puiden lajistoa monimuotoisemmaksi ja varmistamaan kaupunkipuuston säilyminen muuttuvissa ilmasto-olosuhteissa.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kaupungin alueella on lähes 200 järveä tai lampea.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Vesialue käsittää noin 24 % kaupungin kokonaispinta-alasta. Lähde: </a:t>
            </a:r>
            <a:r>
              <a:rPr lang="fi-FI" sz="1800" b="0" i="0" u="sng" strike="noStrike">
                <a:solidFill>
                  <a:srgbClr val="91C9EA"/>
                </a:solidFill>
                <a:effectLst/>
                <a:latin typeface="Calibri" panose="020F0502020204030204" pitchFamily="34" charset="0"/>
                <a:hlinkClick r:id="rId6"/>
              </a:rPr>
              <a:t>https://www.tampere.fi/liitteet/5o2F1q9zz/jarvivesiraportti07.pdf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Suurimmat järvet ovat Näsijärvi ja Pyhäjärvi. Näsijärvi on Suomen 16. suurin järvi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Pyynikinharju on maailman korkein soraharju, 80 m Pyhäjärven pinnasta.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Pudotus kaupunkia halkovassa Tammerkoskessa 18 metriä.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2323925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Kaupungilla on yhteensä 640 liikuntatilaa.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1" i="0" u="none" strike="noStrike" dirty="0">
                <a:solidFill>
                  <a:srgbClr val="000000"/>
                </a:solidFill>
                <a:effectLst/>
                <a:latin typeface="Calibri" panose="020F0502020204030204" pitchFamily="34" charset="0"/>
              </a:rPr>
              <a:t>Kävijämäärät</a:t>
            </a:r>
            <a:r>
              <a:rPr lang="fi-FI" sz="1800" b="0" i="0" u="none" strike="noStrike" dirty="0">
                <a:solidFill>
                  <a:srgbClr val="000000"/>
                </a:solidFill>
                <a:effectLst/>
                <a:latin typeface="Calibri" panose="020F0502020204030204" pitchFamily="34" charset="0"/>
              </a:rPr>
              <a:t>: uimahallit 685 000 kävijää vuodessa, maauimala 115 000 kävijää vuodessa, liikuntapaikoissa sarjatason pelejä ja otteluita noin 13 070 vuodessa, joista kansallisia tai kansainvälisiä tapahtumia 150. Sisäliikunnan kävijämäärät 800 000 kävijää vuodessa, ulkoilureitit noin 2 miljoonaa kävijää vuodessa (arvio) ja jäähalleissa noin 300 000 kävijää vuodessa. (Lähde: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34 kuntoilupaikkaa (puistoissa ja liikunta-alueilla)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85 km valaistuja ulkoilureittejä, talvella kelin salliessa latuja laatuverkostoa kokonaisuudessaan n. 120−130 km johon voi tehdä ladut, kaikki ei kuitenkaan valaistua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jäähallia (Tampereen jäähalli (Hakametsä), harjoitusjäähalli (Haka 3),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ja Hervannan jäähallit, lisäksi vielä Sentteri Tampere Oy (Kaukajärvellä), jonka jäänhoidosta ja valvonnasta vastaamme.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Tampereelle tulossa uusi urheilualue Hakametsä Sport Campus. Jääkiekko keskittyy Nokia </a:t>
            </a:r>
            <a:r>
              <a:rPr lang="fi-FI" sz="1800" b="1" i="0" u="none" strike="noStrike" dirty="0" err="1">
                <a:solidFill>
                  <a:srgbClr val="000000"/>
                </a:solidFill>
                <a:effectLst/>
                <a:latin typeface="Calibri" panose="020F0502020204030204" pitchFamily="34" charset="0"/>
              </a:rPr>
              <a:t>Arenalle</a:t>
            </a:r>
            <a:r>
              <a:rPr lang="fi-FI" sz="1800" b="1" i="0" u="none" strike="noStrike" dirty="0">
                <a:solidFill>
                  <a:srgbClr val="000000"/>
                </a:solidFill>
                <a:effectLst/>
                <a:latin typeface="Calibri" panose="020F0502020204030204" pitchFamily="34" charset="0"/>
              </a:rPr>
              <a:t>, ja Hakametsän halli jää muiden lajien käyttöön.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Lisätietoa Hakametsä Sport Campus rakennushankkeesta: https://www.tampere.fi/asuminen-ja-ymparisto/kaupunkisuunnittelu-ja-rakentamishankkeet/hakametsa.html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31 uimarantaa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uimahallia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Pyynikin ja Hervannan uimahallit, lisäksi Tampereen uintikeskus)</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1 maauimala Kalevassa (Tampereen uintikeskuksen yhteydessä)</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Iso-</a:t>
            </a:r>
            <a:r>
              <a:rPr lang="fi-FI" sz="1800" b="0" i="0" u="none" strike="noStrike" dirty="0" err="1">
                <a:solidFill>
                  <a:srgbClr val="000000"/>
                </a:solidFill>
                <a:effectLst/>
                <a:latin typeface="Calibri" panose="020F0502020204030204" pitchFamily="34" charset="0"/>
              </a:rPr>
              <a:t>Vilusen</a:t>
            </a:r>
            <a:r>
              <a:rPr lang="fi-FI" sz="1800" b="0" i="0" u="none" strike="noStrike" dirty="0">
                <a:solidFill>
                  <a:srgbClr val="000000"/>
                </a:solidFill>
                <a:effectLst/>
                <a:latin typeface="Calibri" panose="020F0502020204030204" pitchFamily="34" charset="0"/>
              </a:rPr>
              <a:t> skeittipooli, BBMX-rata ja polkupyörä Trial-rata, Mustavuori laskettelukeskus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fi-FI"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Lisäksi: </a:t>
            </a:r>
            <a:r>
              <a:rPr lang="fi-FI" sz="1800" b="0" i="0" u="none" strike="noStrike" dirty="0">
                <a:solidFill>
                  <a:srgbClr val="000000"/>
                </a:solidFill>
                <a:effectLst/>
                <a:latin typeface="Calibri" panose="020F0502020204030204" pitchFamily="34" charset="0"/>
              </a:rPr>
              <a:t>(Lähde: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Talviuintipaikat 9 kpl (saunalliset ja saunattomat): </a:t>
            </a:r>
            <a:r>
              <a:rPr lang="fi-FI" sz="1800" b="0" i="0" u="sng" strike="noStrike" dirty="0">
                <a:solidFill>
                  <a:srgbClr val="91C9EA"/>
                </a:solidFill>
                <a:effectLst/>
                <a:latin typeface="Calibri" panose="020F0502020204030204" pitchFamily="34" charset="0"/>
                <a:hlinkClick r:id="rId3"/>
              </a:rPr>
              <a:t>https://www.tampere.fi/kulttuuri-ja-vapaa-aika/liikunta/liikuntapaikat/talviuintipaikat.html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Kaupin urheilupuisto (iso kokonaisuus, paljon mahdollisuuksia omaehtoiseen liikkumiseen)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latuverkosto talvisin ja ulkoilureitit kesäisin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pesä- ja jalkapallokentät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Luistelukentät ja -kaukalot noin 150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Retkiluisteluradat 2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Näsijärvi ja Tohloppi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Tekojääradat 2 kpl, Sorsapuisto ja Koulukatu</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Yleisurheilukenttiä 5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Tekonurmikenttiä 15 kpl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Stadionit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Tammelan stadion (uuden stadionin rakentaminen alkaa kesällä 2021)</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Kaukajärven soutu- ja melontastadion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Kaupin pesäpallostadion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Kuntosalit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Sisäliikuntatilojen yhteydessä on kuntosaleja: </a:t>
            </a:r>
            <a:r>
              <a:rPr lang="fi-FI" sz="1800" b="0" i="0" u="sng" strike="noStrike" dirty="0">
                <a:solidFill>
                  <a:srgbClr val="91C9EA"/>
                </a:solidFill>
                <a:effectLst/>
                <a:latin typeface="Calibri" panose="020F0502020204030204" pitchFamily="34" charset="0"/>
                <a:hlinkClick r:id="rId4"/>
              </a:rPr>
              <a:t>https://www.tampere.fi/kulttuuri-ja-vapaa-aika/liikunta/liikuntapaikat/kuntosalit.html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Beachvolleykentät</a:t>
            </a:r>
            <a:r>
              <a:rPr lang="fi-FI" sz="1800" b="0" i="0" u="none" strike="noStrike" dirty="0">
                <a:solidFill>
                  <a:srgbClr val="000000"/>
                </a:solidFill>
                <a:effectLst/>
                <a:latin typeface="Calibri" panose="020F0502020204030204" pitchFamily="34" charset="0"/>
              </a:rPr>
              <a:t> 6 kpl: </a:t>
            </a:r>
            <a:r>
              <a:rPr lang="fi-FI" sz="1800" b="0" i="0" u="sng" strike="noStrike" dirty="0">
                <a:solidFill>
                  <a:srgbClr val="91C9EA"/>
                </a:solidFill>
                <a:effectLst/>
                <a:latin typeface="Calibri" panose="020F0502020204030204" pitchFamily="34" charset="0"/>
                <a:hlinkClick r:id="rId5"/>
              </a:rPr>
              <a:t>https://www.tampere.fi/kulttuuri-ja-vapaa-aika/liikunta/liikuntapaikat/beachvolleykentat.html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Frisbeegolfradat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lisäksi</a:t>
            </a:r>
            <a:r>
              <a:rPr lang="en-US" sz="1800" b="0" i="0" u="none" strike="noStrike" dirty="0">
                <a:solidFill>
                  <a:srgbClr val="000000"/>
                </a:solidFill>
                <a:effectLst/>
                <a:latin typeface="Calibri" panose="020F0502020204030204" pitchFamily="34" charset="0"/>
              </a:rPr>
              <a:t> MM-</a:t>
            </a:r>
            <a:r>
              <a:rPr lang="en-US" sz="1800" b="0" i="0" u="none" strike="noStrike" dirty="0" err="1">
                <a:solidFill>
                  <a:srgbClr val="000000"/>
                </a:solidFill>
                <a:effectLst/>
                <a:latin typeface="Calibri" panose="020F0502020204030204" pitchFamily="34" charset="0"/>
              </a:rPr>
              <a:t>tasoinen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Frisbeegolfkeskus</a:t>
            </a:r>
            <a:r>
              <a:rPr lang="en-US" sz="1800" b="0" i="0" u="none" strike="noStrike" dirty="0">
                <a:solidFill>
                  <a:srgbClr val="000000"/>
                </a:solidFill>
                <a:effectLst/>
                <a:latin typeface="Calibri" panose="020F0502020204030204" pitchFamily="34" charset="0"/>
              </a:rPr>
              <a:t>: </a:t>
            </a:r>
            <a:r>
              <a:rPr lang="en-US" sz="1800" b="0" i="0" u="sng" strike="noStrike" dirty="0">
                <a:solidFill>
                  <a:srgbClr val="91C9EA"/>
                </a:solidFill>
                <a:effectLst/>
                <a:latin typeface="Calibri" panose="020F0502020204030204" pitchFamily="34" charset="0"/>
                <a:hlinkClick r:id="rId6"/>
              </a:rPr>
              <a:t>https://www.tampere.fi/kulttuuri-ja-vapaa-aika/liikunta/liikuntapaikat/frisbeegolfradat.html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Rullalautailupaikat</a:t>
            </a:r>
            <a:r>
              <a:rPr lang="en-US" sz="1800" b="0" i="0" u="none" strike="noStrike" dirty="0">
                <a:solidFill>
                  <a:srgbClr val="000000"/>
                </a:solidFill>
                <a:effectLst/>
                <a:latin typeface="Calibri" panose="020F0502020204030204" pitchFamily="34" charset="0"/>
              </a:rPr>
              <a:t> 4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https://www.tampere.fi/kulttuuri-ja-vapaa-aika/liikunta/liikuntapaikat/rullalautailupaikat.html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Retkeily</a:t>
            </a:r>
            <a:r>
              <a:rPr lang="en-US" sz="1800" b="0" i="0" u="none" strike="noStrike" dirty="0">
                <a:solidFill>
                  <a:srgbClr val="000000"/>
                </a:solidFill>
                <a:effectLst/>
                <a:latin typeface="Calibri" panose="020F0502020204030204" pitchFamily="34" charset="0"/>
              </a:rPr>
              <a:t>- ja </a:t>
            </a:r>
            <a:r>
              <a:rPr lang="en-US" sz="1800" b="0" i="0" u="none" strike="noStrike" dirty="0" err="1">
                <a:solidFill>
                  <a:srgbClr val="000000"/>
                </a:solidFill>
                <a:effectLst/>
                <a:latin typeface="Calibri" panose="020F0502020204030204" pitchFamily="34" charset="0"/>
              </a:rPr>
              <a:t>ulkoilumajat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Kintulammi</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Kortejärvi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Lamminpää</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Niihama</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Suolijärvi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Tohlopilla</a:t>
            </a:r>
            <a:r>
              <a:rPr lang="en-US" sz="1800" b="0" i="0" u="none" strike="noStrike" dirty="0">
                <a:solidFill>
                  <a:srgbClr val="000000"/>
                </a:solidFill>
                <a:effectLst/>
                <a:latin typeface="Calibri" panose="020F0502020204030204" pitchFamily="34" charset="0"/>
              </a:rPr>
              <a:t> 1 km </a:t>
            </a:r>
            <a:r>
              <a:rPr lang="en-US" sz="1800" b="0" i="0" u="none" strike="noStrike" dirty="0" err="1">
                <a:solidFill>
                  <a:srgbClr val="000000"/>
                </a:solidFill>
                <a:effectLst/>
                <a:latin typeface="Calibri" panose="020F0502020204030204" pitchFamily="34" charset="0"/>
              </a:rPr>
              <a:t>mittainen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esteetön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polku</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45</a:t>
            </a:fld>
            <a:endParaRPr lang="fi-FI"/>
          </a:p>
        </p:txBody>
      </p:sp>
    </p:spTree>
    <p:extLst>
      <p:ext uri="{BB962C8B-B14F-4D97-AF65-F5344CB8AC3E}">
        <p14:creationId xmlns:p14="http://schemas.microsoft.com/office/powerpoint/2010/main" val="210653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Lähteet: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Opiskelukaupunkien suositteluhalukkuus 2022, Taloustutkimus </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Muuttohalukkuus ja kaupunkien/kuntien imago 2022, Taloustutkimus </a:t>
            </a: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dirty="0">
                <a:solidFill>
                  <a:srgbClr val="444444"/>
                </a:solidFill>
                <a:effectLst/>
                <a:latin typeface="Calibri" panose="020F0502020204030204" pitchFamily="34" charset="0"/>
              </a:rPr>
              <a:t>​</a:t>
            </a:r>
            <a:r>
              <a:rPr lang="fi-FI" sz="1200" b="0" i="0" u="none" strike="noStrike" dirty="0">
                <a:solidFill>
                  <a:srgbClr val="000000"/>
                </a:solidFill>
                <a:effectLst/>
                <a:latin typeface="Calibri" panose="020F0502020204030204" pitchFamily="34" charset="0"/>
              </a:rPr>
              <a:t>Kaupungit ja kunnat matkailukohteina 2023, Taloustutkimus</a:t>
            </a:r>
            <a:endParaRPr lang="en-US" b="0" i="0" dirty="0">
              <a:solidFill>
                <a:srgbClr val="444444"/>
              </a:solidFill>
              <a:effectLst/>
              <a:latin typeface="Calibri" panose="020F0502020204030204" pitchFamily="34" charset="0"/>
            </a:endParaRPr>
          </a:p>
          <a:p>
            <a:pPr algn="l" rtl="0" fontAlgn="base"/>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Suomen vetovoimaisin kaupunki. T-Median </a:t>
            </a:r>
            <a:r>
              <a:rPr lang="fi-FI" sz="1800" b="0" i="0" u="none" strike="noStrike" dirty="0" err="1">
                <a:solidFill>
                  <a:srgbClr val="000000"/>
                </a:solidFill>
                <a:effectLst/>
                <a:latin typeface="Calibri" panose="020F0502020204030204" pitchFamily="34" charset="0"/>
              </a:rPr>
              <a:t>Vetovoima&amp;Vaikutus</a:t>
            </a:r>
            <a:r>
              <a:rPr lang="fi-FI" sz="1800" b="0" i="0" u="none" strike="noStrike" dirty="0">
                <a:solidFill>
                  <a:srgbClr val="000000"/>
                </a:solidFill>
                <a:effectLst/>
                <a:latin typeface="Calibri" panose="020F0502020204030204" pitchFamily="34" charset="0"/>
              </a:rPr>
              <a:t> –tutkimus 17.3.2021.  Tulokset pohjautuvat joulukuussa 2020 toteutettuun </a:t>
            </a:r>
            <a:r>
              <a:rPr lang="fi-FI" sz="1800" b="0" i="0" u="none" strike="noStrike" dirty="0" err="1">
                <a:solidFill>
                  <a:srgbClr val="000000"/>
                </a:solidFill>
                <a:effectLst/>
                <a:latin typeface="Calibri" panose="020F0502020204030204" pitchFamily="34" charset="0"/>
              </a:rPr>
              <a:t>Vetovoima&amp;Vaikutus-tutkimukseen</a:t>
            </a:r>
            <a:r>
              <a:rPr lang="fi-FI" sz="1800" b="0" i="0" u="none" strike="noStrike" dirty="0">
                <a:solidFill>
                  <a:srgbClr val="000000"/>
                </a:solidFill>
                <a:effectLst/>
                <a:latin typeface="Calibri" panose="020F0502020204030204" pitchFamily="34" charset="0"/>
              </a:rPr>
              <a:t>, jossa selvitettiin kaupunkien vetovoimaa erityisesti potentiaalisten asukkaiden joukossa. Tutkimukseen vastasi 1700 suomalaista. Tutkimuksen kohderyhmänä olivat 15-65-vuotiaat suomalaiset, Ahvenanmaata </a:t>
            </a:r>
            <a:r>
              <a:rPr lang="fi-FI" sz="1800" b="0" i="0" u="none" strike="noStrike" dirty="0" err="1">
                <a:solidFill>
                  <a:srgbClr val="000000"/>
                </a:solidFill>
                <a:effectLst/>
                <a:latin typeface="Calibri" panose="020F0502020204030204" pitchFamily="34" charset="0"/>
              </a:rPr>
              <a:t>lukuunottamatta</a:t>
            </a:r>
            <a:r>
              <a:rPr lang="fi-FI" sz="1800" b="0" i="0" u="none" strike="noStrike" dirty="0">
                <a:solidFill>
                  <a:srgbClr val="000000"/>
                </a:solidFill>
                <a:effectLst/>
                <a:latin typeface="Calibri" panose="020F0502020204030204" pitchFamily="34" charset="0"/>
              </a:rPr>
              <a:t>. Tutkimuksen mukaan Suomen vetovoimaisimpia kaupunkeja ovat Tampere ja Kuopio. T-Median </a:t>
            </a:r>
            <a:r>
              <a:rPr lang="fi-FI" sz="1800" b="0" i="0" u="none" strike="noStrike" dirty="0" err="1">
                <a:solidFill>
                  <a:srgbClr val="000000"/>
                </a:solidFill>
                <a:effectLst/>
                <a:latin typeface="Calibri" panose="020F0502020204030204" pitchFamily="34" charset="0"/>
              </a:rPr>
              <a:t>Vetovoima&amp;Vaikutus</a:t>
            </a:r>
            <a:r>
              <a:rPr lang="fi-FI" sz="1800" b="0" i="0" u="none" strike="noStrike" dirty="0">
                <a:solidFill>
                  <a:srgbClr val="000000"/>
                </a:solidFill>
                <a:effectLst/>
                <a:latin typeface="Calibri" panose="020F0502020204030204" pitchFamily="34" charset="0"/>
              </a:rPr>
              <a:t> –tutkimusmallissa kaupungin saama arvo muodostuu kuuden eri osa-alueen keskiarvona: elinvoima, yhteisö, ympäristö, sijainti, palvelut ja kustannusrakenne.</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Tampereella on monipuolinen kulttuuri- ja urheilutarjonta. Tapahtumatarjonta on monipuolista ja laadukasta.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Lisää kiinnostavaa dataa tapahtumista: https://app.powerbi.com/view?r=eyJrIjoiYjk5YzlhYjctNTZmNy00M2U2LThhMDgtYmY1Njk4NDdiYWFlIiwidCI6ImRkZTVkYzEyLWJkM2MtNGMwNi04NWNjLTM0MzYxZWZlOWFkNCIsImMiOjh9</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743253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Paljon erilaista tekemistä koko perheelle (Tallipiha, Kauppahalli, Pyynikin Näkötorni)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Viikinsaari: Saarelta löytyy Lemmenpolku, kioski, ravintola, uimaranta, sauna, tanssilava ja jopa kappeli ja kesäteatteri. Laivat lähtevät Laukontorin satamasta tasatunnein, saaresta takaisin Laukontorille aina puolelta.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Särkänniemi: yli 30 huvilaitetta, akvaario, planetaario, Näsinneula, Mauri Kunnaksen Koiramäki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Särkänniemestä löytyy yli 30 huvilaitetta. Hurjastele vuoristoratojen kyydissä, keinu karusellissa ja nojatuolimatkaile avaruudessa. Voit myös kiivetä korkeuksiin Näsinneulassa, sukeltaa pinnan alle Akvaariossa ja hypätä satuun Koiramäessä. Särkänniemi on enemmän kuin huvipuisto! Särkänniemen Elämyspuisto on suosittu perhematkailukohde.</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Särkänniemen Koiramäki on Mauri Kunnaksen rakastettujen tarinoiden pohjalta rakennettu teemapuisto, jossa satu ja todellisuus sekoittuvat mitä suloisimmalla tavalla. Koiramäessä asiakas astuu osaksi satua 1800-luvun maailmaan, joka on kuitenkin höystetty tämän päivän hauskuuksilla. Koiramäessä saa tehdä ja touhuta, leikkiä ja koskea. Alueella pääsee tapaamaan Koiramäen asukkaita, niin ihmisiä kuin koiriakin, ja lisäksi siellä asustaa paljon oikeita eläimiä.</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Puistoja keskustan tuntumassa: Emil Aaltosen puisto, Hatanpään arboretum, Heinäpuisto, Hämeenpuisto, Kirjailijanpuisto, Kirjastonpuisto, Koskipuisto, Näsinpuisto, Ratinanniemi, Santalahden rantapuisto, Sorsapuisto, Pyynikin kirkkopuisto, Wilhelm von Nottbeckin puisto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Tiitiäisen Satupuisto on Kirsi Kunnaksen Tiitiäisen satupuun runoihin perustuva teemaleikkipaikka, jossa yhdistyvät taide ja toiminnallisuus.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Pikku Kakkosen puisto Koskipuistossa käy myös isommille lapsille, sillä puisto on todellinen seikkailurata kiipeilytelineineen ja teemaleikkipaikkoineen.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Emil Aaltosen puisto sijaitsee Tammelantorin laidalla, ja ison puistoaukean vieressä oleva esteetön leikkipuisto on loistava kohde koko päiväksi.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Museoita (Museokeskus Vapriikki (jossa mm. Luonnontieteellinen Museo), Muumimuseo, Vakoilumuseo,  Amurin työläismuseokortteli, Sara Hildénin taidemuseo ja Poliisimuseo)</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219 kpl leikkipaikkaa puistoissa, minkä lisäksi vielä päiväkotien ja koulujen pihat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https://www.tampere.fi/asuminen-ja-ymparisto/ymparisto-ja-luonto/puistot-ja-viheralueet/leikkipaikat.html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2925472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Tampereella asuminen tuo elämänlaatua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Asuntojen hintataso on Tampereella pääkaupunkiseutua alhaisempi. Kohtuuhintainen asuminen, ruuhkaton liikkuminen ja monipuoliset elämykset tekevät arjesta sujuvaa.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Tampereelle rakennetaan uusia, monipuolisia asuinalueita. Useimmat niistä sijaitsevat tulevan ratikkareitin varrella. Myös uimaranta on Tampereella aina pyörämatkan päässä, kaupunginosasta riippumatta.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kasvaa noin 3 000 asukkaalla vuosittain, 10 vuoden sisällä 15–20 % on uusia tamperelaisia. Tampere on useiden tutkimusten mukaan Suomen vetovoimaisin asuinpaikka.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49</a:t>
            </a:fld>
            <a:endParaRPr lang="fi-FI"/>
          </a:p>
        </p:txBody>
      </p:sp>
    </p:spTree>
    <p:extLst>
      <p:ext uri="{BB962C8B-B14F-4D97-AF65-F5344CB8AC3E}">
        <p14:creationId xmlns:p14="http://schemas.microsoft.com/office/powerpoint/2010/main" val="3805150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panose="020F0502020204030204" pitchFamily="34" charset="0"/>
              </a:rPr>
              <a:t>Perusopetuksen luvut 2021</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Oppilasmäärän lähde: </a:t>
            </a:r>
            <a:r>
              <a:rPr lang="fi-FI" sz="1800" b="0" i="0" u="sng" strike="noStrike" dirty="0">
                <a:solidFill>
                  <a:srgbClr val="91C9EA"/>
                </a:solidFill>
                <a:effectLst/>
                <a:latin typeface="Calibri" panose="020F0502020204030204" pitchFamily="34" charset="0"/>
                <a:hlinkClick r:id="rId3"/>
              </a:rPr>
              <a:t>https://www.tretasku.fi/web/kasvatus-ja-opetuspalvelut/kasvatus-ja-opetuspalvelut/tyon-tueksi/talous-ja-tilastot/tilastot-ja-tunnusluvut</a:t>
            </a:r>
            <a:r>
              <a:rPr lang="fi-FI" sz="1800" b="0"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20.9.-21 maahanmuuttajien lisäopetuksessa 35 oppilasta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2/2022 esiopetuksessa 2050 lasta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50</a:t>
            </a:fld>
            <a:endParaRPr lang="fi-FI"/>
          </a:p>
        </p:txBody>
      </p:sp>
    </p:spTree>
    <p:extLst>
      <p:ext uri="{BB962C8B-B14F-4D97-AF65-F5344CB8AC3E}">
        <p14:creationId xmlns:p14="http://schemas.microsoft.com/office/powerpoint/2010/main" val="3520996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Tampereella voit osallistua ja vaikuttaa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aktiivisten ihmisten kaupunki, jossa on lukuisia mahdollisuuksia osallistua ja vaikuttaa kaupunkiin ja sen palveluihin.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Edustuksellisia vaikuttamistoimielimiä ovat esimerkiksi Tampereen Lasten Parlamentti, nuorisovaltuusto, maahanmuuttajaneuvosto, vanhusneuvosto, järjestöedustamo ja seuraparlamentti.</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Suoria vaikuttamismahdollisuuksia tarjoavat esimerkiksi erilaiset yleisö- ja keskustelutilaisuudet, yhteiskehittämisen monet muodot (kyselyt, pilotteihin osallistumiset, vertaissuunnittelu).</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Erilaisia kaupungin tukemia kansalaisaktivismin muotoja ovat muun muassa vapaaehtois- ja luotsitoiminta, yhdistys- ja kaupunginosatoiminta. </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kokeilee ja kehittää myös uusia osallistumisen ja vaikuttamisen menetelmiä, kuten kaupunkiseudun digitaalinen kansalaispaneeli ja  Mun Tampere -osallistuva budjetointi.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51</a:t>
            </a:fld>
            <a:endParaRPr lang="fi-FI"/>
          </a:p>
        </p:txBody>
      </p:sp>
    </p:spTree>
    <p:extLst>
      <p:ext uri="{BB962C8B-B14F-4D97-AF65-F5344CB8AC3E}">
        <p14:creationId xmlns:p14="http://schemas.microsoft.com/office/powerpoint/2010/main" val="1150441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Turvallisuus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 kehittää kaupunkiturvallisuutta kiinteässä yhteistyössä keskeisten turvallisuustoimijoiden (viranomaisista aina 3. sektorin toimijoihin asti) kanssa.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Vuonna 2011 toimintansa aloittanut Pirkanmaan turvallisuusklusteri on luonut Tampereen seudulle erinomaiset edellytykset turvallisuustoimijoiden väliselle yhteistyölle ja osaamisen kehittymiselle. Ilmapiiri on otollinen, sillä toimijat haluavat aktiivisesti tehdä yhteistyötä ja toisaalta näkevät osaamisensa olevan jo nyt kansainvälisesti kilpailukykyistä. Tämä antaa hyvät lähtökohdat uusien edelläkävijäratkaisujen kehittämiselle ja seudun kovatasoisen osaamisen markkinoimiselle.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Suunnitelmallista ja koordinoitua yhteistoimintaa. Kaupunki koordinoi useita turvallisuusverkostoja.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SURE-hanke ’Smart Urban Security and Event Resilience’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Kehittää ja pilotoi tapahtumapainotteiseen kaupunkiympäristöön liittyviä älykkään turvallisuuden ratkaisuja, joita toteutetaan simuloinnin kautta todellisiin harjoitustilanteisiin ja investoinneiksi. Kehittää tapahtumatoimijoiden välistä yhteistyötä ja sen välineitä, lisää kaupunkilaisten/käyttäjien osallistumista kaupunkiturvallisuuden ja siihen liittyvien ratkaisujen kehittämiseen.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https://smarttampere.fi/tapahtuma-ja-kaupunkiturvallisuushanke/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52</a:t>
            </a:fld>
            <a:endParaRPr lang="fi-FI"/>
          </a:p>
        </p:txBody>
      </p:sp>
    </p:spTree>
    <p:extLst>
      <p:ext uri="{BB962C8B-B14F-4D97-AF65-F5344CB8AC3E}">
        <p14:creationId xmlns:p14="http://schemas.microsoft.com/office/powerpoint/2010/main" val="288075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Tampereella tehdään terveystieteellistä huippututkimusta ja tarjotaan laadukasta hoitoa. Pirkanmaan sairaanhoitopiirissä hoidon tuottaa Tampereen yliopistollinen sairaala eli Tays.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Sairaanhoitopiirin palveluja tuottavat myös PSHP:n omistamat osakeyhtiöt Tekonivelsairaala Coxa, Tays Sydänsairaala sekä Fimlab Laboratoriot ja FinnMedin tutkimus- ja kehityspalvelut. Kuvantamistutkimuksia ja lääkehuollon palveluja tuottaa Kuvantamiskeskus- ja apteekkiliikelaitos, mihin kuuluu myös globaalissa mittakaavassakin ainutlaatuinen verisuoni- ja toimenpideradiologinen keskus.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Taysissa toimii myös tutkimus-, kehitys- ja innovaatiokeskus, johon kuuluu myös FinnMedi Oy.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Tekonivelsairaala Coxa on Suomen ainoa tekonivelkirurgiaan erikoistunut sairaala. Coxa on kansainvälisesti arvostettu tekonivelleikkausten edelläkävijä sekä hoitotulostensa vaikuttavuuden että tekonivelkirurgiatutkimuksen osalta. Huippuyksikön maine on tuonut mukanaan myös lisää vastuuta, sillä Coxaan keskitetään Suomessa yhä enemmän kaikkein vaikeimpia tekonivelleikkauksia. Tampereen tekonivelsairaalan lisäksi Coxalla on poliklinikat mm. Helsingissä, Lahdessa, Porissa ja Turussa. Coxassa työskentelee yli 300 alan huippuosaajaa.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53</a:t>
            </a:fld>
            <a:endParaRPr lang="fi-FI"/>
          </a:p>
        </p:txBody>
      </p:sp>
    </p:spTree>
    <p:extLst>
      <p:ext uri="{BB962C8B-B14F-4D97-AF65-F5344CB8AC3E}">
        <p14:creationId xmlns:p14="http://schemas.microsoft.com/office/powerpoint/2010/main" val="70690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defRPr/>
            </a:pPr>
            <a:r>
              <a:rPr lang="fi-FI" sz="1800">
                <a:solidFill>
                  <a:srgbClr val="000000"/>
                </a:solidFill>
                <a:latin typeface="Calibri"/>
                <a:cs typeface="Calibri"/>
              </a:rPr>
              <a:t>Amsterdam, Riika</a:t>
            </a:r>
            <a:r>
              <a:rPr lang="fi-FI" sz="1800" b="0" i="0" u="none" strike="noStrike">
                <a:solidFill>
                  <a:srgbClr val="000000"/>
                </a:solidFill>
                <a:effectLst/>
                <a:latin typeface="Calibri"/>
                <a:cs typeface="Calibri"/>
              </a:rPr>
              <a:t>, Kööpenhamina, München, Malaga, Rodos</a:t>
            </a:r>
            <a:r>
              <a:rPr lang="fi-FI" sz="1800">
                <a:solidFill>
                  <a:srgbClr val="000000"/>
                </a:solidFill>
                <a:latin typeface="Calibri"/>
                <a:cs typeface="Calibri"/>
              </a:rPr>
              <a:t>, Milano, Nizza</a:t>
            </a:r>
            <a:r>
              <a:rPr lang="fi-FI" sz="1800" b="0" i="0" u="none" strike="noStrike">
                <a:solidFill>
                  <a:srgbClr val="000000"/>
                </a:solidFill>
                <a:effectLst/>
                <a:latin typeface="Calibri"/>
                <a:cs typeface="Calibri"/>
              </a:rPr>
              <a:t> (</a:t>
            </a:r>
            <a:r>
              <a:rPr lang="fi-FI" sz="1800" b="0" i="0" u="none" strike="noStrike" dirty="0" err="1">
                <a:solidFill>
                  <a:srgbClr val="000000"/>
                </a:solidFill>
                <a:effectLst/>
                <a:latin typeface="Calibri"/>
                <a:cs typeface="Calibri"/>
              </a:rPr>
              <a:t>airBaltic</a:t>
            </a:r>
            <a:r>
              <a:rPr lang="fi-FI" sz="1800" b="0" i="0" u="none" strike="noStrike" dirty="0">
                <a:solidFill>
                  <a:srgbClr val="000000"/>
                </a:solidFill>
                <a:effectLst/>
                <a:latin typeface="Calibri"/>
                <a:cs typeface="Calibri"/>
              </a:rPr>
              <a:t>)</a:t>
            </a:r>
            <a:endParaRPr lang="en-US" sz="1800"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panose="020F0502020204030204" pitchFamily="34" charset="0"/>
              </a:rPr>
              <a:t>Lontoon (Ryanair)</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Tukholma (SAS) elokuun lopusta 2022 alkaen</a:t>
            </a:r>
            <a:endParaRPr lang="en-US" b="0" i="0" dirty="0">
              <a:solidFill>
                <a:srgbClr val="444444"/>
              </a:solidFill>
              <a:effectLst/>
              <a:latin typeface="Calibri" panose="020F0502020204030204" pitchFamily="34" charset="0"/>
            </a:endParaRPr>
          </a:p>
          <a:p>
            <a:r>
              <a:rPr lang="fi-FI" sz="1800" dirty="0">
                <a:cs typeface="Calibri"/>
              </a:rPr>
              <a:t>Loppuvuodesta 2023: </a:t>
            </a:r>
            <a:r>
              <a:rPr lang="fi-FI" sz="1800" dirty="0" err="1">
                <a:cs typeface="Calibri"/>
              </a:rPr>
              <a:t>Las</a:t>
            </a:r>
            <a:r>
              <a:rPr lang="fi-FI" sz="1800" dirty="0">
                <a:cs typeface="Calibri"/>
              </a:rPr>
              <a:t> </a:t>
            </a:r>
            <a:r>
              <a:rPr lang="fi-FI" sz="1800" dirty="0" err="1">
                <a:cs typeface="Calibri"/>
              </a:rPr>
              <a:t>Palmas</a:t>
            </a:r>
            <a:r>
              <a:rPr lang="fi-FI" sz="1800" dirty="0">
                <a:cs typeface="Calibri"/>
              </a:rPr>
              <a:t> de Gran Canaria 5.12.2023, Tallinna 29.10.2023, Teneriffa 1.11.2023</a:t>
            </a:r>
          </a:p>
          <a:p>
            <a:endParaRPr lang="fi-FI" dirty="0">
              <a:cs typeface="Calibri" panose="020F0502020204030204"/>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a:t>
            </a:fld>
            <a:endParaRPr lang="fi-FI"/>
          </a:p>
        </p:txBody>
      </p:sp>
    </p:spTree>
    <p:extLst>
      <p:ext uri="{BB962C8B-B14F-4D97-AF65-F5344CB8AC3E}">
        <p14:creationId xmlns:p14="http://schemas.microsoft.com/office/powerpoint/2010/main" val="86326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F695CA-4BA1-044B-B926-B765CAB87A5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45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7</a:t>
            </a:fld>
            <a:endParaRPr lang="fi-FI"/>
          </a:p>
        </p:txBody>
      </p:sp>
    </p:spTree>
    <p:extLst>
      <p:ext uri="{BB962C8B-B14F-4D97-AF65-F5344CB8AC3E}">
        <p14:creationId xmlns:p14="http://schemas.microsoft.com/office/powerpoint/2010/main" val="165220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Lähde: Tampereen väkiluku: väestökatsaus (ennakkoväkiluku 8/2023) </a:t>
            </a:r>
            <a:r>
              <a:rPr lang="fi-FI" sz="4000" dirty="0">
                <a:hlinkClick r:id="rId3"/>
              </a:rPr>
              <a:t>Microsoft Power BI</a:t>
            </a:r>
            <a:br>
              <a:rPr lang="fi-FI" sz="4000" dirty="0"/>
            </a:br>
            <a:r>
              <a:rPr lang="fi-FI" sz="4000" dirty="0"/>
              <a:t>https://www.tampere.fi/tampere-tietoa/tilastot  </a:t>
            </a:r>
            <a:br>
              <a:rPr lang="fi-FI" sz="2800" dirty="0"/>
            </a:b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u="none" strike="noStrike" dirty="0">
                <a:solidFill>
                  <a:srgbClr val="000000"/>
                </a:solidFill>
                <a:effectLst/>
                <a:latin typeface="Calibri" panose="020F0502020204030204" pitchFamily="34" charset="0"/>
              </a:rPr>
              <a:t>Työttömyysaste 11,9 % (</a:t>
            </a:r>
            <a:r>
              <a:rPr lang="fi-FI" altLang="fi-FI" sz="1800" dirty="0">
                <a:solidFill>
                  <a:schemeClr val="tx1">
                    <a:lumMod val="75000"/>
                    <a:lumOff val="25000"/>
                  </a:schemeClr>
                </a:solidFill>
                <a:latin typeface="Calibri" panose="020F0502020204030204"/>
              </a:rPr>
              <a:t>Työllisyyskatsaus </a:t>
            </a:r>
            <a:r>
              <a:rPr lang="fi-FI" altLang="fi-FI" sz="1800" dirty="0">
                <a:solidFill>
                  <a:schemeClr val="tx1"/>
                </a:solidFill>
                <a:latin typeface="Calibri" panose="020F0502020204030204"/>
              </a:rPr>
              <a:t>8/2023)</a:t>
            </a:r>
            <a:endParaRPr lang="fi-FI" altLang="fi-FI" sz="1800" dirty="0">
              <a:solidFill>
                <a:schemeClr val="tx1"/>
              </a:solidFill>
              <a:latin typeface="Calibri" panose="020F0502020204030204"/>
              <a:cs typeface="Calibri"/>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fontAlgn="base"/>
            <a:r>
              <a:rPr lang="fi-FI" sz="1800" dirty="0">
                <a:solidFill>
                  <a:srgbClr val="000000"/>
                </a:solidFill>
                <a:latin typeface="Calibri"/>
                <a:cs typeface="Calibri"/>
              </a:rPr>
              <a:t>2023</a:t>
            </a:r>
            <a:r>
              <a:rPr lang="fi-FI" sz="1800" b="0" i="0" u="none" strike="noStrike" dirty="0">
                <a:solidFill>
                  <a:srgbClr val="000000"/>
                </a:solidFill>
                <a:effectLst/>
                <a:latin typeface="Calibri"/>
                <a:cs typeface="Calibri"/>
              </a:rPr>
              <a:t>: vieraskieliset</a:t>
            </a:r>
            <a:r>
              <a:rPr lang="fi-FI" sz="1800" dirty="0">
                <a:solidFill>
                  <a:srgbClr val="000000"/>
                </a:solidFill>
                <a:latin typeface="Calibri"/>
                <a:cs typeface="Calibri"/>
              </a:rPr>
              <a:t> </a:t>
            </a:r>
            <a:r>
              <a:rPr lang="fi-FI" dirty="0"/>
              <a:t>23 391</a:t>
            </a:r>
            <a:r>
              <a:rPr lang="fi-FI" sz="1800" dirty="0">
                <a:solidFill>
                  <a:srgbClr val="000000"/>
                </a:solidFill>
                <a:latin typeface="Calibri"/>
                <a:cs typeface="Calibri"/>
              </a:rPr>
              <a:t> </a:t>
            </a:r>
            <a:r>
              <a:rPr lang="fi-FI" sz="1800" b="0" i="0" u="none" strike="noStrike" dirty="0">
                <a:solidFill>
                  <a:srgbClr val="000000"/>
                </a:solidFill>
                <a:effectLst/>
                <a:latin typeface="Calibri"/>
                <a:cs typeface="Calibri"/>
              </a:rPr>
              <a:t>hlö (osuus väestöstä</a:t>
            </a:r>
            <a:r>
              <a:rPr lang="fi-FI" sz="1800" dirty="0">
                <a:solidFill>
                  <a:srgbClr val="000000"/>
                </a:solidFill>
                <a:latin typeface="Calibri"/>
                <a:cs typeface="Calibri"/>
              </a:rPr>
              <a:t> 9</a:t>
            </a:r>
            <a:r>
              <a:rPr lang="fi-FI" sz="1800" b="0" i="0" u="none" strike="noStrike" dirty="0">
                <a:solidFill>
                  <a:srgbClr val="000000"/>
                </a:solidFill>
                <a:effectLst/>
                <a:latin typeface="Calibri"/>
                <a:cs typeface="Calibri"/>
              </a:rPr>
              <a:t> %), ulkomaan kansalaisia 11 434 hlö. Yleisimmät kansalaisuudet: </a:t>
            </a:r>
            <a:r>
              <a:rPr lang="fi-FI" sz="1800" dirty="0">
                <a:solidFill>
                  <a:srgbClr val="000000"/>
                </a:solidFill>
                <a:latin typeface="Calibri"/>
                <a:cs typeface="Calibri"/>
              </a:rPr>
              <a:t>Venäjä</a:t>
            </a:r>
            <a:r>
              <a:rPr lang="fi-FI" sz="1800" b="0" i="0" u="none" strike="noStrike" dirty="0">
                <a:solidFill>
                  <a:srgbClr val="000000"/>
                </a:solidFill>
                <a:effectLst/>
                <a:latin typeface="Calibri"/>
                <a:cs typeface="Calibri"/>
              </a:rPr>
              <a:t>, </a:t>
            </a:r>
            <a:r>
              <a:rPr lang="fi-FI" sz="1800" dirty="0">
                <a:solidFill>
                  <a:srgbClr val="000000"/>
                </a:solidFill>
                <a:latin typeface="Calibri"/>
                <a:cs typeface="Calibri"/>
              </a:rPr>
              <a:t>Afganistan, Viro, Irak</a:t>
            </a:r>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2021: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Sosiaali- ja terveyspalvelujen palvelualue 5 245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Sivistyspalvelujen palvelualue 5 418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Elinvoiman ja kilpailukyvyn palvelualue 1 898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Kaupunkiympäristön palvelualue 334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Konsernihallinto 366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Liikelaitokset ja pelastuslaitos 1 173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Yhteensä: </a:t>
            </a:r>
            <a:r>
              <a:rPr lang="fi-FI" sz="1800" b="1" i="0" u="none" strike="noStrike" dirty="0">
                <a:solidFill>
                  <a:srgbClr val="000000"/>
                </a:solidFill>
                <a:effectLst/>
                <a:latin typeface="Calibri" panose="020F0502020204030204" pitchFamily="34" charset="0"/>
              </a:rPr>
              <a:t>14 434</a:t>
            </a:r>
            <a:r>
              <a:rPr lang="fi-FI" sz="1800" b="0" i="0" u="none" strike="noStrike"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3093432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2273039" y="1876516"/>
            <a:ext cx="7679255" cy="1068736"/>
          </a:xfrm>
          <a:solidFill>
            <a:schemeClr val="bg2"/>
          </a:solidFill>
          <a:effectLst/>
        </p:spPr>
        <p:txBody>
          <a:bodyPr wrap="none" lIns="360000" tIns="72000" rIns="360000" bIns="72000" anchor="ctr">
            <a:spAutoFit/>
          </a:bodyPr>
          <a:lstStyle>
            <a:lvl1pPr algn="ctr">
              <a:lnSpc>
                <a:spcPct val="100000"/>
              </a:lnSpc>
              <a:defRPr sz="6000"/>
            </a:lvl1pPr>
          </a:lstStyle>
          <a:p>
            <a:r>
              <a:rPr lang="fi-FI"/>
              <a:t>KANSISIVUN OTSIKKO</a:t>
            </a:r>
          </a:p>
        </p:txBody>
      </p:sp>
      <p:sp>
        <p:nvSpPr>
          <p:cNvPr id="5" name="Tekstin paikkamerkki 4">
            <a:extLst>
              <a:ext uri="{FF2B5EF4-FFF2-40B4-BE49-F238E27FC236}">
                <a16:creationId xmlns:a16="http://schemas.microsoft.com/office/drawing/2014/main" id="{F45E5D94-A1C7-924B-BDE8-CA503E9556E1}"/>
              </a:ext>
            </a:extLst>
          </p:cNvPr>
          <p:cNvSpPr>
            <a:spLocks noGrp="1"/>
          </p:cNvSpPr>
          <p:nvPr>
            <p:ph type="body" sz="quarter" idx="16" hasCustomPrompt="1"/>
          </p:nvPr>
        </p:nvSpPr>
        <p:spPr>
          <a:xfrm>
            <a:off x="1342913" y="3053382"/>
            <a:ext cx="9539507" cy="976403"/>
          </a:xfrm>
          <a:solidFill>
            <a:schemeClr val="bg2"/>
          </a:solidFill>
          <a:effectLst/>
        </p:spPr>
        <p:txBody>
          <a:bodyPr wrap="none" lIns="360000" tIns="72000" rIns="360000" bIns="72000" anchor="ctr">
            <a:spAutoFit/>
          </a:bodyPr>
          <a:lstStyle>
            <a:lvl1pPr marL="0" indent="0">
              <a:buNone/>
              <a:defRPr sz="6000" b="1"/>
            </a:lvl1pPr>
          </a:lstStyle>
          <a:p>
            <a:r>
              <a:rPr lang="fi-FI" dirty="0"/>
              <a:t>CALIBRI BOLD 60, VERSAALI</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hasCustomPrompt="1"/>
          </p:nvPr>
        </p:nvSpPr>
        <p:spPr>
          <a:xfrm>
            <a:off x="2768575" y="4304236"/>
            <a:ext cx="6688183" cy="1003237"/>
          </a:xfrm>
          <a:prstGeom prst="rect">
            <a:avLst/>
          </a:prstGeom>
        </p:spPr>
        <p:txBody>
          <a:bodyPr>
            <a:normAutofit/>
          </a:bodyPr>
          <a:lstStyle>
            <a:lvl1pPr marL="0" indent="0" algn="ctr">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Lisätietoa tähän </a:t>
            </a:r>
            <a:r>
              <a:rPr lang="fi-FI" err="1"/>
              <a:t>Calibri</a:t>
            </a:r>
            <a:r>
              <a:rPr lang="fi-FI"/>
              <a:t> </a:t>
            </a:r>
            <a:r>
              <a:rPr lang="fi-FI" err="1"/>
              <a:t>Regular</a:t>
            </a:r>
            <a:r>
              <a:rPr lang="fi-FI"/>
              <a:t> 26</a:t>
            </a:r>
          </a:p>
        </p:txBody>
      </p:sp>
      <p:sp>
        <p:nvSpPr>
          <p:cNvPr id="7" name="Tekstin paikkamerkki 6">
            <a:extLst>
              <a:ext uri="{FF2B5EF4-FFF2-40B4-BE49-F238E27FC236}">
                <a16:creationId xmlns:a16="http://schemas.microsoft.com/office/drawing/2014/main" id="{241E846E-185C-F04A-9893-6A12CDEC9F62}"/>
              </a:ext>
            </a:extLst>
          </p:cNvPr>
          <p:cNvSpPr>
            <a:spLocks noGrp="1"/>
          </p:cNvSpPr>
          <p:nvPr>
            <p:ph type="body" sz="quarter" idx="17" hasCustomPrompt="1"/>
          </p:nvPr>
        </p:nvSpPr>
        <p:spPr>
          <a:xfrm>
            <a:off x="3998116" y="5421310"/>
            <a:ext cx="4229100" cy="593725"/>
          </a:xfrm>
          <a:effectLst>
            <a:outerShdw blurRad="50800" dist="38100" dir="2700000" algn="tl" rotWithShape="0">
              <a:prstClr val="black">
                <a:alpha val="58000"/>
              </a:prstClr>
            </a:outerShdw>
          </a:effectLst>
        </p:spPr>
        <p:txBody>
          <a:bodyPr>
            <a:noAutofit/>
          </a:bodyPr>
          <a:lstStyle>
            <a:lvl1pPr marL="0" indent="0">
              <a:buNone/>
              <a:defRPr sz="2000"/>
            </a:lvl1pPr>
          </a:lstStyle>
          <a:p>
            <a:r>
              <a:rPr lang="fi-FI"/>
              <a:t>Etunimi Sukunimi, Titteli, pvm</a:t>
            </a:r>
          </a:p>
        </p:txBody>
      </p:sp>
    </p:spTree>
    <p:extLst>
      <p:ext uri="{BB962C8B-B14F-4D97-AF65-F5344CB8AC3E}">
        <p14:creationId xmlns:p14="http://schemas.microsoft.com/office/powerpoint/2010/main" val="353914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4C4811-86C6-0040-955C-A91C54D57D2A}"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10.11.2023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C8489-4CF9-C845-AB9D-BF9E9C890568}"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8C9EB-C7B5-A64E-AC45-D9C6EBBA559F}"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26F25-F890-4F46-A5E5-6746AC81B898}"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FEB09-93DA-AB47-834A-FE35B1E8954A}" type="datetime1">
              <a:rPr lang="fi-FI" smtClean="0"/>
              <a:t>10.11.2023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B5529-CC76-6445-8861-6DA463D4F49B}" type="datetime1">
              <a:rPr lang="fi-FI" smtClean="0"/>
              <a:t>10.11.2023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03EDB-3239-2547-BE28-6A631259AE9C}" type="datetime1">
              <a:rPr lang="fi-FI" smtClean="0"/>
              <a:t>10.11.2023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0D18D-06A0-6B4C-B254-997755DDC073}"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50DC3AC-F372-41F3-9122-F59322E02D51}"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chemeClr val="tx2"/>
                </a:solidFill>
              </a:defRPr>
            </a:lvl1pPr>
          </a:lstStyle>
          <a:p>
            <a:r>
              <a:rPr lang="fi-FI"/>
              <a:t>Otsikko</a:t>
            </a:r>
          </a:p>
        </p:txBody>
      </p:sp>
      <p:pic>
        <p:nvPicPr>
          <p:cNvPr id="11" name="Kuva 10">
            <a:extLst>
              <a:ext uri="{FF2B5EF4-FFF2-40B4-BE49-F238E27FC236}">
                <a16:creationId xmlns:a16="http://schemas.microsoft.com/office/drawing/2014/main" id="{8303E4A9-4F69-884D-B8BD-111E9B5B2C3D}"/>
              </a:ext>
            </a:extLst>
          </p:cNvPr>
          <p:cNvPicPr>
            <a:picLocks noChangeAspect="1"/>
          </p:cNvPicPr>
          <p:nvPr userDrawn="1"/>
        </p:nvPicPr>
        <p:blipFill>
          <a:blip r:embed="rId2"/>
          <a:stretch>
            <a:fillRect/>
          </a:stretch>
        </p:blipFill>
        <p:spPr>
          <a:xfrm>
            <a:off x="242780" y="6353212"/>
            <a:ext cx="2466552" cy="311634"/>
          </a:xfrm>
          <a:prstGeom prst="rect">
            <a:avLst/>
          </a:prstGeom>
        </p:spPr>
      </p:pic>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03600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20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8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16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6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53607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132E751B-5232-EE44-A886-616F6B627FA2}"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23811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8342-00D7-0845-B880-B2374FFFA1EF}"/>
              </a:ext>
            </a:extLst>
          </p:cNvPr>
          <p:cNvSpPr>
            <a:spLocks noGrp="1"/>
          </p:cNvSpPr>
          <p:nvPr>
            <p:ph type="title"/>
          </p:nvPr>
        </p:nvSpPr>
        <p:spPr/>
        <p:txBody>
          <a:bodyPr/>
          <a:lstStyle>
            <a:lvl1pPr algn="ctr">
              <a:defRPr/>
            </a:lvl1pPr>
          </a:lstStyle>
          <a:p>
            <a:r>
              <a:rPr lang="en-GB"/>
              <a:t>Click to edit Master title style</a:t>
            </a:r>
            <a:endParaRPr lang="en-FI"/>
          </a:p>
        </p:txBody>
      </p:sp>
      <p:sp>
        <p:nvSpPr>
          <p:cNvPr id="3" name="Tekstin paikkamerkki 2">
            <a:extLst>
              <a:ext uri="{FF2B5EF4-FFF2-40B4-BE49-F238E27FC236}">
                <a16:creationId xmlns:a16="http://schemas.microsoft.com/office/drawing/2014/main" id="{186E968F-7247-E84D-84DA-28D1452E1B0D}"/>
              </a:ext>
            </a:extLst>
          </p:cNvPr>
          <p:cNvSpPr>
            <a:spLocks noGrp="1"/>
          </p:cNvSpPr>
          <p:nvPr>
            <p:ph type="body" idx="1" hasCustomPrompt="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18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12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0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8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0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652492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
        <p:nvSpPr>
          <p:cNvPr id="11" name="Kuvan paikkamerkki 10">
            <a:extLst>
              <a:ext uri="{FF2B5EF4-FFF2-40B4-BE49-F238E27FC236}">
                <a16:creationId xmlns:a16="http://schemas.microsoft.com/office/drawing/2014/main" id="{2D097928-8342-9F4E-8AAF-C00CFD6EB29A}"/>
              </a:ext>
            </a:extLst>
          </p:cNvPr>
          <p:cNvSpPr>
            <a:spLocks noGrp="1"/>
          </p:cNvSpPr>
          <p:nvPr>
            <p:ph type="pic" sz="quarter" idx="13" hasCustomPrompt="1"/>
          </p:nvPr>
        </p:nvSpPr>
        <p:spPr>
          <a:xfrm>
            <a:off x="0" y="0"/>
            <a:ext cx="12192000" cy="6858000"/>
          </a:xfrm>
        </p:spPr>
        <p:txBody>
          <a:bodyPr>
            <a:normAutofit/>
          </a:bodyPr>
          <a:lstStyle>
            <a:lvl1pPr marL="0" indent="0">
              <a:buNone/>
              <a:tabLst>
                <a:tab pos="3200400" algn="l"/>
              </a:tabLst>
              <a:defRPr sz="1800"/>
            </a:lvl1pPr>
          </a:lstStyle>
          <a:p>
            <a:r>
              <a:rPr lang="fi-FI"/>
              <a:t>Lisää kuva tiedostoista -&gt; valitse ”Järjestä </a:t>
            </a:r>
            <a:r>
              <a:rPr lang="fi-FI" err="1"/>
              <a:t>objetktit</a:t>
            </a:r>
            <a:r>
              <a:rPr lang="fi-FI"/>
              <a:t>” -&gt; vie kuva taakse</a:t>
            </a:r>
          </a:p>
        </p:txBody>
      </p:sp>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0" y="2434728"/>
            <a:ext cx="12192000" cy="1161147"/>
          </a:xfrm>
        </p:spPr>
        <p:txBody>
          <a:bodyPr anchor="b">
            <a:noAutofit/>
          </a:bodyPr>
          <a:lstStyle>
            <a:lvl1pPr algn="ctr">
              <a:defRPr sz="9000"/>
            </a:lvl1pPr>
          </a:lstStyle>
          <a:p>
            <a:r>
              <a:rPr lang="fi-FI"/>
              <a:t>SANA</a:t>
            </a:r>
          </a:p>
        </p:txBody>
      </p:sp>
      <p:sp>
        <p:nvSpPr>
          <p:cNvPr id="9" name="Tekstin paikkamerkki 8">
            <a:extLst>
              <a:ext uri="{FF2B5EF4-FFF2-40B4-BE49-F238E27FC236}">
                <a16:creationId xmlns:a16="http://schemas.microsoft.com/office/drawing/2014/main" id="{FE052F06-F826-E04E-9712-D1EBB7D1CF41}"/>
              </a:ext>
            </a:extLst>
          </p:cNvPr>
          <p:cNvSpPr>
            <a:spLocks noGrp="1"/>
          </p:cNvSpPr>
          <p:nvPr>
            <p:ph type="body" sz="quarter" idx="10" hasCustomPrompt="1"/>
          </p:nvPr>
        </p:nvSpPr>
        <p:spPr>
          <a:xfrm>
            <a:off x="0" y="3595875"/>
            <a:ext cx="12192000" cy="681311"/>
          </a:xfrm>
        </p:spPr>
        <p:txBody>
          <a:bodyPr>
            <a:normAutofit/>
          </a:bodyPr>
          <a:lstStyle>
            <a:lvl1pPr marL="0" indent="0" algn="ctr">
              <a:buNone/>
              <a:defRPr sz="4000" b="1"/>
            </a:lvl1pPr>
          </a:lstStyle>
          <a:p>
            <a:r>
              <a:rPr lang="fi-FI"/>
              <a:t>TAMPERE.</a:t>
            </a:r>
          </a:p>
        </p:txBody>
      </p:sp>
      <p:sp>
        <p:nvSpPr>
          <p:cNvPr id="7" name="Tekstin paikkamerkki 6">
            <a:extLst>
              <a:ext uri="{FF2B5EF4-FFF2-40B4-BE49-F238E27FC236}">
                <a16:creationId xmlns:a16="http://schemas.microsoft.com/office/drawing/2014/main" id="{2B25C3ED-5AFC-074B-B634-BBA5F3669F7C}"/>
              </a:ext>
            </a:extLst>
          </p:cNvPr>
          <p:cNvSpPr>
            <a:spLocks noGrp="1"/>
          </p:cNvSpPr>
          <p:nvPr>
            <p:ph type="body" sz="quarter" idx="14" hasCustomPrompt="1"/>
          </p:nvPr>
        </p:nvSpPr>
        <p:spPr>
          <a:xfrm>
            <a:off x="4232821" y="5438333"/>
            <a:ext cx="3726359" cy="533205"/>
          </a:xfrm>
          <a:solidFill>
            <a:schemeClr val="accent2"/>
          </a:solidFill>
        </p:spPr>
        <p:txBody>
          <a:bodyPr wrap="none" lIns="180000" tIns="72000" rIns="180000" bIns="72000" anchor="ctr">
            <a:spAutoFit/>
          </a:bodyPr>
          <a:lstStyle>
            <a:lvl1pPr marL="0" indent="0">
              <a:buNone/>
              <a:defRPr/>
            </a:lvl1pPr>
          </a:lstStyle>
          <a:p>
            <a:r>
              <a:rPr lang="fi-FI"/>
              <a:t> lisätekstiä </a:t>
            </a:r>
            <a:r>
              <a:rPr lang="fi-FI" err="1"/>
              <a:t>max</a:t>
            </a:r>
            <a:r>
              <a:rPr lang="fi-FI"/>
              <a:t>. 2 riviä.</a:t>
            </a:r>
          </a:p>
        </p:txBody>
      </p:sp>
      <p:sp>
        <p:nvSpPr>
          <p:cNvPr id="14" name="Tekstin paikkamerkki 13">
            <a:extLst>
              <a:ext uri="{FF2B5EF4-FFF2-40B4-BE49-F238E27FC236}">
                <a16:creationId xmlns:a16="http://schemas.microsoft.com/office/drawing/2014/main" id="{7235C728-BA98-5540-991D-5501A98D2CFF}"/>
              </a:ext>
            </a:extLst>
          </p:cNvPr>
          <p:cNvSpPr>
            <a:spLocks noGrp="1"/>
          </p:cNvSpPr>
          <p:nvPr>
            <p:ph type="body" sz="quarter" idx="15" hasCustomPrompt="1"/>
          </p:nvPr>
        </p:nvSpPr>
        <p:spPr>
          <a:xfrm>
            <a:off x="4208840" y="4757301"/>
            <a:ext cx="3774321" cy="533205"/>
          </a:xfrm>
          <a:solidFill>
            <a:schemeClr val="accent2"/>
          </a:solidFill>
        </p:spPr>
        <p:txBody>
          <a:bodyPr wrap="none" lIns="180000" tIns="72000" rIns="180000" bIns="72000" anchor="ctr" anchorCtr="0">
            <a:spAutoFit/>
          </a:bodyPr>
          <a:lstStyle>
            <a:lvl1pPr marL="0" indent="0">
              <a:buNone/>
              <a:defRPr/>
            </a:lvl1pPr>
          </a:lstStyle>
          <a:p>
            <a:r>
              <a:rPr lang="fi-FI"/>
              <a:t>Lisää tähän tarvittaessa</a:t>
            </a:r>
          </a:p>
        </p:txBody>
      </p:sp>
    </p:spTree>
    <p:extLst>
      <p:ext uri="{BB962C8B-B14F-4D97-AF65-F5344CB8AC3E}">
        <p14:creationId xmlns:p14="http://schemas.microsoft.com/office/powerpoint/2010/main" val="410604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6E7D6FC5-8EA8-CD46-A141-8BE1BAC2308D}"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218209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6D46C1-5192-F240-8180-C6DB74F7151B}"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AE45D274-7DCA-6542-99CA-62913EF1A4D8}"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8CF2B-40E0-044A-A11F-4C9B30C70221}"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BC6BD-2936-FB40-9FDC-35873F782F6D}"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14368D-2F79-5348-A250-E8C9BA5C2BF5}"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4283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8D1E6-D4F5-F84C-84CF-6D1F0A8295EA}"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142456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9" name="Kuva 18">
            <a:extLst>
              <a:ext uri="{FF2B5EF4-FFF2-40B4-BE49-F238E27FC236}">
                <a16:creationId xmlns:a16="http://schemas.microsoft.com/office/drawing/2014/main" id="{2125818B-1E20-E141-9491-35C8764033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69708" y="136525"/>
            <a:ext cx="2484239" cy="955346"/>
          </a:xfrm>
          <a:prstGeom prst="rect">
            <a:avLst/>
          </a:prstGeom>
          <a:effectLst>
            <a:outerShdw blurRad="139700" dist="12700" dir="2700000" algn="tl" rotWithShape="0">
              <a:prstClr val="black">
                <a:alpha val="40000"/>
              </a:prstClr>
            </a:outerShdw>
          </a:effectLst>
        </p:spPr>
      </p:pic>
      <p:pic>
        <p:nvPicPr>
          <p:cNvPr id="5" name="Kuva 4">
            <a:extLst>
              <a:ext uri="{FF2B5EF4-FFF2-40B4-BE49-F238E27FC236}">
                <a16:creationId xmlns:a16="http://schemas.microsoft.com/office/drawing/2014/main" id="{10593290-AA67-496D-B707-1DEA98C86F0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949849205"/>
      </p:ext>
    </p:extLst>
  </p:cSld>
  <p:clrMap bg1="dk1" tx1="lt1" bg2="dk2" tx2="lt2" accent1="accent1" accent2="accent2" accent3="accent3" accent4="accent4" accent5="accent5" accent6="accent6" hlink="hlink" folHlink="folHlink"/>
  <p:sldLayoutIdLst>
    <p:sldLayoutId id="2147483679" r:id="rId1"/>
  </p:sldLayoutIdLst>
  <p:hf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7C43E-CCCC-EF46-BC5A-7C12F7B4BE45}" type="datetime1">
              <a:rPr lang="fi-FI" smtClean="0"/>
              <a:t>10.11.2023</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61" r:id="rId2"/>
    <p:sldLayoutId id="2147483760" r:id="rId3"/>
    <p:sldLayoutId id="2147483749" r:id="rId4"/>
    <p:sldLayoutId id="2147483742" r:id="rId5"/>
    <p:sldLayoutId id="2147483746" r:id="rId6"/>
    <p:sldLayoutId id="2147483733" r:id="rId7"/>
    <p:sldLayoutId id="2147483736" r:id="rId8"/>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08BC3-7433-0645-833B-44221EDA3DA4}" type="datetime1">
              <a:rPr lang="fi-FI" smtClean="0"/>
              <a:t>10.11.2023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62"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10AC9-C3CD-43E1-9B2A-EE8F1AD61638}" type="datetime1">
              <a:rPr lang="fi-FI" smtClean="0"/>
              <a:t>10.11.2023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pic>
        <p:nvPicPr>
          <p:cNvPr id="9" name="Kuva 8">
            <a:extLst>
              <a:ext uri="{FF2B5EF4-FFF2-40B4-BE49-F238E27FC236}">
                <a16:creationId xmlns:a16="http://schemas.microsoft.com/office/drawing/2014/main" id="{74BCA4E5-B863-DF4B-A475-46B406657EB6}"/>
              </a:ext>
            </a:extLst>
          </p:cNvPr>
          <p:cNvPicPr>
            <a:picLocks noChangeAspect="1"/>
          </p:cNvPicPr>
          <p:nvPr userDrawn="1"/>
        </p:nvPicPr>
        <p:blipFill>
          <a:blip r:embed="rId3"/>
          <a:stretch>
            <a:fillRect/>
          </a:stretch>
        </p:blipFill>
        <p:spPr>
          <a:xfrm>
            <a:off x="242780" y="6353212"/>
            <a:ext cx="2466552" cy="311634"/>
          </a:xfrm>
          <a:prstGeom prst="rect">
            <a:avLst/>
          </a:prstGeom>
        </p:spPr>
      </p:pic>
      <p:pic>
        <p:nvPicPr>
          <p:cNvPr id="10" name="Kuva 9">
            <a:extLst>
              <a:ext uri="{FF2B5EF4-FFF2-40B4-BE49-F238E27FC236}">
                <a16:creationId xmlns:a16="http://schemas.microsoft.com/office/drawing/2014/main" id="{3343CFD7-59E6-F849-96B4-035C274895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2638734569"/>
      </p:ext>
    </p:extLst>
  </p:cSld>
  <p:clrMap bg1="lt1" tx1="dk1" bg2="lt2" tx2="dk2" accent1="accent1" accent2="accent2" accent3="accent3" accent4="accent4" accent5="accent5" accent6="accent6" hlink="hlink" folHlink="folHlink"/>
  <p:sldLayoutIdLst>
    <p:sldLayoutId id="2147483759" r:id="rId1"/>
  </p:sldLayoutIdLst>
  <p:hf sldNum="0" hdr="0" ftr="0" dt="0"/>
  <p:txStyles>
    <p:titleStyle>
      <a:lvl1pPr algn="ctr"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683620" y="2273614"/>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0" y="559950"/>
            <a:ext cx="6096000" cy="524021"/>
          </a:xfrm>
          <a:prstGeom prst="rect">
            <a:avLst/>
          </a:prstGeom>
          <a:solidFill>
            <a:srgbClr val="005BA6"/>
          </a:solidFill>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4293286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hf hdr="0" ftr="0"/>
  <p:txStyles>
    <p:titleStyle>
      <a:lvl1pPr algn="ctr" defTabSz="914400" rtl="0" eaLnBrk="1" latinLnBrk="0" hangingPunct="1">
        <a:lnSpc>
          <a:spcPct val="90000"/>
        </a:lnSpc>
        <a:spcBef>
          <a:spcPct val="0"/>
        </a:spcBef>
        <a:buNone/>
        <a:defRPr sz="2800" b="0" kern="1200" cap="all" baseline="0">
          <a:solidFill>
            <a:schemeClr val="bg1"/>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tiff"/><Relationship Id="rId18" Type="http://schemas.openxmlformats.org/officeDocument/2006/relationships/image" Target="../media/image66.tiff"/><Relationship Id="rId3" Type="http://schemas.openxmlformats.org/officeDocument/2006/relationships/image" Target="../media/image53.jpeg"/><Relationship Id="rId7" Type="http://schemas.openxmlformats.org/officeDocument/2006/relationships/image" Target="../media/image55.svg"/><Relationship Id="rId12" Type="http://schemas.openxmlformats.org/officeDocument/2006/relationships/image" Target="../media/image60.tiff"/><Relationship Id="rId17" Type="http://schemas.openxmlformats.org/officeDocument/2006/relationships/image" Target="../media/image65.tiff"/><Relationship Id="rId2" Type="http://schemas.openxmlformats.org/officeDocument/2006/relationships/notesSlide" Target="../notesSlides/notesSlide13.xml"/><Relationship Id="rId16"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tiff"/><Relationship Id="rId5" Type="http://schemas.openxmlformats.org/officeDocument/2006/relationships/image" Target="../media/image3.png"/><Relationship Id="rId15" Type="http://schemas.openxmlformats.org/officeDocument/2006/relationships/image" Target="../media/image63.tiff"/><Relationship Id="rId10" Type="http://schemas.openxmlformats.org/officeDocument/2006/relationships/image" Target="../media/image58.png"/><Relationship Id="rId4" Type="http://schemas.openxmlformats.org/officeDocument/2006/relationships/image" Target="../media/image6.png"/><Relationship Id="rId9" Type="http://schemas.openxmlformats.org/officeDocument/2006/relationships/image" Target="../media/image57.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3.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6.tiff"/><Relationship Id="rId3" Type="http://schemas.openxmlformats.org/officeDocument/2006/relationships/image" Target="../media/image78.jpeg"/><Relationship Id="rId7" Type="http://schemas.openxmlformats.org/officeDocument/2006/relationships/image" Target="../media/image80.tiff"/><Relationship Id="rId12"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9.tiff"/><Relationship Id="rId11" Type="http://schemas.openxmlformats.org/officeDocument/2006/relationships/image" Target="../media/image84.png"/><Relationship Id="rId5" Type="http://schemas.openxmlformats.org/officeDocument/2006/relationships/image" Target="../media/image3.png"/><Relationship Id="rId10" Type="http://schemas.openxmlformats.org/officeDocument/2006/relationships/image" Target="../media/image83.tiff"/><Relationship Id="rId4" Type="http://schemas.openxmlformats.org/officeDocument/2006/relationships/image" Target="../media/image6.png"/><Relationship Id="rId9" Type="http://schemas.openxmlformats.org/officeDocument/2006/relationships/image" Target="../media/image82.tiff"/><Relationship Id="rId1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0.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6.jp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7.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2.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image" Target="../media/image27.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emf"/><Relationship Id="rId3" Type="http://schemas.openxmlformats.org/officeDocument/2006/relationships/image" Target="../media/image29.emf"/><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emf"/><Relationship Id="rId5" Type="http://schemas.openxmlformats.org/officeDocument/2006/relationships/image" Target="../media/image31.emf"/><Relationship Id="rId15" Type="http://schemas.openxmlformats.org/officeDocument/2006/relationships/image" Target="../media/image5.png"/><Relationship Id="rId10" Type="http://schemas.openxmlformats.org/officeDocument/2006/relationships/image" Target="../media/image36.emf"/><Relationship Id="rId4" Type="http://schemas.openxmlformats.org/officeDocument/2006/relationships/image" Target="../media/image30.png"/><Relationship Id="rId9" Type="http://schemas.openxmlformats.org/officeDocument/2006/relationships/image" Target="../media/image35.emf"/><Relationship Id="rId1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Alaotsikko 19">
            <a:extLst>
              <a:ext uri="{FF2B5EF4-FFF2-40B4-BE49-F238E27FC236}">
                <a16:creationId xmlns:a16="http://schemas.microsoft.com/office/drawing/2014/main" id="{FB03ED89-97C4-909E-0E2A-3FCF6DEEB086}"/>
              </a:ext>
            </a:extLst>
          </p:cNvPr>
          <p:cNvSpPr>
            <a:spLocks noGrp="1"/>
          </p:cNvSpPr>
          <p:nvPr>
            <p:ph type="subTitle" idx="1"/>
          </p:nvPr>
        </p:nvSpPr>
        <p:spPr>
          <a:xfrm>
            <a:off x="2768575" y="5180948"/>
            <a:ext cx="6688183" cy="1003237"/>
          </a:xfrm>
        </p:spPr>
        <p:txBody>
          <a:bodyPr/>
          <a:lstStyle/>
          <a:p>
            <a:endParaRPr lang="fi-FI" dirty="0"/>
          </a:p>
        </p:txBody>
      </p:sp>
      <p:sp>
        <p:nvSpPr>
          <p:cNvPr id="22" name="Tekstin paikkamerkki 21">
            <a:extLst>
              <a:ext uri="{FF2B5EF4-FFF2-40B4-BE49-F238E27FC236}">
                <a16:creationId xmlns:a16="http://schemas.microsoft.com/office/drawing/2014/main" id="{2B1D2693-59BF-7D4E-58B2-86C2A17BD764}"/>
              </a:ext>
            </a:extLst>
          </p:cNvPr>
          <p:cNvSpPr>
            <a:spLocks noGrp="1"/>
          </p:cNvSpPr>
          <p:nvPr>
            <p:ph type="body" sz="quarter" idx="17"/>
          </p:nvPr>
        </p:nvSpPr>
        <p:spPr>
          <a:xfrm>
            <a:off x="3998116" y="5682567"/>
            <a:ext cx="4229100" cy="593725"/>
          </a:xfrm>
        </p:spPr>
        <p:txBody>
          <a:bodyPr/>
          <a:lstStyle/>
          <a:p>
            <a:endParaRPr lang="fi-FI" dirty="0"/>
          </a:p>
        </p:txBody>
      </p:sp>
      <p:sp>
        <p:nvSpPr>
          <p:cNvPr id="32" name="Suorakulmio 31">
            <a:extLst>
              <a:ext uri="{FF2B5EF4-FFF2-40B4-BE49-F238E27FC236}">
                <a16:creationId xmlns:a16="http://schemas.microsoft.com/office/drawing/2014/main" id="{901E8BFE-DA54-B798-2E25-72DF505AB88D}"/>
              </a:ext>
              <a:ext uri="{C183D7F6-B498-43B3-948B-1728B52AA6E4}">
                <adec:decorative xmlns:adec="http://schemas.microsoft.com/office/drawing/2017/decorative" val="1"/>
              </a:ext>
            </a:extLst>
          </p:cNvPr>
          <p:cNvSpPr/>
          <p:nvPr/>
        </p:nvSpPr>
        <p:spPr>
          <a:xfrm>
            <a:off x="2062843" y="2423159"/>
            <a:ext cx="8066315" cy="1365070"/>
          </a:xfrm>
          <a:prstGeom prst="rect">
            <a:avLst/>
          </a:prstGeom>
          <a:solidFill>
            <a:schemeClr val="bg2">
              <a:alpha val="9619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24"/>
          <p:cNvSpPr txBox="1">
            <a:spLocks noChangeArrowheads="1"/>
          </p:cNvSpPr>
          <p:nvPr/>
        </p:nvSpPr>
        <p:spPr bwMode="auto">
          <a:xfrm>
            <a:off x="9795606" y="6374456"/>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Kuva: Visit Tampere / Laura Vanzo</a:t>
            </a:r>
            <a:r>
              <a:rPr kumimoji="0" lang="fi-FI"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 </a:t>
            </a:r>
          </a:p>
        </p:txBody>
      </p:sp>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6014" y="2055843"/>
            <a:ext cx="5459973" cy="2099702"/>
          </a:xfrm>
          <a:prstGeom prst="rect">
            <a:avLst/>
          </a:prstGeom>
          <a:effectLst>
            <a:outerShdw blurRad="88900" algn="ctr" rotWithShape="0">
              <a:prstClr val="black">
                <a:alpha val="36620"/>
              </a:prstClr>
            </a:outerShdw>
          </a:effectLst>
        </p:spPr>
      </p:pic>
      <p:pic>
        <p:nvPicPr>
          <p:cNvPr id="34" name="Kuva 33" descr="Tampereen vaakunalogo&#10;">
            <a:extLst>
              <a:ext uri="{FF2B5EF4-FFF2-40B4-BE49-F238E27FC236}">
                <a16:creationId xmlns:a16="http://schemas.microsoft.com/office/drawing/2014/main" id="{C8254E92-CB3A-4A5F-8440-3B1D99FEEDB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F949696-A527-6348-B907-4FEA9F176D02}"/>
              </a:ext>
              <a:ext uri="{C183D7F6-B498-43B3-948B-1728B52AA6E4}">
                <adec:decorative xmlns:adec="http://schemas.microsoft.com/office/drawing/2017/decorative" val="1"/>
              </a:ext>
            </a:extLst>
          </p:cNvPr>
          <p:cNvSpPr/>
          <p:nvPr/>
        </p:nvSpPr>
        <p:spPr>
          <a:xfrm>
            <a:off x="0" y="2058739"/>
            <a:ext cx="12194036" cy="2731730"/>
          </a:xfrm>
          <a:prstGeom prst="rect">
            <a:avLst/>
          </a:prstGeom>
          <a:solidFill>
            <a:schemeClr val="tx2">
              <a:lumMod val="7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4" name="Chart 43">
            <a:extLst>
              <a:ext uri="{FF2B5EF4-FFF2-40B4-BE49-F238E27FC236}">
                <a16:creationId xmlns:a16="http://schemas.microsoft.com/office/drawing/2014/main" id="{6CC2FDB3-0BD9-4B75-E98E-CACCA47C9327}"/>
              </a:ext>
              <a:ext uri="{C183D7F6-B498-43B3-948B-1728B52AA6E4}">
                <adec:decorative xmlns:adec="http://schemas.microsoft.com/office/drawing/2017/decorative" val="1"/>
              </a:ext>
            </a:extLst>
          </p:cNvPr>
          <p:cNvGraphicFramePr>
            <a:graphicFrameLocks noChangeAspect="1"/>
          </p:cNvGraphicFramePr>
          <p:nvPr/>
        </p:nvGraphicFramePr>
        <p:xfrm>
          <a:off x="3326728" y="2418646"/>
          <a:ext cx="3402000" cy="22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D12AD4AD-3E9A-DDF1-A464-B140D804F96C}"/>
              </a:ext>
              <a:ext uri="{C183D7F6-B498-43B3-948B-1728B52AA6E4}">
                <adec:decorative xmlns:adec="http://schemas.microsoft.com/office/drawing/2017/decorative" val="1"/>
              </a:ext>
            </a:extLst>
          </p:cNvPr>
          <p:cNvGraphicFramePr>
            <a:graphicFrameLocks noChangeAspect="1"/>
          </p:cNvGraphicFramePr>
          <p:nvPr/>
        </p:nvGraphicFramePr>
        <p:xfrm>
          <a:off x="7821904" y="2427824"/>
          <a:ext cx="3402000" cy="2268000"/>
        </p:xfrm>
        <a:graphic>
          <a:graphicData uri="http://schemas.openxmlformats.org/drawingml/2006/chart">
            <c:chart xmlns:c="http://schemas.openxmlformats.org/drawingml/2006/chart" xmlns:r="http://schemas.openxmlformats.org/officeDocument/2006/relationships" r:id="rId5"/>
          </a:graphicData>
        </a:graphic>
      </p:graphicFrame>
      <p:sp>
        <p:nvSpPr>
          <p:cNvPr id="48" name="Rectangle 47">
            <a:extLst>
              <a:ext uri="{FF2B5EF4-FFF2-40B4-BE49-F238E27FC236}">
                <a16:creationId xmlns:a16="http://schemas.microsoft.com/office/drawing/2014/main" id="{411A87C4-95CE-8848-89D9-42AD663FE80C}"/>
              </a:ext>
              <a:ext uri="{C183D7F6-B498-43B3-948B-1728B52AA6E4}">
                <adec:decorative xmlns:adec="http://schemas.microsoft.com/office/drawing/2017/decorative" val="1"/>
              </a:ext>
            </a:extLst>
          </p:cNvPr>
          <p:cNvSpPr/>
          <p:nvPr/>
        </p:nvSpPr>
        <p:spPr>
          <a:xfrm>
            <a:off x="-2036" y="4782008"/>
            <a:ext cx="12194036" cy="2105600"/>
          </a:xfrm>
          <a:prstGeom prst="rect">
            <a:avLst/>
          </a:prstGeom>
          <a:solidFill>
            <a:srgbClr val="163760">
              <a:alpha val="9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B1F805E-ADF5-A743-AFC8-527D4582D2A5}"/>
              </a:ext>
              <a:ext uri="{C183D7F6-B498-43B3-948B-1728B52AA6E4}">
                <adec:decorative xmlns:adec="http://schemas.microsoft.com/office/drawing/2017/decorative" val="1"/>
              </a:ext>
            </a:extLst>
          </p:cNvPr>
          <p:cNvSpPr/>
          <p:nvPr/>
        </p:nvSpPr>
        <p:spPr>
          <a:xfrm>
            <a:off x="6225859" y="6102591"/>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0499A34-2893-8647-A87A-DA749C4CA5FC}"/>
              </a:ext>
              <a:ext uri="{C183D7F6-B498-43B3-948B-1728B52AA6E4}">
                <adec:decorative xmlns:adec="http://schemas.microsoft.com/office/drawing/2017/decorative" val="1"/>
              </a:ext>
            </a:extLst>
          </p:cNvPr>
          <p:cNvSpPr/>
          <p:nvPr/>
        </p:nvSpPr>
        <p:spPr>
          <a:xfrm>
            <a:off x="9026470" y="6106549"/>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A4E9858-58B1-4B49-B9A9-D1ED4BF13749}"/>
              </a:ext>
              <a:ext uri="{C183D7F6-B498-43B3-948B-1728B52AA6E4}">
                <adec:decorative xmlns:adec="http://schemas.microsoft.com/office/drawing/2017/decorative" val="1"/>
              </a:ext>
            </a:extLst>
          </p:cNvPr>
          <p:cNvSpPr/>
          <p:nvPr/>
        </p:nvSpPr>
        <p:spPr>
          <a:xfrm>
            <a:off x="3522091" y="2559527"/>
            <a:ext cx="579011" cy="18000"/>
          </a:xfrm>
          <a:prstGeom prst="rect">
            <a:avLst/>
          </a:prstGeom>
          <a:solidFill>
            <a:srgbClr val="5C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E82D024-E4BE-694B-ACC8-E2175C73818D}"/>
              </a:ext>
              <a:ext uri="{C183D7F6-B498-43B3-948B-1728B52AA6E4}">
                <adec:decorative xmlns:adec="http://schemas.microsoft.com/office/drawing/2017/decorative" val="1"/>
              </a:ext>
            </a:extLst>
          </p:cNvPr>
          <p:cNvSpPr/>
          <p:nvPr/>
        </p:nvSpPr>
        <p:spPr>
          <a:xfrm>
            <a:off x="8055991" y="2559527"/>
            <a:ext cx="579011" cy="18000"/>
          </a:xfrm>
          <a:prstGeom prst="rect">
            <a:avLst/>
          </a:prstGeom>
          <a:solidFill>
            <a:srgbClr val="5C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051DD9A7-1BA2-1749-AFEF-1B0C467D674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13660" y="2899896"/>
            <a:ext cx="103200" cy="1548000"/>
          </a:xfrm>
          <a:prstGeom prst="rect">
            <a:avLst/>
          </a:prstGeom>
        </p:spPr>
      </p:pic>
      <p:pic>
        <p:nvPicPr>
          <p:cNvPr id="42" name="Picture 41">
            <a:extLst>
              <a:ext uri="{FF2B5EF4-FFF2-40B4-BE49-F238E27FC236}">
                <a16:creationId xmlns:a16="http://schemas.microsoft.com/office/drawing/2014/main" id="{EB7BB8A5-3103-4546-8F02-9F82142D07F6}"/>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7612" y="2879052"/>
            <a:ext cx="103200" cy="1548000"/>
          </a:xfrm>
          <a:prstGeom prst="rect">
            <a:avLst/>
          </a:prstGeom>
        </p:spPr>
      </p:pic>
      <p:sp>
        <p:nvSpPr>
          <p:cNvPr id="24" name="TextBox 23">
            <a:extLst>
              <a:ext uri="{FF2B5EF4-FFF2-40B4-BE49-F238E27FC236}">
                <a16:creationId xmlns:a16="http://schemas.microsoft.com/office/drawing/2014/main" id="{E412A39E-40A2-F340-961D-106A6E0070FA}"/>
              </a:ext>
            </a:extLst>
          </p:cNvPr>
          <p:cNvSpPr txBox="1"/>
          <p:nvPr/>
        </p:nvSpPr>
        <p:spPr>
          <a:xfrm>
            <a:off x="9362909" y="6208871"/>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(2021: 74,7)</a:t>
            </a:r>
          </a:p>
        </p:txBody>
      </p:sp>
      <p:sp>
        <p:nvSpPr>
          <p:cNvPr id="26" name="TextBox 25">
            <a:extLst>
              <a:ext uri="{FF2B5EF4-FFF2-40B4-BE49-F238E27FC236}">
                <a16:creationId xmlns:a16="http://schemas.microsoft.com/office/drawing/2014/main" id="{09A3BC7C-2FCE-1643-9573-9E0F03457345}"/>
              </a:ext>
            </a:extLst>
          </p:cNvPr>
          <p:cNvSpPr txBox="1"/>
          <p:nvPr/>
        </p:nvSpPr>
        <p:spPr>
          <a:xfrm>
            <a:off x="8921806" y="5287421"/>
            <a:ext cx="2776330" cy="1006294"/>
          </a:xfrm>
          <a:prstGeom prst="rect">
            <a:avLst/>
          </a:prstGeom>
          <a:effectLst/>
        </p:spPr>
        <p:txBody>
          <a:bodyPr vert="horz"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17,8</a:t>
            </a:r>
          </a:p>
        </p:txBody>
      </p:sp>
      <p:sp>
        <p:nvSpPr>
          <p:cNvPr id="25" name="TILIKAUDEN TULOS">
            <a:extLst>
              <a:ext uri="{FF2B5EF4-FFF2-40B4-BE49-F238E27FC236}">
                <a16:creationId xmlns:a16="http://schemas.microsoft.com/office/drawing/2014/main" id="{0CC867BF-8544-8A4F-9FFA-78852BA20520}"/>
              </a:ext>
            </a:extLst>
          </p:cNvPr>
          <p:cNvSpPr txBox="1"/>
          <p:nvPr/>
        </p:nvSpPr>
        <p:spPr>
          <a:xfrm>
            <a:off x="9026470" y="5093476"/>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TILIKAUDEN TULOS MEUR</a:t>
            </a:r>
          </a:p>
        </p:txBody>
      </p:sp>
      <p:sp>
        <p:nvSpPr>
          <p:cNvPr id="20" name="TextBox 19">
            <a:extLst>
              <a:ext uri="{FF2B5EF4-FFF2-40B4-BE49-F238E27FC236}">
                <a16:creationId xmlns:a16="http://schemas.microsoft.com/office/drawing/2014/main" id="{3EFC0196-7312-BE4B-9A13-FC99E2A8D6B1}"/>
              </a:ext>
            </a:extLst>
          </p:cNvPr>
          <p:cNvSpPr txBox="1"/>
          <p:nvPr/>
        </p:nvSpPr>
        <p:spPr>
          <a:xfrm>
            <a:off x="6562298" y="6204913"/>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a:ea typeface="+mn-ea"/>
                <a:cs typeface="+mn-cs"/>
              </a:rPr>
              <a:t>(2021: 8,1  %)</a:t>
            </a:r>
          </a:p>
        </p:txBody>
      </p:sp>
      <p:sp>
        <p:nvSpPr>
          <p:cNvPr id="22" name="TextBox 21">
            <a:extLst>
              <a:ext uri="{FF2B5EF4-FFF2-40B4-BE49-F238E27FC236}">
                <a16:creationId xmlns:a16="http://schemas.microsoft.com/office/drawing/2014/main" id="{19C3941F-CD17-C04F-A03D-968387E19B12}"/>
              </a:ext>
            </a:extLst>
          </p:cNvPr>
          <p:cNvSpPr txBox="1"/>
          <p:nvPr/>
        </p:nvSpPr>
        <p:spPr>
          <a:xfrm>
            <a:off x="6121195" y="5283463"/>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BCBEB"/>
                </a:solidFill>
                <a:effectLst/>
                <a:uLnTx/>
                <a:uFillTx/>
                <a:latin typeface="Montserrat"/>
                <a:ea typeface="+mn-ea"/>
                <a:cs typeface="+mn-cs"/>
              </a:rPr>
              <a:t>4,3</a:t>
            </a:r>
            <a:r>
              <a:rPr kumimoji="0" lang="en-FI" sz="6600" b="1" i="0" u="none" strike="noStrike" kern="1200" cap="none" spc="0" normalizeH="0" baseline="0" noProof="0" dirty="0">
                <a:ln>
                  <a:noFill/>
                </a:ln>
                <a:solidFill>
                  <a:srgbClr val="5BCBEB"/>
                </a:solidFill>
                <a:effectLst/>
                <a:uLnTx/>
                <a:uFillTx/>
                <a:latin typeface="Montserrat"/>
                <a:ea typeface="+mn-ea"/>
                <a:cs typeface="+mn-cs"/>
              </a:rPr>
              <a:t> %</a:t>
            </a:r>
            <a:endPar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21" name="TOIMINTAMENOJEN KASVU">
            <a:extLst>
              <a:ext uri="{FF2B5EF4-FFF2-40B4-BE49-F238E27FC236}">
                <a16:creationId xmlns:a16="http://schemas.microsoft.com/office/drawing/2014/main" id="{9CDE4077-ADE5-3549-9CF5-6F755EBA2E45}"/>
              </a:ext>
            </a:extLst>
          </p:cNvPr>
          <p:cNvSpPr txBox="1"/>
          <p:nvPr/>
        </p:nvSpPr>
        <p:spPr>
          <a:xfrm>
            <a:off x="6225859" y="5089518"/>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a:ea typeface="+mn-ea"/>
                <a:cs typeface="+mn-cs"/>
              </a:rPr>
              <a:t>TOIMINTAMENOJEN KASVU</a:t>
            </a:r>
          </a:p>
        </p:txBody>
      </p:sp>
      <p:sp>
        <p:nvSpPr>
          <p:cNvPr id="51" name="LEIPÄTEKSTI">
            <a:extLst>
              <a:ext uri="{FF2B5EF4-FFF2-40B4-BE49-F238E27FC236}">
                <a16:creationId xmlns:a16="http://schemas.microsoft.com/office/drawing/2014/main" id="{306A19A2-9A97-9D46-B73A-836127E498EB}"/>
              </a:ext>
            </a:extLst>
          </p:cNvPr>
          <p:cNvSpPr/>
          <p:nvPr/>
        </p:nvSpPr>
        <p:spPr>
          <a:xfrm>
            <a:off x="228735" y="4830288"/>
            <a:ext cx="5458255" cy="2246769"/>
          </a:xfrm>
          <a:prstGeom prst="rect">
            <a:avLst/>
          </a:prstGeom>
        </p:spPr>
        <p:txBody>
          <a:bodyPr wrap="square" lIns="91440" tIns="45720" rIns="91440" bIns="45720" anchor="t">
            <a:spAutoFit/>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mn-cs"/>
              </a:rPr>
              <a:t>Kaupungin talouskehitys jatkui vahvana, vaikka myyntivoitot ja koronatuet vähenivät edellisvuodesta huomattavasti.</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Verotulojen 6,7 prosentin kasvulla oli iso vaikutus positiiviseen tulokseen.</a:t>
            </a:r>
            <a:endPar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mn-cs"/>
              </a:rPr>
              <a:t>Toimintamenojen kasvu pysyi edelleen maltillisena asukasmäärän voimakkaasta kasvusta huolimatta. </a:t>
            </a:r>
            <a:endParaRPr kumimoji="0" lang="en-FI"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Kokonaisuutena ottaen talouden hallinnassa onnistuttiin hyvin ja tilikauden tulokseksi tuli 17,8 miljoonaa euroa. </a:t>
            </a:r>
            <a:endParaRPr kumimoji="0" lang="en-US"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FI"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p:txBody>
      </p:sp>
      <p:sp>
        <p:nvSpPr>
          <p:cNvPr id="3" name="Rectangle 2">
            <a:extLst>
              <a:ext uri="{FF2B5EF4-FFF2-40B4-BE49-F238E27FC236}">
                <a16:creationId xmlns:a16="http://schemas.microsoft.com/office/drawing/2014/main" id="{CD26D2CE-029A-8D66-0E3C-517BAA1D7B07}"/>
              </a:ext>
            </a:extLst>
          </p:cNvPr>
          <p:cNvSpPr/>
          <p:nvPr/>
        </p:nvSpPr>
        <p:spPr>
          <a:xfrm>
            <a:off x="335915" y="4571657"/>
            <a:ext cx="544940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FFFFFF"/>
                </a:solidFill>
                <a:effectLst/>
                <a:uLnTx/>
                <a:uFillTx/>
                <a:latin typeface="Montserrat Medium" pitchFamily="2" charset="77"/>
                <a:ea typeface="+mn-ea"/>
                <a:cs typeface="+mn-cs"/>
              </a:rPr>
              <a:t>* Kuviossa esitetyistä summista on vähennetty Valmistus omaan käyttöön -erän kautta oikaistut kulut</a:t>
            </a:r>
            <a:endParaRPr kumimoji="0" lang="fi-FI" sz="800" b="0" i="0" u="none" strike="noStrike" kern="1200" cap="none" spc="0" normalizeH="0" baseline="0" noProof="0" dirty="0">
              <a:ln>
                <a:noFill/>
              </a:ln>
              <a:solidFill>
                <a:srgbClr val="FFFFFF"/>
              </a:solidFill>
              <a:effectLst/>
              <a:uLnTx/>
              <a:uFillTx/>
              <a:latin typeface="Montserrat Medium" pitchFamily="2" charset="77"/>
              <a:ea typeface="+mn-ea"/>
              <a:cs typeface="Calibri"/>
            </a:endParaRPr>
          </a:p>
        </p:txBody>
      </p:sp>
      <p:sp>
        <p:nvSpPr>
          <p:cNvPr id="84" name="TextBox 83">
            <a:extLst>
              <a:ext uri="{FF2B5EF4-FFF2-40B4-BE49-F238E27FC236}">
                <a16:creationId xmlns:a16="http://schemas.microsoft.com/office/drawing/2014/main" id="{5F7BC0C8-691A-1A98-ABEF-F2BD97420FF9}"/>
              </a:ext>
            </a:extLst>
          </p:cNvPr>
          <p:cNvSpPr txBox="1"/>
          <p:nvPr/>
        </p:nvSpPr>
        <p:spPr>
          <a:xfrm>
            <a:off x="7917366" y="4228856"/>
            <a:ext cx="588603" cy="27385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3</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28" name="TextBox 27">
            <a:extLst>
              <a:ext uri="{FF2B5EF4-FFF2-40B4-BE49-F238E27FC236}">
                <a16:creationId xmlns:a16="http://schemas.microsoft.com/office/drawing/2014/main" id="{B12FCD12-8168-9443-80CC-AEA14C368B52}"/>
              </a:ext>
            </a:extLst>
          </p:cNvPr>
          <p:cNvSpPr txBox="1"/>
          <p:nvPr/>
        </p:nvSpPr>
        <p:spPr>
          <a:xfrm>
            <a:off x="6096000" y="4228856"/>
            <a:ext cx="1713186" cy="27385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TUET JA AVUSTUKSET </a:t>
            </a:r>
          </a:p>
        </p:txBody>
      </p:sp>
      <p:sp>
        <p:nvSpPr>
          <p:cNvPr id="85" name="TextBox 84">
            <a:extLst>
              <a:ext uri="{FF2B5EF4-FFF2-40B4-BE49-F238E27FC236}">
                <a16:creationId xmlns:a16="http://schemas.microsoft.com/office/drawing/2014/main" id="{6621A55A-664F-1C26-E7D7-8FF266191793}"/>
              </a:ext>
            </a:extLst>
          </p:cNvPr>
          <p:cNvSpPr txBox="1"/>
          <p:nvPr/>
        </p:nvSpPr>
        <p:spPr>
          <a:xfrm>
            <a:off x="7917366" y="4034973"/>
            <a:ext cx="588603" cy="264951"/>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1,1 %</a:t>
            </a:r>
          </a:p>
        </p:txBody>
      </p:sp>
      <p:sp>
        <p:nvSpPr>
          <p:cNvPr id="77" name="TextBox 76">
            <a:extLst>
              <a:ext uri="{FF2B5EF4-FFF2-40B4-BE49-F238E27FC236}">
                <a16:creationId xmlns:a16="http://schemas.microsoft.com/office/drawing/2014/main" id="{1DC5981D-116C-976E-BF66-017681BF81B4}"/>
              </a:ext>
            </a:extLst>
          </p:cNvPr>
          <p:cNvSpPr txBox="1"/>
          <p:nvPr/>
        </p:nvSpPr>
        <p:spPr>
          <a:xfrm>
            <a:off x="6096000" y="4034973"/>
            <a:ext cx="1713186" cy="264951"/>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TOIMINTATUOTOT</a:t>
            </a:r>
          </a:p>
        </p:txBody>
      </p:sp>
      <p:sp>
        <p:nvSpPr>
          <p:cNvPr id="86" name="TextBox 85">
            <a:extLst>
              <a:ext uri="{FF2B5EF4-FFF2-40B4-BE49-F238E27FC236}">
                <a16:creationId xmlns:a16="http://schemas.microsoft.com/office/drawing/2014/main" id="{F2BD239C-B05F-F691-823D-3D9AAF6A36A7}"/>
              </a:ext>
            </a:extLst>
          </p:cNvPr>
          <p:cNvSpPr txBox="1"/>
          <p:nvPr/>
        </p:nvSpPr>
        <p:spPr>
          <a:xfrm>
            <a:off x="7917366" y="3825895"/>
            <a:ext cx="588603" cy="273857"/>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78" name="TextBox 77">
            <a:extLst>
              <a:ext uri="{FF2B5EF4-FFF2-40B4-BE49-F238E27FC236}">
                <a16:creationId xmlns:a16="http://schemas.microsoft.com/office/drawing/2014/main" id="{87AA061E-8692-8E13-081E-41C9AF520002}"/>
              </a:ext>
            </a:extLst>
          </p:cNvPr>
          <p:cNvSpPr txBox="1"/>
          <p:nvPr/>
        </p:nvSpPr>
        <p:spPr>
          <a:xfrm>
            <a:off x="6096000" y="3825895"/>
            <a:ext cx="1713186" cy="273857"/>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VUOKRATUOTOT</a:t>
            </a:r>
          </a:p>
        </p:txBody>
      </p:sp>
      <p:sp>
        <p:nvSpPr>
          <p:cNvPr id="87" name="TextBox 86">
            <a:extLst>
              <a:ext uri="{FF2B5EF4-FFF2-40B4-BE49-F238E27FC236}">
                <a16:creationId xmlns:a16="http://schemas.microsoft.com/office/drawing/2014/main" id="{3CA0D10F-7B93-1F15-069D-EF074EC8752B}"/>
              </a:ext>
            </a:extLst>
          </p:cNvPr>
          <p:cNvSpPr txBox="1"/>
          <p:nvPr/>
        </p:nvSpPr>
        <p:spPr>
          <a:xfrm>
            <a:off x="7917366" y="3610825"/>
            <a:ext cx="588603" cy="29504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1,7 %</a:t>
            </a:r>
          </a:p>
        </p:txBody>
      </p:sp>
      <p:sp>
        <p:nvSpPr>
          <p:cNvPr id="79" name="TextBox 78">
            <a:extLst>
              <a:ext uri="{FF2B5EF4-FFF2-40B4-BE49-F238E27FC236}">
                <a16:creationId xmlns:a16="http://schemas.microsoft.com/office/drawing/2014/main" id="{8CB1D2C3-13A8-2734-7722-E0EF2605C38D}"/>
              </a:ext>
            </a:extLst>
          </p:cNvPr>
          <p:cNvSpPr txBox="1"/>
          <p:nvPr/>
        </p:nvSpPr>
        <p:spPr>
          <a:xfrm>
            <a:off x="6096000" y="3610825"/>
            <a:ext cx="1713186" cy="29504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RAHOITUSTUOTOT</a:t>
            </a:r>
          </a:p>
        </p:txBody>
      </p:sp>
      <p:sp>
        <p:nvSpPr>
          <p:cNvPr id="88" name="TextBox 87">
            <a:extLst>
              <a:ext uri="{FF2B5EF4-FFF2-40B4-BE49-F238E27FC236}">
                <a16:creationId xmlns:a16="http://schemas.microsoft.com/office/drawing/2014/main" id="{7DAB4BCA-58A5-92D6-6809-61C1C9AF11D8}"/>
              </a:ext>
            </a:extLst>
          </p:cNvPr>
          <p:cNvSpPr txBox="1"/>
          <p:nvPr/>
        </p:nvSpPr>
        <p:spPr>
          <a:xfrm>
            <a:off x="7917366" y="3421661"/>
            <a:ext cx="588603" cy="273857"/>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4,7 %</a:t>
            </a:r>
          </a:p>
        </p:txBody>
      </p:sp>
      <p:sp>
        <p:nvSpPr>
          <p:cNvPr id="80" name="TextBox 79">
            <a:extLst>
              <a:ext uri="{FF2B5EF4-FFF2-40B4-BE49-F238E27FC236}">
                <a16:creationId xmlns:a16="http://schemas.microsoft.com/office/drawing/2014/main" id="{3842BF83-38E3-C550-A0D7-5CD15582D559}"/>
              </a:ext>
            </a:extLst>
          </p:cNvPr>
          <p:cNvSpPr txBox="1"/>
          <p:nvPr/>
        </p:nvSpPr>
        <p:spPr>
          <a:xfrm>
            <a:off x="6096000" y="3421661"/>
            <a:ext cx="1713186" cy="273857"/>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MAKSUTUOTOT</a:t>
            </a:r>
          </a:p>
        </p:txBody>
      </p:sp>
      <p:sp>
        <p:nvSpPr>
          <p:cNvPr id="89" name="TextBox 88">
            <a:extLst>
              <a:ext uri="{FF2B5EF4-FFF2-40B4-BE49-F238E27FC236}">
                <a16:creationId xmlns:a16="http://schemas.microsoft.com/office/drawing/2014/main" id="{F689AFCB-8550-3A7B-D878-0EDD5C64A37F}"/>
              </a:ext>
            </a:extLst>
          </p:cNvPr>
          <p:cNvSpPr txBox="1"/>
          <p:nvPr/>
        </p:nvSpPr>
        <p:spPr>
          <a:xfrm>
            <a:off x="7917366" y="3195673"/>
            <a:ext cx="588603" cy="300916"/>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11,5 %</a:t>
            </a:r>
          </a:p>
        </p:txBody>
      </p:sp>
      <p:sp>
        <p:nvSpPr>
          <p:cNvPr id="81" name="TextBox 80">
            <a:extLst>
              <a:ext uri="{FF2B5EF4-FFF2-40B4-BE49-F238E27FC236}">
                <a16:creationId xmlns:a16="http://schemas.microsoft.com/office/drawing/2014/main" id="{C8BAFB1A-B8BD-DFD8-F2D0-5559CCEAEE40}"/>
              </a:ext>
            </a:extLst>
          </p:cNvPr>
          <p:cNvSpPr txBox="1"/>
          <p:nvPr/>
        </p:nvSpPr>
        <p:spPr>
          <a:xfrm>
            <a:off x="6096000" y="3195673"/>
            <a:ext cx="1713186" cy="30091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MYYNTITUOTOT</a:t>
            </a:r>
          </a:p>
        </p:txBody>
      </p:sp>
      <p:sp>
        <p:nvSpPr>
          <p:cNvPr id="90" name="TextBox 89">
            <a:extLst>
              <a:ext uri="{FF2B5EF4-FFF2-40B4-BE49-F238E27FC236}">
                <a16:creationId xmlns:a16="http://schemas.microsoft.com/office/drawing/2014/main" id="{9DBC3BC8-7E6F-48DC-5157-4960CABDA339}"/>
              </a:ext>
            </a:extLst>
          </p:cNvPr>
          <p:cNvSpPr txBox="1"/>
          <p:nvPr/>
        </p:nvSpPr>
        <p:spPr>
          <a:xfrm>
            <a:off x="7917366" y="3002857"/>
            <a:ext cx="588603" cy="273856"/>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17,7 %</a:t>
            </a:r>
          </a:p>
        </p:txBody>
      </p:sp>
      <p:sp>
        <p:nvSpPr>
          <p:cNvPr id="82" name="TextBox 81">
            <a:extLst>
              <a:ext uri="{FF2B5EF4-FFF2-40B4-BE49-F238E27FC236}">
                <a16:creationId xmlns:a16="http://schemas.microsoft.com/office/drawing/2014/main" id="{7DB3B419-9EC8-A4AB-D825-4CA639DD209A}"/>
              </a:ext>
            </a:extLst>
          </p:cNvPr>
          <p:cNvSpPr txBox="1"/>
          <p:nvPr/>
        </p:nvSpPr>
        <p:spPr>
          <a:xfrm>
            <a:off x="6096000" y="3002857"/>
            <a:ext cx="1713186" cy="27385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VALTIONOSUUDET</a:t>
            </a:r>
          </a:p>
        </p:txBody>
      </p:sp>
      <p:sp>
        <p:nvSpPr>
          <p:cNvPr id="91" name="TextBox 90">
            <a:extLst>
              <a:ext uri="{FF2B5EF4-FFF2-40B4-BE49-F238E27FC236}">
                <a16:creationId xmlns:a16="http://schemas.microsoft.com/office/drawing/2014/main" id="{14FE0902-61DB-7CD6-578D-CF393BDC8D58}"/>
              </a:ext>
            </a:extLst>
          </p:cNvPr>
          <p:cNvSpPr txBox="1"/>
          <p:nvPr/>
        </p:nvSpPr>
        <p:spPr>
          <a:xfrm>
            <a:off x="7917366" y="2789339"/>
            <a:ext cx="588603" cy="31097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56,3 %</a:t>
            </a:r>
          </a:p>
        </p:txBody>
      </p:sp>
      <p:sp>
        <p:nvSpPr>
          <p:cNvPr id="83" name="TextBox 82">
            <a:extLst>
              <a:ext uri="{FF2B5EF4-FFF2-40B4-BE49-F238E27FC236}">
                <a16:creationId xmlns:a16="http://schemas.microsoft.com/office/drawing/2014/main" id="{DAC01432-BD42-2005-8C3A-0D90AB53E535}"/>
              </a:ext>
            </a:extLst>
          </p:cNvPr>
          <p:cNvSpPr txBox="1"/>
          <p:nvPr/>
        </p:nvSpPr>
        <p:spPr>
          <a:xfrm>
            <a:off x="6096000" y="2789339"/>
            <a:ext cx="1713186" cy="31097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VEROTULOT</a:t>
            </a:r>
          </a:p>
        </p:txBody>
      </p:sp>
      <p:sp>
        <p:nvSpPr>
          <p:cNvPr id="40" name="TextBox 39">
            <a:extLst>
              <a:ext uri="{FF2B5EF4-FFF2-40B4-BE49-F238E27FC236}">
                <a16:creationId xmlns:a16="http://schemas.microsoft.com/office/drawing/2014/main" id="{72FD8B0A-7E15-0F4B-B064-742126B3C524}"/>
              </a:ext>
            </a:extLst>
          </p:cNvPr>
          <p:cNvSpPr txBox="1"/>
          <p:nvPr/>
        </p:nvSpPr>
        <p:spPr>
          <a:xfrm>
            <a:off x="9224929" y="3747927"/>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dirty="0">
                <a:ln>
                  <a:noFill/>
                </a:ln>
                <a:solidFill>
                  <a:srgbClr val="FFFFFF"/>
                </a:solidFill>
                <a:effectLst/>
                <a:uLnTx/>
                <a:uFillTx/>
                <a:latin typeface="Montserrat" pitchFamily="2" charset="77"/>
                <a:ea typeface="+mn-ea"/>
                <a:cs typeface="+mn-cs"/>
              </a:rPr>
              <a:t>MEUR</a:t>
            </a:r>
          </a:p>
        </p:txBody>
      </p:sp>
      <p:sp>
        <p:nvSpPr>
          <p:cNvPr id="37" name="TextBox 36">
            <a:extLst>
              <a:ext uri="{FF2B5EF4-FFF2-40B4-BE49-F238E27FC236}">
                <a16:creationId xmlns:a16="http://schemas.microsoft.com/office/drawing/2014/main" id="{72A288B2-9BB8-9A4E-A6A4-2E4C7CDC49DB}"/>
              </a:ext>
            </a:extLst>
          </p:cNvPr>
          <p:cNvSpPr txBox="1"/>
          <p:nvPr/>
        </p:nvSpPr>
        <p:spPr>
          <a:xfrm>
            <a:off x="8812352" y="3240503"/>
            <a:ext cx="1530145" cy="642643"/>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4000" b="1" i="0" u="none" strike="noStrike" kern="1200" cap="none" spc="0" normalizeH="0" baseline="0" noProof="0" dirty="0">
                <a:ln>
                  <a:noFill/>
                </a:ln>
                <a:solidFill>
                  <a:srgbClr val="FFFFFF"/>
                </a:solidFill>
                <a:effectLst/>
                <a:uLnTx/>
                <a:uFillTx/>
                <a:latin typeface="Montserrat" pitchFamily="2" charset="77"/>
                <a:ea typeface="+mn-ea"/>
                <a:cs typeface="+mn-cs"/>
              </a:rPr>
              <a:t>2 118</a:t>
            </a:r>
          </a:p>
        </p:txBody>
      </p:sp>
      <p:sp>
        <p:nvSpPr>
          <p:cNvPr id="34" name="TUOTOT">
            <a:extLst>
              <a:ext uri="{FF2B5EF4-FFF2-40B4-BE49-F238E27FC236}">
                <a16:creationId xmlns:a16="http://schemas.microsoft.com/office/drawing/2014/main" id="{65D4F709-AEAB-2040-841D-CACC30A4AD70}"/>
              </a:ext>
            </a:extLst>
          </p:cNvPr>
          <p:cNvSpPr txBox="1"/>
          <p:nvPr/>
        </p:nvSpPr>
        <p:spPr>
          <a:xfrm>
            <a:off x="7078661" y="2190519"/>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dirty="0">
                <a:ln>
                  <a:noFill/>
                </a:ln>
                <a:solidFill>
                  <a:srgbClr val="FFFFFF"/>
                </a:solidFill>
                <a:effectLst/>
                <a:uLnTx/>
                <a:uFillTx/>
                <a:latin typeface="Montserrat" pitchFamily="2" charset="77"/>
                <a:ea typeface="+mn-ea"/>
                <a:cs typeface="+mn-cs"/>
              </a:rPr>
              <a:t>TUOTOT</a:t>
            </a:r>
          </a:p>
        </p:txBody>
      </p:sp>
      <p:sp>
        <p:nvSpPr>
          <p:cNvPr id="75" name="TextBox 74">
            <a:extLst>
              <a:ext uri="{FF2B5EF4-FFF2-40B4-BE49-F238E27FC236}">
                <a16:creationId xmlns:a16="http://schemas.microsoft.com/office/drawing/2014/main" id="{C444DFC0-5025-A359-6662-EB653DE9AD7E}"/>
              </a:ext>
            </a:extLst>
          </p:cNvPr>
          <p:cNvSpPr txBox="1"/>
          <p:nvPr/>
        </p:nvSpPr>
        <p:spPr>
          <a:xfrm>
            <a:off x="3438225" y="4218821"/>
            <a:ext cx="524108" cy="33402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0,2 %</a:t>
            </a:r>
          </a:p>
        </p:txBody>
      </p:sp>
      <p:sp>
        <p:nvSpPr>
          <p:cNvPr id="57" name="MUUT TOIMINTAKULUT">
            <a:extLst>
              <a:ext uri="{FF2B5EF4-FFF2-40B4-BE49-F238E27FC236}">
                <a16:creationId xmlns:a16="http://schemas.microsoft.com/office/drawing/2014/main" id="{1C07E2FB-FCFE-68B2-9478-AEA722136EE8}"/>
              </a:ext>
            </a:extLst>
          </p:cNvPr>
          <p:cNvSpPr txBox="1"/>
          <p:nvPr/>
        </p:nvSpPr>
        <p:spPr>
          <a:xfrm>
            <a:off x="791741" y="4218821"/>
            <a:ext cx="2535996" cy="33402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TOIMINTAKULUT</a:t>
            </a:r>
          </a:p>
        </p:txBody>
      </p:sp>
      <p:sp>
        <p:nvSpPr>
          <p:cNvPr id="76" name="RAHOITUSKULUT">
            <a:extLst>
              <a:ext uri="{FF2B5EF4-FFF2-40B4-BE49-F238E27FC236}">
                <a16:creationId xmlns:a16="http://schemas.microsoft.com/office/drawing/2014/main" id="{E05A1948-33AC-131E-5FE3-3FC7723688F6}"/>
              </a:ext>
            </a:extLst>
          </p:cNvPr>
          <p:cNvSpPr txBox="1"/>
          <p:nvPr/>
        </p:nvSpPr>
        <p:spPr>
          <a:xfrm>
            <a:off x="3438225" y="4007375"/>
            <a:ext cx="524108" cy="32953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0,8 %</a:t>
            </a:r>
          </a:p>
        </p:txBody>
      </p:sp>
      <p:sp>
        <p:nvSpPr>
          <p:cNvPr id="58" name="RAHOITUSKULUT">
            <a:extLst>
              <a:ext uri="{FF2B5EF4-FFF2-40B4-BE49-F238E27FC236}">
                <a16:creationId xmlns:a16="http://schemas.microsoft.com/office/drawing/2014/main" id="{43D1B854-3541-3E18-7044-47D4CCC547D8}"/>
              </a:ext>
            </a:extLst>
          </p:cNvPr>
          <p:cNvSpPr txBox="1"/>
          <p:nvPr/>
        </p:nvSpPr>
        <p:spPr>
          <a:xfrm>
            <a:off x="791741" y="4007375"/>
            <a:ext cx="2535996" cy="32953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RAHOITUSKULUT</a:t>
            </a:r>
          </a:p>
        </p:txBody>
      </p:sp>
      <p:sp>
        <p:nvSpPr>
          <p:cNvPr id="70" name="VUOKRAKULUT">
            <a:extLst>
              <a:ext uri="{FF2B5EF4-FFF2-40B4-BE49-F238E27FC236}">
                <a16:creationId xmlns:a16="http://schemas.microsoft.com/office/drawing/2014/main" id="{6D44485A-D2D8-8897-C047-D98FE18B0F16}"/>
              </a:ext>
            </a:extLst>
          </p:cNvPr>
          <p:cNvSpPr txBox="1"/>
          <p:nvPr/>
        </p:nvSpPr>
        <p:spPr>
          <a:xfrm>
            <a:off x="3438225" y="3807729"/>
            <a:ext cx="524108" cy="266487"/>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5,2 %</a:t>
            </a:r>
          </a:p>
        </p:txBody>
      </p:sp>
      <p:sp>
        <p:nvSpPr>
          <p:cNvPr id="18" name="VUOKRAKULUT">
            <a:extLst>
              <a:ext uri="{FF2B5EF4-FFF2-40B4-BE49-F238E27FC236}">
                <a16:creationId xmlns:a16="http://schemas.microsoft.com/office/drawing/2014/main" id="{0202D5D0-4F5C-D437-88E3-B1810B6B2476}"/>
              </a:ext>
            </a:extLst>
          </p:cNvPr>
          <p:cNvSpPr txBox="1"/>
          <p:nvPr/>
        </p:nvSpPr>
        <p:spPr>
          <a:xfrm>
            <a:off x="791741" y="3807729"/>
            <a:ext cx="2535996" cy="266487"/>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VUOKRAKULUT</a:t>
            </a:r>
          </a:p>
        </p:txBody>
      </p:sp>
      <p:sp>
        <p:nvSpPr>
          <p:cNvPr id="71" name="AINEET, TARVIKKEET JA TAVARAT">
            <a:extLst>
              <a:ext uri="{FF2B5EF4-FFF2-40B4-BE49-F238E27FC236}">
                <a16:creationId xmlns:a16="http://schemas.microsoft.com/office/drawing/2014/main" id="{C2221A09-3917-049C-EC9F-B66BB2018272}"/>
              </a:ext>
            </a:extLst>
          </p:cNvPr>
          <p:cNvSpPr txBox="1"/>
          <p:nvPr/>
        </p:nvSpPr>
        <p:spPr>
          <a:xfrm>
            <a:off x="3438225" y="3591951"/>
            <a:ext cx="524108" cy="32006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3</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47" name="AINEET, TARVIKKEET JA TAVARAT">
            <a:extLst>
              <a:ext uri="{FF2B5EF4-FFF2-40B4-BE49-F238E27FC236}">
                <a16:creationId xmlns:a16="http://schemas.microsoft.com/office/drawing/2014/main" id="{014C1C7D-CC64-2850-2840-0ADFD348B706}"/>
              </a:ext>
            </a:extLst>
          </p:cNvPr>
          <p:cNvSpPr txBox="1"/>
          <p:nvPr/>
        </p:nvSpPr>
        <p:spPr>
          <a:xfrm>
            <a:off x="791741" y="3591951"/>
            <a:ext cx="2535996" cy="32006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AINEET, TARVIKKEET JA TAVARAT</a:t>
            </a:r>
          </a:p>
        </p:txBody>
      </p:sp>
      <p:sp>
        <p:nvSpPr>
          <p:cNvPr id="72" name="POISTOT JA ARVONALENTUMISET">
            <a:extLst>
              <a:ext uri="{FF2B5EF4-FFF2-40B4-BE49-F238E27FC236}">
                <a16:creationId xmlns:a16="http://schemas.microsoft.com/office/drawing/2014/main" id="{A235065F-0922-6282-792C-70E83FA8B42B}"/>
              </a:ext>
            </a:extLst>
          </p:cNvPr>
          <p:cNvSpPr txBox="1"/>
          <p:nvPr/>
        </p:nvSpPr>
        <p:spPr>
          <a:xfrm>
            <a:off x="3438225" y="3391568"/>
            <a:ext cx="524108"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5,9 %</a:t>
            </a:r>
          </a:p>
        </p:txBody>
      </p:sp>
      <p:sp>
        <p:nvSpPr>
          <p:cNvPr id="49" name="POISTOT JA ARVONALENTUMISET">
            <a:extLst>
              <a:ext uri="{FF2B5EF4-FFF2-40B4-BE49-F238E27FC236}">
                <a16:creationId xmlns:a16="http://schemas.microsoft.com/office/drawing/2014/main" id="{BE6907F6-E490-FB2A-A791-3192AE7BFC2F}"/>
              </a:ext>
            </a:extLst>
          </p:cNvPr>
          <p:cNvSpPr txBox="1"/>
          <p:nvPr/>
        </p:nvSpPr>
        <p:spPr>
          <a:xfrm>
            <a:off x="791741" y="3391568"/>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POISTOT JA ARVONALENTUMISET</a:t>
            </a:r>
          </a:p>
        </p:txBody>
      </p:sp>
      <p:sp>
        <p:nvSpPr>
          <p:cNvPr id="73" name="AVUSTUKSET">
            <a:extLst>
              <a:ext uri="{FF2B5EF4-FFF2-40B4-BE49-F238E27FC236}">
                <a16:creationId xmlns:a16="http://schemas.microsoft.com/office/drawing/2014/main" id="{21EB0629-985A-1949-0584-5EF1BFF3438B}"/>
              </a:ext>
            </a:extLst>
          </p:cNvPr>
          <p:cNvSpPr txBox="1"/>
          <p:nvPr/>
        </p:nvSpPr>
        <p:spPr>
          <a:xfrm>
            <a:off x="3438225" y="3186495"/>
            <a:ext cx="524108"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50" name="AVUSTUKSET">
            <a:extLst>
              <a:ext uri="{FF2B5EF4-FFF2-40B4-BE49-F238E27FC236}">
                <a16:creationId xmlns:a16="http://schemas.microsoft.com/office/drawing/2014/main" id="{F212147F-D476-3603-60F5-E80EDED8AA5A}"/>
              </a:ext>
            </a:extLst>
          </p:cNvPr>
          <p:cNvSpPr txBox="1"/>
          <p:nvPr/>
        </p:nvSpPr>
        <p:spPr>
          <a:xfrm>
            <a:off x="791741" y="3186495"/>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AVUSTUKSET</a:t>
            </a:r>
          </a:p>
        </p:txBody>
      </p:sp>
      <p:sp>
        <p:nvSpPr>
          <p:cNvPr id="74" name="HENKILÖSTÖKULUT">
            <a:extLst>
              <a:ext uri="{FF2B5EF4-FFF2-40B4-BE49-F238E27FC236}">
                <a16:creationId xmlns:a16="http://schemas.microsoft.com/office/drawing/2014/main" id="{4E55B1B0-EDED-8BDA-BDF8-DC4DF76EA67F}"/>
              </a:ext>
            </a:extLst>
          </p:cNvPr>
          <p:cNvSpPr txBox="1"/>
          <p:nvPr/>
        </p:nvSpPr>
        <p:spPr>
          <a:xfrm>
            <a:off x="3440261" y="2987989"/>
            <a:ext cx="524108" cy="273856"/>
          </a:xfrm>
          <a:prstGeom prst="rect">
            <a:avLst/>
          </a:prstGeom>
          <a:effectLst/>
        </p:spPr>
        <p:txBody>
          <a:bodyPr vert="horz" wrap="square" lIns="91440" tIns="45720" rIns="91440" bIns="45720" rtlCol="0" anchor="t">
            <a:normAutofit fontScale="925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32,6 %</a:t>
            </a:r>
          </a:p>
        </p:txBody>
      </p:sp>
      <p:sp>
        <p:nvSpPr>
          <p:cNvPr id="52" name="HENKILÖSTÖKULUT">
            <a:extLst>
              <a:ext uri="{FF2B5EF4-FFF2-40B4-BE49-F238E27FC236}">
                <a16:creationId xmlns:a16="http://schemas.microsoft.com/office/drawing/2014/main" id="{D7966048-25B4-F9CA-E1F5-38E0EB46107A}"/>
              </a:ext>
            </a:extLst>
          </p:cNvPr>
          <p:cNvSpPr txBox="1"/>
          <p:nvPr/>
        </p:nvSpPr>
        <p:spPr>
          <a:xfrm>
            <a:off x="793777" y="2987989"/>
            <a:ext cx="2535996" cy="27385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HENKILÖSTÖKULUT</a:t>
            </a:r>
          </a:p>
        </p:txBody>
      </p:sp>
      <p:sp>
        <p:nvSpPr>
          <p:cNvPr id="69" name="Palvelujen ostot">
            <a:extLst>
              <a:ext uri="{FF2B5EF4-FFF2-40B4-BE49-F238E27FC236}">
                <a16:creationId xmlns:a16="http://schemas.microsoft.com/office/drawing/2014/main" id="{AF33C8F9-7B7A-A94E-9D93-CE694967E552}"/>
              </a:ext>
            </a:extLst>
          </p:cNvPr>
          <p:cNvSpPr txBox="1"/>
          <p:nvPr/>
        </p:nvSpPr>
        <p:spPr>
          <a:xfrm>
            <a:off x="3438225" y="2775221"/>
            <a:ext cx="524108" cy="325090"/>
          </a:xfrm>
          <a:prstGeom prst="rect">
            <a:avLst/>
          </a:prstGeom>
          <a:effectLst/>
        </p:spPr>
        <p:txBody>
          <a:bodyPr vert="horz" wrap="square" lIns="91440" tIns="45720" rIns="91440" bIns="45720" rtlCol="0" anchor="t">
            <a:normAutofit fontScale="925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47,2 %</a:t>
            </a:r>
          </a:p>
        </p:txBody>
      </p:sp>
      <p:sp>
        <p:nvSpPr>
          <p:cNvPr id="53" name="Palvelujen ostot">
            <a:extLst>
              <a:ext uri="{FF2B5EF4-FFF2-40B4-BE49-F238E27FC236}">
                <a16:creationId xmlns:a16="http://schemas.microsoft.com/office/drawing/2014/main" id="{499E1A31-2159-5F3A-E00E-3D7A03A4208C}"/>
              </a:ext>
            </a:extLst>
          </p:cNvPr>
          <p:cNvSpPr txBox="1"/>
          <p:nvPr/>
        </p:nvSpPr>
        <p:spPr>
          <a:xfrm>
            <a:off x="791741" y="2775221"/>
            <a:ext cx="2535996" cy="32509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PALVELUJEN OSTOT</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9" name="TextBox 38">
            <a:extLst>
              <a:ext uri="{FF2B5EF4-FFF2-40B4-BE49-F238E27FC236}">
                <a16:creationId xmlns:a16="http://schemas.microsoft.com/office/drawing/2014/main" id="{D19D2DF5-572A-E648-8457-5A0A884BFBE1}"/>
              </a:ext>
            </a:extLst>
          </p:cNvPr>
          <p:cNvSpPr txBox="1"/>
          <p:nvPr/>
        </p:nvSpPr>
        <p:spPr>
          <a:xfrm>
            <a:off x="4755327" y="3747927"/>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dirty="0">
                <a:ln>
                  <a:noFill/>
                </a:ln>
                <a:solidFill>
                  <a:srgbClr val="FFFFFF"/>
                </a:solidFill>
                <a:effectLst/>
                <a:uLnTx/>
                <a:uFillTx/>
                <a:latin typeface="Montserrat" pitchFamily="2" charset="77"/>
                <a:ea typeface="+mn-ea"/>
                <a:cs typeface="+mn-cs"/>
              </a:rPr>
              <a:t>MEUR</a:t>
            </a:r>
          </a:p>
        </p:txBody>
      </p:sp>
      <p:sp>
        <p:nvSpPr>
          <p:cNvPr id="36" name="TextBox 35">
            <a:extLst>
              <a:ext uri="{FF2B5EF4-FFF2-40B4-BE49-F238E27FC236}">
                <a16:creationId xmlns:a16="http://schemas.microsoft.com/office/drawing/2014/main" id="{7DBE5FBE-AAC0-EB4E-853E-01995AEE987C}"/>
              </a:ext>
            </a:extLst>
          </p:cNvPr>
          <p:cNvSpPr txBox="1"/>
          <p:nvPr/>
        </p:nvSpPr>
        <p:spPr>
          <a:xfrm>
            <a:off x="4312266" y="3242948"/>
            <a:ext cx="1530145" cy="642643"/>
          </a:xfrm>
          <a:prstGeom prst="rect">
            <a:avLst/>
          </a:prstGeom>
          <a:effectLst/>
        </p:spPr>
        <p:txBody>
          <a:bodyPr vert="horz" wrap="square" lIns="91440" tIns="45720" rIns="91440" bIns="45720"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4000" b="1" i="0" u="none" strike="noStrike" kern="1200" cap="none" spc="0" normalizeH="0" baseline="0" noProof="0" dirty="0">
                <a:ln>
                  <a:noFill/>
                </a:ln>
                <a:solidFill>
                  <a:srgbClr val="FFFFFF"/>
                </a:solidFill>
                <a:effectLst/>
                <a:uLnTx/>
                <a:uFillTx/>
                <a:latin typeface="Montserrat" pitchFamily="2" charset="77"/>
                <a:ea typeface="+mn-ea"/>
                <a:cs typeface="+mn-cs"/>
              </a:rPr>
              <a:t>2 100</a:t>
            </a:r>
          </a:p>
        </p:txBody>
      </p:sp>
      <p:sp>
        <p:nvSpPr>
          <p:cNvPr id="32" name="KULUT">
            <a:extLst>
              <a:ext uri="{FF2B5EF4-FFF2-40B4-BE49-F238E27FC236}">
                <a16:creationId xmlns:a16="http://schemas.microsoft.com/office/drawing/2014/main" id="{10A7E125-917D-9345-B68E-E401B32B6051}"/>
              </a:ext>
            </a:extLst>
          </p:cNvPr>
          <p:cNvSpPr txBox="1"/>
          <p:nvPr/>
        </p:nvSpPr>
        <p:spPr>
          <a:xfrm>
            <a:off x="2544761" y="2190519"/>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dirty="0">
                <a:ln>
                  <a:noFill/>
                </a:ln>
                <a:solidFill>
                  <a:srgbClr val="FFFFFF"/>
                </a:solidFill>
                <a:effectLst/>
                <a:uLnTx/>
                <a:uFillTx/>
                <a:latin typeface="Montserrat" pitchFamily="2" charset="77"/>
                <a:ea typeface="+mn-ea"/>
                <a:cs typeface="+mn-cs"/>
              </a:rPr>
              <a:t>KULUT</a:t>
            </a:r>
          </a:p>
        </p:txBody>
      </p:sp>
      <p:sp>
        <p:nvSpPr>
          <p:cNvPr id="15" name="Tekstin paikkamerkki 29">
            <a:extLst>
              <a:ext uri="{FF2B5EF4-FFF2-40B4-BE49-F238E27FC236}">
                <a16:creationId xmlns:a16="http://schemas.microsoft.com/office/drawing/2014/main" id="{F9BA9C9A-DBD9-4C4E-AAD1-F82406B38162}"/>
              </a:ext>
            </a:extLst>
          </p:cNvPr>
          <p:cNvSpPr txBox="1">
            <a:spLocks/>
          </p:cNvSpPr>
          <p:nvPr/>
        </p:nvSpPr>
        <p:spPr>
          <a:xfrm>
            <a:off x="0" y="559952"/>
            <a:ext cx="4820681" cy="524020"/>
          </a:xfrm>
          <a:prstGeom prst="rect">
            <a:avLst/>
          </a:prstGeom>
          <a:solidFill>
            <a:schemeClr val="tx2"/>
          </a:solidFill>
          <a:ln>
            <a:noFill/>
          </a:ln>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2400" b="1" i="0" u="none" strike="noStrike" kern="1200" cap="all" spc="0" normalizeH="0" baseline="0" noProof="0" dirty="0">
                <a:ln>
                  <a:noFill/>
                </a:ln>
                <a:solidFill>
                  <a:srgbClr val="FFFFFF"/>
                </a:solidFill>
                <a:effectLst/>
                <a:uLnTx/>
                <a:uFillTx/>
                <a:latin typeface="Calibri" panose="020F0502020204030204"/>
                <a:ea typeface="+mn-ea"/>
                <a:cs typeface="+mn-cs"/>
              </a:rPr>
              <a:t>KAUPUNGIN KÄYTTÖTALOUS</a:t>
            </a:r>
          </a:p>
        </p:txBody>
      </p:sp>
      <p:sp>
        <p:nvSpPr>
          <p:cNvPr id="6" name="Title 5" hidden="1">
            <a:extLst>
              <a:ext uri="{FF2B5EF4-FFF2-40B4-BE49-F238E27FC236}">
                <a16:creationId xmlns:a16="http://schemas.microsoft.com/office/drawing/2014/main" id="{C16383E1-C4F5-C2AA-2A4D-D500A66C7611}"/>
              </a:ext>
            </a:extLst>
          </p:cNvPr>
          <p:cNvSpPr>
            <a:spLocks noGrp="1"/>
          </p:cNvSpPr>
          <p:nvPr>
            <p:ph type="title"/>
          </p:nvPr>
        </p:nvSpPr>
        <p:spPr>
          <a:xfrm>
            <a:off x="-2036" y="-1055223"/>
            <a:ext cx="6096000" cy="524021"/>
          </a:xfrm>
        </p:spPr>
        <p:txBody>
          <a:bodyPr/>
          <a:lstStyle/>
          <a:p>
            <a:r>
              <a:rPr lang="en-FI" dirty="0"/>
              <a:t>Kaupungin</a:t>
            </a:r>
            <a:r>
              <a:rPr lang="en-FI" baseline="0" dirty="0"/>
              <a:t> käyttötalous</a:t>
            </a:r>
            <a:endParaRPr lang="en-FI" dirty="0"/>
          </a:p>
        </p:txBody>
      </p:sp>
      <p:pic>
        <p:nvPicPr>
          <p:cNvPr id="2" name="Picture 1" descr="Text&#10;&#10;Description automatically generated">
            <a:extLst>
              <a:ext uri="{FF2B5EF4-FFF2-40B4-BE49-F238E27FC236}">
                <a16:creationId xmlns:a16="http://schemas.microsoft.com/office/drawing/2014/main" id="{7BD230A8-70C6-FF16-84D8-884A017403B9}"/>
              </a:ext>
            </a:extLst>
          </p:cNvPr>
          <p:cNvPicPr>
            <a:picLocks noChangeAspect="1"/>
          </p:cNvPicPr>
          <p:nvPr/>
        </p:nvPicPr>
        <p:blipFill>
          <a:blip r:embed="rId7"/>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1907838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lvinen kaupunkinäkymä Tampereesta sinisen hetken aikaan, on hämärää ja rakennuksien ikkunoissa hohtaa lämpimä valot.">
            <a:extLst>
              <a:ext uri="{FF2B5EF4-FFF2-40B4-BE49-F238E27FC236}">
                <a16:creationId xmlns:a16="http://schemas.microsoft.com/office/drawing/2014/main" id="{D32724AD-00CA-3159-8A4C-77E23B48E62E}"/>
              </a:ext>
            </a:extLst>
          </p:cNvPr>
          <p:cNvPicPr>
            <a:picLocks noChangeAspect="1"/>
          </p:cNvPicPr>
          <p:nvPr/>
        </p:nvPicPr>
        <p:blipFill rotWithShape="1">
          <a:blip r:embed="rId3"/>
          <a:srcRect l="-16" t="8678" r="3271" b="4224"/>
          <a:stretch/>
        </p:blipFill>
        <p:spPr>
          <a:xfrm>
            <a:off x="6090668" y="-1"/>
            <a:ext cx="6101332" cy="6866135"/>
          </a:xfrm>
          <a:prstGeom prst="rect">
            <a:avLst/>
          </a:prstGeom>
        </p:spPr>
      </p:pic>
      <p:sp>
        <p:nvSpPr>
          <p:cNvPr id="18" name="Rectangle 17">
            <a:extLst>
              <a:ext uri="{FF2B5EF4-FFF2-40B4-BE49-F238E27FC236}">
                <a16:creationId xmlns:a16="http://schemas.microsoft.com/office/drawing/2014/main" id="{835C0E6D-DAFB-6949-A8D7-9408EBA5FC9A}"/>
              </a:ext>
              <a:ext uri="{C183D7F6-B498-43B3-948B-1728B52AA6E4}">
                <adec:decorative xmlns:adec="http://schemas.microsoft.com/office/drawing/2017/decorative" val="1"/>
              </a:ext>
            </a:extLst>
          </p:cNvPr>
          <p:cNvSpPr/>
          <p:nvPr/>
        </p:nvSpPr>
        <p:spPr>
          <a:xfrm>
            <a:off x="6093987" y="2011680"/>
            <a:ext cx="6098013" cy="2584795"/>
          </a:xfrm>
          <a:prstGeom prst="rect">
            <a:avLst/>
          </a:prstGeom>
          <a:solidFill>
            <a:schemeClr val="tx2">
              <a:lumMod val="75000"/>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21DDA69A-FB28-13D6-52A5-B9136C18150F}"/>
              </a:ext>
              <a:ext uri="{C183D7F6-B498-43B3-948B-1728B52AA6E4}">
                <adec:decorative xmlns:adec="http://schemas.microsoft.com/office/drawing/2017/decorative" val="1"/>
              </a:ext>
            </a:extLst>
          </p:cNvPr>
          <p:cNvGraphicFramePr>
            <a:graphicFrameLocks noChangeAspect="1"/>
          </p:cNvGraphicFramePr>
          <p:nvPr/>
        </p:nvGraphicFramePr>
        <p:xfrm>
          <a:off x="9071776" y="2405861"/>
          <a:ext cx="3402000" cy="226800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6CF13913-7F37-954B-BC82-6DD08E990C2F}"/>
              </a:ext>
              <a:ext uri="{C183D7F6-B498-43B3-948B-1728B52AA6E4}">
                <adec:decorative xmlns:adec="http://schemas.microsoft.com/office/drawing/2017/decorative" val="1"/>
              </a:ext>
            </a:extLst>
          </p:cNvPr>
          <p:cNvSpPr/>
          <p:nvPr/>
        </p:nvSpPr>
        <p:spPr>
          <a:xfrm>
            <a:off x="6091665" y="4591427"/>
            <a:ext cx="6100335" cy="2274708"/>
          </a:xfrm>
          <a:prstGeom prst="rect">
            <a:avLst/>
          </a:prstGeom>
          <a:solidFill>
            <a:srgbClr val="163760">
              <a:alpha val="8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6049A1B-E70F-A948-A052-D7AC5BEC3A63}"/>
              </a:ext>
              <a:ext uri="{C183D7F6-B498-43B3-948B-1728B52AA6E4}">
                <adec:decorative xmlns:adec="http://schemas.microsoft.com/office/drawing/2017/decorative" val="1"/>
              </a:ext>
            </a:extLst>
          </p:cNvPr>
          <p:cNvSpPr/>
          <p:nvPr/>
        </p:nvSpPr>
        <p:spPr>
          <a:xfrm>
            <a:off x="8971434" y="2559527"/>
            <a:ext cx="579011" cy="18000"/>
          </a:xfrm>
          <a:prstGeom prst="rect">
            <a:avLst/>
          </a:prstGeom>
          <a:solidFill>
            <a:srgbClr val="5C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1642EF5-7676-044D-9788-FCBB55928110}"/>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r="-7463"/>
          <a:stretch/>
        </p:blipFill>
        <p:spPr>
          <a:xfrm>
            <a:off x="8846740" y="2896262"/>
            <a:ext cx="118743" cy="1440000"/>
          </a:xfrm>
          <a:prstGeom prst="rect">
            <a:avLst/>
          </a:prstGeom>
        </p:spPr>
      </p:pic>
      <p:sp>
        <p:nvSpPr>
          <p:cNvPr id="29" name="Rectangle 28">
            <a:extLst>
              <a:ext uri="{FF2B5EF4-FFF2-40B4-BE49-F238E27FC236}">
                <a16:creationId xmlns:a16="http://schemas.microsoft.com/office/drawing/2014/main" id="{B96387C5-B97B-994A-A465-E25B7ABBA32D}"/>
              </a:ext>
              <a:ext uri="{C183D7F6-B498-43B3-948B-1728B52AA6E4}">
                <adec:decorative xmlns:adec="http://schemas.microsoft.com/office/drawing/2017/decorative" val="1"/>
              </a:ext>
            </a:extLst>
          </p:cNvPr>
          <p:cNvSpPr/>
          <p:nvPr/>
        </p:nvSpPr>
        <p:spPr>
          <a:xfrm>
            <a:off x="6500245" y="6077652"/>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6A22740-094F-5543-8D5B-79D71EAAFC96}"/>
              </a:ext>
              <a:ext uri="{C183D7F6-B498-43B3-948B-1728B52AA6E4}">
                <adec:decorative xmlns:adec="http://schemas.microsoft.com/office/drawing/2017/decorative" val="1"/>
              </a:ext>
            </a:extLst>
          </p:cNvPr>
          <p:cNvSpPr/>
          <p:nvPr/>
        </p:nvSpPr>
        <p:spPr>
          <a:xfrm>
            <a:off x="9503845" y="6078852"/>
            <a:ext cx="2156400"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F4EE5F3-7B43-2A4B-BE8C-DA84FB5F4E3C}"/>
              </a:ext>
            </a:extLst>
          </p:cNvPr>
          <p:cNvSpPr txBox="1"/>
          <p:nvPr/>
        </p:nvSpPr>
        <p:spPr>
          <a:xfrm>
            <a:off x="9674684" y="6181174"/>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(2021: 80 %)</a:t>
            </a:r>
          </a:p>
        </p:txBody>
      </p:sp>
      <p:sp>
        <p:nvSpPr>
          <p:cNvPr id="32" name="TextBox 31">
            <a:extLst>
              <a:ext uri="{FF2B5EF4-FFF2-40B4-BE49-F238E27FC236}">
                <a16:creationId xmlns:a16="http://schemas.microsoft.com/office/drawing/2014/main" id="{0C86CAD9-BE60-2249-8DE1-58244D2F0DAA}"/>
              </a:ext>
            </a:extLst>
          </p:cNvPr>
          <p:cNvSpPr txBox="1"/>
          <p:nvPr/>
        </p:nvSpPr>
        <p:spPr>
          <a:xfrm>
            <a:off x="9233581" y="5259724"/>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61 %</a:t>
            </a:r>
          </a:p>
        </p:txBody>
      </p:sp>
      <p:sp>
        <p:nvSpPr>
          <p:cNvPr id="31" name="TextBox 30">
            <a:extLst>
              <a:ext uri="{FF2B5EF4-FFF2-40B4-BE49-F238E27FC236}">
                <a16:creationId xmlns:a16="http://schemas.microsoft.com/office/drawing/2014/main" id="{F241E6CD-8CCC-854D-BDAB-13F53EFCD166}"/>
              </a:ext>
            </a:extLst>
          </p:cNvPr>
          <p:cNvSpPr txBox="1"/>
          <p:nvPr/>
        </p:nvSpPr>
        <p:spPr>
          <a:xfrm>
            <a:off x="9116400" y="5065779"/>
            <a:ext cx="2909687"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INVESTOINTIEN TULORAHOITUS</a:t>
            </a:r>
          </a:p>
        </p:txBody>
      </p:sp>
      <p:sp>
        <p:nvSpPr>
          <p:cNvPr id="25" name="TextBox 24">
            <a:extLst>
              <a:ext uri="{FF2B5EF4-FFF2-40B4-BE49-F238E27FC236}">
                <a16:creationId xmlns:a16="http://schemas.microsoft.com/office/drawing/2014/main" id="{ABCAD5CB-A7B6-8C41-9682-EF4ABA7B656C}"/>
              </a:ext>
            </a:extLst>
          </p:cNvPr>
          <p:cNvSpPr txBox="1"/>
          <p:nvPr/>
        </p:nvSpPr>
        <p:spPr>
          <a:xfrm>
            <a:off x="6836684" y="6179974"/>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(2021: 3 64</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8</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
        <p:nvSpPr>
          <p:cNvPr id="28" name="TextBox 27">
            <a:extLst>
              <a:ext uri="{FF2B5EF4-FFF2-40B4-BE49-F238E27FC236}">
                <a16:creationId xmlns:a16="http://schemas.microsoft.com/office/drawing/2014/main" id="{ACF596FE-4F9F-D042-97D6-788E822F9465}"/>
              </a:ext>
            </a:extLst>
          </p:cNvPr>
          <p:cNvSpPr txBox="1"/>
          <p:nvPr/>
        </p:nvSpPr>
        <p:spPr>
          <a:xfrm>
            <a:off x="6395581" y="5258524"/>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3 </a:t>
            </a:r>
            <a:r>
              <a:rPr kumimoji="0" lang="en-FI" sz="6600" b="1" i="0" u="none" strike="noStrike" kern="1200" cap="none" spc="300" normalizeH="0" baseline="0" noProof="0" dirty="0">
                <a:ln>
                  <a:noFill/>
                </a:ln>
                <a:solidFill>
                  <a:srgbClr val="5BCBEB"/>
                </a:solidFill>
                <a:effectLst/>
                <a:uLnTx/>
                <a:uFillTx/>
                <a:latin typeface="Montserrat" pitchFamily="2" charset="77"/>
                <a:ea typeface="+mn-ea"/>
                <a:cs typeface="+mn-cs"/>
              </a:rPr>
              <a:t>71</a:t>
            </a: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8</a:t>
            </a:r>
          </a:p>
        </p:txBody>
      </p:sp>
      <p:sp>
        <p:nvSpPr>
          <p:cNvPr id="26" name="TextBox 25">
            <a:extLst>
              <a:ext uri="{FF2B5EF4-FFF2-40B4-BE49-F238E27FC236}">
                <a16:creationId xmlns:a16="http://schemas.microsoft.com/office/drawing/2014/main" id="{E81FA931-9317-D946-BE85-F62490F37C57}"/>
              </a:ext>
            </a:extLst>
          </p:cNvPr>
          <p:cNvSpPr txBox="1"/>
          <p:nvPr/>
        </p:nvSpPr>
        <p:spPr>
          <a:xfrm>
            <a:off x="6278400" y="5064579"/>
            <a:ext cx="2909687"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LAINAT, EUROA/ASUKAS</a:t>
            </a:r>
          </a:p>
        </p:txBody>
      </p:sp>
      <p:sp>
        <p:nvSpPr>
          <p:cNvPr id="47" name="TextBox 46">
            <a:extLst>
              <a:ext uri="{FF2B5EF4-FFF2-40B4-BE49-F238E27FC236}">
                <a16:creationId xmlns:a16="http://schemas.microsoft.com/office/drawing/2014/main" id="{7E728EE6-D215-B158-1A85-3D02432F2790}"/>
              </a:ext>
            </a:extLst>
          </p:cNvPr>
          <p:cNvSpPr txBox="1"/>
          <p:nvPr/>
        </p:nvSpPr>
        <p:spPr>
          <a:xfrm>
            <a:off x="8952332" y="4083911"/>
            <a:ext cx="882826" cy="26916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0,1 %</a:t>
            </a:r>
          </a:p>
        </p:txBody>
      </p:sp>
      <p:sp>
        <p:nvSpPr>
          <p:cNvPr id="13" name="TextBox 12">
            <a:extLst>
              <a:ext uri="{FF2B5EF4-FFF2-40B4-BE49-F238E27FC236}">
                <a16:creationId xmlns:a16="http://schemas.microsoft.com/office/drawing/2014/main" id="{875038B4-AFCC-43A1-BC7A-4BD79E43B4D1}"/>
              </a:ext>
            </a:extLst>
          </p:cNvPr>
          <p:cNvSpPr txBox="1"/>
          <p:nvPr/>
        </p:nvSpPr>
        <p:spPr>
          <a:xfrm>
            <a:off x="6516258" y="4083911"/>
            <a:ext cx="2326008" cy="26916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AINEELLISET HYÖDYKKEET</a:t>
            </a:r>
          </a:p>
        </p:txBody>
      </p:sp>
      <p:sp>
        <p:nvSpPr>
          <p:cNvPr id="48" name="TextBox 47">
            <a:extLst>
              <a:ext uri="{FF2B5EF4-FFF2-40B4-BE49-F238E27FC236}">
                <a16:creationId xmlns:a16="http://schemas.microsoft.com/office/drawing/2014/main" id="{D07BF7A7-A217-4C7E-A272-CE673DCBF786}"/>
              </a:ext>
            </a:extLst>
          </p:cNvPr>
          <p:cNvSpPr txBox="1"/>
          <p:nvPr/>
        </p:nvSpPr>
        <p:spPr>
          <a:xfrm>
            <a:off x="8952332" y="3870594"/>
            <a:ext cx="882826" cy="27258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0,2 %</a:t>
            </a:r>
          </a:p>
        </p:txBody>
      </p:sp>
      <p:sp>
        <p:nvSpPr>
          <p:cNvPr id="14" name="TextBox 13">
            <a:extLst>
              <a:ext uri="{FF2B5EF4-FFF2-40B4-BE49-F238E27FC236}">
                <a16:creationId xmlns:a16="http://schemas.microsoft.com/office/drawing/2014/main" id="{0AB8049E-D632-77AC-438B-7F91CAA8F9B0}"/>
              </a:ext>
            </a:extLst>
          </p:cNvPr>
          <p:cNvSpPr txBox="1"/>
          <p:nvPr/>
        </p:nvSpPr>
        <p:spPr>
          <a:xfrm>
            <a:off x="6516258" y="3870594"/>
            <a:ext cx="2326008" cy="27258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OSAKKEET JA OSUUDET</a:t>
            </a:r>
          </a:p>
        </p:txBody>
      </p:sp>
      <p:sp>
        <p:nvSpPr>
          <p:cNvPr id="49" name="TextBox 48">
            <a:extLst>
              <a:ext uri="{FF2B5EF4-FFF2-40B4-BE49-F238E27FC236}">
                <a16:creationId xmlns:a16="http://schemas.microsoft.com/office/drawing/2014/main" id="{72BB790F-9590-E33A-CA03-CC4B4EBB75D3}"/>
              </a:ext>
            </a:extLst>
          </p:cNvPr>
          <p:cNvSpPr txBox="1"/>
          <p:nvPr/>
        </p:nvSpPr>
        <p:spPr>
          <a:xfrm>
            <a:off x="8952332" y="3668582"/>
            <a:ext cx="882826" cy="26916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2</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34" name="TextBox 33">
            <a:extLst>
              <a:ext uri="{FF2B5EF4-FFF2-40B4-BE49-F238E27FC236}">
                <a16:creationId xmlns:a16="http://schemas.microsoft.com/office/drawing/2014/main" id="{BB29407E-382E-7901-D43A-E22EE6A5BBFB}"/>
              </a:ext>
            </a:extLst>
          </p:cNvPr>
          <p:cNvSpPr txBox="1"/>
          <p:nvPr/>
        </p:nvSpPr>
        <p:spPr>
          <a:xfrm>
            <a:off x="6516258" y="3668582"/>
            <a:ext cx="2326008" cy="26916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PITKÄVAIKUTTEISET MENOT</a:t>
            </a:r>
          </a:p>
        </p:txBody>
      </p:sp>
      <p:sp>
        <p:nvSpPr>
          <p:cNvPr id="50" name="TextBox 49">
            <a:extLst>
              <a:ext uri="{FF2B5EF4-FFF2-40B4-BE49-F238E27FC236}">
                <a16:creationId xmlns:a16="http://schemas.microsoft.com/office/drawing/2014/main" id="{7F7D0188-4AC4-7FA9-2FAA-17FDDBA3414F}"/>
              </a:ext>
            </a:extLst>
          </p:cNvPr>
          <p:cNvSpPr txBox="1"/>
          <p:nvPr/>
        </p:nvSpPr>
        <p:spPr>
          <a:xfrm>
            <a:off x="8952332" y="3456970"/>
            <a:ext cx="882826" cy="27443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2,9 %</a:t>
            </a:r>
          </a:p>
        </p:txBody>
      </p:sp>
      <p:sp>
        <p:nvSpPr>
          <p:cNvPr id="35" name="TextBox 34">
            <a:extLst>
              <a:ext uri="{FF2B5EF4-FFF2-40B4-BE49-F238E27FC236}">
                <a16:creationId xmlns:a16="http://schemas.microsoft.com/office/drawing/2014/main" id="{7B14737D-84B7-7C20-C990-1FD72831656A}"/>
              </a:ext>
            </a:extLst>
          </p:cNvPr>
          <p:cNvSpPr txBox="1"/>
          <p:nvPr/>
        </p:nvSpPr>
        <p:spPr>
          <a:xfrm>
            <a:off x="6516258" y="3456970"/>
            <a:ext cx="2326008" cy="274435"/>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KONEET JA KALUSTO</a:t>
            </a:r>
          </a:p>
        </p:txBody>
      </p:sp>
      <p:sp>
        <p:nvSpPr>
          <p:cNvPr id="51" name="TextBox 50">
            <a:extLst>
              <a:ext uri="{FF2B5EF4-FFF2-40B4-BE49-F238E27FC236}">
                <a16:creationId xmlns:a16="http://schemas.microsoft.com/office/drawing/2014/main" id="{387C7535-1A20-DD3B-1C29-5069B3B42216}"/>
              </a:ext>
            </a:extLst>
          </p:cNvPr>
          <p:cNvSpPr txBox="1"/>
          <p:nvPr/>
        </p:nvSpPr>
        <p:spPr>
          <a:xfrm>
            <a:off x="8952332" y="3260233"/>
            <a:ext cx="882826" cy="26916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6,8 %</a:t>
            </a:r>
          </a:p>
        </p:txBody>
      </p:sp>
      <p:sp>
        <p:nvSpPr>
          <p:cNvPr id="36" name="TextBox 35">
            <a:extLst>
              <a:ext uri="{FF2B5EF4-FFF2-40B4-BE49-F238E27FC236}">
                <a16:creationId xmlns:a16="http://schemas.microsoft.com/office/drawing/2014/main" id="{033085D4-4EDB-B54C-8A50-57FC26E3510E}"/>
              </a:ext>
            </a:extLst>
          </p:cNvPr>
          <p:cNvSpPr txBox="1"/>
          <p:nvPr/>
        </p:nvSpPr>
        <p:spPr>
          <a:xfrm>
            <a:off x="6516258" y="3260233"/>
            <a:ext cx="2326008" cy="26916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MAA- JA VESIALUEET</a:t>
            </a:r>
          </a:p>
        </p:txBody>
      </p:sp>
      <p:sp>
        <p:nvSpPr>
          <p:cNvPr id="52" name="TextBox 51">
            <a:extLst>
              <a:ext uri="{FF2B5EF4-FFF2-40B4-BE49-F238E27FC236}">
                <a16:creationId xmlns:a16="http://schemas.microsoft.com/office/drawing/2014/main" id="{6387399D-7A95-210D-7FCC-4C2E75586174}"/>
              </a:ext>
            </a:extLst>
          </p:cNvPr>
          <p:cNvSpPr txBox="1"/>
          <p:nvPr/>
        </p:nvSpPr>
        <p:spPr>
          <a:xfrm>
            <a:off x="8952332" y="3050326"/>
            <a:ext cx="882826" cy="27443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41,7 %</a:t>
            </a:r>
          </a:p>
        </p:txBody>
      </p:sp>
      <p:sp>
        <p:nvSpPr>
          <p:cNvPr id="37" name="TextBox 36">
            <a:extLst>
              <a:ext uri="{FF2B5EF4-FFF2-40B4-BE49-F238E27FC236}">
                <a16:creationId xmlns:a16="http://schemas.microsoft.com/office/drawing/2014/main" id="{3925990A-866B-6118-F953-E5417054DB18}"/>
              </a:ext>
            </a:extLst>
          </p:cNvPr>
          <p:cNvSpPr txBox="1"/>
          <p:nvPr/>
        </p:nvSpPr>
        <p:spPr>
          <a:xfrm>
            <a:off x="6516258" y="3050326"/>
            <a:ext cx="2326008" cy="274435"/>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RAKENNUKSET JA RAKENNELMAT</a:t>
            </a:r>
          </a:p>
        </p:txBody>
      </p:sp>
      <p:sp>
        <p:nvSpPr>
          <p:cNvPr id="53" name="TextBox 52">
            <a:extLst>
              <a:ext uri="{FF2B5EF4-FFF2-40B4-BE49-F238E27FC236}">
                <a16:creationId xmlns:a16="http://schemas.microsoft.com/office/drawing/2014/main" id="{ED9596C6-8738-FE6A-6D5F-B77C07FF2661}"/>
              </a:ext>
            </a:extLst>
          </p:cNvPr>
          <p:cNvSpPr txBox="1"/>
          <p:nvPr/>
        </p:nvSpPr>
        <p:spPr>
          <a:xfrm>
            <a:off x="8952332" y="2838715"/>
            <a:ext cx="882826" cy="27443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46,3 %</a:t>
            </a:r>
          </a:p>
        </p:txBody>
      </p:sp>
      <p:sp>
        <p:nvSpPr>
          <p:cNvPr id="38" name="TextBox 37">
            <a:extLst>
              <a:ext uri="{FF2B5EF4-FFF2-40B4-BE49-F238E27FC236}">
                <a16:creationId xmlns:a16="http://schemas.microsoft.com/office/drawing/2014/main" id="{B8DCC600-491D-4C42-6E40-87C3266AA044}"/>
              </a:ext>
            </a:extLst>
          </p:cNvPr>
          <p:cNvSpPr txBox="1"/>
          <p:nvPr/>
        </p:nvSpPr>
        <p:spPr>
          <a:xfrm>
            <a:off x="6516258" y="2838715"/>
            <a:ext cx="2326008" cy="27443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KIINTEÄT RAKENTEET JA LAITTEET</a:t>
            </a:r>
          </a:p>
        </p:txBody>
      </p:sp>
      <p:sp>
        <p:nvSpPr>
          <p:cNvPr id="23" name="TextBox 22">
            <a:extLst>
              <a:ext uri="{FF2B5EF4-FFF2-40B4-BE49-F238E27FC236}">
                <a16:creationId xmlns:a16="http://schemas.microsoft.com/office/drawing/2014/main" id="{D3DAE972-EFDF-294D-84C5-74BB3BE15B7E}"/>
              </a:ext>
            </a:extLst>
          </p:cNvPr>
          <p:cNvSpPr txBox="1"/>
          <p:nvPr/>
        </p:nvSpPr>
        <p:spPr>
          <a:xfrm>
            <a:off x="10450831" y="3694569"/>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dirty="0">
                <a:ln>
                  <a:noFill/>
                </a:ln>
                <a:solidFill>
                  <a:srgbClr val="FFFFFF"/>
                </a:solidFill>
                <a:effectLst/>
                <a:uLnTx/>
                <a:uFillTx/>
                <a:latin typeface="Montserrat" pitchFamily="2" charset="77"/>
                <a:ea typeface="+mn-ea"/>
                <a:cs typeface="+mn-cs"/>
              </a:rPr>
              <a:t>MEUR</a:t>
            </a:r>
          </a:p>
        </p:txBody>
      </p:sp>
      <p:sp>
        <p:nvSpPr>
          <p:cNvPr id="22" name="TextBox 21">
            <a:extLst>
              <a:ext uri="{FF2B5EF4-FFF2-40B4-BE49-F238E27FC236}">
                <a16:creationId xmlns:a16="http://schemas.microsoft.com/office/drawing/2014/main" id="{A3C5BD65-4E79-654C-B56D-F3FE9767E86F}"/>
              </a:ext>
            </a:extLst>
          </p:cNvPr>
          <p:cNvSpPr txBox="1"/>
          <p:nvPr/>
        </p:nvSpPr>
        <p:spPr>
          <a:xfrm>
            <a:off x="10047033" y="3218141"/>
            <a:ext cx="1434502" cy="642643"/>
          </a:xfrm>
          <a:prstGeom prst="rect">
            <a:avLst/>
          </a:prstGeom>
          <a:effectLst/>
        </p:spPr>
        <p:txBody>
          <a:bodyPr vert="horz" wrap="square" lIns="91440" tIns="45720" rIns="91440" bIns="45720" rtlCol="0" anchor="t">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3800" b="1" i="0" u="none" strike="noStrike" kern="1200" cap="none" spc="0" normalizeH="0" baseline="0" noProof="0" dirty="0">
                <a:ln>
                  <a:noFill/>
                </a:ln>
                <a:solidFill>
                  <a:srgbClr val="FFFFFF"/>
                </a:solidFill>
                <a:effectLst/>
                <a:uLnTx/>
                <a:uFillTx/>
                <a:latin typeface="Montserrat" pitchFamily="2" charset="77"/>
                <a:ea typeface="+mn-ea"/>
                <a:cs typeface="+mn-cs"/>
              </a:rPr>
              <a:t>238,4</a:t>
            </a:r>
            <a:endParaRPr kumimoji="0" lang="en-FI" sz="40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6" name="Bruttoinvestoinnit">
            <a:extLst>
              <a:ext uri="{FF2B5EF4-FFF2-40B4-BE49-F238E27FC236}">
                <a16:creationId xmlns:a16="http://schemas.microsoft.com/office/drawing/2014/main" id="{C054602B-CB03-7147-8195-6FDFD5789CD2}"/>
              </a:ext>
            </a:extLst>
          </p:cNvPr>
          <p:cNvSpPr txBox="1"/>
          <p:nvPr/>
        </p:nvSpPr>
        <p:spPr>
          <a:xfrm>
            <a:off x="7790935" y="2190519"/>
            <a:ext cx="2959443"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dirty="0">
                <a:ln>
                  <a:noFill/>
                </a:ln>
                <a:solidFill>
                  <a:srgbClr val="FFFFFF"/>
                </a:solidFill>
                <a:effectLst/>
                <a:uLnTx/>
                <a:uFillTx/>
                <a:latin typeface="Montserrat" pitchFamily="2" charset="77"/>
                <a:ea typeface="+mn-ea"/>
                <a:cs typeface="+mn-cs"/>
              </a:rPr>
              <a:t>BRUTTOINVESTOINNIT</a:t>
            </a:r>
          </a:p>
        </p:txBody>
      </p:sp>
      <p:sp>
        <p:nvSpPr>
          <p:cNvPr id="3" name="Leipäteksti">
            <a:extLst>
              <a:ext uri="{FF2B5EF4-FFF2-40B4-BE49-F238E27FC236}">
                <a16:creationId xmlns:a16="http://schemas.microsoft.com/office/drawing/2014/main" id="{0894606F-2D05-457D-8F05-583258362029}"/>
              </a:ext>
            </a:extLst>
          </p:cNvPr>
          <p:cNvSpPr txBox="1">
            <a:spLocks/>
          </p:cNvSpPr>
          <p:nvPr/>
        </p:nvSpPr>
        <p:spPr>
          <a:xfrm>
            <a:off x="845918" y="2011680"/>
            <a:ext cx="4549144" cy="4208145"/>
          </a:xfrm>
          <a:prstGeom prst="rect">
            <a:avLst/>
          </a:prstGeom>
          <a:effectLst/>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lumMod val="90000"/>
                    <a:lumOff val="10000"/>
                  </a:schemeClr>
                </a:solidFill>
                <a:latin typeface="+mn-lt"/>
                <a:ea typeface="+mn-ea"/>
                <a:cs typeface="+mn-cs"/>
              </a:defRPr>
            </a:lvl1pPr>
            <a:lvl2pPr marL="800100" indent="-342900" algn="l" defTabSz="914400" rtl="0" eaLnBrk="1" latinLnBrk="0" hangingPunct="1">
              <a:lnSpc>
                <a:spcPct val="100000"/>
              </a:lnSpc>
              <a:spcBef>
                <a:spcPts val="500"/>
              </a:spcBef>
              <a:buClr>
                <a:schemeClr val="tx2"/>
              </a:buClr>
              <a:buFont typeface="Courier New" panose="02070309020205020404" pitchFamily="49" charset="0"/>
              <a:buChar char="o"/>
              <a:defRPr sz="1200" kern="1200">
                <a:solidFill>
                  <a:schemeClr val="tx1">
                    <a:lumMod val="90000"/>
                    <a:lumOff val="10000"/>
                  </a:schemeClr>
                </a:solidFill>
                <a:latin typeface="+mn-lt"/>
                <a:ea typeface="+mn-ea"/>
                <a:cs typeface="+mn-cs"/>
              </a:defRPr>
            </a:lvl2pPr>
            <a:lvl3pPr marL="1200150" indent="-285750" algn="l" defTabSz="914400" rtl="0" eaLnBrk="1" latinLnBrk="0" hangingPunct="1">
              <a:lnSpc>
                <a:spcPct val="100000"/>
              </a:lnSpc>
              <a:spcBef>
                <a:spcPts val="500"/>
              </a:spcBef>
              <a:buClr>
                <a:schemeClr val="tx2"/>
              </a:buClr>
              <a:buFont typeface="Wingdings" pitchFamily="2" charset="2"/>
              <a:buChar char="§"/>
              <a:defRPr sz="1000" kern="1200">
                <a:solidFill>
                  <a:schemeClr val="tx1">
                    <a:lumMod val="90000"/>
                    <a:lumOff val="10000"/>
                  </a:schemeClr>
                </a:solidFill>
                <a:latin typeface="+mn-lt"/>
                <a:ea typeface="+mn-ea"/>
                <a:cs typeface="+mn-cs"/>
              </a:defRPr>
            </a:lvl3pPr>
            <a:lvl4pPr marL="1657350" indent="-285750" algn="l" defTabSz="914400" rtl="0" eaLnBrk="1" latinLnBrk="0" hangingPunct="1">
              <a:lnSpc>
                <a:spcPct val="100000"/>
              </a:lnSpc>
              <a:spcBef>
                <a:spcPts val="500"/>
              </a:spcBef>
              <a:buClr>
                <a:schemeClr val="tx2"/>
              </a:buClr>
              <a:buFont typeface="Wingdings" pitchFamily="2" charset="2"/>
              <a:buChar char="§"/>
              <a:defRPr sz="800" kern="1200">
                <a:solidFill>
                  <a:schemeClr val="tx1">
                    <a:lumMod val="90000"/>
                    <a:lumOff val="10000"/>
                  </a:schemeClr>
                </a:solidFill>
                <a:latin typeface="+mn-lt"/>
                <a:ea typeface="+mn-ea"/>
                <a:cs typeface="+mn-cs"/>
              </a:defRPr>
            </a:lvl4pPr>
            <a:lvl5pPr marL="2114550" indent="-285750" algn="l" defTabSz="914400" rtl="0" eaLnBrk="1" latinLnBrk="0" hangingPunct="1">
              <a:lnSpc>
                <a:spcPct val="100000"/>
              </a:lnSpc>
              <a:spcBef>
                <a:spcPts val="500"/>
              </a:spcBef>
              <a:buClr>
                <a:schemeClr val="tx2"/>
              </a:buClr>
              <a:buFont typeface="Wingdings" pitchFamily="2" charset="2"/>
              <a:buChar char="§"/>
              <a:defRPr sz="1000" kern="1200">
                <a:solidFill>
                  <a:schemeClr val="tx1">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Investointitaso pysyi korkeana suurten investointitarpeiden vuoksi.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Kaupungin keskeiset kasvua ja elinvoimaa kehittävät ja ylläpitävät investoinnit etenivät suunnitellusti.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Yhdyskuntarakentamiseen ja talonrakennushankkeisiin investoitiin 71 % koko kaupungin investoinneista.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Suurimpia investointikohteita olivat Tammelan stadionin uudisrakennus, Etelä-Hervannan koulu ja päiväkoti, Sammon koulun laajennus ja päiväkoti, </a:t>
            </a:r>
            <a:r>
              <a:rPr kumimoji="0" lang="fi-FI" sz="1800" b="0" i="0" u="none" strike="noStrike" kern="1200" cap="none" spc="0" normalizeH="0" baseline="0" noProof="0" dirty="0" err="1">
                <a:ln>
                  <a:noFill/>
                </a:ln>
                <a:solidFill>
                  <a:srgbClr val="212121">
                    <a:lumMod val="90000"/>
                    <a:lumOff val="10000"/>
                  </a:srgbClr>
                </a:solidFill>
                <a:effectLst/>
                <a:uLnTx/>
                <a:uFillTx/>
                <a:latin typeface="Calibri" panose="020F0502020204030204"/>
                <a:ea typeface="+mn-ea"/>
                <a:cs typeface="+mn-cs"/>
              </a:rPr>
              <a:t>Pyynikintie</a:t>
            </a: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 2 koulurakennus ja Kaupin urheilupuisto. </a:t>
            </a:r>
          </a:p>
        </p:txBody>
      </p:sp>
      <p:sp>
        <p:nvSpPr>
          <p:cNvPr id="15" name="Otsikko">
            <a:extLst>
              <a:ext uri="{FF2B5EF4-FFF2-40B4-BE49-F238E27FC236}">
                <a16:creationId xmlns:a16="http://schemas.microsoft.com/office/drawing/2014/main" id="{93C33CFA-48A9-CA42-89FF-437DC3A983DF}"/>
              </a:ext>
            </a:extLst>
          </p:cNvPr>
          <p:cNvSpPr txBox="1">
            <a:spLocks/>
          </p:cNvSpPr>
          <p:nvPr/>
        </p:nvSpPr>
        <p:spPr>
          <a:xfrm>
            <a:off x="0" y="559952"/>
            <a:ext cx="4710147" cy="524020"/>
          </a:xfrm>
          <a:prstGeom prst="rect">
            <a:avLst/>
          </a:prstGeom>
          <a:solidFill>
            <a:schemeClr val="tx2"/>
          </a:solidFill>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2400" b="1" i="0" u="none" strike="noStrike" kern="1200" cap="all" spc="0" normalizeH="0" baseline="0" noProof="0" dirty="0">
                <a:ln>
                  <a:noFill/>
                </a:ln>
                <a:solidFill>
                  <a:srgbClr val="FFFFFF"/>
                </a:solidFill>
                <a:effectLst/>
                <a:uLnTx/>
                <a:uFillTx/>
                <a:latin typeface="Calibri" panose="020F0502020204030204"/>
                <a:ea typeface="+mn-ea"/>
                <a:cs typeface="+mn-cs"/>
              </a:rPr>
              <a:t>KAUPUNGIN INVESTOINNIT</a:t>
            </a:r>
          </a:p>
        </p:txBody>
      </p:sp>
      <p:sp>
        <p:nvSpPr>
          <p:cNvPr id="2" name="Title 1" hidden="1">
            <a:extLst>
              <a:ext uri="{FF2B5EF4-FFF2-40B4-BE49-F238E27FC236}">
                <a16:creationId xmlns:a16="http://schemas.microsoft.com/office/drawing/2014/main" id="{A77835D3-0D83-E77B-2A7E-588D03328B77}"/>
              </a:ext>
            </a:extLst>
          </p:cNvPr>
          <p:cNvSpPr>
            <a:spLocks noGrp="1"/>
          </p:cNvSpPr>
          <p:nvPr>
            <p:ph type="title"/>
          </p:nvPr>
        </p:nvSpPr>
        <p:spPr>
          <a:xfrm>
            <a:off x="-5332" y="-782000"/>
            <a:ext cx="6096000" cy="524021"/>
          </a:xfrm>
        </p:spPr>
        <p:txBody>
          <a:bodyPr/>
          <a:lstStyle/>
          <a:p>
            <a:r>
              <a:rPr lang="en-GB" dirty="0"/>
              <a:t>K</a:t>
            </a:r>
            <a:r>
              <a:rPr lang="en-FI" dirty="0"/>
              <a:t>aupungin INVESTOINNIT</a:t>
            </a:r>
          </a:p>
        </p:txBody>
      </p:sp>
      <p:pic>
        <p:nvPicPr>
          <p:cNvPr id="4" name="Picture 3" descr="Text&#10;&#10;Description automatically generated">
            <a:extLst>
              <a:ext uri="{FF2B5EF4-FFF2-40B4-BE49-F238E27FC236}">
                <a16:creationId xmlns:a16="http://schemas.microsoft.com/office/drawing/2014/main" id="{EE28FA88-8A12-EAF0-743B-10C02A2B2610}"/>
              </a:ext>
            </a:extLst>
          </p:cNvPr>
          <p:cNvPicPr>
            <a:picLocks noChangeAspect="1"/>
          </p:cNvPicPr>
          <p:nvPr/>
        </p:nvPicPr>
        <p:blipFill>
          <a:blip r:embed="rId6"/>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238315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DB6250A-B5B9-D94C-B90C-499FAB363FDA}"/>
              </a:ext>
              <a:ext uri="{C183D7F6-B498-43B3-948B-1728B52AA6E4}">
                <adec:decorative xmlns:adec="http://schemas.microsoft.com/office/drawing/2017/decorative" val="1"/>
              </a:ext>
            </a:extLst>
          </p:cNvPr>
          <p:cNvSpPr/>
          <p:nvPr/>
        </p:nvSpPr>
        <p:spPr>
          <a:xfrm>
            <a:off x="0" y="2416999"/>
            <a:ext cx="12204473" cy="2603321"/>
          </a:xfrm>
          <a:prstGeom prst="rect">
            <a:avLst/>
          </a:prstGeom>
          <a:solidFill>
            <a:srgbClr val="163760">
              <a:alpha val="9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93C4091-BDB7-404B-AA30-8A004DB8BEEC}"/>
              </a:ext>
              <a:ext uri="{C183D7F6-B498-43B3-948B-1728B52AA6E4}">
                <adec:decorative xmlns:adec="http://schemas.microsoft.com/office/drawing/2017/decorative" val="1"/>
              </a:ext>
            </a:extLst>
          </p:cNvPr>
          <p:cNvSpPr/>
          <p:nvPr/>
        </p:nvSpPr>
        <p:spPr>
          <a:xfrm>
            <a:off x="0" y="5011231"/>
            <a:ext cx="12199175" cy="1858344"/>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7E638B-BB7E-174F-BBE8-A5208CAD2482}"/>
              </a:ext>
              <a:ext uri="{C183D7F6-B498-43B3-948B-1728B52AA6E4}">
                <adec:decorative xmlns:adec="http://schemas.microsoft.com/office/drawing/2017/decorative" val="1"/>
              </a:ext>
            </a:extLst>
          </p:cNvPr>
          <p:cNvSpPr/>
          <p:nvPr/>
        </p:nvSpPr>
        <p:spPr>
          <a:xfrm>
            <a:off x="503565" y="4042398"/>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2B2FDB-F4BE-304C-ACFD-EB0B7B69E1EB}"/>
              </a:ext>
              <a:ext uri="{C183D7F6-B498-43B3-948B-1728B52AA6E4}">
                <adec:decorative xmlns:adec="http://schemas.microsoft.com/office/drawing/2017/decorative" val="1"/>
              </a:ext>
            </a:extLst>
          </p:cNvPr>
          <p:cNvSpPr/>
          <p:nvPr/>
        </p:nvSpPr>
        <p:spPr>
          <a:xfrm>
            <a:off x="3346510" y="4051771"/>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47BB27C-978D-A447-82CB-957C217609C9}"/>
              </a:ext>
              <a:ext uri="{C183D7F6-B498-43B3-948B-1728B52AA6E4}">
                <adec:decorative xmlns:adec="http://schemas.microsoft.com/office/drawing/2017/decorative" val="1"/>
              </a:ext>
            </a:extLst>
          </p:cNvPr>
          <p:cNvSpPr/>
          <p:nvPr/>
        </p:nvSpPr>
        <p:spPr>
          <a:xfrm>
            <a:off x="6266288" y="4051770"/>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B19D2E7-26EA-1540-8D65-8A00E0F41A9B}"/>
              </a:ext>
              <a:ext uri="{C183D7F6-B498-43B3-948B-1728B52AA6E4}">
                <adec:decorative xmlns:adec="http://schemas.microsoft.com/office/drawing/2017/decorative" val="1"/>
              </a:ext>
            </a:extLst>
          </p:cNvPr>
          <p:cNvSpPr/>
          <p:nvPr/>
        </p:nvSpPr>
        <p:spPr>
          <a:xfrm>
            <a:off x="9146614" y="4039668"/>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8770E2F-A231-9E10-93A7-E58DB81ED1E7}"/>
              </a:ext>
            </a:extLst>
          </p:cNvPr>
          <p:cNvSpPr/>
          <p:nvPr/>
        </p:nvSpPr>
        <p:spPr>
          <a:xfrm>
            <a:off x="6208052" y="5251071"/>
            <a:ext cx="5417091" cy="3385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FFFFFF"/>
                </a:solidFill>
                <a:effectLst/>
                <a:uLnTx/>
                <a:uFillTx/>
                <a:latin typeface="Calibri" panose="020F0502020204030204"/>
                <a:ea typeface="+mn-ea"/>
                <a:cs typeface="+mn-cs"/>
              </a:rPr>
              <a:t>Kaupungin vaikutus konsernin tulokseen oli 17,7 milj. euroa.</a:t>
            </a:r>
          </a:p>
        </p:txBody>
      </p:sp>
      <p:sp>
        <p:nvSpPr>
          <p:cNvPr id="2" name="Rectangle 1">
            <a:extLst>
              <a:ext uri="{FF2B5EF4-FFF2-40B4-BE49-F238E27FC236}">
                <a16:creationId xmlns:a16="http://schemas.microsoft.com/office/drawing/2014/main" id="{03CCC44F-0E3A-8740-B719-F5AA1756E02F}"/>
              </a:ext>
            </a:extLst>
          </p:cNvPr>
          <p:cNvSpPr/>
          <p:nvPr/>
        </p:nvSpPr>
        <p:spPr>
          <a:xfrm>
            <a:off x="447332" y="5251071"/>
            <a:ext cx="5417091" cy="140038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FFFFFF"/>
                </a:solidFill>
                <a:effectLst/>
                <a:uLnTx/>
                <a:uFillTx/>
                <a:latin typeface="Calibri" panose="020F0502020204030204"/>
                <a:ea typeface="+mn-ea"/>
                <a:cs typeface="+mn-cs"/>
              </a:rPr>
              <a:t>Konsernin tilikauden tulos pysyi edellisvuoden tasolla. Positiivista tulosta vahvistivat tytäryhteisöistä erityisesti Tampereen Sähkölaitos-konserni ja Tampereen Palvelukiinteistöt Oy.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fi-FI"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228F90A-095A-A043-9D55-E45BC6D980CE}"/>
              </a:ext>
            </a:extLst>
          </p:cNvPr>
          <p:cNvSpPr txBox="1"/>
          <p:nvPr/>
        </p:nvSpPr>
        <p:spPr>
          <a:xfrm>
            <a:off x="9146614" y="414199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9 343</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5" name="TextBox 14">
            <a:extLst>
              <a:ext uri="{FF2B5EF4-FFF2-40B4-BE49-F238E27FC236}">
                <a16:creationId xmlns:a16="http://schemas.microsoft.com/office/drawing/2014/main" id="{83F13D3F-5205-3848-ADAE-03722BB281CF}"/>
              </a:ext>
            </a:extLst>
          </p:cNvPr>
          <p:cNvSpPr txBox="1"/>
          <p:nvPr/>
        </p:nvSpPr>
        <p:spPr>
          <a:xfrm>
            <a:off x="9041950" y="3220540"/>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9 </a:t>
            </a:r>
            <a:r>
              <a:rPr kumimoji="0" lang="fi-FI" sz="6600" b="1" i="0" u="none" strike="noStrike" kern="1200" cap="none" spc="0" normalizeH="0" baseline="0" noProof="0" dirty="0">
                <a:ln>
                  <a:noFill/>
                </a:ln>
                <a:solidFill>
                  <a:srgbClr val="5BCBEB"/>
                </a:solidFill>
                <a:effectLst/>
                <a:uLnTx/>
                <a:uFillTx/>
                <a:latin typeface="Montserrat" pitchFamily="2" charset="77"/>
                <a:ea typeface="+mn-ea"/>
                <a:cs typeface="+mn-cs"/>
              </a:rPr>
              <a:t>135</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33" name="TextBox 32">
            <a:extLst>
              <a:ext uri="{FF2B5EF4-FFF2-40B4-BE49-F238E27FC236}">
                <a16:creationId xmlns:a16="http://schemas.microsoft.com/office/drawing/2014/main" id="{1FCE781B-0DD7-494F-9E87-BECCB8F8BD2C}"/>
              </a:ext>
            </a:extLst>
          </p:cNvPr>
          <p:cNvSpPr txBox="1"/>
          <p:nvPr/>
        </p:nvSpPr>
        <p:spPr>
          <a:xfrm>
            <a:off x="8810469" y="3026595"/>
            <a:ext cx="3276899"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LAINAT EUROA/ASUKAS</a:t>
            </a:r>
          </a:p>
        </p:txBody>
      </p:sp>
      <p:sp>
        <p:nvSpPr>
          <p:cNvPr id="28" name="TextBox 27">
            <a:extLst>
              <a:ext uri="{FF2B5EF4-FFF2-40B4-BE49-F238E27FC236}">
                <a16:creationId xmlns:a16="http://schemas.microsoft.com/office/drawing/2014/main" id="{5D3BE821-FCE6-404D-BB1E-9CE0957EF6CF}"/>
              </a:ext>
            </a:extLst>
          </p:cNvPr>
          <p:cNvSpPr txBox="1"/>
          <p:nvPr/>
        </p:nvSpPr>
        <p:spPr>
          <a:xfrm>
            <a:off x="6266288" y="4154092"/>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72</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17" name="TextBox 16">
            <a:extLst>
              <a:ext uri="{FF2B5EF4-FFF2-40B4-BE49-F238E27FC236}">
                <a16:creationId xmlns:a16="http://schemas.microsoft.com/office/drawing/2014/main" id="{DF909E8D-53D7-AD42-B854-17D8B9B8A17E}"/>
              </a:ext>
            </a:extLst>
          </p:cNvPr>
          <p:cNvSpPr txBox="1"/>
          <p:nvPr/>
        </p:nvSpPr>
        <p:spPr>
          <a:xfrm>
            <a:off x="6161624" y="3232642"/>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300" normalizeH="0" baseline="0" noProof="0" dirty="0">
                <a:ln>
                  <a:noFill/>
                </a:ln>
                <a:solidFill>
                  <a:srgbClr val="5BCBEB"/>
                </a:solidFill>
                <a:effectLst/>
                <a:uLnTx/>
                <a:uFillTx/>
                <a:latin typeface="Montserrat" pitchFamily="2" charset="77"/>
                <a:ea typeface="+mn-ea"/>
                <a:cs typeface="+mn-cs"/>
              </a:rPr>
              <a:t>71</a:t>
            </a: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 %</a:t>
            </a:r>
          </a:p>
        </p:txBody>
      </p:sp>
      <p:sp>
        <p:nvSpPr>
          <p:cNvPr id="30" name="TextBox 29">
            <a:extLst>
              <a:ext uri="{FF2B5EF4-FFF2-40B4-BE49-F238E27FC236}">
                <a16:creationId xmlns:a16="http://schemas.microsoft.com/office/drawing/2014/main" id="{51F0B799-0485-FD46-B037-7E6C859735A7}"/>
              </a:ext>
            </a:extLst>
          </p:cNvPr>
          <p:cNvSpPr txBox="1"/>
          <p:nvPr/>
        </p:nvSpPr>
        <p:spPr>
          <a:xfrm>
            <a:off x="6044444" y="3038697"/>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INVESTOINTIEN TULORAHOITUS</a:t>
            </a:r>
          </a:p>
        </p:txBody>
      </p:sp>
      <p:sp>
        <p:nvSpPr>
          <p:cNvPr id="23" name="TextBox 22">
            <a:extLst>
              <a:ext uri="{FF2B5EF4-FFF2-40B4-BE49-F238E27FC236}">
                <a16:creationId xmlns:a16="http://schemas.microsoft.com/office/drawing/2014/main" id="{05F654CF-2E12-D145-AF43-9D3A98EED887}"/>
              </a:ext>
            </a:extLst>
          </p:cNvPr>
          <p:cNvSpPr txBox="1"/>
          <p:nvPr/>
        </p:nvSpPr>
        <p:spPr>
          <a:xfrm>
            <a:off x="3346510" y="4154093"/>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515,0</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8" name="TextBox 17">
            <a:extLst>
              <a:ext uri="{FF2B5EF4-FFF2-40B4-BE49-F238E27FC236}">
                <a16:creationId xmlns:a16="http://schemas.microsoft.com/office/drawing/2014/main" id="{FC4DC0F4-17FA-2B47-8901-6E1F6A7043BF}"/>
              </a:ext>
            </a:extLst>
          </p:cNvPr>
          <p:cNvSpPr txBox="1"/>
          <p:nvPr/>
        </p:nvSpPr>
        <p:spPr>
          <a:xfrm>
            <a:off x="3241846" y="3232643"/>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544,2</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24" name="TextBox 23">
            <a:extLst>
              <a:ext uri="{FF2B5EF4-FFF2-40B4-BE49-F238E27FC236}">
                <a16:creationId xmlns:a16="http://schemas.microsoft.com/office/drawing/2014/main" id="{A14815CE-D384-7C40-B9CB-06CA8D7ECE61}"/>
              </a:ext>
            </a:extLst>
          </p:cNvPr>
          <p:cNvSpPr txBox="1"/>
          <p:nvPr/>
        </p:nvSpPr>
        <p:spPr>
          <a:xfrm>
            <a:off x="3124666" y="3038698"/>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NETTOINVESTOINNIT, MEUR</a:t>
            </a:r>
          </a:p>
        </p:txBody>
      </p:sp>
      <p:sp>
        <p:nvSpPr>
          <p:cNvPr id="20" name="TextBox 19">
            <a:extLst>
              <a:ext uri="{FF2B5EF4-FFF2-40B4-BE49-F238E27FC236}">
                <a16:creationId xmlns:a16="http://schemas.microsoft.com/office/drawing/2014/main" id="{CFFD7263-8884-B94A-9E88-C82DA5564B4A}"/>
              </a:ext>
            </a:extLst>
          </p:cNvPr>
          <p:cNvSpPr txBox="1"/>
          <p:nvPr/>
        </p:nvSpPr>
        <p:spPr>
          <a:xfrm>
            <a:off x="503565" y="414472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021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114,0</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9" name="TextBox 18">
            <a:extLst>
              <a:ext uri="{FF2B5EF4-FFF2-40B4-BE49-F238E27FC236}">
                <a16:creationId xmlns:a16="http://schemas.microsoft.com/office/drawing/2014/main" id="{0DC6A55E-22CF-C449-8FC6-B2EB0BFF3E6C}"/>
              </a:ext>
            </a:extLst>
          </p:cNvPr>
          <p:cNvSpPr txBox="1"/>
          <p:nvPr/>
        </p:nvSpPr>
        <p:spPr>
          <a:xfrm>
            <a:off x="398901" y="3223270"/>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114,2</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21" name="TextBox 20">
            <a:extLst>
              <a:ext uri="{FF2B5EF4-FFF2-40B4-BE49-F238E27FC236}">
                <a16:creationId xmlns:a16="http://schemas.microsoft.com/office/drawing/2014/main" id="{FF7BC6B9-0D04-4247-97A5-C328ED8E782B}"/>
              </a:ext>
            </a:extLst>
          </p:cNvPr>
          <p:cNvSpPr txBox="1"/>
          <p:nvPr/>
        </p:nvSpPr>
        <p:spPr>
          <a:xfrm>
            <a:off x="281721" y="3029325"/>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TILIKAUDEN TULOS, MEUR</a:t>
            </a:r>
          </a:p>
        </p:txBody>
      </p:sp>
      <p:sp>
        <p:nvSpPr>
          <p:cNvPr id="4" name="Otsikko 3">
            <a:extLst>
              <a:ext uri="{FF2B5EF4-FFF2-40B4-BE49-F238E27FC236}">
                <a16:creationId xmlns:a16="http://schemas.microsoft.com/office/drawing/2014/main" id="{858C4277-EAE3-2C44-B2C7-8035FA48E01F}"/>
              </a:ext>
            </a:extLst>
          </p:cNvPr>
          <p:cNvSpPr>
            <a:spLocks noGrp="1"/>
          </p:cNvSpPr>
          <p:nvPr>
            <p:ph type="title"/>
          </p:nvPr>
        </p:nvSpPr>
        <p:spPr>
          <a:xfrm>
            <a:off x="1" y="559950"/>
            <a:ext cx="3782590" cy="524021"/>
          </a:xfrm>
          <a:solidFill>
            <a:schemeClr val="tx2"/>
          </a:solidFill>
        </p:spPr>
        <p:txBody>
          <a:bodyPr>
            <a:normAutofit/>
          </a:bodyPr>
          <a:lstStyle/>
          <a:p>
            <a:r>
              <a:rPr lang="fi-FI" sz="2400" b="1" dirty="0"/>
              <a:t>Konsernin talous</a:t>
            </a:r>
          </a:p>
        </p:txBody>
      </p:sp>
      <p:pic>
        <p:nvPicPr>
          <p:cNvPr id="3" name="Picture 2" descr="Text&#10;&#10;Description automatically generated">
            <a:extLst>
              <a:ext uri="{FF2B5EF4-FFF2-40B4-BE49-F238E27FC236}">
                <a16:creationId xmlns:a16="http://schemas.microsoft.com/office/drawing/2014/main" id="{AD35E38A-B22D-AD60-2000-7FB3B0A48D89}"/>
              </a:ext>
            </a:extLst>
          </p:cNvPr>
          <p:cNvPicPr>
            <a:picLocks noChangeAspect="1"/>
          </p:cNvPicPr>
          <p:nvPr/>
        </p:nvPicPr>
        <p:blipFill>
          <a:blip r:embed="rId4"/>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233768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E36277-A909-2FF1-59E7-57B6A6FD5359}"/>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tx2"/>
                </a:solidFill>
                <a:effectLst/>
                <a:uLnTx/>
                <a:uFillTx/>
                <a:latin typeface="+mj-lt"/>
                <a:ea typeface="+mj-ea"/>
                <a:cs typeface="+mj-cs"/>
              </a:rPr>
              <a:t>Idea. Tampere</a:t>
            </a:r>
          </a:p>
        </p:txBody>
      </p:sp>
      <p:pic>
        <p:nvPicPr>
          <p:cNvPr id="18" name="Kuva 17" descr="Nuoria opiskelijoita kahvilla yhteisötilassa.">
            <a:extLst>
              <a:ext uri="{FF2B5EF4-FFF2-40B4-BE49-F238E27FC236}">
                <a16:creationId xmlns:a16="http://schemas.microsoft.com/office/drawing/2014/main" id="{379D72D4-09D6-2695-E4FB-316B040F49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5780" cy="6858000"/>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13</a:t>
            </a:fld>
            <a:endParaRPr lang="fi-FI">
              <a:solidFill>
                <a:schemeClr val="bg1"/>
              </a:solidFill>
            </a:endParaRPr>
          </a:p>
        </p:txBody>
      </p:sp>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 uri="{C183D7F6-B498-43B3-948B-1728B52AA6E4}">
                <adec:decorative xmlns:adec="http://schemas.microsoft.com/office/drawing/2017/decorative" val="1"/>
              </a:ext>
            </a:extLst>
          </p:cNvPr>
          <p:cNvSpPr txBox="1">
            <a:spLocks noGrp="1"/>
          </p:cNvSpPr>
          <p:nvPr>
            <p:ph type="title" idx="4294967295"/>
          </p:nvPr>
        </p:nvSpPr>
        <p:spPr>
          <a:xfrm>
            <a:off x="2573795" y="4632833"/>
            <a:ext cx="2806896" cy="10783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IDEA</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7488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89081"/>
            <a:ext cx="7118309" cy="1161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t>Koulutus ja huippututkimus synnyttävät </a:t>
            </a:r>
            <a:b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br>
            <a: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t>Tampereella tuoreita ideoita. </a:t>
            </a:r>
            <a:b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br>
            <a: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t>Osaavat ihmiset tekevät ideoista menestyvää bisnestä.</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aksi miestä asentaa elektroniikkaa.">
            <a:extLst>
              <a:ext uri="{FF2B5EF4-FFF2-40B4-BE49-F238E27FC236}">
                <a16:creationId xmlns:a16="http://schemas.microsoft.com/office/drawing/2014/main" id="{379D72D4-09D6-2695-E4FB-316B040F4924}"/>
              </a:ext>
            </a:extLst>
          </p:cNvPr>
          <p:cNvPicPr>
            <a:picLocks noChangeAspect="1"/>
          </p:cNvPicPr>
          <p:nvPr/>
        </p:nvPicPr>
        <p:blipFill rotWithShape="1">
          <a:blip r:embed="rId3">
            <a:alphaModFix amt="53000"/>
            <a:extLst>
              <a:ext uri="{28A0092B-C50C-407E-A947-70E740481C1C}">
                <a14:useLocalDpi xmlns:a14="http://schemas.microsoft.com/office/drawing/2010/main" val="0"/>
              </a:ext>
            </a:extLst>
          </a:blip>
          <a:srcRect l="-9621" r="25215"/>
          <a:stretch/>
        </p:blipFill>
        <p:spPr>
          <a:xfrm rot="16200000">
            <a:off x="2667001" y="-2667000"/>
            <a:ext cx="6858000" cy="12192000"/>
          </a:xfrm>
          <a:prstGeom prst="rect">
            <a:avLst/>
          </a:prstGeom>
          <a:solidFill>
            <a:schemeClr val="tx2"/>
          </a:solidFill>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604758" y="2815141"/>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bg1"/>
                </a:solidFill>
                <a:effectLst/>
                <a:uLnTx/>
                <a:uFillTx/>
                <a:latin typeface="+mj-lt"/>
                <a:ea typeface="+mj-ea"/>
                <a:cs typeface="+mj-cs"/>
              </a:rPr>
              <a:t>Yrittäjien koti – vahva yrittäjyyskulttuuri</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14</a:t>
            </a:fld>
            <a:endParaRPr lang="fi-FI">
              <a:solidFill>
                <a:schemeClr val="bg1"/>
              </a:solidFill>
            </a:endParaRPr>
          </a:p>
        </p:txBody>
      </p:sp>
      <p:grpSp>
        <p:nvGrpSpPr>
          <p:cNvPr id="10" name="Ryhmä 9" descr="Kokoelma ">
            <a:extLst>
              <a:ext uri="{FF2B5EF4-FFF2-40B4-BE49-F238E27FC236}">
                <a16:creationId xmlns:a16="http://schemas.microsoft.com/office/drawing/2014/main" id="{CAD42E96-E0A8-5C08-DAC0-0344A929C1F0}"/>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Suorakulmio 12">
            <a:extLst>
              <a:ext uri="{FF2B5EF4-FFF2-40B4-BE49-F238E27FC236}">
                <a16:creationId xmlns:a16="http://schemas.microsoft.com/office/drawing/2014/main" id="{91B88F19-A2C6-7180-3661-7F08C5EBDFA6}"/>
              </a:ext>
            </a:extLst>
          </p:cNvPr>
          <p:cNvSpPr/>
          <p:nvPr/>
        </p:nvSpPr>
        <p:spPr>
          <a:xfrm>
            <a:off x="487774" y="3837034"/>
            <a:ext cx="4804226" cy="1105904"/>
          </a:xfrm>
          <a:prstGeom prst="rect">
            <a:avLst/>
          </a:prstGeom>
        </p:spPr>
        <p:txBody>
          <a:bodyPr wrap="square" lIns="91440" tIns="45720" rIns="91440" bIns="45720" anchor="t">
            <a:noAutofit/>
          </a:bodyPr>
          <a:lstStyle/>
          <a:p>
            <a:pPr>
              <a:defRPr/>
            </a:pPr>
            <a:r>
              <a:rPr kumimoji="0" lang="fi-FI" sz="2000" b="1" i="0" u="none" strike="noStrike" kern="1200" cap="none" spc="0" normalizeH="0" baseline="0" noProof="0" dirty="0">
                <a:ln>
                  <a:noFill/>
                </a:ln>
                <a:solidFill>
                  <a:schemeClr val="bg1"/>
                </a:solidFill>
                <a:effectLst/>
                <a:uLnTx/>
                <a:uFillTx/>
                <a:latin typeface="Calibri" panose="020F0502020204030204"/>
                <a:ea typeface="+mn-ea"/>
                <a:cs typeface="+mn-cs"/>
              </a:rPr>
              <a:t>ALUEEN KÄRKITOIMIALOJA </a:t>
            </a:r>
            <a:r>
              <a:rPr lang="fi-FI" sz="2000" dirty="0">
                <a:solidFill>
                  <a:schemeClr val="bg1"/>
                </a:solidFill>
                <a:latin typeface="Calibri" panose="020F0502020204030204"/>
              </a:rPr>
              <a:t>ovat älykkäät</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koneet, automaatio, </a:t>
            </a:r>
            <a:r>
              <a:rPr kumimoji="0" lang="fi-FI" sz="2000" b="0" i="0" u="none" strike="noStrike" kern="1200" cap="none" spc="0" normalizeH="0" baseline="0" noProof="0" dirty="0" err="1">
                <a:ln>
                  <a:noFill/>
                </a:ln>
                <a:solidFill>
                  <a:schemeClr val="bg1"/>
                </a:solidFill>
                <a:effectLst/>
                <a:uLnTx/>
                <a:uFillTx/>
                <a:latin typeface="Calibri" panose="020F0502020204030204"/>
                <a:ea typeface="+mn-ea"/>
                <a:cs typeface="+mn-cs"/>
              </a:rPr>
              <a:t>Al</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ja analytiikka, </a:t>
            </a:r>
            <a:r>
              <a:rPr lang="fi-FI" sz="2000" dirty="0">
                <a:solidFill>
                  <a:schemeClr val="bg1"/>
                </a:solidFill>
                <a:latin typeface="Calibri" panose="020F0502020204030204"/>
              </a:rPr>
              <a:t>kuvantaminen, kiertotalous</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ja </a:t>
            </a:r>
            <a:r>
              <a:rPr lang="fi-FI" sz="2000" dirty="0" err="1">
                <a:solidFill>
                  <a:schemeClr val="bg1"/>
                </a:solidFill>
                <a:latin typeface="Calibri" panose="020F0502020204030204"/>
              </a:rPr>
              <a:t>cleantech</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33" name="Suorakulmio 32">
            <a:extLst>
              <a:ext uri="{FF2B5EF4-FFF2-40B4-BE49-F238E27FC236}">
                <a16:creationId xmlns:a16="http://schemas.microsoft.com/office/drawing/2014/main" id="{60765B86-FE55-505B-DE46-19F3BD320E22}"/>
              </a:ext>
            </a:extLst>
          </p:cNvPr>
          <p:cNvSpPr/>
          <p:nvPr/>
        </p:nvSpPr>
        <p:spPr>
          <a:xfrm>
            <a:off x="475200" y="4989850"/>
            <a:ext cx="4284000" cy="1105904"/>
          </a:xfrm>
          <a:prstGeom prst="rect">
            <a:avLst/>
          </a:prstGeom>
        </p:spPr>
        <p:txBody>
          <a:bodyPr wrap="square" lIns="91440" tIns="45720" rIns="91440" bIns="45720" anchor="t">
            <a:noAutofit/>
          </a:bodyPr>
          <a:lstStyle/>
          <a:p>
            <a:pPr>
              <a:defRPr/>
            </a:pPr>
            <a:r>
              <a:rPr kumimoji="0" lang="fi-FI" sz="2000" b="1" i="0" u="none" strike="noStrike" kern="1200" cap="none" spc="0" normalizeH="0" baseline="0" noProof="0" dirty="0">
                <a:ln>
                  <a:noFill/>
                </a:ln>
                <a:solidFill>
                  <a:schemeClr val="bg1"/>
                </a:solidFill>
                <a:effectLst/>
                <a:uLnTx/>
                <a:uFillTx/>
                <a:latin typeface="Calibri" panose="020F0502020204030204"/>
                <a:ea typeface="+mn-ea"/>
                <a:cs typeface="+mn-cs"/>
              </a:rPr>
              <a:t>NOUSEVIIN TOIMIALOIHIN </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kuuluvat mm. luovat alat, peliteollisuus, </a:t>
            </a:r>
            <a:br>
              <a:rPr lang="fi-FI" sz="2000" b="0" i="0" u="none" strike="noStrike" kern="1200" cap="none" spc="0" normalizeH="0" baseline="0" noProof="0" dirty="0">
                <a:ln>
                  <a:noFill/>
                </a:ln>
                <a:solidFill>
                  <a:schemeClr val="bg1"/>
                </a:solidFill>
                <a:effectLst/>
                <a:uLnTx/>
                <a:uFillTx/>
                <a:latin typeface="Calibri" panose="020F0502020204030204"/>
              </a:rPr>
            </a:b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autoteollisuus ja nanoteknologia.</a:t>
            </a:r>
          </a:p>
        </p:txBody>
      </p:sp>
      <p:grpSp>
        <p:nvGrpSpPr>
          <p:cNvPr id="17" name="Ryhmä 16" descr="Kokoelma Tamperelaisten yritysten tunnuksia.">
            <a:extLst>
              <a:ext uri="{FF2B5EF4-FFF2-40B4-BE49-F238E27FC236}">
                <a16:creationId xmlns:a16="http://schemas.microsoft.com/office/drawing/2014/main" id="{38AD5881-5174-460D-78F5-D161C3C0F438}"/>
              </a:ext>
            </a:extLst>
          </p:cNvPr>
          <p:cNvGrpSpPr/>
          <p:nvPr/>
        </p:nvGrpSpPr>
        <p:grpSpPr>
          <a:xfrm>
            <a:off x="5326318" y="3760169"/>
            <a:ext cx="6772082" cy="2379839"/>
            <a:chOff x="5326318" y="3826429"/>
            <a:chExt cx="6772082" cy="2379839"/>
          </a:xfrm>
        </p:grpSpPr>
        <p:pic>
          <p:nvPicPr>
            <p:cNvPr id="22" name="Kuva 21" descr="Vincit">
              <a:extLst>
                <a:ext uri="{FF2B5EF4-FFF2-40B4-BE49-F238E27FC236}">
                  <a16:creationId xmlns:a16="http://schemas.microsoft.com/office/drawing/2014/main" id="{7CB5DA49-681D-7549-4BC6-FC7BB80C59A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481276" y="4119494"/>
              <a:ext cx="1201029" cy="331266"/>
            </a:xfrm>
            <a:prstGeom prst="rect">
              <a:avLst/>
            </a:prstGeom>
          </p:spPr>
        </p:pic>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994076" y="4026429"/>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013390" y="3826429"/>
              <a:ext cx="732739" cy="732739"/>
            </a:xfrm>
            <a:prstGeom prst="rect">
              <a:avLst/>
            </a:prstGeom>
          </p:spPr>
        </p:pic>
        <p:pic>
          <p:nvPicPr>
            <p:cNvPr id="24" name="Kuva 23" descr="Insta">
              <a:extLst>
                <a:ext uri="{FF2B5EF4-FFF2-40B4-BE49-F238E27FC236}">
                  <a16:creationId xmlns:a16="http://schemas.microsoft.com/office/drawing/2014/main" id="{366B4046-5F6C-2142-9386-EA038F85D077}"/>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0637918" y="4118158"/>
              <a:ext cx="1089870" cy="333935"/>
            </a:xfrm>
            <a:prstGeom prst="rect">
              <a:avLst/>
            </a:prstGeom>
          </p:spPr>
        </p:pic>
        <p:pic>
          <p:nvPicPr>
            <p:cNvPr id="25" name="Kuva 24" descr="Sandvik">
              <a:extLst>
                <a:ext uri="{FF2B5EF4-FFF2-40B4-BE49-F238E27FC236}">
                  <a16:creationId xmlns:a16="http://schemas.microsoft.com/office/drawing/2014/main" id="{9F3A50EF-503B-9343-3F1A-593924931C9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466269" y="4805340"/>
              <a:ext cx="1231042" cy="47548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50488" y="4842370"/>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62274" y="4936673"/>
              <a:ext cx="1258329" cy="212824"/>
            </a:xfrm>
            <a:prstGeom prst="rect">
              <a:avLst/>
            </a:prstGeom>
          </p:spPr>
        </p:pic>
        <p:pic>
          <p:nvPicPr>
            <p:cNvPr id="27" name="Kuva 26" descr="Kalmar&#10;">
              <a:extLst>
                <a:ext uri="{FF2B5EF4-FFF2-40B4-BE49-F238E27FC236}">
                  <a16:creationId xmlns:a16="http://schemas.microsoft.com/office/drawing/2014/main" id="{EB9970A8-B581-C65D-FEC3-0CBB50A8233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48212" b="-48212"/>
            <a:stretch/>
          </p:blipFill>
          <p:spPr>
            <a:xfrm>
              <a:off x="10476014" y="4709106"/>
              <a:ext cx="1464184" cy="667957"/>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326318" y="5550700"/>
              <a:ext cx="1510945" cy="655568"/>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6" cstate="print">
              <a:extLst>
                <a:ext uri="{28A0092B-C50C-407E-A947-70E740481C1C}">
                  <a14:useLocalDpi xmlns:a14="http://schemas.microsoft.com/office/drawing/2010/main"/>
                </a:ext>
              </a:extLst>
            </a:blip>
            <a:srcRect t="15888" b="15888"/>
            <a:stretch/>
          </p:blipFill>
          <p:spPr>
            <a:xfrm>
              <a:off x="7018344" y="5614395"/>
              <a:ext cx="1399127" cy="528177"/>
            </a:xfrm>
            <a:prstGeom prst="rect">
              <a:avLst/>
            </a:prstGeom>
          </p:spPr>
        </p:pic>
        <p:pic>
          <p:nvPicPr>
            <p:cNvPr id="30" name="Kuva 29" descr="Metso">
              <a:extLst>
                <a:ext uri="{FF2B5EF4-FFF2-40B4-BE49-F238E27FC236}">
                  <a16:creationId xmlns:a16="http://schemas.microsoft.com/office/drawing/2014/main" id="{E5CE9005-923D-1C03-00B1-0D1CE1631C1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676445" y="5670127"/>
              <a:ext cx="1406629" cy="416714"/>
            </a:xfrm>
            <a:prstGeom prst="rect">
              <a:avLst/>
            </a:prstGeom>
          </p:spPr>
        </p:pic>
        <p:pic>
          <p:nvPicPr>
            <p:cNvPr id="32" name="Kuva 31" descr="Aac technologies">
              <a:extLst>
                <a:ext uri="{FF2B5EF4-FFF2-40B4-BE49-F238E27FC236}">
                  <a16:creationId xmlns:a16="http://schemas.microsoft.com/office/drawing/2014/main" id="{F3168C2A-7841-1451-28F6-78C4D76F1B2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307" y="5723569"/>
              <a:ext cx="1831093" cy="309829"/>
            </a:xfrm>
            <a:prstGeom prst="rect">
              <a:avLst/>
            </a:prstGeom>
          </p:spPr>
        </p:pic>
      </p:grpSp>
      <p:sp>
        <p:nvSpPr>
          <p:cNvPr id="34" name="Tekstiruutu 24">
            <a:extLst>
              <a:ext uri="{FF2B5EF4-FFF2-40B4-BE49-F238E27FC236}">
                <a16:creationId xmlns:a16="http://schemas.microsoft.com/office/drawing/2014/main" id="{206ECE68-64AA-A939-1963-CC8164DE5923}"/>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697267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Ihmisiä teknologiatapahtumassa värivalojen loisteessa.">
            <a:extLst>
              <a:ext uri="{FF2B5EF4-FFF2-40B4-BE49-F238E27FC236}">
                <a16:creationId xmlns:a16="http://schemas.microsoft.com/office/drawing/2014/main" id="{F329A863-F224-6D5F-A778-F1E8FFB66A64}"/>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46"/>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p:txBody>
          <a:bodyPr/>
          <a:lstStyle/>
          <a:p>
            <a:r>
              <a:rPr lang="fi-FI" sz="2800" dirty="0"/>
              <a:t>Maaperä </a:t>
            </a:r>
            <a:br>
              <a:rPr lang="fi-FI" dirty="0"/>
            </a:br>
            <a:r>
              <a:rPr lang="fi-FI" dirty="0"/>
              <a:t>UUSILLE IDEOILLE</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655281" y="1990476"/>
            <a:ext cx="5318007" cy="4163079"/>
          </a:xfrm>
        </p:spPr>
        <p:txBody>
          <a:bodyPr>
            <a:noAutofit/>
          </a:bodyPr>
          <a:lstStyle/>
          <a:p>
            <a:pPr marL="0" indent="0">
              <a:spcBef>
                <a:spcPts val="400"/>
              </a:spcBef>
              <a:spcAft>
                <a:spcPts val="600"/>
              </a:spcAft>
              <a:buNone/>
            </a:pPr>
            <a:r>
              <a:rPr lang="fi-FI" dirty="0"/>
              <a:t>Olemme Suomen aktiivisimpia </a:t>
            </a:r>
            <a:br>
              <a:rPr lang="fi-FI" dirty="0"/>
            </a:br>
            <a:r>
              <a:rPr lang="fi-FI" dirty="0"/>
              <a:t>startup-kaupunkeja</a:t>
            </a:r>
          </a:p>
          <a:p>
            <a:pPr marL="0" indent="0">
              <a:spcBef>
                <a:spcPts val="400"/>
              </a:spcBef>
              <a:buNone/>
            </a:pPr>
            <a:r>
              <a:rPr lang="fi-FI" b="1" dirty="0"/>
              <a:t>VETOVOIMAINEN YMPÄRISTÖ</a:t>
            </a:r>
          </a:p>
          <a:p>
            <a:pPr>
              <a:spcBef>
                <a:spcPts val="400"/>
              </a:spcBef>
            </a:pPr>
            <a:r>
              <a:rPr lang="fi-FI" dirty="0"/>
              <a:t>Koulutetun työvoiman hyvä </a:t>
            </a:r>
            <a:br>
              <a:rPr lang="fi-FI" dirty="0"/>
            </a:br>
            <a:r>
              <a:rPr lang="fi-FI" dirty="0"/>
              <a:t>saatavuus</a:t>
            </a:r>
          </a:p>
          <a:p>
            <a:pPr>
              <a:spcBef>
                <a:spcPts val="400"/>
              </a:spcBef>
            </a:pPr>
            <a:r>
              <a:rPr lang="fi-FI" dirty="0"/>
              <a:t>Edullisempaa kuin pääkaupunkiseudulla</a:t>
            </a:r>
          </a:p>
          <a:p>
            <a:pPr>
              <a:spcBef>
                <a:spcPts val="400"/>
              </a:spcBef>
            </a:pPr>
            <a:r>
              <a:rPr lang="fi-FI" dirty="0"/>
              <a:t>Korkeakouluyhteistyöstä osaajia ja ideoita</a:t>
            </a:r>
          </a:p>
          <a:p>
            <a:pPr>
              <a:spcBef>
                <a:spcPts val="400"/>
              </a:spcBef>
            </a:pPr>
            <a:r>
              <a:rPr lang="fi-FI" dirty="0"/>
              <a:t>Keskeinen sijainti</a:t>
            </a:r>
          </a:p>
        </p:txBody>
      </p:sp>
      <p:sp>
        <p:nvSpPr>
          <p:cNvPr id="4" name="Päivämäärän paikkamerkki 3">
            <a:extLst>
              <a:ext uri="{FF2B5EF4-FFF2-40B4-BE49-F238E27FC236}">
                <a16:creationId xmlns:a16="http://schemas.microsoft.com/office/drawing/2014/main" id="{8863963B-7296-BC17-0B8E-F0CCC22E884B}"/>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Lst>
          </p:cNvPr>
          <p:cNvSpPr>
            <a:spLocks noGrp="1"/>
          </p:cNvSpPr>
          <p:nvPr>
            <p:ph type="sldNum" sz="quarter" idx="4"/>
          </p:nvPr>
        </p:nvSpPr>
        <p:spPr/>
        <p:txBody>
          <a:bodyPr/>
          <a:lstStyle/>
          <a:p>
            <a:fld id="{F3EE06F1-2D77-A44E-97FA-F679B9CB76D5}" type="slidenum">
              <a:rPr lang="fi-FI" smtClean="0">
                <a:solidFill>
                  <a:schemeClr val="bg1"/>
                </a:solidFill>
              </a:rPr>
              <a:t>15</a:t>
            </a:fld>
            <a:endParaRPr lang="fi-FI">
              <a:solidFill>
                <a:schemeClr val="bg1"/>
              </a:solidFill>
            </a:endParaRPr>
          </a:p>
        </p:txBody>
      </p:sp>
      <p:sp>
        <p:nvSpPr>
          <p:cNvPr id="8" name="Ellipsi 7">
            <a:extLst>
              <a:ext uri="{FF2B5EF4-FFF2-40B4-BE49-F238E27FC236}">
                <a16:creationId xmlns:a16="http://schemas.microsoft.com/office/drawing/2014/main" id="{B8C1D524-344B-858C-AF16-BA0B7562B0CE}"/>
              </a:ext>
              <a:ext uri="{C183D7F6-B498-43B3-948B-1728B52AA6E4}">
                <adec:decorative xmlns:adec="http://schemas.microsoft.com/office/drawing/2017/decorative" val="1"/>
              </a:ext>
            </a:extLst>
          </p:cNvPr>
          <p:cNvSpPr/>
          <p:nvPr/>
        </p:nvSpPr>
        <p:spPr>
          <a:xfrm>
            <a:off x="4810694" y="2116450"/>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266240" y="2092878"/>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5665580" y="3867150"/>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sp>
        <p:nvSpPr>
          <p:cNvPr id="7" name="Tekstiruutu 24">
            <a:extLst>
              <a:ext uri="{FF2B5EF4-FFF2-40B4-BE49-F238E27FC236}">
                <a16:creationId xmlns:a16="http://schemas.microsoft.com/office/drawing/2014/main" id="{D0BABC0C-55B7-D925-E4E4-54BEF55714F7}"/>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 / Mirella </a:t>
            </a:r>
            <a:r>
              <a:rPr lang="en-GB" altLang="fi-FI" sz="1200" dirty="0">
                <a:solidFill>
                  <a:srgbClr val="FFFFFF"/>
                </a:solidFill>
              </a:rPr>
              <a:t>M</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82802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Nuori nainen käytävällä.">
            <a:extLst>
              <a:ext uri="{FF2B5EF4-FFF2-40B4-BE49-F238E27FC236}">
                <a16:creationId xmlns:a16="http://schemas.microsoft.com/office/drawing/2014/main" id="{BF093525-D57F-BDED-D38F-72CF3DF1C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88" y="6350"/>
            <a:ext cx="12207088" cy="6849533"/>
          </a:xfrm>
          <a:prstGeom prst="rect">
            <a:avLst/>
          </a:prstGeom>
        </p:spPr>
      </p:pic>
      <p:sp>
        <p:nvSpPr>
          <p:cNvPr id="9" name="Kuva 4">
            <a:extLst>
              <a:ext uri="{FF2B5EF4-FFF2-40B4-BE49-F238E27FC236}">
                <a16:creationId xmlns:a16="http://schemas.microsoft.com/office/drawing/2014/main" id="{E0E4E4EF-89D2-A82F-DB09-1917A4A7E49F}"/>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55000"/>
            </a:schemeClr>
          </a:solidFill>
          <a:ln w="9525" cap="flat">
            <a:noFill/>
            <a:prstDash val="solid"/>
            <a:miter/>
          </a:ln>
        </p:spPr>
        <p:txBody>
          <a:bodyPr rtlCol="0" anchor="ctr"/>
          <a:lstStyle/>
          <a:p>
            <a:endParaRPr lang="fi-FI" dirty="0">
              <a:solidFill>
                <a:schemeClr val="bg1"/>
              </a:solidFill>
            </a:endParaRPr>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p:txBody>
          <a:bodyPr/>
          <a:lstStyle/>
          <a:p>
            <a:r>
              <a:rPr lang="fi-FI" dirty="0"/>
              <a:t>Panostamme koulutukseen</a:t>
            </a:r>
          </a:p>
        </p:txBody>
      </p:sp>
      <p:sp>
        <p:nvSpPr>
          <p:cNvPr id="10" name="Tekstiruutu 24">
            <a:extLst>
              <a:ext uri="{FF2B5EF4-FFF2-40B4-BE49-F238E27FC236}">
                <a16:creationId xmlns:a16="http://schemas.microsoft.com/office/drawing/2014/main" id="{1D50E12E-912B-BD83-4CE6-37A6095FBB89}"/>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16</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7367120"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842278" y="3837456"/>
            <a:ext cx="1648490" cy="1588127"/>
          </a:xfrm>
          <a:prstGeom prst="rect">
            <a:avLst/>
          </a:prstGeom>
        </p:spPr>
        <p:txBody>
          <a:bodyPr wrap="square" anchor="ctr" anchorCtr="0">
            <a:spAutoFit/>
          </a:bodyPr>
          <a:lstStyle/>
          <a:p>
            <a:pPr algn="ctr">
              <a:lnSpc>
                <a:spcPct val="90000"/>
              </a:lnSpc>
              <a:spcBef>
                <a:spcPct val="0"/>
              </a:spcBef>
              <a:defRPr/>
            </a:pPr>
            <a:r>
              <a:rPr lang="fi-FI" sz="3600" b="1" dirty="0"/>
              <a:t>79 %</a:t>
            </a:r>
            <a:br>
              <a:rPr lang="fi-FI" b="1" dirty="0"/>
            </a:br>
            <a:r>
              <a:rPr lang="fi-FI" dirty="0"/>
              <a:t>yli 15-vuotiaista on suorittanut </a:t>
            </a:r>
            <a:br>
              <a:rPr lang="fi-FI" dirty="0"/>
            </a:br>
            <a:r>
              <a:rPr lang="fi-FI" dirty="0"/>
              <a:t>toisen asteen tutkinnon</a:t>
            </a:r>
          </a:p>
        </p:txBody>
      </p:sp>
      <p:sp>
        <p:nvSpPr>
          <p:cNvPr id="17" name="Suorakulmio 16">
            <a:extLst>
              <a:ext uri="{FF2B5EF4-FFF2-40B4-BE49-F238E27FC236}">
                <a16:creationId xmlns:a16="http://schemas.microsoft.com/office/drawing/2014/main" id="{6E023218-710A-E60D-D6B8-9F911FD91E80}"/>
              </a:ext>
            </a:extLst>
          </p:cNvPr>
          <p:cNvSpPr/>
          <p:nvPr/>
        </p:nvSpPr>
        <p:spPr>
          <a:xfrm>
            <a:off x="2423999" y="2675503"/>
            <a:ext cx="1936847" cy="1338828"/>
          </a:xfrm>
          <a:prstGeom prst="rect">
            <a:avLst/>
          </a:prstGeom>
        </p:spPr>
        <p:txBody>
          <a:bodyPr wrap="square" anchor="ctr" anchorCtr="0">
            <a:spAutoFit/>
          </a:bodyPr>
          <a:lstStyle/>
          <a:p>
            <a:pPr algn="ctr">
              <a:lnSpc>
                <a:spcPct val="90000"/>
              </a:lnSpc>
              <a:spcBef>
                <a:spcPct val="0"/>
              </a:spcBef>
              <a:defRPr/>
            </a:pPr>
            <a:r>
              <a:rPr lang="fi-FI" sz="3600" b="1" dirty="0"/>
              <a:t>40 %</a:t>
            </a:r>
            <a:br>
              <a:rPr lang="fi-FI" b="1" dirty="0"/>
            </a:br>
            <a:r>
              <a:rPr lang="fi-FI" dirty="0"/>
              <a:t>koko väestöstä </a:t>
            </a:r>
            <a:br>
              <a:rPr lang="fi-FI" dirty="0"/>
            </a:br>
            <a:r>
              <a:rPr lang="fi-FI" dirty="0"/>
              <a:t>on korkeakoulu-</a:t>
            </a:r>
            <a:r>
              <a:rPr lang="fi-FI" dirty="0" err="1"/>
              <a:t>tettuja</a:t>
            </a:r>
            <a:endParaRPr lang="fi-FI" dirty="0"/>
          </a:p>
        </p:txBody>
      </p:sp>
    </p:spTree>
    <p:extLst>
      <p:ext uri="{BB962C8B-B14F-4D97-AF65-F5344CB8AC3E}">
        <p14:creationId xmlns:p14="http://schemas.microsoft.com/office/powerpoint/2010/main" val="429021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Sairaanhoitajaopiskelijat harjoittelevat verenpaineen mittausta.">
            <a:extLst>
              <a:ext uri="{FF2B5EF4-FFF2-40B4-BE49-F238E27FC236}">
                <a16:creationId xmlns:a16="http://schemas.microsoft.com/office/drawing/2014/main" id="{06F4CF8A-FDBA-44DB-0C87-4286E61ED7E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a:xfrm>
            <a:off x="6416983" y="951637"/>
            <a:ext cx="5636963" cy="1060926"/>
          </a:xfrm>
        </p:spPr>
        <p:txBody>
          <a:bodyPr/>
          <a:lstStyle/>
          <a:p>
            <a:r>
              <a:rPr lang="fi-FI" dirty="0"/>
              <a:t>Oppimista läpi elämän </a:t>
            </a:r>
            <a:r>
              <a:rPr lang="fi-FI" sz="2400" b="0" dirty="0"/>
              <a:t>– TOINEN ASTE JA AIKUISKOULUTUS</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p:txBody>
          <a:bodyPr vert="horz" lIns="91440" tIns="45720" rIns="91440" bIns="45720" rtlCol="0" anchor="t">
            <a:normAutofit/>
          </a:bodyPr>
          <a:lstStyle/>
          <a:p>
            <a:pPr marL="0" indent="0">
              <a:buNone/>
            </a:pPr>
            <a:r>
              <a:rPr lang="fi-FI" b="1" dirty="0"/>
              <a:t>6 lukiota ja 1 aikuislukio</a:t>
            </a:r>
          </a:p>
          <a:p>
            <a:r>
              <a:rPr lang="fi-FI" dirty="0"/>
              <a:t>Yli 4000 nuorta ja aikuista opiskelijaa</a:t>
            </a:r>
          </a:p>
          <a:p>
            <a:pPr marL="0" indent="0">
              <a:buNone/>
            </a:pPr>
            <a:r>
              <a:rPr lang="fi-FI" b="1" dirty="0"/>
              <a:t>Tampereen seudun ammattiopisto </a:t>
            </a:r>
            <a:r>
              <a:rPr lang="fi-FI" b="1" dirty="0" err="1"/>
              <a:t>Tredu</a:t>
            </a:r>
            <a:endParaRPr lang="fi-FI" b="1" dirty="0"/>
          </a:p>
          <a:p>
            <a:r>
              <a:rPr lang="fi-FI" dirty="0"/>
              <a:t>17 000 nuorta ja aikuista opiskelijaa</a:t>
            </a:r>
          </a:p>
          <a:p>
            <a:r>
              <a:rPr lang="fi-FI" dirty="0"/>
              <a:t>28 perustutkintoa ja </a:t>
            </a:r>
            <a:br>
              <a:rPr lang="fi-FI" dirty="0"/>
            </a:br>
            <a:r>
              <a:rPr lang="fi-FI" dirty="0"/>
              <a:t>23 ammattitutkintoa</a:t>
            </a:r>
            <a:endParaRPr lang="fi-FI" dirty="0">
              <a:ea typeface="Calibri"/>
              <a:cs typeface="Calibri"/>
            </a:endParaRPr>
          </a:p>
        </p:txBody>
      </p:sp>
      <p:sp>
        <p:nvSpPr>
          <p:cNvPr id="9" name="Tekstiruutu 24">
            <a:extLst>
              <a:ext uri="{FF2B5EF4-FFF2-40B4-BE49-F238E27FC236}">
                <a16:creationId xmlns:a16="http://schemas.microsoft.com/office/drawing/2014/main" id="{9502E8BF-C88D-29C3-2251-7FDE2CE13D6E}"/>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4" name="Päivämäärän paikkamerkki 3">
            <a:extLst>
              <a:ext uri="{FF2B5EF4-FFF2-40B4-BE49-F238E27FC236}">
                <a16:creationId xmlns:a16="http://schemas.microsoft.com/office/drawing/2014/main" id="{FACBFF56-DBED-F5A3-F5DB-9ED7669D645A}"/>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8E04535D-6558-22F4-A966-F784787C3333}"/>
              </a:ext>
            </a:extLst>
          </p:cNvPr>
          <p:cNvSpPr>
            <a:spLocks noGrp="1"/>
          </p:cNvSpPr>
          <p:nvPr>
            <p:ph type="sldNum" sz="quarter" idx="4"/>
          </p:nvPr>
        </p:nvSpPr>
        <p:spPr/>
        <p:txBody>
          <a:bodyPr/>
          <a:lstStyle/>
          <a:p>
            <a:fld id="{F3EE06F1-2D77-A44E-97FA-F679B9CB76D5}" type="slidenum">
              <a:rPr lang="fi-FI" smtClean="0"/>
              <a:t>17</a:t>
            </a:fld>
            <a:endParaRPr lang="fi-FI"/>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Yleiskuva Yliopiston kirjastoon. Opiskelijoita työskentelemässä tietokoneilla.&#10;">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463" r="-13463"/>
          <a:stretch/>
        </p:blipFill>
        <p:spPr>
          <a:xfrm>
            <a:off x="0" y="0"/>
            <a:ext cx="12192000" cy="6858000"/>
          </a:xfrm>
          <a:prstGeom prst="rect">
            <a:avLst/>
          </a:prstGeom>
        </p:spPr>
      </p:pic>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20834"/>
            <a:ext cx="12192000" cy="3941895"/>
          </a:xfrm>
          <a:prstGeom prst="rect">
            <a:avLst/>
          </a:prstGeom>
          <a:gradFill>
            <a:gsLst>
              <a:gs pos="28000">
                <a:schemeClr val="bg1">
                  <a:alpha val="55000"/>
                </a:schemeClr>
              </a:gs>
              <a:gs pos="8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96350" y="683743"/>
            <a:ext cx="6767258" cy="1606447"/>
          </a:xfrm>
        </p:spPr>
        <p:txBody>
          <a:bodyPr/>
          <a:lstStyle/>
          <a:p>
            <a:r>
              <a:rPr lang="fi-FI" dirty="0"/>
              <a:t>Opiskelijoiden kaupunki </a:t>
            </a:r>
            <a:br>
              <a:rPr lang="fi-FI" dirty="0"/>
            </a:br>
            <a:r>
              <a:rPr lang="fi-FI" sz="2400" b="0" dirty="0"/>
              <a:t>– TIIVIS KORKEAKOULUYHTEISÖ</a:t>
            </a:r>
          </a:p>
        </p:txBody>
      </p:sp>
      <p:sp>
        <p:nvSpPr>
          <p:cNvPr id="24" name="Kuva 2">
            <a:extLst>
              <a:ext uri="{FF2B5EF4-FFF2-40B4-BE49-F238E27FC236}">
                <a16:creationId xmlns:a16="http://schemas.microsoft.com/office/drawing/2014/main" id="{EA12600D-20A9-53DD-FF77-A99287AE6EF4}"/>
              </a:ext>
              <a:ext uri="{C183D7F6-B498-43B3-948B-1728B52AA6E4}">
                <adec:decorative xmlns:adec="http://schemas.microsoft.com/office/drawing/2017/decorative" val="1"/>
              </a:ext>
            </a:extLst>
          </p:cNvPr>
          <p:cNvSpPr>
            <a:spLocks noChangeAspect="1"/>
          </p:cNvSpPr>
          <p:nvPr/>
        </p:nvSpPr>
        <p:spPr>
          <a:xfrm>
            <a:off x="5597764" y="-20548"/>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2"/>
          </a:solidFill>
          <a:ln w="9525" cap="flat">
            <a:noFill/>
            <a:prstDash val="solid"/>
            <a:miter/>
          </a:ln>
        </p:spPr>
        <p:txBody>
          <a:bodyPr rtlCol="0" anchor="ctr"/>
          <a:lstStyle/>
          <a:p>
            <a:endParaRPr lang="fi-FI"/>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6862364"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3" name="Suorakulmio 22">
            <a:extLst>
              <a:ext uri="{FF2B5EF4-FFF2-40B4-BE49-F238E27FC236}">
                <a16:creationId xmlns:a16="http://schemas.microsoft.com/office/drawing/2014/main" id="{190021F7-939E-AFF4-E11C-DFD72E039C6F}"/>
              </a:ext>
            </a:extLst>
          </p:cNvPr>
          <p:cNvSpPr/>
          <p:nvPr/>
        </p:nvSpPr>
        <p:spPr>
          <a:xfrm>
            <a:off x="6715470" y="1754181"/>
            <a:ext cx="5648692" cy="749427"/>
          </a:xfrm>
          <a:prstGeom prst="rect">
            <a:avLst/>
          </a:prstGeom>
        </p:spPr>
        <p:txBody>
          <a:bodyPr wrap="square">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Tampereen yliopisto (</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TUNI</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 ja </a:t>
            </a:r>
            <a:b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Tampereen ammattikorkeakoulu (</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TAMK</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1" name="Sisällön paikkamerkki 28">
            <a:extLst>
              <a:ext uri="{FF2B5EF4-FFF2-40B4-BE49-F238E27FC236}">
                <a16:creationId xmlns:a16="http://schemas.microsoft.com/office/drawing/2014/main" id="{0A550EDC-EBE9-90E6-8C79-912C3A45AE5A}"/>
              </a:ext>
            </a:extLst>
          </p:cNvPr>
          <p:cNvSpPr txBox="1">
            <a:spLocks/>
          </p:cNvSpPr>
          <p:nvPr/>
        </p:nvSpPr>
        <p:spPr>
          <a:xfrm>
            <a:off x="6715470" y="2585745"/>
            <a:ext cx="4593474" cy="3605814"/>
          </a:xfrm>
          <a:prstGeom prst="rect">
            <a:avLst/>
          </a:prstGeom>
        </p:spPr>
        <p:txBody>
          <a:bodyPr lIns="91440" tIns="45720" rIns="91440" bIns="45720" anchor="t">
            <a:normAutofit/>
          </a:bodyPr>
          <a:lstStyle>
            <a:lvl1pPr marL="228600" indent="-228600" algn="ctr"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10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10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10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30 000 </a:t>
            </a:r>
            <a:r>
              <a:rPr kumimoji="0" lang="fi-FI" sz="2000" b="0" i="0" u="none" strike="noStrike" kern="1200" cap="none" spc="0" normalizeH="0" baseline="0" noProof="0" dirty="0">
                <a:ln>
                  <a:noFill/>
                </a:ln>
                <a:effectLst/>
                <a:uLnTx/>
                <a:uFillTx/>
                <a:latin typeface="Calibri" panose="020F0502020204030204"/>
                <a:ea typeface="+mn-ea"/>
                <a:cs typeface="+mn-cs"/>
              </a:rPr>
              <a:t>opiskelijaa, uusia vuosittain </a:t>
            </a:r>
            <a:r>
              <a:rPr kumimoji="0" lang="fi-FI" sz="2000" b="1" i="0" u="none" strike="noStrike" kern="1200" cap="none" spc="0" normalizeH="0" baseline="0" noProof="0" dirty="0">
                <a:ln>
                  <a:noFill/>
                </a:ln>
                <a:effectLst/>
                <a:uLnTx/>
                <a:uFillTx/>
                <a:latin typeface="Calibri" panose="020F0502020204030204"/>
                <a:ea typeface="+mn-ea"/>
                <a:cs typeface="+mn-cs"/>
              </a:rPr>
              <a:t>5 000</a:t>
            </a: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4 </a:t>
            </a:r>
            <a:r>
              <a:rPr lang="fi-FI" sz="2000" b="1" dirty="0">
                <a:latin typeface="Calibri" panose="020F0502020204030204"/>
              </a:rPr>
              <a:t>400</a:t>
            </a:r>
            <a:r>
              <a:rPr kumimoji="0" lang="fi-FI" sz="2000" b="1" i="0" u="none" strike="noStrike" kern="1200" cap="none" spc="0" normalizeH="0" baseline="0" noProof="0" dirty="0">
                <a:ln>
                  <a:noFill/>
                </a:ln>
                <a:effectLst/>
                <a:uLnTx/>
                <a:uFillTx/>
                <a:latin typeface="Calibri" panose="020F0502020204030204"/>
                <a:ea typeface="+mn-ea"/>
                <a:cs typeface="+mn-cs"/>
              </a:rPr>
              <a:t> </a:t>
            </a:r>
            <a:r>
              <a:rPr kumimoji="0" lang="fi-FI" sz="2000" b="0" i="0" u="none" strike="noStrike" kern="1200" cap="none" spc="0" normalizeH="0" baseline="0" noProof="0" dirty="0">
                <a:ln>
                  <a:noFill/>
                </a:ln>
                <a:effectLst/>
                <a:uLnTx/>
                <a:uFillTx/>
                <a:latin typeface="Calibri" panose="020F0502020204030204"/>
                <a:ea typeface="+mn-ea"/>
                <a:cs typeface="+mn-cs"/>
              </a:rPr>
              <a:t>henkilöstöä</a:t>
            </a:r>
            <a:endParaRPr lang="fi-FI" sz="2000" b="0" i="0" u="none" strike="noStrike" kern="1200" cap="none" spc="0" normalizeH="0" baseline="0" noProof="0" dirty="0">
              <a:ln>
                <a:noFill/>
              </a:ln>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Korkeakouluosaamiskärjet: </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000" b="0" i="0" u="none" strike="noStrike" kern="1200" cap="none" spc="0" normalizeH="0" baseline="0" noProof="0" dirty="0">
                <a:ln>
                  <a:noFill/>
                </a:ln>
                <a:effectLst/>
                <a:uLnTx/>
                <a:uFillTx/>
                <a:latin typeface="Calibri" panose="020F0502020204030204"/>
                <a:ea typeface="+mn-ea"/>
                <a:cs typeface="+mn-cs"/>
              </a:rPr>
              <a:t>tekniikka, terveys ja yhteiskunta</a:t>
            </a:r>
            <a:endParaRPr kumimoji="0" lang="fi-FI" sz="20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fi-FI" sz="2000" b="1" dirty="0">
                <a:latin typeface="Calibri" panose="020F0502020204030204"/>
              </a:rPr>
              <a:t>6</a:t>
            </a:r>
            <a:r>
              <a:rPr kumimoji="0" lang="fi-FI" sz="2000" b="0" i="0" u="none" strike="noStrike" kern="1200" cap="none" spc="0" normalizeH="0" baseline="0" noProof="0" dirty="0">
                <a:ln>
                  <a:noFill/>
                </a:ln>
                <a:effectLst/>
                <a:uLnTx/>
                <a:uFillTx/>
                <a:latin typeface="Calibri" panose="020F0502020204030204"/>
                <a:ea typeface="+mn-ea"/>
                <a:cs typeface="+mn-cs"/>
              </a:rPr>
              <a:t> kampusta Tampereella</a:t>
            </a: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5</a:t>
            </a:r>
            <a:r>
              <a:rPr kumimoji="0" lang="fi-FI" sz="2000" b="0" i="0" u="none" strike="noStrike" kern="1200" cap="none" spc="0" normalizeH="0" baseline="0" noProof="0" dirty="0">
                <a:ln>
                  <a:noFill/>
                </a:ln>
                <a:effectLst/>
                <a:uLnTx/>
                <a:uFillTx/>
                <a:latin typeface="Calibri" panose="020F0502020204030204"/>
                <a:ea typeface="+mn-ea"/>
                <a:cs typeface="+mn-cs"/>
              </a:rPr>
              <a:t> muualla</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000" b="0" i="0" u="none" strike="noStrike" kern="1200" cap="none" spc="0" normalizeH="0" baseline="0" noProof="0" dirty="0">
                <a:ln>
                  <a:noFill/>
                </a:ln>
                <a:effectLst/>
                <a:uLnTx/>
                <a:uFillTx/>
                <a:latin typeface="Calibri" panose="020F0502020204030204"/>
                <a:ea typeface="+mn-ea"/>
                <a:cs typeface="+mn-cs"/>
              </a:rPr>
              <a:t>Ikaalinen, Mänttä-Vilppula, Pori, Seinäjoki &amp; Virrat</a:t>
            </a:r>
          </a:p>
          <a:p>
            <a:pPr marL="228600" marR="0" lvl="0" indent="-22860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Char char="•"/>
              <a:tabLst/>
              <a:defRPr/>
            </a:pPr>
            <a:endParaRPr kumimoji="0" lang="fi-FI" sz="2000" b="1" i="0" u="none" strike="noStrike" kern="1200" cap="none" spc="0" normalizeH="0" baseline="0" noProof="0" dirty="0">
              <a:ln>
                <a:noFill/>
              </a:ln>
              <a:effectLst/>
              <a:uLnTx/>
              <a:uFillTx/>
              <a:latin typeface="Calibri" panose="020F0502020204030204"/>
              <a:ea typeface="+mn-ea"/>
              <a:cs typeface="+mn-cs"/>
            </a:endParaRPr>
          </a:p>
        </p:txBody>
      </p:sp>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87749" y="607874"/>
            <a:ext cx="3404797" cy="956532"/>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aksi naista kuvaa studiossa kameroilla.">
            <a:extLst>
              <a:ext uri="{FF2B5EF4-FFF2-40B4-BE49-F238E27FC236}">
                <a16:creationId xmlns:a16="http://schemas.microsoft.com/office/drawing/2014/main" id="{A94C808E-C3CB-BC90-9074-4D94D72974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06" y="0"/>
            <a:ext cx="12195593"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TYÖ</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23029"/>
            <a:ext cx="7118309" cy="1259244"/>
          </a:xfrm>
          <a:prstGeom prst="rect">
            <a:avLst/>
          </a:prstGeom>
          <a:noFill/>
        </p:spPr>
        <p:txBody>
          <a:bodyPr wrap="square">
            <a:noAutofit/>
          </a:bodyPr>
          <a:lstStyle/>
          <a:p>
            <a:pPr lvl="0">
              <a:defRPr/>
            </a:pPr>
            <a:r>
              <a:rPr lang="fi-FI" sz="2000" dirty="0">
                <a:solidFill>
                  <a:schemeClr val="tx2"/>
                </a:solidFill>
              </a:rPr>
              <a:t>Tampereella on aina ollut työtä, vaikka sen luonne ja </a:t>
            </a:r>
            <a:br>
              <a:rPr lang="fi-FI" sz="2000" dirty="0">
                <a:solidFill>
                  <a:schemeClr val="tx2"/>
                </a:solidFill>
              </a:rPr>
            </a:br>
            <a:r>
              <a:rPr lang="fi-FI" sz="2000" dirty="0">
                <a:solidFill>
                  <a:schemeClr val="tx2"/>
                </a:solidFill>
              </a:rPr>
              <a:t>tekemisen tapa ovat vaihdelleet vuosien varrella. </a:t>
            </a:r>
          </a:p>
          <a:p>
            <a:pPr lvl="0">
              <a:defRPr/>
            </a:pPr>
            <a:r>
              <a:rPr lang="fi-FI" sz="2000" dirty="0">
                <a:solidFill>
                  <a:schemeClr val="tx2"/>
                </a:solidFill>
              </a:rPr>
              <a:t>Tampere tunnetaan edelleen työstä, ja täältä löytyy </a:t>
            </a:r>
            <a:br>
              <a:rPr lang="fi-FI" sz="2000" dirty="0">
                <a:solidFill>
                  <a:schemeClr val="tx2"/>
                </a:solidFill>
              </a:rPr>
            </a:br>
            <a:r>
              <a:rPr lang="fi-FI" sz="2000" dirty="0">
                <a:solidFill>
                  <a:schemeClr val="tx2"/>
                </a:solidFill>
              </a:rPr>
              <a:t>monialaista osaamista.</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19</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785070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412ED6-8C0B-81B7-E0FB-2135967846C8}"/>
              </a:ext>
            </a:extLst>
          </p:cNvPr>
          <p:cNvSpPr>
            <a:spLocks noGrp="1"/>
          </p:cNvSpPr>
          <p:nvPr>
            <p:ph type="title"/>
          </p:nvPr>
        </p:nvSpPr>
        <p:spPr/>
        <p:txBody>
          <a:bodyPr>
            <a:normAutofit/>
          </a:bodyPr>
          <a:lstStyle/>
          <a:p>
            <a:r>
              <a:rPr lang="fi-FI" sz="4400" dirty="0"/>
              <a:t>TAMPERE.</a:t>
            </a:r>
          </a:p>
        </p:txBody>
      </p:sp>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fi-FI" sz="1600" b="1" dirty="0">
                <a:solidFill>
                  <a:srgbClr val="FFFFFF"/>
                </a:solidFill>
                <a:effectLst>
                  <a:outerShdw blurRad="50800" algn="ctr" rotWithShape="0">
                    <a:prstClr val="black">
                      <a:alpha val="20963"/>
                    </a:prstClr>
                  </a:outerShdw>
                </a:effectLst>
              </a:rPr>
              <a:t>Tampere on asenne. Se asuu meissä kaikissa ja on juurtunut syvälle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harjumaisemaan. Täällä, kosken rannalla, on aina syntynyt ideoita.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Niistä on tullut työtä – jopa kokonaisia yhteisöjä. ​</a:t>
            </a:r>
            <a:br>
              <a:rPr lang="fi-FI" sz="1600" b="1" dirty="0">
                <a:solidFill>
                  <a:srgbClr val="FFFFFF"/>
                </a:solidFill>
                <a:effectLst>
                  <a:outerShdw blurRad="50800" algn="ctr" rotWithShape="0">
                    <a:prstClr val="black">
                      <a:alpha val="20963"/>
                    </a:prstClr>
                  </a:outerShdw>
                </a:effectLst>
              </a:rPr>
            </a:br>
            <a:endParaRPr lang="fi-FI" sz="1600" b="1" dirty="0">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dirty="0">
                <a:solidFill>
                  <a:srgbClr val="FFFFFF"/>
                </a:solidFill>
                <a:effectLst>
                  <a:outerShdw blurRad="50800" algn="ctr" rotWithShape="0">
                    <a:prstClr val="black">
                      <a:alpha val="20963"/>
                    </a:prstClr>
                  </a:outerShdw>
                </a:effectLst>
              </a:rPr>
              <a:t>Kun yhdet koneet ovat hiljentyneet, uudet ajatukset ovat pian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täyttäneet tilan. Kangaspakat ovat vaihtuneet koodinpätkiin ja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mieleenpainuviin kokemuksiin. ​</a:t>
            </a:r>
            <a:br>
              <a:rPr lang="fi-FI" sz="1600" b="1" dirty="0">
                <a:solidFill>
                  <a:srgbClr val="FFFFFF"/>
                </a:solidFill>
                <a:effectLst>
                  <a:outerShdw blurRad="50800" algn="ctr" rotWithShape="0">
                    <a:prstClr val="black">
                      <a:alpha val="20963"/>
                    </a:prstClr>
                  </a:outerShdw>
                </a:effectLst>
              </a:rPr>
            </a:br>
            <a:endParaRPr lang="fi-FI" sz="1600" b="1" dirty="0">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dirty="0">
                <a:solidFill>
                  <a:srgbClr val="FFFFFF"/>
                </a:solidFill>
                <a:effectLst>
                  <a:outerShdw blurRad="50800" algn="ctr" rotWithShape="0">
                    <a:prstClr val="black">
                      <a:alpha val="20963"/>
                    </a:prstClr>
                  </a:outerShdw>
                </a:effectLst>
              </a:rPr>
              <a:t>Rosoisiin tiiliseiniin, yhä korkeammalle kiipeäviin ikkunariveihin on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istutettu lupaus tulevasta. Vaikka kaupungin siluetti muuttuu,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Tampereen tunnelma on aina tuttu. </a:t>
            </a:r>
          </a:p>
          <a:p>
            <a:pPr marL="0" indent="0" algn="ctr">
              <a:lnSpc>
                <a:spcPct val="120000"/>
              </a:lnSpc>
              <a:buClr>
                <a:srgbClr val="EB5E58"/>
              </a:buClr>
              <a:buNone/>
              <a:defRPr/>
            </a:pPr>
            <a:r>
              <a:rPr lang="fi-FI" b="1" dirty="0">
                <a:solidFill>
                  <a:srgbClr val="FFFFFF"/>
                </a:solidFill>
                <a:effectLst>
                  <a:outerShdw blurRad="50800" algn="ctr" rotWithShape="0">
                    <a:prstClr val="black">
                      <a:alpha val="20963"/>
                    </a:prstClr>
                  </a:outerShdw>
                </a:effectLst>
              </a:rPr>
              <a:t>Tämä on koti. </a:t>
            </a:r>
          </a:p>
          <a:p>
            <a:endParaRPr lang="fi-FI" sz="1600" dirty="0"/>
          </a:p>
        </p:txBody>
      </p:sp>
      <p:sp>
        <p:nvSpPr>
          <p:cNvPr id="7" name="Tekstiruutu 24">
            <a:extLst>
              <a:ext uri="{FF2B5EF4-FFF2-40B4-BE49-F238E27FC236}">
                <a16:creationId xmlns:a16="http://schemas.microsoft.com/office/drawing/2014/main" id="{1F1CFB57-6EA6-17F7-042C-691E365B1D0A}"/>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Kuva: Visit Tampere / Laura </a:t>
            </a:r>
            <a:r>
              <a:rPr lang="en-GB" altLang="fi-FI" sz="1200" dirty="0" err="1">
                <a:solidFill>
                  <a:schemeClr val="tx1"/>
                </a:solidFill>
              </a:rPr>
              <a:t>Vanzo</a:t>
            </a:r>
            <a:r>
              <a:rPr lang="fi-FI" altLang="fi-FI" sz="1200" dirty="0">
                <a:solidFill>
                  <a:schemeClr val="tx1"/>
                </a:solidFill>
              </a:rPr>
              <a:t> </a:t>
            </a:r>
          </a:p>
        </p:txBody>
      </p:sp>
      <p:sp>
        <p:nvSpPr>
          <p:cNvPr id="4" name="Päivämäärän paikkamerkki 3">
            <a:extLst>
              <a:ext uri="{FF2B5EF4-FFF2-40B4-BE49-F238E27FC236}">
                <a16:creationId xmlns:a16="http://schemas.microsoft.com/office/drawing/2014/main" id="{A09D2D0B-B6E0-A270-DBBA-2C44F10EFA93}"/>
              </a:ext>
            </a:extLst>
          </p:cNvPr>
          <p:cNvSpPr>
            <a:spLocks noGrp="1"/>
          </p:cNvSpPr>
          <p:nvPr>
            <p:ph type="dt" sz="half" idx="2"/>
          </p:nvPr>
        </p:nvSpPr>
        <p:spPr/>
        <p:txBody>
          <a:bodyPr/>
          <a:lstStyle/>
          <a:p>
            <a:fld id="{4B51D0C7-02FF-CE48-8F0D-A805BB444D36}" type="datetime1">
              <a:rPr lang="fi-FI" smtClean="0"/>
              <a:t>10.11.2023</a:t>
            </a:fld>
            <a:endParaRPr lang="fi-FI"/>
          </a:p>
        </p:txBody>
      </p:sp>
      <p:sp>
        <p:nvSpPr>
          <p:cNvPr id="5" name="Dian numeron paikkamerkki 4">
            <a:extLst>
              <a:ext uri="{FF2B5EF4-FFF2-40B4-BE49-F238E27FC236}">
                <a16:creationId xmlns:a16="http://schemas.microsoft.com/office/drawing/2014/main" id="{4BABB32C-5EEF-20BA-8A31-6EC6FC2D502C}"/>
              </a:ext>
            </a:extLst>
          </p:cNvPr>
          <p:cNvSpPr>
            <a:spLocks noGrp="1"/>
          </p:cNvSpPr>
          <p:nvPr>
            <p:ph type="sldNum" sz="quarter" idx="4"/>
          </p:nvPr>
        </p:nvSpPr>
        <p:spPr/>
        <p:txBody>
          <a:bodyPr/>
          <a:lstStyle/>
          <a:p>
            <a:fld id="{F3EE06F1-2D77-A44E-97FA-F679B9CB76D5}" type="slidenum">
              <a:rPr lang="fi-FI" smtClean="0"/>
              <a:t>2</a:t>
            </a:fld>
            <a:endParaRPr lang="fi-FI"/>
          </a:p>
        </p:txBody>
      </p:sp>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6703193" y="1230798"/>
            <a:ext cx="4930466" cy="1060926"/>
          </a:xfrm>
        </p:spPr>
        <p:txBody>
          <a:bodyPr/>
          <a:lstStyle/>
          <a:p>
            <a:r>
              <a:rPr lang="fi-FI" dirty="0"/>
              <a:t>Me teemme työtä</a:t>
            </a:r>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703193" y="1977266"/>
            <a:ext cx="4728165" cy="4163079"/>
          </a:xfrm>
        </p:spPr>
        <p:txBody>
          <a:bodyPr vert="horz" lIns="91440" tIns="45720" rIns="91440" bIns="45720" rtlCol="0" anchor="t">
            <a:normAutofit/>
          </a:bodyPr>
          <a:lstStyle/>
          <a:p>
            <a:pPr marL="0" indent="0">
              <a:buNone/>
            </a:pPr>
            <a:r>
              <a:rPr lang="fi-FI" b="1" dirty="0"/>
              <a:t>Suurimmat toimialat:</a:t>
            </a:r>
          </a:p>
          <a:p>
            <a:r>
              <a:rPr lang="fi-FI" dirty="0"/>
              <a:t>Terveys- ja sosiaalipalvelut 19 %</a:t>
            </a:r>
            <a:endParaRPr lang="fi-FI" dirty="0">
              <a:cs typeface="Calibri"/>
            </a:endParaRPr>
          </a:p>
          <a:p>
            <a:r>
              <a:rPr lang="fi-FI" dirty="0"/>
              <a:t>Teollisuus 13 %</a:t>
            </a:r>
          </a:p>
          <a:p>
            <a:r>
              <a:rPr lang="fi-FI" dirty="0"/>
              <a:t>Kaupan ala 11 %</a:t>
            </a:r>
          </a:p>
          <a:p>
            <a:pPr marL="0" indent="0">
              <a:buNone/>
            </a:pPr>
            <a:r>
              <a:rPr lang="fi-FI" b="1" dirty="0"/>
              <a:t>         Työttömyysaste 11,9</a:t>
            </a:r>
            <a:r>
              <a:rPr lang="fi-FI" b="1" dirty="0">
                <a:solidFill>
                  <a:srgbClr val="7030A0"/>
                </a:solidFill>
              </a:rPr>
              <a:t> </a:t>
            </a:r>
            <a:r>
              <a:rPr lang="fi-FI" b="1" dirty="0"/>
              <a:t>%</a:t>
            </a:r>
            <a:endParaRPr lang="fi-FI" b="1" dirty="0">
              <a:cs typeface="Calibri"/>
            </a:endParaRPr>
          </a:p>
          <a:p>
            <a:endParaRPr lang="fi-FI" dirty="0"/>
          </a:p>
        </p:txBody>
      </p:sp>
      <p:sp>
        <p:nvSpPr>
          <p:cNvPr id="4" name="Päivämäärän paikkamerkki 3">
            <a:extLst>
              <a:ext uri="{FF2B5EF4-FFF2-40B4-BE49-F238E27FC236}">
                <a16:creationId xmlns:a16="http://schemas.microsoft.com/office/drawing/2014/main" id="{00650DA7-BDB6-8568-80E4-65E0FCF0B79A}"/>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5742D6B6-AD8E-53D5-4F03-A95D80E14DF9}"/>
              </a:ext>
            </a:extLst>
          </p:cNvPr>
          <p:cNvSpPr>
            <a:spLocks noGrp="1"/>
          </p:cNvSpPr>
          <p:nvPr>
            <p:ph type="sldNum" sz="quarter" idx="4"/>
          </p:nvPr>
        </p:nvSpPr>
        <p:spPr/>
        <p:txBody>
          <a:bodyPr/>
          <a:lstStyle/>
          <a:p>
            <a:fld id="{F3EE06F1-2D77-A44E-97FA-F679B9CB76D5}" type="slidenum">
              <a:rPr lang="fi-FI" smtClean="0"/>
              <a:t>20</a:t>
            </a:fld>
            <a:endParaRPr lang="fi-FI"/>
          </a:p>
        </p:txBody>
      </p:sp>
      <p:sp>
        <p:nvSpPr>
          <p:cNvPr id="6" name="Kuva 10" descr="Nuori mies kaukosäätimen kanssa.">
            <a:extLst>
              <a:ext uri="{FF2B5EF4-FFF2-40B4-BE49-F238E27FC236}">
                <a16:creationId xmlns:a16="http://schemas.microsoft.com/office/drawing/2014/main" id="{ECC7CDD2-011F-782B-3E68-795D08F7D0DE}"/>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4738775" y="366897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Suorakulmio 9">
            <a:extLst>
              <a:ext uri="{FF2B5EF4-FFF2-40B4-BE49-F238E27FC236}">
                <a16:creationId xmlns:a16="http://schemas.microsoft.com/office/drawing/2014/main" id="{95155B7D-FA5B-DBFD-0496-02BDAEC84F19}"/>
              </a:ext>
            </a:extLst>
          </p:cNvPr>
          <p:cNvSpPr/>
          <p:nvPr/>
        </p:nvSpPr>
        <p:spPr>
          <a:xfrm>
            <a:off x="4738775" y="4217556"/>
            <a:ext cx="2325188" cy="1228028"/>
          </a:xfrm>
          <a:prstGeom prst="rect">
            <a:avLst/>
          </a:prstGeom>
        </p:spPr>
        <p:txBody>
          <a:bodyPr wrap="square" lIns="91440" tIns="45720" rIns="91440" bIns="45720" anchor="t">
            <a:spAutoFit/>
          </a:bodyPr>
          <a:lstStyle/>
          <a:p>
            <a:pPr algn="ctr">
              <a:lnSpc>
                <a:spcPct val="90000"/>
              </a:lnSpc>
              <a:spcBef>
                <a:spcPct val="0"/>
              </a:spcBef>
              <a:defRPr/>
            </a:pPr>
            <a:r>
              <a:rPr lang="fi-FI" sz="4200" dirty="0">
                <a:solidFill>
                  <a:schemeClr val="bg1"/>
                </a:solidFill>
                <a:latin typeface="Calibri"/>
                <a:cs typeface="Calibri"/>
              </a:rPr>
              <a:t>173 000 </a:t>
            </a:r>
            <a:endParaRPr lang="fi-FI" dirty="0">
              <a:solidFill>
                <a:schemeClr val="bg1"/>
              </a:solidFill>
              <a:latin typeface="Calibri"/>
              <a:cs typeface="Calibri"/>
            </a:endParaRPr>
          </a:p>
          <a:p>
            <a:pPr algn="ctr">
              <a:lnSpc>
                <a:spcPct val="90000"/>
              </a:lnSpc>
              <a:spcBef>
                <a:spcPct val="0"/>
              </a:spcBef>
              <a:defRPr/>
            </a:pPr>
            <a:r>
              <a:rPr lang="fi-FI" sz="2000" dirty="0">
                <a:solidFill>
                  <a:schemeClr val="bg1"/>
                </a:solidFill>
                <a:latin typeface="Calibri"/>
                <a:cs typeface="Calibri"/>
              </a:rPr>
              <a:t>työpaikkaa</a:t>
            </a:r>
            <a:r>
              <a:rPr lang="fi-FI" sz="2000" dirty="0">
                <a:solidFill>
                  <a:srgbClr val="FFFFFF"/>
                </a:solidFill>
              </a:rPr>
              <a:t> </a:t>
            </a:r>
            <a:br>
              <a:rPr lang="fi-FI" sz="2000" dirty="0">
                <a:solidFill>
                  <a:srgbClr val="FFFFFF"/>
                </a:solidFill>
              </a:rPr>
            </a:br>
            <a:r>
              <a:rPr lang="fi-FI" sz="2000" dirty="0">
                <a:solidFill>
                  <a:srgbClr val="FFFFFF"/>
                </a:solidFill>
              </a:rPr>
              <a:t>kaupunkiseudulla</a:t>
            </a:r>
            <a:endParaRPr lang="fi-FI">
              <a:cs typeface="Calibri"/>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7325012" y="4361862"/>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a:solidFill>
                  <a:schemeClr val="tx1">
                    <a:lumMod val="75000"/>
                    <a:lumOff val="25000"/>
                  </a:schemeClr>
                </a:solidFill>
                <a:latin typeface="Calibri" panose="020F0502020204030204"/>
              </a:rPr>
              <a:t>Tilanne: Työllisyyskatsaus </a:t>
            </a:r>
            <a:r>
              <a:rPr lang="fi-FI" altLang="fi-FI" sz="1200" dirty="0">
                <a:solidFill>
                  <a:schemeClr val="tx1"/>
                </a:solidFill>
                <a:latin typeface="Calibri" panose="020F0502020204030204"/>
              </a:rPr>
              <a:t>8/2023</a:t>
            </a:r>
            <a:endParaRPr lang="fi-FI" altLang="fi-FI" sz="1200" dirty="0">
              <a:solidFill>
                <a:schemeClr val="tx1"/>
              </a:solidFill>
              <a:latin typeface="Calibri" panose="020F0502020204030204"/>
              <a:cs typeface="Calibri"/>
            </a:endParaRP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r>
              <a:rPr lang="fi-FI" altLang="fi-FI" sz="1200" dirty="0">
                <a:solidFill>
                  <a:schemeClr val="tx1">
                    <a:lumMod val="75000"/>
                    <a:lumOff val="25000"/>
                  </a:schemeClr>
                </a:solidFill>
                <a:latin typeface="Calibri" panose="020F0502020204030204"/>
              </a:rPr>
              <a:t>Lähde: Business Tampere/Tiedot ja analyysit Tampereen kaupunkiseudun elinvoimasta, tilanne 31.8.2022. </a:t>
            </a:r>
            <a:endParaRPr kumimoji="0" lang="fi-FI" altLang="fi-FI" sz="12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54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Nainen työskentelee tarkkuutta vaativassa tehtävässä.">
            <a:extLst>
              <a:ext uri="{FF2B5EF4-FFF2-40B4-BE49-F238E27FC236}">
                <a16:creationId xmlns:a16="http://schemas.microsoft.com/office/drawing/2014/main" id="{8014D9E9-15C8-81A3-D976-4BE008196F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547942" y="683744"/>
            <a:ext cx="6037793" cy="1060926"/>
          </a:xfrm>
        </p:spPr>
        <p:txBody>
          <a:bodyPr/>
          <a:lstStyle/>
          <a:p>
            <a:r>
              <a:rPr lang="fi-FI" dirty="0"/>
              <a:t>Houkuttelemme </a:t>
            </a:r>
            <a:br>
              <a:rPr lang="fi-FI" dirty="0"/>
            </a:br>
            <a:r>
              <a:rPr lang="fi-FI" dirty="0"/>
              <a:t>osaajia ja uusia kykyjä</a:t>
            </a:r>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547943" y="2163098"/>
            <a:ext cx="5293685" cy="3847284"/>
          </a:xfrm>
        </p:spPr>
        <p:txBody>
          <a:bodyPr vert="horz" lIns="91440" tIns="45720" rIns="91440" bIns="45720" rtlCol="0" anchor="t">
            <a:normAutofit fontScale="92500" lnSpcReduction="10000"/>
          </a:bodyPr>
          <a:lstStyle/>
          <a:p>
            <a:pPr marL="0" indent="0">
              <a:buClr>
                <a:schemeClr val="tx1"/>
              </a:buClr>
              <a:buNone/>
            </a:pPr>
            <a:r>
              <a:rPr lang="fi-FI" dirty="0"/>
              <a:t>Tampereella on paljon työpaikkoja korkeakoulutetuille ja ammatillisille osaajille. Pirkanmaalla toimii noin </a:t>
            </a:r>
            <a:r>
              <a:rPr lang="fi-FI" sz="2400" dirty="0"/>
              <a:t> </a:t>
            </a:r>
            <a:r>
              <a:rPr lang="fi-FI" dirty="0">
                <a:ea typeface="+mn-lt"/>
                <a:cs typeface="+mn-lt"/>
              </a:rPr>
              <a:t>38 100</a:t>
            </a:r>
            <a:r>
              <a:rPr lang="fi-FI" sz="2400" dirty="0"/>
              <a:t> </a:t>
            </a:r>
            <a:r>
              <a:rPr lang="fi-FI" dirty="0"/>
              <a:t>yritystä.</a:t>
            </a:r>
            <a:endParaRPr lang="fi-FI" dirty="0">
              <a:cs typeface="Calibri" panose="020F0502020204030204"/>
            </a:endParaRPr>
          </a:p>
          <a:p>
            <a:pPr marL="0" indent="0">
              <a:spcBef>
                <a:spcPts val="400"/>
              </a:spcBef>
              <a:buClr>
                <a:schemeClr val="tx1"/>
              </a:buClr>
              <a:buNone/>
            </a:pPr>
            <a:r>
              <a:rPr lang="fi-FI" b="1" dirty="0"/>
              <a:t>Vetovoimaisia aloja:</a:t>
            </a:r>
          </a:p>
          <a:p>
            <a:pPr>
              <a:spcBef>
                <a:spcPts val="400"/>
              </a:spcBef>
              <a:buClr>
                <a:schemeClr val="tx1"/>
              </a:buClr>
            </a:pPr>
            <a:r>
              <a:rPr lang="fi-FI" dirty="0"/>
              <a:t>Teollisuus</a:t>
            </a:r>
          </a:p>
          <a:p>
            <a:pPr>
              <a:spcBef>
                <a:spcPts val="400"/>
              </a:spcBef>
              <a:buClr>
                <a:schemeClr val="tx1"/>
              </a:buClr>
            </a:pPr>
            <a:r>
              <a:rPr lang="fi-FI" dirty="0"/>
              <a:t>ICT</a:t>
            </a:r>
          </a:p>
          <a:p>
            <a:pPr>
              <a:spcBef>
                <a:spcPts val="400"/>
              </a:spcBef>
              <a:buClr>
                <a:schemeClr val="tx1"/>
              </a:buClr>
            </a:pPr>
            <a:r>
              <a:rPr lang="fi-FI" dirty="0"/>
              <a:t>Sosiaali- ja terveysala</a:t>
            </a:r>
          </a:p>
          <a:p>
            <a:pPr marL="0" indent="0">
              <a:buNone/>
            </a:pPr>
            <a:r>
              <a:rPr lang="fi-FI" dirty="0"/>
              <a:t>Kohtuuhintainen asuminen, sujuva liikkuminen sekä monipuoliset elämykset tekevät arjesta sujuvaa ja houkuttelevaa. Täällä on helppo tuntea olonsa kotoisaksi.</a:t>
            </a:r>
          </a:p>
          <a:p>
            <a:endParaRPr lang="fi-FI" dirty="0"/>
          </a:p>
        </p:txBody>
      </p:sp>
      <p:sp>
        <p:nvSpPr>
          <p:cNvPr id="4" name="Päivämäärän paikkamerkki 3">
            <a:extLst>
              <a:ext uri="{FF2B5EF4-FFF2-40B4-BE49-F238E27FC236}">
                <a16:creationId xmlns:a16="http://schemas.microsoft.com/office/drawing/2014/main" id="{7C969818-28A7-8778-73E4-6CF1AF194AFB}"/>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24A4941C-3515-FC03-8A14-B135A5EC8AD7}"/>
              </a:ext>
            </a:extLst>
          </p:cNvPr>
          <p:cNvSpPr>
            <a:spLocks noGrp="1"/>
          </p:cNvSpPr>
          <p:nvPr>
            <p:ph type="sldNum" sz="quarter" idx="4"/>
          </p:nvPr>
        </p:nvSpPr>
        <p:spPr/>
        <p:txBody>
          <a:bodyPr/>
          <a:lstStyle/>
          <a:p>
            <a:fld id="{F3EE06F1-2D77-A44E-97FA-F679B9CB76D5}" type="slidenum">
              <a:rPr lang="fi-FI" smtClean="0"/>
              <a:t>21</a:t>
            </a:fld>
            <a:endParaRPr lang="fi-FI"/>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3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sz="2400" b="0" dirty="0"/>
              <a:t>KANSAINVÄLISET OSAAJAT – </a:t>
            </a:r>
            <a:r>
              <a:rPr lang="fi-FI" dirty="0"/>
              <a:t>Toimivat yhteisöt </a:t>
            </a:r>
            <a:br>
              <a:rPr lang="fi-FI" dirty="0"/>
            </a:br>
            <a:r>
              <a:rPr lang="fi-FI" dirty="0"/>
              <a:t>tukevat hyvää elämää</a:t>
            </a:r>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486346"/>
            <a:ext cx="5233910" cy="3729519"/>
          </a:xfrm>
        </p:spPr>
        <p:txBody>
          <a:bodyPr vert="horz" lIns="91440" tIns="45720" rIns="91440" bIns="45720" rtlCol="0" anchor="t">
            <a:normAutofit fontScale="92500" lnSpcReduction="10000"/>
          </a:bodyPr>
          <a:lstStyle/>
          <a:p>
            <a:pPr>
              <a:spcBef>
                <a:spcPts val="400"/>
              </a:spcBef>
            </a:pPr>
            <a:r>
              <a:rPr lang="fi-FI" b="1" dirty="0"/>
              <a:t>100</a:t>
            </a:r>
            <a:r>
              <a:rPr lang="fi-FI" dirty="0"/>
              <a:t> puhuttua kieltä</a:t>
            </a:r>
          </a:p>
          <a:p>
            <a:pPr>
              <a:spcBef>
                <a:spcPts val="400"/>
              </a:spcBef>
            </a:pPr>
            <a:r>
              <a:rPr lang="fi-FI" b="1" dirty="0"/>
              <a:t>84</a:t>
            </a:r>
            <a:r>
              <a:rPr lang="fi-FI" dirty="0"/>
              <a:t> kansalaisuutta</a:t>
            </a:r>
          </a:p>
          <a:p>
            <a:pPr>
              <a:spcBef>
                <a:spcPts val="400"/>
              </a:spcBef>
            </a:pPr>
            <a:r>
              <a:rPr lang="fi-FI" b="1" dirty="0"/>
              <a:t>23 391 </a:t>
            </a:r>
            <a:r>
              <a:rPr lang="fi-FI" dirty="0"/>
              <a:t>vierasta kieltä puhuvaa  </a:t>
            </a:r>
            <a:r>
              <a:rPr lang="fi-FI" sz="1300"/>
              <a:t>(5/2023) </a:t>
            </a:r>
            <a:endParaRPr lang="fi-FI" sz="1300">
              <a:cs typeface="Calibri"/>
            </a:endParaRPr>
          </a:p>
          <a:p>
            <a:pPr marL="0" indent="0">
              <a:buNone/>
            </a:pPr>
            <a:r>
              <a:rPr lang="fi-FI" dirty="0"/>
              <a:t>Tampereella työn ja vapaa-ajan yhteensovittaminen on helppoa. Monikansallinen yhteisömme ottaa uudet tamperelaiset vastaan lämmöllä.</a:t>
            </a:r>
          </a:p>
          <a:p>
            <a:pPr marL="0" indent="0">
              <a:buNone/>
            </a:pPr>
            <a:r>
              <a:rPr lang="fi-FI" dirty="0" err="1"/>
              <a:t>Hidden</a:t>
            </a:r>
            <a:r>
              <a:rPr lang="fi-FI" dirty="0"/>
              <a:t> </a:t>
            </a:r>
            <a:r>
              <a:rPr lang="fi-FI" dirty="0" err="1"/>
              <a:t>gems</a:t>
            </a:r>
            <a:r>
              <a:rPr lang="fi-FI" dirty="0"/>
              <a:t> -ohjelma auttaa kansainvälisten työntekijöiden puolisoja työllistymisessä ja kotiutumisessa.</a:t>
            </a:r>
          </a:p>
          <a:p>
            <a:endParaRPr lang="fi-FI" dirty="0"/>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smtClean="0"/>
              <a:t>22</a:t>
            </a:fld>
            <a:endParaRPr lang="fi-FI"/>
          </a:p>
        </p:txBody>
      </p:sp>
      <p:sp>
        <p:nvSpPr>
          <p:cNvPr id="6" name="Kuva 10" descr="Kansainvälisiä osaajia eri maista.">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a:extLst>
                <a:ext uri="{28A0092B-C50C-407E-A947-70E740481C1C}">
                  <a14:useLocalDpi xmlns:a14="http://schemas.microsoft.com/office/drawing/2010/main" val="0"/>
                </a:ext>
              </a:extLst>
            </a:blip>
            <a:stretch>
              <a:fillRect/>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202847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dirty="0"/>
              <a:t>Työnantajien </a:t>
            </a:r>
            <a:br>
              <a:rPr lang="fi-FI" dirty="0"/>
            </a:br>
            <a:r>
              <a:rPr lang="fi-FI" dirty="0"/>
              <a:t>kasvun kaupunki</a:t>
            </a:r>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208944"/>
            <a:ext cx="5233910" cy="4006921"/>
          </a:xfrm>
        </p:spPr>
        <p:txBody>
          <a:bodyPr>
            <a:normAutofit fontScale="85000" lnSpcReduction="20000"/>
          </a:bodyPr>
          <a:lstStyle/>
          <a:p>
            <a:pPr marL="0" indent="0">
              <a:spcBef>
                <a:spcPts val="400"/>
              </a:spcBef>
              <a:buNone/>
            </a:pPr>
            <a:r>
              <a:rPr lang="fi-FI" dirty="0"/>
              <a:t>Tampereen seudun valmistava teollisuus on yksi Suomen ulkomaanviennin tärkeimmistä vetureista. </a:t>
            </a:r>
          </a:p>
          <a:p>
            <a:pPr marL="0" indent="0">
              <a:spcBef>
                <a:spcPts val="400"/>
              </a:spcBef>
              <a:buNone/>
            </a:pPr>
            <a:r>
              <a:rPr lang="fi-FI" dirty="0"/>
              <a:t>Tampereella on monialaista ja uutta teknologiaosaamista, esimerkiksi:</a:t>
            </a:r>
          </a:p>
          <a:p>
            <a:pPr>
              <a:spcBef>
                <a:spcPts val="400"/>
              </a:spcBef>
            </a:pPr>
            <a:r>
              <a:rPr lang="fi-FI" dirty="0"/>
              <a:t>kamerateknologiassa</a:t>
            </a:r>
          </a:p>
          <a:p>
            <a:pPr>
              <a:spcBef>
                <a:spcPts val="400"/>
              </a:spcBef>
            </a:pPr>
            <a:r>
              <a:rPr lang="fi-FI" dirty="0"/>
              <a:t>VR/AR -yrityksissä</a:t>
            </a:r>
          </a:p>
          <a:p>
            <a:pPr>
              <a:spcBef>
                <a:spcPts val="400"/>
              </a:spcBef>
            </a:pPr>
            <a:r>
              <a:rPr lang="fi-FI" dirty="0"/>
              <a:t>peliteollisuudessa</a:t>
            </a:r>
          </a:p>
          <a:p>
            <a:pPr>
              <a:spcBef>
                <a:spcPts val="400"/>
              </a:spcBef>
            </a:pPr>
            <a:r>
              <a:rPr lang="fi-FI" dirty="0"/>
              <a:t>terveysteknologiassa</a:t>
            </a:r>
          </a:p>
          <a:p>
            <a:pPr>
              <a:spcBef>
                <a:spcPts val="400"/>
              </a:spcBef>
            </a:pPr>
            <a:r>
              <a:rPr lang="fi-FI" dirty="0"/>
              <a:t>autoteollisuudessa</a:t>
            </a:r>
          </a:p>
          <a:p>
            <a:pPr marL="0" indent="0">
              <a:spcBef>
                <a:spcPts val="400"/>
              </a:spcBef>
              <a:buNone/>
            </a:pPr>
            <a:r>
              <a:rPr lang="fi-FI" dirty="0"/>
              <a:t>Osaavat työntekijät, verkostojen voima </a:t>
            </a:r>
            <a:br>
              <a:rPr lang="fi-FI" dirty="0"/>
            </a:br>
            <a:r>
              <a:rPr lang="fi-FI" dirty="0"/>
              <a:t>ja keskeinen sijainti tekevät Tampereesta kiinnostavan kotipaikan työnantajille. </a:t>
            </a:r>
          </a:p>
          <a:p>
            <a:pPr>
              <a:spcBef>
                <a:spcPts val="400"/>
              </a:spcBef>
            </a:pPr>
            <a:endParaRPr lang="fi-FI" dirty="0"/>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dirty="0" smtClean="0"/>
              <a:t>23</a:t>
            </a:fld>
            <a:endParaRPr lang="fi-FI" dirty="0"/>
          </a:p>
        </p:txBody>
      </p:sp>
      <p:sp>
        <p:nvSpPr>
          <p:cNvPr id="6" name="Kuva 10" descr="Elektroniikkaasentajat työssä pöytiensä ääressä.">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r="914"/>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Opa</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Latvala</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092215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Tampereen kaupunkimaisema ilta-auringossa.">
            <a:extLst>
              <a:ext uri="{FF2B5EF4-FFF2-40B4-BE49-F238E27FC236}">
                <a16:creationId xmlns:a16="http://schemas.microsoft.com/office/drawing/2014/main" id="{834DF3B8-9CE5-9B98-B737-ED7507E451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991"/>
            <a:ext cx="12192000" cy="6851009"/>
          </a:xfrm>
          <a:prstGeom prst="rect">
            <a:avLst/>
          </a:prstGeom>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374025" y="2815141"/>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mj-lt"/>
                <a:ea typeface="+mj-ea"/>
                <a:cs typeface="+mj-cs"/>
              </a:rPr>
              <a:t>Suurimmat yksityiset työnantajat</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dirty="0" smtClean="0">
                <a:solidFill>
                  <a:schemeClr val="bg1"/>
                </a:solidFill>
              </a:rPr>
              <a:pPr/>
              <a:t>24</a:t>
            </a:fld>
            <a:endParaRPr lang="fi-FI" dirty="0">
              <a:solidFill>
                <a:schemeClr val="bg1"/>
              </a:solidFill>
            </a:endParaRPr>
          </a:p>
        </p:txBody>
      </p:sp>
      <p:grpSp>
        <p:nvGrpSpPr>
          <p:cNvPr id="10" name="Ryhmä 9">
            <a:extLst>
              <a:ext uri="{FF2B5EF4-FFF2-40B4-BE49-F238E27FC236}">
                <a16:creationId xmlns:a16="http://schemas.microsoft.com/office/drawing/2014/main" id="{CAD42E96-E0A8-5C08-DAC0-0344A929C1F0}"/>
              </a:ext>
              <a:ext uri="{C183D7F6-B498-43B3-948B-1728B52AA6E4}">
                <adec:decorative xmlns:adec="http://schemas.microsoft.com/office/drawing/2017/decorative" val="1"/>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36" name="Suorakulmio 35">
            <a:extLst>
              <a:ext uri="{FF2B5EF4-FFF2-40B4-BE49-F238E27FC236}">
                <a16:creationId xmlns:a16="http://schemas.microsoft.com/office/drawing/2014/main" id="{2FD03376-1D05-1529-05CC-D1F9EC210F5F}"/>
              </a:ext>
            </a:extLst>
          </p:cNvPr>
          <p:cNvSpPr/>
          <p:nvPr/>
        </p:nvSpPr>
        <p:spPr>
          <a:xfrm>
            <a:off x="487774" y="4105136"/>
            <a:ext cx="4804226" cy="1883287"/>
          </a:xfrm>
          <a:prstGeom prst="rect">
            <a:avLst/>
          </a:prstGeom>
        </p:spPr>
        <p:txBody>
          <a:bodyPr wrap="square" lIns="91440" tIns="45720" rIns="91440" bIns="4572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000" b="1" i="0" u="none" strike="noStrike" kern="0" cap="none" spc="0" normalizeH="0" baseline="0" noProof="0" dirty="0">
                <a:ln>
                  <a:noFill/>
                </a:ln>
                <a:solidFill>
                  <a:srgbClr val="FFFFFF"/>
                </a:solidFill>
                <a:effectLst/>
                <a:uLnTx/>
                <a:uFillTx/>
              </a:rPr>
              <a:t>25 000 </a:t>
            </a:r>
            <a:r>
              <a:rPr kumimoji="0" lang="fi-FI" sz="2000" b="1" i="0" u="none" strike="noStrike" kern="0" cap="none" spc="0" normalizeH="0" baseline="0" noProof="0" dirty="0">
                <a:ln>
                  <a:noFill/>
                </a:ln>
                <a:solidFill>
                  <a:srgbClr val="FFFFFF"/>
                </a:solidFill>
                <a:effectLst/>
                <a:uLnTx/>
                <a:uFillTx/>
              </a:rPr>
              <a:t>aktiivista yritystä </a:t>
            </a:r>
            <a:endParaRPr kumimoji="0" lang="fi-FI" sz="200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1200"/>
              </a:spcBef>
              <a:spcAft>
                <a:spcPts val="0"/>
              </a:spcAft>
              <a:buClrTx/>
              <a:buSzTx/>
              <a:buFontTx/>
              <a:buNone/>
              <a:tabLst/>
              <a:defRPr/>
            </a:pPr>
            <a:r>
              <a:rPr kumimoji="0" lang="fi-FI" sz="2000" b="0" i="0" u="none" strike="noStrike" kern="0" cap="none" spc="0" normalizeH="0" baseline="0" noProof="0" dirty="0">
                <a:ln>
                  <a:noFill/>
                </a:ln>
                <a:solidFill>
                  <a:srgbClr val="FFFFFF"/>
                </a:solidFill>
                <a:effectLst/>
                <a:uLnTx/>
                <a:uFillTx/>
              </a:rPr>
              <a:t>Tampere on houkutteleva yrityksille hyvän hinta-laatusuhteen, osaajien helpon saatavuuden ja keskeisen sijainnin vuoksi.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grpSp>
        <p:nvGrpSpPr>
          <p:cNvPr id="2" name="Ryhmä 1" descr="Kokoelma Tampereen suurimpien yksityisten työnanatajien logoja.">
            <a:extLst>
              <a:ext uri="{FF2B5EF4-FFF2-40B4-BE49-F238E27FC236}">
                <a16:creationId xmlns:a16="http://schemas.microsoft.com/office/drawing/2014/main" id="{C498E1CD-242A-3778-88A2-738F91C79D17}"/>
              </a:ext>
            </a:extLst>
          </p:cNvPr>
          <p:cNvGrpSpPr/>
          <p:nvPr/>
        </p:nvGrpSpPr>
        <p:grpSpPr>
          <a:xfrm>
            <a:off x="5927518" y="3851789"/>
            <a:ext cx="5903066" cy="2200919"/>
            <a:chOff x="5927518" y="3851789"/>
            <a:chExt cx="5903066" cy="2200919"/>
          </a:xfrm>
        </p:grpSpPr>
        <p:pic>
          <p:nvPicPr>
            <p:cNvPr id="37" name="Kuva 36" descr="S-Pirkanmaa">
              <a:extLst>
                <a:ext uri="{FF2B5EF4-FFF2-40B4-BE49-F238E27FC236}">
                  <a16:creationId xmlns:a16="http://schemas.microsoft.com/office/drawing/2014/main" id="{851D6946-425E-56CE-0B75-BDF97245D8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27518" y="4023452"/>
              <a:ext cx="1529964" cy="254596"/>
            </a:xfrm>
            <a:prstGeom prst="rect">
              <a:avLst/>
            </a:prstGeom>
          </p:spPr>
        </p:pic>
        <p:pic>
          <p:nvPicPr>
            <p:cNvPr id="38" name="Kuva 37" descr="Metso Minerals">
              <a:extLst>
                <a:ext uri="{FF2B5EF4-FFF2-40B4-BE49-F238E27FC236}">
                  <a16:creationId xmlns:a16="http://schemas.microsoft.com/office/drawing/2014/main" id="{0CAA68E4-A29C-5261-C447-282FAB7BA0B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957216" y="3851789"/>
              <a:ext cx="1408099" cy="666629"/>
            </a:xfrm>
            <a:prstGeom prst="rect">
              <a:avLst/>
            </a:prstGeom>
          </p:spPr>
        </p:pic>
        <p:pic>
          <p:nvPicPr>
            <p:cNvPr id="39" name="Kuva 38" descr="Sandvik">
              <a:extLst>
                <a:ext uri="{FF2B5EF4-FFF2-40B4-BE49-F238E27FC236}">
                  <a16:creationId xmlns:a16="http://schemas.microsoft.com/office/drawing/2014/main" id="{0A5549BD-7E9D-0F01-4E0F-E43151A758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15598" y="3960612"/>
              <a:ext cx="1099474" cy="409316"/>
            </a:xfrm>
            <a:prstGeom prst="rect">
              <a:avLst/>
            </a:prstGeom>
          </p:spPr>
        </p:pic>
        <p:pic>
          <p:nvPicPr>
            <p:cNvPr id="40" name="Kuva 39" descr="Nokia">
              <a:extLst>
                <a:ext uri="{FF2B5EF4-FFF2-40B4-BE49-F238E27FC236}">
                  <a16:creationId xmlns:a16="http://schemas.microsoft.com/office/drawing/2014/main" id="{1CBE6224-1D90-EF1E-5D39-8688C49ADF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84437" y="4772077"/>
              <a:ext cx="1293730" cy="393806"/>
            </a:xfrm>
            <a:prstGeom prst="rect">
              <a:avLst/>
            </a:prstGeom>
          </p:spPr>
        </p:pic>
        <p:pic>
          <p:nvPicPr>
            <p:cNvPr id="41" name="Kuva 40" descr="ISS">
              <a:extLst>
                <a:ext uri="{FF2B5EF4-FFF2-40B4-BE49-F238E27FC236}">
                  <a16:creationId xmlns:a16="http://schemas.microsoft.com/office/drawing/2014/main" id="{4B1A65F9-F1C0-161C-E5AD-B1F80CD6E8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37110" y="4603577"/>
              <a:ext cx="730806" cy="730806"/>
            </a:xfrm>
            <a:prstGeom prst="rect">
              <a:avLst/>
            </a:prstGeom>
          </p:spPr>
        </p:pic>
        <p:pic>
          <p:nvPicPr>
            <p:cNvPr id="45" name="Kuva 44" descr="Sihti">
              <a:extLst>
                <a:ext uri="{FF2B5EF4-FFF2-40B4-BE49-F238E27FC236}">
                  <a16:creationId xmlns:a16="http://schemas.microsoft.com/office/drawing/2014/main" id="{68078FC4-AF09-F97A-D7E5-85332BAC60EE}"/>
                </a:ext>
              </a:extLst>
            </p:cNvPr>
            <p:cNvPicPr>
              <a:picLocks noChangeAspect="1"/>
            </p:cNvPicPr>
            <p:nvPr/>
          </p:nvPicPr>
          <p:blipFill>
            <a:blip r:embed="rId11"/>
            <a:stretch>
              <a:fillRect/>
            </a:stretch>
          </p:blipFill>
          <p:spPr>
            <a:xfrm>
              <a:off x="10198078" y="4693237"/>
              <a:ext cx="1534514" cy="498523"/>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44550" y="5582903"/>
              <a:ext cx="1464971" cy="324735"/>
            </a:xfrm>
            <a:prstGeom prst="rect">
              <a:avLst/>
            </a:prstGeom>
          </p:spPr>
        </p:pic>
        <p:pic>
          <p:nvPicPr>
            <p:cNvPr id="42" name="Kuva 41" descr="Posti&#10;">
              <a:extLst>
                <a:ext uri="{FF2B5EF4-FFF2-40B4-BE49-F238E27FC236}">
                  <a16:creationId xmlns:a16="http://schemas.microsoft.com/office/drawing/2014/main" id="{BD539457-983A-616A-8DD8-DE454AFA6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169627" y="5486399"/>
              <a:ext cx="1414456" cy="564996"/>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100087" y="5434230"/>
              <a:ext cx="1730497" cy="618478"/>
            </a:xfrm>
            <a:prstGeom prst="rect">
              <a:avLst/>
            </a:prstGeom>
          </p:spPr>
        </p:pic>
      </p:grpSp>
      <p:sp>
        <p:nvSpPr>
          <p:cNvPr id="46" name="Tekstiruutu 24">
            <a:extLst>
              <a:ext uri="{FF2B5EF4-FFF2-40B4-BE49-F238E27FC236}">
                <a16:creationId xmlns:a16="http://schemas.microsoft.com/office/drawing/2014/main" id="{381F5DF6-05E8-3C70-6A76-66CC758AE60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0162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Ratikan avajaiset keskustorilla.">
            <a:extLst>
              <a:ext uri="{FF2B5EF4-FFF2-40B4-BE49-F238E27FC236}">
                <a16:creationId xmlns:a16="http://schemas.microsoft.com/office/drawing/2014/main" id="{D3A58838-7C94-2554-9EC4-F38AA9DACA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p:txBody>
          <a:bodyPr/>
          <a:lstStyle/>
          <a:p>
            <a:r>
              <a:rPr lang="fi-FI" dirty="0"/>
              <a:t>Yhdessä </a:t>
            </a:r>
            <a:br>
              <a:rPr lang="fi-FI" dirty="0"/>
            </a:br>
            <a:r>
              <a:rPr lang="fi-FI" dirty="0"/>
              <a:t>olemme enemmän</a:t>
            </a:r>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p:txBody>
          <a:bodyPr>
            <a:normAutofit fontScale="92500" lnSpcReduction="10000"/>
          </a:bodyPr>
          <a:lstStyle/>
          <a:p>
            <a:pPr marL="0" indent="0">
              <a:buNone/>
            </a:pPr>
            <a:r>
              <a:rPr lang="fi-FI" dirty="0"/>
              <a:t>Me omaksumme muutoksen ja saamme </a:t>
            </a:r>
            <a:br>
              <a:rPr lang="fi-FI" dirty="0"/>
            </a:br>
            <a:r>
              <a:rPr lang="fi-FI" dirty="0"/>
              <a:t>yhdessä aikaan – innovatiivisesti.</a:t>
            </a:r>
          </a:p>
          <a:p>
            <a:pPr marL="0" indent="0">
              <a:buNone/>
            </a:pPr>
            <a:r>
              <a:rPr lang="fi-FI" dirty="0"/>
              <a:t>Allianssissa asiakas ja palveluntuottajat suunnittelevat ja toteuttavat hankkeen yhdessä, yhteisellä organisaatiolla ja yhteisillä päätöksillä. Kaikki voittavat, kun hyödyt ja riskit jaetaan.</a:t>
            </a:r>
          </a:p>
          <a:p>
            <a:pPr marL="0" indent="0">
              <a:buNone/>
            </a:pPr>
            <a:r>
              <a:rPr lang="fi-FI" b="1" dirty="0"/>
              <a:t>Allianssin avulla on rakennettu:</a:t>
            </a:r>
          </a:p>
          <a:p>
            <a:pPr>
              <a:spcBef>
                <a:spcPts val="400"/>
              </a:spcBef>
            </a:pPr>
            <a:r>
              <a:rPr lang="fi-FI" dirty="0"/>
              <a:t>Rantatunneli</a:t>
            </a:r>
          </a:p>
          <a:p>
            <a:pPr>
              <a:spcBef>
                <a:spcPts val="400"/>
              </a:spcBef>
            </a:pPr>
            <a:r>
              <a:rPr lang="fi-FI" dirty="0" err="1"/>
              <a:t>Tesoman</a:t>
            </a:r>
            <a:r>
              <a:rPr lang="fi-FI" dirty="0"/>
              <a:t> hyvinvointikeskus</a:t>
            </a:r>
          </a:p>
          <a:p>
            <a:pPr>
              <a:spcBef>
                <a:spcPts val="400"/>
              </a:spcBef>
            </a:pPr>
            <a:r>
              <a:rPr lang="fi-FI" dirty="0"/>
              <a:t>Tampereen raitiotie</a:t>
            </a:r>
          </a:p>
          <a:p>
            <a:pPr marL="0" indent="0">
              <a:buNone/>
            </a:pPr>
            <a:endParaRPr lang="fi-FI" dirty="0"/>
          </a:p>
        </p:txBody>
      </p:sp>
      <p:sp>
        <p:nvSpPr>
          <p:cNvPr id="4" name="Päivämäärän paikkamerkki 3">
            <a:extLst>
              <a:ext uri="{FF2B5EF4-FFF2-40B4-BE49-F238E27FC236}">
                <a16:creationId xmlns:a16="http://schemas.microsoft.com/office/drawing/2014/main" id="{BD03B233-CCF2-2AA5-8258-12A081995E4F}"/>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8113E6F5-4D2F-575B-7428-35D9D090B982}"/>
              </a:ext>
            </a:extLst>
          </p:cNvPr>
          <p:cNvSpPr>
            <a:spLocks noGrp="1"/>
          </p:cNvSpPr>
          <p:nvPr>
            <p:ph type="sldNum" sz="quarter" idx="4"/>
          </p:nvPr>
        </p:nvSpPr>
        <p:spPr/>
        <p:txBody>
          <a:bodyPr/>
          <a:lstStyle/>
          <a:p>
            <a:fld id="{F3EE06F1-2D77-A44E-97FA-F679B9CB76D5}" type="slidenum">
              <a:rPr lang="fi-FI" dirty="0" smtClean="0"/>
              <a:t>25</a:t>
            </a:fld>
            <a:endParaRPr lang="fi-FI" dirty="0"/>
          </a:p>
        </p:txBody>
      </p:sp>
      <p:sp>
        <p:nvSpPr>
          <p:cNvPr id="7" name="Tekstiruutu 24">
            <a:extLst>
              <a:ext uri="{FF2B5EF4-FFF2-40B4-BE49-F238E27FC236}">
                <a16:creationId xmlns:a16="http://schemas.microsoft.com/office/drawing/2014/main" id="{A00E6C8C-81B7-EE65-259A-FBB20E24CCEB}"/>
              </a:ext>
            </a:extLst>
          </p:cNvPr>
          <p:cNvSpPr txBox="1">
            <a:spLocks noChangeArrowheads="1"/>
          </p:cNvSpPr>
          <p:nvPr/>
        </p:nvSpPr>
        <p:spPr bwMode="auto">
          <a:xfrm>
            <a:off x="3242603" y="6356179"/>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Kuva Business Tampereen paneelikeskustelusta.">
            <a:extLst>
              <a:ext uri="{FF2B5EF4-FFF2-40B4-BE49-F238E27FC236}">
                <a16:creationId xmlns:a16="http://schemas.microsoft.com/office/drawing/2014/main" id="{7BE4DD54-122C-E1D2-212D-8FBD36FD9B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4845518" y="381168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p:txBody>
          <a:bodyPr/>
          <a:lstStyle/>
          <a:p>
            <a:r>
              <a:rPr lang="fi-FI" dirty="0"/>
              <a:t>Ekosysteemit yhdistävät osaajat</a:t>
            </a:r>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655281" y="2121104"/>
            <a:ext cx="5159892" cy="4310518"/>
          </a:xfrm>
        </p:spPr>
        <p:txBody>
          <a:bodyPr vert="horz" lIns="91440" tIns="45720" rIns="91440" bIns="45720" rtlCol="0" anchor="t">
            <a:normAutofit fontScale="70000" lnSpcReduction="20000"/>
          </a:bodyPr>
          <a:lstStyle/>
          <a:p>
            <a:pPr marL="0" indent="0">
              <a:buNone/>
            </a:pPr>
            <a:r>
              <a:rPr lang="fi-FI" dirty="0"/>
              <a:t>Ekosysteemit tuovat eri alojen toimijat yhteen ja edesauttavat mahdollisuuksien hyödyntämisessä ja innovaatiotoiminnassa.</a:t>
            </a:r>
          </a:p>
          <a:p>
            <a:pPr marL="0" indent="0">
              <a:buNone/>
            </a:pPr>
            <a:r>
              <a:rPr lang="fi-FI" b="1" dirty="0"/>
              <a:t>Käynnissä olevat ekosysteemit:</a:t>
            </a:r>
          </a:p>
          <a:p>
            <a:pPr>
              <a:spcBef>
                <a:spcPts val="200"/>
              </a:spcBef>
            </a:pPr>
            <a:r>
              <a:rPr lang="fi-FI" dirty="0"/>
              <a:t>Kamerateknologiat – Tampere </a:t>
            </a:r>
            <a:r>
              <a:rPr lang="fi-FI" dirty="0" err="1"/>
              <a:t>Imaging</a:t>
            </a:r>
            <a:r>
              <a:rPr lang="fi-FI" dirty="0"/>
              <a:t> </a:t>
            </a:r>
            <a:r>
              <a:rPr lang="fi-FI" dirty="0" err="1"/>
              <a:t>Ecosystem</a:t>
            </a:r>
            <a:r>
              <a:rPr lang="fi-FI" dirty="0"/>
              <a:t>​</a:t>
            </a:r>
          </a:p>
          <a:p>
            <a:pPr>
              <a:spcBef>
                <a:spcPts val="200"/>
              </a:spcBef>
            </a:pPr>
            <a:r>
              <a:rPr lang="fi-FI" dirty="0"/>
              <a:t>Tekoälykehitys – Tampereen seudun AI-ekosysteemi</a:t>
            </a:r>
          </a:p>
          <a:p>
            <a:pPr>
              <a:spcBef>
                <a:spcPts val="200"/>
              </a:spcBef>
            </a:pPr>
            <a:r>
              <a:rPr lang="fi-FI" dirty="0"/>
              <a:t>Liikkuminen – ITS </a:t>
            </a:r>
            <a:r>
              <a:rPr lang="fi-FI" err="1"/>
              <a:t>Factory</a:t>
            </a:r>
            <a:r>
              <a:rPr lang="fi-FI" dirty="0"/>
              <a:t>​</a:t>
            </a:r>
            <a:endParaRPr lang="fi-FI" dirty="0">
              <a:ea typeface="Calibri"/>
              <a:cs typeface="Calibri"/>
            </a:endParaRPr>
          </a:p>
          <a:p>
            <a:pPr>
              <a:spcBef>
                <a:spcPts val="200"/>
              </a:spcBef>
            </a:pPr>
            <a:r>
              <a:rPr lang="fi-FI" dirty="0"/>
              <a:t>Startup Tampere​</a:t>
            </a:r>
          </a:p>
          <a:p>
            <a:pPr>
              <a:spcBef>
                <a:spcPts val="200"/>
              </a:spcBef>
            </a:pPr>
            <a:r>
              <a:rPr lang="fi-FI" dirty="0"/>
              <a:t>Tampereen autoteollisuuden klusteri​</a:t>
            </a:r>
          </a:p>
          <a:p>
            <a:pPr>
              <a:spcBef>
                <a:spcPts val="200"/>
              </a:spcBef>
            </a:pPr>
            <a:r>
              <a:rPr lang="fi-FI" dirty="0"/>
              <a:t>Tampereen seudun turvallisuusekosysteemi​</a:t>
            </a:r>
          </a:p>
          <a:p>
            <a:pPr>
              <a:spcBef>
                <a:spcPts val="200"/>
              </a:spcBef>
            </a:pPr>
            <a:r>
              <a:rPr lang="fi-FI" dirty="0"/>
              <a:t>Yhteydet-ekosysteemi</a:t>
            </a:r>
          </a:p>
          <a:p>
            <a:pPr>
              <a:spcBef>
                <a:spcPts val="200"/>
              </a:spcBef>
            </a:pPr>
            <a:r>
              <a:rPr lang="fi-FI" dirty="0"/>
              <a:t>Kiertotalous ja </a:t>
            </a:r>
            <a:r>
              <a:rPr lang="fi-FI" dirty="0" err="1"/>
              <a:t>cleantech</a:t>
            </a:r>
            <a:endParaRPr lang="fi-FI" dirty="0"/>
          </a:p>
          <a:p>
            <a:pPr>
              <a:spcBef>
                <a:spcPts val="200"/>
              </a:spcBef>
            </a:pPr>
            <a:r>
              <a:rPr lang="fi-FI" dirty="0"/>
              <a:t>Älykkäät koneet ja automaatio</a:t>
            </a:r>
          </a:p>
          <a:p>
            <a:pPr>
              <a:spcBef>
                <a:spcPts val="200"/>
              </a:spcBef>
            </a:pPr>
            <a:r>
              <a:rPr lang="fi-FI" dirty="0"/>
              <a:t>Terveysteknologia</a:t>
            </a:r>
          </a:p>
          <a:p>
            <a:pPr>
              <a:spcBef>
                <a:spcPts val="200"/>
              </a:spcBef>
            </a:pPr>
            <a:r>
              <a:rPr lang="fi-FI" dirty="0"/>
              <a:t>Koulutus ja osaaminen</a:t>
            </a:r>
          </a:p>
          <a:p>
            <a:pPr>
              <a:spcBef>
                <a:spcPts val="200"/>
              </a:spcBef>
            </a:pPr>
            <a:r>
              <a:rPr lang="fi-FI" dirty="0"/>
              <a:t>Film Tampere</a:t>
            </a:r>
          </a:p>
        </p:txBody>
      </p:sp>
      <p:sp>
        <p:nvSpPr>
          <p:cNvPr id="8" name="Suorakulmio 7">
            <a:extLst>
              <a:ext uri="{FF2B5EF4-FFF2-40B4-BE49-F238E27FC236}">
                <a16:creationId xmlns:a16="http://schemas.microsoft.com/office/drawing/2014/main" id="{6EAD64E8-6B02-80B6-AC06-A50D25721EFE}"/>
              </a:ext>
            </a:extLst>
          </p:cNvPr>
          <p:cNvSpPr/>
          <p:nvPr/>
        </p:nvSpPr>
        <p:spPr>
          <a:xfrm>
            <a:off x="5207669" y="4035561"/>
            <a:ext cx="1600886" cy="1877437"/>
          </a:xfrm>
          <a:prstGeom prst="rect">
            <a:avLst/>
          </a:prstGeom>
        </p:spPr>
        <p:txBody>
          <a:bodyPr wrap="none">
            <a:spAutoFit/>
          </a:bodyPr>
          <a:lstStyle/>
          <a:p>
            <a:pPr algn="ctr"/>
            <a:r>
              <a:rPr lang="fi-FI" sz="4400" b="1" dirty="0">
                <a:solidFill>
                  <a:schemeClr val="bg1"/>
                </a:solidFill>
              </a:rPr>
              <a:t>12</a:t>
            </a:r>
            <a:r>
              <a:rPr lang="fi-FI" sz="4000" b="1" dirty="0">
                <a:solidFill>
                  <a:schemeClr val="bg1"/>
                </a:solidFill>
              </a:rPr>
              <a:t> </a:t>
            </a:r>
            <a:br>
              <a:rPr lang="fi-FI" b="1" dirty="0">
                <a:solidFill>
                  <a:schemeClr val="bg1"/>
                </a:solidFill>
              </a:rPr>
            </a:br>
            <a:r>
              <a:rPr lang="fi-FI" b="1" dirty="0">
                <a:solidFill>
                  <a:schemeClr val="bg1"/>
                </a:solidFill>
              </a:rPr>
              <a:t>ekosysteemiä -</a:t>
            </a:r>
            <a:br>
              <a:rPr lang="fi-FI" b="1" dirty="0">
                <a:solidFill>
                  <a:schemeClr val="bg1"/>
                </a:solidFill>
              </a:rPr>
            </a:br>
            <a:r>
              <a:rPr lang="fi-FI" dirty="0">
                <a:solidFill>
                  <a:schemeClr val="bg1"/>
                </a:solidFill>
              </a:rPr>
              <a:t>avoimesti, </a:t>
            </a:r>
          </a:p>
          <a:p>
            <a:pPr algn="ctr"/>
            <a:r>
              <a:rPr lang="fi-FI" dirty="0">
                <a:solidFill>
                  <a:schemeClr val="bg1"/>
                </a:solidFill>
              </a:rPr>
              <a:t>älykkäästi ja</a:t>
            </a:r>
          </a:p>
          <a:p>
            <a:pPr algn="ctr"/>
            <a:r>
              <a:rPr lang="fi-FI" dirty="0">
                <a:solidFill>
                  <a:schemeClr val="bg1"/>
                </a:solidFill>
              </a:rPr>
              <a:t>yhdessä.</a:t>
            </a:r>
          </a:p>
        </p:txBody>
      </p:sp>
      <p:sp>
        <p:nvSpPr>
          <p:cNvPr id="4" name="Päivämäärän paikkamerkki 3">
            <a:extLst>
              <a:ext uri="{FF2B5EF4-FFF2-40B4-BE49-F238E27FC236}">
                <a16:creationId xmlns:a16="http://schemas.microsoft.com/office/drawing/2014/main" id="{23C82E0F-442D-223E-CAB7-576882BD1979}"/>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Lst>
          </p:cNvPr>
          <p:cNvSpPr>
            <a:spLocks noGrp="1"/>
          </p:cNvSpPr>
          <p:nvPr>
            <p:ph type="sldNum" sz="quarter" idx="4"/>
          </p:nvPr>
        </p:nvSpPr>
        <p:spPr/>
        <p:txBody>
          <a:bodyPr/>
          <a:lstStyle/>
          <a:p>
            <a:fld id="{F3EE06F1-2D77-A44E-97FA-F679B9CB76D5}" type="slidenum">
              <a:rPr lang="fi-FI" dirty="0" smtClean="0">
                <a:solidFill>
                  <a:schemeClr val="bg1"/>
                </a:solidFill>
              </a:rPr>
              <a:t>26</a:t>
            </a:fld>
            <a:endParaRPr lang="fi-FI" dirty="0">
              <a:solidFill>
                <a:schemeClr val="bg1"/>
              </a:solidFill>
            </a:endParaRPr>
          </a:p>
        </p:txBody>
      </p:sp>
      <p:sp>
        <p:nvSpPr>
          <p:cNvPr id="11" name="Tekstiruutu 24">
            <a:extLst>
              <a:ext uri="{FF2B5EF4-FFF2-40B4-BE49-F238E27FC236}">
                <a16:creationId xmlns:a16="http://schemas.microsoft.com/office/drawing/2014/main" id="{D049A909-5239-984C-8F25-54F8FB33655F}"/>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onserttinäkymä G-Livelabista.">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93"/>
          <a:stretch/>
        </p:blipFill>
        <p:spPr>
          <a:xfrm>
            <a:off x="7941"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C83E36">
              <a:alpha val="89673"/>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206451"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TUNNELMA</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4479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1161524"/>
          </a:xfrm>
          <a:prstGeom prst="rect">
            <a:avLst/>
          </a:prstGeom>
          <a:noFill/>
        </p:spPr>
        <p:txBody>
          <a:bodyPr wrap="square">
            <a:noAutofit/>
          </a:bodyPr>
          <a:lstStyle/>
          <a:p>
            <a:pPr lvl="0">
              <a:defRPr/>
            </a:pPr>
            <a:r>
              <a:rPr lang="fi-FI" sz="2000" dirty="0">
                <a:solidFill>
                  <a:schemeClr val="tx2"/>
                </a:solidFill>
              </a:rPr>
              <a:t>Tampereen rento, eteenpäin menevä tunnelma </a:t>
            </a:r>
            <a:br>
              <a:rPr lang="fi-FI" sz="2000" dirty="0">
                <a:solidFill>
                  <a:schemeClr val="tx2"/>
                </a:solidFill>
              </a:rPr>
            </a:br>
            <a:r>
              <a:rPr lang="fi-FI" sz="2000" dirty="0">
                <a:solidFill>
                  <a:schemeClr val="tx2"/>
                </a:solidFill>
              </a:rPr>
              <a:t>ei selittelyjä kaipaa, vaan sen voi itse aistia </a:t>
            </a:r>
            <a:br>
              <a:rPr lang="fi-FI" sz="2000" dirty="0">
                <a:solidFill>
                  <a:schemeClr val="tx2"/>
                </a:solidFill>
              </a:rPr>
            </a:br>
            <a:r>
              <a:rPr lang="fi-FI" sz="2000" dirty="0">
                <a:solidFill>
                  <a:schemeClr val="tx2"/>
                </a:solidFill>
              </a:rPr>
              <a:t>joka puolella kaupunkia.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dirty="0" smtClean="0">
                <a:solidFill>
                  <a:schemeClr val="bg1"/>
                </a:solidFill>
              </a:rPr>
              <a:pPr/>
              <a:t>27</a:t>
            </a:fld>
            <a:endParaRPr lang="fi-FI" dirty="0">
              <a:solidFill>
                <a:schemeClr val="bg1"/>
              </a:solidFill>
            </a:endParaRPr>
          </a:p>
        </p:txBody>
      </p:sp>
      <p:sp>
        <p:nvSpPr>
          <p:cNvPr id="13" name="Tekstiruutu 24">
            <a:extLst>
              <a:ext uri="{FF2B5EF4-FFF2-40B4-BE49-F238E27FC236}">
                <a16:creationId xmlns:a16="http://schemas.microsoft.com/office/drawing/2014/main" id="{B984A092-78E9-7330-C998-A7CB9F81DCF7}"/>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440558" y="4593745"/>
            <a:ext cx="4930466" cy="1330805"/>
          </a:xfrm>
        </p:spPr>
        <p:txBody>
          <a:bodyPr/>
          <a:lstStyle/>
          <a:p>
            <a:pPr>
              <a:lnSpc>
                <a:spcPct val="70000"/>
              </a:lnSpc>
            </a:pPr>
            <a:r>
              <a:rPr lang="fi-FI" sz="4000" dirty="0">
                <a:solidFill>
                  <a:schemeClr val="bg1"/>
                </a:solidFill>
              </a:rPr>
              <a:t>Kulttuurista </a:t>
            </a:r>
            <a:br>
              <a:rPr lang="fi-FI" sz="4000" dirty="0">
                <a:solidFill>
                  <a:schemeClr val="bg1"/>
                </a:solidFill>
              </a:rPr>
            </a:br>
            <a:r>
              <a:rPr lang="fi-FI" sz="4000" dirty="0">
                <a:solidFill>
                  <a:schemeClr val="bg1"/>
                </a:solidFill>
              </a:rPr>
              <a:t>kestävästi </a:t>
            </a:r>
            <a:br>
              <a:rPr lang="fi-FI" sz="4000" dirty="0">
                <a:solidFill>
                  <a:schemeClr val="bg1"/>
                </a:solidFill>
              </a:rPr>
            </a:br>
            <a:r>
              <a:rPr lang="fi-FI" sz="4000" dirty="0">
                <a:solidFill>
                  <a:schemeClr val="bg1"/>
                </a:solidFill>
              </a:rPr>
              <a:t>kasvava kaupunki</a:t>
            </a:r>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75970" y="4639501"/>
            <a:ext cx="6332765" cy="1208544"/>
          </a:xfrm>
        </p:spPr>
        <p:txBody>
          <a:bodyPr>
            <a:noAutofit/>
          </a:bodyPr>
          <a:lstStyle/>
          <a:p>
            <a:pPr>
              <a:spcBef>
                <a:spcPts val="0"/>
              </a:spcBef>
            </a:pPr>
            <a:r>
              <a:rPr lang="fi-FI" dirty="0"/>
              <a:t>Kulttuuri koskettaa kaikkia</a:t>
            </a:r>
          </a:p>
          <a:p>
            <a:pPr>
              <a:spcBef>
                <a:spcPts val="0"/>
              </a:spcBef>
            </a:pPr>
            <a:r>
              <a:rPr lang="fi-FI" dirty="0"/>
              <a:t>Luovien ihmisten koti</a:t>
            </a:r>
          </a:p>
          <a:p>
            <a:pPr>
              <a:spcBef>
                <a:spcPts val="0"/>
              </a:spcBef>
            </a:pPr>
            <a:r>
              <a:rPr lang="fi-FI" dirty="0"/>
              <a:t>Kokoaan suurempi, merkityksellinen kaupunki</a:t>
            </a:r>
          </a:p>
        </p:txBody>
      </p:sp>
      <p:grpSp>
        <p:nvGrpSpPr>
          <p:cNvPr id="16" name="Ryhmä 15" descr="Vuosiluko 2030.">
            <a:extLst>
              <a:ext uri="{FF2B5EF4-FFF2-40B4-BE49-F238E27FC236}">
                <a16:creationId xmlns:a16="http://schemas.microsoft.com/office/drawing/2014/main" id="{12E2A390-9D93-432B-959F-EAC0490F2E90}"/>
              </a:ext>
            </a:extLst>
          </p:cNvPr>
          <p:cNvGrpSpPr/>
          <p:nvPr/>
        </p:nvGrpSpPr>
        <p:grpSpPr>
          <a:xfrm>
            <a:off x="8927033" y="3912602"/>
            <a:ext cx="1460310" cy="1404000"/>
            <a:chOff x="1662110" y="2918967"/>
            <a:chExt cx="1460310" cy="1404000"/>
          </a:xfrm>
          <a:effectLst/>
        </p:grpSpPr>
        <p:sp>
          <p:nvSpPr>
            <p:cNvPr id="17" name="Ellipsi 16">
              <a:extLst>
                <a:ext uri="{FF2B5EF4-FFF2-40B4-BE49-F238E27FC236}">
                  <a16:creationId xmlns:a16="http://schemas.microsoft.com/office/drawing/2014/main" id="{598E1BEF-6F29-8D17-0631-25598C4CDAB4}"/>
                </a:ext>
              </a:extLst>
            </p:cNvPr>
            <p:cNvSpPr/>
            <p:nvPr/>
          </p:nvSpPr>
          <p:spPr>
            <a:xfrm>
              <a:off x="1690265" y="2918967"/>
              <a:ext cx="1404000" cy="1404000"/>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18" name="Suorakulmio 17">
              <a:extLst>
                <a:ext uri="{FF2B5EF4-FFF2-40B4-BE49-F238E27FC236}">
                  <a16:creationId xmlns:a16="http://schemas.microsoft.com/office/drawing/2014/main" id="{172C544C-393D-F8E9-20FE-9B39B7267AB8}"/>
                </a:ext>
              </a:extLst>
            </p:cNvPr>
            <p:cNvSpPr/>
            <p:nvPr/>
          </p:nvSpPr>
          <p:spPr>
            <a:xfrm>
              <a:off x="1662110" y="3205469"/>
              <a:ext cx="1460310" cy="830997"/>
            </a:xfrm>
            <a:prstGeom prst="rect">
              <a:avLst/>
            </a:prstGeom>
          </p:spPr>
          <p:txBody>
            <a:bodyPr wrap="square">
              <a:spAutoFit/>
            </a:bodyPr>
            <a:lstStyle/>
            <a:p>
              <a:pPr algn="ctr"/>
              <a:r>
                <a:rPr lang="fi-FI" sz="4800" b="1" dirty="0">
                  <a:solidFill>
                    <a:srgbClr val="FFFFFF"/>
                  </a:solidFill>
                  <a:ea typeface="+mj-ea"/>
                  <a:cs typeface="+mj-cs"/>
                </a:rPr>
                <a:t>2030 </a:t>
              </a:r>
              <a:endParaRPr lang="fi-FI" sz="4800" dirty="0"/>
            </a:p>
          </p:txBody>
        </p:sp>
      </p:gr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10.11.2023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dirty="0" smtClean="0">
                <a:solidFill>
                  <a:schemeClr val="bg1"/>
                </a:solidFill>
              </a:rPr>
              <a:pPr/>
              <a:t>28</a:t>
            </a:fld>
            <a:endParaRPr lang="fi-FI" dirty="0">
              <a:solidFill>
                <a:schemeClr val="bg1"/>
              </a:solidFill>
            </a:endParaRPr>
          </a:p>
        </p:txBody>
      </p:sp>
      <p:sp>
        <p:nvSpPr>
          <p:cNvPr id="14" name="Tekstiruutu 24">
            <a:extLst>
              <a:ext uri="{FF2B5EF4-FFF2-40B4-BE49-F238E27FC236}">
                <a16:creationId xmlns:a16="http://schemas.microsoft.com/office/drawing/2014/main" id="{62B3C3AA-3A82-22B6-92DC-9F183BBA4CE7}"/>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Ihmisiä keskustelemassa Muumi-museossa">
            <a:extLst>
              <a:ext uri="{FF2B5EF4-FFF2-40B4-BE49-F238E27FC236}">
                <a16:creationId xmlns:a16="http://schemas.microsoft.com/office/drawing/2014/main" id="{E9E40CC0-BEB3-5286-D84E-D70C617E82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p:txBody>
          <a:bodyPr/>
          <a:lstStyle/>
          <a:p>
            <a:r>
              <a:rPr lang="fi-FI" dirty="0"/>
              <a:t>Kulttuuristrategiaa toteuttamassa</a:t>
            </a:r>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p:txBody>
          <a:bodyPr>
            <a:normAutofit fontScale="85000" lnSpcReduction="20000"/>
          </a:bodyPr>
          <a:lstStyle/>
          <a:p>
            <a:pPr marL="0" indent="0">
              <a:buClr>
                <a:schemeClr val="tx1"/>
              </a:buClr>
              <a:buNone/>
            </a:pPr>
            <a:r>
              <a:rPr lang="fi-FI" dirty="0"/>
              <a:t>Vuoteen 2030 mennessä kehitämme kulttuuristrategian toimenpiteinä muun muassa:</a:t>
            </a:r>
          </a:p>
          <a:p>
            <a:pPr>
              <a:buClr>
                <a:schemeClr val="tx1"/>
              </a:buClr>
            </a:pPr>
            <a:r>
              <a:rPr lang="fi-FI" dirty="0"/>
              <a:t>Avoimen kulttuuritarjonnan saavutettavuutta</a:t>
            </a:r>
          </a:p>
          <a:p>
            <a:pPr>
              <a:buClr>
                <a:schemeClr val="tx1"/>
              </a:buClr>
            </a:pPr>
            <a:r>
              <a:rPr lang="fi-FI" dirty="0"/>
              <a:t>Kulttuuripalveluiden räätälöintiä</a:t>
            </a:r>
          </a:p>
          <a:p>
            <a:pPr>
              <a:buClr>
                <a:schemeClr val="tx1"/>
              </a:buClr>
            </a:pPr>
            <a:r>
              <a:rPr lang="fi-FI" dirty="0"/>
              <a:t>Kulttuurin hyvinvointivaikutusten hyödyntämistä</a:t>
            </a:r>
          </a:p>
          <a:p>
            <a:pPr>
              <a:buClr>
                <a:schemeClr val="tx1"/>
              </a:buClr>
            </a:pPr>
            <a:r>
              <a:rPr lang="fi-FI" dirty="0"/>
              <a:t>Julkista taidetta</a:t>
            </a:r>
          </a:p>
          <a:p>
            <a:pPr>
              <a:buClr>
                <a:schemeClr val="tx1"/>
              </a:buClr>
            </a:pPr>
            <a:r>
              <a:rPr lang="fi-FI" dirty="0"/>
              <a:t>Kaupunkitilojen suunnittelua ja tilojen </a:t>
            </a:r>
            <a:br>
              <a:rPr lang="fi-FI" dirty="0"/>
            </a:br>
            <a:r>
              <a:rPr lang="fi-FI" dirty="0"/>
              <a:t>tarjoamista kulttuuritoimijoille</a:t>
            </a:r>
          </a:p>
          <a:p>
            <a:pPr>
              <a:buClr>
                <a:schemeClr val="tx1"/>
              </a:buClr>
            </a:pPr>
            <a:r>
              <a:rPr lang="fi-FI" dirty="0"/>
              <a:t>Elämysinfraa ja sisältöjä</a:t>
            </a:r>
          </a:p>
        </p:txBody>
      </p:sp>
      <p:sp>
        <p:nvSpPr>
          <p:cNvPr id="4" name="Päivämäärän paikkamerkki 3">
            <a:extLst>
              <a:ext uri="{FF2B5EF4-FFF2-40B4-BE49-F238E27FC236}">
                <a16:creationId xmlns:a16="http://schemas.microsoft.com/office/drawing/2014/main" id="{C11DCCA0-5122-B376-377B-45D15005722B}"/>
              </a:ext>
            </a:extLst>
          </p:cNvPr>
          <p:cNvSpPr>
            <a:spLocks noGrp="1"/>
          </p:cNvSpPr>
          <p:nvPr>
            <p:ph type="dt" sz="half" idx="2"/>
          </p:nvPr>
        </p:nvSpPr>
        <p:spPr/>
        <p:txBody>
          <a:bodyPr/>
          <a:lstStyle/>
          <a:p>
            <a:fld id="{6A0B5529-CC76-6445-8861-6DA463D4F49B}" type="datetime1">
              <a:rPr lang="fi-FI" smtClean="0"/>
              <a:t>10.11.2023</a:t>
            </a:fld>
            <a:endParaRPr lang="fi-FI"/>
          </a:p>
        </p:txBody>
      </p:sp>
      <p:sp>
        <p:nvSpPr>
          <p:cNvPr id="5" name="Dian numeron paikkamerkki 4">
            <a:extLst>
              <a:ext uri="{FF2B5EF4-FFF2-40B4-BE49-F238E27FC236}">
                <a16:creationId xmlns:a16="http://schemas.microsoft.com/office/drawing/2014/main" id="{A17C44CF-1DD0-05E0-36D9-EECAE6B35734}"/>
              </a:ext>
            </a:extLst>
          </p:cNvPr>
          <p:cNvSpPr>
            <a:spLocks noGrp="1"/>
          </p:cNvSpPr>
          <p:nvPr>
            <p:ph type="sldNum" sz="quarter" idx="4"/>
          </p:nvPr>
        </p:nvSpPr>
        <p:spPr/>
        <p:txBody>
          <a:bodyPr/>
          <a:lstStyle/>
          <a:p>
            <a:fld id="{F3EE06F1-2D77-A44E-97FA-F679B9CB76D5}" type="slidenum">
              <a:rPr lang="fi-FI" dirty="0" smtClean="0"/>
              <a:t>29</a:t>
            </a:fld>
            <a:endParaRPr lang="fi-FI" dirty="0"/>
          </a:p>
        </p:txBody>
      </p:sp>
      <p:sp>
        <p:nvSpPr>
          <p:cNvPr id="9" name="Tekstiruutu 24">
            <a:extLst>
              <a:ext uri="{FF2B5EF4-FFF2-40B4-BE49-F238E27FC236}">
                <a16:creationId xmlns:a16="http://schemas.microsoft.com/office/drawing/2014/main" id="{F164DFA5-7222-ED0C-51F6-B7E3C8DD98B8}"/>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16"/>
          <p:cNvSpPr>
            <a:spLocks noChangeArrowheads="1"/>
          </p:cNvSpPr>
          <p:nvPr/>
        </p:nvSpPr>
        <p:spPr bwMode="auto">
          <a:xfrm>
            <a:off x="576084" y="3461193"/>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Sivistys- ja kulttuurilautakunta</a:t>
            </a:r>
          </a:p>
        </p:txBody>
      </p:sp>
      <p:sp>
        <p:nvSpPr>
          <p:cNvPr id="2" name="Suorakulmio 1"/>
          <p:cNvSpPr/>
          <p:nvPr/>
        </p:nvSpPr>
        <p:spPr>
          <a:xfrm>
            <a:off x="128789" y="6179398"/>
            <a:ext cx="2797795" cy="471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tsikko 5"/>
          <p:cNvSpPr>
            <a:spLocks noGrp="1"/>
          </p:cNvSpPr>
          <p:nvPr>
            <p:ph type="title"/>
          </p:nvPr>
        </p:nvSpPr>
        <p:spPr>
          <a:xfrm>
            <a:off x="384377" y="342918"/>
            <a:ext cx="10515600" cy="1060926"/>
          </a:xfrm>
          <a:effectLst/>
        </p:spPr>
        <p:txBody>
          <a:bodyPr>
            <a:noAutofit/>
          </a:bodyPr>
          <a:lstStyle/>
          <a:p>
            <a:pPr algn="l"/>
            <a:r>
              <a:rPr lang="fi-FI" sz="4000">
                <a:solidFill>
                  <a:schemeClr val="accent2"/>
                </a:solidFill>
              </a:rPr>
              <a:t>Tampereen kaupungin organisaatio 1.1.2023</a:t>
            </a:r>
            <a:br>
              <a:rPr lang="fi-FI" sz="4000">
                <a:solidFill>
                  <a:schemeClr val="accent2"/>
                </a:solidFill>
              </a:rPr>
            </a:br>
            <a:endParaRPr lang="fi-FI" sz="4000">
              <a:solidFill>
                <a:schemeClr val="accent2"/>
              </a:solidFill>
            </a:endParaRPr>
          </a:p>
        </p:txBody>
      </p:sp>
      <p:sp>
        <p:nvSpPr>
          <p:cNvPr id="34" name="Rectangle 9"/>
          <p:cNvSpPr>
            <a:spLocks noChangeArrowheads="1"/>
          </p:cNvSpPr>
          <p:nvPr/>
        </p:nvSpPr>
        <p:spPr bwMode="auto">
          <a:xfrm>
            <a:off x="782508" y="1001449"/>
            <a:ext cx="7776000" cy="360000"/>
          </a:xfrm>
          <a:prstGeom prst="round1Rect">
            <a:avLst/>
          </a:prstGeom>
          <a:solidFill>
            <a:schemeClr val="accent2"/>
          </a:solidFill>
          <a:ln>
            <a:noFill/>
          </a:ln>
          <a:effectLst>
            <a:outerShdw blurRad="50800" dist="38100" algn="l" rotWithShape="0">
              <a:prstClr val="black">
                <a:alpha val="40000"/>
              </a:prstClr>
            </a:outerShdw>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0795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4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KAUPUNGINVALTUUSTO</a:t>
            </a:r>
            <a:endParaRPr kumimoji="0" lang="en-GB" altLang="fi-FI" sz="1400" b="0"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9" name="Rectangle 9"/>
          <p:cNvSpPr>
            <a:spLocks noChangeArrowheads="1"/>
          </p:cNvSpPr>
          <p:nvPr/>
        </p:nvSpPr>
        <p:spPr bwMode="auto">
          <a:xfrm>
            <a:off x="774666" y="1785470"/>
            <a:ext cx="7776000" cy="360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400" b="1"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t>PORMESTARI</a:t>
            </a:r>
            <a:endParaRPr kumimoji="0" lang="en-GB" altLang="fi-FI" sz="14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30" name="Rectangle 14"/>
          <p:cNvSpPr>
            <a:spLocks noChangeArrowheads="1"/>
          </p:cNvSpPr>
          <p:nvPr/>
        </p:nvSpPr>
        <p:spPr bwMode="auto">
          <a:xfrm>
            <a:off x="3550747" y="2641633"/>
            <a:ext cx="8028000" cy="396000"/>
          </a:xfrm>
          <a:prstGeom prst="round1Rect">
            <a:avLst/>
          </a:prstGeom>
          <a:solidFill>
            <a:schemeClr val="accent1">
              <a:lumMod val="40000"/>
              <a:lumOff val="60000"/>
            </a:schemeClr>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KONSERNIOHJAUS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Hallinto - Henkilöstö - Omistajaohjaus - Strategia ja kehittäminen - Talous - Tietohallinto </a:t>
            </a:r>
            <a:r>
              <a:rPr kumimoji="0" lang="en" sz="80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a:t>
            </a:r>
            <a:r>
              <a:rPr kumimoji="0" lang="en"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 Sisäinen tarkastus</a:t>
            </a:r>
            <a:endPar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p:txBody>
      </p:sp>
      <p:sp>
        <p:nvSpPr>
          <p:cNvPr id="32" name="Rectangle 14"/>
          <p:cNvSpPr>
            <a:spLocks noChangeArrowheads="1"/>
          </p:cNvSpPr>
          <p:nvPr/>
        </p:nvSpPr>
        <p:spPr bwMode="auto">
          <a:xfrm>
            <a:off x="3550747" y="2396319"/>
            <a:ext cx="8028000" cy="216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Konsernijohtaja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35" name="Rectangle 76"/>
          <p:cNvSpPr>
            <a:spLocks noChangeArrowheads="1"/>
          </p:cNvSpPr>
          <p:nvPr/>
        </p:nvSpPr>
        <p:spPr bwMode="auto">
          <a:xfrm>
            <a:off x="9520350" y="3123250"/>
            <a:ext cx="2050583" cy="3367382"/>
          </a:xfrm>
          <a:prstGeom prst="round1Rect">
            <a:avLst>
              <a:gd name="adj" fmla="val 6141"/>
            </a:avLst>
          </a:prstGeom>
          <a:solidFill>
            <a:schemeClr val="bg1">
              <a:lumMod val="85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200" b="1"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TYTÄRYHTIÖT JA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200" b="1"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-YHTEISÖT</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fi-FI" sz="1000" b="1"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0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Tytäryhteisöjä: 60 kpl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0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Osakkuusyhteisöt: 15 kpl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0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Säätiöt: 2 kpl</a:t>
            </a:r>
            <a:endParaRPr kumimoji="0" lang="fi-FI" sz="1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GB" sz="12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endParaRPr>
          </a:p>
        </p:txBody>
      </p:sp>
      <p:sp>
        <p:nvSpPr>
          <p:cNvPr id="50" name="Rectangle 102"/>
          <p:cNvSpPr>
            <a:spLocks noChangeArrowheads="1"/>
          </p:cNvSpPr>
          <p:nvPr/>
        </p:nvSpPr>
        <p:spPr bwMode="auto">
          <a:xfrm>
            <a:off x="3554443" y="5418792"/>
            <a:ext cx="3420000" cy="1080000"/>
          </a:xfrm>
          <a:prstGeom prst="round1Rect">
            <a:avLst/>
          </a:prstGeom>
          <a:solidFill>
            <a:schemeClr val="accent1">
              <a:lumMod val="40000"/>
              <a:lumOff val="6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KAUPUNKIYMPÄRISTÖN PALVELUALUE</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Kaupunkiympäristön suunnittelu	Kestävä kaupunki </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Joukkoliikenne	Hallinto- ja talouspalvelut</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Kaupunkiympäristön rakennuttaminen 	Paikkatieto</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ja ylläpito	Kehitysohjelma</a:t>
            </a:r>
          </a:p>
          <a:p>
            <a:pPr marL="80963" marR="0" lvl="0" indent="0" algn="l" defTabSz="914400" rtl="0" eaLnBrk="1" fontAlgn="auto" latinLnBrk="0" hangingPunct="1">
              <a:lnSpc>
                <a:spcPct val="100000"/>
              </a:lnSpc>
              <a:spcBef>
                <a:spcPts val="0"/>
              </a:spcBef>
              <a:spcAft>
                <a:spcPts val="0"/>
              </a:spcAft>
              <a:buClrTx/>
              <a:buSzTx/>
              <a:buFontTx/>
              <a:buNone/>
              <a:tabLst>
                <a:tab pos="2600325" algn="l"/>
              </a:tabLst>
              <a:defRPr/>
            </a:pPr>
            <a:endParaRPr kumimoji="0" lang="en-GB"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p:txBody>
      </p:sp>
      <p:sp>
        <p:nvSpPr>
          <p:cNvPr id="53" name="Rectangle 14"/>
          <p:cNvSpPr>
            <a:spLocks noChangeArrowheads="1"/>
          </p:cNvSpPr>
          <p:nvPr/>
        </p:nvSpPr>
        <p:spPr bwMode="auto">
          <a:xfrm>
            <a:off x="3553215" y="5425005"/>
            <a:ext cx="684000" cy="180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8" name="Rectangle 14"/>
          <p:cNvSpPr>
            <a:spLocks noChangeArrowheads="1"/>
          </p:cNvSpPr>
          <p:nvPr/>
        </p:nvSpPr>
        <p:spPr bwMode="auto">
          <a:xfrm>
            <a:off x="3004319" y="3348389"/>
            <a:ext cx="476472" cy="504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APO</a:t>
            </a:r>
          </a:p>
        </p:txBody>
      </p:sp>
      <p:sp>
        <p:nvSpPr>
          <p:cNvPr id="73" name="Rectangle 116"/>
          <p:cNvSpPr>
            <a:spLocks noChangeArrowheads="1"/>
          </p:cNvSpPr>
          <p:nvPr/>
        </p:nvSpPr>
        <p:spPr bwMode="auto">
          <a:xfrm>
            <a:off x="8599007" y="1389122"/>
            <a:ext cx="2952000" cy="360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Kaupunginhallituksen </a:t>
            </a:r>
          </a:p>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konsernijaosto</a:t>
            </a:r>
          </a:p>
        </p:txBody>
      </p:sp>
      <p:sp>
        <p:nvSpPr>
          <p:cNvPr id="74" name="Rectangle 14"/>
          <p:cNvSpPr>
            <a:spLocks noChangeArrowheads="1"/>
          </p:cNvSpPr>
          <p:nvPr/>
        </p:nvSpPr>
        <p:spPr bwMode="auto">
          <a:xfrm>
            <a:off x="3002183" y="5662632"/>
            <a:ext cx="480727" cy="828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APO</a:t>
            </a:r>
            <a:endParaRPr kumimoji="0" lang="en-GB" sz="1100" b="0"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75" name="Rectangle 14"/>
          <p:cNvSpPr>
            <a:spLocks noChangeArrowheads="1"/>
          </p:cNvSpPr>
          <p:nvPr/>
        </p:nvSpPr>
        <p:spPr bwMode="auto">
          <a:xfrm>
            <a:off x="3004320" y="4532589"/>
            <a:ext cx="476471" cy="504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APO</a:t>
            </a:r>
          </a:p>
        </p:txBody>
      </p:sp>
      <p:sp>
        <p:nvSpPr>
          <p:cNvPr id="27" name="Rectangle 116"/>
          <p:cNvSpPr>
            <a:spLocks noChangeArrowheads="1"/>
          </p:cNvSpPr>
          <p:nvPr/>
        </p:nvSpPr>
        <p:spPr bwMode="auto">
          <a:xfrm>
            <a:off x="576084" y="4538638"/>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Elinvoima- ja osaamislautakunta</a:t>
            </a:r>
          </a:p>
        </p:txBody>
      </p:sp>
      <p:sp>
        <p:nvSpPr>
          <p:cNvPr id="28" name="Rectangle 116"/>
          <p:cNvSpPr>
            <a:spLocks noChangeArrowheads="1"/>
          </p:cNvSpPr>
          <p:nvPr/>
        </p:nvSpPr>
        <p:spPr bwMode="auto">
          <a:xfrm>
            <a:off x="576084" y="5662632"/>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Yhdyskuntalautakunta</a:t>
            </a:r>
          </a:p>
        </p:txBody>
      </p:sp>
      <p:sp>
        <p:nvSpPr>
          <p:cNvPr id="47" name="Rectangle 116"/>
          <p:cNvSpPr>
            <a:spLocks noChangeArrowheads="1"/>
          </p:cNvSpPr>
          <p:nvPr/>
        </p:nvSpPr>
        <p:spPr bwMode="auto">
          <a:xfrm>
            <a:off x="576084" y="6274632"/>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t>Alueellinen jätehuoltolautakunta</a:t>
            </a:r>
          </a:p>
        </p:txBody>
      </p:sp>
      <p:sp>
        <p:nvSpPr>
          <p:cNvPr id="61" name="Rectangle 116"/>
          <p:cNvSpPr>
            <a:spLocks noChangeArrowheads="1"/>
          </p:cNvSpPr>
          <p:nvPr/>
        </p:nvSpPr>
        <p:spPr bwMode="auto">
          <a:xfrm>
            <a:off x="576084" y="5963398"/>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Kaupunkiseudun joukkoliikennelautakunta</a:t>
            </a:r>
          </a:p>
        </p:txBody>
      </p:sp>
      <p:sp>
        <p:nvSpPr>
          <p:cNvPr id="62" name="Rectangle 116"/>
          <p:cNvSpPr>
            <a:spLocks noChangeArrowheads="1"/>
          </p:cNvSpPr>
          <p:nvPr/>
        </p:nvSpPr>
        <p:spPr bwMode="auto">
          <a:xfrm>
            <a:off x="576084" y="4824504"/>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Asunto- ja kiinteistölautakunta</a:t>
            </a:r>
          </a:p>
        </p:txBody>
      </p:sp>
      <p:sp>
        <p:nvSpPr>
          <p:cNvPr id="31" name="Rectangle 14"/>
          <p:cNvSpPr>
            <a:spLocks noChangeArrowheads="1"/>
          </p:cNvSpPr>
          <p:nvPr/>
        </p:nvSpPr>
        <p:spPr bwMode="auto">
          <a:xfrm>
            <a:off x="774667" y="1389122"/>
            <a:ext cx="7776000" cy="360000"/>
          </a:xfrm>
          <a:prstGeom prst="round1Rect">
            <a:avLst/>
          </a:prstGeom>
          <a:solidFill>
            <a:schemeClr val="accent2">
              <a:lumMod val="60000"/>
              <a:lumOff val="40000"/>
            </a:schemeClr>
          </a:solidFill>
          <a:ln>
            <a:noFill/>
          </a:ln>
          <a:effectLst>
            <a:outerShdw blurRad="50800" dist="38100" algn="l" rotWithShape="0">
              <a:prstClr val="black">
                <a:alpha val="40000"/>
              </a:prstClr>
            </a:outerShdw>
          </a:effectLst>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0" cap="none" spc="0" normalizeH="0" baseline="0" noProof="0">
                <a:ln>
                  <a:noFill/>
                </a:ln>
                <a:solidFill>
                  <a:prstClr val="black"/>
                </a:solidFill>
                <a:effectLst/>
                <a:uLnTx/>
                <a:uFillTx/>
                <a:latin typeface="Calibri" panose="020F0502020204030204"/>
                <a:ea typeface="ＭＳ Ｐゴシック" pitchFamily="1" charset="-128"/>
                <a:cs typeface="Lucida Sans Unicode" panose="020B0602030504020204" pitchFamily="34" charset="0"/>
              </a:rPr>
              <a:t>KAUPUNGINHALLITUS</a:t>
            </a:r>
            <a:endParaRPr kumimoji="0" lang="en-GB" sz="1400" b="0" i="0" u="none" strike="noStrike" kern="0" cap="none" spc="0" normalizeH="0" baseline="0" noProof="0">
              <a:ln>
                <a:noFill/>
              </a:ln>
              <a:solidFill>
                <a:prstClr val="black"/>
              </a:solidFill>
              <a:effectLst/>
              <a:uLnTx/>
              <a:uFillTx/>
              <a:latin typeface="Calibri" panose="020F0502020204030204"/>
              <a:ea typeface="ＭＳ Ｐゴシック" pitchFamily="1" charset="-128"/>
              <a:cs typeface="Lucida Sans Unicode" panose="020B0602030504020204" pitchFamily="34" charset="0"/>
            </a:endParaRPr>
          </a:p>
        </p:txBody>
      </p:sp>
      <p:sp>
        <p:nvSpPr>
          <p:cNvPr id="72" name="Rectangle 116"/>
          <p:cNvSpPr>
            <a:spLocks noChangeArrowheads="1"/>
          </p:cNvSpPr>
          <p:nvPr/>
        </p:nvSpPr>
        <p:spPr bwMode="auto">
          <a:xfrm>
            <a:off x="7072670" y="5914729"/>
            <a:ext cx="2304000" cy="360000"/>
          </a:xfrm>
          <a:prstGeom prst="round1Rect">
            <a:avLst/>
          </a:prstGeom>
          <a:solidFill>
            <a:schemeClr val="accent1">
              <a:lumMod val="20000"/>
              <a:lumOff val="8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36000" tIns="36000" rIns="0" bIns="0" anchor="ctr"/>
          <a:lstStyle>
            <a:lvl1pPr>
              <a:lnSpc>
                <a:spcPts val="2300"/>
              </a:lnSpc>
              <a:spcBef>
                <a:spcPts val="1500"/>
              </a:spcBef>
              <a:buClr>
                <a:schemeClr val="tx2"/>
              </a:buClr>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Tampereen Kaupunkiliikenne</a:t>
            </a:r>
          </a:p>
          <a:p>
            <a:pPr marL="0" marR="0" lvl="0" indent="0" algn="l" defTabSz="914400" rtl="0" eaLnBrk="1" fontAlgn="auto" latinLnBrk="0" hangingPunct="1">
              <a:lnSpc>
                <a:spcPct val="60000"/>
              </a:lnSpc>
              <a:spcBef>
                <a:spcPts val="225"/>
              </a:spcBef>
              <a:spcAft>
                <a:spcPts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Liikelaitos</a:t>
            </a:r>
          </a:p>
        </p:txBody>
      </p:sp>
      <p:sp>
        <p:nvSpPr>
          <p:cNvPr id="76" name="Rectangle 116"/>
          <p:cNvSpPr>
            <a:spLocks noChangeArrowheads="1"/>
          </p:cNvSpPr>
          <p:nvPr/>
        </p:nvSpPr>
        <p:spPr bwMode="auto">
          <a:xfrm>
            <a:off x="7084209" y="5471553"/>
            <a:ext cx="2304000" cy="360000"/>
          </a:xfrm>
          <a:prstGeom prst="round1Rect">
            <a:avLst/>
          </a:prstGeom>
          <a:solidFill>
            <a:schemeClr val="accent1">
              <a:lumMod val="20000"/>
              <a:lumOff val="8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36000" tIns="27000" rIns="0" bIns="0" anchor="ctr"/>
          <a:lstStyle>
            <a:lvl1pPr>
              <a:lnSpc>
                <a:spcPts val="2300"/>
              </a:lnSpc>
              <a:spcBef>
                <a:spcPts val="1500"/>
              </a:spcBef>
              <a:buClr>
                <a:schemeClr val="tx2"/>
              </a:buClr>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Tampereen Vesi Liikelaitos</a:t>
            </a:r>
          </a:p>
        </p:txBody>
      </p:sp>
      <p:sp>
        <p:nvSpPr>
          <p:cNvPr id="81" name="Rectangle 116"/>
          <p:cNvSpPr>
            <a:spLocks noChangeArrowheads="1"/>
          </p:cNvSpPr>
          <p:nvPr/>
        </p:nvSpPr>
        <p:spPr bwMode="auto">
          <a:xfrm>
            <a:off x="8738274" y="5903544"/>
            <a:ext cx="648000" cy="360000"/>
          </a:xfrm>
          <a:prstGeom prst="round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0" tIns="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r" defTabSz="914400" rtl="0" eaLnBrk="1" fontAlgn="auto" latinLnBrk="0" hangingPunct="1">
              <a:lnSpc>
                <a:spcPct val="60000"/>
              </a:lnSpc>
              <a:spcBef>
                <a:spcPts val="225"/>
              </a:spcBef>
              <a:spcAft>
                <a:spcPts val="0"/>
              </a:spcAft>
              <a:buClrTx/>
              <a:buSzTx/>
              <a:buFontTx/>
              <a:buNone/>
              <a:tabLst/>
              <a:defRPr/>
            </a:pPr>
            <a:r>
              <a:rPr kumimoji="0" lang="fi-FI" altLang="fi-FI" sz="9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Johtokunta</a:t>
            </a:r>
          </a:p>
        </p:txBody>
      </p:sp>
      <p:sp>
        <p:nvSpPr>
          <p:cNvPr id="82" name="Rectangle 116"/>
          <p:cNvSpPr>
            <a:spLocks noChangeArrowheads="1"/>
          </p:cNvSpPr>
          <p:nvPr/>
        </p:nvSpPr>
        <p:spPr bwMode="auto">
          <a:xfrm>
            <a:off x="8726336" y="5469084"/>
            <a:ext cx="648000" cy="360000"/>
          </a:xfrm>
          <a:prstGeom prst="round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0" tIns="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r" defTabSz="914400" rtl="0" eaLnBrk="1" fontAlgn="auto" latinLnBrk="0" hangingPunct="1">
              <a:lnSpc>
                <a:spcPct val="60000"/>
              </a:lnSpc>
              <a:spcBef>
                <a:spcPts val="225"/>
              </a:spcBef>
              <a:spcAft>
                <a:spcPts val="0"/>
              </a:spcAft>
              <a:buClrTx/>
              <a:buSzTx/>
              <a:buFontTx/>
              <a:buNone/>
              <a:tabLst/>
              <a:defRPr/>
            </a:pPr>
            <a:r>
              <a:rPr kumimoji="0" lang="fi-FI" altLang="fi-FI" sz="9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Johtokunta</a:t>
            </a:r>
          </a:p>
        </p:txBody>
      </p:sp>
      <p:sp>
        <p:nvSpPr>
          <p:cNvPr id="83" name="Rectangle 116"/>
          <p:cNvSpPr>
            <a:spLocks noChangeArrowheads="1"/>
          </p:cNvSpPr>
          <p:nvPr/>
        </p:nvSpPr>
        <p:spPr bwMode="auto">
          <a:xfrm>
            <a:off x="8599007" y="1001080"/>
            <a:ext cx="2952000" cy="144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Keskusvaalilautakunta</a:t>
            </a:r>
          </a:p>
        </p:txBody>
      </p:sp>
      <p:sp>
        <p:nvSpPr>
          <p:cNvPr id="84" name="Rectangle 116"/>
          <p:cNvSpPr>
            <a:spLocks noChangeArrowheads="1"/>
          </p:cNvSpPr>
          <p:nvPr/>
        </p:nvSpPr>
        <p:spPr bwMode="auto">
          <a:xfrm>
            <a:off x="8599007" y="1200905"/>
            <a:ext cx="2952000" cy="144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Tarkastuslautakunta</a:t>
            </a:r>
          </a:p>
        </p:txBody>
      </p:sp>
      <p:sp>
        <p:nvSpPr>
          <p:cNvPr id="52" name="Rectangle 102"/>
          <p:cNvSpPr>
            <a:spLocks noChangeArrowheads="1"/>
          </p:cNvSpPr>
          <p:nvPr/>
        </p:nvSpPr>
        <p:spPr bwMode="auto">
          <a:xfrm>
            <a:off x="3551133" y="4257440"/>
            <a:ext cx="3420000" cy="1080000"/>
          </a:xfrm>
          <a:prstGeom prst="round1Rect">
            <a:avLst/>
          </a:prstGeom>
          <a:solidFill>
            <a:schemeClr val="accent1">
              <a:lumMod val="40000"/>
              <a:lumOff val="6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27000" rIns="0" bIns="0" anchor="t" anchorCtr="0"/>
          <a:lstStyle/>
          <a:p>
            <a:pPr marL="80963"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ELINVOIMAN JA KILPAILUKYVYN PALVELUALUE</a:t>
            </a: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Ammatillinen koulutus 	 Vetovoima ja edunvalvonta</a:t>
            </a: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Lukiokoulutus 	 Elinkeinopalvelut</a:t>
            </a: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Työllisyys- ja kasvupalvelut 	 Strateginen hankekehitys</a:t>
            </a:r>
            <a:endParaRPr kumimoji="0" lang="en-GB"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Kiinteistöt, tilat ja asuntopolitiikka</a:t>
            </a:r>
          </a:p>
        </p:txBody>
      </p:sp>
      <p:sp>
        <p:nvSpPr>
          <p:cNvPr id="55" name="Rectangle 14"/>
          <p:cNvSpPr>
            <a:spLocks noChangeArrowheads="1"/>
          </p:cNvSpPr>
          <p:nvPr/>
        </p:nvSpPr>
        <p:spPr bwMode="auto">
          <a:xfrm>
            <a:off x="3560906" y="4257871"/>
            <a:ext cx="684000" cy="180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6" name="Rectangle 102"/>
          <p:cNvSpPr>
            <a:spLocks noChangeArrowheads="1"/>
          </p:cNvSpPr>
          <p:nvPr/>
        </p:nvSpPr>
        <p:spPr bwMode="auto">
          <a:xfrm>
            <a:off x="3554443" y="3102748"/>
            <a:ext cx="3420000" cy="1080000"/>
          </a:xfrm>
          <a:prstGeom prst="round1Rect">
            <a:avLst/>
          </a:prstGeom>
          <a:solidFill>
            <a:schemeClr val="accent1">
              <a:lumMod val="40000"/>
              <a:lumOff val="60000"/>
            </a:schemeClr>
          </a:solidFill>
          <a:ln>
            <a:noFill/>
          </a:ln>
          <a:effectLst>
            <a:outerShdw blurRad="50800" dist="38100" algn="l" rotWithShape="0">
              <a:schemeClr val="tx1">
                <a:lumMod val="90000"/>
                <a:lumOff val="10000"/>
                <a:alpha val="4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SIVISTYSPALVELUJEN PALVELUALUE</a:t>
            </a:r>
          </a:p>
          <a:p>
            <a:pPr marL="80963" marR="0" lvl="0" indent="0" algn="l" defTabSz="914400" rtl="0" eaLnBrk="1" fontAlgn="auto" latinLnBrk="0" hangingPunct="1">
              <a:lnSpc>
                <a:spcPct val="100000"/>
              </a:lnSpc>
              <a:spcBef>
                <a:spcPts val="0"/>
              </a:spcBef>
              <a:spcAft>
                <a:spcPts val="0"/>
              </a:spcAft>
              <a:buClrTx/>
              <a:buSzTx/>
              <a:buFontTx/>
              <a:buNone/>
              <a:tabLst>
                <a:tab pos="1797050" algn="l"/>
                <a:tab pos="3052763"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Varhaiskasvatus ja esiopetus	Yhteiset palvelut</a:t>
            </a:r>
          </a:p>
          <a:p>
            <a:pPr marL="80963" marR="0" lvl="0" indent="0" algn="l" defTabSz="914400" rtl="0" eaLnBrk="1" fontAlgn="auto" latinLnBrk="0" hangingPunct="1">
              <a:lnSpc>
                <a:spcPct val="100000"/>
              </a:lnSpc>
              <a:spcBef>
                <a:spcPts val="0"/>
              </a:spcBef>
              <a:spcAft>
                <a:spcPts val="0"/>
              </a:spcAft>
              <a:buClrTx/>
              <a:buSzTx/>
              <a:buFontTx/>
              <a:buNone/>
              <a:tabLst>
                <a:tab pos="1797050" algn="l"/>
                <a:tab pos="3052763"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Perusopetus	Henkilöstöhallinto</a:t>
            </a:r>
          </a:p>
          <a:p>
            <a:pPr marL="80963" marR="0" lvl="0" indent="0" algn="l" defTabSz="914400" rtl="0" eaLnBrk="1" fontAlgn="auto" latinLnBrk="0" hangingPunct="1">
              <a:lnSpc>
                <a:spcPct val="100000"/>
              </a:lnSpc>
              <a:spcBef>
                <a:spcPts val="0"/>
              </a:spcBef>
              <a:spcAft>
                <a:spcPts val="0"/>
              </a:spcAft>
              <a:buClrTx/>
              <a:buSzTx/>
              <a:buFontTx/>
              <a:buNone/>
              <a:tabLst>
                <a:tab pos="1797050" algn="l"/>
                <a:tab pos="3052763"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Liikunta ja nuoriso 	Taloushallinto</a:t>
            </a: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Kulttuuri</a:t>
            </a:r>
          </a:p>
        </p:txBody>
      </p:sp>
      <p:sp>
        <p:nvSpPr>
          <p:cNvPr id="60" name="Rectangle 14"/>
          <p:cNvSpPr>
            <a:spLocks noChangeArrowheads="1"/>
          </p:cNvSpPr>
          <p:nvPr/>
        </p:nvSpPr>
        <p:spPr bwMode="auto">
          <a:xfrm>
            <a:off x="3557394" y="3107991"/>
            <a:ext cx="684000" cy="180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4" name="Suorakulmainen kolmio 53"/>
          <p:cNvSpPr/>
          <p:nvPr/>
        </p:nvSpPr>
        <p:spPr>
          <a:xfrm rot="18900000">
            <a:off x="9932418" y="1660654"/>
            <a:ext cx="285178" cy="285178"/>
          </a:xfrm>
          <a:prstGeom prst="rtTriangle">
            <a:avLst/>
          </a:prstGeom>
          <a:solidFill>
            <a:schemeClr val="accent1"/>
          </a:solidFill>
          <a:ln>
            <a:noFill/>
          </a:ln>
          <a:effectLst>
            <a:outerShdw blurRad="50800" dist="38100" algn="l" rotWithShape="0">
              <a:prstClr val="black">
                <a:alpha val="40000"/>
              </a:prstClr>
            </a:outerShdw>
          </a:effectLst>
        </p:spPr>
        <p:txBody>
          <a:bodyPr wrap="none" lIns="0" tIns="36000" rIns="0" bIns="0" anchor="ctr" anchorCtr="1"/>
          <a:lstStyle/>
          <a:p>
            <a:pPr marL="0" marR="0" lvl="0" indent="0" algn="l" defTabSz="914400" rtl="0" eaLnBrk="1" fontAlgn="auto" latinLnBrk="0" hangingPunct="1">
              <a:lnSpc>
                <a:spcPct val="60000"/>
              </a:lnSpc>
              <a:spcBef>
                <a:spcPts val="225"/>
              </a:spcBef>
              <a:spcAft>
                <a:spcPts val="0"/>
              </a:spcAft>
              <a:buClrTx/>
              <a:buSzTx/>
              <a:buFontTx/>
              <a:buNone/>
              <a:tabLst/>
              <a:defRPr/>
            </a:pPr>
            <a:endParaRPr kumimoji="0" lang="fi-FI" sz="1000" b="1" i="0" u="none" strike="noStrike" kern="0" cap="none" spc="0" normalizeH="0" baseline="0" noProof="0">
              <a:ln>
                <a:noFill/>
              </a:ln>
              <a:solidFill>
                <a:srgbClr val="28549A"/>
              </a:solidFill>
              <a:effectLst/>
              <a:uLnTx/>
              <a:uFillTx/>
              <a:latin typeface="Calibri"/>
              <a:ea typeface="ＭＳ Ｐゴシック" panose="020B0600070205080204" pitchFamily="34" charset="-128"/>
              <a:cs typeface="Arial" panose="020B0604020202020204" pitchFamily="34" charset="0"/>
            </a:endParaRPr>
          </a:p>
        </p:txBody>
      </p:sp>
      <p:sp>
        <p:nvSpPr>
          <p:cNvPr id="80" name="Suorakulmainen kolmio 79"/>
          <p:cNvSpPr/>
          <p:nvPr/>
        </p:nvSpPr>
        <p:spPr>
          <a:xfrm rot="18900000">
            <a:off x="4458374" y="2035652"/>
            <a:ext cx="285178" cy="285178"/>
          </a:xfrm>
          <a:prstGeom prst="rtTriangle">
            <a:avLst/>
          </a:prstGeom>
          <a:solidFill>
            <a:schemeClr val="accent1"/>
          </a:solidFill>
          <a:ln>
            <a:noFill/>
          </a:ln>
          <a:effectLst>
            <a:outerShdw blurRad="50800" dist="38100" algn="l" rotWithShape="0">
              <a:prstClr val="black">
                <a:alpha val="40000"/>
              </a:prstClr>
            </a:outerShdw>
          </a:effectLst>
        </p:spPr>
        <p:txBody>
          <a:bodyPr wrap="none" lIns="0" tIns="36000" rIns="0" bIns="0" anchor="ctr" anchorCtr="1"/>
          <a:lstStyle/>
          <a:p>
            <a:pPr marL="0" marR="0" lvl="0" indent="0" algn="l" defTabSz="914400" rtl="0" eaLnBrk="1" fontAlgn="auto" latinLnBrk="0" hangingPunct="1">
              <a:lnSpc>
                <a:spcPct val="60000"/>
              </a:lnSpc>
              <a:spcBef>
                <a:spcPts val="225"/>
              </a:spcBef>
              <a:spcAft>
                <a:spcPts val="0"/>
              </a:spcAft>
              <a:buClrTx/>
              <a:buSzTx/>
              <a:buFontTx/>
              <a:buNone/>
              <a:tabLst/>
              <a:defRPr/>
            </a:pPr>
            <a:endParaRPr kumimoji="0" lang="fi-FI" sz="1000" b="1" i="0" u="none" strike="noStrike" kern="0" cap="none" spc="0" normalizeH="0" baseline="0" noProof="0">
              <a:ln>
                <a:noFill/>
              </a:ln>
              <a:solidFill>
                <a:srgbClr val="28549A"/>
              </a:solidFill>
              <a:effectLst/>
              <a:uLnTx/>
              <a:uFillTx/>
              <a:latin typeface="Calibri"/>
              <a:ea typeface="ＭＳ Ｐゴシック" panose="020B0600070205080204" pitchFamily="34" charset="-128"/>
              <a:cs typeface="Arial" panose="020B0604020202020204" pitchFamily="34" charset="0"/>
            </a:endParaRPr>
          </a:p>
        </p:txBody>
      </p:sp>
      <p:grpSp>
        <p:nvGrpSpPr>
          <p:cNvPr id="4" name="Ryhmä 3">
            <a:extLst>
              <a:ext uri="{FF2B5EF4-FFF2-40B4-BE49-F238E27FC236}">
                <a16:creationId xmlns:a16="http://schemas.microsoft.com/office/drawing/2014/main" id="{9D2ECACA-CC0A-4E9F-9F18-8507C11076C5}"/>
              </a:ext>
            </a:extLst>
          </p:cNvPr>
          <p:cNvGrpSpPr/>
          <p:nvPr/>
        </p:nvGrpSpPr>
        <p:grpSpPr>
          <a:xfrm>
            <a:off x="303787" y="625790"/>
            <a:ext cx="504000" cy="6646880"/>
            <a:chOff x="303787" y="625790"/>
            <a:chExt cx="504000" cy="6768000"/>
          </a:xfrm>
        </p:grpSpPr>
        <p:grpSp>
          <p:nvGrpSpPr>
            <p:cNvPr id="3" name="Ryhmä 2">
              <a:extLst>
                <a:ext uri="{FF2B5EF4-FFF2-40B4-BE49-F238E27FC236}">
                  <a16:creationId xmlns:a16="http://schemas.microsoft.com/office/drawing/2014/main" id="{699C1AD9-09E3-4F30-BA85-1DC5AF14A2D1}"/>
                </a:ext>
              </a:extLst>
            </p:cNvPr>
            <p:cNvGrpSpPr/>
            <p:nvPr/>
          </p:nvGrpSpPr>
          <p:grpSpPr>
            <a:xfrm>
              <a:off x="303787" y="1491001"/>
              <a:ext cx="504000" cy="5029231"/>
              <a:chOff x="303787" y="1491001"/>
              <a:chExt cx="504000" cy="5029231"/>
            </a:xfrm>
          </p:grpSpPr>
          <p:sp>
            <p:nvSpPr>
              <p:cNvPr id="86" name="Miinus 85"/>
              <p:cNvSpPr/>
              <p:nvPr/>
            </p:nvSpPr>
            <p:spPr>
              <a:xfrm>
                <a:off x="314418" y="3619807"/>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Miinus 85">
                <a:extLst>
                  <a:ext uri="{FF2B5EF4-FFF2-40B4-BE49-F238E27FC236}">
                    <a16:creationId xmlns:a16="http://schemas.microsoft.com/office/drawing/2014/main" id="{11665568-D429-410D-898C-BF0EE94FFEFD}"/>
                  </a:ext>
                </a:extLst>
              </p:cNvPr>
              <p:cNvSpPr/>
              <p:nvPr/>
            </p:nvSpPr>
            <p:spPr>
              <a:xfrm>
                <a:off x="314418" y="4691497"/>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Miinus 85">
                <a:extLst>
                  <a:ext uri="{FF2B5EF4-FFF2-40B4-BE49-F238E27FC236}">
                    <a16:creationId xmlns:a16="http://schemas.microsoft.com/office/drawing/2014/main" id="{D68470C0-99B0-437F-92A1-8FF66CEEF4A9}"/>
                  </a:ext>
                </a:extLst>
              </p:cNvPr>
              <p:cNvSpPr/>
              <p:nvPr/>
            </p:nvSpPr>
            <p:spPr>
              <a:xfrm>
                <a:off x="314418" y="4980256"/>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Miinus 85">
                <a:extLst>
                  <a:ext uri="{FF2B5EF4-FFF2-40B4-BE49-F238E27FC236}">
                    <a16:creationId xmlns:a16="http://schemas.microsoft.com/office/drawing/2014/main" id="{F96CD9FD-BBDE-4347-9574-FA9C0A912A8D}"/>
                  </a:ext>
                </a:extLst>
              </p:cNvPr>
              <p:cNvSpPr/>
              <p:nvPr/>
            </p:nvSpPr>
            <p:spPr>
              <a:xfrm>
                <a:off x="314418" y="5813183"/>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Miinus 85">
                <a:extLst>
                  <a:ext uri="{FF2B5EF4-FFF2-40B4-BE49-F238E27FC236}">
                    <a16:creationId xmlns:a16="http://schemas.microsoft.com/office/drawing/2014/main" id="{5B7F48E5-8E00-4D47-A400-C7411B81613F}"/>
                  </a:ext>
                </a:extLst>
              </p:cNvPr>
              <p:cNvSpPr/>
              <p:nvPr/>
            </p:nvSpPr>
            <p:spPr>
              <a:xfrm>
                <a:off x="314418" y="6126570"/>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Miinus 85">
                <a:extLst>
                  <a:ext uri="{FF2B5EF4-FFF2-40B4-BE49-F238E27FC236}">
                    <a16:creationId xmlns:a16="http://schemas.microsoft.com/office/drawing/2014/main" id="{F88C0CA3-6243-4858-9BBA-2757E860CE25}"/>
                  </a:ext>
                </a:extLst>
              </p:cNvPr>
              <p:cNvSpPr/>
              <p:nvPr/>
            </p:nvSpPr>
            <p:spPr>
              <a:xfrm>
                <a:off x="314418" y="6448232"/>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Miinus 85">
                <a:extLst>
                  <a:ext uri="{FF2B5EF4-FFF2-40B4-BE49-F238E27FC236}">
                    <a16:creationId xmlns:a16="http://schemas.microsoft.com/office/drawing/2014/main" id="{94A64D29-E7C2-4340-89CF-7C3BEC9A97B8}"/>
                  </a:ext>
                </a:extLst>
              </p:cNvPr>
              <p:cNvSpPr/>
              <p:nvPr/>
            </p:nvSpPr>
            <p:spPr>
              <a:xfrm>
                <a:off x="303787" y="1491001"/>
                <a:ext cx="504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1" name="Miinus 85">
              <a:extLst>
                <a:ext uri="{FF2B5EF4-FFF2-40B4-BE49-F238E27FC236}">
                  <a16:creationId xmlns:a16="http://schemas.microsoft.com/office/drawing/2014/main" id="{449F6DB8-0582-451C-B0B9-D8133AD2E2FF}"/>
                </a:ext>
              </a:extLst>
            </p:cNvPr>
            <p:cNvSpPr/>
            <p:nvPr/>
          </p:nvSpPr>
          <p:spPr>
            <a:xfrm rot="16200000">
              <a:off x="-3021353" y="3973790"/>
              <a:ext cx="676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9" name="Rectangle 116">
            <a:extLst>
              <a:ext uri="{FF2B5EF4-FFF2-40B4-BE49-F238E27FC236}">
                <a16:creationId xmlns:a16="http://schemas.microsoft.com/office/drawing/2014/main" id="{5A450137-D2E1-4B2A-A809-62E59A4137C7}"/>
              </a:ext>
            </a:extLst>
          </p:cNvPr>
          <p:cNvSpPr>
            <a:spLocks noChangeArrowheads="1"/>
          </p:cNvSpPr>
          <p:nvPr/>
        </p:nvSpPr>
        <p:spPr bwMode="auto">
          <a:xfrm>
            <a:off x="1074075" y="3712677"/>
            <a:ext cx="1836000" cy="180000"/>
          </a:xfrm>
          <a:prstGeom prst="round1Rect">
            <a:avLst/>
          </a:prstGeom>
          <a:solidFill>
            <a:schemeClr val="accent1">
              <a:lumMod val="20000"/>
              <a:lumOff val="8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9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Sara Hildénin taidemuseo</a:t>
            </a:r>
          </a:p>
        </p:txBody>
      </p:sp>
      <p:sp>
        <p:nvSpPr>
          <p:cNvPr id="51" name="Rectangle 116">
            <a:extLst>
              <a:ext uri="{FF2B5EF4-FFF2-40B4-BE49-F238E27FC236}">
                <a16:creationId xmlns:a16="http://schemas.microsoft.com/office/drawing/2014/main" id="{4A91F46B-9540-4F34-83A1-699DB08B74E6}"/>
              </a:ext>
            </a:extLst>
          </p:cNvPr>
          <p:cNvSpPr>
            <a:spLocks noChangeArrowheads="1"/>
          </p:cNvSpPr>
          <p:nvPr/>
        </p:nvSpPr>
        <p:spPr bwMode="auto">
          <a:xfrm>
            <a:off x="2334514" y="3717438"/>
            <a:ext cx="576000" cy="180000"/>
          </a:xfrm>
          <a:prstGeom prst="roundRect">
            <a:avLst/>
          </a:prstGeom>
          <a:solidFill>
            <a:schemeClr val="accent2">
              <a:lumMod val="20000"/>
              <a:lumOff val="80000"/>
            </a:schemeClr>
          </a:solidFill>
          <a:ln>
            <a:noFill/>
          </a:ln>
          <a:effectLst/>
        </p:spPr>
        <p:txBody>
          <a:bodyPr wrap="none" lIns="0" tIns="3600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85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Johtokunta</a:t>
            </a:r>
          </a:p>
        </p:txBody>
      </p:sp>
    </p:spTree>
    <p:extLst>
      <p:ext uri="{BB962C8B-B14F-4D97-AF65-F5344CB8AC3E}">
        <p14:creationId xmlns:p14="http://schemas.microsoft.com/office/powerpoint/2010/main" val="392336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Popcorn-annos elokuvateatterissa.">
            <a:extLst>
              <a:ext uri="{FF2B5EF4-FFF2-40B4-BE49-F238E27FC236}">
                <a16:creationId xmlns:a16="http://schemas.microsoft.com/office/drawing/2014/main" id="{B4F9E90E-A2CB-AF7A-8213-758F364310FA}"/>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6416984" y="1162843"/>
            <a:ext cx="4930466" cy="1060926"/>
          </a:xfrm>
        </p:spPr>
        <p:txBody>
          <a:bodyPr/>
          <a:lstStyle/>
          <a:p>
            <a:r>
              <a:rPr lang="fi-FI" dirty="0"/>
              <a:t>Elokuvan kaupunki </a:t>
            </a:r>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6416984" y="2008088"/>
            <a:ext cx="4728165" cy="4163079"/>
          </a:xfrm>
        </p:spPr>
        <p:txBody>
          <a:bodyPr vert="horz" lIns="91440" tIns="45720" rIns="91440" bIns="45720" rtlCol="0" anchor="t">
            <a:normAutofit fontScale="92500" lnSpcReduction="20000"/>
          </a:bodyPr>
          <a:lstStyle/>
          <a:p>
            <a:pPr marL="12700" indent="-12700">
              <a:buNone/>
            </a:pPr>
            <a:r>
              <a:rPr lang="fi-FI" dirty="0"/>
              <a:t>Tampereella on kuvattu muun muassa:</a:t>
            </a:r>
          </a:p>
          <a:p>
            <a:pPr marL="985520" indent="-269875">
              <a:spcBef>
                <a:spcPts val="400"/>
              </a:spcBef>
            </a:pPr>
            <a:r>
              <a:rPr lang="fi-FI" dirty="0"/>
              <a:t>Dual, Hollywood</a:t>
            </a:r>
            <a:endParaRPr lang="fi-FI" dirty="0">
              <a:cs typeface="Calibri" panose="020F0502020204030204"/>
            </a:endParaRPr>
          </a:p>
          <a:p>
            <a:pPr marL="985520" indent="-269875">
              <a:spcBef>
                <a:spcPts val="400"/>
              </a:spcBef>
            </a:pPr>
            <a:r>
              <a:rPr lang="fi-FI" dirty="0" err="1"/>
              <a:t>SuomiLOVE</a:t>
            </a:r>
            <a:endParaRPr lang="fi-FI" dirty="0">
              <a:cs typeface="Calibri" panose="020F0502020204030204"/>
            </a:endParaRPr>
          </a:p>
          <a:p>
            <a:pPr marL="985520" indent="-269875">
              <a:spcBef>
                <a:spcPts val="400"/>
              </a:spcBef>
            </a:pPr>
            <a:r>
              <a:rPr lang="fi-FI" dirty="0"/>
              <a:t>Juice-elokuva</a:t>
            </a:r>
            <a:endParaRPr lang="fi-FI" dirty="0">
              <a:cs typeface="Calibri" panose="020F0502020204030204"/>
            </a:endParaRPr>
          </a:p>
          <a:p>
            <a:pPr marL="985520" indent="-269875">
              <a:spcBef>
                <a:spcPts val="400"/>
              </a:spcBef>
            </a:pPr>
            <a:r>
              <a:rPr lang="fi-FI" dirty="0"/>
              <a:t>Naissotilaat</a:t>
            </a:r>
            <a:endParaRPr lang="fi-FI" dirty="0">
              <a:cs typeface="Calibri" panose="020F0502020204030204"/>
            </a:endParaRPr>
          </a:p>
          <a:p>
            <a:pPr marL="985520" indent="-269875">
              <a:spcBef>
                <a:spcPts val="400"/>
              </a:spcBef>
            </a:pPr>
            <a:r>
              <a:rPr lang="fi-FI" dirty="0"/>
              <a:t>Ivalo (jälkityöt)</a:t>
            </a:r>
            <a:endParaRPr lang="fi-FI" dirty="0">
              <a:cs typeface="Calibri" panose="020F0502020204030204"/>
            </a:endParaRPr>
          </a:p>
          <a:p>
            <a:pPr marL="985520" indent="-269875">
              <a:spcBef>
                <a:spcPts val="400"/>
              </a:spcBef>
            </a:pPr>
            <a:r>
              <a:rPr lang="fi-FI" dirty="0"/>
              <a:t>Pirjo</a:t>
            </a:r>
            <a:endParaRPr lang="fi-FI" dirty="0">
              <a:cs typeface="Calibri" panose="020F0502020204030204"/>
            </a:endParaRPr>
          </a:p>
          <a:p>
            <a:pPr marL="985520" indent="-269875">
              <a:spcBef>
                <a:spcPts val="400"/>
              </a:spcBef>
            </a:pPr>
            <a:r>
              <a:rPr lang="fi-FI" dirty="0"/>
              <a:t>Gladiaattorit</a:t>
            </a:r>
            <a:endParaRPr lang="fi-FI" dirty="0">
              <a:cs typeface="Calibri"/>
            </a:endParaRPr>
          </a:p>
          <a:p>
            <a:pPr marL="985520" indent="-269875">
              <a:spcBef>
                <a:spcPts val="400"/>
              </a:spcBef>
            </a:pPr>
            <a:r>
              <a:rPr lang="fi-FI" dirty="0">
                <a:cs typeface="Calibri"/>
              </a:rPr>
              <a:t>Koskinen</a:t>
            </a:r>
          </a:p>
          <a:p>
            <a:pPr marL="985520" indent="-269875">
              <a:spcBef>
                <a:spcPts val="400"/>
              </a:spcBef>
            </a:pPr>
            <a:r>
              <a:rPr lang="fi-FI" dirty="0">
                <a:cs typeface="Calibri"/>
              </a:rPr>
              <a:t>70 on vain numero</a:t>
            </a:r>
          </a:p>
          <a:p>
            <a:pPr marL="985520" indent="-269875">
              <a:spcBef>
                <a:spcPts val="400"/>
              </a:spcBef>
            </a:pPr>
            <a:r>
              <a:rPr lang="fi-FI" dirty="0">
                <a:cs typeface="Calibri"/>
              </a:rPr>
              <a:t>Antero Varovainen ja Onnenkivi</a:t>
            </a:r>
          </a:p>
        </p:txBody>
      </p:sp>
      <p:sp>
        <p:nvSpPr>
          <p:cNvPr id="4" name="Päivämäärän paikkamerkki 3">
            <a:extLst>
              <a:ext uri="{FF2B5EF4-FFF2-40B4-BE49-F238E27FC236}">
                <a16:creationId xmlns:a16="http://schemas.microsoft.com/office/drawing/2014/main" id="{3A6A9F81-1559-CE08-7DAE-84470935D203}"/>
              </a:ext>
            </a:extLst>
          </p:cNvPr>
          <p:cNvSpPr>
            <a:spLocks noGrp="1"/>
          </p:cNvSpPr>
          <p:nvPr>
            <p:ph type="dt" sz="half" idx="2"/>
          </p:nvPr>
        </p:nvSpPr>
        <p:spPr/>
        <p:txBody>
          <a:bodyPr/>
          <a:lstStyle/>
          <a:p>
            <a:fld id="{6A0B5529-CC76-6445-8861-6DA463D4F49B}" type="datetime1">
              <a:rPr lang="fi-FI" smtClean="0"/>
              <a:t>10.11.2023</a:t>
            </a:fld>
            <a:endParaRPr lang="fi-FI"/>
          </a:p>
        </p:txBody>
      </p:sp>
      <p:sp>
        <p:nvSpPr>
          <p:cNvPr id="5" name="Dian numeron paikkamerkki 4">
            <a:extLst>
              <a:ext uri="{FF2B5EF4-FFF2-40B4-BE49-F238E27FC236}">
                <a16:creationId xmlns:a16="http://schemas.microsoft.com/office/drawing/2014/main" id="{7BABFDF9-A94F-4F49-DF7F-7390694838C1}"/>
              </a:ext>
            </a:extLst>
          </p:cNvPr>
          <p:cNvSpPr>
            <a:spLocks noGrp="1"/>
          </p:cNvSpPr>
          <p:nvPr>
            <p:ph type="sldNum" sz="quarter" idx="4"/>
          </p:nvPr>
        </p:nvSpPr>
        <p:spPr/>
        <p:txBody>
          <a:bodyPr/>
          <a:lstStyle/>
          <a:p>
            <a:fld id="{F3EE06F1-2D77-A44E-97FA-F679B9CB76D5}" type="slidenum">
              <a:rPr lang="fi-FI" smtClean="0"/>
              <a:t>30</a:t>
            </a:fld>
            <a:endParaRPr lang="fi-FI"/>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3755409" y="2731828"/>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067578" y="2822425"/>
            <a:ext cx="2678420"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ea"/>
                <a:cs typeface="+mn-cs"/>
              </a:rPr>
              <a:t>TAMPEREEN TUOTANTOKANNUSTIN</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a:t>
            </a:r>
            <a:r>
              <a:rPr kumimoji="0" lang="fi-FI" sz="4400" b="1" i="0" u="none" strike="noStrike" kern="1200" cap="none" spc="300" normalizeH="0" baseline="0" noProof="0" dirty="0">
                <a:ln>
                  <a:noFill/>
                </a:ln>
                <a:solidFill>
                  <a:srgbClr val="FFFFFF"/>
                </a:solidFill>
                <a:effectLst/>
                <a:uLnTx/>
                <a:uFillTx/>
                <a:latin typeface="Calibri" panose="020F0502020204030204"/>
                <a:ea typeface="+mn-ea"/>
                <a:cs typeface="+mn-cs"/>
              </a:rPr>
              <a:t>0–</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15 %</a:t>
            </a:r>
          </a:p>
          <a:p>
            <a:pPr marL="0" marR="0" lvl="0" indent="0" defTabSz="914400" rtl="0" eaLnBrk="1" fontAlgn="auto" latinLnBrk="0" hangingPunct="1">
              <a:lnSpc>
                <a:spcPct val="100000"/>
              </a:lnSpc>
              <a:spcBef>
                <a:spcPts val="0"/>
              </a:spcBef>
              <a:spcAft>
                <a:spcPts val="0"/>
              </a:spcAft>
              <a:buClr>
                <a:srgbClr val="28549A"/>
              </a:buClr>
              <a:buSzTx/>
              <a:buFont typeface="Arial" panose="020B0604020202020204" pitchFamily="34" charset="0"/>
              <a:buNone/>
              <a:tabLst/>
              <a:defRPr/>
            </a:pPr>
            <a:r>
              <a:rPr kumimoji="0" lang="fi-FI" sz="2000" b="0" i="0" u="none" strike="noStrike" kern="1200" cap="none" spc="0" normalizeH="0" baseline="0" noProof="0" dirty="0">
                <a:ln>
                  <a:noFill/>
                </a:ln>
                <a:solidFill>
                  <a:srgbClr val="FFFFFF"/>
                </a:solidFill>
                <a:effectLst/>
                <a:uLnTx/>
                <a:uFillTx/>
                <a:latin typeface="Calibri" panose="020F0502020204030204"/>
                <a:ea typeface="+mn-ea"/>
                <a:cs typeface="+mn-cs"/>
              </a:rPr>
              <a:t>maksuhyvitystä Tampereen seudulla syntyneistä tuotanto-kustannuksista</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3101751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Näkymä Tampere-talon seminaarikokoukseen.">
            <a:extLst>
              <a:ext uri="{FF2B5EF4-FFF2-40B4-BE49-F238E27FC236}">
                <a16:creationId xmlns:a16="http://schemas.microsoft.com/office/drawing/2014/main" id="{8E57FE14-DE56-1028-43AB-A66BAF99B2A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Kuva 4">
            <a:extLst>
              <a:ext uri="{FF2B5EF4-FFF2-40B4-BE49-F238E27FC236}">
                <a16:creationId xmlns:a16="http://schemas.microsoft.com/office/drawing/2014/main" id="{CF23C36B-8ABD-3D71-FBC2-FE7D428BE835}"/>
              </a:ext>
              <a:ext uri="{C183D7F6-B498-43B3-948B-1728B52AA6E4}">
                <adec:decorative xmlns:adec="http://schemas.microsoft.com/office/drawing/2017/decorative" val="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49000"/>
            </a:schemeClr>
          </a:solidFill>
          <a:ln w="9525" cap="flat">
            <a:noFill/>
            <a:prstDash val="solid"/>
            <a:miter/>
          </a:ln>
        </p:spPr>
        <p:txBody>
          <a:bodyPr rtlCol="0" anchor="ctr"/>
          <a:lstStyle/>
          <a:p>
            <a:endParaRPr lang="fi-FI" dirty="0">
              <a:solidFill>
                <a:schemeClr val="bg1"/>
              </a:solidFill>
            </a:endParaRPr>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547942" y="683743"/>
            <a:ext cx="5067301" cy="2087921"/>
          </a:xfrm>
        </p:spPr>
        <p:txBody>
          <a:bodyPr/>
          <a:lstStyle/>
          <a:p>
            <a:r>
              <a:rPr lang="fi-FI" dirty="0"/>
              <a:t>Kokoukset,</a:t>
            </a:r>
            <a:br>
              <a:rPr lang="fi-FI" dirty="0"/>
            </a:br>
            <a:r>
              <a:rPr lang="fi-FI" dirty="0"/>
              <a:t>kongressit ja messut Tampere-talossa</a:t>
            </a:r>
            <a:br>
              <a:rPr lang="fi-FI" dirty="0"/>
            </a:br>
            <a:r>
              <a:rPr lang="fi-FI" dirty="0"/>
              <a:t>&amp; Tampereen messu- ja urheilukeskuksessa</a:t>
            </a:r>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9137323" y="970160"/>
            <a:ext cx="1801505" cy="1801505"/>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73466" y="1470973"/>
            <a:ext cx="2329218" cy="923330"/>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454 000</a:t>
            </a:r>
          </a:p>
          <a:p>
            <a:pPr lvl="0" algn="ctr">
              <a:lnSpc>
                <a:spcPct val="90000"/>
              </a:lnSpc>
              <a:spcBef>
                <a:spcPct val="0"/>
              </a:spcBef>
              <a:defRPr/>
            </a:pPr>
            <a:r>
              <a:rPr lang="fi-FI" sz="2400" dirty="0">
                <a:solidFill>
                  <a:srgbClr val="FFFFFF"/>
                </a:solidFill>
              </a:rPr>
              <a:t>kävijää</a:t>
            </a:r>
            <a:endParaRPr lang="fi-FI" dirty="0"/>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4719227" y="3957976"/>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3" name="Suorakulmio 12">
            <a:extLst>
              <a:ext uri="{FF2B5EF4-FFF2-40B4-BE49-F238E27FC236}">
                <a16:creationId xmlns:a16="http://schemas.microsoft.com/office/drawing/2014/main" id="{F6068FBC-86F7-3C19-577D-CDC39E36CC5C}"/>
              </a:ext>
            </a:extLst>
          </p:cNvPr>
          <p:cNvSpPr/>
          <p:nvPr/>
        </p:nvSpPr>
        <p:spPr>
          <a:xfrm>
            <a:off x="4516786" y="4159318"/>
            <a:ext cx="2803256" cy="1920526"/>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911</a:t>
            </a:r>
          </a:p>
          <a:p>
            <a:pPr algn="ctr">
              <a:lnSpc>
                <a:spcPct val="90000"/>
              </a:lnSpc>
              <a:spcBef>
                <a:spcPct val="0"/>
              </a:spcBef>
              <a:defRPr/>
            </a:pPr>
            <a:r>
              <a:rPr lang="fi-FI" sz="2400" dirty="0">
                <a:solidFill>
                  <a:srgbClr val="FFFFFF"/>
                </a:solidFill>
              </a:rPr>
              <a:t>kokous-, </a:t>
            </a:r>
            <a:br>
              <a:rPr lang="fi-FI" sz="2400" dirty="0">
                <a:solidFill>
                  <a:srgbClr val="FFFFFF"/>
                </a:solidFill>
              </a:rPr>
            </a:br>
            <a:r>
              <a:rPr lang="fi-FI" sz="2400" dirty="0">
                <a:solidFill>
                  <a:srgbClr val="FFFFFF"/>
                </a:solidFill>
              </a:rPr>
              <a:t>kongressi- </a:t>
            </a:r>
            <a:br>
              <a:rPr lang="fi-FI" sz="2400" dirty="0">
                <a:solidFill>
                  <a:srgbClr val="FFFFFF"/>
                </a:solidFill>
              </a:rPr>
            </a:br>
            <a:r>
              <a:rPr lang="fi-FI" sz="2400" dirty="0">
                <a:solidFill>
                  <a:srgbClr val="FFFFFF"/>
                </a:solidFill>
              </a:rPr>
              <a:t>ja messu-tapahtumaa</a:t>
            </a:r>
            <a:endParaRPr lang="fi-FI" sz="2400" b="1" dirty="0">
              <a:solidFill>
                <a:srgbClr val="FFFFFF"/>
              </a:solidFill>
            </a:endParaRPr>
          </a:p>
        </p:txBody>
      </p:sp>
      <p:sp>
        <p:nvSpPr>
          <p:cNvPr id="2" name="Päivämäärän paikkamerkki 1">
            <a:extLst>
              <a:ext uri="{FF2B5EF4-FFF2-40B4-BE49-F238E27FC236}">
                <a16:creationId xmlns:a16="http://schemas.microsoft.com/office/drawing/2014/main" id="{DB5C84B0-018F-D4D0-2D16-32E3C96FFBDC}"/>
              </a:ext>
            </a:extLst>
          </p:cNvPr>
          <p:cNvSpPr>
            <a:spLocks noGrp="1"/>
          </p:cNvSpPr>
          <p:nvPr>
            <p:ph type="dt" sz="half" idx="2"/>
          </p:nvPr>
        </p:nvSpPr>
        <p:spPr/>
        <p:txBody>
          <a:bodyPr/>
          <a:lstStyle/>
          <a:p>
            <a:fld id="{AE45D274-7DCA-6542-99CA-62913EF1A4D8}" type="datetime1">
              <a:rPr lang="fi-FI" smtClean="0"/>
              <a:t>10.11.2023</a:t>
            </a:fld>
            <a:endParaRPr lang="fi-FI"/>
          </a:p>
        </p:txBody>
      </p:sp>
      <p:sp>
        <p:nvSpPr>
          <p:cNvPr id="3" name="Dian numeron paikkamerkki 2">
            <a:extLst>
              <a:ext uri="{FF2B5EF4-FFF2-40B4-BE49-F238E27FC236}">
                <a16:creationId xmlns:a16="http://schemas.microsoft.com/office/drawing/2014/main" id="{2714E12F-211B-E6C7-3C7F-DA8E0915E13F}"/>
              </a:ext>
            </a:extLst>
          </p:cNvPr>
          <p:cNvSpPr>
            <a:spLocks noGrp="1"/>
          </p:cNvSpPr>
          <p:nvPr>
            <p:ph type="sldNum" sz="quarter" idx="4"/>
          </p:nvPr>
        </p:nvSpPr>
        <p:spPr/>
        <p:txBody>
          <a:bodyPr/>
          <a:lstStyle/>
          <a:p>
            <a:fld id="{F3EE06F1-2D77-A44E-97FA-F679B9CB76D5}" type="slidenum">
              <a:rPr lang="fi-FI" smtClean="0"/>
              <a:pPr/>
              <a:t>31</a:t>
            </a:fld>
            <a:endParaRPr lang="fi-FI"/>
          </a:p>
        </p:txBody>
      </p:sp>
      <p:sp>
        <p:nvSpPr>
          <p:cNvPr id="14" name="Tekstiruutu 24">
            <a:extLst>
              <a:ext uri="{FF2B5EF4-FFF2-40B4-BE49-F238E27FC236}">
                <a16:creationId xmlns:a16="http://schemas.microsoft.com/office/drawing/2014/main" id="{0689E57A-6495-3EAA-150B-5DC8655EE43B}"/>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645949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Tampereen keskustasta iltavalaistuksessa.">
            <a:extLst>
              <a:ext uri="{FF2B5EF4-FFF2-40B4-BE49-F238E27FC236}">
                <a16:creationId xmlns:a16="http://schemas.microsoft.com/office/drawing/2014/main" id="{0FC105AB-7C14-5FD2-97FC-3A1A820D82C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p:txBody>
          <a:bodyPr/>
          <a:lstStyle/>
          <a:p>
            <a:r>
              <a:rPr lang="fi-FI" dirty="0"/>
              <a:t>Tapahtumien </a:t>
            </a:r>
            <a:br>
              <a:rPr lang="fi-FI" dirty="0"/>
            </a:br>
            <a:r>
              <a:rPr lang="fi-FI" dirty="0"/>
              <a:t>paratiisi</a:t>
            </a:r>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900720"/>
            <a:ext cx="5303730" cy="4383464"/>
          </a:xfrm>
        </p:spPr>
        <p:txBody>
          <a:bodyPr vert="horz" lIns="91440" tIns="45720" rIns="91440" bIns="45720" rtlCol="0" anchor="t">
            <a:normAutofit fontScale="92500" lnSpcReduction="20000"/>
          </a:bodyPr>
          <a:lstStyle/>
          <a:p>
            <a:pPr marL="0" indent="0">
              <a:spcBef>
                <a:spcPts val="500"/>
              </a:spcBef>
              <a:buNone/>
              <a:tabLst>
                <a:tab pos="1062038" algn="l"/>
              </a:tabLst>
              <a:defRPr/>
            </a:pPr>
            <a:r>
              <a:rPr lang="fi-FI" dirty="0"/>
              <a:t>Kaupunkia halkovat kaksi kaunista järveä tarjoavat uniikin toimintaympäristön tapahtumille.</a:t>
            </a:r>
          </a:p>
          <a:p>
            <a:pPr marL="0" lvl="0" indent="0">
              <a:spcBef>
                <a:spcPts val="500"/>
              </a:spcBef>
              <a:buNone/>
              <a:tabLst>
                <a:tab pos="1062038" algn="l"/>
              </a:tabLst>
              <a:defRPr/>
            </a:pPr>
            <a:r>
              <a:rPr lang="fi-FI" b="1" dirty="0"/>
              <a:t>Kiihkeästi kuhisevassa kaupungissa: </a:t>
            </a:r>
          </a:p>
          <a:p>
            <a:pPr lvl="0">
              <a:spcBef>
                <a:spcPts val="400"/>
              </a:spcBef>
              <a:tabLst>
                <a:tab pos="1062038" algn="l"/>
              </a:tabLst>
              <a:defRPr/>
            </a:pPr>
            <a:r>
              <a:rPr lang="fi-FI" dirty="0"/>
              <a:t>Tuhansia tapahtumia pihakirppiksistä kansainvälisiin suurtapahtumiin</a:t>
            </a:r>
            <a:endParaRPr lang="fi-FI" b="1" dirty="0"/>
          </a:p>
          <a:p>
            <a:pPr>
              <a:spcBef>
                <a:spcPts val="400"/>
              </a:spcBef>
              <a:tabLst>
                <a:tab pos="1062038" algn="l"/>
              </a:tabLst>
              <a:defRPr/>
            </a:pPr>
            <a:r>
              <a:rPr lang="fi-FI" b="1" dirty="0"/>
              <a:t>4,4 </a:t>
            </a:r>
            <a:r>
              <a:rPr lang="fi-FI" dirty="0"/>
              <a:t>miljoonaa tapahtumakävijää vuosittain (2022)</a:t>
            </a:r>
            <a:endParaRPr lang="fi-FI" dirty="0">
              <a:cs typeface="Calibri"/>
            </a:endParaRPr>
          </a:p>
          <a:p>
            <a:pPr>
              <a:spcBef>
                <a:spcPts val="400"/>
              </a:spcBef>
              <a:tabLst>
                <a:tab pos="1062038" algn="l"/>
              </a:tabLst>
              <a:defRPr/>
            </a:pPr>
            <a:r>
              <a:rPr lang="fi-FI" b="1" dirty="0">
                <a:ea typeface="+mn-lt"/>
                <a:cs typeface="+mn-lt"/>
              </a:rPr>
              <a:t>511</a:t>
            </a:r>
            <a:r>
              <a:rPr lang="fi-FI" b="1" dirty="0"/>
              <a:t> </a:t>
            </a:r>
            <a:r>
              <a:rPr lang="fi-FI" dirty="0"/>
              <a:t>milj. euroa tapahtumien liikevaihto (2021)</a:t>
            </a:r>
            <a:endParaRPr lang="fi-FI" dirty="0">
              <a:cs typeface="Calibri"/>
            </a:endParaRPr>
          </a:p>
          <a:p>
            <a:pPr lvl="0">
              <a:spcBef>
                <a:spcPts val="400"/>
              </a:spcBef>
              <a:tabLst>
                <a:tab pos="1062038" algn="l"/>
              </a:tabLst>
              <a:defRPr/>
            </a:pPr>
            <a:r>
              <a:rPr lang="fi-FI" b="1" dirty="0"/>
              <a:t>15 000 </a:t>
            </a:r>
            <a:r>
              <a:rPr lang="fi-FI" dirty="0"/>
              <a:t>katsojaa vetävä Nokia </a:t>
            </a:r>
            <a:r>
              <a:rPr lang="fi-FI" dirty="0" err="1"/>
              <a:t>Arena</a:t>
            </a:r>
            <a:r>
              <a:rPr lang="fi-FI" dirty="0"/>
              <a:t> valmistui 2021</a:t>
            </a:r>
          </a:p>
          <a:p>
            <a:pPr marL="0" lvl="0" indent="0">
              <a:buNone/>
              <a:tabLst>
                <a:tab pos="1062038" algn="l"/>
              </a:tabLst>
              <a:defRPr/>
            </a:pPr>
            <a:r>
              <a:rPr lang="fi-FI" dirty="0"/>
              <a:t>Panostamme uusiin, suurta yleisöä </a:t>
            </a:r>
            <a:br>
              <a:rPr lang="fi-FI" dirty="0"/>
            </a:br>
            <a:r>
              <a:rPr lang="fi-FI" dirty="0"/>
              <a:t>kiinnostaviin tapahtumiin. </a:t>
            </a:r>
          </a:p>
        </p:txBody>
      </p:sp>
      <p:sp>
        <p:nvSpPr>
          <p:cNvPr id="4" name="Päivämäärän paikkamerkki 3">
            <a:extLst>
              <a:ext uri="{FF2B5EF4-FFF2-40B4-BE49-F238E27FC236}">
                <a16:creationId xmlns:a16="http://schemas.microsoft.com/office/drawing/2014/main" id="{BE0CB556-0334-DD0D-D5C4-7E20B1B01588}"/>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Lst>
          </p:cNvPr>
          <p:cNvSpPr>
            <a:spLocks noGrp="1"/>
          </p:cNvSpPr>
          <p:nvPr>
            <p:ph type="sldNum" sz="quarter" idx="4"/>
          </p:nvPr>
        </p:nvSpPr>
        <p:spPr/>
        <p:txBody>
          <a:bodyPr/>
          <a:lstStyle/>
          <a:p>
            <a:fld id="{F3EE06F1-2D77-A44E-97FA-F679B9CB76D5}" type="slidenum">
              <a:rPr lang="fi-FI" smtClean="0">
                <a:solidFill>
                  <a:schemeClr val="bg1"/>
                </a:solidFill>
              </a:rPr>
              <a:t>32</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MUUTOS</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894720"/>
            <a:ext cx="7118309" cy="625679"/>
          </a:xfrm>
          <a:prstGeom prst="rect">
            <a:avLst/>
          </a:prstGeom>
          <a:noFill/>
        </p:spPr>
        <p:txBody>
          <a:bodyPr wrap="square">
            <a:noAutofit/>
          </a:bodyPr>
          <a:lstStyle/>
          <a:p>
            <a:pPr lvl="0">
              <a:defRPr/>
            </a:pPr>
            <a:r>
              <a:rPr lang="fi-FI" sz="2000" dirty="0">
                <a:solidFill>
                  <a:schemeClr val="tx2"/>
                </a:solidFill>
              </a:rPr>
              <a:t>Kasvavassa kaupungissa muutos on läsnä kaikkialla, </a:t>
            </a:r>
            <a:br>
              <a:rPr lang="fi-FI" sz="2000" dirty="0">
                <a:solidFill>
                  <a:schemeClr val="tx2"/>
                </a:solidFill>
              </a:rPr>
            </a:br>
            <a:r>
              <a:rPr lang="fi-FI" sz="2000" dirty="0">
                <a:solidFill>
                  <a:schemeClr val="tx2"/>
                </a:solidFill>
              </a:rPr>
              <a:t>sillä Tampereella rakennetaan ja kehitetään uutta jatkuvasti.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460"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33</a:t>
            </a:fld>
            <a:endParaRPr lang="fi-FI">
              <a:solidFill>
                <a:schemeClr val="bg1"/>
              </a:solidFill>
            </a:endParaRPr>
          </a:p>
        </p:txBody>
      </p:sp>
      <p:sp>
        <p:nvSpPr>
          <p:cNvPr id="13" name="Tekstiruutu 24">
            <a:extLst>
              <a:ext uri="{FF2B5EF4-FFF2-40B4-BE49-F238E27FC236}">
                <a16:creationId xmlns:a16="http://schemas.microsoft.com/office/drawing/2014/main" id="{D4640674-13AD-CB63-8C4A-22980250789D}"/>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
        <p:nvSpPr>
          <p:cNvPr id="2" name="Suorakulmio 1" descr="Nokia Arena ja taustalla rakentuvaa uutta Tamperetta.">
            <a:extLst>
              <a:ext uri="{FF2B5EF4-FFF2-40B4-BE49-F238E27FC236}">
                <a16:creationId xmlns:a16="http://schemas.microsoft.com/office/drawing/2014/main" id="{21151CC6-A4D7-722B-2962-D46D09F86CEB}"/>
              </a:ext>
            </a:extLst>
          </p:cNvPr>
          <p:cNvSpPr/>
          <p:nvPr/>
        </p:nvSpPr>
        <p:spPr>
          <a:xfrm>
            <a:off x="10107038" y="1926077"/>
            <a:ext cx="1614792" cy="53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02033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Keväinen kuva Keskusutorilta. Etualalla paljon kukkia auringossa.">
            <a:extLst>
              <a:ext uri="{FF2B5EF4-FFF2-40B4-BE49-F238E27FC236}">
                <a16:creationId xmlns:a16="http://schemas.microsoft.com/office/drawing/2014/main" id="{4F43CD30-6543-7D23-D378-2E30C01F3EB6}"/>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2" cstate="print">
              <a:extLst>
                <a:ext uri="{28A0092B-C50C-407E-A947-70E740481C1C}">
                  <a14:useLocalDpi xmlns:a14="http://schemas.microsoft.com/office/drawing/2010/main"/>
                </a:ext>
              </a:extLst>
            </a:blip>
            <a:srcRect/>
            <a:stretch>
              <a:fillRect b="313"/>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p:txBody>
          <a:bodyPr/>
          <a:lstStyle/>
          <a:p>
            <a:r>
              <a:rPr lang="fi-FI" dirty="0"/>
              <a:t>Ekologisesti kestävä kaupunki</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1966992"/>
            <a:ext cx="4728165" cy="4163079"/>
          </a:xfrm>
        </p:spPr>
        <p:txBody>
          <a:bodyPr>
            <a:normAutofit fontScale="85000" lnSpcReduction="20000"/>
          </a:bodyPr>
          <a:lstStyle/>
          <a:p>
            <a:pPr marL="0" indent="0">
              <a:buNone/>
            </a:pPr>
            <a:r>
              <a:rPr lang="fi-FI" dirty="0"/>
              <a:t>Tampere haluaa olla kansainvälisesti tunnettu vaikuttavista teoistaan ilmaston ja luonnon monimuotoisuuden eteen. </a:t>
            </a:r>
          </a:p>
          <a:p>
            <a:r>
              <a:rPr lang="fi-FI" dirty="0"/>
              <a:t>Tampereen tavoite on olla hiilineutraali vuonna 2030. Hiilineutraali Tampere 2030 -tiekartassa yli 200 toimenpidettä. </a:t>
            </a:r>
          </a:p>
          <a:p>
            <a:r>
              <a:rPr lang="fi-FI" dirty="0"/>
              <a:t>Ilmastonmuutokseen sopeutuminen on aloitettu, esim. luontopohjaiset hulevesiratkaisut. </a:t>
            </a:r>
          </a:p>
          <a:p>
            <a:r>
              <a:rPr lang="fi-FI" dirty="0"/>
              <a:t>Tampere suojelee luonnon monimuotoisuutta. LUMO-ohjelmassa yli 100 toimenpidettä. </a:t>
            </a:r>
          </a:p>
          <a:p>
            <a:pPr marL="0" indent="0">
              <a:buNone/>
            </a:pPr>
            <a:r>
              <a:rPr lang="fi-FI" dirty="0"/>
              <a:t>Katso kaupungin ilmastotekoja osoitteesta </a:t>
            </a:r>
            <a:r>
              <a:rPr lang="fi-FI" b="1" i="1" dirty="0" err="1">
                <a:solidFill>
                  <a:schemeClr val="accent6">
                    <a:lumMod val="75000"/>
                  </a:schemeClr>
                </a:solidFill>
              </a:rPr>
              <a:t>ilmastovahti.tampere.fi</a:t>
            </a:r>
            <a:endParaRPr lang="fi-FI" b="1" i="1" dirty="0">
              <a:solidFill>
                <a:schemeClr val="accent6">
                  <a:lumMod val="75000"/>
                </a:schemeClr>
              </a:solidFill>
            </a:endParaRPr>
          </a:p>
          <a:p>
            <a:endParaRPr lang="fi-FI" dirty="0"/>
          </a:p>
          <a:p>
            <a:endParaRPr lang="fi-FI" dirty="0"/>
          </a:p>
          <a:p>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2B40B7B8-5FEB-D6FE-2FD8-5586D5DDAA5A}"/>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Lst>
          </p:cNvPr>
          <p:cNvSpPr>
            <a:spLocks noGrp="1"/>
          </p:cNvSpPr>
          <p:nvPr>
            <p:ph type="sldNum" sz="quarter" idx="4"/>
          </p:nvPr>
        </p:nvSpPr>
        <p:spPr/>
        <p:txBody>
          <a:bodyPr/>
          <a:lstStyle/>
          <a:p>
            <a:fld id="{F3EE06F1-2D77-A44E-97FA-F679B9CB76D5}" type="slidenum">
              <a:rPr lang="fi-FI" smtClean="0">
                <a:solidFill>
                  <a:schemeClr val="bg1"/>
                </a:solidFill>
              </a:rPr>
              <a:t>34</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538301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Suunnittelukuva Tampereen asema-alueen tulevaisuudesta.">
            <a:extLst>
              <a:ext uri="{FF2B5EF4-FFF2-40B4-BE49-F238E27FC236}">
                <a16:creationId xmlns:a16="http://schemas.microsoft.com/office/drawing/2014/main" id="{34242601-29D6-6451-5593-3E6F0B9C5656}"/>
              </a:ext>
            </a:extLst>
          </p:cNvPr>
          <p:cNvPicPr>
            <a:picLocks noChangeAspect="1"/>
          </p:cNvPicPr>
          <p:nvPr/>
        </p:nvPicPr>
        <p:blipFill>
          <a:blip r:embed="rId3"/>
          <a:srcRect/>
          <a:stretch/>
        </p:blipFill>
        <p:spPr>
          <a:xfrm>
            <a:off x="0" y="0"/>
            <a:ext cx="12192000" cy="6858000"/>
          </a:xfrm>
          <a:prstGeom prst="rect">
            <a:avLst/>
          </a:prstGeom>
          <a:blipFill>
            <a:blip r:embed="rId4" cstate="print">
              <a:extLst>
                <a:ext uri="{28A0092B-C50C-407E-A947-70E740481C1C}">
                  <a14:useLocalDpi xmlns:a14="http://schemas.microsoft.com/office/drawing/2010/main"/>
                </a:ext>
              </a:extLst>
            </a:blip>
            <a:stretch>
              <a:fillRect/>
            </a:stretch>
          </a:blipFill>
        </p:spPr>
      </p:pic>
      <p:sp>
        <p:nvSpPr>
          <p:cNvPr id="17" name="Kuva 2">
            <a:extLst>
              <a:ext uri="{FF2B5EF4-FFF2-40B4-BE49-F238E27FC236}">
                <a16:creationId xmlns:a16="http://schemas.microsoft.com/office/drawing/2014/main" id="{F82B82D7-5066-84EA-2B3A-48430FF836C5}"/>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1">
              <a:alpha val="59947"/>
            </a:schemeClr>
          </a:solid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547942" y="683744"/>
            <a:ext cx="5750116" cy="1060926"/>
          </a:xfrm>
        </p:spPr>
        <p:txBody>
          <a:bodyPr/>
          <a:lstStyle/>
          <a:p>
            <a:r>
              <a:rPr lang="fi-FI" dirty="0"/>
              <a:t>Viiden tähden keskusta </a:t>
            </a:r>
            <a:r>
              <a:rPr lang="fi-FI" sz="2400" b="0" dirty="0"/>
              <a:t>-KEHITYSOHJELMA</a:t>
            </a:r>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986647" y="1535110"/>
            <a:ext cx="5067300" cy="4074508"/>
          </a:xfrm>
        </p:spPr>
        <p:txBody>
          <a:bodyPr>
            <a:normAutofit/>
          </a:bodyPr>
          <a:lstStyle/>
          <a:p>
            <a:pPr marL="0" indent="0">
              <a:spcBef>
                <a:spcPts val="400"/>
              </a:spcBef>
              <a:buNone/>
            </a:pPr>
            <a:r>
              <a:rPr lang="fi-FI" dirty="0"/>
              <a:t>Uudistaa Tampereen keskustaa palvelemaan yhä useampia </a:t>
            </a:r>
            <a:br>
              <a:rPr lang="fi-FI" dirty="0"/>
            </a:br>
            <a:r>
              <a:rPr lang="fi-FI" dirty="0"/>
              <a:t>asukkaita ja yrityksiä.</a:t>
            </a:r>
          </a:p>
          <a:p>
            <a:pPr marL="0" indent="0">
              <a:spcBef>
                <a:spcPts val="400"/>
              </a:spcBef>
              <a:buNone/>
            </a:pPr>
            <a:r>
              <a:rPr lang="fi-FI" dirty="0"/>
              <a:t>Toteuttaa keskustaan uusia asuin- ja virkistysalueita, toimi- ja liiketiloja </a:t>
            </a:r>
            <a:br>
              <a:rPr lang="fi-FI" dirty="0"/>
            </a:br>
            <a:r>
              <a:rPr lang="fi-FI" dirty="0"/>
              <a:t>sekä tapahtumapaikkoja.</a:t>
            </a:r>
          </a:p>
          <a:p>
            <a:pPr marL="0" indent="0">
              <a:spcBef>
                <a:spcPts val="400"/>
              </a:spcBef>
              <a:buNone/>
            </a:pPr>
            <a:endParaRPr lang="fi-FI" dirty="0"/>
          </a:p>
          <a:p>
            <a:pPr marL="0" indent="0">
              <a:spcBef>
                <a:spcPts val="400"/>
              </a:spcBef>
              <a:buNone/>
            </a:pPr>
            <a:r>
              <a:rPr lang="fi-FI" b="1" dirty="0"/>
              <a:t>TAVOITTEENA: </a:t>
            </a:r>
            <a:br>
              <a:rPr lang="fi-FI" b="1" dirty="0">
                <a:solidFill>
                  <a:schemeClr val="accent6"/>
                </a:solidFill>
              </a:rPr>
            </a:br>
            <a:r>
              <a:rPr lang="fi-FI" dirty="0"/>
              <a:t>Tampereen keskusta on toimiva </a:t>
            </a:r>
            <a:br>
              <a:rPr lang="fi-FI" dirty="0"/>
            </a:br>
            <a:r>
              <a:rPr lang="fi-FI" dirty="0"/>
              <a:t>elämys ja paikka, jossa viihdytään!</a:t>
            </a:r>
          </a:p>
          <a:p>
            <a:pPr marL="0" indent="0">
              <a:spcBef>
                <a:spcPts val="400"/>
              </a:spcBef>
              <a:buNone/>
            </a:pPr>
            <a:endParaRPr lang="fi-FI" dirty="0"/>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4816660" y="4119353"/>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4865145" y="4258601"/>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2030 </a:t>
            </a:r>
            <a:r>
              <a:rPr lang="fi-FI" sz="1800" b="0" dirty="0">
                <a:solidFill>
                  <a:srgbClr val="FFFFFF"/>
                </a:solidFill>
              </a:rPr>
              <a:t>vetovoimainen ja helposti saavutettava keskusta</a:t>
            </a:r>
          </a:p>
        </p:txBody>
      </p:sp>
      <p:sp>
        <p:nvSpPr>
          <p:cNvPr id="13" name="Ellipsi 12">
            <a:extLst>
              <a:ext uri="{FF2B5EF4-FFF2-40B4-BE49-F238E27FC236}">
                <a16:creationId xmlns:a16="http://schemas.microsoft.com/office/drawing/2014/main" id="{ACD2FEFF-3F76-50D9-9D8F-5DC2A15C4000}"/>
              </a:ext>
              <a:ext uri="{C183D7F6-B498-43B3-948B-1728B52AA6E4}">
                <adec:decorative xmlns:adec="http://schemas.microsoft.com/office/drawing/2017/decorative" val="1"/>
              </a:ext>
            </a:extLst>
          </p:cNvPr>
          <p:cNvSpPr/>
          <p:nvPr/>
        </p:nvSpPr>
        <p:spPr>
          <a:xfrm>
            <a:off x="1186344" y="1891111"/>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4" name="Otsikko 7">
            <a:extLst>
              <a:ext uri="{FF2B5EF4-FFF2-40B4-BE49-F238E27FC236}">
                <a16:creationId xmlns:a16="http://schemas.microsoft.com/office/drawing/2014/main" id="{978D8C03-2E22-1BCA-02BF-8534C7228793}"/>
              </a:ext>
            </a:extLst>
          </p:cNvPr>
          <p:cNvSpPr txBox="1">
            <a:spLocks/>
          </p:cNvSpPr>
          <p:nvPr/>
        </p:nvSpPr>
        <p:spPr>
          <a:xfrm>
            <a:off x="1234829" y="2109872"/>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35-40 % </a:t>
            </a:r>
            <a:r>
              <a:rPr lang="fi-FI" sz="1800" b="0" dirty="0">
                <a:solidFill>
                  <a:srgbClr val="FFFFFF"/>
                </a:solidFill>
              </a:rPr>
              <a:t>enemmän asukkaita kuin 2015</a:t>
            </a: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A00761E2-CC6A-00A7-DCE4-34F5B289400F}"/>
              </a:ext>
            </a:extLst>
          </p:cNvPr>
          <p:cNvSpPr>
            <a:spLocks noGrp="1"/>
          </p:cNvSpPr>
          <p:nvPr>
            <p:ph type="sldNum" sz="quarter" idx="4"/>
          </p:nvPr>
        </p:nvSpPr>
        <p:spPr/>
        <p:txBody>
          <a:bodyPr/>
          <a:lstStyle/>
          <a:p>
            <a:fld id="{F3EE06F1-2D77-A44E-97FA-F679B9CB76D5}" type="slidenum">
              <a:rPr lang="fi-FI" smtClean="0"/>
              <a:t>35</a:t>
            </a:fld>
            <a:endParaRPr lang="fi-FI"/>
          </a:p>
        </p:txBody>
      </p:sp>
      <p:sp>
        <p:nvSpPr>
          <p:cNvPr id="19" name="Tekstiruutu 24">
            <a:extLst>
              <a:ext uri="{FF2B5EF4-FFF2-40B4-BE49-F238E27FC236}">
                <a16:creationId xmlns:a16="http://schemas.microsoft.com/office/drawing/2014/main" id="{6EC516F0-4E14-6A40-CD11-2B29E5F7D1F8}"/>
              </a:ext>
            </a:extLst>
          </p:cNvPr>
          <p:cNvSpPr txBox="1">
            <a:spLocks noChangeArrowheads="1"/>
          </p:cNvSpPr>
          <p:nvPr/>
        </p:nvSpPr>
        <p:spPr bwMode="auto">
          <a:xfrm>
            <a:off x="6630008"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lang="fi-FI" sz="1200" dirty="0">
                <a:solidFill>
                  <a:srgbClr val="FFFFFF"/>
                </a:solidFill>
                <a:latin typeface="Calibri" panose="020F0502020204030204"/>
              </a:rPr>
              <a:t>©SRV/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9753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Ilmakuva Tampereen keskustan uusista rakennushankkeista.">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3" y="825197"/>
            <a:ext cx="5636963" cy="2246775"/>
          </a:xfrm>
        </p:spPr>
        <p:txBody>
          <a:bodyPr/>
          <a:lstStyle/>
          <a:p>
            <a:r>
              <a:rPr lang="fi-FI" dirty="0"/>
              <a:t>Innovatiivisia hankkeita elävään </a:t>
            </a:r>
            <a:br>
              <a:rPr lang="fi-FI" dirty="0"/>
            </a:br>
            <a:r>
              <a:rPr lang="fi-FI" dirty="0"/>
              <a:t>ja viihtyisään keskustaan:</a:t>
            </a:r>
            <a:br>
              <a:rPr lang="fi-FI" dirty="0"/>
            </a:br>
            <a:endParaRPr lang="fi-FI"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3295877"/>
            <a:ext cx="5357200" cy="3212211"/>
          </a:xfrm>
        </p:spPr>
        <p:txBody>
          <a:bodyPr>
            <a:normAutofit fontScale="92500" lnSpcReduction="10000"/>
          </a:bodyPr>
          <a:lstStyle/>
          <a:p>
            <a:pPr>
              <a:spcBef>
                <a:spcPts val="400"/>
              </a:spcBef>
            </a:pPr>
            <a:r>
              <a:rPr lang="fi-FI" dirty="0"/>
              <a:t>Kannen alue: Asemakeskus ja Nokia </a:t>
            </a:r>
            <a:r>
              <a:rPr lang="fi-FI" dirty="0" err="1"/>
              <a:t>Arena</a:t>
            </a:r>
            <a:endParaRPr lang="fi-FI" dirty="0"/>
          </a:p>
          <a:p>
            <a:pPr>
              <a:spcBef>
                <a:spcPts val="400"/>
              </a:spcBef>
            </a:pPr>
            <a:r>
              <a:rPr lang="fi-FI" dirty="0"/>
              <a:t>Ranta-Tampella</a:t>
            </a:r>
          </a:p>
          <a:p>
            <a:pPr>
              <a:spcBef>
                <a:spcPts val="400"/>
              </a:spcBef>
            </a:pPr>
            <a:r>
              <a:rPr lang="fi-FI" dirty="0"/>
              <a:t>Läntisen keskusta-alueen </a:t>
            </a:r>
            <a:br>
              <a:rPr lang="fi-FI" dirty="0"/>
            </a:br>
            <a:r>
              <a:rPr lang="fi-FI" dirty="0"/>
              <a:t>kehityskokonaisuus</a:t>
            </a:r>
          </a:p>
          <a:p>
            <a:pPr>
              <a:spcBef>
                <a:spcPts val="400"/>
              </a:spcBef>
            </a:pPr>
            <a:r>
              <a:rPr lang="fi-FI" dirty="0" err="1"/>
              <a:t>Viinikanlahden</a:t>
            </a:r>
            <a:r>
              <a:rPr lang="fi-FI" dirty="0"/>
              <a:t> alue</a:t>
            </a:r>
          </a:p>
          <a:p>
            <a:pPr>
              <a:spcBef>
                <a:spcPts val="400"/>
              </a:spcBef>
            </a:pPr>
            <a:r>
              <a:rPr lang="fi-FI" dirty="0"/>
              <a:t>Särkänniemen alue</a:t>
            </a:r>
          </a:p>
          <a:p>
            <a:pPr>
              <a:spcBef>
                <a:spcPts val="400"/>
              </a:spcBef>
            </a:pPr>
            <a:r>
              <a:rPr lang="fi-FI" dirty="0"/>
              <a:t>Tullin alue</a:t>
            </a:r>
          </a:p>
          <a:p>
            <a:pPr>
              <a:spcBef>
                <a:spcPts val="400"/>
              </a:spcBef>
            </a:pPr>
            <a:r>
              <a:rPr lang="fi-FI" dirty="0"/>
              <a:t>Kulttuurikehä</a:t>
            </a:r>
          </a:p>
          <a:p>
            <a:pPr>
              <a:spcBef>
                <a:spcPts val="400"/>
              </a:spcBef>
            </a:pPr>
            <a:r>
              <a:rPr lang="fi-FI" dirty="0"/>
              <a:t>Tammerkosken valaisu</a:t>
            </a:r>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36</a:t>
            </a:fld>
            <a:endParaRPr lang="fi-FI"/>
          </a:p>
        </p:txBody>
      </p:sp>
      <p:pic>
        <p:nvPicPr>
          <p:cNvPr id="9" name="Kuva 8">
            <a:extLst>
              <a:ext uri="{FF2B5EF4-FFF2-40B4-BE49-F238E27FC236}">
                <a16:creationId xmlns:a16="http://schemas.microsoft.com/office/drawing/2014/main" id="{C160724B-AEE1-204D-DD8B-A6D49F87AD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4DB60345-2ED6-06B7-F9E9-C30231C2927A}"/>
              </a:ext>
            </a:extLst>
          </p:cNvPr>
          <p:cNvSpPr txBox="1">
            <a:spLocks noChangeArrowheads="1"/>
          </p:cNvSpPr>
          <p:nvPr/>
        </p:nvSpPr>
        <p:spPr bwMode="auto">
          <a:xfrm>
            <a:off x="3562860" y="6366868"/>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Tampereen kaupunki</a:t>
            </a:r>
          </a:p>
        </p:txBody>
      </p:sp>
    </p:spTree>
    <p:extLst>
      <p:ext uri="{BB962C8B-B14F-4D97-AF65-F5344CB8AC3E}">
        <p14:creationId xmlns:p14="http://schemas.microsoft.com/office/powerpoint/2010/main" val="3503177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mallinnus asema-alueen visiosuunnitelmasta.">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sz="2400" b="0" dirty="0">
                <a:solidFill>
                  <a:schemeClr val="bg1"/>
                </a:solidFill>
              </a:rPr>
              <a:t>KANNEN ALUE – </a:t>
            </a:r>
            <a:br>
              <a:rPr lang="fi-FI" dirty="0">
                <a:solidFill>
                  <a:schemeClr val="bg1"/>
                </a:solidFill>
              </a:rPr>
            </a:br>
            <a:r>
              <a:rPr lang="fi-FI" dirty="0">
                <a:solidFill>
                  <a:schemeClr val="bg1"/>
                </a:solidFill>
                <a:ea typeface="+mj-lt"/>
                <a:cs typeface="+mj-lt"/>
              </a:rPr>
              <a:t>Uusi ihmisten ja elämän alue keskellä kaupunkia</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20000"/>
          </a:bodyPr>
          <a:lstStyle/>
          <a:p>
            <a:pPr marL="0" indent="0">
              <a:spcBef>
                <a:spcPts val="400"/>
              </a:spcBef>
              <a:buNone/>
            </a:pPr>
            <a:r>
              <a:rPr lang="fi-FI" dirty="0"/>
              <a:t>Tampereen sydämeen, rautatien ympärille, </a:t>
            </a:r>
            <a:br>
              <a:rPr lang="fi-FI" dirty="0"/>
            </a:br>
            <a:r>
              <a:rPr lang="fi-FI" dirty="0"/>
              <a:t>kasvaa ainutlaatuinen Kannen alue. Liikennemuotojen solmukohtaan asettuvalla alueella koetaan elämyksiä, asutaan ja työskennellään. </a:t>
            </a:r>
          </a:p>
          <a:p>
            <a:pPr marL="0" indent="0">
              <a:spcBef>
                <a:spcPts val="400"/>
              </a:spcBef>
              <a:buNone/>
            </a:pPr>
            <a:r>
              <a:rPr lang="fi-FI" dirty="0"/>
              <a:t>Uusi alue yhdistää kaupunginosia toisiinsa ja tekee Tampereen keskustasta yhtenäisen. Kannen alue on sijainniltaan erinomainen muun muassa yrityksille. </a:t>
            </a:r>
          </a:p>
          <a:p>
            <a:pPr marL="0" indent="0">
              <a:spcBef>
                <a:spcPts val="400"/>
              </a:spcBef>
              <a:buNone/>
            </a:pPr>
            <a:endParaRPr lang="fi-FI" dirty="0"/>
          </a:p>
          <a:p>
            <a:pPr marL="449263" indent="0">
              <a:spcBef>
                <a:spcPts val="400"/>
              </a:spcBef>
              <a:buNone/>
            </a:pPr>
            <a:r>
              <a:rPr lang="fi-FI" b="1" dirty="0"/>
              <a:t>Kannen alue on täynnä elämää 24/7:</a:t>
            </a:r>
          </a:p>
          <a:p>
            <a:pPr marL="674688" indent="-225425">
              <a:spcBef>
                <a:spcPts val="400"/>
              </a:spcBef>
            </a:pPr>
            <a:r>
              <a:rPr lang="fi-FI" dirty="0"/>
              <a:t>Nokia </a:t>
            </a:r>
            <a:r>
              <a:rPr lang="fi-FI" dirty="0" err="1"/>
              <a:t>Arena</a:t>
            </a:r>
            <a:endParaRPr lang="fi-FI" dirty="0"/>
          </a:p>
          <a:p>
            <a:pPr marL="674688" indent="-225425">
              <a:spcBef>
                <a:spcPts val="400"/>
              </a:spcBef>
            </a:pPr>
            <a:r>
              <a:rPr lang="fi-FI" dirty="0"/>
              <a:t>Palveluita</a:t>
            </a:r>
          </a:p>
          <a:p>
            <a:pPr marL="674688" indent="-225425">
              <a:spcBef>
                <a:spcPts val="400"/>
              </a:spcBef>
            </a:pPr>
            <a:r>
              <a:rPr lang="fi-FI" dirty="0"/>
              <a:t>Asuntoja</a:t>
            </a:r>
          </a:p>
          <a:p>
            <a:pPr marL="674688" indent="-225425">
              <a:spcBef>
                <a:spcPts val="400"/>
              </a:spcBef>
            </a:pPr>
            <a:r>
              <a:rPr lang="fi-FI" dirty="0"/>
              <a:t>Puisto</a:t>
            </a:r>
          </a:p>
          <a:p>
            <a:pPr marL="674688" indent="-225425">
              <a:spcBef>
                <a:spcPts val="400"/>
              </a:spcBef>
            </a:pPr>
            <a:r>
              <a:rPr lang="fi-FI" dirty="0"/>
              <a:t>Liike- ja toimitiloja</a:t>
            </a:r>
          </a:p>
          <a:p>
            <a:pPr marL="674688" indent="-225425">
              <a:spcBef>
                <a:spcPts val="400"/>
              </a:spcBef>
            </a:pPr>
            <a:r>
              <a:rPr lang="fi-FI" dirty="0"/>
              <a:t>Ratikkapysäkki ja uusi matkaterminaali</a:t>
            </a: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4664602" y="3613099"/>
            <a:ext cx="2054903" cy="20549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7F1B0718-4AB9-0CCA-FCFE-76386B0FA018}"/>
              </a:ext>
            </a:extLst>
          </p:cNvPr>
          <p:cNvSpPr txBox="1">
            <a:spLocks/>
          </p:cNvSpPr>
          <p:nvPr/>
        </p:nvSpPr>
        <p:spPr>
          <a:xfrm>
            <a:off x="4713087" y="3831860"/>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chemeClr val="bg1"/>
                </a:solidFill>
                <a:effectLst/>
                <a:uLnTx/>
                <a:uFillTx/>
                <a:latin typeface="Calibri" panose="020F0502020204030204"/>
                <a:ea typeface="+mj-ea"/>
                <a:cs typeface="+mj-cs"/>
              </a:rPr>
              <a:t>20 milj.</a:t>
            </a:r>
          </a:p>
          <a:p>
            <a:pPr>
              <a:defRPr/>
            </a:pPr>
            <a:r>
              <a:rPr lang="fi-FI" sz="1800" b="0" dirty="0">
                <a:solidFill>
                  <a:schemeClr val="bg1"/>
                </a:solidFill>
              </a:rPr>
              <a:t>Potentiaalista läpikulkijaa vuodessa</a:t>
            </a:r>
            <a:endParaRPr kumimoji="0" lang="fi-FI" sz="18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13" name="Tekstiruutu 24">
            <a:extLst>
              <a:ext uri="{FF2B5EF4-FFF2-40B4-BE49-F238E27FC236}">
                <a16:creationId xmlns:a16="http://schemas.microsoft.com/office/drawing/2014/main" id="{2F476951-9F36-749A-FAD2-F8977FC3F3C1}"/>
              </a:ext>
            </a:extLst>
          </p:cNvPr>
          <p:cNvSpPr txBox="1">
            <a:spLocks noChangeArrowheads="1"/>
          </p:cNvSpPr>
          <p:nvPr/>
        </p:nvSpPr>
        <p:spPr bwMode="auto">
          <a:xfrm>
            <a:off x="2011709"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a:t>
            </a:r>
            <a:r>
              <a:rPr lang="fi-FI" sz="1200" dirty="0">
                <a:solidFill>
                  <a:srgbClr val="FFFFFF"/>
                </a:solidFill>
                <a:latin typeface="Calibri" panose="020F0502020204030204"/>
              </a:rPr>
              <a:t> ©SRV/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700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Nokia Arenan julkisivu.">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a:srcRect/>
            <a:stretch>
              <a:fillRect/>
            </a:stretch>
          </a:blipFill>
          <a:ln w="9525" cap="flat">
            <a:noFill/>
            <a:prstDash val="solid"/>
            <a:miter/>
          </a:ln>
        </p:spPr>
        <p:txBody>
          <a:bodyPr rtlCol="0" anchor="ctr"/>
          <a:lstStyle/>
          <a:p>
            <a:endParaRPr lang="fi-FI" dirty="0"/>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dirty="0">
                <a:solidFill>
                  <a:schemeClr val="bg1"/>
                </a:solidFill>
                <a:ea typeface="+mj-lt"/>
                <a:cs typeface="+mj-lt"/>
              </a:rPr>
              <a:t>Nokia Areena</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20000"/>
          </a:bodyPr>
          <a:lstStyle/>
          <a:p>
            <a:pPr marL="0" indent="0">
              <a:spcBef>
                <a:spcPts val="400"/>
              </a:spcBef>
              <a:spcAft>
                <a:spcPts val="1000"/>
              </a:spcAft>
              <a:buNone/>
            </a:pPr>
            <a:r>
              <a:rPr lang="fi-FI" dirty="0"/>
              <a:t>Euroopan ensimmäinen keskusta-areena, Nokia </a:t>
            </a:r>
            <a:r>
              <a:rPr lang="fi-FI" dirty="0" err="1"/>
              <a:t>Arena</a:t>
            </a:r>
            <a:r>
              <a:rPr lang="fi-FI" dirty="0"/>
              <a:t>, toimii suurten viihde- ja urheilu-tapahtumien näyttämönä. </a:t>
            </a:r>
            <a:br>
              <a:rPr lang="fi-FI" dirty="0"/>
            </a:br>
            <a:r>
              <a:rPr lang="fi-FI" dirty="0"/>
              <a:t>Areenan erityispiirteitä ovat muun muassa kasino, saunamaailma ja hotelli. Osa hotellihuoneista avaa näkymän suoraan tapahtumiin.</a:t>
            </a:r>
          </a:p>
          <a:p>
            <a:pPr marL="0" indent="0">
              <a:spcBef>
                <a:spcPts val="400"/>
              </a:spcBef>
              <a:buNone/>
            </a:pPr>
            <a:r>
              <a:rPr lang="fi-FI" b="1" dirty="0"/>
              <a:t>Nokia </a:t>
            </a:r>
            <a:r>
              <a:rPr lang="fi-FI" b="1" dirty="0" err="1"/>
              <a:t>Arena</a:t>
            </a:r>
            <a:r>
              <a:rPr lang="fi-FI" b="1" dirty="0"/>
              <a:t>:</a:t>
            </a:r>
          </a:p>
          <a:p>
            <a:pPr>
              <a:spcBef>
                <a:spcPts val="400"/>
              </a:spcBef>
            </a:pPr>
            <a:r>
              <a:rPr lang="fi-FI" dirty="0"/>
              <a:t>Valmistui vuonna 2021</a:t>
            </a:r>
          </a:p>
          <a:p>
            <a:pPr>
              <a:spcBef>
                <a:spcPts val="400"/>
              </a:spcBef>
            </a:pPr>
            <a:r>
              <a:rPr lang="fi-FI" dirty="0"/>
              <a:t>Vuoden 2022 jääkiekon </a:t>
            </a:r>
            <a:br>
              <a:rPr lang="fi-FI" dirty="0"/>
            </a:br>
            <a:r>
              <a:rPr lang="fi-FI" dirty="0"/>
              <a:t>MM-kisojen päänäyttämö</a:t>
            </a:r>
          </a:p>
          <a:p>
            <a:pPr>
              <a:spcBef>
                <a:spcPts val="400"/>
              </a:spcBef>
            </a:pPr>
            <a:r>
              <a:rPr lang="fi-FI" dirty="0"/>
              <a:t>1 milj. kävijää ja </a:t>
            </a:r>
            <a:br>
              <a:rPr lang="fi-FI" dirty="0"/>
            </a:br>
            <a:r>
              <a:rPr lang="fi-FI" dirty="0"/>
              <a:t>120 tapahtumaa/vuosi</a:t>
            </a:r>
          </a:p>
          <a:p>
            <a:pPr>
              <a:spcBef>
                <a:spcPts val="400"/>
              </a:spcBef>
              <a:spcAft>
                <a:spcPts val="1000"/>
              </a:spcAft>
            </a:pPr>
            <a:r>
              <a:rPr lang="fi-FI" dirty="0"/>
              <a:t>15 000 katsomopaikkaa</a:t>
            </a:r>
          </a:p>
          <a:p>
            <a:pPr marL="0" indent="0">
              <a:spcBef>
                <a:spcPts val="400"/>
              </a:spcBef>
              <a:buNone/>
            </a:pPr>
            <a:r>
              <a:rPr lang="fi-FI" dirty="0"/>
              <a:t>Areena on aina avoinna. Ravintolat ja muut areenan palvelut palvelevat asiakkaita myös tapahtumien ulkopuolella. </a:t>
            </a:r>
          </a:p>
          <a:p>
            <a:pPr marL="0" indent="0">
              <a:spcBef>
                <a:spcPts val="400"/>
              </a:spcBef>
              <a:buNone/>
            </a:pPr>
            <a:endParaRPr lang="fi-FI" dirty="0"/>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38</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4252602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Ranta-Tampellan uudesta asuin-alueesta.">
            <a:extLst>
              <a:ext uri="{FF2B5EF4-FFF2-40B4-BE49-F238E27FC236}">
                <a16:creationId xmlns:a16="http://schemas.microsoft.com/office/drawing/2014/main" id="{416EDFAF-B882-8A52-A493-0BAA34AAB282}"/>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p:txBody>
          <a:bodyPr/>
          <a:lstStyle/>
          <a:p>
            <a:r>
              <a:rPr lang="fi-FI" dirty="0"/>
              <a:t>Ranta-Tampella – </a:t>
            </a:r>
            <a:br>
              <a:rPr lang="fi-FI" dirty="0"/>
            </a:br>
            <a:r>
              <a:rPr lang="fi-FI" sz="2400" dirty="0"/>
              <a:t>ASKELTEN PÄÄSSÄ KESKUSTAN PALVELUISTA</a:t>
            </a:r>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121104"/>
            <a:ext cx="5440719" cy="3897731"/>
          </a:xfrm>
        </p:spPr>
        <p:txBody>
          <a:bodyPr>
            <a:normAutofit fontScale="92500" lnSpcReduction="20000"/>
          </a:bodyPr>
          <a:lstStyle/>
          <a:p>
            <a:pPr marL="0" indent="0">
              <a:buNone/>
            </a:pPr>
            <a:r>
              <a:rPr lang="fi-FI" dirty="0"/>
              <a:t>Uusi monimuotoinen asuinalue aivan keskustan kupeessa,  Näsijärven rannassa. Ranta-Tampella avaa järvenrannat kaikkien ihailtavaksi ja tarjoaa monia aktiviteetteja kaikille tamperelaisille. </a:t>
            </a:r>
          </a:p>
          <a:p>
            <a:pPr marL="0" indent="0">
              <a:buNone/>
            </a:pPr>
            <a:r>
              <a:rPr lang="fi-FI" b="1" dirty="0"/>
              <a:t>Ranta-Tampellassa viihdytään mm.:</a:t>
            </a:r>
          </a:p>
          <a:p>
            <a:pPr>
              <a:spcBef>
                <a:spcPts val="400"/>
              </a:spcBef>
            </a:pPr>
            <a:r>
              <a:rPr lang="fi-FI" dirty="0"/>
              <a:t>oleskelulaitureilla</a:t>
            </a:r>
          </a:p>
          <a:p>
            <a:pPr>
              <a:spcBef>
                <a:spcPts val="400"/>
              </a:spcBef>
            </a:pPr>
            <a:r>
              <a:rPr lang="fi-FI" dirty="0"/>
              <a:t>kanavan rannassa</a:t>
            </a:r>
          </a:p>
          <a:p>
            <a:pPr>
              <a:spcBef>
                <a:spcPts val="400"/>
              </a:spcBef>
            </a:pPr>
            <a:r>
              <a:rPr lang="fi-FI" dirty="0"/>
              <a:t>rantareiteillä</a:t>
            </a:r>
          </a:p>
          <a:p>
            <a:pPr>
              <a:spcBef>
                <a:spcPts val="400"/>
              </a:spcBef>
            </a:pPr>
            <a:r>
              <a:rPr lang="fi-FI" dirty="0"/>
              <a:t>ulkoliikuntalaitteilla</a:t>
            </a:r>
          </a:p>
          <a:p>
            <a:pPr>
              <a:spcBef>
                <a:spcPts val="400"/>
              </a:spcBef>
            </a:pPr>
            <a:r>
              <a:rPr lang="fi-FI" dirty="0"/>
              <a:t>kiipeilyseinällä</a:t>
            </a:r>
          </a:p>
          <a:p>
            <a:pPr>
              <a:spcBef>
                <a:spcPts val="400"/>
              </a:spcBef>
            </a:pPr>
            <a:r>
              <a:rPr lang="fi-FI" dirty="0"/>
              <a:t>puistoissa.</a:t>
            </a:r>
          </a:p>
          <a:p>
            <a:endParaRPr lang="fi-FI" dirty="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747244" y="3764847"/>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313427"/>
            <a:ext cx="2325188" cy="1228028"/>
          </a:xfrm>
          <a:prstGeom prst="rect">
            <a:avLst/>
          </a:prstGeom>
        </p:spPr>
        <p:txBody>
          <a:bodyPr wrap="square">
            <a:spAutoFit/>
          </a:bodyPr>
          <a:lstStyle/>
          <a:p>
            <a:pPr lvl="0" algn="ctr">
              <a:lnSpc>
                <a:spcPct val="90000"/>
              </a:lnSpc>
              <a:spcBef>
                <a:spcPct val="0"/>
              </a:spcBef>
              <a:defRPr/>
            </a:pPr>
            <a:r>
              <a:rPr lang="fi-FI" sz="4200" b="1" dirty="0">
                <a:solidFill>
                  <a:srgbClr val="FFFFFF"/>
                </a:solidFill>
              </a:rPr>
              <a:t>3 500</a:t>
            </a:r>
            <a:br>
              <a:rPr lang="fi-FI" sz="4200" b="1" dirty="0">
                <a:solidFill>
                  <a:srgbClr val="FFFFFF"/>
                </a:solidFill>
              </a:rPr>
            </a:br>
            <a:r>
              <a:rPr lang="fi-FI" sz="2000" dirty="0">
                <a:solidFill>
                  <a:srgbClr val="FFFFFF"/>
                </a:solidFill>
              </a:rPr>
              <a:t>tamperelaisen </a:t>
            </a:r>
            <a:br>
              <a:rPr lang="fi-FI" sz="2000" dirty="0">
                <a:solidFill>
                  <a:srgbClr val="FFFFFF"/>
                </a:solidFill>
              </a:rPr>
            </a:br>
            <a:r>
              <a:rPr lang="fi-FI" sz="2000" dirty="0">
                <a:solidFill>
                  <a:srgbClr val="FFFFFF"/>
                </a:solidFill>
              </a:rPr>
              <a:t>koti</a:t>
            </a: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39</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descr="Näkymä Ranta-Tampellasta, taustalla Näsinneula.">
            <a:extLst>
              <a:ext uri="{FF2B5EF4-FFF2-40B4-BE49-F238E27FC236}">
                <a16:creationId xmlns:a16="http://schemas.microsoft.com/office/drawing/2014/main" id="{8CC5AFAC-A2DA-5CF5-7029-F88BC9EF46EB}"/>
              </a:ext>
            </a:extLst>
          </p:cNvPr>
          <p:cNvSpPr/>
          <p:nvPr/>
        </p:nvSpPr>
        <p:spPr>
          <a:xfrm>
            <a:off x="6743700" y="0"/>
            <a:ext cx="5448300" cy="6858000"/>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n paikkamerkki 9" descr="Kaksi teekkariopiskelijaa keltaisissa haalareissa.">
            <a:extLst>
              <a:ext uri="{FF2B5EF4-FFF2-40B4-BE49-F238E27FC236}">
                <a16:creationId xmlns:a16="http://schemas.microsoft.com/office/drawing/2014/main" id="{EDB9E15D-AC02-A48B-C842-1157D510FA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43224" y="0"/>
            <a:ext cx="5878170" cy="6858000"/>
          </a:xfrm>
          <a:custGeom>
            <a:avLst/>
            <a:gdLst>
              <a:gd name="connsiteX0" fmla="*/ 0 w 6964020"/>
              <a:gd name="connsiteY0" fmla="*/ 0 h 6858000"/>
              <a:gd name="connsiteX1" fmla="*/ 1016020 w 6964020"/>
              <a:gd name="connsiteY1" fmla="*/ 0 h 6858000"/>
              <a:gd name="connsiteX2" fmla="*/ 2042160 w 6964020"/>
              <a:gd name="connsiteY2" fmla="*/ 0 h 6858000"/>
              <a:gd name="connsiteX3" fmla="*/ 4328160 w 6964020"/>
              <a:gd name="connsiteY3" fmla="*/ 0 h 6858000"/>
              <a:gd name="connsiteX4" fmla="*/ 5079981 w 6964020"/>
              <a:gd name="connsiteY4" fmla="*/ 0 h 6858000"/>
              <a:gd name="connsiteX5" fmla="*/ 6964020 w 6964020"/>
              <a:gd name="connsiteY5" fmla="*/ 0 h 6858000"/>
              <a:gd name="connsiteX6" fmla="*/ 6964020 w 6964020"/>
              <a:gd name="connsiteY6" fmla="*/ 11979 h 6858000"/>
              <a:gd name="connsiteX7" fmla="*/ 6907257 w 6964020"/>
              <a:gd name="connsiteY7" fmla="*/ 20642 h 6858000"/>
              <a:gd name="connsiteX8" fmla="*/ 6096000 w 6964020"/>
              <a:gd name="connsiteY8" fmla="*/ 1016020 h 6858000"/>
              <a:gd name="connsiteX9" fmla="*/ 6096000 w 6964020"/>
              <a:gd name="connsiteY9" fmla="*/ 1158240 h 6858000"/>
              <a:gd name="connsiteX10" fmla="*/ 6096000 w 6964020"/>
              <a:gd name="connsiteY10" fmla="*/ 5841980 h 6858000"/>
              <a:gd name="connsiteX11" fmla="*/ 5079981 w 6964020"/>
              <a:gd name="connsiteY11" fmla="*/ 6858000 h 6858000"/>
              <a:gd name="connsiteX12" fmla="*/ 2042160 w 6964020"/>
              <a:gd name="connsiteY12" fmla="*/ 6858000 h 6858000"/>
              <a:gd name="connsiteX13" fmla="*/ 1016020 w 6964020"/>
              <a:gd name="connsiteY13" fmla="*/ 6858000 h 6858000"/>
              <a:gd name="connsiteX14" fmla="*/ 0 w 6964020"/>
              <a:gd name="connsiteY14" fmla="*/ 6858000 h 6858000"/>
              <a:gd name="connsiteX15" fmla="*/ 0 w 6964020"/>
              <a:gd name="connsiteY15" fmla="*/ 5841980 h 6858000"/>
              <a:gd name="connsiteX16" fmla="*/ 0 w 6964020"/>
              <a:gd name="connsiteY16" fmla="*/ 10160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4020" h="6858000">
                <a:moveTo>
                  <a:pt x="0" y="0"/>
                </a:moveTo>
                <a:lnTo>
                  <a:pt x="1016020" y="0"/>
                </a:lnTo>
                <a:lnTo>
                  <a:pt x="2042160" y="0"/>
                </a:lnTo>
                <a:lnTo>
                  <a:pt x="4328160" y="0"/>
                </a:lnTo>
                <a:lnTo>
                  <a:pt x="5079981" y="0"/>
                </a:lnTo>
                <a:lnTo>
                  <a:pt x="6964020" y="0"/>
                </a:lnTo>
                <a:lnTo>
                  <a:pt x="6964020" y="11979"/>
                </a:lnTo>
                <a:lnTo>
                  <a:pt x="6907257" y="20642"/>
                </a:lnTo>
                <a:cubicBezTo>
                  <a:pt x="6444274" y="115382"/>
                  <a:pt x="6096000" y="525030"/>
                  <a:pt x="6096000" y="1016020"/>
                </a:cubicBezTo>
                <a:lnTo>
                  <a:pt x="6096000" y="1158240"/>
                </a:lnTo>
                <a:lnTo>
                  <a:pt x="6096000" y="5841980"/>
                </a:lnTo>
                <a:cubicBezTo>
                  <a:pt x="6096000" y="6403112"/>
                  <a:pt x="5641112" y="6858000"/>
                  <a:pt x="5079981" y="6858000"/>
                </a:cubicBezTo>
                <a:lnTo>
                  <a:pt x="2042160" y="6858000"/>
                </a:lnTo>
                <a:lnTo>
                  <a:pt x="1016020" y="6858000"/>
                </a:lnTo>
                <a:lnTo>
                  <a:pt x="0" y="6858000"/>
                </a:lnTo>
                <a:lnTo>
                  <a:pt x="0" y="5841980"/>
                </a:lnTo>
                <a:lnTo>
                  <a:pt x="0" y="1016020"/>
                </a:lnTo>
                <a:close/>
              </a:path>
            </a:pathLst>
          </a:custGeom>
          <a:effectLst/>
        </p:spPr>
      </p:pic>
      <p:sp>
        <p:nvSpPr>
          <p:cNvPr id="6" name="Kuva 34" descr="Ta.mpereen keskustorin kesäkeidas">
            <a:extLst>
              <a:ext uri="{FF2B5EF4-FFF2-40B4-BE49-F238E27FC236}">
                <a16:creationId xmlns:a16="http://schemas.microsoft.com/office/drawing/2014/main" id="{7DC56081-64C5-B647-D143-8A237957481E}"/>
              </a:ext>
            </a:extLst>
          </p:cNvPr>
          <p:cNvSpPr/>
          <p:nvPr/>
        </p:nvSpPr>
        <p:spPr>
          <a:xfrm>
            <a:off x="0" y="0"/>
            <a:ext cx="5102942" cy="6872649"/>
          </a:xfrm>
          <a:custGeom>
            <a:avLst/>
            <a:gdLst>
              <a:gd name="connsiteX0" fmla="*/ 0 w 3819048"/>
              <a:gd name="connsiteY0" fmla="*/ 0 h 5143499"/>
              <a:gd name="connsiteX1" fmla="*/ 3819049 w 3819048"/>
              <a:gd name="connsiteY1" fmla="*/ 0 h 5143499"/>
              <a:gd name="connsiteX2" fmla="*/ 3761899 w 3819048"/>
              <a:gd name="connsiteY2" fmla="*/ 2667 h 5143499"/>
              <a:gd name="connsiteX3" fmla="*/ 3258598 w 3819048"/>
              <a:gd name="connsiteY3" fmla="*/ 242126 h 5143499"/>
              <a:gd name="connsiteX4" fmla="*/ 3025902 w 3819048"/>
              <a:gd name="connsiteY4" fmla="*/ 813530 h 5143499"/>
              <a:gd name="connsiteX5" fmla="*/ 3025902 w 3819048"/>
              <a:gd name="connsiteY5" fmla="*/ 4370451 h 5143499"/>
              <a:gd name="connsiteX6" fmla="*/ 2666524 w 3819048"/>
              <a:gd name="connsiteY6" fmla="*/ 5143500 h 5143499"/>
              <a:gd name="connsiteX7" fmla="*/ 0 w 3819048"/>
              <a:gd name="connsiteY7" fmla="*/ 5143500 h 5143499"/>
              <a:gd name="connsiteX8" fmla="*/ 0 w 3819048"/>
              <a:gd name="connsiteY8"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48" h="5143499">
                <a:moveTo>
                  <a:pt x="0" y="0"/>
                </a:moveTo>
                <a:lnTo>
                  <a:pt x="3819049" y="0"/>
                </a:lnTo>
                <a:lnTo>
                  <a:pt x="3761899" y="2667"/>
                </a:lnTo>
                <a:cubicBezTo>
                  <a:pt x="3567970" y="15621"/>
                  <a:pt x="3400806" y="97346"/>
                  <a:pt x="3258598" y="242126"/>
                </a:cubicBezTo>
                <a:cubicBezTo>
                  <a:pt x="3103436" y="400717"/>
                  <a:pt x="3025902" y="591122"/>
                  <a:pt x="3025902" y="813530"/>
                </a:cubicBezTo>
                <a:lnTo>
                  <a:pt x="3025902" y="4370451"/>
                </a:lnTo>
                <a:cubicBezTo>
                  <a:pt x="3025902" y="4816031"/>
                  <a:pt x="2923508" y="4933760"/>
                  <a:pt x="2666524" y="5143500"/>
                </a:cubicBezTo>
                <a:lnTo>
                  <a:pt x="0" y="5143500"/>
                </a:lnTo>
                <a:lnTo>
                  <a:pt x="0" y="0"/>
                </a:lnTo>
                <a:close/>
              </a:path>
            </a:pathLst>
          </a:custGeom>
          <a:blipFill>
            <a:blip r:embed="rId5"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6077501"/>
            <a:ext cx="12192000" cy="780499"/>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tx2">
              <a:alpha val="90000"/>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664109" y="4476756"/>
            <a:ext cx="4930466" cy="1679692"/>
          </a:xfrm>
        </p:spPr>
        <p:txBody>
          <a:bodyPr/>
          <a:lstStyle/>
          <a:p>
            <a:r>
              <a:rPr lang="fi-FI" sz="4000" dirty="0">
                <a:solidFill>
                  <a:schemeClr val="bg1"/>
                </a:solidFill>
              </a:rPr>
              <a:t>Suomen vetovoimaisin kaupunki </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75970" y="4558893"/>
            <a:ext cx="6332765" cy="1604880"/>
          </a:xfrm>
        </p:spPr>
        <p:txBody>
          <a:bodyPr>
            <a:noAutofit/>
          </a:bodyPr>
          <a:lstStyle/>
          <a:p>
            <a:pPr>
              <a:spcBef>
                <a:spcPts val="400"/>
              </a:spcBef>
              <a:buClr>
                <a:schemeClr val="bg1"/>
              </a:buClr>
            </a:pPr>
            <a:r>
              <a:rPr lang="fi-FI" dirty="0">
                <a:solidFill>
                  <a:schemeClr val="bg1"/>
                </a:solidFill>
              </a:rPr>
              <a:t>Suositelluin opiskelukaupunki 2022</a:t>
            </a:r>
          </a:p>
          <a:p>
            <a:pPr>
              <a:spcBef>
                <a:spcPts val="400"/>
              </a:spcBef>
              <a:buClr>
                <a:schemeClr val="bg1"/>
              </a:buClr>
            </a:pPr>
            <a:r>
              <a:rPr lang="fi-FI" dirty="0">
                <a:solidFill>
                  <a:schemeClr val="bg1"/>
                </a:solidFill>
              </a:rPr>
              <a:t>Halutuin asuinkaupunki 2022</a:t>
            </a:r>
          </a:p>
          <a:p>
            <a:pPr>
              <a:spcBef>
                <a:spcPts val="400"/>
              </a:spcBef>
              <a:buClr>
                <a:schemeClr val="bg1"/>
              </a:buClr>
            </a:pPr>
            <a:r>
              <a:rPr lang="fi-FI" dirty="0">
                <a:solidFill>
                  <a:schemeClr val="bg1"/>
                </a:solidFill>
              </a:rPr>
              <a:t>Toiseksi houkuttelevin matkailukaupunki 2023</a:t>
            </a:r>
          </a:p>
        </p:txBody>
      </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10.11.2023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4</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Kuvat</a:t>
            </a: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Tree>
    <p:extLst>
      <p:ext uri="{BB962C8B-B14F-4D97-AF65-F5344CB8AC3E}">
        <p14:creationId xmlns:p14="http://schemas.microsoft.com/office/powerpoint/2010/main" val="2526808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Nainen keinuu Hiedanrannan puistossa.">
            <a:extLst>
              <a:ext uri="{FF2B5EF4-FFF2-40B4-BE49-F238E27FC236}">
                <a16:creationId xmlns:a16="http://schemas.microsoft.com/office/drawing/2014/main" id="{416EDFAF-B882-8A52-A493-0BAA34AAB282}"/>
              </a:ext>
            </a:extLst>
          </p:cNvPr>
          <p:cNvSpPr>
            <a:spLocks noChangeAspect="1"/>
          </p:cNvSpPr>
          <p:nvPr/>
        </p:nvSpPr>
        <p:spPr>
          <a:xfrm>
            <a:off x="5462776"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dirty="0"/>
              <a:t>Hiedanranta</a:t>
            </a:r>
            <a:br>
              <a:rPr lang="fi-FI" dirty="0"/>
            </a:br>
            <a:r>
              <a:rPr lang="fi-FI" sz="2400" b="0" dirty="0"/>
              <a:t>TULEVA LÄNTISEN TAMPEREEN KESKUS </a:t>
            </a:r>
            <a:br>
              <a:rPr lang="fi-FI" sz="2400" dirty="0">
                <a:solidFill>
                  <a:srgbClr val="212121"/>
                </a:solidFill>
              </a:rPr>
            </a:br>
            <a:endParaRPr lang="fi-FI" sz="240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93548" y="1594674"/>
            <a:ext cx="5440719" cy="4574632"/>
          </a:xfrm>
        </p:spPr>
        <p:txBody>
          <a:bodyPr>
            <a:normAutofit fontScale="77500" lnSpcReduction="20000"/>
          </a:bodyPr>
          <a:lstStyle/>
          <a:p>
            <a:pPr marL="0" lvl="0" indent="0">
              <a:buNone/>
              <a:defRPr/>
            </a:pPr>
            <a:r>
              <a:rPr lang="fi-FI" b="1" dirty="0"/>
              <a:t>Hiedanranta tulevaisuudessa:</a:t>
            </a:r>
          </a:p>
          <a:p>
            <a:pPr>
              <a:defRPr/>
            </a:pPr>
            <a:r>
              <a:rPr lang="fi-FI" dirty="0"/>
              <a:t>25 000 asukasta</a:t>
            </a:r>
          </a:p>
          <a:p>
            <a:pPr>
              <a:defRPr/>
            </a:pPr>
            <a:r>
              <a:rPr lang="fi-FI" dirty="0"/>
              <a:t>10 000 työpaikkaa</a:t>
            </a:r>
          </a:p>
          <a:p>
            <a:pPr>
              <a:defRPr/>
            </a:pPr>
            <a:r>
              <a:rPr lang="fi-FI" dirty="0"/>
              <a:t>12 minuuttia Ratikalla keskustasta </a:t>
            </a:r>
            <a:br>
              <a:rPr lang="fi-FI" dirty="0"/>
            </a:br>
            <a:r>
              <a:rPr lang="fi-FI" dirty="0"/>
              <a:t>loppuvuodesta 2024</a:t>
            </a:r>
          </a:p>
          <a:p>
            <a:pPr marL="0" lvl="0" indent="0">
              <a:buNone/>
              <a:defRPr/>
            </a:pPr>
            <a:r>
              <a:rPr lang="fi-FI" b="1" dirty="0"/>
              <a:t>Hiedanranta nyt: </a:t>
            </a:r>
          </a:p>
          <a:p>
            <a:pPr>
              <a:spcBef>
                <a:spcPts val="0"/>
              </a:spcBef>
              <a:defRPr/>
            </a:pPr>
            <a:r>
              <a:rPr lang="fi-FI" dirty="0"/>
              <a:t>Älykkään ja kestävän kaupungin ratkaisujen kokeilualusta</a:t>
            </a:r>
          </a:p>
          <a:p>
            <a:pPr>
              <a:spcBef>
                <a:spcPts val="0"/>
              </a:spcBef>
              <a:defRPr/>
            </a:pPr>
            <a:r>
              <a:rPr lang="fi-FI" dirty="0"/>
              <a:t>Yrityksiä, käsityöläisiä, tapahtumia, </a:t>
            </a:r>
            <a:br>
              <a:rPr lang="fi-FI" dirty="0"/>
            </a:br>
            <a:r>
              <a:rPr lang="fi-FI" dirty="0"/>
              <a:t>taidetta</a:t>
            </a:r>
          </a:p>
          <a:p>
            <a:pPr>
              <a:spcBef>
                <a:spcPts val="0"/>
              </a:spcBef>
              <a:defRPr/>
            </a:pPr>
            <a:r>
              <a:rPr lang="fi-FI" dirty="0"/>
              <a:t>Kaavoitus käynnissä, rakentaminen alkaa</a:t>
            </a:r>
            <a:br>
              <a:rPr lang="fi-FI" dirty="0"/>
            </a:br>
            <a:r>
              <a:rPr lang="fi-FI" dirty="0"/>
              <a:t>Pohjoiskortteleista</a:t>
            </a:r>
          </a:p>
          <a:p>
            <a:pPr>
              <a:spcBef>
                <a:spcPts val="0"/>
              </a:spcBef>
              <a:defRPr/>
            </a:pPr>
            <a:r>
              <a:rPr lang="fi-FI" dirty="0"/>
              <a:t>Kehittämisestä vastaa Tampereen kaupungin omistama Hiedanrannan Kehitys Oy </a:t>
            </a:r>
          </a:p>
          <a:p>
            <a:pPr marL="1165225" indent="0">
              <a:spcBef>
                <a:spcPts val="0"/>
              </a:spcBef>
              <a:buNone/>
              <a:defRPr/>
            </a:pPr>
            <a:r>
              <a:rPr lang="fi-FI" b="1" dirty="0" err="1"/>
              <a:t>hiedanranta.fi</a:t>
            </a:r>
            <a:br>
              <a:rPr lang="fi-FI" b="1" dirty="0"/>
            </a:br>
            <a:r>
              <a:rPr lang="fi-FI" b="1" dirty="0" err="1"/>
              <a:t>tampere.fi</a:t>
            </a:r>
            <a:r>
              <a:rPr lang="fi-FI" b="1" dirty="0"/>
              <a:t>/hiedanranta</a:t>
            </a:r>
            <a:br>
              <a:rPr lang="fi-FI" b="1" dirty="0"/>
            </a:br>
            <a:r>
              <a:rPr lang="fi-FI" b="1" dirty="0"/>
              <a:t>Some: @hiedanranta</a:t>
            </a:r>
            <a:endParaRPr lang="fi-FI" sz="2000" dirty="0">
              <a:solidFill>
                <a:srgbClr val="212121"/>
              </a:solidFill>
            </a:endParaRP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40</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Lst>
          </p:cNvPr>
          <p:cNvSpPr txBox="1">
            <a:spLocks noChangeArrowheads="1"/>
          </p:cNvSpPr>
          <p:nvPr/>
        </p:nvSpPr>
        <p:spPr bwMode="auto">
          <a:xfrm>
            <a:off x="7542134"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5425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Raitiovaunu ajaa Hämeenkadulla.">
            <a:extLst>
              <a:ext uri="{FF2B5EF4-FFF2-40B4-BE49-F238E27FC236}">
                <a16:creationId xmlns:a16="http://schemas.microsoft.com/office/drawing/2014/main" id="{842720EB-86C1-8F25-57B9-859A89FB2E0B}"/>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8"/>
            <a:ext cx="4930466" cy="1060926"/>
          </a:xfrm>
        </p:spPr>
        <p:txBody>
          <a:bodyPr/>
          <a:lstStyle/>
          <a:p>
            <a:r>
              <a:rPr lang="fi-FI" dirty="0"/>
              <a:t>Tampereen </a:t>
            </a:r>
            <a:br>
              <a:rPr lang="fi-FI" dirty="0"/>
            </a:br>
            <a:r>
              <a:rPr lang="fi-FI" dirty="0"/>
              <a:t>Ratikka-aika</a:t>
            </a:r>
          </a:p>
        </p:txBody>
      </p:sp>
      <p:sp>
        <p:nvSpPr>
          <p:cNvPr id="9" name="Ellipsi 8">
            <a:extLst>
              <a:ext uri="{FF2B5EF4-FFF2-40B4-BE49-F238E27FC236}">
                <a16:creationId xmlns:a16="http://schemas.microsoft.com/office/drawing/2014/main" id="{7EE390B7-E23D-8860-A4A2-BE3D9CE3357F}"/>
              </a:ext>
            </a:extLst>
          </p:cNvPr>
          <p:cNvSpPr/>
          <p:nvPr/>
        </p:nvSpPr>
        <p:spPr>
          <a:xfrm>
            <a:off x="4854724" y="1686144"/>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fi-FI" sz="3600" b="1" dirty="0">
                <a:solidFill>
                  <a:srgbClr val="FFFFFF"/>
                </a:solidFill>
              </a:rPr>
              <a:t>9.8.</a:t>
            </a:r>
            <a:br>
              <a:rPr lang="fi-FI" sz="3600" b="1" dirty="0">
                <a:solidFill>
                  <a:srgbClr val="FFFFFF"/>
                </a:solidFill>
              </a:rPr>
            </a:br>
            <a:r>
              <a:rPr lang="fi-FI" sz="3600" b="1" dirty="0">
                <a:solidFill>
                  <a:srgbClr val="FFFFFF"/>
                </a:solidFill>
              </a:rPr>
              <a:t>2021</a:t>
            </a:r>
            <a:endParaRPr lang="fi-FI" sz="3600" dirty="0">
              <a:solidFill>
                <a:srgbClr val="FFFFFF"/>
              </a:solidFill>
            </a:endParaRP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673983" y="2121104"/>
            <a:ext cx="4728165" cy="4163079"/>
          </a:xfrm>
        </p:spPr>
        <p:txBody>
          <a:bodyPr>
            <a:normAutofit fontScale="92500"/>
          </a:bodyPr>
          <a:lstStyle/>
          <a:p>
            <a:pPr marL="0" indent="0">
              <a:spcBef>
                <a:spcPts val="400"/>
              </a:spcBef>
              <a:buNone/>
            </a:pPr>
            <a:r>
              <a:rPr lang="fi-FI" b="1" dirty="0"/>
              <a:t>Liikennöinti alkoi kahdella linjalla: </a:t>
            </a:r>
          </a:p>
          <a:p>
            <a:pPr>
              <a:spcBef>
                <a:spcPts val="400"/>
              </a:spcBef>
            </a:pPr>
            <a:r>
              <a:rPr lang="fi-FI" dirty="0"/>
              <a:t>Pyynikintori – Hervanta</a:t>
            </a:r>
          </a:p>
          <a:p>
            <a:pPr>
              <a:spcBef>
                <a:spcPts val="400"/>
              </a:spcBef>
            </a:pPr>
            <a:r>
              <a:rPr lang="fi-FI" dirty="0" err="1"/>
              <a:t>Tays</a:t>
            </a:r>
            <a:r>
              <a:rPr lang="fi-FI" dirty="0"/>
              <a:t> – Sorin aukio</a:t>
            </a:r>
          </a:p>
          <a:p>
            <a:pPr marL="0" indent="0">
              <a:spcBef>
                <a:spcPts val="400"/>
              </a:spcBef>
              <a:buNone/>
            </a:pPr>
            <a:r>
              <a:rPr lang="fi-FI" b="1" dirty="0"/>
              <a:t>Toisen vaiheen rakennustyöt: </a:t>
            </a:r>
          </a:p>
          <a:p>
            <a:pPr>
              <a:spcBef>
                <a:spcPts val="400"/>
              </a:spcBef>
            </a:pPr>
            <a:r>
              <a:rPr lang="fi-FI" dirty="0"/>
              <a:t>Hiedanranta</a:t>
            </a:r>
          </a:p>
          <a:p>
            <a:pPr>
              <a:spcBef>
                <a:spcPts val="400"/>
              </a:spcBef>
            </a:pPr>
            <a:r>
              <a:rPr lang="fi-FI" dirty="0" err="1"/>
              <a:t>Lentävänniemi</a:t>
            </a:r>
            <a:endParaRPr lang="fi-FI" dirty="0"/>
          </a:p>
          <a:p>
            <a:pPr marL="0" indent="0">
              <a:buNone/>
            </a:pPr>
            <a:r>
              <a:rPr lang="fi-FI" b="1" dirty="0"/>
              <a:t>Seudullinen raitiotie: </a:t>
            </a:r>
          </a:p>
          <a:p>
            <a:pPr>
              <a:spcBef>
                <a:spcPts val="400"/>
              </a:spcBef>
            </a:pPr>
            <a:r>
              <a:rPr lang="fi-FI" dirty="0"/>
              <a:t>Linnainmaa – Pirkkala 2025-2028 </a:t>
            </a:r>
          </a:p>
          <a:p>
            <a:pPr>
              <a:spcBef>
                <a:spcPts val="400"/>
              </a:spcBef>
            </a:pPr>
            <a:r>
              <a:rPr lang="fi-FI" dirty="0"/>
              <a:t>Lielahti – Ylöjärvi 2029-2032</a:t>
            </a:r>
          </a:p>
          <a:p>
            <a:pPr>
              <a:spcBef>
                <a:spcPts val="400"/>
              </a:spcBef>
            </a:pPr>
            <a:r>
              <a:rPr lang="fi-FI" dirty="0"/>
              <a:t>Linnainmaa – Kangasala 2033-2036</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41</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10282492" y="3132979"/>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9942641" y="3428097"/>
            <a:ext cx="2311078" cy="1183722"/>
          </a:xfrm>
          <a:prstGeom prst="rect">
            <a:avLst/>
          </a:prstGeom>
        </p:spPr>
        <p:txBody>
          <a:bodyPr wrap="square" anchor="ctr" anchorCtr="0">
            <a:spAutoFit/>
          </a:bodyPr>
          <a:lstStyle/>
          <a:p>
            <a:pPr lvl="0" algn="ctr">
              <a:lnSpc>
                <a:spcPct val="65000"/>
              </a:lnSpc>
              <a:spcBef>
                <a:spcPct val="0"/>
              </a:spcBef>
              <a:defRPr/>
            </a:pPr>
            <a:r>
              <a:rPr lang="fi-FI" sz="3600" b="1" dirty="0">
                <a:solidFill>
                  <a:srgbClr val="FFFFFF"/>
                </a:solidFill>
              </a:rPr>
              <a:t>2021</a:t>
            </a:r>
            <a:br>
              <a:rPr lang="fi-FI" sz="3600" b="1" dirty="0">
                <a:solidFill>
                  <a:srgbClr val="FFFFFF"/>
                </a:solidFill>
              </a:rPr>
            </a:br>
            <a:r>
              <a:rPr lang="fi-FI" sz="3600" b="1" dirty="0">
                <a:solidFill>
                  <a:srgbClr val="FFFFFF"/>
                </a:solidFill>
              </a:rPr>
              <a:t>–</a:t>
            </a:r>
          </a:p>
          <a:p>
            <a:pPr lvl="0" algn="ctr">
              <a:lnSpc>
                <a:spcPct val="60000"/>
              </a:lnSpc>
              <a:spcBef>
                <a:spcPct val="0"/>
              </a:spcBef>
              <a:defRPr/>
            </a:pPr>
            <a:r>
              <a:rPr lang="fi-FI" sz="3600" b="1" dirty="0">
                <a:solidFill>
                  <a:srgbClr val="FFFFFF"/>
                </a:solidFill>
              </a:rPr>
              <a:t>2024</a:t>
            </a:r>
            <a:endParaRPr lang="fi-FI" sz="3600" dirty="0">
              <a:solidFill>
                <a:srgbClr val="FFFFFF"/>
              </a:solidFill>
            </a:endParaRP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Lst>
          </p:cNvPr>
          <p:cNvSpPr txBox="1">
            <a:spLocks noChangeArrowheads="1"/>
          </p:cNvSpPr>
          <p:nvPr/>
        </p:nvSpPr>
        <p:spPr bwMode="auto">
          <a:xfrm>
            <a:off x="273262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8"/>
            <a:ext cx="4930466" cy="1060926"/>
          </a:xfrm>
        </p:spPr>
        <p:txBody>
          <a:bodyPr/>
          <a:lstStyle/>
          <a:p>
            <a:r>
              <a:rPr lang="fi-FI" dirty="0"/>
              <a:t>Meille on hyvä sijoittaa ja sijoittua </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7269384" y="2594771"/>
            <a:ext cx="4728165" cy="4163079"/>
          </a:xfrm>
        </p:spPr>
        <p:txBody>
          <a:bodyPr>
            <a:normAutofit/>
          </a:bodyPr>
          <a:lstStyle/>
          <a:p>
            <a:pPr marL="0" indent="0">
              <a:spcBef>
                <a:spcPts val="400"/>
              </a:spcBef>
              <a:buNone/>
            </a:pPr>
            <a:r>
              <a:rPr lang="fi-FI" dirty="0"/>
              <a:t>Yritysten pääsyitä toimia Suomen vetovoimaisimmassa kaupungissa:</a:t>
            </a:r>
          </a:p>
          <a:p>
            <a:pPr>
              <a:spcBef>
                <a:spcPts val="400"/>
              </a:spcBef>
            </a:pPr>
            <a:r>
              <a:rPr lang="fi-FI" dirty="0"/>
              <a:t>hyvä työvoiman saatavuus</a:t>
            </a:r>
          </a:p>
          <a:p>
            <a:pPr>
              <a:spcBef>
                <a:spcPts val="400"/>
              </a:spcBef>
            </a:pPr>
            <a:r>
              <a:rPr lang="fi-FI" dirty="0"/>
              <a:t>keskeinen sijainti</a:t>
            </a:r>
          </a:p>
          <a:p>
            <a:pPr>
              <a:spcBef>
                <a:spcPts val="400"/>
              </a:spcBef>
            </a:pPr>
            <a:r>
              <a:rPr lang="fi-FI" dirty="0"/>
              <a:t>läheiset yhteydet </a:t>
            </a:r>
            <a:br>
              <a:rPr lang="fi-FI" dirty="0"/>
            </a:br>
            <a:r>
              <a:rPr lang="fi-FI" dirty="0"/>
              <a:t>korkeakouluihin</a:t>
            </a:r>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00667" y="3316138"/>
            <a:ext cx="2394625" cy="23946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42440" y="3921746"/>
            <a:ext cx="2311078" cy="1261884"/>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rPr>
              <a:t>+7–15 % </a:t>
            </a:r>
          </a:p>
          <a:p>
            <a:pPr lvl="0" algn="ctr">
              <a:buClr>
                <a:srgbClr val="28549A"/>
              </a:buClr>
              <a:defRPr/>
            </a:pPr>
            <a:r>
              <a:rPr lang="fi-FI" dirty="0">
                <a:solidFill>
                  <a:srgbClr val="FFFFFF"/>
                </a:solidFill>
              </a:rPr>
              <a:t>tuottoa sijoitetulle pääomalle </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42</a:t>
            </a:fld>
            <a:endParaRPr lang="fi-FI"/>
          </a:p>
        </p:txBody>
      </p:sp>
      <p:sp>
        <p:nvSpPr>
          <p:cNvPr id="12" name="Tekstiruutu 24">
            <a:extLst>
              <a:ext uri="{FF2B5EF4-FFF2-40B4-BE49-F238E27FC236}">
                <a16:creationId xmlns:a16="http://schemas.microsoft.com/office/drawing/2014/main" id="{50E2E433-CA84-2219-16C3-6419BA5EED8D}"/>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Mirella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aksi miestä istuu saunan rappusilla kesäpäivänä.">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418155">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KOKEMUS</a:t>
            </a:r>
          </a:p>
        </p:txBody>
      </p:sp>
      <p:pic>
        <p:nvPicPr>
          <p:cNvPr id="15" name="Kuva 14" descr="Tampere. -tunnus.&#10;">
            <a:extLst>
              <a:ext uri="{FF2B5EF4-FFF2-40B4-BE49-F238E27FC236}">
                <a16:creationId xmlns:a16="http://schemas.microsoft.com/office/drawing/2014/main" id="{0FEE23B8-129B-898B-C88A-BDCFEBC92ADA}"/>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1161524"/>
          </a:xfrm>
          <a:prstGeom prst="rect">
            <a:avLst/>
          </a:prstGeom>
          <a:noFill/>
        </p:spPr>
        <p:txBody>
          <a:bodyPr wrap="square">
            <a:noAutofit/>
          </a:bodyPr>
          <a:lstStyle/>
          <a:p>
            <a:pPr lvl="0">
              <a:defRPr/>
            </a:pPr>
            <a:r>
              <a:rPr lang="fi-FI" sz="2000" dirty="0">
                <a:solidFill>
                  <a:schemeClr val="tx2"/>
                </a:solidFill>
              </a:rPr>
              <a:t>Tuhansien tapahtumien, konserttien ja elämyksien </a:t>
            </a:r>
            <a:br>
              <a:rPr lang="fi-FI" sz="2000" dirty="0">
                <a:solidFill>
                  <a:schemeClr val="tx2"/>
                </a:solidFill>
              </a:rPr>
            </a:br>
            <a:r>
              <a:rPr lang="fi-FI" sz="2000" dirty="0">
                <a:solidFill>
                  <a:schemeClr val="tx2"/>
                </a:solidFill>
              </a:rPr>
              <a:t>kaupungissa riittää koettavaa. Pulahdus järveen tai </a:t>
            </a:r>
          </a:p>
          <a:p>
            <a:pPr lvl="0">
              <a:defRPr/>
            </a:pPr>
            <a:r>
              <a:rPr lang="fi-FI" sz="2000" dirty="0">
                <a:solidFill>
                  <a:schemeClr val="tx2"/>
                </a:solidFill>
              </a:rPr>
              <a:t>aamukahvi torilla ovat tamperelaisia kokemuksia.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43</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Ihmisiä piknikillä Sorsapuistossa.">
            <a:extLst>
              <a:ext uri="{FF2B5EF4-FFF2-40B4-BE49-F238E27FC236}">
                <a16:creationId xmlns:a16="http://schemas.microsoft.com/office/drawing/2014/main" id="{2BB2A969-6D93-765D-DFE3-1C27D0AAC5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977" r="16342" b="2464"/>
          <a:stretch/>
        </p:blipFill>
        <p:spPr>
          <a:xfrm>
            <a:off x="0" y="-1"/>
            <a:ext cx="12192000" cy="6858001"/>
          </a:xfrm>
          <a:prstGeom prst="rect">
            <a:avLst/>
          </a:prstGeom>
        </p:spPr>
      </p:pic>
      <p:sp>
        <p:nvSpPr>
          <p:cNvPr id="7" name="Kuva 4">
            <a:extLst>
              <a:ext uri="{FF2B5EF4-FFF2-40B4-BE49-F238E27FC236}">
                <a16:creationId xmlns:a16="http://schemas.microsoft.com/office/drawing/2014/main" id="{482B5BEB-A056-F574-3E41-1E7FE7F10AB3}"/>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alpha val="88000"/>
            </a:schemeClr>
          </a:solidFill>
          <a:ln w="9525" cap="flat">
            <a:noFill/>
            <a:prstDash val="solid"/>
            <a:miter/>
          </a:ln>
        </p:spPr>
        <p:txBody>
          <a:bodyPr rtlCol="0" anchor="ctr"/>
          <a:lstStyle/>
          <a:p>
            <a:endParaRPr lang="fi-FI" dirty="0">
              <a:solidFill>
                <a:schemeClr val="bg1"/>
              </a:solidFill>
            </a:endParaRPr>
          </a:p>
        </p:txBody>
      </p:sp>
      <p:sp>
        <p:nvSpPr>
          <p:cNvPr id="2" name="Otsikko 1">
            <a:extLst>
              <a:ext uri="{FF2B5EF4-FFF2-40B4-BE49-F238E27FC236}">
                <a16:creationId xmlns:a16="http://schemas.microsoft.com/office/drawing/2014/main" id="{EAD179F3-8571-437F-9AFC-8719B84AE71B}"/>
              </a:ext>
            </a:extLst>
          </p:cNvPr>
          <p:cNvSpPr>
            <a:spLocks noGrp="1"/>
          </p:cNvSpPr>
          <p:nvPr>
            <p:ph type="title"/>
          </p:nvPr>
        </p:nvSpPr>
        <p:spPr/>
        <p:txBody>
          <a:bodyPr/>
          <a:lstStyle/>
          <a:p>
            <a:r>
              <a:rPr lang="fi-FI" dirty="0">
                <a:solidFill>
                  <a:schemeClr val="bg1"/>
                </a:solidFill>
              </a:rPr>
              <a:t>Luonto keskellä  arkeamme</a:t>
            </a:r>
          </a:p>
        </p:txBody>
      </p:sp>
      <p:sp>
        <p:nvSpPr>
          <p:cNvPr id="3" name="Sisällön paikkamerkki 2">
            <a:extLst>
              <a:ext uri="{FF2B5EF4-FFF2-40B4-BE49-F238E27FC236}">
                <a16:creationId xmlns:a16="http://schemas.microsoft.com/office/drawing/2014/main" id="{878D247B-094A-2609-B0DF-706629E3A31A}"/>
              </a:ext>
            </a:extLst>
          </p:cNvPr>
          <p:cNvSpPr>
            <a:spLocks noGrp="1"/>
          </p:cNvSpPr>
          <p:nvPr>
            <p:ph sz="quarter" idx="15"/>
          </p:nvPr>
        </p:nvSpPr>
        <p:spPr/>
        <p:txBody>
          <a:bodyPr>
            <a:normAutofit fontScale="85000" lnSpcReduction="20000"/>
          </a:bodyPr>
          <a:lstStyle/>
          <a:p>
            <a:pPr>
              <a:buClr>
                <a:schemeClr val="bg1"/>
              </a:buClr>
            </a:pPr>
            <a:r>
              <a:rPr lang="fi-FI" dirty="0">
                <a:solidFill>
                  <a:schemeClr val="bg1"/>
                </a:solidFill>
              </a:rPr>
              <a:t>2 751 yli hehtaarin suuruista vesistöä Pirkanmaalla</a:t>
            </a:r>
          </a:p>
          <a:p>
            <a:pPr>
              <a:buClr>
                <a:schemeClr val="bg1"/>
              </a:buClr>
            </a:pPr>
            <a:r>
              <a:rPr lang="fi-FI" dirty="0">
                <a:solidFill>
                  <a:schemeClr val="bg1"/>
                </a:solidFill>
              </a:rPr>
              <a:t>200 järveä tai lampea Tampereen kaupungin alueella</a:t>
            </a:r>
          </a:p>
          <a:p>
            <a:pPr>
              <a:buClr>
                <a:schemeClr val="bg1"/>
              </a:buClr>
            </a:pPr>
            <a:r>
              <a:rPr lang="fi-FI" dirty="0">
                <a:solidFill>
                  <a:schemeClr val="bg1"/>
                </a:solidFill>
              </a:rPr>
              <a:t>3 800 hehtaaria metsää Tampereen kantakaupungissa</a:t>
            </a:r>
          </a:p>
          <a:p>
            <a:pPr>
              <a:buClr>
                <a:schemeClr val="bg1"/>
              </a:buClr>
            </a:pPr>
            <a:r>
              <a:rPr lang="fi-FI" dirty="0">
                <a:solidFill>
                  <a:schemeClr val="bg1"/>
                </a:solidFill>
              </a:rPr>
              <a:t>20 % kaupungin pinta-alasta on viheralueita</a:t>
            </a:r>
          </a:p>
          <a:p>
            <a:pPr marL="11113" indent="0">
              <a:buClr>
                <a:schemeClr val="bg1"/>
              </a:buClr>
            </a:pPr>
            <a:endParaRPr lang="fi-FI" dirty="0">
              <a:solidFill>
                <a:schemeClr val="bg1"/>
              </a:solidFill>
            </a:endParaRPr>
          </a:p>
          <a:p>
            <a:pPr marL="11113" indent="0">
              <a:buClr>
                <a:schemeClr val="bg1"/>
              </a:buClr>
              <a:buNone/>
            </a:pPr>
            <a:r>
              <a:rPr lang="fi-FI" dirty="0">
                <a:solidFill>
                  <a:schemeClr val="bg1"/>
                </a:solidFill>
              </a:rPr>
              <a:t>Uuden kaupunkipuulinjauksen (2020) avulla turvataan kaupunkipuiden hyvinvointi ja niihin liittyvät ekologiset, esteettiset ja kulttuuriset arvot.</a:t>
            </a:r>
          </a:p>
          <a:p>
            <a:pPr>
              <a:buClr>
                <a:schemeClr val="bg1"/>
              </a:buClr>
            </a:pPr>
            <a:endParaRPr lang="fi-FI" dirty="0">
              <a:solidFill>
                <a:schemeClr val="bg1"/>
              </a:solidFill>
            </a:endParaRPr>
          </a:p>
        </p:txBody>
      </p:sp>
      <p:pic>
        <p:nvPicPr>
          <p:cNvPr id="8" name="Kuva 7">
            <a:extLst>
              <a:ext uri="{FF2B5EF4-FFF2-40B4-BE49-F238E27FC236}">
                <a16:creationId xmlns:a16="http://schemas.microsoft.com/office/drawing/2014/main" id="{E9D51183-8C39-666F-0F90-194D1E674F5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9" name="Kuva 8">
            <a:extLst>
              <a:ext uri="{FF2B5EF4-FFF2-40B4-BE49-F238E27FC236}">
                <a16:creationId xmlns:a16="http://schemas.microsoft.com/office/drawing/2014/main" id="{EF949BBA-79D6-63E7-D59C-28D60A466FD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7A60A81D-8359-0028-299A-B02BFFDEBF9E}"/>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EB73776-19EA-8C99-E9A5-B5D811EBFC60}"/>
              </a:ext>
            </a:extLst>
          </p:cNvPr>
          <p:cNvSpPr>
            <a:spLocks noGrp="1"/>
          </p:cNvSpPr>
          <p:nvPr>
            <p:ph type="sldNum" sz="quarter" idx="4"/>
          </p:nvPr>
        </p:nvSpPr>
        <p:spPr/>
        <p:txBody>
          <a:bodyPr/>
          <a:lstStyle/>
          <a:p>
            <a:fld id="{F3EE06F1-2D77-A44E-97FA-F679B9CB76D5}" type="slidenum">
              <a:rPr lang="fi-FI" smtClean="0">
                <a:solidFill>
                  <a:schemeClr val="bg1"/>
                </a:solidFill>
              </a:rPr>
              <a:t>44</a:t>
            </a:fld>
            <a:endParaRPr lang="fi-FI">
              <a:solidFill>
                <a:schemeClr val="bg1"/>
              </a:solidFill>
            </a:endParaRPr>
          </a:p>
        </p:txBody>
      </p:sp>
      <p:sp>
        <p:nvSpPr>
          <p:cNvPr id="11" name="Tekstiruutu 24">
            <a:extLst>
              <a:ext uri="{FF2B5EF4-FFF2-40B4-BE49-F238E27FC236}">
                <a16:creationId xmlns:a16="http://schemas.microsoft.com/office/drawing/2014/main" id="{328B2C36-CFC1-6BCA-5C58-CC9944D67A29}"/>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2469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Ilmakuva Kalevan maauimalasta kesäpäivänä.">
            <a:extLst>
              <a:ext uri="{FF2B5EF4-FFF2-40B4-BE49-F238E27FC236}">
                <a16:creationId xmlns:a16="http://schemas.microsoft.com/office/drawing/2014/main" id="{A6F19859-0C8D-E03C-B214-1A38BA03223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fi-FI" dirty="0"/>
              <a:t>Liikkumisen iloa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p:txBody>
          <a:bodyPr>
            <a:normAutofit fontScale="92500" lnSpcReduction="20000"/>
          </a:bodyPr>
          <a:lstStyle/>
          <a:p>
            <a:r>
              <a:rPr lang="fi-FI" dirty="0"/>
              <a:t>27 ulkokuntosalipistettä</a:t>
            </a:r>
          </a:p>
          <a:p>
            <a:r>
              <a:rPr lang="fi-FI" dirty="0"/>
              <a:t>85 km valaistuja ulkoilureittejä</a:t>
            </a:r>
          </a:p>
          <a:p>
            <a:r>
              <a:rPr lang="fi-FI" dirty="0"/>
              <a:t>648 km pyöräteitä</a:t>
            </a:r>
          </a:p>
          <a:p>
            <a:r>
              <a:rPr lang="fi-FI" dirty="0"/>
              <a:t>180 km latua</a:t>
            </a:r>
          </a:p>
          <a:p>
            <a:r>
              <a:rPr lang="fi-FI" dirty="0"/>
              <a:t>150 luistelukenttää ja -kaukaloa</a:t>
            </a:r>
          </a:p>
          <a:p>
            <a:r>
              <a:rPr lang="fi-FI" dirty="0"/>
              <a:t>4 jäähallia</a:t>
            </a:r>
          </a:p>
          <a:p>
            <a:r>
              <a:rPr lang="fi-FI" dirty="0"/>
              <a:t>31 uimarantaa</a:t>
            </a:r>
          </a:p>
          <a:p>
            <a:r>
              <a:rPr lang="fi-FI" dirty="0"/>
              <a:t>9 talviuintipaikkaa</a:t>
            </a:r>
          </a:p>
          <a:p>
            <a:r>
              <a:rPr lang="fi-FI" dirty="0"/>
              <a:t>4 uimahallia</a:t>
            </a:r>
          </a:p>
          <a:p>
            <a:r>
              <a:rPr lang="fi-FI" dirty="0"/>
              <a:t>1 maauimala</a:t>
            </a:r>
          </a:p>
          <a:p>
            <a:endParaRPr lang="fi-FI" dirty="0"/>
          </a:p>
        </p:txBody>
      </p:sp>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45</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8802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fi-FI" dirty="0"/>
              <a:t>Seuraamme </a:t>
            </a:r>
            <a:br>
              <a:rPr lang="fi-FI" dirty="0"/>
            </a:br>
            <a:r>
              <a:rPr lang="fi-FI" dirty="0"/>
              <a:t>urheilua intohimolla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6416984" y="2476982"/>
            <a:ext cx="4728165" cy="3807201"/>
          </a:xfrm>
        </p:spPr>
        <p:txBody>
          <a:bodyPr>
            <a:normAutofit lnSpcReduction="10000"/>
          </a:bodyPr>
          <a:lstStyle/>
          <a:p>
            <a:pPr marL="0" indent="0">
              <a:buNone/>
            </a:pPr>
            <a:r>
              <a:rPr lang="fi-FI" dirty="0"/>
              <a:t>Sarjakaudella 22-23: </a:t>
            </a:r>
          </a:p>
          <a:p>
            <a:r>
              <a:rPr lang="fi-FI" dirty="0"/>
              <a:t>726 000 urheilun koti- ja sarjaotteluiden seuraajaa </a:t>
            </a:r>
          </a:p>
          <a:p>
            <a:r>
              <a:rPr lang="fi-FI" dirty="0"/>
              <a:t>lähes 26 000 seurasi jalkapallon Veikkausliigan kotiotteluita </a:t>
            </a:r>
          </a:p>
          <a:p>
            <a:r>
              <a:rPr lang="fi-FI" dirty="0"/>
              <a:t>10 000 seurasi korisliigan kotiotteluita </a:t>
            </a:r>
          </a:p>
          <a:p>
            <a:r>
              <a:rPr lang="fi-FI" dirty="0"/>
              <a:t>35 000 Superpesiksen ja Ykköspesiksen kotiotteluseuraajaa </a:t>
            </a:r>
          </a:p>
        </p:txBody>
      </p:sp>
      <p:sp>
        <p:nvSpPr>
          <p:cNvPr id="8" name="Kuva 4" descr="Kolme urheilufania Suomen kannatusasuissa.">
            <a:extLst>
              <a:ext uri="{FF2B5EF4-FFF2-40B4-BE49-F238E27FC236}">
                <a16:creationId xmlns:a16="http://schemas.microsoft.com/office/drawing/2014/main" id="{A7C5B07E-BEE6-143D-0F64-B3F5C4B7253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46</a:t>
            </a:fld>
            <a:endParaRPr lang="fi-FI"/>
          </a:p>
        </p:txBody>
      </p:sp>
      <p:sp>
        <p:nvSpPr>
          <p:cNvPr id="10" name="Tekstiruutu 24">
            <a:extLst>
              <a:ext uri="{FF2B5EF4-FFF2-40B4-BE49-F238E27FC236}">
                <a16:creationId xmlns:a16="http://schemas.microsoft.com/office/drawing/2014/main" id="{760FAD13-9534-0987-CB39-C60517D836CA}"/>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95170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Perhe Särkänniemen huvipuiston Tukkijoen vesiputouksessa.">
            <a:extLst>
              <a:ext uri="{FF2B5EF4-FFF2-40B4-BE49-F238E27FC236}">
                <a16:creationId xmlns:a16="http://schemas.microsoft.com/office/drawing/2014/main" id="{F5841161-1352-70E8-0C59-22E1C9D40E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tx2">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6416983" y="1337448"/>
            <a:ext cx="5795567" cy="1223521"/>
          </a:xfrm>
        </p:spPr>
        <p:txBody>
          <a:bodyPr/>
          <a:lstStyle/>
          <a:p>
            <a:r>
              <a:rPr lang="fi-FI" dirty="0">
                <a:solidFill>
                  <a:schemeClr val="bg1"/>
                </a:solidFill>
              </a:rPr>
              <a:t>Koko perheen Tampere</a:t>
            </a: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6416984" y="2349088"/>
            <a:ext cx="4728165" cy="4163079"/>
          </a:xfrm>
        </p:spPr>
        <p:txBody>
          <a:bodyPr/>
          <a:lstStyle/>
          <a:p>
            <a:pPr>
              <a:buClr>
                <a:schemeClr val="bg1"/>
              </a:buClr>
            </a:pPr>
            <a:r>
              <a:rPr lang="fi-FI" b="1" dirty="0">
                <a:solidFill>
                  <a:schemeClr val="bg1"/>
                </a:solidFill>
              </a:rPr>
              <a:t>30 huvilaitetta Särkänniemessä</a:t>
            </a:r>
          </a:p>
          <a:p>
            <a:pPr>
              <a:buClr>
                <a:schemeClr val="bg1"/>
              </a:buClr>
            </a:pPr>
            <a:r>
              <a:rPr lang="fi-FI" b="1" dirty="0">
                <a:solidFill>
                  <a:schemeClr val="bg1"/>
                </a:solidFill>
              </a:rPr>
              <a:t>Kesäkeidas </a:t>
            </a:r>
            <a:r>
              <a:rPr lang="fi-FI" b="1" dirty="0" err="1">
                <a:solidFill>
                  <a:schemeClr val="bg1"/>
                </a:solidFill>
              </a:rPr>
              <a:t>Viikinsaari</a:t>
            </a:r>
            <a:endParaRPr lang="fi-FI" b="1" dirty="0">
              <a:solidFill>
                <a:schemeClr val="bg1"/>
              </a:solidFill>
            </a:endParaRPr>
          </a:p>
          <a:p>
            <a:pPr>
              <a:buClr>
                <a:schemeClr val="bg1"/>
              </a:buClr>
            </a:pPr>
            <a:r>
              <a:rPr lang="fi-FI" b="1" dirty="0">
                <a:solidFill>
                  <a:schemeClr val="bg1"/>
                </a:solidFill>
              </a:rPr>
              <a:t>18 museota</a:t>
            </a:r>
          </a:p>
          <a:p>
            <a:pPr>
              <a:buClr>
                <a:schemeClr val="bg1"/>
              </a:buClr>
            </a:pPr>
            <a:r>
              <a:rPr lang="fi-FI" b="1" dirty="0">
                <a:solidFill>
                  <a:schemeClr val="bg1"/>
                </a:solidFill>
              </a:rPr>
              <a:t>13 keskustapuistoa</a:t>
            </a:r>
          </a:p>
          <a:p>
            <a:pPr>
              <a:buClr>
                <a:schemeClr val="bg1"/>
              </a:buClr>
            </a:pPr>
            <a:r>
              <a:rPr lang="fi-FI" b="1" dirty="0">
                <a:solidFill>
                  <a:schemeClr val="bg1"/>
                </a:solidFill>
              </a:rPr>
              <a:t>219 leikkipaikkaa</a:t>
            </a:r>
          </a:p>
          <a:p>
            <a:pPr>
              <a:buClr>
                <a:schemeClr val="bg1"/>
              </a:buClr>
            </a:pP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Lst>
          </p:cNvPr>
          <p:cNvSpPr>
            <a:spLocks noGrp="1"/>
          </p:cNvSpPr>
          <p:nvPr>
            <p:ph type="sldNum" sz="quarter" idx="4"/>
          </p:nvPr>
        </p:nvSpPr>
        <p:spPr/>
        <p:txBody>
          <a:bodyPr/>
          <a:lstStyle/>
          <a:p>
            <a:fld id="{F3EE06F1-2D77-A44E-97FA-F679B9CB76D5}" type="slidenum">
              <a:rPr lang="fi-FI" smtClean="0">
                <a:solidFill>
                  <a:schemeClr val="bg1"/>
                </a:solidFill>
              </a:rPr>
              <a:t>47</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sä suukottaa pientä vauvaa laivalaiturilla.">
            <a:extLst>
              <a:ext uri="{FF2B5EF4-FFF2-40B4-BE49-F238E27FC236}">
                <a16:creationId xmlns:a16="http://schemas.microsoft.com/office/drawing/2014/main" id="{453077A3-6476-AB87-B65E-EE057A6B31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29549A">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4548057"/>
            <a:ext cx="1704381" cy="381561"/>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867814"/>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KOTI</a:t>
            </a:r>
          </a:p>
        </p:txBody>
      </p:sp>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747736"/>
          </a:xfrm>
          <a:prstGeom prst="rect">
            <a:avLst/>
          </a:prstGeom>
          <a:noFill/>
        </p:spPr>
        <p:txBody>
          <a:bodyPr wrap="square">
            <a:noAutofit/>
          </a:bodyPr>
          <a:lstStyle/>
          <a:p>
            <a:pPr lvl="0">
              <a:defRPr/>
            </a:pPr>
            <a:r>
              <a:rPr lang="fi-FI" sz="2000" dirty="0">
                <a:solidFill>
                  <a:schemeClr val="tx2"/>
                </a:solidFill>
              </a:rPr>
              <a:t>Koti on aina rakas, mutta jokaiselle erilainen. </a:t>
            </a:r>
            <a:br>
              <a:rPr lang="fi-FI" sz="2000" dirty="0">
                <a:solidFill>
                  <a:schemeClr val="tx2"/>
                </a:solidFill>
              </a:rPr>
            </a:br>
            <a:r>
              <a:rPr lang="fi-FI" sz="2000" dirty="0">
                <a:solidFill>
                  <a:schemeClr val="tx2"/>
                </a:solidFill>
              </a:rPr>
              <a:t>Tampere on koti, jossa on hyvä asua, opiskella, </a:t>
            </a:r>
            <a:br>
              <a:rPr lang="fi-FI" sz="2000" dirty="0">
                <a:solidFill>
                  <a:schemeClr val="tx2"/>
                </a:solidFill>
              </a:rPr>
            </a:br>
            <a:r>
              <a:rPr lang="fi-FI" sz="2000" dirty="0">
                <a:solidFill>
                  <a:schemeClr val="tx2"/>
                </a:solidFill>
              </a:rPr>
              <a:t>työskennellä, yrittää ja vierailla.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48</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Kuva 10" descr="Näkymä Koskipuistosta Ratinaa kohti. Ihmisiä kävelemässä ja kesäterasseilla.">
            <a:extLst>
              <a:ext uri="{FF2B5EF4-FFF2-40B4-BE49-F238E27FC236}">
                <a16:creationId xmlns:a16="http://schemas.microsoft.com/office/drawing/2014/main" id="{E45CF820-C6DA-0001-2BBC-016FDA6B048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6416983" y="825198"/>
            <a:ext cx="5636963" cy="1060926"/>
          </a:xfrm>
        </p:spPr>
        <p:txBody>
          <a:bodyPr/>
          <a:lstStyle/>
          <a:p>
            <a:r>
              <a:rPr lang="fi-FI" dirty="0"/>
              <a:t>Vetovoimaisin </a:t>
            </a:r>
            <a:br>
              <a:rPr lang="fi-FI" dirty="0"/>
            </a:br>
            <a:r>
              <a:rPr lang="fi-FI" dirty="0"/>
              <a:t>paikka perustaa koti</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146437" y="2200274"/>
            <a:ext cx="4728165" cy="3841925"/>
          </a:xfrm>
        </p:spPr>
        <p:txBody>
          <a:bodyPr>
            <a:normAutofit/>
          </a:bodyPr>
          <a:lstStyle/>
          <a:p>
            <a:pPr marL="0" indent="0">
              <a:spcBef>
                <a:spcPts val="400"/>
              </a:spcBef>
              <a:buNone/>
            </a:pPr>
            <a:r>
              <a:rPr lang="fi-FI" b="1" dirty="0"/>
              <a:t>Miksi Tampere?</a:t>
            </a:r>
          </a:p>
          <a:p>
            <a:pPr>
              <a:spcBef>
                <a:spcPts val="400"/>
              </a:spcBef>
            </a:pPr>
            <a:r>
              <a:rPr lang="fi-FI" dirty="0"/>
              <a:t>rento ja mutkaton ilmapiiri</a:t>
            </a:r>
          </a:p>
          <a:p>
            <a:pPr>
              <a:spcBef>
                <a:spcPts val="400"/>
              </a:spcBef>
            </a:pPr>
            <a:r>
              <a:rPr lang="fi-FI" dirty="0"/>
              <a:t>kohtuuhintainen asuminen</a:t>
            </a:r>
          </a:p>
          <a:p>
            <a:pPr>
              <a:spcBef>
                <a:spcPts val="400"/>
              </a:spcBef>
            </a:pPr>
            <a:r>
              <a:rPr lang="fi-FI" dirty="0"/>
              <a:t>kehittyvät ja uudistuvat asuinalueet</a:t>
            </a:r>
          </a:p>
          <a:p>
            <a:pPr>
              <a:spcBef>
                <a:spcPts val="400"/>
              </a:spcBef>
            </a:pPr>
            <a:r>
              <a:rPr lang="fi-FI" dirty="0"/>
              <a:t>sujuva liikkuminen</a:t>
            </a:r>
          </a:p>
          <a:p>
            <a:pPr>
              <a:spcBef>
                <a:spcPts val="400"/>
              </a:spcBef>
            </a:pPr>
            <a:r>
              <a:rPr lang="fi-FI" dirty="0"/>
              <a:t>monipuoliset elämykset</a:t>
            </a:r>
          </a:p>
          <a:p>
            <a:pPr>
              <a:spcBef>
                <a:spcPts val="400"/>
              </a:spcBef>
            </a:pPr>
            <a:r>
              <a:rPr lang="fi-FI" dirty="0"/>
              <a:t>uimaranta aina pyörämatkan päässä</a:t>
            </a:r>
          </a:p>
          <a:p>
            <a:pPr marL="0" indent="0">
              <a:spcBef>
                <a:spcPts val="400"/>
              </a:spcBef>
              <a:buNone/>
            </a:pPr>
            <a:endParaRPr lang="fi-FI" dirty="0"/>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2968991" y="650404"/>
            <a:ext cx="1911622" cy="1911622"/>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4728242" y="3429000"/>
            <a:ext cx="2328523" cy="2328523"/>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4812881" y="3954046"/>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FFFFFF"/>
                </a:solidFill>
                <a:effectLst/>
                <a:uLnTx/>
                <a:uFillTx/>
                <a:latin typeface="Calibri" panose="020F0502020204030204"/>
                <a:ea typeface="+mj-ea"/>
                <a:cs typeface="+mj-cs"/>
              </a:rPr>
              <a:t>15–20 %</a:t>
            </a:r>
          </a:p>
          <a:p>
            <a:pPr marL="0" marR="0" lvl="0" indent="0" defTabSz="914400" rtl="0" eaLnBrk="1" fontAlgn="auto" latinLnBrk="0" hangingPunct="1">
              <a:lnSpc>
                <a:spcPct val="90000"/>
              </a:lnSpc>
              <a:spcBef>
                <a:spcPct val="0"/>
              </a:spcBef>
              <a:spcAft>
                <a:spcPts val="0"/>
              </a:spcAft>
              <a:buClrTx/>
              <a:buSzTx/>
              <a:buFontTx/>
              <a:buNone/>
              <a:tabLst/>
              <a:defRPr/>
            </a:pP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asukkaista uusia tamperelaisia </a:t>
            </a:r>
            <a:b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10 vuoden </a:t>
            </a:r>
            <a:b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päästä</a:t>
            </a:r>
            <a:endParaRPr kumimoji="0" lang="fi-FI" sz="1800" b="1"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2997579" y="874400"/>
            <a:ext cx="1854447"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lang="fi-FI" sz="3600">
                <a:solidFill>
                  <a:srgbClr val="FFFFFF"/>
                </a:solidFill>
                <a:latin typeface="Calibri" panose="020F0502020204030204"/>
              </a:rPr>
              <a:t>5 </a:t>
            </a:r>
            <a:r>
              <a:rPr kumimoji="0" lang="fi-FI" sz="3600" b="1" i="0" u="none" strike="noStrike" kern="1200" cap="none" spc="0" normalizeH="0" baseline="0" noProof="0">
                <a:ln>
                  <a:noFill/>
                </a:ln>
                <a:solidFill>
                  <a:srgbClr val="FFFFFF"/>
                </a:solidFill>
                <a:effectLst/>
                <a:uLnTx/>
                <a:uFillTx/>
                <a:latin typeface="Calibri" panose="020F0502020204030204"/>
                <a:ea typeface="+mj-ea"/>
                <a:cs typeface="+mj-cs"/>
              </a:rPr>
              <a:t>000</a:t>
            </a:r>
            <a:endParaRPr lang="fi-FI" sz="3600" b="0" i="1" u="none" strike="noStrike" kern="1200" cap="none" spc="0" normalizeH="0" baseline="0" noProof="0">
              <a:ln>
                <a:noFill/>
              </a:ln>
              <a:solidFill>
                <a:srgbClr val="FFFFFF"/>
              </a:solidFill>
              <a:effectLst/>
              <a:uLnTx/>
              <a:uFillTx/>
              <a:latin typeface="Calibri" panose="020F0502020204030204"/>
              <a:cs typeface="Calibri"/>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Tampere kasvaa vuosittain uusilla asukkailla</a:t>
            </a:r>
            <a:endParaRPr kumimoji="0" lang="fi-FI" sz="1800" b="1"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2" name="Päivämäärän paikkamerkki 1">
            <a:extLst>
              <a:ext uri="{FF2B5EF4-FFF2-40B4-BE49-F238E27FC236}">
                <a16:creationId xmlns:a16="http://schemas.microsoft.com/office/drawing/2014/main" id="{230C02E1-96F6-5F1D-604F-877FF407ACE0}"/>
              </a:ext>
            </a:extLst>
          </p:cNvPr>
          <p:cNvSpPr>
            <a:spLocks noGrp="1"/>
          </p:cNvSpPr>
          <p:nvPr>
            <p:ph type="dt" sz="half" idx="2"/>
          </p:nvPr>
        </p:nvSpPr>
        <p:spPr/>
        <p:txBody>
          <a:bodyPr/>
          <a:lstStyle/>
          <a:p>
            <a:fld id="{AE45D274-7DCA-6542-99CA-62913EF1A4D8}" type="datetime1">
              <a:rPr lang="fi-FI" smtClean="0"/>
              <a:t>10.11.2023</a:t>
            </a:fld>
            <a:endParaRPr lang="fi-FI"/>
          </a:p>
        </p:txBody>
      </p:sp>
      <p:sp>
        <p:nvSpPr>
          <p:cNvPr id="3" name="Dian numeron paikkamerkki 2">
            <a:extLst>
              <a:ext uri="{FF2B5EF4-FFF2-40B4-BE49-F238E27FC236}">
                <a16:creationId xmlns:a16="http://schemas.microsoft.com/office/drawing/2014/main" id="{E5865941-75FA-5093-0C78-276CB00E3FB1}"/>
              </a:ext>
            </a:extLst>
          </p:cNvPr>
          <p:cNvSpPr>
            <a:spLocks noGrp="1"/>
          </p:cNvSpPr>
          <p:nvPr>
            <p:ph type="sldNum" sz="quarter" idx="4"/>
          </p:nvPr>
        </p:nvSpPr>
        <p:spPr/>
        <p:txBody>
          <a:bodyPr/>
          <a:lstStyle/>
          <a:p>
            <a:fld id="{F3EE06F1-2D77-A44E-97FA-F679B9CB76D5}" type="slidenum">
              <a:rPr lang="fi-FI" smtClean="0"/>
              <a:pPr/>
              <a:t>49</a:t>
            </a:fld>
            <a:endParaRPr lang="fi-FI"/>
          </a:p>
        </p:txBody>
      </p:sp>
      <p:sp>
        <p:nvSpPr>
          <p:cNvPr id="13" name="Tekstiruutu 24">
            <a:extLst>
              <a:ext uri="{FF2B5EF4-FFF2-40B4-BE49-F238E27FC236}">
                <a16:creationId xmlns:a16="http://schemas.microsoft.com/office/drawing/2014/main" id="{D2AF7057-C502-5DFC-5AE0-2E83665274F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492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2" descr="Nuori nainen rautatieasemalla.">
            <a:extLst>
              <a:ext uri="{FF2B5EF4-FFF2-40B4-BE49-F238E27FC236}">
                <a16:creationId xmlns:a16="http://schemas.microsoft.com/office/drawing/2014/main" id="{F2167342-2284-092B-9A3E-89055F59DCC6}"/>
              </a:ext>
            </a:extLst>
          </p:cNvPr>
          <p:cNvSpPr>
            <a:spLocks noChangeAspect="1"/>
          </p:cNvSpPr>
          <p:nvPr/>
        </p:nvSpPr>
        <p:spPr>
          <a:xfrm>
            <a:off x="5480394" y="12293"/>
            <a:ext cx="6707250" cy="6858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B2D620A0-ABD2-6217-C624-B6ED57614E62}"/>
              </a:ext>
            </a:extLst>
          </p:cNvPr>
          <p:cNvSpPr>
            <a:spLocks noGrp="1"/>
          </p:cNvSpPr>
          <p:nvPr>
            <p:ph type="title"/>
          </p:nvPr>
        </p:nvSpPr>
        <p:spPr>
          <a:xfrm>
            <a:off x="655280" y="573817"/>
            <a:ext cx="5967769" cy="1060926"/>
          </a:xfrm>
        </p:spPr>
        <p:txBody>
          <a:bodyPr/>
          <a:lstStyle/>
          <a:p>
            <a:r>
              <a:rPr lang="fi-FI" dirty="0"/>
              <a:t>Tänne on helppo tulla </a:t>
            </a:r>
          </a:p>
        </p:txBody>
      </p:sp>
      <p:pic>
        <p:nvPicPr>
          <p:cNvPr id="8" name="Kuva 7" descr="Skandinavian kartta, johon merkitty Tampere kohteena. ">
            <a:extLst>
              <a:ext uri="{FF2B5EF4-FFF2-40B4-BE49-F238E27FC236}">
                <a16:creationId xmlns:a16="http://schemas.microsoft.com/office/drawing/2014/main" id="{626D27EA-CE61-6018-3FFB-2C2CB7D8F26B}"/>
              </a:ext>
            </a:extLst>
          </p:cNvPr>
          <p:cNvPicPr>
            <a:picLocks noChangeAspect="1"/>
          </p:cNvPicPr>
          <p:nvPr/>
        </p:nvPicPr>
        <p:blipFill>
          <a:blip r:embed="rId4"/>
          <a:srcRect/>
          <a:stretch/>
        </p:blipFill>
        <p:spPr>
          <a:xfrm rot="949042">
            <a:off x="2260023" y="2092911"/>
            <a:ext cx="7271267" cy="5008270"/>
          </a:xfrm>
          <a:prstGeom prst="rect">
            <a:avLst/>
          </a:prstGeom>
        </p:spPr>
      </p:pic>
      <p:pic>
        <p:nvPicPr>
          <p:cNvPr id="9" name="Kuva 8" descr="Lentokone symboli">
            <a:extLst>
              <a:ext uri="{FF2B5EF4-FFF2-40B4-BE49-F238E27FC236}">
                <a16:creationId xmlns:a16="http://schemas.microsoft.com/office/drawing/2014/main" id="{656CA04F-6660-4BE3-5D36-E7374CCD0C2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95833">
            <a:off x="724037" y="1611458"/>
            <a:ext cx="728819" cy="230793"/>
          </a:xfrm>
          <a:prstGeom prst="rect">
            <a:avLst/>
          </a:prstGeom>
        </p:spPr>
      </p:pic>
      <p:pic>
        <p:nvPicPr>
          <p:cNvPr id="15" name="Kuva 14" descr="Laiva-symboli.&#10;">
            <a:extLst>
              <a:ext uri="{FF2B5EF4-FFF2-40B4-BE49-F238E27FC236}">
                <a16:creationId xmlns:a16="http://schemas.microsoft.com/office/drawing/2014/main" id="{F63FFEE2-C85E-7CB8-35D1-FBCEDD9E455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95927" y="1595031"/>
            <a:ext cx="561889" cy="240810"/>
          </a:xfrm>
          <a:prstGeom prst="rect">
            <a:avLst/>
          </a:prstGeom>
        </p:spPr>
      </p:pic>
      <p:pic>
        <p:nvPicPr>
          <p:cNvPr id="13" name="Kuva 12" descr="Juna-symboli">
            <a:extLst>
              <a:ext uri="{FF2B5EF4-FFF2-40B4-BE49-F238E27FC236}">
                <a16:creationId xmlns:a16="http://schemas.microsoft.com/office/drawing/2014/main" id="{D9103513-911E-CBFD-87AE-F3C87646191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22266" y="1477631"/>
            <a:ext cx="344557" cy="453806"/>
          </a:xfrm>
          <a:prstGeom prst="rect">
            <a:avLst/>
          </a:prstGeom>
        </p:spPr>
      </p:pic>
      <p:sp>
        <p:nvSpPr>
          <p:cNvPr id="3" name="Sisällön paikkamerkki 2">
            <a:extLst>
              <a:ext uri="{FF2B5EF4-FFF2-40B4-BE49-F238E27FC236}">
                <a16:creationId xmlns:a16="http://schemas.microsoft.com/office/drawing/2014/main" id="{BC135C03-1E39-0700-EBD9-6907D9D19564}"/>
              </a:ext>
            </a:extLst>
          </p:cNvPr>
          <p:cNvSpPr>
            <a:spLocks noGrp="1"/>
          </p:cNvSpPr>
          <p:nvPr>
            <p:ph sz="quarter" idx="15"/>
          </p:nvPr>
        </p:nvSpPr>
        <p:spPr>
          <a:xfrm>
            <a:off x="655281" y="2033017"/>
            <a:ext cx="4728165" cy="4163079"/>
          </a:xfrm>
        </p:spPr>
        <p:txBody>
          <a:bodyPr vert="horz" lIns="91440" tIns="45720" rIns="91440" bIns="45720" rtlCol="0" anchor="t">
            <a:normAutofit/>
          </a:bodyPr>
          <a:lstStyle/>
          <a:p>
            <a:pPr marL="0" indent="0">
              <a:lnSpc>
                <a:spcPct val="90000"/>
              </a:lnSpc>
              <a:spcBef>
                <a:spcPts val="300"/>
              </a:spcBef>
              <a:buClr>
                <a:schemeClr val="tx2"/>
              </a:buClr>
              <a:buNone/>
            </a:pPr>
            <a:r>
              <a:rPr lang="fi-FI" sz="1400" b="1" dirty="0"/>
              <a:t>Suorat lennot:</a:t>
            </a:r>
          </a:p>
          <a:p>
            <a:pPr marL="137795" indent="-137795">
              <a:lnSpc>
                <a:spcPct val="90000"/>
              </a:lnSpc>
              <a:spcBef>
                <a:spcPts val="300"/>
              </a:spcBef>
              <a:buClr>
                <a:schemeClr val="tx2"/>
              </a:buClr>
            </a:pPr>
            <a:r>
              <a:rPr lang="fi-FI" sz="1400" dirty="0"/>
              <a:t>Kööpenhamina</a:t>
            </a:r>
            <a:endParaRPr lang="fi-FI" sz="1400" dirty="0">
              <a:cs typeface="Calibri"/>
            </a:endParaRPr>
          </a:p>
          <a:p>
            <a:pPr marL="137795" indent="-137795">
              <a:lnSpc>
                <a:spcPct val="90000"/>
              </a:lnSpc>
              <a:spcBef>
                <a:spcPts val="300"/>
              </a:spcBef>
              <a:buClr>
                <a:schemeClr val="tx2"/>
              </a:buClr>
            </a:pPr>
            <a:r>
              <a:rPr lang="fi-FI" sz="1400" dirty="0">
                <a:cs typeface="Calibri"/>
              </a:rPr>
              <a:t>Amsterdam</a:t>
            </a:r>
          </a:p>
          <a:p>
            <a:pPr marL="137795" indent="-137795">
              <a:lnSpc>
                <a:spcPct val="90000"/>
              </a:lnSpc>
              <a:spcBef>
                <a:spcPts val="300"/>
              </a:spcBef>
            </a:pPr>
            <a:r>
              <a:rPr lang="fi-FI" sz="1400" dirty="0">
                <a:cs typeface="Calibri"/>
              </a:rPr>
              <a:t>Malaga</a:t>
            </a:r>
          </a:p>
          <a:p>
            <a:pPr marL="137795" indent="-137795">
              <a:lnSpc>
                <a:spcPct val="90000"/>
              </a:lnSpc>
              <a:spcBef>
                <a:spcPts val="300"/>
              </a:spcBef>
            </a:pPr>
            <a:r>
              <a:rPr lang="fi-FI" sz="1400" dirty="0">
                <a:cs typeface="Calibri"/>
              </a:rPr>
              <a:t>Milano</a:t>
            </a:r>
          </a:p>
          <a:p>
            <a:pPr marL="137795" indent="-137795">
              <a:lnSpc>
                <a:spcPct val="90000"/>
              </a:lnSpc>
              <a:spcBef>
                <a:spcPts val="300"/>
              </a:spcBef>
              <a:buClr>
                <a:schemeClr val="tx2"/>
              </a:buClr>
            </a:pPr>
            <a:r>
              <a:rPr lang="fi-FI" sz="1400" dirty="0">
                <a:cs typeface="Calibri"/>
              </a:rPr>
              <a:t>München</a:t>
            </a:r>
          </a:p>
          <a:p>
            <a:pPr marL="137795" indent="-137795">
              <a:lnSpc>
                <a:spcPct val="90000"/>
              </a:lnSpc>
              <a:spcBef>
                <a:spcPts val="300"/>
              </a:spcBef>
            </a:pPr>
            <a:r>
              <a:rPr lang="fi-FI" sz="1400" dirty="0">
                <a:cs typeface="Calibri"/>
              </a:rPr>
              <a:t>Nizza</a:t>
            </a:r>
          </a:p>
          <a:p>
            <a:pPr marL="137795" indent="-137795">
              <a:lnSpc>
                <a:spcPct val="90000"/>
              </a:lnSpc>
              <a:spcBef>
                <a:spcPts val="300"/>
              </a:spcBef>
            </a:pPr>
            <a:r>
              <a:rPr lang="fi-FI" sz="1400" dirty="0"/>
              <a:t>Riika</a:t>
            </a:r>
            <a:endParaRPr lang="fi-FI" sz="1400" dirty="0">
              <a:cs typeface="Calibri"/>
            </a:endParaRPr>
          </a:p>
          <a:p>
            <a:pPr marL="137795" indent="-137795">
              <a:lnSpc>
                <a:spcPct val="90000"/>
              </a:lnSpc>
              <a:spcBef>
                <a:spcPts val="300"/>
              </a:spcBef>
              <a:buClr>
                <a:schemeClr val="tx2"/>
              </a:buClr>
            </a:pPr>
            <a:r>
              <a:rPr lang="fi-FI" sz="1400" dirty="0">
                <a:cs typeface="Calibri"/>
              </a:rPr>
              <a:t>Rodos</a:t>
            </a:r>
          </a:p>
          <a:p>
            <a:pPr marL="137795" indent="-137795">
              <a:lnSpc>
                <a:spcPct val="90000"/>
              </a:lnSpc>
              <a:spcBef>
                <a:spcPts val="300"/>
              </a:spcBef>
              <a:buClr>
                <a:schemeClr val="tx2"/>
              </a:buClr>
            </a:pPr>
            <a:r>
              <a:rPr lang="fi-FI" sz="1400" dirty="0">
                <a:ea typeface="+mn-lt"/>
                <a:cs typeface="+mn-lt"/>
              </a:rPr>
              <a:t>Lontoo</a:t>
            </a: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0" indent="0">
              <a:lnSpc>
                <a:spcPct val="90000"/>
              </a:lnSpc>
              <a:spcBef>
                <a:spcPts val="300"/>
              </a:spcBef>
              <a:buClr>
                <a:schemeClr val="tx2"/>
              </a:buClr>
              <a:buNone/>
            </a:pPr>
            <a:endParaRPr lang="fi-FI" sz="1400" dirty="0"/>
          </a:p>
          <a:p>
            <a:pPr marL="137795" indent="-137795">
              <a:lnSpc>
                <a:spcPct val="90000"/>
              </a:lnSpc>
              <a:spcBef>
                <a:spcPts val="300"/>
              </a:spcBef>
              <a:buClr>
                <a:schemeClr val="tx2"/>
              </a:buClr>
            </a:pPr>
            <a:r>
              <a:rPr lang="fi-FI" sz="1400" dirty="0"/>
              <a:t>¾ Suomen väestöstä asuu </a:t>
            </a:r>
            <a:br>
              <a:rPr lang="fi-FI" sz="1400" dirty="0"/>
            </a:br>
            <a:r>
              <a:rPr lang="fi-FI" sz="1400" dirty="0"/>
              <a:t>2 tunnin etäisyydellä Tampereesta.</a:t>
            </a:r>
            <a:endParaRPr lang="fi-FI" sz="1400" dirty="0">
              <a:cs typeface="Calibri" panose="020F0502020204030204"/>
            </a:endParaRPr>
          </a:p>
        </p:txBody>
      </p:sp>
      <p:pic>
        <p:nvPicPr>
          <p:cNvPr id="10" name="Kuva 9" descr="Henkilöautosymboli">
            <a:extLst>
              <a:ext uri="{FF2B5EF4-FFF2-40B4-BE49-F238E27FC236}">
                <a16:creationId xmlns:a16="http://schemas.microsoft.com/office/drawing/2014/main" id="{8D40696D-2FCE-A7F9-002E-FA8DA2F6985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6032" y="4597235"/>
            <a:ext cx="550670" cy="227260"/>
          </a:xfrm>
          <a:prstGeom prst="rect">
            <a:avLst/>
          </a:prstGeom>
        </p:spPr>
      </p:pic>
      <p:pic>
        <p:nvPicPr>
          <p:cNvPr id="11" name="Kuva 10" descr="Bussi-symboli">
            <a:extLst>
              <a:ext uri="{FF2B5EF4-FFF2-40B4-BE49-F238E27FC236}">
                <a16:creationId xmlns:a16="http://schemas.microsoft.com/office/drawing/2014/main" id="{8A7E911F-3DC0-0E8A-3D56-B1B9A87D6F2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557529" y="4884142"/>
            <a:ext cx="447873" cy="268724"/>
          </a:xfrm>
          <a:prstGeom prst="rect">
            <a:avLst/>
          </a:prstGeom>
        </p:spPr>
      </p:pic>
      <p:pic>
        <p:nvPicPr>
          <p:cNvPr id="12" name="Kuva 11" descr="Polkupyörä-symboli">
            <a:extLst>
              <a:ext uri="{FF2B5EF4-FFF2-40B4-BE49-F238E27FC236}">
                <a16:creationId xmlns:a16="http://schemas.microsoft.com/office/drawing/2014/main" id="{AD44D93E-921B-8BE6-4CED-4C017A222B9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20492" y="4951084"/>
            <a:ext cx="544396" cy="335712"/>
          </a:xfrm>
          <a:prstGeom prst="rect">
            <a:avLst/>
          </a:prstGeom>
        </p:spPr>
      </p:pic>
      <p:sp>
        <p:nvSpPr>
          <p:cNvPr id="4" name="Päivämäärän paikkamerkki 3">
            <a:extLst>
              <a:ext uri="{FF2B5EF4-FFF2-40B4-BE49-F238E27FC236}">
                <a16:creationId xmlns:a16="http://schemas.microsoft.com/office/drawing/2014/main" id="{119E1770-4D29-54EC-F1A6-573837DA8DF1}"/>
              </a:ext>
            </a:extLst>
          </p:cNvPr>
          <p:cNvSpPr>
            <a:spLocks noGrp="1"/>
          </p:cNvSpPr>
          <p:nvPr>
            <p:ph type="dt" sz="half" idx="2"/>
          </p:nvPr>
        </p:nvSpPr>
        <p:spPr/>
        <p:txBody>
          <a:bodyPr/>
          <a:lstStyle/>
          <a:p>
            <a:fld id="{D87A892D-296C-2E4F-B647-B52E6D7C15F6}" type="datetime1">
              <a:rPr lang="fi-FI" smtClean="0"/>
              <a:t>10.11.2023</a:t>
            </a:fld>
            <a:endParaRPr lang="fi-FI"/>
          </a:p>
        </p:txBody>
      </p:sp>
      <p:sp>
        <p:nvSpPr>
          <p:cNvPr id="5" name="Dian numeron paikkamerkki 4">
            <a:extLst>
              <a:ext uri="{FF2B5EF4-FFF2-40B4-BE49-F238E27FC236}">
                <a16:creationId xmlns:a16="http://schemas.microsoft.com/office/drawing/2014/main" id="{54A19A0B-9635-200E-9486-99D2FD47F38F}"/>
              </a:ext>
            </a:extLst>
          </p:cNvPr>
          <p:cNvSpPr>
            <a:spLocks noGrp="1"/>
          </p:cNvSpPr>
          <p:nvPr>
            <p:ph type="sldNum" sz="quarter" idx="4"/>
          </p:nvPr>
        </p:nvSpPr>
        <p:spPr/>
        <p:txBody>
          <a:bodyPr/>
          <a:lstStyle/>
          <a:p>
            <a:fld id="{F3EE06F1-2D77-A44E-97FA-F679B9CB76D5}" type="slidenum">
              <a:rPr lang="fi-FI" smtClean="0"/>
              <a:t>5</a:t>
            </a:fld>
            <a:endParaRPr lang="fi-FI"/>
          </a:p>
        </p:txBody>
      </p:sp>
      <p:sp>
        <p:nvSpPr>
          <p:cNvPr id="23" name="Tekstiruutu 24">
            <a:extLst>
              <a:ext uri="{FF2B5EF4-FFF2-40B4-BE49-F238E27FC236}">
                <a16:creationId xmlns:a16="http://schemas.microsoft.com/office/drawing/2014/main" id="{4A8F90CB-BA32-017A-21B8-51FF192C84D5}"/>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Kuva: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
        <p:nvSpPr>
          <p:cNvPr id="14" name="Ellipsi 13">
            <a:extLst>
              <a:ext uri="{FF2B5EF4-FFF2-40B4-BE49-F238E27FC236}">
                <a16:creationId xmlns:a16="http://schemas.microsoft.com/office/drawing/2014/main" id="{4587DC8B-B7BD-CAE3-3F05-552A874BDE30}"/>
              </a:ext>
              <a:ext uri="{C183D7F6-B498-43B3-948B-1728B52AA6E4}">
                <adec:decorative xmlns:adec="http://schemas.microsoft.com/office/drawing/2017/decorative" val="1"/>
              </a:ext>
            </a:extLst>
          </p:cNvPr>
          <p:cNvSpPr/>
          <p:nvPr/>
        </p:nvSpPr>
        <p:spPr>
          <a:xfrm>
            <a:off x="4196328" y="3868142"/>
            <a:ext cx="747532" cy="747532"/>
          </a:xfrm>
          <a:prstGeom prst="ellipse">
            <a:avLst/>
          </a:prstGeom>
          <a:solidFill>
            <a:schemeClr val="accent6">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Kuva 36">
            <a:extLst>
              <a:ext uri="{FF2B5EF4-FFF2-40B4-BE49-F238E27FC236}">
                <a16:creationId xmlns:a16="http://schemas.microsoft.com/office/drawing/2014/main" id="{94EB9D25-D431-6B72-B488-9FC8ED115245}"/>
              </a:ext>
              <a:ext uri="{C183D7F6-B498-43B3-948B-1728B52AA6E4}">
                <adec:decorative xmlns:adec="http://schemas.microsoft.com/office/drawing/2017/decorative" val="1"/>
              </a:ext>
            </a:extLst>
          </p:cNvPr>
          <p:cNvSpPr/>
          <p:nvPr/>
        </p:nvSpPr>
        <p:spPr>
          <a:xfrm rot="4272314">
            <a:off x="3255683" y="4162820"/>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7" name="Kuva 36">
            <a:extLst>
              <a:ext uri="{FF2B5EF4-FFF2-40B4-BE49-F238E27FC236}">
                <a16:creationId xmlns:a16="http://schemas.microsoft.com/office/drawing/2014/main" id="{B9E0E901-A046-0791-547D-4D64852A5157}"/>
              </a:ext>
              <a:ext uri="{C183D7F6-B498-43B3-948B-1728B52AA6E4}">
                <adec:decorative xmlns:adec="http://schemas.microsoft.com/office/drawing/2017/decorative" val="1"/>
              </a:ext>
            </a:extLst>
          </p:cNvPr>
          <p:cNvSpPr/>
          <p:nvPr/>
        </p:nvSpPr>
        <p:spPr>
          <a:xfrm rot="299347" flipH="1">
            <a:off x="3972061" y="4744392"/>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8" name="Kuva 36">
            <a:extLst>
              <a:ext uri="{FF2B5EF4-FFF2-40B4-BE49-F238E27FC236}">
                <a16:creationId xmlns:a16="http://schemas.microsoft.com/office/drawing/2014/main" id="{7A132239-3DBD-AE97-3C45-1B6888C026F6}"/>
              </a:ext>
              <a:ext uri="{C183D7F6-B498-43B3-948B-1728B52AA6E4}">
                <adec:decorative xmlns:adec="http://schemas.microsoft.com/office/drawing/2017/decorative" val="1"/>
              </a:ext>
            </a:extLst>
          </p:cNvPr>
          <p:cNvSpPr/>
          <p:nvPr/>
        </p:nvSpPr>
        <p:spPr>
          <a:xfrm rot="8508613">
            <a:off x="3324547" y="2936511"/>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9" name="Ellipsi 18">
            <a:extLst>
              <a:ext uri="{FF2B5EF4-FFF2-40B4-BE49-F238E27FC236}">
                <a16:creationId xmlns:a16="http://schemas.microsoft.com/office/drawing/2014/main" id="{8C93BFA4-8F83-B612-6DA5-8FE41AD29A25}"/>
              </a:ext>
              <a:ext uri="{C183D7F6-B498-43B3-948B-1728B52AA6E4}">
                <adec:decorative xmlns:adec="http://schemas.microsoft.com/office/drawing/2017/decorative" val="1"/>
              </a:ext>
            </a:extLst>
          </p:cNvPr>
          <p:cNvSpPr/>
          <p:nvPr/>
        </p:nvSpPr>
        <p:spPr>
          <a:xfrm>
            <a:off x="4470929" y="4133788"/>
            <a:ext cx="198738" cy="19873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a:extLst>
              <a:ext uri="{FF2B5EF4-FFF2-40B4-BE49-F238E27FC236}">
                <a16:creationId xmlns:a16="http://schemas.microsoft.com/office/drawing/2014/main" id="{444FA2AF-CEBA-CA2C-92AD-8028DDDB2C3E}"/>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3559578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Lapsen hymyilevät kasvot kirjaa lukevan pupun maskin takana.">
            <a:extLst>
              <a:ext uri="{FF2B5EF4-FFF2-40B4-BE49-F238E27FC236}">
                <a16:creationId xmlns:a16="http://schemas.microsoft.com/office/drawing/2014/main" id="{B35F82D3-5961-0659-1F74-FCA10606718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a:xfrm>
            <a:off x="493236" y="573817"/>
            <a:ext cx="4930466" cy="1060926"/>
          </a:xfrm>
        </p:spPr>
        <p:txBody>
          <a:bodyPr/>
          <a:lstStyle/>
          <a:p>
            <a:r>
              <a:rPr lang="fi-FI" dirty="0"/>
              <a:t>Opin polulla – </a:t>
            </a:r>
            <a:r>
              <a:rPr lang="fi-FI" sz="2400" b="0" dirty="0"/>
              <a:t>VARHAISKASVATUS </a:t>
            </a:r>
            <a:br>
              <a:rPr lang="fi-FI" sz="2400" b="0" dirty="0"/>
            </a:br>
            <a:r>
              <a:rPr lang="fi-FI" sz="2400" b="0" dirty="0"/>
              <a:t>JA PERUSOPETUS TAMPEREELLA</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493236" y="2121105"/>
            <a:ext cx="3076637" cy="3967180"/>
          </a:xfrm>
        </p:spPr>
        <p:txBody>
          <a:bodyPr>
            <a:normAutofit/>
          </a:bodyPr>
          <a:lstStyle/>
          <a:p>
            <a:pPr marL="184150" indent="-184150"/>
            <a:r>
              <a:rPr lang="fi-FI" sz="2000" dirty="0"/>
              <a:t>6 900 lasta kunnallisessa varhaiskasvatuksessa</a:t>
            </a:r>
          </a:p>
          <a:p>
            <a:pPr marL="184150" indent="-184150"/>
            <a:r>
              <a:rPr lang="fi-FI" sz="2000" dirty="0"/>
              <a:t>2 190 lasta yksityisessä varhaiskasvatuksessa</a:t>
            </a:r>
          </a:p>
          <a:p>
            <a:pPr marL="184150" indent="-184150"/>
            <a:r>
              <a:rPr lang="fi-FI" sz="2000" dirty="0"/>
              <a:t>140 lasta avoimessa varhaiskasvatuksessa</a:t>
            </a:r>
          </a:p>
          <a:p>
            <a:pPr marL="184150" indent="-184150"/>
            <a:r>
              <a:rPr lang="fi-FI" sz="2000" dirty="0"/>
              <a:t>20 439 lasta esi- ja perusopetuksessa</a:t>
            </a:r>
          </a:p>
          <a:p>
            <a:pPr marL="184150" indent="-184150"/>
            <a:endParaRPr lang="fi-FI" sz="2000" dirty="0"/>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403968" y="2121104"/>
            <a:ext cx="2692032" cy="4163079"/>
          </a:xfrm>
          <a:prstGeom prst="rect">
            <a:avLst/>
          </a:prstGeom>
          <a:effectLst/>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r>
              <a:rPr lang="fi-FI" sz="2000" dirty="0"/>
              <a:t>30 peruskoulua</a:t>
            </a:r>
          </a:p>
          <a:p>
            <a:pPr marL="184150" indent="-184150"/>
            <a:r>
              <a:rPr lang="fi-FI" sz="2000" dirty="0"/>
              <a:t>16,6 opetusryhmän </a:t>
            </a:r>
            <a:br>
              <a:rPr lang="fi-FI" sz="2000" dirty="0"/>
            </a:br>
            <a:r>
              <a:rPr lang="fi-FI" sz="2000" dirty="0"/>
              <a:t>keskikoko 1.–6.lk</a:t>
            </a:r>
          </a:p>
          <a:p>
            <a:pPr marL="184150" indent="-184150"/>
            <a:r>
              <a:rPr lang="fi-FI" sz="2000" dirty="0"/>
              <a:t>17,2 opetusryhmän </a:t>
            </a:r>
            <a:br>
              <a:rPr lang="fi-FI" sz="2000" dirty="0"/>
            </a:br>
            <a:r>
              <a:rPr lang="fi-FI" sz="2000" dirty="0"/>
              <a:t>keskikoko 7.–9.lk</a:t>
            </a:r>
          </a:p>
          <a:p>
            <a:pPr marL="184150" indent="-184150"/>
            <a:r>
              <a:rPr lang="fi-FI" sz="2000" dirty="0"/>
              <a:t>109 lasta </a:t>
            </a:r>
            <a:br>
              <a:rPr lang="fi-FI" sz="2000" dirty="0"/>
            </a:br>
            <a:r>
              <a:rPr lang="fi-FI" sz="2000" dirty="0"/>
              <a:t>maahanmuuttajien </a:t>
            </a:r>
            <a:br>
              <a:rPr lang="fi-FI" sz="2000" dirty="0"/>
            </a:br>
            <a:r>
              <a:rPr lang="fi-FI" sz="2000" dirty="0"/>
              <a:t>valmistavassa </a:t>
            </a:r>
            <a:br>
              <a:rPr lang="fi-FI" sz="2000" dirty="0"/>
            </a:br>
            <a:r>
              <a:rPr lang="fi-FI" sz="2000" dirty="0"/>
              <a:t>opetuksessa </a:t>
            </a:r>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A8D764C4-E7A6-042E-A441-3106D0543662}"/>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Lst>
          </p:cNvPr>
          <p:cNvSpPr>
            <a:spLocks noGrp="1"/>
          </p:cNvSpPr>
          <p:nvPr>
            <p:ph type="sldNum" sz="quarter" idx="4"/>
          </p:nvPr>
        </p:nvSpPr>
        <p:spPr/>
        <p:txBody>
          <a:bodyPr/>
          <a:lstStyle/>
          <a:p>
            <a:fld id="{F3EE06F1-2D77-A44E-97FA-F679B9CB76D5}" type="slidenum">
              <a:rPr lang="fi-FI" smtClean="0">
                <a:solidFill>
                  <a:schemeClr val="bg1"/>
                </a:solidFill>
              </a:rPr>
              <a:t>50</a:t>
            </a:fld>
            <a:endParaRPr lang="fi-FI">
              <a:solidFill>
                <a:schemeClr val="bg1"/>
              </a:solidFill>
            </a:endParaRPr>
          </a:p>
        </p:txBody>
      </p:sp>
      <p:sp>
        <p:nvSpPr>
          <p:cNvPr id="11" name="Tekstiruutu 24">
            <a:extLst>
              <a:ext uri="{FF2B5EF4-FFF2-40B4-BE49-F238E27FC236}">
                <a16:creationId xmlns:a16="http://schemas.microsoft.com/office/drawing/2014/main" id="{0736325A-6003-6E05-BDA0-55EA4966CAF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Kaupungin työntekijä neuvoo maahanmuuttajaperheen isää ja poikaa Hervannan kauppakeskuksen tapahtumassa.">
            <a:extLst>
              <a:ext uri="{FF2B5EF4-FFF2-40B4-BE49-F238E27FC236}">
                <a16:creationId xmlns:a16="http://schemas.microsoft.com/office/drawing/2014/main" id="{1E141B56-F757-E43E-8435-2D2874B43355}"/>
              </a:ext>
            </a:extLst>
          </p:cNvPr>
          <p:cNvSpPr>
            <a:spLocks noChangeAspect="1"/>
          </p:cNvSpPr>
          <p:nvPr/>
        </p:nvSpPr>
        <p:spPr>
          <a:xfrm>
            <a:off x="5467145" y="-900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t="37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p:txBody>
          <a:bodyPr/>
          <a:lstStyle/>
          <a:p>
            <a:r>
              <a:rPr lang="fi-FI" dirty="0"/>
              <a:t>Osallistumme ja vaikutamme!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2002420"/>
            <a:ext cx="5039463" cy="4281763"/>
          </a:xfrm>
        </p:spPr>
        <p:txBody>
          <a:bodyPr>
            <a:normAutofit fontScale="70000" lnSpcReduction="20000"/>
          </a:bodyPr>
          <a:lstStyle/>
          <a:p>
            <a:pPr marL="0" indent="0">
              <a:buNone/>
            </a:pPr>
            <a:r>
              <a:rPr lang="fi-FI" b="1" dirty="0"/>
              <a:t>Tamperelaisilla on lukuisia mahdollisuuksia ja erilaisia väyliä osallistua ja vaikuttaa kaupunkiin:</a:t>
            </a:r>
          </a:p>
          <a:p>
            <a:r>
              <a:rPr lang="fi-FI" b="1" dirty="0"/>
              <a:t>Vaikuttamistoimielimet</a:t>
            </a:r>
            <a:r>
              <a:rPr lang="fi-FI" dirty="0"/>
              <a:t>: Tampereen Lasten Parlamentti, nuorisovaltuusto, maahanmuuttaja-, vammais-ja  vanhusneuvosto, Tampereen seuraparlamentti, </a:t>
            </a:r>
            <a:r>
              <a:rPr lang="fi-FI" dirty="0" err="1"/>
              <a:t>järjestöedustamo</a:t>
            </a:r>
            <a:r>
              <a:rPr lang="fi-FI" dirty="0"/>
              <a:t> </a:t>
            </a:r>
          </a:p>
          <a:p>
            <a:r>
              <a:rPr lang="fi-FI" b="1" dirty="0"/>
              <a:t>Suoria vaikuttamismahdollisuuksia: </a:t>
            </a:r>
            <a:r>
              <a:rPr lang="fi-FI" dirty="0"/>
              <a:t>kyselyt, palautteet, yhteiskehittäminen, erilaiset yleisö- ja keskustelutilaisuudet </a:t>
            </a:r>
          </a:p>
          <a:p>
            <a:r>
              <a:rPr lang="fi-FI" b="1" dirty="0"/>
              <a:t>Asukkaiden omaehtoinen toiminta </a:t>
            </a:r>
            <a:r>
              <a:rPr lang="fi-FI" dirty="0"/>
              <a:t>ja sen tukeminen (toiminta- ja kohdeavustukset, tuki joukkorahoituskampanjoihin, vapaaehtois- ja luotsitoiminta)</a:t>
            </a:r>
          </a:p>
          <a:p>
            <a:r>
              <a:rPr lang="fi-FI" dirty="0"/>
              <a:t>Tampereen kaupunkiseudun </a:t>
            </a:r>
            <a:r>
              <a:rPr lang="fi-FI" b="1" dirty="0"/>
              <a:t>digitaalisen </a:t>
            </a:r>
            <a:br>
              <a:rPr lang="fi-FI" b="1" dirty="0"/>
            </a:br>
            <a:r>
              <a:rPr lang="fi-FI" b="1" dirty="0"/>
              <a:t>kansalaispaneelin kokeilu</a:t>
            </a:r>
          </a:p>
          <a:p>
            <a:r>
              <a:rPr lang="fi-FI" dirty="0" err="1"/>
              <a:t>Mun</a:t>
            </a:r>
            <a:r>
              <a:rPr lang="fi-FI" dirty="0"/>
              <a:t> Tampere -osallistuva budjetointi</a:t>
            </a:r>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420761EF-66C3-9ABF-ED2F-4D6898F4A91E}"/>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Lst>
          </p:cNvPr>
          <p:cNvSpPr>
            <a:spLocks noGrp="1"/>
          </p:cNvSpPr>
          <p:nvPr>
            <p:ph type="sldNum" sz="quarter" idx="4"/>
          </p:nvPr>
        </p:nvSpPr>
        <p:spPr/>
        <p:txBody>
          <a:bodyPr/>
          <a:lstStyle/>
          <a:p>
            <a:fld id="{F3EE06F1-2D77-A44E-97FA-F679B9CB76D5}" type="slidenum">
              <a:rPr lang="fi-FI" smtClean="0">
                <a:solidFill>
                  <a:schemeClr val="bg1"/>
                </a:solidFill>
              </a:rPr>
              <a:t>51</a:t>
            </a:fld>
            <a:endParaRPr lang="fi-FI">
              <a:solidFill>
                <a:schemeClr val="bg1"/>
              </a:solidFill>
            </a:endParaRPr>
          </a:p>
        </p:txBody>
      </p:sp>
      <p:sp>
        <p:nvSpPr>
          <p:cNvPr id="10" name="Tekstiruutu 24">
            <a:extLst>
              <a:ext uri="{FF2B5EF4-FFF2-40B4-BE49-F238E27FC236}">
                <a16:creationId xmlns:a16="http://schemas.microsoft.com/office/drawing/2014/main" id="{23C3AAA6-25B4-3D5A-A40F-007394111D3B}"/>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416984" y="825198"/>
            <a:ext cx="5775016" cy="1060926"/>
          </a:xfrm>
        </p:spPr>
        <p:txBody>
          <a:bodyPr/>
          <a:lstStyle/>
          <a:p>
            <a:r>
              <a:rPr lang="fi-FI" dirty="0"/>
              <a:t>Rakennamme turvallisuutta yhdessä</a:t>
            </a:r>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416984" y="2121104"/>
            <a:ext cx="5250297" cy="4418592"/>
          </a:xfrm>
        </p:spPr>
        <p:txBody>
          <a:bodyPr>
            <a:normAutofit fontScale="70000" lnSpcReduction="20000"/>
          </a:bodyPr>
          <a:lstStyle/>
          <a:p>
            <a:pPr marL="0" indent="0">
              <a:buNone/>
            </a:pPr>
            <a:r>
              <a:rPr lang="fi-FI" dirty="0"/>
              <a:t>Turvallisuus on keskeinen osa, kun rakennamme älykästä, uusimpia teknologisia ratkaisuja hyödyntävää kaupunkia.</a:t>
            </a:r>
          </a:p>
          <a:p>
            <a:pPr marL="0" indent="0">
              <a:spcBef>
                <a:spcPts val="1500"/>
              </a:spcBef>
              <a:buNone/>
            </a:pPr>
            <a:r>
              <a:rPr lang="fi-FI" b="1" dirty="0"/>
              <a:t>Pirkanmaan turvallisuusklusteri vuodesta 2011</a:t>
            </a:r>
          </a:p>
          <a:p>
            <a:pPr>
              <a:spcBef>
                <a:spcPts val="400"/>
              </a:spcBef>
            </a:pPr>
            <a:r>
              <a:rPr lang="fi-FI" dirty="0"/>
              <a:t>Turvallisuutta kehitetään yhdessä keskeisten turvallisuustoimijoiden kanssa suunnitelmallisesti ja koordinoidusti.</a:t>
            </a:r>
          </a:p>
          <a:p>
            <a:pPr marL="0" indent="0">
              <a:spcBef>
                <a:spcPts val="1500"/>
              </a:spcBef>
              <a:buNone/>
            </a:pPr>
            <a:r>
              <a:rPr lang="fi-FI" b="1" dirty="0"/>
              <a:t>Turvallisuuden ekosysteemi</a:t>
            </a:r>
            <a:endParaRPr lang="fi-FI" dirty="0"/>
          </a:p>
          <a:p>
            <a:pPr>
              <a:spcBef>
                <a:spcPts val="400"/>
              </a:spcBef>
            </a:pPr>
            <a:r>
              <a:rPr lang="fi-FI" dirty="0"/>
              <a:t>Saattaa seudun turvallisuusalan yrityksiä yhteen, auttaa löytämään uusia liiketoimintamahdollisuuksia ja tekee seudun turvallisuusosaamista tunnetuksi.</a:t>
            </a:r>
          </a:p>
          <a:p>
            <a:pPr marL="0" indent="0">
              <a:buNone/>
            </a:pPr>
            <a:r>
              <a:rPr lang="fi-FI" b="1" dirty="0"/>
              <a:t>SURE-hanke ’Smart Urban Security and </a:t>
            </a:r>
            <a:r>
              <a:rPr lang="fi-FI" b="1" dirty="0" err="1"/>
              <a:t>Event</a:t>
            </a:r>
            <a:r>
              <a:rPr lang="fi-FI" b="1" dirty="0"/>
              <a:t> </a:t>
            </a:r>
            <a:r>
              <a:rPr lang="fi-FI" b="1" dirty="0" err="1"/>
              <a:t>Resilience</a:t>
            </a:r>
            <a:r>
              <a:rPr lang="fi-FI" b="1" dirty="0"/>
              <a:t>’ </a:t>
            </a:r>
          </a:p>
          <a:p>
            <a:pPr>
              <a:spcBef>
                <a:spcPts val="400"/>
              </a:spcBef>
            </a:pPr>
            <a:r>
              <a:rPr lang="fi-FI" dirty="0"/>
              <a:t>EU on myöntänyt Tampereen SURE-projektille 3,2 miljoonan euron rahoituksen. Avainkohteina ovat keskustan tapahtuma-alueet Ratina ja Keskustori.</a:t>
            </a:r>
          </a:p>
        </p:txBody>
      </p:sp>
      <p:sp>
        <p:nvSpPr>
          <p:cNvPr id="6" name="Kuva 4" descr="Kaksi poliisia valvomossa tietokoneilla.">
            <a:extLst>
              <a:ext uri="{FF2B5EF4-FFF2-40B4-BE49-F238E27FC236}">
                <a16:creationId xmlns:a16="http://schemas.microsoft.com/office/drawing/2014/main" id="{85C95283-A649-9F14-E6E6-FBA77B2983D5}"/>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alphaModFix amt="88000"/>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7" name="Kuva 6">
            <a:extLst>
              <a:ext uri="{FF2B5EF4-FFF2-40B4-BE49-F238E27FC236}">
                <a16:creationId xmlns:a16="http://schemas.microsoft.com/office/drawing/2014/main" id="{996E0D87-A389-AF58-D598-F39A4A48E6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873CC2AD-E5DD-60F2-932D-4B8FA45226F2}"/>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1ED35BFD-5AD9-1465-4D06-5E5129BDE48B}"/>
              </a:ext>
            </a:extLst>
          </p:cNvPr>
          <p:cNvSpPr>
            <a:spLocks noGrp="1"/>
          </p:cNvSpPr>
          <p:nvPr>
            <p:ph type="sldNum" sz="quarter" idx="4"/>
          </p:nvPr>
        </p:nvSpPr>
        <p:spPr/>
        <p:txBody>
          <a:bodyPr/>
          <a:lstStyle/>
          <a:p>
            <a:fld id="{F3EE06F1-2D77-A44E-97FA-F679B9CB76D5}" type="slidenum">
              <a:rPr lang="fi-FI" smtClean="0"/>
              <a:t>52</a:t>
            </a:fld>
            <a:endParaRPr lang="fi-FI"/>
          </a:p>
        </p:txBody>
      </p:sp>
      <p:sp>
        <p:nvSpPr>
          <p:cNvPr id="8" name="Tekstiruutu 24">
            <a:extLst>
              <a:ext uri="{FF2B5EF4-FFF2-40B4-BE49-F238E27FC236}">
                <a16:creationId xmlns:a16="http://schemas.microsoft.com/office/drawing/2014/main" id="{82650363-2C60-3593-A690-88F1688AFE27}"/>
              </a:ext>
            </a:extLst>
          </p:cNvPr>
          <p:cNvSpPr txBox="1">
            <a:spLocks noChangeArrowheads="1"/>
          </p:cNvSpPr>
          <p:nvPr/>
        </p:nvSpPr>
        <p:spPr bwMode="auto">
          <a:xfrm>
            <a:off x="2878767"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Mirella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3293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5" descr="Kirurgi ja hoitaja leikkaussalissa suojavarusteisiin pukeutuneina.">
            <a:extLst>
              <a:ext uri="{FF2B5EF4-FFF2-40B4-BE49-F238E27FC236}">
                <a16:creationId xmlns:a16="http://schemas.microsoft.com/office/drawing/2014/main" id="{9A3D3502-8367-81C6-99D3-2E45027D5C16}"/>
              </a:ext>
            </a:extLst>
          </p:cNvPr>
          <p:cNvSpPr/>
          <p:nvPr/>
        </p:nvSpPr>
        <p:spPr>
          <a:xfrm>
            <a:off x="6362953" y="127"/>
            <a:ext cx="5829047" cy="6857873"/>
          </a:xfrm>
          <a:custGeom>
            <a:avLst/>
            <a:gdLst>
              <a:gd name="connsiteX0" fmla="*/ 4686046 w 4686045"/>
              <a:gd name="connsiteY0" fmla="*/ 0 h 6857873"/>
              <a:gd name="connsiteX1" fmla="*/ 1536700 w 4686045"/>
              <a:gd name="connsiteY1" fmla="*/ 0 h 6857873"/>
              <a:gd name="connsiteX2" fmla="*/ 1460500 w 4686045"/>
              <a:gd name="connsiteY2" fmla="*/ 3556 h 6857873"/>
              <a:gd name="connsiteX3" fmla="*/ 789432 w 4686045"/>
              <a:gd name="connsiteY3" fmla="*/ 322834 h 6857873"/>
              <a:gd name="connsiteX4" fmla="*/ 479171 w 4686045"/>
              <a:gd name="connsiteY4" fmla="*/ 1084707 h 6857873"/>
              <a:gd name="connsiteX5" fmla="*/ 479171 w 4686045"/>
              <a:gd name="connsiteY5" fmla="*/ 5827141 h 6857873"/>
              <a:gd name="connsiteX6" fmla="*/ 0 w 4686045"/>
              <a:gd name="connsiteY6" fmla="*/ 6857873 h 6857873"/>
              <a:gd name="connsiteX7" fmla="*/ 4686046 w 4686045"/>
              <a:gd name="connsiteY7" fmla="*/ 6857873 h 6857873"/>
              <a:gd name="connsiteX8" fmla="*/ 4686046 w 4686045"/>
              <a:gd name="connsiteY8" fmla="*/ 0 h 6857873"/>
              <a:gd name="connsiteX0" fmla="*/ 5797874 w 5797874"/>
              <a:gd name="connsiteY0" fmla="*/ 0 h 6857873"/>
              <a:gd name="connsiteX1" fmla="*/ 1536700 w 5797874"/>
              <a:gd name="connsiteY1" fmla="*/ 0 h 6857873"/>
              <a:gd name="connsiteX2" fmla="*/ 1460500 w 5797874"/>
              <a:gd name="connsiteY2" fmla="*/ 3556 h 6857873"/>
              <a:gd name="connsiteX3" fmla="*/ 789432 w 5797874"/>
              <a:gd name="connsiteY3" fmla="*/ 322834 h 6857873"/>
              <a:gd name="connsiteX4" fmla="*/ 479171 w 5797874"/>
              <a:gd name="connsiteY4" fmla="*/ 1084707 h 6857873"/>
              <a:gd name="connsiteX5" fmla="*/ 479171 w 5797874"/>
              <a:gd name="connsiteY5" fmla="*/ 5827141 h 6857873"/>
              <a:gd name="connsiteX6" fmla="*/ 0 w 5797874"/>
              <a:gd name="connsiteY6" fmla="*/ 6857873 h 6857873"/>
              <a:gd name="connsiteX7" fmla="*/ 4686046 w 5797874"/>
              <a:gd name="connsiteY7" fmla="*/ 6857873 h 6857873"/>
              <a:gd name="connsiteX8" fmla="*/ 5797874 w 5797874"/>
              <a:gd name="connsiteY8" fmla="*/ 0 h 6857873"/>
              <a:gd name="connsiteX0" fmla="*/ 5797874 w 5818655"/>
              <a:gd name="connsiteY0" fmla="*/ 0 h 6857873"/>
              <a:gd name="connsiteX1" fmla="*/ 1536700 w 5818655"/>
              <a:gd name="connsiteY1" fmla="*/ 0 h 6857873"/>
              <a:gd name="connsiteX2" fmla="*/ 1460500 w 5818655"/>
              <a:gd name="connsiteY2" fmla="*/ 3556 h 6857873"/>
              <a:gd name="connsiteX3" fmla="*/ 789432 w 5818655"/>
              <a:gd name="connsiteY3" fmla="*/ 322834 h 6857873"/>
              <a:gd name="connsiteX4" fmla="*/ 479171 w 5818655"/>
              <a:gd name="connsiteY4" fmla="*/ 1084707 h 6857873"/>
              <a:gd name="connsiteX5" fmla="*/ 479171 w 5818655"/>
              <a:gd name="connsiteY5" fmla="*/ 5827141 h 6857873"/>
              <a:gd name="connsiteX6" fmla="*/ 0 w 5818655"/>
              <a:gd name="connsiteY6" fmla="*/ 6857873 h 6857873"/>
              <a:gd name="connsiteX7" fmla="*/ 5818655 w 5818655"/>
              <a:gd name="connsiteY7" fmla="*/ 6847482 h 6857873"/>
              <a:gd name="connsiteX8" fmla="*/ 5797874 w 5818655"/>
              <a:gd name="connsiteY8" fmla="*/ 0 h 6857873"/>
              <a:gd name="connsiteX0" fmla="*/ 5829047 w 5829047"/>
              <a:gd name="connsiteY0" fmla="*/ 10391 h 6857873"/>
              <a:gd name="connsiteX1" fmla="*/ 1536700 w 5829047"/>
              <a:gd name="connsiteY1" fmla="*/ 0 h 6857873"/>
              <a:gd name="connsiteX2" fmla="*/ 1460500 w 5829047"/>
              <a:gd name="connsiteY2" fmla="*/ 3556 h 6857873"/>
              <a:gd name="connsiteX3" fmla="*/ 789432 w 5829047"/>
              <a:gd name="connsiteY3" fmla="*/ 322834 h 6857873"/>
              <a:gd name="connsiteX4" fmla="*/ 479171 w 5829047"/>
              <a:gd name="connsiteY4" fmla="*/ 1084707 h 6857873"/>
              <a:gd name="connsiteX5" fmla="*/ 479171 w 5829047"/>
              <a:gd name="connsiteY5" fmla="*/ 5827141 h 6857873"/>
              <a:gd name="connsiteX6" fmla="*/ 0 w 5829047"/>
              <a:gd name="connsiteY6" fmla="*/ 6857873 h 6857873"/>
              <a:gd name="connsiteX7" fmla="*/ 5818655 w 5829047"/>
              <a:gd name="connsiteY7" fmla="*/ 6847482 h 6857873"/>
              <a:gd name="connsiteX8" fmla="*/ 5829047 w 5829047"/>
              <a:gd name="connsiteY8" fmla="*/ 10391 h 68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9047" h="6857873">
                <a:moveTo>
                  <a:pt x="5829047" y="10391"/>
                </a:moveTo>
                <a:lnTo>
                  <a:pt x="1536700" y="0"/>
                </a:lnTo>
                <a:lnTo>
                  <a:pt x="1460500" y="3556"/>
                </a:lnTo>
                <a:cubicBezTo>
                  <a:pt x="1201927" y="20828"/>
                  <a:pt x="979043" y="129794"/>
                  <a:pt x="789432" y="322834"/>
                </a:cubicBezTo>
                <a:cubicBezTo>
                  <a:pt x="582549" y="534289"/>
                  <a:pt x="479171" y="788162"/>
                  <a:pt x="479171" y="1084707"/>
                </a:cubicBezTo>
                <a:lnTo>
                  <a:pt x="479171" y="5827141"/>
                </a:lnTo>
                <a:cubicBezTo>
                  <a:pt x="479171" y="6421247"/>
                  <a:pt x="342646" y="6578219"/>
                  <a:pt x="0" y="6857873"/>
                </a:cubicBezTo>
                <a:lnTo>
                  <a:pt x="5818655" y="6847482"/>
                </a:lnTo>
                <a:lnTo>
                  <a:pt x="5829047" y="10391"/>
                </a:lnTo>
                <a:close/>
              </a:path>
            </a:pathLst>
          </a:custGeom>
          <a:blipFill>
            <a:blip r:embed="rId3" cstate="print">
              <a:extLst>
                <a:ext uri="{28A0092B-C50C-407E-A947-70E740481C1C}">
                  <a14:useLocalDpi xmlns:a14="http://schemas.microsoft.com/office/drawing/2010/main"/>
                </a:ext>
              </a:extLst>
            </a:blip>
            <a:srcRect/>
            <a:stretch>
              <a:fillRect b="4"/>
            </a:stretch>
          </a:blipFill>
          <a:ln w="12700"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a:xfrm>
            <a:off x="655281" y="573816"/>
            <a:ext cx="4930466" cy="1984579"/>
          </a:xfrm>
        </p:spPr>
        <p:txBody>
          <a:bodyPr/>
          <a:lstStyle/>
          <a:p>
            <a:r>
              <a:rPr lang="fi-FI" dirty="0"/>
              <a:t>Terveystieteellistä huippututkimusta </a:t>
            </a:r>
            <a:br>
              <a:rPr lang="fi-FI" dirty="0"/>
            </a:br>
            <a:r>
              <a:rPr lang="fi-FI" dirty="0"/>
              <a:t>ja laadukasta hoitoa</a:t>
            </a:r>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558396"/>
            <a:ext cx="5595048" cy="3483589"/>
          </a:xfrm>
        </p:spPr>
        <p:txBody>
          <a:bodyPr/>
          <a:lstStyle/>
          <a:p>
            <a:pPr marL="0" indent="0">
              <a:buNone/>
            </a:pPr>
            <a:r>
              <a:rPr lang="fi-FI" b="1" dirty="0" err="1"/>
              <a:t>Taysin</a:t>
            </a:r>
            <a:r>
              <a:rPr lang="fi-FI" b="1" dirty="0"/>
              <a:t> lisäksi terveydestämme huolehtii:</a:t>
            </a:r>
          </a:p>
          <a:p>
            <a:r>
              <a:rPr lang="fi-FI" dirty="0"/>
              <a:t>Tekonivelsairaala </a:t>
            </a:r>
            <a:r>
              <a:rPr lang="fi-FI" dirty="0" err="1"/>
              <a:t>Coxa</a:t>
            </a:r>
            <a:endParaRPr lang="fi-FI" dirty="0"/>
          </a:p>
          <a:p>
            <a:r>
              <a:rPr lang="fi-FI" dirty="0" err="1"/>
              <a:t>Tays</a:t>
            </a:r>
            <a:r>
              <a:rPr lang="fi-FI" dirty="0"/>
              <a:t> Sydänsairaala</a:t>
            </a:r>
          </a:p>
          <a:p>
            <a:r>
              <a:rPr lang="fi-FI" dirty="0" err="1"/>
              <a:t>Fimlab</a:t>
            </a:r>
            <a:r>
              <a:rPr lang="fi-FI" dirty="0"/>
              <a:t> Laboratoriot</a:t>
            </a:r>
          </a:p>
          <a:p>
            <a:r>
              <a:rPr lang="fi-FI" dirty="0"/>
              <a:t>Kuvantamiskeskus- ja apteekkiliikelaitos</a:t>
            </a:r>
          </a:p>
          <a:p>
            <a:r>
              <a:rPr lang="fi-FI" dirty="0"/>
              <a:t>Verisuoni- ja toimenpideradiologinen keskus</a:t>
            </a:r>
          </a:p>
        </p:txBody>
      </p:sp>
      <p:sp>
        <p:nvSpPr>
          <p:cNvPr id="4" name="Päivämäärän paikkamerkki 3">
            <a:extLst>
              <a:ext uri="{FF2B5EF4-FFF2-40B4-BE49-F238E27FC236}">
                <a16:creationId xmlns:a16="http://schemas.microsoft.com/office/drawing/2014/main" id="{61906281-C062-AA81-12AA-F648349947C6}"/>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Lst>
          </p:cNvPr>
          <p:cNvSpPr>
            <a:spLocks noGrp="1"/>
          </p:cNvSpPr>
          <p:nvPr>
            <p:ph type="sldNum" sz="quarter" idx="4"/>
          </p:nvPr>
        </p:nvSpPr>
        <p:spPr/>
        <p:txBody>
          <a:bodyPr/>
          <a:lstStyle/>
          <a:p>
            <a:fld id="{F3EE06F1-2D77-A44E-97FA-F679B9CB76D5}" type="slidenum">
              <a:rPr lang="fi-FI" smtClean="0">
                <a:solidFill>
                  <a:schemeClr val="bg1"/>
                </a:solidFill>
              </a:rPr>
              <a:t>53</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lang="en-GB" altLang="fi-FI" sz="1200" dirty="0" err="1">
                <a:solidFill>
                  <a:srgbClr val="FFFFFF"/>
                </a:solidFill>
              </a:rPr>
              <a:t>Opa</a:t>
            </a:r>
            <a:r>
              <a:rPr lang="en-GB" altLang="fi-FI" sz="1200" dirty="0">
                <a:solidFill>
                  <a:srgbClr val="FFFFFF"/>
                </a:solidFill>
              </a:rPr>
              <a:t> Latvala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373986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Taustakuvana näkymä Pyynikin näkötornista keskustaan aurinkoisena talvipäivänä.">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66014" y="2379149"/>
            <a:ext cx="5459973" cy="2099702"/>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ctrTitle"/>
          </p:nvPr>
        </p:nvSpPr>
        <p:spPr>
          <a:xfrm>
            <a:off x="4693642" y="4478852"/>
            <a:ext cx="2804716" cy="1068736"/>
          </a:xfrm>
          <a:noFill/>
          <a:effectLst>
            <a:outerShdw blurRad="31253" algn="ctr" rotWithShape="0">
              <a:prstClr val="black">
                <a:alpha val="73000"/>
              </a:prstClr>
            </a:outerShdw>
          </a:effectLst>
        </p:spPr>
        <p:txBody>
          <a:bodyPr/>
          <a:lstStyle/>
          <a:p>
            <a:r>
              <a:rPr lang="fi-FI" dirty="0"/>
              <a:t>KIITOS</a:t>
            </a:r>
          </a:p>
        </p:txBody>
      </p:sp>
      <p:sp>
        <p:nvSpPr>
          <p:cNvPr id="5" name="Tekstin paikkamerkki 4">
            <a:extLst>
              <a:ext uri="{FF2B5EF4-FFF2-40B4-BE49-F238E27FC236}">
                <a16:creationId xmlns:a16="http://schemas.microsoft.com/office/drawing/2014/main" id="{75526656-8239-5F88-51FA-A31DF8D94E30}"/>
              </a:ext>
            </a:extLst>
          </p:cNvPr>
          <p:cNvSpPr>
            <a:spLocks noGrp="1"/>
          </p:cNvSpPr>
          <p:nvPr>
            <p:ph type="body" sz="quarter" idx="17"/>
          </p:nvPr>
        </p:nvSpPr>
        <p:spPr>
          <a:xfrm>
            <a:off x="247918" y="6127750"/>
            <a:ext cx="4229100" cy="593725"/>
          </a:xfrm>
        </p:spPr>
        <p:txBody>
          <a:bodyPr/>
          <a:lstStyle/>
          <a:p>
            <a:pPr algn="l"/>
            <a:endParaRPr lang="fi-FI" dirty="0"/>
          </a:p>
        </p:txBody>
      </p:sp>
      <p:sp>
        <p:nvSpPr>
          <p:cNvPr id="7" name="Tekstiruutu 24">
            <a:extLst>
              <a:ext uri="{FF2B5EF4-FFF2-40B4-BE49-F238E27FC236}">
                <a16:creationId xmlns:a16="http://schemas.microsoft.com/office/drawing/2014/main" id="{56B3BBEA-224E-FC79-5583-28CCE19D332F}"/>
              </a:ext>
            </a:extLst>
          </p:cNvPr>
          <p:cNvSpPr txBox="1">
            <a:spLocks noChangeArrowheads="1"/>
          </p:cNvSpPr>
          <p:nvPr/>
        </p:nvSpPr>
        <p:spPr bwMode="auto">
          <a:xfrm>
            <a:off x="9795606"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116B9D-A392-48F4-EE87-682BFEA5B3B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fi-FI" dirty="0"/>
              <a:t>Tekemisen kaupunki - Tampereen Strategia 2030 </a:t>
            </a:r>
          </a:p>
        </p:txBody>
      </p:sp>
      <p:sp>
        <p:nvSpPr>
          <p:cNvPr id="7" name="Päivämäärän paikkamerkki 6">
            <a:extLst>
              <a:ext uri="{FF2B5EF4-FFF2-40B4-BE49-F238E27FC236}">
                <a16:creationId xmlns:a16="http://schemas.microsoft.com/office/drawing/2014/main" id="{7667FBDF-E3A9-AFDC-72D6-7C4C52DB2F2D}"/>
              </a:ext>
            </a:extLst>
          </p:cNvPr>
          <p:cNvSpPr>
            <a:spLocks noGrp="1"/>
          </p:cNvSpPr>
          <p:nvPr>
            <p:ph type="dt" sz="half" idx="10"/>
          </p:nvPr>
        </p:nvSpPr>
        <p:spPr/>
        <p:txBody>
          <a:bodyPr/>
          <a:lstStyle/>
          <a:p>
            <a:fld id="{2152FD15-D192-394B-BFC0-95ABEF66BB1A}" type="datetime1">
              <a:rPr lang="fi-FI" smtClean="0">
                <a:solidFill>
                  <a:schemeClr val="bg1"/>
                </a:solidFill>
              </a:rPr>
              <a:t>10.11.2023</a:t>
            </a:fld>
            <a:endParaRPr lang="fi-FI" dirty="0">
              <a:solidFill>
                <a:schemeClr val="bg1"/>
              </a:solidFill>
            </a:endParaRPr>
          </a:p>
        </p:txBody>
      </p:sp>
      <p:sp>
        <p:nvSpPr>
          <p:cNvPr id="9" name="Dian numeron paikkamerkki 8">
            <a:extLst>
              <a:ext uri="{FF2B5EF4-FFF2-40B4-BE49-F238E27FC236}">
                <a16:creationId xmlns:a16="http://schemas.microsoft.com/office/drawing/2014/main" id="{0C604B3A-C959-8F30-D23B-A4B401DD56FE}"/>
              </a:ext>
            </a:extLst>
          </p:cNvPr>
          <p:cNvSpPr>
            <a:spLocks noGrp="1"/>
          </p:cNvSpPr>
          <p:nvPr>
            <p:ph type="sldNum" sz="quarter" idx="12"/>
          </p:nvPr>
        </p:nvSpPr>
        <p:spPr/>
        <p:txBody>
          <a:bodyPr/>
          <a:lstStyle/>
          <a:p>
            <a:fld id="{F3EE06F1-2D77-A44E-97FA-F679B9CB76D5}" type="slidenum">
              <a:rPr lang="fi-FI" smtClean="0">
                <a:solidFill>
                  <a:schemeClr val="bg1"/>
                </a:solidFill>
              </a:rPr>
              <a:pPr/>
              <a:t>6</a:t>
            </a:fld>
            <a:endParaRPr lang="fi-FI" dirty="0">
              <a:solidFill>
                <a:schemeClr val="bg1"/>
              </a:solidFill>
            </a:endParaRPr>
          </a:p>
        </p:txBody>
      </p:sp>
      <p:pic>
        <p:nvPicPr>
          <p:cNvPr id="10" name="Kuva 9">
            <a:extLst>
              <a:ext uri="{FF2B5EF4-FFF2-40B4-BE49-F238E27FC236}">
                <a16:creationId xmlns:a16="http://schemas.microsoft.com/office/drawing/2014/main" id="{9178DFF8-6392-54BF-F390-D00E1AC2C9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1" name="Kuva 10">
            <a:extLst>
              <a:ext uri="{FF2B5EF4-FFF2-40B4-BE49-F238E27FC236}">
                <a16:creationId xmlns:a16="http://schemas.microsoft.com/office/drawing/2014/main" id="{87FCB2B5-2746-9AB1-D354-28E60684CA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2691093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orakulmio 27">
            <a:extLst>
              <a:ext uri="{FF2B5EF4-FFF2-40B4-BE49-F238E27FC236}">
                <a16:creationId xmlns:a16="http://schemas.microsoft.com/office/drawing/2014/main" id="{2C6336F0-BEED-19D3-7A52-32C20B5EBC36}"/>
              </a:ext>
              <a:ext uri="{C183D7F6-B498-43B3-948B-1728B52AA6E4}">
                <adec:decorative xmlns:adec="http://schemas.microsoft.com/office/drawing/2017/decorative" val="1"/>
              </a:ext>
            </a:extLst>
          </p:cNvPr>
          <p:cNvSpPr/>
          <p:nvPr/>
        </p:nvSpPr>
        <p:spPr>
          <a:xfrm>
            <a:off x="0" y="0"/>
            <a:ext cx="12192000" cy="5416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itle 1">
            <a:extLst>
              <a:ext uri="{FF2B5EF4-FFF2-40B4-BE49-F238E27FC236}">
                <a16:creationId xmlns:a16="http://schemas.microsoft.com/office/drawing/2014/main" id="{8A86A72A-20AC-5D6E-EDC6-F8A49D80F72B}"/>
              </a:ext>
            </a:extLst>
          </p:cNvPr>
          <p:cNvSpPr txBox="1">
            <a:spLocks noGrp="1"/>
          </p:cNvSpPr>
          <p:nvPr>
            <p:ph type="title" idx="4294967295"/>
          </p:nvPr>
        </p:nvSpPr>
        <p:spPr>
          <a:xfrm>
            <a:off x="838200" y="91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i-FI" sz="1800" b="1" i="0" u="none" strike="noStrike" kern="1200" cap="none" spc="300" normalizeH="0" baseline="0" noProof="0" dirty="0">
                <a:ln>
                  <a:noFill/>
                </a:ln>
                <a:solidFill>
                  <a:srgbClr val="22417B"/>
                </a:solidFill>
                <a:effectLst/>
                <a:uLnTx/>
                <a:uFillTx/>
                <a:latin typeface="Calibri" panose="020F0502020204030204"/>
                <a:ea typeface="+mj-ea"/>
                <a:cs typeface="+mj-cs"/>
              </a:rPr>
              <a:t>TEKEMISEN KAUPUNKI</a:t>
            </a:r>
            <a:br>
              <a:rPr kumimoji="0" lang="fi-FI" sz="2800" b="1" i="0" u="none" strike="noStrike" kern="1200" cap="none" spc="300" normalizeH="0" baseline="0" noProof="0" dirty="0">
                <a:ln>
                  <a:noFill/>
                </a:ln>
                <a:solidFill>
                  <a:srgbClr val="22417B"/>
                </a:solidFill>
                <a:effectLst/>
                <a:uLnTx/>
                <a:uFillTx/>
                <a:latin typeface="Calibri" panose="020F0502020204030204"/>
                <a:ea typeface="+mj-ea"/>
                <a:cs typeface="+mj-cs"/>
              </a:rPr>
            </a:br>
            <a:r>
              <a:rPr kumimoji="0" lang="fi-FI" sz="3000" b="1" i="0" u="none" strike="noStrike" kern="1200" cap="none" spc="300" normalizeH="0" baseline="0" noProof="0" dirty="0">
                <a:ln>
                  <a:noFill/>
                </a:ln>
                <a:solidFill>
                  <a:srgbClr val="22417B"/>
                </a:solidFill>
                <a:effectLst/>
                <a:uLnTx/>
                <a:uFillTx/>
                <a:latin typeface="Calibri" panose="020F0502020204030204"/>
                <a:ea typeface="+mj-ea"/>
                <a:cs typeface="+mj-cs"/>
              </a:rPr>
              <a:t>PAINOPISTEET</a:t>
            </a:r>
          </a:p>
        </p:txBody>
      </p:sp>
      <p:sp>
        <p:nvSpPr>
          <p:cNvPr id="2" name="Päivämäärän paikkamerkki 1">
            <a:extLst>
              <a:ext uri="{FF2B5EF4-FFF2-40B4-BE49-F238E27FC236}">
                <a16:creationId xmlns:a16="http://schemas.microsoft.com/office/drawing/2014/main" id="{171BDD60-86F3-F827-17D4-2BFBA3A002B4}"/>
              </a:ext>
            </a:extLst>
          </p:cNvPr>
          <p:cNvSpPr>
            <a:spLocks noGrp="1"/>
          </p:cNvSpPr>
          <p:nvPr>
            <p:ph type="dt" sz="half" idx="10"/>
          </p:nvPr>
        </p:nvSpPr>
        <p:spPr/>
        <p:txBody>
          <a:bodyPr/>
          <a:lstStyle/>
          <a:p>
            <a:fld id="{56EDC36E-D024-1245-A28B-6BF607FC520D}" type="datetime1">
              <a:rPr lang="fi-FI" smtClean="0"/>
              <a:t>10.11.2023</a:t>
            </a:fld>
            <a:endParaRPr lang="fi-FI"/>
          </a:p>
        </p:txBody>
      </p:sp>
      <p:sp>
        <p:nvSpPr>
          <p:cNvPr id="3" name="Dian numeron paikkamerkki 2">
            <a:extLst>
              <a:ext uri="{FF2B5EF4-FFF2-40B4-BE49-F238E27FC236}">
                <a16:creationId xmlns:a16="http://schemas.microsoft.com/office/drawing/2014/main" id="{EED49951-48BC-6A17-8D52-31A2E1DBBDB6}"/>
              </a:ext>
            </a:extLst>
          </p:cNvPr>
          <p:cNvSpPr>
            <a:spLocks noGrp="1"/>
          </p:cNvSpPr>
          <p:nvPr>
            <p:ph type="sldNum" sz="quarter" idx="12"/>
          </p:nvPr>
        </p:nvSpPr>
        <p:spPr/>
        <p:txBody>
          <a:bodyPr/>
          <a:lstStyle/>
          <a:p>
            <a:fld id="{F3EE06F1-2D77-A44E-97FA-F679B9CB76D5}" type="slidenum">
              <a:rPr lang="fi-FI" smtClean="0"/>
              <a:pPr/>
              <a:t>7</a:t>
            </a:fld>
            <a:endParaRPr lang="fi-FI"/>
          </a:p>
        </p:txBody>
      </p:sp>
      <p:pic>
        <p:nvPicPr>
          <p:cNvPr id="5" name="Kuva 4">
            <a:extLst>
              <a:ext uri="{FF2B5EF4-FFF2-40B4-BE49-F238E27FC236}">
                <a16:creationId xmlns:a16="http://schemas.microsoft.com/office/drawing/2014/main" id="{98B976DE-574A-61FF-A762-3B5534570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434898" y="1137438"/>
            <a:ext cx="11329639" cy="3980680"/>
          </a:xfrm>
          <a:prstGeom prst="rect">
            <a:avLst/>
          </a:prstGeom>
        </p:spPr>
      </p:pic>
      <p:sp>
        <p:nvSpPr>
          <p:cNvPr id="7" name="Content Placeholder 2">
            <a:extLst>
              <a:ext uri="{FF2B5EF4-FFF2-40B4-BE49-F238E27FC236}">
                <a16:creationId xmlns:a16="http://schemas.microsoft.com/office/drawing/2014/main" id="{CE0AA508-D397-48A6-0C07-DB714B98D582}"/>
              </a:ext>
            </a:extLst>
          </p:cNvPr>
          <p:cNvSpPr txBox="1">
            <a:spLocks/>
          </p:cNvSpPr>
          <p:nvPr/>
        </p:nvSpPr>
        <p:spPr>
          <a:xfrm>
            <a:off x="633459"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YHDENVERTAISET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YKSILÖT</a:t>
            </a:r>
          </a:p>
        </p:txBody>
      </p:sp>
      <p:sp>
        <p:nvSpPr>
          <p:cNvPr id="6" name="Content Placeholder 2">
            <a:extLst>
              <a:ext uri="{FF2B5EF4-FFF2-40B4-BE49-F238E27FC236}">
                <a16:creationId xmlns:a16="http://schemas.microsoft.com/office/drawing/2014/main" id="{E4C25ADA-E080-8AAB-5718-324189E8204C}"/>
              </a:ext>
            </a:extLst>
          </p:cNvPr>
          <p:cNvSpPr txBox="1">
            <a:spLocks/>
          </p:cNvSpPr>
          <p:nvPr/>
        </p:nvSpPr>
        <p:spPr>
          <a:xfrm>
            <a:off x="633459" y="2676806"/>
            <a:ext cx="2120892" cy="122511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 on paras paikka </a:t>
            </a:r>
            <a:b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b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kasvaa, kehittyä ja ikääntyä.</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Tampereella jokainen voi olla oma itsensä ja toteuttaa unelmiaan.</a:t>
            </a:r>
            <a:endParaRPr kumimoji="0" lang="fi-FI"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p:txBody>
      </p:sp>
      <p:sp>
        <p:nvSpPr>
          <p:cNvPr id="9" name="Content Placeholder 2">
            <a:extLst>
              <a:ext uri="{FF2B5EF4-FFF2-40B4-BE49-F238E27FC236}">
                <a16:creationId xmlns:a16="http://schemas.microsoft.com/office/drawing/2014/main" id="{EA53382A-60C7-87E6-A996-F48E95B01F82}"/>
              </a:ext>
            </a:extLst>
          </p:cNvPr>
          <p:cNvSpPr txBox="1">
            <a:spLocks/>
          </p:cNvSpPr>
          <p:nvPr/>
        </p:nvSpPr>
        <p:spPr>
          <a:xfrm>
            <a:off x="3427520"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TEKEVÄT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YHTEISÖT</a:t>
            </a:r>
          </a:p>
        </p:txBody>
      </p:sp>
      <p:sp>
        <p:nvSpPr>
          <p:cNvPr id="8" name="Content Placeholder 2">
            <a:extLst>
              <a:ext uri="{FF2B5EF4-FFF2-40B4-BE49-F238E27FC236}">
                <a16:creationId xmlns:a16="http://schemas.microsoft.com/office/drawing/2014/main" id="{849D95D5-5EA7-3D87-F204-16A1CB247CB3}"/>
              </a:ext>
            </a:extLst>
          </p:cNvPr>
          <p:cNvSpPr txBox="1">
            <a:spLocks/>
          </p:cNvSpPr>
          <p:nvPr/>
        </p:nvSpPr>
        <p:spPr>
          <a:xfrm>
            <a:off x="3427520" y="2676806"/>
            <a:ext cx="2526454" cy="201287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näyttää suuntaa tulevaisuuden yhteisöllisyyteen. Tampereen moninaiset yhteisöt ja yritykset ruokkivat hyvinvointia, luovuutta ja innovatiivisuutta. ​Yhdessä teemme parempaa huomista.</a:t>
            </a:r>
          </a:p>
        </p:txBody>
      </p:sp>
      <p:sp>
        <p:nvSpPr>
          <p:cNvPr id="13" name="Content Placeholder 2">
            <a:extLst>
              <a:ext uri="{FF2B5EF4-FFF2-40B4-BE49-F238E27FC236}">
                <a16:creationId xmlns:a16="http://schemas.microsoft.com/office/drawing/2014/main" id="{688BC6FE-5F7E-F766-484E-EF8752F9BC4E}"/>
              </a:ext>
            </a:extLst>
          </p:cNvPr>
          <p:cNvSpPr txBox="1">
            <a:spLocks/>
          </p:cNvSpPr>
          <p:nvPr/>
        </p:nvSpPr>
        <p:spPr>
          <a:xfrm>
            <a:off x="6349718"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HIILINEUTRAALEJA</a:t>
            </a:r>
            <a:b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b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TEKOJA</a:t>
            </a:r>
          </a:p>
        </p:txBody>
      </p:sp>
      <p:sp>
        <p:nvSpPr>
          <p:cNvPr id="10" name="Content Placeholder 2">
            <a:extLst>
              <a:ext uri="{FF2B5EF4-FFF2-40B4-BE49-F238E27FC236}">
                <a16:creationId xmlns:a16="http://schemas.microsoft.com/office/drawing/2014/main" id="{596DCAD5-F8C8-B7B5-C2AD-5F5D11FC402A}"/>
              </a:ext>
            </a:extLst>
          </p:cNvPr>
          <p:cNvSpPr txBox="1">
            <a:spLocks/>
          </p:cNvSpPr>
          <p:nvPr/>
        </p:nvSpPr>
        <p:spPr>
          <a:xfrm>
            <a:off x="6340321" y="2676806"/>
            <a:ext cx="2668480" cy="186740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on kansainvälisesti tunnettu vaikuttavista</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teoistaan ilmaston ja luonnon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monimuotoisuuden eteen.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Kestävien valintojen tekeminen on täällä helppoa – vetovoimamme syntyy arjen sujuvuudesta.</a:t>
            </a:r>
          </a:p>
        </p:txBody>
      </p:sp>
      <p:sp>
        <p:nvSpPr>
          <p:cNvPr id="12" name="Content Placeholder 2">
            <a:extLst>
              <a:ext uri="{FF2B5EF4-FFF2-40B4-BE49-F238E27FC236}">
                <a16:creationId xmlns:a16="http://schemas.microsoft.com/office/drawing/2014/main" id="{0D0D7A57-1114-E23C-05AF-F212D718ED1D}"/>
              </a:ext>
            </a:extLst>
          </p:cNvPr>
          <p:cNvSpPr txBox="1">
            <a:spLocks/>
          </p:cNvSpPr>
          <p:nvPr/>
        </p:nvSpPr>
        <p:spPr>
          <a:xfrm>
            <a:off x="9229871"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TULEVAISUUDEN EDELLÄKÄVIJYYTTÄ</a:t>
            </a:r>
          </a:p>
        </p:txBody>
      </p:sp>
      <p:sp>
        <p:nvSpPr>
          <p:cNvPr id="11" name="Content Placeholder 2">
            <a:extLst>
              <a:ext uri="{FF2B5EF4-FFF2-40B4-BE49-F238E27FC236}">
                <a16:creationId xmlns:a16="http://schemas.microsoft.com/office/drawing/2014/main" id="{67EE03D4-4634-EF39-CC33-46E22750CF6A}"/>
              </a:ext>
            </a:extLst>
          </p:cNvPr>
          <p:cNvSpPr txBox="1">
            <a:spLocks/>
          </p:cNvSpPr>
          <p:nvPr/>
        </p:nvSpPr>
        <p:spPr>
          <a:xfrm>
            <a:off x="9229871" y="2676806"/>
            <a:ext cx="2339821" cy="195053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jatkaa menestys-</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tarinaansa; meillä on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parhaat edellytykset tehdä tulevaisuuden ratkaisuja. Tampereen asema kansainvälisenä tieteen ja korkean osaamisen kaupunkina on vahva. </a:t>
            </a:r>
          </a:p>
        </p:txBody>
      </p:sp>
      <p:grpSp>
        <p:nvGrpSpPr>
          <p:cNvPr id="14" name="Ryhmä 13">
            <a:extLst>
              <a:ext uri="{FF2B5EF4-FFF2-40B4-BE49-F238E27FC236}">
                <a16:creationId xmlns:a16="http://schemas.microsoft.com/office/drawing/2014/main" id="{6B2E25A5-19CD-7451-059E-0DF84756FDE7}"/>
              </a:ext>
              <a:ext uri="{C183D7F6-B498-43B3-948B-1728B52AA6E4}">
                <adec:decorative xmlns:adec="http://schemas.microsoft.com/office/drawing/2017/decorative" val="1"/>
              </a:ext>
            </a:extLst>
          </p:cNvPr>
          <p:cNvGrpSpPr/>
          <p:nvPr/>
        </p:nvGrpSpPr>
        <p:grpSpPr>
          <a:xfrm>
            <a:off x="2305742" y="5416863"/>
            <a:ext cx="7043560" cy="1101073"/>
            <a:chOff x="1962842" y="5702364"/>
            <a:chExt cx="7043560" cy="1101073"/>
          </a:xfrm>
        </p:grpSpPr>
        <p:pic>
          <p:nvPicPr>
            <p:cNvPr id="23" name="Kuva 22" descr="Kestävän kehityksen tavoite 3: Terveyttä ja hyvinvointia.">
              <a:extLst>
                <a:ext uri="{FF2B5EF4-FFF2-40B4-BE49-F238E27FC236}">
                  <a16:creationId xmlns:a16="http://schemas.microsoft.com/office/drawing/2014/main" id="{426FB120-89E7-E004-6534-390A03E047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2842" y="5962591"/>
              <a:ext cx="593559" cy="594923"/>
            </a:xfrm>
            <a:prstGeom prst="rect">
              <a:avLst/>
            </a:prstGeom>
          </p:spPr>
        </p:pic>
        <p:pic>
          <p:nvPicPr>
            <p:cNvPr id="15" name="Kuva 14" descr="Kestävän kehityksen tavoite 4: Hyvä koulutus">
              <a:extLst>
                <a:ext uri="{FF2B5EF4-FFF2-40B4-BE49-F238E27FC236}">
                  <a16:creationId xmlns:a16="http://schemas.microsoft.com/office/drawing/2014/main" id="{0E2ACC1C-3BEE-E2B5-DEB8-D652EC9662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2087" y="5967924"/>
              <a:ext cx="594922" cy="594922"/>
            </a:xfrm>
            <a:prstGeom prst="rect">
              <a:avLst/>
            </a:prstGeom>
          </p:spPr>
        </p:pic>
        <p:pic>
          <p:nvPicPr>
            <p:cNvPr id="21" name="Kuva 20" descr="Kestävän kehityksen tavoite 8: Ihmisarvoista työtä ja talouskasvua">
              <a:extLst>
                <a:ext uri="{FF2B5EF4-FFF2-40B4-BE49-F238E27FC236}">
                  <a16:creationId xmlns:a16="http://schemas.microsoft.com/office/drawing/2014/main" id="{77AD930C-EAEE-2A2F-6253-B9459A520E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9966" y="5962591"/>
              <a:ext cx="589440" cy="594923"/>
            </a:xfrm>
            <a:prstGeom prst="rect">
              <a:avLst/>
            </a:prstGeom>
          </p:spPr>
        </p:pic>
        <p:pic>
          <p:nvPicPr>
            <p:cNvPr id="22" name="Kuva 21" descr="Kestävän kehityksen tavoite 9: Kestävää teollisuutta, innovaatioita ja infrastruktuureja">
              <a:extLst>
                <a:ext uri="{FF2B5EF4-FFF2-40B4-BE49-F238E27FC236}">
                  <a16:creationId xmlns:a16="http://schemas.microsoft.com/office/drawing/2014/main" id="{A6648A00-2398-86F8-DCCF-30E3CE9157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3723" y="5962591"/>
              <a:ext cx="596759" cy="594923"/>
            </a:xfrm>
            <a:prstGeom prst="rect">
              <a:avLst/>
            </a:prstGeom>
          </p:spPr>
        </p:pic>
        <p:pic>
          <p:nvPicPr>
            <p:cNvPr id="24" name="Kuva 23" descr="Kestävän kehityksen tavoite 10: Eriarvoisuuden vähentäminen">
              <a:extLst>
                <a:ext uri="{FF2B5EF4-FFF2-40B4-BE49-F238E27FC236}">
                  <a16:creationId xmlns:a16="http://schemas.microsoft.com/office/drawing/2014/main" id="{205CE44F-3C53-E397-5B8D-183178B18B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7265" y="5702364"/>
              <a:ext cx="850828" cy="1101073"/>
            </a:xfrm>
            <a:prstGeom prst="rect">
              <a:avLst/>
            </a:prstGeom>
          </p:spPr>
        </p:pic>
        <p:pic>
          <p:nvPicPr>
            <p:cNvPr id="16" name="Kuva 15" descr="Kestävän kehityksen tavoite 11: Kestävät kaupungit ja yhteisöt">
              <a:extLst>
                <a:ext uri="{FF2B5EF4-FFF2-40B4-BE49-F238E27FC236}">
                  <a16:creationId xmlns:a16="http://schemas.microsoft.com/office/drawing/2014/main" id="{1489102D-24DE-088E-8C19-C601A87BCA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38094" y="5955440"/>
              <a:ext cx="594922" cy="594922"/>
            </a:xfrm>
            <a:prstGeom prst="rect">
              <a:avLst/>
            </a:prstGeom>
          </p:spPr>
        </p:pic>
        <p:pic>
          <p:nvPicPr>
            <p:cNvPr id="17" name="Kuva 16" descr="Kestävän kehityksen tavoite 12: Vastuullista kuluttamista">
              <a:extLst>
                <a:ext uri="{FF2B5EF4-FFF2-40B4-BE49-F238E27FC236}">
                  <a16:creationId xmlns:a16="http://schemas.microsoft.com/office/drawing/2014/main" id="{8E64A027-4CEE-9DA3-5CCB-DBDDCB9C58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5328" y="5955440"/>
              <a:ext cx="594922" cy="594922"/>
            </a:xfrm>
            <a:prstGeom prst="rect">
              <a:avLst/>
            </a:prstGeom>
          </p:spPr>
        </p:pic>
        <p:pic>
          <p:nvPicPr>
            <p:cNvPr id="18" name="Kuva 17" descr="Kestävän kehityksen tavoite 13: Ilmastotekoja">
              <a:extLst>
                <a:ext uri="{FF2B5EF4-FFF2-40B4-BE49-F238E27FC236}">
                  <a16:creationId xmlns:a16="http://schemas.microsoft.com/office/drawing/2014/main" id="{00093EA0-5C59-DF9F-752F-241E13D64F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88143" y="5955440"/>
              <a:ext cx="594922" cy="594922"/>
            </a:xfrm>
            <a:prstGeom prst="rect">
              <a:avLst/>
            </a:prstGeom>
          </p:spPr>
        </p:pic>
        <p:pic>
          <p:nvPicPr>
            <p:cNvPr id="19" name="Kuva 18" descr="Kestävän kehityksen tavoite 15: Maanpäällinen elämä">
              <a:extLst>
                <a:ext uri="{FF2B5EF4-FFF2-40B4-BE49-F238E27FC236}">
                  <a16:creationId xmlns:a16="http://schemas.microsoft.com/office/drawing/2014/main" id="{D6188C21-D8EB-F793-143F-F58BDEBD76D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94543" y="5955440"/>
              <a:ext cx="594922" cy="594922"/>
            </a:xfrm>
            <a:prstGeom prst="rect">
              <a:avLst/>
            </a:prstGeom>
          </p:spPr>
        </p:pic>
        <p:pic>
          <p:nvPicPr>
            <p:cNvPr id="20" name="Kuva 19" descr="Kestävän kehityksen tavoite 3: Yhteistyö ja kumppanuus">
              <a:extLst>
                <a:ext uri="{FF2B5EF4-FFF2-40B4-BE49-F238E27FC236}">
                  <a16:creationId xmlns:a16="http://schemas.microsoft.com/office/drawing/2014/main" id="{E5D3D171-DB1E-E83F-928E-CE1C324BAC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11480" y="5955440"/>
              <a:ext cx="594922" cy="594922"/>
            </a:xfrm>
            <a:prstGeom prst="rect">
              <a:avLst/>
            </a:prstGeom>
          </p:spPr>
        </p:pic>
      </p:grpSp>
      <p:pic>
        <p:nvPicPr>
          <p:cNvPr id="25" name="Kuva 24" descr="Kestävän kehityksen tavoitteet -tunnus.">
            <a:extLst>
              <a:ext uri="{FF2B5EF4-FFF2-40B4-BE49-F238E27FC236}">
                <a16:creationId xmlns:a16="http://schemas.microsoft.com/office/drawing/2014/main" id="{BB3EB595-4043-0EB0-E02C-96B883479D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549376" y="5607450"/>
            <a:ext cx="1689402" cy="689913"/>
          </a:xfrm>
          <a:prstGeom prst="rect">
            <a:avLst/>
          </a:prstGeom>
        </p:spPr>
      </p:pic>
      <p:pic>
        <p:nvPicPr>
          <p:cNvPr id="29" name="Kuva 28">
            <a:extLst>
              <a:ext uri="{FF2B5EF4-FFF2-40B4-BE49-F238E27FC236}">
                <a16:creationId xmlns:a16="http://schemas.microsoft.com/office/drawing/2014/main" id="{10A75AD2-21F9-DC54-0EAF-AB833D3F318F}"/>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304727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ChangeAspect="1"/>
          </p:cNvPicPr>
          <p:nvPr/>
        </p:nvPicPr>
        <p:blipFill rotWithShape="1">
          <a:blip r:embed="rId3" cstate="print">
            <a:alphaModFix amt="90000"/>
            <a:extLst>
              <a:ext uri="{28A0092B-C50C-407E-A947-70E740481C1C}">
                <a14:useLocalDpi xmlns:a14="http://schemas.microsoft.com/office/drawing/2010/main"/>
              </a:ext>
            </a:extLst>
          </a:blip>
          <a:srcRect/>
          <a:stretch/>
        </p:blipFill>
        <p:spPr>
          <a:xfrm>
            <a:off x="0" y="0"/>
            <a:ext cx="12189880" cy="6852739"/>
          </a:xfrm>
          <a:prstGeom prst="rect">
            <a:avLst/>
          </a:prstGeom>
          <a:effectLst/>
        </p:spPr>
      </p:pic>
      <p:sp>
        <p:nvSpPr>
          <p:cNvPr id="2" name="Otsikko 1">
            <a:extLst>
              <a:ext uri="{FF2B5EF4-FFF2-40B4-BE49-F238E27FC236}">
                <a16:creationId xmlns:a16="http://schemas.microsoft.com/office/drawing/2014/main" id="{17AAEACE-D18C-5992-A432-1520BFAC9F35}"/>
              </a:ext>
            </a:extLst>
          </p:cNvPr>
          <p:cNvSpPr>
            <a:spLocks noGrp="1"/>
          </p:cNvSpPr>
          <p:nvPr>
            <p:ph type="title"/>
          </p:nvPr>
        </p:nvSpPr>
        <p:spPr>
          <a:xfrm>
            <a:off x="3194462" y="703535"/>
            <a:ext cx="5700156" cy="677761"/>
          </a:xfrm>
          <a:solidFill>
            <a:schemeClr val="bg2"/>
          </a:solidFill>
        </p:spPr>
        <p:txBody>
          <a:bodyPr>
            <a:noAutofit/>
          </a:bodyPr>
          <a:lstStyle/>
          <a:p>
            <a:pPr algn="ctr"/>
            <a:r>
              <a:rPr lang="fi-FI" dirty="0"/>
              <a:t>Me tamperelaiset</a:t>
            </a:r>
          </a:p>
        </p:txBody>
      </p:sp>
      <p:sp>
        <p:nvSpPr>
          <p:cNvPr id="6" name="Tekstiruutu 24">
            <a:extLst>
              <a:ext uri="{FF2B5EF4-FFF2-40B4-BE49-F238E27FC236}">
                <a16:creationId xmlns:a16="http://schemas.microsoft.com/office/drawing/2014/main" id="{3D4C7D83-E97C-F9FE-BDFD-3B4240E5E79C}"/>
              </a:ext>
            </a:extLst>
          </p:cNvPr>
          <p:cNvSpPr txBox="1">
            <a:spLocks noChangeArrowheads="1"/>
          </p:cNvSpPr>
          <p:nvPr/>
        </p:nvSpPr>
        <p:spPr bwMode="auto">
          <a:xfrm>
            <a:off x="7432822" y="6420468"/>
            <a:ext cx="5854077" cy="40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Kuva: Visit Tampere / Laura Vanzo</a:t>
            </a:r>
            <a:r>
              <a:rPr lang="fi-FI" altLang="fi-FI" sz="1200" dirty="0">
                <a:solidFill>
                  <a:schemeClr val="tx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865580" y="4835248"/>
            <a:ext cx="3350726" cy="744494"/>
          </a:xfrm>
          <a:prstGeom prst="rect">
            <a:avLst/>
          </a:prstGeom>
          <a:solidFill>
            <a:schemeClr val="bg2"/>
          </a:solidFill>
        </p:spPr>
        <p:txBody>
          <a:bodyPr wrap="square" lIns="91440" tIns="45720" rIns="91440" bIns="45720" anchor="t" anchorCtr="0">
            <a:noAutofit/>
          </a:bodyPr>
          <a:lstStyle/>
          <a:p>
            <a:pPr algn="ctr"/>
            <a:r>
              <a:rPr lang="fi-FI" sz="1600" b="1" dirty="0"/>
              <a:t>252 872</a:t>
            </a:r>
            <a:r>
              <a:rPr lang="fi-FI" b="1" dirty="0"/>
              <a:t> asukasta</a:t>
            </a:r>
            <a:endParaRPr lang="fi-FI" dirty="0"/>
          </a:p>
        </p:txBody>
      </p:sp>
      <p:sp>
        <p:nvSpPr>
          <p:cNvPr id="46" name="Suorakulmio 45">
            <a:extLst>
              <a:ext uri="{FF2B5EF4-FFF2-40B4-BE49-F238E27FC236}">
                <a16:creationId xmlns:a16="http://schemas.microsoft.com/office/drawing/2014/main" id="{8460BDB1-4ACA-2977-60E1-3D4C4107B4A7}"/>
              </a:ext>
            </a:extLst>
          </p:cNvPr>
          <p:cNvSpPr/>
          <p:nvPr/>
        </p:nvSpPr>
        <p:spPr>
          <a:xfrm>
            <a:off x="842094" y="5197808"/>
            <a:ext cx="3350726" cy="644092"/>
          </a:xfrm>
          <a:prstGeom prst="rect">
            <a:avLst/>
          </a:prstGeom>
        </p:spPr>
        <p:txBody>
          <a:bodyPr wrap="square" lIns="91440" tIns="45720" rIns="91440" bIns="45720" anchor="t" anchorCtr="0">
            <a:noAutofit/>
          </a:bodyPr>
          <a:lstStyle/>
          <a:p>
            <a:pPr algn="ctr"/>
            <a:r>
              <a:rPr lang="fi-FI" b="1" dirty="0">
                <a:solidFill>
                  <a:schemeClr val="accent5">
                    <a:lumMod val="40000"/>
                    <a:lumOff val="60000"/>
                  </a:schemeClr>
                </a:solidFill>
              </a:rPr>
              <a:t> 291 300 v. 2033</a:t>
            </a:r>
          </a:p>
        </p:txBody>
      </p:sp>
      <p:sp>
        <p:nvSpPr>
          <p:cNvPr id="3" name="Päivämäärän paikkamerkki 2">
            <a:extLst>
              <a:ext uri="{FF2B5EF4-FFF2-40B4-BE49-F238E27FC236}">
                <a16:creationId xmlns:a16="http://schemas.microsoft.com/office/drawing/2014/main" id="{5B4E290A-02D3-3DB7-7FB5-6C0FE1AA591D}"/>
              </a:ext>
            </a:extLst>
          </p:cNvPr>
          <p:cNvSpPr>
            <a:spLocks noGrp="1"/>
          </p:cNvSpPr>
          <p:nvPr>
            <p:ph type="dt" sz="half" idx="2"/>
          </p:nvPr>
        </p:nvSpPr>
        <p:spPr/>
        <p:txBody>
          <a:bodyPr/>
          <a:lstStyle/>
          <a:p>
            <a:fld id="{AAABF7D2-82A0-9344-84BC-609F1FA5307E}" type="datetime1">
              <a:rPr lang="fi-FI" smtClean="0"/>
              <a:t>10.11.2023</a:t>
            </a:fld>
            <a:endParaRPr lang="fi-FI"/>
          </a:p>
        </p:txBody>
      </p:sp>
      <p:sp>
        <p:nvSpPr>
          <p:cNvPr id="4" name="Dian numeron paikkamerkki 3">
            <a:extLst>
              <a:ext uri="{FF2B5EF4-FFF2-40B4-BE49-F238E27FC236}">
                <a16:creationId xmlns:a16="http://schemas.microsoft.com/office/drawing/2014/main" id="{28DEAB72-D251-7C9D-D488-7901AA2AF343}"/>
              </a:ext>
            </a:extLst>
          </p:cNvPr>
          <p:cNvSpPr>
            <a:spLocks noGrp="1"/>
          </p:cNvSpPr>
          <p:nvPr>
            <p:ph type="sldNum" sz="quarter" idx="4"/>
          </p:nvPr>
        </p:nvSpPr>
        <p:spPr/>
        <p:txBody>
          <a:bodyPr/>
          <a:lstStyle/>
          <a:p>
            <a:fld id="{F3EE06F1-2D77-A44E-97FA-F679B9CB76D5}" type="slidenum">
              <a:rPr lang="fi-FI" dirty="0" smtClean="0"/>
              <a:t>8</a:t>
            </a:fld>
            <a:endParaRPr lang="fi-FI" dirty="0"/>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069484" y="1801988"/>
            <a:ext cx="2849728" cy="2849728"/>
          </a:xfrm>
          <a:prstGeom prst="ellipse">
            <a:avLst/>
          </a:prstGeom>
          <a:noFill/>
          <a:ln w="381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3490951">
            <a:off x="2000800" y="3136688"/>
            <a:ext cx="2157725" cy="2157725"/>
          </a:xfrm>
          <a:prstGeom prst="arc">
            <a:avLst/>
          </a:prstGeom>
          <a:ln w="38100">
            <a:solidFill>
              <a:schemeClr val="accent1">
                <a:lumMod val="20000"/>
                <a:lumOff val="80000"/>
              </a:schemeClr>
            </a:solidFill>
            <a:prstDash val="sysDash"/>
            <a:headEnd type="triangle"/>
            <a:tailEnd type="oval"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grpSp>
        <p:nvGrpSpPr>
          <p:cNvPr id="21" name="Ryhmä 20" descr="Tamperelaisia ikäluokassa 0-19 vuotta on 43700.">
            <a:extLst>
              <a:ext uri="{FF2B5EF4-FFF2-40B4-BE49-F238E27FC236}">
                <a16:creationId xmlns:a16="http://schemas.microsoft.com/office/drawing/2014/main" id="{343C7CCE-21AE-D66B-ADD2-CCCE0A113CBD}"/>
              </a:ext>
            </a:extLst>
          </p:cNvPr>
          <p:cNvGrpSpPr/>
          <p:nvPr/>
        </p:nvGrpSpPr>
        <p:grpSpPr>
          <a:xfrm>
            <a:off x="4812083" y="3556829"/>
            <a:ext cx="910162" cy="1284933"/>
            <a:chOff x="6724799" y="2995200"/>
            <a:chExt cx="734401" cy="1036800"/>
          </a:xfrm>
        </p:grpSpPr>
        <p:sp>
          <p:nvSpPr>
            <p:cNvPr id="22" name="Saman puolen kulmista pyöristetty suorakulmio 21">
              <a:extLst>
                <a:ext uri="{FF2B5EF4-FFF2-40B4-BE49-F238E27FC236}">
                  <a16:creationId xmlns:a16="http://schemas.microsoft.com/office/drawing/2014/main" id="{96817E2F-9A38-A981-8D14-C8ACC51C8AE6}"/>
                </a:ext>
              </a:extLst>
            </p:cNvPr>
            <p:cNvSpPr/>
            <p:nvPr/>
          </p:nvSpPr>
          <p:spPr>
            <a:xfrm>
              <a:off x="6789600" y="2995200"/>
              <a:ext cx="583200" cy="10368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C569A887-112E-2564-28F9-228CE678B19C}"/>
                </a:ext>
              </a:extLst>
            </p:cNvPr>
            <p:cNvSpPr/>
            <p:nvPr/>
          </p:nvSpPr>
          <p:spPr>
            <a:xfrm>
              <a:off x="6724799" y="3064973"/>
              <a:ext cx="734401" cy="505071"/>
            </a:xfrm>
            <a:prstGeom prst="rect">
              <a:avLst/>
            </a:prstGeom>
          </p:spPr>
          <p:txBody>
            <a:bodyPr wrap="square" lIns="91440" tIns="45720" rIns="91440" bIns="45720" anchor="t">
              <a:noAutofit/>
            </a:bodyPr>
            <a:lstStyle/>
            <a:p>
              <a:pPr algn="ctr"/>
              <a:r>
                <a:rPr lang="fi-FI" sz="1400" b="1" dirty="0"/>
                <a:t>45 000</a:t>
              </a:r>
            </a:p>
          </p:txBody>
        </p:sp>
      </p:grpSp>
      <p:grpSp>
        <p:nvGrpSpPr>
          <p:cNvPr id="24" name="Ryhmä 23" descr="Tamperelaisia ikäluokassa 20-39 vuotta on 87118.">
            <a:extLst>
              <a:ext uri="{FF2B5EF4-FFF2-40B4-BE49-F238E27FC236}">
                <a16:creationId xmlns:a16="http://schemas.microsoft.com/office/drawing/2014/main" id="{23868E8F-7273-63C8-92B4-DA67ED7A7F2A}"/>
              </a:ext>
            </a:extLst>
          </p:cNvPr>
          <p:cNvGrpSpPr/>
          <p:nvPr/>
        </p:nvGrpSpPr>
        <p:grpSpPr>
          <a:xfrm>
            <a:off x="5677629" y="2048817"/>
            <a:ext cx="945854" cy="2792945"/>
            <a:chOff x="7423200" y="1778400"/>
            <a:chExt cx="763200" cy="2253600"/>
          </a:xfrm>
        </p:grpSpPr>
        <p:sp>
          <p:nvSpPr>
            <p:cNvPr id="25" name="Saman puolen kulmista pyöristetty suorakulmio 24">
              <a:extLst>
                <a:ext uri="{FF2B5EF4-FFF2-40B4-BE49-F238E27FC236}">
                  <a16:creationId xmlns:a16="http://schemas.microsoft.com/office/drawing/2014/main" id="{259BC972-976B-72E7-9D41-9A8171F79A2E}"/>
                </a:ext>
              </a:extLst>
            </p:cNvPr>
            <p:cNvSpPr/>
            <p:nvPr/>
          </p:nvSpPr>
          <p:spPr>
            <a:xfrm>
              <a:off x="7507368" y="1778400"/>
              <a:ext cx="583200" cy="225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6" name="Suorakulmio 25">
              <a:extLst>
                <a:ext uri="{FF2B5EF4-FFF2-40B4-BE49-F238E27FC236}">
                  <a16:creationId xmlns:a16="http://schemas.microsoft.com/office/drawing/2014/main" id="{43941F11-17D8-0589-A35D-0F03382DEFE0}"/>
                </a:ext>
              </a:extLst>
            </p:cNvPr>
            <p:cNvSpPr/>
            <p:nvPr/>
          </p:nvSpPr>
          <p:spPr>
            <a:xfrm>
              <a:off x="7423200" y="1891128"/>
              <a:ext cx="763200" cy="505071"/>
            </a:xfrm>
            <a:prstGeom prst="rect">
              <a:avLst/>
            </a:prstGeom>
          </p:spPr>
          <p:txBody>
            <a:bodyPr wrap="square" lIns="91440" tIns="45720" rIns="91440" bIns="45720" anchor="t">
              <a:noAutofit/>
            </a:bodyPr>
            <a:lstStyle/>
            <a:p>
              <a:pPr algn="ctr"/>
              <a:r>
                <a:rPr lang="fi-FI" sz="1400" b="1" dirty="0"/>
                <a:t>91 000</a:t>
              </a:r>
            </a:p>
          </p:txBody>
        </p:sp>
      </p:grpSp>
      <p:grpSp>
        <p:nvGrpSpPr>
          <p:cNvPr id="27" name="Ryhmä 26" descr="Tamperelaisia ikäluokassa yli 65 vuotta on 47000.">
            <a:extLst>
              <a:ext uri="{FF2B5EF4-FFF2-40B4-BE49-F238E27FC236}">
                <a16:creationId xmlns:a16="http://schemas.microsoft.com/office/drawing/2014/main" id="{6BB24956-E86B-FB0C-AD1A-41337B074E70}"/>
              </a:ext>
            </a:extLst>
          </p:cNvPr>
          <p:cNvGrpSpPr/>
          <p:nvPr/>
        </p:nvGrpSpPr>
        <p:grpSpPr>
          <a:xfrm>
            <a:off x="7551491" y="3396212"/>
            <a:ext cx="892315" cy="1454473"/>
            <a:chOff x="8935201" y="2865600"/>
            <a:chExt cx="720000" cy="1173600"/>
          </a:xfrm>
        </p:grpSpPr>
        <p:sp>
          <p:nvSpPr>
            <p:cNvPr id="28" name="Saman puolen kulmista pyöristetty suorakulmio 27">
              <a:extLst>
                <a:ext uri="{FF2B5EF4-FFF2-40B4-BE49-F238E27FC236}">
                  <a16:creationId xmlns:a16="http://schemas.microsoft.com/office/drawing/2014/main" id="{FD15A0E9-A1E4-1959-0B3D-B76082D66D6F}"/>
                </a:ext>
              </a:extLst>
            </p:cNvPr>
            <p:cNvSpPr/>
            <p:nvPr/>
          </p:nvSpPr>
          <p:spPr>
            <a:xfrm>
              <a:off x="8976344" y="2865600"/>
              <a:ext cx="583200" cy="117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9" name="Suorakulmio 28">
              <a:extLst>
                <a:ext uri="{FF2B5EF4-FFF2-40B4-BE49-F238E27FC236}">
                  <a16:creationId xmlns:a16="http://schemas.microsoft.com/office/drawing/2014/main" id="{9135814E-BE81-FC87-C88C-5F1D7728BD35}"/>
                </a:ext>
              </a:extLst>
            </p:cNvPr>
            <p:cNvSpPr/>
            <p:nvPr/>
          </p:nvSpPr>
          <p:spPr>
            <a:xfrm>
              <a:off x="8935201" y="2923929"/>
              <a:ext cx="720000" cy="505071"/>
            </a:xfrm>
            <a:prstGeom prst="rect">
              <a:avLst/>
            </a:prstGeom>
          </p:spPr>
          <p:txBody>
            <a:bodyPr wrap="square" lIns="91440" tIns="45720" rIns="91440" bIns="45720" anchor="t">
              <a:noAutofit/>
            </a:bodyPr>
            <a:lstStyle/>
            <a:p>
              <a:pPr algn="ctr"/>
              <a:r>
                <a:rPr lang="fi-FI" sz="1400" b="1" dirty="0"/>
                <a:t>48 000</a:t>
              </a:r>
            </a:p>
          </p:txBody>
        </p:sp>
      </p:grpSp>
      <p:grpSp>
        <p:nvGrpSpPr>
          <p:cNvPr id="30" name="Ryhmä 29" descr="Tamperelaisia ikäluokassa 40-64 vuotta on 66395.">
            <a:extLst>
              <a:ext uri="{FF2B5EF4-FFF2-40B4-BE49-F238E27FC236}">
                <a16:creationId xmlns:a16="http://schemas.microsoft.com/office/drawing/2014/main" id="{9134E72F-F6E4-A80D-AECE-8A76E6ADE518}"/>
              </a:ext>
            </a:extLst>
          </p:cNvPr>
          <p:cNvGrpSpPr/>
          <p:nvPr/>
        </p:nvGrpSpPr>
        <p:grpSpPr>
          <a:xfrm>
            <a:off x="6641328" y="2762669"/>
            <a:ext cx="892316" cy="2079093"/>
            <a:chOff x="8200799" y="2354400"/>
            <a:chExt cx="720001" cy="1677600"/>
          </a:xfrm>
        </p:grpSpPr>
        <p:sp>
          <p:nvSpPr>
            <p:cNvPr id="31" name="Saman puolen kulmista pyöristetty suorakulmio 30">
              <a:extLst>
                <a:ext uri="{FF2B5EF4-FFF2-40B4-BE49-F238E27FC236}">
                  <a16:creationId xmlns:a16="http://schemas.microsoft.com/office/drawing/2014/main" id="{EE420162-DEA1-29A8-D7C7-04CA105DD88A}"/>
                </a:ext>
              </a:extLst>
            </p:cNvPr>
            <p:cNvSpPr/>
            <p:nvPr/>
          </p:nvSpPr>
          <p:spPr>
            <a:xfrm>
              <a:off x="8256248" y="2354400"/>
              <a:ext cx="583200" cy="1677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32" name="Suorakulmio 59">
              <a:extLst>
                <a:ext uri="{FF2B5EF4-FFF2-40B4-BE49-F238E27FC236}">
                  <a16:creationId xmlns:a16="http://schemas.microsoft.com/office/drawing/2014/main" id="{B1B0826F-8ED2-F6D2-E415-32F7D16A0009}"/>
                </a:ext>
              </a:extLst>
            </p:cNvPr>
            <p:cNvSpPr/>
            <p:nvPr/>
          </p:nvSpPr>
          <p:spPr>
            <a:xfrm>
              <a:off x="8200799" y="2416417"/>
              <a:ext cx="720001" cy="505071"/>
            </a:xfrm>
            <a:prstGeom prst="rect">
              <a:avLst/>
            </a:prstGeom>
          </p:spPr>
          <p:txBody>
            <a:bodyPr wrap="square" lIns="91440" tIns="45720" rIns="91440" bIns="45720" anchor="t">
              <a:noAutofit/>
            </a:bodyPr>
            <a:lstStyle/>
            <a:p>
              <a:pPr algn="ctr"/>
              <a:r>
                <a:rPr lang="fi-FI" sz="1400" b="1" dirty="0"/>
                <a:t>69 000</a:t>
              </a:r>
            </a:p>
          </p:txBody>
        </p:sp>
      </p:gr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
        <p:nvSpPr>
          <p:cNvPr id="43" name="Kuva 98" descr="Nuoli: suora tasaisella täytöllä">
            <a:extLst>
              <a:ext uri="{FF2B5EF4-FFF2-40B4-BE49-F238E27FC236}">
                <a16:creationId xmlns:a16="http://schemas.microsoft.com/office/drawing/2014/main" id="{ACE42252-EF19-EE65-233D-0F4613DE1070}"/>
              </a:ext>
            </a:extLst>
          </p:cNvPr>
          <p:cNvSpPr/>
          <p:nvPr/>
        </p:nvSpPr>
        <p:spPr>
          <a:xfrm rot="5400000">
            <a:off x="2140319" y="1976131"/>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descr="Nuoli: suora tasaisella täytöllä">
            <a:extLst>
              <a:ext uri="{FF2B5EF4-FFF2-40B4-BE49-F238E27FC236}">
                <a16:creationId xmlns:a16="http://schemas.microsoft.com/office/drawing/2014/main" id="{F8B80F0E-79DA-F0DE-BE52-B7643127114D}"/>
              </a:ext>
            </a:extLst>
          </p:cNvPr>
          <p:cNvSpPr/>
          <p:nvPr/>
        </p:nvSpPr>
        <p:spPr>
          <a:xfrm rot="7200000">
            <a:off x="2839912" y="2204147"/>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descr="Nuoli: suora tasaisella täytöllä">
            <a:extLst>
              <a:ext uri="{FF2B5EF4-FFF2-40B4-BE49-F238E27FC236}">
                <a16:creationId xmlns:a16="http://schemas.microsoft.com/office/drawing/2014/main" id="{DB2E5FF1-B388-4375-6016-D167DFA8D5AE}"/>
              </a:ext>
            </a:extLst>
          </p:cNvPr>
          <p:cNvSpPr/>
          <p:nvPr/>
        </p:nvSpPr>
        <p:spPr>
          <a:xfrm rot="14400000" flipH="1">
            <a:off x="1417684" y="2235934"/>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grpSp>
        <p:nvGrpSpPr>
          <p:cNvPr id="56" name="Ryhmä 55">
            <a:extLst>
              <a:ext uri="{FF2B5EF4-FFF2-40B4-BE49-F238E27FC236}">
                <a16:creationId xmlns:a16="http://schemas.microsoft.com/office/drawing/2014/main" id="{1569B420-A930-D912-4910-E6DEFE1AF165}"/>
              </a:ext>
              <a:ext uri="{C183D7F6-B498-43B3-948B-1728B52AA6E4}">
                <adec:decorative xmlns:adec="http://schemas.microsoft.com/office/drawing/2017/decorative" val="1"/>
              </a:ext>
            </a:extLst>
          </p:cNvPr>
          <p:cNvGrpSpPr/>
          <p:nvPr/>
        </p:nvGrpSpPr>
        <p:grpSpPr>
          <a:xfrm>
            <a:off x="4615938" y="4837743"/>
            <a:ext cx="3959123" cy="762491"/>
            <a:chOff x="4615938" y="4837743"/>
            <a:chExt cx="3959123" cy="762491"/>
          </a:xfrm>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833833" y="5182945"/>
              <a:ext cx="3595090" cy="405062"/>
            </a:xfrm>
            <a:prstGeom prst="rect">
              <a:avLst/>
            </a:prstGeom>
            <a:effectLst/>
          </p:spPr>
          <p:txBody>
            <a:bodyPr wrap="square" anchor="t" anchorCtr="0">
              <a:noAutofit/>
            </a:bodyPr>
            <a:lstStyle/>
            <a:p>
              <a:pPr algn="ctr"/>
              <a:r>
                <a:rPr lang="fi-FI" b="1" dirty="0">
                  <a:solidFill>
                    <a:schemeClr val="bg2"/>
                  </a:solidFill>
                </a:rPr>
                <a:t>Väestö ikäryhmittäin</a:t>
              </a:r>
              <a:endParaRPr lang="fi-FI" sz="1400" b="1" dirty="0">
                <a:solidFill>
                  <a:schemeClr val="bg2"/>
                </a:solidFill>
              </a:endParaRP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effectLst/>
          </p:spPr>
          <p:txBody>
            <a:bodyPr wrap="square">
              <a:noAutofit/>
            </a:bodyPr>
            <a:lstStyle/>
            <a:p>
              <a:pPr algn="ctr"/>
              <a:r>
                <a:rPr lang="fi-FI" b="1" dirty="0">
                  <a:solidFill>
                    <a:schemeClr val="bg2"/>
                  </a:solidFill>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effectLst/>
          </p:spPr>
          <p:txBody>
            <a:bodyPr wrap="square">
              <a:noAutofit/>
            </a:bodyPr>
            <a:lstStyle/>
            <a:p>
              <a:pPr algn="ctr"/>
              <a:r>
                <a:rPr lang="fi-FI" b="1" dirty="0">
                  <a:solidFill>
                    <a:schemeClr val="bg2"/>
                  </a:solidFill>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effectLst/>
          </p:spPr>
          <p:txBody>
            <a:bodyPr wrap="square">
              <a:noAutofit/>
            </a:bodyPr>
            <a:lstStyle/>
            <a:p>
              <a:pPr algn="ctr"/>
              <a:r>
                <a:rPr lang="fi-FI" b="1" dirty="0">
                  <a:solidFill>
                    <a:schemeClr val="bg2"/>
                  </a:solidFill>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effectLst/>
          </p:spPr>
          <p:txBody>
            <a:bodyPr wrap="square">
              <a:noAutofit/>
            </a:bodyPr>
            <a:lstStyle/>
            <a:p>
              <a:pPr algn="ctr"/>
              <a:r>
                <a:rPr lang="fi-FI" b="1" dirty="0">
                  <a:solidFill>
                    <a:schemeClr val="bg2"/>
                  </a:solidFill>
                </a:rPr>
                <a:t>65+</a:t>
              </a:r>
            </a:p>
          </p:txBody>
        </p:sp>
      </p:grpSp>
      <p:grpSp>
        <p:nvGrpSpPr>
          <p:cNvPr id="51" name="Ryhmä 50">
            <a:extLst>
              <a:ext uri="{FF2B5EF4-FFF2-40B4-BE49-F238E27FC236}">
                <a16:creationId xmlns:a16="http://schemas.microsoft.com/office/drawing/2014/main" id="{74A92840-6299-240E-E0F7-952147DAEE9C}"/>
              </a:ext>
              <a:ext uri="{C183D7F6-B498-43B3-948B-1728B52AA6E4}">
                <adec:decorative xmlns:adec="http://schemas.microsoft.com/office/drawing/2017/decorative" val="1"/>
              </a:ext>
            </a:extLst>
          </p:cNvPr>
          <p:cNvGrpSpPr/>
          <p:nvPr/>
        </p:nvGrpSpPr>
        <p:grpSpPr>
          <a:xfrm>
            <a:off x="1309610" y="2338365"/>
            <a:ext cx="2360084" cy="2360083"/>
            <a:chOff x="4219086" y="3511206"/>
            <a:chExt cx="1850681" cy="1850681"/>
          </a:xfrm>
        </p:grpSpPr>
        <p:sp>
          <p:nvSpPr>
            <p:cNvPr id="8" name="Ellipsi 7">
              <a:extLst>
                <a:ext uri="{FF2B5EF4-FFF2-40B4-BE49-F238E27FC236}">
                  <a16:creationId xmlns:a16="http://schemas.microsoft.com/office/drawing/2014/main" id="{3ADBBA87-BB59-B31A-6F99-230CE65FE2D1}"/>
                </a:ext>
              </a:extLst>
            </p:cNvPr>
            <p:cNvSpPr/>
            <p:nvPr/>
          </p:nvSpPr>
          <p:spPr>
            <a:xfrm>
              <a:off x="4219086" y="3511206"/>
              <a:ext cx="1850681" cy="185068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9" name="Ryhmä 8">
              <a:extLst>
                <a:ext uri="{FF2B5EF4-FFF2-40B4-BE49-F238E27FC236}">
                  <a16:creationId xmlns:a16="http://schemas.microsoft.com/office/drawing/2014/main" id="{5DAD1627-3C9B-33BD-5735-A99D517805AC}"/>
                </a:ext>
              </a:extLst>
            </p:cNvPr>
            <p:cNvGrpSpPr/>
            <p:nvPr/>
          </p:nvGrpSpPr>
          <p:grpSpPr>
            <a:xfrm>
              <a:off x="4647547" y="3849446"/>
              <a:ext cx="993759" cy="1174201"/>
              <a:chOff x="1162675" y="3768428"/>
              <a:chExt cx="1317227" cy="1556403"/>
            </a:xfrm>
            <a:solidFill>
              <a:schemeClr val="bg2"/>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grpSp>
      <p:sp>
        <p:nvSpPr>
          <p:cNvPr id="14" name="Suorakulmio 13">
            <a:extLst>
              <a:ext uri="{FF2B5EF4-FFF2-40B4-BE49-F238E27FC236}">
                <a16:creationId xmlns:a16="http://schemas.microsoft.com/office/drawing/2014/main" id="{09F21DF2-4898-A49F-21BA-ABE5AF1165E9}"/>
              </a:ext>
            </a:extLst>
          </p:cNvPr>
          <p:cNvSpPr/>
          <p:nvPr/>
        </p:nvSpPr>
        <p:spPr>
          <a:xfrm>
            <a:off x="9019272" y="5066178"/>
            <a:ext cx="2681580" cy="747034"/>
          </a:xfrm>
          <a:prstGeom prst="rect">
            <a:avLst/>
          </a:prstGeom>
        </p:spPr>
        <p:txBody>
          <a:bodyPr wrap="square" anchor="t" anchorCtr="0">
            <a:noAutofit/>
          </a:bodyPr>
          <a:lstStyle/>
          <a:p>
            <a:pPr algn="ctr"/>
            <a:r>
              <a:rPr lang="fi-FI" b="1" dirty="0"/>
              <a:t>Keski-ikä 41,5 v.</a:t>
            </a:r>
          </a:p>
        </p:txBody>
      </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56151" y="2338365"/>
            <a:ext cx="2360084" cy="23600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68776" y="2921024"/>
            <a:ext cx="2726219" cy="1444551"/>
          </a:xfrm>
          <a:prstGeom prst="rect">
            <a:avLst/>
          </a:prstGeom>
        </p:spPr>
        <p:txBody>
          <a:bodyPr wrap="square">
            <a:noAutofit/>
          </a:bodyPr>
          <a:lstStyle/>
          <a:p>
            <a:pPr algn="ctr">
              <a:lnSpc>
                <a:spcPct val="75000"/>
              </a:lnSpc>
            </a:pPr>
            <a:r>
              <a:rPr lang="fi-FI" dirty="0"/>
              <a:t>Suurin </a:t>
            </a:r>
            <a:br>
              <a:rPr lang="fi-FI" dirty="0"/>
            </a:br>
            <a:r>
              <a:rPr lang="fi-FI" dirty="0"/>
              <a:t>ikäryhmä </a:t>
            </a:r>
            <a:br>
              <a:rPr lang="fi-FI" dirty="0"/>
            </a:br>
            <a:r>
              <a:rPr lang="fi-FI" sz="5000" b="1" dirty="0"/>
              <a:t>25-29 v.</a:t>
            </a:r>
          </a:p>
        </p:txBody>
      </p:sp>
    </p:spTree>
    <p:extLst>
      <p:ext uri="{BB962C8B-B14F-4D97-AF65-F5344CB8AC3E}">
        <p14:creationId xmlns:p14="http://schemas.microsoft.com/office/powerpoint/2010/main" val="101988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2" descr="Mies ja nainen tekevät töitä tietokoneella sohvapöydän ääressä">
            <a:extLst>
              <a:ext uri="{FF2B5EF4-FFF2-40B4-BE49-F238E27FC236}">
                <a16:creationId xmlns:a16="http://schemas.microsoft.com/office/drawing/2014/main" id="{E641F41D-AFB1-94A9-AA45-DE98BE6531AD}"/>
              </a:ext>
            </a:extLst>
          </p:cNvPr>
          <p:cNvSpPr/>
          <p:nvPr/>
        </p:nvSpPr>
        <p:spPr>
          <a:xfrm>
            <a:off x="7505954" y="380"/>
            <a:ext cx="4686045" cy="6857873"/>
          </a:xfrm>
          <a:custGeom>
            <a:avLst/>
            <a:gdLst>
              <a:gd name="connsiteX0" fmla="*/ 4686046 w 4686045"/>
              <a:gd name="connsiteY0" fmla="*/ 0 h 6857873"/>
              <a:gd name="connsiteX1" fmla="*/ 1536700 w 4686045"/>
              <a:gd name="connsiteY1" fmla="*/ 0 h 6857873"/>
              <a:gd name="connsiteX2" fmla="*/ 1460500 w 4686045"/>
              <a:gd name="connsiteY2" fmla="*/ 3556 h 6857873"/>
              <a:gd name="connsiteX3" fmla="*/ 789432 w 4686045"/>
              <a:gd name="connsiteY3" fmla="*/ 322834 h 6857873"/>
              <a:gd name="connsiteX4" fmla="*/ 479171 w 4686045"/>
              <a:gd name="connsiteY4" fmla="*/ 1084707 h 6857873"/>
              <a:gd name="connsiteX5" fmla="*/ 479171 w 4686045"/>
              <a:gd name="connsiteY5" fmla="*/ 5827141 h 6857873"/>
              <a:gd name="connsiteX6" fmla="*/ 0 w 4686045"/>
              <a:gd name="connsiteY6" fmla="*/ 6857873 h 6857873"/>
              <a:gd name="connsiteX7" fmla="*/ 4686046 w 4686045"/>
              <a:gd name="connsiteY7" fmla="*/ 6857873 h 6857873"/>
              <a:gd name="connsiteX8" fmla="*/ 4686046 w 4686045"/>
              <a:gd name="connsiteY8" fmla="*/ 0 h 68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045" h="6857873">
                <a:moveTo>
                  <a:pt x="4686046" y="0"/>
                </a:moveTo>
                <a:lnTo>
                  <a:pt x="1536700" y="0"/>
                </a:lnTo>
                <a:lnTo>
                  <a:pt x="1460500" y="3556"/>
                </a:lnTo>
                <a:cubicBezTo>
                  <a:pt x="1201927" y="20828"/>
                  <a:pt x="979043" y="129794"/>
                  <a:pt x="789432" y="322834"/>
                </a:cubicBezTo>
                <a:cubicBezTo>
                  <a:pt x="582549" y="534289"/>
                  <a:pt x="479171" y="788162"/>
                  <a:pt x="479171" y="1084707"/>
                </a:cubicBezTo>
                <a:lnTo>
                  <a:pt x="479171" y="5827141"/>
                </a:lnTo>
                <a:cubicBezTo>
                  <a:pt x="479171" y="6421247"/>
                  <a:pt x="342646" y="6578219"/>
                  <a:pt x="0" y="6857873"/>
                </a:cubicBezTo>
                <a:lnTo>
                  <a:pt x="4686046" y="6857873"/>
                </a:lnTo>
                <a:lnTo>
                  <a:pt x="4686046" y="0"/>
                </a:lnTo>
                <a:close/>
              </a:path>
            </a:pathLst>
          </a:custGeom>
          <a:blipFill>
            <a:blip r:embed="rId3" cstate="print">
              <a:extLst>
                <a:ext uri="{28A0092B-C50C-407E-A947-70E740481C1C}">
                  <a14:useLocalDpi xmlns:a14="http://schemas.microsoft.com/office/drawing/2010/main"/>
                </a:ext>
              </a:extLst>
            </a:blip>
            <a:srcRect/>
            <a:stretch>
              <a:fillRect/>
            </a:stretch>
          </a:blipFill>
          <a:ln w="12700"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C1C94325-C096-7F9E-BDE4-8D66A1D1FE98}"/>
              </a:ext>
            </a:extLst>
          </p:cNvPr>
          <p:cNvSpPr>
            <a:spLocks noGrp="1"/>
          </p:cNvSpPr>
          <p:nvPr>
            <p:ph type="title"/>
          </p:nvPr>
        </p:nvSpPr>
        <p:spPr/>
        <p:txBody>
          <a:bodyPr/>
          <a:lstStyle/>
          <a:p>
            <a:r>
              <a:rPr lang="fi-FI" dirty="0"/>
              <a:t>Kaupungin työntekijät 2023</a:t>
            </a:r>
          </a:p>
        </p:txBody>
      </p:sp>
      <p:sp>
        <p:nvSpPr>
          <p:cNvPr id="3" name="Sisällön paikkamerkki 2">
            <a:extLst>
              <a:ext uri="{FF2B5EF4-FFF2-40B4-BE49-F238E27FC236}">
                <a16:creationId xmlns:a16="http://schemas.microsoft.com/office/drawing/2014/main" id="{A192377C-F177-5672-31CE-7948459FC9AA}"/>
              </a:ext>
            </a:extLst>
          </p:cNvPr>
          <p:cNvSpPr>
            <a:spLocks noGrp="1"/>
          </p:cNvSpPr>
          <p:nvPr>
            <p:ph sz="quarter" idx="15"/>
          </p:nvPr>
        </p:nvSpPr>
        <p:spPr/>
        <p:txBody>
          <a:bodyPr vert="horz" lIns="91440" tIns="45720" rIns="91440" bIns="45720" rtlCol="0" anchor="t">
            <a:normAutofit/>
          </a:bodyPr>
          <a:lstStyle/>
          <a:p>
            <a:pPr>
              <a:lnSpc>
                <a:spcPct val="80000"/>
              </a:lnSpc>
              <a:buClr>
                <a:schemeClr val="tx2"/>
              </a:buClr>
            </a:pPr>
            <a:r>
              <a:rPr lang="fi-FI" dirty="0"/>
              <a:t>74 % naisia</a:t>
            </a:r>
          </a:p>
          <a:p>
            <a:pPr>
              <a:lnSpc>
                <a:spcPct val="80000"/>
              </a:lnSpc>
              <a:buClr>
                <a:schemeClr val="tx2"/>
              </a:buClr>
            </a:pPr>
            <a:r>
              <a:rPr lang="fi-FI" dirty="0"/>
              <a:t>26 % miehiä</a:t>
            </a:r>
            <a:endParaRPr lang="fi-FI" dirty="0">
              <a:cs typeface="Calibri"/>
            </a:endParaRPr>
          </a:p>
          <a:p>
            <a:pPr>
              <a:lnSpc>
                <a:spcPct val="80000"/>
              </a:lnSpc>
              <a:spcAft>
                <a:spcPts val="600"/>
              </a:spcAft>
              <a:buClr>
                <a:schemeClr val="tx2"/>
              </a:buClr>
            </a:pPr>
            <a:r>
              <a:rPr lang="fi-FI" dirty="0"/>
              <a:t>Keski-ikä 44,9 v.</a:t>
            </a:r>
            <a:endParaRPr lang="fi-FI" dirty="0">
              <a:cs typeface="Calibri"/>
            </a:endParaRPr>
          </a:p>
          <a:p>
            <a:pPr marL="0" indent="0">
              <a:lnSpc>
                <a:spcPct val="80000"/>
              </a:lnSpc>
              <a:buClr>
                <a:schemeClr val="tx2"/>
              </a:buClr>
              <a:buNone/>
            </a:pPr>
            <a:r>
              <a:rPr lang="fi-FI" b="1" dirty="0"/>
              <a:t>Työsuhteet: </a:t>
            </a:r>
          </a:p>
          <a:p>
            <a:pPr>
              <a:lnSpc>
                <a:spcPct val="80000"/>
              </a:lnSpc>
              <a:buClr>
                <a:schemeClr val="tx2"/>
              </a:buClr>
            </a:pPr>
            <a:r>
              <a:rPr lang="fi-FI" dirty="0"/>
              <a:t>73 % vakituisia </a:t>
            </a:r>
            <a:br>
              <a:rPr lang="fi-FI" dirty="0"/>
            </a:br>
            <a:r>
              <a:rPr lang="fi-FI" dirty="0"/>
              <a:t>työsuhteita</a:t>
            </a:r>
          </a:p>
          <a:p>
            <a:pPr>
              <a:lnSpc>
                <a:spcPct val="80000"/>
              </a:lnSpc>
              <a:buClr>
                <a:schemeClr val="tx2"/>
              </a:buClr>
            </a:pPr>
            <a:r>
              <a:rPr lang="fi-FI" dirty="0"/>
              <a:t>25 % määräaikaiset</a:t>
            </a:r>
            <a:endParaRPr lang="fi-FI" dirty="0">
              <a:cs typeface="Calibri"/>
            </a:endParaRPr>
          </a:p>
          <a:p>
            <a:pPr>
              <a:lnSpc>
                <a:spcPct val="80000"/>
              </a:lnSpc>
              <a:buClr>
                <a:schemeClr val="tx2"/>
              </a:buClr>
            </a:pPr>
            <a:r>
              <a:rPr lang="fi-FI" dirty="0"/>
              <a:t>2 % palkkatuettuja</a:t>
            </a:r>
          </a:p>
          <a:p>
            <a:pPr>
              <a:lnSpc>
                <a:spcPct val="80000"/>
              </a:lnSpc>
              <a:buClr>
                <a:schemeClr val="tx2"/>
              </a:buClr>
            </a:pPr>
            <a:endParaRPr lang="fi-FI" dirty="0"/>
          </a:p>
          <a:p>
            <a:pPr>
              <a:lnSpc>
                <a:spcPct val="80000"/>
              </a:lnSpc>
              <a:buClr>
                <a:schemeClr val="tx2"/>
              </a:buClr>
            </a:pPr>
            <a:endParaRPr lang="fi-FI" dirty="0"/>
          </a:p>
        </p:txBody>
      </p:sp>
      <p:sp>
        <p:nvSpPr>
          <p:cNvPr id="8" name="Sisällön paikkamerkki 2">
            <a:extLst>
              <a:ext uri="{FF2B5EF4-FFF2-40B4-BE49-F238E27FC236}">
                <a16:creationId xmlns:a16="http://schemas.microsoft.com/office/drawing/2014/main" id="{07E922BF-AF8C-F28E-766B-01910D8F6B34}"/>
              </a:ext>
            </a:extLst>
          </p:cNvPr>
          <p:cNvSpPr txBox="1">
            <a:spLocks/>
          </p:cNvSpPr>
          <p:nvPr/>
        </p:nvSpPr>
        <p:spPr>
          <a:xfrm>
            <a:off x="3509555" y="2121104"/>
            <a:ext cx="4728165" cy="4366782"/>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5000"/>
              </a:lnSpc>
              <a:spcBef>
                <a:spcPts val="400"/>
              </a:spcBef>
              <a:buClr>
                <a:schemeClr val="tx2"/>
              </a:buClr>
              <a:buNone/>
            </a:pPr>
            <a:r>
              <a:rPr lang="fi-FI" b="1" dirty="0"/>
              <a:t>Palvelualueet: </a:t>
            </a:r>
            <a:endParaRPr lang="en-US" dirty="0"/>
          </a:p>
          <a:p>
            <a:pPr>
              <a:lnSpc>
                <a:spcPct val="95000"/>
              </a:lnSpc>
              <a:spcBef>
                <a:spcPts val="400"/>
              </a:spcBef>
              <a:buClr>
                <a:schemeClr val="tx2"/>
              </a:buClr>
            </a:pPr>
            <a:r>
              <a:rPr lang="fi-FI" dirty="0"/>
              <a:t>67 % sivistyspalvelujen palvelualue</a:t>
            </a:r>
          </a:p>
          <a:p>
            <a:pPr>
              <a:lnSpc>
                <a:spcPct val="95000"/>
              </a:lnSpc>
              <a:spcBef>
                <a:spcPts val="400"/>
              </a:spcBef>
              <a:buClr>
                <a:schemeClr val="tx2"/>
              </a:buClr>
            </a:pPr>
            <a:r>
              <a:rPr lang="fi-FI" dirty="0"/>
              <a:t>21 % elinvoiman ja </a:t>
            </a:r>
            <a:br>
              <a:rPr lang="fi-FI" dirty="0"/>
            </a:br>
            <a:r>
              <a:rPr lang="fi-FI" dirty="0"/>
              <a:t>kilpailukyvyn palvelualue</a:t>
            </a:r>
          </a:p>
          <a:p>
            <a:pPr>
              <a:lnSpc>
                <a:spcPct val="95000"/>
              </a:lnSpc>
              <a:spcBef>
                <a:spcPts val="400"/>
              </a:spcBef>
              <a:buClr>
                <a:schemeClr val="tx2"/>
              </a:buClr>
            </a:pPr>
            <a:r>
              <a:rPr lang="fi-FI" dirty="0"/>
              <a:t>4 % kaupunkiympäristön palvelualue</a:t>
            </a:r>
          </a:p>
          <a:p>
            <a:pPr>
              <a:lnSpc>
                <a:spcPct val="95000"/>
              </a:lnSpc>
              <a:spcBef>
                <a:spcPts val="400"/>
              </a:spcBef>
              <a:buClr>
                <a:schemeClr val="tx2"/>
              </a:buClr>
            </a:pPr>
            <a:r>
              <a:rPr lang="fi-FI" dirty="0"/>
              <a:t>3 % konsernihallinto</a:t>
            </a:r>
          </a:p>
          <a:p>
            <a:pPr>
              <a:lnSpc>
                <a:spcPct val="95000"/>
              </a:lnSpc>
              <a:spcBef>
                <a:spcPts val="400"/>
              </a:spcBef>
              <a:buClr>
                <a:schemeClr val="tx2"/>
              </a:buClr>
            </a:pPr>
            <a:r>
              <a:rPr lang="fi-FI" dirty="0"/>
              <a:t>5 % liikelaitokset </a:t>
            </a:r>
            <a:br>
              <a:rPr lang="fi-FI" dirty="0"/>
            </a:br>
            <a:endParaRPr lang="fi-FI" dirty="0"/>
          </a:p>
        </p:txBody>
      </p:sp>
      <p:sp>
        <p:nvSpPr>
          <p:cNvPr id="10" name="Ellipsi 9">
            <a:extLst>
              <a:ext uri="{FF2B5EF4-FFF2-40B4-BE49-F238E27FC236}">
                <a16:creationId xmlns:a16="http://schemas.microsoft.com/office/drawing/2014/main" id="{293B581F-B257-CAF7-7A06-11363A06BBD5}"/>
              </a:ext>
              <a:ext uri="{C183D7F6-B498-43B3-948B-1728B52AA6E4}">
                <adec:decorative xmlns:adec="http://schemas.microsoft.com/office/drawing/2017/decorative" val="1"/>
              </a:ext>
            </a:extLst>
          </p:cNvPr>
          <p:cNvSpPr/>
          <p:nvPr/>
        </p:nvSpPr>
        <p:spPr>
          <a:xfrm>
            <a:off x="6955268" y="3891610"/>
            <a:ext cx="2173061" cy="21730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200F8443-2F6A-25D2-5437-72DEA1F07A2F}"/>
              </a:ext>
            </a:extLst>
          </p:cNvPr>
          <p:cNvSpPr/>
          <p:nvPr/>
        </p:nvSpPr>
        <p:spPr>
          <a:xfrm>
            <a:off x="7066211" y="4474926"/>
            <a:ext cx="1951175" cy="1006429"/>
          </a:xfrm>
          <a:prstGeom prst="rect">
            <a:avLst/>
          </a:prstGeom>
        </p:spPr>
        <p:txBody>
          <a:bodyPr wrap="none" lIns="91440" tIns="45720" rIns="91440" bIns="45720" anchor="t">
            <a:spAutoFit/>
          </a:bodyPr>
          <a:lstStyle/>
          <a:p>
            <a:pPr algn="ctr">
              <a:lnSpc>
                <a:spcPct val="90000"/>
              </a:lnSpc>
              <a:spcBef>
                <a:spcPct val="0"/>
              </a:spcBef>
              <a:defRPr/>
            </a:pPr>
            <a:r>
              <a:rPr lang="fi-FI" sz="4200" b="1" dirty="0">
                <a:solidFill>
                  <a:schemeClr val="bg1"/>
                </a:solidFill>
              </a:rPr>
              <a:t>n. 8 900</a:t>
            </a:r>
            <a:br>
              <a:rPr lang="fi-FI" sz="4200" b="1" dirty="0">
                <a:solidFill>
                  <a:schemeClr val="bg1"/>
                </a:solidFill>
              </a:rPr>
            </a:br>
            <a:r>
              <a:rPr lang="fi-FI" sz="2400" dirty="0">
                <a:solidFill>
                  <a:schemeClr val="bg1"/>
                </a:solidFill>
              </a:rPr>
              <a:t>työntekijää</a:t>
            </a:r>
          </a:p>
        </p:txBody>
      </p:sp>
      <p:sp>
        <p:nvSpPr>
          <p:cNvPr id="4" name="Päivämäärän paikkamerkki 3">
            <a:extLst>
              <a:ext uri="{FF2B5EF4-FFF2-40B4-BE49-F238E27FC236}">
                <a16:creationId xmlns:a16="http://schemas.microsoft.com/office/drawing/2014/main" id="{26D39D16-EAA0-5526-A5D5-B3D41F32F09F}"/>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4E0C0DC2-A008-4FAD-0CA0-A2C159EBC12E}"/>
              </a:ext>
            </a:extLst>
          </p:cNvPr>
          <p:cNvSpPr>
            <a:spLocks noGrp="1"/>
          </p:cNvSpPr>
          <p:nvPr>
            <p:ph type="sldNum" sz="quarter" idx="4"/>
          </p:nvPr>
        </p:nvSpPr>
        <p:spPr/>
        <p:txBody>
          <a:bodyPr/>
          <a:lstStyle/>
          <a:p>
            <a:fld id="{F3EE06F1-2D77-A44E-97FA-F679B9CB76D5}" type="slidenum">
              <a:rPr lang="fi-FI" dirty="0" smtClean="0"/>
              <a:t>9</a:t>
            </a:fld>
            <a:endParaRPr lang="fi-FI" dirty="0"/>
          </a:p>
        </p:txBody>
      </p:sp>
      <p:sp>
        <p:nvSpPr>
          <p:cNvPr id="7" name="Tekstiruutu 24">
            <a:extLst>
              <a:ext uri="{FF2B5EF4-FFF2-40B4-BE49-F238E27FC236}">
                <a16:creationId xmlns:a16="http://schemas.microsoft.com/office/drawing/2014/main" id="{D3DD651D-04F6-15A1-1589-3AC80A35E97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Kuva: Visit Tampere / Laura Vanzo</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pic>
        <p:nvPicPr>
          <p:cNvPr id="13" name="Kuva 12">
            <a:extLst>
              <a:ext uri="{FF2B5EF4-FFF2-40B4-BE49-F238E27FC236}">
                <a16:creationId xmlns:a16="http://schemas.microsoft.com/office/drawing/2014/main" id="{118ED0DF-05B9-25C4-6FF3-AE8132F9264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649948208"/>
      </p:ext>
    </p:extLst>
  </p:cSld>
  <p:clrMapOvr>
    <a:masterClrMapping/>
  </p:clrMapOvr>
</p:sld>
</file>

<file path=ppt/theme/theme1.xml><?xml version="1.0" encoding="utf-8"?>
<a:theme xmlns:a="http://schemas.openxmlformats.org/drawingml/2006/main" name="Tampere.Finland_kansi">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mpere.Finland_Valkoinen">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pohja_FI.pptx" id="{B237EE5A-28BB-4EC7-BB5D-B4B9E48D8BFC}" vid="{C6D21E99-F4B4-4DFA-B5E8-C24D2F867224}"/>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7" ma:contentTypeDescription="Luo uusi asiakirja." ma:contentTypeScope="" ma:versionID="0d4912cf568c2cd00b64f74d76638039">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30a21b864847dbf59d8b0b7e3d4bbd0a"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MediaLengthInSeconds xmlns="84a92e02-2eaa-4f76-a60e-4a133290ec92" xsi:nil="true"/>
    <SharedWithUsers xmlns="477203c6-3465-410b-9265-aa0f194ab9a3">
      <UserInfo>
        <DisplayName/>
        <AccountId xsi:nil="true"/>
        <AccountType/>
      </UserInfo>
    </SharedWithUsers>
  </documentManagement>
</p:properties>
</file>

<file path=customXml/itemProps1.xml><?xml version="1.0" encoding="utf-8"?>
<ds:datastoreItem xmlns:ds="http://schemas.openxmlformats.org/officeDocument/2006/customXml" ds:itemID="{2D635B9D-7DA5-4612-BC37-012E3FB1A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3.xml><?xml version="1.0" encoding="utf-8"?>
<ds:datastoreItem xmlns:ds="http://schemas.openxmlformats.org/officeDocument/2006/customXml" ds:itemID="{0530230D-0052-4837-812B-A185EC734801}">
  <ds:schemaRefs>
    <ds:schemaRef ds:uri="477203c6-3465-410b-9265-aa0f194ab9a3"/>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84a92e02-2eaa-4f76-a60e-4a133290ec92"/>
    <ds:schemaRef ds:uri="http://schemas.microsoft.com/office/2006/metadata/properties"/>
    <ds:schemaRef ds:uri="http://purl.org/dc/dcmitype/"/>
    <ds:schemaRef ds:uri="http://purl.org/dc/terms/"/>
    <ds:schemaRef ds:uri="3a401689-00a5-48ff-831d-70d76a0665ed"/>
    <ds:schemaRef ds:uri="a4c2a620-079a-4709-8b9b-a181bf535d93"/>
  </ds:schemaRefs>
</ds:datastoreItem>
</file>

<file path=docProps/app.xml><?xml version="1.0" encoding="utf-8"?>
<Properties xmlns="http://schemas.openxmlformats.org/officeDocument/2006/extended-properties" xmlns:vt="http://schemas.openxmlformats.org/officeDocument/2006/docPropsVTypes">
  <TotalTime>8555</TotalTime>
  <Words>7962</Words>
  <Application>Microsoft Office PowerPoint</Application>
  <PresentationFormat>Laajakuva</PresentationFormat>
  <Paragraphs>1121</Paragraphs>
  <Slides>54</Slides>
  <Notes>46</Notes>
  <HiddenSlides>0</HiddenSlides>
  <MMClips>0</MMClips>
  <ScaleCrop>false</ScaleCrop>
  <HeadingPairs>
    <vt:vector size="6" baseType="variant">
      <vt:variant>
        <vt:lpstr>Käytetyt fontit</vt:lpstr>
      </vt:variant>
      <vt:variant>
        <vt:i4>8</vt:i4>
      </vt:variant>
      <vt:variant>
        <vt:lpstr>Teema</vt:lpstr>
      </vt:variant>
      <vt:variant>
        <vt:i4>5</vt:i4>
      </vt:variant>
      <vt:variant>
        <vt:lpstr>Dian otsikot</vt:lpstr>
      </vt:variant>
      <vt:variant>
        <vt:i4>54</vt:i4>
      </vt:variant>
    </vt:vector>
  </HeadingPairs>
  <TitlesOfParts>
    <vt:vector size="67" baseType="lpstr">
      <vt:lpstr>Arial</vt:lpstr>
      <vt:lpstr>Arial,Sans-Serif</vt:lpstr>
      <vt:lpstr>Calibri</vt:lpstr>
      <vt:lpstr>Courier New</vt:lpstr>
      <vt:lpstr>Helvetica</vt:lpstr>
      <vt:lpstr>Montserrat</vt:lpstr>
      <vt:lpstr>Montserrat Medium</vt:lpstr>
      <vt:lpstr>Wingdings</vt:lpstr>
      <vt:lpstr>Tampere.Finland_kansi</vt:lpstr>
      <vt:lpstr>Tampere.Finland_Valkoinen</vt:lpstr>
      <vt:lpstr>Tampere.Finland_Sininen</vt:lpstr>
      <vt:lpstr>1_Tampere.Finland_väripohjat_valkoinen</vt:lpstr>
      <vt:lpstr>Tampere.Finland_väripohjat_valkoinen</vt:lpstr>
      <vt:lpstr>PowerPoint-esitys</vt:lpstr>
      <vt:lpstr>TAMPERE.</vt:lpstr>
      <vt:lpstr>Tampereen kaupungin organisaatio 1.1.2023 </vt:lpstr>
      <vt:lpstr>Suomen vetovoimaisin kaupunki </vt:lpstr>
      <vt:lpstr>Tänne on helppo tulla </vt:lpstr>
      <vt:lpstr>Tekemisen kaupunki - Tampereen Strategia 2030 </vt:lpstr>
      <vt:lpstr>TEKEMISEN KAUPUNKI PAINOPISTEET</vt:lpstr>
      <vt:lpstr>Me tamperelaiset</vt:lpstr>
      <vt:lpstr>Kaupungin työntekijät 2023</vt:lpstr>
      <vt:lpstr>Kaupungin käyttötalous</vt:lpstr>
      <vt:lpstr>Kaupungin INVESTOINNIT</vt:lpstr>
      <vt:lpstr>Konsernin talous</vt:lpstr>
      <vt:lpstr>IDEA</vt:lpstr>
      <vt:lpstr>Yrittäjien koti – vahva yrittäjyyskulttuuri</vt:lpstr>
      <vt:lpstr>Maaperä  UUSILLE IDEOILLE</vt:lpstr>
      <vt:lpstr>Panostamme koulutukseen</vt:lpstr>
      <vt:lpstr>Oppimista läpi elämän – TOINEN ASTE JA AIKUISKOULUTUS</vt:lpstr>
      <vt:lpstr>Opiskelijoiden kaupunki  – TIIVIS KORKEAKOULUYHTEISÖ</vt:lpstr>
      <vt:lpstr>TYÖ</vt:lpstr>
      <vt:lpstr>Me teemme työtä</vt:lpstr>
      <vt:lpstr>Houkuttelemme  osaajia ja uusia kykyjä</vt:lpstr>
      <vt:lpstr>KANSAINVÄLISET OSAAJAT – Toimivat yhteisöt  tukevat hyvää elämää</vt:lpstr>
      <vt:lpstr>Työnantajien  kasvun kaupunki</vt:lpstr>
      <vt:lpstr>Suurimmat yksityiset työnantajat</vt:lpstr>
      <vt:lpstr>Yhdessä  olemme enemmän</vt:lpstr>
      <vt:lpstr>Ekosysteemit yhdistävät osaajat</vt:lpstr>
      <vt:lpstr>TUNNELMA</vt:lpstr>
      <vt:lpstr>Kulttuurista  kestävästi  kasvava kaupunki</vt:lpstr>
      <vt:lpstr>Kulttuuristrategiaa toteuttamassa</vt:lpstr>
      <vt:lpstr>Elokuvan kaupunki </vt:lpstr>
      <vt:lpstr>Kokoukset, kongressit ja messut Tampere-talossa &amp; Tampereen messu- ja urheilukeskuksessa</vt:lpstr>
      <vt:lpstr>Tapahtumien  paratiisi</vt:lpstr>
      <vt:lpstr>MUUTOS</vt:lpstr>
      <vt:lpstr>Ekologisesti kestävä kaupunki</vt:lpstr>
      <vt:lpstr>Viiden tähden keskusta -KEHITYSOHJELMA</vt:lpstr>
      <vt:lpstr>Innovatiivisia hankkeita elävään  ja viihtyisään keskustaan: </vt:lpstr>
      <vt:lpstr>KANNEN ALUE –  Uusi ihmisten ja elämän alue keskellä kaupunkia</vt:lpstr>
      <vt:lpstr>Nokia Areena</vt:lpstr>
      <vt:lpstr>Ranta-Tampella –  ASKELTEN PÄÄSSÄ KESKUSTAN PALVELUISTA</vt:lpstr>
      <vt:lpstr>Hiedanranta TULEVA LÄNTISEN TAMPEREEN KESKUS  </vt:lpstr>
      <vt:lpstr>Tampereen  Ratikka-aika</vt:lpstr>
      <vt:lpstr>Meille on hyvä sijoittaa ja sijoittua </vt:lpstr>
      <vt:lpstr>KOKEMUS</vt:lpstr>
      <vt:lpstr>Luonto keskellä  arkeamme</vt:lpstr>
      <vt:lpstr>Liikkumisen iloa</vt:lpstr>
      <vt:lpstr>Seuraamme  urheilua intohimolla</vt:lpstr>
      <vt:lpstr>Koko perheen Tampere</vt:lpstr>
      <vt:lpstr>KOTI</vt:lpstr>
      <vt:lpstr>Vetovoimaisin  paikka perustaa koti</vt:lpstr>
      <vt:lpstr>Opin polulla – VARHAISKASVATUS  JA PERUSOPETUS TAMPEREELLA</vt:lpstr>
      <vt:lpstr>Osallistumme ja vaikutamme! </vt:lpstr>
      <vt:lpstr>Rakennamme turvallisuutta yhdessä</vt:lpstr>
      <vt:lpstr>Terveystieteellistä huippututkimusta  ja laadukasta hoitoa</vt:lpstr>
      <vt:lpstr>KIITOS</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Rauvola Katri</cp:lastModifiedBy>
  <cp:revision>362</cp:revision>
  <dcterms:created xsi:type="dcterms:W3CDTF">2020-11-09T06:43:04Z</dcterms:created>
  <dcterms:modified xsi:type="dcterms:W3CDTF">2023-11-10T07:14:42Z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y fmtid="{D5CDD505-2E9C-101B-9397-08002B2CF9AE}" pid="4" name="Order">
    <vt:lpwstr>2161200.00000000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{"FileActivityType":"9","FileActivityTimeStamp":"2023-02-21T08.58.53.160Z","FileActivityUsersOnPage":[{"DisplayName":"Nyholm Jonna","Id":"jonna.nyholm@tampere.fi"}],"FileActivityNavigationId":null}</vt:lpwstr>
  </property>
  <property fmtid="{D5CDD505-2E9C-101B-9397-08002B2CF9AE}" pid="8" name="TriggerFlowInfo">
    <vt:lpwstr/>
  </property>
</Properties>
</file>