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80" r:id="rId5"/>
    <p:sldMasterId id="2147483703" r:id="rId6"/>
    <p:sldMasterId id="2147483758" r:id="rId7"/>
    <p:sldMasterId id="2147483763" r:id="rId8"/>
  </p:sldMasterIdLst>
  <p:notesMasterIdLst>
    <p:notesMasterId r:id="rId63"/>
  </p:notesMasterIdLst>
  <p:handoutMasterIdLst>
    <p:handoutMasterId r:id="rId64"/>
  </p:handoutMasterIdLst>
  <p:sldIdLst>
    <p:sldId id="263" r:id="rId9"/>
    <p:sldId id="264" r:id="rId10"/>
    <p:sldId id="317" r:id="rId11"/>
    <p:sldId id="266" r:id="rId12"/>
    <p:sldId id="267" r:id="rId13"/>
    <p:sldId id="269" r:id="rId14"/>
    <p:sldId id="268" r:id="rId15"/>
    <p:sldId id="270" r:id="rId16"/>
    <p:sldId id="271" r:id="rId17"/>
    <p:sldId id="318" r:id="rId18"/>
    <p:sldId id="319" r:id="rId19"/>
    <p:sldId id="320" r:id="rId20"/>
    <p:sldId id="273" r:id="rId21"/>
    <p:sldId id="274" r:id="rId22"/>
    <p:sldId id="276" r:id="rId23"/>
    <p:sldId id="277" r:id="rId24"/>
    <p:sldId id="278" r:id="rId25"/>
    <p:sldId id="279" r:id="rId26"/>
    <p:sldId id="275" r:id="rId27"/>
    <p:sldId id="282" r:id="rId28"/>
    <p:sldId id="283" r:id="rId29"/>
    <p:sldId id="284" r:id="rId30"/>
    <p:sldId id="285" r:id="rId31"/>
    <p:sldId id="286" r:id="rId32"/>
    <p:sldId id="287" r:id="rId33"/>
    <p:sldId id="288" r:id="rId34"/>
    <p:sldId id="280" r:id="rId35"/>
    <p:sldId id="289" r:id="rId36"/>
    <p:sldId id="290" r:id="rId37"/>
    <p:sldId id="291" r:id="rId38"/>
    <p:sldId id="292" r:id="rId39"/>
    <p:sldId id="293" r:id="rId40"/>
    <p:sldId id="294" r:id="rId41"/>
    <p:sldId id="295" r:id="rId42"/>
    <p:sldId id="296" r:id="rId43"/>
    <p:sldId id="297" r:id="rId44"/>
    <p:sldId id="299" r:id="rId45"/>
    <p:sldId id="300" r:id="rId46"/>
    <p:sldId id="301" r:id="rId47"/>
    <p:sldId id="302" r:id="rId48"/>
    <p:sldId id="303" r:id="rId49"/>
    <p:sldId id="304" r:id="rId50"/>
    <p:sldId id="281" r:id="rId51"/>
    <p:sldId id="305" r:id="rId52"/>
    <p:sldId id="306" r:id="rId53"/>
    <p:sldId id="307" r:id="rId54"/>
    <p:sldId id="308" r:id="rId55"/>
    <p:sldId id="309" r:id="rId56"/>
    <p:sldId id="310" r:id="rId57"/>
    <p:sldId id="313" r:id="rId58"/>
    <p:sldId id="311" r:id="rId59"/>
    <p:sldId id="312" r:id="rId60"/>
    <p:sldId id="314" r:id="rId61"/>
    <p:sldId id="315" r:id="rId6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549A"/>
    <a:srgbClr val="418155"/>
    <a:srgbClr val="C83E36"/>
    <a:srgbClr val="22437B"/>
    <a:srgbClr val="AD3963"/>
    <a:srgbClr val="00417D"/>
    <a:srgbClr val="A12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5D698D-E430-4924-A143-21CD3C4E216E}" v="15" dt="2023-05-12T11:50:56.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86382" autoAdjust="0"/>
  </p:normalViewPr>
  <p:slideViewPr>
    <p:cSldViewPr snapToGrid="0">
      <p:cViewPr varScale="1">
        <p:scale>
          <a:sx n="98" d="100"/>
          <a:sy n="98" d="100"/>
        </p:scale>
        <p:origin x="1236" y="9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microsoft.com/office/2015/10/relationships/revisionInfo" Target="revisionInfo.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uvola Katri" userId="e011a4aa-1f79-4ddc-9ec4-0f1fb55268ad" providerId="ADAL" clId="{07E374B7-3780-48A9-AFD5-AEF51AB6F733}"/>
    <pc:docChg chg="undo custSel modSld">
      <pc:chgData name="Rauvola Katri" userId="e011a4aa-1f79-4ddc-9ec4-0f1fb55268ad" providerId="ADAL" clId="{07E374B7-3780-48A9-AFD5-AEF51AB6F733}" dt="2022-11-21T09:01:18.823" v="241" actId="20578"/>
      <pc:docMkLst>
        <pc:docMk/>
      </pc:docMkLst>
      <pc:sldChg chg="modSp mod modNotesTx">
        <pc:chgData name="Rauvola Katri" userId="e011a4aa-1f79-4ddc-9ec4-0f1fb55268ad" providerId="ADAL" clId="{07E374B7-3780-48A9-AFD5-AEF51AB6F733}" dt="2022-11-21T08:52:25.821" v="94" actId="20577"/>
        <pc:sldMkLst>
          <pc:docMk/>
          <pc:sldMk cId="2526808711" sldId="266"/>
        </pc:sldMkLst>
        <pc:spChg chg="mod">
          <ac:chgData name="Rauvola Katri" userId="e011a4aa-1f79-4ddc-9ec4-0f1fb55268ad" providerId="ADAL" clId="{07E374B7-3780-48A9-AFD5-AEF51AB6F733}" dt="2022-11-21T08:52:04.704" v="9" actId="20577"/>
          <ac:spMkLst>
            <pc:docMk/>
            <pc:sldMk cId="2526808711" sldId="266"/>
            <ac:spMk id="13" creationId="{62A6D965-E6C7-2736-7F7B-80079134056F}"/>
          </ac:spMkLst>
        </pc:spChg>
      </pc:sldChg>
      <pc:sldChg chg="addSp delSp modSp mod modNotesTx">
        <pc:chgData name="Rauvola Katri" userId="e011a4aa-1f79-4ddc-9ec4-0f1fb55268ad" providerId="ADAL" clId="{07E374B7-3780-48A9-AFD5-AEF51AB6F733}" dt="2022-11-21T09:01:18.823" v="241" actId="20578"/>
        <pc:sldMkLst>
          <pc:docMk/>
          <pc:sldMk cId="3559578489" sldId="267"/>
        </pc:sldMkLst>
        <pc:spChg chg="add del mod">
          <ac:chgData name="Rauvola Katri" userId="e011a4aa-1f79-4ddc-9ec4-0f1fb55268ad" providerId="ADAL" clId="{07E374B7-3780-48A9-AFD5-AEF51AB6F733}" dt="2022-11-21T09:01:18.823" v="241" actId="20578"/>
          <ac:spMkLst>
            <pc:docMk/>
            <pc:sldMk cId="3559578489" sldId="267"/>
            <ac:spMk id="3" creationId="{BC135C03-1E39-0700-EBD9-6907D9D19564}"/>
          </ac:spMkLst>
        </pc:spChg>
        <pc:spChg chg="add del mod">
          <ac:chgData name="Rauvola Katri" userId="e011a4aa-1f79-4ddc-9ec4-0f1fb55268ad" providerId="ADAL" clId="{07E374B7-3780-48A9-AFD5-AEF51AB6F733}" dt="2022-11-21T08:58:16.045" v="153" actId="478"/>
          <ac:spMkLst>
            <pc:docMk/>
            <pc:sldMk cId="3559578489" sldId="267"/>
            <ac:spMk id="20" creationId="{9779AD30-9020-4ADF-A183-4B05EF2E8031}"/>
          </ac:spMkLst>
        </pc:spChg>
        <pc:picChg chg="mod">
          <ac:chgData name="Rauvola Katri" userId="e011a4aa-1f79-4ddc-9ec4-0f1fb55268ad" providerId="ADAL" clId="{07E374B7-3780-48A9-AFD5-AEF51AB6F733}" dt="2022-11-21T08:58:39.830" v="161" actId="1076"/>
          <ac:picMkLst>
            <pc:docMk/>
            <pc:sldMk cId="3559578489" sldId="267"/>
            <ac:picMk id="10" creationId="{8D40696D-2FCE-A7F9-002E-FA8DA2F69854}"/>
          </ac:picMkLst>
        </pc:picChg>
        <pc:picChg chg="mod">
          <ac:chgData name="Rauvola Katri" userId="e011a4aa-1f79-4ddc-9ec4-0f1fb55268ad" providerId="ADAL" clId="{07E374B7-3780-48A9-AFD5-AEF51AB6F733}" dt="2022-11-21T08:58:39.830" v="161" actId="1076"/>
          <ac:picMkLst>
            <pc:docMk/>
            <pc:sldMk cId="3559578489" sldId="267"/>
            <ac:picMk id="11" creationId="{8A7E911F-3DC0-0E8A-3D56-B1B9A87D6F25}"/>
          </ac:picMkLst>
        </pc:picChg>
        <pc:picChg chg="mod">
          <ac:chgData name="Rauvola Katri" userId="e011a4aa-1f79-4ddc-9ec4-0f1fb55268ad" providerId="ADAL" clId="{07E374B7-3780-48A9-AFD5-AEF51AB6F733}" dt="2022-11-21T08:58:39.830" v="161" actId="1076"/>
          <ac:picMkLst>
            <pc:docMk/>
            <pc:sldMk cId="3559578489" sldId="267"/>
            <ac:picMk id="12" creationId="{AD44D93E-921B-8BE6-4CED-4C017A222B9A}"/>
          </ac:picMkLst>
        </pc:picChg>
      </pc:sldChg>
    </pc:docChg>
  </pc:docChgLst>
  <pc:docChgLst>
    <pc:chgData name="Nyholm Jonna" userId="S::jonna.nyholm@tampere.fi::3df59107-d353-4c6f-ba99-7599d1654e04" providerId="AD" clId="Web-{3D92D4A7-65F9-24B3-D78A-1E35813D304E}"/>
    <pc:docChg chg="addSld delSld modSld">
      <pc:chgData name="Nyholm Jonna" userId="S::jonna.nyholm@tampere.fi::3df59107-d353-4c6f-ba99-7599d1654e04" providerId="AD" clId="Web-{3D92D4A7-65F9-24B3-D78A-1E35813D304E}" dt="2023-02-20T09:04:15.286" v="14"/>
      <pc:docMkLst>
        <pc:docMk/>
      </pc:docMkLst>
      <pc:sldChg chg="addSp delSp modSp">
        <pc:chgData name="Nyholm Jonna" userId="S::jonna.nyholm@tampere.fi::3df59107-d353-4c6f-ba99-7599d1654e04" providerId="AD" clId="Web-{3D92D4A7-65F9-24B3-D78A-1E35813D304E}" dt="2023-02-20T08:54:14.974" v="5"/>
        <pc:sldMkLst>
          <pc:docMk/>
          <pc:sldMk cId="1893621598" sldId="265"/>
        </pc:sldMkLst>
        <pc:spChg chg="add del mod">
          <ac:chgData name="Nyholm Jonna" userId="S::jonna.nyholm@tampere.fi::3df59107-d353-4c6f-ba99-7599d1654e04" providerId="AD" clId="Web-{3D92D4A7-65F9-24B3-D78A-1E35813D304E}" dt="2023-02-20T08:53:47.971" v="3"/>
          <ac:spMkLst>
            <pc:docMk/>
            <pc:sldMk cId="1893621598" sldId="265"/>
            <ac:spMk id="3" creationId="{89272FEA-3AF5-F039-AF03-1408E08A35E8}"/>
          </ac:spMkLst>
        </pc:spChg>
        <pc:picChg chg="add del mod">
          <ac:chgData name="Nyholm Jonna" userId="S::jonna.nyholm@tampere.fi::3df59107-d353-4c6f-ba99-7599d1654e04" providerId="AD" clId="Web-{3D92D4A7-65F9-24B3-D78A-1E35813D304E}" dt="2023-02-20T08:54:14.974" v="5"/>
          <ac:picMkLst>
            <pc:docMk/>
            <pc:sldMk cId="1893621598" sldId="265"/>
            <ac:picMk id="4" creationId="{1FB73FDB-2CEE-F02F-E7F0-A71B29BDE304}"/>
          </ac:picMkLst>
        </pc:picChg>
      </pc:sldChg>
      <pc:sldChg chg="addSp delSp modSp new mod setBg">
        <pc:chgData name="Nyholm Jonna" userId="S::jonna.nyholm@tampere.fi::3df59107-d353-4c6f-ba99-7599d1654e04" providerId="AD" clId="Web-{3D92D4A7-65F9-24B3-D78A-1E35813D304E}" dt="2023-02-20T08:59:12.106" v="12"/>
        <pc:sldMkLst>
          <pc:docMk/>
          <pc:sldMk cId="1388098236" sldId="316"/>
        </pc:sldMkLst>
        <pc:spChg chg="mod">
          <ac:chgData name="Nyholm Jonna" userId="S::jonna.nyholm@tampere.fi::3df59107-d353-4c6f-ba99-7599d1654e04" providerId="AD" clId="Web-{3D92D4A7-65F9-24B3-D78A-1E35813D304E}" dt="2023-02-20T08:54:53.727" v="9"/>
          <ac:spMkLst>
            <pc:docMk/>
            <pc:sldMk cId="1388098236" sldId="316"/>
            <ac:spMk id="2" creationId="{64EBEA0B-4B18-90E3-D20E-5B55FEFA21EE}"/>
          </ac:spMkLst>
        </pc:spChg>
        <pc:spChg chg="mod">
          <ac:chgData name="Nyholm Jonna" userId="S::jonna.nyholm@tampere.fi::3df59107-d353-4c6f-ba99-7599d1654e04" providerId="AD" clId="Web-{3D92D4A7-65F9-24B3-D78A-1E35813D304E}" dt="2023-02-20T08:54:53.727" v="9"/>
          <ac:spMkLst>
            <pc:docMk/>
            <pc:sldMk cId="1388098236" sldId="316"/>
            <ac:spMk id="3" creationId="{E270BB79-38AA-C281-FC6B-29F801D5CBE4}"/>
          </ac:spMkLst>
        </pc:spChg>
        <pc:spChg chg="add del">
          <ac:chgData name="Nyholm Jonna" userId="S::jonna.nyholm@tampere.fi::3df59107-d353-4c6f-ba99-7599d1654e04" providerId="AD" clId="Web-{3D92D4A7-65F9-24B3-D78A-1E35813D304E}" dt="2023-02-20T08:54:53.727" v="9"/>
          <ac:spMkLst>
            <pc:docMk/>
            <pc:sldMk cId="1388098236" sldId="316"/>
            <ac:spMk id="9" creationId="{42A4FC2C-047E-45A5-965D-8E1E3BF09BC6}"/>
          </ac:spMkLst>
        </pc:spChg>
        <pc:picChg chg="add del mod ord">
          <ac:chgData name="Nyholm Jonna" userId="S::jonna.nyholm@tampere.fi::3df59107-d353-4c6f-ba99-7599d1654e04" providerId="AD" clId="Web-{3D92D4A7-65F9-24B3-D78A-1E35813D304E}" dt="2023-02-20T08:54:55.820" v="10"/>
          <ac:picMkLst>
            <pc:docMk/>
            <pc:sldMk cId="1388098236" sldId="316"/>
            <ac:picMk id="4" creationId="{D71FD783-19AB-FBB7-8D5E-E55E02053678}"/>
          </ac:picMkLst>
        </pc:picChg>
        <pc:picChg chg="add del mod">
          <ac:chgData name="Nyholm Jonna" userId="S::jonna.nyholm@tampere.fi::3df59107-d353-4c6f-ba99-7599d1654e04" providerId="AD" clId="Web-{3D92D4A7-65F9-24B3-D78A-1E35813D304E}" dt="2023-02-20T08:59:12.106" v="12"/>
          <ac:picMkLst>
            <pc:docMk/>
            <pc:sldMk cId="1388098236" sldId="316"/>
            <ac:picMk id="5" creationId="{290E18CD-12E3-6375-E7F2-76FBF70D6685}"/>
          </ac:picMkLst>
        </pc:picChg>
      </pc:sldChg>
      <pc:sldChg chg="new del">
        <pc:chgData name="Nyholm Jonna" userId="S::jonna.nyholm@tampere.fi::3df59107-d353-4c6f-ba99-7599d1654e04" providerId="AD" clId="Web-{3D92D4A7-65F9-24B3-D78A-1E35813D304E}" dt="2023-02-20T09:04:15.286" v="14"/>
        <pc:sldMkLst>
          <pc:docMk/>
          <pc:sldMk cId="490751477" sldId="317"/>
        </pc:sldMkLst>
      </pc:sldChg>
    </pc:docChg>
  </pc:docChgLst>
  <pc:docChgLst>
    <pc:chgData name="Rauvola Katri" userId="e011a4aa-1f79-4ddc-9ec4-0f1fb55268ad" providerId="ADAL" clId="{A103A405-77D9-4A68-A832-5C6374232452}"/>
    <pc:docChg chg="modSld">
      <pc:chgData name="Rauvola Katri" userId="e011a4aa-1f79-4ddc-9ec4-0f1fb55268ad" providerId="ADAL" clId="{A103A405-77D9-4A68-A832-5C6374232452}" dt="2022-09-26T05:01:26.809" v="1" actId="20577"/>
      <pc:docMkLst>
        <pc:docMk/>
      </pc:docMkLst>
      <pc:sldChg chg="modSp mod">
        <pc:chgData name="Rauvola Katri" userId="e011a4aa-1f79-4ddc-9ec4-0f1fb55268ad" providerId="ADAL" clId="{A103A405-77D9-4A68-A832-5C6374232452}" dt="2022-09-26T05:01:26.809" v="1" actId="20577"/>
        <pc:sldMkLst>
          <pc:docMk/>
          <pc:sldMk cId="1019881923" sldId="270"/>
        </pc:sldMkLst>
        <pc:spChg chg="mod">
          <ac:chgData name="Rauvola Katri" userId="e011a4aa-1f79-4ddc-9ec4-0f1fb55268ad" providerId="ADAL" clId="{A103A405-77D9-4A68-A832-5C6374232452}" dt="2022-09-26T05:01:26.809" v="1" actId="20577"/>
          <ac:spMkLst>
            <pc:docMk/>
            <pc:sldMk cId="1019881923" sldId="270"/>
            <ac:spMk id="2" creationId="{17AAEACE-D18C-5992-A432-1520BFAC9F35}"/>
          </ac:spMkLst>
        </pc:spChg>
      </pc:sldChg>
    </pc:docChg>
  </pc:docChgLst>
  <pc:docChgLst>
    <pc:chgData name="Huumarsalo Heidi" userId="S::heidi.huumarsalo@tampere.fi::7a2ff4f8-914f-48aa-83ae-c3beee7ad295" providerId="AD" clId="Web-{68DB4EC4-5323-5B55-6818-2A5979E3177D}"/>
    <pc:docChg chg="modSld">
      <pc:chgData name="Huumarsalo Heidi" userId="S::heidi.huumarsalo@tampere.fi::7a2ff4f8-914f-48aa-83ae-c3beee7ad295" providerId="AD" clId="Web-{68DB4EC4-5323-5B55-6818-2A5979E3177D}" dt="2023-02-22T11:17:12.969" v="37" actId="20577"/>
      <pc:docMkLst>
        <pc:docMk/>
      </pc:docMkLst>
      <pc:sldChg chg="modSp">
        <pc:chgData name="Huumarsalo Heidi" userId="S::heidi.huumarsalo@tampere.fi::7a2ff4f8-914f-48aa-83ae-c3beee7ad295" providerId="AD" clId="Web-{68DB4EC4-5323-5B55-6818-2A5979E3177D}" dt="2023-02-22T11:17:12.969" v="37" actId="20577"/>
        <pc:sldMkLst>
          <pc:docMk/>
          <pc:sldMk cId="649948208" sldId="271"/>
        </pc:sldMkLst>
        <pc:spChg chg="mod">
          <ac:chgData name="Huumarsalo Heidi" userId="S::heidi.huumarsalo@tampere.fi::7a2ff4f8-914f-48aa-83ae-c3beee7ad295" providerId="AD" clId="Web-{68DB4EC4-5323-5B55-6818-2A5979E3177D}" dt="2023-02-22T11:10:47.599" v="19" actId="20577"/>
          <ac:spMkLst>
            <pc:docMk/>
            <pc:sldMk cId="649948208" sldId="271"/>
            <ac:spMk id="2" creationId="{C1C94325-C096-7F9E-BDE4-8D66A1D1FE98}"/>
          </ac:spMkLst>
        </pc:spChg>
        <pc:spChg chg="mod">
          <ac:chgData name="Huumarsalo Heidi" userId="S::heidi.huumarsalo@tampere.fi::7a2ff4f8-914f-48aa-83ae-c3beee7ad295" providerId="AD" clId="Web-{68DB4EC4-5323-5B55-6818-2A5979E3177D}" dt="2023-02-22T11:17:12.969" v="37" actId="20577"/>
          <ac:spMkLst>
            <pc:docMk/>
            <pc:sldMk cId="649948208" sldId="271"/>
            <ac:spMk id="3" creationId="{A192377C-F177-5672-31CE-7948459FC9AA}"/>
          </ac:spMkLst>
        </pc:spChg>
        <pc:spChg chg="mod">
          <ac:chgData name="Huumarsalo Heidi" userId="S::heidi.huumarsalo@tampere.fi::7a2ff4f8-914f-48aa-83ae-c3beee7ad295" providerId="AD" clId="Web-{68DB4EC4-5323-5B55-6818-2A5979E3177D}" dt="2023-02-22T11:11:20.803" v="28" actId="20577"/>
          <ac:spMkLst>
            <pc:docMk/>
            <pc:sldMk cId="649948208" sldId="271"/>
            <ac:spMk id="8" creationId="{07E922BF-AF8C-F28E-766B-01910D8F6B34}"/>
          </ac:spMkLst>
        </pc:spChg>
        <pc:spChg chg="mod">
          <ac:chgData name="Huumarsalo Heidi" userId="S::heidi.huumarsalo@tampere.fi::7a2ff4f8-914f-48aa-83ae-c3beee7ad295" providerId="AD" clId="Web-{68DB4EC4-5323-5B55-6818-2A5979E3177D}" dt="2023-02-22T11:10:36.787" v="14" actId="20577"/>
          <ac:spMkLst>
            <pc:docMk/>
            <pc:sldMk cId="649948208" sldId="271"/>
            <ac:spMk id="12" creationId="{200F8443-2F6A-25D2-5437-72DEA1F07A2F}"/>
          </ac:spMkLst>
        </pc:spChg>
      </pc:sldChg>
    </pc:docChg>
  </pc:docChgLst>
  <pc:docChgLst>
    <pc:chgData name="Nyholm Jonna" userId="S::jonna.nyholm@tampere.fi::3df59107-d353-4c6f-ba99-7599d1654e04" providerId="AD" clId="Web-{958C8A27-6014-F606-A3B5-B9E814FBF004}"/>
    <pc:docChg chg="addSld delSld modSld">
      <pc:chgData name="Nyholm Jonna" userId="S::jonna.nyholm@tampere.fi::3df59107-d353-4c6f-ba99-7599d1654e04" providerId="AD" clId="Web-{958C8A27-6014-F606-A3B5-B9E814FBF004}" dt="2023-02-28T10:49:27.928" v="58"/>
      <pc:docMkLst>
        <pc:docMk/>
      </pc:docMkLst>
      <pc:sldChg chg="addSp delSp modSp">
        <pc:chgData name="Nyholm Jonna" userId="S::jonna.nyholm@tampere.fi::3df59107-d353-4c6f-ba99-7599d1654e04" providerId="AD" clId="Web-{958C8A27-6014-F606-A3B5-B9E814FBF004}" dt="2023-02-28T10:46:51.645" v="45"/>
        <pc:sldMkLst>
          <pc:docMk/>
          <pc:sldMk cId="3813003246" sldId="272"/>
        </pc:sldMkLst>
        <pc:spChg chg="mod">
          <ac:chgData name="Nyholm Jonna" userId="S::jonna.nyholm@tampere.fi::3df59107-d353-4c6f-ba99-7599d1654e04" providerId="AD" clId="Web-{958C8A27-6014-F606-A3B5-B9E814FBF004}" dt="2023-02-28T09:55:39.081" v="0" actId="20577"/>
          <ac:spMkLst>
            <pc:docMk/>
            <pc:sldMk cId="3813003246" sldId="272"/>
            <ac:spMk id="9" creationId="{F25571D9-2865-6BD1-D048-8D1697DED3C3}"/>
          </ac:spMkLst>
        </pc:spChg>
        <pc:graphicFrameChg chg="add del mod">
          <ac:chgData name="Nyholm Jonna" userId="S::jonna.nyholm@tampere.fi::3df59107-d353-4c6f-ba99-7599d1654e04" providerId="AD" clId="Web-{958C8A27-6014-F606-A3B5-B9E814FBF004}" dt="2023-02-28T10:46:51.645" v="45"/>
          <ac:graphicFrameMkLst>
            <pc:docMk/>
            <pc:sldMk cId="3813003246" sldId="272"/>
            <ac:graphicFrameMk id="12" creationId="{5B3AFEAD-CCF9-AEC3-98D9-3A057CE1A512}"/>
          </ac:graphicFrameMkLst>
        </pc:graphicFrameChg>
        <pc:graphicFrameChg chg="add del">
          <ac:chgData name="Nyholm Jonna" userId="S::jonna.nyholm@tampere.fi::3df59107-d353-4c6f-ba99-7599d1654e04" providerId="AD" clId="Web-{958C8A27-6014-F606-A3B5-B9E814FBF004}" dt="2023-02-28T10:02:20.647" v="4"/>
          <ac:graphicFrameMkLst>
            <pc:docMk/>
            <pc:sldMk cId="3813003246" sldId="272"/>
            <ac:graphicFrameMk id="13" creationId="{891E962A-8933-EB51-1990-4FA131E8074B}"/>
          </ac:graphicFrameMkLst>
        </pc:graphicFrameChg>
        <pc:picChg chg="add del mod">
          <ac:chgData name="Nyholm Jonna" userId="S::jonna.nyholm@tampere.fi::3df59107-d353-4c6f-ba99-7599d1654e04" providerId="AD" clId="Web-{958C8A27-6014-F606-A3B5-B9E814FBF004}" dt="2023-02-28T10:02:12.210" v="2"/>
          <ac:picMkLst>
            <pc:docMk/>
            <pc:sldMk cId="3813003246" sldId="272"/>
            <ac:picMk id="2" creationId="{BFB5899C-4CA4-F18C-1A56-B0DC81A1079C}"/>
          </ac:picMkLst>
        </pc:picChg>
        <pc:picChg chg="add del mod">
          <ac:chgData name="Nyholm Jonna" userId="S::jonna.nyholm@tampere.fi::3df59107-d353-4c6f-ba99-7599d1654e04" providerId="AD" clId="Web-{958C8A27-6014-F606-A3B5-B9E814FBF004}" dt="2023-02-28T10:09:16.589" v="7"/>
          <ac:picMkLst>
            <pc:docMk/>
            <pc:sldMk cId="3813003246" sldId="272"/>
            <ac:picMk id="3" creationId="{E14128DC-1EF7-77BA-A14D-D7390145CCC8}"/>
          </ac:picMkLst>
        </pc:picChg>
        <pc:picChg chg="add del mod">
          <ac:chgData name="Nyholm Jonna" userId="S::jonna.nyholm@tampere.fi::3df59107-d353-4c6f-ba99-7599d1654e04" providerId="AD" clId="Web-{958C8A27-6014-F606-A3B5-B9E814FBF004}" dt="2023-02-28T10:12:45.623" v="11"/>
          <ac:picMkLst>
            <pc:docMk/>
            <pc:sldMk cId="3813003246" sldId="272"/>
            <ac:picMk id="4" creationId="{C3A4F860-01ED-5E09-6F12-AD6650386A63}"/>
          </ac:picMkLst>
        </pc:picChg>
        <pc:picChg chg="add del mod">
          <ac:chgData name="Nyholm Jonna" userId="S::jonna.nyholm@tampere.fi::3df59107-d353-4c6f-ba99-7599d1654e04" providerId="AD" clId="Web-{958C8A27-6014-F606-A3B5-B9E814FBF004}" dt="2023-02-28T10:12:56.920" v="13"/>
          <ac:picMkLst>
            <pc:docMk/>
            <pc:sldMk cId="3813003246" sldId="272"/>
            <ac:picMk id="5" creationId="{1924D20A-F417-460E-2962-C1F5CC81A9E1}"/>
          </ac:picMkLst>
        </pc:picChg>
        <pc:picChg chg="add del mod">
          <ac:chgData name="Nyholm Jonna" userId="S::jonna.nyholm@tampere.fi::3df59107-d353-4c6f-ba99-7599d1654e04" providerId="AD" clId="Web-{958C8A27-6014-F606-A3B5-B9E814FBF004}" dt="2023-02-28T10:14:43.374" v="16"/>
          <ac:picMkLst>
            <pc:docMk/>
            <pc:sldMk cId="3813003246" sldId="272"/>
            <ac:picMk id="10" creationId="{750C257B-C12B-78E2-5514-25A41A02DA07}"/>
          </ac:picMkLst>
        </pc:picChg>
        <pc:picChg chg="add del mod">
          <ac:chgData name="Nyholm Jonna" userId="S::jonna.nyholm@tampere.fi::3df59107-d353-4c6f-ba99-7599d1654e04" providerId="AD" clId="Web-{958C8A27-6014-F606-A3B5-B9E814FBF004}" dt="2023-02-28T10:14:56.109" v="19"/>
          <ac:picMkLst>
            <pc:docMk/>
            <pc:sldMk cId="3813003246" sldId="272"/>
            <ac:picMk id="11" creationId="{43C15448-C0CD-2141-8B14-4C9CADC8EFA5}"/>
          </ac:picMkLst>
        </pc:picChg>
        <pc:picChg chg="add del mod">
          <ac:chgData name="Nyholm Jonna" userId="S::jonna.nyholm@tampere.fi::3df59107-d353-4c6f-ba99-7599d1654e04" providerId="AD" clId="Web-{958C8A27-6014-F606-A3B5-B9E814FBF004}" dt="2023-02-28T10:15:56.859" v="23"/>
          <ac:picMkLst>
            <pc:docMk/>
            <pc:sldMk cId="3813003246" sldId="272"/>
            <ac:picMk id="15" creationId="{61835876-0C16-CCFC-7638-F4676A7DE794}"/>
          </ac:picMkLst>
        </pc:picChg>
        <pc:picChg chg="add del mod">
          <ac:chgData name="Nyholm Jonna" userId="S::jonna.nyholm@tampere.fi::3df59107-d353-4c6f-ba99-7599d1654e04" providerId="AD" clId="Web-{958C8A27-6014-F606-A3B5-B9E814FBF004}" dt="2023-02-28T10:29:23.587" v="27"/>
          <ac:picMkLst>
            <pc:docMk/>
            <pc:sldMk cId="3813003246" sldId="272"/>
            <ac:picMk id="20" creationId="{43DAF8D7-C340-D218-5199-983E09BB4F66}"/>
          </ac:picMkLst>
        </pc:picChg>
        <pc:picChg chg="add del mod">
          <ac:chgData name="Nyholm Jonna" userId="S::jonna.nyholm@tampere.fi::3df59107-d353-4c6f-ba99-7599d1654e04" providerId="AD" clId="Web-{958C8A27-6014-F606-A3B5-B9E814FBF004}" dt="2023-02-28T10:31:31.213" v="32"/>
          <ac:picMkLst>
            <pc:docMk/>
            <pc:sldMk cId="3813003246" sldId="272"/>
            <ac:picMk id="21" creationId="{72E6208F-2A8F-E60E-92F3-0C541FFEDA96}"/>
          </ac:picMkLst>
        </pc:picChg>
        <pc:picChg chg="add del mod">
          <ac:chgData name="Nyholm Jonna" userId="S::jonna.nyholm@tampere.fi::3df59107-d353-4c6f-ba99-7599d1654e04" providerId="AD" clId="Web-{958C8A27-6014-F606-A3B5-B9E814FBF004}" dt="2023-02-28T10:33:16.495" v="38"/>
          <ac:picMkLst>
            <pc:docMk/>
            <pc:sldMk cId="3813003246" sldId="272"/>
            <ac:picMk id="23" creationId="{4FF8D01F-A27C-3F2E-A416-627EF48B1C3F}"/>
          </ac:picMkLst>
        </pc:picChg>
      </pc:sldChg>
      <pc:sldChg chg="addSp delSp modSp add replId">
        <pc:chgData name="Nyholm Jonna" userId="S::jonna.nyholm@tampere.fi::3df59107-d353-4c6f-ba99-7599d1654e04" providerId="AD" clId="Web-{958C8A27-6014-F606-A3B5-B9E814FBF004}" dt="2023-02-28T10:49:27.928" v="58"/>
        <pc:sldMkLst>
          <pc:docMk/>
          <pc:sldMk cId="367833925" sldId="318"/>
        </pc:sldMkLst>
        <pc:graphicFrameChg chg="del mod">
          <ac:chgData name="Nyholm Jonna" userId="S::jonna.nyholm@tampere.fi::3df59107-d353-4c6f-ba99-7599d1654e04" providerId="AD" clId="Web-{958C8A27-6014-F606-A3B5-B9E814FBF004}" dt="2023-02-28T10:47:28.520" v="48"/>
          <ac:graphicFrameMkLst>
            <pc:docMk/>
            <pc:sldMk cId="367833925" sldId="318"/>
            <ac:graphicFrameMk id="12" creationId="{5B3AFEAD-CCF9-AEC3-98D9-3A057CE1A512}"/>
          </ac:graphicFrameMkLst>
        </pc:graphicFrameChg>
        <pc:picChg chg="add del mod">
          <ac:chgData name="Nyholm Jonna" userId="S::jonna.nyholm@tampere.fi::3df59107-d353-4c6f-ba99-7599d1654e04" providerId="AD" clId="Web-{958C8A27-6014-F606-A3B5-B9E814FBF004}" dt="2023-02-28T10:48:16.786" v="54"/>
          <ac:picMkLst>
            <pc:docMk/>
            <pc:sldMk cId="367833925" sldId="318"/>
            <ac:picMk id="2" creationId="{D0282F8E-5EB9-A209-6275-6F4B3AE1FC20}"/>
          </ac:picMkLst>
        </pc:picChg>
        <pc:picChg chg="add del mod">
          <ac:chgData name="Nyholm Jonna" userId="S::jonna.nyholm@tampere.fi::3df59107-d353-4c6f-ba99-7599d1654e04" providerId="AD" clId="Web-{958C8A27-6014-F606-A3B5-B9E814FBF004}" dt="2023-02-28T10:49:27.928" v="58"/>
          <ac:picMkLst>
            <pc:docMk/>
            <pc:sldMk cId="367833925" sldId="318"/>
            <ac:picMk id="3" creationId="{D3738F05-822E-07C1-B703-3881717B5703}"/>
          </ac:picMkLst>
        </pc:picChg>
      </pc:sldChg>
      <pc:sldChg chg="modSp add del replId">
        <pc:chgData name="Nyholm Jonna" userId="S::jonna.nyholm@tampere.fi::3df59107-d353-4c6f-ba99-7599d1654e04" providerId="AD" clId="Web-{958C8A27-6014-F606-A3B5-B9E814FBF004}" dt="2023-02-28T10:46:03.113" v="42"/>
        <pc:sldMkLst>
          <pc:docMk/>
          <pc:sldMk cId="3870030773" sldId="318"/>
        </pc:sldMkLst>
        <pc:graphicFrameChg chg="mod">
          <ac:chgData name="Nyholm Jonna" userId="S::jonna.nyholm@tampere.fi::3df59107-d353-4c6f-ba99-7599d1654e04" providerId="AD" clId="Web-{958C8A27-6014-F606-A3B5-B9E814FBF004}" dt="2023-02-28T10:46:01.519" v="41" actId="14100"/>
          <ac:graphicFrameMkLst>
            <pc:docMk/>
            <pc:sldMk cId="3870030773" sldId="318"/>
            <ac:graphicFrameMk id="12" creationId="{5B3AFEAD-CCF9-AEC3-98D9-3A057CE1A512}"/>
          </ac:graphicFrameMkLst>
        </pc:graphicFrameChg>
      </pc:sldChg>
    </pc:docChg>
  </pc:docChgLst>
  <pc:docChgLst>
    <pc:chgData name="Rauvola Katri" userId="e011a4aa-1f79-4ddc-9ec4-0f1fb55268ad" providerId="ADAL" clId="{0C5D698D-E430-4924-A143-21CD3C4E216E}"/>
    <pc:docChg chg="undo custSel addSld delSld modSld">
      <pc:chgData name="Rauvola Katri" userId="e011a4aa-1f79-4ddc-9ec4-0f1fb55268ad" providerId="ADAL" clId="{0C5D698D-E430-4924-A143-21CD3C4E216E}" dt="2023-06-08T05:52:00.858" v="268" actId="20577"/>
      <pc:docMkLst>
        <pc:docMk/>
      </pc:docMkLst>
      <pc:sldChg chg="addSp delSp modSp mod modNotesTx">
        <pc:chgData name="Rauvola Katri" userId="e011a4aa-1f79-4ddc-9ec4-0f1fb55268ad" providerId="ADAL" clId="{0C5D698D-E430-4924-A143-21CD3C4E216E}" dt="2023-06-08T05:52:00.858" v="268" actId="20577"/>
        <pc:sldMkLst>
          <pc:docMk/>
          <pc:sldMk cId="1019881923" sldId="270"/>
        </pc:sldMkLst>
        <pc:spChg chg="add del mod">
          <ac:chgData name="Rauvola Katri" userId="e011a4aa-1f79-4ddc-9ec4-0f1fb55268ad" providerId="ADAL" clId="{0C5D698D-E430-4924-A143-21CD3C4E216E}" dt="2023-06-08T05:32:54.004" v="139" actId="1076"/>
          <ac:spMkLst>
            <pc:docMk/>
            <pc:sldMk cId="1019881923" sldId="270"/>
            <ac:spMk id="6" creationId="{3D4C7D83-E97C-F9FE-BDFD-3B4240E5E79C}"/>
          </ac:spMkLst>
        </pc:spChg>
        <pc:spChg chg="mod">
          <ac:chgData name="Rauvola Katri" userId="e011a4aa-1f79-4ddc-9ec4-0f1fb55268ad" providerId="ADAL" clId="{0C5D698D-E430-4924-A143-21CD3C4E216E}" dt="2023-06-08T05:32:12.098" v="135" actId="20577"/>
          <ac:spMkLst>
            <pc:docMk/>
            <pc:sldMk cId="1019881923" sldId="270"/>
            <ac:spMk id="14" creationId="{09F21DF2-4898-A49F-21BA-ABE5AF1165E9}"/>
          </ac:spMkLst>
        </pc:spChg>
        <pc:spChg chg="mod">
          <ac:chgData name="Rauvola Katri" userId="e011a4aa-1f79-4ddc-9ec4-0f1fb55268ad" providerId="ADAL" clId="{0C5D698D-E430-4924-A143-21CD3C4E216E}" dt="2023-06-08T05:45:48.149" v="195" actId="20577"/>
          <ac:spMkLst>
            <pc:docMk/>
            <pc:sldMk cId="1019881923" sldId="270"/>
            <ac:spMk id="23" creationId="{C569A887-112E-2564-28F9-228CE678B19C}"/>
          </ac:spMkLst>
        </pc:spChg>
        <pc:spChg chg="mod">
          <ac:chgData name="Rauvola Katri" userId="e011a4aa-1f79-4ddc-9ec4-0f1fb55268ad" providerId="ADAL" clId="{0C5D698D-E430-4924-A143-21CD3C4E216E}" dt="2023-06-08T05:46:18.190" v="205" actId="20577"/>
          <ac:spMkLst>
            <pc:docMk/>
            <pc:sldMk cId="1019881923" sldId="270"/>
            <ac:spMk id="26" creationId="{43941F11-17D8-0589-A35D-0F03382DEFE0}"/>
          </ac:spMkLst>
        </pc:spChg>
        <pc:spChg chg="mod">
          <ac:chgData name="Rauvola Katri" userId="e011a4aa-1f79-4ddc-9ec4-0f1fb55268ad" providerId="ADAL" clId="{0C5D698D-E430-4924-A143-21CD3C4E216E}" dt="2023-06-08T05:43:06.605" v="184" actId="20577"/>
          <ac:spMkLst>
            <pc:docMk/>
            <pc:sldMk cId="1019881923" sldId="270"/>
            <ac:spMk id="29" creationId="{9135814E-BE81-FC87-C88C-5F1D7728BD35}"/>
          </ac:spMkLst>
        </pc:spChg>
        <pc:spChg chg="mod">
          <ac:chgData name="Rauvola Katri" userId="e011a4aa-1f79-4ddc-9ec4-0f1fb55268ad" providerId="ADAL" clId="{0C5D698D-E430-4924-A143-21CD3C4E216E}" dt="2023-06-08T05:45:56.768" v="201" actId="20577"/>
          <ac:spMkLst>
            <pc:docMk/>
            <pc:sldMk cId="1019881923" sldId="270"/>
            <ac:spMk id="32" creationId="{B1B0826F-8ED2-F6D2-E415-32F7D16A0009}"/>
          </ac:spMkLst>
        </pc:spChg>
        <pc:spChg chg="mod">
          <ac:chgData name="Rauvola Katri" userId="e011a4aa-1f79-4ddc-9ec4-0f1fb55268ad" providerId="ADAL" clId="{0C5D698D-E430-4924-A143-21CD3C4E216E}" dt="2023-06-08T05:44:40.784" v="191" actId="20577"/>
          <ac:spMkLst>
            <pc:docMk/>
            <pc:sldMk cId="1019881923" sldId="270"/>
            <ac:spMk id="34" creationId="{4B29D829-5188-105E-4000-17EC3DB4E88E}"/>
          </ac:spMkLst>
        </pc:spChg>
      </pc:sldChg>
      <pc:sldChg chg="modSp del mod">
        <pc:chgData name="Rauvola Katri" userId="e011a4aa-1f79-4ddc-9ec4-0f1fb55268ad" providerId="ADAL" clId="{0C5D698D-E430-4924-A143-21CD3C4E216E}" dt="2023-05-12T10:34:47.844" v="5" actId="2696"/>
        <pc:sldMkLst>
          <pc:docMk/>
          <pc:sldMk cId="3813003246" sldId="272"/>
        </pc:sldMkLst>
        <pc:spChg chg="mod">
          <ac:chgData name="Rauvola Katri" userId="e011a4aa-1f79-4ddc-9ec4-0f1fb55268ad" providerId="ADAL" clId="{0C5D698D-E430-4924-A143-21CD3C4E216E}" dt="2023-05-12T06:13:48.272" v="4" actId="207"/>
          <ac:spMkLst>
            <pc:docMk/>
            <pc:sldMk cId="3813003246" sldId="272"/>
            <ac:spMk id="9" creationId="{F25571D9-2865-6BD1-D048-8D1697DED3C3}"/>
          </ac:spMkLst>
        </pc:spChg>
      </pc:sldChg>
      <pc:sldChg chg="modSp mod">
        <pc:chgData name="Rauvola Katri" userId="e011a4aa-1f79-4ddc-9ec4-0f1fb55268ad" providerId="ADAL" clId="{0C5D698D-E430-4924-A143-21CD3C4E216E}" dt="2023-06-08T05:13:18.585" v="57" actId="20577"/>
        <pc:sldMkLst>
          <pc:docMk/>
          <pc:sldMk cId="4290219609" sldId="277"/>
        </pc:sldMkLst>
        <pc:spChg chg="mod">
          <ac:chgData name="Rauvola Katri" userId="e011a4aa-1f79-4ddc-9ec4-0f1fb55268ad" providerId="ADAL" clId="{0C5D698D-E430-4924-A143-21CD3C4E216E}" dt="2023-06-08T05:13:18.585" v="57" actId="20577"/>
          <ac:spMkLst>
            <pc:docMk/>
            <pc:sldMk cId="4290219609" sldId="277"/>
            <ac:spMk id="10" creationId="{1D50E12E-912B-BD83-4CE6-37A6095FBB89}"/>
          </ac:spMkLst>
        </pc:spChg>
      </pc:sldChg>
      <pc:sldChg chg="modSp mod">
        <pc:chgData name="Rauvola Katri" userId="e011a4aa-1f79-4ddc-9ec4-0f1fb55268ad" providerId="ADAL" clId="{0C5D698D-E430-4924-A143-21CD3C4E216E}" dt="2023-06-08T05:26:05.499" v="129" actId="20577"/>
        <pc:sldMkLst>
          <pc:docMk/>
          <pc:sldMk cId="3446753200" sldId="283"/>
        </pc:sldMkLst>
        <pc:spChg chg="mod">
          <ac:chgData name="Rauvola Katri" userId="e011a4aa-1f79-4ddc-9ec4-0f1fb55268ad" providerId="ADAL" clId="{0C5D698D-E430-4924-A143-21CD3C4E216E}" dt="2023-06-08T05:26:05.499" v="129" actId="20577"/>
          <ac:spMkLst>
            <pc:docMk/>
            <pc:sldMk cId="3446753200" sldId="283"/>
            <ac:spMk id="3" creationId="{1DDAE8A4-635E-5DC2-9114-87CBF0225BD9}"/>
          </ac:spMkLst>
        </pc:spChg>
      </pc:sldChg>
      <pc:sldChg chg="modNotesTx">
        <pc:chgData name="Rauvola Katri" userId="e011a4aa-1f79-4ddc-9ec4-0f1fb55268ad" providerId="ADAL" clId="{0C5D698D-E430-4924-A143-21CD3C4E216E}" dt="2023-06-08T05:14:21.359" v="71" actId="20577"/>
        <pc:sldMkLst>
          <pc:docMk/>
          <pc:sldMk cId="2028470865" sldId="284"/>
        </pc:sldMkLst>
      </pc:sldChg>
      <pc:sldChg chg="modSp mod modNotesTx">
        <pc:chgData name="Rauvola Katri" userId="e011a4aa-1f79-4ddc-9ec4-0f1fb55268ad" providerId="ADAL" clId="{0C5D698D-E430-4924-A143-21CD3C4E216E}" dt="2023-06-08T05:21:46.445" v="125" actId="20577"/>
        <pc:sldMkLst>
          <pc:docMk/>
          <pc:sldMk cId="2570162629" sldId="286"/>
        </pc:sldMkLst>
        <pc:spChg chg="mod">
          <ac:chgData name="Rauvola Katri" userId="e011a4aa-1f79-4ddc-9ec4-0f1fb55268ad" providerId="ADAL" clId="{0C5D698D-E430-4924-A143-21CD3C4E216E}" dt="2023-06-08T05:18:58.902" v="79" actId="20577"/>
          <ac:spMkLst>
            <pc:docMk/>
            <pc:sldMk cId="2570162629" sldId="286"/>
            <ac:spMk id="36" creationId="{2FD03376-1D05-1529-05CC-D1F9EC210F5F}"/>
          </ac:spMkLst>
        </pc:spChg>
      </pc:sldChg>
      <pc:sldChg chg="modSp add del mod modTransition setBg modAnim">
        <pc:chgData name="Rauvola Katri" userId="e011a4aa-1f79-4ddc-9ec4-0f1fb55268ad" providerId="ADAL" clId="{0C5D698D-E430-4924-A143-21CD3C4E216E}" dt="2023-05-12T11:50:30.159" v="50"/>
        <pc:sldMkLst>
          <pc:docMk/>
          <pc:sldMk cId="1907838432" sldId="318"/>
        </pc:sldMkLst>
        <pc:spChg chg="mod">
          <ac:chgData name="Rauvola Katri" userId="e011a4aa-1f79-4ddc-9ec4-0f1fb55268ad" providerId="ADAL" clId="{0C5D698D-E430-4924-A143-21CD3C4E216E}" dt="2023-05-12T11:23:53.997" v="27"/>
          <ac:spMkLst>
            <pc:docMk/>
            <pc:sldMk cId="1907838432" sldId="318"/>
            <ac:spMk id="6" creationId="{C16383E1-C4F5-C2AA-2A4D-D500A66C7611}"/>
          </ac:spMkLst>
        </pc:spChg>
        <pc:spChg chg="mod">
          <ac:chgData name="Rauvola Katri" userId="e011a4aa-1f79-4ddc-9ec4-0f1fb55268ad" providerId="ADAL" clId="{0C5D698D-E430-4924-A143-21CD3C4E216E}" dt="2023-05-12T11:23:54.087" v="31" actId="27636"/>
          <ac:spMkLst>
            <pc:docMk/>
            <pc:sldMk cId="1907838432" sldId="318"/>
            <ac:spMk id="28" creationId="{B12FCD12-8168-9443-80CC-AEA14C368B52}"/>
          </ac:spMkLst>
        </pc:spChg>
        <pc:spChg chg="mod">
          <ac:chgData name="Rauvola Katri" userId="e011a4aa-1f79-4ddc-9ec4-0f1fb55268ad" providerId="ADAL" clId="{0C5D698D-E430-4924-A143-21CD3C4E216E}" dt="2023-05-12T11:23:54.084" v="29" actId="27636"/>
          <ac:spMkLst>
            <pc:docMk/>
            <pc:sldMk cId="1907838432" sldId="318"/>
            <ac:spMk id="52" creationId="{D7966048-25B4-F9CA-E1F5-38E0EB46107A}"/>
          </ac:spMkLst>
        </pc:spChg>
        <pc:spChg chg="mod">
          <ac:chgData name="Rauvola Katri" userId="e011a4aa-1f79-4ddc-9ec4-0f1fb55268ad" providerId="ADAL" clId="{0C5D698D-E430-4924-A143-21CD3C4E216E}" dt="2023-05-12T11:23:54.087" v="32" actId="27636"/>
          <ac:spMkLst>
            <pc:docMk/>
            <pc:sldMk cId="1907838432" sldId="318"/>
            <ac:spMk id="78" creationId="{87AA061E-8692-8E13-081E-41C9AF520002}"/>
          </ac:spMkLst>
        </pc:spChg>
        <pc:spChg chg="mod">
          <ac:chgData name="Rauvola Katri" userId="e011a4aa-1f79-4ddc-9ec4-0f1fb55268ad" providerId="ADAL" clId="{0C5D698D-E430-4924-A143-21CD3C4E216E}" dt="2023-05-12T11:23:54.091" v="36" actId="27636"/>
          <ac:spMkLst>
            <pc:docMk/>
            <pc:sldMk cId="1907838432" sldId="318"/>
            <ac:spMk id="80" creationId="{3842BF83-38E3-C550-A0D7-5CD15582D559}"/>
          </ac:spMkLst>
        </pc:spChg>
        <pc:spChg chg="mod">
          <ac:chgData name="Rauvola Katri" userId="e011a4aa-1f79-4ddc-9ec4-0f1fb55268ad" providerId="ADAL" clId="{0C5D698D-E430-4924-A143-21CD3C4E216E}" dt="2023-05-12T11:23:54.091" v="37" actId="27636"/>
          <ac:spMkLst>
            <pc:docMk/>
            <pc:sldMk cId="1907838432" sldId="318"/>
            <ac:spMk id="82" creationId="{7DB3B419-9EC8-A4AB-D825-4CA639DD209A}"/>
          </ac:spMkLst>
        </pc:spChg>
        <pc:spChg chg="mod">
          <ac:chgData name="Rauvola Katri" userId="e011a4aa-1f79-4ddc-9ec4-0f1fb55268ad" providerId="ADAL" clId="{0C5D698D-E430-4924-A143-21CD3C4E216E}" dt="2023-05-12T11:23:54.085" v="30" actId="27636"/>
          <ac:spMkLst>
            <pc:docMk/>
            <pc:sldMk cId="1907838432" sldId="318"/>
            <ac:spMk id="84" creationId="{5F7BC0C8-691A-1A98-ABEF-F2BD97420FF9}"/>
          </ac:spMkLst>
        </pc:spChg>
        <pc:spChg chg="mod">
          <ac:chgData name="Rauvola Katri" userId="e011a4aa-1f79-4ddc-9ec4-0f1fb55268ad" providerId="ADAL" clId="{0C5D698D-E430-4924-A143-21CD3C4E216E}" dt="2023-05-12T11:23:54.088" v="33" actId="27636"/>
          <ac:spMkLst>
            <pc:docMk/>
            <pc:sldMk cId="1907838432" sldId="318"/>
            <ac:spMk id="86" creationId="{F2BD239C-B05F-F691-823D-3D9AAF6A36A7}"/>
          </ac:spMkLst>
        </pc:spChg>
        <pc:spChg chg="mod">
          <ac:chgData name="Rauvola Katri" userId="e011a4aa-1f79-4ddc-9ec4-0f1fb55268ad" providerId="ADAL" clId="{0C5D698D-E430-4924-A143-21CD3C4E216E}" dt="2023-05-12T11:23:54.089" v="35" actId="27636"/>
          <ac:spMkLst>
            <pc:docMk/>
            <pc:sldMk cId="1907838432" sldId="318"/>
            <ac:spMk id="88" creationId="{7DAB4BCA-58A5-92D6-6809-61C1C9AF11D8}"/>
          </ac:spMkLst>
        </pc:spChg>
        <pc:spChg chg="mod">
          <ac:chgData name="Rauvola Katri" userId="e011a4aa-1f79-4ddc-9ec4-0f1fb55268ad" providerId="ADAL" clId="{0C5D698D-E430-4924-A143-21CD3C4E216E}" dt="2023-05-12T11:23:54.089" v="34" actId="27636"/>
          <ac:spMkLst>
            <pc:docMk/>
            <pc:sldMk cId="1907838432" sldId="318"/>
            <ac:spMk id="90" creationId="{9DBC3BC8-7E6F-48DC-5157-4960CABDA339}"/>
          </ac:spMkLst>
        </pc:spChg>
      </pc:sldChg>
      <pc:sldChg chg="modSp add del mod modTransition modAnim">
        <pc:chgData name="Rauvola Katri" userId="e011a4aa-1f79-4ddc-9ec4-0f1fb55268ad" providerId="ADAL" clId="{0C5D698D-E430-4924-A143-21CD3C4E216E}" dt="2023-05-12T11:50:50.662" v="55"/>
        <pc:sldMkLst>
          <pc:docMk/>
          <pc:sldMk cId="2383154666" sldId="319"/>
        </pc:sldMkLst>
        <pc:spChg chg="mod">
          <ac:chgData name="Rauvola Katri" userId="e011a4aa-1f79-4ddc-9ec4-0f1fb55268ad" providerId="ADAL" clId="{0C5D698D-E430-4924-A143-21CD3C4E216E}" dt="2023-05-12T11:23:53.997" v="27"/>
          <ac:spMkLst>
            <pc:docMk/>
            <pc:sldMk cId="2383154666" sldId="319"/>
            <ac:spMk id="2" creationId="{A77835D3-0D83-E77B-2A7E-588D03328B77}"/>
          </ac:spMkLst>
        </pc:spChg>
        <pc:spChg chg="mod">
          <ac:chgData name="Rauvola Katri" userId="e011a4aa-1f79-4ddc-9ec4-0f1fb55268ad" providerId="ADAL" clId="{0C5D698D-E430-4924-A143-21CD3C4E216E}" dt="2023-05-12T11:23:54.301" v="42" actId="27636"/>
          <ac:spMkLst>
            <pc:docMk/>
            <pc:sldMk cId="2383154666" sldId="319"/>
            <ac:spMk id="13" creationId="{875038B4-AFCC-43A1-BC7A-4BD79E43B4D1}"/>
          </ac:spMkLst>
        </pc:spChg>
        <pc:spChg chg="mod">
          <ac:chgData name="Rauvola Katri" userId="e011a4aa-1f79-4ddc-9ec4-0f1fb55268ad" providerId="ADAL" clId="{0C5D698D-E430-4924-A143-21CD3C4E216E}" dt="2023-05-12T11:23:54.304" v="43" actId="27636"/>
          <ac:spMkLst>
            <pc:docMk/>
            <pc:sldMk cId="2383154666" sldId="319"/>
            <ac:spMk id="14" creationId="{0AB8049E-D632-77AC-438B-7F91CAA8F9B0}"/>
          </ac:spMkLst>
        </pc:spChg>
        <pc:spChg chg="mod">
          <ac:chgData name="Rauvola Katri" userId="e011a4aa-1f79-4ddc-9ec4-0f1fb55268ad" providerId="ADAL" clId="{0C5D698D-E430-4924-A143-21CD3C4E216E}" dt="2023-05-12T11:23:54.305" v="44" actId="27636"/>
          <ac:spMkLst>
            <pc:docMk/>
            <pc:sldMk cId="2383154666" sldId="319"/>
            <ac:spMk id="34" creationId="{BB29407E-382E-7901-D43A-E22EE6A5BBFB}"/>
          </ac:spMkLst>
        </pc:spChg>
        <pc:spChg chg="mod">
          <ac:chgData name="Rauvola Katri" userId="e011a4aa-1f79-4ddc-9ec4-0f1fb55268ad" providerId="ADAL" clId="{0C5D698D-E430-4924-A143-21CD3C4E216E}" dt="2023-05-12T11:23:54.308" v="45" actId="27636"/>
          <ac:spMkLst>
            <pc:docMk/>
            <pc:sldMk cId="2383154666" sldId="319"/>
            <ac:spMk id="36" creationId="{033085D4-4EDB-B54C-8A50-57FC26E3510E}"/>
          </ac:spMkLst>
        </pc:spChg>
        <pc:spChg chg="mod">
          <ac:chgData name="Rauvola Katri" userId="e011a4aa-1f79-4ddc-9ec4-0f1fb55268ad" providerId="ADAL" clId="{0C5D698D-E430-4924-A143-21CD3C4E216E}" dt="2023-05-12T11:23:54.295" v="38" actId="27636"/>
          <ac:spMkLst>
            <pc:docMk/>
            <pc:sldMk cId="2383154666" sldId="319"/>
            <ac:spMk id="47" creationId="{7E728EE6-D215-B158-1A85-3D02432F2790}"/>
          </ac:spMkLst>
        </pc:spChg>
        <pc:spChg chg="mod">
          <ac:chgData name="Rauvola Katri" userId="e011a4aa-1f79-4ddc-9ec4-0f1fb55268ad" providerId="ADAL" clId="{0C5D698D-E430-4924-A143-21CD3C4E216E}" dt="2023-05-12T11:23:54.298" v="39" actId="27636"/>
          <ac:spMkLst>
            <pc:docMk/>
            <pc:sldMk cId="2383154666" sldId="319"/>
            <ac:spMk id="48" creationId="{D07BF7A7-A217-4C7E-A272-CE673DCBF786}"/>
          </ac:spMkLst>
        </pc:spChg>
        <pc:spChg chg="mod">
          <ac:chgData name="Rauvola Katri" userId="e011a4aa-1f79-4ddc-9ec4-0f1fb55268ad" providerId="ADAL" clId="{0C5D698D-E430-4924-A143-21CD3C4E216E}" dt="2023-05-12T11:23:54.300" v="41" actId="27636"/>
          <ac:spMkLst>
            <pc:docMk/>
            <pc:sldMk cId="2383154666" sldId="319"/>
            <ac:spMk id="49" creationId="{72BB790F-9590-E33A-CA03-CC4B4EBB75D3}"/>
          </ac:spMkLst>
        </pc:spChg>
        <pc:spChg chg="mod">
          <ac:chgData name="Rauvola Katri" userId="e011a4aa-1f79-4ddc-9ec4-0f1fb55268ad" providerId="ADAL" clId="{0C5D698D-E430-4924-A143-21CD3C4E216E}" dt="2023-05-12T11:23:54.299" v="40" actId="27636"/>
          <ac:spMkLst>
            <pc:docMk/>
            <pc:sldMk cId="2383154666" sldId="319"/>
            <ac:spMk id="51" creationId="{387C7535-1A20-DD3B-1C29-5069B3B42216}"/>
          </ac:spMkLst>
        </pc:spChg>
      </pc:sldChg>
      <pc:sldChg chg="add del modTransition setBg modAnim">
        <pc:chgData name="Rauvola Katri" userId="e011a4aa-1f79-4ddc-9ec4-0f1fb55268ad" providerId="ADAL" clId="{0C5D698D-E430-4924-A143-21CD3C4E216E}" dt="2023-05-12T11:50:56.291" v="56"/>
        <pc:sldMkLst>
          <pc:docMk/>
          <pc:sldMk cId="2337681756" sldId="320"/>
        </pc:sldMkLst>
      </pc:sldChg>
    </pc:docChg>
  </pc:docChgLst>
  <pc:docChgLst>
    <pc:chgData name="Nyholm Jonna" userId="S::jonna.nyholm@tampere.fi::3df59107-d353-4c6f-ba99-7599d1654e04" providerId="AD" clId="Web-{F4851640-B1B0-0EAD-83F4-695C34756469}"/>
    <pc:docChg chg="modSld">
      <pc:chgData name="Nyholm Jonna" userId="S::jonna.nyholm@tampere.fi::3df59107-d353-4c6f-ba99-7599d1654e04" providerId="AD" clId="Web-{F4851640-B1B0-0EAD-83F4-695C34756469}" dt="2023-05-26T11:39:36.093" v="34" actId="20577"/>
      <pc:docMkLst>
        <pc:docMk/>
      </pc:docMkLst>
      <pc:sldChg chg="modSp">
        <pc:chgData name="Nyholm Jonna" userId="S::jonna.nyholm@tampere.fi::3df59107-d353-4c6f-ba99-7599d1654e04" providerId="AD" clId="Web-{F4851640-B1B0-0EAD-83F4-695C34756469}" dt="2023-05-26T11:28:56.744" v="31" actId="20577"/>
        <pc:sldMkLst>
          <pc:docMk/>
          <pc:sldMk cId="1019881923" sldId="270"/>
        </pc:sldMkLst>
        <pc:spChg chg="mod">
          <ac:chgData name="Nyholm Jonna" userId="S::jonna.nyholm@tampere.fi::3df59107-d353-4c6f-ba99-7599d1654e04" providerId="AD" clId="Web-{F4851640-B1B0-0EAD-83F4-695C34756469}" dt="2023-05-26T05:48:44.742" v="6" actId="20577"/>
          <ac:spMkLst>
            <pc:docMk/>
            <pc:sldMk cId="1019881923" sldId="270"/>
            <ac:spMk id="10" creationId="{580DB2A2-4ABE-87CF-5BAE-A6EE5B6A2AFC}"/>
          </ac:spMkLst>
        </pc:spChg>
        <pc:spChg chg="mod">
          <ac:chgData name="Nyholm Jonna" userId="S::jonna.nyholm@tampere.fi::3df59107-d353-4c6f-ba99-7599d1654e04" providerId="AD" clId="Web-{F4851640-B1B0-0EAD-83F4-695C34756469}" dt="2023-05-26T11:25:00.023" v="19" actId="20577"/>
          <ac:spMkLst>
            <pc:docMk/>
            <pc:sldMk cId="1019881923" sldId="270"/>
            <ac:spMk id="23" creationId="{C569A887-112E-2564-28F9-228CE678B19C}"/>
          </ac:spMkLst>
        </pc:spChg>
        <pc:spChg chg="mod">
          <ac:chgData name="Nyholm Jonna" userId="S::jonna.nyholm@tampere.fi::3df59107-d353-4c6f-ba99-7599d1654e04" providerId="AD" clId="Web-{F4851640-B1B0-0EAD-83F4-695C34756469}" dt="2023-05-26T11:25:11.539" v="25" actId="20577"/>
          <ac:spMkLst>
            <pc:docMk/>
            <pc:sldMk cId="1019881923" sldId="270"/>
            <ac:spMk id="26" creationId="{43941F11-17D8-0589-A35D-0F03382DEFE0}"/>
          </ac:spMkLst>
        </pc:spChg>
        <pc:spChg chg="mod">
          <ac:chgData name="Nyholm Jonna" userId="S::jonna.nyholm@tampere.fi::3df59107-d353-4c6f-ba99-7599d1654e04" providerId="AD" clId="Web-{F4851640-B1B0-0EAD-83F4-695C34756469}" dt="2023-05-26T11:28:56.744" v="31" actId="20577"/>
          <ac:spMkLst>
            <pc:docMk/>
            <pc:sldMk cId="1019881923" sldId="270"/>
            <ac:spMk id="29" creationId="{9135814E-BE81-FC87-C88C-5F1D7728BD35}"/>
          </ac:spMkLst>
        </pc:spChg>
        <pc:spChg chg="mod">
          <ac:chgData name="Nyholm Jonna" userId="S::jonna.nyholm@tampere.fi::3df59107-d353-4c6f-ba99-7599d1654e04" providerId="AD" clId="Web-{F4851640-B1B0-0EAD-83F4-695C34756469}" dt="2023-05-26T11:25:20.289" v="29" actId="20577"/>
          <ac:spMkLst>
            <pc:docMk/>
            <pc:sldMk cId="1019881923" sldId="270"/>
            <ac:spMk id="32" creationId="{B1B0826F-8ED2-F6D2-E415-32F7D16A0009}"/>
          </ac:spMkLst>
        </pc:spChg>
      </pc:sldChg>
      <pc:sldChg chg="modSp">
        <pc:chgData name="Nyholm Jonna" userId="S::jonna.nyholm@tampere.fi::3df59107-d353-4c6f-ba99-7599d1654e04" providerId="AD" clId="Web-{F4851640-B1B0-0EAD-83F4-695C34756469}" dt="2023-05-26T05:59:57.972" v="10" actId="20577"/>
        <pc:sldMkLst>
          <pc:docMk/>
          <pc:sldMk cId="2127621635" sldId="278"/>
        </pc:sldMkLst>
        <pc:spChg chg="mod">
          <ac:chgData name="Nyholm Jonna" userId="S::jonna.nyholm@tampere.fi::3df59107-d353-4c6f-ba99-7599d1654e04" providerId="AD" clId="Web-{F4851640-B1B0-0EAD-83F4-695C34756469}" dt="2023-05-26T05:59:57.972" v="10" actId="20577"/>
          <ac:spMkLst>
            <pc:docMk/>
            <pc:sldMk cId="2127621635" sldId="278"/>
            <ac:spMk id="7" creationId="{6AD38B0D-01F8-2B79-706B-F3388153CE32}"/>
          </ac:spMkLst>
        </pc:spChg>
      </pc:sldChg>
      <pc:sldChg chg="modSp">
        <pc:chgData name="Nyholm Jonna" userId="S::jonna.nyholm@tampere.fi::3df59107-d353-4c6f-ba99-7599d1654e04" providerId="AD" clId="Web-{F4851640-B1B0-0EAD-83F4-695C34756469}" dt="2023-05-26T06:02:44.287" v="13" actId="20577"/>
        <pc:sldMkLst>
          <pc:docMk/>
          <pc:sldMk cId="1962757425" sldId="279"/>
        </pc:sldMkLst>
        <pc:spChg chg="mod">
          <ac:chgData name="Nyholm Jonna" userId="S::jonna.nyholm@tampere.fi::3df59107-d353-4c6f-ba99-7599d1654e04" providerId="AD" clId="Web-{F4851640-B1B0-0EAD-83F4-695C34756469}" dt="2023-05-26T06:02:44.287" v="13" actId="20577"/>
          <ac:spMkLst>
            <pc:docMk/>
            <pc:sldMk cId="1962757425" sldId="279"/>
            <ac:spMk id="21" creationId="{0A550EDC-EBE9-90E6-8C79-912C3A45AE5A}"/>
          </ac:spMkLst>
        </pc:spChg>
      </pc:sldChg>
      <pc:sldChg chg="modSp">
        <pc:chgData name="Nyholm Jonna" userId="S::jonna.nyholm@tampere.fi::3df59107-d353-4c6f-ba99-7599d1654e04" providerId="AD" clId="Web-{F4851640-B1B0-0EAD-83F4-695C34756469}" dt="2023-05-26T10:14:54.849" v="16" actId="20577"/>
        <pc:sldMkLst>
          <pc:docMk/>
          <pc:sldMk cId="4198335620" sldId="288"/>
        </pc:sldMkLst>
        <pc:spChg chg="mod">
          <ac:chgData name="Nyholm Jonna" userId="S::jonna.nyholm@tampere.fi::3df59107-d353-4c6f-ba99-7599d1654e04" providerId="AD" clId="Web-{F4851640-B1B0-0EAD-83F4-695C34756469}" dt="2023-05-26T10:14:54.849" v="16" actId="20577"/>
          <ac:spMkLst>
            <pc:docMk/>
            <pc:sldMk cId="4198335620" sldId="288"/>
            <ac:spMk id="7" creationId="{C720034E-8AE7-87E4-A749-D1F432681530}"/>
          </ac:spMkLst>
        </pc:spChg>
      </pc:sldChg>
      <pc:sldChg chg="modSp">
        <pc:chgData name="Nyholm Jonna" userId="S::jonna.nyholm@tampere.fi::3df59107-d353-4c6f-ba99-7599d1654e04" providerId="AD" clId="Web-{F4851640-B1B0-0EAD-83F4-695C34756469}" dt="2023-05-26T11:39:36.093" v="34" actId="20577"/>
        <pc:sldMkLst>
          <pc:docMk/>
          <pc:sldMk cId="4154923570" sldId="310"/>
        </pc:sldMkLst>
        <pc:spChg chg="mod">
          <ac:chgData name="Nyholm Jonna" userId="S::jonna.nyholm@tampere.fi::3df59107-d353-4c6f-ba99-7599d1654e04" providerId="AD" clId="Web-{F4851640-B1B0-0EAD-83F4-695C34756469}" dt="2023-05-26T11:39:36.093" v="34" actId="20577"/>
          <ac:spMkLst>
            <pc:docMk/>
            <pc:sldMk cId="4154923570" sldId="310"/>
            <ac:spMk id="10" creationId="{A48D428D-8D87-A9D3-761B-82C80BD8DDE0}"/>
          </ac:spMkLst>
        </pc:spChg>
      </pc:sldChg>
    </pc:docChg>
  </pc:docChgLst>
  <pc:docChgLst>
    <pc:chgData name="Nyholm Jonna" userId="S::jonna.nyholm@tampere.fi::3df59107-d353-4c6f-ba99-7599d1654e04" providerId="AD" clId="Web-{BB0979AE-23F3-4D68-9161-D28608FC0687}"/>
    <pc:docChg chg="delSld modSld">
      <pc:chgData name="Nyholm Jonna" userId="S::jonna.nyholm@tampere.fi::3df59107-d353-4c6f-ba99-7599d1654e04" providerId="AD" clId="Web-{BB0979AE-23F3-4D68-9161-D28608FC0687}" dt="2023-05-05T11:46:27.418" v="35" actId="20577"/>
      <pc:docMkLst>
        <pc:docMk/>
      </pc:docMkLst>
      <pc:sldChg chg="modSp">
        <pc:chgData name="Nyholm Jonna" userId="S::jonna.nyholm@tampere.fi::3df59107-d353-4c6f-ba99-7599d1654e04" providerId="AD" clId="Web-{BB0979AE-23F3-4D68-9161-D28608FC0687}" dt="2023-05-02T06:06:01.536" v="15" actId="20577"/>
        <pc:sldMkLst>
          <pc:docMk/>
          <pc:sldMk cId="3559578489" sldId="267"/>
        </pc:sldMkLst>
        <pc:spChg chg="mod">
          <ac:chgData name="Nyholm Jonna" userId="S::jonna.nyholm@tampere.fi::3df59107-d353-4c6f-ba99-7599d1654e04" providerId="AD" clId="Web-{BB0979AE-23F3-4D68-9161-D28608FC0687}" dt="2023-05-02T06:06:01.536" v="15" actId="20577"/>
          <ac:spMkLst>
            <pc:docMk/>
            <pc:sldMk cId="3559578489" sldId="267"/>
            <ac:spMk id="3" creationId="{BC135C03-1E39-0700-EBD9-6907D9D19564}"/>
          </ac:spMkLst>
        </pc:spChg>
        <pc:picChg chg="mod">
          <ac:chgData name="Nyholm Jonna" userId="S::jonna.nyholm@tampere.fi::3df59107-d353-4c6f-ba99-7599d1654e04" providerId="AD" clId="Web-{BB0979AE-23F3-4D68-9161-D28608FC0687}" dt="2023-05-02T06:05:48.254" v="13" actId="1076"/>
          <ac:picMkLst>
            <pc:docMk/>
            <pc:sldMk cId="3559578489" sldId="267"/>
            <ac:picMk id="10" creationId="{8D40696D-2FCE-A7F9-002E-FA8DA2F69854}"/>
          </ac:picMkLst>
        </pc:picChg>
        <pc:picChg chg="mod">
          <ac:chgData name="Nyholm Jonna" userId="S::jonna.nyholm@tampere.fi::3df59107-d353-4c6f-ba99-7599d1654e04" providerId="AD" clId="Web-{BB0979AE-23F3-4D68-9161-D28608FC0687}" dt="2023-05-02T06:05:41.629" v="12" actId="1076"/>
          <ac:picMkLst>
            <pc:docMk/>
            <pc:sldMk cId="3559578489" sldId="267"/>
            <ac:picMk id="11" creationId="{8A7E911F-3DC0-0E8A-3D56-B1B9A87D6F25}"/>
          </ac:picMkLst>
        </pc:picChg>
        <pc:picChg chg="mod">
          <ac:chgData name="Nyholm Jonna" userId="S::jonna.nyholm@tampere.fi::3df59107-d353-4c6f-ba99-7599d1654e04" providerId="AD" clId="Web-{BB0979AE-23F3-4D68-9161-D28608FC0687}" dt="2023-05-02T06:05:51.879" v="14" actId="1076"/>
          <ac:picMkLst>
            <pc:docMk/>
            <pc:sldMk cId="3559578489" sldId="267"/>
            <ac:picMk id="12" creationId="{AD44D93E-921B-8BE6-4CED-4C017A222B9A}"/>
          </ac:picMkLst>
        </pc:picChg>
      </pc:sldChg>
      <pc:sldChg chg="modSp">
        <pc:chgData name="Nyholm Jonna" userId="S::jonna.nyholm@tampere.fi::3df59107-d353-4c6f-ba99-7599d1654e04" providerId="AD" clId="Web-{BB0979AE-23F3-4D68-9161-D28608FC0687}" dt="2023-05-02T06:10:38.382" v="25" actId="20577"/>
        <pc:sldMkLst>
          <pc:docMk/>
          <pc:sldMk cId="1019881923" sldId="270"/>
        </pc:sldMkLst>
        <pc:spChg chg="mod">
          <ac:chgData name="Nyholm Jonna" userId="S::jonna.nyholm@tampere.fi::3df59107-d353-4c6f-ba99-7599d1654e04" providerId="AD" clId="Web-{BB0979AE-23F3-4D68-9161-D28608FC0687}" dt="2023-05-02T06:09:43.585" v="23" actId="20577"/>
          <ac:spMkLst>
            <pc:docMk/>
            <pc:sldMk cId="1019881923" sldId="270"/>
            <ac:spMk id="10" creationId="{580DB2A2-4ABE-87CF-5BAE-A6EE5B6A2AFC}"/>
          </ac:spMkLst>
        </pc:spChg>
        <pc:spChg chg="mod">
          <ac:chgData name="Nyholm Jonna" userId="S::jonna.nyholm@tampere.fi::3df59107-d353-4c6f-ba99-7599d1654e04" providerId="AD" clId="Web-{BB0979AE-23F3-4D68-9161-D28608FC0687}" dt="2023-05-02T06:10:38.382" v="25" actId="20577"/>
          <ac:spMkLst>
            <pc:docMk/>
            <pc:sldMk cId="1019881923" sldId="270"/>
            <ac:spMk id="46" creationId="{8460BDB1-4ACA-2977-60E1-3D4C4107B4A7}"/>
          </ac:spMkLst>
        </pc:spChg>
      </pc:sldChg>
      <pc:sldChg chg="modSp">
        <pc:chgData name="Nyholm Jonna" userId="S::jonna.nyholm@tampere.fi::3df59107-d353-4c6f-ba99-7599d1654e04" providerId="AD" clId="Web-{BB0979AE-23F3-4D68-9161-D28608FC0687}" dt="2023-05-02T06:15:14.323" v="27" actId="20577"/>
        <pc:sldMkLst>
          <pc:docMk/>
          <pc:sldMk cId="3813003246" sldId="272"/>
        </pc:sldMkLst>
        <pc:spChg chg="mod">
          <ac:chgData name="Nyholm Jonna" userId="S::jonna.nyholm@tampere.fi::3df59107-d353-4c6f-ba99-7599d1654e04" providerId="AD" clId="Web-{BB0979AE-23F3-4D68-9161-D28608FC0687}" dt="2023-05-02T06:15:14.323" v="27" actId="20577"/>
          <ac:spMkLst>
            <pc:docMk/>
            <pc:sldMk cId="3813003246" sldId="272"/>
            <ac:spMk id="8" creationId="{E0DD826E-9DBA-BBD9-01BB-8FA8657F96B7}"/>
          </ac:spMkLst>
        </pc:spChg>
      </pc:sldChg>
      <pc:sldChg chg="modSp">
        <pc:chgData name="Nyholm Jonna" userId="S::jonna.nyholm@tampere.fi::3df59107-d353-4c6f-ba99-7599d1654e04" providerId="AD" clId="Web-{BB0979AE-23F3-4D68-9161-D28608FC0687}" dt="2023-05-05T11:46:27.418" v="35" actId="20577"/>
        <pc:sldMkLst>
          <pc:docMk/>
          <pc:sldMk cId="3656354676" sldId="282"/>
        </pc:sldMkLst>
        <pc:spChg chg="mod">
          <ac:chgData name="Nyholm Jonna" userId="S::jonna.nyholm@tampere.fi::3df59107-d353-4c6f-ba99-7599d1654e04" providerId="AD" clId="Web-{BB0979AE-23F3-4D68-9161-D28608FC0687}" dt="2023-05-05T11:46:27.418" v="35" actId="20577"/>
          <ac:spMkLst>
            <pc:docMk/>
            <pc:sldMk cId="3656354676" sldId="282"/>
            <ac:spMk id="3" creationId="{A1A49559-A721-F796-540A-E01E160F2927}"/>
          </ac:spMkLst>
        </pc:spChg>
        <pc:spChg chg="mod">
          <ac:chgData name="Nyholm Jonna" userId="S::jonna.nyholm@tampere.fi::3df59107-d353-4c6f-ba99-7599d1654e04" providerId="AD" clId="Web-{BB0979AE-23F3-4D68-9161-D28608FC0687}" dt="2023-05-05T11:46:21.465" v="34" actId="20577"/>
          <ac:spMkLst>
            <pc:docMk/>
            <pc:sldMk cId="3656354676" sldId="282"/>
            <ac:spMk id="8" creationId="{2458A9AB-DBBB-C8A4-CDA0-15F80932E437}"/>
          </ac:spMkLst>
        </pc:spChg>
      </pc:sldChg>
      <pc:sldChg chg="del">
        <pc:chgData name="Nyholm Jonna" userId="S::jonna.nyholm@tampere.fi::3df59107-d353-4c6f-ba99-7599d1654e04" providerId="AD" clId="Web-{BB0979AE-23F3-4D68-9161-D28608FC0687}" dt="2023-05-02T06:15:22.995" v="28"/>
        <pc:sldMkLst>
          <pc:docMk/>
          <pc:sldMk cId="367833925" sldId="318"/>
        </pc:sldMkLst>
      </pc:sldChg>
    </pc:docChg>
  </pc:docChgLst>
  <pc:docChgLst>
    <pc:chgData name="Ojala Iina" userId="87fb8ac8-117a-4172-b624-177d84302dce" providerId="ADAL" clId="{FE026204-9C24-4951-962B-E0E2F67E3F97}"/>
    <pc:docChg chg="modSld">
      <pc:chgData name="Ojala Iina" userId="87fb8ac8-117a-4172-b624-177d84302dce" providerId="ADAL" clId="{FE026204-9C24-4951-962B-E0E2F67E3F97}" dt="2022-09-27T09:52:14.750" v="3" actId="20577"/>
      <pc:docMkLst>
        <pc:docMk/>
      </pc:docMkLst>
      <pc:sldChg chg="modSp mod">
        <pc:chgData name="Ojala Iina" userId="87fb8ac8-117a-4172-b624-177d84302dce" providerId="ADAL" clId="{FE026204-9C24-4951-962B-E0E2F67E3F97}" dt="2022-09-27T09:52:14.750" v="3" actId="20577"/>
        <pc:sldMkLst>
          <pc:docMk/>
          <pc:sldMk cId="3813003246" sldId="272"/>
        </pc:sldMkLst>
        <pc:spChg chg="mod">
          <ac:chgData name="Ojala Iina" userId="87fb8ac8-117a-4172-b624-177d84302dce" providerId="ADAL" clId="{FE026204-9C24-4951-962B-E0E2F67E3F97}" dt="2022-09-27T09:52:14.750" v="3" actId="20577"/>
          <ac:spMkLst>
            <pc:docMk/>
            <pc:sldMk cId="3813003246" sldId="272"/>
            <ac:spMk id="9" creationId="{F25571D9-2865-6BD1-D048-8D1697DED3C3}"/>
          </ac:spMkLst>
        </pc:spChg>
      </pc:sldChg>
    </pc:docChg>
  </pc:docChgLst>
  <pc:docChgLst>
    <pc:chgData name="Nyholm Jonna" userId="S::jonna.nyholm@tampere.fi::3df59107-d353-4c6f-ba99-7599d1654e04" providerId="AD" clId="Web-{4CE5ACF4-F8E6-48FD-B2B5-725D9AD7B91E}"/>
    <pc:docChg chg="addSld delSld modSld addMainMaster modMainMaster">
      <pc:chgData name="Nyholm Jonna" userId="S::jonna.nyholm@tampere.fi::3df59107-d353-4c6f-ba99-7599d1654e04" providerId="AD" clId="Web-{4CE5ACF4-F8E6-48FD-B2B5-725D9AD7B91E}" dt="2023-02-20T12:08:13.473" v="87" actId="20577"/>
      <pc:docMkLst>
        <pc:docMk/>
      </pc:docMkLst>
      <pc:sldChg chg="del">
        <pc:chgData name="Nyholm Jonna" userId="S::jonna.nyholm@tampere.fi::3df59107-d353-4c6f-ba99-7599d1654e04" providerId="AD" clId="Web-{4CE5ACF4-F8E6-48FD-B2B5-725D9AD7B91E}" dt="2023-02-20T10:24:26.332" v="2"/>
        <pc:sldMkLst>
          <pc:docMk/>
          <pc:sldMk cId="1893621598" sldId="265"/>
        </pc:sldMkLst>
      </pc:sldChg>
      <pc:sldChg chg="modSp">
        <pc:chgData name="Nyholm Jonna" userId="S::jonna.nyholm@tampere.fi::3df59107-d353-4c6f-ba99-7599d1654e04" providerId="AD" clId="Web-{4CE5ACF4-F8E6-48FD-B2B5-725D9AD7B91E}" dt="2023-02-20T11:15:19.006" v="33" actId="20577"/>
        <pc:sldMkLst>
          <pc:docMk/>
          <pc:sldMk cId="3559578489" sldId="267"/>
        </pc:sldMkLst>
        <pc:spChg chg="mod">
          <ac:chgData name="Nyholm Jonna" userId="S::jonna.nyholm@tampere.fi::3df59107-d353-4c6f-ba99-7599d1654e04" providerId="AD" clId="Web-{4CE5ACF4-F8E6-48FD-B2B5-725D9AD7B91E}" dt="2023-02-20T11:15:19.006" v="33" actId="20577"/>
          <ac:spMkLst>
            <pc:docMk/>
            <pc:sldMk cId="3559578489" sldId="267"/>
            <ac:spMk id="3" creationId="{BC135C03-1E39-0700-EBD9-6907D9D19564}"/>
          </ac:spMkLst>
        </pc:spChg>
      </pc:sldChg>
      <pc:sldChg chg="modSp">
        <pc:chgData name="Nyholm Jonna" userId="S::jonna.nyholm@tampere.fi::3df59107-d353-4c6f-ba99-7599d1654e04" providerId="AD" clId="Web-{4CE5ACF4-F8E6-48FD-B2B5-725D9AD7B91E}" dt="2023-02-20T11:15:33.460" v="34" actId="20577"/>
        <pc:sldMkLst>
          <pc:docMk/>
          <pc:sldMk cId="1019881923" sldId="270"/>
        </pc:sldMkLst>
        <pc:spChg chg="mod">
          <ac:chgData name="Nyholm Jonna" userId="S::jonna.nyholm@tampere.fi::3df59107-d353-4c6f-ba99-7599d1654e04" providerId="AD" clId="Web-{4CE5ACF4-F8E6-48FD-B2B5-725D9AD7B91E}" dt="2023-02-20T11:15:33.460" v="34" actId="20577"/>
          <ac:spMkLst>
            <pc:docMk/>
            <pc:sldMk cId="1019881923" sldId="270"/>
            <ac:spMk id="10" creationId="{580DB2A2-4ABE-87CF-5BAE-A6EE5B6A2AFC}"/>
          </ac:spMkLst>
        </pc:spChg>
      </pc:sldChg>
      <pc:sldChg chg="modSp">
        <pc:chgData name="Nyholm Jonna" userId="S::jonna.nyholm@tampere.fi::3df59107-d353-4c6f-ba99-7599d1654e04" providerId="AD" clId="Web-{4CE5ACF4-F8E6-48FD-B2B5-725D9AD7B91E}" dt="2023-02-20T12:08:13.473" v="87" actId="20577"/>
        <pc:sldMkLst>
          <pc:docMk/>
          <pc:sldMk cId="3813003246" sldId="272"/>
        </pc:sldMkLst>
        <pc:spChg chg="mod">
          <ac:chgData name="Nyholm Jonna" userId="S::jonna.nyholm@tampere.fi::3df59107-d353-4c6f-ba99-7599d1654e04" providerId="AD" clId="Web-{4CE5ACF4-F8E6-48FD-B2B5-725D9AD7B91E}" dt="2023-02-20T12:08:13.473" v="87" actId="20577"/>
          <ac:spMkLst>
            <pc:docMk/>
            <pc:sldMk cId="3813003246" sldId="272"/>
            <ac:spMk id="9" creationId="{F25571D9-2865-6BD1-D048-8D1697DED3C3}"/>
          </ac:spMkLst>
        </pc:spChg>
        <pc:spChg chg="mod">
          <ac:chgData name="Nyholm Jonna" userId="S::jonna.nyholm@tampere.fi::3df59107-d353-4c6f-ba99-7599d1654e04" providerId="AD" clId="Web-{4CE5ACF4-F8E6-48FD-B2B5-725D9AD7B91E}" dt="2023-02-20T11:53:51.573" v="41" actId="20577"/>
          <ac:spMkLst>
            <pc:docMk/>
            <pc:sldMk cId="3813003246" sldId="272"/>
            <ac:spMk id="22" creationId="{0A8D50A3-92E2-C969-A58E-C8A57EC81520}"/>
          </ac:spMkLst>
        </pc:spChg>
      </pc:sldChg>
      <pc:sldChg chg="modSp">
        <pc:chgData name="Nyholm Jonna" userId="S::jonna.nyholm@tampere.fi::3df59107-d353-4c6f-ba99-7599d1654e04" providerId="AD" clId="Web-{4CE5ACF4-F8E6-48FD-B2B5-725D9AD7B91E}" dt="2023-02-20T11:15:04.850" v="32" actId="20577"/>
        <pc:sldMkLst>
          <pc:docMk/>
          <pc:sldMk cId="3656354676" sldId="282"/>
        </pc:sldMkLst>
        <pc:spChg chg="mod">
          <ac:chgData name="Nyholm Jonna" userId="S::jonna.nyholm@tampere.fi::3df59107-d353-4c6f-ba99-7599d1654e04" providerId="AD" clId="Web-{4CE5ACF4-F8E6-48FD-B2B5-725D9AD7B91E}" dt="2023-02-20T11:14:59.521" v="31" actId="20577"/>
          <ac:spMkLst>
            <pc:docMk/>
            <pc:sldMk cId="3656354676" sldId="282"/>
            <ac:spMk id="3" creationId="{A1A49559-A721-F796-540A-E01E160F2927}"/>
          </ac:spMkLst>
        </pc:spChg>
        <pc:spChg chg="mod">
          <ac:chgData name="Nyholm Jonna" userId="S::jonna.nyholm@tampere.fi::3df59107-d353-4c6f-ba99-7599d1654e04" providerId="AD" clId="Web-{4CE5ACF4-F8E6-48FD-B2B5-725D9AD7B91E}" dt="2023-02-20T11:15:04.850" v="32" actId="20577"/>
          <ac:spMkLst>
            <pc:docMk/>
            <pc:sldMk cId="3656354676" sldId="282"/>
            <ac:spMk id="8" creationId="{2458A9AB-DBBB-C8A4-CDA0-15F80932E437}"/>
          </ac:spMkLst>
        </pc:spChg>
      </pc:sldChg>
      <pc:sldChg chg="modSp">
        <pc:chgData name="Nyholm Jonna" userId="S::jonna.nyholm@tampere.fi::3df59107-d353-4c6f-ba99-7599d1654e04" providerId="AD" clId="Web-{4CE5ACF4-F8E6-48FD-B2B5-725D9AD7B91E}" dt="2023-02-20T11:14:52.021" v="30" actId="20577"/>
        <pc:sldMkLst>
          <pc:docMk/>
          <pc:sldMk cId="3446753200" sldId="283"/>
        </pc:sldMkLst>
        <pc:spChg chg="mod">
          <ac:chgData name="Nyholm Jonna" userId="S::jonna.nyholm@tampere.fi::3df59107-d353-4c6f-ba99-7599d1654e04" providerId="AD" clId="Web-{4CE5ACF4-F8E6-48FD-B2B5-725D9AD7B91E}" dt="2023-02-20T11:14:52.021" v="30" actId="20577"/>
          <ac:spMkLst>
            <pc:docMk/>
            <pc:sldMk cId="3446753200" sldId="283"/>
            <ac:spMk id="3" creationId="{1DDAE8A4-635E-5DC2-9114-87CBF0225BD9}"/>
          </ac:spMkLst>
        </pc:spChg>
      </pc:sldChg>
      <pc:sldChg chg="modSp">
        <pc:chgData name="Nyholm Jonna" userId="S::jonna.nyholm@tampere.fi::3df59107-d353-4c6f-ba99-7599d1654e04" providerId="AD" clId="Web-{4CE5ACF4-F8E6-48FD-B2B5-725D9AD7B91E}" dt="2023-02-20T11:58:54.629" v="81" actId="20577"/>
        <pc:sldMkLst>
          <pc:docMk/>
          <pc:sldMk cId="2028470865" sldId="284"/>
        </pc:sldMkLst>
        <pc:spChg chg="mod">
          <ac:chgData name="Nyholm Jonna" userId="S::jonna.nyholm@tampere.fi::3df59107-d353-4c6f-ba99-7599d1654e04" providerId="AD" clId="Web-{4CE5ACF4-F8E6-48FD-B2B5-725D9AD7B91E}" dt="2023-02-20T11:58:54.629" v="81" actId="20577"/>
          <ac:spMkLst>
            <pc:docMk/>
            <pc:sldMk cId="2028470865" sldId="284"/>
            <ac:spMk id="3" creationId="{7281165B-00C2-5BA5-EDE8-085165D44636}"/>
          </ac:spMkLst>
        </pc:spChg>
      </pc:sldChg>
      <pc:sldChg chg="del">
        <pc:chgData name="Nyholm Jonna" userId="S::jonna.nyholm@tampere.fi::3df59107-d353-4c6f-ba99-7599d1654e04" providerId="AD" clId="Web-{4CE5ACF4-F8E6-48FD-B2B5-725D9AD7B91E}" dt="2023-02-20T10:24:21.660" v="1"/>
        <pc:sldMkLst>
          <pc:docMk/>
          <pc:sldMk cId="1388098236" sldId="316"/>
        </pc:sldMkLst>
      </pc:sldChg>
      <pc:sldChg chg="add">
        <pc:chgData name="Nyholm Jonna" userId="S::jonna.nyholm@tampere.fi::3df59107-d353-4c6f-ba99-7599d1654e04" providerId="AD" clId="Web-{4CE5ACF4-F8E6-48FD-B2B5-725D9AD7B91E}" dt="2023-02-20T10:24:13.582" v="0"/>
        <pc:sldMkLst>
          <pc:docMk/>
          <pc:sldMk cId="392336670" sldId="317"/>
        </pc:sldMkLst>
      </pc:sldChg>
      <pc:sldMasterChg chg="modSldLayout">
        <pc:chgData name="Nyholm Jonna" userId="S::jonna.nyholm@tampere.fi::3df59107-d353-4c6f-ba99-7599d1654e04" providerId="AD" clId="Web-{4CE5ACF4-F8E6-48FD-B2B5-725D9AD7B91E}" dt="2023-02-20T10:24:13.582" v="0"/>
        <pc:sldMasterMkLst>
          <pc:docMk/>
          <pc:sldMasterMk cId="984712758" sldId="2147483680"/>
        </pc:sldMasterMkLst>
        <pc:sldLayoutChg chg="replId">
          <pc:chgData name="Nyholm Jonna" userId="S::jonna.nyholm@tampere.fi::3df59107-d353-4c6f-ba99-7599d1654e04" providerId="AD" clId="Web-{4CE5ACF4-F8E6-48FD-B2B5-725D9AD7B91E}" dt="2023-02-20T10:24:13.582" v="0"/>
          <pc:sldLayoutMkLst>
            <pc:docMk/>
            <pc:sldMasterMk cId="984712758" sldId="2147483680"/>
            <pc:sldLayoutMk cId="2182090909" sldId="2147483761"/>
          </pc:sldLayoutMkLst>
        </pc:sldLayoutChg>
      </pc:sldMasterChg>
      <pc:sldMasterChg chg="modSldLayout">
        <pc:chgData name="Nyholm Jonna" userId="S::jonna.nyholm@tampere.fi::3df59107-d353-4c6f-ba99-7599d1654e04" providerId="AD" clId="Web-{4CE5ACF4-F8E6-48FD-B2B5-725D9AD7B91E}" dt="2023-02-20T10:24:13.582" v="0"/>
        <pc:sldMasterMkLst>
          <pc:docMk/>
          <pc:sldMasterMk cId="1991031939" sldId="2147483703"/>
        </pc:sldMasterMkLst>
        <pc:sldLayoutChg chg="replId">
          <pc:chgData name="Nyholm Jonna" userId="S::jonna.nyholm@tampere.fi::3df59107-d353-4c6f-ba99-7599d1654e04" providerId="AD" clId="Web-{4CE5ACF4-F8E6-48FD-B2B5-725D9AD7B91E}" dt="2023-02-20T10:24:13.582" v="0"/>
          <pc:sldLayoutMkLst>
            <pc:docMk/>
            <pc:sldMasterMk cId="1991031939" sldId="2147483703"/>
            <pc:sldLayoutMk cId="4179583666" sldId="2147483762"/>
          </pc:sldLayoutMkLst>
        </pc:sldLayoutChg>
      </pc:sldMasterChg>
      <pc:sldMasterChg chg="add addSldLayout">
        <pc:chgData name="Nyholm Jonna" userId="S::jonna.nyholm@tampere.fi::3df59107-d353-4c6f-ba99-7599d1654e04" providerId="AD" clId="Web-{4CE5ACF4-F8E6-48FD-B2B5-725D9AD7B91E}" dt="2023-02-20T10:24:13.582" v="0"/>
        <pc:sldMasterMkLst>
          <pc:docMk/>
          <pc:sldMasterMk cId="2638734569" sldId="2147483758"/>
        </pc:sldMasterMkLst>
        <pc:sldLayoutChg chg="add">
          <pc:chgData name="Nyholm Jonna" userId="S::jonna.nyholm@tampere.fi::3df59107-d353-4c6f-ba99-7599d1654e04" providerId="AD" clId="Web-{4CE5ACF4-F8E6-48FD-B2B5-725D9AD7B91E}" dt="2023-02-20T10:24:13.582" v="0"/>
          <pc:sldLayoutMkLst>
            <pc:docMk/>
            <pc:sldMasterMk cId="2638734569" sldId="2147483758"/>
            <pc:sldLayoutMk cId="703600525" sldId="214748375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5CCBEB"/>
              </a:solidFill>
              <a:ln w="19050">
                <a:noFill/>
              </a:ln>
              <a:effectLst/>
            </c:spPr>
            <c:extLst>
              <c:ext xmlns:c16="http://schemas.microsoft.com/office/drawing/2014/chart" uri="{C3380CC4-5D6E-409C-BE32-E72D297353CC}">
                <c16:uniqueId val="{00000001-5A08-E24F-A4E9-07500224DA4C}"/>
              </c:ext>
            </c:extLst>
          </c:dPt>
          <c:dPt>
            <c:idx val="1"/>
            <c:bubble3D val="0"/>
            <c:spPr>
              <a:solidFill>
                <a:srgbClr val="F1F2F2"/>
              </a:solidFill>
              <a:ln w="19050">
                <a:noFill/>
              </a:ln>
              <a:effectLst/>
            </c:spPr>
            <c:extLst>
              <c:ext xmlns:c16="http://schemas.microsoft.com/office/drawing/2014/chart" uri="{C3380CC4-5D6E-409C-BE32-E72D297353CC}">
                <c16:uniqueId val="{00000002-5A08-E24F-A4E9-07500224DA4C}"/>
              </c:ext>
            </c:extLst>
          </c:dPt>
          <c:dPt>
            <c:idx val="2"/>
            <c:bubble3D val="0"/>
            <c:spPr>
              <a:solidFill>
                <a:srgbClr val="E6E7E8"/>
              </a:solidFill>
              <a:ln w="19050">
                <a:noFill/>
              </a:ln>
              <a:effectLst/>
            </c:spPr>
            <c:extLst>
              <c:ext xmlns:c16="http://schemas.microsoft.com/office/drawing/2014/chart" uri="{C3380CC4-5D6E-409C-BE32-E72D297353CC}">
                <c16:uniqueId val="{00000003-5A08-E24F-A4E9-07500224DA4C}"/>
              </c:ext>
            </c:extLst>
          </c:dPt>
          <c:dPt>
            <c:idx val="3"/>
            <c:bubble3D val="0"/>
            <c:spPr>
              <a:solidFill>
                <a:srgbClr val="D1D3D4"/>
              </a:solidFill>
              <a:ln w="19050">
                <a:noFill/>
              </a:ln>
              <a:effectLst/>
            </c:spPr>
            <c:extLst>
              <c:ext xmlns:c16="http://schemas.microsoft.com/office/drawing/2014/chart" uri="{C3380CC4-5D6E-409C-BE32-E72D297353CC}">
                <c16:uniqueId val="{00000004-5A08-E24F-A4E9-07500224DA4C}"/>
              </c:ext>
            </c:extLst>
          </c:dPt>
          <c:dPt>
            <c:idx val="4"/>
            <c:bubble3D val="0"/>
            <c:spPr>
              <a:solidFill>
                <a:srgbClr val="A7A9AC"/>
              </a:solidFill>
              <a:ln w="19050">
                <a:noFill/>
              </a:ln>
              <a:effectLst/>
            </c:spPr>
            <c:extLst>
              <c:ext xmlns:c16="http://schemas.microsoft.com/office/drawing/2014/chart" uri="{C3380CC4-5D6E-409C-BE32-E72D297353CC}">
                <c16:uniqueId val="{00000005-5A08-E24F-A4E9-07500224DA4C}"/>
              </c:ext>
            </c:extLst>
          </c:dPt>
          <c:dPt>
            <c:idx val="5"/>
            <c:bubble3D val="0"/>
            <c:spPr>
              <a:solidFill>
                <a:srgbClr val="939598"/>
              </a:solidFill>
              <a:ln w="19050">
                <a:noFill/>
              </a:ln>
              <a:effectLst/>
            </c:spPr>
            <c:extLst>
              <c:ext xmlns:c16="http://schemas.microsoft.com/office/drawing/2014/chart" uri="{C3380CC4-5D6E-409C-BE32-E72D297353CC}">
                <c16:uniqueId val="{00000006-5A08-E24F-A4E9-07500224DA4C}"/>
              </c:ext>
            </c:extLst>
          </c:dPt>
          <c:dPt>
            <c:idx val="6"/>
            <c:bubble3D val="0"/>
            <c:spPr>
              <a:solidFill>
                <a:srgbClr val="6D6E71"/>
              </a:solidFill>
              <a:ln w="19050">
                <a:noFill/>
              </a:ln>
              <a:effectLst/>
            </c:spPr>
            <c:extLst>
              <c:ext xmlns:c16="http://schemas.microsoft.com/office/drawing/2014/chart" uri="{C3380CC4-5D6E-409C-BE32-E72D297353CC}">
                <c16:uniqueId val="{00000007-5A08-E24F-A4E9-07500224DA4C}"/>
              </c:ext>
            </c:extLst>
          </c:dPt>
          <c:dPt>
            <c:idx val="7"/>
            <c:bubble3D val="0"/>
            <c:spPr>
              <a:solidFill>
                <a:srgbClr val="414042"/>
              </a:solidFill>
              <a:ln w="19050">
                <a:noFill/>
              </a:ln>
              <a:effectLst/>
            </c:spPr>
            <c:extLst>
              <c:ext xmlns:c16="http://schemas.microsoft.com/office/drawing/2014/chart" uri="{C3380CC4-5D6E-409C-BE32-E72D297353CC}">
                <c16:uniqueId val="{00000008-5A08-E24F-A4E9-07500224DA4C}"/>
              </c:ext>
            </c:extLst>
          </c:dPt>
          <c:cat>
            <c:strRef>
              <c:f>Sheet1!$A$2:$A$9</c:f>
              <c:strCache>
                <c:ptCount val="8"/>
                <c:pt idx="0">
                  <c:v>Palvelujen tuotot</c:v>
                </c:pt>
                <c:pt idx="1">
                  <c:v>Henkilöstökulut</c:v>
                </c:pt>
                <c:pt idx="2">
                  <c:v>Avustukset</c:v>
                </c:pt>
                <c:pt idx="3">
                  <c:v>Poistot ja arvonalentumiset</c:v>
                </c:pt>
                <c:pt idx="4">
                  <c:v>Aineet, tarvikkeet ja tavarat</c:v>
                </c:pt>
                <c:pt idx="5">
                  <c:v>Vuokrakulut</c:v>
                </c:pt>
                <c:pt idx="6">
                  <c:v>Rahoituskulut</c:v>
                </c:pt>
                <c:pt idx="7">
                  <c:v>Muut toimintakulut</c:v>
                </c:pt>
              </c:strCache>
            </c:strRef>
          </c:cat>
          <c:val>
            <c:numRef>
              <c:f>Sheet1!$B$2:$B$9</c:f>
              <c:numCache>
                <c:formatCode>General</c:formatCode>
                <c:ptCount val="8"/>
                <c:pt idx="0">
                  <c:v>47.2</c:v>
                </c:pt>
                <c:pt idx="1">
                  <c:v>32.6</c:v>
                </c:pt>
                <c:pt idx="2">
                  <c:v>5</c:v>
                </c:pt>
                <c:pt idx="3">
                  <c:v>5.9</c:v>
                </c:pt>
                <c:pt idx="4">
                  <c:v>3</c:v>
                </c:pt>
                <c:pt idx="5">
                  <c:v>5.2</c:v>
                </c:pt>
                <c:pt idx="6">
                  <c:v>0.8</c:v>
                </c:pt>
                <c:pt idx="7">
                  <c:v>0.2</c:v>
                </c:pt>
              </c:numCache>
            </c:numRef>
          </c:val>
          <c:extLst>
            <c:ext xmlns:c16="http://schemas.microsoft.com/office/drawing/2014/chart" uri="{C3380CC4-5D6E-409C-BE32-E72D297353CC}">
              <c16:uniqueId val="{00000000-5A08-E24F-A4E9-07500224DA4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5CCBEB"/>
              </a:solidFill>
              <a:ln w="19050">
                <a:noFill/>
              </a:ln>
              <a:effectLst/>
            </c:spPr>
            <c:extLst>
              <c:ext xmlns:c16="http://schemas.microsoft.com/office/drawing/2014/chart" uri="{C3380CC4-5D6E-409C-BE32-E72D297353CC}">
                <c16:uniqueId val="{00000001-4749-CA4C-8119-C37EE1B7F75B}"/>
              </c:ext>
            </c:extLst>
          </c:dPt>
          <c:dPt>
            <c:idx val="1"/>
            <c:bubble3D val="0"/>
            <c:spPr>
              <a:solidFill>
                <a:srgbClr val="F1F2F2"/>
              </a:solidFill>
              <a:ln w="19050">
                <a:noFill/>
              </a:ln>
              <a:effectLst/>
            </c:spPr>
            <c:extLst>
              <c:ext xmlns:c16="http://schemas.microsoft.com/office/drawing/2014/chart" uri="{C3380CC4-5D6E-409C-BE32-E72D297353CC}">
                <c16:uniqueId val="{00000002-4749-CA4C-8119-C37EE1B7F75B}"/>
              </c:ext>
            </c:extLst>
          </c:dPt>
          <c:dPt>
            <c:idx val="2"/>
            <c:bubble3D val="0"/>
            <c:spPr>
              <a:solidFill>
                <a:srgbClr val="E6E7E8"/>
              </a:solidFill>
              <a:ln w="19050">
                <a:noFill/>
              </a:ln>
              <a:effectLst/>
            </c:spPr>
            <c:extLst>
              <c:ext xmlns:c16="http://schemas.microsoft.com/office/drawing/2014/chart" uri="{C3380CC4-5D6E-409C-BE32-E72D297353CC}">
                <c16:uniqueId val="{00000003-4749-CA4C-8119-C37EE1B7F75B}"/>
              </c:ext>
            </c:extLst>
          </c:dPt>
          <c:dPt>
            <c:idx val="3"/>
            <c:bubble3D val="0"/>
            <c:spPr>
              <a:solidFill>
                <a:srgbClr val="D1D3D4"/>
              </a:solidFill>
              <a:ln w="19050">
                <a:noFill/>
              </a:ln>
              <a:effectLst/>
            </c:spPr>
            <c:extLst>
              <c:ext xmlns:c16="http://schemas.microsoft.com/office/drawing/2014/chart" uri="{C3380CC4-5D6E-409C-BE32-E72D297353CC}">
                <c16:uniqueId val="{00000004-4749-CA4C-8119-C37EE1B7F75B}"/>
              </c:ext>
            </c:extLst>
          </c:dPt>
          <c:dPt>
            <c:idx val="4"/>
            <c:bubble3D val="0"/>
            <c:spPr>
              <a:solidFill>
                <a:srgbClr val="A7A9AC"/>
              </a:solidFill>
              <a:ln w="19050">
                <a:noFill/>
              </a:ln>
              <a:effectLst/>
            </c:spPr>
            <c:extLst>
              <c:ext xmlns:c16="http://schemas.microsoft.com/office/drawing/2014/chart" uri="{C3380CC4-5D6E-409C-BE32-E72D297353CC}">
                <c16:uniqueId val="{00000005-4749-CA4C-8119-C37EE1B7F75B}"/>
              </c:ext>
            </c:extLst>
          </c:dPt>
          <c:dPt>
            <c:idx val="5"/>
            <c:bubble3D val="0"/>
            <c:spPr>
              <a:solidFill>
                <a:srgbClr val="939598"/>
              </a:solidFill>
              <a:ln w="19050">
                <a:noFill/>
              </a:ln>
              <a:effectLst/>
            </c:spPr>
            <c:extLst>
              <c:ext xmlns:c16="http://schemas.microsoft.com/office/drawing/2014/chart" uri="{C3380CC4-5D6E-409C-BE32-E72D297353CC}">
                <c16:uniqueId val="{00000006-4749-CA4C-8119-C37EE1B7F75B}"/>
              </c:ext>
            </c:extLst>
          </c:dPt>
          <c:dPt>
            <c:idx val="6"/>
            <c:bubble3D val="0"/>
            <c:spPr>
              <a:solidFill>
                <a:srgbClr val="6D6E71"/>
              </a:solidFill>
              <a:ln w="19050">
                <a:noFill/>
              </a:ln>
              <a:effectLst/>
            </c:spPr>
            <c:extLst>
              <c:ext xmlns:c16="http://schemas.microsoft.com/office/drawing/2014/chart" uri="{C3380CC4-5D6E-409C-BE32-E72D297353CC}">
                <c16:uniqueId val="{00000007-4749-CA4C-8119-C37EE1B7F75B}"/>
              </c:ext>
            </c:extLst>
          </c:dPt>
          <c:dPt>
            <c:idx val="7"/>
            <c:bubble3D val="0"/>
            <c:spPr>
              <a:solidFill>
                <a:srgbClr val="414042"/>
              </a:solidFill>
              <a:ln w="19050">
                <a:noFill/>
              </a:ln>
              <a:effectLst/>
            </c:spPr>
            <c:extLst>
              <c:ext xmlns:c16="http://schemas.microsoft.com/office/drawing/2014/chart" uri="{C3380CC4-5D6E-409C-BE32-E72D297353CC}">
                <c16:uniqueId val="{00000008-4749-CA4C-8119-C37EE1B7F75B}"/>
              </c:ext>
            </c:extLst>
          </c:dPt>
          <c:cat>
            <c:strRef>
              <c:f>Sheet1!$A$2:$A$9</c:f>
              <c:strCache>
                <c:ptCount val="8"/>
                <c:pt idx="0">
                  <c:v>Verotulot</c:v>
                </c:pt>
                <c:pt idx="1">
                  <c:v>Valtionosuudet</c:v>
                </c:pt>
                <c:pt idx="2">
                  <c:v>Myyntituotot</c:v>
                </c:pt>
                <c:pt idx="3">
                  <c:v>Maksutuotot</c:v>
                </c:pt>
                <c:pt idx="4">
                  <c:v>Rahoitustuotot</c:v>
                </c:pt>
                <c:pt idx="5">
                  <c:v>Vuokratuotot</c:v>
                </c:pt>
                <c:pt idx="6">
                  <c:v>Muut toimintatuotot</c:v>
                </c:pt>
                <c:pt idx="7">
                  <c:v>Tuet ja avustukset</c:v>
                </c:pt>
              </c:strCache>
            </c:strRef>
          </c:cat>
          <c:val>
            <c:numRef>
              <c:f>Sheet1!$B$2:$B$9</c:f>
              <c:numCache>
                <c:formatCode>General</c:formatCode>
                <c:ptCount val="8"/>
                <c:pt idx="0">
                  <c:v>56.3</c:v>
                </c:pt>
                <c:pt idx="1">
                  <c:v>17.7</c:v>
                </c:pt>
                <c:pt idx="2">
                  <c:v>11.5</c:v>
                </c:pt>
                <c:pt idx="3">
                  <c:v>4.7</c:v>
                </c:pt>
                <c:pt idx="4">
                  <c:v>1.7</c:v>
                </c:pt>
                <c:pt idx="5">
                  <c:v>4</c:v>
                </c:pt>
                <c:pt idx="6">
                  <c:v>1.1000000000000001</c:v>
                </c:pt>
                <c:pt idx="7">
                  <c:v>3</c:v>
                </c:pt>
              </c:numCache>
            </c:numRef>
          </c:val>
          <c:extLst>
            <c:ext xmlns:c16="http://schemas.microsoft.com/office/drawing/2014/chart" uri="{C3380CC4-5D6E-409C-BE32-E72D297353CC}">
              <c16:uniqueId val="{00000000-4749-CA4C-8119-C37EE1B7F75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5CCBEB"/>
              </a:solidFill>
              <a:ln w="19050">
                <a:noFill/>
              </a:ln>
              <a:effectLst/>
            </c:spPr>
            <c:extLst>
              <c:ext xmlns:c16="http://schemas.microsoft.com/office/drawing/2014/chart" uri="{C3380CC4-5D6E-409C-BE32-E72D297353CC}">
                <c16:uniqueId val="{00000001-2251-8148-88BF-D2D45E00A338}"/>
              </c:ext>
            </c:extLst>
          </c:dPt>
          <c:dPt>
            <c:idx val="1"/>
            <c:bubble3D val="0"/>
            <c:spPr>
              <a:solidFill>
                <a:srgbClr val="F1F2F2"/>
              </a:solidFill>
              <a:ln w="19050">
                <a:noFill/>
              </a:ln>
              <a:effectLst/>
            </c:spPr>
            <c:extLst>
              <c:ext xmlns:c16="http://schemas.microsoft.com/office/drawing/2014/chart" uri="{C3380CC4-5D6E-409C-BE32-E72D297353CC}">
                <c16:uniqueId val="{00000002-2251-8148-88BF-D2D45E00A338}"/>
              </c:ext>
            </c:extLst>
          </c:dPt>
          <c:dPt>
            <c:idx val="2"/>
            <c:bubble3D val="0"/>
            <c:spPr>
              <a:solidFill>
                <a:srgbClr val="E6E7E8"/>
              </a:solidFill>
              <a:ln w="19050">
                <a:noFill/>
              </a:ln>
              <a:effectLst/>
            </c:spPr>
            <c:extLst>
              <c:ext xmlns:c16="http://schemas.microsoft.com/office/drawing/2014/chart" uri="{C3380CC4-5D6E-409C-BE32-E72D297353CC}">
                <c16:uniqueId val="{00000003-2251-8148-88BF-D2D45E00A338}"/>
              </c:ext>
            </c:extLst>
          </c:dPt>
          <c:dPt>
            <c:idx val="3"/>
            <c:bubble3D val="0"/>
            <c:spPr>
              <a:solidFill>
                <a:srgbClr val="D1D3D4"/>
              </a:solidFill>
              <a:ln w="19050">
                <a:noFill/>
              </a:ln>
              <a:effectLst/>
            </c:spPr>
            <c:extLst>
              <c:ext xmlns:c16="http://schemas.microsoft.com/office/drawing/2014/chart" uri="{C3380CC4-5D6E-409C-BE32-E72D297353CC}">
                <c16:uniqueId val="{00000004-2251-8148-88BF-D2D45E00A338}"/>
              </c:ext>
            </c:extLst>
          </c:dPt>
          <c:dPt>
            <c:idx val="4"/>
            <c:bubble3D val="0"/>
            <c:spPr>
              <a:solidFill>
                <a:srgbClr val="A7A9AC"/>
              </a:solidFill>
              <a:ln w="19050">
                <a:noFill/>
              </a:ln>
              <a:effectLst/>
            </c:spPr>
            <c:extLst>
              <c:ext xmlns:c16="http://schemas.microsoft.com/office/drawing/2014/chart" uri="{C3380CC4-5D6E-409C-BE32-E72D297353CC}">
                <c16:uniqueId val="{00000005-2251-8148-88BF-D2D45E00A338}"/>
              </c:ext>
            </c:extLst>
          </c:dPt>
          <c:dPt>
            <c:idx val="5"/>
            <c:bubble3D val="0"/>
            <c:spPr>
              <a:solidFill>
                <a:srgbClr val="939598"/>
              </a:solidFill>
              <a:ln w="19050">
                <a:noFill/>
              </a:ln>
              <a:effectLst/>
            </c:spPr>
            <c:extLst>
              <c:ext xmlns:c16="http://schemas.microsoft.com/office/drawing/2014/chart" uri="{C3380CC4-5D6E-409C-BE32-E72D297353CC}">
                <c16:uniqueId val="{00000006-2251-8148-88BF-D2D45E00A338}"/>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30A3-7F48-A0CF-9D306C59D1E8}"/>
              </c:ext>
            </c:extLst>
          </c:dPt>
          <c:cat>
            <c:strRef>
              <c:f>Sheet1!$A$2:$A$8</c:f>
              <c:strCache>
                <c:ptCount val="7"/>
                <c:pt idx="0">
                  <c:v>Kiinteät rakenteet ja laitteet</c:v>
                </c:pt>
                <c:pt idx="1">
                  <c:v>Rakennukset ja rakennelmat</c:v>
                </c:pt>
                <c:pt idx="2">
                  <c:v>Maa- ja vesialueet</c:v>
                </c:pt>
                <c:pt idx="3">
                  <c:v>Osakkeet ja osuudet</c:v>
                </c:pt>
                <c:pt idx="4">
                  <c:v>Koneet ja kalusto</c:v>
                </c:pt>
                <c:pt idx="5">
                  <c:v>Muut pitkävaikutteiset menot </c:v>
                </c:pt>
                <c:pt idx="6">
                  <c:v>Muut aineelliset hyödykkeet</c:v>
                </c:pt>
              </c:strCache>
            </c:strRef>
          </c:cat>
          <c:val>
            <c:numRef>
              <c:f>Sheet1!$B$2:$B$8</c:f>
              <c:numCache>
                <c:formatCode>General</c:formatCode>
                <c:ptCount val="7"/>
                <c:pt idx="0">
                  <c:v>37</c:v>
                </c:pt>
                <c:pt idx="1">
                  <c:v>31</c:v>
                </c:pt>
                <c:pt idx="2">
                  <c:v>7</c:v>
                </c:pt>
                <c:pt idx="3">
                  <c:v>18</c:v>
                </c:pt>
                <c:pt idx="4">
                  <c:v>4</c:v>
                </c:pt>
                <c:pt idx="5">
                  <c:v>3</c:v>
                </c:pt>
                <c:pt idx="6">
                  <c:v>0</c:v>
                </c:pt>
              </c:numCache>
            </c:numRef>
          </c:val>
          <c:extLst>
            <c:ext xmlns:c16="http://schemas.microsoft.com/office/drawing/2014/chart" uri="{C3380CC4-5D6E-409C-BE32-E72D297353CC}">
              <c16:uniqueId val="{00000000-2251-8148-88BF-D2D45E00A33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33DAE404-DD2B-4DE5-B0CE-992ED5713C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FC15FA0B-E055-434F-9E11-CCA88C7883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2137A-EBCB-49EC-9734-26FC45E32E86}" type="datetimeFigureOut">
              <a:rPr lang="fi-FI" smtClean="0"/>
              <a:t>8.6.2023</a:t>
            </a:fld>
            <a:endParaRPr lang="fi-FI"/>
          </a:p>
        </p:txBody>
      </p:sp>
      <p:sp>
        <p:nvSpPr>
          <p:cNvPr id="4" name="Alatunnisteen paikkamerkki 3">
            <a:extLst>
              <a:ext uri="{FF2B5EF4-FFF2-40B4-BE49-F238E27FC236}">
                <a16:creationId xmlns:a16="http://schemas.microsoft.com/office/drawing/2014/main" id="{988F5078-AF5B-496C-93A1-3CA8AC44E7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542F74D-8F19-4A29-8457-0C7AB1C560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CCB98-25CB-4FD0-B2B3-A73A24D4DE4B}" type="slidenum">
              <a:rPr lang="fi-FI" smtClean="0"/>
              <a:t>‹#›</a:t>
            </a:fld>
            <a:endParaRPr lang="fi-FI"/>
          </a:p>
        </p:txBody>
      </p:sp>
    </p:spTree>
    <p:extLst>
      <p:ext uri="{BB962C8B-B14F-4D97-AF65-F5344CB8AC3E}">
        <p14:creationId xmlns:p14="http://schemas.microsoft.com/office/powerpoint/2010/main" val="115554372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CCC1C-3D33-4DD6-9439-6415BA8504E7}" type="datetimeFigureOut">
              <a:rPr lang="fi-FI" smtClean="0"/>
              <a:t>8.6.2023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9F7F8-48A1-4863-ABF0-01A9D479BFD7}" type="slidenum">
              <a:rPr lang="fi-FI" smtClean="0"/>
              <a:t>‹#›</a:t>
            </a:fld>
            <a:endParaRPr lang="fi-FI"/>
          </a:p>
        </p:txBody>
      </p:sp>
    </p:spTree>
    <p:extLst>
      <p:ext uri="{BB962C8B-B14F-4D97-AF65-F5344CB8AC3E}">
        <p14:creationId xmlns:p14="http://schemas.microsoft.com/office/powerpoint/2010/main" val="25822017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temtyollisyyskatsaus.fi/Textbase/Tkat-04/Pdf/Tkat_fi.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visitfinland.stat.fi/PXWeb/pxweb/fi/VisitFinland/VisitFinland__Majoitustilastot/visitfinland_matk_pxt_116y.px/"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tampere.fi/tiedostot/r/MWOuHmvk9/tampereen_raitiotien_seudullinen_ys_19.2.2021.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kuhamaa.fi/jarvet/"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tampere.fi/liitteet/5o2F1q9zz/jarvivesiraportti07.pdf" TargetMode="External"/><Relationship Id="rId5" Type="http://schemas.openxmlformats.org/officeDocument/2006/relationships/hyperlink" Target="https://www.tampere.fi/asuminen-ja-ymparisto/ymparisto-ja-luonto/puistot-ja-viheralueet.html" TargetMode="External"/><Relationship Id="rId4" Type="http://schemas.openxmlformats.org/officeDocument/2006/relationships/hyperlink" Target="https://www.tampere.fi/asuminen-ja-ymparisto/ymparisto-ja-luonto/metsat.html"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tampere.fi/kulttuuri-ja-vapaa-aika/liikunta/liikuntapaikat/talviuintipaikat.html"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tampere.fi/kulttuuri-ja-vapaa-aika/liikunta/liikuntapaikat/frisbeegolfradat.html" TargetMode="External"/><Relationship Id="rId5" Type="http://schemas.openxmlformats.org/officeDocument/2006/relationships/hyperlink" Target="https://www.tampere.fi/kulttuuri-ja-vapaa-aika/liikunta/liikuntapaikat/beachvolleykentat.html" TargetMode="External"/><Relationship Id="rId4" Type="http://schemas.openxmlformats.org/officeDocument/2006/relationships/hyperlink" Target="https://www.tampere.fi/kulttuuri-ja-vapaa-aika/liikunta/liikuntapaikat/kuntosalit.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tretasku.fi/web/kasvatus-ja-opetuspalvelut/kasvatus-ja-opetuspalvelut/tyon-tueksi/talous-ja-tilastot/tilastot-ja-tunnusluvut"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pp.powerbi.com/view?r=eyJrIjoiMzY4NTEzMjQtNTAxYS00NmRlLWI4NTYtOGQ5YzJmMjdmOTZiIiwidCI6ImRkZTVkYzEyLWJkM2MtNGMwNi04NWNjLTM0MzYxZWZlOWFkNCIsImMiOjh9"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temtyollisyyskatsaus.fi/graph/tkat/tkat.aspx?ely=04"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latunnisteen paikkamerkki 4">
            <a:extLst>
              <a:ext uri="{FF2B5EF4-FFF2-40B4-BE49-F238E27FC236}">
                <a16:creationId xmlns:a16="http://schemas.microsoft.com/office/drawing/2014/main" id="{28EFCACD-B607-4D16-B386-125E3C8D27B9}"/>
              </a:ext>
            </a:extLst>
          </p:cNvPr>
          <p:cNvSpPr>
            <a:spLocks noGrp="1"/>
          </p:cNvSpPr>
          <p:nvPr>
            <p:ph type="ftr" sz="quarter" idx="4"/>
          </p:nvPr>
        </p:nvSpPr>
        <p:spPr/>
        <p:txBody>
          <a:bodyPr/>
          <a:lstStyle/>
          <a:p>
            <a:endParaRPr lang="fi-FI"/>
          </a:p>
        </p:txBody>
      </p:sp>
    </p:spTree>
    <p:extLst>
      <p:ext uri="{BB962C8B-B14F-4D97-AF65-F5344CB8AC3E}">
        <p14:creationId xmlns:p14="http://schemas.microsoft.com/office/powerpoint/2010/main" val="3746693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160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43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085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Korkeakoulujen panostaminen tutkimukseen, tuotekehitykseen ja yritysyhteistyöhön on synnyttänyt menestystarinoita esimerkiksi pelialalle, teollisuuteen ja terveysteknologiaan.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 on yksi johtavista kuvantamisen ja kamerateknologioiden osaamiskeskuksista maailmanlaajuisesti ja Euroopan mittakaavassa ykkönen.</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Lähde: https://businesstampere.com/fi/investoinnit/investointimahdollisuudet/tampereen-karkitoimialat/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seudulla toimivat kiertotalous- ja cleantech-yritykset tarjoavat monenlaisia innovatiivisia ratkaisuja, elinkaaripalveluita ja automatiikkaa eri toimialoille.</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Lähde: https://businesstampere.com/fi/toimintaymparisto/liiketoimintaekosysteemit/tampereen-seudun-kiertotalous-ekosysteemi/</a:t>
            </a:r>
            <a:endParaRPr lang="en-US"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14</a:t>
            </a:fld>
            <a:endParaRPr lang="fi-FI"/>
          </a:p>
        </p:txBody>
      </p:sp>
    </p:spTree>
    <p:extLst>
      <p:ext uri="{BB962C8B-B14F-4D97-AF65-F5344CB8AC3E}">
        <p14:creationId xmlns:p14="http://schemas.microsoft.com/office/powerpoint/2010/main" val="313773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 on aikaisemmin tunnettu perinteisenä teollisuuskaupunkina. Kangaspakat ovat vaihtuneet koodinpätkiin – raskaan teollisuuden rinnalle on tullut yhä enemmän älyteknologiaa.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 on vetovoimainen startup-kaupunki, koska: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Koulutetun työvoiman hyvä saatavuus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Edullisempaa kuin pääkaupunkiseudulla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Korkeakouluyhteistyöstä osaajia ja ideoita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Keskeinen sijainti</a:t>
            </a:r>
            <a:endParaRPr lang="en-US" sz="1800" b="0" i="0">
              <a:solidFill>
                <a:srgbClr val="444444"/>
              </a:solidFill>
              <a:effectLst/>
              <a:latin typeface="Arial" panose="020B060402020202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15</a:t>
            </a:fld>
            <a:endParaRPr lang="fi-FI"/>
          </a:p>
        </p:txBody>
      </p:sp>
    </p:spTree>
    <p:extLst>
      <p:ext uri="{BB962C8B-B14F-4D97-AF65-F5344CB8AC3E}">
        <p14:creationId xmlns:p14="http://schemas.microsoft.com/office/powerpoint/2010/main" val="1529386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- 15 vuotta täyttäneistä perusasteen jälkeinen tutkinto on 79 % (koko maa 74 %) (31.12.2019)</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- 15 vuotta täyttäneestä väestöstä korkeakoulutettuja on 38 % (31.12.2019)</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- 20 vuotta täyttäneestä väestöstä korkeakoulutettuja puolestaan 40 % (31.12.2019)</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https://pxnet2.stat.fi/PXWeb/pxweb/fi/StatFin/StatFin__kou__vkour/statfin_vkour_pxt_12bq.px/</a:t>
            </a:r>
            <a:endParaRPr lang="en-US"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16</a:t>
            </a:fld>
            <a:endParaRPr lang="fi-FI"/>
          </a:p>
        </p:txBody>
      </p:sp>
    </p:spTree>
    <p:extLst>
      <p:ext uri="{BB962C8B-B14F-4D97-AF65-F5344CB8AC3E}">
        <p14:creationId xmlns:p14="http://schemas.microsoft.com/office/powerpoint/2010/main" val="3413152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6 lukiota ja 1 aikuislukio</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Päivälukioissa n. 3500 ja aikuislukiossa n. 550 opiskelijaa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Tredu (Tampereen Seudun ammattiopisto)</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17 000 nuorta ja aikuista opiskelijaa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29 perustutkintoa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21 ammattitutkintoa ja 11 erikoisammattitutkintoa (v. 2022)</a:t>
            </a:r>
            <a:endParaRPr lang="en-US" sz="1800" b="0" i="0">
              <a:solidFill>
                <a:srgbClr val="444444"/>
              </a:solidFill>
              <a:effectLst/>
              <a:latin typeface="Arial" panose="020B060402020202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17</a:t>
            </a:fld>
            <a:endParaRPr lang="fi-FI"/>
          </a:p>
        </p:txBody>
      </p:sp>
    </p:spTree>
    <p:extLst>
      <p:ext uri="{BB962C8B-B14F-4D97-AF65-F5344CB8AC3E}">
        <p14:creationId xmlns:p14="http://schemas.microsoft.com/office/powerpoint/2010/main" val="3731166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Tampereen yliopisto, Tampereen teknillinen yliopisto ja Tampereen ammattikorkeakoulu muodostivat monialaisen korkeakoulujen yhteisön 1.1.2019.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Korkeakouluyhteisössä on yhteensä 30 000 opiskelijaa. Opiskelijoista kolmannes opiskelee Tampereen ammattikorkeakoulussa, kaksi kolmannesta yliopistossa.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TAMK:ssa aloittaa vuosittain 2 000 uutta opiskelijaa, yliopistoissa 3 000. Lisäksi avoimen korkeakoulun kursseille ja erilaisiin täydennyskoulutuksiin osallistuu vuosittain tuhansia opiskelijoita.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Henkilöstöä lähes 4 100 hlö</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6 kampusta Tampereella (Hervanta, Kauppi, Keskusta, TAMK pääkampus, Mediapolis ja Proakatemia), toimintaa myös muilla paikkakunnilla (Ikaalinen, Mänttä-Vilppula, Pori, Seinäjoki, Virrat)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Korkeakouluosaamiskärjet ovat tekniikka, terveys ja yhteiskunta.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yliopistossa on seitsemän tiedekuntaa: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1) Informaatioteknologia ja viestintä</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2) Johtaminen ja talous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3) Kasvatustieteet ja kulttuuri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4) Lääketiede ja terveysteknologia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5) Rakennettu ympäristö</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6) Tekniikka ja luonnontieteet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7) Yhteiskuntatieteet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TAMKissa on yhdeksän osaamisyksikköä (vastaavat tiedekuntia):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1) Hyvinvointi ja terveysteknologia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2) Liiketoiminta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3) Media, musiikki ja taide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4) Pedagogiset ratkaisut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5) Rakennettu ympäristö ja biotalous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6) Teollisuusteknologia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7) Terveys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Lähde: viestinta.tau@tuni.fi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18</a:t>
            </a:fld>
            <a:endParaRPr lang="fi-FI"/>
          </a:p>
        </p:txBody>
      </p:sp>
    </p:spTree>
    <p:extLst>
      <p:ext uri="{BB962C8B-B14F-4D97-AF65-F5344CB8AC3E}">
        <p14:creationId xmlns:p14="http://schemas.microsoft.com/office/powerpoint/2010/main" val="1355138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Kaupunkiseudun työpaikkamäärä: 176 913 vuonna 2019 (+6 357 työpaikkaa). Työpaikat lisääntyivät 0,1 % edellisvuodesta.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kaupunkiseudun työpaikoista suurin osa on terveys ja sosiaalipalveluiden työpaikkoja, teollisuuden työpaikkoja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sekä kaupan alan työpaikkoja.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Lähde: Business Tampere/Tiedot ja analyysit Tampereen kaupunkiseudun elinvoimasta, https://businesstampere.com/wp-content/uploads/2022/02/bt-datapkt_kevat_2022_suomi.pdf</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Työttömyysaste Tampereella 11,6 % ja koko maassa 10,4 % (1/2022), Työllisyyskatsaus tammikuu 2022</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sng" strike="noStrike">
                <a:solidFill>
                  <a:srgbClr val="91C9EA"/>
                </a:solidFill>
                <a:effectLst/>
                <a:latin typeface="Calibri" panose="020F0502020204030204" pitchFamily="34" charset="0"/>
                <a:hlinkClick r:id="rId3"/>
              </a:rPr>
              <a:t>Työllisyyskatsaus Tammikuu 2022 (temtyollisyyskatsaus.fi)</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20</a:t>
            </a:fld>
            <a:endParaRPr lang="fi-FI"/>
          </a:p>
        </p:txBody>
      </p:sp>
    </p:spTree>
    <p:extLst>
      <p:ext uri="{BB962C8B-B14F-4D97-AF65-F5344CB8AC3E}">
        <p14:creationId xmlns:p14="http://schemas.microsoft.com/office/powerpoint/2010/main" val="114952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 tuo elämään laatua.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Todisteet:</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Tampereella on paljon työpaikkoja sekä korkeakoulutetuille että ammatillisille osaajille mm. teollisuudessa, ICT-sektorilla ja sote-sektorilla.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Asuntojen hintataso on Tampereella pääkaupunkiseutua alhaisempi. Erilaisia asumisvaihtoehtoja on tarjolla runsaasti.</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Palvelut ja elämykset ovat helposti saavutettavissa julkisilla liikennevälineillä tai kävellen.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Tampereella on monipuolinen kulttuuritarjonta ja erinomaiset mahdollisuudet liikunnan harrastamiseen. Mm. 23 museota, parikymmentä teatteria, maailmanluokan filharmonia, eniten musiikin Teosto-ilmoituksia/asukas, yli 20 yleistä saunaa.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 on rento ja mutkaton kaupunki, jossa on helppo tuntea olonsa kotoisaksi. Vain joka kolmas asukas on syntyperäinen tamperelainen – mutta tamperelaisuudesta ollaan ylpeitä. Tampere onkin useiden tutkimusten mukaan houkuttelevin kaupunki Suomessa.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Opiskelijoiden tärkein sijaintikriteeri on työpaikat. Positiivisen työllistymisen tarina yhtenä elinkeinostrategian (BT) ja veto/pitovoiman tavoitteena.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https://www.aamulehti.fi/a/9bd3552b-dfa0-463f-8d3a-00cb9f3ed1f7</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Veto- ja pitovoimaseminaarin pohjalta noussut tavoite: tamperelaisuuden kokemuksen vahvistaminen</a:t>
            </a:r>
            <a:r>
              <a:rPr lang="fi-FI" sz="1800" b="0" i="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https://www.tamperelainen.fi/artikkeli/714284-tilastot-kertovat-vain-joka-kolmas-tamperelainen-on-syntyperainen-tamperelainen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21</a:t>
            </a:fld>
            <a:endParaRPr lang="fi-FI"/>
          </a:p>
        </p:txBody>
      </p:sp>
    </p:spTree>
    <p:extLst>
      <p:ext uri="{BB962C8B-B14F-4D97-AF65-F5344CB8AC3E}">
        <p14:creationId xmlns:p14="http://schemas.microsoft.com/office/powerpoint/2010/main" val="20361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a:t>
            </a:fld>
            <a:endParaRPr lang="fi-FI"/>
          </a:p>
        </p:txBody>
      </p:sp>
    </p:spTree>
    <p:extLst>
      <p:ext uri="{BB962C8B-B14F-4D97-AF65-F5344CB8AC3E}">
        <p14:creationId xmlns:p14="http://schemas.microsoft.com/office/powerpoint/2010/main" val="3407501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Vierasta kieltä puhuvia 20 793 (12/2021) https://public.tableau.com/profile/tampereen.kaupunki#!/vizhome/UlkomaalaistaustaisetTampereella/Etusivu_1</a:t>
            </a:r>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fi-FI" sz="1800" b="0" i="0" u="none" strike="noStrike" dirty="0">
                <a:solidFill>
                  <a:srgbClr val="000000"/>
                </a:solidFill>
                <a:effectLst/>
                <a:latin typeface="Calibri" panose="020F0502020204030204" pitchFamily="34" charset="0"/>
              </a:rPr>
              <a:t>Kansainvälisen väestön sekä vieraskielisten määrä kasvaa vuosittain.</a:t>
            </a:r>
            <a:r>
              <a:rPr lang="en-US" sz="1800" b="0" i="0" dirty="0">
                <a:solidFill>
                  <a:srgbClr val="444444"/>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Vuonna 2020 vieraskielisten osuus väestöstä oli 8,1 prosenttia ja ulkomaan kansalaisten 4,9 prosenttia. Suurin vieraskielisten ikäryhmä on 30–39-vuotiaat ja pienin yli 70-vuotiaat. Eniten kaupungissa asui v. 2019 Viron, Venäjän, Irakin ja Afganistanin kansalaisia. Puhutuimmat kielet olivat venäjä, arabia, persia ja englanti. Tampereella puhutaan yhteensä yli 100 eri kieltä. Arabiaa puhuvien määrä on kasvanut selvästi eniten vuodesta 2016.</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https://public.tableau.com/profile/tampereen.kaupunki#!/vizhome/UlkomaalaistaustaisetTampereella/Etusivu_1</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 tarjoaa mahdollisuuksia. Toimivat yhteisöt ja arjen helppous tukevat hyvää elämää.</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br>
              <a:rPr lang="fi-FI" sz="1800" b="0" i="0" dirty="0">
                <a:solidFill>
                  <a:srgbClr val="444444"/>
                </a:solidFill>
                <a:effectLst/>
                <a:latin typeface="Calibri" panose="020F0502020204030204" pitchFamily="34" charset="0"/>
              </a:rPr>
            </a:br>
            <a:r>
              <a:rPr lang="fi-FI" sz="1800" b="0" i="0" u="none" strike="noStrike" dirty="0">
                <a:solidFill>
                  <a:srgbClr val="000000"/>
                </a:solidFill>
                <a:effectLst/>
                <a:latin typeface="Calibri" panose="020F0502020204030204" pitchFamily="34" charset="0"/>
              </a:rPr>
              <a:t>Todisteet:</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*Suomi-faktat. Työn ja vapaa-ajan yhteensovittaminen on helppoa. Suomi on tasa-arvon edelläkävijä sekä yksi maailman turvallisimpia maita. Esikoulu ja koulu on laadultaan maailman huippua ja lapsille ilmaista. Suomessa on puhdas ilma ja vesi. Ainutlaatuinen luonto on helposti saavutettavissa kaikkina vuodenaikoina. </a:t>
            </a:r>
            <a:r>
              <a:rPr lang="en-US" sz="1800" b="0" i="0" dirty="0">
                <a:solidFill>
                  <a:srgbClr val="444444"/>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Pirkanmaalla toimii yli 35 900 yritystä. Tampereella on monialaista ja uutta teknologiaosaamista, kuten kamerateknologiaa, VR/AR-yrityksiä, peliteollisuutta, terveysteknologiaa ja autoteollisuutta. </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Tampereella toimii useita </a:t>
            </a:r>
            <a:r>
              <a:rPr lang="fi-FI" sz="1800" b="0" i="0" u="none" strike="noStrike" dirty="0" err="1">
                <a:solidFill>
                  <a:srgbClr val="000000"/>
                </a:solidFill>
                <a:effectLst/>
                <a:latin typeface="Calibri" panose="020F0502020204030204" pitchFamily="34" charset="0"/>
              </a:rPr>
              <a:t>start-up</a:t>
            </a:r>
            <a:r>
              <a:rPr lang="fi-FI" sz="1800" b="0" i="0" u="none" strike="noStrike" dirty="0">
                <a:solidFill>
                  <a:srgbClr val="000000"/>
                </a:solidFill>
                <a:effectLst/>
                <a:latin typeface="Calibri" panose="020F0502020204030204" pitchFamily="34" charset="0"/>
              </a:rPr>
              <a:t> - ja yritysverkostoja. Alueen yritykset tekevät tiivistä yhteistyötä korkeakoulujen kanssa. Esimerkkeinä Mediapolis, </a:t>
            </a:r>
            <a:r>
              <a:rPr lang="fi-FI" sz="1800" b="0" i="0" u="none" strike="noStrike" dirty="0" err="1">
                <a:solidFill>
                  <a:srgbClr val="000000"/>
                </a:solidFill>
                <a:effectLst/>
                <a:latin typeface="Calibri" panose="020F0502020204030204" pitchFamily="34" charset="0"/>
              </a:rPr>
              <a:t>Tribe</a:t>
            </a:r>
            <a:r>
              <a:rPr lang="fi-FI" sz="1800" b="0" i="0" u="none" strike="noStrike" dirty="0">
                <a:solidFill>
                  <a:srgbClr val="000000"/>
                </a:solidFill>
                <a:effectLst/>
                <a:latin typeface="Calibri" panose="020F0502020204030204" pitchFamily="34" charset="0"/>
              </a:rPr>
              <a:t>, International HUB Tampere, DIMECC ja SMACC.</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Useilla kansainvälisillä yrityksillä on R&amp;D keskukset Tampereella. Esimerkkeinä BHTC, AAC Technologies, </a:t>
            </a:r>
            <a:r>
              <a:rPr lang="fi-FI" sz="1800" b="0" i="0" u="none" strike="noStrike" dirty="0" err="1">
                <a:solidFill>
                  <a:srgbClr val="000000"/>
                </a:solidFill>
                <a:effectLst/>
                <a:latin typeface="Calibri" panose="020F0502020204030204" pitchFamily="34" charset="0"/>
              </a:rPr>
              <a:t>Axon</a:t>
            </a:r>
            <a:r>
              <a:rPr lang="fi-FI" sz="1800" b="0" i="0" u="none" strike="noStrike" dirty="0">
                <a:solidFill>
                  <a:srgbClr val="000000"/>
                </a:solidFill>
                <a:effectLst/>
                <a:latin typeface="Calibri" panose="020F0502020204030204" pitchFamily="34" charset="0"/>
              </a:rPr>
              <a:t>, Huawei, </a:t>
            </a:r>
            <a:r>
              <a:rPr lang="fi-FI" sz="1800" b="0" i="0" u="none" strike="noStrike" dirty="0" err="1">
                <a:solidFill>
                  <a:srgbClr val="000000"/>
                </a:solidFill>
                <a:effectLst/>
                <a:latin typeface="Calibri" panose="020F0502020204030204" pitchFamily="34" charset="0"/>
              </a:rPr>
              <a:t>Xiaomi</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Scandit</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Polight</a:t>
            </a:r>
            <a:r>
              <a:rPr lang="fi-FI" sz="1800" b="0" i="0" u="none" strike="noStrike" dirty="0">
                <a:solidFill>
                  <a:srgbClr val="000000"/>
                </a:solidFill>
                <a:effectLst/>
                <a:latin typeface="Calibri" panose="020F0502020204030204" pitchFamily="34" charset="0"/>
              </a:rPr>
              <a:t>.</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Tampereen sijainti Suomessa on keskeinen – maantie-, juna- ja lentoliikenneyhteydet ovat erinomaiset.</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 on erinomainen paikka lasten kasvaa ja oppia. </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err="1">
                <a:solidFill>
                  <a:srgbClr val="000000"/>
                </a:solidFill>
                <a:effectLst/>
                <a:latin typeface="Calibri" panose="020F0502020204030204" pitchFamily="34" charset="0"/>
              </a:rPr>
              <a:t>Hidden</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gems</a:t>
            </a:r>
            <a:r>
              <a:rPr lang="fi-FI" sz="1800" b="0" i="0" u="none" strike="noStrike" dirty="0">
                <a:solidFill>
                  <a:srgbClr val="000000"/>
                </a:solidFill>
                <a:effectLst/>
                <a:latin typeface="Calibri" panose="020F0502020204030204" pitchFamily="34" charset="0"/>
              </a:rPr>
              <a:t> –ohjelma: suunnattu kansainvälisten työntekijöiden puolisoille työllistymisen &amp; integroitumisen helpottamiseksi.</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22</a:t>
            </a:fld>
            <a:endParaRPr lang="fi-FI"/>
          </a:p>
        </p:txBody>
      </p:sp>
    </p:spTree>
    <p:extLst>
      <p:ext uri="{BB962C8B-B14F-4D97-AF65-F5344CB8AC3E}">
        <p14:creationId xmlns:p14="http://schemas.microsoft.com/office/powerpoint/2010/main" val="2819391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Tampere on kasvun kaupunki.</a:t>
            </a:r>
            <a:r>
              <a:rPr lang="fi-FI" sz="1800" b="0" i="0" dirty="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Osaavat työntekijät, verkostojen voima ja keskeinen sijainti tekevät siitä kiinnostavan kotipaikan yrityksille. </a:t>
            </a:r>
            <a:r>
              <a:rPr lang="fi-FI" sz="1800" b="0" i="0" dirty="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dirty="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u="none" strike="noStrike" dirty="0">
                <a:solidFill>
                  <a:srgbClr val="000000"/>
                </a:solidFill>
                <a:effectLst/>
                <a:latin typeface="Calibri" panose="020F0502020204030204" pitchFamily="34" charset="0"/>
              </a:rPr>
              <a:t>Todisteet:</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Tampereen seudun valmistava teollisuus on yksi Suomen ulkomaanviennin tärkeimmistä vetureista. </a:t>
            </a:r>
            <a:r>
              <a:rPr lang="fi-FI" sz="1800" b="0" i="0" dirty="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Tampereella on monialaista ja uutta teknologiaosaamista, kuten kamerateknologiaa, VR/AR-yrityksiä, peliteollisuutta, terveysteknologiaa ja autoteollisuutta.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Tampereen sijainti Suomessa on keskeinen – maantie-, juna- ja lentoliikenneyhteydet ovat erinomaiset. Tampereen kasvu rakentuu raitiotien ympärille, mikä mahdollistaa vaivattoman liikkumisen sekä työpaikkojen ja palvelujen uudet keskittymät. </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Tampereella on kyky uudistua ja ottaa rohkeita askeleita: Ratikka, Smart City, Kansi ja Areena, Asemakeskus, Hiedanranta. Tampereella sijoitetaan kehittämiseen yli 6 miljardia vuoteen 2030 mennessä.</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Tampereella toimii useita </a:t>
            </a:r>
            <a:r>
              <a:rPr lang="fi-FI" sz="1800" b="0" i="0" u="none" strike="noStrike" dirty="0" err="1">
                <a:solidFill>
                  <a:srgbClr val="000000"/>
                </a:solidFill>
                <a:effectLst/>
                <a:latin typeface="Calibri" panose="020F0502020204030204" pitchFamily="34" charset="0"/>
              </a:rPr>
              <a:t>start-up</a:t>
            </a:r>
            <a:r>
              <a:rPr lang="fi-FI" sz="1800" b="0" i="0" u="none" strike="noStrike" dirty="0">
                <a:solidFill>
                  <a:srgbClr val="000000"/>
                </a:solidFill>
                <a:effectLst/>
                <a:latin typeface="Calibri" panose="020F0502020204030204" pitchFamily="34" charset="0"/>
              </a:rPr>
              <a:t>- ja yritysverkostoja. Alueen yritykset tekevät tiivistä yhteistyötä korkeakoulujen kanssa. Esimerkkeinä Mediapolis, </a:t>
            </a:r>
            <a:r>
              <a:rPr lang="fi-FI" sz="1800" b="0" i="0" u="none" strike="noStrike" dirty="0" err="1">
                <a:solidFill>
                  <a:srgbClr val="000000"/>
                </a:solidFill>
                <a:effectLst/>
                <a:latin typeface="Calibri" panose="020F0502020204030204" pitchFamily="34" charset="0"/>
              </a:rPr>
              <a:t>Tribe</a:t>
            </a:r>
            <a:r>
              <a:rPr lang="fi-FI" sz="1800" b="0" i="0" u="none" strike="noStrike" dirty="0">
                <a:solidFill>
                  <a:srgbClr val="000000"/>
                </a:solidFill>
                <a:effectLst/>
                <a:latin typeface="Calibri" panose="020F0502020204030204" pitchFamily="34" charset="0"/>
              </a:rPr>
              <a:t>, International HUB Tampere, DIMECC ja SMACC.</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Pirkanmaalla toimi maaliskuussa 2022 yli 36 700 yritystä. (Lähde: https://yritystieto.businesstampere.fi/)</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Osaavan työvoiman saatavuus yritysten tärkein sijaintikriteeri, sijainti/saavutettavuus kakkosena. </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Yksittäisistä teollisuuden klustereista erityisen merkittävä on liikkuvien työkoneiden valmistus alihankintaketjuineen, se luo vuosittain miljardien eurojen liikevaihdon seudulle.</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23</a:t>
            </a:fld>
            <a:endParaRPr lang="fi-FI"/>
          </a:p>
        </p:txBody>
      </p:sp>
    </p:spTree>
    <p:extLst>
      <p:ext uri="{BB962C8B-B14F-4D97-AF65-F5344CB8AC3E}">
        <p14:creationId xmlns:p14="http://schemas.microsoft.com/office/powerpoint/2010/main" val="2612063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dirty="0">
                <a:solidFill>
                  <a:srgbClr val="000000"/>
                </a:solidFill>
                <a:effectLst/>
                <a:latin typeface="Calibri" panose="020F0502020204030204" pitchFamily="34" charset="0"/>
              </a:rPr>
              <a:t>Tampere </a:t>
            </a:r>
            <a:r>
              <a:rPr lang="en-GB" sz="1800" b="0" i="0" u="none" strike="noStrike" dirty="0" err="1">
                <a:solidFill>
                  <a:srgbClr val="000000"/>
                </a:solidFill>
                <a:effectLst/>
                <a:latin typeface="Calibri" panose="020F0502020204030204" pitchFamily="34" charset="0"/>
              </a:rPr>
              <a:t>aktiiviset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yritykset</a:t>
            </a:r>
            <a:r>
              <a:rPr lang="en-GB" sz="1800" b="0" i="0" u="none" strike="noStrike" dirty="0">
                <a:solidFill>
                  <a:srgbClr val="000000"/>
                </a:solidFill>
                <a:effectLst/>
                <a:latin typeface="Calibri" panose="020F0502020204030204" pitchFamily="34" charset="0"/>
              </a:rPr>
              <a:t> 06/2023 (https://yritystieto.businesstampere.fi/)</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Suurimmat yksityiset työnantajat:</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Pirkanmaan Osuuskauppa</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Sandvik Mining and Construction Oy</a:t>
            </a:r>
            <a:r>
              <a:rPr lang="fi-FI" sz="1800" b="0" i="0" dirty="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fi-FI" sz="1800" b="0" i="0" dirty="0" err="1">
                <a:solidFill>
                  <a:srgbClr val="444444"/>
                </a:solidFill>
                <a:effectLst/>
                <a:latin typeface="Calibri" panose="020F0502020204030204" pitchFamily="34" charset="0"/>
              </a:rPr>
              <a:t>Fimlab</a:t>
            </a:r>
            <a:r>
              <a:rPr lang="fi-FI" sz="1800" b="0" i="0" dirty="0">
                <a:solidFill>
                  <a:srgbClr val="444444"/>
                </a:solidFill>
                <a:effectLst/>
                <a:latin typeface="Calibri" panose="020F0502020204030204" pitchFamily="34" charset="0"/>
              </a:rPr>
              <a:t> Laboratoriot Oy</a:t>
            </a:r>
          </a:p>
          <a:p>
            <a:pPr marL="285750" indent="-285750" algn="l" rtl="0" fontAlgn="base">
              <a:buFont typeface="Arial" panose="020B0604020202020204" pitchFamily="34" charset="0"/>
              <a:buChar char="•"/>
            </a:pPr>
            <a:r>
              <a:rPr lang="fi-FI" sz="1800" b="0" i="0" dirty="0" err="1">
                <a:solidFill>
                  <a:srgbClr val="444444"/>
                </a:solidFill>
                <a:effectLst/>
                <a:latin typeface="Calibri" panose="020F0502020204030204" pitchFamily="34" charset="0"/>
              </a:rPr>
              <a:t>Millog</a:t>
            </a:r>
            <a:r>
              <a:rPr lang="fi-FI" sz="1800" b="0" i="0" dirty="0">
                <a:solidFill>
                  <a:srgbClr val="444444"/>
                </a:solidFill>
                <a:effectLst/>
                <a:latin typeface="Calibri" panose="020F0502020204030204" pitchFamily="34" charset="0"/>
              </a:rPr>
              <a:t> Oy</a:t>
            </a:r>
          </a:p>
          <a:p>
            <a:pPr marL="285750" indent="-285750" algn="l" rtl="0" fontAlgn="base">
              <a:buFont typeface="Arial" panose="020B0604020202020204" pitchFamily="34" charset="0"/>
              <a:buChar char="•"/>
            </a:pPr>
            <a:r>
              <a:rPr lang="fi-FI" sz="1800" b="0" i="0" dirty="0">
                <a:solidFill>
                  <a:srgbClr val="444444"/>
                </a:solidFill>
                <a:effectLst/>
                <a:latin typeface="Calibri" panose="020F0502020204030204" pitchFamily="34" charset="0"/>
              </a:rPr>
              <a:t>Saarioinen Oy</a:t>
            </a: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24</a:t>
            </a:fld>
            <a:endParaRPr lang="fi-FI"/>
          </a:p>
        </p:txBody>
      </p:sp>
    </p:spTree>
    <p:extLst>
      <p:ext uri="{BB962C8B-B14F-4D97-AF65-F5344CB8AC3E}">
        <p14:creationId xmlns:p14="http://schemas.microsoft.com/office/powerpoint/2010/main" val="2806339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dirty="0">
                <a:solidFill>
                  <a:srgbClr val="000000"/>
                </a:solidFill>
                <a:effectLst/>
                <a:latin typeface="Calibri" panose="020F0502020204030204" pitchFamily="34" charset="0"/>
              </a:rPr>
              <a:t>Tampere </a:t>
            </a:r>
            <a:r>
              <a:rPr lang="fi-FI" sz="1800" b="1" i="0" u="none" strike="noStrike" dirty="0" err="1">
                <a:solidFill>
                  <a:srgbClr val="000000"/>
                </a:solidFill>
                <a:effectLst/>
                <a:latin typeface="Calibri" panose="020F0502020204030204" pitchFamily="34" charset="0"/>
              </a:rPr>
              <a:t>way</a:t>
            </a:r>
            <a:r>
              <a:rPr lang="fi-FI" sz="1800" b="1" i="0" u="none" strike="noStrike" dirty="0">
                <a:solidFill>
                  <a:srgbClr val="000000"/>
                </a:solidFill>
                <a:effectLst/>
                <a:latin typeface="Calibri" panose="020F0502020204030204" pitchFamily="34" charset="0"/>
              </a:rPr>
              <a:t> of </a:t>
            </a:r>
            <a:r>
              <a:rPr lang="fi-FI" sz="1800" b="1" i="0" u="none" strike="noStrike" dirty="0" err="1">
                <a:solidFill>
                  <a:srgbClr val="000000"/>
                </a:solidFill>
                <a:effectLst/>
                <a:latin typeface="Calibri" panose="020F0502020204030204" pitchFamily="34" charset="0"/>
              </a:rPr>
              <a:t>co</a:t>
            </a:r>
            <a:r>
              <a:rPr lang="fi-FI" sz="1800" b="1" i="0" u="none" strike="noStrike" dirty="0">
                <a:solidFill>
                  <a:srgbClr val="000000"/>
                </a:solidFill>
                <a:effectLst/>
                <a:latin typeface="Calibri" panose="020F0502020204030204" pitchFamily="34" charset="0"/>
              </a:rPr>
              <a:t>-operating</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err="1">
                <a:solidFill>
                  <a:srgbClr val="000000"/>
                </a:solidFill>
                <a:effectLst/>
                <a:latin typeface="Calibri" panose="020F0502020204030204" pitchFamily="34" charset="0"/>
              </a:rPr>
              <a:t>We</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embrace</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change</a:t>
            </a:r>
            <a:r>
              <a:rPr lang="fi-FI" sz="1800" b="0" i="0" u="none" strike="noStrike" dirty="0">
                <a:solidFill>
                  <a:srgbClr val="000000"/>
                </a:solidFill>
                <a:effectLst/>
                <a:latin typeface="Calibri" panose="020F0502020204030204" pitchFamily="34" charset="0"/>
              </a:rPr>
              <a:t> and </a:t>
            </a:r>
            <a:r>
              <a:rPr lang="fi-FI" sz="1800" b="0" i="0" u="none" strike="noStrike" dirty="0" err="1">
                <a:solidFill>
                  <a:srgbClr val="000000"/>
                </a:solidFill>
                <a:effectLst/>
                <a:latin typeface="Calibri" panose="020F0502020204030204" pitchFamily="34" charset="0"/>
              </a:rPr>
              <a:t>get</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things</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done</a:t>
            </a:r>
            <a:r>
              <a:rPr lang="fi-FI" sz="1800" b="0" i="0" u="none" strike="noStrike" dirty="0">
                <a:solidFill>
                  <a:srgbClr val="000000"/>
                </a:solidFill>
                <a:effectLst/>
                <a:latin typeface="Calibri" panose="020F0502020204030204" pitchFamily="34" charset="0"/>
              </a:rPr>
              <a:t>. Tampere is </a:t>
            </a:r>
            <a:r>
              <a:rPr lang="fi-FI" sz="1800" b="0" i="0" u="none" strike="noStrike" dirty="0" err="1">
                <a:solidFill>
                  <a:srgbClr val="000000"/>
                </a:solidFill>
                <a:effectLst/>
                <a:latin typeface="Calibri" panose="020F0502020204030204" pitchFamily="34" charset="0"/>
              </a:rPr>
              <a:t>known</a:t>
            </a:r>
            <a:r>
              <a:rPr lang="fi-FI" sz="1800" b="0" i="0" u="none" strike="noStrike" dirty="0">
                <a:solidFill>
                  <a:srgbClr val="000000"/>
                </a:solidFill>
                <a:effectLst/>
                <a:latin typeface="Calibri" panose="020F0502020204030204" pitchFamily="34" charset="0"/>
              </a:rPr>
              <a:t> for </a:t>
            </a:r>
            <a:r>
              <a:rPr lang="fi-FI" sz="1800" b="0" i="0" u="none" strike="noStrike" dirty="0" err="1">
                <a:solidFill>
                  <a:srgbClr val="000000"/>
                </a:solidFill>
                <a:effectLst/>
                <a:latin typeface="Calibri" panose="020F0502020204030204" pitchFamily="34" charset="0"/>
              </a:rPr>
              <a:t>its</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efficient</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decision-making</a:t>
            </a:r>
            <a:r>
              <a:rPr lang="fi-FI" sz="1800" b="0" i="0" u="none" strike="noStrike" dirty="0">
                <a:solidFill>
                  <a:srgbClr val="000000"/>
                </a:solidFill>
                <a:effectLst/>
                <a:latin typeface="Calibri" panose="020F0502020204030204" pitchFamily="34" charset="0"/>
              </a:rPr>
              <a:t> and </a:t>
            </a:r>
            <a:r>
              <a:rPr lang="fi-FI" sz="1800" b="0" i="0" u="none" strike="noStrike" dirty="0" err="1">
                <a:solidFill>
                  <a:srgbClr val="000000"/>
                </a:solidFill>
                <a:effectLst/>
                <a:latin typeface="Calibri" panose="020F0502020204030204" pitchFamily="34" charset="0"/>
              </a:rPr>
              <a:t>innovative</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ways</a:t>
            </a:r>
            <a:r>
              <a:rPr lang="fi-FI" sz="1800" b="0" i="0" u="none" strike="noStrike" dirty="0">
                <a:solidFill>
                  <a:srgbClr val="000000"/>
                </a:solidFill>
                <a:effectLst/>
                <a:latin typeface="Calibri" panose="020F0502020204030204" pitchFamily="34" charset="0"/>
              </a:rPr>
              <a:t> of </a:t>
            </a:r>
            <a:r>
              <a:rPr lang="fi-FI" sz="1800" b="0" i="0" u="none" strike="noStrike" dirty="0" err="1">
                <a:solidFill>
                  <a:srgbClr val="000000"/>
                </a:solidFill>
                <a:effectLst/>
                <a:latin typeface="Calibri" panose="020F0502020204030204" pitchFamily="34" charset="0"/>
              </a:rPr>
              <a:t>co</a:t>
            </a:r>
            <a:r>
              <a:rPr lang="fi-FI" sz="1800" b="0" i="0" u="none" strike="noStrike" dirty="0">
                <a:solidFill>
                  <a:srgbClr val="000000"/>
                </a:solidFill>
                <a:effectLst/>
                <a:latin typeface="Calibri" panose="020F0502020204030204" pitchFamily="34" charset="0"/>
              </a:rPr>
              <a:t>-operating.</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Tampereen raitiotie: </a:t>
            </a:r>
            <a:r>
              <a:rPr lang="en-US" sz="1800" b="0" i="0" dirty="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dirty="0">
                <a:solidFill>
                  <a:srgbClr val="000000"/>
                </a:solidFill>
                <a:effectLst/>
                <a:latin typeface="Calibri" panose="020F0502020204030204" pitchFamily="34" charset="0"/>
              </a:rPr>
              <a:t>Tampereen raitiotielinjan ensimmäistä osaa paraikaa rakentava </a:t>
            </a:r>
            <a:r>
              <a:rPr lang="fi-FI" sz="1800" b="1" i="0" u="none" strike="noStrike" dirty="0">
                <a:solidFill>
                  <a:srgbClr val="000000"/>
                </a:solidFill>
                <a:effectLst/>
                <a:latin typeface="Calibri" panose="020F0502020204030204" pitchFamily="34" charset="0"/>
              </a:rPr>
              <a:t>Raitiotieallianssi</a:t>
            </a:r>
            <a:r>
              <a:rPr lang="fi-FI" sz="1800" b="0" i="0" u="none" strike="noStrike" dirty="0">
                <a:solidFill>
                  <a:srgbClr val="000000"/>
                </a:solidFill>
                <a:effectLst/>
                <a:latin typeface="Calibri" panose="020F0502020204030204" pitchFamily="34" charset="0"/>
              </a:rPr>
              <a:t> jatkaa myös toisen osan toteuttajana. Tampereen kaupungin ja Tampereen Raitiotie Oy:n tilaaman palvelun tuottajina ovat AFRY, YIT, NRC ja </a:t>
            </a:r>
            <a:r>
              <a:rPr lang="fi-FI" sz="1800" b="0" i="0" u="none" strike="noStrike" dirty="0" err="1">
                <a:solidFill>
                  <a:srgbClr val="000000"/>
                </a:solidFill>
                <a:effectLst/>
                <a:latin typeface="Calibri" panose="020F0502020204030204" pitchFamily="34" charset="0"/>
              </a:rPr>
              <a:t>Sweco</a:t>
            </a:r>
            <a:r>
              <a:rPr lang="fi-FI" sz="1800" b="0" i="0" u="none" strike="noStrike" dirty="0">
                <a:solidFill>
                  <a:srgbClr val="000000"/>
                </a:solidFill>
                <a:effectLst/>
                <a:latin typeface="Calibri" panose="020F0502020204030204" pitchFamily="34" charset="0"/>
              </a:rPr>
              <a:t>. Allianssimallin mukaisesti hankkeen tilaaja, suunnittelijat ja urakoitsijat toimivat yhteistyössä hankkeen toteuttamisessa. Tampereen kaupunginvaltuusto päätti raitiotiehankkeen toisen osan rakentamisesta 19.10.2020.</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Rantatunneli: </a:t>
            </a:r>
            <a:r>
              <a:rPr lang="fi-FI" sz="1800" b="0" i="0" u="none" strike="noStrike" dirty="0">
                <a:solidFill>
                  <a:srgbClr val="000000"/>
                </a:solidFill>
                <a:effectLst/>
                <a:latin typeface="Calibri" panose="020F0502020204030204" pitchFamily="34" charset="0"/>
              </a:rPr>
              <a:t>Maantietunnelin rakentaminen onnistui yli odotusten allianssimallilla. Tampereelle rakennettiin Suomen pisin maantietunneli vuosina 2013–2016. Se valmistui puoli vuotta etuajassa aikataulustaan ja alitti alkuperäisen budjetin.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Hanke toteutettiin allianssimallilla, jossa olivat mukana Tampereen kaupunki, Liikennevirasto, Lemminkäinen, YIT, </a:t>
            </a:r>
            <a:r>
              <a:rPr lang="fi-FI" sz="1800" b="0" i="0" u="none" strike="noStrike" dirty="0" err="1">
                <a:solidFill>
                  <a:srgbClr val="000000"/>
                </a:solidFill>
                <a:effectLst/>
                <a:latin typeface="Calibri" panose="020F0502020204030204" pitchFamily="34" charset="0"/>
              </a:rPr>
              <a:t>Saanio</a:t>
            </a:r>
            <a:r>
              <a:rPr lang="fi-FI" sz="1800" b="0" i="0" u="none" strike="noStrike" dirty="0">
                <a:solidFill>
                  <a:srgbClr val="000000"/>
                </a:solidFill>
                <a:effectLst/>
                <a:latin typeface="Calibri" panose="020F0502020204030204" pitchFamily="34" charset="0"/>
              </a:rPr>
              <a:t> &amp; Riekkola ja A-Insinöörit.</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dirty="0" err="1">
                <a:solidFill>
                  <a:srgbClr val="000000"/>
                </a:solidFill>
                <a:effectLst/>
                <a:latin typeface="Calibri" panose="020F0502020204030204" pitchFamily="34" charset="0"/>
              </a:rPr>
              <a:t>Tesoman</a:t>
            </a:r>
            <a:r>
              <a:rPr lang="fi-FI" sz="1800" b="1" i="0" u="none" strike="noStrike" dirty="0">
                <a:solidFill>
                  <a:srgbClr val="000000"/>
                </a:solidFill>
                <a:effectLst/>
                <a:latin typeface="Calibri" panose="020F0502020204030204" pitchFamily="34" charset="0"/>
              </a:rPr>
              <a:t> hyvinvointikeskuksen allianssimalli: </a:t>
            </a:r>
            <a:r>
              <a:rPr lang="fi-FI" sz="1800" b="0" i="0" u="none" strike="noStrike" dirty="0">
                <a:solidFill>
                  <a:srgbClr val="000000"/>
                </a:solidFill>
                <a:effectLst/>
                <a:latin typeface="Calibri" panose="020F0502020204030204" pitchFamily="34" charset="0"/>
              </a:rPr>
              <a:t>Tampereen </a:t>
            </a:r>
            <a:r>
              <a:rPr lang="fi-FI" sz="1800" b="0" i="0" u="none" strike="noStrike" dirty="0" err="1">
                <a:solidFill>
                  <a:srgbClr val="000000"/>
                </a:solidFill>
                <a:effectLst/>
                <a:latin typeface="Calibri" panose="020F0502020204030204" pitchFamily="34" charset="0"/>
              </a:rPr>
              <a:t>Tesoman</a:t>
            </a:r>
            <a:r>
              <a:rPr lang="fi-FI" sz="1800" b="0" i="0" u="none" strike="noStrike" dirty="0">
                <a:solidFill>
                  <a:srgbClr val="000000"/>
                </a:solidFill>
                <a:effectLst/>
                <a:latin typeface="Calibri" panose="020F0502020204030204" pitchFamily="34" charset="0"/>
              </a:rPr>
              <a:t> kaupunginosan hyvinvointikeskuksen palvelut on toteutettu julkisen, yksityisen ja kolmannen sektorin toimijoiden kumppanuusmallilla, jossa Tampereen kaupunki ja Mehiläinen-ryhmittymä muodostavat allianssin. Allianssimalli on ensimmäistä kertaa Suomessa käytössä hyvinvointipalvelujen toteutuksessa.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25</a:t>
            </a:fld>
            <a:endParaRPr lang="fi-FI"/>
          </a:p>
        </p:txBody>
      </p:sp>
    </p:spTree>
    <p:extLst>
      <p:ext uri="{BB962C8B-B14F-4D97-AF65-F5344CB8AC3E}">
        <p14:creationId xmlns:p14="http://schemas.microsoft.com/office/powerpoint/2010/main" val="42422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Ekosysteemit tuovat eri alojen toimijat yhteen ja edesauttavat esimerkiksi digitalisaation mahdollisuuksien hyödyntämisessä sekä innovaatiotoiminnassa.</a:t>
            </a:r>
            <a:r>
              <a:rPr lang="en-US" sz="1800" b="0" i="0" dirty="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fi-FI" sz="1800" b="0" i="0" dirty="0">
                <a:solidFill>
                  <a:srgbClr val="444444"/>
                </a:solidFill>
                <a:effectLst/>
                <a:latin typeface="Calibri" panose="020F0502020204030204" pitchFamily="34" charset="0"/>
              </a:rPr>
              <a:t>​</a:t>
            </a:r>
            <a:endParaRPr lang="fi-FI" b="0" i="0">
              <a:solidFill>
                <a:srgbClr val="444444"/>
              </a:solidFill>
              <a:effectLst/>
              <a:latin typeface="Arial" panose="020B0604020202020204" pitchFamily="34" charset="0"/>
            </a:endParaRPr>
          </a:p>
          <a:p>
            <a:pPr algn="l" rtl="0" fontAlgn="base"/>
            <a:r>
              <a:rPr lang="fi-FI" sz="1800" b="0" i="0" u="none" strike="noStrike" dirty="0">
                <a:solidFill>
                  <a:srgbClr val="000000"/>
                </a:solidFill>
                <a:effectLst/>
                <a:latin typeface="Calibri" panose="020F0502020204030204" pitchFamily="34" charset="0"/>
              </a:rPr>
              <a:t>Käynnissä on parhaillaan 12 erilaista ekosysteemiä.</a:t>
            </a:r>
            <a:r>
              <a:rPr lang="fi-FI" sz="1800" b="0" i="0" dirty="0">
                <a:solidFill>
                  <a:srgbClr val="444444"/>
                </a:solidFill>
                <a:effectLst/>
                <a:latin typeface="Calibri" panose="020F0502020204030204" pitchFamily="34" charset="0"/>
              </a:rPr>
              <a:t>​</a:t>
            </a:r>
            <a:endParaRPr lang="fi-FI"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Film Tampere (elämystalous)</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Kamerateknologiat (kuvantaminen)  – Tampere </a:t>
            </a:r>
            <a:r>
              <a:rPr lang="fi-FI" sz="1800" b="0" i="0" u="none" strike="noStrike" dirty="0" err="1">
                <a:solidFill>
                  <a:srgbClr val="000000"/>
                </a:solidFill>
                <a:effectLst/>
                <a:latin typeface="Calibri" panose="020F0502020204030204" pitchFamily="34" charset="0"/>
              </a:rPr>
              <a:t>Imaging</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Ecosystem</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Kiertotalous ja </a:t>
            </a:r>
            <a:r>
              <a:rPr lang="fi-FI" sz="1800" b="0" i="0" u="none" strike="noStrike" dirty="0" err="1">
                <a:solidFill>
                  <a:srgbClr val="000000"/>
                </a:solidFill>
                <a:effectLst/>
                <a:latin typeface="Calibri" panose="020F0502020204030204" pitchFamily="34" charset="0"/>
              </a:rPr>
              <a:t>cleantech</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Liikkuminen – ITS </a:t>
            </a:r>
            <a:r>
              <a:rPr lang="fi-FI" sz="1800" b="0" i="0" u="none" strike="noStrike" dirty="0" err="1">
                <a:solidFill>
                  <a:srgbClr val="000000"/>
                </a:solidFill>
                <a:effectLst/>
                <a:latin typeface="Calibri" panose="020F0502020204030204" pitchFamily="34" charset="0"/>
              </a:rPr>
              <a:t>Factory</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Startup Tampere</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Tampereen autoteollisuuden klusteri</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Tampereen seudun turvallisuusekosysteemi</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Tekoälykehitys – Tampereen seudun AI-ekosysteemi</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Yhteydet-ekosysteemi </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Älykkäät koneet ja automaatio</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Terveysteknologia</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Koulutus ja osaaminen</a:t>
            </a:r>
            <a:r>
              <a:rPr lang="fi-FI" sz="1800" b="0" i="0" dirty="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algn="l" rtl="0" fontAlgn="base">
              <a:buFont typeface="Arial" panose="020B0604020202020204" pitchFamily="34" charset="0"/>
              <a:buChar char="•"/>
            </a:pPr>
            <a:endParaRPr lang="fi-FI" sz="1800" b="0" i="0">
              <a:solidFill>
                <a:srgbClr val="444444"/>
              </a:solidFill>
              <a:effectLst/>
              <a:latin typeface="Arial" panose="020B0604020202020204" pitchFamily="34" charset="0"/>
            </a:endParaRPr>
          </a:p>
          <a:p>
            <a:pPr algn="l" rtl="0" fontAlgn="base"/>
            <a:r>
              <a:rPr lang="fi-FI" sz="1800" b="0" i="0" u="none" strike="noStrike" dirty="0">
                <a:solidFill>
                  <a:srgbClr val="000000"/>
                </a:solidFill>
                <a:effectLst/>
                <a:latin typeface="Calibri" panose="020F0502020204030204" pitchFamily="34" charset="0"/>
              </a:rPr>
              <a:t>Lähde: https://businesstampere.com/fi/toimintaymparisto/liiketoimintaekosysteemit/</a:t>
            </a:r>
            <a:r>
              <a:rPr lang="fi-FI" sz="1800" b="0" i="0" dirty="0">
                <a:solidFill>
                  <a:srgbClr val="444444"/>
                </a:solidFill>
                <a:effectLst/>
                <a:latin typeface="Calibri" panose="020F0502020204030204" pitchFamily="34" charset="0"/>
              </a:rPr>
              <a:t>​</a:t>
            </a:r>
            <a:endParaRPr lang="fi-FI" b="0" i="0">
              <a:solidFill>
                <a:srgbClr val="444444"/>
              </a:solidFill>
              <a:effectLst/>
              <a:latin typeface="Arial" panose="020B0604020202020204" pitchFamily="34" charset="0"/>
            </a:endParaRPr>
          </a:p>
          <a:p>
            <a:pPr algn="l" rtl="0" fontAlgn="base"/>
            <a:r>
              <a:rPr lang="fi-FI" sz="1800" b="0" i="0" dirty="0">
                <a:solidFill>
                  <a:srgbClr val="444444"/>
                </a:solidFill>
                <a:effectLst/>
                <a:latin typeface="Calibri" panose="020F0502020204030204" pitchFamily="34" charset="0"/>
              </a:rPr>
              <a:t>​</a:t>
            </a:r>
            <a:endParaRPr lang="fi-FI" b="0" i="0">
              <a:solidFill>
                <a:srgbClr val="444444"/>
              </a:solidFill>
              <a:effectLst/>
              <a:latin typeface="Arial" panose="020B0604020202020204" pitchFamily="34" charset="0"/>
            </a:endParaRPr>
          </a:p>
          <a:p>
            <a:pPr algn="l" rtl="0" fontAlgn="base"/>
            <a:r>
              <a:rPr lang="fi-FI" sz="1800" b="1" i="0" u="none" strike="noStrike" dirty="0">
                <a:solidFill>
                  <a:srgbClr val="000000"/>
                </a:solidFill>
                <a:effectLst/>
                <a:latin typeface="Calibri" panose="020F0502020204030204" pitchFamily="34" charset="0"/>
              </a:rPr>
              <a:t>Tampereelta on luotu mm.</a:t>
            </a:r>
            <a:r>
              <a:rPr lang="en-US" sz="1800" b="0" i="0" dirty="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Älypuhelin</a:t>
            </a:r>
            <a:r>
              <a:rPr lang="en-US" sz="1800" b="0" i="0" dirty="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OZO – maailman ensimmäinen VR-elokuvakamera</a:t>
            </a:r>
            <a:r>
              <a:rPr lang="en-US" sz="1800" b="0" i="0" dirty="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Digitaalinen röntgenkamera</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26</a:t>
            </a:fld>
            <a:endParaRPr lang="fi-FI"/>
          </a:p>
        </p:txBody>
      </p:sp>
    </p:spTree>
    <p:extLst>
      <p:ext uri="{BB962C8B-B14F-4D97-AF65-F5344CB8AC3E}">
        <p14:creationId xmlns:p14="http://schemas.microsoft.com/office/powerpoint/2010/main" val="2444294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Tampereen kaupungin kulttuuristrategian tavoitteet ovat: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342900" indent="-342900" algn="l" rtl="0" fontAlgn="base">
              <a:buFont typeface="+mj-lt"/>
              <a:buAutoNum type="arabicPeriod"/>
            </a:pPr>
            <a:r>
              <a:rPr lang="fi-FI" sz="1800" b="0" i="0" u="none" strike="noStrike" dirty="0">
                <a:solidFill>
                  <a:srgbClr val="000000"/>
                </a:solidFill>
                <a:effectLst/>
                <a:latin typeface="Calibri" panose="020F0502020204030204" pitchFamily="34" charset="0"/>
              </a:rPr>
              <a:t>Kulttuuri koskettaa kaikkia: Yhdenvertainen kulttuuri lisää kaikkien kaupunkilaisten hyvinvointia</a:t>
            </a:r>
            <a:r>
              <a:rPr lang="en-US" sz="1800" b="0" i="0" dirty="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342900" indent="-342900" algn="l" rtl="0" fontAlgn="base">
              <a:buFont typeface="+mj-lt"/>
              <a:buAutoNum type="arabicPeriod"/>
            </a:pPr>
            <a:r>
              <a:rPr lang="fi-FI" sz="1800" b="0" i="0" u="none" strike="noStrike" dirty="0">
                <a:solidFill>
                  <a:srgbClr val="000000"/>
                </a:solidFill>
                <a:effectLst/>
                <a:latin typeface="Calibri" panose="020F0502020204030204" pitchFamily="34" charset="0"/>
              </a:rPr>
              <a:t>Luovien ihmisten koti: Luovat alat ja ihmiset kasvattavat kaupungin elinvoimaa</a:t>
            </a:r>
            <a:r>
              <a:rPr lang="en-US" sz="1800" b="0" i="0" dirty="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342900" indent="-342900" algn="l" rtl="0" fontAlgn="base">
              <a:buFont typeface="+mj-lt"/>
              <a:buAutoNum type="arabicPeriod"/>
            </a:pPr>
            <a:r>
              <a:rPr lang="fi-FI" sz="1800" b="0" i="0" u="none" strike="noStrike" dirty="0">
                <a:solidFill>
                  <a:srgbClr val="000000"/>
                </a:solidFill>
                <a:effectLst/>
                <a:latin typeface="Calibri" panose="020F0502020204030204" pitchFamily="34" charset="0"/>
              </a:rPr>
              <a:t>Merkityksellinen kaupunki: Omaleimainen ja elävä kaupunkiympäristö rakentaa Tampereen pitovoimaa ja viihtyisyyttä</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342900" indent="-342900" algn="l" rtl="0" fontAlgn="base">
              <a:buFont typeface="+mj-lt"/>
              <a:buAutoNum type="arabicPeriod"/>
            </a:pPr>
            <a:r>
              <a:rPr lang="fi-FI" sz="1800" b="0" i="0" u="none" strike="noStrike" dirty="0">
                <a:solidFill>
                  <a:srgbClr val="000000"/>
                </a:solidFill>
                <a:effectLst/>
                <a:latin typeface="Calibri" panose="020F0502020204030204" pitchFamily="34" charset="0"/>
              </a:rPr>
              <a:t>Kokoaan suurempi: Kansainvälisen tason kulttuuri- ja tapahtumatarjoaja on keskeinen osa Tampereen vetovoimaa</a:t>
            </a:r>
            <a:endParaRPr lang="en-US" sz="1800" b="0" i="0" dirty="0">
              <a:solidFill>
                <a:srgbClr val="444444"/>
              </a:solidFill>
              <a:effectLst/>
              <a:latin typeface="Arial" panose="020B0604020202020204" pitchFamily="34" charset="0"/>
            </a:endParaRPr>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28</a:t>
            </a:fld>
            <a:endParaRPr lang="fi-FI"/>
          </a:p>
        </p:txBody>
      </p:sp>
    </p:spTree>
    <p:extLst>
      <p:ext uri="{BB962C8B-B14F-4D97-AF65-F5344CB8AC3E}">
        <p14:creationId xmlns:p14="http://schemas.microsoft.com/office/powerpoint/2010/main" val="2070998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Kulttuurista kestävästi kasvava kaupunki vuoteen 2030 mennessä luodaan seuraavilla toimenpiteillä:</a:t>
            </a:r>
            <a:r>
              <a:rPr lang="fi-FI" sz="1800" b="1" i="0" u="none" strike="noStrike" dirty="0">
                <a:solidFill>
                  <a:srgbClr val="000000"/>
                </a:solidFill>
                <a:effectLst/>
                <a:latin typeface="Calibri" panose="020F0502020204030204" pitchFamily="34" charset="0"/>
              </a:rPr>
              <a:t> </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 </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1. Kulttuuri koskettaa kaikkia -toimenpiteet</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1.1. Kehitetään kaikille avoimen kulttuuritarjonnan saavutettavuutta</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1.2. Tuetaan kulttuuriin osallistumista räätälöimällä palveluja</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1.3. Nostetaan moninaisuus voimavaraksi</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1.4. Hyödynnetään kulttuurin hyvinvointivaikutuksia sosiaali- ja terveyspalveluissa</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 </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2. Luovien ihmisten koti</a:t>
            </a:r>
            <a:r>
              <a:rPr lang="fi-FI" sz="1800" b="0" i="0" u="none" strike="noStrike" dirty="0">
                <a:solidFill>
                  <a:srgbClr val="000000"/>
                </a:solidFill>
                <a:effectLst/>
                <a:latin typeface="Calibri" panose="020F0502020204030204" pitchFamily="34" charset="0"/>
              </a:rPr>
              <a:t> -</a:t>
            </a:r>
            <a:r>
              <a:rPr lang="fi-FI" sz="1800" b="1" i="0" u="none" strike="noStrike" dirty="0">
                <a:solidFill>
                  <a:srgbClr val="000000"/>
                </a:solidFill>
                <a:effectLst/>
                <a:latin typeface="Calibri" panose="020F0502020204030204" pitchFamily="34" charset="0"/>
              </a:rPr>
              <a:t>toimenpiteet</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2.1 Luovien alojen verkostoja, työllisyyttä ja osaamista tuetaan poikkihallinnollisesti</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2.2 Kulttuuritoimijoille tarjotaan tiloja</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2.3 Kansalaisyhteiskunnan tuen palveluja kehitetään</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2.4 Luovien alojen koulutuksen ja taidekasvatuksen merkitystä nostetaan uuden osaamisen ja kyvykkyyksien kasvattajana</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 </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3. Merkityksellinen kaupunki</a:t>
            </a:r>
            <a:r>
              <a:rPr lang="fi-FI" sz="1800" b="0" i="0" u="none" strike="noStrike" dirty="0">
                <a:solidFill>
                  <a:srgbClr val="000000"/>
                </a:solidFill>
                <a:effectLst/>
                <a:latin typeface="Calibri" panose="020F0502020204030204" pitchFamily="34" charset="0"/>
              </a:rPr>
              <a:t> -</a:t>
            </a:r>
            <a:r>
              <a:rPr lang="fi-FI" sz="1800" b="1" i="0" u="none" strike="noStrike" dirty="0">
                <a:solidFill>
                  <a:srgbClr val="000000"/>
                </a:solidFill>
                <a:effectLst/>
                <a:latin typeface="Calibri" panose="020F0502020204030204" pitchFamily="34" charset="0"/>
              </a:rPr>
              <a:t>toimenpiteet</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3.1 Julkista taidetta ja sen vaikuttavuutta lisätään</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3.2 Kaupunkitilaa suunnitellaan oleskelua, harrastamista ja kohtaamisia mahdollistavaksi</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3.3 Korkealaatuista ympäristöä suunnitellaan yhdessä asukkaiden kanssa</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3.4 Omaleimaista historiaa vaalitaan ja tuodaan aktiivisesti esiin</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 </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4. Kokoaan suurempi</a:t>
            </a:r>
            <a:r>
              <a:rPr lang="fi-FI" sz="1800" b="0" i="0" u="none" strike="noStrike" dirty="0">
                <a:solidFill>
                  <a:srgbClr val="000000"/>
                </a:solidFill>
                <a:effectLst/>
                <a:latin typeface="Calibri" panose="020F0502020204030204" pitchFamily="34" charset="0"/>
              </a:rPr>
              <a:t> -</a:t>
            </a:r>
            <a:r>
              <a:rPr lang="fi-FI" sz="1800" b="1" i="0" u="none" strike="noStrike" dirty="0">
                <a:solidFill>
                  <a:srgbClr val="000000"/>
                </a:solidFill>
                <a:effectLst/>
                <a:latin typeface="Calibri" panose="020F0502020204030204" pitchFamily="34" charset="0"/>
              </a:rPr>
              <a:t>toimenpiteet</a:t>
            </a:r>
            <a:r>
              <a:rPr lang="fi-FI" sz="1800" b="0" i="0" dirty="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4.1 Panostetaan elämysinfraan ja sisältöihin</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4.2 Panostetaan tapahtumiin</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4.3 Vahvistetaan Tampereen tunnettuutta kulttuurikaupunkina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29</a:t>
            </a:fld>
            <a:endParaRPr lang="fi-FI"/>
          </a:p>
        </p:txBody>
      </p:sp>
    </p:spTree>
    <p:extLst>
      <p:ext uri="{BB962C8B-B14F-4D97-AF65-F5344CB8AC3E}">
        <p14:creationId xmlns:p14="http://schemas.microsoft.com/office/powerpoint/2010/main" val="3587180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Tampereen tuotantokannustin</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10-15 % maksuhyvitys Tampereen seudulla syntyneistä tuotantokuluista. 10 % perusosa. Mahdollisuus 0-5 % korotukseen markkinointiyhteistyöllä.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Hyväksyttyjä kustannuksia ovat alueella tehtyjen palvelujen ja tavaroiden ostot sekä Tampereen seudulle maksetut palkat. Kannustinta voivat hakea ammattimaiset viihde-, draama-, elokuva-, dokumentti- ja VR-tuotannot.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Tampereella jo nyt tehty: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Dual-trilleri</a:t>
            </a:r>
            <a:r>
              <a:rPr lang="fi-FI" sz="1800" b="1" i="0" u="none" strike="noStrike">
                <a:solidFill>
                  <a:srgbClr val="000000"/>
                </a:solidFill>
                <a:effectLst/>
                <a:latin typeface="Calibri" panose="020F0502020204030204" pitchFamily="34" charset="0"/>
              </a:rPr>
              <a:t> </a:t>
            </a:r>
            <a:r>
              <a:rPr lang="fi-FI" sz="1800" b="0" i="0" u="none" strike="noStrike">
                <a:solidFill>
                  <a:srgbClr val="000000"/>
                </a:solidFill>
                <a:effectLst/>
                <a:latin typeface="Calibri" panose="020F0502020204030204" pitchFamily="34" charset="0"/>
              </a:rPr>
              <a:t>(ensimmäinen kokonaan Suomessa kuvattu Hollywood-tuotanto)</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Invisible heroes (jälkityöt)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World Film Report  (CCTV-6 Kiina)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Jahti</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Elossa 24h</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Yksittäistapaus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Kontio&amp;Parmas</a:t>
            </a:r>
            <a:r>
              <a:rPr lang="fi-FI" sz="1800" b="0" i="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Onnenpyörä</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Melkein Totta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Napakymppi</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Kellot Soi!</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Jaksa paremmin</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30</a:t>
            </a:fld>
            <a:endParaRPr lang="fi-FI"/>
          </a:p>
        </p:txBody>
      </p:sp>
    </p:spTree>
    <p:extLst>
      <p:ext uri="{BB962C8B-B14F-4D97-AF65-F5344CB8AC3E}">
        <p14:creationId xmlns:p14="http://schemas.microsoft.com/office/powerpoint/2010/main" val="3868945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Tampere-talo</a:t>
            </a:r>
            <a:r>
              <a:rPr lang="fi-FI" sz="1800" b="0" i="0" u="none" strike="noStrike">
                <a:solidFill>
                  <a:srgbClr val="000000"/>
                </a:solidFill>
                <a:effectLst/>
                <a:latin typeface="Calibri" panose="020F0502020204030204" pitchFamily="34" charset="0"/>
              </a:rPr>
              <a:t> on Pohjoismaiden suurin kongressi- ja kulttuurikeskus. Tampere-talon tiloissa järjestetään erilaisia tapahtumia, kirjo vaihtelee kokouksista, seminaareista, opintopäivistä ja perhejuhlista kotimaisiin ja kansainvälisiin kongresseihin, näyttelyihin, messuihin, yritysjuhliin ja erikoistapahtumiin. 2019 oli kokous-, kongressi- ja messutapahtumia 356, joissa oli kävijöitä 110 290.</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Lähde: https://www.tampere-talo.fi/uploads/2020/10/tampere-talo_vuosikertomus_2019.pdf</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Tampereen Messu- ja Urheilukeskus Oy</a:t>
            </a:r>
            <a:r>
              <a:rPr lang="fi-FI" sz="1800" b="0" i="0" u="none" strike="noStrike">
                <a:solidFill>
                  <a:srgbClr val="000000"/>
                </a:solidFill>
                <a:effectLst/>
                <a:latin typeface="Calibri" panose="020F0502020204030204" pitchFamily="34" charset="0"/>
              </a:rPr>
              <a:t>, TESC, perustettiin vuonna 2005. Sen omistavat Tampereen kaupunki ja Tampereen Messut Oy.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Messu- ja Urheilukeskus tarjoaa erilaisia mahdollisuuksia monenlaisille tapahtumanjärjestäjille, yrityksille, järjestöille ja seuroille erityyppisten- ja kokoisten tapahtumien järjestämiseen.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Vuonna 2019 Tampereen Messu- ja Urheilukeskuksessa järjestettiin 261 tapahtumaa: 205 urheilutapahtumaa, 12 yhteistyötapahtumaa, 33 kokousta/seminaaria, 11 messutapahtumaa, joissa 5171 näytteilleasettajaa. Kokonaiskävijämäärä 2019 oli 527 016, josta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323 362 messut, urheilutapahtumat, muut tapahtumat ja tämän lisäksi 203 654 päivittäistä urheilukäyttäjää.</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Liikevaihto oli 3,6 milj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Vuonna 2019 Tampereen Messu- ja Urheilukeskuksessa järjestettiin 11 samanaikaista, kansallista ja kansainvälistä messukokonaisuutta, joissa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17 erillistä messutapahtumaa. Näissä 3621 näytteilleasettajaa ja 147 392 kävijää.</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Pidetyt messutapahtumat 2019:</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Vire, Verkosto, Asta Rakentaja, Tampereen Häämessut,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Uusi Teollisuus, Welltec, Sportec, Gymtec, Finnclean PRO,</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Hevoset, Kotimaan Matkailumessut, Piha &amp; Koti,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Keräilyn maailma, Tampere Wine Fest, Lemmikki Tampere,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Alihankinta, Suomen Kädentaidot (ennätyskävijämäärä 2019 – 55 436 messukävijää) Lähde: Tampereen Messut Konserni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31</a:t>
            </a:fld>
            <a:endParaRPr lang="fi-FI"/>
          </a:p>
        </p:txBody>
      </p:sp>
    </p:spTree>
    <p:extLst>
      <p:ext uri="{BB962C8B-B14F-4D97-AF65-F5344CB8AC3E}">
        <p14:creationId xmlns:p14="http://schemas.microsoft.com/office/powerpoint/2010/main" val="2225051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2/3 suomalaisista asuu 200 kilometrin säteellä. </a:t>
            </a:r>
            <a:r>
              <a:rPr lang="fi-FI" sz="1800" b="1" i="0" u="none" strike="noStrike">
                <a:solidFill>
                  <a:srgbClr val="000000"/>
                </a:solidFill>
                <a:effectLst/>
                <a:latin typeface="Calibri" panose="020F0502020204030204" pitchFamily="34" charset="0"/>
              </a:rPr>
              <a:t>Tampereella oli vuonna 2021: 28 hotellia, 3004 hotellihuonetta ja yli 6436 vuodepaikkaa</a:t>
            </a:r>
            <a:r>
              <a:rPr lang="fi-FI" sz="1800" b="0" i="0" u="none" strike="noStrike">
                <a:solidFill>
                  <a:srgbClr val="000000"/>
                </a:solidFill>
                <a:effectLst/>
                <a:latin typeface="Calibri" panose="020F0502020204030204" pitchFamily="34" charset="0"/>
              </a:rPr>
              <a:t>. (Lähde: </a:t>
            </a:r>
            <a:r>
              <a:rPr lang="fi-FI" sz="1800" b="0" i="0" u="sng" strike="noStrike">
                <a:solidFill>
                  <a:srgbClr val="91C9EA"/>
                </a:solidFill>
                <a:effectLst/>
                <a:latin typeface="Calibri" panose="020F0502020204030204" pitchFamily="34" charset="0"/>
                <a:hlinkClick r:id="rId3"/>
              </a:rPr>
              <a:t>http://visitfinland.stat.fi/PXWeb/pxweb/fi/VisitFinland/VisitFinland__Majoitustilastot/visitfinland_matk_pxt_116y.px/</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Sijainti kahden järven välissä tarjoaa kauniita tapahtumapaikkoja ja virkistäytymismahdollisuuksia.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Suuri osa tapahtumapaikoista ja palveluista kävelyetäisyyden päässä toisistaan.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Panostamme voimakkaasti uusien, suurta yleisöä kiinnostavien tapahtumien ideointiin, mahdollistamiseen ja hankkimiseen.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Tarjoamme tapahtumajärjestäjille parhaat mahdolliset toimintaedellytykset, sujuvan hallinnon ja nykyaikaisen infrastruktuurin.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15 000 katsojaa vetävä Euroopan ensimmäinen ja ainoa ydinkeskustassa sijaitseva monitoimiareena valmistui 2021.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Lähde: https://public.tableau.com/profile/tampereen.kaupunki#!/vizhome/Tapahtumienvaikuttavuusarviointi2019/Etusivu</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32</a:t>
            </a:fld>
            <a:endParaRPr lang="fi-FI"/>
          </a:p>
        </p:txBody>
      </p:sp>
    </p:spTree>
    <p:extLst>
      <p:ext uri="{BB962C8B-B14F-4D97-AF65-F5344CB8AC3E}">
        <p14:creationId xmlns:p14="http://schemas.microsoft.com/office/powerpoint/2010/main" val="392256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CB7B50-1798-41BD-B92B-8AAB9E64BEEE}" type="slidenum">
              <a:rPr kumimoji="0" lang="fi-FI"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538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Viiden tähden keskusta on kaupungin strategiaan pohjautuva kehittämisohjelma vuosille 2011–2030. Ohjelma on kokonaisnäkemys keskustan kaupunkiympäristön ja toimintaympäristön tavoitteista ja niitä toteuttavista käytännön toimista tuleville vuosikymmenille.</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sz="2800"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Kaupungin keskustaa kehitetään määrätietoisesti kaikilla osa-alueilla: kaupunkirakenne, kaupunkiympäristö, kaupunkiliikenne, kaupunkikuva ja kaupunkikulttuuri huomioiden.</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sz="2800"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Vuoteen 2030 mennessä Tampereen keskustassa on 35–40 % enemmän asukkaita kuin 2015 sekä uusia, merkittäviä työpaikka-alueita, esim. Asemakeskus.</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sz="2800"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Keskustassa on valmius rakentaa asuntoja noin 15 000 asukkaalle. Uusia työpaikkoja voi syntyä noin 15 000. Ihmiset voivat matkustaa keskustaan mukavasti ja sujuvasti. Yritykset menestyvät ja palvelu pelaa. </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sz="2800"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keskustasta rakentuu elämyksellinen kokonaisuus, johon on helppo tulla, sijoittua tai sijoittaa. Kaupunkirakenne eheytyy ja tiivistyy. Moderni arkkitehtuuri täydentää vanhaa rakennuskantaa muodostaen yhdessä kiinnostavan kokonaisuuden.</a:t>
            </a:r>
            <a:r>
              <a:rPr lang="fi-FI" sz="1800" b="1" i="0" u="none" strike="noStrike">
                <a:solidFill>
                  <a:srgbClr val="000000"/>
                </a:solidFill>
                <a:effectLst/>
                <a:latin typeface="Calibri" panose="020F0502020204030204" pitchFamily="34" charset="0"/>
              </a:rPr>
              <a:t> </a:t>
            </a:r>
            <a:r>
              <a:rPr lang="fi-FI" sz="1800" b="0" i="0" u="none" strike="noStrike">
                <a:solidFill>
                  <a:srgbClr val="000000"/>
                </a:solidFill>
                <a:effectLst/>
                <a:latin typeface="Calibri" panose="020F0502020204030204" pitchFamily="34" charset="0"/>
              </a:rPr>
              <a:t>Rannat ja järvet ovat tulleet osaksi keskustaa. Katukuva on kaupunkimainen, kiinnostava, elävä, täynnä tamperelaisia vivahteita ja tapahtumia. Elämäntapa on kaupunkimainen ja yhteisöllinen. Ihmiset viihtyvät ja voivat hyvin.</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35</a:t>
            </a:fld>
            <a:endParaRPr lang="fi-FI"/>
          </a:p>
        </p:txBody>
      </p:sp>
    </p:spTree>
    <p:extLst>
      <p:ext uri="{BB962C8B-B14F-4D97-AF65-F5344CB8AC3E}">
        <p14:creationId xmlns:p14="http://schemas.microsoft.com/office/powerpoint/2010/main" val="1644278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36</a:t>
            </a:fld>
            <a:endParaRPr lang="fi-FI"/>
          </a:p>
        </p:txBody>
      </p:sp>
    </p:spTree>
    <p:extLst>
      <p:ext uri="{BB962C8B-B14F-4D97-AF65-F5344CB8AC3E}">
        <p14:creationId xmlns:p14="http://schemas.microsoft.com/office/powerpoint/2010/main" val="559967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Alueen avainnumeroita: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noin 4000-6000 asukasta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noin 10 000 uutta työpaikkaa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noin 300 000 neliömetriä rakennusoikeutta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Helppo saavutettavuus ja suuremmat liikennevirrat</a:t>
            </a:r>
            <a:r>
              <a:rPr lang="fi-FI" sz="1800" b="0" i="0" u="none" strike="noStrike">
                <a:solidFill>
                  <a:srgbClr val="000000"/>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Ratikka kulkee alueen läpi</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Uudistetusta Itsenäisyydenkadun alikulkusillan tunnelista suora kulku asemalaitureille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Jalankulkijoiden ja pyöräilijöiden yhteydet ovat sujuvat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P-Hämpin laajennus parantaa yksityisautoilun ja huoltoliikenteen yhteyksiä</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Suomirata lähentää toteutuessaan pääkaupunkiseutua ja Helsinki-Vantaa lentoasemaa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fi-FI" sz="1800" b="0" i="0" u="none" strike="noStrike">
                <a:solidFill>
                  <a:srgbClr val="000000"/>
                </a:solidFill>
                <a:effectLst/>
                <a:latin typeface="Calibri" panose="020F0502020204030204" pitchFamily="34" charset="0"/>
              </a:rPr>
              <a:t>Lähde: https://www.tampere.fi/asuminen-ja-ymparisto/kaupunkisuunnittelu-ja-rakentamishankkeet/kannen-alue.html</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37</a:t>
            </a:fld>
            <a:endParaRPr lang="fi-FI"/>
          </a:p>
        </p:txBody>
      </p:sp>
    </p:spTree>
    <p:extLst>
      <p:ext uri="{BB962C8B-B14F-4D97-AF65-F5344CB8AC3E}">
        <p14:creationId xmlns:p14="http://schemas.microsoft.com/office/powerpoint/2010/main" val="3491421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Tampereen Nokia Arena on aina avoinna oleva, uuden sukupolven monitoimiareena, jonka yhteydessä on myös hotelli, kasino, ravintoloita ja toimistotiloja. Kilpailukykyiset puitteet kansainvälisten artistien sekä suurten urheilu- ja viihdetapahtumien vaatimille megatuotannoille. Aivan kaupungin ydinkeskustassa sijaitsevalle areenalle ei tule ollenkaan parkkipaikkoja, sillä sinne on helppo saapua jalan, pyörällä tai julkisella liikenteellä.</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Suomen suurin monitoimiareena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Kestävä kehitys huomioitu jo suunnitteluvaiheessa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Nokia Arena tarjoaa elämysten oheen kattavat ja monipuoliset ravintolaelämykset, laadukkaat majoituspalvelut kokoustiloineen ja saunoineen sekä aitioita yksityis- ja yrityskäyttöön. Nokia Arena on kaupunkilaisten olohuone, joka on täynnä elämää vuoden jokaisena päivänä. Areenan ravintolat ja muut palvelut palvelevat asiakkaita myös tapahtumien ulkopuolella.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Areenalla on myös tarjolla maailmanluokan majoituspalvelut, joista vastaa Lapland Hotels Arena. Hotellissa on kaikkiaan 273 hotellihuonetta, joista 70 on oma sauna ja 15 huoneessa oma aitioparveke. </a:t>
            </a:r>
            <a:r>
              <a:rPr lang="fi-FI" sz="1800" b="0" i="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https://nokiaarena.fi/</a:t>
            </a:r>
            <a:r>
              <a:rPr lang="fi-FI" sz="1800" b="0" i="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38</a:t>
            </a:fld>
            <a:endParaRPr lang="fi-FI"/>
          </a:p>
        </p:txBody>
      </p:sp>
    </p:spTree>
    <p:extLst>
      <p:ext uri="{BB962C8B-B14F-4D97-AF65-F5344CB8AC3E}">
        <p14:creationId xmlns:p14="http://schemas.microsoft.com/office/powerpoint/2010/main" val="2860040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Ranta-Tampella sijaitsee keskeisellä paikalla, Tampereen keskustan pohjoisreunalla, Näsijärven rannassa ja Tammerkosken suulla. Alue on merkittävä osa Tampereen kaupunkikuvaa Näsijärven suunnasta katsottuna ja se yhdistää kaupungin rantareitit sekä eri alueet toisiinsa luoden uusia pyöräily ja kävelymahdollisuuksia kaupunkilaisille.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Alue on Tammerkosken ympäristön viimeinen laaja uudisrakentamisalue, johon rakennetaan monimuotoisia asuntoja sekä omistukseen että vuokralle. Rantakadut ja asuintalojen keskelle rakennettu kanava siltoineen luovat alueelle omaleimaisen ja ainutlaatuisen kaupunkimaisen ilmeen. Ranta-Tampellan kunnallistekniikan, katujen ja yleisten alueiden rakentaminen kuuluu Viiden tähden keskustan vastuualueelle. Lisäksi Ranta-Tampellassa on paljon nautittavaa myös muille kuin asukkaille, mm. oleskelulaitureita, ulkoliikuntalaitteita, kiipeilyseinä.</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39</a:t>
            </a:fld>
            <a:endParaRPr lang="fi-FI"/>
          </a:p>
        </p:txBody>
      </p:sp>
    </p:spTree>
    <p:extLst>
      <p:ext uri="{BB962C8B-B14F-4D97-AF65-F5344CB8AC3E}">
        <p14:creationId xmlns:p14="http://schemas.microsoft.com/office/powerpoint/2010/main" val="2816409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Hiedanranta on tuleva läntisen Tampereen keskus, jota rakennetaan Näsijärven maisemiin 25 000 asukkaalle. Alueella on näkyvä ja värikäs historia, mutta ratkaisuillaan se edustaa kestävän kaupunkielämän tulevaisuutta. Tavoitteena on hiilinegatiivinen kaupunginosa, joka tuottaa enemmän päästötöntä energiaa kuin kuluttaa. Hiedanrantaan pääsee helposti kaikilla kulkumuodoilla ja ratikkamatka keskustasta vie 12 minuuttia. Vaikka kaupunginosa on vielä pitkään kesken, siellä on jatkuvasti koettavaa ja osallistumisen mahdollisuuksia. Ratikan rakentaminen Pyynikintorilta länteen on aloitettu 2021. Liikennöinti Hiedanrantaan alkaa loppuvuodesta 2024.</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https://hiedanranta.fi/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40</a:t>
            </a:fld>
            <a:endParaRPr lang="fi-FI"/>
          </a:p>
        </p:txBody>
      </p:sp>
    </p:spTree>
    <p:extLst>
      <p:ext uri="{BB962C8B-B14F-4D97-AF65-F5344CB8AC3E}">
        <p14:creationId xmlns:p14="http://schemas.microsoft.com/office/powerpoint/2010/main" val="202534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Tampereelle on rakennettu raitiotietä Pyynikintorilta Hervantaan ja Taysin alueelle vuosien 2017−2021 aikana. Raitiotien rakentaminen on aloitettu myös kaupungin läntisellä puolella ja rata Pyynikintorilta länteen, uuden Hiedanrannan kaupunginosan läpi Lentävänniemeen rakennetaan vuosien 2021−2024 aikana. Liikennöinti raitiotien ensimmäisellä osalla alkoi 9.8.2021.</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kaupunginvaltuusto teki 7.11.2016 toteutuspäätöksen raitiotien ensimmäisen vaiheen rakentamisesta. Ensimmäiseen toteutusvaiheeseen kuuluu raitiotieradan lisäksi varikko Hervantaan. Läntisen raitiotien rakentamisesta päätettiin kaupunginvaltuustossa 19.10.2020.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Raitiotie mahdollistaa Tampereen kasvun ja kehityksen monin tavoin. Sen lisäksi, että se tarjoaa uuden liikkumismuodon, se yhdistää kodit, koulut ja työpaikat sekä lisää Tampereen vetovoimaa. Kasvava kaupunki rakentuu tiiviimmin raitiotieradan ympärille.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Raitiotien seudullisen yleissuunnitelman yhteydessä (19.2.2021) on tehty alustava arvio toteutusjärjestyksestä ja alustavasta aikataulusta raitiotiejärjestelmän laajentamiseksi seudulliseksi vuoteen 2040 mennessä. Raitiotietä on tavoitteena laajentaa vaiheittain ja etenemisjärjestys on alustavasti seuraava: • Koilliskeskus–Pirkkala (rakentamisvuodet 2025–2028) • Hiedanranta–Ylöjärvi (rakentamisvuodet 2029–2032) • Koilliskeskus–Lamminrahka, Kangasala (rakentamisvuodet 2033–2036) • Hatanpää–Vuores (rakentaminen 2030-luvulla) Hervanta-Saarenmaa, Kangasala (rakentaminen 2040-luvulla)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Lähde: </a:t>
            </a:r>
            <a:r>
              <a:rPr lang="fi-FI" sz="1800" b="0" i="0" u="sng" strike="noStrike">
                <a:solidFill>
                  <a:srgbClr val="91C9EA"/>
                </a:solidFill>
                <a:effectLst/>
                <a:latin typeface="Calibri" panose="020F0502020204030204" pitchFamily="34" charset="0"/>
                <a:hlinkClick r:id="rId3"/>
              </a:rPr>
              <a:t>https://www.tampere.fi/tiedostot/r/MWOuHmvk9/tampereen_raitiotien_seudullinen_ys_19.2.2021.pdf</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41</a:t>
            </a:fld>
            <a:endParaRPr lang="fi-FI"/>
          </a:p>
        </p:txBody>
      </p:sp>
    </p:spTree>
    <p:extLst>
      <p:ext uri="{BB962C8B-B14F-4D97-AF65-F5344CB8AC3E}">
        <p14:creationId xmlns:p14="http://schemas.microsoft.com/office/powerpoint/2010/main" val="3502125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Meille on hyvä sijoittaa ja sijoittua. Yritysten pääsyitä toimia Suomen vetovoimaisimmassa kaupungissa ovat hyvä työvoiman saatavuus, keskeinen sijainti ja läheiset yhteydet korkeakouluihin.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seutu on pääkaupunkiseudun jälkeen Suomen toiseksi suurin kaupunkikeskus. Noin kaksi kolmasosaa Suomen elinkeinotoiminnasta keskittyy kahden tunnin ajomatkan säteelle Tampereelta.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Tampereella rakentaminen antaa paremman tuoton kuin muissa Pohjoismaiden suurkaupungeissa.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42</a:t>
            </a:fld>
            <a:endParaRPr lang="fi-FI"/>
          </a:p>
        </p:txBody>
      </p:sp>
    </p:spTree>
    <p:extLst>
      <p:ext uri="{BB962C8B-B14F-4D97-AF65-F5344CB8AC3E}">
        <p14:creationId xmlns:p14="http://schemas.microsoft.com/office/powerpoint/2010/main" val="3607152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Pirkanmaalla on 2 571 yli hehtaarin suuruista vesistöä. Maakunnan järvet ovat melko syviä, keskisyvyydeltään 11 m. Lähde: Pirkanmaan Kalatalouskeskus: </a:t>
            </a:r>
            <a:r>
              <a:rPr lang="fi-FI" sz="1800" b="0" i="0" u="sng" strike="noStrike">
                <a:solidFill>
                  <a:srgbClr val="91C9EA"/>
                </a:solidFill>
                <a:effectLst/>
                <a:latin typeface="Calibri" panose="020F0502020204030204" pitchFamily="34" charset="0"/>
                <a:hlinkClick r:id="rId3"/>
              </a:rPr>
              <a:t>https://www.kuhamaa.fi/jarvet/</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kaupunki omistaa metsiä noin 7500 hehtaaria. Noin 3800 hehtaaria kaupungin metsistä sijaitsee kantakaupungissa: Lähde: </a:t>
            </a:r>
            <a:r>
              <a:rPr lang="fi-FI" sz="1800" b="0" i="0" u="sng" strike="noStrike">
                <a:solidFill>
                  <a:srgbClr val="91C9EA"/>
                </a:solidFill>
                <a:effectLst/>
                <a:latin typeface="Calibri" panose="020F0502020204030204" pitchFamily="34" charset="0"/>
                <a:hlinkClick r:id="rId4"/>
              </a:rPr>
              <a:t>https://www.tampere.fi/asuminen-ja-ymparisto/ymparisto-ja-luonto/metsat.html</a:t>
            </a:r>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Vuoden 2020 lopussa leikkipaikkoja on 219. Lisäksi Tampereella on lasten liikennepuisto Kalevassa. </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Viherpalveluohjelman (leikkipaikat 2021-2030) mukaisesti vuonna 2030 kaupungilla 200 leikkipaikkaa. Laaja peruskunnostus tehdään 49 leikkipaikalle ja rakennetaan 17 uutta leikkipaikkaa.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Lähde: </a:t>
            </a:r>
            <a:r>
              <a:rPr lang="fi-FI" sz="1800" b="0" i="0" u="sng">
                <a:solidFill>
                  <a:srgbClr val="000000"/>
                </a:solidFill>
                <a:effectLst/>
                <a:latin typeface="Calibri" panose="020F0502020204030204" pitchFamily="34" charset="0"/>
              </a:rPr>
              <a:t>https://www.tampere.fi/asuminen-ja-ymparisto/ymparisto-ja-luonto/puistot-ja-viheralueet/leikkipaikat/leikkipaikkaohjelma.html</a:t>
            </a:r>
            <a:r>
              <a:rPr lang="fi-FI" sz="1800" b="0" i="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Viidesosa kaupungin pinta-alasta on viheralueita, joihin sisältyvät rakennettujen puistojen lisäksi metsät ja avoimet alueet: </a:t>
            </a:r>
            <a:r>
              <a:rPr lang="fi-FI" sz="1800" b="0" i="0" u="sng" strike="noStrike">
                <a:solidFill>
                  <a:srgbClr val="91C9EA"/>
                </a:solidFill>
                <a:effectLst/>
                <a:latin typeface="Calibri" panose="020F0502020204030204" pitchFamily="34" charset="0"/>
                <a:hlinkClick r:id="rId5"/>
              </a:rPr>
              <a:t>https://www.tampere.fi/asuminen-ja-ymparisto/ymparisto-ja-luonto/puistot-ja-viheralueet.html</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Tampereelle laadittiin kaupunkipuulinjaus 22.12.2020. Linjauksen avulla halutaan lisätä tietoa kaupunkipuiden merkityksestä ja turvata puiden hyvinvointi ja niihin liittyvät ekologiset, esteettiset ja kulttuuriset arvot. Kaupunkipuulinjauksen avulla pyritään lisäksi ohjaamaan istutettavien puiden lajistoa monimuotoisemmaksi ja varmistamaan kaupunkipuuston säilyminen muuttuvissa ilmasto-olosuhteissa.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kaupungin alueella on lähes 200 järveä tai lampea.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Vesialue käsittää noin 24 % kaupungin kokonaispinta-alasta. Lähde: </a:t>
            </a:r>
            <a:r>
              <a:rPr lang="fi-FI" sz="1800" b="0" i="0" u="sng" strike="noStrike">
                <a:solidFill>
                  <a:srgbClr val="91C9EA"/>
                </a:solidFill>
                <a:effectLst/>
                <a:latin typeface="Calibri" panose="020F0502020204030204" pitchFamily="34" charset="0"/>
                <a:hlinkClick r:id="rId6"/>
              </a:rPr>
              <a:t>https://www.tampere.fi/liitteet/5o2F1q9zz/jarvivesiraportti07.pdf</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Suurimmat järvet ovat Näsijärvi ja Pyhäjärvi. Näsijärvi on Suomen 16. suurin järvi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Pyynikinharju on maailman korkein soraharju, 80 m Pyhäjärven pinnasta.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Pudotus kaupunkia halkovassa Tammerkoskessa 18 metriä.</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44</a:t>
            </a:fld>
            <a:endParaRPr lang="fi-FI"/>
          </a:p>
        </p:txBody>
      </p:sp>
    </p:spTree>
    <p:extLst>
      <p:ext uri="{BB962C8B-B14F-4D97-AF65-F5344CB8AC3E}">
        <p14:creationId xmlns:p14="http://schemas.microsoft.com/office/powerpoint/2010/main" val="23239256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Kaupungilla on yhteensä 640 liikuntatilaa. </a:t>
            </a:r>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fi-FI" sz="1800" b="1" i="0" u="none" strike="noStrike" dirty="0">
                <a:solidFill>
                  <a:srgbClr val="000000"/>
                </a:solidFill>
                <a:effectLst/>
                <a:latin typeface="Calibri" panose="020F0502020204030204" pitchFamily="34" charset="0"/>
              </a:rPr>
              <a:t>Kävijämäärät</a:t>
            </a:r>
            <a:r>
              <a:rPr lang="fi-FI" sz="1800" b="0" i="0" u="none" strike="noStrike" dirty="0">
                <a:solidFill>
                  <a:srgbClr val="000000"/>
                </a:solidFill>
                <a:effectLst/>
                <a:latin typeface="Calibri" panose="020F0502020204030204" pitchFamily="34" charset="0"/>
              </a:rPr>
              <a:t>: uimahallit 685 000 kävijää vuodessa, maauimala 115 000 kävijää vuodessa, liikuntapaikoissa sarjatason pelejä ja otteluita noin 13 070 vuodessa, joista kansallisia tai kansainvälisiä tapahtumia 150. Sisäliikunnan kävijämäärät 800 000 kävijää vuodessa, ulkoilureitit noin 2 miljoonaa kävijää vuodessa (arvio) ja jäähalleissa noin 300 000 kävijää vuodessa. (Lähde: sivistyspalvelut, liikunta ja nuoriso)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34 kuntoilupaikkaa (puistoissa ja liikunta-alueilla)</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85 km valaistuja ulkoilureittejä, talvella kelin salliessa latuja laatuverkostoa kokonaisuudessaan n. 120−130 km johon voi tehdä ladut, kaikki ei kuitenkaan valaistua</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4 jäähallia (Tampereen jäähalli (Hakametsä), harjoitusjäähalli (Haka 3), </a:t>
            </a:r>
            <a:r>
              <a:rPr lang="fi-FI" sz="1800" b="0" i="0" u="none" strike="noStrike" dirty="0" err="1">
                <a:solidFill>
                  <a:srgbClr val="000000"/>
                </a:solidFill>
                <a:effectLst/>
                <a:latin typeface="Calibri" panose="020F0502020204030204" pitchFamily="34" charset="0"/>
              </a:rPr>
              <a:t>Tesoman</a:t>
            </a:r>
            <a:r>
              <a:rPr lang="fi-FI" sz="1800" b="0" i="0" u="none" strike="noStrike" dirty="0">
                <a:solidFill>
                  <a:srgbClr val="000000"/>
                </a:solidFill>
                <a:effectLst/>
                <a:latin typeface="Calibri" panose="020F0502020204030204" pitchFamily="34" charset="0"/>
              </a:rPr>
              <a:t> ja Hervannan jäähallit, lisäksi vielä Sentteri Tampere Oy (Kaukajärvellä), jonka jäänhoidosta ja valvonnasta vastaamme.</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fi-FI" sz="1800" b="1" i="0" u="none" strike="noStrike" dirty="0">
                <a:solidFill>
                  <a:srgbClr val="000000"/>
                </a:solidFill>
                <a:effectLst/>
                <a:latin typeface="Calibri" panose="020F0502020204030204" pitchFamily="34" charset="0"/>
              </a:rPr>
              <a:t>Tampereelle tulossa uusi urheilualue Hakametsä Sport Campus. Jääkiekko keskittyy Nokia </a:t>
            </a:r>
            <a:r>
              <a:rPr lang="fi-FI" sz="1800" b="1" i="0" u="none" strike="noStrike" dirty="0" err="1">
                <a:solidFill>
                  <a:srgbClr val="000000"/>
                </a:solidFill>
                <a:effectLst/>
                <a:latin typeface="Calibri" panose="020F0502020204030204" pitchFamily="34" charset="0"/>
              </a:rPr>
              <a:t>Arenalle</a:t>
            </a:r>
            <a:r>
              <a:rPr lang="fi-FI" sz="1800" b="1" i="0" u="none" strike="noStrike" dirty="0">
                <a:solidFill>
                  <a:srgbClr val="000000"/>
                </a:solidFill>
                <a:effectLst/>
                <a:latin typeface="Calibri" panose="020F0502020204030204" pitchFamily="34" charset="0"/>
              </a:rPr>
              <a:t>, ja Hakametsän halli jää muiden lajien käyttöön.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Lisätietoa Hakametsä Sport Campus rakennushankkeesta: https://www.tampere.fi/asuminen-ja-ymparisto/kaupunkisuunnittelu-ja-rakentamishankkeet/hakametsa.html</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31 uimarantaa</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4 uimahallia (</a:t>
            </a:r>
            <a:r>
              <a:rPr lang="fi-FI" sz="1800" b="0" i="0" u="none" strike="noStrike" dirty="0" err="1">
                <a:solidFill>
                  <a:srgbClr val="000000"/>
                </a:solidFill>
                <a:effectLst/>
                <a:latin typeface="Calibri" panose="020F0502020204030204" pitchFamily="34" charset="0"/>
              </a:rPr>
              <a:t>Tesoman</a:t>
            </a:r>
            <a:r>
              <a:rPr lang="fi-FI" sz="1800" b="0" i="0" u="none" strike="noStrike" dirty="0">
                <a:solidFill>
                  <a:srgbClr val="000000"/>
                </a:solidFill>
                <a:effectLst/>
                <a:latin typeface="Calibri" panose="020F0502020204030204" pitchFamily="34" charset="0"/>
              </a:rPr>
              <a:t>, Pyynikin ja Hervannan uimahallit, lisäksi Tampereen uintikeskus)</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1 maauimala Kalevassa (Tampereen uintikeskuksen yhteydessä)</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Iso-</a:t>
            </a:r>
            <a:r>
              <a:rPr lang="fi-FI" sz="1800" b="0" i="0" u="none" strike="noStrike" dirty="0" err="1">
                <a:solidFill>
                  <a:srgbClr val="000000"/>
                </a:solidFill>
                <a:effectLst/>
                <a:latin typeface="Calibri" panose="020F0502020204030204" pitchFamily="34" charset="0"/>
              </a:rPr>
              <a:t>Vilusen</a:t>
            </a:r>
            <a:r>
              <a:rPr lang="fi-FI" sz="1800" b="0" i="0" u="none" strike="noStrike" dirty="0">
                <a:solidFill>
                  <a:srgbClr val="000000"/>
                </a:solidFill>
                <a:effectLst/>
                <a:latin typeface="Calibri" panose="020F0502020204030204" pitchFamily="34" charset="0"/>
              </a:rPr>
              <a:t> skeittipooli, BBMX-rata ja polkupyörä Trial-rata, Mustavuori laskettelukeskus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fi-FI" sz="1800" b="0" i="0" dirty="0">
              <a:solidFill>
                <a:srgbClr val="444444"/>
              </a:solidFill>
              <a:effectLst/>
              <a:latin typeface="Arial" panose="020B0604020202020204" pitchFamily="34" charset="0"/>
            </a:endParaRPr>
          </a:p>
          <a:p>
            <a:pPr algn="l" rtl="0" fontAlgn="base"/>
            <a:r>
              <a:rPr lang="fi-FI" sz="1800" b="1" i="0" u="none" strike="noStrike" dirty="0">
                <a:solidFill>
                  <a:srgbClr val="000000"/>
                </a:solidFill>
                <a:effectLst/>
                <a:latin typeface="Calibri" panose="020F0502020204030204" pitchFamily="34" charset="0"/>
              </a:rPr>
              <a:t>Lisäksi: </a:t>
            </a:r>
            <a:r>
              <a:rPr lang="fi-FI" sz="1800" b="0" i="0" u="none" strike="noStrike" dirty="0">
                <a:solidFill>
                  <a:srgbClr val="000000"/>
                </a:solidFill>
                <a:effectLst/>
                <a:latin typeface="Calibri" panose="020F0502020204030204" pitchFamily="34" charset="0"/>
              </a:rPr>
              <a:t>(Lähde: sivistyspalvelut, liikunta ja nuoriso)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Talviuintipaikat 9 kpl (saunalliset ja saunattomat): </a:t>
            </a:r>
            <a:r>
              <a:rPr lang="fi-FI" sz="1800" b="0" i="0" u="sng" strike="noStrike" dirty="0">
                <a:solidFill>
                  <a:srgbClr val="91C9EA"/>
                </a:solidFill>
                <a:effectLst/>
                <a:latin typeface="Calibri" panose="020F0502020204030204" pitchFamily="34" charset="0"/>
                <a:hlinkClick r:id="rId3"/>
              </a:rPr>
              <a:t>https://www.tampere.fi/kulttuuri-ja-vapaa-aika/liikunta/liikuntapaikat/talviuintipaikat.html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Kaupin urheilupuisto (iso kokonaisuus, paljon mahdollisuuksia omaehtoiseen liikkumiseen)</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latuverkosto talvisin ja ulkoilureitit kesäisin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pesä- ja jalkapallokentät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fi-FI" sz="1800" b="0" i="0" u="none" strike="noStrike" dirty="0">
                <a:solidFill>
                  <a:srgbClr val="000000"/>
                </a:solidFill>
                <a:effectLst/>
                <a:latin typeface="Calibri" panose="020F0502020204030204" pitchFamily="34" charset="0"/>
              </a:rPr>
              <a:t>Luistelukentät ja -kaukalot noin 150 kpl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Retkiluisteluradat 2 kpl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Näsijärvi ja Tohloppi</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fi-FI" sz="1800" b="0" i="0" u="none" strike="noStrike" dirty="0">
                <a:solidFill>
                  <a:srgbClr val="000000"/>
                </a:solidFill>
                <a:effectLst/>
                <a:latin typeface="Calibri" panose="020F0502020204030204" pitchFamily="34" charset="0"/>
              </a:rPr>
              <a:t>Tekojääradat 2 kpl, Sorsapuisto ja Koulukatu</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Yleisurheilukenttiä 5 kpl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Tekonurmikenttiä 15 kpl</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Stadionit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Tampereen stadion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Tammelan stadion (uuden stadionin rakentaminen alkaa kesällä 2021)</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Kaukajärven soutu- ja melontastadion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Kaupin pesäpallostadion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fi-FI" sz="1800" b="0" i="0" u="none" strike="noStrike" dirty="0">
                <a:solidFill>
                  <a:srgbClr val="000000"/>
                </a:solidFill>
                <a:effectLst/>
                <a:latin typeface="Calibri" panose="020F0502020204030204" pitchFamily="34" charset="0"/>
              </a:rPr>
              <a:t>Kuntosalit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Sisäliikuntatilojen yhteydessä on kuntosaleja: </a:t>
            </a:r>
            <a:r>
              <a:rPr lang="fi-FI" sz="1800" b="0" i="0" u="sng" strike="noStrike" dirty="0">
                <a:solidFill>
                  <a:srgbClr val="91C9EA"/>
                </a:solidFill>
                <a:effectLst/>
                <a:latin typeface="Calibri" panose="020F0502020204030204" pitchFamily="34" charset="0"/>
                <a:hlinkClick r:id="rId4"/>
              </a:rPr>
              <a:t>https://www.tampere.fi/kulttuuri-ja-vapaa-aika/liikunta/liikuntapaikat/kuntosalit.html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err="1">
                <a:solidFill>
                  <a:srgbClr val="000000"/>
                </a:solidFill>
                <a:effectLst/>
                <a:latin typeface="Calibri" panose="020F0502020204030204" pitchFamily="34" charset="0"/>
              </a:rPr>
              <a:t>Beachvolleykentät</a:t>
            </a:r>
            <a:r>
              <a:rPr lang="fi-FI" sz="1800" b="0" i="0" u="none" strike="noStrike" dirty="0">
                <a:solidFill>
                  <a:srgbClr val="000000"/>
                </a:solidFill>
                <a:effectLst/>
                <a:latin typeface="Calibri" panose="020F0502020204030204" pitchFamily="34" charset="0"/>
              </a:rPr>
              <a:t> 6 kpl: </a:t>
            </a:r>
            <a:r>
              <a:rPr lang="fi-FI" sz="1800" b="0" i="0" u="sng" strike="noStrike" dirty="0">
                <a:solidFill>
                  <a:srgbClr val="91C9EA"/>
                </a:solidFill>
                <a:effectLst/>
                <a:latin typeface="Calibri" panose="020F0502020204030204" pitchFamily="34" charset="0"/>
                <a:hlinkClick r:id="rId5"/>
              </a:rPr>
              <a:t>https://www.tampere.fi/kulttuuri-ja-vapaa-aika/liikunta/liikuntapaikat/beachvolleykentat.html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US" sz="1800" b="0" i="0" u="none" strike="noStrike" dirty="0" err="1">
                <a:solidFill>
                  <a:srgbClr val="000000"/>
                </a:solidFill>
                <a:effectLst/>
                <a:latin typeface="Calibri" panose="020F0502020204030204" pitchFamily="34" charset="0"/>
              </a:rPr>
              <a:t>Frisbeegolfradat</a:t>
            </a:r>
            <a:r>
              <a:rPr lang="en-US" sz="1800" b="0" i="0" u="none" strike="noStrike" dirty="0">
                <a:solidFill>
                  <a:srgbClr val="000000"/>
                </a:solidFill>
                <a:effectLst/>
                <a:latin typeface="Calibri" panose="020F0502020204030204" pitchFamily="34" charset="0"/>
              </a:rPr>
              <a:t> 5 </a:t>
            </a:r>
            <a:r>
              <a:rPr lang="en-US" sz="1800" b="0" i="0" u="none" strike="noStrike" dirty="0" err="1">
                <a:solidFill>
                  <a:srgbClr val="000000"/>
                </a:solidFill>
                <a:effectLst/>
                <a:latin typeface="Calibri" panose="020F0502020204030204" pitchFamily="34" charset="0"/>
              </a:rPr>
              <a:t>kpl</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lisäksi</a:t>
            </a:r>
            <a:r>
              <a:rPr lang="en-US" sz="1800" b="0" i="0" u="none" strike="noStrike" dirty="0">
                <a:solidFill>
                  <a:srgbClr val="000000"/>
                </a:solidFill>
                <a:effectLst/>
                <a:latin typeface="Calibri" panose="020F0502020204030204" pitchFamily="34" charset="0"/>
              </a:rPr>
              <a:t> MM-</a:t>
            </a:r>
            <a:r>
              <a:rPr lang="en-US" sz="1800" b="0" i="0" u="none" strike="noStrike" dirty="0" err="1">
                <a:solidFill>
                  <a:srgbClr val="000000"/>
                </a:solidFill>
                <a:effectLst/>
                <a:latin typeface="Calibri" panose="020F0502020204030204" pitchFamily="34" charset="0"/>
              </a:rPr>
              <a:t>tasoinen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Frisbeegolfkeskus</a:t>
            </a:r>
            <a:r>
              <a:rPr lang="en-US" sz="1800" b="0" i="0" u="none" strike="noStrike" dirty="0">
                <a:solidFill>
                  <a:srgbClr val="000000"/>
                </a:solidFill>
                <a:effectLst/>
                <a:latin typeface="Calibri" panose="020F0502020204030204" pitchFamily="34" charset="0"/>
              </a:rPr>
              <a:t>: </a:t>
            </a:r>
            <a:r>
              <a:rPr lang="en-US" sz="1800" b="0" i="0" u="sng" strike="noStrike" dirty="0">
                <a:solidFill>
                  <a:srgbClr val="91C9EA"/>
                </a:solidFill>
                <a:effectLst/>
                <a:latin typeface="Calibri" panose="020F0502020204030204" pitchFamily="34" charset="0"/>
                <a:hlinkClick r:id="rId6"/>
              </a:rPr>
              <a:t>https://www.tampere.fi/kulttuuri-ja-vapaa-aika/liikunta/liikuntapaikat/frisbeegolfradat.html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US" sz="1800" b="0" i="0" u="none" strike="noStrike" dirty="0" err="1">
                <a:solidFill>
                  <a:srgbClr val="000000"/>
                </a:solidFill>
                <a:effectLst/>
                <a:latin typeface="Calibri" panose="020F0502020204030204" pitchFamily="34" charset="0"/>
              </a:rPr>
              <a:t>Rullalautailupaikat</a:t>
            </a:r>
            <a:r>
              <a:rPr lang="en-US" sz="1800" b="0" i="0" u="none" strike="noStrike" dirty="0">
                <a:solidFill>
                  <a:srgbClr val="000000"/>
                </a:solidFill>
                <a:effectLst/>
                <a:latin typeface="Calibri" panose="020F0502020204030204" pitchFamily="34" charset="0"/>
              </a:rPr>
              <a:t> 4 </a:t>
            </a:r>
            <a:r>
              <a:rPr lang="en-US" sz="1800" b="0" i="0" u="none" strike="noStrike" dirty="0" err="1">
                <a:solidFill>
                  <a:srgbClr val="000000"/>
                </a:solidFill>
                <a:effectLst/>
                <a:latin typeface="Calibri" panose="020F0502020204030204" pitchFamily="34" charset="0"/>
              </a:rPr>
              <a:t>kpl</a:t>
            </a:r>
            <a:r>
              <a:rPr lang="en-US" sz="1800" b="0" i="0" u="none" strike="noStrike" dirty="0">
                <a:solidFill>
                  <a:srgbClr val="000000"/>
                </a:solidFill>
                <a:effectLst/>
                <a:latin typeface="Calibri" panose="020F0502020204030204" pitchFamily="34" charset="0"/>
              </a:rPr>
              <a:t>: https://www.tampere.fi/kulttuuri-ja-vapaa-aika/liikunta/liikuntapaikat/rullalautailupaikat.html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US" sz="1800" b="0" i="0" u="none" strike="noStrike" dirty="0" err="1">
                <a:solidFill>
                  <a:srgbClr val="000000"/>
                </a:solidFill>
                <a:effectLst/>
                <a:latin typeface="Calibri" panose="020F0502020204030204" pitchFamily="34" charset="0"/>
              </a:rPr>
              <a:t>Retkeily</a:t>
            </a:r>
            <a:r>
              <a:rPr lang="en-US" sz="1800" b="0" i="0" u="none" strike="noStrike" dirty="0">
                <a:solidFill>
                  <a:srgbClr val="000000"/>
                </a:solidFill>
                <a:effectLst/>
                <a:latin typeface="Calibri" panose="020F0502020204030204" pitchFamily="34" charset="0"/>
              </a:rPr>
              <a:t>- ja </a:t>
            </a:r>
            <a:r>
              <a:rPr lang="en-US" sz="1800" b="0" i="0" u="none" strike="noStrike" dirty="0" err="1">
                <a:solidFill>
                  <a:srgbClr val="000000"/>
                </a:solidFill>
                <a:effectLst/>
                <a:latin typeface="Calibri" panose="020F0502020204030204" pitchFamily="34" charset="0"/>
              </a:rPr>
              <a:t>ulkoilumajat</a:t>
            </a:r>
            <a:r>
              <a:rPr lang="en-US" sz="1800" b="0" i="0" u="none" strike="noStrike" dirty="0">
                <a:solidFill>
                  <a:srgbClr val="000000"/>
                </a:solidFill>
                <a:effectLst/>
                <a:latin typeface="Calibri" panose="020F0502020204030204" pitchFamily="34" charset="0"/>
              </a:rPr>
              <a:t> 5 </a:t>
            </a:r>
            <a:r>
              <a:rPr lang="en-US" sz="1800" b="0" i="0" u="none" strike="noStrike" dirty="0" err="1">
                <a:solidFill>
                  <a:srgbClr val="000000"/>
                </a:solidFill>
                <a:effectLst/>
                <a:latin typeface="Calibri" panose="020F0502020204030204" pitchFamily="34" charset="0"/>
              </a:rPr>
              <a:t>kpl</a:t>
            </a:r>
            <a:r>
              <a:rPr lang="en-US" sz="1800" b="0" i="0" u="none" strike="noStrike" dirty="0">
                <a:solidFill>
                  <a:srgbClr val="000000"/>
                </a:solidFill>
                <a:effectLst/>
                <a:latin typeface="Calibri" panose="020F0502020204030204" pitchFamily="34" charset="0"/>
              </a:rPr>
              <a:t>:</a:t>
            </a:r>
            <a:r>
              <a:rPr lang="fi-FI"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Kintulammi</a:t>
            </a:r>
            <a:r>
              <a:rPr lang="fi-FI"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Kortejärvi</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Lamminpää</a:t>
            </a:r>
            <a:r>
              <a:rPr lang="fi-FI"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Niihama</a:t>
            </a:r>
            <a:r>
              <a:rPr lang="fi-FI"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Suolijärvi</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err="1">
                <a:solidFill>
                  <a:srgbClr val="000000"/>
                </a:solidFill>
                <a:effectLst/>
                <a:latin typeface="Calibri" panose="020F0502020204030204" pitchFamily="34" charset="0"/>
              </a:rPr>
              <a:t>Tohlopilla</a:t>
            </a:r>
            <a:r>
              <a:rPr lang="en-US" sz="1800" b="0" i="0" u="none" strike="noStrike" dirty="0">
                <a:solidFill>
                  <a:srgbClr val="000000"/>
                </a:solidFill>
                <a:effectLst/>
                <a:latin typeface="Calibri" panose="020F0502020204030204" pitchFamily="34" charset="0"/>
              </a:rPr>
              <a:t> 1 km </a:t>
            </a:r>
            <a:r>
              <a:rPr lang="en-US" sz="1800" b="0" i="0" u="none" strike="noStrike" dirty="0" err="1">
                <a:solidFill>
                  <a:srgbClr val="000000"/>
                </a:solidFill>
                <a:effectLst/>
                <a:latin typeface="Calibri" panose="020F0502020204030204" pitchFamily="34" charset="0"/>
              </a:rPr>
              <a:t>mittainen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esteetön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polku</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45</a:t>
            </a:fld>
            <a:endParaRPr lang="fi-FI"/>
          </a:p>
        </p:txBody>
      </p:sp>
    </p:spTree>
    <p:extLst>
      <p:ext uri="{BB962C8B-B14F-4D97-AF65-F5344CB8AC3E}">
        <p14:creationId xmlns:p14="http://schemas.microsoft.com/office/powerpoint/2010/main" val="2106536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Lähteet:</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Kaupungit ja kunnat matkailukohteina 2019, Taloustutkimus, uutta tilastoa ei ole vielä julkaistu</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Opiskelukaupunkien suositteluhalukkuus 2022, Taloustutkimus </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Muuttohalukkuus ja kaupunkien/kuntien imago 2022, Taloustutkimus </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 on Suomen vetovoimaisin kaupunki. T-Median </a:t>
            </a:r>
            <a:r>
              <a:rPr lang="fi-FI" sz="1800" b="0" i="0" u="none" strike="noStrike" dirty="0" err="1">
                <a:solidFill>
                  <a:srgbClr val="000000"/>
                </a:solidFill>
                <a:effectLst/>
                <a:latin typeface="Calibri" panose="020F0502020204030204" pitchFamily="34" charset="0"/>
              </a:rPr>
              <a:t>Vetovoima&amp;Vaikutus</a:t>
            </a:r>
            <a:r>
              <a:rPr lang="fi-FI" sz="1800" b="0" i="0" u="none" strike="noStrike" dirty="0">
                <a:solidFill>
                  <a:srgbClr val="000000"/>
                </a:solidFill>
                <a:effectLst/>
                <a:latin typeface="Calibri" panose="020F0502020204030204" pitchFamily="34" charset="0"/>
              </a:rPr>
              <a:t> –tutkimus 17.3.2021.  Tulokset pohjautuvat joulukuussa 2020 toteutettuun </a:t>
            </a:r>
            <a:r>
              <a:rPr lang="fi-FI" sz="1800" b="0" i="0" u="none" strike="noStrike" dirty="0" err="1">
                <a:solidFill>
                  <a:srgbClr val="000000"/>
                </a:solidFill>
                <a:effectLst/>
                <a:latin typeface="Calibri" panose="020F0502020204030204" pitchFamily="34" charset="0"/>
              </a:rPr>
              <a:t>Vetovoima&amp;Vaikutus-tutkimukseen</a:t>
            </a:r>
            <a:r>
              <a:rPr lang="fi-FI" sz="1800" b="0" i="0" u="none" strike="noStrike" dirty="0">
                <a:solidFill>
                  <a:srgbClr val="000000"/>
                </a:solidFill>
                <a:effectLst/>
                <a:latin typeface="Calibri" panose="020F0502020204030204" pitchFamily="34" charset="0"/>
              </a:rPr>
              <a:t>, jossa selvitettiin kaupunkien vetovoimaa erityisesti potentiaalisten asukkaiden joukossa. Tutkimukseen vastasi 1700 suomalaista. Tutkimuksen kohderyhmänä olivat 15-65-vuotiaat suomalaiset, Ahvenanmaata </a:t>
            </a:r>
            <a:r>
              <a:rPr lang="fi-FI" sz="1800" b="0" i="0" u="none" strike="noStrike" dirty="0" err="1">
                <a:solidFill>
                  <a:srgbClr val="000000"/>
                </a:solidFill>
                <a:effectLst/>
                <a:latin typeface="Calibri" panose="020F0502020204030204" pitchFamily="34" charset="0"/>
              </a:rPr>
              <a:t>lukuunottamatta</a:t>
            </a:r>
            <a:r>
              <a:rPr lang="fi-FI" sz="1800" b="0" i="0" u="none" strike="noStrike" dirty="0">
                <a:solidFill>
                  <a:srgbClr val="000000"/>
                </a:solidFill>
                <a:effectLst/>
                <a:latin typeface="Calibri" panose="020F0502020204030204" pitchFamily="34" charset="0"/>
              </a:rPr>
              <a:t>. Tutkimuksen mukaan Suomen vetovoimaisimpia kaupunkeja ovat Tampere ja Kuopio. T-Median </a:t>
            </a:r>
            <a:r>
              <a:rPr lang="fi-FI" sz="1800" b="0" i="0" u="none" strike="noStrike" dirty="0" err="1">
                <a:solidFill>
                  <a:srgbClr val="000000"/>
                </a:solidFill>
                <a:effectLst/>
                <a:latin typeface="Calibri" panose="020F0502020204030204" pitchFamily="34" charset="0"/>
              </a:rPr>
              <a:t>Vetovoima&amp;Vaikutus</a:t>
            </a:r>
            <a:r>
              <a:rPr lang="fi-FI" sz="1800" b="0" i="0" u="none" strike="noStrike" dirty="0">
                <a:solidFill>
                  <a:srgbClr val="000000"/>
                </a:solidFill>
                <a:effectLst/>
                <a:latin typeface="Calibri" panose="020F0502020204030204" pitchFamily="34" charset="0"/>
              </a:rPr>
              <a:t> –tutkimusmallissa kaupungin saama arvo muodostuu kuuden eri osa-alueen keskiarvona: elinvoima, yhteisö, ympäristö, sijainti, palvelut ja kustannusrakenne.</a:t>
            </a:r>
            <a:endParaRPr lang="en-US"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a:t>
            </a:fld>
            <a:endParaRPr lang="fi-FI"/>
          </a:p>
        </p:txBody>
      </p:sp>
    </p:spTree>
    <p:extLst>
      <p:ext uri="{BB962C8B-B14F-4D97-AF65-F5344CB8AC3E}">
        <p14:creationId xmlns:p14="http://schemas.microsoft.com/office/powerpoint/2010/main" val="2185674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Tampereella on monipuolinen kulttuuri- ja urheilutarjonta. Tapahtumatarjonta on monipuolista ja laadukasta.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Urheilua huipputasolla (ennen koronaa):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Jääkiekon pääsarjan Ilveksen ja Tapparan kotiottelut keräsivät Hakametsän halliin kaudella 2018–2019 yhteensä yli 360 000 katsojaa.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Jalkapallon veikkausliigan kotiottelut keräsivät FC Ilveksen peleihin yhteensä yli 48 000 ihmistä.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Korisliigassa Tampereen Pyrinnön kotiotteluista seurasi yli 19 600 fania.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Pesäpallossa naisten Superpesistä ja miesten Ykköspesistä seurasi kotiotteluissa yhteensä 25 400 katsojaa.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Lisää kiinnostavaa dataa tapahtumista: https://app.powerbi.com/view?r=eyJrIjoiYjk5YzlhYjctNTZmNy00M2U2LThhMDgtYmY1Njk4NDdiYWFlIiwidCI6ImRkZTVkYzEyLWJkM2MtNGMwNi04NWNjLTM0MzYxZWZlOWFkNCIsImMiOjh9</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46</a:t>
            </a:fld>
            <a:endParaRPr lang="fi-FI"/>
          </a:p>
        </p:txBody>
      </p:sp>
    </p:spTree>
    <p:extLst>
      <p:ext uri="{BB962C8B-B14F-4D97-AF65-F5344CB8AC3E}">
        <p14:creationId xmlns:p14="http://schemas.microsoft.com/office/powerpoint/2010/main" val="7432533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Paljon erilaista tekemistä koko perheelle (Tallipiha, Kauppahalli, Pyynikin Näkötorni)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Viikinsaari: Saarelta löytyy Lemmenpolku, kioski, ravintola, uimaranta, sauna, tanssilava ja jopa kappeli ja kesäteatteri. Laivat lähtevät Laukontorin satamasta tasatunnein, saaresta takaisin Laukontorille aina puolelta.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Särkänniemi: yli 30 huvilaitetta, akvaario, planetaario, Näsinneula, Mauri Kunnaksen Koiramäki</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Särkänniemestä löytyy yli 30 huvilaitetta. Hurjastele vuoristoratojen kyydissä, keinu karusellissa ja nojatuolimatkaile avaruudessa. Voit myös kiivetä korkeuksiin Näsinneulassa, sukeltaa pinnan alle Akvaariossa ja hypätä satuun Koiramäessä. Särkänniemi on enemmän kuin huvipuisto! Särkänniemen Elämyspuisto on suosittu perhematkailukohde.</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Särkänniemen Koiramäki on Mauri Kunnaksen rakastettujen tarinoiden pohjalta rakennettu teemapuisto, jossa satu ja todellisuus sekoittuvat mitä suloisimmalla tavalla. Koiramäessä asiakas astuu osaksi satua 1800-luvun maailmaan, joka on kuitenkin höystetty tämän päivän hauskuuksilla. Koiramäessä saa tehdä ja touhuta, leikkiä ja koskea. Alueella pääsee tapaamaan Koiramäen asukkaita, niin ihmisiä kuin koiriakin, ja lisäksi siellä asustaa paljon oikeita eläimiä.</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Puistoja keskustan tuntumassa: Emil Aaltosen puisto, Hatanpään arboretum, Heinäpuisto, Hämeenpuisto, Kirjailijanpuisto, Kirjastonpuisto, Koskipuisto, Näsinpuisto, Ratinanniemi, Santalahden rantapuisto, Sorsapuisto, Pyynikin kirkkopuisto, Wilhelm von Nottbeckin puisto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Tiitiäisen Satupuisto on Kirsi Kunnaksen Tiitiäisen satupuun runoihin perustuva teemaleikkipaikka, jossa yhdistyvät taide ja toiminnallisuus.</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Pikku Kakkosen puisto Koskipuistossa käy myös isommille lapsille, sillä puisto on todellinen seikkailurata kiipeilytelineineen ja teemaleikkipaikkoineen.</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Emil Aaltosen puisto sijaitsee Tammelantorin laidalla, ja ison puistoaukean vieressä oleva esteetön leikkipuisto on loistava kohde koko päiväksi.</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Museoita (Museokeskus Vapriikki (jossa mm. Luonnontieteellinen Museo), Muumimuseo, Vakoilumuseo,  Amurin työläismuseokortteli, Sara Hildénin taidemuseo ja Poliisimuseo)</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219 kpl leikkipaikkaa puistoissa, minkä lisäksi vielä päiväkotien ja koulujen pihat</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Lähde: https://www.tampere.fi/asuminen-ja-ymparisto/ymparisto-ja-luonto/puistot-ja-viheralueet/leikkipaikat.html</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47</a:t>
            </a:fld>
            <a:endParaRPr lang="fi-FI"/>
          </a:p>
        </p:txBody>
      </p:sp>
    </p:spTree>
    <p:extLst>
      <p:ext uri="{BB962C8B-B14F-4D97-AF65-F5344CB8AC3E}">
        <p14:creationId xmlns:p14="http://schemas.microsoft.com/office/powerpoint/2010/main" val="2925472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Tampereella asuminen tuo elämänlaatua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Asuntojen hintataso on Tampereella pääkaupunkiseutua alhaisempi. Kohtuuhintainen asuminen, ruuhkaton liikkuminen ja monipuoliset elämykset tekevät arjesta sujuvaa.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Tampereelle rakennetaan uusia, monipuolisia asuinalueita. Useimmat niistä sijaitsevat tulevan ratikkareitin varrella. Myös uimaranta on Tampereella aina pyörämatkan päässä, kaupunginosasta riippumatta.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 kasvaa noin 3 000 asukkaalla vuosittain, 10 vuoden sisällä 15–20 % on uusia tamperelaisia. Tampere on useiden tutkimusten mukaan Suomen vetovoimaisin asuinpaikka.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49</a:t>
            </a:fld>
            <a:endParaRPr lang="fi-FI"/>
          </a:p>
        </p:txBody>
      </p:sp>
    </p:spTree>
    <p:extLst>
      <p:ext uri="{BB962C8B-B14F-4D97-AF65-F5344CB8AC3E}">
        <p14:creationId xmlns:p14="http://schemas.microsoft.com/office/powerpoint/2010/main" val="38051502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Perusopetuksen luvut 2021</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Oppilasmäärän lähde: </a:t>
            </a:r>
            <a:r>
              <a:rPr lang="fi-FI" sz="1800" b="0" i="0" u="sng" strike="noStrike">
                <a:solidFill>
                  <a:srgbClr val="91C9EA"/>
                </a:solidFill>
                <a:effectLst/>
                <a:latin typeface="Calibri" panose="020F0502020204030204" pitchFamily="34" charset="0"/>
                <a:hlinkClick r:id="rId3"/>
              </a:rPr>
              <a:t>https://www.tretasku.fi/web/kasvatus-ja-opetuspalvelut/kasvatus-ja-opetuspalvelut/tyon-tueksi/talous-ja-tilastot/tilastot-ja-tunnusluvut</a:t>
            </a:r>
            <a:r>
              <a:rPr lang="fi-FI" sz="1800" b="0"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20.9.-21 maahanmuuttajien lisäopetuksessa 35 oppilasta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2/2022 esiopetuksessa 2050 lasta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50</a:t>
            </a:fld>
            <a:endParaRPr lang="fi-FI"/>
          </a:p>
        </p:txBody>
      </p:sp>
    </p:spTree>
    <p:extLst>
      <p:ext uri="{BB962C8B-B14F-4D97-AF65-F5344CB8AC3E}">
        <p14:creationId xmlns:p14="http://schemas.microsoft.com/office/powerpoint/2010/main" val="35209965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Tampereella voit osallistua ja vaikuttaa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 on aktiivisten ihmisten kaupunki, jossa on lukuisia mahdollisuuksia osallistua ja vaikuttaa kaupunkiin ja sen palveluihin.</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Edustuksellisia vaikuttamistoimielimiä ovat esimerkiksi Tampereen Lasten Parlamentti, nuorisovaltuusto, maahanmuuttajaneuvosto, vanhusneuvosto, järjestöedustamo ja seuraparlamentti.</a:t>
            </a:r>
            <a:r>
              <a:rPr lang="fi-FI" sz="1800" b="0" i="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Suoria vaikuttamismahdollisuuksia tarjoavat esimerkiksi erilaiset yleisö- ja keskustelutilaisuudet, yhteiskehittämisen monet muodot (kyselyt, pilotteihin osallistumiset, vertaissuunnittelu).</a:t>
            </a:r>
            <a:r>
              <a:rPr lang="fi-FI" sz="1800" b="0" i="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Erilaisia kaupungin tukemia kansalaisaktivismin muotoja ovat muun muassa vapaaehtois- ja luotsitoiminta, yhdistys- ja kaupunginosatoiminta. </a:t>
            </a:r>
            <a:r>
              <a:rPr lang="fi-FI" sz="1800" b="0" i="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 kokeilee ja kehittää myös uusia osallistumisen ja vaikuttamisen menetelmiä, kuten kaupunkiseudun digitaalinen kansalaispaneeli ja  Mun Tampere -osallistuva budjetointi.</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51</a:t>
            </a:fld>
            <a:endParaRPr lang="fi-FI"/>
          </a:p>
        </p:txBody>
      </p:sp>
    </p:spTree>
    <p:extLst>
      <p:ext uri="{BB962C8B-B14F-4D97-AF65-F5344CB8AC3E}">
        <p14:creationId xmlns:p14="http://schemas.microsoft.com/office/powerpoint/2010/main" val="1150441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Turvallisuus</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kaupunki kehittää kaupunkiturvallisuutta kiinteässä yhteistyössä keskeisten turvallisuustoimijoiden (viranomaisista aina 3. sektorin toimijoihin asti) kanssa.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Vuonna 2011 toimintansa aloittanut Pirkanmaan turvallisuusklusteri on luonut Tampereen seudulle erinomaiset edellytykset turvallisuustoimijoiden väliselle yhteistyölle ja osaamisen kehittymiselle. Ilmapiiri on otollinen, sillä toimijat haluavat aktiivisesti tehdä yhteistyötä ja toisaalta näkevät osaamisensa olevan jo nyt kansainvälisesti kilpailukykyistä. Tämä antaa hyvät lähtökohdat uusien edelläkävijäratkaisujen kehittämiselle ja seudun kovatasoisen osaamisen markkinoimiselle.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Suunnitelmallista ja koordinoitua yhteistoimintaa. Kaupunki koordinoi useita turvallisuusverkostoja.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SURE-hanke ’Smart Urban Security and Event Resilience’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Kehittää ja pilotoi tapahtumapainotteiseen kaupunkiympäristöön liittyviä älykkään turvallisuuden ratkaisuja, joita toteutetaan simuloinnin kautta todellisiin harjoitustilanteisiin ja investoinneiksi. Kehittää tapahtumatoimijoiden välistä yhteistyötä ja sen välineitä, lisää kaupunkilaisten/käyttäjien osallistumista kaupunkiturvallisuuden ja siihen liittyvien ratkaisujen kehittämiseen.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Lähde: https://smarttampere.fi/tapahtuma-ja-kaupunkiturvallisuushanke/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52</a:t>
            </a:fld>
            <a:endParaRPr lang="fi-FI"/>
          </a:p>
        </p:txBody>
      </p:sp>
    </p:spTree>
    <p:extLst>
      <p:ext uri="{BB962C8B-B14F-4D97-AF65-F5344CB8AC3E}">
        <p14:creationId xmlns:p14="http://schemas.microsoft.com/office/powerpoint/2010/main" val="288075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Tampereella tehdään terveystieteellistä huippututkimusta ja tarjotaan laadukasta hoitoa. Pirkanmaan sairaanhoitopiirissä hoidon tuottaa Tampereen yliopistollinen sairaala eli Tays.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Sairaanhoitopiirin palveluja tuottavat myös PSHP:n omistamat osakeyhtiöt Tekonivelsairaala Coxa, Tays Sydänsairaala sekä Fimlab Laboratoriot ja FinnMedin tutkimus- ja kehityspalvelut. Kuvantamistutkimuksia ja lääkehuollon palveluja tuottaa Kuvantamiskeskus- ja apteekkiliikelaitos, mihin kuuluu myös globaalissa mittakaavassakin ainutlaatuinen verisuoni- ja toimenpideradiologinen keskus.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Taysissa toimii myös tutkimus-, kehitys- ja innovaatiokeskus, johon kuuluu myös FinnMedi Oy. </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Tekonivelsairaala Coxa on Suomen ainoa tekonivelkirurgiaan erikoistunut sairaala. Coxa on kansainvälisesti arvostettu tekonivelleikkausten edelläkävijä sekä hoitotulostensa vaikuttavuuden että tekonivelkirurgiatutkimuksen osalta. Huippuyksikön maine on tuonut mukanaan myös lisää vastuuta, sillä Coxaan keskitetään Suomessa yhä enemmän kaikkein vaikeimpia tekonivelleikkauksia. Tampereen tekonivelsairaalan lisäksi Coxalla on poliklinikat mm. Helsingissä, Lahdessa, Porissa ja Turussa. Coxassa työskentelee yli 300 alan huippuosaajaa.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53</a:t>
            </a:fld>
            <a:endParaRPr lang="fi-FI"/>
          </a:p>
        </p:txBody>
      </p:sp>
    </p:spTree>
    <p:extLst>
      <p:ext uri="{BB962C8B-B14F-4D97-AF65-F5344CB8AC3E}">
        <p14:creationId xmlns:p14="http://schemas.microsoft.com/office/powerpoint/2010/main" val="70690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i-FI" sz="1800" b="0" i="0" u="none" strike="noStrike" dirty="0">
                <a:solidFill>
                  <a:srgbClr val="000000"/>
                </a:solidFill>
                <a:effectLst/>
                <a:latin typeface="Calibri" panose="020F0502020204030204" pitchFamily="34" charset="0"/>
              </a:rPr>
              <a:t>Riika, Kööpenhamina, München, Malaga, Rodos (</a:t>
            </a:r>
            <a:r>
              <a:rPr lang="fi-FI" sz="1800" b="0" i="0" u="none" strike="noStrike" dirty="0" err="1">
                <a:solidFill>
                  <a:srgbClr val="000000"/>
                </a:solidFill>
                <a:effectLst/>
                <a:latin typeface="Calibri" panose="020F0502020204030204" pitchFamily="34" charset="0"/>
              </a:rPr>
              <a:t>airBaltic</a:t>
            </a:r>
            <a:r>
              <a:rPr lang="fi-FI" sz="1800" b="0" i="0" u="none" strike="noStrike" dirty="0">
                <a:solidFill>
                  <a:srgbClr val="000000"/>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Lontoon (Ryanair)</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Tukholma (SAS) elokuun lopusta 2022 alkaen</a:t>
            </a:r>
            <a:endParaRPr lang="en-US"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a:t>
            </a:fld>
            <a:endParaRPr lang="fi-FI"/>
          </a:p>
        </p:txBody>
      </p:sp>
    </p:spTree>
    <p:extLst>
      <p:ext uri="{BB962C8B-B14F-4D97-AF65-F5344CB8AC3E}">
        <p14:creationId xmlns:p14="http://schemas.microsoft.com/office/powerpoint/2010/main" val="863268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1F695CA-4BA1-044B-B926-B765CAB87A5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445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7</a:t>
            </a:fld>
            <a:endParaRPr lang="fi-FI"/>
          </a:p>
        </p:txBody>
      </p:sp>
    </p:spTree>
    <p:extLst>
      <p:ext uri="{BB962C8B-B14F-4D97-AF65-F5344CB8AC3E}">
        <p14:creationId xmlns:p14="http://schemas.microsoft.com/office/powerpoint/2010/main" val="1652203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Lähde: Tampereen väkiluku: väestökatsaus (ennakkoväkiluku 4/2023) </a:t>
            </a:r>
            <a:r>
              <a:rPr lang="fi-FI" sz="4000" dirty="0">
                <a:hlinkClick r:id="rId3"/>
              </a:rPr>
              <a:t>Microsoft Power BI</a:t>
            </a:r>
            <a:br>
              <a:rPr lang="fi-FI" sz="4000" dirty="0"/>
            </a:br>
            <a:r>
              <a:rPr lang="fi-FI" sz="4000" dirty="0"/>
              <a:t>https://www.tampere.fi/tampere-tietoa/tilastot  </a:t>
            </a:r>
            <a:br>
              <a:rPr lang="fi-FI" sz="2800" dirty="0"/>
            </a:b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Työttömyysaste 11,6 % (tammikuu 2022) </a:t>
            </a:r>
            <a:r>
              <a:rPr lang="fi-FI" sz="1800" b="0" i="0" u="sng" strike="noStrike" dirty="0">
                <a:solidFill>
                  <a:srgbClr val="91C9EA"/>
                </a:solidFill>
                <a:effectLst/>
                <a:latin typeface="Calibri" panose="020F0502020204030204" pitchFamily="34" charset="0"/>
                <a:hlinkClick r:id="rId4"/>
              </a:rPr>
              <a:t>PIRKANMAA Työllisyyskatsaus Tammikuu 2022 (temtyollisyyskatsaus.fi)</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2021: vieraskieliset 18 422 hlö (osuus väestöstä </a:t>
            </a:r>
            <a:r>
              <a:rPr lang="fi-FI" sz="1800" b="0" i="0" u="none" strike="noStrike" dirty="0">
                <a:solidFill>
                  <a:srgbClr val="FF0000"/>
                </a:solidFill>
                <a:effectLst/>
                <a:latin typeface="Calibri" panose="020F0502020204030204" pitchFamily="34" charset="0"/>
              </a:rPr>
              <a:t>7,6</a:t>
            </a:r>
            <a:r>
              <a:rPr lang="fi-FI" sz="1800" b="0" i="0" u="none" strike="noStrike" dirty="0">
                <a:solidFill>
                  <a:srgbClr val="000000"/>
                </a:solidFill>
                <a:effectLst/>
                <a:latin typeface="Calibri" panose="020F0502020204030204" pitchFamily="34" charset="0"/>
              </a:rPr>
              <a:t> %), ulkomaan kansalaisia 11 434 hlö. Yleisimmät kansalaisuudet: Viro, Venäjä, Irak, Afganistan</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8</a:t>
            </a:fld>
            <a:endParaRPr lang="fi-FI"/>
          </a:p>
        </p:txBody>
      </p:sp>
    </p:spTree>
    <p:extLst>
      <p:ext uri="{BB962C8B-B14F-4D97-AF65-F5344CB8AC3E}">
        <p14:creationId xmlns:p14="http://schemas.microsoft.com/office/powerpoint/2010/main" val="184579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2021: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Sosiaali- ja terveyspalvelujen palvelualue 5 245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Sivistyspalvelujen palvelualue 5 418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Elinvoiman ja kilpailukyvyn palvelualue 1 898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Kaupunkiympäristön palvelualue 334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Konsernihallinto 366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Liikelaitokset ja pelastuslaitos 1 173 </a:t>
            </a:r>
            <a:r>
              <a:rPr lang="en-US" sz="1800" b="0" i="0" dirty="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Yhteensä: </a:t>
            </a:r>
            <a:r>
              <a:rPr lang="fi-FI" sz="1800" b="1" i="0" u="none" strike="noStrike" dirty="0">
                <a:solidFill>
                  <a:srgbClr val="000000"/>
                </a:solidFill>
                <a:effectLst/>
                <a:latin typeface="Calibri" panose="020F0502020204030204" pitchFamily="34" charset="0"/>
              </a:rPr>
              <a:t>14 434</a:t>
            </a:r>
            <a:r>
              <a:rPr lang="fi-FI" sz="1800" b="0" i="0" u="none" strike="noStrike" dirty="0">
                <a:solidFill>
                  <a:srgbClr val="000000"/>
                </a:solidFill>
                <a:effectLst/>
                <a:latin typeface="Calibri" panose="020F0502020204030204" pitchFamily="34" charset="0"/>
              </a:rPr>
              <a:t> </a:t>
            </a:r>
            <a:endParaRPr lang="en-US" b="0" i="0" dirty="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9</a:t>
            </a:fld>
            <a:endParaRPr lang="fi-FI"/>
          </a:p>
        </p:txBody>
      </p:sp>
    </p:spTree>
    <p:extLst>
      <p:ext uri="{BB962C8B-B14F-4D97-AF65-F5344CB8AC3E}">
        <p14:creationId xmlns:p14="http://schemas.microsoft.com/office/powerpoint/2010/main" val="3093432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035436-5929-2E40-834E-F6CEBAD568B7}"/>
              </a:ext>
            </a:extLst>
          </p:cNvPr>
          <p:cNvSpPr>
            <a:spLocks noGrp="1"/>
          </p:cNvSpPr>
          <p:nvPr>
            <p:ph type="ctrTitle" hasCustomPrompt="1"/>
          </p:nvPr>
        </p:nvSpPr>
        <p:spPr>
          <a:xfrm>
            <a:off x="2273039" y="1876516"/>
            <a:ext cx="7679255" cy="1068736"/>
          </a:xfrm>
          <a:solidFill>
            <a:schemeClr val="bg2"/>
          </a:solidFill>
          <a:effectLst/>
        </p:spPr>
        <p:txBody>
          <a:bodyPr wrap="none" lIns="360000" tIns="72000" rIns="360000" bIns="72000" anchor="ctr">
            <a:spAutoFit/>
          </a:bodyPr>
          <a:lstStyle>
            <a:lvl1pPr algn="ctr">
              <a:lnSpc>
                <a:spcPct val="100000"/>
              </a:lnSpc>
              <a:defRPr sz="6000"/>
            </a:lvl1pPr>
          </a:lstStyle>
          <a:p>
            <a:r>
              <a:rPr lang="fi-FI"/>
              <a:t>KANSISIVUN OTSIKKO</a:t>
            </a:r>
          </a:p>
        </p:txBody>
      </p:sp>
      <p:sp>
        <p:nvSpPr>
          <p:cNvPr id="5" name="Tekstin paikkamerkki 4">
            <a:extLst>
              <a:ext uri="{FF2B5EF4-FFF2-40B4-BE49-F238E27FC236}">
                <a16:creationId xmlns:a16="http://schemas.microsoft.com/office/drawing/2014/main" id="{F45E5D94-A1C7-924B-BDE8-CA503E9556E1}"/>
              </a:ext>
            </a:extLst>
          </p:cNvPr>
          <p:cNvSpPr>
            <a:spLocks noGrp="1"/>
          </p:cNvSpPr>
          <p:nvPr>
            <p:ph type="body" sz="quarter" idx="16" hasCustomPrompt="1"/>
          </p:nvPr>
        </p:nvSpPr>
        <p:spPr>
          <a:xfrm>
            <a:off x="1342913" y="3053382"/>
            <a:ext cx="9539507" cy="976403"/>
          </a:xfrm>
          <a:solidFill>
            <a:schemeClr val="bg2"/>
          </a:solidFill>
          <a:effectLst/>
        </p:spPr>
        <p:txBody>
          <a:bodyPr wrap="none" lIns="360000" tIns="72000" rIns="360000" bIns="72000" anchor="ctr">
            <a:spAutoFit/>
          </a:bodyPr>
          <a:lstStyle>
            <a:lvl1pPr marL="0" indent="0">
              <a:buNone/>
              <a:defRPr sz="6000" b="1"/>
            </a:lvl1pPr>
          </a:lstStyle>
          <a:p>
            <a:r>
              <a:rPr lang="fi-FI" dirty="0"/>
              <a:t>CALIBRI BOLD 60, VERSAALI</a:t>
            </a:r>
          </a:p>
        </p:txBody>
      </p:sp>
      <p:sp>
        <p:nvSpPr>
          <p:cNvPr id="3" name="Alaotsikko 2">
            <a:extLst>
              <a:ext uri="{FF2B5EF4-FFF2-40B4-BE49-F238E27FC236}">
                <a16:creationId xmlns:a16="http://schemas.microsoft.com/office/drawing/2014/main" id="{D24114FA-9876-9349-B8B5-3E39DB3B0E05}"/>
              </a:ext>
            </a:extLst>
          </p:cNvPr>
          <p:cNvSpPr>
            <a:spLocks noGrp="1"/>
          </p:cNvSpPr>
          <p:nvPr>
            <p:ph type="subTitle" idx="1" hasCustomPrompt="1"/>
          </p:nvPr>
        </p:nvSpPr>
        <p:spPr>
          <a:xfrm>
            <a:off x="2768575" y="4304236"/>
            <a:ext cx="6688183" cy="1003237"/>
          </a:xfrm>
          <a:prstGeom prst="rect">
            <a:avLst/>
          </a:prstGeom>
        </p:spPr>
        <p:txBody>
          <a:bodyPr>
            <a:normAutofit/>
          </a:bodyPr>
          <a:lstStyle>
            <a:lvl1pPr marL="0" indent="0" algn="ctr">
              <a:buNone/>
              <a:defRPr sz="2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Lisätietoa tähän </a:t>
            </a:r>
            <a:r>
              <a:rPr lang="fi-FI" err="1"/>
              <a:t>Calibri</a:t>
            </a:r>
            <a:r>
              <a:rPr lang="fi-FI"/>
              <a:t> </a:t>
            </a:r>
            <a:r>
              <a:rPr lang="fi-FI" err="1"/>
              <a:t>Regular</a:t>
            </a:r>
            <a:r>
              <a:rPr lang="fi-FI"/>
              <a:t> 26</a:t>
            </a:r>
          </a:p>
        </p:txBody>
      </p:sp>
      <p:sp>
        <p:nvSpPr>
          <p:cNvPr id="7" name="Tekstin paikkamerkki 6">
            <a:extLst>
              <a:ext uri="{FF2B5EF4-FFF2-40B4-BE49-F238E27FC236}">
                <a16:creationId xmlns:a16="http://schemas.microsoft.com/office/drawing/2014/main" id="{241E846E-185C-F04A-9893-6A12CDEC9F62}"/>
              </a:ext>
            </a:extLst>
          </p:cNvPr>
          <p:cNvSpPr>
            <a:spLocks noGrp="1"/>
          </p:cNvSpPr>
          <p:nvPr>
            <p:ph type="body" sz="quarter" idx="17" hasCustomPrompt="1"/>
          </p:nvPr>
        </p:nvSpPr>
        <p:spPr>
          <a:xfrm>
            <a:off x="3998116" y="5421310"/>
            <a:ext cx="4229100" cy="593725"/>
          </a:xfrm>
          <a:effectLst>
            <a:outerShdw blurRad="50800" dist="38100" dir="2700000" algn="tl" rotWithShape="0">
              <a:prstClr val="black">
                <a:alpha val="58000"/>
              </a:prstClr>
            </a:outerShdw>
          </a:effectLst>
        </p:spPr>
        <p:txBody>
          <a:bodyPr>
            <a:noAutofit/>
          </a:bodyPr>
          <a:lstStyle>
            <a:lvl1pPr marL="0" indent="0">
              <a:buNone/>
              <a:defRPr sz="2000"/>
            </a:lvl1pPr>
          </a:lstStyle>
          <a:p>
            <a:r>
              <a:rPr lang="fi-FI"/>
              <a:t>Etunimi Sukunimi, Titteli, pvm</a:t>
            </a:r>
          </a:p>
        </p:txBody>
      </p:sp>
    </p:spTree>
    <p:extLst>
      <p:ext uri="{BB962C8B-B14F-4D97-AF65-F5344CB8AC3E}">
        <p14:creationId xmlns:p14="http://schemas.microsoft.com/office/powerpoint/2010/main" val="3539144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10501532" cy="4208145"/>
          </a:xfrm>
          <a:prstGeom prst="rect">
            <a:avLst/>
          </a:prstGeom>
          <a:effectLst/>
        </p:spPr>
        <p:txBody>
          <a:bodyPr>
            <a:normAutofit/>
          </a:bodyPr>
          <a:lstStyle>
            <a:lvl1pPr marL="179388" indent="-179388" algn="l">
              <a:lnSpc>
                <a:spcPct val="100000"/>
              </a:lnSpc>
              <a:buClr>
                <a:schemeClr val="accent6"/>
              </a:buClr>
              <a:buFont typeface="Arial" panose="020B0604020202020204" pitchFamily="34" charset="0"/>
              <a:buChar char="•"/>
              <a:tabLst/>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4C4811-86C6-0040-955C-A91C54D57D2A}" type="datetime1">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t>8.6.2023</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pic>
        <p:nvPicPr>
          <p:cNvPr id="7" name="Kuva 6">
            <a:extLst>
              <a:ext uri="{FF2B5EF4-FFF2-40B4-BE49-F238E27FC236}">
                <a16:creationId xmlns:a16="http://schemas.microsoft.com/office/drawing/2014/main" id="{66228325-6032-4F41-9E54-225E76F5EA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Alatunnisteen paikkamerkki 1">
            <a:extLst>
              <a:ext uri="{FF2B5EF4-FFF2-40B4-BE49-F238E27FC236}">
                <a16:creationId xmlns:a16="http://schemas.microsoft.com/office/drawing/2014/main" id="{9EEAAD98-ACDF-4CEA-BB1F-A7470144A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09926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normAutofit/>
          </a:bodyPr>
          <a:lstStyle>
            <a:lvl1pPr algn="l">
              <a:defRPr sz="4400"/>
            </a:lvl1pPr>
          </a:lstStyle>
          <a:p>
            <a:r>
              <a:rPr lang="fi-FI" dirty="0"/>
              <a:t>Muokkaa </a:t>
            </a:r>
            <a:r>
              <a:rPr lang="fi-FI" dirty="0" err="1"/>
              <a:t>ots</a:t>
            </a:r>
            <a:r>
              <a:rPr lang="fi-FI" dirty="0"/>
              <a:t>. </a:t>
            </a:r>
            <a:r>
              <a:rPr lang="fi-FI" dirty="0" err="1"/>
              <a:t>perustyyl</a:t>
            </a:r>
            <a:r>
              <a:rPr lang="fi-FI" dirty="0"/>
              <a:t>. </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C8489-4CF9-C845-AB9D-BF9E9C890568}" type="datetime1">
              <a:rPr lang="fi-FI" smtClean="0"/>
              <a:t>8.6.2023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059947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normAutofit/>
          </a:bodyPr>
          <a:lstStyle>
            <a:lvl1pPr algn="l">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accent6"/>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78C9EB-C7B5-A64E-AC45-D9C6EBBA559F}" type="datetime1">
              <a:rPr lang="fi-FI" smtClean="0"/>
              <a:t>8.6.2023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4179583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19B8D28-8B73-60D1-513B-F11CA9CF76D6}"/>
              </a:ext>
            </a:extLst>
          </p:cNvPr>
          <p:cNvPicPr>
            <a:picLocks noChangeAspect="1"/>
          </p:cNvPicPr>
          <p:nvPr userDrawn="1"/>
        </p:nvPicPr>
        <p:blipFill>
          <a:blip r:embed="rId2" cstate="print">
            <a:alphaModFix amt="14000"/>
            <a:extLst>
              <a:ext uri="{28A0092B-C50C-407E-A947-70E740481C1C}">
                <a14:useLocalDpi xmlns:a14="http://schemas.microsoft.com/office/drawing/2010/main"/>
              </a:ext>
            </a:extLst>
          </a:blip>
          <a:srcRect/>
          <a:stretch/>
        </p:blipFill>
        <p:spPr>
          <a:xfrm>
            <a:off x="-7212" y="6991"/>
            <a:ext cx="12183754" cy="6851009"/>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tx1"/>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26F25-F890-4F46-A5E5-6746AC81B898}" type="datetime1">
              <a:rPr lang="fi-FI" smtClean="0"/>
              <a:t>8.6.2023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588616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547942" y="683744"/>
            <a:ext cx="5067301"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547944" y="2163098"/>
            <a:ext cx="5067300" cy="4074508"/>
          </a:xfrm>
          <a:effectLst/>
        </p:spPr>
        <p:txBody>
          <a:bodyPr>
            <a:normAutofit/>
          </a:bodyPr>
          <a:lstStyle>
            <a:lvl1pPr marL="342900" indent="-342900" algn="l">
              <a:buClr>
                <a:schemeClr val="accent6"/>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FEB09-93DA-AB47-834A-FE35B1E8954A}" type="datetime1">
              <a:rPr lang="fi-FI" smtClean="0"/>
              <a:t>8.6.2023</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006323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6280148" y="683744"/>
            <a:ext cx="5067301"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163098"/>
            <a:ext cx="5067300" cy="4074508"/>
          </a:xfrm>
          <a:effectLst/>
        </p:spPr>
        <p:txBody>
          <a:bodyPr>
            <a:normAutofit/>
          </a:bodyPr>
          <a:lstStyle>
            <a:lvl1pPr marL="342900" indent="-342900" algn="l">
              <a:buClr>
                <a:schemeClr val="accent6"/>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B5529-CC76-6445-8861-6DA463D4F49B}" type="datetime1">
              <a:rPr lang="fi-FI" smtClean="0"/>
              <a:t>8.6.2023</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631519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831850" y="683744"/>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3" name="Sisällön paikkamerkki 12">
            <a:extLst>
              <a:ext uri="{FF2B5EF4-FFF2-40B4-BE49-F238E27FC236}">
                <a16:creationId xmlns:a16="http://schemas.microsoft.com/office/drawing/2014/main" id="{7A8DE876-7802-F443-B27E-BF46C207122D}"/>
              </a:ext>
            </a:extLst>
          </p:cNvPr>
          <p:cNvSpPr>
            <a:spLocks noGrp="1"/>
          </p:cNvSpPr>
          <p:nvPr>
            <p:ph sz="quarter" idx="14" hasCustomPrompt="1"/>
          </p:nvPr>
        </p:nvSpPr>
        <p:spPr>
          <a:xfrm>
            <a:off x="822215" y="1780614"/>
            <a:ext cx="10525236" cy="611823"/>
          </a:xfrm>
          <a:effectLst/>
        </p:spPr>
        <p:txBody>
          <a:bodyPr>
            <a:normAutofit/>
          </a:bodyPr>
          <a:lstStyle>
            <a:lvl1pPr marL="0" indent="0" algn="ctr">
              <a:buNone/>
              <a:defRPr sz="2400" i="1"/>
            </a:lvl1pPr>
          </a:lstStyle>
          <a:p>
            <a:r>
              <a:rPr lang="fi-FI"/>
              <a:t>Otsikko</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tx1"/>
              </a:buClr>
              <a:buFont typeface="Arial" panose="020B0604020202020204" pitchFamily="34" charset="0"/>
              <a:buChar char="•"/>
              <a:defRPr sz="2400">
                <a:solidFill>
                  <a:schemeClr val="tx1">
                    <a:tint val="75000"/>
                  </a:schemeClr>
                </a:solidFill>
              </a:defRPr>
            </a:lvl1pPr>
            <a:lvl2pPr marL="800100" indent="-342900" algn="l">
              <a:buClr>
                <a:schemeClr val="tx1"/>
              </a:buClr>
              <a:buFont typeface="Courier New" panose="02070309020205020404" pitchFamily="49" charset="0"/>
              <a:buChar char="o"/>
              <a:defRPr sz="2000">
                <a:solidFill>
                  <a:schemeClr val="tx1">
                    <a:tint val="75000"/>
                  </a:schemeClr>
                </a:solidFill>
              </a:defRPr>
            </a:lvl2pPr>
            <a:lvl3pPr marL="1200150" indent="-285750" algn="l">
              <a:buClr>
                <a:schemeClr val="tx1"/>
              </a:buClr>
              <a:buFont typeface="Wingdings" pitchFamily="2" charset="2"/>
              <a:buChar char="§"/>
              <a:defRPr sz="1800">
                <a:solidFill>
                  <a:schemeClr val="tx1">
                    <a:tint val="75000"/>
                  </a:schemeClr>
                </a:solidFill>
              </a:defRPr>
            </a:lvl3pPr>
            <a:lvl4pPr marL="1657350" indent="-285750" algn="l">
              <a:buClr>
                <a:schemeClr val="tx1"/>
              </a:buClr>
              <a:buFont typeface="Wingdings" pitchFamily="2" charset="2"/>
              <a:buChar char="§"/>
              <a:defRPr sz="1600">
                <a:solidFill>
                  <a:schemeClr val="tx1">
                    <a:tint val="75000"/>
                  </a:schemeClr>
                </a:solidFill>
              </a:defRPr>
            </a:lvl4pPr>
            <a:lvl5pPr marL="2114550" indent="-285750" algn="l">
              <a:buClr>
                <a:schemeClr val="tx1"/>
              </a:buClr>
              <a:buFont typeface="Wingdings" pitchFamily="2" charset="2"/>
              <a:buChar char="§"/>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tx1"/>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03EDB-3239-2547-BE28-6A631259AE9C}" type="datetime1">
              <a:rPr lang="fi-FI" smtClean="0"/>
              <a:t>8.6.2023</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423273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0D18D-06A0-6B4C-B254-997755DDC073}" type="datetime1">
              <a:rPr lang="fi-FI" smtClean="0"/>
              <a:t>8.6.2023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731D126B-5A40-411B-B642-6F8F323F81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488286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Osan ylätunniste">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tx2"/>
              </a:buClr>
              <a:buFont typeface="Arial" panose="020B0604020202020204" pitchFamily="34" charset="0"/>
              <a:buChar char="•"/>
              <a:defRPr sz="2400">
                <a:solidFill>
                  <a:schemeClr val="tx2"/>
                </a:solidFill>
              </a:defRPr>
            </a:lvl1pPr>
            <a:lvl2pPr marL="800100" indent="-342900" algn="l">
              <a:buClr>
                <a:schemeClr val="tx2"/>
              </a:buClr>
              <a:buFont typeface="Courier New" panose="02070309020205020404" pitchFamily="49" charset="0"/>
              <a:buChar char="o"/>
              <a:defRPr sz="2000">
                <a:solidFill>
                  <a:schemeClr val="tx2"/>
                </a:solidFill>
              </a:defRPr>
            </a:lvl2pPr>
            <a:lvl3pPr marL="1200150" indent="-285750" algn="l">
              <a:buClr>
                <a:schemeClr val="tx2"/>
              </a:buClr>
              <a:buFont typeface="Wingdings" pitchFamily="2" charset="2"/>
              <a:buChar char="§"/>
              <a:defRPr sz="1800">
                <a:solidFill>
                  <a:schemeClr val="tx2"/>
                </a:solidFill>
              </a:defRPr>
            </a:lvl3pPr>
            <a:lvl4pPr marL="1657350" indent="-285750" algn="l">
              <a:buClr>
                <a:schemeClr val="tx2"/>
              </a:buClr>
              <a:buFont typeface="Wingdings" pitchFamily="2" charset="2"/>
              <a:buChar char="§"/>
              <a:defRPr sz="1600">
                <a:solidFill>
                  <a:schemeClr val="tx2"/>
                </a:solidFill>
              </a:defRPr>
            </a:lvl4pPr>
            <a:lvl5pPr marL="2114550" indent="-285750" algn="l">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450DC3AC-F372-41F3-9122-F59322E02D51}" type="datetime1">
              <a:rPr lang="fi-FI" smtClean="0"/>
              <a:t>8.6.2023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21315"/>
            <a:ext cx="10515600" cy="1060926"/>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1818186"/>
            <a:ext cx="10525236" cy="640852"/>
          </a:xfrm>
          <a:effectLst/>
        </p:spPr>
        <p:txBody>
          <a:bodyPr>
            <a:normAutofit/>
          </a:bodyPr>
          <a:lstStyle>
            <a:lvl1pPr marL="0" indent="0" algn="ctr">
              <a:buNone/>
              <a:defRPr sz="2400" i="1">
                <a:solidFill>
                  <a:schemeClr val="tx2"/>
                </a:solidFill>
              </a:defRPr>
            </a:lvl1pPr>
          </a:lstStyle>
          <a:p>
            <a:r>
              <a:rPr lang="fi-FI"/>
              <a:t>Otsikko</a:t>
            </a:r>
          </a:p>
        </p:txBody>
      </p:sp>
      <p:pic>
        <p:nvPicPr>
          <p:cNvPr id="11" name="Kuva 10">
            <a:extLst>
              <a:ext uri="{FF2B5EF4-FFF2-40B4-BE49-F238E27FC236}">
                <a16:creationId xmlns:a16="http://schemas.microsoft.com/office/drawing/2014/main" id="{8303E4A9-4F69-884D-B8BD-111E9B5B2C3D}"/>
              </a:ext>
            </a:extLst>
          </p:cNvPr>
          <p:cNvPicPr>
            <a:picLocks noChangeAspect="1"/>
          </p:cNvPicPr>
          <p:nvPr userDrawn="1"/>
        </p:nvPicPr>
        <p:blipFill>
          <a:blip r:embed="rId2"/>
          <a:stretch>
            <a:fillRect/>
          </a:stretch>
        </p:blipFill>
        <p:spPr>
          <a:xfrm>
            <a:off x="242780" y="6353212"/>
            <a:ext cx="2466552" cy="311634"/>
          </a:xfrm>
          <a:prstGeom prst="rect">
            <a:avLst/>
          </a:prstGeom>
        </p:spPr>
      </p:pic>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tx2"/>
              </a:buClr>
              <a:buFont typeface="Arial" panose="020B0604020202020204" pitchFamily="34" charset="0"/>
              <a:buChar char="•"/>
              <a:defRPr sz="2400">
                <a:solidFill>
                  <a:schemeClr val="tx2"/>
                </a:solidFill>
              </a:defRPr>
            </a:lvl1pPr>
            <a:lvl2pPr algn="l">
              <a:buClr>
                <a:schemeClr val="tx2"/>
              </a:buClr>
              <a:defRPr sz="2000">
                <a:solidFill>
                  <a:schemeClr val="tx2"/>
                </a:solidFill>
              </a:defRPr>
            </a:lvl2pPr>
            <a:lvl3pPr marL="1143000" indent="-228600" algn="l">
              <a:buClr>
                <a:schemeClr val="tx2"/>
              </a:buClr>
              <a:buFont typeface="Wingdings" pitchFamily="2" charset="2"/>
              <a:buChar char="§"/>
              <a:defRPr sz="1800">
                <a:solidFill>
                  <a:schemeClr val="tx2"/>
                </a:solidFill>
              </a:defRPr>
            </a:lvl3pPr>
            <a:lvl4pPr marL="1600200" indent="-228600" algn="l">
              <a:buClr>
                <a:schemeClr val="tx2"/>
              </a:buClr>
              <a:buFont typeface="Wingdings" pitchFamily="2" charset="2"/>
              <a:buChar char="§"/>
              <a:defRPr sz="1600">
                <a:solidFill>
                  <a:schemeClr val="tx2"/>
                </a:solidFill>
              </a:defRPr>
            </a:lvl4pPr>
            <a:lvl5pPr marL="2057400" indent="-228600" algn="l">
              <a:buClr>
                <a:schemeClr val="tx2"/>
              </a:buClr>
              <a:buFont typeface="Wingdings" pitchFamily="2" charset="2"/>
              <a:buChar char="§"/>
              <a:defRPr sz="1600">
                <a:solidFill>
                  <a:schemeClr val="tx2"/>
                </a:solidFill>
              </a:defRPr>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703600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Osan ylätunniste">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7478268" cy="4208145"/>
          </a:xfrm>
          <a:prstGeom prst="rect">
            <a:avLst/>
          </a:prstGeom>
          <a:effectLst/>
        </p:spPr>
        <p:txBody>
          <a:bodyPr>
            <a:normAutofit/>
          </a:bodyPr>
          <a:lstStyle>
            <a:lvl1pPr marL="342900" indent="-342900" algn="l">
              <a:lnSpc>
                <a:spcPct val="100000"/>
              </a:lnSpc>
              <a:buClr>
                <a:schemeClr val="tx2"/>
              </a:buClr>
              <a:buFont typeface="Arial" panose="020B0604020202020204" pitchFamily="34" charset="0"/>
              <a:buChar char="•"/>
              <a:defRPr sz="2400">
                <a:solidFill>
                  <a:schemeClr val="tx1">
                    <a:lumMod val="90000"/>
                    <a:lumOff val="10000"/>
                  </a:schemeClr>
                </a:solidFill>
              </a:defRPr>
            </a:lvl1pPr>
            <a:lvl2pPr marL="800100" indent="-342900" algn="l">
              <a:lnSpc>
                <a:spcPct val="100000"/>
              </a:lnSpc>
              <a:buClr>
                <a:schemeClr val="tx2"/>
              </a:buClr>
              <a:buFont typeface="Courier New" panose="02070309020205020404" pitchFamily="49" charset="0"/>
              <a:buChar char="o"/>
              <a:defRPr sz="2000">
                <a:solidFill>
                  <a:schemeClr val="tx1">
                    <a:lumMod val="90000"/>
                    <a:lumOff val="10000"/>
                  </a:schemeClr>
                </a:solidFill>
              </a:defRPr>
            </a:lvl2pPr>
            <a:lvl3pPr marL="1200150" indent="-285750" algn="l">
              <a:lnSpc>
                <a:spcPct val="100000"/>
              </a:lnSpc>
              <a:buClr>
                <a:schemeClr val="tx2"/>
              </a:buClr>
              <a:buFont typeface="Wingdings" pitchFamily="2" charset="2"/>
              <a:buChar char="§"/>
              <a:defRPr sz="1800">
                <a:solidFill>
                  <a:schemeClr val="tx1">
                    <a:lumMod val="90000"/>
                    <a:lumOff val="10000"/>
                  </a:schemeClr>
                </a:solidFill>
              </a:defRPr>
            </a:lvl3pPr>
            <a:lvl4pPr marL="1657350" indent="-285750" algn="l">
              <a:lnSpc>
                <a:spcPct val="100000"/>
              </a:lnSpc>
              <a:buClr>
                <a:schemeClr val="tx2"/>
              </a:buClr>
              <a:buFont typeface="Wingdings" pitchFamily="2" charset="2"/>
              <a:buChar char="§"/>
              <a:defRPr sz="1600">
                <a:solidFill>
                  <a:schemeClr val="tx1">
                    <a:lumMod val="90000"/>
                    <a:lumOff val="10000"/>
                  </a:schemeClr>
                </a:solidFill>
              </a:defRPr>
            </a:lvl4pPr>
            <a:lvl5pPr marL="2114550" indent="-285750" algn="l">
              <a:lnSpc>
                <a:spcPct val="100000"/>
              </a:lnSpc>
              <a:buClr>
                <a:schemeClr val="tx2"/>
              </a:buClr>
              <a:buFont typeface="Wingdings" pitchFamily="2" charset="2"/>
              <a:buChar char="§"/>
              <a:defRPr sz="1600">
                <a:solidFill>
                  <a:schemeClr val="tx1">
                    <a:lumMod val="90000"/>
                    <a:lumOff val="10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153607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132E751B-5232-EE44-A886-616F6B627FA2}" type="datetime1">
              <a:rPr lang="fi-FI" smtClean="0"/>
              <a:t>8.6.2023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23811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38342-00D7-0845-B880-B2374FFFA1EF}"/>
              </a:ext>
            </a:extLst>
          </p:cNvPr>
          <p:cNvSpPr>
            <a:spLocks noGrp="1"/>
          </p:cNvSpPr>
          <p:nvPr>
            <p:ph type="title"/>
          </p:nvPr>
        </p:nvSpPr>
        <p:spPr/>
        <p:txBody>
          <a:bodyPr/>
          <a:lstStyle>
            <a:lvl1pPr algn="ctr">
              <a:defRPr/>
            </a:lvl1pPr>
          </a:lstStyle>
          <a:p>
            <a:r>
              <a:rPr lang="en-GB"/>
              <a:t>Click to edit Master title style</a:t>
            </a:r>
            <a:endParaRPr lang="en-FI"/>
          </a:p>
        </p:txBody>
      </p:sp>
      <p:sp>
        <p:nvSpPr>
          <p:cNvPr id="3" name="Tekstin paikkamerkki 2">
            <a:extLst>
              <a:ext uri="{FF2B5EF4-FFF2-40B4-BE49-F238E27FC236}">
                <a16:creationId xmlns:a16="http://schemas.microsoft.com/office/drawing/2014/main" id="{186E968F-7247-E84D-84DA-28D1452E1B0D}"/>
              </a:ext>
            </a:extLst>
          </p:cNvPr>
          <p:cNvSpPr>
            <a:spLocks noGrp="1"/>
          </p:cNvSpPr>
          <p:nvPr>
            <p:ph type="body" idx="1" hasCustomPrompt="1"/>
          </p:nvPr>
        </p:nvSpPr>
        <p:spPr>
          <a:xfrm>
            <a:off x="845918" y="2011680"/>
            <a:ext cx="7478268" cy="4208145"/>
          </a:xfrm>
          <a:prstGeom prst="rect">
            <a:avLst/>
          </a:prstGeom>
          <a:effectLst/>
        </p:spPr>
        <p:txBody>
          <a:bodyPr>
            <a:normAutofit/>
          </a:bodyPr>
          <a:lstStyle>
            <a:lvl1pPr marL="342900" indent="-342900" algn="l">
              <a:lnSpc>
                <a:spcPct val="100000"/>
              </a:lnSpc>
              <a:buClr>
                <a:schemeClr val="tx2"/>
              </a:buClr>
              <a:buFont typeface="Arial" panose="020B0604020202020204" pitchFamily="34" charset="0"/>
              <a:buChar char="•"/>
              <a:defRPr sz="1800">
                <a:solidFill>
                  <a:schemeClr val="tx1">
                    <a:lumMod val="90000"/>
                    <a:lumOff val="10000"/>
                  </a:schemeClr>
                </a:solidFill>
              </a:defRPr>
            </a:lvl1pPr>
            <a:lvl2pPr marL="800100" indent="-342900" algn="l">
              <a:lnSpc>
                <a:spcPct val="100000"/>
              </a:lnSpc>
              <a:buClr>
                <a:schemeClr val="tx2"/>
              </a:buClr>
              <a:buFont typeface="Courier New" panose="02070309020205020404" pitchFamily="49" charset="0"/>
              <a:buChar char="o"/>
              <a:defRPr sz="1200">
                <a:solidFill>
                  <a:schemeClr val="tx1">
                    <a:lumMod val="90000"/>
                    <a:lumOff val="10000"/>
                  </a:schemeClr>
                </a:solidFill>
              </a:defRPr>
            </a:lvl2pPr>
            <a:lvl3pPr marL="1200150" indent="-285750" algn="l">
              <a:lnSpc>
                <a:spcPct val="100000"/>
              </a:lnSpc>
              <a:buClr>
                <a:schemeClr val="tx2"/>
              </a:buClr>
              <a:buFont typeface="Wingdings" pitchFamily="2" charset="2"/>
              <a:buChar char="§"/>
              <a:defRPr sz="1000">
                <a:solidFill>
                  <a:schemeClr val="tx1">
                    <a:lumMod val="90000"/>
                    <a:lumOff val="10000"/>
                  </a:schemeClr>
                </a:solidFill>
              </a:defRPr>
            </a:lvl3pPr>
            <a:lvl4pPr marL="1657350" indent="-285750" algn="l">
              <a:lnSpc>
                <a:spcPct val="100000"/>
              </a:lnSpc>
              <a:buClr>
                <a:schemeClr val="tx2"/>
              </a:buClr>
              <a:buFont typeface="Wingdings" pitchFamily="2" charset="2"/>
              <a:buChar char="§"/>
              <a:defRPr sz="800">
                <a:solidFill>
                  <a:schemeClr val="tx1">
                    <a:lumMod val="90000"/>
                    <a:lumOff val="10000"/>
                  </a:schemeClr>
                </a:solidFill>
              </a:defRPr>
            </a:lvl4pPr>
            <a:lvl5pPr marL="2114550" indent="-285750" algn="l">
              <a:lnSpc>
                <a:spcPct val="100000"/>
              </a:lnSpc>
              <a:buClr>
                <a:schemeClr val="tx2"/>
              </a:buClr>
              <a:buFont typeface="Wingdings" pitchFamily="2" charset="2"/>
              <a:buChar char="§"/>
              <a:defRPr sz="1000">
                <a:solidFill>
                  <a:schemeClr val="tx1">
                    <a:lumMod val="90000"/>
                    <a:lumOff val="10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652492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sp>
        <p:nvSpPr>
          <p:cNvPr id="11" name="Kuvan paikkamerkki 10">
            <a:extLst>
              <a:ext uri="{FF2B5EF4-FFF2-40B4-BE49-F238E27FC236}">
                <a16:creationId xmlns:a16="http://schemas.microsoft.com/office/drawing/2014/main" id="{2D097928-8342-9F4E-8AAF-C00CFD6EB29A}"/>
              </a:ext>
            </a:extLst>
          </p:cNvPr>
          <p:cNvSpPr>
            <a:spLocks noGrp="1"/>
          </p:cNvSpPr>
          <p:nvPr>
            <p:ph type="pic" sz="quarter" idx="13" hasCustomPrompt="1"/>
          </p:nvPr>
        </p:nvSpPr>
        <p:spPr>
          <a:xfrm>
            <a:off x="0" y="0"/>
            <a:ext cx="12192000" cy="6858000"/>
          </a:xfrm>
        </p:spPr>
        <p:txBody>
          <a:bodyPr>
            <a:normAutofit/>
          </a:bodyPr>
          <a:lstStyle>
            <a:lvl1pPr marL="0" indent="0">
              <a:buNone/>
              <a:tabLst>
                <a:tab pos="3200400" algn="l"/>
              </a:tabLst>
              <a:defRPr sz="1800"/>
            </a:lvl1pPr>
          </a:lstStyle>
          <a:p>
            <a:r>
              <a:rPr lang="fi-FI"/>
              <a:t>Lisää kuva tiedostoista -&gt; valitse ”Järjestä </a:t>
            </a:r>
            <a:r>
              <a:rPr lang="fi-FI" err="1"/>
              <a:t>objetktit</a:t>
            </a:r>
            <a:r>
              <a:rPr lang="fi-FI"/>
              <a:t>” -&gt; vie kuva taakse</a:t>
            </a:r>
          </a:p>
        </p:txBody>
      </p:sp>
      <p:sp>
        <p:nvSpPr>
          <p:cNvPr id="2" name="Otsikko 1">
            <a:extLst>
              <a:ext uri="{FF2B5EF4-FFF2-40B4-BE49-F238E27FC236}">
                <a16:creationId xmlns:a16="http://schemas.microsoft.com/office/drawing/2014/main" id="{57035436-5929-2E40-834E-F6CEBAD568B7}"/>
              </a:ext>
            </a:extLst>
          </p:cNvPr>
          <p:cNvSpPr>
            <a:spLocks noGrp="1"/>
          </p:cNvSpPr>
          <p:nvPr>
            <p:ph type="ctrTitle" hasCustomPrompt="1"/>
          </p:nvPr>
        </p:nvSpPr>
        <p:spPr>
          <a:xfrm>
            <a:off x="0" y="2434728"/>
            <a:ext cx="12192000" cy="1161147"/>
          </a:xfrm>
        </p:spPr>
        <p:txBody>
          <a:bodyPr anchor="b">
            <a:noAutofit/>
          </a:bodyPr>
          <a:lstStyle>
            <a:lvl1pPr algn="ctr">
              <a:defRPr sz="9000"/>
            </a:lvl1pPr>
          </a:lstStyle>
          <a:p>
            <a:r>
              <a:rPr lang="fi-FI"/>
              <a:t>SANA</a:t>
            </a:r>
          </a:p>
        </p:txBody>
      </p:sp>
      <p:sp>
        <p:nvSpPr>
          <p:cNvPr id="9" name="Tekstin paikkamerkki 8">
            <a:extLst>
              <a:ext uri="{FF2B5EF4-FFF2-40B4-BE49-F238E27FC236}">
                <a16:creationId xmlns:a16="http://schemas.microsoft.com/office/drawing/2014/main" id="{FE052F06-F826-E04E-9712-D1EBB7D1CF41}"/>
              </a:ext>
            </a:extLst>
          </p:cNvPr>
          <p:cNvSpPr>
            <a:spLocks noGrp="1"/>
          </p:cNvSpPr>
          <p:nvPr>
            <p:ph type="body" sz="quarter" idx="10" hasCustomPrompt="1"/>
          </p:nvPr>
        </p:nvSpPr>
        <p:spPr>
          <a:xfrm>
            <a:off x="0" y="3595875"/>
            <a:ext cx="12192000" cy="681311"/>
          </a:xfrm>
        </p:spPr>
        <p:txBody>
          <a:bodyPr>
            <a:normAutofit/>
          </a:bodyPr>
          <a:lstStyle>
            <a:lvl1pPr marL="0" indent="0" algn="ctr">
              <a:buNone/>
              <a:defRPr sz="4000" b="1"/>
            </a:lvl1pPr>
          </a:lstStyle>
          <a:p>
            <a:r>
              <a:rPr lang="fi-FI"/>
              <a:t>TAMPERE.</a:t>
            </a:r>
          </a:p>
        </p:txBody>
      </p:sp>
      <p:sp>
        <p:nvSpPr>
          <p:cNvPr id="7" name="Tekstin paikkamerkki 6">
            <a:extLst>
              <a:ext uri="{FF2B5EF4-FFF2-40B4-BE49-F238E27FC236}">
                <a16:creationId xmlns:a16="http://schemas.microsoft.com/office/drawing/2014/main" id="{2B25C3ED-5AFC-074B-B634-BBA5F3669F7C}"/>
              </a:ext>
            </a:extLst>
          </p:cNvPr>
          <p:cNvSpPr>
            <a:spLocks noGrp="1"/>
          </p:cNvSpPr>
          <p:nvPr>
            <p:ph type="body" sz="quarter" idx="14" hasCustomPrompt="1"/>
          </p:nvPr>
        </p:nvSpPr>
        <p:spPr>
          <a:xfrm>
            <a:off x="4232821" y="5438333"/>
            <a:ext cx="3726359" cy="533205"/>
          </a:xfrm>
          <a:solidFill>
            <a:schemeClr val="accent2"/>
          </a:solidFill>
        </p:spPr>
        <p:txBody>
          <a:bodyPr wrap="none" lIns="180000" tIns="72000" rIns="180000" bIns="72000" anchor="ctr">
            <a:spAutoFit/>
          </a:bodyPr>
          <a:lstStyle>
            <a:lvl1pPr marL="0" indent="0">
              <a:buNone/>
              <a:defRPr/>
            </a:lvl1pPr>
          </a:lstStyle>
          <a:p>
            <a:r>
              <a:rPr lang="fi-FI"/>
              <a:t> lisätekstiä </a:t>
            </a:r>
            <a:r>
              <a:rPr lang="fi-FI" err="1"/>
              <a:t>max</a:t>
            </a:r>
            <a:r>
              <a:rPr lang="fi-FI"/>
              <a:t>. 2 riviä.</a:t>
            </a:r>
          </a:p>
        </p:txBody>
      </p:sp>
      <p:sp>
        <p:nvSpPr>
          <p:cNvPr id="14" name="Tekstin paikkamerkki 13">
            <a:extLst>
              <a:ext uri="{FF2B5EF4-FFF2-40B4-BE49-F238E27FC236}">
                <a16:creationId xmlns:a16="http://schemas.microsoft.com/office/drawing/2014/main" id="{7235C728-BA98-5540-991D-5501A98D2CFF}"/>
              </a:ext>
            </a:extLst>
          </p:cNvPr>
          <p:cNvSpPr>
            <a:spLocks noGrp="1"/>
          </p:cNvSpPr>
          <p:nvPr>
            <p:ph type="body" sz="quarter" idx="15" hasCustomPrompt="1"/>
          </p:nvPr>
        </p:nvSpPr>
        <p:spPr>
          <a:xfrm>
            <a:off x="4208840" y="4757301"/>
            <a:ext cx="3774321" cy="533205"/>
          </a:xfrm>
          <a:solidFill>
            <a:schemeClr val="accent2"/>
          </a:solidFill>
        </p:spPr>
        <p:txBody>
          <a:bodyPr wrap="none" lIns="180000" tIns="72000" rIns="180000" bIns="72000" anchor="ctr" anchorCtr="0">
            <a:spAutoFit/>
          </a:bodyPr>
          <a:lstStyle>
            <a:lvl1pPr marL="0" indent="0">
              <a:buNone/>
              <a:defRPr/>
            </a:lvl1pPr>
          </a:lstStyle>
          <a:p>
            <a:r>
              <a:rPr lang="fi-FI"/>
              <a:t>Lisää tähän tarvittaessa</a:t>
            </a:r>
          </a:p>
        </p:txBody>
      </p:sp>
    </p:spTree>
    <p:extLst>
      <p:ext uri="{BB962C8B-B14F-4D97-AF65-F5344CB8AC3E}">
        <p14:creationId xmlns:p14="http://schemas.microsoft.com/office/powerpoint/2010/main" val="4106041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394981" y="2011680"/>
            <a:ext cx="10501532" cy="4208145"/>
          </a:xfrm>
          <a:prstGeom prst="rect">
            <a:avLst/>
          </a:prstGeom>
          <a:effectLst/>
        </p:spPr>
        <p:txBody>
          <a:bodyPr>
            <a:normAutofit/>
          </a:bodyPr>
          <a:lstStyle>
            <a:lvl1pPr marL="179388" indent="-179388" algn="l">
              <a:lnSpc>
                <a:spcPct val="100000"/>
              </a:lnSpc>
              <a:buClr>
                <a:schemeClr val="tx2"/>
              </a:buClr>
              <a:buFont typeface="Arial" panose="020B0604020202020204" pitchFamily="34" charset="0"/>
              <a:buChar char="•"/>
              <a:tabLst/>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6E7D6FC5-8EA8-CD46-A141-8BE1BAC2308D}" type="datetime1">
              <a:rPr lang="fi-FI" smtClean="0"/>
              <a:t>8.6.2023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2182090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946D46C1-5192-F240-8180-C6DB74F7151B}" type="datetime1">
              <a:rPr lang="fi-FI" smtClean="0"/>
              <a:t>8.6.2023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71805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hja_pohj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AE45D274-7DCA-6542-99CA-62913EF1A4D8}" type="datetime1">
              <a:rPr lang="fi-FI" smtClean="0"/>
              <a:t>8.6.2023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179300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55281" y="573817"/>
            <a:ext cx="4930466"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655281" y="2121104"/>
            <a:ext cx="4728165" cy="4163079"/>
          </a:xfrm>
          <a:effectLst/>
        </p:spPr>
        <p:txBody>
          <a:bodyPr/>
          <a:lstStyle>
            <a:lvl1pPr algn="l">
              <a:buClr>
                <a:schemeClr val="tx2"/>
              </a:buClr>
              <a:defRPr sz="2400">
                <a:solidFill>
                  <a:schemeClr val="tx2"/>
                </a:solidFill>
              </a:defRPr>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8CF2B-40E0-044A-A11F-4C9B30C70221}" type="datetime1">
              <a:rPr lang="fi-FI" smtClean="0"/>
              <a:t>8.6.2023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7DEC344F-66C6-4AB1-A5D0-028D84B065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90442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416984" y="825198"/>
            <a:ext cx="4930466"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6416984" y="2121104"/>
            <a:ext cx="4728165" cy="4163079"/>
          </a:xfrm>
          <a:effectLst/>
        </p:spPr>
        <p:txBody>
          <a:bodyPr/>
          <a:lstStyle>
            <a:lvl1pPr algn="l">
              <a:buClr>
                <a:schemeClr val="tx2"/>
              </a:buClr>
              <a:defRPr sz="2400">
                <a:solidFill>
                  <a:schemeClr val="tx2"/>
                </a:solidFill>
              </a:defRPr>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5BC6BD-2936-FB40-9FDC-35873F782F6D}" type="datetime1">
              <a:rPr lang="fi-FI" smtClean="0"/>
              <a:t>8.6.2023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7DEC344F-66C6-4AB1-A5D0-028D84B065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42204956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21315"/>
            <a:ext cx="10515600" cy="655442"/>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1782241"/>
            <a:ext cx="4966522" cy="4437584"/>
          </a:xfrm>
          <a:prstGeom prst="rect">
            <a:avLst/>
          </a:prstGeom>
          <a:effectLst/>
        </p:spPr>
        <p:txBody>
          <a:bodyPr/>
          <a:lstStyle>
            <a:lvl1pPr marL="342900" indent="-342900" algn="l">
              <a:buClr>
                <a:schemeClr val="tx2"/>
              </a:buClr>
              <a:buFont typeface="Arial" panose="020B0604020202020204" pitchFamily="34" charset="0"/>
              <a:buChar char="•"/>
              <a:defRPr sz="2400">
                <a:solidFill>
                  <a:schemeClr val="tx2"/>
                </a:solidFill>
              </a:defRPr>
            </a:lvl1pPr>
            <a:lvl2pPr marL="800100" indent="-342900" algn="l">
              <a:buClr>
                <a:schemeClr val="tx2"/>
              </a:buClr>
              <a:buFont typeface="Courier New" panose="02070309020205020404" pitchFamily="49" charset="0"/>
              <a:buChar char="o"/>
              <a:defRPr sz="2000">
                <a:solidFill>
                  <a:schemeClr val="tx2"/>
                </a:solidFill>
              </a:defRPr>
            </a:lvl2pPr>
            <a:lvl3pPr marL="1200150" indent="-285750" algn="l">
              <a:buClr>
                <a:schemeClr val="tx2"/>
              </a:buClr>
              <a:buFont typeface="Wingdings" pitchFamily="2" charset="2"/>
              <a:buChar char="§"/>
              <a:defRPr sz="1800">
                <a:solidFill>
                  <a:schemeClr val="tx2"/>
                </a:solidFill>
              </a:defRPr>
            </a:lvl3pPr>
            <a:lvl4pPr marL="1657350" indent="-285750" algn="l">
              <a:buClr>
                <a:schemeClr val="tx2"/>
              </a:buClr>
              <a:buFont typeface="Wingdings" pitchFamily="2" charset="2"/>
              <a:buChar char="§"/>
              <a:defRPr sz="1600">
                <a:solidFill>
                  <a:schemeClr val="tx2"/>
                </a:solidFill>
              </a:defRPr>
            </a:lvl4pPr>
            <a:lvl5pPr marL="2114550" indent="-285750" algn="l">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0" y="1782242"/>
            <a:ext cx="5067300" cy="4455364"/>
          </a:xfrm>
          <a:effectLst/>
        </p:spPr>
        <p:txBody>
          <a:bodyPr>
            <a:normAutofit/>
          </a:bodyPr>
          <a:lstStyle>
            <a:lvl1pPr marL="342900" indent="-342900" algn="l">
              <a:buClr>
                <a:schemeClr val="tx2"/>
              </a:buClr>
              <a:buFont typeface="Arial" panose="020B0604020202020204" pitchFamily="34" charset="0"/>
              <a:buChar char="•"/>
              <a:defRPr sz="2400">
                <a:solidFill>
                  <a:schemeClr val="tx2"/>
                </a:solidFill>
              </a:defRPr>
            </a:lvl1pPr>
            <a:lvl2pPr algn="l">
              <a:buClr>
                <a:schemeClr val="tx2"/>
              </a:buClr>
              <a:defRPr sz="2000">
                <a:solidFill>
                  <a:schemeClr val="tx2"/>
                </a:solidFill>
              </a:defRPr>
            </a:lvl2pPr>
            <a:lvl3pPr marL="1143000" indent="-228600" algn="l">
              <a:buClr>
                <a:schemeClr val="tx2"/>
              </a:buClr>
              <a:buFont typeface="Wingdings" pitchFamily="2" charset="2"/>
              <a:buChar char="§"/>
              <a:defRPr sz="1800">
                <a:solidFill>
                  <a:schemeClr val="tx2"/>
                </a:solidFill>
              </a:defRPr>
            </a:lvl3pPr>
            <a:lvl4pPr marL="1600200" indent="-228600" algn="l">
              <a:buClr>
                <a:schemeClr val="tx2"/>
              </a:buClr>
              <a:buFont typeface="Wingdings" pitchFamily="2" charset="2"/>
              <a:buChar char="§"/>
              <a:defRPr sz="1600">
                <a:solidFill>
                  <a:schemeClr val="tx2"/>
                </a:solidFill>
              </a:defRPr>
            </a:lvl4pPr>
            <a:lvl5pPr marL="2057400" indent="-228600" algn="l">
              <a:buClr>
                <a:schemeClr val="tx2"/>
              </a:buClr>
              <a:buFont typeface="Wingdings" pitchFamily="2" charset="2"/>
              <a:buChar char="§"/>
              <a:defRPr sz="1600">
                <a:solidFill>
                  <a:schemeClr val="tx2"/>
                </a:solidFill>
              </a:defRPr>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9414368D-2F79-5348-A250-E8C9BA5C2BF5}" type="datetime1">
              <a:rPr lang="fi-FI" smtClean="0"/>
              <a:t>8.6.2023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1" name="Alatunnisteen paikkamerkki 6">
            <a:extLst>
              <a:ext uri="{FF2B5EF4-FFF2-40B4-BE49-F238E27FC236}">
                <a16:creationId xmlns:a16="http://schemas.microsoft.com/office/drawing/2014/main" id="{A12F04CB-ECF6-4F64-AACC-9FB0DFBA1BD7}"/>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742834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dirty="0"/>
              <a:t>Muokkaa </a:t>
            </a:r>
            <a:r>
              <a:rPr lang="fi-FI" dirty="0" err="1"/>
              <a:t>ots</a:t>
            </a:r>
            <a:r>
              <a:rPr lang="fi-FI" dirty="0"/>
              <a:t>. </a:t>
            </a:r>
            <a:r>
              <a:rPr lang="fi-FI" dirty="0" err="1"/>
              <a:t>perustyyl</a:t>
            </a:r>
            <a:r>
              <a:rPr lang="fi-FI" dirty="0"/>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F8D1E6-D4F5-F84C-84CF-6D1F0A8295EA}" type="datetime1">
              <a:rPr lang="fi-FI" smtClean="0"/>
              <a:t>8.6.2023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FBD76F2B-45DB-4C94-97C2-D60CBF6353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D1394ED2-75C7-4A59-AD2E-7D168B7AE7E1}"/>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1424561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4.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theme" Target="../theme/theme4.xml"/><Relationship Id="rId1" Type="http://schemas.openxmlformats.org/officeDocument/2006/relationships/slideLayout" Target="../slideLayouts/slideLayout18.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84EEB84-A5B0-1748-81A0-4D57AA8CB813}"/>
              </a:ext>
            </a:extLst>
          </p:cNvPr>
          <p:cNvSpPr>
            <a:spLocks noGrp="1"/>
          </p:cNvSpPr>
          <p:nvPr>
            <p:ph type="title"/>
          </p:nvPr>
        </p:nvSpPr>
        <p:spPr>
          <a:xfrm>
            <a:off x="2709332" y="799340"/>
            <a:ext cx="6581429"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9" name="Kuva 18">
            <a:extLst>
              <a:ext uri="{FF2B5EF4-FFF2-40B4-BE49-F238E27FC236}">
                <a16:creationId xmlns:a16="http://schemas.microsoft.com/office/drawing/2014/main" id="{2125818B-1E20-E141-9491-35C87640338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569708" y="136525"/>
            <a:ext cx="2484239" cy="955346"/>
          </a:xfrm>
          <a:prstGeom prst="rect">
            <a:avLst/>
          </a:prstGeom>
          <a:effectLst>
            <a:outerShdw blurRad="139700" dist="12700" dir="2700000" algn="tl" rotWithShape="0">
              <a:prstClr val="black">
                <a:alpha val="40000"/>
              </a:prstClr>
            </a:outerShdw>
          </a:effectLst>
        </p:spPr>
      </p:pic>
      <p:pic>
        <p:nvPicPr>
          <p:cNvPr id="5" name="Kuva 4">
            <a:extLst>
              <a:ext uri="{FF2B5EF4-FFF2-40B4-BE49-F238E27FC236}">
                <a16:creationId xmlns:a16="http://schemas.microsoft.com/office/drawing/2014/main" id="{10593290-AA67-496D-B707-1DEA98C86F0F}"/>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949849205"/>
      </p:ext>
    </p:extLst>
  </p:cSld>
  <p:clrMap bg1="dk1" tx1="lt1" bg2="dk2" tx2="lt2" accent1="accent1" accent2="accent2" accent3="accent3" accent4="accent4" accent5="accent5" accent6="accent6" hlink="hlink" folHlink="folHlink"/>
  <p:sldLayoutIdLst>
    <p:sldLayoutId id="2147483679" r:id="rId1"/>
  </p:sldLayoutIdLst>
  <p:hf hdr="0" ftr="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ctr"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ctr" defTabSz="914400" rtl="0" eaLnBrk="1" latinLnBrk="0" hangingPunct="1">
        <a:lnSpc>
          <a:spcPct val="90000"/>
        </a:lnSpc>
        <a:spcBef>
          <a:spcPts val="500"/>
        </a:spcBef>
        <a:buClr>
          <a:schemeClr val="accent2"/>
        </a:buClr>
        <a:buFont typeface="Courier New" panose="02070309020205020404" pitchFamily="49" charset="0"/>
        <a:buChar char="o"/>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Clr>
          <a:schemeClr val="accent2"/>
        </a:buClr>
        <a:buFont typeface="Wingdings" pitchFamily="2" charset="2"/>
        <a:buChar char="Ø"/>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Clr>
          <a:schemeClr val="accent2"/>
        </a:buClr>
        <a:buFont typeface="Helvetica" pitchFamily="2"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57C43E-CCCC-EF46-BC5A-7C12F7B4BE45}" type="datetime1">
              <a:rPr lang="fi-FI" smtClean="0"/>
              <a:t>8.6.2023</a:t>
            </a:fld>
            <a:endParaRPr lang="fi-FI" dirty="0"/>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1" name="Kuva 7">
            <a:extLst>
              <a:ext uri="{FF2B5EF4-FFF2-40B4-BE49-F238E27FC236}">
                <a16:creationId xmlns:a16="http://schemas.microsoft.com/office/drawing/2014/main" id="{36EEFE7A-A019-8245-8B1B-79373550A02F}"/>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248657" y="6351698"/>
            <a:ext cx="1231334" cy="311634"/>
          </a:xfrm>
          <a:prstGeom prst="rect">
            <a:avLst/>
          </a:prstGeom>
        </p:spPr>
      </p:pic>
      <p:sp>
        <p:nvSpPr>
          <p:cNvPr id="2" name="Alatunnisteen paikkamerkki 1">
            <a:extLst>
              <a:ext uri="{FF2B5EF4-FFF2-40B4-BE49-F238E27FC236}">
                <a16:creationId xmlns:a16="http://schemas.microsoft.com/office/drawing/2014/main" id="{EFEB5C75-9C88-46D4-947C-D7483FA5A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dirty="0"/>
          </a:p>
        </p:txBody>
      </p:sp>
    </p:spTree>
    <p:extLst>
      <p:ext uri="{BB962C8B-B14F-4D97-AF65-F5344CB8AC3E}">
        <p14:creationId xmlns:p14="http://schemas.microsoft.com/office/powerpoint/2010/main" val="984712758"/>
      </p:ext>
    </p:extLst>
  </p:cSld>
  <p:clrMap bg1="lt1" tx1="dk1" bg2="lt2" tx2="dk2" accent1="accent1" accent2="accent2" accent3="accent3" accent4="accent4" accent5="accent5" accent6="accent6" hlink="hlink" folHlink="folHlink"/>
  <p:sldLayoutIdLst>
    <p:sldLayoutId id="2147483734" r:id="rId1"/>
    <p:sldLayoutId id="2147483761" r:id="rId2"/>
    <p:sldLayoutId id="2147483760" r:id="rId3"/>
    <p:sldLayoutId id="2147483749" r:id="rId4"/>
    <p:sldLayoutId id="2147483742" r:id="rId5"/>
    <p:sldLayoutId id="2147483746" r:id="rId6"/>
    <p:sldLayoutId id="2147483733" r:id="rId7"/>
    <p:sldLayoutId id="2147483736" r:id="rId8"/>
  </p:sldLayoutIdLst>
  <p:hf hdr="0" ftr="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908BC3-7433-0645-833B-44221EDA3DA4}" type="datetime1">
              <a:rPr lang="fi-FI" smtClean="0"/>
              <a:t>8.6.2023</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9" name="Kuva 8">
            <a:extLst>
              <a:ext uri="{FF2B5EF4-FFF2-40B4-BE49-F238E27FC236}">
                <a16:creationId xmlns:a16="http://schemas.microsoft.com/office/drawing/2014/main" id="{A4EB6745-5D38-414D-8F18-78AE802E20C7}"/>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2" name="Alatunnisteen paikkamerkki 1">
            <a:extLst>
              <a:ext uri="{FF2B5EF4-FFF2-40B4-BE49-F238E27FC236}">
                <a16:creationId xmlns:a16="http://schemas.microsoft.com/office/drawing/2014/main" id="{382AD9C5-3DA3-4566-9BA7-6876F94555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991031939"/>
      </p:ext>
    </p:extLst>
  </p:cSld>
  <p:clrMap bg1="dk1" tx1="lt1" bg2="dk2" tx2="lt2" accent1="accent1" accent2="accent2" accent3="accent3" accent4="accent4" accent5="accent5" accent6="accent6" hlink="hlink" folHlink="folHlink"/>
  <p:sldLayoutIdLst>
    <p:sldLayoutId id="2147483741" r:id="rId1"/>
    <p:sldLayoutId id="2147483738" r:id="rId2"/>
    <p:sldLayoutId id="2147483762" r:id="rId3"/>
    <p:sldLayoutId id="2147483745" r:id="rId4"/>
    <p:sldLayoutId id="2147483737" r:id="rId5"/>
    <p:sldLayoutId id="2147483748" r:id="rId6"/>
    <p:sldLayoutId id="2147483747" r:id="rId7"/>
    <p:sldLayoutId id="2147483739" r:id="rId8"/>
  </p:sldLayoutIdLst>
  <p:hf hdr="0" ft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10AC9-C3CD-43E1-9B2A-EE8F1AD61638}" type="datetime1">
              <a:rPr lang="fi-FI" smtClean="0"/>
              <a:t>8.6.2023</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pic>
        <p:nvPicPr>
          <p:cNvPr id="9" name="Kuva 8">
            <a:extLst>
              <a:ext uri="{FF2B5EF4-FFF2-40B4-BE49-F238E27FC236}">
                <a16:creationId xmlns:a16="http://schemas.microsoft.com/office/drawing/2014/main" id="{74BCA4E5-B863-DF4B-A475-46B406657EB6}"/>
              </a:ext>
            </a:extLst>
          </p:cNvPr>
          <p:cNvPicPr>
            <a:picLocks noChangeAspect="1"/>
          </p:cNvPicPr>
          <p:nvPr userDrawn="1"/>
        </p:nvPicPr>
        <p:blipFill>
          <a:blip r:embed="rId3"/>
          <a:stretch>
            <a:fillRect/>
          </a:stretch>
        </p:blipFill>
        <p:spPr>
          <a:xfrm>
            <a:off x="242780" y="6353212"/>
            <a:ext cx="2466552" cy="311634"/>
          </a:xfrm>
          <a:prstGeom prst="rect">
            <a:avLst/>
          </a:prstGeom>
        </p:spPr>
      </p:pic>
      <p:pic>
        <p:nvPicPr>
          <p:cNvPr id="10" name="Kuva 9">
            <a:extLst>
              <a:ext uri="{FF2B5EF4-FFF2-40B4-BE49-F238E27FC236}">
                <a16:creationId xmlns:a16="http://schemas.microsoft.com/office/drawing/2014/main" id="{3343CFD7-59E6-F849-96B4-035C274895F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2638734569"/>
      </p:ext>
    </p:extLst>
  </p:cSld>
  <p:clrMap bg1="lt1" tx1="dk1" bg2="lt2" tx2="dk2" accent1="accent1" accent2="accent2" accent3="accent3" accent4="accent4" accent5="accent5" accent6="accent6" hlink="hlink" folHlink="folHlink"/>
  <p:sldLayoutIdLst>
    <p:sldLayoutId id="2147483759" r:id="rId1"/>
  </p:sldLayoutIdLst>
  <p:hf sldNum="0" hdr="0" ftr="0" dt="0"/>
  <p:txStyles>
    <p:titleStyle>
      <a:lvl1pPr algn="ctr"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683620" y="2273614"/>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0" y="559950"/>
            <a:ext cx="6096000" cy="524021"/>
          </a:xfrm>
          <a:prstGeom prst="rect">
            <a:avLst/>
          </a:prstGeom>
          <a:solidFill>
            <a:srgbClr val="005BA6"/>
          </a:solidFill>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314293286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Lst>
  <p:hf hdr="0" ftr="0"/>
  <p:txStyles>
    <p:titleStyle>
      <a:lvl1pPr algn="ctr" defTabSz="914400" rtl="0" eaLnBrk="1" latinLnBrk="0" hangingPunct="1">
        <a:lnSpc>
          <a:spcPct val="90000"/>
        </a:lnSpc>
        <a:spcBef>
          <a:spcPct val="0"/>
        </a:spcBef>
        <a:buNone/>
        <a:defRPr sz="2800" b="0" kern="1200" cap="all" baseline="0">
          <a:solidFill>
            <a:schemeClr val="bg1"/>
          </a:solidFill>
          <a:latin typeface="+mj-lt"/>
          <a:ea typeface="+mj-ea"/>
          <a:cs typeface="+mj-cs"/>
        </a:defRPr>
      </a:lvl1pPr>
    </p:titleStyle>
    <p:body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9.png"/><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tiff"/><Relationship Id="rId18" Type="http://schemas.openxmlformats.org/officeDocument/2006/relationships/image" Target="../media/image66.tiff"/><Relationship Id="rId3" Type="http://schemas.openxmlformats.org/officeDocument/2006/relationships/image" Target="../media/image53.jpeg"/><Relationship Id="rId7" Type="http://schemas.openxmlformats.org/officeDocument/2006/relationships/image" Target="../media/image55.svg"/><Relationship Id="rId12" Type="http://schemas.openxmlformats.org/officeDocument/2006/relationships/image" Target="../media/image60.tiff"/><Relationship Id="rId17" Type="http://schemas.openxmlformats.org/officeDocument/2006/relationships/image" Target="../media/image65.tiff"/><Relationship Id="rId2" Type="http://schemas.openxmlformats.org/officeDocument/2006/relationships/notesSlide" Target="../notesSlides/notesSlide13.xml"/><Relationship Id="rId16"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54.png"/><Relationship Id="rId11" Type="http://schemas.openxmlformats.org/officeDocument/2006/relationships/image" Target="../media/image59.tiff"/><Relationship Id="rId5" Type="http://schemas.openxmlformats.org/officeDocument/2006/relationships/image" Target="../media/image3.png"/><Relationship Id="rId15" Type="http://schemas.openxmlformats.org/officeDocument/2006/relationships/image" Target="../media/image63.tiff"/><Relationship Id="rId10" Type="http://schemas.openxmlformats.org/officeDocument/2006/relationships/image" Target="../media/image58.png"/><Relationship Id="rId4" Type="http://schemas.openxmlformats.org/officeDocument/2006/relationships/image" Target="../media/image6.png"/><Relationship Id="rId9" Type="http://schemas.openxmlformats.org/officeDocument/2006/relationships/image" Target="../media/image57.png"/><Relationship Id="rId1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3.jpe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81.tiff"/><Relationship Id="rId13" Type="http://schemas.openxmlformats.org/officeDocument/2006/relationships/image" Target="../media/image86.tiff"/><Relationship Id="rId3" Type="http://schemas.openxmlformats.org/officeDocument/2006/relationships/image" Target="../media/image78.jpeg"/><Relationship Id="rId7" Type="http://schemas.openxmlformats.org/officeDocument/2006/relationships/image" Target="../media/image80.tiff"/><Relationship Id="rId12" Type="http://schemas.openxmlformats.org/officeDocument/2006/relationships/image" Target="../media/image85.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79.tiff"/><Relationship Id="rId11" Type="http://schemas.openxmlformats.org/officeDocument/2006/relationships/image" Target="../media/image84.png"/><Relationship Id="rId5" Type="http://schemas.openxmlformats.org/officeDocument/2006/relationships/image" Target="../media/image3.png"/><Relationship Id="rId10" Type="http://schemas.openxmlformats.org/officeDocument/2006/relationships/image" Target="../media/image83.tiff"/><Relationship Id="rId4" Type="http://schemas.openxmlformats.org/officeDocument/2006/relationships/image" Target="../media/image6.png"/><Relationship Id="rId9" Type="http://schemas.openxmlformats.org/officeDocument/2006/relationships/image" Target="../media/image82.tiff"/><Relationship Id="rId14" Type="http://schemas.openxmlformats.org/officeDocument/2006/relationships/image" Target="../media/image87.jpeg"/></Relationships>
</file>

<file path=ppt/slides/_rels/slide2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0.jpe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6.jpe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99.jpeg"/></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7.jpe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2.jpe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6.png"/><Relationship Id="rId2" Type="http://schemas.openxmlformats.org/officeDocument/2006/relationships/notesSlide" Target="../notesSlides/notesSlide5.xml"/><Relationship Id="rId16" Type="http://schemas.openxmlformats.org/officeDocument/2006/relationships/image" Target="../media/image27.svg"/><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5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emf"/><Relationship Id="rId3" Type="http://schemas.openxmlformats.org/officeDocument/2006/relationships/image" Target="../media/image29.emf"/><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emf"/><Relationship Id="rId5" Type="http://schemas.openxmlformats.org/officeDocument/2006/relationships/image" Target="../media/image31.emf"/><Relationship Id="rId15" Type="http://schemas.openxmlformats.org/officeDocument/2006/relationships/image" Target="../media/image5.png"/><Relationship Id="rId10" Type="http://schemas.openxmlformats.org/officeDocument/2006/relationships/image" Target="../media/image36.emf"/><Relationship Id="rId4" Type="http://schemas.openxmlformats.org/officeDocument/2006/relationships/image" Target="../media/image30.png"/><Relationship Id="rId9" Type="http://schemas.openxmlformats.org/officeDocument/2006/relationships/image" Target="../media/image35.emf"/><Relationship Id="rId14" Type="http://schemas.openxmlformats.org/officeDocument/2006/relationships/image" Target="../media/image40.jpe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0" name="Alaotsikko 19">
            <a:extLst>
              <a:ext uri="{FF2B5EF4-FFF2-40B4-BE49-F238E27FC236}">
                <a16:creationId xmlns:a16="http://schemas.microsoft.com/office/drawing/2014/main" id="{FB03ED89-97C4-909E-0E2A-3FCF6DEEB086}"/>
              </a:ext>
            </a:extLst>
          </p:cNvPr>
          <p:cNvSpPr>
            <a:spLocks noGrp="1"/>
          </p:cNvSpPr>
          <p:nvPr>
            <p:ph type="subTitle" idx="1"/>
          </p:nvPr>
        </p:nvSpPr>
        <p:spPr>
          <a:xfrm>
            <a:off x="2768575" y="5180948"/>
            <a:ext cx="6688183" cy="1003237"/>
          </a:xfrm>
        </p:spPr>
        <p:txBody>
          <a:bodyPr/>
          <a:lstStyle/>
          <a:p>
            <a:endParaRPr lang="fi-FI" dirty="0"/>
          </a:p>
        </p:txBody>
      </p:sp>
      <p:sp>
        <p:nvSpPr>
          <p:cNvPr id="22" name="Tekstin paikkamerkki 21">
            <a:extLst>
              <a:ext uri="{FF2B5EF4-FFF2-40B4-BE49-F238E27FC236}">
                <a16:creationId xmlns:a16="http://schemas.microsoft.com/office/drawing/2014/main" id="{2B1D2693-59BF-7D4E-58B2-86C2A17BD764}"/>
              </a:ext>
            </a:extLst>
          </p:cNvPr>
          <p:cNvSpPr>
            <a:spLocks noGrp="1"/>
          </p:cNvSpPr>
          <p:nvPr>
            <p:ph type="body" sz="quarter" idx="17"/>
          </p:nvPr>
        </p:nvSpPr>
        <p:spPr>
          <a:xfrm>
            <a:off x="3998116" y="5682567"/>
            <a:ext cx="4229100" cy="593725"/>
          </a:xfrm>
        </p:spPr>
        <p:txBody>
          <a:bodyPr/>
          <a:lstStyle/>
          <a:p>
            <a:endParaRPr lang="fi-FI" dirty="0"/>
          </a:p>
        </p:txBody>
      </p:sp>
      <p:sp>
        <p:nvSpPr>
          <p:cNvPr id="32" name="Suorakulmio 31">
            <a:extLst>
              <a:ext uri="{FF2B5EF4-FFF2-40B4-BE49-F238E27FC236}">
                <a16:creationId xmlns:a16="http://schemas.microsoft.com/office/drawing/2014/main" id="{901E8BFE-DA54-B798-2E25-72DF505AB88D}"/>
              </a:ext>
              <a:ext uri="{C183D7F6-B498-43B3-948B-1728B52AA6E4}">
                <adec:decorative xmlns:adec="http://schemas.microsoft.com/office/drawing/2017/decorative" val="1"/>
              </a:ext>
            </a:extLst>
          </p:cNvPr>
          <p:cNvSpPr/>
          <p:nvPr/>
        </p:nvSpPr>
        <p:spPr>
          <a:xfrm>
            <a:off x="2062843" y="2423159"/>
            <a:ext cx="8066315" cy="1365070"/>
          </a:xfrm>
          <a:prstGeom prst="rect">
            <a:avLst/>
          </a:prstGeom>
          <a:solidFill>
            <a:schemeClr val="bg2">
              <a:alpha val="96193"/>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kstiruutu 24"/>
          <p:cNvSpPr txBox="1">
            <a:spLocks noChangeArrowheads="1"/>
          </p:cNvSpPr>
          <p:nvPr/>
        </p:nvSpPr>
        <p:spPr bwMode="auto">
          <a:xfrm>
            <a:off x="9795606" y="6374456"/>
            <a:ext cx="246094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Kuva: Visit Tampere / Laura Vanzo</a:t>
            </a:r>
            <a:r>
              <a:rPr kumimoji="0" lang="fi-FI" altLang="fi-FI"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 </a:t>
            </a:r>
          </a:p>
        </p:txBody>
      </p:sp>
      <p:pic>
        <p:nvPicPr>
          <p:cNvPr id="33" name="Kuva 32" descr="Tampere.Finland -tunnus.">
            <a:extLst>
              <a:ext uri="{FF2B5EF4-FFF2-40B4-BE49-F238E27FC236}">
                <a16:creationId xmlns:a16="http://schemas.microsoft.com/office/drawing/2014/main" id="{084490A2-A769-4E49-1646-836BE9B2EC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6014" y="2055843"/>
            <a:ext cx="5459973" cy="2099702"/>
          </a:xfrm>
          <a:prstGeom prst="rect">
            <a:avLst/>
          </a:prstGeom>
          <a:effectLst>
            <a:outerShdw blurRad="88900" algn="ctr" rotWithShape="0">
              <a:prstClr val="black">
                <a:alpha val="36620"/>
              </a:prstClr>
            </a:outerShdw>
          </a:effectLst>
        </p:spPr>
      </p:pic>
      <p:pic>
        <p:nvPicPr>
          <p:cNvPr id="34" name="Kuva 33" descr="Tampereen vaakunalogo&#10;">
            <a:extLst>
              <a:ext uri="{FF2B5EF4-FFF2-40B4-BE49-F238E27FC236}">
                <a16:creationId xmlns:a16="http://schemas.microsoft.com/office/drawing/2014/main" id="{C8254E92-CB3A-4A5F-8440-3B1D99FEEDB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3878248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EF949696-A527-6348-B907-4FEA9F176D02}"/>
              </a:ext>
              <a:ext uri="{C183D7F6-B498-43B3-948B-1728B52AA6E4}">
                <adec:decorative xmlns:adec="http://schemas.microsoft.com/office/drawing/2017/decorative" val="1"/>
              </a:ext>
            </a:extLst>
          </p:cNvPr>
          <p:cNvSpPr/>
          <p:nvPr/>
        </p:nvSpPr>
        <p:spPr>
          <a:xfrm>
            <a:off x="0" y="2058739"/>
            <a:ext cx="12194036" cy="2731730"/>
          </a:xfrm>
          <a:prstGeom prst="rect">
            <a:avLst/>
          </a:prstGeom>
          <a:solidFill>
            <a:schemeClr val="tx2">
              <a:lumMod val="75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44" name="Chart 43">
            <a:extLst>
              <a:ext uri="{FF2B5EF4-FFF2-40B4-BE49-F238E27FC236}">
                <a16:creationId xmlns:a16="http://schemas.microsoft.com/office/drawing/2014/main" id="{6CC2FDB3-0BD9-4B75-E98E-CACCA47C9327}"/>
              </a:ext>
              <a:ext uri="{C183D7F6-B498-43B3-948B-1728B52AA6E4}">
                <adec:decorative xmlns:adec="http://schemas.microsoft.com/office/drawing/2017/decorative" val="1"/>
              </a:ext>
            </a:extLst>
          </p:cNvPr>
          <p:cNvGraphicFramePr>
            <a:graphicFrameLocks noChangeAspect="1"/>
          </p:cNvGraphicFramePr>
          <p:nvPr/>
        </p:nvGraphicFramePr>
        <p:xfrm>
          <a:off x="3326728" y="2418646"/>
          <a:ext cx="3402000" cy="226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D12AD4AD-3E9A-DDF1-A464-B140D804F96C}"/>
              </a:ext>
              <a:ext uri="{C183D7F6-B498-43B3-948B-1728B52AA6E4}">
                <adec:decorative xmlns:adec="http://schemas.microsoft.com/office/drawing/2017/decorative" val="1"/>
              </a:ext>
            </a:extLst>
          </p:cNvPr>
          <p:cNvGraphicFramePr>
            <a:graphicFrameLocks noChangeAspect="1"/>
          </p:cNvGraphicFramePr>
          <p:nvPr/>
        </p:nvGraphicFramePr>
        <p:xfrm>
          <a:off x="7821904" y="2427824"/>
          <a:ext cx="3402000" cy="2268000"/>
        </p:xfrm>
        <a:graphic>
          <a:graphicData uri="http://schemas.openxmlformats.org/drawingml/2006/chart">
            <c:chart xmlns:c="http://schemas.openxmlformats.org/drawingml/2006/chart" xmlns:r="http://schemas.openxmlformats.org/officeDocument/2006/relationships" r:id="rId5"/>
          </a:graphicData>
        </a:graphic>
      </p:graphicFrame>
      <p:sp>
        <p:nvSpPr>
          <p:cNvPr id="48" name="Rectangle 47">
            <a:extLst>
              <a:ext uri="{FF2B5EF4-FFF2-40B4-BE49-F238E27FC236}">
                <a16:creationId xmlns:a16="http://schemas.microsoft.com/office/drawing/2014/main" id="{411A87C4-95CE-8848-89D9-42AD663FE80C}"/>
              </a:ext>
              <a:ext uri="{C183D7F6-B498-43B3-948B-1728B52AA6E4}">
                <adec:decorative xmlns:adec="http://schemas.microsoft.com/office/drawing/2017/decorative" val="1"/>
              </a:ext>
            </a:extLst>
          </p:cNvPr>
          <p:cNvSpPr/>
          <p:nvPr/>
        </p:nvSpPr>
        <p:spPr>
          <a:xfrm>
            <a:off x="-2036" y="4782008"/>
            <a:ext cx="12194036" cy="2105600"/>
          </a:xfrm>
          <a:prstGeom prst="rect">
            <a:avLst/>
          </a:prstGeom>
          <a:solidFill>
            <a:srgbClr val="163760">
              <a:alpha val="9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B1F805E-ADF5-A743-AFC8-527D4582D2A5}"/>
              </a:ext>
              <a:ext uri="{C183D7F6-B498-43B3-948B-1728B52AA6E4}">
                <adec:decorative xmlns:adec="http://schemas.microsoft.com/office/drawing/2017/decorative" val="1"/>
              </a:ext>
            </a:extLst>
          </p:cNvPr>
          <p:cNvSpPr/>
          <p:nvPr/>
        </p:nvSpPr>
        <p:spPr>
          <a:xfrm>
            <a:off x="6225859" y="6102591"/>
            <a:ext cx="2517913"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0499A34-2893-8647-A87A-DA749C4CA5FC}"/>
              </a:ext>
              <a:ext uri="{C183D7F6-B498-43B3-948B-1728B52AA6E4}">
                <adec:decorative xmlns:adec="http://schemas.microsoft.com/office/drawing/2017/decorative" val="1"/>
              </a:ext>
            </a:extLst>
          </p:cNvPr>
          <p:cNvSpPr/>
          <p:nvPr/>
        </p:nvSpPr>
        <p:spPr>
          <a:xfrm>
            <a:off x="9026470" y="6106549"/>
            <a:ext cx="2517913"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8A4E9858-58B1-4B49-B9A9-D1ED4BF13749}"/>
              </a:ext>
              <a:ext uri="{C183D7F6-B498-43B3-948B-1728B52AA6E4}">
                <adec:decorative xmlns:adec="http://schemas.microsoft.com/office/drawing/2017/decorative" val="1"/>
              </a:ext>
            </a:extLst>
          </p:cNvPr>
          <p:cNvSpPr/>
          <p:nvPr/>
        </p:nvSpPr>
        <p:spPr>
          <a:xfrm>
            <a:off x="3522091" y="2559527"/>
            <a:ext cx="579011" cy="18000"/>
          </a:xfrm>
          <a:prstGeom prst="rect">
            <a:avLst/>
          </a:prstGeom>
          <a:solidFill>
            <a:srgbClr val="5CC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E82D024-E4BE-694B-ACC8-E2175C73818D}"/>
              </a:ext>
              <a:ext uri="{C183D7F6-B498-43B3-948B-1728B52AA6E4}">
                <adec:decorative xmlns:adec="http://schemas.microsoft.com/office/drawing/2017/decorative" val="1"/>
              </a:ext>
            </a:extLst>
          </p:cNvPr>
          <p:cNvSpPr/>
          <p:nvPr/>
        </p:nvSpPr>
        <p:spPr>
          <a:xfrm>
            <a:off x="8055991" y="2559527"/>
            <a:ext cx="579011" cy="18000"/>
          </a:xfrm>
          <a:prstGeom prst="rect">
            <a:avLst/>
          </a:prstGeom>
          <a:solidFill>
            <a:srgbClr val="5CC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051DD9A7-1BA2-1749-AFEF-1B0C467D6741}"/>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13660" y="2899896"/>
            <a:ext cx="103200" cy="1548000"/>
          </a:xfrm>
          <a:prstGeom prst="rect">
            <a:avLst/>
          </a:prstGeom>
        </p:spPr>
      </p:pic>
      <p:pic>
        <p:nvPicPr>
          <p:cNvPr id="42" name="Picture 41">
            <a:extLst>
              <a:ext uri="{FF2B5EF4-FFF2-40B4-BE49-F238E27FC236}">
                <a16:creationId xmlns:a16="http://schemas.microsoft.com/office/drawing/2014/main" id="{EB7BB8A5-3103-4546-8F02-9F82142D07F6}"/>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27612" y="2879052"/>
            <a:ext cx="103200" cy="1548000"/>
          </a:xfrm>
          <a:prstGeom prst="rect">
            <a:avLst/>
          </a:prstGeom>
        </p:spPr>
      </p:pic>
      <p:sp>
        <p:nvSpPr>
          <p:cNvPr id="24" name="TextBox 23">
            <a:extLst>
              <a:ext uri="{FF2B5EF4-FFF2-40B4-BE49-F238E27FC236}">
                <a16:creationId xmlns:a16="http://schemas.microsoft.com/office/drawing/2014/main" id="{E412A39E-40A2-F340-961D-106A6E0070FA}"/>
              </a:ext>
            </a:extLst>
          </p:cNvPr>
          <p:cNvSpPr txBox="1"/>
          <p:nvPr/>
        </p:nvSpPr>
        <p:spPr>
          <a:xfrm>
            <a:off x="9362909" y="6208871"/>
            <a:ext cx="2032566"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(2021: 74,7)</a:t>
            </a:r>
          </a:p>
        </p:txBody>
      </p:sp>
      <p:sp>
        <p:nvSpPr>
          <p:cNvPr id="26" name="TextBox 25">
            <a:extLst>
              <a:ext uri="{FF2B5EF4-FFF2-40B4-BE49-F238E27FC236}">
                <a16:creationId xmlns:a16="http://schemas.microsoft.com/office/drawing/2014/main" id="{09A3BC7C-2FCE-1643-9573-9E0F03457345}"/>
              </a:ext>
            </a:extLst>
          </p:cNvPr>
          <p:cNvSpPr txBox="1"/>
          <p:nvPr/>
        </p:nvSpPr>
        <p:spPr>
          <a:xfrm>
            <a:off x="8921806" y="5287421"/>
            <a:ext cx="2776330" cy="1006294"/>
          </a:xfrm>
          <a:prstGeom prst="rect">
            <a:avLst/>
          </a:prstGeom>
          <a:effectLst/>
        </p:spPr>
        <p:txBody>
          <a:bodyPr vert="horz" wrap="square" lIns="91440" tIns="45720" rIns="91440" bIns="45720" rtlCol="0" anchor="t">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rPr>
              <a:t>17,8</a:t>
            </a:r>
          </a:p>
        </p:txBody>
      </p:sp>
      <p:sp>
        <p:nvSpPr>
          <p:cNvPr id="25" name="TILIKAUDEN TULOS">
            <a:extLst>
              <a:ext uri="{FF2B5EF4-FFF2-40B4-BE49-F238E27FC236}">
                <a16:creationId xmlns:a16="http://schemas.microsoft.com/office/drawing/2014/main" id="{0CC867BF-8544-8A4F-9FFA-78852BA20520}"/>
              </a:ext>
            </a:extLst>
          </p:cNvPr>
          <p:cNvSpPr txBox="1"/>
          <p:nvPr/>
        </p:nvSpPr>
        <p:spPr>
          <a:xfrm>
            <a:off x="9026470" y="5093476"/>
            <a:ext cx="2517913"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dirty="0">
                <a:ln>
                  <a:noFill/>
                </a:ln>
                <a:solidFill>
                  <a:srgbClr val="FFFFFF"/>
                </a:solidFill>
                <a:effectLst/>
                <a:uLnTx/>
                <a:uFillTx/>
                <a:latin typeface="Montserrat Medium" pitchFamily="2" charset="77"/>
                <a:ea typeface="+mn-ea"/>
                <a:cs typeface="+mn-cs"/>
              </a:rPr>
              <a:t>TILIKAUDEN TULOS MEUR</a:t>
            </a:r>
          </a:p>
        </p:txBody>
      </p:sp>
      <p:sp>
        <p:nvSpPr>
          <p:cNvPr id="20" name="TextBox 19">
            <a:extLst>
              <a:ext uri="{FF2B5EF4-FFF2-40B4-BE49-F238E27FC236}">
                <a16:creationId xmlns:a16="http://schemas.microsoft.com/office/drawing/2014/main" id="{3EFC0196-7312-BE4B-9A13-FC99E2A8D6B1}"/>
              </a:ext>
            </a:extLst>
          </p:cNvPr>
          <p:cNvSpPr txBox="1"/>
          <p:nvPr/>
        </p:nvSpPr>
        <p:spPr>
          <a:xfrm>
            <a:off x="6562298" y="6204913"/>
            <a:ext cx="2032566"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a:ea typeface="+mn-ea"/>
                <a:cs typeface="+mn-cs"/>
              </a:rPr>
              <a:t>(2021: 8,1  %)</a:t>
            </a:r>
          </a:p>
        </p:txBody>
      </p:sp>
      <p:sp>
        <p:nvSpPr>
          <p:cNvPr id="22" name="TextBox 21">
            <a:extLst>
              <a:ext uri="{FF2B5EF4-FFF2-40B4-BE49-F238E27FC236}">
                <a16:creationId xmlns:a16="http://schemas.microsoft.com/office/drawing/2014/main" id="{19C3941F-CD17-C04F-A03D-968387E19B12}"/>
              </a:ext>
            </a:extLst>
          </p:cNvPr>
          <p:cNvSpPr txBox="1"/>
          <p:nvPr/>
        </p:nvSpPr>
        <p:spPr>
          <a:xfrm>
            <a:off x="6121195" y="5283463"/>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BCBEB"/>
                </a:solidFill>
                <a:effectLst/>
                <a:uLnTx/>
                <a:uFillTx/>
                <a:latin typeface="Montserrat"/>
                <a:ea typeface="+mn-ea"/>
                <a:cs typeface="+mn-cs"/>
              </a:rPr>
              <a:t>4,3</a:t>
            </a:r>
            <a:r>
              <a:rPr kumimoji="0" lang="en-FI" sz="6600" b="1" i="0" u="none" strike="noStrike" kern="1200" cap="none" spc="0" normalizeH="0" baseline="0" noProof="0" dirty="0">
                <a:ln>
                  <a:noFill/>
                </a:ln>
                <a:solidFill>
                  <a:srgbClr val="5BCBEB"/>
                </a:solidFill>
                <a:effectLst/>
                <a:uLnTx/>
                <a:uFillTx/>
                <a:latin typeface="Montserrat"/>
                <a:ea typeface="+mn-ea"/>
                <a:cs typeface="+mn-cs"/>
              </a:rPr>
              <a:t> %</a:t>
            </a:r>
            <a:endParaRPr kumimoji="0" lang="en-US" sz="1800" b="0" i="0" u="none" strike="noStrike" kern="1200" cap="none" spc="0" normalizeH="0" baseline="0" noProof="0" dirty="0">
              <a:ln>
                <a:noFill/>
              </a:ln>
              <a:solidFill>
                <a:srgbClr val="212121"/>
              </a:solidFill>
              <a:effectLst/>
              <a:uLnTx/>
              <a:uFillTx/>
              <a:latin typeface="Calibri" panose="020F0502020204030204"/>
              <a:ea typeface="+mn-ea"/>
              <a:cs typeface="+mn-cs"/>
            </a:endParaRPr>
          </a:p>
        </p:txBody>
      </p:sp>
      <p:sp>
        <p:nvSpPr>
          <p:cNvPr id="21" name="TOIMINTAMENOJEN KASVU">
            <a:extLst>
              <a:ext uri="{FF2B5EF4-FFF2-40B4-BE49-F238E27FC236}">
                <a16:creationId xmlns:a16="http://schemas.microsoft.com/office/drawing/2014/main" id="{9CDE4077-ADE5-3549-9CF5-6F755EBA2E45}"/>
              </a:ext>
            </a:extLst>
          </p:cNvPr>
          <p:cNvSpPr txBox="1"/>
          <p:nvPr/>
        </p:nvSpPr>
        <p:spPr>
          <a:xfrm>
            <a:off x="6225859" y="5089518"/>
            <a:ext cx="2517913"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dirty="0">
                <a:ln>
                  <a:noFill/>
                </a:ln>
                <a:solidFill>
                  <a:srgbClr val="FFFFFF"/>
                </a:solidFill>
                <a:effectLst/>
                <a:uLnTx/>
                <a:uFillTx/>
                <a:latin typeface="Montserrat Medium"/>
                <a:ea typeface="+mn-ea"/>
                <a:cs typeface="+mn-cs"/>
              </a:rPr>
              <a:t>TOIMINTAMENOJEN KASVU</a:t>
            </a:r>
          </a:p>
        </p:txBody>
      </p:sp>
      <p:sp>
        <p:nvSpPr>
          <p:cNvPr id="51" name="LEIPÄTEKSTI">
            <a:extLst>
              <a:ext uri="{FF2B5EF4-FFF2-40B4-BE49-F238E27FC236}">
                <a16:creationId xmlns:a16="http://schemas.microsoft.com/office/drawing/2014/main" id="{306A19A2-9A97-9D46-B73A-836127E498EB}"/>
              </a:ext>
            </a:extLst>
          </p:cNvPr>
          <p:cNvSpPr/>
          <p:nvPr/>
        </p:nvSpPr>
        <p:spPr>
          <a:xfrm>
            <a:off x="228735" y="4830288"/>
            <a:ext cx="5458255" cy="2246769"/>
          </a:xfrm>
          <a:prstGeom prst="rect">
            <a:avLst/>
          </a:prstGeom>
        </p:spPr>
        <p:txBody>
          <a:bodyPr wrap="square" lIns="91440" tIns="45720" rIns="91440" bIns="45720" anchor="t">
            <a:spAutoFit/>
          </a:bodyPr>
          <a:lstStyle/>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FFFFFF"/>
                </a:solidFill>
                <a:effectLst/>
                <a:uLnTx/>
                <a:uFillTx/>
                <a:latin typeface="Calibri" panose="020F0502020204030204"/>
                <a:ea typeface="+mn-ea"/>
                <a:cs typeface="+mn-cs"/>
              </a:rPr>
              <a:t>Kaupungin talouskehitys jatkui vahvana, vaikka myyntivoitot ja koronatuet vähenivät edellisvuodesta huomattavasti.</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rPr>
              <a:t>Verotulojen 6,7 prosentin kasvulla oli iso vaikutus positiiviseen tulokseen.</a:t>
            </a:r>
            <a:endParaRPr kumimoji="0" lang="fi-FI" sz="1400" b="0" i="0" u="none" strike="noStrike" kern="1200" cap="none" spc="0" normalizeH="0" baseline="0" noProof="0" dirty="0">
              <a:ln>
                <a:noFill/>
              </a:ln>
              <a:solidFill>
                <a:srgbClr val="FFFFFF"/>
              </a:solidFill>
              <a:effectLst/>
              <a:uLnTx/>
              <a:uFillTx/>
              <a:latin typeface="Calibri" panose="020F0502020204030204"/>
              <a:ea typeface="+mn-ea"/>
              <a:cs typeface="Calibri"/>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FFFFFF"/>
                </a:solidFill>
                <a:effectLst/>
                <a:uLnTx/>
                <a:uFillTx/>
                <a:latin typeface="Calibri" panose="020F0502020204030204"/>
                <a:ea typeface="+mn-ea"/>
                <a:cs typeface="+mn-cs"/>
              </a:rPr>
              <a:t>Toimintamenojen kasvu pysyi edelleen maltillisena asukasmäärän voimakkaasta kasvusta huolimatta. </a:t>
            </a:r>
            <a:endParaRPr kumimoji="0" lang="en-FI" sz="14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fi-FI" sz="1400" b="0"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rPr>
              <a:t>Kokonaisuutena ottaen talouden hallinnassa onnistuttiin hyvin ja tilikauden tulokseksi tuli 17,8 miljoonaa euroa. </a:t>
            </a:r>
            <a:endParaRPr kumimoji="0" lang="en-US" sz="1400" b="0"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1400" b="0" i="0" u="none" strike="noStrike" kern="1200" cap="none" spc="0" normalizeH="0" baseline="0" noProof="0" dirty="0">
              <a:ln>
                <a:noFill/>
              </a:ln>
              <a:solidFill>
                <a:srgbClr val="FFFFFF"/>
              </a:solidFill>
              <a:effectLst/>
              <a:uLnTx/>
              <a:uFillTx/>
              <a:latin typeface="Calibri" panose="020F0502020204030204"/>
              <a:ea typeface="+mn-ea"/>
              <a:cs typeface="Calibri"/>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FI" sz="14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endParaRPr>
          </a:p>
        </p:txBody>
      </p:sp>
      <p:sp>
        <p:nvSpPr>
          <p:cNvPr id="3" name="Rectangle 2">
            <a:extLst>
              <a:ext uri="{FF2B5EF4-FFF2-40B4-BE49-F238E27FC236}">
                <a16:creationId xmlns:a16="http://schemas.microsoft.com/office/drawing/2014/main" id="{CD26D2CE-029A-8D66-0E3C-517BAA1D7B07}"/>
              </a:ext>
            </a:extLst>
          </p:cNvPr>
          <p:cNvSpPr/>
          <p:nvPr/>
        </p:nvSpPr>
        <p:spPr>
          <a:xfrm>
            <a:off x="335915" y="4571657"/>
            <a:ext cx="5449401"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srgbClr val="FFFFFF"/>
                </a:solidFill>
                <a:effectLst/>
                <a:uLnTx/>
                <a:uFillTx/>
                <a:latin typeface="Montserrat Medium" pitchFamily="2" charset="77"/>
                <a:ea typeface="+mn-ea"/>
                <a:cs typeface="+mn-cs"/>
              </a:rPr>
              <a:t>* Kuviossa esitetyistä summista on vähennetty Valmistus omaan käyttöön -erän kautta oikaistut kulut</a:t>
            </a:r>
            <a:endParaRPr kumimoji="0" lang="fi-FI" sz="800" b="0" i="0" u="none" strike="noStrike" kern="1200" cap="none" spc="0" normalizeH="0" baseline="0" noProof="0" dirty="0">
              <a:ln>
                <a:noFill/>
              </a:ln>
              <a:solidFill>
                <a:srgbClr val="FFFFFF"/>
              </a:solidFill>
              <a:effectLst/>
              <a:uLnTx/>
              <a:uFillTx/>
              <a:latin typeface="Montserrat Medium" pitchFamily="2" charset="77"/>
              <a:ea typeface="+mn-ea"/>
              <a:cs typeface="Calibri"/>
            </a:endParaRPr>
          </a:p>
        </p:txBody>
      </p:sp>
      <p:sp>
        <p:nvSpPr>
          <p:cNvPr id="84" name="TextBox 83">
            <a:extLst>
              <a:ext uri="{FF2B5EF4-FFF2-40B4-BE49-F238E27FC236}">
                <a16:creationId xmlns:a16="http://schemas.microsoft.com/office/drawing/2014/main" id="{5F7BC0C8-691A-1A98-ABEF-F2BD97420FF9}"/>
              </a:ext>
            </a:extLst>
          </p:cNvPr>
          <p:cNvSpPr txBox="1"/>
          <p:nvPr/>
        </p:nvSpPr>
        <p:spPr>
          <a:xfrm>
            <a:off x="7917366" y="4228856"/>
            <a:ext cx="588603" cy="273858"/>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3</a:t>
            </a:r>
            <a:r>
              <a:rPr kumimoji="0" lang="fi-FI" sz="900" b="1" i="0" u="none" strike="noStrike" kern="1200" cap="none" spc="0" normalizeH="0" baseline="0" noProof="0" dirty="0">
                <a:ln>
                  <a:noFill/>
                </a:ln>
                <a:solidFill>
                  <a:srgbClr val="FFFFFF"/>
                </a:solidFill>
                <a:effectLst/>
                <a:uLnTx/>
                <a:uFillTx/>
                <a:latin typeface="Montserrat" pitchFamily="2" charset="77"/>
                <a:ea typeface="+mn-ea"/>
                <a:cs typeface="+mn-cs"/>
              </a:rPr>
              <a:t>,0</a:t>
            </a: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28" name="TextBox 27">
            <a:extLst>
              <a:ext uri="{FF2B5EF4-FFF2-40B4-BE49-F238E27FC236}">
                <a16:creationId xmlns:a16="http://schemas.microsoft.com/office/drawing/2014/main" id="{B12FCD12-8168-9443-80CC-AEA14C368B52}"/>
              </a:ext>
            </a:extLst>
          </p:cNvPr>
          <p:cNvSpPr txBox="1"/>
          <p:nvPr/>
        </p:nvSpPr>
        <p:spPr>
          <a:xfrm>
            <a:off x="6096000" y="4228856"/>
            <a:ext cx="1713186" cy="273858"/>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TUET JA AVUSTUKSET </a:t>
            </a:r>
          </a:p>
        </p:txBody>
      </p:sp>
      <p:sp>
        <p:nvSpPr>
          <p:cNvPr id="85" name="TextBox 84">
            <a:extLst>
              <a:ext uri="{FF2B5EF4-FFF2-40B4-BE49-F238E27FC236}">
                <a16:creationId xmlns:a16="http://schemas.microsoft.com/office/drawing/2014/main" id="{6621A55A-664F-1C26-E7D7-8FF266191793}"/>
              </a:ext>
            </a:extLst>
          </p:cNvPr>
          <p:cNvSpPr txBox="1"/>
          <p:nvPr/>
        </p:nvSpPr>
        <p:spPr>
          <a:xfrm>
            <a:off x="7917366" y="4034973"/>
            <a:ext cx="588603" cy="264951"/>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1,1 %</a:t>
            </a:r>
          </a:p>
        </p:txBody>
      </p:sp>
      <p:sp>
        <p:nvSpPr>
          <p:cNvPr id="77" name="TextBox 76">
            <a:extLst>
              <a:ext uri="{FF2B5EF4-FFF2-40B4-BE49-F238E27FC236}">
                <a16:creationId xmlns:a16="http://schemas.microsoft.com/office/drawing/2014/main" id="{1DC5981D-116C-976E-BF66-017681BF81B4}"/>
              </a:ext>
            </a:extLst>
          </p:cNvPr>
          <p:cNvSpPr txBox="1"/>
          <p:nvPr/>
        </p:nvSpPr>
        <p:spPr>
          <a:xfrm>
            <a:off x="6096000" y="4034973"/>
            <a:ext cx="1713186" cy="264951"/>
          </a:xfrm>
          <a:prstGeom prst="rect">
            <a:avLst/>
          </a:prstGeom>
          <a:effectLst/>
        </p:spPr>
        <p:txBody>
          <a:bodyPr vert="horz" wrap="square" lIns="91440" tIns="45720" rIns="91440" bIns="45720" rtlCol="0" anchor="t">
            <a:normAutofit lnSpcReduction="100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MUUT TOIMINTATUOTOT</a:t>
            </a:r>
          </a:p>
        </p:txBody>
      </p:sp>
      <p:sp>
        <p:nvSpPr>
          <p:cNvPr id="86" name="TextBox 85">
            <a:extLst>
              <a:ext uri="{FF2B5EF4-FFF2-40B4-BE49-F238E27FC236}">
                <a16:creationId xmlns:a16="http://schemas.microsoft.com/office/drawing/2014/main" id="{F2BD239C-B05F-F691-823D-3D9AAF6A36A7}"/>
              </a:ext>
            </a:extLst>
          </p:cNvPr>
          <p:cNvSpPr txBox="1"/>
          <p:nvPr/>
        </p:nvSpPr>
        <p:spPr>
          <a:xfrm>
            <a:off x="7917366" y="3825895"/>
            <a:ext cx="588603" cy="273857"/>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4</a:t>
            </a:r>
            <a:r>
              <a:rPr kumimoji="0" lang="fi-FI" sz="900" b="1" i="0" u="none" strike="noStrike" kern="1200" cap="none" spc="0" normalizeH="0" baseline="0" noProof="0" dirty="0">
                <a:ln>
                  <a:noFill/>
                </a:ln>
                <a:solidFill>
                  <a:srgbClr val="FFFFFF"/>
                </a:solidFill>
                <a:effectLst/>
                <a:uLnTx/>
                <a:uFillTx/>
                <a:latin typeface="Montserrat" pitchFamily="2" charset="77"/>
                <a:ea typeface="+mn-ea"/>
                <a:cs typeface="+mn-cs"/>
              </a:rPr>
              <a:t>,0</a:t>
            </a: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78" name="TextBox 77">
            <a:extLst>
              <a:ext uri="{FF2B5EF4-FFF2-40B4-BE49-F238E27FC236}">
                <a16:creationId xmlns:a16="http://schemas.microsoft.com/office/drawing/2014/main" id="{87AA061E-8692-8E13-081E-41C9AF520002}"/>
              </a:ext>
            </a:extLst>
          </p:cNvPr>
          <p:cNvSpPr txBox="1"/>
          <p:nvPr/>
        </p:nvSpPr>
        <p:spPr>
          <a:xfrm>
            <a:off x="6096000" y="3825895"/>
            <a:ext cx="1713186" cy="273857"/>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VUOKRATUOTOT</a:t>
            </a:r>
          </a:p>
        </p:txBody>
      </p:sp>
      <p:sp>
        <p:nvSpPr>
          <p:cNvPr id="87" name="TextBox 86">
            <a:extLst>
              <a:ext uri="{FF2B5EF4-FFF2-40B4-BE49-F238E27FC236}">
                <a16:creationId xmlns:a16="http://schemas.microsoft.com/office/drawing/2014/main" id="{3CA0D10F-7B93-1F15-069D-EF074EC8752B}"/>
              </a:ext>
            </a:extLst>
          </p:cNvPr>
          <p:cNvSpPr txBox="1"/>
          <p:nvPr/>
        </p:nvSpPr>
        <p:spPr>
          <a:xfrm>
            <a:off x="7917366" y="3610825"/>
            <a:ext cx="588603" cy="295044"/>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1,7 %</a:t>
            </a:r>
          </a:p>
        </p:txBody>
      </p:sp>
      <p:sp>
        <p:nvSpPr>
          <p:cNvPr id="79" name="TextBox 78">
            <a:extLst>
              <a:ext uri="{FF2B5EF4-FFF2-40B4-BE49-F238E27FC236}">
                <a16:creationId xmlns:a16="http://schemas.microsoft.com/office/drawing/2014/main" id="{8CB1D2C3-13A8-2734-7722-E0EF2605C38D}"/>
              </a:ext>
            </a:extLst>
          </p:cNvPr>
          <p:cNvSpPr txBox="1"/>
          <p:nvPr/>
        </p:nvSpPr>
        <p:spPr>
          <a:xfrm>
            <a:off x="6096000" y="3610825"/>
            <a:ext cx="1713186" cy="295044"/>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RAHOITUSTUOTOT</a:t>
            </a:r>
          </a:p>
        </p:txBody>
      </p:sp>
      <p:sp>
        <p:nvSpPr>
          <p:cNvPr id="88" name="TextBox 87">
            <a:extLst>
              <a:ext uri="{FF2B5EF4-FFF2-40B4-BE49-F238E27FC236}">
                <a16:creationId xmlns:a16="http://schemas.microsoft.com/office/drawing/2014/main" id="{7DAB4BCA-58A5-92D6-6809-61C1C9AF11D8}"/>
              </a:ext>
            </a:extLst>
          </p:cNvPr>
          <p:cNvSpPr txBox="1"/>
          <p:nvPr/>
        </p:nvSpPr>
        <p:spPr>
          <a:xfrm>
            <a:off x="7917366" y="3421661"/>
            <a:ext cx="588603" cy="273857"/>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4,7 %</a:t>
            </a:r>
          </a:p>
        </p:txBody>
      </p:sp>
      <p:sp>
        <p:nvSpPr>
          <p:cNvPr id="80" name="TextBox 79">
            <a:extLst>
              <a:ext uri="{FF2B5EF4-FFF2-40B4-BE49-F238E27FC236}">
                <a16:creationId xmlns:a16="http://schemas.microsoft.com/office/drawing/2014/main" id="{3842BF83-38E3-C550-A0D7-5CD15582D559}"/>
              </a:ext>
            </a:extLst>
          </p:cNvPr>
          <p:cNvSpPr txBox="1"/>
          <p:nvPr/>
        </p:nvSpPr>
        <p:spPr>
          <a:xfrm>
            <a:off x="6096000" y="3421661"/>
            <a:ext cx="1713186" cy="273857"/>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MAKSUTUOTOT</a:t>
            </a:r>
          </a:p>
        </p:txBody>
      </p:sp>
      <p:sp>
        <p:nvSpPr>
          <p:cNvPr id="89" name="TextBox 88">
            <a:extLst>
              <a:ext uri="{FF2B5EF4-FFF2-40B4-BE49-F238E27FC236}">
                <a16:creationId xmlns:a16="http://schemas.microsoft.com/office/drawing/2014/main" id="{F689AFCB-8550-3A7B-D878-0EDD5C64A37F}"/>
              </a:ext>
            </a:extLst>
          </p:cNvPr>
          <p:cNvSpPr txBox="1"/>
          <p:nvPr/>
        </p:nvSpPr>
        <p:spPr>
          <a:xfrm>
            <a:off x="7917366" y="3195673"/>
            <a:ext cx="588603" cy="300916"/>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11,5 %</a:t>
            </a:r>
          </a:p>
        </p:txBody>
      </p:sp>
      <p:sp>
        <p:nvSpPr>
          <p:cNvPr id="81" name="TextBox 80">
            <a:extLst>
              <a:ext uri="{FF2B5EF4-FFF2-40B4-BE49-F238E27FC236}">
                <a16:creationId xmlns:a16="http://schemas.microsoft.com/office/drawing/2014/main" id="{C8BAFB1A-B8BD-DFD8-F2D0-5559CCEAEE40}"/>
              </a:ext>
            </a:extLst>
          </p:cNvPr>
          <p:cNvSpPr txBox="1"/>
          <p:nvPr/>
        </p:nvSpPr>
        <p:spPr>
          <a:xfrm>
            <a:off x="6096000" y="3195673"/>
            <a:ext cx="1713186" cy="300916"/>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MYYNTITUOTOT</a:t>
            </a:r>
          </a:p>
        </p:txBody>
      </p:sp>
      <p:sp>
        <p:nvSpPr>
          <p:cNvPr id="90" name="TextBox 89">
            <a:extLst>
              <a:ext uri="{FF2B5EF4-FFF2-40B4-BE49-F238E27FC236}">
                <a16:creationId xmlns:a16="http://schemas.microsoft.com/office/drawing/2014/main" id="{9DBC3BC8-7E6F-48DC-5157-4960CABDA339}"/>
              </a:ext>
            </a:extLst>
          </p:cNvPr>
          <p:cNvSpPr txBox="1"/>
          <p:nvPr/>
        </p:nvSpPr>
        <p:spPr>
          <a:xfrm>
            <a:off x="7917366" y="3002857"/>
            <a:ext cx="588603" cy="273856"/>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17,7 %</a:t>
            </a:r>
          </a:p>
        </p:txBody>
      </p:sp>
      <p:sp>
        <p:nvSpPr>
          <p:cNvPr id="82" name="TextBox 81">
            <a:extLst>
              <a:ext uri="{FF2B5EF4-FFF2-40B4-BE49-F238E27FC236}">
                <a16:creationId xmlns:a16="http://schemas.microsoft.com/office/drawing/2014/main" id="{7DB3B419-9EC8-A4AB-D825-4CA639DD209A}"/>
              </a:ext>
            </a:extLst>
          </p:cNvPr>
          <p:cNvSpPr txBox="1"/>
          <p:nvPr/>
        </p:nvSpPr>
        <p:spPr>
          <a:xfrm>
            <a:off x="6096000" y="3002857"/>
            <a:ext cx="1713186" cy="273856"/>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VALTIONOSUUDET</a:t>
            </a:r>
          </a:p>
        </p:txBody>
      </p:sp>
      <p:sp>
        <p:nvSpPr>
          <p:cNvPr id="91" name="TextBox 90">
            <a:extLst>
              <a:ext uri="{FF2B5EF4-FFF2-40B4-BE49-F238E27FC236}">
                <a16:creationId xmlns:a16="http://schemas.microsoft.com/office/drawing/2014/main" id="{14FE0902-61DB-7CD6-578D-CF393BDC8D58}"/>
              </a:ext>
            </a:extLst>
          </p:cNvPr>
          <p:cNvSpPr txBox="1"/>
          <p:nvPr/>
        </p:nvSpPr>
        <p:spPr>
          <a:xfrm>
            <a:off x="7917366" y="2789339"/>
            <a:ext cx="588603" cy="310972"/>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56,3 %</a:t>
            </a:r>
          </a:p>
        </p:txBody>
      </p:sp>
      <p:sp>
        <p:nvSpPr>
          <p:cNvPr id="83" name="TextBox 82">
            <a:extLst>
              <a:ext uri="{FF2B5EF4-FFF2-40B4-BE49-F238E27FC236}">
                <a16:creationId xmlns:a16="http://schemas.microsoft.com/office/drawing/2014/main" id="{DAC01432-BD42-2005-8C3A-0D90AB53E535}"/>
              </a:ext>
            </a:extLst>
          </p:cNvPr>
          <p:cNvSpPr txBox="1"/>
          <p:nvPr/>
        </p:nvSpPr>
        <p:spPr>
          <a:xfrm>
            <a:off x="6096000" y="2789339"/>
            <a:ext cx="1713186" cy="310972"/>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VEROTULOT</a:t>
            </a:r>
          </a:p>
        </p:txBody>
      </p:sp>
      <p:sp>
        <p:nvSpPr>
          <p:cNvPr id="40" name="TextBox 39">
            <a:extLst>
              <a:ext uri="{FF2B5EF4-FFF2-40B4-BE49-F238E27FC236}">
                <a16:creationId xmlns:a16="http://schemas.microsoft.com/office/drawing/2014/main" id="{72FD8B0A-7E15-0F4B-B064-742126B3C524}"/>
              </a:ext>
            </a:extLst>
          </p:cNvPr>
          <p:cNvSpPr txBox="1"/>
          <p:nvPr/>
        </p:nvSpPr>
        <p:spPr>
          <a:xfrm>
            <a:off x="9224929" y="3747927"/>
            <a:ext cx="643890" cy="263896"/>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000" b="0" i="0" u="none" strike="noStrike" kern="1200" cap="none" spc="0" normalizeH="0" baseline="0" noProof="0" dirty="0">
                <a:ln>
                  <a:noFill/>
                </a:ln>
                <a:solidFill>
                  <a:srgbClr val="FFFFFF"/>
                </a:solidFill>
                <a:effectLst/>
                <a:uLnTx/>
                <a:uFillTx/>
                <a:latin typeface="Montserrat" pitchFamily="2" charset="77"/>
                <a:ea typeface="+mn-ea"/>
                <a:cs typeface="+mn-cs"/>
              </a:rPr>
              <a:t>MEUR</a:t>
            </a:r>
          </a:p>
        </p:txBody>
      </p:sp>
      <p:sp>
        <p:nvSpPr>
          <p:cNvPr id="37" name="TextBox 36">
            <a:extLst>
              <a:ext uri="{FF2B5EF4-FFF2-40B4-BE49-F238E27FC236}">
                <a16:creationId xmlns:a16="http://schemas.microsoft.com/office/drawing/2014/main" id="{72A288B2-9BB8-9A4E-A6A4-2E4C7CDC49DB}"/>
              </a:ext>
            </a:extLst>
          </p:cNvPr>
          <p:cNvSpPr txBox="1"/>
          <p:nvPr/>
        </p:nvSpPr>
        <p:spPr>
          <a:xfrm>
            <a:off x="8812352" y="3240503"/>
            <a:ext cx="1530145" cy="642643"/>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I" sz="4000" b="1" i="0" u="none" strike="noStrike" kern="1200" cap="none" spc="0" normalizeH="0" baseline="0" noProof="0" dirty="0">
                <a:ln>
                  <a:noFill/>
                </a:ln>
                <a:solidFill>
                  <a:srgbClr val="FFFFFF"/>
                </a:solidFill>
                <a:effectLst/>
                <a:uLnTx/>
                <a:uFillTx/>
                <a:latin typeface="Montserrat" pitchFamily="2" charset="77"/>
                <a:ea typeface="+mn-ea"/>
                <a:cs typeface="+mn-cs"/>
              </a:rPr>
              <a:t>2 118</a:t>
            </a:r>
          </a:p>
        </p:txBody>
      </p:sp>
      <p:sp>
        <p:nvSpPr>
          <p:cNvPr id="34" name="TUOTOT">
            <a:extLst>
              <a:ext uri="{FF2B5EF4-FFF2-40B4-BE49-F238E27FC236}">
                <a16:creationId xmlns:a16="http://schemas.microsoft.com/office/drawing/2014/main" id="{65D4F709-AEAB-2040-841D-CACC30A4AD70}"/>
              </a:ext>
            </a:extLst>
          </p:cNvPr>
          <p:cNvSpPr txBox="1"/>
          <p:nvPr/>
        </p:nvSpPr>
        <p:spPr>
          <a:xfrm>
            <a:off x="7078661" y="2190519"/>
            <a:ext cx="2540791" cy="349958"/>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800" b="1" i="0" u="none" strike="noStrike" kern="1200" cap="none" spc="0" normalizeH="0" baseline="0" noProof="0" dirty="0">
                <a:ln>
                  <a:noFill/>
                </a:ln>
                <a:solidFill>
                  <a:srgbClr val="FFFFFF"/>
                </a:solidFill>
                <a:effectLst/>
                <a:uLnTx/>
                <a:uFillTx/>
                <a:latin typeface="Montserrat" pitchFamily="2" charset="77"/>
                <a:ea typeface="+mn-ea"/>
                <a:cs typeface="+mn-cs"/>
              </a:rPr>
              <a:t>TUOTOT</a:t>
            </a:r>
          </a:p>
        </p:txBody>
      </p:sp>
      <p:sp>
        <p:nvSpPr>
          <p:cNvPr id="75" name="TextBox 74">
            <a:extLst>
              <a:ext uri="{FF2B5EF4-FFF2-40B4-BE49-F238E27FC236}">
                <a16:creationId xmlns:a16="http://schemas.microsoft.com/office/drawing/2014/main" id="{C444DFC0-5025-A359-6662-EB653DE9AD7E}"/>
              </a:ext>
            </a:extLst>
          </p:cNvPr>
          <p:cNvSpPr txBox="1"/>
          <p:nvPr/>
        </p:nvSpPr>
        <p:spPr>
          <a:xfrm>
            <a:off x="3438225" y="4218821"/>
            <a:ext cx="524108" cy="334020"/>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0,2 %</a:t>
            </a:r>
          </a:p>
        </p:txBody>
      </p:sp>
      <p:sp>
        <p:nvSpPr>
          <p:cNvPr id="57" name="MUUT TOIMINTAKULUT">
            <a:extLst>
              <a:ext uri="{FF2B5EF4-FFF2-40B4-BE49-F238E27FC236}">
                <a16:creationId xmlns:a16="http://schemas.microsoft.com/office/drawing/2014/main" id="{1C07E2FB-FCFE-68B2-9478-AEA722136EE8}"/>
              </a:ext>
            </a:extLst>
          </p:cNvPr>
          <p:cNvSpPr txBox="1"/>
          <p:nvPr/>
        </p:nvSpPr>
        <p:spPr>
          <a:xfrm>
            <a:off x="791741" y="4218821"/>
            <a:ext cx="2535996" cy="334020"/>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MUUT TOIMINTAKULUT</a:t>
            </a:r>
          </a:p>
        </p:txBody>
      </p:sp>
      <p:sp>
        <p:nvSpPr>
          <p:cNvPr id="76" name="RAHOITUSKULUT">
            <a:extLst>
              <a:ext uri="{FF2B5EF4-FFF2-40B4-BE49-F238E27FC236}">
                <a16:creationId xmlns:a16="http://schemas.microsoft.com/office/drawing/2014/main" id="{E05A1948-33AC-131E-5FE3-3FC7723688F6}"/>
              </a:ext>
            </a:extLst>
          </p:cNvPr>
          <p:cNvSpPr txBox="1"/>
          <p:nvPr/>
        </p:nvSpPr>
        <p:spPr>
          <a:xfrm>
            <a:off x="3438225" y="4007375"/>
            <a:ext cx="524108" cy="329538"/>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0,8 %</a:t>
            </a:r>
          </a:p>
        </p:txBody>
      </p:sp>
      <p:sp>
        <p:nvSpPr>
          <p:cNvPr id="58" name="RAHOITUSKULUT">
            <a:extLst>
              <a:ext uri="{FF2B5EF4-FFF2-40B4-BE49-F238E27FC236}">
                <a16:creationId xmlns:a16="http://schemas.microsoft.com/office/drawing/2014/main" id="{43D1B854-3541-3E18-7044-47D4CCC547D8}"/>
              </a:ext>
            </a:extLst>
          </p:cNvPr>
          <p:cNvSpPr txBox="1"/>
          <p:nvPr/>
        </p:nvSpPr>
        <p:spPr>
          <a:xfrm>
            <a:off x="791741" y="4007375"/>
            <a:ext cx="2535996" cy="329538"/>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RAHOITUSKULUT</a:t>
            </a:r>
          </a:p>
        </p:txBody>
      </p:sp>
      <p:sp>
        <p:nvSpPr>
          <p:cNvPr id="70" name="VUOKRAKULUT">
            <a:extLst>
              <a:ext uri="{FF2B5EF4-FFF2-40B4-BE49-F238E27FC236}">
                <a16:creationId xmlns:a16="http://schemas.microsoft.com/office/drawing/2014/main" id="{6D44485A-D2D8-8897-C047-D98FE18B0F16}"/>
              </a:ext>
            </a:extLst>
          </p:cNvPr>
          <p:cNvSpPr txBox="1"/>
          <p:nvPr/>
        </p:nvSpPr>
        <p:spPr>
          <a:xfrm>
            <a:off x="3438225" y="3807729"/>
            <a:ext cx="524108" cy="266487"/>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5,2 %</a:t>
            </a:r>
          </a:p>
        </p:txBody>
      </p:sp>
      <p:sp>
        <p:nvSpPr>
          <p:cNvPr id="18" name="VUOKRAKULUT">
            <a:extLst>
              <a:ext uri="{FF2B5EF4-FFF2-40B4-BE49-F238E27FC236}">
                <a16:creationId xmlns:a16="http://schemas.microsoft.com/office/drawing/2014/main" id="{0202D5D0-4F5C-D437-88E3-B1810B6B2476}"/>
              </a:ext>
            </a:extLst>
          </p:cNvPr>
          <p:cNvSpPr txBox="1"/>
          <p:nvPr/>
        </p:nvSpPr>
        <p:spPr>
          <a:xfrm>
            <a:off x="791741" y="3807729"/>
            <a:ext cx="2535996" cy="266487"/>
          </a:xfrm>
          <a:prstGeom prst="rect">
            <a:avLst/>
          </a:prstGeom>
          <a:effectLst/>
        </p:spPr>
        <p:txBody>
          <a:bodyPr vert="horz" wrap="square" lIns="91440" tIns="45720" rIns="91440" bIns="45720" rtlCol="0" anchor="t">
            <a:normAutofit lnSpcReduction="100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VUOKRAKULUT</a:t>
            </a:r>
          </a:p>
        </p:txBody>
      </p:sp>
      <p:sp>
        <p:nvSpPr>
          <p:cNvPr id="71" name="AINEET, TARVIKKEET JA TAVARAT">
            <a:extLst>
              <a:ext uri="{FF2B5EF4-FFF2-40B4-BE49-F238E27FC236}">
                <a16:creationId xmlns:a16="http://schemas.microsoft.com/office/drawing/2014/main" id="{C2221A09-3917-049C-EC9F-B66BB2018272}"/>
              </a:ext>
            </a:extLst>
          </p:cNvPr>
          <p:cNvSpPr txBox="1"/>
          <p:nvPr/>
        </p:nvSpPr>
        <p:spPr>
          <a:xfrm>
            <a:off x="3438225" y="3591951"/>
            <a:ext cx="524108" cy="320062"/>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3</a:t>
            </a:r>
            <a:r>
              <a:rPr kumimoji="0" lang="fi-FI" sz="900" b="1" i="0" u="none" strike="noStrike" kern="1200" cap="none" spc="0" normalizeH="0" baseline="0" noProof="0" dirty="0">
                <a:ln>
                  <a:noFill/>
                </a:ln>
                <a:solidFill>
                  <a:srgbClr val="FFFFFF"/>
                </a:solidFill>
                <a:effectLst/>
                <a:uLnTx/>
                <a:uFillTx/>
                <a:latin typeface="Montserrat" pitchFamily="2" charset="77"/>
                <a:ea typeface="+mn-ea"/>
                <a:cs typeface="+mn-cs"/>
              </a:rPr>
              <a:t>,0</a:t>
            </a: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47" name="AINEET, TARVIKKEET JA TAVARAT">
            <a:extLst>
              <a:ext uri="{FF2B5EF4-FFF2-40B4-BE49-F238E27FC236}">
                <a16:creationId xmlns:a16="http://schemas.microsoft.com/office/drawing/2014/main" id="{014C1C7D-CC64-2850-2840-0ADFD348B706}"/>
              </a:ext>
            </a:extLst>
          </p:cNvPr>
          <p:cNvSpPr txBox="1"/>
          <p:nvPr/>
        </p:nvSpPr>
        <p:spPr>
          <a:xfrm>
            <a:off x="791741" y="3591951"/>
            <a:ext cx="2535996" cy="320062"/>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AINEET, TARVIKKEET JA TAVARAT</a:t>
            </a:r>
          </a:p>
        </p:txBody>
      </p:sp>
      <p:sp>
        <p:nvSpPr>
          <p:cNvPr id="72" name="POISTOT JA ARVONALENTUMISET">
            <a:extLst>
              <a:ext uri="{FF2B5EF4-FFF2-40B4-BE49-F238E27FC236}">
                <a16:creationId xmlns:a16="http://schemas.microsoft.com/office/drawing/2014/main" id="{A235065F-0922-6282-792C-70E83FA8B42B}"/>
              </a:ext>
            </a:extLst>
          </p:cNvPr>
          <p:cNvSpPr txBox="1"/>
          <p:nvPr/>
        </p:nvSpPr>
        <p:spPr>
          <a:xfrm>
            <a:off x="3438225" y="3391568"/>
            <a:ext cx="524108" cy="310094"/>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5,9 %</a:t>
            </a:r>
          </a:p>
        </p:txBody>
      </p:sp>
      <p:sp>
        <p:nvSpPr>
          <p:cNvPr id="49" name="POISTOT JA ARVONALENTUMISET">
            <a:extLst>
              <a:ext uri="{FF2B5EF4-FFF2-40B4-BE49-F238E27FC236}">
                <a16:creationId xmlns:a16="http://schemas.microsoft.com/office/drawing/2014/main" id="{BE6907F6-E490-FB2A-A791-3192AE7BFC2F}"/>
              </a:ext>
            </a:extLst>
          </p:cNvPr>
          <p:cNvSpPr txBox="1"/>
          <p:nvPr/>
        </p:nvSpPr>
        <p:spPr>
          <a:xfrm>
            <a:off x="791741" y="3391568"/>
            <a:ext cx="2535996" cy="310094"/>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POISTOT JA ARVONALENTUMISET</a:t>
            </a:r>
          </a:p>
        </p:txBody>
      </p:sp>
      <p:sp>
        <p:nvSpPr>
          <p:cNvPr id="73" name="AVUSTUKSET">
            <a:extLst>
              <a:ext uri="{FF2B5EF4-FFF2-40B4-BE49-F238E27FC236}">
                <a16:creationId xmlns:a16="http://schemas.microsoft.com/office/drawing/2014/main" id="{21EB0629-985A-1949-0584-5EF1BFF3438B}"/>
              </a:ext>
            </a:extLst>
          </p:cNvPr>
          <p:cNvSpPr txBox="1"/>
          <p:nvPr/>
        </p:nvSpPr>
        <p:spPr>
          <a:xfrm>
            <a:off x="3438225" y="3186495"/>
            <a:ext cx="524108" cy="310094"/>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5</a:t>
            </a:r>
            <a:r>
              <a:rPr kumimoji="0" lang="fi-FI" sz="900" b="1" i="0" u="none" strike="noStrike" kern="1200" cap="none" spc="0" normalizeH="0" baseline="0" noProof="0" dirty="0">
                <a:ln>
                  <a:noFill/>
                </a:ln>
                <a:solidFill>
                  <a:srgbClr val="FFFFFF"/>
                </a:solidFill>
                <a:effectLst/>
                <a:uLnTx/>
                <a:uFillTx/>
                <a:latin typeface="Montserrat" pitchFamily="2" charset="77"/>
                <a:ea typeface="+mn-ea"/>
                <a:cs typeface="+mn-cs"/>
              </a:rPr>
              <a:t>,0</a:t>
            </a: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50" name="AVUSTUKSET">
            <a:extLst>
              <a:ext uri="{FF2B5EF4-FFF2-40B4-BE49-F238E27FC236}">
                <a16:creationId xmlns:a16="http://schemas.microsoft.com/office/drawing/2014/main" id="{F212147F-D476-3603-60F5-E80EDED8AA5A}"/>
              </a:ext>
            </a:extLst>
          </p:cNvPr>
          <p:cNvSpPr txBox="1"/>
          <p:nvPr/>
        </p:nvSpPr>
        <p:spPr>
          <a:xfrm>
            <a:off x="791741" y="3186495"/>
            <a:ext cx="2535996" cy="310094"/>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AVUSTUKSET</a:t>
            </a:r>
          </a:p>
        </p:txBody>
      </p:sp>
      <p:sp>
        <p:nvSpPr>
          <p:cNvPr id="74" name="HENKILÖSTÖKULUT">
            <a:extLst>
              <a:ext uri="{FF2B5EF4-FFF2-40B4-BE49-F238E27FC236}">
                <a16:creationId xmlns:a16="http://schemas.microsoft.com/office/drawing/2014/main" id="{4E55B1B0-EDED-8BDA-BDF8-DC4DF76EA67F}"/>
              </a:ext>
            </a:extLst>
          </p:cNvPr>
          <p:cNvSpPr txBox="1"/>
          <p:nvPr/>
        </p:nvSpPr>
        <p:spPr>
          <a:xfrm>
            <a:off x="3440261" y="2987989"/>
            <a:ext cx="524108" cy="273856"/>
          </a:xfrm>
          <a:prstGeom prst="rect">
            <a:avLst/>
          </a:prstGeom>
          <a:effectLst/>
        </p:spPr>
        <p:txBody>
          <a:bodyPr vert="horz" wrap="square" lIns="91440" tIns="45720" rIns="91440" bIns="45720" rtlCol="0" anchor="t">
            <a:normAutofit fontScale="925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32,6 %</a:t>
            </a:r>
          </a:p>
        </p:txBody>
      </p:sp>
      <p:sp>
        <p:nvSpPr>
          <p:cNvPr id="52" name="HENKILÖSTÖKULUT">
            <a:extLst>
              <a:ext uri="{FF2B5EF4-FFF2-40B4-BE49-F238E27FC236}">
                <a16:creationId xmlns:a16="http://schemas.microsoft.com/office/drawing/2014/main" id="{D7966048-25B4-F9CA-E1F5-38E0EB46107A}"/>
              </a:ext>
            </a:extLst>
          </p:cNvPr>
          <p:cNvSpPr txBox="1"/>
          <p:nvPr/>
        </p:nvSpPr>
        <p:spPr>
          <a:xfrm>
            <a:off x="793777" y="2987989"/>
            <a:ext cx="2535996" cy="273856"/>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HENKILÖSTÖKULUT</a:t>
            </a:r>
          </a:p>
        </p:txBody>
      </p:sp>
      <p:sp>
        <p:nvSpPr>
          <p:cNvPr id="69" name="Palvelujen ostot">
            <a:extLst>
              <a:ext uri="{FF2B5EF4-FFF2-40B4-BE49-F238E27FC236}">
                <a16:creationId xmlns:a16="http://schemas.microsoft.com/office/drawing/2014/main" id="{AF33C8F9-7B7A-A94E-9D93-CE694967E552}"/>
              </a:ext>
            </a:extLst>
          </p:cNvPr>
          <p:cNvSpPr txBox="1"/>
          <p:nvPr/>
        </p:nvSpPr>
        <p:spPr>
          <a:xfrm>
            <a:off x="3438225" y="2775221"/>
            <a:ext cx="524108" cy="325090"/>
          </a:xfrm>
          <a:prstGeom prst="rect">
            <a:avLst/>
          </a:prstGeom>
          <a:effectLst/>
        </p:spPr>
        <p:txBody>
          <a:bodyPr vert="horz" wrap="square" lIns="91440" tIns="45720" rIns="91440" bIns="45720" rtlCol="0" anchor="t">
            <a:normAutofit fontScale="925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47,2 %</a:t>
            </a:r>
          </a:p>
        </p:txBody>
      </p:sp>
      <p:sp>
        <p:nvSpPr>
          <p:cNvPr id="53" name="Palvelujen ostot">
            <a:extLst>
              <a:ext uri="{FF2B5EF4-FFF2-40B4-BE49-F238E27FC236}">
                <a16:creationId xmlns:a16="http://schemas.microsoft.com/office/drawing/2014/main" id="{499E1A31-2159-5F3A-E00E-3D7A03A4208C}"/>
              </a:ext>
            </a:extLst>
          </p:cNvPr>
          <p:cNvSpPr txBox="1"/>
          <p:nvPr/>
        </p:nvSpPr>
        <p:spPr>
          <a:xfrm>
            <a:off x="791741" y="2775221"/>
            <a:ext cx="2535996" cy="325090"/>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PALVELUJEN OSTOT</a:t>
            </a:r>
          </a:p>
          <a:p>
            <a:pPr marL="0" marR="0" lvl="0" indent="0" algn="r" defTabSz="914400" rtl="0" eaLnBrk="1" fontAlgn="auto" latinLnBrk="0" hangingPunct="1">
              <a:lnSpc>
                <a:spcPct val="150000"/>
              </a:lnSpc>
              <a:spcBef>
                <a:spcPts val="0"/>
              </a:spcBef>
              <a:spcAft>
                <a:spcPts val="0"/>
              </a:spcAft>
              <a:buClrTx/>
              <a:buSzTx/>
              <a:buFontTx/>
              <a:buNone/>
              <a:tabLst/>
              <a:defRPr/>
            </a:pPr>
            <a:endPar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39" name="TextBox 38">
            <a:extLst>
              <a:ext uri="{FF2B5EF4-FFF2-40B4-BE49-F238E27FC236}">
                <a16:creationId xmlns:a16="http://schemas.microsoft.com/office/drawing/2014/main" id="{D19D2DF5-572A-E648-8457-5A0A884BFBE1}"/>
              </a:ext>
            </a:extLst>
          </p:cNvPr>
          <p:cNvSpPr txBox="1"/>
          <p:nvPr/>
        </p:nvSpPr>
        <p:spPr>
          <a:xfrm>
            <a:off x="4755327" y="3747927"/>
            <a:ext cx="643890" cy="263896"/>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000" b="0" i="0" u="none" strike="noStrike" kern="1200" cap="none" spc="0" normalizeH="0" baseline="0" noProof="0" dirty="0">
                <a:ln>
                  <a:noFill/>
                </a:ln>
                <a:solidFill>
                  <a:srgbClr val="FFFFFF"/>
                </a:solidFill>
                <a:effectLst/>
                <a:uLnTx/>
                <a:uFillTx/>
                <a:latin typeface="Montserrat" pitchFamily="2" charset="77"/>
                <a:ea typeface="+mn-ea"/>
                <a:cs typeface="+mn-cs"/>
              </a:rPr>
              <a:t>MEUR</a:t>
            </a:r>
          </a:p>
        </p:txBody>
      </p:sp>
      <p:sp>
        <p:nvSpPr>
          <p:cNvPr id="36" name="TextBox 35">
            <a:extLst>
              <a:ext uri="{FF2B5EF4-FFF2-40B4-BE49-F238E27FC236}">
                <a16:creationId xmlns:a16="http://schemas.microsoft.com/office/drawing/2014/main" id="{7DBE5FBE-AAC0-EB4E-853E-01995AEE987C}"/>
              </a:ext>
            </a:extLst>
          </p:cNvPr>
          <p:cNvSpPr txBox="1"/>
          <p:nvPr/>
        </p:nvSpPr>
        <p:spPr>
          <a:xfrm>
            <a:off x="4312266" y="3242948"/>
            <a:ext cx="1530145" cy="642643"/>
          </a:xfrm>
          <a:prstGeom prst="rect">
            <a:avLst/>
          </a:prstGeom>
          <a:effectLst/>
        </p:spPr>
        <p:txBody>
          <a:bodyPr vert="horz" wrap="square" lIns="91440" tIns="45720" rIns="91440" bIns="45720" rtlCol="0" anchor="t">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I" sz="4000" b="1" i="0" u="none" strike="noStrike" kern="1200" cap="none" spc="0" normalizeH="0" baseline="0" noProof="0" dirty="0">
                <a:ln>
                  <a:noFill/>
                </a:ln>
                <a:solidFill>
                  <a:srgbClr val="FFFFFF"/>
                </a:solidFill>
                <a:effectLst/>
                <a:uLnTx/>
                <a:uFillTx/>
                <a:latin typeface="Montserrat" pitchFamily="2" charset="77"/>
                <a:ea typeface="+mn-ea"/>
                <a:cs typeface="+mn-cs"/>
              </a:rPr>
              <a:t>2 100</a:t>
            </a:r>
          </a:p>
        </p:txBody>
      </p:sp>
      <p:sp>
        <p:nvSpPr>
          <p:cNvPr id="32" name="KULUT">
            <a:extLst>
              <a:ext uri="{FF2B5EF4-FFF2-40B4-BE49-F238E27FC236}">
                <a16:creationId xmlns:a16="http://schemas.microsoft.com/office/drawing/2014/main" id="{10A7E125-917D-9345-B68E-E401B32B6051}"/>
              </a:ext>
            </a:extLst>
          </p:cNvPr>
          <p:cNvSpPr txBox="1"/>
          <p:nvPr/>
        </p:nvSpPr>
        <p:spPr>
          <a:xfrm>
            <a:off x="2544761" y="2190519"/>
            <a:ext cx="2540791" cy="349958"/>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800" b="1" i="0" u="none" strike="noStrike" kern="1200" cap="none" spc="0" normalizeH="0" baseline="0" noProof="0" dirty="0">
                <a:ln>
                  <a:noFill/>
                </a:ln>
                <a:solidFill>
                  <a:srgbClr val="FFFFFF"/>
                </a:solidFill>
                <a:effectLst/>
                <a:uLnTx/>
                <a:uFillTx/>
                <a:latin typeface="Montserrat" pitchFamily="2" charset="77"/>
                <a:ea typeface="+mn-ea"/>
                <a:cs typeface="+mn-cs"/>
              </a:rPr>
              <a:t>KULUT</a:t>
            </a:r>
          </a:p>
        </p:txBody>
      </p:sp>
      <p:sp>
        <p:nvSpPr>
          <p:cNvPr id="15" name="Tekstin paikkamerkki 29">
            <a:extLst>
              <a:ext uri="{FF2B5EF4-FFF2-40B4-BE49-F238E27FC236}">
                <a16:creationId xmlns:a16="http://schemas.microsoft.com/office/drawing/2014/main" id="{F9BA9C9A-DBD9-4C4E-AAD1-F82406B38162}"/>
              </a:ext>
            </a:extLst>
          </p:cNvPr>
          <p:cNvSpPr txBox="1">
            <a:spLocks/>
          </p:cNvSpPr>
          <p:nvPr/>
        </p:nvSpPr>
        <p:spPr>
          <a:xfrm>
            <a:off x="0" y="559952"/>
            <a:ext cx="4820681" cy="524020"/>
          </a:xfrm>
          <a:prstGeom prst="rect">
            <a:avLst/>
          </a:prstGeom>
          <a:solidFill>
            <a:schemeClr val="tx2"/>
          </a:solidFill>
          <a:ln>
            <a:noFill/>
          </a:ln>
        </p:spPr>
        <p:txBody>
          <a:bodyPr anchor="ctr" anchorCtr="0"/>
          <a:lst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28549A"/>
              </a:buClr>
              <a:buSzTx/>
              <a:buFont typeface="Arial" panose="020B0604020202020204" pitchFamily="34" charset="0"/>
              <a:buNone/>
              <a:tabLst/>
              <a:defRPr/>
            </a:pPr>
            <a:r>
              <a:rPr kumimoji="0" lang="fi-FI" sz="2400" b="1" i="0" u="none" strike="noStrike" kern="1200" cap="all" spc="0" normalizeH="0" baseline="0" noProof="0" dirty="0">
                <a:ln>
                  <a:noFill/>
                </a:ln>
                <a:solidFill>
                  <a:srgbClr val="FFFFFF"/>
                </a:solidFill>
                <a:effectLst/>
                <a:uLnTx/>
                <a:uFillTx/>
                <a:latin typeface="Calibri" panose="020F0502020204030204"/>
                <a:ea typeface="+mn-ea"/>
                <a:cs typeface="+mn-cs"/>
              </a:rPr>
              <a:t>KAUPUNGIN KÄYTTÖTALOUS</a:t>
            </a:r>
          </a:p>
        </p:txBody>
      </p:sp>
      <p:sp>
        <p:nvSpPr>
          <p:cNvPr id="6" name="Title 5" hidden="1">
            <a:extLst>
              <a:ext uri="{FF2B5EF4-FFF2-40B4-BE49-F238E27FC236}">
                <a16:creationId xmlns:a16="http://schemas.microsoft.com/office/drawing/2014/main" id="{C16383E1-C4F5-C2AA-2A4D-D500A66C7611}"/>
              </a:ext>
            </a:extLst>
          </p:cNvPr>
          <p:cNvSpPr>
            <a:spLocks noGrp="1"/>
          </p:cNvSpPr>
          <p:nvPr>
            <p:ph type="title"/>
          </p:nvPr>
        </p:nvSpPr>
        <p:spPr>
          <a:xfrm>
            <a:off x="-2036" y="-1055223"/>
            <a:ext cx="6096000" cy="524021"/>
          </a:xfrm>
        </p:spPr>
        <p:txBody>
          <a:bodyPr/>
          <a:lstStyle/>
          <a:p>
            <a:r>
              <a:rPr lang="en-FI" dirty="0"/>
              <a:t>Kaupungin</a:t>
            </a:r>
            <a:r>
              <a:rPr lang="en-FI" baseline="0" dirty="0"/>
              <a:t> käyttötalous</a:t>
            </a:r>
            <a:endParaRPr lang="en-FI" dirty="0"/>
          </a:p>
        </p:txBody>
      </p:sp>
      <p:pic>
        <p:nvPicPr>
          <p:cNvPr id="2" name="Picture 1" descr="Text&#10;&#10;Description automatically generated">
            <a:extLst>
              <a:ext uri="{FF2B5EF4-FFF2-40B4-BE49-F238E27FC236}">
                <a16:creationId xmlns:a16="http://schemas.microsoft.com/office/drawing/2014/main" id="{7BD230A8-70C6-FF16-84D8-884A017403B9}"/>
              </a:ext>
            </a:extLst>
          </p:cNvPr>
          <p:cNvPicPr>
            <a:picLocks noChangeAspect="1"/>
          </p:cNvPicPr>
          <p:nvPr/>
        </p:nvPicPr>
        <p:blipFill>
          <a:blip r:embed="rId7"/>
          <a:stretch>
            <a:fillRect/>
          </a:stretch>
        </p:blipFill>
        <p:spPr>
          <a:xfrm>
            <a:off x="10359190" y="157360"/>
            <a:ext cx="1704379" cy="655441"/>
          </a:xfrm>
          <a:prstGeom prst="rect">
            <a:avLst/>
          </a:prstGeom>
        </p:spPr>
      </p:pic>
    </p:spTree>
    <p:extLst>
      <p:ext uri="{BB962C8B-B14F-4D97-AF65-F5344CB8AC3E}">
        <p14:creationId xmlns:p14="http://schemas.microsoft.com/office/powerpoint/2010/main" val="1907838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lvinen kaupunkinäkymä Tampereesta sinisen hetken aikaan, on hämärää ja rakennuksien ikkunoissa hohtaa lämpimä valot.">
            <a:extLst>
              <a:ext uri="{FF2B5EF4-FFF2-40B4-BE49-F238E27FC236}">
                <a16:creationId xmlns:a16="http://schemas.microsoft.com/office/drawing/2014/main" id="{D32724AD-00CA-3159-8A4C-77E23B48E62E}"/>
              </a:ext>
            </a:extLst>
          </p:cNvPr>
          <p:cNvPicPr>
            <a:picLocks noChangeAspect="1"/>
          </p:cNvPicPr>
          <p:nvPr/>
        </p:nvPicPr>
        <p:blipFill rotWithShape="1">
          <a:blip r:embed="rId3"/>
          <a:srcRect l="-16" t="8678" r="3271" b="4224"/>
          <a:stretch/>
        </p:blipFill>
        <p:spPr>
          <a:xfrm>
            <a:off x="6090668" y="-1"/>
            <a:ext cx="6101332" cy="6866135"/>
          </a:xfrm>
          <a:prstGeom prst="rect">
            <a:avLst/>
          </a:prstGeom>
        </p:spPr>
      </p:pic>
      <p:sp>
        <p:nvSpPr>
          <p:cNvPr id="18" name="Rectangle 17">
            <a:extLst>
              <a:ext uri="{FF2B5EF4-FFF2-40B4-BE49-F238E27FC236}">
                <a16:creationId xmlns:a16="http://schemas.microsoft.com/office/drawing/2014/main" id="{835C0E6D-DAFB-6949-A8D7-9408EBA5FC9A}"/>
              </a:ext>
              <a:ext uri="{C183D7F6-B498-43B3-948B-1728B52AA6E4}">
                <adec:decorative xmlns:adec="http://schemas.microsoft.com/office/drawing/2017/decorative" val="1"/>
              </a:ext>
            </a:extLst>
          </p:cNvPr>
          <p:cNvSpPr/>
          <p:nvPr/>
        </p:nvSpPr>
        <p:spPr>
          <a:xfrm>
            <a:off x="6093987" y="2011680"/>
            <a:ext cx="6098013" cy="2584795"/>
          </a:xfrm>
          <a:prstGeom prst="rect">
            <a:avLst/>
          </a:prstGeom>
          <a:solidFill>
            <a:schemeClr val="tx2">
              <a:lumMod val="75000"/>
              <a:alpha val="8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21DDA69A-FB28-13D6-52A5-B9136C18150F}"/>
              </a:ext>
              <a:ext uri="{C183D7F6-B498-43B3-948B-1728B52AA6E4}">
                <adec:decorative xmlns:adec="http://schemas.microsoft.com/office/drawing/2017/decorative" val="1"/>
              </a:ext>
            </a:extLst>
          </p:cNvPr>
          <p:cNvGraphicFramePr>
            <a:graphicFrameLocks noChangeAspect="1"/>
          </p:cNvGraphicFramePr>
          <p:nvPr/>
        </p:nvGraphicFramePr>
        <p:xfrm>
          <a:off x="9071776" y="2405861"/>
          <a:ext cx="3402000" cy="2268000"/>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a:extLst>
              <a:ext uri="{FF2B5EF4-FFF2-40B4-BE49-F238E27FC236}">
                <a16:creationId xmlns:a16="http://schemas.microsoft.com/office/drawing/2014/main" id="{6CF13913-7F37-954B-BC82-6DD08E990C2F}"/>
              </a:ext>
              <a:ext uri="{C183D7F6-B498-43B3-948B-1728B52AA6E4}">
                <adec:decorative xmlns:adec="http://schemas.microsoft.com/office/drawing/2017/decorative" val="1"/>
              </a:ext>
            </a:extLst>
          </p:cNvPr>
          <p:cNvSpPr/>
          <p:nvPr/>
        </p:nvSpPr>
        <p:spPr>
          <a:xfrm>
            <a:off x="6091665" y="4591427"/>
            <a:ext cx="6100335" cy="2274708"/>
          </a:xfrm>
          <a:prstGeom prst="rect">
            <a:avLst/>
          </a:prstGeom>
          <a:solidFill>
            <a:srgbClr val="163760">
              <a:alpha val="8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6049A1B-E70F-A948-A052-D7AC5BEC3A63}"/>
              </a:ext>
              <a:ext uri="{C183D7F6-B498-43B3-948B-1728B52AA6E4}">
                <adec:decorative xmlns:adec="http://schemas.microsoft.com/office/drawing/2017/decorative" val="1"/>
              </a:ext>
            </a:extLst>
          </p:cNvPr>
          <p:cNvSpPr/>
          <p:nvPr/>
        </p:nvSpPr>
        <p:spPr>
          <a:xfrm>
            <a:off x="8971434" y="2559527"/>
            <a:ext cx="579011" cy="18000"/>
          </a:xfrm>
          <a:prstGeom prst="rect">
            <a:avLst/>
          </a:prstGeom>
          <a:solidFill>
            <a:srgbClr val="5CC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11642EF5-7676-044D-9788-FCBB55928110}"/>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 r="-7463"/>
          <a:stretch/>
        </p:blipFill>
        <p:spPr>
          <a:xfrm>
            <a:off x="8846740" y="2896262"/>
            <a:ext cx="118743" cy="1440000"/>
          </a:xfrm>
          <a:prstGeom prst="rect">
            <a:avLst/>
          </a:prstGeom>
        </p:spPr>
      </p:pic>
      <p:sp>
        <p:nvSpPr>
          <p:cNvPr id="29" name="Rectangle 28">
            <a:extLst>
              <a:ext uri="{FF2B5EF4-FFF2-40B4-BE49-F238E27FC236}">
                <a16:creationId xmlns:a16="http://schemas.microsoft.com/office/drawing/2014/main" id="{B96387C5-B97B-994A-A465-E25B7ABBA32D}"/>
              </a:ext>
              <a:ext uri="{C183D7F6-B498-43B3-948B-1728B52AA6E4}">
                <adec:decorative xmlns:adec="http://schemas.microsoft.com/office/drawing/2017/decorative" val="1"/>
              </a:ext>
            </a:extLst>
          </p:cNvPr>
          <p:cNvSpPr/>
          <p:nvPr/>
        </p:nvSpPr>
        <p:spPr>
          <a:xfrm>
            <a:off x="6500245" y="6077652"/>
            <a:ext cx="2517913"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6A22740-094F-5543-8D5B-79D71EAAFC96}"/>
              </a:ext>
              <a:ext uri="{C183D7F6-B498-43B3-948B-1728B52AA6E4}">
                <adec:decorative xmlns:adec="http://schemas.microsoft.com/office/drawing/2017/decorative" val="1"/>
              </a:ext>
            </a:extLst>
          </p:cNvPr>
          <p:cNvSpPr/>
          <p:nvPr/>
        </p:nvSpPr>
        <p:spPr>
          <a:xfrm>
            <a:off x="9503845" y="6078852"/>
            <a:ext cx="2156400"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1F4EE5F3-7B43-2A4B-BE8C-DA84FB5F4E3C}"/>
              </a:ext>
            </a:extLst>
          </p:cNvPr>
          <p:cNvSpPr txBox="1"/>
          <p:nvPr/>
        </p:nvSpPr>
        <p:spPr>
          <a:xfrm>
            <a:off x="9674684" y="6181174"/>
            <a:ext cx="2032566"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(2021: 80 %)</a:t>
            </a:r>
          </a:p>
        </p:txBody>
      </p:sp>
      <p:sp>
        <p:nvSpPr>
          <p:cNvPr id="32" name="TextBox 31">
            <a:extLst>
              <a:ext uri="{FF2B5EF4-FFF2-40B4-BE49-F238E27FC236}">
                <a16:creationId xmlns:a16="http://schemas.microsoft.com/office/drawing/2014/main" id="{0C86CAD9-BE60-2249-8DE1-58244D2F0DAA}"/>
              </a:ext>
            </a:extLst>
          </p:cNvPr>
          <p:cNvSpPr txBox="1"/>
          <p:nvPr/>
        </p:nvSpPr>
        <p:spPr>
          <a:xfrm>
            <a:off x="9233581" y="5259724"/>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rPr>
              <a:t>61 %</a:t>
            </a:r>
          </a:p>
        </p:txBody>
      </p:sp>
      <p:sp>
        <p:nvSpPr>
          <p:cNvPr id="31" name="TextBox 30">
            <a:extLst>
              <a:ext uri="{FF2B5EF4-FFF2-40B4-BE49-F238E27FC236}">
                <a16:creationId xmlns:a16="http://schemas.microsoft.com/office/drawing/2014/main" id="{F241E6CD-8CCC-854D-BDAB-13F53EFCD166}"/>
              </a:ext>
            </a:extLst>
          </p:cNvPr>
          <p:cNvSpPr txBox="1"/>
          <p:nvPr/>
        </p:nvSpPr>
        <p:spPr>
          <a:xfrm>
            <a:off x="9116400" y="5065779"/>
            <a:ext cx="2909687"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dirty="0">
                <a:ln>
                  <a:noFill/>
                </a:ln>
                <a:solidFill>
                  <a:srgbClr val="FFFFFF"/>
                </a:solidFill>
                <a:effectLst/>
                <a:uLnTx/>
                <a:uFillTx/>
                <a:latin typeface="Montserrat Medium" pitchFamily="2" charset="77"/>
                <a:ea typeface="+mn-ea"/>
                <a:cs typeface="+mn-cs"/>
              </a:rPr>
              <a:t>INVESTOINTIEN TULORAHOITUS</a:t>
            </a:r>
          </a:p>
        </p:txBody>
      </p:sp>
      <p:sp>
        <p:nvSpPr>
          <p:cNvPr id="25" name="TextBox 24">
            <a:extLst>
              <a:ext uri="{FF2B5EF4-FFF2-40B4-BE49-F238E27FC236}">
                <a16:creationId xmlns:a16="http://schemas.microsoft.com/office/drawing/2014/main" id="{ABCAD5CB-A7B6-8C41-9682-EF4ABA7B656C}"/>
              </a:ext>
            </a:extLst>
          </p:cNvPr>
          <p:cNvSpPr txBox="1"/>
          <p:nvPr/>
        </p:nvSpPr>
        <p:spPr>
          <a:xfrm>
            <a:off x="6836684" y="6179974"/>
            <a:ext cx="2032566"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(2021: 3 64</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8</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a:t>
            </a:r>
          </a:p>
        </p:txBody>
      </p:sp>
      <p:sp>
        <p:nvSpPr>
          <p:cNvPr id="28" name="TextBox 27">
            <a:extLst>
              <a:ext uri="{FF2B5EF4-FFF2-40B4-BE49-F238E27FC236}">
                <a16:creationId xmlns:a16="http://schemas.microsoft.com/office/drawing/2014/main" id="{ACF596FE-4F9F-D042-97D6-788E822F9465}"/>
              </a:ext>
            </a:extLst>
          </p:cNvPr>
          <p:cNvSpPr txBox="1"/>
          <p:nvPr/>
        </p:nvSpPr>
        <p:spPr>
          <a:xfrm>
            <a:off x="6395581" y="5258524"/>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rPr>
              <a:t>3 </a:t>
            </a:r>
            <a:r>
              <a:rPr kumimoji="0" lang="en-FI" sz="6600" b="1" i="0" u="none" strike="noStrike" kern="1200" cap="none" spc="300" normalizeH="0" baseline="0" noProof="0" dirty="0">
                <a:ln>
                  <a:noFill/>
                </a:ln>
                <a:solidFill>
                  <a:srgbClr val="5BCBEB"/>
                </a:solidFill>
                <a:effectLst/>
                <a:uLnTx/>
                <a:uFillTx/>
                <a:latin typeface="Montserrat" pitchFamily="2" charset="77"/>
                <a:ea typeface="+mn-ea"/>
                <a:cs typeface="+mn-cs"/>
              </a:rPr>
              <a:t>71</a:t>
            </a:r>
            <a:r>
              <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rPr>
              <a:t>8</a:t>
            </a:r>
          </a:p>
        </p:txBody>
      </p:sp>
      <p:sp>
        <p:nvSpPr>
          <p:cNvPr id="26" name="TextBox 25">
            <a:extLst>
              <a:ext uri="{FF2B5EF4-FFF2-40B4-BE49-F238E27FC236}">
                <a16:creationId xmlns:a16="http://schemas.microsoft.com/office/drawing/2014/main" id="{E81FA931-9317-D946-BE85-F62490F37C57}"/>
              </a:ext>
            </a:extLst>
          </p:cNvPr>
          <p:cNvSpPr txBox="1"/>
          <p:nvPr/>
        </p:nvSpPr>
        <p:spPr>
          <a:xfrm>
            <a:off x="6278400" y="5064579"/>
            <a:ext cx="2909687"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dirty="0">
                <a:ln>
                  <a:noFill/>
                </a:ln>
                <a:solidFill>
                  <a:srgbClr val="FFFFFF"/>
                </a:solidFill>
                <a:effectLst/>
                <a:uLnTx/>
                <a:uFillTx/>
                <a:latin typeface="Montserrat Medium" pitchFamily="2" charset="77"/>
                <a:ea typeface="+mn-ea"/>
                <a:cs typeface="+mn-cs"/>
              </a:rPr>
              <a:t>LAINAT, EUROA/ASUKAS</a:t>
            </a:r>
          </a:p>
        </p:txBody>
      </p:sp>
      <p:sp>
        <p:nvSpPr>
          <p:cNvPr id="47" name="TextBox 46">
            <a:extLst>
              <a:ext uri="{FF2B5EF4-FFF2-40B4-BE49-F238E27FC236}">
                <a16:creationId xmlns:a16="http://schemas.microsoft.com/office/drawing/2014/main" id="{7E728EE6-D215-B158-1A85-3D02432F2790}"/>
              </a:ext>
            </a:extLst>
          </p:cNvPr>
          <p:cNvSpPr txBox="1"/>
          <p:nvPr/>
        </p:nvSpPr>
        <p:spPr>
          <a:xfrm>
            <a:off x="8952332" y="4083911"/>
            <a:ext cx="882826" cy="269160"/>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0,1 %</a:t>
            </a:r>
          </a:p>
        </p:txBody>
      </p:sp>
      <p:sp>
        <p:nvSpPr>
          <p:cNvPr id="13" name="TextBox 12">
            <a:extLst>
              <a:ext uri="{FF2B5EF4-FFF2-40B4-BE49-F238E27FC236}">
                <a16:creationId xmlns:a16="http://schemas.microsoft.com/office/drawing/2014/main" id="{875038B4-AFCC-43A1-BC7A-4BD79E43B4D1}"/>
              </a:ext>
            </a:extLst>
          </p:cNvPr>
          <p:cNvSpPr txBox="1"/>
          <p:nvPr/>
        </p:nvSpPr>
        <p:spPr>
          <a:xfrm>
            <a:off x="6516258" y="4083911"/>
            <a:ext cx="2326008" cy="269160"/>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MUUT AINEELLISET HYÖDYKKEET</a:t>
            </a:r>
          </a:p>
        </p:txBody>
      </p:sp>
      <p:sp>
        <p:nvSpPr>
          <p:cNvPr id="48" name="TextBox 47">
            <a:extLst>
              <a:ext uri="{FF2B5EF4-FFF2-40B4-BE49-F238E27FC236}">
                <a16:creationId xmlns:a16="http://schemas.microsoft.com/office/drawing/2014/main" id="{D07BF7A7-A217-4C7E-A272-CE673DCBF786}"/>
              </a:ext>
            </a:extLst>
          </p:cNvPr>
          <p:cNvSpPr txBox="1"/>
          <p:nvPr/>
        </p:nvSpPr>
        <p:spPr>
          <a:xfrm>
            <a:off x="8952332" y="3870594"/>
            <a:ext cx="882826" cy="272588"/>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0,2 %</a:t>
            </a:r>
          </a:p>
        </p:txBody>
      </p:sp>
      <p:sp>
        <p:nvSpPr>
          <p:cNvPr id="14" name="TextBox 13">
            <a:extLst>
              <a:ext uri="{FF2B5EF4-FFF2-40B4-BE49-F238E27FC236}">
                <a16:creationId xmlns:a16="http://schemas.microsoft.com/office/drawing/2014/main" id="{0AB8049E-D632-77AC-438B-7F91CAA8F9B0}"/>
              </a:ext>
            </a:extLst>
          </p:cNvPr>
          <p:cNvSpPr txBox="1"/>
          <p:nvPr/>
        </p:nvSpPr>
        <p:spPr>
          <a:xfrm>
            <a:off x="6516258" y="3870594"/>
            <a:ext cx="2326008" cy="272588"/>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OSAKKEET JA OSUUDET</a:t>
            </a:r>
          </a:p>
        </p:txBody>
      </p:sp>
      <p:sp>
        <p:nvSpPr>
          <p:cNvPr id="49" name="TextBox 48">
            <a:extLst>
              <a:ext uri="{FF2B5EF4-FFF2-40B4-BE49-F238E27FC236}">
                <a16:creationId xmlns:a16="http://schemas.microsoft.com/office/drawing/2014/main" id="{72BB790F-9590-E33A-CA03-CC4B4EBB75D3}"/>
              </a:ext>
            </a:extLst>
          </p:cNvPr>
          <p:cNvSpPr txBox="1"/>
          <p:nvPr/>
        </p:nvSpPr>
        <p:spPr>
          <a:xfrm>
            <a:off x="8952332" y="3668582"/>
            <a:ext cx="882826" cy="269160"/>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2</a:t>
            </a:r>
            <a:r>
              <a:rPr kumimoji="0" lang="fi-FI" sz="900" b="1" i="0" u="none" strike="noStrike" kern="1200" cap="none" spc="0" normalizeH="0" baseline="0" noProof="0" dirty="0">
                <a:ln>
                  <a:noFill/>
                </a:ln>
                <a:solidFill>
                  <a:srgbClr val="FFFFFF"/>
                </a:solidFill>
                <a:effectLst/>
                <a:uLnTx/>
                <a:uFillTx/>
                <a:latin typeface="Montserrat" pitchFamily="2" charset="77"/>
                <a:ea typeface="+mn-ea"/>
                <a:cs typeface="+mn-cs"/>
              </a:rPr>
              <a:t>,0</a:t>
            </a: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34" name="TextBox 33">
            <a:extLst>
              <a:ext uri="{FF2B5EF4-FFF2-40B4-BE49-F238E27FC236}">
                <a16:creationId xmlns:a16="http://schemas.microsoft.com/office/drawing/2014/main" id="{BB29407E-382E-7901-D43A-E22EE6A5BBFB}"/>
              </a:ext>
            </a:extLst>
          </p:cNvPr>
          <p:cNvSpPr txBox="1"/>
          <p:nvPr/>
        </p:nvSpPr>
        <p:spPr>
          <a:xfrm>
            <a:off x="6516258" y="3668582"/>
            <a:ext cx="2326008" cy="269160"/>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MUUT PITKÄVAIKUTTEISET MENOT</a:t>
            </a:r>
          </a:p>
        </p:txBody>
      </p:sp>
      <p:sp>
        <p:nvSpPr>
          <p:cNvPr id="50" name="TextBox 49">
            <a:extLst>
              <a:ext uri="{FF2B5EF4-FFF2-40B4-BE49-F238E27FC236}">
                <a16:creationId xmlns:a16="http://schemas.microsoft.com/office/drawing/2014/main" id="{7F7D0188-4AC4-7FA9-2FAA-17FDDBA3414F}"/>
              </a:ext>
            </a:extLst>
          </p:cNvPr>
          <p:cNvSpPr txBox="1"/>
          <p:nvPr/>
        </p:nvSpPr>
        <p:spPr>
          <a:xfrm>
            <a:off x="8952332" y="3456970"/>
            <a:ext cx="882826" cy="274435"/>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2,9 %</a:t>
            </a:r>
          </a:p>
        </p:txBody>
      </p:sp>
      <p:sp>
        <p:nvSpPr>
          <p:cNvPr id="35" name="TextBox 34">
            <a:extLst>
              <a:ext uri="{FF2B5EF4-FFF2-40B4-BE49-F238E27FC236}">
                <a16:creationId xmlns:a16="http://schemas.microsoft.com/office/drawing/2014/main" id="{7B14737D-84B7-7C20-C990-1FD72831656A}"/>
              </a:ext>
            </a:extLst>
          </p:cNvPr>
          <p:cNvSpPr txBox="1"/>
          <p:nvPr/>
        </p:nvSpPr>
        <p:spPr>
          <a:xfrm>
            <a:off x="6516258" y="3456970"/>
            <a:ext cx="2326008" cy="274435"/>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KONEET JA KALUSTO</a:t>
            </a:r>
          </a:p>
        </p:txBody>
      </p:sp>
      <p:sp>
        <p:nvSpPr>
          <p:cNvPr id="51" name="TextBox 50">
            <a:extLst>
              <a:ext uri="{FF2B5EF4-FFF2-40B4-BE49-F238E27FC236}">
                <a16:creationId xmlns:a16="http://schemas.microsoft.com/office/drawing/2014/main" id="{387C7535-1A20-DD3B-1C29-5069B3B42216}"/>
              </a:ext>
            </a:extLst>
          </p:cNvPr>
          <p:cNvSpPr txBox="1"/>
          <p:nvPr/>
        </p:nvSpPr>
        <p:spPr>
          <a:xfrm>
            <a:off x="8952332" y="3260233"/>
            <a:ext cx="882826" cy="269160"/>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6,8 %</a:t>
            </a:r>
          </a:p>
        </p:txBody>
      </p:sp>
      <p:sp>
        <p:nvSpPr>
          <p:cNvPr id="36" name="TextBox 35">
            <a:extLst>
              <a:ext uri="{FF2B5EF4-FFF2-40B4-BE49-F238E27FC236}">
                <a16:creationId xmlns:a16="http://schemas.microsoft.com/office/drawing/2014/main" id="{033085D4-4EDB-B54C-8A50-57FC26E3510E}"/>
              </a:ext>
            </a:extLst>
          </p:cNvPr>
          <p:cNvSpPr txBox="1"/>
          <p:nvPr/>
        </p:nvSpPr>
        <p:spPr>
          <a:xfrm>
            <a:off x="6516258" y="3260233"/>
            <a:ext cx="2326008" cy="269160"/>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MAA- JA VESIALUEET</a:t>
            </a:r>
          </a:p>
        </p:txBody>
      </p:sp>
      <p:sp>
        <p:nvSpPr>
          <p:cNvPr id="52" name="TextBox 51">
            <a:extLst>
              <a:ext uri="{FF2B5EF4-FFF2-40B4-BE49-F238E27FC236}">
                <a16:creationId xmlns:a16="http://schemas.microsoft.com/office/drawing/2014/main" id="{6387399D-7A95-210D-7FCC-4C2E75586174}"/>
              </a:ext>
            </a:extLst>
          </p:cNvPr>
          <p:cNvSpPr txBox="1"/>
          <p:nvPr/>
        </p:nvSpPr>
        <p:spPr>
          <a:xfrm>
            <a:off x="8952332" y="3050326"/>
            <a:ext cx="882826" cy="274435"/>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41,7 %</a:t>
            </a:r>
          </a:p>
        </p:txBody>
      </p:sp>
      <p:sp>
        <p:nvSpPr>
          <p:cNvPr id="37" name="TextBox 36">
            <a:extLst>
              <a:ext uri="{FF2B5EF4-FFF2-40B4-BE49-F238E27FC236}">
                <a16:creationId xmlns:a16="http://schemas.microsoft.com/office/drawing/2014/main" id="{3925990A-866B-6118-F953-E5417054DB18}"/>
              </a:ext>
            </a:extLst>
          </p:cNvPr>
          <p:cNvSpPr txBox="1"/>
          <p:nvPr/>
        </p:nvSpPr>
        <p:spPr>
          <a:xfrm>
            <a:off x="6516258" y="3050326"/>
            <a:ext cx="2326008" cy="274435"/>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RAKENNUKSET JA RAKENNELMAT</a:t>
            </a:r>
          </a:p>
        </p:txBody>
      </p:sp>
      <p:sp>
        <p:nvSpPr>
          <p:cNvPr id="53" name="TextBox 52">
            <a:extLst>
              <a:ext uri="{FF2B5EF4-FFF2-40B4-BE49-F238E27FC236}">
                <a16:creationId xmlns:a16="http://schemas.microsoft.com/office/drawing/2014/main" id="{ED9596C6-8738-FE6A-6D5F-B77C07FF2661}"/>
              </a:ext>
            </a:extLst>
          </p:cNvPr>
          <p:cNvSpPr txBox="1"/>
          <p:nvPr/>
        </p:nvSpPr>
        <p:spPr>
          <a:xfrm>
            <a:off x="8952332" y="2838715"/>
            <a:ext cx="882826" cy="274434"/>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46,3 %</a:t>
            </a:r>
          </a:p>
        </p:txBody>
      </p:sp>
      <p:sp>
        <p:nvSpPr>
          <p:cNvPr id="38" name="TextBox 37">
            <a:extLst>
              <a:ext uri="{FF2B5EF4-FFF2-40B4-BE49-F238E27FC236}">
                <a16:creationId xmlns:a16="http://schemas.microsoft.com/office/drawing/2014/main" id="{B8DCC600-491D-4C42-6E40-87C3266AA044}"/>
              </a:ext>
            </a:extLst>
          </p:cNvPr>
          <p:cNvSpPr txBox="1"/>
          <p:nvPr/>
        </p:nvSpPr>
        <p:spPr>
          <a:xfrm>
            <a:off x="6516258" y="2838715"/>
            <a:ext cx="2326008" cy="274434"/>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KIINTEÄT RAKENTEET JA LAITTEET</a:t>
            </a:r>
          </a:p>
        </p:txBody>
      </p:sp>
      <p:sp>
        <p:nvSpPr>
          <p:cNvPr id="23" name="TextBox 22">
            <a:extLst>
              <a:ext uri="{FF2B5EF4-FFF2-40B4-BE49-F238E27FC236}">
                <a16:creationId xmlns:a16="http://schemas.microsoft.com/office/drawing/2014/main" id="{D3DAE972-EFDF-294D-84C5-74BB3BE15B7E}"/>
              </a:ext>
            </a:extLst>
          </p:cNvPr>
          <p:cNvSpPr txBox="1"/>
          <p:nvPr/>
        </p:nvSpPr>
        <p:spPr>
          <a:xfrm>
            <a:off x="10450831" y="3694569"/>
            <a:ext cx="643890" cy="263896"/>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000" b="0" i="0" u="none" strike="noStrike" kern="1200" cap="none" spc="0" normalizeH="0" baseline="0" noProof="0" dirty="0">
                <a:ln>
                  <a:noFill/>
                </a:ln>
                <a:solidFill>
                  <a:srgbClr val="FFFFFF"/>
                </a:solidFill>
                <a:effectLst/>
                <a:uLnTx/>
                <a:uFillTx/>
                <a:latin typeface="Montserrat" pitchFamily="2" charset="77"/>
                <a:ea typeface="+mn-ea"/>
                <a:cs typeface="+mn-cs"/>
              </a:rPr>
              <a:t>MEUR</a:t>
            </a:r>
          </a:p>
        </p:txBody>
      </p:sp>
      <p:sp>
        <p:nvSpPr>
          <p:cNvPr id="22" name="TextBox 21">
            <a:extLst>
              <a:ext uri="{FF2B5EF4-FFF2-40B4-BE49-F238E27FC236}">
                <a16:creationId xmlns:a16="http://schemas.microsoft.com/office/drawing/2014/main" id="{A3C5BD65-4E79-654C-B56D-F3FE9767E86F}"/>
              </a:ext>
            </a:extLst>
          </p:cNvPr>
          <p:cNvSpPr txBox="1"/>
          <p:nvPr/>
        </p:nvSpPr>
        <p:spPr>
          <a:xfrm>
            <a:off x="10047033" y="3218141"/>
            <a:ext cx="1434502" cy="642643"/>
          </a:xfrm>
          <a:prstGeom prst="rect">
            <a:avLst/>
          </a:prstGeom>
          <a:effectLst/>
        </p:spPr>
        <p:txBody>
          <a:bodyPr vert="horz" wrap="square" lIns="91440" tIns="45720" rIns="91440" bIns="45720" rtlCol="0" anchor="t">
            <a:normAutofit fontScale="925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3800" b="1" i="0" u="none" strike="noStrike" kern="1200" cap="none" spc="0" normalizeH="0" baseline="0" noProof="0" dirty="0">
                <a:ln>
                  <a:noFill/>
                </a:ln>
                <a:solidFill>
                  <a:srgbClr val="FFFFFF"/>
                </a:solidFill>
                <a:effectLst/>
                <a:uLnTx/>
                <a:uFillTx/>
                <a:latin typeface="Montserrat" pitchFamily="2" charset="77"/>
                <a:ea typeface="+mn-ea"/>
                <a:cs typeface="+mn-cs"/>
              </a:rPr>
              <a:t>238,4</a:t>
            </a:r>
            <a:endParaRPr kumimoji="0" lang="en-FI" sz="4000" b="1"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16" name="Bruttoinvestoinnit">
            <a:extLst>
              <a:ext uri="{FF2B5EF4-FFF2-40B4-BE49-F238E27FC236}">
                <a16:creationId xmlns:a16="http://schemas.microsoft.com/office/drawing/2014/main" id="{C054602B-CB03-7147-8195-6FDFD5789CD2}"/>
              </a:ext>
            </a:extLst>
          </p:cNvPr>
          <p:cNvSpPr txBox="1"/>
          <p:nvPr/>
        </p:nvSpPr>
        <p:spPr>
          <a:xfrm>
            <a:off x="7790935" y="2190519"/>
            <a:ext cx="2959443" cy="349958"/>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800" b="1" i="0" u="none" strike="noStrike" kern="1200" cap="none" spc="0" normalizeH="0" baseline="0" noProof="0" dirty="0">
                <a:ln>
                  <a:noFill/>
                </a:ln>
                <a:solidFill>
                  <a:srgbClr val="FFFFFF"/>
                </a:solidFill>
                <a:effectLst/>
                <a:uLnTx/>
                <a:uFillTx/>
                <a:latin typeface="Montserrat" pitchFamily="2" charset="77"/>
                <a:ea typeface="+mn-ea"/>
                <a:cs typeface="+mn-cs"/>
              </a:rPr>
              <a:t>BRUTTOINVESTOINNIT</a:t>
            </a:r>
          </a:p>
        </p:txBody>
      </p:sp>
      <p:sp>
        <p:nvSpPr>
          <p:cNvPr id="3" name="Leipäteksti">
            <a:extLst>
              <a:ext uri="{FF2B5EF4-FFF2-40B4-BE49-F238E27FC236}">
                <a16:creationId xmlns:a16="http://schemas.microsoft.com/office/drawing/2014/main" id="{0894606F-2D05-457D-8F05-583258362029}"/>
              </a:ext>
            </a:extLst>
          </p:cNvPr>
          <p:cNvSpPr txBox="1">
            <a:spLocks/>
          </p:cNvSpPr>
          <p:nvPr/>
        </p:nvSpPr>
        <p:spPr>
          <a:xfrm>
            <a:off x="845918" y="2011680"/>
            <a:ext cx="4549144" cy="4208145"/>
          </a:xfrm>
          <a:prstGeom prst="rect">
            <a:avLst/>
          </a:prstGeom>
          <a:effectLst/>
        </p:spPr>
        <p:txBody>
          <a:bodyPr vert="horz" lIns="91440" tIns="45720" rIns="91440" bIns="45720" rtlCol="0">
            <a:normAutofit/>
          </a:bodyPr>
          <a:lstStyle>
            <a:lvl1pPr marL="342900" indent="-342900"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lumMod val="90000"/>
                    <a:lumOff val="10000"/>
                  </a:schemeClr>
                </a:solidFill>
                <a:latin typeface="+mn-lt"/>
                <a:ea typeface="+mn-ea"/>
                <a:cs typeface="+mn-cs"/>
              </a:defRPr>
            </a:lvl1pPr>
            <a:lvl2pPr marL="800100" indent="-342900" algn="l" defTabSz="914400" rtl="0" eaLnBrk="1" latinLnBrk="0" hangingPunct="1">
              <a:lnSpc>
                <a:spcPct val="100000"/>
              </a:lnSpc>
              <a:spcBef>
                <a:spcPts val="500"/>
              </a:spcBef>
              <a:buClr>
                <a:schemeClr val="tx2"/>
              </a:buClr>
              <a:buFont typeface="Courier New" panose="02070309020205020404" pitchFamily="49" charset="0"/>
              <a:buChar char="o"/>
              <a:defRPr sz="1200" kern="1200">
                <a:solidFill>
                  <a:schemeClr val="tx1">
                    <a:lumMod val="90000"/>
                    <a:lumOff val="10000"/>
                  </a:schemeClr>
                </a:solidFill>
                <a:latin typeface="+mn-lt"/>
                <a:ea typeface="+mn-ea"/>
                <a:cs typeface="+mn-cs"/>
              </a:defRPr>
            </a:lvl2pPr>
            <a:lvl3pPr marL="1200150" indent="-285750" algn="l" defTabSz="914400" rtl="0" eaLnBrk="1" latinLnBrk="0" hangingPunct="1">
              <a:lnSpc>
                <a:spcPct val="100000"/>
              </a:lnSpc>
              <a:spcBef>
                <a:spcPts val="500"/>
              </a:spcBef>
              <a:buClr>
                <a:schemeClr val="tx2"/>
              </a:buClr>
              <a:buFont typeface="Wingdings" pitchFamily="2" charset="2"/>
              <a:buChar char="§"/>
              <a:defRPr sz="1000" kern="1200">
                <a:solidFill>
                  <a:schemeClr val="tx1">
                    <a:lumMod val="90000"/>
                    <a:lumOff val="10000"/>
                  </a:schemeClr>
                </a:solidFill>
                <a:latin typeface="+mn-lt"/>
                <a:ea typeface="+mn-ea"/>
                <a:cs typeface="+mn-cs"/>
              </a:defRPr>
            </a:lvl3pPr>
            <a:lvl4pPr marL="1657350" indent="-285750" algn="l" defTabSz="914400" rtl="0" eaLnBrk="1" latinLnBrk="0" hangingPunct="1">
              <a:lnSpc>
                <a:spcPct val="100000"/>
              </a:lnSpc>
              <a:spcBef>
                <a:spcPts val="500"/>
              </a:spcBef>
              <a:buClr>
                <a:schemeClr val="tx2"/>
              </a:buClr>
              <a:buFont typeface="Wingdings" pitchFamily="2" charset="2"/>
              <a:buChar char="§"/>
              <a:defRPr sz="800" kern="1200">
                <a:solidFill>
                  <a:schemeClr val="tx1">
                    <a:lumMod val="90000"/>
                    <a:lumOff val="10000"/>
                  </a:schemeClr>
                </a:solidFill>
                <a:latin typeface="+mn-lt"/>
                <a:ea typeface="+mn-ea"/>
                <a:cs typeface="+mn-cs"/>
              </a:defRPr>
            </a:lvl4pPr>
            <a:lvl5pPr marL="2114550" indent="-285750" algn="l" defTabSz="914400" rtl="0" eaLnBrk="1" latinLnBrk="0" hangingPunct="1">
              <a:lnSpc>
                <a:spcPct val="100000"/>
              </a:lnSpc>
              <a:spcBef>
                <a:spcPts val="500"/>
              </a:spcBef>
              <a:buClr>
                <a:schemeClr val="tx2"/>
              </a:buClr>
              <a:buFont typeface="Wingdings" pitchFamily="2" charset="2"/>
              <a:buChar char="§"/>
              <a:defRPr sz="1000" kern="1200">
                <a:solidFill>
                  <a:schemeClr val="tx1">
                    <a:lumMod val="90000"/>
                    <a:lumOff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
                <a:srgbClr val="28549A"/>
              </a:buClr>
              <a:buSzTx/>
              <a:buFont typeface="Arial" panose="020B0604020202020204" pitchFamily="34" charset="0"/>
              <a:buChar char="•"/>
              <a:tabLst/>
              <a:defRPr/>
            </a:pPr>
            <a:r>
              <a:rPr kumimoji="0" lang="fi-FI" sz="18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t>Investointitaso pysyi korkeana suurten investointitarpeiden vuoksi. </a:t>
            </a:r>
          </a:p>
          <a:p>
            <a:pPr marL="342900" marR="0" lvl="0" indent="-342900" algn="l" defTabSz="914400" rtl="0" eaLnBrk="1" fontAlgn="auto" latinLnBrk="0" hangingPunct="1">
              <a:lnSpc>
                <a:spcPct val="100000"/>
              </a:lnSpc>
              <a:spcBef>
                <a:spcPts val="1000"/>
              </a:spcBef>
              <a:spcAft>
                <a:spcPts val="0"/>
              </a:spcAft>
              <a:buClr>
                <a:srgbClr val="28549A"/>
              </a:buClr>
              <a:buSzTx/>
              <a:buFont typeface="Arial" panose="020B0604020202020204" pitchFamily="34" charset="0"/>
              <a:buChar char="•"/>
              <a:tabLst/>
              <a:defRPr/>
            </a:pPr>
            <a:r>
              <a:rPr kumimoji="0" lang="fi-FI" sz="18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t>Kaupungin keskeiset kasvua ja elinvoimaa kehittävät ja ylläpitävät investoinnit etenivät suunnitellusti. </a:t>
            </a:r>
          </a:p>
          <a:p>
            <a:pPr marL="342900" marR="0" lvl="0" indent="-342900" algn="l" defTabSz="914400" rtl="0" eaLnBrk="1" fontAlgn="auto" latinLnBrk="0" hangingPunct="1">
              <a:lnSpc>
                <a:spcPct val="100000"/>
              </a:lnSpc>
              <a:spcBef>
                <a:spcPts val="1000"/>
              </a:spcBef>
              <a:spcAft>
                <a:spcPts val="0"/>
              </a:spcAft>
              <a:buClr>
                <a:srgbClr val="28549A"/>
              </a:buClr>
              <a:buSzTx/>
              <a:buFont typeface="Arial" panose="020B0604020202020204" pitchFamily="34" charset="0"/>
              <a:buChar char="•"/>
              <a:tabLst/>
              <a:defRPr/>
            </a:pPr>
            <a:r>
              <a:rPr kumimoji="0" lang="fi-FI" sz="18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t>Yhdyskuntarakentamiseen ja talonrakennushankkeisiin investoitiin 71 % koko kaupungin investoinneista. ​</a:t>
            </a:r>
          </a:p>
          <a:p>
            <a:pPr marL="342900" marR="0" lvl="0" indent="-342900" algn="l" defTabSz="914400" rtl="0" eaLnBrk="1" fontAlgn="auto" latinLnBrk="0" hangingPunct="1">
              <a:lnSpc>
                <a:spcPct val="100000"/>
              </a:lnSpc>
              <a:spcBef>
                <a:spcPts val="1000"/>
              </a:spcBef>
              <a:spcAft>
                <a:spcPts val="0"/>
              </a:spcAft>
              <a:buClr>
                <a:srgbClr val="28549A"/>
              </a:buClr>
              <a:buSzTx/>
              <a:buFont typeface="Arial" panose="020B0604020202020204" pitchFamily="34" charset="0"/>
              <a:buChar char="•"/>
              <a:tabLst/>
              <a:defRPr/>
            </a:pPr>
            <a:r>
              <a:rPr kumimoji="0" lang="fi-FI" sz="18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t>Suurimpia investointikohteita olivat Tammelan stadionin uudisrakennus, Etelä-Hervannan koulu ja päiväkoti, Sammon koulun laajennus ja päiväkoti, </a:t>
            </a:r>
            <a:r>
              <a:rPr kumimoji="0" lang="fi-FI" sz="1800" b="0" i="0" u="none" strike="noStrike" kern="1200" cap="none" spc="0" normalizeH="0" baseline="0" noProof="0" dirty="0" err="1">
                <a:ln>
                  <a:noFill/>
                </a:ln>
                <a:solidFill>
                  <a:srgbClr val="212121">
                    <a:lumMod val="90000"/>
                    <a:lumOff val="10000"/>
                  </a:srgbClr>
                </a:solidFill>
                <a:effectLst/>
                <a:uLnTx/>
                <a:uFillTx/>
                <a:latin typeface="Calibri" panose="020F0502020204030204"/>
                <a:ea typeface="+mn-ea"/>
                <a:cs typeface="+mn-cs"/>
              </a:rPr>
              <a:t>Pyynikintie</a:t>
            </a:r>
            <a:r>
              <a:rPr kumimoji="0" lang="fi-FI" sz="18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t> 2 koulurakennus ja Kaupin urheilupuisto. </a:t>
            </a:r>
          </a:p>
        </p:txBody>
      </p:sp>
      <p:sp>
        <p:nvSpPr>
          <p:cNvPr id="15" name="Otsikko">
            <a:extLst>
              <a:ext uri="{FF2B5EF4-FFF2-40B4-BE49-F238E27FC236}">
                <a16:creationId xmlns:a16="http://schemas.microsoft.com/office/drawing/2014/main" id="{93C33CFA-48A9-CA42-89FF-437DC3A983DF}"/>
              </a:ext>
            </a:extLst>
          </p:cNvPr>
          <p:cNvSpPr txBox="1">
            <a:spLocks/>
          </p:cNvSpPr>
          <p:nvPr/>
        </p:nvSpPr>
        <p:spPr>
          <a:xfrm>
            <a:off x="0" y="559952"/>
            <a:ext cx="4710147" cy="524020"/>
          </a:xfrm>
          <a:prstGeom prst="rect">
            <a:avLst/>
          </a:prstGeom>
          <a:solidFill>
            <a:schemeClr val="tx2"/>
          </a:solidFill>
        </p:spPr>
        <p:txBody>
          <a:bodyPr anchor="ctr" anchorCtr="0"/>
          <a:lst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28549A"/>
              </a:buClr>
              <a:buSzTx/>
              <a:buFont typeface="Arial" panose="020B0604020202020204" pitchFamily="34" charset="0"/>
              <a:buNone/>
              <a:tabLst/>
              <a:defRPr/>
            </a:pPr>
            <a:r>
              <a:rPr kumimoji="0" lang="fi-FI" sz="2400" b="1" i="0" u="none" strike="noStrike" kern="1200" cap="all" spc="0" normalizeH="0" baseline="0" noProof="0" dirty="0">
                <a:ln>
                  <a:noFill/>
                </a:ln>
                <a:solidFill>
                  <a:srgbClr val="FFFFFF"/>
                </a:solidFill>
                <a:effectLst/>
                <a:uLnTx/>
                <a:uFillTx/>
                <a:latin typeface="Calibri" panose="020F0502020204030204"/>
                <a:ea typeface="+mn-ea"/>
                <a:cs typeface="+mn-cs"/>
              </a:rPr>
              <a:t>KAUPUNGIN INVESTOINNIT</a:t>
            </a:r>
          </a:p>
        </p:txBody>
      </p:sp>
      <p:sp>
        <p:nvSpPr>
          <p:cNvPr id="2" name="Title 1" hidden="1">
            <a:extLst>
              <a:ext uri="{FF2B5EF4-FFF2-40B4-BE49-F238E27FC236}">
                <a16:creationId xmlns:a16="http://schemas.microsoft.com/office/drawing/2014/main" id="{A77835D3-0D83-E77B-2A7E-588D03328B77}"/>
              </a:ext>
            </a:extLst>
          </p:cNvPr>
          <p:cNvSpPr>
            <a:spLocks noGrp="1"/>
          </p:cNvSpPr>
          <p:nvPr>
            <p:ph type="title"/>
          </p:nvPr>
        </p:nvSpPr>
        <p:spPr>
          <a:xfrm>
            <a:off x="-5332" y="-782000"/>
            <a:ext cx="6096000" cy="524021"/>
          </a:xfrm>
        </p:spPr>
        <p:txBody>
          <a:bodyPr/>
          <a:lstStyle/>
          <a:p>
            <a:r>
              <a:rPr lang="en-GB" dirty="0"/>
              <a:t>K</a:t>
            </a:r>
            <a:r>
              <a:rPr lang="en-FI" dirty="0"/>
              <a:t>aupungin INVESTOINNIT</a:t>
            </a:r>
          </a:p>
        </p:txBody>
      </p:sp>
      <p:pic>
        <p:nvPicPr>
          <p:cNvPr id="4" name="Picture 3" descr="Text&#10;&#10;Description automatically generated">
            <a:extLst>
              <a:ext uri="{FF2B5EF4-FFF2-40B4-BE49-F238E27FC236}">
                <a16:creationId xmlns:a16="http://schemas.microsoft.com/office/drawing/2014/main" id="{EE28FA88-8A12-EAF0-743B-10C02A2B2610}"/>
              </a:ext>
            </a:extLst>
          </p:cNvPr>
          <p:cNvPicPr>
            <a:picLocks noChangeAspect="1"/>
          </p:cNvPicPr>
          <p:nvPr/>
        </p:nvPicPr>
        <p:blipFill>
          <a:blip r:embed="rId6"/>
          <a:stretch>
            <a:fillRect/>
          </a:stretch>
        </p:blipFill>
        <p:spPr>
          <a:xfrm>
            <a:off x="10359190" y="157360"/>
            <a:ext cx="1704379" cy="655441"/>
          </a:xfrm>
          <a:prstGeom prst="rect">
            <a:avLst/>
          </a:prstGeom>
        </p:spPr>
      </p:pic>
    </p:spTree>
    <p:extLst>
      <p:ext uri="{BB962C8B-B14F-4D97-AF65-F5344CB8AC3E}">
        <p14:creationId xmlns:p14="http://schemas.microsoft.com/office/powerpoint/2010/main" val="2383154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DB6250A-B5B9-D94C-B90C-499FAB363FDA}"/>
              </a:ext>
              <a:ext uri="{C183D7F6-B498-43B3-948B-1728B52AA6E4}">
                <adec:decorative xmlns:adec="http://schemas.microsoft.com/office/drawing/2017/decorative" val="1"/>
              </a:ext>
            </a:extLst>
          </p:cNvPr>
          <p:cNvSpPr/>
          <p:nvPr/>
        </p:nvSpPr>
        <p:spPr>
          <a:xfrm>
            <a:off x="0" y="2416999"/>
            <a:ext cx="12204473" cy="2603321"/>
          </a:xfrm>
          <a:prstGeom prst="rect">
            <a:avLst/>
          </a:prstGeom>
          <a:solidFill>
            <a:srgbClr val="163760">
              <a:alpha val="9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93C4091-BDB7-404B-AA30-8A004DB8BEEC}"/>
              </a:ext>
              <a:ext uri="{C183D7F6-B498-43B3-948B-1728B52AA6E4}">
                <adec:decorative xmlns:adec="http://schemas.microsoft.com/office/drawing/2017/decorative" val="1"/>
              </a:ext>
            </a:extLst>
          </p:cNvPr>
          <p:cNvSpPr/>
          <p:nvPr/>
        </p:nvSpPr>
        <p:spPr>
          <a:xfrm>
            <a:off x="0" y="5011231"/>
            <a:ext cx="12199175" cy="1858344"/>
          </a:xfrm>
          <a:prstGeom prst="rect">
            <a:avLst/>
          </a:prstGeom>
          <a:solidFill>
            <a:schemeClr val="tx2">
              <a:lumMod val="75000"/>
              <a:alpha val="8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7E638B-BB7E-174F-BBE8-A5208CAD2482}"/>
              </a:ext>
              <a:ext uri="{C183D7F6-B498-43B3-948B-1728B52AA6E4}">
                <adec:decorative xmlns:adec="http://schemas.microsoft.com/office/drawing/2017/decorative" val="1"/>
              </a:ext>
            </a:extLst>
          </p:cNvPr>
          <p:cNvSpPr/>
          <p:nvPr/>
        </p:nvSpPr>
        <p:spPr>
          <a:xfrm>
            <a:off x="503565" y="4042398"/>
            <a:ext cx="2517913"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52B2FDB-F4BE-304C-ACFD-EB0B7B69E1EB}"/>
              </a:ext>
              <a:ext uri="{C183D7F6-B498-43B3-948B-1728B52AA6E4}">
                <adec:decorative xmlns:adec="http://schemas.microsoft.com/office/drawing/2017/decorative" val="1"/>
              </a:ext>
            </a:extLst>
          </p:cNvPr>
          <p:cNvSpPr/>
          <p:nvPr/>
        </p:nvSpPr>
        <p:spPr>
          <a:xfrm>
            <a:off x="3346510" y="4051771"/>
            <a:ext cx="2517913"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D47BB27C-978D-A447-82CB-957C217609C9}"/>
              </a:ext>
              <a:ext uri="{C183D7F6-B498-43B3-948B-1728B52AA6E4}">
                <adec:decorative xmlns:adec="http://schemas.microsoft.com/office/drawing/2017/decorative" val="1"/>
              </a:ext>
            </a:extLst>
          </p:cNvPr>
          <p:cNvSpPr/>
          <p:nvPr/>
        </p:nvSpPr>
        <p:spPr>
          <a:xfrm>
            <a:off x="6266288" y="4051770"/>
            <a:ext cx="2517913"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9B19D2E7-26EA-1540-8D65-8A00E0F41A9B}"/>
              </a:ext>
              <a:ext uri="{C183D7F6-B498-43B3-948B-1728B52AA6E4}">
                <adec:decorative xmlns:adec="http://schemas.microsoft.com/office/drawing/2017/decorative" val="1"/>
              </a:ext>
            </a:extLst>
          </p:cNvPr>
          <p:cNvSpPr/>
          <p:nvPr/>
        </p:nvSpPr>
        <p:spPr>
          <a:xfrm>
            <a:off x="9146614" y="4039668"/>
            <a:ext cx="2517913"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8770E2F-A231-9E10-93A7-E58DB81ED1E7}"/>
              </a:ext>
            </a:extLst>
          </p:cNvPr>
          <p:cNvSpPr/>
          <p:nvPr/>
        </p:nvSpPr>
        <p:spPr>
          <a:xfrm>
            <a:off x="6208052" y="5251071"/>
            <a:ext cx="5417091" cy="33855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i-FI" sz="1600" b="0" i="0" u="none" strike="noStrike" kern="1200" cap="none" spc="0" normalizeH="0" baseline="0" noProof="0">
                <a:ln>
                  <a:noFill/>
                </a:ln>
                <a:solidFill>
                  <a:srgbClr val="FFFFFF"/>
                </a:solidFill>
                <a:effectLst/>
                <a:uLnTx/>
                <a:uFillTx/>
                <a:latin typeface="Calibri" panose="020F0502020204030204"/>
                <a:ea typeface="+mn-ea"/>
                <a:cs typeface="+mn-cs"/>
              </a:rPr>
              <a:t>Kaupungin vaikutus konsernin tulokseen oli 17,7 milj. euroa.</a:t>
            </a:r>
          </a:p>
        </p:txBody>
      </p:sp>
      <p:sp>
        <p:nvSpPr>
          <p:cNvPr id="2" name="Rectangle 1">
            <a:extLst>
              <a:ext uri="{FF2B5EF4-FFF2-40B4-BE49-F238E27FC236}">
                <a16:creationId xmlns:a16="http://schemas.microsoft.com/office/drawing/2014/main" id="{03CCC44F-0E3A-8740-B719-F5AA1756E02F}"/>
              </a:ext>
            </a:extLst>
          </p:cNvPr>
          <p:cNvSpPr/>
          <p:nvPr/>
        </p:nvSpPr>
        <p:spPr>
          <a:xfrm>
            <a:off x="447332" y="5251071"/>
            <a:ext cx="5417091" cy="140038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srgbClr val="FFFFFF"/>
                </a:solidFill>
                <a:effectLst/>
                <a:uLnTx/>
                <a:uFillTx/>
                <a:latin typeface="Calibri" panose="020F0502020204030204"/>
                <a:ea typeface="+mn-ea"/>
                <a:cs typeface="+mn-cs"/>
              </a:rPr>
              <a:t>Konsernin tilikauden tulos pysyi edellisvuoden tasolla. Positiivista tulosta vahvistivat tytäryhteisöistä erityisesti Tampereen Sähkölaitos-konserni ja Tampereen Palvelukiinteistöt Oy.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fi-FI"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F228F90A-095A-A043-9D55-E45BC6D980CE}"/>
              </a:ext>
            </a:extLst>
          </p:cNvPr>
          <p:cNvSpPr txBox="1"/>
          <p:nvPr/>
        </p:nvSpPr>
        <p:spPr>
          <a:xfrm>
            <a:off x="9146614" y="4141990"/>
            <a:ext cx="2517913"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20</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21</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 </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9 343</a:t>
            </a:r>
            <a:endPar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15" name="TextBox 14">
            <a:extLst>
              <a:ext uri="{FF2B5EF4-FFF2-40B4-BE49-F238E27FC236}">
                <a16:creationId xmlns:a16="http://schemas.microsoft.com/office/drawing/2014/main" id="{83F13D3F-5205-3848-ADAE-03722BB281CF}"/>
              </a:ext>
            </a:extLst>
          </p:cNvPr>
          <p:cNvSpPr txBox="1"/>
          <p:nvPr/>
        </p:nvSpPr>
        <p:spPr>
          <a:xfrm>
            <a:off x="9041950" y="3220540"/>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CBEB"/>
                </a:solidFill>
                <a:effectLst/>
                <a:uLnTx/>
                <a:uFillTx/>
                <a:latin typeface="Montserrat" pitchFamily="2" charset="77"/>
                <a:ea typeface="+mn-ea"/>
                <a:cs typeface="+mn-cs"/>
              </a:rPr>
              <a:t>9 </a:t>
            </a:r>
            <a:r>
              <a:rPr kumimoji="0" lang="fi-FI" sz="6600" b="1" i="0" u="none" strike="noStrike" kern="1200" cap="none" spc="0" normalizeH="0" baseline="0" noProof="0" dirty="0">
                <a:ln>
                  <a:noFill/>
                </a:ln>
                <a:solidFill>
                  <a:srgbClr val="5BCBEB"/>
                </a:solidFill>
                <a:effectLst/>
                <a:uLnTx/>
                <a:uFillTx/>
                <a:latin typeface="Montserrat" pitchFamily="2" charset="77"/>
                <a:ea typeface="+mn-ea"/>
                <a:cs typeface="+mn-cs"/>
              </a:rPr>
              <a:t>135</a:t>
            </a:r>
            <a:endPar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endParaRPr>
          </a:p>
        </p:txBody>
      </p:sp>
      <p:sp>
        <p:nvSpPr>
          <p:cNvPr id="33" name="TextBox 32">
            <a:extLst>
              <a:ext uri="{FF2B5EF4-FFF2-40B4-BE49-F238E27FC236}">
                <a16:creationId xmlns:a16="http://schemas.microsoft.com/office/drawing/2014/main" id="{1FCE781B-0DD7-494F-9E87-BECCB8F8BD2C}"/>
              </a:ext>
            </a:extLst>
          </p:cNvPr>
          <p:cNvSpPr txBox="1"/>
          <p:nvPr/>
        </p:nvSpPr>
        <p:spPr>
          <a:xfrm>
            <a:off x="8810469" y="3026595"/>
            <a:ext cx="3276899"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dirty="0">
                <a:ln>
                  <a:noFill/>
                </a:ln>
                <a:solidFill>
                  <a:srgbClr val="FFFFFF"/>
                </a:solidFill>
                <a:effectLst/>
                <a:uLnTx/>
                <a:uFillTx/>
                <a:latin typeface="Montserrat Medium" pitchFamily="2" charset="77"/>
                <a:ea typeface="+mn-ea"/>
                <a:cs typeface="+mn-cs"/>
              </a:rPr>
              <a:t>LAINAT EUROA/ASUKAS</a:t>
            </a:r>
          </a:p>
        </p:txBody>
      </p:sp>
      <p:sp>
        <p:nvSpPr>
          <p:cNvPr id="28" name="TextBox 27">
            <a:extLst>
              <a:ext uri="{FF2B5EF4-FFF2-40B4-BE49-F238E27FC236}">
                <a16:creationId xmlns:a16="http://schemas.microsoft.com/office/drawing/2014/main" id="{5D3BE821-FCE6-404D-BB1E-9CE0957EF6CF}"/>
              </a:ext>
            </a:extLst>
          </p:cNvPr>
          <p:cNvSpPr txBox="1"/>
          <p:nvPr/>
        </p:nvSpPr>
        <p:spPr>
          <a:xfrm>
            <a:off x="6266288" y="4154092"/>
            <a:ext cx="2517913"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20</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21</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 </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72</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17" name="TextBox 16">
            <a:extLst>
              <a:ext uri="{FF2B5EF4-FFF2-40B4-BE49-F238E27FC236}">
                <a16:creationId xmlns:a16="http://schemas.microsoft.com/office/drawing/2014/main" id="{DF909E8D-53D7-AD42-B854-17D8B9B8A17E}"/>
              </a:ext>
            </a:extLst>
          </p:cNvPr>
          <p:cNvSpPr txBox="1"/>
          <p:nvPr/>
        </p:nvSpPr>
        <p:spPr>
          <a:xfrm>
            <a:off x="6161624" y="3232642"/>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300" normalizeH="0" baseline="0" noProof="0" dirty="0">
                <a:ln>
                  <a:noFill/>
                </a:ln>
                <a:solidFill>
                  <a:srgbClr val="5BCBEB"/>
                </a:solidFill>
                <a:effectLst/>
                <a:uLnTx/>
                <a:uFillTx/>
                <a:latin typeface="Montserrat" pitchFamily="2" charset="77"/>
                <a:ea typeface="+mn-ea"/>
                <a:cs typeface="+mn-cs"/>
              </a:rPr>
              <a:t>71</a:t>
            </a:r>
            <a:r>
              <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rPr>
              <a:t> %</a:t>
            </a:r>
          </a:p>
        </p:txBody>
      </p:sp>
      <p:sp>
        <p:nvSpPr>
          <p:cNvPr id="30" name="TextBox 29">
            <a:extLst>
              <a:ext uri="{FF2B5EF4-FFF2-40B4-BE49-F238E27FC236}">
                <a16:creationId xmlns:a16="http://schemas.microsoft.com/office/drawing/2014/main" id="{51F0B799-0485-FD46-B037-7E6C859735A7}"/>
              </a:ext>
            </a:extLst>
          </p:cNvPr>
          <p:cNvSpPr txBox="1"/>
          <p:nvPr/>
        </p:nvSpPr>
        <p:spPr>
          <a:xfrm>
            <a:off x="6044444" y="3038697"/>
            <a:ext cx="2893510"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dirty="0">
                <a:ln>
                  <a:noFill/>
                </a:ln>
                <a:solidFill>
                  <a:srgbClr val="FFFFFF"/>
                </a:solidFill>
                <a:effectLst/>
                <a:uLnTx/>
                <a:uFillTx/>
                <a:latin typeface="Montserrat Medium" pitchFamily="2" charset="77"/>
                <a:ea typeface="+mn-ea"/>
                <a:cs typeface="+mn-cs"/>
              </a:rPr>
              <a:t>INVESTOINTIEN TULORAHOITUS</a:t>
            </a:r>
          </a:p>
        </p:txBody>
      </p:sp>
      <p:sp>
        <p:nvSpPr>
          <p:cNvPr id="23" name="TextBox 22">
            <a:extLst>
              <a:ext uri="{FF2B5EF4-FFF2-40B4-BE49-F238E27FC236}">
                <a16:creationId xmlns:a16="http://schemas.microsoft.com/office/drawing/2014/main" id="{05F654CF-2E12-D145-AF43-9D3A98EED887}"/>
              </a:ext>
            </a:extLst>
          </p:cNvPr>
          <p:cNvSpPr txBox="1"/>
          <p:nvPr/>
        </p:nvSpPr>
        <p:spPr>
          <a:xfrm>
            <a:off x="3346510" y="4154093"/>
            <a:ext cx="2517913"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20</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21</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 </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515,0</a:t>
            </a:r>
            <a:endPar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18" name="TextBox 17">
            <a:extLst>
              <a:ext uri="{FF2B5EF4-FFF2-40B4-BE49-F238E27FC236}">
                <a16:creationId xmlns:a16="http://schemas.microsoft.com/office/drawing/2014/main" id="{FC4DC0F4-17FA-2B47-8901-6E1F6A7043BF}"/>
              </a:ext>
            </a:extLst>
          </p:cNvPr>
          <p:cNvSpPr txBox="1"/>
          <p:nvPr/>
        </p:nvSpPr>
        <p:spPr>
          <a:xfrm>
            <a:off x="3241846" y="3232643"/>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CBEB"/>
                </a:solidFill>
                <a:effectLst/>
                <a:uLnTx/>
                <a:uFillTx/>
                <a:latin typeface="Montserrat" pitchFamily="2" charset="77"/>
                <a:ea typeface="+mn-ea"/>
                <a:cs typeface="+mn-cs"/>
              </a:rPr>
              <a:t>544,2</a:t>
            </a:r>
            <a:endPar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endParaRPr>
          </a:p>
        </p:txBody>
      </p:sp>
      <p:sp>
        <p:nvSpPr>
          <p:cNvPr id="24" name="TextBox 23">
            <a:extLst>
              <a:ext uri="{FF2B5EF4-FFF2-40B4-BE49-F238E27FC236}">
                <a16:creationId xmlns:a16="http://schemas.microsoft.com/office/drawing/2014/main" id="{A14815CE-D384-7C40-B9CB-06CA8D7ECE61}"/>
              </a:ext>
            </a:extLst>
          </p:cNvPr>
          <p:cNvSpPr txBox="1"/>
          <p:nvPr/>
        </p:nvSpPr>
        <p:spPr>
          <a:xfrm>
            <a:off x="3124666" y="3038698"/>
            <a:ext cx="2893510"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dirty="0">
                <a:ln>
                  <a:noFill/>
                </a:ln>
                <a:solidFill>
                  <a:srgbClr val="FFFFFF"/>
                </a:solidFill>
                <a:effectLst/>
                <a:uLnTx/>
                <a:uFillTx/>
                <a:latin typeface="Montserrat Medium" pitchFamily="2" charset="77"/>
                <a:ea typeface="+mn-ea"/>
                <a:cs typeface="+mn-cs"/>
              </a:rPr>
              <a:t>NETTOINVESTOINNIT, MEUR</a:t>
            </a:r>
          </a:p>
        </p:txBody>
      </p:sp>
      <p:sp>
        <p:nvSpPr>
          <p:cNvPr id="20" name="TextBox 19">
            <a:extLst>
              <a:ext uri="{FF2B5EF4-FFF2-40B4-BE49-F238E27FC236}">
                <a16:creationId xmlns:a16="http://schemas.microsoft.com/office/drawing/2014/main" id="{CFFD7263-8884-B94A-9E88-C82DA5564B4A}"/>
              </a:ext>
            </a:extLst>
          </p:cNvPr>
          <p:cNvSpPr txBox="1"/>
          <p:nvPr/>
        </p:nvSpPr>
        <p:spPr>
          <a:xfrm>
            <a:off x="503565" y="4144720"/>
            <a:ext cx="2517913"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021</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 </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114,0</a:t>
            </a:r>
            <a:endPar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19" name="TextBox 18">
            <a:extLst>
              <a:ext uri="{FF2B5EF4-FFF2-40B4-BE49-F238E27FC236}">
                <a16:creationId xmlns:a16="http://schemas.microsoft.com/office/drawing/2014/main" id="{0DC6A55E-22CF-C449-8FC6-B2EB0BFF3E6C}"/>
              </a:ext>
            </a:extLst>
          </p:cNvPr>
          <p:cNvSpPr txBox="1"/>
          <p:nvPr/>
        </p:nvSpPr>
        <p:spPr>
          <a:xfrm>
            <a:off x="398901" y="3223270"/>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CBEB"/>
                </a:solidFill>
                <a:effectLst/>
                <a:uLnTx/>
                <a:uFillTx/>
                <a:latin typeface="Montserrat" pitchFamily="2" charset="77"/>
                <a:ea typeface="+mn-ea"/>
                <a:cs typeface="+mn-cs"/>
              </a:rPr>
              <a:t>114,2</a:t>
            </a:r>
            <a:endPar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endParaRPr>
          </a:p>
        </p:txBody>
      </p:sp>
      <p:sp>
        <p:nvSpPr>
          <p:cNvPr id="21" name="TextBox 20">
            <a:extLst>
              <a:ext uri="{FF2B5EF4-FFF2-40B4-BE49-F238E27FC236}">
                <a16:creationId xmlns:a16="http://schemas.microsoft.com/office/drawing/2014/main" id="{FF7BC6B9-0D04-4247-97A5-C328ED8E782B}"/>
              </a:ext>
            </a:extLst>
          </p:cNvPr>
          <p:cNvSpPr txBox="1"/>
          <p:nvPr/>
        </p:nvSpPr>
        <p:spPr>
          <a:xfrm>
            <a:off x="281721" y="3029325"/>
            <a:ext cx="2893510"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dirty="0">
                <a:ln>
                  <a:noFill/>
                </a:ln>
                <a:solidFill>
                  <a:srgbClr val="FFFFFF"/>
                </a:solidFill>
                <a:effectLst/>
                <a:uLnTx/>
                <a:uFillTx/>
                <a:latin typeface="Montserrat Medium" pitchFamily="2" charset="77"/>
                <a:ea typeface="+mn-ea"/>
                <a:cs typeface="+mn-cs"/>
              </a:rPr>
              <a:t>TILIKAUDEN TULOS, MEUR</a:t>
            </a:r>
          </a:p>
        </p:txBody>
      </p:sp>
      <p:sp>
        <p:nvSpPr>
          <p:cNvPr id="4" name="Otsikko 3">
            <a:extLst>
              <a:ext uri="{FF2B5EF4-FFF2-40B4-BE49-F238E27FC236}">
                <a16:creationId xmlns:a16="http://schemas.microsoft.com/office/drawing/2014/main" id="{858C4277-EAE3-2C44-B2C7-8035FA48E01F}"/>
              </a:ext>
            </a:extLst>
          </p:cNvPr>
          <p:cNvSpPr>
            <a:spLocks noGrp="1"/>
          </p:cNvSpPr>
          <p:nvPr>
            <p:ph type="title"/>
          </p:nvPr>
        </p:nvSpPr>
        <p:spPr>
          <a:xfrm>
            <a:off x="1" y="559950"/>
            <a:ext cx="3782590" cy="524021"/>
          </a:xfrm>
          <a:solidFill>
            <a:schemeClr val="tx2"/>
          </a:solidFill>
        </p:spPr>
        <p:txBody>
          <a:bodyPr>
            <a:normAutofit/>
          </a:bodyPr>
          <a:lstStyle/>
          <a:p>
            <a:r>
              <a:rPr lang="fi-FI" sz="2400" b="1" dirty="0"/>
              <a:t>Konsernin talous</a:t>
            </a:r>
          </a:p>
        </p:txBody>
      </p:sp>
      <p:pic>
        <p:nvPicPr>
          <p:cNvPr id="3" name="Picture 2" descr="Text&#10;&#10;Description automatically generated">
            <a:extLst>
              <a:ext uri="{FF2B5EF4-FFF2-40B4-BE49-F238E27FC236}">
                <a16:creationId xmlns:a16="http://schemas.microsoft.com/office/drawing/2014/main" id="{AD35E38A-B22D-AD60-2000-7FB3B0A48D89}"/>
              </a:ext>
            </a:extLst>
          </p:cNvPr>
          <p:cNvPicPr>
            <a:picLocks noChangeAspect="1"/>
          </p:cNvPicPr>
          <p:nvPr/>
        </p:nvPicPr>
        <p:blipFill>
          <a:blip r:embed="rId4"/>
          <a:stretch>
            <a:fillRect/>
          </a:stretch>
        </p:blipFill>
        <p:spPr>
          <a:xfrm>
            <a:off x="10359190" y="157360"/>
            <a:ext cx="1704379" cy="655441"/>
          </a:xfrm>
          <a:prstGeom prst="rect">
            <a:avLst/>
          </a:prstGeom>
        </p:spPr>
      </p:pic>
    </p:spTree>
    <p:extLst>
      <p:ext uri="{BB962C8B-B14F-4D97-AF65-F5344CB8AC3E}">
        <p14:creationId xmlns:p14="http://schemas.microsoft.com/office/powerpoint/2010/main" val="2337681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E36277-A909-2FF1-59E7-57B6A6FD5359}"/>
              </a:ext>
            </a:extLst>
          </p:cNvPr>
          <p:cNvSpPr>
            <a:spLocks/>
          </p:cNvSpPr>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chemeClr val="tx2"/>
                </a:solidFill>
                <a:effectLst/>
                <a:uLnTx/>
                <a:uFillTx/>
                <a:latin typeface="+mj-lt"/>
                <a:ea typeface="+mj-ea"/>
                <a:cs typeface="+mj-cs"/>
              </a:rPr>
              <a:t>Idea. Tampere</a:t>
            </a:r>
          </a:p>
        </p:txBody>
      </p:sp>
      <p:pic>
        <p:nvPicPr>
          <p:cNvPr id="18" name="Kuva 17" descr="Nuoria opiskelijoita kahvilla yhteisötilassa.">
            <a:extLst>
              <a:ext uri="{FF2B5EF4-FFF2-40B4-BE49-F238E27FC236}">
                <a16:creationId xmlns:a16="http://schemas.microsoft.com/office/drawing/2014/main" id="{379D72D4-09D6-2695-E4FB-316B040F492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85780" cy="6858000"/>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8.6.2023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13</a:t>
            </a:fld>
            <a:endParaRPr lang="fi-FI">
              <a:solidFill>
                <a:schemeClr val="bg1"/>
              </a:solidFill>
            </a:endParaRPr>
          </a:p>
        </p:txBody>
      </p:sp>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 uri="{C183D7F6-B498-43B3-948B-1728B52AA6E4}">
                <adec:decorative xmlns:adec="http://schemas.microsoft.com/office/drawing/2017/decorative" val="1"/>
              </a:ext>
            </a:extLst>
          </p:cNvPr>
          <p:cNvSpPr txBox="1">
            <a:spLocks noGrp="1"/>
          </p:cNvSpPr>
          <p:nvPr>
            <p:ph type="title" idx="4294967295"/>
          </p:nvPr>
        </p:nvSpPr>
        <p:spPr>
          <a:xfrm>
            <a:off x="2573795" y="4632833"/>
            <a:ext cx="2806896" cy="10783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IDEA</a:t>
            </a:r>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74887"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689081"/>
            <a:ext cx="7118309" cy="1161524"/>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chemeClr val="tx2"/>
                </a:solidFill>
                <a:effectLst/>
                <a:uLnTx/>
                <a:uFillTx/>
                <a:latin typeface="Calibri" panose="020F0502020204030204"/>
                <a:ea typeface="+mn-ea"/>
                <a:cs typeface="+mn-cs"/>
              </a:rPr>
              <a:t>Koulutus ja huippututkimus synnyttävät </a:t>
            </a:r>
            <a:br>
              <a:rPr kumimoji="0" lang="fi-FI" sz="2000" b="0" i="0" u="none" strike="noStrike" kern="1200" cap="none" spc="0" normalizeH="0" baseline="0" noProof="0" dirty="0">
                <a:ln>
                  <a:noFill/>
                </a:ln>
                <a:solidFill>
                  <a:schemeClr val="tx2"/>
                </a:solidFill>
                <a:effectLst/>
                <a:uLnTx/>
                <a:uFillTx/>
                <a:latin typeface="Calibri" panose="020F0502020204030204"/>
                <a:ea typeface="+mn-ea"/>
                <a:cs typeface="+mn-cs"/>
              </a:rPr>
            </a:br>
            <a:r>
              <a:rPr kumimoji="0" lang="fi-FI" sz="2000" b="0" i="0" u="none" strike="noStrike" kern="1200" cap="none" spc="0" normalizeH="0" baseline="0" noProof="0" dirty="0">
                <a:ln>
                  <a:noFill/>
                </a:ln>
                <a:solidFill>
                  <a:schemeClr val="tx2"/>
                </a:solidFill>
                <a:effectLst/>
                <a:uLnTx/>
                <a:uFillTx/>
                <a:latin typeface="Calibri" panose="020F0502020204030204"/>
                <a:ea typeface="+mn-ea"/>
                <a:cs typeface="+mn-cs"/>
              </a:rPr>
              <a:t>Tampereella tuoreita ideoita. </a:t>
            </a:r>
            <a:br>
              <a:rPr kumimoji="0" lang="fi-FI" sz="2000" b="0" i="0" u="none" strike="noStrike" kern="1200" cap="none" spc="0" normalizeH="0" baseline="0" noProof="0" dirty="0">
                <a:ln>
                  <a:noFill/>
                </a:ln>
                <a:solidFill>
                  <a:schemeClr val="tx2"/>
                </a:solidFill>
                <a:effectLst/>
                <a:uLnTx/>
                <a:uFillTx/>
                <a:latin typeface="Calibri" panose="020F0502020204030204"/>
                <a:ea typeface="+mn-ea"/>
                <a:cs typeface="+mn-cs"/>
              </a:rPr>
            </a:br>
            <a:r>
              <a:rPr kumimoji="0" lang="fi-FI" sz="2000" b="0" i="0" u="none" strike="noStrike" kern="1200" cap="none" spc="0" normalizeH="0" baseline="0" noProof="0" dirty="0">
                <a:ln>
                  <a:noFill/>
                </a:ln>
                <a:solidFill>
                  <a:schemeClr val="tx2"/>
                </a:solidFill>
                <a:effectLst/>
                <a:uLnTx/>
                <a:uFillTx/>
                <a:latin typeface="Calibri" panose="020F0502020204030204"/>
                <a:ea typeface="+mn-ea"/>
                <a:cs typeface="+mn-cs"/>
              </a:rPr>
              <a:t>Osaavat ihmiset tekevät ideoista menestyvää bisnestä.</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60E351C3-7C9C-4C1D-F84B-0AAE14EC8ED4}"/>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071514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Kaksi miestä asentaa elektroniikkaa.">
            <a:extLst>
              <a:ext uri="{FF2B5EF4-FFF2-40B4-BE49-F238E27FC236}">
                <a16:creationId xmlns:a16="http://schemas.microsoft.com/office/drawing/2014/main" id="{379D72D4-09D6-2695-E4FB-316B040F4924}"/>
              </a:ext>
            </a:extLst>
          </p:cNvPr>
          <p:cNvPicPr>
            <a:picLocks noChangeAspect="1"/>
          </p:cNvPicPr>
          <p:nvPr/>
        </p:nvPicPr>
        <p:blipFill rotWithShape="1">
          <a:blip r:embed="rId3">
            <a:alphaModFix amt="53000"/>
            <a:extLst>
              <a:ext uri="{28A0092B-C50C-407E-A947-70E740481C1C}">
                <a14:useLocalDpi xmlns:a14="http://schemas.microsoft.com/office/drawing/2010/main" val="0"/>
              </a:ext>
            </a:extLst>
          </a:blip>
          <a:srcRect l="-9621" r="25215"/>
          <a:stretch/>
        </p:blipFill>
        <p:spPr>
          <a:xfrm rot="16200000">
            <a:off x="2667001" y="-2667000"/>
            <a:ext cx="6858000" cy="12192000"/>
          </a:xfrm>
          <a:prstGeom prst="rect">
            <a:avLst/>
          </a:prstGeom>
          <a:solidFill>
            <a:schemeClr val="tx2"/>
          </a:solidFill>
        </p:spPr>
      </p:pic>
      <p:sp>
        <p:nvSpPr>
          <p:cNvPr id="35" name="Otsikko 1">
            <a:extLst>
              <a:ext uri="{FF2B5EF4-FFF2-40B4-BE49-F238E27FC236}">
                <a16:creationId xmlns:a16="http://schemas.microsoft.com/office/drawing/2014/main" id="{60928593-8D0E-2871-CCE2-9AD9C5E5F4CB}"/>
              </a:ext>
            </a:extLst>
          </p:cNvPr>
          <p:cNvSpPr txBox="1">
            <a:spLocks noGrp="1"/>
          </p:cNvSpPr>
          <p:nvPr>
            <p:ph type="title" idx="4294967295"/>
          </p:nvPr>
        </p:nvSpPr>
        <p:spPr>
          <a:xfrm>
            <a:off x="-604758" y="2815141"/>
            <a:ext cx="11566173" cy="677567"/>
          </a:xfrm>
          <a:prstGeom prst="rect">
            <a:avLst/>
          </a:prstGeom>
          <a:noFill/>
          <a:ln>
            <a:noFill/>
            <a:prstDash/>
          </a:ln>
          <a:effectLst>
            <a:outerShdw blurRad="134660" algn="ctr" rotWithShape="0">
              <a:prstClr val="black">
                <a:alpha val="1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chemeClr val="bg1"/>
                </a:solidFill>
                <a:effectLst/>
                <a:uLnTx/>
                <a:uFillTx/>
                <a:latin typeface="+mj-lt"/>
                <a:ea typeface="+mj-ea"/>
                <a:cs typeface="+mj-cs"/>
              </a:rPr>
              <a:t>Yrittäjien koti – vahva yrittäjyyskulttuuri</a:t>
            </a:r>
          </a:p>
        </p:txBody>
      </p:sp>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8.6.2023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14</a:t>
            </a:fld>
            <a:endParaRPr lang="fi-FI">
              <a:solidFill>
                <a:schemeClr val="bg1"/>
              </a:solidFill>
            </a:endParaRPr>
          </a:p>
        </p:txBody>
      </p:sp>
      <p:grpSp>
        <p:nvGrpSpPr>
          <p:cNvPr id="10" name="Ryhmä 9" descr="Kokoelma ">
            <a:extLst>
              <a:ext uri="{FF2B5EF4-FFF2-40B4-BE49-F238E27FC236}">
                <a16:creationId xmlns:a16="http://schemas.microsoft.com/office/drawing/2014/main" id="{CAD42E96-E0A8-5C08-DAC0-0344A929C1F0}"/>
              </a:ext>
            </a:extLst>
          </p:cNvPr>
          <p:cNvGrpSpPr/>
          <p:nvPr/>
        </p:nvGrpSpPr>
        <p:grpSpPr>
          <a:xfrm>
            <a:off x="-1721" y="3649024"/>
            <a:ext cx="12215361" cy="2707326"/>
            <a:chOff x="-23361" y="3616944"/>
            <a:chExt cx="12215361" cy="2707326"/>
          </a:xfrm>
        </p:grpSpPr>
        <p:sp>
          <p:nvSpPr>
            <p:cNvPr id="11" name="Kuva 9">
              <a:extLst>
                <a:ext uri="{FF2B5EF4-FFF2-40B4-BE49-F238E27FC236}">
                  <a16:creationId xmlns:a16="http://schemas.microsoft.com/office/drawing/2014/main" id="{214782CA-7C62-F4B7-2AD7-49568CA3A3DE}"/>
                </a:ext>
              </a:extLst>
            </p:cNvPr>
            <p:cNvSpPr/>
            <p:nvPr/>
          </p:nvSpPr>
          <p:spPr>
            <a:xfrm>
              <a:off x="-23361" y="3616944"/>
              <a:ext cx="5653221" cy="2690250"/>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8904" h="3111729">
                  <a:moveTo>
                    <a:pt x="1966" y="66624"/>
                  </a:moveTo>
                  <a:lnTo>
                    <a:pt x="6538904" y="0"/>
                  </a:lnTo>
                  <a:lnTo>
                    <a:pt x="6504389" y="1611"/>
                  </a:lnTo>
                  <a:cubicBezTo>
                    <a:pt x="6387268" y="9434"/>
                    <a:pt x="6286312" y="58791"/>
                    <a:pt x="6200427" y="146229"/>
                  </a:cubicBezTo>
                  <a:cubicBezTo>
                    <a:pt x="6106719" y="242008"/>
                    <a:pt x="6059893" y="357000"/>
                    <a:pt x="6059893" y="491321"/>
                  </a:cubicBezTo>
                  <a:lnTo>
                    <a:pt x="6059893" y="2639477"/>
                  </a:lnTo>
                  <a:cubicBezTo>
                    <a:pt x="6059893" y="2908579"/>
                    <a:pt x="5998054" y="2979680"/>
                    <a:pt x="5842852" y="3106350"/>
                  </a:cubicBezTo>
                  <a:lnTo>
                    <a:pt x="0" y="3111729"/>
                  </a:lnTo>
                  <a:cubicBezTo>
                    <a:pt x="655" y="2096694"/>
                    <a:pt x="1311" y="1081659"/>
                    <a:pt x="1966" y="66624"/>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Lst>
            </p:cNvPr>
            <p:cNvSpPr/>
            <p:nvPr/>
          </p:nvSpPr>
          <p:spPr>
            <a:xfrm>
              <a:off x="4972948" y="3616944"/>
              <a:ext cx="7219052" cy="2707326"/>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0052" h="3135672">
                  <a:moveTo>
                    <a:pt x="8350052" y="0"/>
                  </a:moveTo>
                  <a:lnTo>
                    <a:pt x="696052" y="8328"/>
                  </a:lnTo>
                  <a:lnTo>
                    <a:pt x="661537" y="9939"/>
                  </a:lnTo>
                  <a:cubicBezTo>
                    <a:pt x="544416" y="17762"/>
                    <a:pt x="443460" y="67119"/>
                    <a:pt x="357575" y="154557"/>
                  </a:cubicBezTo>
                  <a:cubicBezTo>
                    <a:pt x="263867" y="250336"/>
                    <a:pt x="217041" y="365328"/>
                    <a:pt x="217041" y="499649"/>
                  </a:cubicBezTo>
                  <a:lnTo>
                    <a:pt x="217041" y="2647805"/>
                  </a:lnTo>
                  <a:cubicBezTo>
                    <a:pt x="217041" y="2916907"/>
                    <a:pt x="155202" y="2988008"/>
                    <a:pt x="0" y="3114678"/>
                  </a:cubicBezTo>
                  <a:lnTo>
                    <a:pt x="8347410" y="3135672"/>
                  </a:lnTo>
                  <a:cubicBezTo>
                    <a:pt x="8352081" y="2090448"/>
                    <a:pt x="8345381" y="1045224"/>
                    <a:pt x="8350052" y="0"/>
                  </a:cubicBezTo>
                  <a:close/>
                </a:path>
              </a:pathLst>
            </a:custGeom>
            <a:solidFill>
              <a:schemeClr val="bg1">
                <a:alpha val="99263"/>
              </a:schemeClr>
            </a:solidFill>
            <a:ln w="5745" cap="flat">
              <a:noFill/>
              <a:prstDash val="solid"/>
              <a:miter/>
            </a:ln>
          </p:spPr>
          <p:txBody>
            <a:bodyPr rtlCol="0" anchor="ctr"/>
            <a:lstStyle/>
            <a:p>
              <a:endParaRPr lang="fi-FI"/>
            </a:p>
          </p:txBody>
        </p:sp>
      </p:gr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Suorakulmio 12">
            <a:extLst>
              <a:ext uri="{FF2B5EF4-FFF2-40B4-BE49-F238E27FC236}">
                <a16:creationId xmlns:a16="http://schemas.microsoft.com/office/drawing/2014/main" id="{91B88F19-A2C6-7180-3661-7F08C5EBDFA6}"/>
              </a:ext>
            </a:extLst>
          </p:cNvPr>
          <p:cNvSpPr/>
          <p:nvPr/>
        </p:nvSpPr>
        <p:spPr>
          <a:xfrm>
            <a:off x="487774" y="3837034"/>
            <a:ext cx="4804226" cy="1105904"/>
          </a:xfrm>
          <a:prstGeom prst="rect">
            <a:avLst/>
          </a:prstGeom>
        </p:spPr>
        <p:txBody>
          <a:bodyPr wrap="square" lIns="91440" tIns="45720" rIns="91440" bIns="45720" anchor="t">
            <a:noAutofit/>
          </a:bodyPr>
          <a:lstStyle/>
          <a:p>
            <a:pPr>
              <a:defRPr/>
            </a:pPr>
            <a:r>
              <a:rPr kumimoji="0" lang="fi-FI" sz="2000" b="1" i="0" u="none" strike="noStrike" kern="1200" cap="none" spc="0" normalizeH="0" baseline="0" noProof="0" dirty="0">
                <a:ln>
                  <a:noFill/>
                </a:ln>
                <a:solidFill>
                  <a:schemeClr val="bg1"/>
                </a:solidFill>
                <a:effectLst/>
                <a:uLnTx/>
                <a:uFillTx/>
                <a:latin typeface="Calibri" panose="020F0502020204030204"/>
                <a:ea typeface="+mn-ea"/>
                <a:cs typeface="+mn-cs"/>
              </a:rPr>
              <a:t>ALUEEN KÄRKITOIMIALOJA </a:t>
            </a:r>
            <a:r>
              <a:rPr lang="fi-FI" sz="2000" dirty="0">
                <a:solidFill>
                  <a:schemeClr val="bg1"/>
                </a:solidFill>
                <a:latin typeface="Calibri" panose="020F0502020204030204"/>
              </a:rPr>
              <a:t>ovat älykkäät</a:t>
            </a:r>
            <a:r>
              <a:rPr kumimoji="0" lang="fi-FI" sz="2000" b="0" i="0" u="none" strike="noStrike" kern="1200" cap="none" spc="0" normalizeH="0" baseline="0" noProof="0" dirty="0">
                <a:ln>
                  <a:noFill/>
                </a:ln>
                <a:solidFill>
                  <a:schemeClr val="bg1"/>
                </a:solidFill>
                <a:effectLst/>
                <a:uLnTx/>
                <a:uFillTx/>
                <a:latin typeface="Calibri" panose="020F0502020204030204"/>
                <a:ea typeface="+mn-ea"/>
                <a:cs typeface="+mn-cs"/>
              </a:rPr>
              <a:t> koneet, automaatio, </a:t>
            </a:r>
            <a:r>
              <a:rPr kumimoji="0" lang="fi-FI" sz="2000" b="0" i="0" u="none" strike="noStrike" kern="1200" cap="none" spc="0" normalizeH="0" baseline="0" noProof="0" dirty="0" err="1">
                <a:ln>
                  <a:noFill/>
                </a:ln>
                <a:solidFill>
                  <a:schemeClr val="bg1"/>
                </a:solidFill>
                <a:effectLst/>
                <a:uLnTx/>
                <a:uFillTx/>
                <a:latin typeface="Calibri" panose="020F0502020204030204"/>
                <a:ea typeface="+mn-ea"/>
                <a:cs typeface="+mn-cs"/>
              </a:rPr>
              <a:t>Al</a:t>
            </a:r>
            <a:r>
              <a:rPr kumimoji="0" lang="fi-FI" sz="2000" b="0" i="0" u="none" strike="noStrike" kern="1200" cap="none" spc="0" normalizeH="0" baseline="0" noProof="0" dirty="0">
                <a:ln>
                  <a:noFill/>
                </a:ln>
                <a:solidFill>
                  <a:schemeClr val="bg1"/>
                </a:solidFill>
                <a:effectLst/>
                <a:uLnTx/>
                <a:uFillTx/>
                <a:latin typeface="Calibri" panose="020F0502020204030204"/>
                <a:ea typeface="+mn-ea"/>
                <a:cs typeface="+mn-cs"/>
              </a:rPr>
              <a:t> ja analytiikka, </a:t>
            </a:r>
            <a:r>
              <a:rPr lang="fi-FI" sz="2000" dirty="0">
                <a:solidFill>
                  <a:schemeClr val="bg1"/>
                </a:solidFill>
                <a:latin typeface="Calibri" panose="020F0502020204030204"/>
              </a:rPr>
              <a:t>kuvantaminen, kiertotalous</a:t>
            </a:r>
            <a:r>
              <a:rPr kumimoji="0" lang="fi-FI" sz="2000" b="0" i="0" u="none" strike="noStrike" kern="1200" cap="none" spc="0" normalizeH="0" baseline="0" noProof="0" dirty="0">
                <a:ln>
                  <a:noFill/>
                </a:ln>
                <a:solidFill>
                  <a:schemeClr val="bg1"/>
                </a:solidFill>
                <a:effectLst/>
                <a:uLnTx/>
                <a:uFillTx/>
                <a:latin typeface="Calibri" panose="020F0502020204030204"/>
                <a:ea typeface="+mn-ea"/>
                <a:cs typeface="+mn-cs"/>
              </a:rPr>
              <a:t> ja </a:t>
            </a:r>
            <a:r>
              <a:rPr lang="fi-FI" sz="2000" dirty="0" err="1">
                <a:solidFill>
                  <a:schemeClr val="bg1"/>
                </a:solidFill>
                <a:latin typeface="Calibri" panose="020F0502020204030204"/>
              </a:rPr>
              <a:t>cleantech</a:t>
            </a:r>
            <a:r>
              <a:rPr kumimoji="0" lang="fi-FI" sz="2000" b="0" i="0" u="none" strike="noStrike" kern="1200" cap="none" spc="0" normalizeH="0" baseline="0" noProof="0" dirty="0">
                <a:ln>
                  <a:noFill/>
                </a:ln>
                <a:solidFill>
                  <a:schemeClr val="bg1"/>
                </a:solidFill>
                <a:effectLst/>
                <a:uLnTx/>
                <a:uFillTx/>
                <a:latin typeface="Calibri" panose="020F0502020204030204"/>
                <a:ea typeface="+mn-ea"/>
                <a:cs typeface="+mn-cs"/>
              </a:rPr>
              <a:t>.</a:t>
            </a:r>
          </a:p>
        </p:txBody>
      </p:sp>
      <p:sp>
        <p:nvSpPr>
          <p:cNvPr id="33" name="Suorakulmio 32">
            <a:extLst>
              <a:ext uri="{FF2B5EF4-FFF2-40B4-BE49-F238E27FC236}">
                <a16:creationId xmlns:a16="http://schemas.microsoft.com/office/drawing/2014/main" id="{60765B86-FE55-505B-DE46-19F3BD320E22}"/>
              </a:ext>
            </a:extLst>
          </p:cNvPr>
          <p:cNvSpPr/>
          <p:nvPr/>
        </p:nvSpPr>
        <p:spPr>
          <a:xfrm>
            <a:off x="475200" y="4989850"/>
            <a:ext cx="4284000" cy="1105904"/>
          </a:xfrm>
          <a:prstGeom prst="rect">
            <a:avLst/>
          </a:prstGeom>
        </p:spPr>
        <p:txBody>
          <a:bodyPr wrap="square" lIns="91440" tIns="45720" rIns="91440" bIns="45720" anchor="t">
            <a:noAutofit/>
          </a:bodyPr>
          <a:lstStyle/>
          <a:p>
            <a:pPr>
              <a:defRPr/>
            </a:pPr>
            <a:r>
              <a:rPr kumimoji="0" lang="fi-FI" sz="2000" b="1" i="0" u="none" strike="noStrike" kern="1200" cap="none" spc="0" normalizeH="0" baseline="0" noProof="0" dirty="0">
                <a:ln>
                  <a:noFill/>
                </a:ln>
                <a:solidFill>
                  <a:schemeClr val="bg1"/>
                </a:solidFill>
                <a:effectLst/>
                <a:uLnTx/>
                <a:uFillTx/>
                <a:latin typeface="Calibri" panose="020F0502020204030204"/>
                <a:ea typeface="+mn-ea"/>
                <a:cs typeface="+mn-cs"/>
              </a:rPr>
              <a:t>NOUSEVIIN TOIMIALOIHIN </a:t>
            </a:r>
            <a:r>
              <a:rPr kumimoji="0" lang="fi-FI" sz="2000" b="0" i="0" u="none" strike="noStrike" kern="1200" cap="none" spc="0" normalizeH="0" baseline="0" noProof="0" dirty="0">
                <a:ln>
                  <a:noFill/>
                </a:ln>
                <a:solidFill>
                  <a:schemeClr val="bg1"/>
                </a:solidFill>
                <a:effectLst/>
                <a:uLnTx/>
                <a:uFillTx/>
                <a:latin typeface="Calibri" panose="020F0502020204030204"/>
                <a:ea typeface="+mn-ea"/>
                <a:cs typeface="+mn-cs"/>
              </a:rPr>
              <a:t>kuuluvat mm. luovat alat, peliteollisuus, </a:t>
            </a:r>
            <a:br>
              <a:rPr lang="fi-FI" sz="2000" b="0" i="0" u="none" strike="noStrike" kern="1200" cap="none" spc="0" normalizeH="0" baseline="0" noProof="0" dirty="0">
                <a:ln>
                  <a:noFill/>
                </a:ln>
                <a:solidFill>
                  <a:schemeClr val="bg1"/>
                </a:solidFill>
                <a:effectLst/>
                <a:uLnTx/>
                <a:uFillTx/>
                <a:latin typeface="Calibri" panose="020F0502020204030204"/>
              </a:rPr>
            </a:br>
            <a:r>
              <a:rPr kumimoji="0" lang="fi-FI" sz="2000" b="0" i="0" u="none" strike="noStrike" kern="1200" cap="none" spc="0" normalizeH="0" baseline="0" noProof="0" dirty="0">
                <a:ln>
                  <a:noFill/>
                </a:ln>
                <a:solidFill>
                  <a:schemeClr val="bg1"/>
                </a:solidFill>
                <a:effectLst/>
                <a:uLnTx/>
                <a:uFillTx/>
                <a:latin typeface="Calibri" panose="020F0502020204030204"/>
                <a:ea typeface="+mn-ea"/>
                <a:cs typeface="+mn-cs"/>
              </a:rPr>
              <a:t>autoteollisuus ja nanoteknologia.</a:t>
            </a:r>
          </a:p>
        </p:txBody>
      </p:sp>
      <p:grpSp>
        <p:nvGrpSpPr>
          <p:cNvPr id="17" name="Ryhmä 16" descr="Kokoelma Tamperelaisten yritysten tunnuksia.">
            <a:extLst>
              <a:ext uri="{FF2B5EF4-FFF2-40B4-BE49-F238E27FC236}">
                <a16:creationId xmlns:a16="http://schemas.microsoft.com/office/drawing/2014/main" id="{38AD5881-5174-460D-78F5-D161C3C0F438}"/>
              </a:ext>
            </a:extLst>
          </p:cNvPr>
          <p:cNvGrpSpPr/>
          <p:nvPr/>
        </p:nvGrpSpPr>
        <p:grpSpPr>
          <a:xfrm>
            <a:off x="5326318" y="3760169"/>
            <a:ext cx="6772082" cy="2379839"/>
            <a:chOff x="5326318" y="3826429"/>
            <a:chExt cx="6772082" cy="2379839"/>
          </a:xfrm>
        </p:grpSpPr>
        <p:pic>
          <p:nvPicPr>
            <p:cNvPr id="22" name="Kuva 21" descr="Vincit">
              <a:extLst>
                <a:ext uri="{FF2B5EF4-FFF2-40B4-BE49-F238E27FC236}">
                  <a16:creationId xmlns:a16="http://schemas.microsoft.com/office/drawing/2014/main" id="{7CB5DA49-681D-7549-4BC6-FC7BB80C59A2}"/>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481276" y="4119494"/>
              <a:ext cx="1201029" cy="331266"/>
            </a:xfrm>
            <a:prstGeom prst="rect">
              <a:avLst/>
            </a:prstGeom>
          </p:spPr>
        </p:pic>
        <p:pic>
          <p:nvPicPr>
            <p:cNvPr id="21" name="Kuva 20" descr="Valmet">
              <a:extLst>
                <a:ext uri="{FF2B5EF4-FFF2-40B4-BE49-F238E27FC236}">
                  <a16:creationId xmlns:a16="http://schemas.microsoft.com/office/drawing/2014/main" id="{0576C0D9-5702-0DDF-A504-961AF3BC1EC4}"/>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994076" y="4026429"/>
              <a:ext cx="1447662" cy="517393"/>
            </a:xfrm>
            <a:prstGeom prst="rect">
              <a:avLst/>
            </a:prstGeom>
          </p:spPr>
        </p:pic>
        <p:pic>
          <p:nvPicPr>
            <p:cNvPr id="23" name="Kuva 22" descr="Huawei">
              <a:extLst>
                <a:ext uri="{FF2B5EF4-FFF2-40B4-BE49-F238E27FC236}">
                  <a16:creationId xmlns:a16="http://schemas.microsoft.com/office/drawing/2014/main" id="{8F54BB21-42C9-985A-56C9-A6A49F9F6A65}"/>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9013390" y="3826429"/>
              <a:ext cx="732739" cy="732739"/>
            </a:xfrm>
            <a:prstGeom prst="rect">
              <a:avLst/>
            </a:prstGeom>
          </p:spPr>
        </p:pic>
        <p:pic>
          <p:nvPicPr>
            <p:cNvPr id="24" name="Kuva 23" descr="Insta">
              <a:extLst>
                <a:ext uri="{FF2B5EF4-FFF2-40B4-BE49-F238E27FC236}">
                  <a16:creationId xmlns:a16="http://schemas.microsoft.com/office/drawing/2014/main" id="{366B4046-5F6C-2142-9386-EA038F85D077}"/>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10637918" y="4118158"/>
              <a:ext cx="1089870" cy="333935"/>
            </a:xfrm>
            <a:prstGeom prst="rect">
              <a:avLst/>
            </a:prstGeom>
          </p:spPr>
        </p:pic>
        <p:pic>
          <p:nvPicPr>
            <p:cNvPr id="25" name="Kuva 24" descr="Sandvik">
              <a:extLst>
                <a:ext uri="{FF2B5EF4-FFF2-40B4-BE49-F238E27FC236}">
                  <a16:creationId xmlns:a16="http://schemas.microsoft.com/office/drawing/2014/main" id="{9F3A50EF-503B-9343-3F1A-593924931C9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466269" y="4805340"/>
              <a:ext cx="1231042" cy="475489"/>
            </a:xfrm>
            <a:prstGeom prst="rect">
              <a:avLst/>
            </a:prstGeom>
          </p:spPr>
        </p:pic>
        <p:pic>
          <p:nvPicPr>
            <p:cNvPr id="26" name="Kuva 25" descr="Ponsse">
              <a:extLst>
                <a:ext uri="{FF2B5EF4-FFF2-40B4-BE49-F238E27FC236}">
                  <a16:creationId xmlns:a16="http://schemas.microsoft.com/office/drawing/2014/main" id="{69A89A38-B23B-7B70-8FB1-917E67F33EB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050488" y="4842370"/>
              <a:ext cx="1334838" cy="401430"/>
            </a:xfrm>
            <a:prstGeom prst="rect">
              <a:avLst/>
            </a:prstGeom>
          </p:spPr>
        </p:pic>
        <p:pic>
          <p:nvPicPr>
            <p:cNvPr id="28" name="Kuva 27" descr="Gofore">
              <a:extLst>
                <a:ext uri="{FF2B5EF4-FFF2-40B4-BE49-F238E27FC236}">
                  <a16:creationId xmlns:a16="http://schemas.microsoft.com/office/drawing/2014/main" id="{EBA0AC3B-83C4-286A-FA8B-A3FFC6478F3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762274" y="4936673"/>
              <a:ext cx="1258329" cy="212824"/>
            </a:xfrm>
            <a:prstGeom prst="rect">
              <a:avLst/>
            </a:prstGeom>
          </p:spPr>
        </p:pic>
        <p:pic>
          <p:nvPicPr>
            <p:cNvPr id="27" name="Kuva 26" descr="Kalmar&#10;">
              <a:extLst>
                <a:ext uri="{FF2B5EF4-FFF2-40B4-BE49-F238E27FC236}">
                  <a16:creationId xmlns:a16="http://schemas.microsoft.com/office/drawing/2014/main" id="{EB9970A8-B581-C65D-FEC3-0CBB50A8233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48212" b="-48212"/>
            <a:stretch/>
          </p:blipFill>
          <p:spPr>
            <a:xfrm>
              <a:off x="10476014" y="4709106"/>
              <a:ext cx="1464184" cy="667957"/>
            </a:xfrm>
            <a:prstGeom prst="rect">
              <a:avLst/>
            </a:prstGeom>
          </p:spPr>
        </p:pic>
        <p:pic>
          <p:nvPicPr>
            <p:cNvPr id="29" name="Kuva 28" descr="Nokia">
              <a:extLst>
                <a:ext uri="{FF2B5EF4-FFF2-40B4-BE49-F238E27FC236}">
                  <a16:creationId xmlns:a16="http://schemas.microsoft.com/office/drawing/2014/main" id="{04CB9E9A-20FC-89AB-792A-025BA1BDB0A8}"/>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326318" y="5550700"/>
              <a:ext cx="1510945" cy="655568"/>
            </a:xfrm>
            <a:prstGeom prst="rect">
              <a:avLst/>
            </a:prstGeom>
          </p:spPr>
        </p:pic>
        <p:pic>
          <p:nvPicPr>
            <p:cNvPr id="31" name="Kuva 30" descr="Fastems">
              <a:extLst>
                <a:ext uri="{FF2B5EF4-FFF2-40B4-BE49-F238E27FC236}">
                  <a16:creationId xmlns:a16="http://schemas.microsoft.com/office/drawing/2014/main" id="{ED851183-021D-E55D-F0F0-2D92925D8CE7}"/>
                </a:ext>
              </a:extLst>
            </p:cNvPr>
            <p:cNvPicPr>
              <a:picLocks noChangeAspect="1"/>
            </p:cNvPicPr>
            <p:nvPr/>
          </p:nvPicPr>
          <p:blipFill>
            <a:blip r:embed="rId16" cstate="print">
              <a:extLst>
                <a:ext uri="{28A0092B-C50C-407E-A947-70E740481C1C}">
                  <a14:useLocalDpi xmlns:a14="http://schemas.microsoft.com/office/drawing/2010/main"/>
                </a:ext>
              </a:extLst>
            </a:blip>
            <a:srcRect t="15888" b="15888"/>
            <a:stretch/>
          </p:blipFill>
          <p:spPr>
            <a:xfrm>
              <a:off x="7018344" y="5614395"/>
              <a:ext cx="1399127" cy="528177"/>
            </a:xfrm>
            <a:prstGeom prst="rect">
              <a:avLst/>
            </a:prstGeom>
          </p:spPr>
        </p:pic>
        <p:pic>
          <p:nvPicPr>
            <p:cNvPr id="30" name="Kuva 29" descr="Metso">
              <a:extLst>
                <a:ext uri="{FF2B5EF4-FFF2-40B4-BE49-F238E27FC236}">
                  <a16:creationId xmlns:a16="http://schemas.microsoft.com/office/drawing/2014/main" id="{E5CE9005-923D-1C03-00B1-0D1CE1631C1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676445" y="5670127"/>
              <a:ext cx="1406629" cy="416714"/>
            </a:xfrm>
            <a:prstGeom prst="rect">
              <a:avLst/>
            </a:prstGeom>
          </p:spPr>
        </p:pic>
        <p:pic>
          <p:nvPicPr>
            <p:cNvPr id="32" name="Kuva 31" descr="Aac technologies">
              <a:extLst>
                <a:ext uri="{FF2B5EF4-FFF2-40B4-BE49-F238E27FC236}">
                  <a16:creationId xmlns:a16="http://schemas.microsoft.com/office/drawing/2014/main" id="{F3168C2A-7841-1451-28F6-78C4D76F1B29}"/>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267307" y="5723569"/>
              <a:ext cx="1831093" cy="309829"/>
            </a:xfrm>
            <a:prstGeom prst="rect">
              <a:avLst/>
            </a:prstGeom>
          </p:spPr>
        </p:pic>
      </p:grpSp>
      <p:sp>
        <p:nvSpPr>
          <p:cNvPr id="34" name="Tekstiruutu 24">
            <a:extLst>
              <a:ext uri="{FF2B5EF4-FFF2-40B4-BE49-F238E27FC236}">
                <a16:creationId xmlns:a16="http://schemas.microsoft.com/office/drawing/2014/main" id="{206ECE68-64AA-A939-1963-CC8164DE5923}"/>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Opa</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Latvala</a:t>
            </a:r>
          </a:p>
        </p:txBody>
      </p:sp>
    </p:spTree>
    <p:extLst>
      <p:ext uri="{BB962C8B-B14F-4D97-AF65-F5344CB8AC3E}">
        <p14:creationId xmlns:p14="http://schemas.microsoft.com/office/powerpoint/2010/main" val="2697267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2" descr="Ihmisiä teknologiatapahtumassa värivalojen loisteessa.">
            <a:extLst>
              <a:ext uri="{FF2B5EF4-FFF2-40B4-BE49-F238E27FC236}">
                <a16:creationId xmlns:a16="http://schemas.microsoft.com/office/drawing/2014/main" id="{F329A863-F224-6D5F-A778-F1E8FFB66A64}"/>
              </a:ext>
            </a:extLst>
          </p:cNvPr>
          <p:cNvSpPr>
            <a:spLocks noChangeAspect="1"/>
          </p:cNvSpPr>
          <p:nvPr/>
        </p:nvSpPr>
        <p:spPr>
          <a:xfrm>
            <a:off x="5484750" y="3516"/>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b="346"/>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2821273A-355E-6263-976D-3B0E5CC112DA}"/>
              </a:ext>
            </a:extLst>
          </p:cNvPr>
          <p:cNvSpPr>
            <a:spLocks noGrp="1"/>
          </p:cNvSpPr>
          <p:nvPr>
            <p:ph type="title"/>
          </p:nvPr>
        </p:nvSpPr>
        <p:spPr/>
        <p:txBody>
          <a:bodyPr/>
          <a:lstStyle/>
          <a:p>
            <a:r>
              <a:rPr lang="fi-FI" sz="2800" dirty="0"/>
              <a:t>Maaperä </a:t>
            </a:r>
            <a:br>
              <a:rPr lang="fi-FI" dirty="0"/>
            </a:br>
            <a:r>
              <a:rPr lang="fi-FI" dirty="0"/>
              <a:t>UUSILLE IDEOILLE</a:t>
            </a:r>
          </a:p>
        </p:txBody>
      </p:sp>
      <p:sp>
        <p:nvSpPr>
          <p:cNvPr id="3" name="Sisällön paikkamerkki 2">
            <a:extLst>
              <a:ext uri="{FF2B5EF4-FFF2-40B4-BE49-F238E27FC236}">
                <a16:creationId xmlns:a16="http://schemas.microsoft.com/office/drawing/2014/main" id="{B0D6BD2B-663B-9ECC-5E2D-151921816854}"/>
              </a:ext>
            </a:extLst>
          </p:cNvPr>
          <p:cNvSpPr>
            <a:spLocks noGrp="1"/>
          </p:cNvSpPr>
          <p:nvPr>
            <p:ph sz="quarter" idx="15"/>
          </p:nvPr>
        </p:nvSpPr>
        <p:spPr>
          <a:xfrm>
            <a:off x="655281" y="1990476"/>
            <a:ext cx="5318007" cy="4163079"/>
          </a:xfrm>
        </p:spPr>
        <p:txBody>
          <a:bodyPr>
            <a:noAutofit/>
          </a:bodyPr>
          <a:lstStyle/>
          <a:p>
            <a:pPr marL="0" indent="0">
              <a:spcBef>
                <a:spcPts val="400"/>
              </a:spcBef>
              <a:spcAft>
                <a:spcPts val="600"/>
              </a:spcAft>
              <a:buNone/>
            </a:pPr>
            <a:r>
              <a:rPr lang="fi-FI" dirty="0"/>
              <a:t>Olemme Suomen aktiivisimpia </a:t>
            </a:r>
            <a:br>
              <a:rPr lang="fi-FI" dirty="0"/>
            </a:br>
            <a:r>
              <a:rPr lang="fi-FI" dirty="0"/>
              <a:t>startup-kaupunkeja</a:t>
            </a:r>
          </a:p>
          <a:p>
            <a:pPr marL="0" indent="0">
              <a:spcBef>
                <a:spcPts val="400"/>
              </a:spcBef>
              <a:buNone/>
            </a:pPr>
            <a:r>
              <a:rPr lang="fi-FI" b="1" dirty="0"/>
              <a:t>VETOVOIMAINEN YMPÄRISTÖ</a:t>
            </a:r>
          </a:p>
          <a:p>
            <a:pPr>
              <a:spcBef>
                <a:spcPts val="400"/>
              </a:spcBef>
            </a:pPr>
            <a:r>
              <a:rPr lang="fi-FI" dirty="0"/>
              <a:t>Koulutetun työvoiman hyvä </a:t>
            </a:r>
            <a:br>
              <a:rPr lang="fi-FI" dirty="0"/>
            </a:br>
            <a:r>
              <a:rPr lang="fi-FI" dirty="0"/>
              <a:t>saatavuus</a:t>
            </a:r>
          </a:p>
          <a:p>
            <a:pPr>
              <a:spcBef>
                <a:spcPts val="400"/>
              </a:spcBef>
            </a:pPr>
            <a:r>
              <a:rPr lang="fi-FI" dirty="0"/>
              <a:t>Edullisempaa kuin pääkaupunkiseudulla</a:t>
            </a:r>
          </a:p>
          <a:p>
            <a:pPr>
              <a:spcBef>
                <a:spcPts val="400"/>
              </a:spcBef>
            </a:pPr>
            <a:r>
              <a:rPr lang="fi-FI" dirty="0"/>
              <a:t>Korkeakouluyhteistyöstä osaajia ja ideoita</a:t>
            </a:r>
          </a:p>
          <a:p>
            <a:pPr>
              <a:spcBef>
                <a:spcPts val="400"/>
              </a:spcBef>
            </a:pPr>
            <a:r>
              <a:rPr lang="fi-FI" dirty="0"/>
              <a:t>Keskeinen sijainti</a:t>
            </a:r>
          </a:p>
        </p:txBody>
      </p:sp>
      <p:sp>
        <p:nvSpPr>
          <p:cNvPr id="4" name="Päivämäärän paikkamerkki 3">
            <a:extLst>
              <a:ext uri="{FF2B5EF4-FFF2-40B4-BE49-F238E27FC236}">
                <a16:creationId xmlns:a16="http://schemas.microsoft.com/office/drawing/2014/main" id="{8863963B-7296-BC17-0B8E-F0CCC22E884B}"/>
              </a:ext>
            </a:extLst>
          </p:cNvPr>
          <p:cNvSpPr>
            <a:spLocks noGrp="1"/>
          </p:cNvSpPr>
          <p:nvPr>
            <p:ph type="dt" sz="half" idx="2"/>
          </p:nvPr>
        </p:nvSpPr>
        <p:spPr/>
        <p:txBody>
          <a:bodyPr/>
          <a:lstStyle/>
          <a:p>
            <a:fld id="{5258CF2B-40E0-044A-A11F-4C9B30C70221}" type="datetime1">
              <a:rPr lang="fi-FI" smtClean="0">
                <a:solidFill>
                  <a:schemeClr val="bg1"/>
                </a:solidFill>
              </a:rPr>
              <a:t>8.6.2023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06A74D54-5914-CCCB-3338-64A2AF01D1EB}"/>
              </a:ext>
            </a:extLst>
          </p:cNvPr>
          <p:cNvSpPr>
            <a:spLocks noGrp="1"/>
          </p:cNvSpPr>
          <p:nvPr>
            <p:ph type="sldNum" sz="quarter" idx="4"/>
          </p:nvPr>
        </p:nvSpPr>
        <p:spPr/>
        <p:txBody>
          <a:bodyPr/>
          <a:lstStyle/>
          <a:p>
            <a:fld id="{F3EE06F1-2D77-A44E-97FA-F679B9CB76D5}" type="slidenum">
              <a:rPr lang="fi-FI" smtClean="0">
                <a:solidFill>
                  <a:schemeClr val="bg1"/>
                </a:solidFill>
              </a:rPr>
              <a:t>15</a:t>
            </a:fld>
            <a:endParaRPr lang="fi-FI">
              <a:solidFill>
                <a:schemeClr val="bg1"/>
              </a:solidFill>
            </a:endParaRPr>
          </a:p>
        </p:txBody>
      </p:sp>
      <p:sp>
        <p:nvSpPr>
          <p:cNvPr id="8" name="Ellipsi 7">
            <a:extLst>
              <a:ext uri="{FF2B5EF4-FFF2-40B4-BE49-F238E27FC236}">
                <a16:creationId xmlns:a16="http://schemas.microsoft.com/office/drawing/2014/main" id="{B8C1D524-344B-858C-AF16-BA0B7562B0CE}"/>
              </a:ext>
              <a:ext uri="{C183D7F6-B498-43B3-948B-1728B52AA6E4}">
                <adec:decorative xmlns:adec="http://schemas.microsoft.com/office/drawing/2017/decorative" val="1"/>
              </a:ext>
            </a:extLst>
          </p:cNvPr>
          <p:cNvSpPr/>
          <p:nvPr/>
        </p:nvSpPr>
        <p:spPr>
          <a:xfrm>
            <a:off x="4810694" y="2116450"/>
            <a:ext cx="2325188" cy="23251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Kuva 8" descr="Suomen kartta.">
            <a:extLst>
              <a:ext uri="{FF2B5EF4-FFF2-40B4-BE49-F238E27FC236}">
                <a16:creationId xmlns:a16="http://schemas.microsoft.com/office/drawing/2014/main" id="{6BD31AD3-ABD1-B0F3-A229-68AF0F0F4222}"/>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5266240" y="2092878"/>
            <a:ext cx="1442363" cy="2487606"/>
          </a:xfrm>
          <a:prstGeom prst="rect">
            <a:avLst/>
          </a:prstGeom>
        </p:spPr>
      </p:pic>
      <p:sp>
        <p:nvSpPr>
          <p:cNvPr id="11" name="Ellipsi 10" descr="Tampere merkittynä Suomen karttaan.">
            <a:extLst>
              <a:ext uri="{FF2B5EF4-FFF2-40B4-BE49-F238E27FC236}">
                <a16:creationId xmlns:a16="http://schemas.microsoft.com/office/drawing/2014/main" id="{D41DDA58-5023-AC7F-C3A5-48080640068B}"/>
              </a:ext>
              <a:ext uri="{C183D7F6-B498-43B3-948B-1728B52AA6E4}">
                <adec:decorative xmlns:adec="http://schemas.microsoft.com/office/drawing/2017/decorative" val="0"/>
              </a:ext>
            </a:extLst>
          </p:cNvPr>
          <p:cNvSpPr/>
          <p:nvPr/>
        </p:nvSpPr>
        <p:spPr>
          <a:xfrm>
            <a:off x="5665580" y="3867150"/>
            <a:ext cx="211005" cy="211005"/>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srgbClr val="CB4A6C"/>
              </a:solidFill>
              <a:effectLst/>
              <a:uLnTx/>
              <a:uFillTx/>
              <a:latin typeface="Calibri" panose="020F0502020204030204"/>
              <a:ea typeface="+mn-ea"/>
              <a:cs typeface="+mn-cs"/>
            </a:endParaRPr>
          </a:p>
        </p:txBody>
      </p:sp>
      <p:sp>
        <p:nvSpPr>
          <p:cNvPr id="7" name="Tekstiruutu 24">
            <a:extLst>
              <a:ext uri="{FF2B5EF4-FFF2-40B4-BE49-F238E27FC236}">
                <a16:creationId xmlns:a16="http://schemas.microsoft.com/office/drawing/2014/main" id="{D0BABC0C-55B7-D925-E4E4-54BEF55714F7}"/>
              </a:ext>
            </a:extLst>
          </p:cNvPr>
          <p:cNvSpPr txBox="1">
            <a:spLocks noChangeArrowheads="1"/>
          </p:cNvSpPr>
          <p:nvPr/>
        </p:nvSpPr>
        <p:spPr bwMode="auto">
          <a:xfrm>
            <a:off x="7232585" y="6399907"/>
            <a:ext cx="3003283" cy="45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a:t>
            </a:r>
            <a:r>
              <a:rPr kumimoji="0" lang="en-GB" altLang="fi-FI"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Visit</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Tampere / Mirella </a:t>
            </a:r>
            <a:r>
              <a:rPr lang="en-GB" altLang="fi-FI" sz="1200" dirty="0">
                <a:solidFill>
                  <a:srgbClr val="FFFFFF"/>
                </a:solidFill>
              </a:rPr>
              <a:t>M</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ellonmaa</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82802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Nuori nainen käytävällä.">
            <a:extLst>
              <a:ext uri="{FF2B5EF4-FFF2-40B4-BE49-F238E27FC236}">
                <a16:creationId xmlns:a16="http://schemas.microsoft.com/office/drawing/2014/main" id="{BF093525-D57F-BDED-D38F-72CF3DF1C8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088" y="6350"/>
            <a:ext cx="12207088" cy="6849533"/>
          </a:xfrm>
          <a:prstGeom prst="rect">
            <a:avLst/>
          </a:prstGeom>
        </p:spPr>
      </p:pic>
      <p:sp>
        <p:nvSpPr>
          <p:cNvPr id="9" name="Kuva 4">
            <a:extLst>
              <a:ext uri="{FF2B5EF4-FFF2-40B4-BE49-F238E27FC236}">
                <a16:creationId xmlns:a16="http://schemas.microsoft.com/office/drawing/2014/main" id="{E0E4E4EF-89D2-A82F-DB09-1917A4A7E49F}"/>
              </a:ext>
              <a:ext uri="{C183D7F6-B498-43B3-948B-1728B52AA6E4}">
                <adec:decorative xmlns:adec="http://schemas.microsoft.com/office/drawing/2017/decorative" val="1"/>
              </a:ext>
            </a:extLst>
          </p:cNvPr>
          <p:cNvSpPr>
            <a:spLocks noChangeAspect="1"/>
          </p:cNvSpPr>
          <p:nvPr/>
        </p:nvSpPr>
        <p:spPr>
          <a:xfrm>
            <a:off x="-6350" y="2117"/>
            <a:ext cx="6967094"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solidFill>
            <a:schemeClr val="tx2">
              <a:lumMod val="10000"/>
              <a:alpha val="55000"/>
            </a:schemeClr>
          </a:solidFill>
          <a:ln w="9525" cap="flat">
            <a:noFill/>
            <a:prstDash val="solid"/>
            <a:miter/>
          </a:ln>
        </p:spPr>
        <p:txBody>
          <a:bodyPr rtlCol="0" anchor="ctr"/>
          <a:lstStyle/>
          <a:p>
            <a:endParaRPr lang="fi-FI" dirty="0">
              <a:solidFill>
                <a:schemeClr val="bg1"/>
              </a:solidFill>
            </a:endParaRPr>
          </a:p>
        </p:txBody>
      </p:sp>
      <p:sp>
        <p:nvSpPr>
          <p:cNvPr id="6" name="Otsikko 5">
            <a:extLst>
              <a:ext uri="{FF2B5EF4-FFF2-40B4-BE49-F238E27FC236}">
                <a16:creationId xmlns:a16="http://schemas.microsoft.com/office/drawing/2014/main" id="{44B02941-3556-DBCA-2C0E-2A76E9B99AF2}"/>
              </a:ext>
            </a:extLst>
          </p:cNvPr>
          <p:cNvSpPr>
            <a:spLocks noGrp="1"/>
          </p:cNvSpPr>
          <p:nvPr>
            <p:ph type="title"/>
          </p:nvPr>
        </p:nvSpPr>
        <p:spPr/>
        <p:txBody>
          <a:bodyPr/>
          <a:lstStyle/>
          <a:p>
            <a:r>
              <a:rPr lang="fi-FI" dirty="0"/>
              <a:t>Panostamme koulutukseen</a:t>
            </a:r>
          </a:p>
        </p:txBody>
      </p:sp>
      <p:sp>
        <p:nvSpPr>
          <p:cNvPr id="10" name="Tekstiruutu 24">
            <a:extLst>
              <a:ext uri="{FF2B5EF4-FFF2-40B4-BE49-F238E27FC236}">
                <a16:creationId xmlns:a16="http://schemas.microsoft.com/office/drawing/2014/main" id="{1D50E12E-912B-BD83-4CE6-37A6095FBB89}"/>
              </a:ext>
            </a:extLst>
          </p:cNvPr>
          <p:cNvSpPr txBox="1">
            <a:spLocks noChangeArrowheads="1"/>
          </p:cNvSpPr>
          <p:nvPr/>
        </p:nvSpPr>
        <p:spPr bwMode="auto">
          <a:xfrm>
            <a:off x="2325755" y="6283992"/>
            <a:ext cx="3810001" cy="4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4" name="Päivämäärän paikkamerkki 3">
            <a:extLst>
              <a:ext uri="{FF2B5EF4-FFF2-40B4-BE49-F238E27FC236}">
                <a16:creationId xmlns:a16="http://schemas.microsoft.com/office/drawing/2014/main" id="{842CD238-5DBB-5593-4BB6-4460E08CEF65}"/>
              </a:ext>
            </a:extLst>
          </p:cNvPr>
          <p:cNvSpPr>
            <a:spLocks noGrp="1"/>
          </p:cNvSpPr>
          <p:nvPr>
            <p:ph type="dt" sz="half" idx="2"/>
          </p:nvPr>
        </p:nvSpPr>
        <p:spPr/>
        <p:txBody>
          <a:bodyPr/>
          <a:lstStyle/>
          <a:p>
            <a:fld id="{5258CF2B-40E0-044A-A11F-4C9B30C70221}" type="datetime1">
              <a:rPr lang="fi-FI" smtClean="0"/>
              <a:t>8.6.2023</a:t>
            </a:fld>
            <a:endParaRPr lang="fi-FI"/>
          </a:p>
        </p:txBody>
      </p:sp>
      <p:sp>
        <p:nvSpPr>
          <p:cNvPr id="5" name="Dian numeron paikkamerkki 4">
            <a:extLst>
              <a:ext uri="{FF2B5EF4-FFF2-40B4-BE49-F238E27FC236}">
                <a16:creationId xmlns:a16="http://schemas.microsoft.com/office/drawing/2014/main" id="{437F8050-EB2D-A58D-C3FD-96F1338F99EF}"/>
              </a:ext>
            </a:extLst>
          </p:cNvPr>
          <p:cNvSpPr>
            <a:spLocks noGrp="1"/>
          </p:cNvSpPr>
          <p:nvPr>
            <p:ph type="sldNum" sz="quarter" idx="4"/>
          </p:nvPr>
        </p:nvSpPr>
        <p:spPr/>
        <p:txBody>
          <a:bodyPr/>
          <a:lstStyle/>
          <a:p>
            <a:fld id="{F3EE06F1-2D77-A44E-97FA-F679B9CB76D5}" type="slidenum">
              <a:rPr lang="fi-FI" smtClean="0"/>
              <a:t>16</a:t>
            </a:fld>
            <a:endParaRPr lang="fi-FI"/>
          </a:p>
        </p:txBody>
      </p:sp>
      <p:sp>
        <p:nvSpPr>
          <p:cNvPr id="11" name="Suorakulmio 10">
            <a:extLst>
              <a:ext uri="{FF2B5EF4-FFF2-40B4-BE49-F238E27FC236}">
                <a16:creationId xmlns:a16="http://schemas.microsoft.com/office/drawing/2014/main" id="{DC517476-9730-F752-6C27-960B967DB14B}"/>
              </a:ext>
            </a:extLst>
          </p:cNvPr>
          <p:cNvSpPr/>
          <p:nvPr/>
        </p:nvSpPr>
        <p:spPr>
          <a:xfrm>
            <a:off x="7367120" y="6404977"/>
            <a:ext cx="2725426" cy="276999"/>
          </a:xfrm>
          <a:prstGeom prst="rect">
            <a:avLst/>
          </a:prstGeom>
          <a:effectLst/>
        </p:spPr>
        <p:txBody>
          <a:bodyPr wrap="none">
            <a:spAutoFit/>
          </a:bodyPr>
          <a:lstStyle/>
          <a:p>
            <a:r>
              <a:rPr lang="en-GB" altLang="fi-FI" sz="1200" dirty="0">
                <a:solidFill>
                  <a:srgbClr val="FFFFFF"/>
                </a:solidFill>
                <a:latin typeface="Calibri" panose="020F0502020204030204" pitchFamily="34" charset="0"/>
              </a:rPr>
              <a:t>Kuva: Visit Tampere / Mirella </a:t>
            </a:r>
            <a:r>
              <a:rPr lang="en-GB" altLang="fi-FI" sz="1200" dirty="0" err="1">
                <a:solidFill>
                  <a:srgbClr val="FFFFFF"/>
                </a:solidFill>
                <a:latin typeface="Calibri" panose="020F0502020204030204" pitchFamily="34" charset="0"/>
              </a:rPr>
              <a:t>Mellonmaa</a:t>
            </a:r>
            <a:endParaRPr lang="fi-FI" sz="1200" dirty="0"/>
          </a:p>
        </p:txBody>
      </p:sp>
      <p:pic>
        <p:nvPicPr>
          <p:cNvPr id="12" name="Kuva 11">
            <a:extLst>
              <a:ext uri="{FF2B5EF4-FFF2-40B4-BE49-F238E27FC236}">
                <a16:creationId xmlns:a16="http://schemas.microsoft.com/office/drawing/2014/main" id="{6757BCA8-8D6D-401C-BF12-A4E36E62CF0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3" name="Kuva 12">
            <a:extLst>
              <a:ext uri="{FF2B5EF4-FFF2-40B4-BE49-F238E27FC236}">
                <a16:creationId xmlns:a16="http://schemas.microsoft.com/office/drawing/2014/main" id="{FF092F21-FC33-86D0-C70F-132120DB0B7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4" name="Ellipsi 13">
            <a:extLst>
              <a:ext uri="{FF2B5EF4-FFF2-40B4-BE49-F238E27FC236}">
                <a16:creationId xmlns:a16="http://schemas.microsoft.com/office/drawing/2014/main" id="{A13B1B33-4698-0921-B6E8-E6E89DFCD909}"/>
              </a:ext>
              <a:ext uri="{C183D7F6-B498-43B3-948B-1728B52AA6E4}">
                <adec:decorative xmlns:adec="http://schemas.microsoft.com/office/drawing/2017/decorative" val="1"/>
              </a:ext>
            </a:extLst>
          </p:cNvPr>
          <p:cNvSpPr/>
          <p:nvPr/>
        </p:nvSpPr>
        <p:spPr>
          <a:xfrm>
            <a:off x="2383947" y="2399932"/>
            <a:ext cx="1948068" cy="19480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endParaRPr lang="fi-FI" sz="4000" dirty="0">
              <a:solidFill>
                <a:schemeClr val="bg1">
                  <a:lumMod val="75000"/>
                  <a:lumOff val="25000"/>
                </a:schemeClr>
              </a:solidFill>
            </a:endParaRPr>
          </a:p>
        </p:txBody>
      </p:sp>
      <p:sp>
        <p:nvSpPr>
          <p:cNvPr id="15" name="Ellipsi 14">
            <a:extLst>
              <a:ext uri="{FF2B5EF4-FFF2-40B4-BE49-F238E27FC236}">
                <a16:creationId xmlns:a16="http://schemas.microsoft.com/office/drawing/2014/main" id="{1C22EC41-4861-55A3-8E77-3C75367FF287}"/>
              </a:ext>
              <a:ext uri="{C183D7F6-B498-43B3-948B-1728B52AA6E4}">
                <adec:decorative xmlns:adec="http://schemas.microsoft.com/office/drawing/2017/decorative" val="1"/>
              </a:ext>
            </a:extLst>
          </p:cNvPr>
          <p:cNvSpPr/>
          <p:nvPr/>
        </p:nvSpPr>
        <p:spPr>
          <a:xfrm>
            <a:off x="4481804" y="3478144"/>
            <a:ext cx="2306752" cy="230675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endParaRPr lang="fi-FI" sz="4000" dirty="0">
              <a:solidFill>
                <a:schemeClr val="bg1">
                  <a:lumMod val="75000"/>
                  <a:lumOff val="25000"/>
                </a:schemeClr>
              </a:solidFill>
            </a:endParaRPr>
          </a:p>
        </p:txBody>
      </p:sp>
      <p:sp>
        <p:nvSpPr>
          <p:cNvPr id="16" name="Suorakulmio 15">
            <a:extLst>
              <a:ext uri="{FF2B5EF4-FFF2-40B4-BE49-F238E27FC236}">
                <a16:creationId xmlns:a16="http://schemas.microsoft.com/office/drawing/2014/main" id="{A9A22A19-566D-0C9A-EC9A-4417A59AEE96}"/>
              </a:ext>
            </a:extLst>
          </p:cNvPr>
          <p:cNvSpPr/>
          <p:nvPr/>
        </p:nvSpPr>
        <p:spPr>
          <a:xfrm>
            <a:off x="4842278" y="3837456"/>
            <a:ext cx="1648490" cy="1588127"/>
          </a:xfrm>
          <a:prstGeom prst="rect">
            <a:avLst/>
          </a:prstGeom>
        </p:spPr>
        <p:txBody>
          <a:bodyPr wrap="square" anchor="ctr" anchorCtr="0">
            <a:spAutoFit/>
          </a:bodyPr>
          <a:lstStyle/>
          <a:p>
            <a:pPr algn="ctr">
              <a:lnSpc>
                <a:spcPct val="90000"/>
              </a:lnSpc>
              <a:spcBef>
                <a:spcPct val="0"/>
              </a:spcBef>
              <a:defRPr/>
            </a:pPr>
            <a:r>
              <a:rPr lang="fi-FI" sz="3600" b="1" dirty="0"/>
              <a:t>79 %</a:t>
            </a:r>
            <a:br>
              <a:rPr lang="fi-FI" b="1" dirty="0"/>
            </a:br>
            <a:r>
              <a:rPr lang="fi-FI" dirty="0"/>
              <a:t>yli 15-vuotiaista on suorittanut </a:t>
            </a:r>
            <a:br>
              <a:rPr lang="fi-FI" dirty="0"/>
            </a:br>
            <a:r>
              <a:rPr lang="fi-FI" dirty="0"/>
              <a:t>toisen asteen tutkinnon</a:t>
            </a:r>
          </a:p>
        </p:txBody>
      </p:sp>
      <p:sp>
        <p:nvSpPr>
          <p:cNvPr id="17" name="Suorakulmio 16">
            <a:extLst>
              <a:ext uri="{FF2B5EF4-FFF2-40B4-BE49-F238E27FC236}">
                <a16:creationId xmlns:a16="http://schemas.microsoft.com/office/drawing/2014/main" id="{6E023218-710A-E60D-D6B8-9F911FD91E80}"/>
              </a:ext>
            </a:extLst>
          </p:cNvPr>
          <p:cNvSpPr/>
          <p:nvPr/>
        </p:nvSpPr>
        <p:spPr>
          <a:xfrm>
            <a:off x="2423999" y="2675503"/>
            <a:ext cx="1936847" cy="1338828"/>
          </a:xfrm>
          <a:prstGeom prst="rect">
            <a:avLst/>
          </a:prstGeom>
        </p:spPr>
        <p:txBody>
          <a:bodyPr wrap="square" anchor="ctr" anchorCtr="0">
            <a:spAutoFit/>
          </a:bodyPr>
          <a:lstStyle/>
          <a:p>
            <a:pPr algn="ctr">
              <a:lnSpc>
                <a:spcPct val="90000"/>
              </a:lnSpc>
              <a:spcBef>
                <a:spcPct val="0"/>
              </a:spcBef>
              <a:defRPr/>
            </a:pPr>
            <a:r>
              <a:rPr lang="fi-FI" sz="3600" b="1" dirty="0"/>
              <a:t>40 %</a:t>
            </a:r>
            <a:br>
              <a:rPr lang="fi-FI" b="1" dirty="0"/>
            </a:br>
            <a:r>
              <a:rPr lang="fi-FI" dirty="0"/>
              <a:t>koko väestöstä </a:t>
            </a:r>
            <a:br>
              <a:rPr lang="fi-FI" dirty="0"/>
            </a:br>
            <a:r>
              <a:rPr lang="fi-FI" dirty="0"/>
              <a:t>on korkeakoulu-</a:t>
            </a:r>
            <a:r>
              <a:rPr lang="fi-FI" dirty="0" err="1"/>
              <a:t>tettuja</a:t>
            </a:r>
            <a:endParaRPr lang="fi-FI" dirty="0"/>
          </a:p>
        </p:txBody>
      </p:sp>
    </p:spTree>
    <p:extLst>
      <p:ext uri="{BB962C8B-B14F-4D97-AF65-F5344CB8AC3E}">
        <p14:creationId xmlns:p14="http://schemas.microsoft.com/office/powerpoint/2010/main" val="4290219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Sairaanhoitajaopiskelijat harjoittelevat verenpaineen mittausta.">
            <a:extLst>
              <a:ext uri="{FF2B5EF4-FFF2-40B4-BE49-F238E27FC236}">
                <a16:creationId xmlns:a16="http://schemas.microsoft.com/office/drawing/2014/main" id="{06F4CF8A-FDBA-44DB-0C87-4286E61ED7E2}"/>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D90BA079-5C83-3833-9AD3-40F2A51B7D4D}"/>
              </a:ext>
            </a:extLst>
          </p:cNvPr>
          <p:cNvSpPr>
            <a:spLocks noGrp="1"/>
          </p:cNvSpPr>
          <p:nvPr>
            <p:ph type="title"/>
          </p:nvPr>
        </p:nvSpPr>
        <p:spPr>
          <a:xfrm>
            <a:off x="6416983" y="951637"/>
            <a:ext cx="5636963" cy="1060926"/>
          </a:xfrm>
        </p:spPr>
        <p:txBody>
          <a:bodyPr/>
          <a:lstStyle/>
          <a:p>
            <a:r>
              <a:rPr lang="fi-FI" dirty="0"/>
              <a:t>Oppimista läpi elämän </a:t>
            </a:r>
            <a:r>
              <a:rPr lang="fi-FI" sz="2400" b="0" dirty="0"/>
              <a:t>– TOINEN ASTE JA AIKUISKOULUTUS</a:t>
            </a:r>
          </a:p>
        </p:txBody>
      </p:sp>
      <p:sp>
        <p:nvSpPr>
          <p:cNvPr id="7" name="Sisällön paikkamerkki 6">
            <a:extLst>
              <a:ext uri="{FF2B5EF4-FFF2-40B4-BE49-F238E27FC236}">
                <a16:creationId xmlns:a16="http://schemas.microsoft.com/office/drawing/2014/main" id="{6AD38B0D-01F8-2B79-706B-F3388153CE32}"/>
              </a:ext>
            </a:extLst>
          </p:cNvPr>
          <p:cNvSpPr>
            <a:spLocks noGrp="1"/>
          </p:cNvSpPr>
          <p:nvPr>
            <p:ph sz="quarter" idx="15"/>
          </p:nvPr>
        </p:nvSpPr>
        <p:spPr/>
        <p:txBody>
          <a:bodyPr vert="horz" lIns="91440" tIns="45720" rIns="91440" bIns="45720" rtlCol="0" anchor="t">
            <a:normAutofit/>
          </a:bodyPr>
          <a:lstStyle/>
          <a:p>
            <a:pPr marL="0" indent="0">
              <a:buNone/>
            </a:pPr>
            <a:r>
              <a:rPr lang="fi-FI" b="1" dirty="0"/>
              <a:t>6 lukiota ja 1 aikuislukio</a:t>
            </a:r>
          </a:p>
          <a:p>
            <a:r>
              <a:rPr lang="fi-FI" dirty="0"/>
              <a:t>Yli 4000 nuorta ja aikuista opiskelijaa</a:t>
            </a:r>
          </a:p>
          <a:p>
            <a:pPr marL="0" indent="0">
              <a:buNone/>
            </a:pPr>
            <a:r>
              <a:rPr lang="fi-FI" b="1" dirty="0"/>
              <a:t>Tampereen seudun ammattiopisto </a:t>
            </a:r>
            <a:r>
              <a:rPr lang="fi-FI" b="1" dirty="0" err="1"/>
              <a:t>Tredu</a:t>
            </a:r>
            <a:endParaRPr lang="fi-FI" b="1" dirty="0"/>
          </a:p>
          <a:p>
            <a:r>
              <a:rPr lang="fi-FI" dirty="0"/>
              <a:t>17 000 nuorta ja aikuista opiskelijaa</a:t>
            </a:r>
          </a:p>
          <a:p>
            <a:r>
              <a:rPr lang="fi-FI" dirty="0"/>
              <a:t>28 perustutkintoa ja </a:t>
            </a:r>
            <a:br>
              <a:rPr lang="fi-FI" dirty="0"/>
            </a:br>
            <a:r>
              <a:rPr lang="fi-FI" dirty="0"/>
              <a:t>23 ammattitutkintoa</a:t>
            </a:r>
            <a:endParaRPr lang="fi-FI" dirty="0">
              <a:ea typeface="Calibri"/>
              <a:cs typeface="Calibri"/>
            </a:endParaRPr>
          </a:p>
        </p:txBody>
      </p:sp>
      <p:sp>
        <p:nvSpPr>
          <p:cNvPr id="9" name="Tekstiruutu 24">
            <a:extLst>
              <a:ext uri="{FF2B5EF4-FFF2-40B4-BE49-F238E27FC236}">
                <a16:creationId xmlns:a16="http://schemas.microsoft.com/office/drawing/2014/main" id="{9502E8BF-C88D-29C3-2251-7FDE2CE13D6E}"/>
              </a:ext>
            </a:extLst>
          </p:cNvPr>
          <p:cNvSpPr txBox="1">
            <a:spLocks noChangeArrowheads="1"/>
          </p:cNvSpPr>
          <p:nvPr/>
        </p:nvSpPr>
        <p:spPr bwMode="auto">
          <a:xfrm>
            <a:off x="3200400" y="639272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Tampereen</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kaupunki</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Tredu</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
        <p:nvSpPr>
          <p:cNvPr id="4" name="Päivämäärän paikkamerkki 3">
            <a:extLst>
              <a:ext uri="{FF2B5EF4-FFF2-40B4-BE49-F238E27FC236}">
                <a16:creationId xmlns:a16="http://schemas.microsoft.com/office/drawing/2014/main" id="{FACBFF56-DBED-F5A3-F5DB-9ED7669D645A}"/>
              </a:ext>
            </a:extLst>
          </p:cNvPr>
          <p:cNvSpPr>
            <a:spLocks noGrp="1"/>
          </p:cNvSpPr>
          <p:nvPr>
            <p:ph type="dt" sz="half" idx="2"/>
          </p:nvPr>
        </p:nvSpPr>
        <p:spPr/>
        <p:txBody>
          <a:bodyPr/>
          <a:lstStyle/>
          <a:p>
            <a:fld id="{DE1FEB09-93DA-AB47-834A-FE35B1E8954A}" type="datetime1">
              <a:rPr lang="fi-FI" smtClean="0"/>
              <a:t>8.6.2023</a:t>
            </a:fld>
            <a:endParaRPr lang="fi-FI"/>
          </a:p>
        </p:txBody>
      </p:sp>
      <p:sp>
        <p:nvSpPr>
          <p:cNvPr id="5" name="Dian numeron paikkamerkki 4">
            <a:extLst>
              <a:ext uri="{FF2B5EF4-FFF2-40B4-BE49-F238E27FC236}">
                <a16:creationId xmlns:a16="http://schemas.microsoft.com/office/drawing/2014/main" id="{8E04535D-6558-22F4-A966-F784787C3333}"/>
              </a:ext>
            </a:extLst>
          </p:cNvPr>
          <p:cNvSpPr>
            <a:spLocks noGrp="1"/>
          </p:cNvSpPr>
          <p:nvPr>
            <p:ph type="sldNum" sz="quarter" idx="4"/>
          </p:nvPr>
        </p:nvSpPr>
        <p:spPr/>
        <p:txBody>
          <a:bodyPr/>
          <a:lstStyle/>
          <a:p>
            <a:fld id="{F3EE06F1-2D77-A44E-97FA-F679B9CB76D5}" type="slidenum">
              <a:rPr lang="fi-FI" smtClean="0"/>
              <a:t>17</a:t>
            </a:fld>
            <a:endParaRPr lang="fi-FI"/>
          </a:p>
        </p:txBody>
      </p:sp>
      <p:pic>
        <p:nvPicPr>
          <p:cNvPr id="10" name="Kuva 9">
            <a:extLst>
              <a:ext uri="{FF2B5EF4-FFF2-40B4-BE49-F238E27FC236}">
                <a16:creationId xmlns:a16="http://schemas.microsoft.com/office/drawing/2014/main" id="{36372918-F615-3786-9CED-1A73FB183F0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spTree>
    <p:extLst>
      <p:ext uri="{BB962C8B-B14F-4D97-AF65-F5344CB8AC3E}">
        <p14:creationId xmlns:p14="http://schemas.microsoft.com/office/powerpoint/2010/main" val="2127621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Kuva 18" descr="Yleiskuva Yliopiston kirjastoon. Opiskelijoita työskentelemässä tietokoneilla.&#10;">
            <a:extLst>
              <a:ext uri="{FF2B5EF4-FFF2-40B4-BE49-F238E27FC236}">
                <a16:creationId xmlns:a16="http://schemas.microsoft.com/office/drawing/2014/main" id="{E44C704D-1F79-998B-875B-75E6796BBA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463" r="-13463"/>
          <a:stretch/>
        </p:blipFill>
        <p:spPr>
          <a:xfrm>
            <a:off x="0" y="0"/>
            <a:ext cx="12192000" cy="6858000"/>
          </a:xfrm>
          <a:prstGeom prst="rect">
            <a:avLst/>
          </a:prstGeom>
        </p:spPr>
      </p:pic>
      <p:sp>
        <p:nvSpPr>
          <p:cNvPr id="20" name="Suorakulmio 19">
            <a:extLst>
              <a:ext uri="{FF2B5EF4-FFF2-40B4-BE49-F238E27FC236}">
                <a16:creationId xmlns:a16="http://schemas.microsoft.com/office/drawing/2014/main" id="{AEFF3A05-4D0B-C817-B45D-CF3C54916D7D}"/>
              </a:ext>
              <a:ext uri="{C183D7F6-B498-43B3-948B-1728B52AA6E4}">
                <adec:decorative xmlns:adec="http://schemas.microsoft.com/office/drawing/2017/decorative" val="1"/>
              </a:ext>
            </a:extLst>
          </p:cNvPr>
          <p:cNvSpPr/>
          <p:nvPr/>
        </p:nvSpPr>
        <p:spPr>
          <a:xfrm>
            <a:off x="0" y="20834"/>
            <a:ext cx="12192000" cy="3941895"/>
          </a:xfrm>
          <a:prstGeom prst="rect">
            <a:avLst/>
          </a:prstGeom>
          <a:gradFill>
            <a:gsLst>
              <a:gs pos="28000">
                <a:schemeClr val="bg1">
                  <a:alpha val="55000"/>
                </a:schemeClr>
              </a:gs>
              <a:gs pos="8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4B02941-3556-DBCA-2C0E-2A76E9B99AF2}"/>
              </a:ext>
            </a:extLst>
          </p:cNvPr>
          <p:cNvSpPr>
            <a:spLocks noGrp="1"/>
          </p:cNvSpPr>
          <p:nvPr>
            <p:ph type="title"/>
          </p:nvPr>
        </p:nvSpPr>
        <p:spPr>
          <a:xfrm>
            <a:off x="396350" y="683743"/>
            <a:ext cx="6767258" cy="1606447"/>
          </a:xfrm>
        </p:spPr>
        <p:txBody>
          <a:bodyPr/>
          <a:lstStyle/>
          <a:p>
            <a:r>
              <a:rPr lang="fi-FI" dirty="0"/>
              <a:t>Opiskelijoiden kaupunki </a:t>
            </a:r>
            <a:br>
              <a:rPr lang="fi-FI" dirty="0"/>
            </a:br>
            <a:r>
              <a:rPr lang="fi-FI" sz="2400" b="0" dirty="0"/>
              <a:t>– TIIVIS KORKEAKOULUYHTEISÖ</a:t>
            </a:r>
          </a:p>
        </p:txBody>
      </p:sp>
      <p:sp>
        <p:nvSpPr>
          <p:cNvPr id="24" name="Kuva 2">
            <a:extLst>
              <a:ext uri="{FF2B5EF4-FFF2-40B4-BE49-F238E27FC236}">
                <a16:creationId xmlns:a16="http://schemas.microsoft.com/office/drawing/2014/main" id="{EA12600D-20A9-53DD-FF77-A99287AE6EF4}"/>
              </a:ext>
              <a:ext uri="{C183D7F6-B498-43B3-948B-1728B52AA6E4}">
                <adec:decorative xmlns:adec="http://schemas.microsoft.com/office/drawing/2017/decorative" val="1"/>
              </a:ext>
            </a:extLst>
          </p:cNvPr>
          <p:cNvSpPr>
            <a:spLocks noChangeAspect="1"/>
          </p:cNvSpPr>
          <p:nvPr/>
        </p:nvSpPr>
        <p:spPr>
          <a:xfrm>
            <a:off x="5597764" y="-20548"/>
            <a:ext cx="6594236" cy="6878548"/>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 name="connsiteX0" fmla="*/ 5030439 w 5030439"/>
              <a:gd name="connsiteY0" fmla="*/ 0 h 5143500"/>
              <a:gd name="connsiteX1" fmla="*/ 1152525 w 5030439"/>
              <a:gd name="connsiteY1" fmla="*/ 0 h 5143500"/>
              <a:gd name="connsiteX2" fmla="*/ 1095375 w 5030439"/>
              <a:gd name="connsiteY2" fmla="*/ 2667 h 5143500"/>
              <a:gd name="connsiteX3" fmla="*/ 592074 w 5030439"/>
              <a:gd name="connsiteY3" fmla="*/ 242126 h 5143500"/>
              <a:gd name="connsiteX4" fmla="*/ 359378 w 5030439"/>
              <a:gd name="connsiteY4" fmla="*/ 813530 h 5143500"/>
              <a:gd name="connsiteX5" fmla="*/ 359378 w 5030439"/>
              <a:gd name="connsiteY5" fmla="*/ 4370451 h 5143500"/>
              <a:gd name="connsiteX6" fmla="*/ 0 w 5030439"/>
              <a:gd name="connsiteY6" fmla="*/ 5143500 h 5143500"/>
              <a:gd name="connsiteX7" fmla="*/ 4914855 w 5030439"/>
              <a:gd name="connsiteY7" fmla="*/ 5135795 h 5143500"/>
              <a:gd name="connsiteX8" fmla="*/ 5030439 w 5030439"/>
              <a:gd name="connsiteY8" fmla="*/ 0 h 5143500"/>
              <a:gd name="connsiteX0" fmla="*/ 4945677 w 4945677"/>
              <a:gd name="connsiteY0" fmla="*/ 0 h 5158911"/>
              <a:gd name="connsiteX1" fmla="*/ 1152525 w 4945677"/>
              <a:gd name="connsiteY1" fmla="*/ 15411 h 5158911"/>
              <a:gd name="connsiteX2" fmla="*/ 1095375 w 4945677"/>
              <a:gd name="connsiteY2" fmla="*/ 18078 h 5158911"/>
              <a:gd name="connsiteX3" fmla="*/ 592074 w 4945677"/>
              <a:gd name="connsiteY3" fmla="*/ 257537 h 5158911"/>
              <a:gd name="connsiteX4" fmla="*/ 359378 w 4945677"/>
              <a:gd name="connsiteY4" fmla="*/ 828941 h 5158911"/>
              <a:gd name="connsiteX5" fmla="*/ 359378 w 4945677"/>
              <a:gd name="connsiteY5" fmla="*/ 4385862 h 5158911"/>
              <a:gd name="connsiteX6" fmla="*/ 0 w 4945677"/>
              <a:gd name="connsiteY6" fmla="*/ 5158911 h 5158911"/>
              <a:gd name="connsiteX7" fmla="*/ 4914855 w 4945677"/>
              <a:gd name="connsiteY7" fmla="*/ 5151206 h 5158911"/>
              <a:gd name="connsiteX8" fmla="*/ 4945677 w 4945677"/>
              <a:gd name="connsiteY8" fmla="*/ 0 h 515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5677" h="5158911">
                <a:moveTo>
                  <a:pt x="4945677" y="0"/>
                </a:moveTo>
                <a:lnTo>
                  <a:pt x="1152525" y="15411"/>
                </a:lnTo>
                <a:lnTo>
                  <a:pt x="1095375" y="18078"/>
                </a:lnTo>
                <a:cubicBezTo>
                  <a:pt x="901446" y="31032"/>
                  <a:pt x="734282" y="112757"/>
                  <a:pt x="592074" y="257537"/>
                </a:cubicBezTo>
                <a:cubicBezTo>
                  <a:pt x="436912" y="416128"/>
                  <a:pt x="359378" y="606533"/>
                  <a:pt x="359378" y="828941"/>
                </a:cubicBezTo>
                <a:lnTo>
                  <a:pt x="359378" y="4385862"/>
                </a:lnTo>
                <a:cubicBezTo>
                  <a:pt x="359378" y="4831442"/>
                  <a:pt x="256985" y="4949171"/>
                  <a:pt x="0" y="5158911"/>
                </a:cubicBezTo>
                <a:lnTo>
                  <a:pt x="4914855" y="5151206"/>
                </a:lnTo>
                <a:lnTo>
                  <a:pt x="4945677" y="0"/>
                </a:lnTo>
                <a:close/>
              </a:path>
            </a:pathLst>
          </a:custGeom>
          <a:solidFill>
            <a:schemeClr val="bg2"/>
          </a:solidFill>
          <a:ln w="9525" cap="flat">
            <a:noFill/>
            <a:prstDash val="solid"/>
            <a:miter/>
          </a:ln>
        </p:spPr>
        <p:txBody>
          <a:bodyPr rtlCol="0" anchor="ctr"/>
          <a:lstStyle/>
          <a:p>
            <a:endParaRPr lang="fi-FI"/>
          </a:p>
        </p:txBody>
      </p:sp>
      <p:sp>
        <p:nvSpPr>
          <p:cNvPr id="4" name="Päivämäärän paikkamerkki 3">
            <a:extLst>
              <a:ext uri="{FF2B5EF4-FFF2-40B4-BE49-F238E27FC236}">
                <a16:creationId xmlns:a16="http://schemas.microsoft.com/office/drawing/2014/main" id="{842CD238-5DBB-5593-4BB6-4460E08CEF65}"/>
              </a:ext>
            </a:extLst>
          </p:cNvPr>
          <p:cNvSpPr>
            <a:spLocks noGrp="1"/>
          </p:cNvSpPr>
          <p:nvPr>
            <p:ph type="dt" sz="half" idx="2"/>
          </p:nvPr>
        </p:nvSpPr>
        <p:spPr/>
        <p:txBody>
          <a:bodyPr/>
          <a:lstStyle/>
          <a:p>
            <a:fld id="{5258CF2B-40E0-044A-A11F-4C9B30C70221}" type="datetime1">
              <a:rPr lang="fi-FI" smtClean="0"/>
              <a:t>8.6.2023</a:t>
            </a:fld>
            <a:endParaRPr lang="fi-FI"/>
          </a:p>
        </p:txBody>
      </p:sp>
      <p:sp>
        <p:nvSpPr>
          <p:cNvPr id="5" name="Dian numeron paikkamerkki 4">
            <a:extLst>
              <a:ext uri="{FF2B5EF4-FFF2-40B4-BE49-F238E27FC236}">
                <a16:creationId xmlns:a16="http://schemas.microsoft.com/office/drawing/2014/main" id="{437F8050-EB2D-A58D-C3FD-96F1338F99EF}"/>
              </a:ext>
            </a:extLst>
          </p:cNvPr>
          <p:cNvSpPr>
            <a:spLocks noGrp="1"/>
          </p:cNvSpPr>
          <p:nvPr>
            <p:ph type="sldNum" sz="quarter" idx="4"/>
          </p:nvPr>
        </p:nvSpPr>
        <p:spPr/>
        <p:txBody>
          <a:bodyPr/>
          <a:lstStyle/>
          <a:p>
            <a:fld id="{F3EE06F1-2D77-A44E-97FA-F679B9CB76D5}" type="slidenum">
              <a:rPr lang="fi-FI" smtClean="0"/>
              <a:t>18</a:t>
            </a:fld>
            <a:endParaRPr lang="fi-FI"/>
          </a:p>
        </p:txBody>
      </p:sp>
      <p:sp>
        <p:nvSpPr>
          <p:cNvPr id="11" name="Suorakulmio 10">
            <a:extLst>
              <a:ext uri="{FF2B5EF4-FFF2-40B4-BE49-F238E27FC236}">
                <a16:creationId xmlns:a16="http://schemas.microsoft.com/office/drawing/2014/main" id="{DC517476-9730-F752-6C27-960B967DB14B}"/>
              </a:ext>
            </a:extLst>
          </p:cNvPr>
          <p:cNvSpPr/>
          <p:nvPr/>
        </p:nvSpPr>
        <p:spPr>
          <a:xfrm>
            <a:off x="6862364" y="6404977"/>
            <a:ext cx="2725426" cy="276999"/>
          </a:xfrm>
          <a:prstGeom prst="rect">
            <a:avLst/>
          </a:prstGeom>
          <a:effectLst/>
        </p:spPr>
        <p:txBody>
          <a:bodyPr wrap="none">
            <a:spAutoFit/>
          </a:bodyPr>
          <a:lstStyle/>
          <a:p>
            <a:r>
              <a:rPr lang="en-GB" altLang="fi-FI" sz="1200" dirty="0">
                <a:solidFill>
                  <a:srgbClr val="FFFFFF"/>
                </a:solidFill>
                <a:latin typeface="Calibri" panose="020F0502020204030204" pitchFamily="34" charset="0"/>
              </a:rPr>
              <a:t>Kuva: Visit Tampere / Mirella </a:t>
            </a:r>
            <a:r>
              <a:rPr lang="en-GB" altLang="fi-FI" sz="1200" dirty="0" err="1">
                <a:solidFill>
                  <a:srgbClr val="FFFFFF"/>
                </a:solidFill>
                <a:latin typeface="Calibri" panose="020F0502020204030204" pitchFamily="34" charset="0"/>
              </a:rPr>
              <a:t>Mellonmaa</a:t>
            </a:r>
            <a:endParaRPr lang="fi-FI" sz="1200" dirty="0"/>
          </a:p>
        </p:txBody>
      </p:sp>
      <p:pic>
        <p:nvPicPr>
          <p:cNvPr id="12" name="Kuva 11">
            <a:extLst>
              <a:ext uri="{FF2B5EF4-FFF2-40B4-BE49-F238E27FC236}">
                <a16:creationId xmlns:a16="http://schemas.microsoft.com/office/drawing/2014/main" id="{6757BCA8-8D6D-401C-BF12-A4E36E62CF0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3" name="Kuva 12">
            <a:extLst>
              <a:ext uri="{FF2B5EF4-FFF2-40B4-BE49-F238E27FC236}">
                <a16:creationId xmlns:a16="http://schemas.microsoft.com/office/drawing/2014/main" id="{FF092F21-FC33-86D0-C70F-132120DB0B7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23" name="Suorakulmio 22">
            <a:extLst>
              <a:ext uri="{FF2B5EF4-FFF2-40B4-BE49-F238E27FC236}">
                <a16:creationId xmlns:a16="http://schemas.microsoft.com/office/drawing/2014/main" id="{190021F7-939E-AFF4-E11C-DFD72E039C6F}"/>
              </a:ext>
            </a:extLst>
          </p:cNvPr>
          <p:cNvSpPr/>
          <p:nvPr/>
        </p:nvSpPr>
        <p:spPr>
          <a:xfrm>
            <a:off x="6715470" y="1754181"/>
            <a:ext cx="5648692" cy="749427"/>
          </a:xfrm>
          <a:prstGeom prst="rect">
            <a:avLst/>
          </a:prstGeom>
        </p:spPr>
        <p:txBody>
          <a:bodyPr wrap="square">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t>Tampereen yliopisto (</a:t>
            </a:r>
            <a:r>
              <a:rPr kumimoji="0" lang="fi-FI" sz="2400" b="1" i="0" u="none" strike="noStrike" kern="1200" cap="none" spc="0" normalizeH="0" baseline="0" noProof="0" dirty="0">
                <a:ln>
                  <a:noFill/>
                </a:ln>
                <a:solidFill>
                  <a:srgbClr val="FFFFFF"/>
                </a:solidFill>
                <a:effectLst/>
                <a:uLnTx/>
                <a:uFillTx/>
                <a:latin typeface="Calibri" panose="020F0502020204030204"/>
                <a:ea typeface="+mn-ea"/>
                <a:cs typeface="+mn-cs"/>
              </a:rPr>
              <a:t>TUNI</a:t>
            </a:r>
            <a: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t>) ja </a:t>
            </a:r>
            <a:b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t>Tampereen ammattikorkeakoulu (</a:t>
            </a:r>
            <a:r>
              <a:rPr kumimoji="0" lang="fi-FI" sz="2400" b="1" i="0" u="none" strike="noStrike" kern="1200" cap="none" spc="0" normalizeH="0" baseline="0" noProof="0" dirty="0">
                <a:ln>
                  <a:noFill/>
                </a:ln>
                <a:solidFill>
                  <a:srgbClr val="FFFFFF"/>
                </a:solidFill>
                <a:effectLst/>
                <a:uLnTx/>
                <a:uFillTx/>
                <a:latin typeface="Calibri" panose="020F0502020204030204"/>
                <a:ea typeface="+mn-ea"/>
                <a:cs typeface="+mn-cs"/>
              </a:rPr>
              <a:t>TAMK</a:t>
            </a:r>
            <a: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sp>
        <p:nvSpPr>
          <p:cNvPr id="21" name="Sisällön paikkamerkki 28">
            <a:extLst>
              <a:ext uri="{FF2B5EF4-FFF2-40B4-BE49-F238E27FC236}">
                <a16:creationId xmlns:a16="http://schemas.microsoft.com/office/drawing/2014/main" id="{0A550EDC-EBE9-90E6-8C79-912C3A45AE5A}"/>
              </a:ext>
            </a:extLst>
          </p:cNvPr>
          <p:cNvSpPr txBox="1">
            <a:spLocks/>
          </p:cNvSpPr>
          <p:nvPr/>
        </p:nvSpPr>
        <p:spPr>
          <a:xfrm>
            <a:off x="6715470" y="2585745"/>
            <a:ext cx="4593474" cy="3605814"/>
          </a:xfrm>
          <a:prstGeom prst="rect">
            <a:avLst/>
          </a:prstGeom>
        </p:spPr>
        <p:txBody>
          <a:bodyPr lIns="91440" tIns="45720" rIns="91440" bIns="45720" anchor="t">
            <a:normAutofit/>
          </a:bodyPr>
          <a:lstStyle>
            <a:lvl1pPr marL="228600" indent="-228600" algn="ctr" defTabSz="914400" rtl="0" eaLnBrk="1" latinLnBrk="0" hangingPunct="1">
              <a:lnSpc>
                <a:spcPct val="10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ctr" defTabSz="914400" rtl="0" eaLnBrk="1" latinLnBrk="0" hangingPunct="1">
              <a:lnSpc>
                <a:spcPct val="100000"/>
              </a:lnSpc>
              <a:spcBef>
                <a:spcPts val="500"/>
              </a:spcBef>
              <a:buClr>
                <a:schemeClr val="accent2"/>
              </a:buClr>
              <a:buFont typeface="Courier New" panose="02070309020205020404" pitchFamily="49" charset="0"/>
              <a:buChar char="o"/>
              <a:defRPr sz="2400" kern="1200">
                <a:solidFill>
                  <a:schemeClr val="tx1"/>
                </a:solidFill>
                <a:latin typeface="+mn-lt"/>
                <a:ea typeface="+mn-ea"/>
                <a:cs typeface="+mn-cs"/>
              </a:defRPr>
            </a:lvl2pPr>
            <a:lvl3pPr marL="1143000" indent="-228600" algn="ctr" defTabSz="914400" rtl="0" eaLnBrk="1" latinLnBrk="0" hangingPunct="1">
              <a:lnSpc>
                <a:spcPct val="100000"/>
              </a:lnSpc>
              <a:spcBef>
                <a:spcPts val="500"/>
              </a:spcBef>
              <a:buClr>
                <a:schemeClr val="accent2"/>
              </a:buClr>
              <a:buFont typeface="Wingdings" pitchFamily="2" charset="2"/>
              <a:buChar char="Ø"/>
              <a:defRPr sz="2000" kern="1200">
                <a:solidFill>
                  <a:schemeClr val="tx1"/>
                </a:solidFill>
                <a:latin typeface="+mn-lt"/>
                <a:ea typeface="+mn-ea"/>
                <a:cs typeface="+mn-cs"/>
              </a:defRPr>
            </a:lvl3pPr>
            <a:lvl4pPr marL="1600200" indent="-228600" algn="ctr" defTabSz="914400" rtl="0" eaLnBrk="1" latinLnBrk="0" hangingPunct="1">
              <a:lnSpc>
                <a:spcPct val="100000"/>
              </a:lnSpc>
              <a:spcBef>
                <a:spcPts val="500"/>
              </a:spcBef>
              <a:buClr>
                <a:schemeClr val="accent2"/>
              </a:buClr>
              <a:buFont typeface="Helvetica" pitchFamily="2" charset="0"/>
              <a:buChar char="−"/>
              <a:defRPr sz="1800" kern="1200">
                <a:solidFill>
                  <a:schemeClr val="tx1"/>
                </a:solidFill>
                <a:latin typeface="+mn-lt"/>
                <a:ea typeface="+mn-ea"/>
                <a:cs typeface="+mn-cs"/>
              </a:defRPr>
            </a:lvl4pPr>
            <a:lvl5pPr marL="2057400" indent="-228600" algn="ctr"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kumimoji="0" lang="fi-FI" sz="2000" b="1" i="0" u="none" strike="noStrike" kern="1200" cap="none" spc="0" normalizeH="0" baseline="0" noProof="0" dirty="0">
                <a:ln>
                  <a:noFill/>
                </a:ln>
                <a:effectLst/>
                <a:uLnTx/>
                <a:uFillTx/>
                <a:latin typeface="Calibri" panose="020F0502020204030204"/>
                <a:ea typeface="+mn-ea"/>
                <a:cs typeface="+mn-cs"/>
              </a:rPr>
              <a:t>30 000 </a:t>
            </a:r>
            <a:r>
              <a:rPr kumimoji="0" lang="fi-FI" sz="2000" b="0" i="0" u="none" strike="noStrike" kern="1200" cap="none" spc="0" normalizeH="0" baseline="0" noProof="0" dirty="0">
                <a:ln>
                  <a:noFill/>
                </a:ln>
                <a:effectLst/>
                <a:uLnTx/>
                <a:uFillTx/>
                <a:latin typeface="Calibri" panose="020F0502020204030204"/>
                <a:ea typeface="+mn-ea"/>
                <a:cs typeface="+mn-cs"/>
              </a:rPr>
              <a:t>opiskelijaa, uusia vuosittain </a:t>
            </a:r>
            <a:r>
              <a:rPr kumimoji="0" lang="fi-FI" sz="2000" b="1" i="0" u="none" strike="noStrike" kern="1200" cap="none" spc="0" normalizeH="0" baseline="0" noProof="0" dirty="0">
                <a:ln>
                  <a:noFill/>
                </a:ln>
                <a:effectLst/>
                <a:uLnTx/>
                <a:uFillTx/>
                <a:latin typeface="Calibri" panose="020F0502020204030204"/>
                <a:ea typeface="+mn-ea"/>
                <a:cs typeface="+mn-cs"/>
              </a:rPr>
              <a:t>5 000</a:t>
            </a:r>
          </a:p>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kumimoji="0" lang="fi-FI" sz="2000" b="1" i="0" u="none" strike="noStrike" kern="1200" cap="none" spc="0" normalizeH="0" baseline="0" noProof="0" dirty="0">
                <a:ln>
                  <a:noFill/>
                </a:ln>
                <a:effectLst/>
                <a:uLnTx/>
                <a:uFillTx/>
                <a:latin typeface="Calibri" panose="020F0502020204030204"/>
                <a:ea typeface="+mn-ea"/>
                <a:cs typeface="+mn-cs"/>
              </a:rPr>
              <a:t>4 </a:t>
            </a:r>
            <a:r>
              <a:rPr lang="fi-FI" sz="2000" b="1" dirty="0">
                <a:latin typeface="Calibri" panose="020F0502020204030204"/>
              </a:rPr>
              <a:t>400</a:t>
            </a:r>
            <a:r>
              <a:rPr kumimoji="0" lang="fi-FI" sz="2000" b="1" i="0" u="none" strike="noStrike" kern="1200" cap="none" spc="0" normalizeH="0" baseline="0" noProof="0" dirty="0">
                <a:ln>
                  <a:noFill/>
                </a:ln>
                <a:effectLst/>
                <a:uLnTx/>
                <a:uFillTx/>
                <a:latin typeface="Calibri" panose="020F0502020204030204"/>
                <a:ea typeface="+mn-ea"/>
                <a:cs typeface="+mn-cs"/>
              </a:rPr>
              <a:t> </a:t>
            </a:r>
            <a:r>
              <a:rPr kumimoji="0" lang="fi-FI" sz="2000" b="0" i="0" u="none" strike="noStrike" kern="1200" cap="none" spc="0" normalizeH="0" baseline="0" noProof="0" dirty="0">
                <a:ln>
                  <a:noFill/>
                </a:ln>
                <a:effectLst/>
                <a:uLnTx/>
                <a:uFillTx/>
                <a:latin typeface="Calibri" panose="020F0502020204030204"/>
                <a:ea typeface="+mn-ea"/>
                <a:cs typeface="+mn-cs"/>
              </a:rPr>
              <a:t>henkilöstöä</a:t>
            </a:r>
            <a:endParaRPr lang="fi-FI" sz="2000" b="0" i="0" u="none" strike="noStrike" kern="1200" cap="none" spc="0" normalizeH="0" baseline="0" noProof="0" dirty="0">
              <a:ln>
                <a:noFill/>
              </a:ln>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kumimoji="0" lang="fi-FI" sz="2000" b="1" i="0" u="none" strike="noStrike" kern="1200" cap="none" spc="0" normalizeH="0" baseline="0" noProof="0" dirty="0">
                <a:ln>
                  <a:noFill/>
                </a:ln>
                <a:effectLst/>
                <a:uLnTx/>
                <a:uFillTx/>
                <a:latin typeface="Calibri" panose="020F0502020204030204"/>
                <a:ea typeface="+mn-ea"/>
                <a:cs typeface="+mn-cs"/>
              </a:rPr>
              <a:t>Korkeakouluosaamiskärjet: </a:t>
            </a:r>
          </a:p>
          <a:p>
            <a:pPr marL="228600" marR="0" lvl="0" indent="-2286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fi-FI" sz="2000" b="0" i="0" u="none" strike="noStrike" kern="1200" cap="none" spc="0" normalizeH="0" baseline="0" noProof="0" dirty="0">
                <a:ln>
                  <a:noFill/>
                </a:ln>
                <a:effectLst/>
                <a:uLnTx/>
                <a:uFillTx/>
                <a:latin typeface="Calibri" panose="020F0502020204030204"/>
                <a:ea typeface="+mn-ea"/>
                <a:cs typeface="+mn-cs"/>
              </a:rPr>
              <a:t>tekniikka, terveys ja yhteiskunta</a:t>
            </a:r>
            <a:endParaRPr kumimoji="0" lang="fi-FI" sz="20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fi-FI" sz="2000" b="1" dirty="0">
                <a:latin typeface="Calibri" panose="020F0502020204030204"/>
              </a:rPr>
              <a:t>6</a:t>
            </a:r>
            <a:r>
              <a:rPr kumimoji="0" lang="fi-FI" sz="2000" b="0" i="0" u="none" strike="noStrike" kern="1200" cap="none" spc="0" normalizeH="0" baseline="0" noProof="0" dirty="0">
                <a:ln>
                  <a:noFill/>
                </a:ln>
                <a:effectLst/>
                <a:uLnTx/>
                <a:uFillTx/>
                <a:latin typeface="Calibri" panose="020F0502020204030204"/>
                <a:ea typeface="+mn-ea"/>
                <a:cs typeface="+mn-cs"/>
              </a:rPr>
              <a:t> kampusta Tampereella</a:t>
            </a:r>
          </a:p>
          <a:p>
            <a:pPr marL="0" marR="0" lvl="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kumimoji="0" lang="fi-FI" sz="2000" b="1" i="0" u="none" strike="noStrike" kern="1200" cap="none" spc="0" normalizeH="0" baseline="0" noProof="0" dirty="0">
                <a:ln>
                  <a:noFill/>
                </a:ln>
                <a:effectLst/>
                <a:uLnTx/>
                <a:uFillTx/>
                <a:latin typeface="Calibri" panose="020F0502020204030204"/>
                <a:ea typeface="+mn-ea"/>
                <a:cs typeface="+mn-cs"/>
              </a:rPr>
              <a:t>5</a:t>
            </a:r>
            <a:r>
              <a:rPr kumimoji="0" lang="fi-FI" sz="2000" b="0" i="0" u="none" strike="noStrike" kern="1200" cap="none" spc="0" normalizeH="0" baseline="0" noProof="0" dirty="0">
                <a:ln>
                  <a:noFill/>
                </a:ln>
                <a:effectLst/>
                <a:uLnTx/>
                <a:uFillTx/>
                <a:latin typeface="Calibri" panose="020F0502020204030204"/>
                <a:ea typeface="+mn-ea"/>
                <a:cs typeface="+mn-cs"/>
              </a:rPr>
              <a:t> muualla</a:t>
            </a:r>
          </a:p>
          <a:p>
            <a:pPr marL="228600" marR="0" lvl="0" indent="-2286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fi-FI" sz="2000" b="0" i="0" u="none" strike="noStrike" kern="1200" cap="none" spc="0" normalizeH="0" baseline="0" noProof="0" dirty="0">
                <a:ln>
                  <a:noFill/>
                </a:ln>
                <a:effectLst/>
                <a:uLnTx/>
                <a:uFillTx/>
                <a:latin typeface="Calibri" panose="020F0502020204030204"/>
                <a:ea typeface="+mn-ea"/>
                <a:cs typeface="+mn-cs"/>
              </a:rPr>
              <a:t>Ikaalinen, Mänttä-Vilppula, Pori, Seinäjoki &amp; Virrat</a:t>
            </a:r>
          </a:p>
          <a:p>
            <a:pPr marL="228600" marR="0" lvl="0" indent="-22860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Char char="•"/>
              <a:tabLst/>
              <a:defRPr/>
            </a:pPr>
            <a:endParaRPr kumimoji="0" lang="fi-FI" sz="2000" b="1" i="0" u="none" strike="noStrike" kern="1200" cap="none" spc="0" normalizeH="0" baseline="0" noProof="0" dirty="0">
              <a:ln>
                <a:noFill/>
              </a:ln>
              <a:effectLst/>
              <a:uLnTx/>
              <a:uFillTx/>
              <a:latin typeface="Calibri" panose="020F0502020204030204"/>
              <a:ea typeface="+mn-ea"/>
              <a:cs typeface="+mn-cs"/>
            </a:endParaRPr>
          </a:p>
        </p:txBody>
      </p:sp>
      <p:pic>
        <p:nvPicPr>
          <p:cNvPr id="3" name="Kuva 2">
            <a:extLst>
              <a:ext uri="{FF2B5EF4-FFF2-40B4-BE49-F238E27FC236}">
                <a16:creationId xmlns:a16="http://schemas.microsoft.com/office/drawing/2014/main" id="{B57D58FF-F8ED-7FB1-BA6A-0BBBBA50B98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87749" y="607874"/>
            <a:ext cx="3404797" cy="956532"/>
          </a:xfrm>
          <a:prstGeom prst="rect">
            <a:avLst/>
          </a:prstGeom>
        </p:spPr>
      </p:pic>
    </p:spTree>
    <p:extLst>
      <p:ext uri="{BB962C8B-B14F-4D97-AF65-F5344CB8AC3E}">
        <p14:creationId xmlns:p14="http://schemas.microsoft.com/office/powerpoint/2010/main" val="1962757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aksi naista kuvaa studiossa kameroilla.">
            <a:extLst>
              <a:ext uri="{FF2B5EF4-FFF2-40B4-BE49-F238E27FC236}">
                <a16:creationId xmlns:a16="http://schemas.microsoft.com/office/drawing/2014/main" id="{A94C808E-C3CB-BC90-9074-4D94D72974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406" y="0"/>
            <a:ext cx="12195593" cy="6858000"/>
          </a:xfrm>
          <a:prstGeom prst="rect">
            <a:avLst/>
          </a:prstGeom>
        </p:spPr>
      </p:pic>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318960" y="4632833"/>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TYÖ</a:t>
            </a:r>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57306"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623029"/>
            <a:ext cx="7118309" cy="1259244"/>
          </a:xfrm>
          <a:prstGeom prst="rect">
            <a:avLst/>
          </a:prstGeom>
          <a:noFill/>
        </p:spPr>
        <p:txBody>
          <a:bodyPr wrap="square">
            <a:noAutofit/>
          </a:bodyPr>
          <a:lstStyle/>
          <a:p>
            <a:pPr lvl="0">
              <a:defRPr/>
            </a:pPr>
            <a:r>
              <a:rPr lang="fi-FI" sz="2000" dirty="0">
                <a:solidFill>
                  <a:schemeClr val="tx2"/>
                </a:solidFill>
              </a:rPr>
              <a:t>Tampereella on aina ollut työtä, vaikka sen luonne ja </a:t>
            </a:r>
            <a:br>
              <a:rPr lang="fi-FI" sz="2000" dirty="0">
                <a:solidFill>
                  <a:schemeClr val="tx2"/>
                </a:solidFill>
              </a:rPr>
            </a:br>
            <a:r>
              <a:rPr lang="fi-FI" sz="2000" dirty="0">
                <a:solidFill>
                  <a:schemeClr val="tx2"/>
                </a:solidFill>
              </a:rPr>
              <a:t>tekemisen tapa ovat vaihdelleet vuosien varrella. </a:t>
            </a:r>
          </a:p>
          <a:p>
            <a:pPr lvl="0">
              <a:defRPr/>
            </a:pPr>
            <a:r>
              <a:rPr lang="fi-FI" sz="2000" dirty="0">
                <a:solidFill>
                  <a:schemeClr val="tx2"/>
                </a:solidFill>
              </a:rPr>
              <a:t>Tampere tunnetaan edelleen työstä, ja täältä löytyy </a:t>
            </a:r>
            <a:br>
              <a:rPr lang="fi-FI" sz="2000" dirty="0">
                <a:solidFill>
                  <a:schemeClr val="tx2"/>
                </a:solidFill>
              </a:rPr>
            </a:br>
            <a:r>
              <a:rPr lang="fi-FI" sz="2000" dirty="0">
                <a:solidFill>
                  <a:schemeClr val="tx2"/>
                </a:solidFill>
              </a:rPr>
              <a:t>monialaista osaamista.</a:t>
            </a:r>
          </a:p>
        </p:txBody>
      </p:sp>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8.6.2023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19</a:t>
            </a:fld>
            <a:endParaRPr lang="fi-FI">
              <a:solidFill>
                <a:schemeClr val="bg1"/>
              </a:solidFill>
            </a:endParaRP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A5306C4C-A834-5863-35D5-31DB3978BBAE}"/>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Opa</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Latvala</a:t>
            </a:r>
          </a:p>
        </p:txBody>
      </p:sp>
    </p:spTree>
    <p:extLst>
      <p:ext uri="{BB962C8B-B14F-4D97-AF65-F5344CB8AC3E}">
        <p14:creationId xmlns:p14="http://schemas.microsoft.com/office/powerpoint/2010/main" val="2785070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412ED6-8C0B-81B7-E0FB-2135967846C8}"/>
              </a:ext>
            </a:extLst>
          </p:cNvPr>
          <p:cNvSpPr>
            <a:spLocks noGrp="1"/>
          </p:cNvSpPr>
          <p:nvPr>
            <p:ph type="title"/>
          </p:nvPr>
        </p:nvSpPr>
        <p:spPr/>
        <p:txBody>
          <a:bodyPr>
            <a:normAutofit/>
          </a:bodyPr>
          <a:lstStyle/>
          <a:p>
            <a:r>
              <a:rPr lang="fi-FI" sz="4400" dirty="0"/>
              <a:t>TAMPERE.</a:t>
            </a:r>
          </a:p>
        </p:txBody>
      </p:sp>
      <p:sp>
        <p:nvSpPr>
          <p:cNvPr id="3" name="Sisällön paikkamerkki 2">
            <a:extLst>
              <a:ext uri="{FF2B5EF4-FFF2-40B4-BE49-F238E27FC236}">
                <a16:creationId xmlns:a16="http://schemas.microsoft.com/office/drawing/2014/main" id="{6CD6622B-093E-18A5-0E6F-6D595F652285}"/>
              </a:ext>
            </a:extLst>
          </p:cNvPr>
          <p:cNvSpPr>
            <a:spLocks noGrp="1"/>
          </p:cNvSpPr>
          <p:nvPr>
            <p:ph sz="quarter" idx="15"/>
          </p:nvPr>
        </p:nvSpPr>
        <p:spPr>
          <a:xfrm>
            <a:off x="2172929" y="1927274"/>
            <a:ext cx="7630856" cy="4163079"/>
          </a:xfrm>
        </p:spPr>
        <p:txBody>
          <a:bodyPr>
            <a:normAutofit/>
          </a:bodyPr>
          <a:lstStyle/>
          <a:p>
            <a:pPr marL="0" indent="0" algn="ctr">
              <a:lnSpc>
                <a:spcPct val="120000"/>
              </a:lnSpc>
              <a:buClr>
                <a:srgbClr val="EB5E58"/>
              </a:buClr>
              <a:buNone/>
              <a:defRPr/>
            </a:pPr>
            <a:r>
              <a:rPr lang="fi-FI" sz="1600" b="1" dirty="0">
                <a:solidFill>
                  <a:srgbClr val="FFFFFF"/>
                </a:solidFill>
                <a:effectLst>
                  <a:outerShdw blurRad="50800" algn="ctr" rotWithShape="0">
                    <a:prstClr val="black">
                      <a:alpha val="20963"/>
                    </a:prstClr>
                  </a:outerShdw>
                </a:effectLst>
              </a:rPr>
              <a:t>Tampere on asenne. Se asuu meissä kaikissa ja on juurtunut syvälle </a:t>
            </a:r>
            <a:br>
              <a:rPr lang="fi-FI" sz="1600" b="1" dirty="0">
                <a:solidFill>
                  <a:srgbClr val="FFFFFF"/>
                </a:solidFill>
                <a:effectLst>
                  <a:outerShdw blurRad="50800" algn="ctr" rotWithShape="0">
                    <a:prstClr val="black">
                      <a:alpha val="20963"/>
                    </a:prstClr>
                  </a:outerShdw>
                </a:effectLst>
              </a:rPr>
            </a:br>
            <a:r>
              <a:rPr lang="fi-FI" sz="1600" b="1" dirty="0">
                <a:solidFill>
                  <a:srgbClr val="FFFFFF"/>
                </a:solidFill>
                <a:effectLst>
                  <a:outerShdw blurRad="50800" algn="ctr" rotWithShape="0">
                    <a:prstClr val="black">
                      <a:alpha val="20963"/>
                    </a:prstClr>
                  </a:outerShdw>
                </a:effectLst>
              </a:rPr>
              <a:t>harjumaisemaan. Täällä, kosken rannalla, on aina syntynyt ideoita. </a:t>
            </a:r>
            <a:br>
              <a:rPr lang="fi-FI" sz="1600" b="1" dirty="0">
                <a:solidFill>
                  <a:srgbClr val="FFFFFF"/>
                </a:solidFill>
                <a:effectLst>
                  <a:outerShdw blurRad="50800" algn="ctr" rotWithShape="0">
                    <a:prstClr val="black">
                      <a:alpha val="20963"/>
                    </a:prstClr>
                  </a:outerShdw>
                </a:effectLst>
              </a:rPr>
            </a:br>
            <a:r>
              <a:rPr lang="fi-FI" sz="1600" b="1" dirty="0">
                <a:solidFill>
                  <a:srgbClr val="FFFFFF"/>
                </a:solidFill>
                <a:effectLst>
                  <a:outerShdw blurRad="50800" algn="ctr" rotWithShape="0">
                    <a:prstClr val="black">
                      <a:alpha val="20963"/>
                    </a:prstClr>
                  </a:outerShdw>
                </a:effectLst>
              </a:rPr>
              <a:t>Niistä on tullut työtä – jopa kokonaisia yhteisöjä. ​</a:t>
            </a:r>
            <a:br>
              <a:rPr lang="fi-FI" sz="1600" b="1" dirty="0">
                <a:solidFill>
                  <a:srgbClr val="FFFFFF"/>
                </a:solidFill>
                <a:effectLst>
                  <a:outerShdw blurRad="50800" algn="ctr" rotWithShape="0">
                    <a:prstClr val="black">
                      <a:alpha val="20963"/>
                    </a:prstClr>
                  </a:outerShdw>
                </a:effectLst>
              </a:rPr>
            </a:br>
            <a:endParaRPr lang="fi-FI" sz="1600" b="1" dirty="0">
              <a:solidFill>
                <a:srgbClr val="FFFFFF"/>
              </a:solidFill>
              <a:effectLst>
                <a:outerShdw blurRad="50800" algn="ctr" rotWithShape="0">
                  <a:prstClr val="black">
                    <a:alpha val="20963"/>
                  </a:prstClr>
                </a:outerShdw>
              </a:effectLst>
            </a:endParaRPr>
          </a:p>
          <a:p>
            <a:pPr marL="0" indent="0" algn="ctr">
              <a:lnSpc>
                <a:spcPct val="120000"/>
              </a:lnSpc>
              <a:buClr>
                <a:srgbClr val="EB5E58"/>
              </a:buClr>
              <a:buNone/>
              <a:defRPr/>
            </a:pPr>
            <a:r>
              <a:rPr lang="fi-FI" sz="1600" b="1" dirty="0">
                <a:solidFill>
                  <a:srgbClr val="FFFFFF"/>
                </a:solidFill>
                <a:effectLst>
                  <a:outerShdw blurRad="50800" algn="ctr" rotWithShape="0">
                    <a:prstClr val="black">
                      <a:alpha val="20963"/>
                    </a:prstClr>
                  </a:outerShdw>
                </a:effectLst>
              </a:rPr>
              <a:t>Kun yhdet koneet ovat hiljentyneet, uudet ajatukset ovat pian </a:t>
            </a:r>
            <a:br>
              <a:rPr lang="fi-FI" sz="1600" b="1" dirty="0">
                <a:solidFill>
                  <a:srgbClr val="FFFFFF"/>
                </a:solidFill>
                <a:effectLst>
                  <a:outerShdw blurRad="50800" algn="ctr" rotWithShape="0">
                    <a:prstClr val="black">
                      <a:alpha val="20963"/>
                    </a:prstClr>
                  </a:outerShdw>
                </a:effectLst>
              </a:rPr>
            </a:br>
            <a:r>
              <a:rPr lang="fi-FI" sz="1600" b="1" dirty="0">
                <a:solidFill>
                  <a:srgbClr val="FFFFFF"/>
                </a:solidFill>
                <a:effectLst>
                  <a:outerShdw blurRad="50800" algn="ctr" rotWithShape="0">
                    <a:prstClr val="black">
                      <a:alpha val="20963"/>
                    </a:prstClr>
                  </a:outerShdw>
                </a:effectLst>
              </a:rPr>
              <a:t>täyttäneet tilan. Kangaspakat ovat vaihtuneet koodinpätkiin ja </a:t>
            </a:r>
            <a:br>
              <a:rPr lang="fi-FI" sz="1600" b="1" dirty="0">
                <a:solidFill>
                  <a:srgbClr val="FFFFFF"/>
                </a:solidFill>
                <a:effectLst>
                  <a:outerShdw blurRad="50800" algn="ctr" rotWithShape="0">
                    <a:prstClr val="black">
                      <a:alpha val="20963"/>
                    </a:prstClr>
                  </a:outerShdw>
                </a:effectLst>
              </a:rPr>
            </a:br>
            <a:r>
              <a:rPr lang="fi-FI" sz="1600" b="1" dirty="0">
                <a:solidFill>
                  <a:srgbClr val="FFFFFF"/>
                </a:solidFill>
                <a:effectLst>
                  <a:outerShdw blurRad="50800" algn="ctr" rotWithShape="0">
                    <a:prstClr val="black">
                      <a:alpha val="20963"/>
                    </a:prstClr>
                  </a:outerShdw>
                </a:effectLst>
              </a:rPr>
              <a:t>mieleenpainuviin kokemuksiin. ​</a:t>
            </a:r>
            <a:br>
              <a:rPr lang="fi-FI" sz="1600" b="1" dirty="0">
                <a:solidFill>
                  <a:srgbClr val="FFFFFF"/>
                </a:solidFill>
                <a:effectLst>
                  <a:outerShdw blurRad="50800" algn="ctr" rotWithShape="0">
                    <a:prstClr val="black">
                      <a:alpha val="20963"/>
                    </a:prstClr>
                  </a:outerShdw>
                </a:effectLst>
              </a:rPr>
            </a:br>
            <a:endParaRPr lang="fi-FI" sz="1600" b="1" dirty="0">
              <a:solidFill>
                <a:srgbClr val="FFFFFF"/>
              </a:solidFill>
              <a:effectLst>
                <a:outerShdw blurRad="50800" algn="ctr" rotWithShape="0">
                  <a:prstClr val="black">
                    <a:alpha val="20963"/>
                  </a:prstClr>
                </a:outerShdw>
              </a:effectLst>
            </a:endParaRPr>
          </a:p>
          <a:p>
            <a:pPr marL="0" indent="0" algn="ctr">
              <a:lnSpc>
                <a:spcPct val="120000"/>
              </a:lnSpc>
              <a:buClr>
                <a:srgbClr val="EB5E58"/>
              </a:buClr>
              <a:buNone/>
              <a:defRPr/>
            </a:pPr>
            <a:r>
              <a:rPr lang="fi-FI" sz="1600" b="1" dirty="0">
                <a:solidFill>
                  <a:srgbClr val="FFFFFF"/>
                </a:solidFill>
                <a:effectLst>
                  <a:outerShdw blurRad="50800" algn="ctr" rotWithShape="0">
                    <a:prstClr val="black">
                      <a:alpha val="20963"/>
                    </a:prstClr>
                  </a:outerShdw>
                </a:effectLst>
              </a:rPr>
              <a:t>Rosoisiin tiiliseiniin, yhä korkeammalle kiipeäviin ikkunariveihin on </a:t>
            </a:r>
            <a:br>
              <a:rPr lang="fi-FI" sz="1600" b="1" dirty="0">
                <a:solidFill>
                  <a:srgbClr val="FFFFFF"/>
                </a:solidFill>
                <a:effectLst>
                  <a:outerShdw blurRad="50800" algn="ctr" rotWithShape="0">
                    <a:prstClr val="black">
                      <a:alpha val="20963"/>
                    </a:prstClr>
                  </a:outerShdw>
                </a:effectLst>
              </a:rPr>
            </a:br>
            <a:r>
              <a:rPr lang="fi-FI" sz="1600" b="1" dirty="0">
                <a:solidFill>
                  <a:srgbClr val="FFFFFF"/>
                </a:solidFill>
                <a:effectLst>
                  <a:outerShdw blurRad="50800" algn="ctr" rotWithShape="0">
                    <a:prstClr val="black">
                      <a:alpha val="20963"/>
                    </a:prstClr>
                  </a:outerShdw>
                </a:effectLst>
              </a:rPr>
              <a:t>istutettu lupaus tulevasta. Vaikka kaupungin siluetti muuttuu, </a:t>
            </a:r>
            <a:br>
              <a:rPr lang="fi-FI" sz="1600" b="1" dirty="0">
                <a:solidFill>
                  <a:srgbClr val="FFFFFF"/>
                </a:solidFill>
                <a:effectLst>
                  <a:outerShdw blurRad="50800" algn="ctr" rotWithShape="0">
                    <a:prstClr val="black">
                      <a:alpha val="20963"/>
                    </a:prstClr>
                  </a:outerShdw>
                </a:effectLst>
              </a:rPr>
            </a:br>
            <a:r>
              <a:rPr lang="fi-FI" sz="1600" b="1" dirty="0">
                <a:solidFill>
                  <a:srgbClr val="FFFFFF"/>
                </a:solidFill>
                <a:effectLst>
                  <a:outerShdw blurRad="50800" algn="ctr" rotWithShape="0">
                    <a:prstClr val="black">
                      <a:alpha val="20963"/>
                    </a:prstClr>
                  </a:outerShdw>
                </a:effectLst>
              </a:rPr>
              <a:t>Tampereen tunnelma on aina tuttu. </a:t>
            </a:r>
          </a:p>
          <a:p>
            <a:pPr marL="0" indent="0" algn="ctr">
              <a:lnSpc>
                <a:spcPct val="120000"/>
              </a:lnSpc>
              <a:buClr>
                <a:srgbClr val="EB5E58"/>
              </a:buClr>
              <a:buNone/>
              <a:defRPr/>
            </a:pPr>
            <a:r>
              <a:rPr lang="fi-FI" b="1" dirty="0">
                <a:solidFill>
                  <a:srgbClr val="FFFFFF"/>
                </a:solidFill>
                <a:effectLst>
                  <a:outerShdw blurRad="50800" algn="ctr" rotWithShape="0">
                    <a:prstClr val="black">
                      <a:alpha val="20963"/>
                    </a:prstClr>
                  </a:outerShdw>
                </a:effectLst>
              </a:rPr>
              <a:t>Tämä on koti. </a:t>
            </a:r>
          </a:p>
          <a:p>
            <a:endParaRPr lang="fi-FI" sz="1600" dirty="0"/>
          </a:p>
        </p:txBody>
      </p:sp>
      <p:sp>
        <p:nvSpPr>
          <p:cNvPr id="7" name="Tekstiruutu 24">
            <a:extLst>
              <a:ext uri="{FF2B5EF4-FFF2-40B4-BE49-F238E27FC236}">
                <a16:creationId xmlns:a16="http://schemas.microsoft.com/office/drawing/2014/main" id="{1F1CFB57-6EA6-17F7-042C-691E365B1D0A}"/>
              </a:ext>
            </a:extLst>
          </p:cNvPr>
          <p:cNvSpPr txBox="1">
            <a:spLocks noChangeArrowheads="1"/>
          </p:cNvSpPr>
          <p:nvPr/>
        </p:nvSpPr>
        <p:spPr bwMode="auto">
          <a:xfrm>
            <a:off x="7731322" y="6408900"/>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FontTx/>
              <a:buNone/>
            </a:pPr>
            <a:r>
              <a:rPr lang="en-GB" altLang="fi-FI" sz="1200" dirty="0">
                <a:solidFill>
                  <a:schemeClr val="tx1"/>
                </a:solidFill>
              </a:rPr>
              <a:t>Kuva: Visit Tampere / Laura </a:t>
            </a:r>
            <a:r>
              <a:rPr lang="en-GB" altLang="fi-FI" sz="1200" dirty="0" err="1">
                <a:solidFill>
                  <a:schemeClr val="tx1"/>
                </a:solidFill>
              </a:rPr>
              <a:t>Vanzo</a:t>
            </a:r>
            <a:r>
              <a:rPr lang="fi-FI" altLang="fi-FI" sz="1200" dirty="0">
                <a:solidFill>
                  <a:schemeClr val="tx1"/>
                </a:solidFill>
              </a:rPr>
              <a:t> </a:t>
            </a:r>
          </a:p>
        </p:txBody>
      </p:sp>
      <p:sp>
        <p:nvSpPr>
          <p:cNvPr id="4" name="Päivämäärän paikkamerkki 3">
            <a:extLst>
              <a:ext uri="{FF2B5EF4-FFF2-40B4-BE49-F238E27FC236}">
                <a16:creationId xmlns:a16="http://schemas.microsoft.com/office/drawing/2014/main" id="{A09D2D0B-B6E0-A270-DBBA-2C44F10EFA93}"/>
              </a:ext>
            </a:extLst>
          </p:cNvPr>
          <p:cNvSpPr>
            <a:spLocks noGrp="1"/>
          </p:cNvSpPr>
          <p:nvPr>
            <p:ph type="dt" sz="half" idx="2"/>
          </p:nvPr>
        </p:nvSpPr>
        <p:spPr/>
        <p:txBody>
          <a:bodyPr/>
          <a:lstStyle/>
          <a:p>
            <a:fld id="{4B51D0C7-02FF-CE48-8F0D-A805BB444D36}" type="datetime1">
              <a:rPr lang="fi-FI" smtClean="0"/>
              <a:t>8.6.2023</a:t>
            </a:fld>
            <a:endParaRPr lang="fi-FI"/>
          </a:p>
        </p:txBody>
      </p:sp>
      <p:sp>
        <p:nvSpPr>
          <p:cNvPr id="5" name="Dian numeron paikkamerkki 4">
            <a:extLst>
              <a:ext uri="{FF2B5EF4-FFF2-40B4-BE49-F238E27FC236}">
                <a16:creationId xmlns:a16="http://schemas.microsoft.com/office/drawing/2014/main" id="{4BABB32C-5EEF-20BA-8A31-6EC6FC2D502C}"/>
              </a:ext>
            </a:extLst>
          </p:cNvPr>
          <p:cNvSpPr>
            <a:spLocks noGrp="1"/>
          </p:cNvSpPr>
          <p:nvPr>
            <p:ph type="sldNum" sz="quarter" idx="4"/>
          </p:nvPr>
        </p:nvSpPr>
        <p:spPr/>
        <p:txBody>
          <a:bodyPr/>
          <a:lstStyle/>
          <a:p>
            <a:fld id="{F3EE06F1-2D77-A44E-97FA-F679B9CB76D5}" type="slidenum">
              <a:rPr lang="fi-FI" smtClean="0"/>
              <a:t>2</a:t>
            </a:fld>
            <a:endParaRPr lang="fi-FI"/>
          </a:p>
        </p:txBody>
      </p:sp>
    </p:spTree>
    <p:extLst>
      <p:ext uri="{BB962C8B-B14F-4D97-AF65-F5344CB8AC3E}">
        <p14:creationId xmlns:p14="http://schemas.microsoft.com/office/powerpoint/2010/main" val="939797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69501E-3A3A-817F-CBF5-BB3D8DF675B4}"/>
              </a:ext>
            </a:extLst>
          </p:cNvPr>
          <p:cNvSpPr>
            <a:spLocks noGrp="1"/>
          </p:cNvSpPr>
          <p:nvPr>
            <p:ph type="title"/>
          </p:nvPr>
        </p:nvSpPr>
        <p:spPr>
          <a:xfrm>
            <a:off x="6703193" y="1230798"/>
            <a:ext cx="4930466" cy="1060926"/>
          </a:xfrm>
        </p:spPr>
        <p:txBody>
          <a:bodyPr/>
          <a:lstStyle/>
          <a:p>
            <a:r>
              <a:rPr lang="fi-FI" dirty="0"/>
              <a:t>Me teemme työtä</a:t>
            </a:r>
          </a:p>
        </p:txBody>
      </p:sp>
      <p:sp>
        <p:nvSpPr>
          <p:cNvPr id="3" name="Sisällön paikkamerkki 2">
            <a:extLst>
              <a:ext uri="{FF2B5EF4-FFF2-40B4-BE49-F238E27FC236}">
                <a16:creationId xmlns:a16="http://schemas.microsoft.com/office/drawing/2014/main" id="{A1A49559-A721-F796-540A-E01E160F2927}"/>
              </a:ext>
            </a:extLst>
          </p:cNvPr>
          <p:cNvSpPr>
            <a:spLocks noGrp="1"/>
          </p:cNvSpPr>
          <p:nvPr>
            <p:ph sz="quarter" idx="15"/>
          </p:nvPr>
        </p:nvSpPr>
        <p:spPr>
          <a:xfrm>
            <a:off x="6703193" y="1977266"/>
            <a:ext cx="4728165" cy="4163079"/>
          </a:xfrm>
        </p:spPr>
        <p:txBody>
          <a:bodyPr vert="horz" lIns="91440" tIns="45720" rIns="91440" bIns="45720" rtlCol="0" anchor="t">
            <a:normAutofit/>
          </a:bodyPr>
          <a:lstStyle/>
          <a:p>
            <a:pPr marL="0" indent="0">
              <a:buNone/>
            </a:pPr>
            <a:r>
              <a:rPr lang="fi-FI" b="1" dirty="0"/>
              <a:t>Suurimmat toimialat:</a:t>
            </a:r>
          </a:p>
          <a:p>
            <a:r>
              <a:rPr lang="fi-FI" dirty="0"/>
              <a:t>Terveys- ja sosiaalipalvelut 17 %</a:t>
            </a:r>
          </a:p>
          <a:p>
            <a:r>
              <a:rPr lang="fi-FI" dirty="0"/>
              <a:t>Teollisuus 13 %</a:t>
            </a:r>
          </a:p>
          <a:p>
            <a:r>
              <a:rPr lang="fi-FI" dirty="0"/>
              <a:t>Kaupan ala 11 %</a:t>
            </a:r>
          </a:p>
          <a:p>
            <a:pPr marL="0" indent="0">
              <a:buNone/>
            </a:pPr>
            <a:r>
              <a:rPr lang="fi-FI" b="1" dirty="0"/>
              <a:t>         Työttömyysaste 10,1</a:t>
            </a:r>
            <a:r>
              <a:rPr lang="fi-FI" b="1" dirty="0">
                <a:solidFill>
                  <a:srgbClr val="7030A0"/>
                </a:solidFill>
              </a:rPr>
              <a:t> </a:t>
            </a:r>
            <a:r>
              <a:rPr lang="fi-FI" b="1" dirty="0"/>
              <a:t>%</a:t>
            </a:r>
            <a:endParaRPr lang="fi-FI" b="1" dirty="0">
              <a:cs typeface="Calibri"/>
            </a:endParaRPr>
          </a:p>
          <a:p>
            <a:endParaRPr lang="fi-FI" dirty="0"/>
          </a:p>
        </p:txBody>
      </p:sp>
      <p:sp>
        <p:nvSpPr>
          <p:cNvPr id="4" name="Päivämäärän paikkamerkki 3">
            <a:extLst>
              <a:ext uri="{FF2B5EF4-FFF2-40B4-BE49-F238E27FC236}">
                <a16:creationId xmlns:a16="http://schemas.microsoft.com/office/drawing/2014/main" id="{00650DA7-BDB6-8568-80E4-65E0FCF0B79A}"/>
              </a:ext>
            </a:extLst>
          </p:cNvPr>
          <p:cNvSpPr>
            <a:spLocks noGrp="1"/>
          </p:cNvSpPr>
          <p:nvPr>
            <p:ph type="dt" sz="half" idx="2"/>
          </p:nvPr>
        </p:nvSpPr>
        <p:spPr/>
        <p:txBody>
          <a:bodyPr/>
          <a:lstStyle/>
          <a:p>
            <a:fld id="{F65BC6BD-2936-FB40-9FDC-35873F782F6D}" type="datetime1">
              <a:rPr lang="fi-FI" smtClean="0"/>
              <a:t>8.6.2023</a:t>
            </a:fld>
            <a:endParaRPr lang="fi-FI"/>
          </a:p>
        </p:txBody>
      </p:sp>
      <p:sp>
        <p:nvSpPr>
          <p:cNvPr id="5" name="Dian numeron paikkamerkki 4">
            <a:extLst>
              <a:ext uri="{FF2B5EF4-FFF2-40B4-BE49-F238E27FC236}">
                <a16:creationId xmlns:a16="http://schemas.microsoft.com/office/drawing/2014/main" id="{5742D6B6-AD8E-53D5-4F03-A95D80E14DF9}"/>
              </a:ext>
            </a:extLst>
          </p:cNvPr>
          <p:cNvSpPr>
            <a:spLocks noGrp="1"/>
          </p:cNvSpPr>
          <p:nvPr>
            <p:ph type="sldNum" sz="quarter" idx="4"/>
          </p:nvPr>
        </p:nvSpPr>
        <p:spPr/>
        <p:txBody>
          <a:bodyPr/>
          <a:lstStyle/>
          <a:p>
            <a:fld id="{F3EE06F1-2D77-A44E-97FA-F679B9CB76D5}" type="slidenum">
              <a:rPr lang="fi-FI" smtClean="0"/>
              <a:t>20</a:t>
            </a:fld>
            <a:endParaRPr lang="fi-FI"/>
          </a:p>
        </p:txBody>
      </p:sp>
      <p:sp>
        <p:nvSpPr>
          <p:cNvPr id="6" name="Kuva 10" descr="Nuori mies kaukosäätimen kanssa.">
            <a:extLst>
              <a:ext uri="{FF2B5EF4-FFF2-40B4-BE49-F238E27FC236}">
                <a16:creationId xmlns:a16="http://schemas.microsoft.com/office/drawing/2014/main" id="{ECC7CDD2-011F-782B-3E68-795D08F7D0DE}"/>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9" name="Ellipsi 8">
            <a:extLst>
              <a:ext uri="{FF2B5EF4-FFF2-40B4-BE49-F238E27FC236}">
                <a16:creationId xmlns:a16="http://schemas.microsoft.com/office/drawing/2014/main" id="{9C4BE3CB-C4AA-2269-4DC4-1210DD8102EF}"/>
              </a:ext>
              <a:ext uri="{C183D7F6-B498-43B3-948B-1728B52AA6E4}">
                <adec:decorative xmlns:adec="http://schemas.microsoft.com/office/drawing/2017/decorative" val="1"/>
              </a:ext>
            </a:extLst>
          </p:cNvPr>
          <p:cNvSpPr/>
          <p:nvPr/>
        </p:nvSpPr>
        <p:spPr>
          <a:xfrm>
            <a:off x="4738775" y="3668976"/>
            <a:ext cx="2325188" cy="23251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 name="Suorakulmio 9">
            <a:extLst>
              <a:ext uri="{FF2B5EF4-FFF2-40B4-BE49-F238E27FC236}">
                <a16:creationId xmlns:a16="http://schemas.microsoft.com/office/drawing/2014/main" id="{95155B7D-FA5B-DBFD-0496-02BDAEC84F19}"/>
              </a:ext>
            </a:extLst>
          </p:cNvPr>
          <p:cNvSpPr/>
          <p:nvPr/>
        </p:nvSpPr>
        <p:spPr>
          <a:xfrm>
            <a:off x="4738775" y="4217556"/>
            <a:ext cx="2325188" cy="1228028"/>
          </a:xfrm>
          <a:prstGeom prst="rect">
            <a:avLst/>
          </a:prstGeom>
        </p:spPr>
        <p:txBody>
          <a:bodyPr wrap="square">
            <a:spAutoFit/>
          </a:bodyPr>
          <a:lstStyle/>
          <a:p>
            <a:pPr lvl="0" algn="ctr">
              <a:lnSpc>
                <a:spcPct val="90000"/>
              </a:lnSpc>
              <a:spcBef>
                <a:spcPct val="0"/>
              </a:spcBef>
              <a:defRPr/>
            </a:pPr>
            <a:r>
              <a:rPr lang="fi-FI" sz="4200" b="1" dirty="0">
                <a:solidFill>
                  <a:srgbClr val="FFFFFF"/>
                </a:solidFill>
              </a:rPr>
              <a:t>176 900 </a:t>
            </a:r>
            <a:br>
              <a:rPr lang="fi-FI" sz="4200" b="1" dirty="0">
                <a:solidFill>
                  <a:srgbClr val="FFFFFF"/>
                </a:solidFill>
              </a:rPr>
            </a:br>
            <a:r>
              <a:rPr lang="fi-FI" sz="2000" dirty="0">
                <a:solidFill>
                  <a:srgbClr val="FFFFFF"/>
                </a:solidFill>
              </a:rPr>
              <a:t>työpaikkaa </a:t>
            </a:r>
            <a:br>
              <a:rPr lang="fi-FI" sz="2000" dirty="0">
                <a:solidFill>
                  <a:srgbClr val="FFFFFF"/>
                </a:solidFill>
              </a:rPr>
            </a:br>
            <a:r>
              <a:rPr lang="fi-FI" sz="2000" dirty="0">
                <a:solidFill>
                  <a:srgbClr val="FFFFFF"/>
                </a:solidFill>
              </a:rPr>
              <a:t>kaupunkiseudulla</a:t>
            </a:r>
          </a:p>
        </p:txBody>
      </p:sp>
      <p:sp>
        <p:nvSpPr>
          <p:cNvPr id="8" name="Tekstiruutu 24">
            <a:extLst>
              <a:ext uri="{FF2B5EF4-FFF2-40B4-BE49-F238E27FC236}">
                <a16:creationId xmlns:a16="http://schemas.microsoft.com/office/drawing/2014/main" id="{2458A9AB-DBBB-C8A4-CDA0-15F80932E437}"/>
              </a:ext>
            </a:extLst>
          </p:cNvPr>
          <p:cNvSpPr txBox="1">
            <a:spLocks noChangeArrowheads="1"/>
          </p:cNvSpPr>
          <p:nvPr/>
        </p:nvSpPr>
        <p:spPr bwMode="auto">
          <a:xfrm>
            <a:off x="7325012" y="4361862"/>
            <a:ext cx="3605539" cy="91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None/>
              <a:defRPr/>
            </a:pPr>
            <a:r>
              <a:rPr lang="fi-FI" altLang="fi-FI" sz="1200" dirty="0">
                <a:solidFill>
                  <a:schemeClr val="tx1">
                    <a:lumMod val="75000"/>
                    <a:lumOff val="25000"/>
                  </a:schemeClr>
                </a:solidFill>
                <a:latin typeface="Calibri" panose="020F0502020204030204"/>
              </a:rPr>
              <a:t>Tilanne: Työllisyyskatsaus </a:t>
            </a:r>
            <a:r>
              <a:rPr lang="fi-FI" altLang="fi-FI" sz="1200" dirty="0">
                <a:solidFill>
                  <a:schemeClr val="tx1"/>
                </a:solidFill>
                <a:latin typeface="Calibri" panose="020F0502020204030204"/>
              </a:rPr>
              <a:t>2/2023</a:t>
            </a:r>
            <a:endParaRPr lang="fi-FI" altLang="fi-FI" sz="1200">
              <a:solidFill>
                <a:schemeClr val="tx1"/>
              </a:solidFill>
              <a:latin typeface="Calibri" panose="020F0502020204030204"/>
              <a:cs typeface="Calibri"/>
            </a:endParaRPr>
          </a:p>
          <a:p>
            <a:pPr lvl="0" algn="l" eaLnBrk="1" hangingPunct="1">
              <a:spcBef>
                <a:spcPct val="0"/>
              </a:spcBef>
              <a:buClrTx/>
              <a:buNone/>
              <a:defRPr/>
            </a:pPr>
            <a:endParaRPr lang="fi-FI" altLang="fi-FI" sz="1200" dirty="0">
              <a:solidFill>
                <a:schemeClr val="tx1">
                  <a:lumMod val="75000"/>
                  <a:lumOff val="25000"/>
                </a:schemeClr>
              </a:solidFill>
              <a:latin typeface="Calibri" panose="020F0502020204030204"/>
            </a:endParaRPr>
          </a:p>
          <a:p>
            <a:pPr lvl="0" algn="l" eaLnBrk="1" hangingPunct="1">
              <a:spcBef>
                <a:spcPct val="0"/>
              </a:spcBef>
              <a:buClrTx/>
              <a:buNone/>
              <a:defRPr/>
            </a:pPr>
            <a:endParaRPr lang="fi-FI" altLang="fi-FI" sz="1200" dirty="0">
              <a:solidFill>
                <a:schemeClr val="tx1">
                  <a:lumMod val="75000"/>
                  <a:lumOff val="25000"/>
                </a:schemeClr>
              </a:solidFill>
              <a:latin typeface="Calibri" panose="020F0502020204030204"/>
            </a:endParaRPr>
          </a:p>
          <a:p>
            <a:pPr lvl="0" algn="l" eaLnBrk="1" hangingPunct="1">
              <a:spcBef>
                <a:spcPct val="0"/>
              </a:spcBef>
              <a:buClrTx/>
              <a:buNone/>
              <a:defRPr/>
            </a:pPr>
            <a:r>
              <a:rPr lang="fi-FI" altLang="fi-FI" sz="1200" dirty="0">
                <a:solidFill>
                  <a:schemeClr val="tx1">
                    <a:lumMod val="75000"/>
                    <a:lumOff val="25000"/>
                  </a:schemeClr>
                </a:solidFill>
                <a:latin typeface="Calibri" panose="020F0502020204030204"/>
              </a:rPr>
              <a:t>Lähde: Business Tampere/Tiedot ja analyysit Tampereen kaupunkiseudun elinvoimasta, tilanne 31.12.2021. </a:t>
            </a:r>
            <a:endParaRPr kumimoji="0" lang="fi-FI" altLang="fi-FI" sz="12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pic>
        <p:nvPicPr>
          <p:cNvPr id="11" name="Kuva 10">
            <a:extLst>
              <a:ext uri="{FF2B5EF4-FFF2-40B4-BE49-F238E27FC236}">
                <a16:creationId xmlns:a16="http://schemas.microsoft.com/office/drawing/2014/main" id="{DA4AD24D-FA3A-BD75-4766-24FE37E3CC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Tekstiruutu 24">
            <a:extLst>
              <a:ext uri="{FF2B5EF4-FFF2-40B4-BE49-F238E27FC236}">
                <a16:creationId xmlns:a16="http://schemas.microsoft.com/office/drawing/2014/main" id="{96E80108-D132-190E-ADA5-4A184AFCE074}"/>
              </a:ext>
            </a:extLst>
          </p:cNvPr>
          <p:cNvSpPr txBox="1">
            <a:spLocks noChangeArrowheads="1"/>
          </p:cNvSpPr>
          <p:nvPr/>
        </p:nvSpPr>
        <p:spPr bwMode="auto">
          <a:xfrm>
            <a:off x="3276278"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Laura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354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2" descr="Nainen työskentelee tarkkuutta vaativassa tehtävässä.">
            <a:extLst>
              <a:ext uri="{FF2B5EF4-FFF2-40B4-BE49-F238E27FC236}">
                <a16:creationId xmlns:a16="http://schemas.microsoft.com/office/drawing/2014/main" id="{8014D9E9-15C8-81A3-D976-4BE008196FA6}"/>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70C78C6C-A653-26B1-B695-383CD396B987}"/>
              </a:ext>
            </a:extLst>
          </p:cNvPr>
          <p:cNvSpPr>
            <a:spLocks noGrp="1"/>
          </p:cNvSpPr>
          <p:nvPr>
            <p:ph type="title"/>
          </p:nvPr>
        </p:nvSpPr>
        <p:spPr>
          <a:xfrm>
            <a:off x="547942" y="683744"/>
            <a:ext cx="6037793" cy="1060926"/>
          </a:xfrm>
        </p:spPr>
        <p:txBody>
          <a:bodyPr/>
          <a:lstStyle/>
          <a:p>
            <a:r>
              <a:rPr lang="fi-FI" dirty="0"/>
              <a:t>Houkuttelemme </a:t>
            </a:r>
            <a:br>
              <a:rPr lang="fi-FI" dirty="0"/>
            </a:br>
            <a:r>
              <a:rPr lang="fi-FI" dirty="0"/>
              <a:t>osaajia ja uusia kykyjä</a:t>
            </a:r>
          </a:p>
        </p:txBody>
      </p:sp>
      <p:sp>
        <p:nvSpPr>
          <p:cNvPr id="3" name="Sisällön paikkamerkki 2">
            <a:extLst>
              <a:ext uri="{FF2B5EF4-FFF2-40B4-BE49-F238E27FC236}">
                <a16:creationId xmlns:a16="http://schemas.microsoft.com/office/drawing/2014/main" id="{1DDAE8A4-635E-5DC2-9114-87CBF0225BD9}"/>
              </a:ext>
            </a:extLst>
          </p:cNvPr>
          <p:cNvSpPr>
            <a:spLocks noGrp="1"/>
          </p:cNvSpPr>
          <p:nvPr>
            <p:ph sz="quarter" idx="15"/>
          </p:nvPr>
        </p:nvSpPr>
        <p:spPr>
          <a:xfrm>
            <a:off x="547943" y="2163098"/>
            <a:ext cx="5293685" cy="3847284"/>
          </a:xfrm>
        </p:spPr>
        <p:txBody>
          <a:bodyPr vert="horz" lIns="91440" tIns="45720" rIns="91440" bIns="45720" rtlCol="0" anchor="t">
            <a:normAutofit fontScale="92500" lnSpcReduction="10000"/>
          </a:bodyPr>
          <a:lstStyle/>
          <a:p>
            <a:pPr marL="0" indent="0">
              <a:buClr>
                <a:schemeClr val="tx1"/>
              </a:buClr>
              <a:buNone/>
            </a:pPr>
            <a:r>
              <a:rPr lang="fi-FI" dirty="0"/>
              <a:t>Tampereella on paljon työpaikkoja korkeakoulutetuille ja ammatillisille osaajille. Pirkanmaalla toimii noin </a:t>
            </a:r>
            <a:r>
              <a:rPr lang="fi-FI" sz="2400" dirty="0"/>
              <a:t> 39 951 </a:t>
            </a:r>
            <a:r>
              <a:rPr lang="fi-FI" dirty="0"/>
              <a:t>yritystä.</a:t>
            </a:r>
            <a:endParaRPr lang="fi-FI" dirty="0">
              <a:cs typeface="Calibri" panose="020F0502020204030204"/>
            </a:endParaRPr>
          </a:p>
          <a:p>
            <a:pPr marL="0" indent="0">
              <a:spcBef>
                <a:spcPts val="400"/>
              </a:spcBef>
              <a:buClr>
                <a:schemeClr val="tx1"/>
              </a:buClr>
              <a:buNone/>
            </a:pPr>
            <a:r>
              <a:rPr lang="fi-FI" b="1" dirty="0"/>
              <a:t>Vetovoimaisia aloja:</a:t>
            </a:r>
          </a:p>
          <a:p>
            <a:pPr>
              <a:spcBef>
                <a:spcPts val="400"/>
              </a:spcBef>
              <a:buClr>
                <a:schemeClr val="tx1"/>
              </a:buClr>
            </a:pPr>
            <a:r>
              <a:rPr lang="fi-FI" dirty="0"/>
              <a:t>Teollisuus</a:t>
            </a:r>
          </a:p>
          <a:p>
            <a:pPr>
              <a:spcBef>
                <a:spcPts val="400"/>
              </a:spcBef>
              <a:buClr>
                <a:schemeClr val="tx1"/>
              </a:buClr>
            </a:pPr>
            <a:r>
              <a:rPr lang="fi-FI" dirty="0"/>
              <a:t>ICT</a:t>
            </a:r>
          </a:p>
          <a:p>
            <a:pPr>
              <a:spcBef>
                <a:spcPts val="400"/>
              </a:spcBef>
              <a:buClr>
                <a:schemeClr val="tx1"/>
              </a:buClr>
            </a:pPr>
            <a:r>
              <a:rPr lang="fi-FI" dirty="0"/>
              <a:t>Sosiaali- ja terveysala</a:t>
            </a:r>
          </a:p>
          <a:p>
            <a:pPr marL="0" indent="0">
              <a:buNone/>
            </a:pPr>
            <a:r>
              <a:rPr lang="fi-FI" dirty="0"/>
              <a:t>Kohtuuhintainen asuminen, sujuva liikkuminen sekä monipuoliset elämykset tekevät arjesta sujuvaa ja houkuttelevaa. Täällä on helppo tuntea olonsa kotoisaksi.</a:t>
            </a:r>
          </a:p>
          <a:p>
            <a:endParaRPr lang="fi-FI" dirty="0"/>
          </a:p>
        </p:txBody>
      </p:sp>
      <p:sp>
        <p:nvSpPr>
          <p:cNvPr id="4" name="Päivämäärän paikkamerkki 3">
            <a:extLst>
              <a:ext uri="{FF2B5EF4-FFF2-40B4-BE49-F238E27FC236}">
                <a16:creationId xmlns:a16="http://schemas.microsoft.com/office/drawing/2014/main" id="{7C969818-28A7-8778-73E4-6CF1AF194AFB}"/>
              </a:ext>
            </a:extLst>
          </p:cNvPr>
          <p:cNvSpPr>
            <a:spLocks noGrp="1"/>
          </p:cNvSpPr>
          <p:nvPr>
            <p:ph type="dt" sz="half" idx="2"/>
          </p:nvPr>
        </p:nvSpPr>
        <p:spPr/>
        <p:txBody>
          <a:bodyPr/>
          <a:lstStyle/>
          <a:p>
            <a:fld id="{DE1FEB09-93DA-AB47-834A-FE35B1E8954A}" type="datetime1">
              <a:rPr lang="fi-FI" smtClean="0"/>
              <a:t>8.6.2023</a:t>
            </a:fld>
            <a:endParaRPr lang="fi-FI"/>
          </a:p>
        </p:txBody>
      </p:sp>
      <p:sp>
        <p:nvSpPr>
          <p:cNvPr id="5" name="Dian numeron paikkamerkki 4">
            <a:extLst>
              <a:ext uri="{FF2B5EF4-FFF2-40B4-BE49-F238E27FC236}">
                <a16:creationId xmlns:a16="http://schemas.microsoft.com/office/drawing/2014/main" id="{24A4941C-3515-FC03-8A14-B135A5EC8AD7}"/>
              </a:ext>
            </a:extLst>
          </p:cNvPr>
          <p:cNvSpPr>
            <a:spLocks noGrp="1"/>
          </p:cNvSpPr>
          <p:nvPr>
            <p:ph type="sldNum" sz="quarter" idx="4"/>
          </p:nvPr>
        </p:nvSpPr>
        <p:spPr/>
        <p:txBody>
          <a:bodyPr/>
          <a:lstStyle/>
          <a:p>
            <a:fld id="{F3EE06F1-2D77-A44E-97FA-F679B9CB76D5}" type="slidenum">
              <a:rPr lang="fi-FI" smtClean="0"/>
              <a:t>21</a:t>
            </a:fld>
            <a:endParaRPr lang="fi-FI"/>
          </a:p>
        </p:txBody>
      </p:sp>
      <p:pic>
        <p:nvPicPr>
          <p:cNvPr id="7" name="Kuva 6">
            <a:extLst>
              <a:ext uri="{FF2B5EF4-FFF2-40B4-BE49-F238E27FC236}">
                <a16:creationId xmlns:a16="http://schemas.microsoft.com/office/drawing/2014/main" id="{5E2AF1EA-AF70-9A6B-6D51-DBE96A2C6D1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Tekstiruutu 24">
            <a:extLst>
              <a:ext uri="{FF2B5EF4-FFF2-40B4-BE49-F238E27FC236}">
                <a16:creationId xmlns:a16="http://schemas.microsoft.com/office/drawing/2014/main" id="{607BC2D8-406E-AA2E-9EB3-230266DBB562}"/>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tx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dirty="0">
                <a:ln>
                  <a:noFill/>
                </a:ln>
                <a:solidFill>
                  <a:schemeClr val="tx1"/>
                </a:solidFill>
                <a:effectLst/>
                <a:uLnTx/>
                <a:uFillTx/>
                <a:latin typeface="Calibri" panose="020F0502020204030204"/>
                <a:ea typeface="+mn-ea"/>
                <a:cs typeface="+mn-cs"/>
              </a:rPr>
              <a:t>Laura </a:t>
            </a:r>
            <a:r>
              <a:rPr kumimoji="0" lang="fi-FI" altLang="fi-FI" sz="1200" b="0" i="0" u="none" strike="noStrike" kern="1200" cap="none" spc="0" normalizeH="0" baseline="0" noProof="0" dirty="0" err="1">
                <a:ln>
                  <a:noFill/>
                </a:ln>
                <a:solidFill>
                  <a:schemeClr val="tx1"/>
                </a:solidFill>
                <a:effectLst/>
                <a:uLnTx/>
                <a:uFillTx/>
                <a:latin typeface="Calibri" panose="020F0502020204030204"/>
                <a:ea typeface="+mn-ea"/>
                <a:cs typeface="+mn-cs"/>
              </a:rPr>
              <a:t>Vanzo</a:t>
            </a:r>
            <a:endParaRPr kumimoji="0" lang="fi-FI" altLang="fi-FI"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53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24BA1-22C2-F4F2-B840-DC9B8FFE24D0}"/>
              </a:ext>
            </a:extLst>
          </p:cNvPr>
          <p:cNvSpPr>
            <a:spLocks noGrp="1"/>
          </p:cNvSpPr>
          <p:nvPr>
            <p:ph type="title"/>
          </p:nvPr>
        </p:nvSpPr>
        <p:spPr>
          <a:xfrm>
            <a:off x="6416983" y="825198"/>
            <a:ext cx="5636963" cy="1507036"/>
          </a:xfrm>
        </p:spPr>
        <p:txBody>
          <a:bodyPr/>
          <a:lstStyle/>
          <a:p>
            <a:r>
              <a:rPr lang="fi-FI" sz="2400" b="0" dirty="0"/>
              <a:t>KANSAINVÄLISET OSAAJAT – </a:t>
            </a:r>
            <a:r>
              <a:rPr lang="fi-FI" dirty="0"/>
              <a:t>Toimivat yhteisöt </a:t>
            </a:r>
            <a:br>
              <a:rPr lang="fi-FI" dirty="0"/>
            </a:br>
            <a:r>
              <a:rPr lang="fi-FI" dirty="0"/>
              <a:t>tukevat hyvää elämää</a:t>
            </a:r>
          </a:p>
        </p:txBody>
      </p:sp>
      <p:sp>
        <p:nvSpPr>
          <p:cNvPr id="3" name="Sisällön paikkamerkki 2">
            <a:extLst>
              <a:ext uri="{FF2B5EF4-FFF2-40B4-BE49-F238E27FC236}">
                <a16:creationId xmlns:a16="http://schemas.microsoft.com/office/drawing/2014/main" id="{7281165B-00C2-5BA5-EDE8-085165D44636}"/>
              </a:ext>
            </a:extLst>
          </p:cNvPr>
          <p:cNvSpPr>
            <a:spLocks noGrp="1"/>
          </p:cNvSpPr>
          <p:nvPr>
            <p:ph sz="quarter" idx="15"/>
          </p:nvPr>
        </p:nvSpPr>
        <p:spPr>
          <a:xfrm>
            <a:off x="6416984" y="2486346"/>
            <a:ext cx="5233910" cy="3729519"/>
          </a:xfrm>
        </p:spPr>
        <p:txBody>
          <a:bodyPr vert="horz" lIns="91440" tIns="45720" rIns="91440" bIns="45720" rtlCol="0" anchor="t">
            <a:normAutofit fontScale="92500" lnSpcReduction="10000"/>
          </a:bodyPr>
          <a:lstStyle/>
          <a:p>
            <a:pPr>
              <a:spcBef>
                <a:spcPts val="400"/>
              </a:spcBef>
            </a:pPr>
            <a:r>
              <a:rPr lang="fi-FI" b="1" dirty="0"/>
              <a:t>100</a:t>
            </a:r>
            <a:r>
              <a:rPr lang="fi-FI" dirty="0"/>
              <a:t> puhuttua kieltä</a:t>
            </a:r>
          </a:p>
          <a:p>
            <a:pPr>
              <a:spcBef>
                <a:spcPts val="400"/>
              </a:spcBef>
            </a:pPr>
            <a:r>
              <a:rPr lang="fi-FI" b="1" dirty="0"/>
              <a:t>84</a:t>
            </a:r>
            <a:r>
              <a:rPr lang="fi-FI" dirty="0"/>
              <a:t> kansalaisuutta</a:t>
            </a:r>
          </a:p>
          <a:p>
            <a:pPr>
              <a:spcBef>
                <a:spcPts val="400"/>
              </a:spcBef>
            </a:pPr>
            <a:r>
              <a:rPr lang="fi-FI" b="1" dirty="0"/>
              <a:t>20 793 </a:t>
            </a:r>
            <a:r>
              <a:rPr lang="fi-FI" dirty="0"/>
              <a:t>vierasta kieltä puhuvaa  </a:t>
            </a:r>
            <a:r>
              <a:rPr lang="fi-FI" sz="1300" dirty="0"/>
              <a:t>(12/2021) </a:t>
            </a:r>
            <a:endParaRPr lang="fi-FI" sz="1300" dirty="0">
              <a:cs typeface="Calibri"/>
            </a:endParaRPr>
          </a:p>
          <a:p>
            <a:pPr marL="0" indent="0">
              <a:buNone/>
            </a:pPr>
            <a:r>
              <a:rPr lang="fi-FI" dirty="0"/>
              <a:t>Tampereella työn ja vapaa-ajan yhteensovittaminen on helppoa. Monikansallinen yhteisömme ottaa uudet tamperelaiset vastaan lämmöllä.</a:t>
            </a:r>
          </a:p>
          <a:p>
            <a:pPr marL="0" indent="0">
              <a:buNone/>
            </a:pPr>
            <a:r>
              <a:rPr lang="fi-FI" dirty="0" err="1"/>
              <a:t>Hidden</a:t>
            </a:r>
            <a:r>
              <a:rPr lang="fi-FI" dirty="0"/>
              <a:t> </a:t>
            </a:r>
            <a:r>
              <a:rPr lang="fi-FI" dirty="0" err="1"/>
              <a:t>gems</a:t>
            </a:r>
            <a:r>
              <a:rPr lang="fi-FI" dirty="0"/>
              <a:t> -ohjelma auttaa kansainvälisten työntekijöiden puolisoja työllistymisessä ja kotiutumisessa.</a:t>
            </a:r>
          </a:p>
          <a:p>
            <a:endParaRPr lang="fi-FI" dirty="0"/>
          </a:p>
        </p:txBody>
      </p:sp>
      <p:sp>
        <p:nvSpPr>
          <p:cNvPr id="8" name="Tekstiruutu 24">
            <a:extLst>
              <a:ext uri="{FF2B5EF4-FFF2-40B4-BE49-F238E27FC236}">
                <a16:creationId xmlns:a16="http://schemas.microsoft.com/office/drawing/2014/main" id="{E3F083E7-F73A-ACDD-AC32-73FCD35AA682}"/>
              </a:ext>
            </a:extLst>
          </p:cNvPr>
          <p:cNvSpPr txBox="1">
            <a:spLocks noChangeArrowheads="1"/>
          </p:cNvSpPr>
          <p:nvPr/>
        </p:nvSpPr>
        <p:spPr bwMode="auto">
          <a:xfrm>
            <a:off x="6410459" y="6403261"/>
            <a:ext cx="2239221" cy="3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lang="fi-FI" altLang="fi-FI" sz="1200" dirty="0">
                <a:solidFill>
                  <a:srgbClr val="212121">
                    <a:tint val="75000"/>
                  </a:srgbClr>
                </a:solidFill>
                <a:latin typeface="Calibri" panose="020F0502020204030204"/>
              </a:rPr>
              <a:t>Lähde: Talousarvio 2020</a:t>
            </a:r>
            <a:r>
              <a:rPr kumimoji="0" lang="fi-FI" altLang="fi-FI" sz="1200" b="0" i="0" u="none" strike="noStrike" kern="1200" cap="none" spc="0" normalizeH="0" baseline="0" noProof="0" dirty="0">
                <a:ln>
                  <a:noFill/>
                </a:ln>
                <a:solidFill>
                  <a:srgbClr val="212121">
                    <a:tint val="75000"/>
                  </a:srgbClr>
                </a:solidFill>
                <a:effectLst/>
                <a:uLnTx/>
                <a:uFillTx/>
                <a:latin typeface="Calibri" panose="020F0502020204030204"/>
                <a:ea typeface="+mn-ea"/>
                <a:cs typeface="+mn-cs"/>
              </a:rPr>
              <a:t> </a:t>
            </a:r>
          </a:p>
        </p:txBody>
      </p:sp>
      <p:sp>
        <p:nvSpPr>
          <p:cNvPr id="4" name="Päivämäärän paikkamerkki 3">
            <a:extLst>
              <a:ext uri="{FF2B5EF4-FFF2-40B4-BE49-F238E27FC236}">
                <a16:creationId xmlns:a16="http://schemas.microsoft.com/office/drawing/2014/main" id="{413A1DE8-F494-DAA2-D1A8-98B4CF5249EB}"/>
              </a:ext>
            </a:extLst>
          </p:cNvPr>
          <p:cNvSpPr>
            <a:spLocks noGrp="1"/>
          </p:cNvSpPr>
          <p:nvPr>
            <p:ph type="dt" sz="half" idx="2"/>
          </p:nvPr>
        </p:nvSpPr>
        <p:spPr/>
        <p:txBody>
          <a:bodyPr/>
          <a:lstStyle/>
          <a:p>
            <a:fld id="{F65BC6BD-2936-FB40-9FDC-35873F782F6D}" type="datetime1">
              <a:rPr lang="fi-FI" smtClean="0"/>
              <a:t>8.6.2023</a:t>
            </a:fld>
            <a:endParaRPr lang="fi-FI"/>
          </a:p>
        </p:txBody>
      </p:sp>
      <p:sp>
        <p:nvSpPr>
          <p:cNvPr id="5" name="Dian numeron paikkamerkki 4">
            <a:extLst>
              <a:ext uri="{FF2B5EF4-FFF2-40B4-BE49-F238E27FC236}">
                <a16:creationId xmlns:a16="http://schemas.microsoft.com/office/drawing/2014/main" id="{D84FE8DC-CBB4-D091-DC9B-57B2D4C8587D}"/>
              </a:ext>
            </a:extLst>
          </p:cNvPr>
          <p:cNvSpPr>
            <a:spLocks noGrp="1"/>
          </p:cNvSpPr>
          <p:nvPr>
            <p:ph type="sldNum" sz="quarter" idx="4"/>
          </p:nvPr>
        </p:nvSpPr>
        <p:spPr/>
        <p:txBody>
          <a:bodyPr/>
          <a:lstStyle/>
          <a:p>
            <a:fld id="{F3EE06F1-2D77-A44E-97FA-F679B9CB76D5}" type="slidenum">
              <a:rPr lang="fi-FI" smtClean="0"/>
              <a:t>22</a:t>
            </a:fld>
            <a:endParaRPr lang="fi-FI"/>
          </a:p>
        </p:txBody>
      </p:sp>
      <p:sp>
        <p:nvSpPr>
          <p:cNvPr id="6" name="Kuva 10" descr="Neljä nuorta eri maista munkkien kanssa.">
            <a:extLst>
              <a:ext uri="{FF2B5EF4-FFF2-40B4-BE49-F238E27FC236}">
                <a16:creationId xmlns:a16="http://schemas.microsoft.com/office/drawing/2014/main" id="{B01BB3FA-CC33-425C-8323-03EC0EED5502}"/>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b="1"/>
            </a:stretch>
          </a:blipFill>
          <a:ln w="9525" cap="flat">
            <a:noFill/>
            <a:prstDash val="solid"/>
            <a:miter/>
          </a:ln>
        </p:spPr>
        <p:txBody>
          <a:bodyPr rtlCol="0" anchor="ctr"/>
          <a:lstStyle/>
          <a:p>
            <a:endParaRPr lang="fi-FI"/>
          </a:p>
        </p:txBody>
      </p:sp>
      <p:sp>
        <p:nvSpPr>
          <p:cNvPr id="7" name="Tekstiruutu 24">
            <a:extLst>
              <a:ext uri="{FF2B5EF4-FFF2-40B4-BE49-F238E27FC236}">
                <a16:creationId xmlns:a16="http://schemas.microsoft.com/office/drawing/2014/main" id="{3445FD24-85FF-DA29-3908-3B5025465E07}"/>
              </a:ext>
            </a:extLst>
          </p:cNvPr>
          <p:cNvSpPr txBox="1">
            <a:spLocks noChangeArrowheads="1"/>
          </p:cNvSpPr>
          <p:nvPr/>
        </p:nvSpPr>
        <p:spPr bwMode="auto">
          <a:xfrm>
            <a:off x="3242603" y="6410182"/>
            <a:ext cx="2853397" cy="1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9" name="Kuva 8">
            <a:extLst>
              <a:ext uri="{FF2B5EF4-FFF2-40B4-BE49-F238E27FC236}">
                <a16:creationId xmlns:a16="http://schemas.microsoft.com/office/drawing/2014/main" id="{E2CA4D84-BFFA-7BB2-5395-CEFBD4FF07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2028470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24BA1-22C2-F4F2-B840-DC9B8FFE24D0}"/>
              </a:ext>
            </a:extLst>
          </p:cNvPr>
          <p:cNvSpPr>
            <a:spLocks noGrp="1"/>
          </p:cNvSpPr>
          <p:nvPr>
            <p:ph type="title"/>
          </p:nvPr>
        </p:nvSpPr>
        <p:spPr>
          <a:xfrm>
            <a:off x="6416983" y="825198"/>
            <a:ext cx="5636963" cy="1507036"/>
          </a:xfrm>
        </p:spPr>
        <p:txBody>
          <a:bodyPr/>
          <a:lstStyle/>
          <a:p>
            <a:r>
              <a:rPr lang="fi-FI" dirty="0"/>
              <a:t>Työnantajien </a:t>
            </a:r>
            <a:br>
              <a:rPr lang="fi-FI" dirty="0"/>
            </a:br>
            <a:r>
              <a:rPr lang="fi-FI" dirty="0"/>
              <a:t>kasvun kaupunki</a:t>
            </a:r>
          </a:p>
        </p:txBody>
      </p:sp>
      <p:sp>
        <p:nvSpPr>
          <p:cNvPr id="3" name="Sisällön paikkamerkki 2">
            <a:extLst>
              <a:ext uri="{FF2B5EF4-FFF2-40B4-BE49-F238E27FC236}">
                <a16:creationId xmlns:a16="http://schemas.microsoft.com/office/drawing/2014/main" id="{7281165B-00C2-5BA5-EDE8-085165D44636}"/>
              </a:ext>
            </a:extLst>
          </p:cNvPr>
          <p:cNvSpPr>
            <a:spLocks noGrp="1"/>
          </p:cNvSpPr>
          <p:nvPr>
            <p:ph sz="quarter" idx="15"/>
          </p:nvPr>
        </p:nvSpPr>
        <p:spPr>
          <a:xfrm>
            <a:off x="6416984" y="2208944"/>
            <a:ext cx="5233910" cy="4006921"/>
          </a:xfrm>
        </p:spPr>
        <p:txBody>
          <a:bodyPr>
            <a:normAutofit fontScale="85000" lnSpcReduction="20000"/>
          </a:bodyPr>
          <a:lstStyle/>
          <a:p>
            <a:pPr marL="0" indent="0">
              <a:spcBef>
                <a:spcPts val="400"/>
              </a:spcBef>
              <a:buNone/>
            </a:pPr>
            <a:r>
              <a:rPr lang="fi-FI" dirty="0"/>
              <a:t>Tampereen seudun valmistava teollisuus on yksi Suomen ulkomaanviennin tärkeimmistä vetureista. </a:t>
            </a:r>
          </a:p>
          <a:p>
            <a:pPr marL="0" indent="0">
              <a:spcBef>
                <a:spcPts val="400"/>
              </a:spcBef>
              <a:buNone/>
            </a:pPr>
            <a:r>
              <a:rPr lang="fi-FI" dirty="0"/>
              <a:t>Tampereella on monialaista ja uutta teknologiaosaamista, esimerkiksi:</a:t>
            </a:r>
          </a:p>
          <a:p>
            <a:pPr>
              <a:spcBef>
                <a:spcPts val="400"/>
              </a:spcBef>
            </a:pPr>
            <a:r>
              <a:rPr lang="fi-FI" dirty="0"/>
              <a:t>kamerateknologiassa</a:t>
            </a:r>
          </a:p>
          <a:p>
            <a:pPr>
              <a:spcBef>
                <a:spcPts val="400"/>
              </a:spcBef>
            </a:pPr>
            <a:r>
              <a:rPr lang="fi-FI" dirty="0"/>
              <a:t>VR/AR -yrityksissä</a:t>
            </a:r>
          </a:p>
          <a:p>
            <a:pPr>
              <a:spcBef>
                <a:spcPts val="400"/>
              </a:spcBef>
            </a:pPr>
            <a:r>
              <a:rPr lang="fi-FI" dirty="0"/>
              <a:t>peliteollisuudessa</a:t>
            </a:r>
          </a:p>
          <a:p>
            <a:pPr>
              <a:spcBef>
                <a:spcPts val="400"/>
              </a:spcBef>
            </a:pPr>
            <a:r>
              <a:rPr lang="fi-FI" dirty="0"/>
              <a:t>terveysteknologiassa</a:t>
            </a:r>
          </a:p>
          <a:p>
            <a:pPr>
              <a:spcBef>
                <a:spcPts val="400"/>
              </a:spcBef>
            </a:pPr>
            <a:r>
              <a:rPr lang="fi-FI" dirty="0"/>
              <a:t>autoteollisuudessa</a:t>
            </a:r>
          </a:p>
          <a:p>
            <a:pPr marL="0" indent="0">
              <a:spcBef>
                <a:spcPts val="400"/>
              </a:spcBef>
              <a:buNone/>
            </a:pPr>
            <a:r>
              <a:rPr lang="fi-FI" dirty="0"/>
              <a:t>Osaavat työntekijät, verkostojen voima </a:t>
            </a:r>
            <a:br>
              <a:rPr lang="fi-FI" dirty="0"/>
            </a:br>
            <a:r>
              <a:rPr lang="fi-FI" dirty="0"/>
              <a:t>ja keskeinen sijainti tekevät Tampereesta kiinnostavan kotipaikan työnantajille. </a:t>
            </a:r>
          </a:p>
          <a:p>
            <a:pPr>
              <a:spcBef>
                <a:spcPts val="400"/>
              </a:spcBef>
            </a:pPr>
            <a:endParaRPr lang="fi-FI" dirty="0"/>
          </a:p>
        </p:txBody>
      </p:sp>
      <p:sp>
        <p:nvSpPr>
          <p:cNvPr id="8" name="Tekstiruutu 24">
            <a:extLst>
              <a:ext uri="{FF2B5EF4-FFF2-40B4-BE49-F238E27FC236}">
                <a16:creationId xmlns:a16="http://schemas.microsoft.com/office/drawing/2014/main" id="{E3F083E7-F73A-ACDD-AC32-73FCD35AA682}"/>
              </a:ext>
            </a:extLst>
          </p:cNvPr>
          <p:cNvSpPr txBox="1">
            <a:spLocks noChangeArrowheads="1"/>
          </p:cNvSpPr>
          <p:nvPr/>
        </p:nvSpPr>
        <p:spPr bwMode="auto">
          <a:xfrm>
            <a:off x="6410459" y="6403261"/>
            <a:ext cx="2239221" cy="3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lang="fi-FI" altLang="fi-FI" sz="1200" dirty="0">
                <a:solidFill>
                  <a:srgbClr val="212121">
                    <a:tint val="75000"/>
                  </a:srgbClr>
                </a:solidFill>
                <a:latin typeface="Calibri" panose="020F0502020204030204"/>
              </a:rPr>
              <a:t>Lähde: Talousarvio 2020</a:t>
            </a:r>
            <a:r>
              <a:rPr kumimoji="0" lang="fi-FI" altLang="fi-FI" sz="1200" b="0" i="0" u="none" strike="noStrike" kern="1200" cap="none" spc="0" normalizeH="0" baseline="0" noProof="0" dirty="0">
                <a:ln>
                  <a:noFill/>
                </a:ln>
                <a:solidFill>
                  <a:srgbClr val="212121">
                    <a:tint val="75000"/>
                  </a:srgbClr>
                </a:solidFill>
                <a:effectLst/>
                <a:uLnTx/>
                <a:uFillTx/>
                <a:latin typeface="Calibri" panose="020F0502020204030204"/>
                <a:ea typeface="+mn-ea"/>
                <a:cs typeface="+mn-cs"/>
              </a:rPr>
              <a:t> </a:t>
            </a:r>
          </a:p>
        </p:txBody>
      </p:sp>
      <p:sp>
        <p:nvSpPr>
          <p:cNvPr id="4" name="Päivämäärän paikkamerkki 3">
            <a:extLst>
              <a:ext uri="{FF2B5EF4-FFF2-40B4-BE49-F238E27FC236}">
                <a16:creationId xmlns:a16="http://schemas.microsoft.com/office/drawing/2014/main" id="{413A1DE8-F494-DAA2-D1A8-98B4CF5249EB}"/>
              </a:ext>
            </a:extLst>
          </p:cNvPr>
          <p:cNvSpPr>
            <a:spLocks noGrp="1"/>
          </p:cNvSpPr>
          <p:nvPr>
            <p:ph type="dt" sz="half" idx="2"/>
          </p:nvPr>
        </p:nvSpPr>
        <p:spPr/>
        <p:txBody>
          <a:bodyPr/>
          <a:lstStyle/>
          <a:p>
            <a:fld id="{F65BC6BD-2936-FB40-9FDC-35873F782F6D}" type="datetime1">
              <a:rPr lang="fi-FI" smtClean="0"/>
              <a:t>8.6.2023</a:t>
            </a:fld>
            <a:endParaRPr lang="fi-FI"/>
          </a:p>
        </p:txBody>
      </p:sp>
      <p:sp>
        <p:nvSpPr>
          <p:cNvPr id="5" name="Dian numeron paikkamerkki 4">
            <a:extLst>
              <a:ext uri="{FF2B5EF4-FFF2-40B4-BE49-F238E27FC236}">
                <a16:creationId xmlns:a16="http://schemas.microsoft.com/office/drawing/2014/main" id="{D84FE8DC-CBB4-D091-DC9B-57B2D4C8587D}"/>
              </a:ext>
            </a:extLst>
          </p:cNvPr>
          <p:cNvSpPr>
            <a:spLocks noGrp="1"/>
          </p:cNvSpPr>
          <p:nvPr>
            <p:ph type="sldNum" sz="quarter" idx="4"/>
          </p:nvPr>
        </p:nvSpPr>
        <p:spPr/>
        <p:txBody>
          <a:bodyPr/>
          <a:lstStyle/>
          <a:p>
            <a:fld id="{F3EE06F1-2D77-A44E-97FA-F679B9CB76D5}" type="slidenum">
              <a:rPr lang="fi-FI" dirty="0" smtClean="0"/>
              <a:t>23</a:t>
            </a:fld>
            <a:endParaRPr lang="fi-FI" dirty="0"/>
          </a:p>
        </p:txBody>
      </p:sp>
      <p:sp>
        <p:nvSpPr>
          <p:cNvPr id="6" name="Kuva 10" descr="Elektroniikkaasentajat työssä pöytiensä ääressä.">
            <a:extLst>
              <a:ext uri="{FF2B5EF4-FFF2-40B4-BE49-F238E27FC236}">
                <a16:creationId xmlns:a16="http://schemas.microsoft.com/office/drawing/2014/main" id="{B01BB3FA-CC33-425C-8323-03EC0EED5502}"/>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r="914"/>
            </a:stretch>
          </a:blipFill>
          <a:ln w="9525" cap="flat">
            <a:noFill/>
            <a:prstDash val="solid"/>
            <a:miter/>
          </a:ln>
        </p:spPr>
        <p:txBody>
          <a:bodyPr rtlCol="0" anchor="ctr"/>
          <a:lstStyle/>
          <a:p>
            <a:endParaRPr lang="fi-FI"/>
          </a:p>
        </p:txBody>
      </p:sp>
      <p:sp>
        <p:nvSpPr>
          <p:cNvPr id="7" name="Tekstiruutu 24">
            <a:extLst>
              <a:ext uri="{FF2B5EF4-FFF2-40B4-BE49-F238E27FC236}">
                <a16:creationId xmlns:a16="http://schemas.microsoft.com/office/drawing/2014/main" id="{3445FD24-85FF-DA29-3908-3B5025465E07}"/>
              </a:ext>
            </a:extLst>
          </p:cNvPr>
          <p:cNvSpPr txBox="1">
            <a:spLocks noChangeArrowheads="1"/>
          </p:cNvSpPr>
          <p:nvPr/>
        </p:nvSpPr>
        <p:spPr bwMode="auto">
          <a:xfrm>
            <a:off x="3242603" y="6410182"/>
            <a:ext cx="2853397" cy="1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Opa</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Latvala</a:t>
            </a:r>
          </a:p>
        </p:txBody>
      </p:sp>
      <p:pic>
        <p:nvPicPr>
          <p:cNvPr id="9" name="Kuva 8">
            <a:extLst>
              <a:ext uri="{FF2B5EF4-FFF2-40B4-BE49-F238E27FC236}">
                <a16:creationId xmlns:a16="http://schemas.microsoft.com/office/drawing/2014/main" id="{E2CA4D84-BFFA-7BB2-5395-CEFBD4FF07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3092215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Kuva 46" descr="Tampereen kaupunkimaisema ilta-auringossa.">
            <a:extLst>
              <a:ext uri="{FF2B5EF4-FFF2-40B4-BE49-F238E27FC236}">
                <a16:creationId xmlns:a16="http://schemas.microsoft.com/office/drawing/2014/main" id="{834DF3B8-9CE5-9B98-B737-ED7507E451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991"/>
            <a:ext cx="12192000" cy="6851009"/>
          </a:xfrm>
          <a:prstGeom prst="rect">
            <a:avLst/>
          </a:prstGeom>
        </p:spPr>
      </p:pic>
      <p:sp>
        <p:nvSpPr>
          <p:cNvPr id="35" name="Otsikko 1">
            <a:extLst>
              <a:ext uri="{FF2B5EF4-FFF2-40B4-BE49-F238E27FC236}">
                <a16:creationId xmlns:a16="http://schemas.microsoft.com/office/drawing/2014/main" id="{60928593-8D0E-2871-CCE2-9AD9C5E5F4CB}"/>
              </a:ext>
            </a:extLst>
          </p:cNvPr>
          <p:cNvSpPr txBox="1">
            <a:spLocks noGrp="1"/>
          </p:cNvSpPr>
          <p:nvPr>
            <p:ph type="title" idx="4294967295"/>
          </p:nvPr>
        </p:nvSpPr>
        <p:spPr>
          <a:xfrm>
            <a:off x="374025" y="2815141"/>
            <a:ext cx="11566173" cy="677567"/>
          </a:xfrm>
          <a:prstGeom prst="rect">
            <a:avLst/>
          </a:prstGeom>
          <a:noFill/>
          <a:ln>
            <a:noFill/>
            <a:prstDash/>
          </a:ln>
          <a:effectLst>
            <a:outerShdw blurRad="134660" algn="ctr" rotWithShape="0">
              <a:prstClr val="black">
                <a:alpha val="1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chemeClr val="bg1"/>
                </a:solidFill>
                <a:effectLst>
                  <a:outerShdw blurRad="63500" sx="102000" sy="102000" algn="ctr" rotWithShape="0">
                    <a:prstClr val="black">
                      <a:alpha val="40000"/>
                    </a:prstClr>
                  </a:outerShdw>
                </a:effectLst>
                <a:uLnTx/>
                <a:uFillTx/>
                <a:latin typeface="+mj-lt"/>
                <a:ea typeface="+mj-ea"/>
                <a:cs typeface="+mj-cs"/>
              </a:rPr>
              <a:t>Suurimmat yksityiset työnantajat</a:t>
            </a:r>
          </a:p>
        </p:txBody>
      </p:sp>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8.6.2023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dirty="0" smtClean="0">
                <a:solidFill>
                  <a:schemeClr val="bg1"/>
                </a:solidFill>
              </a:rPr>
              <a:pPr/>
              <a:t>24</a:t>
            </a:fld>
            <a:endParaRPr lang="fi-FI" dirty="0">
              <a:solidFill>
                <a:schemeClr val="bg1"/>
              </a:solidFill>
            </a:endParaRPr>
          </a:p>
        </p:txBody>
      </p:sp>
      <p:grpSp>
        <p:nvGrpSpPr>
          <p:cNvPr id="10" name="Ryhmä 9">
            <a:extLst>
              <a:ext uri="{FF2B5EF4-FFF2-40B4-BE49-F238E27FC236}">
                <a16:creationId xmlns:a16="http://schemas.microsoft.com/office/drawing/2014/main" id="{CAD42E96-E0A8-5C08-DAC0-0344A929C1F0}"/>
              </a:ext>
              <a:ext uri="{C183D7F6-B498-43B3-948B-1728B52AA6E4}">
                <adec:decorative xmlns:adec="http://schemas.microsoft.com/office/drawing/2017/decorative" val="1"/>
              </a:ext>
            </a:extLst>
          </p:cNvPr>
          <p:cNvGrpSpPr/>
          <p:nvPr/>
        </p:nvGrpSpPr>
        <p:grpSpPr>
          <a:xfrm>
            <a:off x="-1721" y="3649024"/>
            <a:ext cx="12215361" cy="2707326"/>
            <a:chOff x="-23361" y="3616944"/>
            <a:chExt cx="12215361" cy="2707326"/>
          </a:xfrm>
        </p:grpSpPr>
        <p:sp>
          <p:nvSpPr>
            <p:cNvPr id="11" name="Kuva 9">
              <a:extLst>
                <a:ext uri="{FF2B5EF4-FFF2-40B4-BE49-F238E27FC236}">
                  <a16:creationId xmlns:a16="http://schemas.microsoft.com/office/drawing/2014/main" id="{214782CA-7C62-F4B7-2AD7-49568CA3A3DE}"/>
                </a:ext>
              </a:extLst>
            </p:cNvPr>
            <p:cNvSpPr/>
            <p:nvPr/>
          </p:nvSpPr>
          <p:spPr>
            <a:xfrm>
              <a:off x="-23361" y="3616944"/>
              <a:ext cx="5653221" cy="2690250"/>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8904" h="3111729">
                  <a:moveTo>
                    <a:pt x="1966" y="66624"/>
                  </a:moveTo>
                  <a:lnTo>
                    <a:pt x="6538904" y="0"/>
                  </a:lnTo>
                  <a:lnTo>
                    <a:pt x="6504389" y="1611"/>
                  </a:lnTo>
                  <a:cubicBezTo>
                    <a:pt x="6387268" y="9434"/>
                    <a:pt x="6286312" y="58791"/>
                    <a:pt x="6200427" y="146229"/>
                  </a:cubicBezTo>
                  <a:cubicBezTo>
                    <a:pt x="6106719" y="242008"/>
                    <a:pt x="6059893" y="357000"/>
                    <a:pt x="6059893" y="491321"/>
                  </a:cubicBezTo>
                  <a:lnTo>
                    <a:pt x="6059893" y="2639477"/>
                  </a:lnTo>
                  <a:cubicBezTo>
                    <a:pt x="6059893" y="2908579"/>
                    <a:pt x="5998054" y="2979680"/>
                    <a:pt x="5842852" y="3106350"/>
                  </a:cubicBezTo>
                  <a:lnTo>
                    <a:pt x="0" y="3111729"/>
                  </a:lnTo>
                  <a:cubicBezTo>
                    <a:pt x="655" y="2096694"/>
                    <a:pt x="1311" y="1081659"/>
                    <a:pt x="1966" y="66624"/>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Lst>
            </p:cNvPr>
            <p:cNvSpPr/>
            <p:nvPr/>
          </p:nvSpPr>
          <p:spPr>
            <a:xfrm>
              <a:off x="4972948" y="3616944"/>
              <a:ext cx="7219052" cy="2707326"/>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0052" h="3135672">
                  <a:moveTo>
                    <a:pt x="8350052" y="0"/>
                  </a:moveTo>
                  <a:lnTo>
                    <a:pt x="696052" y="8328"/>
                  </a:lnTo>
                  <a:lnTo>
                    <a:pt x="661537" y="9939"/>
                  </a:lnTo>
                  <a:cubicBezTo>
                    <a:pt x="544416" y="17762"/>
                    <a:pt x="443460" y="67119"/>
                    <a:pt x="357575" y="154557"/>
                  </a:cubicBezTo>
                  <a:cubicBezTo>
                    <a:pt x="263867" y="250336"/>
                    <a:pt x="217041" y="365328"/>
                    <a:pt x="217041" y="499649"/>
                  </a:cubicBezTo>
                  <a:lnTo>
                    <a:pt x="217041" y="2647805"/>
                  </a:lnTo>
                  <a:cubicBezTo>
                    <a:pt x="217041" y="2916907"/>
                    <a:pt x="155202" y="2988008"/>
                    <a:pt x="0" y="3114678"/>
                  </a:cubicBezTo>
                  <a:lnTo>
                    <a:pt x="8347410" y="3135672"/>
                  </a:lnTo>
                  <a:cubicBezTo>
                    <a:pt x="8352081" y="2090448"/>
                    <a:pt x="8345381" y="1045224"/>
                    <a:pt x="8350052" y="0"/>
                  </a:cubicBezTo>
                  <a:close/>
                </a:path>
              </a:pathLst>
            </a:custGeom>
            <a:solidFill>
              <a:schemeClr val="bg1">
                <a:alpha val="99263"/>
              </a:schemeClr>
            </a:solidFill>
            <a:ln w="5745" cap="flat">
              <a:noFill/>
              <a:prstDash val="solid"/>
              <a:miter/>
            </a:ln>
          </p:spPr>
          <p:txBody>
            <a:bodyPr rtlCol="0" anchor="ctr"/>
            <a:lstStyle/>
            <a:p>
              <a:endParaRPr lang="fi-FI"/>
            </a:p>
          </p:txBody>
        </p:sp>
      </p:gr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36" name="Suorakulmio 35">
            <a:extLst>
              <a:ext uri="{FF2B5EF4-FFF2-40B4-BE49-F238E27FC236}">
                <a16:creationId xmlns:a16="http://schemas.microsoft.com/office/drawing/2014/main" id="{2FD03376-1D05-1529-05CC-D1F9EC210F5F}"/>
              </a:ext>
            </a:extLst>
          </p:cNvPr>
          <p:cNvSpPr/>
          <p:nvPr/>
        </p:nvSpPr>
        <p:spPr>
          <a:xfrm>
            <a:off x="487774" y="4105136"/>
            <a:ext cx="4804226" cy="1883287"/>
          </a:xfrm>
          <a:prstGeom prst="rect">
            <a:avLst/>
          </a:prstGeom>
        </p:spPr>
        <p:txBody>
          <a:bodyPr wrap="square" lIns="91440" tIns="45720" rIns="91440" bIns="4572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4000" b="1" i="0" u="none" strike="noStrike" kern="0" cap="none" spc="0" normalizeH="0" baseline="0" noProof="0" dirty="0">
                <a:ln>
                  <a:noFill/>
                </a:ln>
                <a:solidFill>
                  <a:srgbClr val="FFFFFF"/>
                </a:solidFill>
                <a:effectLst/>
                <a:uLnTx/>
                <a:uFillTx/>
              </a:rPr>
              <a:t>24 518 </a:t>
            </a:r>
            <a:r>
              <a:rPr kumimoji="0" lang="fi-FI" sz="2000" b="1" i="0" u="none" strike="noStrike" kern="0" cap="none" spc="0" normalizeH="0" baseline="0" noProof="0" dirty="0">
                <a:ln>
                  <a:noFill/>
                </a:ln>
                <a:solidFill>
                  <a:srgbClr val="FFFFFF"/>
                </a:solidFill>
                <a:effectLst/>
                <a:uLnTx/>
                <a:uFillTx/>
              </a:rPr>
              <a:t>aktiivista yritystä </a:t>
            </a:r>
            <a:endParaRPr kumimoji="0" lang="fi-FI" sz="2000" b="0"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00000"/>
              </a:lnSpc>
              <a:spcBef>
                <a:spcPts val="1200"/>
              </a:spcBef>
              <a:spcAft>
                <a:spcPts val="0"/>
              </a:spcAft>
              <a:buClrTx/>
              <a:buSzTx/>
              <a:buFontTx/>
              <a:buNone/>
              <a:tabLst/>
              <a:defRPr/>
            </a:pPr>
            <a:r>
              <a:rPr kumimoji="0" lang="fi-FI" sz="2000" b="0" i="0" u="none" strike="noStrike" kern="0" cap="none" spc="0" normalizeH="0" baseline="0" noProof="0" dirty="0">
                <a:ln>
                  <a:noFill/>
                </a:ln>
                <a:solidFill>
                  <a:srgbClr val="FFFFFF"/>
                </a:solidFill>
                <a:effectLst/>
                <a:uLnTx/>
                <a:uFillTx/>
              </a:rPr>
              <a:t>Tampere on houkutteleva yrityksille hyvän hinta-laatusuhteen, osaajien helpon saatavuuden ja keskeisen sijainnin vuoksi.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grpSp>
        <p:nvGrpSpPr>
          <p:cNvPr id="2" name="Ryhmä 1" descr="Kokoelma Tampereen suurimpien yksityisten työnanatajien logoja.">
            <a:extLst>
              <a:ext uri="{FF2B5EF4-FFF2-40B4-BE49-F238E27FC236}">
                <a16:creationId xmlns:a16="http://schemas.microsoft.com/office/drawing/2014/main" id="{C498E1CD-242A-3778-88A2-738F91C79D17}"/>
              </a:ext>
            </a:extLst>
          </p:cNvPr>
          <p:cNvGrpSpPr/>
          <p:nvPr/>
        </p:nvGrpSpPr>
        <p:grpSpPr>
          <a:xfrm>
            <a:off x="5927518" y="3851789"/>
            <a:ext cx="5903066" cy="2200919"/>
            <a:chOff x="5927518" y="3851789"/>
            <a:chExt cx="5903066" cy="2200919"/>
          </a:xfrm>
        </p:grpSpPr>
        <p:pic>
          <p:nvPicPr>
            <p:cNvPr id="37" name="Kuva 36" descr="S-Pirkanmaa">
              <a:extLst>
                <a:ext uri="{FF2B5EF4-FFF2-40B4-BE49-F238E27FC236}">
                  <a16:creationId xmlns:a16="http://schemas.microsoft.com/office/drawing/2014/main" id="{851D6946-425E-56CE-0B75-BDF97245D80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27518" y="4023452"/>
              <a:ext cx="1529964" cy="254596"/>
            </a:xfrm>
            <a:prstGeom prst="rect">
              <a:avLst/>
            </a:prstGeom>
          </p:spPr>
        </p:pic>
        <p:pic>
          <p:nvPicPr>
            <p:cNvPr id="38" name="Kuva 37" descr="Metso Minerals">
              <a:extLst>
                <a:ext uri="{FF2B5EF4-FFF2-40B4-BE49-F238E27FC236}">
                  <a16:creationId xmlns:a16="http://schemas.microsoft.com/office/drawing/2014/main" id="{0CAA68E4-A29C-5261-C447-282FAB7BA0B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957216" y="3851789"/>
              <a:ext cx="1408099" cy="666629"/>
            </a:xfrm>
            <a:prstGeom prst="rect">
              <a:avLst/>
            </a:prstGeom>
          </p:spPr>
        </p:pic>
        <p:pic>
          <p:nvPicPr>
            <p:cNvPr id="39" name="Kuva 38" descr="Sandvik">
              <a:extLst>
                <a:ext uri="{FF2B5EF4-FFF2-40B4-BE49-F238E27FC236}">
                  <a16:creationId xmlns:a16="http://schemas.microsoft.com/office/drawing/2014/main" id="{0A5549BD-7E9D-0F01-4E0F-E43151A7586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15598" y="3960612"/>
              <a:ext cx="1099474" cy="409316"/>
            </a:xfrm>
            <a:prstGeom prst="rect">
              <a:avLst/>
            </a:prstGeom>
          </p:spPr>
        </p:pic>
        <p:pic>
          <p:nvPicPr>
            <p:cNvPr id="40" name="Kuva 39" descr="Nokia">
              <a:extLst>
                <a:ext uri="{FF2B5EF4-FFF2-40B4-BE49-F238E27FC236}">
                  <a16:creationId xmlns:a16="http://schemas.microsoft.com/office/drawing/2014/main" id="{1CBE6224-1D90-EF1E-5D39-8688C49ADFB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084437" y="4772077"/>
              <a:ext cx="1293730" cy="393806"/>
            </a:xfrm>
            <a:prstGeom prst="rect">
              <a:avLst/>
            </a:prstGeom>
          </p:spPr>
        </p:pic>
        <p:pic>
          <p:nvPicPr>
            <p:cNvPr id="41" name="Kuva 40" descr="ISS">
              <a:extLst>
                <a:ext uri="{FF2B5EF4-FFF2-40B4-BE49-F238E27FC236}">
                  <a16:creationId xmlns:a16="http://schemas.microsoft.com/office/drawing/2014/main" id="{4B1A65F9-F1C0-161C-E5AD-B1F80CD6E84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437110" y="4603577"/>
              <a:ext cx="730806" cy="730806"/>
            </a:xfrm>
            <a:prstGeom prst="rect">
              <a:avLst/>
            </a:prstGeom>
          </p:spPr>
        </p:pic>
        <p:pic>
          <p:nvPicPr>
            <p:cNvPr id="45" name="Kuva 44" descr="Sihti">
              <a:extLst>
                <a:ext uri="{FF2B5EF4-FFF2-40B4-BE49-F238E27FC236}">
                  <a16:creationId xmlns:a16="http://schemas.microsoft.com/office/drawing/2014/main" id="{68078FC4-AF09-F97A-D7E5-85332BAC60EE}"/>
                </a:ext>
              </a:extLst>
            </p:cNvPr>
            <p:cNvPicPr>
              <a:picLocks noChangeAspect="1"/>
            </p:cNvPicPr>
            <p:nvPr/>
          </p:nvPicPr>
          <p:blipFill>
            <a:blip r:embed="rId11"/>
            <a:stretch>
              <a:fillRect/>
            </a:stretch>
          </p:blipFill>
          <p:spPr>
            <a:xfrm>
              <a:off x="10198078" y="4693237"/>
              <a:ext cx="1534514" cy="498523"/>
            </a:xfrm>
            <a:prstGeom prst="rect">
              <a:avLst/>
            </a:prstGeom>
          </p:spPr>
        </p:pic>
        <p:pic>
          <p:nvPicPr>
            <p:cNvPr id="44" name="Kuva 43" descr="Kesko&#10;">
              <a:extLst>
                <a:ext uri="{FF2B5EF4-FFF2-40B4-BE49-F238E27FC236}">
                  <a16:creationId xmlns:a16="http://schemas.microsoft.com/office/drawing/2014/main" id="{1EF20184-10C6-74F3-B51F-057FF6E33B8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44550" y="5582903"/>
              <a:ext cx="1464971" cy="324735"/>
            </a:xfrm>
            <a:prstGeom prst="rect">
              <a:avLst/>
            </a:prstGeom>
          </p:spPr>
        </p:pic>
        <p:pic>
          <p:nvPicPr>
            <p:cNvPr id="42" name="Kuva 41" descr="Posti&#10;">
              <a:extLst>
                <a:ext uri="{FF2B5EF4-FFF2-40B4-BE49-F238E27FC236}">
                  <a16:creationId xmlns:a16="http://schemas.microsoft.com/office/drawing/2014/main" id="{BD539457-983A-616A-8DD8-DE454AFA65B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169627" y="5486399"/>
              <a:ext cx="1414456" cy="564996"/>
            </a:xfrm>
            <a:prstGeom prst="rect">
              <a:avLst/>
            </a:prstGeom>
          </p:spPr>
        </p:pic>
        <p:pic>
          <p:nvPicPr>
            <p:cNvPr id="43" name="Kuva 42" descr="Valmet&#10;">
              <a:extLst>
                <a:ext uri="{FF2B5EF4-FFF2-40B4-BE49-F238E27FC236}">
                  <a16:creationId xmlns:a16="http://schemas.microsoft.com/office/drawing/2014/main" id="{14759C86-AC78-D0A0-224B-377814D714B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100087" y="5434230"/>
              <a:ext cx="1730497" cy="618478"/>
            </a:xfrm>
            <a:prstGeom prst="rect">
              <a:avLst/>
            </a:prstGeom>
          </p:spPr>
        </p:pic>
      </p:grpSp>
      <p:sp>
        <p:nvSpPr>
          <p:cNvPr id="46" name="Tekstiruutu 24">
            <a:extLst>
              <a:ext uri="{FF2B5EF4-FFF2-40B4-BE49-F238E27FC236}">
                <a16:creationId xmlns:a16="http://schemas.microsoft.com/office/drawing/2014/main" id="{381F5DF6-05E8-3C70-6A76-66CC758AE60B}"/>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tint val="75000"/>
                  </a:srgbClr>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rgbClr val="FFFFFF">
                    <a:tint val="75000"/>
                  </a:srgbClr>
                </a:solidFill>
                <a:effectLst/>
                <a:uLnTx/>
                <a:uFillTx/>
                <a:latin typeface="Calibri" panose="020F0502020204030204"/>
                <a:ea typeface="+mn-ea"/>
                <a:cs typeface="+mn-cs"/>
              </a:rPr>
              <a:t>Vanzo</a:t>
            </a:r>
            <a:r>
              <a:rPr kumimoji="0" lang="fi-FI" altLang="fi-FI" sz="1200" b="0" i="0" u="none" strike="noStrike" kern="1200" cap="none" spc="0" normalizeH="0" baseline="0" noProof="0" dirty="0">
                <a:ln>
                  <a:noFill/>
                </a:ln>
                <a:solidFill>
                  <a:srgbClr val="FFFFFF">
                    <a:tint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570162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0" descr="Ratikan avajaiset keskustorilla.">
            <a:extLst>
              <a:ext uri="{FF2B5EF4-FFF2-40B4-BE49-F238E27FC236}">
                <a16:creationId xmlns:a16="http://schemas.microsoft.com/office/drawing/2014/main" id="{D3A58838-7C94-2554-9EC4-F38AA9DACA74}"/>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2F3FB21D-76D9-E6CB-48EC-95B5F930138B}"/>
              </a:ext>
            </a:extLst>
          </p:cNvPr>
          <p:cNvSpPr>
            <a:spLocks noGrp="1"/>
          </p:cNvSpPr>
          <p:nvPr>
            <p:ph type="title"/>
          </p:nvPr>
        </p:nvSpPr>
        <p:spPr/>
        <p:txBody>
          <a:bodyPr/>
          <a:lstStyle/>
          <a:p>
            <a:r>
              <a:rPr lang="fi-FI" dirty="0"/>
              <a:t>Yhdessä </a:t>
            </a:r>
            <a:br>
              <a:rPr lang="fi-FI" dirty="0"/>
            </a:br>
            <a:r>
              <a:rPr lang="fi-FI" dirty="0"/>
              <a:t>olemme enemmän</a:t>
            </a:r>
          </a:p>
        </p:txBody>
      </p:sp>
      <p:sp>
        <p:nvSpPr>
          <p:cNvPr id="3" name="Sisällön paikkamerkki 2">
            <a:extLst>
              <a:ext uri="{FF2B5EF4-FFF2-40B4-BE49-F238E27FC236}">
                <a16:creationId xmlns:a16="http://schemas.microsoft.com/office/drawing/2014/main" id="{70CF29A8-974B-B728-A916-78A1FFB58EFE}"/>
              </a:ext>
            </a:extLst>
          </p:cNvPr>
          <p:cNvSpPr>
            <a:spLocks noGrp="1"/>
          </p:cNvSpPr>
          <p:nvPr>
            <p:ph sz="quarter" idx="15"/>
          </p:nvPr>
        </p:nvSpPr>
        <p:spPr/>
        <p:txBody>
          <a:bodyPr>
            <a:normAutofit fontScale="92500" lnSpcReduction="10000"/>
          </a:bodyPr>
          <a:lstStyle/>
          <a:p>
            <a:pPr marL="0" indent="0">
              <a:buNone/>
            </a:pPr>
            <a:r>
              <a:rPr lang="fi-FI" dirty="0"/>
              <a:t>Me omaksumme muutoksen ja saamme </a:t>
            </a:r>
            <a:br>
              <a:rPr lang="fi-FI" dirty="0"/>
            </a:br>
            <a:r>
              <a:rPr lang="fi-FI" dirty="0"/>
              <a:t>yhdessä aikaan – innovatiivisesti.</a:t>
            </a:r>
          </a:p>
          <a:p>
            <a:pPr marL="0" indent="0">
              <a:buNone/>
            </a:pPr>
            <a:r>
              <a:rPr lang="fi-FI" dirty="0"/>
              <a:t>Allianssissa asiakas ja palveluntuottajat suunnittelevat ja toteuttavat hankkeen yhdessä, yhteisellä organisaatiolla ja yhteisillä päätöksillä. Kaikki voittavat, kun hyödyt ja riskit jaetaan.</a:t>
            </a:r>
          </a:p>
          <a:p>
            <a:pPr marL="0" indent="0">
              <a:buNone/>
            </a:pPr>
            <a:r>
              <a:rPr lang="fi-FI" b="1" dirty="0"/>
              <a:t>Allianssin avulla on rakennettu:</a:t>
            </a:r>
          </a:p>
          <a:p>
            <a:pPr>
              <a:spcBef>
                <a:spcPts val="400"/>
              </a:spcBef>
            </a:pPr>
            <a:r>
              <a:rPr lang="fi-FI" dirty="0"/>
              <a:t>Rantatunneli</a:t>
            </a:r>
          </a:p>
          <a:p>
            <a:pPr>
              <a:spcBef>
                <a:spcPts val="400"/>
              </a:spcBef>
            </a:pPr>
            <a:r>
              <a:rPr lang="fi-FI" dirty="0" err="1"/>
              <a:t>Tesoman</a:t>
            </a:r>
            <a:r>
              <a:rPr lang="fi-FI" dirty="0"/>
              <a:t> hyvinvointikeskus</a:t>
            </a:r>
          </a:p>
          <a:p>
            <a:pPr>
              <a:spcBef>
                <a:spcPts val="400"/>
              </a:spcBef>
            </a:pPr>
            <a:r>
              <a:rPr lang="fi-FI" dirty="0"/>
              <a:t>Tampereen raitiotie</a:t>
            </a:r>
          </a:p>
          <a:p>
            <a:pPr marL="0" indent="0">
              <a:buNone/>
            </a:pPr>
            <a:endParaRPr lang="fi-FI" dirty="0"/>
          </a:p>
        </p:txBody>
      </p:sp>
      <p:sp>
        <p:nvSpPr>
          <p:cNvPr id="4" name="Päivämäärän paikkamerkki 3">
            <a:extLst>
              <a:ext uri="{FF2B5EF4-FFF2-40B4-BE49-F238E27FC236}">
                <a16:creationId xmlns:a16="http://schemas.microsoft.com/office/drawing/2014/main" id="{BD03B233-CCF2-2AA5-8258-12A081995E4F}"/>
              </a:ext>
            </a:extLst>
          </p:cNvPr>
          <p:cNvSpPr>
            <a:spLocks noGrp="1"/>
          </p:cNvSpPr>
          <p:nvPr>
            <p:ph type="dt" sz="half" idx="2"/>
          </p:nvPr>
        </p:nvSpPr>
        <p:spPr/>
        <p:txBody>
          <a:bodyPr/>
          <a:lstStyle/>
          <a:p>
            <a:fld id="{F65BC6BD-2936-FB40-9FDC-35873F782F6D}" type="datetime1">
              <a:rPr lang="fi-FI" smtClean="0"/>
              <a:t>8.6.2023</a:t>
            </a:fld>
            <a:endParaRPr lang="fi-FI"/>
          </a:p>
        </p:txBody>
      </p:sp>
      <p:sp>
        <p:nvSpPr>
          <p:cNvPr id="5" name="Dian numeron paikkamerkki 4">
            <a:extLst>
              <a:ext uri="{FF2B5EF4-FFF2-40B4-BE49-F238E27FC236}">
                <a16:creationId xmlns:a16="http://schemas.microsoft.com/office/drawing/2014/main" id="{8113E6F5-4D2F-575B-7428-35D9D090B982}"/>
              </a:ext>
            </a:extLst>
          </p:cNvPr>
          <p:cNvSpPr>
            <a:spLocks noGrp="1"/>
          </p:cNvSpPr>
          <p:nvPr>
            <p:ph type="sldNum" sz="quarter" idx="4"/>
          </p:nvPr>
        </p:nvSpPr>
        <p:spPr/>
        <p:txBody>
          <a:bodyPr/>
          <a:lstStyle/>
          <a:p>
            <a:fld id="{F3EE06F1-2D77-A44E-97FA-F679B9CB76D5}" type="slidenum">
              <a:rPr lang="fi-FI" dirty="0" smtClean="0"/>
              <a:t>25</a:t>
            </a:fld>
            <a:endParaRPr lang="fi-FI" dirty="0"/>
          </a:p>
        </p:txBody>
      </p:sp>
      <p:sp>
        <p:nvSpPr>
          <p:cNvPr id="7" name="Tekstiruutu 24">
            <a:extLst>
              <a:ext uri="{FF2B5EF4-FFF2-40B4-BE49-F238E27FC236}">
                <a16:creationId xmlns:a16="http://schemas.microsoft.com/office/drawing/2014/main" id="{A00E6C8C-81B7-EE65-259A-FBB20E24CCEB}"/>
              </a:ext>
            </a:extLst>
          </p:cNvPr>
          <p:cNvSpPr txBox="1">
            <a:spLocks noChangeArrowheads="1"/>
          </p:cNvSpPr>
          <p:nvPr/>
        </p:nvSpPr>
        <p:spPr bwMode="auto">
          <a:xfrm>
            <a:off x="3242603" y="6356179"/>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8" name="Kuva 7">
            <a:extLst>
              <a:ext uri="{FF2B5EF4-FFF2-40B4-BE49-F238E27FC236}">
                <a16:creationId xmlns:a16="http://schemas.microsoft.com/office/drawing/2014/main" id="{3D9DAB73-FBB5-A2A9-AFBB-FF1792D78E5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a:effectLst>
            <a:outerShdw blurRad="50800" dir="5400000" algn="ctr" rotWithShape="0">
              <a:schemeClr val="tx1">
                <a:alpha val="15384"/>
              </a:schemeClr>
            </a:outerShdw>
          </a:effectLst>
        </p:spPr>
      </p:pic>
    </p:spTree>
    <p:extLst>
      <p:ext uri="{BB962C8B-B14F-4D97-AF65-F5344CB8AC3E}">
        <p14:creationId xmlns:p14="http://schemas.microsoft.com/office/powerpoint/2010/main" val="2025600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Kuva 2" descr="Kuva Business Tampereen paneelikeskustelusta.">
            <a:extLst>
              <a:ext uri="{FF2B5EF4-FFF2-40B4-BE49-F238E27FC236}">
                <a16:creationId xmlns:a16="http://schemas.microsoft.com/office/drawing/2014/main" id="{7BE4DD54-122C-E1D2-212D-8FBD36FD9BA6}"/>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9" name="Ellipsi 8">
            <a:extLst>
              <a:ext uri="{FF2B5EF4-FFF2-40B4-BE49-F238E27FC236}">
                <a16:creationId xmlns:a16="http://schemas.microsoft.com/office/drawing/2014/main" id="{A7237D1B-73AF-FE5C-2882-32D660EF7D5E}"/>
              </a:ext>
              <a:ext uri="{C183D7F6-B498-43B3-948B-1728B52AA6E4}">
                <adec:decorative xmlns:adec="http://schemas.microsoft.com/office/drawing/2017/decorative" val="1"/>
              </a:ext>
            </a:extLst>
          </p:cNvPr>
          <p:cNvSpPr/>
          <p:nvPr/>
        </p:nvSpPr>
        <p:spPr>
          <a:xfrm>
            <a:off x="4845518" y="3811686"/>
            <a:ext cx="2325188" cy="23251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BA74540-F260-92FE-7F40-072838F8D4E3}"/>
              </a:ext>
            </a:extLst>
          </p:cNvPr>
          <p:cNvSpPr>
            <a:spLocks noGrp="1"/>
          </p:cNvSpPr>
          <p:nvPr>
            <p:ph type="title"/>
          </p:nvPr>
        </p:nvSpPr>
        <p:spPr/>
        <p:txBody>
          <a:bodyPr/>
          <a:lstStyle/>
          <a:p>
            <a:r>
              <a:rPr lang="fi-FI" dirty="0"/>
              <a:t>Ekosysteemit yhdistävät osaajat</a:t>
            </a:r>
          </a:p>
        </p:txBody>
      </p:sp>
      <p:sp>
        <p:nvSpPr>
          <p:cNvPr id="7" name="Sisällön paikkamerkki 6">
            <a:extLst>
              <a:ext uri="{FF2B5EF4-FFF2-40B4-BE49-F238E27FC236}">
                <a16:creationId xmlns:a16="http://schemas.microsoft.com/office/drawing/2014/main" id="{C720034E-8AE7-87E4-A749-D1F432681530}"/>
              </a:ext>
            </a:extLst>
          </p:cNvPr>
          <p:cNvSpPr>
            <a:spLocks noGrp="1"/>
          </p:cNvSpPr>
          <p:nvPr>
            <p:ph sz="quarter" idx="15"/>
          </p:nvPr>
        </p:nvSpPr>
        <p:spPr>
          <a:xfrm>
            <a:off x="655281" y="2121104"/>
            <a:ext cx="5159892" cy="4310518"/>
          </a:xfrm>
        </p:spPr>
        <p:txBody>
          <a:bodyPr vert="horz" lIns="91440" tIns="45720" rIns="91440" bIns="45720" rtlCol="0" anchor="t">
            <a:normAutofit fontScale="70000" lnSpcReduction="20000"/>
          </a:bodyPr>
          <a:lstStyle/>
          <a:p>
            <a:pPr marL="0" indent="0">
              <a:buNone/>
            </a:pPr>
            <a:r>
              <a:rPr lang="fi-FI" dirty="0"/>
              <a:t>Ekosysteemit tuovat eri alojen toimijat yhteen ja edesauttavat mahdollisuuksien hyödyntämisessä ja innovaatiotoiminnassa.</a:t>
            </a:r>
          </a:p>
          <a:p>
            <a:pPr marL="0" indent="0">
              <a:buNone/>
            </a:pPr>
            <a:r>
              <a:rPr lang="fi-FI" b="1" dirty="0"/>
              <a:t>Käynnissä olevat ekosysteemit:</a:t>
            </a:r>
          </a:p>
          <a:p>
            <a:pPr>
              <a:spcBef>
                <a:spcPts val="200"/>
              </a:spcBef>
            </a:pPr>
            <a:r>
              <a:rPr lang="fi-FI" dirty="0"/>
              <a:t>Kamerateknologiat – Tampere </a:t>
            </a:r>
            <a:r>
              <a:rPr lang="fi-FI" dirty="0" err="1"/>
              <a:t>Imaging</a:t>
            </a:r>
            <a:r>
              <a:rPr lang="fi-FI" dirty="0"/>
              <a:t> </a:t>
            </a:r>
            <a:r>
              <a:rPr lang="fi-FI" dirty="0" err="1"/>
              <a:t>Ecosystem</a:t>
            </a:r>
            <a:r>
              <a:rPr lang="fi-FI" dirty="0"/>
              <a:t>​</a:t>
            </a:r>
          </a:p>
          <a:p>
            <a:pPr>
              <a:spcBef>
                <a:spcPts val="200"/>
              </a:spcBef>
            </a:pPr>
            <a:r>
              <a:rPr lang="fi-FI" dirty="0"/>
              <a:t>Tekoälykehitys – Tampereen seudun AI-ekosysteemi</a:t>
            </a:r>
          </a:p>
          <a:p>
            <a:pPr>
              <a:spcBef>
                <a:spcPts val="200"/>
              </a:spcBef>
            </a:pPr>
            <a:r>
              <a:rPr lang="fi-FI" dirty="0"/>
              <a:t>Liikkuminen – ITS </a:t>
            </a:r>
            <a:r>
              <a:rPr lang="fi-FI" err="1"/>
              <a:t>Factory</a:t>
            </a:r>
            <a:r>
              <a:rPr lang="fi-FI" dirty="0"/>
              <a:t>​</a:t>
            </a:r>
            <a:endParaRPr lang="fi-FI" dirty="0">
              <a:ea typeface="Calibri"/>
              <a:cs typeface="Calibri"/>
            </a:endParaRPr>
          </a:p>
          <a:p>
            <a:pPr>
              <a:spcBef>
                <a:spcPts val="200"/>
              </a:spcBef>
            </a:pPr>
            <a:r>
              <a:rPr lang="fi-FI" dirty="0"/>
              <a:t>Startup Tampere​</a:t>
            </a:r>
          </a:p>
          <a:p>
            <a:pPr>
              <a:spcBef>
                <a:spcPts val="200"/>
              </a:spcBef>
            </a:pPr>
            <a:r>
              <a:rPr lang="fi-FI" dirty="0"/>
              <a:t>Tampereen autoteollisuuden klusteri​</a:t>
            </a:r>
          </a:p>
          <a:p>
            <a:pPr>
              <a:spcBef>
                <a:spcPts val="200"/>
              </a:spcBef>
            </a:pPr>
            <a:r>
              <a:rPr lang="fi-FI" dirty="0"/>
              <a:t>Tampereen seudun turvallisuusekosysteemi​</a:t>
            </a:r>
          </a:p>
          <a:p>
            <a:pPr>
              <a:spcBef>
                <a:spcPts val="200"/>
              </a:spcBef>
            </a:pPr>
            <a:r>
              <a:rPr lang="fi-FI" dirty="0"/>
              <a:t>Yhteydet-ekosysteemi</a:t>
            </a:r>
          </a:p>
          <a:p>
            <a:pPr>
              <a:spcBef>
                <a:spcPts val="200"/>
              </a:spcBef>
            </a:pPr>
            <a:r>
              <a:rPr lang="fi-FI" dirty="0"/>
              <a:t>Kiertotalous ja </a:t>
            </a:r>
            <a:r>
              <a:rPr lang="fi-FI" dirty="0" err="1"/>
              <a:t>cleantech</a:t>
            </a:r>
            <a:endParaRPr lang="fi-FI" dirty="0"/>
          </a:p>
          <a:p>
            <a:pPr>
              <a:spcBef>
                <a:spcPts val="200"/>
              </a:spcBef>
            </a:pPr>
            <a:r>
              <a:rPr lang="fi-FI" dirty="0"/>
              <a:t>Älykkäät koneet ja automaatio</a:t>
            </a:r>
          </a:p>
          <a:p>
            <a:pPr>
              <a:spcBef>
                <a:spcPts val="200"/>
              </a:spcBef>
            </a:pPr>
            <a:r>
              <a:rPr lang="fi-FI" dirty="0"/>
              <a:t>Terveysteknologia</a:t>
            </a:r>
          </a:p>
          <a:p>
            <a:pPr>
              <a:spcBef>
                <a:spcPts val="200"/>
              </a:spcBef>
            </a:pPr>
            <a:r>
              <a:rPr lang="fi-FI" dirty="0"/>
              <a:t>Koulutus ja osaaminen</a:t>
            </a:r>
          </a:p>
          <a:p>
            <a:pPr>
              <a:spcBef>
                <a:spcPts val="200"/>
              </a:spcBef>
            </a:pPr>
            <a:r>
              <a:rPr lang="fi-FI" dirty="0"/>
              <a:t>Film Tampere</a:t>
            </a:r>
          </a:p>
        </p:txBody>
      </p:sp>
      <p:sp>
        <p:nvSpPr>
          <p:cNvPr id="8" name="Suorakulmio 7">
            <a:extLst>
              <a:ext uri="{FF2B5EF4-FFF2-40B4-BE49-F238E27FC236}">
                <a16:creationId xmlns:a16="http://schemas.microsoft.com/office/drawing/2014/main" id="{6EAD64E8-6B02-80B6-AC06-A50D25721EFE}"/>
              </a:ext>
            </a:extLst>
          </p:cNvPr>
          <p:cNvSpPr/>
          <p:nvPr/>
        </p:nvSpPr>
        <p:spPr>
          <a:xfrm>
            <a:off x="5207669" y="4035561"/>
            <a:ext cx="1600886" cy="1877437"/>
          </a:xfrm>
          <a:prstGeom prst="rect">
            <a:avLst/>
          </a:prstGeom>
        </p:spPr>
        <p:txBody>
          <a:bodyPr wrap="none">
            <a:spAutoFit/>
          </a:bodyPr>
          <a:lstStyle/>
          <a:p>
            <a:pPr algn="ctr"/>
            <a:r>
              <a:rPr lang="fi-FI" sz="4400" b="1" dirty="0">
                <a:solidFill>
                  <a:schemeClr val="bg1"/>
                </a:solidFill>
              </a:rPr>
              <a:t>12</a:t>
            </a:r>
            <a:r>
              <a:rPr lang="fi-FI" sz="4000" b="1" dirty="0">
                <a:solidFill>
                  <a:schemeClr val="bg1"/>
                </a:solidFill>
              </a:rPr>
              <a:t> </a:t>
            </a:r>
            <a:br>
              <a:rPr lang="fi-FI" b="1" dirty="0">
                <a:solidFill>
                  <a:schemeClr val="bg1"/>
                </a:solidFill>
              </a:rPr>
            </a:br>
            <a:r>
              <a:rPr lang="fi-FI" b="1" dirty="0">
                <a:solidFill>
                  <a:schemeClr val="bg1"/>
                </a:solidFill>
              </a:rPr>
              <a:t>ekosysteemiä -</a:t>
            </a:r>
            <a:br>
              <a:rPr lang="fi-FI" b="1" dirty="0">
                <a:solidFill>
                  <a:schemeClr val="bg1"/>
                </a:solidFill>
              </a:rPr>
            </a:br>
            <a:r>
              <a:rPr lang="fi-FI" dirty="0">
                <a:solidFill>
                  <a:schemeClr val="bg1"/>
                </a:solidFill>
              </a:rPr>
              <a:t>avoimesti, </a:t>
            </a:r>
          </a:p>
          <a:p>
            <a:pPr algn="ctr"/>
            <a:r>
              <a:rPr lang="fi-FI" dirty="0">
                <a:solidFill>
                  <a:schemeClr val="bg1"/>
                </a:solidFill>
              </a:rPr>
              <a:t>älykkäästi ja</a:t>
            </a:r>
          </a:p>
          <a:p>
            <a:pPr algn="ctr"/>
            <a:r>
              <a:rPr lang="fi-FI" dirty="0">
                <a:solidFill>
                  <a:schemeClr val="bg1"/>
                </a:solidFill>
              </a:rPr>
              <a:t>yhdessä.</a:t>
            </a:r>
          </a:p>
        </p:txBody>
      </p:sp>
      <p:sp>
        <p:nvSpPr>
          <p:cNvPr id="4" name="Päivämäärän paikkamerkki 3">
            <a:extLst>
              <a:ext uri="{FF2B5EF4-FFF2-40B4-BE49-F238E27FC236}">
                <a16:creationId xmlns:a16="http://schemas.microsoft.com/office/drawing/2014/main" id="{23C82E0F-442D-223E-CAB7-576882BD1979}"/>
              </a:ext>
            </a:extLst>
          </p:cNvPr>
          <p:cNvSpPr>
            <a:spLocks noGrp="1"/>
          </p:cNvSpPr>
          <p:nvPr>
            <p:ph type="dt" sz="half" idx="2"/>
          </p:nvPr>
        </p:nvSpPr>
        <p:spPr/>
        <p:txBody>
          <a:bodyPr/>
          <a:lstStyle/>
          <a:p>
            <a:fld id="{F65BC6BD-2936-FB40-9FDC-35873F782F6D}" type="datetime1">
              <a:rPr lang="fi-FI" smtClean="0">
                <a:solidFill>
                  <a:schemeClr val="bg1"/>
                </a:solidFill>
              </a:rPr>
              <a:t>8.6.2023</a:t>
            </a:fld>
            <a:endParaRPr lang="fi-FI">
              <a:solidFill>
                <a:schemeClr val="bg1"/>
              </a:solidFill>
            </a:endParaRPr>
          </a:p>
        </p:txBody>
      </p:sp>
      <p:sp>
        <p:nvSpPr>
          <p:cNvPr id="5" name="Dian numeron paikkamerkki 4">
            <a:extLst>
              <a:ext uri="{FF2B5EF4-FFF2-40B4-BE49-F238E27FC236}">
                <a16:creationId xmlns:a16="http://schemas.microsoft.com/office/drawing/2014/main" id="{B1A443AE-859F-AED9-9891-3DA3F2DDE67C}"/>
              </a:ext>
            </a:extLst>
          </p:cNvPr>
          <p:cNvSpPr>
            <a:spLocks noGrp="1"/>
          </p:cNvSpPr>
          <p:nvPr>
            <p:ph type="sldNum" sz="quarter" idx="4"/>
          </p:nvPr>
        </p:nvSpPr>
        <p:spPr/>
        <p:txBody>
          <a:bodyPr/>
          <a:lstStyle/>
          <a:p>
            <a:fld id="{F3EE06F1-2D77-A44E-97FA-F679B9CB76D5}" type="slidenum">
              <a:rPr lang="fi-FI" dirty="0" smtClean="0">
                <a:solidFill>
                  <a:schemeClr val="bg1"/>
                </a:solidFill>
              </a:rPr>
              <a:t>26</a:t>
            </a:fld>
            <a:endParaRPr lang="fi-FI" dirty="0">
              <a:solidFill>
                <a:schemeClr val="bg1"/>
              </a:solidFill>
            </a:endParaRPr>
          </a:p>
        </p:txBody>
      </p:sp>
      <p:sp>
        <p:nvSpPr>
          <p:cNvPr id="11" name="Tekstiruutu 24">
            <a:extLst>
              <a:ext uri="{FF2B5EF4-FFF2-40B4-BE49-F238E27FC236}">
                <a16:creationId xmlns:a16="http://schemas.microsoft.com/office/drawing/2014/main" id="{D049A909-5239-984C-8F25-54F8FB33655F}"/>
              </a:ext>
            </a:extLst>
          </p:cNvPr>
          <p:cNvSpPr txBox="1">
            <a:spLocks noChangeArrowheads="1"/>
          </p:cNvSpPr>
          <p:nvPr/>
        </p:nvSpPr>
        <p:spPr bwMode="auto">
          <a:xfrm>
            <a:off x="7521474"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Mirella</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Mellonmaa</a:t>
            </a:r>
          </a:p>
        </p:txBody>
      </p:sp>
      <p:pic>
        <p:nvPicPr>
          <p:cNvPr id="12" name="Kuva 11">
            <a:extLst>
              <a:ext uri="{FF2B5EF4-FFF2-40B4-BE49-F238E27FC236}">
                <a16:creationId xmlns:a16="http://schemas.microsoft.com/office/drawing/2014/main" id="{A414C395-0316-247D-B30D-AAC1C54DB8D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Tree>
    <p:extLst>
      <p:ext uri="{BB962C8B-B14F-4D97-AF65-F5344CB8AC3E}">
        <p14:creationId xmlns:p14="http://schemas.microsoft.com/office/powerpoint/2010/main" val="4198335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Konserttinäkymä G-Livelabista.">
            <a:extLst>
              <a:ext uri="{FF2B5EF4-FFF2-40B4-BE49-F238E27FC236}">
                <a16:creationId xmlns:a16="http://schemas.microsoft.com/office/drawing/2014/main" id="{379D72D4-09D6-2695-E4FB-316B040F49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93"/>
          <a:stretch/>
        </p:blipFill>
        <p:spPr>
          <a:xfrm>
            <a:off x="7941" y="0"/>
            <a:ext cx="12176118" cy="6858000"/>
          </a:xfrm>
          <a:prstGeom prst="rect">
            <a:avLst/>
          </a:prstGeom>
        </p:spPr>
      </p:pic>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rgbClr val="C83E36">
              <a:alpha val="89673"/>
            </a:srgb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206451" y="4632833"/>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TUNNELMA</a:t>
            </a:r>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44797"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703940"/>
            <a:ext cx="7118309" cy="1161524"/>
          </a:xfrm>
          <a:prstGeom prst="rect">
            <a:avLst/>
          </a:prstGeom>
          <a:noFill/>
        </p:spPr>
        <p:txBody>
          <a:bodyPr wrap="square">
            <a:noAutofit/>
          </a:bodyPr>
          <a:lstStyle/>
          <a:p>
            <a:pPr lvl="0">
              <a:defRPr/>
            </a:pPr>
            <a:r>
              <a:rPr lang="fi-FI" sz="2000" dirty="0">
                <a:solidFill>
                  <a:schemeClr val="tx2"/>
                </a:solidFill>
              </a:rPr>
              <a:t>Tampereen rento, eteenpäin menevä tunnelma </a:t>
            </a:r>
            <a:br>
              <a:rPr lang="fi-FI" sz="2000" dirty="0">
                <a:solidFill>
                  <a:schemeClr val="tx2"/>
                </a:solidFill>
              </a:rPr>
            </a:br>
            <a:r>
              <a:rPr lang="fi-FI" sz="2000" dirty="0">
                <a:solidFill>
                  <a:schemeClr val="tx2"/>
                </a:solidFill>
              </a:rPr>
              <a:t>ei selittelyjä kaipaa, vaan sen voi itse aistia </a:t>
            </a:r>
            <a:br>
              <a:rPr lang="fi-FI" sz="2000" dirty="0">
                <a:solidFill>
                  <a:schemeClr val="tx2"/>
                </a:solidFill>
              </a:rPr>
            </a:br>
            <a:r>
              <a:rPr lang="fi-FI" sz="2000" dirty="0">
                <a:solidFill>
                  <a:schemeClr val="tx2"/>
                </a:solidFill>
              </a:rPr>
              <a:t>joka puolella kaupunkia.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8.6.2023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dirty="0" smtClean="0">
                <a:solidFill>
                  <a:schemeClr val="bg1"/>
                </a:solidFill>
              </a:rPr>
              <a:pPr/>
              <a:t>27</a:t>
            </a:fld>
            <a:endParaRPr lang="fi-FI" dirty="0">
              <a:solidFill>
                <a:schemeClr val="bg1"/>
              </a:solidFill>
            </a:endParaRPr>
          </a:p>
        </p:txBody>
      </p:sp>
      <p:sp>
        <p:nvSpPr>
          <p:cNvPr id="13" name="Tekstiruutu 24">
            <a:extLst>
              <a:ext uri="{FF2B5EF4-FFF2-40B4-BE49-F238E27FC236}">
                <a16:creationId xmlns:a16="http://schemas.microsoft.com/office/drawing/2014/main" id="{B984A092-78E9-7330-C998-A7CB9F81DCF7}"/>
              </a:ext>
            </a:extLst>
          </p:cNvPr>
          <p:cNvSpPr txBox="1">
            <a:spLocks noChangeArrowheads="1"/>
          </p:cNvSpPr>
          <p:nvPr/>
        </p:nvSpPr>
        <p:spPr bwMode="auto">
          <a:xfrm>
            <a:off x="7721012" y="6409938"/>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a:t>
            </a:r>
            <a:r>
              <a:rPr lang="fi-FI" altLang="fi-FI" sz="1200" dirty="0">
                <a:solidFill>
                  <a:schemeClr val="bg1"/>
                </a:solidFill>
                <a:latin typeface="Calibri" panose="020F0502020204030204"/>
              </a:rPr>
              <a:t>Laura </a:t>
            </a:r>
            <a:r>
              <a:rPr lang="fi-FI" altLang="fi-FI" sz="1200" dirty="0" err="1">
                <a:solidFill>
                  <a:schemeClr val="bg1"/>
                </a:solidFill>
                <a:latin typeface="Calibri" panose="020F0502020204030204"/>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791867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064438AF-41D8-1F00-F0E0-181E2A795FF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941" y="0"/>
            <a:ext cx="12176118" cy="6858000"/>
          </a:xfrm>
          <a:prstGeom prst="rect">
            <a:avLst/>
          </a:prstGeom>
        </p:spPr>
      </p:pic>
      <p:pic>
        <p:nvPicPr>
          <p:cNvPr id="11" name="Kuva 10">
            <a:extLst>
              <a:ext uri="{FF2B5EF4-FFF2-40B4-BE49-F238E27FC236}">
                <a16:creationId xmlns:a16="http://schemas.microsoft.com/office/drawing/2014/main" id="{9F8C3CD5-96AA-9EA7-9328-D978B236E59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9">
            <a:extLst>
              <a:ext uri="{FF2B5EF4-FFF2-40B4-BE49-F238E27FC236}">
                <a16:creationId xmlns:a16="http://schemas.microsoft.com/office/drawing/2014/main" id="{BD07F0AC-B2E3-1238-A0CE-13C250B0644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9" name="Kuva 9">
            <a:extLst>
              <a:ext uri="{FF2B5EF4-FFF2-40B4-BE49-F238E27FC236}">
                <a16:creationId xmlns:a16="http://schemas.microsoft.com/office/drawing/2014/main" id="{F0EA7F74-6E9B-2107-61F5-3D19217D89B6}"/>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Otsikko 11">
            <a:extLst>
              <a:ext uri="{FF2B5EF4-FFF2-40B4-BE49-F238E27FC236}">
                <a16:creationId xmlns:a16="http://schemas.microsoft.com/office/drawing/2014/main" id="{05643B19-D208-F861-E31E-A72C87E1363E}"/>
              </a:ext>
            </a:extLst>
          </p:cNvPr>
          <p:cNvSpPr>
            <a:spLocks noGrp="1"/>
          </p:cNvSpPr>
          <p:nvPr>
            <p:ph type="title"/>
          </p:nvPr>
        </p:nvSpPr>
        <p:spPr>
          <a:xfrm>
            <a:off x="440558" y="4593745"/>
            <a:ext cx="4930466" cy="1330805"/>
          </a:xfrm>
        </p:spPr>
        <p:txBody>
          <a:bodyPr/>
          <a:lstStyle/>
          <a:p>
            <a:pPr>
              <a:lnSpc>
                <a:spcPct val="70000"/>
              </a:lnSpc>
            </a:pPr>
            <a:r>
              <a:rPr lang="fi-FI" sz="4000" dirty="0">
                <a:solidFill>
                  <a:schemeClr val="bg1"/>
                </a:solidFill>
              </a:rPr>
              <a:t>Kulttuurista </a:t>
            </a:r>
            <a:br>
              <a:rPr lang="fi-FI" sz="4000" dirty="0">
                <a:solidFill>
                  <a:schemeClr val="bg1"/>
                </a:solidFill>
              </a:rPr>
            </a:br>
            <a:r>
              <a:rPr lang="fi-FI" sz="4000" dirty="0">
                <a:solidFill>
                  <a:schemeClr val="bg1"/>
                </a:solidFill>
              </a:rPr>
              <a:t>kestävästi </a:t>
            </a:r>
            <a:br>
              <a:rPr lang="fi-FI" sz="4000" dirty="0">
                <a:solidFill>
                  <a:schemeClr val="bg1"/>
                </a:solidFill>
              </a:rPr>
            </a:br>
            <a:r>
              <a:rPr lang="fi-FI" sz="4000" dirty="0">
                <a:solidFill>
                  <a:schemeClr val="bg1"/>
                </a:solidFill>
              </a:rPr>
              <a:t>kasvava kaupunki</a:t>
            </a:r>
          </a:p>
        </p:txBody>
      </p:sp>
      <p:sp>
        <p:nvSpPr>
          <p:cNvPr id="20" name="Kuva 9">
            <a:extLst>
              <a:ext uri="{FF2B5EF4-FFF2-40B4-BE49-F238E27FC236}">
                <a16:creationId xmlns:a16="http://schemas.microsoft.com/office/drawing/2014/main" id="{CD44F710-D8CB-DB79-EBF7-ACE52641A346}"/>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3" name="Sisällön paikkamerkki 12">
            <a:extLst>
              <a:ext uri="{FF2B5EF4-FFF2-40B4-BE49-F238E27FC236}">
                <a16:creationId xmlns:a16="http://schemas.microsoft.com/office/drawing/2014/main" id="{62A6D965-E6C7-2736-7F7B-80079134056F}"/>
              </a:ext>
            </a:extLst>
          </p:cNvPr>
          <p:cNvSpPr>
            <a:spLocks noGrp="1"/>
          </p:cNvSpPr>
          <p:nvPr>
            <p:ph sz="quarter" idx="15"/>
          </p:nvPr>
        </p:nvSpPr>
        <p:spPr>
          <a:xfrm>
            <a:off x="4875970" y="4639501"/>
            <a:ext cx="6332765" cy="1208544"/>
          </a:xfrm>
        </p:spPr>
        <p:txBody>
          <a:bodyPr>
            <a:noAutofit/>
          </a:bodyPr>
          <a:lstStyle/>
          <a:p>
            <a:pPr>
              <a:spcBef>
                <a:spcPts val="0"/>
              </a:spcBef>
            </a:pPr>
            <a:r>
              <a:rPr lang="fi-FI" dirty="0"/>
              <a:t>Kulttuuri koskettaa kaikkia</a:t>
            </a:r>
          </a:p>
          <a:p>
            <a:pPr>
              <a:spcBef>
                <a:spcPts val="0"/>
              </a:spcBef>
            </a:pPr>
            <a:r>
              <a:rPr lang="fi-FI" dirty="0"/>
              <a:t>Luovien ihmisten koti</a:t>
            </a:r>
          </a:p>
          <a:p>
            <a:pPr>
              <a:spcBef>
                <a:spcPts val="0"/>
              </a:spcBef>
            </a:pPr>
            <a:r>
              <a:rPr lang="fi-FI" dirty="0"/>
              <a:t>Kokoaan suurempi, merkityksellinen kaupunki</a:t>
            </a:r>
          </a:p>
        </p:txBody>
      </p:sp>
      <p:grpSp>
        <p:nvGrpSpPr>
          <p:cNvPr id="16" name="Ryhmä 15" descr="Vuosiluko 2030.">
            <a:extLst>
              <a:ext uri="{FF2B5EF4-FFF2-40B4-BE49-F238E27FC236}">
                <a16:creationId xmlns:a16="http://schemas.microsoft.com/office/drawing/2014/main" id="{12E2A390-9D93-432B-959F-EAC0490F2E90}"/>
              </a:ext>
            </a:extLst>
          </p:cNvPr>
          <p:cNvGrpSpPr/>
          <p:nvPr/>
        </p:nvGrpSpPr>
        <p:grpSpPr>
          <a:xfrm>
            <a:off x="8927033" y="3912602"/>
            <a:ext cx="1460310" cy="1404000"/>
            <a:chOff x="1662110" y="2918967"/>
            <a:chExt cx="1460310" cy="1404000"/>
          </a:xfrm>
          <a:effectLst/>
        </p:grpSpPr>
        <p:sp>
          <p:nvSpPr>
            <p:cNvPr id="17" name="Ellipsi 16">
              <a:extLst>
                <a:ext uri="{FF2B5EF4-FFF2-40B4-BE49-F238E27FC236}">
                  <a16:creationId xmlns:a16="http://schemas.microsoft.com/office/drawing/2014/main" id="{598E1BEF-6F29-8D17-0631-25598C4CDAB4}"/>
                </a:ext>
              </a:extLst>
            </p:cNvPr>
            <p:cNvSpPr/>
            <p:nvPr/>
          </p:nvSpPr>
          <p:spPr>
            <a:xfrm>
              <a:off x="1690265" y="2918967"/>
              <a:ext cx="1404000" cy="1404000"/>
            </a:xfrm>
            <a:prstGeom prst="ellipse">
              <a:avLst/>
            </a:prstGeom>
            <a:solidFill>
              <a:srgbClr val="C83E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effectLst>
                  <a:outerShdw blurRad="593921" algn="ctr" rotWithShape="0">
                    <a:schemeClr val="bg1"/>
                  </a:outerShdw>
                </a:effectLst>
              </a:endParaRPr>
            </a:p>
          </p:txBody>
        </p:sp>
        <p:sp>
          <p:nvSpPr>
            <p:cNvPr id="18" name="Suorakulmio 17">
              <a:extLst>
                <a:ext uri="{FF2B5EF4-FFF2-40B4-BE49-F238E27FC236}">
                  <a16:creationId xmlns:a16="http://schemas.microsoft.com/office/drawing/2014/main" id="{172C544C-393D-F8E9-20FE-9B39B7267AB8}"/>
                </a:ext>
              </a:extLst>
            </p:cNvPr>
            <p:cNvSpPr/>
            <p:nvPr/>
          </p:nvSpPr>
          <p:spPr>
            <a:xfrm>
              <a:off x="1662110" y="3205469"/>
              <a:ext cx="1460310" cy="830997"/>
            </a:xfrm>
            <a:prstGeom prst="rect">
              <a:avLst/>
            </a:prstGeom>
          </p:spPr>
          <p:txBody>
            <a:bodyPr wrap="square">
              <a:spAutoFit/>
            </a:bodyPr>
            <a:lstStyle/>
            <a:p>
              <a:pPr algn="ctr"/>
              <a:r>
                <a:rPr lang="fi-FI" sz="4800" b="1" dirty="0">
                  <a:solidFill>
                    <a:srgbClr val="FFFFFF"/>
                  </a:solidFill>
                  <a:ea typeface="+mj-ea"/>
                  <a:cs typeface="+mj-cs"/>
                </a:rPr>
                <a:t>2030 </a:t>
              </a:r>
              <a:endParaRPr lang="fi-FI" sz="4800" dirty="0"/>
            </a:p>
          </p:txBody>
        </p:sp>
      </p:grpSp>
      <p:sp>
        <p:nvSpPr>
          <p:cNvPr id="2" name="Päivämäärän paikkamerkki 1">
            <a:extLst>
              <a:ext uri="{FF2B5EF4-FFF2-40B4-BE49-F238E27FC236}">
                <a16:creationId xmlns:a16="http://schemas.microsoft.com/office/drawing/2014/main" id="{090CD63B-B80F-AC66-0DBE-AB2EDDEE606E}"/>
              </a:ext>
            </a:extLst>
          </p:cNvPr>
          <p:cNvSpPr>
            <a:spLocks noGrp="1"/>
          </p:cNvSpPr>
          <p:nvPr>
            <p:ph type="dt" sz="half" idx="2"/>
          </p:nvPr>
        </p:nvSpPr>
        <p:spPr/>
        <p:txBody>
          <a:bodyPr/>
          <a:lstStyle/>
          <a:p>
            <a:fld id="{6C8AD772-89DE-D741-892C-CDD99AB985A1}" type="datetime1">
              <a:rPr lang="fi-FI" smtClean="0">
                <a:solidFill>
                  <a:schemeClr val="bg1"/>
                </a:solidFill>
              </a:rPr>
              <a:t>8.6.2023</a:t>
            </a:fld>
            <a:endParaRPr lang="fi-FI" dirty="0">
              <a:solidFill>
                <a:schemeClr val="bg1"/>
              </a:solidFill>
            </a:endParaRPr>
          </a:p>
        </p:txBody>
      </p:sp>
      <p:sp>
        <p:nvSpPr>
          <p:cNvPr id="3" name="Dian numeron paikkamerkki 2">
            <a:extLst>
              <a:ext uri="{FF2B5EF4-FFF2-40B4-BE49-F238E27FC236}">
                <a16:creationId xmlns:a16="http://schemas.microsoft.com/office/drawing/2014/main" id="{6D69E9AA-5935-F266-7EA8-7995D34AEE68}"/>
              </a:ext>
            </a:extLst>
          </p:cNvPr>
          <p:cNvSpPr>
            <a:spLocks noGrp="1"/>
          </p:cNvSpPr>
          <p:nvPr>
            <p:ph type="sldNum" sz="quarter" idx="4"/>
          </p:nvPr>
        </p:nvSpPr>
        <p:spPr/>
        <p:txBody>
          <a:bodyPr/>
          <a:lstStyle/>
          <a:p>
            <a:fld id="{F3EE06F1-2D77-A44E-97FA-F679B9CB76D5}" type="slidenum">
              <a:rPr lang="fi-FI" dirty="0" smtClean="0">
                <a:solidFill>
                  <a:schemeClr val="bg1"/>
                </a:solidFill>
              </a:rPr>
              <a:pPr/>
              <a:t>28</a:t>
            </a:fld>
            <a:endParaRPr lang="fi-FI" dirty="0">
              <a:solidFill>
                <a:schemeClr val="bg1"/>
              </a:solidFill>
            </a:endParaRPr>
          </a:p>
        </p:txBody>
      </p:sp>
      <p:sp>
        <p:nvSpPr>
          <p:cNvPr id="14" name="Tekstiruutu 24">
            <a:extLst>
              <a:ext uri="{FF2B5EF4-FFF2-40B4-BE49-F238E27FC236}">
                <a16:creationId xmlns:a16="http://schemas.microsoft.com/office/drawing/2014/main" id="{62B3C3AA-3A82-22B6-92DC-9F183BBA4CE7}"/>
              </a:ext>
            </a:extLst>
          </p:cNvPr>
          <p:cNvSpPr txBox="1">
            <a:spLocks noChangeArrowheads="1"/>
          </p:cNvSpPr>
          <p:nvPr/>
        </p:nvSpPr>
        <p:spPr bwMode="auto">
          <a:xfrm>
            <a:off x="7917137" y="6413700"/>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a:t>
            </a:r>
            <a:r>
              <a:rPr lang="fi-FI" altLang="fi-FI" sz="1200" dirty="0">
                <a:solidFill>
                  <a:schemeClr val="bg1"/>
                </a:solidFill>
                <a:latin typeface="Calibri" panose="020F0502020204030204"/>
              </a:rPr>
              <a:t>Laura </a:t>
            </a:r>
            <a:r>
              <a:rPr lang="fi-FI" altLang="fi-FI" sz="1200" dirty="0" err="1">
                <a:solidFill>
                  <a:schemeClr val="bg1"/>
                </a:solidFill>
                <a:latin typeface="Calibri" panose="020F0502020204030204"/>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79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0" descr="Ihmisiä keskustelemassa Muumi-museossa">
            <a:extLst>
              <a:ext uri="{FF2B5EF4-FFF2-40B4-BE49-F238E27FC236}">
                <a16:creationId xmlns:a16="http://schemas.microsoft.com/office/drawing/2014/main" id="{E9E40CC0-BEB3-5286-D84E-D70C617E8274}"/>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b="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86F0FF40-B6F5-C71E-6CD7-301D06CF418B}"/>
              </a:ext>
            </a:extLst>
          </p:cNvPr>
          <p:cNvSpPr>
            <a:spLocks noGrp="1"/>
          </p:cNvSpPr>
          <p:nvPr>
            <p:ph type="title"/>
          </p:nvPr>
        </p:nvSpPr>
        <p:spPr/>
        <p:txBody>
          <a:bodyPr/>
          <a:lstStyle/>
          <a:p>
            <a:r>
              <a:rPr lang="fi-FI" dirty="0"/>
              <a:t>Kulttuuristrategiaa toteuttamassa</a:t>
            </a:r>
          </a:p>
        </p:txBody>
      </p:sp>
      <p:sp>
        <p:nvSpPr>
          <p:cNvPr id="3" name="Sisällön paikkamerkki 2">
            <a:extLst>
              <a:ext uri="{FF2B5EF4-FFF2-40B4-BE49-F238E27FC236}">
                <a16:creationId xmlns:a16="http://schemas.microsoft.com/office/drawing/2014/main" id="{A0A7A249-7FB3-908D-1214-915AFB62056A}"/>
              </a:ext>
            </a:extLst>
          </p:cNvPr>
          <p:cNvSpPr>
            <a:spLocks noGrp="1"/>
          </p:cNvSpPr>
          <p:nvPr>
            <p:ph sz="quarter" idx="15"/>
          </p:nvPr>
        </p:nvSpPr>
        <p:spPr/>
        <p:txBody>
          <a:bodyPr>
            <a:normAutofit fontScale="85000" lnSpcReduction="20000"/>
          </a:bodyPr>
          <a:lstStyle/>
          <a:p>
            <a:pPr marL="0" indent="0">
              <a:buClr>
                <a:schemeClr val="tx1"/>
              </a:buClr>
              <a:buNone/>
            </a:pPr>
            <a:r>
              <a:rPr lang="fi-FI" dirty="0"/>
              <a:t>Vuoteen 2030 mennessä kehitämme kulttuuristrategian toimenpiteinä muun muassa:</a:t>
            </a:r>
          </a:p>
          <a:p>
            <a:pPr>
              <a:buClr>
                <a:schemeClr val="tx1"/>
              </a:buClr>
            </a:pPr>
            <a:r>
              <a:rPr lang="fi-FI" dirty="0"/>
              <a:t>Avoimen kulttuuritarjonnan saavutettavuutta</a:t>
            </a:r>
          </a:p>
          <a:p>
            <a:pPr>
              <a:buClr>
                <a:schemeClr val="tx1"/>
              </a:buClr>
            </a:pPr>
            <a:r>
              <a:rPr lang="fi-FI" dirty="0"/>
              <a:t>Kulttuuripalveluiden räätälöintiä</a:t>
            </a:r>
          </a:p>
          <a:p>
            <a:pPr>
              <a:buClr>
                <a:schemeClr val="tx1"/>
              </a:buClr>
            </a:pPr>
            <a:r>
              <a:rPr lang="fi-FI" dirty="0"/>
              <a:t>Kulttuurin hyvinvointivaikutusten hyödyntämistä</a:t>
            </a:r>
          </a:p>
          <a:p>
            <a:pPr>
              <a:buClr>
                <a:schemeClr val="tx1"/>
              </a:buClr>
            </a:pPr>
            <a:r>
              <a:rPr lang="fi-FI" dirty="0"/>
              <a:t>Julkista taidetta</a:t>
            </a:r>
          </a:p>
          <a:p>
            <a:pPr>
              <a:buClr>
                <a:schemeClr val="tx1"/>
              </a:buClr>
            </a:pPr>
            <a:r>
              <a:rPr lang="fi-FI" dirty="0"/>
              <a:t>Kaupunkitilojen suunnittelua ja tilojen </a:t>
            </a:r>
            <a:br>
              <a:rPr lang="fi-FI" dirty="0"/>
            </a:br>
            <a:r>
              <a:rPr lang="fi-FI" dirty="0"/>
              <a:t>tarjoamista kulttuuritoimijoille</a:t>
            </a:r>
          </a:p>
          <a:p>
            <a:pPr>
              <a:buClr>
                <a:schemeClr val="tx1"/>
              </a:buClr>
            </a:pPr>
            <a:r>
              <a:rPr lang="fi-FI" dirty="0"/>
              <a:t>Elämysinfraa ja sisältöjä</a:t>
            </a:r>
          </a:p>
        </p:txBody>
      </p:sp>
      <p:sp>
        <p:nvSpPr>
          <p:cNvPr id="4" name="Päivämäärän paikkamerkki 3">
            <a:extLst>
              <a:ext uri="{FF2B5EF4-FFF2-40B4-BE49-F238E27FC236}">
                <a16:creationId xmlns:a16="http://schemas.microsoft.com/office/drawing/2014/main" id="{C11DCCA0-5122-B376-377B-45D15005722B}"/>
              </a:ext>
            </a:extLst>
          </p:cNvPr>
          <p:cNvSpPr>
            <a:spLocks noGrp="1"/>
          </p:cNvSpPr>
          <p:nvPr>
            <p:ph type="dt" sz="half" idx="2"/>
          </p:nvPr>
        </p:nvSpPr>
        <p:spPr/>
        <p:txBody>
          <a:bodyPr/>
          <a:lstStyle/>
          <a:p>
            <a:fld id="{6A0B5529-CC76-6445-8861-6DA463D4F49B}" type="datetime1">
              <a:rPr lang="fi-FI" smtClean="0"/>
              <a:t>8.6.2023</a:t>
            </a:fld>
            <a:endParaRPr lang="fi-FI"/>
          </a:p>
        </p:txBody>
      </p:sp>
      <p:sp>
        <p:nvSpPr>
          <p:cNvPr id="5" name="Dian numeron paikkamerkki 4">
            <a:extLst>
              <a:ext uri="{FF2B5EF4-FFF2-40B4-BE49-F238E27FC236}">
                <a16:creationId xmlns:a16="http://schemas.microsoft.com/office/drawing/2014/main" id="{A17C44CF-1DD0-05E0-36D9-EECAE6B35734}"/>
              </a:ext>
            </a:extLst>
          </p:cNvPr>
          <p:cNvSpPr>
            <a:spLocks noGrp="1"/>
          </p:cNvSpPr>
          <p:nvPr>
            <p:ph type="sldNum" sz="quarter" idx="4"/>
          </p:nvPr>
        </p:nvSpPr>
        <p:spPr/>
        <p:txBody>
          <a:bodyPr/>
          <a:lstStyle/>
          <a:p>
            <a:fld id="{F3EE06F1-2D77-A44E-97FA-F679B9CB76D5}" type="slidenum">
              <a:rPr lang="fi-FI" dirty="0" smtClean="0"/>
              <a:t>29</a:t>
            </a:fld>
            <a:endParaRPr lang="fi-FI" dirty="0"/>
          </a:p>
        </p:txBody>
      </p:sp>
      <p:sp>
        <p:nvSpPr>
          <p:cNvPr id="9" name="Tekstiruutu 24">
            <a:extLst>
              <a:ext uri="{FF2B5EF4-FFF2-40B4-BE49-F238E27FC236}">
                <a16:creationId xmlns:a16="http://schemas.microsoft.com/office/drawing/2014/main" id="{F164DFA5-7222-ED0C-51F6-B7E3C8DD98B8}"/>
              </a:ext>
            </a:extLst>
          </p:cNvPr>
          <p:cNvSpPr txBox="1">
            <a:spLocks noChangeArrowheads="1"/>
          </p:cNvSpPr>
          <p:nvPr/>
        </p:nvSpPr>
        <p:spPr bwMode="auto">
          <a:xfrm>
            <a:off x="3112291" y="647157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Laura 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10" name="Kuva 9">
            <a:extLst>
              <a:ext uri="{FF2B5EF4-FFF2-40B4-BE49-F238E27FC236}">
                <a16:creationId xmlns:a16="http://schemas.microsoft.com/office/drawing/2014/main" id="{FDA2FE47-9A68-1DE1-E79B-8E9F04142BE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312960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16"/>
          <p:cNvSpPr>
            <a:spLocks noChangeArrowheads="1"/>
          </p:cNvSpPr>
          <p:nvPr/>
        </p:nvSpPr>
        <p:spPr bwMode="auto">
          <a:xfrm>
            <a:off x="576084" y="3461193"/>
            <a:ext cx="2340000" cy="216000"/>
          </a:xfrm>
          <a:prstGeom prst="round1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120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Sivistys- ja kulttuurilautakunta</a:t>
            </a:r>
          </a:p>
        </p:txBody>
      </p:sp>
      <p:sp>
        <p:nvSpPr>
          <p:cNvPr id="2" name="Suorakulmio 1"/>
          <p:cNvSpPr/>
          <p:nvPr/>
        </p:nvSpPr>
        <p:spPr>
          <a:xfrm>
            <a:off x="128789" y="6179398"/>
            <a:ext cx="2797795" cy="471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Otsikko 5"/>
          <p:cNvSpPr>
            <a:spLocks noGrp="1"/>
          </p:cNvSpPr>
          <p:nvPr>
            <p:ph type="title"/>
          </p:nvPr>
        </p:nvSpPr>
        <p:spPr>
          <a:xfrm>
            <a:off x="384377" y="342918"/>
            <a:ext cx="10515600" cy="1060926"/>
          </a:xfrm>
          <a:effectLst/>
        </p:spPr>
        <p:txBody>
          <a:bodyPr>
            <a:noAutofit/>
          </a:bodyPr>
          <a:lstStyle/>
          <a:p>
            <a:pPr algn="l"/>
            <a:r>
              <a:rPr lang="fi-FI" sz="4000">
                <a:solidFill>
                  <a:schemeClr val="accent2"/>
                </a:solidFill>
              </a:rPr>
              <a:t>Tampereen kaupungin organisaatio 1.1.2023</a:t>
            </a:r>
            <a:br>
              <a:rPr lang="fi-FI" sz="4000">
                <a:solidFill>
                  <a:schemeClr val="accent2"/>
                </a:solidFill>
              </a:rPr>
            </a:br>
            <a:endParaRPr lang="fi-FI" sz="4000">
              <a:solidFill>
                <a:schemeClr val="accent2"/>
              </a:solidFill>
            </a:endParaRPr>
          </a:p>
        </p:txBody>
      </p:sp>
      <p:sp>
        <p:nvSpPr>
          <p:cNvPr id="34" name="Rectangle 9"/>
          <p:cNvSpPr>
            <a:spLocks noChangeArrowheads="1"/>
          </p:cNvSpPr>
          <p:nvPr/>
        </p:nvSpPr>
        <p:spPr bwMode="auto">
          <a:xfrm>
            <a:off x="782508" y="1001449"/>
            <a:ext cx="7776000" cy="360000"/>
          </a:xfrm>
          <a:prstGeom prst="round1Rect">
            <a:avLst/>
          </a:prstGeom>
          <a:solidFill>
            <a:schemeClr val="accent2"/>
          </a:solidFill>
          <a:ln>
            <a:noFill/>
          </a:ln>
          <a:effectLst>
            <a:outerShdw blurRad="50800" dist="38100" algn="l" rotWithShape="0">
              <a:prstClr val="black">
                <a:alpha val="40000"/>
              </a:prstClr>
            </a:outerShdw>
          </a:effectLst>
        </p:spPr>
        <p:txBody>
          <a:bodyPr wrap="none" lIns="0" tIns="0" rIns="0" bIns="0" anchor="ctr" anchorCtr="1"/>
          <a:lstStyle>
            <a:lvl1pPr marL="107950"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107950" marR="0" lvl="0" indent="0" algn="ctr" defTabSz="914400" rtl="0" eaLnBrk="1" fontAlgn="auto" latinLnBrk="0" hangingPunct="1">
              <a:lnSpc>
                <a:spcPct val="100000"/>
              </a:lnSpc>
              <a:spcBef>
                <a:spcPct val="50000"/>
              </a:spcBef>
              <a:spcAft>
                <a:spcPts val="0"/>
              </a:spcAft>
              <a:buClrTx/>
              <a:buSzTx/>
              <a:buFontTx/>
              <a:buNone/>
              <a:tabLst/>
              <a:defRPr/>
            </a:pPr>
            <a:r>
              <a:rPr kumimoji="0" lang="fi-FI" altLang="fi-FI" sz="1400" b="1" i="0" u="none" strike="noStrike" kern="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KAUPUNGINVALTUUSTO</a:t>
            </a:r>
            <a:endParaRPr kumimoji="0" lang="en-GB" altLang="fi-FI" sz="1400" b="0" i="0" u="none" strike="noStrike" kern="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sp>
        <p:nvSpPr>
          <p:cNvPr id="29" name="Rectangle 9"/>
          <p:cNvSpPr>
            <a:spLocks noChangeArrowheads="1"/>
          </p:cNvSpPr>
          <p:nvPr/>
        </p:nvSpPr>
        <p:spPr bwMode="auto">
          <a:xfrm>
            <a:off x="774666" y="1785470"/>
            <a:ext cx="7776000" cy="360000"/>
          </a:xfrm>
          <a:prstGeom prst="round1Rect">
            <a:avLst/>
          </a:prstGeom>
          <a:solidFill>
            <a:schemeClr val="accent2">
              <a:lumMod val="40000"/>
              <a:lumOff val="60000"/>
            </a:schemeClr>
          </a:solidFill>
          <a:ln>
            <a:noFill/>
          </a:ln>
          <a:effectLst>
            <a:outerShdw blurRad="50800" dist="38100" algn="l" rotWithShape="0">
              <a:prstClr val="black">
                <a:alpha val="40000"/>
              </a:prstClr>
            </a:outerShdw>
          </a:effectLst>
        </p:spPr>
        <p:txBody>
          <a:bodyPr wrap="none" lIns="0" tIns="0" rIns="0" bIns="0" anchor="ctr" anchorCtr="1"/>
          <a:lstStyle>
            <a:lvl1pPr marL="107950"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i-FI" altLang="fi-FI" sz="1400" b="1"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t>PORMESTARI</a:t>
            </a:r>
            <a:endParaRPr kumimoji="0" lang="en-GB" altLang="fi-FI" sz="1400" b="0"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
        <p:nvSpPr>
          <p:cNvPr id="30" name="Rectangle 14"/>
          <p:cNvSpPr>
            <a:spLocks noChangeArrowheads="1"/>
          </p:cNvSpPr>
          <p:nvPr/>
        </p:nvSpPr>
        <p:spPr bwMode="auto">
          <a:xfrm>
            <a:off x="3550747" y="2641633"/>
            <a:ext cx="8028000" cy="396000"/>
          </a:xfrm>
          <a:prstGeom prst="round1Rect">
            <a:avLst/>
          </a:prstGeom>
          <a:solidFill>
            <a:schemeClr val="accent1">
              <a:lumMod val="40000"/>
              <a:lumOff val="60000"/>
            </a:schemeClr>
          </a:solidFill>
          <a:ln>
            <a:noFill/>
          </a:ln>
          <a:effectLst>
            <a:outerShdw blurRad="50800" dist="38100" algn="l" rotWithShape="0">
              <a:prstClr val="black">
                <a:alpha val="40000"/>
              </a:prstClr>
            </a:outerShdw>
          </a:effectLst>
        </p:spPr>
        <p:txBody>
          <a:bodyPr wrap="none" lIns="108000" tIns="0" rIns="0" bIns="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i-FI" sz="1200" b="1"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KONSERNIOHJAUS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Hallinto - Henkilöstö - Omistajaohjaus - Strategia ja kehittäminen - Talous - Tietohallinto </a:t>
            </a:r>
            <a:r>
              <a:rPr kumimoji="0" lang="en" sz="80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a:t>
            </a:r>
            <a:r>
              <a:rPr kumimoji="0" lang="en"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 Sisäinen tarkastus</a:t>
            </a:r>
            <a:endPar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endParaRPr>
          </a:p>
        </p:txBody>
      </p:sp>
      <p:sp>
        <p:nvSpPr>
          <p:cNvPr id="32" name="Rectangle 14"/>
          <p:cNvSpPr>
            <a:spLocks noChangeArrowheads="1"/>
          </p:cNvSpPr>
          <p:nvPr/>
        </p:nvSpPr>
        <p:spPr bwMode="auto">
          <a:xfrm>
            <a:off x="3550747" y="2396319"/>
            <a:ext cx="8028000" cy="216000"/>
          </a:xfrm>
          <a:prstGeom prst="round1Rect">
            <a:avLst/>
          </a:prstGeom>
          <a:solidFill>
            <a:schemeClr val="accent1"/>
          </a:solidFill>
          <a:ln>
            <a:noFill/>
          </a:ln>
          <a:effectLst>
            <a:outerShdw blurRad="50800" dist="38100" algn="l" rotWithShape="0">
              <a:prstClr val="black">
                <a:alpha val="40000"/>
              </a:prstClr>
            </a:outerShdw>
          </a:effectLst>
        </p:spPr>
        <p:txBody>
          <a:bodyPr wrap="none" lIns="10800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Calibri" panose="020F0502020204030204"/>
                <a:ea typeface="ＭＳ Ｐゴシック" pitchFamily="1" charset="-128"/>
                <a:cs typeface="Lucida Sans Unicode" panose="020B0602030504020204" pitchFamily="34" charset="0"/>
              </a:rPr>
              <a:t>Konsernijohtaja</a:t>
            </a:r>
            <a:endParaRPr kumimoji="0" lang="en-GB" sz="1200" b="0" i="0" u="none" strike="noStrike" kern="1200" cap="none" spc="0" normalizeH="0" baseline="0" noProof="0">
              <a:ln>
                <a:noFill/>
              </a:ln>
              <a:solidFill>
                <a:srgbClr val="FFFFFF"/>
              </a:solidFill>
              <a:effectLst/>
              <a:uLnTx/>
              <a:uFillTx/>
              <a:latin typeface="Calibri" panose="020F0502020204030204"/>
              <a:ea typeface="ＭＳ Ｐゴシック" pitchFamily="1" charset="-128"/>
              <a:cs typeface="Lucida Sans Unicode" panose="020B0602030504020204" pitchFamily="34" charset="0"/>
            </a:endParaRPr>
          </a:p>
        </p:txBody>
      </p:sp>
      <p:sp>
        <p:nvSpPr>
          <p:cNvPr id="35" name="Rectangle 76"/>
          <p:cNvSpPr>
            <a:spLocks noChangeArrowheads="1"/>
          </p:cNvSpPr>
          <p:nvPr/>
        </p:nvSpPr>
        <p:spPr bwMode="auto">
          <a:xfrm>
            <a:off x="9520350" y="3123250"/>
            <a:ext cx="2050583" cy="3367382"/>
          </a:xfrm>
          <a:prstGeom prst="round1Rect">
            <a:avLst>
              <a:gd name="adj" fmla="val 6141"/>
            </a:avLst>
          </a:prstGeom>
          <a:solidFill>
            <a:schemeClr val="bg1">
              <a:lumMod val="85000"/>
            </a:schemeClr>
          </a:solidFill>
          <a:ln>
            <a:noFill/>
          </a:ln>
          <a:effectLst>
            <a:outerShdw blurRad="50800" dist="38100" algn="l" rotWithShape="0">
              <a:prstClr val="black">
                <a:alpha val="40000"/>
              </a:prst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i-FI" sz="1200" b="1" i="0" u="none" strike="noStrike" kern="1200" cap="none" spc="0" normalizeH="0" baseline="0" noProof="0" dirty="0">
                <a:ln>
                  <a:noFill/>
                </a:ln>
                <a:solidFill>
                  <a:srgbClr val="212121">
                    <a:lumMod val="75000"/>
                    <a:lumOff val="25000"/>
                  </a:srgbClr>
                </a:solidFill>
                <a:effectLst/>
                <a:uLnTx/>
                <a:uFillTx/>
                <a:latin typeface="Calibri" panose="020F0502020204030204"/>
                <a:ea typeface="ＭＳ Ｐゴシック" pitchFamily="1" charset="-128"/>
                <a:cs typeface="Lucida Sans Unicode" panose="020B0602030504020204" pitchFamily="34" charset="0"/>
              </a:rPr>
              <a:t>TYTÄRYHTIÖT JA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i-FI" sz="1200" b="1" i="0" u="none" strike="noStrike" kern="1200" cap="none" spc="0" normalizeH="0" baseline="0" noProof="0" dirty="0">
                <a:ln>
                  <a:noFill/>
                </a:ln>
                <a:solidFill>
                  <a:srgbClr val="212121">
                    <a:lumMod val="75000"/>
                    <a:lumOff val="25000"/>
                  </a:srgbClr>
                </a:solidFill>
                <a:effectLst/>
                <a:uLnTx/>
                <a:uFillTx/>
                <a:latin typeface="Calibri" panose="020F0502020204030204"/>
                <a:ea typeface="ＭＳ Ｐゴシック" pitchFamily="1" charset="-128"/>
                <a:cs typeface="Lucida Sans Unicode" panose="020B0602030504020204" pitchFamily="34" charset="0"/>
              </a:rPr>
              <a:t>-YHTEISÖT</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fi-FI" sz="1000" b="1" i="0" u="none" strike="noStrike" kern="1200" cap="none" spc="0" normalizeH="0" baseline="0" noProof="0" dirty="0">
              <a:ln>
                <a:noFill/>
              </a:ln>
              <a:solidFill>
                <a:srgbClr val="212121">
                  <a:lumMod val="75000"/>
                  <a:lumOff val="25000"/>
                </a:srgbClr>
              </a:solidFill>
              <a:effectLst/>
              <a:uLnTx/>
              <a:uFillTx/>
              <a:latin typeface="Calibri" panose="020F0502020204030204"/>
              <a:ea typeface="ＭＳ Ｐゴシック" pitchFamily="1" charset="-128"/>
              <a:cs typeface="Lucida Sans Unicode" panose="020B0602030504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i-FI" sz="1000" b="0" i="0" u="none" strike="noStrike" kern="1200" cap="none" spc="0" normalizeH="0" baseline="0" noProof="0" dirty="0">
                <a:ln>
                  <a:noFill/>
                </a:ln>
                <a:solidFill>
                  <a:srgbClr val="212121">
                    <a:lumMod val="75000"/>
                    <a:lumOff val="25000"/>
                  </a:srgbClr>
                </a:solidFill>
                <a:effectLst/>
                <a:uLnTx/>
                <a:uFillTx/>
                <a:latin typeface="Calibri" panose="020F0502020204030204"/>
                <a:ea typeface="ＭＳ Ｐゴシック" pitchFamily="1" charset="-128"/>
                <a:cs typeface="Lucida Sans Unicode" panose="020B0602030504020204" pitchFamily="34" charset="0"/>
              </a:rPr>
              <a:t>Tytäryhteisöjä: 60 kpl</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i-FI" sz="1000" b="0" i="0" u="none" strike="noStrike" kern="1200" cap="none" spc="0" normalizeH="0" baseline="0" noProof="0" dirty="0">
                <a:ln>
                  <a:noFill/>
                </a:ln>
                <a:solidFill>
                  <a:srgbClr val="212121">
                    <a:lumMod val="75000"/>
                    <a:lumOff val="25000"/>
                  </a:srgbClr>
                </a:solidFill>
                <a:effectLst/>
                <a:uLnTx/>
                <a:uFillTx/>
                <a:latin typeface="Calibri" panose="020F0502020204030204"/>
                <a:ea typeface="ＭＳ Ｐゴシック" pitchFamily="1" charset="-128"/>
                <a:cs typeface="Lucida Sans Unicode" panose="020B0602030504020204" pitchFamily="34" charset="0"/>
              </a:rPr>
              <a:t>Osakkuusyhteisöt: 15 kpl</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i-FI" sz="1000" b="0" i="0" u="none" strike="noStrike" kern="1200" cap="none" spc="0" normalizeH="0" baseline="0" noProof="0" dirty="0">
                <a:ln>
                  <a:noFill/>
                </a:ln>
                <a:solidFill>
                  <a:srgbClr val="212121">
                    <a:lumMod val="75000"/>
                    <a:lumOff val="25000"/>
                  </a:srgbClr>
                </a:solidFill>
                <a:effectLst/>
                <a:uLnTx/>
                <a:uFillTx/>
                <a:latin typeface="Calibri" panose="020F0502020204030204"/>
                <a:ea typeface="ＭＳ Ｐゴシック" pitchFamily="1" charset="-128"/>
                <a:cs typeface="Lucida Sans Unicode" panose="020B0602030504020204" pitchFamily="34" charset="0"/>
              </a:rPr>
              <a:t>Säätiöt: 2 kpl</a:t>
            </a:r>
            <a:endParaRPr kumimoji="0" lang="fi-FI" sz="10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GB" sz="1200" b="0" i="0" u="none" strike="noStrike" kern="1200" cap="none" spc="0" normalizeH="0" baseline="0" noProof="0" dirty="0">
              <a:ln>
                <a:noFill/>
              </a:ln>
              <a:solidFill>
                <a:srgbClr val="212121">
                  <a:lumMod val="75000"/>
                  <a:lumOff val="25000"/>
                </a:srgbClr>
              </a:solidFill>
              <a:effectLst/>
              <a:uLnTx/>
              <a:uFillTx/>
              <a:latin typeface="Calibri" panose="020F0502020204030204"/>
              <a:ea typeface="ＭＳ Ｐゴシック" pitchFamily="1" charset="-128"/>
              <a:cs typeface="Lucida Sans Unicode" panose="020B0602030504020204" pitchFamily="34" charset="0"/>
            </a:endParaRPr>
          </a:p>
        </p:txBody>
      </p:sp>
      <p:sp>
        <p:nvSpPr>
          <p:cNvPr id="50" name="Rectangle 102"/>
          <p:cNvSpPr>
            <a:spLocks noChangeArrowheads="1"/>
          </p:cNvSpPr>
          <p:nvPr/>
        </p:nvSpPr>
        <p:spPr bwMode="auto">
          <a:xfrm>
            <a:off x="3554443" y="5418792"/>
            <a:ext cx="3420000" cy="1080000"/>
          </a:xfrm>
          <a:prstGeom prst="round1Rect">
            <a:avLst/>
          </a:prstGeom>
          <a:solidFill>
            <a:schemeClr val="accent1">
              <a:lumMod val="40000"/>
              <a:lumOff val="60000"/>
            </a:schemeClr>
          </a:solidFill>
          <a:ln>
            <a:noFill/>
          </a:ln>
          <a:effectLst>
            <a:outerShdw blurRad="50800" dist="38100" algn="l" rotWithShape="0">
              <a:prstClr val="black">
                <a:alpha val="40000"/>
              </a:prst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lIns="0" tIns="27000" rIns="0" bIns="0"/>
          <a:lstStyle/>
          <a:p>
            <a:pPr marL="80963"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endParaRPr>
          </a:p>
          <a:p>
            <a:pPr marL="80963"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KAUPUNKIYMPÄRISTÖN PALVELUALUE</a:t>
            </a:r>
          </a:p>
          <a:p>
            <a:pPr marL="80963" marR="0" lvl="0" indent="0" algn="l" defTabSz="914400" rtl="0" eaLnBrk="1" fontAlgn="auto" latinLnBrk="0" hangingPunct="1">
              <a:lnSpc>
                <a:spcPct val="100000"/>
              </a:lnSpc>
              <a:spcBef>
                <a:spcPts val="0"/>
              </a:spcBef>
              <a:spcAft>
                <a:spcPts val="0"/>
              </a:spcAft>
              <a:buClrTx/>
              <a:buSzTx/>
              <a:buFontTx/>
              <a:buNone/>
              <a:tabLst>
                <a:tab pos="2147888"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Kaupunkiympäristön suunnittelu	Kestävä kaupunki </a:t>
            </a:r>
          </a:p>
          <a:p>
            <a:pPr marL="80963" marR="0" lvl="0" indent="0" algn="l" defTabSz="914400" rtl="0" eaLnBrk="1" fontAlgn="auto" latinLnBrk="0" hangingPunct="1">
              <a:lnSpc>
                <a:spcPct val="100000"/>
              </a:lnSpc>
              <a:spcBef>
                <a:spcPts val="0"/>
              </a:spcBef>
              <a:spcAft>
                <a:spcPts val="0"/>
              </a:spcAft>
              <a:buClrTx/>
              <a:buSzTx/>
              <a:buFontTx/>
              <a:buNone/>
              <a:tabLst>
                <a:tab pos="2147888"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Joukkoliikenne	Hallinto- ja talouspalvelut</a:t>
            </a:r>
          </a:p>
          <a:p>
            <a:pPr marL="80963" marR="0" lvl="0" indent="0" algn="l" defTabSz="914400" rtl="0" eaLnBrk="1" fontAlgn="auto" latinLnBrk="0" hangingPunct="1">
              <a:lnSpc>
                <a:spcPct val="100000"/>
              </a:lnSpc>
              <a:spcBef>
                <a:spcPts val="0"/>
              </a:spcBef>
              <a:spcAft>
                <a:spcPts val="0"/>
              </a:spcAft>
              <a:buClrTx/>
              <a:buSzTx/>
              <a:buFontTx/>
              <a:buNone/>
              <a:tabLst>
                <a:tab pos="2147888"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Kaupunkiympäristön rakennuttaminen 	Paikkatieto</a:t>
            </a:r>
          </a:p>
          <a:p>
            <a:pPr marL="80963" marR="0" lvl="0" indent="0" algn="l" defTabSz="914400" rtl="0" eaLnBrk="1" fontAlgn="auto" latinLnBrk="0" hangingPunct="1">
              <a:lnSpc>
                <a:spcPct val="100000"/>
              </a:lnSpc>
              <a:spcBef>
                <a:spcPts val="0"/>
              </a:spcBef>
              <a:spcAft>
                <a:spcPts val="0"/>
              </a:spcAft>
              <a:buClrTx/>
              <a:buSzTx/>
              <a:buFontTx/>
              <a:buNone/>
              <a:tabLst>
                <a:tab pos="2147888"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ja ylläpito	Kehitysohjelma</a:t>
            </a:r>
          </a:p>
          <a:p>
            <a:pPr marL="80963" marR="0" lvl="0" indent="0" algn="l" defTabSz="914400" rtl="0" eaLnBrk="1" fontAlgn="auto" latinLnBrk="0" hangingPunct="1">
              <a:lnSpc>
                <a:spcPct val="100000"/>
              </a:lnSpc>
              <a:spcBef>
                <a:spcPts val="0"/>
              </a:spcBef>
              <a:spcAft>
                <a:spcPts val="0"/>
              </a:spcAft>
              <a:buClrTx/>
              <a:buSzTx/>
              <a:buFontTx/>
              <a:buNone/>
              <a:tabLst>
                <a:tab pos="2600325" algn="l"/>
              </a:tabLst>
              <a:defRPr/>
            </a:pPr>
            <a:endParaRPr kumimoji="0" lang="en-GB"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endParaRPr>
          </a:p>
        </p:txBody>
      </p:sp>
      <p:sp>
        <p:nvSpPr>
          <p:cNvPr id="53" name="Rectangle 14"/>
          <p:cNvSpPr>
            <a:spLocks noChangeArrowheads="1"/>
          </p:cNvSpPr>
          <p:nvPr/>
        </p:nvSpPr>
        <p:spPr bwMode="auto">
          <a:xfrm>
            <a:off x="3553215" y="5425005"/>
            <a:ext cx="684000" cy="180000"/>
          </a:xfrm>
          <a:prstGeom prst="round1Rect">
            <a:avLst/>
          </a:prstGeom>
          <a:solidFill>
            <a:schemeClr val="accent1"/>
          </a:solidFill>
          <a:ln>
            <a:noFill/>
          </a:ln>
          <a:effectLst>
            <a:outerShdw blurRad="50800" dist="38100" algn="l" rotWithShape="0">
              <a:prstClr val="black">
                <a:alpha val="40000"/>
              </a:prstClr>
            </a:outerShdw>
          </a:effectLst>
        </p:spPr>
        <p:txBody>
          <a:bodyPr wrap="none" lIns="10800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Calibri" panose="020F0502020204030204"/>
                <a:ea typeface="ＭＳ Ｐゴシック" pitchFamily="1" charset="-128"/>
                <a:cs typeface="Lucida Sans Unicode" panose="020B0602030504020204" pitchFamily="34" charset="0"/>
              </a:rPr>
              <a:t>Johtaja</a:t>
            </a:r>
            <a:endParaRPr kumimoji="0" lang="en-GB" sz="1200" b="0" i="0" u="none" strike="noStrike" kern="1200" cap="none" spc="0" normalizeH="0" baseline="0" noProof="0">
              <a:ln>
                <a:noFill/>
              </a:ln>
              <a:solidFill>
                <a:srgbClr val="FFFFFF"/>
              </a:solidFill>
              <a:effectLst/>
              <a:uLnTx/>
              <a:uFillTx/>
              <a:latin typeface="Calibri" panose="020F0502020204030204"/>
              <a:ea typeface="ＭＳ Ｐゴシック" pitchFamily="1" charset="-128"/>
              <a:cs typeface="Lucida Sans Unicode" panose="020B0602030504020204" pitchFamily="34" charset="0"/>
            </a:endParaRPr>
          </a:p>
        </p:txBody>
      </p:sp>
      <p:sp>
        <p:nvSpPr>
          <p:cNvPr id="58" name="Rectangle 14"/>
          <p:cNvSpPr>
            <a:spLocks noChangeArrowheads="1"/>
          </p:cNvSpPr>
          <p:nvPr/>
        </p:nvSpPr>
        <p:spPr bwMode="auto">
          <a:xfrm>
            <a:off x="3004319" y="3348389"/>
            <a:ext cx="476472" cy="504000"/>
          </a:xfrm>
          <a:prstGeom prst="round1Rect">
            <a:avLst/>
          </a:prstGeom>
          <a:solidFill>
            <a:schemeClr val="accent2">
              <a:lumMod val="40000"/>
              <a:lumOff val="60000"/>
            </a:schemeClr>
          </a:solidFill>
          <a:ln>
            <a:noFill/>
          </a:ln>
          <a:effectLst>
            <a:outerShdw blurRad="50800" dist="38100" algn="l" rotWithShape="0">
              <a:prstClr val="black">
                <a:alpha val="40000"/>
              </a:prstClr>
            </a:outerShdw>
          </a:effectLst>
        </p:spPr>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APO</a:t>
            </a:r>
          </a:p>
        </p:txBody>
      </p:sp>
      <p:sp>
        <p:nvSpPr>
          <p:cNvPr id="73" name="Rectangle 116"/>
          <p:cNvSpPr>
            <a:spLocks noChangeArrowheads="1"/>
          </p:cNvSpPr>
          <p:nvPr/>
        </p:nvSpPr>
        <p:spPr bwMode="auto">
          <a:xfrm>
            <a:off x="8599007" y="1389122"/>
            <a:ext cx="2952000" cy="360000"/>
          </a:xfrm>
          <a:prstGeom prst="round1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defRPr/>
            </a:pPr>
            <a:r>
              <a:rPr kumimoji="0" lang="fi-FI" altLang="fi-FI" sz="1000" b="1" i="0" u="none" strike="noStrike" kern="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Kaupunginhallituksen </a:t>
            </a:r>
          </a:p>
          <a:p>
            <a:pPr marL="0" marR="0" lvl="0" indent="0" algn="ctr" defTabSz="914400" rtl="0" eaLnBrk="1" fontAlgn="auto" latinLnBrk="0" hangingPunct="1">
              <a:lnSpc>
                <a:spcPct val="60000"/>
              </a:lnSpc>
              <a:spcBef>
                <a:spcPts val="225"/>
              </a:spcBef>
              <a:spcAft>
                <a:spcPts val="0"/>
              </a:spcAft>
              <a:buClrTx/>
              <a:buSzTx/>
              <a:buFontTx/>
              <a:buNone/>
              <a:tabLst/>
              <a:defRPr/>
            </a:pPr>
            <a:r>
              <a:rPr kumimoji="0" lang="fi-FI" altLang="fi-FI" sz="1000" b="1" i="0" u="none" strike="noStrike" kern="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konsernijaosto</a:t>
            </a:r>
          </a:p>
        </p:txBody>
      </p:sp>
      <p:sp>
        <p:nvSpPr>
          <p:cNvPr id="74" name="Rectangle 14"/>
          <p:cNvSpPr>
            <a:spLocks noChangeArrowheads="1"/>
          </p:cNvSpPr>
          <p:nvPr/>
        </p:nvSpPr>
        <p:spPr bwMode="auto">
          <a:xfrm>
            <a:off x="3002183" y="5662632"/>
            <a:ext cx="480727" cy="828000"/>
          </a:xfrm>
          <a:prstGeom prst="round1Rect">
            <a:avLst/>
          </a:prstGeom>
          <a:solidFill>
            <a:schemeClr val="accent2">
              <a:lumMod val="40000"/>
              <a:lumOff val="60000"/>
            </a:schemeClr>
          </a:solidFill>
          <a:ln>
            <a:noFill/>
          </a:ln>
          <a:effectLst>
            <a:outerShdw blurRad="50800" dist="38100" algn="l" rotWithShape="0">
              <a:prstClr val="black">
                <a:alpha val="40000"/>
              </a:prstClr>
            </a:outerShdw>
          </a:effectLst>
        </p:spPr>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APO</a:t>
            </a:r>
            <a:endParaRPr kumimoji="0" lang="en-GB" sz="1100" b="0" i="0" u="none" strike="noStrike" kern="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endParaRPr>
          </a:p>
        </p:txBody>
      </p:sp>
      <p:sp>
        <p:nvSpPr>
          <p:cNvPr id="75" name="Rectangle 14"/>
          <p:cNvSpPr>
            <a:spLocks noChangeArrowheads="1"/>
          </p:cNvSpPr>
          <p:nvPr/>
        </p:nvSpPr>
        <p:spPr bwMode="auto">
          <a:xfrm>
            <a:off x="3004320" y="4532589"/>
            <a:ext cx="476471" cy="504000"/>
          </a:xfrm>
          <a:prstGeom prst="round1Rect">
            <a:avLst/>
          </a:prstGeom>
          <a:solidFill>
            <a:schemeClr val="accent2">
              <a:lumMod val="40000"/>
              <a:lumOff val="60000"/>
            </a:schemeClr>
          </a:solidFill>
          <a:ln>
            <a:noFill/>
          </a:ln>
          <a:effectLst>
            <a:outerShdw blurRad="50800" dist="38100" algn="l" rotWithShape="0">
              <a:prstClr val="black">
                <a:alpha val="40000"/>
              </a:prstClr>
            </a:outerShdw>
          </a:effectLst>
        </p:spPr>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APO</a:t>
            </a:r>
          </a:p>
        </p:txBody>
      </p:sp>
      <p:sp>
        <p:nvSpPr>
          <p:cNvPr id="27" name="Rectangle 116"/>
          <p:cNvSpPr>
            <a:spLocks noChangeArrowheads="1"/>
          </p:cNvSpPr>
          <p:nvPr/>
        </p:nvSpPr>
        <p:spPr bwMode="auto">
          <a:xfrm>
            <a:off x="576084" y="4538638"/>
            <a:ext cx="2340000" cy="216000"/>
          </a:xfrm>
          <a:prstGeom prst="round1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120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Elinvoima- ja osaamislautakunta</a:t>
            </a:r>
          </a:p>
        </p:txBody>
      </p:sp>
      <p:sp>
        <p:nvSpPr>
          <p:cNvPr id="28" name="Rectangle 116"/>
          <p:cNvSpPr>
            <a:spLocks noChangeArrowheads="1"/>
          </p:cNvSpPr>
          <p:nvPr/>
        </p:nvSpPr>
        <p:spPr bwMode="auto">
          <a:xfrm>
            <a:off x="576084" y="5662632"/>
            <a:ext cx="2340000" cy="216000"/>
          </a:xfrm>
          <a:prstGeom prst="round1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120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Yhdyskuntalautakunta</a:t>
            </a:r>
          </a:p>
        </p:txBody>
      </p:sp>
      <p:sp>
        <p:nvSpPr>
          <p:cNvPr id="47" name="Rectangle 116"/>
          <p:cNvSpPr>
            <a:spLocks noChangeArrowheads="1"/>
          </p:cNvSpPr>
          <p:nvPr/>
        </p:nvSpPr>
        <p:spPr bwMode="auto">
          <a:xfrm>
            <a:off x="576084" y="6274632"/>
            <a:ext cx="2340000" cy="216000"/>
          </a:xfrm>
          <a:prstGeom prst="round1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t>Alueellinen jätehuoltolautakunta</a:t>
            </a:r>
          </a:p>
        </p:txBody>
      </p:sp>
      <p:sp>
        <p:nvSpPr>
          <p:cNvPr id="61" name="Rectangle 116"/>
          <p:cNvSpPr>
            <a:spLocks noChangeArrowheads="1"/>
          </p:cNvSpPr>
          <p:nvPr/>
        </p:nvSpPr>
        <p:spPr bwMode="auto">
          <a:xfrm>
            <a:off x="576084" y="5963398"/>
            <a:ext cx="2340000" cy="216000"/>
          </a:xfrm>
          <a:prstGeom prst="round1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120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Kaupunkiseudun joukkoliikennelautakunta</a:t>
            </a:r>
          </a:p>
        </p:txBody>
      </p:sp>
      <p:sp>
        <p:nvSpPr>
          <p:cNvPr id="62" name="Rectangle 116"/>
          <p:cNvSpPr>
            <a:spLocks noChangeArrowheads="1"/>
          </p:cNvSpPr>
          <p:nvPr/>
        </p:nvSpPr>
        <p:spPr bwMode="auto">
          <a:xfrm>
            <a:off x="576084" y="4824504"/>
            <a:ext cx="2340000" cy="216000"/>
          </a:xfrm>
          <a:prstGeom prst="round1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120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Asunto- ja kiinteistölautakunta</a:t>
            </a:r>
          </a:p>
        </p:txBody>
      </p:sp>
      <p:sp>
        <p:nvSpPr>
          <p:cNvPr id="31" name="Rectangle 14"/>
          <p:cNvSpPr>
            <a:spLocks noChangeArrowheads="1"/>
          </p:cNvSpPr>
          <p:nvPr/>
        </p:nvSpPr>
        <p:spPr bwMode="auto">
          <a:xfrm>
            <a:off x="774667" y="1389122"/>
            <a:ext cx="7776000" cy="360000"/>
          </a:xfrm>
          <a:prstGeom prst="round1Rect">
            <a:avLst/>
          </a:prstGeom>
          <a:solidFill>
            <a:schemeClr val="accent2">
              <a:lumMod val="60000"/>
              <a:lumOff val="40000"/>
            </a:schemeClr>
          </a:solidFill>
          <a:ln>
            <a:noFill/>
          </a:ln>
          <a:effectLst>
            <a:outerShdw blurRad="50800" dist="38100" algn="l" rotWithShape="0">
              <a:prstClr val="black">
                <a:alpha val="40000"/>
              </a:prstClr>
            </a:outerShdw>
          </a:effectLst>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0" cap="none" spc="0" normalizeH="0" baseline="0" noProof="0">
                <a:ln>
                  <a:noFill/>
                </a:ln>
                <a:solidFill>
                  <a:prstClr val="black"/>
                </a:solidFill>
                <a:effectLst/>
                <a:uLnTx/>
                <a:uFillTx/>
                <a:latin typeface="Calibri" panose="020F0502020204030204"/>
                <a:ea typeface="ＭＳ Ｐゴシック" pitchFamily="1" charset="-128"/>
                <a:cs typeface="Lucida Sans Unicode" panose="020B0602030504020204" pitchFamily="34" charset="0"/>
              </a:rPr>
              <a:t>KAUPUNGINHALLITUS</a:t>
            </a:r>
            <a:endParaRPr kumimoji="0" lang="en-GB" sz="1400" b="0" i="0" u="none" strike="noStrike" kern="0" cap="none" spc="0" normalizeH="0" baseline="0" noProof="0">
              <a:ln>
                <a:noFill/>
              </a:ln>
              <a:solidFill>
                <a:prstClr val="black"/>
              </a:solidFill>
              <a:effectLst/>
              <a:uLnTx/>
              <a:uFillTx/>
              <a:latin typeface="Calibri" panose="020F0502020204030204"/>
              <a:ea typeface="ＭＳ Ｐゴシック" pitchFamily="1" charset="-128"/>
              <a:cs typeface="Lucida Sans Unicode" panose="020B0602030504020204" pitchFamily="34" charset="0"/>
            </a:endParaRPr>
          </a:p>
        </p:txBody>
      </p:sp>
      <p:sp>
        <p:nvSpPr>
          <p:cNvPr id="72" name="Rectangle 116"/>
          <p:cNvSpPr>
            <a:spLocks noChangeArrowheads="1"/>
          </p:cNvSpPr>
          <p:nvPr/>
        </p:nvSpPr>
        <p:spPr bwMode="auto">
          <a:xfrm>
            <a:off x="7072670" y="5914729"/>
            <a:ext cx="2304000" cy="360000"/>
          </a:xfrm>
          <a:prstGeom prst="round1Rect">
            <a:avLst/>
          </a:prstGeom>
          <a:solidFill>
            <a:schemeClr val="accent1">
              <a:lumMod val="20000"/>
              <a:lumOff val="80000"/>
            </a:schemeClr>
          </a:solidFill>
          <a:ln>
            <a:noFill/>
          </a:ln>
          <a:effectLst>
            <a:outerShdw blurRad="50800" dist="38100" algn="l" rotWithShape="0">
              <a:prstClr val="black">
                <a:alpha val="40000"/>
              </a:prst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lIns="36000" tIns="36000" rIns="0" bIns="0" anchor="ctr"/>
          <a:lstStyle>
            <a:lvl1pPr>
              <a:lnSpc>
                <a:spcPts val="2300"/>
              </a:lnSpc>
              <a:spcBef>
                <a:spcPts val="1500"/>
              </a:spcBef>
              <a:buClr>
                <a:schemeClr val="tx2"/>
              </a:buClr>
              <a:defRPr sz="2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auto" latinLnBrk="0" hangingPunct="1">
              <a:lnSpc>
                <a:spcPct val="60000"/>
              </a:lnSpc>
              <a:spcBef>
                <a:spcPts val="225"/>
              </a:spcBef>
              <a:spcAft>
                <a:spcPts val="0"/>
              </a:spcAft>
              <a:buClrTx/>
              <a:buSzTx/>
              <a:buFontTx/>
              <a:buNone/>
              <a:tabLst/>
              <a:defRPr/>
            </a:pPr>
            <a:r>
              <a:rPr kumimoji="0" lang="fi-FI" altLang="fi-FI" sz="10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Tampereen Kaupunkiliikenne</a:t>
            </a:r>
          </a:p>
          <a:p>
            <a:pPr marL="0" marR="0" lvl="0" indent="0" algn="l" defTabSz="914400" rtl="0" eaLnBrk="1" fontAlgn="auto" latinLnBrk="0" hangingPunct="1">
              <a:lnSpc>
                <a:spcPct val="60000"/>
              </a:lnSpc>
              <a:spcBef>
                <a:spcPts val="225"/>
              </a:spcBef>
              <a:spcAft>
                <a:spcPts val="0"/>
              </a:spcAft>
              <a:buClrTx/>
              <a:buSzTx/>
              <a:buFontTx/>
              <a:buNone/>
              <a:tabLst/>
              <a:defRPr/>
            </a:pPr>
            <a:r>
              <a:rPr kumimoji="0" lang="fi-FI" altLang="fi-FI" sz="10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Liikelaitos</a:t>
            </a:r>
          </a:p>
        </p:txBody>
      </p:sp>
      <p:sp>
        <p:nvSpPr>
          <p:cNvPr id="76" name="Rectangle 116"/>
          <p:cNvSpPr>
            <a:spLocks noChangeArrowheads="1"/>
          </p:cNvSpPr>
          <p:nvPr/>
        </p:nvSpPr>
        <p:spPr bwMode="auto">
          <a:xfrm>
            <a:off x="7084209" y="5471553"/>
            <a:ext cx="2304000" cy="360000"/>
          </a:xfrm>
          <a:prstGeom prst="round1Rect">
            <a:avLst/>
          </a:prstGeom>
          <a:solidFill>
            <a:schemeClr val="accent1">
              <a:lumMod val="20000"/>
              <a:lumOff val="80000"/>
            </a:schemeClr>
          </a:solidFill>
          <a:ln>
            <a:noFill/>
          </a:ln>
          <a:effectLst>
            <a:outerShdw blurRad="50800" dist="38100" algn="l" rotWithShape="0">
              <a:prstClr val="black">
                <a:alpha val="40000"/>
              </a:prst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lIns="36000" tIns="27000" rIns="0" bIns="0" anchor="ctr"/>
          <a:lstStyle>
            <a:lvl1pPr>
              <a:lnSpc>
                <a:spcPts val="2300"/>
              </a:lnSpc>
              <a:spcBef>
                <a:spcPts val="1500"/>
              </a:spcBef>
              <a:buClr>
                <a:schemeClr val="tx2"/>
              </a:buClr>
              <a:defRPr sz="2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auto" latinLnBrk="0" hangingPunct="1">
              <a:lnSpc>
                <a:spcPct val="60000"/>
              </a:lnSpc>
              <a:spcBef>
                <a:spcPts val="225"/>
              </a:spcBef>
              <a:spcAft>
                <a:spcPts val="0"/>
              </a:spcAft>
              <a:buClrTx/>
              <a:buSzTx/>
              <a:buFontTx/>
              <a:buNone/>
              <a:tabLst/>
              <a:defRPr/>
            </a:pPr>
            <a:r>
              <a:rPr kumimoji="0" lang="fi-FI" altLang="fi-FI" sz="10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Tampereen Vesi Liikelaitos</a:t>
            </a:r>
          </a:p>
        </p:txBody>
      </p:sp>
      <p:sp>
        <p:nvSpPr>
          <p:cNvPr id="81" name="Rectangle 116"/>
          <p:cNvSpPr>
            <a:spLocks noChangeArrowheads="1"/>
          </p:cNvSpPr>
          <p:nvPr/>
        </p:nvSpPr>
        <p:spPr bwMode="auto">
          <a:xfrm>
            <a:off x="8738274" y="5903544"/>
            <a:ext cx="648000" cy="360000"/>
          </a:xfrm>
          <a:prstGeom prst="round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0" tIns="0" rIns="0" bIns="0" anchor="ctr" anchorCtr="1"/>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r" defTabSz="914400" rtl="0" eaLnBrk="1" fontAlgn="auto" latinLnBrk="0" hangingPunct="1">
              <a:lnSpc>
                <a:spcPct val="60000"/>
              </a:lnSpc>
              <a:spcBef>
                <a:spcPts val="225"/>
              </a:spcBef>
              <a:spcAft>
                <a:spcPts val="0"/>
              </a:spcAft>
              <a:buClrTx/>
              <a:buSzTx/>
              <a:buFontTx/>
              <a:buNone/>
              <a:tabLst/>
              <a:defRPr/>
            </a:pPr>
            <a:r>
              <a:rPr kumimoji="0" lang="fi-FI" altLang="fi-FI" sz="900" b="1" i="0" u="none" strike="noStrike" kern="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Johtokunta</a:t>
            </a:r>
          </a:p>
        </p:txBody>
      </p:sp>
      <p:sp>
        <p:nvSpPr>
          <p:cNvPr id="82" name="Rectangle 116"/>
          <p:cNvSpPr>
            <a:spLocks noChangeArrowheads="1"/>
          </p:cNvSpPr>
          <p:nvPr/>
        </p:nvSpPr>
        <p:spPr bwMode="auto">
          <a:xfrm>
            <a:off x="8726336" y="5469084"/>
            <a:ext cx="648000" cy="360000"/>
          </a:xfrm>
          <a:prstGeom prst="round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0" tIns="0" rIns="0" bIns="0" anchor="ctr" anchorCtr="1"/>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r" defTabSz="914400" rtl="0" eaLnBrk="1" fontAlgn="auto" latinLnBrk="0" hangingPunct="1">
              <a:lnSpc>
                <a:spcPct val="60000"/>
              </a:lnSpc>
              <a:spcBef>
                <a:spcPts val="225"/>
              </a:spcBef>
              <a:spcAft>
                <a:spcPts val="0"/>
              </a:spcAft>
              <a:buClrTx/>
              <a:buSzTx/>
              <a:buFontTx/>
              <a:buNone/>
              <a:tabLst/>
              <a:defRPr/>
            </a:pPr>
            <a:r>
              <a:rPr kumimoji="0" lang="fi-FI" altLang="fi-FI" sz="900" b="1" i="0" u="none" strike="noStrike" kern="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Johtokunta</a:t>
            </a:r>
          </a:p>
        </p:txBody>
      </p:sp>
      <p:sp>
        <p:nvSpPr>
          <p:cNvPr id="83" name="Rectangle 116"/>
          <p:cNvSpPr>
            <a:spLocks noChangeArrowheads="1"/>
          </p:cNvSpPr>
          <p:nvPr/>
        </p:nvSpPr>
        <p:spPr bwMode="auto">
          <a:xfrm>
            <a:off x="8599007" y="1001080"/>
            <a:ext cx="2952000" cy="144000"/>
          </a:xfrm>
          <a:prstGeom prst="round1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defRPr/>
            </a:pPr>
            <a:r>
              <a:rPr kumimoji="0" lang="fi-FI" altLang="fi-FI" sz="1000" b="1" i="0" u="none" strike="noStrike" kern="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Keskusvaalilautakunta</a:t>
            </a:r>
          </a:p>
        </p:txBody>
      </p:sp>
      <p:sp>
        <p:nvSpPr>
          <p:cNvPr id="84" name="Rectangle 116"/>
          <p:cNvSpPr>
            <a:spLocks noChangeArrowheads="1"/>
          </p:cNvSpPr>
          <p:nvPr/>
        </p:nvSpPr>
        <p:spPr bwMode="auto">
          <a:xfrm>
            <a:off x="8599007" y="1200905"/>
            <a:ext cx="2952000" cy="144000"/>
          </a:xfrm>
          <a:prstGeom prst="round1Rect">
            <a:avLst/>
          </a:prstGeom>
          <a:solidFill>
            <a:schemeClr val="accent2">
              <a:lumMod val="20000"/>
              <a:lumOff val="80000"/>
            </a:schemeClr>
          </a:solidFill>
          <a:ln>
            <a:noFill/>
          </a:ln>
          <a:effectLst>
            <a:outerShdw blurRad="50800" dist="38100" algn="l" rotWithShape="0">
              <a:prstClr val="black">
                <a:alpha val="40000"/>
              </a:prstClr>
            </a:outerShdw>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defRPr/>
            </a:pPr>
            <a:r>
              <a:rPr kumimoji="0" lang="fi-FI" altLang="fi-FI" sz="1000" b="1" i="0" u="none" strike="noStrike" kern="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Tarkastuslautakunta</a:t>
            </a:r>
          </a:p>
        </p:txBody>
      </p:sp>
      <p:sp>
        <p:nvSpPr>
          <p:cNvPr id="52" name="Rectangle 102"/>
          <p:cNvSpPr>
            <a:spLocks noChangeArrowheads="1"/>
          </p:cNvSpPr>
          <p:nvPr/>
        </p:nvSpPr>
        <p:spPr bwMode="auto">
          <a:xfrm>
            <a:off x="3551133" y="4257440"/>
            <a:ext cx="3420000" cy="1080000"/>
          </a:xfrm>
          <a:prstGeom prst="round1Rect">
            <a:avLst/>
          </a:prstGeom>
          <a:solidFill>
            <a:schemeClr val="accent1">
              <a:lumMod val="40000"/>
              <a:lumOff val="60000"/>
            </a:schemeClr>
          </a:solidFill>
          <a:ln>
            <a:noFill/>
          </a:ln>
          <a:effectLst>
            <a:outerShdw blurRad="50800" dist="38100" algn="l" rotWithShape="0">
              <a:prstClr val="black">
                <a:alpha val="40000"/>
              </a:prst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lIns="0" tIns="27000" rIns="0" bIns="0" anchor="t" anchorCtr="0"/>
          <a:lstStyle/>
          <a:p>
            <a:pPr marL="80963"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endParaRPr>
          </a:p>
          <a:p>
            <a:pPr marL="80963"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ELINVOIMAN JA KILPAILUKYVYN PALVELUALUE</a:t>
            </a:r>
          </a:p>
          <a:p>
            <a:pPr marL="80963" marR="0" lvl="0" indent="0" algn="l" defTabSz="914400" rtl="0" eaLnBrk="1" fontAlgn="auto" latinLnBrk="0" hangingPunct="1">
              <a:lnSpc>
                <a:spcPct val="100000"/>
              </a:lnSpc>
              <a:spcBef>
                <a:spcPts val="0"/>
              </a:spcBef>
              <a:spcAft>
                <a:spcPts val="0"/>
              </a:spcAft>
              <a:buClrTx/>
              <a:buSzTx/>
              <a:buFontTx/>
              <a:buNone/>
              <a:tabLst>
                <a:tab pos="1881188" algn="l"/>
                <a:tab pos="3408363" algn="l"/>
                <a:tab pos="3495675"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Ammatillinen koulutus 	 Vetovoima ja edunvalvonta</a:t>
            </a:r>
          </a:p>
          <a:p>
            <a:pPr marL="80963" marR="0" lvl="0" indent="0" algn="l" defTabSz="914400" rtl="0" eaLnBrk="1" fontAlgn="auto" latinLnBrk="0" hangingPunct="1">
              <a:lnSpc>
                <a:spcPct val="100000"/>
              </a:lnSpc>
              <a:spcBef>
                <a:spcPts val="0"/>
              </a:spcBef>
              <a:spcAft>
                <a:spcPts val="0"/>
              </a:spcAft>
              <a:buClrTx/>
              <a:buSzTx/>
              <a:buFontTx/>
              <a:buNone/>
              <a:tabLst>
                <a:tab pos="1881188" algn="l"/>
                <a:tab pos="3408363" algn="l"/>
                <a:tab pos="3495675"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Lukiokoulutus 	 Elinkeinopalvelut</a:t>
            </a:r>
          </a:p>
          <a:p>
            <a:pPr marL="80963" marR="0" lvl="0" indent="0" algn="l" defTabSz="914400" rtl="0" eaLnBrk="1" fontAlgn="auto" latinLnBrk="0" hangingPunct="1">
              <a:lnSpc>
                <a:spcPct val="100000"/>
              </a:lnSpc>
              <a:spcBef>
                <a:spcPts val="0"/>
              </a:spcBef>
              <a:spcAft>
                <a:spcPts val="0"/>
              </a:spcAft>
              <a:buClrTx/>
              <a:buSzTx/>
              <a:buFontTx/>
              <a:buNone/>
              <a:tabLst>
                <a:tab pos="1881188" algn="l"/>
                <a:tab pos="3408363" algn="l"/>
                <a:tab pos="3495675"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Työllisyys- ja kasvupalvelut 	 Strateginen hankekehitys</a:t>
            </a:r>
            <a:endParaRPr kumimoji="0" lang="en-GB"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endParaRPr>
          </a:p>
          <a:p>
            <a:pPr marL="80963" marR="0" lvl="0" indent="0" algn="l" defTabSz="914400" rtl="0" eaLnBrk="1" fontAlgn="auto" latinLnBrk="0" hangingPunct="1">
              <a:lnSpc>
                <a:spcPct val="100000"/>
              </a:lnSpc>
              <a:spcBef>
                <a:spcPts val="0"/>
              </a:spcBef>
              <a:spcAft>
                <a:spcPts val="0"/>
              </a:spcAft>
              <a:buClrTx/>
              <a:buSzTx/>
              <a:buFontTx/>
              <a:buNone/>
              <a:tabLst>
                <a:tab pos="1881188" algn="l"/>
                <a:tab pos="3408363" algn="l"/>
                <a:tab pos="3495675"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Kiinteistöt, tilat ja asuntopolitiikka</a:t>
            </a:r>
          </a:p>
        </p:txBody>
      </p:sp>
      <p:sp>
        <p:nvSpPr>
          <p:cNvPr id="55" name="Rectangle 14"/>
          <p:cNvSpPr>
            <a:spLocks noChangeArrowheads="1"/>
          </p:cNvSpPr>
          <p:nvPr/>
        </p:nvSpPr>
        <p:spPr bwMode="auto">
          <a:xfrm>
            <a:off x="3560906" y="4257871"/>
            <a:ext cx="684000" cy="180000"/>
          </a:xfrm>
          <a:prstGeom prst="round1Rect">
            <a:avLst/>
          </a:prstGeom>
          <a:solidFill>
            <a:schemeClr val="accent1"/>
          </a:solidFill>
          <a:ln>
            <a:noFill/>
          </a:ln>
          <a:effectLst>
            <a:outerShdw blurRad="50800" dist="38100" algn="l" rotWithShape="0">
              <a:prstClr val="black">
                <a:alpha val="40000"/>
              </a:prstClr>
            </a:outerShdw>
          </a:effectLst>
        </p:spPr>
        <p:txBody>
          <a:bodyPr wrap="none" lIns="10800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Calibri" panose="020F0502020204030204"/>
                <a:ea typeface="ＭＳ Ｐゴシック" pitchFamily="1" charset="-128"/>
                <a:cs typeface="Lucida Sans Unicode" panose="020B0602030504020204" pitchFamily="34" charset="0"/>
              </a:rPr>
              <a:t>Johtaja</a:t>
            </a:r>
            <a:endParaRPr kumimoji="0" lang="en-GB" sz="1200" b="0" i="0" u="none" strike="noStrike" kern="1200" cap="none" spc="0" normalizeH="0" baseline="0" noProof="0">
              <a:ln>
                <a:noFill/>
              </a:ln>
              <a:solidFill>
                <a:srgbClr val="FFFFFF"/>
              </a:solidFill>
              <a:effectLst/>
              <a:uLnTx/>
              <a:uFillTx/>
              <a:latin typeface="Calibri" panose="020F0502020204030204"/>
              <a:ea typeface="ＭＳ Ｐゴシック" pitchFamily="1" charset="-128"/>
              <a:cs typeface="Lucida Sans Unicode" panose="020B0602030504020204" pitchFamily="34" charset="0"/>
            </a:endParaRPr>
          </a:p>
        </p:txBody>
      </p:sp>
      <p:sp>
        <p:nvSpPr>
          <p:cNvPr id="56" name="Rectangle 102"/>
          <p:cNvSpPr>
            <a:spLocks noChangeArrowheads="1"/>
          </p:cNvSpPr>
          <p:nvPr/>
        </p:nvSpPr>
        <p:spPr bwMode="auto">
          <a:xfrm>
            <a:off x="3554443" y="3102748"/>
            <a:ext cx="3420000" cy="1080000"/>
          </a:xfrm>
          <a:prstGeom prst="round1Rect">
            <a:avLst/>
          </a:prstGeom>
          <a:solidFill>
            <a:schemeClr val="accent1">
              <a:lumMod val="40000"/>
              <a:lumOff val="60000"/>
            </a:schemeClr>
          </a:solidFill>
          <a:ln>
            <a:noFill/>
          </a:ln>
          <a:effectLst>
            <a:outerShdw blurRad="50800" dist="38100" algn="l" rotWithShape="0">
              <a:schemeClr val="tx1">
                <a:lumMod val="90000"/>
                <a:lumOff val="10000"/>
                <a:alpha val="40000"/>
              </a:scheme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lIns="0" tIns="27000" rIns="0" bIns="0"/>
          <a:lstStyle/>
          <a:p>
            <a:pPr marL="80963"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endParaRPr>
          </a:p>
          <a:p>
            <a:pPr marL="80963"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SIVISTYSPALVELUJEN PALVELUALUE</a:t>
            </a:r>
          </a:p>
          <a:p>
            <a:pPr marL="80963" marR="0" lvl="0" indent="0" algn="l" defTabSz="914400" rtl="0" eaLnBrk="1" fontAlgn="auto" latinLnBrk="0" hangingPunct="1">
              <a:lnSpc>
                <a:spcPct val="100000"/>
              </a:lnSpc>
              <a:spcBef>
                <a:spcPts val="0"/>
              </a:spcBef>
              <a:spcAft>
                <a:spcPts val="0"/>
              </a:spcAft>
              <a:buClrTx/>
              <a:buSzTx/>
              <a:buFontTx/>
              <a:buNone/>
              <a:tabLst>
                <a:tab pos="1797050" algn="l"/>
                <a:tab pos="3052763"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Varhaiskasvatus ja esiopetus	Yhteiset palvelut</a:t>
            </a:r>
          </a:p>
          <a:p>
            <a:pPr marL="80963" marR="0" lvl="0" indent="0" algn="l" defTabSz="914400" rtl="0" eaLnBrk="1" fontAlgn="auto" latinLnBrk="0" hangingPunct="1">
              <a:lnSpc>
                <a:spcPct val="100000"/>
              </a:lnSpc>
              <a:spcBef>
                <a:spcPts val="0"/>
              </a:spcBef>
              <a:spcAft>
                <a:spcPts val="0"/>
              </a:spcAft>
              <a:buClrTx/>
              <a:buSzTx/>
              <a:buFontTx/>
              <a:buNone/>
              <a:tabLst>
                <a:tab pos="1797050" algn="l"/>
                <a:tab pos="3052763"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Perusopetus	Henkilöstöhallinto</a:t>
            </a:r>
          </a:p>
          <a:p>
            <a:pPr marL="80963" marR="0" lvl="0" indent="0" algn="l" defTabSz="914400" rtl="0" eaLnBrk="1" fontAlgn="auto" latinLnBrk="0" hangingPunct="1">
              <a:lnSpc>
                <a:spcPct val="100000"/>
              </a:lnSpc>
              <a:spcBef>
                <a:spcPts val="0"/>
              </a:spcBef>
              <a:spcAft>
                <a:spcPts val="0"/>
              </a:spcAft>
              <a:buClrTx/>
              <a:buSzTx/>
              <a:buFontTx/>
              <a:buNone/>
              <a:tabLst>
                <a:tab pos="1797050" algn="l"/>
                <a:tab pos="3052763" algn="l"/>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Liikunta ja nuoriso 	Taloushallinto</a:t>
            </a:r>
          </a:p>
          <a:p>
            <a:pPr marL="80963" marR="0" lvl="0" indent="0" algn="l" defTabSz="914400" rtl="0" eaLnBrk="1" fontAlgn="auto" latinLnBrk="0" hangingPunct="1">
              <a:lnSpc>
                <a:spcPct val="100000"/>
              </a:lnSpc>
              <a:spcBef>
                <a:spcPts val="0"/>
              </a:spcBef>
              <a:spcAft>
                <a:spcPts val="0"/>
              </a:spcAft>
              <a:buClrTx/>
              <a:buSzTx/>
              <a:buFontTx/>
              <a:buNone/>
              <a:tabLst/>
              <a:defRPr/>
            </a:pPr>
            <a:r>
              <a:rPr kumimoji="0" lang="fi-FI" sz="950" b="0" i="0" u="none" strike="noStrike" kern="1200" cap="none" spc="0" normalizeH="0" baseline="0" noProof="0">
                <a:ln>
                  <a:noFill/>
                </a:ln>
                <a:solidFill>
                  <a:srgbClr val="28549A"/>
                </a:solidFill>
                <a:effectLst/>
                <a:uLnTx/>
                <a:uFillTx/>
                <a:latin typeface="Calibri" panose="020F0502020204030204"/>
                <a:ea typeface="ＭＳ Ｐゴシック" pitchFamily="1" charset="-128"/>
                <a:cs typeface="Lucida Sans Unicode" panose="020B0602030504020204" pitchFamily="34" charset="0"/>
              </a:rPr>
              <a:t>Kulttuuri</a:t>
            </a:r>
          </a:p>
        </p:txBody>
      </p:sp>
      <p:sp>
        <p:nvSpPr>
          <p:cNvPr id="60" name="Rectangle 14"/>
          <p:cNvSpPr>
            <a:spLocks noChangeArrowheads="1"/>
          </p:cNvSpPr>
          <p:nvPr/>
        </p:nvSpPr>
        <p:spPr bwMode="auto">
          <a:xfrm>
            <a:off x="3557394" y="3107991"/>
            <a:ext cx="684000" cy="180000"/>
          </a:xfrm>
          <a:prstGeom prst="round1Rect">
            <a:avLst/>
          </a:prstGeom>
          <a:solidFill>
            <a:schemeClr val="accent1"/>
          </a:solidFill>
          <a:ln>
            <a:noFill/>
          </a:ln>
          <a:effectLst>
            <a:outerShdw blurRad="50800" dist="38100" algn="l" rotWithShape="0">
              <a:prstClr val="black">
                <a:alpha val="40000"/>
              </a:prstClr>
            </a:outerShdw>
          </a:effectLst>
        </p:spPr>
        <p:txBody>
          <a:bodyPr wrap="none" lIns="10800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Calibri" panose="020F0502020204030204"/>
                <a:ea typeface="ＭＳ Ｐゴシック" pitchFamily="1" charset="-128"/>
                <a:cs typeface="Lucida Sans Unicode" panose="020B0602030504020204" pitchFamily="34" charset="0"/>
              </a:rPr>
              <a:t>Johtaja</a:t>
            </a:r>
            <a:endParaRPr kumimoji="0" lang="en-GB" sz="1200" b="0" i="0" u="none" strike="noStrike" kern="1200" cap="none" spc="0" normalizeH="0" baseline="0" noProof="0">
              <a:ln>
                <a:noFill/>
              </a:ln>
              <a:solidFill>
                <a:srgbClr val="FFFFFF"/>
              </a:solidFill>
              <a:effectLst/>
              <a:uLnTx/>
              <a:uFillTx/>
              <a:latin typeface="Calibri" panose="020F0502020204030204"/>
              <a:ea typeface="ＭＳ Ｐゴシック" pitchFamily="1" charset="-128"/>
              <a:cs typeface="Lucida Sans Unicode" panose="020B0602030504020204" pitchFamily="34" charset="0"/>
            </a:endParaRPr>
          </a:p>
        </p:txBody>
      </p:sp>
      <p:sp>
        <p:nvSpPr>
          <p:cNvPr id="54" name="Suorakulmainen kolmio 53"/>
          <p:cNvSpPr/>
          <p:nvPr/>
        </p:nvSpPr>
        <p:spPr>
          <a:xfrm rot="18900000">
            <a:off x="9932418" y="1660654"/>
            <a:ext cx="285178" cy="285178"/>
          </a:xfrm>
          <a:prstGeom prst="rtTriangle">
            <a:avLst/>
          </a:prstGeom>
          <a:solidFill>
            <a:schemeClr val="accent1"/>
          </a:solidFill>
          <a:ln>
            <a:noFill/>
          </a:ln>
          <a:effectLst>
            <a:outerShdw blurRad="50800" dist="38100" algn="l" rotWithShape="0">
              <a:prstClr val="black">
                <a:alpha val="40000"/>
              </a:prstClr>
            </a:outerShdw>
          </a:effectLst>
        </p:spPr>
        <p:txBody>
          <a:bodyPr wrap="none" lIns="0" tIns="36000" rIns="0" bIns="0" anchor="ctr" anchorCtr="1"/>
          <a:lstStyle/>
          <a:p>
            <a:pPr marL="0" marR="0" lvl="0" indent="0" algn="l" defTabSz="914400" rtl="0" eaLnBrk="1" fontAlgn="auto" latinLnBrk="0" hangingPunct="1">
              <a:lnSpc>
                <a:spcPct val="60000"/>
              </a:lnSpc>
              <a:spcBef>
                <a:spcPts val="225"/>
              </a:spcBef>
              <a:spcAft>
                <a:spcPts val="0"/>
              </a:spcAft>
              <a:buClrTx/>
              <a:buSzTx/>
              <a:buFontTx/>
              <a:buNone/>
              <a:tabLst/>
              <a:defRPr/>
            </a:pPr>
            <a:endParaRPr kumimoji="0" lang="fi-FI" sz="1000" b="1" i="0" u="none" strike="noStrike" kern="0" cap="none" spc="0" normalizeH="0" baseline="0" noProof="0">
              <a:ln>
                <a:noFill/>
              </a:ln>
              <a:solidFill>
                <a:srgbClr val="28549A"/>
              </a:solidFill>
              <a:effectLst/>
              <a:uLnTx/>
              <a:uFillTx/>
              <a:latin typeface="Calibri"/>
              <a:ea typeface="ＭＳ Ｐゴシック" panose="020B0600070205080204" pitchFamily="34" charset="-128"/>
              <a:cs typeface="Arial" panose="020B0604020202020204" pitchFamily="34" charset="0"/>
            </a:endParaRPr>
          </a:p>
        </p:txBody>
      </p:sp>
      <p:sp>
        <p:nvSpPr>
          <p:cNvPr id="80" name="Suorakulmainen kolmio 79"/>
          <p:cNvSpPr/>
          <p:nvPr/>
        </p:nvSpPr>
        <p:spPr>
          <a:xfrm rot="18900000">
            <a:off x="4458374" y="2035652"/>
            <a:ext cx="285178" cy="285178"/>
          </a:xfrm>
          <a:prstGeom prst="rtTriangle">
            <a:avLst/>
          </a:prstGeom>
          <a:solidFill>
            <a:schemeClr val="accent1"/>
          </a:solidFill>
          <a:ln>
            <a:noFill/>
          </a:ln>
          <a:effectLst>
            <a:outerShdw blurRad="50800" dist="38100" algn="l" rotWithShape="0">
              <a:prstClr val="black">
                <a:alpha val="40000"/>
              </a:prstClr>
            </a:outerShdw>
          </a:effectLst>
        </p:spPr>
        <p:txBody>
          <a:bodyPr wrap="none" lIns="0" tIns="36000" rIns="0" bIns="0" anchor="ctr" anchorCtr="1"/>
          <a:lstStyle/>
          <a:p>
            <a:pPr marL="0" marR="0" lvl="0" indent="0" algn="l" defTabSz="914400" rtl="0" eaLnBrk="1" fontAlgn="auto" latinLnBrk="0" hangingPunct="1">
              <a:lnSpc>
                <a:spcPct val="60000"/>
              </a:lnSpc>
              <a:spcBef>
                <a:spcPts val="225"/>
              </a:spcBef>
              <a:spcAft>
                <a:spcPts val="0"/>
              </a:spcAft>
              <a:buClrTx/>
              <a:buSzTx/>
              <a:buFontTx/>
              <a:buNone/>
              <a:tabLst/>
              <a:defRPr/>
            </a:pPr>
            <a:endParaRPr kumimoji="0" lang="fi-FI" sz="1000" b="1" i="0" u="none" strike="noStrike" kern="0" cap="none" spc="0" normalizeH="0" baseline="0" noProof="0">
              <a:ln>
                <a:noFill/>
              </a:ln>
              <a:solidFill>
                <a:srgbClr val="28549A"/>
              </a:solidFill>
              <a:effectLst/>
              <a:uLnTx/>
              <a:uFillTx/>
              <a:latin typeface="Calibri"/>
              <a:ea typeface="ＭＳ Ｐゴシック" panose="020B0600070205080204" pitchFamily="34" charset="-128"/>
              <a:cs typeface="Arial" panose="020B0604020202020204" pitchFamily="34" charset="0"/>
            </a:endParaRPr>
          </a:p>
        </p:txBody>
      </p:sp>
      <p:grpSp>
        <p:nvGrpSpPr>
          <p:cNvPr id="4" name="Ryhmä 3">
            <a:extLst>
              <a:ext uri="{FF2B5EF4-FFF2-40B4-BE49-F238E27FC236}">
                <a16:creationId xmlns:a16="http://schemas.microsoft.com/office/drawing/2014/main" id="{9D2ECACA-CC0A-4E9F-9F18-8507C11076C5}"/>
              </a:ext>
            </a:extLst>
          </p:cNvPr>
          <p:cNvGrpSpPr/>
          <p:nvPr/>
        </p:nvGrpSpPr>
        <p:grpSpPr>
          <a:xfrm>
            <a:off x="303787" y="625790"/>
            <a:ext cx="504000" cy="6646880"/>
            <a:chOff x="303787" y="625790"/>
            <a:chExt cx="504000" cy="6768000"/>
          </a:xfrm>
        </p:grpSpPr>
        <p:grpSp>
          <p:nvGrpSpPr>
            <p:cNvPr id="3" name="Ryhmä 2">
              <a:extLst>
                <a:ext uri="{FF2B5EF4-FFF2-40B4-BE49-F238E27FC236}">
                  <a16:creationId xmlns:a16="http://schemas.microsoft.com/office/drawing/2014/main" id="{699C1AD9-09E3-4F30-BA85-1DC5AF14A2D1}"/>
                </a:ext>
              </a:extLst>
            </p:cNvPr>
            <p:cNvGrpSpPr/>
            <p:nvPr/>
          </p:nvGrpSpPr>
          <p:grpSpPr>
            <a:xfrm>
              <a:off x="303787" y="1491001"/>
              <a:ext cx="504000" cy="5029231"/>
              <a:chOff x="303787" y="1491001"/>
              <a:chExt cx="504000" cy="5029231"/>
            </a:xfrm>
          </p:grpSpPr>
          <p:sp>
            <p:nvSpPr>
              <p:cNvPr id="86" name="Miinus 85"/>
              <p:cNvSpPr/>
              <p:nvPr/>
            </p:nvSpPr>
            <p:spPr>
              <a:xfrm>
                <a:off x="314418" y="3619807"/>
                <a:ext cx="288000" cy="72000"/>
              </a:xfrm>
              <a:prstGeom prst="mathMinus">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Miinus 85">
                <a:extLst>
                  <a:ext uri="{FF2B5EF4-FFF2-40B4-BE49-F238E27FC236}">
                    <a16:creationId xmlns:a16="http://schemas.microsoft.com/office/drawing/2014/main" id="{11665568-D429-410D-898C-BF0EE94FFEFD}"/>
                  </a:ext>
                </a:extLst>
              </p:cNvPr>
              <p:cNvSpPr/>
              <p:nvPr/>
            </p:nvSpPr>
            <p:spPr>
              <a:xfrm>
                <a:off x="314418" y="4691497"/>
                <a:ext cx="288000" cy="72000"/>
              </a:xfrm>
              <a:prstGeom prst="mathMinus">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5" name="Miinus 85">
                <a:extLst>
                  <a:ext uri="{FF2B5EF4-FFF2-40B4-BE49-F238E27FC236}">
                    <a16:creationId xmlns:a16="http://schemas.microsoft.com/office/drawing/2014/main" id="{D68470C0-99B0-437F-92A1-8FF66CEEF4A9}"/>
                  </a:ext>
                </a:extLst>
              </p:cNvPr>
              <p:cNvSpPr/>
              <p:nvPr/>
            </p:nvSpPr>
            <p:spPr>
              <a:xfrm>
                <a:off x="314418" y="4980256"/>
                <a:ext cx="288000" cy="72000"/>
              </a:xfrm>
              <a:prstGeom prst="mathMinus">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7" name="Miinus 85">
                <a:extLst>
                  <a:ext uri="{FF2B5EF4-FFF2-40B4-BE49-F238E27FC236}">
                    <a16:creationId xmlns:a16="http://schemas.microsoft.com/office/drawing/2014/main" id="{F96CD9FD-BBDE-4347-9574-FA9C0A912A8D}"/>
                  </a:ext>
                </a:extLst>
              </p:cNvPr>
              <p:cNvSpPr/>
              <p:nvPr/>
            </p:nvSpPr>
            <p:spPr>
              <a:xfrm>
                <a:off x="314418" y="5813183"/>
                <a:ext cx="288000" cy="72000"/>
              </a:xfrm>
              <a:prstGeom prst="mathMinus">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8" name="Miinus 85">
                <a:extLst>
                  <a:ext uri="{FF2B5EF4-FFF2-40B4-BE49-F238E27FC236}">
                    <a16:creationId xmlns:a16="http://schemas.microsoft.com/office/drawing/2014/main" id="{5B7F48E5-8E00-4D47-A400-C7411B81613F}"/>
                  </a:ext>
                </a:extLst>
              </p:cNvPr>
              <p:cNvSpPr/>
              <p:nvPr/>
            </p:nvSpPr>
            <p:spPr>
              <a:xfrm>
                <a:off x="314418" y="6126570"/>
                <a:ext cx="288000" cy="72000"/>
              </a:xfrm>
              <a:prstGeom prst="mathMinus">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9" name="Miinus 85">
                <a:extLst>
                  <a:ext uri="{FF2B5EF4-FFF2-40B4-BE49-F238E27FC236}">
                    <a16:creationId xmlns:a16="http://schemas.microsoft.com/office/drawing/2014/main" id="{F88C0CA3-6243-4858-9BBA-2757E860CE25}"/>
                  </a:ext>
                </a:extLst>
              </p:cNvPr>
              <p:cNvSpPr/>
              <p:nvPr/>
            </p:nvSpPr>
            <p:spPr>
              <a:xfrm>
                <a:off x="314418" y="6448232"/>
                <a:ext cx="288000" cy="72000"/>
              </a:xfrm>
              <a:prstGeom prst="mathMinus">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0" name="Miinus 85">
                <a:extLst>
                  <a:ext uri="{FF2B5EF4-FFF2-40B4-BE49-F238E27FC236}">
                    <a16:creationId xmlns:a16="http://schemas.microsoft.com/office/drawing/2014/main" id="{94A64D29-E7C2-4340-89CF-7C3BEC9A97B8}"/>
                  </a:ext>
                </a:extLst>
              </p:cNvPr>
              <p:cNvSpPr/>
              <p:nvPr/>
            </p:nvSpPr>
            <p:spPr>
              <a:xfrm>
                <a:off x="303787" y="1491001"/>
                <a:ext cx="504000" cy="72000"/>
              </a:xfrm>
              <a:prstGeom prst="mathMinus">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91" name="Miinus 85">
              <a:extLst>
                <a:ext uri="{FF2B5EF4-FFF2-40B4-BE49-F238E27FC236}">
                  <a16:creationId xmlns:a16="http://schemas.microsoft.com/office/drawing/2014/main" id="{449F6DB8-0582-451C-B0B9-D8133AD2E2FF}"/>
                </a:ext>
              </a:extLst>
            </p:cNvPr>
            <p:cNvSpPr/>
            <p:nvPr/>
          </p:nvSpPr>
          <p:spPr>
            <a:xfrm rot="16200000">
              <a:off x="-3021353" y="3973790"/>
              <a:ext cx="6768000" cy="72000"/>
            </a:xfrm>
            <a:prstGeom prst="mathMinus">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9" name="Rectangle 116">
            <a:extLst>
              <a:ext uri="{FF2B5EF4-FFF2-40B4-BE49-F238E27FC236}">
                <a16:creationId xmlns:a16="http://schemas.microsoft.com/office/drawing/2014/main" id="{5A450137-D2E1-4B2A-A809-62E59A4137C7}"/>
              </a:ext>
            </a:extLst>
          </p:cNvPr>
          <p:cNvSpPr>
            <a:spLocks noChangeArrowheads="1"/>
          </p:cNvSpPr>
          <p:nvPr/>
        </p:nvSpPr>
        <p:spPr bwMode="auto">
          <a:xfrm>
            <a:off x="1074075" y="3712677"/>
            <a:ext cx="1836000" cy="180000"/>
          </a:xfrm>
          <a:prstGeom prst="round1Rect">
            <a:avLst/>
          </a:prstGeom>
          <a:solidFill>
            <a:schemeClr val="accent1">
              <a:lumMod val="20000"/>
              <a:lumOff val="80000"/>
            </a:schemeClr>
          </a:solidFill>
          <a:ln>
            <a:noFill/>
          </a:ln>
          <a:effectLst>
            <a:outerShdw blurRad="50800" dist="38100" algn="l" rotWithShape="0">
              <a:prstClr val="black">
                <a:alpha val="40000"/>
              </a:prst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lIns="36000" tIns="27000" rIns="0" bIns="0" anchor="ctr"/>
          <a:lstStyle>
            <a:lvl1pPr>
              <a:lnSpc>
                <a:spcPts val="2300"/>
              </a:lnSpc>
              <a:spcBef>
                <a:spcPts val="1500"/>
              </a:spcBef>
              <a:buClr>
                <a:schemeClr val="tx2"/>
              </a:buClr>
              <a:tabLst>
                <a:tab pos="69850" algn="l"/>
              </a:tabLst>
              <a:defRPr sz="2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800"/>
              </a:spcBef>
              <a:buClr>
                <a:schemeClr val="tx2"/>
              </a:buClr>
              <a:buFont typeface="Arial" panose="020B0604020202020204" pitchFamily="34" charset="0"/>
              <a:buChar char="•"/>
              <a:tabLst>
                <a:tab pos="698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auto" latinLnBrk="0" hangingPunct="1">
              <a:lnSpc>
                <a:spcPct val="60000"/>
              </a:lnSpc>
              <a:spcBef>
                <a:spcPts val="225"/>
              </a:spcBef>
              <a:spcAft>
                <a:spcPts val="0"/>
              </a:spcAft>
              <a:buClrTx/>
              <a:buSzTx/>
              <a:buFontTx/>
              <a:buNone/>
              <a:tabLst>
                <a:tab pos="69850" algn="l"/>
              </a:tabLst>
              <a:defRPr/>
            </a:pPr>
            <a:r>
              <a:rPr kumimoji="0" lang="fi-FI" altLang="fi-FI" sz="9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Sara Hildénin taidemuseo</a:t>
            </a:r>
          </a:p>
        </p:txBody>
      </p:sp>
      <p:sp>
        <p:nvSpPr>
          <p:cNvPr id="51" name="Rectangle 116">
            <a:extLst>
              <a:ext uri="{FF2B5EF4-FFF2-40B4-BE49-F238E27FC236}">
                <a16:creationId xmlns:a16="http://schemas.microsoft.com/office/drawing/2014/main" id="{4A91F46B-9540-4F34-83A1-699DB08B74E6}"/>
              </a:ext>
            </a:extLst>
          </p:cNvPr>
          <p:cNvSpPr>
            <a:spLocks noChangeArrowheads="1"/>
          </p:cNvSpPr>
          <p:nvPr/>
        </p:nvSpPr>
        <p:spPr bwMode="auto">
          <a:xfrm>
            <a:off x="2334514" y="3717438"/>
            <a:ext cx="576000" cy="180000"/>
          </a:xfrm>
          <a:prstGeom prst="roundRect">
            <a:avLst/>
          </a:prstGeom>
          <a:solidFill>
            <a:schemeClr val="accent2">
              <a:lumMod val="20000"/>
              <a:lumOff val="80000"/>
            </a:schemeClr>
          </a:solidFill>
          <a:ln>
            <a:noFill/>
          </a:ln>
          <a:effectLst/>
        </p:spPr>
        <p:txBody>
          <a:bodyPr wrap="none" lIns="0" tIns="36000" rIns="0" bIns="0" anchor="ctr" anchorCtr="1"/>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defRPr/>
            </a:pPr>
            <a:r>
              <a:rPr kumimoji="0" lang="fi-FI" altLang="fi-FI" sz="850" b="1" i="0" u="none" strike="noStrike" kern="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Johtokunta</a:t>
            </a:r>
          </a:p>
        </p:txBody>
      </p:sp>
    </p:spTree>
    <p:extLst>
      <p:ext uri="{BB962C8B-B14F-4D97-AF65-F5344CB8AC3E}">
        <p14:creationId xmlns:p14="http://schemas.microsoft.com/office/powerpoint/2010/main" val="392336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Popcorn-annos elokuvateatterissa.">
            <a:extLst>
              <a:ext uri="{FF2B5EF4-FFF2-40B4-BE49-F238E27FC236}">
                <a16:creationId xmlns:a16="http://schemas.microsoft.com/office/drawing/2014/main" id="{B4F9E90E-A2CB-AF7A-8213-758F364310FA}"/>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545D9D2D-6911-3A25-37D2-DFCFF7DE55B1}"/>
              </a:ext>
            </a:extLst>
          </p:cNvPr>
          <p:cNvSpPr>
            <a:spLocks noGrp="1"/>
          </p:cNvSpPr>
          <p:nvPr>
            <p:ph type="title"/>
          </p:nvPr>
        </p:nvSpPr>
        <p:spPr>
          <a:xfrm>
            <a:off x="6416984" y="1162843"/>
            <a:ext cx="4930466" cy="1060926"/>
          </a:xfrm>
        </p:spPr>
        <p:txBody>
          <a:bodyPr/>
          <a:lstStyle/>
          <a:p>
            <a:r>
              <a:rPr lang="fi-FI" dirty="0"/>
              <a:t>Elokuvan kaupunki </a:t>
            </a:r>
          </a:p>
        </p:txBody>
      </p:sp>
      <p:sp>
        <p:nvSpPr>
          <p:cNvPr id="7" name="Sisällön paikkamerkki 6">
            <a:extLst>
              <a:ext uri="{FF2B5EF4-FFF2-40B4-BE49-F238E27FC236}">
                <a16:creationId xmlns:a16="http://schemas.microsoft.com/office/drawing/2014/main" id="{0B7CF619-84D3-9962-3CC9-127100F44747}"/>
              </a:ext>
            </a:extLst>
          </p:cNvPr>
          <p:cNvSpPr>
            <a:spLocks noGrp="1"/>
          </p:cNvSpPr>
          <p:nvPr>
            <p:ph sz="quarter" idx="15"/>
          </p:nvPr>
        </p:nvSpPr>
        <p:spPr>
          <a:xfrm>
            <a:off x="6416984" y="2008088"/>
            <a:ext cx="4728165" cy="4163079"/>
          </a:xfrm>
        </p:spPr>
        <p:txBody>
          <a:bodyPr>
            <a:normAutofit fontScale="92500"/>
          </a:bodyPr>
          <a:lstStyle/>
          <a:p>
            <a:pPr marL="12700" indent="-12700">
              <a:buNone/>
            </a:pPr>
            <a:r>
              <a:rPr lang="fi-FI" dirty="0"/>
              <a:t>Tampereella on kuvattu muun muassa:</a:t>
            </a:r>
          </a:p>
          <a:p>
            <a:pPr marL="985838" indent="-269875">
              <a:spcBef>
                <a:spcPts val="400"/>
              </a:spcBef>
            </a:pPr>
            <a:r>
              <a:rPr lang="fi-FI" dirty="0"/>
              <a:t>Dual, Hollywood</a:t>
            </a:r>
          </a:p>
          <a:p>
            <a:pPr marL="985838" indent="-269875">
              <a:spcBef>
                <a:spcPts val="400"/>
              </a:spcBef>
            </a:pPr>
            <a:r>
              <a:rPr lang="fi-FI" dirty="0" err="1"/>
              <a:t>SuomiLOVE</a:t>
            </a:r>
            <a:endParaRPr lang="fi-FI" dirty="0"/>
          </a:p>
          <a:p>
            <a:pPr marL="985838" indent="-269875">
              <a:spcBef>
                <a:spcPts val="400"/>
              </a:spcBef>
            </a:pPr>
            <a:r>
              <a:rPr lang="fi-FI" dirty="0"/>
              <a:t>Juice-elokuva</a:t>
            </a:r>
          </a:p>
          <a:p>
            <a:pPr marL="985838" indent="-269875">
              <a:spcBef>
                <a:spcPts val="400"/>
              </a:spcBef>
            </a:pPr>
            <a:r>
              <a:rPr lang="fi-FI" dirty="0"/>
              <a:t>Naissotilaat</a:t>
            </a:r>
          </a:p>
          <a:p>
            <a:pPr marL="985838" indent="-269875">
              <a:spcBef>
                <a:spcPts val="400"/>
              </a:spcBef>
            </a:pPr>
            <a:r>
              <a:rPr lang="fi-FI" dirty="0"/>
              <a:t>Ivalo (jälkityöt)</a:t>
            </a:r>
          </a:p>
          <a:p>
            <a:pPr marL="985838" indent="-269875">
              <a:spcBef>
                <a:spcPts val="400"/>
              </a:spcBef>
            </a:pPr>
            <a:r>
              <a:rPr lang="fi-FI" dirty="0"/>
              <a:t>Pirjo</a:t>
            </a:r>
          </a:p>
          <a:p>
            <a:pPr marL="985838" indent="-269875">
              <a:spcBef>
                <a:spcPts val="400"/>
              </a:spcBef>
            </a:pPr>
            <a:r>
              <a:rPr lang="fi-FI" dirty="0"/>
              <a:t>Gladiaattorit</a:t>
            </a:r>
          </a:p>
          <a:p>
            <a:pPr marL="985838" indent="-269875">
              <a:spcBef>
                <a:spcPts val="400"/>
              </a:spcBef>
            </a:pPr>
            <a:r>
              <a:rPr lang="fi-FI" dirty="0">
                <a:cs typeface="Calibri"/>
              </a:rPr>
              <a:t>Koskinen</a:t>
            </a:r>
          </a:p>
          <a:p>
            <a:pPr marL="985838" indent="-269875">
              <a:spcBef>
                <a:spcPts val="400"/>
              </a:spcBef>
            </a:pPr>
            <a:r>
              <a:rPr lang="fi-FI" dirty="0">
                <a:cs typeface="Calibri"/>
              </a:rPr>
              <a:t>70 on vain numero</a:t>
            </a:r>
          </a:p>
        </p:txBody>
      </p:sp>
      <p:sp>
        <p:nvSpPr>
          <p:cNvPr id="4" name="Päivämäärän paikkamerkki 3">
            <a:extLst>
              <a:ext uri="{FF2B5EF4-FFF2-40B4-BE49-F238E27FC236}">
                <a16:creationId xmlns:a16="http://schemas.microsoft.com/office/drawing/2014/main" id="{3A6A9F81-1559-CE08-7DAE-84470935D203}"/>
              </a:ext>
            </a:extLst>
          </p:cNvPr>
          <p:cNvSpPr>
            <a:spLocks noGrp="1"/>
          </p:cNvSpPr>
          <p:nvPr>
            <p:ph type="dt" sz="half" idx="2"/>
          </p:nvPr>
        </p:nvSpPr>
        <p:spPr/>
        <p:txBody>
          <a:bodyPr/>
          <a:lstStyle/>
          <a:p>
            <a:fld id="{6A0B5529-CC76-6445-8861-6DA463D4F49B}" type="datetime1">
              <a:rPr lang="fi-FI" smtClean="0"/>
              <a:t>8.6.2023</a:t>
            </a:fld>
            <a:endParaRPr lang="fi-FI"/>
          </a:p>
        </p:txBody>
      </p:sp>
      <p:sp>
        <p:nvSpPr>
          <p:cNvPr id="5" name="Dian numeron paikkamerkki 4">
            <a:extLst>
              <a:ext uri="{FF2B5EF4-FFF2-40B4-BE49-F238E27FC236}">
                <a16:creationId xmlns:a16="http://schemas.microsoft.com/office/drawing/2014/main" id="{7BABFDF9-A94F-4F49-DF7F-7390694838C1}"/>
              </a:ext>
            </a:extLst>
          </p:cNvPr>
          <p:cNvSpPr>
            <a:spLocks noGrp="1"/>
          </p:cNvSpPr>
          <p:nvPr>
            <p:ph type="sldNum" sz="quarter" idx="4"/>
          </p:nvPr>
        </p:nvSpPr>
        <p:spPr/>
        <p:txBody>
          <a:bodyPr/>
          <a:lstStyle/>
          <a:p>
            <a:fld id="{F3EE06F1-2D77-A44E-97FA-F679B9CB76D5}" type="slidenum">
              <a:rPr lang="fi-FI" smtClean="0"/>
              <a:t>30</a:t>
            </a:fld>
            <a:endParaRPr lang="fi-FI"/>
          </a:p>
        </p:txBody>
      </p:sp>
      <p:sp>
        <p:nvSpPr>
          <p:cNvPr id="9" name="Ellipsi 8">
            <a:extLst>
              <a:ext uri="{FF2B5EF4-FFF2-40B4-BE49-F238E27FC236}">
                <a16:creationId xmlns:a16="http://schemas.microsoft.com/office/drawing/2014/main" id="{28A5A243-A78E-21A6-1CB2-1E65BD4DBFC0}"/>
              </a:ext>
              <a:ext uri="{C183D7F6-B498-43B3-948B-1728B52AA6E4}">
                <adec:decorative xmlns:adec="http://schemas.microsoft.com/office/drawing/2017/decorative" val="1"/>
              </a:ext>
            </a:extLst>
          </p:cNvPr>
          <p:cNvSpPr/>
          <p:nvPr/>
        </p:nvSpPr>
        <p:spPr>
          <a:xfrm>
            <a:off x="3755409" y="2731828"/>
            <a:ext cx="3302758" cy="3302758"/>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isällön paikkamerkki 28">
            <a:extLst>
              <a:ext uri="{FF2B5EF4-FFF2-40B4-BE49-F238E27FC236}">
                <a16:creationId xmlns:a16="http://schemas.microsoft.com/office/drawing/2014/main" id="{2670F3DA-7A42-CE66-3D20-2B7DDFE98607}"/>
              </a:ext>
            </a:extLst>
          </p:cNvPr>
          <p:cNvSpPr txBox="1">
            <a:spLocks/>
          </p:cNvSpPr>
          <p:nvPr/>
        </p:nvSpPr>
        <p:spPr>
          <a:xfrm>
            <a:off x="4067578" y="2822425"/>
            <a:ext cx="2678420" cy="3121565"/>
          </a:xfrm>
          <a:prstGeom prst="rect">
            <a:avLst/>
          </a:prstGeom>
          <a:effectLst/>
        </p:spPr>
        <p:txBody>
          <a:bodyPr vert="horz" lIns="91440" tIns="45720" rIns="91440" bIns="45720" rtlCol="0" anchor="ctr" anchorCtr="0">
            <a:normAutofit/>
          </a:bodyPr>
          <a:lst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0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18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
              <a:defRPr sz="16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Wingdings" pitchFamily="2" charset="2"/>
              <a:buChar char="§"/>
              <a:defRPr sz="14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
                <a:srgbClr val="28549A"/>
              </a:buClr>
              <a:buSzTx/>
              <a:buFont typeface="Arial" panose="020B0604020202020204" pitchFamily="34" charset="0"/>
              <a:buNone/>
              <a:tabLst/>
              <a:defRPr/>
            </a:pPr>
            <a:r>
              <a:rPr kumimoji="0" lang="fi-FI" sz="2000" b="1" i="0" u="none" strike="noStrike" kern="1200" cap="none" spc="0" normalizeH="0" baseline="0" noProof="0" dirty="0">
                <a:ln>
                  <a:noFill/>
                </a:ln>
                <a:solidFill>
                  <a:srgbClr val="FFFFFF"/>
                </a:solidFill>
                <a:effectLst/>
                <a:uLnTx/>
                <a:uFillTx/>
                <a:latin typeface="Calibri" panose="020F0502020204030204"/>
                <a:ea typeface="+mn-ea"/>
                <a:cs typeface="+mn-cs"/>
              </a:rPr>
              <a:t>TAMPEREEN TUOTANTOKANNUSTIN</a:t>
            </a:r>
            <a:r>
              <a:rPr kumimoji="0" lang="fi-FI" sz="4400" b="1" i="0" u="none" strike="noStrike" kern="1200" cap="none" spc="0" normalizeH="0" baseline="0" noProof="0" dirty="0">
                <a:ln>
                  <a:noFill/>
                </a:ln>
                <a:solidFill>
                  <a:srgbClr val="FFFFFF"/>
                </a:solidFill>
                <a:effectLst/>
                <a:uLnTx/>
                <a:uFillTx/>
                <a:latin typeface="Calibri" panose="020F0502020204030204"/>
                <a:ea typeface="+mn-ea"/>
                <a:cs typeface="+mn-cs"/>
              </a:rPr>
              <a:t>1</a:t>
            </a:r>
            <a:r>
              <a:rPr kumimoji="0" lang="fi-FI" sz="4400" b="1" i="0" u="none" strike="noStrike" kern="1200" cap="none" spc="300" normalizeH="0" baseline="0" noProof="0" dirty="0">
                <a:ln>
                  <a:noFill/>
                </a:ln>
                <a:solidFill>
                  <a:srgbClr val="FFFFFF"/>
                </a:solidFill>
                <a:effectLst/>
                <a:uLnTx/>
                <a:uFillTx/>
                <a:latin typeface="Calibri" panose="020F0502020204030204"/>
                <a:ea typeface="+mn-ea"/>
                <a:cs typeface="+mn-cs"/>
              </a:rPr>
              <a:t>0–</a:t>
            </a:r>
            <a:r>
              <a:rPr kumimoji="0" lang="fi-FI" sz="4400" b="1" i="0" u="none" strike="noStrike" kern="1200" cap="none" spc="0" normalizeH="0" baseline="0" noProof="0" dirty="0">
                <a:ln>
                  <a:noFill/>
                </a:ln>
                <a:solidFill>
                  <a:srgbClr val="FFFFFF"/>
                </a:solidFill>
                <a:effectLst/>
                <a:uLnTx/>
                <a:uFillTx/>
                <a:latin typeface="Calibri" panose="020F0502020204030204"/>
                <a:ea typeface="+mn-ea"/>
                <a:cs typeface="+mn-cs"/>
              </a:rPr>
              <a:t>15 %</a:t>
            </a:r>
          </a:p>
          <a:p>
            <a:pPr marL="0" marR="0" lvl="0" indent="0" defTabSz="914400" rtl="0" eaLnBrk="1" fontAlgn="auto" latinLnBrk="0" hangingPunct="1">
              <a:lnSpc>
                <a:spcPct val="100000"/>
              </a:lnSpc>
              <a:spcBef>
                <a:spcPts val="0"/>
              </a:spcBef>
              <a:spcAft>
                <a:spcPts val="0"/>
              </a:spcAft>
              <a:buClr>
                <a:srgbClr val="28549A"/>
              </a:buClr>
              <a:buSzTx/>
              <a:buFont typeface="Arial" panose="020B0604020202020204" pitchFamily="34" charset="0"/>
              <a:buNone/>
              <a:tabLst/>
              <a:defRPr/>
            </a:pPr>
            <a:r>
              <a:rPr kumimoji="0" lang="fi-FI" sz="2000" b="0" i="0" u="none" strike="noStrike" kern="1200" cap="none" spc="0" normalizeH="0" baseline="0" noProof="0" dirty="0">
                <a:ln>
                  <a:noFill/>
                </a:ln>
                <a:solidFill>
                  <a:srgbClr val="FFFFFF"/>
                </a:solidFill>
                <a:effectLst/>
                <a:uLnTx/>
                <a:uFillTx/>
                <a:latin typeface="Calibri" panose="020F0502020204030204"/>
                <a:ea typeface="+mn-ea"/>
                <a:cs typeface="+mn-cs"/>
              </a:rPr>
              <a:t>maksuhyvitystä Tampereen seudulla syntyneistä tuotanto-kustannuksista</a:t>
            </a:r>
          </a:p>
        </p:txBody>
      </p:sp>
      <p:pic>
        <p:nvPicPr>
          <p:cNvPr id="11" name="Kuva 10">
            <a:extLst>
              <a:ext uri="{FF2B5EF4-FFF2-40B4-BE49-F238E27FC236}">
                <a16:creationId xmlns:a16="http://schemas.microsoft.com/office/drawing/2014/main" id="{95F382EB-5A4A-F820-D864-A8D3A51BCE7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Tekstiruutu 24">
            <a:extLst>
              <a:ext uri="{FF2B5EF4-FFF2-40B4-BE49-F238E27FC236}">
                <a16:creationId xmlns:a16="http://schemas.microsoft.com/office/drawing/2014/main" id="{0F5B755B-EC90-E903-6E8D-4D719FD0F8CF}"/>
              </a:ext>
            </a:extLst>
          </p:cNvPr>
          <p:cNvSpPr txBox="1">
            <a:spLocks noChangeArrowheads="1"/>
          </p:cNvSpPr>
          <p:nvPr/>
        </p:nvSpPr>
        <p:spPr bwMode="auto">
          <a:xfrm>
            <a:off x="3112291" y="647157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3101751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Näkymä Tampere-talon seminaarikokoukseen.">
            <a:extLst>
              <a:ext uri="{FF2B5EF4-FFF2-40B4-BE49-F238E27FC236}">
                <a16:creationId xmlns:a16="http://schemas.microsoft.com/office/drawing/2014/main" id="{8E57FE14-DE56-1028-43AB-A66BAF99B2A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Kuva 4">
            <a:extLst>
              <a:ext uri="{FF2B5EF4-FFF2-40B4-BE49-F238E27FC236}">
                <a16:creationId xmlns:a16="http://schemas.microsoft.com/office/drawing/2014/main" id="{CF23C36B-8ABD-3D71-FBC2-FE7D428BE835}"/>
              </a:ext>
              <a:ext uri="{C183D7F6-B498-43B3-948B-1728B52AA6E4}">
                <adec:decorative xmlns:adec="http://schemas.microsoft.com/office/drawing/2017/decorative" val="1"/>
              </a:ext>
            </a:extLst>
          </p:cNvPr>
          <p:cNvSpPr/>
          <p:nvPr/>
        </p:nvSpPr>
        <p:spPr>
          <a:xfrm>
            <a:off x="0" y="0"/>
            <a:ext cx="6972150" cy="6862977"/>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solidFill>
            <a:schemeClr val="tx2">
              <a:lumMod val="10000"/>
              <a:alpha val="49000"/>
            </a:schemeClr>
          </a:solidFill>
          <a:ln w="9525" cap="flat">
            <a:noFill/>
            <a:prstDash val="solid"/>
            <a:miter/>
          </a:ln>
        </p:spPr>
        <p:txBody>
          <a:bodyPr rtlCol="0" anchor="ctr"/>
          <a:lstStyle/>
          <a:p>
            <a:endParaRPr lang="fi-FI" dirty="0">
              <a:solidFill>
                <a:schemeClr val="bg1"/>
              </a:solidFill>
            </a:endParaRPr>
          </a:p>
        </p:txBody>
      </p:sp>
      <p:sp>
        <p:nvSpPr>
          <p:cNvPr id="8" name="Otsikko 7">
            <a:extLst>
              <a:ext uri="{FF2B5EF4-FFF2-40B4-BE49-F238E27FC236}">
                <a16:creationId xmlns:a16="http://schemas.microsoft.com/office/drawing/2014/main" id="{7D1307A8-FDE5-0DD6-29ED-D839788FC545}"/>
              </a:ext>
            </a:extLst>
          </p:cNvPr>
          <p:cNvSpPr>
            <a:spLocks noGrp="1"/>
          </p:cNvSpPr>
          <p:nvPr>
            <p:ph type="title"/>
          </p:nvPr>
        </p:nvSpPr>
        <p:spPr>
          <a:xfrm>
            <a:off x="547942" y="683743"/>
            <a:ext cx="5067301" cy="2087921"/>
          </a:xfrm>
        </p:spPr>
        <p:txBody>
          <a:bodyPr/>
          <a:lstStyle/>
          <a:p>
            <a:r>
              <a:rPr lang="fi-FI" dirty="0"/>
              <a:t>Satojen </a:t>
            </a:r>
            <a:br>
              <a:rPr lang="fi-FI" dirty="0"/>
            </a:br>
            <a:r>
              <a:rPr lang="fi-FI" dirty="0"/>
              <a:t>kohtaamisten </a:t>
            </a:r>
            <a:br>
              <a:rPr lang="fi-FI" dirty="0"/>
            </a:br>
            <a:r>
              <a:rPr lang="fi-FI" dirty="0"/>
              <a:t>kaupunki</a:t>
            </a:r>
          </a:p>
        </p:txBody>
      </p:sp>
      <p:sp>
        <p:nvSpPr>
          <p:cNvPr id="9" name="Sisällön paikkamerkki 8">
            <a:extLst>
              <a:ext uri="{FF2B5EF4-FFF2-40B4-BE49-F238E27FC236}">
                <a16:creationId xmlns:a16="http://schemas.microsoft.com/office/drawing/2014/main" id="{B2F683C4-E7B9-FF52-35A2-A4433F4C5264}"/>
              </a:ext>
            </a:extLst>
          </p:cNvPr>
          <p:cNvSpPr>
            <a:spLocks noGrp="1"/>
          </p:cNvSpPr>
          <p:nvPr>
            <p:ph sz="quarter" idx="15"/>
          </p:nvPr>
        </p:nvSpPr>
        <p:spPr>
          <a:xfrm>
            <a:off x="547944" y="4441792"/>
            <a:ext cx="5067300" cy="2097120"/>
          </a:xfrm>
        </p:spPr>
        <p:txBody>
          <a:bodyPr/>
          <a:lstStyle/>
          <a:p>
            <a:pPr marL="0" indent="0">
              <a:buNone/>
            </a:pPr>
            <a:r>
              <a:rPr lang="fi-FI" dirty="0"/>
              <a:t>Keskeisimmät kongressien ja messujen </a:t>
            </a:r>
            <a:br>
              <a:rPr lang="fi-FI" dirty="0"/>
            </a:br>
            <a:r>
              <a:rPr lang="fi-FI" dirty="0"/>
              <a:t>tapahtumapaikat: </a:t>
            </a:r>
            <a:br>
              <a:rPr lang="fi-FI" dirty="0"/>
            </a:br>
            <a:r>
              <a:rPr lang="fi-FI" b="1" dirty="0"/>
              <a:t>Tampere-talo </a:t>
            </a:r>
            <a:br>
              <a:rPr lang="fi-FI" b="1" dirty="0"/>
            </a:br>
            <a:r>
              <a:rPr lang="fi-FI" b="1" dirty="0"/>
              <a:t>Tampereen Messu- ja urheilukeskus </a:t>
            </a:r>
            <a:endParaRPr lang="fi-FI" dirty="0"/>
          </a:p>
        </p:txBody>
      </p:sp>
      <p:pic>
        <p:nvPicPr>
          <p:cNvPr id="6" name="Kuva 5">
            <a:extLst>
              <a:ext uri="{FF2B5EF4-FFF2-40B4-BE49-F238E27FC236}">
                <a16:creationId xmlns:a16="http://schemas.microsoft.com/office/drawing/2014/main" id="{4A856437-C662-0C95-F45F-4D65513BF44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7" name="Kuva 6">
            <a:extLst>
              <a:ext uri="{FF2B5EF4-FFF2-40B4-BE49-F238E27FC236}">
                <a16:creationId xmlns:a16="http://schemas.microsoft.com/office/drawing/2014/main" id="{710A0A6F-BB04-D5F6-9F88-1FD5784D35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Ellipsi 9">
            <a:extLst>
              <a:ext uri="{FF2B5EF4-FFF2-40B4-BE49-F238E27FC236}">
                <a16:creationId xmlns:a16="http://schemas.microsoft.com/office/drawing/2014/main" id="{49A8436D-C3DD-2979-5B26-540A764EEE85}"/>
              </a:ext>
              <a:ext uri="{C183D7F6-B498-43B3-948B-1728B52AA6E4}">
                <adec:decorative xmlns:adec="http://schemas.microsoft.com/office/drawing/2017/decorative" val="1"/>
              </a:ext>
            </a:extLst>
          </p:cNvPr>
          <p:cNvSpPr/>
          <p:nvPr/>
        </p:nvSpPr>
        <p:spPr>
          <a:xfrm>
            <a:off x="9137323" y="970160"/>
            <a:ext cx="1801505" cy="1801505"/>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1" name="Suorakulmio 10">
            <a:extLst>
              <a:ext uri="{FF2B5EF4-FFF2-40B4-BE49-F238E27FC236}">
                <a16:creationId xmlns:a16="http://schemas.microsoft.com/office/drawing/2014/main" id="{F7DE6152-69E8-69CC-2A0F-09900634A8F4}"/>
              </a:ext>
            </a:extLst>
          </p:cNvPr>
          <p:cNvSpPr/>
          <p:nvPr/>
        </p:nvSpPr>
        <p:spPr>
          <a:xfrm>
            <a:off x="8873466" y="1470973"/>
            <a:ext cx="2329218" cy="923330"/>
          </a:xfrm>
          <a:prstGeom prst="rect">
            <a:avLst/>
          </a:prstGeom>
        </p:spPr>
        <p:txBody>
          <a:bodyPr wrap="square" anchor="ctr" anchorCtr="0">
            <a:spAutoFit/>
          </a:bodyPr>
          <a:lstStyle/>
          <a:p>
            <a:pPr lvl="0" algn="ctr">
              <a:lnSpc>
                <a:spcPct val="90000"/>
              </a:lnSpc>
              <a:spcBef>
                <a:spcPct val="0"/>
              </a:spcBef>
              <a:defRPr/>
            </a:pPr>
            <a:r>
              <a:rPr lang="fi-FI" sz="3600" b="1" dirty="0">
                <a:solidFill>
                  <a:srgbClr val="FFFFFF"/>
                </a:solidFill>
              </a:rPr>
              <a:t>433 652</a:t>
            </a:r>
          </a:p>
          <a:p>
            <a:pPr lvl="0" algn="ctr">
              <a:lnSpc>
                <a:spcPct val="90000"/>
              </a:lnSpc>
              <a:spcBef>
                <a:spcPct val="0"/>
              </a:spcBef>
              <a:defRPr/>
            </a:pPr>
            <a:r>
              <a:rPr lang="fi-FI" sz="2400" dirty="0">
                <a:solidFill>
                  <a:srgbClr val="FFFFFF"/>
                </a:solidFill>
              </a:rPr>
              <a:t>kävijää</a:t>
            </a:r>
            <a:endParaRPr lang="fi-FI" dirty="0"/>
          </a:p>
        </p:txBody>
      </p:sp>
      <p:sp>
        <p:nvSpPr>
          <p:cNvPr id="12" name="Ellipsi 11">
            <a:extLst>
              <a:ext uri="{FF2B5EF4-FFF2-40B4-BE49-F238E27FC236}">
                <a16:creationId xmlns:a16="http://schemas.microsoft.com/office/drawing/2014/main" id="{44C3B9AF-411A-2947-49DC-E27A0FD4FF9D}"/>
              </a:ext>
              <a:ext uri="{C183D7F6-B498-43B3-948B-1728B52AA6E4}">
                <adec:decorative xmlns:adec="http://schemas.microsoft.com/office/drawing/2017/decorative" val="1"/>
              </a:ext>
            </a:extLst>
          </p:cNvPr>
          <p:cNvSpPr/>
          <p:nvPr/>
        </p:nvSpPr>
        <p:spPr>
          <a:xfrm>
            <a:off x="4413544" y="1931626"/>
            <a:ext cx="2398374" cy="2398374"/>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3" name="Suorakulmio 12">
            <a:extLst>
              <a:ext uri="{FF2B5EF4-FFF2-40B4-BE49-F238E27FC236}">
                <a16:creationId xmlns:a16="http://schemas.microsoft.com/office/drawing/2014/main" id="{F6068FBC-86F7-3C19-577D-CDC39E36CC5C}"/>
              </a:ext>
            </a:extLst>
          </p:cNvPr>
          <p:cNvSpPr/>
          <p:nvPr/>
        </p:nvSpPr>
        <p:spPr>
          <a:xfrm>
            <a:off x="4211103" y="2132968"/>
            <a:ext cx="2803256" cy="1920526"/>
          </a:xfrm>
          <a:prstGeom prst="rect">
            <a:avLst/>
          </a:prstGeom>
        </p:spPr>
        <p:txBody>
          <a:bodyPr wrap="square" anchor="ctr" anchorCtr="0">
            <a:spAutoFit/>
          </a:bodyPr>
          <a:lstStyle/>
          <a:p>
            <a:pPr lvl="0" algn="ctr">
              <a:lnSpc>
                <a:spcPct val="90000"/>
              </a:lnSpc>
              <a:spcBef>
                <a:spcPct val="0"/>
              </a:spcBef>
              <a:defRPr/>
            </a:pPr>
            <a:r>
              <a:rPr lang="fi-FI" sz="3600" b="1" dirty="0">
                <a:solidFill>
                  <a:srgbClr val="FFFFFF"/>
                </a:solidFill>
              </a:rPr>
              <a:t>617</a:t>
            </a:r>
          </a:p>
          <a:p>
            <a:pPr algn="ctr">
              <a:lnSpc>
                <a:spcPct val="90000"/>
              </a:lnSpc>
              <a:spcBef>
                <a:spcPct val="0"/>
              </a:spcBef>
              <a:defRPr/>
            </a:pPr>
            <a:r>
              <a:rPr lang="fi-FI" sz="2400" dirty="0">
                <a:solidFill>
                  <a:srgbClr val="FFFFFF"/>
                </a:solidFill>
              </a:rPr>
              <a:t>kokous-, </a:t>
            </a:r>
            <a:br>
              <a:rPr lang="fi-FI" sz="2400" dirty="0">
                <a:solidFill>
                  <a:srgbClr val="FFFFFF"/>
                </a:solidFill>
              </a:rPr>
            </a:br>
            <a:r>
              <a:rPr lang="fi-FI" sz="2400" dirty="0">
                <a:solidFill>
                  <a:srgbClr val="FFFFFF"/>
                </a:solidFill>
              </a:rPr>
              <a:t>kongressi- </a:t>
            </a:r>
            <a:br>
              <a:rPr lang="fi-FI" sz="2400" dirty="0">
                <a:solidFill>
                  <a:srgbClr val="FFFFFF"/>
                </a:solidFill>
              </a:rPr>
            </a:br>
            <a:r>
              <a:rPr lang="fi-FI" sz="2400" dirty="0">
                <a:solidFill>
                  <a:srgbClr val="FFFFFF"/>
                </a:solidFill>
              </a:rPr>
              <a:t>ja messu-tapahtumaa</a:t>
            </a:r>
            <a:endParaRPr lang="fi-FI" sz="2400" b="1" dirty="0">
              <a:solidFill>
                <a:srgbClr val="FFFFFF"/>
              </a:solidFill>
            </a:endParaRPr>
          </a:p>
        </p:txBody>
      </p:sp>
      <p:sp>
        <p:nvSpPr>
          <p:cNvPr id="2" name="Päivämäärän paikkamerkki 1">
            <a:extLst>
              <a:ext uri="{FF2B5EF4-FFF2-40B4-BE49-F238E27FC236}">
                <a16:creationId xmlns:a16="http://schemas.microsoft.com/office/drawing/2014/main" id="{DB5C84B0-018F-D4D0-2D16-32E3C96FFBDC}"/>
              </a:ext>
            </a:extLst>
          </p:cNvPr>
          <p:cNvSpPr>
            <a:spLocks noGrp="1"/>
          </p:cNvSpPr>
          <p:nvPr>
            <p:ph type="dt" sz="half" idx="2"/>
          </p:nvPr>
        </p:nvSpPr>
        <p:spPr/>
        <p:txBody>
          <a:bodyPr/>
          <a:lstStyle/>
          <a:p>
            <a:fld id="{AE45D274-7DCA-6542-99CA-62913EF1A4D8}" type="datetime1">
              <a:rPr lang="fi-FI" smtClean="0"/>
              <a:t>8.6.2023</a:t>
            </a:fld>
            <a:endParaRPr lang="fi-FI"/>
          </a:p>
        </p:txBody>
      </p:sp>
      <p:sp>
        <p:nvSpPr>
          <p:cNvPr id="3" name="Dian numeron paikkamerkki 2">
            <a:extLst>
              <a:ext uri="{FF2B5EF4-FFF2-40B4-BE49-F238E27FC236}">
                <a16:creationId xmlns:a16="http://schemas.microsoft.com/office/drawing/2014/main" id="{2714E12F-211B-E6C7-3C7F-DA8E0915E13F}"/>
              </a:ext>
            </a:extLst>
          </p:cNvPr>
          <p:cNvSpPr>
            <a:spLocks noGrp="1"/>
          </p:cNvSpPr>
          <p:nvPr>
            <p:ph type="sldNum" sz="quarter" idx="4"/>
          </p:nvPr>
        </p:nvSpPr>
        <p:spPr/>
        <p:txBody>
          <a:bodyPr/>
          <a:lstStyle/>
          <a:p>
            <a:fld id="{F3EE06F1-2D77-A44E-97FA-F679B9CB76D5}" type="slidenum">
              <a:rPr lang="fi-FI" smtClean="0"/>
              <a:pPr/>
              <a:t>31</a:t>
            </a:fld>
            <a:endParaRPr lang="fi-FI"/>
          </a:p>
        </p:txBody>
      </p:sp>
      <p:sp>
        <p:nvSpPr>
          <p:cNvPr id="14" name="Tekstiruutu 24">
            <a:extLst>
              <a:ext uri="{FF2B5EF4-FFF2-40B4-BE49-F238E27FC236}">
                <a16:creationId xmlns:a16="http://schemas.microsoft.com/office/drawing/2014/main" id="{0689E57A-6495-3EAA-150B-5DC8655EE43B}"/>
              </a:ext>
            </a:extLst>
          </p:cNvPr>
          <p:cNvSpPr txBox="1">
            <a:spLocks noChangeArrowheads="1"/>
          </p:cNvSpPr>
          <p:nvPr/>
        </p:nvSpPr>
        <p:spPr bwMode="auto">
          <a:xfrm>
            <a:off x="7549806" y="6388992"/>
            <a:ext cx="2453271" cy="33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1645949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Ilmakuva Tampereen keskustasta iltavalaistuksessa.">
            <a:extLst>
              <a:ext uri="{FF2B5EF4-FFF2-40B4-BE49-F238E27FC236}">
                <a16:creationId xmlns:a16="http://schemas.microsoft.com/office/drawing/2014/main" id="{0FC105AB-7C14-5FD2-97FC-3A1A820D82CC}"/>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b="312"/>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AE37638E-D4C6-A3C0-F2FB-6043D697211F}"/>
              </a:ext>
            </a:extLst>
          </p:cNvPr>
          <p:cNvSpPr>
            <a:spLocks noGrp="1"/>
          </p:cNvSpPr>
          <p:nvPr>
            <p:ph type="title"/>
          </p:nvPr>
        </p:nvSpPr>
        <p:spPr/>
        <p:txBody>
          <a:bodyPr/>
          <a:lstStyle/>
          <a:p>
            <a:r>
              <a:rPr lang="fi-FI" dirty="0"/>
              <a:t>Tapahtumien </a:t>
            </a:r>
            <a:br>
              <a:rPr lang="fi-FI" dirty="0"/>
            </a:br>
            <a:r>
              <a:rPr lang="fi-FI" dirty="0"/>
              <a:t>paratiisi</a:t>
            </a:r>
          </a:p>
        </p:txBody>
      </p:sp>
      <p:sp>
        <p:nvSpPr>
          <p:cNvPr id="3" name="Sisällön paikkamerkki 2">
            <a:extLst>
              <a:ext uri="{FF2B5EF4-FFF2-40B4-BE49-F238E27FC236}">
                <a16:creationId xmlns:a16="http://schemas.microsoft.com/office/drawing/2014/main" id="{C21F9661-5839-26A4-84F9-B7861EE7675D}"/>
              </a:ext>
            </a:extLst>
          </p:cNvPr>
          <p:cNvSpPr>
            <a:spLocks noGrp="1"/>
          </p:cNvSpPr>
          <p:nvPr>
            <p:ph sz="quarter" idx="15"/>
          </p:nvPr>
        </p:nvSpPr>
        <p:spPr>
          <a:xfrm>
            <a:off x="655281" y="1900720"/>
            <a:ext cx="5303730" cy="4383464"/>
          </a:xfrm>
        </p:spPr>
        <p:txBody>
          <a:bodyPr>
            <a:normAutofit fontScale="92500" lnSpcReduction="20000"/>
          </a:bodyPr>
          <a:lstStyle/>
          <a:p>
            <a:pPr marL="0" indent="0">
              <a:spcBef>
                <a:spcPts val="500"/>
              </a:spcBef>
              <a:buNone/>
              <a:tabLst>
                <a:tab pos="1062038" algn="l"/>
              </a:tabLst>
              <a:defRPr/>
            </a:pPr>
            <a:r>
              <a:rPr lang="fi-FI" dirty="0"/>
              <a:t>Kaupunkia halkovat kaksi kaunista järveä tarjoavat uniikin toimintaympäristön tapahtumille.</a:t>
            </a:r>
          </a:p>
          <a:p>
            <a:pPr marL="0" lvl="0" indent="0">
              <a:spcBef>
                <a:spcPts val="500"/>
              </a:spcBef>
              <a:buNone/>
              <a:tabLst>
                <a:tab pos="1062038" algn="l"/>
              </a:tabLst>
              <a:defRPr/>
            </a:pPr>
            <a:r>
              <a:rPr lang="fi-FI" b="1" dirty="0"/>
              <a:t>Kiihkeästi kuhisevassa kaupungissa: </a:t>
            </a:r>
          </a:p>
          <a:p>
            <a:pPr lvl="0">
              <a:spcBef>
                <a:spcPts val="400"/>
              </a:spcBef>
              <a:tabLst>
                <a:tab pos="1062038" algn="l"/>
              </a:tabLst>
              <a:defRPr/>
            </a:pPr>
            <a:r>
              <a:rPr lang="fi-FI" dirty="0"/>
              <a:t>Tuhansia tapahtumia pihakirppiksistä kansainvälisiin suurtapahtumiin</a:t>
            </a:r>
            <a:endParaRPr lang="fi-FI" b="1" dirty="0"/>
          </a:p>
          <a:p>
            <a:pPr lvl="0">
              <a:spcBef>
                <a:spcPts val="400"/>
              </a:spcBef>
              <a:tabLst>
                <a:tab pos="1062038" algn="l"/>
              </a:tabLst>
              <a:defRPr/>
            </a:pPr>
            <a:r>
              <a:rPr lang="fi-FI" b="1" dirty="0"/>
              <a:t>4,5 </a:t>
            </a:r>
            <a:r>
              <a:rPr lang="fi-FI" dirty="0"/>
              <a:t>miljoonaa tapahtumakävijää vuosittain (2019)</a:t>
            </a:r>
          </a:p>
          <a:p>
            <a:pPr lvl="0">
              <a:spcBef>
                <a:spcPts val="400"/>
              </a:spcBef>
              <a:tabLst>
                <a:tab pos="1062038" algn="l"/>
              </a:tabLst>
              <a:defRPr/>
            </a:pPr>
            <a:r>
              <a:rPr lang="fi-FI" b="1" dirty="0"/>
              <a:t>646 </a:t>
            </a:r>
            <a:r>
              <a:rPr lang="fi-FI" dirty="0"/>
              <a:t>milj. euroa tapahtumien liikevaihto (2018)</a:t>
            </a:r>
          </a:p>
          <a:p>
            <a:pPr lvl="0">
              <a:spcBef>
                <a:spcPts val="400"/>
              </a:spcBef>
              <a:tabLst>
                <a:tab pos="1062038" algn="l"/>
              </a:tabLst>
              <a:defRPr/>
            </a:pPr>
            <a:r>
              <a:rPr lang="fi-FI" b="1" dirty="0"/>
              <a:t>15 000 </a:t>
            </a:r>
            <a:r>
              <a:rPr lang="fi-FI" dirty="0"/>
              <a:t>katsojaa vetävä Nokia </a:t>
            </a:r>
            <a:r>
              <a:rPr lang="fi-FI" dirty="0" err="1"/>
              <a:t>Arena</a:t>
            </a:r>
            <a:r>
              <a:rPr lang="fi-FI" dirty="0"/>
              <a:t> valmistui 2021</a:t>
            </a:r>
          </a:p>
          <a:p>
            <a:pPr marL="0" lvl="0" indent="0">
              <a:buNone/>
              <a:tabLst>
                <a:tab pos="1062038" algn="l"/>
              </a:tabLst>
              <a:defRPr/>
            </a:pPr>
            <a:r>
              <a:rPr lang="fi-FI" dirty="0"/>
              <a:t>Panostamme uusiin, suurta yleisöä </a:t>
            </a:r>
            <a:br>
              <a:rPr lang="fi-FI" dirty="0"/>
            </a:br>
            <a:r>
              <a:rPr lang="fi-FI" dirty="0"/>
              <a:t>kiinnostaviin tapahtumiin. </a:t>
            </a:r>
          </a:p>
        </p:txBody>
      </p:sp>
      <p:sp>
        <p:nvSpPr>
          <p:cNvPr id="4" name="Päivämäärän paikkamerkki 3">
            <a:extLst>
              <a:ext uri="{FF2B5EF4-FFF2-40B4-BE49-F238E27FC236}">
                <a16:creationId xmlns:a16="http://schemas.microsoft.com/office/drawing/2014/main" id="{BE0CB556-0334-DD0D-D5C4-7E20B1B01588}"/>
              </a:ext>
            </a:extLst>
          </p:cNvPr>
          <p:cNvSpPr>
            <a:spLocks noGrp="1"/>
          </p:cNvSpPr>
          <p:nvPr>
            <p:ph type="dt" sz="half" idx="2"/>
          </p:nvPr>
        </p:nvSpPr>
        <p:spPr/>
        <p:txBody>
          <a:bodyPr/>
          <a:lstStyle/>
          <a:p>
            <a:fld id="{5258CF2B-40E0-044A-A11F-4C9B30C70221}" type="datetime1">
              <a:rPr lang="fi-FI" smtClean="0">
                <a:solidFill>
                  <a:schemeClr val="bg1"/>
                </a:solidFill>
              </a:rPr>
              <a:t>8.6.2023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A975E99F-7353-30F2-C974-88305AFEB41E}"/>
              </a:ext>
            </a:extLst>
          </p:cNvPr>
          <p:cNvSpPr>
            <a:spLocks noGrp="1"/>
          </p:cNvSpPr>
          <p:nvPr>
            <p:ph type="sldNum" sz="quarter" idx="4"/>
          </p:nvPr>
        </p:nvSpPr>
        <p:spPr/>
        <p:txBody>
          <a:bodyPr/>
          <a:lstStyle/>
          <a:p>
            <a:fld id="{F3EE06F1-2D77-A44E-97FA-F679B9CB76D5}" type="slidenum">
              <a:rPr lang="fi-FI" smtClean="0">
                <a:solidFill>
                  <a:schemeClr val="bg1"/>
                </a:solidFill>
              </a:rPr>
              <a:t>32</a:t>
            </a:fld>
            <a:endParaRPr lang="fi-FI">
              <a:solidFill>
                <a:schemeClr val="bg1"/>
              </a:solidFill>
            </a:endParaRPr>
          </a:p>
        </p:txBody>
      </p:sp>
      <p:pic>
        <p:nvPicPr>
          <p:cNvPr id="9" name="Kuva 8">
            <a:extLst>
              <a:ext uri="{FF2B5EF4-FFF2-40B4-BE49-F238E27FC236}">
                <a16:creationId xmlns:a16="http://schemas.microsoft.com/office/drawing/2014/main" id="{537355FC-6742-DC58-7AD1-B73CCFCF9B0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a:outerShdw blurRad="63500" sx="102000" sy="102000" algn="ctr" rotWithShape="0">
              <a:prstClr val="black">
                <a:alpha val="40000"/>
              </a:prstClr>
            </a:outerShdw>
          </a:effectLst>
        </p:spPr>
      </p:pic>
      <p:sp>
        <p:nvSpPr>
          <p:cNvPr id="11" name="Tekstiruutu 24">
            <a:extLst>
              <a:ext uri="{FF2B5EF4-FFF2-40B4-BE49-F238E27FC236}">
                <a16:creationId xmlns:a16="http://schemas.microsoft.com/office/drawing/2014/main" id="{A9847849-ED8E-452F-C668-4B2D49A8CF4B}"/>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spTree>
    <p:extLst>
      <p:ext uri="{BB962C8B-B14F-4D97-AF65-F5344CB8AC3E}">
        <p14:creationId xmlns:p14="http://schemas.microsoft.com/office/powerpoint/2010/main" val="3539139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Nokia Areena ja taustalla rakentuvaa uutta Tamperetta.">
            <a:extLst>
              <a:ext uri="{FF2B5EF4-FFF2-40B4-BE49-F238E27FC236}">
                <a16:creationId xmlns:a16="http://schemas.microsoft.com/office/drawing/2014/main" id="{379D72D4-09D6-2695-E4FB-316B040F49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941" y="0"/>
            <a:ext cx="12176118" cy="6858000"/>
          </a:xfrm>
          <a:prstGeom prst="rect">
            <a:avLst/>
          </a:prstGeom>
        </p:spPr>
      </p:pic>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318960" y="4632833"/>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MUUTOS</a:t>
            </a:r>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57306"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894720"/>
            <a:ext cx="7118309" cy="625679"/>
          </a:xfrm>
          <a:prstGeom prst="rect">
            <a:avLst/>
          </a:prstGeom>
          <a:noFill/>
        </p:spPr>
        <p:txBody>
          <a:bodyPr wrap="square">
            <a:noAutofit/>
          </a:bodyPr>
          <a:lstStyle/>
          <a:p>
            <a:pPr lvl="0">
              <a:defRPr/>
            </a:pPr>
            <a:r>
              <a:rPr lang="fi-FI" sz="2000" dirty="0">
                <a:solidFill>
                  <a:schemeClr val="tx2"/>
                </a:solidFill>
              </a:rPr>
              <a:t>Kasvavassa kaupungissa muutos on läsnä kaikkialla, </a:t>
            </a:r>
            <a:br>
              <a:rPr lang="fi-FI" sz="2000" dirty="0">
                <a:solidFill>
                  <a:schemeClr val="tx2"/>
                </a:solidFill>
              </a:rPr>
            </a:br>
            <a:r>
              <a:rPr lang="fi-FI" sz="2000" dirty="0">
                <a:solidFill>
                  <a:schemeClr val="tx2"/>
                </a:solidFill>
              </a:rPr>
              <a:t>sillä Tampereella rakennetaan ja kehitetään uutta jatkuvasti.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8.6.2023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33</a:t>
            </a:fld>
            <a:endParaRPr lang="fi-FI">
              <a:solidFill>
                <a:schemeClr val="bg1"/>
              </a:solidFill>
            </a:endParaRPr>
          </a:p>
        </p:txBody>
      </p:sp>
      <p:sp>
        <p:nvSpPr>
          <p:cNvPr id="13" name="Tekstiruutu 24">
            <a:extLst>
              <a:ext uri="{FF2B5EF4-FFF2-40B4-BE49-F238E27FC236}">
                <a16:creationId xmlns:a16="http://schemas.microsoft.com/office/drawing/2014/main" id="{D4640674-13AD-CB63-8C4A-22980250789D}"/>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spTree>
    <p:extLst>
      <p:ext uri="{BB962C8B-B14F-4D97-AF65-F5344CB8AC3E}">
        <p14:creationId xmlns:p14="http://schemas.microsoft.com/office/powerpoint/2010/main" val="502033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2" descr="Keväinen kuva Keskusutorilta. Etualalla paljon kukkia auringossa.">
            <a:extLst>
              <a:ext uri="{FF2B5EF4-FFF2-40B4-BE49-F238E27FC236}">
                <a16:creationId xmlns:a16="http://schemas.microsoft.com/office/drawing/2014/main" id="{4F43CD30-6543-7D23-D378-2E30C01F3EB6}"/>
              </a:ext>
            </a:extLst>
          </p:cNvPr>
          <p:cNvSpPr>
            <a:spLocks noChangeAspect="1"/>
          </p:cNvSpPr>
          <p:nvPr/>
        </p:nvSpPr>
        <p:spPr>
          <a:xfrm>
            <a:off x="5484750" y="3516"/>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2" cstate="print">
              <a:extLst>
                <a:ext uri="{28A0092B-C50C-407E-A947-70E740481C1C}">
                  <a14:useLocalDpi xmlns:a14="http://schemas.microsoft.com/office/drawing/2010/main"/>
                </a:ext>
              </a:extLst>
            </a:blip>
            <a:srcRect/>
            <a:stretch>
              <a:fillRect b="313"/>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EF718DAA-4E82-C90F-1091-CF1D94129961}"/>
              </a:ext>
            </a:extLst>
          </p:cNvPr>
          <p:cNvSpPr>
            <a:spLocks noGrp="1"/>
          </p:cNvSpPr>
          <p:nvPr>
            <p:ph type="title"/>
          </p:nvPr>
        </p:nvSpPr>
        <p:spPr/>
        <p:txBody>
          <a:bodyPr/>
          <a:lstStyle/>
          <a:p>
            <a:r>
              <a:rPr lang="fi-FI" dirty="0"/>
              <a:t>Ekologisesti kestävä kaupunki</a:t>
            </a:r>
          </a:p>
        </p:txBody>
      </p:sp>
      <p:sp>
        <p:nvSpPr>
          <p:cNvPr id="3" name="Sisällön paikkamerkki 2">
            <a:extLst>
              <a:ext uri="{FF2B5EF4-FFF2-40B4-BE49-F238E27FC236}">
                <a16:creationId xmlns:a16="http://schemas.microsoft.com/office/drawing/2014/main" id="{19861FC7-F154-E525-0E20-E068FECD0AE6}"/>
              </a:ext>
            </a:extLst>
          </p:cNvPr>
          <p:cNvSpPr>
            <a:spLocks noGrp="1"/>
          </p:cNvSpPr>
          <p:nvPr>
            <p:ph sz="quarter" idx="15"/>
          </p:nvPr>
        </p:nvSpPr>
        <p:spPr>
          <a:xfrm>
            <a:off x="655281" y="1966992"/>
            <a:ext cx="4728165" cy="4163079"/>
          </a:xfrm>
        </p:spPr>
        <p:txBody>
          <a:bodyPr>
            <a:normAutofit fontScale="85000" lnSpcReduction="20000"/>
          </a:bodyPr>
          <a:lstStyle/>
          <a:p>
            <a:pPr marL="0" indent="0">
              <a:buNone/>
            </a:pPr>
            <a:r>
              <a:rPr lang="fi-FI" dirty="0"/>
              <a:t>Tampere haluaa olla kansainvälisesti tunnettu vaikuttavista teoistaan ilmaston ja luonnon monimuotoisuuden eteen. </a:t>
            </a:r>
          </a:p>
          <a:p>
            <a:r>
              <a:rPr lang="fi-FI" dirty="0"/>
              <a:t>Tampereen tavoite on olla hiilineutraali vuonna 2030. Hiilineutraali Tampere 2030 -tiekartassa yli 200 toimenpidettä. </a:t>
            </a:r>
          </a:p>
          <a:p>
            <a:r>
              <a:rPr lang="fi-FI" dirty="0"/>
              <a:t>Ilmastonmuutokseen sopeutuminen on aloitettu, esim. luontopohjaiset hulevesiratkaisut. </a:t>
            </a:r>
          </a:p>
          <a:p>
            <a:r>
              <a:rPr lang="fi-FI" dirty="0"/>
              <a:t>Tampere suojelee luonnon monimuotoisuutta. LUMO-ohjelmassa yli 100 toimenpidettä. </a:t>
            </a:r>
          </a:p>
          <a:p>
            <a:pPr marL="0" indent="0">
              <a:buNone/>
            </a:pPr>
            <a:r>
              <a:rPr lang="fi-FI" dirty="0"/>
              <a:t>Katso kaupungin ilmastotekoja osoitteesta </a:t>
            </a:r>
            <a:r>
              <a:rPr lang="fi-FI" b="1" i="1" dirty="0" err="1">
                <a:solidFill>
                  <a:schemeClr val="accent6">
                    <a:lumMod val="75000"/>
                  </a:schemeClr>
                </a:solidFill>
              </a:rPr>
              <a:t>ilmastovahti.tampere.fi</a:t>
            </a:r>
            <a:endParaRPr lang="fi-FI" b="1" i="1" dirty="0">
              <a:solidFill>
                <a:schemeClr val="accent6">
                  <a:lumMod val="75000"/>
                </a:schemeClr>
              </a:solidFill>
            </a:endParaRPr>
          </a:p>
          <a:p>
            <a:endParaRPr lang="fi-FI" dirty="0"/>
          </a:p>
          <a:p>
            <a:endParaRPr lang="fi-FI" dirty="0"/>
          </a:p>
          <a:p>
            <a:endParaRPr lang="fi-FI" dirty="0"/>
          </a:p>
          <a:p>
            <a:pPr marL="0" indent="0">
              <a:buNone/>
            </a:pPr>
            <a:endParaRPr lang="fi-FI" dirty="0"/>
          </a:p>
        </p:txBody>
      </p:sp>
      <p:sp>
        <p:nvSpPr>
          <p:cNvPr id="4" name="Päivämäärän paikkamerkki 3">
            <a:extLst>
              <a:ext uri="{FF2B5EF4-FFF2-40B4-BE49-F238E27FC236}">
                <a16:creationId xmlns:a16="http://schemas.microsoft.com/office/drawing/2014/main" id="{2B40B7B8-5FEB-D6FE-2FD8-5586D5DDAA5A}"/>
              </a:ext>
            </a:extLst>
          </p:cNvPr>
          <p:cNvSpPr>
            <a:spLocks noGrp="1"/>
          </p:cNvSpPr>
          <p:nvPr>
            <p:ph type="dt" sz="half" idx="2"/>
          </p:nvPr>
        </p:nvSpPr>
        <p:spPr/>
        <p:txBody>
          <a:bodyPr/>
          <a:lstStyle/>
          <a:p>
            <a:fld id="{5258CF2B-40E0-044A-A11F-4C9B30C70221}" type="datetime1">
              <a:rPr lang="fi-FI" smtClean="0">
                <a:solidFill>
                  <a:schemeClr val="bg1"/>
                </a:solidFill>
              </a:rPr>
              <a:t>8.6.2023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2B08A09A-ED72-9D08-6806-2DF67F3B1D57}"/>
              </a:ext>
            </a:extLst>
          </p:cNvPr>
          <p:cNvSpPr>
            <a:spLocks noGrp="1"/>
          </p:cNvSpPr>
          <p:nvPr>
            <p:ph type="sldNum" sz="quarter" idx="4"/>
          </p:nvPr>
        </p:nvSpPr>
        <p:spPr/>
        <p:txBody>
          <a:bodyPr/>
          <a:lstStyle/>
          <a:p>
            <a:fld id="{F3EE06F1-2D77-A44E-97FA-F679B9CB76D5}" type="slidenum">
              <a:rPr lang="fi-FI" smtClean="0">
                <a:solidFill>
                  <a:schemeClr val="bg1"/>
                </a:solidFill>
              </a:rPr>
              <a:t>34</a:t>
            </a:fld>
            <a:endParaRPr lang="fi-FI">
              <a:solidFill>
                <a:schemeClr val="bg1"/>
              </a:solidFill>
            </a:endParaRPr>
          </a:p>
        </p:txBody>
      </p:sp>
      <p:sp>
        <p:nvSpPr>
          <p:cNvPr id="7" name="Tekstiruutu 24">
            <a:extLst>
              <a:ext uri="{FF2B5EF4-FFF2-40B4-BE49-F238E27FC236}">
                <a16:creationId xmlns:a16="http://schemas.microsoft.com/office/drawing/2014/main" id="{4CC10025-026E-0BFD-DFFD-4AD39C4D5A7F}"/>
              </a:ext>
            </a:extLst>
          </p:cNvPr>
          <p:cNvSpPr txBox="1">
            <a:spLocks noChangeArrowheads="1"/>
          </p:cNvSpPr>
          <p:nvPr/>
        </p:nvSpPr>
        <p:spPr bwMode="auto">
          <a:xfrm>
            <a:off x="7549806" y="63889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8" name="Kuva 7">
            <a:extLst>
              <a:ext uri="{FF2B5EF4-FFF2-40B4-BE49-F238E27FC236}">
                <a16:creationId xmlns:a16="http://schemas.microsoft.com/office/drawing/2014/main" id="{30221FB2-061E-7C7C-3BFC-CE9F177804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Tree>
    <p:extLst>
      <p:ext uri="{BB962C8B-B14F-4D97-AF65-F5344CB8AC3E}">
        <p14:creationId xmlns:p14="http://schemas.microsoft.com/office/powerpoint/2010/main" val="538301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Suunnittelukuva Tampereen asema-alueen tulevaisuudesta.">
            <a:extLst>
              <a:ext uri="{FF2B5EF4-FFF2-40B4-BE49-F238E27FC236}">
                <a16:creationId xmlns:a16="http://schemas.microsoft.com/office/drawing/2014/main" id="{34242601-29D6-6451-5593-3E6F0B9C5656}"/>
              </a:ext>
            </a:extLst>
          </p:cNvPr>
          <p:cNvPicPr>
            <a:picLocks noChangeAspect="1"/>
          </p:cNvPicPr>
          <p:nvPr/>
        </p:nvPicPr>
        <p:blipFill>
          <a:blip r:embed="rId3"/>
          <a:srcRect/>
          <a:stretch/>
        </p:blipFill>
        <p:spPr>
          <a:xfrm>
            <a:off x="0" y="0"/>
            <a:ext cx="12192000" cy="6858000"/>
          </a:xfrm>
          <a:prstGeom prst="rect">
            <a:avLst/>
          </a:prstGeom>
          <a:blipFill>
            <a:blip r:embed="rId4" cstate="print">
              <a:extLst>
                <a:ext uri="{28A0092B-C50C-407E-A947-70E740481C1C}">
                  <a14:useLocalDpi xmlns:a14="http://schemas.microsoft.com/office/drawing/2010/main"/>
                </a:ext>
              </a:extLst>
            </a:blip>
            <a:stretch>
              <a:fillRect/>
            </a:stretch>
          </a:blipFill>
        </p:spPr>
      </p:pic>
      <p:sp>
        <p:nvSpPr>
          <p:cNvPr id="17" name="Kuva 2">
            <a:extLst>
              <a:ext uri="{FF2B5EF4-FFF2-40B4-BE49-F238E27FC236}">
                <a16:creationId xmlns:a16="http://schemas.microsoft.com/office/drawing/2014/main" id="{F82B82D7-5066-84EA-2B3A-48430FF836C5}"/>
              </a:ext>
              <a:ext uri="{C183D7F6-B498-43B3-948B-1728B52AA6E4}">
                <adec:decorative xmlns:adec="http://schemas.microsoft.com/office/drawing/2017/decorative" val="1"/>
              </a:ext>
            </a:extLst>
          </p:cNvPr>
          <p:cNvSpPr>
            <a:spLocks noChangeAspect="1"/>
          </p:cNvSpPr>
          <p:nvPr/>
        </p:nvSpPr>
        <p:spPr>
          <a:xfrm>
            <a:off x="5618315" y="-17032"/>
            <a:ext cx="6594236" cy="6878548"/>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 name="connsiteX0" fmla="*/ 5030439 w 5030439"/>
              <a:gd name="connsiteY0" fmla="*/ 0 h 5143500"/>
              <a:gd name="connsiteX1" fmla="*/ 1152525 w 5030439"/>
              <a:gd name="connsiteY1" fmla="*/ 0 h 5143500"/>
              <a:gd name="connsiteX2" fmla="*/ 1095375 w 5030439"/>
              <a:gd name="connsiteY2" fmla="*/ 2667 h 5143500"/>
              <a:gd name="connsiteX3" fmla="*/ 592074 w 5030439"/>
              <a:gd name="connsiteY3" fmla="*/ 242126 h 5143500"/>
              <a:gd name="connsiteX4" fmla="*/ 359378 w 5030439"/>
              <a:gd name="connsiteY4" fmla="*/ 813530 h 5143500"/>
              <a:gd name="connsiteX5" fmla="*/ 359378 w 5030439"/>
              <a:gd name="connsiteY5" fmla="*/ 4370451 h 5143500"/>
              <a:gd name="connsiteX6" fmla="*/ 0 w 5030439"/>
              <a:gd name="connsiteY6" fmla="*/ 5143500 h 5143500"/>
              <a:gd name="connsiteX7" fmla="*/ 4914855 w 5030439"/>
              <a:gd name="connsiteY7" fmla="*/ 5135795 h 5143500"/>
              <a:gd name="connsiteX8" fmla="*/ 5030439 w 5030439"/>
              <a:gd name="connsiteY8" fmla="*/ 0 h 5143500"/>
              <a:gd name="connsiteX0" fmla="*/ 4945677 w 4945677"/>
              <a:gd name="connsiteY0" fmla="*/ 0 h 5158911"/>
              <a:gd name="connsiteX1" fmla="*/ 1152525 w 4945677"/>
              <a:gd name="connsiteY1" fmla="*/ 15411 h 5158911"/>
              <a:gd name="connsiteX2" fmla="*/ 1095375 w 4945677"/>
              <a:gd name="connsiteY2" fmla="*/ 18078 h 5158911"/>
              <a:gd name="connsiteX3" fmla="*/ 592074 w 4945677"/>
              <a:gd name="connsiteY3" fmla="*/ 257537 h 5158911"/>
              <a:gd name="connsiteX4" fmla="*/ 359378 w 4945677"/>
              <a:gd name="connsiteY4" fmla="*/ 828941 h 5158911"/>
              <a:gd name="connsiteX5" fmla="*/ 359378 w 4945677"/>
              <a:gd name="connsiteY5" fmla="*/ 4385862 h 5158911"/>
              <a:gd name="connsiteX6" fmla="*/ 0 w 4945677"/>
              <a:gd name="connsiteY6" fmla="*/ 5158911 h 5158911"/>
              <a:gd name="connsiteX7" fmla="*/ 4914855 w 4945677"/>
              <a:gd name="connsiteY7" fmla="*/ 5151206 h 5158911"/>
              <a:gd name="connsiteX8" fmla="*/ 4945677 w 4945677"/>
              <a:gd name="connsiteY8" fmla="*/ 0 h 515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5677" h="5158911">
                <a:moveTo>
                  <a:pt x="4945677" y="0"/>
                </a:moveTo>
                <a:lnTo>
                  <a:pt x="1152525" y="15411"/>
                </a:lnTo>
                <a:lnTo>
                  <a:pt x="1095375" y="18078"/>
                </a:lnTo>
                <a:cubicBezTo>
                  <a:pt x="901446" y="31032"/>
                  <a:pt x="734282" y="112757"/>
                  <a:pt x="592074" y="257537"/>
                </a:cubicBezTo>
                <a:cubicBezTo>
                  <a:pt x="436912" y="416128"/>
                  <a:pt x="359378" y="606533"/>
                  <a:pt x="359378" y="828941"/>
                </a:cubicBezTo>
                <a:lnTo>
                  <a:pt x="359378" y="4385862"/>
                </a:lnTo>
                <a:cubicBezTo>
                  <a:pt x="359378" y="4831442"/>
                  <a:pt x="256985" y="4949171"/>
                  <a:pt x="0" y="5158911"/>
                </a:cubicBezTo>
                <a:lnTo>
                  <a:pt x="4914855" y="5151206"/>
                </a:lnTo>
                <a:lnTo>
                  <a:pt x="4945677" y="0"/>
                </a:lnTo>
                <a:close/>
              </a:path>
            </a:pathLst>
          </a:custGeom>
          <a:solidFill>
            <a:schemeClr val="bg1">
              <a:alpha val="59947"/>
            </a:schemeClr>
          </a:solid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F6A88895-D029-AD73-D694-BAAB2AFFF661}"/>
              </a:ext>
            </a:extLst>
          </p:cNvPr>
          <p:cNvSpPr>
            <a:spLocks noGrp="1"/>
          </p:cNvSpPr>
          <p:nvPr>
            <p:ph type="title"/>
          </p:nvPr>
        </p:nvSpPr>
        <p:spPr>
          <a:xfrm>
            <a:off x="547942" y="683744"/>
            <a:ext cx="5750116" cy="1060926"/>
          </a:xfrm>
        </p:spPr>
        <p:txBody>
          <a:bodyPr/>
          <a:lstStyle/>
          <a:p>
            <a:r>
              <a:rPr lang="fi-FI" dirty="0"/>
              <a:t>Viiden tähden keskusta </a:t>
            </a:r>
            <a:r>
              <a:rPr lang="fi-FI" sz="2400" b="0" dirty="0"/>
              <a:t>-KEHITYSOHJELMA</a:t>
            </a:r>
          </a:p>
        </p:txBody>
      </p:sp>
      <p:sp>
        <p:nvSpPr>
          <p:cNvPr id="7" name="Sisällön paikkamerkki 6">
            <a:extLst>
              <a:ext uri="{FF2B5EF4-FFF2-40B4-BE49-F238E27FC236}">
                <a16:creationId xmlns:a16="http://schemas.microsoft.com/office/drawing/2014/main" id="{B489AD8F-ABEB-ECA2-BDA4-5AF56C6C2E2C}"/>
              </a:ext>
            </a:extLst>
          </p:cNvPr>
          <p:cNvSpPr>
            <a:spLocks noGrp="1"/>
          </p:cNvSpPr>
          <p:nvPr>
            <p:ph sz="quarter" idx="15"/>
          </p:nvPr>
        </p:nvSpPr>
        <p:spPr>
          <a:xfrm>
            <a:off x="6986647" y="1535110"/>
            <a:ext cx="5067300" cy="4074508"/>
          </a:xfrm>
        </p:spPr>
        <p:txBody>
          <a:bodyPr>
            <a:normAutofit/>
          </a:bodyPr>
          <a:lstStyle/>
          <a:p>
            <a:pPr marL="0" indent="0">
              <a:spcBef>
                <a:spcPts val="400"/>
              </a:spcBef>
              <a:buNone/>
            </a:pPr>
            <a:r>
              <a:rPr lang="fi-FI" dirty="0"/>
              <a:t>Uudistaa Tampereen keskustaa palvelemaan yhä useampia </a:t>
            </a:r>
            <a:br>
              <a:rPr lang="fi-FI" dirty="0"/>
            </a:br>
            <a:r>
              <a:rPr lang="fi-FI" dirty="0"/>
              <a:t>asukkaita ja yrityksiä.</a:t>
            </a:r>
          </a:p>
          <a:p>
            <a:pPr marL="0" indent="0">
              <a:spcBef>
                <a:spcPts val="400"/>
              </a:spcBef>
              <a:buNone/>
            </a:pPr>
            <a:r>
              <a:rPr lang="fi-FI" dirty="0"/>
              <a:t>Toteuttaa keskustaan uusia asuin- ja virkistysalueita, toimi- ja liiketiloja </a:t>
            </a:r>
            <a:br>
              <a:rPr lang="fi-FI" dirty="0"/>
            </a:br>
            <a:r>
              <a:rPr lang="fi-FI" dirty="0"/>
              <a:t>sekä tapahtumapaikkoja.</a:t>
            </a:r>
          </a:p>
          <a:p>
            <a:pPr marL="0" indent="0">
              <a:spcBef>
                <a:spcPts val="400"/>
              </a:spcBef>
              <a:buNone/>
            </a:pPr>
            <a:endParaRPr lang="fi-FI" dirty="0"/>
          </a:p>
          <a:p>
            <a:pPr marL="0" indent="0">
              <a:spcBef>
                <a:spcPts val="400"/>
              </a:spcBef>
              <a:buNone/>
            </a:pPr>
            <a:r>
              <a:rPr lang="fi-FI" b="1" dirty="0"/>
              <a:t>TAVOITTEENA: </a:t>
            </a:r>
            <a:br>
              <a:rPr lang="fi-FI" b="1" dirty="0">
                <a:solidFill>
                  <a:schemeClr val="accent6"/>
                </a:solidFill>
              </a:rPr>
            </a:br>
            <a:r>
              <a:rPr lang="fi-FI" dirty="0"/>
              <a:t>Tampereen keskusta on toimiva </a:t>
            </a:r>
            <a:br>
              <a:rPr lang="fi-FI" dirty="0"/>
            </a:br>
            <a:r>
              <a:rPr lang="fi-FI" dirty="0"/>
              <a:t>elämys ja paikka, jossa viihdytään!</a:t>
            </a:r>
          </a:p>
          <a:p>
            <a:pPr marL="0" indent="0">
              <a:spcBef>
                <a:spcPts val="400"/>
              </a:spcBef>
              <a:buNone/>
            </a:pPr>
            <a:endParaRPr lang="fi-FI" dirty="0"/>
          </a:p>
        </p:txBody>
      </p:sp>
      <p:sp>
        <p:nvSpPr>
          <p:cNvPr id="10" name="Ellipsi 9">
            <a:extLst>
              <a:ext uri="{FF2B5EF4-FFF2-40B4-BE49-F238E27FC236}">
                <a16:creationId xmlns:a16="http://schemas.microsoft.com/office/drawing/2014/main" id="{2D60BFE4-6AC9-57B0-C0DA-1C591774875A}"/>
              </a:ext>
              <a:ext uri="{C183D7F6-B498-43B3-948B-1728B52AA6E4}">
                <adec:decorative xmlns:adec="http://schemas.microsoft.com/office/drawing/2017/decorative" val="1"/>
              </a:ext>
            </a:extLst>
          </p:cNvPr>
          <p:cNvSpPr/>
          <p:nvPr/>
        </p:nvSpPr>
        <p:spPr>
          <a:xfrm>
            <a:off x="4816660" y="4119353"/>
            <a:ext cx="2054903" cy="20549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1" name="Otsikko 7">
            <a:extLst>
              <a:ext uri="{FF2B5EF4-FFF2-40B4-BE49-F238E27FC236}">
                <a16:creationId xmlns:a16="http://schemas.microsoft.com/office/drawing/2014/main" id="{86148A8C-745B-DADA-813B-450195AA758E}"/>
              </a:ext>
            </a:extLst>
          </p:cNvPr>
          <p:cNvSpPr txBox="1">
            <a:spLocks/>
          </p:cNvSpPr>
          <p:nvPr/>
        </p:nvSpPr>
        <p:spPr>
          <a:xfrm>
            <a:off x="4865145" y="4258601"/>
            <a:ext cx="1957932" cy="18630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defRPr/>
            </a:pPr>
            <a:r>
              <a:rPr kumimoji="0" lang="fi-FI" sz="4200" b="1" i="0" u="none" strike="noStrike" kern="1200" cap="none" spc="0" normalizeH="0" baseline="0" noProof="0" dirty="0">
                <a:ln>
                  <a:noFill/>
                </a:ln>
                <a:solidFill>
                  <a:srgbClr val="FFFFFF"/>
                </a:solidFill>
                <a:effectLst/>
                <a:uLnTx/>
                <a:uFillTx/>
                <a:latin typeface="Calibri" panose="020F0502020204030204"/>
                <a:ea typeface="+mj-ea"/>
                <a:cs typeface="+mj-cs"/>
              </a:rPr>
              <a:t>2030 </a:t>
            </a:r>
            <a:r>
              <a:rPr lang="fi-FI" sz="1800" b="0" dirty="0">
                <a:solidFill>
                  <a:srgbClr val="FFFFFF"/>
                </a:solidFill>
              </a:rPr>
              <a:t>vetovoimainen ja helposti saavutettava keskusta</a:t>
            </a:r>
          </a:p>
        </p:txBody>
      </p:sp>
      <p:sp>
        <p:nvSpPr>
          <p:cNvPr id="13" name="Ellipsi 12">
            <a:extLst>
              <a:ext uri="{FF2B5EF4-FFF2-40B4-BE49-F238E27FC236}">
                <a16:creationId xmlns:a16="http://schemas.microsoft.com/office/drawing/2014/main" id="{ACD2FEFF-3F76-50D9-9D8F-5DC2A15C4000}"/>
              </a:ext>
              <a:ext uri="{C183D7F6-B498-43B3-948B-1728B52AA6E4}">
                <adec:decorative xmlns:adec="http://schemas.microsoft.com/office/drawing/2017/decorative" val="1"/>
              </a:ext>
            </a:extLst>
          </p:cNvPr>
          <p:cNvSpPr/>
          <p:nvPr/>
        </p:nvSpPr>
        <p:spPr>
          <a:xfrm>
            <a:off x="1186344" y="1891111"/>
            <a:ext cx="2054903" cy="20549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4" name="Otsikko 7">
            <a:extLst>
              <a:ext uri="{FF2B5EF4-FFF2-40B4-BE49-F238E27FC236}">
                <a16:creationId xmlns:a16="http://schemas.microsoft.com/office/drawing/2014/main" id="{978D8C03-2E22-1BCA-02BF-8534C7228793}"/>
              </a:ext>
            </a:extLst>
          </p:cNvPr>
          <p:cNvSpPr txBox="1">
            <a:spLocks/>
          </p:cNvSpPr>
          <p:nvPr/>
        </p:nvSpPr>
        <p:spPr>
          <a:xfrm>
            <a:off x="1234829" y="2109872"/>
            <a:ext cx="1957932" cy="18630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defRPr/>
            </a:pPr>
            <a:r>
              <a:rPr kumimoji="0" lang="fi-FI" sz="4200" b="1" i="0" u="none" strike="noStrike" kern="1200" cap="none" spc="0" normalizeH="0" baseline="0" noProof="0" dirty="0">
                <a:ln>
                  <a:noFill/>
                </a:ln>
                <a:solidFill>
                  <a:srgbClr val="FFFFFF"/>
                </a:solidFill>
                <a:effectLst/>
                <a:uLnTx/>
                <a:uFillTx/>
                <a:latin typeface="Calibri" panose="020F0502020204030204"/>
                <a:ea typeface="+mj-ea"/>
                <a:cs typeface="+mj-cs"/>
              </a:rPr>
              <a:t>35-40 % </a:t>
            </a:r>
            <a:r>
              <a:rPr lang="fi-FI" sz="1800" b="0" dirty="0">
                <a:solidFill>
                  <a:srgbClr val="FFFFFF"/>
                </a:solidFill>
              </a:rPr>
              <a:t>enemmän asukkaita kuin 2015</a:t>
            </a:r>
          </a:p>
        </p:txBody>
      </p:sp>
      <p:pic>
        <p:nvPicPr>
          <p:cNvPr id="16" name="Kuva 15">
            <a:extLst>
              <a:ext uri="{FF2B5EF4-FFF2-40B4-BE49-F238E27FC236}">
                <a16:creationId xmlns:a16="http://schemas.microsoft.com/office/drawing/2014/main" id="{2444C749-AA1D-D4EA-E01E-AC84C0E408F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pic>
        <p:nvPicPr>
          <p:cNvPr id="18" name="Kuva 17">
            <a:extLst>
              <a:ext uri="{FF2B5EF4-FFF2-40B4-BE49-F238E27FC236}">
                <a16:creationId xmlns:a16="http://schemas.microsoft.com/office/drawing/2014/main" id="{FB56FDB2-D947-9F55-4060-D7538F6BEB0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1AC93EF3-18F3-5ED6-F7BD-B2C969376C70}"/>
              </a:ext>
            </a:extLst>
          </p:cNvPr>
          <p:cNvSpPr>
            <a:spLocks noGrp="1"/>
          </p:cNvSpPr>
          <p:nvPr>
            <p:ph type="dt" sz="half" idx="2"/>
          </p:nvPr>
        </p:nvSpPr>
        <p:spPr/>
        <p:txBody>
          <a:bodyPr/>
          <a:lstStyle/>
          <a:p>
            <a:fld id="{5258CF2B-40E0-044A-A11F-4C9B30C70221}" type="datetime1">
              <a:rPr lang="fi-FI" smtClean="0"/>
              <a:t>8.6.2023</a:t>
            </a:fld>
            <a:endParaRPr lang="fi-FI"/>
          </a:p>
        </p:txBody>
      </p:sp>
      <p:sp>
        <p:nvSpPr>
          <p:cNvPr id="5" name="Dian numeron paikkamerkki 4">
            <a:extLst>
              <a:ext uri="{FF2B5EF4-FFF2-40B4-BE49-F238E27FC236}">
                <a16:creationId xmlns:a16="http://schemas.microsoft.com/office/drawing/2014/main" id="{A00761E2-CC6A-00A7-DCE4-34F5B289400F}"/>
              </a:ext>
            </a:extLst>
          </p:cNvPr>
          <p:cNvSpPr>
            <a:spLocks noGrp="1"/>
          </p:cNvSpPr>
          <p:nvPr>
            <p:ph type="sldNum" sz="quarter" idx="4"/>
          </p:nvPr>
        </p:nvSpPr>
        <p:spPr/>
        <p:txBody>
          <a:bodyPr/>
          <a:lstStyle/>
          <a:p>
            <a:fld id="{F3EE06F1-2D77-A44E-97FA-F679B9CB76D5}" type="slidenum">
              <a:rPr lang="fi-FI" smtClean="0"/>
              <a:t>35</a:t>
            </a:fld>
            <a:endParaRPr lang="fi-FI"/>
          </a:p>
        </p:txBody>
      </p:sp>
      <p:sp>
        <p:nvSpPr>
          <p:cNvPr id="19" name="Tekstiruutu 24">
            <a:extLst>
              <a:ext uri="{FF2B5EF4-FFF2-40B4-BE49-F238E27FC236}">
                <a16:creationId xmlns:a16="http://schemas.microsoft.com/office/drawing/2014/main" id="{6EC516F0-4E14-6A40-CD11-2B29E5F7D1F8}"/>
              </a:ext>
            </a:extLst>
          </p:cNvPr>
          <p:cNvSpPr txBox="1">
            <a:spLocks noChangeArrowheads="1"/>
          </p:cNvSpPr>
          <p:nvPr/>
        </p:nvSpPr>
        <p:spPr bwMode="auto">
          <a:xfrm>
            <a:off x="6630008" y="63889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a:t>
            </a:r>
            <a:r>
              <a:rPr lang="fi-FI" sz="1200" dirty="0">
                <a:solidFill>
                  <a:srgbClr val="FFFFFF"/>
                </a:solidFill>
                <a:latin typeface="Calibri" panose="020F0502020204030204"/>
              </a:rPr>
              <a:t>©SRV/ Credit </a:t>
            </a:r>
            <a:r>
              <a:rPr lang="fi-FI" sz="1200" dirty="0" err="1">
                <a:solidFill>
                  <a:srgbClr val="FFFFFF"/>
                </a:solidFill>
                <a:latin typeface="Calibri" panose="020F0502020204030204"/>
              </a:rPr>
              <a:t>Tomorrow</a:t>
            </a:r>
            <a:r>
              <a:rPr lang="fi-FI" sz="1200" dirty="0">
                <a:solidFill>
                  <a:srgbClr val="FFFFFF"/>
                </a:solidFill>
                <a:latin typeface="Calibri" panose="020F0502020204030204"/>
              </a:rPr>
              <a:t> AB / Studio </a:t>
            </a:r>
            <a:r>
              <a:rPr lang="fi-FI" sz="1200" dirty="0" err="1">
                <a:solidFill>
                  <a:srgbClr val="FFFFFF"/>
                </a:solidFill>
                <a:latin typeface="Calibri" panose="020F0502020204030204"/>
              </a:rPr>
              <a:t>Libeskind</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09753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3D-Ilmakuva Tampereen keskustan uusista rakennushankkeista.">
            <a:extLst>
              <a:ext uri="{FF2B5EF4-FFF2-40B4-BE49-F238E27FC236}">
                <a16:creationId xmlns:a16="http://schemas.microsoft.com/office/drawing/2014/main" id="{6894D1D2-47EE-34BA-A0BF-56878B0C95AC}"/>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6416983" y="825197"/>
            <a:ext cx="5636963" cy="2246775"/>
          </a:xfrm>
        </p:spPr>
        <p:txBody>
          <a:bodyPr/>
          <a:lstStyle/>
          <a:p>
            <a:r>
              <a:rPr lang="fi-FI" dirty="0"/>
              <a:t>Innovatiivisia hankkeita elävään </a:t>
            </a:r>
            <a:br>
              <a:rPr lang="fi-FI" dirty="0"/>
            </a:br>
            <a:r>
              <a:rPr lang="fi-FI" dirty="0"/>
              <a:t>ja viihtyisään keskustaan:</a:t>
            </a:r>
            <a:br>
              <a:rPr lang="fi-FI" dirty="0"/>
            </a:br>
            <a:endParaRPr lang="fi-FI" dirty="0"/>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416984" y="3295877"/>
            <a:ext cx="5357200" cy="3212211"/>
          </a:xfrm>
        </p:spPr>
        <p:txBody>
          <a:bodyPr>
            <a:normAutofit fontScale="92500" lnSpcReduction="10000"/>
          </a:bodyPr>
          <a:lstStyle/>
          <a:p>
            <a:pPr>
              <a:spcBef>
                <a:spcPts val="400"/>
              </a:spcBef>
            </a:pPr>
            <a:r>
              <a:rPr lang="fi-FI" dirty="0"/>
              <a:t>Kannen alue: Asemakeskus ja Nokia </a:t>
            </a:r>
            <a:r>
              <a:rPr lang="fi-FI" dirty="0" err="1"/>
              <a:t>Arena</a:t>
            </a:r>
            <a:endParaRPr lang="fi-FI" dirty="0"/>
          </a:p>
          <a:p>
            <a:pPr>
              <a:spcBef>
                <a:spcPts val="400"/>
              </a:spcBef>
            </a:pPr>
            <a:r>
              <a:rPr lang="fi-FI" dirty="0"/>
              <a:t>Ranta-Tampella</a:t>
            </a:r>
          </a:p>
          <a:p>
            <a:pPr>
              <a:spcBef>
                <a:spcPts val="400"/>
              </a:spcBef>
            </a:pPr>
            <a:r>
              <a:rPr lang="fi-FI" dirty="0"/>
              <a:t>Läntisen keskusta-alueen </a:t>
            </a:r>
            <a:br>
              <a:rPr lang="fi-FI" dirty="0"/>
            </a:br>
            <a:r>
              <a:rPr lang="fi-FI" dirty="0"/>
              <a:t>kehityskokonaisuus</a:t>
            </a:r>
          </a:p>
          <a:p>
            <a:pPr>
              <a:spcBef>
                <a:spcPts val="400"/>
              </a:spcBef>
            </a:pPr>
            <a:r>
              <a:rPr lang="fi-FI" dirty="0" err="1"/>
              <a:t>Viinikanlahden</a:t>
            </a:r>
            <a:r>
              <a:rPr lang="fi-FI" dirty="0"/>
              <a:t> alue</a:t>
            </a:r>
          </a:p>
          <a:p>
            <a:pPr>
              <a:spcBef>
                <a:spcPts val="400"/>
              </a:spcBef>
            </a:pPr>
            <a:r>
              <a:rPr lang="fi-FI" dirty="0"/>
              <a:t>Särkänniemen alue</a:t>
            </a:r>
          </a:p>
          <a:p>
            <a:pPr>
              <a:spcBef>
                <a:spcPts val="400"/>
              </a:spcBef>
            </a:pPr>
            <a:r>
              <a:rPr lang="fi-FI" dirty="0"/>
              <a:t>Tullin alue</a:t>
            </a:r>
          </a:p>
          <a:p>
            <a:pPr>
              <a:spcBef>
                <a:spcPts val="400"/>
              </a:spcBef>
            </a:pPr>
            <a:r>
              <a:rPr lang="fi-FI" dirty="0"/>
              <a:t>Kulttuurikehä</a:t>
            </a:r>
          </a:p>
          <a:p>
            <a:pPr>
              <a:spcBef>
                <a:spcPts val="400"/>
              </a:spcBef>
            </a:pPr>
            <a:r>
              <a:rPr lang="fi-FI" dirty="0"/>
              <a:t>Tammerkosken valaisu</a:t>
            </a:r>
          </a:p>
        </p:txBody>
      </p:sp>
      <p:sp>
        <p:nvSpPr>
          <p:cNvPr id="4" name="Päivämäärän paikkamerkki 3">
            <a:extLst>
              <a:ext uri="{FF2B5EF4-FFF2-40B4-BE49-F238E27FC236}">
                <a16:creationId xmlns:a16="http://schemas.microsoft.com/office/drawing/2014/main" id="{CF8347A7-E9B0-356D-99D4-F1CAF2768272}"/>
              </a:ext>
            </a:extLst>
          </p:cNvPr>
          <p:cNvSpPr>
            <a:spLocks noGrp="1"/>
          </p:cNvSpPr>
          <p:nvPr>
            <p:ph type="dt" sz="half" idx="2"/>
          </p:nvPr>
        </p:nvSpPr>
        <p:spPr/>
        <p:txBody>
          <a:bodyPr/>
          <a:lstStyle/>
          <a:p>
            <a:fld id="{DE1FEB09-93DA-AB47-834A-FE35B1E8954A}" type="datetime1">
              <a:rPr lang="fi-FI" smtClean="0"/>
              <a:t>8.6.2023</a:t>
            </a:fld>
            <a:endParaRPr lang="fi-FI"/>
          </a:p>
        </p:txBody>
      </p:sp>
      <p:sp>
        <p:nvSpPr>
          <p:cNvPr id="5" name="Dian numeron paikkamerkki 4">
            <a:extLst>
              <a:ext uri="{FF2B5EF4-FFF2-40B4-BE49-F238E27FC236}">
                <a16:creationId xmlns:a16="http://schemas.microsoft.com/office/drawing/2014/main" id="{0D359E0A-CFB8-3F5A-9E41-07F3FEFDEFE7}"/>
              </a:ext>
            </a:extLst>
          </p:cNvPr>
          <p:cNvSpPr>
            <a:spLocks noGrp="1"/>
          </p:cNvSpPr>
          <p:nvPr>
            <p:ph type="sldNum" sz="quarter" idx="4"/>
          </p:nvPr>
        </p:nvSpPr>
        <p:spPr/>
        <p:txBody>
          <a:bodyPr/>
          <a:lstStyle/>
          <a:p>
            <a:fld id="{F3EE06F1-2D77-A44E-97FA-F679B9CB76D5}" type="slidenum">
              <a:rPr lang="fi-FI" smtClean="0"/>
              <a:t>36</a:t>
            </a:fld>
            <a:endParaRPr lang="fi-FI"/>
          </a:p>
        </p:txBody>
      </p:sp>
      <p:pic>
        <p:nvPicPr>
          <p:cNvPr id="9" name="Kuva 8">
            <a:extLst>
              <a:ext uri="{FF2B5EF4-FFF2-40B4-BE49-F238E27FC236}">
                <a16:creationId xmlns:a16="http://schemas.microsoft.com/office/drawing/2014/main" id="{C160724B-AEE1-204D-DD8B-A6D49F87AD3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1" name="Tekstiruutu 24">
            <a:extLst>
              <a:ext uri="{FF2B5EF4-FFF2-40B4-BE49-F238E27FC236}">
                <a16:creationId xmlns:a16="http://schemas.microsoft.com/office/drawing/2014/main" id="{4DB60345-2ED6-06B7-F9E9-C30231C2927A}"/>
              </a:ext>
            </a:extLst>
          </p:cNvPr>
          <p:cNvSpPr txBox="1">
            <a:spLocks noChangeArrowheads="1"/>
          </p:cNvSpPr>
          <p:nvPr/>
        </p:nvSpPr>
        <p:spPr bwMode="auto">
          <a:xfrm>
            <a:off x="3562860" y="6366868"/>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Tampereen kaupunki</a:t>
            </a:r>
          </a:p>
        </p:txBody>
      </p:sp>
    </p:spTree>
    <p:extLst>
      <p:ext uri="{BB962C8B-B14F-4D97-AF65-F5344CB8AC3E}">
        <p14:creationId xmlns:p14="http://schemas.microsoft.com/office/powerpoint/2010/main" val="3503177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3D-mallinnus asema-alueen visiosuunnitelmasta.">
            <a:extLst>
              <a:ext uri="{FF2B5EF4-FFF2-40B4-BE49-F238E27FC236}">
                <a16:creationId xmlns:a16="http://schemas.microsoft.com/office/drawing/2014/main" id="{6894D1D2-47EE-34BA-A0BF-56878B0C95AC}"/>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417817" y="825197"/>
            <a:ext cx="5636963" cy="2246775"/>
          </a:xfrm>
        </p:spPr>
        <p:txBody>
          <a:bodyPr/>
          <a:lstStyle/>
          <a:p>
            <a:r>
              <a:rPr lang="fi-FI" sz="2400" b="0" dirty="0">
                <a:solidFill>
                  <a:schemeClr val="bg1"/>
                </a:solidFill>
              </a:rPr>
              <a:t>KANNEN ALUE – </a:t>
            </a:r>
            <a:br>
              <a:rPr lang="fi-FI" dirty="0">
                <a:solidFill>
                  <a:schemeClr val="bg1"/>
                </a:solidFill>
              </a:rPr>
            </a:br>
            <a:r>
              <a:rPr lang="fi-FI" dirty="0">
                <a:solidFill>
                  <a:schemeClr val="bg1"/>
                </a:solidFill>
                <a:ea typeface="+mj-lt"/>
                <a:cs typeface="+mj-lt"/>
              </a:rPr>
              <a:t>Uusi ihmisten ja elämän alue keskellä kaupunkia</a:t>
            </a:r>
            <a:endParaRPr lang="fi-FI" dirty="0">
              <a:solidFill>
                <a:schemeClr val="bg1"/>
              </a:solidFill>
            </a:endParaRPr>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390525" y="1078787"/>
            <a:ext cx="5237789" cy="5642688"/>
          </a:xfrm>
        </p:spPr>
        <p:txBody>
          <a:bodyPr>
            <a:normAutofit fontScale="92500" lnSpcReduction="20000"/>
          </a:bodyPr>
          <a:lstStyle/>
          <a:p>
            <a:pPr marL="0" indent="0">
              <a:spcBef>
                <a:spcPts val="400"/>
              </a:spcBef>
              <a:buNone/>
            </a:pPr>
            <a:r>
              <a:rPr lang="fi-FI" dirty="0"/>
              <a:t>Tampereen sydämeen, rautatien ympärille, </a:t>
            </a:r>
            <a:br>
              <a:rPr lang="fi-FI" dirty="0"/>
            </a:br>
            <a:r>
              <a:rPr lang="fi-FI" dirty="0"/>
              <a:t>kasvaa ainutlaatuinen Kannen alue. Liikennemuotojen solmukohtaan asettuvalla alueella koetaan elämyksiä, asutaan ja työskennellään. </a:t>
            </a:r>
          </a:p>
          <a:p>
            <a:pPr marL="0" indent="0">
              <a:spcBef>
                <a:spcPts val="400"/>
              </a:spcBef>
              <a:buNone/>
            </a:pPr>
            <a:r>
              <a:rPr lang="fi-FI" dirty="0"/>
              <a:t>Uusi alue yhdistää kaupunginosia toisiinsa ja tekee Tampereen keskustasta yhtenäisen. Kannen alue on sijainniltaan erinomainen muun muassa yrityksille. </a:t>
            </a:r>
          </a:p>
          <a:p>
            <a:pPr marL="0" indent="0">
              <a:spcBef>
                <a:spcPts val="400"/>
              </a:spcBef>
              <a:buNone/>
            </a:pPr>
            <a:endParaRPr lang="fi-FI" dirty="0"/>
          </a:p>
          <a:p>
            <a:pPr marL="449263" indent="0">
              <a:spcBef>
                <a:spcPts val="400"/>
              </a:spcBef>
              <a:buNone/>
            </a:pPr>
            <a:r>
              <a:rPr lang="fi-FI" b="1" dirty="0"/>
              <a:t>Kannen alue on täynnä elämää 24/7:</a:t>
            </a:r>
          </a:p>
          <a:p>
            <a:pPr marL="674688" indent="-225425">
              <a:spcBef>
                <a:spcPts val="400"/>
              </a:spcBef>
            </a:pPr>
            <a:r>
              <a:rPr lang="fi-FI" dirty="0"/>
              <a:t>Nokia </a:t>
            </a:r>
            <a:r>
              <a:rPr lang="fi-FI" dirty="0" err="1"/>
              <a:t>Arena</a:t>
            </a:r>
            <a:endParaRPr lang="fi-FI" dirty="0"/>
          </a:p>
          <a:p>
            <a:pPr marL="674688" indent="-225425">
              <a:spcBef>
                <a:spcPts val="400"/>
              </a:spcBef>
            </a:pPr>
            <a:r>
              <a:rPr lang="fi-FI" dirty="0"/>
              <a:t>Palveluita</a:t>
            </a:r>
          </a:p>
          <a:p>
            <a:pPr marL="674688" indent="-225425">
              <a:spcBef>
                <a:spcPts val="400"/>
              </a:spcBef>
            </a:pPr>
            <a:r>
              <a:rPr lang="fi-FI" dirty="0"/>
              <a:t>Asuntoja</a:t>
            </a:r>
          </a:p>
          <a:p>
            <a:pPr marL="674688" indent="-225425">
              <a:spcBef>
                <a:spcPts val="400"/>
              </a:spcBef>
            </a:pPr>
            <a:r>
              <a:rPr lang="fi-FI" dirty="0"/>
              <a:t>Puisto</a:t>
            </a:r>
          </a:p>
          <a:p>
            <a:pPr marL="674688" indent="-225425">
              <a:spcBef>
                <a:spcPts val="400"/>
              </a:spcBef>
            </a:pPr>
            <a:r>
              <a:rPr lang="fi-FI" dirty="0"/>
              <a:t>Liike- ja toimitiloja</a:t>
            </a:r>
          </a:p>
          <a:p>
            <a:pPr marL="674688" indent="-225425">
              <a:spcBef>
                <a:spcPts val="400"/>
              </a:spcBef>
            </a:pPr>
            <a:r>
              <a:rPr lang="fi-FI" dirty="0"/>
              <a:t>Ratikkapysäkki ja uusi matkaterminaali</a:t>
            </a:r>
          </a:p>
        </p:txBody>
      </p:sp>
      <p:sp>
        <p:nvSpPr>
          <p:cNvPr id="10" name="Ellipsi 9">
            <a:extLst>
              <a:ext uri="{FF2B5EF4-FFF2-40B4-BE49-F238E27FC236}">
                <a16:creationId xmlns:a16="http://schemas.microsoft.com/office/drawing/2014/main" id="{8BEC2279-2CB3-D855-8B58-C192482A96AC}"/>
              </a:ext>
              <a:ext uri="{C183D7F6-B498-43B3-948B-1728B52AA6E4}">
                <adec:decorative xmlns:adec="http://schemas.microsoft.com/office/drawing/2017/decorative" val="1"/>
              </a:ext>
            </a:extLst>
          </p:cNvPr>
          <p:cNvSpPr/>
          <p:nvPr/>
        </p:nvSpPr>
        <p:spPr>
          <a:xfrm>
            <a:off x="4664602" y="3613099"/>
            <a:ext cx="2054903" cy="205490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1" name="Otsikko 7">
            <a:extLst>
              <a:ext uri="{FF2B5EF4-FFF2-40B4-BE49-F238E27FC236}">
                <a16:creationId xmlns:a16="http://schemas.microsoft.com/office/drawing/2014/main" id="{7F1B0718-4AB9-0CCA-FCFE-76386B0FA018}"/>
              </a:ext>
            </a:extLst>
          </p:cNvPr>
          <p:cNvSpPr txBox="1">
            <a:spLocks/>
          </p:cNvSpPr>
          <p:nvPr/>
        </p:nvSpPr>
        <p:spPr>
          <a:xfrm>
            <a:off x="4713087" y="3831860"/>
            <a:ext cx="1957932" cy="18630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4200" b="1" i="0" u="none" strike="noStrike" kern="1200" cap="none" spc="0" normalizeH="0" baseline="0" noProof="0" dirty="0">
                <a:ln>
                  <a:noFill/>
                </a:ln>
                <a:solidFill>
                  <a:schemeClr val="bg1"/>
                </a:solidFill>
                <a:effectLst/>
                <a:uLnTx/>
                <a:uFillTx/>
                <a:latin typeface="Calibri" panose="020F0502020204030204"/>
                <a:ea typeface="+mj-ea"/>
                <a:cs typeface="+mj-cs"/>
              </a:rPr>
              <a:t>20 milj.</a:t>
            </a:r>
          </a:p>
          <a:p>
            <a:pPr>
              <a:defRPr/>
            </a:pPr>
            <a:r>
              <a:rPr lang="fi-FI" sz="1800" b="0" dirty="0">
                <a:solidFill>
                  <a:schemeClr val="bg1"/>
                </a:solidFill>
              </a:rPr>
              <a:t>Potentiaalista läpikulkijaa vuodessa</a:t>
            </a:r>
            <a:endParaRPr kumimoji="0" lang="fi-FI" sz="1800" b="0" i="0" u="none" strike="noStrike" kern="1200" cap="none" spc="0" normalizeH="0" baseline="0" noProof="0" dirty="0">
              <a:ln>
                <a:noFill/>
              </a:ln>
              <a:solidFill>
                <a:schemeClr val="bg1"/>
              </a:solidFill>
              <a:effectLst/>
              <a:uLnTx/>
              <a:uFillTx/>
              <a:latin typeface="Calibri" panose="020F0502020204030204"/>
              <a:ea typeface="+mj-ea"/>
              <a:cs typeface="+mj-cs"/>
            </a:endParaRPr>
          </a:p>
        </p:txBody>
      </p:sp>
      <p:pic>
        <p:nvPicPr>
          <p:cNvPr id="12" name="Kuva 11">
            <a:extLst>
              <a:ext uri="{FF2B5EF4-FFF2-40B4-BE49-F238E27FC236}">
                <a16:creationId xmlns:a16="http://schemas.microsoft.com/office/drawing/2014/main" id="{7B4316B0-74A4-6C5E-B818-95676884B52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CF8347A7-E9B0-356D-99D4-F1CAF2768272}"/>
              </a:ext>
            </a:extLst>
          </p:cNvPr>
          <p:cNvSpPr>
            <a:spLocks noGrp="1"/>
          </p:cNvSpPr>
          <p:nvPr>
            <p:ph type="dt" sz="half" idx="2"/>
          </p:nvPr>
        </p:nvSpPr>
        <p:spPr/>
        <p:txBody>
          <a:bodyPr/>
          <a:lstStyle/>
          <a:p>
            <a:fld id="{DE1FEB09-93DA-AB47-834A-FE35B1E8954A}" type="datetime1">
              <a:rPr lang="fi-FI" smtClean="0"/>
              <a:t>8.6.2023</a:t>
            </a:fld>
            <a:endParaRPr lang="fi-FI"/>
          </a:p>
        </p:txBody>
      </p:sp>
      <p:sp>
        <p:nvSpPr>
          <p:cNvPr id="5" name="Dian numeron paikkamerkki 4">
            <a:extLst>
              <a:ext uri="{FF2B5EF4-FFF2-40B4-BE49-F238E27FC236}">
                <a16:creationId xmlns:a16="http://schemas.microsoft.com/office/drawing/2014/main" id="{0D359E0A-CFB8-3F5A-9E41-07F3FEFDEFE7}"/>
              </a:ext>
            </a:extLst>
          </p:cNvPr>
          <p:cNvSpPr>
            <a:spLocks noGrp="1"/>
          </p:cNvSpPr>
          <p:nvPr>
            <p:ph type="sldNum" sz="quarter" idx="4"/>
          </p:nvPr>
        </p:nvSpPr>
        <p:spPr/>
        <p:txBody>
          <a:bodyPr/>
          <a:lstStyle/>
          <a:p>
            <a:fld id="{F3EE06F1-2D77-A44E-97FA-F679B9CB76D5}" type="slidenum">
              <a:rPr lang="fi-FI" smtClean="0"/>
              <a:t>37</a:t>
            </a:fld>
            <a:endParaRPr lang="fi-FI"/>
          </a:p>
        </p:txBody>
      </p:sp>
      <p:sp>
        <p:nvSpPr>
          <p:cNvPr id="13" name="Tekstiruutu 24">
            <a:extLst>
              <a:ext uri="{FF2B5EF4-FFF2-40B4-BE49-F238E27FC236}">
                <a16:creationId xmlns:a16="http://schemas.microsoft.com/office/drawing/2014/main" id="{2F476951-9F36-749A-FAD2-F8977FC3F3C1}"/>
              </a:ext>
            </a:extLst>
          </p:cNvPr>
          <p:cNvSpPr txBox="1">
            <a:spLocks noChangeArrowheads="1"/>
          </p:cNvSpPr>
          <p:nvPr/>
        </p:nvSpPr>
        <p:spPr bwMode="auto">
          <a:xfrm>
            <a:off x="2011709" y="63889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a:t>
            </a:r>
            <a:r>
              <a:rPr lang="fi-FI" sz="1200" dirty="0">
                <a:solidFill>
                  <a:srgbClr val="FFFFFF"/>
                </a:solidFill>
                <a:latin typeface="Calibri" panose="020F0502020204030204"/>
              </a:rPr>
              <a:t> ©SRV/ Credit </a:t>
            </a:r>
            <a:r>
              <a:rPr lang="fi-FI" sz="1200" dirty="0" err="1">
                <a:solidFill>
                  <a:srgbClr val="FFFFFF"/>
                </a:solidFill>
                <a:latin typeface="Calibri" panose="020F0502020204030204"/>
              </a:rPr>
              <a:t>Tomorrow</a:t>
            </a:r>
            <a:r>
              <a:rPr lang="fi-FI" sz="1200" dirty="0">
                <a:solidFill>
                  <a:srgbClr val="FFFFFF"/>
                </a:solidFill>
                <a:latin typeface="Calibri" panose="020F0502020204030204"/>
              </a:rPr>
              <a:t> AB / Studio </a:t>
            </a:r>
            <a:r>
              <a:rPr lang="fi-FI" sz="1200" dirty="0" err="1">
                <a:solidFill>
                  <a:srgbClr val="FFFFFF"/>
                </a:solidFill>
                <a:latin typeface="Calibri" panose="020F0502020204030204"/>
              </a:rPr>
              <a:t>Libeskind</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67000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Nokia Arenan julkisivu.">
            <a:extLst>
              <a:ext uri="{FF2B5EF4-FFF2-40B4-BE49-F238E27FC236}">
                <a16:creationId xmlns:a16="http://schemas.microsoft.com/office/drawing/2014/main" id="{6894D1D2-47EE-34BA-A0BF-56878B0C95AC}"/>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417817" y="825197"/>
            <a:ext cx="5636963" cy="2246775"/>
          </a:xfrm>
        </p:spPr>
        <p:txBody>
          <a:bodyPr/>
          <a:lstStyle/>
          <a:p>
            <a:r>
              <a:rPr lang="fi-FI" dirty="0">
                <a:solidFill>
                  <a:schemeClr val="bg1"/>
                </a:solidFill>
                <a:ea typeface="+mj-lt"/>
                <a:cs typeface="+mj-lt"/>
              </a:rPr>
              <a:t>Nokia Areena</a:t>
            </a:r>
            <a:endParaRPr lang="fi-FI" dirty="0">
              <a:solidFill>
                <a:schemeClr val="bg1"/>
              </a:solidFill>
            </a:endParaRPr>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390525" y="1078787"/>
            <a:ext cx="5237789" cy="5642688"/>
          </a:xfrm>
        </p:spPr>
        <p:txBody>
          <a:bodyPr>
            <a:normAutofit fontScale="92500" lnSpcReduction="20000"/>
          </a:bodyPr>
          <a:lstStyle/>
          <a:p>
            <a:pPr marL="0" indent="0">
              <a:spcBef>
                <a:spcPts val="400"/>
              </a:spcBef>
              <a:spcAft>
                <a:spcPts val="1000"/>
              </a:spcAft>
              <a:buNone/>
            </a:pPr>
            <a:r>
              <a:rPr lang="fi-FI" dirty="0"/>
              <a:t>Euroopan ensimmäinen keskusta-areena, Nokia </a:t>
            </a:r>
            <a:r>
              <a:rPr lang="fi-FI" dirty="0" err="1"/>
              <a:t>Arena</a:t>
            </a:r>
            <a:r>
              <a:rPr lang="fi-FI" dirty="0"/>
              <a:t>, toimii suurten viihde- ja urheilu-tapahtumien näyttämönä. </a:t>
            </a:r>
            <a:br>
              <a:rPr lang="fi-FI" dirty="0"/>
            </a:br>
            <a:r>
              <a:rPr lang="fi-FI" dirty="0"/>
              <a:t>Areenan erityispiirteitä ovat muun muassa kasino, saunamaailma ja hotelli. Osa hotellihuoneista avaa näkymän suoraan tapahtumiin.</a:t>
            </a:r>
          </a:p>
          <a:p>
            <a:pPr marL="0" indent="0">
              <a:spcBef>
                <a:spcPts val="400"/>
              </a:spcBef>
              <a:buNone/>
            </a:pPr>
            <a:r>
              <a:rPr lang="fi-FI" b="1" dirty="0"/>
              <a:t>Nokia </a:t>
            </a:r>
            <a:r>
              <a:rPr lang="fi-FI" b="1" dirty="0" err="1"/>
              <a:t>Arena</a:t>
            </a:r>
            <a:r>
              <a:rPr lang="fi-FI" b="1" dirty="0"/>
              <a:t>:</a:t>
            </a:r>
          </a:p>
          <a:p>
            <a:pPr>
              <a:spcBef>
                <a:spcPts val="400"/>
              </a:spcBef>
            </a:pPr>
            <a:r>
              <a:rPr lang="fi-FI" dirty="0"/>
              <a:t>Valmistui vuonna 2021</a:t>
            </a:r>
          </a:p>
          <a:p>
            <a:pPr>
              <a:spcBef>
                <a:spcPts val="400"/>
              </a:spcBef>
            </a:pPr>
            <a:r>
              <a:rPr lang="fi-FI" dirty="0"/>
              <a:t>Vuoden 2022 jääkiekon </a:t>
            </a:r>
            <a:br>
              <a:rPr lang="fi-FI" dirty="0"/>
            </a:br>
            <a:r>
              <a:rPr lang="fi-FI" dirty="0"/>
              <a:t>MM-kisojen päänäyttämö</a:t>
            </a:r>
          </a:p>
          <a:p>
            <a:pPr>
              <a:spcBef>
                <a:spcPts val="400"/>
              </a:spcBef>
            </a:pPr>
            <a:r>
              <a:rPr lang="fi-FI" dirty="0"/>
              <a:t>1 milj. kävijää ja </a:t>
            </a:r>
            <a:br>
              <a:rPr lang="fi-FI" dirty="0"/>
            </a:br>
            <a:r>
              <a:rPr lang="fi-FI" dirty="0"/>
              <a:t>120 tapahtumaa/vuosi</a:t>
            </a:r>
          </a:p>
          <a:p>
            <a:pPr>
              <a:spcBef>
                <a:spcPts val="400"/>
              </a:spcBef>
              <a:spcAft>
                <a:spcPts val="1000"/>
              </a:spcAft>
            </a:pPr>
            <a:r>
              <a:rPr lang="fi-FI" dirty="0"/>
              <a:t>15 000 katsomopaikkaa</a:t>
            </a:r>
          </a:p>
          <a:p>
            <a:pPr marL="0" indent="0">
              <a:spcBef>
                <a:spcPts val="400"/>
              </a:spcBef>
              <a:buNone/>
            </a:pPr>
            <a:r>
              <a:rPr lang="fi-FI" dirty="0"/>
              <a:t>Areena on aina avoinna. Ravintolat ja muut areenan palvelut palvelevat asiakkaita myös tapahtumien ulkopuolella. </a:t>
            </a:r>
          </a:p>
          <a:p>
            <a:pPr marL="0" indent="0">
              <a:spcBef>
                <a:spcPts val="400"/>
              </a:spcBef>
              <a:buNone/>
            </a:pPr>
            <a:endParaRPr lang="fi-FI" dirty="0"/>
          </a:p>
        </p:txBody>
      </p:sp>
      <p:sp>
        <p:nvSpPr>
          <p:cNvPr id="4" name="Päivämäärän paikkamerkki 3">
            <a:extLst>
              <a:ext uri="{FF2B5EF4-FFF2-40B4-BE49-F238E27FC236}">
                <a16:creationId xmlns:a16="http://schemas.microsoft.com/office/drawing/2014/main" id="{CF8347A7-E9B0-356D-99D4-F1CAF2768272}"/>
              </a:ext>
            </a:extLst>
          </p:cNvPr>
          <p:cNvSpPr>
            <a:spLocks noGrp="1"/>
          </p:cNvSpPr>
          <p:nvPr>
            <p:ph type="dt" sz="half" idx="2"/>
          </p:nvPr>
        </p:nvSpPr>
        <p:spPr/>
        <p:txBody>
          <a:bodyPr/>
          <a:lstStyle/>
          <a:p>
            <a:fld id="{DE1FEB09-93DA-AB47-834A-FE35B1E8954A}" type="datetime1">
              <a:rPr lang="fi-FI" smtClean="0"/>
              <a:t>8.6.2023</a:t>
            </a:fld>
            <a:endParaRPr lang="fi-FI"/>
          </a:p>
        </p:txBody>
      </p:sp>
      <p:sp>
        <p:nvSpPr>
          <p:cNvPr id="5" name="Dian numeron paikkamerkki 4">
            <a:extLst>
              <a:ext uri="{FF2B5EF4-FFF2-40B4-BE49-F238E27FC236}">
                <a16:creationId xmlns:a16="http://schemas.microsoft.com/office/drawing/2014/main" id="{0D359E0A-CFB8-3F5A-9E41-07F3FEFDEFE7}"/>
              </a:ext>
            </a:extLst>
          </p:cNvPr>
          <p:cNvSpPr>
            <a:spLocks noGrp="1"/>
          </p:cNvSpPr>
          <p:nvPr>
            <p:ph type="sldNum" sz="quarter" idx="4"/>
          </p:nvPr>
        </p:nvSpPr>
        <p:spPr/>
        <p:txBody>
          <a:bodyPr/>
          <a:lstStyle/>
          <a:p>
            <a:fld id="{F3EE06F1-2D77-A44E-97FA-F679B9CB76D5}" type="slidenum">
              <a:rPr lang="fi-FI" smtClean="0"/>
              <a:t>38</a:t>
            </a:fld>
            <a:endParaRPr lang="fi-FI"/>
          </a:p>
        </p:txBody>
      </p:sp>
      <p:pic>
        <p:nvPicPr>
          <p:cNvPr id="12" name="Kuva 11">
            <a:extLst>
              <a:ext uri="{FF2B5EF4-FFF2-40B4-BE49-F238E27FC236}">
                <a16:creationId xmlns:a16="http://schemas.microsoft.com/office/drawing/2014/main" id="{7B4316B0-74A4-6C5E-B818-95676884B52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Tekstiruutu 24">
            <a:extLst>
              <a:ext uri="{FF2B5EF4-FFF2-40B4-BE49-F238E27FC236}">
                <a16:creationId xmlns:a16="http://schemas.microsoft.com/office/drawing/2014/main" id="{5967EDC5-61EA-99D5-EBD0-FBECA75786A5}"/>
              </a:ext>
            </a:extLst>
          </p:cNvPr>
          <p:cNvSpPr txBox="1">
            <a:spLocks noChangeArrowheads="1"/>
          </p:cNvSpPr>
          <p:nvPr/>
        </p:nvSpPr>
        <p:spPr bwMode="auto">
          <a:xfrm>
            <a:off x="2495158"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spTree>
    <p:extLst>
      <p:ext uri="{BB962C8B-B14F-4D97-AF65-F5344CB8AC3E}">
        <p14:creationId xmlns:p14="http://schemas.microsoft.com/office/powerpoint/2010/main" val="4252602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Ilmakuva Ranta-Tampellan uudesta asuin-alueesta.">
            <a:extLst>
              <a:ext uri="{FF2B5EF4-FFF2-40B4-BE49-F238E27FC236}">
                <a16:creationId xmlns:a16="http://schemas.microsoft.com/office/drawing/2014/main" id="{416EDFAF-B882-8A52-A493-0BAA34AAB282}"/>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DE0A36B-EBC9-58FE-3906-D0978C2E2129}"/>
              </a:ext>
            </a:extLst>
          </p:cNvPr>
          <p:cNvSpPr>
            <a:spLocks noGrp="1"/>
          </p:cNvSpPr>
          <p:nvPr>
            <p:ph type="title"/>
          </p:nvPr>
        </p:nvSpPr>
        <p:spPr/>
        <p:txBody>
          <a:bodyPr/>
          <a:lstStyle/>
          <a:p>
            <a:r>
              <a:rPr lang="fi-FI" dirty="0"/>
              <a:t>Ranta-Tampella – </a:t>
            </a:r>
            <a:br>
              <a:rPr lang="fi-FI" dirty="0"/>
            </a:br>
            <a:r>
              <a:rPr lang="fi-FI" sz="2400" dirty="0"/>
              <a:t>ASKELTEN PÄÄSSÄ KESKUSTAN PALVELUISTA</a:t>
            </a:r>
          </a:p>
        </p:txBody>
      </p:sp>
      <p:sp>
        <p:nvSpPr>
          <p:cNvPr id="7" name="Sisällön paikkamerkki 6">
            <a:extLst>
              <a:ext uri="{FF2B5EF4-FFF2-40B4-BE49-F238E27FC236}">
                <a16:creationId xmlns:a16="http://schemas.microsoft.com/office/drawing/2014/main" id="{9C6CD915-E249-6F50-3735-880B9E43AE41}"/>
              </a:ext>
            </a:extLst>
          </p:cNvPr>
          <p:cNvSpPr>
            <a:spLocks noGrp="1"/>
          </p:cNvSpPr>
          <p:nvPr>
            <p:ph sz="quarter" idx="15"/>
          </p:nvPr>
        </p:nvSpPr>
        <p:spPr>
          <a:xfrm>
            <a:off x="655281" y="2121104"/>
            <a:ext cx="5440719" cy="3897731"/>
          </a:xfrm>
        </p:spPr>
        <p:txBody>
          <a:bodyPr>
            <a:normAutofit fontScale="92500" lnSpcReduction="20000"/>
          </a:bodyPr>
          <a:lstStyle/>
          <a:p>
            <a:pPr marL="0" indent="0">
              <a:buNone/>
            </a:pPr>
            <a:r>
              <a:rPr lang="fi-FI" dirty="0"/>
              <a:t>Uusi monimuotoinen asuinalue aivan keskustan kupeessa,  Näsijärven rannassa. Ranta-Tampella avaa järvenrannat kaikkien ihailtavaksi ja tarjoaa monia aktiviteetteja kaikille tamperelaisille. </a:t>
            </a:r>
          </a:p>
          <a:p>
            <a:pPr marL="0" indent="0">
              <a:buNone/>
            </a:pPr>
            <a:r>
              <a:rPr lang="fi-FI" b="1" dirty="0"/>
              <a:t>Ranta-Tampellassa viihdytään mm.:</a:t>
            </a:r>
          </a:p>
          <a:p>
            <a:pPr>
              <a:spcBef>
                <a:spcPts val="400"/>
              </a:spcBef>
            </a:pPr>
            <a:r>
              <a:rPr lang="fi-FI" dirty="0"/>
              <a:t>oleskelulaitureilla</a:t>
            </a:r>
          </a:p>
          <a:p>
            <a:pPr>
              <a:spcBef>
                <a:spcPts val="400"/>
              </a:spcBef>
            </a:pPr>
            <a:r>
              <a:rPr lang="fi-FI" dirty="0"/>
              <a:t>kanavan rannassa</a:t>
            </a:r>
          </a:p>
          <a:p>
            <a:pPr>
              <a:spcBef>
                <a:spcPts val="400"/>
              </a:spcBef>
            </a:pPr>
            <a:r>
              <a:rPr lang="fi-FI" dirty="0"/>
              <a:t>rantareiteillä</a:t>
            </a:r>
          </a:p>
          <a:p>
            <a:pPr>
              <a:spcBef>
                <a:spcPts val="400"/>
              </a:spcBef>
            </a:pPr>
            <a:r>
              <a:rPr lang="fi-FI" dirty="0"/>
              <a:t>ulkoliikuntalaitteilla</a:t>
            </a:r>
          </a:p>
          <a:p>
            <a:pPr>
              <a:spcBef>
                <a:spcPts val="400"/>
              </a:spcBef>
            </a:pPr>
            <a:r>
              <a:rPr lang="fi-FI" dirty="0"/>
              <a:t>kiipeilyseinällä</a:t>
            </a:r>
          </a:p>
          <a:p>
            <a:pPr>
              <a:spcBef>
                <a:spcPts val="400"/>
              </a:spcBef>
            </a:pPr>
            <a:r>
              <a:rPr lang="fi-FI" dirty="0"/>
              <a:t>puistoissa.</a:t>
            </a:r>
          </a:p>
          <a:p>
            <a:endParaRPr lang="fi-FI" dirty="0"/>
          </a:p>
        </p:txBody>
      </p:sp>
      <p:sp>
        <p:nvSpPr>
          <p:cNvPr id="9" name="Ellipsi 8">
            <a:extLst>
              <a:ext uri="{FF2B5EF4-FFF2-40B4-BE49-F238E27FC236}">
                <a16:creationId xmlns:a16="http://schemas.microsoft.com/office/drawing/2014/main" id="{D75287DD-D018-9CB0-AEE7-E6C43F1D7A06}"/>
              </a:ext>
              <a:ext uri="{C183D7F6-B498-43B3-948B-1728B52AA6E4}">
                <adec:decorative xmlns:adec="http://schemas.microsoft.com/office/drawing/2017/decorative" val="1"/>
              </a:ext>
            </a:extLst>
          </p:cNvPr>
          <p:cNvSpPr/>
          <p:nvPr/>
        </p:nvSpPr>
        <p:spPr>
          <a:xfrm>
            <a:off x="4747244" y="3764847"/>
            <a:ext cx="2325188" cy="23251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E1CE8A6C-F57D-B448-CDE1-67CDDCF48CC2}"/>
              </a:ext>
            </a:extLst>
          </p:cNvPr>
          <p:cNvSpPr/>
          <p:nvPr/>
        </p:nvSpPr>
        <p:spPr>
          <a:xfrm>
            <a:off x="4747244" y="4313427"/>
            <a:ext cx="2325188" cy="1228028"/>
          </a:xfrm>
          <a:prstGeom prst="rect">
            <a:avLst/>
          </a:prstGeom>
        </p:spPr>
        <p:txBody>
          <a:bodyPr wrap="square">
            <a:spAutoFit/>
          </a:bodyPr>
          <a:lstStyle/>
          <a:p>
            <a:pPr lvl="0" algn="ctr">
              <a:lnSpc>
                <a:spcPct val="90000"/>
              </a:lnSpc>
              <a:spcBef>
                <a:spcPct val="0"/>
              </a:spcBef>
              <a:defRPr/>
            </a:pPr>
            <a:r>
              <a:rPr lang="fi-FI" sz="4200" b="1" dirty="0">
                <a:solidFill>
                  <a:srgbClr val="FFFFFF"/>
                </a:solidFill>
              </a:rPr>
              <a:t>3 500</a:t>
            </a:r>
            <a:br>
              <a:rPr lang="fi-FI" sz="4200" b="1" dirty="0">
                <a:solidFill>
                  <a:srgbClr val="FFFFFF"/>
                </a:solidFill>
              </a:rPr>
            </a:br>
            <a:r>
              <a:rPr lang="fi-FI" sz="2000" dirty="0">
                <a:solidFill>
                  <a:srgbClr val="FFFFFF"/>
                </a:solidFill>
              </a:rPr>
              <a:t>tamperelaisen </a:t>
            </a:r>
            <a:br>
              <a:rPr lang="fi-FI" sz="2000" dirty="0">
                <a:solidFill>
                  <a:srgbClr val="FFFFFF"/>
                </a:solidFill>
              </a:rPr>
            </a:br>
            <a:r>
              <a:rPr lang="fi-FI" sz="2000" dirty="0">
                <a:solidFill>
                  <a:srgbClr val="FFFFFF"/>
                </a:solidFill>
              </a:rPr>
              <a:t>koti</a:t>
            </a:r>
          </a:p>
        </p:txBody>
      </p:sp>
      <p:sp>
        <p:nvSpPr>
          <p:cNvPr id="4" name="Päivämäärän paikkamerkki 3">
            <a:extLst>
              <a:ext uri="{FF2B5EF4-FFF2-40B4-BE49-F238E27FC236}">
                <a16:creationId xmlns:a16="http://schemas.microsoft.com/office/drawing/2014/main" id="{44B5A5C9-6C42-036A-0BDC-37544D008F03}"/>
              </a:ext>
            </a:extLst>
          </p:cNvPr>
          <p:cNvSpPr>
            <a:spLocks noGrp="1"/>
          </p:cNvSpPr>
          <p:nvPr>
            <p:ph type="dt" sz="half" idx="2"/>
          </p:nvPr>
        </p:nvSpPr>
        <p:spPr/>
        <p:txBody>
          <a:bodyPr/>
          <a:lstStyle/>
          <a:p>
            <a:fld id="{F65BC6BD-2936-FB40-9FDC-35873F782F6D}" type="datetime1">
              <a:rPr lang="fi-FI" smtClean="0">
                <a:solidFill>
                  <a:schemeClr val="bg1"/>
                </a:solidFill>
              </a:rPr>
              <a:t>8.6.2023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0D2F2C86-3085-047F-788C-54108EB2DEDE}"/>
              </a:ext>
            </a:extLst>
          </p:cNvPr>
          <p:cNvSpPr>
            <a:spLocks noGrp="1"/>
          </p:cNvSpPr>
          <p:nvPr>
            <p:ph type="sldNum" sz="quarter" idx="4"/>
          </p:nvPr>
        </p:nvSpPr>
        <p:spPr/>
        <p:txBody>
          <a:bodyPr/>
          <a:lstStyle/>
          <a:p>
            <a:fld id="{F3EE06F1-2D77-A44E-97FA-F679B9CB76D5}" type="slidenum">
              <a:rPr lang="fi-FI" smtClean="0">
                <a:solidFill>
                  <a:schemeClr val="bg1"/>
                </a:solidFill>
              </a:rPr>
              <a:t>39</a:t>
            </a:fld>
            <a:endParaRPr lang="fi-FI">
              <a:solidFill>
                <a:schemeClr val="bg1"/>
              </a:solidFill>
            </a:endParaRPr>
          </a:p>
        </p:txBody>
      </p:sp>
      <p:pic>
        <p:nvPicPr>
          <p:cNvPr id="11" name="Kuva 10">
            <a:extLst>
              <a:ext uri="{FF2B5EF4-FFF2-40B4-BE49-F238E27FC236}">
                <a16:creationId xmlns:a16="http://schemas.microsoft.com/office/drawing/2014/main" id="{EE2D47DE-52E7-72DD-2C79-D8B7336CA2F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
        <p:nvSpPr>
          <p:cNvPr id="12" name="Tekstiruutu 24">
            <a:extLst>
              <a:ext uri="{FF2B5EF4-FFF2-40B4-BE49-F238E27FC236}">
                <a16:creationId xmlns:a16="http://schemas.microsoft.com/office/drawing/2014/main" id="{7F069FD7-E7FD-EEB0-6E73-00271C057768}"/>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Tampereen</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kaupunki</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20548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descr="Näkymä Ranta-Tampellasta, taustalla Näsinneula.">
            <a:extLst>
              <a:ext uri="{FF2B5EF4-FFF2-40B4-BE49-F238E27FC236}">
                <a16:creationId xmlns:a16="http://schemas.microsoft.com/office/drawing/2014/main" id="{8CC5AFAC-A2DA-5CF5-7029-F88BC9EF46EB}"/>
              </a:ext>
            </a:extLst>
          </p:cNvPr>
          <p:cNvSpPr/>
          <p:nvPr/>
        </p:nvSpPr>
        <p:spPr>
          <a:xfrm>
            <a:off x="6743700" y="0"/>
            <a:ext cx="5448300" cy="6858000"/>
          </a:xfrm>
          <a:prstGeom prst="rect">
            <a:avLst/>
          </a:prstGeom>
          <a:blipFill>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n paikkamerkki 9" descr="Kaksi teekkariopiskelijaa keltaisissa haalareissa.">
            <a:extLst>
              <a:ext uri="{FF2B5EF4-FFF2-40B4-BE49-F238E27FC236}">
                <a16:creationId xmlns:a16="http://schemas.microsoft.com/office/drawing/2014/main" id="{EDB9E15D-AC02-A48B-C842-1157D510FA7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43224" y="0"/>
            <a:ext cx="5878170" cy="6858000"/>
          </a:xfrm>
          <a:custGeom>
            <a:avLst/>
            <a:gdLst>
              <a:gd name="connsiteX0" fmla="*/ 0 w 6964020"/>
              <a:gd name="connsiteY0" fmla="*/ 0 h 6858000"/>
              <a:gd name="connsiteX1" fmla="*/ 1016020 w 6964020"/>
              <a:gd name="connsiteY1" fmla="*/ 0 h 6858000"/>
              <a:gd name="connsiteX2" fmla="*/ 2042160 w 6964020"/>
              <a:gd name="connsiteY2" fmla="*/ 0 h 6858000"/>
              <a:gd name="connsiteX3" fmla="*/ 4328160 w 6964020"/>
              <a:gd name="connsiteY3" fmla="*/ 0 h 6858000"/>
              <a:gd name="connsiteX4" fmla="*/ 5079981 w 6964020"/>
              <a:gd name="connsiteY4" fmla="*/ 0 h 6858000"/>
              <a:gd name="connsiteX5" fmla="*/ 6964020 w 6964020"/>
              <a:gd name="connsiteY5" fmla="*/ 0 h 6858000"/>
              <a:gd name="connsiteX6" fmla="*/ 6964020 w 6964020"/>
              <a:gd name="connsiteY6" fmla="*/ 11979 h 6858000"/>
              <a:gd name="connsiteX7" fmla="*/ 6907257 w 6964020"/>
              <a:gd name="connsiteY7" fmla="*/ 20642 h 6858000"/>
              <a:gd name="connsiteX8" fmla="*/ 6096000 w 6964020"/>
              <a:gd name="connsiteY8" fmla="*/ 1016020 h 6858000"/>
              <a:gd name="connsiteX9" fmla="*/ 6096000 w 6964020"/>
              <a:gd name="connsiteY9" fmla="*/ 1158240 h 6858000"/>
              <a:gd name="connsiteX10" fmla="*/ 6096000 w 6964020"/>
              <a:gd name="connsiteY10" fmla="*/ 5841980 h 6858000"/>
              <a:gd name="connsiteX11" fmla="*/ 5079981 w 6964020"/>
              <a:gd name="connsiteY11" fmla="*/ 6858000 h 6858000"/>
              <a:gd name="connsiteX12" fmla="*/ 2042160 w 6964020"/>
              <a:gd name="connsiteY12" fmla="*/ 6858000 h 6858000"/>
              <a:gd name="connsiteX13" fmla="*/ 1016020 w 6964020"/>
              <a:gd name="connsiteY13" fmla="*/ 6858000 h 6858000"/>
              <a:gd name="connsiteX14" fmla="*/ 0 w 6964020"/>
              <a:gd name="connsiteY14" fmla="*/ 6858000 h 6858000"/>
              <a:gd name="connsiteX15" fmla="*/ 0 w 6964020"/>
              <a:gd name="connsiteY15" fmla="*/ 5841980 h 6858000"/>
              <a:gd name="connsiteX16" fmla="*/ 0 w 6964020"/>
              <a:gd name="connsiteY16" fmla="*/ 10160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64020" h="6858000">
                <a:moveTo>
                  <a:pt x="0" y="0"/>
                </a:moveTo>
                <a:lnTo>
                  <a:pt x="1016020" y="0"/>
                </a:lnTo>
                <a:lnTo>
                  <a:pt x="2042160" y="0"/>
                </a:lnTo>
                <a:lnTo>
                  <a:pt x="4328160" y="0"/>
                </a:lnTo>
                <a:lnTo>
                  <a:pt x="5079981" y="0"/>
                </a:lnTo>
                <a:lnTo>
                  <a:pt x="6964020" y="0"/>
                </a:lnTo>
                <a:lnTo>
                  <a:pt x="6964020" y="11979"/>
                </a:lnTo>
                <a:lnTo>
                  <a:pt x="6907257" y="20642"/>
                </a:lnTo>
                <a:cubicBezTo>
                  <a:pt x="6444274" y="115382"/>
                  <a:pt x="6096000" y="525030"/>
                  <a:pt x="6096000" y="1016020"/>
                </a:cubicBezTo>
                <a:lnTo>
                  <a:pt x="6096000" y="1158240"/>
                </a:lnTo>
                <a:lnTo>
                  <a:pt x="6096000" y="5841980"/>
                </a:lnTo>
                <a:cubicBezTo>
                  <a:pt x="6096000" y="6403112"/>
                  <a:pt x="5641112" y="6858000"/>
                  <a:pt x="5079981" y="6858000"/>
                </a:cubicBezTo>
                <a:lnTo>
                  <a:pt x="2042160" y="6858000"/>
                </a:lnTo>
                <a:lnTo>
                  <a:pt x="1016020" y="6858000"/>
                </a:lnTo>
                <a:lnTo>
                  <a:pt x="0" y="6858000"/>
                </a:lnTo>
                <a:lnTo>
                  <a:pt x="0" y="5841980"/>
                </a:lnTo>
                <a:lnTo>
                  <a:pt x="0" y="1016020"/>
                </a:lnTo>
                <a:close/>
              </a:path>
            </a:pathLst>
          </a:custGeom>
          <a:effectLst/>
        </p:spPr>
      </p:pic>
      <p:sp>
        <p:nvSpPr>
          <p:cNvPr id="6" name="Kuva 34" descr="Ta.mpereen keskustorin kesäkeidas">
            <a:extLst>
              <a:ext uri="{FF2B5EF4-FFF2-40B4-BE49-F238E27FC236}">
                <a16:creationId xmlns:a16="http://schemas.microsoft.com/office/drawing/2014/main" id="{7DC56081-64C5-B647-D143-8A237957481E}"/>
              </a:ext>
            </a:extLst>
          </p:cNvPr>
          <p:cNvSpPr/>
          <p:nvPr/>
        </p:nvSpPr>
        <p:spPr>
          <a:xfrm>
            <a:off x="0" y="0"/>
            <a:ext cx="5102942" cy="6872649"/>
          </a:xfrm>
          <a:custGeom>
            <a:avLst/>
            <a:gdLst>
              <a:gd name="connsiteX0" fmla="*/ 0 w 3819048"/>
              <a:gd name="connsiteY0" fmla="*/ 0 h 5143499"/>
              <a:gd name="connsiteX1" fmla="*/ 3819049 w 3819048"/>
              <a:gd name="connsiteY1" fmla="*/ 0 h 5143499"/>
              <a:gd name="connsiteX2" fmla="*/ 3761899 w 3819048"/>
              <a:gd name="connsiteY2" fmla="*/ 2667 h 5143499"/>
              <a:gd name="connsiteX3" fmla="*/ 3258598 w 3819048"/>
              <a:gd name="connsiteY3" fmla="*/ 242126 h 5143499"/>
              <a:gd name="connsiteX4" fmla="*/ 3025902 w 3819048"/>
              <a:gd name="connsiteY4" fmla="*/ 813530 h 5143499"/>
              <a:gd name="connsiteX5" fmla="*/ 3025902 w 3819048"/>
              <a:gd name="connsiteY5" fmla="*/ 4370451 h 5143499"/>
              <a:gd name="connsiteX6" fmla="*/ 2666524 w 3819048"/>
              <a:gd name="connsiteY6" fmla="*/ 5143500 h 5143499"/>
              <a:gd name="connsiteX7" fmla="*/ 0 w 3819048"/>
              <a:gd name="connsiteY7" fmla="*/ 5143500 h 5143499"/>
              <a:gd name="connsiteX8" fmla="*/ 0 w 3819048"/>
              <a:gd name="connsiteY8" fmla="*/ 0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9048" h="5143499">
                <a:moveTo>
                  <a:pt x="0" y="0"/>
                </a:moveTo>
                <a:lnTo>
                  <a:pt x="3819049" y="0"/>
                </a:lnTo>
                <a:lnTo>
                  <a:pt x="3761899" y="2667"/>
                </a:lnTo>
                <a:cubicBezTo>
                  <a:pt x="3567970" y="15621"/>
                  <a:pt x="3400806" y="97346"/>
                  <a:pt x="3258598" y="242126"/>
                </a:cubicBezTo>
                <a:cubicBezTo>
                  <a:pt x="3103436" y="400717"/>
                  <a:pt x="3025902" y="591122"/>
                  <a:pt x="3025902" y="813530"/>
                </a:cubicBezTo>
                <a:lnTo>
                  <a:pt x="3025902" y="4370451"/>
                </a:lnTo>
                <a:cubicBezTo>
                  <a:pt x="3025902" y="4816031"/>
                  <a:pt x="2923508" y="4933760"/>
                  <a:pt x="2666524" y="5143500"/>
                </a:cubicBezTo>
                <a:lnTo>
                  <a:pt x="0" y="5143500"/>
                </a:lnTo>
                <a:lnTo>
                  <a:pt x="0" y="0"/>
                </a:lnTo>
                <a:close/>
              </a:path>
            </a:pathLst>
          </a:custGeom>
          <a:blipFill>
            <a:blip r:embed="rId5" cstate="print">
              <a:extLst>
                <a:ext uri="{28A0092B-C50C-407E-A947-70E740481C1C}">
                  <a14:useLocalDpi xmlns:a14="http://schemas.microsoft.com/office/drawing/2010/main"/>
                </a:ext>
              </a:extLst>
            </a:blip>
            <a:stretch>
              <a:fillRect/>
            </a:stretch>
          </a:blipFill>
          <a:ln w="9525" cap="flat">
            <a:noFill/>
            <a:prstDash val="solid"/>
            <a:miter/>
          </a:ln>
        </p:spPr>
        <p:txBody>
          <a:bodyPr rtlCol="0" anchor="ctr"/>
          <a:lstStyle/>
          <a:p>
            <a:endParaRPr lang="fi-FI"/>
          </a:p>
        </p:txBody>
      </p:sp>
      <p:sp>
        <p:nvSpPr>
          <p:cNvPr id="14" name="Suorakulmio 13">
            <a:extLst>
              <a:ext uri="{FF2B5EF4-FFF2-40B4-BE49-F238E27FC236}">
                <a16:creationId xmlns:a16="http://schemas.microsoft.com/office/drawing/2014/main" id="{E9DB678F-E8EF-5FDD-7497-3E7265506C53}"/>
              </a:ext>
              <a:ext uri="{C183D7F6-B498-43B3-948B-1728B52AA6E4}">
                <adec:decorative xmlns:adec="http://schemas.microsoft.com/office/drawing/2017/decorative" val="1"/>
              </a:ext>
            </a:extLst>
          </p:cNvPr>
          <p:cNvSpPr/>
          <p:nvPr/>
        </p:nvSpPr>
        <p:spPr>
          <a:xfrm>
            <a:off x="0" y="6077501"/>
            <a:ext cx="12192000" cy="780499"/>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0">
            <a:extLst>
              <a:ext uri="{FF2B5EF4-FFF2-40B4-BE49-F238E27FC236}">
                <a16:creationId xmlns:a16="http://schemas.microsoft.com/office/drawing/2014/main" id="{9F8C3CD5-96AA-9EA7-9328-D978B236E59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9">
            <a:extLst>
              <a:ext uri="{FF2B5EF4-FFF2-40B4-BE49-F238E27FC236}">
                <a16:creationId xmlns:a16="http://schemas.microsoft.com/office/drawing/2014/main" id="{BD07F0AC-B2E3-1238-A0CE-13C250B0644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9" name="Kuva 9">
            <a:extLst>
              <a:ext uri="{FF2B5EF4-FFF2-40B4-BE49-F238E27FC236}">
                <a16:creationId xmlns:a16="http://schemas.microsoft.com/office/drawing/2014/main" id="{F0EA7F74-6E9B-2107-61F5-3D19217D89B6}"/>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alpha val="89673"/>
            </a:schemeClr>
          </a:solidFill>
          <a:ln w="5745" cap="flat">
            <a:noFill/>
            <a:prstDash val="solid"/>
            <a:miter/>
          </a:ln>
        </p:spPr>
        <p:txBody>
          <a:bodyPr rtlCol="0" anchor="ctr"/>
          <a:lstStyle/>
          <a:p>
            <a:endParaRPr lang="fi-FI"/>
          </a:p>
        </p:txBody>
      </p:sp>
      <p:sp>
        <p:nvSpPr>
          <p:cNvPr id="20" name="Kuva 9">
            <a:extLst>
              <a:ext uri="{FF2B5EF4-FFF2-40B4-BE49-F238E27FC236}">
                <a16:creationId xmlns:a16="http://schemas.microsoft.com/office/drawing/2014/main" id="{CD44F710-D8CB-DB79-EBF7-ACE52641A346}"/>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tx2">
              <a:alpha val="90000"/>
            </a:schemeClr>
          </a:solidFill>
          <a:ln w="5745" cap="flat">
            <a:noFill/>
            <a:prstDash val="solid"/>
            <a:miter/>
          </a:ln>
        </p:spPr>
        <p:txBody>
          <a:bodyPr rtlCol="0" anchor="ctr"/>
          <a:lstStyle/>
          <a:p>
            <a:endParaRPr lang="fi-FI"/>
          </a:p>
        </p:txBody>
      </p:sp>
      <p:sp>
        <p:nvSpPr>
          <p:cNvPr id="12" name="Otsikko 11">
            <a:extLst>
              <a:ext uri="{FF2B5EF4-FFF2-40B4-BE49-F238E27FC236}">
                <a16:creationId xmlns:a16="http://schemas.microsoft.com/office/drawing/2014/main" id="{05643B19-D208-F861-E31E-A72C87E1363E}"/>
              </a:ext>
            </a:extLst>
          </p:cNvPr>
          <p:cNvSpPr>
            <a:spLocks noGrp="1"/>
          </p:cNvSpPr>
          <p:nvPr>
            <p:ph type="title"/>
          </p:nvPr>
        </p:nvSpPr>
        <p:spPr>
          <a:xfrm>
            <a:off x="664109" y="4476756"/>
            <a:ext cx="4930466" cy="1679692"/>
          </a:xfrm>
        </p:spPr>
        <p:txBody>
          <a:bodyPr/>
          <a:lstStyle/>
          <a:p>
            <a:r>
              <a:rPr lang="fi-FI" sz="4000" dirty="0">
                <a:solidFill>
                  <a:schemeClr val="bg1"/>
                </a:solidFill>
              </a:rPr>
              <a:t>Suomen vetovoimaisin kaupunki </a:t>
            </a:r>
          </a:p>
        </p:txBody>
      </p:sp>
      <p:sp>
        <p:nvSpPr>
          <p:cNvPr id="13" name="Sisällön paikkamerkki 12">
            <a:extLst>
              <a:ext uri="{FF2B5EF4-FFF2-40B4-BE49-F238E27FC236}">
                <a16:creationId xmlns:a16="http://schemas.microsoft.com/office/drawing/2014/main" id="{62A6D965-E6C7-2736-7F7B-80079134056F}"/>
              </a:ext>
            </a:extLst>
          </p:cNvPr>
          <p:cNvSpPr>
            <a:spLocks noGrp="1"/>
          </p:cNvSpPr>
          <p:nvPr>
            <p:ph sz="quarter" idx="15"/>
          </p:nvPr>
        </p:nvSpPr>
        <p:spPr>
          <a:xfrm>
            <a:off x="4875970" y="4558893"/>
            <a:ext cx="6332765" cy="1604880"/>
          </a:xfrm>
        </p:spPr>
        <p:txBody>
          <a:bodyPr>
            <a:noAutofit/>
          </a:bodyPr>
          <a:lstStyle/>
          <a:p>
            <a:pPr>
              <a:spcBef>
                <a:spcPts val="400"/>
              </a:spcBef>
              <a:buClr>
                <a:schemeClr val="bg1"/>
              </a:buClr>
            </a:pPr>
            <a:r>
              <a:rPr lang="fi-FI" dirty="0">
                <a:solidFill>
                  <a:schemeClr val="bg1"/>
                </a:solidFill>
              </a:rPr>
              <a:t>Arvostetuin matkailukaupunki 2019</a:t>
            </a:r>
          </a:p>
          <a:p>
            <a:pPr>
              <a:spcBef>
                <a:spcPts val="400"/>
              </a:spcBef>
              <a:buClr>
                <a:schemeClr val="bg1"/>
              </a:buClr>
            </a:pPr>
            <a:r>
              <a:rPr lang="fi-FI" dirty="0">
                <a:solidFill>
                  <a:schemeClr val="bg1"/>
                </a:solidFill>
              </a:rPr>
              <a:t>Suositelluin opiskelukaupunki 2022</a:t>
            </a:r>
          </a:p>
          <a:p>
            <a:pPr>
              <a:spcBef>
                <a:spcPts val="400"/>
              </a:spcBef>
              <a:buClr>
                <a:schemeClr val="bg1"/>
              </a:buClr>
            </a:pPr>
            <a:r>
              <a:rPr lang="fi-FI" dirty="0">
                <a:solidFill>
                  <a:schemeClr val="bg1"/>
                </a:solidFill>
              </a:rPr>
              <a:t>Halutuin asuinkaupunki 2022</a:t>
            </a:r>
          </a:p>
        </p:txBody>
      </p:sp>
      <p:sp>
        <p:nvSpPr>
          <p:cNvPr id="2" name="Päivämäärän paikkamerkki 1">
            <a:extLst>
              <a:ext uri="{FF2B5EF4-FFF2-40B4-BE49-F238E27FC236}">
                <a16:creationId xmlns:a16="http://schemas.microsoft.com/office/drawing/2014/main" id="{090CD63B-B80F-AC66-0DBE-AB2EDDEE606E}"/>
              </a:ext>
            </a:extLst>
          </p:cNvPr>
          <p:cNvSpPr>
            <a:spLocks noGrp="1"/>
          </p:cNvSpPr>
          <p:nvPr>
            <p:ph type="dt" sz="half" idx="2"/>
          </p:nvPr>
        </p:nvSpPr>
        <p:spPr/>
        <p:txBody>
          <a:bodyPr/>
          <a:lstStyle/>
          <a:p>
            <a:fld id="{6C8AD772-89DE-D741-892C-CDD99AB985A1}" type="datetime1">
              <a:rPr lang="fi-FI" smtClean="0">
                <a:solidFill>
                  <a:schemeClr val="bg1"/>
                </a:solidFill>
              </a:rPr>
              <a:t>8.6.2023</a:t>
            </a:fld>
            <a:endParaRPr lang="fi-FI" dirty="0">
              <a:solidFill>
                <a:schemeClr val="bg1"/>
              </a:solidFill>
            </a:endParaRPr>
          </a:p>
        </p:txBody>
      </p:sp>
      <p:sp>
        <p:nvSpPr>
          <p:cNvPr id="3" name="Dian numeron paikkamerkki 2">
            <a:extLst>
              <a:ext uri="{FF2B5EF4-FFF2-40B4-BE49-F238E27FC236}">
                <a16:creationId xmlns:a16="http://schemas.microsoft.com/office/drawing/2014/main" id="{6D69E9AA-5935-F266-7EA8-7995D34AEE68}"/>
              </a:ext>
            </a:extLst>
          </p:cNvPr>
          <p:cNvSpPr>
            <a:spLocks noGrp="1"/>
          </p:cNvSpPr>
          <p:nvPr>
            <p:ph type="sldNum" sz="quarter" idx="4"/>
          </p:nvPr>
        </p:nvSpPr>
        <p:spPr/>
        <p:txBody>
          <a:bodyPr/>
          <a:lstStyle/>
          <a:p>
            <a:fld id="{F3EE06F1-2D77-A44E-97FA-F679B9CB76D5}" type="slidenum">
              <a:rPr lang="fi-FI" smtClean="0">
                <a:solidFill>
                  <a:schemeClr val="bg1"/>
                </a:solidFill>
              </a:rPr>
              <a:pPr/>
              <a:t>4</a:t>
            </a:fld>
            <a:endParaRPr lang="fi-FI">
              <a:solidFill>
                <a:schemeClr val="bg1"/>
              </a:solidFill>
            </a:endParaRPr>
          </a:p>
        </p:txBody>
      </p:sp>
      <p:sp>
        <p:nvSpPr>
          <p:cNvPr id="15" name="Tekstiruutu 24">
            <a:extLst>
              <a:ext uri="{FF2B5EF4-FFF2-40B4-BE49-F238E27FC236}">
                <a16:creationId xmlns:a16="http://schemas.microsoft.com/office/drawing/2014/main" id="{EA9FA353-04C3-79BC-E42F-D310A92CD079}"/>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GB" altLang="fi-FI" sz="1200" b="0" i="0" u="none" strike="noStrike" kern="0" cap="none" spc="0" normalizeH="0" baseline="0" noProof="0" dirty="0" err="1">
                <a:ln>
                  <a:noFill/>
                </a:ln>
                <a:solidFill>
                  <a:srgbClr val="FFFFFF"/>
                </a:solidFill>
                <a:effectLst/>
                <a:uLnTx/>
                <a:uFillTx/>
                <a:latin typeface="Calibri" panose="020F0502020204030204" pitchFamily="34" charset="0"/>
              </a:rPr>
              <a:t>Kuvat</a:t>
            </a:r>
            <a:r>
              <a:rPr kumimoji="0" lang="en-GB" altLang="fi-FI" sz="1200" b="0" i="0" u="none" strike="noStrike" kern="0" cap="none" spc="0" normalizeH="0" baseline="0" noProof="0" dirty="0">
                <a:ln>
                  <a:noFill/>
                </a:ln>
                <a:solidFill>
                  <a:srgbClr val="FFFFFF"/>
                </a:solidFill>
                <a:effectLst/>
                <a:uLnTx/>
                <a:uFillTx/>
                <a:latin typeface="Calibri" panose="020F0502020204030204" pitchFamily="34" charset="0"/>
              </a:rPr>
              <a:t>: Visit Tampere / Laura </a:t>
            </a:r>
            <a:r>
              <a:rPr kumimoji="0" lang="en-GB" altLang="fi-FI" sz="1200" b="0" i="0" u="none" strike="noStrike" kern="0" cap="none" spc="0" normalizeH="0" baseline="0" noProof="0" dirty="0" err="1">
                <a:ln>
                  <a:noFill/>
                </a:ln>
                <a:solidFill>
                  <a:srgbClr val="FFFFFF"/>
                </a:solidFill>
                <a:effectLst/>
                <a:uLnTx/>
                <a:uFillTx/>
                <a:latin typeface="Calibri" panose="020F0502020204030204" pitchFamily="34" charset="0"/>
              </a:rPr>
              <a:t>Vanzo</a:t>
            </a:r>
            <a:r>
              <a:rPr kumimoji="0" lang="fi-FI" altLang="fi-FI" sz="1200" b="0" i="0" u="none" strike="noStrike" kern="0" cap="none" spc="0" normalizeH="0" baseline="0" noProof="0" dirty="0">
                <a:ln>
                  <a:noFill/>
                </a:ln>
                <a:solidFill>
                  <a:srgbClr val="FFFFFF"/>
                </a:solidFill>
                <a:effectLst/>
                <a:uLnTx/>
                <a:uFillTx/>
                <a:latin typeface="Calibri" panose="020F0502020204030204" pitchFamily="34" charset="0"/>
              </a:rPr>
              <a:t> </a:t>
            </a:r>
          </a:p>
        </p:txBody>
      </p:sp>
    </p:spTree>
    <p:extLst>
      <p:ext uri="{BB962C8B-B14F-4D97-AF65-F5344CB8AC3E}">
        <p14:creationId xmlns:p14="http://schemas.microsoft.com/office/powerpoint/2010/main" val="2526808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Nainen keinuu Hiedanrannan puistossa.">
            <a:extLst>
              <a:ext uri="{FF2B5EF4-FFF2-40B4-BE49-F238E27FC236}">
                <a16:creationId xmlns:a16="http://schemas.microsoft.com/office/drawing/2014/main" id="{416EDFAF-B882-8A52-A493-0BAA34AAB282}"/>
              </a:ext>
            </a:extLst>
          </p:cNvPr>
          <p:cNvSpPr>
            <a:spLocks noChangeAspect="1"/>
          </p:cNvSpPr>
          <p:nvPr/>
        </p:nvSpPr>
        <p:spPr>
          <a:xfrm>
            <a:off x="5462776"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b="131"/>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DE0A36B-EBC9-58FE-3906-D0978C2E2129}"/>
              </a:ext>
            </a:extLst>
          </p:cNvPr>
          <p:cNvSpPr>
            <a:spLocks noGrp="1"/>
          </p:cNvSpPr>
          <p:nvPr>
            <p:ph type="title"/>
          </p:nvPr>
        </p:nvSpPr>
        <p:spPr>
          <a:xfrm>
            <a:off x="655280" y="573817"/>
            <a:ext cx="5440719" cy="1060926"/>
          </a:xfrm>
        </p:spPr>
        <p:txBody>
          <a:bodyPr/>
          <a:lstStyle/>
          <a:p>
            <a:r>
              <a:rPr lang="fi-FI" dirty="0"/>
              <a:t>Hiedanranta</a:t>
            </a:r>
            <a:br>
              <a:rPr lang="fi-FI" dirty="0"/>
            </a:br>
            <a:r>
              <a:rPr lang="fi-FI" sz="2400" b="0" dirty="0"/>
              <a:t>TULEVA LÄNTISEN TAMPEREEN KESKUS </a:t>
            </a:r>
            <a:br>
              <a:rPr lang="fi-FI" sz="2400" dirty="0">
                <a:solidFill>
                  <a:srgbClr val="212121"/>
                </a:solidFill>
              </a:rPr>
            </a:br>
            <a:endParaRPr lang="fi-FI" sz="2400" dirty="0"/>
          </a:p>
        </p:txBody>
      </p:sp>
      <p:sp>
        <p:nvSpPr>
          <p:cNvPr id="7" name="Sisällön paikkamerkki 6">
            <a:extLst>
              <a:ext uri="{FF2B5EF4-FFF2-40B4-BE49-F238E27FC236}">
                <a16:creationId xmlns:a16="http://schemas.microsoft.com/office/drawing/2014/main" id="{9C6CD915-E249-6F50-3735-880B9E43AE41}"/>
              </a:ext>
            </a:extLst>
          </p:cNvPr>
          <p:cNvSpPr>
            <a:spLocks noGrp="1"/>
          </p:cNvSpPr>
          <p:nvPr>
            <p:ph sz="quarter" idx="15"/>
          </p:nvPr>
        </p:nvSpPr>
        <p:spPr>
          <a:xfrm>
            <a:off x="693548" y="1594674"/>
            <a:ext cx="5440719" cy="4574632"/>
          </a:xfrm>
        </p:spPr>
        <p:txBody>
          <a:bodyPr>
            <a:normAutofit fontScale="77500" lnSpcReduction="20000"/>
          </a:bodyPr>
          <a:lstStyle/>
          <a:p>
            <a:pPr marL="0" lvl="0" indent="0">
              <a:buNone/>
              <a:defRPr/>
            </a:pPr>
            <a:r>
              <a:rPr lang="fi-FI" b="1" dirty="0"/>
              <a:t>Hiedanranta tulevaisuudessa:</a:t>
            </a:r>
          </a:p>
          <a:p>
            <a:pPr>
              <a:defRPr/>
            </a:pPr>
            <a:r>
              <a:rPr lang="fi-FI" dirty="0"/>
              <a:t>25 000 asukasta</a:t>
            </a:r>
          </a:p>
          <a:p>
            <a:pPr>
              <a:defRPr/>
            </a:pPr>
            <a:r>
              <a:rPr lang="fi-FI" dirty="0"/>
              <a:t>10 000 työpaikkaa</a:t>
            </a:r>
          </a:p>
          <a:p>
            <a:pPr>
              <a:defRPr/>
            </a:pPr>
            <a:r>
              <a:rPr lang="fi-FI" dirty="0"/>
              <a:t>12 minuuttia Ratikalla keskustasta </a:t>
            </a:r>
            <a:br>
              <a:rPr lang="fi-FI" dirty="0"/>
            </a:br>
            <a:r>
              <a:rPr lang="fi-FI" dirty="0"/>
              <a:t>loppuvuodesta 2024</a:t>
            </a:r>
          </a:p>
          <a:p>
            <a:pPr marL="0" lvl="0" indent="0">
              <a:buNone/>
              <a:defRPr/>
            </a:pPr>
            <a:r>
              <a:rPr lang="fi-FI" b="1" dirty="0"/>
              <a:t>Hiedanranta nyt: </a:t>
            </a:r>
          </a:p>
          <a:p>
            <a:pPr>
              <a:spcBef>
                <a:spcPts val="0"/>
              </a:spcBef>
              <a:defRPr/>
            </a:pPr>
            <a:r>
              <a:rPr lang="fi-FI" dirty="0"/>
              <a:t>Älykkään ja kestävän kaupungin ratkaisujen kokeilualusta</a:t>
            </a:r>
          </a:p>
          <a:p>
            <a:pPr>
              <a:spcBef>
                <a:spcPts val="0"/>
              </a:spcBef>
              <a:defRPr/>
            </a:pPr>
            <a:r>
              <a:rPr lang="fi-FI" dirty="0"/>
              <a:t>Yrityksiä, käsityöläisiä, tapahtumia, </a:t>
            </a:r>
            <a:br>
              <a:rPr lang="fi-FI" dirty="0"/>
            </a:br>
            <a:r>
              <a:rPr lang="fi-FI" dirty="0"/>
              <a:t>taidetta</a:t>
            </a:r>
          </a:p>
          <a:p>
            <a:pPr>
              <a:spcBef>
                <a:spcPts val="0"/>
              </a:spcBef>
              <a:defRPr/>
            </a:pPr>
            <a:r>
              <a:rPr lang="fi-FI" dirty="0"/>
              <a:t>Kaavoitus käynnissä, rakentaminen alkaa</a:t>
            </a:r>
            <a:br>
              <a:rPr lang="fi-FI" dirty="0"/>
            </a:br>
            <a:r>
              <a:rPr lang="fi-FI" dirty="0"/>
              <a:t>Pohjoiskortteleista</a:t>
            </a:r>
          </a:p>
          <a:p>
            <a:pPr>
              <a:spcBef>
                <a:spcPts val="0"/>
              </a:spcBef>
              <a:defRPr/>
            </a:pPr>
            <a:r>
              <a:rPr lang="fi-FI" dirty="0"/>
              <a:t>Kehittämisestä vastaa Tampereen kaupungin omistama Hiedanrannan Kehitys Oy </a:t>
            </a:r>
          </a:p>
          <a:p>
            <a:pPr marL="1165225" indent="0">
              <a:spcBef>
                <a:spcPts val="0"/>
              </a:spcBef>
              <a:buNone/>
              <a:defRPr/>
            </a:pPr>
            <a:r>
              <a:rPr lang="fi-FI" b="1" dirty="0" err="1"/>
              <a:t>hiedanranta.fi</a:t>
            </a:r>
            <a:br>
              <a:rPr lang="fi-FI" b="1" dirty="0"/>
            </a:br>
            <a:r>
              <a:rPr lang="fi-FI" b="1" dirty="0" err="1"/>
              <a:t>tampere.fi</a:t>
            </a:r>
            <a:r>
              <a:rPr lang="fi-FI" b="1" dirty="0"/>
              <a:t>/hiedanranta</a:t>
            </a:r>
            <a:br>
              <a:rPr lang="fi-FI" b="1" dirty="0"/>
            </a:br>
            <a:r>
              <a:rPr lang="fi-FI" b="1" dirty="0"/>
              <a:t>Some: @hiedanranta</a:t>
            </a:r>
            <a:endParaRPr lang="fi-FI" sz="2000" dirty="0">
              <a:solidFill>
                <a:srgbClr val="212121"/>
              </a:solidFill>
            </a:endParaRPr>
          </a:p>
        </p:txBody>
      </p:sp>
      <p:sp>
        <p:nvSpPr>
          <p:cNvPr id="4" name="Päivämäärän paikkamerkki 3">
            <a:extLst>
              <a:ext uri="{FF2B5EF4-FFF2-40B4-BE49-F238E27FC236}">
                <a16:creationId xmlns:a16="http://schemas.microsoft.com/office/drawing/2014/main" id="{44B5A5C9-6C42-036A-0BDC-37544D008F03}"/>
              </a:ext>
            </a:extLst>
          </p:cNvPr>
          <p:cNvSpPr>
            <a:spLocks noGrp="1"/>
          </p:cNvSpPr>
          <p:nvPr>
            <p:ph type="dt" sz="half" idx="2"/>
          </p:nvPr>
        </p:nvSpPr>
        <p:spPr/>
        <p:txBody>
          <a:bodyPr/>
          <a:lstStyle/>
          <a:p>
            <a:fld id="{F65BC6BD-2936-FB40-9FDC-35873F782F6D}" type="datetime1">
              <a:rPr lang="fi-FI" smtClean="0">
                <a:solidFill>
                  <a:schemeClr val="bg1"/>
                </a:solidFill>
              </a:rPr>
              <a:t>8.6.2023</a:t>
            </a:fld>
            <a:endParaRPr lang="fi-FI">
              <a:solidFill>
                <a:schemeClr val="bg1"/>
              </a:solidFill>
            </a:endParaRPr>
          </a:p>
        </p:txBody>
      </p:sp>
      <p:sp>
        <p:nvSpPr>
          <p:cNvPr id="5" name="Dian numeron paikkamerkki 4">
            <a:extLst>
              <a:ext uri="{FF2B5EF4-FFF2-40B4-BE49-F238E27FC236}">
                <a16:creationId xmlns:a16="http://schemas.microsoft.com/office/drawing/2014/main" id="{0D2F2C86-3085-047F-788C-54108EB2DEDE}"/>
              </a:ext>
            </a:extLst>
          </p:cNvPr>
          <p:cNvSpPr>
            <a:spLocks noGrp="1"/>
          </p:cNvSpPr>
          <p:nvPr>
            <p:ph type="sldNum" sz="quarter" idx="4"/>
          </p:nvPr>
        </p:nvSpPr>
        <p:spPr/>
        <p:txBody>
          <a:bodyPr/>
          <a:lstStyle/>
          <a:p>
            <a:fld id="{F3EE06F1-2D77-A44E-97FA-F679B9CB76D5}" type="slidenum">
              <a:rPr lang="fi-FI" smtClean="0">
                <a:solidFill>
                  <a:schemeClr val="bg1"/>
                </a:solidFill>
              </a:rPr>
              <a:t>40</a:t>
            </a:fld>
            <a:endParaRPr lang="fi-FI">
              <a:solidFill>
                <a:schemeClr val="bg1"/>
              </a:solidFill>
            </a:endParaRPr>
          </a:p>
        </p:txBody>
      </p:sp>
      <p:pic>
        <p:nvPicPr>
          <p:cNvPr id="11" name="Kuva 10">
            <a:extLst>
              <a:ext uri="{FF2B5EF4-FFF2-40B4-BE49-F238E27FC236}">
                <a16:creationId xmlns:a16="http://schemas.microsoft.com/office/drawing/2014/main" id="{38EAF2FD-032D-72D7-19C1-1C528A895C2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
        <p:nvSpPr>
          <p:cNvPr id="12" name="Tekstiruutu 24">
            <a:extLst>
              <a:ext uri="{FF2B5EF4-FFF2-40B4-BE49-F238E27FC236}">
                <a16:creationId xmlns:a16="http://schemas.microsoft.com/office/drawing/2014/main" id="{F578B08A-D255-5DFF-2AE7-B20DDC7E8166}"/>
              </a:ext>
            </a:extLst>
          </p:cNvPr>
          <p:cNvSpPr txBox="1">
            <a:spLocks noChangeArrowheads="1"/>
          </p:cNvSpPr>
          <p:nvPr/>
        </p:nvSpPr>
        <p:spPr bwMode="auto">
          <a:xfrm>
            <a:off x="7542134" y="6403262"/>
            <a:ext cx="256614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mn-cs"/>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95425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Raitiovaunu ajaa Hämeenkadulla.">
            <a:extLst>
              <a:ext uri="{FF2B5EF4-FFF2-40B4-BE49-F238E27FC236}">
                <a16:creationId xmlns:a16="http://schemas.microsoft.com/office/drawing/2014/main" id="{842720EB-86C1-8F25-57B9-859A89FB2E0B}"/>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E89A4C7-8393-F2FE-50D2-9C9648F2CB06}"/>
              </a:ext>
            </a:extLst>
          </p:cNvPr>
          <p:cNvSpPr>
            <a:spLocks noGrp="1"/>
          </p:cNvSpPr>
          <p:nvPr>
            <p:ph type="title"/>
          </p:nvPr>
        </p:nvSpPr>
        <p:spPr>
          <a:xfrm>
            <a:off x="6673983" y="825198"/>
            <a:ext cx="4930466" cy="1060926"/>
          </a:xfrm>
        </p:spPr>
        <p:txBody>
          <a:bodyPr/>
          <a:lstStyle/>
          <a:p>
            <a:r>
              <a:rPr lang="fi-FI" dirty="0"/>
              <a:t>Tampereen </a:t>
            </a:r>
            <a:br>
              <a:rPr lang="fi-FI" dirty="0"/>
            </a:br>
            <a:r>
              <a:rPr lang="fi-FI" dirty="0"/>
              <a:t>Ratikka-aika</a:t>
            </a:r>
          </a:p>
        </p:txBody>
      </p:sp>
      <p:sp>
        <p:nvSpPr>
          <p:cNvPr id="9" name="Ellipsi 8">
            <a:extLst>
              <a:ext uri="{FF2B5EF4-FFF2-40B4-BE49-F238E27FC236}">
                <a16:creationId xmlns:a16="http://schemas.microsoft.com/office/drawing/2014/main" id="{7EE390B7-E23D-8860-A4A2-BE3D9CE3357F}"/>
              </a:ext>
            </a:extLst>
          </p:cNvPr>
          <p:cNvSpPr/>
          <p:nvPr/>
        </p:nvSpPr>
        <p:spPr>
          <a:xfrm>
            <a:off x="4854724" y="1686144"/>
            <a:ext cx="1631376" cy="16313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r>
              <a:rPr lang="fi-FI" sz="3600" b="1" dirty="0">
                <a:solidFill>
                  <a:srgbClr val="FFFFFF"/>
                </a:solidFill>
              </a:rPr>
              <a:t>9.8.</a:t>
            </a:r>
            <a:br>
              <a:rPr lang="fi-FI" sz="3600" b="1" dirty="0">
                <a:solidFill>
                  <a:srgbClr val="FFFFFF"/>
                </a:solidFill>
              </a:rPr>
            </a:br>
            <a:r>
              <a:rPr lang="fi-FI" sz="3600" b="1" dirty="0">
                <a:solidFill>
                  <a:srgbClr val="FFFFFF"/>
                </a:solidFill>
              </a:rPr>
              <a:t>2021</a:t>
            </a:r>
            <a:endParaRPr lang="fi-FI" sz="3600" dirty="0">
              <a:solidFill>
                <a:srgbClr val="FFFFFF"/>
              </a:solidFill>
            </a:endParaRPr>
          </a:p>
        </p:txBody>
      </p:sp>
      <p:sp>
        <p:nvSpPr>
          <p:cNvPr id="7" name="Sisällön paikkamerkki 6">
            <a:extLst>
              <a:ext uri="{FF2B5EF4-FFF2-40B4-BE49-F238E27FC236}">
                <a16:creationId xmlns:a16="http://schemas.microsoft.com/office/drawing/2014/main" id="{FA8E710E-5690-01E4-E946-9F1D61CDD31B}"/>
              </a:ext>
            </a:extLst>
          </p:cNvPr>
          <p:cNvSpPr>
            <a:spLocks noGrp="1"/>
          </p:cNvSpPr>
          <p:nvPr>
            <p:ph sz="quarter" idx="15"/>
          </p:nvPr>
        </p:nvSpPr>
        <p:spPr>
          <a:xfrm>
            <a:off x="6673983" y="2121104"/>
            <a:ext cx="4728165" cy="4163079"/>
          </a:xfrm>
        </p:spPr>
        <p:txBody>
          <a:bodyPr>
            <a:normAutofit fontScale="92500"/>
          </a:bodyPr>
          <a:lstStyle/>
          <a:p>
            <a:pPr marL="0" indent="0">
              <a:spcBef>
                <a:spcPts val="400"/>
              </a:spcBef>
              <a:buNone/>
            </a:pPr>
            <a:r>
              <a:rPr lang="fi-FI" b="1" dirty="0"/>
              <a:t>Liikennöinti alkoi kahdella linjalla: </a:t>
            </a:r>
          </a:p>
          <a:p>
            <a:pPr>
              <a:spcBef>
                <a:spcPts val="400"/>
              </a:spcBef>
            </a:pPr>
            <a:r>
              <a:rPr lang="fi-FI" dirty="0"/>
              <a:t>Pyynikintori – Hervanta</a:t>
            </a:r>
          </a:p>
          <a:p>
            <a:pPr>
              <a:spcBef>
                <a:spcPts val="400"/>
              </a:spcBef>
            </a:pPr>
            <a:r>
              <a:rPr lang="fi-FI" dirty="0" err="1"/>
              <a:t>Tays</a:t>
            </a:r>
            <a:r>
              <a:rPr lang="fi-FI" dirty="0"/>
              <a:t> – Sorin aukio</a:t>
            </a:r>
          </a:p>
          <a:p>
            <a:pPr marL="0" indent="0">
              <a:spcBef>
                <a:spcPts val="400"/>
              </a:spcBef>
              <a:buNone/>
            </a:pPr>
            <a:r>
              <a:rPr lang="fi-FI" b="1" dirty="0"/>
              <a:t>Toisen vaiheen rakennustyöt: </a:t>
            </a:r>
          </a:p>
          <a:p>
            <a:pPr>
              <a:spcBef>
                <a:spcPts val="400"/>
              </a:spcBef>
            </a:pPr>
            <a:r>
              <a:rPr lang="fi-FI" dirty="0"/>
              <a:t>Hiedanranta</a:t>
            </a:r>
          </a:p>
          <a:p>
            <a:pPr>
              <a:spcBef>
                <a:spcPts val="400"/>
              </a:spcBef>
            </a:pPr>
            <a:r>
              <a:rPr lang="fi-FI" dirty="0" err="1"/>
              <a:t>Lentävänniemi</a:t>
            </a:r>
            <a:endParaRPr lang="fi-FI" dirty="0"/>
          </a:p>
          <a:p>
            <a:pPr marL="0" indent="0">
              <a:buNone/>
            </a:pPr>
            <a:r>
              <a:rPr lang="fi-FI" b="1" dirty="0"/>
              <a:t>Seudullinen raitiotie: </a:t>
            </a:r>
          </a:p>
          <a:p>
            <a:pPr>
              <a:spcBef>
                <a:spcPts val="400"/>
              </a:spcBef>
            </a:pPr>
            <a:r>
              <a:rPr lang="fi-FI" dirty="0"/>
              <a:t>Linnainmaa – Pirkkala 2025-2028 </a:t>
            </a:r>
          </a:p>
          <a:p>
            <a:pPr>
              <a:spcBef>
                <a:spcPts val="400"/>
              </a:spcBef>
            </a:pPr>
            <a:r>
              <a:rPr lang="fi-FI" dirty="0"/>
              <a:t>Lielahti – Ylöjärvi 2029-2032</a:t>
            </a:r>
          </a:p>
          <a:p>
            <a:pPr>
              <a:spcBef>
                <a:spcPts val="400"/>
              </a:spcBef>
            </a:pPr>
            <a:r>
              <a:rPr lang="fi-FI" dirty="0"/>
              <a:t>Linnainmaa – Kangasala 2033-2036</a:t>
            </a:r>
          </a:p>
        </p:txBody>
      </p:sp>
      <p:sp>
        <p:nvSpPr>
          <p:cNvPr id="4" name="Päivämäärän paikkamerkki 3">
            <a:extLst>
              <a:ext uri="{FF2B5EF4-FFF2-40B4-BE49-F238E27FC236}">
                <a16:creationId xmlns:a16="http://schemas.microsoft.com/office/drawing/2014/main" id="{707F5EA6-2397-F003-962B-B7C3B700802C}"/>
              </a:ext>
            </a:extLst>
          </p:cNvPr>
          <p:cNvSpPr>
            <a:spLocks noGrp="1"/>
          </p:cNvSpPr>
          <p:nvPr>
            <p:ph type="dt" sz="half" idx="2"/>
          </p:nvPr>
        </p:nvSpPr>
        <p:spPr/>
        <p:txBody>
          <a:bodyPr/>
          <a:lstStyle/>
          <a:p>
            <a:fld id="{5258CF2B-40E0-044A-A11F-4C9B30C70221}" type="datetime1">
              <a:rPr lang="fi-FI" smtClean="0"/>
              <a:t>8.6.2023</a:t>
            </a:fld>
            <a:endParaRPr lang="fi-FI"/>
          </a:p>
        </p:txBody>
      </p:sp>
      <p:sp>
        <p:nvSpPr>
          <p:cNvPr id="5" name="Dian numeron paikkamerkki 4">
            <a:extLst>
              <a:ext uri="{FF2B5EF4-FFF2-40B4-BE49-F238E27FC236}">
                <a16:creationId xmlns:a16="http://schemas.microsoft.com/office/drawing/2014/main" id="{20DB20D5-7E58-20A3-7EE0-E485381EA561}"/>
              </a:ext>
            </a:extLst>
          </p:cNvPr>
          <p:cNvSpPr>
            <a:spLocks noGrp="1"/>
          </p:cNvSpPr>
          <p:nvPr>
            <p:ph type="sldNum" sz="quarter" idx="4"/>
          </p:nvPr>
        </p:nvSpPr>
        <p:spPr/>
        <p:txBody>
          <a:bodyPr/>
          <a:lstStyle/>
          <a:p>
            <a:fld id="{F3EE06F1-2D77-A44E-97FA-F679B9CB76D5}" type="slidenum">
              <a:rPr lang="fi-FI" smtClean="0"/>
              <a:t>41</a:t>
            </a:fld>
            <a:endParaRPr lang="fi-FI"/>
          </a:p>
        </p:txBody>
      </p:sp>
      <p:sp>
        <p:nvSpPr>
          <p:cNvPr id="10" name="Ellipsi 9">
            <a:extLst>
              <a:ext uri="{FF2B5EF4-FFF2-40B4-BE49-F238E27FC236}">
                <a16:creationId xmlns:a16="http://schemas.microsoft.com/office/drawing/2014/main" id="{21397A9A-81C8-B66F-5AF4-DBA12150A692}"/>
              </a:ext>
              <a:ext uri="{C183D7F6-B498-43B3-948B-1728B52AA6E4}">
                <adec:decorative xmlns:adec="http://schemas.microsoft.com/office/drawing/2017/decorative" val="1"/>
              </a:ext>
            </a:extLst>
          </p:cNvPr>
          <p:cNvSpPr/>
          <p:nvPr/>
        </p:nvSpPr>
        <p:spPr>
          <a:xfrm>
            <a:off x="10282492" y="3132979"/>
            <a:ext cx="1631376" cy="16313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dirty="0">
              <a:solidFill>
                <a:srgbClr val="FFFFFF"/>
              </a:solidFill>
            </a:endParaRPr>
          </a:p>
        </p:txBody>
      </p:sp>
      <p:sp>
        <p:nvSpPr>
          <p:cNvPr id="11" name="Suorakulmio 10">
            <a:extLst>
              <a:ext uri="{FF2B5EF4-FFF2-40B4-BE49-F238E27FC236}">
                <a16:creationId xmlns:a16="http://schemas.microsoft.com/office/drawing/2014/main" id="{1E191EC1-A9AB-4AB7-E4DF-D91CB0812C3C}"/>
              </a:ext>
            </a:extLst>
          </p:cNvPr>
          <p:cNvSpPr/>
          <p:nvPr/>
        </p:nvSpPr>
        <p:spPr>
          <a:xfrm>
            <a:off x="9942641" y="3428097"/>
            <a:ext cx="2311078" cy="1183722"/>
          </a:xfrm>
          <a:prstGeom prst="rect">
            <a:avLst/>
          </a:prstGeom>
        </p:spPr>
        <p:txBody>
          <a:bodyPr wrap="square" anchor="ctr" anchorCtr="0">
            <a:spAutoFit/>
          </a:bodyPr>
          <a:lstStyle/>
          <a:p>
            <a:pPr lvl="0" algn="ctr">
              <a:lnSpc>
                <a:spcPct val="65000"/>
              </a:lnSpc>
              <a:spcBef>
                <a:spcPct val="0"/>
              </a:spcBef>
              <a:defRPr/>
            </a:pPr>
            <a:r>
              <a:rPr lang="fi-FI" sz="3600" b="1" dirty="0">
                <a:solidFill>
                  <a:srgbClr val="FFFFFF"/>
                </a:solidFill>
              </a:rPr>
              <a:t>2021</a:t>
            </a:r>
            <a:br>
              <a:rPr lang="fi-FI" sz="3600" b="1" dirty="0">
                <a:solidFill>
                  <a:srgbClr val="FFFFFF"/>
                </a:solidFill>
              </a:rPr>
            </a:br>
            <a:r>
              <a:rPr lang="fi-FI" sz="3600" b="1" dirty="0">
                <a:solidFill>
                  <a:srgbClr val="FFFFFF"/>
                </a:solidFill>
              </a:rPr>
              <a:t>–</a:t>
            </a:r>
          </a:p>
          <a:p>
            <a:pPr lvl="0" algn="ctr">
              <a:lnSpc>
                <a:spcPct val="60000"/>
              </a:lnSpc>
              <a:spcBef>
                <a:spcPct val="0"/>
              </a:spcBef>
              <a:defRPr/>
            </a:pPr>
            <a:r>
              <a:rPr lang="fi-FI" sz="3600" b="1" dirty="0">
                <a:solidFill>
                  <a:srgbClr val="FFFFFF"/>
                </a:solidFill>
              </a:rPr>
              <a:t>2024</a:t>
            </a:r>
            <a:endParaRPr lang="fi-FI" sz="3600" dirty="0">
              <a:solidFill>
                <a:srgbClr val="FFFFFF"/>
              </a:solidFill>
            </a:endParaRPr>
          </a:p>
        </p:txBody>
      </p:sp>
      <p:pic>
        <p:nvPicPr>
          <p:cNvPr id="12" name="Kuva 11">
            <a:extLst>
              <a:ext uri="{FF2B5EF4-FFF2-40B4-BE49-F238E27FC236}">
                <a16:creationId xmlns:a16="http://schemas.microsoft.com/office/drawing/2014/main" id="{8398DD02-3813-9012-BF9F-7748E807693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A79645F3-31DD-6C0B-5559-AF243390F9AC}"/>
              </a:ext>
            </a:extLst>
          </p:cNvPr>
          <p:cNvSpPr txBox="1">
            <a:spLocks noChangeArrowheads="1"/>
          </p:cNvSpPr>
          <p:nvPr/>
        </p:nvSpPr>
        <p:spPr bwMode="auto">
          <a:xfrm>
            <a:off x="273262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33409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a:extLst>
              <a:ext uri="{FF2B5EF4-FFF2-40B4-BE49-F238E27FC236}">
                <a16:creationId xmlns:a16="http://schemas.microsoft.com/office/drawing/2014/main" id="{842720EB-86C1-8F25-57B9-859A89FB2E0B}"/>
              </a:ext>
              <a:ext uri="{C183D7F6-B498-43B3-948B-1728B52AA6E4}">
                <adec:decorative xmlns:adec="http://schemas.microsoft.com/office/drawing/2017/decorative" val="1"/>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E89A4C7-8393-F2FE-50D2-9C9648F2CB06}"/>
              </a:ext>
            </a:extLst>
          </p:cNvPr>
          <p:cNvSpPr>
            <a:spLocks noGrp="1"/>
          </p:cNvSpPr>
          <p:nvPr>
            <p:ph type="title"/>
          </p:nvPr>
        </p:nvSpPr>
        <p:spPr>
          <a:xfrm>
            <a:off x="6673983" y="825198"/>
            <a:ext cx="4930466" cy="1060926"/>
          </a:xfrm>
        </p:spPr>
        <p:txBody>
          <a:bodyPr/>
          <a:lstStyle/>
          <a:p>
            <a:r>
              <a:rPr lang="fi-FI" dirty="0"/>
              <a:t>Meille on hyvä sijoittaa ja sijoittua </a:t>
            </a:r>
          </a:p>
        </p:txBody>
      </p:sp>
      <p:sp>
        <p:nvSpPr>
          <p:cNvPr id="7" name="Sisällön paikkamerkki 6">
            <a:extLst>
              <a:ext uri="{FF2B5EF4-FFF2-40B4-BE49-F238E27FC236}">
                <a16:creationId xmlns:a16="http://schemas.microsoft.com/office/drawing/2014/main" id="{FA8E710E-5690-01E4-E946-9F1D61CDD31B}"/>
              </a:ext>
            </a:extLst>
          </p:cNvPr>
          <p:cNvSpPr>
            <a:spLocks noGrp="1"/>
          </p:cNvSpPr>
          <p:nvPr>
            <p:ph sz="quarter" idx="15"/>
          </p:nvPr>
        </p:nvSpPr>
        <p:spPr>
          <a:xfrm>
            <a:off x="7269384" y="2594771"/>
            <a:ext cx="4728165" cy="4163079"/>
          </a:xfrm>
        </p:spPr>
        <p:txBody>
          <a:bodyPr>
            <a:normAutofit/>
          </a:bodyPr>
          <a:lstStyle/>
          <a:p>
            <a:pPr marL="0" indent="0">
              <a:spcBef>
                <a:spcPts val="400"/>
              </a:spcBef>
              <a:buNone/>
            </a:pPr>
            <a:r>
              <a:rPr lang="fi-FI" dirty="0"/>
              <a:t>Yritysten pääsyitä toimia Suomen vetovoimaisimmassa kaupungissa:</a:t>
            </a:r>
          </a:p>
          <a:p>
            <a:pPr>
              <a:spcBef>
                <a:spcPts val="400"/>
              </a:spcBef>
            </a:pPr>
            <a:r>
              <a:rPr lang="fi-FI" dirty="0"/>
              <a:t>hyvä työvoiman saatavuus</a:t>
            </a:r>
          </a:p>
          <a:p>
            <a:pPr>
              <a:spcBef>
                <a:spcPts val="400"/>
              </a:spcBef>
            </a:pPr>
            <a:r>
              <a:rPr lang="fi-FI" dirty="0"/>
              <a:t>keskeinen sijainti</a:t>
            </a:r>
          </a:p>
          <a:p>
            <a:pPr>
              <a:spcBef>
                <a:spcPts val="400"/>
              </a:spcBef>
            </a:pPr>
            <a:r>
              <a:rPr lang="fi-FI" dirty="0"/>
              <a:t>läheiset yhteydet </a:t>
            </a:r>
            <a:br>
              <a:rPr lang="fi-FI" dirty="0"/>
            </a:br>
            <a:r>
              <a:rPr lang="fi-FI" dirty="0"/>
              <a:t>korkeakouluihin</a:t>
            </a:r>
          </a:p>
        </p:txBody>
      </p:sp>
      <p:sp>
        <p:nvSpPr>
          <p:cNvPr id="10" name="Ellipsi 9">
            <a:extLst>
              <a:ext uri="{FF2B5EF4-FFF2-40B4-BE49-F238E27FC236}">
                <a16:creationId xmlns:a16="http://schemas.microsoft.com/office/drawing/2014/main" id="{21397A9A-81C8-B66F-5AF4-DBA12150A692}"/>
              </a:ext>
              <a:ext uri="{C183D7F6-B498-43B3-948B-1728B52AA6E4}">
                <adec:decorative xmlns:adec="http://schemas.microsoft.com/office/drawing/2017/decorative" val="1"/>
              </a:ext>
            </a:extLst>
          </p:cNvPr>
          <p:cNvSpPr/>
          <p:nvPr/>
        </p:nvSpPr>
        <p:spPr>
          <a:xfrm>
            <a:off x="4600667" y="3316138"/>
            <a:ext cx="2394625" cy="23946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dirty="0">
              <a:solidFill>
                <a:srgbClr val="FFFFFF"/>
              </a:solidFill>
            </a:endParaRPr>
          </a:p>
        </p:txBody>
      </p:sp>
      <p:sp>
        <p:nvSpPr>
          <p:cNvPr id="11" name="Suorakulmio 10">
            <a:extLst>
              <a:ext uri="{FF2B5EF4-FFF2-40B4-BE49-F238E27FC236}">
                <a16:creationId xmlns:a16="http://schemas.microsoft.com/office/drawing/2014/main" id="{1E191EC1-A9AB-4AB7-E4DF-D91CB0812C3C}"/>
              </a:ext>
            </a:extLst>
          </p:cNvPr>
          <p:cNvSpPr/>
          <p:nvPr/>
        </p:nvSpPr>
        <p:spPr>
          <a:xfrm>
            <a:off x="4642440" y="3921746"/>
            <a:ext cx="2311078" cy="1261884"/>
          </a:xfrm>
          <a:prstGeom prst="rect">
            <a:avLst/>
          </a:prstGeom>
        </p:spPr>
        <p:txBody>
          <a:bodyPr wrap="square" anchor="ctr" anchorCtr="0">
            <a:spAutoFit/>
          </a:bodyPr>
          <a:lstStyle/>
          <a:p>
            <a:pPr lvl="0" algn="ctr">
              <a:spcBef>
                <a:spcPts val="1000"/>
              </a:spcBef>
              <a:buClr>
                <a:srgbClr val="28549A"/>
              </a:buClr>
              <a:defRPr/>
            </a:pPr>
            <a:r>
              <a:rPr lang="fi-FI" sz="4000" b="1" dirty="0">
                <a:solidFill>
                  <a:srgbClr val="FFFFFF"/>
                </a:solidFill>
              </a:rPr>
              <a:t>+7–15 % </a:t>
            </a:r>
          </a:p>
          <a:p>
            <a:pPr lvl="0" algn="ctr">
              <a:buClr>
                <a:srgbClr val="28549A"/>
              </a:buClr>
              <a:defRPr/>
            </a:pPr>
            <a:r>
              <a:rPr lang="fi-FI" dirty="0">
                <a:solidFill>
                  <a:srgbClr val="FFFFFF"/>
                </a:solidFill>
              </a:rPr>
              <a:t>tuottoa sijoitetulle pääomalle </a:t>
            </a:r>
          </a:p>
        </p:txBody>
      </p:sp>
      <p:sp>
        <p:nvSpPr>
          <p:cNvPr id="4" name="Päivämäärän paikkamerkki 3">
            <a:extLst>
              <a:ext uri="{FF2B5EF4-FFF2-40B4-BE49-F238E27FC236}">
                <a16:creationId xmlns:a16="http://schemas.microsoft.com/office/drawing/2014/main" id="{707F5EA6-2397-F003-962B-B7C3B700802C}"/>
              </a:ext>
            </a:extLst>
          </p:cNvPr>
          <p:cNvSpPr>
            <a:spLocks noGrp="1"/>
          </p:cNvSpPr>
          <p:nvPr>
            <p:ph type="dt" sz="half" idx="2"/>
          </p:nvPr>
        </p:nvSpPr>
        <p:spPr/>
        <p:txBody>
          <a:bodyPr/>
          <a:lstStyle/>
          <a:p>
            <a:fld id="{5258CF2B-40E0-044A-A11F-4C9B30C70221}" type="datetime1">
              <a:rPr lang="fi-FI" smtClean="0"/>
              <a:t>8.6.2023</a:t>
            </a:fld>
            <a:endParaRPr lang="fi-FI"/>
          </a:p>
        </p:txBody>
      </p:sp>
      <p:sp>
        <p:nvSpPr>
          <p:cNvPr id="5" name="Dian numeron paikkamerkki 4">
            <a:extLst>
              <a:ext uri="{FF2B5EF4-FFF2-40B4-BE49-F238E27FC236}">
                <a16:creationId xmlns:a16="http://schemas.microsoft.com/office/drawing/2014/main" id="{20DB20D5-7E58-20A3-7EE0-E485381EA561}"/>
              </a:ext>
            </a:extLst>
          </p:cNvPr>
          <p:cNvSpPr>
            <a:spLocks noGrp="1"/>
          </p:cNvSpPr>
          <p:nvPr>
            <p:ph type="sldNum" sz="quarter" idx="4"/>
          </p:nvPr>
        </p:nvSpPr>
        <p:spPr/>
        <p:txBody>
          <a:bodyPr/>
          <a:lstStyle/>
          <a:p>
            <a:fld id="{F3EE06F1-2D77-A44E-97FA-F679B9CB76D5}" type="slidenum">
              <a:rPr lang="fi-FI" smtClean="0"/>
              <a:t>42</a:t>
            </a:fld>
            <a:endParaRPr lang="fi-FI"/>
          </a:p>
        </p:txBody>
      </p:sp>
      <p:sp>
        <p:nvSpPr>
          <p:cNvPr id="12" name="Tekstiruutu 24">
            <a:extLst>
              <a:ext uri="{FF2B5EF4-FFF2-40B4-BE49-F238E27FC236}">
                <a16:creationId xmlns:a16="http://schemas.microsoft.com/office/drawing/2014/main" id="{50E2E433-CA84-2219-16C3-6419BA5EED8D}"/>
              </a:ext>
            </a:extLst>
          </p:cNvPr>
          <p:cNvSpPr txBox="1">
            <a:spLocks noChangeArrowheads="1"/>
          </p:cNvSpPr>
          <p:nvPr/>
        </p:nvSpPr>
        <p:spPr bwMode="auto">
          <a:xfrm>
            <a:off x="2928143" y="6392725"/>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Mirella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Mellonmaa</a:t>
            </a:r>
            <a:endPar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3" name="Kuva 12">
            <a:extLst>
              <a:ext uri="{FF2B5EF4-FFF2-40B4-BE49-F238E27FC236}">
                <a16:creationId xmlns:a16="http://schemas.microsoft.com/office/drawing/2014/main" id="{E37C2FB8-C25B-EF52-0D75-6AFCA157096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777055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Kaksi miestä istuu saunan rappusilla kesäpäivänä.">
            <a:extLst>
              <a:ext uri="{FF2B5EF4-FFF2-40B4-BE49-F238E27FC236}">
                <a16:creationId xmlns:a16="http://schemas.microsoft.com/office/drawing/2014/main" id="{379D72D4-09D6-2695-E4FB-316B040F49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76118" cy="6858000"/>
          </a:xfrm>
          <a:prstGeom prst="rect">
            <a:avLst/>
          </a:prstGeom>
        </p:spPr>
      </p:pic>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rgbClr val="418155">
              <a:alpha val="96078"/>
            </a:srgb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318960" y="4632833"/>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KOKEMUS</a:t>
            </a:r>
          </a:p>
        </p:txBody>
      </p:sp>
      <p:pic>
        <p:nvPicPr>
          <p:cNvPr id="15" name="Kuva 14" descr="Tampere. -tunnus.&#10;">
            <a:extLst>
              <a:ext uri="{FF2B5EF4-FFF2-40B4-BE49-F238E27FC236}">
                <a16:creationId xmlns:a16="http://schemas.microsoft.com/office/drawing/2014/main" id="{0FEE23B8-129B-898B-C88A-BDCFEBC92ADA}"/>
              </a:ext>
              <a:ext uri="{C183D7F6-B498-43B3-948B-1728B52AA6E4}">
                <adec:decorative xmlns:adec="http://schemas.microsoft.com/office/drawing/2017/decorative" val="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57306"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703940"/>
            <a:ext cx="7118309" cy="1161524"/>
          </a:xfrm>
          <a:prstGeom prst="rect">
            <a:avLst/>
          </a:prstGeom>
          <a:noFill/>
        </p:spPr>
        <p:txBody>
          <a:bodyPr wrap="square">
            <a:noAutofit/>
          </a:bodyPr>
          <a:lstStyle/>
          <a:p>
            <a:pPr lvl="0">
              <a:defRPr/>
            </a:pPr>
            <a:r>
              <a:rPr lang="fi-FI" sz="2000" dirty="0">
                <a:solidFill>
                  <a:schemeClr val="tx2"/>
                </a:solidFill>
              </a:rPr>
              <a:t>Tuhansien tapahtumien, konserttien ja elämyksien </a:t>
            </a:r>
            <a:br>
              <a:rPr lang="fi-FI" sz="2000" dirty="0">
                <a:solidFill>
                  <a:schemeClr val="tx2"/>
                </a:solidFill>
              </a:rPr>
            </a:br>
            <a:r>
              <a:rPr lang="fi-FI" sz="2000" dirty="0">
                <a:solidFill>
                  <a:schemeClr val="tx2"/>
                </a:solidFill>
              </a:rPr>
              <a:t>kaupungissa riittää koettavaa. Pulahdus järveen tai </a:t>
            </a:r>
          </a:p>
          <a:p>
            <a:pPr lvl="0">
              <a:defRPr/>
            </a:pPr>
            <a:r>
              <a:rPr lang="fi-FI" sz="2000" dirty="0">
                <a:solidFill>
                  <a:schemeClr val="tx2"/>
                </a:solidFill>
              </a:rPr>
              <a:t>aamukahvi torilla ovat tamperelaisia kokemuksia.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8.6.2023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43</a:t>
            </a:fld>
            <a:endParaRPr lang="fi-FI">
              <a:solidFill>
                <a:schemeClr val="bg1"/>
              </a:solidFill>
            </a:endParaRPr>
          </a:p>
        </p:txBody>
      </p:sp>
      <p:sp>
        <p:nvSpPr>
          <p:cNvPr id="13" name="Tekstiruutu 24">
            <a:extLst>
              <a:ext uri="{FF2B5EF4-FFF2-40B4-BE49-F238E27FC236}">
                <a16:creationId xmlns:a16="http://schemas.microsoft.com/office/drawing/2014/main" id="{5CC63CEF-6764-0934-13B8-412C586F42A3}"/>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09669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Ihmisiä piknikillä Sorsapuistossa.">
            <a:extLst>
              <a:ext uri="{FF2B5EF4-FFF2-40B4-BE49-F238E27FC236}">
                <a16:creationId xmlns:a16="http://schemas.microsoft.com/office/drawing/2014/main" id="{2BB2A969-6D93-765D-DFE3-1C27D0AAC5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977" r="16342" b="2464"/>
          <a:stretch/>
        </p:blipFill>
        <p:spPr>
          <a:xfrm>
            <a:off x="0" y="-1"/>
            <a:ext cx="12192000" cy="6858001"/>
          </a:xfrm>
          <a:prstGeom prst="rect">
            <a:avLst/>
          </a:prstGeom>
        </p:spPr>
      </p:pic>
      <p:sp>
        <p:nvSpPr>
          <p:cNvPr id="7" name="Kuva 4">
            <a:extLst>
              <a:ext uri="{FF2B5EF4-FFF2-40B4-BE49-F238E27FC236}">
                <a16:creationId xmlns:a16="http://schemas.microsoft.com/office/drawing/2014/main" id="{482B5BEB-A056-F574-3E41-1E7FE7F10AB3}"/>
              </a:ext>
              <a:ext uri="{C183D7F6-B498-43B3-948B-1728B52AA6E4}">
                <adec:decorative xmlns:adec="http://schemas.microsoft.com/office/drawing/2017/decorative" val="1"/>
              </a:ext>
            </a:extLst>
          </p:cNvPr>
          <p:cNvSpPr>
            <a:spLocks noChangeAspect="1"/>
          </p:cNvSpPr>
          <p:nvPr/>
        </p:nvSpPr>
        <p:spPr>
          <a:xfrm>
            <a:off x="-6350" y="2117"/>
            <a:ext cx="6967094"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solidFill>
            <a:schemeClr val="tx2">
              <a:alpha val="88000"/>
            </a:schemeClr>
          </a:solidFill>
          <a:ln w="9525" cap="flat">
            <a:noFill/>
            <a:prstDash val="solid"/>
            <a:miter/>
          </a:ln>
        </p:spPr>
        <p:txBody>
          <a:bodyPr rtlCol="0" anchor="ctr"/>
          <a:lstStyle/>
          <a:p>
            <a:endParaRPr lang="fi-FI" dirty="0">
              <a:solidFill>
                <a:schemeClr val="bg1"/>
              </a:solidFill>
            </a:endParaRPr>
          </a:p>
        </p:txBody>
      </p:sp>
      <p:sp>
        <p:nvSpPr>
          <p:cNvPr id="2" name="Otsikko 1">
            <a:extLst>
              <a:ext uri="{FF2B5EF4-FFF2-40B4-BE49-F238E27FC236}">
                <a16:creationId xmlns:a16="http://schemas.microsoft.com/office/drawing/2014/main" id="{EAD179F3-8571-437F-9AFC-8719B84AE71B}"/>
              </a:ext>
            </a:extLst>
          </p:cNvPr>
          <p:cNvSpPr>
            <a:spLocks noGrp="1"/>
          </p:cNvSpPr>
          <p:nvPr>
            <p:ph type="title"/>
          </p:nvPr>
        </p:nvSpPr>
        <p:spPr/>
        <p:txBody>
          <a:bodyPr/>
          <a:lstStyle/>
          <a:p>
            <a:r>
              <a:rPr lang="fi-FI" dirty="0">
                <a:solidFill>
                  <a:schemeClr val="bg1"/>
                </a:solidFill>
              </a:rPr>
              <a:t>Luonto keskellä  arkeamme</a:t>
            </a:r>
          </a:p>
        </p:txBody>
      </p:sp>
      <p:sp>
        <p:nvSpPr>
          <p:cNvPr id="3" name="Sisällön paikkamerkki 2">
            <a:extLst>
              <a:ext uri="{FF2B5EF4-FFF2-40B4-BE49-F238E27FC236}">
                <a16:creationId xmlns:a16="http://schemas.microsoft.com/office/drawing/2014/main" id="{878D247B-094A-2609-B0DF-706629E3A31A}"/>
              </a:ext>
            </a:extLst>
          </p:cNvPr>
          <p:cNvSpPr>
            <a:spLocks noGrp="1"/>
          </p:cNvSpPr>
          <p:nvPr>
            <p:ph sz="quarter" idx="15"/>
          </p:nvPr>
        </p:nvSpPr>
        <p:spPr/>
        <p:txBody>
          <a:bodyPr>
            <a:normAutofit fontScale="85000" lnSpcReduction="20000"/>
          </a:bodyPr>
          <a:lstStyle/>
          <a:p>
            <a:pPr>
              <a:buClr>
                <a:schemeClr val="bg1"/>
              </a:buClr>
            </a:pPr>
            <a:r>
              <a:rPr lang="fi-FI" dirty="0">
                <a:solidFill>
                  <a:schemeClr val="bg1"/>
                </a:solidFill>
              </a:rPr>
              <a:t>2 751 yli hehtaarin suuruista vesistöä Pirkanmaalla</a:t>
            </a:r>
          </a:p>
          <a:p>
            <a:pPr>
              <a:buClr>
                <a:schemeClr val="bg1"/>
              </a:buClr>
            </a:pPr>
            <a:r>
              <a:rPr lang="fi-FI" dirty="0">
                <a:solidFill>
                  <a:schemeClr val="bg1"/>
                </a:solidFill>
              </a:rPr>
              <a:t>200 järveä tai lampea Tampereen kaupungin alueella</a:t>
            </a:r>
          </a:p>
          <a:p>
            <a:pPr>
              <a:buClr>
                <a:schemeClr val="bg1"/>
              </a:buClr>
            </a:pPr>
            <a:r>
              <a:rPr lang="fi-FI" dirty="0">
                <a:solidFill>
                  <a:schemeClr val="bg1"/>
                </a:solidFill>
              </a:rPr>
              <a:t>3 800 hehtaaria metsää Tampereen kantakaupungissa</a:t>
            </a:r>
          </a:p>
          <a:p>
            <a:pPr>
              <a:buClr>
                <a:schemeClr val="bg1"/>
              </a:buClr>
            </a:pPr>
            <a:r>
              <a:rPr lang="fi-FI" dirty="0">
                <a:solidFill>
                  <a:schemeClr val="bg1"/>
                </a:solidFill>
              </a:rPr>
              <a:t>20 % kaupungin pinta-alasta on viheralueita</a:t>
            </a:r>
          </a:p>
          <a:p>
            <a:pPr marL="11113" indent="0">
              <a:buClr>
                <a:schemeClr val="bg1"/>
              </a:buClr>
            </a:pPr>
            <a:endParaRPr lang="fi-FI" dirty="0">
              <a:solidFill>
                <a:schemeClr val="bg1"/>
              </a:solidFill>
            </a:endParaRPr>
          </a:p>
          <a:p>
            <a:pPr marL="11113" indent="0">
              <a:buClr>
                <a:schemeClr val="bg1"/>
              </a:buClr>
              <a:buNone/>
            </a:pPr>
            <a:r>
              <a:rPr lang="fi-FI" dirty="0">
                <a:solidFill>
                  <a:schemeClr val="bg1"/>
                </a:solidFill>
              </a:rPr>
              <a:t>Uuden kaupunkipuulinjauksen (2020) avulla turvataan kaupunkipuiden hyvinvointi ja niihin liittyvät ekologiset, esteettiset ja kulttuuriset arvot.</a:t>
            </a:r>
          </a:p>
          <a:p>
            <a:pPr>
              <a:buClr>
                <a:schemeClr val="bg1"/>
              </a:buClr>
            </a:pPr>
            <a:endParaRPr lang="fi-FI" dirty="0">
              <a:solidFill>
                <a:schemeClr val="bg1"/>
              </a:solidFill>
            </a:endParaRPr>
          </a:p>
        </p:txBody>
      </p:sp>
      <p:pic>
        <p:nvPicPr>
          <p:cNvPr id="8" name="Kuva 7">
            <a:extLst>
              <a:ext uri="{FF2B5EF4-FFF2-40B4-BE49-F238E27FC236}">
                <a16:creationId xmlns:a16="http://schemas.microsoft.com/office/drawing/2014/main" id="{E9D51183-8C39-666F-0F90-194D1E674F5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9" name="Kuva 8">
            <a:extLst>
              <a:ext uri="{FF2B5EF4-FFF2-40B4-BE49-F238E27FC236}">
                <a16:creationId xmlns:a16="http://schemas.microsoft.com/office/drawing/2014/main" id="{EF949BBA-79D6-63E7-D59C-28D60A466FD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7A60A81D-8359-0028-299A-B02BFFDEBF9E}"/>
              </a:ext>
            </a:extLst>
          </p:cNvPr>
          <p:cNvSpPr>
            <a:spLocks noGrp="1"/>
          </p:cNvSpPr>
          <p:nvPr>
            <p:ph type="dt" sz="half" idx="2"/>
          </p:nvPr>
        </p:nvSpPr>
        <p:spPr/>
        <p:txBody>
          <a:bodyPr/>
          <a:lstStyle/>
          <a:p>
            <a:fld id="{5258CF2B-40E0-044A-A11F-4C9B30C70221}" type="datetime1">
              <a:rPr lang="fi-FI" smtClean="0">
                <a:solidFill>
                  <a:schemeClr val="bg1"/>
                </a:solidFill>
              </a:rPr>
              <a:t>8.6.2023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CEB73776-19EA-8C99-E9A5-B5D811EBFC60}"/>
              </a:ext>
            </a:extLst>
          </p:cNvPr>
          <p:cNvSpPr>
            <a:spLocks noGrp="1"/>
          </p:cNvSpPr>
          <p:nvPr>
            <p:ph type="sldNum" sz="quarter" idx="4"/>
          </p:nvPr>
        </p:nvSpPr>
        <p:spPr/>
        <p:txBody>
          <a:bodyPr/>
          <a:lstStyle/>
          <a:p>
            <a:fld id="{F3EE06F1-2D77-A44E-97FA-F679B9CB76D5}" type="slidenum">
              <a:rPr lang="fi-FI" smtClean="0">
                <a:solidFill>
                  <a:schemeClr val="bg1"/>
                </a:solidFill>
              </a:rPr>
              <a:t>44</a:t>
            </a:fld>
            <a:endParaRPr lang="fi-FI">
              <a:solidFill>
                <a:schemeClr val="bg1"/>
              </a:solidFill>
            </a:endParaRPr>
          </a:p>
        </p:txBody>
      </p:sp>
      <p:sp>
        <p:nvSpPr>
          <p:cNvPr id="11" name="Tekstiruutu 24">
            <a:extLst>
              <a:ext uri="{FF2B5EF4-FFF2-40B4-BE49-F238E27FC236}">
                <a16:creationId xmlns:a16="http://schemas.microsoft.com/office/drawing/2014/main" id="{328B2C36-CFC1-6BCA-5C58-CC9944D67A29}"/>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02469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uva 10" descr="Ilmakuva Kalevan maauimalasta kesäpäivänä.">
            <a:extLst>
              <a:ext uri="{FF2B5EF4-FFF2-40B4-BE49-F238E27FC236}">
                <a16:creationId xmlns:a16="http://schemas.microsoft.com/office/drawing/2014/main" id="{A6F19859-0C8D-E03C-B214-1A38BA03223C}"/>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93EE6F9A-14D8-B563-5F39-5D948C1553FF}"/>
              </a:ext>
            </a:extLst>
          </p:cNvPr>
          <p:cNvSpPr>
            <a:spLocks noGrp="1"/>
          </p:cNvSpPr>
          <p:nvPr>
            <p:ph type="title"/>
          </p:nvPr>
        </p:nvSpPr>
        <p:spPr>
          <a:xfrm>
            <a:off x="6416984" y="1060178"/>
            <a:ext cx="4930466" cy="1060926"/>
          </a:xfrm>
        </p:spPr>
        <p:txBody>
          <a:bodyPr/>
          <a:lstStyle/>
          <a:p>
            <a:r>
              <a:rPr lang="fi-FI" dirty="0"/>
              <a:t>Liikkumisen iloa</a:t>
            </a:r>
          </a:p>
        </p:txBody>
      </p:sp>
      <p:sp>
        <p:nvSpPr>
          <p:cNvPr id="3" name="Sisällön paikkamerkki 2">
            <a:extLst>
              <a:ext uri="{FF2B5EF4-FFF2-40B4-BE49-F238E27FC236}">
                <a16:creationId xmlns:a16="http://schemas.microsoft.com/office/drawing/2014/main" id="{81000B62-F887-1A1B-3509-268DB811891C}"/>
              </a:ext>
            </a:extLst>
          </p:cNvPr>
          <p:cNvSpPr>
            <a:spLocks noGrp="1"/>
          </p:cNvSpPr>
          <p:nvPr>
            <p:ph sz="quarter" idx="15"/>
          </p:nvPr>
        </p:nvSpPr>
        <p:spPr/>
        <p:txBody>
          <a:bodyPr>
            <a:normAutofit fontScale="92500" lnSpcReduction="20000"/>
          </a:bodyPr>
          <a:lstStyle/>
          <a:p>
            <a:r>
              <a:rPr lang="fi-FI" dirty="0"/>
              <a:t>27 ulkokuntosalipistettä</a:t>
            </a:r>
          </a:p>
          <a:p>
            <a:r>
              <a:rPr lang="fi-FI" dirty="0"/>
              <a:t>85 km valaistuja ulkoilureittejä</a:t>
            </a:r>
          </a:p>
          <a:p>
            <a:r>
              <a:rPr lang="fi-FI" dirty="0"/>
              <a:t>648 km pyöräteitä</a:t>
            </a:r>
          </a:p>
          <a:p>
            <a:r>
              <a:rPr lang="fi-FI" dirty="0"/>
              <a:t>180 km latua</a:t>
            </a:r>
          </a:p>
          <a:p>
            <a:r>
              <a:rPr lang="fi-FI" dirty="0"/>
              <a:t>150 luistelukenttää ja -kaukaloa</a:t>
            </a:r>
          </a:p>
          <a:p>
            <a:r>
              <a:rPr lang="fi-FI" dirty="0"/>
              <a:t>4 jäähallia</a:t>
            </a:r>
          </a:p>
          <a:p>
            <a:r>
              <a:rPr lang="fi-FI" dirty="0"/>
              <a:t>31 uimarantaa</a:t>
            </a:r>
          </a:p>
          <a:p>
            <a:r>
              <a:rPr lang="fi-FI" dirty="0"/>
              <a:t>9 talviuintipaikkaa</a:t>
            </a:r>
          </a:p>
          <a:p>
            <a:r>
              <a:rPr lang="fi-FI" dirty="0"/>
              <a:t>4 uimahallia</a:t>
            </a:r>
          </a:p>
          <a:p>
            <a:r>
              <a:rPr lang="fi-FI" dirty="0"/>
              <a:t>1 maauimala</a:t>
            </a:r>
          </a:p>
          <a:p>
            <a:endParaRPr lang="fi-FI" dirty="0"/>
          </a:p>
        </p:txBody>
      </p:sp>
      <p:sp>
        <p:nvSpPr>
          <p:cNvPr id="4" name="Päivämäärän paikkamerkki 3">
            <a:extLst>
              <a:ext uri="{FF2B5EF4-FFF2-40B4-BE49-F238E27FC236}">
                <a16:creationId xmlns:a16="http://schemas.microsoft.com/office/drawing/2014/main" id="{33E8D25E-7C47-8A88-DC90-353A1D3F81F0}"/>
              </a:ext>
            </a:extLst>
          </p:cNvPr>
          <p:cNvSpPr>
            <a:spLocks noGrp="1"/>
          </p:cNvSpPr>
          <p:nvPr>
            <p:ph type="dt" sz="half" idx="2"/>
          </p:nvPr>
        </p:nvSpPr>
        <p:spPr/>
        <p:txBody>
          <a:bodyPr/>
          <a:lstStyle/>
          <a:p>
            <a:fld id="{F65BC6BD-2936-FB40-9FDC-35873F782F6D}" type="datetime1">
              <a:rPr lang="fi-FI" smtClean="0"/>
              <a:t>8.6.2023</a:t>
            </a:fld>
            <a:endParaRPr lang="fi-FI"/>
          </a:p>
        </p:txBody>
      </p:sp>
      <p:sp>
        <p:nvSpPr>
          <p:cNvPr id="5" name="Dian numeron paikkamerkki 4">
            <a:extLst>
              <a:ext uri="{FF2B5EF4-FFF2-40B4-BE49-F238E27FC236}">
                <a16:creationId xmlns:a16="http://schemas.microsoft.com/office/drawing/2014/main" id="{0A9565AF-7191-2F12-4B59-839B7A5FC6F6}"/>
              </a:ext>
            </a:extLst>
          </p:cNvPr>
          <p:cNvSpPr>
            <a:spLocks noGrp="1"/>
          </p:cNvSpPr>
          <p:nvPr>
            <p:ph type="sldNum" sz="quarter" idx="4"/>
          </p:nvPr>
        </p:nvSpPr>
        <p:spPr/>
        <p:txBody>
          <a:bodyPr/>
          <a:lstStyle/>
          <a:p>
            <a:fld id="{F3EE06F1-2D77-A44E-97FA-F679B9CB76D5}" type="slidenum">
              <a:rPr lang="fi-FI" smtClean="0"/>
              <a:t>45</a:t>
            </a:fld>
            <a:endParaRPr lang="fi-FI"/>
          </a:p>
        </p:txBody>
      </p:sp>
      <p:pic>
        <p:nvPicPr>
          <p:cNvPr id="8" name="Kuva 7">
            <a:extLst>
              <a:ext uri="{FF2B5EF4-FFF2-40B4-BE49-F238E27FC236}">
                <a16:creationId xmlns:a16="http://schemas.microsoft.com/office/drawing/2014/main" id="{BA7BD69D-8DD7-57D0-B5AE-567009AB8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9" name="Tekstiruutu 24">
            <a:extLst>
              <a:ext uri="{FF2B5EF4-FFF2-40B4-BE49-F238E27FC236}">
                <a16:creationId xmlns:a16="http://schemas.microsoft.com/office/drawing/2014/main" id="{63909B2A-1B4D-E0A8-2403-41010DECFF92}"/>
              </a:ext>
            </a:extLst>
          </p:cNvPr>
          <p:cNvSpPr txBox="1">
            <a:spLocks noChangeArrowheads="1"/>
          </p:cNvSpPr>
          <p:nvPr/>
        </p:nvSpPr>
        <p:spPr bwMode="auto">
          <a:xfrm>
            <a:off x="32381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388020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EE6F9A-14D8-B563-5F39-5D948C1553FF}"/>
              </a:ext>
            </a:extLst>
          </p:cNvPr>
          <p:cNvSpPr>
            <a:spLocks noGrp="1"/>
          </p:cNvSpPr>
          <p:nvPr>
            <p:ph type="title"/>
          </p:nvPr>
        </p:nvSpPr>
        <p:spPr>
          <a:xfrm>
            <a:off x="6416984" y="1060178"/>
            <a:ext cx="4930466" cy="1060926"/>
          </a:xfrm>
        </p:spPr>
        <p:txBody>
          <a:bodyPr/>
          <a:lstStyle/>
          <a:p>
            <a:r>
              <a:rPr lang="fi-FI" dirty="0"/>
              <a:t>Seuraamme </a:t>
            </a:r>
            <a:br>
              <a:rPr lang="fi-FI" dirty="0"/>
            </a:br>
            <a:r>
              <a:rPr lang="fi-FI" dirty="0"/>
              <a:t>urheilua intohimolla</a:t>
            </a:r>
          </a:p>
        </p:txBody>
      </p:sp>
      <p:sp>
        <p:nvSpPr>
          <p:cNvPr id="3" name="Sisällön paikkamerkki 2">
            <a:extLst>
              <a:ext uri="{FF2B5EF4-FFF2-40B4-BE49-F238E27FC236}">
                <a16:creationId xmlns:a16="http://schemas.microsoft.com/office/drawing/2014/main" id="{81000B62-F887-1A1B-3509-268DB811891C}"/>
              </a:ext>
            </a:extLst>
          </p:cNvPr>
          <p:cNvSpPr>
            <a:spLocks noGrp="1"/>
          </p:cNvSpPr>
          <p:nvPr>
            <p:ph sz="quarter" idx="15"/>
          </p:nvPr>
        </p:nvSpPr>
        <p:spPr>
          <a:xfrm>
            <a:off x="6416984" y="2476982"/>
            <a:ext cx="4728165" cy="3807201"/>
          </a:xfrm>
        </p:spPr>
        <p:txBody>
          <a:bodyPr>
            <a:normAutofit lnSpcReduction="10000"/>
          </a:bodyPr>
          <a:lstStyle/>
          <a:p>
            <a:pPr marL="0" indent="0">
              <a:buNone/>
            </a:pPr>
            <a:r>
              <a:rPr lang="fi-FI" dirty="0"/>
              <a:t>Sarjakaudella 20-21: </a:t>
            </a:r>
          </a:p>
          <a:p>
            <a:r>
              <a:rPr lang="fi-FI" dirty="0"/>
              <a:t>100 000 urheilun koti- ja sarjaotteluiden seuraajaa </a:t>
            </a:r>
          </a:p>
          <a:p>
            <a:r>
              <a:rPr lang="fi-FI" dirty="0"/>
              <a:t>lähes 23 000 seurasi jalkapallon Veikkausliigan kotiotteluita </a:t>
            </a:r>
          </a:p>
          <a:p>
            <a:r>
              <a:rPr lang="fi-FI" dirty="0"/>
              <a:t>2000 seurasi korisliigan kotiotteluita </a:t>
            </a:r>
          </a:p>
          <a:p>
            <a:r>
              <a:rPr lang="fi-FI" dirty="0"/>
              <a:t>15 000 Superpesiksen ja Ykköspesiksen kotiotteluseuraajaa </a:t>
            </a:r>
          </a:p>
        </p:txBody>
      </p:sp>
      <p:sp>
        <p:nvSpPr>
          <p:cNvPr id="8" name="Kuva 4" descr="Kolme urheilufania Suomen kannatusasuissa.">
            <a:extLst>
              <a:ext uri="{FF2B5EF4-FFF2-40B4-BE49-F238E27FC236}">
                <a16:creationId xmlns:a16="http://schemas.microsoft.com/office/drawing/2014/main" id="{A7C5B07E-BEE6-143D-0F64-B3F5C4B72531}"/>
              </a:ext>
            </a:extLst>
          </p:cNvPr>
          <p:cNvSpPr/>
          <p:nvPr/>
        </p:nvSpPr>
        <p:spPr>
          <a:xfrm>
            <a:off x="0" y="0"/>
            <a:ext cx="6972150" cy="6862977"/>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dirty="0">
              <a:solidFill>
                <a:schemeClr val="bg1"/>
              </a:solidFill>
            </a:endParaRPr>
          </a:p>
        </p:txBody>
      </p:sp>
      <p:pic>
        <p:nvPicPr>
          <p:cNvPr id="9" name="Kuva 8">
            <a:extLst>
              <a:ext uri="{FF2B5EF4-FFF2-40B4-BE49-F238E27FC236}">
                <a16:creationId xmlns:a16="http://schemas.microsoft.com/office/drawing/2014/main" id="{072BE987-3CE6-AAB8-3F62-FE150B983B1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33E8D25E-7C47-8A88-DC90-353A1D3F81F0}"/>
              </a:ext>
            </a:extLst>
          </p:cNvPr>
          <p:cNvSpPr>
            <a:spLocks noGrp="1"/>
          </p:cNvSpPr>
          <p:nvPr>
            <p:ph type="dt" sz="half" idx="2"/>
          </p:nvPr>
        </p:nvSpPr>
        <p:spPr/>
        <p:txBody>
          <a:bodyPr/>
          <a:lstStyle/>
          <a:p>
            <a:fld id="{F65BC6BD-2936-FB40-9FDC-35873F782F6D}" type="datetime1">
              <a:rPr lang="fi-FI" smtClean="0"/>
              <a:t>8.6.2023</a:t>
            </a:fld>
            <a:endParaRPr lang="fi-FI"/>
          </a:p>
        </p:txBody>
      </p:sp>
      <p:sp>
        <p:nvSpPr>
          <p:cNvPr id="5" name="Dian numeron paikkamerkki 4">
            <a:extLst>
              <a:ext uri="{FF2B5EF4-FFF2-40B4-BE49-F238E27FC236}">
                <a16:creationId xmlns:a16="http://schemas.microsoft.com/office/drawing/2014/main" id="{0A9565AF-7191-2F12-4B59-839B7A5FC6F6}"/>
              </a:ext>
            </a:extLst>
          </p:cNvPr>
          <p:cNvSpPr>
            <a:spLocks noGrp="1"/>
          </p:cNvSpPr>
          <p:nvPr>
            <p:ph type="sldNum" sz="quarter" idx="4"/>
          </p:nvPr>
        </p:nvSpPr>
        <p:spPr/>
        <p:txBody>
          <a:bodyPr/>
          <a:lstStyle/>
          <a:p>
            <a:fld id="{F3EE06F1-2D77-A44E-97FA-F679B9CB76D5}" type="slidenum">
              <a:rPr lang="fi-FI" smtClean="0"/>
              <a:t>46</a:t>
            </a:fld>
            <a:endParaRPr lang="fi-FI"/>
          </a:p>
        </p:txBody>
      </p:sp>
      <p:sp>
        <p:nvSpPr>
          <p:cNvPr id="10" name="Tekstiruutu 24">
            <a:extLst>
              <a:ext uri="{FF2B5EF4-FFF2-40B4-BE49-F238E27FC236}">
                <a16:creationId xmlns:a16="http://schemas.microsoft.com/office/drawing/2014/main" id="{760FAD13-9534-0987-CB39-C60517D836CA}"/>
              </a:ext>
            </a:extLst>
          </p:cNvPr>
          <p:cNvSpPr txBox="1">
            <a:spLocks noChangeArrowheads="1"/>
          </p:cNvSpPr>
          <p:nvPr/>
        </p:nvSpPr>
        <p:spPr bwMode="auto">
          <a:xfrm>
            <a:off x="3559173"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Tampereen</a:t>
            </a: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kaupunki</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95170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Perhe Särkänniemen huvipuiston Tukkijoen vesiputouksessa.">
            <a:extLst>
              <a:ext uri="{FF2B5EF4-FFF2-40B4-BE49-F238E27FC236}">
                <a16:creationId xmlns:a16="http://schemas.microsoft.com/office/drawing/2014/main" id="{F5841161-1352-70E8-0C59-22E1C9D40E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Kuva 2">
            <a:extLst>
              <a:ext uri="{FF2B5EF4-FFF2-40B4-BE49-F238E27FC236}">
                <a16:creationId xmlns:a16="http://schemas.microsoft.com/office/drawing/2014/main" id="{3FBC91C2-3A3C-369F-BE52-55824D65744A}"/>
              </a:ext>
              <a:ext uri="{C183D7F6-B498-43B3-948B-1728B52AA6E4}">
                <adec:decorative xmlns:adec="http://schemas.microsoft.com/office/drawing/2017/decorative" val="1"/>
              </a:ext>
            </a:extLst>
          </p:cNvPr>
          <p:cNvSpPr>
            <a:spLocks noChangeAspect="1"/>
          </p:cNvSpPr>
          <p:nvPr/>
        </p:nvSpPr>
        <p:spPr>
          <a:xfrm>
            <a:off x="5618315" y="-17032"/>
            <a:ext cx="6594236" cy="6878548"/>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 name="connsiteX0" fmla="*/ 5030439 w 5030439"/>
              <a:gd name="connsiteY0" fmla="*/ 0 h 5143500"/>
              <a:gd name="connsiteX1" fmla="*/ 1152525 w 5030439"/>
              <a:gd name="connsiteY1" fmla="*/ 0 h 5143500"/>
              <a:gd name="connsiteX2" fmla="*/ 1095375 w 5030439"/>
              <a:gd name="connsiteY2" fmla="*/ 2667 h 5143500"/>
              <a:gd name="connsiteX3" fmla="*/ 592074 w 5030439"/>
              <a:gd name="connsiteY3" fmla="*/ 242126 h 5143500"/>
              <a:gd name="connsiteX4" fmla="*/ 359378 w 5030439"/>
              <a:gd name="connsiteY4" fmla="*/ 813530 h 5143500"/>
              <a:gd name="connsiteX5" fmla="*/ 359378 w 5030439"/>
              <a:gd name="connsiteY5" fmla="*/ 4370451 h 5143500"/>
              <a:gd name="connsiteX6" fmla="*/ 0 w 5030439"/>
              <a:gd name="connsiteY6" fmla="*/ 5143500 h 5143500"/>
              <a:gd name="connsiteX7" fmla="*/ 4914855 w 5030439"/>
              <a:gd name="connsiteY7" fmla="*/ 5135795 h 5143500"/>
              <a:gd name="connsiteX8" fmla="*/ 5030439 w 5030439"/>
              <a:gd name="connsiteY8" fmla="*/ 0 h 5143500"/>
              <a:gd name="connsiteX0" fmla="*/ 4945677 w 4945677"/>
              <a:gd name="connsiteY0" fmla="*/ 0 h 5158911"/>
              <a:gd name="connsiteX1" fmla="*/ 1152525 w 4945677"/>
              <a:gd name="connsiteY1" fmla="*/ 15411 h 5158911"/>
              <a:gd name="connsiteX2" fmla="*/ 1095375 w 4945677"/>
              <a:gd name="connsiteY2" fmla="*/ 18078 h 5158911"/>
              <a:gd name="connsiteX3" fmla="*/ 592074 w 4945677"/>
              <a:gd name="connsiteY3" fmla="*/ 257537 h 5158911"/>
              <a:gd name="connsiteX4" fmla="*/ 359378 w 4945677"/>
              <a:gd name="connsiteY4" fmla="*/ 828941 h 5158911"/>
              <a:gd name="connsiteX5" fmla="*/ 359378 w 4945677"/>
              <a:gd name="connsiteY5" fmla="*/ 4385862 h 5158911"/>
              <a:gd name="connsiteX6" fmla="*/ 0 w 4945677"/>
              <a:gd name="connsiteY6" fmla="*/ 5158911 h 5158911"/>
              <a:gd name="connsiteX7" fmla="*/ 4914855 w 4945677"/>
              <a:gd name="connsiteY7" fmla="*/ 5151206 h 5158911"/>
              <a:gd name="connsiteX8" fmla="*/ 4945677 w 4945677"/>
              <a:gd name="connsiteY8" fmla="*/ 0 h 515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5677" h="5158911">
                <a:moveTo>
                  <a:pt x="4945677" y="0"/>
                </a:moveTo>
                <a:lnTo>
                  <a:pt x="1152525" y="15411"/>
                </a:lnTo>
                <a:lnTo>
                  <a:pt x="1095375" y="18078"/>
                </a:lnTo>
                <a:cubicBezTo>
                  <a:pt x="901446" y="31032"/>
                  <a:pt x="734282" y="112757"/>
                  <a:pt x="592074" y="257537"/>
                </a:cubicBezTo>
                <a:cubicBezTo>
                  <a:pt x="436912" y="416128"/>
                  <a:pt x="359378" y="606533"/>
                  <a:pt x="359378" y="828941"/>
                </a:cubicBezTo>
                <a:lnTo>
                  <a:pt x="359378" y="4385862"/>
                </a:lnTo>
                <a:cubicBezTo>
                  <a:pt x="359378" y="4831442"/>
                  <a:pt x="256985" y="4949171"/>
                  <a:pt x="0" y="5158911"/>
                </a:cubicBezTo>
                <a:lnTo>
                  <a:pt x="4914855" y="5151206"/>
                </a:lnTo>
                <a:lnTo>
                  <a:pt x="4945677" y="0"/>
                </a:lnTo>
                <a:close/>
              </a:path>
            </a:pathLst>
          </a:custGeom>
          <a:solidFill>
            <a:schemeClr val="tx2">
              <a:alpha val="88915"/>
            </a:schemeClr>
          </a:solidFill>
          <a:ln w="9525" cap="flat">
            <a:noFill/>
            <a:prstDash val="solid"/>
            <a:miter/>
          </a:ln>
        </p:spPr>
        <p:txBody>
          <a:bodyPr rtlCol="0" anchor="ctr"/>
          <a:lstStyle/>
          <a:p>
            <a:endParaRPr lang="fi-FI"/>
          </a:p>
        </p:txBody>
      </p:sp>
      <p:pic>
        <p:nvPicPr>
          <p:cNvPr id="8" name="Kuva 7">
            <a:extLst>
              <a:ext uri="{FF2B5EF4-FFF2-40B4-BE49-F238E27FC236}">
                <a16:creationId xmlns:a16="http://schemas.microsoft.com/office/drawing/2014/main" id="{0F2D4377-4469-D36B-6745-265BCADF2F3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pic>
        <p:nvPicPr>
          <p:cNvPr id="9" name="Kuva 8">
            <a:extLst>
              <a:ext uri="{FF2B5EF4-FFF2-40B4-BE49-F238E27FC236}">
                <a16:creationId xmlns:a16="http://schemas.microsoft.com/office/drawing/2014/main" id="{99486D0A-E7CF-0F6D-948F-16E1C735A0E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Otsikko 9">
            <a:extLst>
              <a:ext uri="{FF2B5EF4-FFF2-40B4-BE49-F238E27FC236}">
                <a16:creationId xmlns:a16="http://schemas.microsoft.com/office/drawing/2014/main" id="{F3C3DFEE-D61E-0844-2FCE-71EACBE28030}"/>
              </a:ext>
            </a:extLst>
          </p:cNvPr>
          <p:cNvSpPr>
            <a:spLocks noGrp="1"/>
          </p:cNvSpPr>
          <p:nvPr>
            <p:ph type="title"/>
          </p:nvPr>
        </p:nvSpPr>
        <p:spPr>
          <a:xfrm>
            <a:off x="6416983" y="1337448"/>
            <a:ext cx="5795567" cy="1223521"/>
          </a:xfrm>
        </p:spPr>
        <p:txBody>
          <a:bodyPr/>
          <a:lstStyle/>
          <a:p>
            <a:r>
              <a:rPr lang="fi-FI" dirty="0">
                <a:solidFill>
                  <a:schemeClr val="bg1"/>
                </a:solidFill>
              </a:rPr>
              <a:t>Koko perheen Tampere</a:t>
            </a:r>
          </a:p>
        </p:txBody>
      </p:sp>
      <p:sp>
        <p:nvSpPr>
          <p:cNvPr id="11" name="Sisällön paikkamerkki 10">
            <a:extLst>
              <a:ext uri="{FF2B5EF4-FFF2-40B4-BE49-F238E27FC236}">
                <a16:creationId xmlns:a16="http://schemas.microsoft.com/office/drawing/2014/main" id="{B553E00D-FBD2-ABAD-9503-D743C868F0DC}"/>
              </a:ext>
            </a:extLst>
          </p:cNvPr>
          <p:cNvSpPr>
            <a:spLocks noGrp="1"/>
          </p:cNvSpPr>
          <p:nvPr>
            <p:ph sz="quarter" idx="15"/>
          </p:nvPr>
        </p:nvSpPr>
        <p:spPr>
          <a:xfrm>
            <a:off x="6416984" y="2349088"/>
            <a:ext cx="4728165" cy="4163079"/>
          </a:xfrm>
        </p:spPr>
        <p:txBody>
          <a:bodyPr/>
          <a:lstStyle/>
          <a:p>
            <a:pPr>
              <a:buClr>
                <a:schemeClr val="bg1"/>
              </a:buClr>
            </a:pPr>
            <a:r>
              <a:rPr lang="fi-FI" b="1" dirty="0">
                <a:solidFill>
                  <a:schemeClr val="bg1"/>
                </a:solidFill>
              </a:rPr>
              <a:t>30 huvilaitetta Särkänniemessä</a:t>
            </a:r>
          </a:p>
          <a:p>
            <a:pPr>
              <a:buClr>
                <a:schemeClr val="bg1"/>
              </a:buClr>
            </a:pPr>
            <a:r>
              <a:rPr lang="fi-FI" b="1" dirty="0">
                <a:solidFill>
                  <a:schemeClr val="bg1"/>
                </a:solidFill>
              </a:rPr>
              <a:t>Kesäkeidas </a:t>
            </a:r>
            <a:r>
              <a:rPr lang="fi-FI" b="1" dirty="0" err="1">
                <a:solidFill>
                  <a:schemeClr val="bg1"/>
                </a:solidFill>
              </a:rPr>
              <a:t>Viikinsaari</a:t>
            </a:r>
            <a:endParaRPr lang="fi-FI" b="1" dirty="0">
              <a:solidFill>
                <a:schemeClr val="bg1"/>
              </a:solidFill>
            </a:endParaRPr>
          </a:p>
          <a:p>
            <a:pPr>
              <a:buClr>
                <a:schemeClr val="bg1"/>
              </a:buClr>
            </a:pPr>
            <a:r>
              <a:rPr lang="fi-FI" b="1" dirty="0">
                <a:solidFill>
                  <a:schemeClr val="bg1"/>
                </a:solidFill>
              </a:rPr>
              <a:t>18 museota</a:t>
            </a:r>
          </a:p>
          <a:p>
            <a:pPr>
              <a:buClr>
                <a:schemeClr val="bg1"/>
              </a:buClr>
            </a:pPr>
            <a:r>
              <a:rPr lang="fi-FI" b="1" dirty="0">
                <a:solidFill>
                  <a:schemeClr val="bg1"/>
                </a:solidFill>
              </a:rPr>
              <a:t>13 keskustapuistoa</a:t>
            </a:r>
          </a:p>
          <a:p>
            <a:pPr>
              <a:buClr>
                <a:schemeClr val="bg1"/>
              </a:buClr>
            </a:pPr>
            <a:r>
              <a:rPr lang="fi-FI" b="1" dirty="0">
                <a:solidFill>
                  <a:schemeClr val="bg1"/>
                </a:solidFill>
              </a:rPr>
              <a:t>219 leikkipaikkaa</a:t>
            </a:r>
          </a:p>
          <a:p>
            <a:pPr>
              <a:buClr>
                <a:schemeClr val="bg1"/>
              </a:buClr>
            </a:pPr>
            <a:endParaRPr lang="fi-FI" b="1" dirty="0">
              <a:solidFill>
                <a:schemeClr val="bg1"/>
              </a:solidFill>
            </a:endParaRPr>
          </a:p>
        </p:txBody>
      </p:sp>
      <p:sp>
        <p:nvSpPr>
          <p:cNvPr id="4" name="Päivämäärän paikkamerkki 3">
            <a:extLst>
              <a:ext uri="{FF2B5EF4-FFF2-40B4-BE49-F238E27FC236}">
                <a16:creationId xmlns:a16="http://schemas.microsoft.com/office/drawing/2014/main" id="{C2D851BC-1507-6F23-C878-CABD05C57D7A}"/>
              </a:ext>
            </a:extLst>
          </p:cNvPr>
          <p:cNvSpPr>
            <a:spLocks noGrp="1"/>
          </p:cNvSpPr>
          <p:nvPr>
            <p:ph type="dt" sz="half" idx="2"/>
          </p:nvPr>
        </p:nvSpPr>
        <p:spPr/>
        <p:txBody>
          <a:bodyPr/>
          <a:lstStyle/>
          <a:p>
            <a:fld id="{F65BC6BD-2936-FB40-9FDC-35873F782F6D}" type="datetime1">
              <a:rPr lang="fi-FI" smtClean="0">
                <a:solidFill>
                  <a:schemeClr val="bg1"/>
                </a:solidFill>
              </a:rPr>
              <a:t>8.6.2023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F13C8C1B-C667-5846-BB6D-CA10F73FA2E5}"/>
              </a:ext>
            </a:extLst>
          </p:cNvPr>
          <p:cNvSpPr>
            <a:spLocks noGrp="1"/>
          </p:cNvSpPr>
          <p:nvPr>
            <p:ph type="sldNum" sz="quarter" idx="4"/>
          </p:nvPr>
        </p:nvSpPr>
        <p:spPr/>
        <p:txBody>
          <a:bodyPr/>
          <a:lstStyle/>
          <a:p>
            <a:fld id="{F3EE06F1-2D77-A44E-97FA-F679B9CB76D5}" type="slidenum">
              <a:rPr lang="fi-FI" smtClean="0">
                <a:solidFill>
                  <a:schemeClr val="bg1"/>
                </a:solidFill>
              </a:rPr>
              <a:t>47</a:t>
            </a:fld>
            <a:endParaRPr lang="fi-FI">
              <a:solidFill>
                <a:schemeClr val="bg1"/>
              </a:solidFill>
            </a:endParaRPr>
          </a:p>
        </p:txBody>
      </p:sp>
      <p:sp>
        <p:nvSpPr>
          <p:cNvPr id="12" name="Tekstiruutu 24">
            <a:extLst>
              <a:ext uri="{FF2B5EF4-FFF2-40B4-BE49-F238E27FC236}">
                <a16:creationId xmlns:a16="http://schemas.microsoft.com/office/drawing/2014/main" id="{BF80080F-2AFB-EFB1-E0EC-FE7F805D2DA5}"/>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Opa</a:t>
            </a: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Latvala</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76448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Isä suukottaa pientä vauvaa laivalaiturilla.">
            <a:extLst>
              <a:ext uri="{FF2B5EF4-FFF2-40B4-BE49-F238E27FC236}">
                <a16:creationId xmlns:a16="http://schemas.microsoft.com/office/drawing/2014/main" id="{453077A3-6476-AB87-B65E-EE057A6B315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12195592" cy="6858001"/>
          </a:xfrm>
          <a:prstGeom prst="rect">
            <a:avLst/>
          </a:prstGeom>
        </p:spPr>
      </p:pic>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rgbClr val="29549A">
              <a:alpha val="96078"/>
            </a:srgb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57306" y="4548057"/>
            <a:ext cx="1704381" cy="381561"/>
          </a:xfrm>
          <a:prstGeom prst="rect">
            <a:avLst/>
          </a:prstGeom>
        </p:spPr>
      </p:pic>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318960" y="4867814"/>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KOTI</a:t>
            </a:r>
          </a:p>
        </p:txBody>
      </p:sp>
      <p:sp>
        <p:nvSpPr>
          <p:cNvPr id="16" name="Suorakulmio 15">
            <a:extLst>
              <a:ext uri="{FF2B5EF4-FFF2-40B4-BE49-F238E27FC236}">
                <a16:creationId xmlns:a16="http://schemas.microsoft.com/office/drawing/2014/main" id="{A76AE085-D16F-0249-8EA1-4CDA92BAF8D7}"/>
              </a:ext>
            </a:extLst>
          </p:cNvPr>
          <p:cNvSpPr/>
          <p:nvPr/>
        </p:nvSpPr>
        <p:spPr>
          <a:xfrm>
            <a:off x="4935637" y="4703940"/>
            <a:ext cx="7118309" cy="747736"/>
          </a:xfrm>
          <a:prstGeom prst="rect">
            <a:avLst/>
          </a:prstGeom>
          <a:noFill/>
        </p:spPr>
        <p:txBody>
          <a:bodyPr wrap="square">
            <a:noAutofit/>
          </a:bodyPr>
          <a:lstStyle/>
          <a:p>
            <a:pPr lvl="0">
              <a:defRPr/>
            </a:pPr>
            <a:r>
              <a:rPr lang="fi-FI" sz="2000" dirty="0">
                <a:solidFill>
                  <a:schemeClr val="tx2"/>
                </a:solidFill>
              </a:rPr>
              <a:t>Koti on aina rakas, mutta jokaiselle erilainen. </a:t>
            </a:r>
            <a:br>
              <a:rPr lang="fi-FI" sz="2000" dirty="0">
                <a:solidFill>
                  <a:schemeClr val="tx2"/>
                </a:solidFill>
              </a:rPr>
            </a:br>
            <a:r>
              <a:rPr lang="fi-FI" sz="2000" dirty="0">
                <a:solidFill>
                  <a:schemeClr val="tx2"/>
                </a:solidFill>
              </a:rPr>
              <a:t>Tampere on koti, jossa on hyvä asua, opiskella, </a:t>
            </a:r>
            <a:br>
              <a:rPr lang="fi-FI" sz="2000" dirty="0">
                <a:solidFill>
                  <a:schemeClr val="tx2"/>
                </a:solidFill>
              </a:rPr>
            </a:br>
            <a:r>
              <a:rPr lang="fi-FI" sz="2000" dirty="0">
                <a:solidFill>
                  <a:schemeClr val="tx2"/>
                </a:solidFill>
              </a:rPr>
              <a:t>työskennellä, yrittää ja vierailla.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17" name="Kuva 16">
            <a:extLst>
              <a:ext uri="{FF2B5EF4-FFF2-40B4-BE49-F238E27FC236}">
                <a16:creationId xmlns:a16="http://schemas.microsoft.com/office/drawing/2014/main" id="{E81DA2B4-233D-1C92-5012-BA21175AB70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8.6.2023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48</a:t>
            </a:fld>
            <a:endParaRPr lang="fi-FI">
              <a:solidFill>
                <a:schemeClr val="bg1"/>
              </a:solidFill>
            </a:endParaRPr>
          </a:p>
        </p:txBody>
      </p:sp>
      <p:sp>
        <p:nvSpPr>
          <p:cNvPr id="21" name="Tekstiruutu 24">
            <a:extLst>
              <a:ext uri="{FF2B5EF4-FFF2-40B4-BE49-F238E27FC236}">
                <a16:creationId xmlns:a16="http://schemas.microsoft.com/office/drawing/2014/main" id="{311C39A0-ACA0-E016-D356-CF361F12D720}"/>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921704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Kuva 10" descr="Näkymä Koskipuistosta Ratinaa kohti. Ihmisiä kävelemässä ja kesäterasseilla.">
            <a:extLst>
              <a:ext uri="{FF2B5EF4-FFF2-40B4-BE49-F238E27FC236}">
                <a16:creationId xmlns:a16="http://schemas.microsoft.com/office/drawing/2014/main" id="{E45CF820-C6DA-0001-2BBC-016FDA6B0482}"/>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pic>
        <p:nvPicPr>
          <p:cNvPr id="12" name="Kuva 11">
            <a:extLst>
              <a:ext uri="{FF2B5EF4-FFF2-40B4-BE49-F238E27FC236}">
                <a16:creationId xmlns:a16="http://schemas.microsoft.com/office/drawing/2014/main" id="{98499687-957D-CE95-F05D-006F3BDF06B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Otsikko 3">
            <a:extLst>
              <a:ext uri="{FF2B5EF4-FFF2-40B4-BE49-F238E27FC236}">
                <a16:creationId xmlns:a16="http://schemas.microsoft.com/office/drawing/2014/main" id="{50FBE317-090D-0D5D-5CB4-449FBD02D0C1}"/>
              </a:ext>
            </a:extLst>
          </p:cNvPr>
          <p:cNvSpPr>
            <a:spLocks noGrp="1"/>
          </p:cNvSpPr>
          <p:nvPr>
            <p:ph type="title"/>
          </p:nvPr>
        </p:nvSpPr>
        <p:spPr>
          <a:xfrm>
            <a:off x="6416983" y="825198"/>
            <a:ext cx="5636963" cy="1060926"/>
          </a:xfrm>
        </p:spPr>
        <p:txBody>
          <a:bodyPr/>
          <a:lstStyle/>
          <a:p>
            <a:r>
              <a:rPr lang="fi-FI" dirty="0"/>
              <a:t>Vetovoimaisin </a:t>
            </a:r>
            <a:br>
              <a:rPr lang="fi-FI" dirty="0"/>
            </a:br>
            <a:r>
              <a:rPr lang="fi-FI" dirty="0"/>
              <a:t>paikka perustaa koti</a:t>
            </a:r>
          </a:p>
        </p:txBody>
      </p:sp>
      <p:sp>
        <p:nvSpPr>
          <p:cNvPr id="5" name="Sisällön paikkamerkki 4">
            <a:extLst>
              <a:ext uri="{FF2B5EF4-FFF2-40B4-BE49-F238E27FC236}">
                <a16:creationId xmlns:a16="http://schemas.microsoft.com/office/drawing/2014/main" id="{0694356E-98B8-596B-2125-227DA65A0BE2}"/>
              </a:ext>
            </a:extLst>
          </p:cNvPr>
          <p:cNvSpPr>
            <a:spLocks noGrp="1"/>
          </p:cNvSpPr>
          <p:nvPr>
            <p:ph sz="quarter" idx="15"/>
          </p:nvPr>
        </p:nvSpPr>
        <p:spPr>
          <a:xfrm>
            <a:off x="7146437" y="2200274"/>
            <a:ext cx="4728165" cy="3841925"/>
          </a:xfrm>
        </p:spPr>
        <p:txBody>
          <a:bodyPr>
            <a:normAutofit/>
          </a:bodyPr>
          <a:lstStyle/>
          <a:p>
            <a:pPr marL="0" indent="0">
              <a:spcBef>
                <a:spcPts val="400"/>
              </a:spcBef>
              <a:buNone/>
            </a:pPr>
            <a:r>
              <a:rPr lang="fi-FI" b="1" dirty="0"/>
              <a:t>Miksi Tampere?</a:t>
            </a:r>
          </a:p>
          <a:p>
            <a:pPr>
              <a:spcBef>
                <a:spcPts val="400"/>
              </a:spcBef>
            </a:pPr>
            <a:r>
              <a:rPr lang="fi-FI" dirty="0"/>
              <a:t>rento ja mutkaton ilmapiiri</a:t>
            </a:r>
          </a:p>
          <a:p>
            <a:pPr>
              <a:spcBef>
                <a:spcPts val="400"/>
              </a:spcBef>
            </a:pPr>
            <a:r>
              <a:rPr lang="fi-FI" dirty="0"/>
              <a:t>kohtuuhintainen asuminen</a:t>
            </a:r>
          </a:p>
          <a:p>
            <a:pPr>
              <a:spcBef>
                <a:spcPts val="400"/>
              </a:spcBef>
            </a:pPr>
            <a:r>
              <a:rPr lang="fi-FI" dirty="0"/>
              <a:t>kehittyvät ja uudistuvat asuinalueet</a:t>
            </a:r>
          </a:p>
          <a:p>
            <a:pPr>
              <a:spcBef>
                <a:spcPts val="400"/>
              </a:spcBef>
            </a:pPr>
            <a:r>
              <a:rPr lang="fi-FI" dirty="0"/>
              <a:t>sujuva liikkuminen</a:t>
            </a:r>
          </a:p>
          <a:p>
            <a:pPr>
              <a:spcBef>
                <a:spcPts val="400"/>
              </a:spcBef>
            </a:pPr>
            <a:r>
              <a:rPr lang="fi-FI" dirty="0"/>
              <a:t>monipuoliset elämykset</a:t>
            </a:r>
          </a:p>
          <a:p>
            <a:pPr>
              <a:spcBef>
                <a:spcPts val="400"/>
              </a:spcBef>
            </a:pPr>
            <a:r>
              <a:rPr lang="fi-FI" dirty="0"/>
              <a:t>uimaranta aina pyörämatkan päässä</a:t>
            </a:r>
          </a:p>
          <a:p>
            <a:pPr marL="0" indent="0">
              <a:spcBef>
                <a:spcPts val="400"/>
              </a:spcBef>
              <a:buNone/>
            </a:pPr>
            <a:endParaRPr lang="fi-FI" dirty="0"/>
          </a:p>
        </p:txBody>
      </p:sp>
      <p:sp>
        <p:nvSpPr>
          <p:cNvPr id="7" name="Ellipsi 6">
            <a:extLst>
              <a:ext uri="{FF2B5EF4-FFF2-40B4-BE49-F238E27FC236}">
                <a16:creationId xmlns:a16="http://schemas.microsoft.com/office/drawing/2014/main" id="{D2C65844-C1D8-6538-26B1-E3DA7980C52F}"/>
              </a:ext>
              <a:ext uri="{C183D7F6-B498-43B3-948B-1728B52AA6E4}">
                <adec:decorative xmlns:adec="http://schemas.microsoft.com/office/drawing/2017/decorative" val="1"/>
              </a:ext>
            </a:extLst>
          </p:cNvPr>
          <p:cNvSpPr/>
          <p:nvPr/>
        </p:nvSpPr>
        <p:spPr>
          <a:xfrm>
            <a:off x="2968991" y="650404"/>
            <a:ext cx="1911622" cy="1911622"/>
          </a:xfrm>
          <a:prstGeom prst="ellipse">
            <a:avLst/>
          </a:prstGeom>
          <a:solidFill>
            <a:srgbClr val="295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Ellipsi 7">
            <a:extLst>
              <a:ext uri="{FF2B5EF4-FFF2-40B4-BE49-F238E27FC236}">
                <a16:creationId xmlns:a16="http://schemas.microsoft.com/office/drawing/2014/main" id="{239139CD-25A5-D464-7BB9-A809A4CE75BE}"/>
              </a:ext>
              <a:ext uri="{C183D7F6-B498-43B3-948B-1728B52AA6E4}">
                <adec:decorative xmlns:adec="http://schemas.microsoft.com/office/drawing/2017/decorative" val="1"/>
              </a:ext>
            </a:extLst>
          </p:cNvPr>
          <p:cNvSpPr/>
          <p:nvPr/>
        </p:nvSpPr>
        <p:spPr>
          <a:xfrm>
            <a:off x="4728242" y="3429000"/>
            <a:ext cx="2328523" cy="2328523"/>
          </a:xfrm>
          <a:prstGeom prst="ellipse">
            <a:avLst/>
          </a:prstGeom>
          <a:solidFill>
            <a:srgbClr val="295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7">
            <a:extLst>
              <a:ext uri="{FF2B5EF4-FFF2-40B4-BE49-F238E27FC236}">
                <a16:creationId xmlns:a16="http://schemas.microsoft.com/office/drawing/2014/main" id="{0CE5D220-BD16-1589-69F5-AD515282F27B}"/>
              </a:ext>
            </a:extLst>
          </p:cNvPr>
          <p:cNvSpPr txBox="1">
            <a:spLocks/>
          </p:cNvSpPr>
          <p:nvPr/>
        </p:nvSpPr>
        <p:spPr>
          <a:xfrm>
            <a:off x="4812881" y="3954046"/>
            <a:ext cx="2182394" cy="1463631"/>
          </a:xfrm>
          <a:prstGeom prst="rect">
            <a:avLst/>
          </a:prstGeom>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3600" b="1" i="0" u="none" strike="noStrike" kern="1200" cap="none" spc="0" normalizeH="0" baseline="0" noProof="0" dirty="0">
                <a:ln>
                  <a:noFill/>
                </a:ln>
                <a:solidFill>
                  <a:srgbClr val="FFFFFF"/>
                </a:solidFill>
                <a:effectLst/>
                <a:uLnTx/>
                <a:uFillTx/>
                <a:latin typeface="Calibri" panose="020F0502020204030204"/>
                <a:ea typeface="+mj-ea"/>
                <a:cs typeface="+mj-cs"/>
              </a:rPr>
              <a:t>15–20 %</a:t>
            </a:r>
          </a:p>
          <a:p>
            <a:pPr marL="0" marR="0" lvl="0" indent="0" defTabSz="914400" rtl="0" eaLnBrk="1" fontAlgn="auto" latinLnBrk="0" hangingPunct="1">
              <a:lnSpc>
                <a:spcPct val="90000"/>
              </a:lnSpc>
              <a:spcBef>
                <a:spcPct val="0"/>
              </a:spcBef>
              <a:spcAft>
                <a:spcPts val="0"/>
              </a:spcAft>
              <a:buClrTx/>
              <a:buSzTx/>
              <a:buFontTx/>
              <a:buNone/>
              <a:tabLst/>
              <a:defRPr/>
            </a:pPr>
            <a:r>
              <a:rPr kumimoji="0" lang="fi-FI" sz="1800" b="0" u="none" strike="noStrike" kern="1200" cap="none" spc="0" normalizeH="0" baseline="0" noProof="0" dirty="0">
                <a:ln>
                  <a:noFill/>
                </a:ln>
                <a:solidFill>
                  <a:srgbClr val="FFFFFF"/>
                </a:solidFill>
                <a:effectLst/>
                <a:uLnTx/>
                <a:uFillTx/>
                <a:latin typeface="Calibri" panose="020F0502020204030204"/>
                <a:ea typeface="+mj-ea"/>
                <a:cs typeface="+mj-cs"/>
              </a:rPr>
              <a:t>asukkaista uusia tamperelaisia </a:t>
            </a:r>
            <a:br>
              <a:rPr kumimoji="0" lang="fi-FI" sz="1800" b="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fi-FI" sz="1800" b="0" u="none" strike="noStrike" kern="1200" cap="none" spc="0" normalizeH="0" baseline="0" noProof="0" dirty="0">
                <a:ln>
                  <a:noFill/>
                </a:ln>
                <a:solidFill>
                  <a:srgbClr val="FFFFFF"/>
                </a:solidFill>
                <a:effectLst/>
                <a:uLnTx/>
                <a:uFillTx/>
                <a:latin typeface="Calibri" panose="020F0502020204030204"/>
                <a:ea typeface="+mj-ea"/>
                <a:cs typeface="+mj-cs"/>
              </a:rPr>
              <a:t>10 vuoden </a:t>
            </a:r>
            <a:br>
              <a:rPr kumimoji="0" lang="fi-FI" sz="1800" b="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fi-FI" sz="1800" b="0" u="none" strike="noStrike" kern="1200" cap="none" spc="0" normalizeH="0" baseline="0" noProof="0" dirty="0">
                <a:ln>
                  <a:noFill/>
                </a:ln>
                <a:solidFill>
                  <a:srgbClr val="FFFFFF"/>
                </a:solidFill>
                <a:effectLst/>
                <a:uLnTx/>
                <a:uFillTx/>
                <a:latin typeface="Calibri" panose="020F0502020204030204"/>
                <a:ea typeface="+mj-ea"/>
                <a:cs typeface="+mj-cs"/>
              </a:rPr>
              <a:t>päästä</a:t>
            </a:r>
            <a:endParaRPr kumimoji="0" lang="fi-FI" sz="1800" b="1"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
        <p:nvSpPr>
          <p:cNvPr id="10" name="Otsikko 7">
            <a:extLst>
              <a:ext uri="{FF2B5EF4-FFF2-40B4-BE49-F238E27FC236}">
                <a16:creationId xmlns:a16="http://schemas.microsoft.com/office/drawing/2014/main" id="{A48D428D-8D87-A9D3-761B-82C80BD8DDE0}"/>
              </a:ext>
            </a:extLst>
          </p:cNvPr>
          <p:cNvSpPr txBox="1">
            <a:spLocks/>
          </p:cNvSpPr>
          <p:nvPr/>
        </p:nvSpPr>
        <p:spPr>
          <a:xfrm>
            <a:off x="2997579" y="874400"/>
            <a:ext cx="1854447" cy="1463631"/>
          </a:xfrm>
          <a:prstGeom prst="rect">
            <a:avLst/>
          </a:prstGeom>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defRPr/>
            </a:pPr>
            <a:r>
              <a:rPr lang="fi-FI" sz="3600">
                <a:solidFill>
                  <a:srgbClr val="FFFFFF"/>
                </a:solidFill>
                <a:latin typeface="Calibri" panose="020F0502020204030204"/>
              </a:rPr>
              <a:t>5 </a:t>
            </a:r>
            <a:r>
              <a:rPr kumimoji="0" lang="fi-FI" sz="3600" b="1" i="0" u="none" strike="noStrike" kern="1200" cap="none" spc="0" normalizeH="0" baseline="0" noProof="0">
                <a:ln>
                  <a:noFill/>
                </a:ln>
                <a:solidFill>
                  <a:srgbClr val="FFFFFF"/>
                </a:solidFill>
                <a:effectLst/>
                <a:uLnTx/>
                <a:uFillTx/>
                <a:latin typeface="Calibri" panose="020F0502020204030204"/>
                <a:ea typeface="+mj-ea"/>
                <a:cs typeface="+mj-cs"/>
              </a:rPr>
              <a:t>000</a:t>
            </a:r>
            <a:endParaRPr lang="fi-FI" sz="3600" b="0" i="1" u="none" strike="noStrike" kern="1200" cap="none" spc="0" normalizeH="0" baseline="0" noProof="0">
              <a:ln>
                <a:noFill/>
              </a:ln>
              <a:solidFill>
                <a:srgbClr val="FFFFFF"/>
              </a:solidFill>
              <a:effectLst/>
              <a:uLnTx/>
              <a:uFillTx/>
              <a:latin typeface="Calibri" panose="020F0502020204030204"/>
              <a:cs typeface="Calibri"/>
            </a:endParaRPr>
          </a:p>
          <a:p>
            <a:pPr marL="0" marR="0" lvl="0" indent="0" defTabSz="914400" rtl="0" eaLnBrk="1" fontAlgn="auto" latinLnBrk="0" hangingPunct="1">
              <a:lnSpc>
                <a:spcPct val="90000"/>
              </a:lnSpc>
              <a:spcBef>
                <a:spcPct val="0"/>
              </a:spcBef>
              <a:spcAft>
                <a:spcPts val="0"/>
              </a:spcAft>
              <a:buClrTx/>
              <a:buSzTx/>
              <a:buFontTx/>
              <a:buNone/>
              <a:tabLst/>
              <a:defRPr/>
            </a:pPr>
            <a:r>
              <a:rPr kumimoji="0" lang="fi-FI" sz="1800" b="0" u="none" strike="noStrike" kern="1200" cap="none" spc="0" normalizeH="0" baseline="0" noProof="0" dirty="0">
                <a:ln>
                  <a:noFill/>
                </a:ln>
                <a:solidFill>
                  <a:srgbClr val="FFFFFF"/>
                </a:solidFill>
                <a:effectLst/>
                <a:uLnTx/>
                <a:uFillTx/>
                <a:latin typeface="Calibri" panose="020F0502020204030204"/>
                <a:ea typeface="+mj-ea"/>
                <a:cs typeface="+mj-cs"/>
              </a:rPr>
              <a:t>Tampere kasvaa vuosittain uusilla asukkailla</a:t>
            </a:r>
            <a:endParaRPr kumimoji="0" lang="fi-FI" sz="1800" b="1"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
        <p:nvSpPr>
          <p:cNvPr id="2" name="Päivämäärän paikkamerkki 1">
            <a:extLst>
              <a:ext uri="{FF2B5EF4-FFF2-40B4-BE49-F238E27FC236}">
                <a16:creationId xmlns:a16="http://schemas.microsoft.com/office/drawing/2014/main" id="{230C02E1-96F6-5F1D-604F-877FF407ACE0}"/>
              </a:ext>
            </a:extLst>
          </p:cNvPr>
          <p:cNvSpPr>
            <a:spLocks noGrp="1"/>
          </p:cNvSpPr>
          <p:nvPr>
            <p:ph type="dt" sz="half" idx="2"/>
          </p:nvPr>
        </p:nvSpPr>
        <p:spPr/>
        <p:txBody>
          <a:bodyPr/>
          <a:lstStyle/>
          <a:p>
            <a:fld id="{AE45D274-7DCA-6542-99CA-62913EF1A4D8}" type="datetime1">
              <a:rPr lang="fi-FI" smtClean="0"/>
              <a:t>8.6.2023</a:t>
            </a:fld>
            <a:endParaRPr lang="fi-FI"/>
          </a:p>
        </p:txBody>
      </p:sp>
      <p:sp>
        <p:nvSpPr>
          <p:cNvPr id="3" name="Dian numeron paikkamerkki 2">
            <a:extLst>
              <a:ext uri="{FF2B5EF4-FFF2-40B4-BE49-F238E27FC236}">
                <a16:creationId xmlns:a16="http://schemas.microsoft.com/office/drawing/2014/main" id="{E5865941-75FA-5093-0C78-276CB00E3FB1}"/>
              </a:ext>
            </a:extLst>
          </p:cNvPr>
          <p:cNvSpPr>
            <a:spLocks noGrp="1"/>
          </p:cNvSpPr>
          <p:nvPr>
            <p:ph type="sldNum" sz="quarter" idx="4"/>
          </p:nvPr>
        </p:nvSpPr>
        <p:spPr/>
        <p:txBody>
          <a:bodyPr/>
          <a:lstStyle/>
          <a:p>
            <a:fld id="{F3EE06F1-2D77-A44E-97FA-F679B9CB76D5}" type="slidenum">
              <a:rPr lang="fi-FI" smtClean="0"/>
              <a:pPr/>
              <a:t>49</a:t>
            </a:fld>
            <a:endParaRPr lang="fi-FI"/>
          </a:p>
        </p:txBody>
      </p:sp>
      <p:sp>
        <p:nvSpPr>
          <p:cNvPr id="13" name="Tekstiruutu 24">
            <a:extLst>
              <a:ext uri="{FF2B5EF4-FFF2-40B4-BE49-F238E27FC236}">
                <a16:creationId xmlns:a16="http://schemas.microsoft.com/office/drawing/2014/main" id="{D2AF7057-C502-5DFC-5AE0-2E83665274F2}"/>
              </a:ext>
            </a:extLst>
          </p:cNvPr>
          <p:cNvSpPr txBox="1">
            <a:spLocks noChangeArrowheads="1"/>
          </p:cNvSpPr>
          <p:nvPr/>
        </p:nvSpPr>
        <p:spPr bwMode="auto">
          <a:xfrm>
            <a:off x="32381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54923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uva 2" descr="Nuori nainen rautatieasemalla.">
            <a:extLst>
              <a:ext uri="{FF2B5EF4-FFF2-40B4-BE49-F238E27FC236}">
                <a16:creationId xmlns:a16="http://schemas.microsoft.com/office/drawing/2014/main" id="{F2167342-2284-092B-9A3E-89055F59DCC6}"/>
              </a:ext>
            </a:extLst>
          </p:cNvPr>
          <p:cNvSpPr>
            <a:spLocks noChangeAspect="1"/>
          </p:cNvSpPr>
          <p:nvPr/>
        </p:nvSpPr>
        <p:spPr>
          <a:xfrm>
            <a:off x="5480394" y="12293"/>
            <a:ext cx="6707250" cy="6858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B2D620A0-ABD2-6217-C624-B6ED57614E62}"/>
              </a:ext>
            </a:extLst>
          </p:cNvPr>
          <p:cNvSpPr>
            <a:spLocks noGrp="1"/>
          </p:cNvSpPr>
          <p:nvPr>
            <p:ph type="title"/>
          </p:nvPr>
        </p:nvSpPr>
        <p:spPr>
          <a:xfrm>
            <a:off x="655280" y="573817"/>
            <a:ext cx="5967769" cy="1060926"/>
          </a:xfrm>
        </p:spPr>
        <p:txBody>
          <a:bodyPr/>
          <a:lstStyle/>
          <a:p>
            <a:r>
              <a:rPr lang="fi-FI" dirty="0"/>
              <a:t>Tänne on helppo tulla </a:t>
            </a:r>
          </a:p>
        </p:txBody>
      </p:sp>
      <p:pic>
        <p:nvPicPr>
          <p:cNvPr id="8" name="Kuva 7" descr="Skandinavian kartta, johon merkitty Tampere kohteena. ">
            <a:extLst>
              <a:ext uri="{FF2B5EF4-FFF2-40B4-BE49-F238E27FC236}">
                <a16:creationId xmlns:a16="http://schemas.microsoft.com/office/drawing/2014/main" id="{626D27EA-CE61-6018-3FFB-2C2CB7D8F26B}"/>
              </a:ext>
            </a:extLst>
          </p:cNvPr>
          <p:cNvPicPr>
            <a:picLocks noChangeAspect="1"/>
          </p:cNvPicPr>
          <p:nvPr/>
        </p:nvPicPr>
        <p:blipFill>
          <a:blip r:embed="rId4"/>
          <a:srcRect/>
          <a:stretch/>
        </p:blipFill>
        <p:spPr>
          <a:xfrm rot="949042">
            <a:off x="2260023" y="2092911"/>
            <a:ext cx="7271267" cy="5008270"/>
          </a:xfrm>
          <a:prstGeom prst="rect">
            <a:avLst/>
          </a:prstGeom>
        </p:spPr>
      </p:pic>
      <p:pic>
        <p:nvPicPr>
          <p:cNvPr id="9" name="Kuva 8" descr="Lentokone symboli">
            <a:extLst>
              <a:ext uri="{FF2B5EF4-FFF2-40B4-BE49-F238E27FC236}">
                <a16:creationId xmlns:a16="http://schemas.microsoft.com/office/drawing/2014/main" id="{656CA04F-6660-4BE3-5D36-E7374CCD0C2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695833">
            <a:off x="724037" y="1611458"/>
            <a:ext cx="728819" cy="230793"/>
          </a:xfrm>
          <a:prstGeom prst="rect">
            <a:avLst/>
          </a:prstGeom>
        </p:spPr>
      </p:pic>
      <p:pic>
        <p:nvPicPr>
          <p:cNvPr id="15" name="Kuva 14" descr="Laiva-symboli.&#10;">
            <a:extLst>
              <a:ext uri="{FF2B5EF4-FFF2-40B4-BE49-F238E27FC236}">
                <a16:creationId xmlns:a16="http://schemas.microsoft.com/office/drawing/2014/main" id="{F63FFEE2-C85E-7CB8-35D1-FBCEDD9E455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95927" y="1595031"/>
            <a:ext cx="561889" cy="240810"/>
          </a:xfrm>
          <a:prstGeom prst="rect">
            <a:avLst/>
          </a:prstGeom>
        </p:spPr>
      </p:pic>
      <p:pic>
        <p:nvPicPr>
          <p:cNvPr id="13" name="Kuva 12" descr="Juna-symboli">
            <a:extLst>
              <a:ext uri="{FF2B5EF4-FFF2-40B4-BE49-F238E27FC236}">
                <a16:creationId xmlns:a16="http://schemas.microsoft.com/office/drawing/2014/main" id="{D9103513-911E-CBFD-87AE-F3C876461918}"/>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522266" y="1477631"/>
            <a:ext cx="344557" cy="453806"/>
          </a:xfrm>
          <a:prstGeom prst="rect">
            <a:avLst/>
          </a:prstGeom>
        </p:spPr>
      </p:pic>
      <p:sp>
        <p:nvSpPr>
          <p:cNvPr id="3" name="Sisällön paikkamerkki 2">
            <a:extLst>
              <a:ext uri="{FF2B5EF4-FFF2-40B4-BE49-F238E27FC236}">
                <a16:creationId xmlns:a16="http://schemas.microsoft.com/office/drawing/2014/main" id="{BC135C03-1E39-0700-EBD9-6907D9D19564}"/>
              </a:ext>
            </a:extLst>
          </p:cNvPr>
          <p:cNvSpPr>
            <a:spLocks noGrp="1"/>
          </p:cNvSpPr>
          <p:nvPr>
            <p:ph sz="quarter" idx="15"/>
          </p:nvPr>
        </p:nvSpPr>
        <p:spPr>
          <a:xfrm>
            <a:off x="655281" y="2033017"/>
            <a:ext cx="4728165" cy="4163079"/>
          </a:xfrm>
        </p:spPr>
        <p:txBody>
          <a:bodyPr vert="horz" lIns="91440" tIns="45720" rIns="91440" bIns="45720" rtlCol="0" anchor="t">
            <a:normAutofit/>
          </a:bodyPr>
          <a:lstStyle/>
          <a:p>
            <a:pPr marL="0" indent="0">
              <a:lnSpc>
                <a:spcPct val="90000"/>
              </a:lnSpc>
              <a:spcBef>
                <a:spcPts val="300"/>
              </a:spcBef>
              <a:buClr>
                <a:schemeClr val="tx2"/>
              </a:buClr>
              <a:buNone/>
            </a:pPr>
            <a:r>
              <a:rPr lang="fi-FI" sz="1400" b="1" dirty="0"/>
              <a:t>Suorat lennot:</a:t>
            </a:r>
          </a:p>
          <a:p>
            <a:pPr marL="137795" indent="-137795">
              <a:lnSpc>
                <a:spcPct val="90000"/>
              </a:lnSpc>
              <a:spcBef>
                <a:spcPts val="300"/>
              </a:spcBef>
              <a:buClr>
                <a:schemeClr val="tx2"/>
              </a:buClr>
            </a:pPr>
            <a:r>
              <a:rPr lang="fi-FI" sz="1400" dirty="0"/>
              <a:t>Kööpenhamina</a:t>
            </a:r>
            <a:endParaRPr lang="fi-FI" sz="1400" dirty="0">
              <a:cs typeface="Calibri"/>
            </a:endParaRPr>
          </a:p>
          <a:p>
            <a:pPr marL="137795" indent="-137795">
              <a:lnSpc>
                <a:spcPct val="90000"/>
              </a:lnSpc>
              <a:spcBef>
                <a:spcPts val="300"/>
              </a:spcBef>
              <a:buClr>
                <a:schemeClr val="tx2"/>
              </a:buClr>
            </a:pPr>
            <a:r>
              <a:rPr lang="fi-FI" sz="1400" dirty="0">
                <a:cs typeface="Calibri"/>
              </a:rPr>
              <a:t>Amsterdam</a:t>
            </a:r>
          </a:p>
          <a:p>
            <a:pPr marL="137795" indent="-137795">
              <a:lnSpc>
                <a:spcPct val="90000"/>
              </a:lnSpc>
              <a:spcBef>
                <a:spcPts val="300"/>
              </a:spcBef>
            </a:pPr>
            <a:r>
              <a:rPr lang="fi-FI" sz="1400" dirty="0">
                <a:cs typeface="Calibri"/>
              </a:rPr>
              <a:t>Malaga</a:t>
            </a:r>
          </a:p>
          <a:p>
            <a:pPr marL="137795" indent="-137795">
              <a:lnSpc>
                <a:spcPct val="90000"/>
              </a:lnSpc>
              <a:spcBef>
                <a:spcPts val="300"/>
              </a:spcBef>
            </a:pPr>
            <a:r>
              <a:rPr lang="fi-FI" sz="1400" dirty="0">
                <a:cs typeface="Calibri"/>
              </a:rPr>
              <a:t>Milano</a:t>
            </a:r>
          </a:p>
          <a:p>
            <a:pPr marL="137795" indent="-137795">
              <a:lnSpc>
                <a:spcPct val="90000"/>
              </a:lnSpc>
              <a:spcBef>
                <a:spcPts val="300"/>
              </a:spcBef>
              <a:buClr>
                <a:schemeClr val="tx2"/>
              </a:buClr>
            </a:pPr>
            <a:r>
              <a:rPr lang="fi-FI" sz="1400" dirty="0">
                <a:cs typeface="Calibri"/>
              </a:rPr>
              <a:t>München</a:t>
            </a:r>
          </a:p>
          <a:p>
            <a:pPr marL="137795" indent="-137795">
              <a:lnSpc>
                <a:spcPct val="90000"/>
              </a:lnSpc>
              <a:spcBef>
                <a:spcPts val="300"/>
              </a:spcBef>
            </a:pPr>
            <a:r>
              <a:rPr lang="fi-FI" sz="1400" dirty="0">
                <a:cs typeface="Calibri"/>
              </a:rPr>
              <a:t>Nizza</a:t>
            </a:r>
          </a:p>
          <a:p>
            <a:pPr marL="137795" indent="-137795">
              <a:lnSpc>
                <a:spcPct val="90000"/>
              </a:lnSpc>
              <a:spcBef>
                <a:spcPts val="300"/>
              </a:spcBef>
            </a:pPr>
            <a:r>
              <a:rPr lang="fi-FI" sz="1400" dirty="0"/>
              <a:t>Riika</a:t>
            </a:r>
            <a:endParaRPr lang="fi-FI" sz="1400" dirty="0">
              <a:cs typeface="Calibri"/>
            </a:endParaRPr>
          </a:p>
          <a:p>
            <a:pPr marL="137795" indent="-137795">
              <a:lnSpc>
                <a:spcPct val="90000"/>
              </a:lnSpc>
              <a:spcBef>
                <a:spcPts val="300"/>
              </a:spcBef>
              <a:buClr>
                <a:schemeClr val="tx2"/>
              </a:buClr>
            </a:pPr>
            <a:r>
              <a:rPr lang="fi-FI" sz="1400" dirty="0">
                <a:cs typeface="Calibri"/>
              </a:rPr>
              <a:t>Rodos</a:t>
            </a:r>
          </a:p>
          <a:p>
            <a:pPr marL="137795" indent="-137795">
              <a:lnSpc>
                <a:spcPct val="90000"/>
              </a:lnSpc>
              <a:spcBef>
                <a:spcPts val="300"/>
              </a:spcBef>
              <a:buClr>
                <a:schemeClr val="tx2"/>
              </a:buClr>
            </a:pPr>
            <a:r>
              <a:rPr lang="fi-FI" sz="1400" dirty="0">
                <a:ea typeface="+mn-lt"/>
                <a:cs typeface="+mn-lt"/>
              </a:rPr>
              <a:t>Tukholma</a:t>
            </a:r>
          </a:p>
          <a:p>
            <a:pPr marL="137795" indent="-137795">
              <a:lnSpc>
                <a:spcPct val="90000"/>
              </a:lnSpc>
              <a:spcBef>
                <a:spcPts val="300"/>
              </a:spcBef>
              <a:buClr>
                <a:schemeClr val="tx2"/>
              </a:buClr>
            </a:pPr>
            <a:endParaRPr lang="fi-FI" sz="1400" dirty="0">
              <a:ea typeface="+mn-lt"/>
              <a:cs typeface="+mn-lt"/>
            </a:endParaRPr>
          </a:p>
          <a:p>
            <a:pPr marL="137795" indent="-137795">
              <a:lnSpc>
                <a:spcPct val="90000"/>
              </a:lnSpc>
              <a:spcBef>
                <a:spcPts val="300"/>
              </a:spcBef>
              <a:buClr>
                <a:schemeClr val="tx2"/>
              </a:buClr>
            </a:pPr>
            <a:endParaRPr lang="fi-FI" sz="1400" dirty="0">
              <a:ea typeface="+mn-lt"/>
              <a:cs typeface="+mn-lt"/>
            </a:endParaRPr>
          </a:p>
          <a:p>
            <a:pPr marL="137795" indent="-137795">
              <a:lnSpc>
                <a:spcPct val="90000"/>
              </a:lnSpc>
              <a:spcBef>
                <a:spcPts val="300"/>
              </a:spcBef>
              <a:buClr>
                <a:schemeClr val="tx2"/>
              </a:buClr>
            </a:pPr>
            <a:endParaRPr lang="fi-FI" sz="1400" dirty="0">
              <a:ea typeface="+mn-lt"/>
              <a:cs typeface="+mn-lt"/>
            </a:endParaRPr>
          </a:p>
          <a:p>
            <a:pPr marL="137795" indent="-137795">
              <a:lnSpc>
                <a:spcPct val="90000"/>
              </a:lnSpc>
              <a:spcBef>
                <a:spcPts val="300"/>
              </a:spcBef>
              <a:buClr>
                <a:schemeClr val="tx2"/>
              </a:buClr>
            </a:pPr>
            <a:endParaRPr lang="fi-FI" sz="1400" dirty="0">
              <a:ea typeface="+mn-lt"/>
              <a:cs typeface="+mn-lt"/>
            </a:endParaRPr>
          </a:p>
          <a:p>
            <a:pPr marL="0" indent="0">
              <a:lnSpc>
                <a:spcPct val="90000"/>
              </a:lnSpc>
              <a:spcBef>
                <a:spcPts val="300"/>
              </a:spcBef>
              <a:buClr>
                <a:schemeClr val="tx2"/>
              </a:buClr>
              <a:buNone/>
            </a:pPr>
            <a:endParaRPr lang="fi-FI" sz="1400" dirty="0"/>
          </a:p>
          <a:p>
            <a:pPr marL="137795" indent="-137795">
              <a:lnSpc>
                <a:spcPct val="90000"/>
              </a:lnSpc>
              <a:spcBef>
                <a:spcPts val="300"/>
              </a:spcBef>
              <a:buClr>
                <a:schemeClr val="tx2"/>
              </a:buClr>
            </a:pPr>
            <a:r>
              <a:rPr lang="fi-FI" sz="1400" dirty="0"/>
              <a:t>¾ Suomen väestöstä asuu </a:t>
            </a:r>
            <a:br>
              <a:rPr lang="fi-FI" sz="1400" dirty="0"/>
            </a:br>
            <a:r>
              <a:rPr lang="fi-FI" sz="1400" dirty="0"/>
              <a:t>2 tunnin etäisyydellä Tampereesta.</a:t>
            </a:r>
            <a:endParaRPr lang="fi-FI" sz="1400" dirty="0">
              <a:cs typeface="Calibri" panose="020F0502020204030204"/>
            </a:endParaRPr>
          </a:p>
        </p:txBody>
      </p:sp>
      <p:pic>
        <p:nvPicPr>
          <p:cNvPr id="10" name="Kuva 9" descr="Henkilöautosymboli">
            <a:extLst>
              <a:ext uri="{FF2B5EF4-FFF2-40B4-BE49-F238E27FC236}">
                <a16:creationId xmlns:a16="http://schemas.microsoft.com/office/drawing/2014/main" id="{8D40696D-2FCE-A7F9-002E-FA8DA2F6985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16032" y="4597235"/>
            <a:ext cx="550670" cy="227260"/>
          </a:xfrm>
          <a:prstGeom prst="rect">
            <a:avLst/>
          </a:prstGeom>
        </p:spPr>
      </p:pic>
      <p:pic>
        <p:nvPicPr>
          <p:cNvPr id="11" name="Kuva 10" descr="Bussi-symboli">
            <a:extLst>
              <a:ext uri="{FF2B5EF4-FFF2-40B4-BE49-F238E27FC236}">
                <a16:creationId xmlns:a16="http://schemas.microsoft.com/office/drawing/2014/main" id="{8A7E911F-3DC0-0E8A-3D56-B1B9A87D6F25}"/>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557529" y="4884142"/>
            <a:ext cx="447873" cy="268724"/>
          </a:xfrm>
          <a:prstGeom prst="rect">
            <a:avLst/>
          </a:prstGeom>
        </p:spPr>
      </p:pic>
      <p:pic>
        <p:nvPicPr>
          <p:cNvPr id="12" name="Kuva 11" descr="Polkupyörä-symboli">
            <a:extLst>
              <a:ext uri="{FF2B5EF4-FFF2-40B4-BE49-F238E27FC236}">
                <a16:creationId xmlns:a16="http://schemas.microsoft.com/office/drawing/2014/main" id="{AD44D93E-921B-8BE6-4CED-4C017A222B9A}"/>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20492" y="4951084"/>
            <a:ext cx="544396" cy="335712"/>
          </a:xfrm>
          <a:prstGeom prst="rect">
            <a:avLst/>
          </a:prstGeom>
        </p:spPr>
      </p:pic>
      <p:sp>
        <p:nvSpPr>
          <p:cNvPr id="4" name="Päivämäärän paikkamerkki 3">
            <a:extLst>
              <a:ext uri="{FF2B5EF4-FFF2-40B4-BE49-F238E27FC236}">
                <a16:creationId xmlns:a16="http://schemas.microsoft.com/office/drawing/2014/main" id="{119E1770-4D29-54EC-F1A6-573837DA8DF1}"/>
              </a:ext>
            </a:extLst>
          </p:cNvPr>
          <p:cNvSpPr>
            <a:spLocks noGrp="1"/>
          </p:cNvSpPr>
          <p:nvPr>
            <p:ph type="dt" sz="half" idx="2"/>
          </p:nvPr>
        </p:nvSpPr>
        <p:spPr/>
        <p:txBody>
          <a:bodyPr/>
          <a:lstStyle/>
          <a:p>
            <a:fld id="{D87A892D-296C-2E4F-B647-B52E6D7C15F6}" type="datetime1">
              <a:rPr lang="fi-FI" smtClean="0"/>
              <a:t>8.6.2023</a:t>
            </a:fld>
            <a:endParaRPr lang="fi-FI"/>
          </a:p>
        </p:txBody>
      </p:sp>
      <p:sp>
        <p:nvSpPr>
          <p:cNvPr id="5" name="Dian numeron paikkamerkki 4">
            <a:extLst>
              <a:ext uri="{FF2B5EF4-FFF2-40B4-BE49-F238E27FC236}">
                <a16:creationId xmlns:a16="http://schemas.microsoft.com/office/drawing/2014/main" id="{54A19A0B-9635-200E-9486-99D2FD47F38F}"/>
              </a:ext>
            </a:extLst>
          </p:cNvPr>
          <p:cNvSpPr>
            <a:spLocks noGrp="1"/>
          </p:cNvSpPr>
          <p:nvPr>
            <p:ph type="sldNum" sz="quarter" idx="4"/>
          </p:nvPr>
        </p:nvSpPr>
        <p:spPr/>
        <p:txBody>
          <a:bodyPr/>
          <a:lstStyle/>
          <a:p>
            <a:fld id="{F3EE06F1-2D77-A44E-97FA-F679B9CB76D5}" type="slidenum">
              <a:rPr lang="fi-FI" smtClean="0"/>
              <a:t>5</a:t>
            </a:fld>
            <a:endParaRPr lang="fi-FI"/>
          </a:p>
        </p:txBody>
      </p:sp>
      <p:sp>
        <p:nvSpPr>
          <p:cNvPr id="23" name="Tekstiruutu 24">
            <a:extLst>
              <a:ext uri="{FF2B5EF4-FFF2-40B4-BE49-F238E27FC236}">
                <a16:creationId xmlns:a16="http://schemas.microsoft.com/office/drawing/2014/main" id="{4A8F90CB-BA32-017A-21B8-51FF192C84D5}"/>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GB" altLang="fi-FI" sz="1200" b="0" i="0" u="none" strike="noStrike" kern="0" cap="none" spc="0" normalizeH="0" baseline="0" noProof="0" dirty="0">
                <a:ln>
                  <a:noFill/>
                </a:ln>
                <a:solidFill>
                  <a:srgbClr val="FFFFFF"/>
                </a:solidFill>
                <a:effectLst/>
                <a:uLnTx/>
                <a:uFillTx/>
                <a:latin typeface="Calibri" panose="020F0502020204030204" pitchFamily="34" charset="0"/>
              </a:rPr>
              <a:t>Kuva: Visit Tampere / Laura </a:t>
            </a:r>
            <a:r>
              <a:rPr kumimoji="0" lang="en-GB" altLang="fi-FI" sz="1200" b="0" i="0" u="none" strike="noStrike" kern="0" cap="none" spc="0" normalizeH="0" baseline="0" noProof="0" dirty="0" err="1">
                <a:ln>
                  <a:noFill/>
                </a:ln>
                <a:solidFill>
                  <a:srgbClr val="FFFFFF"/>
                </a:solidFill>
                <a:effectLst/>
                <a:uLnTx/>
                <a:uFillTx/>
                <a:latin typeface="Calibri" panose="020F0502020204030204" pitchFamily="34" charset="0"/>
              </a:rPr>
              <a:t>Vanzo</a:t>
            </a:r>
            <a:r>
              <a:rPr kumimoji="0" lang="fi-FI" altLang="fi-FI" sz="1200" b="0" i="0" u="none" strike="noStrike" kern="0" cap="none" spc="0" normalizeH="0" baseline="0" noProof="0" dirty="0">
                <a:ln>
                  <a:noFill/>
                </a:ln>
                <a:solidFill>
                  <a:srgbClr val="FFFFFF"/>
                </a:solidFill>
                <a:effectLst/>
                <a:uLnTx/>
                <a:uFillTx/>
                <a:latin typeface="Calibri" panose="020F0502020204030204" pitchFamily="34" charset="0"/>
              </a:rPr>
              <a:t> </a:t>
            </a:r>
          </a:p>
        </p:txBody>
      </p:sp>
      <p:sp>
        <p:nvSpPr>
          <p:cNvPr id="14" name="Ellipsi 13">
            <a:extLst>
              <a:ext uri="{FF2B5EF4-FFF2-40B4-BE49-F238E27FC236}">
                <a16:creationId xmlns:a16="http://schemas.microsoft.com/office/drawing/2014/main" id="{4587DC8B-B7BD-CAE3-3F05-552A874BDE30}"/>
              </a:ext>
              <a:ext uri="{C183D7F6-B498-43B3-948B-1728B52AA6E4}">
                <adec:decorative xmlns:adec="http://schemas.microsoft.com/office/drawing/2017/decorative" val="1"/>
              </a:ext>
            </a:extLst>
          </p:cNvPr>
          <p:cNvSpPr/>
          <p:nvPr/>
        </p:nvSpPr>
        <p:spPr>
          <a:xfrm>
            <a:off x="4196328" y="3868142"/>
            <a:ext cx="747532" cy="747532"/>
          </a:xfrm>
          <a:prstGeom prst="ellipse">
            <a:avLst/>
          </a:prstGeom>
          <a:solidFill>
            <a:schemeClr val="accent6">
              <a:lumMod val="7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Kuva 36">
            <a:extLst>
              <a:ext uri="{FF2B5EF4-FFF2-40B4-BE49-F238E27FC236}">
                <a16:creationId xmlns:a16="http://schemas.microsoft.com/office/drawing/2014/main" id="{94EB9D25-D431-6B72-B488-9FC8ED115245}"/>
              </a:ext>
              <a:ext uri="{C183D7F6-B498-43B3-948B-1728B52AA6E4}">
                <adec:decorative xmlns:adec="http://schemas.microsoft.com/office/drawing/2017/decorative" val="1"/>
              </a:ext>
            </a:extLst>
          </p:cNvPr>
          <p:cNvSpPr/>
          <p:nvPr/>
        </p:nvSpPr>
        <p:spPr>
          <a:xfrm rot="4272314">
            <a:off x="3255683" y="4162820"/>
            <a:ext cx="857745" cy="1094405"/>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gradFill>
            <a:gsLst>
              <a:gs pos="100000">
                <a:schemeClr val="bg1">
                  <a:alpha val="0"/>
                </a:schemeClr>
              </a:gs>
              <a:gs pos="5000">
                <a:schemeClr val="accent6">
                  <a:lumMod val="75000"/>
                </a:schemeClr>
              </a:gs>
            </a:gsLst>
            <a:lin ang="5400000" scaled="0"/>
          </a:gradFill>
          <a:ln w="9525" cap="flat">
            <a:noFill/>
            <a:prstDash val="solid"/>
            <a:miter/>
          </a:ln>
        </p:spPr>
        <p:txBody>
          <a:bodyPr rtlCol="0" anchor="ctr"/>
          <a:lstStyle/>
          <a:p>
            <a:endParaRPr lang="fi-FI"/>
          </a:p>
        </p:txBody>
      </p:sp>
      <p:sp>
        <p:nvSpPr>
          <p:cNvPr id="17" name="Kuva 36">
            <a:extLst>
              <a:ext uri="{FF2B5EF4-FFF2-40B4-BE49-F238E27FC236}">
                <a16:creationId xmlns:a16="http://schemas.microsoft.com/office/drawing/2014/main" id="{B9E0E901-A046-0791-547D-4D64852A5157}"/>
              </a:ext>
              <a:ext uri="{C183D7F6-B498-43B3-948B-1728B52AA6E4}">
                <adec:decorative xmlns:adec="http://schemas.microsoft.com/office/drawing/2017/decorative" val="1"/>
              </a:ext>
            </a:extLst>
          </p:cNvPr>
          <p:cNvSpPr/>
          <p:nvPr/>
        </p:nvSpPr>
        <p:spPr>
          <a:xfrm rot="299347" flipH="1">
            <a:off x="3972061" y="4744392"/>
            <a:ext cx="857745" cy="1094405"/>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gradFill>
            <a:gsLst>
              <a:gs pos="100000">
                <a:schemeClr val="bg1">
                  <a:alpha val="0"/>
                </a:schemeClr>
              </a:gs>
              <a:gs pos="5000">
                <a:schemeClr val="accent6">
                  <a:lumMod val="75000"/>
                </a:schemeClr>
              </a:gs>
            </a:gsLst>
            <a:lin ang="5400000" scaled="0"/>
          </a:gradFill>
          <a:ln w="9525" cap="flat">
            <a:noFill/>
            <a:prstDash val="solid"/>
            <a:miter/>
          </a:ln>
        </p:spPr>
        <p:txBody>
          <a:bodyPr rtlCol="0" anchor="ctr"/>
          <a:lstStyle/>
          <a:p>
            <a:endParaRPr lang="fi-FI"/>
          </a:p>
        </p:txBody>
      </p:sp>
      <p:sp>
        <p:nvSpPr>
          <p:cNvPr id="18" name="Kuva 36">
            <a:extLst>
              <a:ext uri="{FF2B5EF4-FFF2-40B4-BE49-F238E27FC236}">
                <a16:creationId xmlns:a16="http://schemas.microsoft.com/office/drawing/2014/main" id="{7A132239-3DBD-AE97-3C45-1B6888C026F6}"/>
              </a:ext>
              <a:ext uri="{C183D7F6-B498-43B3-948B-1728B52AA6E4}">
                <adec:decorative xmlns:adec="http://schemas.microsoft.com/office/drawing/2017/decorative" val="1"/>
              </a:ext>
            </a:extLst>
          </p:cNvPr>
          <p:cNvSpPr/>
          <p:nvPr/>
        </p:nvSpPr>
        <p:spPr>
          <a:xfrm rot="8508613">
            <a:off x="3324547" y="2936511"/>
            <a:ext cx="857745" cy="1094405"/>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gradFill>
            <a:gsLst>
              <a:gs pos="100000">
                <a:schemeClr val="bg1">
                  <a:alpha val="0"/>
                </a:schemeClr>
              </a:gs>
              <a:gs pos="5000">
                <a:schemeClr val="accent6">
                  <a:lumMod val="75000"/>
                </a:schemeClr>
              </a:gs>
            </a:gsLst>
            <a:lin ang="5400000" scaled="0"/>
          </a:gradFill>
          <a:ln w="9525" cap="flat">
            <a:noFill/>
            <a:prstDash val="solid"/>
            <a:miter/>
          </a:ln>
        </p:spPr>
        <p:txBody>
          <a:bodyPr rtlCol="0" anchor="ctr"/>
          <a:lstStyle/>
          <a:p>
            <a:endParaRPr lang="fi-FI"/>
          </a:p>
        </p:txBody>
      </p:sp>
      <p:sp>
        <p:nvSpPr>
          <p:cNvPr id="19" name="Ellipsi 18">
            <a:extLst>
              <a:ext uri="{FF2B5EF4-FFF2-40B4-BE49-F238E27FC236}">
                <a16:creationId xmlns:a16="http://schemas.microsoft.com/office/drawing/2014/main" id="{8C93BFA4-8F83-B612-6DA5-8FE41AD29A25}"/>
              </a:ext>
              <a:ext uri="{C183D7F6-B498-43B3-948B-1728B52AA6E4}">
                <adec:decorative xmlns:adec="http://schemas.microsoft.com/office/drawing/2017/decorative" val="1"/>
              </a:ext>
            </a:extLst>
          </p:cNvPr>
          <p:cNvSpPr/>
          <p:nvPr/>
        </p:nvSpPr>
        <p:spPr>
          <a:xfrm>
            <a:off x="4470929" y="4133788"/>
            <a:ext cx="198738" cy="19873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1" name="Kuva 20">
            <a:extLst>
              <a:ext uri="{FF2B5EF4-FFF2-40B4-BE49-F238E27FC236}">
                <a16:creationId xmlns:a16="http://schemas.microsoft.com/office/drawing/2014/main" id="{444FA2AF-CEBA-CA2C-92AD-8028DDDB2C3E}"/>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Tree>
    <p:extLst>
      <p:ext uri="{BB962C8B-B14F-4D97-AF65-F5344CB8AC3E}">
        <p14:creationId xmlns:p14="http://schemas.microsoft.com/office/powerpoint/2010/main" val="35595784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Lapsen hymyilevät kasvot kirjaa lukevan pupun maskin takana.">
            <a:extLst>
              <a:ext uri="{FF2B5EF4-FFF2-40B4-BE49-F238E27FC236}">
                <a16:creationId xmlns:a16="http://schemas.microsoft.com/office/drawing/2014/main" id="{B35F82D3-5961-0659-1F74-FCA10606718C}"/>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b="13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1FD433F9-7F2D-8CFC-CDA7-52959E27E318}"/>
              </a:ext>
            </a:extLst>
          </p:cNvPr>
          <p:cNvSpPr>
            <a:spLocks noGrp="1"/>
          </p:cNvSpPr>
          <p:nvPr>
            <p:ph type="title"/>
          </p:nvPr>
        </p:nvSpPr>
        <p:spPr>
          <a:xfrm>
            <a:off x="493236" y="573817"/>
            <a:ext cx="4930466" cy="1060926"/>
          </a:xfrm>
        </p:spPr>
        <p:txBody>
          <a:bodyPr/>
          <a:lstStyle/>
          <a:p>
            <a:r>
              <a:rPr lang="fi-FI" dirty="0"/>
              <a:t>Opin polulla – </a:t>
            </a:r>
            <a:r>
              <a:rPr lang="fi-FI" sz="2400" b="0" dirty="0"/>
              <a:t>VARHAISKASVATUS </a:t>
            </a:r>
            <a:br>
              <a:rPr lang="fi-FI" sz="2400" b="0" dirty="0"/>
            </a:br>
            <a:r>
              <a:rPr lang="fi-FI" sz="2400" b="0" dirty="0"/>
              <a:t>JA PERUSOPETUS TAMPEREELLA</a:t>
            </a:r>
          </a:p>
        </p:txBody>
      </p:sp>
      <p:sp>
        <p:nvSpPr>
          <p:cNvPr id="3" name="Sisällön paikkamerkki 2">
            <a:extLst>
              <a:ext uri="{FF2B5EF4-FFF2-40B4-BE49-F238E27FC236}">
                <a16:creationId xmlns:a16="http://schemas.microsoft.com/office/drawing/2014/main" id="{5D84C237-2A92-F01A-3BAA-A41F0E3DD6AB}"/>
              </a:ext>
            </a:extLst>
          </p:cNvPr>
          <p:cNvSpPr>
            <a:spLocks noGrp="1"/>
          </p:cNvSpPr>
          <p:nvPr>
            <p:ph sz="quarter" idx="15"/>
          </p:nvPr>
        </p:nvSpPr>
        <p:spPr>
          <a:xfrm>
            <a:off x="493236" y="2121105"/>
            <a:ext cx="3076637" cy="3967180"/>
          </a:xfrm>
        </p:spPr>
        <p:txBody>
          <a:bodyPr>
            <a:normAutofit/>
          </a:bodyPr>
          <a:lstStyle/>
          <a:p>
            <a:pPr marL="184150" indent="-184150"/>
            <a:r>
              <a:rPr lang="fi-FI" sz="2000" dirty="0"/>
              <a:t>6 900 lasta kunnallisessa varhaiskasvatuksessa</a:t>
            </a:r>
          </a:p>
          <a:p>
            <a:pPr marL="184150" indent="-184150"/>
            <a:r>
              <a:rPr lang="fi-FI" sz="2000" dirty="0"/>
              <a:t>2 190 lasta yksityisessä varhaiskasvatuksessa</a:t>
            </a:r>
          </a:p>
          <a:p>
            <a:pPr marL="184150" indent="-184150"/>
            <a:r>
              <a:rPr lang="fi-FI" sz="2000" dirty="0"/>
              <a:t>140 lasta avoimessa varhaiskasvatuksessa</a:t>
            </a:r>
          </a:p>
          <a:p>
            <a:pPr marL="184150" indent="-184150"/>
            <a:r>
              <a:rPr lang="fi-FI" sz="2000" dirty="0"/>
              <a:t>20 439 lasta esi- ja perusopetuksessa</a:t>
            </a:r>
          </a:p>
          <a:p>
            <a:pPr marL="184150" indent="-184150"/>
            <a:endParaRPr lang="fi-FI" sz="2000" dirty="0"/>
          </a:p>
        </p:txBody>
      </p:sp>
      <p:sp>
        <p:nvSpPr>
          <p:cNvPr id="7" name="Sisällön paikkamerkki 2">
            <a:extLst>
              <a:ext uri="{FF2B5EF4-FFF2-40B4-BE49-F238E27FC236}">
                <a16:creationId xmlns:a16="http://schemas.microsoft.com/office/drawing/2014/main" id="{9A51CAE3-F2A2-7FE5-3F56-402281B7587B}"/>
              </a:ext>
            </a:extLst>
          </p:cNvPr>
          <p:cNvSpPr txBox="1">
            <a:spLocks/>
          </p:cNvSpPr>
          <p:nvPr/>
        </p:nvSpPr>
        <p:spPr>
          <a:xfrm>
            <a:off x="3403968" y="2121104"/>
            <a:ext cx="2692032" cy="4163079"/>
          </a:xfrm>
          <a:prstGeom prst="rect">
            <a:avLst/>
          </a:prstGeom>
          <a:effectLst/>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r>
              <a:rPr lang="fi-FI" sz="2000" dirty="0"/>
              <a:t>30 peruskoulua</a:t>
            </a:r>
          </a:p>
          <a:p>
            <a:pPr marL="184150" indent="-184150"/>
            <a:r>
              <a:rPr lang="fi-FI" sz="2000" dirty="0"/>
              <a:t>16,6 opetusryhmän </a:t>
            </a:r>
            <a:br>
              <a:rPr lang="fi-FI" sz="2000" dirty="0"/>
            </a:br>
            <a:r>
              <a:rPr lang="fi-FI" sz="2000" dirty="0"/>
              <a:t>keskikoko 1.–6.lk</a:t>
            </a:r>
          </a:p>
          <a:p>
            <a:pPr marL="184150" indent="-184150"/>
            <a:r>
              <a:rPr lang="fi-FI" sz="2000" dirty="0"/>
              <a:t>17,2 opetusryhmän </a:t>
            </a:r>
            <a:br>
              <a:rPr lang="fi-FI" sz="2000" dirty="0"/>
            </a:br>
            <a:r>
              <a:rPr lang="fi-FI" sz="2000" dirty="0"/>
              <a:t>keskikoko 7.–9.lk</a:t>
            </a:r>
          </a:p>
          <a:p>
            <a:pPr marL="184150" indent="-184150"/>
            <a:r>
              <a:rPr lang="fi-FI" sz="2000" dirty="0"/>
              <a:t>109 lasta </a:t>
            </a:r>
            <a:br>
              <a:rPr lang="fi-FI" sz="2000" dirty="0"/>
            </a:br>
            <a:r>
              <a:rPr lang="fi-FI" sz="2000" dirty="0"/>
              <a:t>maahanmuuttajien </a:t>
            </a:r>
            <a:br>
              <a:rPr lang="fi-FI" sz="2000" dirty="0"/>
            </a:br>
            <a:r>
              <a:rPr lang="fi-FI" sz="2000" dirty="0"/>
              <a:t>valmistavassa </a:t>
            </a:r>
            <a:br>
              <a:rPr lang="fi-FI" sz="2000" dirty="0"/>
            </a:br>
            <a:r>
              <a:rPr lang="fi-FI" sz="2000" dirty="0"/>
              <a:t>opetuksessa </a:t>
            </a:r>
          </a:p>
        </p:txBody>
      </p:sp>
      <p:pic>
        <p:nvPicPr>
          <p:cNvPr id="10" name="Kuva 9">
            <a:extLst>
              <a:ext uri="{FF2B5EF4-FFF2-40B4-BE49-F238E27FC236}">
                <a16:creationId xmlns:a16="http://schemas.microsoft.com/office/drawing/2014/main" id="{0ED4D37D-81EA-6C3E-F0BE-C5C0658CBA7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sp>
        <p:nvSpPr>
          <p:cNvPr id="4" name="Päivämäärän paikkamerkki 3">
            <a:extLst>
              <a:ext uri="{FF2B5EF4-FFF2-40B4-BE49-F238E27FC236}">
                <a16:creationId xmlns:a16="http://schemas.microsoft.com/office/drawing/2014/main" id="{A8D764C4-E7A6-042E-A441-3106D0543662}"/>
              </a:ext>
            </a:extLst>
          </p:cNvPr>
          <p:cNvSpPr>
            <a:spLocks noGrp="1"/>
          </p:cNvSpPr>
          <p:nvPr>
            <p:ph type="dt" sz="half" idx="2"/>
          </p:nvPr>
        </p:nvSpPr>
        <p:spPr/>
        <p:txBody>
          <a:bodyPr/>
          <a:lstStyle/>
          <a:p>
            <a:fld id="{5258CF2B-40E0-044A-A11F-4C9B30C70221}" type="datetime1">
              <a:rPr lang="fi-FI" smtClean="0">
                <a:solidFill>
                  <a:schemeClr val="bg1"/>
                </a:solidFill>
              </a:rPr>
              <a:t>8.6.2023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CD4DFD59-4A55-CEFC-0A22-66D50F07D6BA}"/>
              </a:ext>
            </a:extLst>
          </p:cNvPr>
          <p:cNvSpPr>
            <a:spLocks noGrp="1"/>
          </p:cNvSpPr>
          <p:nvPr>
            <p:ph type="sldNum" sz="quarter" idx="4"/>
          </p:nvPr>
        </p:nvSpPr>
        <p:spPr/>
        <p:txBody>
          <a:bodyPr/>
          <a:lstStyle/>
          <a:p>
            <a:fld id="{F3EE06F1-2D77-A44E-97FA-F679B9CB76D5}" type="slidenum">
              <a:rPr lang="fi-FI" smtClean="0">
                <a:solidFill>
                  <a:schemeClr val="bg1"/>
                </a:solidFill>
              </a:rPr>
              <a:t>50</a:t>
            </a:fld>
            <a:endParaRPr lang="fi-FI">
              <a:solidFill>
                <a:schemeClr val="bg1"/>
              </a:solidFill>
            </a:endParaRPr>
          </a:p>
        </p:txBody>
      </p:sp>
      <p:sp>
        <p:nvSpPr>
          <p:cNvPr id="11" name="Tekstiruutu 24">
            <a:extLst>
              <a:ext uri="{FF2B5EF4-FFF2-40B4-BE49-F238E27FC236}">
                <a16:creationId xmlns:a16="http://schemas.microsoft.com/office/drawing/2014/main" id="{0736325A-6003-6E05-BDA0-55EA4966CAF3}"/>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531387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Kaupungin työntekijä neuvoo maahanmuuttajaperheen isää ja poikaa Hervannan kauppakeskuksen tapahtumassa.">
            <a:extLst>
              <a:ext uri="{FF2B5EF4-FFF2-40B4-BE49-F238E27FC236}">
                <a16:creationId xmlns:a16="http://schemas.microsoft.com/office/drawing/2014/main" id="{1E141B56-F757-E43E-8435-2D2874B43355}"/>
              </a:ext>
            </a:extLst>
          </p:cNvPr>
          <p:cNvSpPr>
            <a:spLocks noChangeAspect="1"/>
          </p:cNvSpPr>
          <p:nvPr/>
        </p:nvSpPr>
        <p:spPr>
          <a:xfrm>
            <a:off x="5467145" y="-900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t="371"/>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1340B0F0-4A76-7583-D468-89BB2DA4D37C}"/>
              </a:ext>
            </a:extLst>
          </p:cNvPr>
          <p:cNvSpPr>
            <a:spLocks noGrp="1"/>
          </p:cNvSpPr>
          <p:nvPr>
            <p:ph type="title"/>
          </p:nvPr>
        </p:nvSpPr>
        <p:spPr/>
        <p:txBody>
          <a:bodyPr/>
          <a:lstStyle/>
          <a:p>
            <a:r>
              <a:rPr lang="fi-FI" dirty="0"/>
              <a:t>Osallistumme ja vaikutamme! </a:t>
            </a:r>
          </a:p>
        </p:txBody>
      </p:sp>
      <p:sp>
        <p:nvSpPr>
          <p:cNvPr id="7" name="Sisällön paikkamerkki 6">
            <a:extLst>
              <a:ext uri="{FF2B5EF4-FFF2-40B4-BE49-F238E27FC236}">
                <a16:creationId xmlns:a16="http://schemas.microsoft.com/office/drawing/2014/main" id="{2E5341C8-B814-E6D3-D637-C1C30C5F35EC}"/>
              </a:ext>
            </a:extLst>
          </p:cNvPr>
          <p:cNvSpPr>
            <a:spLocks noGrp="1"/>
          </p:cNvSpPr>
          <p:nvPr>
            <p:ph sz="quarter" idx="15"/>
          </p:nvPr>
        </p:nvSpPr>
        <p:spPr>
          <a:xfrm>
            <a:off x="655281" y="2002420"/>
            <a:ext cx="5039463" cy="4281763"/>
          </a:xfrm>
        </p:spPr>
        <p:txBody>
          <a:bodyPr>
            <a:normAutofit fontScale="70000" lnSpcReduction="20000"/>
          </a:bodyPr>
          <a:lstStyle/>
          <a:p>
            <a:pPr marL="0" indent="0">
              <a:buNone/>
            </a:pPr>
            <a:r>
              <a:rPr lang="fi-FI" b="1" dirty="0"/>
              <a:t>Tamperelaisilla on lukuisia mahdollisuuksia ja erilaisia väyliä osallistua ja vaikuttaa kaupunkiin:</a:t>
            </a:r>
          </a:p>
          <a:p>
            <a:r>
              <a:rPr lang="fi-FI" b="1" dirty="0"/>
              <a:t>Vaikuttamistoimielimet</a:t>
            </a:r>
            <a:r>
              <a:rPr lang="fi-FI" dirty="0"/>
              <a:t>: Tampereen Lasten Parlamentti, nuorisovaltuusto, maahanmuuttaja-, vammais-ja  vanhusneuvosto, Tampereen seuraparlamentti, </a:t>
            </a:r>
            <a:r>
              <a:rPr lang="fi-FI" dirty="0" err="1"/>
              <a:t>järjestöedustamo</a:t>
            </a:r>
            <a:r>
              <a:rPr lang="fi-FI" dirty="0"/>
              <a:t> </a:t>
            </a:r>
          </a:p>
          <a:p>
            <a:r>
              <a:rPr lang="fi-FI" b="1" dirty="0"/>
              <a:t>Suoria vaikuttamismahdollisuuksia: </a:t>
            </a:r>
            <a:r>
              <a:rPr lang="fi-FI" dirty="0"/>
              <a:t>kyselyt, palautteet, yhteiskehittäminen, erilaiset yleisö- ja keskustelutilaisuudet </a:t>
            </a:r>
          </a:p>
          <a:p>
            <a:r>
              <a:rPr lang="fi-FI" b="1" dirty="0"/>
              <a:t>Asukkaiden omaehtoinen toiminta </a:t>
            </a:r>
            <a:r>
              <a:rPr lang="fi-FI" dirty="0"/>
              <a:t>ja sen tukeminen (toiminta- ja kohdeavustukset, tuki joukkorahoituskampanjoihin, vapaaehtois- ja luotsitoiminta)</a:t>
            </a:r>
          </a:p>
          <a:p>
            <a:r>
              <a:rPr lang="fi-FI" dirty="0"/>
              <a:t>Tampereen kaupunkiseudun </a:t>
            </a:r>
            <a:r>
              <a:rPr lang="fi-FI" b="1" dirty="0"/>
              <a:t>digitaalisen </a:t>
            </a:r>
            <a:br>
              <a:rPr lang="fi-FI" b="1" dirty="0"/>
            </a:br>
            <a:r>
              <a:rPr lang="fi-FI" b="1" dirty="0"/>
              <a:t>kansalaispaneelin kokeilu</a:t>
            </a:r>
          </a:p>
          <a:p>
            <a:r>
              <a:rPr lang="fi-FI" dirty="0" err="1"/>
              <a:t>Mun</a:t>
            </a:r>
            <a:r>
              <a:rPr lang="fi-FI" dirty="0"/>
              <a:t> Tampere -osallistuva budjetointi</a:t>
            </a:r>
          </a:p>
        </p:txBody>
      </p:sp>
      <p:pic>
        <p:nvPicPr>
          <p:cNvPr id="9" name="Kuva 8">
            <a:extLst>
              <a:ext uri="{FF2B5EF4-FFF2-40B4-BE49-F238E27FC236}">
                <a16:creationId xmlns:a16="http://schemas.microsoft.com/office/drawing/2014/main" id="{60D7290F-12F1-2D7F-2438-C41774192A9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sp>
        <p:nvSpPr>
          <p:cNvPr id="4" name="Päivämäärän paikkamerkki 3">
            <a:extLst>
              <a:ext uri="{FF2B5EF4-FFF2-40B4-BE49-F238E27FC236}">
                <a16:creationId xmlns:a16="http://schemas.microsoft.com/office/drawing/2014/main" id="{420761EF-66C3-9ABF-ED2F-4D6898F4A91E}"/>
              </a:ext>
            </a:extLst>
          </p:cNvPr>
          <p:cNvSpPr>
            <a:spLocks noGrp="1"/>
          </p:cNvSpPr>
          <p:nvPr>
            <p:ph type="dt" sz="half" idx="2"/>
          </p:nvPr>
        </p:nvSpPr>
        <p:spPr/>
        <p:txBody>
          <a:bodyPr/>
          <a:lstStyle/>
          <a:p>
            <a:fld id="{F65BC6BD-2936-FB40-9FDC-35873F782F6D}" type="datetime1">
              <a:rPr lang="fi-FI" smtClean="0">
                <a:solidFill>
                  <a:schemeClr val="bg1"/>
                </a:solidFill>
              </a:rPr>
              <a:t>8.6.2023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994BC9EE-C7DE-E084-FAB3-D7C5EE89D64D}"/>
              </a:ext>
            </a:extLst>
          </p:cNvPr>
          <p:cNvSpPr>
            <a:spLocks noGrp="1"/>
          </p:cNvSpPr>
          <p:nvPr>
            <p:ph type="sldNum" sz="quarter" idx="4"/>
          </p:nvPr>
        </p:nvSpPr>
        <p:spPr/>
        <p:txBody>
          <a:bodyPr/>
          <a:lstStyle/>
          <a:p>
            <a:fld id="{F3EE06F1-2D77-A44E-97FA-F679B9CB76D5}" type="slidenum">
              <a:rPr lang="fi-FI" smtClean="0">
                <a:solidFill>
                  <a:schemeClr val="bg1"/>
                </a:solidFill>
              </a:rPr>
              <a:t>51</a:t>
            </a:fld>
            <a:endParaRPr lang="fi-FI">
              <a:solidFill>
                <a:schemeClr val="bg1"/>
              </a:solidFill>
            </a:endParaRPr>
          </a:p>
        </p:txBody>
      </p:sp>
      <p:sp>
        <p:nvSpPr>
          <p:cNvPr id="10" name="Tekstiruutu 24">
            <a:extLst>
              <a:ext uri="{FF2B5EF4-FFF2-40B4-BE49-F238E27FC236}">
                <a16:creationId xmlns:a16="http://schemas.microsoft.com/office/drawing/2014/main" id="{23C3AAA6-25B4-3D5A-A40F-007394111D3B}"/>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1399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599F07-DA41-29F7-86BE-3ED1CB5A37F6}"/>
              </a:ext>
            </a:extLst>
          </p:cNvPr>
          <p:cNvSpPr>
            <a:spLocks noGrp="1"/>
          </p:cNvSpPr>
          <p:nvPr>
            <p:ph type="title"/>
          </p:nvPr>
        </p:nvSpPr>
        <p:spPr>
          <a:xfrm>
            <a:off x="6416984" y="825198"/>
            <a:ext cx="5775016" cy="1060926"/>
          </a:xfrm>
        </p:spPr>
        <p:txBody>
          <a:bodyPr/>
          <a:lstStyle/>
          <a:p>
            <a:r>
              <a:rPr lang="fi-FI" dirty="0"/>
              <a:t>Rakennamme turvallisuutta yhdessä</a:t>
            </a:r>
          </a:p>
        </p:txBody>
      </p:sp>
      <p:sp>
        <p:nvSpPr>
          <p:cNvPr id="3" name="Sisällön paikkamerkki 2">
            <a:extLst>
              <a:ext uri="{FF2B5EF4-FFF2-40B4-BE49-F238E27FC236}">
                <a16:creationId xmlns:a16="http://schemas.microsoft.com/office/drawing/2014/main" id="{839B8132-166F-597D-A5B0-7826A1E32E28}"/>
              </a:ext>
            </a:extLst>
          </p:cNvPr>
          <p:cNvSpPr>
            <a:spLocks noGrp="1"/>
          </p:cNvSpPr>
          <p:nvPr>
            <p:ph sz="quarter" idx="15"/>
          </p:nvPr>
        </p:nvSpPr>
        <p:spPr>
          <a:xfrm>
            <a:off x="6416984" y="2121104"/>
            <a:ext cx="5250297" cy="4418592"/>
          </a:xfrm>
        </p:spPr>
        <p:txBody>
          <a:bodyPr>
            <a:normAutofit fontScale="70000" lnSpcReduction="20000"/>
          </a:bodyPr>
          <a:lstStyle/>
          <a:p>
            <a:pPr marL="0" indent="0">
              <a:buNone/>
            </a:pPr>
            <a:r>
              <a:rPr lang="fi-FI" dirty="0"/>
              <a:t>Turvallisuus on keskeinen osa, kun rakennamme älykästä, uusimpia teknologisia ratkaisuja hyödyntävää kaupunkia.</a:t>
            </a:r>
          </a:p>
          <a:p>
            <a:pPr marL="0" indent="0">
              <a:spcBef>
                <a:spcPts val="1500"/>
              </a:spcBef>
              <a:buNone/>
            </a:pPr>
            <a:r>
              <a:rPr lang="fi-FI" b="1" dirty="0"/>
              <a:t>Pirkanmaan turvallisuusklusteri vuodesta 2011</a:t>
            </a:r>
          </a:p>
          <a:p>
            <a:pPr>
              <a:spcBef>
                <a:spcPts val="400"/>
              </a:spcBef>
            </a:pPr>
            <a:r>
              <a:rPr lang="fi-FI" dirty="0"/>
              <a:t>Turvallisuutta kehitetään yhdessä keskeisten turvallisuustoimijoiden kanssa suunnitelmallisesti ja koordinoidusti.</a:t>
            </a:r>
          </a:p>
          <a:p>
            <a:pPr marL="0" indent="0">
              <a:spcBef>
                <a:spcPts val="1500"/>
              </a:spcBef>
              <a:buNone/>
            </a:pPr>
            <a:r>
              <a:rPr lang="fi-FI" b="1" dirty="0"/>
              <a:t>Turvallisuuden ekosysteemi</a:t>
            </a:r>
            <a:endParaRPr lang="fi-FI" dirty="0"/>
          </a:p>
          <a:p>
            <a:pPr>
              <a:spcBef>
                <a:spcPts val="400"/>
              </a:spcBef>
            </a:pPr>
            <a:r>
              <a:rPr lang="fi-FI" dirty="0"/>
              <a:t>Saattaa seudun turvallisuusalan yrityksiä yhteen, auttaa löytämään uusia liiketoimintamahdollisuuksia ja tekee seudun turvallisuusosaamista tunnetuksi.</a:t>
            </a:r>
          </a:p>
          <a:p>
            <a:pPr marL="0" indent="0">
              <a:buNone/>
            </a:pPr>
            <a:r>
              <a:rPr lang="fi-FI" b="1" dirty="0"/>
              <a:t>SURE-hanke ’Smart Urban Security and </a:t>
            </a:r>
            <a:r>
              <a:rPr lang="fi-FI" b="1" dirty="0" err="1"/>
              <a:t>Event</a:t>
            </a:r>
            <a:r>
              <a:rPr lang="fi-FI" b="1" dirty="0"/>
              <a:t> </a:t>
            </a:r>
            <a:r>
              <a:rPr lang="fi-FI" b="1" dirty="0" err="1"/>
              <a:t>Resilience</a:t>
            </a:r>
            <a:r>
              <a:rPr lang="fi-FI" b="1" dirty="0"/>
              <a:t>’ </a:t>
            </a:r>
          </a:p>
          <a:p>
            <a:pPr>
              <a:spcBef>
                <a:spcPts val="400"/>
              </a:spcBef>
            </a:pPr>
            <a:r>
              <a:rPr lang="fi-FI" dirty="0"/>
              <a:t>EU on myöntänyt Tampereen SURE-projektille 3,2 miljoonan euron rahoituksen. Avainkohteina ovat keskustan tapahtuma-alueet Ratina ja Keskustori.</a:t>
            </a:r>
          </a:p>
        </p:txBody>
      </p:sp>
      <p:sp>
        <p:nvSpPr>
          <p:cNvPr id="6" name="Kuva 4" descr="Kaksi poliisia valvomossa tietokoneilla.">
            <a:extLst>
              <a:ext uri="{FF2B5EF4-FFF2-40B4-BE49-F238E27FC236}">
                <a16:creationId xmlns:a16="http://schemas.microsoft.com/office/drawing/2014/main" id="{85C95283-A649-9F14-E6E6-FBA77B2983D5}"/>
              </a:ext>
            </a:extLst>
          </p:cNvPr>
          <p:cNvSpPr/>
          <p:nvPr/>
        </p:nvSpPr>
        <p:spPr>
          <a:xfrm>
            <a:off x="0" y="0"/>
            <a:ext cx="6972150" cy="6862977"/>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dpi="0" rotWithShape="1">
            <a:blip r:embed="rId3" cstate="print">
              <a:alphaModFix amt="88000"/>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dirty="0">
              <a:solidFill>
                <a:schemeClr val="bg1"/>
              </a:solidFill>
            </a:endParaRPr>
          </a:p>
        </p:txBody>
      </p:sp>
      <p:pic>
        <p:nvPicPr>
          <p:cNvPr id="7" name="Kuva 6">
            <a:extLst>
              <a:ext uri="{FF2B5EF4-FFF2-40B4-BE49-F238E27FC236}">
                <a16:creationId xmlns:a16="http://schemas.microsoft.com/office/drawing/2014/main" id="{996E0D87-A389-AF58-D598-F39A4A48E6B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873CC2AD-E5DD-60F2-932D-4B8FA45226F2}"/>
              </a:ext>
            </a:extLst>
          </p:cNvPr>
          <p:cNvSpPr>
            <a:spLocks noGrp="1"/>
          </p:cNvSpPr>
          <p:nvPr>
            <p:ph type="dt" sz="half" idx="2"/>
          </p:nvPr>
        </p:nvSpPr>
        <p:spPr/>
        <p:txBody>
          <a:bodyPr/>
          <a:lstStyle/>
          <a:p>
            <a:fld id="{F65BC6BD-2936-FB40-9FDC-35873F782F6D}" type="datetime1">
              <a:rPr lang="fi-FI" smtClean="0"/>
              <a:t>8.6.2023</a:t>
            </a:fld>
            <a:endParaRPr lang="fi-FI"/>
          </a:p>
        </p:txBody>
      </p:sp>
      <p:sp>
        <p:nvSpPr>
          <p:cNvPr id="5" name="Dian numeron paikkamerkki 4">
            <a:extLst>
              <a:ext uri="{FF2B5EF4-FFF2-40B4-BE49-F238E27FC236}">
                <a16:creationId xmlns:a16="http://schemas.microsoft.com/office/drawing/2014/main" id="{1ED35BFD-5AD9-1465-4D06-5E5129BDE48B}"/>
              </a:ext>
            </a:extLst>
          </p:cNvPr>
          <p:cNvSpPr>
            <a:spLocks noGrp="1"/>
          </p:cNvSpPr>
          <p:nvPr>
            <p:ph type="sldNum" sz="quarter" idx="4"/>
          </p:nvPr>
        </p:nvSpPr>
        <p:spPr/>
        <p:txBody>
          <a:bodyPr/>
          <a:lstStyle/>
          <a:p>
            <a:fld id="{F3EE06F1-2D77-A44E-97FA-F679B9CB76D5}" type="slidenum">
              <a:rPr lang="fi-FI" smtClean="0"/>
              <a:t>52</a:t>
            </a:fld>
            <a:endParaRPr lang="fi-FI"/>
          </a:p>
        </p:txBody>
      </p:sp>
      <p:sp>
        <p:nvSpPr>
          <p:cNvPr id="8" name="Tekstiruutu 24">
            <a:extLst>
              <a:ext uri="{FF2B5EF4-FFF2-40B4-BE49-F238E27FC236}">
                <a16:creationId xmlns:a16="http://schemas.microsoft.com/office/drawing/2014/main" id="{82650363-2C60-3593-A690-88F1688AFE27}"/>
              </a:ext>
            </a:extLst>
          </p:cNvPr>
          <p:cNvSpPr txBox="1">
            <a:spLocks noChangeArrowheads="1"/>
          </p:cNvSpPr>
          <p:nvPr/>
        </p:nvSpPr>
        <p:spPr bwMode="auto">
          <a:xfrm>
            <a:off x="2878767"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Mirella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Mellonmaa</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932930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5" descr="Kirurgi ja hoitaja leikkaussalissa suojavarusteisiin pukeutuneina.">
            <a:extLst>
              <a:ext uri="{FF2B5EF4-FFF2-40B4-BE49-F238E27FC236}">
                <a16:creationId xmlns:a16="http://schemas.microsoft.com/office/drawing/2014/main" id="{9A3D3502-8367-81C6-99D3-2E45027D5C16}"/>
              </a:ext>
            </a:extLst>
          </p:cNvPr>
          <p:cNvSpPr/>
          <p:nvPr/>
        </p:nvSpPr>
        <p:spPr>
          <a:xfrm>
            <a:off x="6362953" y="127"/>
            <a:ext cx="5829047" cy="6857873"/>
          </a:xfrm>
          <a:custGeom>
            <a:avLst/>
            <a:gdLst>
              <a:gd name="connsiteX0" fmla="*/ 4686046 w 4686045"/>
              <a:gd name="connsiteY0" fmla="*/ 0 h 6857873"/>
              <a:gd name="connsiteX1" fmla="*/ 1536700 w 4686045"/>
              <a:gd name="connsiteY1" fmla="*/ 0 h 6857873"/>
              <a:gd name="connsiteX2" fmla="*/ 1460500 w 4686045"/>
              <a:gd name="connsiteY2" fmla="*/ 3556 h 6857873"/>
              <a:gd name="connsiteX3" fmla="*/ 789432 w 4686045"/>
              <a:gd name="connsiteY3" fmla="*/ 322834 h 6857873"/>
              <a:gd name="connsiteX4" fmla="*/ 479171 w 4686045"/>
              <a:gd name="connsiteY4" fmla="*/ 1084707 h 6857873"/>
              <a:gd name="connsiteX5" fmla="*/ 479171 w 4686045"/>
              <a:gd name="connsiteY5" fmla="*/ 5827141 h 6857873"/>
              <a:gd name="connsiteX6" fmla="*/ 0 w 4686045"/>
              <a:gd name="connsiteY6" fmla="*/ 6857873 h 6857873"/>
              <a:gd name="connsiteX7" fmla="*/ 4686046 w 4686045"/>
              <a:gd name="connsiteY7" fmla="*/ 6857873 h 6857873"/>
              <a:gd name="connsiteX8" fmla="*/ 4686046 w 4686045"/>
              <a:gd name="connsiteY8" fmla="*/ 0 h 6857873"/>
              <a:gd name="connsiteX0" fmla="*/ 5797874 w 5797874"/>
              <a:gd name="connsiteY0" fmla="*/ 0 h 6857873"/>
              <a:gd name="connsiteX1" fmla="*/ 1536700 w 5797874"/>
              <a:gd name="connsiteY1" fmla="*/ 0 h 6857873"/>
              <a:gd name="connsiteX2" fmla="*/ 1460500 w 5797874"/>
              <a:gd name="connsiteY2" fmla="*/ 3556 h 6857873"/>
              <a:gd name="connsiteX3" fmla="*/ 789432 w 5797874"/>
              <a:gd name="connsiteY3" fmla="*/ 322834 h 6857873"/>
              <a:gd name="connsiteX4" fmla="*/ 479171 w 5797874"/>
              <a:gd name="connsiteY4" fmla="*/ 1084707 h 6857873"/>
              <a:gd name="connsiteX5" fmla="*/ 479171 w 5797874"/>
              <a:gd name="connsiteY5" fmla="*/ 5827141 h 6857873"/>
              <a:gd name="connsiteX6" fmla="*/ 0 w 5797874"/>
              <a:gd name="connsiteY6" fmla="*/ 6857873 h 6857873"/>
              <a:gd name="connsiteX7" fmla="*/ 4686046 w 5797874"/>
              <a:gd name="connsiteY7" fmla="*/ 6857873 h 6857873"/>
              <a:gd name="connsiteX8" fmla="*/ 5797874 w 5797874"/>
              <a:gd name="connsiteY8" fmla="*/ 0 h 6857873"/>
              <a:gd name="connsiteX0" fmla="*/ 5797874 w 5818655"/>
              <a:gd name="connsiteY0" fmla="*/ 0 h 6857873"/>
              <a:gd name="connsiteX1" fmla="*/ 1536700 w 5818655"/>
              <a:gd name="connsiteY1" fmla="*/ 0 h 6857873"/>
              <a:gd name="connsiteX2" fmla="*/ 1460500 w 5818655"/>
              <a:gd name="connsiteY2" fmla="*/ 3556 h 6857873"/>
              <a:gd name="connsiteX3" fmla="*/ 789432 w 5818655"/>
              <a:gd name="connsiteY3" fmla="*/ 322834 h 6857873"/>
              <a:gd name="connsiteX4" fmla="*/ 479171 w 5818655"/>
              <a:gd name="connsiteY4" fmla="*/ 1084707 h 6857873"/>
              <a:gd name="connsiteX5" fmla="*/ 479171 w 5818655"/>
              <a:gd name="connsiteY5" fmla="*/ 5827141 h 6857873"/>
              <a:gd name="connsiteX6" fmla="*/ 0 w 5818655"/>
              <a:gd name="connsiteY6" fmla="*/ 6857873 h 6857873"/>
              <a:gd name="connsiteX7" fmla="*/ 5818655 w 5818655"/>
              <a:gd name="connsiteY7" fmla="*/ 6847482 h 6857873"/>
              <a:gd name="connsiteX8" fmla="*/ 5797874 w 5818655"/>
              <a:gd name="connsiteY8" fmla="*/ 0 h 6857873"/>
              <a:gd name="connsiteX0" fmla="*/ 5829047 w 5829047"/>
              <a:gd name="connsiteY0" fmla="*/ 10391 h 6857873"/>
              <a:gd name="connsiteX1" fmla="*/ 1536700 w 5829047"/>
              <a:gd name="connsiteY1" fmla="*/ 0 h 6857873"/>
              <a:gd name="connsiteX2" fmla="*/ 1460500 w 5829047"/>
              <a:gd name="connsiteY2" fmla="*/ 3556 h 6857873"/>
              <a:gd name="connsiteX3" fmla="*/ 789432 w 5829047"/>
              <a:gd name="connsiteY3" fmla="*/ 322834 h 6857873"/>
              <a:gd name="connsiteX4" fmla="*/ 479171 w 5829047"/>
              <a:gd name="connsiteY4" fmla="*/ 1084707 h 6857873"/>
              <a:gd name="connsiteX5" fmla="*/ 479171 w 5829047"/>
              <a:gd name="connsiteY5" fmla="*/ 5827141 h 6857873"/>
              <a:gd name="connsiteX6" fmla="*/ 0 w 5829047"/>
              <a:gd name="connsiteY6" fmla="*/ 6857873 h 6857873"/>
              <a:gd name="connsiteX7" fmla="*/ 5818655 w 5829047"/>
              <a:gd name="connsiteY7" fmla="*/ 6847482 h 6857873"/>
              <a:gd name="connsiteX8" fmla="*/ 5829047 w 5829047"/>
              <a:gd name="connsiteY8" fmla="*/ 10391 h 68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29047" h="6857873">
                <a:moveTo>
                  <a:pt x="5829047" y="10391"/>
                </a:moveTo>
                <a:lnTo>
                  <a:pt x="1536700" y="0"/>
                </a:lnTo>
                <a:lnTo>
                  <a:pt x="1460500" y="3556"/>
                </a:lnTo>
                <a:cubicBezTo>
                  <a:pt x="1201927" y="20828"/>
                  <a:pt x="979043" y="129794"/>
                  <a:pt x="789432" y="322834"/>
                </a:cubicBezTo>
                <a:cubicBezTo>
                  <a:pt x="582549" y="534289"/>
                  <a:pt x="479171" y="788162"/>
                  <a:pt x="479171" y="1084707"/>
                </a:cubicBezTo>
                <a:lnTo>
                  <a:pt x="479171" y="5827141"/>
                </a:lnTo>
                <a:cubicBezTo>
                  <a:pt x="479171" y="6421247"/>
                  <a:pt x="342646" y="6578219"/>
                  <a:pt x="0" y="6857873"/>
                </a:cubicBezTo>
                <a:lnTo>
                  <a:pt x="5818655" y="6847482"/>
                </a:lnTo>
                <a:lnTo>
                  <a:pt x="5829047" y="10391"/>
                </a:lnTo>
                <a:close/>
              </a:path>
            </a:pathLst>
          </a:custGeom>
          <a:blipFill>
            <a:blip r:embed="rId3" cstate="print">
              <a:extLst>
                <a:ext uri="{28A0092B-C50C-407E-A947-70E740481C1C}">
                  <a14:useLocalDpi xmlns:a14="http://schemas.microsoft.com/office/drawing/2010/main"/>
                </a:ext>
              </a:extLst>
            </a:blip>
            <a:srcRect/>
            <a:stretch>
              <a:fillRect b="4"/>
            </a:stretch>
          </a:blipFill>
          <a:ln w="12700"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2AC77257-29FB-B107-7C35-E70C2C631C58}"/>
              </a:ext>
            </a:extLst>
          </p:cNvPr>
          <p:cNvSpPr>
            <a:spLocks noGrp="1"/>
          </p:cNvSpPr>
          <p:nvPr>
            <p:ph type="title"/>
          </p:nvPr>
        </p:nvSpPr>
        <p:spPr>
          <a:xfrm>
            <a:off x="655281" y="573816"/>
            <a:ext cx="4930466" cy="1984579"/>
          </a:xfrm>
        </p:spPr>
        <p:txBody>
          <a:bodyPr/>
          <a:lstStyle/>
          <a:p>
            <a:r>
              <a:rPr lang="fi-FI" dirty="0"/>
              <a:t>Terveystieteellistä huippututkimusta </a:t>
            </a:r>
            <a:br>
              <a:rPr lang="fi-FI" dirty="0"/>
            </a:br>
            <a:r>
              <a:rPr lang="fi-FI" dirty="0"/>
              <a:t>ja laadukasta hoitoa</a:t>
            </a:r>
          </a:p>
        </p:txBody>
      </p:sp>
      <p:sp>
        <p:nvSpPr>
          <p:cNvPr id="7" name="Sisällön paikkamerkki 6">
            <a:extLst>
              <a:ext uri="{FF2B5EF4-FFF2-40B4-BE49-F238E27FC236}">
                <a16:creationId xmlns:a16="http://schemas.microsoft.com/office/drawing/2014/main" id="{A739544C-5738-7662-35F6-5B52FE5A1115}"/>
              </a:ext>
            </a:extLst>
          </p:cNvPr>
          <p:cNvSpPr>
            <a:spLocks noGrp="1"/>
          </p:cNvSpPr>
          <p:nvPr>
            <p:ph sz="quarter" idx="15"/>
          </p:nvPr>
        </p:nvSpPr>
        <p:spPr>
          <a:xfrm>
            <a:off x="655281" y="2558396"/>
            <a:ext cx="5595048" cy="3483589"/>
          </a:xfrm>
        </p:spPr>
        <p:txBody>
          <a:bodyPr/>
          <a:lstStyle/>
          <a:p>
            <a:pPr marL="0" indent="0">
              <a:buNone/>
            </a:pPr>
            <a:r>
              <a:rPr lang="fi-FI" b="1" dirty="0" err="1"/>
              <a:t>Taysin</a:t>
            </a:r>
            <a:r>
              <a:rPr lang="fi-FI" b="1" dirty="0"/>
              <a:t> lisäksi terveydestämme huolehtii:</a:t>
            </a:r>
          </a:p>
          <a:p>
            <a:r>
              <a:rPr lang="fi-FI" dirty="0"/>
              <a:t>Tekonivelsairaala </a:t>
            </a:r>
            <a:r>
              <a:rPr lang="fi-FI" dirty="0" err="1"/>
              <a:t>Coxa</a:t>
            </a:r>
            <a:endParaRPr lang="fi-FI" dirty="0"/>
          </a:p>
          <a:p>
            <a:r>
              <a:rPr lang="fi-FI" dirty="0" err="1"/>
              <a:t>Tays</a:t>
            </a:r>
            <a:r>
              <a:rPr lang="fi-FI" dirty="0"/>
              <a:t> Sydänsairaala</a:t>
            </a:r>
          </a:p>
          <a:p>
            <a:r>
              <a:rPr lang="fi-FI" dirty="0" err="1"/>
              <a:t>Fimlab</a:t>
            </a:r>
            <a:r>
              <a:rPr lang="fi-FI" dirty="0"/>
              <a:t> Laboratoriot</a:t>
            </a:r>
          </a:p>
          <a:p>
            <a:r>
              <a:rPr lang="fi-FI" dirty="0"/>
              <a:t>Kuvantamiskeskus- ja apteekkiliikelaitos</a:t>
            </a:r>
          </a:p>
          <a:p>
            <a:r>
              <a:rPr lang="fi-FI" dirty="0"/>
              <a:t>Verisuoni- ja toimenpideradiologinen keskus</a:t>
            </a:r>
          </a:p>
        </p:txBody>
      </p:sp>
      <p:sp>
        <p:nvSpPr>
          <p:cNvPr id="4" name="Päivämäärän paikkamerkki 3">
            <a:extLst>
              <a:ext uri="{FF2B5EF4-FFF2-40B4-BE49-F238E27FC236}">
                <a16:creationId xmlns:a16="http://schemas.microsoft.com/office/drawing/2014/main" id="{61906281-C062-AA81-12AA-F648349947C6}"/>
              </a:ext>
            </a:extLst>
          </p:cNvPr>
          <p:cNvSpPr>
            <a:spLocks noGrp="1"/>
          </p:cNvSpPr>
          <p:nvPr>
            <p:ph type="dt" sz="half" idx="2"/>
          </p:nvPr>
        </p:nvSpPr>
        <p:spPr/>
        <p:txBody>
          <a:bodyPr/>
          <a:lstStyle/>
          <a:p>
            <a:fld id="{F65BC6BD-2936-FB40-9FDC-35873F782F6D}" type="datetime1">
              <a:rPr lang="fi-FI" smtClean="0">
                <a:solidFill>
                  <a:schemeClr val="bg1"/>
                </a:solidFill>
              </a:rPr>
              <a:t>8.6.2023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6765287C-C60F-C07D-88B7-A390C4E761C7}"/>
              </a:ext>
            </a:extLst>
          </p:cNvPr>
          <p:cNvSpPr>
            <a:spLocks noGrp="1"/>
          </p:cNvSpPr>
          <p:nvPr>
            <p:ph type="sldNum" sz="quarter" idx="4"/>
          </p:nvPr>
        </p:nvSpPr>
        <p:spPr/>
        <p:txBody>
          <a:bodyPr/>
          <a:lstStyle/>
          <a:p>
            <a:fld id="{F3EE06F1-2D77-A44E-97FA-F679B9CB76D5}" type="slidenum">
              <a:rPr lang="fi-FI" smtClean="0">
                <a:solidFill>
                  <a:schemeClr val="bg1"/>
                </a:solidFill>
              </a:rPr>
              <a:t>53</a:t>
            </a:fld>
            <a:endParaRPr lang="fi-FI">
              <a:solidFill>
                <a:schemeClr val="bg1"/>
              </a:solidFill>
            </a:endParaRPr>
          </a:p>
        </p:txBody>
      </p:sp>
      <p:sp>
        <p:nvSpPr>
          <p:cNvPr id="9" name="Tekstiruutu 24">
            <a:extLst>
              <a:ext uri="{FF2B5EF4-FFF2-40B4-BE49-F238E27FC236}">
                <a16:creationId xmlns:a16="http://schemas.microsoft.com/office/drawing/2014/main" id="{D99A8FA0-7EED-2A6F-E70B-7F3FD5DA7E91}"/>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a:t>
            </a:r>
            <a:r>
              <a:rPr lang="en-GB" altLang="fi-FI" sz="1200" dirty="0" err="1">
                <a:solidFill>
                  <a:srgbClr val="FFFFFF"/>
                </a:solidFill>
              </a:rPr>
              <a:t>Opa</a:t>
            </a:r>
            <a:r>
              <a:rPr lang="en-GB" altLang="fi-FI" sz="1200" dirty="0">
                <a:solidFill>
                  <a:srgbClr val="FFFFFF"/>
                </a:solidFill>
              </a:rPr>
              <a:t> Latvala</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1" name="Kuva 10">
            <a:extLst>
              <a:ext uri="{FF2B5EF4-FFF2-40B4-BE49-F238E27FC236}">
                <a16:creationId xmlns:a16="http://schemas.microsoft.com/office/drawing/2014/main" id="{E77E7B1C-7B9A-4CD5-FE0E-1569A5CBBFB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1373986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descr="Taustakuvana näkymä Pyynikin näkötornista keskustaan aurinkoisena talvipäivänä.">
            <a:extLst>
              <a:ext uri="{FF2B5EF4-FFF2-40B4-BE49-F238E27FC236}">
                <a16:creationId xmlns:a16="http://schemas.microsoft.com/office/drawing/2014/main" id="{5ECE5876-F899-1668-F1A4-EACDD4882C97}"/>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descr="Tampere.Finland tunnus.">
            <a:extLst>
              <a:ext uri="{FF2B5EF4-FFF2-40B4-BE49-F238E27FC236}">
                <a16:creationId xmlns:a16="http://schemas.microsoft.com/office/drawing/2014/main" id="{6311F34C-ADE3-368D-E090-930673A4D1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66014" y="2379149"/>
            <a:ext cx="5459973" cy="2099702"/>
          </a:xfrm>
          <a:prstGeom prst="rect">
            <a:avLst/>
          </a:prstGeom>
          <a:effectLst>
            <a:outerShdw blurRad="88900" algn="ctr" rotWithShape="0">
              <a:prstClr val="black">
                <a:alpha val="36620"/>
              </a:prstClr>
            </a:outerShdw>
          </a:effectLst>
        </p:spPr>
      </p:pic>
      <p:sp>
        <p:nvSpPr>
          <p:cNvPr id="2" name="Otsikko 1">
            <a:extLst>
              <a:ext uri="{FF2B5EF4-FFF2-40B4-BE49-F238E27FC236}">
                <a16:creationId xmlns:a16="http://schemas.microsoft.com/office/drawing/2014/main" id="{4F3B555C-99FF-4DAA-ED01-03EA3727B46A}"/>
              </a:ext>
            </a:extLst>
          </p:cNvPr>
          <p:cNvSpPr>
            <a:spLocks noGrp="1"/>
          </p:cNvSpPr>
          <p:nvPr>
            <p:ph type="ctrTitle"/>
          </p:nvPr>
        </p:nvSpPr>
        <p:spPr>
          <a:xfrm>
            <a:off x="4693642" y="4478852"/>
            <a:ext cx="2804716" cy="1068736"/>
          </a:xfrm>
          <a:noFill/>
          <a:effectLst>
            <a:outerShdw blurRad="31253" algn="ctr" rotWithShape="0">
              <a:prstClr val="black">
                <a:alpha val="73000"/>
              </a:prstClr>
            </a:outerShdw>
          </a:effectLst>
        </p:spPr>
        <p:txBody>
          <a:bodyPr/>
          <a:lstStyle/>
          <a:p>
            <a:r>
              <a:rPr lang="fi-FI" dirty="0"/>
              <a:t>KIITOS</a:t>
            </a:r>
          </a:p>
        </p:txBody>
      </p:sp>
      <p:sp>
        <p:nvSpPr>
          <p:cNvPr id="5" name="Tekstin paikkamerkki 4">
            <a:extLst>
              <a:ext uri="{FF2B5EF4-FFF2-40B4-BE49-F238E27FC236}">
                <a16:creationId xmlns:a16="http://schemas.microsoft.com/office/drawing/2014/main" id="{75526656-8239-5F88-51FA-A31DF8D94E30}"/>
              </a:ext>
            </a:extLst>
          </p:cNvPr>
          <p:cNvSpPr>
            <a:spLocks noGrp="1"/>
          </p:cNvSpPr>
          <p:nvPr>
            <p:ph type="body" sz="quarter" idx="17"/>
          </p:nvPr>
        </p:nvSpPr>
        <p:spPr>
          <a:xfrm>
            <a:off x="247918" y="6127750"/>
            <a:ext cx="4229100" cy="593725"/>
          </a:xfrm>
        </p:spPr>
        <p:txBody>
          <a:bodyPr/>
          <a:lstStyle/>
          <a:p>
            <a:pPr algn="l"/>
            <a:endParaRPr lang="fi-FI" dirty="0"/>
          </a:p>
        </p:txBody>
      </p:sp>
      <p:sp>
        <p:nvSpPr>
          <p:cNvPr id="7" name="Tekstiruutu 24">
            <a:extLst>
              <a:ext uri="{FF2B5EF4-FFF2-40B4-BE49-F238E27FC236}">
                <a16:creationId xmlns:a16="http://schemas.microsoft.com/office/drawing/2014/main" id="{56B3BBEA-224E-FC79-5583-28CCE19D332F}"/>
              </a:ext>
            </a:extLst>
          </p:cNvPr>
          <p:cNvSpPr txBox="1">
            <a:spLocks noChangeArrowheads="1"/>
          </p:cNvSpPr>
          <p:nvPr/>
        </p:nvSpPr>
        <p:spPr bwMode="auto">
          <a:xfrm>
            <a:off x="9795606" y="6356350"/>
            <a:ext cx="246094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1336783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5116B9D-A392-48F4-EE87-682BFEA5B3B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fi-FI" dirty="0"/>
              <a:t>Tekemisen kaupunki - Tampereen Strategia 2030 </a:t>
            </a:r>
          </a:p>
        </p:txBody>
      </p:sp>
      <p:sp>
        <p:nvSpPr>
          <p:cNvPr id="7" name="Päivämäärän paikkamerkki 6">
            <a:extLst>
              <a:ext uri="{FF2B5EF4-FFF2-40B4-BE49-F238E27FC236}">
                <a16:creationId xmlns:a16="http://schemas.microsoft.com/office/drawing/2014/main" id="{7667FBDF-E3A9-AFDC-72D6-7C4C52DB2F2D}"/>
              </a:ext>
            </a:extLst>
          </p:cNvPr>
          <p:cNvSpPr>
            <a:spLocks noGrp="1"/>
          </p:cNvSpPr>
          <p:nvPr>
            <p:ph type="dt" sz="half" idx="10"/>
          </p:nvPr>
        </p:nvSpPr>
        <p:spPr/>
        <p:txBody>
          <a:bodyPr/>
          <a:lstStyle/>
          <a:p>
            <a:fld id="{2152FD15-D192-394B-BFC0-95ABEF66BB1A}" type="datetime1">
              <a:rPr lang="fi-FI" smtClean="0">
                <a:solidFill>
                  <a:schemeClr val="bg1"/>
                </a:solidFill>
              </a:rPr>
              <a:t>8.6.2023</a:t>
            </a:fld>
            <a:endParaRPr lang="fi-FI" dirty="0">
              <a:solidFill>
                <a:schemeClr val="bg1"/>
              </a:solidFill>
            </a:endParaRPr>
          </a:p>
        </p:txBody>
      </p:sp>
      <p:sp>
        <p:nvSpPr>
          <p:cNvPr id="9" name="Dian numeron paikkamerkki 8">
            <a:extLst>
              <a:ext uri="{FF2B5EF4-FFF2-40B4-BE49-F238E27FC236}">
                <a16:creationId xmlns:a16="http://schemas.microsoft.com/office/drawing/2014/main" id="{0C604B3A-C959-8F30-D23B-A4B401DD56FE}"/>
              </a:ext>
            </a:extLst>
          </p:cNvPr>
          <p:cNvSpPr>
            <a:spLocks noGrp="1"/>
          </p:cNvSpPr>
          <p:nvPr>
            <p:ph type="sldNum" sz="quarter" idx="12"/>
          </p:nvPr>
        </p:nvSpPr>
        <p:spPr/>
        <p:txBody>
          <a:bodyPr/>
          <a:lstStyle/>
          <a:p>
            <a:fld id="{F3EE06F1-2D77-A44E-97FA-F679B9CB76D5}" type="slidenum">
              <a:rPr lang="fi-FI" smtClean="0">
                <a:solidFill>
                  <a:schemeClr val="bg1"/>
                </a:solidFill>
              </a:rPr>
              <a:pPr/>
              <a:t>6</a:t>
            </a:fld>
            <a:endParaRPr lang="fi-FI" dirty="0">
              <a:solidFill>
                <a:schemeClr val="bg1"/>
              </a:solidFill>
            </a:endParaRPr>
          </a:p>
        </p:txBody>
      </p:sp>
      <p:pic>
        <p:nvPicPr>
          <p:cNvPr id="10" name="Kuva 9">
            <a:extLst>
              <a:ext uri="{FF2B5EF4-FFF2-40B4-BE49-F238E27FC236}">
                <a16:creationId xmlns:a16="http://schemas.microsoft.com/office/drawing/2014/main" id="{9178DFF8-6392-54BF-F390-D00E1AC2C9B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1" name="Kuva 10">
            <a:extLst>
              <a:ext uri="{FF2B5EF4-FFF2-40B4-BE49-F238E27FC236}">
                <a16:creationId xmlns:a16="http://schemas.microsoft.com/office/drawing/2014/main" id="{87FCB2B5-2746-9AB1-D354-28E60684CAD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spTree>
    <p:extLst>
      <p:ext uri="{BB962C8B-B14F-4D97-AF65-F5344CB8AC3E}">
        <p14:creationId xmlns:p14="http://schemas.microsoft.com/office/powerpoint/2010/main" val="2691093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uorakulmio 27">
            <a:extLst>
              <a:ext uri="{FF2B5EF4-FFF2-40B4-BE49-F238E27FC236}">
                <a16:creationId xmlns:a16="http://schemas.microsoft.com/office/drawing/2014/main" id="{2C6336F0-BEED-19D3-7A52-32C20B5EBC36}"/>
              </a:ext>
              <a:ext uri="{C183D7F6-B498-43B3-948B-1728B52AA6E4}">
                <adec:decorative xmlns:adec="http://schemas.microsoft.com/office/drawing/2017/decorative" val="1"/>
              </a:ext>
            </a:extLst>
          </p:cNvPr>
          <p:cNvSpPr/>
          <p:nvPr/>
        </p:nvSpPr>
        <p:spPr>
          <a:xfrm>
            <a:off x="0" y="0"/>
            <a:ext cx="12192000" cy="5416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Title 1">
            <a:extLst>
              <a:ext uri="{FF2B5EF4-FFF2-40B4-BE49-F238E27FC236}">
                <a16:creationId xmlns:a16="http://schemas.microsoft.com/office/drawing/2014/main" id="{8A86A72A-20AC-5D6E-EDC6-F8A49D80F72B}"/>
              </a:ext>
            </a:extLst>
          </p:cNvPr>
          <p:cNvSpPr txBox="1">
            <a:spLocks noGrp="1"/>
          </p:cNvSpPr>
          <p:nvPr>
            <p:ph type="title" idx="4294967295"/>
          </p:nvPr>
        </p:nvSpPr>
        <p:spPr>
          <a:xfrm>
            <a:off x="838200" y="9139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fi-FI" sz="1800" b="1" i="0" u="none" strike="noStrike" kern="1200" cap="none" spc="300" normalizeH="0" baseline="0" noProof="0" dirty="0">
                <a:ln>
                  <a:noFill/>
                </a:ln>
                <a:solidFill>
                  <a:srgbClr val="22417B"/>
                </a:solidFill>
                <a:effectLst/>
                <a:uLnTx/>
                <a:uFillTx/>
                <a:latin typeface="Calibri" panose="020F0502020204030204"/>
                <a:ea typeface="+mj-ea"/>
                <a:cs typeface="+mj-cs"/>
              </a:rPr>
              <a:t>TEKEMISEN KAUPUNKI</a:t>
            </a:r>
            <a:br>
              <a:rPr kumimoji="0" lang="fi-FI" sz="2800" b="1" i="0" u="none" strike="noStrike" kern="1200" cap="none" spc="300" normalizeH="0" baseline="0" noProof="0" dirty="0">
                <a:ln>
                  <a:noFill/>
                </a:ln>
                <a:solidFill>
                  <a:srgbClr val="22417B"/>
                </a:solidFill>
                <a:effectLst/>
                <a:uLnTx/>
                <a:uFillTx/>
                <a:latin typeface="Calibri" panose="020F0502020204030204"/>
                <a:ea typeface="+mj-ea"/>
                <a:cs typeface="+mj-cs"/>
              </a:rPr>
            </a:br>
            <a:r>
              <a:rPr kumimoji="0" lang="fi-FI" sz="3000" b="1" i="0" u="none" strike="noStrike" kern="1200" cap="none" spc="300" normalizeH="0" baseline="0" noProof="0" dirty="0">
                <a:ln>
                  <a:noFill/>
                </a:ln>
                <a:solidFill>
                  <a:srgbClr val="22417B"/>
                </a:solidFill>
                <a:effectLst/>
                <a:uLnTx/>
                <a:uFillTx/>
                <a:latin typeface="Calibri" panose="020F0502020204030204"/>
                <a:ea typeface="+mj-ea"/>
                <a:cs typeface="+mj-cs"/>
              </a:rPr>
              <a:t>PAINOPISTEET</a:t>
            </a:r>
          </a:p>
        </p:txBody>
      </p:sp>
      <p:sp>
        <p:nvSpPr>
          <p:cNvPr id="2" name="Päivämäärän paikkamerkki 1">
            <a:extLst>
              <a:ext uri="{FF2B5EF4-FFF2-40B4-BE49-F238E27FC236}">
                <a16:creationId xmlns:a16="http://schemas.microsoft.com/office/drawing/2014/main" id="{171BDD60-86F3-F827-17D4-2BFBA3A002B4}"/>
              </a:ext>
            </a:extLst>
          </p:cNvPr>
          <p:cNvSpPr>
            <a:spLocks noGrp="1"/>
          </p:cNvSpPr>
          <p:nvPr>
            <p:ph type="dt" sz="half" idx="10"/>
          </p:nvPr>
        </p:nvSpPr>
        <p:spPr/>
        <p:txBody>
          <a:bodyPr/>
          <a:lstStyle/>
          <a:p>
            <a:fld id="{56EDC36E-D024-1245-A28B-6BF607FC520D}" type="datetime1">
              <a:rPr lang="fi-FI" smtClean="0"/>
              <a:t>8.6.2023</a:t>
            </a:fld>
            <a:endParaRPr lang="fi-FI"/>
          </a:p>
        </p:txBody>
      </p:sp>
      <p:sp>
        <p:nvSpPr>
          <p:cNvPr id="3" name="Dian numeron paikkamerkki 2">
            <a:extLst>
              <a:ext uri="{FF2B5EF4-FFF2-40B4-BE49-F238E27FC236}">
                <a16:creationId xmlns:a16="http://schemas.microsoft.com/office/drawing/2014/main" id="{EED49951-48BC-6A17-8D52-31A2E1DBBDB6}"/>
              </a:ext>
            </a:extLst>
          </p:cNvPr>
          <p:cNvSpPr>
            <a:spLocks noGrp="1"/>
          </p:cNvSpPr>
          <p:nvPr>
            <p:ph type="sldNum" sz="quarter" idx="12"/>
          </p:nvPr>
        </p:nvSpPr>
        <p:spPr/>
        <p:txBody>
          <a:bodyPr/>
          <a:lstStyle/>
          <a:p>
            <a:fld id="{F3EE06F1-2D77-A44E-97FA-F679B9CB76D5}" type="slidenum">
              <a:rPr lang="fi-FI" smtClean="0"/>
              <a:pPr/>
              <a:t>7</a:t>
            </a:fld>
            <a:endParaRPr lang="fi-FI"/>
          </a:p>
        </p:txBody>
      </p:sp>
      <p:pic>
        <p:nvPicPr>
          <p:cNvPr id="5" name="Kuva 4">
            <a:extLst>
              <a:ext uri="{FF2B5EF4-FFF2-40B4-BE49-F238E27FC236}">
                <a16:creationId xmlns:a16="http://schemas.microsoft.com/office/drawing/2014/main" id="{98B976DE-574A-61FF-A762-3B5534570B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0800000">
            <a:off x="434898" y="1137438"/>
            <a:ext cx="11329639" cy="3980680"/>
          </a:xfrm>
          <a:prstGeom prst="rect">
            <a:avLst/>
          </a:prstGeom>
        </p:spPr>
      </p:pic>
      <p:sp>
        <p:nvSpPr>
          <p:cNvPr id="7" name="Content Placeholder 2">
            <a:extLst>
              <a:ext uri="{FF2B5EF4-FFF2-40B4-BE49-F238E27FC236}">
                <a16:creationId xmlns:a16="http://schemas.microsoft.com/office/drawing/2014/main" id="{CE0AA508-D397-48A6-0C07-DB714B98D582}"/>
              </a:ext>
            </a:extLst>
          </p:cNvPr>
          <p:cNvSpPr txBox="1">
            <a:spLocks/>
          </p:cNvSpPr>
          <p:nvPr/>
        </p:nvSpPr>
        <p:spPr>
          <a:xfrm>
            <a:off x="633459"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YHDENVERTAISET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YKSILÖT</a:t>
            </a:r>
          </a:p>
        </p:txBody>
      </p:sp>
      <p:sp>
        <p:nvSpPr>
          <p:cNvPr id="6" name="Content Placeholder 2">
            <a:extLst>
              <a:ext uri="{FF2B5EF4-FFF2-40B4-BE49-F238E27FC236}">
                <a16:creationId xmlns:a16="http://schemas.microsoft.com/office/drawing/2014/main" id="{E4C25ADA-E080-8AAB-5718-324189E8204C}"/>
              </a:ext>
            </a:extLst>
          </p:cNvPr>
          <p:cNvSpPr txBox="1">
            <a:spLocks/>
          </p:cNvSpPr>
          <p:nvPr/>
        </p:nvSpPr>
        <p:spPr>
          <a:xfrm>
            <a:off x="633459" y="2676806"/>
            <a:ext cx="2120892" cy="122511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1400" b="0"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Tampere on paras paikka </a:t>
            </a:r>
            <a:br>
              <a:rPr kumimoji="0" lang="fi-FI" sz="1400" b="0"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br>
            <a:r>
              <a:rPr kumimoji="0" lang="fi-FI" sz="1400" b="0"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kasvaa, kehittyä ja ikääntyä.</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1400" b="0"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Tampereella jokainen voi olla oma itsensä ja toteuttaa unelmiaan.</a:t>
            </a:r>
            <a:endParaRPr kumimoji="0" lang="fi-FI" sz="1400" b="0"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endParaRPr>
          </a:p>
        </p:txBody>
      </p:sp>
      <p:sp>
        <p:nvSpPr>
          <p:cNvPr id="9" name="Content Placeholder 2">
            <a:extLst>
              <a:ext uri="{FF2B5EF4-FFF2-40B4-BE49-F238E27FC236}">
                <a16:creationId xmlns:a16="http://schemas.microsoft.com/office/drawing/2014/main" id="{EA53382A-60C7-87E6-A996-F48E95B01F82}"/>
              </a:ext>
            </a:extLst>
          </p:cNvPr>
          <p:cNvSpPr txBox="1">
            <a:spLocks/>
          </p:cNvSpPr>
          <p:nvPr/>
        </p:nvSpPr>
        <p:spPr>
          <a:xfrm>
            <a:off x="3427520"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TEKEVÄT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YHTEISÖT</a:t>
            </a:r>
          </a:p>
        </p:txBody>
      </p:sp>
      <p:sp>
        <p:nvSpPr>
          <p:cNvPr id="8" name="Content Placeholder 2">
            <a:extLst>
              <a:ext uri="{FF2B5EF4-FFF2-40B4-BE49-F238E27FC236}">
                <a16:creationId xmlns:a16="http://schemas.microsoft.com/office/drawing/2014/main" id="{849D95D5-5EA7-3D87-F204-16A1CB247CB3}"/>
              </a:ext>
            </a:extLst>
          </p:cNvPr>
          <p:cNvSpPr txBox="1">
            <a:spLocks/>
          </p:cNvSpPr>
          <p:nvPr/>
        </p:nvSpPr>
        <p:spPr>
          <a:xfrm>
            <a:off x="3427520" y="2676806"/>
            <a:ext cx="2526454" cy="2012877"/>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Font typeface="Arial" panose="020B0604020202020204" pitchFamily="34" charset="0"/>
              <a:buNone/>
              <a:defRPr/>
            </a:pPr>
            <a:r>
              <a:rPr lang="fi-FI" sz="1400">
                <a:solidFill>
                  <a:srgbClr val="FFFFFF"/>
                </a:solidFill>
                <a:ea typeface="+mn-lt"/>
                <a:cs typeface="Calibri" panose="020F0502020204030204"/>
              </a:rPr>
              <a:t>Tampere näyttää suuntaa tulevaisuuden yhteisöllisyyteen. Tampereen moninaiset yhteisöt ja yritykset ruokkivat hyvinvointia, luovuutta ja innovatiivisuutta. ​Yhdessä teemme parempaa huomista.</a:t>
            </a:r>
          </a:p>
        </p:txBody>
      </p:sp>
      <p:sp>
        <p:nvSpPr>
          <p:cNvPr id="13" name="Content Placeholder 2">
            <a:extLst>
              <a:ext uri="{FF2B5EF4-FFF2-40B4-BE49-F238E27FC236}">
                <a16:creationId xmlns:a16="http://schemas.microsoft.com/office/drawing/2014/main" id="{688BC6FE-5F7E-F766-484E-EF8752F9BC4E}"/>
              </a:ext>
            </a:extLst>
          </p:cNvPr>
          <p:cNvSpPr txBox="1">
            <a:spLocks/>
          </p:cNvSpPr>
          <p:nvPr/>
        </p:nvSpPr>
        <p:spPr>
          <a:xfrm>
            <a:off x="6349718"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HIILINEUTRAALEJA</a:t>
            </a:r>
            <a:b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b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TEKOJA</a:t>
            </a:r>
          </a:p>
        </p:txBody>
      </p:sp>
      <p:sp>
        <p:nvSpPr>
          <p:cNvPr id="10" name="Content Placeholder 2">
            <a:extLst>
              <a:ext uri="{FF2B5EF4-FFF2-40B4-BE49-F238E27FC236}">
                <a16:creationId xmlns:a16="http://schemas.microsoft.com/office/drawing/2014/main" id="{596DCAD5-F8C8-B7B5-C2AD-5F5D11FC402A}"/>
              </a:ext>
            </a:extLst>
          </p:cNvPr>
          <p:cNvSpPr txBox="1">
            <a:spLocks/>
          </p:cNvSpPr>
          <p:nvPr/>
        </p:nvSpPr>
        <p:spPr>
          <a:xfrm>
            <a:off x="6340321" y="2676806"/>
            <a:ext cx="2668480" cy="1867405"/>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Font typeface="Arial" panose="020B0604020202020204" pitchFamily="34" charset="0"/>
              <a:buNone/>
              <a:defRPr/>
            </a:pPr>
            <a:r>
              <a:rPr lang="fi-FI" sz="1400">
                <a:solidFill>
                  <a:srgbClr val="FFFFFF"/>
                </a:solidFill>
                <a:ea typeface="+mn-lt"/>
                <a:cs typeface="Calibri" panose="020F0502020204030204"/>
              </a:rPr>
              <a:t>Tampere on kansainvälisesti tunnettu vaikuttavista</a:t>
            </a:r>
            <a:br>
              <a:rPr lang="fi-FI" sz="1400">
                <a:solidFill>
                  <a:srgbClr val="FFFFFF"/>
                </a:solidFill>
                <a:ea typeface="+mn-lt"/>
                <a:cs typeface="Calibri" panose="020F0502020204030204"/>
              </a:rPr>
            </a:br>
            <a:r>
              <a:rPr lang="fi-FI" sz="1400">
                <a:solidFill>
                  <a:srgbClr val="FFFFFF"/>
                </a:solidFill>
                <a:ea typeface="+mn-lt"/>
                <a:cs typeface="Calibri" panose="020F0502020204030204"/>
              </a:rPr>
              <a:t>teoistaan ilmaston ja luonnon</a:t>
            </a:r>
            <a:br>
              <a:rPr lang="fi-FI" sz="1400">
                <a:solidFill>
                  <a:srgbClr val="FFFFFF"/>
                </a:solidFill>
                <a:ea typeface="+mn-lt"/>
                <a:cs typeface="Calibri" panose="020F0502020204030204"/>
              </a:rPr>
            </a:br>
            <a:r>
              <a:rPr lang="fi-FI" sz="1400">
                <a:solidFill>
                  <a:srgbClr val="FFFFFF"/>
                </a:solidFill>
                <a:ea typeface="+mn-lt"/>
                <a:cs typeface="Calibri" panose="020F0502020204030204"/>
              </a:rPr>
              <a:t>monimuotoisuuden eteen.</a:t>
            </a:r>
            <a:br>
              <a:rPr lang="fi-FI" sz="1400">
                <a:solidFill>
                  <a:srgbClr val="FFFFFF"/>
                </a:solidFill>
                <a:ea typeface="+mn-lt"/>
                <a:cs typeface="Calibri" panose="020F0502020204030204"/>
              </a:rPr>
            </a:br>
            <a:r>
              <a:rPr lang="fi-FI" sz="1400">
                <a:solidFill>
                  <a:srgbClr val="FFFFFF"/>
                </a:solidFill>
                <a:ea typeface="+mn-lt"/>
                <a:cs typeface="Calibri" panose="020F0502020204030204"/>
              </a:rPr>
              <a:t>Kestävien valintojen tekeminen on täällä helppoa – vetovoimamme syntyy arjen sujuvuudesta.</a:t>
            </a:r>
          </a:p>
        </p:txBody>
      </p:sp>
      <p:sp>
        <p:nvSpPr>
          <p:cNvPr id="12" name="Content Placeholder 2">
            <a:extLst>
              <a:ext uri="{FF2B5EF4-FFF2-40B4-BE49-F238E27FC236}">
                <a16:creationId xmlns:a16="http://schemas.microsoft.com/office/drawing/2014/main" id="{0D0D7A57-1114-E23C-05AF-F212D718ED1D}"/>
              </a:ext>
            </a:extLst>
          </p:cNvPr>
          <p:cNvSpPr txBox="1">
            <a:spLocks/>
          </p:cNvSpPr>
          <p:nvPr/>
        </p:nvSpPr>
        <p:spPr>
          <a:xfrm>
            <a:off x="9229871"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TULEVAISUUDEN EDELLÄKÄVIJYYTTÄ</a:t>
            </a:r>
          </a:p>
        </p:txBody>
      </p:sp>
      <p:sp>
        <p:nvSpPr>
          <p:cNvPr id="11" name="Content Placeholder 2">
            <a:extLst>
              <a:ext uri="{FF2B5EF4-FFF2-40B4-BE49-F238E27FC236}">
                <a16:creationId xmlns:a16="http://schemas.microsoft.com/office/drawing/2014/main" id="{67EE03D4-4634-EF39-CC33-46E22750CF6A}"/>
              </a:ext>
            </a:extLst>
          </p:cNvPr>
          <p:cNvSpPr txBox="1">
            <a:spLocks/>
          </p:cNvSpPr>
          <p:nvPr/>
        </p:nvSpPr>
        <p:spPr>
          <a:xfrm>
            <a:off x="9229871" y="2676806"/>
            <a:ext cx="2339821" cy="1950532"/>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Font typeface="Arial" panose="020B0604020202020204" pitchFamily="34" charset="0"/>
              <a:buNone/>
              <a:defRPr/>
            </a:pPr>
            <a:r>
              <a:rPr lang="fi-FI" sz="1400">
                <a:solidFill>
                  <a:srgbClr val="FFFFFF"/>
                </a:solidFill>
                <a:ea typeface="+mn-lt"/>
                <a:cs typeface="Calibri" panose="020F0502020204030204"/>
              </a:rPr>
              <a:t>Tampere jatkaa menestys-</a:t>
            </a:r>
            <a:br>
              <a:rPr lang="fi-FI" sz="1400">
                <a:solidFill>
                  <a:srgbClr val="FFFFFF"/>
                </a:solidFill>
                <a:ea typeface="+mn-lt"/>
                <a:cs typeface="Calibri" panose="020F0502020204030204"/>
              </a:rPr>
            </a:br>
            <a:r>
              <a:rPr lang="fi-FI" sz="1400">
                <a:solidFill>
                  <a:srgbClr val="FFFFFF"/>
                </a:solidFill>
                <a:ea typeface="+mn-lt"/>
                <a:cs typeface="Calibri" panose="020F0502020204030204"/>
              </a:rPr>
              <a:t>tarinaansa; meillä on</a:t>
            </a:r>
            <a:br>
              <a:rPr lang="fi-FI" sz="1400">
                <a:solidFill>
                  <a:srgbClr val="FFFFFF"/>
                </a:solidFill>
                <a:ea typeface="+mn-lt"/>
                <a:cs typeface="Calibri" panose="020F0502020204030204"/>
              </a:rPr>
            </a:br>
            <a:r>
              <a:rPr lang="fi-FI" sz="1400">
                <a:solidFill>
                  <a:srgbClr val="FFFFFF"/>
                </a:solidFill>
                <a:ea typeface="+mn-lt"/>
                <a:cs typeface="Calibri" panose="020F0502020204030204"/>
              </a:rPr>
              <a:t>parhaat edellytykset tehdä tulevaisuuden ratkaisuja. Tampereen asema kansainvälisenä tieteen ja korkean osaamisen kaupunkina on vahva. </a:t>
            </a:r>
          </a:p>
        </p:txBody>
      </p:sp>
      <p:grpSp>
        <p:nvGrpSpPr>
          <p:cNvPr id="14" name="Ryhmä 13">
            <a:extLst>
              <a:ext uri="{FF2B5EF4-FFF2-40B4-BE49-F238E27FC236}">
                <a16:creationId xmlns:a16="http://schemas.microsoft.com/office/drawing/2014/main" id="{6B2E25A5-19CD-7451-059E-0DF84756FDE7}"/>
              </a:ext>
              <a:ext uri="{C183D7F6-B498-43B3-948B-1728B52AA6E4}">
                <adec:decorative xmlns:adec="http://schemas.microsoft.com/office/drawing/2017/decorative" val="1"/>
              </a:ext>
            </a:extLst>
          </p:cNvPr>
          <p:cNvGrpSpPr/>
          <p:nvPr/>
        </p:nvGrpSpPr>
        <p:grpSpPr>
          <a:xfrm>
            <a:off x="2305742" y="5416863"/>
            <a:ext cx="7043560" cy="1101073"/>
            <a:chOff x="1962842" y="5702364"/>
            <a:chExt cx="7043560" cy="1101073"/>
          </a:xfrm>
        </p:grpSpPr>
        <p:pic>
          <p:nvPicPr>
            <p:cNvPr id="23" name="Kuva 22" descr="Kestävän kehityksen tavoite 3: Terveyttä ja hyvinvointia.">
              <a:extLst>
                <a:ext uri="{FF2B5EF4-FFF2-40B4-BE49-F238E27FC236}">
                  <a16:creationId xmlns:a16="http://schemas.microsoft.com/office/drawing/2014/main" id="{426FB120-89E7-E004-6534-390A03E0479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2842" y="5962591"/>
              <a:ext cx="593559" cy="594923"/>
            </a:xfrm>
            <a:prstGeom prst="rect">
              <a:avLst/>
            </a:prstGeom>
          </p:spPr>
        </p:pic>
        <p:pic>
          <p:nvPicPr>
            <p:cNvPr id="15" name="Kuva 14" descr="Kestävän kehityksen tavoite 4: Hyvä koulutus">
              <a:extLst>
                <a:ext uri="{FF2B5EF4-FFF2-40B4-BE49-F238E27FC236}">
                  <a16:creationId xmlns:a16="http://schemas.microsoft.com/office/drawing/2014/main" id="{0E2ACC1C-3BEE-E2B5-DEB8-D652EC9662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2087" y="5967924"/>
              <a:ext cx="594922" cy="594922"/>
            </a:xfrm>
            <a:prstGeom prst="rect">
              <a:avLst/>
            </a:prstGeom>
          </p:spPr>
        </p:pic>
        <p:pic>
          <p:nvPicPr>
            <p:cNvPr id="21" name="Kuva 20" descr="Kestävän kehityksen tavoite 8: Ihmisarvoista työtä ja talouskasvua">
              <a:extLst>
                <a:ext uri="{FF2B5EF4-FFF2-40B4-BE49-F238E27FC236}">
                  <a16:creationId xmlns:a16="http://schemas.microsoft.com/office/drawing/2014/main" id="{77AD930C-EAEE-2A2F-6253-B9459A520E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69966" y="5962591"/>
              <a:ext cx="589440" cy="594923"/>
            </a:xfrm>
            <a:prstGeom prst="rect">
              <a:avLst/>
            </a:prstGeom>
          </p:spPr>
        </p:pic>
        <p:pic>
          <p:nvPicPr>
            <p:cNvPr id="22" name="Kuva 21" descr="Kestävän kehityksen tavoite 9: Kestävää teollisuutta, innovaatioita ja infrastruktuureja">
              <a:extLst>
                <a:ext uri="{FF2B5EF4-FFF2-40B4-BE49-F238E27FC236}">
                  <a16:creationId xmlns:a16="http://schemas.microsoft.com/office/drawing/2014/main" id="{A6648A00-2398-86F8-DCCF-30E3CE9157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93723" y="5962591"/>
              <a:ext cx="596759" cy="594923"/>
            </a:xfrm>
            <a:prstGeom prst="rect">
              <a:avLst/>
            </a:prstGeom>
          </p:spPr>
        </p:pic>
        <p:pic>
          <p:nvPicPr>
            <p:cNvPr id="24" name="Kuva 23" descr="Kestävän kehityksen tavoite 10: Eriarvoisuuden vähentäminen">
              <a:extLst>
                <a:ext uri="{FF2B5EF4-FFF2-40B4-BE49-F238E27FC236}">
                  <a16:creationId xmlns:a16="http://schemas.microsoft.com/office/drawing/2014/main" id="{205CE44F-3C53-E397-5B8D-183178B18B7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77265" y="5702364"/>
              <a:ext cx="850828" cy="1101073"/>
            </a:xfrm>
            <a:prstGeom prst="rect">
              <a:avLst/>
            </a:prstGeom>
          </p:spPr>
        </p:pic>
        <p:pic>
          <p:nvPicPr>
            <p:cNvPr id="16" name="Kuva 15" descr="Kestävän kehityksen tavoite 11: Kestävät kaupungit ja yhteisöt">
              <a:extLst>
                <a:ext uri="{FF2B5EF4-FFF2-40B4-BE49-F238E27FC236}">
                  <a16:creationId xmlns:a16="http://schemas.microsoft.com/office/drawing/2014/main" id="{1489102D-24DE-088E-8C19-C601A87BCA0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38094" y="5955440"/>
              <a:ext cx="594922" cy="594922"/>
            </a:xfrm>
            <a:prstGeom prst="rect">
              <a:avLst/>
            </a:prstGeom>
          </p:spPr>
        </p:pic>
        <p:pic>
          <p:nvPicPr>
            <p:cNvPr id="17" name="Kuva 16" descr="Kestävän kehityksen tavoite 12: Vastuullista kuluttamista">
              <a:extLst>
                <a:ext uri="{FF2B5EF4-FFF2-40B4-BE49-F238E27FC236}">
                  <a16:creationId xmlns:a16="http://schemas.microsoft.com/office/drawing/2014/main" id="{8E64A027-4CEE-9DA3-5CCB-DBDDCB9C58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65328" y="5955440"/>
              <a:ext cx="594922" cy="594922"/>
            </a:xfrm>
            <a:prstGeom prst="rect">
              <a:avLst/>
            </a:prstGeom>
          </p:spPr>
        </p:pic>
        <p:pic>
          <p:nvPicPr>
            <p:cNvPr id="18" name="Kuva 17" descr="Kestävän kehityksen tavoite 13: Ilmastotekoja">
              <a:extLst>
                <a:ext uri="{FF2B5EF4-FFF2-40B4-BE49-F238E27FC236}">
                  <a16:creationId xmlns:a16="http://schemas.microsoft.com/office/drawing/2014/main" id="{00093EA0-5C59-DF9F-752F-241E13D64F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88143" y="5955440"/>
              <a:ext cx="594922" cy="594922"/>
            </a:xfrm>
            <a:prstGeom prst="rect">
              <a:avLst/>
            </a:prstGeom>
          </p:spPr>
        </p:pic>
        <p:pic>
          <p:nvPicPr>
            <p:cNvPr id="19" name="Kuva 18" descr="Kestävän kehityksen tavoite 15: Maanpäällinen elämä">
              <a:extLst>
                <a:ext uri="{FF2B5EF4-FFF2-40B4-BE49-F238E27FC236}">
                  <a16:creationId xmlns:a16="http://schemas.microsoft.com/office/drawing/2014/main" id="{D6188C21-D8EB-F793-143F-F58BDEBD76D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94543" y="5955440"/>
              <a:ext cx="594922" cy="594922"/>
            </a:xfrm>
            <a:prstGeom prst="rect">
              <a:avLst/>
            </a:prstGeom>
          </p:spPr>
        </p:pic>
        <p:pic>
          <p:nvPicPr>
            <p:cNvPr id="20" name="Kuva 19" descr="Kestävän kehityksen tavoite 3: Yhteistyö ja kumppanuus">
              <a:extLst>
                <a:ext uri="{FF2B5EF4-FFF2-40B4-BE49-F238E27FC236}">
                  <a16:creationId xmlns:a16="http://schemas.microsoft.com/office/drawing/2014/main" id="{E5D3D171-DB1E-E83F-928E-CE1C324BACD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11480" y="5955440"/>
              <a:ext cx="594922" cy="594922"/>
            </a:xfrm>
            <a:prstGeom prst="rect">
              <a:avLst/>
            </a:prstGeom>
          </p:spPr>
        </p:pic>
      </p:grpSp>
      <p:pic>
        <p:nvPicPr>
          <p:cNvPr id="25" name="Kuva 24" descr="Kestävän kehityksen tavoitteet -tunnus.">
            <a:extLst>
              <a:ext uri="{FF2B5EF4-FFF2-40B4-BE49-F238E27FC236}">
                <a16:creationId xmlns:a16="http://schemas.microsoft.com/office/drawing/2014/main" id="{BB3EB595-4043-0EB0-E02C-96B883479D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549376" y="5607450"/>
            <a:ext cx="1689402" cy="689913"/>
          </a:xfrm>
          <a:prstGeom prst="rect">
            <a:avLst/>
          </a:prstGeom>
        </p:spPr>
      </p:pic>
      <p:pic>
        <p:nvPicPr>
          <p:cNvPr id="29" name="Kuva 28">
            <a:extLst>
              <a:ext uri="{FF2B5EF4-FFF2-40B4-BE49-F238E27FC236}">
                <a16:creationId xmlns:a16="http://schemas.microsoft.com/office/drawing/2014/main" id="{10A75AD2-21F9-DC54-0EAF-AB833D3F318F}"/>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3047276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7" name="Kuva 46">
            <a:extLst>
              <a:ext uri="{FF2B5EF4-FFF2-40B4-BE49-F238E27FC236}">
                <a16:creationId xmlns:a16="http://schemas.microsoft.com/office/drawing/2014/main" id="{314450B8-A118-6D13-082F-4F3EA9D94FFC}"/>
              </a:ext>
              <a:ext uri="{C183D7F6-B498-43B3-948B-1728B52AA6E4}">
                <adec:decorative xmlns:adec="http://schemas.microsoft.com/office/drawing/2017/decorative" val="1"/>
              </a:ext>
            </a:extLst>
          </p:cNvPr>
          <p:cNvPicPr>
            <a:picLocks noChangeAspect="1"/>
          </p:cNvPicPr>
          <p:nvPr/>
        </p:nvPicPr>
        <p:blipFill rotWithShape="1">
          <a:blip r:embed="rId3" cstate="print">
            <a:alphaModFix amt="90000"/>
            <a:extLst>
              <a:ext uri="{28A0092B-C50C-407E-A947-70E740481C1C}">
                <a14:useLocalDpi xmlns:a14="http://schemas.microsoft.com/office/drawing/2010/main"/>
              </a:ext>
            </a:extLst>
          </a:blip>
          <a:srcRect/>
          <a:stretch/>
        </p:blipFill>
        <p:spPr>
          <a:xfrm>
            <a:off x="0" y="0"/>
            <a:ext cx="12189880" cy="6852739"/>
          </a:xfrm>
          <a:prstGeom prst="rect">
            <a:avLst/>
          </a:prstGeom>
          <a:effectLst/>
        </p:spPr>
      </p:pic>
      <p:sp>
        <p:nvSpPr>
          <p:cNvPr id="2" name="Otsikko 1">
            <a:extLst>
              <a:ext uri="{FF2B5EF4-FFF2-40B4-BE49-F238E27FC236}">
                <a16:creationId xmlns:a16="http://schemas.microsoft.com/office/drawing/2014/main" id="{17AAEACE-D18C-5992-A432-1520BFAC9F35}"/>
              </a:ext>
            </a:extLst>
          </p:cNvPr>
          <p:cNvSpPr>
            <a:spLocks noGrp="1"/>
          </p:cNvSpPr>
          <p:nvPr>
            <p:ph type="title"/>
          </p:nvPr>
        </p:nvSpPr>
        <p:spPr>
          <a:xfrm>
            <a:off x="3194462" y="703535"/>
            <a:ext cx="5700156" cy="677761"/>
          </a:xfrm>
          <a:solidFill>
            <a:schemeClr val="bg2"/>
          </a:solidFill>
        </p:spPr>
        <p:txBody>
          <a:bodyPr>
            <a:noAutofit/>
          </a:bodyPr>
          <a:lstStyle/>
          <a:p>
            <a:pPr algn="ctr"/>
            <a:r>
              <a:rPr lang="fi-FI" dirty="0"/>
              <a:t>Me tamperelaiset</a:t>
            </a:r>
          </a:p>
        </p:txBody>
      </p:sp>
      <p:sp>
        <p:nvSpPr>
          <p:cNvPr id="6" name="Tekstiruutu 24">
            <a:extLst>
              <a:ext uri="{FF2B5EF4-FFF2-40B4-BE49-F238E27FC236}">
                <a16:creationId xmlns:a16="http://schemas.microsoft.com/office/drawing/2014/main" id="{3D4C7D83-E97C-F9FE-BDFD-3B4240E5E79C}"/>
              </a:ext>
            </a:extLst>
          </p:cNvPr>
          <p:cNvSpPr txBox="1">
            <a:spLocks noChangeArrowheads="1"/>
          </p:cNvSpPr>
          <p:nvPr/>
        </p:nvSpPr>
        <p:spPr bwMode="auto">
          <a:xfrm>
            <a:off x="7432822" y="6420468"/>
            <a:ext cx="5854077" cy="40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FontTx/>
              <a:buNone/>
            </a:pPr>
            <a:r>
              <a:rPr lang="en-GB" altLang="fi-FI" sz="1200" dirty="0">
                <a:solidFill>
                  <a:schemeClr val="tx1"/>
                </a:solidFill>
              </a:rPr>
              <a:t>Kuva: Visit Tampere / Laura Vanzo</a:t>
            </a:r>
            <a:r>
              <a:rPr lang="fi-FI" altLang="fi-FI" sz="1200" dirty="0">
                <a:solidFill>
                  <a:schemeClr val="tx1"/>
                </a:solidFill>
              </a:rPr>
              <a:t> </a:t>
            </a:r>
          </a:p>
        </p:txBody>
      </p:sp>
      <p:sp>
        <p:nvSpPr>
          <p:cNvPr id="10" name="Suorakulmio 9">
            <a:extLst>
              <a:ext uri="{FF2B5EF4-FFF2-40B4-BE49-F238E27FC236}">
                <a16:creationId xmlns:a16="http://schemas.microsoft.com/office/drawing/2014/main" id="{580DB2A2-4ABE-87CF-5BAE-A6EE5B6A2AFC}"/>
              </a:ext>
            </a:extLst>
          </p:cNvPr>
          <p:cNvSpPr/>
          <p:nvPr/>
        </p:nvSpPr>
        <p:spPr>
          <a:xfrm>
            <a:off x="865580" y="4835248"/>
            <a:ext cx="3350726" cy="744494"/>
          </a:xfrm>
          <a:prstGeom prst="rect">
            <a:avLst/>
          </a:prstGeom>
          <a:solidFill>
            <a:schemeClr val="bg2"/>
          </a:solidFill>
        </p:spPr>
        <p:txBody>
          <a:bodyPr wrap="square" lIns="91440" tIns="45720" rIns="91440" bIns="45720" anchor="t" anchorCtr="0">
            <a:noAutofit/>
          </a:bodyPr>
          <a:lstStyle/>
          <a:p>
            <a:pPr algn="ctr"/>
            <a:r>
              <a:rPr lang="fi-FI" sz="1600" b="1" dirty="0"/>
              <a:t>250 353</a:t>
            </a:r>
            <a:r>
              <a:rPr lang="fi-FI" b="1" dirty="0"/>
              <a:t> asukasta</a:t>
            </a:r>
            <a:endParaRPr lang="fi-FI" dirty="0"/>
          </a:p>
        </p:txBody>
      </p:sp>
      <p:sp>
        <p:nvSpPr>
          <p:cNvPr id="46" name="Suorakulmio 45">
            <a:extLst>
              <a:ext uri="{FF2B5EF4-FFF2-40B4-BE49-F238E27FC236}">
                <a16:creationId xmlns:a16="http://schemas.microsoft.com/office/drawing/2014/main" id="{8460BDB1-4ACA-2977-60E1-3D4C4107B4A7}"/>
              </a:ext>
            </a:extLst>
          </p:cNvPr>
          <p:cNvSpPr/>
          <p:nvPr/>
        </p:nvSpPr>
        <p:spPr>
          <a:xfrm>
            <a:off x="842094" y="5197808"/>
            <a:ext cx="3350726" cy="644092"/>
          </a:xfrm>
          <a:prstGeom prst="rect">
            <a:avLst/>
          </a:prstGeom>
        </p:spPr>
        <p:txBody>
          <a:bodyPr wrap="square" lIns="91440" tIns="45720" rIns="91440" bIns="45720" anchor="t" anchorCtr="0">
            <a:noAutofit/>
          </a:bodyPr>
          <a:lstStyle/>
          <a:p>
            <a:pPr algn="ctr"/>
            <a:r>
              <a:rPr lang="fi-FI" b="1" dirty="0">
                <a:solidFill>
                  <a:schemeClr val="accent5">
                    <a:lumMod val="40000"/>
                    <a:lumOff val="60000"/>
                  </a:schemeClr>
                </a:solidFill>
              </a:rPr>
              <a:t> 291 300 v. 2033</a:t>
            </a:r>
          </a:p>
        </p:txBody>
      </p:sp>
      <p:sp>
        <p:nvSpPr>
          <p:cNvPr id="3" name="Päivämäärän paikkamerkki 2">
            <a:extLst>
              <a:ext uri="{FF2B5EF4-FFF2-40B4-BE49-F238E27FC236}">
                <a16:creationId xmlns:a16="http://schemas.microsoft.com/office/drawing/2014/main" id="{5B4E290A-02D3-3DB7-7FB5-6C0FE1AA591D}"/>
              </a:ext>
            </a:extLst>
          </p:cNvPr>
          <p:cNvSpPr>
            <a:spLocks noGrp="1"/>
          </p:cNvSpPr>
          <p:nvPr>
            <p:ph type="dt" sz="half" idx="2"/>
          </p:nvPr>
        </p:nvSpPr>
        <p:spPr/>
        <p:txBody>
          <a:bodyPr/>
          <a:lstStyle/>
          <a:p>
            <a:fld id="{AAABF7D2-82A0-9344-84BC-609F1FA5307E}" type="datetime1">
              <a:rPr lang="fi-FI" smtClean="0"/>
              <a:t>8.6.2023</a:t>
            </a:fld>
            <a:endParaRPr lang="fi-FI"/>
          </a:p>
        </p:txBody>
      </p:sp>
      <p:sp>
        <p:nvSpPr>
          <p:cNvPr id="4" name="Dian numeron paikkamerkki 3">
            <a:extLst>
              <a:ext uri="{FF2B5EF4-FFF2-40B4-BE49-F238E27FC236}">
                <a16:creationId xmlns:a16="http://schemas.microsoft.com/office/drawing/2014/main" id="{28DEAB72-D251-7C9D-D488-7901AA2AF343}"/>
              </a:ext>
            </a:extLst>
          </p:cNvPr>
          <p:cNvSpPr>
            <a:spLocks noGrp="1"/>
          </p:cNvSpPr>
          <p:nvPr>
            <p:ph type="sldNum" sz="quarter" idx="4"/>
          </p:nvPr>
        </p:nvSpPr>
        <p:spPr/>
        <p:txBody>
          <a:bodyPr/>
          <a:lstStyle/>
          <a:p>
            <a:fld id="{F3EE06F1-2D77-A44E-97FA-F679B9CB76D5}" type="slidenum">
              <a:rPr lang="fi-FI" dirty="0" smtClean="0"/>
              <a:t>8</a:t>
            </a:fld>
            <a:endParaRPr lang="fi-FI" dirty="0"/>
          </a:p>
        </p:txBody>
      </p:sp>
      <p:sp>
        <p:nvSpPr>
          <p:cNvPr id="41" name="Ellipsi 40">
            <a:extLst>
              <a:ext uri="{FF2B5EF4-FFF2-40B4-BE49-F238E27FC236}">
                <a16:creationId xmlns:a16="http://schemas.microsoft.com/office/drawing/2014/main" id="{BBE66158-579B-5C67-6B2D-6F8BB6C6241B}"/>
              </a:ext>
              <a:ext uri="{C183D7F6-B498-43B3-948B-1728B52AA6E4}">
                <adec:decorative xmlns:adec="http://schemas.microsoft.com/office/drawing/2017/decorative" val="1"/>
              </a:ext>
            </a:extLst>
          </p:cNvPr>
          <p:cNvSpPr>
            <a:spLocks noChangeAspect="1"/>
          </p:cNvSpPr>
          <p:nvPr/>
        </p:nvSpPr>
        <p:spPr>
          <a:xfrm>
            <a:off x="1069484" y="1801988"/>
            <a:ext cx="2849728" cy="2849728"/>
          </a:xfrm>
          <a:prstGeom prst="ellipse">
            <a:avLst/>
          </a:prstGeom>
          <a:noFill/>
          <a:ln w="38100">
            <a:solidFill>
              <a:schemeClr val="accent1">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2" name="Kaari 41">
            <a:extLst>
              <a:ext uri="{FF2B5EF4-FFF2-40B4-BE49-F238E27FC236}">
                <a16:creationId xmlns:a16="http://schemas.microsoft.com/office/drawing/2014/main" id="{1C43B63C-AE98-BA29-8007-84834E6BAE15}"/>
              </a:ext>
              <a:ext uri="{C183D7F6-B498-43B3-948B-1728B52AA6E4}">
                <adec:decorative xmlns:adec="http://schemas.microsoft.com/office/drawing/2017/decorative" val="1"/>
              </a:ext>
            </a:extLst>
          </p:cNvPr>
          <p:cNvSpPr/>
          <p:nvPr/>
        </p:nvSpPr>
        <p:spPr>
          <a:xfrm rot="3490951">
            <a:off x="2000800" y="3136688"/>
            <a:ext cx="2157725" cy="2157725"/>
          </a:xfrm>
          <a:prstGeom prst="arc">
            <a:avLst/>
          </a:prstGeom>
          <a:ln w="38100">
            <a:solidFill>
              <a:schemeClr val="accent1">
                <a:lumMod val="20000"/>
                <a:lumOff val="80000"/>
              </a:schemeClr>
            </a:solidFill>
            <a:prstDash val="sysDash"/>
            <a:headEnd type="triangle"/>
            <a:tailEnd type="oval"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grpSp>
        <p:nvGrpSpPr>
          <p:cNvPr id="21" name="Ryhmä 20" descr="Tamperelaisia ikäluokassa 0-19 vuotta on 43700.">
            <a:extLst>
              <a:ext uri="{FF2B5EF4-FFF2-40B4-BE49-F238E27FC236}">
                <a16:creationId xmlns:a16="http://schemas.microsoft.com/office/drawing/2014/main" id="{343C7CCE-21AE-D66B-ADD2-CCCE0A113CBD}"/>
              </a:ext>
            </a:extLst>
          </p:cNvPr>
          <p:cNvGrpSpPr/>
          <p:nvPr/>
        </p:nvGrpSpPr>
        <p:grpSpPr>
          <a:xfrm>
            <a:off x="4812083" y="3556829"/>
            <a:ext cx="910162" cy="1284933"/>
            <a:chOff x="6724799" y="2995200"/>
            <a:chExt cx="734401" cy="1036800"/>
          </a:xfrm>
        </p:grpSpPr>
        <p:sp>
          <p:nvSpPr>
            <p:cNvPr id="22" name="Saman puolen kulmista pyöristetty suorakulmio 21">
              <a:extLst>
                <a:ext uri="{FF2B5EF4-FFF2-40B4-BE49-F238E27FC236}">
                  <a16:creationId xmlns:a16="http://schemas.microsoft.com/office/drawing/2014/main" id="{96817E2F-9A38-A981-8D14-C8ACC51C8AE6}"/>
                </a:ext>
              </a:extLst>
            </p:cNvPr>
            <p:cNvSpPr/>
            <p:nvPr/>
          </p:nvSpPr>
          <p:spPr>
            <a:xfrm>
              <a:off x="6789600" y="2995200"/>
              <a:ext cx="583200" cy="1036800"/>
            </a:xfrm>
            <a:prstGeom prst="round2Same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3" name="Suorakulmio 22">
              <a:extLst>
                <a:ext uri="{FF2B5EF4-FFF2-40B4-BE49-F238E27FC236}">
                  <a16:creationId xmlns:a16="http://schemas.microsoft.com/office/drawing/2014/main" id="{C569A887-112E-2564-28F9-228CE678B19C}"/>
                </a:ext>
              </a:extLst>
            </p:cNvPr>
            <p:cNvSpPr/>
            <p:nvPr/>
          </p:nvSpPr>
          <p:spPr>
            <a:xfrm>
              <a:off x="6724799" y="3064973"/>
              <a:ext cx="734401" cy="505071"/>
            </a:xfrm>
            <a:prstGeom prst="rect">
              <a:avLst/>
            </a:prstGeom>
          </p:spPr>
          <p:txBody>
            <a:bodyPr wrap="square" lIns="91440" tIns="45720" rIns="91440" bIns="45720" anchor="t">
              <a:noAutofit/>
            </a:bodyPr>
            <a:lstStyle/>
            <a:p>
              <a:pPr algn="ctr"/>
              <a:r>
                <a:rPr lang="fi-FI" sz="1400" b="1" dirty="0"/>
                <a:t>44 000</a:t>
              </a:r>
            </a:p>
          </p:txBody>
        </p:sp>
      </p:grpSp>
      <p:grpSp>
        <p:nvGrpSpPr>
          <p:cNvPr id="24" name="Ryhmä 23" descr="Tamperelaisia ikäluokassa 20-39 vuotta on 87118.">
            <a:extLst>
              <a:ext uri="{FF2B5EF4-FFF2-40B4-BE49-F238E27FC236}">
                <a16:creationId xmlns:a16="http://schemas.microsoft.com/office/drawing/2014/main" id="{23868E8F-7273-63C8-92B4-DA67ED7A7F2A}"/>
              </a:ext>
            </a:extLst>
          </p:cNvPr>
          <p:cNvGrpSpPr/>
          <p:nvPr/>
        </p:nvGrpSpPr>
        <p:grpSpPr>
          <a:xfrm>
            <a:off x="5677629" y="2048817"/>
            <a:ext cx="945854" cy="2792945"/>
            <a:chOff x="7423200" y="1778400"/>
            <a:chExt cx="763200" cy="2253600"/>
          </a:xfrm>
        </p:grpSpPr>
        <p:sp>
          <p:nvSpPr>
            <p:cNvPr id="25" name="Saman puolen kulmista pyöristetty suorakulmio 24">
              <a:extLst>
                <a:ext uri="{FF2B5EF4-FFF2-40B4-BE49-F238E27FC236}">
                  <a16:creationId xmlns:a16="http://schemas.microsoft.com/office/drawing/2014/main" id="{259BC972-976B-72E7-9D41-9A8171F79A2E}"/>
                </a:ext>
              </a:extLst>
            </p:cNvPr>
            <p:cNvSpPr/>
            <p:nvPr/>
          </p:nvSpPr>
          <p:spPr>
            <a:xfrm>
              <a:off x="7507368" y="1778400"/>
              <a:ext cx="583200" cy="2253600"/>
            </a:xfrm>
            <a:prstGeom prst="round2Same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6" name="Suorakulmio 25">
              <a:extLst>
                <a:ext uri="{FF2B5EF4-FFF2-40B4-BE49-F238E27FC236}">
                  <a16:creationId xmlns:a16="http://schemas.microsoft.com/office/drawing/2014/main" id="{43941F11-17D8-0589-A35D-0F03382DEFE0}"/>
                </a:ext>
              </a:extLst>
            </p:cNvPr>
            <p:cNvSpPr/>
            <p:nvPr/>
          </p:nvSpPr>
          <p:spPr>
            <a:xfrm>
              <a:off x="7423200" y="1891128"/>
              <a:ext cx="763200" cy="505071"/>
            </a:xfrm>
            <a:prstGeom prst="rect">
              <a:avLst/>
            </a:prstGeom>
          </p:spPr>
          <p:txBody>
            <a:bodyPr wrap="square" lIns="91440" tIns="45720" rIns="91440" bIns="45720" anchor="t">
              <a:noAutofit/>
            </a:bodyPr>
            <a:lstStyle/>
            <a:p>
              <a:pPr algn="ctr"/>
              <a:r>
                <a:rPr lang="fi-FI" sz="1400" b="1" dirty="0"/>
                <a:t>88 000</a:t>
              </a:r>
            </a:p>
          </p:txBody>
        </p:sp>
      </p:grpSp>
      <p:grpSp>
        <p:nvGrpSpPr>
          <p:cNvPr id="27" name="Ryhmä 26" descr="Tamperelaisia ikäluokassa yli 65 vuotta on 47000.">
            <a:extLst>
              <a:ext uri="{FF2B5EF4-FFF2-40B4-BE49-F238E27FC236}">
                <a16:creationId xmlns:a16="http://schemas.microsoft.com/office/drawing/2014/main" id="{6BB24956-E86B-FB0C-AD1A-41337B074E70}"/>
              </a:ext>
            </a:extLst>
          </p:cNvPr>
          <p:cNvGrpSpPr/>
          <p:nvPr/>
        </p:nvGrpSpPr>
        <p:grpSpPr>
          <a:xfrm>
            <a:off x="7551491" y="3396212"/>
            <a:ext cx="892315" cy="1454473"/>
            <a:chOff x="8935201" y="2865600"/>
            <a:chExt cx="720000" cy="1173600"/>
          </a:xfrm>
        </p:grpSpPr>
        <p:sp>
          <p:nvSpPr>
            <p:cNvPr id="28" name="Saman puolen kulmista pyöristetty suorakulmio 27">
              <a:extLst>
                <a:ext uri="{FF2B5EF4-FFF2-40B4-BE49-F238E27FC236}">
                  <a16:creationId xmlns:a16="http://schemas.microsoft.com/office/drawing/2014/main" id="{FD15A0E9-A1E4-1959-0B3D-B76082D66D6F}"/>
                </a:ext>
              </a:extLst>
            </p:cNvPr>
            <p:cNvSpPr/>
            <p:nvPr/>
          </p:nvSpPr>
          <p:spPr>
            <a:xfrm>
              <a:off x="8976344" y="2865600"/>
              <a:ext cx="583200" cy="1173600"/>
            </a:xfrm>
            <a:prstGeom prst="round2Same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9" name="Suorakulmio 28">
              <a:extLst>
                <a:ext uri="{FF2B5EF4-FFF2-40B4-BE49-F238E27FC236}">
                  <a16:creationId xmlns:a16="http://schemas.microsoft.com/office/drawing/2014/main" id="{9135814E-BE81-FC87-C88C-5F1D7728BD35}"/>
                </a:ext>
              </a:extLst>
            </p:cNvPr>
            <p:cNvSpPr/>
            <p:nvPr/>
          </p:nvSpPr>
          <p:spPr>
            <a:xfrm>
              <a:off x="8935201" y="2923929"/>
              <a:ext cx="720000" cy="505071"/>
            </a:xfrm>
            <a:prstGeom prst="rect">
              <a:avLst/>
            </a:prstGeom>
          </p:spPr>
          <p:txBody>
            <a:bodyPr wrap="square" lIns="91440" tIns="45720" rIns="91440" bIns="45720" anchor="t">
              <a:noAutofit/>
            </a:bodyPr>
            <a:lstStyle/>
            <a:p>
              <a:pPr algn="ctr"/>
              <a:r>
                <a:rPr lang="fi-FI" sz="1400" b="1" dirty="0"/>
                <a:t>47 000</a:t>
              </a:r>
            </a:p>
          </p:txBody>
        </p:sp>
      </p:grpSp>
      <p:grpSp>
        <p:nvGrpSpPr>
          <p:cNvPr id="30" name="Ryhmä 29" descr="Tamperelaisia ikäluokassa 40-64 vuotta on 66395.">
            <a:extLst>
              <a:ext uri="{FF2B5EF4-FFF2-40B4-BE49-F238E27FC236}">
                <a16:creationId xmlns:a16="http://schemas.microsoft.com/office/drawing/2014/main" id="{9134E72F-F6E4-A80D-AECE-8A76E6ADE518}"/>
              </a:ext>
            </a:extLst>
          </p:cNvPr>
          <p:cNvGrpSpPr/>
          <p:nvPr/>
        </p:nvGrpSpPr>
        <p:grpSpPr>
          <a:xfrm>
            <a:off x="6641328" y="2762669"/>
            <a:ext cx="892316" cy="2079093"/>
            <a:chOff x="8200799" y="2354400"/>
            <a:chExt cx="720001" cy="1677600"/>
          </a:xfrm>
        </p:grpSpPr>
        <p:sp>
          <p:nvSpPr>
            <p:cNvPr id="31" name="Saman puolen kulmista pyöristetty suorakulmio 30">
              <a:extLst>
                <a:ext uri="{FF2B5EF4-FFF2-40B4-BE49-F238E27FC236}">
                  <a16:creationId xmlns:a16="http://schemas.microsoft.com/office/drawing/2014/main" id="{EE420162-DEA1-29A8-D7C7-04CA105DD88A}"/>
                </a:ext>
              </a:extLst>
            </p:cNvPr>
            <p:cNvSpPr/>
            <p:nvPr/>
          </p:nvSpPr>
          <p:spPr>
            <a:xfrm>
              <a:off x="8256248" y="2354400"/>
              <a:ext cx="583200" cy="1677600"/>
            </a:xfrm>
            <a:prstGeom prst="round2Same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32" name="Suorakulmio 59">
              <a:extLst>
                <a:ext uri="{FF2B5EF4-FFF2-40B4-BE49-F238E27FC236}">
                  <a16:creationId xmlns:a16="http://schemas.microsoft.com/office/drawing/2014/main" id="{B1B0826F-8ED2-F6D2-E415-32F7D16A0009}"/>
                </a:ext>
              </a:extLst>
            </p:cNvPr>
            <p:cNvSpPr/>
            <p:nvPr/>
          </p:nvSpPr>
          <p:spPr>
            <a:xfrm>
              <a:off x="8200799" y="2416417"/>
              <a:ext cx="720001" cy="505071"/>
            </a:xfrm>
            <a:prstGeom prst="rect">
              <a:avLst/>
            </a:prstGeom>
          </p:spPr>
          <p:txBody>
            <a:bodyPr wrap="square" lIns="91440" tIns="45720" rIns="91440" bIns="45720" anchor="t">
              <a:noAutofit/>
            </a:bodyPr>
            <a:lstStyle/>
            <a:p>
              <a:pPr algn="ctr"/>
              <a:r>
                <a:rPr lang="fi-FI" sz="1400" b="1" dirty="0"/>
                <a:t>66 000</a:t>
              </a:r>
            </a:p>
          </p:txBody>
        </p:sp>
      </p:grpSp>
      <p:pic>
        <p:nvPicPr>
          <p:cNvPr id="48" name="Kuva 47">
            <a:extLst>
              <a:ext uri="{FF2B5EF4-FFF2-40B4-BE49-F238E27FC236}">
                <a16:creationId xmlns:a16="http://schemas.microsoft.com/office/drawing/2014/main" id="{1EA8C5E2-3C61-D1D9-E166-5BE97856AD8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49" name="Kuva 48">
            <a:extLst>
              <a:ext uri="{FF2B5EF4-FFF2-40B4-BE49-F238E27FC236}">
                <a16:creationId xmlns:a16="http://schemas.microsoft.com/office/drawing/2014/main" id="{C95D5174-EC54-D388-09DE-919B533216F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sp>
        <p:nvSpPr>
          <p:cNvPr id="43" name="Kuva 98" descr="Nuoli: suora tasaisella täytöllä">
            <a:extLst>
              <a:ext uri="{FF2B5EF4-FFF2-40B4-BE49-F238E27FC236}">
                <a16:creationId xmlns:a16="http://schemas.microsoft.com/office/drawing/2014/main" id="{ACE42252-EF19-EE65-233D-0F4613DE1070}"/>
              </a:ext>
            </a:extLst>
          </p:cNvPr>
          <p:cNvSpPr/>
          <p:nvPr/>
        </p:nvSpPr>
        <p:spPr>
          <a:xfrm rot="5400000">
            <a:off x="2140319" y="1976131"/>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30000">
                <a:schemeClr val="tx1"/>
              </a:gs>
              <a:gs pos="89000">
                <a:schemeClr val="accent1">
                  <a:alpha val="23298"/>
                </a:schemeClr>
              </a:gs>
            </a:gsLst>
            <a:lin ang="0" scaled="0"/>
          </a:gradFill>
          <a:ln w="9525" cap="flat">
            <a:noFill/>
            <a:prstDash val="solid"/>
            <a:miter/>
          </a:ln>
        </p:spPr>
        <p:txBody>
          <a:bodyPr rtlCol="0" anchor="ctr"/>
          <a:lstStyle/>
          <a:p>
            <a:endParaRPr lang="fi-FI"/>
          </a:p>
        </p:txBody>
      </p:sp>
      <p:sp>
        <p:nvSpPr>
          <p:cNvPr id="44" name="Kuva 98" descr="Nuoli: suora tasaisella täytöllä">
            <a:extLst>
              <a:ext uri="{FF2B5EF4-FFF2-40B4-BE49-F238E27FC236}">
                <a16:creationId xmlns:a16="http://schemas.microsoft.com/office/drawing/2014/main" id="{F8B80F0E-79DA-F0DE-BE52-B7643127114D}"/>
              </a:ext>
            </a:extLst>
          </p:cNvPr>
          <p:cNvSpPr/>
          <p:nvPr/>
        </p:nvSpPr>
        <p:spPr>
          <a:xfrm rot="7200000">
            <a:off x="2839912" y="2204147"/>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30000">
                <a:schemeClr val="tx1"/>
              </a:gs>
              <a:gs pos="89000">
                <a:schemeClr val="accent1">
                  <a:alpha val="23298"/>
                </a:schemeClr>
              </a:gs>
            </a:gsLst>
            <a:lin ang="0" scaled="0"/>
          </a:gradFill>
          <a:ln w="9525" cap="flat">
            <a:noFill/>
            <a:prstDash val="solid"/>
            <a:miter/>
          </a:ln>
        </p:spPr>
        <p:txBody>
          <a:bodyPr rtlCol="0" anchor="ctr"/>
          <a:lstStyle/>
          <a:p>
            <a:endParaRPr lang="fi-FI"/>
          </a:p>
        </p:txBody>
      </p:sp>
      <p:sp>
        <p:nvSpPr>
          <p:cNvPr id="45" name="Kuva 98" descr="Nuoli: suora tasaisella täytöllä">
            <a:extLst>
              <a:ext uri="{FF2B5EF4-FFF2-40B4-BE49-F238E27FC236}">
                <a16:creationId xmlns:a16="http://schemas.microsoft.com/office/drawing/2014/main" id="{DB2E5FF1-B388-4375-6016-D167DFA8D5AE}"/>
              </a:ext>
            </a:extLst>
          </p:cNvPr>
          <p:cNvSpPr/>
          <p:nvPr/>
        </p:nvSpPr>
        <p:spPr>
          <a:xfrm rot="14400000" flipH="1">
            <a:off x="1417684" y="2235934"/>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30000">
                <a:schemeClr val="tx1"/>
              </a:gs>
              <a:gs pos="89000">
                <a:schemeClr val="accent1">
                  <a:alpha val="23298"/>
                </a:schemeClr>
              </a:gs>
            </a:gsLst>
            <a:lin ang="0" scaled="0"/>
          </a:gradFill>
          <a:ln w="9525" cap="flat">
            <a:noFill/>
            <a:prstDash val="solid"/>
            <a:miter/>
          </a:ln>
        </p:spPr>
        <p:txBody>
          <a:bodyPr rtlCol="0" anchor="ctr"/>
          <a:lstStyle/>
          <a:p>
            <a:endParaRPr lang="fi-FI"/>
          </a:p>
        </p:txBody>
      </p:sp>
      <p:grpSp>
        <p:nvGrpSpPr>
          <p:cNvPr id="56" name="Ryhmä 55">
            <a:extLst>
              <a:ext uri="{FF2B5EF4-FFF2-40B4-BE49-F238E27FC236}">
                <a16:creationId xmlns:a16="http://schemas.microsoft.com/office/drawing/2014/main" id="{1569B420-A930-D912-4910-E6DEFE1AF165}"/>
              </a:ext>
              <a:ext uri="{C183D7F6-B498-43B3-948B-1728B52AA6E4}">
                <adec:decorative xmlns:adec="http://schemas.microsoft.com/office/drawing/2017/decorative" val="1"/>
              </a:ext>
            </a:extLst>
          </p:cNvPr>
          <p:cNvGrpSpPr/>
          <p:nvPr/>
        </p:nvGrpSpPr>
        <p:grpSpPr>
          <a:xfrm>
            <a:off x="4615938" y="4837743"/>
            <a:ext cx="3959123" cy="762491"/>
            <a:chOff x="4615938" y="4837743"/>
            <a:chExt cx="3959123" cy="762491"/>
          </a:xfrm>
        </p:grpSpPr>
        <p:sp>
          <p:nvSpPr>
            <p:cNvPr id="54" name="Suorakulmio 53">
              <a:extLst>
                <a:ext uri="{FF2B5EF4-FFF2-40B4-BE49-F238E27FC236}">
                  <a16:creationId xmlns:a16="http://schemas.microsoft.com/office/drawing/2014/main" id="{1D8E9D77-7EDE-C1F7-FE64-3A52FF647728}"/>
                </a:ext>
              </a:extLst>
            </p:cNvPr>
            <p:cNvSpPr/>
            <p:nvPr/>
          </p:nvSpPr>
          <p:spPr>
            <a:xfrm>
              <a:off x="4615938" y="4837743"/>
              <a:ext cx="3959123" cy="762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Suorakulmio 33">
              <a:extLst>
                <a:ext uri="{FF2B5EF4-FFF2-40B4-BE49-F238E27FC236}">
                  <a16:creationId xmlns:a16="http://schemas.microsoft.com/office/drawing/2014/main" id="{4B29D829-5188-105E-4000-17EC3DB4E88E}"/>
                </a:ext>
              </a:extLst>
            </p:cNvPr>
            <p:cNvSpPr/>
            <p:nvPr/>
          </p:nvSpPr>
          <p:spPr>
            <a:xfrm>
              <a:off x="4833833" y="5182945"/>
              <a:ext cx="3595090" cy="405062"/>
            </a:xfrm>
            <a:prstGeom prst="rect">
              <a:avLst/>
            </a:prstGeom>
            <a:effectLst/>
          </p:spPr>
          <p:txBody>
            <a:bodyPr wrap="square" anchor="t" anchorCtr="0">
              <a:noAutofit/>
            </a:bodyPr>
            <a:lstStyle/>
            <a:p>
              <a:pPr algn="ctr"/>
              <a:r>
                <a:rPr lang="fi-FI" b="1" dirty="0">
                  <a:solidFill>
                    <a:schemeClr val="bg2"/>
                  </a:solidFill>
                </a:rPr>
                <a:t>Väestö ikäryhmittäin (2021)</a:t>
              </a:r>
              <a:endParaRPr lang="fi-FI" sz="1400" b="1" dirty="0">
                <a:solidFill>
                  <a:schemeClr val="bg2"/>
                </a:solidFill>
              </a:endParaRPr>
            </a:p>
          </p:txBody>
        </p:sp>
        <p:sp>
          <p:nvSpPr>
            <p:cNvPr id="35" name="Suorakulmio 34">
              <a:extLst>
                <a:ext uri="{FF2B5EF4-FFF2-40B4-BE49-F238E27FC236}">
                  <a16:creationId xmlns:a16="http://schemas.microsoft.com/office/drawing/2014/main" id="{BFBC5CC9-BF8E-F64E-D10F-C30A3D407EE5}"/>
                </a:ext>
              </a:extLst>
            </p:cNvPr>
            <p:cNvSpPr/>
            <p:nvPr/>
          </p:nvSpPr>
          <p:spPr>
            <a:xfrm>
              <a:off x="4723098" y="4874318"/>
              <a:ext cx="896849" cy="625947"/>
            </a:xfrm>
            <a:prstGeom prst="rect">
              <a:avLst/>
            </a:prstGeom>
            <a:effectLst/>
          </p:spPr>
          <p:txBody>
            <a:bodyPr wrap="square">
              <a:noAutofit/>
            </a:bodyPr>
            <a:lstStyle/>
            <a:p>
              <a:pPr algn="ctr"/>
              <a:r>
                <a:rPr lang="fi-FI" b="1" dirty="0">
                  <a:solidFill>
                    <a:schemeClr val="bg2"/>
                  </a:solidFill>
                </a:rPr>
                <a:t>0-19</a:t>
              </a:r>
            </a:p>
          </p:txBody>
        </p:sp>
        <p:sp>
          <p:nvSpPr>
            <p:cNvPr id="36" name="Suorakulmio 35">
              <a:extLst>
                <a:ext uri="{FF2B5EF4-FFF2-40B4-BE49-F238E27FC236}">
                  <a16:creationId xmlns:a16="http://schemas.microsoft.com/office/drawing/2014/main" id="{AE071C39-2F3D-61D3-A86F-D35831B5B008}"/>
                </a:ext>
              </a:extLst>
            </p:cNvPr>
            <p:cNvSpPr/>
            <p:nvPr/>
          </p:nvSpPr>
          <p:spPr>
            <a:xfrm>
              <a:off x="5687342" y="4874318"/>
              <a:ext cx="896849" cy="625947"/>
            </a:xfrm>
            <a:prstGeom prst="rect">
              <a:avLst/>
            </a:prstGeom>
            <a:effectLst/>
          </p:spPr>
          <p:txBody>
            <a:bodyPr wrap="square">
              <a:noAutofit/>
            </a:bodyPr>
            <a:lstStyle/>
            <a:p>
              <a:pPr algn="ctr"/>
              <a:r>
                <a:rPr lang="fi-FI" b="1" dirty="0">
                  <a:solidFill>
                    <a:schemeClr val="bg2"/>
                  </a:solidFill>
                </a:rPr>
                <a:t>20-39</a:t>
              </a:r>
            </a:p>
          </p:txBody>
        </p:sp>
        <p:sp>
          <p:nvSpPr>
            <p:cNvPr id="37" name="Suorakulmio 35">
              <a:extLst>
                <a:ext uri="{FF2B5EF4-FFF2-40B4-BE49-F238E27FC236}">
                  <a16:creationId xmlns:a16="http://schemas.microsoft.com/office/drawing/2014/main" id="{4DE1854C-E99F-1D57-1571-66A595BCFD27}"/>
                </a:ext>
              </a:extLst>
            </p:cNvPr>
            <p:cNvSpPr/>
            <p:nvPr/>
          </p:nvSpPr>
          <p:spPr>
            <a:xfrm>
              <a:off x="6651586" y="4874318"/>
              <a:ext cx="896849" cy="625947"/>
            </a:xfrm>
            <a:prstGeom prst="rect">
              <a:avLst/>
            </a:prstGeom>
            <a:effectLst/>
          </p:spPr>
          <p:txBody>
            <a:bodyPr wrap="square">
              <a:noAutofit/>
            </a:bodyPr>
            <a:lstStyle/>
            <a:p>
              <a:pPr algn="ctr"/>
              <a:r>
                <a:rPr lang="fi-FI" b="1" dirty="0">
                  <a:solidFill>
                    <a:schemeClr val="bg2"/>
                  </a:solidFill>
                </a:rPr>
                <a:t>40-64</a:t>
              </a:r>
            </a:p>
          </p:txBody>
        </p:sp>
        <p:sp>
          <p:nvSpPr>
            <p:cNvPr id="38" name="Suorakulmio 35">
              <a:extLst>
                <a:ext uri="{FF2B5EF4-FFF2-40B4-BE49-F238E27FC236}">
                  <a16:creationId xmlns:a16="http://schemas.microsoft.com/office/drawing/2014/main" id="{10E6E53A-3AA7-B321-4F05-D624EB474E8B}"/>
                </a:ext>
              </a:extLst>
            </p:cNvPr>
            <p:cNvSpPr/>
            <p:nvPr/>
          </p:nvSpPr>
          <p:spPr>
            <a:xfrm>
              <a:off x="7615829" y="4874318"/>
              <a:ext cx="896849" cy="625947"/>
            </a:xfrm>
            <a:prstGeom prst="rect">
              <a:avLst/>
            </a:prstGeom>
            <a:effectLst/>
          </p:spPr>
          <p:txBody>
            <a:bodyPr wrap="square">
              <a:noAutofit/>
            </a:bodyPr>
            <a:lstStyle/>
            <a:p>
              <a:pPr algn="ctr"/>
              <a:r>
                <a:rPr lang="fi-FI" b="1" dirty="0">
                  <a:solidFill>
                    <a:schemeClr val="bg2"/>
                  </a:solidFill>
                </a:rPr>
                <a:t>65+</a:t>
              </a:r>
            </a:p>
          </p:txBody>
        </p:sp>
      </p:grpSp>
      <p:grpSp>
        <p:nvGrpSpPr>
          <p:cNvPr id="51" name="Ryhmä 50">
            <a:extLst>
              <a:ext uri="{FF2B5EF4-FFF2-40B4-BE49-F238E27FC236}">
                <a16:creationId xmlns:a16="http://schemas.microsoft.com/office/drawing/2014/main" id="{74A92840-6299-240E-E0F7-952147DAEE9C}"/>
              </a:ext>
              <a:ext uri="{C183D7F6-B498-43B3-948B-1728B52AA6E4}">
                <adec:decorative xmlns:adec="http://schemas.microsoft.com/office/drawing/2017/decorative" val="1"/>
              </a:ext>
            </a:extLst>
          </p:cNvPr>
          <p:cNvGrpSpPr/>
          <p:nvPr/>
        </p:nvGrpSpPr>
        <p:grpSpPr>
          <a:xfrm>
            <a:off x="1309610" y="2338365"/>
            <a:ext cx="2360084" cy="2360083"/>
            <a:chOff x="4219086" y="3511206"/>
            <a:chExt cx="1850681" cy="1850681"/>
          </a:xfrm>
        </p:grpSpPr>
        <p:sp>
          <p:nvSpPr>
            <p:cNvPr id="8" name="Ellipsi 7">
              <a:extLst>
                <a:ext uri="{FF2B5EF4-FFF2-40B4-BE49-F238E27FC236}">
                  <a16:creationId xmlns:a16="http://schemas.microsoft.com/office/drawing/2014/main" id="{3ADBBA87-BB59-B31A-6F99-230CE65FE2D1}"/>
                </a:ext>
              </a:extLst>
            </p:cNvPr>
            <p:cNvSpPr/>
            <p:nvPr/>
          </p:nvSpPr>
          <p:spPr>
            <a:xfrm>
              <a:off x="4219086" y="3511206"/>
              <a:ext cx="1850681" cy="185068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9" name="Ryhmä 8">
              <a:extLst>
                <a:ext uri="{FF2B5EF4-FFF2-40B4-BE49-F238E27FC236}">
                  <a16:creationId xmlns:a16="http://schemas.microsoft.com/office/drawing/2014/main" id="{5DAD1627-3C9B-33BD-5735-A99D517805AC}"/>
                </a:ext>
              </a:extLst>
            </p:cNvPr>
            <p:cNvGrpSpPr/>
            <p:nvPr/>
          </p:nvGrpSpPr>
          <p:grpSpPr>
            <a:xfrm>
              <a:off x="4647547" y="3849446"/>
              <a:ext cx="993759" cy="1174201"/>
              <a:chOff x="1162675" y="3768428"/>
              <a:chExt cx="1317227" cy="1556403"/>
            </a:xfrm>
            <a:solidFill>
              <a:schemeClr val="bg2"/>
            </a:solidFill>
          </p:grpSpPr>
          <p:pic>
            <p:nvPicPr>
              <p:cNvPr id="11" name="Kuva 10">
                <a:extLst>
                  <a:ext uri="{FF2B5EF4-FFF2-40B4-BE49-F238E27FC236}">
                    <a16:creationId xmlns:a16="http://schemas.microsoft.com/office/drawing/2014/main" id="{A756ED71-AFDE-34E6-D0A8-F32029E3B5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62675" y="3768428"/>
                <a:ext cx="626763" cy="1556403"/>
              </a:xfrm>
              <a:prstGeom prst="rect">
                <a:avLst/>
              </a:prstGeom>
              <a:grpFill/>
            </p:spPr>
          </p:pic>
          <p:pic>
            <p:nvPicPr>
              <p:cNvPr id="12" name="Kuva 11">
                <a:extLst>
                  <a:ext uri="{FF2B5EF4-FFF2-40B4-BE49-F238E27FC236}">
                    <a16:creationId xmlns:a16="http://schemas.microsoft.com/office/drawing/2014/main" id="{21594056-6431-C855-2097-6E47808546D6}"/>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853140" y="3768428"/>
                <a:ext cx="626762" cy="1556403"/>
              </a:xfrm>
              <a:prstGeom prst="rect">
                <a:avLst/>
              </a:prstGeom>
              <a:grpFill/>
            </p:spPr>
          </p:pic>
        </p:grpSp>
      </p:grpSp>
      <p:sp>
        <p:nvSpPr>
          <p:cNvPr id="14" name="Suorakulmio 13">
            <a:extLst>
              <a:ext uri="{FF2B5EF4-FFF2-40B4-BE49-F238E27FC236}">
                <a16:creationId xmlns:a16="http://schemas.microsoft.com/office/drawing/2014/main" id="{09F21DF2-4898-A49F-21BA-ABE5AF1165E9}"/>
              </a:ext>
            </a:extLst>
          </p:cNvPr>
          <p:cNvSpPr/>
          <p:nvPr/>
        </p:nvSpPr>
        <p:spPr>
          <a:xfrm>
            <a:off x="9019272" y="5066178"/>
            <a:ext cx="2681580" cy="747034"/>
          </a:xfrm>
          <a:prstGeom prst="rect">
            <a:avLst/>
          </a:prstGeom>
        </p:spPr>
        <p:txBody>
          <a:bodyPr wrap="square" anchor="t" anchorCtr="0">
            <a:noAutofit/>
          </a:bodyPr>
          <a:lstStyle/>
          <a:p>
            <a:pPr algn="ctr"/>
            <a:r>
              <a:rPr lang="fi-FI" b="1" dirty="0"/>
              <a:t>Keski-ikä 41,5 v.</a:t>
            </a:r>
          </a:p>
        </p:txBody>
      </p:sp>
      <p:sp>
        <p:nvSpPr>
          <p:cNvPr id="52" name="Ellipsi 51">
            <a:extLst>
              <a:ext uri="{FF2B5EF4-FFF2-40B4-BE49-F238E27FC236}">
                <a16:creationId xmlns:a16="http://schemas.microsoft.com/office/drawing/2014/main" id="{4B0671C6-4839-CED5-7093-661319AAAE91}"/>
              </a:ext>
              <a:ext uri="{C183D7F6-B498-43B3-948B-1728B52AA6E4}">
                <adec:decorative xmlns:adec="http://schemas.microsoft.com/office/drawing/2017/decorative" val="1"/>
              </a:ext>
            </a:extLst>
          </p:cNvPr>
          <p:cNvSpPr/>
          <p:nvPr/>
        </p:nvSpPr>
        <p:spPr>
          <a:xfrm>
            <a:off x="9156151" y="2338365"/>
            <a:ext cx="2360084" cy="236008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Suorakulmio 39" descr="Tampereen suurin ikäryhmä on 24 v.&#10;">
            <a:extLst>
              <a:ext uri="{FF2B5EF4-FFF2-40B4-BE49-F238E27FC236}">
                <a16:creationId xmlns:a16="http://schemas.microsoft.com/office/drawing/2014/main" id="{A795EB93-7482-5B47-6801-C9ECC59FB9ED}"/>
              </a:ext>
            </a:extLst>
          </p:cNvPr>
          <p:cNvSpPr/>
          <p:nvPr/>
        </p:nvSpPr>
        <p:spPr>
          <a:xfrm>
            <a:off x="9068776" y="2921024"/>
            <a:ext cx="2726219" cy="1444551"/>
          </a:xfrm>
          <a:prstGeom prst="rect">
            <a:avLst/>
          </a:prstGeom>
        </p:spPr>
        <p:txBody>
          <a:bodyPr wrap="square">
            <a:noAutofit/>
          </a:bodyPr>
          <a:lstStyle/>
          <a:p>
            <a:pPr algn="ctr">
              <a:lnSpc>
                <a:spcPct val="75000"/>
              </a:lnSpc>
            </a:pPr>
            <a:r>
              <a:rPr lang="fi-FI" dirty="0"/>
              <a:t>Suurin </a:t>
            </a:r>
            <a:br>
              <a:rPr lang="fi-FI" dirty="0"/>
            </a:br>
            <a:r>
              <a:rPr lang="fi-FI" dirty="0"/>
              <a:t>ikäryhmä </a:t>
            </a:r>
            <a:br>
              <a:rPr lang="fi-FI" dirty="0"/>
            </a:br>
            <a:r>
              <a:rPr lang="fi-FI" sz="6000" b="1" dirty="0"/>
              <a:t>24 v.</a:t>
            </a:r>
          </a:p>
        </p:txBody>
      </p:sp>
    </p:spTree>
    <p:extLst>
      <p:ext uri="{BB962C8B-B14F-4D97-AF65-F5344CB8AC3E}">
        <p14:creationId xmlns:p14="http://schemas.microsoft.com/office/powerpoint/2010/main" val="1019881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2" descr="Mies ja nainen tekevät töitä tietokoneella sohvapöydän ääressä">
            <a:extLst>
              <a:ext uri="{FF2B5EF4-FFF2-40B4-BE49-F238E27FC236}">
                <a16:creationId xmlns:a16="http://schemas.microsoft.com/office/drawing/2014/main" id="{E641F41D-AFB1-94A9-AA45-DE98BE6531AD}"/>
              </a:ext>
            </a:extLst>
          </p:cNvPr>
          <p:cNvSpPr/>
          <p:nvPr/>
        </p:nvSpPr>
        <p:spPr>
          <a:xfrm>
            <a:off x="7505954" y="380"/>
            <a:ext cx="4686045" cy="6857873"/>
          </a:xfrm>
          <a:custGeom>
            <a:avLst/>
            <a:gdLst>
              <a:gd name="connsiteX0" fmla="*/ 4686046 w 4686045"/>
              <a:gd name="connsiteY0" fmla="*/ 0 h 6857873"/>
              <a:gd name="connsiteX1" fmla="*/ 1536700 w 4686045"/>
              <a:gd name="connsiteY1" fmla="*/ 0 h 6857873"/>
              <a:gd name="connsiteX2" fmla="*/ 1460500 w 4686045"/>
              <a:gd name="connsiteY2" fmla="*/ 3556 h 6857873"/>
              <a:gd name="connsiteX3" fmla="*/ 789432 w 4686045"/>
              <a:gd name="connsiteY3" fmla="*/ 322834 h 6857873"/>
              <a:gd name="connsiteX4" fmla="*/ 479171 w 4686045"/>
              <a:gd name="connsiteY4" fmla="*/ 1084707 h 6857873"/>
              <a:gd name="connsiteX5" fmla="*/ 479171 w 4686045"/>
              <a:gd name="connsiteY5" fmla="*/ 5827141 h 6857873"/>
              <a:gd name="connsiteX6" fmla="*/ 0 w 4686045"/>
              <a:gd name="connsiteY6" fmla="*/ 6857873 h 6857873"/>
              <a:gd name="connsiteX7" fmla="*/ 4686046 w 4686045"/>
              <a:gd name="connsiteY7" fmla="*/ 6857873 h 6857873"/>
              <a:gd name="connsiteX8" fmla="*/ 4686046 w 4686045"/>
              <a:gd name="connsiteY8" fmla="*/ 0 h 68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6045" h="6857873">
                <a:moveTo>
                  <a:pt x="4686046" y="0"/>
                </a:moveTo>
                <a:lnTo>
                  <a:pt x="1536700" y="0"/>
                </a:lnTo>
                <a:lnTo>
                  <a:pt x="1460500" y="3556"/>
                </a:lnTo>
                <a:cubicBezTo>
                  <a:pt x="1201927" y="20828"/>
                  <a:pt x="979043" y="129794"/>
                  <a:pt x="789432" y="322834"/>
                </a:cubicBezTo>
                <a:cubicBezTo>
                  <a:pt x="582549" y="534289"/>
                  <a:pt x="479171" y="788162"/>
                  <a:pt x="479171" y="1084707"/>
                </a:cubicBezTo>
                <a:lnTo>
                  <a:pt x="479171" y="5827141"/>
                </a:lnTo>
                <a:cubicBezTo>
                  <a:pt x="479171" y="6421247"/>
                  <a:pt x="342646" y="6578219"/>
                  <a:pt x="0" y="6857873"/>
                </a:cubicBezTo>
                <a:lnTo>
                  <a:pt x="4686046" y="6857873"/>
                </a:lnTo>
                <a:lnTo>
                  <a:pt x="4686046" y="0"/>
                </a:lnTo>
                <a:close/>
              </a:path>
            </a:pathLst>
          </a:custGeom>
          <a:blipFill>
            <a:blip r:embed="rId3" cstate="print">
              <a:extLst>
                <a:ext uri="{28A0092B-C50C-407E-A947-70E740481C1C}">
                  <a14:useLocalDpi xmlns:a14="http://schemas.microsoft.com/office/drawing/2010/main"/>
                </a:ext>
              </a:extLst>
            </a:blip>
            <a:srcRect/>
            <a:stretch>
              <a:fillRect/>
            </a:stretch>
          </a:blipFill>
          <a:ln w="12700"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C1C94325-C096-7F9E-BDE4-8D66A1D1FE98}"/>
              </a:ext>
            </a:extLst>
          </p:cNvPr>
          <p:cNvSpPr>
            <a:spLocks noGrp="1"/>
          </p:cNvSpPr>
          <p:nvPr>
            <p:ph type="title"/>
          </p:nvPr>
        </p:nvSpPr>
        <p:spPr/>
        <p:txBody>
          <a:bodyPr/>
          <a:lstStyle/>
          <a:p>
            <a:r>
              <a:rPr lang="fi-FI" dirty="0"/>
              <a:t>Kaupungin työntekijät 2023</a:t>
            </a:r>
          </a:p>
        </p:txBody>
      </p:sp>
      <p:sp>
        <p:nvSpPr>
          <p:cNvPr id="3" name="Sisällön paikkamerkki 2">
            <a:extLst>
              <a:ext uri="{FF2B5EF4-FFF2-40B4-BE49-F238E27FC236}">
                <a16:creationId xmlns:a16="http://schemas.microsoft.com/office/drawing/2014/main" id="{A192377C-F177-5672-31CE-7948459FC9AA}"/>
              </a:ext>
            </a:extLst>
          </p:cNvPr>
          <p:cNvSpPr>
            <a:spLocks noGrp="1"/>
          </p:cNvSpPr>
          <p:nvPr>
            <p:ph sz="quarter" idx="15"/>
          </p:nvPr>
        </p:nvSpPr>
        <p:spPr/>
        <p:txBody>
          <a:bodyPr vert="horz" lIns="91440" tIns="45720" rIns="91440" bIns="45720" rtlCol="0" anchor="t">
            <a:normAutofit/>
          </a:bodyPr>
          <a:lstStyle/>
          <a:p>
            <a:pPr>
              <a:lnSpc>
                <a:spcPct val="80000"/>
              </a:lnSpc>
              <a:buClr>
                <a:schemeClr val="tx2"/>
              </a:buClr>
            </a:pPr>
            <a:r>
              <a:rPr lang="fi-FI" dirty="0"/>
              <a:t>74 % naisia</a:t>
            </a:r>
          </a:p>
          <a:p>
            <a:pPr>
              <a:lnSpc>
                <a:spcPct val="80000"/>
              </a:lnSpc>
              <a:buClr>
                <a:schemeClr val="tx2"/>
              </a:buClr>
            </a:pPr>
            <a:r>
              <a:rPr lang="fi-FI" dirty="0"/>
              <a:t>26 % miehiä</a:t>
            </a:r>
            <a:endParaRPr lang="fi-FI" dirty="0">
              <a:cs typeface="Calibri"/>
            </a:endParaRPr>
          </a:p>
          <a:p>
            <a:pPr>
              <a:lnSpc>
                <a:spcPct val="80000"/>
              </a:lnSpc>
              <a:spcAft>
                <a:spcPts val="600"/>
              </a:spcAft>
              <a:buClr>
                <a:schemeClr val="tx2"/>
              </a:buClr>
            </a:pPr>
            <a:r>
              <a:rPr lang="fi-FI" dirty="0"/>
              <a:t>Keski-ikä 44,9 v.</a:t>
            </a:r>
            <a:endParaRPr lang="fi-FI" dirty="0">
              <a:cs typeface="Calibri"/>
            </a:endParaRPr>
          </a:p>
          <a:p>
            <a:pPr marL="0" indent="0">
              <a:lnSpc>
                <a:spcPct val="80000"/>
              </a:lnSpc>
              <a:buClr>
                <a:schemeClr val="tx2"/>
              </a:buClr>
              <a:buNone/>
            </a:pPr>
            <a:r>
              <a:rPr lang="fi-FI" b="1" dirty="0"/>
              <a:t>Työsuhteet: </a:t>
            </a:r>
          </a:p>
          <a:p>
            <a:pPr>
              <a:lnSpc>
                <a:spcPct val="80000"/>
              </a:lnSpc>
              <a:buClr>
                <a:schemeClr val="tx2"/>
              </a:buClr>
            </a:pPr>
            <a:r>
              <a:rPr lang="fi-FI" dirty="0"/>
              <a:t>73 % vakituisia </a:t>
            </a:r>
            <a:br>
              <a:rPr lang="fi-FI" dirty="0"/>
            </a:br>
            <a:r>
              <a:rPr lang="fi-FI" dirty="0"/>
              <a:t>työsuhteita</a:t>
            </a:r>
          </a:p>
          <a:p>
            <a:pPr>
              <a:lnSpc>
                <a:spcPct val="80000"/>
              </a:lnSpc>
              <a:buClr>
                <a:schemeClr val="tx2"/>
              </a:buClr>
            </a:pPr>
            <a:r>
              <a:rPr lang="fi-FI" dirty="0"/>
              <a:t>25 % määräaikaiset</a:t>
            </a:r>
            <a:endParaRPr lang="fi-FI" dirty="0">
              <a:cs typeface="Calibri"/>
            </a:endParaRPr>
          </a:p>
          <a:p>
            <a:pPr>
              <a:lnSpc>
                <a:spcPct val="80000"/>
              </a:lnSpc>
              <a:buClr>
                <a:schemeClr val="tx2"/>
              </a:buClr>
            </a:pPr>
            <a:r>
              <a:rPr lang="fi-FI" dirty="0"/>
              <a:t>2 % palkkatuettuja</a:t>
            </a:r>
          </a:p>
          <a:p>
            <a:pPr>
              <a:lnSpc>
                <a:spcPct val="80000"/>
              </a:lnSpc>
              <a:buClr>
                <a:schemeClr val="tx2"/>
              </a:buClr>
            </a:pPr>
            <a:endParaRPr lang="fi-FI" dirty="0"/>
          </a:p>
          <a:p>
            <a:pPr>
              <a:lnSpc>
                <a:spcPct val="80000"/>
              </a:lnSpc>
              <a:buClr>
                <a:schemeClr val="tx2"/>
              </a:buClr>
            </a:pPr>
            <a:endParaRPr lang="fi-FI" dirty="0"/>
          </a:p>
        </p:txBody>
      </p:sp>
      <p:sp>
        <p:nvSpPr>
          <p:cNvPr id="8" name="Sisällön paikkamerkki 2">
            <a:extLst>
              <a:ext uri="{FF2B5EF4-FFF2-40B4-BE49-F238E27FC236}">
                <a16:creationId xmlns:a16="http://schemas.microsoft.com/office/drawing/2014/main" id="{07E922BF-AF8C-F28E-766B-01910D8F6B34}"/>
              </a:ext>
            </a:extLst>
          </p:cNvPr>
          <p:cNvSpPr txBox="1">
            <a:spLocks/>
          </p:cNvSpPr>
          <p:nvPr/>
        </p:nvSpPr>
        <p:spPr>
          <a:xfrm>
            <a:off x="3509555" y="2121104"/>
            <a:ext cx="4728165" cy="4366782"/>
          </a:xfrm>
          <a:prstGeom prst="rect">
            <a:avLst/>
          </a:prstGeom>
          <a:effectLst/>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6"/>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5000"/>
              </a:lnSpc>
              <a:spcBef>
                <a:spcPts val="400"/>
              </a:spcBef>
              <a:buClr>
                <a:schemeClr val="tx2"/>
              </a:buClr>
              <a:buNone/>
            </a:pPr>
            <a:r>
              <a:rPr lang="fi-FI" b="1" dirty="0"/>
              <a:t>Palvelualueet: </a:t>
            </a:r>
            <a:endParaRPr lang="en-US" dirty="0"/>
          </a:p>
          <a:p>
            <a:pPr>
              <a:lnSpc>
                <a:spcPct val="95000"/>
              </a:lnSpc>
              <a:spcBef>
                <a:spcPts val="400"/>
              </a:spcBef>
              <a:buClr>
                <a:schemeClr val="tx2"/>
              </a:buClr>
            </a:pPr>
            <a:r>
              <a:rPr lang="fi-FI" dirty="0"/>
              <a:t>67 % sivistyspalvelujen palvelualue</a:t>
            </a:r>
          </a:p>
          <a:p>
            <a:pPr>
              <a:lnSpc>
                <a:spcPct val="95000"/>
              </a:lnSpc>
              <a:spcBef>
                <a:spcPts val="400"/>
              </a:spcBef>
              <a:buClr>
                <a:schemeClr val="tx2"/>
              </a:buClr>
            </a:pPr>
            <a:r>
              <a:rPr lang="fi-FI" dirty="0"/>
              <a:t>21 % elinvoiman ja </a:t>
            </a:r>
            <a:br>
              <a:rPr lang="fi-FI" dirty="0"/>
            </a:br>
            <a:r>
              <a:rPr lang="fi-FI" dirty="0"/>
              <a:t>kilpailukyvyn palvelualue</a:t>
            </a:r>
          </a:p>
          <a:p>
            <a:pPr>
              <a:lnSpc>
                <a:spcPct val="95000"/>
              </a:lnSpc>
              <a:spcBef>
                <a:spcPts val="400"/>
              </a:spcBef>
              <a:buClr>
                <a:schemeClr val="tx2"/>
              </a:buClr>
            </a:pPr>
            <a:r>
              <a:rPr lang="fi-FI" dirty="0"/>
              <a:t>4 % kaupunkiympäristön palvelualue</a:t>
            </a:r>
          </a:p>
          <a:p>
            <a:pPr>
              <a:lnSpc>
                <a:spcPct val="95000"/>
              </a:lnSpc>
              <a:spcBef>
                <a:spcPts val="400"/>
              </a:spcBef>
              <a:buClr>
                <a:schemeClr val="tx2"/>
              </a:buClr>
            </a:pPr>
            <a:r>
              <a:rPr lang="fi-FI" dirty="0"/>
              <a:t>3 % konsernihallinto</a:t>
            </a:r>
          </a:p>
          <a:p>
            <a:pPr>
              <a:lnSpc>
                <a:spcPct val="95000"/>
              </a:lnSpc>
              <a:spcBef>
                <a:spcPts val="400"/>
              </a:spcBef>
              <a:buClr>
                <a:schemeClr val="tx2"/>
              </a:buClr>
            </a:pPr>
            <a:r>
              <a:rPr lang="fi-FI" dirty="0"/>
              <a:t>5 % liikelaitokset </a:t>
            </a:r>
            <a:br>
              <a:rPr lang="fi-FI" dirty="0"/>
            </a:br>
            <a:endParaRPr lang="fi-FI" dirty="0"/>
          </a:p>
        </p:txBody>
      </p:sp>
      <p:sp>
        <p:nvSpPr>
          <p:cNvPr id="10" name="Ellipsi 9">
            <a:extLst>
              <a:ext uri="{FF2B5EF4-FFF2-40B4-BE49-F238E27FC236}">
                <a16:creationId xmlns:a16="http://schemas.microsoft.com/office/drawing/2014/main" id="{293B581F-B257-CAF7-7A06-11363A06BBD5}"/>
              </a:ext>
              <a:ext uri="{C183D7F6-B498-43B3-948B-1728B52AA6E4}">
                <adec:decorative xmlns:adec="http://schemas.microsoft.com/office/drawing/2017/decorative" val="1"/>
              </a:ext>
            </a:extLst>
          </p:cNvPr>
          <p:cNvSpPr/>
          <p:nvPr/>
        </p:nvSpPr>
        <p:spPr>
          <a:xfrm>
            <a:off x="6955268" y="3891610"/>
            <a:ext cx="2173061" cy="217306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extLst>
              <a:ext uri="{FF2B5EF4-FFF2-40B4-BE49-F238E27FC236}">
                <a16:creationId xmlns:a16="http://schemas.microsoft.com/office/drawing/2014/main" id="{200F8443-2F6A-25D2-5437-72DEA1F07A2F}"/>
              </a:ext>
            </a:extLst>
          </p:cNvPr>
          <p:cNvSpPr/>
          <p:nvPr/>
        </p:nvSpPr>
        <p:spPr>
          <a:xfrm>
            <a:off x="7066211" y="4474926"/>
            <a:ext cx="1951175" cy="1006429"/>
          </a:xfrm>
          <a:prstGeom prst="rect">
            <a:avLst/>
          </a:prstGeom>
        </p:spPr>
        <p:txBody>
          <a:bodyPr wrap="none" lIns="91440" tIns="45720" rIns="91440" bIns="45720" anchor="t">
            <a:spAutoFit/>
          </a:bodyPr>
          <a:lstStyle/>
          <a:p>
            <a:pPr algn="ctr">
              <a:lnSpc>
                <a:spcPct val="90000"/>
              </a:lnSpc>
              <a:spcBef>
                <a:spcPct val="0"/>
              </a:spcBef>
              <a:defRPr/>
            </a:pPr>
            <a:r>
              <a:rPr lang="fi-FI" sz="4200" b="1" dirty="0">
                <a:solidFill>
                  <a:schemeClr val="bg1"/>
                </a:solidFill>
              </a:rPr>
              <a:t>n. 8 900</a:t>
            </a:r>
            <a:br>
              <a:rPr lang="fi-FI" sz="4200" b="1" dirty="0">
                <a:solidFill>
                  <a:schemeClr val="bg1"/>
                </a:solidFill>
              </a:rPr>
            </a:br>
            <a:r>
              <a:rPr lang="fi-FI" sz="2400" dirty="0">
                <a:solidFill>
                  <a:schemeClr val="bg1"/>
                </a:solidFill>
              </a:rPr>
              <a:t>työntekijää</a:t>
            </a:r>
          </a:p>
        </p:txBody>
      </p:sp>
      <p:sp>
        <p:nvSpPr>
          <p:cNvPr id="4" name="Päivämäärän paikkamerkki 3">
            <a:extLst>
              <a:ext uri="{FF2B5EF4-FFF2-40B4-BE49-F238E27FC236}">
                <a16:creationId xmlns:a16="http://schemas.microsoft.com/office/drawing/2014/main" id="{26D39D16-EAA0-5526-A5D5-B3D41F32F09F}"/>
              </a:ext>
            </a:extLst>
          </p:cNvPr>
          <p:cNvSpPr>
            <a:spLocks noGrp="1"/>
          </p:cNvSpPr>
          <p:nvPr>
            <p:ph type="dt" sz="half" idx="2"/>
          </p:nvPr>
        </p:nvSpPr>
        <p:spPr/>
        <p:txBody>
          <a:bodyPr/>
          <a:lstStyle/>
          <a:p>
            <a:fld id="{5258CF2B-40E0-044A-A11F-4C9B30C70221}" type="datetime1">
              <a:rPr lang="fi-FI" smtClean="0"/>
              <a:t>8.6.2023</a:t>
            </a:fld>
            <a:endParaRPr lang="fi-FI"/>
          </a:p>
        </p:txBody>
      </p:sp>
      <p:sp>
        <p:nvSpPr>
          <p:cNvPr id="5" name="Dian numeron paikkamerkki 4">
            <a:extLst>
              <a:ext uri="{FF2B5EF4-FFF2-40B4-BE49-F238E27FC236}">
                <a16:creationId xmlns:a16="http://schemas.microsoft.com/office/drawing/2014/main" id="{4E0C0DC2-A008-4FAD-0CA0-A2C159EBC12E}"/>
              </a:ext>
            </a:extLst>
          </p:cNvPr>
          <p:cNvSpPr>
            <a:spLocks noGrp="1"/>
          </p:cNvSpPr>
          <p:nvPr>
            <p:ph type="sldNum" sz="quarter" idx="4"/>
          </p:nvPr>
        </p:nvSpPr>
        <p:spPr/>
        <p:txBody>
          <a:bodyPr/>
          <a:lstStyle/>
          <a:p>
            <a:fld id="{F3EE06F1-2D77-A44E-97FA-F679B9CB76D5}" type="slidenum">
              <a:rPr lang="fi-FI" dirty="0" smtClean="0"/>
              <a:t>9</a:t>
            </a:fld>
            <a:endParaRPr lang="fi-FI" dirty="0"/>
          </a:p>
        </p:txBody>
      </p:sp>
      <p:sp>
        <p:nvSpPr>
          <p:cNvPr id="7" name="Tekstiruutu 24">
            <a:extLst>
              <a:ext uri="{FF2B5EF4-FFF2-40B4-BE49-F238E27FC236}">
                <a16:creationId xmlns:a16="http://schemas.microsoft.com/office/drawing/2014/main" id="{D3DD651D-04F6-15A1-1589-3AC80A35E971}"/>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212121">
                    <a:tint val="75000"/>
                  </a:srgbClr>
                </a:solidFill>
                <a:effectLst/>
                <a:uLnTx/>
                <a:uFillTx/>
                <a:latin typeface="Calibri" panose="020F0502020204030204"/>
                <a:ea typeface="+mn-ea"/>
                <a:cs typeface="+mn-cs"/>
              </a:rPr>
              <a:t>Kuva: Visit Tampere / Laura Vanzo</a:t>
            </a:r>
            <a:r>
              <a:rPr kumimoji="0" lang="fi-FI" altLang="fi-FI" sz="1200" b="0" i="0" u="none" strike="noStrike" kern="1200" cap="none" spc="0" normalizeH="0" baseline="0" noProof="0" dirty="0">
                <a:ln>
                  <a:noFill/>
                </a:ln>
                <a:solidFill>
                  <a:srgbClr val="212121">
                    <a:tint val="75000"/>
                  </a:srgbClr>
                </a:solidFill>
                <a:effectLst/>
                <a:uLnTx/>
                <a:uFillTx/>
                <a:latin typeface="Calibri" panose="020F0502020204030204"/>
                <a:ea typeface="+mn-ea"/>
                <a:cs typeface="+mn-cs"/>
              </a:rPr>
              <a:t> </a:t>
            </a:r>
          </a:p>
        </p:txBody>
      </p:sp>
      <p:pic>
        <p:nvPicPr>
          <p:cNvPr id="13" name="Kuva 12">
            <a:extLst>
              <a:ext uri="{FF2B5EF4-FFF2-40B4-BE49-F238E27FC236}">
                <a16:creationId xmlns:a16="http://schemas.microsoft.com/office/drawing/2014/main" id="{118ED0DF-05B9-25C4-6FF3-AE8132F9264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Tree>
    <p:extLst>
      <p:ext uri="{BB962C8B-B14F-4D97-AF65-F5344CB8AC3E}">
        <p14:creationId xmlns:p14="http://schemas.microsoft.com/office/powerpoint/2010/main" val="649948208"/>
      </p:ext>
    </p:extLst>
  </p:cSld>
  <p:clrMapOvr>
    <a:masterClrMapping/>
  </p:clrMapOvr>
</p:sld>
</file>

<file path=ppt/theme/theme1.xml><?xml version="1.0" encoding="utf-8"?>
<a:theme xmlns:a="http://schemas.openxmlformats.org/drawingml/2006/main" name="Tampere.Finland_kansi">
  <a:themeElements>
    <a:clrScheme name="tampere_pr">
      <a:dk1>
        <a:srgbClr val="212121"/>
      </a:dk1>
      <a:lt1>
        <a:srgbClr val="FFFFFF"/>
      </a:lt1>
      <a:dk2>
        <a:srgbClr val="22437B"/>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ampere.Finland_Valkoinen">
  <a:themeElements>
    <a:clrScheme name="tampere_pr">
      <a:dk1>
        <a:srgbClr val="212121"/>
      </a:dk1>
      <a:lt1>
        <a:srgbClr val="FFFFFF"/>
      </a:lt1>
      <a:dk2>
        <a:srgbClr val="22437B"/>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ampere.Finland_Sininen">
  <a:themeElements>
    <a:clrScheme name="Mukautettu 4">
      <a:dk1>
        <a:srgbClr val="212121"/>
      </a:dk1>
      <a:lt1>
        <a:srgbClr val="FFFFFF"/>
      </a:lt1>
      <a:dk2>
        <a:srgbClr val="00417D"/>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ampere.Finland_väripohjat_valkoinen">
  <a:themeElements>
    <a:clrScheme name="TampereFinland_Brand">
      <a:dk1>
        <a:srgbClr val="212121"/>
      </a:dk1>
      <a:lt1>
        <a:srgbClr val="FFFFFF"/>
      </a:lt1>
      <a:dk2>
        <a:srgbClr val="28549A"/>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ampere.Finland_väripohjat_valkoinen">
  <a:themeElements>
    <a:clrScheme name="TampereFinland_Brand">
      <a:dk1>
        <a:srgbClr val="212121"/>
      </a:dk1>
      <a:lt1>
        <a:srgbClr val="FFFFFF"/>
      </a:lt1>
      <a:dk2>
        <a:srgbClr val="28549A"/>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ampere.finland_ppt-pohja_FI.pptx" id="{B237EE5A-28BB-4EC7-BB5D-B4B9E48D8BFC}" vid="{C6D21E99-F4B4-4DFA-B5E8-C24D2F867224}"/>
    </a:ext>
  </a:extLst>
</a:theme>
</file>

<file path=ppt/theme/theme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77203c6-3465-410b-9265-aa0f194ab9a3" xsi:nil="true"/>
    <lcf76f155ced4ddcb4097134ff3c332f xmlns="84a92e02-2eaa-4f76-a60e-4a133290ec92">
      <Terms xmlns="http://schemas.microsoft.com/office/infopath/2007/PartnerControls"/>
    </lcf76f155ced4ddcb4097134ff3c332f>
    <MediaLengthInSeconds xmlns="84a92e02-2eaa-4f76-a60e-4a133290ec92" xsi:nil="true"/>
    <SharedWithUsers xmlns="477203c6-3465-410b-9265-aa0f194ab9a3">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76760EB447055C438D41C36DBC8DB149" ma:contentTypeVersion="16" ma:contentTypeDescription="Luo uusi asiakirja." ma:contentTypeScope="" ma:versionID="543500a2ba25e24ac608d0c511abb68a">
  <xsd:schema xmlns:xsd="http://www.w3.org/2001/XMLSchema" xmlns:xs="http://www.w3.org/2001/XMLSchema" xmlns:p="http://schemas.microsoft.com/office/2006/metadata/properties" xmlns:ns2="84a92e02-2eaa-4f76-a60e-4a133290ec92" xmlns:ns3="477203c6-3465-410b-9265-aa0f194ab9a3" targetNamespace="http://schemas.microsoft.com/office/2006/metadata/properties" ma:root="true" ma:fieldsID="647d2bc0a57286692edd4dcb52cb68b7" ns2:_="" ns3:_="">
    <xsd:import namespace="84a92e02-2eaa-4f76-a60e-4a133290ec92"/>
    <xsd:import namespace="477203c6-3465-410b-9265-aa0f194ab9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a92e02-2eaa-4f76-a60e-4a133290ec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ca21971b-e04b-4e31-9f45-cf2f6b61fcc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77203c6-3465-410b-9265-aa0f194ab9a3"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ef07e68a-99eb-4c28-9432-705a3d82c082}" ma:internalName="TaxCatchAll" ma:showField="CatchAllData" ma:web="477203c6-3465-410b-9265-aa0f194ab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700FB0-6680-4783-B708-5DFD6824F3A0}">
  <ds:schemaRefs>
    <ds:schemaRef ds:uri="http://schemas.microsoft.com/sharepoint/v3/contenttype/forms"/>
  </ds:schemaRefs>
</ds:datastoreItem>
</file>

<file path=customXml/itemProps2.xml><?xml version="1.0" encoding="utf-8"?>
<ds:datastoreItem xmlns:ds="http://schemas.openxmlformats.org/officeDocument/2006/customXml" ds:itemID="{0530230D-0052-4837-812B-A185EC734801}">
  <ds:schemaRefs>
    <ds:schemaRef ds:uri="477203c6-3465-410b-9265-aa0f194ab9a3"/>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84a92e02-2eaa-4f76-a60e-4a133290ec92"/>
    <ds:schemaRef ds:uri="http://schemas.microsoft.com/office/2006/metadata/properties"/>
    <ds:schemaRef ds:uri="http://purl.org/dc/dcmitype/"/>
    <ds:schemaRef ds:uri="http://purl.org/dc/terms/"/>
    <ds:schemaRef ds:uri="3a401689-00a5-48ff-831d-70d76a0665ed"/>
    <ds:schemaRef ds:uri="a4c2a620-079a-4709-8b9b-a181bf535d93"/>
  </ds:schemaRefs>
</ds:datastoreItem>
</file>

<file path=customXml/itemProps3.xml><?xml version="1.0" encoding="utf-8"?>
<ds:datastoreItem xmlns:ds="http://schemas.openxmlformats.org/officeDocument/2006/customXml" ds:itemID="{AE09C68A-AD5F-4D6B-8D70-D70888CA9A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a92e02-2eaa-4f76-a60e-4a133290ec92"/>
    <ds:schemaRef ds:uri="477203c6-3465-410b-9265-aa0f194ab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8192</TotalTime>
  <Words>8306</Words>
  <Application>Microsoft Office PowerPoint</Application>
  <PresentationFormat>Laajakuva</PresentationFormat>
  <Paragraphs>1145</Paragraphs>
  <Slides>54</Slides>
  <Notes>46</Notes>
  <HiddenSlides>0</HiddenSlides>
  <MMClips>0</MMClips>
  <ScaleCrop>false</ScaleCrop>
  <HeadingPairs>
    <vt:vector size="6" baseType="variant">
      <vt:variant>
        <vt:lpstr>Käytetyt fontit</vt:lpstr>
      </vt:variant>
      <vt:variant>
        <vt:i4>8</vt:i4>
      </vt:variant>
      <vt:variant>
        <vt:lpstr>Teema</vt:lpstr>
      </vt:variant>
      <vt:variant>
        <vt:i4>5</vt:i4>
      </vt:variant>
      <vt:variant>
        <vt:lpstr>Dian otsikot</vt:lpstr>
      </vt:variant>
      <vt:variant>
        <vt:i4>54</vt:i4>
      </vt:variant>
    </vt:vector>
  </HeadingPairs>
  <TitlesOfParts>
    <vt:vector size="67" baseType="lpstr">
      <vt:lpstr>Arial</vt:lpstr>
      <vt:lpstr>Arial,Sans-Serif</vt:lpstr>
      <vt:lpstr>Calibri</vt:lpstr>
      <vt:lpstr>Courier New</vt:lpstr>
      <vt:lpstr>Helvetica</vt:lpstr>
      <vt:lpstr>Montserrat</vt:lpstr>
      <vt:lpstr>Montserrat Medium</vt:lpstr>
      <vt:lpstr>Wingdings</vt:lpstr>
      <vt:lpstr>Tampere.Finland_kansi</vt:lpstr>
      <vt:lpstr>Tampere.Finland_Valkoinen</vt:lpstr>
      <vt:lpstr>Tampere.Finland_Sininen</vt:lpstr>
      <vt:lpstr>1_Tampere.Finland_väripohjat_valkoinen</vt:lpstr>
      <vt:lpstr>Tampere.Finland_väripohjat_valkoinen</vt:lpstr>
      <vt:lpstr>PowerPoint-esitys</vt:lpstr>
      <vt:lpstr>TAMPERE.</vt:lpstr>
      <vt:lpstr>Tampereen kaupungin organisaatio 1.1.2023 </vt:lpstr>
      <vt:lpstr>Suomen vetovoimaisin kaupunki </vt:lpstr>
      <vt:lpstr>Tänne on helppo tulla </vt:lpstr>
      <vt:lpstr>Tekemisen kaupunki - Tampereen Strategia 2030 </vt:lpstr>
      <vt:lpstr>TEKEMISEN KAUPUNKI PAINOPISTEET</vt:lpstr>
      <vt:lpstr>Me tamperelaiset</vt:lpstr>
      <vt:lpstr>Kaupungin työntekijät 2023</vt:lpstr>
      <vt:lpstr>Kaupungin käyttötalous</vt:lpstr>
      <vt:lpstr>Kaupungin INVESTOINNIT</vt:lpstr>
      <vt:lpstr>Konsernin talous</vt:lpstr>
      <vt:lpstr>IDEA</vt:lpstr>
      <vt:lpstr>Yrittäjien koti – vahva yrittäjyyskulttuuri</vt:lpstr>
      <vt:lpstr>Maaperä  UUSILLE IDEOILLE</vt:lpstr>
      <vt:lpstr>Panostamme koulutukseen</vt:lpstr>
      <vt:lpstr>Oppimista läpi elämän – TOINEN ASTE JA AIKUISKOULUTUS</vt:lpstr>
      <vt:lpstr>Opiskelijoiden kaupunki  – TIIVIS KORKEAKOULUYHTEISÖ</vt:lpstr>
      <vt:lpstr>TYÖ</vt:lpstr>
      <vt:lpstr>Me teemme työtä</vt:lpstr>
      <vt:lpstr>Houkuttelemme  osaajia ja uusia kykyjä</vt:lpstr>
      <vt:lpstr>KANSAINVÄLISET OSAAJAT – Toimivat yhteisöt  tukevat hyvää elämää</vt:lpstr>
      <vt:lpstr>Työnantajien  kasvun kaupunki</vt:lpstr>
      <vt:lpstr>Suurimmat yksityiset työnantajat</vt:lpstr>
      <vt:lpstr>Yhdessä  olemme enemmän</vt:lpstr>
      <vt:lpstr>Ekosysteemit yhdistävät osaajat</vt:lpstr>
      <vt:lpstr>TUNNELMA</vt:lpstr>
      <vt:lpstr>Kulttuurista  kestävästi  kasvava kaupunki</vt:lpstr>
      <vt:lpstr>Kulttuuristrategiaa toteuttamassa</vt:lpstr>
      <vt:lpstr>Elokuvan kaupunki </vt:lpstr>
      <vt:lpstr>Satojen  kohtaamisten  kaupunki</vt:lpstr>
      <vt:lpstr>Tapahtumien  paratiisi</vt:lpstr>
      <vt:lpstr>MUUTOS</vt:lpstr>
      <vt:lpstr>Ekologisesti kestävä kaupunki</vt:lpstr>
      <vt:lpstr>Viiden tähden keskusta -KEHITYSOHJELMA</vt:lpstr>
      <vt:lpstr>Innovatiivisia hankkeita elävään  ja viihtyisään keskustaan: </vt:lpstr>
      <vt:lpstr>KANNEN ALUE –  Uusi ihmisten ja elämän alue keskellä kaupunkia</vt:lpstr>
      <vt:lpstr>Nokia Areena</vt:lpstr>
      <vt:lpstr>Ranta-Tampella –  ASKELTEN PÄÄSSÄ KESKUSTAN PALVELUISTA</vt:lpstr>
      <vt:lpstr>Hiedanranta TULEVA LÄNTISEN TAMPEREEN KESKUS  </vt:lpstr>
      <vt:lpstr>Tampereen  Ratikka-aika</vt:lpstr>
      <vt:lpstr>Meille on hyvä sijoittaa ja sijoittua </vt:lpstr>
      <vt:lpstr>KOKEMUS</vt:lpstr>
      <vt:lpstr>Luonto keskellä  arkeamme</vt:lpstr>
      <vt:lpstr>Liikkumisen iloa</vt:lpstr>
      <vt:lpstr>Seuraamme  urheilua intohimolla</vt:lpstr>
      <vt:lpstr>Koko perheen Tampere</vt:lpstr>
      <vt:lpstr>KOTI</vt:lpstr>
      <vt:lpstr>Vetovoimaisin  paikka perustaa koti</vt:lpstr>
      <vt:lpstr>Opin polulla – VARHAISKASVATUS  JA PERUSOPETUS TAMPEREELLA</vt:lpstr>
      <vt:lpstr>Osallistumme ja vaikutamme! </vt:lpstr>
      <vt:lpstr>Rakennamme turvallisuutta yhdessä</vt:lpstr>
      <vt:lpstr>Terveystieteellistä huippututkimusta  ja laadukasta hoitoa</vt:lpstr>
      <vt:lpstr>KIITOS</vt:lpstr>
    </vt:vector>
  </TitlesOfParts>
  <Manager/>
  <Company>Tampere Opetus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TAMPERE</dc:title>
  <dc:subject/>
  <dc:creator>Rauvola Katri</dc:creator>
  <cp:keywords/>
  <dc:description/>
  <cp:lastModifiedBy>Rauvola Katri</cp:lastModifiedBy>
  <cp:revision>251</cp:revision>
  <dcterms:created xsi:type="dcterms:W3CDTF">2020-11-09T06:43:04Z</dcterms:created>
  <dcterms:modified xsi:type="dcterms:W3CDTF">2023-06-08T05:52:32Z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0x01010076760EB447055C438D41C36DBC8DB149</vt:lpwstr>
  </property>
  <property fmtid="{D5CDD505-2E9C-101B-9397-08002B2CF9AE}" pid="3" name="MediaServiceImageTags">
    <vt:lpwstr/>
  </property>
  <property fmtid="{D5CDD505-2E9C-101B-9397-08002B2CF9AE}" pid="4" name="Order">
    <vt:lpwstr>2161200.00000000</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{"FileActivityType":"9","FileActivityTimeStamp":"2023-02-21T08.58.53.160Z","FileActivityUsersOnPage":[{"DisplayName":"Nyholm Jonna","Id":"jonna.nyholm@tampere.fi"}],"FileActivityNavigationId":null}</vt:lpwstr>
  </property>
  <property fmtid="{D5CDD505-2E9C-101B-9397-08002B2CF9AE}" pid="8" name="TriggerFlowInfo">
    <vt:lpwstr/>
  </property>
</Properties>
</file>