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7" r:id="rId4"/>
    <p:sldMasterId id="2147483721" r:id="rId5"/>
    <p:sldMasterId id="2147483712" r:id="rId6"/>
    <p:sldMasterId id="2147483707" r:id="rId7"/>
    <p:sldMasterId id="2147483705" r:id="rId8"/>
  </p:sldMasterIdLst>
  <p:notesMasterIdLst>
    <p:notesMasterId r:id="rId25"/>
  </p:notesMasterIdLst>
  <p:handoutMasterIdLst>
    <p:handoutMasterId r:id="rId26"/>
  </p:handoutMasterIdLst>
  <p:sldIdLst>
    <p:sldId id="296" r:id="rId9"/>
    <p:sldId id="321" r:id="rId10"/>
    <p:sldId id="319" r:id="rId11"/>
    <p:sldId id="323" r:id="rId12"/>
    <p:sldId id="327" r:id="rId13"/>
    <p:sldId id="306" r:id="rId14"/>
    <p:sldId id="328" r:id="rId15"/>
    <p:sldId id="329" r:id="rId16"/>
    <p:sldId id="308" r:id="rId17"/>
    <p:sldId id="324" r:id="rId18"/>
    <p:sldId id="312" r:id="rId19"/>
    <p:sldId id="322" r:id="rId20"/>
    <p:sldId id="326" r:id="rId21"/>
    <p:sldId id="315" r:id="rId22"/>
    <p:sldId id="325" r:id="rId23"/>
    <p:sldId id="318" r:id="rId24"/>
  </p:sldIdLst>
  <p:sldSz cx="12192000" cy="6858000"/>
  <p:notesSz cx="6669088" cy="9872663"/>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4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48551-1F89-4868-B631-FF4B19503AAF}" v="68" dt="2024-10-28T18:23:17.96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2" autoAdjust="0"/>
  </p:normalViewPr>
  <p:slideViewPr>
    <p:cSldViewPr snapToGrid="0">
      <p:cViewPr varScale="1">
        <p:scale>
          <a:sx n="62" d="100"/>
          <a:sy n="62" d="100"/>
        </p:scale>
        <p:origin x="800" y="44"/>
      </p:cViewPr>
      <p:guideLst>
        <p:guide orient="horz" pos="2183"/>
        <p:guide pos="3840"/>
      </p:guideLst>
    </p:cSldViewPr>
  </p:slideViewPr>
  <p:outlineViewPr>
    <p:cViewPr>
      <p:scale>
        <a:sx n="33" d="100"/>
        <a:sy n="33" d="100"/>
      </p:scale>
      <p:origin x="0" y="-546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1E9480-7F29-4A1D-8730-F0CBA4624469}" type="doc">
      <dgm:prSet loTypeId="urn:microsoft.com/office/officeart/2005/8/layout/hierarchy3" loCatId="relationship" qsTypeId="urn:microsoft.com/office/officeart/2005/8/quickstyle/simple1" qsCatId="simple" csTypeId="urn:microsoft.com/office/officeart/2005/8/colors/accent1_2" csCatId="accent1" phldr="1"/>
      <dgm:spPr/>
      <dgm:t>
        <a:bodyPr rtlCol="0"/>
        <a:lstStyle/>
        <a:p>
          <a:pPr rtl="0"/>
          <a:endParaRPr lang="fi-FI"/>
        </a:p>
      </dgm:t>
    </dgm:pt>
    <dgm:pt modelId="{EC0D5874-098E-4A16-AA2B-8B052770F91D}">
      <dgm:prSet phldrT="[Teksti]"/>
      <dgm:spPr/>
      <dgm:t>
        <a:bodyPr rtlCol="0"/>
        <a:lstStyle/>
        <a:p>
          <a:pPr rtl="0"/>
          <a:r>
            <a:rPr lang="ru"/>
            <a:t>Гимназия</a:t>
          </a:r>
        </a:p>
      </dgm:t>
    </dgm:pt>
    <dgm:pt modelId="{6577E116-5612-4D8C-9D71-D60F980D34BF}" type="parTrans" cxnId="{962E6686-8A1E-4AE0-8EC5-D4D22A599685}">
      <dgm:prSet/>
      <dgm:spPr/>
      <dgm:t>
        <a:bodyPr rtlCol="0"/>
        <a:lstStyle/>
        <a:p>
          <a:pPr rtl="0"/>
          <a:endParaRPr lang="fi-FI"/>
        </a:p>
      </dgm:t>
    </dgm:pt>
    <dgm:pt modelId="{64C64007-9D9F-4C40-9FD5-B49DEB238E3F}" type="sibTrans" cxnId="{962E6686-8A1E-4AE0-8EC5-D4D22A599685}">
      <dgm:prSet/>
      <dgm:spPr/>
      <dgm:t>
        <a:bodyPr rtlCol="0"/>
        <a:lstStyle/>
        <a:p>
          <a:pPr rtl="0"/>
          <a:endParaRPr lang="fi-FI"/>
        </a:p>
      </dgm:t>
    </dgm:pt>
    <dgm:pt modelId="{E5F83B16-7541-4E8B-9FB5-6AA9E0794DB4}">
      <dgm:prSet phldrT="[Teksti]"/>
      <dgm:spPr/>
      <dgm:t>
        <a:bodyPr rtlCol="0"/>
        <a:lstStyle/>
        <a:p>
          <a:pPr rtl="0"/>
          <a:r>
            <a:rPr lang="ru" dirty="0"/>
            <a:t>Среднее профессиональное образование (на базе единых выпускных экзаменов)</a:t>
          </a:r>
        </a:p>
      </dgm:t>
    </dgm:pt>
    <dgm:pt modelId="{65AC88BB-5658-45F9-8912-62C5A5B27EBC}" type="parTrans" cxnId="{DC8AAD44-DB58-4B1F-81E1-95829BD91B4F}">
      <dgm:prSet/>
      <dgm:spPr/>
      <dgm:t>
        <a:bodyPr rtlCol="0"/>
        <a:lstStyle/>
        <a:p>
          <a:pPr rtl="0"/>
          <a:endParaRPr lang="fi-FI"/>
        </a:p>
      </dgm:t>
    </dgm:pt>
    <dgm:pt modelId="{96910000-A096-4D68-B8F1-A4360309AEB1}" type="sibTrans" cxnId="{DC8AAD44-DB58-4B1F-81E1-95829BD91B4F}">
      <dgm:prSet/>
      <dgm:spPr/>
      <dgm:t>
        <a:bodyPr rtlCol="0"/>
        <a:lstStyle/>
        <a:p>
          <a:pPr rtl="0"/>
          <a:endParaRPr lang="fi-FI"/>
        </a:p>
      </dgm:t>
    </dgm:pt>
    <dgm:pt modelId="{B7B00163-8224-40F7-B251-378435AEF8F2}">
      <dgm:prSet phldrT="[Teksti]"/>
      <dgm:spPr/>
      <dgm:t>
        <a:bodyPr rtlCol="0"/>
        <a:lstStyle/>
        <a:p>
          <a:pPr rtl="0"/>
          <a:r>
            <a:rPr lang="ru"/>
            <a:t>Профессиональный ВУЗ</a:t>
          </a:r>
        </a:p>
      </dgm:t>
    </dgm:pt>
    <dgm:pt modelId="{AB4F9643-FC13-4301-B4B1-657703899879}" type="parTrans" cxnId="{F5239DAD-D5A8-4600-9026-FDBD713FF666}">
      <dgm:prSet/>
      <dgm:spPr/>
      <dgm:t>
        <a:bodyPr rtlCol="0"/>
        <a:lstStyle/>
        <a:p>
          <a:pPr rtl="0"/>
          <a:endParaRPr lang="fi-FI"/>
        </a:p>
      </dgm:t>
    </dgm:pt>
    <dgm:pt modelId="{DFBF911F-84A8-48AA-953C-EF807EDA9740}" type="sibTrans" cxnId="{F5239DAD-D5A8-4600-9026-FDBD713FF666}">
      <dgm:prSet/>
      <dgm:spPr/>
      <dgm:t>
        <a:bodyPr rtlCol="0"/>
        <a:lstStyle/>
        <a:p>
          <a:pPr rtl="0"/>
          <a:endParaRPr lang="fi-FI"/>
        </a:p>
      </dgm:t>
    </dgm:pt>
    <dgm:pt modelId="{C335D338-0727-40BD-A66E-521B30EE4178}">
      <dgm:prSet phldrT="[Teksti]"/>
      <dgm:spPr/>
      <dgm:t>
        <a:bodyPr rtlCol="0"/>
        <a:lstStyle/>
        <a:p>
          <a:pPr rtl="0"/>
          <a:r>
            <a:rPr lang="ru" dirty="0"/>
            <a:t>Среднее профессиональное образование базового уровня</a:t>
          </a:r>
        </a:p>
      </dgm:t>
    </dgm:pt>
    <dgm:pt modelId="{BC4EDD73-D802-4ED1-A9F0-8F89F6AB3FE5}" type="parTrans" cxnId="{40C05482-AC67-48FB-BB43-0621B3021289}">
      <dgm:prSet/>
      <dgm:spPr/>
      <dgm:t>
        <a:bodyPr rtlCol="0"/>
        <a:lstStyle/>
        <a:p>
          <a:pPr rtl="0"/>
          <a:endParaRPr lang="fi-FI"/>
        </a:p>
      </dgm:t>
    </dgm:pt>
    <dgm:pt modelId="{3F1114A2-7EC0-43DB-972A-716DB68074E6}" type="sibTrans" cxnId="{40C05482-AC67-48FB-BB43-0621B3021289}">
      <dgm:prSet/>
      <dgm:spPr/>
      <dgm:t>
        <a:bodyPr rtlCol="0"/>
        <a:lstStyle/>
        <a:p>
          <a:pPr rtl="0"/>
          <a:endParaRPr lang="fi-FI"/>
        </a:p>
      </dgm:t>
    </dgm:pt>
    <dgm:pt modelId="{AEEB7DA6-101D-4464-A2E4-0B231DE56628}">
      <dgm:prSet phldrT="[Teksti]"/>
      <dgm:spPr/>
      <dgm:t>
        <a:bodyPr rtlCol="0"/>
        <a:lstStyle/>
        <a:p>
          <a:pPr rtl="0"/>
          <a:r>
            <a:rPr lang="ru"/>
            <a:t>Работа</a:t>
          </a:r>
        </a:p>
      </dgm:t>
    </dgm:pt>
    <dgm:pt modelId="{FECB9E97-5A6F-4077-8D33-0105A143F245}" type="parTrans" cxnId="{496DAD01-F44A-430B-8CB3-8F782B48496A}">
      <dgm:prSet/>
      <dgm:spPr/>
      <dgm:t>
        <a:bodyPr rtlCol="0"/>
        <a:lstStyle/>
        <a:p>
          <a:pPr rtl="0"/>
          <a:endParaRPr lang="fi-FI"/>
        </a:p>
      </dgm:t>
    </dgm:pt>
    <dgm:pt modelId="{DF8C404E-D985-4514-9DBE-DD931968BD04}" type="sibTrans" cxnId="{496DAD01-F44A-430B-8CB3-8F782B48496A}">
      <dgm:prSet/>
      <dgm:spPr/>
      <dgm:t>
        <a:bodyPr rtlCol="0"/>
        <a:lstStyle/>
        <a:p>
          <a:pPr rtl="0"/>
          <a:endParaRPr lang="fi-FI"/>
        </a:p>
      </dgm:t>
    </dgm:pt>
    <dgm:pt modelId="{24B31FF4-272E-4007-B8E0-EA0F3E0BD07E}">
      <dgm:prSet phldrT="[Teksti]"/>
      <dgm:spPr/>
      <dgm:t>
        <a:bodyPr rtlCol="0"/>
        <a:lstStyle/>
        <a:p>
          <a:pPr rtl="0"/>
          <a:r>
            <a:rPr lang="ru" dirty="0"/>
            <a:t>Профессиональное образование, специализированное профессиональное образование</a:t>
          </a:r>
        </a:p>
      </dgm:t>
    </dgm:pt>
    <dgm:pt modelId="{2ACED30B-6D15-4BF4-AAC1-916F3E9863B8}" type="parTrans" cxnId="{BCCF2E06-3A62-42BA-AA30-BAEE41A7A32C}">
      <dgm:prSet/>
      <dgm:spPr/>
      <dgm:t>
        <a:bodyPr rtlCol="0"/>
        <a:lstStyle/>
        <a:p>
          <a:pPr rtl="0"/>
          <a:endParaRPr lang="fi-FI"/>
        </a:p>
      </dgm:t>
    </dgm:pt>
    <dgm:pt modelId="{826A8D77-2C37-4A7B-B71B-3B44C32D890C}" type="sibTrans" cxnId="{BCCF2E06-3A62-42BA-AA30-BAEE41A7A32C}">
      <dgm:prSet/>
      <dgm:spPr/>
      <dgm:t>
        <a:bodyPr rtlCol="0"/>
        <a:lstStyle/>
        <a:p>
          <a:pPr rtl="0"/>
          <a:endParaRPr lang="fi-FI"/>
        </a:p>
      </dgm:t>
    </dgm:pt>
    <dgm:pt modelId="{610D5B53-6E55-4621-B159-8D9B89021FFC}">
      <dgm:prSet/>
      <dgm:spPr/>
      <dgm:t>
        <a:bodyPr rtlCol="0"/>
        <a:lstStyle/>
        <a:p>
          <a:pPr rtl="0"/>
          <a:r>
            <a:rPr lang="ru"/>
            <a:t>Профессиональный ВУЗ</a:t>
          </a:r>
        </a:p>
      </dgm:t>
    </dgm:pt>
    <dgm:pt modelId="{17D0BFA0-A278-474B-A34A-2809BFD9CAEF}" type="parTrans" cxnId="{10D0F7F3-DB54-45AE-9012-267D48B78A0E}">
      <dgm:prSet/>
      <dgm:spPr/>
      <dgm:t>
        <a:bodyPr rtlCol="0"/>
        <a:lstStyle/>
        <a:p>
          <a:pPr rtl="0"/>
          <a:endParaRPr lang="fi-FI"/>
        </a:p>
      </dgm:t>
    </dgm:pt>
    <dgm:pt modelId="{53B72387-DE1B-4E66-9C17-12299B4B123E}" type="sibTrans" cxnId="{10D0F7F3-DB54-45AE-9012-267D48B78A0E}">
      <dgm:prSet/>
      <dgm:spPr/>
      <dgm:t>
        <a:bodyPr rtlCol="0"/>
        <a:lstStyle/>
        <a:p>
          <a:pPr rtl="0"/>
          <a:endParaRPr lang="fi-FI"/>
        </a:p>
      </dgm:t>
    </dgm:pt>
    <dgm:pt modelId="{9A92C6D1-DFA6-4D45-AD3D-7C66BF59D42D}">
      <dgm:prSet/>
      <dgm:spPr/>
      <dgm:t>
        <a:bodyPr rtlCol="0"/>
        <a:lstStyle/>
        <a:p>
          <a:pPr rtl="0"/>
          <a:r>
            <a:rPr lang="ru"/>
            <a:t>Университет</a:t>
          </a:r>
        </a:p>
      </dgm:t>
    </dgm:pt>
    <dgm:pt modelId="{0D5B349D-690C-49EB-AFD1-9D81C0AFA073}" type="parTrans" cxnId="{B0FCB0A3-4518-41E6-968F-4B282C67023E}">
      <dgm:prSet/>
      <dgm:spPr/>
      <dgm:t>
        <a:bodyPr rtlCol="0"/>
        <a:lstStyle/>
        <a:p>
          <a:pPr rtl="0"/>
          <a:endParaRPr lang="fi-FI"/>
        </a:p>
      </dgm:t>
    </dgm:pt>
    <dgm:pt modelId="{2650C73C-4EBE-4B2D-A970-2F420C48FA17}" type="sibTrans" cxnId="{B0FCB0A3-4518-41E6-968F-4B282C67023E}">
      <dgm:prSet/>
      <dgm:spPr/>
      <dgm:t>
        <a:bodyPr rtlCol="0"/>
        <a:lstStyle/>
        <a:p>
          <a:pPr rtl="0"/>
          <a:endParaRPr lang="fi-FI"/>
        </a:p>
      </dgm:t>
    </dgm:pt>
    <dgm:pt modelId="{65E7C3FC-B96F-492D-8DFA-5443D783E05F}">
      <dgm:prSet/>
      <dgm:spPr/>
      <dgm:t>
        <a:bodyPr rtlCol="0"/>
        <a:lstStyle/>
        <a:p>
          <a:pPr rtl="0"/>
          <a:r>
            <a:rPr lang="ru">
              <a:solidFill>
                <a:schemeClr val="tx1"/>
              </a:solidFill>
            </a:rPr>
            <a:t>Университет</a:t>
          </a:r>
        </a:p>
      </dgm:t>
    </dgm:pt>
    <dgm:pt modelId="{C136DD8B-6A62-4AAB-A0A8-AB9F4FC79DF5}" type="parTrans" cxnId="{703B1E3A-B8A0-4BAE-A4CF-7FC942F3089D}">
      <dgm:prSet/>
      <dgm:spPr/>
      <dgm:t>
        <a:bodyPr rtlCol="0"/>
        <a:lstStyle/>
        <a:p>
          <a:pPr rtl="0"/>
          <a:endParaRPr lang="en-GB"/>
        </a:p>
      </dgm:t>
    </dgm:pt>
    <dgm:pt modelId="{20E0EDDF-37EF-4D88-9ADF-786B9503A7CA}" type="sibTrans" cxnId="{703B1E3A-B8A0-4BAE-A4CF-7FC942F3089D}">
      <dgm:prSet/>
      <dgm:spPr/>
      <dgm:t>
        <a:bodyPr rtlCol="0"/>
        <a:lstStyle/>
        <a:p>
          <a:pPr rtl="0"/>
          <a:endParaRPr lang="en-GB"/>
        </a:p>
      </dgm:t>
    </dgm:pt>
    <dgm:pt modelId="{89B53392-F8E4-4907-8D2C-395424D2F0AF}" type="pres">
      <dgm:prSet presAssocID="{881E9480-7F29-4A1D-8730-F0CBA4624469}" presName="diagram" presStyleCnt="0">
        <dgm:presLayoutVars>
          <dgm:chPref val="1"/>
          <dgm:dir/>
          <dgm:animOne val="branch"/>
          <dgm:animLvl val="lvl"/>
          <dgm:resizeHandles/>
        </dgm:presLayoutVars>
      </dgm:prSet>
      <dgm:spPr/>
    </dgm:pt>
    <dgm:pt modelId="{5DDD954E-7B9F-4529-83FD-062CCD786C71}" type="pres">
      <dgm:prSet presAssocID="{EC0D5874-098E-4A16-AA2B-8B052770F91D}" presName="root" presStyleCnt="0"/>
      <dgm:spPr/>
    </dgm:pt>
    <dgm:pt modelId="{412BC561-CB88-43CF-9D7C-DB983A8F5545}" type="pres">
      <dgm:prSet presAssocID="{EC0D5874-098E-4A16-AA2B-8B052770F91D}" presName="rootComposite" presStyleCnt="0"/>
      <dgm:spPr/>
    </dgm:pt>
    <dgm:pt modelId="{C9171DB7-6950-476C-9B5F-E2D2AE856B33}" type="pres">
      <dgm:prSet presAssocID="{EC0D5874-098E-4A16-AA2B-8B052770F91D}" presName="rootText" presStyleLbl="node1" presStyleIdx="0" presStyleCnt="2" custScaleX="77241" custScaleY="76684"/>
      <dgm:spPr/>
    </dgm:pt>
    <dgm:pt modelId="{2C9ABBB6-A0B7-49DA-8218-FC34E56B3AD0}" type="pres">
      <dgm:prSet presAssocID="{EC0D5874-098E-4A16-AA2B-8B052770F91D}" presName="rootConnector" presStyleLbl="node1" presStyleIdx="0" presStyleCnt="2"/>
      <dgm:spPr/>
    </dgm:pt>
    <dgm:pt modelId="{0D968455-5CA8-4239-A67F-6569B0ADF990}" type="pres">
      <dgm:prSet presAssocID="{EC0D5874-098E-4A16-AA2B-8B052770F91D}" presName="childShape" presStyleCnt="0"/>
      <dgm:spPr/>
    </dgm:pt>
    <dgm:pt modelId="{6DBCD2EE-8871-4D51-8F73-DEFDFC0BFE64}" type="pres">
      <dgm:prSet presAssocID="{65AC88BB-5658-45F9-8912-62C5A5B27EBC}" presName="Name13" presStyleLbl="parChTrans1D2" presStyleIdx="0" presStyleCnt="7"/>
      <dgm:spPr/>
    </dgm:pt>
    <dgm:pt modelId="{E7BCBF0E-09C7-4ABC-98B9-A562CBDEF1AE}" type="pres">
      <dgm:prSet presAssocID="{E5F83B16-7541-4E8B-9FB5-6AA9E0794DB4}" presName="childText" presStyleLbl="bgAcc1" presStyleIdx="0" presStyleCnt="7" custScaleX="79257" custScaleY="58211">
        <dgm:presLayoutVars>
          <dgm:bulletEnabled val="1"/>
        </dgm:presLayoutVars>
      </dgm:prSet>
      <dgm:spPr/>
    </dgm:pt>
    <dgm:pt modelId="{3929C934-BFCF-4C4C-B46B-24B47C2DC1E9}" type="pres">
      <dgm:prSet presAssocID="{AB4F9643-FC13-4301-B4B1-657703899879}" presName="Name13" presStyleLbl="parChTrans1D2" presStyleIdx="1" presStyleCnt="7"/>
      <dgm:spPr/>
    </dgm:pt>
    <dgm:pt modelId="{EB2B0CF1-F131-4A0D-9287-B85FD36A25DE}" type="pres">
      <dgm:prSet presAssocID="{B7B00163-8224-40F7-B251-378435AEF8F2}" presName="childText" presStyleLbl="bgAcc1" presStyleIdx="1" presStyleCnt="7" custScaleX="77050" custScaleY="81821">
        <dgm:presLayoutVars>
          <dgm:bulletEnabled val="1"/>
        </dgm:presLayoutVars>
      </dgm:prSet>
      <dgm:spPr/>
    </dgm:pt>
    <dgm:pt modelId="{F9C9F0E0-1D19-4187-98BD-61511AAD9A53}" type="pres">
      <dgm:prSet presAssocID="{0D5B349D-690C-49EB-AFD1-9D81C0AFA073}" presName="Name13" presStyleLbl="parChTrans1D2" presStyleIdx="2" presStyleCnt="7"/>
      <dgm:spPr/>
    </dgm:pt>
    <dgm:pt modelId="{5D91B331-DF26-419E-990E-8C1B51E4823B}" type="pres">
      <dgm:prSet presAssocID="{9A92C6D1-DFA6-4D45-AD3D-7C66BF59D42D}" presName="childText" presStyleLbl="bgAcc1" presStyleIdx="2" presStyleCnt="7" custScaleX="71448" custScaleY="67235" custLinFactNeighborX="-4746" custLinFactNeighborY="-7349">
        <dgm:presLayoutVars>
          <dgm:bulletEnabled val="1"/>
        </dgm:presLayoutVars>
      </dgm:prSet>
      <dgm:spPr/>
    </dgm:pt>
    <dgm:pt modelId="{D36417B4-7184-4564-813E-A499EBA8E424}" type="pres">
      <dgm:prSet presAssocID="{C335D338-0727-40BD-A66E-521B30EE4178}" presName="root" presStyleCnt="0"/>
      <dgm:spPr/>
    </dgm:pt>
    <dgm:pt modelId="{45088012-40BC-4A19-9D34-DDFCEFB6D792}" type="pres">
      <dgm:prSet presAssocID="{C335D338-0727-40BD-A66E-521B30EE4178}" presName="rootComposite" presStyleCnt="0"/>
      <dgm:spPr/>
    </dgm:pt>
    <dgm:pt modelId="{24C80F89-5903-4DE7-9DCD-0E5150D29E98}" type="pres">
      <dgm:prSet presAssocID="{C335D338-0727-40BD-A66E-521B30EE4178}" presName="rootText" presStyleLbl="node1" presStyleIdx="1" presStyleCnt="2" custScaleX="67944" custScaleY="82363"/>
      <dgm:spPr/>
    </dgm:pt>
    <dgm:pt modelId="{39C7739F-5F25-4A27-8DA9-F8EC5BAA4204}" type="pres">
      <dgm:prSet presAssocID="{C335D338-0727-40BD-A66E-521B30EE4178}" presName="rootConnector" presStyleLbl="node1" presStyleIdx="1" presStyleCnt="2"/>
      <dgm:spPr/>
    </dgm:pt>
    <dgm:pt modelId="{26471D55-082C-4845-AA1D-F770555D81F5}" type="pres">
      <dgm:prSet presAssocID="{C335D338-0727-40BD-A66E-521B30EE4178}" presName="childShape" presStyleCnt="0"/>
      <dgm:spPr/>
    </dgm:pt>
    <dgm:pt modelId="{2E30E818-0007-4DE9-BAD6-52F5EC300514}" type="pres">
      <dgm:prSet presAssocID="{FECB9E97-5A6F-4077-8D33-0105A143F245}" presName="Name13" presStyleLbl="parChTrans1D2" presStyleIdx="3" presStyleCnt="7"/>
      <dgm:spPr/>
    </dgm:pt>
    <dgm:pt modelId="{34710C1A-C5C2-4F24-9180-7DC0C4E19C46}" type="pres">
      <dgm:prSet presAssocID="{AEEB7DA6-101D-4464-A2E4-0B231DE56628}" presName="childText" presStyleLbl="bgAcc1" presStyleIdx="3" presStyleCnt="7" custScaleX="60974" custScaleY="55051" custLinFactNeighborX="7685" custLinFactNeighborY="182">
        <dgm:presLayoutVars>
          <dgm:bulletEnabled val="1"/>
        </dgm:presLayoutVars>
      </dgm:prSet>
      <dgm:spPr/>
    </dgm:pt>
    <dgm:pt modelId="{6AF6B6AE-C695-4B7D-97EE-1F763F9AABCD}" type="pres">
      <dgm:prSet presAssocID="{2ACED30B-6D15-4BF4-AAC1-916F3E9863B8}" presName="Name13" presStyleLbl="parChTrans1D2" presStyleIdx="4" presStyleCnt="7"/>
      <dgm:spPr/>
    </dgm:pt>
    <dgm:pt modelId="{AF5BFA20-A372-443A-84B8-04EB056A2A6D}" type="pres">
      <dgm:prSet presAssocID="{24B31FF4-272E-4007-B8E0-EA0F3E0BD07E}" presName="childText" presStyleLbl="bgAcc1" presStyleIdx="4" presStyleCnt="7" custScaleX="75023" custScaleY="65686">
        <dgm:presLayoutVars>
          <dgm:bulletEnabled val="1"/>
        </dgm:presLayoutVars>
      </dgm:prSet>
      <dgm:spPr/>
    </dgm:pt>
    <dgm:pt modelId="{14976589-3C13-4D88-9C4B-99412472B404}" type="pres">
      <dgm:prSet presAssocID="{17D0BFA0-A278-474B-A34A-2809BFD9CAEF}" presName="Name13" presStyleLbl="parChTrans1D2" presStyleIdx="5" presStyleCnt="7"/>
      <dgm:spPr/>
    </dgm:pt>
    <dgm:pt modelId="{0A3DB837-BF8B-4216-87CB-90DF2C0276DB}" type="pres">
      <dgm:prSet presAssocID="{610D5B53-6E55-4621-B159-8D9B89021FFC}" presName="childText" presStyleLbl="bgAcc1" presStyleIdx="5" presStyleCnt="7" custScaleX="83015" custScaleY="62984" custLinFactNeighborX="-706" custLinFactNeighborY="-5084">
        <dgm:presLayoutVars>
          <dgm:bulletEnabled val="1"/>
        </dgm:presLayoutVars>
      </dgm:prSet>
      <dgm:spPr/>
    </dgm:pt>
    <dgm:pt modelId="{FEAF59E4-C13E-45FE-9828-3CE7EED3819C}" type="pres">
      <dgm:prSet presAssocID="{C136DD8B-6A62-4AAB-A0A8-AB9F4FC79DF5}" presName="Name13" presStyleLbl="parChTrans1D2" presStyleIdx="6" presStyleCnt="7"/>
      <dgm:spPr/>
    </dgm:pt>
    <dgm:pt modelId="{2742E8BF-70C1-4E82-A676-9A60FB732296}" type="pres">
      <dgm:prSet presAssocID="{65E7C3FC-B96F-492D-8DFA-5443D783E05F}" presName="childText" presStyleLbl="bgAcc1" presStyleIdx="6" presStyleCnt="7" custScaleX="84248" custScaleY="58358">
        <dgm:presLayoutVars>
          <dgm:bulletEnabled val="1"/>
        </dgm:presLayoutVars>
      </dgm:prSet>
      <dgm:spPr/>
    </dgm:pt>
  </dgm:ptLst>
  <dgm:cxnLst>
    <dgm:cxn modelId="{496DAD01-F44A-430B-8CB3-8F782B48496A}" srcId="{C335D338-0727-40BD-A66E-521B30EE4178}" destId="{AEEB7DA6-101D-4464-A2E4-0B231DE56628}" srcOrd="0" destOrd="0" parTransId="{FECB9E97-5A6F-4077-8D33-0105A143F245}" sibTransId="{DF8C404E-D985-4514-9DBE-DD931968BD04}"/>
    <dgm:cxn modelId="{BCCF2E06-3A62-42BA-AA30-BAEE41A7A32C}" srcId="{C335D338-0727-40BD-A66E-521B30EE4178}" destId="{24B31FF4-272E-4007-B8E0-EA0F3E0BD07E}" srcOrd="1" destOrd="0" parTransId="{2ACED30B-6D15-4BF4-AAC1-916F3E9863B8}" sibTransId="{826A8D77-2C37-4A7B-B71B-3B44C32D890C}"/>
    <dgm:cxn modelId="{25080C18-F4E8-4A9C-A18D-78ABDBA90B7D}" type="presOf" srcId="{C136DD8B-6A62-4AAB-A0A8-AB9F4FC79DF5}" destId="{FEAF59E4-C13E-45FE-9828-3CE7EED3819C}" srcOrd="0" destOrd="0" presId="urn:microsoft.com/office/officeart/2005/8/layout/hierarchy3"/>
    <dgm:cxn modelId="{4E4ED81E-B540-4426-A765-E73259DA68B6}" type="presOf" srcId="{B7B00163-8224-40F7-B251-378435AEF8F2}" destId="{EB2B0CF1-F131-4A0D-9287-B85FD36A25DE}" srcOrd="0" destOrd="0" presId="urn:microsoft.com/office/officeart/2005/8/layout/hierarchy3"/>
    <dgm:cxn modelId="{A2B97B24-FAAF-4744-B39F-E333F6A9EDA2}" type="presOf" srcId="{2ACED30B-6D15-4BF4-AAC1-916F3E9863B8}" destId="{6AF6B6AE-C695-4B7D-97EE-1F763F9AABCD}" srcOrd="0" destOrd="0" presId="urn:microsoft.com/office/officeart/2005/8/layout/hierarchy3"/>
    <dgm:cxn modelId="{B9DF6E36-A3AC-4812-9E4D-5D099EECA3B1}" type="presOf" srcId="{0D5B349D-690C-49EB-AFD1-9D81C0AFA073}" destId="{F9C9F0E0-1D19-4187-98BD-61511AAD9A53}" srcOrd="0" destOrd="0" presId="urn:microsoft.com/office/officeart/2005/8/layout/hierarchy3"/>
    <dgm:cxn modelId="{703B1E3A-B8A0-4BAE-A4CF-7FC942F3089D}" srcId="{C335D338-0727-40BD-A66E-521B30EE4178}" destId="{65E7C3FC-B96F-492D-8DFA-5443D783E05F}" srcOrd="3" destOrd="0" parTransId="{C136DD8B-6A62-4AAB-A0A8-AB9F4FC79DF5}" sibTransId="{20E0EDDF-37EF-4D88-9ADF-786B9503A7CA}"/>
    <dgm:cxn modelId="{DC8AAD44-DB58-4B1F-81E1-95829BD91B4F}" srcId="{EC0D5874-098E-4A16-AA2B-8B052770F91D}" destId="{E5F83B16-7541-4E8B-9FB5-6AA9E0794DB4}" srcOrd="0" destOrd="0" parTransId="{65AC88BB-5658-45F9-8912-62C5A5B27EBC}" sibTransId="{96910000-A096-4D68-B8F1-A4360309AEB1}"/>
    <dgm:cxn modelId="{0D138F6B-696C-4EED-89A4-AE7756198B47}" type="presOf" srcId="{C335D338-0727-40BD-A66E-521B30EE4178}" destId="{39C7739F-5F25-4A27-8DA9-F8EC5BAA4204}" srcOrd="1" destOrd="0" presId="urn:microsoft.com/office/officeart/2005/8/layout/hierarchy3"/>
    <dgm:cxn modelId="{2BF90179-D668-4A45-B1EC-4EAC75B9A07B}" type="presOf" srcId="{9A92C6D1-DFA6-4D45-AD3D-7C66BF59D42D}" destId="{5D91B331-DF26-419E-990E-8C1B51E4823B}" srcOrd="0" destOrd="0" presId="urn:microsoft.com/office/officeart/2005/8/layout/hierarchy3"/>
    <dgm:cxn modelId="{EFA7A77F-D445-4D8A-8170-9A667264AD6E}" type="presOf" srcId="{65AC88BB-5658-45F9-8912-62C5A5B27EBC}" destId="{6DBCD2EE-8871-4D51-8F73-DEFDFC0BFE64}" srcOrd="0" destOrd="0" presId="urn:microsoft.com/office/officeart/2005/8/layout/hierarchy3"/>
    <dgm:cxn modelId="{40C05482-AC67-48FB-BB43-0621B3021289}" srcId="{881E9480-7F29-4A1D-8730-F0CBA4624469}" destId="{C335D338-0727-40BD-A66E-521B30EE4178}" srcOrd="1" destOrd="0" parTransId="{BC4EDD73-D802-4ED1-A9F0-8F89F6AB3FE5}" sibTransId="{3F1114A2-7EC0-43DB-972A-716DB68074E6}"/>
    <dgm:cxn modelId="{962E6686-8A1E-4AE0-8EC5-D4D22A599685}" srcId="{881E9480-7F29-4A1D-8730-F0CBA4624469}" destId="{EC0D5874-098E-4A16-AA2B-8B052770F91D}" srcOrd="0" destOrd="0" parTransId="{6577E116-5612-4D8C-9D71-D60F980D34BF}" sibTransId="{64C64007-9D9F-4C40-9FD5-B49DEB238E3F}"/>
    <dgm:cxn modelId="{4FD0458A-1A2A-4514-9810-AF32A7354CF1}" type="presOf" srcId="{610D5B53-6E55-4621-B159-8D9B89021FFC}" destId="{0A3DB837-BF8B-4216-87CB-90DF2C0276DB}" srcOrd="0" destOrd="0" presId="urn:microsoft.com/office/officeart/2005/8/layout/hierarchy3"/>
    <dgm:cxn modelId="{FE9AA18A-0D26-4BB4-A479-035B5AFCF9B2}" type="presOf" srcId="{E5F83B16-7541-4E8B-9FB5-6AA9E0794DB4}" destId="{E7BCBF0E-09C7-4ABC-98B9-A562CBDEF1AE}" srcOrd="0" destOrd="0" presId="urn:microsoft.com/office/officeart/2005/8/layout/hierarchy3"/>
    <dgm:cxn modelId="{F831B08E-72A3-4F41-94B7-B2F20ED4D799}" type="presOf" srcId="{EC0D5874-098E-4A16-AA2B-8B052770F91D}" destId="{2C9ABBB6-A0B7-49DA-8218-FC34E56B3AD0}" srcOrd="1" destOrd="0" presId="urn:microsoft.com/office/officeart/2005/8/layout/hierarchy3"/>
    <dgm:cxn modelId="{B0FCB0A3-4518-41E6-968F-4B282C67023E}" srcId="{EC0D5874-098E-4A16-AA2B-8B052770F91D}" destId="{9A92C6D1-DFA6-4D45-AD3D-7C66BF59D42D}" srcOrd="2" destOrd="0" parTransId="{0D5B349D-690C-49EB-AFD1-9D81C0AFA073}" sibTransId="{2650C73C-4EBE-4B2D-A970-2F420C48FA17}"/>
    <dgm:cxn modelId="{F5239DAD-D5A8-4600-9026-FDBD713FF666}" srcId="{EC0D5874-098E-4A16-AA2B-8B052770F91D}" destId="{B7B00163-8224-40F7-B251-378435AEF8F2}" srcOrd="1" destOrd="0" parTransId="{AB4F9643-FC13-4301-B4B1-657703899879}" sibTransId="{DFBF911F-84A8-48AA-953C-EF807EDA9740}"/>
    <dgm:cxn modelId="{CB4693B8-0ACA-409E-B1FA-03BA511CC45C}" type="presOf" srcId="{65E7C3FC-B96F-492D-8DFA-5443D783E05F}" destId="{2742E8BF-70C1-4E82-A676-9A60FB732296}" srcOrd="0" destOrd="0" presId="urn:microsoft.com/office/officeart/2005/8/layout/hierarchy3"/>
    <dgm:cxn modelId="{71C189BE-4E26-4994-8B2B-8E50F8DA94FC}" type="presOf" srcId="{AEEB7DA6-101D-4464-A2E4-0B231DE56628}" destId="{34710C1A-C5C2-4F24-9180-7DC0C4E19C46}" srcOrd="0" destOrd="0" presId="urn:microsoft.com/office/officeart/2005/8/layout/hierarchy3"/>
    <dgm:cxn modelId="{FFB52BC3-EA34-436F-ABD8-AA7BE8C7EEEE}" type="presOf" srcId="{C335D338-0727-40BD-A66E-521B30EE4178}" destId="{24C80F89-5903-4DE7-9DCD-0E5150D29E98}" srcOrd="0" destOrd="0" presId="urn:microsoft.com/office/officeart/2005/8/layout/hierarchy3"/>
    <dgm:cxn modelId="{AE0DC9C4-45FC-4B4E-937A-A108133F7589}" type="presOf" srcId="{17D0BFA0-A278-474B-A34A-2809BFD9CAEF}" destId="{14976589-3C13-4D88-9C4B-99412472B404}" srcOrd="0" destOrd="0" presId="urn:microsoft.com/office/officeart/2005/8/layout/hierarchy3"/>
    <dgm:cxn modelId="{FD5991DA-0F4F-41FB-9A05-185FCBE1F56B}" type="presOf" srcId="{AB4F9643-FC13-4301-B4B1-657703899879}" destId="{3929C934-BFCF-4C4C-B46B-24B47C2DC1E9}" srcOrd="0" destOrd="0" presId="urn:microsoft.com/office/officeart/2005/8/layout/hierarchy3"/>
    <dgm:cxn modelId="{8AFB0FE0-A3FB-4921-A68C-A68F7C8DEC01}" type="presOf" srcId="{FECB9E97-5A6F-4077-8D33-0105A143F245}" destId="{2E30E818-0007-4DE9-BAD6-52F5EC300514}" srcOrd="0" destOrd="0" presId="urn:microsoft.com/office/officeart/2005/8/layout/hierarchy3"/>
    <dgm:cxn modelId="{B92667E6-0531-418C-9A49-33AD06BDCB90}" type="presOf" srcId="{24B31FF4-272E-4007-B8E0-EA0F3E0BD07E}" destId="{AF5BFA20-A372-443A-84B8-04EB056A2A6D}" srcOrd="0" destOrd="0" presId="urn:microsoft.com/office/officeart/2005/8/layout/hierarchy3"/>
    <dgm:cxn modelId="{2FAE05F1-CDCE-403C-93CC-C29B2735B20F}" type="presOf" srcId="{EC0D5874-098E-4A16-AA2B-8B052770F91D}" destId="{C9171DB7-6950-476C-9B5F-E2D2AE856B33}" srcOrd="0" destOrd="0" presId="urn:microsoft.com/office/officeart/2005/8/layout/hierarchy3"/>
    <dgm:cxn modelId="{29482DF3-8CAB-417E-A8E1-6EB80E53636A}" type="presOf" srcId="{881E9480-7F29-4A1D-8730-F0CBA4624469}" destId="{89B53392-F8E4-4907-8D2C-395424D2F0AF}" srcOrd="0" destOrd="0" presId="urn:microsoft.com/office/officeart/2005/8/layout/hierarchy3"/>
    <dgm:cxn modelId="{10D0F7F3-DB54-45AE-9012-267D48B78A0E}" srcId="{C335D338-0727-40BD-A66E-521B30EE4178}" destId="{610D5B53-6E55-4621-B159-8D9B89021FFC}" srcOrd="2" destOrd="0" parTransId="{17D0BFA0-A278-474B-A34A-2809BFD9CAEF}" sibTransId="{53B72387-DE1B-4E66-9C17-12299B4B123E}"/>
    <dgm:cxn modelId="{4BDABCE7-7F7E-4483-9392-B3453230DCDE}" type="presParOf" srcId="{89B53392-F8E4-4907-8D2C-395424D2F0AF}" destId="{5DDD954E-7B9F-4529-83FD-062CCD786C71}" srcOrd="0" destOrd="0" presId="urn:microsoft.com/office/officeart/2005/8/layout/hierarchy3"/>
    <dgm:cxn modelId="{10C77B7B-A590-475B-BF0D-CFA0DAB90A95}" type="presParOf" srcId="{5DDD954E-7B9F-4529-83FD-062CCD786C71}" destId="{412BC561-CB88-43CF-9D7C-DB983A8F5545}" srcOrd="0" destOrd="0" presId="urn:microsoft.com/office/officeart/2005/8/layout/hierarchy3"/>
    <dgm:cxn modelId="{950269FB-298C-4D5D-9457-6355ACF17A4B}" type="presParOf" srcId="{412BC561-CB88-43CF-9D7C-DB983A8F5545}" destId="{C9171DB7-6950-476C-9B5F-E2D2AE856B33}" srcOrd="0" destOrd="0" presId="urn:microsoft.com/office/officeart/2005/8/layout/hierarchy3"/>
    <dgm:cxn modelId="{F63877FF-B0E0-4824-8C52-0814F26FDE4A}" type="presParOf" srcId="{412BC561-CB88-43CF-9D7C-DB983A8F5545}" destId="{2C9ABBB6-A0B7-49DA-8218-FC34E56B3AD0}" srcOrd="1" destOrd="0" presId="urn:microsoft.com/office/officeart/2005/8/layout/hierarchy3"/>
    <dgm:cxn modelId="{42828EA3-810A-4478-84FF-9DB4DFC4396D}" type="presParOf" srcId="{5DDD954E-7B9F-4529-83FD-062CCD786C71}" destId="{0D968455-5CA8-4239-A67F-6569B0ADF990}" srcOrd="1" destOrd="0" presId="urn:microsoft.com/office/officeart/2005/8/layout/hierarchy3"/>
    <dgm:cxn modelId="{E685645D-851C-4A50-B4CE-FE8A45F21086}" type="presParOf" srcId="{0D968455-5CA8-4239-A67F-6569B0ADF990}" destId="{6DBCD2EE-8871-4D51-8F73-DEFDFC0BFE64}" srcOrd="0" destOrd="0" presId="urn:microsoft.com/office/officeart/2005/8/layout/hierarchy3"/>
    <dgm:cxn modelId="{7B076242-84A9-4FBD-B3A1-D6346844AE91}" type="presParOf" srcId="{0D968455-5CA8-4239-A67F-6569B0ADF990}" destId="{E7BCBF0E-09C7-4ABC-98B9-A562CBDEF1AE}" srcOrd="1" destOrd="0" presId="urn:microsoft.com/office/officeart/2005/8/layout/hierarchy3"/>
    <dgm:cxn modelId="{714C82E0-D264-4644-B780-5A409AC91A5D}" type="presParOf" srcId="{0D968455-5CA8-4239-A67F-6569B0ADF990}" destId="{3929C934-BFCF-4C4C-B46B-24B47C2DC1E9}" srcOrd="2" destOrd="0" presId="urn:microsoft.com/office/officeart/2005/8/layout/hierarchy3"/>
    <dgm:cxn modelId="{D8623F63-7C9F-4E6C-8A51-6A598062FE1C}" type="presParOf" srcId="{0D968455-5CA8-4239-A67F-6569B0ADF990}" destId="{EB2B0CF1-F131-4A0D-9287-B85FD36A25DE}" srcOrd="3" destOrd="0" presId="urn:microsoft.com/office/officeart/2005/8/layout/hierarchy3"/>
    <dgm:cxn modelId="{B96EF774-8BE0-4BF1-843B-10E5793042D9}" type="presParOf" srcId="{0D968455-5CA8-4239-A67F-6569B0ADF990}" destId="{F9C9F0E0-1D19-4187-98BD-61511AAD9A53}" srcOrd="4" destOrd="0" presId="urn:microsoft.com/office/officeart/2005/8/layout/hierarchy3"/>
    <dgm:cxn modelId="{753DE753-AF59-4A69-9B3C-F48F6E342755}" type="presParOf" srcId="{0D968455-5CA8-4239-A67F-6569B0ADF990}" destId="{5D91B331-DF26-419E-990E-8C1B51E4823B}" srcOrd="5" destOrd="0" presId="urn:microsoft.com/office/officeart/2005/8/layout/hierarchy3"/>
    <dgm:cxn modelId="{4477551D-E1D9-40F4-94C3-BEFCD5F1FF31}" type="presParOf" srcId="{89B53392-F8E4-4907-8D2C-395424D2F0AF}" destId="{D36417B4-7184-4564-813E-A499EBA8E424}" srcOrd="1" destOrd="0" presId="urn:microsoft.com/office/officeart/2005/8/layout/hierarchy3"/>
    <dgm:cxn modelId="{617F3DBF-D009-4C0E-B62C-3DC8FFC85EDA}" type="presParOf" srcId="{D36417B4-7184-4564-813E-A499EBA8E424}" destId="{45088012-40BC-4A19-9D34-DDFCEFB6D792}" srcOrd="0" destOrd="0" presId="urn:microsoft.com/office/officeart/2005/8/layout/hierarchy3"/>
    <dgm:cxn modelId="{F05FC17C-8E33-4057-96B9-7D3B8CA6A2E6}" type="presParOf" srcId="{45088012-40BC-4A19-9D34-DDFCEFB6D792}" destId="{24C80F89-5903-4DE7-9DCD-0E5150D29E98}" srcOrd="0" destOrd="0" presId="urn:microsoft.com/office/officeart/2005/8/layout/hierarchy3"/>
    <dgm:cxn modelId="{44CDB525-3895-4137-A160-F044EF46A3DC}" type="presParOf" srcId="{45088012-40BC-4A19-9D34-DDFCEFB6D792}" destId="{39C7739F-5F25-4A27-8DA9-F8EC5BAA4204}" srcOrd="1" destOrd="0" presId="urn:microsoft.com/office/officeart/2005/8/layout/hierarchy3"/>
    <dgm:cxn modelId="{45684497-EA04-413C-A1CF-2615F0A27BB6}" type="presParOf" srcId="{D36417B4-7184-4564-813E-A499EBA8E424}" destId="{26471D55-082C-4845-AA1D-F770555D81F5}" srcOrd="1" destOrd="0" presId="urn:microsoft.com/office/officeart/2005/8/layout/hierarchy3"/>
    <dgm:cxn modelId="{C8711DC4-6F2F-4A46-9C76-4CFF88CBFC07}" type="presParOf" srcId="{26471D55-082C-4845-AA1D-F770555D81F5}" destId="{2E30E818-0007-4DE9-BAD6-52F5EC300514}" srcOrd="0" destOrd="0" presId="urn:microsoft.com/office/officeart/2005/8/layout/hierarchy3"/>
    <dgm:cxn modelId="{A2518C79-FBFF-4AE4-98A5-88239D5EAE5F}" type="presParOf" srcId="{26471D55-082C-4845-AA1D-F770555D81F5}" destId="{34710C1A-C5C2-4F24-9180-7DC0C4E19C46}" srcOrd="1" destOrd="0" presId="urn:microsoft.com/office/officeart/2005/8/layout/hierarchy3"/>
    <dgm:cxn modelId="{5DFBF1B4-F1D7-409D-838D-B8A8A859B3E8}" type="presParOf" srcId="{26471D55-082C-4845-AA1D-F770555D81F5}" destId="{6AF6B6AE-C695-4B7D-97EE-1F763F9AABCD}" srcOrd="2" destOrd="0" presId="urn:microsoft.com/office/officeart/2005/8/layout/hierarchy3"/>
    <dgm:cxn modelId="{26BAE695-EC5D-413F-AC29-6A810ADB0C4A}" type="presParOf" srcId="{26471D55-082C-4845-AA1D-F770555D81F5}" destId="{AF5BFA20-A372-443A-84B8-04EB056A2A6D}" srcOrd="3" destOrd="0" presId="urn:microsoft.com/office/officeart/2005/8/layout/hierarchy3"/>
    <dgm:cxn modelId="{C3C34A1F-206F-4C95-8A39-28A9A65DB58F}" type="presParOf" srcId="{26471D55-082C-4845-AA1D-F770555D81F5}" destId="{14976589-3C13-4D88-9C4B-99412472B404}" srcOrd="4" destOrd="0" presId="urn:microsoft.com/office/officeart/2005/8/layout/hierarchy3"/>
    <dgm:cxn modelId="{94A2424A-E03D-42BA-9BE5-922305CC8BF6}" type="presParOf" srcId="{26471D55-082C-4845-AA1D-F770555D81F5}" destId="{0A3DB837-BF8B-4216-87CB-90DF2C0276DB}" srcOrd="5" destOrd="0" presId="urn:microsoft.com/office/officeart/2005/8/layout/hierarchy3"/>
    <dgm:cxn modelId="{362CF762-3457-47A1-A361-55F5F928B74B}" type="presParOf" srcId="{26471D55-082C-4845-AA1D-F770555D81F5}" destId="{FEAF59E4-C13E-45FE-9828-3CE7EED3819C}" srcOrd="6" destOrd="0" presId="urn:microsoft.com/office/officeart/2005/8/layout/hierarchy3"/>
    <dgm:cxn modelId="{E6D80D81-9BA8-4DEA-950F-0AC5DC925709}" type="presParOf" srcId="{26471D55-082C-4845-AA1D-F770555D81F5}" destId="{2742E8BF-70C1-4E82-A676-9A60FB73229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1DB7-6950-476C-9B5F-E2D2AE856B33}">
      <dsp:nvSpPr>
        <dsp:cNvPr id="0" name=""/>
        <dsp:cNvSpPr/>
      </dsp:nvSpPr>
      <dsp:spPr>
        <a:xfrm>
          <a:off x="1573278" y="1308"/>
          <a:ext cx="1870691" cy="928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rtlCol="0" anchor="ctr" anchorCtr="0">
          <a:noAutofit/>
        </a:bodyPr>
        <a:lstStyle/>
        <a:p>
          <a:pPr marL="0" lvl="0" indent="0" algn="ctr" defTabSz="622300" rtl="0">
            <a:lnSpc>
              <a:spcPct val="90000"/>
            </a:lnSpc>
            <a:spcBef>
              <a:spcPct val="0"/>
            </a:spcBef>
            <a:spcAft>
              <a:spcPct val="35000"/>
            </a:spcAft>
            <a:buNone/>
          </a:pPr>
          <a:r>
            <a:rPr lang="ru" sz="1400" kern="1200"/>
            <a:t>Гимназия</a:t>
          </a:r>
        </a:p>
      </dsp:txBody>
      <dsp:txXfrm>
        <a:off x="1600476" y="28506"/>
        <a:ext cx="1816295" cy="874204"/>
      </dsp:txXfrm>
    </dsp:sp>
    <dsp:sp modelId="{6DBCD2EE-8871-4D51-8F73-DEFDFC0BFE64}">
      <dsp:nvSpPr>
        <dsp:cNvPr id="0" name=""/>
        <dsp:cNvSpPr/>
      </dsp:nvSpPr>
      <dsp:spPr>
        <a:xfrm>
          <a:off x="1760348" y="929909"/>
          <a:ext cx="187069" cy="655187"/>
        </a:xfrm>
        <a:custGeom>
          <a:avLst/>
          <a:gdLst/>
          <a:ahLst/>
          <a:cxnLst/>
          <a:rect l="0" t="0" r="0" b="0"/>
          <a:pathLst>
            <a:path>
              <a:moveTo>
                <a:pt x="0" y="0"/>
              </a:moveTo>
              <a:lnTo>
                <a:pt x="0" y="655187"/>
              </a:lnTo>
              <a:lnTo>
                <a:pt x="187069" y="6551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CBF0E-09C7-4ABC-98B9-A562CBDEF1AE}">
      <dsp:nvSpPr>
        <dsp:cNvPr id="0" name=""/>
        <dsp:cNvSpPr/>
      </dsp:nvSpPr>
      <dsp:spPr>
        <a:xfrm>
          <a:off x="1947417" y="1232645"/>
          <a:ext cx="1535613" cy="7049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rtlCol="0" anchor="ctr" anchorCtr="0">
          <a:noAutofit/>
        </a:bodyPr>
        <a:lstStyle/>
        <a:p>
          <a:pPr marL="0" lvl="0" indent="0" algn="ctr" defTabSz="400050" rtl="0">
            <a:lnSpc>
              <a:spcPct val="90000"/>
            </a:lnSpc>
            <a:spcBef>
              <a:spcPct val="0"/>
            </a:spcBef>
            <a:spcAft>
              <a:spcPct val="35000"/>
            </a:spcAft>
            <a:buNone/>
          </a:pPr>
          <a:r>
            <a:rPr lang="ru" sz="900" kern="1200" dirty="0"/>
            <a:t>Среднее профессиональное образование (на базе единых выпускных экзаменов)</a:t>
          </a:r>
        </a:p>
      </dsp:txBody>
      <dsp:txXfrm>
        <a:off x="1968063" y="1253291"/>
        <a:ext cx="1494321" cy="663610"/>
      </dsp:txXfrm>
    </dsp:sp>
    <dsp:sp modelId="{3929C934-BFCF-4C4C-B46B-24B47C2DC1E9}">
      <dsp:nvSpPr>
        <dsp:cNvPr id="0" name=""/>
        <dsp:cNvSpPr/>
      </dsp:nvSpPr>
      <dsp:spPr>
        <a:xfrm>
          <a:off x="1760348" y="929909"/>
          <a:ext cx="187069" cy="1805778"/>
        </a:xfrm>
        <a:custGeom>
          <a:avLst/>
          <a:gdLst/>
          <a:ahLst/>
          <a:cxnLst/>
          <a:rect l="0" t="0" r="0" b="0"/>
          <a:pathLst>
            <a:path>
              <a:moveTo>
                <a:pt x="0" y="0"/>
              </a:moveTo>
              <a:lnTo>
                <a:pt x="0" y="1805778"/>
              </a:lnTo>
              <a:lnTo>
                <a:pt x="187069" y="1805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2B0CF1-F131-4A0D-9287-B85FD36A25DE}">
      <dsp:nvSpPr>
        <dsp:cNvPr id="0" name=""/>
        <dsp:cNvSpPr/>
      </dsp:nvSpPr>
      <dsp:spPr>
        <a:xfrm>
          <a:off x="1947417" y="2240284"/>
          <a:ext cx="1492852" cy="990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rtlCol="0" anchor="ctr" anchorCtr="0">
          <a:noAutofit/>
        </a:bodyPr>
        <a:lstStyle/>
        <a:p>
          <a:pPr marL="0" lvl="0" indent="0" algn="ctr" defTabSz="400050" rtl="0">
            <a:lnSpc>
              <a:spcPct val="90000"/>
            </a:lnSpc>
            <a:spcBef>
              <a:spcPct val="0"/>
            </a:spcBef>
            <a:spcAft>
              <a:spcPct val="35000"/>
            </a:spcAft>
            <a:buNone/>
          </a:pPr>
          <a:r>
            <a:rPr lang="ru" sz="900" kern="1200"/>
            <a:t>Профессиональный ВУЗ</a:t>
          </a:r>
        </a:p>
      </dsp:txBody>
      <dsp:txXfrm>
        <a:off x="1976437" y="2269304"/>
        <a:ext cx="1434812" cy="932766"/>
      </dsp:txXfrm>
    </dsp:sp>
    <dsp:sp modelId="{F9C9F0E0-1D19-4187-98BD-61511AAD9A53}">
      <dsp:nvSpPr>
        <dsp:cNvPr id="0" name=""/>
        <dsp:cNvSpPr/>
      </dsp:nvSpPr>
      <dsp:spPr>
        <a:xfrm>
          <a:off x="1760348" y="929909"/>
          <a:ext cx="95114" cy="2922014"/>
        </a:xfrm>
        <a:custGeom>
          <a:avLst/>
          <a:gdLst/>
          <a:ahLst/>
          <a:cxnLst/>
          <a:rect l="0" t="0" r="0" b="0"/>
          <a:pathLst>
            <a:path>
              <a:moveTo>
                <a:pt x="0" y="0"/>
              </a:moveTo>
              <a:lnTo>
                <a:pt x="0" y="2922014"/>
              </a:lnTo>
              <a:lnTo>
                <a:pt x="95114" y="29220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1B331-DF26-419E-990E-8C1B51E4823B}">
      <dsp:nvSpPr>
        <dsp:cNvPr id="0" name=""/>
        <dsp:cNvSpPr/>
      </dsp:nvSpPr>
      <dsp:spPr>
        <a:xfrm>
          <a:off x="1855462" y="3444834"/>
          <a:ext cx="1384312" cy="814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rtlCol="0" anchor="ctr" anchorCtr="0">
          <a:noAutofit/>
        </a:bodyPr>
        <a:lstStyle/>
        <a:p>
          <a:pPr marL="0" lvl="0" indent="0" algn="ctr" defTabSz="400050" rtl="0">
            <a:lnSpc>
              <a:spcPct val="90000"/>
            </a:lnSpc>
            <a:spcBef>
              <a:spcPct val="0"/>
            </a:spcBef>
            <a:spcAft>
              <a:spcPct val="35000"/>
            </a:spcAft>
            <a:buNone/>
          </a:pPr>
          <a:r>
            <a:rPr lang="ru" sz="900" kern="1200"/>
            <a:t>Университет</a:t>
          </a:r>
        </a:p>
      </dsp:txBody>
      <dsp:txXfrm>
        <a:off x="1879308" y="3468680"/>
        <a:ext cx="1336620" cy="766486"/>
      </dsp:txXfrm>
    </dsp:sp>
    <dsp:sp modelId="{24C80F89-5903-4DE7-9DCD-0E5150D29E98}">
      <dsp:nvSpPr>
        <dsp:cNvPr id="0" name=""/>
        <dsp:cNvSpPr/>
      </dsp:nvSpPr>
      <dsp:spPr>
        <a:xfrm>
          <a:off x="4049442" y="1308"/>
          <a:ext cx="1645528" cy="9973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rtlCol="0" anchor="ctr" anchorCtr="0">
          <a:noAutofit/>
        </a:bodyPr>
        <a:lstStyle/>
        <a:p>
          <a:pPr marL="0" lvl="0" indent="0" algn="ctr" defTabSz="622300" rtl="0">
            <a:lnSpc>
              <a:spcPct val="90000"/>
            </a:lnSpc>
            <a:spcBef>
              <a:spcPct val="0"/>
            </a:spcBef>
            <a:spcAft>
              <a:spcPct val="35000"/>
            </a:spcAft>
            <a:buNone/>
          </a:pPr>
          <a:r>
            <a:rPr lang="ru" sz="1400" kern="1200" dirty="0"/>
            <a:t>Среднее профессиональное образование базового уровня</a:t>
          </a:r>
        </a:p>
      </dsp:txBody>
      <dsp:txXfrm>
        <a:off x="4078654" y="30520"/>
        <a:ext cx="1587104" cy="938946"/>
      </dsp:txXfrm>
    </dsp:sp>
    <dsp:sp modelId="{2E30E818-0007-4DE9-BAD6-52F5EC300514}">
      <dsp:nvSpPr>
        <dsp:cNvPr id="0" name=""/>
        <dsp:cNvSpPr/>
      </dsp:nvSpPr>
      <dsp:spPr>
        <a:xfrm>
          <a:off x="4213995" y="998678"/>
          <a:ext cx="313450" cy="638258"/>
        </a:xfrm>
        <a:custGeom>
          <a:avLst/>
          <a:gdLst/>
          <a:ahLst/>
          <a:cxnLst/>
          <a:rect l="0" t="0" r="0" b="0"/>
          <a:pathLst>
            <a:path>
              <a:moveTo>
                <a:pt x="0" y="0"/>
              </a:moveTo>
              <a:lnTo>
                <a:pt x="0" y="638258"/>
              </a:lnTo>
              <a:lnTo>
                <a:pt x="313450" y="638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10C1A-C5C2-4F24-9180-7DC0C4E19C46}">
      <dsp:nvSpPr>
        <dsp:cNvPr id="0" name=""/>
        <dsp:cNvSpPr/>
      </dsp:nvSpPr>
      <dsp:spPr>
        <a:xfrm>
          <a:off x="4527445" y="1303618"/>
          <a:ext cx="1181377" cy="6666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rtlCol="0" anchor="ctr" anchorCtr="0">
          <a:noAutofit/>
        </a:bodyPr>
        <a:lstStyle/>
        <a:p>
          <a:pPr marL="0" lvl="0" indent="0" algn="ctr" defTabSz="400050" rtl="0">
            <a:lnSpc>
              <a:spcPct val="90000"/>
            </a:lnSpc>
            <a:spcBef>
              <a:spcPct val="0"/>
            </a:spcBef>
            <a:spcAft>
              <a:spcPct val="35000"/>
            </a:spcAft>
            <a:buNone/>
          </a:pPr>
          <a:r>
            <a:rPr lang="ru" sz="900" kern="1200"/>
            <a:t>Работа</a:t>
          </a:r>
        </a:p>
      </dsp:txBody>
      <dsp:txXfrm>
        <a:off x="4546970" y="1323143"/>
        <a:ext cx="1142327" cy="627586"/>
      </dsp:txXfrm>
    </dsp:sp>
    <dsp:sp modelId="{6AF6B6AE-C695-4B7D-97EE-1F763F9AABCD}">
      <dsp:nvSpPr>
        <dsp:cNvPr id="0" name=""/>
        <dsp:cNvSpPr/>
      </dsp:nvSpPr>
      <dsp:spPr>
        <a:xfrm>
          <a:off x="4213995" y="998678"/>
          <a:ext cx="164552" cy="1669819"/>
        </a:xfrm>
        <a:custGeom>
          <a:avLst/>
          <a:gdLst/>
          <a:ahLst/>
          <a:cxnLst/>
          <a:rect l="0" t="0" r="0" b="0"/>
          <a:pathLst>
            <a:path>
              <a:moveTo>
                <a:pt x="0" y="0"/>
              </a:moveTo>
              <a:lnTo>
                <a:pt x="0" y="1669819"/>
              </a:lnTo>
              <a:lnTo>
                <a:pt x="164552" y="16698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BFA20-A372-443A-84B8-04EB056A2A6D}">
      <dsp:nvSpPr>
        <dsp:cNvPr id="0" name=""/>
        <dsp:cNvSpPr/>
      </dsp:nvSpPr>
      <dsp:spPr>
        <a:xfrm>
          <a:off x="4378547" y="2270788"/>
          <a:ext cx="1453578" cy="7954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rtlCol="0" anchor="ctr" anchorCtr="0">
          <a:noAutofit/>
        </a:bodyPr>
        <a:lstStyle/>
        <a:p>
          <a:pPr marL="0" lvl="0" indent="0" algn="ctr" defTabSz="400050" rtl="0">
            <a:lnSpc>
              <a:spcPct val="90000"/>
            </a:lnSpc>
            <a:spcBef>
              <a:spcPct val="0"/>
            </a:spcBef>
            <a:spcAft>
              <a:spcPct val="35000"/>
            </a:spcAft>
            <a:buNone/>
          </a:pPr>
          <a:r>
            <a:rPr lang="ru" sz="900" kern="1200" dirty="0"/>
            <a:t>Профессиональное образование, специализированное профессиональное образование</a:t>
          </a:r>
        </a:p>
      </dsp:txBody>
      <dsp:txXfrm>
        <a:off x="4401844" y="2294085"/>
        <a:ext cx="1406984" cy="748826"/>
      </dsp:txXfrm>
    </dsp:sp>
    <dsp:sp modelId="{14976589-3C13-4D88-9C4B-99412472B404}">
      <dsp:nvSpPr>
        <dsp:cNvPr id="0" name=""/>
        <dsp:cNvSpPr/>
      </dsp:nvSpPr>
      <dsp:spPr>
        <a:xfrm>
          <a:off x="4213995" y="998678"/>
          <a:ext cx="150873" cy="2690052"/>
        </a:xfrm>
        <a:custGeom>
          <a:avLst/>
          <a:gdLst/>
          <a:ahLst/>
          <a:cxnLst/>
          <a:rect l="0" t="0" r="0" b="0"/>
          <a:pathLst>
            <a:path>
              <a:moveTo>
                <a:pt x="0" y="0"/>
              </a:moveTo>
              <a:lnTo>
                <a:pt x="0" y="2690052"/>
              </a:lnTo>
              <a:lnTo>
                <a:pt x="150873" y="26900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3DB837-BF8B-4216-87CB-90DF2C0276DB}">
      <dsp:nvSpPr>
        <dsp:cNvPr id="0" name=""/>
        <dsp:cNvSpPr/>
      </dsp:nvSpPr>
      <dsp:spPr>
        <a:xfrm>
          <a:off x="4364868" y="3307380"/>
          <a:ext cx="1608424" cy="7627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rtlCol="0" anchor="ctr" anchorCtr="0">
          <a:noAutofit/>
        </a:bodyPr>
        <a:lstStyle/>
        <a:p>
          <a:pPr marL="0" lvl="0" indent="0" algn="ctr" defTabSz="400050" rtl="0">
            <a:lnSpc>
              <a:spcPct val="90000"/>
            </a:lnSpc>
            <a:spcBef>
              <a:spcPct val="0"/>
            </a:spcBef>
            <a:spcAft>
              <a:spcPct val="35000"/>
            </a:spcAft>
            <a:buNone/>
          </a:pPr>
          <a:r>
            <a:rPr lang="ru" sz="900" kern="1200"/>
            <a:t>Профессиональный ВУЗ</a:t>
          </a:r>
        </a:p>
      </dsp:txBody>
      <dsp:txXfrm>
        <a:off x="4387207" y="3329719"/>
        <a:ext cx="1563746" cy="718023"/>
      </dsp:txXfrm>
    </dsp:sp>
    <dsp:sp modelId="{FEAF59E4-C13E-45FE-9828-3CE7EED3819C}">
      <dsp:nvSpPr>
        <dsp:cNvPr id="0" name=""/>
        <dsp:cNvSpPr/>
      </dsp:nvSpPr>
      <dsp:spPr>
        <a:xfrm>
          <a:off x="4213995" y="998678"/>
          <a:ext cx="164552" cy="3789044"/>
        </a:xfrm>
        <a:custGeom>
          <a:avLst/>
          <a:gdLst/>
          <a:ahLst/>
          <a:cxnLst/>
          <a:rect l="0" t="0" r="0" b="0"/>
          <a:pathLst>
            <a:path>
              <a:moveTo>
                <a:pt x="0" y="0"/>
              </a:moveTo>
              <a:lnTo>
                <a:pt x="0" y="3789044"/>
              </a:lnTo>
              <a:lnTo>
                <a:pt x="164552" y="37890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42E8BF-70C1-4E82-A676-9A60FB732296}">
      <dsp:nvSpPr>
        <dsp:cNvPr id="0" name=""/>
        <dsp:cNvSpPr/>
      </dsp:nvSpPr>
      <dsp:spPr>
        <a:xfrm>
          <a:off x="4378547" y="4434382"/>
          <a:ext cx="1632314" cy="706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rtlCol="0" anchor="ctr" anchorCtr="0">
          <a:noAutofit/>
        </a:bodyPr>
        <a:lstStyle/>
        <a:p>
          <a:pPr marL="0" lvl="0" indent="0" algn="ctr" defTabSz="400050" rtl="0">
            <a:lnSpc>
              <a:spcPct val="90000"/>
            </a:lnSpc>
            <a:spcBef>
              <a:spcPct val="0"/>
            </a:spcBef>
            <a:spcAft>
              <a:spcPct val="35000"/>
            </a:spcAft>
            <a:buNone/>
          </a:pPr>
          <a:r>
            <a:rPr lang="ru" sz="900" kern="1200">
              <a:solidFill>
                <a:schemeClr val="tx1"/>
              </a:solidFill>
            </a:rPr>
            <a:t>Университет</a:t>
          </a:r>
        </a:p>
      </dsp:txBody>
      <dsp:txXfrm>
        <a:off x="4399245" y="4455080"/>
        <a:ext cx="1590918" cy="6652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pPr rtl="0"/>
            <a:fld id="{E51A837B-7BDD-48C3-B838-499B8B7AB766}" type="datetimeFigureOut">
              <a:rPr lang="fi-FI" smtClean="0"/>
              <a:t>13.11.2024</a:t>
            </a:fld>
            <a:endParaRPr lang="fi-FI"/>
          </a:p>
        </p:txBody>
      </p:sp>
      <p:sp>
        <p:nvSpPr>
          <p:cNvPr id="4" name="Alatunnisteen paikkamerkki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pPr rtl="0"/>
            <a:fld id="{3DDD3C84-B176-4ED8-BE84-A1ABD885D6C3}" type="slidenum">
              <a:rPr lang="fi-FI" smtClean="0"/>
              <a:t>‹#›</a:t>
            </a:fld>
            <a:endParaRPr lang="fi-FI"/>
          </a:p>
        </p:txBody>
      </p:sp>
    </p:spTree>
    <p:extLst>
      <p:ext uri="{BB962C8B-B14F-4D97-AF65-F5344CB8AC3E}">
        <p14:creationId xmlns:p14="http://schemas.microsoft.com/office/powerpoint/2010/main" val="334024265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6T11:42:49.478"/>
    </inkml:context>
    <inkml:brush xml:id="br0">
      <inkml:brushProperty name="width" value="0.1" units="cm"/>
      <inkml:brushProperty name="height" value="0.1" units="cm"/>
    </inkml:brush>
  </inkml:definitions>
  <inkml:trace contextRef="#ctx0" brushRef="#br0">7673 8528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pPr rtl="0"/>
            <a:fld id="{9BAC7A0D-6003-E145-9381-BA780FCBB77B}" type="datetimeFigureOut">
              <a:rPr lang="fi-FI" smtClean="0"/>
              <a:t>13.11.2024</a:t>
            </a:fld>
            <a:endParaRPr lang="fi-FI"/>
          </a:p>
        </p:txBody>
      </p:sp>
      <p:sp>
        <p:nvSpPr>
          <p:cNvPr id="4" name="Dian kuvan paikkamerkki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Huomautusten paikkamerkki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rtl="0"/>
            <a:r>
              <a:rPr lang="ru"/>
              <a:t>Muokkaa tekstin perustyylejä
toinen taso
kolmas taso
neljäs taso
viides taso</a:t>
            </a:r>
          </a:p>
        </p:txBody>
      </p:sp>
      <p:sp>
        <p:nvSpPr>
          <p:cNvPr id="6" name="Alatunnisteen paikkamerkki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pPr rtl="0"/>
            <a:endParaRPr lang="fi-FI"/>
          </a:p>
        </p:txBody>
      </p:sp>
      <p:sp>
        <p:nvSpPr>
          <p:cNvPr id="7" name="Dian numeron paikkamerkki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pPr rtl="0"/>
            <a:fld id="{0594B831-DB3A-C444-A46A-82F5B0D537F8}" type="slidenum">
              <a:rPr lang="fi-FI" smtClean="0"/>
              <a:t>‹#›</a:t>
            </a:fld>
            <a:endParaRPr lang="fi-FI"/>
          </a:p>
        </p:txBody>
      </p:sp>
    </p:spTree>
    <p:extLst>
      <p:ext uri="{BB962C8B-B14F-4D97-AF65-F5344CB8AC3E}">
        <p14:creationId xmlns:p14="http://schemas.microsoft.com/office/powerpoint/2010/main" val="63679011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defRPr/>
            </a:pPr>
            <a:fld id="{738D6DBC-EA6B-4A5A-B160-10FF882936D0}" type="slidenum">
              <a:rPr lang="fi-FI" altLang="en-US" smtClean="0"/>
              <a:pPr>
                <a:defRPr/>
              </a:pPr>
              <a:t>6</a:t>
            </a:fld>
            <a:endParaRPr lang="fi-FI" altLang="en-US"/>
          </a:p>
        </p:txBody>
      </p:sp>
    </p:spTree>
    <p:extLst>
      <p:ext uri="{BB962C8B-B14F-4D97-AF65-F5344CB8AC3E}">
        <p14:creationId xmlns:p14="http://schemas.microsoft.com/office/powerpoint/2010/main" val="174106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2"/>
          </a:solidFill>
        </p:spPr>
        <p:txBody>
          <a:bodyPr wrap="none" lIns="360000" tIns="72000" rIns="360000" bIns="72000" rtlCol="0" anchor="ctr">
            <a:spAutoFit/>
          </a:bodyPr>
          <a:lstStyle>
            <a:lvl1pPr algn="ctr">
              <a:lnSpc>
                <a:spcPct val="100000"/>
              </a:lnSpc>
              <a:defRPr sz="6000"/>
            </a:lvl1pPr>
          </a:lstStyle>
          <a:p>
            <a:pPr rtl="0"/>
            <a:r>
              <a:rPr lang="ru"/>
              <a:t>KANSISIVUN OTSIKKO</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rtlCol="0">
            <a:normAutofit/>
          </a:bodyPr>
          <a:lstStyle>
            <a:lvl1pPr marL="0" indent="0" algn="ctr">
              <a:buNone/>
              <a:defRPr sz="2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
              <a:t>Lisätietoa tähän Calibri Regular 26</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2"/>
          </a:solidFill>
        </p:spPr>
        <p:txBody>
          <a:bodyPr wrap="none" lIns="360000" tIns="72000" rIns="360000" bIns="72000" rtlCol="0" anchor="ctr">
            <a:spAutoFit/>
          </a:bodyPr>
          <a:lstStyle>
            <a:lvl1pPr marL="0" indent="0">
              <a:buNone/>
              <a:defRPr sz="6000" b="1"/>
            </a:lvl1pPr>
          </a:lstStyle>
          <a:p>
            <a:pPr rtl="0"/>
            <a:r>
              <a:rPr lang="ru"/>
              <a:t>CALIBRI BOLD 60, VERSAALI</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rtlCol="0">
            <a:noAutofit/>
          </a:bodyPr>
          <a:lstStyle>
            <a:lvl1pPr marL="0" indent="0">
              <a:buNone/>
              <a:defRPr sz="2000"/>
            </a:lvl1pPr>
          </a:lstStyle>
          <a:p>
            <a:pPr rtl="0"/>
            <a:r>
              <a:rPr lang="ru"/>
              <a:t>Etunimi Sukunimi, Titteli, pvm</a:t>
            </a:r>
          </a:p>
        </p:txBody>
      </p:sp>
      <p:sp>
        <p:nvSpPr>
          <p:cNvPr id="9"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0"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11"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
              <a:t>Marja Huttunen</a:t>
            </a:r>
          </a:p>
        </p:txBody>
      </p:sp>
    </p:spTree>
    <p:extLst>
      <p:ext uri="{BB962C8B-B14F-4D97-AF65-F5344CB8AC3E}">
        <p14:creationId xmlns:p14="http://schemas.microsoft.com/office/powerpoint/2010/main" val="356548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0"/>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0" anchor="t"/>
          <a:lstStyle>
            <a:lvl1pPr algn="ctr">
              <a:defRPr sz="6000"/>
            </a:lvl1pPr>
          </a:lstStyle>
          <a:p>
            <a:pPr rtl="0"/>
            <a:r>
              <a:rPr lang="ru"/>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00406"/>
            <a:ext cx="10525236" cy="640852"/>
          </a:xfrm>
          <a:effectLst/>
        </p:spPr>
        <p:txBody>
          <a:bodyPr rtlCol="0">
            <a:normAutofit/>
          </a:bodyPr>
          <a:lstStyle>
            <a:lvl1pPr marL="0" indent="0" algn="ctr">
              <a:buNone/>
              <a:defRPr sz="2400" i="1"/>
            </a:lvl1pPr>
          </a:lstStyle>
          <a:p>
            <a:pPr rtl="0"/>
            <a:r>
              <a:rPr lang="ru"/>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1409A1B-0649-8749-A12E-844570E61E87}"/>
              </a:ext>
            </a:extLst>
          </p:cNvPr>
          <p:cNvSpPr>
            <a:spLocks noGrp="1"/>
          </p:cNvSpPr>
          <p:nvPr>
            <p:ph sz="quarter" idx="15"/>
          </p:nvPr>
        </p:nvSpPr>
        <p:spPr>
          <a:xfrm>
            <a:off x="6280150" y="2595880"/>
            <a:ext cx="5067300" cy="3641725"/>
          </a:xfrm>
          <a:effectLst/>
        </p:spPr>
        <p:txBody>
          <a:bodyPr rtlCol="0">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2" name="Alatunnisteen paikkamerkki 1"/>
          <p:cNvSpPr>
            <a:spLocks noGrp="1"/>
          </p:cNvSpPr>
          <p:nvPr>
            <p:ph type="ftr" sz="quarter" idx="16"/>
          </p:nvPr>
        </p:nvSpPr>
        <p:spPr/>
        <p:txBody>
          <a:bodyPr rtlCol="0"/>
          <a:lstStyle/>
          <a:p>
            <a:pPr rtl="0"/>
            <a:r>
              <a:rPr lang="ru"/>
              <a:t>Marja Huttunen</a:t>
            </a:r>
          </a:p>
        </p:txBody>
      </p:sp>
    </p:spTree>
    <p:extLst>
      <p:ext uri="{BB962C8B-B14F-4D97-AF65-F5344CB8AC3E}">
        <p14:creationId xmlns:p14="http://schemas.microsoft.com/office/powerpoint/2010/main" val="113301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0" anchor="t"/>
          <a:lstStyle>
            <a:lvl1pPr algn="ctr">
              <a:defRPr sz="6000"/>
            </a:lvl1pPr>
          </a:lstStyle>
          <a:p>
            <a:pPr rtl="0"/>
            <a:r>
              <a:rPr lang="ru"/>
              <a:t>Muokkaa ots. perustyyl. </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2015999"/>
            <a:ext cx="10525570" cy="4138465"/>
          </a:xfrm>
          <a:effectLst/>
        </p:spPr>
        <p:txBody>
          <a:bodyPr rtlCol="0"/>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2" name="Alatunnisteen paikkamerkki 1"/>
          <p:cNvSpPr>
            <a:spLocks noGrp="1"/>
          </p:cNvSpPr>
          <p:nvPr>
            <p:ph type="ftr" sz="quarter" idx="16"/>
          </p:nvPr>
        </p:nvSpPr>
        <p:spPr/>
        <p:txBody>
          <a:bodyPr rtlCol="0"/>
          <a:lstStyle/>
          <a:p>
            <a:pPr rtl="0"/>
            <a:r>
              <a:rPr lang="ru"/>
              <a:t>Marja Huttunen</a:t>
            </a:r>
          </a:p>
        </p:txBody>
      </p:sp>
    </p:spTree>
    <p:extLst>
      <p:ext uri="{BB962C8B-B14F-4D97-AF65-F5344CB8AC3E}">
        <p14:creationId xmlns:p14="http://schemas.microsoft.com/office/powerpoint/2010/main" val="166077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3304163" y="4557631"/>
            <a:ext cx="5583682" cy="1068736"/>
          </a:xfrm>
          <a:solidFill>
            <a:schemeClr val="accent2"/>
          </a:solidFill>
          <a:effectLst/>
        </p:spPr>
        <p:txBody>
          <a:bodyPr wrap="none" lIns="360000" tIns="72000" rIns="360000" bIns="72000" rtlCol="0" anchor="ctr">
            <a:spAutoFit/>
          </a:bodyPr>
          <a:lstStyle>
            <a:lvl1pPr algn="ctr">
              <a:lnSpc>
                <a:spcPct val="100000"/>
              </a:lnSpc>
              <a:defRPr sz="6000" baseline="0">
                <a:solidFill>
                  <a:schemeClr val="bg1"/>
                </a:solidFill>
              </a:defRPr>
            </a:lvl1pPr>
          </a:lstStyle>
          <a:p>
            <a:pPr rtl="0"/>
            <a:r>
              <a:rPr lang="ru"/>
              <a:t>LISÄÄ LOPETUS</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54804" y="5074887"/>
            <a:ext cx="2354530" cy="1068737"/>
          </a:xfrm>
          <a:effectLst/>
        </p:spPr>
        <p:txBody>
          <a:bodyPr rtlCol="0">
            <a:noAutofit/>
          </a:bodyPr>
          <a:lstStyle>
            <a:lvl1pPr marL="0" indent="0" algn="l">
              <a:buNone/>
              <a:defRPr sz="2000">
                <a:solidFill>
                  <a:schemeClr val="bg1"/>
                </a:solidFill>
              </a:defRPr>
            </a:lvl1pPr>
          </a:lstStyle>
          <a:p>
            <a:pPr rtl="0"/>
            <a:r>
              <a:rPr lang="ru"/>
              <a:t>Etunimi Sukunimi, Sähköposti, Puhelin, @Twitter-tunnus</a:t>
            </a:r>
          </a:p>
        </p:txBody>
      </p:sp>
      <p:pic>
        <p:nvPicPr>
          <p:cNvPr id="9" name="Kuva 8">
            <a:extLst>
              <a:ext uri="{FF2B5EF4-FFF2-40B4-BE49-F238E27FC236}">
                <a16:creationId xmlns:a16="http://schemas.microsoft.com/office/drawing/2014/main" id="{82A1D419-85D0-CC4F-8881-4F80ABB984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81491" y="847812"/>
            <a:ext cx="6229018" cy="2395449"/>
          </a:xfrm>
          <a:prstGeom prst="rect">
            <a:avLst/>
          </a:prstGeom>
          <a:effectLst>
            <a:outerShdw blurRad="139700" dist="12700" dir="2700000" algn="tl" rotWithShape="0">
              <a:prstClr val="black">
                <a:alpha val="40000"/>
              </a:prstClr>
            </a:outerShdw>
          </a:effectLst>
        </p:spPr>
      </p:pic>
      <p:pic>
        <p:nvPicPr>
          <p:cNvPr id="10" name="Kuva 9">
            <a:extLst>
              <a:ext uri="{FF2B5EF4-FFF2-40B4-BE49-F238E27FC236}">
                <a16:creationId xmlns:a16="http://schemas.microsoft.com/office/drawing/2014/main" id="{8452A705-3644-4641-99A5-620BB0BE9A4F}"/>
              </a:ext>
            </a:extLst>
          </p:cNvPr>
          <p:cNvPicPr>
            <a:picLocks noChangeAspect="1"/>
          </p:cNvPicPr>
          <p:nvPr userDrawn="1"/>
        </p:nvPicPr>
        <p:blipFill>
          <a:blip r:embed="rId3"/>
          <a:stretch>
            <a:fillRect/>
          </a:stretch>
        </p:blipFill>
        <p:spPr>
          <a:xfrm>
            <a:off x="242781" y="6356350"/>
            <a:ext cx="2466552" cy="311634"/>
          </a:xfrm>
          <a:prstGeom prst="rect">
            <a:avLst/>
          </a:prstGeom>
        </p:spPr>
      </p:pic>
      <p:pic>
        <p:nvPicPr>
          <p:cNvPr id="13" name="Kuva 12">
            <a:extLst>
              <a:ext uri="{FF2B5EF4-FFF2-40B4-BE49-F238E27FC236}">
                <a16:creationId xmlns:a16="http://schemas.microsoft.com/office/drawing/2014/main" id="{E80B1ADF-4204-3A4B-A44E-941477AFBA4A}"/>
              </a:ext>
            </a:extLst>
          </p:cNvPr>
          <p:cNvPicPr>
            <a:picLocks noChangeAspect="1"/>
          </p:cNvPicPr>
          <p:nvPr userDrawn="1"/>
        </p:nvPicPr>
        <p:blipFill rotWithShape="1">
          <a:blip r:embed="rId4" cstate="email">
            <a:biLevel thresh="25000"/>
            <a:alphaModFix amt="50000"/>
            <a:extLst>
              <a:ext uri="{28A0092B-C50C-407E-A947-70E740481C1C}">
                <a14:useLocalDpi xmlns:a14="http://schemas.microsoft.com/office/drawing/2010/main"/>
              </a:ext>
            </a:extLst>
          </a:blip>
          <a:srcRect r="26311"/>
          <a:stretch/>
        </p:blipFill>
        <p:spPr>
          <a:xfrm>
            <a:off x="8705143" y="2939970"/>
            <a:ext cx="3483508" cy="4141164"/>
          </a:xfrm>
          <a:prstGeom prst="rect">
            <a:avLst/>
          </a:prstGeom>
        </p:spPr>
      </p:pic>
      <p:sp>
        <p:nvSpPr>
          <p:cNvPr id="3" name="Päivämäärän paikkamerkki 2"/>
          <p:cNvSpPr>
            <a:spLocks noGrp="1"/>
          </p:cNvSpPr>
          <p:nvPr>
            <p:ph type="dt" sz="half" idx="18"/>
          </p:nvPr>
        </p:nvSpPr>
        <p:spPr/>
        <p:txBody>
          <a:bodyPr rtlCol="0"/>
          <a:lstStyle/>
          <a:p>
            <a:pPr rtl="0"/>
            <a:r>
              <a:rPr lang="fi-FI"/>
              <a:t>29.10.2024</a:t>
            </a:r>
          </a:p>
        </p:txBody>
      </p:sp>
      <p:sp>
        <p:nvSpPr>
          <p:cNvPr id="4" name="Alatunnisteen paikkamerkki 3"/>
          <p:cNvSpPr>
            <a:spLocks noGrp="1"/>
          </p:cNvSpPr>
          <p:nvPr>
            <p:ph type="ftr" sz="quarter" idx="19"/>
          </p:nvPr>
        </p:nvSpPr>
        <p:spPr>
          <a:xfrm>
            <a:off x="4038600" y="6356350"/>
            <a:ext cx="4114800" cy="365125"/>
          </a:xfrm>
        </p:spPr>
        <p:txBody>
          <a:bodyPr rtlCol="0"/>
          <a:lstStyle/>
          <a:p>
            <a:pPr rtl="0"/>
            <a:r>
              <a:rPr lang="ru"/>
              <a:t>Marja Huttunen</a:t>
            </a:r>
          </a:p>
        </p:txBody>
      </p:sp>
      <p:sp>
        <p:nvSpPr>
          <p:cNvPr id="5" name="Dian numeron paikkamerkki 4"/>
          <p:cNvSpPr>
            <a:spLocks noGrp="1"/>
          </p:cNvSpPr>
          <p:nvPr>
            <p:ph type="sldNum" sz="quarter" idx="20"/>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21169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0"/>
          <a:lstStyle>
            <a:lvl1pPr marL="342900" indent="-342900" algn="l">
              <a:buClr>
                <a:schemeClr val="tx2"/>
              </a:buClr>
              <a:buFont typeface="Arial" panose="020B0604020202020204" pitchFamily="34" charset="0"/>
              <a:buChar char="•"/>
              <a:defRPr sz="2400">
                <a:solidFill>
                  <a:schemeClr val="tx2"/>
                </a:solidFill>
              </a:defRPr>
            </a:lvl1pPr>
            <a:lvl2pPr marL="800100" indent="-342900" algn="l">
              <a:buClr>
                <a:schemeClr val="tx2"/>
              </a:buClr>
              <a:buFont typeface="Courier New" panose="02070309020205020404" pitchFamily="49" charset="0"/>
              <a:buChar char="o"/>
              <a:defRPr sz="2000">
                <a:solidFill>
                  <a:schemeClr val="tx2"/>
                </a:solidFill>
              </a:defRPr>
            </a:lvl2pPr>
            <a:lvl3pPr marL="1200150" indent="-285750" algn="l">
              <a:buClr>
                <a:schemeClr val="tx2"/>
              </a:buClr>
              <a:buFont typeface="Wingdings" pitchFamily="2" charset="2"/>
              <a:buChar char="§"/>
              <a:defRPr sz="1800">
                <a:solidFill>
                  <a:schemeClr val="tx2"/>
                </a:solidFill>
              </a:defRPr>
            </a:lvl3pPr>
            <a:lvl4pPr marL="1657350" indent="-285750" algn="l">
              <a:buClr>
                <a:schemeClr val="tx2"/>
              </a:buClr>
              <a:buFont typeface="Wingdings" pitchFamily="2" charset="2"/>
              <a:buChar char="§"/>
              <a:defRPr sz="1600">
                <a:solidFill>
                  <a:schemeClr val="tx2"/>
                </a:solidFill>
              </a:defRPr>
            </a:lvl4pPr>
            <a:lvl5pPr marL="2114550" indent="-285750" algn="l">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rtlCol="0" anchor="t"/>
          <a:lstStyle>
            <a:lvl1pPr algn="ctr">
              <a:defRPr sz="6000">
                <a:solidFill>
                  <a:schemeClr val="tx2"/>
                </a:solidFill>
              </a:defRPr>
            </a:lvl1pPr>
          </a:lstStyle>
          <a:p>
            <a:pPr rtl="0"/>
            <a:r>
              <a:rPr lang="ru"/>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rtlCol="0">
            <a:normAutofit/>
          </a:bodyPr>
          <a:lstStyle>
            <a:lvl1pPr marL="0" indent="0" algn="ctr">
              <a:buNone/>
              <a:defRPr sz="2400" i="1">
                <a:solidFill>
                  <a:schemeClr val="tx2"/>
                </a:solidFill>
              </a:defRPr>
            </a:lvl1pPr>
          </a:lstStyle>
          <a:p>
            <a:pPr rtl="0"/>
            <a:r>
              <a:rPr lang="ru"/>
              <a:t>Otsikko</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rtlCol="0">
            <a:normAutofit/>
          </a:bodyPr>
          <a:lstStyle>
            <a:lvl1pPr marL="342900" indent="-342900" algn="l">
              <a:buClr>
                <a:schemeClr val="tx2"/>
              </a:buClr>
              <a:buFont typeface="Arial" panose="020B0604020202020204" pitchFamily="34" charset="0"/>
              <a:buChar char="•"/>
              <a:defRPr sz="2400">
                <a:solidFill>
                  <a:schemeClr val="tx2"/>
                </a:solidFill>
              </a:defRPr>
            </a:lvl1pPr>
            <a:lvl2pPr algn="l">
              <a:buClr>
                <a:schemeClr val="tx2"/>
              </a:buClr>
              <a:defRPr sz="2000">
                <a:solidFill>
                  <a:schemeClr val="tx2"/>
                </a:solidFill>
              </a:defRPr>
            </a:lvl2pPr>
            <a:lvl3pPr marL="1143000" indent="-228600" algn="l">
              <a:buClr>
                <a:schemeClr val="tx2"/>
              </a:buClr>
              <a:buFont typeface="Wingdings" pitchFamily="2" charset="2"/>
              <a:buChar char="§"/>
              <a:defRPr sz="1800">
                <a:solidFill>
                  <a:schemeClr val="tx2"/>
                </a:solidFill>
              </a:defRPr>
            </a:lvl3pPr>
            <a:lvl4pPr marL="1600200" indent="-228600" algn="l">
              <a:buClr>
                <a:schemeClr val="tx2"/>
              </a:buClr>
              <a:buFont typeface="Wingdings" pitchFamily="2" charset="2"/>
              <a:buChar char="§"/>
              <a:defRPr sz="1600">
                <a:solidFill>
                  <a:schemeClr val="tx2"/>
                </a:solidFill>
              </a:defRPr>
            </a:lvl4pPr>
            <a:lvl5pPr marL="2057400" indent="-228600" algn="l">
              <a:buClr>
                <a:schemeClr val="tx2"/>
              </a:buClr>
              <a:buFont typeface="Wingdings" pitchFamily="2" charset="2"/>
              <a:buChar char="§"/>
              <a:defRPr sz="1600">
                <a:solidFill>
                  <a:schemeClr val="tx2"/>
                </a:solidFill>
              </a:defRPr>
            </a:lvl5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5" name="Päivämäärän paikkamerkki 4"/>
          <p:cNvSpPr>
            <a:spLocks noGrp="1"/>
          </p:cNvSpPr>
          <p:nvPr>
            <p:ph type="dt" sz="half" idx="16"/>
          </p:nvPr>
        </p:nvSpPr>
        <p:spPr/>
        <p:txBody>
          <a:bodyPr rtlCol="0"/>
          <a:lstStyle/>
          <a:p>
            <a:pPr rtl="0"/>
            <a:r>
              <a:rPr lang="fi-FI"/>
              <a:t>29.10.2024</a:t>
            </a:r>
          </a:p>
        </p:txBody>
      </p:sp>
      <p:sp>
        <p:nvSpPr>
          <p:cNvPr id="7" name="Alatunnisteen paikkamerkki 6"/>
          <p:cNvSpPr>
            <a:spLocks noGrp="1"/>
          </p:cNvSpPr>
          <p:nvPr>
            <p:ph type="ftr" sz="quarter" idx="17"/>
          </p:nvPr>
        </p:nvSpPr>
        <p:spPr/>
        <p:txBody>
          <a:bodyPr rtlCol="0"/>
          <a:lstStyle/>
          <a:p>
            <a:pPr rtl="0"/>
            <a:r>
              <a:rPr lang="ru"/>
              <a:t>Marja Huttunen</a:t>
            </a:r>
          </a:p>
        </p:txBody>
      </p:sp>
      <p:sp>
        <p:nvSpPr>
          <p:cNvPr id="8" name="Dian numeron paikkamerkki 7"/>
          <p:cNvSpPr>
            <a:spLocks noGrp="1"/>
          </p:cNvSpPr>
          <p:nvPr>
            <p:ph type="sldNum" sz="quarter" idx="18"/>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57949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324186" y="2492791"/>
            <a:ext cx="3854416" cy="4588086"/>
          </a:xfrm>
          <a:prstGeom prst="rect">
            <a:avLst/>
          </a:prstGeom>
        </p:spPr>
      </p:pic>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rtlCol="0">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rtlCol="0" anchor="t"/>
          <a:lstStyle>
            <a:lvl1pPr algn="ctr">
              <a:defRPr sz="6000">
                <a:solidFill>
                  <a:schemeClr val="tx2"/>
                </a:solidFill>
              </a:defRPr>
            </a:lvl1pPr>
          </a:lstStyle>
          <a:p>
            <a:pPr rtl="0"/>
            <a:r>
              <a:rPr lang="ru"/>
              <a:t>Muokkaa ots. perustyyl. </a:t>
            </a:r>
          </a:p>
        </p:txBody>
      </p:sp>
      <p:pic>
        <p:nvPicPr>
          <p:cNvPr id="11" name="Kuva 10">
            <a:extLst>
              <a:ext uri="{FF2B5EF4-FFF2-40B4-BE49-F238E27FC236}">
                <a16:creationId xmlns:a16="http://schemas.microsoft.com/office/drawing/2014/main" id="{8303E4A9-4F69-884D-B8BD-111E9B5B2C3D}"/>
              </a:ext>
            </a:extLst>
          </p:cNvPr>
          <p:cNvPicPr>
            <a:picLocks noChangeAspect="1"/>
          </p:cNvPicPr>
          <p:nvPr userDrawn="1"/>
        </p:nvPicPr>
        <p:blipFill>
          <a:blip r:embed="rId3"/>
          <a:stretch>
            <a:fillRect/>
          </a:stretch>
        </p:blipFill>
        <p:spPr>
          <a:xfrm>
            <a:off x="242780" y="6353212"/>
            <a:ext cx="2466552" cy="311634"/>
          </a:xfrm>
          <a:prstGeom prst="rect">
            <a:avLst/>
          </a:prstGeom>
        </p:spPr>
      </p:pic>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rtlCol="0"/>
          <a:lstStyle/>
          <a:p>
            <a:pPr rtl="0"/>
            <a:r>
              <a:rPr lang="fi-FI"/>
              <a:t>29.10.2024</a:t>
            </a:r>
          </a:p>
        </p:txBody>
      </p:sp>
      <p:sp>
        <p:nvSpPr>
          <p:cNvPr id="7" name="Alatunnisteen paikkamerkki 6"/>
          <p:cNvSpPr>
            <a:spLocks noGrp="1"/>
          </p:cNvSpPr>
          <p:nvPr>
            <p:ph type="ftr" sz="quarter" idx="11"/>
          </p:nvPr>
        </p:nvSpPr>
        <p:spPr>
          <a:xfrm>
            <a:off x="4121668" y="6356350"/>
            <a:ext cx="3935963" cy="365125"/>
          </a:xfrm>
        </p:spPr>
        <p:txBody>
          <a:bodyPr rtlCol="0"/>
          <a:lstStyle/>
          <a:p>
            <a:pPr rtl="0"/>
            <a:r>
              <a:rPr lang="ru"/>
              <a:t>Marja Huttunen</a:t>
            </a:r>
          </a:p>
        </p:txBody>
      </p:sp>
      <p:sp>
        <p:nvSpPr>
          <p:cNvPr id="8" name="Dian numeron paikkamerkki 7"/>
          <p:cNvSpPr>
            <a:spLocks noGrp="1"/>
          </p:cNvSpPr>
          <p:nvPr>
            <p:ph type="sldNum" sz="quarter" idx="12"/>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96142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650734"/>
            <a:ext cx="10515600" cy="1060926"/>
          </a:xfrm>
          <a:prstGeom prst="rect">
            <a:avLst/>
          </a:prstGeom>
          <a:effectLst/>
        </p:spPr>
        <p:txBody>
          <a:bodyPr rtlCol="0" anchor="t"/>
          <a:lstStyle>
            <a:lvl1pPr algn="ctr">
              <a:defRPr sz="6000">
                <a:solidFill>
                  <a:schemeClr val="tx2"/>
                </a:solidFill>
              </a:defRPr>
            </a:lvl1pPr>
          </a:lstStyle>
          <a:p>
            <a:pPr rtl="0"/>
            <a:r>
              <a:rPr lang="ru"/>
              <a:t>Muokkaa ots. perustyyl.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747605"/>
            <a:ext cx="10525236" cy="2785290"/>
          </a:xfrm>
          <a:effectLst/>
        </p:spPr>
        <p:txBody>
          <a:bodyPr rtlCol="0">
            <a:normAutofit/>
          </a:bodyPr>
          <a:lstStyle>
            <a:lvl1pPr marL="0" indent="0" algn="ctr">
              <a:buNone/>
              <a:defRPr sz="2400" i="1">
                <a:solidFill>
                  <a:schemeClr val="tx2"/>
                </a:solidFill>
              </a:defRPr>
            </a:lvl1pPr>
          </a:lstStyle>
          <a:p>
            <a:pPr rtl="0"/>
            <a:r>
              <a:rPr lang="ru"/>
              <a:t>Otsikko</a:t>
            </a:r>
          </a:p>
        </p:txBody>
      </p:sp>
      <p:pic>
        <p:nvPicPr>
          <p:cNvPr id="14" name="Kuva 13">
            <a:extLst>
              <a:ext uri="{FF2B5EF4-FFF2-40B4-BE49-F238E27FC236}">
                <a16:creationId xmlns:a16="http://schemas.microsoft.com/office/drawing/2014/main" id="{A16CB06D-B28B-0E4C-A6BD-5A935AA58EF1}"/>
              </a:ext>
            </a:extLst>
          </p:cNvPr>
          <p:cNvPicPr>
            <a:picLocks noChangeAspect="1"/>
          </p:cNvPicPr>
          <p:nvPr userDrawn="1"/>
        </p:nvPicPr>
        <p:blipFill>
          <a:blip r:embed="rId2"/>
          <a:stretch>
            <a:fillRect/>
          </a:stretch>
        </p:blipFill>
        <p:spPr>
          <a:xfrm>
            <a:off x="242780" y="6353212"/>
            <a:ext cx="2466552" cy="311634"/>
          </a:xfrm>
          <a:prstGeom prst="rect">
            <a:avLst/>
          </a:prstGeom>
        </p:spPr>
      </p:pic>
      <p:pic>
        <p:nvPicPr>
          <p:cNvPr id="18" name="Kuva 17">
            <a:extLst>
              <a:ext uri="{FF2B5EF4-FFF2-40B4-BE49-F238E27FC236}">
                <a16:creationId xmlns:a16="http://schemas.microsoft.com/office/drawing/2014/main" id="{041F2050-740D-6247-806B-F2F0088FB2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3" name="Päivämäärän paikkamerkki 2"/>
          <p:cNvSpPr>
            <a:spLocks noGrp="1"/>
          </p:cNvSpPr>
          <p:nvPr>
            <p:ph type="dt" sz="half" idx="15"/>
          </p:nvPr>
        </p:nvSpPr>
        <p:spPr/>
        <p:txBody>
          <a:bodyPr rtlCol="0"/>
          <a:lstStyle/>
          <a:p>
            <a:pPr rtl="0"/>
            <a:r>
              <a:rPr lang="fi-FI"/>
              <a:t>29.10.2024</a:t>
            </a:r>
          </a:p>
        </p:txBody>
      </p:sp>
      <p:sp>
        <p:nvSpPr>
          <p:cNvPr id="4" name="Alatunnisteen paikkamerkki 3"/>
          <p:cNvSpPr>
            <a:spLocks noGrp="1"/>
          </p:cNvSpPr>
          <p:nvPr>
            <p:ph type="ftr" sz="quarter" idx="16"/>
          </p:nvPr>
        </p:nvSpPr>
        <p:spPr/>
        <p:txBody>
          <a:bodyPr rtlCol="0"/>
          <a:lstStyle/>
          <a:p>
            <a:pPr rtl="0"/>
            <a:r>
              <a:rPr lang="ru"/>
              <a:t>Marja Huttunen</a:t>
            </a:r>
          </a:p>
        </p:txBody>
      </p:sp>
      <p:sp>
        <p:nvSpPr>
          <p:cNvPr id="5" name="Dian numeron paikkamerkki 4"/>
          <p:cNvSpPr>
            <a:spLocks noGrp="1"/>
          </p:cNvSpPr>
          <p:nvPr>
            <p:ph type="sldNum" sz="quarter" idx="17"/>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77560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ru"/>
              <a:t>Muokkaa perustyylejä naps.</a:t>
            </a:r>
          </a:p>
        </p:txBody>
      </p:sp>
      <p:sp>
        <p:nvSpPr>
          <p:cNvPr id="3" name="Päivämäärän paikkamerkki 3">
            <a:extLst>
              <a:ext uri="{FF2B5EF4-FFF2-40B4-BE49-F238E27FC236}">
                <a16:creationId xmlns:a16="http://schemas.microsoft.com/office/drawing/2014/main" id="{C0C61755-1262-4AE7-937E-953A5CAAF8DC}"/>
              </a:ext>
            </a:extLst>
          </p:cNvPr>
          <p:cNvSpPr>
            <a:spLocks noGrp="1"/>
          </p:cNvSpPr>
          <p:nvPr>
            <p:ph type="dt" sz="half" idx="10"/>
          </p:nvPr>
        </p:nvSpPr>
        <p:spPr/>
        <p:txBody>
          <a:bodyPr rtlCol="0"/>
          <a:lstStyle>
            <a:lvl1pPr>
              <a:defRPr/>
            </a:lvl1pPr>
          </a:lstStyle>
          <a:p>
            <a:pPr rtl="0">
              <a:defRPr/>
            </a:pPr>
            <a:r>
              <a:rPr lang="fi-FI"/>
              <a:t>29.10.2024</a:t>
            </a:r>
          </a:p>
        </p:txBody>
      </p:sp>
      <p:sp>
        <p:nvSpPr>
          <p:cNvPr id="4" name="Alatunnisteen paikkamerkki 4">
            <a:extLst>
              <a:ext uri="{FF2B5EF4-FFF2-40B4-BE49-F238E27FC236}">
                <a16:creationId xmlns:a16="http://schemas.microsoft.com/office/drawing/2014/main" id="{A72B4D98-9ABF-4334-963D-8008A19E3262}"/>
              </a:ext>
            </a:extLst>
          </p:cNvPr>
          <p:cNvSpPr>
            <a:spLocks noGrp="1"/>
          </p:cNvSpPr>
          <p:nvPr>
            <p:ph type="ftr" sz="quarter" idx="11"/>
          </p:nvPr>
        </p:nvSpPr>
        <p:spPr/>
        <p:txBody>
          <a:bodyPr rtlCol="0"/>
          <a:lstStyle>
            <a:lvl1pPr>
              <a:defRPr/>
            </a:lvl1pPr>
          </a:lstStyle>
          <a:p>
            <a:pPr rtl="0">
              <a:defRPr/>
            </a:pPr>
            <a:r>
              <a:rPr lang="ru"/>
              <a:t>Marja Huttunen</a:t>
            </a:r>
          </a:p>
        </p:txBody>
      </p:sp>
      <p:sp>
        <p:nvSpPr>
          <p:cNvPr id="5" name="Dian numeron paikkamerkki 5">
            <a:extLst>
              <a:ext uri="{FF2B5EF4-FFF2-40B4-BE49-F238E27FC236}">
                <a16:creationId xmlns:a16="http://schemas.microsoft.com/office/drawing/2014/main" id="{0EF1E482-BF14-4B95-8EC5-C36EC0760BF5}"/>
              </a:ext>
            </a:extLst>
          </p:cNvPr>
          <p:cNvSpPr>
            <a:spLocks noGrp="1"/>
          </p:cNvSpPr>
          <p:nvPr>
            <p:ph type="sldNum" sz="quarter" idx="12"/>
          </p:nvPr>
        </p:nvSpPr>
        <p:spPr/>
        <p:txBody>
          <a:bodyPr rtlCol="0"/>
          <a:lstStyle>
            <a:lvl1pPr>
              <a:defRPr/>
            </a:lvl1pPr>
          </a:lstStyle>
          <a:p>
            <a:pPr rtl="0">
              <a:defRPr/>
            </a:pPr>
            <a:fld id="{63C8498D-327E-4A64-B8CF-0696FADE2893}" type="slidenum">
              <a:rPr lang="fi-FI" altLang="en-US"/>
              <a:pPr>
                <a:defRPr/>
              </a:pPr>
              <a:t>‹#›</a:t>
            </a:fld>
            <a:endParaRPr lang="fi-FI" altLang="en-US"/>
          </a:p>
        </p:txBody>
      </p:sp>
    </p:spTree>
    <p:extLst>
      <p:ext uri="{BB962C8B-B14F-4D97-AF65-F5344CB8AC3E}">
        <p14:creationId xmlns:p14="http://schemas.microsoft.com/office/powerpoint/2010/main" val="402576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ru"/>
              <a:t>Muokkaa perustyylejä naps.</a:t>
            </a:r>
          </a:p>
        </p:txBody>
      </p:sp>
      <p:sp>
        <p:nvSpPr>
          <p:cNvPr id="3" name="Sisällön paikkamerkki 2"/>
          <p:cNvSpPr>
            <a:spLocks noGrp="1"/>
          </p:cNvSpPr>
          <p:nvPr>
            <p:ph idx="1"/>
          </p:nvPr>
        </p:nvSpPr>
        <p:spPr>
          <a:xfrm>
            <a:off x="609600" y="1600201"/>
            <a:ext cx="10972800" cy="4174958"/>
          </a:xfrm>
        </p:spPr>
        <p:txBody>
          <a:bodyPr rtlCol="0"/>
          <a:lstStyle/>
          <a:p>
            <a:pPr lvl="0" rtl="0"/>
            <a:r>
              <a:rPr lang="ru"/>
              <a:t>Muokkaa tekstin perustyylejä napsauttamalla</a:t>
            </a:r>
          </a:p>
          <a:p>
            <a:pPr lvl="1" rtl="0"/>
            <a:r>
              <a:rPr lang="ru"/>
              <a:t>toinen taso</a:t>
            </a:r>
          </a:p>
          <a:p>
            <a:pPr lvl="2" rtl="0"/>
            <a:r>
              <a:rPr lang="ru"/>
              <a:t>kolmas taso</a:t>
            </a:r>
          </a:p>
          <a:p>
            <a:pPr lvl="3" rtl="0"/>
            <a:r>
              <a:rPr lang="ru"/>
              <a:t>neljäs taso</a:t>
            </a:r>
          </a:p>
          <a:p>
            <a:pPr lvl="4" rtl="0"/>
            <a:r>
              <a:rPr lang="ru"/>
              <a:t>viides taso</a:t>
            </a:r>
          </a:p>
        </p:txBody>
      </p:sp>
      <p:sp>
        <p:nvSpPr>
          <p:cNvPr id="4" name="Päivämäärän paikkamerkki 3">
            <a:extLst>
              <a:ext uri="{FF2B5EF4-FFF2-40B4-BE49-F238E27FC236}">
                <a16:creationId xmlns:a16="http://schemas.microsoft.com/office/drawing/2014/main" id="{A5CF9EC5-8FBA-4961-A6DB-F77C47102FC8}"/>
              </a:ext>
            </a:extLst>
          </p:cNvPr>
          <p:cNvSpPr>
            <a:spLocks noGrp="1"/>
          </p:cNvSpPr>
          <p:nvPr>
            <p:ph type="dt" sz="half" idx="10"/>
          </p:nvPr>
        </p:nvSpPr>
        <p:spPr/>
        <p:txBody>
          <a:bodyPr rtlCol="0"/>
          <a:lstStyle>
            <a:lvl1pPr>
              <a:defRPr/>
            </a:lvl1pPr>
          </a:lstStyle>
          <a:p>
            <a:pPr rtl="0">
              <a:defRPr/>
            </a:pPr>
            <a:r>
              <a:rPr lang="fi-FI"/>
              <a:t>29.10.2024</a:t>
            </a:r>
          </a:p>
        </p:txBody>
      </p:sp>
      <p:sp>
        <p:nvSpPr>
          <p:cNvPr id="5" name="Alatunnisteen paikkamerkki 4">
            <a:extLst>
              <a:ext uri="{FF2B5EF4-FFF2-40B4-BE49-F238E27FC236}">
                <a16:creationId xmlns:a16="http://schemas.microsoft.com/office/drawing/2014/main" id="{8B40CF66-51C6-42B5-BD19-3146248D365D}"/>
              </a:ext>
            </a:extLst>
          </p:cNvPr>
          <p:cNvSpPr>
            <a:spLocks noGrp="1"/>
          </p:cNvSpPr>
          <p:nvPr>
            <p:ph type="ftr" sz="quarter" idx="11"/>
          </p:nvPr>
        </p:nvSpPr>
        <p:spPr/>
        <p:txBody>
          <a:bodyPr rtlCol="0"/>
          <a:lstStyle>
            <a:lvl1pPr>
              <a:defRPr/>
            </a:lvl1pPr>
          </a:lstStyle>
          <a:p>
            <a:pPr rtl="0">
              <a:defRPr/>
            </a:pPr>
            <a:r>
              <a:rPr lang="ru"/>
              <a:t>Marja Huttunen</a:t>
            </a:r>
          </a:p>
        </p:txBody>
      </p:sp>
      <p:sp>
        <p:nvSpPr>
          <p:cNvPr id="6" name="Dian numeron paikkamerkki 5">
            <a:extLst>
              <a:ext uri="{FF2B5EF4-FFF2-40B4-BE49-F238E27FC236}">
                <a16:creationId xmlns:a16="http://schemas.microsoft.com/office/drawing/2014/main" id="{532ECFB6-16EE-4139-8B5A-C8E026584BB6}"/>
              </a:ext>
            </a:extLst>
          </p:cNvPr>
          <p:cNvSpPr>
            <a:spLocks noGrp="1"/>
          </p:cNvSpPr>
          <p:nvPr>
            <p:ph type="sldNum" sz="quarter" idx="12"/>
          </p:nvPr>
        </p:nvSpPr>
        <p:spPr/>
        <p:txBody>
          <a:bodyPr rtlCol="0"/>
          <a:lstStyle>
            <a:lvl1pPr>
              <a:defRPr/>
            </a:lvl1pPr>
          </a:lstStyle>
          <a:p>
            <a:pPr rtl="0">
              <a:defRPr/>
            </a:pPr>
            <a:fld id="{C58516A4-B3D5-46CE-B9DB-4ADC2840B5F4}" type="slidenum">
              <a:rPr lang="fi-FI" altLang="en-US"/>
              <a:pPr>
                <a:defRPr/>
              </a:pPr>
              <a:t>‹#›</a:t>
            </a:fld>
            <a:endParaRPr lang="fi-FI" altLang="en-US"/>
          </a:p>
        </p:txBody>
      </p:sp>
    </p:spTree>
    <p:extLst>
      <p:ext uri="{BB962C8B-B14F-4D97-AF65-F5344CB8AC3E}">
        <p14:creationId xmlns:p14="http://schemas.microsoft.com/office/powerpoint/2010/main" val="41298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a:defRPr/>
            </a:lvl1pPr>
          </a:lstStyle>
          <a:p>
            <a:pPr rtl="0"/>
            <a:r>
              <a:rPr lang="ru"/>
              <a:t>Muokkaa perustyylejä naps.</a:t>
            </a:r>
          </a:p>
        </p:txBody>
      </p:sp>
      <p:sp>
        <p:nvSpPr>
          <p:cNvPr id="3" name="Tekstin paikkamerkki 2"/>
          <p:cNvSpPr>
            <a:spLocks noGrp="1"/>
          </p:cNvSpPr>
          <p:nvPr>
            <p:ph type="body" idx="1"/>
          </p:nvPr>
        </p:nvSpPr>
        <p:spPr>
          <a:xfrm>
            <a:off x="609600" y="1535113"/>
            <a:ext cx="5386917"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Muokkaa tekstin perustyylejä napsauttamalla</a:t>
            </a:r>
          </a:p>
        </p:txBody>
      </p:sp>
      <p:sp>
        <p:nvSpPr>
          <p:cNvPr id="4" name="Sisällön paikkamerkki 3"/>
          <p:cNvSpPr>
            <a:spLocks noGrp="1"/>
          </p:cNvSpPr>
          <p:nvPr>
            <p:ph sz="half" idx="2"/>
          </p:nvPr>
        </p:nvSpPr>
        <p:spPr>
          <a:xfrm>
            <a:off x="609600" y="2174875"/>
            <a:ext cx="5386917"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
              <a:t>Muokkaa tekstin perustyylejä napsauttamalla</a:t>
            </a:r>
          </a:p>
          <a:p>
            <a:pPr lvl="1" rtl="0"/>
            <a:r>
              <a:rPr lang="ru"/>
              <a:t>toinen taso</a:t>
            </a:r>
          </a:p>
          <a:p>
            <a:pPr lvl="2" rtl="0"/>
            <a:r>
              <a:rPr lang="ru"/>
              <a:t>kolmas taso</a:t>
            </a:r>
          </a:p>
          <a:p>
            <a:pPr lvl="3" rtl="0"/>
            <a:r>
              <a:rPr lang="ru"/>
              <a:t>neljäs taso</a:t>
            </a:r>
          </a:p>
          <a:p>
            <a:pPr lvl="4" rtl="0"/>
            <a:r>
              <a:rPr lang="ru"/>
              <a:t>viides taso</a:t>
            </a:r>
          </a:p>
        </p:txBody>
      </p:sp>
      <p:sp>
        <p:nvSpPr>
          <p:cNvPr id="5" name="Tekstin paikkamerkki 4"/>
          <p:cNvSpPr>
            <a:spLocks noGrp="1"/>
          </p:cNvSpPr>
          <p:nvPr>
            <p:ph type="body" sz="quarter" idx="3"/>
          </p:nvPr>
        </p:nvSpPr>
        <p:spPr>
          <a:xfrm>
            <a:off x="6193368" y="1535113"/>
            <a:ext cx="5389033"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
              <a:t>Muokkaa tekstin perustyylejä napsauttamalla</a:t>
            </a:r>
          </a:p>
        </p:txBody>
      </p:sp>
      <p:sp>
        <p:nvSpPr>
          <p:cNvPr id="6" name="Sisällön paikkamerkki 5"/>
          <p:cNvSpPr>
            <a:spLocks noGrp="1"/>
          </p:cNvSpPr>
          <p:nvPr>
            <p:ph sz="quarter" idx="4"/>
          </p:nvPr>
        </p:nvSpPr>
        <p:spPr>
          <a:xfrm>
            <a:off x="6193368" y="2174876"/>
            <a:ext cx="5389033" cy="3406441"/>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ru"/>
              <a:t>Muokkaa tekstin perustyylejä napsauttamalla</a:t>
            </a:r>
          </a:p>
          <a:p>
            <a:pPr lvl="1" rtl="0"/>
            <a:r>
              <a:rPr lang="ru"/>
              <a:t>toinen taso</a:t>
            </a:r>
          </a:p>
          <a:p>
            <a:pPr lvl="2" rtl="0"/>
            <a:r>
              <a:rPr lang="ru"/>
              <a:t>kolmas taso</a:t>
            </a:r>
          </a:p>
          <a:p>
            <a:pPr lvl="3" rtl="0"/>
            <a:r>
              <a:rPr lang="ru"/>
              <a:t>neljäs taso</a:t>
            </a:r>
          </a:p>
          <a:p>
            <a:pPr lvl="4" rtl="0"/>
            <a:r>
              <a:rPr lang="ru"/>
              <a:t>viides taso</a:t>
            </a:r>
          </a:p>
        </p:txBody>
      </p:sp>
      <p:sp>
        <p:nvSpPr>
          <p:cNvPr id="7" name="Päivämäärän paikkamerkki 3">
            <a:extLst>
              <a:ext uri="{FF2B5EF4-FFF2-40B4-BE49-F238E27FC236}">
                <a16:creationId xmlns:a16="http://schemas.microsoft.com/office/drawing/2014/main" id="{061A3C60-8972-4A93-A1AA-2C5D1D48964A}"/>
              </a:ext>
            </a:extLst>
          </p:cNvPr>
          <p:cNvSpPr>
            <a:spLocks noGrp="1"/>
          </p:cNvSpPr>
          <p:nvPr>
            <p:ph type="dt" sz="half" idx="10"/>
          </p:nvPr>
        </p:nvSpPr>
        <p:spPr/>
        <p:txBody>
          <a:bodyPr rtlCol="0"/>
          <a:lstStyle>
            <a:lvl1pPr>
              <a:defRPr/>
            </a:lvl1pPr>
          </a:lstStyle>
          <a:p>
            <a:pPr rtl="0">
              <a:defRPr/>
            </a:pPr>
            <a:r>
              <a:rPr lang="fi-FI"/>
              <a:t>29.10.2024</a:t>
            </a:r>
          </a:p>
        </p:txBody>
      </p:sp>
      <p:sp>
        <p:nvSpPr>
          <p:cNvPr id="8" name="Alatunnisteen paikkamerkki 4">
            <a:extLst>
              <a:ext uri="{FF2B5EF4-FFF2-40B4-BE49-F238E27FC236}">
                <a16:creationId xmlns:a16="http://schemas.microsoft.com/office/drawing/2014/main" id="{344EB010-A04A-4B91-84F1-E5348C75F101}"/>
              </a:ext>
            </a:extLst>
          </p:cNvPr>
          <p:cNvSpPr>
            <a:spLocks noGrp="1"/>
          </p:cNvSpPr>
          <p:nvPr>
            <p:ph type="ftr" sz="quarter" idx="11"/>
          </p:nvPr>
        </p:nvSpPr>
        <p:spPr/>
        <p:txBody>
          <a:bodyPr rtlCol="0"/>
          <a:lstStyle>
            <a:lvl1pPr>
              <a:defRPr/>
            </a:lvl1pPr>
          </a:lstStyle>
          <a:p>
            <a:pPr rtl="0">
              <a:defRPr/>
            </a:pPr>
            <a:r>
              <a:rPr lang="ru"/>
              <a:t>Marja Huttunen</a:t>
            </a:r>
          </a:p>
        </p:txBody>
      </p:sp>
      <p:sp>
        <p:nvSpPr>
          <p:cNvPr id="9" name="Dian numeron paikkamerkki 5">
            <a:extLst>
              <a:ext uri="{FF2B5EF4-FFF2-40B4-BE49-F238E27FC236}">
                <a16:creationId xmlns:a16="http://schemas.microsoft.com/office/drawing/2014/main" id="{5B357802-21F0-40FC-9F00-6DE8E1C78B6F}"/>
              </a:ext>
            </a:extLst>
          </p:cNvPr>
          <p:cNvSpPr>
            <a:spLocks noGrp="1"/>
          </p:cNvSpPr>
          <p:nvPr>
            <p:ph type="sldNum" sz="quarter" idx="12"/>
          </p:nvPr>
        </p:nvSpPr>
        <p:spPr/>
        <p:txBody>
          <a:bodyPr rtlCol="0"/>
          <a:lstStyle>
            <a:lvl1pPr>
              <a:defRPr/>
            </a:lvl1pPr>
          </a:lstStyle>
          <a:p>
            <a:pPr rtl="0">
              <a:defRPr/>
            </a:pPr>
            <a:fld id="{4518B5BA-C396-4E8B-A206-E8C8F3571B64}" type="slidenum">
              <a:rPr lang="fi-FI" altLang="en-US"/>
              <a:pPr>
                <a:defRPr/>
              </a:pPr>
              <a:t>‹#›</a:t>
            </a:fld>
            <a:endParaRPr lang="fi-FI" altLang="en-US"/>
          </a:p>
        </p:txBody>
      </p:sp>
    </p:spTree>
    <p:extLst>
      <p:ext uri="{BB962C8B-B14F-4D97-AF65-F5344CB8AC3E}">
        <p14:creationId xmlns:p14="http://schemas.microsoft.com/office/powerpoint/2010/main" val="396602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rtlCol="0" anchor="t"/>
          <a:lstStyle>
            <a:lvl1pPr algn="ctr">
              <a:defRPr sz="6000"/>
            </a:lvl1pPr>
          </a:lstStyle>
          <a:p>
            <a:pPr rtl="0"/>
            <a:r>
              <a:rPr lang="ru"/>
              <a:t>Muokkaa ots. perustyyl.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rtlCol="0"/>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rtlCol="0">
            <a:normAutofit/>
          </a:bodyPr>
          <a:lstStyle>
            <a:lvl1pPr marL="0" indent="0" algn="ctr">
              <a:buNone/>
              <a:defRPr sz="2400" i="1"/>
            </a:lvl1pPr>
          </a:lstStyle>
          <a:p>
            <a:pPr rtl="0"/>
            <a:r>
              <a:rPr lang="ru"/>
              <a:t>Otsikko</a:t>
            </a:r>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DE7CECBC-B266-D04E-A0FF-98F0047CF080}"/>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rtlCol="0">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5" name="Päivämäärän paikkamerkki 4"/>
          <p:cNvSpPr>
            <a:spLocks noGrp="1"/>
          </p:cNvSpPr>
          <p:nvPr>
            <p:ph type="dt" sz="half" idx="16"/>
          </p:nvPr>
        </p:nvSpPr>
        <p:spPr/>
        <p:txBody>
          <a:bodyPr rtlCol="0"/>
          <a:lstStyle/>
          <a:p>
            <a:pPr rtl="0"/>
            <a:r>
              <a:rPr lang="fi-FI"/>
              <a:t>29.10.2024</a:t>
            </a:r>
          </a:p>
        </p:txBody>
      </p:sp>
      <p:sp>
        <p:nvSpPr>
          <p:cNvPr id="6" name="Alatunnisteen paikkamerkki 5"/>
          <p:cNvSpPr>
            <a:spLocks noGrp="1"/>
          </p:cNvSpPr>
          <p:nvPr>
            <p:ph type="ftr" sz="quarter" idx="17"/>
          </p:nvPr>
        </p:nvSpPr>
        <p:spPr/>
        <p:txBody>
          <a:bodyPr rtlCol="0"/>
          <a:lstStyle/>
          <a:p>
            <a:pPr rtl="0"/>
            <a:r>
              <a:rPr lang="ru"/>
              <a:t>Marja Huttunen</a:t>
            </a:r>
          </a:p>
        </p:txBody>
      </p:sp>
      <p:sp>
        <p:nvSpPr>
          <p:cNvPr id="7" name="Dian numeron paikkamerkki 6"/>
          <p:cNvSpPr>
            <a:spLocks noGrp="1"/>
          </p:cNvSpPr>
          <p:nvPr>
            <p:ph type="sldNum" sz="quarter" idx="18"/>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118375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rtlCol="0" anchor="t"/>
          <a:lstStyle>
            <a:lvl1pPr algn="ctr">
              <a:defRPr sz="6000"/>
            </a:lvl1pPr>
          </a:lstStyle>
          <a:p>
            <a:pPr rtl="0"/>
            <a:r>
              <a:rPr lang="ru"/>
              <a:t>Muokkaa ots. perustyyl. </a:t>
            </a:r>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pic>
        <p:nvPicPr>
          <p:cNvPr id="16" name="Kuva 15">
            <a:extLst>
              <a:ext uri="{FF2B5EF4-FFF2-40B4-BE49-F238E27FC236}">
                <a16:creationId xmlns:a16="http://schemas.microsoft.com/office/drawing/2014/main" id="{76A1154D-377C-224D-B9BD-FEC60A6E43E6}"/>
              </a:ext>
            </a:extLst>
          </p:cNvPr>
          <p:cNvPicPr>
            <a:picLocks noChangeAspect="1"/>
          </p:cNvPicPr>
          <p:nvPr userDrawn="1"/>
        </p:nvPicPr>
        <p:blipFill>
          <a:blip r:embed="rId3"/>
          <a:stretch>
            <a:fillRect/>
          </a:stretch>
        </p:blipFill>
        <p:spPr>
          <a:xfrm>
            <a:off x="242781" y="6356350"/>
            <a:ext cx="2466552" cy="311634"/>
          </a:xfrm>
          <a:prstGeom prst="rect">
            <a:avLst/>
          </a:prstGeom>
        </p:spPr>
      </p:pic>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rtlCol="0"/>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3" name="Päivämäärän paikkamerkki 2"/>
          <p:cNvSpPr>
            <a:spLocks noGrp="1"/>
          </p:cNvSpPr>
          <p:nvPr>
            <p:ph type="dt" sz="half" idx="16"/>
          </p:nvPr>
        </p:nvSpPr>
        <p:spPr/>
        <p:txBody>
          <a:bodyPr rtlCol="0"/>
          <a:lstStyle/>
          <a:p>
            <a:pPr rtl="0"/>
            <a:r>
              <a:rPr lang="fi-FI"/>
              <a:t>29.10.2024</a:t>
            </a:r>
          </a:p>
        </p:txBody>
      </p:sp>
      <p:sp>
        <p:nvSpPr>
          <p:cNvPr id="5" name="Alatunnisteen paikkamerkki 4"/>
          <p:cNvSpPr>
            <a:spLocks noGrp="1"/>
          </p:cNvSpPr>
          <p:nvPr>
            <p:ph type="ftr" sz="quarter" idx="17"/>
          </p:nvPr>
        </p:nvSpPr>
        <p:spPr/>
        <p:txBody>
          <a:bodyPr rtlCol="0"/>
          <a:lstStyle/>
          <a:p>
            <a:pPr rtl="0"/>
            <a:r>
              <a:rPr lang="ru"/>
              <a:t>Marja Huttunen</a:t>
            </a:r>
          </a:p>
        </p:txBody>
      </p:sp>
      <p:sp>
        <p:nvSpPr>
          <p:cNvPr id="6" name="Dian numeron paikkamerkki 5"/>
          <p:cNvSpPr>
            <a:spLocks noGrp="1"/>
          </p:cNvSpPr>
          <p:nvPr>
            <p:ph type="sldNum" sz="quarter" idx="18"/>
          </p:nvPr>
        </p:nvSpPr>
        <p:spPr/>
        <p:txBody>
          <a:bodyPr rtlCol="0"/>
          <a:lstStyle/>
          <a:p>
            <a:pPr rtl="0"/>
            <a:fld id="{F3EE06F1-2D77-A44E-97FA-F679B9CB76D5}" type="slidenum">
              <a:rPr lang="fi-FI" smtClean="0"/>
              <a:t>‹#›</a:t>
            </a:fld>
            <a:endParaRPr lang="fi-FI"/>
          </a:p>
        </p:txBody>
      </p:sp>
    </p:spTree>
    <p:extLst>
      <p:ext uri="{BB962C8B-B14F-4D97-AF65-F5344CB8AC3E}">
        <p14:creationId xmlns:p14="http://schemas.microsoft.com/office/powerpoint/2010/main" val="1140502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07E8D1B8-821F-4E4A-82F6-41BEE54353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45"/>
            <a:ext cx="12192000" cy="6851904"/>
          </a:xfrm>
          <a:prstGeom prst="rect">
            <a:avLst/>
          </a:prstGeom>
        </p:spPr>
      </p:pic>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rtl="0"/>
            <a:r>
              <a:rPr lang="ru"/>
              <a:t>Muokkaa ots. perustyyl. napsautt.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pic>
        <p:nvPicPr>
          <p:cNvPr id="8" name="Kuva 7">
            <a:extLst>
              <a:ext uri="{FF2B5EF4-FFF2-40B4-BE49-F238E27FC236}">
                <a16:creationId xmlns:a16="http://schemas.microsoft.com/office/drawing/2014/main" id="{31A70FC8-456C-194F-B120-EEA222566E6E}"/>
              </a:ext>
            </a:extLst>
          </p:cNvPr>
          <p:cNvPicPr>
            <a:picLocks noChangeAspect="1"/>
          </p:cNvPicPr>
          <p:nvPr userDrawn="1"/>
        </p:nvPicPr>
        <p:blipFill>
          <a:blip r:embed="rId4"/>
          <a:stretch>
            <a:fillRect/>
          </a:stretch>
        </p:blipFill>
        <p:spPr>
          <a:xfrm>
            <a:off x="342750" y="6176335"/>
            <a:ext cx="3345847" cy="422728"/>
          </a:xfrm>
          <a:prstGeom prst="rect">
            <a:avLst/>
          </a:prstGeom>
          <a:effectLst>
            <a:outerShdw blurRad="88900" dist="12700" dir="2700000" algn="tl" rotWithShape="0">
              <a:prstClr val="black">
                <a:alpha val="40000"/>
              </a:prstClr>
            </a:outerShdw>
          </a:effectLst>
        </p:spPr>
      </p:pic>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sp>
        <p:nvSpPr>
          <p:cNvPr id="3" name="Tekstiruutu 2"/>
          <p:cNvSpPr txBox="1"/>
          <p:nvPr userDrawn="1"/>
        </p:nvSpPr>
        <p:spPr>
          <a:xfrm>
            <a:off x="4041648" y="6221128"/>
            <a:ext cx="5660136" cy="333141"/>
          </a:xfrm>
          <a:prstGeom prst="rect">
            <a:avLst/>
          </a:prstGeom>
          <a:effectLst/>
        </p:spPr>
        <p:txBody>
          <a:bodyPr vert="horz" wrap="square" lIns="91440" tIns="45720" rIns="91440" bIns="45720" rtlCol="0" anchor="t">
            <a:normAutofit fontScale="92500" lnSpcReduction="20000"/>
          </a:bodyPr>
          <a:lstStyle/>
          <a:p>
            <a:pPr algn="l" rtl="0"/>
            <a:endParaRPr lang="fi-FI" sz="2000"/>
          </a:p>
        </p:txBody>
      </p:sp>
      <p:sp>
        <p:nvSpPr>
          <p:cNvPr id="11"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12"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13"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
              <a:t>Marja Huttunen</a:t>
            </a:r>
          </a:p>
        </p:txBody>
      </p:sp>
    </p:spTree>
    <p:extLst>
      <p:ext uri="{BB962C8B-B14F-4D97-AF65-F5344CB8AC3E}">
        <p14:creationId xmlns:p14="http://schemas.microsoft.com/office/powerpoint/2010/main" val="1115349859"/>
      </p:ext>
    </p:extLst>
  </p:cSld>
  <p:clrMap bg1="dk1" tx1="lt1" bg2="dk2" tx2="lt2" accent1="accent1" accent2="accent2" accent3="accent3" accent4="accent4" accent5="accent5" accent6="accent6" hlink="hlink" folHlink="folHlink"/>
  <p:sldLayoutIdLst>
    <p:sldLayoutId id="2147483678" r:id="rId1"/>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
              <a:t>Muokkaa ots. perustyyl. napsautt.</a:t>
            </a:r>
          </a:p>
        </p:txBody>
      </p:sp>
      <p:pic>
        <p:nvPicPr>
          <p:cNvPr id="9" name="Kuva 8">
            <a:extLst>
              <a:ext uri="{FF2B5EF4-FFF2-40B4-BE49-F238E27FC236}">
                <a16:creationId xmlns:a16="http://schemas.microsoft.com/office/drawing/2014/main" id="{74BCA4E5-B863-DF4B-A475-46B406657EB6}"/>
              </a:ext>
            </a:extLst>
          </p:cNvPr>
          <p:cNvPicPr>
            <a:picLocks noChangeAspect="1"/>
          </p:cNvPicPr>
          <p:nvPr userDrawn="1"/>
        </p:nvPicPr>
        <p:blipFill>
          <a:blip r:embed="rId8"/>
          <a:stretch>
            <a:fillRect/>
          </a:stretch>
        </p:blipFill>
        <p:spPr>
          <a:xfrm>
            <a:off x="242780" y="6353212"/>
            <a:ext cx="2466552" cy="311634"/>
          </a:xfrm>
          <a:prstGeom prst="rect">
            <a:avLst/>
          </a:prstGeom>
        </p:spPr>
      </p:pic>
      <p:pic>
        <p:nvPicPr>
          <p:cNvPr id="10" name="Kuva 9">
            <a:extLst>
              <a:ext uri="{FF2B5EF4-FFF2-40B4-BE49-F238E27FC236}">
                <a16:creationId xmlns:a16="http://schemas.microsoft.com/office/drawing/2014/main" id="{3343CFD7-59E6-F849-96B4-035C274895F0}"/>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
              <a:t>Marja Huttunen</a:t>
            </a:r>
          </a:p>
        </p:txBody>
      </p:sp>
    </p:spTree>
    <p:extLst>
      <p:ext uri="{BB962C8B-B14F-4D97-AF65-F5344CB8AC3E}">
        <p14:creationId xmlns:p14="http://schemas.microsoft.com/office/powerpoint/2010/main" val="4612856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 id="2147483728" r:id="rId4"/>
    <p:sldLayoutId id="2147483729" r:id="rId5"/>
    <p:sldLayoutId id="2147483730" r:id="rId6"/>
  </p:sldLayoutIdLst>
  <p:hf hdr="0" ftr="0"/>
  <p:txStyles>
    <p:titleStyle>
      <a:lvl1pPr algn="ctr"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ctr"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ctr"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2"/>
          </a:solidFill>
          <a:latin typeface="+mn-lt"/>
          <a:ea typeface="+mn-ea"/>
          <a:cs typeface="+mn-cs"/>
        </a:defRPr>
      </a:lvl2pPr>
      <a:lvl3pPr marL="1143000" indent="-228600" algn="ctr" defTabSz="914400" rtl="0" eaLnBrk="1" latinLnBrk="0" hangingPunct="1">
        <a:lnSpc>
          <a:spcPct val="100000"/>
        </a:lnSpc>
        <a:spcBef>
          <a:spcPts val="500"/>
        </a:spcBef>
        <a:buClr>
          <a:schemeClr val="tx2"/>
        </a:buClr>
        <a:buFont typeface="Wingdings" pitchFamily="2" charset="2"/>
        <a:buChar char="Ø"/>
        <a:defRPr sz="2000" kern="1200">
          <a:solidFill>
            <a:schemeClr val="tx2"/>
          </a:solidFill>
          <a:latin typeface="+mn-lt"/>
          <a:ea typeface="+mn-ea"/>
          <a:cs typeface="+mn-cs"/>
        </a:defRPr>
      </a:lvl3pPr>
      <a:lvl4pPr marL="1600200" indent="-228600" algn="ctr" defTabSz="914400" rtl="0" eaLnBrk="1" latinLnBrk="0" hangingPunct="1">
        <a:lnSpc>
          <a:spcPct val="100000"/>
        </a:lnSpc>
        <a:spcBef>
          <a:spcPts val="500"/>
        </a:spcBef>
        <a:buClr>
          <a:schemeClr val="tx2"/>
        </a:buClr>
        <a:buFont typeface="Helvetica" pitchFamily="2" charset="0"/>
        <a:buChar char="−"/>
        <a:defRPr sz="1800" kern="1200">
          <a:solidFill>
            <a:schemeClr val="tx2"/>
          </a:solidFill>
          <a:latin typeface="+mn-lt"/>
          <a:ea typeface="+mn-ea"/>
          <a:cs typeface="+mn-cs"/>
        </a:defRPr>
      </a:lvl4pPr>
      <a:lvl5pPr marL="2057400" indent="-228600" algn="ctr"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
              <a:t>Muokkaa ots. perustyyl. napsautt.</a:t>
            </a:r>
          </a:p>
        </p:txBody>
      </p:sp>
      <p:pic>
        <p:nvPicPr>
          <p:cNvPr id="9" name="Kuva 8">
            <a:extLst>
              <a:ext uri="{FF2B5EF4-FFF2-40B4-BE49-F238E27FC236}">
                <a16:creationId xmlns:a16="http://schemas.microsoft.com/office/drawing/2014/main" id="{13C10292-4909-EB49-9891-F8933421863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
              <a:t>Marja Huttunen</a:t>
            </a:r>
          </a:p>
        </p:txBody>
      </p:sp>
    </p:spTree>
    <p:extLst>
      <p:ext uri="{BB962C8B-B14F-4D97-AF65-F5344CB8AC3E}">
        <p14:creationId xmlns:p14="http://schemas.microsoft.com/office/powerpoint/2010/main" val="1563552457"/>
      </p:ext>
    </p:extLst>
  </p:cSld>
  <p:clrMap bg1="dk1" tx1="lt1" bg2="dk2" tx2="lt2" accent1="accent1" accent2="accent2" accent3="accent3" accent4="accent4" accent5="accent5" accent6="accent6" hlink="hlink" folHlink="folHlink"/>
  <p:sldLayoutIdLst>
    <p:sldLayoutId id="2147483717" r:id="rId1"/>
    <p:sldLayoutId id="2147483719" r:id="rId2"/>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10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10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10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838200" y="2405822"/>
            <a:ext cx="10515600"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pic>
        <p:nvPicPr>
          <p:cNvPr id="8" name="Kuva 7">
            <a:extLst>
              <a:ext uri="{FF2B5EF4-FFF2-40B4-BE49-F238E27FC236}">
                <a16:creationId xmlns:a16="http://schemas.microsoft.com/office/drawing/2014/main" id="{FDAC97BA-E3C8-224F-9DB9-FB21C3442706}"/>
              </a:ext>
            </a:extLst>
          </p:cNvPr>
          <p:cNvPicPr>
            <a:picLocks noChangeAspect="1"/>
          </p:cNvPicPr>
          <p:nvPr userDrawn="1"/>
        </p:nvPicPr>
        <p:blipFill>
          <a:blip r:embed="rId4"/>
          <a:stretch>
            <a:fillRect/>
          </a:stretch>
        </p:blipFill>
        <p:spPr>
          <a:xfrm>
            <a:off x="242781" y="6356350"/>
            <a:ext cx="2466552" cy="311634"/>
          </a:xfrm>
          <a:prstGeom prst="rect">
            <a:avLst/>
          </a:prstGeom>
        </p:spPr>
      </p:pic>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689317"/>
            <a:ext cx="10515600" cy="1406769"/>
          </a:xfrm>
          <a:prstGeom prst="rect">
            <a:avLst/>
          </a:prstGeom>
        </p:spPr>
        <p:txBody>
          <a:bodyPr vert="horz" lIns="91440" tIns="45720" rIns="91440" bIns="45720" rtlCol="0" anchor="ctr">
            <a:normAutofit/>
          </a:bodyPr>
          <a:lstStyle/>
          <a:p>
            <a:pPr rtl="0"/>
            <a:r>
              <a:rPr lang="ru"/>
              <a:t>Muokkaa ots. perustyyl. napsautt.</a:t>
            </a:r>
          </a:p>
        </p:txBody>
      </p:sp>
      <p:pic>
        <p:nvPicPr>
          <p:cNvPr id="9" name="Kuva 8">
            <a:extLst>
              <a:ext uri="{FF2B5EF4-FFF2-40B4-BE49-F238E27FC236}">
                <a16:creationId xmlns:a16="http://schemas.microsoft.com/office/drawing/2014/main" id="{2CA7BFF3-E6DC-8C42-8F15-D2A16B47820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2" name="Alatunnisteen paikkamerkki 1"/>
          <p:cNvSpPr>
            <a:spLocks noGrp="1"/>
          </p:cNvSpPr>
          <p:nvPr>
            <p:ph type="ftr" sz="quarter" idx="3"/>
          </p:nvPr>
        </p:nvSpPr>
        <p:spPr>
          <a:xfrm>
            <a:off x="578377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
              <a:t>Marja Huttunen</a:t>
            </a:r>
          </a:p>
        </p:txBody>
      </p:sp>
    </p:spTree>
    <p:extLst>
      <p:ext uri="{BB962C8B-B14F-4D97-AF65-F5344CB8AC3E}">
        <p14:creationId xmlns:p14="http://schemas.microsoft.com/office/powerpoint/2010/main" val="466951388"/>
      </p:ext>
    </p:extLst>
  </p:cSld>
  <p:clrMap bg1="dk1" tx1="lt1" bg2="dk2" tx2="lt2" accent1="accent1" accent2="accent2" accent3="accent3" accent4="accent4" accent5="accent5" accent6="accent6" hlink="hlink" folHlink="folHlink"/>
  <p:sldLayoutIdLst>
    <p:sldLayoutId id="2147483708" r:id="rId1"/>
    <p:sldLayoutId id="2147483710" r:id="rId2"/>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100000"/>
        </a:lnSpc>
        <a:spcBef>
          <a:spcPts val="500"/>
        </a:spcBef>
        <a:buClr>
          <a:schemeClr val="tx1"/>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100000"/>
        </a:lnSpc>
        <a:spcBef>
          <a:spcPts val="500"/>
        </a:spcBef>
        <a:buClr>
          <a:schemeClr val="tx1"/>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100000"/>
        </a:lnSpc>
        <a:spcBef>
          <a:spcPts val="500"/>
        </a:spcBef>
        <a:buClr>
          <a:schemeClr val="tx1"/>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10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rtl="0"/>
            <a:r>
              <a:rPr lang="ru"/>
              <a:t>Muokkaa ots. perustyyl. napsautt.</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r>
              <a:rPr lang="fi-FI"/>
              <a:t>29.10.2024</a:t>
            </a:r>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rtl="0"/>
            <a:r>
              <a:rPr lang="ru"/>
              <a:t>Muokkaa tekstin perustyylejä</a:t>
            </a:r>
          </a:p>
          <a:p>
            <a:pPr lvl="1" rtl="0"/>
            <a:r>
              <a:rPr lang="ru"/>
              <a:t>toinen taso</a:t>
            </a:r>
          </a:p>
          <a:p>
            <a:pPr lvl="2" rtl="0"/>
            <a:r>
              <a:rPr lang="ru"/>
              <a:t>kolmas taso</a:t>
            </a:r>
          </a:p>
          <a:p>
            <a:pPr lvl="3" rtl="0"/>
            <a:r>
              <a:rPr lang="ru"/>
              <a:t>neljäs taso</a:t>
            </a:r>
          </a:p>
          <a:p>
            <a:pPr lvl="4" rtl="0"/>
            <a:r>
              <a:rPr lang="ru"/>
              <a:t>viides taso</a:t>
            </a:r>
          </a:p>
        </p:txBody>
      </p:sp>
      <p:pic>
        <p:nvPicPr>
          <p:cNvPr id="9" name="Kuva 8" descr="Kuva, joka sisältää kohteen vesi, taivas, ulko, laiva&#10;&#10;&#10;&#10;Kuvaus luotu automaattisesti">
            <a:extLst>
              <a:ext uri="{FF2B5EF4-FFF2-40B4-BE49-F238E27FC236}">
                <a16:creationId xmlns:a16="http://schemas.microsoft.com/office/drawing/2014/main" id="{268E8F37-7507-F549-B55F-7DC5C605BBD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Alatunnisteen paikkamerkki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
              <a:t>Marja Huttunen</a:t>
            </a:r>
          </a:p>
        </p:txBody>
      </p:sp>
    </p:spTree>
    <p:extLst>
      <p:ext uri="{BB962C8B-B14F-4D97-AF65-F5344CB8AC3E}">
        <p14:creationId xmlns:p14="http://schemas.microsoft.com/office/powerpoint/2010/main" val="3369590949"/>
      </p:ext>
    </p:extLst>
  </p:cSld>
  <p:clrMap bg1="lt1" tx1="dk1" bg2="lt2" tx2="dk2" accent1="accent1" accent2="accent2" accent3="accent3" accent4="accent4" accent5="accent5" accent6="accent6" hlink="hlink" folHlink="folHlink"/>
  <p:sldLayoutIdLst>
    <p:sldLayoutId id="2147483706" r:id="rId1"/>
  </p:sldLayoutIdLst>
  <p:hf hdr="0" ft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edu.fi/hakijalle/koulutustarjonta/maahanmuuttajill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45812" y="1342148"/>
            <a:ext cx="10133710" cy="1068736"/>
          </a:xfrm>
        </p:spPr>
        <p:txBody>
          <a:bodyPr rtlCol="0"/>
          <a:lstStyle/>
          <a:p>
            <a:pPr rtl="0"/>
            <a:r>
              <a:rPr lang="ru">
                <a:cs typeface="SenticoSansDT Bold"/>
              </a:rPr>
              <a:t>Учеба после базовой школы</a:t>
            </a:r>
            <a:endParaRPr lang="fi-FI"/>
          </a:p>
        </p:txBody>
      </p:sp>
      <p:sp>
        <p:nvSpPr>
          <p:cNvPr id="5" name="Tekstin paikkamerkki 4"/>
          <p:cNvSpPr>
            <a:spLocks noGrp="1"/>
          </p:cNvSpPr>
          <p:nvPr>
            <p:ph type="body" sz="quarter" idx="17"/>
          </p:nvPr>
        </p:nvSpPr>
        <p:spPr>
          <a:xfrm>
            <a:off x="3998116" y="5421310"/>
            <a:ext cx="4229100" cy="1118035"/>
          </a:xfrm>
        </p:spPr>
        <p:txBody>
          <a:bodyPr rtlCol="0"/>
          <a:lstStyle/>
          <a:p>
            <a:pPr rtl="0"/>
            <a:r>
              <a:rPr lang="ru"/>
              <a:t>Санна Танни</a:t>
            </a:r>
          </a:p>
          <a:p>
            <a:pPr rtl="0"/>
            <a:r>
              <a:rPr lang="ru"/>
              <a:t>Куратор</a:t>
            </a:r>
          </a:p>
          <a:p>
            <a:pPr rtl="0"/>
            <a:r>
              <a:rPr lang="ru"/>
              <a:t>sanna.tanni@tampere.fi</a:t>
            </a:r>
          </a:p>
        </p:txBody>
      </p:sp>
      <p:sp>
        <p:nvSpPr>
          <p:cNvPr id="7" name="Dian numeron paikkamerkki 6"/>
          <p:cNvSpPr>
            <a:spLocks noGrp="1"/>
          </p:cNvSpPr>
          <p:nvPr>
            <p:ph type="sldNum" sz="quarter" idx="4"/>
          </p:nvPr>
        </p:nvSpPr>
        <p:spPr>
          <a:xfrm>
            <a:off x="11057642" y="6356350"/>
            <a:ext cx="996306" cy="365125"/>
          </a:xfrm>
        </p:spPr>
        <p:txBody>
          <a:bodyPr rtlCol="0"/>
          <a:lstStyle/>
          <a:p>
            <a:pPr rtl="0"/>
            <a:endParaRPr lang="fi-FI">
              <a:ea typeface="Calibri"/>
              <a:cs typeface="Calibri"/>
            </a:endParaRPr>
          </a:p>
        </p:txBody>
      </p:sp>
      <p:sp>
        <p:nvSpPr>
          <p:cNvPr id="9" name="Otsikko 1"/>
          <p:cNvSpPr txBox="1">
            <a:spLocks/>
          </p:cNvSpPr>
          <p:nvPr/>
        </p:nvSpPr>
        <p:spPr>
          <a:xfrm>
            <a:off x="3614373" y="3043508"/>
            <a:ext cx="4833926" cy="760959"/>
          </a:xfrm>
          <a:prstGeom prst="rect">
            <a:avLst/>
          </a:prstGeom>
          <a:solidFill>
            <a:schemeClr val="accent2"/>
          </a:solidFill>
          <a:effectLst>
            <a:outerShdw blurRad="50800" dist="38100" dir="2700000" algn="tl" rotWithShape="0">
              <a:prstClr val="black">
                <a:alpha val="40000"/>
              </a:prstClr>
            </a:outerShdw>
          </a:effectLst>
        </p:spPr>
        <p:txBody>
          <a:bodyPr vert="horz" wrap="none" lIns="360000" tIns="72000" rIns="360000" bIns="72000" rtlCol="0" anchor="ctr">
            <a:spAutoFit/>
          </a:bodyPr>
          <a:lstStyle>
            <a:lvl1pPr algn="ctr" defTabSz="914400" rtl="0" eaLnBrk="1" latinLnBrk="0" hangingPunct="1">
              <a:lnSpc>
                <a:spcPct val="100000"/>
              </a:lnSpc>
              <a:spcBef>
                <a:spcPct val="0"/>
              </a:spcBef>
              <a:buNone/>
              <a:defRPr sz="6000" b="1" kern="1200">
                <a:solidFill>
                  <a:schemeClr val="tx1"/>
                </a:solidFill>
                <a:latin typeface="+mj-lt"/>
                <a:ea typeface="+mj-ea"/>
                <a:cs typeface="+mj-cs"/>
              </a:defRPr>
            </a:lvl1pPr>
          </a:lstStyle>
          <a:p>
            <a:pPr rtl="0"/>
            <a:r>
              <a:rPr lang="ru" sz="4000" dirty="0">
                <a:solidFill>
                  <a:schemeClr val="bg1"/>
                </a:solidFill>
              </a:rPr>
              <a:t>Общий набор2025</a:t>
            </a:r>
            <a:endParaRPr lang="fi-FI" sz="4000" dirty="0">
              <a:solidFill>
                <a:schemeClr val="bg1"/>
              </a:solidFill>
              <a:cs typeface="Calibri"/>
            </a:endParaRPr>
          </a:p>
        </p:txBody>
      </p:sp>
      <p:sp>
        <p:nvSpPr>
          <p:cNvPr id="3" name="Päivämäärän paikkamerkki 2">
            <a:extLst>
              <a:ext uri="{FF2B5EF4-FFF2-40B4-BE49-F238E27FC236}">
                <a16:creationId xmlns:a16="http://schemas.microsoft.com/office/drawing/2014/main" id="{137FCEC3-FC2A-4FD9-8F18-08FAA24B331D}"/>
              </a:ext>
            </a:extLst>
          </p:cNvPr>
          <p:cNvSpPr>
            <a:spLocks noGrp="1"/>
          </p:cNvSpPr>
          <p:nvPr>
            <p:ph type="dt" sz="half" idx="2"/>
          </p:nvPr>
        </p:nvSpPr>
        <p:spPr/>
        <p:txBody>
          <a:bodyPr rtlCol="0"/>
          <a:lstStyle/>
          <a:p>
            <a:pPr rtl="0"/>
            <a:r>
              <a:rPr lang="fi-FI"/>
              <a:t>29.10.2024</a:t>
            </a:r>
          </a:p>
        </p:txBody>
      </p:sp>
    </p:spTree>
    <p:extLst>
      <p:ext uri="{BB962C8B-B14F-4D97-AF65-F5344CB8AC3E}">
        <p14:creationId xmlns:p14="http://schemas.microsoft.com/office/powerpoint/2010/main" val="208868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5265A7-7D86-411B-9A2A-F479C3A3F8A1}"/>
              </a:ext>
            </a:extLst>
          </p:cNvPr>
          <p:cNvSpPr>
            <a:spLocks noGrp="1"/>
          </p:cNvSpPr>
          <p:nvPr>
            <p:ph type="title"/>
          </p:nvPr>
        </p:nvSpPr>
        <p:spPr/>
        <p:txBody>
          <a:bodyPr rtlCol="0"/>
          <a:lstStyle/>
          <a:p>
            <a:pPr rtl="0"/>
            <a:r>
              <a:rPr lang="ru">
                <a:solidFill>
                  <a:schemeClr val="tx1"/>
                </a:solidFill>
              </a:rPr>
              <a:t>Двойное образование</a:t>
            </a:r>
          </a:p>
        </p:txBody>
      </p:sp>
      <p:sp>
        <p:nvSpPr>
          <p:cNvPr id="4" name="Sisällön paikkamerkki 3">
            <a:extLst>
              <a:ext uri="{FF2B5EF4-FFF2-40B4-BE49-F238E27FC236}">
                <a16:creationId xmlns:a16="http://schemas.microsoft.com/office/drawing/2014/main" id="{01082B99-DA42-47F9-B001-2069DC4A44C1}"/>
              </a:ext>
            </a:extLst>
          </p:cNvPr>
          <p:cNvSpPr>
            <a:spLocks noGrp="1"/>
          </p:cNvSpPr>
          <p:nvPr>
            <p:ph sz="half" idx="2"/>
          </p:nvPr>
        </p:nvSpPr>
        <p:spPr>
          <a:xfrm>
            <a:off x="762000" y="1694229"/>
            <a:ext cx="10593084" cy="3951288"/>
          </a:xfrm>
        </p:spPr>
        <p:txBody>
          <a:bodyPr vert="horz" lIns="91440" tIns="45720" rIns="91440" bIns="45720" rtlCol="0" anchor="t">
            <a:normAutofit fontScale="85000" lnSpcReduction="20000"/>
          </a:bodyPr>
          <a:lstStyle/>
          <a:p>
            <a:pPr algn="l" rtl="0"/>
            <a:r>
              <a:rPr lang="ru">
                <a:solidFill>
                  <a:schemeClr val="tx1"/>
                </a:solidFill>
                <a:cs typeface="Calibri"/>
              </a:rPr>
              <a:t>Получение базового профессионального образования можно совместить с обучением в гимназии. </a:t>
            </a:r>
          </a:p>
          <a:p>
            <a:pPr algn="l" rtl="0"/>
            <a:r>
              <a:rPr lang="ru">
                <a:solidFill>
                  <a:schemeClr val="tx1"/>
                </a:solidFill>
                <a:cs typeface="Calibri"/>
              </a:rPr>
              <a:t>Сначала подать заявление на получение базового профессионального образования, после чего есть возможность также подать заявление на обучение в гимназии </a:t>
            </a:r>
          </a:p>
          <a:p>
            <a:pPr algn="l" rtl="0"/>
            <a:r>
              <a:rPr lang="ru">
                <a:solidFill>
                  <a:schemeClr val="tx1"/>
                </a:solidFill>
                <a:ea typeface="+mn-lt"/>
                <a:cs typeface="+mn-lt"/>
              </a:rPr>
              <a:t>Обязательным условием является то, что учащийся, поступающий в гимназию, должен иметь оценку не менее 7 баллов по предметам родной язык, английский язык и математика и средний балл по учебным предметам не менее 7,0.</a:t>
            </a:r>
            <a:endParaRPr lang="fi-FI">
              <a:solidFill>
                <a:schemeClr val="tx1"/>
              </a:solidFill>
              <a:ea typeface="Calibri" panose="020F0502020204030204"/>
              <a:cs typeface="Calibri" panose="020F0502020204030204"/>
            </a:endParaRPr>
          </a:p>
          <a:p>
            <a:pPr algn="l" rtl="0"/>
            <a:r>
              <a:rPr lang="ru">
                <a:solidFill>
                  <a:schemeClr val="tx1"/>
                </a:solidFill>
                <a:cs typeface="Calibri"/>
              </a:rPr>
              <a:t>Изучение 5 предметов гимназии - Внимание! При получении двойного образования предметы гимназии определены заранее (не по выбору)</a:t>
            </a:r>
          </a:p>
          <a:p>
            <a:pPr algn="l" rtl="0"/>
            <a:r>
              <a:rPr lang="ru">
                <a:solidFill>
                  <a:schemeClr val="tx1"/>
                </a:solidFill>
                <a:cs typeface="Calibri"/>
              </a:rPr>
              <a:t>Подходит для подростка, которого интересует определенная профессия и которому нравится теоретическое обучение.</a:t>
            </a:r>
            <a:endParaRPr lang="fi-FI">
              <a:solidFill>
                <a:schemeClr val="tx1"/>
              </a:solidFill>
            </a:endParaRPr>
          </a:p>
          <a:p>
            <a:pPr algn="l" rtl="0">
              <a:buFont typeface="Arial"/>
              <a:buChar char="•"/>
            </a:pPr>
            <a:r>
              <a:rPr lang="ru">
                <a:solidFill>
                  <a:schemeClr val="tx1"/>
                </a:solidFill>
                <a:ea typeface="+mn-lt"/>
                <a:cs typeface="+mn-lt"/>
              </a:rPr>
              <a:t>Подросток получит профессиональное образование и аттестат зрелости (ylioppilastodistus).</a:t>
            </a:r>
            <a:endParaRPr lang="en-US">
              <a:solidFill>
                <a:schemeClr val="tx1"/>
              </a:solidFill>
              <a:ea typeface="+mn-lt"/>
              <a:cs typeface="+mn-lt"/>
            </a:endParaRPr>
          </a:p>
          <a:p>
            <a:pPr marL="0" indent="0" rtl="0">
              <a:buNone/>
            </a:pPr>
            <a:endParaRPr lang="fi-FI">
              <a:cs typeface="Calibri"/>
            </a:endParaRPr>
          </a:p>
        </p:txBody>
      </p:sp>
      <p:sp>
        <p:nvSpPr>
          <p:cNvPr id="9" name="Dian numeron paikkamerkki 8">
            <a:extLst>
              <a:ext uri="{FF2B5EF4-FFF2-40B4-BE49-F238E27FC236}">
                <a16:creationId xmlns:a16="http://schemas.microsoft.com/office/drawing/2014/main" id="{526952E7-F4B0-4D87-8657-AA09D1820052}"/>
              </a:ext>
            </a:extLst>
          </p:cNvPr>
          <p:cNvSpPr>
            <a:spLocks noGrp="1"/>
          </p:cNvSpPr>
          <p:nvPr>
            <p:ph type="sldNum" sz="quarter" idx="12"/>
          </p:nvPr>
        </p:nvSpPr>
        <p:spPr/>
        <p:txBody>
          <a:bodyPr rtlCol="0"/>
          <a:lstStyle/>
          <a:p>
            <a:pPr rtl="0">
              <a:defRPr/>
            </a:pPr>
            <a:fld id="{4518B5BA-C396-4E8B-A206-E8C8F3571B64}" type="slidenum">
              <a:rPr lang="fi-FI" altLang="en-US" smtClean="0"/>
              <a:pPr>
                <a:defRPr/>
              </a:pPr>
              <a:t>10</a:t>
            </a:fld>
            <a:endParaRPr lang="fi-FI" altLang="en-US"/>
          </a:p>
        </p:txBody>
      </p:sp>
      <p:sp>
        <p:nvSpPr>
          <p:cNvPr id="3" name="Päivämäärän paikkamerkki 2">
            <a:extLst>
              <a:ext uri="{FF2B5EF4-FFF2-40B4-BE49-F238E27FC236}">
                <a16:creationId xmlns:a16="http://schemas.microsoft.com/office/drawing/2014/main" id="{E0837F69-B8B8-4C39-AEFB-D1330ABB1D4F}"/>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427446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C70720AF-7CCA-4847-9DA6-47E26742FE7A}"/>
              </a:ext>
            </a:extLst>
          </p:cNvPr>
          <p:cNvSpPr>
            <a:spLocks noGrp="1"/>
          </p:cNvSpPr>
          <p:nvPr>
            <p:ph type="title"/>
          </p:nvPr>
        </p:nvSpPr>
        <p:spPr>
          <a:xfrm>
            <a:off x="1981200" y="274639"/>
            <a:ext cx="8229600" cy="809625"/>
          </a:xfrm>
        </p:spPr>
        <p:txBody>
          <a:bodyPr rtlCol="0"/>
          <a:lstStyle/>
          <a:p>
            <a:pPr rtl="0"/>
            <a:r>
              <a:rPr lang="ru">
                <a:solidFill>
                  <a:schemeClr val="tx1"/>
                </a:solidFill>
              </a:rPr>
              <a:t>Базовое обучение взрослых</a:t>
            </a:r>
          </a:p>
        </p:txBody>
      </p:sp>
      <p:sp>
        <p:nvSpPr>
          <p:cNvPr id="21507" name="Sisällön paikkamerkki 2">
            <a:extLst>
              <a:ext uri="{FF2B5EF4-FFF2-40B4-BE49-F238E27FC236}">
                <a16:creationId xmlns:a16="http://schemas.microsoft.com/office/drawing/2014/main" id="{6F35146F-E23D-4F08-B2B2-A994646A117D}"/>
              </a:ext>
            </a:extLst>
          </p:cNvPr>
          <p:cNvSpPr>
            <a:spLocks noGrp="1"/>
          </p:cNvSpPr>
          <p:nvPr>
            <p:ph idx="1"/>
          </p:nvPr>
        </p:nvSpPr>
        <p:spPr>
          <a:xfrm>
            <a:off x="859765" y="1492585"/>
            <a:ext cx="10453857" cy="4583112"/>
          </a:xfrm>
        </p:spPr>
        <p:txBody>
          <a:bodyPr vert="horz" lIns="91440" tIns="45720" rIns="91440" bIns="45720" rtlCol="0" anchor="t">
            <a:normAutofit fontScale="92500"/>
          </a:bodyPr>
          <a:lstStyle/>
          <a:p>
            <a:pPr algn="l" rtl="0"/>
            <a:r>
              <a:rPr lang="ru" sz="2400" dirty="0">
                <a:solidFill>
                  <a:schemeClr val="tx1"/>
                </a:solidFill>
              </a:rPr>
              <a:t>Учеба по программе средней школы осуществляется в филиале Tredu на Santalahdentie  </a:t>
            </a:r>
          </a:p>
          <a:p>
            <a:pPr algn="l" rtl="0"/>
            <a:r>
              <a:rPr lang="ru" sz="2400" dirty="0">
                <a:solidFill>
                  <a:schemeClr val="tx1"/>
                </a:solidFill>
              </a:rPr>
              <a:t>Предназначено для подростков, у которых нет аттестата о получении основного среднего образования</a:t>
            </a:r>
          </a:p>
          <a:p>
            <a:pPr algn="l" rtl="0"/>
            <a:r>
              <a:rPr lang="ru" sz="2400" dirty="0">
                <a:solidFill>
                  <a:schemeClr val="tx1"/>
                </a:solidFill>
              </a:rPr>
              <a:t>Обучение проходит в дневное время </a:t>
            </a:r>
          </a:p>
          <a:p>
            <a:pPr algn="l" rtl="0"/>
            <a:r>
              <a:rPr lang="ru" sz="2400" dirty="0">
                <a:solidFill>
                  <a:schemeClr val="tx1"/>
                </a:solidFill>
              </a:rPr>
              <a:t>Включает в себя изучение предметов основного образования; предыдущая учеба в рамках основного образования может быть учтена</a:t>
            </a:r>
          </a:p>
          <a:p>
            <a:pPr algn="l" rtl="0"/>
            <a:r>
              <a:rPr lang="ru" sz="2400" dirty="0">
                <a:solidFill>
                  <a:schemeClr val="tx1"/>
                </a:solidFill>
              </a:rPr>
              <a:t>Целью является получение аттестата о получении основного среднего образования</a:t>
            </a:r>
          </a:p>
          <a:p>
            <a:pPr algn="l" rtl="0"/>
            <a:r>
              <a:rPr lang="ru" sz="2400" dirty="0">
                <a:solidFill>
                  <a:schemeClr val="tx1"/>
                </a:solidFill>
              </a:rPr>
              <a:t>Дополнительную информацию предоставляет консультант по учебно-воспитательной работе и профориентации Tredu Тарья Кюттяля, tarja.kyttala@tampere.fi тел. 0400 562120</a:t>
            </a:r>
          </a:p>
          <a:p>
            <a:pPr rtl="0"/>
            <a:endParaRPr lang="fi-FI" altLang="fi-FI" dirty="0"/>
          </a:p>
        </p:txBody>
      </p:sp>
      <mc:AlternateContent xmlns:mc="http://schemas.openxmlformats.org/markup-compatibility/2006" xmlns:p14="http://schemas.microsoft.com/office/powerpoint/2010/main">
        <mc:Choice Requires="p14">
          <p:contentPart p14:bwMode="auto" r:id="rId2">
            <p14:nvContentPartPr>
              <p14:cNvPr id="6" name="Käsinkirjoitus 5">
                <a:extLst>
                  <a:ext uri="{FF2B5EF4-FFF2-40B4-BE49-F238E27FC236}">
                    <a16:creationId xmlns:a16="http://schemas.microsoft.com/office/drawing/2014/main" id="{8D02D307-0F2C-453C-BF87-416132CEDB5A}"/>
                  </a:ext>
                </a:extLst>
              </p14:cNvPr>
              <p14:cNvContentPartPr/>
              <p14:nvPr/>
            </p14:nvContentPartPr>
            <p14:xfrm>
              <a:off x="4793776" y="5345373"/>
              <a:ext cx="19049" cy="19049"/>
            </p14:xfrm>
          </p:contentPart>
        </mc:Choice>
        <mc:Fallback xmlns="">
          <p:pic>
            <p:nvPicPr>
              <p:cNvPr id="6" name="Käsinkirjoitus 5">
                <a:extLst>
                  <a:ext uri="{FF2B5EF4-FFF2-40B4-BE49-F238E27FC236}">
                    <a16:creationId xmlns:a16="http://schemas.microsoft.com/office/drawing/2014/main" id="{8D02D307-0F2C-453C-BF87-416132CEDB5A}"/>
                  </a:ext>
                </a:extLst>
              </p:cNvPr>
              <p:cNvPicPr/>
              <p:nvPr/>
            </p:nvPicPr>
            <p:blipFill>
              <a:blip r:embed="rId3"/>
              <a:stretch>
                <a:fillRect/>
              </a:stretch>
            </p:blipFill>
            <p:spPr>
              <a:xfrm>
                <a:off x="3841326" y="4392923"/>
                <a:ext cx="1904900" cy="1904900"/>
              </a:xfrm>
              <a:prstGeom prst="rect">
                <a:avLst/>
              </a:prstGeom>
            </p:spPr>
          </p:pic>
        </mc:Fallback>
      </mc:AlternateContent>
      <p:sp>
        <p:nvSpPr>
          <p:cNvPr id="2" name="Dian numeron paikkamerkki 1">
            <a:extLst>
              <a:ext uri="{FF2B5EF4-FFF2-40B4-BE49-F238E27FC236}">
                <a16:creationId xmlns:a16="http://schemas.microsoft.com/office/drawing/2014/main" id="{DB29C99D-23D2-48F0-AB4A-F8812379EC0A}"/>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11</a:t>
            </a:fld>
            <a:endParaRPr lang="fi-FI" altLang="en-US"/>
          </a:p>
        </p:txBody>
      </p:sp>
      <p:sp>
        <p:nvSpPr>
          <p:cNvPr id="3" name="Päivämäärän paikkamerkki 2">
            <a:extLst>
              <a:ext uri="{FF2B5EF4-FFF2-40B4-BE49-F238E27FC236}">
                <a16:creationId xmlns:a16="http://schemas.microsoft.com/office/drawing/2014/main" id="{55A820B2-7A41-49A5-B144-655E714C6944}"/>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296720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81511"/>
            <a:ext cx="10515600" cy="1325563"/>
          </a:xfrm>
        </p:spPr>
        <p:txBody>
          <a:bodyPr rtlCol="0">
            <a:normAutofit fontScale="90000"/>
          </a:bodyPr>
          <a:lstStyle/>
          <a:p>
            <a:pPr rtl="0"/>
            <a:r>
              <a:rPr lang="ru" sz="4000" dirty="0">
                <a:solidFill>
                  <a:schemeClr val="tx1"/>
                </a:solidFill>
              </a:rPr>
              <a:t>TUVA: подготовительное обучение для получения дальнейшего образования </a:t>
            </a:r>
            <a:br>
              <a:rPr lang="fi-FI" dirty="0">
                <a:solidFill>
                  <a:schemeClr val="tx1"/>
                </a:solidFill>
              </a:rPr>
            </a:br>
            <a:endParaRPr lang="fi-FI" dirty="0">
              <a:solidFill>
                <a:schemeClr val="tx1"/>
              </a:solidFill>
            </a:endParaRP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591239" y="1499212"/>
            <a:ext cx="11275763" cy="4756149"/>
          </a:xfrm>
        </p:spPr>
        <p:txBody>
          <a:bodyPr vert="horz" lIns="91440" tIns="45720" rIns="91440" bIns="45720" rtlCol="0" anchor="t">
            <a:normAutofit fontScale="77500" lnSpcReduction="20000"/>
          </a:bodyPr>
          <a:lstStyle/>
          <a:p>
            <a:pPr algn="l" rtl="0"/>
            <a:r>
              <a:rPr lang="ru" dirty="0">
                <a:solidFill>
                  <a:schemeClr val="tx1"/>
                </a:solidFill>
                <a:ea typeface="+mn-lt"/>
                <a:cs typeface="+mn-lt"/>
              </a:rPr>
              <a:t>TUVA предназначается для подростков и взрослых, окончивших среднюю школу или получивших образование, соответствующее средней школе.</a:t>
            </a:r>
          </a:p>
          <a:p>
            <a:pPr algn="l" rtl="0"/>
            <a:r>
              <a:rPr lang="ru" dirty="0">
                <a:solidFill>
                  <a:schemeClr val="tx1"/>
                </a:solidFill>
                <a:ea typeface="+mn-lt"/>
                <a:cs typeface="+mn-lt"/>
              </a:rPr>
              <a:t>Каждый студент получает HOKS, или личный учебный план, в котором указано, на что направлены занятия в TUVA = не все изучают все.</a:t>
            </a:r>
          </a:p>
          <a:p>
            <a:pPr algn="l" rtl="0"/>
            <a:r>
              <a:rPr lang="ru" dirty="0">
                <a:solidFill>
                  <a:schemeClr val="tx1"/>
                </a:solidFill>
                <a:ea typeface="+mn-lt"/>
                <a:cs typeface="+mn-lt"/>
              </a:rPr>
              <a:t>В TUVA репетируют посещение школы, управление временем и наработку повседневных навыков, а также знакомятся с различными видами образования и профессиями и проходят практику. </a:t>
            </a:r>
            <a:endParaRPr lang="fi-FI" dirty="0">
              <a:solidFill>
                <a:schemeClr val="tx1"/>
              </a:solidFill>
              <a:ea typeface="Calibri"/>
              <a:cs typeface="Calibri"/>
            </a:endParaRPr>
          </a:p>
          <a:p>
            <a:pPr algn="l" rtl="0"/>
            <a:r>
              <a:rPr lang="ru" dirty="0">
                <a:solidFill>
                  <a:schemeClr val="tx1"/>
                </a:solidFill>
              </a:rPr>
              <a:t>На обучении TUVA можно подготавливаться к обучению в профессиональном учебном заведении и гимназии, а также изучать их предметы. </a:t>
            </a:r>
            <a:endParaRPr lang="fi-FI" dirty="0">
              <a:solidFill>
                <a:schemeClr val="tx1"/>
              </a:solidFill>
              <a:ea typeface="Calibri"/>
              <a:cs typeface="Calibri"/>
            </a:endParaRPr>
          </a:p>
          <a:p>
            <a:pPr algn="l" rtl="0"/>
            <a:r>
              <a:rPr lang="ru" dirty="0">
                <a:solidFill>
                  <a:schemeClr val="tx1"/>
                </a:solidFill>
              </a:rPr>
              <a:t>Обучение в TUVA дает возможность изучить предметы, знакомые по общеобразовательной школе, улучшить оценки за базовое образование (при наличии финского аттестата), укрепить знания финского языка и усовершенствовать свои учебные навыки для дальнейшего обучения. </a:t>
            </a:r>
            <a:endParaRPr lang="fi-FI" dirty="0">
              <a:solidFill>
                <a:schemeClr val="tx1"/>
              </a:solidFill>
              <a:cs typeface="Calibri"/>
            </a:endParaRPr>
          </a:p>
          <a:p>
            <a:pPr algn="l" rtl="0"/>
            <a:r>
              <a:rPr lang="ru" dirty="0">
                <a:solidFill>
                  <a:schemeClr val="tx1"/>
                </a:solidFill>
              </a:rPr>
              <a:t>Продолжительность обучения TUVA – максимум один год. </a:t>
            </a:r>
            <a:endParaRPr lang="fi-FI" dirty="0">
              <a:solidFill>
                <a:schemeClr val="tx1"/>
              </a:solidFill>
              <a:cs typeface="Calibri"/>
            </a:endParaRPr>
          </a:p>
          <a:p>
            <a:pPr marL="0" indent="0" algn="l" rtl="0">
              <a:buNone/>
            </a:pPr>
            <a:endParaRPr lang="fi-FI" dirty="0">
              <a:solidFill>
                <a:schemeClr val="tx1"/>
              </a:solidFill>
              <a:ea typeface="Calibri"/>
              <a:cs typeface="Calibri"/>
            </a:endParaRPr>
          </a:p>
          <a:p>
            <a:pPr marL="0" indent="0" algn="l" rtl="0">
              <a:buNone/>
            </a:pPr>
            <a:endParaRPr lang="fi-FI" dirty="0"/>
          </a:p>
          <a:p>
            <a:pPr marL="0" indent="0" rtl="0">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12</a:t>
            </a:fld>
            <a:endParaRPr lang="fi-FI" altLang="en-US"/>
          </a:p>
        </p:txBody>
      </p:sp>
      <p:sp>
        <p:nvSpPr>
          <p:cNvPr id="5" name="Päivämäärän paikkamerkki 4">
            <a:extLst>
              <a:ext uri="{FF2B5EF4-FFF2-40B4-BE49-F238E27FC236}">
                <a16:creationId xmlns:a16="http://schemas.microsoft.com/office/drawing/2014/main" id="{253978E9-0F97-4CEC-87D3-9354BD26E55C}"/>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47353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56CC96-19E9-4D8D-85E6-3F69A9521F76}"/>
              </a:ext>
            </a:extLst>
          </p:cNvPr>
          <p:cNvSpPr>
            <a:spLocks noGrp="1"/>
          </p:cNvSpPr>
          <p:nvPr>
            <p:ph type="title"/>
          </p:nvPr>
        </p:nvSpPr>
        <p:spPr>
          <a:xfrm>
            <a:off x="838200" y="144788"/>
            <a:ext cx="10515600" cy="1325563"/>
          </a:xfrm>
        </p:spPr>
        <p:txBody>
          <a:bodyPr rtlCol="0">
            <a:normAutofit/>
          </a:bodyPr>
          <a:lstStyle/>
          <a:p>
            <a:pPr rtl="0"/>
            <a:r>
              <a:rPr lang="ru" sz="3600" dirty="0">
                <a:solidFill>
                  <a:schemeClr val="tx1"/>
                </a:solidFill>
              </a:rPr>
              <a:t>TUVA: подготовительное обучение для получения дальнейшего образования</a:t>
            </a:r>
          </a:p>
        </p:txBody>
      </p:sp>
      <p:sp>
        <p:nvSpPr>
          <p:cNvPr id="3" name="Sisällön paikkamerkki 2">
            <a:extLst>
              <a:ext uri="{FF2B5EF4-FFF2-40B4-BE49-F238E27FC236}">
                <a16:creationId xmlns:a16="http://schemas.microsoft.com/office/drawing/2014/main" id="{2BE4E5B7-2C17-4ADD-B963-5EA690D85776}"/>
              </a:ext>
            </a:extLst>
          </p:cNvPr>
          <p:cNvSpPr>
            <a:spLocks noGrp="1"/>
          </p:cNvSpPr>
          <p:nvPr>
            <p:ph idx="1"/>
          </p:nvPr>
        </p:nvSpPr>
        <p:spPr>
          <a:xfrm>
            <a:off x="609600" y="1616444"/>
            <a:ext cx="11009522" cy="4998144"/>
          </a:xfrm>
        </p:spPr>
        <p:txBody>
          <a:bodyPr vert="horz" lIns="91440" tIns="45720" rIns="91440" bIns="45720" rtlCol="0" anchor="t">
            <a:normAutofit fontScale="77500" lnSpcReduction="20000"/>
          </a:bodyPr>
          <a:lstStyle/>
          <a:p>
            <a:pPr algn="l" rtl="0"/>
            <a:r>
              <a:rPr lang="ru" sz="2600" dirty="0">
                <a:solidFill>
                  <a:schemeClr val="tx1"/>
                </a:solidFill>
              </a:rPr>
              <a:t>Подача документов в рамках общегосударственного набора второй ступени или в рамках текущего набора учащихся круглогодично</a:t>
            </a:r>
            <a:endParaRPr lang="en-US" sz="2600" dirty="0">
              <a:solidFill>
                <a:schemeClr val="tx1"/>
              </a:solidFill>
            </a:endParaRPr>
          </a:p>
          <a:p>
            <a:pPr algn="l" rtl="0"/>
            <a:r>
              <a:rPr lang="ru" sz="2600" dirty="0">
                <a:solidFill>
                  <a:schemeClr val="tx1"/>
                </a:solidFill>
              </a:rPr>
              <a:t>Критерии поступления: аттестат об окончании средней школы или образование, соответствующее средней школе, для иноязычных студентов – уровень владения языком A2.1 </a:t>
            </a:r>
            <a:endParaRPr lang="fi-FI" sz="2600" dirty="0">
              <a:solidFill>
                <a:schemeClr val="tx1"/>
              </a:solidFill>
              <a:ea typeface="Calibri"/>
              <a:cs typeface="Calibri"/>
            </a:endParaRPr>
          </a:p>
          <a:p>
            <a:pPr algn="l" rtl="0"/>
            <a:r>
              <a:rPr lang="ru" sz="2600" b="1" dirty="0">
                <a:solidFill>
                  <a:schemeClr val="tx1"/>
                </a:solidFill>
              </a:rPr>
              <a:t>Tredu - профессиональное училище региона Тампере TUVA Тампере</a:t>
            </a:r>
            <a:endParaRPr lang="fi-FI" sz="2600" b="1" dirty="0">
              <a:solidFill>
                <a:schemeClr val="tx1"/>
              </a:solidFill>
            </a:endParaRPr>
          </a:p>
          <a:p>
            <a:pPr lvl="1" algn="l" rtl="0"/>
            <a:r>
              <a:rPr lang="ru" sz="2200" b="1" dirty="0">
                <a:solidFill>
                  <a:schemeClr val="tx1"/>
                </a:solidFill>
                <a:ea typeface="Calibri"/>
                <a:cs typeface="Calibri"/>
              </a:rPr>
              <a:t>Объекты набора для иностранцев: Хеполамминкату и Санталахдентие, а также гимназия Пюуникки</a:t>
            </a:r>
            <a:endParaRPr lang="fi-FI" sz="2200" b="1" dirty="0">
              <a:solidFill>
                <a:schemeClr val="tx1"/>
              </a:solidFill>
            </a:endParaRPr>
          </a:p>
          <a:p>
            <a:pPr lvl="1" algn="l" rtl="0"/>
            <a:r>
              <a:rPr lang="ru" sz="2200" dirty="0">
                <a:solidFill>
                  <a:schemeClr val="tx1"/>
                </a:solidFill>
              </a:rPr>
              <a:t>Гимназия Пюуникки (до 31.7.2025 гимназия Хатанпяя): подготовка к обучению в гимназии, укрепление навыков владения финским языком и академических навыков, учебные курсы гимназии </a:t>
            </a:r>
            <a:r>
              <a:rPr lang="ru" sz="2200" b="1" dirty="0">
                <a:solidFill>
                  <a:schemeClr val="tx1"/>
                </a:solidFill>
              </a:rPr>
              <a:t>с уклоном S2</a:t>
            </a:r>
            <a:endParaRPr lang="fi-FI" sz="2200" b="1" dirty="0">
              <a:solidFill>
                <a:schemeClr val="tx1"/>
              </a:solidFill>
              <a:ea typeface="Calibri"/>
              <a:cs typeface="Calibri"/>
            </a:endParaRPr>
          </a:p>
          <a:p>
            <a:pPr lvl="2" algn="l" rtl="0">
              <a:buFont typeface="Wingdings" panose="02070309020205020404" pitchFamily="49" charset="0"/>
              <a:buChar char="§"/>
            </a:pPr>
            <a:r>
              <a:rPr lang="ru" sz="1900" dirty="0">
                <a:solidFill>
                  <a:schemeClr val="tx1"/>
                </a:solidFill>
              </a:rPr>
              <a:t>Не фигурирует в качестве отдельного параметра запроса: параметр запроса – TUVA Tampere</a:t>
            </a:r>
            <a:endParaRPr lang="fi-FI" sz="1900" dirty="0">
              <a:solidFill>
                <a:schemeClr val="tx1"/>
              </a:solidFill>
              <a:ea typeface="Calibri"/>
              <a:cs typeface="Calibri"/>
            </a:endParaRPr>
          </a:p>
          <a:p>
            <a:pPr lvl="2" algn="l" rtl="0">
              <a:buFont typeface="Wingdings" panose="02070309020205020404" pitchFamily="49" charset="0"/>
              <a:buChar char="§"/>
            </a:pPr>
            <a:r>
              <a:rPr lang="ru" sz="1900" dirty="0">
                <a:solidFill>
                  <a:schemeClr val="tx1"/>
                </a:solidFill>
              </a:rPr>
              <a:t>Если учащийся хочет попасть в группу гимназии Пюуникки, то он выбирает дополнительные вопросы: </a:t>
            </a:r>
            <a:r>
              <a:rPr lang="ru" sz="1900" i="1" dirty="0">
                <a:solidFill>
                  <a:schemeClr val="tx1"/>
                </a:solidFill>
                <a:ea typeface="+mn-lt"/>
                <a:cs typeface="+mn-lt"/>
              </a:rPr>
              <a:t>Haluan ”suorittaa lukio-opintoja” («Хочу учиться в гимназии») и ”vahvistaa suomen kielen taitoa” («укрепить навыки финского языка»)</a:t>
            </a:r>
            <a:endParaRPr lang="fi-FI" sz="1900" b="1" i="1" dirty="0">
              <a:solidFill>
                <a:schemeClr val="tx1"/>
              </a:solidFill>
              <a:ea typeface="+mn-lt"/>
              <a:cs typeface="+mn-lt"/>
            </a:endParaRPr>
          </a:p>
          <a:p>
            <a:pPr lvl="2" algn="l" rtl="0">
              <a:buFont typeface="Wingdings" panose="02070309020205020404" pitchFamily="49" charset="0"/>
              <a:buChar char="§"/>
            </a:pPr>
            <a:r>
              <a:rPr lang="ru" sz="1900" dirty="0">
                <a:solidFill>
                  <a:schemeClr val="tx1"/>
                </a:solidFill>
              </a:rPr>
              <a:t>Ознакомлениеи вопросы: Яакко Сауламаа тел. 044 4309361</a:t>
            </a:r>
            <a:endParaRPr lang="fi-FI" sz="1900" b="1" dirty="0">
              <a:solidFill>
                <a:schemeClr val="tx1"/>
              </a:solidFill>
              <a:ea typeface="Calibri"/>
              <a:cs typeface="Calibri"/>
            </a:endParaRPr>
          </a:p>
          <a:p>
            <a:pPr lvl="2" algn="l" rtl="0">
              <a:buFont typeface="Wingdings" panose="02070309020205020404" pitchFamily="49" charset="0"/>
              <a:buChar char="§"/>
            </a:pPr>
            <a:r>
              <a:rPr lang="ru" sz="1900" dirty="0">
                <a:solidFill>
                  <a:schemeClr val="tx1"/>
                </a:solidFill>
                <a:ea typeface="Calibri"/>
                <a:cs typeface="Calibri"/>
              </a:rPr>
              <a:t>Уровень знания языка A2.1. До приема заявители проходят интервью</a:t>
            </a:r>
            <a:endParaRPr lang="fi-FI" sz="1900" dirty="0">
              <a:solidFill>
                <a:schemeClr val="tx1"/>
              </a:solidFill>
              <a:ea typeface="Calibri"/>
              <a:cs typeface="Calibri"/>
            </a:endParaRPr>
          </a:p>
          <a:p>
            <a:pPr algn="l" rtl="0"/>
            <a:r>
              <a:rPr lang="ru" sz="2600" dirty="0">
                <a:solidFill>
                  <a:schemeClr val="tx1"/>
                </a:solidFill>
              </a:rPr>
              <a:t>В Тампере обучение TUVA предлагается в Tredu (TUVA Tampere), Sasky и в специализированных профессиональных образовательных учреждениях Luovi, Aitoo и Kiipula.</a:t>
            </a:r>
            <a:endParaRPr lang="fi-FI" sz="2600" dirty="0">
              <a:solidFill>
                <a:schemeClr val="tx1"/>
              </a:solidFill>
              <a:cs typeface="Calibri"/>
            </a:endParaRPr>
          </a:p>
          <a:p>
            <a:pPr marL="0" indent="0" algn="l" rtl="0">
              <a:buNone/>
            </a:pPr>
            <a:endParaRPr lang="fi-FI" dirty="0">
              <a:solidFill>
                <a:srgbClr val="00B050"/>
              </a:solidFill>
              <a:cs typeface="Calibri"/>
            </a:endParaRPr>
          </a:p>
        </p:txBody>
      </p:sp>
      <p:sp>
        <p:nvSpPr>
          <p:cNvPr id="6" name="Dian numeron paikkamerkki 5">
            <a:extLst>
              <a:ext uri="{FF2B5EF4-FFF2-40B4-BE49-F238E27FC236}">
                <a16:creationId xmlns:a16="http://schemas.microsoft.com/office/drawing/2014/main" id="{8AF84AE6-473F-4EA5-9B3A-12E4CD2B2FF9}"/>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13</a:t>
            </a:fld>
            <a:endParaRPr lang="fi-FI" altLang="en-US"/>
          </a:p>
        </p:txBody>
      </p:sp>
      <p:sp>
        <p:nvSpPr>
          <p:cNvPr id="5" name="Päivämäärän paikkamerkki 4">
            <a:extLst>
              <a:ext uri="{FF2B5EF4-FFF2-40B4-BE49-F238E27FC236}">
                <a16:creationId xmlns:a16="http://schemas.microsoft.com/office/drawing/2014/main" id="{AA017FF4-AD86-4758-9FC1-8068DE178A11}"/>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410341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6115B000-36E2-4B3B-A653-3EC2D23A07ED}"/>
              </a:ext>
            </a:extLst>
          </p:cNvPr>
          <p:cNvSpPr>
            <a:spLocks noGrp="1"/>
          </p:cNvSpPr>
          <p:nvPr>
            <p:ph type="title"/>
          </p:nvPr>
        </p:nvSpPr>
        <p:spPr>
          <a:xfrm>
            <a:off x="224444" y="365125"/>
            <a:ext cx="11129356" cy="1325563"/>
          </a:xfrm>
        </p:spPr>
        <p:txBody>
          <a:bodyPr rtlCol="0">
            <a:normAutofit/>
          </a:bodyPr>
          <a:lstStyle/>
          <a:p>
            <a:pPr rtl="0"/>
            <a:r>
              <a:rPr lang="ru" sz="3600" dirty="0">
                <a:solidFill>
                  <a:schemeClr val="tx1"/>
                </a:solidFill>
              </a:rPr>
              <a:t>Что после окончания образования второй ступени?</a:t>
            </a:r>
          </a:p>
        </p:txBody>
      </p:sp>
      <p:graphicFrame>
        <p:nvGraphicFramePr>
          <p:cNvPr id="5" name="Kaaviokuva 4">
            <a:extLst>
              <a:ext uri="{FF2B5EF4-FFF2-40B4-BE49-F238E27FC236}">
                <a16:creationId xmlns:a16="http://schemas.microsoft.com/office/drawing/2014/main" id="{0D19C949-6A80-442C-9787-43BE3C359EBC}"/>
              </a:ext>
            </a:extLst>
          </p:cNvPr>
          <p:cNvGraphicFramePr/>
          <p:nvPr>
            <p:extLst>
              <p:ext uri="{D42A27DB-BD31-4B8C-83A1-F6EECF244321}">
                <p14:modId xmlns:p14="http://schemas.microsoft.com/office/powerpoint/2010/main" val="2495489580"/>
              </p:ext>
            </p:extLst>
          </p:nvPr>
        </p:nvGraphicFramePr>
        <p:xfrm>
          <a:off x="2128695" y="1396539"/>
          <a:ext cx="7584141" cy="5142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an numeron paikkamerkki 1">
            <a:extLst>
              <a:ext uri="{FF2B5EF4-FFF2-40B4-BE49-F238E27FC236}">
                <a16:creationId xmlns:a16="http://schemas.microsoft.com/office/drawing/2014/main" id="{EDB68ED9-A006-4779-9D0B-0AEAAEC2DD96}"/>
              </a:ext>
            </a:extLst>
          </p:cNvPr>
          <p:cNvSpPr>
            <a:spLocks noGrp="1"/>
          </p:cNvSpPr>
          <p:nvPr>
            <p:ph type="sldNum" sz="quarter" idx="12"/>
          </p:nvPr>
        </p:nvSpPr>
        <p:spPr/>
        <p:txBody>
          <a:bodyPr rtlCol="0"/>
          <a:lstStyle/>
          <a:p>
            <a:pPr rtl="0">
              <a:defRPr/>
            </a:pPr>
            <a:fld id="{63C8498D-327E-4A64-B8CF-0696FADE2893}" type="slidenum">
              <a:rPr lang="fi-FI" altLang="en-US" smtClean="0"/>
              <a:pPr>
                <a:defRPr/>
              </a:pPr>
              <a:t>14</a:t>
            </a:fld>
            <a:endParaRPr lang="fi-FI" altLang="en-US"/>
          </a:p>
        </p:txBody>
      </p:sp>
      <p:sp>
        <p:nvSpPr>
          <p:cNvPr id="4" name="Päivämäärän paikkamerkki 3">
            <a:extLst>
              <a:ext uri="{FF2B5EF4-FFF2-40B4-BE49-F238E27FC236}">
                <a16:creationId xmlns:a16="http://schemas.microsoft.com/office/drawing/2014/main" id="{1734D5BA-5AE5-4C10-8324-BCF2C814B16C}"/>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73809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6F771-7F2E-4A87-AEF8-DBBD0AFE4408}"/>
              </a:ext>
            </a:extLst>
          </p:cNvPr>
          <p:cNvSpPr>
            <a:spLocks noGrp="1"/>
          </p:cNvSpPr>
          <p:nvPr>
            <p:ph type="title"/>
          </p:nvPr>
        </p:nvSpPr>
        <p:spPr>
          <a:xfrm>
            <a:off x="838200" y="365125"/>
            <a:ext cx="10515600" cy="944564"/>
          </a:xfrm>
        </p:spPr>
        <p:txBody>
          <a:bodyPr rtlCol="0"/>
          <a:lstStyle/>
          <a:p>
            <a:pPr rtl="0"/>
            <a:r>
              <a:rPr dirty="0" err="1">
                <a:solidFill>
                  <a:schemeClr val="tx1"/>
                </a:solidFill>
              </a:rPr>
              <a:t>Подача</a:t>
            </a:r>
            <a:r>
              <a:rPr dirty="0">
                <a:solidFill>
                  <a:schemeClr val="tx1"/>
                </a:solidFill>
              </a:rPr>
              <a:t> </a:t>
            </a:r>
            <a:r>
              <a:rPr dirty="0" err="1">
                <a:solidFill>
                  <a:schemeClr val="tx1"/>
                </a:solidFill>
              </a:rPr>
              <a:t>заявлений</a:t>
            </a:r>
            <a:r>
              <a:rPr dirty="0">
                <a:solidFill>
                  <a:schemeClr val="tx1"/>
                </a:solidFill>
              </a:rPr>
              <a:t> </a:t>
            </a:r>
            <a:r>
              <a:rPr dirty="0" err="1">
                <a:solidFill>
                  <a:schemeClr val="tx1"/>
                </a:solidFill>
              </a:rPr>
              <a:t>на</a:t>
            </a:r>
            <a:r>
              <a:rPr dirty="0">
                <a:solidFill>
                  <a:schemeClr val="tx1"/>
                </a:solidFill>
              </a:rPr>
              <a:t> </a:t>
            </a:r>
            <a:r>
              <a:rPr dirty="0" err="1">
                <a:solidFill>
                  <a:schemeClr val="tx1"/>
                </a:solidFill>
              </a:rPr>
              <a:t>обучение</a:t>
            </a:r>
            <a:r>
              <a:rPr dirty="0">
                <a:solidFill>
                  <a:schemeClr val="tx1"/>
                </a:solidFill>
              </a:rPr>
              <a:t> в 2025 г.</a:t>
            </a:r>
            <a:endParaRPr lang="fi-FI" u="sng" dirty="0">
              <a:solidFill>
                <a:schemeClr val="tx1"/>
              </a:solidFill>
              <a:ea typeface="Calibri"/>
              <a:cs typeface="Calibri"/>
            </a:endParaRPr>
          </a:p>
        </p:txBody>
      </p:sp>
      <p:sp>
        <p:nvSpPr>
          <p:cNvPr id="3" name="Sisällön paikkamerkki 2">
            <a:extLst>
              <a:ext uri="{FF2B5EF4-FFF2-40B4-BE49-F238E27FC236}">
                <a16:creationId xmlns:a16="http://schemas.microsoft.com/office/drawing/2014/main" id="{EB05BC80-40F3-4688-BF35-BE5689614A54}"/>
              </a:ext>
            </a:extLst>
          </p:cNvPr>
          <p:cNvSpPr>
            <a:spLocks noGrp="1"/>
          </p:cNvSpPr>
          <p:nvPr>
            <p:ph idx="1"/>
          </p:nvPr>
        </p:nvSpPr>
        <p:spPr>
          <a:xfrm>
            <a:off x="324196" y="1163404"/>
            <a:ext cx="11729751" cy="5192946"/>
          </a:xfrm>
        </p:spPr>
        <p:txBody>
          <a:bodyPr vert="horz" lIns="91440" tIns="45720" rIns="91440" bIns="45720" rtlCol="0" anchor="t">
            <a:noAutofit/>
          </a:bodyPr>
          <a:lstStyle/>
          <a:p>
            <a:pPr algn="l" rtl="0"/>
            <a:r>
              <a:rPr lang="ru" sz="1800" dirty="0">
                <a:solidFill>
                  <a:schemeClr val="tx1"/>
                </a:solidFill>
                <a:ea typeface="+mn-lt"/>
                <a:cs typeface="+mn-lt"/>
              </a:rPr>
              <a:t>18.2.2025 - 18.3.2025  Общая подача заявлений на обучение после основной школы</a:t>
            </a:r>
          </a:p>
          <a:p>
            <a:pPr lvl="1" algn="l" rtl="0"/>
            <a:r>
              <a:rPr lang="ru" sz="1800" dirty="0">
                <a:solidFill>
                  <a:schemeClr val="tx1"/>
                </a:solidFill>
                <a:ea typeface="+mn-lt"/>
                <a:cs typeface="+mn-lt"/>
              </a:rPr>
              <a:t>Заявление можно подать по адресу www.opintopolku.fi</a:t>
            </a:r>
          </a:p>
          <a:p>
            <a:pPr lvl="1" algn="l" rtl="0"/>
            <a:r>
              <a:rPr lang="ru" sz="1800" dirty="0">
                <a:solidFill>
                  <a:schemeClr val="tx1"/>
                </a:solidFill>
                <a:ea typeface="+mn-lt"/>
                <a:cs typeface="+mn-lt"/>
              </a:rPr>
              <a:t>В рамках общегосударственного набора заявление можно подать в семь учебных заведений</a:t>
            </a:r>
          </a:p>
          <a:p>
            <a:pPr algn="l" rtl="0"/>
            <a:r>
              <a:rPr lang="ru" sz="1800" dirty="0">
                <a:solidFill>
                  <a:schemeClr val="tx1"/>
                </a:solidFill>
                <a:ea typeface="+mn-lt"/>
                <a:cs typeface="+mn-lt"/>
              </a:rPr>
              <a:t>В общем наборе заявление можно подать на:</a:t>
            </a:r>
          </a:p>
          <a:p>
            <a:pPr lvl="1" algn="l" rtl="0">
              <a:buFont typeface="Courier New" panose="020B0604020202020204" pitchFamily="34" charset="0"/>
              <a:buChar char="o"/>
            </a:pPr>
            <a:r>
              <a:rPr lang="ru" sz="1400" dirty="0">
                <a:solidFill>
                  <a:schemeClr val="tx1"/>
                </a:solidFill>
                <a:ea typeface="+mn-lt"/>
                <a:cs typeface="+mn-lt"/>
              </a:rPr>
              <a:t>обучение второй ступени (гимназия и профессиональное образование)</a:t>
            </a:r>
            <a:endParaRPr lang="en-US" sz="1400" dirty="0">
              <a:solidFill>
                <a:schemeClr val="tx1"/>
              </a:solidFill>
              <a:ea typeface="+mn-lt"/>
              <a:cs typeface="+mn-lt"/>
            </a:endParaRPr>
          </a:p>
          <a:p>
            <a:pPr lvl="1" algn="l" rtl="0">
              <a:buFont typeface="Courier New" panose="020B0604020202020204" pitchFamily="34" charset="0"/>
              <a:buChar char="o"/>
            </a:pPr>
            <a:r>
              <a:rPr lang="ru" sz="1400" dirty="0">
                <a:solidFill>
                  <a:schemeClr val="tx1"/>
                </a:solidFill>
                <a:ea typeface="+mn-lt"/>
                <a:cs typeface="+mn-lt"/>
              </a:rPr>
              <a:t>подготовительное обучение для получения дальнейшего образования (TUVA)</a:t>
            </a:r>
          </a:p>
          <a:p>
            <a:pPr lvl="1" algn="l" rtl="0">
              <a:buFont typeface="Courier New" panose="020B0604020202020204" pitchFamily="34" charset="0"/>
              <a:buChar char="o"/>
            </a:pPr>
            <a:r>
              <a:rPr lang="ru" sz="1400" dirty="0">
                <a:solidFill>
                  <a:schemeClr val="tx1"/>
                </a:solidFill>
                <a:ea typeface="+mn-lt"/>
                <a:cs typeface="+mn-lt"/>
              </a:rPr>
              <a:t>профессиональное обучение для людей с особыми потребностями</a:t>
            </a:r>
            <a:endParaRPr lang="en-US" sz="1400" dirty="0">
              <a:solidFill>
                <a:schemeClr val="tx1"/>
              </a:solidFill>
              <a:ea typeface="+mn-lt"/>
              <a:cs typeface="+mn-lt"/>
            </a:endParaRPr>
          </a:p>
          <a:p>
            <a:pPr lvl="1" algn="l" rtl="0"/>
            <a:r>
              <a:rPr lang="ru" sz="1400" dirty="0">
                <a:solidFill>
                  <a:schemeClr val="tx1"/>
                </a:solidFill>
                <a:ea typeface="+mn-lt"/>
                <a:cs typeface="+mn-lt"/>
              </a:rPr>
              <a:t>обучение, направленное на приобретение навыков самостоятельной жизни и дальнейшего трудоустройства (TELMA)</a:t>
            </a:r>
          </a:p>
          <a:p>
            <a:pPr lvl="1" algn="l" rtl="0"/>
            <a:r>
              <a:rPr lang="ru" sz="1400" dirty="0">
                <a:solidFill>
                  <a:schemeClr val="tx1"/>
                </a:solidFill>
                <a:ea typeface="+mn-lt"/>
                <a:cs typeface="+mn-lt"/>
              </a:rPr>
              <a:t>образовательную программу "Opintovuosi oppivelvollisille" («Учебный год подростка в системе обязательного образования») в народных училищах</a:t>
            </a:r>
            <a:endParaRPr lang="fi-FI" sz="1400" dirty="0">
              <a:solidFill>
                <a:schemeClr val="tx1"/>
              </a:solidFill>
              <a:cs typeface="Calibri"/>
            </a:endParaRPr>
          </a:p>
          <a:p>
            <a:pPr algn="l" rtl="0"/>
            <a:r>
              <a:rPr lang="ru" sz="1800" dirty="0">
                <a:solidFill>
                  <a:schemeClr val="tx1"/>
                </a:solidFill>
                <a:ea typeface="+mn-lt"/>
                <a:cs typeface="+mn-lt"/>
              </a:rPr>
              <a:t>Среднее профессиональное образование на английском языке в Tredu: Restaurant and Catering Services – Waiter/Waitress (дополнительная информация saija.hellsten@tampere.fi),Sports and Business and Business (дополнительная информация: merja.helin@tampere.fi)</a:t>
            </a:r>
          </a:p>
          <a:p>
            <a:pPr algn="l" rtl="0"/>
            <a:r>
              <a:rPr lang="ru" sz="1800" dirty="0">
                <a:solidFill>
                  <a:schemeClr val="tx1"/>
                </a:solidFill>
                <a:ea typeface="+mn-lt"/>
                <a:cs typeface="+mn-lt"/>
              </a:rPr>
              <a:t>Точная информация о времени подачи заявлений на получение основного образования для взрослых появится в начале весны</a:t>
            </a:r>
            <a:endParaRPr lang="fi-FI" sz="1800" dirty="0">
              <a:solidFill>
                <a:schemeClr val="tx1"/>
              </a:solidFill>
              <a:cs typeface="Calibri"/>
            </a:endParaRPr>
          </a:p>
          <a:p>
            <a:pPr algn="l" rtl="0"/>
            <a:r>
              <a:rPr lang="ru" sz="1800" dirty="0">
                <a:solidFill>
                  <a:schemeClr val="tx1"/>
                </a:solidFill>
                <a:ea typeface="+mn-lt"/>
                <a:cs typeface="+mn-lt"/>
              </a:rPr>
              <a:t>Заполнению бланка заявления можно тренироваться по демонстрационному образцу (demo закрывается </a:t>
            </a:r>
            <a:r>
              <a:rPr lang="ru" sz="1800" u="sng" dirty="0">
                <a:solidFill>
                  <a:schemeClr val="tx1"/>
                </a:solidFill>
                <a:ea typeface="+mn-lt"/>
                <a:cs typeface="+mn-lt"/>
              </a:rPr>
              <a:t>14.2.2025 в 15 час.</a:t>
            </a:r>
            <a:r>
              <a:rPr lang="ru" sz="1800" dirty="0">
                <a:solidFill>
                  <a:schemeClr val="tx1"/>
                </a:solidFill>
                <a:ea typeface="+mn-lt"/>
                <a:cs typeface="+mn-lt"/>
              </a:rPr>
              <a:t>) www.opintopolku.fi </a:t>
            </a:r>
            <a:endParaRPr lang="fi-FI" sz="1800" dirty="0">
              <a:solidFill>
                <a:schemeClr val="tx1"/>
              </a:solidFill>
            </a:endParaRPr>
          </a:p>
        </p:txBody>
      </p:sp>
      <p:sp>
        <p:nvSpPr>
          <p:cNvPr id="6" name="Dian numeron paikkamerkki 5">
            <a:extLst>
              <a:ext uri="{FF2B5EF4-FFF2-40B4-BE49-F238E27FC236}">
                <a16:creationId xmlns:a16="http://schemas.microsoft.com/office/drawing/2014/main" id="{A414AFAF-1733-44F2-84CB-766D4827348D}"/>
              </a:ext>
            </a:extLst>
          </p:cNvPr>
          <p:cNvSpPr>
            <a:spLocks noGrp="1"/>
          </p:cNvSpPr>
          <p:nvPr>
            <p:ph type="sldNum" sz="quarter" idx="12"/>
          </p:nvPr>
        </p:nvSpPr>
        <p:spPr/>
        <p:txBody>
          <a:bodyPr rtlCol="0"/>
          <a:lstStyle/>
          <a:p>
            <a:pPr rtl="0">
              <a:defRPr/>
            </a:pPr>
            <a:fld id="{C58516A4-B3D5-46CE-B9DB-4ADC2840B5F4}" type="slidenum">
              <a:rPr lang="fi-FI" altLang="en-US"/>
              <a:pPr>
                <a:defRPr/>
              </a:pPr>
              <a:t>15</a:t>
            </a:fld>
            <a:endParaRPr lang="fi-FI" altLang="en-US"/>
          </a:p>
        </p:txBody>
      </p:sp>
      <p:sp>
        <p:nvSpPr>
          <p:cNvPr id="5" name="Päivämäärän paikkamerkki 4">
            <a:extLst>
              <a:ext uri="{FF2B5EF4-FFF2-40B4-BE49-F238E27FC236}">
                <a16:creationId xmlns:a16="http://schemas.microsoft.com/office/drawing/2014/main" id="{096C3873-85F4-42DB-9141-F586FA10E3B0}"/>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163654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FA6AA1D9-CBF8-4725-A094-BFDBA98AAC17}"/>
              </a:ext>
            </a:extLst>
          </p:cNvPr>
          <p:cNvSpPr>
            <a:spLocks noGrp="1"/>
          </p:cNvSpPr>
          <p:nvPr>
            <p:ph type="title"/>
          </p:nvPr>
        </p:nvSpPr>
        <p:spPr>
          <a:xfrm>
            <a:off x="1981200" y="0"/>
            <a:ext cx="8229600" cy="1143000"/>
          </a:xfrm>
        </p:spPr>
        <p:txBody>
          <a:bodyPr rtlCol="0"/>
          <a:lstStyle/>
          <a:p>
            <a:pPr rtl="0"/>
            <a:r>
              <a:rPr lang="ru" dirty="0">
                <a:solidFill>
                  <a:schemeClr val="tx1"/>
                </a:solidFill>
              </a:rPr>
              <a:t>Помощь и консультации</a:t>
            </a:r>
            <a:endParaRPr lang="en-GB" altLang="en-US" dirty="0">
              <a:solidFill>
                <a:schemeClr val="tx1"/>
              </a:solidFill>
            </a:endParaRPr>
          </a:p>
        </p:txBody>
      </p:sp>
      <p:sp>
        <p:nvSpPr>
          <p:cNvPr id="26627" name="Sisällön paikkamerkki 2">
            <a:extLst>
              <a:ext uri="{FF2B5EF4-FFF2-40B4-BE49-F238E27FC236}">
                <a16:creationId xmlns:a16="http://schemas.microsoft.com/office/drawing/2014/main" id="{E9D3BC07-C310-4FCB-B5CA-9646057353B4}"/>
              </a:ext>
            </a:extLst>
          </p:cNvPr>
          <p:cNvSpPr>
            <a:spLocks noGrp="1"/>
          </p:cNvSpPr>
          <p:nvPr>
            <p:ph idx="1"/>
          </p:nvPr>
        </p:nvSpPr>
        <p:spPr>
          <a:xfrm>
            <a:off x="617877" y="1135835"/>
            <a:ext cx="11121040" cy="5220515"/>
          </a:xfrm>
        </p:spPr>
        <p:txBody>
          <a:bodyPr vert="horz" lIns="91440" tIns="45720" rIns="91440" bIns="45720" rtlCol="0" anchor="t">
            <a:normAutofit fontScale="85000" lnSpcReduction="20000"/>
          </a:bodyPr>
          <a:lstStyle/>
          <a:p>
            <a:pPr algn="l" rtl="0">
              <a:defRPr/>
            </a:pPr>
            <a:r>
              <a:rPr lang="ru" dirty="0">
                <a:solidFill>
                  <a:schemeClr val="tx1"/>
                </a:solidFill>
              </a:rPr>
              <a:t>Куратор по учебно-воспитательной работе и профориентации в своей школе</a:t>
            </a:r>
          </a:p>
          <a:p>
            <a:pPr algn="l" rtl="0">
              <a:defRPr/>
            </a:pPr>
            <a:r>
              <a:rPr lang="ru" dirty="0">
                <a:solidFill>
                  <a:schemeClr val="tx1"/>
                </a:solidFill>
              </a:rPr>
              <a:t>Кураторы по учебно-воспитательной работе и профориентации в гимназиях и профессиональных учебных заведениях</a:t>
            </a:r>
            <a:endParaRPr lang="fi-FI" altLang="fi-FI" dirty="0">
              <a:solidFill>
                <a:schemeClr val="tx1"/>
              </a:solidFill>
              <a:ea typeface="Calibri"/>
              <a:cs typeface="Calibri"/>
            </a:endParaRPr>
          </a:p>
          <a:p>
            <a:pPr algn="l" rtl="0"/>
            <a:r>
              <a:rPr lang="ru" b="1" dirty="0">
                <a:solidFill>
                  <a:schemeClr val="tx1"/>
                </a:solidFill>
              </a:rPr>
              <a:t>Обучение в Tredu: </a:t>
            </a:r>
            <a:endParaRPr lang="fi-FI" sz="2400" dirty="0">
              <a:solidFill>
                <a:schemeClr val="tx1"/>
              </a:solidFill>
            </a:endParaRPr>
          </a:p>
          <a:p>
            <a:pPr marL="0" indent="0" algn="l" rtl="0">
              <a:buNone/>
            </a:pPr>
            <a:r>
              <a:rPr lang="ru" b="1" dirty="0">
                <a:solidFill>
                  <a:schemeClr val="tx1"/>
                </a:solidFill>
              </a:rPr>
              <a:t> TreduNavi поисковый сервис, т</a:t>
            </a:r>
            <a:r>
              <a:rPr lang="ru" sz="2400" dirty="0">
                <a:solidFill>
                  <a:schemeClr val="tx1"/>
                </a:solidFill>
              </a:rPr>
              <a:t>. 040 1705 649, tredu.haku@tampere.fi</a:t>
            </a:r>
            <a:endParaRPr lang="fi-FI" sz="2400" dirty="0">
              <a:solidFill>
                <a:schemeClr val="tx1"/>
              </a:solidFill>
              <a:ea typeface="Calibri"/>
              <a:cs typeface="Calibri"/>
            </a:endParaRPr>
          </a:p>
          <a:p>
            <a:pPr marL="0" indent="0" algn="l" rtl="0">
              <a:buNone/>
            </a:pPr>
            <a:r>
              <a:rPr lang="ru" sz="2400" dirty="0">
                <a:solidFill>
                  <a:schemeClr val="tx1"/>
                </a:solidFill>
              </a:rPr>
              <a:t> Обслуживание по телефону доступно в понедельник с 9 до 15, во вторник с 12 до 15, в среду - пятницу с 9 до 15.</a:t>
            </a:r>
            <a:br>
              <a:rPr lang="fi-FI" sz="2400" dirty="0">
                <a:solidFill>
                  <a:schemeClr val="tx1"/>
                </a:solidFill>
              </a:rPr>
            </a:br>
            <a:r>
              <a:rPr lang="ru" sz="2400" i="1" dirty="0">
                <a:solidFill>
                  <a:schemeClr val="tx1"/>
                </a:solidFill>
              </a:rPr>
              <a:t> ВНИМАНИЕ! Очные консультации клиентов только по предварительной записи.</a:t>
            </a:r>
            <a:br>
              <a:rPr lang="fi-FI" sz="2400" i="1" dirty="0">
                <a:solidFill>
                  <a:schemeClr val="tx1"/>
                </a:solidFill>
              </a:rPr>
            </a:br>
            <a:r>
              <a:rPr lang="ru" dirty="0">
                <a:solidFill>
                  <a:schemeClr val="tx1"/>
                </a:solidFill>
              </a:rPr>
              <a:t> Информация об обучении для иммигрантов Tredu </a:t>
            </a:r>
            <a:r>
              <a:rPr lang="ru" sz="1900" dirty="0">
                <a:solidFill>
                  <a:schemeClr val="tx1"/>
                </a:solidFill>
                <a:hlinkClick r:id="rId2">
                  <a:extLst>
                    <a:ext uri="{A12FA001-AC4F-418D-AE19-62706E023703}">
                      <ahyp:hlinkClr xmlns:ahyp="http://schemas.microsoft.com/office/drawing/2018/hyperlinkcolor" val="tx"/>
                    </a:ext>
                  </a:extLst>
                </a:hlinkClick>
              </a:rPr>
              <a:t>TREDUn maahanmuuttajakoulutuksista</a:t>
            </a:r>
            <a:endParaRPr lang="fi-FI" altLang="fi-FI" sz="1900" dirty="0">
              <a:solidFill>
                <a:schemeClr val="tx1"/>
              </a:solidFill>
              <a:ea typeface="Calibri"/>
              <a:cs typeface="Calibri"/>
              <a:hlinkClick r:id="" action="ppaction://noaction">
                <a:extLst>
                  <a:ext uri="{A12FA001-AC4F-418D-AE19-62706E023703}">
                    <ahyp:hlinkClr xmlns:ahyp="http://schemas.microsoft.com/office/drawing/2018/hyperlinkcolor" val="tx"/>
                  </a:ext>
                </a:extLst>
              </a:hlinkClick>
            </a:endParaRPr>
          </a:p>
          <a:p>
            <a:pPr algn="l" rtl="0">
              <a:defRPr/>
            </a:pPr>
            <a:endParaRPr lang="fi-FI" altLang="fi-FI" dirty="0">
              <a:solidFill>
                <a:schemeClr val="tx1"/>
              </a:solidFill>
            </a:endParaRPr>
          </a:p>
          <a:p>
            <a:pPr algn="l" rtl="0">
              <a:defRPr/>
            </a:pPr>
            <a:r>
              <a:rPr lang="ru" b="1" dirty="0">
                <a:solidFill>
                  <a:schemeClr val="tx1"/>
                </a:solidFill>
              </a:rPr>
              <a:t>Консультационная служба Ohjaamo</a:t>
            </a:r>
            <a:endParaRPr lang="fi-FI" altLang="fi-FI" b="1" dirty="0">
              <a:solidFill>
                <a:schemeClr val="tx1"/>
              </a:solidFill>
              <a:ea typeface="Calibri"/>
              <a:cs typeface="Calibri"/>
            </a:endParaRPr>
          </a:p>
          <a:p>
            <a:pPr marL="0" indent="0" algn="l" rtl="0">
              <a:buNone/>
              <a:defRPr/>
            </a:pPr>
            <a:r>
              <a:rPr lang="ru" dirty="0">
                <a:solidFill>
                  <a:schemeClr val="tx1"/>
                </a:solidFill>
              </a:rPr>
              <a:t>Адрес для посетителей: </a:t>
            </a:r>
            <a:r>
              <a:rPr lang="ru" u="sng" dirty="0">
                <a:solidFill>
                  <a:schemeClr val="tx1"/>
                </a:solidFill>
              </a:rPr>
              <a:t>Hammareninkatu 8 A (2 этаж)</a:t>
            </a:r>
            <a:endParaRPr lang="fi-FI" u="sng" dirty="0">
              <a:solidFill>
                <a:schemeClr val="tx1"/>
              </a:solidFill>
              <a:cs typeface="Calibri"/>
            </a:endParaRPr>
          </a:p>
          <a:p>
            <a:pPr marL="0" indent="0" algn="l" rtl="0">
              <a:buNone/>
              <a:defRPr/>
            </a:pPr>
            <a:r>
              <a:rPr dirty="0" err="1">
                <a:solidFill>
                  <a:schemeClr val="tx1"/>
                </a:solidFill>
              </a:rPr>
              <a:t>Часы</a:t>
            </a:r>
            <a:r>
              <a:rPr dirty="0">
                <a:solidFill>
                  <a:schemeClr val="tx1"/>
                </a:solidFill>
              </a:rPr>
              <a:t> </a:t>
            </a:r>
            <a:r>
              <a:rPr dirty="0" err="1">
                <a:solidFill>
                  <a:schemeClr val="tx1"/>
                </a:solidFill>
              </a:rPr>
              <a:t>работы</a:t>
            </a:r>
            <a:r>
              <a:rPr dirty="0">
                <a:solidFill>
                  <a:schemeClr val="tx1"/>
                </a:solidFill>
              </a:rPr>
              <a:t>: </a:t>
            </a:r>
            <a:r>
              <a:rPr dirty="0" err="1">
                <a:solidFill>
                  <a:schemeClr val="tx1"/>
                </a:solidFill>
              </a:rPr>
              <a:t>пн</a:t>
            </a:r>
            <a:r>
              <a:rPr dirty="0">
                <a:solidFill>
                  <a:schemeClr val="tx1"/>
                </a:solidFill>
              </a:rPr>
              <a:t>. - пт.13-16 </a:t>
            </a:r>
            <a:r>
              <a:rPr dirty="0" err="1">
                <a:solidFill>
                  <a:schemeClr val="tx1"/>
                </a:solidFill>
              </a:rPr>
              <a:t>час</a:t>
            </a:r>
            <a:r>
              <a:rPr dirty="0">
                <a:solidFill>
                  <a:schemeClr val="tx1"/>
                </a:solidFill>
              </a:rPr>
              <a:t>.</a:t>
            </a:r>
            <a:endParaRPr lang="fi-FI" u="sng" dirty="0">
              <a:solidFill>
                <a:schemeClr val="tx1"/>
              </a:solidFill>
              <a:cs typeface="Calibri"/>
            </a:endParaRPr>
          </a:p>
          <a:p>
            <a:pPr marL="914400" lvl="2" indent="0" rtl="0">
              <a:buNone/>
              <a:defRPr/>
            </a:pPr>
            <a:endParaRPr lang="fi-FI" altLang="fi-FI" dirty="0"/>
          </a:p>
        </p:txBody>
      </p:sp>
      <p:sp>
        <p:nvSpPr>
          <p:cNvPr id="2" name="Dian numeron paikkamerkki 1">
            <a:extLst>
              <a:ext uri="{FF2B5EF4-FFF2-40B4-BE49-F238E27FC236}">
                <a16:creationId xmlns:a16="http://schemas.microsoft.com/office/drawing/2014/main" id="{F9A7AB7F-73CC-4883-8873-9B48BB0DEEAB}"/>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16</a:t>
            </a:fld>
            <a:endParaRPr lang="fi-FI" altLang="en-US"/>
          </a:p>
        </p:txBody>
      </p:sp>
      <p:sp>
        <p:nvSpPr>
          <p:cNvPr id="3" name="Päivämäärän paikkamerkki 2">
            <a:extLst>
              <a:ext uri="{FF2B5EF4-FFF2-40B4-BE49-F238E27FC236}">
                <a16:creationId xmlns:a16="http://schemas.microsoft.com/office/drawing/2014/main" id="{4215AD7C-C195-46A9-BDD1-BF97F9BD358D}"/>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44821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10515600" cy="734510"/>
          </a:xfrm>
        </p:spPr>
        <p:txBody>
          <a:bodyPr rtlCol="0"/>
          <a:lstStyle/>
          <a:p>
            <a:pPr rtl="0"/>
            <a:r>
              <a:rPr lang="ru">
                <a:solidFill>
                  <a:schemeClr val="tx1"/>
                </a:solidFill>
              </a:rPr>
              <a:t>Финская система образования </a:t>
            </a:r>
            <a:endParaRPr lang="fi-FI">
              <a:solidFill>
                <a:schemeClr val="tx1"/>
              </a:solidFill>
            </a:endParaRPr>
          </a:p>
        </p:txBody>
      </p:sp>
      <p:sp>
        <p:nvSpPr>
          <p:cNvPr id="3" name="Suorakulmio 2"/>
          <p:cNvSpPr/>
          <p:nvPr/>
        </p:nvSpPr>
        <p:spPr>
          <a:xfrm>
            <a:off x="1496291" y="5878903"/>
            <a:ext cx="9199418" cy="64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sz="1600" dirty="0">
                <a:solidFill>
                  <a:schemeClr val="tx1"/>
                </a:solidFill>
              </a:rPr>
              <a:t>ДОШКОЛЬНОЕ ОБУЧЕНИЕ</a:t>
            </a:r>
          </a:p>
          <a:p>
            <a:pPr algn="ctr" rtl="0"/>
            <a:r>
              <a:rPr lang="ru" sz="1600" dirty="0">
                <a:solidFill>
                  <a:schemeClr val="tx1"/>
                </a:solidFill>
              </a:rPr>
              <a:t>в детском саду или школе</a:t>
            </a:r>
          </a:p>
        </p:txBody>
      </p:sp>
      <p:grpSp>
        <p:nvGrpSpPr>
          <p:cNvPr id="4" name="Ryhmä 3"/>
          <p:cNvGrpSpPr/>
          <p:nvPr/>
        </p:nvGrpSpPr>
        <p:grpSpPr>
          <a:xfrm>
            <a:off x="1496290" y="5174337"/>
            <a:ext cx="9199419" cy="743778"/>
            <a:chOff x="101594" y="4157729"/>
            <a:chExt cx="6200214" cy="864100"/>
          </a:xfrm>
          <a:solidFill>
            <a:srgbClr val="00B0F0"/>
          </a:solidFill>
        </p:grpSpPr>
        <p:sp>
          <p:nvSpPr>
            <p:cNvPr id="5" name="Suorakulmio 4"/>
            <p:cNvSpPr/>
            <p:nvPr/>
          </p:nvSpPr>
          <p:spPr>
            <a:xfrm>
              <a:off x="101594" y="4157729"/>
              <a:ext cx="6200214" cy="864100"/>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6" name="Tekstiruutu 5"/>
            <p:cNvSpPr txBox="1"/>
            <p:nvPr/>
          </p:nvSpPr>
          <p:spPr>
            <a:xfrm>
              <a:off x="101594" y="4157729"/>
              <a:ext cx="6200214" cy="8641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ru" sz="1600" kern="1200">
                  <a:solidFill>
                    <a:schemeClr val="tx1"/>
                  </a:solidFill>
                </a:rPr>
                <a:t>ОСНОВНОЕ ОБЩЕЕ ОБРАЗОВАНИЕ</a:t>
              </a:r>
            </a:p>
            <a:p>
              <a:pPr lvl="0" algn="ctr" defTabSz="711200" rtl="0">
                <a:lnSpc>
                  <a:spcPct val="90000"/>
                </a:lnSpc>
                <a:spcBef>
                  <a:spcPct val="0"/>
                </a:spcBef>
                <a:spcAft>
                  <a:spcPct val="35000"/>
                </a:spcAft>
              </a:pPr>
              <a:r>
                <a:rPr lang="ru" sz="1600" kern="1200">
                  <a:solidFill>
                    <a:schemeClr val="tx1"/>
                  </a:solidFill>
                </a:rPr>
                <a:t>9 лет</a:t>
              </a:r>
            </a:p>
          </p:txBody>
        </p:sp>
      </p:grpSp>
      <p:sp>
        <p:nvSpPr>
          <p:cNvPr id="9" name="Tekstiruutu 8"/>
          <p:cNvSpPr txBox="1"/>
          <p:nvPr/>
        </p:nvSpPr>
        <p:spPr>
          <a:xfrm>
            <a:off x="1492149" y="3834309"/>
            <a:ext cx="6935411" cy="967868"/>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ru" sz="1600" kern="1200">
                <a:solidFill>
                  <a:schemeClr val="tx1"/>
                </a:solidFill>
              </a:rPr>
              <a:t>ПОДГОТОВИТЕЛЬНОЕ ОБРАЗОВАНИЕ ПОСЛЕ СРЕДНЕЙ ШКОЛЫ</a:t>
            </a:r>
          </a:p>
          <a:p>
            <a:pPr lvl="0" algn="ctr" defTabSz="711200" rtl="0">
              <a:lnSpc>
                <a:spcPct val="90000"/>
              </a:lnSpc>
              <a:spcBef>
                <a:spcPct val="0"/>
              </a:spcBef>
              <a:spcAft>
                <a:spcPct val="35000"/>
              </a:spcAft>
            </a:pPr>
            <a:r>
              <a:rPr lang="ru" sz="1600" kern="1200">
                <a:solidFill>
                  <a:schemeClr val="tx1"/>
                </a:solidFill>
              </a:rPr>
              <a:t>1 год</a:t>
            </a:r>
          </a:p>
          <a:p>
            <a:pPr lvl="0" algn="ctr" defTabSz="711200" rtl="0">
              <a:lnSpc>
                <a:spcPct val="90000"/>
              </a:lnSpc>
              <a:spcBef>
                <a:spcPct val="0"/>
              </a:spcBef>
              <a:spcAft>
                <a:spcPct val="35000"/>
              </a:spcAft>
            </a:pPr>
            <a:r>
              <a:rPr lang="ru" sz="1600">
                <a:solidFill>
                  <a:schemeClr val="tx1"/>
                </a:solidFill>
              </a:rPr>
              <a:t>TUVA – подготовительное обучение для получения дальнейшего образования</a:t>
            </a:r>
            <a:endParaRPr lang="fi-FI" sz="1600" kern="1200">
              <a:solidFill>
                <a:schemeClr val="tx1"/>
              </a:solidFill>
            </a:endParaRPr>
          </a:p>
        </p:txBody>
      </p:sp>
      <p:grpSp>
        <p:nvGrpSpPr>
          <p:cNvPr id="10" name="Ryhmä 9"/>
          <p:cNvGrpSpPr/>
          <p:nvPr/>
        </p:nvGrpSpPr>
        <p:grpSpPr>
          <a:xfrm>
            <a:off x="2067187" y="2525142"/>
            <a:ext cx="1842464" cy="1061577"/>
            <a:chOff x="3882566" y="1550388"/>
            <a:chExt cx="1842464" cy="834312"/>
          </a:xfrm>
          <a:solidFill>
            <a:schemeClr val="accent4">
              <a:lumMod val="60000"/>
              <a:lumOff val="40000"/>
            </a:schemeClr>
          </a:solidFill>
        </p:grpSpPr>
        <p:sp>
          <p:nvSpPr>
            <p:cNvPr id="11" name="Suorakulmio 10"/>
            <p:cNvSpPr/>
            <p:nvPr/>
          </p:nvSpPr>
          <p:spPr>
            <a:xfrm>
              <a:off x="3882566" y="1550388"/>
              <a:ext cx="1842464" cy="83431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12" name="Tekstiruutu 11"/>
            <p:cNvSpPr txBox="1"/>
            <p:nvPr/>
          </p:nvSpPr>
          <p:spPr>
            <a:xfrm>
              <a:off x="3882566" y="1550388"/>
              <a:ext cx="1842464" cy="834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ru" sz="1600" kern="1200">
                  <a:solidFill>
                    <a:schemeClr val="tx1"/>
                  </a:solidFill>
                </a:rPr>
                <a:t>Гимназия</a:t>
              </a:r>
            </a:p>
            <a:p>
              <a:pPr lvl="0" algn="ctr" defTabSz="711200" rtl="0">
                <a:lnSpc>
                  <a:spcPct val="90000"/>
                </a:lnSpc>
                <a:spcBef>
                  <a:spcPct val="0"/>
                </a:spcBef>
                <a:spcAft>
                  <a:spcPct val="35000"/>
                </a:spcAft>
              </a:pPr>
              <a:r>
                <a:rPr lang="ru" sz="1600" kern="1200">
                  <a:solidFill>
                    <a:schemeClr val="tx1"/>
                  </a:solidFill>
                </a:rPr>
                <a:t>2 – 4 года</a:t>
              </a:r>
            </a:p>
          </p:txBody>
        </p:sp>
      </p:grpSp>
      <p:grpSp>
        <p:nvGrpSpPr>
          <p:cNvPr id="13" name="Ryhmä 12"/>
          <p:cNvGrpSpPr/>
          <p:nvPr/>
        </p:nvGrpSpPr>
        <p:grpSpPr>
          <a:xfrm>
            <a:off x="6968848" y="2498393"/>
            <a:ext cx="2615727" cy="1061577"/>
            <a:chOff x="1375084" y="1599868"/>
            <a:chExt cx="1580578" cy="1061577"/>
          </a:xfrm>
          <a:solidFill>
            <a:schemeClr val="accent4">
              <a:lumMod val="60000"/>
              <a:lumOff val="40000"/>
            </a:schemeClr>
          </a:solidFill>
        </p:grpSpPr>
        <p:sp>
          <p:nvSpPr>
            <p:cNvPr id="14" name="Suorakulmio 13"/>
            <p:cNvSpPr/>
            <p:nvPr/>
          </p:nvSpPr>
          <p:spPr>
            <a:xfrm>
              <a:off x="1375084" y="1599868"/>
              <a:ext cx="1580578" cy="99322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15" name="Tekstiruutu 14"/>
            <p:cNvSpPr txBox="1"/>
            <p:nvPr/>
          </p:nvSpPr>
          <p:spPr>
            <a:xfrm>
              <a:off x="1375084" y="1668217"/>
              <a:ext cx="1580578" cy="9932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ru" sz="1600" kern="1200" dirty="0">
                  <a:solidFill>
                    <a:schemeClr val="tx1"/>
                  </a:solidFill>
                </a:rPr>
                <a:t>Среднее профессиональное образование базового уровня</a:t>
              </a:r>
            </a:p>
            <a:p>
              <a:pPr lvl="0" algn="ctr" defTabSz="711200" rtl="0">
                <a:lnSpc>
                  <a:spcPct val="90000"/>
                </a:lnSpc>
                <a:spcBef>
                  <a:spcPct val="0"/>
                </a:spcBef>
                <a:spcAft>
                  <a:spcPct val="35000"/>
                </a:spcAft>
              </a:pPr>
              <a:r>
                <a:rPr lang="ru" sz="1600" kern="1200" dirty="0">
                  <a:solidFill>
                    <a:schemeClr val="tx1"/>
                  </a:solidFill>
                </a:rPr>
                <a:t>3 года</a:t>
              </a:r>
            </a:p>
          </p:txBody>
        </p:sp>
      </p:grpSp>
      <p:grpSp>
        <p:nvGrpSpPr>
          <p:cNvPr id="16" name="Ryhmä 15"/>
          <p:cNvGrpSpPr/>
          <p:nvPr/>
        </p:nvGrpSpPr>
        <p:grpSpPr>
          <a:xfrm>
            <a:off x="2052862" y="1209268"/>
            <a:ext cx="1791653" cy="1074992"/>
            <a:chOff x="1265040" y="439199"/>
            <a:chExt cx="1791653" cy="1074992"/>
          </a:xfrm>
          <a:solidFill>
            <a:schemeClr val="accent2">
              <a:lumMod val="60000"/>
              <a:lumOff val="40000"/>
            </a:schemeClr>
          </a:solidFill>
        </p:grpSpPr>
        <p:sp>
          <p:nvSpPr>
            <p:cNvPr id="17" name="Suorakulmio 16"/>
            <p:cNvSpPr/>
            <p:nvPr/>
          </p:nvSpPr>
          <p:spPr>
            <a:xfrm>
              <a:off x="1265040" y="439199"/>
              <a:ext cx="1791653" cy="1074992"/>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lstStyle/>
            <a:p>
              <a:pPr rtl="0"/>
              <a:endParaRPr lang="fi-FI"/>
            </a:p>
          </p:txBody>
        </p:sp>
        <p:sp>
          <p:nvSpPr>
            <p:cNvPr id="18" name="Tekstiruutu 17"/>
            <p:cNvSpPr txBox="1"/>
            <p:nvPr/>
          </p:nvSpPr>
          <p:spPr>
            <a:xfrm>
              <a:off x="1265040" y="439199"/>
              <a:ext cx="1791653" cy="10749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ru" sz="1600" kern="1200">
                  <a:solidFill>
                    <a:schemeClr val="tx1"/>
                  </a:solidFill>
                </a:rPr>
                <a:t>Университет</a:t>
              </a:r>
            </a:p>
            <a:p>
              <a:pPr lvl="0" algn="ctr" defTabSz="711200" rtl="0">
                <a:lnSpc>
                  <a:spcPct val="90000"/>
                </a:lnSpc>
                <a:spcBef>
                  <a:spcPct val="0"/>
                </a:spcBef>
                <a:spcAft>
                  <a:spcPct val="35000"/>
                </a:spcAft>
              </a:pPr>
              <a:r>
                <a:rPr lang="ru" sz="1600" kern="1200">
                  <a:solidFill>
                    <a:schemeClr val="tx1"/>
                  </a:solidFill>
                </a:rPr>
                <a:t>4 - 7 лет</a:t>
              </a:r>
            </a:p>
          </p:txBody>
        </p:sp>
      </p:grpSp>
      <p:cxnSp>
        <p:nvCxnSpPr>
          <p:cNvPr id="41" name="Kulmayhdysviiva 40"/>
          <p:cNvCxnSpPr>
            <a:cxnSpLocks/>
            <a:stCxn id="6" idx="3"/>
          </p:cNvCxnSpPr>
          <p:nvPr/>
        </p:nvCxnSpPr>
        <p:spPr>
          <a:xfrm flipH="1" flipV="1">
            <a:off x="9422191" y="3045940"/>
            <a:ext cx="1273518" cy="2500286"/>
          </a:xfrm>
          <a:prstGeom prst="bentConnector4">
            <a:avLst>
              <a:gd name="adj1" fmla="val -44598"/>
              <a:gd name="adj2" fmla="val 99287"/>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7" name="Kulmayhdysviiva 56"/>
          <p:cNvCxnSpPr>
            <a:stCxn id="6" idx="1"/>
            <a:endCxn id="12" idx="1"/>
          </p:cNvCxnSpPr>
          <p:nvPr/>
        </p:nvCxnSpPr>
        <p:spPr>
          <a:xfrm rot="10800000" flipH="1">
            <a:off x="1496289" y="3055932"/>
            <a:ext cx="570897" cy="2490295"/>
          </a:xfrm>
          <a:prstGeom prst="bentConnector3">
            <a:avLst>
              <a:gd name="adj1" fmla="val -4004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4" name="Suora nuoliyhdysviiva 63"/>
          <p:cNvCxnSpPr>
            <a:cxnSpLocks/>
          </p:cNvCxnSpPr>
          <p:nvPr/>
        </p:nvCxnSpPr>
        <p:spPr>
          <a:xfrm flipV="1">
            <a:off x="2988419" y="3554088"/>
            <a:ext cx="0" cy="299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9" name="Suora nuoliyhdysviiva 68"/>
          <p:cNvCxnSpPr/>
          <p:nvPr/>
        </p:nvCxnSpPr>
        <p:spPr>
          <a:xfrm>
            <a:off x="4709740" y="3204244"/>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uora nuoliyhdysviiva 69"/>
          <p:cNvCxnSpPr>
            <a:stCxn id="12" idx="0"/>
          </p:cNvCxnSpPr>
          <p:nvPr/>
        </p:nvCxnSpPr>
        <p:spPr>
          <a:xfrm flipV="1">
            <a:off x="2988419" y="2294664"/>
            <a:ext cx="3112" cy="2304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Suora nuoliyhdysviiva 70"/>
          <p:cNvCxnSpPr>
            <a:stCxn id="14" idx="0"/>
            <a:endCxn id="35" idx="2"/>
          </p:cNvCxnSpPr>
          <p:nvPr/>
        </p:nvCxnSpPr>
        <p:spPr>
          <a:xfrm flipV="1">
            <a:off x="8276712" y="2218299"/>
            <a:ext cx="70775" cy="2800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uora nuoliyhdysviiva 71"/>
          <p:cNvCxnSpPr>
            <a:stCxn id="12" idx="3"/>
            <a:endCxn id="35" idx="1"/>
          </p:cNvCxnSpPr>
          <p:nvPr/>
        </p:nvCxnSpPr>
        <p:spPr>
          <a:xfrm flipV="1">
            <a:off x="3909651" y="1683582"/>
            <a:ext cx="3363132" cy="13723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Suora nuoliyhdysviiva 74"/>
          <p:cNvCxnSpPr>
            <a:stCxn id="15" idx="1"/>
            <a:endCxn id="17" idx="3"/>
          </p:cNvCxnSpPr>
          <p:nvPr/>
        </p:nvCxnSpPr>
        <p:spPr>
          <a:xfrm flipH="1" flipV="1">
            <a:off x="3844515" y="1746764"/>
            <a:ext cx="3124333" cy="13165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uora nuoliyhdysviiva 82"/>
          <p:cNvCxnSpPr/>
          <p:nvPr/>
        </p:nvCxnSpPr>
        <p:spPr>
          <a:xfrm>
            <a:off x="4709740" y="1895297"/>
            <a:ext cx="179898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uora nuoliyhdysviiva 89"/>
          <p:cNvCxnSpPr>
            <a:cxnSpLocks/>
          </p:cNvCxnSpPr>
          <p:nvPr/>
        </p:nvCxnSpPr>
        <p:spPr>
          <a:xfrm flipV="1">
            <a:off x="8347487" y="3509898"/>
            <a:ext cx="0" cy="324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2" name="Ellipsi 91"/>
          <p:cNvSpPr/>
          <p:nvPr/>
        </p:nvSpPr>
        <p:spPr>
          <a:xfrm>
            <a:off x="934" y="1390643"/>
            <a:ext cx="1491215" cy="85871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dirty="0">
                <a:solidFill>
                  <a:schemeClr val="tx1"/>
                </a:solidFill>
              </a:rPr>
              <a:t>Высшая ступень</a:t>
            </a:r>
          </a:p>
        </p:txBody>
      </p:sp>
      <p:sp>
        <p:nvSpPr>
          <p:cNvPr id="93" name="Ellipsi 92"/>
          <p:cNvSpPr/>
          <p:nvPr/>
        </p:nvSpPr>
        <p:spPr>
          <a:xfrm>
            <a:off x="68798" y="2583951"/>
            <a:ext cx="1387510" cy="81895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dirty="0">
                <a:solidFill>
                  <a:schemeClr val="tx1"/>
                </a:solidFill>
              </a:rPr>
              <a:t>Вторая ступень</a:t>
            </a:r>
          </a:p>
        </p:txBody>
      </p:sp>
      <p:sp>
        <p:nvSpPr>
          <p:cNvPr id="94" name="Ellipsi 93"/>
          <p:cNvSpPr/>
          <p:nvPr/>
        </p:nvSpPr>
        <p:spPr>
          <a:xfrm>
            <a:off x="-33967" y="5213549"/>
            <a:ext cx="1387511" cy="81895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
                <a:solidFill>
                  <a:schemeClr val="tx1"/>
                </a:solidFill>
              </a:rPr>
              <a:t>Базовая ступень</a:t>
            </a:r>
          </a:p>
        </p:txBody>
      </p:sp>
      <p:sp>
        <p:nvSpPr>
          <p:cNvPr id="35" name="Tekstiruutu 34"/>
          <p:cNvSpPr txBox="1"/>
          <p:nvPr/>
        </p:nvSpPr>
        <p:spPr>
          <a:xfrm>
            <a:off x="7272783" y="1148864"/>
            <a:ext cx="2149408" cy="1069435"/>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rtlCol="0" anchor="ctr" anchorCtr="0">
            <a:noAutofit/>
          </a:bodyPr>
          <a:lstStyle/>
          <a:p>
            <a:pPr lvl="0" algn="ctr" defTabSz="711200" rtl="0">
              <a:lnSpc>
                <a:spcPct val="90000"/>
              </a:lnSpc>
              <a:spcBef>
                <a:spcPct val="0"/>
              </a:spcBef>
              <a:spcAft>
                <a:spcPct val="35000"/>
              </a:spcAft>
            </a:pPr>
            <a:r>
              <a:rPr lang="ru" sz="1600" kern="1200">
                <a:solidFill>
                  <a:schemeClr val="tx1"/>
                </a:solidFill>
              </a:rPr>
              <a:t>Профессиональный ВУЗ</a:t>
            </a:r>
          </a:p>
          <a:p>
            <a:pPr lvl="0" algn="ctr" defTabSz="711200" rtl="0">
              <a:lnSpc>
                <a:spcPct val="90000"/>
              </a:lnSpc>
              <a:spcBef>
                <a:spcPct val="0"/>
              </a:spcBef>
              <a:spcAft>
                <a:spcPct val="35000"/>
              </a:spcAft>
            </a:pPr>
            <a:r>
              <a:rPr lang="ru" sz="1600">
                <a:solidFill>
                  <a:schemeClr val="tx1"/>
                </a:solidFill>
              </a:rPr>
              <a:t>3,5 – 4 года</a:t>
            </a:r>
            <a:endParaRPr lang="fi-FI" sz="1600" kern="1200">
              <a:solidFill>
                <a:schemeClr val="tx1"/>
              </a:solidFill>
            </a:endParaRPr>
          </a:p>
        </p:txBody>
      </p:sp>
      <p:sp>
        <p:nvSpPr>
          <p:cNvPr id="19" name="Suorakulmio 18">
            <a:extLst>
              <a:ext uri="{FF2B5EF4-FFF2-40B4-BE49-F238E27FC236}">
                <a16:creationId xmlns:a16="http://schemas.microsoft.com/office/drawing/2014/main" id="{07A06365-2FEF-40CC-A82F-0B61DB9F6229}"/>
              </a:ext>
            </a:extLst>
          </p:cNvPr>
          <p:cNvSpPr/>
          <p:nvPr/>
        </p:nvSpPr>
        <p:spPr>
          <a:xfrm>
            <a:off x="8570304" y="3806242"/>
            <a:ext cx="2729826" cy="11720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ru" dirty="0">
                <a:solidFill>
                  <a:schemeClr val="tx1"/>
                </a:solidFill>
                <a:cs typeface="Calibri"/>
              </a:rPr>
              <a:t>Базовое обучение взрослых</a:t>
            </a:r>
          </a:p>
          <a:p>
            <a:pPr marL="285750" indent="-285750" rtl="0">
              <a:buFont typeface="Arial" panose="020B0604020202020204" pitchFamily="34" charset="0"/>
              <a:buChar char="•"/>
            </a:pPr>
            <a:r>
              <a:rPr lang="ru" sz="1400" dirty="0">
                <a:solidFill>
                  <a:schemeClr val="tx1"/>
                </a:solidFill>
                <a:cs typeface="Calibri"/>
              </a:rPr>
              <a:t>Начальный и конечный этапы основного образования </a:t>
            </a:r>
          </a:p>
        </p:txBody>
      </p:sp>
      <p:cxnSp>
        <p:nvCxnSpPr>
          <p:cNvPr id="43" name="Suora nuoliyhdysviiva 42">
            <a:extLst>
              <a:ext uri="{FF2B5EF4-FFF2-40B4-BE49-F238E27FC236}">
                <a16:creationId xmlns:a16="http://schemas.microsoft.com/office/drawing/2014/main" id="{2A561E6A-CE11-4A57-A918-4E84E343F876}"/>
              </a:ext>
            </a:extLst>
          </p:cNvPr>
          <p:cNvCxnSpPr>
            <a:cxnSpLocks/>
          </p:cNvCxnSpPr>
          <p:nvPr/>
        </p:nvCxnSpPr>
        <p:spPr>
          <a:xfrm flipV="1">
            <a:off x="9812307" y="4762965"/>
            <a:ext cx="0" cy="4738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uora nuoliyhdysviiva 45">
            <a:extLst>
              <a:ext uri="{FF2B5EF4-FFF2-40B4-BE49-F238E27FC236}">
                <a16:creationId xmlns:a16="http://schemas.microsoft.com/office/drawing/2014/main" id="{C56FBDE4-C5ED-4014-B8A9-0B7372BE5A22}"/>
              </a:ext>
            </a:extLst>
          </p:cNvPr>
          <p:cNvCxnSpPr>
            <a:cxnSpLocks/>
          </p:cNvCxnSpPr>
          <p:nvPr/>
        </p:nvCxnSpPr>
        <p:spPr>
          <a:xfrm flipV="1">
            <a:off x="5537229" y="4802178"/>
            <a:ext cx="0" cy="3721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uora nuoliyhdysviiva 46">
            <a:extLst>
              <a:ext uri="{FF2B5EF4-FFF2-40B4-BE49-F238E27FC236}">
                <a16:creationId xmlns:a16="http://schemas.microsoft.com/office/drawing/2014/main" id="{F3312477-662D-4956-B365-ED9BDA8F6D97}"/>
              </a:ext>
            </a:extLst>
          </p:cNvPr>
          <p:cNvCxnSpPr>
            <a:cxnSpLocks/>
          </p:cNvCxnSpPr>
          <p:nvPr/>
        </p:nvCxnSpPr>
        <p:spPr>
          <a:xfrm flipH="1" flipV="1">
            <a:off x="8302670" y="4281093"/>
            <a:ext cx="434672" cy="7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uora nuoliyhdysviiva 48">
            <a:extLst>
              <a:ext uri="{FF2B5EF4-FFF2-40B4-BE49-F238E27FC236}">
                <a16:creationId xmlns:a16="http://schemas.microsoft.com/office/drawing/2014/main" id="{12C675FA-80A7-46A2-A1E4-2DC7622AB6AC}"/>
              </a:ext>
            </a:extLst>
          </p:cNvPr>
          <p:cNvCxnSpPr>
            <a:cxnSpLocks/>
            <a:stCxn id="19" idx="0"/>
          </p:cNvCxnSpPr>
          <p:nvPr/>
        </p:nvCxnSpPr>
        <p:spPr>
          <a:xfrm flipH="1" flipV="1">
            <a:off x="9422191" y="3559970"/>
            <a:ext cx="513026" cy="246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2" name="Suora nuoliyhdysviiva 51">
            <a:extLst>
              <a:ext uri="{FF2B5EF4-FFF2-40B4-BE49-F238E27FC236}">
                <a16:creationId xmlns:a16="http://schemas.microsoft.com/office/drawing/2014/main" id="{53068798-A474-4384-9FEF-8BD4E2136D77}"/>
              </a:ext>
            </a:extLst>
          </p:cNvPr>
          <p:cNvCxnSpPr>
            <a:cxnSpLocks/>
          </p:cNvCxnSpPr>
          <p:nvPr/>
        </p:nvCxnSpPr>
        <p:spPr>
          <a:xfrm flipH="1" flipV="1">
            <a:off x="3983051" y="3491621"/>
            <a:ext cx="4701353" cy="3426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Dian numeron paikkamerkki 6">
            <a:extLst>
              <a:ext uri="{FF2B5EF4-FFF2-40B4-BE49-F238E27FC236}">
                <a16:creationId xmlns:a16="http://schemas.microsoft.com/office/drawing/2014/main" id="{0AB5578B-2159-479F-ABBB-667243456AB5}"/>
              </a:ext>
            </a:extLst>
          </p:cNvPr>
          <p:cNvSpPr>
            <a:spLocks noGrp="1"/>
          </p:cNvSpPr>
          <p:nvPr>
            <p:ph type="sldNum" sz="quarter" idx="12"/>
          </p:nvPr>
        </p:nvSpPr>
        <p:spPr/>
        <p:txBody>
          <a:bodyPr rtlCol="0"/>
          <a:lstStyle/>
          <a:p>
            <a:pPr rtl="0">
              <a:defRPr/>
            </a:pPr>
            <a:fld id="{63C8498D-327E-4A64-B8CF-0696FADE2893}" type="slidenum">
              <a:rPr lang="fi-FI" altLang="en-US" smtClean="0"/>
              <a:pPr>
                <a:defRPr/>
              </a:pPr>
              <a:t>2</a:t>
            </a:fld>
            <a:endParaRPr lang="fi-FI" altLang="en-US"/>
          </a:p>
        </p:txBody>
      </p:sp>
      <p:sp>
        <p:nvSpPr>
          <p:cNvPr id="8" name="Päivämäärän paikkamerkki 7">
            <a:extLst>
              <a:ext uri="{FF2B5EF4-FFF2-40B4-BE49-F238E27FC236}">
                <a16:creationId xmlns:a16="http://schemas.microsoft.com/office/drawing/2014/main" id="{EE0DCF60-F512-4F80-BE5E-052C89A64AB6}"/>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53984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rtl="0"/>
            <a:r>
              <a:rPr lang="ru">
                <a:solidFill>
                  <a:schemeClr val="tx1"/>
                </a:solidFill>
              </a:rPr>
              <a:t>Образование второй ступени: </a:t>
            </a:r>
            <a:br>
              <a:rPr lang="fi-FI">
                <a:solidFill>
                  <a:schemeClr val="tx1"/>
                </a:solidFill>
              </a:rPr>
            </a:br>
            <a:r>
              <a:rPr lang="ru">
                <a:solidFill>
                  <a:schemeClr val="tx1"/>
                </a:solidFill>
              </a:rPr>
              <a:t>профессиональные учебные заведения и гимназии</a:t>
            </a:r>
          </a:p>
        </p:txBody>
      </p:sp>
      <p:sp>
        <p:nvSpPr>
          <p:cNvPr id="3" name="Sisällön paikkamerkki 2"/>
          <p:cNvSpPr>
            <a:spLocks noGrp="1"/>
          </p:cNvSpPr>
          <p:nvPr>
            <p:ph idx="1"/>
          </p:nvPr>
        </p:nvSpPr>
        <p:spPr>
          <a:xfrm>
            <a:off x="365760" y="1923572"/>
            <a:ext cx="10836924" cy="4174958"/>
          </a:xfrm>
        </p:spPr>
        <p:txBody>
          <a:bodyPr rtlCol="0"/>
          <a:lstStyle/>
          <a:p>
            <a:pPr rtl="0"/>
            <a:r>
              <a:rPr lang="ru" dirty="0">
                <a:solidFill>
                  <a:schemeClr val="tx1"/>
                </a:solidFill>
              </a:rPr>
              <a:t>Все варианты образования второй ступени хорошие. Ученик должен подобрать для себя такой вариант, который подчеркнет его сильные стороны и подойдет для него в жизненной ситуации.</a:t>
            </a:r>
          </a:p>
          <a:p>
            <a:pPr rtl="0"/>
            <a:r>
              <a:rPr lang="ru" dirty="0">
                <a:solidFill>
                  <a:schemeClr val="tx1"/>
                </a:solidFill>
              </a:rPr>
              <a:t>Оба варианта предоставляют возможность для дальнейшего обучения в ВУЗе.</a:t>
            </a:r>
          </a:p>
          <a:p>
            <a:pPr rtl="0"/>
            <a:r>
              <a:rPr lang="ru" dirty="0">
                <a:solidFill>
                  <a:schemeClr val="tx1"/>
                </a:solidFill>
              </a:rPr>
              <a:t>Жизнь дана, чтобы учиться. Век живи – век учись!</a:t>
            </a:r>
          </a:p>
          <a:p>
            <a:pPr marL="0" indent="0" rtl="0">
              <a:buNone/>
            </a:pPr>
            <a:endParaRPr lang="fi-FI" dirty="0"/>
          </a:p>
          <a:p>
            <a:pPr marL="0" indent="0" rtl="0">
              <a:buNone/>
            </a:pPr>
            <a:endParaRPr lang="fi-FI" dirty="0"/>
          </a:p>
        </p:txBody>
      </p:sp>
      <p:sp>
        <p:nvSpPr>
          <p:cNvPr id="6" name="Dian numeron paikkamerkki 5"/>
          <p:cNvSpPr>
            <a:spLocks noGrp="1"/>
          </p:cNvSpPr>
          <p:nvPr>
            <p:ph type="sldNum" sz="quarter" idx="12"/>
          </p:nvPr>
        </p:nvSpPr>
        <p:spPr/>
        <p:txBody>
          <a:bodyPr rtlCol="0"/>
          <a:lstStyle/>
          <a:p>
            <a:pPr rtl="0">
              <a:defRPr/>
            </a:pPr>
            <a:fld id="{C58516A4-B3D5-46CE-B9DB-4ADC2840B5F4}" type="slidenum">
              <a:rPr lang="fi-FI" altLang="en-US" smtClean="0"/>
              <a:pPr>
                <a:defRPr/>
              </a:pPr>
              <a:t>3</a:t>
            </a:fld>
            <a:endParaRPr lang="fi-FI" altLang="en-US"/>
          </a:p>
        </p:txBody>
      </p:sp>
      <p:sp>
        <p:nvSpPr>
          <p:cNvPr id="5" name="Päivämäärän paikkamerkki 4">
            <a:extLst>
              <a:ext uri="{FF2B5EF4-FFF2-40B4-BE49-F238E27FC236}">
                <a16:creationId xmlns:a16="http://schemas.microsoft.com/office/drawing/2014/main" id="{04DA1BFD-1D2E-4AE7-9837-BBA5B0EA998C}"/>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914503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a:xfrm>
            <a:off x="848497" y="138584"/>
            <a:ext cx="10515600" cy="1099022"/>
          </a:xfrm>
        </p:spPr>
        <p:txBody>
          <a:bodyPr rtlCol="0">
            <a:normAutofit/>
          </a:bodyPr>
          <a:lstStyle/>
          <a:p>
            <a:pPr rtl="0"/>
            <a:r>
              <a:rPr lang="ru">
                <a:solidFill>
                  <a:schemeClr val="tx1"/>
                </a:solidFill>
              </a:rPr>
              <a:t>Обязательное образование</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235587"/>
            <a:ext cx="11013988" cy="5298476"/>
          </a:xfrm>
        </p:spPr>
        <p:txBody>
          <a:bodyPr vert="horz" lIns="91440" tIns="45720" rIns="91440" bIns="45720" rtlCol="0" anchor="t">
            <a:noAutofit/>
          </a:bodyPr>
          <a:lstStyle/>
          <a:p>
            <a:pPr algn="l" rtl="0"/>
            <a:r>
              <a:rPr lang="ru" sz="2000" dirty="0">
                <a:solidFill>
                  <a:schemeClr val="tx1"/>
                </a:solidFill>
              </a:rPr>
              <a:t>Обязательное образование длится до тех пор, пока подростку не исполнится 18 лет, или пока он не получит аттестат учебного заведения второй ступени (среднее профессиональное образование или единый государственный экзамен для выпускников гимназий).</a:t>
            </a:r>
            <a:endParaRPr lang="fi-FI" sz="2000" dirty="0">
              <a:solidFill>
                <a:schemeClr val="tx1"/>
              </a:solidFill>
              <a:cs typeface="Calibri"/>
            </a:endParaRPr>
          </a:p>
          <a:p>
            <a:pPr algn="l" rtl="0"/>
            <a:r>
              <a:rPr lang="ru" sz="2000" dirty="0">
                <a:solidFill>
                  <a:schemeClr val="tx1"/>
                </a:solidFill>
              </a:rPr>
              <a:t>Обязательное образование касается всех молодых людей, оканчивающих базовую школу.</a:t>
            </a:r>
            <a:r>
              <a:rPr lang="ru" sz="2000" dirty="0">
                <a:solidFill>
                  <a:schemeClr val="tx1"/>
                </a:solidFill>
                <a:sym typeface="Wingdings" panose="05000000000000000000" pitchFamily="2" charset="2"/>
              </a:rPr>
              <a:t>Продолжение учебы является обязательным по закону.</a:t>
            </a:r>
            <a:endParaRPr lang="fi-FI" sz="2000" dirty="0">
              <a:solidFill>
                <a:schemeClr val="tx1"/>
              </a:solidFill>
            </a:endParaRPr>
          </a:p>
          <a:p>
            <a:pPr algn="l" rtl="0"/>
            <a:r>
              <a:rPr lang="ru" sz="2000" dirty="0">
                <a:solidFill>
                  <a:schemeClr val="tx1"/>
                </a:solidFill>
              </a:rPr>
              <a:t>После средней школы подросток подает документы на дальнейшее обучение в том году, в котором ему исполняется 17 лет</a:t>
            </a:r>
            <a:endParaRPr lang="fi-FI" sz="2000" dirty="0">
              <a:solidFill>
                <a:schemeClr val="tx1"/>
              </a:solidFill>
              <a:cs typeface="Calibri"/>
            </a:endParaRPr>
          </a:p>
          <a:p>
            <a:pPr lvl="1" algn="l" rtl="0"/>
            <a:r>
              <a:rPr lang="ru" sz="2000" dirty="0">
                <a:solidFill>
                  <a:schemeClr val="tx1"/>
                </a:solidFill>
              </a:rPr>
              <a:t>Все подают заявления на продолжение учебы весной - </a:t>
            </a:r>
            <a:r>
              <a:rPr lang="ru" sz="2000" dirty="0">
                <a:solidFill>
                  <a:schemeClr val="tx1"/>
                </a:solidFill>
                <a:sym typeface="Wingdings" panose="05000000000000000000" pitchFamily="2" charset="2"/>
              </a:rPr>
              <a:t></a:t>
            </a:r>
            <a:r>
              <a:rPr lang="ru" sz="2000" dirty="0">
                <a:solidFill>
                  <a:schemeClr val="tx1"/>
                </a:solidFill>
              </a:rPr>
              <a:t> в августе учеба начнется в новом учебном заведении</a:t>
            </a:r>
            <a:endParaRPr lang="fi-FI" sz="2000" dirty="0">
              <a:solidFill>
                <a:schemeClr val="tx1"/>
              </a:solidFill>
              <a:cs typeface="Calibri"/>
            </a:endParaRPr>
          </a:p>
          <a:p>
            <a:pPr lvl="1" algn="l" rtl="0"/>
            <a:r>
              <a:rPr sz="2000" dirty="0" err="1">
                <a:solidFill>
                  <a:schemeClr val="tx1"/>
                </a:solidFill>
              </a:rPr>
              <a:t>Если</a:t>
            </a:r>
            <a:r>
              <a:rPr sz="2000" dirty="0">
                <a:solidFill>
                  <a:schemeClr val="tx1"/>
                </a:solidFill>
              </a:rPr>
              <a:t> </a:t>
            </a:r>
            <a:r>
              <a:rPr sz="2000" dirty="0" err="1">
                <a:solidFill>
                  <a:schemeClr val="tx1"/>
                </a:solidFill>
              </a:rPr>
              <a:t>основное</a:t>
            </a:r>
            <a:r>
              <a:rPr sz="2000" dirty="0">
                <a:solidFill>
                  <a:schemeClr val="tx1"/>
                </a:solidFill>
              </a:rPr>
              <a:t> </a:t>
            </a:r>
            <a:r>
              <a:rPr sz="2000" dirty="0" err="1">
                <a:solidFill>
                  <a:schemeClr val="tx1"/>
                </a:solidFill>
              </a:rPr>
              <a:t>образование</a:t>
            </a:r>
            <a:r>
              <a:rPr sz="2000" dirty="0">
                <a:solidFill>
                  <a:schemeClr val="tx1"/>
                </a:solidFill>
              </a:rPr>
              <a:t> </a:t>
            </a:r>
            <a:r>
              <a:rPr sz="2000" dirty="0" err="1">
                <a:solidFill>
                  <a:schemeClr val="tx1"/>
                </a:solidFill>
              </a:rPr>
              <a:t>не</a:t>
            </a:r>
            <a:r>
              <a:rPr sz="2000" dirty="0">
                <a:solidFill>
                  <a:schemeClr val="tx1"/>
                </a:solidFill>
              </a:rPr>
              <a:t> </a:t>
            </a:r>
            <a:r>
              <a:rPr sz="2000" dirty="0" err="1">
                <a:solidFill>
                  <a:schemeClr val="tx1"/>
                </a:solidFill>
              </a:rPr>
              <a:t>закончено</a:t>
            </a:r>
            <a:r>
              <a:rPr sz="2000" dirty="0">
                <a:solidFill>
                  <a:schemeClr val="tx1"/>
                </a:solidFill>
              </a:rPr>
              <a:t>, </a:t>
            </a:r>
            <a:r>
              <a:rPr sz="2000" dirty="0" err="1">
                <a:solidFill>
                  <a:schemeClr val="tx1"/>
                </a:solidFill>
              </a:rPr>
              <a:t>то</a:t>
            </a:r>
            <a:r>
              <a:rPr sz="2000" dirty="0">
                <a:solidFill>
                  <a:schemeClr val="tx1"/>
                </a:solidFill>
              </a:rPr>
              <a:t> </a:t>
            </a:r>
            <a:r>
              <a:rPr sz="2000" dirty="0" err="1">
                <a:solidFill>
                  <a:schemeClr val="tx1"/>
                </a:solidFill>
              </a:rPr>
              <a:t>учебу</a:t>
            </a:r>
            <a:r>
              <a:rPr sz="2000" dirty="0">
                <a:solidFill>
                  <a:schemeClr val="tx1"/>
                </a:solidFill>
              </a:rPr>
              <a:t> </a:t>
            </a:r>
            <a:r>
              <a:rPr sz="2000" dirty="0" err="1">
                <a:solidFill>
                  <a:schemeClr val="tx1"/>
                </a:solidFill>
              </a:rPr>
              <a:t>можно</a:t>
            </a:r>
            <a:r>
              <a:rPr sz="2000" dirty="0">
                <a:solidFill>
                  <a:schemeClr val="tx1"/>
                </a:solidFill>
              </a:rPr>
              <a:t> </a:t>
            </a:r>
            <a:r>
              <a:rPr sz="2000" dirty="0" err="1">
                <a:solidFill>
                  <a:schemeClr val="tx1"/>
                </a:solidFill>
              </a:rPr>
              <a:t>продолжить</a:t>
            </a:r>
            <a:r>
              <a:rPr sz="2000" dirty="0">
                <a:solidFill>
                  <a:schemeClr val="tx1"/>
                </a:solidFill>
              </a:rPr>
              <a:t> в </a:t>
            </a:r>
            <a:r>
              <a:rPr sz="2000" dirty="0" err="1">
                <a:solidFill>
                  <a:schemeClr val="tx1"/>
                </a:solidFill>
              </a:rPr>
              <a:t>системе</a:t>
            </a:r>
            <a:r>
              <a:rPr sz="2000" dirty="0">
                <a:solidFill>
                  <a:schemeClr val="tx1"/>
                </a:solidFill>
              </a:rPr>
              <a:t> </a:t>
            </a:r>
            <a:r>
              <a:rPr sz="2000" dirty="0" err="1">
                <a:solidFill>
                  <a:schemeClr val="tx1"/>
                </a:solidFill>
              </a:rPr>
              <a:t>базового</a:t>
            </a:r>
            <a:r>
              <a:rPr sz="2000" dirty="0">
                <a:solidFill>
                  <a:schemeClr val="tx1"/>
                </a:solidFill>
              </a:rPr>
              <a:t> </a:t>
            </a:r>
            <a:r>
              <a:rPr sz="2000" dirty="0" err="1">
                <a:solidFill>
                  <a:schemeClr val="tx1"/>
                </a:solidFill>
              </a:rPr>
              <a:t>обучения</a:t>
            </a:r>
            <a:r>
              <a:rPr sz="2000" dirty="0">
                <a:solidFill>
                  <a:schemeClr val="tx1"/>
                </a:solidFill>
              </a:rPr>
              <a:t> </a:t>
            </a:r>
            <a:r>
              <a:rPr sz="2000" dirty="0" err="1">
                <a:solidFill>
                  <a:schemeClr val="tx1"/>
                </a:solidFill>
              </a:rPr>
              <a:t>взрослых</a:t>
            </a:r>
            <a:endParaRPr lang="fi-FI" sz="2000" b="1" dirty="0">
              <a:solidFill>
                <a:schemeClr val="tx1"/>
              </a:solidFill>
              <a:cs typeface="Calibri"/>
            </a:endParaRPr>
          </a:p>
          <a:p>
            <a:pPr algn="l" rtl="0"/>
            <a:r>
              <a:rPr lang="ru" sz="2000" dirty="0">
                <a:solidFill>
                  <a:schemeClr val="tx1"/>
                </a:solidFill>
              </a:rPr>
              <a:t>Большинство молодых людей после получения основного образования получает обязательное образование в профессиональном образовательном учреждении, гимназии, на обучении TUVA или на базовом обучении взрослых.</a:t>
            </a:r>
            <a:endParaRPr lang="fi-FI" sz="2000" dirty="0">
              <a:solidFill>
                <a:schemeClr val="tx1"/>
              </a:solidFill>
              <a:cs typeface="Calibri"/>
            </a:endParaRP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4</a:t>
            </a:fld>
            <a:endParaRPr lang="fi-FI" altLang="en-US"/>
          </a:p>
        </p:txBody>
      </p:sp>
      <p:sp>
        <p:nvSpPr>
          <p:cNvPr id="5" name="Päivämäärän paikkamerkki 4">
            <a:extLst>
              <a:ext uri="{FF2B5EF4-FFF2-40B4-BE49-F238E27FC236}">
                <a16:creationId xmlns:a16="http://schemas.microsoft.com/office/drawing/2014/main" id="{8FF940E7-5ECC-4996-BB49-BA13B99BF0F6}"/>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69532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8116BD-974C-403A-ADDC-253803E64BE4}"/>
              </a:ext>
            </a:extLst>
          </p:cNvPr>
          <p:cNvSpPr>
            <a:spLocks noGrp="1"/>
          </p:cNvSpPr>
          <p:nvPr>
            <p:ph type="title"/>
          </p:nvPr>
        </p:nvSpPr>
        <p:spPr/>
        <p:txBody>
          <a:bodyPr rtlCol="0"/>
          <a:lstStyle/>
          <a:p>
            <a:pPr rtl="0"/>
            <a:r>
              <a:rPr lang="ru">
                <a:solidFill>
                  <a:schemeClr val="tx1"/>
                </a:solidFill>
              </a:rPr>
              <a:t>Обязательное образование</a:t>
            </a:r>
          </a:p>
        </p:txBody>
      </p:sp>
      <p:sp>
        <p:nvSpPr>
          <p:cNvPr id="3" name="Sisällön paikkamerkki 2">
            <a:extLst>
              <a:ext uri="{FF2B5EF4-FFF2-40B4-BE49-F238E27FC236}">
                <a16:creationId xmlns:a16="http://schemas.microsoft.com/office/drawing/2014/main" id="{6B88F37E-F7FC-4DBD-9F91-3840B6743270}"/>
              </a:ext>
            </a:extLst>
          </p:cNvPr>
          <p:cNvSpPr>
            <a:spLocks noGrp="1"/>
          </p:cNvSpPr>
          <p:nvPr>
            <p:ph idx="1"/>
          </p:nvPr>
        </p:nvSpPr>
        <p:spPr>
          <a:xfrm>
            <a:off x="609600" y="1431235"/>
            <a:ext cx="11161222" cy="5061640"/>
          </a:xfrm>
        </p:spPr>
        <p:txBody>
          <a:bodyPr rtlCol="0">
            <a:normAutofit fontScale="92500" lnSpcReduction="10000"/>
          </a:bodyPr>
          <a:lstStyle/>
          <a:p>
            <a:pPr algn="l" rtl="0"/>
            <a:r>
              <a:rPr lang="ru" dirty="0">
                <a:solidFill>
                  <a:schemeClr val="tx1"/>
                </a:solidFill>
              </a:rPr>
              <a:t>Студенту, получающему обязательное образование, предоставляются бесплатно:</a:t>
            </a:r>
          </a:p>
          <a:p>
            <a:pPr lvl="1" algn="l" rtl="0"/>
            <a:r>
              <a:rPr lang="ru" dirty="0">
                <a:solidFill>
                  <a:schemeClr val="tx1"/>
                </a:solidFill>
              </a:rPr>
              <a:t>обучение </a:t>
            </a:r>
          </a:p>
          <a:p>
            <a:pPr lvl="1" algn="l" rtl="0"/>
            <a:r>
              <a:rPr lang="ru" dirty="0">
                <a:solidFill>
                  <a:schemeClr val="tx1"/>
                </a:solidFill>
              </a:rPr>
              <a:t>ежедневное питание </a:t>
            </a:r>
          </a:p>
          <a:p>
            <a:pPr lvl="1" algn="l" rtl="0"/>
            <a:r>
              <a:rPr lang="ru" dirty="0">
                <a:solidFill>
                  <a:schemeClr val="tx1"/>
                </a:solidFill>
              </a:rPr>
              <a:t>учебники и иной материал (например, компьютер в пользование)</a:t>
            </a:r>
          </a:p>
          <a:p>
            <a:pPr lvl="1" algn="l" rtl="0"/>
            <a:r>
              <a:rPr lang="ru" dirty="0">
                <a:solidFill>
                  <a:schemeClr val="tx1"/>
                </a:solidFill>
              </a:rPr>
              <a:t>необходимые в обучении инструменты, спецодежда и рабочие материалы</a:t>
            </a:r>
          </a:p>
          <a:p>
            <a:pPr lvl="1" algn="l" rtl="0"/>
            <a:r>
              <a:rPr lang="ru" dirty="0">
                <a:solidFill>
                  <a:schemeClr val="tx1"/>
                </a:solidFill>
              </a:rPr>
              <a:t>5 экзаменов, предусматриваемых для сдачи единых выпускных экзаменов по окончании гимназии, а также их пересдача в случае незачтенного экзамена</a:t>
            </a:r>
          </a:p>
          <a:p>
            <a:pPr lvl="1" algn="l" rtl="0"/>
            <a:r>
              <a:rPr lang="ru" dirty="0">
                <a:solidFill>
                  <a:schemeClr val="tx1"/>
                </a:solidFill>
              </a:rPr>
              <a:t>проезд в учебное заведение и обратно, если расстояние в один конец больше семи километров</a:t>
            </a:r>
          </a:p>
          <a:p>
            <a:pPr algn="l" rtl="0"/>
            <a:r>
              <a:rPr lang="ru" dirty="0">
                <a:solidFill>
                  <a:schemeClr val="tx1"/>
                </a:solidFill>
              </a:rPr>
              <a:t>Право на получение бесплатного образования второй ступени продолжается до конца календарного года, в котором студенту исполняется 20 лет</a:t>
            </a:r>
          </a:p>
        </p:txBody>
      </p:sp>
      <p:sp>
        <p:nvSpPr>
          <p:cNvPr id="6" name="Dian numeron paikkamerkki 5">
            <a:extLst>
              <a:ext uri="{FF2B5EF4-FFF2-40B4-BE49-F238E27FC236}">
                <a16:creationId xmlns:a16="http://schemas.microsoft.com/office/drawing/2014/main" id="{F1DC55DD-DBE8-4AEC-92B3-9FB5C5DEFB5C}"/>
              </a:ext>
            </a:extLst>
          </p:cNvPr>
          <p:cNvSpPr>
            <a:spLocks noGrp="1"/>
          </p:cNvSpPr>
          <p:nvPr>
            <p:ph type="sldNum" sz="quarter" idx="12"/>
          </p:nvPr>
        </p:nvSpPr>
        <p:spPr/>
        <p:txBody>
          <a:bodyPr rtlCol="0"/>
          <a:lstStyle/>
          <a:p>
            <a:pPr rtl="0">
              <a:defRPr/>
            </a:pPr>
            <a:fld id="{C58516A4-B3D5-46CE-B9DB-4ADC2840B5F4}" type="slidenum">
              <a:rPr lang="fi-FI" altLang="en-US" smtClean="0"/>
              <a:pPr>
                <a:defRPr/>
              </a:pPr>
              <a:t>5</a:t>
            </a:fld>
            <a:endParaRPr lang="fi-FI" altLang="en-US"/>
          </a:p>
        </p:txBody>
      </p:sp>
      <p:sp>
        <p:nvSpPr>
          <p:cNvPr id="5" name="Päivämäärän paikkamerkki 4">
            <a:extLst>
              <a:ext uri="{FF2B5EF4-FFF2-40B4-BE49-F238E27FC236}">
                <a16:creationId xmlns:a16="http://schemas.microsoft.com/office/drawing/2014/main" id="{7162ED57-FBD2-4C9B-A78D-21275572E392}"/>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12512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446C2C3D-6AD1-4E31-B4F8-A3E75EC4A3EF}"/>
              </a:ext>
            </a:extLst>
          </p:cNvPr>
          <p:cNvSpPr>
            <a:spLocks noGrp="1"/>
          </p:cNvSpPr>
          <p:nvPr>
            <p:ph type="title"/>
          </p:nvPr>
        </p:nvSpPr>
        <p:spPr>
          <a:xfrm>
            <a:off x="1981200" y="152399"/>
            <a:ext cx="8229600" cy="1012079"/>
          </a:xfrm>
        </p:spPr>
        <p:txBody>
          <a:bodyPr rtlCol="0"/>
          <a:lstStyle/>
          <a:p>
            <a:pPr rtl="0"/>
            <a:r>
              <a:rPr lang="ru" sz="3600">
                <a:solidFill>
                  <a:schemeClr val="tx1"/>
                </a:solidFill>
              </a:rPr>
              <a:t>ГИМНАЗИЯ</a:t>
            </a:r>
          </a:p>
        </p:txBody>
      </p:sp>
      <p:sp>
        <p:nvSpPr>
          <p:cNvPr id="18435" name="Tekstin paikkamerkki 2">
            <a:extLst>
              <a:ext uri="{FF2B5EF4-FFF2-40B4-BE49-F238E27FC236}">
                <a16:creationId xmlns:a16="http://schemas.microsoft.com/office/drawing/2014/main" id="{5A8E4FC3-4BBB-4AB9-AD48-885CD6CDAFF1}"/>
              </a:ext>
            </a:extLst>
          </p:cNvPr>
          <p:cNvSpPr>
            <a:spLocks noGrp="1"/>
          </p:cNvSpPr>
          <p:nvPr>
            <p:ph type="body" idx="1"/>
          </p:nvPr>
        </p:nvSpPr>
        <p:spPr>
          <a:xfrm>
            <a:off x="867094" y="1464516"/>
            <a:ext cx="4040188" cy="295275"/>
          </a:xfrm>
        </p:spPr>
        <p:txBody>
          <a:bodyPr rtlCol="0">
            <a:noAutofit/>
          </a:bodyPr>
          <a:lstStyle/>
          <a:p>
            <a:pPr algn="l" rtl="0"/>
            <a:r>
              <a:rPr lang="ru">
                <a:solidFill>
                  <a:schemeClr val="tx1"/>
                </a:solidFill>
              </a:rPr>
              <a:t>Гимназия и единые выпускные экзамены</a:t>
            </a:r>
          </a:p>
        </p:txBody>
      </p:sp>
      <p:sp>
        <p:nvSpPr>
          <p:cNvPr id="18436" name="Sisällön paikkamerkki 3">
            <a:extLst>
              <a:ext uri="{FF2B5EF4-FFF2-40B4-BE49-F238E27FC236}">
                <a16:creationId xmlns:a16="http://schemas.microsoft.com/office/drawing/2014/main" id="{04CF642D-5454-4E88-9417-51AF888817F0}"/>
              </a:ext>
            </a:extLst>
          </p:cNvPr>
          <p:cNvSpPr>
            <a:spLocks noGrp="1"/>
          </p:cNvSpPr>
          <p:nvPr>
            <p:ph sz="half" idx="2"/>
          </p:nvPr>
        </p:nvSpPr>
        <p:spPr>
          <a:xfrm>
            <a:off x="875097" y="1940697"/>
            <a:ext cx="4719368" cy="4780778"/>
          </a:xfrm>
        </p:spPr>
        <p:txBody>
          <a:bodyPr vert="horz" lIns="91440" tIns="45720" rIns="91440" bIns="45720" rtlCol="0" anchor="t">
            <a:noAutofit/>
          </a:bodyPr>
          <a:lstStyle/>
          <a:p>
            <a:pPr algn="l" rtl="0"/>
            <a:r>
              <a:rPr lang="ru" sz="2000" dirty="0">
                <a:solidFill>
                  <a:schemeClr val="tx1"/>
                </a:solidFill>
              </a:rPr>
              <a:t>Продолжительность 3-4 года (мин. 150 учебных баллов)</a:t>
            </a:r>
            <a:endParaRPr lang="fi-FI" altLang="fi-FI" sz="2000" dirty="0">
              <a:solidFill>
                <a:schemeClr val="tx1"/>
              </a:solidFill>
              <a:cs typeface="Calibri"/>
            </a:endParaRPr>
          </a:p>
          <a:p>
            <a:pPr algn="l" rtl="0"/>
            <a:r>
              <a:rPr lang="ru" sz="2000" dirty="0">
                <a:solidFill>
                  <a:schemeClr val="tx1"/>
                </a:solidFill>
              </a:rPr>
              <a:t>В гимназии изучаются обязательные дисциплины и предметы по выбору</a:t>
            </a:r>
            <a:endParaRPr lang="fi-FI" altLang="fi-FI" sz="2000" dirty="0">
              <a:solidFill>
                <a:schemeClr val="tx1"/>
              </a:solidFill>
              <a:cs typeface="Calibri"/>
            </a:endParaRPr>
          </a:p>
          <a:p>
            <a:pPr algn="l" rtl="0"/>
            <a:r>
              <a:rPr lang="ru" sz="2000" dirty="0">
                <a:solidFill>
                  <a:schemeClr val="tx1"/>
                </a:solidFill>
              </a:rPr>
              <a:t>Более теоретический подход, чем в профессиональном образовании базового уровня</a:t>
            </a:r>
            <a:endParaRPr lang="fi-FI" altLang="fi-FI" sz="2000" dirty="0">
              <a:solidFill>
                <a:schemeClr val="tx1"/>
              </a:solidFill>
              <a:cs typeface="Calibri"/>
            </a:endParaRPr>
          </a:p>
          <a:p>
            <a:pPr algn="l" rtl="0"/>
            <a:r>
              <a:rPr lang="ru" sz="2000" dirty="0">
                <a:solidFill>
                  <a:schemeClr val="tx1"/>
                </a:solidFill>
              </a:rPr>
              <a:t>В Тампере 11 гимназий</a:t>
            </a:r>
            <a:endParaRPr lang="fi-FI" altLang="fi-FI" sz="2000" dirty="0">
              <a:solidFill>
                <a:schemeClr val="tx1"/>
              </a:solidFill>
              <a:cs typeface="Calibri"/>
            </a:endParaRPr>
          </a:p>
          <a:p>
            <a:pPr algn="l" rtl="0"/>
            <a:r>
              <a:rPr lang="ru" sz="2000" dirty="0">
                <a:solidFill>
                  <a:schemeClr val="tx1"/>
                </a:solidFill>
              </a:rPr>
              <a:t>Общий набор: Выбор студентов осуществляется на основании среднего балла по предметам в аттестате об окончании средней школы </a:t>
            </a:r>
            <a:endParaRPr lang="fi-FI" altLang="fi-FI" sz="2000" dirty="0">
              <a:solidFill>
                <a:schemeClr val="tx1"/>
              </a:solidFill>
              <a:ea typeface="Calibri"/>
              <a:cs typeface="Calibri"/>
            </a:endParaRPr>
          </a:p>
        </p:txBody>
      </p:sp>
      <p:sp>
        <p:nvSpPr>
          <p:cNvPr id="18437" name="Tekstin paikkamerkki 4">
            <a:extLst>
              <a:ext uri="{FF2B5EF4-FFF2-40B4-BE49-F238E27FC236}">
                <a16:creationId xmlns:a16="http://schemas.microsoft.com/office/drawing/2014/main" id="{129363C5-34AA-42BE-BBB6-396F43AD031E}"/>
              </a:ext>
            </a:extLst>
          </p:cNvPr>
          <p:cNvSpPr>
            <a:spLocks noGrp="1"/>
          </p:cNvSpPr>
          <p:nvPr>
            <p:ph type="body" sz="quarter" idx="3"/>
          </p:nvPr>
        </p:nvSpPr>
        <p:spPr>
          <a:xfrm>
            <a:off x="6169025" y="1335088"/>
            <a:ext cx="4041775" cy="420688"/>
          </a:xfrm>
        </p:spPr>
        <p:txBody>
          <a:bodyPr rtlCol="0">
            <a:normAutofit lnSpcReduction="10000"/>
          </a:bodyPr>
          <a:lstStyle/>
          <a:p>
            <a:pPr algn="l" rtl="0"/>
            <a:r>
              <a:rPr lang="ru">
                <a:solidFill>
                  <a:schemeClr val="tx1"/>
                </a:solidFill>
              </a:rPr>
              <a:t>Кому подойдет?</a:t>
            </a:r>
          </a:p>
        </p:txBody>
      </p:sp>
      <p:sp>
        <p:nvSpPr>
          <p:cNvPr id="18438" name="Sisällön paikkamerkki 5">
            <a:extLst>
              <a:ext uri="{FF2B5EF4-FFF2-40B4-BE49-F238E27FC236}">
                <a16:creationId xmlns:a16="http://schemas.microsoft.com/office/drawing/2014/main" id="{F369BF56-49BF-4DF4-A063-D6BD41282B78}"/>
              </a:ext>
            </a:extLst>
          </p:cNvPr>
          <p:cNvSpPr>
            <a:spLocks noGrp="1"/>
          </p:cNvSpPr>
          <p:nvPr>
            <p:ph sz="quarter" idx="4"/>
          </p:nvPr>
        </p:nvSpPr>
        <p:spPr>
          <a:xfrm>
            <a:off x="5965824" y="1947091"/>
            <a:ext cx="5132356" cy="4116425"/>
          </a:xfrm>
        </p:spPr>
        <p:txBody>
          <a:bodyPr vert="horz" lIns="91440" tIns="45720" rIns="91440" bIns="45720" rtlCol="0" anchor="t">
            <a:noAutofit/>
          </a:bodyPr>
          <a:lstStyle/>
          <a:p>
            <a:pPr algn="l" rtl="0"/>
            <a:r>
              <a:rPr lang="ru-RU" altLang="fi-FI" dirty="0">
                <a:solidFill>
                  <a:schemeClr val="tx1"/>
                </a:solidFill>
                <a:cs typeface="Calibri"/>
              </a:rPr>
              <a:t>Подростку, которого интересует теоретическое обучение</a:t>
            </a:r>
          </a:p>
          <a:p>
            <a:pPr algn="l" rtl="0"/>
            <a:r>
              <a:rPr lang="ru" dirty="0">
                <a:solidFill>
                  <a:schemeClr val="tx1"/>
                </a:solidFill>
              </a:rPr>
              <a:t>Подростку, который готов заниматься и вне уроков (много домашних заданий)</a:t>
            </a:r>
            <a:endParaRPr lang="fi-FI" altLang="fi-FI" dirty="0">
              <a:solidFill>
                <a:schemeClr val="tx1"/>
              </a:solidFill>
              <a:cs typeface="Calibri"/>
            </a:endParaRPr>
          </a:p>
          <a:p>
            <a:pPr algn="l" rtl="0"/>
            <a:r>
              <a:rPr lang="ru" dirty="0">
                <a:solidFill>
                  <a:schemeClr val="tx1"/>
                </a:solidFill>
              </a:rPr>
              <a:t>Подростку, который хочет продолжить учебу в университете, научном или художественном ВУЗе</a:t>
            </a:r>
            <a:endParaRPr lang="fi-FI" altLang="fi-FI" dirty="0">
              <a:solidFill>
                <a:schemeClr val="tx1"/>
              </a:solidFill>
              <a:cs typeface="Calibri"/>
            </a:endParaRPr>
          </a:p>
          <a:p>
            <a:pPr algn="l" rtl="0"/>
            <a:r>
              <a:rPr lang="ru" dirty="0">
                <a:solidFill>
                  <a:schemeClr val="tx1"/>
                </a:solidFill>
              </a:rPr>
              <a:t>Подростку, который планирует дальнейшее обучение в профессиональном ВУЗе</a:t>
            </a:r>
            <a:endParaRPr lang="fi-FI" altLang="fi-FI" sz="2000" dirty="0">
              <a:solidFill>
                <a:schemeClr val="tx1"/>
              </a:solidFill>
              <a:cs typeface="Calibri"/>
            </a:endParaRPr>
          </a:p>
          <a:p>
            <a:pPr marL="0" indent="0" algn="l" rtl="0">
              <a:buNone/>
            </a:pPr>
            <a:endParaRPr lang="fi-FI" altLang="fi-FI" sz="1800" dirty="0"/>
          </a:p>
        </p:txBody>
      </p:sp>
      <p:sp>
        <p:nvSpPr>
          <p:cNvPr id="2" name="Dian numeron paikkamerkki 1">
            <a:extLst>
              <a:ext uri="{FF2B5EF4-FFF2-40B4-BE49-F238E27FC236}">
                <a16:creationId xmlns:a16="http://schemas.microsoft.com/office/drawing/2014/main" id="{BF94FB73-87AA-4981-9276-CBF8E5460289}"/>
              </a:ext>
            </a:extLst>
          </p:cNvPr>
          <p:cNvSpPr>
            <a:spLocks noGrp="1"/>
          </p:cNvSpPr>
          <p:nvPr>
            <p:ph type="sldNum" sz="quarter" idx="12"/>
          </p:nvPr>
        </p:nvSpPr>
        <p:spPr/>
        <p:txBody>
          <a:bodyPr rtlCol="0"/>
          <a:lstStyle/>
          <a:p>
            <a:pPr rtl="0">
              <a:defRPr/>
            </a:pPr>
            <a:fld id="{4518B5BA-C396-4E8B-A206-E8C8F3571B64}" type="slidenum">
              <a:rPr lang="fi-FI" altLang="en-US" smtClean="0"/>
              <a:pPr>
                <a:defRPr/>
              </a:pPr>
              <a:t>6</a:t>
            </a:fld>
            <a:endParaRPr lang="fi-FI" altLang="en-US"/>
          </a:p>
        </p:txBody>
      </p:sp>
      <p:sp>
        <p:nvSpPr>
          <p:cNvPr id="3" name="Päivämäärän paikkamerkki 2">
            <a:extLst>
              <a:ext uri="{FF2B5EF4-FFF2-40B4-BE49-F238E27FC236}">
                <a16:creationId xmlns:a16="http://schemas.microsoft.com/office/drawing/2014/main" id="{1BEC0498-85E9-4017-BB1D-0A3AA26AEE09}"/>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1458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p:txBody>
          <a:bodyPr rtlCol="0"/>
          <a:lstStyle/>
          <a:p>
            <a:pPr rtl="0"/>
            <a:r>
              <a:rPr lang="ru" u="sng" dirty="0">
                <a:solidFill>
                  <a:schemeClr val="tx1"/>
                </a:solidFill>
                <a:ea typeface="Calibri"/>
                <a:cs typeface="Calibri"/>
              </a:rPr>
              <a:t>Гимназия IB (IB-lukio)</a:t>
            </a:r>
            <a:endParaRPr lang="en-US" u="sng" dirty="0">
              <a:solidFill>
                <a:schemeClr val="tx1"/>
              </a:solidFill>
            </a:endParaRP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p:txBody>
          <a:bodyPr rtlCol="0"/>
          <a:lstStyle/>
          <a:p>
            <a:pPr rtl="0"/>
            <a:r>
              <a:rPr lang="ru" u="sng">
                <a:solidFill>
                  <a:schemeClr val="tx1"/>
                </a:solidFill>
                <a:cs typeface="Calibri"/>
              </a:rPr>
              <a:t>Что такое IB?</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p:txBody>
          <a:bodyPr vert="horz" lIns="91440" tIns="45720" rIns="91440" bIns="45720" rtlCol="0" anchor="t">
            <a:normAutofit fontScale="92500" lnSpcReduction="20000"/>
          </a:bodyPr>
          <a:lstStyle/>
          <a:p>
            <a:pPr algn="l" rtl="0"/>
            <a:r>
              <a:rPr lang="ru">
                <a:solidFill>
                  <a:schemeClr val="tx1"/>
                </a:solidFill>
                <a:ea typeface="Calibri"/>
                <a:cs typeface="Calibri"/>
              </a:rPr>
              <a:t>Международный абитуриентский диплом</a:t>
            </a:r>
            <a:endParaRPr lang="en-US">
              <a:solidFill>
                <a:schemeClr val="tx1"/>
              </a:solidFill>
              <a:ea typeface="Calibri"/>
              <a:cs typeface="Calibri"/>
            </a:endParaRPr>
          </a:p>
          <a:p>
            <a:pPr algn="l" rtl="0"/>
            <a:r>
              <a:rPr lang="ru">
                <a:solidFill>
                  <a:schemeClr val="tx1"/>
                </a:solidFill>
                <a:ea typeface="Calibri"/>
                <a:cs typeface="Calibri"/>
              </a:rPr>
              <a:t>Полностью англоязычная гимназия</a:t>
            </a:r>
            <a:endParaRPr lang="en-US">
              <a:solidFill>
                <a:schemeClr val="tx1"/>
              </a:solidFill>
              <a:ea typeface="Calibri"/>
              <a:cs typeface="Calibri"/>
            </a:endParaRPr>
          </a:p>
          <a:p>
            <a:pPr algn="l" rtl="0"/>
            <a:r>
              <a:rPr lang="ru">
                <a:solidFill>
                  <a:schemeClr val="tx1"/>
                </a:solidFill>
                <a:ea typeface="Calibri"/>
                <a:cs typeface="Calibri"/>
              </a:rPr>
              <a:t>Состоит из подготовительного года (Pre IB) и двухгодичной программы IB Diploma.</a:t>
            </a:r>
          </a:p>
          <a:p>
            <a:pPr algn="l" rtl="0"/>
            <a:r>
              <a:rPr lang="ru">
                <a:solidFill>
                  <a:schemeClr val="tx1"/>
                </a:solidFill>
                <a:ea typeface="Calibri"/>
                <a:cs typeface="Calibri"/>
              </a:rPr>
              <a:t>По программе IB Diploma изучаются шесть или семь предметов, по каждому проводится выпускной экзамен.</a:t>
            </a:r>
          </a:p>
          <a:p>
            <a:pPr rtl="0"/>
            <a:endParaRPr lang="en-US">
              <a:ea typeface="Calibri"/>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p:txBody>
          <a:bodyPr rtlCol="0"/>
          <a:lstStyle/>
          <a:p>
            <a:pPr rtl="0"/>
            <a:r>
              <a:rPr lang="ru" u="sng">
                <a:solidFill>
                  <a:schemeClr val="tx1"/>
                </a:solidFill>
                <a:ea typeface="Calibri"/>
                <a:cs typeface="Calibri"/>
              </a:rPr>
              <a:t>Кому подходит IB?</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p:txBody>
          <a:bodyPr vert="horz" lIns="91440" tIns="45720" rIns="91440" bIns="45720" rtlCol="0" anchor="t">
            <a:normAutofit fontScale="92500" lnSpcReduction="20000"/>
          </a:bodyPr>
          <a:lstStyle/>
          <a:p>
            <a:pPr algn="l" rtl="0"/>
            <a:r>
              <a:rPr lang="ru">
                <a:solidFill>
                  <a:schemeClr val="tx1"/>
                </a:solidFill>
                <a:ea typeface="Calibri"/>
                <a:cs typeface="Calibri"/>
              </a:rPr>
              <a:t>Всем, кто хочет развиваться и ставить перед собой цели.</a:t>
            </a:r>
          </a:p>
          <a:p>
            <a:pPr algn="l" rtl="0"/>
            <a:r>
              <a:rPr lang="ru">
                <a:solidFill>
                  <a:schemeClr val="tx1"/>
                </a:solidFill>
                <a:ea typeface="Calibri"/>
                <a:cs typeface="Calibri"/>
              </a:rPr>
              <a:t>Кто хочет учиться в постоянной группе и хочет глубоко понять изучаемый материал.</a:t>
            </a:r>
          </a:p>
          <a:p>
            <a:pPr algn="l" rtl="0"/>
            <a:r>
              <a:rPr lang="ru">
                <a:solidFill>
                  <a:schemeClr val="tx1"/>
                </a:solidFill>
                <a:ea typeface="Calibri"/>
                <a:cs typeface="Calibri"/>
              </a:rPr>
              <a:t>Кто хочет развивать академические навыки и сосредотачиваться на интересующих предметах.</a:t>
            </a:r>
          </a:p>
          <a:p>
            <a:pPr algn="l" rtl="0"/>
            <a:r>
              <a:rPr lang="ru">
                <a:solidFill>
                  <a:schemeClr val="tx1"/>
                </a:solidFill>
                <a:ea typeface="Calibri"/>
                <a:cs typeface="Calibri"/>
              </a:rPr>
              <a:t>Кого интересует английский язык и интернациональность.</a:t>
            </a: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0"/>
          <a:lstStyle/>
          <a:p>
            <a:pPr rtl="0"/>
            <a:fld id="{F3EE06F1-2D77-A44E-97FA-F679B9CB76D5}" type="slidenum">
              <a:rPr lang="fi-FI" smtClean="0"/>
              <a:t>7</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13877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2D7F8-A148-D30C-CA75-7722F7FE93FA}"/>
              </a:ext>
            </a:extLst>
          </p:cNvPr>
          <p:cNvSpPr>
            <a:spLocks noGrp="1"/>
          </p:cNvSpPr>
          <p:nvPr>
            <p:ph type="title"/>
          </p:nvPr>
        </p:nvSpPr>
        <p:spPr>
          <a:xfrm>
            <a:off x="838200" y="365125"/>
            <a:ext cx="10744200" cy="1325563"/>
          </a:xfrm>
        </p:spPr>
        <p:txBody>
          <a:bodyPr rtlCol="0">
            <a:noAutofit/>
          </a:bodyPr>
          <a:lstStyle/>
          <a:p>
            <a:pPr rtl="0"/>
            <a:r>
              <a:rPr lang="ru" sz="4000" u="sng" dirty="0">
                <a:solidFill>
                  <a:schemeClr val="tx1"/>
                </a:solidFill>
                <a:cs typeface="Calibri"/>
              </a:rPr>
              <a:t>Bilingual Study Programme: программа обучения на финском и английском языках BSP</a:t>
            </a:r>
          </a:p>
        </p:txBody>
      </p:sp>
      <p:sp>
        <p:nvSpPr>
          <p:cNvPr id="2" name="Text Placeholder 1">
            <a:extLst>
              <a:ext uri="{FF2B5EF4-FFF2-40B4-BE49-F238E27FC236}">
                <a16:creationId xmlns:a16="http://schemas.microsoft.com/office/drawing/2014/main" id="{B79D3274-1DA5-6CEA-C271-4537FDF4BFE2}"/>
              </a:ext>
            </a:extLst>
          </p:cNvPr>
          <p:cNvSpPr>
            <a:spLocks noGrp="1"/>
          </p:cNvSpPr>
          <p:nvPr>
            <p:ph type="body" idx="1"/>
          </p:nvPr>
        </p:nvSpPr>
        <p:spPr/>
        <p:txBody>
          <a:bodyPr rtlCol="0"/>
          <a:lstStyle/>
          <a:p>
            <a:pPr rtl="0"/>
            <a:r>
              <a:rPr lang="ru" dirty="0">
                <a:solidFill>
                  <a:schemeClr val="tx1"/>
                </a:solidFill>
                <a:cs typeface="Calibri"/>
              </a:rPr>
              <a:t>Что такое BSP?</a:t>
            </a:r>
          </a:p>
        </p:txBody>
      </p:sp>
      <p:sp>
        <p:nvSpPr>
          <p:cNvPr id="4" name="Content Placeholder 3">
            <a:extLst>
              <a:ext uri="{FF2B5EF4-FFF2-40B4-BE49-F238E27FC236}">
                <a16:creationId xmlns:a16="http://schemas.microsoft.com/office/drawing/2014/main" id="{3D982F1E-40A6-6BF3-9BE2-CC92D4260BAD}"/>
              </a:ext>
            </a:extLst>
          </p:cNvPr>
          <p:cNvSpPr>
            <a:spLocks noGrp="1"/>
          </p:cNvSpPr>
          <p:nvPr>
            <p:ph sz="half" idx="2"/>
          </p:nvPr>
        </p:nvSpPr>
        <p:spPr>
          <a:xfrm>
            <a:off x="609600" y="2174875"/>
            <a:ext cx="5583768" cy="3951288"/>
          </a:xfrm>
        </p:spPr>
        <p:txBody>
          <a:bodyPr vert="horz" lIns="91440" tIns="45720" rIns="91440" bIns="45720" rtlCol="0" anchor="t">
            <a:noAutofit/>
          </a:bodyPr>
          <a:lstStyle/>
          <a:p>
            <a:pPr algn="l" rtl="0"/>
            <a:r>
              <a:rPr lang="ru" sz="1800" dirty="0">
                <a:solidFill>
                  <a:schemeClr val="tx1"/>
                </a:solidFill>
                <a:cs typeface="Calibri"/>
              </a:rPr>
              <a:t>В гимназии Пюуникки (ныне гимназия Хатанпяя) в августе 2025 года начинается новая программа обучения BSP, где обучение проходит на финском и английском языках.</a:t>
            </a:r>
          </a:p>
          <a:p>
            <a:pPr algn="l" rtl="0"/>
            <a:r>
              <a:rPr lang="ru" sz="1800" dirty="0">
                <a:solidFill>
                  <a:schemeClr val="tx1"/>
                </a:solidFill>
                <a:cs typeface="Calibri"/>
              </a:rPr>
              <a:t>Задача программы состоит в том, чтобы учащиеся после окончания гимназии смогли принять участие в выпускных экзаменах второй ступени образования.</a:t>
            </a:r>
          </a:p>
          <a:p>
            <a:pPr algn="l" rtl="0"/>
            <a:r>
              <a:rPr lang="ru" sz="1800" dirty="0">
                <a:solidFill>
                  <a:schemeClr val="tx1"/>
                </a:solidFill>
                <a:ea typeface="Calibri"/>
                <a:cs typeface="Calibri"/>
              </a:rPr>
              <a:t>Основным языком преподавания в данном направлении обучения является финский язык, а английский язык используется при необходимости, как вспомогательный.</a:t>
            </a:r>
          </a:p>
          <a:p>
            <a:pPr algn="l" rtl="0"/>
            <a:r>
              <a:rPr lang="ru" sz="1800" dirty="0">
                <a:solidFill>
                  <a:schemeClr val="tx1"/>
                </a:solidFill>
                <a:ea typeface="Calibri"/>
                <a:cs typeface="Calibri"/>
              </a:rPr>
              <a:t>Развитие навыков финского языка с помощью подготовительных курсов S2.</a:t>
            </a:r>
            <a:endParaRPr lang="en-US" sz="1800" dirty="0">
              <a:solidFill>
                <a:schemeClr val="tx1"/>
              </a:solidFill>
              <a:cs typeface="Calibri"/>
            </a:endParaRPr>
          </a:p>
        </p:txBody>
      </p:sp>
      <p:sp>
        <p:nvSpPr>
          <p:cNvPr id="9" name="Text Placeholder 8">
            <a:extLst>
              <a:ext uri="{FF2B5EF4-FFF2-40B4-BE49-F238E27FC236}">
                <a16:creationId xmlns:a16="http://schemas.microsoft.com/office/drawing/2014/main" id="{276210C0-E8DE-CAE6-0D60-5E7618BBCB75}"/>
              </a:ext>
            </a:extLst>
          </p:cNvPr>
          <p:cNvSpPr>
            <a:spLocks noGrp="1"/>
          </p:cNvSpPr>
          <p:nvPr>
            <p:ph type="body" sz="quarter" idx="3"/>
          </p:nvPr>
        </p:nvSpPr>
        <p:spPr/>
        <p:txBody>
          <a:bodyPr rtlCol="0"/>
          <a:lstStyle/>
          <a:p>
            <a:pPr rtl="0"/>
            <a:r>
              <a:rPr lang="ru" dirty="0">
                <a:solidFill>
                  <a:schemeClr val="tx1"/>
                </a:solidFill>
                <a:ea typeface="Calibri"/>
                <a:cs typeface="Calibri"/>
              </a:rPr>
              <a:t>Кому подходит BSP?</a:t>
            </a:r>
          </a:p>
        </p:txBody>
      </p:sp>
      <p:sp>
        <p:nvSpPr>
          <p:cNvPr id="5" name="Content Placeholder 4">
            <a:extLst>
              <a:ext uri="{FF2B5EF4-FFF2-40B4-BE49-F238E27FC236}">
                <a16:creationId xmlns:a16="http://schemas.microsoft.com/office/drawing/2014/main" id="{9C14FE2E-84A4-4548-B64B-7F911A292E39}"/>
              </a:ext>
            </a:extLst>
          </p:cNvPr>
          <p:cNvSpPr>
            <a:spLocks noGrp="1"/>
          </p:cNvSpPr>
          <p:nvPr>
            <p:ph sz="quarter" idx="4"/>
          </p:nvPr>
        </p:nvSpPr>
        <p:spPr>
          <a:xfrm>
            <a:off x="6193368" y="2174876"/>
            <a:ext cx="5386917" cy="3406441"/>
          </a:xfrm>
        </p:spPr>
        <p:txBody>
          <a:bodyPr vert="horz" lIns="91440" tIns="45720" rIns="91440" bIns="45720" rtlCol="0" anchor="t">
            <a:noAutofit/>
          </a:bodyPr>
          <a:lstStyle/>
          <a:p>
            <a:pPr algn="l" rtl="0"/>
            <a:r>
              <a:rPr lang="ru" sz="1800" dirty="0">
                <a:solidFill>
                  <a:schemeClr val="tx1"/>
                </a:solidFill>
                <a:ea typeface="Calibri"/>
                <a:cs typeface="Calibri"/>
              </a:rPr>
              <a:t>Эта линия предназначена для молодых людей, которые хотят учиться в финскоязычной гимназии, но чьи знания финского языка еще не являются для этого вполне достаточными. </a:t>
            </a:r>
            <a:endParaRPr lang="fi-FI" sz="1800" dirty="0">
              <a:solidFill>
                <a:schemeClr val="tx1"/>
              </a:solidFill>
              <a:cs typeface="Calibri"/>
            </a:endParaRPr>
          </a:p>
          <a:p>
            <a:pPr algn="l" rtl="0"/>
            <a:r>
              <a:rPr lang="ru" sz="1800" dirty="0">
                <a:solidFill>
                  <a:schemeClr val="tx1"/>
                </a:solidFill>
                <a:ea typeface="Calibri"/>
                <a:cs typeface="Calibri"/>
              </a:rPr>
              <a:t>Чтобы поступить на эту программу обучения, нужно хорошо знать английский язык.</a:t>
            </a:r>
            <a:endParaRPr lang="en-US" sz="1800" dirty="0">
              <a:solidFill>
                <a:schemeClr val="tx1"/>
              </a:solidFill>
              <a:cs typeface="Calibri"/>
            </a:endParaRPr>
          </a:p>
          <a:p>
            <a:pPr algn="l" rtl="0">
              <a:lnSpc>
                <a:spcPct val="90000"/>
              </a:lnSpc>
            </a:pPr>
            <a:r>
              <a:rPr lang="ru" sz="1800" dirty="0">
                <a:solidFill>
                  <a:schemeClr val="tx1"/>
                </a:solidFill>
                <a:cs typeface="Calibri"/>
              </a:rPr>
              <a:t>Студенты отбираются на основе выпускного аттестата о базовом образовании (среднее значение минимум 7.0 по учебным дисциплинам) с акцентом на финский (2 х) и английский (3 х) языки.</a:t>
            </a:r>
          </a:p>
          <a:p>
            <a:pPr algn="l" rtl="0">
              <a:lnSpc>
                <a:spcPct val="90000"/>
              </a:lnSpc>
            </a:pPr>
            <a:r>
              <a:rPr lang="ru" sz="1800" dirty="0">
                <a:solidFill>
                  <a:schemeClr val="tx1"/>
                </a:solidFill>
                <a:cs typeface="Calibri"/>
              </a:rPr>
              <a:t>Дополнительная информация: </a:t>
            </a:r>
            <a:r>
              <a:rPr lang="ru" sz="1800" u="sng" dirty="0">
                <a:solidFill>
                  <a:schemeClr val="tx1"/>
                </a:solidFill>
                <a:ea typeface="+mn-lt"/>
                <a:cs typeface="+mn-lt"/>
              </a:rPr>
              <a:t>tampere.fi/hatanpaan-lukio/hakijalle/bilingual-study-programme</a:t>
            </a:r>
            <a:endParaRPr lang="en-US" sz="1800" u="sng" dirty="0">
              <a:solidFill>
                <a:schemeClr val="tx1"/>
              </a:solidFill>
              <a:cs typeface="Calibri"/>
            </a:endParaRPr>
          </a:p>
        </p:txBody>
      </p:sp>
      <p:sp>
        <p:nvSpPr>
          <p:cNvPr id="8" name="Slide Number Placeholder 7">
            <a:extLst>
              <a:ext uri="{FF2B5EF4-FFF2-40B4-BE49-F238E27FC236}">
                <a16:creationId xmlns:a16="http://schemas.microsoft.com/office/drawing/2014/main" id="{FDFA796E-46C1-5DF9-F70B-D3F8F70BEE39}"/>
              </a:ext>
            </a:extLst>
          </p:cNvPr>
          <p:cNvSpPr>
            <a:spLocks noGrp="1"/>
          </p:cNvSpPr>
          <p:nvPr>
            <p:ph type="sldNum" sz="quarter" idx="12"/>
          </p:nvPr>
        </p:nvSpPr>
        <p:spPr/>
        <p:txBody>
          <a:bodyPr rtlCol="0"/>
          <a:lstStyle/>
          <a:p>
            <a:pPr rtl="0"/>
            <a:fld id="{F3EE06F1-2D77-A44E-97FA-F679B9CB76D5}" type="slidenum">
              <a:rPr lang="fi-FI" smtClean="0"/>
              <a:t>8</a:t>
            </a:fld>
            <a:endParaRPr lang="fi-FI"/>
          </a:p>
        </p:txBody>
      </p:sp>
      <p:sp>
        <p:nvSpPr>
          <p:cNvPr id="10" name="Päivämäärän paikkamerkki 9">
            <a:extLst>
              <a:ext uri="{FF2B5EF4-FFF2-40B4-BE49-F238E27FC236}">
                <a16:creationId xmlns:a16="http://schemas.microsoft.com/office/drawing/2014/main" id="{8CDBBD6A-279B-4AE7-9BED-E29A824A2B08}"/>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50870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66E31355-AE61-48D0-ABD1-33853A9B74B9}"/>
              </a:ext>
            </a:extLst>
          </p:cNvPr>
          <p:cNvSpPr>
            <a:spLocks noGrp="1"/>
          </p:cNvSpPr>
          <p:nvPr>
            <p:ph type="title"/>
          </p:nvPr>
        </p:nvSpPr>
        <p:spPr>
          <a:xfrm>
            <a:off x="1981200" y="152400"/>
            <a:ext cx="8229600" cy="762000"/>
          </a:xfrm>
        </p:spPr>
        <p:txBody>
          <a:bodyPr rtlCol="0">
            <a:normAutofit/>
          </a:bodyPr>
          <a:lstStyle/>
          <a:p>
            <a:pPr rtl="0"/>
            <a:r>
              <a:rPr lang="ru" sz="4000" dirty="0">
                <a:solidFill>
                  <a:schemeClr val="tx1"/>
                </a:solidFill>
              </a:rPr>
              <a:t>Профессиональное образование</a:t>
            </a:r>
          </a:p>
        </p:txBody>
      </p:sp>
      <p:sp>
        <p:nvSpPr>
          <p:cNvPr id="19459" name="Tekstin paikkamerkki 2">
            <a:extLst>
              <a:ext uri="{FF2B5EF4-FFF2-40B4-BE49-F238E27FC236}">
                <a16:creationId xmlns:a16="http://schemas.microsoft.com/office/drawing/2014/main" id="{C03A4EFB-4739-42DF-8640-55C3D3FB4AA2}"/>
              </a:ext>
            </a:extLst>
          </p:cNvPr>
          <p:cNvSpPr>
            <a:spLocks noGrp="1"/>
          </p:cNvSpPr>
          <p:nvPr>
            <p:ph type="body" idx="1"/>
          </p:nvPr>
        </p:nvSpPr>
        <p:spPr>
          <a:xfrm>
            <a:off x="1025883" y="1201082"/>
            <a:ext cx="6034961" cy="582613"/>
          </a:xfrm>
        </p:spPr>
        <p:txBody>
          <a:bodyPr rtlCol="0">
            <a:noAutofit/>
          </a:bodyPr>
          <a:lstStyle/>
          <a:p>
            <a:pPr algn="l" rtl="0"/>
            <a:r>
              <a:rPr lang="ru" sz="2000" dirty="0">
                <a:solidFill>
                  <a:schemeClr val="tx1"/>
                </a:solidFill>
              </a:rPr>
              <a:t>Среднее профессиональное образование базового уровня</a:t>
            </a:r>
          </a:p>
        </p:txBody>
      </p:sp>
      <p:sp>
        <p:nvSpPr>
          <p:cNvPr id="19460" name="Sisällön paikkamerkki 3">
            <a:extLst>
              <a:ext uri="{FF2B5EF4-FFF2-40B4-BE49-F238E27FC236}">
                <a16:creationId xmlns:a16="http://schemas.microsoft.com/office/drawing/2014/main" id="{B547D0AB-246E-4DB8-BA94-9600C82BDB7E}"/>
              </a:ext>
            </a:extLst>
          </p:cNvPr>
          <p:cNvSpPr>
            <a:spLocks noGrp="1"/>
          </p:cNvSpPr>
          <p:nvPr>
            <p:ph sz="half" idx="2"/>
          </p:nvPr>
        </p:nvSpPr>
        <p:spPr>
          <a:xfrm>
            <a:off x="805548" y="1710702"/>
            <a:ext cx="5936074" cy="4857921"/>
          </a:xfrm>
        </p:spPr>
        <p:txBody>
          <a:bodyPr vert="horz" lIns="91440" tIns="45720" rIns="91440" bIns="45720" rtlCol="0" anchor="t">
            <a:normAutofit fontScale="77500" lnSpcReduction="20000"/>
          </a:bodyPr>
          <a:lstStyle/>
          <a:p>
            <a:pPr algn="l" rtl="0"/>
            <a:r>
              <a:rPr lang="ru" sz="1900" dirty="0">
                <a:solidFill>
                  <a:schemeClr val="tx1"/>
                </a:solidFill>
              </a:rPr>
              <a:t>Продолжительность около 3-х лет (180 учебных баллов)</a:t>
            </a:r>
          </a:p>
          <a:p>
            <a:pPr algn="l" rtl="0"/>
            <a:r>
              <a:rPr lang="ru" sz="1900" dirty="0">
                <a:solidFill>
                  <a:schemeClr val="tx1"/>
                </a:solidFill>
                <a:ea typeface="Calibri"/>
                <a:cs typeface="Calibri"/>
              </a:rPr>
              <a:t>Профессиональное обучение имеет 145 учебных баллов</a:t>
            </a:r>
          </a:p>
          <a:p>
            <a:pPr algn="l" rtl="0"/>
            <a:r>
              <a:rPr sz="1900" dirty="0" err="1">
                <a:solidFill>
                  <a:schemeClr val="tx1"/>
                </a:solidFill>
              </a:rPr>
              <a:t>Кроме</a:t>
            </a:r>
            <a:r>
              <a:rPr sz="1900" dirty="0">
                <a:solidFill>
                  <a:schemeClr val="tx1"/>
                </a:solidFill>
              </a:rPr>
              <a:t> </a:t>
            </a:r>
            <a:r>
              <a:rPr sz="1900" dirty="0" err="1">
                <a:solidFill>
                  <a:schemeClr val="tx1"/>
                </a:solidFill>
              </a:rPr>
              <a:t>профессионального</a:t>
            </a:r>
            <a:r>
              <a:rPr sz="1900" dirty="0">
                <a:solidFill>
                  <a:schemeClr val="tx1"/>
                </a:solidFill>
              </a:rPr>
              <a:t> </a:t>
            </a:r>
            <a:r>
              <a:rPr sz="1900" dirty="0" err="1">
                <a:solidFill>
                  <a:schemeClr val="tx1"/>
                </a:solidFill>
              </a:rPr>
              <a:t>обучения</a:t>
            </a:r>
            <a:r>
              <a:rPr sz="1900" dirty="0">
                <a:solidFill>
                  <a:schemeClr val="tx1"/>
                </a:solidFill>
              </a:rPr>
              <a:t> </a:t>
            </a:r>
            <a:r>
              <a:rPr sz="1900" dirty="0" err="1">
                <a:solidFill>
                  <a:schemeClr val="tx1"/>
                </a:solidFill>
              </a:rPr>
              <a:t>изучаются</a:t>
            </a:r>
            <a:r>
              <a:rPr sz="1900" dirty="0">
                <a:solidFill>
                  <a:schemeClr val="tx1"/>
                </a:solidFill>
              </a:rPr>
              <a:t> </a:t>
            </a:r>
            <a:r>
              <a:rPr sz="1900" dirty="0" err="1">
                <a:solidFill>
                  <a:schemeClr val="tx1"/>
                </a:solidFill>
              </a:rPr>
              <a:t>иностранные</a:t>
            </a:r>
            <a:r>
              <a:rPr sz="1900" dirty="0">
                <a:solidFill>
                  <a:schemeClr val="tx1"/>
                </a:solidFill>
              </a:rPr>
              <a:t> </a:t>
            </a:r>
            <a:r>
              <a:rPr sz="1900" dirty="0" err="1">
                <a:solidFill>
                  <a:schemeClr val="tx1"/>
                </a:solidFill>
              </a:rPr>
              <a:t>языки</a:t>
            </a:r>
            <a:r>
              <a:rPr sz="1900" dirty="0">
                <a:solidFill>
                  <a:schemeClr val="tx1"/>
                </a:solidFill>
              </a:rPr>
              <a:t>, </a:t>
            </a:r>
            <a:r>
              <a:rPr sz="1900" dirty="0" err="1">
                <a:solidFill>
                  <a:schemeClr val="tx1"/>
                </a:solidFill>
              </a:rPr>
              <a:t>математика</a:t>
            </a:r>
            <a:r>
              <a:rPr sz="1900" dirty="0">
                <a:solidFill>
                  <a:schemeClr val="tx1"/>
                </a:solidFill>
              </a:rPr>
              <a:t>, </a:t>
            </a:r>
            <a:r>
              <a:rPr sz="1900" dirty="0" err="1">
                <a:solidFill>
                  <a:schemeClr val="tx1"/>
                </a:solidFill>
              </a:rPr>
              <a:t>физика</a:t>
            </a:r>
            <a:r>
              <a:rPr sz="1900" dirty="0">
                <a:solidFill>
                  <a:schemeClr val="tx1"/>
                </a:solidFill>
              </a:rPr>
              <a:t>, </a:t>
            </a:r>
            <a:r>
              <a:rPr sz="1900" dirty="0" err="1">
                <a:solidFill>
                  <a:schemeClr val="tx1"/>
                </a:solidFill>
              </a:rPr>
              <a:t>химия</a:t>
            </a:r>
            <a:r>
              <a:rPr sz="1900" dirty="0">
                <a:solidFill>
                  <a:schemeClr val="tx1"/>
                </a:solidFill>
              </a:rPr>
              <a:t>, </a:t>
            </a:r>
            <a:r>
              <a:rPr sz="1900" dirty="0" err="1">
                <a:solidFill>
                  <a:schemeClr val="tx1"/>
                </a:solidFill>
              </a:rPr>
              <a:t>обществоведение</a:t>
            </a:r>
            <a:r>
              <a:rPr sz="1900" dirty="0">
                <a:solidFill>
                  <a:schemeClr val="tx1"/>
                </a:solidFill>
              </a:rPr>
              <a:t>, </a:t>
            </a:r>
            <a:r>
              <a:rPr sz="1900" dirty="0" err="1">
                <a:solidFill>
                  <a:schemeClr val="tx1"/>
                </a:solidFill>
              </a:rPr>
              <a:t>сведения</a:t>
            </a:r>
            <a:r>
              <a:rPr sz="1900" dirty="0">
                <a:solidFill>
                  <a:schemeClr val="tx1"/>
                </a:solidFill>
              </a:rPr>
              <a:t> о </a:t>
            </a:r>
            <a:r>
              <a:rPr sz="1900" dirty="0" err="1">
                <a:solidFill>
                  <a:schemeClr val="tx1"/>
                </a:solidFill>
              </a:rPr>
              <a:t>трудовой</a:t>
            </a:r>
            <a:r>
              <a:rPr sz="1900" dirty="0">
                <a:solidFill>
                  <a:schemeClr val="tx1"/>
                </a:solidFill>
              </a:rPr>
              <a:t> </a:t>
            </a:r>
            <a:r>
              <a:rPr sz="1900" dirty="0" err="1">
                <a:solidFill>
                  <a:schemeClr val="tx1"/>
                </a:solidFill>
              </a:rPr>
              <a:t>жизни</a:t>
            </a:r>
            <a:r>
              <a:rPr sz="1900" dirty="0">
                <a:solidFill>
                  <a:schemeClr val="tx1"/>
                </a:solidFill>
              </a:rPr>
              <a:t> - </a:t>
            </a:r>
            <a:r>
              <a:rPr sz="1900" dirty="0" err="1">
                <a:solidFill>
                  <a:schemeClr val="tx1"/>
                </a:solidFill>
              </a:rPr>
              <a:t>всего</a:t>
            </a:r>
            <a:r>
              <a:rPr sz="1900" dirty="0">
                <a:solidFill>
                  <a:schemeClr val="tx1"/>
                </a:solidFill>
              </a:rPr>
              <a:t> 35 </a:t>
            </a:r>
            <a:r>
              <a:rPr sz="1900" dirty="0" err="1">
                <a:solidFill>
                  <a:schemeClr val="tx1"/>
                </a:solidFill>
              </a:rPr>
              <a:t>учебных</a:t>
            </a:r>
            <a:r>
              <a:rPr sz="1900" dirty="0">
                <a:solidFill>
                  <a:schemeClr val="tx1"/>
                </a:solidFill>
              </a:rPr>
              <a:t> </a:t>
            </a:r>
            <a:r>
              <a:rPr sz="1900" dirty="0" err="1">
                <a:solidFill>
                  <a:schemeClr val="tx1"/>
                </a:solidFill>
              </a:rPr>
              <a:t>баллов</a:t>
            </a:r>
            <a:endParaRPr lang="fi-FI" altLang="fi-FI" sz="1900" dirty="0">
              <a:solidFill>
                <a:schemeClr val="tx1"/>
              </a:solidFill>
              <a:ea typeface="Calibri"/>
              <a:cs typeface="Calibri"/>
            </a:endParaRPr>
          </a:p>
          <a:p>
            <a:pPr algn="l" rtl="0"/>
            <a:r>
              <a:rPr lang="ru" sz="1900" dirty="0">
                <a:solidFill>
                  <a:schemeClr val="tx1"/>
                </a:solidFill>
              </a:rPr>
              <a:t>Обучение на рабочем месте, минимум 30 учебных баллов</a:t>
            </a:r>
            <a:endParaRPr lang="fi-FI" altLang="fi-FI" sz="1900" dirty="0">
              <a:solidFill>
                <a:schemeClr val="tx1"/>
              </a:solidFill>
            </a:endParaRPr>
          </a:p>
          <a:p>
            <a:pPr algn="l" rtl="0"/>
            <a:r>
              <a:rPr lang="ru" sz="1900" dirty="0">
                <a:solidFill>
                  <a:schemeClr val="tx1"/>
                </a:solidFill>
                <a:ea typeface="Calibri"/>
                <a:cs typeface="Calibri"/>
              </a:rPr>
              <a:t>Каждый учащийся учится по собственному плану</a:t>
            </a:r>
            <a:endParaRPr lang="fi-FI" altLang="fi-FI" sz="1900" dirty="0">
              <a:solidFill>
                <a:schemeClr val="tx1"/>
              </a:solidFill>
            </a:endParaRPr>
          </a:p>
          <a:p>
            <a:pPr algn="l" rtl="0"/>
            <a:r>
              <a:rPr lang="ru" sz="1900" dirty="0">
                <a:solidFill>
                  <a:schemeClr val="tx1"/>
                </a:solidFill>
              </a:rPr>
              <a:t>В Тампере </a:t>
            </a:r>
            <a:endParaRPr lang="fi-FI" altLang="fi-FI" sz="1900" dirty="0">
              <a:solidFill>
                <a:schemeClr val="tx1"/>
              </a:solidFill>
              <a:ea typeface="Calibri"/>
              <a:cs typeface="Calibri"/>
            </a:endParaRPr>
          </a:p>
          <a:p>
            <a:pPr lvl="1" algn="l" rtl="0"/>
            <a:r>
              <a:rPr lang="ru" sz="1800" dirty="0">
                <a:solidFill>
                  <a:schemeClr val="tx1"/>
                </a:solidFill>
              </a:rPr>
              <a:t>TREDU, 28 направлений базового образования</a:t>
            </a:r>
            <a:endParaRPr lang="fi-FI" altLang="fi-FI" sz="1800" dirty="0">
              <a:solidFill>
                <a:schemeClr val="tx1"/>
              </a:solidFill>
              <a:ea typeface="Calibri"/>
              <a:cs typeface="Calibri"/>
            </a:endParaRPr>
          </a:p>
          <a:p>
            <a:pPr lvl="1" algn="l" rtl="0"/>
            <a:r>
              <a:rPr lang="ru" sz="1800" dirty="0">
                <a:solidFill>
                  <a:schemeClr val="tx1"/>
                </a:solidFill>
              </a:rPr>
              <a:t>Профессиональное училище сферы обслуживания Тампере -Tampereen palvelualan ammattiopisto, SASKY</a:t>
            </a:r>
            <a:endParaRPr lang="fi-FI" altLang="fi-FI" sz="1800" dirty="0">
              <a:solidFill>
                <a:schemeClr val="tx1"/>
              </a:solidFill>
              <a:ea typeface="Calibri"/>
              <a:cs typeface="Calibri"/>
            </a:endParaRPr>
          </a:p>
          <a:p>
            <a:pPr lvl="1" algn="l" rtl="0"/>
            <a:r>
              <a:rPr lang="ru" sz="1800" dirty="0">
                <a:solidFill>
                  <a:schemeClr val="tx1"/>
                </a:solidFill>
              </a:rPr>
              <a:t>Спортивное училище Варала (Varalan urheiluopisto): базовое образование инструктора по физической подготовке </a:t>
            </a:r>
            <a:endParaRPr lang="fi-FI" altLang="fi-FI" sz="1800" dirty="0">
              <a:solidFill>
                <a:schemeClr val="tx1"/>
              </a:solidFill>
              <a:ea typeface="Calibri"/>
              <a:cs typeface="Calibri"/>
            </a:endParaRPr>
          </a:p>
          <a:p>
            <a:pPr lvl="1" algn="l" rtl="0"/>
            <a:r>
              <a:rPr lang="ru" sz="1800" dirty="0">
                <a:solidFill>
                  <a:schemeClr val="tx1"/>
                </a:solidFill>
              </a:rPr>
              <a:t>Консерватория Тампере: музыка и танцы</a:t>
            </a:r>
            <a:endParaRPr lang="fi-FI" altLang="fi-FI" sz="1800" dirty="0">
              <a:solidFill>
                <a:schemeClr val="tx1"/>
              </a:solidFill>
              <a:ea typeface="Calibri"/>
              <a:cs typeface="Calibri"/>
            </a:endParaRPr>
          </a:p>
          <a:p>
            <a:pPr lvl="1" algn="l" rtl="0"/>
            <a:r>
              <a:rPr lang="ru" sz="1800" dirty="0">
                <a:solidFill>
                  <a:schemeClr val="tx1"/>
                </a:solidFill>
              </a:rPr>
              <a:t>Специализированные профессиональные образовательные учреждения: Luovi, Kiipula и Aitoo</a:t>
            </a:r>
            <a:endParaRPr lang="fi-FI" altLang="fi-FI" sz="1800" dirty="0">
              <a:solidFill>
                <a:schemeClr val="tx1"/>
              </a:solidFill>
              <a:ea typeface="Calibri"/>
              <a:cs typeface="Calibri"/>
            </a:endParaRPr>
          </a:p>
          <a:p>
            <a:pPr algn="l" rtl="0"/>
            <a:r>
              <a:rPr lang="ru" sz="1900" dirty="0">
                <a:solidFill>
                  <a:schemeClr val="tx1"/>
                </a:solidFill>
              </a:rPr>
              <a:t>Общий набор: школьные успехи, оценки по углубленным предметам, набор сразу после окончания средней школы, в отношении части отраслей требуются вступительные экзамены и тестирование на профпригодность</a:t>
            </a:r>
            <a:endParaRPr lang="fi-FI" altLang="fi-FI" sz="1900" dirty="0">
              <a:solidFill>
                <a:schemeClr val="tx1"/>
              </a:solidFill>
              <a:ea typeface="Calibri"/>
              <a:cs typeface="Calibri"/>
            </a:endParaRPr>
          </a:p>
        </p:txBody>
      </p:sp>
      <p:sp>
        <p:nvSpPr>
          <p:cNvPr id="19461" name="Tekstin paikkamerkki 4">
            <a:extLst>
              <a:ext uri="{FF2B5EF4-FFF2-40B4-BE49-F238E27FC236}">
                <a16:creationId xmlns:a16="http://schemas.microsoft.com/office/drawing/2014/main" id="{BF88D1AD-9208-4E15-9EAA-CE8BF9F0E88D}"/>
              </a:ext>
            </a:extLst>
          </p:cNvPr>
          <p:cNvSpPr>
            <a:spLocks noGrp="1"/>
          </p:cNvSpPr>
          <p:nvPr>
            <p:ph type="body" sz="quarter" idx="3"/>
          </p:nvPr>
        </p:nvSpPr>
        <p:spPr>
          <a:xfrm>
            <a:off x="7166748" y="1079654"/>
            <a:ext cx="4041775" cy="582613"/>
          </a:xfrm>
        </p:spPr>
        <p:txBody>
          <a:bodyPr rtlCol="0">
            <a:normAutofit/>
          </a:bodyPr>
          <a:lstStyle/>
          <a:p>
            <a:pPr algn="l" rtl="0"/>
            <a:r>
              <a:rPr lang="ru">
                <a:solidFill>
                  <a:schemeClr val="tx1"/>
                </a:solidFill>
              </a:rPr>
              <a:t>Кому подойдет?</a:t>
            </a:r>
          </a:p>
        </p:txBody>
      </p:sp>
      <p:sp>
        <p:nvSpPr>
          <p:cNvPr id="19462" name="Sisällön paikkamerkki 5">
            <a:extLst>
              <a:ext uri="{FF2B5EF4-FFF2-40B4-BE49-F238E27FC236}">
                <a16:creationId xmlns:a16="http://schemas.microsoft.com/office/drawing/2014/main" id="{12E57978-80D5-4FD4-A83E-872D37BCFDA6}"/>
              </a:ext>
            </a:extLst>
          </p:cNvPr>
          <p:cNvSpPr>
            <a:spLocks noGrp="1"/>
          </p:cNvSpPr>
          <p:nvPr>
            <p:ph sz="quarter" idx="4"/>
          </p:nvPr>
        </p:nvSpPr>
        <p:spPr>
          <a:xfrm>
            <a:off x="7060845" y="1715097"/>
            <a:ext cx="4142762" cy="4854612"/>
          </a:xfrm>
        </p:spPr>
        <p:txBody>
          <a:bodyPr vert="horz" lIns="91440" tIns="45720" rIns="91440" bIns="45720" rtlCol="0" anchor="t">
            <a:normAutofit fontScale="77500" lnSpcReduction="20000"/>
          </a:bodyPr>
          <a:lstStyle/>
          <a:p>
            <a:pPr algn="l" rtl="0"/>
            <a:r>
              <a:rPr lang="ru" sz="1900" dirty="0">
                <a:solidFill>
                  <a:schemeClr val="tx1"/>
                </a:solidFill>
                <a:ea typeface="Calibri"/>
                <a:cs typeface="Calibri"/>
              </a:rPr>
              <a:t>Подростку, который любит делать все своими руками и которому нравится активное обучение </a:t>
            </a:r>
            <a:endParaRPr lang="fi-FI" altLang="fi-FI" sz="1900" dirty="0">
              <a:solidFill>
                <a:schemeClr val="tx1"/>
              </a:solidFill>
            </a:endParaRPr>
          </a:p>
          <a:p>
            <a:pPr algn="l" rtl="0"/>
            <a:r>
              <a:rPr lang="ru" sz="1900" dirty="0">
                <a:solidFill>
                  <a:schemeClr val="tx1"/>
                </a:solidFill>
              </a:rPr>
              <a:t>Подростку, который хочет быстрее получить профессию и устроиться на работу</a:t>
            </a:r>
            <a:endParaRPr lang="fi-FI" altLang="fi-FI" sz="1900" dirty="0">
              <a:solidFill>
                <a:schemeClr val="tx1"/>
              </a:solidFill>
              <a:ea typeface="Calibri"/>
              <a:cs typeface="Calibri"/>
            </a:endParaRPr>
          </a:p>
          <a:p>
            <a:pPr algn="l" rtl="0"/>
            <a:r>
              <a:rPr lang="ru" sz="1900" dirty="0">
                <a:solidFill>
                  <a:schemeClr val="tx1"/>
                </a:solidFill>
              </a:rPr>
              <a:t>Подростку, который представляет, о какой отрасли он хочет узнать больше</a:t>
            </a:r>
            <a:endParaRPr lang="fi-FI" altLang="fi-FI" sz="1900" dirty="0">
              <a:solidFill>
                <a:schemeClr val="tx1"/>
              </a:solidFill>
              <a:ea typeface="Calibri"/>
              <a:cs typeface="Calibri"/>
            </a:endParaRPr>
          </a:p>
          <a:p>
            <a:pPr algn="l" rtl="0"/>
            <a:r>
              <a:rPr lang="ru" sz="1900" dirty="0">
                <a:solidFill>
                  <a:schemeClr val="tx1"/>
                </a:solidFill>
              </a:rPr>
              <a:t>Подростку, который параллельно с теорией хочет заниматься практической деятельностью</a:t>
            </a:r>
            <a:endParaRPr lang="fi-FI" altLang="fi-FI" sz="1900" dirty="0">
              <a:solidFill>
                <a:schemeClr val="tx1"/>
              </a:solidFill>
              <a:ea typeface="Calibri"/>
              <a:cs typeface="Calibri"/>
            </a:endParaRPr>
          </a:p>
          <a:p>
            <a:pPr algn="l" rtl="0"/>
            <a:r>
              <a:rPr sz="1900" dirty="0" err="1">
                <a:solidFill>
                  <a:schemeClr val="tx1"/>
                </a:solidFill>
              </a:rPr>
              <a:t>Подростку</a:t>
            </a:r>
            <a:r>
              <a:rPr sz="1900" dirty="0">
                <a:solidFill>
                  <a:schemeClr val="tx1"/>
                </a:solidFill>
              </a:rPr>
              <a:t>, </a:t>
            </a:r>
            <a:r>
              <a:rPr sz="1900" dirty="0" err="1">
                <a:solidFill>
                  <a:schemeClr val="tx1"/>
                </a:solidFill>
              </a:rPr>
              <a:t>который</a:t>
            </a:r>
            <a:r>
              <a:rPr sz="1900" dirty="0">
                <a:solidFill>
                  <a:schemeClr val="tx1"/>
                </a:solidFill>
              </a:rPr>
              <a:t> </a:t>
            </a:r>
            <a:r>
              <a:rPr sz="1900" dirty="0" err="1">
                <a:solidFill>
                  <a:schemeClr val="tx1"/>
                </a:solidFill>
              </a:rPr>
              <a:t>хочет</a:t>
            </a:r>
            <a:r>
              <a:rPr sz="1900" dirty="0">
                <a:solidFill>
                  <a:schemeClr val="tx1"/>
                </a:solidFill>
              </a:rPr>
              <a:t>, </a:t>
            </a:r>
            <a:r>
              <a:rPr sz="1900" dirty="0" err="1">
                <a:solidFill>
                  <a:schemeClr val="tx1"/>
                </a:solidFill>
              </a:rPr>
              <a:t>чтобы</a:t>
            </a:r>
            <a:r>
              <a:rPr sz="1900" dirty="0">
                <a:solidFill>
                  <a:schemeClr val="tx1"/>
                </a:solidFill>
              </a:rPr>
              <a:t> </a:t>
            </a:r>
            <a:r>
              <a:rPr sz="1900" dirty="0" err="1">
                <a:solidFill>
                  <a:schemeClr val="tx1"/>
                </a:solidFill>
              </a:rPr>
              <a:t>часть</a:t>
            </a:r>
            <a:r>
              <a:rPr sz="1900" dirty="0">
                <a:solidFill>
                  <a:schemeClr val="tx1"/>
                </a:solidFill>
              </a:rPr>
              <a:t> </a:t>
            </a:r>
            <a:r>
              <a:rPr sz="1900" dirty="0" err="1">
                <a:solidFill>
                  <a:schemeClr val="tx1"/>
                </a:solidFill>
              </a:rPr>
              <a:t>обучения</a:t>
            </a:r>
            <a:r>
              <a:rPr sz="1900" dirty="0">
                <a:solidFill>
                  <a:schemeClr val="tx1"/>
                </a:solidFill>
              </a:rPr>
              <a:t> </a:t>
            </a:r>
            <a:r>
              <a:rPr sz="1900" dirty="0" err="1">
                <a:solidFill>
                  <a:schemeClr val="tx1"/>
                </a:solidFill>
              </a:rPr>
              <a:t>проходила</a:t>
            </a:r>
            <a:r>
              <a:rPr sz="1900" dirty="0">
                <a:solidFill>
                  <a:schemeClr val="tx1"/>
                </a:solidFill>
              </a:rPr>
              <a:t> </a:t>
            </a:r>
            <a:r>
              <a:rPr sz="1900" dirty="0" err="1">
                <a:solidFill>
                  <a:schemeClr val="tx1"/>
                </a:solidFill>
              </a:rPr>
              <a:t>на</a:t>
            </a:r>
            <a:r>
              <a:rPr sz="1900" dirty="0">
                <a:solidFill>
                  <a:schemeClr val="tx1"/>
                </a:solidFill>
              </a:rPr>
              <a:t> </a:t>
            </a:r>
            <a:r>
              <a:rPr sz="1900" dirty="0" err="1">
                <a:solidFill>
                  <a:schemeClr val="tx1"/>
                </a:solidFill>
              </a:rPr>
              <a:t>рабочем</a:t>
            </a:r>
            <a:r>
              <a:rPr sz="1900" dirty="0">
                <a:solidFill>
                  <a:schemeClr val="tx1"/>
                </a:solidFill>
              </a:rPr>
              <a:t> </a:t>
            </a:r>
            <a:r>
              <a:rPr sz="1900" dirty="0" err="1">
                <a:solidFill>
                  <a:schemeClr val="tx1"/>
                </a:solidFill>
              </a:rPr>
              <a:t>месте</a:t>
            </a:r>
            <a:r>
              <a:rPr sz="1900" dirty="0">
                <a:solidFill>
                  <a:schemeClr val="tx1"/>
                </a:solidFill>
              </a:rPr>
              <a:t> (в </a:t>
            </a:r>
            <a:r>
              <a:rPr sz="1900" dirty="0" err="1">
                <a:solidFill>
                  <a:schemeClr val="tx1"/>
                </a:solidFill>
              </a:rPr>
              <a:t>школе</a:t>
            </a:r>
            <a:r>
              <a:rPr sz="1900" dirty="0">
                <a:solidFill>
                  <a:schemeClr val="tx1"/>
                </a:solidFill>
              </a:rPr>
              <a:t> </a:t>
            </a:r>
            <a:r>
              <a:rPr sz="1900" dirty="0" err="1">
                <a:solidFill>
                  <a:schemeClr val="tx1"/>
                </a:solidFill>
              </a:rPr>
              <a:t>профессиональные</a:t>
            </a:r>
            <a:r>
              <a:rPr sz="1900" dirty="0">
                <a:solidFill>
                  <a:schemeClr val="tx1"/>
                </a:solidFill>
              </a:rPr>
              <a:t> </a:t>
            </a:r>
            <a:r>
              <a:rPr sz="1900" dirty="0" err="1">
                <a:solidFill>
                  <a:schemeClr val="tx1"/>
                </a:solidFill>
              </a:rPr>
              <a:t>навыки</a:t>
            </a:r>
            <a:r>
              <a:rPr sz="1900" dirty="0">
                <a:solidFill>
                  <a:schemeClr val="tx1"/>
                </a:solidFill>
              </a:rPr>
              <a:t> </a:t>
            </a:r>
            <a:r>
              <a:rPr sz="1900" dirty="0" err="1">
                <a:solidFill>
                  <a:schemeClr val="tx1"/>
                </a:solidFill>
              </a:rPr>
              <a:t>сначала</a:t>
            </a:r>
            <a:r>
              <a:rPr sz="1900" dirty="0">
                <a:solidFill>
                  <a:schemeClr val="tx1"/>
                </a:solidFill>
              </a:rPr>
              <a:t> </a:t>
            </a:r>
            <a:r>
              <a:rPr sz="1900" dirty="0" err="1">
                <a:solidFill>
                  <a:schemeClr val="tx1"/>
                </a:solidFill>
              </a:rPr>
              <a:t>отрабатываются</a:t>
            </a:r>
            <a:r>
              <a:rPr sz="1900" dirty="0">
                <a:solidFill>
                  <a:schemeClr val="tx1"/>
                </a:solidFill>
              </a:rPr>
              <a:t> в </a:t>
            </a:r>
            <a:r>
              <a:rPr sz="1900" dirty="0" err="1">
                <a:solidFill>
                  <a:schemeClr val="tx1"/>
                </a:solidFill>
              </a:rPr>
              <a:t>рабочем</a:t>
            </a:r>
            <a:r>
              <a:rPr sz="1900" dirty="0">
                <a:solidFill>
                  <a:schemeClr val="tx1"/>
                </a:solidFill>
              </a:rPr>
              <a:t> </a:t>
            </a:r>
            <a:r>
              <a:rPr sz="1900" dirty="0" err="1">
                <a:solidFill>
                  <a:schemeClr val="tx1"/>
                </a:solidFill>
              </a:rPr>
              <a:t>цехе</a:t>
            </a:r>
            <a:r>
              <a:rPr sz="1900" dirty="0">
                <a:solidFill>
                  <a:schemeClr val="tx1"/>
                </a:solidFill>
              </a:rPr>
              <a:t>, </a:t>
            </a:r>
            <a:r>
              <a:rPr sz="1900" dirty="0" err="1">
                <a:solidFill>
                  <a:schemeClr val="tx1"/>
                </a:solidFill>
              </a:rPr>
              <a:t>на</a:t>
            </a:r>
            <a:r>
              <a:rPr sz="1900" dirty="0">
                <a:solidFill>
                  <a:schemeClr val="tx1"/>
                </a:solidFill>
              </a:rPr>
              <a:t> </a:t>
            </a:r>
            <a:r>
              <a:rPr sz="1900" dirty="0" err="1">
                <a:solidFill>
                  <a:schemeClr val="tx1"/>
                </a:solidFill>
              </a:rPr>
              <a:t>рабочем</a:t>
            </a:r>
            <a:r>
              <a:rPr sz="1900" dirty="0">
                <a:solidFill>
                  <a:schemeClr val="tx1"/>
                </a:solidFill>
              </a:rPr>
              <a:t> </a:t>
            </a:r>
            <a:r>
              <a:rPr sz="1900" dirty="0" err="1">
                <a:solidFill>
                  <a:schemeClr val="tx1"/>
                </a:solidFill>
              </a:rPr>
              <a:t>месте</a:t>
            </a:r>
            <a:r>
              <a:rPr sz="1900" dirty="0">
                <a:solidFill>
                  <a:schemeClr val="tx1"/>
                </a:solidFill>
              </a:rPr>
              <a:t>, в </a:t>
            </a:r>
            <a:r>
              <a:rPr sz="1900" dirty="0" err="1">
                <a:solidFill>
                  <a:schemeClr val="tx1"/>
                </a:solidFill>
              </a:rPr>
              <a:t>мастерской</a:t>
            </a:r>
            <a:r>
              <a:rPr sz="1900" dirty="0">
                <a:solidFill>
                  <a:schemeClr val="tx1"/>
                </a:solidFill>
              </a:rPr>
              <a:t>)</a:t>
            </a:r>
            <a:endParaRPr lang="fi-FI" altLang="fi-FI" sz="1900" dirty="0">
              <a:solidFill>
                <a:schemeClr val="tx1"/>
              </a:solidFill>
              <a:ea typeface="Calibri"/>
              <a:cs typeface="Calibri"/>
            </a:endParaRPr>
          </a:p>
          <a:p>
            <a:pPr algn="l" rtl="0"/>
            <a:r>
              <a:rPr lang="ru" sz="1900" dirty="0">
                <a:solidFill>
                  <a:schemeClr val="tx1"/>
                </a:solidFill>
              </a:rPr>
              <a:t>Подростку, который планирует дальнейшее обучение в профессиональном ВУЗе</a:t>
            </a:r>
            <a:endParaRPr lang="fi-FI" altLang="fi-FI" sz="1900" dirty="0">
              <a:solidFill>
                <a:schemeClr val="tx1"/>
              </a:solidFill>
              <a:ea typeface="Calibri"/>
              <a:cs typeface="Calibri"/>
            </a:endParaRPr>
          </a:p>
          <a:p>
            <a:pPr marL="0" indent="0" rtl="0">
              <a:buNone/>
            </a:pPr>
            <a:endParaRPr lang="fi-FI" altLang="fi-FI" dirty="0"/>
          </a:p>
        </p:txBody>
      </p:sp>
      <p:sp>
        <p:nvSpPr>
          <p:cNvPr id="2" name="Dian numeron paikkamerkki 1">
            <a:extLst>
              <a:ext uri="{FF2B5EF4-FFF2-40B4-BE49-F238E27FC236}">
                <a16:creationId xmlns:a16="http://schemas.microsoft.com/office/drawing/2014/main" id="{90D814D0-7890-4735-BCDC-9BAEB63EFC44}"/>
              </a:ext>
            </a:extLst>
          </p:cNvPr>
          <p:cNvSpPr>
            <a:spLocks noGrp="1"/>
          </p:cNvSpPr>
          <p:nvPr>
            <p:ph type="sldNum" sz="quarter" idx="12"/>
          </p:nvPr>
        </p:nvSpPr>
        <p:spPr/>
        <p:txBody>
          <a:bodyPr rtlCol="0"/>
          <a:lstStyle/>
          <a:p>
            <a:pPr rtl="0">
              <a:defRPr/>
            </a:pPr>
            <a:fld id="{4518B5BA-C396-4E8B-A206-E8C8F3571B64}" type="slidenum">
              <a:rPr lang="fi-FI" altLang="en-US" smtClean="0"/>
              <a:pPr>
                <a:defRPr/>
              </a:pPr>
              <a:t>9</a:t>
            </a:fld>
            <a:endParaRPr lang="fi-FI" altLang="en-US"/>
          </a:p>
        </p:txBody>
      </p:sp>
      <p:sp>
        <p:nvSpPr>
          <p:cNvPr id="3" name="Päivämäärän paikkamerkki 2">
            <a:extLst>
              <a:ext uri="{FF2B5EF4-FFF2-40B4-BE49-F238E27FC236}">
                <a16:creationId xmlns:a16="http://schemas.microsoft.com/office/drawing/2014/main" id="{7614320C-062B-46B5-925A-85B6A9B774D9}"/>
              </a:ext>
            </a:extLst>
          </p:cNvPr>
          <p:cNvSpPr>
            <a:spLocks noGrp="1"/>
          </p:cNvSpPr>
          <p:nvPr>
            <p:ph type="dt" sz="half" idx="10"/>
          </p:nvPr>
        </p:nvSpPr>
        <p:spPr/>
        <p:txBody>
          <a:bodyPr rtlCol="0"/>
          <a:lstStyle/>
          <a:p>
            <a:pPr rtl="0">
              <a:defRPr/>
            </a:pPr>
            <a:r>
              <a:rPr lang="fi-FI"/>
              <a:t>29.10.2024</a:t>
            </a:r>
          </a:p>
        </p:txBody>
      </p:sp>
    </p:spTree>
    <p:extLst>
      <p:ext uri="{BB962C8B-B14F-4D97-AF65-F5344CB8AC3E}">
        <p14:creationId xmlns:p14="http://schemas.microsoft.com/office/powerpoint/2010/main" val="331276799"/>
      </p:ext>
    </p:extLst>
  </p:cSld>
  <p:clrMapOvr>
    <a:masterClrMapping/>
  </p:clrMapOvr>
</p:sld>
</file>

<file path=ppt/theme/theme1.xml><?xml version="1.0" encoding="utf-8"?>
<a:theme xmlns:a="http://schemas.openxmlformats.org/drawingml/2006/main" name="Tampere.Finland_kansi">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7FE2F08C-C03A-457F-A6C8-273BEE65F9CB}"/>
    </a:ext>
  </a:extLst>
</a:theme>
</file>

<file path=ppt/theme/theme2.xml><?xml version="1.0" encoding="utf-8"?>
<a:theme xmlns:a="http://schemas.openxmlformats.org/drawingml/2006/main" name="Tampere.Finland_väripohjat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91440" tIns="45720" rIns="91440" bIns="45720" rtlCol="0" anchor="ctr"/>
      <a:lstStyle>
        <a:defPPr>
          <a:defRPr dirty="0"/>
        </a:defPPr>
      </a:lstStyle>
    </a:txDef>
  </a:objectDefaults>
  <a:extraClrSchemeLst/>
  <a:extLst>
    <a:ext uri="{05A4C25C-085E-4340-85A3-A5531E510DB2}">
      <thm15:themeFamily xmlns:thm15="http://schemas.microsoft.com/office/thememl/2012/main" name="KEVYT_tampere.finland_ppt-pohja_FI_2019.pptx" id="{0F2447EF-10BC-44FF-8096-72CD722C2062}" vid="{96C0934A-F565-42BD-99C0-AD5046239F98}"/>
    </a:ext>
  </a:extLst>
</a:theme>
</file>

<file path=ppt/theme/theme3.xml><?xml version="1.0" encoding="utf-8"?>
<a:theme xmlns:a="http://schemas.openxmlformats.org/drawingml/2006/main" name="Tampere.Finland_väripohjat_puna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C8B1C67B-204D-4020-983E-F975B99E4B84}"/>
    </a:ext>
  </a:extLst>
</a:theme>
</file>

<file path=ppt/theme/theme4.xml><?xml version="1.0" encoding="utf-8"?>
<a:theme xmlns:a="http://schemas.openxmlformats.org/drawingml/2006/main" name="Tampere.Finland_väripohjat_sin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145A61CE-D7F7-468D-9960-A3F47147A82A}"/>
    </a:ext>
  </a:extLst>
</a:theme>
</file>

<file path=ppt/theme/theme5.xml><?xml version="1.0" encoding="utf-8"?>
<a:theme xmlns:a="http://schemas.openxmlformats.org/drawingml/2006/main" name="Tampere.Finland_lopetus">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KEVYT_tampere.finland_ppt-pohja_FI_2019.pptx" id="{0F2447EF-10BC-44FF-8096-72CD722C2062}" vid="{A57339DB-388D-42B5-BB8A-3CDB38B666B9}"/>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786808DC1C205408EFD58374D3428D8" ma:contentTypeVersion="12" ma:contentTypeDescription="Luo uusi asiakirja." ma:contentTypeScope="" ma:versionID="490bfe537d4f40f02d03eb9b21b24a42">
  <xsd:schema xmlns:xsd="http://www.w3.org/2001/XMLSchema" xmlns:xs="http://www.w3.org/2001/XMLSchema" xmlns:p="http://schemas.microsoft.com/office/2006/metadata/properties" xmlns:ns2="48f7789a-3be5-4ffb-a4cc-909254186bc1" xmlns:ns3="2183e78b-59c7-4480-aafa-2757276b9bff" targetNamespace="http://schemas.microsoft.com/office/2006/metadata/properties" ma:root="true" ma:fieldsID="10b7980a7ec77a4347094d3b1a4a58ea" ns2:_="" ns3:_="">
    <xsd:import namespace="48f7789a-3be5-4ffb-a4cc-909254186bc1"/>
    <xsd:import namespace="2183e78b-59c7-4480-aafa-2757276b9b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7789a-3be5-4ffb-a4cc-909254186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ca21971b-e04b-4e31-9f45-cf2f6b61fcc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83e78b-59c7-4480-aafa-2757276b9bf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a9305ae-f85e-49a0-8fcb-ae301cf4290b}" ma:internalName="TaxCatchAll" ma:showField="CatchAllData" ma:web="2183e78b-59c7-4480-aafa-2757276b9bff">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f7789a-3be5-4ffb-a4cc-909254186bc1">
      <Terms xmlns="http://schemas.microsoft.com/office/infopath/2007/PartnerControls"/>
    </lcf76f155ced4ddcb4097134ff3c332f>
    <TaxCatchAll xmlns="2183e78b-59c7-4480-aafa-2757276b9bff" xsi:nil="true"/>
  </documentManagement>
</p:properties>
</file>

<file path=customXml/itemProps1.xml><?xml version="1.0" encoding="utf-8"?>
<ds:datastoreItem xmlns:ds="http://schemas.openxmlformats.org/officeDocument/2006/customXml" ds:itemID="{42804ABF-92B9-4C5C-AD9F-9147BDE3E227}"/>
</file>

<file path=customXml/itemProps2.xml><?xml version="1.0" encoding="utf-8"?>
<ds:datastoreItem xmlns:ds="http://schemas.openxmlformats.org/officeDocument/2006/customXml" ds:itemID="{E7CB428C-B751-4BB4-8281-DFAAE5E38BB1}">
  <ds:schemaRefs>
    <ds:schemaRef ds:uri="http://schemas.microsoft.com/sharepoint/v3/contenttype/forms"/>
  </ds:schemaRefs>
</ds:datastoreItem>
</file>

<file path=customXml/itemProps3.xml><?xml version="1.0" encoding="utf-8"?>
<ds:datastoreItem xmlns:ds="http://schemas.openxmlformats.org/officeDocument/2006/customXml" ds:itemID="{DEB6AA2F-79C6-4731-AD65-A50AA45AD72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593194b-46d1-46a1-a6fb-95e3805536b4"/>
    <ds:schemaRef ds:uri="2dfc08c6-ec29-4d2b-88a5-582ddb2d57a6"/>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KEVYT_tampere.finland_ppt-pohja_FI_2019</Template>
  <TotalTime>0</TotalTime>
  <Words>1884</Words>
  <Application>Microsoft Office PowerPoint</Application>
  <PresentationFormat>Laajakuva</PresentationFormat>
  <Paragraphs>199</Paragraphs>
  <Slides>16</Slides>
  <Notes>1</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16</vt:i4>
      </vt:variant>
    </vt:vector>
  </HeadingPairs>
  <TitlesOfParts>
    <vt:vector size="27" baseType="lpstr">
      <vt:lpstr>Arial</vt:lpstr>
      <vt:lpstr>Calibri</vt:lpstr>
      <vt:lpstr>Courier New</vt:lpstr>
      <vt:lpstr>Helvetica</vt:lpstr>
      <vt:lpstr>SenticoSansDT Bold</vt:lpstr>
      <vt:lpstr>Wingdings</vt:lpstr>
      <vt:lpstr>Tampere.Finland_kansi</vt:lpstr>
      <vt:lpstr>Tampere.Finland_väripohjat_valkoinen</vt:lpstr>
      <vt:lpstr>Tampere.Finland_väripohjat_punainen</vt:lpstr>
      <vt:lpstr>Tampere.Finland_väripohjat_sininen</vt:lpstr>
      <vt:lpstr>Tampere.Finland_lopetus</vt:lpstr>
      <vt:lpstr>Учеба после базовой школы</vt:lpstr>
      <vt:lpstr>Финская система образования </vt:lpstr>
      <vt:lpstr>Образование второй ступени:  профессиональные учебные заведения и гимназии</vt:lpstr>
      <vt:lpstr>Обязательное образование</vt:lpstr>
      <vt:lpstr>Обязательное образование</vt:lpstr>
      <vt:lpstr>ГИМНАЗИЯ</vt:lpstr>
      <vt:lpstr>Гимназия IB (IB-lukio)</vt:lpstr>
      <vt:lpstr>Bilingual Study Programme: программа обучения на финском и английском языках BSP</vt:lpstr>
      <vt:lpstr>Профессиональное образование</vt:lpstr>
      <vt:lpstr>Двойное образование</vt:lpstr>
      <vt:lpstr>Базовое обучение взрослых</vt:lpstr>
      <vt:lpstr>TUVA: подготовительное обучение для получения дальнейшего образования  </vt:lpstr>
      <vt:lpstr>TUVA: подготовительное обучение для получения дальнейшего образования</vt:lpstr>
      <vt:lpstr>Что после окончания образования второй ступени?</vt:lpstr>
      <vt:lpstr>Подача заявлений на обучение в 2025 г.</vt:lpstr>
      <vt:lpstr>Помощь и консультации</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2024-10-29T08:48:58Z</dcterms:created>
  <dcterms:modified xsi:type="dcterms:W3CDTF">2024-11-13T19:41:31Z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0x010100C786808DC1C205408EFD58374D3428D8</vt:lpwstr>
  </property>
</Properties>
</file>