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4"/>
    <p:sldMasterId id="2147483721" r:id="rId5"/>
    <p:sldMasterId id="2147483712" r:id="rId6"/>
    <p:sldMasterId id="2147483707" r:id="rId7"/>
    <p:sldMasterId id="2147483705" r:id="rId8"/>
  </p:sldMasterIdLst>
  <p:notesMasterIdLst>
    <p:notesMasterId r:id="rId25"/>
  </p:notesMasterIdLst>
  <p:handoutMasterIdLst>
    <p:handoutMasterId r:id="rId26"/>
  </p:handoutMasterIdLst>
  <p:sldIdLst>
    <p:sldId id="296" r:id="rId9"/>
    <p:sldId id="321" r:id="rId10"/>
    <p:sldId id="319" r:id="rId11"/>
    <p:sldId id="323" r:id="rId12"/>
    <p:sldId id="327" r:id="rId13"/>
    <p:sldId id="306" r:id="rId14"/>
    <p:sldId id="328" r:id="rId15"/>
    <p:sldId id="329" r:id="rId16"/>
    <p:sldId id="308" r:id="rId17"/>
    <p:sldId id="324" r:id="rId18"/>
    <p:sldId id="312" r:id="rId19"/>
    <p:sldId id="322" r:id="rId20"/>
    <p:sldId id="326" r:id="rId21"/>
    <p:sldId id="315" r:id="rId22"/>
    <p:sldId id="325" r:id="rId23"/>
    <p:sldId id="318" r:id="rId24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16F97-3AB3-DA88-3CCD-379BC5A63220}" v="8" dt="2024-11-19T13:03:21.606"/>
    <p1510:client id="{7BDD3720-13EE-35F8-DA2F-51EFB1CF3E93}" v="13" dt="2024-11-19T12:03:03.527"/>
    <p1510:client id="{8A6C120F-BC4A-E032-035D-E93EFE5FA4B7}" v="122" dt="2024-11-19T12:12:14.657"/>
    <p1510:client id="{CCFA48D1-6C2B-DB01-E16C-32742C4EC117}" v="72" dt="2024-11-19T12:24:19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E9480-7F29-4A1D-8730-F0CBA462446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C0D5874-098E-4A16-AA2B-8B052770F91D}">
      <dgm:prSet phldrT="[Teksti]"/>
      <dgm:spPr/>
      <dgm:t>
        <a:bodyPr/>
        <a:lstStyle/>
        <a:p>
          <a:r>
            <a:rPr lang="fi-FI"/>
            <a:t>Lukio</a:t>
          </a:r>
        </a:p>
      </dgm:t>
    </dgm:pt>
    <dgm:pt modelId="{6577E116-5612-4D8C-9D71-D60F980D34BF}" type="parTrans" cxnId="{962E6686-8A1E-4AE0-8EC5-D4D22A599685}">
      <dgm:prSet/>
      <dgm:spPr/>
      <dgm:t>
        <a:bodyPr/>
        <a:lstStyle/>
        <a:p>
          <a:endParaRPr lang="fi-FI"/>
        </a:p>
      </dgm:t>
    </dgm:pt>
    <dgm:pt modelId="{64C64007-9D9F-4C40-9FD5-B49DEB238E3F}" type="sibTrans" cxnId="{962E6686-8A1E-4AE0-8EC5-D4D22A599685}">
      <dgm:prSet/>
      <dgm:spPr/>
      <dgm:t>
        <a:bodyPr/>
        <a:lstStyle/>
        <a:p>
          <a:endParaRPr lang="fi-FI"/>
        </a:p>
      </dgm:t>
    </dgm:pt>
    <dgm:pt modelId="{E5F83B16-7541-4E8B-9FB5-6AA9E0794DB4}">
      <dgm:prSet phldrT="[Teksti]"/>
      <dgm:spPr/>
      <dgm:t>
        <a:bodyPr/>
        <a:lstStyle/>
        <a:p>
          <a:r>
            <a:rPr lang="fi-FI"/>
            <a:t>Ammatillinen tutkinto (yo-pohjainen)</a:t>
          </a:r>
        </a:p>
      </dgm:t>
    </dgm:pt>
    <dgm:pt modelId="{65AC88BB-5658-45F9-8912-62C5A5B27EBC}" type="parTrans" cxnId="{DC8AAD44-DB58-4B1F-81E1-95829BD91B4F}">
      <dgm:prSet/>
      <dgm:spPr/>
      <dgm:t>
        <a:bodyPr/>
        <a:lstStyle/>
        <a:p>
          <a:endParaRPr lang="fi-FI"/>
        </a:p>
      </dgm:t>
    </dgm:pt>
    <dgm:pt modelId="{96910000-A096-4D68-B8F1-A4360309AEB1}" type="sibTrans" cxnId="{DC8AAD44-DB58-4B1F-81E1-95829BD91B4F}">
      <dgm:prSet/>
      <dgm:spPr/>
      <dgm:t>
        <a:bodyPr/>
        <a:lstStyle/>
        <a:p>
          <a:endParaRPr lang="fi-FI"/>
        </a:p>
      </dgm:t>
    </dgm:pt>
    <dgm:pt modelId="{B7B00163-8224-40F7-B251-378435AEF8F2}">
      <dgm:prSet phldrT="[Teksti]"/>
      <dgm:spPr/>
      <dgm:t>
        <a:bodyPr/>
        <a:lstStyle/>
        <a:p>
          <a:r>
            <a:rPr lang="fi-FI"/>
            <a:t>Ammattikorkeakoulu</a:t>
          </a:r>
        </a:p>
      </dgm:t>
    </dgm:pt>
    <dgm:pt modelId="{AB4F9643-FC13-4301-B4B1-657703899879}" type="parTrans" cxnId="{F5239DAD-D5A8-4600-9026-FDBD713FF666}">
      <dgm:prSet/>
      <dgm:spPr/>
      <dgm:t>
        <a:bodyPr/>
        <a:lstStyle/>
        <a:p>
          <a:endParaRPr lang="fi-FI"/>
        </a:p>
      </dgm:t>
    </dgm:pt>
    <dgm:pt modelId="{DFBF911F-84A8-48AA-953C-EF807EDA9740}" type="sibTrans" cxnId="{F5239DAD-D5A8-4600-9026-FDBD713FF666}">
      <dgm:prSet/>
      <dgm:spPr/>
      <dgm:t>
        <a:bodyPr/>
        <a:lstStyle/>
        <a:p>
          <a:endParaRPr lang="fi-FI"/>
        </a:p>
      </dgm:t>
    </dgm:pt>
    <dgm:pt modelId="{C335D338-0727-40BD-A66E-521B30EE4178}">
      <dgm:prSet phldrT="[Teksti]"/>
      <dgm:spPr/>
      <dgm:t>
        <a:bodyPr/>
        <a:lstStyle/>
        <a:p>
          <a:r>
            <a:rPr lang="fi-FI"/>
            <a:t>Ammatillinen perustutkinto</a:t>
          </a:r>
        </a:p>
      </dgm:t>
    </dgm:pt>
    <dgm:pt modelId="{BC4EDD73-D802-4ED1-A9F0-8F89F6AB3FE5}" type="parTrans" cxnId="{40C05482-AC67-48FB-BB43-0621B3021289}">
      <dgm:prSet/>
      <dgm:spPr/>
      <dgm:t>
        <a:bodyPr/>
        <a:lstStyle/>
        <a:p>
          <a:endParaRPr lang="fi-FI"/>
        </a:p>
      </dgm:t>
    </dgm:pt>
    <dgm:pt modelId="{3F1114A2-7EC0-43DB-972A-716DB68074E6}" type="sibTrans" cxnId="{40C05482-AC67-48FB-BB43-0621B3021289}">
      <dgm:prSet/>
      <dgm:spPr/>
      <dgm:t>
        <a:bodyPr/>
        <a:lstStyle/>
        <a:p>
          <a:endParaRPr lang="fi-FI"/>
        </a:p>
      </dgm:t>
    </dgm:pt>
    <dgm:pt modelId="{AEEB7DA6-101D-4464-A2E4-0B231DE56628}">
      <dgm:prSet phldrT="[Teksti]"/>
      <dgm:spPr/>
      <dgm:t>
        <a:bodyPr/>
        <a:lstStyle/>
        <a:p>
          <a:r>
            <a:rPr lang="fi-FI"/>
            <a:t>Työ</a:t>
          </a:r>
        </a:p>
      </dgm:t>
    </dgm:pt>
    <dgm:pt modelId="{FECB9E97-5A6F-4077-8D33-0105A143F245}" type="parTrans" cxnId="{496DAD01-F44A-430B-8CB3-8F782B48496A}">
      <dgm:prSet/>
      <dgm:spPr/>
      <dgm:t>
        <a:bodyPr/>
        <a:lstStyle/>
        <a:p>
          <a:endParaRPr lang="fi-FI"/>
        </a:p>
      </dgm:t>
    </dgm:pt>
    <dgm:pt modelId="{DF8C404E-D985-4514-9DBE-DD931968BD04}" type="sibTrans" cxnId="{496DAD01-F44A-430B-8CB3-8F782B48496A}">
      <dgm:prSet/>
      <dgm:spPr/>
      <dgm:t>
        <a:bodyPr/>
        <a:lstStyle/>
        <a:p>
          <a:endParaRPr lang="fi-FI"/>
        </a:p>
      </dgm:t>
    </dgm:pt>
    <dgm:pt modelId="{24B31FF4-272E-4007-B8E0-EA0F3E0BD07E}">
      <dgm:prSet phldrT="[Teksti]"/>
      <dgm:spPr/>
      <dgm:t>
        <a:bodyPr/>
        <a:lstStyle/>
        <a:p>
          <a:r>
            <a:rPr lang="fi-FI"/>
            <a:t>Ammattitutkinto, erikoisammattitutkinto</a:t>
          </a:r>
        </a:p>
      </dgm:t>
    </dgm:pt>
    <dgm:pt modelId="{2ACED30B-6D15-4BF4-AAC1-916F3E9863B8}" type="parTrans" cxnId="{BCCF2E06-3A62-42BA-AA30-BAEE41A7A32C}">
      <dgm:prSet/>
      <dgm:spPr/>
      <dgm:t>
        <a:bodyPr/>
        <a:lstStyle/>
        <a:p>
          <a:endParaRPr lang="fi-FI"/>
        </a:p>
      </dgm:t>
    </dgm:pt>
    <dgm:pt modelId="{826A8D77-2C37-4A7B-B71B-3B44C32D890C}" type="sibTrans" cxnId="{BCCF2E06-3A62-42BA-AA30-BAEE41A7A32C}">
      <dgm:prSet/>
      <dgm:spPr/>
      <dgm:t>
        <a:bodyPr/>
        <a:lstStyle/>
        <a:p>
          <a:endParaRPr lang="fi-FI"/>
        </a:p>
      </dgm:t>
    </dgm:pt>
    <dgm:pt modelId="{610D5B53-6E55-4621-B159-8D9B89021FFC}">
      <dgm:prSet/>
      <dgm:spPr/>
      <dgm:t>
        <a:bodyPr/>
        <a:lstStyle/>
        <a:p>
          <a:r>
            <a:rPr lang="fi-FI"/>
            <a:t>Ammattikorkeakoulu</a:t>
          </a:r>
        </a:p>
      </dgm:t>
    </dgm:pt>
    <dgm:pt modelId="{17D0BFA0-A278-474B-A34A-2809BFD9CAEF}" type="parTrans" cxnId="{10D0F7F3-DB54-45AE-9012-267D48B78A0E}">
      <dgm:prSet/>
      <dgm:spPr/>
      <dgm:t>
        <a:bodyPr/>
        <a:lstStyle/>
        <a:p>
          <a:endParaRPr lang="fi-FI"/>
        </a:p>
      </dgm:t>
    </dgm:pt>
    <dgm:pt modelId="{53B72387-DE1B-4E66-9C17-12299B4B123E}" type="sibTrans" cxnId="{10D0F7F3-DB54-45AE-9012-267D48B78A0E}">
      <dgm:prSet/>
      <dgm:spPr/>
      <dgm:t>
        <a:bodyPr/>
        <a:lstStyle/>
        <a:p>
          <a:endParaRPr lang="fi-FI"/>
        </a:p>
      </dgm:t>
    </dgm:pt>
    <dgm:pt modelId="{9A92C6D1-DFA6-4D45-AD3D-7C66BF59D42D}">
      <dgm:prSet/>
      <dgm:spPr/>
      <dgm:t>
        <a:bodyPr/>
        <a:lstStyle/>
        <a:p>
          <a:r>
            <a:rPr lang="fi-FI"/>
            <a:t>Yliopistot</a:t>
          </a:r>
        </a:p>
      </dgm:t>
    </dgm:pt>
    <dgm:pt modelId="{0D5B349D-690C-49EB-AFD1-9D81C0AFA073}" type="parTrans" cxnId="{B0FCB0A3-4518-41E6-968F-4B282C67023E}">
      <dgm:prSet/>
      <dgm:spPr/>
      <dgm:t>
        <a:bodyPr/>
        <a:lstStyle/>
        <a:p>
          <a:endParaRPr lang="fi-FI"/>
        </a:p>
      </dgm:t>
    </dgm:pt>
    <dgm:pt modelId="{2650C73C-4EBE-4B2D-A970-2F420C48FA17}" type="sibTrans" cxnId="{B0FCB0A3-4518-41E6-968F-4B282C67023E}">
      <dgm:prSet/>
      <dgm:spPr/>
      <dgm:t>
        <a:bodyPr/>
        <a:lstStyle/>
        <a:p>
          <a:endParaRPr lang="fi-FI"/>
        </a:p>
      </dgm:t>
    </dgm:pt>
    <dgm:pt modelId="{65E7C3FC-B96F-492D-8DFA-5443D783E05F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Yliopistot</a:t>
          </a:r>
        </a:p>
      </dgm:t>
    </dgm:pt>
    <dgm:pt modelId="{C136DD8B-6A62-4AAB-A0A8-AB9F4FC79DF5}" type="parTrans" cxnId="{703B1E3A-B8A0-4BAE-A4CF-7FC942F3089D}">
      <dgm:prSet/>
      <dgm:spPr/>
      <dgm:t>
        <a:bodyPr/>
        <a:lstStyle/>
        <a:p>
          <a:endParaRPr lang="en-GB"/>
        </a:p>
      </dgm:t>
    </dgm:pt>
    <dgm:pt modelId="{20E0EDDF-37EF-4D88-9ADF-786B9503A7CA}" type="sibTrans" cxnId="{703B1E3A-B8A0-4BAE-A4CF-7FC942F3089D}">
      <dgm:prSet/>
      <dgm:spPr/>
      <dgm:t>
        <a:bodyPr/>
        <a:lstStyle/>
        <a:p>
          <a:endParaRPr lang="en-GB"/>
        </a:p>
      </dgm:t>
    </dgm:pt>
    <dgm:pt modelId="{89B53392-F8E4-4907-8D2C-395424D2F0AF}" type="pres">
      <dgm:prSet presAssocID="{881E9480-7F29-4A1D-8730-F0CBA46244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DD954E-7B9F-4529-83FD-062CCD786C71}" type="pres">
      <dgm:prSet presAssocID="{EC0D5874-098E-4A16-AA2B-8B052770F91D}" presName="root" presStyleCnt="0"/>
      <dgm:spPr/>
    </dgm:pt>
    <dgm:pt modelId="{412BC561-CB88-43CF-9D7C-DB983A8F5545}" type="pres">
      <dgm:prSet presAssocID="{EC0D5874-098E-4A16-AA2B-8B052770F91D}" presName="rootComposite" presStyleCnt="0"/>
      <dgm:spPr/>
    </dgm:pt>
    <dgm:pt modelId="{C9171DB7-6950-476C-9B5F-E2D2AE856B33}" type="pres">
      <dgm:prSet presAssocID="{EC0D5874-098E-4A16-AA2B-8B052770F91D}" presName="rootText" presStyleLbl="node1" presStyleIdx="0" presStyleCnt="2" custScaleX="77241" custScaleY="76684"/>
      <dgm:spPr/>
    </dgm:pt>
    <dgm:pt modelId="{2C9ABBB6-A0B7-49DA-8218-FC34E56B3AD0}" type="pres">
      <dgm:prSet presAssocID="{EC0D5874-098E-4A16-AA2B-8B052770F91D}" presName="rootConnector" presStyleLbl="node1" presStyleIdx="0" presStyleCnt="2"/>
      <dgm:spPr/>
    </dgm:pt>
    <dgm:pt modelId="{0D968455-5CA8-4239-A67F-6569B0ADF990}" type="pres">
      <dgm:prSet presAssocID="{EC0D5874-098E-4A16-AA2B-8B052770F91D}" presName="childShape" presStyleCnt="0"/>
      <dgm:spPr/>
    </dgm:pt>
    <dgm:pt modelId="{6DBCD2EE-8871-4D51-8F73-DEFDFC0BFE64}" type="pres">
      <dgm:prSet presAssocID="{65AC88BB-5658-45F9-8912-62C5A5B27EBC}" presName="Name13" presStyleLbl="parChTrans1D2" presStyleIdx="0" presStyleCnt="7"/>
      <dgm:spPr/>
    </dgm:pt>
    <dgm:pt modelId="{E7BCBF0E-09C7-4ABC-98B9-A562CBDEF1AE}" type="pres">
      <dgm:prSet presAssocID="{E5F83B16-7541-4E8B-9FB5-6AA9E0794DB4}" presName="childText" presStyleLbl="bgAcc1" presStyleIdx="0" presStyleCnt="7" custScaleX="79257" custScaleY="58211">
        <dgm:presLayoutVars>
          <dgm:bulletEnabled val="1"/>
        </dgm:presLayoutVars>
      </dgm:prSet>
      <dgm:spPr/>
    </dgm:pt>
    <dgm:pt modelId="{3929C934-BFCF-4C4C-B46B-24B47C2DC1E9}" type="pres">
      <dgm:prSet presAssocID="{AB4F9643-FC13-4301-B4B1-657703899879}" presName="Name13" presStyleLbl="parChTrans1D2" presStyleIdx="1" presStyleCnt="7"/>
      <dgm:spPr/>
    </dgm:pt>
    <dgm:pt modelId="{EB2B0CF1-F131-4A0D-9287-B85FD36A25DE}" type="pres">
      <dgm:prSet presAssocID="{B7B00163-8224-40F7-B251-378435AEF8F2}" presName="childText" presStyleLbl="bgAcc1" presStyleIdx="1" presStyleCnt="7" custScaleX="77050" custScaleY="81821">
        <dgm:presLayoutVars>
          <dgm:bulletEnabled val="1"/>
        </dgm:presLayoutVars>
      </dgm:prSet>
      <dgm:spPr/>
    </dgm:pt>
    <dgm:pt modelId="{F9C9F0E0-1D19-4187-98BD-61511AAD9A53}" type="pres">
      <dgm:prSet presAssocID="{0D5B349D-690C-49EB-AFD1-9D81C0AFA073}" presName="Name13" presStyleLbl="parChTrans1D2" presStyleIdx="2" presStyleCnt="7"/>
      <dgm:spPr/>
    </dgm:pt>
    <dgm:pt modelId="{5D91B331-DF26-419E-990E-8C1B51E4823B}" type="pres">
      <dgm:prSet presAssocID="{9A92C6D1-DFA6-4D45-AD3D-7C66BF59D42D}" presName="childText" presStyleLbl="bgAcc1" presStyleIdx="2" presStyleCnt="7" custScaleX="71448" custScaleY="67235" custLinFactNeighborX="-4746" custLinFactNeighborY="-7349">
        <dgm:presLayoutVars>
          <dgm:bulletEnabled val="1"/>
        </dgm:presLayoutVars>
      </dgm:prSet>
      <dgm:spPr/>
    </dgm:pt>
    <dgm:pt modelId="{D36417B4-7184-4564-813E-A499EBA8E424}" type="pres">
      <dgm:prSet presAssocID="{C335D338-0727-40BD-A66E-521B30EE4178}" presName="root" presStyleCnt="0"/>
      <dgm:spPr/>
    </dgm:pt>
    <dgm:pt modelId="{45088012-40BC-4A19-9D34-DDFCEFB6D792}" type="pres">
      <dgm:prSet presAssocID="{C335D338-0727-40BD-A66E-521B30EE4178}" presName="rootComposite" presStyleCnt="0"/>
      <dgm:spPr/>
    </dgm:pt>
    <dgm:pt modelId="{24C80F89-5903-4DE7-9DCD-0E5150D29E98}" type="pres">
      <dgm:prSet presAssocID="{C335D338-0727-40BD-A66E-521B30EE4178}" presName="rootText" presStyleLbl="node1" presStyleIdx="1" presStyleCnt="2" custScaleX="67944" custScaleY="82363"/>
      <dgm:spPr/>
    </dgm:pt>
    <dgm:pt modelId="{39C7739F-5F25-4A27-8DA9-F8EC5BAA4204}" type="pres">
      <dgm:prSet presAssocID="{C335D338-0727-40BD-A66E-521B30EE4178}" presName="rootConnector" presStyleLbl="node1" presStyleIdx="1" presStyleCnt="2"/>
      <dgm:spPr/>
    </dgm:pt>
    <dgm:pt modelId="{26471D55-082C-4845-AA1D-F770555D81F5}" type="pres">
      <dgm:prSet presAssocID="{C335D338-0727-40BD-A66E-521B30EE4178}" presName="childShape" presStyleCnt="0"/>
      <dgm:spPr/>
    </dgm:pt>
    <dgm:pt modelId="{2E30E818-0007-4DE9-BAD6-52F5EC300514}" type="pres">
      <dgm:prSet presAssocID="{FECB9E97-5A6F-4077-8D33-0105A143F245}" presName="Name13" presStyleLbl="parChTrans1D2" presStyleIdx="3" presStyleCnt="7"/>
      <dgm:spPr/>
    </dgm:pt>
    <dgm:pt modelId="{34710C1A-C5C2-4F24-9180-7DC0C4E19C46}" type="pres">
      <dgm:prSet presAssocID="{AEEB7DA6-101D-4464-A2E4-0B231DE56628}" presName="childText" presStyleLbl="bgAcc1" presStyleIdx="3" presStyleCnt="7" custScaleX="60974" custScaleY="55051" custLinFactNeighborX="7685" custLinFactNeighborY="182">
        <dgm:presLayoutVars>
          <dgm:bulletEnabled val="1"/>
        </dgm:presLayoutVars>
      </dgm:prSet>
      <dgm:spPr/>
    </dgm:pt>
    <dgm:pt modelId="{6AF6B6AE-C695-4B7D-97EE-1F763F9AABCD}" type="pres">
      <dgm:prSet presAssocID="{2ACED30B-6D15-4BF4-AAC1-916F3E9863B8}" presName="Name13" presStyleLbl="parChTrans1D2" presStyleIdx="4" presStyleCnt="7"/>
      <dgm:spPr/>
    </dgm:pt>
    <dgm:pt modelId="{AF5BFA20-A372-443A-84B8-04EB056A2A6D}" type="pres">
      <dgm:prSet presAssocID="{24B31FF4-272E-4007-B8E0-EA0F3E0BD07E}" presName="childText" presStyleLbl="bgAcc1" presStyleIdx="4" presStyleCnt="7" custScaleX="75023" custScaleY="65686">
        <dgm:presLayoutVars>
          <dgm:bulletEnabled val="1"/>
        </dgm:presLayoutVars>
      </dgm:prSet>
      <dgm:spPr/>
    </dgm:pt>
    <dgm:pt modelId="{14976589-3C13-4D88-9C4B-99412472B404}" type="pres">
      <dgm:prSet presAssocID="{17D0BFA0-A278-474B-A34A-2809BFD9CAEF}" presName="Name13" presStyleLbl="parChTrans1D2" presStyleIdx="5" presStyleCnt="7"/>
      <dgm:spPr/>
    </dgm:pt>
    <dgm:pt modelId="{0A3DB837-BF8B-4216-87CB-90DF2C0276DB}" type="pres">
      <dgm:prSet presAssocID="{610D5B53-6E55-4621-B159-8D9B89021FFC}" presName="childText" presStyleLbl="bgAcc1" presStyleIdx="5" presStyleCnt="7" custScaleX="83015" custScaleY="62984" custLinFactNeighborX="-706" custLinFactNeighborY="-5084">
        <dgm:presLayoutVars>
          <dgm:bulletEnabled val="1"/>
        </dgm:presLayoutVars>
      </dgm:prSet>
      <dgm:spPr/>
    </dgm:pt>
    <dgm:pt modelId="{FEAF59E4-C13E-45FE-9828-3CE7EED3819C}" type="pres">
      <dgm:prSet presAssocID="{C136DD8B-6A62-4AAB-A0A8-AB9F4FC79DF5}" presName="Name13" presStyleLbl="parChTrans1D2" presStyleIdx="6" presStyleCnt="7"/>
      <dgm:spPr/>
    </dgm:pt>
    <dgm:pt modelId="{2742E8BF-70C1-4E82-A676-9A60FB732296}" type="pres">
      <dgm:prSet presAssocID="{65E7C3FC-B96F-492D-8DFA-5443D783E05F}" presName="childText" presStyleLbl="bgAcc1" presStyleIdx="6" presStyleCnt="7" custScaleX="84248" custScaleY="58358">
        <dgm:presLayoutVars>
          <dgm:bulletEnabled val="1"/>
        </dgm:presLayoutVars>
      </dgm:prSet>
      <dgm:spPr/>
    </dgm:pt>
  </dgm:ptLst>
  <dgm:cxnLst>
    <dgm:cxn modelId="{496DAD01-F44A-430B-8CB3-8F782B48496A}" srcId="{C335D338-0727-40BD-A66E-521B30EE4178}" destId="{AEEB7DA6-101D-4464-A2E4-0B231DE56628}" srcOrd="0" destOrd="0" parTransId="{FECB9E97-5A6F-4077-8D33-0105A143F245}" sibTransId="{DF8C404E-D985-4514-9DBE-DD931968BD04}"/>
    <dgm:cxn modelId="{BCCF2E06-3A62-42BA-AA30-BAEE41A7A32C}" srcId="{C335D338-0727-40BD-A66E-521B30EE4178}" destId="{24B31FF4-272E-4007-B8E0-EA0F3E0BD07E}" srcOrd="1" destOrd="0" parTransId="{2ACED30B-6D15-4BF4-AAC1-916F3E9863B8}" sibTransId="{826A8D77-2C37-4A7B-B71B-3B44C32D890C}"/>
    <dgm:cxn modelId="{25080C18-F4E8-4A9C-A18D-78ABDBA90B7D}" type="presOf" srcId="{C136DD8B-6A62-4AAB-A0A8-AB9F4FC79DF5}" destId="{FEAF59E4-C13E-45FE-9828-3CE7EED3819C}" srcOrd="0" destOrd="0" presId="urn:microsoft.com/office/officeart/2005/8/layout/hierarchy3"/>
    <dgm:cxn modelId="{4E4ED81E-B540-4426-A765-E73259DA68B6}" type="presOf" srcId="{B7B00163-8224-40F7-B251-378435AEF8F2}" destId="{EB2B0CF1-F131-4A0D-9287-B85FD36A25DE}" srcOrd="0" destOrd="0" presId="urn:microsoft.com/office/officeart/2005/8/layout/hierarchy3"/>
    <dgm:cxn modelId="{A2B97B24-FAAF-4744-B39F-E333F6A9EDA2}" type="presOf" srcId="{2ACED30B-6D15-4BF4-AAC1-916F3E9863B8}" destId="{6AF6B6AE-C695-4B7D-97EE-1F763F9AABCD}" srcOrd="0" destOrd="0" presId="urn:microsoft.com/office/officeart/2005/8/layout/hierarchy3"/>
    <dgm:cxn modelId="{B9DF6E36-A3AC-4812-9E4D-5D099EECA3B1}" type="presOf" srcId="{0D5B349D-690C-49EB-AFD1-9D81C0AFA073}" destId="{F9C9F0E0-1D19-4187-98BD-61511AAD9A53}" srcOrd="0" destOrd="0" presId="urn:microsoft.com/office/officeart/2005/8/layout/hierarchy3"/>
    <dgm:cxn modelId="{703B1E3A-B8A0-4BAE-A4CF-7FC942F3089D}" srcId="{C335D338-0727-40BD-A66E-521B30EE4178}" destId="{65E7C3FC-B96F-492D-8DFA-5443D783E05F}" srcOrd="3" destOrd="0" parTransId="{C136DD8B-6A62-4AAB-A0A8-AB9F4FC79DF5}" sibTransId="{20E0EDDF-37EF-4D88-9ADF-786B9503A7CA}"/>
    <dgm:cxn modelId="{DC8AAD44-DB58-4B1F-81E1-95829BD91B4F}" srcId="{EC0D5874-098E-4A16-AA2B-8B052770F91D}" destId="{E5F83B16-7541-4E8B-9FB5-6AA9E0794DB4}" srcOrd="0" destOrd="0" parTransId="{65AC88BB-5658-45F9-8912-62C5A5B27EBC}" sibTransId="{96910000-A096-4D68-B8F1-A4360309AEB1}"/>
    <dgm:cxn modelId="{0D138F6B-696C-4EED-89A4-AE7756198B47}" type="presOf" srcId="{C335D338-0727-40BD-A66E-521B30EE4178}" destId="{39C7739F-5F25-4A27-8DA9-F8EC5BAA4204}" srcOrd="1" destOrd="0" presId="urn:microsoft.com/office/officeart/2005/8/layout/hierarchy3"/>
    <dgm:cxn modelId="{2BF90179-D668-4A45-B1EC-4EAC75B9A07B}" type="presOf" srcId="{9A92C6D1-DFA6-4D45-AD3D-7C66BF59D42D}" destId="{5D91B331-DF26-419E-990E-8C1B51E4823B}" srcOrd="0" destOrd="0" presId="urn:microsoft.com/office/officeart/2005/8/layout/hierarchy3"/>
    <dgm:cxn modelId="{EFA7A77F-D445-4D8A-8170-9A667264AD6E}" type="presOf" srcId="{65AC88BB-5658-45F9-8912-62C5A5B27EBC}" destId="{6DBCD2EE-8871-4D51-8F73-DEFDFC0BFE64}" srcOrd="0" destOrd="0" presId="urn:microsoft.com/office/officeart/2005/8/layout/hierarchy3"/>
    <dgm:cxn modelId="{40C05482-AC67-48FB-BB43-0621B3021289}" srcId="{881E9480-7F29-4A1D-8730-F0CBA4624469}" destId="{C335D338-0727-40BD-A66E-521B30EE4178}" srcOrd="1" destOrd="0" parTransId="{BC4EDD73-D802-4ED1-A9F0-8F89F6AB3FE5}" sibTransId="{3F1114A2-7EC0-43DB-972A-716DB68074E6}"/>
    <dgm:cxn modelId="{962E6686-8A1E-4AE0-8EC5-D4D22A599685}" srcId="{881E9480-7F29-4A1D-8730-F0CBA4624469}" destId="{EC0D5874-098E-4A16-AA2B-8B052770F91D}" srcOrd="0" destOrd="0" parTransId="{6577E116-5612-4D8C-9D71-D60F980D34BF}" sibTransId="{64C64007-9D9F-4C40-9FD5-B49DEB238E3F}"/>
    <dgm:cxn modelId="{4FD0458A-1A2A-4514-9810-AF32A7354CF1}" type="presOf" srcId="{610D5B53-6E55-4621-B159-8D9B89021FFC}" destId="{0A3DB837-BF8B-4216-87CB-90DF2C0276DB}" srcOrd="0" destOrd="0" presId="urn:microsoft.com/office/officeart/2005/8/layout/hierarchy3"/>
    <dgm:cxn modelId="{FE9AA18A-0D26-4BB4-A479-035B5AFCF9B2}" type="presOf" srcId="{E5F83B16-7541-4E8B-9FB5-6AA9E0794DB4}" destId="{E7BCBF0E-09C7-4ABC-98B9-A562CBDEF1AE}" srcOrd="0" destOrd="0" presId="urn:microsoft.com/office/officeart/2005/8/layout/hierarchy3"/>
    <dgm:cxn modelId="{F831B08E-72A3-4F41-94B7-B2F20ED4D799}" type="presOf" srcId="{EC0D5874-098E-4A16-AA2B-8B052770F91D}" destId="{2C9ABBB6-A0B7-49DA-8218-FC34E56B3AD0}" srcOrd="1" destOrd="0" presId="urn:microsoft.com/office/officeart/2005/8/layout/hierarchy3"/>
    <dgm:cxn modelId="{B0FCB0A3-4518-41E6-968F-4B282C67023E}" srcId="{EC0D5874-098E-4A16-AA2B-8B052770F91D}" destId="{9A92C6D1-DFA6-4D45-AD3D-7C66BF59D42D}" srcOrd="2" destOrd="0" parTransId="{0D5B349D-690C-49EB-AFD1-9D81C0AFA073}" sibTransId="{2650C73C-4EBE-4B2D-A970-2F420C48FA17}"/>
    <dgm:cxn modelId="{F5239DAD-D5A8-4600-9026-FDBD713FF666}" srcId="{EC0D5874-098E-4A16-AA2B-8B052770F91D}" destId="{B7B00163-8224-40F7-B251-378435AEF8F2}" srcOrd="1" destOrd="0" parTransId="{AB4F9643-FC13-4301-B4B1-657703899879}" sibTransId="{DFBF911F-84A8-48AA-953C-EF807EDA9740}"/>
    <dgm:cxn modelId="{CB4693B8-0ACA-409E-B1FA-03BA511CC45C}" type="presOf" srcId="{65E7C3FC-B96F-492D-8DFA-5443D783E05F}" destId="{2742E8BF-70C1-4E82-A676-9A60FB732296}" srcOrd="0" destOrd="0" presId="urn:microsoft.com/office/officeart/2005/8/layout/hierarchy3"/>
    <dgm:cxn modelId="{71C189BE-4E26-4994-8B2B-8E50F8DA94FC}" type="presOf" srcId="{AEEB7DA6-101D-4464-A2E4-0B231DE56628}" destId="{34710C1A-C5C2-4F24-9180-7DC0C4E19C46}" srcOrd="0" destOrd="0" presId="urn:microsoft.com/office/officeart/2005/8/layout/hierarchy3"/>
    <dgm:cxn modelId="{FFB52BC3-EA34-436F-ABD8-AA7BE8C7EEEE}" type="presOf" srcId="{C335D338-0727-40BD-A66E-521B30EE4178}" destId="{24C80F89-5903-4DE7-9DCD-0E5150D29E98}" srcOrd="0" destOrd="0" presId="urn:microsoft.com/office/officeart/2005/8/layout/hierarchy3"/>
    <dgm:cxn modelId="{AE0DC9C4-45FC-4B4E-937A-A108133F7589}" type="presOf" srcId="{17D0BFA0-A278-474B-A34A-2809BFD9CAEF}" destId="{14976589-3C13-4D88-9C4B-99412472B404}" srcOrd="0" destOrd="0" presId="urn:microsoft.com/office/officeart/2005/8/layout/hierarchy3"/>
    <dgm:cxn modelId="{FD5991DA-0F4F-41FB-9A05-185FCBE1F56B}" type="presOf" srcId="{AB4F9643-FC13-4301-B4B1-657703899879}" destId="{3929C934-BFCF-4C4C-B46B-24B47C2DC1E9}" srcOrd="0" destOrd="0" presId="urn:microsoft.com/office/officeart/2005/8/layout/hierarchy3"/>
    <dgm:cxn modelId="{8AFB0FE0-A3FB-4921-A68C-A68F7C8DEC01}" type="presOf" srcId="{FECB9E97-5A6F-4077-8D33-0105A143F245}" destId="{2E30E818-0007-4DE9-BAD6-52F5EC300514}" srcOrd="0" destOrd="0" presId="urn:microsoft.com/office/officeart/2005/8/layout/hierarchy3"/>
    <dgm:cxn modelId="{B92667E6-0531-418C-9A49-33AD06BDCB90}" type="presOf" srcId="{24B31FF4-272E-4007-B8E0-EA0F3E0BD07E}" destId="{AF5BFA20-A372-443A-84B8-04EB056A2A6D}" srcOrd="0" destOrd="0" presId="urn:microsoft.com/office/officeart/2005/8/layout/hierarchy3"/>
    <dgm:cxn modelId="{2FAE05F1-CDCE-403C-93CC-C29B2735B20F}" type="presOf" srcId="{EC0D5874-098E-4A16-AA2B-8B052770F91D}" destId="{C9171DB7-6950-476C-9B5F-E2D2AE856B33}" srcOrd="0" destOrd="0" presId="urn:microsoft.com/office/officeart/2005/8/layout/hierarchy3"/>
    <dgm:cxn modelId="{29482DF3-8CAB-417E-A8E1-6EB80E53636A}" type="presOf" srcId="{881E9480-7F29-4A1D-8730-F0CBA4624469}" destId="{89B53392-F8E4-4907-8D2C-395424D2F0AF}" srcOrd="0" destOrd="0" presId="urn:microsoft.com/office/officeart/2005/8/layout/hierarchy3"/>
    <dgm:cxn modelId="{10D0F7F3-DB54-45AE-9012-267D48B78A0E}" srcId="{C335D338-0727-40BD-A66E-521B30EE4178}" destId="{610D5B53-6E55-4621-B159-8D9B89021FFC}" srcOrd="2" destOrd="0" parTransId="{17D0BFA0-A278-474B-A34A-2809BFD9CAEF}" sibTransId="{53B72387-DE1B-4E66-9C17-12299B4B123E}"/>
    <dgm:cxn modelId="{4BDABCE7-7F7E-4483-9392-B3453230DCDE}" type="presParOf" srcId="{89B53392-F8E4-4907-8D2C-395424D2F0AF}" destId="{5DDD954E-7B9F-4529-83FD-062CCD786C71}" srcOrd="0" destOrd="0" presId="urn:microsoft.com/office/officeart/2005/8/layout/hierarchy3"/>
    <dgm:cxn modelId="{10C77B7B-A590-475B-BF0D-CFA0DAB90A95}" type="presParOf" srcId="{5DDD954E-7B9F-4529-83FD-062CCD786C71}" destId="{412BC561-CB88-43CF-9D7C-DB983A8F5545}" srcOrd="0" destOrd="0" presId="urn:microsoft.com/office/officeart/2005/8/layout/hierarchy3"/>
    <dgm:cxn modelId="{950269FB-298C-4D5D-9457-6355ACF17A4B}" type="presParOf" srcId="{412BC561-CB88-43CF-9D7C-DB983A8F5545}" destId="{C9171DB7-6950-476C-9B5F-E2D2AE856B33}" srcOrd="0" destOrd="0" presId="urn:microsoft.com/office/officeart/2005/8/layout/hierarchy3"/>
    <dgm:cxn modelId="{F63877FF-B0E0-4824-8C52-0814F26FDE4A}" type="presParOf" srcId="{412BC561-CB88-43CF-9D7C-DB983A8F5545}" destId="{2C9ABBB6-A0B7-49DA-8218-FC34E56B3AD0}" srcOrd="1" destOrd="0" presId="urn:microsoft.com/office/officeart/2005/8/layout/hierarchy3"/>
    <dgm:cxn modelId="{42828EA3-810A-4478-84FF-9DB4DFC4396D}" type="presParOf" srcId="{5DDD954E-7B9F-4529-83FD-062CCD786C71}" destId="{0D968455-5CA8-4239-A67F-6569B0ADF990}" srcOrd="1" destOrd="0" presId="urn:microsoft.com/office/officeart/2005/8/layout/hierarchy3"/>
    <dgm:cxn modelId="{E685645D-851C-4A50-B4CE-FE8A45F21086}" type="presParOf" srcId="{0D968455-5CA8-4239-A67F-6569B0ADF990}" destId="{6DBCD2EE-8871-4D51-8F73-DEFDFC0BFE64}" srcOrd="0" destOrd="0" presId="urn:microsoft.com/office/officeart/2005/8/layout/hierarchy3"/>
    <dgm:cxn modelId="{7B076242-84A9-4FBD-B3A1-D6346844AE91}" type="presParOf" srcId="{0D968455-5CA8-4239-A67F-6569B0ADF990}" destId="{E7BCBF0E-09C7-4ABC-98B9-A562CBDEF1AE}" srcOrd="1" destOrd="0" presId="urn:microsoft.com/office/officeart/2005/8/layout/hierarchy3"/>
    <dgm:cxn modelId="{714C82E0-D264-4644-B780-5A409AC91A5D}" type="presParOf" srcId="{0D968455-5CA8-4239-A67F-6569B0ADF990}" destId="{3929C934-BFCF-4C4C-B46B-24B47C2DC1E9}" srcOrd="2" destOrd="0" presId="urn:microsoft.com/office/officeart/2005/8/layout/hierarchy3"/>
    <dgm:cxn modelId="{D8623F63-7C9F-4E6C-8A51-6A598062FE1C}" type="presParOf" srcId="{0D968455-5CA8-4239-A67F-6569B0ADF990}" destId="{EB2B0CF1-F131-4A0D-9287-B85FD36A25DE}" srcOrd="3" destOrd="0" presId="urn:microsoft.com/office/officeart/2005/8/layout/hierarchy3"/>
    <dgm:cxn modelId="{B96EF774-8BE0-4BF1-843B-10E5793042D9}" type="presParOf" srcId="{0D968455-5CA8-4239-A67F-6569B0ADF990}" destId="{F9C9F0E0-1D19-4187-98BD-61511AAD9A53}" srcOrd="4" destOrd="0" presId="urn:microsoft.com/office/officeart/2005/8/layout/hierarchy3"/>
    <dgm:cxn modelId="{753DE753-AF59-4A69-9B3C-F48F6E342755}" type="presParOf" srcId="{0D968455-5CA8-4239-A67F-6569B0ADF990}" destId="{5D91B331-DF26-419E-990E-8C1B51E4823B}" srcOrd="5" destOrd="0" presId="urn:microsoft.com/office/officeart/2005/8/layout/hierarchy3"/>
    <dgm:cxn modelId="{4477551D-E1D9-40F4-94C3-BEFCD5F1FF31}" type="presParOf" srcId="{89B53392-F8E4-4907-8D2C-395424D2F0AF}" destId="{D36417B4-7184-4564-813E-A499EBA8E424}" srcOrd="1" destOrd="0" presId="urn:microsoft.com/office/officeart/2005/8/layout/hierarchy3"/>
    <dgm:cxn modelId="{617F3DBF-D009-4C0E-B62C-3DC8FFC85EDA}" type="presParOf" srcId="{D36417B4-7184-4564-813E-A499EBA8E424}" destId="{45088012-40BC-4A19-9D34-DDFCEFB6D792}" srcOrd="0" destOrd="0" presId="urn:microsoft.com/office/officeart/2005/8/layout/hierarchy3"/>
    <dgm:cxn modelId="{F05FC17C-8E33-4057-96B9-7D3B8CA6A2E6}" type="presParOf" srcId="{45088012-40BC-4A19-9D34-DDFCEFB6D792}" destId="{24C80F89-5903-4DE7-9DCD-0E5150D29E98}" srcOrd="0" destOrd="0" presId="urn:microsoft.com/office/officeart/2005/8/layout/hierarchy3"/>
    <dgm:cxn modelId="{44CDB525-3895-4137-A160-F044EF46A3DC}" type="presParOf" srcId="{45088012-40BC-4A19-9D34-DDFCEFB6D792}" destId="{39C7739F-5F25-4A27-8DA9-F8EC5BAA4204}" srcOrd="1" destOrd="0" presId="urn:microsoft.com/office/officeart/2005/8/layout/hierarchy3"/>
    <dgm:cxn modelId="{45684497-EA04-413C-A1CF-2615F0A27BB6}" type="presParOf" srcId="{D36417B4-7184-4564-813E-A499EBA8E424}" destId="{26471D55-082C-4845-AA1D-F770555D81F5}" srcOrd="1" destOrd="0" presId="urn:microsoft.com/office/officeart/2005/8/layout/hierarchy3"/>
    <dgm:cxn modelId="{C8711DC4-6F2F-4A46-9C76-4CFF88CBFC07}" type="presParOf" srcId="{26471D55-082C-4845-AA1D-F770555D81F5}" destId="{2E30E818-0007-4DE9-BAD6-52F5EC300514}" srcOrd="0" destOrd="0" presId="urn:microsoft.com/office/officeart/2005/8/layout/hierarchy3"/>
    <dgm:cxn modelId="{A2518C79-FBFF-4AE4-98A5-88239D5EAE5F}" type="presParOf" srcId="{26471D55-082C-4845-AA1D-F770555D81F5}" destId="{34710C1A-C5C2-4F24-9180-7DC0C4E19C46}" srcOrd="1" destOrd="0" presId="urn:microsoft.com/office/officeart/2005/8/layout/hierarchy3"/>
    <dgm:cxn modelId="{5DFBF1B4-F1D7-409D-838D-B8A8A859B3E8}" type="presParOf" srcId="{26471D55-082C-4845-AA1D-F770555D81F5}" destId="{6AF6B6AE-C695-4B7D-97EE-1F763F9AABCD}" srcOrd="2" destOrd="0" presId="urn:microsoft.com/office/officeart/2005/8/layout/hierarchy3"/>
    <dgm:cxn modelId="{26BAE695-EC5D-413F-AC29-6A810ADB0C4A}" type="presParOf" srcId="{26471D55-082C-4845-AA1D-F770555D81F5}" destId="{AF5BFA20-A372-443A-84B8-04EB056A2A6D}" srcOrd="3" destOrd="0" presId="urn:microsoft.com/office/officeart/2005/8/layout/hierarchy3"/>
    <dgm:cxn modelId="{C3C34A1F-206F-4C95-8A39-28A9A65DB58F}" type="presParOf" srcId="{26471D55-082C-4845-AA1D-F770555D81F5}" destId="{14976589-3C13-4D88-9C4B-99412472B404}" srcOrd="4" destOrd="0" presId="urn:microsoft.com/office/officeart/2005/8/layout/hierarchy3"/>
    <dgm:cxn modelId="{94A2424A-E03D-42BA-9BE5-922305CC8BF6}" type="presParOf" srcId="{26471D55-082C-4845-AA1D-F770555D81F5}" destId="{0A3DB837-BF8B-4216-87CB-90DF2C0276DB}" srcOrd="5" destOrd="0" presId="urn:microsoft.com/office/officeart/2005/8/layout/hierarchy3"/>
    <dgm:cxn modelId="{362CF762-3457-47A1-A361-55F5F928B74B}" type="presParOf" srcId="{26471D55-082C-4845-AA1D-F770555D81F5}" destId="{FEAF59E4-C13E-45FE-9828-3CE7EED3819C}" srcOrd="6" destOrd="0" presId="urn:microsoft.com/office/officeart/2005/8/layout/hierarchy3"/>
    <dgm:cxn modelId="{E6D80D81-9BA8-4DEA-950F-0AC5DC925709}" type="presParOf" srcId="{26471D55-082C-4845-AA1D-F770555D81F5}" destId="{2742E8BF-70C1-4E82-A676-9A60FB73229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1DB7-6950-476C-9B5F-E2D2AE856B33}">
      <dsp:nvSpPr>
        <dsp:cNvPr id="0" name=""/>
        <dsp:cNvSpPr/>
      </dsp:nvSpPr>
      <dsp:spPr>
        <a:xfrm>
          <a:off x="1573278" y="1308"/>
          <a:ext cx="1870691" cy="928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Lukio</a:t>
          </a:r>
        </a:p>
      </dsp:txBody>
      <dsp:txXfrm>
        <a:off x="1600476" y="28506"/>
        <a:ext cx="1816295" cy="874204"/>
      </dsp:txXfrm>
    </dsp:sp>
    <dsp:sp modelId="{6DBCD2EE-8871-4D51-8F73-DEFDFC0BFE64}">
      <dsp:nvSpPr>
        <dsp:cNvPr id="0" name=""/>
        <dsp:cNvSpPr/>
      </dsp:nvSpPr>
      <dsp:spPr>
        <a:xfrm>
          <a:off x="1760348" y="929909"/>
          <a:ext cx="187069" cy="655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187"/>
              </a:lnTo>
              <a:lnTo>
                <a:pt x="187069" y="655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BF0E-09C7-4ABC-98B9-A562CBDEF1AE}">
      <dsp:nvSpPr>
        <dsp:cNvPr id="0" name=""/>
        <dsp:cNvSpPr/>
      </dsp:nvSpPr>
      <dsp:spPr>
        <a:xfrm>
          <a:off x="1947417" y="1232645"/>
          <a:ext cx="1535613" cy="704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Ammatillinen tutkinto (yo-pohjainen)</a:t>
          </a:r>
        </a:p>
      </dsp:txBody>
      <dsp:txXfrm>
        <a:off x="1968063" y="1253291"/>
        <a:ext cx="1494321" cy="663610"/>
      </dsp:txXfrm>
    </dsp:sp>
    <dsp:sp modelId="{3929C934-BFCF-4C4C-B46B-24B47C2DC1E9}">
      <dsp:nvSpPr>
        <dsp:cNvPr id="0" name=""/>
        <dsp:cNvSpPr/>
      </dsp:nvSpPr>
      <dsp:spPr>
        <a:xfrm>
          <a:off x="1760348" y="929909"/>
          <a:ext cx="187069" cy="180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78"/>
              </a:lnTo>
              <a:lnTo>
                <a:pt x="187069" y="180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B0CF1-F131-4A0D-9287-B85FD36A25DE}">
      <dsp:nvSpPr>
        <dsp:cNvPr id="0" name=""/>
        <dsp:cNvSpPr/>
      </dsp:nvSpPr>
      <dsp:spPr>
        <a:xfrm>
          <a:off x="1947417" y="2240284"/>
          <a:ext cx="1492852" cy="990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Ammattikorkeakoulu</a:t>
          </a:r>
        </a:p>
      </dsp:txBody>
      <dsp:txXfrm>
        <a:off x="1976437" y="2269304"/>
        <a:ext cx="1434812" cy="932766"/>
      </dsp:txXfrm>
    </dsp:sp>
    <dsp:sp modelId="{F9C9F0E0-1D19-4187-98BD-61511AAD9A53}">
      <dsp:nvSpPr>
        <dsp:cNvPr id="0" name=""/>
        <dsp:cNvSpPr/>
      </dsp:nvSpPr>
      <dsp:spPr>
        <a:xfrm>
          <a:off x="1760348" y="929909"/>
          <a:ext cx="95114" cy="2922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014"/>
              </a:lnTo>
              <a:lnTo>
                <a:pt x="95114" y="292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1B331-DF26-419E-990E-8C1B51E4823B}">
      <dsp:nvSpPr>
        <dsp:cNvPr id="0" name=""/>
        <dsp:cNvSpPr/>
      </dsp:nvSpPr>
      <dsp:spPr>
        <a:xfrm>
          <a:off x="1855462" y="3444834"/>
          <a:ext cx="1384312" cy="814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Yliopistot</a:t>
          </a:r>
        </a:p>
      </dsp:txBody>
      <dsp:txXfrm>
        <a:off x="1879308" y="3468680"/>
        <a:ext cx="1336620" cy="766486"/>
      </dsp:txXfrm>
    </dsp:sp>
    <dsp:sp modelId="{24C80F89-5903-4DE7-9DCD-0E5150D29E98}">
      <dsp:nvSpPr>
        <dsp:cNvPr id="0" name=""/>
        <dsp:cNvSpPr/>
      </dsp:nvSpPr>
      <dsp:spPr>
        <a:xfrm>
          <a:off x="4049442" y="1308"/>
          <a:ext cx="1645528" cy="99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Ammatillinen perustutkinto</a:t>
          </a:r>
        </a:p>
      </dsp:txBody>
      <dsp:txXfrm>
        <a:off x="4078654" y="30520"/>
        <a:ext cx="1587104" cy="938946"/>
      </dsp:txXfrm>
    </dsp:sp>
    <dsp:sp modelId="{2E30E818-0007-4DE9-BAD6-52F5EC300514}">
      <dsp:nvSpPr>
        <dsp:cNvPr id="0" name=""/>
        <dsp:cNvSpPr/>
      </dsp:nvSpPr>
      <dsp:spPr>
        <a:xfrm>
          <a:off x="4213995" y="998678"/>
          <a:ext cx="313450" cy="63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58"/>
              </a:lnTo>
              <a:lnTo>
                <a:pt x="313450" y="638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10C1A-C5C2-4F24-9180-7DC0C4E19C46}">
      <dsp:nvSpPr>
        <dsp:cNvPr id="0" name=""/>
        <dsp:cNvSpPr/>
      </dsp:nvSpPr>
      <dsp:spPr>
        <a:xfrm>
          <a:off x="4527445" y="1303618"/>
          <a:ext cx="1181377" cy="666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Työ</a:t>
          </a:r>
        </a:p>
      </dsp:txBody>
      <dsp:txXfrm>
        <a:off x="4546970" y="1323143"/>
        <a:ext cx="1142327" cy="627586"/>
      </dsp:txXfrm>
    </dsp:sp>
    <dsp:sp modelId="{6AF6B6AE-C695-4B7D-97EE-1F763F9AABCD}">
      <dsp:nvSpPr>
        <dsp:cNvPr id="0" name=""/>
        <dsp:cNvSpPr/>
      </dsp:nvSpPr>
      <dsp:spPr>
        <a:xfrm>
          <a:off x="4213995" y="998678"/>
          <a:ext cx="164552" cy="166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819"/>
              </a:lnTo>
              <a:lnTo>
                <a:pt x="164552" y="1669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BFA20-A372-443A-84B8-04EB056A2A6D}">
      <dsp:nvSpPr>
        <dsp:cNvPr id="0" name=""/>
        <dsp:cNvSpPr/>
      </dsp:nvSpPr>
      <dsp:spPr>
        <a:xfrm>
          <a:off x="4378547" y="2270788"/>
          <a:ext cx="1453578" cy="79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Ammattitutkinto, erikoisammattitutkinto</a:t>
          </a:r>
        </a:p>
      </dsp:txBody>
      <dsp:txXfrm>
        <a:off x="4401844" y="2294085"/>
        <a:ext cx="1406984" cy="748826"/>
      </dsp:txXfrm>
    </dsp:sp>
    <dsp:sp modelId="{14976589-3C13-4D88-9C4B-99412472B404}">
      <dsp:nvSpPr>
        <dsp:cNvPr id="0" name=""/>
        <dsp:cNvSpPr/>
      </dsp:nvSpPr>
      <dsp:spPr>
        <a:xfrm>
          <a:off x="4213995" y="998678"/>
          <a:ext cx="150873" cy="269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052"/>
              </a:lnTo>
              <a:lnTo>
                <a:pt x="150873" y="26900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DB837-BF8B-4216-87CB-90DF2C0276DB}">
      <dsp:nvSpPr>
        <dsp:cNvPr id="0" name=""/>
        <dsp:cNvSpPr/>
      </dsp:nvSpPr>
      <dsp:spPr>
        <a:xfrm>
          <a:off x="4364868" y="3307380"/>
          <a:ext cx="1608424" cy="762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Ammattikorkeakoulu</a:t>
          </a:r>
        </a:p>
      </dsp:txBody>
      <dsp:txXfrm>
        <a:off x="4387207" y="3329719"/>
        <a:ext cx="1563746" cy="718023"/>
      </dsp:txXfrm>
    </dsp:sp>
    <dsp:sp modelId="{FEAF59E4-C13E-45FE-9828-3CE7EED3819C}">
      <dsp:nvSpPr>
        <dsp:cNvPr id="0" name=""/>
        <dsp:cNvSpPr/>
      </dsp:nvSpPr>
      <dsp:spPr>
        <a:xfrm>
          <a:off x="4213995" y="998678"/>
          <a:ext cx="164552" cy="378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9044"/>
              </a:lnTo>
              <a:lnTo>
                <a:pt x="164552" y="3789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2E8BF-70C1-4E82-A676-9A60FB732296}">
      <dsp:nvSpPr>
        <dsp:cNvPr id="0" name=""/>
        <dsp:cNvSpPr/>
      </dsp:nvSpPr>
      <dsp:spPr>
        <a:xfrm>
          <a:off x="4378547" y="4434382"/>
          <a:ext cx="1632314" cy="706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solidFill>
                <a:schemeClr val="tx1"/>
              </a:solidFill>
            </a:rPr>
            <a:t>Yliopistot</a:t>
          </a:r>
        </a:p>
      </dsp:txBody>
      <dsp:txXfrm>
        <a:off x="4399245" y="4455080"/>
        <a:ext cx="1590918" cy="66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837B-7BDD-48C3-B838-499B8B7AB766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D3C84-B176-4ED8-BE84-A1ABD885D6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242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6T11:42:49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7673 8528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7A0D-6003-E145-9381-BA780FCBB77B}" type="datetimeFigureOut">
              <a:rPr lang="fi-FI" smtClean="0"/>
              <a:t>19.11.2024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B831-DB3A-C444-A46A-82F5B0D53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7901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200"/>
              <a:t> Pääsykokeet (</a:t>
            </a:r>
            <a:r>
              <a:rPr lang="fi-FI" altLang="fi-FI" sz="1200" err="1"/>
              <a:t>sote</a:t>
            </a:r>
            <a:r>
              <a:rPr lang="fi-FI" altLang="fi-FI" sz="1200"/>
              <a:t>, kaos, lentokoneasennus, turva)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D6DBC-EA6B-4A5A-B160-10FF882936D0}" type="slidenum">
              <a:rPr lang="fi-FI" altLang="en-US" smtClean="0"/>
              <a:pPr>
                <a:defRPr/>
              </a:pPr>
              <a:t>6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74106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/>
              <a:t>CALIBRI BOLD 60, VERSAALI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EBAA-259F-44E2-AA13-51829772C7A9}" type="datetime1">
              <a:rPr lang="fi-FI" smtClean="0"/>
              <a:t>19.11.2024</a:t>
            </a:fld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35654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0040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493-9392-44D7-B82F-30F221EE77B2}" type="datetime1">
              <a:rPr lang="fi-FI" smtClean="0"/>
              <a:t>19.11.2024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409A1B-0649-8749-A12E-844570E61E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1330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A7FC-AA44-4305-9EEB-8DE1F006FA0F}" type="datetime1">
              <a:rPr lang="fi-FI" smtClean="0"/>
              <a:t>19.11.2024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2015999"/>
            <a:ext cx="10525570" cy="4138465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66077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4163" y="4557631"/>
            <a:ext cx="5583682" cy="1068736"/>
          </a:xfrm>
          <a:solidFill>
            <a:schemeClr val="accent2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LOPETUS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804" y="5074887"/>
            <a:ext cx="2354530" cy="106873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Sukunimi, Sähköposti, Puhelin, @Twitter-tunnus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2A1D419-85D0-CC4F-8881-4F80ABB98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91" y="847812"/>
            <a:ext cx="6229018" cy="2395449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52A705-3644-4641-99A5-620BB0BE9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0B1ADF-4204-3A4B-A44E-941477AFB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311"/>
          <a:stretch/>
        </p:blipFill>
        <p:spPr>
          <a:xfrm>
            <a:off x="8705143" y="2939970"/>
            <a:ext cx="3483508" cy="4141164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19F2612-A4EC-404E-917D-1829E5341DC8}" type="datetime1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Marja Huttunen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9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46376E7-4251-4DF5-A45A-92120A0197E2}" type="datetime1">
              <a:rPr lang="fi-FI" smtClean="0"/>
              <a:t>19.11.2024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Marja Huttunen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49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7BD4-3147-4177-B944-9E1FB28834D2}" type="datetime1">
              <a:rPr lang="fi-FI" smtClean="0"/>
              <a:t>19.11.2024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r>
              <a:rPr lang="fi-FI"/>
              <a:t>Marja Huttunen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4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073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747605"/>
            <a:ext cx="10525236" cy="27852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16CB06D-B28B-0E4C-A6BD-5A935AA5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1F2050-740D-6247-806B-F2F0088FB2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B2D8D5-EFB9-46A3-B37F-2E19FD630423}" type="datetime1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Marja Huttunen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6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C0C61755-1262-4AE7-937E-953A5CAA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77FE-3289-47A7-94C5-71FF1AD4E5C4}" type="datetime1">
              <a:rPr lang="fi-FI" smtClean="0"/>
              <a:t>19.11.2024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72B4D98-9ABF-4334-963D-8008A19E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Marja Huttunen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1E482-BF14-4B95-8EC5-C36EC076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498D-327E-4A64-B8CF-0696FADE2893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02576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749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CF9EC5-8FBA-4961-A6DB-F77C4710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5700-44EF-4BA2-A9DD-670612D63ADC}" type="datetime1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40CF66-51C6-42B5-BD19-3146248D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Marja Huttunen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2ECFB6-16EE-4139-8B5A-C8E02658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16A4-B3D5-46CE-B9DB-4ADC2840B5F4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29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406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61A3C60-8972-4A93-A1AA-2C5D1D48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8C98-9C40-4CB8-9689-F7FB72DBAF7F}" type="datetime1">
              <a:rPr lang="fi-FI" smtClean="0"/>
              <a:t>19.11.2024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344EB010-A04A-4B91-84F1-E5348C75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Marja Huttunen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B357802-21F0-40FC-9F00-6DE8E1C7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B5BA-C396-4E8B-A206-E8C8F3571B64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660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E7CECBC-B266-D04E-A0FF-98F0047CF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E8FD54-64C0-4CE7-BEAE-9BE772605A37}" type="datetime1">
              <a:rPr lang="fi-FI" smtClean="0"/>
              <a:t>19.11.2024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Marja Huttunen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E488C2-843F-4EF0-8916-EB4C0DBE4574}" type="datetime1">
              <a:rPr lang="fi-FI" smtClean="0"/>
              <a:t>19.11.2024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Marja Huttunen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50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07E8D1B8-821F-4E4A-82F6-41BEE5435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5"/>
            <a:ext cx="12192000" cy="6851904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1A70FC8-456C-194F-B120-EEA222566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50" y="6176335"/>
            <a:ext cx="3345847" cy="422728"/>
          </a:xfrm>
          <a:prstGeom prst="rect">
            <a:avLst/>
          </a:prstGeom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iruutu 2"/>
          <p:cNvSpPr txBox="1"/>
          <p:nvPr userDrawn="1"/>
        </p:nvSpPr>
        <p:spPr>
          <a:xfrm>
            <a:off x="4041648" y="6221128"/>
            <a:ext cx="5660136" cy="33314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endParaRPr lang="fi-FI" sz="200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BCC0E-BD60-4063-B234-E4CDBE404050}" type="datetime1">
              <a:rPr lang="fi-FI" smtClean="0"/>
              <a:t>19.11.2024</a:t>
            </a:fld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1153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7A14-D3A7-40D9-B620-A8BF71157D95}" type="datetime1">
              <a:rPr lang="fi-FI" smtClean="0"/>
              <a:t>19.11.2024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4612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46E3-A291-4FA5-83A4-3A3E5217023B}" type="datetime1">
              <a:rPr lang="fi-FI" smtClean="0"/>
              <a:t>19.11.2024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C10292-4909-EB49-9891-F893342186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5635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9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B984-377B-4DAE-8BD6-1B772EBFCA52}" type="datetime1">
              <a:rPr lang="fi-FI" smtClean="0"/>
              <a:t>19.11.2024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17"/>
            <a:ext cx="10515600" cy="140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A7BFF3-E6DC-8C42-8F15-D2A16B4782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466951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1152-184C-4A00-9563-95546DE23B79}" type="datetime1">
              <a:rPr lang="fi-FI" smtClean="0"/>
              <a:t>19.11.2024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 descr="Kuva, joka sisältää kohteen vesi, taivas, ulko, laiva&#10;&#10;&#10;&#10;Kuvaus luotu automaattisesti">
            <a:extLst>
              <a:ext uri="{FF2B5EF4-FFF2-40B4-BE49-F238E27FC236}">
                <a16:creationId xmlns:a16="http://schemas.microsoft.com/office/drawing/2014/main" id="{268E8F37-7507-F549-B55F-7DC5C605B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33695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hyperlink" Target="mailto:merja.helin@tampere.fi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du.fi/hakijalle/koulutustarjonta/maahanmuuttajill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45812" y="1342148"/>
            <a:ext cx="10133710" cy="1068736"/>
          </a:xfrm>
        </p:spPr>
        <p:txBody>
          <a:bodyPr/>
          <a:lstStyle/>
          <a:p>
            <a:r>
              <a:rPr lang="fi-FI" altLang="fi-FI">
                <a:cs typeface="SenticoSansDT Bold"/>
              </a:rPr>
              <a:t>Opiskelu peruskoulun jälkeen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7"/>
          </p:nvPr>
        </p:nvSpPr>
        <p:spPr>
          <a:xfrm>
            <a:off x="3998116" y="5421310"/>
            <a:ext cx="4229100" cy="1118035"/>
          </a:xfrm>
        </p:spPr>
        <p:txBody>
          <a:bodyPr/>
          <a:lstStyle/>
          <a:p>
            <a:r>
              <a:rPr lang="fi-FI"/>
              <a:t>Sanna Tanni</a:t>
            </a:r>
          </a:p>
          <a:p>
            <a:r>
              <a:rPr lang="fi-FI"/>
              <a:t>Opinto-ohjaaja</a:t>
            </a:r>
          </a:p>
          <a:p>
            <a:r>
              <a:rPr lang="fi-FI"/>
              <a:t>sanna.tanni@tampere.fi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1057642" y="6356350"/>
            <a:ext cx="996306" cy="365125"/>
          </a:xfrm>
        </p:spPr>
        <p:txBody>
          <a:bodyPr/>
          <a:lstStyle/>
          <a:p>
            <a:endParaRPr lang="fi-FI">
              <a:ea typeface="Calibri"/>
              <a:cs typeface="Calibri"/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3918783" y="3043508"/>
            <a:ext cx="4225105" cy="76095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72000" rIns="360000" bIns="7200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>
                <a:solidFill>
                  <a:schemeClr val="bg1"/>
                </a:solidFill>
              </a:rPr>
              <a:t>Yhteishaku </a:t>
            </a:r>
            <a:r>
              <a:rPr lang="fi-FI" sz="4000">
                <a:solidFill>
                  <a:srgbClr val="00B050"/>
                </a:solidFill>
              </a:rPr>
              <a:t>2025</a:t>
            </a:r>
            <a:endParaRPr lang="fi-FI" sz="4000">
              <a:solidFill>
                <a:srgbClr val="00B050"/>
              </a:solidFill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7FCEC3-FC2A-4FD9-8F18-08FAA24B33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0A2E0-47B0-4D61-8D79-2B94F905E759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6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265A7-7D86-411B-9A2A-F479C3A3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Kaksoistutkinto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082B99-DA42-47F9-B001-2069DC4A4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94229"/>
            <a:ext cx="10593084" cy="39512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fi-FI">
                <a:solidFill>
                  <a:schemeClr val="tx1"/>
                </a:solidFill>
                <a:cs typeface="Calibri"/>
              </a:rPr>
              <a:t>Ammatilliseen perustutkintoon on mahdollista yhdistää lukio-opintoja. </a:t>
            </a:r>
          </a:p>
          <a:p>
            <a:pPr algn="l"/>
            <a:r>
              <a:rPr lang="fi-FI">
                <a:solidFill>
                  <a:schemeClr val="tx1"/>
                </a:solidFill>
                <a:cs typeface="Calibri"/>
              </a:rPr>
              <a:t>Haku ammatilliseen perustutkintoon, jonka jälkeen mahdollisuus hakea opiskelemaan myös lukio-opintoja </a:t>
            </a:r>
          </a:p>
          <a:p>
            <a:pPr algn="l"/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Edellytyksenä on, että lukio-opinnot aloittavalla opiskelijalla on peruskoulun päättötodistuksessa vähintään arvosana 7 oppiaineista äidinkieli, englanti ja matematiikka sekä lukuaineiden keskiarvo vähintään 7,0.</a:t>
            </a:r>
            <a:endParaRPr lang="fi-FI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algn="l"/>
            <a:r>
              <a:rPr lang="fi-FI">
                <a:solidFill>
                  <a:schemeClr val="tx1"/>
                </a:solidFill>
                <a:cs typeface="Calibri"/>
              </a:rPr>
              <a:t>Opiskellaan 5 lukioainetta – </a:t>
            </a:r>
            <a:r>
              <a:rPr lang="fi-FI" err="1">
                <a:solidFill>
                  <a:schemeClr val="tx1"/>
                </a:solidFill>
                <a:cs typeface="Calibri"/>
              </a:rPr>
              <a:t>Huom</a:t>
            </a:r>
            <a:r>
              <a:rPr lang="fi-FI">
                <a:solidFill>
                  <a:schemeClr val="tx1"/>
                </a:solidFill>
                <a:cs typeface="Calibri"/>
              </a:rPr>
              <a:t>! Kaksoistutkinnossa lukioaineet on ennalta määritelty (ei valinnaisuutta)</a:t>
            </a:r>
          </a:p>
          <a:p>
            <a:pPr algn="l"/>
            <a:r>
              <a:rPr lang="fi-FI">
                <a:solidFill>
                  <a:schemeClr val="tx1"/>
                </a:solidFill>
                <a:cs typeface="Calibri"/>
              </a:rPr>
              <a:t>Sopii nuorelle, joka on kiinnostunut tietystä ammattialasta ja pitää teoriaopinnoista.</a:t>
            </a:r>
            <a:endParaRPr lang="fi-FI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Nuori valmistuu ammattiin ja saa ylioppilastodistuksen.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cs typeface="Calibri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26952E7-F4B0-4D87-8657-AA09D182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8B5BA-C396-4E8B-A206-E8C8F3571B64}" type="slidenum">
              <a:rPr lang="fi-FI" altLang="en-US" smtClean="0"/>
              <a:pPr>
                <a:defRPr/>
              </a:pPr>
              <a:t>10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837F69-B8B8-4C39-AEFB-D1330ABB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C8D33-40F7-4FA5-83C7-D2C48F134016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46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C70720AF-7CCA-4847-9DA6-47E26742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9625"/>
          </a:xfrm>
        </p:spPr>
        <p:txBody>
          <a:bodyPr/>
          <a:lstStyle/>
          <a:p>
            <a:r>
              <a:rPr lang="fi-FI" altLang="fi-FI">
                <a:solidFill>
                  <a:schemeClr val="tx1"/>
                </a:solidFill>
              </a:rPr>
              <a:t>Aikuisten perusopetus</a:t>
            </a:r>
          </a:p>
        </p:txBody>
      </p:sp>
      <p:sp>
        <p:nvSpPr>
          <p:cNvPr id="21507" name="Sisällön paikkamerkki 2">
            <a:extLst>
              <a:ext uri="{FF2B5EF4-FFF2-40B4-BE49-F238E27FC236}">
                <a16:creationId xmlns:a16="http://schemas.microsoft.com/office/drawing/2014/main" id="{6F35146F-E23D-4F08-B2B2-A994646A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66" y="1492585"/>
            <a:ext cx="10355178" cy="4583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altLang="fi-FI" sz="2400">
                <a:solidFill>
                  <a:schemeClr val="tx1"/>
                </a:solidFill>
              </a:rPr>
              <a:t>Peruskoulun opetus järjestetään </a:t>
            </a:r>
            <a:r>
              <a:rPr lang="fi-FI" altLang="fi-FI" sz="2400" err="1">
                <a:solidFill>
                  <a:schemeClr val="tx1"/>
                </a:solidFill>
              </a:rPr>
              <a:t>Tredun</a:t>
            </a:r>
            <a:r>
              <a:rPr lang="fi-FI" altLang="fi-FI" sz="2400">
                <a:solidFill>
                  <a:schemeClr val="tx1"/>
                </a:solidFill>
              </a:rPr>
              <a:t> Santalahdentien toimipisteessä  </a:t>
            </a:r>
          </a:p>
          <a:p>
            <a:pPr algn="l"/>
            <a:r>
              <a:rPr lang="fi-FI" altLang="fi-FI" sz="2400">
                <a:solidFill>
                  <a:schemeClr val="tx1"/>
                </a:solidFill>
              </a:rPr>
              <a:t>Tarkoitettu nuorille, joilla ei ole perusopetuksen päättötodistusta ja niille nuorille, joilla on päättötodistus ulkomailta, mutta suomen kielen taito alle A2.1</a:t>
            </a:r>
            <a:endParaRPr lang="fi-FI" altLang="fi-FI" sz="24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400">
                <a:solidFill>
                  <a:schemeClr val="tx1"/>
                </a:solidFill>
              </a:rPr>
              <a:t>Opetus tapahtuu päivällä </a:t>
            </a:r>
            <a:endParaRPr lang="fi-FI" altLang="fi-FI" sz="24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400">
                <a:solidFill>
                  <a:schemeClr val="tx1"/>
                </a:solidFill>
              </a:rPr>
              <a:t>Sisältää perusopetuksen oppiaineet, aiemmat perusopetuksen opinnot voidaan hyväksi lukea</a:t>
            </a:r>
            <a:endParaRPr lang="fi-FI" altLang="fi-FI" sz="24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400">
                <a:solidFill>
                  <a:schemeClr val="tx1"/>
                </a:solidFill>
              </a:rPr>
              <a:t>Tavoitteena perusopetuksen päättötodistus</a:t>
            </a:r>
            <a:endParaRPr lang="fi-FI" altLang="fi-FI" sz="24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400">
                <a:solidFill>
                  <a:schemeClr val="tx1"/>
                </a:solidFill>
              </a:rPr>
              <a:t>Lisätietoja antaa </a:t>
            </a:r>
            <a:r>
              <a:rPr lang="fi-FI" altLang="fi-FI" sz="2400" err="1">
                <a:solidFill>
                  <a:schemeClr val="tx1"/>
                </a:solidFill>
              </a:rPr>
              <a:t>Tredun</a:t>
            </a:r>
            <a:r>
              <a:rPr lang="fi-FI" altLang="fi-FI" sz="2400">
                <a:solidFill>
                  <a:schemeClr val="tx1"/>
                </a:solidFill>
              </a:rPr>
              <a:t> opinto-ohjaaja Tarja Kyttälä, tarja.kyttala@tampere.fi p. 0400 562120</a:t>
            </a:r>
            <a:endParaRPr lang="fi-FI" altLang="fi-FI" sz="2400">
              <a:solidFill>
                <a:schemeClr val="tx1"/>
              </a:solidFill>
              <a:cs typeface="Calibri"/>
            </a:endParaRPr>
          </a:p>
          <a:p>
            <a:endParaRPr lang="fi-FI" alt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8D02D307-0F2C-453C-BF87-416132CEDB5A}"/>
                  </a:ext>
                </a:extLst>
              </p14:cNvPr>
              <p14:cNvContentPartPr/>
              <p14:nvPr/>
            </p14:nvContentPartPr>
            <p14:xfrm>
              <a:off x="4793776" y="5345373"/>
              <a:ext cx="19049" cy="19049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8D02D307-0F2C-453C-BF87-416132CEDB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326" y="4392923"/>
                <a:ext cx="1904900" cy="19049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B29C99D-23D2-48F0-AB4A-F8812379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11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A820B2-7A41-49A5-B144-655E714C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E6FF3-B849-4ABE-9D30-FE3656E8EBB6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20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6CC96-19E9-4D8D-85E6-3F69A952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11"/>
            <a:ext cx="10515600" cy="1325563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TUVA: 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tutkintokoulutukseen valmentava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4E5B7-2C17-4ADD-B963-5EA690D8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39" y="1499212"/>
            <a:ext cx="11275763" cy="475614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TUVA on tarkoitettu peruskoulun tai vastaavan koulutuksen suorittaneille nuorille ja nuorille aikuisille</a:t>
            </a:r>
          </a:p>
          <a:p>
            <a:pPr algn="l"/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Jokaiselle opiskelijalle tehdään HOKS eli henkilökohtainen opiskelusuunnitelma, johon merkitään mihin TUVA-opinnot painottuvat = kaikki eivät opiskele kaikkea</a:t>
            </a:r>
          </a:p>
          <a:p>
            <a:pPr algn="l"/>
            <a:r>
              <a:rPr lang="fi-FI" err="1">
                <a:solidFill>
                  <a:schemeClr val="tx1"/>
                </a:solidFill>
                <a:ea typeface="+mn-lt"/>
                <a:cs typeface="+mn-lt"/>
              </a:rPr>
              <a:t>TUVAssa</a:t>
            </a:r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 harjoitellaan koulussa käymistä, ajanhallintaa ja arjen taitoja sekä tutustutaan erilaisiin koulutuksiin ja ammatteihin, suoritetaan työharjoittelua. </a:t>
            </a:r>
            <a:endParaRPr lang="fi-FI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TUVA-koulutuksessa voi valmentautua ammatillisiin ja lukio-opintoihin sekä suorittaa niiden opintoja. </a:t>
            </a:r>
            <a:endParaRPr lang="fi-FI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TUVA-opinnoissa kerrataan peruskoulusta tuttuja oppiaineita ja on mahdollisuus</a:t>
            </a:r>
            <a:r>
              <a:rPr lang="fi-FI" sz="2400">
                <a:solidFill>
                  <a:schemeClr val="tx1"/>
                </a:solidFill>
              </a:rPr>
              <a:t>  </a:t>
            </a:r>
            <a:r>
              <a:rPr lang="fi-FI">
                <a:solidFill>
                  <a:schemeClr val="tx1"/>
                </a:solidFill>
              </a:rPr>
              <a:t>korottaa perusopetuksen arvosanoja (kun päättötodistus on Suomesta), vahvistaa suomen kielen taitoa sekä vahvistaa opiskeluvalmiuksia jatko-opintoja varten. 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TUVA-koulutuksen kesto on enintään yksi vuosi. 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marL="0" indent="0" algn="l">
              <a:buNone/>
            </a:pPr>
            <a:endParaRPr lang="fi-FI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l">
              <a:buNone/>
            </a:pPr>
            <a:endParaRPr lang="fi-FI"/>
          </a:p>
          <a:p>
            <a:pPr marL="0" indent="0">
              <a:buNone/>
            </a:pPr>
            <a:endParaRPr lang="fi-FI">
              <a:solidFill>
                <a:srgbClr val="00B050"/>
              </a:solidFill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84AE6-473F-4EA5-9B3A-12E4CD2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12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3978E9-0F97-4CEC-87D3-9354BD26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7FFB3-11A0-44F0-B030-0481C27EA3BE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53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6CC96-19E9-4D8D-85E6-3F69A952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8"/>
            <a:ext cx="10515600" cy="1325563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TUVA: tutkintokoulutukseen valmentava 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4E5B7-2C17-4ADD-B963-5EA690D8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6444"/>
            <a:ext cx="11009522" cy="49981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fi-FI">
                <a:solidFill>
                  <a:schemeClr val="tx1"/>
                </a:solidFill>
              </a:rPr>
              <a:t>Hakeutuminen yhteishaussa tai jatkuvassa haussa ympäri vuoden</a:t>
            </a:r>
            <a:endParaRPr lang="en-US">
              <a:solidFill>
                <a:schemeClr val="tx1"/>
              </a:solidFill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Pääsyvaatimuksena perusopetuksen päättötodistus tai vastaava koulutus, vieraskielisillä kielitaito A2.1 </a:t>
            </a:r>
            <a:endParaRPr lang="fi-FI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b="1" err="1">
                <a:solidFill>
                  <a:schemeClr val="tx1"/>
                </a:solidFill>
              </a:rPr>
              <a:t>Tredu</a:t>
            </a:r>
            <a:r>
              <a:rPr lang="fi-FI" b="1">
                <a:solidFill>
                  <a:schemeClr val="tx1"/>
                </a:solidFill>
              </a:rPr>
              <a:t>: TUVA Tampere</a:t>
            </a:r>
            <a:endParaRPr lang="fi-FI" b="1">
              <a:solidFill>
                <a:schemeClr val="tx1"/>
              </a:solidFill>
              <a:ea typeface="Calibri"/>
              <a:cs typeface="Calibri"/>
            </a:endParaRPr>
          </a:p>
          <a:p>
            <a:pPr lvl="1" algn="l"/>
            <a:r>
              <a:rPr lang="fi-FI" b="1">
                <a:solidFill>
                  <a:schemeClr val="tx1"/>
                </a:solidFill>
                <a:ea typeface="Calibri"/>
                <a:cs typeface="Calibri"/>
              </a:rPr>
              <a:t>Hakukohteet vieraskielisille (S2-opetus): Hepolamminkatu, Santalahdentie ja Pyynikin lukio</a:t>
            </a:r>
          </a:p>
          <a:p>
            <a:pPr lvl="1" algn="l"/>
            <a:r>
              <a:rPr lang="fi-FI" b="1">
                <a:solidFill>
                  <a:schemeClr val="tx1"/>
                </a:solidFill>
              </a:rPr>
              <a:t>Pyynikin lukio </a:t>
            </a:r>
            <a:r>
              <a:rPr lang="fi-FI">
                <a:solidFill>
                  <a:schemeClr val="tx1"/>
                </a:solidFill>
              </a:rPr>
              <a:t>(31.7.2025 asti Hatanpään lukio): lukioon valmentautuminen, suomen kielen ja akateemisten taitojen vahvistaminen ja lukiokursseja </a:t>
            </a:r>
            <a:r>
              <a:rPr lang="fi-FI" b="1">
                <a:solidFill>
                  <a:schemeClr val="tx1"/>
                </a:solidFill>
              </a:rPr>
              <a:t>S2-painotuksella</a:t>
            </a:r>
            <a:endParaRPr lang="fi-FI" b="1">
              <a:solidFill>
                <a:schemeClr val="tx1"/>
              </a:solidFill>
              <a:ea typeface="Calibri"/>
              <a:cs typeface="Calibri"/>
            </a:endParaRPr>
          </a:p>
          <a:p>
            <a:pPr lvl="2" algn="l">
              <a:buFont typeface="Wingdings" panose="02070309020205020404" pitchFamily="49" charset="0"/>
              <a:buChar char="§"/>
            </a:pPr>
            <a:r>
              <a:rPr lang="fi-FI">
                <a:solidFill>
                  <a:schemeClr val="tx1"/>
                </a:solidFill>
              </a:rPr>
              <a:t>Ei ole erillisenä hakukohteena: hakukohde on TUVA Tampere</a:t>
            </a:r>
            <a:endParaRPr lang="fi-FI">
              <a:solidFill>
                <a:schemeClr val="tx1"/>
              </a:solidFill>
              <a:ea typeface="Calibri"/>
              <a:cs typeface="Calibri"/>
            </a:endParaRPr>
          </a:p>
          <a:p>
            <a:pPr lvl="2" algn="l">
              <a:buFont typeface="Wingdings" panose="02070309020205020404" pitchFamily="49" charset="0"/>
              <a:buChar char="§"/>
            </a:pPr>
            <a:r>
              <a:rPr lang="fi-FI">
                <a:solidFill>
                  <a:schemeClr val="tx1"/>
                </a:solidFill>
              </a:rPr>
              <a:t>Jos oppilas haluaa Pyynikin lukion ryhmään hän valitsee lisäkysymykset: </a:t>
            </a:r>
            <a:r>
              <a:rPr lang="fi-FI" i="1">
                <a:solidFill>
                  <a:schemeClr val="tx1"/>
                </a:solidFill>
                <a:ea typeface="+mn-lt"/>
                <a:cs typeface="+mn-lt"/>
              </a:rPr>
              <a:t>Haluan "suorittaa lukio-opintoja" ja "vahvistaa suomen kielen taitoa"</a:t>
            </a:r>
            <a:endParaRPr lang="fi-FI" b="1" i="1">
              <a:solidFill>
                <a:schemeClr val="tx1"/>
              </a:solidFill>
              <a:ea typeface="+mn-lt"/>
              <a:cs typeface="+mn-lt"/>
            </a:endParaRPr>
          </a:p>
          <a:p>
            <a:pPr lvl="2" algn="l">
              <a:buFont typeface="Wingdings" panose="02070309020205020404" pitchFamily="49" charset="0"/>
              <a:buChar char="§"/>
            </a:pPr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Tutustumiset</a:t>
            </a:r>
            <a:r>
              <a:rPr lang="fi-FI">
                <a:solidFill>
                  <a:schemeClr val="tx1"/>
                </a:solidFill>
              </a:rPr>
              <a:t> ja kysymykset: Jaakko </a:t>
            </a:r>
            <a:r>
              <a:rPr lang="fi-FI" err="1">
                <a:solidFill>
                  <a:schemeClr val="tx1"/>
                </a:solidFill>
              </a:rPr>
              <a:t>Saulamaa</a:t>
            </a:r>
            <a:r>
              <a:rPr lang="fi-FI">
                <a:solidFill>
                  <a:schemeClr val="tx1"/>
                </a:solidFill>
              </a:rPr>
              <a:t> puh. 044 4309361</a:t>
            </a:r>
            <a:endParaRPr lang="fi-FI" b="1">
              <a:solidFill>
                <a:schemeClr val="tx1"/>
              </a:solidFill>
              <a:ea typeface="Calibri"/>
              <a:cs typeface="Calibri"/>
            </a:endParaRPr>
          </a:p>
          <a:p>
            <a:pPr lvl="2" algn="l">
              <a:buFont typeface="Wingdings" panose="02070309020205020404" pitchFamily="49" charset="0"/>
              <a:buChar char="§"/>
            </a:pPr>
            <a:r>
              <a:rPr lang="fi-FI">
                <a:solidFill>
                  <a:schemeClr val="tx1"/>
                </a:solidFill>
                <a:ea typeface="Calibri"/>
                <a:cs typeface="Calibri"/>
              </a:rPr>
              <a:t>Kielitaitotaso A2.1. ja hakijat haastatellaan ennen valintaa</a:t>
            </a:r>
          </a:p>
          <a:p>
            <a:pPr algn="l"/>
            <a:r>
              <a:rPr lang="fi-FI">
                <a:solidFill>
                  <a:schemeClr val="tx1"/>
                </a:solidFill>
              </a:rPr>
              <a:t>Tampereella TUVA-koulutusta tarjoavat </a:t>
            </a:r>
            <a:r>
              <a:rPr lang="fi-FI" err="1">
                <a:solidFill>
                  <a:schemeClr val="tx1"/>
                </a:solidFill>
              </a:rPr>
              <a:t>Tredu</a:t>
            </a:r>
            <a:r>
              <a:rPr lang="fi-FI">
                <a:solidFill>
                  <a:schemeClr val="tx1"/>
                </a:solidFill>
              </a:rPr>
              <a:t>, </a:t>
            </a:r>
            <a:r>
              <a:rPr lang="fi-FI" err="1">
                <a:solidFill>
                  <a:schemeClr val="tx1"/>
                </a:solidFill>
              </a:rPr>
              <a:t>Sasky</a:t>
            </a:r>
            <a:r>
              <a:rPr lang="fi-FI">
                <a:solidFill>
                  <a:schemeClr val="tx1"/>
                </a:solidFill>
              </a:rPr>
              <a:t> sekä erityisammattioppilaitokset  Luovi, Aitoo ja </a:t>
            </a:r>
            <a:r>
              <a:rPr lang="fi-FI" err="1">
                <a:solidFill>
                  <a:schemeClr val="tx1"/>
                </a:solidFill>
              </a:rPr>
              <a:t>Kiipula</a:t>
            </a:r>
            <a:r>
              <a:rPr lang="fi-FI">
                <a:solidFill>
                  <a:schemeClr val="tx1"/>
                </a:solidFill>
              </a:rPr>
              <a:t>.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marL="0" indent="0" algn="l">
              <a:buNone/>
            </a:pPr>
            <a:endParaRPr lang="fi-FI">
              <a:solidFill>
                <a:srgbClr val="00B050"/>
              </a:solidFill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84AE6-473F-4EA5-9B3A-12E4CD2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13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017FF4-AD86-4758-9FC1-8068DE17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BD1EC-14ED-44AC-82C8-528E4A107AE8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41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6115B000-36E2-4B3B-A653-3EC2D23A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>
                <a:solidFill>
                  <a:schemeClr val="tx1"/>
                </a:solidFill>
              </a:rPr>
              <a:t>Mitä toisen asteen koulutuksen jälkeen?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0D19C949-6A80-442C-9787-43BE3C359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715152"/>
              </p:ext>
            </p:extLst>
          </p:nvPr>
        </p:nvGraphicFramePr>
        <p:xfrm>
          <a:off x="2128695" y="1396539"/>
          <a:ext cx="7584141" cy="514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B68ED9-A006-4779-9D0B-0AEAAEC2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8498D-327E-4A64-B8CF-0696FADE2893}" type="slidenum">
              <a:rPr lang="fi-FI" altLang="en-US" smtClean="0"/>
              <a:pPr>
                <a:defRPr/>
              </a:pPr>
              <a:t>14</a:t>
            </a:fld>
            <a:endParaRPr lang="fi-FI" alt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34D5BA-5AE5-4C10-8324-BCF2C814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82492-AD05-42A3-A9FB-3CC17BB8CFDA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09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6F771-7F2E-4A87-AEF8-DBBD0AFE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564"/>
          </a:xfrm>
        </p:spPr>
        <p:txBody>
          <a:bodyPr/>
          <a:lstStyle/>
          <a:p>
            <a:r>
              <a:rPr lang="fi-FI">
                <a:solidFill>
                  <a:srgbClr val="002060"/>
                </a:solidFill>
                <a:cs typeface="Calibri"/>
              </a:rPr>
              <a:t>Koulutuksiin haku </a:t>
            </a:r>
            <a:r>
              <a:rPr lang="fi-FI" u="sng">
                <a:solidFill>
                  <a:srgbClr val="00B050"/>
                </a:solidFill>
                <a:cs typeface="Calibri"/>
              </a:rPr>
              <a:t>2025</a:t>
            </a:r>
            <a:endParaRPr lang="fi-FI" u="sng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05BC80-40F3-4688-BF35-BE568961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404"/>
            <a:ext cx="11003691" cy="51929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2000" u="sng">
                <a:solidFill>
                  <a:srgbClr val="00B050"/>
                </a:solidFill>
                <a:ea typeface="+mn-lt"/>
                <a:cs typeface="+mn-lt"/>
              </a:rPr>
              <a:t>18.2.2025 - 18.3.2025</a:t>
            </a:r>
            <a:r>
              <a:rPr lang="fi-FI" sz="2000" u="sng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fi-FI" sz="20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on Yhteishaku peruskoulun jälkeiseen koulutukseen</a:t>
            </a:r>
          </a:p>
          <a:p>
            <a:pPr lvl="1" algn="l"/>
            <a:r>
              <a:rPr lang="fi-FI" sz="20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Haku tehdään osoitteessa www.opintopolku.fi</a:t>
            </a:r>
          </a:p>
          <a:p>
            <a:pPr lvl="1" algn="l"/>
            <a:r>
              <a:rPr lang="fi-FI" sz="20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Yhteishaussa voi hakea seitsemään hakukohteeseen</a:t>
            </a:r>
          </a:p>
          <a:p>
            <a:pPr algn="l"/>
            <a:r>
              <a:rPr lang="fi-FI" sz="20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Yhteishaussa voi hakea:</a:t>
            </a:r>
          </a:p>
          <a:p>
            <a:pPr lvl="1" algn="l">
              <a:buFont typeface="Courier New" panose="020B0604020202020204" pitchFamily="34" charset="0"/>
              <a:buChar char="o"/>
            </a:pPr>
            <a:r>
              <a:rPr lang="fi-FI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Toisen asteen koulutuksiin (lukio ja ammatillinen koulutus)</a:t>
            </a:r>
            <a:endParaRPr lang="en-US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lvl="1" algn="l">
              <a:buFont typeface="Courier New" panose="020B0604020202020204" pitchFamily="34" charset="0"/>
              <a:buChar char="o"/>
            </a:pPr>
            <a:r>
              <a:rPr lang="fi-FI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Tutkintokoulutukseen valmentavaan koulutukseen (TUVA)</a:t>
            </a:r>
          </a:p>
          <a:p>
            <a:pPr lvl="1" algn="l">
              <a:buFont typeface="Courier New" panose="020B0604020202020204" pitchFamily="34" charset="0"/>
              <a:buChar char="o"/>
            </a:pPr>
            <a:r>
              <a:rPr lang="fi-FI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Vaativana erityisenä tukena järjestettävään ammatilliseen koulutukseen</a:t>
            </a:r>
            <a:endParaRPr lang="en-US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lvl="1" algn="l"/>
            <a:r>
              <a:rPr lang="fi-FI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työhön ja itsenäiseen elämään valmistavaan koulutukseen (TELMA)</a:t>
            </a:r>
          </a:p>
          <a:p>
            <a:pPr lvl="1" algn="l"/>
            <a:r>
              <a:rPr lang="fi-FI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Kansanopistoihin "Opintovuosi oppivelvollisille" -linjalle</a:t>
            </a:r>
            <a:endParaRPr lang="fi-FI" sz="14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l"/>
            <a:r>
              <a:rPr lang="fi-FI" sz="2000">
                <a:solidFill>
                  <a:schemeClr val="tx1"/>
                </a:solidFill>
                <a:ea typeface="+mn-lt"/>
                <a:cs typeface="+mn-lt"/>
              </a:rPr>
              <a:t>Ammatilliset perustutkinnot englanniksi </a:t>
            </a:r>
            <a:r>
              <a:rPr lang="fi-FI" sz="2000" err="1">
                <a:solidFill>
                  <a:schemeClr val="tx1"/>
                </a:solidFill>
                <a:ea typeface="+mn-lt"/>
                <a:cs typeface="+mn-lt"/>
              </a:rPr>
              <a:t>Tredussa</a:t>
            </a:r>
            <a:r>
              <a:rPr lang="fi-FI" sz="2000">
                <a:solidFill>
                  <a:schemeClr val="tx1"/>
                </a:solidFill>
                <a:ea typeface="+mn-lt"/>
                <a:cs typeface="+mn-lt"/>
              </a:rPr>
              <a:t>: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 Restaurant and Catering Services – Waiter/Waitress (</a:t>
            </a:r>
            <a:r>
              <a:rPr lang="en-US" sz="2000" err="1">
                <a:solidFill>
                  <a:schemeClr val="tx1"/>
                </a:solidFill>
                <a:ea typeface="+mn-lt"/>
                <a:cs typeface="+mn-lt"/>
              </a:rPr>
              <a:t>lisätietoja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 saija.hellsten@tampere.fi),</a:t>
            </a:r>
            <a:r>
              <a:rPr lang="en-US" sz="2000">
                <a:solidFill>
                  <a:schemeClr val="tx1"/>
                </a:solidFill>
              </a:rPr>
              <a:t> Sports and Business and </a:t>
            </a:r>
            <a:r>
              <a:rPr lang="fi-FI" sz="2000">
                <a:solidFill>
                  <a:schemeClr val="tx1"/>
                </a:solidFill>
              </a:rPr>
              <a:t>Business </a:t>
            </a:r>
            <a:r>
              <a:rPr lang="fi-FI" sz="2000">
                <a:solidFill>
                  <a:schemeClr val="tx1"/>
                </a:solidFill>
                <a:ea typeface="+mn-lt"/>
                <a:cs typeface="+mn-lt"/>
              </a:rPr>
              <a:t>(lisätietoja </a:t>
            </a:r>
            <a:r>
              <a:rPr lang="fi-FI" sz="200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merja.helin@tampere.fi</a:t>
            </a:r>
            <a:r>
              <a:rPr lang="fi-FI" sz="2000">
                <a:solidFill>
                  <a:schemeClr val="tx1"/>
                </a:solidFill>
                <a:ea typeface="+mn-lt"/>
                <a:cs typeface="+mn-lt"/>
              </a:rPr>
              <a:t>) hakuaika 17.2.-19.3.2025. Haastattelut Santalahdentien kampuksella.</a:t>
            </a:r>
          </a:p>
          <a:p>
            <a:pPr algn="l"/>
            <a:r>
              <a:rPr lang="fi-FI" sz="2000">
                <a:solidFill>
                  <a:schemeClr val="tx1"/>
                </a:solidFill>
                <a:ea typeface="+mn-lt"/>
                <a:cs typeface="+mn-lt"/>
              </a:rPr>
              <a:t>Haku aikuisten perusopetukseen tarkentuu alkukevään aikana</a:t>
            </a:r>
            <a:endParaRPr lang="fi-FI" sz="20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sz="20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Yhteishakulomakkeen täyttämistä voi harjoitella demolla (demo sulkeutuu </a:t>
            </a:r>
            <a:r>
              <a:rPr lang="fi-FI" sz="2000" u="sng">
                <a:solidFill>
                  <a:srgbClr val="00B050"/>
                </a:solidFill>
                <a:ea typeface="+mn-lt"/>
                <a:cs typeface="+mn-lt"/>
              </a:rPr>
              <a:t>14.2.2025</a:t>
            </a:r>
            <a:r>
              <a:rPr lang="fi-FI" sz="2000" u="sng">
                <a:solidFill>
                  <a:schemeClr val="tx1"/>
                </a:solidFill>
                <a:ea typeface="+mn-lt"/>
                <a:cs typeface="+mn-lt"/>
              </a:rPr>
              <a:t> klo 15</a:t>
            </a:r>
            <a:r>
              <a:rPr lang="fi-FI" sz="2000">
                <a:solidFill>
                  <a:srgbClr val="002060"/>
                </a:solidFill>
                <a:ea typeface="+mn-lt"/>
                <a:cs typeface="+mn-lt"/>
              </a:rPr>
              <a:t>)</a:t>
            </a:r>
            <a:r>
              <a:rPr lang="fi-FI" sz="2000">
                <a:solidFill>
                  <a:srgbClr val="00B050"/>
                </a:solidFill>
                <a:ea typeface="+mn-lt"/>
                <a:cs typeface="+mn-lt"/>
              </a:rPr>
              <a:t>  </a:t>
            </a:r>
            <a:r>
              <a:rPr lang="fi-FI" sz="200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www.opintopolku.fi</a:t>
            </a:r>
            <a:r>
              <a:rPr lang="fi-FI" sz="200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fi-FI" sz="2000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14AFAF-1733-44F2-84CB-766D4827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/>
              <a:pPr>
                <a:defRPr/>
              </a:pPr>
              <a:t>15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6C3873-85F4-42DB-9141-F586FA1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6A12A-A007-4222-A4FA-4F6029E3F9FD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54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>
            <a:extLst>
              <a:ext uri="{FF2B5EF4-FFF2-40B4-BE49-F238E27FC236}">
                <a16:creationId xmlns:a16="http://schemas.microsoft.com/office/drawing/2014/main" id="{FA6AA1D9-CBF8-4725-A094-BFDBA98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fi-FI" altLang="fi-FI">
                <a:solidFill>
                  <a:schemeClr val="tx1"/>
                </a:solidFill>
              </a:rPr>
              <a:t>Apua ja neuvoja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6627" name="Sisällön paikkamerkki 2">
            <a:extLst>
              <a:ext uri="{FF2B5EF4-FFF2-40B4-BE49-F238E27FC236}">
                <a16:creationId xmlns:a16="http://schemas.microsoft.com/office/drawing/2014/main" id="{E9D3BC07-C310-4FCB-B5CA-96460573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7" y="1135835"/>
            <a:ext cx="11121040" cy="52205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defRPr/>
            </a:pPr>
            <a:r>
              <a:rPr lang="fi-FI" altLang="fi-FI">
                <a:solidFill>
                  <a:schemeClr val="tx1"/>
                </a:solidFill>
              </a:rPr>
              <a:t>Oman koulun opinto-ohjaaja</a:t>
            </a:r>
          </a:p>
          <a:p>
            <a:pPr algn="l">
              <a:defRPr/>
            </a:pPr>
            <a:r>
              <a:rPr lang="fi-FI" altLang="fi-FI">
                <a:solidFill>
                  <a:schemeClr val="tx1"/>
                </a:solidFill>
              </a:rPr>
              <a:t>Lukioiden ja ammatillisten oppilaitosten opinto-ohjaajat</a:t>
            </a:r>
            <a:endParaRPr lang="fi-FI" altLang="fi-FI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b="1" err="1">
                <a:solidFill>
                  <a:srgbClr val="92D050"/>
                </a:solidFill>
              </a:rPr>
              <a:t>Tredun</a:t>
            </a:r>
            <a:r>
              <a:rPr lang="fi-FI" b="1">
                <a:solidFill>
                  <a:srgbClr val="92D050"/>
                </a:solidFill>
              </a:rPr>
              <a:t> koulutukset: </a:t>
            </a:r>
            <a:endParaRPr lang="fi-FI" sz="240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fi-FI" b="1">
                <a:solidFill>
                  <a:schemeClr val="tx1"/>
                </a:solidFill>
              </a:rPr>
              <a:t> </a:t>
            </a:r>
            <a:r>
              <a:rPr lang="fi-FI" b="1" err="1">
                <a:solidFill>
                  <a:schemeClr val="tx1"/>
                </a:solidFill>
              </a:rPr>
              <a:t>TreduNavi</a:t>
            </a:r>
            <a:r>
              <a:rPr lang="fi-FI" b="1">
                <a:solidFill>
                  <a:schemeClr val="tx1"/>
                </a:solidFill>
              </a:rPr>
              <a:t> hakupalvelu, </a:t>
            </a:r>
            <a:r>
              <a:rPr lang="fi-FI" sz="2400">
                <a:solidFill>
                  <a:schemeClr val="tx1"/>
                </a:solidFill>
              </a:rPr>
              <a:t>p. 040 1705 649, tredu.haku@tampere.fi</a:t>
            </a:r>
            <a:endParaRPr lang="fi-FI" sz="240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fi-FI" sz="2400">
                <a:solidFill>
                  <a:schemeClr val="tx1"/>
                </a:solidFill>
              </a:rPr>
              <a:t> Puhelinpalvelu avoinna maanantai kello 9-15, tiistai 12-15, keskiviikko – perjantai 9-15</a:t>
            </a:r>
            <a:br>
              <a:rPr lang="fi-FI" sz="2400"/>
            </a:br>
            <a:r>
              <a:rPr lang="fi-FI" sz="2400" i="1">
                <a:solidFill>
                  <a:srgbClr val="92D050"/>
                </a:solidFill>
              </a:rPr>
              <a:t> HUOM! Asiakastapaamiset vain ajanvarauksella.</a:t>
            </a:r>
            <a:br>
              <a:rPr lang="fi-FI" sz="2400" i="1"/>
            </a:br>
            <a:r>
              <a:rPr lang="fi-FI" altLang="fi-FI">
                <a:solidFill>
                  <a:srgbClr val="92D050"/>
                </a:solidFill>
              </a:rPr>
              <a:t> Tietoja </a:t>
            </a:r>
            <a:r>
              <a:rPr lang="fi-FI" altLang="fi-FI" err="1">
                <a:solidFill>
                  <a:srgbClr val="92D050"/>
                </a:solidFill>
              </a:rPr>
              <a:t>Tredun</a:t>
            </a:r>
            <a:r>
              <a:rPr lang="fi-FI" altLang="fi-FI">
                <a:solidFill>
                  <a:srgbClr val="92D050"/>
                </a:solidFill>
              </a:rPr>
              <a:t> maahanmuuttajakoulutuksista </a:t>
            </a:r>
            <a:r>
              <a:rPr lang="fi-FI" altLang="fi-FI" sz="190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TREDUn maahanmuuttajakoulutuksista</a:t>
            </a:r>
            <a:endParaRPr lang="fi-FI" altLang="fi-FI" sz="1900">
              <a:solidFill>
                <a:srgbClr val="92D050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defRPr/>
            </a:pPr>
            <a:endParaRPr lang="fi-FI" altLang="fi-FI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fi-FI" altLang="fi-FI" b="1">
                <a:solidFill>
                  <a:schemeClr val="tx1"/>
                </a:solidFill>
              </a:rPr>
              <a:t>Ohjaamo:</a:t>
            </a:r>
            <a:endParaRPr lang="fi-FI" altLang="fi-FI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l">
              <a:buNone/>
              <a:defRPr/>
            </a:pPr>
            <a:r>
              <a:rPr lang="fi-FI">
                <a:solidFill>
                  <a:schemeClr val="tx1"/>
                </a:solidFill>
              </a:rPr>
              <a:t>Käyntiosoite: </a:t>
            </a:r>
            <a:r>
              <a:rPr lang="fi-FI" u="sng" err="1">
                <a:solidFill>
                  <a:schemeClr val="tx1"/>
                </a:solidFill>
              </a:rPr>
              <a:t>Hammareninkatu</a:t>
            </a:r>
            <a:r>
              <a:rPr lang="fi-FI" u="sng">
                <a:solidFill>
                  <a:schemeClr val="tx1"/>
                </a:solidFill>
              </a:rPr>
              <a:t> 8 A (2. krs.)</a:t>
            </a:r>
            <a:endParaRPr lang="fi-FI" u="sng">
              <a:solidFill>
                <a:schemeClr val="tx1"/>
              </a:solidFill>
              <a:cs typeface="Calibri"/>
            </a:endParaRPr>
          </a:p>
          <a:p>
            <a:pPr marL="0" indent="0" algn="l">
              <a:buNone/>
              <a:defRPr/>
            </a:pPr>
            <a:r>
              <a:rPr lang="fi-FI">
                <a:solidFill>
                  <a:schemeClr val="tx1"/>
                </a:solidFill>
              </a:rPr>
              <a:t>Aukioloajat: </a:t>
            </a:r>
            <a:r>
              <a:rPr lang="fi-FI" u="sng">
                <a:solidFill>
                  <a:schemeClr val="tx1"/>
                </a:solidFill>
              </a:rPr>
              <a:t>ma-pe klo 13-16</a:t>
            </a:r>
            <a:endParaRPr lang="fi-FI" u="sng">
              <a:solidFill>
                <a:schemeClr val="tx1"/>
              </a:solidFill>
              <a:cs typeface="Calibri"/>
            </a:endParaRPr>
          </a:p>
          <a:p>
            <a:pPr marL="914400" lvl="2" indent="0">
              <a:buNone/>
              <a:defRPr/>
            </a:pPr>
            <a:endParaRPr lang="fi-FI" alt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9A7AB7F-73CC-4883-8873-9B48BB0D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16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15AD7C-C195-46A9-BDD1-BF97F9BD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2A90D-F4EE-45D9-B0DA-DF09017800FF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1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510"/>
          </a:xfrm>
        </p:spPr>
        <p:txBody>
          <a:bodyPr/>
          <a:lstStyle/>
          <a:p>
            <a:r>
              <a:rPr lang="fi-FI" altLang="fi-FI">
                <a:solidFill>
                  <a:schemeClr val="tx1"/>
                </a:solidFill>
              </a:rPr>
              <a:t>Suomalainen koulutusjärjestelmä 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496291" y="5878903"/>
            <a:ext cx="9199418" cy="64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ESIOPETUS</a:t>
            </a:r>
          </a:p>
          <a:p>
            <a:pPr algn="ctr"/>
            <a:r>
              <a:rPr lang="fi-FI" sz="1600">
                <a:solidFill>
                  <a:schemeClr val="tx1"/>
                </a:solidFill>
              </a:rPr>
              <a:t>Päiväkodissa tai koulussa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1496290" y="5174337"/>
            <a:ext cx="9199419" cy="743778"/>
            <a:chOff x="101594" y="4157729"/>
            <a:chExt cx="6200214" cy="864100"/>
          </a:xfrm>
          <a:solidFill>
            <a:srgbClr val="00B0F0"/>
          </a:solidFill>
        </p:grpSpPr>
        <p:sp>
          <p:nvSpPr>
            <p:cNvPr id="5" name="Suorakulmio 4"/>
            <p:cNvSpPr/>
            <p:nvPr/>
          </p:nvSpPr>
          <p:spPr>
            <a:xfrm>
              <a:off x="101594" y="4157729"/>
              <a:ext cx="6200214" cy="8641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kstiruutu 5"/>
            <p:cNvSpPr txBox="1"/>
            <p:nvPr/>
          </p:nvSpPr>
          <p:spPr>
            <a:xfrm>
              <a:off x="101594" y="4157729"/>
              <a:ext cx="6200214" cy="864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PERUSOPETUS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9 vuotta</a:t>
              </a:r>
            </a:p>
          </p:txBody>
        </p:sp>
      </p:grpSp>
      <p:sp>
        <p:nvSpPr>
          <p:cNvPr id="9" name="Tekstiruutu 8"/>
          <p:cNvSpPr txBox="1"/>
          <p:nvPr/>
        </p:nvSpPr>
        <p:spPr>
          <a:xfrm>
            <a:off x="1492149" y="3834309"/>
            <a:ext cx="6935411" cy="9678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kern="1200">
                <a:solidFill>
                  <a:schemeClr val="tx1"/>
                </a:solidFill>
              </a:rPr>
              <a:t>PERUSOPETUKSEN JÄLKEINEN VALMISTAVA KOULUTUS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kern="1200">
                <a:solidFill>
                  <a:schemeClr val="tx1"/>
                </a:solidFill>
              </a:rPr>
              <a:t>1 vuosi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>
                <a:solidFill>
                  <a:schemeClr val="tx1"/>
                </a:solidFill>
              </a:rPr>
              <a:t>TUVA eli tutkintokoulutukseen valmentavat opinnot</a:t>
            </a:r>
            <a:endParaRPr lang="fi-FI" sz="1600" kern="1200">
              <a:solidFill>
                <a:schemeClr val="tx1"/>
              </a:solidFill>
            </a:endParaRPr>
          </a:p>
        </p:txBody>
      </p:sp>
      <p:grpSp>
        <p:nvGrpSpPr>
          <p:cNvPr id="10" name="Ryhmä 9"/>
          <p:cNvGrpSpPr/>
          <p:nvPr/>
        </p:nvGrpSpPr>
        <p:grpSpPr>
          <a:xfrm>
            <a:off x="2067187" y="2525142"/>
            <a:ext cx="1842464" cy="1061577"/>
            <a:chOff x="3882566" y="1550388"/>
            <a:chExt cx="1842464" cy="8343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Suorakulmio 10"/>
            <p:cNvSpPr/>
            <p:nvPr/>
          </p:nvSpPr>
          <p:spPr>
            <a:xfrm>
              <a:off x="3882566" y="1550388"/>
              <a:ext cx="1842464" cy="8343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kstiruutu 11"/>
            <p:cNvSpPr txBox="1"/>
            <p:nvPr/>
          </p:nvSpPr>
          <p:spPr>
            <a:xfrm>
              <a:off x="3882566" y="1550388"/>
              <a:ext cx="1842464" cy="8343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Lukio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2 – 4 vuotta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272783" y="2498393"/>
            <a:ext cx="2149408" cy="1061577"/>
            <a:chOff x="1375084" y="1599868"/>
            <a:chExt cx="1580578" cy="10615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Suorakulmio 13"/>
            <p:cNvSpPr/>
            <p:nvPr/>
          </p:nvSpPr>
          <p:spPr>
            <a:xfrm>
              <a:off x="1375084" y="1599868"/>
              <a:ext cx="1580578" cy="99322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kstiruutu 14"/>
            <p:cNvSpPr txBox="1"/>
            <p:nvPr/>
          </p:nvSpPr>
          <p:spPr>
            <a:xfrm>
              <a:off x="1375084" y="1668217"/>
              <a:ext cx="1580578" cy="9932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Ammatillinen perustutkinto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3 vuotta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2052862" y="1209268"/>
            <a:ext cx="1791653" cy="1074992"/>
            <a:chOff x="1265040" y="439199"/>
            <a:chExt cx="1791653" cy="10749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Suorakulmio 16"/>
            <p:cNvSpPr/>
            <p:nvPr/>
          </p:nvSpPr>
          <p:spPr>
            <a:xfrm>
              <a:off x="1265040" y="439199"/>
              <a:ext cx="1791653" cy="107499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stiruutu 17"/>
            <p:cNvSpPr txBox="1"/>
            <p:nvPr/>
          </p:nvSpPr>
          <p:spPr>
            <a:xfrm>
              <a:off x="1265040" y="439199"/>
              <a:ext cx="1791653" cy="10749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Yliopistot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kern="1200">
                  <a:solidFill>
                    <a:schemeClr val="tx1"/>
                  </a:solidFill>
                </a:rPr>
                <a:t>4 – 7 vuotta</a:t>
              </a:r>
            </a:p>
          </p:txBody>
        </p:sp>
      </p:grpSp>
      <p:cxnSp>
        <p:nvCxnSpPr>
          <p:cNvPr id="41" name="Kulmayhdysviiva 40"/>
          <p:cNvCxnSpPr>
            <a:cxnSpLocks/>
            <a:stCxn id="6" idx="3"/>
          </p:cNvCxnSpPr>
          <p:nvPr/>
        </p:nvCxnSpPr>
        <p:spPr>
          <a:xfrm flipH="1" flipV="1">
            <a:off x="9422191" y="3045940"/>
            <a:ext cx="1273518" cy="2500286"/>
          </a:xfrm>
          <a:prstGeom prst="bentConnector4">
            <a:avLst>
              <a:gd name="adj1" fmla="val -44598"/>
              <a:gd name="adj2" fmla="val 9928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Kulmayhdysviiva 56"/>
          <p:cNvCxnSpPr>
            <a:stCxn id="6" idx="1"/>
            <a:endCxn id="12" idx="1"/>
          </p:cNvCxnSpPr>
          <p:nvPr/>
        </p:nvCxnSpPr>
        <p:spPr>
          <a:xfrm rot="10800000" flipH="1">
            <a:off x="1496289" y="3055932"/>
            <a:ext cx="570897" cy="2490295"/>
          </a:xfrm>
          <a:prstGeom prst="bentConnector3">
            <a:avLst>
              <a:gd name="adj1" fmla="val -4004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/>
          <p:cNvCxnSpPr>
            <a:cxnSpLocks/>
          </p:cNvCxnSpPr>
          <p:nvPr/>
        </p:nvCxnSpPr>
        <p:spPr>
          <a:xfrm flipV="1">
            <a:off x="2988419" y="3554088"/>
            <a:ext cx="0" cy="299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/>
          <p:nvPr/>
        </p:nvCxnSpPr>
        <p:spPr>
          <a:xfrm>
            <a:off x="4709740" y="3204244"/>
            <a:ext cx="17989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>
            <a:stCxn id="12" idx="0"/>
          </p:cNvCxnSpPr>
          <p:nvPr/>
        </p:nvCxnSpPr>
        <p:spPr>
          <a:xfrm flipV="1">
            <a:off x="2988419" y="2294664"/>
            <a:ext cx="3112" cy="230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14" idx="0"/>
            <a:endCxn id="35" idx="2"/>
          </p:cNvCxnSpPr>
          <p:nvPr/>
        </p:nvCxnSpPr>
        <p:spPr>
          <a:xfrm flipV="1">
            <a:off x="8347487" y="2218299"/>
            <a:ext cx="0" cy="280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nuoliyhdysviiva 71"/>
          <p:cNvCxnSpPr>
            <a:stCxn id="12" idx="3"/>
            <a:endCxn id="35" idx="1"/>
          </p:cNvCxnSpPr>
          <p:nvPr/>
        </p:nvCxnSpPr>
        <p:spPr>
          <a:xfrm flipV="1">
            <a:off x="3909651" y="1683582"/>
            <a:ext cx="3363132" cy="1372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>
            <a:stCxn id="15" idx="1"/>
            <a:endCxn id="17" idx="3"/>
          </p:cNvCxnSpPr>
          <p:nvPr/>
        </p:nvCxnSpPr>
        <p:spPr>
          <a:xfrm flipH="1" flipV="1">
            <a:off x="3844515" y="1746764"/>
            <a:ext cx="3428268" cy="1316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/>
          <p:nvPr/>
        </p:nvCxnSpPr>
        <p:spPr>
          <a:xfrm>
            <a:off x="4709740" y="1895297"/>
            <a:ext cx="17989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nuoliyhdysviiva 89"/>
          <p:cNvCxnSpPr>
            <a:cxnSpLocks/>
          </p:cNvCxnSpPr>
          <p:nvPr/>
        </p:nvCxnSpPr>
        <p:spPr>
          <a:xfrm flipV="1">
            <a:off x="8347487" y="3509898"/>
            <a:ext cx="0" cy="324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i 91"/>
          <p:cNvSpPr/>
          <p:nvPr/>
        </p:nvSpPr>
        <p:spPr>
          <a:xfrm>
            <a:off x="934" y="1390643"/>
            <a:ext cx="1491215" cy="8587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Korkea-aste</a:t>
            </a:r>
          </a:p>
        </p:txBody>
      </p:sp>
      <p:sp>
        <p:nvSpPr>
          <p:cNvPr id="93" name="Ellipsi 92"/>
          <p:cNvSpPr/>
          <p:nvPr/>
        </p:nvSpPr>
        <p:spPr>
          <a:xfrm>
            <a:off x="68798" y="2583951"/>
            <a:ext cx="1198300" cy="8189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Toinen aste</a:t>
            </a:r>
          </a:p>
        </p:txBody>
      </p:sp>
      <p:sp>
        <p:nvSpPr>
          <p:cNvPr id="94" name="Ellipsi 93"/>
          <p:cNvSpPr/>
          <p:nvPr/>
        </p:nvSpPr>
        <p:spPr>
          <a:xfrm>
            <a:off x="-33967" y="5213549"/>
            <a:ext cx="1387511" cy="8189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Perus-aste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7272783" y="1148864"/>
            <a:ext cx="2149408" cy="1069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kern="1200">
                <a:solidFill>
                  <a:schemeClr val="tx1"/>
                </a:solidFill>
              </a:rPr>
              <a:t>Ammattikorkeakoulut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>
                <a:solidFill>
                  <a:schemeClr val="tx1"/>
                </a:solidFill>
              </a:rPr>
              <a:t>3,5 – 4 vuotta</a:t>
            </a:r>
            <a:endParaRPr lang="fi-FI" sz="1600" kern="1200">
              <a:solidFill>
                <a:schemeClr val="tx1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07A06365-2FEF-40CC-A82F-0B61DB9F6229}"/>
              </a:ext>
            </a:extLst>
          </p:cNvPr>
          <p:cNvSpPr/>
          <p:nvPr/>
        </p:nvSpPr>
        <p:spPr>
          <a:xfrm>
            <a:off x="8684404" y="3806243"/>
            <a:ext cx="2422689" cy="928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Aikuisten perusopetus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tx1"/>
                </a:solidFill>
                <a:cs typeface="Calibri"/>
              </a:rPr>
              <a:t>Perusopetuksen alku- ja päättövaihe. </a:t>
            </a:r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2A561E6A-CE11-4A57-A918-4E84E343F876}"/>
              </a:ext>
            </a:extLst>
          </p:cNvPr>
          <p:cNvCxnSpPr>
            <a:cxnSpLocks/>
          </p:cNvCxnSpPr>
          <p:nvPr/>
        </p:nvCxnSpPr>
        <p:spPr>
          <a:xfrm flipV="1">
            <a:off x="9812307" y="4762965"/>
            <a:ext cx="0" cy="473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nuoliyhdysviiva 45">
            <a:extLst>
              <a:ext uri="{FF2B5EF4-FFF2-40B4-BE49-F238E27FC236}">
                <a16:creationId xmlns:a16="http://schemas.microsoft.com/office/drawing/2014/main" id="{C56FBDE4-C5ED-4014-B8A9-0B7372BE5A22}"/>
              </a:ext>
            </a:extLst>
          </p:cNvPr>
          <p:cNvCxnSpPr>
            <a:cxnSpLocks/>
          </p:cNvCxnSpPr>
          <p:nvPr/>
        </p:nvCxnSpPr>
        <p:spPr>
          <a:xfrm flipV="1">
            <a:off x="5537229" y="4802178"/>
            <a:ext cx="0" cy="3721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F3312477-662D-4956-B365-ED9BDA8F6D97}"/>
              </a:ext>
            </a:extLst>
          </p:cNvPr>
          <p:cNvCxnSpPr>
            <a:cxnSpLocks/>
          </p:cNvCxnSpPr>
          <p:nvPr/>
        </p:nvCxnSpPr>
        <p:spPr>
          <a:xfrm flipH="1" flipV="1">
            <a:off x="8302670" y="4281093"/>
            <a:ext cx="434672" cy="7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nuoliyhdysviiva 48">
            <a:extLst>
              <a:ext uri="{FF2B5EF4-FFF2-40B4-BE49-F238E27FC236}">
                <a16:creationId xmlns:a16="http://schemas.microsoft.com/office/drawing/2014/main" id="{12C675FA-80A7-46A2-A1E4-2DC7622AB6AC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9422191" y="3559970"/>
            <a:ext cx="473558" cy="246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53068798-A474-4384-9FEF-8BD4E2136D77}"/>
              </a:ext>
            </a:extLst>
          </p:cNvPr>
          <p:cNvCxnSpPr>
            <a:cxnSpLocks/>
          </p:cNvCxnSpPr>
          <p:nvPr/>
        </p:nvCxnSpPr>
        <p:spPr>
          <a:xfrm flipH="1" flipV="1">
            <a:off x="3983051" y="3491621"/>
            <a:ext cx="4701353" cy="3426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B5578B-2159-479F-ABBB-66724345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8498D-327E-4A64-B8CF-0696FADE2893}" type="slidenum">
              <a:rPr lang="fi-FI" altLang="en-US" smtClean="0"/>
              <a:pPr>
                <a:defRPr/>
              </a:pPr>
              <a:t>2</a:t>
            </a:fld>
            <a:endParaRPr lang="fi-FI" altLang="en-US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E0DCF60-F512-4F80-BE5E-052C89A6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7B207-9803-48F0-89FA-5420BE1BE459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84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Toisen asteen koulutus: </a:t>
            </a:r>
            <a:br>
              <a:rPr lang="fi-FI">
                <a:solidFill>
                  <a:schemeClr val="tx1"/>
                </a:solidFill>
              </a:rPr>
            </a:br>
            <a:r>
              <a:rPr lang="fi-FI">
                <a:solidFill>
                  <a:schemeClr val="tx1"/>
                </a:solidFill>
              </a:rPr>
              <a:t>ammatillinen koulutus ja lukio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23572"/>
            <a:ext cx="10972800" cy="4174958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Kaikki toisen asteen vaihtoehdot ovat hyviä. Oppilaan tulee löytää omia vahvuuksia tukeva ja elämäntilanteeseen sopiva vaihtoehto.</a:t>
            </a:r>
          </a:p>
          <a:p>
            <a:r>
              <a:rPr lang="fi-FI">
                <a:solidFill>
                  <a:schemeClr val="tx1"/>
                </a:solidFill>
              </a:rPr>
              <a:t>Molemmat antavat jatko-opintokelpoisuuden korkea-asteelle</a:t>
            </a:r>
          </a:p>
          <a:p>
            <a:r>
              <a:rPr lang="fi-FI">
                <a:solidFill>
                  <a:schemeClr val="tx1"/>
                </a:solidFill>
              </a:rPr>
              <a:t>Elämä on oppimista varten. Koko elämä on aikaa oppia ja opiskella.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3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DA1BFD-1D2E-4AE7-9837-BBA5B0EA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A3B3C-6A38-49B2-80FB-32FCFF1E8094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50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116BD-974C-403A-ADDC-253803E6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138584"/>
            <a:ext cx="10515600" cy="1099022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Oppivelvollisuus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8F37E-F7FC-4DBD-9F91-3840B674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5587"/>
            <a:ext cx="11013988" cy="52984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fi-FI">
                <a:solidFill>
                  <a:schemeClr val="tx1"/>
                </a:solidFill>
              </a:rPr>
              <a:t>Oppivelvollisuus jatkuu siihen saakka, kun nuori täyttää 18 vuotta tai kun hän on tätä ennen suorittanut toisen asteen tutkinnon (ylioppilastutkinto tai ammatillinen tutkinto)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Oppivelvollisuus koskee kaikkia perusopetuksen päättäviä nuoria </a:t>
            </a:r>
            <a:r>
              <a:rPr lang="fi-FI">
                <a:solidFill>
                  <a:schemeClr val="tx1"/>
                </a:solidFill>
                <a:sym typeface="Wingdings" panose="05000000000000000000" pitchFamily="2" charset="2"/>
              </a:rPr>
              <a:t> Jatko-opinnot ovat pakollisia lain mukaan</a:t>
            </a:r>
            <a:endParaRPr lang="fi-FI">
              <a:solidFill>
                <a:schemeClr val="tx1"/>
              </a:solidFill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Nuori hakee peruskoulusta jatko-opintoihin viimeistään sinä vuonna, jona hän täyttää 17 vuotta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lvl="1" algn="l"/>
            <a:r>
              <a:rPr lang="fi-FI">
                <a:solidFill>
                  <a:schemeClr val="tx1"/>
                </a:solidFill>
              </a:rPr>
              <a:t>Kaikki hakevat keväällä </a:t>
            </a:r>
            <a:r>
              <a:rPr lang="fi-FI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>
                <a:solidFill>
                  <a:schemeClr val="tx1"/>
                </a:solidFill>
              </a:rPr>
              <a:t> elokuussa opinnot alkavat uudessa koulussa</a:t>
            </a:r>
            <a:endParaRPr lang="fi-FI">
              <a:solidFill>
                <a:schemeClr val="tx1"/>
              </a:solidFill>
              <a:cs typeface="Calibri"/>
            </a:endParaRPr>
          </a:p>
          <a:p>
            <a:pPr lvl="1" algn="l"/>
            <a:r>
              <a:rPr lang="fi-FI">
                <a:solidFill>
                  <a:schemeClr val="tx1"/>
                </a:solidFill>
              </a:rPr>
              <a:t>Jos perusopetus jää kesken, opintoja voi jatkaa </a:t>
            </a:r>
            <a:r>
              <a:rPr lang="fi-FI" b="1">
                <a:solidFill>
                  <a:schemeClr val="tx1"/>
                </a:solidFill>
              </a:rPr>
              <a:t>aikuisten perusopetuksessa</a:t>
            </a:r>
            <a:endParaRPr lang="fi-FI" b="1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>
                <a:solidFill>
                  <a:schemeClr val="tx1"/>
                </a:solidFill>
              </a:rPr>
              <a:t>Suurin osa suorittaa oppivelvollisuuttaan perusopetuksen jälkeen ammatillisissa opinnoissa, lukiossa, TUVA-koulutuksessa tai aikuisten perusopetuksessa.</a:t>
            </a:r>
            <a:endParaRPr lang="fi-FI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DC55DD-DBE8-4AEC-92B3-9FB5C5DE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4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F940E7-5ECC-4996-BB49-BA13B99B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9F092-83BA-4572-B147-4D098BDB3B0B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2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116BD-974C-403A-ADDC-253803E6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Oppivelvollisuus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8F37E-F7FC-4DBD-9F91-3840B674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1235"/>
            <a:ext cx="10972800" cy="5061640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tx1"/>
                </a:solidFill>
              </a:rPr>
              <a:t>Oppivelvolliselle opiskelijalle maksuttomia ovat:</a:t>
            </a:r>
          </a:p>
          <a:p>
            <a:pPr lvl="1" algn="l"/>
            <a:r>
              <a:rPr lang="fi-FI">
                <a:solidFill>
                  <a:schemeClr val="tx1"/>
                </a:solidFill>
              </a:rPr>
              <a:t>opetus </a:t>
            </a:r>
          </a:p>
          <a:p>
            <a:pPr lvl="1" algn="l"/>
            <a:r>
              <a:rPr lang="fi-FI">
                <a:solidFill>
                  <a:schemeClr val="tx1"/>
                </a:solidFill>
              </a:rPr>
              <a:t>päivittäinen ruokailu </a:t>
            </a:r>
          </a:p>
          <a:p>
            <a:pPr lvl="1" algn="l"/>
            <a:r>
              <a:rPr lang="fi-FI">
                <a:solidFill>
                  <a:schemeClr val="tx1"/>
                </a:solidFill>
              </a:rPr>
              <a:t>opetuksessa tarvittavat oppikirjat ja muut materiaalit (esim. tietokone käyttöön)</a:t>
            </a:r>
          </a:p>
          <a:p>
            <a:pPr lvl="1" algn="l"/>
            <a:r>
              <a:rPr lang="fi-FI">
                <a:solidFill>
                  <a:schemeClr val="tx1"/>
                </a:solidFill>
              </a:rPr>
              <a:t>opetuksessa tarvittavat työvälineet, -asut ja –aineet</a:t>
            </a:r>
          </a:p>
          <a:p>
            <a:pPr lvl="1" algn="l"/>
            <a:r>
              <a:rPr lang="fi-FI">
                <a:solidFill>
                  <a:schemeClr val="tx1"/>
                </a:solidFill>
              </a:rPr>
              <a:t>lukion oppimäärän päätteeksi suoritettavan ylioppilastutkinnon suorittamiseksi edellytettävät 5 koetta sekä niiden osalta hylättyjen kokeiden uusiminen</a:t>
            </a:r>
          </a:p>
          <a:p>
            <a:pPr lvl="1" algn="l"/>
            <a:r>
              <a:rPr lang="fi-FI">
                <a:solidFill>
                  <a:schemeClr val="tx1"/>
                </a:solidFill>
              </a:rPr>
              <a:t>Yli seitsemän kilometrin pituiset koulumatkat</a:t>
            </a:r>
          </a:p>
          <a:p>
            <a:pPr algn="l"/>
            <a:r>
              <a:rPr lang="fi-FI">
                <a:solidFill>
                  <a:schemeClr val="tx1"/>
                </a:solidFill>
              </a:rPr>
              <a:t>Oikeus maksuttomaan toisen asteen koulutukseen kestää sen kalenterivuoden loppuun, jolloin opiskelija täyttää 20 vuotta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DC55DD-DBE8-4AEC-92B3-9FB5C5DE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5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62ED57-FBD2-4C9B-A78D-21275572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C530-ADCB-41CE-8902-EE765B971656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2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446C2C3D-6AD1-4E31-B4F8-A3E75EC4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399"/>
            <a:ext cx="8229600" cy="1012079"/>
          </a:xfrm>
        </p:spPr>
        <p:txBody>
          <a:bodyPr/>
          <a:lstStyle/>
          <a:p>
            <a:r>
              <a:rPr lang="fi-FI" altLang="fi-FI" sz="3600">
                <a:solidFill>
                  <a:schemeClr val="tx1"/>
                </a:solidFill>
              </a:rPr>
              <a:t>LUKIO</a:t>
            </a:r>
          </a:p>
        </p:txBody>
      </p:sp>
      <p:sp>
        <p:nvSpPr>
          <p:cNvPr id="18435" name="Tekstin paikkamerkki 2">
            <a:extLst>
              <a:ext uri="{FF2B5EF4-FFF2-40B4-BE49-F238E27FC236}">
                <a16:creationId xmlns:a16="http://schemas.microsoft.com/office/drawing/2014/main" id="{5A8E4FC3-4BBB-4AB9-AD48-885CD6CDA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094" y="1464516"/>
            <a:ext cx="4040188" cy="295275"/>
          </a:xfrm>
        </p:spPr>
        <p:txBody>
          <a:bodyPr>
            <a:noAutofit/>
          </a:bodyPr>
          <a:lstStyle/>
          <a:p>
            <a:pPr algn="l"/>
            <a:r>
              <a:rPr lang="fi-FI" altLang="fi-FI">
                <a:solidFill>
                  <a:schemeClr val="tx1"/>
                </a:solidFill>
              </a:rPr>
              <a:t>Lukio ja ylioppilastutkinto</a:t>
            </a:r>
          </a:p>
        </p:txBody>
      </p:sp>
      <p:sp>
        <p:nvSpPr>
          <p:cNvPr id="18436" name="Sisällön paikkamerkki 3">
            <a:extLst>
              <a:ext uri="{FF2B5EF4-FFF2-40B4-BE49-F238E27FC236}">
                <a16:creationId xmlns:a16="http://schemas.microsoft.com/office/drawing/2014/main" id="{04CF642D-5454-4E88-9417-51AF88881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097" y="1940697"/>
            <a:ext cx="4549345" cy="4780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altLang="fi-FI" sz="2000">
                <a:solidFill>
                  <a:schemeClr val="tx1"/>
                </a:solidFill>
              </a:rPr>
              <a:t>Kesto 3-4 vuotta (min. 150 opintopistettä)</a:t>
            </a:r>
            <a:endParaRPr lang="fi-FI" altLang="fi-FI" sz="20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Lukiossa  pakollisia ja valinnaisia opintoja</a:t>
            </a:r>
            <a:endParaRPr lang="fi-FI" altLang="fi-FI" sz="20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Teoreettisempi kuin ammatillinen perustutkinto</a:t>
            </a:r>
            <a:endParaRPr lang="fi-FI" altLang="fi-FI" sz="20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Tampereella on 11 eri lukiota</a:t>
            </a:r>
            <a:endParaRPr lang="fi-FI" altLang="fi-FI" sz="20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Yhteishaku: Valintaperusteena peruskoulun päättötodistuksen lukuaineiden keskiarvo </a:t>
            </a:r>
            <a:endParaRPr lang="fi-FI" altLang="fi-FI" sz="20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2000" strike="sngStrike">
                <a:solidFill>
                  <a:schemeClr val="tx1"/>
                </a:solidFill>
              </a:rPr>
              <a:t>(a</a:t>
            </a:r>
            <a:r>
              <a:rPr lang="fi-FI" altLang="en-US" sz="2000" strike="sngStrike">
                <a:solidFill>
                  <a:schemeClr val="tx1"/>
                </a:solidFill>
              </a:rPr>
              <a:t>lin keskiarvo </a:t>
            </a:r>
            <a:r>
              <a:rPr lang="fi-FI" altLang="en-US" sz="2000" u="sng" strike="sngStrike">
                <a:solidFill>
                  <a:schemeClr val="tx1"/>
                </a:solidFill>
              </a:rPr>
              <a:t>7,5 vuonna 2023</a:t>
            </a:r>
            <a:r>
              <a:rPr lang="fi-FI" altLang="fi-FI" sz="2000" strike="sngStrike">
                <a:solidFill>
                  <a:schemeClr val="tx1"/>
                </a:solidFill>
              </a:rPr>
              <a:t>)</a:t>
            </a:r>
            <a:endParaRPr lang="fi-FI" altLang="fi-FI" sz="2000" strike="sngStrike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8437" name="Tekstin paikkamerkki 4">
            <a:extLst>
              <a:ext uri="{FF2B5EF4-FFF2-40B4-BE49-F238E27FC236}">
                <a16:creationId xmlns:a16="http://schemas.microsoft.com/office/drawing/2014/main" id="{129363C5-34AA-42BE-BBB6-396F43AD0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335088"/>
            <a:ext cx="4041775" cy="420688"/>
          </a:xfrm>
        </p:spPr>
        <p:txBody>
          <a:bodyPr>
            <a:normAutofit lnSpcReduction="10000"/>
          </a:bodyPr>
          <a:lstStyle/>
          <a:p>
            <a:pPr algn="l"/>
            <a:r>
              <a:rPr lang="fi-FI" altLang="fi-FI">
                <a:solidFill>
                  <a:schemeClr val="tx1"/>
                </a:solidFill>
              </a:rPr>
              <a:t>Kenelle sopii?</a:t>
            </a:r>
          </a:p>
        </p:txBody>
      </p:sp>
      <p:sp>
        <p:nvSpPr>
          <p:cNvPr id="18438" name="Sisällön paikkamerkki 5">
            <a:extLst>
              <a:ext uri="{FF2B5EF4-FFF2-40B4-BE49-F238E27FC236}">
                <a16:creationId xmlns:a16="http://schemas.microsoft.com/office/drawing/2014/main" id="{F369BF56-49BF-4DF4-A063-D6BD41282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5824" y="1947091"/>
            <a:ext cx="4448175" cy="41164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altLang="fi-FI">
                <a:solidFill>
                  <a:schemeClr val="tx1"/>
                </a:solidFill>
              </a:rPr>
              <a:t>Nuori on kiinnostunut teoreettisista opinnoista</a:t>
            </a:r>
            <a:endParaRPr lang="fi-FI" altLang="fi-FI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>
                <a:solidFill>
                  <a:schemeClr val="tx1"/>
                </a:solidFill>
              </a:rPr>
              <a:t>Nuori on valmis opiskelemaan myös oppituntien ulkopuolella (paljon kotitehtäviä)</a:t>
            </a:r>
            <a:endParaRPr lang="fi-FI" altLang="fi-FI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>
                <a:solidFill>
                  <a:schemeClr val="tx1"/>
                </a:solidFill>
              </a:rPr>
              <a:t>Nuori haluaa jatkaa opintojaan yliopistossa, tiede- tai taidekorkeakoulussa</a:t>
            </a:r>
            <a:endParaRPr lang="fi-FI" altLang="fi-FI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>
                <a:solidFill>
                  <a:schemeClr val="tx1"/>
                </a:solidFill>
              </a:rPr>
              <a:t>Nuori suunnittelee jatko-opintoja ammattikorkeakoulussa</a:t>
            </a:r>
            <a:endParaRPr lang="fi-FI" altLang="fi-FI" sz="2000">
              <a:solidFill>
                <a:schemeClr val="tx1"/>
              </a:solidFill>
              <a:cs typeface="Calibri"/>
            </a:endParaRPr>
          </a:p>
          <a:p>
            <a:pPr marL="0" indent="0" algn="l">
              <a:buNone/>
            </a:pPr>
            <a:endParaRPr lang="fi-FI" altLang="fi-FI" sz="180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94FB73-87AA-4981-9276-CBF8E546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8B5BA-C396-4E8B-A206-E8C8F3571B64}" type="slidenum">
              <a:rPr lang="fi-FI" altLang="en-US" smtClean="0"/>
              <a:pPr>
                <a:defRPr/>
              </a:pPr>
              <a:t>6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EC0498-85E9-4017-BB1D-0A3AA26A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3BE9A-59BC-4897-9188-13036F969E64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8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2D7F8-A148-D30C-CA75-7722F7F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chemeClr val="tx1"/>
                </a:solidFill>
                <a:ea typeface="Calibri"/>
                <a:cs typeface="Calibri"/>
              </a:rPr>
              <a:t>IB-</a:t>
            </a:r>
            <a:r>
              <a:rPr lang="en-US" u="sng" err="1">
                <a:solidFill>
                  <a:schemeClr val="tx1"/>
                </a:solidFill>
                <a:ea typeface="Calibri"/>
                <a:cs typeface="Calibri"/>
              </a:rPr>
              <a:t>lukio</a:t>
            </a:r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D3274-1DA5-6CEA-C271-4537FDF4B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err="1">
                <a:solidFill>
                  <a:schemeClr val="tx1"/>
                </a:solidFill>
                <a:cs typeface="Calibri"/>
              </a:rPr>
              <a:t>Mikä</a:t>
            </a:r>
            <a:r>
              <a:rPr lang="en-US" u="sng">
                <a:solidFill>
                  <a:schemeClr val="tx1"/>
                </a:solidFill>
                <a:cs typeface="Calibri"/>
              </a:rPr>
              <a:t> IB 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82F1E-40A6-6BF3-9BE2-CC92D4260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Kansainvälinen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ylioppilastutkinto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Kokonaan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englanninkielinen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lukio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Koostuu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valmistavasta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vuodesta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(Pre IB) ja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kaksivuotisesta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IB Diploma -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ohjelmasta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pPr algn="l"/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IB Diploma -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ohjelmassa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opiskellaan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kuutta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tai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seitsemää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ainetta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joista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kaikista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tehdään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loppukoe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6210C0-E8DE-CAE6-0D60-5E7618BBC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err="1">
                <a:solidFill>
                  <a:schemeClr val="tx1"/>
                </a:solidFill>
                <a:ea typeface="Calibri"/>
                <a:cs typeface="Calibri"/>
              </a:rPr>
              <a:t>Kenelle</a:t>
            </a:r>
            <a:r>
              <a:rPr lang="en-US" u="sng">
                <a:solidFill>
                  <a:schemeClr val="tx1"/>
                </a:solidFill>
                <a:ea typeface="Calibri"/>
                <a:cs typeface="Calibri"/>
              </a:rPr>
              <a:t> IB </a:t>
            </a:r>
            <a:r>
              <a:rPr lang="en-US" u="sng" err="1">
                <a:solidFill>
                  <a:schemeClr val="tx1"/>
                </a:solidFill>
                <a:ea typeface="Calibri"/>
                <a:cs typeface="Calibri"/>
              </a:rPr>
              <a:t>sopii</a:t>
            </a:r>
            <a:r>
              <a:rPr lang="en-US" u="sng">
                <a:solidFill>
                  <a:schemeClr val="tx1"/>
                </a:solidFill>
                <a:ea typeface="Calibri"/>
                <a:cs typeface="Calibri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4FE2E-84A4-4548-B64B-7F911A292E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Haluat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kehittyä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ja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haastaa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itseäsi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Opiskelet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mielellään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kiinteässä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ryhmässä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ja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haluat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ymmärtää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oppimaasi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syvällisesti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Haluat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panostaa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akateemisiin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valmiuksiin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ja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keskittyä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sinua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kiinnostaviin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oppiaineisiin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pPr algn="l"/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Englannin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kieli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ja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kansainvälisyys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kiinnostavat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ea typeface="Calibri"/>
                <a:cs typeface="Calibri"/>
              </a:rPr>
              <a:t>sinua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FA796E-46C1-5DF9-F70B-D3F8F70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7</a:t>
            </a:fld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8CDBBD6A-279B-4AE7-9BED-E29A824A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866F4-692C-4F4E-97D4-7FC40100B881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77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2D7F8-A148-D30C-CA75-7722F7F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tx1"/>
                </a:solidFill>
                <a:cs typeface="Calibri"/>
              </a:rPr>
              <a:t>Suomen</a:t>
            </a:r>
            <a:r>
              <a:rPr lang="en-US" dirty="0">
                <a:solidFill>
                  <a:schemeClr val="tx1"/>
                </a:solidFill>
                <a:cs typeface="Calibri"/>
              </a:rPr>
              <a:t>- ja </a:t>
            </a:r>
            <a:r>
              <a:rPr lang="en-US" err="1">
                <a:solidFill>
                  <a:schemeClr val="tx1"/>
                </a:solidFill>
                <a:cs typeface="Calibri"/>
              </a:rPr>
              <a:t>englanninkielinen</a:t>
            </a:r>
            <a:r>
              <a:rPr lang="en-US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err="1">
                <a:solidFill>
                  <a:schemeClr val="tx1"/>
                </a:solidFill>
                <a:cs typeface="Calibri"/>
              </a:rPr>
              <a:t>linja</a:t>
            </a:r>
            <a:r>
              <a:rPr lang="en-US" dirty="0">
                <a:solidFill>
                  <a:schemeClr val="tx1"/>
                </a:solidFill>
                <a:cs typeface="Calibri"/>
              </a:rPr>
              <a:t> BSP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D3274-1DA5-6CEA-C271-4537FDF4B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cs typeface="Calibri"/>
              </a:rPr>
              <a:t>Mikä</a:t>
            </a:r>
            <a:r>
              <a:rPr lang="en-US" dirty="0">
                <a:solidFill>
                  <a:schemeClr val="tx1"/>
                </a:solidFill>
                <a:cs typeface="Calibri"/>
              </a:rPr>
              <a:t> BSP?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82F1E-40A6-6BF3-9BE2-CC92D4260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dirty="0" err="1">
                <a:solidFill>
                  <a:schemeClr val="tx1"/>
                </a:solidFill>
                <a:cs typeface="Calibri"/>
              </a:rPr>
              <a:t>Pyynikin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lukiossa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(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nykyinen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Hatanpään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lukio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)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alkaa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elokuussa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2025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uusi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lukiolinja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BSP,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jossa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opiskellaan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sekä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suomeksi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että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englanniksi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cs typeface="Calibri"/>
              </a:rPr>
              <a:t>Tavoitteena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on,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että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opiskelijat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pystyvät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lukion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päätteeksi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osallistumaan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suomenkieliseen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ylioppilastutkintoon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Linjan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pääasiallinen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opetuskieli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on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suomi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, ja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englantia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käytetään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tukikielenä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tarpeen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mukaan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Suomen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kielen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taitoa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kehitetään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valmentavilla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S2-opintojaksoilla.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6210C0-E8DE-CAE6-0D60-5E7618BBC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Kenelle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BSP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sopii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4FE2E-84A4-4548-B64B-7F911A292E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Linja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on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tarkoitettu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nuorille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jotka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haluavat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opiskella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suomenkielisessä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lukiossa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mutta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joiden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suomen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kielen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taito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ei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vielä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riitä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täysin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suomenkielisille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linjoille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. </a:t>
            </a:r>
            <a:endParaRPr lang="fi-FI" sz="2000" dirty="0">
              <a:solidFill>
                <a:schemeClr val="tx1"/>
              </a:solidFill>
              <a:cs typeface="Calibri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Hakeutuakseen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linjalle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englantia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pitää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osata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</a:rPr>
              <a:t>hyvin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chemeClr val="tx1"/>
                </a:solidFill>
                <a:cs typeface="Calibri"/>
              </a:rPr>
              <a:t>Opiskelijat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valitaan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perusopetuksen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päättötodistuksen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perusteella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(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lukuaineiden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ka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vähintään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7,0)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painottaen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suomea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(2x) ja </a:t>
            </a:r>
            <a:r>
              <a:rPr lang="en-US" sz="2000" dirty="0" err="1">
                <a:solidFill>
                  <a:schemeClr val="tx1"/>
                </a:solidFill>
                <a:cs typeface="Calibri"/>
              </a:rPr>
              <a:t>englantia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(3x).</a:t>
            </a: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chemeClr val="tx1"/>
                </a:solidFill>
                <a:cs typeface="Calibri"/>
              </a:rPr>
              <a:t>Lisätiedot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: </a:t>
            </a:r>
            <a:r>
              <a:rPr lang="en-US" sz="2000" u="sng" dirty="0">
                <a:solidFill>
                  <a:schemeClr val="tx1"/>
                </a:solidFill>
                <a:ea typeface="+mn-lt"/>
                <a:cs typeface="+mn-lt"/>
              </a:rPr>
              <a:t>tampere.fi/</a:t>
            </a:r>
            <a:r>
              <a:rPr lang="en-US" sz="2000" u="sng" dirty="0" err="1">
                <a:solidFill>
                  <a:schemeClr val="tx1"/>
                </a:solidFill>
                <a:ea typeface="+mn-lt"/>
                <a:cs typeface="+mn-lt"/>
              </a:rPr>
              <a:t>hatanpaan-lukio</a:t>
            </a:r>
            <a:r>
              <a:rPr lang="en-US" sz="2000" u="sng" dirty="0">
                <a:solidFill>
                  <a:schemeClr val="tx1"/>
                </a:solidFill>
                <a:ea typeface="+mn-lt"/>
                <a:cs typeface="+mn-lt"/>
              </a:rPr>
              <a:t>/</a:t>
            </a:r>
            <a:r>
              <a:rPr lang="en-US" sz="2000" u="sng" dirty="0" err="1">
                <a:solidFill>
                  <a:schemeClr val="tx1"/>
                </a:solidFill>
                <a:ea typeface="+mn-lt"/>
                <a:cs typeface="+mn-lt"/>
              </a:rPr>
              <a:t>hakijalle</a:t>
            </a:r>
            <a:r>
              <a:rPr lang="en-US" sz="2000" u="sng" dirty="0">
                <a:solidFill>
                  <a:schemeClr val="tx1"/>
                </a:solidFill>
                <a:ea typeface="+mn-lt"/>
                <a:cs typeface="+mn-lt"/>
              </a:rPr>
              <a:t>/bilingual-study-</a:t>
            </a:r>
            <a:r>
              <a:rPr lang="en-US" sz="2000" u="sng" dirty="0" err="1">
                <a:solidFill>
                  <a:schemeClr val="tx1"/>
                </a:solidFill>
                <a:ea typeface="+mn-lt"/>
                <a:cs typeface="+mn-lt"/>
              </a:rPr>
              <a:t>programme</a:t>
            </a:r>
            <a:endParaRPr lang="en-US" sz="2000" u="sng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FA796E-46C1-5DF9-F70B-D3F8F70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8</a:t>
            </a:fld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8CDBBD6A-279B-4AE7-9BED-E29A824A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866F4-692C-4F4E-97D4-7FC40100B881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70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66E31355-AE61-48D0-ABD1-33853A9B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>
            <a:normAutofit/>
          </a:bodyPr>
          <a:lstStyle/>
          <a:p>
            <a:r>
              <a:rPr lang="fi-FI" altLang="fi-FI" sz="4000">
                <a:solidFill>
                  <a:schemeClr val="tx1"/>
                </a:solidFill>
              </a:rPr>
              <a:t>Ammatillinen koulutus</a:t>
            </a:r>
          </a:p>
        </p:txBody>
      </p:sp>
      <p:sp>
        <p:nvSpPr>
          <p:cNvPr id="19459" name="Tekstin paikkamerkki 2">
            <a:extLst>
              <a:ext uri="{FF2B5EF4-FFF2-40B4-BE49-F238E27FC236}">
                <a16:creationId xmlns:a16="http://schemas.microsoft.com/office/drawing/2014/main" id="{C03A4EFB-4739-42DF-8640-55C3D3FB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885" y="1201083"/>
            <a:ext cx="4040188" cy="457200"/>
          </a:xfrm>
        </p:spPr>
        <p:txBody>
          <a:bodyPr/>
          <a:lstStyle/>
          <a:p>
            <a:pPr algn="l"/>
            <a:r>
              <a:rPr lang="fi-FI" altLang="fi-FI">
                <a:solidFill>
                  <a:schemeClr val="tx1"/>
                </a:solidFill>
              </a:rPr>
              <a:t>Ammatillinen perustutkinto</a:t>
            </a:r>
          </a:p>
        </p:txBody>
      </p:sp>
      <p:sp>
        <p:nvSpPr>
          <p:cNvPr id="19460" name="Sisällön paikkamerkki 3">
            <a:extLst>
              <a:ext uri="{FF2B5EF4-FFF2-40B4-BE49-F238E27FC236}">
                <a16:creationId xmlns:a16="http://schemas.microsoft.com/office/drawing/2014/main" id="{B547D0AB-246E-4DB8-BA94-9600C82BD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8" y="1710702"/>
            <a:ext cx="4874269" cy="48579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fi-FI" altLang="fi-FI" sz="1800">
                <a:solidFill>
                  <a:schemeClr val="tx1"/>
                </a:solidFill>
              </a:rPr>
              <a:t>Kesto n. 3 vuotta (180 osaamispistettä)</a:t>
            </a:r>
            <a:endParaRPr lang="fi-FI" altLang="fi-FI" sz="18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1800">
                <a:solidFill>
                  <a:schemeClr val="tx1"/>
                </a:solidFill>
                <a:ea typeface="Calibri"/>
                <a:cs typeface="Calibri"/>
              </a:rPr>
              <a:t>Ammatillisia opintoja on 145 osaamispistettä</a:t>
            </a:r>
          </a:p>
          <a:p>
            <a:pPr algn="l"/>
            <a:r>
              <a:rPr lang="fi-FI" altLang="fi-FI" sz="1800">
                <a:solidFill>
                  <a:schemeClr val="tx1"/>
                </a:solidFill>
              </a:rPr>
              <a:t>Ammatillisten opintojen lisäksi mm. kieliä, matematiikkaa, fysiikka ja kemiaa, yhteiskuntaoppia, työelämätietoa yhteensä 35 osaamispistettä</a:t>
            </a:r>
            <a:endParaRPr lang="fi-FI" altLang="fi-FI" sz="18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1800">
                <a:solidFill>
                  <a:schemeClr val="tx1"/>
                </a:solidFill>
              </a:rPr>
              <a:t>Työssäoppiminen vähintään 30 </a:t>
            </a:r>
            <a:r>
              <a:rPr lang="fi-FI" altLang="fi-FI" sz="1800" err="1">
                <a:solidFill>
                  <a:schemeClr val="tx1"/>
                </a:solidFill>
              </a:rPr>
              <a:t>osp</a:t>
            </a:r>
            <a:endParaRPr lang="fi-FI" altLang="fi-FI" sz="1800">
              <a:solidFill>
                <a:schemeClr val="tx1"/>
              </a:solidFill>
            </a:endParaRPr>
          </a:p>
          <a:p>
            <a:pPr algn="l"/>
            <a:r>
              <a:rPr lang="fi-FI" altLang="fi-FI" sz="1800">
                <a:solidFill>
                  <a:schemeClr val="tx1"/>
                </a:solidFill>
                <a:ea typeface="Calibri"/>
                <a:cs typeface="Calibri"/>
              </a:rPr>
              <a:t>Jokainen opiskelija opiskelee oman suunnitelman mukaan</a:t>
            </a:r>
            <a:endParaRPr lang="fi-FI" altLang="fi-FI" sz="1800">
              <a:solidFill>
                <a:schemeClr val="tx1"/>
              </a:solidFill>
            </a:endParaRPr>
          </a:p>
          <a:p>
            <a:pPr algn="l"/>
            <a:r>
              <a:rPr lang="fi-FI" altLang="fi-FI" sz="1800">
                <a:solidFill>
                  <a:schemeClr val="tx1"/>
                </a:solidFill>
              </a:rPr>
              <a:t>Tampereella </a:t>
            </a:r>
            <a:endParaRPr lang="fi-FI" altLang="fi-FI" sz="180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/>
            <a:r>
              <a:rPr lang="fi-FI" altLang="fi-FI" sz="1600">
                <a:solidFill>
                  <a:schemeClr val="tx1"/>
                </a:solidFill>
              </a:rPr>
              <a:t>TREDU, 28 eri perustutkintoa</a:t>
            </a:r>
            <a:endParaRPr lang="fi-FI" altLang="fi-FI" sz="160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/>
            <a:r>
              <a:rPr lang="fi-FI" altLang="fi-FI" sz="1600">
                <a:solidFill>
                  <a:schemeClr val="tx1"/>
                </a:solidFill>
              </a:rPr>
              <a:t>Tampereen palvelualan ammattiopisto, SASKY, 7 perustutkintoa</a:t>
            </a:r>
            <a:endParaRPr lang="fi-FI" altLang="fi-FI" sz="160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/>
            <a:r>
              <a:rPr lang="fi-FI" altLang="fi-FI" sz="1600">
                <a:solidFill>
                  <a:schemeClr val="tx1"/>
                </a:solidFill>
              </a:rPr>
              <a:t>Varalan urheiluopisto, liikunnanohjauksen perustutkinto </a:t>
            </a:r>
            <a:endParaRPr lang="fi-FI" altLang="fi-FI" sz="160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/>
            <a:r>
              <a:rPr lang="fi-FI" altLang="fi-FI" sz="1600">
                <a:solidFill>
                  <a:schemeClr val="tx1"/>
                </a:solidFill>
              </a:rPr>
              <a:t>Tampereen konservatorio, musiikki &amp; tanssi</a:t>
            </a:r>
            <a:endParaRPr lang="fi-FI" altLang="fi-FI" sz="160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/>
            <a:r>
              <a:rPr lang="fi-FI" altLang="fi-FI" sz="1600">
                <a:solidFill>
                  <a:schemeClr val="tx1"/>
                </a:solidFill>
              </a:rPr>
              <a:t>Erityisammattioppilaitokset: Luovi, </a:t>
            </a:r>
            <a:r>
              <a:rPr lang="fi-FI" altLang="fi-FI" sz="1600" err="1">
                <a:solidFill>
                  <a:schemeClr val="tx1"/>
                </a:solidFill>
              </a:rPr>
              <a:t>Kiipula</a:t>
            </a:r>
            <a:r>
              <a:rPr lang="fi-FI" altLang="fi-FI" sz="1600">
                <a:solidFill>
                  <a:schemeClr val="tx1"/>
                </a:solidFill>
              </a:rPr>
              <a:t> ja Aitoo</a:t>
            </a:r>
            <a:endParaRPr lang="fi-FI" altLang="fi-FI" sz="16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1800">
                <a:solidFill>
                  <a:schemeClr val="tx1"/>
                </a:solidFill>
              </a:rPr>
              <a:t>Yhteishaku: koulumenestys, painotettujen aineiden numerot, haku suoraan peruskoulun jälkeen, osaan aloista pääsy- ja soveltuvuuskokeet</a:t>
            </a:r>
            <a:endParaRPr lang="fi-FI" altLang="fi-FI" sz="18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9461" name="Tekstin paikkamerkki 4">
            <a:extLst>
              <a:ext uri="{FF2B5EF4-FFF2-40B4-BE49-F238E27FC236}">
                <a16:creationId xmlns:a16="http://schemas.microsoft.com/office/drawing/2014/main" id="{BF88D1AD-9208-4E15-9EAA-CE8BF9F0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748" y="1079654"/>
            <a:ext cx="4041775" cy="582613"/>
          </a:xfrm>
        </p:spPr>
        <p:txBody>
          <a:bodyPr/>
          <a:lstStyle/>
          <a:p>
            <a:pPr algn="l"/>
            <a:r>
              <a:rPr lang="fi-FI" altLang="fi-FI">
                <a:solidFill>
                  <a:schemeClr val="tx1"/>
                </a:solidFill>
              </a:rPr>
              <a:t>Kenelle sopii?</a:t>
            </a:r>
          </a:p>
        </p:txBody>
      </p:sp>
      <p:sp>
        <p:nvSpPr>
          <p:cNvPr id="19462" name="Sisällön paikkamerkki 5">
            <a:extLst>
              <a:ext uri="{FF2B5EF4-FFF2-40B4-BE49-F238E27FC236}">
                <a16:creationId xmlns:a16="http://schemas.microsoft.com/office/drawing/2014/main" id="{12E57978-80D5-4FD4-A83E-872D37BCF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60845" y="1715097"/>
            <a:ext cx="4142762" cy="485461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fi-FI" altLang="fi-FI" sz="2000">
                <a:solidFill>
                  <a:schemeClr val="tx1"/>
                </a:solidFill>
                <a:ea typeface="Calibri"/>
                <a:cs typeface="Calibri"/>
              </a:rPr>
              <a:t>Nuori haluaa tehdä käsillään ja pitää toiminnallisesta oppimisesta </a:t>
            </a:r>
            <a:endParaRPr lang="fi-FI" altLang="fi-FI" sz="2000">
              <a:solidFill>
                <a:schemeClr val="tx1"/>
              </a:solidFill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Nuori haluaa saada nopeammin ammatin ja päästä työelämään</a:t>
            </a:r>
            <a:endParaRPr lang="fi-FI" altLang="fi-FI" sz="20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Nuori tietää, mistä alasta hän haluaa oppia lisää</a:t>
            </a:r>
            <a:endParaRPr lang="fi-FI" altLang="fi-FI" sz="20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Nuori haluaa teorian rinnalle käytännönläheistä työskentelyä</a:t>
            </a:r>
            <a:endParaRPr lang="fi-FI" altLang="fi-FI" sz="20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Nuori haluaa, että osa opinnoista suoritetaan työpaikalla (koulussa ammattitaitoa harjoitellaan ensin työsalissa, työtilassa, pajassa)</a:t>
            </a:r>
            <a:endParaRPr lang="fi-FI" altLang="fi-FI" sz="20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fi-FI" altLang="fi-FI" sz="2000">
                <a:solidFill>
                  <a:schemeClr val="tx1"/>
                </a:solidFill>
              </a:rPr>
              <a:t>Nuori suunnittelee jatko-opintoja ammattikorkeakoulussa</a:t>
            </a:r>
            <a:endParaRPr lang="fi-FI" altLang="fi-FI" sz="200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i-FI" alt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0D814D0-7890-4735-BCDC-9BAEB63E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8B5BA-C396-4E8B-A206-E8C8F3571B64}" type="slidenum">
              <a:rPr lang="fi-FI" altLang="en-US" smtClean="0"/>
              <a:pPr>
                <a:defRPr/>
              </a:pPr>
              <a:t>9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14320C-062B-46B5-925A-85B6A9B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1B777-933E-4EE4-B036-D74516159A1C}" type="datetime1">
              <a:rPr lang="fi-FI" smtClean="0"/>
              <a:t>19.11.2024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76799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7FE2F08C-C03A-457F-A6C8-273BEE65F9CB}"/>
    </a:ext>
  </a:extLst>
</a:theme>
</file>

<file path=ppt/theme/theme2.xml><?xml version="1.0" encoding="utf-8"?>
<a:theme xmlns:a="http://schemas.openxmlformats.org/drawingml/2006/main" name="Tampere.Finland_väripohjat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96C0934A-F565-42BD-99C0-AD5046239F98}"/>
    </a:ext>
  </a:extLst>
</a:theme>
</file>

<file path=ppt/theme/theme3.xml><?xml version="1.0" encoding="utf-8"?>
<a:theme xmlns:a="http://schemas.openxmlformats.org/drawingml/2006/main" name="Tampere.Finland_väripohjat_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C8B1C67B-204D-4020-983E-F975B99E4B84}"/>
    </a:ext>
  </a:extLst>
</a:theme>
</file>

<file path=ppt/theme/theme4.xml><?xml version="1.0" encoding="utf-8"?>
<a:theme xmlns:a="http://schemas.openxmlformats.org/drawingml/2006/main" name="Tampere.Finland_väripohjat_sin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145A61CE-D7F7-468D-9960-A3F47147A82A}"/>
    </a:ext>
  </a:extLst>
</a:theme>
</file>

<file path=ppt/theme/theme5.xml><?xml version="1.0" encoding="utf-8"?>
<a:theme xmlns:a="http://schemas.openxmlformats.org/drawingml/2006/main" name="Tampere.Finland_lopetus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A57339DB-388D-42B5-BB8A-3CDB38B666B9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786808DC1C205408EFD58374D3428D8" ma:contentTypeVersion="12" ma:contentTypeDescription="Luo uusi asiakirja." ma:contentTypeScope="" ma:versionID="490bfe537d4f40f02d03eb9b21b24a42">
  <xsd:schema xmlns:xsd="http://www.w3.org/2001/XMLSchema" xmlns:xs="http://www.w3.org/2001/XMLSchema" xmlns:p="http://schemas.microsoft.com/office/2006/metadata/properties" xmlns:ns2="48f7789a-3be5-4ffb-a4cc-909254186bc1" xmlns:ns3="2183e78b-59c7-4480-aafa-2757276b9bff" targetNamespace="http://schemas.microsoft.com/office/2006/metadata/properties" ma:root="true" ma:fieldsID="10b7980a7ec77a4347094d3b1a4a58ea" ns2:_="" ns3:_="">
    <xsd:import namespace="48f7789a-3be5-4ffb-a4cc-909254186bc1"/>
    <xsd:import namespace="2183e78b-59c7-4480-aafa-2757276b9b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7789a-3be5-4ffb-a4cc-909254186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3e78b-59c7-4480-aafa-2757276b9bf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a9305ae-f85e-49a0-8fcb-ae301cf4290b}" ma:internalName="TaxCatchAll" ma:showField="CatchAllData" ma:web="2183e78b-59c7-4480-aafa-2757276b9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83e78b-59c7-4480-aafa-2757276b9bff">
      <UserInfo>
        <DisplayName>Makkonen Pete</DisplayName>
        <AccountId>36</AccountId>
        <AccountType/>
      </UserInfo>
    </SharedWithUsers>
    <lcf76f155ced4ddcb4097134ff3c332f xmlns="48f7789a-3be5-4ffb-a4cc-909254186bc1">
      <Terms xmlns="http://schemas.microsoft.com/office/infopath/2007/PartnerControls"/>
    </lcf76f155ced4ddcb4097134ff3c332f>
    <TaxCatchAll xmlns="2183e78b-59c7-4480-aafa-2757276b9b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15232-3D87-48D7-A4EF-E482ABEEA0A5}">
  <ds:schemaRefs>
    <ds:schemaRef ds:uri="2183e78b-59c7-4480-aafa-2757276b9bff"/>
    <ds:schemaRef ds:uri="48f7789a-3be5-4ffb-a4cc-909254186b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7B1C3C-270B-4729-9248-E2C5D975EBEC}">
  <ds:schemaRefs>
    <ds:schemaRef ds:uri="2183e78b-59c7-4480-aafa-2757276b9bff"/>
    <ds:schemaRef ds:uri="2dfc08c6-ec29-4d2b-88a5-582ddb2d57a6"/>
    <ds:schemaRef ds:uri="48f7789a-3be5-4ffb-a4cc-909254186bc1"/>
    <ds:schemaRef ds:uri="c593194b-46d1-46a1-a6fb-95e3805536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186BAB-A450-44F2-BBBB-53833A5588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KEVYT_tampere.finland_ppt-pohja_FI_2019</Template>
  <Application>Microsoft Office PowerPoint</Application>
  <PresentationFormat>Laajakuva</PresentationFormat>
  <Slides>16</Slides>
  <Notes>1</Notes>
  <HiddenSlides>0</HiddenSlide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Tampere.Finland_kansi</vt:lpstr>
      <vt:lpstr>Tampere.Finland_väripohjat_valkoinen</vt:lpstr>
      <vt:lpstr>Tampere.Finland_väripohjat_punainen</vt:lpstr>
      <vt:lpstr>Tampere.Finland_väripohjat_sininen</vt:lpstr>
      <vt:lpstr>Tampere.Finland_lopetus</vt:lpstr>
      <vt:lpstr>Opiskelu peruskoulun jälkeen</vt:lpstr>
      <vt:lpstr>Suomalainen koulutusjärjestelmä </vt:lpstr>
      <vt:lpstr>Toisen asteen koulutus:  ammatillinen koulutus ja lukio</vt:lpstr>
      <vt:lpstr>Oppivelvollisuus</vt:lpstr>
      <vt:lpstr>Oppivelvollisuus</vt:lpstr>
      <vt:lpstr>LUKIO</vt:lpstr>
      <vt:lpstr>IB-lukio</vt:lpstr>
      <vt:lpstr>Suomen- ja englanninkielinen linja BSP</vt:lpstr>
      <vt:lpstr>Ammatillinen koulutus</vt:lpstr>
      <vt:lpstr>Kaksoistutkinto</vt:lpstr>
      <vt:lpstr>Aikuisten perusopetus</vt:lpstr>
      <vt:lpstr>TUVA:  tutkintokoulutukseen valmentava koulutus</vt:lpstr>
      <vt:lpstr>TUVA: tutkintokoulutukseen valmentava koulutus</vt:lpstr>
      <vt:lpstr>Mitä toisen asteen koulutuksen jälkeen?</vt:lpstr>
      <vt:lpstr>Koulutuksiin haku 2025</vt:lpstr>
      <vt:lpstr>Apua ja neuvoja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Opiskelu peruskoulun jälkeen</dc:title>
  <dc:subject/>
  <dc:creator/>
  <cp:keywords/>
  <dc:description/>
  <cp:revision>5</cp:revision>
  <dcterms:created xsi:type="dcterms:W3CDTF">2019-12-03T08:46:13Z</dcterms:created>
  <dcterms:modified xsi:type="dcterms:W3CDTF">2024-11-19T13:03:31Z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0x010100C786808DC1C205408EFD58374D3428D8</vt:lpwstr>
  </property>
  <property fmtid="{D5CDD505-2E9C-101B-9397-08002B2CF9AE}" pid="4" name="_AdHocReviewCycleID">
    <vt:i4>426457754</vt:i4>
  </property>
  <property fmtid="{D5CDD505-2E9C-101B-9397-08002B2CF9AE}" pid="5" name="MediaServiceImageTags">
    <vt:lpwstr/>
  </property>
</Properties>
</file>